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7" r:id="rId1"/>
  </p:sldMasterIdLst>
  <p:notesMasterIdLst>
    <p:notesMasterId r:id="rId83"/>
  </p:notesMasterIdLst>
  <p:sldIdLst>
    <p:sldId id="257" r:id="rId2"/>
    <p:sldId id="258" r:id="rId3"/>
    <p:sldId id="259" r:id="rId4"/>
    <p:sldId id="260" r:id="rId5"/>
    <p:sldId id="261" r:id="rId6"/>
    <p:sldId id="262" r:id="rId7"/>
    <p:sldId id="263" r:id="rId8"/>
    <p:sldId id="265" r:id="rId9"/>
    <p:sldId id="264" r:id="rId10"/>
    <p:sldId id="266" r:id="rId11"/>
    <p:sldId id="268" r:id="rId12"/>
    <p:sldId id="269" r:id="rId13"/>
    <p:sldId id="270" r:id="rId14"/>
    <p:sldId id="271" r:id="rId15"/>
    <p:sldId id="272" r:id="rId16"/>
    <p:sldId id="273" r:id="rId17"/>
    <p:sldId id="274" r:id="rId18"/>
    <p:sldId id="405" r:id="rId19"/>
    <p:sldId id="277" r:id="rId20"/>
    <p:sldId id="406" r:id="rId21"/>
    <p:sldId id="279" r:id="rId22"/>
    <p:sldId id="280" r:id="rId23"/>
    <p:sldId id="281" r:id="rId24"/>
    <p:sldId id="275" r:id="rId25"/>
    <p:sldId id="407" r:id="rId26"/>
    <p:sldId id="283" r:id="rId27"/>
    <p:sldId id="284" r:id="rId28"/>
    <p:sldId id="413" r:id="rId29"/>
    <p:sldId id="410" r:id="rId30"/>
    <p:sldId id="415" r:id="rId31"/>
    <p:sldId id="416" r:id="rId32"/>
    <p:sldId id="295" r:id="rId33"/>
    <p:sldId id="417" r:id="rId34"/>
    <p:sldId id="418" r:id="rId35"/>
    <p:sldId id="420" r:id="rId36"/>
    <p:sldId id="476" r:id="rId37"/>
    <p:sldId id="477" r:id="rId38"/>
    <p:sldId id="500" r:id="rId39"/>
    <p:sldId id="479" r:id="rId40"/>
    <p:sldId id="497" r:id="rId41"/>
    <p:sldId id="480" r:id="rId42"/>
    <p:sldId id="481" r:id="rId43"/>
    <p:sldId id="498" r:id="rId44"/>
    <p:sldId id="482" r:id="rId45"/>
    <p:sldId id="506" r:id="rId46"/>
    <p:sldId id="502" r:id="rId47"/>
    <p:sldId id="508" r:id="rId48"/>
    <p:sldId id="503" r:id="rId49"/>
    <p:sldId id="505" r:id="rId50"/>
    <p:sldId id="510" r:id="rId51"/>
    <p:sldId id="504" r:id="rId52"/>
    <p:sldId id="499" r:id="rId53"/>
    <p:sldId id="483" r:id="rId54"/>
    <p:sldId id="484" r:id="rId55"/>
    <p:sldId id="513" r:id="rId56"/>
    <p:sldId id="514" r:id="rId57"/>
    <p:sldId id="516" r:id="rId58"/>
    <p:sldId id="487" r:id="rId59"/>
    <p:sldId id="488" r:id="rId60"/>
    <p:sldId id="517" r:id="rId61"/>
    <p:sldId id="519" r:id="rId62"/>
    <p:sldId id="489" r:id="rId63"/>
    <p:sldId id="522" r:id="rId64"/>
    <p:sldId id="521" r:id="rId65"/>
    <p:sldId id="527" r:id="rId66"/>
    <p:sldId id="526" r:id="rId67"/>
    <p:sldId id="530" r:id="rId68"/>
    <p:sldId id="529" r:id="rId69"/>
    <p:sldId id="276" r:id="rId70"/>
    <p:sldId id="532" r:id="rId71"/>
    <p:sldId id="493" r:id="rId72"/>
    <p:sldId id="533" r:id="rId73"/>
    <p:sldId id="534" r:id="rId74"/>
    <p:sldId id="278" r:id="rId75"/>
    <p:sldId id="494" r:id="rId76"/>
    <p:sldId id="495" r:id="rId77"/>
    <p:sldId id="399" r:id="rId78"/>
    <p:sldId id="401" r:id="rId79"/>
    <p:sldId id="535" r:id="rId80"/>
    <p:sldId id="496" r:id="rId81"/>
    <p:sldId id="282"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1396"/>
  </p:normalViewPr>
  <p:slideViewPr>
    <p:cSldViewPr snapToGrid="0" snapToObjects="1">
      <p:cViewPr varScale="1">
        <p:scale>
          <a:sx n="117" d="100"/>
          <a:sy n="117" d="100"/>
        </p:scale>
        <p:origin x="9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1E7BA-7069-1146-819F-0D0C2E05D89B}" type="datetimeFigureOut">
              <a:rPr lang="el-GR" smtClean="0"/>
              <a:t>4/1/26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FDE8C-187E-F84C-9D89-4471ABD12B6C}" type="slidenum">
              <a:rPr lang="el-GR" smtClean="0"/>
              <a:t>‹#›</a:t>
            </a:fld>
            <a:endParaRPr lang="el-GR"/>
          </a:p>
        </p:txBody>
      </p:sp>
    </p:spTree>
    <p:extLst>
      <p:ext uri="{BB962C8B-B14F-4D97-AF65-F5344CB8AC3E}">
        <p14:creationId xmlns:p14="http://schemas.microsoft.com/office/powerpoint/2010/main" val="3427844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a:extLst>
            <a:ext uri="{FF2B5EF4-FFF2-40B4-BE49-F238E27FC236}">
              <a16:creationId xmlns:a16="http://schemas.microsoft.com/office/drawing/2014/main" id="{32C09535-EDAD-7AC6-D9BB-B08B17B3B252}"/>
            </a:ext>
          </a:extLst>
        </p:cNvPr>
        <p:cNvGrpSpPr/>
        <p:nvPr/>
      </p:nvGrpSpPr>
      <p:grpSpPr>
        <a:xfrm>
          <a:off x="0" y="0"/>
          <a:ext cx="0" cy="0"/>
          <a:chOff x="0" y="0"/>
          <a:chExt cx="0" cy="0"/>
        </a:xfrm>
      </p:grpSpPr>
      <p:sp>
        <p:nvSpPr>
          <p:cNvPr id="462" name="Google Shape;462;g2b570662e62_2_17588:notes">
            <a:extLst>
              <a:ext uri="{FF2B5EF4-FFF2-40B4-BE49-F238E27FC236}">
                <a16:creationId xmlns:a16="http://schemas.microsoft.com/office/drawing/2014/main" id="{321F7F04-03B6-1D1F-B6A8-1812380C08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b570662e62_2_17588:notes">
            <a:extLst>
              <a:ext uri="{FF2B5EF4-FFF2-40B4-BE49-F238E27FC236}">
                <a16:creationId xmlns:a16="http://schemas.microsoft.com/office/drawing/2014/main" id="{653C9079-DD9A-6CCA-410B-7BC00ECE74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37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a:extLst>
            <a:ext uri="{FF2B5EF4-FFF2-40B4-BE49-F238E27FC236}">
              <a16:creationId xmlns:a16="http://schemas.microsoft.com/office/drawing/2014/main" id="{C6070BD7-44AE-78DB-9475-B064FD1042AC}"/>
            </a:ext>
          </a:extLst>
        </p:cNvPr>
        <p:cNvGrpSpPr/>
        <p:nvPr/>
      </p:nvGrpSpPr>
      <p:grpSpPr>
        <a:xfrm>
          <a:off x="0" y="0"/>
          <a:ext cx="0" cy="0"/>
          <a:chOff x="0" y="0"/>
          <a:chExt cx="0" cy="0"/>
        </a:xfrm>
      </p:grpSpPr>
      <p:sp>
        <p:nvSpPr>
          <p:cNvPr id="462" name="Google Shape;462;g2b570662e62_2_17588:notes">
            <a:extLst>
              <a:ext uri="{FF2B5EF4-FFF2-40B4-BE49-F238E27FC236}">
                <a16:creationId xmlns:a16="http://schemas.microsoft.com/office/drawing/2014/main" id="{92A2CE9F-F92E-8B6A-C08D-BA69F65D1A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b570662e62_2_17588:notes">
            <a:extLst>
              <a:ext uri="{FF2B5EF4-FFF2-40B4-BE49-F238E27FC236}">
                <a16:creationId xmlns:a16="http://schemas.microsoft.com/office/drawing/2014/main" id="{6E82F097-AF6D-51A5-0910-D1205E8BCA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01699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D30DF947-6E9F-734F-BBAE-16621E5660A8}" type="datetimeFigureOut">
              <a:rPr lang="el-GR" smtClean="0"/>
              <a:t>4/1/26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B4ACCF9-FA71-704F-A579-7E15218FE440}" type="slidenum">
              <a:rPr lang="el-GR" smtClean="0"/>
              <a:t>‹#›</a:t>
            </a:fld>
            <a:endParaRPr lang="el-GR"/>
          </a:p>
        </p:txBody>
      </p:sp>
    </p:spTree>
    <p:extLst>
      <p:ext uri="{BB962C8B-B14F-4D97-AF65-F5344CB8AC3E}">
        <p14:creationId xmlns:p14="http://schemas.microsoft.com/office/powerpoint/2010/main" val="2460947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p:cNvSpPr>
            <a:spLocks noGrp="1"/>
          </p:cNvSpPr>
          <p:nvPr>
            <p:ph type="dt" sz="half" idx="10"/>
          </p:nvPr>
        </p:nvSpPr>
        <p:spPr/>
        <p:txBody>
          <a:bodyPr/>
          <a:lstStyle/>
          <a:p>
            <a:fld id="{D30DF947-6E9F-734F-BBAE-16621E5660A8}" type="datetimeFigureOut">
              <a:rPr lang="el-GR" smtClean="0"/>
              <a:t>4/1/26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B4ACCF9-FA71-704F-A579-7E15218FE440}" type="slidenum">
              <a:rPr lang="el-GR" smtClean="0"/>
              <a:t>‹#›</a:t>
            </a:fld>
            <a:endParaRPr lang="el-GR"/>
          </a:p>
        </p:txBody>
      </p:sp>
    </p:spTree>
    <p:extLst>
      <p:ext uri="{BB962C8B-B14F-4D97-AF65-F5344CB8AC3E}">
        <p14:creationId xmlns:p14="http://schemas.microsoft.com/office/powerpoint/2010/main" val="3939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30DF947-6E9F-734F-BBAE-16621E5660A8}" type="datetimeFigureOut">
              <a:rPr lang="el-GR" smtClean="0"/>
              <a:t>4/1/26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B4ACCF9-FA71-704F-A579-7E15218FE440}" type="slidenum">
              <a:rPr lang="el-GR" smtClean="0"/>
              <a:t>‹#›</a:t>
            </a:fld>
            <a:endParaRPr lang="el-GR"/>
          </a:p>
        </p:txBody>
      </p:sp>
    </p:spTree>
    <p:extLst>
      <p:ext uri="{BB962C8B-B14F-4D97-AF65-F5344CB8AC3E}">
        <p14:creationId xmlns:p14="http://schemas.microsoft.com/office/powerpoint/2010/main" val="2538777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2"/>
        <p:cNvGrpSpPr/>
        <p:nvPr/>
      </p:nvGrpSpPr>
      <p:grpSpPr>
        <a:xfrm>
          <a:off x="0" y="0"/>
          <a:ext cx="0" cy="0"/>
          <a:chOff x="0" y="0"/>
          <a:chExt cx="0" cy="0"/>
        </a:xfrm>
      </p:grpSpPr>
      <p:pic>
        <p:nvPicPr>
          <p:cNvPr id="253" name="Google Shape;253;p22"/>
          <p:cNvPicPr preferRelativeResize="0"/>
          <p:nvPr/>
        </p:nvPicPr>
        <p:blipFill>
          <a:blip r:embed="rId2">
            <a:alphaModFix amt="25000"/>
          </a:blip>
          <a:stretch>
            <a:fillRect/>
          </a:stretch>
        </p:blipFill>
        <p:spPr>
          <a:xfrm>
            <a:off x="0" y="0"/>
            <a:ext cx="12192000" cy="6858000"/>
          </a:xfrm>
          <a:prstGeom prst="rect">
            <a:avLst/>
          </a:prstGeom>
          <a:noFill/>
          <a:ln>
            <a:noFill/>
          </a:ln>
        </p:spPr>
      </p:pic>
      <p:grpSp>
        <p:nvGrpSpPr>
          <p:cNvPr id="254" name="Google Shape;254;p22"/>
          <p:cNvGrpSpPr/>
          <p:nvPr/>
        </p:nvGrpSpPr>
        <p:grpSpPr>
          <a:xfrm>
            <a:off x="10" y="0"/>
            <a:ext cx="12197009" cy="6857987"/>
            <a:chOff x="7" y="0"/>
            <a:chExt cx="9147757" cy="5143490"/>
          </a:xfrm>
        </p:grpSpPr>
        <p:grpSp>
          <p:nvGrpSpPr>
            <p:cNvPr id="255" name="Google Shape;255;p22"/>
            <p:cNvGrpSpPr/>
            <p:nvPr/>
          </p:nvGrpSpPr>
          <p:grpSpPr>
            <a:xfrm>
              <a:off x="8093694" y="4415800"/>
              <a:ext cx="1054070" cy="727690"/>
              <a:chOff x="-448200" y="0"/>
              <a:chExt cx="1447500" cy="999300"/>
            </a:xfrm>
          </p:grpSpPr>
          <p:sp>
            <p:nvSpPr>
              <p:cNvPr id="256" name="Google Shape;256;p22"/>
              <p:cNvSpPr/>
              <p:nvPr/>
            </p:nvSpPr>
            <p:spPr>
              <a:xfrm>
                <a:off x="0" y="0"/>
                <a:ext cx="999300" cy="9993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lbert Sans"/>
                  <a:ea typeface="Albert Sans"/>
                  <a:cs typeface="Albert Sans"/>
                  <a:sym typeface="Albert Sans"/>
                </a:endParaRPr>
              </a:p>
            </p:txBody>
          </p:sp>
          <p:sp>
            <p:nvSpPr>
              <p:cNvPr id="257" name="Google Shape;257;p22"/>
              <p:cNvSpPr/>
              <p:nvPr/>
            </p:nvSpPr>
            <p:spPr>
              <a:xfrm>
                <a:off x="-448200" y="275550"/>
                <a:ext cx="448200" cy="448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lbert Sans"/>
                  <a:ea typeface="Albert Sans"/>
                  <a:cs typeface="Albert Sans"/>
                  <a:sym typeface="Albert Sans"/>
                </a:endParaRPr>
              </a:p>
            </p:txBody>
          </p:sp>
        </p:grpSp>
        <p:sp>
          <p:nvSpPr>
            <p:cNvPr id="258" name="Google Shape;258;p22"/>
            <p:cNvSpPr/>
            <p:nvPr/>
          </p:nvSpPr>
          <p:spPr>
            <a:xfrm>
              <a:off x="7" y="0"/>
              <a:ext cx="473400" cy="1517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lbert Sans"/>
                <a:ea typeface="Albert Sans"/>
                <a:cs typeface="Albert Sans"/>
                <a:sym typeface="Albert Sans"/>
              </a:endParaRPr>
            </a:p>
          </p:txBody>
        </p:sp>
      </p:grpSp>
      <p:sp>
        <p:nvSpPr>
          <p:cNvPr id="259" name="Google Shape;259;p22"/>
          <p:cNvSpPr txBox="1">
            <a:spLocks noGrp="1"/>
          </p:cNvSpPr>
          <p:nvPr>
            <p:ph type="title"/>
          </p:nvPr>
        </p:nvSpPr>
        <p:spPr>
          <a:xfrm>
            <a:off x="950800" y="647979"/>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3593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30DF947-6E9F-734F-BBAE-16621E5660A8}" type="datetimeFigureOut">
              <a:rPr lang="el-GR" smtClean="0"/>
              <a:t>4/1/26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B4ACCF9-FA71-704F-A579-7E15218FE440}" type="slidenum">
              <a:rPr lang="el-GR" smtClean="0"/>
              <a:t>‹#›</a:t>
            </a:fld>
            <a:endParaRPr lang="el-GR"/>
          </a:p>
        </p:txBody>
      </p:sp>
    </p:spTree>
    <p:extLst>
      <p:ext uri="{BB962C8B-B14F-4D97-AF65-F5344CB8AC3E}">
        <p14:creationId xmlns:p14="http://schemas.microsoft.com/office/powerpoint/2010/main" val="2792738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8593667" y="6272784"/>
            <a:ext cx="2644309" cy="365125"/>
          </a:xfrm>
        </p:spPr>
        <p:txBody>
          <a:bodyPr/>
          <a:lstStyle/>
          <a:p>
            <a:fld id="{D30DF947-6E9F-734F-BBAE-16621E5660A8}" type="datetimeFigureOut">
              <a:rPr lang="el-GR" smtClean="0"/>
              <a:t>4/1/26</a:t>
            </a:fld>
            <a:endParaRPr lang="el-GR"/>
          </a:p>
        </p:txBody>
      </p:sp>
      <p:sp>
        <p:nvSpPr>
          <p:cNvPr id="5" name="Footer Placeholder 4"/>
          <p:cNvSpPr>
            <a:spLocks noGrp="1"/>
          </p:cNvSpPr>
          <p:nvPr>
            <p:ph type="ftr" sz="quarter" idx="11"/>
          </p:nvPr>
        </p:nvSpPr>
        <p:spPr>
          <a:xfrm>
            <a:off x="2182708" y="6272784"/>
            <a:ext cx="6327648" cy="365125"/>
          </a:xfrm>
        </p:spPr>
        <p:txBody>
          <a:bodyPr/>
          <a:lstStyle/>
          <a:p>
            <a:endParaRPr lang="el-G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B4ACCF9-FA71-704F-A579-7E15218FE440}" type="slidenum">
              <a:rPr lang="el-GR" smtClean="0"/>
              <a:t>‹#›</a:t>
            </a:fld>
            <a:endParaRPr lang="el-GR"/>
          </a:p>
        </p:txBody>
      </p:sp>
    </p:spTree>
    <p:extLst>
      <p:ext uri="{BB962C8B-B14F-4D97-AF65-F5344CB8AC3E}">
        <p14:creationId xmlns:p14="http://schemas.microsoft.com/office/powerpoint/2010/main" val="342178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D30DF947-6E9F-734F-BBAE-16621E5660A8}" type="datetimeFigureOut">
              <a:rPr lang="el-GR" smtClean="0"/>
              <a:t>4/1/26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B4ACCF9-FA71-704F-A579-7E15218FE440}" type="slidenum">
              <a:rPr lang="el-GR" smtClean="0"/>
              <a:t>‹#›</a:t>
            </a:fld>
            <a:endParaRPr lang="el-GR"/>
          </a:p>
        </p:txBody>
      </p:sp>
    </p:spTree>
    <p:extLst>
      <p:ext uri="{BB962C8B-B14F-4D97-AF65-F5344CB8AC3E}">
        <p14:creationId xmlns:p14="http://schemas.microsoft.com/office/powerpoint/2010/main" val="409439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D30DF947-6E9F-734F-BBAE-16621E5660A8}" type="datetimeFigureOut">
              <a:rPr lang="el-GR" smtClean="0"/>
              <a:t>4/1/26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B4ACCF9-FA71-704F-A579-7E15218FE440}" type="slidenum">
              <a:rPr lang="el-GR" smtClean="0"/>
              <a:t>‹#›</a:t>
            </a:fld>
            <a:endParaRPr lang="el-GR"/>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extLst>
      <p:ext uri="{BB962C8B-B14F-4D97-AF65-F5344CB8AC3E}">
        <p14:creationId xmlns:p14="http://schemas.microsoft.com/office/powerpoint/2010/main" val="202299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30DF947-6E9F-734F-BBAE-16621E5660A8}" type="datetimeFigureOut">
              <a:rPr lang="el-GR" smtClean="0"/>
              <a:t>4/1/26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B4ACCF9-FA71-704F-A579-7E15218FE440}" type="slidenum">
              <a:rPr lang="el-GR" smtClean="0"/>
              <a:t>‹#›</a:t>
            </a:fld>
            <a:endParaRPr lang="el-GR"/>
          </a:p>
        </p:txBody>
      </p:sp>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a:p>
        </p:txBody>
      </p:sp>
    </p:spTree>
    <p:extLst>
      <p:ext uri="{BB962C8B-B14F-4D97-AF65-F5344CB8AC3E}">
        <p14:creationId xmlns:p14="http://schemas.microsoft.com/office/powerpoint/2010/main" val="156639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DF947-6E9F-734F-BBAE-16621E5660A8}" type="datetimeFigureOut">
              <a:rPr lang="el-GR" smtClean="0"/>
              <a:t>4/1/26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B4ACCF9-FA71-704F-A579-7E15218FE440}" type="slidenum">
              <a:rPr lang="el-GR" smtClean="0"/>
              <a:t>‹#›</a:t>
            </a:fld>
            <a:endParaRPr lang="el-GR"/>
          </a:p>
        </p:txBody>
      </p:sp>
    </p:spTree>
    <p:extLst>
      <p:ext uri="{BB962C8B-B14F-4D97-AF65-F5344CB8AC3E}">
        <p14:creationId xmlns:p14="http://schemas.microsoft.com/office/powerpoint/2010/main" val="255756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D30DF947-6E9F-734F-BBAE-16621E5660A8}" type="datetimeFigureOut">
              <a:rPr lang="el-GR" smtClean="0"/>
              <a:t>4/1/26</a:t>
            </a:fld>
            <a:endParaRPr lang="el-GR"/>
          </a:p>
        </p:txBody>
      </p:sp>
      <p:sp>
        <p:nvSpPr>
          <p:cNvPr id="6" name="Footer Placeholder 5"/>
          <p:cNvSpPr>
            <a:spLocks noGrp="1"/>
          </p:cNvSpPr>
          <p:nvPr>
            <p:ph type="ftr" sz="quarter" idx="11"/>
          </p:nvPr>
        </p:nvSpPr>
        <p:spPr/>
        <p:txBody>
          <a:bodyPr/>
          <a:lstStyle/>
          <a:p>
            <a:endParaRPr lang="el-G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B4ACCF9-FA71-704F-A579-7E15218FE440}" type="slidenum">
              <a:rPr lang="el-GR" smtClean="0"/>
              <a:t>‹#›</a:t>
            </a:fld>
            <a:endParaRPr lang="el-GR"/>
          </a:p>
        </p:txBody>
      </p:sp>
    </p:spTree>
    <p:extLst>
      <p:ext uri="{BB962C8B-B14F-4D97-AF65-F5344CB8AC3E}">
        <p14:creationId xmlns:p14="http://schemas.microsoft.com/office/powerpoint/2010/main" val="2335355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D30DF947-6E9F-734F-BBAE-16621E5660A8}" type="datetimeFigureOut">
              <a:rPr lang="el-GR" smtClean="0"/>
              <a:t>4/1/26</a:t>
            </a:fld>
            <a:endParaRPr lang="el-G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B4ACCF9-FA71-704F-A579-7E15218FE440}" type="slidenum">
              <a:rPr lang="el-GR" smtClean="0"/>
              <a:t>‹#›</a:t>
            </a:fld>
            <a:endParaRPr lang="el-GR"/>
          </a:p>
        </p:txBody>
      </p:sp>
    </p:spTree>
    <p:extLst>
      <p:ext uri="{BB962C8B-B14F-4D97-AF65-F5344CB8AC3E}">
        <p14:creationId xmlns:p14="http://schemas.microsoft.com/office/powerpoint/2010/main" val="356280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D30DF947-6E9F-734F-BBAE-16621E5660A8}" type="datetimeFigureOut">
              <a:rPr lang="el-GR" smtClean="0"/>
              <a:t>4/1/26</a:t>
            </a:fld>
            <a:endParaRPr lang="el-G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l-G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B4ACCF9-FA71-704F-A579-7E15218FE440}" type="slidenum">
              <a:rPr lang="el-GR" smtClean="0"/>
              <a:t>‹#›</a:t>
            </a:fld>
            <a:endParaRPr lang="el-GR"/>
          </a:p>
        </p:txBody>
      </p:sp>
    </p:spTree>
    <p:extLst>
      <p:ext uri="{BB962C8B-B14F-4D97-AF65-F5344CB8AC3E}">
        <p14:creationId xmlns:p14="http://schemas.microsoft.com/office/powerpoint/2010/main" val="3726410400"/>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70"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oleObject" Target="../embeddings/oleObject2.bin"/><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sign.ilsp.gr/signilsp-site/index.php/el/noima/" TargetMode="External"/><Relationship Id="rId2" Type="http://schemas.openxmlformats.org/officeDocument/2006/relationships/hyperlink" Target="https://sign.ilsp.gr/signilsp-site/index.php/el/sunthesi-noimatwn/" TargetMode="External"/><Relationship Id="rId1" Type="http://schemas.openxmlformats.org/officeDocument/2006/relationships/slideLayout" Target="../slideLayouts/slideLayout2.xml"/><Relationship Id="rId6" Type="http://schemas.openxmlformats.org/officeDocument/2006/relationships/hyperlink" Target="https://ocean.upatras.gr/gsl/members-main.php" TargetMode="External"/><Relationship Id="rId5" Type="http://schemas.openxmlformats.org/officeDocument/2006/relationships/hyperlink" Target="https://prosvasimo.iep.edu.gr/el/onlne-lexiko-ennoiwn" TargetMode="External"/><Relationship Id="rId4" Type="http://schemas.openxmlformats.org/officeDocument/2006/relationships/hyperlink" Target="https://www.keng.gr/%ce%bb%ce%b5%ce%be%ce%b9%ce%ba%cf%8c-%ce%b5%ce%bb%ce%bb%ce%b7%ce%bd%ce%b9%ce%ba%ce%ae%cf%82-%ce%bd%ce%bf%ce%b7%ce%bc%ce%b1%cf%84%ce%b9%ce%ba%ce%ae%cf%82-%ce%b3%ce%bb%cf%8e%cf%83%cf%83%ce%b1%cf%82/"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andlersignlab.haifa.ac.il/html/html_eng/pdf/AMS%20Language.pdf"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ins.web.auth.gr/images/MEG_PLIRI/MEG_40_127_138.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21A09B-D02F-C24C-8A4C-314181BA7881}"/>
              </a:ext>
            </a:extLst>
          </p:cNvPr>
          <p:cNvSpPr>
            <a:spLocks noGrp="1"/>
          </p:cNvSpPr>
          <p:nvPr>
            <p:ph type="ctrTitle"/>
          </p:nvPr>
        </p:nvSpPr>
        <p:spPr>
          <a:xfrm>
            <a:off x="1001456" y="1322373"/>
            <a:ext cx="11032048" cy="3035808"/>
          </a:xfrm>
        </p:spPr>
        <p:txBody>
          <a:bodyPr>
            <a:normAutofit/>
          </a:bodyPr>
          <a:lstStyle/>
          <a:p>
            <a:r>
              <a:rPr lang="el-GR" sz="4500" b="1" dirty="0"/>
              <a:t>διαλεκτΟΛΟΓΙΑ</a:t>
            </a:r>
            <a:br>
              <a:rPr lang="el-GR" sz="4500" b="1" dirty="0"/>
            </a:br>
            <a:br>
              <a:rPr lang="el-GR" sz="4500" b="1" dirty="0"/>
            </a:br>
            <a:r>
              <a:rPr lang="el-GR" sz="4500" b="1" dirty="0"/>
              <a:t>Ενότητα 11 &amp; 12: </a:t>
            </a:r>
            <a:r>
              <a:rPr lang="el-GR" sz="4500" dirty="0"/>
              <a:t>Η ΔΙΑΛΕΚΤΙΚΗ ΠΟΙΚΙΛΙΑ ΣΤΗΝ ΕΛΛΗΝΙΚΗ ΝΟΗΜΑΤΙΚΗ ΓΛΩΣΣΑ (ΕΝΓ)</a:t>
            </a:r>
          </a:p>
        </p:txBody>
      </p:sp>
      <p:sp>
        <p:nvSpPr>
          <p:cNvPr id="6" name="Text Box 8">
            <a:extLst>
              <a:ext uri="{FF2B5EF4-FFF2-40B4-BE49-F238E27FC236}">
                <a16:creationId xmlns:a16="http://schemas.microsoft.com/office/drawing/2014/main" id="{1E943545-8E17-CF4B-A784-0C3A71F0573B}"/>
              </a:ext>
            </a:extLst>
          </p:cNvPr>
          <p:cNvSpPr txBox="1">
            <a:spLocks noChangeArrowheads="1"/>
          </p:cNvSpPr>
          <p:nvPr/>
        </p:nvSpPr>
        <p:spPr bwMode="auto">
          <a:xfrm>
            <a:off x="6998043" y="5393724"/>
            <a:ext cx="43211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itchFamily="2" charset="2"/>
              <a:buChar char="n"/>
              <a:defRPr sz="2800">
                <a:solidFill>
                  <a:schemeClr val="tx1"/>
                </a:solidFill>
                <a:latin typeface="Comic Sans MS" panose="030F0902030302020204" pitchFamily="66" charset="0"/>
              </a:defRPr>
            </a:lvl1pPr>
            <a:lvl2pPr marL="742950" indent="-285750">
              <a:spcBef>
                <a:spcPct val="20000"/>
              </a:spcBef>
              <a:buClr>
                <a:schemeClr val="accent1"/>
              </a:buClr>
              <a:buSzPct val="75000"/>
              <a:buFont typeface="Wingdings" pitchFamily="2" charset="2"/>
              <a:buChar char="n"/>
              <a:defRPr sz="2600">
                <a:solidFill>
                  <a:schemeClr val="tx1"/>
                </a:solidFill>
                <a:latin typeface="Comic Sans MS" panose="030F0902030302020204" pitchFamily="66" charset="0"/>
              </a:defRPr>
            </a:lvl2pPr>
            <a:lvl3pPr marL="1143000" indent="-228600">
              <a:spcBef>
                <a:spcPct val="20000"/>
              </a:spcBef>
              <a:buClr>
                <a:schemeClr val="folHlink"/>
              </a:buClr>
              <a:buSzPct val="55000"/>
              <a:buFont typeface="Wingdings" pitchFamily="2" charset="2"/>
              <a:buChar char="n"/>
              <a:defRPr sz="2300">
                <a:solidFill>
                  <a:schemeClr val="tx1"/>
                </a:solidFill>
                <a:latin typeface="Comic Sans MS" panose="030F0902030302020204" pitchFamily="66" charset="0"/>
              </a:defRPr>
            </a:lvl3pPr>
            <a:lvl4pPr marL="1600200" indent="-228600">
              <a:spcBef>
                <a:spcPct val="20000"/>
              </a:spcBef>
              <a:buClr>
                <a:schemeClr val="accent1"/>
              </a:buClr>
              <a:buFont typeface="Wingdings" pitchFamily="2" charset="2"/>
              <a:buChar char="§"/>
              <a:defRPr sz="2000">
                <a:solidFill>
                  <a:schemeClr val="tx1"/>
                </a:solidFill>
                <a:latin typeface="Comic Sans MS" panose="030F0902030302020204" pitchFamily="66" charset="0"/>
              </a:defRPr>
            </a:lvl4pPr>
            <a:lvl5pPr marL="2057400" indent="-228600">
              <a:spcBef>
                <a:spcPct val="20000"/>
              </a:spcBef>
              <a:buClr>
                <a:schemeClr val="accent1"/>
              </a:buClr>
              <a:buFont typeface="Wingdings" pitchFamily="2" charset="2"/>
              <a:buChar char="§"/>
              <a:defRPr sz="2000">
                <a:solidFill>
                  <a:schemeClr val="tx1"/>
                </a:solidFill>
                <a:latin typeface="Comic Sans MS" panose="030F0902030302020204" pitchFamily="66"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9pPr>
          </a:lstStyle>
          <a:p>
            <a:pPr algn="r" eaLnBrk="1" hangingPunct="1">
              <a:spcBef>
                <a:spcPct val="50000"/>
              </a:spcBef>
              <a:buClrTx/>
              <a:buSzTx/>
              <a:buFontTx/>
              <a:buNone/>
            </a:pPr>
            <a:r>
              <a:rPr lang="el-GR" altLang="el-GR" sz="1800" dirty="0">
                <a:solidFill>
                  <a:srgbClr val="000000"/>
                </a:solidFill>
              </a:rPr>
              <a:t>    Δρ. Βασιλική Ζαχαροπούλου</a:t>
            </a:r>
            <a:endParaRPr lang="en-US" altLang="el-GR" sz="1800" dirty="0">
              <a:solidFill>
                <a:srgbClr val="000000"/>
              </a:solidFill>
            </a:endParaRPr>
          </a:p>
          <a:p>
            <a:pPr algn="r" eaLnBrk="1" hangingPunct="1">
              <a:spcBef>
                <a:spcPct val="50000"/>
              </a:spcBef>
              <a:buClrTx/>
              <a:buSzTx/>
              <a:buFontTx/>
              <a:buNone/>
            </a:pPr>
            <a:r>
              <a:rPr lang="en-US" altLang="el-GR" sz="1800" dirty="0" err="1">
                <a:solidFill>
                  <a:srgbClr val="000000"/>
                </a:solidFill>
              </a:rPr>
              <a:t>v_zacharopoulou@ac.upatras.gr</a:t>
            </a:r>
            <a:endParaRPr lang="el-GR" altLang="el-GR" sz="1800" dirty="0">
              <a:solidFill>
                <a:srgbClr val="000000"/>
              </a:solidFill>
            </a:endParaRPr>
          </a:p>
          <a:p>
            <a:pPr algn="r">
              <a:spcBef>
                <a:spcPts val="600"/>
              </a:spcBef>
              <a:buClrTx/>
              <a:buSzTx/>
              <a:buNone/>
            </a:pPr>
            <a:r>
              <a:rPr lang="en-US" altLang="el-GR" sz="1600" i="1" dirty="0">
                <a:solidFill>
                  <a:srgbClr val="4E004E"/>
                </a:solidFill>
              </a:rPr>
              <a:t>(</a:t>
            </a:r>
            <a:r>
              <a:rPr lang="el-GR" altLang="el-GR" sz="1600" i="1" dirty="0">
                <a:solidFill>
                  <a:srgbClr val="4E004E"/>
                </a:solidFill>
              </a:rPr>
              <a:t>Χειμερινό εξάμηνο </a:t>
            </a:r>
            <a:r>
              <a:rPr lang="en-US" altLang="el-GR" sz="1600" i="1" dirty="0">
                <a:solidFill>
                  <a:srgbClr val="4E004E"/>
                </a:solidFill>
              </a:rPr>
              <a:t>20</a:t>
            </a:r>
            <a:r>
              <a:rPr lang="el-GR" altLang="el-GR" sz="1600" i="1" dirty="0">
                <a:solidFill>
                  <a:srgbClr val="4E004E"/>
                </a:solidFill>
              </a:rPr>
              <a:t>25</a:t>
            </a:r>
            <a:r>
              <a:rPr lang="en-US" altLang="el-GR" sz="1600" i="1" dirty="0">
                <a:solidFill>
                  <a:srgbClr val="4E004E"/>
                </a:solidFill>
              </a:rPr>
              <a:t>-2</a:t>
            </a:r>
            <a:r>
              <a:rPr lang="el-GR" altLang="el-GR" sz="1600" i="1" dirty="0">
                <a:solidFill>
                  <a:srgbClr val="4E004E"/>
                </a:solidFill>
              </a:rPr>
              <a:t>6</a:t>
            </a:r>
            <a:r>
              <a:rPr lang="en-US" altLang="el-GR" sz="1600" i="1" dirty="0">
                <a:solidFill>
                  <a:srgbClr val="4E004E"/>
                </a:solidFill>
              </a:rPr>
              <a:t>)</a:t>
            </a:r>
            <a:endParaRPr lang="el-GR" altLang="el-GR" sz="1600" i="1" dirty="0">
              <a:solidFill>
                <a:srgbClr val="4E004E"/>
              </a:solidFill>
            </a:endParaRPr>
          </a:p>
        </p:txBody>
      </p:sp>
    </p:spTree>
    <p:extLst>
      <p:ext uri="{BB962C8B-B14F-4D97-AF65-F5344CB8AC3E}">
        <p14:creationId xmlns:p14="http://schemas.microsoft.com/office/powerpoint/2010/main" val="2897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0ECDD4-592E-EB4A-B1BB-14814C06FC6D}"/>
              </a:ext>
            </a:extLst>
          </p:cNvPr>
          <p:cNvSpPr>
            <a:spLocks noGrp="1"/>
          </p:cNvSpPr>
          <p:nvPr>
            <p:ph type="title"/>
          </p:nvPr>
        </p:nvSpPr>
        <p:spPr>
          <a:xfrm>
            <a:off x="929139" y="1928111"/>
            <a:ext cx="3321127" cy="2622928"/>
          </a:xfrm>
        </p:spPr>
        <p:txBody>
          <a:bodyPr anchor="b">
            <a:noAutofit/>
          </a:bodyPr>
          <a:lstStyle/>
          <a:p>
            <a:pPr algn="ctr">
              <a:lnSpc>
                <a:spcPct val="90000"/>
              </a:lnSpc>
            </a:pPr>
            <a:r>
              <a:rPr lang="el-GR" sz="3600" dirty="0">
                <a:solidFill>
                  <a:srgbClr val="262626"/>
                </a:solidFill>
              </a:rPr>
              <a:t>Οι νοηματικές γλώσσες ΔΕΝ ταυτίζονται με τα δακτυλικά αλφάβητα</a:t>
            </a:r>
          </a:p>
        </p:txBody>
      </p:sp>
      <p:sp>
        <p:nvSpPr>
          <p:cNvPr id="9" name="Content Placeholder 8">
            <a:extLst>
              <a:ext uri="{FF2B5EF4-FFF2-40B4-BE49-F238E27FC236}">
                <a16:creationId xmlns:a16="http://schemas.microsoft.com/office/drawing/2014/main" id="{43E231A6-D246-4F68-9214-7671123CEA2E}"/>
              </a:ext>
            </a:extLst>
          </p:cNvPr>
          <p:cNvSpPr>
            <a:spLocks noGrp="1"/>
          </p:cNvSpPr>
          <p:nvPr>
            <p:ph idx="1"/>
          </p:nvPr>
        </p:nvSpPr>
        <p:spPr>
          <a:xfrm>
            <a:off x="1112107" y="5696464"/>
            <a:ext cx="2652497" cy="286045"/>
          </a:xfrm>
        </p:spPr>
        <p:txBody>
          <a:bodyPr>
            <a:normAutofit fontScale="92500" lnSpcReduction="20000"/>
          </a:bodyPr>
          <a:lstStyle/>
          <a:p>
            <a:endParaRPr lang="en-US" sz="1800" dirty="0">
              <a:solidFill>
                <a:srgbClr val="262626"/>
              </a:solidFill>
            </a:endParaRPr>
          </a:p>
        </p:txBody>
      </p:sp>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4FA2344B-1C4D-EA42-818D-576AD41C49E3}"/>
              </a:ext>
            </a:extLst>
          </p:cNvPr>
          <p:cNvPicPr>
            <a:picLocks noChangeAspect="1"/>
          </p:cNvPicPr>
          <p:nvPr/>
        </p:nvPicPr>
        <p:blipFill>
          <a:blip r:embed="rId2"/>
          <a:stretch>
            <a:fillRect/>
          </a:stretch>
        </p:blipFill>
        <p:spPr>
          <a:xfrm>
            <a:off x="4792443" y="228600"/>
            <a:ext cx="7396509" cy="6472238"/>
          </a:xfrm>
          <a:prstGeom prst="rect">
            <a:avLst/>
          </a:prstGeom>
        </p:spPr>
      </p:pic>
    </p:spTree>
    <p:extLst>
      <p:ext uri="{BB962C8B-B14F-4D97-AF65-F5344CB8AC3E}">
        <p14:creationId xmlns:p14="http://schemas.microsoft.com/office/powerpoint/2010/main" val="189250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0ECDD4-592E-EB4A-B1BB-14814C06FC6D}"/>
              </a:ext>
            </a:extLst>
          </p:cNvPr>
          <p:cNvSpPr>
            <a:spLocks noGrp="1"/>
          </p:cNvSpPr>
          <p:nvPr>
            <p:ph type="title"/>
          </p:nvPr>
        </p:nvSpPr>
        <p:spPr>
          <a:xfrm>
            <a:off x="929140" y="3329895"/>
            <a:ext cx="3414259" cy="1254868"/>
          </a:xfrm>
        </p:spPr>
        <p:txBody>
          <a:bodyPr anchor="b">
            <a:noAutofit/>
          </a:bodyPr>
          <a:lstStyle/>
          <a:p>
            <a:pPr algn="ctr">
              <a:lnSpc>
                <a:spcPct val="90000"/>
              </a:lnSpc>
            </a:pPr>
            <a:r>
              <a:rPr lang="el-GR" sz="3600" dirty="0">
                <a:solidFill>
                  <a:srgbClr val="262626"/>
                </a:solidFill>
              </a:rPr>
              <a:t>Οι νοηματικές γλώσσες ΔΕΝ ταυτίζονται με τα δακτυλικά αλφάβητα</a:t>
            </a:r>
          </a:p>
        </p:txBody>
      </p:sp>
      <p:sp>
        <p:nvSpPr>
          <p:cNvPr id="8" name="Content Placeholder 7">
            <a:extLst>
              <a:ext uri="{FF2B5EF4-FFF2-40B4-BE49-F238E27FC236}">
                <a16:creationId xmlns:a16="http://schemas.microsoft.com/office/drawing/2014/main" id="{CA6AB972-9BC1-4C5B-8C97-E8D64D1FA4D1}"/>
              </a:ext>
            </a:extLst>
          </p:cNvPr>
          <p:cNvSpPr>
            <a:spLocks noGrp="1"/>
          </p:cNvSpPr>
          <p:nvPr>
            <p:ph idx="1"/>
          </p:nvPr>
        </p:nvSpPr>
        <p:spPr>
          <a:xfrm>
            <a:off x="929141" y="5543550"/>
            <a:ext cx="2835464" cy="438960"/>
          </a:xfrm>
        </p:spPr>
        <p:txBody>
          <a:bodyPr>
            <a:normAutofit/>
          </a:bodyPr>
          <a:lstStyle/>
          <a:p>
            <a:endParaRPr lang="en-US" sz="1800" dirty="0">
              <a:solidFill>
                <a:srgbClr val="262626"/>
              </a:solidFill>
            </a:endParaRPr>
          </a:p>
        </p:txBody>
      </p:sp>
      <p:pic>
        <p:nvPicPr>
          <p:cNvPr id="4" name="Θέση περιεχομένου 3" descr="Εικόνα που περιέχει κείμενο&#10;&#10;Περιγραφή που δημιουργήθηκε αυτόματα">
            <a:extLst>
              <a:ext uri="{FF2B5EF4-FFF2-40B4-BE49-F238E27FC236}">
                <a16:creationId xmlns:a16="http://schemas.microsoft.com/office/drawing/2014/main" id="{071EF108-F8C4-3243-AA0B-FC7039A3E753}"/>
              </a:ext>
            </a:extLst>
          </p:cNvPr>
          <p:cNvPicPr>
            <a:picLocks noChangeAspect="1"/>
          </p:cNvPicPr>
          <p:nvPr/>
        </p:nvPicPr>
        <p:blipFill>
          <a:blip r:embed="rId2"/>
          <a:stretch>
            <a:fillRect/>
          </a:stretch>
        </p:blipFill>
        <p:spPr>
          <a:xfrm>
            <a:off x="4880919" y="290383"/>
            <a:ext cx="7272945" cy="6277233"/>
          </a:xfrm>
          <a:prstGeom prst="rect">
            <a:avLst/>
          </a:prstGeom>
        </p:spPr>
      </p:pic>
    </p:spTree>
    <p:extLst>
      <p:ext uri="{BB962C8B-B14F-4D97-AF65-F5344CB8AC3E}">
        <p14:creationId xmlns:p14="http://schemas.microsoft.com/office/powerpoint/2010/main" val="212899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0ECDD4-592E-EB4A-B1BB-14814C06FC6D}"/>
              </a:ext>
            </a:extLst>
          </p:cNvPr>
          <p:cNvSpPr>
            <a:spLocks noGrp="1"/>
          </p:cNvSpPr>
          <p:nvPr>
            <p:ph type="title"/>
          </p:nvPr>
        </p:nvSpPr>
        <p:spPr>
          <a:xfrm>
            <a:off x="929141" y="2227633"/>
            <a:ext cx="3194126" cy="2029926"/>
          </a:xfrm>
        </p:spPr>
        <p:txBody>
          <a:bodyPr anchor="b">
            <a:noAutofit/>
          </a:bodyPr>
          <a:lstStyle/>
          <a:p>
            <a:pPr algn="ctr">
              <a:lnSpc>
                <a:spcPct val="90000"/>
              </a:lnSpc>
            </a:pPr>
            <a:r>
              <a:rPr lang="el-GR" sz="3600" dirty="0">
                <a:solidFill>
                  <a:srgbClr val="262626"/>
                </a:solidFill>
              </a:rPr>
              <a:t>Οι νοηματικές γλώσσες ΔΕΝ ταυτίζονται με τα δακτυλικά αλφάβητα</a:t>
            </a:r>
          </a:p>
        </p:txBody>
      </p:sp>
      <p:sp>
        <p:nvSpPr>
          <p:cNvPr id="8" name="Content Placeholder 7">
            <a:extLst>
              <a:ext uri="{FF2B5EF4-FFF2-40B4-BE49-F238E27FC236}">
                <a16:creationId xmlns:a16="http://schemas.microsoft.com/office/drawing/2014/main" id="{CA6AB972-9BC1-4C5B-8C97-E8D64D1FA4D1}"/>
              </a:ext>
            </a:extLst>
          </p:cNvPr>
          <p:cNvSpPr>
            <a:spLocks noGrp="1"/>
          </p:cNvSpPr>
          <p:nvPr>
            <p:ph idx="1"/>
          </p:nvPr>
        </p:nvSpPr>
        <p:spPr>
          <a:xfrm>
            <a:off x="283188" y="5209295"/>
            <a:ext cx="2835464" cy="1352143"/>
          </a:xfrm>
        </p:spPr>
        <p:txBody>
          <a:bodyPr>
            <a:normAutofit/>
          </a:bodyPr>
          <a:lstStyle/>
          <a:p>
            <a:pPr marL="0" indent="0">
              <a:buNone/>
            </a:pPr>
            <a:r>
              <a:rPr lang="en-US" sz="1800" dirty="0">
                <a:solidFill>
                  <a:srgbClr val="262626"/>
                </a:solidFill>
              </a:rPr>
              <a:t>ΟΜΟΣΠΟΝΔΙΑ ΚΩΦΩΝ ΕΛΛΑΔΟΣ</a:t>
            </a:r>
            <a:br>
              <a:rPr lang="en-US" sz="1800" dirty="0">
                <a:solidFill>
                  <a:srgbClr val="262626"/>
                </a:solidFill>
              </a:rPr>
            </a:br>
            <a:r>
              <a:rPr lang="en-US" sz="1800" dirty="0">
                <a:solidFill>
                  <a:srgbClr val="262626"/>
                </a:solidFill>
              </a:rPr>
              <a:t>ΕΛΛΗΝΙΚΟ</a:t>
            </a:r>
            <a:br>
              <a:rPr lang="en-US" sz="1800" dirty="0">
                <a:solidFill>
                  <a:srgbClr val="262626"/>
                </a:solidFill>
              </a:rPr>
            </a:br>
            <a:r>
              <a:rPr lang="en-US" sz="1800" dirty="0">
                <a:solidFill>
                  <a:srgbClr val="262626"/>
                </a:solidFill>
              </a:rPr>
              <a:t>ΔΑΚΤΥΛΙΚΟ ΑΛΦΑΒΗΤΟ</a:t>
            </a:r>
          </a:p>
        </p:txBody>
      </p:sp>
      <p:pic>
        <p:nvPicPr>
          <p:cNvPr id="9" name="Θέση περιεχομένου 3" descr="Εικόνα που περιέχει καθιστός, δωμάτιο, ομάδα, υπογραφή&#10;&#10;Περιγραφή που δημιουργήθηκε αυτόματα">
            <a:extLst>
              <a:ext uri="{FF2B5EF4-FFF2-40B4-BE49-F238E27FC236}">
                <a16:creationId xmlns:a16="http://schemas.microsoft.com/office/drawing/2014/main" id="{265AAB34-4626-5243-93C5-EB9CADFCF2C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795491" y="86498"/>
            <a:ext cx="7393461" cy="6474940"/>
          </a:xfrm>
          <a:prstGeom prst="rect">
            <a:avLst/>
          </a:prstGeom>
        </p:spPr>
      </p:pic>
    </p:spTree>
    <p:extLst>
      <p:ext uri="{BB962C8B-B14F-4D97-AF65-F5344CB8AC3E}">
        <p14:creationId xmlns:p14="http://schemas.microsoft.com/office/powerpoint/2010/main" val="371023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C24AC2-4C25-7F44-B8DB-31D2111C6693}"/>
              </a:ext>
            </a:extLst>
          </p:cNvPr>
          <p:cNvSpPr>
            <a:spLocks noGrp="1"/>
          </p:cNvSpPr>
          <p:nvPr>
            <p:ph type="title"/>
          </p:nvPr>
        </p:nvSpPr>
        <p:spPr>
          <a:xfrm>
            <a:off x="980013" y="972766"/>
            <a:ext cx="3498854" cy="2178207"/>
          </a:xfrm>
        </p:spPr>
        <p:txBody>
          <a:bodyPr anchor="b">
            <a:normAutofit/>
          </a:bodyPr>
          <a:lstStyle/>
          <a:p>
            <a:pPr algn="ctr">
              <a:lnSpc>
                <a:spcPct val="90000"/>
              </a:lnSpc>
            </a:pPr>
            <a:r>
              <a:rPr lang="el-GR" sz="3600" dirty="0">
                <a:solidFill>
                  <a:srgbClr val="262626"/>
                </a:solidFill>
              </a:rPr>
              <a:t>Νοηματικές γλώσσες και εικονικότητα </a:t>
            </a:r>
            <a:r>
              <a:rPr lang="el-GR" sz="3200" dirty="0">
                <a:solidFill>
                  <a:srgbClr val="262626"/>
                </a:solidFill>
              </a:rPr>
              <a:t>(</a:t>
            </a:r>
            <a:r>
              <a:rPr lang="en-US" sz="3200" dirty="0">
                <a:solidFill>
                  <a:srgbClr val="262626"/>
                </a:solidFill>
              </a:rPr>
              <a:t>iconicity)</a:t>
            </a:r>
            <a:endParaRPr lang="el-GR" sz="3200" dirty="0">
              <a:solidFill>
                <a:srgbClr val="262626"/>
              </a:solidFill>
            </a:endParaRPr>
          </a:p>
        </p:txBody>
      </p:sp>
      <p:sp>
        <p:nvSpPr>
          <p:cNvPr id="25" name="Content Placeholder 8">
            <a:extLst>
              <a:ext uri="{FF2B5EF4-FFF2-40B4-BE49-F238E27FC236}">
                <a16:creationId xmlns:a16="http://schemas.microsoft.com/office/drawing/2014/main" id="{EC2550F2-06D0-47F5-BC30-6D727442D7B6}"/>
              </a:ext>
            </a:extLst>
          </p:cNvPr>
          <p:cNvSpPr>
            <a:spLocks noGrp="1"/>
          </p:cNvSpPr>
          <p:nvPr>
            <p:ph idx="1"/>
          </p:nvPr>
        </p:nvSpPr>
        <p:spPr>
          <a:xfrm>
            <a:off x="7606777" y="5720258"/>
            <a:ext cx="2835464" cy="2275483"/>
          </a:xfrm>
        </p:spPr>
        <p:txBody>
          <a:bodyPr>
            <a:normAutofit/>
          </a:bodyPr>
          <a:lstStyle/>
          <a:p>
            <a:pPr marL="0" indent="0">
              <a:buNone/>
            </a:pPr>
            <a:r>
              <a:rPr lang="el-GR" sz="3600" dirty="0">
                <a:solidFill>
                  <a:srgbClr val="262626"/>
                </a:solidFill>
              </a:rPr>
              <a:t>«δέντρο»</a:t>
            </a:r>
            <a:endParaRPr lang="en-US" sz="3600" dirty="0">
              <a:solidFill>
                <a:srgbClr val="262626"/>
              </a:solidFill>
            </a:endParaRPr>
          </a:p>
        </p:txBody>
      </p:sp>
      <p:pic>
        <p:nvPicPr>
          <p:cNvPr id="5" name="Θέση περιεχομένου 4" descr="Εικόνα που περιέχει κείμενο, σχεδίαση&#10;&#10;Περιγραφή που δημιουργήθηκε αυτόματα">
            <a:extLst>
              <a:ext uri="{FF2B5EF4-FFF2-40B4-BE49-F238E27FC236}">
                <a16:creationId xmlns:a16="http://schemas.microsoft.com/office/drawing/2014/main" id="{BFB6E18C-61EC-584A-87A8-FEA466849058}"/>
              </a:ext>
            </a:extLst>
          </p:cNvPr>
          <p:cNvPicPr>
            <a:picLocks noChangeAspect="1"/>
          </p:cNvPicPr>
          <p:nvPr/>
        </p:nvPicPr>
        <p:blipFill>
          <a:blip r:embed="rId2"/>
          <a:stretch>
            <a:fillRect/>
          </a:stretch>
        </p:blipFill>
        <p:spPr>
          <a:xfrm>
            <a:off x="5435910" y="1383501"/>
            <a:ext cx="6098041" cy="4039950"/>
          </a:xfrm>
          <a:prstGeom prst="rect">
            <a:avLst/>
          </a:prstGeom>
        </p:spPr>
      </p:pic>
    </p:spTree>
    <p:extLst>
      <p:ext uri="{BB962C8B-B14F-4D97-AF65-F5344CB8AC3E}">
        <p14:creationId xmlns:p14="http://schemas.microsoft.com/office/powerpoint/2010/main" val="33857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D0B1FC-A3D9-6D49-B6FA-F4649170F582}"/>
              </a:ext>
            </a:extLst>
          </p:cNvPr>
          <p:cNvSpPr>
            <a:spLocks noGrp="1"/>
          </p:cNvSpPr>
          <p:nvPr>
            <p:ph type="title"/>
          </p:nvPr>
        </p:nvSpPr>
        <p:spPr/>
        <p:txBody>
          <a:bodyPr>
            <a:noAutofit/>
          </a:bodyPr>
          <a:lstStyle/>
          <a:p>
            <a:pPr algn="ctr"/>
            <a:r>
              <a:rPr lang="el-GR" sz="4000" dirty="0"/>
              <a:t>Εικονικότητα υπάρχει και στις ομιλούμενες γλώσσες (ηχομιμητικές λέξεις)</a:t>
            </a:r>
          </a:p>
        </p:txBody>
      </p:sp>
      <p:sp>
        <p:nvSpPr>
          <p:cNvPr id="3" name="Θέση περιεχομένου 2">
            <a:extLst>
              <a:ext uri="{FF2B5EF4-FFF2-40B4-BE49-F238E27FC236}">
                <a16:creationId xmlns:a16="http://schemas.microsoft.com/office/drawing/2014/main" id="{F77F3C80-317E-7445-8BB2-1C1474C82858}"/>
              </a:ext>
            </a:extLst>
          </p:cNvPr>
          <p:cNvSpPr>
            <a:spLocks noGrp="1"/>
          </p:cNvSpPr>
          <p:nvPr>
            <p:ph idx="1"/>
          </p:nvPr>
        </p:nvSpPr>
        <p:spPr>
          <a:xfrm>
            <a:off x="1069848" y="2663275"/>
            <a:ext cx="10058400" cy="4050792"/>
          </a:xfrm>
        </p:spPr>
        <p:txBody>
          <a:bodyPr/>
          <a:lstStyle/>
          <a:p>
            <a:r>
              <a:rPr lang="el-GR" sz="2500" dirty="0" err="1"/>
              <a:t>Κικιρίκου</a:t>
            </a:r>
            <a:endParaRPr lang="el-GR" sz="2500" dirty="0"/>
          </a:p>
          <a:p>
            <a:pPr marL="0" indent="0">
              <a:buNone/>
            </a:pPr>
            <a:r>
              <a:rPr lang="en-GB" sz="2500" dirty="0"/>
              <a:t>cock-a-doodle-doo </a:t>
            </a:r>
          </a:p>
          <a:p>
            <a:pPr marL="0" indent="0">
              <a:buNone/>
            </a:pPr>
            <a:endParaRPr lang="en-GB" sz="2500" dirty="0"/>
          </a:p>
          <a:p>
            <a:r>
              <a:rPr lang="el-GR" sz="2500" dirty="0"/>
              <a:t>Μου(</a:t>
            </a:r>
            <a:r>
              <a:rPr lang="el-GR" sz="2500" dirty="0" err="1"/>
              <a:t>μουγκρίζω</a:t>
            </a:r>
            <a:r>
              <a:rPr lang="el-GR" sz="2500" dirty="0"/>
              <a:t>) </a:t>
            </a:r>
            <a:endParaRPr lang="en-US" sz="2500" dirty="0"/>
          </a:p>
          <a:p>
            <a:endParaRPr lang="el-GR" sz="2500" dirty="0"/>
          </a:p>
          <a:p>
            <a:r>
              <a:rPr lang="el-GR" sz="2500" dirty="0" err="1"/>
              <a:t>Γαβ</a:t>
            </a:r>
            <a:r>
              <a:rPr lang="el-GR" sz="2500" dirty="0"/>
              <a:t>(</a:t>
            </a:r>
            <a:r>
              <a:rPr lang="el-GR" sz="2500" dirty="0" err="1"/>
              <a:t>γαβγίζω</a:t>
            </a:r>
            <a:r>
              <a:rPr lang="el-GR" sz="2500" dirty="0"/>
              <a:t>) </a:t>
            </a:r>
          </a:p>
          <a:p>
            <a:endParaRPr lang="el-GR" dirty="0"/>
          </a:p>
        </p:txBody>
      </p:sp>
    </p:spTree>
    <p:extLst>
      <p:ext uri="{BB962C8B-B14F-4D97-AF65-F5344CB8AC3E}">
        <p14:creationId xmlns:p14="http://schemas.microsoft.com/office/powerpoint/2010/main" val="96079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2E9FC4-3209-444E-A408-C5EDEBCBABE1}"/>
              </a:ext>
            </a:extLst>
          </p:cNvPr>
          <p:cNvSpPr>
            <a:spLocks noGrp="1"/>
          </p:cNvSpPr>
          <p:nvPr>
            <p:ph type="title"/>
          </p:nvPr>
        </p:nvSpPr>
        <p:spPr/>
        <p:txBody>
          <a:bodyPr>
            <a:normAutofit/>
          </a:bodyPr>
          <a:lstStyle/>
          <a:p>
            <a:pPr algn="ctr"/>
            <a:r>
              <a:rPr lang="el-GR" sz="4000" dirty="0">
                <a:solidFill>
                  <a:srgbClr val="262626"/>
                </a:solidFill>
              </a:rPr>
              <a:t>Οι νοηματικές γλώσσες ΔΕΝ</a:t>
            </a:r>
            <a:r>
              <a:rPr lang="en-US" sz="4000" dirty="0">
                <a:solidFill>
                  <a:srgbClr val="262626"/>
                </a:solidFill>
              </a:rPr>
              <a:t> </a:t>
            </a:r>
            <a:r>
              <a:rPr lang="en-US" sz="4000" dirty="0" err="1">
                <a:solidFill>
                  <a:srgbClr val="262626"/>
                </a:solidFill>
              </a:rPr>
              <a:t>ε</a:t>
            </a:r>
            <a:r>
              <a:rPr lang="el-GR" sz="4000" dirty="0">
                <a:solidFill>
                  <a:srgbClr val="262626"/>
                </a:solidFill>
              </a:rPr>
              <a:t>ι</a:t>
            </a:r>
            <a:r>
              <a:rPr lang="en-US" sz="4000" dirty="0" err="1">
                <a:solidFill>
                  <a:srgbClr val="262626"/>
                </a:solidFill>
              </a:rPr>
              <a:t>ν</a:t>
            </a:r>
            <a:r>
              <a:rPr lang="en-US" sz="4000" dirty="0">
                <a:solidFill>
                  <a:srgbClr val="262626"/>
                </a:solidFill>
              </a:rPr>
              <a:t>α</a:t>
            </a:r>
            <a:r>
              <a:rPr lang="en-US" sz="4000" dirty="0" err="1">
                <a:solidFill>
                  <a:srgbClr val="262626"/>
                </a:solidFill>
              </a:rPr>
              <a:t>ι</a:t>
            </a:r>
            <a:r>
              <a:rPr lang="en-US" sz="4000" dirty="0">
                <a:solidFill>
                  <a:srgbClr val="262626"/>
                </a:solidFill>
              </a:rPr>
              <a:t> </a:t>
            </a:r>
            <a:r>
              <a:rPr lang="en-US" sz="4000" dirty="0" err="1">
                <a:solidFill>
                  <a:srgbClr val="262626"/>
                </a:solidFill>
              </a:rPr>
              <a:t>εξ</a:t>
            </a:r>
            <a:r>
              <a:rPr lang="en-US" sz="4000" dirty="0">
                <a:solidFill>
                  <a:srgbClr val="262626"/>
                </a:solidFill>
              </a:rPr>
              <a:t>’ </a:t>
            </a:r>
            <a:r>
              <a:rPr lang="en-US" sz="4000" dirty="0" err="1">
                <a:solidFill>
                  <a:srgbClr val="262626"/>
                </a:solidFill>
              </a:rPr>
              <a:t>ολοκλ</a:t>
            </a:r>
            <a:r>
              <a:rPr lang="el-GR" sz="4000" dirty="0">
                <a:solidFill>
                  <a:srgbClr val="262626"/>
                </a:solidFill>
              </a:rPr>
              <a:t>η</a:t>
            </a:r>
            <a:r>
              <a:rPr lang="en-US" sz="4000" dirty="0" err="1">
                <a:solidFill>
                  <a:srgbClr val="262626"/>
                </a:solidFill>
              </a:rPr>
              <a:t>ρου</a:t>
            </a:r>
            <a:r>
              <a:rPr lang="en-US" sz="4000" dirty="0">
                <a:solidFill>
                  <a:srgbClr val="262626"/>
                </a:solidFill>
              </a:rPr>
              <a:t> </a:t>
            </a:r>
            <a:r>
              <a:rPr lang="en-US" sz="4000" dirty="0" err="1">
                <a:solidFill>
                  <a:srgbClr val="262626"/>
                </a:solidFill>
              </a:rPr>
              <a:t>εικονικ</a:t>
            </a:r>
            <a:r>
              <a:rPr lang="el-GR" sz="4000" dirty="0">
                <a:solidFill>
                  <a:srgbClr val="262626"/>
                </a:solidFill>
              </a:rPr>
              <a:t>ε</a:t>
            </a:r>
            <a:r>
              <a:rPr lang="en-US" sz="4000" dirty="0" err="1">
                <a:solidFill>
                  <a:srgbClr val="262626"/>
                </a:solidFill>
              </a:rPr>
              <a:t>ς</a:t>
            </a:r>
            <a:r>
              <a:rPr lang="en-US" sz="4000" dirty="0">
                <a:solidFill>
                  <a:srgbClr val="262626"/>
                </a:solidFill>
              </a:rPr>
              <a:t> (iconic)</a:t>
            </a:r>
            <a:endParaRPr lang="el-GR" sz="4000" dirty="0"/>
          </a:p>
        </p:txBody>
      </p:sp>
      <p:sp>
        <p:nvSpPr>
          <p:cNvPr id="3" name="Θέση περιεχομένου 2">
            <a:extLst>
              <a:ext uri="{FF2B5EF4-FFF2-40B4-BE49-F238E27FC236}">
                <a16:creationId xmlns:a16="http://schemas.microsoft.com/office/drawing/2014/main" id="{47D3A0BD-8872-0742-903D-4B3D0A9C8BDB}"/>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l-GR" dirty="0"/>
          </a:p>
          <a:p>
            <a:pPr marL="0" indent="0">
              <a:buNone/>
            </a:pPr>
            <a:r>
              <a:rPr lang="el-GR" dirty="0"/>
              <a:t>             « αθώος » </a:t>
            </a:r>
            <a:r>
              <a:rPr lang="en-US" dirty="0"/>
              <a:t>NGT	</a:t>
            </a:r>
            <a:r>
              <a:rPr lang="el-GR" dirty="0"/>
              <a:t>				</a:t>
            </a:r>
            <a:r>
              <a:rPr lang="en-US" dirty="0"/>
              <a:t> </a:t>
            </a:r>
            <a:r>
              <a:rPr lang="el-GR" dirty="0"/>
              <a:t>« πατέρας »</a:t>
            </a:r>
            <a:r>
              <a:rPr lang="en-US" dirty="0"/>
              <a:t> ASL</a:t>
            </a:r>
            <a:endParaRPr lang="el-GR" dirty="0"/>
          </a:p>
          <a:p>
            <a:pPr marL="0" indent="0">
              <a:buNone/>
            </a:pPr>
            <a:endParaRPr lang="el-GR" dirty="0"/>
          </a:p>
        </p:txBody>
      </p:sp>
      <p:pic>
        <p:nvPicPr>
          <p:cNvPr id="9" name="Εικόνα 8" descr="Εικόνα που περιέχει κείμενο, λευκός πίνακας&#10;&#10;Περιγραφή που δημιουργήθηκε αυτόματα">
            <a:extLst>
              <a:ext uri="{FF2B5EF4-FFF2-40B4-BE49-F238E27FC236}">
                <a16:creationId xmlns:a16="http://schemas.microsoft.com/office/drawing/2014/main" id="{E5B307A8-141C-DF42-B6DE-AB4AC01E2D85}"/>
              </a:ext>
            </a:extLst>
          </p:cNvPr>
          <p:cNvPicPr>
            <a:picLocks noChangeAspect="1"/>
          </p:cNvPicPr>
          <p:nvPr/>
        </p:nvPicPr>
        <p:blipFill>
          <a:blip r:embed="rId2"/>
          <a:stretch>
            <a:fillRect/>
          </a:stretch>
        </p:blipFill>
        <p:spPr>
          <a:xfrm>
            <a:off x="1175809" y="2290763"/>
            <a:ext cx="3481387" cy="2959632"/>
          </a:xfrm>
          <a:prstGeom prst="rect">
            <a:avLst/>
          </a:prstGeom>
        </p:spPr>
      </p:pic>
      <p:pic>
        <p:nvPicPr>
          <p:cNvPr id="11" name="Εικόνα 10" descr="Εικόνα που περιέχει κείμενο&#10;&#10;Περιγραφή που δημιουργήθηκε αυτόματα">
            <a:extLst>
              <a:ext uri="{FF2B5EF4-FFF2-40B4-BE49-F238E27FC236}">
                <a16:creationId xmlns:a16="http://schemas.microsoft.com/office/drawing/2014/main" id="{DC80AD11-3757-5846-B2BB-F9C5280ABFE1}"/>
              </a:ext>
            </a:extLst>
          </p:cNvPr>
          <p:cNvPicPr>
            <a:picLocks noChangeAspect="1"/>
          </p:cNvPicPr>
          <p:nvPr/>
        </p:nvPicPr>
        <p:blipFill>
          <a:blip r:embed="rId3"/>
          <a:stretch>
            <a:fillRect/>
          </a:stretch>
        </p:blipFill>
        <p:spPr>
          <a:xfrm>
            <a:off x="6586538" y="2443163"/>
            <a:ext cx="3586162" cy="2916237"/>
          </a:xfrm>
          <a:prstGeom prst="rect">
            <a:avLst/>
          </a:prstGeom>
        </p:spPr>
      </p:pic>
    </p:spTree>
    <p:extLst>
      <p:ext uri="{BB962C8B-B14F-4D97-AF65-F5344CB8AC3E}">
        <p14:creationId xmlns:p14="http://schemas.microsoft.com/office/powerpoint/2010/main" val="198260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57AF75-762B-1E4A-9E12-CDCC9D7A7349}"/>
              </a:ext>
            </a:extLst>
          </p:cNvPr>
          <p:cNvSpPr>
            <a:spLocks noGrp="1"/>
          </p:cNvSpPr>
          <p:nvPr>
            <p:ph type="title"/>
          </p:nvPr>
        </p:nvSpPr>
        <p:spPr/>
        <p:txBody>
          <a:bodyPr>
            <a:normAutofit/>
          </a:bodyPr>
          <a:lstStyle/>
          <a:p>
            <a:pPr algn="ctr"/>
            <a:r>
              <a:rPr lang="el-GR" sz="4000" dirty="0">
                <a:solidFill>
                  <a:srgbClr val="262626"/>
                </a:solidFill>
              </a:rPr>
              <a:t>Οι νοηματικές γλώσσες ΔΕΝ</a:t>
            </a:r>
            <a:r>
              <a:rPr lang="en-US" sz="4000" dirty="0">
                <a:solidFill>
                  <a:srgbClr val="262626"/>
                </a:solidFill>
              </a:rPr>
              <a:t> </a:t>
            </a:r>
            <a:r>
              <a:rPr lang="en-US" sz="4000" dirty="0" err="1">
                <a:solidFill>
                  <a:srgbClr val="262626"/>
                </a:solidFill>
              </a:rPr>
              <a:t>ε</a:t>
            </a:r>
            <a:r>
              <a:rPr lang="el-GR" sz="4000" dirty="0">
                <a:solidFill>
                  <a:srgbClr val="262626"/>
                </a:solidFill>
              </a:rPr>
              <a:t>ι</a:t>
            </a:r>
            <a:r>
              <a:rPr lang="en-US" sz="4000" dirty="0" err="1">
                <a:solidFill>
                  <a:srgbClr val="262626"/>
                </a:solidFill>
              </a:rPr>
              <a:t>ν</a:t>
            </a:r>
            <a:r>
              <a:rPr lang="en-US" sz="4000" dirty="0">
                <a:solidFill>
                  <a:srgbClr val="262626"/>
                </a:solidFill>
              </a:rPr>
              <a:t>α</a:t>
            </a:r>
            <a:r>
              <a:rPr lang="en-US" sz="4000" dirty="0" err="1">
                <a:solidFill>
                  <a:srgbClr val="262626"/>
                </a:solidFill>
              </a:rPr>
              <a:t>ι</a:t>
            </a:r>
            <a:r>
              <a:rPr lang="en-US" sz="4000" dirty="0">
                <a:solidFill>
                  <a:srgbClr val="262626"/>
                </a:solidFill>
              </a:rPr>
              <a:t> </a:t>
            </a:r>
            <a:r>
              <a:rPr lang="en-US" sz="4000" dirty="0" err="1">
                <a:solidFill>
                  <a:srgbClr val="262626"/>
                </a:solidFill>
              </a:rPr>
              <a:t>εξ</a:t>
            </a:r>
            <a:r>
              <a:rPr lang="en-US" sz="4000" dirty="0">
                <a:solidFill>
                  <a:srgbClr val="262626"/>
                </a:solidFill>
              </a:rPr>
              <a:t>’ </a:t>
            </a:r>
            <a:r>
              <a:rPr lang="en-US" sz="4000" dirty="0" err="1">
                <a:solidFill>
                  <a:srgbClr val="262626"/>
                </a:solidFill>
              </a:rPr>
              <a:t>ολοκλ</a:t>
            </a:r>
            <a:r>
              <a:rPr lang="el-GR" sz="4000" dirty="0">
                <a:solidFill>
                  <a:srgbClr val="262626"/>
                </a:solidFill>
              </a:rPr>
              <a:t>η</a:t>
            </a:r>
            <a:r>
              <a:rPr lang="en-US" sz="4000" dirty="0" err="1">
                <a:solidFill>
                  <a:srgbClr val="262626"/>
                </a:solidFill>
              </a:rPr>
              <a:t>ρου</a:t>
            </a:r>
            <a:r>
              <a:rPr lang="en-US" sz="4000" dirty="0">
                <a:solidFill>
                  <a:srgbClr val="262626"/>
                </a:solidFill>
              </a:rPr>
              <a:t> </a:t>
            </a:r>
            <a:r>
              <a:rPr lang="en-US" sz="4000" dirty="0" err="1">
                <a:solidFill>
                  <a:srgbClr val="262626"/>
                </a:solidFill>
              </a:rPr>
              <a:t>εικονικ</a:t>
            </a:r>
            <a:r>
              <a:rPr lang="el-GR" sz="4000" dirty="0">
                <a:solidFill>
                  <a:srgbClr val="262626"/>
                </a:solidFill>
              </a:rPr>
              <a:t>ε</a:t>
            </a:r>
            <a:r>
              <a:rPr lang="en-US" sz="4000" dirty="0" err="1">
                <a:solidFill>
                  <a:srgbClr val="262626"/>
                </a:solidFill>
              </a:rPr>
              <a:t>ς</a:t>
            </a:r>
            <a:r>
              <a:rPr lang="en-US" sz="4000" dirty="0">
                <a:solidFill>
                  <a:srgbClr val="262626"/>
                </a:solidFill>
              </a:rPr>
              <a:t> (iconic)</a:t>
            </a:r>
            <a:endParaRPr lang="el-GR" sz="4000" dirty="0"/>
          </a:p>
        </p:txBody>
      </p:sp>
      <p:sp>
        <p:nvSpPr>
          <p:cNvPr id="3" name="Θέση περιεχομένου 2">
            <a:extLst>
              <a:ext uri="{FF2B5EF4-FFF2-40B4-BE49-F238E27FC236}">
                <a16:creationId xmlns:a16="http://schemas.microsoft.com/office/drawing/2014/main" id="{110065EC-69CF-8F44-9D74-C9E9B82BA5B4}"/>
              </a:ext>
            </a:extLst>
          </p:cNvPr>
          <p:cNvSpPr>
            <a:spLocks noGrp="1"/>
          </p:cNvSpPr>
          <p:nvPr>
            <p:ph idx="1"/>
          </p:nvPr>
        </p:nvSpPr>
        <p:spPr>
          <a:xfrm>
            <a:off x="1063752" y="2322576"/>
            <a:ext cx="10058400" cy="4050792"/>
          </a:xfrm>
        </p:spPr>
        <p:txBody>
          <a:bodyPr>
            <a:normAutofit/>
          </a:bodyPr>
          <a:lstStyle/>
          <a:p>
            <a:pPr algn="just"/>
            <a:r>
              <a:rPr lang="el-GR" sz="2300" dirty="0"/>
              <a:t>Όπως και οι ομιλούμενες γλώσσες, έτσι και οι νοηματικές έχουν στοιχεία εικονικότητας.</a:t>
            </a:r>
          </a:p>
          <a:p>
            <a:pPr algn="just"/>
            <a:r>
              <a:rPr lang="el-GR" sz="2300" dirty="0"/>
              <a:t>Όπως και για τις ομιλούμενες γλώσσες, αν οι νοηματικές ήταν αποκλειστικά εικονικές γλώσσες, τότε δεν θα υπήρχε κανένα περιθώριο ποικιλότητας</a:t>
            </a:r>
            <a:r>
              <a:rPr lang="en-US" sz="2300" dirty="0"/>
              <a:t>:</a:t>
            </a:r>
            <a:endParaRPr lang="el-GR" sz="2300" dirty="0"/>
          </a:p>
          <a:p>
            <a:pPr algn="just"/>
            <a:endParaRPr lang="en-US" sz="2300" dirty="0"/>
          </a:p>
          <a:p>
            <a:pPr algn="just">
              <a:buFont typeface="Wingdings" pitchFamily="2" charset="2"/>
              <a:buChar char="Ø"/>
            </a:pPr>
            <a:r>
              <a:rPr lang="el-GR" sz="2300" dirty="0"/>
              <a:t>θ</a:t>
            </a:r>
            <a:r>
              <a:rPr lang="en-US" sz="2300" dirty="0"/>
              <a:t>α </a:t>
            </a:r>
            <a:r>
              <a:rPr lang="en-US" sz="2300" dirty="0" err="1"/>
              <a:t>υ</a:t>
            </a:r>
            <a:r>
              <a:rPr lang="en-US" sz="2300" dirty="0"/>
              <a:t>π</a:t>
            </a:r>
            <a:r>
              <a:rPr lang="en-US" sz="2300" dirty="0" err="1"/>
              <a:t>ήρχε</a:t>
            </a:r>
            <a:r>
              <a:rPr lang="en-US" sz="2300" dirty="0"/>
              <a:t> </a:t>
            </a:r>
            <a:r>
              <a:rPr lang="en-US" sz="2300" dirty="0" err="1"/>
              <a:t>μί</a:t>
            </a:r>
            <a:r>
              <a:rPr lang="en-US" sz="2300" dirty="0"/>
              <a:t>α </a:t>
            </a:r>
            <a:r>
              <a:rPr lang="en-US" sz="2300" dirty="0" err="1"/>
              <a:t>κ</a:t>
            </a:r>
            <a:r>
              <a:rPr lang="en-US" sz="2300" dirty="0"/>
              <a:t>α</a:t>
            </a:r>
            <a:r>
              <a:rPr lang="en-US" sz="2300" dirty="0" err="1"/>
              <a:t>ι</a:t>
            </a:r>
            <a:r>
              <a:rPr lang="en-US" sz="2300" dirty="0"/>
              <a:t> </a:t>
            </a:r>
            <a:r>
              <a:rPr lang="en-US" sz="2300" dirty="0" err="1"/>
              <a:t>μον</a:t>
            </a:r>
            <a:r>
              <a:rPr lang="en-US" sz="2300" dirty="0"/>
              <a:t>α</a:t>
            </a:r>
            <a:r>
              <a:rPr lang="en-US" sz="2300" dirty="0" err="1"/>
              <a:t>δική</a:t>
            </a:r>
            <a:r>
              <a:rPr lang="en-US" sz="2300" dirty="0"/>
              <a:t> </a:t>
            </a:r>
            <a:r>
              <a:rPr lang="en-US" sz="2300" dirty="0" err="1"/>
              <a:t>νοημ</a:t>
            </a:r>
            <a:r>
              <a:rPr lang="en-US" sz="2300" dirty="0"/>
              <a:t>α</a:t>
            </a:r>
            <a:r>
              <a:rPr lang="en-US" sz="2300" dirty="0" err="1"/>
              <a:t>τική</a:t>
            </a:r>
            <a:r>
              <a:rPr lang="en-US" sz="2300" dirty="0"/>
              <a:t> </a:t>
            </a:r>
            <a:r>
              <a:rPr lang="en-US" sz="2300" dirty="0" err="1"/>
              <a:t>γλώσσ</a:t>
            </a:r>
            <a:r>
              <a:rPr lang="en-US" sz="2300" dirty="0"/>
              <a:t>α </a:t>
            </a:r>
            <a:r>
              <a:rPr lang="en-US" sz="2300" dirty="0" err="1"/>
              <a:t>ή</a:t>
            </a:r>
            <a:endParaRPr lang="en-US" sz="2300" dirty="0"/>
          </a:p>
          <a:p>
            <a:pPr algn="just">
              <a:buFont typeface="Wingdings" pitchFamily="2" charset="2"/>
              <a:buChar char="Ø"/>
            </a:pPr>
            <a:r>
              <a:rPr lang="el-GR" sz="2300" dirty="0"/>
              <a:t>ο</a:t>
            </a:r>
            <a:r>
              <a:rPr lang="en-US" sz="2300" dirty="0" err="1"/>
              <a:t>ι</a:t>
            </a:r>
            <a:r>
              <a:rPr lang="en-US" sz="2300" dirty="0"/>
              <a:t> </a:t>
            </a:r>
            <a:r>
              <a:rPr lang="en-US" sz="2300" dirty="0" err="1"/>
              <a:t>δι</a:t>
            </a:r>
            <a:r>
              <a:rPr lang="en-US" sz="2300" dirty="0"/>
              <a:t>α</a:t>
            </a:r>
            <a:r>
              <a:rPr lang="en-US" sz="2300" dirty="0" err="1"/>
              <a:t>φορετικές</a:t>
            </a:r>
            <a:r>
              <a:rPr lang="en-US" sz="2300" dirty="0"/>
              <a:t> </a:t>
            </a:r>
            <a:r>
              <a:rPr lang="en-US" sz="2300" dirty="0" err="1"/>
              <a:t>νοημ</a:t>
            </a:r>
            <a:r>
              <a:rPr lang="en-US" sz="2300" dirty="0"/>
              <a:t>α</a:t>
            </a:r>
            <a:r>
              <a:rPr lang="en-US" sz="2300" dirty="0" err="1"/>
              <a:t>τικές</a:t>
            </a:r>
            <a:r>
              <a:rPr lang="en-US" sz="2300" dirty="0"/>
              <a:t> </a:t>
            </a:r>
            <a:r>
              <a:rPr lang="en-US" sz="2300" dirty="0" err="1"/>
              <a:t>γλώσσες</a:t>
            </a:r>
            <a:r>
              <a:rPr lang="en-US" sz="2300" dirty="0"/>
              <a:t> </a:t>
            </a:r>
            <a:r>
              <a:rPr lang="en-US" sz="2300" dirty="0" err="1"/>
              <a:t>θ</a:t>
            </a:r>
            <a:r>
              <a:rPr lang="en-US" sz="2300" dirty="0"/>
              <a:t>α </a:t>
            </a:r>
            <a:r>
              <a:rPr lang="en-US" sz="2300" dirty="0" err="1"/>
              <a:t>ήτ</a:t>
            </a:r>
            <a:r>
              <a:rPr lang="en-US" sz="2300" dirty="0"/>
              <a:t>α</a:t>
            </a:r>
            <a:r>
              <a:rPr lang="en-US" sz="2300" dirty="0" err="1"/>
              <a:t>ν</a:t>
            </a:r>
            <a:r>
              <a:rPr lang="en-US" sz="2300" dirty="0"/>
              <a:t> α</a:t>
            </a:r>
            <a:r>
              <a:rPr lang="en-US" sz="2300" dirty="0" err="1"/>
              <a:t>ντιλη</a:t>
            </a:r>
            <a:r>
              <a:rPr lang="en-US" sz="2300" dirty="0"/>
              <a:t>π</a:t>
            </a:r>
            <a:r>
              <a:rPr lang="en-US" sz="2300" dirty="0" err="1"/>
              <a:t>τές</a:t>
            </a:r>
            <a:r>
              <a:rPr lang="en-US" sz="2300" dirty="0"/>
              <a:t> απ</a:t>
            </a:r>
            <a:r>
              <a:rPr lang="en-US" sz="2300" dirty="0" err="1"/>
              <a:t>ό</a:t>
            </a:r>
            <a:r>
              <a:rPr lang="en-US" sz="2300" dirty="0"/>
              <a:t> </a:t>
            </a:r>
            <a:r>
              <a:rPr lang="en-US" sz="2300" dirty="0" err="1"/>
              <a:t>όλους</a:t>
            </a:r>
            <a:r>
              <a:rPr lang="en-US" sz="2300" dirty="0"/>
              <a:t> (</a:t>
            </a:r>
            <a:r>
              <a:rPr lang="el-GR" sz="2300" dirty="0" err="1"/>
              <a:t>νοηματιστές</a:t>
            </a:r>
            <a:r>
              <a:rPr lang="el-GR" sz="2300" dirty="0"/>
              <a:t> και μη )</a:t>
            </a:r>
          </a:p>
        </p:txBody>
      </p:sp>
    </p:spTree>
    <p:extLst>
      <p:ext uri="{BB962C8B-B14F-4D97-AF65-F5344CB8AC3E}">
        <p14:creationId xmlns:p14="http://schemas.microsoft.com/office/powerpoint/2010/main" val="29603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2A62BD-F797-1A42-A613-D807D0A58306}"/>
              </a:ext>
            </a:extLst>
          </p:cNvPr>
          <p:cNvSpPr>
            <a:spLocks noGrp="1"/>
          </p:cNvSpPr>
          <p:nvPr>
            <p:ph type="title"/>
          </p:nvPr>
        </p:nvSpPr>
        <p:spPr/>
        <p:txBody>
          <a:bodyPr>
            <a:normAutofit/>
          </a:bodyPr>
          <a:lstStyle/>
          <a:p>
            <a:r>
              <a:rPr lang="el-GR" sz="4000" dirty="0">
                <a:solidFill>
                  <a:srgbClr val="262626"/>
                </a:solidFill>
              </a:rPr>
              <a:t>Οι νοηματικές γλώσσες ΔΕΝ έχουν γραπτή μορφή</a:t>
            </a:r>
            <a:endParaRPr lang="el-GR" sz="4000" dirty="0"/>
          </a:p>
        </p:txBody>
      </p:sp>
      <p:pic>
        <p:nvPicPr>
          <p:cNvPr id="4" name="Content Placeholder 10" descr="Sign_Language Maltese_ sign writting.jpg">
            <a:extLst>
              <a:ext uri="{FF2B5EF4-FFF2-40B4-BE49-F238E27FC236}">
                <a16:creationId xmlns:a16="http://schemas.microsoft.com/office/drawing/2014/main" id="{1C097488-A64D-4C46-887B-8089BFAE88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231" b="-5231"/>
          <a:stretch>
            <a:fillRect/>
          </a:stretch>
        </p:blipFill>
        <p:spPr>
          <a:xfrm>
            <a:off x="1295402" y="2510431"/>
            <a:ext cx="4486274" cy="3706812"/>
          </a:xfrm>
          <a:prstGeom prst="rect">
            <a:avLst/>
          </a:prstGeom>
        </p:spPr>
      </p:pic>
      <p:pic>
        <p:nvPicPr>
          <p:cNvPr id="5" name="Content Placeholder 8" descr="Norwegian_sign_language_alphabet.png">
            <a:extLst>
              <a:ext uri="{FF2B5EF4-FFF2-40B4-BE49-F238E27FC236}">
                <a16:creationId xmlns:a16="http://schemas.microsoft.com/office/drawing/2014/main" id="{A2B93D9A-2E82-3447-8B73-04BD541EA1A2}"/>
              </a:ext>
            </a:extLst>
          </p:cNvPr>
          <p:cNvPicPr>
            <a:picLocks noChangeAspect="1"/>
          </p:cNvPicPr>
          <p:nvPr/>
        </p:nvPicPr>
        <p:blipFill>
          <a:blip r:embed="rId3" cstate="email">
            <a:extLst>
              <a:ext uri="{28A0092B-C50C-407E-A947-70E740481C1C}">
                <a14:useLocalDpi xmlns:a14="http://schemas.microsoft.com/office/drawing/2010/main" val="0"/>
              </a:ext>
            </a:extLst>
          </a:blip>
          <a:srcRect t="-17726" b="-17726"/>
          <a:stretch>
            <a:fillRect/>
          </a:stretch>
        </p:blipFill>
        <p:spPr>
          <a:xfrm>
            <a:off x="6478582" y="2510431"/>
            <a:ext cx="4486275" cy="3706812"/>
          </a:xfrm>
          <a:prstGeom prst="rect">
            <a:avLst/>
          </a:prstGeom>
        </p:spPr>
      </p:pic>
    </p:spTree>
    <p:extLst>
      <p:ext uri="{BB962C8B-B14F-4D97-AF65-F5344CB8AC3E}">
        <p14:creationId xmlns:p14="http://schemas.microsoft.com/office/powerpoint/2010/main" val="76060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E066A82-6D34-B0B8-C16F-A8C52576A54B}"/>
              </a:ext>
            </a:extLst>
          </p:cNvPr>
          <p:cNvSpPr>
            <a:spLocks noGrp="1"/>
          </p:cNvSpPr>
          <p:nvPr>
            <p:ph type="title"/>
          </p:nvPr>
        </p:nvSpPr>
        <p:spPr>
          <a:xfrm>
            <a:off x="8086289" y="1169012"/>
            <a:ext cx="3544035" cy="1609344"/>
          </a:xfrm>
          <a:ln>
            <a:noFill/>
          </a:ln>
        </p:spPr>
        <p:txBody>
          <a:bodyPr>
            <a:noAutofit/>
          </a:bodyPr>
          <a:lstStyle/>
          <a:p>
            <a:pPr algn="ctr"/>
            <a:r>
              <a:rPr lang="el-GR" sz="3500" b="1" dirty="0"/>
              <a:t>Ομοιότητες μεταξύ νοηματικών και ομιλούμενων γλωσσών</a:t>
            </a:r>
          </a:p>
        </p:txBody>
      </p:sp>
      <p:pic>
        <p:nvPicPr>
          <p:cNvPr id="4" name="Content Placeholder 5" descr="linguistic components fo language.jpg">
            <a:extLst>
              <a:ext uri="{FF2B5EF4-FFF2-40B4-BE49-F238E27FC236}">
                <a16:creationId xmlns:a16="http://schemas.microsoft.com/office/drawing/2014/main" id="{BF2052E9-468E-AB91-105C-2FAD2B7C024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3354" r="-2" b="5544"/>
          <a:stretch/>
        </p:blipFill>
        <p:spPr>
          <a:xfrm>
            <a:off x="633999" y="1075287"/>
            <a:ext cx="6882269" cy="4717687"/>
          </a:xfrm>
          <a:prstGeom prst="rect">
            <a:avLst/>
          </a:prstGeom>
        </p:spPr>
      </p:pic>
      <p:sp>
        <p:nvSpPr>
          <p:cNvPr id="3" name="Θέση περιεχομένου 2">
            <a:extLst>
              <a:ext uri="{FF2B5EF4-FFF2-40B4-BE49-F238E27FC236}">
                <a16:creationId xmlns:a16="http://schemas.microsoft.com/office/drawing/2014/main" id="{CAC4160C-659A-470A-C72C-C964A8CD10B0}"/>
              </a:ext>
            </a:extLst>
          </p:cNvPr>
          <p:cNvSpPr>
            <a:spLocks noGrp="1"/>
          </p:cNvSpPr>
          <p:nvPr>
            <p:ph idx="1"/>
          </p:nvPr>
        </p:nvSpPr>
        <p:spPr>
          <a:xfrm>
            <a:off x="8057095" y="4075305"/>
            <a:ext cx="3772636" cy="2139779"/>
          </a:xfrm>
        </p:spPr>
        <p:txBody>
          <a:bodyPr>
            <a:normAutofit/>
          </a:bodyPr>
          <a:lstStyle/>
          <a:p>
            <a:r>
              <a:rPr lang="el-GR" b="1" dirty="0">
                <a:latin typeface="+mj-lt"/>
                <a:cs typeface="Trebuchet MS"/>
              </a:rPr>
              <a:t>Νοηματικές και ομιλούμενες γλώσσες έχουν κοινά χαρακτηριστικά και ιδιότητες σε όλα τα επίπεδα της γλωσσική δομής.</a:t>
            </a:r>
          </a:p>
          <a:p>
            <a:endParaRPr lang="el-GR" sz="1600" dirty="0"/>
          </a:p>
        </p:txBody>
      </p:sp>
      <p:grpSp>
        <p:nvGrpSpPr>
          <p:cNvPr id="11" name="Group 10">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5267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02285A-1565-AF48-9116-8F9BB5F8D4A7}"/>
              </a:ext>
            </a:extLst>
          </p:cNvPr>
          <p:cNvSpPr>
            <a:spLocks noGrp="1"/>
          </p:cNvSpPr>
          <p:nvPr>
            <p:ph type="title"/>
          </p:nvPr>
        </p:nvSpPr>
        <p:spPr/>
        <p:txBody>
          <a:bodyPr>
            <a:normAutofit/>
          </a:bodyPr>
          <a:lstStyle/>
          <a:p>
            <a:pPr algn="ctr"/>
            <a:r>
              <a:rPr lang="el-GR" sz="4000" dirty="0">
                <a:solidFill>
                  <a:srgbClr val="262626"/>
                </a:solidFill>
              </a:rPr>
              <a:t>Ομοιότητες μεταξύ νοηματικών και ομιλούμενων γλωσσών</a:t>
            </a:r>
            <a:endParaRPr lang="el-GR" sz="4000" dirty="0"/>
          </a:p>
        </p:txBody>
      </p:sp>
      <p:sp>
        <p:nvSpPr>
          <p:cNvPr id="3" name="Θέση περιεχομένου 2">
            <a:extLst>
              <a:ext uri="{FF2B5EF4-FFF2-40B4-BE49-F238E27FC236}">
                <a16:creationId xmlns:a16="http://schemas.microsoft.com/office/drawing/2014/main" id="{6A3C2437-E572-F041-8F27-2A9E7C7D2336}"/>
              </a:ext>
            </a:extLst>
          </p:cNvPr>
          <p:cNvSpPr>
            <a:spLocks noGrp="1"/>
          </p:cNvSpPr>
          <p:nvPr>
            <p:ph idx="1"/>
          </p:nvPr>
        </p:nvSpPr>
        <p:spPr>
          <a:xfrm>
            <a:off x="1267556" y="2393257"/>
            <a:ext cx="10058400" cy="4050792"/>
          </a:xfrm>
        </p:spPr>
        <p:txBody>
          <a:bodyPr>
            <a:normAutofit/>
          </a:bodyPr>
          <a:lstStyle/>
          <a:p>
            <a:pPr algn="just"/>
            <a:r>
              <a:rPr lang="el-GR" sz="2500" dirty="0"/>
              <a:t>Κωφά παιδιά κατακτούν τις νοηματικές γλώσσες με παρόμοιο τρόπο που τα ακούοντα παιδιά κατακτούν τις ομιλούμενες.</a:t>
            </a:r>
          </a:p>
          <a:p>
            <a:pPr algn="just"/>
            <a:endParaRPr lang="el-GR" sz="2500" dirty="0"/>
          </a:p>
          <a:p>
            <a:pPr algn="just"/>
            <a:r>
              <a:rPr lang="el-GR" sz="2500" dirty="0"/>
              <a:t>Η γλωσσική επεξεργασία στον εγκέφαλο γίνεται με παρόμοιο τρόπο.</a:t>
            </a:r>
          </a:p>
          <a:p>
            <a:pPr algn="just"/>
            <a:endParaRPr lang="el-GR" sz="2500" dirty="0"/>
          </a:p>
          <a:p>
            <a:pPr algn="just"/>
            <a:r>
              <a:rPr lang="el-GR" sz="2500" dirty="0"/>
              <a:t>Και τα δύο είδη γλωσσών διαθέτουν ποικιλότητα και υπόκεινται σε γλωσσική αλλαγή.</a:t>
            </a:r>
          </a:p>
        </p:txBody>
      </p:sp>
    </p:spTree>
    <p:extLst>
      <p:ext uri="{BB962C8B-B14F-4D97-AF65-F5344CB8AC3E}">
        <p14:creationId xmlns:p14="http://schemas.microsoft.com/office/powerpoint/2010/main" val="272753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2B0CC9-2946-1E4B-8304-9064A85A9BC2}"/>
              </a:ext>
            </a:extLst>
          </p:cNvPr>
          <p:cNvSpPr>
            <a:spLocks noGrp="1"/>
          </p:cNvSpPr>
          <p:nvPr>
            <p:ph type="title"/>
          </p:nvPr>
        </p:nvSpPr>
        <p:spPr/>
        <p:txBody>
          <a:bodyPr>
            <a:normAutofit/>
          </a:bodyPr>
          <a:lstStyle/>
          <a:p>
            <a:r>
              <a:rPr lang="el-GR" sz="4000" dirty="0"/>
              <a:t>ΕΡΩΤΗΣΕΙΣ για τις νοηματικές γλώσσες</a:t>
            </a:r>
          </a:p>
        </p:txBody>
      </p:sp>
      <p:sp>
        <p:nvSpPr>
          <p:cNvPr id="3" name="Θέση περιεχομένου 2">
            <a:extLst>
              <a:ext uri="{FF2B5EF4-FFF2-40B4-BE49-F238E27FC236}">
                <a16:creationId xmlns:a16="http://schemas.microsoft.com/office/drawing/2014/main" id="{18182FE1-2738-C64C-82A5-E683D3B97910}"/>
              </a:ext>
            </a:extLst>
          </p:cNvPr>
          <p:cNvSpPr>
            <a:spLocks noGrp="1"/>
          </p:cNvSpPr>
          <p:nvPr>
            <p:ph idx="1"/>
          </p:nvPr>
        </p:nvSpPr>
        <p:spPr/>
        <p:txBody>
          <a:bodyPr>
            <a:normAutofit/>
          </a:bodyPr>
          <a:lstStyle/>
          <a:p>
            <a:r>
              <a:rPr lang="el-GR" dirty="0"/>
              <a:t>Είναι η νοηματική γλώσσα μία/παγκόσμια;</a:t>
            </a:r>
          </a:p>
          <a:p>
            <a:r>
              <a:rPr lang="el-GR" dirty="0"/>
              <a:t>Είναι η νοηματική γλώσσα αναπαράσταση της προφορικής ομιλούμενης γλώσσας; Επινοήθηκε από ακούοντες ανθρώπους;</a:t>
            </a:r>
          </a:p>
          <a:p>
            <a:r>
              <a:rPr lang="el-GR" dirty="0"/>
              <a:t>Οι νοηματικές γλώσσες απεικονίζουν τα δακτυλικά αλφάβητα;</a:t>
            </a:r>
          </a:p>
          <a:p>
            <a:r>
              <a:rPr lang="el-GR" dirty="0"/>
              <a:t>Είναι οι νοηματικές γλώσσες παντομίμα και χειρονομίες, δηλαδή είναι εξολοκλήρου εικονικές;</a:t>
            </a:r>
          </a:p>
          <a:p>
            <a:r>
              <a:rPr lang="el-GR" dirty="0"/>
              <a:t>Οι νοηματικές γλώσσες υστερούν σε εκφραστικότητα σε σχέση με τις ομιλούμενες;</a:t>
            </a:r>
          </a:p>
          <a:p>
            <a:r>
              <a:rPr lang="el-GR" dirty="0"/>
              <a:t>Έχουν οι νοηματικές γλώσσες γραμματική;</a:t>
            </a:r>
          </a:p>
        </p:txBody>
      </p:sp>
      <p:pic>
        <p:nvPicPr>
          <p:cNvPr id="1025" name="Picture 1" descr="page23image12180224">
            <a:extLst>
              <a:ext uri="{FF2B5EF4-FFF2-40B4-BE49-F238E27FC236}">
                <a16:creationId xmlns:a16="http://schemas.microsoft.com/office/drawing/2014/main" id="{F12FF2AA-E962-434A-990A-8CE37A918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55000" cy="6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3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185F99-3004-E8DF-8716-F8E2DC96FDF4}"/>
              </a:ext>
            </a:extLst>
          </p:cNvPr>
          <p:cNvSpPr>
            <a:spLocks noGrp="1"/>
          </p:cNvSpPr>
          <p:nvPr>
            <p:ph type="title"/>
          </p:nvPr>
        </p:nvSpPr>
        <p:spPr/>
        <p:txBody>
          <a:bodyPr>
            <a:normAutofit/>
          </a:bodyPr>
          <a:lstStyle/>
          <a:p>
            <a:pPr algn="ctr"/>
            <a:r>
              <a:rPr lang="el-GR" sz="4000" dirty="0">
                <a:solidFill>
                  <a:srgbClr val="262626"/>
                </a:solidFill>
              </a:rPr>
              <a:t>Διαφορές μεταξύ νοηματικών και </a:t>
            </a:r>
            <a:r>
              <a:rPr lang="el-GR" sz="4000" dirty="0" err="1">
                <a:solidFill>
                  <a:srgbClr val="262626"/>
                </a:solidFill>
              </a:rPr>
              <a:t>ομιλουμένων</a:t>
            </a:r>
            <a:r>
              <a:rPr lang="el-GR" sz="4000" dirty="0">
                <a:solidFill>
                  <a:srgbClr val="262626"/>
                </a:solidFill>
              </a:rPr>
              <a:t> γλωσσών</a:t>
            </a:r>
            <a:endParaRPr lang="el-GR" sz="4000" dirty="0"/>
          </a:p>
        </p:txBody>
      </p:sp>
      <p:sp>
        <p:nvSpPr>
          <p:cNvPr id="3" name="Θέση περιεχομένου 2">
            <a:extLst>
              <a:ext uri="{FF2B5EF4-FFF2-40B4-BE49-F238E27FC236}">
                <a16:creationId xmlns:a16="http://schemas.microsoft.com/office/drawing/2014/main" id="{D88A32A7-6A98-D844-C4AA-9759AB17F1D4}"/>
              </a:ext>
            </a:extLst>
          </p:cNvPr>
          <p:cNvSpPr>
            <a:spLocks noGrp="1"/>
          </p:cNvSpPr>
          <p:nvPr>
            <p:ph idx="1"/>
          </p:nvPr>
        </p:nvSpPr>
        <p:spPr>
          <a:xfrm>
            <a:off x="732097" y="2299428"/>
            <a:ext cx="7571644" cy="4050792"/>
          </a:xfrm>
        </p:spPr>
        <p:txBody>
          <a:bodyPr>
            <a:normAutofit lnSpcReduction="10000"/>
          </a:bodyPr>
          <a:lstStyle/>
          <a:p>
            <a:pPr marL="0" indent="0">
              <a:lnSpc>
                <a:spcPct val="90000"/>
              </a:lnSpc>
              <a:buNone/>
            </a:pPr>
            <a:r>
              <a:rPr lang="el-GR" sz="2000" dirty="0">
                <a:solidFill>
                  <a:srgbClr val="262626"/>
                </a:solidFill>
              </a:rPr>
              <a:t>Διαφοροποιούνται ως προς την </a:t>
            </a:r>
            <a:r>
              <a:rPr lang="el-GR" sz="2000" dirty="0" err="1">
                <a:solidFill>
                  <a:srgbClr val="262626"/>
                </a:solidFill>
              </a:rPr>
              <a:t>τροπικότητα</a:t>
            </a:r>
            <a:r>
              <a:rPr lang="el-GR" sz="2000" dirty="0">
                <a:solidFill>
                  <a:srgbClr val="262626"/>
                </a:solidFill>
              </a:rPr>
              <a:t> (</a:t>
            </a:r>
            <a:r>
              <a:rPr lang="en-GB" sz="2000" dirty="0">
                <a:solidFill>
                  <a:srgbClr val="262626"/>
                </a:solidFill>
              </a:rPr>
              <a:t>modality):</a:t>
            </a:r>
            <a:endParaRPr lang="el-GR" sz="2000" dirty="0">
              <a:solidFill>
                <a:srgbClr val="262626"/>
              </a:solidFill>
            </a:endParaRPr>
          </a:p>
          <a:p>
            <a:pPr algn="ctr">
              <a:lnSpc>
                <a:spcPct val="90000"/>
              </a:lnSpc>
            </a:pPr>
            <a:r>
              <a:rPr lang="el-GR" sz="2000" dirty="0">
                <a:solidFill>
                  <a:srgbClr val="262626"/>
                </a:solidFill>
              </a:rPr>
              <a:t>Οι </a:t>
            </a:r>
            <a:r>
              <a:rPr lang="en-GB" sz="2000" dirty="0" err="1">
                <a:solidFill>
                  <a:srgbClr val="262626"/>
                </a:solidFill>
              </a:rPr>
              <a:t>ομιλούμενες</a:t>
            </a:r>
            <a:r>
              <a:rPr lang="en-GB" sz="2000" dirty="0">
                <a:solidFill>
                  <a:srgbClr val="262626"/>
                </a:solidFill>
              </a:rPr>
              <a:t> </a:t>
            </a:r>
            <a:r>
              <a:rPr lang="en-GB" sz="2000" dirty="0" err="1">
                <a:solidFill>
                  <a:srgbClr val="262626"/>
                </a:solidFill>
              </a:rPr>
              <a:t>γλώσσες</a:t>
            </a:r>
            <a:r>
              <a:rPr lang="en-GB" sz="2000" dirty="0">
                <a:solidFill>
                  <a:srgbClr val="262626"/>
                </a:solidFill>
              </a:rPr>
              <a:t> </a:t>
            </a:r>
            <a:endParaRPr lang="el-GR" sz="2000" dirty="0">
              <a:solidFill>
                <a:srgbClr val="262626"/>
              </a:solidFill>
            </a:endParaRPr>
          </a:p>
          <a:p>
            <a:pPr>
              <a:lnSpc>
                <a:spcPct val="90000"/>
              </a:lnSpc>
              <a:buFont typeface="Wingdings" pitchFamily="2" charset="2"/>
              <a:buChar char="ü"/>
            </a:pPr>
            <a:r>
              <a:rPr lang="el-GR" sz="2000" dirty="0">
                <a:solidFill>
                  <a:srgbClr val="262626"/>
                </a:solidFill>
                <a:latin typeface="+mj-lt"/>
                <a:cs typeface="Trebuchet MS" charset="0"/>
              </a:rPr>
              <a:t>χρησιμοποιούν το ανώτερο αναπνευστικό (</a:t>
            </a:r>
            <a:r>
              <a:rPr lang="el-GR" sz="2000" dirty="0" err="1">
                <a:solidFill>
                  <a:srgbClr val="262626"/>
                </a:solidFill>
                <a:latin typeface="+mj-lt"/>
                <a:cs typeface="Trebuchet MS" charset="0"/>
              </a:rPr>
              <a:t>φωνο</a:t>
            </a:r>
            <a:r>
              <a:rPr lang="el-GR" sz="2000" dirty="0">
                <a:solidFill>
                  <a:srgbClr val="262626"/>
                </a:solidFill>
                <a:latin typeface="+mj-lt"/>
                <a:cs typeface="Trebuchet MS" charset="0"/>
              </a:rPr>
              <a:t>-λαρυγγικό) για την άρθρωση ή εκφορά του λόγου. </a:t>
            </a:r>
          </a:p>
          <a:p>
            <a:pPr>
              <a:lnSpc>
                <a:spcPct val="90000"/>
              </a:lnSpc>
              <a:buFont typeface="Wingdings" pitchFamily="2" charset="2"/>
              <a:buChar char="ü"/>
            </a:pPr>
            <a:r>
              <a:rPr lang="el-GR" sz="2000" dirty="0">
                <a:solidFill>
                  <a:srgbClr val="262626"/>
                </a:solidFill>
                <a:latin typeface="+mj-lt"/>
                <a:cs typeface="Trebuchet MS" charset="0"/>
              </a:rPr>
              <a:t>Πρόσληψη διά της ηχητικής οδού</a:t>
            </a:r>
          </a:p>
          <a:p>
            <a:pPr>
              <a:lnSpc>
                <a:spcPct val="90000"/>
              </a:lnSpc>
              <a:buFont typeface="Wingdings" pitchFamily="2" charset="2"/>
              <a:buChar char="ü"/>
            </a:pPr>
            <a:r>
              <a:rPr lang="el-GR" sz="2000" dirty="0" err="1">
                <a:solidFill>
                  <a:srgbClr val="262626"/>
                </a:solidFill>
                <a:latin typeface="+mj-lt"/>
                <a:cs typeface="Trebuchet MS" charset="0"/>
              </a:rPr>
              <a:t>Προφορικοακουστικές</a:t>
            </a:r>
            <a:endParaRPr lang="el-GR" sz="2000" dirty="0">
              <a:solidFill>
                <a:srgbClr val="262626"/>
              </a:solidFill>
              <a:latin typeface="+mj-lt"/>
              <a:cs typeface="Trebuchet MS" charset="0"/>
            </a:endParaRPr>
          </a:p>
          <a:p>
            <a:pPr algn="ctr">
              <a:lnSpc>
                <a:spcPct val="90000"/>
              </a:lnSpc>
              <a:buFont typeface="Arial" panose="020B0604020202020204" pitchFamily="34" charset="0"/>
              <a:buChar char="•"/>
            </a:pPr>
            <a:r>
              <a:rPr lang="el-GR" sz="2000" dirty="0">
                <a:solidFill>
                  <a:srgbClr val="262626"/>
                </a:solidFill>
                <a:latin typeface="+mj-lt"/>
                <a:cs typeface="Trebuchet MS" charset="0"/>
              </a:rPr>
              <a:t>Οι  νοηματικές γλώσσες</a:t>
            </a:r>
          </a:p>
          <a:p>
            <a:pPr>
              <a:lnSpc>
                <a:spcPct val="90000"/>
              </a:lnSpc>
              <a:buFont typeface="Wingdings" pitchFamily="2" charset="2"/>
              <a:buChar char="ü"/>
            </a:pPr>
            <a:r>
              <a:rPr lang="el-GR" sz="2000" dirty="0">
                <a:solidFill>
                  <a:srgbClr val="262626"/>
                </a:solidFill>
                <a:latin typeface="+mj-lt"/>
                <a:cs typeface="Trebuchet MS" charset="0"/>
              </a:rPr>
              <a:t>χρησιμοποιούν τα χέρια (με κίνηση ή χωρίς), σημεία του σώματος και το χώρο μπροστά στον νοηματιστή (νοηματικός χώρος).  </a:t>
            </a:r>
          </a:p>
          <a:p>
            <a:pPr>
              <a:lnSpc>
                <a:spcPct val="90000"/>
              </a:lnSpc>
              <a:buFont typeface="Wingdings" pitchFamily="2" charset="2"/>
              <a:buChar char="ü"/>
            </a:pPr>
            <a:r>
              <a:rPr lang="el-GR" sz="2000" dirty="0">
                <a:solidFill>
                  <a:srgbClr val="262626"/>
                </a:solidFill>
                <a:latin typeface="+mj-lt"/>
                <a:cs typeface="Trebuchet MS" charset="0"/>
              </a:rPr>
              <a:t>Πρόσληψη διά της οπτικής οδού</a:t>
            </a:r>
          </a:p>
          <a:p>
            <a:pPr>
              <a:lnSpc>
                <a:spcPct val="90000"/>
              </a:lnSpc>
              <a:buFont typeface="Wingdings" pitchFamily="2" charset="2"/>
              <a:buChar char="ü"/>
            </a:pPr>
            <a:r>
              <a:rPr lang="el-GR" sz="2000" dirty="0" err="1">
                <a:solidFill>
                  <a:srgbClr val="262626"/>
                </a:solidFill>
                <a:latin typeface="+mj-lt"/>
                <a:cs typeface="Trebuchet MS" charset="0"/>
              </a:rPr>
              <a:t>Οπτικοκινητικές</a:t>
            </a:r>
            <a:endParaRPr lang="el-GR" sz="2000" dirty="0">
              <a:solidFill>
                <a:srgbClr val="262626"/>
              </a:solidFill>
              <a:latin typeface="+mj-lt"/>
              <a:cs typeface="Trebuchet MS" charset="0"/>
            </a:endParaRPr>
          </a:p>
          <a:p>
            <a:endParaRPr lang="el-GR" dirty="0"/>
          </a:p>
        </p:txBody>
      </p:sp>
      <p:pic>
        <p:nvPicPr>
          <p:cNvPr id="4" name="Content Placeholder 5" descr="sign spoken language modality.png">
            <a:extLst>
              <a:ext uri="{FF2B5EF4-FFF2-40B4-BE49-F238E27FC236}">
                <a16:creationId xmlns:a16="http://schemas.microsoft.com/office/drawing/2014/main" id="{847765ED-08A4-4107-D4A8-2F8408E6E16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4765" r="6581" b="-1"/>
          <a:stretch/>
        </p:blipFill>
        <p:spPr>
          <a:xfrm>
            <a:off x="8543722" y="2671492"/>
            <a:ext cx="3256391" cy="2292394"/>
          </a:xfrm>
          <a:prstGeom prst="rect">
            <a:avLst/>
          </a:prstGeom>
          <a:ln w="57150" cmpd="thickThin">
            <a:solidFill>
              <a:srgbClr val="7F7F7F"/>
            </a:solidFill>
            <a:miter lim="800000"/>
          </a:ln>
        </p:spPr>
      </p:pic>
    </p:spTree>
    <p:extLst>
      <p:ext uri="{BB962C8B-B14F-4D97-AF65-F5344CB8AC3E}">
        <p14:creationId xmlns:p14="http://schemas.microsoft.com/office/powerpoint/2010/main" val="272282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296A40-F5B0-E743-8CB8-D7ACB25019B5}"/>
              </a:ext>
            </a:extLst>
          </p:cNvPr>
          <p:cNvSpPr>
            <a:spLocks noGrp="1"/>
          </p:cNvSpPr>
          <p:nvPr>
            <p:ph type="title"/>
          </p:nvPr>
        </p:nvSpPr>
        <p:spPr/>
        <p:txBody>
          <a:bodyPr>
            <a:normAutofit/>
          </a:bodyPr>
          <a:lstStyle/>
          <a:p>
            <a:pPr algn="ctr"/>
            <a:r>
              <a:rPr lang="el-GR" sz="4000" dirty="0">
                <a:solidFill>
                  <a:srgbClr val="262626"/>
                </a:solidFill>
              </a:rPr>
              <a:t>Διαφορές μεταξύ νοηματικών και </a:t>
            </a:r>
            <a:r>
              <a:rPr lang="el-GR" sz="4000" dirty="0" err="1">
                <a:solidFill>
                  <a:srgbClr val="262626"/>
                </a:solidFill>
              </a:rPr>
              <a:t>ομιλουμένων</a:t>
            </a:r>
            <a:r>
              <a:rPr lang="el-GR" sz="4000" dirty="0">
                <a:solidFill>
                  <a:srgbClr val="262626"/>
                </a:solidFill>
              </a:rPr>
              <a:t> γλωσσών</a:t>
            </a:r>
            <a:endParaRPr lang="el-GR" sz="4000" dirty="0"/>
          </a:p>
        </p:txBody>
      </p:sp>
      <p:sp>
        <p:nvSpPr>
          <p:cNvPr id="3" name="Θέση περιεχομένου 2">
            <a:extLst>
              <a:ext uri="{FF2B5EF4-FFF2-40B4-BE49-F238E27FC236}">
                <a16:creationId xmlns:a16="http://schemas.microsoft.com/office/drawing/2014/main" id="{CAAFE40F-6036-BF43-8217-7A589B3F1069}"/>
              </a:ext>
            </a:extLst>
          </p:cNvPr>
          <p:cNvSpPr>
            <a:spLocks noGrp="1"/>
          </p:cNvSpPr>
          <p:nvPr>
            <p:ph idx="1"/>
          </p:nvPr>
        </p:nvSpPr>
        <p:spPr>
          <a:xfrm>
            <a:off x="1066800" y="2393257"/>
            <a:ext cx="10058400" cy="4050792"/>
          </a:xfrm>
        </p:spPr>
        <p:txBody>
          <a:bodyPr/>
          <a:lstStyle/>
          <a:p>
            <a:pPr algn="ctr">
              <a:lnSpc>
                <a:spcPct val="90000"/>
              </a:lnSpc>
            </a:pPr>
            <a:r>
              <a:rPr lang="el-GR" dirty="0">
                <a:solidFill>
                  <a:srgbClr val="262626"/>
                </a:solidFill>
              </a:rPr>
              <a:t>Οι </a:t>
            </a:r>
            <a:r>
              <a:rPr lang="en-GB" dirty="0" err="1">
                <a:solidFill>
                  <a:srgbClr val="262626"/>
                </a:solidFill>
              </a:rPr>
              <a:t>ομιλούμενες</a:t>
            </a:r>
            <a:r>
              <a:rPr lang="en-GB" dirty="0">
                <a:solidFill>
                  <a:srgbClr val="262626"/>
                </a:solidFill>
              </a:rPr>
              <a:t> </a:t>
            </a:r>
            <a:r>
              <a:rPr lang="en-GB" dirty="0" err="1">
                <a:solidFill>
                  <a:srgbClr val="262626"/>
                </a:solidFill>
              </a:rPr>
              <a:t>γλώσσες</a:t>
            </a:r>
            <a:r>
              <a:rPr lang="en-GB" dirty="0">
                <a:solidFill>
                  <a:srgbClr val="262626"/>
                </a:solidFill>
              </a:rPr>
              <a:t> </a:t>
            </a:r>
            <a:endParaRPr lang="el-GR" dirty="0">
              <a:cs typeface="Trebuchet MS" charset="0"/>
            </a:endParaRPr>
          </a:p>
          <a:p>
            <a:pPr>
              <a:lnSpc>
                <a:spcPct val="90000"/>
              </a:lnSpc>
              <a:buFont typeface="Wingdings" pitchFamily="2" charset="2"/>
              <a:buChar char="ü"/>
            </a:pPr>
            <a:r>
              <a:rPr lang="el-GR" dirty="0">
                <a:cs typeface="Trebuchet MS" charset="0"/>
              </a:rPr>
              <a:t>Έχουν σειριακή μορφή. Τα στοιχεία ακολουθούν το ένα μετά το άλλο.</a:t>
            </a:r>
          </a:p>
          <a:p>
            <a:pPr>
              <a:lnSpc>
                <a:spcPct val="90000"/>
              </a:lnSpc>
              <a:buFont typeface="Wingdings" pitchFamily="2" charset="2"/>
              <a:buChar char="ü"/>
            </a:pPr>
            <a:endParaRPr lang="el-GR" dirty="0">
              <a:cs typeface="Trebuchet MS" charset="0"/>
            </a:endParaRPr>
          </a:p>
          <a:p>
            <a:pPr algn="ctr">
              <a:lnSpc>
                <a:spcPct val="90000"/>
              </a:lnSpc>
              <a:buFont typeface="Arial" panose="020B0604020202020204" pitchFamily="34" charset="0"/>
              <a:buChar char="•"/>
            </a:pPr>
            <a:r>
              <a:rPr lang="el-GR" dirty="0">
                <a:cs typeface="Trebuchet MS" charset="0"/>
              </a:rPr>
              <a:t>Οι  νοηματικές γλώσσες</a:t>
            </a:r>
          </a:p>
          <a:p>
            <a:pPr>
              <a:lnSpc>
                <a:spcPct val="90000"/>
              </a:lnSpc>
              <a:buFont typeface="Wingdings" pitchFamily="2" charset="2"/>
              <a:buChar char="ü"/>
            </a:pPr>
            <a:r>
              <a:rPr lang="el-GR" dirty="0">
                <a:cs typeface="Trebuchet MS" charset="0"/>
              </a:rPr>
              <a:t>Είναι σειριακές αλλά έχουν τη δυνατότητα να εκφράσουν γραμματικά στοιχεία με ταυτόχρονες δομές με τη χρήση εκφράσεων του προσώπου. </a:t>
            </a:r>
          </a:p>
          <a:p>
            <a:endParaRPr lang="el-GR" dirty="0"/>
          </a:p>
        </p:txBody>
      </p:sp>
    </p:spTree>
    <p:extLst>
      <p:ext uri="{BB962C8B-B14F-4D97-AF65-F5344CB8AC3E}">
        <p14:creationId xmlns:p14="http://schemas.microsoft.com/office/powerpoint/2010/main" val="18846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2CF09A-B0D0-194D-9CB8-BE801115C65B}"/>
              </a:ext>
            </a:extLst>
          </p:cNvPr>
          <p:cNvSpPr>
            <a:spLocks noGrp="1"/>
          </p:cNvSpPr>
          <p:nvPr>
            <p:ph type="title"/>
          </p:nvPr>
        </p:nvSpPr>
        <p:spPr/>
        <p:txBody>
          <a:bodyPr>
            <a:normAutofit/>
          </a:bodyPr>
          <a:lstStyle/>
          <a:p>
            <a:pPr algn="ctr"/>
            <a:r>
              <a:rPr lang="el-GR" sz="4000" dirty="0"/>
              <a:t>Ο νοηματικός χώρος / χώρος </a:t>
            </a:r>
            <a:r>
              <a:rPr lang="el-GR" sz="4000" dirty="0" err="1"/>
              <a:t>νοηματισμού</a:t>
            </a:r>
            <a:endParaRPr lang="el-GR" sz="4000" dirty="0"/>
          </a:p>
        </p:txBody>
      </p:sp>
      <p:sp>
        <p:nvSpPr>
          <p:cNvPr id="3" name="Θέση περιεχομένου 2">
            <a:extLst>
              <a:ext uri="{FF2B5EF4-FFF2-40B4-BE49-F238E27FC236}">
                <a16:creationId xmlns:a16="http://schemas.microsoft.com/office/drawing/2014/main" id="{AF8D22BA-D780-7B42-8FC9-F492EC06C587}"/>
              </a:ext>
            </a:extLst>
          </p:cNvPr>
          <p:cNvSpPr>
            <a:spLocks noGrp="1"/>
          </p:cNvSpPr>
          <p:nvPr>
            <p:ph idx="1"/>
          </p:nvPr>
        </p:nvSpPr>
        <p:spPr>
          <a:xfrm>
            <a:off x="1069848" y="2426208"/>
            <a:ext cx="10058400" cy="4050792"/>
          </a:xfrm>
        </p:spPr>
        <p:txBody>
          <a:bodyPr>
            <a:normAutofit/>
          </a:bodyPr>
          <a:lstStyle/>
          <a:p>
            <a:pPr algn="just"/>
            <a:r>
              <a:rPr lang="el-GR" sz="2500" dirty="0"/>
              <a:t>Απόρροια της διαφοράς ως προς την τροπικότητα είναι και η χρήση του τοπογραφικού χώρου για γραμματικούς λόγους.</a:t>
            </a:r>
          </a:p>
          <a:p>
            <a:pPr algn="just"/>
            <a:endParaRPr lang="el-GR" sz="2500" dirty="0"/>
          </a:p>
          <a:p>
            <a:pPr algn="just"/>
            <a:r>
              <a:rPr lang="el-GR" sz="2500" dirty="0"/>
              <a:t>Οι νοηματικές γλώσσες χρησιμοποιούν το χώρο με συστηματικό τρόπο.</a:t>
            </a:r>
          </a:p>
        </p:txBody>
      </p:sp>
    </p:spTree>
    <p:extLst>
      <p:ext uri="{BB962C8B-B14F-4D97-AF65-F5344CB8AC3E}">
        <p14:creationId xmlns:p14="http://schemas.microsoft.com/office/powerpoint/2010/main" val="346192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109A62-6E4B-7C49-A784-FA3A9D8A7EA7}"/>
              </a:ext>
            </a:extLst>
          </p:cNvPr>
          <p:cNvSpPr>
            <a:spLocks noGrp="1"/>
          </p:cNvSpPr>
          <p:nvPr>
            <p:ph type="title"/>
          </p:nvPr>
        </p:nvSpPr>
        <p:spPr/>
        <p:txBody>
          <a:bodyPr>
            <a:normAutofit/>
          </a:bodyPr>
          <a:lstStyle/>
          <a:p>
            <a:pPr algn="ctr"/>
            <a:r>
              <a:rPr lang="el-GR" sz="4000" dirty="0"/>
              <a:t>Ο νοηματικός χώρος / χώρος </a:t>
            </a:r>
            <a:r>
              <a:rPr lang="el-GR" sz="4000" dirty="0" err="1"/>
              <a:t>νοηματισμού</a:t>
            </a:r>
            <a:endParaRPr lang="el-GR" sz="4000" dirty="0"/>
          </a:p>
        </p:txBody>
      </p:sp>
      <p:pic>
        <p:nvPicPr>
          <p:cNvPr id="5" name="Θέση περιεχομένου 4" descr="Εικόνα που περιέχει σχεδίαση&#10;&#10;Περιγραφή που δημιουργήθηκε αυτόματα">
            <a:extLst>
              <a:ext uri="{FF2B5EF4-FFF2-40B4-BE49-F238E27FC236}">
                <a16:creationId xmlns:a16="http://schemas.microsoft.com/office/drawing/2014/main" id="{2EDFBC3D-7D0C-094D-98DA-C568E3E42421}"/>
              </a:ext>
            </a:extLst>
          </p:cNvPr>
          <p:cNvPicPr>
            <a:picLocks noGrp="1" noChangeAspect="1"/>
          </p:cNvPicPr>
          <p:nvPr>
            <p:ph idx="1"/>
          </p:nvPr>
        </p:nvPicPr>
        <p:blipFill>
          <a:blip r:embed="rId2"/>
          <a:stretch>
            <a:fillRect/>
          </a:stretch>
        </p:blipFill>
        <p:spPr>
          <a:xfrm>
            <a:off x="2363516" y="2120900"/>
            <a:ext cx="7471318" cy="4051300"/>
          </a:xfrm>
        </p:spPr>
      </p:pic>
    </p:spTree>
    <p:extLst>
      <p:ext uri="{BB962C8B-B14F-4D97-AF65-F5344CB8AC3E}">
        <p14:creationId xmlns:p14="http://schemas.microsoft.com/office/powerpoint/2010/main" val="51650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A7C72D-6E16-8E4A-814C-6F0CB3401216}"/>
              </a:ext>
            </a:extLst>
          </p:cNvPr>
          <p:cNvSpPr>
            <a:spLocks noGrp="1"/>
          </p:cNvSpPr>
          <p:nvPr>
            <p:ph type="title"/>
          </p:nvPr>
        </p:nvSpPr>
        <p:spPr>
          <a:xfrm>
            <a:off x="1295402" y="982133"/>
            <a:ext cx="9601196" cy="688172"/>
          </a:xfrm>
        </p:spPr>
        <p:txBody>
          <a:bodyPr>
            <a:normAutofit fontScale="90000"/>
          </a:bodyPr>
          <a:lstStyle/>
          <a:p>
            <a:r>
              <a:rPr lang="el-GR" dirty="0">
                <a:cs typeface="Trebuchet MS" charset="0"/>
              </a:rPr>
              <a:t>Η έρευνα της νοηματικής </a:t>
            </a:r>
            <a:endParaRPr lang="el-GR" dirty="0"/>
          </a:p>
        </p:txBody>
      </p:sp>
      <p:sp>
        <p:nvSpPr>
          <p:cNvPr id="3" name="Θέση περιεχομένου 2">
            <a:extLst>
              <a:ext uri="{FF2B5EF4-FFF2-40B4-BE49-F238E27FC236}">
                <a16:creationId xmlns:a16="http://schemas.microsoft.com/office/drawing/2014/main" id="{1CB96710-EBB7-9844-BE96-43E198665E9C}"/>
              </a:ext>
            </a:extLst>
          </p:cNvPr>
          <p:cNvSpPr>
            <a:spLocks noGrp="1"/>
          </p:cNvSpPr>
          <p:nvPr>
            <p:ph idx="1"/>
          </p:nvPr>
        </p:nvSpPr>
        <p:spPr>
          <a:xfrm>
            <a:off x="1295401" y="2471351"/>
            <a:ext cx="9601196" cy="3731742"/>
          </a:xfrm>
        </p:spPr>
        <p:txBody>
          <a:bodyPr>
            <a:normAutofit/>
          </a:bodyPr>
          <a:lstStyle/>
          <a:p>
            <a:pPr algn="just">
              <a:lnSpc>
                <a:spcPct val="100000"/>
              </a:lnSpc>
            </a:pPr>
            <a:r>
              <a:rPr lang="el-GR" dirty="0">
                <a:cs typeface="Arial" panose="020B0604020202020204" pitchFamily="34" charset="0"/>
              </a:rPr>
              <a:t>Πρώτες  έρευνες στις Η.Π.Α. </a:t>
            </a:r>
            <a:r>
              <a:rPr lang="en-US" dirty="0">
                <a:cs typeface="Arial" panose="020B0604020202020204" pitchFamily="34" charset="0"/>
              </a:rPr>
              <a:t>1</a:t>
            </a:r>
            <a:r>
              <a:rPr lang="el-GR" dirty="0">
                <a:cs typeface="Arial" panose="020B0604020202020204" pitchFamily="34" charset="0"/>
              </a:rPr>
              <a:t>960 (</a:t>
            </a:r>
            <a:r>
              <a:rPr lang="en-US" dirty="0">
                <a:cs typeface="Arial" panose="020B0604020202020204" pitchFamily="34" charset="0"/>
              </a:rPr>
              <a:t>W. </a:t>
            </a:r>
            <a:r>
              <a:rPr lang="en-US" dirty="0" err="1">
                <a:cs typeface="Arial" panose="020B0604020202020204" pitchFamily="34" charset="0"/>
              </a:rPr>
              <a:t>Stokoe</a:t>
            </a:r>
            <a:r>
              <a:rPr lang="en-US" dirty="0">
                <a:cs typeface="Arial" panose="020B0604020202020204" pitchFamily="34" charset="0"/>
              </a:rPr>
              <a:t>)</a:t>
            </a:r>
            <a:r>
              <a:rPr lang="el-GR" dirty="0">
                <a:cs typeface="Arial" panose="020B0604020202020204" pitchFamily="34" charset="0"/>
              </a:rPr>
              <a:t>.</a:t>
            </a:r>
          </a:p>
          <a:p>
            <a:pPr algn="just">
              <a:lnSpc>
                <a:spcPct val="100000"/>
              </a:lnSpc>
            </a:pPr>
            <a:r>
              <a:rPr lang="el-GR" b="1" dirty="0">
                <a:cs typeface="Arial" panose="020B0604020202020204" pitchFamily="34" charset="0"/>
              </a:rPr>
              <a:t>ΗΠΑ: </a:t>
            </a:r>
            <a:r>
              <a:rPr lang="en-US" dirty="0" err="1">
                <a:cs typeface="Arial" panose="020B0604020202020204" pitchFamily="34" charset="0"/>
              </a:rPr>
              <a:t>Casterline</a:t>
            </a:r>
            <a:r>
              <a:rPr lang="en-US" dirty="0">
                <a:cs typeface="Arial" panose="020B0604020202020204" pitchFamily="34" charset="0"/>
              </a:rPr>
              <a:t> &amp; </a:t>
            </a:r>
            <a:r>
              <a:rPr lang="en-US" dirty="0" err="1">
                <a:cs typeface="Arial" panose="020B0604020202020204" pitchFamily="34" charset="0"/>
              </a:rPr>
              <a:t>Groneberg</a:t>
            </a:r>
            <a:r>
              <a:rPr lang="en-US" dirty="0">
                <a:cs typeface="Arial" panose="020B0604020202020204" pitchFamily="34" charset="0"/>
              </a:rPr>
              <a:t> (1965), Baker &amp; Padden (1978), Klima &amp; </a:t>
            </a:r>
            <a:r>
              <a:rPr lang="en-US" dirty="0" err="1">
                <a:cs typeface="Arial" panose="020B0604020202020204" pitchFamily="34" charset="0"/>
              </a:rPr>
              <a:t>Bellugi</a:t>
            </a:r>
            <a:r>
              <a:rPr lang="en-US" dirty="0">
                <a:cs typeface="Arial" panose="020B0604020202020204" pitchFamily="34" charset="0"/>
              </a:rPr>
              <a:t> (1978), </a:t>
            </a:r>
            <a:r>
              <a:rPr lang="en-US" dirty="0" err="1">
                <a:cs typeface="Arial" panose="020B0604020202020204" pitchFamily="34" charset="0"/>
              </a:rPr>
              <a:t>Liddel</a:t>
            </a:r>
            <a:r>
              <a:rPr lang="en-US" dirty="0">
                <a:cs typeface="Arial" panose="020B0604020202020204" pitchFamily="34" charset="0"/>
              </a:rPr>
              <a:t> (1978</a:t>
            </a:r>
            <a:r>
              <a:rPr lang="el-GR" dirty="0">
                <a:cs typeface="Arial" panose="020B0604020202020204" pitchFamily="34" charset="0"/>
              </a:rPr>
              <a:t>), </a:t>
            </a:r>
            <a:r>
              <a:rPr lang="en-US" dirty="0" err="1">
                <a:cs typeface="Arial" panose="020B0604020202020204" pitchFamily="34" charset="0"/>
              </a:rPr>
              <a:t>Brentari</a:t>
            </a:r>
            <a:r>
              <a:rPr lang="en-US" dirty="0">
                <a:cs typeface="Arial" panose="020B0604020202020204" pitchFamily="34" charset="0"/>
              </a:rPr>
              <a:t> (2002).</a:t>
            </a:r>
          </a:p>
          <a:p>
            <a:pPr algn="just">
              <a:lnSpc>
                <a:spcPct val="100000"/>
              </a:lnSpc>
            </a:pPr>
            <a:r>
              <a:rPr lang="el-GR" b="1" dirty="0">
                <a:cs typeface="Arial" panose="020B0604020202020204" pitchFamily="34" charset="0"/>
              </a:rPr>
              <a:t>Μεγάλη Βρετανία: </a:t>
            </a:r>
            <a:r>
              <a:rPr lang="el-GR" dirty="0">
                <a:cs typeface="Arial" panose="020B0604020202020204" pitchFamily="34" charset="0"/>
              </a:rPr>
              <a:t>(</a:t>
            </a:r>
            <a:r>
              <a:rPr lang="en-US" dirty="0">
                <a:cs typeface="Arial" panose="020B0604020202020204" pitchFamily="34" charset="0"/>
              </a:rPr>
              <a:t>Brennan &amp; Lawson 1980, Lawson 1983,  Brennan 198</a:t>
            </a:r>
            <a:r>
              <a:rPr lang="el-GR" dirty="0">
                <a:cs typeface="Arial" panose="020B0604020202020204" pitchFamily="34" charset="0"/>
              </a:rPr>
              <a:t>4, </a:t>
            </a:r>
            <a:r>
              <a:rPr lang="en-US" dirty="0">
                <a:cs typeface="Arial" panose="020B0604020202020204" pitchFamily="34" charset="0"/>
              </a:rPr>
              <a:t>Sutton-Spence &amp; </a:t>
            </a:r>
            <a:r>
              <a:rPr lang="en-US" dirty="0" err="1">
                <a:cs typeface="Arial" panose="020B0604020202020204" pitchFamily="34" charset="0"/>
              </a:rPr>
              <a:t>Woll</a:t>
            </a:r>
            <a:r>
              <a:rPr lang="en-US" dirty="0">
                <a:cs typeface="Arial" panose="020B0604020202020204" pitchFamily="34" charset="0"/>
              </a:rPr>
              <a:t> 1999).</a:t>
            </a:r>
            <a:endParaRPr lang="el-GR" dirty="0">
              <a:cs typeface="Arial" panose="020B0604020202020204" pitchFamily="34" charset="0"/>
            </a:endParaRPr>
          </a:p>
          <a:p>
            <a:pPr algn="just">
              <a:lnSpc>
                <a:spcPct val="100000"/>
              </a:lnSpc>
            </a:pPr>
            <a:r>
              <a:rPr lang="el-GR" b="1" dirty="0">
                <a:cs typeface="Arial" panose="020B0604020202020204" pitchFamily="34" charset="0"/>
              </a:rPr>
              <a:t>Ελλάδα: </a:t>
            </a:r>
            <a:r>
              <a:rPr lang="el-GR" dirty="0">
                <a:cs typeface="Arial" panose="020B0604020202020204" pitchFamily="34" charset="0"/>
              </a:rPr>
              <a:t>Λαμπροπούλου (1995, 1997) φωνολογία, </a:t>
            </a:r>
            <a:r>
              <a:rPr lang="el-GR" dirty="0" err="1">
                <a:cs typeface="Arial" panose="020B0604020202020204" pitchFamily="34" charset="0"/>
              </a:rPr>
              <a:t>Κουρμπέτης</a:t>
            </a:r>
            <a:r>
              <a:rPr lang="el-GR" dirty="0">
                <a:cs typeface="Arial" panose="020B0604020202020204" pitchFamily="34" charset="0"/>
              </a:rPr>
              <a:t> (1999) φωνολογία,</a:t>
            </a:r>
            <a:r>
              <a:rPr lang="en-US" dirty="0">
                <a:cs typeface="Arial" panose="020B0604020202020204" pitchFamily="34" charset="0"/>
              </a:rPr>
              <a:t> </a:t>
            </a:r>
            <a:r>
              <a:rPr lang="el-GR" dirty="0">
                <a:cs typeface="Arial" panose="020B0604020202020204" pitchFamily="34" charset="0"/>
              </a:rPr>
              <a:t>Παπασπύρου (1998) φωνολογία/σύνταξη, </a:t>
            </a:r>
            <a:r>
              <a:rPr lang="el-GR" dirty="0" err="1">
                <a:cs typeface="Arial" panose="020B0604020202020204" pitchFamily="34" charset="0"/>
              </a:rPr>
              <a:t>Σαπουντζάκη</a:t>
            </a:r>
            <a:r>
              <a:rPr lang="el-GR" dirty="0">
                <a:cs typeface="Arial" panose="020B0604020202020204" pitchFamily="34" charset="0"/>
              </a:rPr>
              <a:t> (2007) σημασιολογία, Άντζακας (2008) μορφολογία - σύνταξη, Χατζοπούλου (2008) γλωσσική κατάκτηση, Μαυρέας (2011) κοινωνιογλωσσολογία, Ανδρικοπούλου (2016) μορφολογία, Βασιλάκη (2020) φωνητική, Ζαχαροπούλου (2025) </a:t>
            </a:r>
            <a:r>
              <a:rPr lang="el-GR" dirty="0" err="1">
                <a:cs typeface="Arial" panose="020B0604020202020204" pitchFamily="34" charset="0"/>
              </a:rPr>
              <a:t>μορφοφωνολογία</a:t>
            </a:r>
            <a:r>
              <a:rPr lang="el-GR" dirty="0">
                <a:cs typeface="Arial" panose="020B0604020202020204" pitchFamily="34" charset="0"/>
              </a:rPr>
              <a:t>.</a:t>
            </a:r>
          </a:p>
        </p:txBody>
      </p:sp>
    </p:spTree>
    <p:extLst>
      <p:ext uri="{BB962C8B-B14F-4D97-AF65-F5344CB8AC3E}">
        <p14:creationId xmlns:p14="http://schemas.microsoft.com/office/powerpoint/2010/main" val="6144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3E2E04-BBD4-F67A-F701-F1592EB07BF8}"/>
              </a:ext>
            </a:extLst>
          </p:cNvPr>
          <p:cNvSpPr>
            <a:spLocks noGrp="1"/>
          </p:cNvSpPr>
          <p:nvPr>
            <p:ph type="title"/>
          </p:nvPr>
        </p:nvSpPr>
        <p:spPr/>
        <p:txBody>
          <a:bodyPr/>
          <a:lstStyle/>
          <a:p>
            <a:pPr algn="ctr"/>
            <a:r>
              <a:rPr lang="el-GR" dirty="0"/>
              <a:t>ΦΩΝΟΛΟΓΙΑ</a:t>
            </a:r>
          </a:p>
        </p:txBody>
      </p:sp>
      <p:sp>
        <p:nvSpPr>
          <p:cNvPr id="3" name="Θέση περιεχομένου 2">
            <a:extLst>
              <a:ext uri="{FF2B5EF4-FFF2-40B4-BE49-F238E27FC236}">
                <a16:creationId xmlns:a16="http://schemas.microsoft.com/office/drawing/2014/main" id="{030E14AF-81C2-7500-019B-D24E1B7AD257}"/>
              </a:ext>
            </a:extLst>
          </p:cNvPr>
          <p:cNvSpPr>
            <a:spLocks noGrp="1"/>
          </p:cNvSpPr>
          <p:nvPr>
            <p:ph idx="1"/>
          </p:nvPr>
        </p:nvSpPr>
        <p:spPr/>
        <p:txBody>
          <a:bodyPr>
            <a:normAutofit fontScale="92500"/>
          </a:bodyPr>
          <a:lstStyle/>
          <a:p>
            <a:pPr algn="just" eaLnBrk="1" hangingPunct="1">
              <a:lnSpc>
                <a:spcPct val="110000"/>
              </a:lnSpc>
            </a:pPr>
            <a:r>
              <a:rPr lang="el-GR" sz="2600" dirty="0">
                <a:latin typeface="+mj-lt"/>
                <a:cs typeface="Trebuchet MS" charset="0"/>
              </a:rPr>
              <a:t>Ο όρος ίσως φαίνεται άστοχος όταν μιλάμε για τη νοηματική γλώσσα. </a:t>
            </a:r>
          </a:p>
          <a:p>
            <a:pPr algn="just" eaLnBrk="1" hangingPunct="1">
              <a:lnSpc>
                <a:spcPct val="110000"/>
              </a:lnSpc>
            </a:pPr>
            <a:r>
              <a:rPr lang="el-GR" sz="2600" dirty="0">
                <a:latin typeface="+mj-lt"/>
                <a:cs typeface="Trebuchet MS" charset="0"/>
              </a:rPr>
              <a:t>Ο </a:t>
            </a:r>
            <a:r>
              <a:rPr lang="en-GB" sz="2600" dirty="0">
                <a:latin typeface="+mj-lt"/>
                <a:cs typeface="Trebuchet MS" charset="0"/>
              </a:rPr>
              <a:t>Stokoe (1960)</a:t>
            </a:r>
            <a:r>
              <a:rPr lang="el-GR" sz="2600" dirty="0">
                <a:latin typeface="+mj-lt"/>
                <a:cs typeface="Trebuchet MS" charset="0"/>
              </a:rPr>
              <a:t> αρχικά </a:t>
            </a:r>
            <a:r>
              <a:rPr lang="el-GR" sz="2600" dirty="0" err="1">
                <a:latin typeface="+mj-lt"/>
                <a:cs typeface="Trebuchet MS" charset="0"/>
              </a:rPr>
              <a:t>χρησημοποιεί</a:t>
            </a:r>
            <a:r>
              <a:rPr lang="el-GR" sz="2600" dirty="0">
                <a:latin typeface="+mj-lt"/>
                <a:cs typeface="Trebuchet MS" charset="0"/>
              </a:rPr>
              <a:t> αρχικά τους όρους</a:t>
            </a:r>
            <a:r>
              <a:rPr lang="en-GB" sz="2600" dirty="0">
                <a:latin typeface="+mj-lt"/>
                <a:cs typeface="Trebuchet MS" charset="0"/>
              </a:rPr>
              <a:t>:</a:t>
            </a:r>
            <a:endParaRPr lang="el-GR" sz="2600" dirty="0">
              <a:latin typeface="+mj-lt"/>
              <a:cs typeface="Trebuchet MS" charset="0"/>
            </a:endParaRPr>
          </a:p>
          <a:p>
            <a:pPr lvl="2" algn="just" eaLnBrk="1" hangingPunct="1">
              <a:lnSpc>
                <a:spcPct val="110000"/>
              </a:lnSpc>
              <a:buClr>
                <a:schemeClr val="tx2"/>
              </a:buClr>
            </a:pPr>
            <a:r>
              <a:rPr lang="en-GB" sz="2500" b="1" dirty="0" err="1">
                <a:latin typeface="+mj-lt"/>
                <a:cs typeface="Trebuchet MS" charset="0"/>
              </a:rPr>
              <a:t>cherology</a:t>
            </a:r>
            <a:r>
              <a:rPr lang="en-GB" sz="2500" b="1" dirty="0">
                <a:latin typeface="+mj-lt"/>
                <a:cs typeface="Trebuchet MS" charset="0"/>
              </a:rPr>
              <a:t> - </a:t>
            </a:r>
            <a:r>
              <a:rPr lang="el-GR" sz="2500" b="1" dirty="0" err="1">
                <a:latin typeface="+mj-lt"/>
                <a:cs typeface="Trebuchet MS" charset="0"/>
              </a:rPr>
              <a:t>χειρολογία</a:t>
            </a:r>
            <a:r>
              <a:rPr lang="el-GR" sz="2500" dirty="0">
                <a:latin typeface="+mj-lt"/>
                <a:cs typeface="Trebuchet MS" charset="0"/>
              </a:rPr>
              <a:t> αντί για </a:t>
            </a:r>
            <a:r>
              <a:rPr lang="el-GR" sz="2500" b="1" dirty="0">
                <a:latin typeface="+mj-lt"/>
                <a:cs typeface="Trebuchet MS" charset="0"/>
              </a:rPr>
              <a:t>φωνολογία</a:t>
            </a:r>
            <a:endParaRPr lang="el-GR" sz="2500" dirty="0">
              <a:latin typeface="+mj-lt"/>
              <a:cs typeface="Trebuchet MS" charset="0"/>
            </a:endParaRPr>
          </a:p>
          <a:p>
            <a:pPr lvl="2" algn="just" eaLnBrk="1" hangingPunct="1">
              <a:lnSpc>
                <a:spcPct val="110000"/>
              </a:lnSpc>
              <a:buClr>
                <a:schemeClr val="tx2"/>
              </a:buClr>
            </a:pPr>
            <a:r>
              <a:rPr lang="en-GB" sz="2500" b="1" dirty="0" err="1">
                <a:latin typeface="+mj-lt"/>
                <a:cs typeface="Trebuchet MS" charset="0"/>
              </a:rPr>
              <a:t>chereme</a:t>
            </a:r>
            <a:r>
              <a:rPr lang="el-GR" sz="2500" b="1" dirty="0">
                <a:latin typeface="+mj-lt"/>
                <a:cs typeface="Trebuchet MS" charset="0"/>
              </a:rPr>
              <a:t> - </a:t>
            </a:r>
            <a:r>
              <a:rPr lang="el-GR" sz="2500" b="1" dirty="0" err="1">
                <a:latin typeface="+mj-lt"/>
                <a:cs typeface="Trebuchet MS" charset="0"/>
              </a:rPr>
              <a:t>χέρημα</a:t>
            </a:r>
            <a:r>
              <a:rPr lang="el-GR" sz="2500" b="1" dirty="0">
                <a:latin typeface="+mj-lt"/>
                <a:cs typeface="Trebuchet MS" charset="0"/>
              </a:rPr>
              <a:t> </a:t>
            </a:r>
            <a:r>
              <a:rPr lang="el-GR" sz="2500" dirty="0">
                <a:latin typeface="+mj-lt"/>
                <a:cs typeface="Trebuchet MS" charset="0"/>
              </a:rPr>
              <a:t>αντί για </a:t>
            </a:r>
            <a:r>
              <a:rPr lang="el-GR" sz="2500" b="1" dirty="0">
                <a:latin typeface="+mj-lt"/>
                <a:cs typeface="Trebuchet MS" charset="0"/>
              </a:rPr>
              <a:t>φώνημα</a:t>
            </a:r>
          </a:p>
          <a:p>
            <a:pPr lvl="2" algn="just" eaLnBrk="1" hangingPunct="1">
              <a:lnSpc>
                <a:spcPct val="110000"/>
              </a:lnSpc>
              <a:buClr>
                <a:schemeClr val="tx2"/>
              </a:buClr>
            </a:pPr>
            <a:r>
              <a:rPr lang="en-GB" sz="2500" b="1" dirty="0">
                <a:latin typeface="+mj-lt"/>
                <a:cs typeface="Trebuchet MS" charset="0"/>
              </a:rPr>
              <a:t>allocher</a:t>
            </a:r>
            <a:r>
              <a:rPr lang="el-GR" sz="2500" b="1" dirty="0">
                <a:latin typeface="+mj-lt"/>
                <a:cs typeface="Trebuchet MS" charset="0"/>
              </a:rPr>
              <a:t> – </a:t>
            </a:r>
            <a:r>
              <a:rPr lang="el-GR" sz="2500" b="1" dirty="0" err="1">
                <a:latin typeface="+mj-lt"/>
                <a:cs typeface="Trebuchet MS" charset="0"/>
              </a:rPr>
              <a:t>αλλόχερο</a:t>
            </a:r>
            <a:r>
              <a:rPr lang="el-GR" sz="2500" b="1" dirty="0">
                <a:latin typeface="+mj-lt"/>
                <a:cs typeface="Trebuchet MS" charset="0"/>
              </a:rPr>
              <a:t> </a:t>
            </a:r>
            <a:r>
              <a:rPr lang="el-GR" sz="2500" dirty="0">
                <a:latin typeface="+mj-lt"/>
                <a:cs typeface="Trebuchet MS" charset="0"/>
              </a:rPr>
              <a:t>αντί για </a:t>
            </a:r>
            <a:r>
              <a:rPr lang="el-GR" sz="2500" b="1" dirty="0">
                <a:latin typeface="+mj-lt"/>
                <a:cs typeface="Trebuchet MS" charset="0"/>
              </a:rPr>
              <a:t>αλλόφωνο</a:t>
            </a:r>
            <a:endParaRPr lang="en-GB" sz="2500" b="1" dirty="0">
              <a:latin typeface="+mj-lt"/>
              <a:cs typeface="Trebuchet MS" charset="0"/>
            </a:endParaRPr>
          </a:p>
          <a:p>
            <a:pPr algn="just" eaLnBrk="1" hangingPunct="1">
              <a:lnSpc>
                <a:spcPct val="110000"/>
              </a:lnSpc>
            </a:pPr>
            <a:r>
              <a:rPr lang="el-GR" sz="2600" dirty="0">
                <a:latin typeface="+mj-lt"/>
                <a:cs typeface="Trebuchet MS" charset="0"/>
              </a:rPr>
              <a:t>Ωστόσο οι γλωσσολόγοι της νοηματικής χρησιμοποιούν τους όρους της φωνολογίας και γενικότερα της γλωσσολογίας για να δώσουν έμφαση στις ομοιότητες δομής παρά σε διαφορές στα εκφραστικά μέσα. </a:t>
            </a:r>
          </a:p>
          <a:p>
            <a:endParaRPr lang="el-GR" dirty="0"/>
          </a:p>
        </p:txBody>
      </p:sp>
    </p:spTree>
    <p:extLst>
      <p:ext uri="{BB962C8B-B14F-4D97-AF65-F5344CB8AC3E}">
        <p14:creationId xmlns:p14="http://schemas.microsoft.com/office/powerpoint/2010/main" val="33924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76E610-38BD-9942-B2CA-044389555FEA}"/>
              </a:ext>
            </a:extLst>
          </p:cNvPr>
          <p:cNvSpPr>
            <a:spLocks noGrp="1"/>
          </p:cNvSpPr>
          <p:nvPr>
            <p:ph type="title"/>
          </p:nvPr>
        </p:nvSpPr>
        <p:spPr/>
        <p:txBody>
          <a:bodyPr>
            <a:normAutofit/>
          </a:bodyPr>
          <a:lstStyle/>
          <a:p>
            <a:r>
              <a:rPr lang="el-GR" sz="3800" dirty="0"/>
              <a:t>ΦΩΝΟΛΟΓΙΑ - Τα γλωσσικά σημεία των ΝΓς</a:t>
            </a:r>
          </a:p>
        </p:txBody>
      </p:sp>
      <p:sp>
        <p:nvSpPr>
          <p:cNvPr id="3" name="Θέση περιεχομένου 2">
            <a:extLst>
              <a:ext uri="{FF2B5EF4-FFF2-40B4-BE49-F238E27FC236}">
                <a16:creationId xmlns:a16="http://schemas.microsoft.com/office/drawing/2014/main" id="{AEFF7BF3-7A46-0348-A4E6-2DB7D30E191C}"/>
              </a:ext>
            </a:extLst>
          </p:cNvPr>
          <p:cNvSpPr>
            <a:spLocks noGrp="1"/>
          </p:cNvSpPr>
          <p:nvPr>
            <p:ph idx="1"/>
          </p:nvPr>
        </p:nvSpPr>
        <p:spPr/>
        <p:txBody>
          <a:bodyPr>
            <a:normAutofit/>
          </a:bodyPr>
          <a:lstStyle/>
          <a:p>
            <a:pPr algn="just"/>
            <a:r>
              <a:rPr lang="el-GR" sz="2300" dirty="0">
                <a:latin typeface="+mj-lt"/>
              </a:rPr>
              <a:t>Η βασική μονάδα λόγου των νοηματικών γλωσσών είναι το </a:t>
            </a:r>
            <a:r>
              <a:rPr lang="el-GR" sz="2300" b="1" dirty="0">
                <a:latin typeface="+mj-lt"/>
              </a:rPr>
              <a:t>νόημα (</a:t>
            </a:r>
            <a:r>
              <a:rPr lang="en-GB" sz="2300" b="1" dirty="0">
                <a:latin typeface="+mj-lt"/>
              </a:rPr>
              <a:t>sign)</a:t>
            </a:r>
            <a:r>
              <a:rPr lang="en-GB" sz="2300" dirty="0">
                <a:latin typeface="+mj-lt"/>
              </a:rPr>
              <a:t>. </a:t>
            </a:r>
            <a:endParaRPr lang="el-GR" sz="2300" dirty="0">
              <a:latin typeface="+mj-lt"/>
            </a:endParaRPr>
          </a:p>
          <a:p>
            <a:pPr algn="just"/>
            <a:endParaRPr lang="en-GB" sz="2300" dirty="0">
              <a:latin typeface="+mj-lt"/>
            </a:endParaRPr>
          </a:p>
          <a:p>
            <a:pPr algn="just"/>
            <a:r>
              <a:rPr lang="el-GR" sz="2300" dirty="0">
                <a:latin typeface="+mj-lt"/>
              </a:rPr>
              <a:t>Ο </a:t>
            </a:r>
            <a:r>
              <a:rPr lang="en-US" sz="2300" dirty="0" err="1">
                <a:latin typeface="+mj-lt"/>
              </a:rPr>
              <a:t>Stokoe</a:t>
            </a:r>
            <a:r>
              <a:rPr lang="el-GR" sz="2300" dirty="0">
                <a:latin typeface="+mj-lt"/>
              </a:rPr>
              <a:t> (1960)</a:t>
            </a:r>
            <a:r>
              <a:rPr lang="en-US" sz="2300" dirty="0">
                <a:latin typeface="+mj-lt"/>
              </a:rPr>
              <a:t> </a:t>
            </a:r>
            <a:r>
              <a:rPr lang="el-GR" sz="2300" dirty="0">
                <a:latin typeface="+mj-lt"/>
              </a:rPr>
              <a:t>και αργότερα νεότεροι ερευνητές υποστηρίζουν ότι τα νοήματα που χρησιμοποιούν οι Κωφοί δεν είναι ολιστικές χειρονομίες αλλά έχουν εσωτερική δομή όπως και οι λέξεις των ομιλούμενων γλωσσών.</a:t>
            </a:r>
          </a:p>
          <a:p>
            <a:pPr algn="just"/>
            <a:endParaRPr lang="en-US" sz="2300" dirty="0">
              <a:latin typeface="+mj-lt"/>
            </a:endParaRPr>
          </a:p>
          <a:p>
            <a:pPr algn="just"/>
            <a:r>
              <a:rPr lang="el-GR" sz="2300" dirty="0">
                <a:latin typeface="+mj-lt"/>
              </a:rPr>
              <a:t> Έτσι το νόημα αποτελείται από αναλύσιμες κατηγορίες οι οποίες αυτόνομες δεν έχουν κάποια σημασία αλλά γλωσσολογικά είναι σημαντικές γιατί διαφοροποιούν σημασίες (φωνήματα).</a:t>
            </a:r>
          </a:p>
          <a:p>
            <a:endParaRPr lang="el-GR" dirty="0"/>
          </a:p>
          <a:p>
            <a:endParaRPr lang="el-GR" dirty="0"/>
          </a:p>
        </p:txBody>
      </p:sp>
    </p:spTree>
    <p:extLst>
      <p:ext uri="{BB962C8B-B14F-4D97-AF65-F5344CB8AC3E}">
        <p14:creationId xmlns:p14="http://schemas.microsoft.com/office/powerpoint/2010/main" val="426178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46538F-5FB5-5D43-813A-564FB5CEE7A2}"/>
              </a:ext>
            </a:extLst>
          </p:cNvPr>
          <p:cNvSpPr>
            <a:spLocks noGrp="1"/>
          </p:cNvSpPr>
          <p:nvPr>
            <p:ph type="title"/>
          </p:nvPr>
        </p:nvSpPr>
        <p:spPr/>
        <p:txBody>
          <a:bodyPr>
            <a:normAutofit fontScale="90000"/>
          </a:bodyPr>
          <a:lstStyle/>
          <a:p>
            <a:br>
              <a:rPr lang="el-GR" dirty="0"/>
            </a:br>
            <a:r>
              <a:rPr lang="el-GR" dirty="0"/>
              <a:t>Στοιχεία Φωνολογίας</a:t>
            </a:r>
            <a:br>
              <a:rPr lang="el-GR" dirty="0"/>
            </a:br>
            <a:r>
              <a:rPr lang="el-GR" sz="2700" dirty="0"/>
              <a:t>Ένα νόημα αποτελείται</a:t>
            </a:r>
            <a:r>
              <a:rPr lang="en-US" sz="2700" dirty="0"/>
              <a:t> </a:t>
            </a:r>
            <a:r>
              <a:rPr lang="el-GR" sz="2700" dirty="0"/>
              <a:t>από</a:t>
            </a:r>
            <a:r>
              <a:rPr lang="en-US" sz="2700" dirty="0"/>
              <a:t>:</a:t>
            </a:r>
            <a:br>
              <a:rPr lang="el-GR" dirty="0"/>
            </a:br>
            <a:endParaRPr lang="el-GR" dirty="0"/>
          </a:p>
        </p:txBody>
      </p:sp>
      <p:sp>
        <p:nvSpPr>
          <p:cNvPr id="3" name="Θέση περιεχομένου 2">
            <a:extLst>
              <a:ext uri="{FF2B5EF4-FFF2-40B4-BE49-F238E27FC236}">
                <a16:creationId xmlns:a16="http://schemas.microsoft.com/office/drawing/2014/main" id="{EE07EBFB-93D8-B140-8458-75FA9EA27248}"/>
              </a:ext>
            </a:extLst>
          </p:cNvPr>
          <p:cNvSpPr>
            <a:spLocks noGrp="1"/>
          </p:cNvSpPr>
          <p:nvPr>
            <p:ph sz="half" idx="1"/>
          </p:nvPr>
        </p:nvSpPr>
        <p:spPr/>
        <p:txBody>
          <a:bodyPr>
            <a:normAutofit/>
          </a:bodyPr>
          <a:lstStyle/>
          <a:p>
            <a:pPr marL="0" indent="0">
              <a:buNone/>
            </a:pPr>
            <a:r>
              <a:rPr lang="el-GR" b="1" dirty="0" err="1">
                <a:latin typeface="+mj-lt"/>
              </a:rPr>
              <a:t>Χειρικα</a:t>
            </a:r>
            <a:r>
              <a:rPr lang="el-GR" b="1" dirty="0">
                <a:latin typeface="+mj-lt"/>
              </a:rPr>
              <a:t>́ στοιχεία:</a:t>
            </a:r>
          </a:p>
          <a:p>
            <a:pPr>
              <a:buFont typeface="Wingdings" pitchFamily="2" charset="2"/>
              <a:buChar char="ü"/>
            </a:pPr>
            <a:r>
              <a:rPr lang="el-GR" dirty="0">
                <a:latin typeface="+mj-lt"/>
              </a:rPr>
              <a:t> </a:t>
            </a:r>
            <a:r>
              <a:rPr lang="el-GR" dirty="0" err="1">
                <a:latin typeface="+mj-lt"/>
              </a:rPr>
              <a:t>Χειρομορφη</a:t>
            </a:r>
            <a:r>
              <a:rPr lang="el-GR" dirty="0">
                <a:latin typeface="+mj-lt"/>
              </a:rPr>
              <a:t>́</a:t>
            </a:r>
          </a:p>
          <a:p>
            <a:pPr>
              <a:buFont typeface="Wingdings" pitchFamily="2" charset="2"/>
              <a:buChar char="ü"/>
            </a:pPr>
            <a:r>
              <a:rPr lang="el-GR" dirty="0">
                <a:latin typeface="+mj-lt"/>
              </a:rPr>
              <a:t>Θέση ή τοποθεσία</a:t>
            </a:r>
          </a:p>
          <a:p>
            <a:pPr>
              <a:buFont typeface="Wingdings" pitchFamily="2" charset="2"/>
              <a:buChar char="ü"/>
            </a:pPr>
            <a:r>
              <a:rPr lang="el-GR" dirty="0">
                <a:latin typeface="+mj-lt"/>
              </a:rPr>
              <a:t>Κίνηση </a:t>
            </a:r>
          </a:p>
          <a:p>
            <a:pPr marL="0" indent="0">
              <a:buNone/>
            </a:pPr>
            <a:endParaRPr lang="el-GR" dirty="0">
              <a:latin typeface="+mj-lt"/>
            </a:endParaRPr>
          </a:p>
          <a:p>
            <a:pPr marL="0" indent="0">
              <a:buNone/>
            </a:pPr>
            <a:r>
              <a:rPr lang="el-GR" dirty="0"/>
              <a:t> Όλες οι παραπάνω διαστάσεις ορίζουν ελάχιστα ζεύγη. </a:t>
            </a:r>
          </a:p>
          <a:p>
            <a:pPr marL="0" indent="0">
              <a:buNone/>
            </a:pPr>
            <a:endParaRPr lang="el-GR" dirty="0">
              <a:latin typeface="+mj-lt"/>
            </a:endParaRPr>
          </a:p>
          <a:p>
            <a:endParaRPr lang="el-GR" dirty="0">
              <a:latin typeface="+mj-lt"/>
            </a:endParaRPr>
          </a:p>
          <a:p>
            <a:endParaRPr lang="el-GR" dirty="0"/>
          </a:p>
          <a:p>
            <a:endParaRPr lang="el-GR" dirty="0"/>
          </a:p>
        </p:txBody>
      </p:sp>
      <p:sp>
        <p:nvSpPr>
          <p:cNvPr id="4" name="Θέση περιεχομένου 3">
            <a:extLst>
              <a:ext uri="{FF2B5EF4-FFF2-40B4-BE49-F238E27FC236}">
                <a16:creationId xmlns:a16="http://schemas.microsoft.com/office/drawing/2014/main" id="{63E79FF5-6E5A-2743-A2FC-E0B48338739E}"/>
              </a:ext>
            </a:extLst>
          </p:cNvPr>
          <p:cNvSpPr>
            <a:spLocks noGrp="1"/>
          </p:cNvSpPr>
          <p:nvPr>
            <p:ph sz="half" idx="2"/>
          </p:nvPr>
        </p:nvSpPr>
        <p:spPr/>
        <p:txBody>
          <a:bodyPr>
            <a:normAutofit/>
          </a:bodyPr>
          <a:lstStyle/>
          <a:p>
            <a:pPr marL="0" indent="0">
              <a:buNone/>
            </a:pPr>
            <a:r>
              <a:rPr lang="el-GR" b="1" dirty="0"/>
              <a:t>Μη </a:t>
            </a:r>
            <a:r>
              <a:rPr lang="el-GR" b="1" dirty="0" err="1"/>
              <a:t>χειρικα</a:t>
            </a:r>
            <a:r>
              <a:rPr lang="el-GR" b="1" dirty="0"/>
              <a:t>́ στοιχεία </a:t>
            </a:r>
          </a:p>
          <a:p>
            <a:pPr>
              <a:buFont typeface="Wingdings" pitchFamily="2" charset="2"/>
              <a:buChar char="ü"/>
            </a:pPr>
            <a:r>
              <a:rPr lang="en-GB" dirty="0"/>
              <a:t>  </a:t>
            </a:r>
            <a:r>
              <a:rPr lang="el-GR" dirty="0"/>
              <a:t>Έκφραση προσώπου, </a:t>
            </a:r>
          </a:p>
          <a:p>
            <a:pPr>
              <a:buFont typeface="Wingdings" pitchFamily="2" charset="2"/>
              <a:buChar char="ü"/>
            </a:pPr>
            <a:r>
              <a:rPr lang="en-GB" dirty="0"/>
              <a:t>  </a:t>
            </a:r>
            <a:r>
              <a:rPr lang="el-GR" dirty="0"/>
              <a:t>Κίνηση κεφαλιού - ματιών </a:t>
            </a:r>
          </a:p>
          <a:p>
            <a:pPr>
              <a:buFont typeface="Wingdings" pitchFamily="2" charset="2"/>
              <a:buChar char="ü"/>
            </a:pPr>
            <a:r>
              <a:rPr lang="en-GB" dirty="0"/>
              <a:t>  </a:t>
            </a:r>
            <a:r>
              <a:rPr lang="el-GR" dirty="0"/>
              <a:t>Κινήσεις στόματος </a:t>
            </a:r>
          </a:p>
          <a:p>
            <a:pPr>
              <a:buFont typeface="Wingdings" pitchFamily="2" charset="2"/>
              <a:buChar char="ü"/>
            </a:pPr>
            <a:r>
              <a:rPr lang="el-GR" dirty="0"/>
              <a:t> </a:t>
            </a:r>
            <a:r>
              <a:rPr lang="en-GB" dirty="0"/>
              <a:t> </a:t>
            </a:r>
            <a:r>
              <a:rPr lang="el-GR" dirty="0"/>
              <a:t>Κορμός (στάση του σώματος) </a:t>
            </a:r>
          </a:p>
          <a:p>
            <a:pPr marL="0" indent="0">
              <a:buNone/>
            </a:pPr>
            <a:endParaRPr lang="el-GR" dirty="0"/>
          </a:p>
          <a:p>
            <a:pPr marL="0" indent="0">
              <a:buNone/>
            </a:pPr>
            <a:r>
              <a:rPr lang="el-GR" dirty="0"/>
              <a:t>Αντιστοίχιση με </a:t>
            </a:r>
            <a:r>
              <a:rPr lang="el-GR" dirty="0" err="1"/>
              <a:t>υπερτεμαχιακα</a:t>
            </a:r>
            <a:r>
              <a:rPr lang="el-GR" dirty="0"/>
              <a:t>́ στοιχεία (προσωδία). </a:t>
            </a:r>
          </a:p>
          <a:p>
            <a:pPr marL="0" indent="0">
              <a:buNone/>
            </a:pPr>
            <a:endParaRPr lang="el-GR" dirty="0"/>
          </a:p>
          <a:p>
            <a:endParaRPr lang="el-GR" dirty="0"/>
          </a:p>
        </p:txBody>
      </p:sp>
    </p:spTree>
    <p:extLst>
      <p:ext uri="{BB962C8B-B14F-4D97-AF65-F5344CB8AC3E}">
        <p14:creationId xmlns:p14="http://schemas.microsoft.com/office/powerpoint/2010/main" val="74821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5EC24-B509-AAA1-07C6-7847EFBD01A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B7F9BCE-8B85-3556-ACB1-5AC7EAB5CCED}"/>
              </a:ext>
            </a:extLst>
          </p:cNvPr>
          <p:cNvSpPr>
            <a:spLocks noGrp="1"/>
          </p:cNvSpPr>
          <p:nvPr>
            <p:ph type="title"/>
          </p:nvPr>
        </p:nvSpPr>
        <p:spPr>
          <a:xfrm>
            <a:off x="6829191" y="429353"/>
            <a:ext cx="4993079" cy="1609344"/>
          </a:xfrm>
        </p:spPr>
        <p:txBody>
          <a:bodyPr>
            <a:normAutofit/>
          </a:bodyPr>
          <a:lstStyle/>
          <a:p>
            <a:pPr algn="ctr"/>
            <a:r>
              <a:rPr lang="el-GR" sz="4800" dirty="0" err="1"/>
              <a:t>χειρομορφη</a:t>
            </a:r>
            <a:r>
              <a:rPr lang="el-GR" sz="4800" dirty="0"/>
              <a:t> </a:t>
            </a:r>
          </a:p>
        </p:txBody>
      </p:sp>
      <p:sp>
        <p:nvSpPr>
          <p:cNvPr id="3" name="Θέση περιεχομένου 2">
            <a:extLst>
              <a:ext uri="{FF2B5EF4-FFF2-40B4-BE49-F238E27FC236}">
                <a16:creationId xmlns:a16="http://schemas.microsoft.com/office/drawing/2014/main" id="{959AA651-00F3-A929-7152-BF31E3503F1D}"/>
              </a:ext>
            </a:extLst>
          </p:cNvPr>
          <p:cNvSpPr>
            <a:spLocks noGrp="1"/>
          </p:cNvSpPr>
          <p:nvPr>
            <p:ph idx="1"/>
          </p:nvPr>
        </p:nvSpPr>
        <p:spPr>
          <a:xfrm>
            <a:off x="6829192" y="2184536"/>
            <a:ext cx="4993078" cy="4092579"/>
          </a:xfrm>
        </p:spPr>
        <p:txBody>
          <a:bodyPr>
            <a:normAutofit/>
          </a:bodyPr>
          <a:lstStyle/>
          <a:p>
            <a:pPr algn="just">
              <a:lnSpc>
                <a:spcPct val="100000"/>
              </a:lnSpc>
            </a:pPr>
            <a:r>
              <a:rPr lang="el-GR" sz="2000" dirty="0">
                <a:latin typeface="+mj-lt"/>
                <a:cs typeface="Trebuchet MS" charset="0"/>
              </a:rPr>
              <a:t>Οι μορφές της παλάμης που </a:t>
            </a:r>
            <a:r>
              <a:rPr lang="el-GR" sz="2000" dirty="0" err="1">
                <a:latin typeface="+mj-lt"/>
                <a:cs typeface="Trebuchet MS" charset="0"/>
              </a:rPr>
              <a:t>χρησιμοπούνται</a:t>
            </a:r>
            <a:r>
              <a:rPr lang="el-GR" sz="2000" dirty="0">
                <a:latin typeface="+mj-lt"/>
                <a:cs typeface="Trebuchet MS" charset="0"/>
              </a:rPr>
              <a:t> για το σχηματισμό των νοημάτων.</a:t>
            </a:r>
          </a:p>
          <a:p>
            <a:pPr algn="just">
              <a:lnSpc>
                <a:spcPct val="100000"/>
              </a:lnSpc>
            </a:pPr>
            <a:endParaRPr lang="el-GR" sz="2000" dirty="0">
              <a:latin typeface="+mj-lt"/>
              <a:cs typeface="Trebuchet MS" charset="0"/>
            </a:endParaRPr>
          </a:p>
          <a:p>
            <a:pPr algn="just">
              <a:lnSpc>
                <a:spcPct val="100000"/>
              </a:lnSpc>
            </a:pPr>
            <a:r>
              <a:rPr lang="el-GR" sz="2000" dirty="0">
                <a:latin typeface="+mj-lt"/>
                <a:cs typeface="Trebuchet MS" charset="0"/>
              </a:rPr>
              <a:t>Ο αριθμός των </a:t>
            </a:r>
            <a:r>
              <a:rPr lang="el-GR" sz="2000" dirty="0" err="1">
                <a:latin typeface="+mj-lt"/>
                <a:cs typeface="Trebuchet MS" charset="0"/>
              </a:rPr>
              <a:t>χειρομορφών</a:t>
            </a:r>
            <a:r>
              <a:rPr lang="el-GR" sz="2000" dirty="0">
                <a:latin typeface="+mj-lt"/>
                <a:cs typeface="Trebuchet MS" charset="0"/>
              </a:rPr>
              <a:t> είναι ορισμένος για κάθε νοηματική γλώσσα. </a:t>
            </a:r>
          </a:p>
          <a:p>
            <a:pPr algn="just">
              <a:lnSpc>
                <a:spcPct val="100000"/>
              </a:lnSpc>
            </a:pPr>
            <a:endParaRPr lang="el-GR" sz="2000" dirty="0">
              <a:latin typeface="+mj-lt"/>
              <a:cs typeface="Trebuchet MS" charset="0"/>
            </a:endParaRPr>
          </a:p>
          <a:p>
            <a:pPr algn="just">
              <a:lnSpc>
                <a:spcPct val="100000"/>
              </a:lnSpc>
            </a:pPr>
            <a:r>
              <a:rPr lang="el-GR" sz="2000" dirty="0">
                <a:latin typeface="+mj-lt"/>
                <a:cs typeface="Trebuchet MS" charset="0"/>
              </a:rPr>
              <a:t>Στην ΕΝΓ έχουμε διαφοροποίηση των ερευνητών για τον αριθμό των </a:t>
            </a:r>
            <a:r>
              <a:rPr lang="el-GR" sz="2000" dirty="0" err="1">
                <a:latin typeface="+mj-lt"/>
                <a:cs typeface="Trebuchet MS" charset="0"/>
              </a:rPr>
              <a:t>χειρομορφών</a:t>
            </a:r>
            <a:r>
              <a:rPr lang="el-GR" sz="2000" dirty="0">
                <a:latin typeface="+mj-lt"/>
                <a:cs typeface="Trebuchet MS" charset="0"/>
              </a:rPr>
              <a:t>.</a:t>
            </a:r>
          </a:p>
          <a:p>
            <a:endParaRPr lang="el-GR" sz="1800" dirty="0"/>
          </a:p>
        </p:txBody>
      </p:sp>
      <p:sp>
        <p:nvSpPr>
          <p:cNvPr id="6" name="TextBox 5">
            <a:extLst>
              <a:ext uri="{FF2B5EF4-FFF2-40B4-BE49-F238E27FC236}">
                <a16:creationId xmlns:a16="http://schemas.microsoft.com/office/drawing/2014/main" id="{D96695F7-220F-C3DD-5241-68699FD91705}"/>
              </a:ext>
            </a:extLst>
          </p:cNvPr>
          <p:cNvSpPr txBox="1"/>
          <p:nvPr/>
        </p:nvSpPr>
        <p:spPr>
          <a:xfrm>
            <a:off x="630219" y="3513202"/>
            <a:ext cx="2736304" cy="646331"/>
          </a:xfrm>
          <a:prstGeom prst="rect">
            <a:avLst/>
          </a:prstGeom>
          <a:noFill/>
        </p:spPr>
        <p:txBody>
          <a:bodyPr wrap="square" rtlCol="0">
            <a:spAutoFit/>
          </a:bodyPr>
          <a:lstStyle/>
          <a:p>
            <a:r>
              <a:rPr lang="el-GR" dirty="0">
                <a:latin typeface="Trebuchet MS"/>
                <a:cs typeface="Trebuchet MS"/>
              </a:rPr>
              <a:t>Χειρομορφή με δάκτυλα σε έκταση</a:t>
            </a:r>
            <a:endParaRPr lang="en-US" dirty="0">
              <a:latin typeface="Trebuchet MS"/>
              <a:cs typeface="Trebuchet MS"/>
            </a:endParaRPr>
          </a:p>
        </p:txBody>
      </p:sp>
      <p:sp>
        <p:nvSpPr>
          <p:cNvPr id="7" name="TextBox 6">
            <a:extLst>
              <a:ext uri="{FF2B5EF4-FFF2-40B4-BE49-F238E27FC236}">
                <a16:creationId xmlns:a16="http://schemas.microsoft.com/office/drawing/2014/main" id="{D1A8C86A-21A8-FA68-BE42-CC2A9BC33802}"/>
              </a:ext>
            </a:extLst>
          </p:cNvPr>
          <p:cNvSpPr txBox="1"/>
          <p:nvPr/>
        </p:nvSpPr>
        <p:spPr>
          <a:xfrm>
            <a:off x="3500508" y="5815450"/>
            <a:ext cx="2873707" cy="923330"/>
          </a:xfrm>
          <a:prstGeom prst="rect">
            <a:avLst/>
          </a:prstGeom>
          <a:noFill/>
        </p:spPr>
        <p:txBody>
          <a:bodyPr wrap="square" rtlCol="0">
            <a:spAutoFit/>
          </a:bodyPr>
          <a:lstStyle/>
          <a:p>
            <a:r>
              <a:rPr lang="el-GR" sz="1800" dirty="0">
                <a:effectLst/>
                <a:latin typeface="Times New Roman" panose="02020603050405020304" pitchFamily="18" charset="0"/>
                <a:ea typeface="Times New Roman" panose="02020603050405020304" pitchFamily="18" charset="0"/>
              </a:rPr>
              <a:t> </a:t>
            </a:r>
            <a:r>
              <a:rPr lang="el-GR" dirty="0">
                <a:latin typeface="Trebuchet MS"/>
                <a:cs typeface="Trebuchet MS"/>
              </a:rPr>
              <a:t>Χειρομορφή με δάκτυλα κλειστά</a:t>
            </a:r>
            <a:endParaRPr lang="en-US" dirty="0">
              <a:latin typeface="Trebuchet MS"/>
              <a:cs typeface="Trebuchet MS"/>
            </a:endParaRPr>
          </a:p>
          <a:p>
            <a:endParaRPr lang="el-GR" dirty="0"/>
          </a:p>
        </p:txBody>
      </p:sp>
      <p:graphicFrame>
        <p:nvGraphicFramePr>
          <p:cNvPr id="8" name="Object 4">
            <a:extLst>
              <a:ext uri="{FF2B5EF4-FFF2-40B4-BE49-F238E27FC236}">
                <a16:creationId xmlns:a16="http://schemas.microsoft.com/office/drawing/2014/main" id="{8DE539D8-D91A-37B2-7E13-66D2B7A3722C}"/>
              </a:ext>
            </a:extLst>
          </p:cNvPr>
          <p:cNvGraphicFramePr>
            <a:graphicFrameLocks noChangeAspect="1"/>
          </p:cNvGraphicFramePr>
          <p:nvPr>
            <p:extLst>
              <p:ext uri="{D42A27DB-BD31-4B8C-83A1-F6EECF244321}">
                <p14:modId xmlns:p14="http://schemas.microsoft.com/office/powerpoint/2010/main" val="2547129606"/>
              </p:ext>
            </p:extLst>
          </p:nvPr>
        </p:nvGraphicFramePr>
        <p:xfrm>
          <a:off x="648930" y="648395"/>
          <a:ext cx="2736304" cy="2780605"/>
        </p:xfrm>
        <a:graphic>
          <a:graphicData uri="http://schemas.openxmlformats.org/presentationml/2006/ole">
            <mc:AlternateContent xmlns:mc="http://schemas.openxmlformats.org/markup-compatibility/2006">
              <mc:Choice xmlns:v="urn:schemas-microsoft-com:vml" Requires="v">
                <p:oleObj spid="_x0000_s1087" name="Φωτογραφία του Photo Editor" r:id="rId3" imgW="9609524" imgH="9764488" progId="MSPhotoEd.3">
                  <p:embed/>
                </p:oleObj>
              </mc:Choice>
              <mc:Fallback>
                <p:oleObj name="Φωτογραφία του Photo Editor" r:id="rId3" imgW="9609524" imgH="9764488" progId="MSPhotoEd.3">
                  <p:embed/>
                  <p:pic>
                    <p:nvPicPr>
                      <p:cNvPr id="9" name="Object 4">
                        <a:extLst>
                          <a:ext uri="{FF2B5EF4-FFF2-40B4-BE49-F238E27FC236}">
                            <a16:creationId xmlns:a16="http://schemas.microsoft.com/office/drawing/2014/main" id="{5CE004FA-37B2-F285-82B3-93F167B31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30" y="648395"/>
                        <a:ext cx="2736304" cy="2780605"/>
                      </a:xfrm>
                      <a:prstGeom prst="rect">
                        <a:avLst/>
                      </a:prstGeom>
                      <a:noFill/>
                      <a:ln>
                        <a:noFill/>
                      </a:ln>
                    </p:spPr>
                  </p:pic>
                </p:oleObj>
              </mc:Fallback>
            </mc:AlternateContent>
          </a:graphicData>
        </a:graphic>
      </p:graphicFrame>
      <p:graphicFrame>
        <p:nvGraphicFramePr>
          <p:cNvPr id="9" name="Object 5">
            <a:extLst>
              <a:ext uri="{FF2B5EF4-FFF2-40B4-BE49-F238E27FC236}">
                <a16:creationId xmlns:a16="http://schemas.microsoft.com/office/drawing/2014/main" id="{3ACCE194-A81D-96DB-00C9-FFA4AE17D851}"/>
              </a:ext>
            </a:extLst>
          </p:cNvPr>
          <p:cNvGraphicFramePr>
            <a:graphicFrameLocks noChangeAspect="1"/>
          </p:cNvGraphicFramePr>
          <p:nvPr>
            <p:extLst>
              <p:ext uri="{D42A27DB-BD31-4B8C-83A1-F6EECF244321}">
                <p14:modId xmlns:p14="http://schemas.microsoft.com/office/powerpoint/2010/main" val="271507118"/>
              </p:ext>
            </p:extLst>
          </p:nvPr>
        </p:nvGraphicFramePr>
        <p:xfrm>
          <a:off x="3556290" y="2969814"/>
          <a:ext cx="2762144" cy="2736304"/>
        </p:xfrm>
        <a:graphic>
          <a:graphicData uri="http://schemas.openxmlformats.org/presentationml/2006/ole">
            <mc:AlternateContent xmlns:mc="http://schemas.openxmlformats.org/markup-compatibility/2006">
              <mc:Choice xmlns:v="urn:schemas-microsoft-com:vml" Requires="v">
                <p:oleObj spid="_x0000_s1088" name="Φωτογραφία του Photo Editor" r:id="rId5" imgW="8411749" imgH="7676190" progId="MSPhotoEd.3">
                  <p:embed/>
                </p:oleObj>
              </mc:Choice>
              <mc:Fallback>
                <p:oleObj name="Φωτογραφία του Photo Editor" r:id="rId5" imgW="8411749" imgH="7676190" progId="MSPhotoEd.3">
                  <p:embed/>
                  <p:pic>
                    <p:nvPicPr>
                      <p:cNvPr id="10" name="Object 5">
                        <a:extLst>
                          <a:ext uri="{FF2B5EF4-FFF2-40B4-BE49-F238E27FC236}">
                            <a16:creationId xmlns:a16="http://schemas.microsoft.com/office/drawing/2014/main" id="{FCD1BBCD-65A4-78AF-9931-B64622FC5D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290" y="2969814"/>
                        <a:ext cx="2762144" cy="273630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3879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9F33A7-4315-0596-7E27-8BD0461684EA}"/>
              </a:ext>
            </a:extLst>
          </p:cNvPr>
          <p:cNvSpPr>
            <a:spLocks noGrp="1"/>
          </p:cNvSpPr>
          <p:nvPr>
            <p:ph type="title"/>
          </p:nvPr>
        </p:nvSpPr>
        <p:spPr>
          <a:xfrm>
            <a:off x="6549991" y="484632"/>
            <a:ext cx="4993079" cy="1609344"/>
          </a:xfrm>
        </p:spPr>
        <p:txBody>
          <a:bodyPr>
            <a:normAutofit/>
          </a:bodyPr>
          <a:lstStyle/>
          <a:p>
            <a:pPr algn="ctr"/>
            <a:r>
              <a:rPr lang="el-GR" sz="4800" dirty="0"/>
              <a:t>Τοποθεσία </a:t>
            </a:r>
          </a:p>
        </p:txBody>
      </p:sp>
      <p:sp>
        <p:nvSpPr>
          <p:cNvPr id="10" name="Rectangle 9">
            <a:extLst>
              <a:ext uri="{FF2B5EF4-FFF2-40B4-BE49-F238E27FC236}">
                <a16:creationId xmlns:a16="http://schemas.microsoft.com/office/drawing/2014/main" id="{86B45F82-F338-47AB-8ABD-557BF8B67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9301"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3643E6-CC00-44C2-BE79-019693D7E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640078"/>
            <a:ext cx="3152908" cy="3118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άτομο, ανθρώπινο πρόσωπο, άνδρας, τοίχος&#10;&#10;Περιγραφή που δημιουργήθηκε αυτόματα">
            <a:extLst>
              <a:ext uri="{FF2B5EF4-FFF2-40B4-BE49-F238E27FC236}">
                <a16:creationId xmlns:a16="http://schemas.microsoft.com/office/drawing/2014/main" id="{2D64D923-5326-8351-6EEE-3B6784531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353" y="804986"/>
            <a:ext cx="2211595" cy="2788920"/>
          </a:xfrm>
          <a:prstGeom prst="rect">
            <a:avLst/>
          </a:prstGeom>
        </p:spPr>
      </p:pic>
      <p:sp>
        <p:nvSpPr>
          <p:cNvPr id="14" name="Rectangle 13">
            <a:extLst>
              <a:ext uri="{FF2B5EF4-FFF2-40B4-BE49-F238E27FC236}">
                <a16:creationId xmlns:a16="http://schemas.microsoft.com/office/drawing/2014/main" id="{C2391920-6207-46F1-B3A3-C0037D680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6847" y="640078"/>
            <a:ext cx="2135944" cy="2045295"/>
          </a:xfrm>
          <a:prstGeom prst="rect">
            <a:avLst/>
          </a:prstGeom>
          <a:blipFill dpi="0" rotWithShape="1">
            <a:blip r:embed="rId5">
              <a:duotone>
                <a:schemeClr val="accent5">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dirty="0">
              <a:solidFill>
                <a:prstClr val="white"/>
              </a:solidFill>
              <a:latin typeface="Rockwell Extra Bold" pitchFamily="18" charset="0"/>
            </a:endParaRPr>
          </a:p>
        </p:txBody>
      </p:sp>
      <p:sp>
        <p:nvSpPr>
          <p:cNvPr id="16" name="Rectangle 15">
            <a:extLst>
              <a:ext uri="{FF2B5EF4-FFF2-40B4-BE49-F238E27FC236}">
                <a16:creationId xmlns:a16="http://schemas.microsoft.com/office/drawing/2014/main" id="{3359A0DB-F2ED-4B2B-8982-21B0E88B5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97" y="3928759"/>
            <a:ext cx="3143283" cy="2121060"/>
          </a:xfrm>
          <a:prstGeom prst="rect">
            <a:avLst/>
          </a:prstGeom>
          <a:blipFill dpi="0" rotWithShape="1">
            <a:blip r:embed="rId5">
              <a:duotone>
                <a:schemeClr val="bg2">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18" name="Rectangle 17">
            <a:extLst>
              <a:ext uri="{FF2B5EF4-FFF2-40B4-BE49-F238E27FC236}">
                <a16:creationId xmlns:a16="http://schemas.microsoft.com/office/drawing/2014/main" id="{F5D65A78-A4B0-4899-8CD5-E295CDBA6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5983" y="2835334"/>
            <a:ext cx="2136808" cy="32144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άτομο, άνδρας, ρουχισμός, Αγκώνας&#10;&#10;Περιγραφή που δημιουργήθηκε αυτόματα">
            <a:extLst>
              <a:ext uri="{FF2B5EF4-FFF2-40B4-BE49-F238E27FC236}">
                <a16:creationId xmlns:a16="http://schemas.microsoft.com/office/drawing/2014/main" id="{AC4E2826-1D65-4ED1-852E-EFEDD6FF3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4951" y="2754400"/>
            <a:ext cx="2395224" cy="3005126"/>
          </a:xfrm>
          <a:prstGeom prst="rect">
            <a:avLst/>
          </a:prstGeom>
        </p:spPr>
      </p:pic>
      <p:sp>
        <p:nvSpPr>
          <p:cNvPr id="3" name="Θέση περιεχομένου 2">
            <a:extLst>
              <a:ext uri="{FF2B5EF4-FFF2-40B4-BE49-F238E27FC236}">
                <a16:creationId xmlns:a16="http://schemas.microsoft.com/office/drawing/2014/main" id="{2999485F-3F35-8A5A-B3BA-0B6F005E6C05}"/>
              </a:ext>
            </a:extLst>
          </p:cNvPr>
          <p:cNvSpPr>
            <a:spLocks noGrp="1"/>
          </p:cNvSpPr>
          <p:nvPr>
            <p:ph idx="1"/>
          </p:nvPr>
        </p:nvSpPr>
        <p:spPr>
          <a:xfrm>
            <a:off x="6829192" y="2184536"/>
            <a:ext cx="4993078" cy="4092579"/>
          </a:xfrm>
        </p:spPr>
        <p:txBody>
          <a:bodyPr>
            <a:normAutofit/>
          </a:bodyPr>
          <a:lstStyle/>
          <a:p>
            <a:pPr eaLnBrk="1" hangingPunct="1">
              <a:lnSpc>
                <a:spcPct val="100000"/>
              </a:lnSpc>
            </a:pPr>
            <a:r>
              <a:rPr lang="el-GR" dirty="0">
                <a:cs typeface="Trebuchet MS" charset="0"/>
              </a:rPr>
              <a:t>Τοποθεσία ονομάζουμε την περιοχή στην οποία τοποθετείται η χειρομορφή για το σχηματισμό ενός νοήματος. </a:t>
            </a:r>
          </a:p>
          <a:p>
            <a:pPr eaLnBrk="1" hangingPunct="1">
              <a:lnSpc>
                <a:spcPct val="100000"/>
              </a:lnSpc>
            </a:pPr>
            <a:endParaRPr lang="el-GR" dirty="0">
              <a:cs typeface="Trebuchet MS" charset="0"/>
            </a:endParaRPr>
          </a:p>
          <a:p>
            <a:pPr eaLnBrk="1" hangingPunct="1">
              <a:lnSpc>
                <a:spcPct val="100000"/>
              </a:lnSpc>
            </a:pPr>
            <a:r>
              <a:rPr lang="el-GR" dirty="0">
                <a:cs typeface="Trebuchet MS" charset="0"/>
              </a:rPr>
              <a:t>Τοποθεσία είναι ο χώρος μπροστά στο νοηματιστή ή κάποιο μέρος του προσώπου ή του σώματος. </a:t>
            </a:r>
          </a:p>
          <a:p>
            <a:endParaRPr lang="el-GR" sz="1800" dirty="0"/>
          </a:p>
        </p:txBody>
      </p:sp>
      <p:sp>
        <p:nvSpPr>
          <p:cNvPr id="6" name="TextBox 5">
            <a:extLst>
              <a:ext uri="{FF2B5EF4-FFF2-40B4-BE49-F238E27FC236}">
                <a16:creationId xmlns:a16="http://schemas.microsoft.com/office/drawing/2014/main" id="{D0B0D636-C204-3BC4-12FA-1360BA1189C7}"/>
              </a:ext>
            </a:extLst>
          </p:cNvPr>
          <p:cNvSpPr txBox="1"/>
          <p:nvPr/>
        </p:nvSpPr>
        <p:spPr>
          <a:xfrm>
            <a:off x="1725261" y="3554391"/>
            <a:ext cx="1951023" cy="369332"/>
          </a:xfrm>
          <a:prstGeom prst="rect">
            <a:avLst/>
          </a:prstGeom>
          <a:noFill/>
        </p:spPr>
        <p:txBody>
          <a:bodyPr wrap="square" rtlCol="0">
            <a:spAutoFit/>
          </a:bodyPr>
          <a:lstStyle/>
          <a:p>
            <a:r>
              <a:rPr lang="el-GR" sz="1800" dirty="0">
                <a:effectLst/>
                <a:latin typeface="Times New Roman" panose="02020603050405020304" pitchFamily="18" charset="0"/>
                <a:ea typeface="Times New Roman" panose="02020603050405020304" pitchFamily="18" charset="0"/>
              </a:rPr>
              <a:t>ΣΠΙΤΙ</a:t>
            </a:r>
            <a:endParaRPr lang="el-GR" dirty="0"/>
          </a:p>
        </p:txBody>
      </p:sp>
      <p:sp>
        <p:nvSpPr>
          <p:cNvPr id="7" name="TextBox 6">
            <a:extLst>
              <a:ext uri="{FF2B5EF4-FFF2-40B4-BE49-F238E27FC236}">
                <a16:creationId xmlns:a16="http://schemas.microsoft.com/office/drawing/2014/main" id="{56BFE39C-7CAA-53DD-1A8D-98831E6BF1A7}"/>
              </a:ext>
            </a:extLst>
          </p:cNvPr>
          <p:cNvSpPr txBox="1"/>
          <p:nvPr/>
        </p:nvSpPr>
        <p:spPr>
          <a:xfrm>
            <a:off x="3676284" y="5873137"/>
            <a:ext cx="2131392" cy="369332"/>
          </a:xfrm>
          <a:prstGeom prst="rect">
            <a:avLst/>
          </a:prstGeom>
          <a:noFill/>
        </p:spPr>
        <p:txBody>
          <a:bodyPr wrap="square" rtlCol="0">
            <a:spAutoFit/>
          </a:bodyPr>
          <a:lstStyle/>
          <a:p>
            <a:r>
              <a:rPr lang="el-GR" sz="1800" dirty="0">
                <a:effectLst/>
                <a:latin typeface="Times New Roman" panose="02020603050405020304" pitchFamily="18" charset="0"/>
                <a:ea typeface="Times New Roman" panose="02020603050405020304" pitchFamily="18" charset="0"/>
              </a:rPr>
              <a:t>         ΓΑΛΛΙΑ</a:t>
            </a:r>
            <a:endParaRPr lang="el-GR" dirty="0"/>
          </a:p>
        </p:txBody>
      </p:sp>
    </p:spTree>
    <p:extLst>
      <p:ext uri="{BB962C8B-B14F-4D97-AF65-F5344CB8AC3E}">
        <p14:creationId xmlns:p14="http://schemas.microsoft.com/office/powerpoint/2010/main" val="33891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5F686C-5B05-7646-A7CB-97305BB25083}"/>
              </a:ext>
            </a:extLst>
          </p:cNvPr>
          <p:cNvSpPr>
            <a:spLocks noGrp="1"/>
          </p:cNvSpPr>
          <p:nvPr>
            <p:ph type="title"/>
          </p:nvPr>
        </p:nvSpPr>
        <p:spPr>
          <a:xfrm>
            <a:off x="1069847" y="484632"/>
            <a:ext cx="10521019" cy="1609344"/>
          </a:xfrm>
        </p:spPr>
        <p:txBody>
          <a:bodyPr>
            <a:normAutofit fontScale="90000"/>
          </a:bodyPr>
          <a:lstStyle/>
          <a:p>
            <a:r>
              <a:rPr lang="el-GR" sz="4400" dirty="0"/>
              <a:t>Η νοηματική γλώσσα ΔΕΝ είναι μία/παγκόσμια</a:t>
            </a:r>
            <a:br>
              <a:rPr lang="el-GR" dirty="0"/>
            </a:br>
            <a:endParaRPr lang="el-GR" dirty="0"/>
          </a:p>
        </p:txBody>
      </p:sp>
      <p:sp>
        <p:nvSpPr>
          <p:cNvPr id="3" name="Θέση περιεχομένου 2">
            <a:extLst>
              <a:ext uri="{FF2B5EF4-FFF2-40B4-BE49-F238E27FC236}">
                <a16:creationId xmlns:a16="http://schemas.microsoft.com/office/drawing/2014/main" id="{A295806A-4DA5-6C4F-8B4C-7709FB637DCD}"/>
              </a:ext>
            </a:extLst>
          </p:cNvPr>
          <p:cNvSpPr>
            <a:spLocks noGrp="1"/>
          </p:cNvSpPr>
          <p:nvPr>
            <p:ph idx="1"/>
          </p:nvPr>
        </p:nvSpPr>
        <p:spPr/>
        <p:txBody>
          <a:bodyPr>
            <a:normAutofit fontScale="92500" lnSpcReduction="20000"/>
          </a:bodyPr>
          <a:lstStyle/>
          <a:p>
            <a:pPr>
              <a:buFont typeface="Wingdings" pitchFamily="2" charset="2"/>
              <a:buChar char="Ø"/>
            </a:pPr>
            <a:r>
              <a:rPr lang="en-GB" dirty="0" err="1"/>
              <a:t>Adamorobe</a:t>
            </a:r>
            <a:r>
              <a:rPr lang="en-GB" dirty="0"/>
              <a:t> Sign Language [ads] (A language of Ghana) </a:t>
            </a:r>
          </a:p>
          <a:p>
            <a:pPr>
              <a:buFont typeface="Wingdings" pitchFamily="2" charset="2"/>
              <a:buChar char="Ø"/>
            </a:pPr>
            <a:r>
              <a:rPr lang="en-GB" dirty="0"/>
              <a:t>Afghan Sign Language [</a:t>
            </a:r>
            <a:r>
              <a:rPr lang="en-GB" dirty="0" err="1"/>
              <a:t>afg</a:t>
            </a:r>
            <a:r>
              <a:rPr lang="en-GB" dirty="0"/>
              <a:t>] (A language of Afghanistan) </a:t>
            </a:r>
          </a:p>
          <a:p>
            <a:pPr>
              <a:buFont typeface="Wingdings" pitchFamily="2" charset="2"/>
              <a:buChar char="Ø"/>
            </a:pPr>
            <a:r>
              <a:rPr lang="en-GB" dirty="0"/>
              <a:t>Al-Sayyid Bedouin Sign Language [</a:t>
            </a:r>
            <a:r>
              <a:rPr lang="en-GB" dirty="0" err="1"/>
              <a:t>syy</a:t>
            </a:r>
            <a:r>
              <a:rPr lang="en-GB" dirty="0"/>
              <a:t>] (A language of Israel) </a:t>
            </a:r>
          </a:p>
          <a:p>
            <a:pPr>
              <a:buFont typeface="Wingdings" pitchFamily="2" charset="2"/>
              <a:buChar char="Ø"/>
            </a:pPr>
            <a:r>
              <a:rPr lang="en-GB" dirty="0"/>
              <a:t>Albanian Sign Language [</a:t>
            </a:r>
            <a:r>
              <a:rPr lang="en-GB" dirty="0" err="1"/>
              <a:t>sqk</a:t>
            </a:r>
            <a:r>
              <a:rPr lang="en-GB" dirty="0"/>
              <a:t>] (A language of Albania) </a:t>
            </a:r>
          </a:p>
          <a:p>
            <a:pPr>
              <a:buFont typeface="Wingdings" pitchFamily="2" charset="2"/>
              <a:buChar char="Ø"/>
            </a:pPr>
            <a:r>
              <a:rPr lang="en-GB" dirty="0"/>
              <a:t>Algerian Sign Language [asp] (A language of Algeria) </a:t>
            </a:r>
            <a:endParaRPr lang="el-GR" dirty="0"/>
          </a:p>
          <a:p>
            <a:pPr>
              <a:buFont typeface="Wingdings" pitchFamily="2" charset="2"/>
              <a:buChar char="Ø"/>
            </a:pPr>
            <a:r>
              <a:rPr lang="en-GB" dirty="0"/>
              <a:t>American Sign Language [</a:t>
            </a:r>
            <a:r>
              <a:rPr lang="en-GB" dirty="0" err="1"/>
              <a:t>ase</a:t>
            </a:r>
            <a:r>
              <a:rPr lang="en-GB" dirty="0"/>
              <a:t>] (A language of United States) </a:t>
            </a:r>
            <a:endParaRPr lang="el-GR" dirty="0"/>
          </a:p>
          <a:p>
            <a:pPr>
              <a:buFont typeface="Wingdings" pitchFamily="2" charset="2"/>
              <a:buChar char="Ø"/>
            </a:pPr>
            <a:r>
              <a:rPr lang="en-GB" dirty="0"/>
              <a:t>Argentine Sign Language [</a:t>
            </a:r>
            <a:r>
              <a:rPr lang="en-GB" dirty="0" err="1"/>
              <a:t>aed</a:t>
            </a:r>
            <a:r>
              <a:rPr lang="en-GB" dirty="0"/>
              <a:t>] (A language of Argentina) </a:t>
            </a:r>
          </a:p>
          <a:p>
            <a:pPr>
              <a:buFont typeface="Wingdings" pitchFamily="2" charset="2"/>
              <a:buChar char="Ø"/>
            </a:pPr>
            <a:r>
              <a:rPr lang="en-GB" dirty="0"/>
              <a:t>Armenian Sign Language [</a:t>
            </a:r>
            <a:r>
              <a:rPr lang="en-GB" dirty="0" err="1"/>
              <a:t>aen</a:t>
            </a:r>
            <a:r>
              <a:rPr lang="en-GB" dirty="0"/>
              <a:t>] (A language of Armenia) </a:t>
            </a:r>
          </a:p>
          <a:p>
            <a:pPr>
              <a:buFont typeface="Wingdings" pitchFamily="2" charset="2"/>
              <a:buChar char="Ø"/>
            </a:pPr>
            <a:r>
              <a:rPr lang="en-GB" dirty="0"/>
              <a:t>Australian Aborigines Sign Language [</a:t>
            </a:r>
            <a:r>
              <a:rPr lang="en-GB" dirty="0" err="1"/>
              <a:t>asw</a:t>
            </a:r>
            <a:r>
              <a:rPr lang="en-GB" dirty="0"/>
              <a:t>] (A language of Australia) </a:t>
            </a:r>
          </a:p>
          <a:p>
            <a:pPr>
              <a:buFont typeface="Wingdings" pitchFamily="2" charset="2"/>
              <a:buChar char="Ø"/>
            </a:pPr>
            <a:r>
              <a:rPr lang="en-GB" dirty="0"/>
              <a:t>Australian Sign Language [</a:t>
            </a:r>
            <a:r>
              <a:rPr lang="en-GB" dirty="0" err="1"/>
              <a:t>asf</a:t>
            </a:r>
            <a:r>
              <a:rPr lang="en-GB" dirty="0"/>
              <a:t>] (A language of Australia) </a:t>
            </a:r>
          </a:p>
          <a:p>
            <a:pPr>
              <a:buFont typeface="Wingdings" pitchFamily="2" charset="2"/>
              <a:buChar char="Ø"/>
            </a:pPr>
            <a:r>
              <a:rPr lang="en-GB" dirty="0"/>
              <a:t>Austrian Sign Language [</a:t>
            </a:r>
            <a:r>
              <a:rPr lang="en-GB" dirty="0" err="1"/>
              <a:t>asq</a:t>
            </a:r>
            <a:r>
              <a:rPr lang="en-GB" dirty="0"/>
              <a:t>] (A language of Austria) </a:t>
            </a:r>
            <a:endParaRPr lang="el-GR"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endParaRPr lang="el-GR" dirty="0"/>
          </a:p>
        </p:txBody>
      </p:sp>
    </p:spTree>
    <p:extLst>
      <p:ext uri="{BB962C8B-B14F-4D97-AF65-F5344CB8AC3E}">
        <p14:creationId xmlns:p14="http://schemas.microsoft.com/office/powerpoint/2010/main" val="203892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2348B-B26F-545D-669C-0EF005BAB04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DF0DC74-AE9C-6C94-D0FB-33F41DA08705}"/>
              </a:ext>
            </a:extLst>
          </p:cNvPr>
          <p:cNvSpPr>
            <a:spLocks noGrp="1"/>
          </p:cNvSpPr>
          <p:nvPr>
            <p:ph type="title"/>
          </p:nvPr>
        </p:nvSpPr>
        <p:spPr>
          <a:xfrm>
            <a:off x="6549991" y="484632"/>
            <a:ext cx="4993079" cy="1609344"/>
          </a:xfrm>
        </p:spPr>
        <p:txBody>
          <a:bodyPr>
            <a:normAutofit/>
          </a:bodyPr>
          <a:lstStyle/>
          <a:p>
            <a:pPr algn="ctr"/>
            <a:r>
              <a:rPr lang="el-GR" sz="4800" dirty="0" err="1"/>
              <a:t>κινηση</a:t>
            </a:r>
            <a:r>
              <a:rPr lang="el-GR" sz="4800" dirty="0"/>
              <a:t> </a:t>
            </a:r>
          </a:p>
        </p:txBody>
      </p:sp>
      <p:sp>
        <p:nvSpPr>
          <p:cNvPr id="3" name="Θέση περιεχομένου 2">
            <a:extLst>
              <a:ext uri="{FF2B5EF4-FFF2-40B4-BE49-F238E27FC236}">
                <a16:creationId xmlns:a16="http://schemas.microsoft.com/office/drawing/2014/main" id="{4F72F014-3C7B-E647-D57F-5C1DD9F3A6DE}"/>
              </a:ext>
            </a:extLst>
          </p:cNvPr>
          <p:cNvSpPr>
            <a:spLocks noGrp="1"/>
          </p:cNvSpPr>
          <p:nvPr>
            <p:ph idx="1"/>
          </p:nvPr>
        </p:nvSpPr>
        <p:spPr>
          <a:xfrm>
            <a:off x="6829192" y="2184536"/>
            <a:ext cx="4993078" cy="4092579"/>
          </a:xfrm>
        </p:spPr>
        <p:txBody>
          <a:bodyPr>
            <a:normAutofit/>
          </a:bodyPr>
          <a:lstStyle/>
          <a:p>
            <a:pPr algn="just" eaLnBrk="1" hangingPunct="1"/>
            <a:r>
              <a:rPr lang="el-GR" sz="2000" dirty="0">
                <a:latin typeface="+mj-lt"/>
                <a:cs typeface="Trebuchet MS" charset="0"/>
              </a:rPr>
              <a:t>Κίνηση ονομάζουμε την κίνηση του χεριού (χειρομορφή) ή πιο απλά την κίνηση του νοήματος. </a:t>
            </a:r>
          </a:p>
          <a:p>
            <a:pPr algn="just" eaLnBrk="1" hangingPunct="1"/>
            <a:r>
              <a:rPr lang="el-GR" sz="2000" dirty="0">
                <a:latin typeface="+mj-lt"/>
                <a:cs typeface="Trebuchet MS" charset="0"/>
              </a:rPr>
              <a:t>Τα νοήματα μπορεί να είναι με κίνηση ή χωρίς. </a:t>
            </a:r>
          </a:p>
          <a:p>
            <a:pPr algn="just" eaLnBrk="1" hangingPunct="1"/>
            <a:r>
              <a:rPr lang="el-GR" sz="1800" dirty="0">
                <a:effectLst/>
                <a:latin typeface="+mj-lt"/>
                <a:ea typeface="Times New Roman" panose="02020603050405020304" pitchFamily="18" charset="0"/>
              </a:rPr>
              <a:t>Συνήθως στις ΝΓς περιγράφονται δύο είδη κινήσεων, η διαδρομή κίνησης (</a:t>
            </a:r>
            <a:r>
              <a:rPr lang="en-US" sz="1800" dirty="0">
                <a:effectLst/>
                <a:latin typeface="+mj-lt"/>
                <a:ea typeface="Times New Roman" panose="02020603050405020304" pitchFamily="18" charset="0"/>
              </a:rPr>
              <a:t>path movement</a:t>
            </a:r>
            <a:r>
              <a:rPr lang="el-GR" sz="1800" dirty="0">
                <a:effectLst/>
                <a:latin typeface="+mj-lt"/>
                <a:ea typeface="Times New Roman" panose="02020603050405020304" pitchFamily="18" charset="0"/>
              </a:rPr>
              <a:t>) και η εσωτερική κίνηση (</a:t>
            </a:r>
            <a:r>
              <a:rPr lang="en-US" sz="1800" dirty="0">
                <a:effectLst/>
                <a:latin typeface="+mj-lt"/>
                <a:ea typeface="Times New Roman" panose="02020603050405020304" pitchFamily="18" charset="0"/>
              </a:rPr>
              <a:t>internal movement</a:t>
            </a:r>
            <a:r>
              <a:rPr lang="el-GR" sz="1800" dirty="0">
                <a:effectLst/>
                <a:latin typeface="+mj-lt"/>
                <a:ea typeface="Times New Roman" panose="02020603050405020304" pitchFamily="18" charset="0"/>
              </a:rPr>
              <a:t>) (</a:t>
            </a:r>
            <a:r>
              <a:rPr lang="en-US" sz="1800" dirty="0">
                <a:effectLst/>
                <a:latin typeface="+mj-lt"/>
                <a:ea typeface="Times New Roman" panose="02020603050405020304" pitchFamily="18" charset="0"/>
              </a:rPr>
              <a:t>Liddell</a:t>
            </a:r>
            <a:r>
              <a:rPr lang="el-GR" sz="1800" dirty="0">
                <a:effectLst/>
                <a:latin typeface="+mj-lt"/>
                <a:ea typeface="Times New Roman" panose="02020603050405020304" pitchFamily="18" charset="0"/>
              </a:rPr>
              <a:t> &amp; </a:t>
            </a:r>
            <a:r>
              <a:rPr lang="en-US" sz="1800" dirty="0">
                <a:effectLst/>
                <a:latin typeface="+mj-lt"/>
                <a:ea typeface="Times New Roman" panose="02020603050405020304" pitchFamily="18" charset="0"/>
              </a:rPr>
              <a:t>Johnson</a:t>
            </a:r>
            <a:r>
              <a:rPr lang="el-GR" sz="1800" dirty="0">
                <a:effectLst/>
                <a:latin typeface="+mj-lt"/>
                <a:ea typeface="Times New Roman" panose="02020603050405020304" pitchFamily="18" charset="0"/>
              </a:rPr>
              <a:t> 1989· </a:t>
            </a:r>
            <a:r>
              <a:rPr lang="en-US" sz="1800" dirty="0">
                <a:effectLst/>
                <a:latin typeface="+mj-lt"/>
                <a:ea typeface="Times New Roman" panose="02020603050405020304" pitchFamily="18" charset="0"/>
              </a:rPr>
              <a:t>Sandler</a:t>
            </a:r>
            <a:r>
              <a:rPr lang="el-GR" sz="1800" dirty="0">
                <a:effectLst/>
                <a:latin typeface="+mj-lt"/>
                <a:ea typeface="Times New Roman" panose="02020603050405020304" pitchFamily="18" charset="0"/>
              </a:rPr>
              <a:t> 1989)</a:t>
            </a:r>
            <a:r>
              <a:rPr lang="el-GR" dirty="0">
                <a:effectLst/>
                <a:latin typeface="+mj-lt"/>
              </a:rPr>
              <a:t> </a:t>
            </a:r>
            <a:endParaRPr lang="el-GR" sz="2000" dirty="0">
              <a:latin typeface="+mj-lt"/>
              <a:cs typeface="Trebuchet MS" charset="0"/>
            </a:endParaRPr>
          </a:p>
          <a:p>
            <a:endParaRPr lang="el-GR" sz="1800" dirty="0"/>
          </a:p>
        </p:txBody>
      </p:sp>
      <p:sp>
        <p:nvSpPr>
          <p:cNvPr id="6" name="TextBox 5">
            <a:extLst>
              <a:ext uri="{FF2B5EF4-FFF2-40B4-BE49-F238E27FC236}">
                <a16:creationId xmlns:a16="http://schemas.microsoft.com/office/drawing/2014/main" id="{5F4CF326-BD22-E910-47AD-13D17E9B3AA7}"/>
              </a:ext>
            </a:extLst>
          </p:cNvPr>
          <p:cNvSpPr txBox="1"/>
          <p:nvPr/>
        </p:nvSpPr>
        <p:spPr>
          <a:xfrm>
            <a:off x="1081800" y="3369726"/>
            <a:ext cx="1951023" cy="369332"/>
          </a:xfrm>
          <a:prstGeom prst="rect">
            <a:avLst/>
          </a:prstGeom>
          <a:noFill/>
        </p:spPr>
        <p:txBody>
          <a:bodyPr wrap="square" rtlCol="0">
            <a:spAutoFit/>
          </a:bodyPr>
          <a:lstStyle/>
          <a:p>
            <a:r>
              <a:rPr lang="el-GR" dirty="0">
                <a:latin typeface="Times New Roman" panose="02020603050405020304" pitchFamily="18" charset="0"/>
              </a:rPr>
              <a:t>ΔΥΟ</a:t>
            </a:r>
            <a:endParaRPr lang="el-GR" dirty="0"/>
          </a:p>
        </p:txBody>
      </p:sp>
      <p:sp>
        <p:nvSpPr>
          <p:cNvPr id="7" name="TextBox 6">
            <a:extLst>
              <a:ext uri="{FF2B5EF4-FFF2-40B4-BE49-F238E27FC236}">
                <a16:creationId xmlns:a16="http://schemas.microsoft.com/office/drawing/2014/main" id="{484C3BC0-3E68-A3B3-094A-DDE63D652D28}"/>
              </a:ext>
            </a:extLst>
          </p:cNvPr>
          <p:cNvSpPr txBox="1"/>
          <p:nvPr/>
        </p:nvSpPr>
        <p:spPr>
          <a:xfrm>
            <a:off x="2907956" y="2908061"/>
            <a:ext cx="3188043" cy="553998"/>
          </a:xfrm>
          <a:prstGeom prst="rect">
            <a:avLst/>
          </a:prstGeom>
          <a:noFill/>
        </p:spPr>
        <p:txBody>
          <a:bodyPr wrap="square" rtlCol="0">
            <a:spAutoFit/>
          </a:bodyPr>
          <a:lstStyle/>
          <a:p>
            <a:r>
              <a:rPr lang="el-GR" sz="1800" dirty="0">
                <a:effectLst/>
                <a:latin typeface="Times New Roman" panose="02020603050405020304" pitchFamily="18" charset="0"/>
                <a:ea typeface="Times New Roman" panose="02020603050405020304" pitchFamily="18" charset="0"/>
              </a:rPr>
              <a:t>         ΛΟΥΛΟΥΔΙ </a:t>
            </a:r>
            <a:r>
              <a:rPr lang="el-GR" sz="1800" baseline="-25000" dirty="0">
                <a:effectLst/>
                <a:latin typeface="Times New Roman" panose="02020603050405020304" pitchFamily="18" charset="0"/>
                <a:ea typeface="Times New Roman" panose="02020603050405020304" pitchFamily="18" charset="0"/>
              </a:rPr>
              <a:t>εσωτερική κίνηση – (αλλαγή στην χειρομορφή)</a:t>
            </a:r>
            <a:endParaRPr lang="el-GR" baseline="-25000" dirty="0"/>
          </a:p>
        </p:txBody>
      </p:sp>
      <p:pic>
        <p:nvPicPr>
          <p:cNvPr id="9" name="Εικόνα 8" descr="Εικόνα που περιέχει άτομο, ανθρώπινο πρόσωπο, δάκτυ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9A68A614-8E3E-FD2A-ADDD-23EF9FD137A4}"/>
              </a:ext>
            </a:extLst>
          </p:cNvPr>
          <p:cNvPicPr>
            <a:picLocks noChangeAspect="1"/>
          </p:cNvPicPr>
          <p:nvPr/>
        </p:nvPicPr>
        <p:blipFill>
          <a:blip r:embed="rId2"/>
          <a:stretch>
            <a:fillRect/>
          </a:stretch>
        </p:blipFill>
        <p:spPr>
          <a:xfrm>
            <a:off x="619672" y="499527"/>
            <a:ext cx="1690871" cy="2929473"/>
          </a:xfrm>
          <a:prstGeom prst="rect">
            <a:avLst/>
          </a:prstGeom>
        </p:spPr>
      </p:pic>
      <p:pic>
        <p:nvPicPr>
          <p:cNvPr id="11" name="Εικόνα 10" descr="Εικόνα που περιέχει άτομο, άνδρας, ρουχισμός, Αγκώνας&#10;&#10;Περιγραφή που δημιουργήθηκε αυτόματα">
            <a:extLst>
              <a:ext uri="{FF2B5EF4-FFF2-40B4-BE49-F238E27FC236}">
                <a16:creationId xmlns:a16="http://schemas.microsoft.com/office/drawing/2014/main" id="{159CAAA1-B71B-DCE9-D5A4-27523EB04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0292" y="675503"/>
            <a:ext cx="3130378" cy="2123323"/>
          </a:xfrm>
          <a:prstGeom prst="rect">
            <a:avLst/>
          </a:prstGeom>
        </p:spPr>
      </p:pic>
      <p:pic>
        <p:nvPicPr>
          <p:cNvPr id="13" name="Εικόνα 12" descr="Εικόνα που περιέχει άτομο, ανθρώπινο πρόσωπο, τοίχος, άνδρας&#10;&#10;Περιγραφή που δημιουργήθηκε αυτόματα">
            <a:extLst>
              <a:ext uri="{FF2B5EF4-FFF2-40B4-BE49-F238E27FC236}">
                <a16:creationId xmlns:a16="http://schemas.microsoft.com/office/drawing/2014/main" id="{0EFC37B6-B446-2EAC-A167-946B19E7D7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724" y="3999900"/>
            <a:ext cx="3938888" cy="1669125"/>
          </a:xfrm>
          <a:prstGeom prst="rect">
            <a:avLst/>
          </a:prstGeom>
        </p:spPr>
      </p:pic>
      <p:sp>
        <p:nvSpPr>
          <p:cNvPr id="17" name="TextBox 16">
            <a:extLst>
              <a:ext uri="{FF2B5EF4-FFF2-40B4-BE49-F238E27FC236}">
                <a16:creationId xmlns:a16="http://schemas.microsoft.com/office/drawing/2014/main" id="{27047236-EDC2-4078-5028-FE2DC7417132}"/>
              </a:ext>
            </a:extLst>
          </p:cNvPr>
          <p:cNvSpPr txBox="1"/>
          <p:nvPr/>
        </p:nvSpPr>
        <p:spPr>
          <a:xfrm>
            <a:off x="1465107" y="5745201"/>
            <a:ext cx="3550972" cy="369332"/>
          </a:xfrm>
          <a:prstGeom prst="rect">
            <a:avLst/>
          </a:prstGeom>
          <a:noFill/>
        </p:spPr>
        <p:txBody>
          <a:bodyPr wrap="none" rtlCol="0">
            <a:spAutoFit/>
          </a:bodyPr>
          <a:lstStyle/>
          <a:p>
            <a:r>
              <a:rPr lang="el-GR" sz="1800" dirty="0">
                <a:effectLst/>
                <a:latin typeface="Times New Roman" panose="02020603050405020304" pitchFamily="18" charset="0"/>
                <a:ea typeface="Times New Roman" panose="02020603050405020304" pitchFamily="18" charset="0"/>
              </a:rPr>
              <a:t> ΞΕΝΟΣ</a:t>
            </a:r>
            <a:r>
              <a:rPr lang="el-GR" sz="1800" dirty="0">
                <a:effectLst/>
                <a:latin typeface="+mj-lt"/>
                <a:ea typeface="Times New Roman" panose="02020603050405020304" pitchFamily="18" charset="0"/>
              </a:rPr>
              <a:t> </a:t>
            </a:r>
            <a:r>
              <a:rPr lang="el-GR" sz="1800" baseline="-25000" dirty="0">
                <a:effectLst/>
                <a:latin typeface="+mj-lt"/>
                <a:ea typeface="Times New Roman" panose="02020603050405020304" pitchFamily="18" charset="0"/>
              </a:rPr>
              <a:t>διαδρομή κίνησης + </a:t>
            </a:r>
            <a:r>
              <a:rPr lang="el-GR" sz="1800" baseline="-25000" dirty="0">
                <a:effectLst/>
                <a:latin typeface="Times New Roman" panose="02020603050405020304" pitchFamily="18" charset="0"/>
                <a:ea typeface="Times New Roman" panose="02020603050405020304" pitchFamily="18" charset="0"/>
              </a:rPr>
              <a:t>εσωτερική κίνηση</a:t>
            </a:r>
            <a:r>
              <a:rPr lang="el-GR" sz="1800" dirty="0">
                <a:effectLst/>
                <a:latin typeface="+mj-lt"/>
                <a:ea typeface="Times New Roman" panose="02020603050405020304" pitchFamily="18" charset="0"/>
              </a:rPr>
              <a:t> </a:t>
            </a:r>
            <a:endParaRPr lang="el-GR" dirty="0"/>
          </a:p>
        </p:txBody>
      </p:sp>
    </p:spTree>
    <p:extLst>
      <p:ext uri="{BB962C8B-B14F-4D97-AF65-F5344CB8AC3E}">
        <p14:creationId xmlns:p14="http://schemas.microsoft.com/office/powerpoint/2010/main" val="3969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FBB204-A7DF-5039-9A0F-52ACEADCA8FB}"/>
              </a:ext>
            </a:extLst>
          </p:cNvPr>
          <p:cNvSpPr>
            <a:spLocks noGrp="1"/>
          </p:cNvSpPr>
          <p:nvPr>
            <p:ph type="title"/>
          </p:nvPr>
        </p:nvSpPr>
        <p:spPr/>
        <p:txBody>
          <a:bodyPr>
            <a:normAutofit/>
          </a:bodyPr>
          <a:lstStyle/>
          <a:p>
            <a:pPr algn="ctr"/>
            <a:r>
              <a:rPr lang="el-GR" sz="4000" dirty="0"/>
              <a:t>ΕΛΑΧΙΣΤΑ ΖΕΥΓΗ ΦΩΝΟΛΟΓΙΚΗΣ ΑΝΤΙΘΕΣΗΣ (</a:t>
            </a:r>
            <a:r>
              <a:rPr lang="en-US" sz="4000" dirty="0"/>
              <a:t>minimal pairs)</a:t>
            </a:r>
            <a:endParaRPr lang="el-GR" sz="4000" dirty="0"/>
          </a:p>
        </p:txBody>
      </p:sp>
      <p:sp>
        <p:nvSpPr>
          <p:cNvPr id="3" name="Θέση περιεχομένου 2">
            <a:extLst>
              <a:ext uri="{FF2B5EF4-FFF2-40B4-BE49-F238E27FC236}">
                <a16:creationId xmlns:a16="http://schemas.microsoft.com/office/drawing/2014/main" id="{F4E7AD8D-4A25-9F61-0272-26F2A28E1AF3}"/>
              </a:ext>
            </a:extLst>
          </p:cNvPr>
          <p:cNvSpPr>
            <a:spLocks noGrp="1"/>
          </p:cNvSpPr>
          <p:nvPr>
            <p:ph idx="1"/>
          </p:nvPr>
        </p:nvSpPr>
        <p:spPr/>
        <p:txBody>
          <a:bodyPr/>
          <a:lstStyle/>
          <a:p>
            <a:pPr algn="just" eaLnBrk="1" hangingPunct="1">
              <a:lnSpc>
                <a:spcPct val="100000"/>
              </a:lnSpc>
            </a:pPr>
            <a:r>
              <a:rPr lang="el-GR" sz="2600" dirty="0">
                <a:cs typeface="Trebuchet MS" charset="0"/>
              </a:rPr>
              <a:t>Σύμφωνα με τους </a:t>
            </a:r>
            <a:r>
              <a:rPr lang="en-US" sz="2600" dirty="0">
                <a:cs typeface="Trebuchet MS" charset="0"/>
              </a:rPr>
              <a:t>Stokoe </a:t>
            </a:r>
            <a:r>
              <a:rPr lang="el-GR" sz="2600" dirty="0">
                <a:cs typeface="Trebuchet MS" charset="0"/>
              </a:rPr>
              <a:t>και </a:t>
            </a:r>
            <a:r>
              <a:rPr lang="en-GB" sz="2600" dirty="0">
                <a:cs typeface="Trebuchet MS" charset="0"/>
              </a:rPr>
              <a:t>Brennan</a:t>
            </a:r>
            <a:r>
              <a:rPr lang="el-GR" sz="2600" dirty="0">
                <a:cs typeface="Trebuchet MS" charset="0"/>
              </a:rPr>
              <a:t> αν κάποιος αλλάξει ένα από αυτά τα χαρακτηριστικά σε κάποιο νόημα τότε θα αλλάξει και η έννοια του νοήματος. </a:t>
            </a:r>
          </a:p>
          <a:p>
            <a:pPr algn="just" eaLnBrk="1" hangingPunct="1">
              <a:lnSpc>
                <a:spcPct val="100000"/>
              </a:lnSpc>
            </a:pPr>
            <a:r>
              <a:rPr lang="el-GR" sz="2600" dirty="0">
                <a:cs typeface="Trebuchet MS" charset="0"/>
              </a:rPr>
              <a:t>Θα έχουμε μια σχέση αντίθεσης. Θα έχουμε δηλαδή ελάχιστα ζεύγη φωνολογικής αντίθεσης (</a:t>
            </a:r>
            <a:r>
              <a:rPr lang="en-US" sz="2600" dirty="0">
                <a:cs typeface="Trebuchet MS" charset="0"/>
              </a:rPr>
              <a:t>minimal pairs</a:t>
            </a:r>
            <a:r>
              <a:rPr lang="el-GR" sz="2600" dirty="0">
                <a:cs typeface="Trebuchet MS" charset="0"/>
              </a:rPr>
              <a:t>). </a:t>
            </a:r>
          </a:p>
          <a:p>
            <a:pPr algn="just" eaLnBrk="1" hangingPunct="1">
              <a:lnSpc>
                <a:spcPct val="100000"/>
              </a:lnSpc>
            </a:pPr>
            <a:r>
              <a:rPr lang="el-GR" sz="2600" dirty="0">
                <a:cs typeface="Trebuchet MS" charset="0"/>
              </a:rPr>
              <a:t>Παράδειγμα ελάχιστου ζεύγους φωνολογικής αντίθεσης στα ελληνικά είναι:</a:t>
            </a:r>
          </a:p>
          <a:p>
            <a:pPr algn="just" eaLnBrk="1" hangingPunct="1">
              <a:lnSpc>
                <a:spcPct val="100000"/>
              </a:lnSpc>
              <a:spcBef>
                <a:spcPct val="0"/>
              </a:spcBef>
              <a:buFont typeface="Wingdings" charset="0"/>
              <a:buNone/>
            </a:pPr>
            <a:endParaRPr lang="el-GR" sz="2200" b="1" dirty="0">
              <a:cs typeface="Trebuchet MS" charset="0"/>
            </a:endParaRPr>
          </a:p>
          <a:p>
            <a:pPr lvl="2" algn="just" eaLnBrk="1" hangingPunct="1">
              <a:lnSpc>
                <a:spcPct val="100000"/>
              </a:lnSpc>
              <a:spcBef>
                <a:spcPct val="0"/>
              </a:spcBef>
              <a:buClr>
                <a:schemeClr val="tx2"/>
              </a:buClr>
            </a:pPr>
            <a:r>
              <a:rPr lang="el-GR" sz="2400" b="1" dirty="0">
                <a:cs typeface="Trebuchet MS" charset="0"/>
              </a:rPr>
              <a:t>πόνος – κώνος, /</a:t>
            </a:r>
            <a:r>
              <a:rPr lang="en-US" sz="2400" b="1" dirty="0" err="1">
                <a:cs typeface="Trebuchet MS" charset="0"/>
              </a:rPr>
              <a:t>ponos</a:t>
            </a:r>
            <a:r>
              <a:rPr lang="en-US" sz="2400" b="1" dirty="0">
                <a:cs typeface="Trebuchet MS" charset="0"/>
              </a:rPr>
              <a:t>/ /</a:t>
            </a:r>
            <a:r>
              <a:rPr lang="en-US" sz="2400" b="1" dirty="0" err="1">
                <a:cs typeface="Trebuchet MS" charset="0"/>
              </a:rPr>
              <a:t>konos</a:t>
            </a:r>
            <a:r>
              <a:rPr lang="en-US" sz="2400" b="1" dirty="0">
                <a:cs typeface="Trebuchet MS" charset="0"/>
              </a:rPr>
              <a:t>/</a:t>
            </a:r>
            <a:endParaRPr lang="el-GR" sz="2400" dirty="0">
              <a:cs typeface="Trebuchet MS" charset="0"/>
            </a:endParaRPr>
          </a:p>
          <a:p>
            <a:endParaRPr lang="el-GR" dirty="0"/>
          </a:p>
        </p:txBody>
      </p:sp>
    </p:spTree>
    <p:extLst>
      <p:ext uri="{BB962C8B-B14F-4D97-AF65-F5344CB8AC3E}">
        <p14:creationId xmlns:p14="http://schemas.microsoft.com/office/powerpoint/2010/main" val="208145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E83F2A-CCBC-404A-9DE3-349EDF035A2A}"/>
              </a:ext>
            </a:extLst>
          </p:cNvPr>
          <p:cNvSpPr>
            <a:spLocks noGrp="1"/>
          </p:cNvSpPr>
          <p:nvPr>
            <p:ph type="title"/>
          </p:nvPr>
        </p:nvSpPr>
        <p:spPr>
          <a:xfrm>
            <a:off x="1353066" y="161093"/>
            <a:ext cx="9601196" cy="1303867"/>
          </a:xfrm>
        </p:spPr>
        <p:txBody>
          <a:bodyPr>
            <a:normAutofit fontScale="90000"/>
          </a:bodyPr>
          <a:lstStyle/>
          <a:p>
            <a:pPr algn="ctr"/>
            <a:br>
              <a:rPr lang="el-GR" dirty="0">
                <a:latin typeface="+mn-lt"/>
              </a:rPr>
            </a:br>
            <a:r>
              <a:rPr lang="el-GR" sz="4400" dirty="0">
                <a:latin typeface="+mn-lt"/>
              </a:rPr>
              <a:t>Ελάχιστα ζεύγη φωνολογικής αντίθεσης</a:t>
            </a:r>
            <a:br>
              <a:rPr lang="en-US" sz="2200" dirty="0">
                <a:latin typeface="+mn-lt"/>
              </a:rPr>
            </a:br>
            <a:r>
              <a:rPr lang="el-GR" sz="2700" b="1" dirty="0">
                <a:latin typeface="+mn-lt"/>
              </a:rPr>
              <a:t> ως προς τη χειρομορφή</a:t>
            </a:r>
          </a:p>
        </p:txBody>
      </p:sp>
      <p:sp>
        <p:nvSpPr>
          <p:cNvPr id="3" name="Θέση περιεχομένου 2">
            <a:extLst>
              <a:ext uri="{FF2B5EF4-FFF2-40B4-BE49-F238E27FC236}">
                <a16:creationId xmlns:a16="http://schemas.microsoft.com/office/drawing/2014/main" id="{F2414C8C-9F01-6141-A2BB-E6AB42C9F926}"/>
              </a:ext>
            </a:extLst>
          </p:cNvPr>
          <p:cNvSpPr>
            <a:spLocks noGrp="1"/>
          </p:cNvSpPr>
          <p:nvPr>
            <p:ph idx="1"/>
          </p:nvPr>
        </p:nvSpPr>
        <p:spPr>
          <a:xfrm>
            <a:off x="1295401" y="2001795"/>
            <a:ext cx="9601196" cy="3688722"/>
          </a:xfrm>
        </p:spPr>
        <p:txBody>
          <a:bodyPr/>
          <a:lstStyle/>
          <a:p>
            <a:pPr marL="0" indent="0">
              <a:buNone/>
            </a:pPr>
            <a:r>
              <a:rPr lang="el-GR" dirty="0"/>
              <a:t>						</a:t>
            </a:r>
          </a:p>
        </p:txBody>
      </p:sp>
      <p:pic>
        <p:nvPicPr>
          <p:cNvPr id="4" name="Θέση περιεχομένου 7">
            <a:extLst>
              <a:ext uri="{FF2B5EF4-FFF2-40B4-BE49-F238E27FC236}">
                <a16:creationId xmlns:a16="http://schemas.microsoft.com/office/drawing/2014/main" id="{70B1C119-D68A-E34E-A485-5F7AF90BE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505" y="2176739"/>
            <a:ext cx="3421398" cy="3513778"/>
          </a:xfrm>
          <a:prstGeom prst="rect">
            <a:avLst/>
          </a:prstGeom>
        </p:spPr>
      </p:pic>
      <p:pic>
        <p:nvPicPr>
          <p:cNvPr id="5" name="Εικόνα 4">
            <a:extLst>
              <a:ext uri="{FF2B5EF4-FFF2-40B4-BE49-F238E27FC236}">
                <a16:creationId xmlns:a16="http://schemas.microsoft.com/office/drawing/2014/main" id="{18B1E2BE-84C0-CE48-A635-A23D23E35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294" y="2264210"/>
            <a:ext cx="3141709" cy="3513779"/>
          </a:xfrm>
          <a:prstGeom prst="rect">
            <a:avLst/>
          </a:prstGeom>
        </p:spPr>
      </p:pic>
      <p:sp>
        <p:nvSpPr>
          <p:cNvPr id="6" name="TextBox 5">
            <a:extLst>
              <a:ext uri="{FF2B5EF4-FFF2-40B4-BE49-F238E27FC236}">
                <a16:creationId xmlns:a16="http://schemas.microsoft.com/office/drawing/2014/main" id="{7B56D2C0-2978-AEC2-C47D-53103FE9E854}"/>
              </a:ext>
            </a:extLst>
          </p:cNvPr>
          <p:cNvSpPr txBox="1"/>
          <p:nvPr/>
        </p:nvSpPr>
        <p:spPr>
          <a:xfrm>
            <a:off x="2336851" y="5865461"/>
            <a:ext cx="2644346" cy="446276"/>
          </a:xfrm>
          <a:prstGeom prst="rect">
            <a:avLst/>
          </a:prstGeom>
          <a:noFill/>
        </p:spPr>
        <p:txBody>
          <a:bodyPr wrap="square" rtlCol="0">
            <a:spAutoFit/>
          </a:bodyPr>
          <a:lstStyle/>
          <a:p>
            <a:r>
              <a:rPr lang="el-GR" dirty="0"/>
              <a:t> </a:t>
            </a:r>
            <a:r>
              <a:rPr lang="el-GR" sz="2300" dirty="0"/>
              <a:t>ΤΡΩΩ</a:t>
            </a:r>
          </a:p>
        </p:txBody>
      </p:sp>
      <p:sp>
        <p:nvSpPr>
          <p:cNvPr id="7" name="TextBox 6">
            <a:extLst>
              <a:ext uri="{FF2B5EF4-FFF2-40B4-BE49-F238E27FC236}">
                <a16:creationId xmlns:a16="http://schemas.microsoft.com/office/drawing/2014/main" id="{641A1D05-F1BA-C41B-D77F-F1527260DC43}"/>
              </a:ext>
            </a:extLst>
          </p:cNvPr>
          <p:cNvSpPr txBox="1"/>
          <p:nvPr/>
        </p:nvSpPr>
        <p:spPr>
          <a:xfrm>
            <a:off x="7760044" y="5952932"/>
            <a:ext cx="2397211" cy="723275"/>
          </a:xfrm>
          <a:prstGeom prst="rect">
            <a:avLst/>
          </a:prstGeom>
          <a:noFill/>
        </p:spPr>
        <p:txBody>
          <a:bodyPr wrap="square" rtlCol="0">
            <a:spAutoFit/>
          </a:bodyPr>
          <a:lstStyle/>
          <a:p>
            <a:r>
              <a:rPr lang="el-GR" sz="2300" dirty="0"/>
              <a:t>ΠΙΝΩ</a:t>
            </a:r>
          </a:p>
          <a:p>
            <a:endParaRPr lang="el-GR" dirty="0"/>
          </a:p>
        </p:txBody>
      </p:sp>
    </p:spTree>
    <p:extLst>
      <p:ext uri="{BB962C8B-B14F-4D97-AF65-F5344CB8AC3E}">
        <p14:creationId xmlns:p14="http://schemas.microsoft.com/office/powerpoint/2010/main" val="344004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B4050-31C8-79F0-49B6-88E771E2D4A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EFD209EA-4520-1C37-7898-95F2E6FAAF6C}"/>
              </a:ext>
            </a:extLst>
          </p:cNvPr>
          <p:cNvSpPr>
            <a:spLocks noGrp="1"/>
          </p:cNvSpPr>
          <p:nvPr>
            <p:ph type="title"/>
          </p:nvPr>
        </p:nvSpPr>
        <p:spPr>
          <a:xfrm>
            <a:off x="1353066" y="161093"/>
            <a:ext cx="9601196" cy="1303867"/>
          </a:xfrm>
        </p:spPr>
        <p:txBody>
          <a:bodyPr>
            <a:normAutofit fontScale="90000"/>
          </a:bodyPr>
          <a:lstStyle/>
          <a:p>
            <a:pPr algn="ctr"/>
            <a:br>
              <a:rPr lang="el-GR" dirty="0">
                <a:latin typeface="+mn-lt"/>
              </a:rPr>
            </a:br>
            <a:r>
              <a:rPr lang="el-GR" sz="4400" dirty="0">
                <a:latin typeface="+mn-lt"/>
              </a:rPr>
              <a:t>Ελάχιστα ζεύγη φωνολογικής αντίθεσης</a:t>
            </a:r>
            <a:br>
              <a:rPr lang="en-US" sz="2200" dirty="0">
                <a:latin typeface="+mn-lt"/>
              </a:rPr>
            </a:br>
            <a:r>
              <a:rPr lang="el-GR" sz="2200" dirty="0">
                <a:latin typeface="+mn-lt"/>
              </a:rPr>
              <a:t> </a:t>
            </a:r>
            <a:r>
              <a:rPr lang="el-GR" sz="2700" b="1" dirty="0">
                <a:latin typeface="+mn-lt"/>
              </a:rPr>
              <a:t>ως προς την </a:t>
            </a:r>
            <a:r>
              <a:rPr lang="el-GR" sz="2700" b="1" dirty="0" err="1">
                <a:latin typeface="+mn-lt"/>
              </a:rPr>
              <a:t>κινηση</a:t>
            </a:r>
            <a:endParaRPr lang="el-GR" sz="2700" b="1" dirty="0">
              <a:latin typeface="+mn-lt"/>
            </a:endParaRPr>
          </a:p>
        </p:txBody>
      </p:sp>
      <p:sp>
        <p:nvSpPr>
          <p:cNvPr id="3" name="Θέση περιεχομένου 2">
            <a:extLst>
              <a:ext uri="{FF2B5EF4-FFF2-40B4-BE49-F238E27FC236}">
                <a16:creationId xmlns:a16="http://schemas.microsoft.com/office/drawing/2014/main" id="{4DF2413F-587C-569C-A1A5-5E19D948BC69}"/>
              </a:ext>
            </a:extLst>
          </p:cNvPr>
          <p:cNvSpPr>
            <a:spLocks noGrp="1"/>
          </p:cNvSpPr>
          <p:nvPr>
            <p:ph idx="1"/>
          </p:nvPr>
        </p:nvSpPr>
        <p:spPr>
          <a:xfrm>
            <a:off x="1295401" y="2001795"/>
            <a:ext cx="9601196" cy="3688722"/>
          </a:xfrm>
        </p:spPr>
        <p:txBody>
          <a:bodyPr/>
          <a:lstStyle/>
          <a:p>
            <a:pPr marL="0" indent="0">
              <a:buNone/>
            </a:pPr>
            <a:r>
              <a:rPr lang="el-GR" dirty="0"/>
              <a:t>						</a:t>
            </a:r>
          </a:p>
        </p:txBody>
      </p:sp>
      <p:sp>
        <p:nvSpPr>
          <p:cNvPr id="6" name="TextBox 5">
            <a:extLst>
              <a:ext uri="{FF2B5EF4-FFF2-40B4-BE49-F238E27FC236}">
                <a16:creationId xmlns:a16="http://schemas.microsoft.com/office/drawing/2014/main" id="{A8236827-8B7F-51AB-7E7D-51AADCAB32E5}"/>
              </a:ext>
            </a:extLst>
          </p:cNvPr>
          <p:cNvSpPr txBox="1"/>
          <p:nvPr/>
        </p:nvSpPr>
        <p:spPr>
          <a:xfrm>
            <a:off x="2336851" y="5865461"/>
            <a:ext cx="2644346" cy="446276"/>
          </a:xfrm>
          <a:prstGeom prst="rect">
            <a:avLst/>
          </a:prstGeom>
          <a:noFill/>
        </p:spPr>
        <p:txBody>
          <a:bodyPr wrap="square" rtlCol="0">
            <a:spAutoFit/>
          </a:bodyPr>
          <a:lstStyle/>
          <a:p>
            <a:r>
              <a:rPr lang="el-GR" sz="2300" dirty="0"/>
              <a:t> ΜΠΛΕ</a:t>
            </a:r>
            <a:r>
              <a:rPr lang="el-GR" dirty="0"/>
              <a:t>	</a:t>
            </a:r>
          </a:p>
        </p:txBody>
      </p:sp>
      <p:sp>
        <p:nvSpPr>
          <p:cNvPr id="7" name="TextBox 6">
            <a:extLst>
              <a:ext uri="{FF2B5EF4-FFF2-40B4-BE49-F238E27FC236}">
                <a16:creationId xmlns:a16="http://schemas.microsoft.com/office/drawing/2014/main" id="{68520016-7083-EF75-E3CF-2E8C10B0A694}"/>
              </a:ext>
            </a:extLst>
          </p:cNvPr>
          <p:cNvSpPr txBox="1"/>
          <p:nvPr/>
        </p:nvSpPr>
        <p:spPr>
          <a:xfrm>
            <a:off x="7760044" y="5952932"/>
            <a:ext cx="2397211" cy="723275"/>
          </a:xfrm>
          <a:prstGeom prst="rect">
            <a:avLst/>
          </a:prstGeom>
          <a:noFill/>
        </p:spPr>
        <p:txBody>
          <a:bodyPr wrap="square" rtlCol="0">
            <a:spAutoFit/>
          </a:bodyPr>
          <a:lstStyle/>
          <a:p>
            <a:pPr marL="0" indent="0">
              <a:buNone/>
            </a:pPr>
            <a:r>
              <a:rPr lang="el-GR" sz="2300" dirty="0"/>
              <a:t>ΑΕΡΟΠΛΑΝΟ</a:t>
            </a:r>
          </a:p>
          <a:p>
            <a:endParaRPr lang="el-GR" dirty="0"/>
          </a:p>
        </p:txBody>
      </p:sp>
      <p:pic>
        <p:nvPicPr>
          <p:cNvPr id="8" name="Θέση περιεχομένου 6">
            <a:extLst>
              <a:ext uri="{FF2B5EF4-FFF2-40B4-BE49-F238E27FC236}">
                <a16:creationId xmlns:a16="http://schemas.microsoft.com/office/drawing/2014/main" id="{4927E9F3-76AE-D2AA-CEA7-AE23A2D9F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419" y="1951297"/>
            <a:ext cx="3224764" cy="3739220"/>
          </a:xfrm>
          <a:prstGeom prst="rect">
            <a:avLst/>
          </a:prstGeom>
        </p:spPr>
      </p:pic>
      <p:pic>
        <p:nvPicPr>
          <p:cNvPr id="9" name="Εικόνα 8">
            <a:extLst>
              <a:ext uri="{FF2B5EF4-FFF2-40B4-BE49-F238E27FC236}">
                <a16:creationId xmlns:a16="http://schemas.microsoft.com/office/drawing/2014/main" id="{3FD37523-BDC9-1CCB-DC37-D2B821096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462" y="1951297"/>
            <a:ext cx="3418704" cy="3739220"/>
          </a:xfrm>
          <a:prstGeom prst="rect">
            <a:avLst/>
          </a:prstGeom>
        </p:spPr>
      </p:pic>
    </p:spTree>
    <p:extLst>
      <p:ext uri="{BB962C8B-B14F-4D97-AF65-F5344CB8AC3E}">
        <p14:creationId xmlns:p14="http://schemas.microsoft.com/office/powerpoint/2010/main" val="38482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0088C-39E8-D71A-B245-03CACF61121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3933827-79B3-9617-FDC2-A60D862E5D06}"/>
              </a:ext>
            </a:extLst>
          </p:cNvPr>
          <p:cNvSpPr>
            <a:spLocks noGrp="1"/>
          </p:cNvSpPr>
          <p:nvPr>
            <p:ph type="title"/>
          </p:nvPr>
        </p:nvSpPr>
        <p:spPr>
          <a:xfrm>
            <a:off x="1353066" y="161093"/>
            <a:ext cx="9601196" cy="1303867"/>
          </a:xfrm>
        </p:spPr>
        <p:txBody>
          <a:bodyPr>
            <a:normAutofit fontScale="90000"/>
          </a:bodyPr>
          <a:lstStyle/>
          <a:p>
            <a:pPr algn="ctr"/>
            <a:br>
              <a:rPr lang="el-GR" dirty="0">
                <a:latin typeface="+mn-lt"/>
              </a:rPr>
            </a:br>
            <a:r>
              <a:rPr lang="el-GR" sz="4400" dirty="0">
                <a:latin typeface="+mn-lt"/>
              </a:rPr>
              <a:t>Ελάχιστα ζεύγη φωνολογικής αντίθεσης</a:t>
            </a:r>
            <a:br>
              <a:rPr lang="en-US" sz="2200" dirty="0">
                <a:latin typeface="+mn-lt"/>
              </a:rPr>
            </a:br>
            <a:r>
              <a:rPr lang="el-GR" sz="2700" b="1" dirty="0">
                <a:latin typeface="+mn-lt"/>
              </a:rPr>
              <a:t> ως προς την </a:t>
            </a:r>
            <a:r>
              <a:rPr lang="el-GR" sz="2700" b="1" dirty="0" err="1">
                <a:latin typeface="+mn-lt"/>
              </a:rPr>
              <a:t>θεση</a:t>
            </a:r>
            <a:r>
              <a:rPr lang="el-GR" sz="2700" b="1" dirty="0">
                <a:latin typeface="+mn-lt"/>
              </a:rPr>
              <a:t>/</a:t>
            </a:r>
            <a:r>
              <a:rPr lang="el-GR" sz="2700" b="1" dirty="0" err="1">
                <a:latin typeface="+mn-lt"/>
              </a:rPr>
              <a:t>τοποθεσια</a:t>
            </a:r>
            <a:endParaRPr lang="el-GR" sz="2700" b="1" dirty="0">
              <a:latin typeface="+mn-lt"/>
            </a:endParaRPr>
          </a:p>
        </p:txBody>
      </p:sp>
      <p:sp>
        <p:nvSpPr>
          <p:cNvPr id="3" name="Θέση περιεχομένου 2">
            <a:extLst>
              <a:ext uri="{FF2B5EF4-FFF2-40B4-BE49-F238E27FC236}">
                <a16:creationId xmlns:a16="http://schemas.microsoft.com/office/drawing/2014/main" id="{2C3AB9A1-9D06-BA5D-6609-65ACC3E569B8}"/>
              </a:ext>
            </a:extLst>
          </p:cNvPr>
          <p:cNvSpPr>
            <a:spLocks noGrp="1"/>
          </p:cNvSpPr>
          <p:nvPr>
            <p:ph idx="1"/>
          </p:nvPr>
        </p:nvSpPr>
        <p:spPr>
          <a:xfrm>
            <a:off x="1295401" y="2001795"/>
            <a:ext cx="9601196" cy="3688722"/>
          </a:xfrm>
        </p:spPr>
        <p:txBody>
          <a:bodyPr/>
          <a:lstStyle/>
          <a:p>
            <a:pPr marL="0" indent="0">
              <a:buNone/>
            </a:pPr>
            <a:r>
              <a:rPr lang="el-GR" dirty="0"/>
              <a:t>						</a:t>
            </a:r>
          </a:p>
        </p:txBody>
      </p:sp>
      <p:sp>
        <p:nvSpPr>
          <p:cNvPr id="6" name="TextBox 5">
            <a:extLst>
              <a:ext uri="{FF2B5EF4-FFF2-40B4-BE49-F238E27FC236}">
                <a16:creationId xmlns:a16="http://schemas.microsoft.com/office/drawing/2014/main" id="{A08E0C99-FE65-4B70-5D73-A82EA5D10CFC}"/>
              </a:ext>
            </a:extLst>
          </p:cNvPr>
          <p:cNvSpPr txBox="1"/>
          <p:nvPr/>
        </p:nvSpPr>
        <p:spPr>
          <a:xfrm>
            <a:off x="2672411" y="5864852"/>
            <a:ext cx="2644346" cy="461665"/>
          </a:xfrm>
          <a:prstGeom prst="rect">
            <a:avLst/>
          </a:prstGeom>
          <a:noFill/>
        </p:spPr>
        <p:txBody>
          <a:bodyPr wrap="square" rtlCol="0">
            <a:spAutoFit/>
          </a:bodyPr>
          <a:lstStyle/>
          <a:p>
            <a:r>
              <a:rPr lang="el-GR" sz="2400" dirty="0"/>
              <a:t> ΞΕΧΝΩ </a:t>
            </a:r>
            <a:r>
              <a:rPr lang="el-GR" dirty="0"/>
              <a:t>	</a:t>
            </a:r>
          </a:p>
        </p:txBody>
      </p:sp>
      <p:sp>
        <p:nvSpPr>
          <p:cNvPr id="7" name="TextBox 6">
            <a:extLst>
              <a:ext uri="{FF2B5EF4-FFF2-40B4-BE49-F238E27FC236}">
                <a16:creationId xmlns:a16="http://schemas.microsoft.com/office/drawing/2014/main" id="{0B11B58D-299A-EBBC-5359-7987F07C094A}"/>
              </a:ext>
            </a:extLst>
          </p:cNvPr>
          <p:cNvSpPr txBox="1"/>
          <p:nvPr/>
        </p:nvSpPr>
        <p:spPr>
          <a:xfrm>
            <a:off x="7760044" y="5952932"/>
            <a:ext cx="2397211" cy="738664"/>
          </a:xfrm>
          <a:prstGeom prst="rect">
            <a:avLst/>
          </a:prstGeom>
          <a:noFill/>
        </p:spPr>
        <p:txBody>
          <a:bodyPr wrap="square" rtlCol="0">
            <a:spAutoFit/>
          </a:bodyPr>
          <a:lstStyle/>
          <a:p>
            <a:pPr marL="0" indent="0">
              <a:buNone/>
            </a:pPr>
            <a:r>
              <a:rPr lang="el-GR" sz="2400" dirty="0"/>
              <a:t>ΑΠΟΚΡΙΕΣ</a:t>
            </a:r>
          </a:p>
          <a:p>
            <a:endParaRPr lang="el-GR" dirty="0"/>
          </a:p>
        </p:txBody>
      </p:sp>
      <p:pic>
        <p:nvPicPr>
          <p:cNvPr id="4" name="Θέση περιεχομένου 3">
            <a:extLst>
              <a:ext uri="{FF2B5EF4-FFF2-40B4-BE49-F238E27FC236}">
                <a16:creationId xmlns:a16="http://schemas.microsoft.com/office/drawing/2014/main" id="{0EF4765B-2151-92EE-CC55-B14D42DC0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250" y="2083575"/>
            <a:ext cx="3413892" cy="3694414"/>
          </a:xfrm>
          <a:prstGeom prst="rect">
            <a:avLst/>
          </a:prstGeom>
        </p:spPr>
      </p:pic>
      <p:pic>
        <p:nvPicPr>
          <p:cNvPr id="5" name="Εικόνα 4">
            <a:extLst>
              <a:ext uri="{FF2B5EF4-FFF2-40B4-BE49-F238E27FC236}">
                <a16:creationId xmlns:a16="http://schemas.microsoft.com/office/drawing/2014/main" id="{059EBAB6-844F-FF91-8AF2-A542A2E21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853" y="2038609"/>
            <a:ext cx="3535402" cy="3783116"/>
          </a:xfrm>
          <a:prstGeom prst="rect">
            <a:avLst/>
          </a:prstGeom>
        </p:spPr>
      </p:pic>
    </p:spTree>
    <p:extLst>
      <p:ext uri="{BB962C8B-B14F-4D97-AF65-F5344CB8AC3E}">
        <p14:creationId xmlns:p14="http://schemas.microsoft.com/office/powerpoint/2010/main" val="126759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C89A8-51CC-BBA3-1271-4A1C3A006F4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A0D9A37-1AAF-74E7-52E3-26C7CB3A8025}"/>
              </a:ext>
            </a:extLst>
          </p:cNvPr>
          <p:cNvSpPr>
            <a:spLocks noGrp="1"/>
          </p:cNvSpPr>
          <p:nvPr>
            <p:ph type="title"/>
          </p:nvPr>
        </p:nvSpPr>
        <p:spPr>
          <a:xfrm>
            <a:off x="1353066" y="161093"/>
            <a:ext cx="9601196" cy="1303867"/>
          </a:xfrm>
        </p:spPr>
        <p:txBody>
          <a:bodyPr>
            <a:normAutofit fontScale="90000"/>
          </a:bodyPr>
          <a:lstStyle/>
          <a:p>
            <a:pPr algn="ctr"/>
            <a:br>
              <a:rPr lang="el-GR" dirty="0">
                <a:latin typeface="+mn-lt"/>
              </a:rPr>
            </a:br>
            <a:r>
              <a:rPr lang="el-GR" sz="4400" dirty="0">
                <a:latin typeface="+mn-lt"/>
              </a:rPr>
              <a:t>Ελάχιστα ζεύγη φωνολογικής αντίθεσης</a:t>
            </a:r>
            <a:br>
              <a:rPr lang="en-US" sz="2200" dirty="0">
                <a:latin typeface="+mn-lt"/>
              </a:rPr>
            </a:br>
            <a:r>
              <a:rPr lang="el-GR" sz="2700" b="1" dirty="0">
                <a:latin typeface="+mn-lt"/>
              </a:rPr>
              <a:t> </a:t>
            </a:r>
            <a:r>
              <a:rPr lang="el-GR" sz="2600" b="1" dirty="0"/>
              <a:t>ως προς </a:t>
            </a:r>
            <a:r>
              <a:rPr lang="el-GR" sz="2600" b="1" dirty="0" err="1"/>
              <a:t>τισ</a:t>
            </a:r>
            <a:r>
              <a:rPr lang="el-GR" sz="2600" b="1" dirty="0"/>
              <a:t> Κινήσεις στόματος (μη </a:t>
            </a:r>
            <a:r>
              <a:rPr lang="el-GR" sz="2600" b="1" dirty="0" err="1"/>
              <a:t>χειρικα</a:t>
            </a:r>
            <a:r>
              <a:rPr lang="el-GR" sz="2600" b="1" dirty="0"/>
              <a:t> </a:t>
            </a:r>
            <a:r>
              <a:rPr lang="el-GR" sz="2600" b="1" dirty="0" err="1"/>
              <a:t>στοιχεια</a:t>
            </a:r>
            <a:r>
              <a:rPr lang="el-GR" sz="2600" b="1" dirty="0"/>
              <a:t>)</a:t>
            </a:r>
          </a:p>
        </p:txBody>
      </p:sp>
      <p:sp>
        <p:nvSpPr>
          <p:cNvPr id="3" name="Θέση περιεχομένου 2">
            <a:extLst>
              <a:ext uri="{FF2B5EF4-FFF2-40B4-BE49-F238E27FC236}">
                <a16:creationId xmlns:a16="http://schemas.microsoft.com/office/drawing/2014/main" id="{78D657CD-00E0-BB91-E584-5CBE07E1EFF1}"/>
              </a:ext>
            </a:extLst>
          </p:cNvPr>
          <p:cNvSpPr>
            <a:spLocks noGrp="1"/>
          </p:cNvSpPr>
          <p:nvPr>
            <p:ph idx="1"/>
          </p:nvPr>
        </p:nvSpPr>
        <p:spPr>
          <a:xfrm>
            <a:off x="1295401" y="2001795"/>
            <a:ext cx="9601196" cy="3688722"/>
          </a:xfrm>
        </p:spPr>
        <p:txBody>
          <a:bodyPr/>
          <a:lstStyle/>
          <a:p>
            <a:pPr marL="0" indent="0">
              <a:buNone/>
            </a:pPr>
            <a:r>
              <a:rPr lang="el-GR" dirty="0"/>
              <a:t>						</a:t>
            </a:r>
          </a:p>
        </p:txBody>
      </p:sp>
      <p:sp>
        <p:nvSpPr>
          <p:cNvPr id="6" name="TextBox 5">
            <a:extLst>
              <a:ext uri="{FF2B5EF4-FFF2-40B4-BE49-F238E27FC236}">
                <a16:creationId xmlns:a16="http://schemas.microsoft.com/office/drawing/2014/main" id="{7429E747-1EB2-14D7-EC09-83C3EF96619A}"/>
              </a:ext>
            </a:extLst>
          </p:cNvPr>
          <p:cNvSpPr txBox="1"/>
          <p:nvPr/>
        </p:nvSpPr>
        <p:spPr>
          <a:xfrm>
            <a:off x="2336852" y="5516891"/>
            <a:ext cx="2644346" cy="923330"/>
          </a:xfrm>
          <a:prstGeom prst="rect">
            <a:avLst/>
          </a:prstGeom>
          <a:noFill/>
        </p:spPr>
        <p:txBody>
          <a:bodyPr wrap="square" rtlCol="0">
            <a:spAutoFit/>
          </a:bodyPr>
          <a:lstStyle/>
          <a:p>
            <a:pPr algn="ctr"/>
            <a:r>
              <a:rPr lang="el-GR" sz="1800" u="sng" dirty="0">
                <a:effectLst/>
                <a:latin typeface="Times New Roman" panose="02020603050405020304" pitchFamily="18" charset="0"/>
                <a:ea typeface="Times New Roman" panose="02020603050405020304" pitchFamily="18" charset="0"/>
              </a:rPr>
              <a:t>/“ Ρούφηγμα αέρα”</a:t>
            </a:r>
            <a:r>
              <a:rPr lang="el-GR" sz="1800" dirty="0">
                <a:effectLst/>
                <a:latin typeface="Times New Roman" panose="02020603050405020304" pitchFamily="18" charset="0"/>
                <a:ea typeface="Times New Roman" panose="02020603050405020304" pitchFamily="18" charset="0"/>
              </a:rPr>
              <a:t>/   ΓΟΥΣΤΑΡΩ	</a:t>
            </a:r>
            <a:r>
              <a:rPr lang="el-GR" dirty="0">
                <a:effectLst/>
              </a:rPr>
              <a:t> </a:t>
            </a:r>
            <a:r>
              <a:rPr lang="el-GR" dirty="0"/>
              <a:t>	</a:t>
            </a:r>
          </a:p>
        </p:txBody>
      </p:sp>
      <p:sp>
        <p:nvSpPr>
          <p:cNvPr id="7" name="TextBox 6">
            <a:extLst>
              <a:ext uri="{FF2B5EF4-FFF2-40B4-BE49-F238E27FC236}">
                <a16:creationId xmlns:a16="http://schemas.microsoft.com/office/drawing/2014/main" id="{CEE6302B-89AB-3D6F-0007-45732B531AFD}"/>
              </a:ext>
            </a:extLst>
          </p:cNvPr>
          <p:cNvSpPr txBox="1"/>
          <p:nvPr/>
        </p:nvSpPr>
        <p:spPr>
          <a:xfrm>
            <a:off x="7210804" y="5516891"/>
            <a:ext cx="2397211" cy="646331"/>
          </a:xfrm>
          <a:prstGeom prst="rect">
            <a:avLst/>
          </a:prstGeom>
          <a:noFill/>
        </p:spPr>
        <p:txBody>
          <a:bodyPr wrap="square" rtlCol="0">
            <a:spAutoFit/>
          </a:bodyPr>
          <a:lstStyle/>
          <a:p>
            <a:pPr marL="0" indent="0">
              <a:buNone/>
            </a:pPr>
            <a:r>
              <a:rPr lang="el-GR" sz="1800" u="sng" dirty="0">
                <a:effectLst/>
                <a:latin typeface="Times New Roman" panose="02020603050405020304" pitchFamily="18" charset="0"/>
                <a:ea typeface="Times New Roman" panose="02020603050405020304" pitchFamily="18" charset="0"/>
              </a:rPr>
              <a:t>/“Γλώσσα έξω”/</a:t>
            </a:r>
          </a:p>
          <a:p>
            <a:pPr marL="0" indent="0">
              <a:buNone/>
            </a:pPr>
            <a:r>
              <a:rPr lang="el-GR" sz="1800" dirty="0">
                <a:effectLst/>
                <a:latin typeface="Times New Roman" panose="02020603050405020304" pitchFamily="18" charset="0"/>
                <a:ea typeface="Times New Roman" panose="02020603050405020304" pitchFamily="18" charset="0"/>
              </a:rPr>
              <a:t>ΔΙΨΑΩ</a:t>
            </a:r>
            <a:endParaRPr lang="el-GR" dirty="0"/>
          </a:p>
        </p:txBody>
      </p:sp>
      <p:pic>
        <p:nvPicPr>
          <p:cNvPr id="8" name="Εικόνα 7">
            <a:extLst>
              <a:ext uri="{FF2B5EF4-FFF2-40B4-BE49-F238E27FC236}">
                <a16:creationId xmlns:a16="http://schemas.microsoft.com/office/drawing/2014/main" id="{6F46EC9A-A29C-3989-1EBC-6D7503CA5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413" y="2197578"/>
            <a:ext cx="2942905" cy="2978429"/>
          </a:xfrm>
          <a:prstGeom prst="rect">
            <a:avLst/>
          </a:prstGeom>
        </p:spPr>
      </p:pic>
      <p:pic>
        <p:nvPicPr>
          <p:cNvPr id="9" name="Εικόνα 8">
            <a:extLst>
              <a:ext uri="{FF2B5EF4-FFF2-40B4-BE49-F238E27FC236}">
                <a16:creationId xmlns:a16="http://schemas.microsoft.com/office/drawing/2014/main" id="{66CE1C3F-EE2C-9A1D-0272-D97F388557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512" y="2201696"/>
            <a:ext cx="3033660" cy="3066035"/>
          </a:xfrm>
          <a:prstGeom prst="rect">
            <a:avLst/>
          </a:prstGeom>
        </p:spPr>
      </p:pic>
    </p:spTree>
    <p:extLst>
      <p:ext uri="{BB962C8B-B14F-4D97-AF65-F5344CB8AC3E}">
        <p14:creationId xmlns:p14="http://schemas.microsoft.com/office/powerpoint/2010/main" val="56947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BDBA10-BB36-87F5-7ADD-4781E81FA78A}"/>
              </a:ext>
            </a:extLst>
          </p:cNvPr>
          <p:cNvSpPr>
            <a:spLocks noGrp="1"/>
          </p:cNvSpPr>
          <p:nvPr>
            <p:ph type="title"/>
          </p:nvPr>
        </p:nvSpPr>
        <p:spPr>
          <a:xfrm>
            <a:off x="1350264" y="1861868"/>
            <a:ext cx="10058400" cy="2584245"/>
          </a:xfrm>
        </p:spPr>
        <p:txBody>
          <a:bodyPr>
            <a:normAutofit/>
          </a:bodyPr>
          <a:lstStyle/>
          <a:p>
            <a:r>
              <a:rPr lang="el-GR" sz="4400" b="1" i="1" dirty="0"/>
              <a:t>Η διαλεκτική ποικιλία στην ΕΝΓ</a:t>
            </a:r>
            <a:endParaRPr lang="el-GR" sz="4400" dirty="0"/>
          </a:p>
        </p:txBody>
      </p:sp>
    </p:spTree>
    <p:extLst>
      <p:ext uri="{BB962C8B-B14F-4D97-AF65-F5344CB8AC3E}">
        <p14:creationId xmlns:p14="http://schemas.microsoft.com/office/powerpoint/2010/main" val="149869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3068-E88D-37AA-9937-5826A2796D90}"/>
              </a:ext>
            </a:extLst>
          </p:cNvPr>
          <p:cNvSpPr>
            <a:spLocks noGrp="1"/>
          </p:cNvSpPr>
          <p:nvPr>
            <p:ph type="title"/>
          </p:nvPr>
        </p:nvSpPr>
        <p:spPr/>
        <p:txBody>
          <a:bodyPr/>
          <a:lstStyle/>
          <a:p>
            <a:r>
              <a:rPr lang="el-GR" dirty="0"/>
              <a:t>Γλώσσα &amp; Διάλεκτος στις Ομιλούμενες Γλώσσες </a:t>
            </a:r>
          </a:p>
        </p:txBody>
      </p:sp>
      <p:sp>
        <p:nvSpPr>
          <p:cNvPr id="3" name="Content Placeholder 2">
            <a:extLst>
              <a:ext uri="{FF2B5EF4-FFF2-40B4-BE49-F238E27FC236}">
                <a16:creationId xmlns:a16="http://schemas.microsoft.com/office/drawing/2014/main" id="{96D39032-55A2-714B-EF90-FC7B9329D231}"/>
              </a:ext>
            </a:extLst>
          </p:cNvPr>
          <p:cNvSpPr>
            <a:spLocks noGrp="1"/>
          </p:cNvSpPr>
          <p:nvPr>
            <p:ph idx="1"/>
          </p:nvPr>
        </p:nvSpPr>
        <p:spPr>
          <a:xfrm>
            <a:off x="838200" y="2093976"/>
            <a:ext cx="10096500" cy="4351338"/>
          </a:xfrm>
        </p:spPr>
        <p:txBody>
          <a:bodyPr>
            <a:normAutofit/>
          </a:bodyPr>
          <a:lstStyle/>
          <a:p>
            <a:pPr algn="just"/>
            <a:endParaRPr lang="el-GR" sz="1800" dirty="0">
              <a:effectLst/>
              <a:latin typeface="Times New Roman" panose="02020603050405020304" pitchFamily="18" charset="0"/>
              <a:ea typeface="Calibri" panose="020F0502020204030204" pitchFamily="34" charset="0"/>
            </a:endParaRPr>
          </a:p>
          <a:p>
            <a:pPr algn="just">
              <a:lnSpc>
                <a:spcPct val="100000"/>
              </a:lnSpc>
            </a:pPr>
            <a:r>
              <a:rPr lang="el-GR" sz="2500" b="1" dirty="0">
                <a:ea typeface="Calibri" panose="020F0502020204030204" pitchFamily="34" charset="0"/>
              </a:rPr>
              <a:t>Στις Ομιλούμενες Γλώσσες, έχουν διεξαχθεί αρκετές έρευνες οι οποίες αφορούν την μελέτη των «διαλέκτων», δηλαδή των διαφορετικών γλωσσικών ποικιλιών της ίδιας γλώσσας (</a:t>
            </a:r>
            <a:r>
              <a:rPr lang="el-GR" sz="2500" b="1" dirty="0" err="1">
                <a:effectLst/>
                <a:ea typeface="Calibri" panose="020F0502020204030204" pitchFamily="34" charset="0"/>
              </a:rPr>
              <a:t>Παπαζαχαρίου</a:t>
            </a:r>
            <a:r>
              <a:rPr lang="el-GR" sz="2500" b="1" dirty="0">
                <a:effectLst/>
                <a:ea typeface="Calibri" panose="020F0502020204030204" pitchFamily="34" charset="0"/>
              </a:rPr>
              <a:t> &amp; Ράλλη, 2022:446).</a:t>
            </a:r>
            <a:endParaRPr lang="el-GR" sz="2500" b="1" dirty="0">
              <a:ea typeface="Calibri" panose="020F0502020204030204" pitchFamily="34" charset="0"/>
            </a:endParaRPr>
          </a:p>
          <a:p>
            <a:pPr algn="just">
              <a:lnSpc>
                <a:spcPct val="100000"/>
              </a:lnSpc>
            </a:pPr>
            <a:r>
              <a:rPr lang="el-GR" sz="2500" b="1" dirty="0">
                <a:effectLst/>
                <a:ea typeface="Calibri" panose="020F0502020204030204" pitchFamily="34" charset="0"/>
              </a:rPr>
              <a:t>Η γλωσσική ποικιλία είναι ένα από τα πιο σημαντικά χαρακτηριστικά των ανθρωπίνων γλωσσών καθώς δίνει στους χρήστες τη δυνατότητα πολλαπλών επιλογών για πολλαπλούς εκφραστικούς σκοπούς. </a:t>
            </a:r>
            <a:endParaRPr lang="el-GR" sz="2500" dirty="0">
              <a:ea typeface="Calibri" panose="020F0502020204030204" pitchFamily="34" charset="0"/>
            </a:endParaRPr>
          </a:p>
          <a:p>
            <a:pPr algn="just"/>
            <a:endParaRPr lang="el-GR"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74124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3068-E88D-37AA-9937-5826A2796D90}"/>
              </a:ext>
            </a:extLst>
          </p:cNvPr>
          <p:cNvSpPr>
            <a:spLocks noGrp="1"/>
          </p:cNvSpPr>
          <p:nvPr>
            <p:ph type="title"/>
          </p:nvPr>
        </p:nvSpPr>
        <p:spPr/>
        <p:txBody>
          <a:bodyPr/>
          <a:lstStyle/>
          <a:p>
            <a:r>
              <a:rPr lang="el-GR" dirty="0"/>
              <a:t>Γλώσσα &amp; Διάλεκτος στις Ομιλούμενες Γλώσσες </a:t>
            </a:r>
          </a:p>
        </p:txBody>
      </p:sp>
      <p:sp>
        <p:nvSpPr>
          <p:cNvPr id="3" name="Content Placeholder 2">
            <a:extLst>
              <a:ext uri="{FF2B5EF4-FFF2-40B4-BE49-F238E27FC236}">
                <a16:creationId xmlns:a16="http://schemas.microsoft.com/office/drawing/2014/main" id="{96D39032-55A2-714B-EF90-FC7B9329D231}"/>
              </a:ext>
            </a:extLst>
          </p:cNvPr>
          <p:cNvSpPr>
            <a:spLocks noGrp="1"/>
          </p:cNvSpPr>
          <p:nvPr>
            <p:ph idx="1"/>
          </p:nvPr>
        </p:nvSpPr>
        <p:spPr>
          <a:xfrm>
            <a:off x="838200" y="2093976"/>
            <a:ext cx="10096500" cy="4351338"/>
          </a:xfrm>
        </p:spPr>
        <p:txBody>
          <a:bodyPr>
            <a:normAutofit/>
          </a:bodyPr>
          <a:lstStyle/>
          <a:p>
            <a:pPr algn="just"/>
            <a:endParaRPr lang="el-GR" sz="1800" dirty="0">
              <a:effectLst/>
              <a:latin typeface="Times New Roman" panose="02020603050405020304" pitchFamily="18" charset="0"/>
              <a:ea typeface="Calibri" panose="020F0502020204030204" pitchFamily="34" charset="0"/>
            </a:endParaRPr>
          </a:p>
          <a:p>
            <a:pPr algn="just">
              <a:lnSpc>
                <a:spcPct val="100000"/>
              </a:lnSpc>
            </a:pPr>
            <a:r>
              <a:rPr lang="el-GR" sz="2500" b="1" dirty="0">
                <a:ea typeface="Calibri" panose="020F0502020204030204" pitchFamily="34" charset="0"/>
              </a:rPr>
              <a:t>Η γλωσσική ποικιλία μπορεί να εμφανίζεται σε όλα τα επίπεδα της γλωσσικής ανάλυσης (φωνολογία, μορφολογία, σύνταξη, λεξιλόγιο κ.α.) </a:t>
            </a:r>
          </a:p>
          <a:p>
            <a:pPr algn="just">
              <a:lnSpc>
                <a:spcPct val="100000"/>
              </a:lnSpc>
            </a:pPr>
            <a:r>
              <a:rPr lang="el-GR" sz="2500" b="1" dirty="0">
                <a:ea typeface="Calibri" panose="020F0502020204030204" pitchFamily="34" charset="0"/>
              </a:rPr>
              <a:t>Οι Νοηματικές Γλώσσες ως φυσικές γλώσσες όπως έχει διαπιστωθεί από αρκετούς ερευνητές εμφανίζουν όπως ακριβώς και οι Ομιλούμενες Γλώσσες γλωσσική ποικιλία. </a:t>
            </a:r>
          </a:p>
          <a:p>
            <a:pPr algn="just"/>
            <a:endParaRPr lang="el-GR" sz="1800" dirty="0">
              <a:latin typeface="Times New Roman" panose="02020603050405020304" pitchFamily="18" charset="0"/>
              <a:ea typeface="Calibri" panose="020F0502020204030204" pitchFamily="34" charset="0"/>
            </a:endParaRPr>
          </a:p>
          <a:p>
            <a:pPr algn="just"/>
            <a:endParaRPr lang="el-GR"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44610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9C16C2-B950-D153-4357-AAB495FD1276}"/>
              </a:ext>
            </a:extLst>
          </p:cNvPr>
          <p:cNvSpPr>
            <a:spLocks noGrp="1"/>
          </p:cNvSpPr>
          <p:nvPr>
            <p:ph type="title"/>
          </p:nvPr>
        </p:nvSpPr>
        <p:spPr>
          <a:xfrm>
            <a:off x="838200" y="365126"/>
            <a:ext cx="10515600" cy="977900"/>
          </a:xfrm>
        </p:spPr>
        <p:txBody>
          <a:bodyPr>
            <a:normAutofit fontScale="90000"/>
          </a:bodyPr>
          <a:lstStyle/>
          <a:p>
            <a:r>
              <a:rPr lang="el-GR" dirty="0"/>
              <a:t>Φωνολογική δομή των νοημάτων των </a:t>
            </a:r>
            <a:r>
              <a:rPr lang="el-GR" dirty="0" err="1"/>
              <a:t>ΝΓς</a:t>
            </a:r>
            <a:r>
              <a:rPr lang="el-GR" dirty="0"/>
              <a:t> </a:t>
            </a:r>
          </a:p>
        </p:txBody>
      </p:sp>
      <p:sp>
        <p:nvSpPr>
          <p:cNvPr id="3" name="Θέση περιεχομένου 2">
            <a:extLst>
              <a:ext uri="{FF2B5EF4-FFF2-40B4-BE49-F238E27FC236}">
                <a16:creationId xmlns:a16="http://schemas.microsoft.com/office/drawing/2014/main" id="{83BCC243-11EA-6420-0B9E-7594145404BA}"/>
              </a:ext>
            </a:extLst>
          </p:cNvPr>
          <p:cNvSpPr>
            <a:spLocks noGrp="1"/>
          </p:cNvSpPr>
          <p:nvPr>
            <p:ph idx="1"/>
          </p:nvPr>
        </p:nvSpPr>
        <p:spPr>
          <a:xfrm>
            <a:off x="685800" y="2121407"/>
            <a:ext cx="10515600" cy="4371467"/>
          </a:xfrm>
        </p:spPr>
        <p:txBody>
          <a:bodyPr>
            <a:normAutofit/>
          </a:bodyPr>
          <a:lstStyle/>
          <a:p>
            <a:pPr algn="just">
              <a:lnSpc>
                <a:spcPct val="120000"/>
              </a:lnSpc>
              <a:buFont typeface="Wingdings" pitchFamily="2" charset="2"/>
              <a:buChar char="v"/>
            </a:pPr>
            <a:r>
              <a:rPr lang="el-GR" sz="2500" b="1" dirty="0">
                <a:effectLst/>
                <a:ea typeface="Times New Roman" panose="02020603050405020304" pitchFamily="18" charset="0"/>
              </a:rPr>
              <a:t>Όπως επισημαίνουν οι </a:t>
            </a:r>
            <a:r>
              <a:rPr lang="en-US" sz="2500" b="1" dirty="0">
                <a:effectLst/>
                <a:ea typeface="Times New Roman" panose="02020603050405020304" pitchFamily="18" charset="0"/>
              </a:rPr>
              <a:t>Sutton</a:t>
            </a:r>
            <a:r>
              <a:rPr lang="el-GR" sz="2500" b="1" dirty="0">
                <a:effectLst/>
                <a:ea typeface="Times New Roman" panose="02020603050405020304" pitchFamily="18" charset="0"/>
              </a:rPr>
              <a:t>-</a:t>
            </a:r>
            <a:r>
              <a:rPr lang="en-US" sz="2500" b="1" dirty="0">
                <a:effectLst/>
                <a:ea typeface="Times New Roman" panose="02020603050405020304" pitchFamily="18" charset="0"/>
              </a:rPr>
              <a:t>Spence</a:t>
            </a:r>
            <a:r>
              <a:rPr lang="el-GR" sz="2500" b="1" dirty="0">
                <a:effectLst/>
                <a:ea typeface="Times New Roman" panose="02020603050405020304" pitchFamily="18" charset="0"/>
              </a:rPr>
              <a:t> &amp; </a:t>
            </a:r>
            <a:r>
              <a:rPr lang="en-US" sz="2500" b="1" dirty="0" err="1">
                <a:effectLst/>
                <a:ea typeface="Times New Roman" panose="02020603050405020304" pitchFamily="18" charset="0"/>
              </a:rPr>
              <a:t>Woll</a:t>
            </a:r>
            <a:r>
              <a:rPr lang="el-GR" sz="2500" b="1" dirty="0">
                <a:effectLst/>
                <a:ea typeface="Times New Roman" panose="02020603050405020304" pitchFamily="18" charset="0"/>
              </a:rPr>
              <a:t> (1999), </a:t>
            </a:r>
            <a:r>
              <a:rPr lang="en-US" sz="2500" b="1" dirty="0">
                <a:effectLst/>
                <a:ea typeface="Times New Roman" panose="02020603050405020304" pitchFamily="18" charset="0"/>
              </a:rPr>
              <a:t>Van der </a:t>
            </a:r>
            <a:r>
              <a:rPr lang="en-US" sz="2500" b="1" dirty="0" err="1">
                <a:effectLst/>
                <a:ea typeface="Times New Roman" panose="02020603050405020304" pitchFamily="18" charset="0"/>
              </a:rPr>
              <a:t>Kooij</a:t>
            </a:r>
            <a:r>
              <a:rPr lang="el-GR" sz="2500" b="1" dirty="0">
                <a:effectLst/>
                <a:ea typeface="Times New Roman" panose="02020603050405020304" pitchFamily="18" charset="0"/>
              </a:rPr>
              <a:t> (2002), </a:t>
            </a:r>
            <a:r>
              <a:rPr lang="en-US" sz="2500" b="1" dirty="0">
                <a:effectLst/>
                <a:ea typeface="Times New Roman" panose="02020603050405020304" pitchFamily="18" charset="0"/>
              </a:rPr>
              <a:t>Johnston</a:t>
            </a:r>
            <a:r>
              <a:rPr lang="el-GR" sz="2500" b="1" dirty="0">
                <a:effectLst/>
                <a:ea typeface="Times New Roman" panose="02020603050405020304" pitchFamily="18" charset="0"/>
              </a:rPr>
              <a:t> &amp; </a:t>
            </a:r>
            <a:r>
              <a:rPr lang="en-US" sz="2500" b="1" dirty="0">
                <a:effectLst/>
                <a:ea typeface="Times New Roman" panose="02020603050405020304" pitchFamily="18" charset="0"/>
              </a:rPr>
              <a:t>Schembri</a:t>
            </a:r>
            <a:r>
              <a:rPr lang="el-GR" sz="2500" b="1" dirty="0">
                <a:effectLst/>
                <a:ea typeface="Times New Roman" panose="02020603050405020304" pitchFamily="18" charset="0"/>
              </a:rPr>
              <a:t> (2007), </a:t>
            </a:r>
            <a:r>
              <a:rPr lang="en-US" sz="2500" b="1" dirty="0">
                <a:effectLst/>
                <a:ea typeface="Times New Roman" panose="02020603050405020304" pitchFamily="18" charset="0"/>
              </a:rPr>
              <a:t>Sandler</a:t>
            </a:r>
            <a:r>
              <a:rPr lang="el-GR" sz="2500" b="1" dirty="0">
                <a:effectLst/>
                <a:ea typeface="Times New Roman" panose="02020603050405020304" pitchFamily="18" charset="0"/>
              </a:rPr>
              <a:t> &amp; </a:t>
            </a:r>
            <a:r>
              <a:rPr lang="en-US" sz="2500" b="1" dirty="0">
                <a:effectLst/>
                <a:ea typeface="Times New Roman" panose="02020603050405020304" pitchFamily="18" charset="0"/>
              </a:rPr>
              <a:t>Lillo</a:t>
            </a:r>
            <a:r>
              <a:rPr lang="el-GR" sz="2500" b="1" dirty="0">
                <a:effectLst/>
                <a:ea typeface="Times New Roman" panose="02020603050405020304" pitchFamily="18" charset="0"/>
              </a:rPr>
              <a:t>-</a:t>
            </a:r>
            <a:r>
              <a:rPr lang="en-US" sz="2500" b="1" dirty="0">
                <a:effectLst/>
                <a:ea typeface="Times New Roman" panose="02020603050405020304" pitchFamily="18" charset="0"/>
              </a:rPr>
              <a:t>Martin</a:t>
            </a:r>
            <a:r>
              <a:rPr lang="el-GR" sz="2500" b="1" dirty="0">
                <a:effectLst/>
                <a:ea typeface="Times New Roman" panose="02020603050405020304" pitchFamily="18" charset="0"/>
              </a:rPr>
              <a:t> (2001) </a:t>
            </a:r>
          </a:p>
          <a:p>
            <a:pPr marL="0" indent="0" algn="just">
              <a:lnSpc>
                <a:spcPct val="120000"/>
              </a:lnSpc>
              <a:buNone/>
            </a:pPr>
            <a:r>
              <a:rPr lang="el-GR" sz="2500" b="1" dirty="0">
                <a:ea typeface="Times New Roman" panose="02020603050405020304" pitchFamily="18" charset="0"/>
                <a:sym typeface="Wingdings" pitchFamily="2" charset="2"/>
              </a:rPr>
              <a:t> Ο</a:t>
            </a:r>
            <a:r>
              <a:rPr lang="el-GR" sz="2500" b="1" dirty="0">
                <a:effectLst/>
                <a:ea typeface="Times New Roman" panose="02020603050405020304" pitchFamily="18" charset="0"/>
              </a:rPr>
              <a:t> </a:t>
            </a:r>
            <a:r>
              <a:rPr lang="en-US" sz="2500" b="1" dirty="0" err="1">
                <a:effectLst/>
                <a:ea typeface="Times New Roman" panose="02020603050405020304" pitchFamily="18" charset="0"/>
              </a:rPr>
              <a:t>Stokoe</a:t>
            </a:r>
            <a:r>
              <a:rPr lang="el-GR" sz="2500" b="1" dirty="0">
                <a:effectLst/>
                <a:ea typeface="Times New Roman" panose="02020603050405020304" pitchFamily="18" charset="0"/>
              </a:rPr>
              <a:t> (1960) ήταν ο πρώτος που στην μονογραφία του για την Αμερικάνικη ΝΓ </a:t>
            </a:r>
            <a:r>
              <a:rPr lang="en-US" sz="2500" b="1" dirty="0">
                <a:effectLst/>
                <a:ea typeface="Times New Roman" panose="02020603050405020304" pitchFamily="18" charset="0"/>
              </a:rPr>
              <a:t>(ASL) </a:t>
            </a:r>
            <a:r>
              <a:rPr lang="el-GR" sz="2500" b="1" dirty="0">
                <a:effectLst/>
                <a:ea typeface="Times New Roman" panose="02020603050405020304" pitchFamily="18" charset="0"/>
              </a:rPr>
              <a:t>κατέδειξε πως τα νοήματα </a:t>
            </a:r>
            <a:r>
              <a:rPr lang="el-GR" sz="2500" b="1" dirty="0">
                <a:solidFill>
                  <a:srgbClr val="FF0000"/>
                </a:solidFill>
                <a:effectLst/>
                <a:ea typeface="Times New Roman" panose="02020603050405020304" pitchFamily="18" charset="0"/>
              </a:rPr>
              <a:t>δεν είναι ολιστικές χειρονομίες (</a:t>
            </a:r>
            <a:r>
              <a:rPr lang="en-US" sz="2500" b="1" dirty="0">
                <a:solidFill>
                  <a:srgbClr val="FF0000"/>
                </a:solidFill>
                <a:effectLst/>
                <a:ea typeface="Times New Roman" panose="02020603050405020304" pitchFamily="18" charset="0"/>
              </a:rPr>
              <a:t>holistic gestures</a:t>
            </a:r>
            <a:r>
              <a:rPr lang="el-GR" sz="2500" b="1" dirty="0">
                <a:solidFill>
                  <a:srgbClr val="FF0000"/>
                </a:solidFill>
                <a:effectLst/>
                <a:ea typeface="Times New Roman" panose="02020603050405020304" pitchFamily="18" charset="0"/>
              </a:rPr>
              <a:t>)</a:t>
            </a:r>
            <a:r>
              <a:rPr lang="el-GR" sz="2500" b="1" dirty="0">
                <a:effectLst/>
                <a:ea typeface="Times New Roman" panose="02020603050405020304" pitchFamily="18" charset="0"/>
              </a:rPr>
              <a:t> αλλά αποτελούνται από </a:t>
            </a:r>
            <a:r>
              <a:rPr lang="el-GR" sz="2500" b="1" dirty="0">
                <a:solidFill>
                  <a:srgbClr val="FF0000"/>
                </a:solidFill>
                <a:effectLst/>
                <a:ea typeface="Times New Roman" panose="02020603050405020304" pitchFamily="18" charset="0"/>
              </a:rPr>
              <a:t>αναλύσιμες κατηγορίες</a:t>
            </a:r>
            <a:r>
              <a:rPr lang="el-GR" sz="2500" b="1" dirty="0">
                <a:effectLst/>
                <a:ea typeface="Times New Roman" panose="02020603050405020304" pitchFamily="18" charset="0"/>
              </a:rPr>
              <a:t> οι οποίες αυτόνομες δεν έχουν κάποια σημασία αλλά γλωσσολογικά είναι σημαντικές γιατί </a:t>
            </a:r>
            <a:r>
              <a:rPr lang="el-GR" sz="2500" b="1" dirty="0">
                <a:solidFill>
                  <a:srgbClr val="FF0000"/>
                </a:solidFill>
                <a:effectLst/>
                <a:ea typeface="Times New Roman" panose="02020603050405020304" pitchFamily="18" charset="0"/>
              </a:rPr>
              <a:t>συνθέτουν και διαφοροποιούν σημασίες.</a:t>
            </a:r>
          </a:p>
          <a:p>
            <a:pPr algn="just">
              <a:lnSpc>
                <a:spcPct val="120000"/>
              </a:lnSpc>
              <a:buFont typeface="Wingdings" pitchFamily="2" charset="2"/>
              <a:buChar char="v"/>
            </a:pPr>
            <a:endParaRPr lang="el-GR" sz="1800" dirty="0">
              <a:latin typeface="Times New Roman" panose="02020603050405020304" pitchFamily="18" charset="0"/>
              <a:ea typeface="Times New Roman" panose="02020603050405020304" pitchFamily="18" charset="0"/>
            </a:endParaRPr>
          </a:p>
          <a:p>
            <a:pPr lvl="1" indent="0" algn="just">
              <a:lnSpc>
                <a:spcPct val="115000"/>
              </a:lnSpc>
              <a:buNone/>
            </a:pPr>
            <a:endParaRPr lang="el-GR" sz="1400" dirty="0">
              <a:latin typeface="Times New Roman" panose="02020603050405020304" pitchFamily="18" charset="0"/>
              <a:ea typeface="Times New Roman" panose="02020603050405020304" pitchFamily="18" charset="0"/>
            </a:endParaRPr>
          </a:p>
          <a:p>
            <a:pPr lvl="1" indent="0" algn="just">
              <a:lnSpc>
                <a:spcPct val="115000"/>
              </a:lnSpc>
              <a:buNone/>
            </a:pPr>
            <a:endParaRPr lang="el-GR"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111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19A323-5F28-354B-9EF5-C83496556787}"/>
              </a:ext>
            </a:extLst>
          </p:cNvPr>
          <p:cNvSpPr>
            <a:spLocks noGrp="1"/>
          </p:cNvSpPr>
          <p:nvPr>
            <p:ph type="title"/>
          </p:nvPr>
        </p:nvSpPr>
        <p:spPr/>
        <p:txBody>
          <a:bodyPr>
            <a:normAutofit/>
          </a:bodyPr>
          <a:lstStyle/>
          <a:p>
            <a:r>
              <a:rPr lang="el-GR" sz="4000" dirty="0"/>
              <a:t>Η νοηματική γλώσσα ΔΕΝ είναι μία/παγκόσμια</a:t>
            </a:r>
          </a:p>
        </p:txBody>
      </p:sp>
      <p:sp>
        <p:nvSpPr>
          <p:cNvPr id="3" name="Θέση περιεχομένου 2">
            <a:extLst>
              <a:ext uri="{FF2B5EF4-FFF2-40B4-BE49-F238E27FC236}">
                <a16:creationId xmlns:a16="http://schemas.microsoft.com/office/drawing/2014/main" id="{EF5AAF27-BDCE-4640-8386-79CC8D1D2479}"/>
              </a:ext>
            </a:extLst>
          </p:cNvPr>
          <p:cNvSpPr>
            <a:spLocks noGrp="1"/>
          </p:cNvSpPr>
          <p:nvPr>
            <p:ph idx="1"/>
          </p:nvPr>
        </p:nvSpPr>
        <p:spPr/>
        <p:txBody>
          <a:bodyPr>
            <a:normAutofit fontScale="92500" lnSpcReduction="10000"/>
          </a:bodyPr>
          <a:lstStyle/>
          <a:p>
            <a:pPr>
              <a:buFont typeface="Wingdings" pitchFamily="2" charset="2"/>
              <a:buChar char="Ø"/>
            </a:pPr>
            <a:r>
              <a:rPr lang="en-GB" dirty="0"/>
              <a:t>Bamako Sign Language [bog] (A language of Mali) </a:t>
            </a:r>
          </a:p>
          <a:p>
            <a:pPr>
              <a:buFont typeface="Wingdings" pitchFamily="2" charset="2"/>
              <a:buChar char="Ø"/>
            </a:pPr>
            <a:r>
              <a:rPr lang="en-GB" dirty="0"/>
              <a:t>Ban Khor Sign Language [</a:t>
            </a:r>
            <a:r>
              <a:rPr lang="en-GB" dirty="0" err="1"/>
              <a:t>bfk</a:t>
            </a:r>
            <a:r>
              <a:rPr lang="en-GB" dirty="0"/>
              <a:t>] (A language of Thailand) </a:t>
            </a:r>
            <a:endParaRPr lang="el-GR" dirty="0"/>
          </a:p>
          <a:p>
            <a:pPr>
              <a:buFont typeface="Wingdings" pitchFamily="2" charset="2"/>
              <a:buChar char="Ø"/>
            </a:pPr>
            <a:r>
              <a:rPr lang="en-GB" dirty="0" err="1"/>
              <a:t>Bengkala</a:t>
            </a:r>
            <a:r>
              <a:rPr lang="en-GB" dirty="0"/>
              <a:t> Sign Language [</a:t>
            </a:r>
            <a:r>
              <a:rPr lang="en-GB" dirty="0" err="1"/>
              <a:t>bqy</a:t>
            </a:r>
            <a:r>
              <a:rPr lang="en-GB" dirty="0"/>
              <a:t>] (A language of Indonesia) </a:t>
            </a:r>
            <a:endParaRPr lang="el-GR" dirty="0"/>
          </a:p>
          <a:p>
            <a:pPr>
              <a:buFont typeface="Wingdings" pitchFamily="2" charset="2"/>
              <a:buChar char="Ø"/>
            </a:pPr>
            <a:r>
              <a:rPr lang="en-GB" dirty="0"/>
              <a:t>Bolivian Sign Language [</a:t>
            </a:r>
            <a:r>
              <a:rPr lang="en-GB" dirty="0" err="1"/>
              <a:t>bvl</a:t>
            </a:r>
            <a:r>
              <a:rPr lang="en-GB" dirty="0"/>
              <a:t>] (A language of Bolivia) </a:t>
            </a:r>
            <a:endParaRPr lang="el-GR" dirty="0"/>
          </a:p>
          <a:p>
            <a:pPr>
              <a:buFont typeface="Wingdings" pitchFamily="2" charset="2"/>
              <a:buChar char="Ø"/>
            </a:pPr>
            <a:r>
              <a:rPr lang="en-GB" dirty="0"/>
              <a:t>Brazilian Sign Language [</a:t>
            </a:r>
            <a:r>
              <a:rPr lang="en-GB" dirty="0" err="1"/>
              <a:t>bzs</a:t>
            </a:r>
            <a:r>
              <a:rPr lang="en-GB" dirty="0"/>
              <a:t>] (A language of Brazil) </a:t>
            </a:r>
            <a:endParaRPr lang="el-GR" dirty="0"/>
          </a:p>
          <a:p>
            <a:pPr>
              <a:buFont typeface="Wingdings" pitchFamily="2" charset="2"/>
              <a:buChar char="Ø"/>
            </a:pPr>
            <a:r>
              <a:rPr lang="en-GB" dirty="0"/>
              <a:t>British Sign Language [</a:t>
            </a:r>
            <a:r>
              <a:rPr lang="en-GB" dirty="0" err="1"/>
              <a:t>bfi</a:t>
            </a:r>
            <a:r>
              <a:rPr lang="en-GB" dirty="0"/>
              <a:t>] (A language of United Kingdom) </a:t>
            </a:r>
            <a:endParaRPr lang="el-GR" dirty="0"/>
          </a:p>
          <a:p>
            <a:pPr>
              <a:buFont typeface="Wingdings" pitchFamily="2" charset="2"/>
              <a:buChar char="Ø"/>
            </a:pPr>
            <a:r>
              <a:rPr lang="en-GB" dirty="0"/>
              <a:t>Bulgarian Sign Language [</a:t>
            </a:r>
            <a:r>
              <a:rPr lang="en-GB" dirty="0" err="1"/>
              <a:t>bqn</a:t>
            </a:r>
            <a:r>
              <a:rPr lang="en-GB" dirty="0"/>
              <a:t>] (A language of Bulgaria) </a:t>
            </a:r>
            <a:endParaRPr lang="el-GR" dirty="0"/>
          </a:p>
          <a:p>
            <a:pPr>
              <a:buFont typeface="Wingdings" pitchFamily="2" charset="2"/>
              <a:buChar char="Ø"/>
            </a:pPr>
            <a:r>
              <a:rPr lang="en-GB" dirty="0"/>
              <a:t>Catalan Sign Language [csc] (A language of Spain) </a:t>
            </a:r>
            <a:endParaRPr lang="el-GR" dirty="0"/>
          </a:p>
          <a:p>
            <a:pPr>
              <a:buFont typeface="Wingdings" pitchFamily="2" charset="2"/>
              <a:buChar char="Ø"/>
            </a:pPr>
            <a:r>
              <a:rPr lang="en-GB" dirty="0"/>
              <a:t>Chadian Sign Language [</a:t>
            </a:r>
            <a:r>
              <a:rPr lang="en-GB" dirty="0" err="1"/>
              <a:t>cds</a:t>
            </a:r>
            <a:r>
              <a:rPr lang="en-GB" dirty="0"/>
              <a:t>] (A language of Chad) </a:t>
            </a:r>
            <a:endParaRPr lang="el-GR" dirty="0"/>
          </a:p>
          <a:p>
            <a:pPr>
              <a:buFont typeface="Wingdings" pitchFamily="2" charset="2"/>
              <a:buChar char="Ø"/>
            </a:pPr>
            <a:r>
              <a:rPr lang="en-GB" dirty="0"/>
              <a:t>Chiangmai Sign Language [</a:t>
            </a:r>
            <a:r>
              <a:rPr lang="en-GB" dirty="0" err="1"/>
              <a:t>csd</a:t>
            </a:r>
            <a:r>
              <a:rPr lang="en-GB" dirty="0"/>
              <a:t>] (A language of Thailand) </a:t>
            </a:r>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l-GR" dirty="0"/>
          </a:p>
          <a:p>
            <a:pPr marL="457200" indent="-457200">
              <a:buFont typeface="+mj-lt"/>
              <a:buAutoNum type="arabicPeriod"/>
            </a:pPr>
            <a:endParaRPr lang="el-GR" dirty="0"/>
          </a:p>
          <a:p>
            <a:endParaRPr lang="el-GR" dirty="0"/>
          </a:p>
        </p:txBody>
      </p:sp>
    </p:spTree>
    <p:extLst>
      <p:ext uri="{BB962C8B-B14F-4D97-AF65-F5344CB8AC3E}">
        <p14:creationId xmlns:p14="http://schemas.microsoft.com/office/powerpoint/2010/main" val="111928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9C16C2-B950-D153-4357-AAB495FD1276}"/>
              </a:ext>
            </a:extLst>
          </p:cNvPr>
          <p:cNvSpPr>
            <a:spLocks noGrp="1"/>
          </p:cNvSpPr>
          <p:nvPr>
            <p:ph type="title"/>
          </p:nvPr>
        </p:nvSpPr>
        <p:spPr>
          <a:xfrm>
            <a:off x="838200" y="365126"/>
            <a:ext cx="10515600" cy="977900"/>
          </a:xfrm>
        </p:spPr>
        <p:txBody>
          <a:bodyPr>
            <a:normAutofit fontScale="90000"/>
          </a:bodyPr>
          <a:lstStyle/>
          <a:p>
            <a:r>
              <a:rPr lang="el-GR" dirty="0"/>
              <a:t>Φωνολογική δομή των νοημάτων των </a:t>
            </a:r>
            <a:r>
              <a:rPr lang="el-GR" dirty="0" err="1"/>
              <a:t>ΝΓς</a:t>
            </a:r>
            <a:r>
              <a:rPr lang="el-GR" dirty="0"/>
              <a:t> </a:t>
            </a:r>
          </a:p>
        </p:txBody>
      </p:sp>
      <p:sp>
        <p:nvSpPr>
          <p:cNvPr id="3" name="Θέση περιεχομένου 2">
            <a:extLst>
              <a:ext uri="{FF2B5EF4-FFF2-40B4-BE49-F238E27FC236}">
                <a16:creationId xmlns:a16="http://schemas.microsoft.com/office/drawing/2014/main" id="{83BCC243-11EA-6420-0B9E-7594145404BA}"/>
              </a:ext>
            </a:extLst>
          </p:cNvPr>
          <p:cNvSpPr>
            <a:spLocks noGrp="1"/>
          </p:cNvSpPr>
          <p:nvPr>
            <p:ph idx="1"/>
          </p:nvPr>
        </p:nvSpPr>
        <p:spPr>
          <a:xfrm>
            <a:off x="685800" y="1343024"/>
            <a:ext cx="10515600" cy="5362575"/>
          </a:xfrm>
        </p:spPr>
        <p:txBody>
          <a:bodyPr>
            <a:normAutofit fontScale="92500" lnSpcReduction="10000"/>
          </a:bodyPr>
          <a:lstStyle/>
          <a:p>
            <a:pPr marL="0" indent="0" algn="just">
              <a:lnSpc>
                <a:spcPct val="120000"/>
              </a:lnSpc>
              <a:buNone/>
            </a:pPr>
            <a:endParaRPr lang="el-GR" sz="1800" dirty="0">
              <a:latin typeface="Times New Roman" panose="02020603050405020304" pitchFamily="18" charset="0"/>
              <a:ea typeface="Times New Roman" panose="02020603050405020304" pitchFamily="18" charset="0"/>
            </a:endParaRPr>
          </a:p>
          <a:p>
            <a:pPr>
              <a:lnSpc>
                <a:spcPct val="120000"/>
              </a:lnSpc>
              <a:buFont typeface="Wingdings" pitchFamily="2" charset="2"/>
              <a:buChar char="v"/>
            </a:pPr>
            <a:r>
              <a:rPr lang="el-GR" sz="2300" b="1" dirty="0">
                <a:effectLst/>
                <a:ea typeface="Times New Roman" panose="02020603050405020304" pitchFamily="18" charset="0"/>
              </a:rPr>
              <a:t>Συνεπώς, σε όλες σχεδόν τις </a:t>
            </a:r>
            <a:r>
              <a:rPr lang="el-GR" sz="2300" b="1" dirty="0" err="1">
                <a:effectLst/>
                <a:ea typeface="Times New Roman" panose="02020603050405020304" pitchFamily="18" charset="0"/>
              </a:rPr>
              <a:t>ΝΓς</a:t>
            </a:r>
            <a:r>
              <a:rPr lang="el-GR" sz="2300" b="1" dirty="0">
                <a:effectLst/>
                <a:ea typeface="Times New Roman" panose="02020603050405020304" pitchFamily="18" charset="0"/>
              </a:rPr>
              <a:t> όπως και στην ΕΝΓ τα νοήματα, όπως και οι λέξεις δομούνται από μικρότερα συστατικά, τα οποία δεν έχουν από μόνα τους σημασία. </a:t>
            </a:r>
          </a:p>
          <a:p>
            <a:pPr>
              <a:lnSpc>
                <a:spcPct val="120000"/>
              </a:lnSpc>
              <a:buFont typeface="Wingdings" pitchFamily="2" charset="2"/>
              <a:buChar char="v"/>
            </a:pPr>
            <a:r>
              <a:rPr lang="el-GR" sz="2300" b="1" i="1" dirty="0">
                <a:solidFill>
                  <a:srgbClr val="FF0000"/>
                </a:solidFill>
                <a:effectLst/>
                <a:ea typeface="Times New Roman" panose="02020603050405020304" pitchFamily="18" charset="0"/>
              </a:rPr>
              <a:t>Η φωνολογική δομή, δηλαδή τα δομικά στοιχεία ενός νοήματος είναι: </a:t>
            </a:r>
          </a:p>
          <a:p>
            <a:pPr indent="0" algn="just">
              <a:lnSpc>
                <a:spcPct val="120000"/>
              </a:lnSpc>
              <a:buNone/>
            </a:pPr>
            <a:r>
              <a:rPr lang="el-GR" sz="2300" b="1" dirty="0">
                <a:effectLst/>
                <a:ea typeface="Times New Roman" panose="02020603050405020304" pitchFamily="18" charset="0"/>
              </a:rPr>
              <a:t>α. η τοποθεσία (ή ο τόπος άρθρωσης, θέση)</a:t>
            </a:r>
            <a:r>
              <a:rPr lang="en-US" sz="2300" b="1" dirty="0">
                <a:effectLst/>
                <a:ea typeface="Times New Roman" panose="02020603050405020304" pitchFamily="18" charset="0"/>
              </a:rPr>
              <a:t> (location)</a:t>
            </a:r>
            <a:endParaRPr lang="el-GR" sz="2300" b="1" dirty="0">
              <a:ea typeface="Times New Roman" panose="02020603050405020304" pitchFamily="18" charset="0"/>
            </a:endParaRPr>
          </a:p>
          <a:p>
            <a:pPr indent="0" algn="just">
              <a:lnSpc>
                <a:spcPct val="120000"/>
              </a:lnSpc>
              <a:buNone/>
            </a:pPr>
            <a:r>
              <a:rPr lang="el-GR" sz="2300" b="1" dirty="0">
                <a:effectLst/>
                <a:ea typeface="Times New Roman" panose="02020603050405020304" pitchFamily="18" charset="0"/>
              </a:rPr>
              <a:t>β. η </a:t>
            </a:r>
            <a:r>
              <a:rPr lang="el-GR" sz="2300" b="1" dirty="0" err="1">
                <a:effectLst/>
                <a:ea typeface="Times New Roman" panose="02020603050405020304" pitchFamily="18" charset="0"/>
              </a:rPr>
              <a:t>χειρομορφή</a:t>
            </a:r>
            <a:r>
              <a:rPr lang="en-US" sz="2300" b="1" dirty="0">
                <a:effectLst/>
                <a:ea typeface="Times New Roman" panose="02020603050405020304" pitchFamily="18" charset="0"/>
              </a:rPr>
              <a:t> (handshape) </a:t>
            </a:r>
            <a:endParaRPr lang="el-GR" sz="2300" b="1" dirty="0">
              <a:ea typeface="Times New Roman" panose="02020603050405020304" pitchFamily="18" charset="0"/>
            </a:endParaRPr>
          </a:p>
          <a:p>
            <a:pPr indent="0" algn="just">
              <a:lnSpc>
                <a:spcPct val="120000"/>
              </a:lnSpc>
              <a:buNone/>
            </a:pPr>
            <a:r>
              <a:rPr lang="el-GR" sz="2300" b="1" dirty="0">
                <a:effectLst/>
                <a:ea typeface="Times New Roman" panose="02020603050405020304" pitchFamily="18" charset="0"/>
              </a:rPr>
              <a:t>γ. η κίνηση</a:t>
            </a:r>
            <a:r>
              <a:rPr lang="en-US" sz="2300" b="1" dirty="0">
                <a:effectLst/>
                <a:ea typeface="Times New Roman" panose="02020603050405020304" pitchFamily="18" charset="0"/>
              </a:rPr>
              <a:t> (movement</a:t>
            </a:r>
            <a:r>
              <a:rPr lang="el-GR" sz="2300" b="1" dirty="0">
                <a:ea typeface="Times New Roman" panose="02020603050405020304" pitchFamily="18" charset="0"/>
              </a:rPr>
              <a:t>)</a:t>
            </a:r>
          </a:p>
          <a:p>
            <a:pPr indent="0" algn="just">
              <a:lnSpc>
                <a:spcPct val="120000"/>
              </a:lnSpc>
              <a:buNone/>
            </a:pPr>
            <a:r>
              <a:rPr lang="el-GR" sz="2300" b="1" dirty="0">
                <a:ea typeface="Times New Roman" panose="02020603050405020304" pitchFamily="18" charset="0"/>
              </a:rPr>
              <a:t>Άλλοι ερευνητές όπως ο </a:t>
            </a:r>
            <a:r>
              <a:rPr lang="el-GR" sz="2300" b="1" dirty="0">
                <a:effectLst/>
                <a:ea typeface="Times New Roman" panose="02020603050405020304" pitchFamily="18" charset="0"/>
              </a:rPr>
              <a:t>ο </a:t>
            </a:r>
            <a:r>
              <a:rPr lang="en-US" sz="2300" b="1" dirty="0" err="1">
                <a:effectLst/>
                <a:ea typeface="Times New Roman" panose="02020603050405020304" pitchFamily="18" charset="0"/>
              </a:rPr>
              <a:t>Battison</a:t>
            </a:r>
            <a:r>
              <a:rPr lang="el-GR" sz="2300" b="1" dirty="0">
                <a:effectLst/>
                <a:ea typeface="Times New Roman" panose="02020603050405020304" pitchFamily="18" charset="0"/>
              </a:rPr>
              <a:t> (1978) όπως παρατίθεται στους </a:t>
            </a:r>
            <a:r>
              <a:rPr lang="en-US" sz="2300" b="1" dirty="0">
                <a:effectLst/>
                <a:ea typeface="Times New Roman" panose="02020603050405020304" pitchFamily="18" charset="0"/>
              </a:rPr>
              <a:t>Van der </a:t>
            </a:r>
            <a:r>
              <a:rPr lang="en-US" sz="2300" b="1" dirty="0" err="1">
                <a:effectLst/>
                <a:ea typeface="Times New Roman" panose="02020603050405020304" pitchFamily="18" charset="0"/>
              </a:rPr>
              <a:t>Kooij</a:t>
            </a:r>
            <a:r>
              <a:rPr lang="el-GR" sz="2300" b="1" dirty="0">
                <a:effectLst/>
                <a:ea typeface="Times New Roman" panose="02020603050405020304" pitchFamily="18" charset="0"/>
              </a:rPr>
              <a:t> (2002:15) πρότειναν και την προσθήκη μερικών ακόμη φωνολογικών χαρακτηριστικών όπως:</a:t>
            </a:r>
          </a:p>
          <a:p>
            <a:pPr indent="0" algn="just">
              <a:lnSpc>
                <a:spcPct val="120000"/>
              </a:lnSpc>
              <a:buNone/>
            </a:pPr>
            <a:r>
              <a:rPr lang="el-GR" sz="2300" b="1" dirty="0">
                <a:ea typeface="Times New Roman" panose="02020603050405020304" pitchFamily="18" charset="0"/>
              </a:rPr>
              <a:t>δ. ο προσανατολισμός (της παλάμης και των δακτύλων)</a:t>
            </a:r>
          </a:p>
          <a:p>
            <a:pPr lvl="1" indent="0" algn="just">
              <a:lnSpc>
                <a:spcPct val="115000"/>
              </a:lnSpc>
              <a:buNone/>
            </a:pPr>
            <a:endParaRPr lang="el-GR" sz="1400" dirty="0">
              <a:latin typeface="Times New Roman" panose="02020603050405020304" pitchFamily="18" charset="0"/>
              <a:ea typeface="Times New Roman" panose="02020603050405020304" pitchFamily="18" charset="0"/>
            </a:endParaRPr>
          </a:p>
          <a:p>
            <a:pPr lvl="1" indent="0" algn="just">
              <a:lnSpc>
                <a:spcPct val="115000"/>
              </a:lnSpc>
              <a:buNone/>
            </a:pPr>
            <a:endParaRPr lang="el-GR"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8068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3E94-7D82-3932-ED79-9AB2C981C49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CB70A465-13E4-CE65-2C71-C6ADB5CF29C7}"/>
              </a:ext>
            </a:extLst>
          </p:cNvPr>
          <p:cNvSpPr>
            <a:spLocks noGrp="1"/>
          </p:cNvSpPr>
          <p:nvPr>
            <p:ph type="title"/>
          </p:nvPr>
        </p:nvSpPr>
        <p:spPr>
          <a:xfrm>
            <a:off x="838200" y="365126"/>
            <a:ext cx="10515600" cy="977900"/>
          </a:xfrm>
        </p:spPr>
        <p:txBody>
          <a:bodyPr>
            <a:normAutofit fontScale="90000"/>
          </a:bodyPr>
          <a:lstStyle/>
          <a:p>
            <a:r>
              <a:rPr lang="el-GR" dirty="0"/>
              <a:t>Φωνολογική δομή των νοημάτων των </a:t>
            </a:r>
            <a:r>
              <a:rPr lang="el-GR" dirty="0" err="1"/>
              <a:t>ΝΓς</a:t>
            </a:r>
            <a:r>
              <a:rPr lang="el-GR" dirty="0"/>
              <a:t> </a:t>
            </a:r>
          </a:p>
        </p:txBody>
      </p:sp>
      <p:sp>
        <p:nvSpPr>
          <p:cNvPr id="3" name="Θέση περιεχομένου 2">
            <a:extLst>
              <a:ext uri="{FF2B5EF4-FFF2-40B4-BE49-F238E27FC236}">
                <a16:creationId xmlns:a16="http://schemas.microsoft.com/office/drawing/2014/main" id="{02EB51EF-78CB-A98D-656C-63F6F0A54D56}"/>
              </a:ext>
            </a:extLst>
          </p:cNvPr>
          <p:cNvSpPr>
            <a:spLocks noGrp="1"/>
          </p:cNvSpPr>
          <p:nvPr>
            <p:ph idx="1"/>
          </p:nvPr>
        </p:nvSpPr>
        <p:spPr>
          <a:xfrm>
            <a:off x="685800" y="1731263"/>
            <a:ext cx="10515600" cy="4761611"/>
          </a:xfrm>
        </p:spPr>
        <p:txBody>
          <a:bodyPr>
            <a:normAutofit lnSpcReduction="10000"/>
          </a:bodyPr>
          <a:lstStyle/>
          <a:p>
            <a:pPr marL="514350" indent="-285750">
              <a:lnSpc>
                <a:spcPct val="150000"/>
              </a:lnSpc>
              <a:buFont typeface="Wingdings" pitchFamily="2" charset="2"/>
              <a:buChar char="v"/>
            </a:pPr>
            <a:r>
              <a:rPr lang="el-GR" sz="2000" b="1" dirty="0">
                <a:ea typeface="Times New Roman" panose="02020603050405020304" pitchFamily="18" charset="0"/>
              </a:rPr>
              <a:t>Τα παραπάνω </a:t>
            </a:r>
            <a:r>
              <a:rPr lang="el-GR" sz="2000" b="1" dirty="0">
                <a:effectLst/>
                <a:ea typeface="Times New Roman" panose="02020603050405020304" pitchFamily="18" charset="0"/>
              </a:rPr>
              <a:t>φωνολογικά χαρακτηριστικά ονομάζονται σύμφωνα με τους </a:t>
            </a:r>
            <a:r>
              <a:rPr lang="en-US" sz="2000" b="1" dirty="0">
                <a:effectLst/>
                <a:ea typeface="Times New Roman" panose="02020603050405020304" pitchFamily="18" charset="0"/>
              </a:rPr>
              <a:t>Van der </a:t>
            </a:r>
            <a:r>
              <a:rPr lang="en-US" sz="2000" b="1" dirty="0" err="1">
                <a:effectLst/>
                <a:ea typeface="Times New Roman" panose="02020603050405020304" pitchFamily="18" charset="0"/>
              </a:rPr>
              <a:t>Kooij</a:t>
            </a:r>
            <a:r>
              <a:rPr lang="el-GR" sz="2000" b="1" dirty="0">
                <a:effectLst/>
                <a:ea typeface="Times New Roman" panose="02020603050405020304" pitchFamily="18" charset="0"/>
              </a:rPr>
              <a:t> (2002) και </a:t>
            </a:r>
            <a:r>
              <a:rPr lang="en-US" sz="2000" b="1" dirty="0">
                <a:effectLst/>
                <a:ea typeface="Times New Roman" panose="02020603050405020304" pitchFamily="18" charset="0"/>
              </a:rPr>
              <a:t>Sandler</a:t>
            </a:r>
            <a:r>
              <a:rPr lang="el-GR" sz="2000" b="1" dirty="0">
                <a:effectLst/>
                <a:ea typeface="Times New Roman" panose="02020603050405020304" pitchFamily="18" charset="0"/>
              </a:rPr>
              <a:t> (2005): </a:t>
            </a:r>
          </a:p>
          <a:p>
            <a:pPr marL="971550" lvl="1" indent="-285750" algn="just">
              <a:lnSpc>
                <a:spcPct val="150000"/>
              </a:lnSpc>
              <a:buFont typeface="Wingdings" pitchFamily="2" charset="2"/>
              <a:buChar char="Ø"/>
            </a:pPr>
            <a:r>
              <a:rPr lang="el-GR" sz="2000" b="1" dirty="0">
                <a:effectLst/>
                <a:ea typeface="Times New Roman" panose="02020603050405020304" pitchFamily="18" charset="0"/>
              </a:rPr>
              <a:t>χερικά στοιχεία (</a:t>
            </a:r>
            <a:r>
              <a:rPr lang="en-US" sz="2000" b="1" dirty="0">
                <a:effectLst/>
                <a:ea typeface="Times New Roman" panose="02020603050405020304" pitchFamily="18" charset="0"/>
              </a:rPr>
              <a:t>manual features</a:t>
            </a:r>
            <a:r>
              <a:rPr lang="el-GR" sz="2000" b="1" dirty="0">
                <a:effectLst/>
                <a:ea typeface="Times New Roman" panose="02020603050405020304" pitchFamily="18" charset="0"/>
              </a:rPr>
              <a:t>) </a:t>
            </a:r>
          </a:p>
          <a:p>
            <a:pPr marL="971550" lvl="1" indent="-285750" algn="just">
              <a:lnSpc>
                <a:spcPct val="150000"/>
              </a:lnSpc>
              <a:buFont typeface="Wingdings" pitchFamily="2" charset="2"/>
              <a:buChar char="Ø"/>
            </a:pPr>
            <a:r>
              <a:rPr lang="el-GR" sz="2000" b="1" dirty="0">
                <a:effectLst/>
                <a:ea typeface="Times New Roman" panose="02020603050405020304" pitchFamily="18" charset="0"/>
              </a:rPr>
              <a:t>και διαφοροποιούνται από τα μη χερικά (</a:t>
            </a:r>
            <a:r>
              <a:rPr lang="en-US" sz="2000" b="1" dirty="0">
                <a:effectLst/>
                <a:ea typeface="Times New Roman" panose="02020603050405020304" pitchFamily="18" charset="0"/>
              </a:rPr>
              <a:t>non</a:t>
            </a:r>
            <a:r>
              <a:rPr lang="el-GR" sz="2000" b="1" dirty="0">
                <a:effectLst/>
                <a:ea typeface="Times New Roman" panose="02020603050405020304" pitchFamily="18" charset="0"/>
              </a:rPr>
              <a:t> – </a:t>
            </a:r>
            <a:r>
              <a:rPr lang="en-US" sz="2000" b="1" dirty="0">
                <a:effectLst/>
                <a:ea typeface="Times New Roman" panose="02020603050405020304" pitchFamily="18" charset="0"/>
              </a:rPr>
              <a:t>manual features</a:t>
            </a:r>
            <a:r>
              <a:rPr lang="el-GR" sz="2000" b="1" dirty="0">
                <a:effectLst/>
                <a:ea typeface="Times New Roman" panose="02020603050405020304" pitchFamily="18" charset="0"/>
              </a:rPr>
              <a:t>) τα οποία ωστόσο αποτελούν με τη σειρά τους μέρος της δομής του νοήματος. Τα μη χερικά στοιχεία (</a:t>
            </a:r>
            <a:r>
              <a:rPr lang="en-US" sz="2000" b="1" dirty="0">
                <a:effectLst/>
                <a:ea typeface="Times New Roman" panose="02020603050405020304" pitchFamily="18" charset="0"/>
              </a:rPr>
              <a:t>non manual features</a:t>
            </a:r>
            <a:r>
              <a:rPr lang="el-GR" sz="2000" b="1" dirty="0">
                <a:effectLst/>
                <a:ea typeface="Times New Roman" panose="02020603050405020304" pitchFamily="18" charset="0"/>
              </a:rPr>
              <a:t>) όπως υποδηλώνει και το όνομά τους δεν πραγματώνονται με τα χέρια. Τέτοια στοιχεία είναι, οι κινήσεις του προσώπου (το σχήμα των χειλιών και των φρυδιών, το φούσκωμα ή στένεμα στα μάγουλα, ο προσανατολισμός του βλέμματος), οι κινήσεις του κεφαλιού και του σώματος.</a:t>
            </a:r>
          </a:p>
          <a:p>
            <a:pPr lvl="1" indent="0" algn="just">
              <a:lnSpc>
                <a:spcPct val="115000"/>
              </a:lnSpc>
              <a:buNone/>
            </a:pPr>
            <a:endParaRPr lang="el-GR" sz="1400" dirty="0">
              <a:latin typeface="Times New Roman" panose="02020603050405020304" pitchFamily="18" charset="0"/>
              <a:ea typeface="Times New Roman" panose="02020603050405020304" pitchFamily="18" charset="0"/>
            </a:endParaRPr>
          </a:p>
          <a:p>
            <a:pPr lvl="1" indent="0" algn="just">
              <a:lnSpc>
                <a:spcPct val="115000"/>
              </a:lnSpc>
              <a:buNone/>
            </a:pPr>
            <a:endParaRPr lang="el-GR"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8335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73E9A6-BA5A-4D10-8823-FC60AD09C3CF}"/>
              </a:ext>
            </a:extLst>
          </p:cNvPr>
          <p:cNvSpPr>
            <a:spLocks noGrp="1"/>
          </p:cNvSpPr>
          <p:nvPr>
            <p:ph type="title"/>
          </p:nvPr>
        </p:nvSpPr>
        <p:spPr/>
        <p:txBody>
          <a:bodyPr/>
          <a:lstStyle/>
          <a:p>
            <a:r>
              <a:rPr lang="el-GR" sz="3600" dirty="0"/>
              <a:t>Η ποικιλία στις Νοηματικές Γλώσσες</a:t>
            </a:r>
            <a:endParaRPr lang="el-GR" dirty="0"/>
          </a:p>
        </p:txBody>
      </p:sp>
      <p:sp>
        <p:nvSpPr>
          <p:cNvPr id="3" name="Θέση περιεχομένου 2">
            <a:extLst>
              <a:ext uri="{FF2B5EF4-FFF2-40B4-BE49-F238E27FC236}">
                <a16:creationId xmlns:a16="http://schemas.microsoft.com/office/drawing/2014/main" id="{6B0D1177-D211-10B7-12F5-9B37D80E267D}"/>
              </a:ext>
            </a:extLst>
          </p:cNvPr>
          <p:cNvSpPr>
            <a:spLocks noGrp="1"/>
          </p:cNvSpPr>
          <p:nvPr>
            <p:ph idx="1"/>
          </p:nvPr>
        </p:nvSpPr>
        <p:spPr/>
        <p:txBody>
          <a:bodyPr>
            <a:normAutofit fontScale="62500" lnSpcReduction="20000"/>
          </a:bodyPr>
          <a:lstStyle/>
          <a:p>
            <a:pPr marL="0" indent="0" algn="just">
              <a:lnSpc>
                <a:spcPct val="120000"/>
              </a:lnSpc>
              <a:buNone/>
            </a:pPr>
            <a:r>
              <a:rPr lang="el-GR" sz="3600" b="1" dirty="0">
                <a:cs typeface="Times New Roman" panose="02020603050405020304" pitchFamily="18" charset="0"/>
              </a:rPr>
              <a:t>Όπως στις </a:t>
            </a:r>
            <a:r>
              <a:rPr lang="el-GR" sz="3600" b="1" dirty="0" err="1">
                <a:cs typeface="Times New Roman" panose="02020603050405020304" pitchFamily="18" charset="0"/>
              </a:rPr>
              <a:t>ΟΓς</a:t>
            </a:r>
            <a:r>
              <a:rPr lang="el-GR" sz="3600" b="1" dirty="0">
                <a:cs typeface="Times New Roman" panose="02020603050405020304" pitchFamily="18" charset="0"/>
              </a:rPr>
              <a:t>, έτσι και στις </a:t>
            </a:r>
            <a:r>
              <a:rPr lang="el-GR" sz="3600" b="1" dirty="0" err="1">
                <a:cs typeface="Times New Roman" panose="02020603050405020304" pitchFamily="18" charset="0"/>
              </a:rPr>
              <a:t>ΝΓς</a:t>
            </a:r>
            <a:r>
              <a:rPr lang="el-GR" sz="3600" b="1" dirty="0">
                <a:cs typeface="Times New Roman" panose="02020603050405020304" pitchFamily="18" charset="0"/>
              </a:rPr>
              <a:t>, έχει εντοπιστεί η ύπαρξη της διαλεκτικής ποικιλίας.</a:t>
            </a:r>
          </a:p>
          <a:p>
            <a:pPr marL="0" indent="0" algn="just">
              <a:lnSpc>
                <a:spcPct val="120000"/>
              </a:lnSpc>
              <a:buNone/>
            </a:pPr>
            <a:r>
              <a:rPr lang="el-GR" sz="3600" b="1" dirty="0">
                <a:cs typeface="Times New Roman" panose="02020603050405020304" pitchFamily="18" charset="0"/>
              </a:rPr>
              <a:t>Στις </a:t>
            </a:r>
            <a:r>
              <a:rPr lang="el-GR" sz="3600" b="1" dirty="0" err="1">
                <a:cs typeface="Times New Roman" panose="02020603050405020304" pitchFamily="18" charset="0"/>
              </a:rPr>
              <a:t>ΝΓς</a:t>
            </a:r>
            <a:r>
              <a:rPr lang="el-GR" sz="3600" b="1" dirty="0">
                <a:cs typeface="Times New Roman" panose="02020603050405020304" pitchFamily="18" charset="0"/>
              </a:rPr>
              <a:t> έχει διαπιστωθεί γλωσσική ποικιλία </a:t>
            </a:r>
          </a:p>
          <a:p>
            <a:pPr marL="742950" indent="-742950" algn="just">
              <a:lnSpc>
                <a:spcPct val="120000"/>
              </a:lnSpc>
              <a:buAutoNum type="arabicPeriod"/>
            </a:pPr>
            <a:r>
              <a:rPr lang="el-GR" sz="3600" b="1" dirty="0">
                <a:solidFill>
                  <a:srgbClr val="FF0000"/>
                </a:solidFill>
                <a:cs typeface="Times New Roman" panose="02020603050405020304" pitchFamily="18" charset="0"/>
              </a:rPr>
              <a:t>σε φωνητικό – φωνολογικό επίπεδο αλλά και </a:t>
            </a:r>
          </a:p>
          <a:p>
            <a:pPr marL="742950" indent="-742950" algn="just">
              <a:lnSpc>
                <a:spcPct val="120000"/>
              </a:lnSpc>
              <a:buAutoNum type="arabicPeriod"/>
            </a:pPr>
            <a:r>
              <a:rPr lang="el-GR" sz="3600" b="1" dirty="0">
                <a:solidFill>
                  <a:srgbClr val="FF0000"/>
                </a:solidFill>
                <a:cs typeface="Times New Roman" panose="02020603050405020304" pitchFamily="18" charset="0"/>
              </a:rPr>
              <a:t>σε λεξιλογικό επίπεδο. </a:t>
            </a:r>
          </a:p>
          <a:p>
            <a:pPr marL="0" indent="0" algn="just">
              <a:lnSpc>
                <a:spcPct val="120000"/>
              </a:lnSpc>
              <a:buNone/>
            </a:pPr>
            <a:r>
              <a:rPr lang="el-GR" sz="3600" b="1" i="1" dirty="0">
                <a:cs typeface="Times New Roman" panose="02020603050405020304" pitchFamily="18" charset="0"/>
              </a:rPr>
              <a:t>(</a:t>
            </a:r>
            <a:r>
              <a:rPr lang="el-GR" sz="3600" b="1" i="1" dirty="0">
                <a:effectLst/>
                <a:ea typeface="Calibri" panose="020F0502020204030204" pitchFamily="34" charset="0"/>
                <a:cs typeface="Times New Roman" panose="02020603050405020304" pitchFamily="18" charset="0"/>
              </a:rPr>
              <a:t>μελέτη της ποικιλίας στην Αμερικάνικη ΝΓ (</a:t>
            </a:r>
            <a:r>
              <a:rPr lang="en-US" sz="3600" b="1" i="1" dirty="0">
                <a:effectLst/>
                <a:ea typeface="Calibri" panose="020F0502020204030204" pitchFamily="34" charset="0"/>
                <a:cs typeface="Times New Roman" panose="02020603050405020304" pitchFamily="18" charset="0"/>
              </a:rPr>
              <a:t>ASL</a:t>
            </a:r>
            <a:r>
              <a:rPr lang="el-GR" sz="3600" b="1" i="1" dirty="0">
                <a:effectLst/>
                <a:ea typeface="Calibri" panose="020F0502020204030204" pitchFamily="34" charset="0"/>
                <a:cs typeface="Times New Roman" panose="02020603050405020304" pitchFamily="18" charset="0"/>
              </a:rPr>
              <a:t>) (</a:t>
            </a:r>
            <a:r>
              <a:rPr lang="en-US" sz="3600" b="1" i="1" dirty="0">
                <a:effectLst/>
                <a:ea typeface="Calibri" panose="020F0502020204030204" pitchFamily="34" charset="0"/>
                <a:cs typeface="Times New Roman" panose="02020603050405020304" pitchFamily="18" charset="0"/>
              </a:rPr>
              <a:t>Lucas</a:t>
            </a:r>
            <a:r>
              <a:rPr lang="el-GR" sz="3600" b="1" i="1" dirty="0">
                <a:effectLst/>
                <a:ea typeface="Calibri" panose="020F0502020204030204" pitchFamily="34" charset="0"/>
                <a:cs typeface="Times New Roman" panose="02020603050405020304" pitchFamily="18" charset="0"/>
              </a:rPr>
              <a:t>, </a:t>
            </a:r>
            <a:r>
              <a:rPr lang="en-US" sz="3600" b="1" i="1" dirty="0">
                <a:effectLst/>
                <a:ea typeface="Calibri" panose="020F0502020204030204" pitchFamily="34" charset="0"/>
                <a:cs typeface="Times New Roman" panose="02020603050405020304" pitchFamily="18" charset="0"/>
              </a:rPr>
              <a:t>Robert</a:t>
            </a:r>
            <a:r>
              <a:rPr lang="el-GR" sz="3600" b="1" i="1" dirty="0">
                <a:effectLst/>
                <a:ea typeface="Calibri" panose="020F0502020204030204" pitchFamily="34" charset="0"/>
                <a:cs typeface="Times New Roman" panose="02020603050405020304" pitchFamily="18" charset="0"/>
              </a:rPr>
              <a:t> &amp; </a:t>
            </a:r>
            <a:r>
              <a:rPr lang="en-US" sz="3600" b="1" i="1" dirty="0">
                <a:effectLst/>
                <a:ea typeface="Calibri" panose="020F0502020204030204" pitchFamily="34" charset="0"/>
                <a:cs typeface="Times New Roman" panose="02020603050405020304" pitchFamily="18" charset="0"/>
              </a:rPr>
              <a:t>Clayton</a:t>
            </a:r>
            <a:r>
              <a:rPr lang="el-GR" sz="3600" b="1" i="1" dirty="0">
                <a:effectLst/>
                <a:ea typeface="Calibri" panose="020F0502020204030204" pitchFamily="34" charset="0"/>
                <a:cs typeface="Times New Roman" panose="02020603050405020304" pitchFamily="18" charset="0"/>
              </a:rPr>
              <a:t>, 2001), στην Ιταλική ΝΓ (</a:t>
            </a:r>
            <a:r>
              <a:rPr lang="en-US" sz="3600" b="1" i="1" dirty="0">
                <a:effectLst/>
                <a:ea typeface="Calibri" panose="020F0502020204030204" pitchFamily="34" charset="0"/>
                <a:cs typeface="Times New Roman" panose="02020603050405020304" pitchFamily="18" charset="0"/>
              </a:rPr>
              <a:t>LIS</a:t>
            </a:r>
            <a:r>
              <a:rPr lang="el-GR" sz="3600" b="1" i="1" dirty="0">
                <a:effectLst/>
                <a:ea typeface="Calibri" panose="020F0502020204030204" pitchFamily="34" charset="0"/>
                <a:cs typeface="Times New Roman" panose="02020603050405020304" pitchFamily="18" charset="0"/>
              </a:rPr>
              <a:t>) (</a:t>
            </a:r>
            <a:r>
              <a:rPr lang="en-US" sz="3600" b="1" i="1" dirty="0">
                <a:effectLst/>
                <a:ea typeface="Calibri" panose="020F0502020204030204" pitchFamily="34" charset="0"/>
                <a:cs typeface="Times New Roman" panose="02020603050405020304" pitchFamily="18" charset="0"/>
              </a:rPr>
              <a:t>Geraci</a:t>
            </a:r>
            <a:r>
              <a:rPr lang="el-GR" sz="3600" b="1" i="1" dirty="0">
                <a:effectLst/>
                <a:ea typeface="Calibri" panose="020F0502020204030204" pitchFamily="34" charset="0"/>
                <a:cs typeface="Times New Roman" panose="02020603050405020304" pitchFamily="18" charset="0"/>
              </a:rPr>
              <a:t> </a:t>
            </a:r>
            <a:r>
              <a:rPr lang="en-US" sz="3600" b="1" i="1" dirty="0">
                <a:effectLst/>
                <a:ea typeface="Calibri" panose="020F0502020204030204" pitchFamily="34" charset="0"/>
                <a:cs typeface="Times New Roman" panose="02020603050405020304" pitchFamily="18" charset="0"/>
              </a:rPr>
              <a:t>et al</a:t>
            </a:r>
            <a:r>
              <a:rPr lang="el-GR" sz="3600" b="1" i="1" dirty="0">
                <a:effectLst/>
                <a:ea typeface="Calibri" panose="020F0502020204030204" pitchFamily="34" charset="0"/>
                <a:cs typeface="Times New Roman" panose="02020603050405020304" pitchFamily="18" charset="0"/>
              </a:rPr>
              <a:t>, 2011) στην Βρετανική ΝΓ (</a:t>
            </a:r>
            <a:r>
              <a:rPr lang="en-US" sz="3600" b="1" i="1" dirty="0">
                <a:effectLst/>
                <a:ea typeface="Calibri" panose="020F0502020204030204" pitchFamily="34" charset="0"/>
                <a:cs typeface="Times New Roman" panose="02020603050405020304" pitchFamily="18" charset="0"/>
              </a:rPr>
              <a:t>BSL</a:t>
            </a:r>
            <a:r>
              <a:rPr lang="el-GR" sz="3600" b="1" i="1" dirty="0">
                <a:effectLst/>
                <a:ea typeface="Calibri" panose="020F0502020204030204" pitchFamily="34" charset="0"/>
                <a:cs typeface="Times New Roman" panose="02020603050405020304" pitchFamily="18" charset="0"/>
              </a:rPr>
              <a:t>) (</a:t>
            </a:r>
            <a:r>
              <a:rPr lang="el-GR" sz="3600" b="1" i="1" dirty="0" err="1">
                <a:effectLst/>
                <a:ea typeface="Calibri" panose="020F0502020204030204" pitchFamily="34" charset="0"/>
                <a:cs typeface="Times New Roman" panose="02020603050405020304" pitchFamily="18" charset="0"/>
              </a:rPr>
              <a:t>Stamp</a:t>
            </a:r>
            <a:r>
              <a:rPr lang="el-GR" sz="3600" b="1" i="1" dirty="0">
                <a:effectLst/>
                <a:ea typeface="Calibri" panose="020F0502020204030204" pitchFamily="34" charset="0"/>
                <a:cs typeface="Times New Roman" panose="02020603050405020304" pitchFamily="18" charset="0"/>
              </a:rPr>
              <a:t> </a:t>
            </a:r>
            <a:r>
              <a:rPr lang="en-US" sz="3600" b="1" i="1" dirty="0">
                <a:effectLst/>
                <a:ea typeface="Calibri" panose="020F0502020204030204" pitchFamily="34" charset="0"/>
                <a:cs typeface="Times New Roman" panose="02020603050405020304" pitchFamily="18" charset="0"/>
              </a:rPr>
              <a:t>et al</a:t>
            </a:r>
            <a:r>
              <a:rPr lang="el-GR" sz="3600" b="1" i="1" dirty="0">
                <a:effectLst/>
                <a:ea typeface="Calibri" panose="020F0502020204030204" pitchFamily="34" charset="0"/>
                <a:cs typeface="Times New Roman" panose="02020603050405020304" pitchFamily="18" charset="0"/>
              </a:rPr>
              <a:t>, 2014· </a:t>
            </a:r>
            <a:r>
              <a:rPr lang="el-GR" sz="3600" b="1" i="1" dirty="0" err="1">
                <a:effectLst/>
                <a:ea typeface="Calibri" panose="020F0502020204030204" pitchFamily="34" charset="0"/>
                <a:cs typeface="Times New Roman" panose="02020603050405020304" pitchFamily="18" charset="0"/>
              </a:rPr>
              <a:t>Stamp</a:t>
            </a:r>
            <a:r>
              <a:rPr lang="el-GR" sz="3600" b="1" i="1" dirty="0">
                <a:effectLst/>
                <a:ea typeface="Calibri" panose="020F0502020204030204" pitchFamily="34" charset="0"/>
                <a:cs typeface="Times New Roman" panose="02020603050405020304" pitchFamily="18" charset="0"/>
              </a:rPr>
              <a:t> </a:t>
            </a:r>
            <a:r>
              <a:rPr lang="en-US" sz="3600" b="1" i="1" dirty="0">
                <a:effectLst/>
                <a:ea typeface="Calibri" panose="020F0502020204030204" pitchFamily="34" charset="0"/>
                <a:cs typeface="Times New Roman" panose="02020603050405020304" pitchFamily="18" charset="0"/>
              </a:rPr>
              <a:t>et al</a:t>
            </a:r>
            <a:r>
              <a:rPr lang="el-GR" sz="3600" b="1" i="1" dirty="0">
                <a:effectLst/>
                <a:ea typeface="Calibri" panose="020F0502020204030204" pitchFamily="34" charset="0"/>
                <a:cs typeface="Times New Roman" panose="02020603050405020304" pitchFamily="18" charset="0"/>
              </a:rPr>
              <a:t>, 2015) </a:t>
            </a:r>
            <a:r>
              <a:rPr lang="el-GR" sz="3600" b="1" i="1" dirty="0">
                <a:ea typeface="Calibri" panose="020F0502020204030204" pitchFamily="34" charset="0"/>
              </a:rPr>
              <a:t>και στην Αυστραλιανή ΝΓ (</a:t>
            </a:r>
            <a:r>
              <a:rPr lang="en-US" sz="3600" b="1" i="1" dirty="0">
                <a:ea typeface="Calibri" panose="020F0502020204030204" pitchFamily="34" charset="0"/>
              </a:rPr>
              <a:t>AUSLAN</a:t>
            </a:r>
            <a:r>
              <a:rPr lang="el-GR" sz="3600" b="1" i="1" dirty="0">
                <a:ea typeface="Calibri" panose="020F0502020204030204" pitchFamily="34" charset="0"/>
              </a:rPr>
              <a:t>) (</a:t>
            </a:r>
            <a:r>
              <a:rPr lang="en-US" sz="3600" b="1" i="1" dirty="0">
                <a:ea typeface="Calibri" panose="020F0502020204030204" pitchFamily="34" charset="0"/>
              </a:rPr>
              <a:t>Johnston</a:t>
            </a:r>
            <a:r>
              <a:rPr lang="el-GR" sz="3600" b="1" i="1" dirty="0">
                <a:ea typeface="Calibri" panose="020F0502020204030204" pitchFamily="34" charset="0"/>
              </a:rPr>
              <a:t> &amp; </a:t>
            </a:r>
            <a:r>
              <a:rPr lang="en-US" sz="3600" b="1" i="1" dirty="0">
                <a:ea typeface="Calibri" panose="020F0502020204030204" pitchFamily="34" charset="0"/>
              </a:rPr>
              <a:t>Schembri</a:t>
            </a:r>
            <a:r>
              <a:rPr lang="el-GR" sz="3600" b="1" i="1" dirty="0">
                <a:ea typeface="Calibri" panose="020F0502020204030204" pitchFamily="34" charset="0"/>
              </a:rPr>
              <a:t>, 2007)</a:t>
            </a:r>
            <a:r>
              <a:rPr lang="el-GR" sz="3600" b="1" i="1" dirty="0">
                <a:effectLst/>
                <a:ea typeface="Calibri" panose="020F0502020204030204" pitchFamily="34" charset="0"/>
                <a:cs typeface="Times New Roman" panose="02020603050405020304" pitchFamily="18" charset="0"/>
              </a:rPr>
              <a:t>).</a:t>
            </a:r>
            <a:endParaRPr lang="el-GR" sz="3600" b="1" i="1" dirty="0">
              <a:cs typeface="Times New Roman" panose="02020603050405020304" pitchFamily="18" charset="0"/>
            </a:endParaRPr>
          </a:p>
        </p:txBody>
      </p:sp>
    </p:spTree>
    <p:extLst>
      <p:ext uri="{BB962C8B-B14F-4D97-AF65-F5344CB8AC3E}">
        <p14:creationId xmlns:p14="http://schemas.microsoft.com/office/powerpoint/2010/main" val="386587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73E9A6-BA5A-4D10-8823-FC60AD09C3CF}"/>
              </a:ext>
            </a:extLst>
          </p:cNvPr>
          <p:cNvSpPr>
            <a:spLocks noGrp="1"/>
          </p:cNvSpPr>
          <p:nvPr>
            <p:ph type="title"/>
          </p:nvPr>
        </p:nvSpPr>
        <p:spPr/>
        <p:txBody>
          <a:bodyPr/>
          <a:lstStyle/>
          <a:p>
            <a:r>
              <a:rPr lang="el-GR" sz="3600" dirty="0"/>
              <a:t>Η ποικιλία στις Νοηματικές Γλώσσες</a:t>
            </a:r>
            <a:endParaRPr lang="el-GR" dirty="0"/>
          </a:p>
        </p:txBody>
      </p:sp>
      <p:sp>
        <p:nvSpPr>
          <p:cNvPr id="3" name="Θέση περιεχομένου 2">
            <a:extLst>
              <a:ext uri="{FF2B5EF4-FFF2-40B4-BE49-F238E27FC236}">
                <a16:creationId xmlns:a16="http://schemas.microsoft.com/office/drawing/2014/main" id="{6B0D1177-D211-10B7-12F5-9B37D80E267D}"/>
              </a:ext>
            </a:extLst>
          </p:cNvPr>
          <p:cNvSpPr>
            <a:spLocks noGrp="1"/>
          </p:cNvSpPr>
          <p:nvPr>
            <p:ph idx="1"/>
          </p:nvPr>
        </p:nvSpPr>
        <p:spPr/>
        <p:txBody>
          <a:bodyPr>
            <a:normAutofit fontScale="62500" lnSpcReduction="20000"/>
          </a:bodyPr>
          <a:lstStyle/>
          <a:p>
            <a:pPr marL="742950" indent="-742950" algn="just">
              <a:lnSpc>
                <a:spcPct val="120000"/>
              </a:lnSpc>
              <a:buFont typeface="+mj-lt"/>
              <a:buAutoNum type="arabicPeriod"/>
            </a:pPr>
            <a:r>
              <a:rPr lang="el-GR" sz="3600" b="1" i="1" dirty="0">
                <a:solidFill>
                  <a:srgbClr val="FF0000"/>
                </a:solidFill>
                <a:cs typeface="Times New Roman" panose="02020603050405020304" pitchFamily="18" charset="0"/>
              </a:rPr>
              <a:t>Φωνητική – φωνολογική ποικιλία</a:t>
            </a:r>
            <a:r>
              <a:rPr lang="el-GR" sz="3600" b="1" dirty="0">
                <a:solidFill>
                  <a:srgbClr val="FF0000"/>
                </a:solidFill>
                <a:cs typeface="Times New Roman" panose="02020603050405020304" pitchFamily="18" charset="0"/>
              </a:rPr>
              <a:t>: </a:t>
            </a:r>
            <a:r>
              <a:rPr lang="el-GR" sz="3600" b="1" dirty="0">
                <a:effectLst/>
                <a:ea typeface="Calibri" panose="020F0502020204030204" pitchFamily="34" charset="0"/>
              </a:rPr>
              <a:t>η ποικιλία αυτή που αφορά τη διαφοροποίηση μιας παραμέτρου (</a:t>
            </a:r>
            <a:r>
              <a:rPr lang="el-GR" sz="3600" b="1" dirty="0" err="1">
                <a:effectLst/>
                <a:ea typeface="Calibri" panose="020F0502020204030204" pitchFamily="34" charset="0"/>
              </a:rPr>
              <a:t>χειρομορφής</a:t>
            </a:r>
            <a:r>
              <a:rPr lang="el-GR" sz="3600" b="1" dirty="0">
                <a:effectLst/>
                <a:ea typeface="Calibri" panose="020F0502020204030204" pitchFamily="34" charset="0"/>
              </a:rPr>
              <a:t>, θέσης, κίνησης, τοποθεσίας, προσανατολισμού, μη-χερικών στοιχείων) και οι διαφορετικές πραγματώσεις δεν διαφοροποιούν σημασίες.</a:t>
            </a:r>
          </a:p>
          <a:p>
            <a:pPr marL="742950" indent="-742950" algn="just">
              <a:lnSpc>
                <a:spcPct val="120000"/>
              </a:lnSpc>
              <a:buFont typeface="+mj-lt"/>
              <a:buAutoNum type="arabicPeriod"/>
            </a:pPr>
            <a:endParaRPr lang="el-GR" sz="3600" b="1" dirty="0">
              <a:cs typeface="Times New Roman" panose="02020603050405020304" pitchFamily="18" charset="0"/>
            </a:endParaRPr>
          </a:p>
          <a:p>
            <a:pPr marL="742950" indent="-742950" algn="just">
              <a:lnSpc>
                <a:spcPct val="120000"/>
              </a:lnSpc>
              <a:buFont typeface="+mj-lt"/>
              <a:buAutoNum type="arabicPeriod"/>
            </a:pPr>
            <a:r>
              <a:rPr lang="el-GR" sz="3600" b="1" i="1" dirty="0">
                <a:solidFill>
                  <a:srgbClr val="FF0000"/>
                </a:solidFill>
                <a:cs typeface="Times New Roman" panose="02020603050405020304" pitchFamily="18" charset="0"/>
              </a:rPr>
              <a:t>Λεξιλογική ποικιλία</a:t>
            </a:r>
            <a:r>
              <a:rPr lang="el-GR" sz="3600" b="1" dirty="0">
                <a:solidFill>
                  <a:srgbClr val="FF0000"/>
                </a:solidFill>
                <a:cs typeface="Times New Roman" panose="02020603050405020304" pitchFamily="18" charset="0"/>
              </a:rPr>
              <a:t>: </a:t>
            </a:r>
            <a:r>
              <a:rPr lang="el-GR" sz="3600" b="1" dirty="0">
                <a:effectLst/>
                <a:ea typeface="Calibri" panose="020F0502020204030204" pitchFamily="34" charset="0"/>
              </a:rPr>
              <a:t>αφορά νοήματα-λέξεις που αποδίδουν την ίδια σημασία αλλά διαμορφώνονται με εντελώς διαφορετική μορφή, αφού ο σχηματισμός των νοημάτων αυτών γίνεται με ένα εντελώς διαφορετικό συνδυασμό των διακριτών στοιχείων που συνθέτουν τα νοήματα των ΝΓ.</a:t>
            </a:r>
            <a:endParaRPr lang="el-GR" sz="3600" b="1" dirty="0">
              <a:ea typeface="Calibri" panose="020F0502020204030204" pitchFamily="34" charset="0"/>
            </a:endParaRPr>
          </a:p>
        </p:txBody>
      </p:sp>
    </p:spTree>
    <p:extLst>
      <p:ext uri="{BB962C8B-B14F-4D97-AF65-F5344CB8AC3E}">
        <p14:creationId xmlns:p14="http://schemas.microsoft.com/office/powerpoint/2010/main" val="715894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C1C190-BAA3-F241-79FF-3CABA4A24DA0}"/>
              </a:ext>
            </a:extLst>
          </p:cNvPr>
          <p:cNvSpPr>
            <a:spLocks noGrp="1"/>
          </p:cNvSpPr>
          <p:nvPr>
            <p:ph type="title"/>
          </p:nvPr>
        </p:nvSpPr>
        <p:spPr>
          <a:xfrm>
            <a:off x="1069848" y="195072"/>
            <a:ext cx="10058400" cy="1609344"/>
          </a:xfrm>
        </p:spPr>
        <p:txBody>
          <a:bodyPr/>
          <a:lstStyle/>
          <a:p>
            <a:r>
              <a:rPr lang="el-GR" sz="3600" dirty="0"/>
              <a:t>Η διαλεκτική ποικιλία στην ΕΝΓ</a:t>
            </a:r>
            <a:endParaRPr lang="el-GR" dirty="0"/>
          </a:p>
        </p:txBody>
      </p:sp>
      <p:sp>
        <p:nvSpPr>
          <p:cNvPr id="3" name="Θέση περιεχομένου 2">
            <a:extLst>
              <a:ext uri="{FF2B5EF4-FFF2-40B4-BE49-F238E27FC236}">
                <a16:creationId xmlns:a16="http://schemas.microsoft.com/office/drawing/2014/main" id="{6E392DE9-DE8A-0952-1F4D-34A04A6D3599}"/>
              </a:ext>
            </a:extLst>
          </p:cNvPr>
          <p:cNvSpPr>
            <a:spLocks noGrp="1"/>
          </p:cNvSpPr>
          <p:nvPr>
            <p:ph idx="1"/>
          </p:nvPr>
        </p:nvSpPr>
        <p:spPr>
          <a:xfrm>
            <a:off x="1069848" y="1804416"/>
            <a:ext cx="10058400" cy="4925568"/>
          </a:xfrm>
        </p:spPr>
        <p:txBody>
          <a:bodyPr>
            <a:normAutofit fontScale="92500" lnSpcReduction="20000"/>
          </a:bodyPr>
          <a:lstStyle/>
          <a:p>
            <a:pPr algn="just">
              <a:lnSpc>
                <a:spcPct val="170000"/>
              </a:lnSpc>
              <a:buFont typeface="Wingdings" pitchFamily="2" charset="2"/>
              <a:buChar char="Ø"/>
            </a:pPr>
            <a:r>
              <a:rPr lang="el-GR" sz="2500" b="1" dirty="0">
                <a:cs typeface="Times New Roman" panose="02020603050405020304" pitchFamily="18" charset="0"/>
              </a:rPr>
              <a:t>Οι Ζαχαροπούλου </a:t>
            </a:r>
            <a:r>
              <a:rPr lang="en-US" sz="2500" b="1" dirty="0">
                <a:cs typeface="Times New Roman" panose="02020603050405020304" pitchFamily="18" charset="0"/>
              </a:rPr>
              <a:t>et al (2020)</a:t>
            </a:r>
            <a:r>
              <a:rPr lang="el-GR" sz="2500" b="1" dirty="0">
                <a:cs typeface="Times New Roman" panose="02020603050405020304" pitchFamily="18" charset="0"/>
              </a:rPr>
              <a:t> στην έρευνά τους διερευνώντας την </a:t>
            </a:r>
            <a:r>
              <a:rPr lang="el-GR" sz="2500" b="1" dirty="0">
                <a:solidFill>
                  <a:srgbClr val="FF0000"/>
                </a:solidFill>
                <a:cs typeface="Times New Roman" panose="02020603050405020304" pitchFamily="18" charset="0"/>
              </a:rPr>
              <a:t>ύπαρξη διαλεκτικής ποικιλίας στην ΕΝΓ,</a:t>
            </a:r>
            <a:r>
              <a:rPr lang="el-GR" sz="2500" b="1" dirty="0">
                <a:cs typeface="Times New Roman" panose="02020603050405020304" pitchFamily="18" charset="0"/>
              </a:rPr>
              <a:t> </a:t>
            </a:r>
            <a:r>
              <a:rPr lang="el-GR" sz="2500" b="1" dirty="0">
                <a:effectLst/>
                <a:ea typeface="Calibri" panose="020F0502020204030204" pitchFamily="34" charset="0"/>
              </a:rPr>
              <a:t>συγκρίνοντας αναλύσεις βιντεοσκοπημένων διηγήσεων </a:t>
            </a:r>
            <a:r>
              <a:rPr lang="el-GR" sz="2500" b="1" dirty="0">
                <a:solidFill>
                  <a:srgbClr val="FF0000"/>
                </a:solidFill>
                <a:effectLst/>
                <a:ea typeface="Calibri" panose="020F0502020204030204" pitchFamily="34" charset="0"/>
              </a:rPr>
              <a:t>κωφών πληροφορητών από την Θεσσαλονίκη και την Πάτρα</a:t>
            </a:r>
            <a:r>
              <a:rPr lang="el-GR" sz="2500" b="1" dirty="0">
                <a:effectLst/>
                <a:ea typeface="Calibri" panose="020F0502020204030204" pitchFamily="34" charset="0"/>
              </a:rPr>
              <a:t>. </a:t>
            </a:r>
          </a:p>
          <a:p>
            <a:pPr algn="just">
              <a:lnSpc>
                <a:spcPct val="170000"/>
              </a:lnSpc>
              <a:buFont typeface="Wingdings" pitchFamily="2" charset="2"/>
              <a:buChar char="ü"/>
            </a:pPr>
            <a:r>
              <a:rPr lang="el-GR" sz="2500" b="1" dirty="0">
                <a:cs typeface="Times New Roman" panose="02020603050405020304" pitchFamily="18" charset="0"/>
              </a:rPr>
              <a:t>διαπίστωσαν τη </a:t>
            </a:r>
            <a:r>
              <a:rPr lang="el-GR" sz="2500" b="1" dirty="0">
                <a:effectLst/>
                <a:ea typeface="Calibri" panose="020F0502020204030204" pitchFamily="34" charset="0"/>
              </a:rPr>
              <a:t>συστηματική ύπαρξη δύο ειδών </a:t>
            </a:r>
            <a:r>
              <a:rPr lang="el-GR" sz="2500" b="1" dirty="0">
                <a:solidFill>
                  <a:srgbClr val="FF0000"/>
                </a:solidFill>
                <a:effectLst/>
                <a:ea typeface="Calibri" panose="020F0502020204030204" pitchFamily="34" charset="0"/>
              </a:rPr>
              <a:t>διαλεκτικής ποικιλίας</a:t>
            </a:r>
            <a:r>
              <a:rPr lang="el-GR" sz="2500" b="1" dirty="0">
                <a:effectLst/>
                <a:ea typeface="Calibri" panose="020F0502020204030204" pitchFamily="34" charset="0"/>
              </a:rPr>
              <a:t>, </a:t>
            </a:r>
          </a:p>
          <a:p>
            <a:pPr marL="514350" indent="-514350" algn="just">
              <a:lnSpc>
                <a:spcPct val="170000"/>
              </a:lnSpc>
              <a:buFont typeface="+mj-lt"/>
              <a:buAutoNum type="romanLcPeriod"/>
            </a:pPr>
            <a:r>
              <a:rPr lang="el-GR" sz="2500" b="1" dirty="0">
                <a:effectLst/>
                <a:ea typeface="Calibri" panose="020F0502020204030204" pitchFamily="34" charset="0"/>
              </a:rPr>
              <a:t>της </a:t>
            </a:r>
            <a:r>
              <a:rPr lang="el-GR" sz="2500" b="1" dirty="0">
                <a:solidFill>
                  <a:srgbClr val="FF0000"/>
                </a:solidFill>
                <a:effectLst/>
                <a:ea typeface="Calibri" panose="020F0502020204030204" pitchFamily="34" charset="0"/>
              </a:rPr>
              <a:t>φωνητικής- φωνολογικής </a:t>
            </a:r>
            <a:r>
              <a:rPr lang="el-GR" sz="2500" b="1" dirty="0">
                <a:effectLst/>
                <a:ea typeface="Calibri" panose="020F0502020204030204" pitchFamily="34" charset="0"/>
              </a:rPr>
              <a:t>αλλά και </a:t>
            </a:r>
          </a:p>
          <a:p>
            <a:pPr marL="514350" indent="-514350" algn="just">
              <a:lnSpc>
                <a:spcPct val="170000"/>
              </a:lnSpc>
              <a:buFont typeface="+mj-lt"/>
              <a:buAutoNum type="romanLcPeriod"/>
            </a:pPr>
            <a:r>
              <a:rPr lang="el-GR" sz="2500" b="1" dirty="0">
                <a:effectLst/>
                <a:ea typeface="Calibri" panose="020F0502020204030204" pitchFamily="34" charset="0"/>
              </a:rPr>
              <a:t>της </a:t>
            </a:r>
            <a:r>
              <a:rPr lang="el-GR" sz="2500" b="1" dirty="0">
                <a:solidFill>
                  <a:srgbClr val="FF0000"/>
                </a:solidFill>
                <a:effectLst/>
                <a:ea typeface="Calibri" panose="020F0502020204030204" pitchFamily="34" charset="0"/>
              </a:rPr>
              <a:t>λεξιλογικής</a:t>
            </a:r>
            <a:r>
              <a:rPr lang="el-GR" sz="2500" b="1" dirty="0">
                <a:effectLst/>
                <a:ea typeface="Calibri" panose="020F0502020204030204" pitchFamily="34" charset="0"/>
              </a:rPr>
              <a:t> </a:t>
            </a:r>
          </a:p>
          <a:p>
            <a:pPr>
              <a:buFont typeface="Wingdings" pitchFamily="2" charset="2"/>
              <a:buChar char="Ø"/>
            </a:pPr>
            <a:endParaRPr lang="el-G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491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
          <a:extLst>
            <a:ext uri="{FF2B5EF4-FFF2-40B4-BE49-F238E27FC236}">
              <a16:creationId xmlns:a16="http://schemas.microsoft.com/office/drawing/2014/main" id="{9BE50FEA-D6CA-14BC-A539-A454D0129E03}"/>
            </a:ext>
          </a:extLst>
        </p:cNvPr>
        <p:cNvGrpSpPr/>
        <p:nvPr/>
      </p:nvGrpSpPr>
      <p:grpSpPr>
        <a:xfrm>
          <a:off x="0" y="0"/>
          <a:ext cx="0" cy="0"/>
          <a:chOff x="0" y="0"/>
          <a:chExt cx="0" cy="0"/>
        </a:xfrm>
      </p:grpSpPr>
      <p:sp>
        <p:nvSpPr>
          <p:cNvPr id="466" name="Google Shape;466;p42">
            <a:extLst>
              <a:ext uri="{FF2B5EF4-FFF2-40B4-BE49-F238E27FC236}">
                <a16:creationId xmlns:a16="http://schemas.microsoft.com/office/drawing/2014/main" id="{07D0EB6A-384A-8170-DEBD-BB2404746478}"/>
              </a:ext>
            </a:extLst>
          </p:cNvPr>
          <p:cNvSpPr txBox="1"/>
          <p:nvPr/>
        </p:nvSpPr>
        <p:spPr>
          <a:xfrm>
            <a:off x="1080849" y="3173000"/>
            <a:ext cx="2702519" cy="512000"/>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Πληροφορητές</a:t>
            </a:r>
            <a:endParaRPr sz="2667" dirty="0">
              <a:solidFill>
                <a:schemeClr val="dk1"/>
              </a:solidFill>
              <a:latin typeface="Jost SemiBold"/>
              <a:ea typeface="Jost SemiBold"/>
              <a:cs typeface="Jost SemiBold"/>
              <a:sym typeface="Jost SemiBold"/>
            </a:endParaRPr>
          </a:p>
        </p:txBody>
      </p:sp>
      <p:sp>
        <p:nvSpPr>
          <p:cNvPr id="468" name="Google Shape;468;p42">
            <a:extLst>
              <a:ext uri="{FF2B5EF4-FFF2-40B4-BE49-F238E27FC236}">
                <a16:creationId xmlns:a16="http://schemas.microsoft.com/office/drawing/2014/main" id="{8EA4D713-5EA2-FD84-ECF6-0ED5D6141748}"/>
              </a:ext>
            </a:extLst>
          </p:cNvPr>
          <p:cNvSpPr txBox="1"/>
          <p:nvPr/>
        </p:nvSpPr>
        <p:spPr>
          <a:xfrm>
            <a:off x="4810959" y="3103786"/>
            <a:ext cx="2560881" cy="1039969"/>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Συλλογή Δεδομένων</a:t>
            </a:r>
            <a:endParaRPr sz="2667" dirty="0">
              <a:solidFill>
                <a:schemeClr val="dk1"/>
              </a:solidFill>
              <a:latin typeface="Jost SemiBold"/>
              <a:ea typeface="Jost SemiBold"/>
              <a:cs typeface="Jost SemiBold"/>
              <a:sym typeface="Jost SemiBold"/>
            </a:endParaRPr>
          </a:p>
        </p:txBody>
      </p:sp>
      <p:sp>
        <p:nvSpPr>
          <p:cNvPr id="472" name="Google Shape;472;p42">
            <a:extLst>
              <a:ext uri="{FF2B5EF4-FFF2-40B4-BE49-F238E27FC236}">
                <a16:creationId xmlns:a16="http://schemas.microsoft.com/office/drawing/2014/main" id="{25E7BD2B-9017-A211-2D33-DBAC05BE3F54}"/>
              </a:ext>
            </a:extLst>
          </p:cNvPr>
          <p:cNvSpPr txBox="1"/>
          <p:nvPr/>
        </p:nvSpPr>
        <p:spPr>
          <a:xfrm>
            <a:off x="8690048" y="2977662"/>
            <a:ext cx="2444800" cy="1069567"/>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Ανάλυση δεδομένων</a:t>
            </a:r>
            <a:endParaRPr sz="2667" dirty="0">
              <a:solidFill>
                <a:schemeClr val="dk1"/>
              </a:solidFill>
              <a:latin typeface="Jost SemiBold"/>
              <a:ea typeface="Jost SemiBold"/>
              <a:cs typeface="Jost SemiBold"/>
              <a:sym typeface="Jost SemiBold"/>
            </a:endParaRPr>
          </a:p>
        </p:txBody>
      </p:sp>
      <p:cxnSp>
        <p:nvCxnSpPr>
          <p:cNvPr id="474" name="Google Shape;474;p42">
            <a:extLst>
              <a:ext uri="{FF2B5EF4-FFF2-40B4-BE49-F238E27FC236}">
                <a16:creationId xmlns:a16="http://schemas.microsoft.com/office/drawing/2014/main" id="{AF94098F-51FB-7216-34B3-880BA4231B83}"/>
              </a:ext>
            </a:extLst>
          </p:cNvPr>
          <p:cNvCxnSpPr>
            <a:cxnSpLocks/>
          </p:cNvCxnSpPr>
          <p:nvPr/>
        </p:nvCxnSpPr>
        <p:spPr>
          <a:xfrm rot="5400000">
            <a:off x="3861305" y="842525"/>
            <a:ext cx="796300" cy="3663892"/>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476" name="Google Shape;476;p42">
            <a:extLst>
              <a:ext uri="{FF2B5EF4-FFF2-40B4-BE49-F238E27FC236}">
                <a16:creationId xmlns:a16="http://schemas.microsoft.com/office/drawing/2014/main" id="{8466CC78-10D7-D437-B602-C5EA937A9021}"/>
              </a:ext>
            </a:extLst>
          </p:cNvPr>
          <p:cNvCxnSpPr>
            <a:cxnSpLocks/>
          </p:cNvCxnSpPr>
          <p:nvPr/>
        </p:nvCxnSpPr>
        <p:spPr>
          <a:xfrm rot="5400000">
            <a:off x="5702660" y="2635686"/>
            <a:ext cx="726267" cy="183426"/>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478" name="Google Shape;478;p42">
            <a:extLst>
              <a:ext uri="{FF2B5EF4-FFF2-40B4-BE49-F238E27FC236}">
                <a16:creationId xmlns:a16="http://schemas.microsoft.com/office/drawing/2014/main" id="{E68ED5F7-3C27-CA2F-8E34-5A4E6E0508B9}"/>
              </a:ext>
            </a:extLst>
          </p:cNvPr>
          <p:cNvCxnSpPr>
            <a:cxnSpLocks/>
            <a:stCxn id="475" idx="2"/>
            <a:endCxn id="472" idx="0"/>
          </p:cNvCxnSpPr>
          <p:nvPr/>
        </p:nvCxnSpPr>
        <p:spPr>
          <a:xfrm rot="16200000" flipH="1">
            <a:off x="7717908" y="783122"/>
            <a:ext cx="659318" cy="3729761"/>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479" name="Google Shape;479;p42">
            <a:extLst>
              <a:ext uri="{FF2B5EF4-FFF2-40B4-BE49-F238E27FC236}">
                <a16:creationId xmlns:a16="http://schemas.microsoft.com/office/drawing/2014/main" id="{C4C97C67-332C-5ECD-4ED1-592845500B24}"/>
              </a:ext>
            </a:extLst>
          </p:cNvPr>
          <p:cNvCxnSpPr>
            <a:cxnSpLocks/>
          </p:cNvCxnSpPr>
          <p:nvPr/>
        </p:nvCxnSpPr>
        <p:spPr>
          <a:xfrm>
            <a:off x="2393425" y="3591535"/>
            <a:ext cx="0" cy="648555"/>
          </a:xfrm>
          <a:prstGeom prst="straightConnector1">
            <a:avLst/>
          </a:prstGeom>
          <a:noFill/>
          <a:ln w="9525" cap="flat" cmpd="sng">
            <a:solidFill>
              <a:schemeClr val="dk1"/>
            </a:solidFill>
            <a:prstDash val="solid"/>
            <a:round/>
            <a:headEnd type="none" w="med" len="med"/>
            <a:tailEnd type="none" w="med" len="med"/>
          </a:ln>
        </p:spPr>
      </p:cxnSp>
      <p:cxnSp>
        <p:nvCxnSpPr>
          <p:cNvPr id="481" name="Google Shape;481;p42">
            <a:extLst>
              <a:ext uri="{FF2B5EF4-FFF2-40B4-BE49-F238E27FC236}">
                <a16:creationId xmlns:a16="http://schemas.microsoft.com/office/drawing/2014/main" id="{8F9A3833-5A8C-6A76-3C01-1B8C060591C8}"/>
              </a:ext>
            </a:extLst>
          </p:cNvPr>
          <p:cNvCxnSpPr>
            <a:cxnSpLocks/>
          </p:cNvCxnSpPr>
          <p:nvPr/>
        </p:nvCxnSpPr>
        <p:spPr>
          <a:xfrm>
            <a:off x="5974080" y="3999154"/>
            <a:ext cx="0" cy="289201"/>
          </a:xfrm>
          <a:prstGeom prst="straightConnector1">
            <a:avLst/>
          </a:prstGeom>
          <a:noFill/>
          <a:ln w="9525" cap="flat" cmpd="sng">
            <a:solidFill>
              <a:schemeClr val="dk1"/>
            </a:solidFill>
            <a:prstDash val="solid"/>
            <a:round/>
            <a:headEnd type="none" w="med" len="med"/>
            <a:tailEnd type="none" w="med" len="med"/>
          </a:ln>
        </p:spPr>
      </p:cxnSp>
      <p:cxnSp>
        <p:nvCxnSpPr>
          <p:cNvPr id="485" name="Google Shape;485;p42">
            <a:extLst>
              <a:ext uri="{FF2B5EF4-FFF2-40B4-BE49-F238E27FC236}">
                <a16:creationId xmlns:a16="http://schemas.microsoft.com/office/drawing/2014/main" id="{DD4F2D0B-D9BC-F791-89D7-5F3A1791C0BA}"/>
              </a:ext>
            </a:extLst>
          </p:cNvPr>
          <p:cNvCxnSpPr>
            <a:cxnSpLocks/>
            <a:stCxn id="472" idx="2"/>
          </p:cNvCxnSpPr>
          <p:nvPr/>
        </p:nvCxnSpPr>
        <p:spPr>
          <a:xfrm>
            <a:off x="9912449" y="4047228"/>
            <a:ext cx="1497" cy="355707"/>
          </a:xfrm>
          <a:prstGeom prst="straightConnector1">
            <a:avLst/>
          </a:prstGeom>
          <a:noFill/>
          <a:ln w="9525" cap="flat" cmpd="sng">
            <a:solidFill>
              <a:schemeClr val="dk1"/>
            </a:solidFill>
            <a:prstDash val="solid"/>
            <a:round/>
            <a:headEnd type="none" w="med" len="med"/>
            <a:tailEnd type="none" w="med" len="med"/>
          </a:ln>
        </p:spPr>
      </p:cxnSp>
      <p:sp>
        <p:nvSpPr>
          <p:cNvPr id="480" name="Google Shape;480;p42">
            <a:extLst>
              <a:ext uri="{FF2B5EF4-FFF2-40B4-BE49-F238E27FC236}">
                <a16:creationId xmlns:a16="http://schemas.microsoft.com/office/drawing/2014/main" id="{AF5426DB-02ED-8F40-B99E-71877EC00B3A}"/>
              </a:ext>
            </a:extLst>
          </p:cNvPr>
          <p:cNvSpPr/>
          <p:nvPr/>
        </p:nvSpPr>
        <p:spPr>
          <a:xfrm>
            <a:off x="1346013" y="4433861"/>
            <a:ext cx="2037959" cy="1470009"/>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a:latin typeface="Albert Sans"/>
              <a:ea typeface="Albert Sans"/>
              <a:cs typeface="Albert Sans"/>
              <a:sym typeface="Albert Sans"/>
            </a:endParaRPr>
          </a:p>
        </p:txBody>
      </p:sp>
      <p:sp>
        <p:nvSpPr>
          <p:cNvPr id="482" name="Google Shape;482;p42">
            <a:extLst>
              <a:ext uri="{FF2B5EF4-FFF2-40B4-BE49-F238E27FC236}">
                <a16:creationId xmlns:a16="http://schemas.microsoft.com/office/drawing/2014/main" id="{5E68A680-F5D4-9337-4490-FB0D1CDB4F9A}"/>
              </a:ext>
            </a:extLst>
          </p:cNvPr>
          <p:cNvSpPr/>
          <p:nvPr/>
        </p:nvSpPr>
        <p:spPr>
          <a:xfrm>
            <a:off x="5182988" y="4338804"/>
            <a:ext cx="1729897" cy="1557605"/>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dirty="0">
              <a:latin typeface="Albert Sans"/>
              <a:ea typeface="Albert Sans"/>
              <a:cs typeface="Albert Sans"/>
              <a:sym typeface="Albert Sans"/>
            </a:endParaRPr>
          </a:p>
        </p:txBody>
      </p:sp>
      <p:sp>
        <p:nvSpPr>
          <p:cNvPr id="486" name="Google Shape;486;p42">
            <a:extLst>
              <a:ext uri="{FF2B5EF4-FFF2-40B4-BE49-F238E27FC236}">
                <a16:creationId xmlns:a16="http://schemas.microsoft.com/office/drawing/2014/main" id="{C246D6B4-5FBA-AEA6-626B-2E9D9320E980}"/>
              </a:ext>
            </a:extLst>
          </p:cNvPr>
          <p:cNvSpPr/>
          <p:nvPr/>
        </p:nvSpPr>
        <p:spPr>
          <a:xfrm>
            <a:off x="9109651" y="4433860"/>
            <a:ext cx="1720915" cy="1557605"/>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dirty="0">
              <a:latin typeface="Albert Sans"/>
              <a:ea typeface="Albert Sans"/>
              <a:cs typeface="Albert Sans"/>
              <a:sym typeface="Albert Sans"/>
            </a:endParaRPr>
          </a:p>
        </p:txBody>
      </p:sp>
      <p:sp>
        <p:nvSpPr>
          <p:cNvPr id="475" name="Google Shape;475;p42">
            <a:extLst>
              <a:ext uri="{FF2B5EF4-FFF2-40B4-BE49-F238E27FC236}">
                <a16:creationId xmlns:a16="http://schemas.microsoft.com/office/drawing/2014/main" id="{41F4A1DE-6F90-DC87-0F92-A718042832EF}"/>
              </a:ext>
            </a:extLst>
          </p:cNvPr>
          <p:cNvSpPr/>
          <p:nvPr/>
        </p:nvSpPr>
        <p:spPr>
          <a:xfrm>
            <a:off x="2072082" y="1659944"/>
            <a:ext cx="8221210" cy="658400"/>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pPr algn="ctr"/>
            <a:endParaRPr sz="2400">
              <a:latin typeface="Albert Sans"/>
              <a:ea typeface="Albert Sans"/>
              <a:cs typeface="Albert Sans"/>
              <a:sym typeface="Albert Sans"/>
            </a:endParaRPr>
          </a:p>
        </p:txBody>
      </p:sp>
      <p:sp>
        <p:nvSpPr>
          <p:cNvPr id="487" name="Google Shape;487;p42">
            <a:extLst>
              <a:ext uri="{FF2B5EF4-FFF2-40B4-BE49-F238E27FC236}">
                <a16:creationId xmlns:a16="http://schemas.microsoft.com/office/drawing/2014/main" id="{E3FAA1B0-BE7D-8D64-2EF2-13F108A61319}"/>
              </a:ext>
            </a:extLst>
          </p:cNvPr>
          <p:cNvSpPr txBox="1">
            <a:spLocks noGrp="1"/>
          </p:cNvSpPr>
          <p:nvPr>
            <p:ph type="subTitle" idx="4294967295"/>
          </p:nvPr>
        </p:nvSpPr>
        <p:spPr>
          <a:xfrm>
            <a:off x="2273417" y="1790783"/>
            <a:ext cx="7676450" cy="463551"/>
          </a:xfrm>
          <a:prstGeom prst="rect">
            <a:avLst/>
          </a:prstGeom>
          <a:noFill/>
          <a:ln>
            <a:noFill/>
          </a:ln>
        </p:spPr>
        <p:txBody>
          <a:bodyPr spcFirstLastPara="1" vert="horz" wrap="square" lIns="121900" tIns="121900" rIns="121900" bIns="121900" rtlCol="0" anchor="ctr" anchorCtr="0">
            <a:noAutofit/>
          </a:bodyPr>
          <a:lstStyle/>
          <a:p>
            <a:pPr marL="0" indent="0" algn="ctr">
              <a:spcBef>
                <a:spcPts val="0"/>
              </a:spcBef>
              <a:buNone/>
            </a:pPr>
            <a:r>
              <a:rPr lang="el-GR" sz="3733" b="1" dirty="0">
                <a:latin typeface="+mj-lt"/>
                <a:ea typeface="Jost SemiBold"/>
                <a:cs typeface="Jost SemiBold"/>
                <a:sym typeface="Jost SemiBold"/>
              </a:rPr>
              <a:t>ΜΕΘΟΔΟΛΟΓΙΑ ΤΗΣ ΕΡΕΥΝΑΣ</a:t>
            </a:r>
            <a:endParaRPr sz="3733" b="1" dirty="0">
              <a:latin typeface="+mj-lt"/>
              <a:ea typeface="Jost SemiBold"/>
              <a:cs typeface="Jost SemiBold"/>
              <a:sym typeface="Jost SemiBold"/>
            </a:endParaRPr>
          </a:p>
        </p:txBody>
      </p:sp>
      <p:grpSp>
        <p:nvGrpSpPr>
          <p:cNvPr id="516" name="Google Shape;516;p42">
            <a:extLst>
              <a:ext uri="{FF2B5EF4-FFF2-40B4-BE49-F238E27FC236}">
                <a16:creationId xmlns:a16="http://schemas.microsoft.com/office/drawing/2014/main" id="{7078F8D2-D8A4-60A3-9203-CF079E0EC243}"/>
              </a:ext>
            </a:extLst>
          </p:cNvPr>
          <p:cNvGrpSpPr/>
          <p:nvPr/>
        </p:nvGrpSpPr>
        <p:grpSpPr>
          <a:xfrm>
            <a:off x="9233932" y="4648191"/>
            <a:ext cx="1357033" cy="1039015"/>
            <a:chOff x="-47523400" y="3973950"/>
            <a:chExt cx="300100" cy="228425"/>
          </a:xfrm>
        </p:grpSpPr>
        <p:sp>
          <p:nvSpPr>
            <p:cNvPr id="517" name="Google Shape;517;p42">
              <a:extLst>
                <a:ext uri="{FF2B5EF4-FFF2-40B4-BE49-F238E27FC236}">
                  <a16:creationId xmlns:a16="http://schemas.microsoft.com/office/drawing/2014/main" id="{5422EDFF-ECB4-CBD3-AB3D-C1B6AA6134CB}"/>
                </a:ext>
              </a:extLst>
            </p:cNvPr>
            <p:cNvSpPr/>
            <p:nvPr/>
          </p:nvSpPr>
          <p:spPr>
            <a:xfrm>
              <a:off x="-47417075" y="4061375"/>
              <a:ext cx="15775" cy="15775"/>
            </a:xfrm>
            <a:custGeom>
              <a:avLst/>
              <a:gdLst/>
              <a:ahLst/>
              <a:cxnLst/>
              <a:rect l="l" t="t" r="r" b="b"/>
              <a:pathLst>
                <a:path w="631" h="631" extrusionOk="0">
                  <a:moveTo>
                    <a:pt x="0" y="0"/>
                  </a:moveTo>
                  <a:lnTo>
                    <a:pt x="0" y="630"/>
                  </a:lnTo>
                  <a:cubicBezTo>
                    <a:pt x="284" y="536"/>
                    <a:pt x="504" y="315"/>
                    <a:pt x="63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18" name="Google Shape;518;p42">
              <a:extLst>
                <a:ext uri="{FF2B5EF4-FFF2-40B4-BE49-F238E27FC236}">
                  <a16:creationId xmlns:a16="http://schemas.microsoft.com/office/drawing/2014/main" id="{29649610-852B-48F1-B760-24BE366EA614}"/>
                </a:ext>
              </a:extLst>
            </p:cNvPr>
            <p:cNvSpPr/>
            <p:nvPr/>
          </p:nvSpPr>
          <p:spPr>
            <a:xfrm>
              <a:off x="-47417875" y="4061375"/>
              <a:ext cx="52800" cy="52775"/>
            </a:xfrm>
            <a:custGeom>
              <a:avLst/>
              <a:gdLst/>
              <a:ahLst/>
              <a:cxnLst/>
              <a:rect l="l" t="t" r="r" b="b"/>
              <a:pathLst>
                <a:path w="2112" h="2111" extrusionOk="0">
                  <a:moveTo>
                    <a:pt x="1356" y="0"/>
                  </a:moveTo>
                  <a:cubicBezTo>
                    <a:pt x="1261" y="693"/>
                    <a:pt x="694" y="1260"/>
                    <a:pt x="1" y="1386"/>
                  </a:cubicBezTo>
                  <a:lnTo>
                    <a:pt x="1" y="2111"/>
                  </a:lnTo>
                  <a:lnTo>
                    <a:pt x="2112" y="2111"/>
                  </a:lnTo>
                  <a:lnTo>
                    <a:pt x="211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19" name="Google Shape;519;p42">
              <a:extLst>
                <a:ext uri="{FF2B5EF4-FFF2-40B4-BE49-F238E27FC236}">
                  <a16:creationId xmlns:a16="http://schemas.microsoft.com/office/drawing/2014/main" id="{2BA8D05E-3A66-66F0-C5C1-138A439E743C}"/>
                </a:ext>
              </a:extLst>
            </p:cNvPr>
            <p:cNvSpPr/>
            <p:nvPr/>
          </p:nvSpPr>
          <p:spPr>
            <a:xfrm>
              <a:off x="-47453300" y="4026700"/>
              <a:ext cx="51200" cy="51225"/>
            </a:xfrm>
            <a:custGeom>
              <a:avLst/>
              <a:gdLst/>
              <a:ahLst/>
              <a:cxnLst/>
              <a:rect l="l" t="t" r="r" b="b"/>
              <a:pathLst>
                <a:path w="2048" h="2049" extrusionOk="0">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0" name="Google Shape;520;p42">
              <a:extLst>
                <a:ext uri="{FF2B5EF4-FFF2-40B4-BE49-F238E27FC236}">
                  <a16:creationId xmlns:a16="http://schemas.microsoft.com/office/drawing/2014/main" id="{07A6A0DC-A147-DB4B-A434-4ECB92539D0A}"/>
                </a:ext>
              </a:extLst>
            </p:cNvPr>
            <p:cNvSpPr/>
            <p:nvPr/>
          </p:nvSpPr>
          <p:spPr>
            <a:xfrm>
              <a:off x="-47506875" y="3973950"/>
              <a:ext cx="264675" cy="174875"/>
            </a:xfrm>
            <a:custGeom>
              <a:avLst/>
              <a:gdLst/>
              <a:ahLst/>
              <a:cxnLst/>
              <a:rect l="l" t="t" r="r" b="b"/>
              <a:pathLst>
                <a:path w="10587" h="6995" extrusionOk="0">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1" name="Google Shape;521;p42">
              <a:extLst>
                <a:ext uri="{FF2B5EF4-FFF2-40B4-BE49-F238E27FC236}">
                  <a16:creationId xmlns:a16="http://schemas.microsoft.com/office/drawing/2014/main" id="{A6CAAEEE-7145-7B23-5F3C-BD585EEF08E3}"/>
                </a:ext>
              </a:extLst>
            </p:cNvPr>
            <p:cNvSpPr/>
            <p:nvPr/>
          </p:nvSpPr>
          <p:spPr>
            <a:xfrm>
              <a:off x="-47523400" y="4166900"/>
              <a:ext cx="300100" cy="35475"/>
            </a:xfrm>
            <a:custGeom>
              <a:avLst/>
              <a:gdLst/>
              <a:ahLst/>
              <a:cxnLst/>
              <a:rect l="l" t="t" r="r" b="b"/>
              <a:pathLst>
                <a:path w="12004" h="1419" extrusionOk="0">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5" name="Google Shape;488;p42">
            <a:extLst>
              <a:ext uri="{FF2B5EF4-FFF2-40B4-BE49-F238E27FC236}">
                <a16:creationId xmlns:a16="http://schemas.microsoft.com/office/drawing/2014/main" id="{0674156C-C4EE-AF18-2E34-38A40CCD3639}"/>
              </a:ext>
            </a:extLst>
          </p:cNvPr>
          <p:cNvGrpSpPr/>
          <p:nvPr/>
        </p:nvGrpSpPr>
        <p:grpSpPr>
          <a:xfrm>
            <a:off x="5487046" y="4629170"/>
            <a:ext cx="974067" cy="977355"/>
            <a:chOff x="-48262200" y="3200500"/>
            <a:chExt cx="301675" cy="300100"/>
          </a:xfrm>
        </p:grpSpPr>
        <p:sp>
          <p:nvSpPr>
            <p:cNvPr id="6" name="Google Shape;489;p42">
              <a:extLst>
                <a:ext uri="{FF2B5EF4-FFF2-40B4-BE49-F238E27FC236}">
                  <a16:creationId xmlns:a16="http://schemas.microsoft.com/office/drawing/2014/main" id="{85A51E75-95DF-5CAD-9F49-4FBC0A9A5B59}"/>
                </a:ext>
              </a:extLst>
            </p:cNvPr>
            <p:cNvSpPr/>
            <p:nvPr/>
          </p:nvSpPr>
          <p:spPr>
            <a:xfrm>
              <a:off x="-48191325" y="3288700"/>
              <a:ext cx="51225" cy="51225"/>
            </a:xfrm>
            <a:custGeom>
              <a:avLst/>
              <a:gdLst/>
              <a:ahLst/>
              <a:cxnLst/>
              <a:rect l="l" t="t" r="r" b="b"/>
              <a:pathLst>
                <a:path w="2049" h="2049" extrusionOk="0">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 name="Google Shape;490;p42">
              <a:extLst>
                <a:ext uri="{FF2B5EF4-FFF2-40B4-BE49-F238E27FC236}">
                  <a16:creationId xmlns:a16="http://schemas.microsoft.com/office/drawing/2014/main" id="{C74FCF76-C412-B2A1-9394-E2A914AF1CCF}"/>
                </a:ext>
              </a:extLst>
            </p:cNvPr>
            <p:cNvSpPr/>
            <p:nvPr/>
          </p:nvSpPr>
          <p:spPr>
            <a:xfrm>
              <a:off x="-48155875" y="3324150"/>
              <a:ext cx="15775" cy="15775"/>
            </a:xfrm>
            <a:custGeom>
              <a:avLst/>
              <a:gdLst/>
              <a:ahLst/>
              <a:cxnLst/>
              <a:rect l="l" t="t" r="r" b="b"/>
              <a:pathLst>
                <a:path w="631" h="631" extrusionOk="0">
                  <a:moveTo>
                    <a:pt x="1" y="1"/>
                  </a:moveTo>
                  <a:lnTo>
                    <a:pt x="1" y="631"/>
                  </a:lnTo>
                  <a:cubicBezTo>
                    <a:pt x="284" y="505"/>
                    <a:pt x="536" y="253"/>
                    <a:pt x="63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 name="Google Shape;491;p42">
              <a:extLst>
                <a:ext uri="{FF2B5EF4-FFF2-40B4-BE49-F238E27FC236}">
                  <a16:creationId xmlns:a16="http://schemas.microsoft.com/office/drawing/2014/main" id="{5C0299D2-F887-C12B-C7B5-C986C2E7C2B0}"/>
                </a:ext>
              </a:extLst>
            </p:cNvPr>
            <p:cNvSpPr/>
            <p:nvPr/>
          </p:nvSpPr>
          <p:spPr>
            <a:xfrm>
              <a:off x="-48085775" y="3206000"/>
              <a:ext cx="47275" cy="47300"/>
            </a:xfrm>
            <a:custGeom>
              <a:avLst/>
              <a:gdLst/>
              <a:ahLst/>
              <a:cxnLst/>
              <a:rect l="l" t="t" r="r" b="b"/>
              <a:pathLst>
                <a:path w="1891" h="1892" extrusionOk="0">
                  <a:moveTo>
                    <a:pt x="1" y="1"/>
                  </a:moveTo>
                  <a:lnTo>
                    <a:pt x="1" y="1891"/>
                  </a:lnTo>
                  <a:lnTo>
                    <a:pt x="1891" y="1891"/>
                  </a:lnTo>
                  <a:lnTo>
                    <a:pt x="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 name="Google Shape;492;p42">
              <a:extLst>
                <a:ext uri="{FF2B5EF4-FFF2-40B4-BE49-F238E27FC236}">
                  <a16:creationId xmlns:a16="http://schemas.microsoft.com/office/drawing/2014/main" id="{A011DC42-3B97-EFA1-2FA9-81AD5743E049}"/>
                </a:ext>
              </a:extLst>
            </p:cNvPr>
            <p:cNvSpPr/>
            <p:nvPr/>
          </p:nvSpPr>
          <p:spPr>
            <a:xfrm>
              <a:off x="-48262200" y="3200500"/>
              <a:ext cx="228425" cy="300100"/>
            </a:xfrm>
            <a:custGeom>
              <a:avLst/>
              <a:gdLst/>
              <a:ahLst/>
              <a:cxnLst/>
              <a:rect l="l" t="t" r="r" b="b"/>
              <a:pathLst>
                <a:path w="9137" h="12004" extrusionOk="0">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 name="Google Shape;493;p42">
              <a:extLst>
                <a:ext uri="{FF2B5EF4-FFF2-40B4-BE49-F238E27FC236}">
                  <a16:creationId xmlns:a16="http://schemas.microsoft.com/office/drawing/2014/main" id="{72A62FAF-5CB6-C12B-523F-18D949395A74}"/>
                </a:ext>
              </a:extLst>
            </p:cNvPr>
            <p:cNvSpPr/>
            <p:nvPr/>
          </p:nvSpPr>
          <p:spPr>
            <a:xfrm>
              <a:off x="-48155075" y="3322575"/>
              <a:ext cx="52775" cy="53575"/>
            </a:xfrm>
            <a:custGeom>
              <a:avLst/>
              <a:gdLst/>
              <a:ahLst/>
              <a:cxnLst/>
              <a:rect l="l" t="t" r="r" b="b"/>
              <a:pathLst>
                <a:path w="2111" h="2143" extrusionOk="0">
                  <a:moveTo>
                    <a:pt x="1355" y="1"/>
                  </a:moveTo>
                  <a:cubicBezTo>
                    <a:pt x="1197" y="725"/>
                    <a:pt x="662" y="1261"/>
                    <a:pt x="0" y="1387"/>
                  </a:cubicBezTo>
                  <a:lnTo>
                    <a:pt x="0" y="2143"/>
                  </a:lnTo>
                  <a:lnTo>
                    <a:pt x="2111" y="2143"/>
                  </a:lnTo>
                  <a:lnTo>
                    <a:pt x="211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 name="Google Shape;494;p42">
              <a:extLst>
                <a:ext uri="{FF2B5EF4-FFF2-40B4-BE49-F238E27FC236}">
                  <a16:creationId xmlns:a16="http://schemas.microsoft.com/office/drawing/2014/main" id="{F4A1BA23-31E8-3F4F-00B0-85734D461991}"/>
                </a:ext>
              </a:extLst>
            </p:cNvPr>
            <p:cNvSpPr/>
            <p:nvPr/>
          </p:nvSpPr>
          <p:spPr>
            <a:xfrm>
              <a:off x="-48014100" y="3417100"/>
              <a:ext cx="53575" cy="18125"/>
            </a:xfrm>
            <a:custGeom>
              <a:avLst/>
              <a:gdLst/>
              <a:ahLst/>
              <a:cxnLst/>
              <a:rect l="l" t="t" r="r" b="b"/>
              <a:pathLst>
                <a:path w="2143" h="725" extrusionOk="0">
                  <a:moveTo>
                    <a:pt x="1" y="0"/>
                  </a:moveTo>
                  <a:lnTo>
                    <a:pt x="1" y="725"/>
                  </a:lnTo>
                  <a:lnTo>
                    <a:pt x="2143" y="725"/>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 name="Google Shape;495;p42">
              <a:extLst>
                <a:ext uri="{FF2B5EF4-FFF2-40B4-BE49-F238E27FC236}">
                  <a16:creationId xmlns:a16="http://schemas.microsoft.com/office/drawing/2014/main" id="{0D1F03EE-1DFB-2238-2FBA-737E2DEAC966}"/>
                </a:ext>
              </a:extLst>
            </p:cNvPr>
            <p:cNvSpPr/>
            <p:nvPr/>
          </p:nvSpPr>
          <p:spPr>
            <a:xfrm>
              <a:off x="-48014100" y="3289500"/>
              <a:ext cx="53575" cy="110300"/>
            </a:xfrm>
            <a:custGeom>
              <a:avLst/>
              <a:gdLst/>
              <a:ahLst/>
              <a:cxnLst/>
              <a:rect l="l" t="t" r="r" b="b"/>
              <a:pathLst>
                <a:path w="2143" h="4412" extrusionOk="0">
                  <a:moveTo>
                    <a:pt x="1" y="0"/>
                  </a:moveTo>
                  <a:lnTo>
                    <a:pt x="1" y="4411"/>
                  </a:lnTo>
                  <a:lnTo>
                    <a:pt x="2143" y="4411"/>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3" name="Google Shape;496;p42">
              <a:extLst>
                <a:ext uri="{FF2B5EF4-FFF2-40B4-BE49-F238E27FC236}">
                  <a16:creationId xmlns:a16="http://schemas.microsoft.com/office/drawing/2014/main" id="{0F3DF021-83FF-47E2-AF0A-47688B879D8C}"/>
                </a:ext>
              </a:extLst>
            </p:cNvPr>
            <p:cNvSpPr/>
            <p:nvPr/>
          </p:nvSpPr>
          <p:spPr>
            <a:xfrm>
              <a:off x="-48014100" y="3451750"/>
              <a:ext cx="53575" cy="48075"/>
            </a:xfrm>
            <a:custGeom>
              <a:avLst/>
              <a:gdLst/>
              <a:ahLst/>
              <a:cxnLst/>
              <a:rect l="l" t="t" r="r" b="b"/>
              <a:pathLst>
                <a:path w="2143" h="1923" extrusionOk="0">
                  <a:moveTo>
                    <a:pt x="1" y="0"/>
                  </a:moveTo>
                  <a:lnTo>
                    <a:pt x="1" y="883"/>
                  </a:lnTo>
                  <a:cubicBezTo>
                    <a:pt x="1" y="1450"/>
                    <a:pt x="473" y="1922"/>
                    <a:pt x="1072" y="1922"/>
                  </a:cubicBezTo>
                  <a:cubicBezTo>
                    <a:pt x="1670" y="1922"/>
                    <a:pt x="2143" y="1450"/>
                    <a:pt x="2143" y="883"/>
                  </a:cubicBez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 name="Google Shape;497;p42">
              <a:extLst>
                <a:ext uri="{FF2B5EF4-FFF2-40B4-BE49-F238E27FC236}">
                  <a16:creationId xmlns:a16="http://schemas.microsoft.com/office/drawing/2014/main" id="{882C7192-A89D-2393-9A69-C3EE41C628FB}"/>
                </a:ext>
              </a:extLst>
            </p:cNvPr>
            <p:cNvSpPr/>
            <p:nvPr/>
          </p:nvSpPr>
          <p:spPr>
            <a:xfrm>
              <a:off x="-48011725" y="3220375"/>
              <a:ext cx="48050" cy="51025"/>
            </a:xfrm>
            <a:custGeom>
              <a:avLst/>
              <a:gdLst/>
              <a:ahLst/>
              <a:cxnLst/>
              <a:rect l="l" t="t" r="r" b="b"/>
              <a:pathLst>
                <a:path w="1922" h="2041" extrusionOk="0">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pic>
        <p:nvPicPr>
          <p:cNvPr id="35" name="Γραφικό 34" descr="Ομάδα ατόμων με συμπαγές γέμισμα">
            <a:extLst>
              <a:ext uri="{FF2B5EF4-FFF2-40B4-BE49-F238E27FC236}">
                <a16:creationId xmlns:a16="http://schemas.microsoft.com/office/drawing/2014/main" id="{1CF35D63-DAD3-9408-7258-6258A9D72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8680" y="4539444"/>
            <a:ext cx="1219200" cy="1219200"/>
          </a:xfrm>
          <a:prstGeom prst="rect">
            <a:avLst/>
          </a:prstGeom>
        </p:spPr>
      </p:pic>
      <p:sp>
        <p:nvSpPr>
          <p:cNvPr id="62" name="Google Shape;356;p32">
            <a:extLst>
              <a:ext uri="{FF2B5EF4-FFF2-40B4-BE49-F238E27FC236}">
                <a16:creationId xmlns:a16="http://schemas.microsoft.com/office/drawing/2014/main" id="{C3C4C141-3866-BA4B-D986-EC858E40F6FC}"/>
              </a:ext>
            </a:extLst>
          </p:cNvPr>
          <p:cNvSpPr txBox="1">
            <a:spLocks/>
          </p:cNvSpPr>
          <p:nvPr/>
        </p:nvSpPr>
        <p:spPr>
          <a:xfrm>
            <a:off x="5165200" y="325181"/>
            <a:ext cx="1852400" cy="1016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 sz="8000" b="1" baseline="30000" dirty="0"/>
          </a:p>
        </p:txBody>
      </p:sp>
    </p:spTree>
    <p:extLst>
      <p:ext uri="{BB962C8B-B14F-4D97-AF65-F5344CB8AC3E}">
        <p14:creationId xmlns:p14="http://schemas.microsoft.com/office/powerpoint/2010/main" val="1630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5E6B2F5-17FE-8348-96CA-BCAF3023CFD3}"/>
              </a:ext>
            </a:extLst>
          </p:cNvPr>
          <p:cNvSpPr>
            <a:spLocks noGrp="1"/>
          </p:cNvSpPr>
          <p:nvPr>
            <p:ph idx="1"/>
          </p:nvPr>
        </p:nvSpPr>
        <p:spPr>
          <a:xfrm>
            <a:off x="4267200" y="2632134"/>
            <a:ext cx="7827264" cy="3780857"/>
          </a:xfrm>
        </p:spPr>
        <p:txBody>
          <a:bodyPr>
            <a:normAutofit fontScale="92500" lnSpcReduction="20000"/>
          </a:bodyPr>
          <a:lstStyle/>
          <a:p>
            <a:pPr>
              <a:lnSpc>
                <a:spcPct val="110000"/>
              </a:lnSpc>
            </a:pPr>
            <a:endParaRPr lang="el-GR" sz="2600" b="1" dirty="0"/>
          </a:p>
          <a:p>
            <a:pPr>
              <a:lnSpc>
                <a:spcPct val="110000"/>
              </a:lnSpc>
            </a:pPr>
            <a:r>
              <a:rPr lang="el-GR" sz="2900" b="1" dirty="0">
                <a:solidFill>
                  <a:srgbClr val="FF0000"/>
                </a:solidFill>
              </a:rPr>
              <a:t>Θεσσαλονίκη</a:t>
            </a:r>
            <a:r>
              <a:rPr lang="el-GR" sz="2600" b="1" dirty="0"/>
              <a:t> -&gt; βιντεοσκοπημένες ιστορίες στην ΕΝΓ </a:t>
            </a:r>
          </a:p>
          <a:p>
            <a:pPr>
              <a:lnSpc>
                <a:spcPct val="110000"/>
              </a:lnSpc>
              <a:buFont typeface="Wingdings" pitchFamily="2" charset="2"/>
              <a:buChar char="ü"/>
            </a:pPr>
            <a:r>
              <a:rPr lang="el-GR" sz="2600" b="1" dirty="0"/>
              <a:t> υλικό αξιολόγησης των εξετάσεων επάρκειας γλωσσομάθειας της ΕΝΓ. </a:t>
            </a:r>
          </a:p>
          <a:p>
            <a:pPr>
              <a:lnSpc>
                <a:spcPct val="110000"/>
              </a:lnSpc>
              <a:buFont typeface="Wingdings" pitchFamily="2" charset="2"/>
              <a:buChar char="ü"/>
            </a:pPr>
            <a:r>
              <a:rPr lang="el-GR" sz="2600" b="1" dirty="0"/>
              <a:t>Κάποια ακόμη βίντεο προέρχονταν από ελεύθερο υλικό μεμονωμένων νοημάτων το οποίο υπάρχει διαθέσιμο στο διαδίκτυο και προέρχεται από υλικό διδακτικής σχολών ΕΝΓ της Θεσσαλονίκης   </a:t>
            </a:r>
          </a:p>
          <a:p>
            <a:endParaRPr lang="el-GR" dirty="0"/>
          </a:p>
        </p:txBody>
      </p:sp>
      <p:sp>
        <p:nvSpPr>
          <p:cNvPr id="7" name="TextBox 6">
            <a:extLst>
              <a:ext uri="{FF2B5EF4-FFF2-40B4-BE49-F238E27FC236}">
                <a16:creationId xmlns:a16="http://schemas.microsoft.com/office/drawing/2014/main" id="{2E82C2E8-B246-E841-9C8F-90AD26668543}"/>
              </a:ext>
            </a:extLst>
          </p:cNvPr>
          <p:cNvSpPr txBox="1"/>
          <p:nvPr/>
        </p:nvSpPr>
        <p:spPr>
          <a:xfrm>
            <a:off x="743712" y="1473706"/>
            <a:ext cx="10826496" cy="1523494"/>
          </a:xfrm>
          <a:prstGeom prst="rect">
            <a:avLst/>
          </a:prstGeom>
          <a:noFill/>
        </p:spPr>
        <p:txBody>
          <a:bodyPr wrap="square" rtlCol="0">
            <a:spAutoFit/>
          </a:bodyPr>
          <a:lstStyle/>
          <a:p>
            <a:pPr algn="just"/>
            <a:r>
              <a:rPr lang="el-GR" sz="2500" b="1" dirty="0"/>
              <a:t>Η παρουσίαση και ανάλυση της διαλεκτικής ποικιλίας στην ΕΝΓ βασίστηκε σε βιντεοσκοπημένα δεδομένα από δύο κυρίως περιοχές της Ελλάδας</a:t>
            </a:r>
            <a:r>
              <a:rPr lang="en-US" sz="2500" b="1" dirty="0"/>
              <a:t>:</a:t>
            </a:r>
          </a:p>
          <a:p>
            <a:endParaRPr lang="el-GR" dirty="0"/>
          </a:p>
        </p:txBody>
      </p:sp>
      <p:pic>
        <p:nvPicPr>
          <p:cNvPr id="9" name="Εικόνα 8">
            <a:extLst>
              <a:ext uri="{FF2B5EF4-FFF2-40B4-BE49-F238E27FC236}">
                <a16:creationId xmlns:a16="http://schemas.microsoft.com/office/drawing/2014/main" id="{2E22ECAC-E1FA-F247-BF36-272194F45738}"/>
              </a:ext>
            </a:extLst>
          </p:cNvPr>
          <p:cNvPicPr>
            <a:picLocks noChangeAspect="1"/>
          </p:cNvPicPr>
          <p:nvPr/>
        </p:nvPicPr>
        <p:blipFill>
          <a:blip r:embed="rId2"/>
          <a:stretch>
            <a:fillRect/>
          </a:stretch>
        </p:blipFill>
        <p:spPr>
          <a:xfrm>
            <a:off x="1152144" y="3103814"/>
            <a:ext cx="2749296" cy="2962039"/>
          </a:xfrm>
          <a:prstGeom prst="rect">
            <a:avLst/>
          </a:prstGeom>
        </p:spPr>
      </p:pic>
      <p:sp>
        <p:nvSpPr>
          <p:cNvPr id="10" name="Google Shape;480;p42">
            <a:extLst>
              <a:ext uri="{FF2B5EF4-FFF2-40B4-BE49-F238E27FC236}">
                <a16:creationId xmlns:a16="http://schemas.microsoft.com/office/drawing/2014/main" id="{BECF4C17-EC78-974E-AE75-F47D5044EFBD}"/>
              </a:ext>
            </a:extLst>
          </p:cNvPr>
          <p:cNvSpPr/>
          <p:nvPr/>
        </p:nvSpPr>
        <p:spPr>
          <a:xfrm>
            <a:off x="0" y="-46409"/>
            <a:ext cx="1773385" cy="1470009"/>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a:latin typeface="Albert Sans"/>
              <a:ea typeface="Albert Sans"/>
              <a:cs typeface="Albert Sans"/>
              <a:sym typeface="Albert Sans"/>
            </a:endParaRPr>
          </a:p>
        </p:txBody>
      </p:sp>
      <p:pic>
        <p:nvPicPr>
          <p:cNvPr id="11" name="Γραφικό 10" descr="Ομάδα ατόμων με συμπαγές γέμισμα">
            <a:extLst>
              <a:ext uri="{FF2B5EF4-FFF2-40B4-BE49-F238E27FC236}">
                <a16:creationId xmlns:a16="http://schemas.microsoft.com/office/drawing/2014/main" id="{9416C398-A9C0-9B43-8402-4784CD9D07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841" y="114177"/>
            <a:ext cx="1219200" cy="1219200"/>
          </a:xfrm>
          <a:prstGeom prst="rect">
            <a:avLst/>
          </a:prstGeom>
        </p:spPr>
      </p:pic>
      <p:sp>
        <p:nvSpPr>
          <p:cNvPr id="14" name="Google Shape;468;p42">
            <a:extLst>
              <a:ext uri="{FF2B5EF4-FFF2-40B4-BE49-F238E27FC236}">
                <a16:creationId xmlns:a16="http://schemas.microsoft.com/office/drawing/2014/main" id="{B2774007-01E0-E34B-84A3-64D580869BFB}"/>
              </a:ext>
            </a:extLst>
          </p:cNvPr>
          <p:cNvSpPr txBox="1"/>
          <p:nvPr/>
        </p:nvSpPr>
        <p:spPr>
          <a:xfrm>
            <a:off x="7737039" y="238397"/>
            <a:ext cx="2560881" cy="1039969"/>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Συλλογή Δεδομένων</a:t>
            </a:r>
            <a:endParaRPr sz="2667" dirty="0">
              <a:solidFill>
                <a:schemeClr val="dk1"/>
              </a:solidFill>
              <a:latin typeface="Jost SemiBold"/>
              <a:ea typeface="Jost SemiBold"/>
              <a:cs typeface="Jost SemiBold"/>
              <a:sym typeface="Jost SemiBold"/>
            </a:endParaRPr>
          </a:p>
        </p:txBody>
      </p:sp>
      <p:sp>
        <p:nvSpPr>
          <p:cNvPr id="15" name="Google Shape;466;p42">
            <a:extLst>
              <a:ext uri="{FF2B5EF4-FFF2-40B4-BE49-F238E27FC236}">
                <a16:creationId xmlns:a16="http://schemas.microsoft.com/office/drawing/2014/main" id="{F56047A1-5624-D744-B9E6-CB87205FF3C3}"/>
              </a:ext>
            </a:extLst>
          </p:cNvPr>
          <p:cNvSpPr txBox="1"/>
          <p:nvPr/>
        </p:nvSpPr>
        <p:spPr>
          <a:xfrm>
            <a:off x="1773385" y="492632"/>
            <a:ext cx="2702519" cy="512000"/>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Πληροφορητές</a:t>
            </a:r>
            <a:endParaRPr sz="2667" dirty="0">
              <a:solidFill>
                <a:schemeClr val="dk1"/>
              </a:solidFill>
              <a:latin typeface="Jost SemiBold"/>
              <a:ea typeface="Jost SemiBold"/>
              <a:cs typeface="Jost SemiBold"/>
              <a:sym typeface="Jost SemiBold"/>
            </a:endParaRPr>
          </a:p>
        </p:txBody>
      </p:sp>
      <p:sp>
        <p:nvSpPr>
          <p:cNvPr id="16" name="Google Shape;482;p42">
            <a:extLst>
              <a:ext uri="{FF2B5EF4-FFF2-40B4-BE49-F238E27FC236}">
                <a16:creationId xmlns:a16="http://schemas.microsoft.com/office/drawing/2014/main" id="{3A8AB88E-8763-2B4D-AF5F-9CE96B69A708}"/>
              </a:ext>
            </a:extLst>
          </p:cNvPr>
          <p:cNvSpPr/>
          <p:nvPr/>
        </p:nvSpPr>
        <p:spPr>
          <a:xfrm>
            <a:off x="10439558" y="0"/>
            <a:ext cx="1721962" cy="1473707"/>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dirty="0">
              <a:latin typeface="Albert Sans"/>
              <a:ea typeface="Albert Sans"/>
              <a:cs typeface="Albert Sans"/>
              <a:sym typeface="Albert Sans"/>
            </a:endParaRPr>
          </a:p>
        </p:txBody>
      </p:sp>
      <p:grpSp>
        <p:nvGrpSpPr>
          <p:cNvPr id="17" name="Google Shape;488;p42">
            <a:extLst>
              <a:ext uri="{FF2B5EF4-FFF2-40B4-BE49-F238E27FC236}">
                <a16:creationId xmlns:a16="http://schemas.microsoft.com/office/drawing/2014/main" id="{95CEDC67-F2FD-0D46-8E83-DDB6C497334C}"/>
              </a:ext>
            </a:extLst>
          </p:cNvPr>
          <p:cNvGrpSpPr/>
          <p:nvPr/>
        </p:nvGrpSpPr>
        <p:grpSpPr>
          <a:xfrm>
            <a:off x="10829456" y="269703"/>
            <a:ext cx="974067" cy="977355"/>
            <a:chOff x="-48262200" y="3200500"/>
            <a:chExt cx="301675" cy="300100"/>
          </a:xfrm>
        </p:grpSpPr>
        <p:sp>
          <p:nvSpPr>
            <p:cNvPr id="18" name="Google Shape;489;p42">
              <a:extLst>
                <a:ext uri="{FF2B5EF4-FFF2-40B4-BE49-F238E27FC236}">
                  <a16:creationId xmlns:a16="http://schemas.microsoft.com/office/drawing/2014/main" id="{88E781B4-21BD-DF45-84C3-FACA51840507}"/>
                </a:ext>
              </a:extLst>
            </p:cNvPr>
            <p:cNvSpPr/>
            <p:nvPr/>
          </p:nvSpPr>
          <p:spPr>
            <a:xfrm>
              <a:off x="-48191325" y="3288700"/>
              <a:ext cx="51225" cy="51225"/>
            </a:xfrm>
            <a:custGeom>
              <a:avLst/>
              <a:gdLst/>
              <a:ahLst/>
              <a:cxnLst/>
              <a:rect l="l" t="t" r="r" b="b"/>
              <a:pathLst>
                <a:path w="2049" h="2049" extrusionOk="0">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 name="Google Shape;490;p42">
              <a:extLst>
                <a:ext uri="{FF2B5EF4-FFF2-40B4-BE49-F238E27FC236}">
                  <a16:creationId xmlns:a16="http://schemas.microsoft.com/office/drawing/2014/main" id="{0A327194-F7AA-2844-B46D-ADD73719CCC9}"/>
                </a:ext>
              </a:extLst>
            </p:cNvPr>
            <p:cNvSpPr/>
            <p:nvPr/>
          </p:nvSpPr>
          <p:spPr>
            <a:xfrm>
              <a:off x="-48155875" y="3324150"/>
              <a:ext cx="15775" cy="15775"/>
            </a:xfrm>
            <a:custGeom>
              <a:avLst/>
              <a:gdLst/>
              <a:ahLst/>
              <a:cxnLst/>
              <a:rect l="l" t="t" r="r" b="b"/>
              <a:pathLst>
                <a:path w="631" h="631" extrusionOk="0">
                  <a:moveTo>
                    <a:pt x="1" y="1"/>
                  </a:moveTo>
                  <a:lnTo>
                    <a:pt x="1" y="631"/>
                  </a:lnTo>
                  <a:cubicBezTo>
                    <a:pt x="284" y="505"/>
                    <a:pt x="536" y="253"/>
                    <a:pt x="63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 name="Google Shape;491;p42">
              <a:extLst>
                <a:ext uri="{FF2B5EF4-FFF2-40B4-BE49-F238E27FC236}">
                  <a16:creationId xmlns:a16="http://schemas.microsoft.com/office/drawing/2014/main" id="{747742D4-E269-3447-91C7-9AC895DD3805}"/>
                </a:ext>
              </a:extLst>
            </p:cNvPr>
            <p:cNvSpPr/>
            <p:nvPr/>
          </p:nvSpPr>
          <p:spPr>
            <a:xfrm>
              <a:off x="-48085775" y="3206000"/>
              <a:ext cx="47275" cy="47300"/>
            </a:xfrm>
            <a:custGeom>
              <a:avLst/>
              <a:gdLst/>
              <a:ahLst/>
              <a:cxnLst/>
              <a:rect l="l" t="t" r="r" b="b"/>
              <a:pathLst>
                <a:path w="1891" h="1892" extrusionOk="0">
                  <a:moveTo>
                    <a:pt x="1" y="1"/>
                  </a:moveTo>
                  <a:lnTo>
                    <a:pt x="1" y="1891"/>
                  </a:lnTo>
                  <a:lnTo>
                    <a:pt x="1891" y="1891"/>
                  </a:lnTo>
                  <a:lnTo>
                    <a:pt x="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1" name="Google Shape;492;p42">
              <a:extLst>
                <a:ext uri="{FF2B5EF4-FFF2-40B4-BE49-F238E27FC236}">
                  <a16:creationId xmlns:a16="http://schemas.microsoft.com/office/drawing/2014/main" id="{38805D3A-9FA5-1D49-A877-27BAF951AAC8}"/>
                </a:ext>
              </a:extLst>
            </p:cNvPr>
            <p:cNvSpPr/>
            <p:nvPr/>
          </p:nvSpPr>
          <p:spPr>
            <a:xfrm>
              <a:off x="-48262200" y="3200500"/>
              <a:ext cx="228425" cy="300100"/>
            </a:xfrm>
            <a:custGeom>
              <a:avLst/>
              <a:gdLst/>
              <a:ahLst/>
              <a:cxnLst/>
              <a:rect l="l" t="t" r="r" b="b"/>
              <a:pathLst>
                <a:path w="9137" h="12004" extrusionOk="0">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2" name="Google Shape;493;p42">
              <a:extLst>
                <a:ext uri="{FF2B5EF4-FFF2-40B4-BE49-F238E27FC236}">
                  <a16:creationId xmlns:a16="http://schemas.microsoft.com/office/drawing/2014/main" id="{AFB952F4-8A11-2F4C-AE20-11CEBE8A0DF1}"/>
                </a:ext>
              </a:extLst>
            </p:cNvPr>
            <p:cNvSpPr/>
            <p:nvPr/>
          </p:nvSpPr>
          <p:spPr>
            <a:xfrm>
              <a:off x="-48155075" y="3322575"/>
              <a:ext cx="52775" cy="53575"/>
            </a:xfrm>
            <a:custGeom>
              <a:avLst/>
              <a:gdLst/>
              <a:ahLst/>
              <a:cxnLst/>
              <a:rect l="l" t="t" r="r" b="b"/>
              <a:pathLst>
                <a:path w="2111" h="2143" extrusionOk="0">
                  <a:moveTo>
                    <a:pt x="1355" y="1"/>
                  </a:moveTo>
                  <a:cubicBezTo>
                    <a:pt x="1197" y="725"/>
                    <a:pt x="662" y="1261"/>
                    <a:pt x="0" y="1387"/>
                  </a:cubicBezTo>
                  <a:lnTo>
                    <a:pt x="0" y="2143"/>
                  </a:lnTo>
                  <a:lnTo>
                    <a:pt x="2111" y="2143"/>
                  </a:lnTo>
                  <a:lnTo>
                    <a:pt x="211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3" name="Google Shape;494;p42">
              <a:extLst>
                <a:ext uri="{FF2B5EF4-FFF2-40B4-BE49-F238E27FC236}">
                  <a16:creationId xmlns:a16="http://schemas.microsoft.com/office/drawing/2014/main" id="{284D86C5-BC83-A548-A497-FCA2137F20CC}"/>
                </a:ext>
              </a:extLst>
            </p:cNvPr>
            <p:cNvSpPr/>
            <p:nvPr/>
          </p:nvSpPr>
          <p:spPr>
            <a:xfrm>
              <a:off x="-48014100" y="3417100"/>
              <a:ext cx="53575" cy="18125"/>
            </a:xfrm>
            <a:custGeom>
              <a:avLst/>
              <a:gdLst/>
              <a:ahLst/>
              <a:cxnLst/>
              <a:rect l="l" t="t" r="r" b="b"/>
              <a:pathLst>
                <a:path w="2143" h="725" extrusionOk="0">
                  <a:moveTo>
                    <a:pt x="1" y="0"/>
                  </a:moveTo>
                  <a:lnTo>
                    <a:pt x="1" y="725"/>
                  </a:lnTo>
                  <a:lnTo>
                    <a:pt x="2143" y="725"/>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4" name="Google Shape;495;p42">
              <a:extLst>
                <a:ext uri="{FF2B5EF4-FFF2-40B4-BE49-F238E27FC236}">
                  <a16:creationId xmlns:a16="http://schemas.microsoft.com/office/drawing/2014/main" id="{062CE45E-9A16-E84F-BDF8-FD7CF9965AAA}"/>
                </a:ext>
              </a:extLst>
            </p:cNvPr>
            <p:cNvSpPr/>
            <p:nvPr/>
          </p:nvSpPr>
          <p:spPr>
            <a:xfrm>
              <a:off x="-48014100" y="3289500"/>
              <a:ext cx="53575" cy="110300"/>
            </a:xfrm>
            <a:custGeom>
              <a:avLst/>
              <a:gdLst/>
              <a:ahLst/>
              <a:cxnLst/>
              <a:rect l="l" t="t" r="r" b="b"/>
              <a:pathLst>
                <a:path w="2143" h="4412" extrusionOk="0">
                  <a:moveTo>
                    <a:pt x="1" y="0"/>
                  </a:moveTo>
                  <a:lnTo>
                    <a:pt x="1" y="4411"/>
                  </a:lnTo>
                  <a:lnTo>
                    <a:pt x="2143" y="4411"/>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 name="Google Shape;496;p42">
              <a:extLst>
                <a:ext uri="{FF2B5EF4-FFF2-40B4-BE49-F238E27FC236}">
                  <a16:creationId xmlns:a16="http://schemas.microsoft.com/office/drawing/2014/main" id="{F12FB815-010B-7D49-9E51-45B1FBEF46EF}"/>
                </a:ext>
              </a:extLst>
            </p:cNvPr>
            <p:cNvSpPr/>
            <p:nvPr/>
          </p:nvSpPr>
          <p:spPr>
            <a:xfrm>
              <a:off x="-48014100" y="3451750"/>
              <a:ext cx="53575" cy="48075"/>
            </a:xfrm>
            <a:custGeom>
              <a:avLst/>
              <a:gdLst/>
              <a:ahLst/>
              <a:cxnLst/>
              <a:rect l="l" t="t" r="r" b="b"/>
              <a:pathLst>
                <a:path w="2143" h="1923" extrusionOk="0">
                  <a:moveTo>
                    <a:pt x="1" y="0"/>
                  </a:moveTo>
                  <a:lnTo>
                    <a:pt x="1" y="883"/>
                  </a:lnTo>
                  <a:cubicBezTo>
                    <a:pt x="1" y="1450"/>
                    <a:pt x="473" y="1922"/>
                    <a:pt x="1072" y="1922"/>
                  </a:cubicBezTo>
                  <a:cubicBezTo>
                    <a:pt x="1670" y="1922"/>
                    <a:pt x="2143" y="1450"/>
                    <a:pt x="2143" y="883"/>
                  </a:cubicBez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 name="Google Shape;497;p42">
              <a:extLst>
                <a:ext uri="{FF2B5EF4-FFF2-40B4-BE49-F238E27FC236}">
                  <a16:creationId xmlns:a16="http://schemas.microsoft.com/office/drawing/2014/main" id="{1A14FF3B-AE3A-C249-A59E-ECE70328410F}"/>
                </a:ext>
              </a:extLst>
            </p:cNvPr>
            <p:cNvSpPr/>
            <p:nvPr/>
          </p:nvSpPr>
          <p:spPr>
            <a:xfrm>
              <a:off x="-48011725" y="3220375"/>
              <a:ext cx="48050" cy="51025"/>
            </a:xfrm>
            <a:custGeom>
              <a:avLst/>
              <a:gdLst/>
              <a:ahLst/>
              <a:cxnLst/>
              <a:rect l="l" t="t" r="r" b="b"/>
              <a:pathLst>
                <a:path w="1922" h="2041" extrusionOk="0">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2165357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5E6B2F5-17FE-8348-96CA-BCAF3023CFD3}"/>
              </a:ext>
            </a:extLst>
          </p:cNvPr>
          <p:cNvSpPr>
            <a:spLocks noGrp="1"/>
          </p:cNvSpPr>
          <p:nvPr>
            <p:ph idx="1"/>
          </p:nvPr>
        </p:nvSpPr>
        <p:spPr>
          <a:xfrm>
            <a:off x="4267200" y="2632134"/>
            <a:ext cx="7827264" cy="3780857"/>
          </a:xfrm>
        </p:spPr>
        <p:txBody>
          <a:bodyPr>
            <a:normAutofit/>
          </a:bodyPr>
          <a:lstStyle/>
          <a:p>
            <a:pPr>
              <a:lnSpc>
                <a:spcPct val="110000"/>
              </a:lnSpc>
            </a:pPr>
            <a:endParaRPr lang="el-GR" sz="2600" b="1" dirty="0"/>
          </a:p>
          <a:p>
            <a:pPr>
              <a:lnSpc>
                <a:spcPct val="110000"/>
              </a:lnSpc>
            </a:pPr>
            <a:r>
              <a:rPr lang="el-GR" sz="3200" b="1" dirty="0">
                <a:solidFill>
                  <a:srgbClr val="FF0000"/>
                </a:solidFill>
              </a:rPr>
              <a:t>Πάτρα -&gt; </a:t>
            </a:r>
          </a:p>
          <a:p>
            <a:pPr>
              <a:lnSpc>
                <a:spcPct val="110000"/>
              </a:lnSpc>
              <a:buFont typeface="Wingdings" pitchFamily="2" charset="2"/>
              <a:buChar char="ü"/>
            </a:pPr>
            <a:r>
              <a:rPr lang="el-GR" sz="3200" b="1" dirty="0"/>
              <a:t>βιντεοσκοπημένες ιστορίες στην ΕΝΓ </a:t>
            </a:r>
          </a:p>
          <a:p>
            <a:pPr>
              <a:lnSpc>
                <a:spcPct val="110000"/>
              </a:lnSpc>
              <a:buFont typeface="Wingdings" pitchFamily="2" charset="2"/>
              <a:buChar char="ü"/>
            </a:pPr>
            <a:r>
              <a:rPr lang="el-GR" sz="3200" b="1" dirty="0"/>
              <a:t>και λεξιλόγιο μεμονωμένων νοημάτων που επίσης αποτελούσαν υλικό διδακτικής σχολών ΕΝΓ στην Πάτρα. </a:t>
            </a:r>
          </a:p>
          <a:p>
            <a:pPr marL="0" indent="0">
              <a:lnSpc>
                <a:spcPct val="110000"/>
              </a:lnSpc>
              <a:buNone/>
            </a:pPr>
            <a:endParaRPr lang="el-GR" sz="2600" b="1" dirty="0"/>
          </a:p>
          <a:p>
            <a:endParaRPr lang="el-GR" dirty="0"/>
          </a:p>
        </p:txBody>
      </p:sp>
      <p:sp>
        <p:nvSpPr>
          <p:cNvPr id="7" name="TextBox 6">
            <a:extLst>
              <a:ext uri="{FF2B5EF4-FFF2-40B4-BE49-F238E27FC236}">
                <a16:creationId xmlns:a16="http://schemas.microsoft.com/office/drawing/2014/main" id="{2E82C2E8-B246-E841-9C8F-90AD26668543}"/>
              </a:ext>
            </a:extLst>
          </p:cNvPr>
          <p:cNvSpPr txBox="1"/>
          <p:nvPr/>
        </p:nvSpPr>
        <p:spPr>
          <a:xfrm>
            <a:off x="743712" y="1473706"/>
            <a:ext cx="10826496" cy="1523494"/>
          </a:xfrm>
          <a:prstGeom prst="rect">
            <a:avLst/>
          </a:prstGeom>
          <a:noFill/>
        </p:spPr>
        <p:txBody>
          <a:bodyPr wrap="square" rtlCol="0">
            <a:spAutoFit/>
          </a:bodyPr>
          <a:lstStyle/>
          <a:p>
            <a:pPr algn="just"/>
            <a:r>
              <a:rPr lang="el-GR" sz="2500" b="1" dirty="0"/>
              <a:t>Η παρουσίαση και ανάλυση της διαλεκτικής ποικιλίας στην ΕΝΓ βασίστηκε σε βιντεοσκοπημένα δεδομένα από δύο κυρίως περιοχές της Ελλάδας</a:t>
            </a:r>
            <a:r>
              <a:rPr lang="en-US" sz="2500" b="1" dirty="0"/>
              <a:t>:</a:t>
            </a:r>
          </a:p>
          <a:p>
            <a:endParaRPr lang="el-GR" dirty="0"/>
          </a:p>
        </p:txBody>
      </p:sp>
      <p:pic>
        <p:nvPicPr>
          <p:cNvPr id="5" name="Εικόνα 4">
            <a:extLst>
              <a:ext uri="{FF2B5EF4-FFF2-40B4-BE49-F238E27FC236}">
                <a16:creationId xmlns:a16="http://schemas.microsoft.com/office/drawing/2014/main" id="{C07F3AA6-93A5-594E-8741-1E27FACB9F8F}"/>
              </a:ext>
            </a:extLst>
          </p:cNvPr>
          <p:cNvPicPr>
            <a:picLocks noChangeAspect="1"/>
          </p:cNvPicPr>
          <p:nvPr/>
        </p:nvPicPr>
        <p:blipFill>
          <a:blip r:embed="rId2"/>
          <a:stretch>
            <a:fillRect/>
          </a:stretch>
        </p:blipFill>
        <p:spPr>
          <a:xfrm>
            <a:off x="838200" y="3064255"/>
            <a:ext cx="2919063" cy="3281680"/>
          </a:xfrm>
          <a:prstGeom prst="rect">
            <a:avLst/>
          </a:prstGeom>
        </p:spPr>
      </p:pic>
      <p:sp>
        <p:nvSpPr>
          <p:cNvPr id="8" name="Google Shape;480;p42">
            <a:extLst>
              <a:ext uri="{FF2B5EF4-FFF2-40B4-BE49-F238E27FC236}">
                <a16:creationId xmlns:a16="http://schemas.microsoft.com/office/drawing/2014/main" id="{63DB50EA-E3A4-CC45-8613-FC6393321AE2}"/>
              </a:ext>
            </a:extLst>
          </p:cNvPr>
          <p:cNvSpPr/>
          <p:nvPr/>
        </p:nvSpPr>
        <p:spPr>
          <a:xfrm>
            <a:off x="0" y="-46409"/>
            <a:ext cx="2037959" cy="1470009"/>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a:latin typeface="Albert Sans"/>
              <a:ea typeface="Albert Sans"/>
              <a:cs typeface="Albert Sans"/>
              <a:sym typeface="Albert Sans"/>
            </a:endParaRPr>
          </a:p>
        </p:txBody>
      </p:sp>
      <p:pic>
        <p:nvPicPr>
          <p:cNvPr id="10" name="Γραφικό 9" descr="Ομάδα ατόμων με συμπαγές γέμισμα">
            <a:extLst>
              <a:ext uri="{FF2B5EF4-FFF2-40B4-BE49-F238E27FC236}">
                <a16:creationId xmlns:a16="http://schemas.microsoft.com/office/drawing/2014/main" id="{386B8C8D-B8BF-C94C-B328-A16FE5ED06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379" y="122431"/>
            <a:ext cx="1219200" cy="1219200"/>
          </a:xfrm>
          <a:prstGeom prst="rect">
            <a:avLst/>
          </a:prstGeom>
        </p:spPr>
      </p:pic>
      <p:sp>
        <p:nvSpPr>
          <p:cNvPr id="13" name="Google Shape;482;p42">
            <a:extLst>
              <a:ext uri="{FF2B5EF4-FFF2-40B4-BE49-F238E27FC236}">
                <a16:creationId xmlns:a16="http://schemas.microsoft.com/office/drawing/2014/main" id="{8DC0BA32-EE37-2844-8FC0-127D2214E471}"/>
              </a:ext>
            </a:extLst>
          </p:cNvPr>
          <p:cNvSpPr/>
          <p:nvPr/>
        </p:nvSpPr>
        <p:spPr>
          <a:xfrm>
            <a:off x="10439558" y="0"/>
            <a:ext cx="1721962" cy="1473707"/>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dirty="0">
              <a:latin typeface="Albert Sans"/>
              <a:ea typeface="Albert Sans"/>
              <a:cs typeface="Albert Sans"/>
              <a:sym typeface="Albert Sans"/>
            </a:endParaRPr>
          </a:p>
        </p:txBody>
      </p:sp>
      <p:grpSp>
        <p:nvGrpSpPr>
          <p:cNvPr id="14" name="Google Shape;488;p42">
            <a:extLst>
              <a:ext uri="{FF2B5EF4-FFF2-40B4-BE49-F238E27FC236}">
                <a16:creationId xmlns:a16="http://schemas.microsoft.com/office/drawing/2014/main" id="{0914A699-D03F-6F4A-BBF9-B45748F7AE59}"/>
              </a:ext>
            </a:extLst>
          </p:cNvPr>
          <p:cNvGrpSpPr/>
          <p:nvPr/>
        </p:nvGrpSpPr>
        <p:grpSpPr>
          <a:xfrm>
            <a:off x="10829456" y="269703"/>
            <a:ext cx="974067" cy="977355"/>
            <a:chOff x="-48262200" y="3200500"/>
            <a:chExt cx="301675" cy="300100"/>
          </a:xfrm>
        </p:grpSpPr>
        <p:sp>
          <p:nvSpPr>
            <p:cNvPr id="15" name="Google Shape;489;p42">
              <a:extLst>
                <a:ext uri="{FF2B5EF4-FFF2-40B4-BE49-F238E27FC236}">
                  <a16:creationId xmlns:a16="http://schemas.microsoft.com/office/drawing/2014/main" id="{B8E8915E-19B6-9E41-8131-C6F681A699E5}"/>
                </a:ext>
              </a:extLst>
            </p:cNvPr>
            <p:cNvSpPr/>
            <p:nvPr/>
          </p:nvSpPr>
          <p:spPr>
            <a:xfrm>
              <a:off x="-48191325" y="3288700"/>
              <a:ext cx="51225" cy="51225"/>
            </a:xfrm>
            <a:custGeom>
              <a:avLst/>
              <a:gdLst/>
              <a:ahLst/>
              <a:cxnLst/>
              <a:rect l="l" t="t" r="r" b="b"/>
              <a:pathLst>
                <a:path w="2049" h="2049" extrusionOk="0">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 name="Google Shape;490;p42">
              <a:extLst>
                <a:ext uri="{FF2B5EF4-FFF2-40B4-BE49-F238E27FC236}">
                  <a16:creationId xmlns:a16="http://schemas.microsoft.com/office/drawing/2014/main" id="{09EA3F08-3D38-1441-BDAD-4D75D38C37F8}"/>
                </a:ext>
              </a:extLst>
            </p:cNvPr>
            <p:cNvSpPr/>
            <p:nvPr/>
          </p:nvSpPr>
          <p:spPr>
            <a:xfrm>
              <a:off x="-48155875" y="3324150"/>
              <a:ext cx="15775" cy="15775"/>
            </a:xfrm>
            <a:custGeom>
              <a:avLst/>
              <a:gdLst/>
              <a:ahLst/>
              <a:cxnLst/>
              <a:rect l="l" t="t" r="r" b="b"/>
              <a:pathLst>
                <a:path w="631" h="631" extrusionOk="0">
                  <a:moveTo>
                    <a:pt x="1" y="1"/>
                  </a:moveTo>
                  <a:lnTo>
                    <a:pt x="1" y="631"/>
                  </a:lnTo>
                  <a:cubicBezTo>
                    <a:pt x="284" y="505"/>
                    <a:pt x="536" y="253"/>
                    <a:pt x="63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 name="Google Shape;491;p42">
              <a:extLst>
                <a:ext uri="{FF2B5EF4-FFF2-40B4-BE49-F238E27FC236}">
                  <a16:creationId xmlns:a16="http://schemas.microsoft.com/office/drawing/2014/main" id="{9C86E499-0963-A54C-8186-06969890D389}"/>
                </a:ext>
              </a:extLst>
            </p:cNvPr>
            <p:cNvSpPr/>
            <p:nvPr/>
          </p:nvSpPr>
          <p:spPr>
            <a:xfrm>
              <a:off x="-48085775" y="3206000"/>
              <a:ext cx="47275" cy="47300"/>
            </a:xfrm>
            <a:custGeom>
              <a:avLst/>
              <a:gdLst/>
              <a:ahLst/>
              <a:cxnLst/>
              <a:rect l="l" t="t" r="r" b="b"/>
              <a:pathLst>
                <a:path w="1891" h="1892" extrusionOk="0">
                  <a:moveTo>
                    <a:pt x="1" y="1"/>
                  </a:moveTo>
                  <a:lnTo>
                    <a:pt x="1" y="1891"/>
                  </a:lnTo>
                  <a:lnTo>
                    <a:pt x="1891" y="1891"/>
                  </a:lnTo>
                  <a:lnTo>
                    <a:pt x="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 name="Google Shape;492;p42">
              <a:extLst>
                <a:ext uri="{FF2B5EF4-FFF2-40B4-BE49-F238E27FC236}">
                  <a16:creationId xmlns:a16="http://schemas.microsoft.com/office/drawing/2014/main" id="{39E093C4-FBE7-3649-AE9E-9872E022F80A}"/>
                </a:ext>
              </a:extLst>
            </p:cNvPr>
            <p:cNvSpPr/>
            <p:nvPr/>
          </p:nvSpPr>
          <p:spPr>
            <a:xfrm>
              <a:off x="-48262200" y="3200500"/>
              <a:ext cx="228425" cy="300100"/>
            </a:xfrm>
            <a:custGeom>
              <a:avLst/>
              <a:gdLst/>
              <a:ahLst/>
              <a:cxnLst/>
              <a:rect l="l" t="t" r="r" b="b"/>
              <a:pathLst>
                <a:path w="9137" h="12004" extrusionOk="0">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 name="Google Shape;493;p42">
              <a:extLst>
                <a:ext uri="{FF2B5EF4-FFF2-40B4-BE49-F238E27FC236}">
                  <a16:creationId xmlns:a16="http://schemas.microsoft.com/office/drawing/2014/main" id="{E873101D-8A54-414C-AF98-6F8AEAEB6E2D}"/>
                </a:ext>
              </a:extLst>
            </p:cNvPr>
            <p:cNvSpPr/>
            <p:nvPr/>
          </p:nvSpPr>
          <p:spPr>
            <a:xfrm>
              <a:off x="-48155075" y="3322575"/>
              <a:ext cx="52775" cy="53575"/>
            </a:xfrm>
            <a:custGeom>
              <a:avLst/>
              <a:gdLst/>
              <a:ahLst/>
              <a:cxnLst/>
              <a:rect l="l" t="t" r="r" b="b"/>
              <a:pathLst>
                <a:path w="2111" h="2143" extrusionOk="0">
                  <a:moveTo>
                    <a:pt x="1355" y="1"/>
                  </a:moveTo>
                  <a:cubicBezTo>
                    <a:pt x="1197" y="725"/>
                    <a:pt x="662" y="1261"/>
                    <a:pt x="0" y="1387"/>
                  </a:cubicBezTo>
                  <a:lnTo>
                    <a:pt x="0" y="2143"/>
                  </a:lnTo>
                  <a:lnTo>
                    <a:pt x="2111" y="2143"/>
                  </a:lnTo>
                  <a:lnTo>
                    <a:pt x="211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 name="Google Shape;494;p42">
              <a:extLst>
                <a:ext uri="{FF2B5EF4-FFF2-40B4-BE49-F238E27FC236}">
                  <a16:creationId xmlns:a16="http://schemas.microsoft.com/office/drawing/2014/main" id="{A5A7D57E-E98E-6047-8E8C-0F308E890CA0}"/>
                </a:ext>
              </a:extLst>
            </p:cNvPr>
            <p:cNvSpPr/>
            <p:nvPr/>
          </p:nvSpPr>
          <p:spPr>
            <a:xfrm>
              <a:off x="-48014100" y="3417100"/>
              <a:ext cx="53575" cy="18125"/>
            </a:xfrm>
            <a:custGeom>
              <a:avLst/>
              <a:gdLst/>
              <a:ahLst/>
              <a:cxnLst/>
              <a:rect l="l" t="t" r="r" b="b"/>
              <a:pathLst>
                <a:path w="2143" h="725" extrusionOk="0">
                  <a:moveTo>
                    <a:pt x="1" y="0"/>
                  </a:moveTo>
                  <a:lnTo>
                    <a:pt x="1" y="725"/>
                  </a:lnTo>
                  <a:lnTo>
                    <a:pt x="2143" y="725"/>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1" name="Google Shape;495;p42">
              <a:extLst>
                <a:ext uri="{FF2B5EF4-FFF2-40B4-BE49-F238E27FC236}">
                  <a16:creationId xmlns:a16="http://schemas.microsoft.com/office/drawing/2014/main" id="{F47A9AA4-FFC7-ED4C-A0A9-E5CA59403A2D}"/>
                </a:ext>
              </a:extLst>
            </p:cNvPr>
            <p:cNvSpPr/>
            <p:nvPr/>
          </p:nvSpPr>
          <p:spPr>
            <a:xfrm>
              <a:off x="-48014100" y="3289500"/>
              <a:ext cx="53575" cy="110300"/>
            </a:xfrm>
            <a:custGeom>
              <a:avLst/>
              <a:gdLst/>
              <a:ahLst/>
              <a:cxnLst/>
              <a:rect l="l" t="t" r="r" b="b"/>
              <a:pathLst>
                <a:path w="2143" h="4412" extrusionOk="0">
                  <a:moveTo>
                    <a:pt x="1" y="0"/>
                  </a:moveTo>
                  <a:lnTo>
                    <a:pt x="1" y="4411"/>
                  </a:lnTo>
                  <a:lnTo>
                    <a:pt x="2143" y="4411"/>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2" name="Google Shape;496;p42">
              <a:extLst>
                <a:ext uri="{FF2B5EF4-FFF2-40B4-BE49-F238E27FC236}">
                  <a16:creationId xmlns:a16="http://schemas.microsoft.com/office/drawing/2014/main" id="{0F94E86A-E155-3A43-9E30-D700CD4BF2C7}"/>
                </a:ext>
              </a:extLst>
            </p:cNvPr>
            <p:cNvSpPr/>
            <p:nvPr/>
          </p:nvSpPr>
          <p:spPr>
            <a:xfrm>
              <a:off x="-48014100" y="3451750"/>
              <a:ext cx="53575" cy="48075"/>
            </a:xfrm>
            <a:custGeom>
              <a:avLst/>
              <a:gdLst/>
              <a:ahLst/>
              <a:cxnLst/>
              <a:rect l="l" t="t" r="r" b="b"/>
              <a:pathLst>
                <a:path w="2143" h="1923" extrusionOk="0">
                  <a:moveTo>
                    <a:pt x="1" y="0"/>
                  </a:moveTo>
                  <a:lnTo>
                    <a:pt x="1" y="883"/>
                  </a:lnTo>
                  <a:cubicBezTo>
                    <a:pt x="1" y="1450"/>
                    <a:pt x="473" y="1922"/>
                    <a:pt x="1072" y="1922"/>
                  </a:cubicBezTo>
                  <a:cubicBezTo>
                    <a:pt x="1670" y="1922"/>
                    <a:pt x="2143" y="1450"/>
                    <a:pt x="2143" y="883"/>
                  </a:cubicBez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3" name="Google Shape;497;p42">
              <a:extLst>
                <a:ext uri="{FF2B5EF4-FFF2-40B4-BE49-F238E27FC236}">
                  <a16:creationId xmlns:a16="http://schemas.microsoft.com/office/drawing/2014/main" id="{E9C363DB-AD0C-4F45-9379-3888DA4A55AF}"/>
                </a:ext>
              </a:extLst>
            </p:cNvPr>
            <p:cNvSpPr/>
            <p:nvPr/>
          </p:nvSpPr>
          <p:spPr>
            <a:xfrm>
              <a:off x="-48011725" y="3220375"/>
              <a:ext cx="48050" cy="51025"/>
            </a:xfrm>
            <a:custGeom>
              <a:avLst/>
              <a:gdLst/>
              <a:ahLst/>
              <a:cxnLst/>
              <a:rect l="l" t="t" r="r" b="b"/>
              <a:pathLst>
                <a:path w="1922" h="2041" extrusionOk="0">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24" name="Google Shape;468;p42">
            <a:extLst>
              <a:ext uri="{FF2B5EF4-FFF2-40B4-BE49-F238E27FC236}">
                <a16:creationId xmlns:a16="http://schemas.microsoft.com/office/drawing/2014/main" id="{D27F4E46-60E5-634E-84F0-8DF93513AAE3}"/>
              </a:ext>
            </a:extLst>
          </p:cNvPr>
          <p:cNvSpPr txBox="1"/>
          <p:nvPr/>
        </p:nvSpPr>
        <p:spPr>
          <a:xfrm>
            <a:off x="7737039" y="238397"/>
            <a:ext cx="2560881" cy="1039969"/>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Συλλογή Δεδομένων</a:t>
            </a:r>
            <a:endParaRPr sz="2667" dirty="0">
              <a:solidFill>
                <a:schemeClr val="dk1"/>
              </a:solidFill>
              <a:latin typeface="Jost SemiBold"/>
              <a:ea typeface="Jost SemiBold"/>
              <a:cs typeface="Jost SemiBold"/>
              <a:sym typeface="Jost SemiBold"/>
            </a:endParaRPr>
          </a:p>
        </p:txBody>
      </p:sp>
      <p:sp>
        <p:nvSpPr>
          <p:cNvPr id="25" name="Google Shape;466;p42">
            <a:extLst>
              <a:ext uri="{FF2B5EF4-FFF2-40B4-BE49-F238E27FC236}">
                <a16:creationId xmlns:a16="http://schemas.microsoft.com/office/drawing/2014/main" id="{22E332C4-C347-B14F-8EC0-5D5C006C9B18}"/>
              </a:ext>
            </a:extLst>
          </p:cNvPr>
          <p:cNvSpPr txBox="1"/>
          <p:nvPr/>
        </p:nvSpPr>
        <p:spPr>
          <a:xfrm>
            <a:off x="2037958" y="467777"/>
            <a:ext cx="2702519" cy="512000"/>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Πληροφορητές</a:t>
            </a:r>
            <a:endParaRPr sz="2667" dirty="0">
              <a:solidFill>
                <a:schemeClr val="dk1"/>
              </a:solidFill>
              <a:latin typeface="Jost SemiBold"/>
              <a:ea typeface="Jost SemiBold"/>
              <a:cs typeface="Jost SemiBold"/>
              <a:sym typeface="Jost SemiBold"/>
            </a:endParaRPr>
          </a:p>
        </p:txBody>
      </p:sp>
    </p:spTree>
    <p:extLst>
      <p:ext uri="{BB962C8B-B14F-4D97-AF65-F5344CB8AC3E}">
        <p14:creationId xmlns:p14="http://schemas.microsoft.com/office/powerpoint/2010/main" val="1521456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AA8C053-417D-AB4B-B8D0-88CC2DAD0274}"/>
              </a:ext>
            </a:extLst>
          </p:cNvPr>
          <p:cNvSpPr>
            <a:spLocks noGrp="1"/>
          </p:cNvSpPr>
          <p:nvPr>
            <p:ph idx="1"/>
          </p:nvPr>
        </p:nvSpPr>
        <p:spPr>
          <a:xfrm>
            <a:off x="838200" y="2171699"/>
            <a:ext cx="10515600" cy="4005263"/>
          </a:xfrm>
        </p:spPr>
        <p:txBody>
          <a:bodyPr/>
          <a:lstStyle/>
          <a:p>
            <a:pPr>
              <a:buFont typeface="Wingdings" pitchFamily="2" charset="2"/>
              <a:buChar char="ü"/>
            </a:pPr>
            <a:r>
              <a:rPr lang="el-GR" sz="2600" b="1" dirty="0"/>
              <a:t>Το υλικό συμπληρώθηκε από την </a:t>
            </a:r>
            <a:r>
              <a:rPr lang="el-GR" sz="2600" b="1" dirty="0">
                <a:solidFill>
                  <a:srgbClr val="FF0000"/>
                </a:solidFill>
              </a:rPr>
              <a:t>συμμετοχική παρατήρηση </a:t>
            </a:r>
            <a:r>
              <a:rPr lang="el-GR" sz="2600" b="1" dirty="0"/>
              <a:t>των </a:t>
            </a:r>
            <a:r>
              <a:rPr lang="el-GR" sz="2600" b="1" dirty="0">
                <a:solidFill>
                  <a:srgbClr val="FF0000"/>
                </a:solidFill>
              </a:rPr>
              <a:t>ερευνητών</a:t>
            </a:r>
            <a:r>
              <a:rPr lang="el-GR" sz="2600" b="1" dirty="0"/>
              <a:t> σε </a:t>
            </a:r>
            <a:r>
              <a:rPr lang="el-GR" sz="2600" b="1" dirty="0">
                <a:solidFill>
                  <a:srgbClr val="FF0000"/>
                </a:solidFill>
              </a:rPr>
              <a:t>κοινότητα κωφών </a:t>
            </a:r>
            <a:r>
              <a:rPr lang="el-GR" sz="2600" b="1" dirty="0"/>
              <a:t>και σε σχολή νοηματικής στην Πάτρα.</a:t>
            </a:r>
            <a:endParaRPr lang="en-US" sz="2600" b="1" dirty="0"/>
          </a:p>
          <a:p>
            <a:endParaRPr lang="en-US" sz="2400" dirty="0"/>
          </a:p>
          <a:p>
            <a:endParaRPr lang="el-GR" dirty="0"/>
          </a:p>
        </p:txBody>
      </p:sp>
      <p:pic>
        <p:nvPicPr>
          <p:cNvPr id="8" name="Εικόνα 7">
            <a:extLst>
              <a:ext uri="{FF2B5EF4-FFF2-40B4-BE49-F238E27FC236}">
                <a16:creationId xmlns:a16="http://schemas.microsoft.com/office/drawing/2014/main" id="{CE60A9F2-AA2B-EF4C-979D-52E81A8D1C06}"/>
              </a:ext>
            </a:extLst>
          </p:cNvPr>
          <p:cNvPicPr>
            <a:picLocks noChangeAspect="1"/>
          </p:cNvPicPr>
          <p:nvPr/>
        </p:nvPicPr>
        <p:blipFill>
          <a:blip r:embed="rId2"/>
          <a:stretch>
            <a:fillRect/>
          </a:stretch>
        </p:blipFill>
        <p:spPr>
          <a:xfrm>
            <a:off x="4870450" y="3505200"/>
            <a:ext cx="2451100" cy="2286000"/>
          </a:xfrm>
          <a:prstGeom prst="rect">
            <a:avLst/>
          </a:prstGeom>
        </p:spPr>
      </p:pic>
      <p:sp>
        <p:nvSpPr>
          <p:cNvPr id="20" name="Google Shape;480;p42">
            <a:extLst>
              <a:ext uri="{FF2B5EF4-FFF2-40B4-BE49-F238E27FC236}">
                <a16:creationId xmlns:a16="http://schemas.microsoft.com/office/drawing/2014/main" id="{A65839CE-CD1A-244C-8F67-57335E9614AE}"/>
              </a:ext>
            </a:extLst>
          </p:cNvPr>
          <p:cNvSpPr/>
          <p:nvPr/>
        </p:nvSpPr>
        <p:spPr>
          <a:xfrm>
            <a:off x="0" y="-46409"/>
            <a:ext cx="2037959" cy="1470009"/>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a:latin typeface="Albert Sans"/>
              <a:ea typeface="Albert Sans"/>
              <a:cs typeface="Albert Sans"/>
              <a:sym typeface="Albert Sans"/>
            </a:endParaRPr>
          </a:p>
        </p:txBody>
      </p:sp>
      <p:pic>
        <p:nvPicPr>
          <p:cNvPr id="21" name="Γραφικό 20" descr="Ομάδα ατόμων με συμπαγές γέμισμα">
            <a:extLst>
              <a:ext uri="{FF2B5EF4-FFF2-40B4-BE49-F238E27FC236}">
                <a16:creationId xmlns:a16="http://schemas.microsoft.com/office/drawing/2014/main" id="{61AF3CBF-46D8-294E-8F01-B1F5283DCE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379" y="122431"/>
            <a:ext cx="1219200" cy="1219200"/>
          </a:xfrm>
          <a:prstGeom prst="rect">
            <a:avLst/>
          </a:prstGeom>
        </p:spPr>
      </p:pic>
      <p:sp>
        <p:nvSpPr>
          <p:cNvPr id="25" name="Google Shape;482;p42">
            <a:extLst>
              <a:ext uri="{FF2B5EF4-FFF2-40B4-BE49-F238E27FC236}">
                <a16:creationId xmlns:a16="http://schemas.microsoft.com/office/drawing/2014/main" id="{C8CEC44C-4AAE-C649-89AF-ED2E8478B51E}"/>
              </a:ext>
            </a:extLst>
          </p:cNvPr>
          <p:cNvSpPr/>
          <p:nvPr/>
        </p:nvSpPr>
        <p:spPr>
          <a:xfrm>
            <a:off x="10439558" y="0"/>
            <a:ext cx="1721962" cy="1473707"/>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dirty="0">
              <a:latin typeface="Albert Sans"/>
              <a:ea typeface="Albert Sans"/>
              <a:cs typeface="Albert Sans"/>
              <a:sym typeface="Albert Sans"/>
            </a:endParaRPr>
          </a:p>
        </p:txBody>
      </p:sp>
      <p:grpSp>
        <p:nvGrpSpPr>
          <p:cNvPr id="26" name="Google Shape;488;p42">
            <a:extLst>
              <a:ext uri="{FF2B5EF4-FFF2-40B4-BE49-F238E27FC236}">
                <a16:creationId xmlns:a16="http://schemas.microsoft.com/office/drawing/2014/main" id="{6C97E936-AA65-F245-BF7E-31335BE5B862}"/>
              </a:ext>
            </a:extLst>
          </p:cNvPr>
          <p:cNvGrpSpPr/>
          <p:nvPr/>
        </p:nvGrpSpPr>
        <p:grpSpPr>
          <a:xfrm>
            <a:off x="10829456" y="269703"/>
            <a:ext cx="974067" cy="977355"/>
            <a:chOff x="-48262200" y="3200500"/>
            <a:chExt cx="301675" cy="300100"/>
          </a:xfrm>
        </p:grpSpPr>
        <p:sp>
          <p:nvSpPr>
            <p:cNvPr id="27" name="Google Shape;489;p42">
              <a:extLst>
                <a:ext uri="{FF2B5EF4-FFF2-40B4-BE49-F238E27FC236}">
                  <a16:creationId xmlns:a16="http://schemas.microsoft.com/office/drawing/2014/main" id="{7AF2D5ED-E159-4348-9C47-5106FF53A624}"/>
                </a:ext>
              </a:extLst>
            </p:cNvPr>
            <p:cNvSpPr/>
            <p:nvPr/>
          </p:nvSpPr>
          <p:spPr>
            <a:xfrm>
              <a:off x="-48191325" y="3288700"/>
              <a:ext cx="51225" cy="51225"/>
            </a:xfrm>
            <a:custGeom>
              <a:avLst/>
              <a:gdLst/>
              <a:ahLst/>
              <a:cxnLst/>
              <a:rect l="l" t="t" r="r" b="b"/>
              <a:pathLst>
                <a:path w="2049" h="2049" extrusionOk="0">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 name="Google Shape;490;p42">
              <a:extLst>
                <a:ext uri="{FF2B5EF4-FFF2-40B4-BE49-F238E27FC236}">
                  <a16:creationId xmlns:a16="http://schemas.microsoft.com/office/drawing/2014/main" id="{90882DFB-D9D4-C94C-A5EF-1FEECE4685D6}"/>
                </a:ext>
              </a:extLst>
            </p:cNvPr>
            <p:cNvSpPr/>
            <p:nvPr/>
          </p:nvSpPr>
          <p:spPr>
            <a:xfrm>
              <a:off x="-48155875" y="3324150"/>
              <a:ext cx="15775" cy="15775"/>
            </a:xfrm>
            <a:custGeom>
              <a:avLst/>
              <a:gdLst/>
              <a:ahLst/>
              <a:cxnLst/>
              <a:rect l="l" t="t" r="r" b="b"/>
              <a:pathLst>
                <a:path w="631" h="631" extrusionOk="0">
                  <a:moveTo>
                    <a:pt x="1" y="1"/>
                  </a:moveTo>
                  <a:lnTo>
                    <a:pt x="1" y="631"/>
                  </a:lnTo>
                  <a:cubicBezTo>
                    <a:pt x="284" y="505"/>
                    <a:pt x="536" y="253"/>
                    <a:pt x="63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 name="Google Shape;491;p42">
              <a:extLst>
                <a:ext uri="{FF2B5EF4-FFF2-40B4-BE49-F238E27FC236}">
                  <a16:creationId xmlns:a16="http://schemas.microsoft.com/office/drawing/2014/main" id="{6D0900B6-90DD-2642-8B96-053DEAC9079F}"/>
                </a:ext>
              </a:extLst>
            </p:cNvPr>
            <p:cNvSpPr/>
            <p:nvPr/>
          </p:nvSpPr>
          <p:spPr>
            <a:xfrm>
              <a:off x="-48085775" y="3206000"/>
              <a:ext cx="47275" cy="47300"/>
            </a:xfrm>
            <a:custGeom>
              <a:avLst/>
              <a:gdLst/>
              <a:ahLst/>
              <a:cxnLst/>
              <a:rect l="l" t="t" r="r" b="b"/>
              <a:pathLst>
                <a:path w="1891" h="1892" extrusionOk="0">
                  <a:moveTo>
                    <a:pt x="1" y="1"/>
                  </a:moveTo>
                  <a:lnTo>
                    <a:pt x="1" y="1891"/>
                  </a:lnTo>
                  <a:lnTo>
                    <a:pt x="1891" y="1891"/>
                  </a:lnTo>
                  <a:lnTo>
                    <a:pt x="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0" name="Google Shape;492;p42">
              <a:extLst>
                <a:ext uri="{FF2B5EF4-FFF2-40B4-BE49-F238E27FC236}">
                  <a16:creationId xmlns:a16="http://schemas.microsoft.com/office/drawing/2014/main" id="{B63C4FB9-3A69-C441-AB62-8AA664E9432C}"/>
                </a:ext>
              </a:extLst>
            </p:cNvPr>
            <p:cNvSpPr/>
            <p:nvPr/>
          </p:nvSpPr>
          <p:spPr>
            <a:xfrm>
              <a:off x="-48262200" y="3200500"/>
              <a:ext cx="228425" cy="300100"/>
            </a:xfrm>
            <a:custGeom>
              <a:avLst/>
              <a:gdLst/>
              <a:ahLst/>
              <a:cxnLst/>
              <a:rect l="l" t="t" r="r" b="b"/>
              <a:pathLst>
                <a:path w="9137" h="12004" extrusionOk="0">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1" name="Google Shape;493;p42">
              <a:extLst>
                <a:ext uri="{FF2B5EF4-FFF2-40B4-BE49-F238E27FC236}">
                  <a16:creationId xmlns:a16="http://schemas.microsoft.com/office/drawing/2014/main" id="{162385AD-DCA2-7A45-940B-4625D809AF08}"/>
                </a:ext>
              </a:extLst>
            </p:cNvPr>
            <p:cNvSpPr/>
            <p:nvPr/>
          </p:nvSpPr>
          <p:spPr>
            <a:xfrm>
              <a:off x="-48155075" y="3322575"/>
              <a:ext cx="52775" cy="53575"/>
            </a:xfrm>
            <a:custGeom>
              <a:avLst/>
              <a:gdLst/>
              <a:ahLst/>
              <a:cxnLst/>
              <a:rect l="l" t="t" r="r" b="b"/>
              <a:pathLst>
                <a:path w="2111" h="2143" extrusionOk="0">
                  <a:moveTo>
                    <a:pt x="1355" y="1"/>
                  </a:moveTo>
                  <a:cubicBezTo>
                    <a:pt x="1197" y="725"/>
                    <a:pt x="662" y="1261"/>
                    <a:pt x="0" y="1387"/>
                  </a:cubicBezTo>
                  <a:lnTo>
                    <a:pt x="0" y="2143"/>
                  </a:lnTo>
                  <a:lnTo>
                    <a:pt x="2111" y="2143"/>
                  </a:lnTo>
                  <a:lnTo>
                    <a:pt x="211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2" name="Google Shape;494;p42">
              <a:extLst>
                <a:ext uri="{FF2B5EF4-FFF2-40B4-BE49-F238E27FC236}">
                  <a16:creationId xmlns:a16="http://schemas.microsoft.com/office/drawing/2014/main" id="{28C436F2-7E87-3F40-BC50-AF3DE7992F1C}"/>
                </a:ext>
              </a:extLst>
            </p:cNvPr>
            <p:cNvSpPr/>
            <p:nvPr/>
          </p:nvSpPr>
          <p:spPr>
            <a:xfrm>
              <a:off x="-48014100" y="3417100"/>
              <a:ext cx="53575" cy="18125"/>
            </a:xfrm>
            <a:custGeom>
              <a:avLst/>
              <a:gdLst/>
              <a:ahLst/>
              <a:cxnLst/>
              <a:rect l="l" t="t" r="r" b="b"/>
              <a:pathLst>
                <a:path w="2143" h="725" extrusionOk="0">
                  <a:moveTo>
                    <a:pt x="1" y="0"/>
                  </a:moveTo>
                  <a:lnTo>
                    <a:pt x="1" y="725"/>
                  </a:lnTo>
                  <a:lnTo>
                    <a:pt x="2143" y="725"/>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3" name="Google Shape;495;p42">
              <a:extLst>
                <a:ext uri="{FF2B5EF4-FFF2-40B4-BE49-F238E27FC236}">
                  <a16:creationId xmlns:a16="http://schemas.microsoft.com/office/drawing/2014/main" id="{0FB15D77-1940-B848-88EA-10EAD93BDCD8}"/>
                </a:ext>
              </a:extLst>
            </p:cNvPr>
            <p:cNvSpPr/>
            <p:nvPr/>
          </p:nvSpPr>
          <p:spPr>
            <a:xfrm>
              <a:off x="-48014100" y="3289500"/>
              <a:ext cx="53575" cy="110300"/>
            </a:xfrm>
            <a:custGeom>
              <a:avLst/>
              <a:gdLst/>
              <a:ahLst/>
              <a:cxnLst/>
              <a:rect l="l" t="t" r="r" b="b"/>
              <a:pathLst>
                <a:path w="2143" h="4412" extrusionOk="0">
                  <a:moveTo>
                    <a:pt x="1" y="0"/>
                  </a:moveTo>
                  <a:lnTo>
                    <a:pt x="1" y="4411"/>
                  </a:lnTo>
                  <a:lnTo>
                    <a:pt x="2143" y="4411"/>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4" name="Google Shape;496;p42">
              <a:extLst>
                <a:ext uri="{FF2B5EF4-FFF2-40B4-BE49-F238E27FC236}">
                  <a16:creationId xmlns:a16="http://schemas.microsoft.com/office/drawing/2014/main" id="{157AC109-20AB-284F-979E-8F0C8A3589D6}"/>
                </a:ext>
              </a:extLst>
            </p:cNvPr>
            <p:cNvSpPr/>
            <p:nvPr/>
          </p:nvSpPr>
          <p:spPr>
            <a:xfrm>
              <a:off x="-48014100" y="3451750"/>
              <a:ext cx="53575" cy="48075"/>
            </a:xfrm>
            <a:custGeom>
              <a:avLst/>
              <a:gdLst/>
              <a:ahLst/>
              <a:cxnLst/>
              <a:rect l="l" t="t" r="r" b="b"/>
              <a:pathLst>
                <a:path w="2143" h="1923" extrusionOk="0">
                  <a:moveTo>
                    <a:pt x="1" y="0"/>
                  </a:moveTo>
                  <a:lnTo>
                    <a:pt x="1" y="883"/>
                  </a:lnTo>
                  <a:cubicBezTo>
                    <a:pt x="1" y="1450"/>
                    <a:pt x="473" y="1922"/>
                    <a:pt x="1072" y="1922"/>
                  </a:cubicBezTo>
                  <a:cubicBezTo>
                    <a:pt x="1670" y="1922"/>
                    <a:pt x="2143" y="1450"/>
                    <a:pt x="2143" y="883"/>
                  </a:cubicBez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5" name="Google Shape;497;p42">
              <a:extLst>
                <a:ext uri="{FF2B5EF4-FFF2-40B4-BE49-F238E27FC236}">
                  <a16:creationId xmlns:a16="http://schemas.microsoft.com/office/drawing/2014/main" id="{04E5C0B3-479E-C14B-BEE7-93984FCCE285}"/>
                </a:ext>
              </a:extLst>
            </p:cNvPr>
            <p:cNvSpPr/>
            <p:nvPr/>
          </p:nvSpPr>
          <p:spPr>
            <a:xfrm>
              <a:off x="-48011725" y="3220375"/>
              <a:ext cx="48050" cy="51025"/>
            </a:xfrm>
            <a:custGeom>
              <a:avLst/>
              <a:gdLst/>
              <a:ahLst/>
              <a:cxnLst/>
              <a:rect l="l" t="t" r="r" b="b"/>
              <a:pathLst>
                <a:path w="1922" h="2041" extrusionOk="0">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36" name="Google Shape;468;p42">
            <a:extLst>
              <a:ext uri="{FF2B5EF4-FFF2-40B4-BE49-F238E27FC236}">
                <a16:creationId xmlns:a16="http://schemas.microsoft.com/office/drawing/2014/main" id="{44C98466-4EB6-0844-B6D3-64FD71BE1867}"/>
              </a:ext>
            </a:extLst>
          </p:cNvPr>
          <p:cNvSpPr txBox="1"/>
          <p:nvPr/>
        </p:nvSpPr>
        <p:spPr>
          <a:xfrm>
            <a:off x="7737039" y="238397"/>
            <a:ext cx="2560881" cy="1039969"/>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Συλλογή Δεδομένων</a:t>
            </a:r>
            <a:endParaRPr sz="2667" dirty="0">
              <a:solidFill>
                <a:schemeClr val="dk1"/>
              </a:solidFill>
              <a:latin typeface="Jost SemiBold"/>
              <a:ea typeface="Jost SemiBold"/>
              <a:cs typeface="Jost SemiBold"/>
              <a:sym typeface="Jost SemiBold"/>
            </a:endParaRPr>
          </a:p>
        </p:txBody>
      </p:sp>
      <p:sp>
        <p:nvSpPr>
          <p:cNvPr id="37" name="Google Shape;466;p42">
            <a:extLst>
              <a:ext uri="{FF2B5EF4-FFF2-40B4-BE49-F238E27FC236}">
                <a16:creationId xmlns:a16="http://schemas.microsoft.com/office/drawing/2014/main" id="{22B7D3DA-8CB1-9F44-93AF-F80AC8D033C6}"/>
              </a:ext>
            </a:extLst>
          </p:cNvPr>
          <p:cNvSpPr txBox="1"/>
          <p:nvPr/>
        </p:nvSpPr>
        <p:spPr>
          <a:xfrm>
            <a:off x="2037958" y="417519"/>
            <a:ext cx="2702519" cy="512000"/>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Πληροφορητές</a:t>
            </a:r>
            <a:endParaRPr sz="2667" dirty="0">
              <a:solidFill>
                <a:schemeClr val="dk1"/>
              </a:solidFill>
              <a:latin typeface="Jost SemiBold"/>
              <a:ea typeface="Jost SemiBold"/>
              <a:cs typeface="Jost SemiBold"/>
              <a:sym typeface="Jost SemiBold"/>
            </a:endParaRPr>
          </a:p>
        </p:txBody>
      </p:sp>
    </p:spTree>
    <p:extLst>
      <p:ext uri="{BB962C8B-B14F-4D97-AF65-F5344CB8AC3E}">
        <p14:creationId xmlns:p14="http://schemas.microsoft.com/office/powerpoint/2010/main" val="4207710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8D1A5C0-B6F5-FB48-8817-18761E70462B}"/>
              </a:ext>
            </a:extLst>
          </p:cNvPr>
          <p:cNvSpPr>
            <a:spLocks noGrp="1"/>
          </p:cNvSpPr>
          <p:nvPr>
            <p:ph idx="1"/>
          </p:nvPr>
        </p:nvSpPr>
        <p:spPr>
          <a:xfrm>
            <a:off x="838200" y="2331719"/>
            <a:ext cx="10515600" cy="3845243"/>
          </a:xfrm>
        </p:spPr>
        <p:txBody>
          <a:bodyPr/>
          <a:lstStyle/>
          <a:p>
            <a:pPr>
              <a:lnSpc>
                <a:spcPct val="150000"/>
              </a:lnSpc>
              <a:buFont typeface="Wingdings" pitchFamily="2" charset="2"/>
              <a:buChar char="ü"/>
            </a:pPr>
            <a:r>
              <a:rPr lang="el-GR" sz="2400" b="1" dirty="0"/>
              <a:t>Το συνολικό υλικό το οποίο συγκεντρώθηκε ήταν συνολικής διάρκειας 2 ωρών 15 λεπτών κι 7 δευτερολέπτων</a:t>
            </a:r>
            <a:r>
              <a:rPr lang="en-US" sz="2400" b="1" dirty="0"/>
              <a:t>.</a:t>
            </a:r>
            <a:endParaRPr lang="el-GR" dirty="0"/>
          </a:p>
        </p:txBody>
      </p:sp>
      <p:sp>
        <p:nvSpPr>
          <p:cNvPr id="7" name="Google Shape;482;p42">
            <a:extLst>
              <a:ext uri="{FF2B5EF4-FFF2-40B4-BE49-F238E27FC236}">
                <a16:creationId xmlns:a16="http://schemas.microsoft.com/office/drawing/2014/main" id="{30E4778C-B6A9-4A43-8A4B-D82E0A7BBB44}"/>
              </a:ext>
            </a:extLst>
          </p:cNvPr>
          <p:cNvSpPr/>
          <p:nvPr/>
        </p:nvSpPr>
        <p:spPr>
          <a:xfrm>
            <a:off x="0" y="-4689"/>
            <a:ext cx="1729897" cy="1557605"/>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dirty="0">
              <a:latin typeface="Albert Sans"/>
              <a:ea typeface="Albert Sans"/>
              <a:cs typeface="Albert Sans"/>
              <a:sym typeface="Albert Sans"/>
            </a:endParaRPr>
          </a:p>
        </p:txBody>
      </p:sp>
      <p:grpSp>
        <p:nvGrpSpPr>
          <p:cNvPr id="8" name="Google Shape;488;p42">
            <a:extLst>
              <a:ext uri="{FF2B5EF4-FFF2-40B4-BE49-F238E27FC236}">
                <a16:creationId xmlns:a16="http://schemas.microsoft.com/office/drawing/2014/main" id="{0B3B8CF8-10E1-A74F-868C-E1BBC9388FEF}"/>
              </a:ext>
            </a:extLst>
          </p:cNvPr>
          <p:cNvGrpSpPr/>
          <p:nvPr/>
        </p:nvGrpSpPr>
        <p:grpSpPr>
          <a:xfrm>
            <a:off x="377914" y="285435"/>
            <a:ext cx="974067" cy="977355"/>
            <a:chOff x="-48262200" y="3200500"/>
            <a:chExt cx="301675" cy="300100"/>
          </a:xfrm>
        </p:grpSpPr>
        <p:sp>
          <p:nvSpPr>
            <p:cNvPr id="9" name="Google Shape;489;p42">
              <a:extLst>
                <a:ext uri="{FF2B5EF4-FFF2-40B4-BE49-F238E27FC236}">
                  <a16:creationId xmlns:a16="http://schemas.microsoft.com/office/drawing/2014/main" id="{95C41C7F-75DA-A548-9A7C-5DB5268CA16E}"/>
                </a:ext>
              </a:extLst>
            </p:cNvPr>
            <p:cNvSpPr/>
            <p:nvPr/>
          </p:nvSpPr>
          <p:spPr>
            <a:xfrm>
              <a:off x="-48191325" y="3288700"/>
              <a:ext cx="51225" cy="51225"/>
            </a:xfrm>
            <a:custGeom>
              <a:avLst/>
              <a:gdLst/>
              <a:ahLst/>
              <a:cxnLst/>
              <a:rect l="l" t="t" r="r" b="b"/>
              <a:pathLst>
                <a:path w="2049" h="2049" extrusionOk="0">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 name="Google Shape;490;p42">
              <a:extLst>
                <a:ext uri="{FF2B5EF4-FFF2-40B4-BE49-F238E27FC236}">
                  <a16:creationId xmlns:a16="http://schemas.microsoft.com/office/drawing/2014/main" id="{DA07AB7B-84E1-5443-B9DD-FFF8054F6C04}"/>
                </a:ext>
              </a:extLst>
            </p:cNvPr>
            <p:cNvSpPr/>
            <p:nvPr/>
          </p:nvSpPr>
          <p:spPr>
            <a:xfrm>
              <a:off x="-48155875" y="3324150"/>
              <a:ext cx="15775" cy="15775"/>
            </a:xfrm>
            <a:custGeom>
              <a:avLst/>
              <a:gdLst/>
              <a:ahLst/>
              <a:cxnLst/>
              <a:rect l="l" t="t" r="r" b="b"/>
              <a:pathLst>
                <a:path w="631" h="631" extrusionOk="0">
                  <a:moveTo>
                    <a:pt x="1" y="1"/>
                  </a:moveTo>
                  <a:lnTo>
                    <a:pt x="1" y="631"/>
                  </a:lnTo>
                  <a:cubicBezTo>
                    <a:pt x="284" y="505"/>
                    <a:pt x="536" y="253"/>
                    <a:pt x="63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 name="Google Shape;491;p42">
              <a:extLst>
                <a:ext uri="{FF2B5EF4-FFF2-40B4-BE49-F238E27FC236}">
                  <a16:creationId xmlns:a16="http://schemas.microsoft.com/office/drawing/2014/main" id="{342985F4-2B68-9541-950C-C65D3D2FE2C4}"/>
                </a:ext>
              </a:extLst>
            </p:cNvPr>
            <p:cNvSpPr/>
            <p:nvPr/>
          </p:nvSpPr>
          <p:spPr>
            <a:xfrm>
              <a:off x="-48085775" y="3206000"/>
              <a:ext cx="47275" cy="47300"/>
            </a:xfrm>
            <a:custGeom>
              <a:avLst/>
              <a:gdLst/>
              <a:ahLst/>
              <a:cxnLst/>
              <a:rect l="l" t="t" r="r" b="b"/>
              <a:pathLst>
                <a:path w="1891" h="1892" extrusionOk="0">
                  <a:moveTo>
                    <a:pt x="1" y="1"/>
                  </a:moveTo>
                  <a:lnTo>
                    <a:pt x="1" y="1891"/>
                  </a:lnTo>
                  <a:lnTo>
                    <a:pt x="1891" y="1891"/>
                  </a:lnTo>
                  <a:lnTo>
                    <a:pt x="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 name="Google Shape;492;p42">
              <a:extLst>
                <a:ext uri="{FF2B5EF4-FFF2-40B4-BE49-F238E27FC236}">
                  <a16:creationId xmlns:a16="http://schemas.microsoft.com/office/drawing/2014/main" id="{9C6CE04A-B4A0-7149-91FC-1C0F35D9A925}"/>
                </a:ext>
              </a:extLst>
            </p:cNvPr>
            <p:cNvSpPr/>
            <p:nvPr/>
          </p:nvSpPr>
          <p:spPr>
            <a:xfrm>
              <a:off x="-48262200" y="3200500"/>
              <a:ext cx="228425" cy="300100"/>
            </a:xfrm>
            <a:custGeom>
              <a:avLst/>
              <a:gdLst/>
              <a:ahLst/>
              <a:cxnLst/>
              <a:rect l="l" t="t" r="r" b="b"/>
              <a:pathLst>
                <a:path w="9137" h="12004" extrusionOk="0">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3" name="Google Shape;493;p42">
              <a:extLst>
                <a:ext uri="{FF2B5EF4-FFF2-40B4-BE49-F238E27FC236}">
                  <a16:creationId xmlns:a16="http://schemas.microsoft.com/office/drawing/2014/main" id="{F0A59F3B-50E4-3A4E-8591-E8424EDF1674}"/>
                </a:ext>
              </a:extLst>
            </p:cNvPr>
            <p:cNvSpPr/>
            <p:nvPr/>
          </p:nvSpPr>
          <p:spPr>
            <a:xfrm>
              <a:off x="-48155075" y="3322575"/>
              <a:ext cx="52775" cy="53575"/>
            </a:xfrm>
            <a:custGeom>
              <a:avLst/>
              <a:gdLst/>
              <a:ahLst/>
              <a:cxnLst/>
              <a:rect l="l" t="t" r="r" b="b"/>
              <a:pathLst>
                <a:path w="2111" h="2143" extrusionOk="0">
                  <a:moveTo>
                    <a:pt x="1355" y="1"/>
                  </a:moveTo>
                  <a:cubicBezTo>
                    <a:pt x="1197" y="725"/>
                    <a:pt x="662" y="1261"/>
                    <a:pt x="0" y="1387"/>
                  </a:cubicBezTo>
                  <a:lnTo>
                    <a:pt x="0" y="2143"/>
                  </a:lnTo>
                  <a:lnTo>
                    <a:pt x="2111" y="2143"/>
                  </a:lnTo>
                  <a:lnTo>
                    <a:pt x="2111"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 name="Google Shape;494;p42">
              <a:extLst>
                <a:ext uri="{FF2B5EF4-FFF2-40B4-BE49-F238E27FC236}">
                  <a16:creationId xmlns:a16="http://schemas.microsoft.com/office/drawing/2014/main" id="{58E386ED-2432-C94B-B514-B3711850AC38}"/>
                </a:ext>
              </a:extLst>
            </p:cNvPr>
            <p:cNvSpPr/>
            <p:nvPr/>
          </p:nvSpPr>
          <p:spPr>
            <a:xfrm>
              <a:off x="-48014100" y="3417100"/>
              <a:ext cx="53575" cy="18125"/>
            </a:xfrm>
            <a:custGeom>
              <a:avLst/>
              <a:gdLst/>
              <a:ahLst/>
              <a:cxnLst/>
              <a:rect l="l" t="t" r="r" b="b"/>
              <a:pathLst>
                <a:path w="2143" h="725" extrusionOk="0">
                  <a:moveTo>
                    <a:pt x="1" y="0"/>
                  </a:moveTo>
                  <a:lnTo>
                    <a:pt x="1" y="725"/>
                  </a:lnTo>
                  <a:lnTo>
                    <a:pt x="2143" y="725"/>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495;p42">
              <a:extLst>
                <a:ext uri="{FF2B5EF4-FFF2-40B4-BE49-F238E27FC236}">
                  <a16:creationId xmlns:a16="http://schemas.microsoft.com/office/drawing/2014/main" id="{FA6CEFE2-9A4E-A04C-A5D7-860F88C3668B}"/>
                </a:ext>
              </a:extLst>
            </p:cNvPr>
            <p:cNvSpPr/>
            <p:nvPr/>
          </p:nvSpPr>
          <p:spPr>
            <a:xfrm>
              <a:off x="-48014100" y="3289500"/>
              <a:ext cx="53575" cy="110300"/>
            </a:xfrm>
            <a:custGeom>
              <a:avLst/>
              <a:gdLst/>
              <a:ahLst/>
              <a:cxnLst/>
              <a:rect l="l" t="t" r="r" b="b"/>
              <a:pathLst>
                <a:path w="2143" h="4412" extrusionOk="0">
                  <a:moveTo>
                    <a:pt x="1" y="0"/>
                  </a:moveTo>
                  <a:lnTo>
                    <a:pt x="1" y="4411"/>
                  </a:lnTo>
                  <a:lnTo>
                    <a:pt x="2143" y="4411"/>
                  </a:ln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 name="Google Shape;496;p42">
              <a:extLst>
                <a:ext uri="{FF2B5EF4-FFF2-40B4-BE49-F238E27FC236}">
                  <a16:creationId xmlns:a16="http://schemas.microsoft.com/office/drawing/2014/main" id="{4696D2A5-1A6A-5E41-9654-C5B1BB3345BD}"/>
                </a:ext>
              </a:extLst>
            </p:cNvPr>
            <p:cNvSpPr/>
            <p:nvPr/>
          </p:nvSpPr>
          <p:spPr>
            <a:xfrm>
              <a:off x="-48014100" y="3451750"/>
              <a:ext cx="53575" cy="48075"/>
            </a:xfrm>
            <a:custGeom>
              <a:avLst/>
              <a:gdLst/>
              <a:ahLst/>
              <a:cxnLst/>
              <a:rect l="l" t="t" r="r" b="b"/>
              <a:pathLst>
                <a:path w="2143" h="1923" extrusionOk="0">
                  <a:moveTo>
                    <a:pt x="1" y="0"/>
                  </a:moveTo>
                  <a:lnTo>
                    <a:pt x="1" y="883"/>
                  </a:lnTo>
                  <a:cubicBezTo>
                    <a:pt x="1" y="1450"/>
                    <a:pt x="473" y="1922"/>
                    <a:pt x="1072" y="1922"/>
                  </a:cubicBezTo>
                  <a:cubicBezTo>
                    <a:pt x="1670" y="1922"/>
                    <a:pt x="2143" y="1450"/>
                    <a:pt x="2143" y="883"/>
                  </a:cubicBezTo>
                  <a:lnTo>
                    <a:pt x="214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 name="Google Shape;497;p42">
              <a:extLst>
                <a:ext uri="{FF2B5EF4-FFF2-40B4-BE49-F238E27FC236}">
                  <a16:creationId xmlns:a16="http://schemas.microsoft.com/office/drawing/2014/main" id="{A618249B-36EF-854D-B7ED-BAEB01F7DE57}"/>
                </a:ext>
              </a:extLst>
            </p:cNvPr>
            <p:cNvSpPr/>
            <p:nvPr/>
          </p:nvSpPr>
          <p:spPr>
            <a:xfrm>
              <a:off x="-48011725" y="3220375"/>
              <a:ext cx="48050" cy="51025"/>
            </a:xfrm>
            <a:custGeom>
              <a:avLst/>
              <a:gdLst/>
              <a:ahLst/>
              <a:cxnLst/>
              <a:rect l="l" t="t" r="r" b="b"/>
              <a:pathLst>
                <a:path w="1922" h="2041" extrusionOk="0">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18" name="Google Shape;468;p42">
            <a:extLst>
              <a:ext uri="{FF2B5EF4-FFF2-40B4-BE49-F238E27FC236}">
                <a16:creationId xmlns:a16="http://schemas.microsoft.com/office/drawing/2014/main" id="{2D6E1A89-8695-0248-8043-AE1CAA92092A}"/>
              </a:ext>
            </a:extLst>
          </p:cNvPr>
          <p:cNvSpPr txBox="1"/>
          <p:nvPr/>
        </p:nvSpPr>
        <p:spPr>
          <a:xfrm>
            <a:off x="1669862" y="457392"/>
            <a:ext cx="2560881" cy="1039969"/>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2667" b="1" dirty="0">
                <a:latin typeface="Arial" panose="020B0604020202020204" pitchFamily="34" charset="0"/>
                <a:cs typeface="Arial" panose="020B0604020202020204" pitchFamily="34" charset="0"/>
              </a:rPr>
              <a:t>Συλλογή Δεδομένων</a:t>
            </a:r>
            <a:endParaRPr sz="2667" dirty="0">
              <a:solidFill>
                <a:schemeClr val="dk1"/>
              </a:solidFill>
              <a:latin typeface="Jost SemiBold"/>
              <a:ea typeface="Jost SemiBold"/>
              <a:cs typeface="Jost SemiBold"/>
              <a:sym typeface="Jost SemiBold"/>
            </a:endParaRPr>
          </a:p>
        </p:txBody>
      </p:sp>
    </p:spTree>
    <p:extLst>
      <p:ext uri="{BB962C8B-B14F-4D97-AF65-F5344CB8AC3E}">
        <p14:creationId xmlns:p14="http://schemas.microsoft.com/office/powerpoint/2010/main" val="3325303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19A323-5F28-354B-9EF5-C83496556787}"/>
              </a:ext>
            </a:extLst>
          </p:cNvPr>
          <p:cNvSpPr>
            <a:spLocks noGrp="1"/>
          </p:cNvSpPr>
          <p:nvPr>
            <p:ph type="title"/>
          </p:nvPr>
        </p:nvSpPr>
        <p:spPr/>
        <p:txBody>
          <a:bodyPr>
            <a:normAutofit/>
          </a:bodyPr>
          <a:lstStyle/>
          <a:p>
            <a:r>
              <a:rPr lang="el-GR" sz="4000" dirty="0"/>
              <a:t>Η νοηματική γλώσσα ΔΕΝ είναι μία/παγκόσμια</a:t>
            </a:r>
          </a:p>
        </p:txBody>
      </p:sp>
      <p:sp>
        <p:nvSpPr>
          <p:cNvPr id="3" name="Θέση περιεχομένου 2">
            <a:extLst>
              <a:ext uri="{FF2B5EF4-FFF2-40B4-BE49-F238E27FC236}">
                <a16:creationId xmlns:a16="http://schemas.microsoft.com/office/drawing/2014/main" id="{EF5AAF27-BDCE-4640-8386-79CC8D1D2479}"/>
              </a:ext>
            </a:extLst>
          </p:cNvPr>
          <p:cNvSpPr>
            <a:spLocks noGrp="1"/>
          </p:cNvSpPr>
          <p:nvPr>
            <p:ph idx="1"/>
          </p:nvPr>
        </p:nvSpPr>
        <p:spPr/>
        <p:txBody>
          <a:bodyPr>
            <a:normAutofit fontScale="92500" lnSpcReduction="20000"/>
          </a:bodyPr>
          <a:lstStyle/>
          <a:p>
            <a:pPr>
              <a:buFont typeface="Wingdings" pitchFamily="2" charset="2"/>
              <a:buChar char="Ø"/>
            </a:pPr>
            <a:r>
              <a:rPr lang="en-GB" dirty="0"/>
              <a:t>Chilean Sign Language [</a:t>
            </a:r>
            <a:r>
              <a:rPr lang="en-GB" dirty="0" err="1"/>
              <a:t>csg</a:t>
            </a:r>
            <a:r>
              <a:rPr lang="en-GB" dirty="0"/>
              <a:t>] (A language of Chile) </a:t>
            </a:r>
          </a:p>
          <a:p>
            <a:pPr>
              <a:buFont typeface="Wingdings" pitchFamily="2" charset="2"/>
              <a:buChar char="Ø"/>
            </a:pPr>
            <a:r>
              <a:rPr lang="en-GB" dirty="0"/>
              <a:t>Chinese Sign Language [</a:t>
            </a:r>
            <a:r>
              <a:rPr lang="en-GB" dirty="0" err="1"/>
              <a:t>csl</a:t>
            </a:r>
            <a:r>
              <a:rPr lang="en-GB" dirty="0"/>
              <a:t>] (A language of China) </a:t>
            </a:r>
          </a:p>
          <a:p>
            <a:pPr>
              <a:buFont typeface="Wingdings" pitchFamily="2" charset="2"/>
              <a:buChar char="Ø"/>
            </a:pPr>
            <a:r>
              <a:rPr lang="en-GB" dirty="0"/>
              <a:t>Colombian Sign Language [</a:t>
            </a:r>
            <a:r>
              <a:rPr lang="en-GB" dirty="0" err="1"/>
              <a:t>csn</a:t>
            </a:r>
            <a:r>
              <a:rPr lang="en-GB" dirty="0"/>
              <a:t>] (A language of Colombia) </a:t>
            </a:r>
          </a:p>
          <a:p>
            <a:pPr>
              <a:buFont typeface="Wingdings" pitchFamily="2" charset="2"/>
              <a:buChar char="Ø"/>
            </a:pPr>
            <a:r>
              <a:rPr lang="en-GB" dirty="0"/>
              <a:t>Costa Rican Sign Language [</a:t>
            </a:r>
            <a:r>
              <a:rPr lang="en-GB" dirty="0" err="1"/>
              <a:t>csr</a:t>
            </a:r>
            <a:r>
              <a:rPr lang="en-GB" dirty="0"/>
              <a:t>] (A language of Costa Rica) </a:t>
            </a:r>
          </a:p>
          <a:p>
            <a:pPr>
              <a:buFont typeface="Wingdings" pitchFamily="2" charset="2"/>
              <a:buChar char="Ø"/>
            </a:pPr>
            <a:r>
              <a:rPr lang="en-GB" dirty="0"/>
              <a:t>Croatia Sign Language [</a:t>
            </a:r>
            <a:r>
              <a:rPr lang="en-GB" dirty="0" err="1"/>
              <a:t>csq</a:t>
            </a:r>
            <a:r>
              <a:rPr lang="en-GB" dirty="0"/>
              <a:t>] (A language of Croatia) </a:t>
            </a:r>
          </a:p>
          <a:p>
            <a:pPr>
              <a:buFont typeface="Wingdings" pitchFamily="2" charset="2"/>
              <a:buChar char="Ø"/>
            </a:pPr>
            <a:r>
              <a:rPr lang="en-GB" dirty="0"/>
              <a:t>Cuba Sign Language [</a:t>
            </a:r>
            <a:r>
              <a:rPr lang="en-GB" dirty="0" err="1"/>
              <a:t>csf</a:t>
            </a:r>
            <a:r>
              <a:rPr lang="en-GB" dirty="0"/>
              <a:t>] (A language of Cuba) </a:t>
            </a:r>
            <a:endParaRPr lang="el-GR" dirty="0"/>
          </a:p>
          <a:p>
            <a:pPr>
              <a:buFont typeface="Wingdings" pitchFamily="2" charset="2"/>
              <a:buChar char="Ø"/>
            </a:pPr>
            <a:r>
              <a:rPr lang="en-GB" dirty="0"/>
              <a:t>Czech Sign Language [</a:t>
            </a:r>
            <a:r>
              <a:rPr lang="en-GB" dirty="0" err="1"/>
              <a:t>cse</a:t>
            </a:r>
            <a:r>
              <a:rPr lang="en-GB" dirty="0"/>
              <a:t>] (A language of Czech Republic) </a:t>
            </a:r>
          </a:p>
          <a:p>
            <a:pPr>
              <a:buFont typeface="Wingdings" pitchFamily="2" charset="2"/>
              <a:buChar char="Ø"/>
            </a:pPr>
            <a:r>
              <a:rPr lang="en-GB" dirty="0"/>
              <a:t>Danish Sign Language [</a:t>
            </a:r>
            <a:r>
              <a:rPr lang="en-GB" dirty="0" err="1"/>
              <a:t>dsl</a:t>
            </a:r>
            <a:r>
              <a:rPr lang="en-GB" dirty="0"/>
              <a:t>] (A language of Denmark) </a:t>
            </a:r>
          </a:p>
          <a:p>
            <a:pPr>
              <a:buFont typeface="Wingdings" pitchFamily="2" charset="2"/>
              <a:buChar char="Ø"/>
            </a:pPr>
            <a:r>
              <a:rPr lang="en-GB" dirty="0"/>
              <a:t>Dominican Sign Language [</a:t>
            </a:r>
            <a:r>
              <a:rPr lang="en-GB" dirty="0" err="1"/>
              <a:t>doq</a:t>
            </a:r>
            <a:r>
              <a:rPr lang="en-GB" dirty="0"/>
              <a:t>] (A language of Dominican Republic) </a:t>
            </a:r>
          </a:p>
          <a:p>
            <a:pPr>
              <a:buFont typeface="Wingdings" pitchFamily="2" charset="2"/>
              <a:buChar char="Ø"/>
            </a:pPr>
            <a:r>
              <a:rPr lang="en-GB" dirty="0"/>
              <a:t>Ecuadorian Sign Language [</a:t>
            </a:r>
            <a:r>
              <a:rPr lang="en-GB" dirty="0" err="1"/>
              <a:t>ecs</a:t>
            </a:r>
            <a:r>
              <a:rPr lang="en-GB" dirty="0"/>
              <a:t>] (A language of Ecuador) </a:t>
            </a:r>
          </a:p>
          <a:p>
            <a:pPr>
              <a:buFont typeface="Wingdings" pitchFamily="2" charset="2"/>
              <a:buChar char="Ø"/>
            </a:pPr>
            <a:r>
              <a:rPr lang="en-GB" dirty="0"/>
              <a:t>Egypt Sign Language [</a:t>
            </a:r>
            <a:r>
              <a:rPr lang="en-GB" dirty="0" err="1"/>
              <a:t>esl</a:t>
            </a:r>
            <a:r>
              <a:rPr lang="en-GB" dirty="0"/>
              <a:t>] (A language of Egypt) </a:t>
            </a:r>
          </a:p>
          <a:p>
            <a:pPr marL="457200" indent="-457200">
              <a:buFont typeface="+mj-lt"/>
              <a:buAutoNum type="arabicPeriod"/>
            </a:pPr>
            <a:endParaRPr lang="el-GR"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l-GR" dirty="0"/>
          </a:p>
          <a:p>
            <a:pPr marL="457200" indent="-457200">
              <a:buFont typeface="+mj-lt"/>
              <a:buAutoNum type="arabicPeriod"/>
            </a:pPr>
            <a:endParaRPr lang="el-GR" dirty="0"/>
          </a:p>
          <a:p>
            <a:endParaRPr lang="el-GR" dirty="0"/>
          </a:p>
        </p:txBody>
      </p:sp>
    </p:spTree>
    <p:extLst>
      <p:ext uri="{BB962C8B-B14F-4D97-AF65-F5344CB8AC3E}">
        <p14:creationId xmlns:p14="http://schemas.microsoft.com/office/powerpoint/2010/main" val="243155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4">
          <a:extLst>
            <a:ext uri="{FF2B5EF4-FFF2-40B4-BE49-F238E27FC236}">
              <a16:creationId xmlns:a16="http://schemas.microsoft.com/office/drawing/2014/main" id="{1B96EC02-5719-7B55-4083-3121F4D4E0C1}"/>
            </a:ext>
          </a:extLst>
        </p:cNvPr>
        <p:cNvGrpSpPr/>
        <p:nvPr/>
      </p:nvGrpSpPr>
      <p:grpSpPr>
        <a:xfrm>
          <a:off x="0" y="0"/>
          <a:ext cx="0" cy="0"/>
          <a:chOff x="0" y="0"/>
          <a:chExt cx="0" cy="0"/>
        </a:xfrm>
      </p:grpSpPr>
      <p:sp>
        <p:nvSpPr>
          <p:cNvPr id="472" name="Google Shape;472;p42">
            <a:extLst>
              <a:ext uri="{FF2B5EF4-FFF2-40B4-BE49-F238E27FC236}">
                <a16:creationId xmlns:a16="http://schemas.microsoft.com/office/drawing/2014/main" id="{7666BBB5-F3B0-DE2D-11B1-969C3DA9228B}"/>
              </a:ext>
            </a:extLst>
          </p:cNvPr>
          <p:cNvSpPr txBox="1"/>
          <p:nvPr/>
        </p:nvSpPr>
        <p:spPr>
          <a:xfrm>
            <a:off x="1909047" y="316551"/>
            <a:ext cx="2444800" cy="1069567"/>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3200" b="1" dirty="0">
                <a:latin typeface="Arial" panose="020B0604020202020204" pitchFamily="34" charset="0"/>
                <a:cs typeface="Arial" panose="020B0604020202020204" pitchFamily="34" charset="0"/>
              </a:rPr>
              <a:t>Ανάλυση δεδομένων</a:t>
            </a:r>
            <a:endParaRPr sz="3200" dirty="0">
              <a:solidFill>
                <a:schemeClr val="dk1"/>
              </a:solidFill>
              <a:latin typeface="Jost SemiBold"/>
              <a:ea typeface="Jost SemiBold"/>
              <a:cs typeface="Jost SemiBold"/>
              <a:sym typeface="Jost SemiBold"/>
            </a:endParaRPr>
          </a:p>
        </p:txBody>
      </p:sp>
      <p:sp>
        <p:nvSpPr>
          <p:cNvPr id="486" name="Google Shape;486;p42">
            <a:extLst>
              <a:ext uri="{FF2B5EF4-FFF2-40B4-BE49-F238E27FC236}">
                <a16:creationId xmlns:a16="http://schemas.microsoft.com/office/drawing/2014/main" id="{4B5E9361-9B25-125E-4EA4-2677BA0A9CD9}"/>
              </a:ext>
            </a:extLst>
          </p:cNvPr>
          <p:cNvSpPr/>
          <p:nvPr/>
        </p:nvSpPr>
        <p:spPr>
          <a:xfrm>
            <a:off x="0" y="-1"/>
            <a:ext cx="1854770" cy="2038525"/>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dirty="0">
              <a:latin typeface="Albert Sans"/>
              <a:ea typeface="Albert Sans"/>
              <a:cs typeface="Albert Sans"/>
              <a:sym typeface="Albert Sans"/>
            </a:endParaRPr>
          </a:p>
        </p:txBody>
      </p:sp>
      <p:grpSp>
        <p:nvGrpSpPr>
          <p:cNvPr id="516" name="Google Shape;516;p42">
            <a:extLst>
              <a:ext uri="{FF2B5EF4-FFF2-40B4-BE49-F238E27FC236}">
                <a16:creationId xmlns:a16="http://schemas.microsoft.com/office/drawing/2014/main" id="{013EC61E-D812-354D-9F7D-4D3FA30E58D7}"/>
              </a:ext>
            </a:extLst>
          </p:cNvPr>
          <p:cNvGrpSpPr/>
          <p:nvPr/>
        </p:nvGrpSpPr>
        <p:grpSpPr>
          <a:xfrm>
            <a:off x="188133" y="224198"/>
            <a:ext cx="1357033" cy="1039015"/>
            <a:chOff x="-47523400" y="3973950"/>
            <a:chExt cx="300100" cy="228425"/>
          </a:xfrm>
        </p:grpSpPr>
        <p:sp>
          <p:nvSpPr>
            <p:cNvPr id="517" name="Google Shape;517;p42">
              <a:extLst>
                <a:ext uri="{FF2B5EF4-FFF2-40B4-BE49-F238E27FC236}">
                  <a16:creationId xmlns:a16="http://schemas.microsoft.com/office/drawing/2014/main" id="{388BEC6E-21C0-9689-C1CF-5B624DAED118}"/>
                </a:ext>
              </a:extLst>
            </p:cNvPr>
            <p:cNvSpPr/>
            <p:nvPr/>
          </p:nvSpPr>
          <p:spPr>
            <a:xfrm>
              <a:off x="-47417075" y="4061375"/>
              <a:ext cx="15775" cy="15775"/>
            </a:xfrm>
            <a:custGeom>
              <a:avLst/>
              <a:gdLst/>
              <a:ahLst/>
              <a:cxnLst/>
              <a:rect l="l" t="t" r="r" b="b"/>
              <a:pathLst>
                <a:path w="631" h="631" extrusionOk="0">
                  <a:moveTo>
                    <a:pt x="0" y="0"/>
                  </a:moveTo>
                  <a:lnTo>
                    <a:pt x="0" y="630"/>
                  </a:lnTo>
                  <a:cubicBezTo>
                    <a:pt x="284" y="536"/>
                    <a:pt x="504" y="315"/>
                    <a:pt x="63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18" name="Google Shape;518;p42">
              <a:extLst>
                <a:ext uri="{FF2B5EF4-FFF2-40B4-BE49-F238E27FC236}">
                  <a16:creationId xmlns:a16="http://schemas.microsoft.com/office/drawing/2014/main" id="{3E3048C5-9A81-7C20-989C-53CD96F58C60}"/>
                </a:ext>
              </a:extLst>
            </p:cNvPr>
            <p:cNvSpPr/>
            <p:nvPr/>
          </p:nvSpPr>
          <p:spPr>
            <a:xfrm>
              <a:off x="-47417875" y="4061375"/>
              <a:ext cx="52800" cy="52775"/>
            </a:xfrm>
            <a:custGeom>
              <a:avLst/>
              <a:gdLst/>
              <a:ahLst/>
              <a:cxnLst/>
              <a:rect l="l" t="t" r="r" b="b"/>
              <a:pathLst>
                <a:path w="2112" h="2111" extrusionOk="0">
                  <a:moveTo>
                    <a:pt x="1356" y="0"/>
                  </a:moveTo>
                  <a:cubicBezTo>
                    <a:pt x="1261" y="693"/>
                    <a:pt x="694" y="1260"/>
                    <a:pt x="1" y="1386"/>
                  </a:cubicBezTo>
                  <a:lnTo>
                    <a:pt x="1" y="2111"/>
                  </a:lnTo>
                  <a:lnTo>
                    <a:pt x="2112" y="2111"/>
                  </a:lnTo>
                  <a:lnTo>
                    <a:pt x="211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19" name="Google Shape;519;p42">
              <a:extLst>
                <a:ext uri="{FF2B5EF4-FFF2-40B4-BE49-F238E27FC236}">
                  <a16:creationId xmlns:a16="http://schemas.microsoft.com/office/drawing/2014/main" id="{CF91602D-C289-4CFF-F980-00E72BCFCC51}"/>
                </a:ext>
              </a:extLst>
            </p:cNvPr>
            <p:cNvSpPr/>
            <p:nvPr/>
          </p:nvSpPr>
          <p:spPr>
            <a:xfrm>
              <a:off x="-47453300" y="4026700"/>
              <a:ext cx="51200" cy="51225"/>
            </a:xfrm>
            <a:custGeom>
              <a:avLst/>
              <a:gdLst/>
              <a:ahLst/>
              <a:cxnLst/>
              <a:rect l="l" t="t" r="r" b="b"/>
              <a:pathLst>
                <a:path w="2048" h="2049" extrusionOk="0">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0" name="Google Shape;520;p42">
              <a:extLst>
                <a:ext uri="{FF2B5EF4-FFF2-40B4-BE49-F238E27FC236}">
                  <a16:creationId xmlns:a16="http://schemas.microsoft.com/office/drawing/2014/main" id="{7FBD391A-974F-A2B9-BC72-DAA02A000E81}"/>
                </a:ext>
              </a:extLst>
            </p:cNvPr>
            <p:cNvSpPr/>
            <p:nvPr/>
          </p:nvSpPr>
          <p:spPr>
            <a:xfrm>
              <a:off x="-47506875" y="3973950"/>
              <a:ext cx="264675" cy="174875"/>
            </a:xfrm>
            <a:custGeom>
              <a:avLst/>
              <a:gdLst/>
              <a:ahLst/>
              <a:cxnLst/>
              <a:rect l="l" t="t" r="r" b="b"/>
              <a:pathLst>
                <a:path w="10587" h="6995" extrusionOk="0">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1" name="Google Shape;521;p42">
              <a:extLst>
                <a:ext uri="{FF2B5EF4-FFF2-40B4-BE49-F238E27FC236}">
                  <a16:creationId xmlns:a16="http://schemas.microsoft.com/office/drawing/2014/main" id="{BC3B32CA-3429-0B09-083F-B670F77DDB87}"/>
                </a:ext>
              </a:extLst>
            </p:cNvPr>
            <p:cNvSpPr/>
            <p:nvPr/>
          </p:nvSpPr>
          <p:spPr>
            <a:xfrm>
              <a:off x="-47523400" y="4166900"/>
              <a:ext cx="300100" cy="35475"/>
            </a:xfrm>
            <a:custGeom>
              <a:avLst/>
              <a:gdLst/>
              <a:ahLst/>
              <a:cxnLst/>
              <a:rect l="l" t="t" r="r" b="b"/>
              <a:pathLst>
                <a:path w="12004" h="1419" extrusionOk="0">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17" name="TextBox 16">
            <a:extLst>
              <a:ext uri="{FF2B5EF4-FFF2-40B4-BE49-F238E27FC236}">
                <a16:creationId xmlns:a16="http://schemas.microsoft.com/office/drawing/2014/main" id="{4B5CA393-7803-7238-7BD5-8772DAD01C14}"/>
              </a:ext>
            </a:extLst>
          </p:cNvPr>
          <p:cNvSpPr txBox="1"/>
          <p:nvPr/>
        </p:nvSpPr>
        <p:spPr>
          <a:xfrm>
            <a:off x="2689049" y="1530693"/>
            <a:ext cx="7278756" cy="1015663"/>
          </a:xfrm>
          <a:prstGeom prst="rect">
            <a:avLst/>
          </a:prstGeom>
          <a:noFill/>
        </p:spPr>
        <p:txBody>
          <a:bodyPr wrap="square" rtlCol="0">
            <a:spAutoFit/>
          </a:bodyPr>
          <a:lstStyle/>
          <a:p>
            <a:pPr algn="ctr"/>
            <a:r>
              <a:rPr lang="el-GR" sz="2000" b="1" dirty="0"/>
              <a:t>Για την ανάλυση και επεξεργασία του γλωσσικού υλικού χρησιμοποιήθηκε το πρόγραμμα </a:t>
            </a:r>
            <a:r>
              <a:rPr lang="en-US" sz="2000" b="1" dirty="0"/>
              <a:t>ELAN</a:t>
            </a:r>
            <a:r>
              <a:rPr lang="el-GR" sz="2000" b="1" dirty="0"/>
              <a:t> 5.4</a:t>
            </a:r>
          </a:p>
          <a:p>
            <a:pPr algn="ctr"/>
            <a:r>
              <a:rPr lang="el-GR" sz="2000" b="1" dirty="0">
                <a:ea typeface="Times New Roman" panose="02020603050405020304" pitchFamily="18" charset="0"/>
                <a:cs typeface="Arial" panose="020B0604020202020204" pitchFamily="34" charset="0"/>
              </a:rPr>
              <a:t>(</a:t>
            </a:r>
            <a:r>
              <a:rPr lang="en-US" sz="2000" b="1" dirty="0">
                <a:ea typeface="Times New Roman" panose="02020603050405020304" pitchFamily="18" charset="0"/>
                <a:cs typeface="Arial" panose="020B0604020202020204" pitchFamily="34" charset="0"/>
              </a:rPr>
              <a:t>the Eudico Linguistic Annotator</a:t>
            </a:r>
            <a:r>
              <a:rPr lang="el-GR" sz="2000" b="1" dirty="0">
                <a:ea typeface="Times New Roman" panose="02020603050405020304" pitchFamily="18" charset="0"/>
                <a:cs typeface="Arial" panose="020B0604020202020204" pitchFamily="34" charset="0"/>
              </a:rPr>
              <a:t>).</a:t>
            </a:r>
            <a:endParaRPr lang="el-GR" sz="2000" b="1" dirty="0">
              <a:cs typeface="Arial" panose="020B0604020202020204" pitchFamily="34" charset="0"/>
            </a:endParaRPr>
          </a:p>
        </p:txBody>
      </p:sp>
      <p:pic>
        <p:nvPicPr>
          <p:cNvPr id="5" name="Εικόνα 4">
            <a:extLst>
              <a:ext uri="{FF2B5EF4-FFF2-40B4-BE49-F238E27FC236}">
                <a16:creationId xmlns:a16="http://schemas.microsoft.com/office/drawing/2014/main" id="{F7833544-D6FD-F944-9BC2-4D73573BE491}"/>
              </a:ext>
            </a:extLst>
          </p:cNvPr>
          <p:cNvPicPr>
            <a:picLocks noChangeAspect="1"/>
          </p:cNvPicPr>
          <p:nvPr/>
        </p:nvPicPr>
        <p:blipFill>
          <a:blip r:embed="rId3"/>
          <a:stretch>
            <a:fillRect/>
          </a:stretch>
        </p:blipFill>
        <p:spPr>
          <a:xfrm>
            <a:off x="3131447" y="2546356"/>
            <a:ext cx="5810661" cy="4227274"/>
          </a:xfrm>
          <a:prstGeom prst="rect">
            <a:avLst/>
          </a:prstGeom>
        </p:spPr>
      </p:pic>
    </p:spTree>
    <p:extLst>
      <p:ext uri="{BB962C8B-B14F-4D97-AF65-F5344CB8AC3E}">
        <p14:creationId xmlns:p14="http://schemas.microsoft.com/office/powerpoint/2010/main" val="34083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0F7CBF-99A4-E34D-82C9-8187586B7CF2}"/>
              </a:ext>
            </a:extLst>
          </p:cNvPr>
          <p:cNvSpPr>
            <a:spLocks noGrp="1"/>
          </p:cNvSpPr>
          <p:nvPr>
            <p:ph idx="1"/>
          </p:nvPr>
        </p:nvSpPr>
        <p:spPr>
          <a:xfrm>
            <a:off x="1909046" y="1682497"/>
            <a:ext cx="10185418" cy="4913376"/>
          </a:xfrm>
        </p:spPr>
        <p:txBody>
          <a:bodyPr>
            <a:normAutofit fontScale="92500" lnSpcReduction="20000"/>
          </a:bodyPr>
          <a:lstStyle/>
          <a:p>
            <a:pPr>
              <a:lnSpc>
                <a:spcPct val="110000"/>
              </a:lnSpc>
            </a:pPr>
            <a:r>
              <a:rPr lang="el-GR" sz="2600" b="1" dirty="0"/>
              <a:t>Το σύστημα κωδικοποίησης το οποίο χρησιμοποιήθηκε ήταν το εξής:</a:t>
            </a:r>
          </a:p>
          <a:p>
            <a:pPr>
              <a:lnSpc>
                <a:spcPct val="110000"/>
              </a:lnSpc>
            </a:pPr>
            <a:r>
              <a:rPr lang="el-GR" sz="2600" b="1" dirty="0"/>
              <a:t>Το λήμμα (</a:t>
            </a:r>
            <a:r>
              <a:rPr lang="en-US" sz="2600" b="1" dirty="0"/>
              <a:t>gloss</a:t>
            </a:r>
            <a:r>
              <a:rPr lang="el-GR" sz="2600" b="1" dirty="0"/>
              <a:t>) του νοήματος </a:t>
            </a:r>
          </a:p>
          <a:p>
            <a:pPr marL="822960" lvl="3" indent="0">
              <a:lnSpc>
                <a:spcPct val="110000"/>
              </a:lnSpc>
              <a:buNone/>
            </a:pPr>
            <a:r>
              <a:rPr lang="el-GR" sz="2600" b="1" dirty="0">
                <a:sym typeface="Wingdings" pitchFamily="2" charset="2"/>
              </a:rPr>
              <a:t></a:t>
            </a:r>
            <a:r>
              <a:rPr lang="el-GR" sz="2600" b="1" dirty="0"/>
              <a:t> </a:t>
            </a:r>
            <a:r>
              <a:rPr lang="el-GR" sz="2600" b="1" dirty="0" err="1"/>
              <a:t>επισημειωνόταν</a:t>
            </a:r>
            <a:r>
              <a:rPr lang="el-GR" sz="2600" b="1" dirty="0"/>
              <a:t> πάντα με κεφαλαία γράμματα π.χ. ΠΡΟΒΛΗΜΑ 1 </a:t>
            </a:r>
          </a:p>
          <a:p>
            <a:pPr marL="822960" lvl="3" indent="0">
              <a:lnSpc>
                <a:spcPct val="110000"/>
              </a:lnSpc>
              <a:buNone/>
            </a:pPr>
            <a:r>
              <a:rPr lang="el-GR" sz="2600" b="1" dirty="0">
                <a:sym typeface="Wingdings" pitchFamily="2" charset="2"/>
              </a:rPr>
              <a:t> </a:t>
            </a:r>
            <a:r>
              <a:rPr lang="el-GR" sz="2600" b="1" dirty="0"/>
              <a:t>ενώ για τους επιμέρους τύπους της ποικιλίας του νοήματος χρησιμοποιήθηκε διαδοχική αρίθμηση π.χ. ΠΡΟΒΛΗΜΑ 2, ΠΡΟΒΛΗΜΑ 3.</a:t>
            </a:r>
          </a:p>
          <a:p>
            <a:pPr>
              <a:lnSpc>
                <a:spcPct val="110000"/>
              </a:lnSpc>
            </a:pPr>
            <a:r>
              <a:rPr lang="el-GR" sz="2600" b="1" dirty="0"/>
              <a:t> Προκειμένου να υπάρξει διάκριση μεταξύ των τύπων της ποικιλίας που είναι ενδεικτικοί κι εμφανίζονται πιο συστηματικά σε μία από τις δύο περιοχές του δείγματος, δίπλα από το </a:t>
            </a:r>
            <a:r>
              <a:rPr lang="en-US" sz="2600" b="1" dirty="0"/>
              <a:t>gloss</a:t>
            </a:r>
            <a:r>
              <a:rPr lang="el-GR" sz="2600" b="1" dirty="0"/>
              <a:t> εντός παρενθέσεως αναγραφόταν η περιοχή που είναι ενδεικτική της χρήσης του νοήματος π.χ. ΠΡΟΒΛΗΜΑ 2 (ΘΕΣ/ΚΗ).</a:t>
            </a:r>
          </a:p>
          <a:p>
            <a:endParaRPr lang="el-GR" dirty="0"/>
          </a:p>
        </p:txBody>
      </p:sp>
      <p:sp>
        <p:nvSpPr>
          <p:cNvPr id="9" name="Google Shape;486;p42">
            <a:extLst>
              <a:ext uri="{FF2B5EF4-FFF2-40B4-BE49-F238E27FC236}">
                <a16:creationId xmlns:a16="http://schemas.microsoft.com/office/drawing/2014/main" id="{065758BE-D581-0C48-83CD-4FB6728D8B91}"/>
              </a:ext>
            </a:extLst>
          </p:cNvPr>
          <p:cNvSpPr/>
          <p:nvPr/>
        </p:nvSpPr>
        <p:spPr>
          <a:xfrm>
            <a:off x="1" y="0"/>
            <a:ext cx="1854770" cy="2038525"/>
          </a:xfrm>
          <a:prstGeom prst="rect">
            <a:avLst/>
          </a:prstGeom>
          <a:solidFill>
            <a:schemeClr val="accent1">
              <a:lumMod val="40000"/>
              <a:lumOff val="60000"/>
            </a:schemeClr>
          </a:solidFill>
          <a:ln>
            <a:noFill/>
          </a:ln>
        </p:spPr>
        <p:txBody>
          <a:bodyPr spcFirstLastPara="1" wrap="square" lIns="121900" tIns="121900" rIns="121900" bIns="121900" anchor="ctr" anchorCtr="0">
            <a:noAutofit/>
          </a:bodyPr>
          <a:lstStyle/>
          <a:p>
            <a:endParaRPr sz="2400" dirty="0">
              <a:latin typeface="Albert Sans"/>
              <a:ea typeface="Albert Sans"/>
              <a:cs typeface="Albert Sans"/>
              <a:sym typeface="Albert Sans"/>
            </a:endParaRPr>
          </a:p>
        </p:txBody>
      </p:sp>
      <p:grpSp>
        <p:nvGrpSpPr>
          <p:cNvPr id="10" name="Google Shape;516;p42">
            <a:extLst>
              <a:ext uri="{FF2B5EF4-FFF2-40B4-BE49-F238E27FC236}">
                <a16:creationId xmlns:a16="http://schemas.microsoft.com/office/drawing/2014/main" id="{F5A28E97-F71E-D842-8B90-66D054FC1860}"/>
              </a:ext>
            </a:extLst>
          </p:cNvPr>
          <p:cNvGrpSpPr/>
          <p:nvPr/>
        </p:nvGrpSpPr>
        <p:grpSpPr>
          <a:xfrm>
            <a:off x="188133" y="224198"/>
            <a:ext cx="1357033" cy="1039015"/>
            <a:chOff x="-47523400" y="3973950"/>
            <a:chExt cx="300100" cy="228425"/>
          </a:xfrm>
        </p:grpSpPr>
        <p:sp>
          <p:nvSpPr>
            <p:cNvPr id="11" name="Google Shape;517;p42">
              <a:extLst>
                <a:ext uri="{FF2B5EF4-FFF2-40B4-BE49-F238E27FC236}">
                  <a16:creationId xmlns:a16="http://schemas.microsoft.com/office/drawing/2014/main" id="{7AB17350-164C-B647-8B2E-B924701FBC91}"/>
                </a:ext>
              </a:extLst>
            </p:cNvPr>
            <p:cNvSpPr/>
            <p:nvPr/>
          </p:nvSpPr>
          <p:spPr>
            <a:xfrm>
              <a:off x="-47417075" y="4061375"/>
              <a:ext cx="15775" cy="15775"/>
            </a:xfrm>
            <a:custGeom>
              <a:avLst/>
              <a:gdLst/>
              <a:ahLst/>
              <a:cxnLst/>
              <a:rect l="l" t="t" r="r" b="b"/>
              <a:pathLst>
                <a:path w="631" h="631" extrusionOk="0">
                  <a:moveTo>
                    <a:pt x="0" y="0"/>
                  </a:moveTo>
                  <a:lnTo>
                    <a:pt x="0" y="630"/>
                  </a:lnTo>
                  <a:cubicBezTo>
                    <a:pt x="284" y="536"/>
                    <a:pt x="504" y="315"/>
                    <a:pt x="63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 name="Google Shape;518;p42">
              <a:extLst>
                <a:ext uri="{FF2B5EF4-FFF2-40B4-BE49-F238E27FC236}">
                  <a16:creationId xmlns:a16="http://schemas.microsoft.com/office/drawing/2014/main" id="{7416D0E0-E674-C045-B7CF-7BAFA7DE82B4}"/>
                </a:ext>
              </a:extLst>
            </p:cNvPr>
            <p:cNvSpPr/>
            <p:nvPr/>
          </p:nvSpPr>
          <p:spPr>
            <a:xfrm>
              <a:off x="-47417875" y="4061375"/>
              <a:ext cx="52800" cy="52775"/>
            </a:xfrm>
            <a:custGeom>
              <a:avLst/>
              <a:gdLst/>
              <a:ahLst/>
              <a:cxnLst/>
              <a:rect l="l" t="t" r="r" b="b"/>
              <a:pathLst>
                <a:path w="2112" h="2111" extrusionOk="0">
                  <a:moveTo>
                    <a:pt x="1356" y="0"/>
                  </a:moveTo>
                  <a:cubicBezTo>
                    <a:pt x="1261" y="693"/>
                    <a:pt x="694" y="1260"/>
                    <a:pt x="1" y="1386"/>
                  </a:cubicBezTo>
                  <a:lnTo>
                    <a:pt x="1" y="2111"/>
                  </a:lnTo>
                  <a:lnTo>
                    <a:pt x="2112" y="2111"/>
                  </a:lnTo>
                  <a:lnTo>
                    <a:pt x="211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3" name="Google Shape;519;p42">
              <a:extLst>
                <a:ext uri="{FF2B5EF4-FFF2-40B4-BE49-F238E27FC236}">
                  <a16:creationId xmlns:a16="http://schemas.microsoft.com/office/drawing/2014/main" id="{0BFFCA7C-089B-0C4E-AE05-0BAA64CE7359}"/>
                </a:ext>
              </a:extLst>
            </p:cNvPr>
            <p:cNvSpPr/>
            <p:nvPr/>
          </p:nvSpPr>
          <p:spPr>
            <a:xfrm>
              <a:off x="-47453300" y="4026700"/>
              <a:ext cx="51200" cy="51225"/>
            </a:xfrm>
            <a:custGeom>
              <a:avLst/>
              <a:gdLst/>
              <a:ahLst/>
              <a:cxnLst/>
              <a:rect l="l" t="t" r="r" b="b"/>
              <a:pathLst>
                <a:path w="2048" h="2049" extrusionOk="0">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 name="Google Shape;520;p42">
              <a:extLst>
                <a:ext uri="{FF2B5EF4-FFF2-40B4-BE49-F238E27FC236}">
                  <a16:creationId xmlns:a16="http://schemas.microsoft.com/office/drawing/2014/main" id="{0EF8029C-A830-C74A-BF28-D1AF122A0BB5}"/>
                </a:ext>
              </a:extLst>
            </p:cNvPr>
            <p:cNvSpPr/>
            <p:nvPr/>
          </p:nvSpPr>
          <p:spPr>
            <a:xfrm>
              <a:off x="-47506875" y="3973950"/>
              <a:ext cx="264675" cy="174875"/>
            </a:xfrm>
            <a:custGeom>
              <a:avLst/>
              <a:gdLst/>
              <a:ahLst/>
              <a:cxnLst/>
              <a:rect l="l" t="t" r="r" b="b"/>
              <a:pathLst>
                <a:path w="10587" h="6995" extrusionOk="0">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521;p42">
              <a:extLst>
                <a:ext uri="{FF2B5EF4-FFF2-40B4-BE49-F238E27FC236}">
                  <a16:creationId xmlns:a16="http://schemas.microsoft.com/office/drawing/2014/main" id="{347CB304-FE0E-3A44-9F92-6FDF8BB21C1A}"/>
                </a:ext>
              </a:extLst>
            </p:cNvPr>
            <p:cNvSpPr/>
            <p:nvPr/>
          </p:nvSpPr>
          <p:spPr>
            <a:xfrm>
              <a:off x="-47523400" y="4166900"/>
              <a:ext cx="300100" cy="35475"/>
            </a:xfrm>
            <a:custGeom>
              <a:avLst/>
              <a:gdLst/>
              <a:ahLst/>
              <a:cxnLst/>
              <a:rect l="l" t="t" r="r" b="b"/>
              <a:pathLst>
                <a:path w="12004" h="1419" extrusionOk="0">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16" name="Google Shape;472;p42">
            <a:extLst>
              <a:ext uri="{FF2B5EF4-FFF2-40B4-BE49-F238E27FC236}">
                <a16:creationId xmlns:a16="http://schemas.microsoft.com/office/drawing/2014/main" id="{0055DA7A-25AF-3D41-B475-0368B3918F1B}"/>
              </a:ext>
            </a:extLst>
          </p:cNvPr>
          <p:cNvSpPr txBox="1"/>
          <p:nvPr/>
        </p:nvSpPr>
        <p:spPr>
          <a:xfrm>
            <a:off x="1909046" y="316551"/>
            <a:ext cx="3053097" cy="1069567"/>
          </a:xfrm>
          <a:prstGeom prst="rect">
            <a:avLst/>
          </a:prstGeom>
          <a:noFill/>
          <a:ln>
            <a:noFill/>
          </a:ln>
        </p:spPr>
        <p:txBody>
          <a:bodyPr spcFirstLastPara="1" wrap="square" lIns="121900" tIns="121900" rIns="121900" bIns="121900" anchor="b" anchorCtr="0">
            <a:noAutofit/>
          </a:bodyPr>
          <a:lstStyle/>
          <a:p>
            <a:pPr algn="ctr">
              <a:lnSpc>
                <a:spcPct val="115000"/>
              </a:lnSpc>
            </a:pPr>
            <a:r>
              <a:rPr lang="el-GR" sz="3200" b="1" dirty="0">
                <a:latin typeface="Arial" panose="020B0604020202020204" pitchFamily="34" charset="0"/>
                <a:cs typeface="Arial" panose="020B0604020202020204" pitchFamily="34" charset="0"/>
              </a:rPr>
              <a:t>Ανάλυση δεδομένων</a:t>
            </a:r>
            <a:endParaRPr sz="3200" dirty="0">
              <a:solidFill>
                <a:schemeClr val="dk1"/>
              </a:solidFill>
              <a:latin typeface="Jost SemiBold"/>
              <a:ea typeface="Jost SemiBold"/>
              <a:cs typeface="Jost SemiBold"/>
              <a:sym typeface="Jost SemiBold"/>
            </a:endParaRPr>
          </a:p>
        </p:txBody>
      </p:sp>
    </p:spTree>
    <p:extLst>
      <p:ext uri="{BB962C8B-B14F-4D97-AF65-F5344CB8AC3E}">
        <p14:creationId xmlns:p14="http://schemas.microsoft.com/office/powerpoint/2010/main" val="2525373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C1C190-BAA3-F241-79FF-3CABA4A24DA0}"/>
              </a:ext>
            </a:extLst>
          </p:cNvPr>
          <p:cNvSpPr>
            <a:spLocks noGrp="1"/>
          </p:cNvSpPr>
          <p:nvPr>
            <p:ph type="title"/>
          </p:nvPr>
        </p:nvSpPr>
        <p:spPr/>
        <p:txBody>
          <a:bodyPr/>
          <a:lstStyle/>
          <a:p>
            <a:pPr algn="ctr"/>
            <a:r>
              <a:rPr lang="el-GR" sz="3600" dirty="0"/>
              <a:t>ΑΠΟΤΕΛΕΣΜΑΤΑ - διαλεκτικήΣ ποικιλίαΣ στην ΕΝΓ</a:t>
            </a:r>
            <a:endParaRPr lang="el-GR" dirty="0"/>
          </a:p>
        </p:txBody>
      </p:sp>
      <p:sp>
        <p:nvSpPr>
          <p:cNvPr id="3" name="Θέση περιεχομένου 2">
            <a:extLst>
              <a:ext uri="{FF2B5EF4-FFF2-40B4-BE49-F238E27FC236}">
                <a16:creationId xmlns:a16="http://schemas.microsoft.com/office/drawing/2014/main" id="{6E392DE9-DE8A-0952-1F4D-34A04A6D3599}"/>
              </a:ext>
            </a:extLst>
          </p:cNvPr>
          <p:cNvSpPr>
            <a:spLocks noGrp="1"/>
          </p:cNvSpPr>
          <p:nvPr>
            <p:ph idx="1"/>
          </p:nvPr>
        </p:nvSpPr>
        <p:spPr/>
        <p:txBody>
          <a:bodyPr>
            <a:normAutofit fontScale="85000" lnSpcReduction="10000"/>
          </a:bodyPr>
          <a:lstStyle/>
          <a:p>
            <a:pPr algn="just">
              <a:buFont typeface="Wingdings" pitchFamily="2" charset="2"/>
              <a:buChar char="Ø"/>
            </a:pPr>
            <a:endParaRPr lang="el-GR" sz="1800" dirty="0">
              <a:effectLst/>
              <a:latin typeface="Times New Roman" panose="02020603050405020304" pitchFamily="18" charset="0"/>
              <a:ea typeface="Calibri" panose="020F0502020204030204" pitchFamily="34" charset="0"/>
            </a:endParaRPr>
          </a:p>
          <a:p>
            <a:pPr algn="just">
              <a:lnSpc>
                <a:spcPct val="150000"/>
              </a:lnSpc>
              <a:buFont typeface="Wingdings" pitchFamily="2" charset="2"/>
              <a:buChar char="ü"/>
            </a:pPr>
            <a:r>
              <a:rPr lang="el-GR" sz="2500" b="1" dirty="0">
                <a:cs typeface="Times New Roman" panose="02020603050405020304" pitchFamily="18" charset="0"/>
              </a:rPr>
              <a:t>Οι ερευνητές διαπίστωσαν τη </a:t>
            </a:r>
            <a:r>
              <a:rPr lang="el-GR" sz="2500" b="1" dirty="0">
                <a:effectLst/>
                <a:ea typeface="Calibri" panose="020F0502020204030204" pitchFamily="34" charset="0"/>
              </a:rPr>
              <a:t>συστηματική ύπαρξη δύο ειδών διαλεκτικής ποικιλίας, της φωνητικής- φωνολογικής αλλά και της λεξιλογικής. </a:t>
            </a:r>
          </a:p>
          <a:p>
            <a:pPr algn="just">
              <a:lnSpc>
                <a:spcPct val="150000"/>
              </a:lnSpc>
              <a:buFont typeface="Wingdings" pitchFamily="2" charset="2"/>
              <a:buChar char="ü"/>
            </a:pPr>
            <a:endParaRPr lang="el-GR" sz="2500" b="1" dirty="0">
              <a:effectLst/>
              <a:ea typeface="Calibri" panose="020F0502020204030204" pitchFamily="34" charset="0"/>
            </a:endParaRPr>
          </a:p>
          <a:p>
            <a:pPr algn="just">
              <a:lnSpc>
                <a:spcPct val="150000"/>
              </a:lnSpc>
              <a:buFont typeface="Wingdings" pitchFamily="2" charset="2"/>
              <a:buChar char="ü"/>
            </a:pPr>
            <a:r>
              <a:rPr lang="el-GR" sz="2500" b="1" dirty="0">
                <a:cs typeface="Times New Roman" panose="02020603050405020304" pitchFamily="18" charset="0"/>
              </a:rPr>
              <a:t>Στα δεδομένα τους:</a:t>
            </a:r>
          </a:p>
          <a:p>
            <a:pPr marL="742950" lvl="1" indent="-285750" algn="just">
              <a:lnSpc>
                <a:spcPct val="150000"/>
              </a:lnSpc>
              <a:buFont typeface="Wingdings" pitchFamily="2" charset="2"/>
              <a:buChar char="ü"/>
            </a:pPr>
            <a:r>
              <a:rPr lang="el-GR" sz="2500" b="1" dirty="0">
                <a:effectLst/>
                <a:ea typeface="Calibri" panose="020F0502020204030204" pitchFamily="34" charset="0"/>
              </a:rPr>
              <a:t>Α) </a:t>
            </a:r>
            <a:r>
              <a:rPr lang="el-GR" sz="2500" b="1" dirty="0">
                <a:solidFill>
                  <a:srgbClr val="FF0000"/>
                </a:solidFill>
                <a:effectLst/>
                <a:ea typeface="Calibri" panose="020F0502020204030204" pitchFamily="34" charset="0"/>
              </a:rPr>
              <a:t>91/261</a:t>
            </a:r>
            <a:r>
              <a:rPr lang="el-GR" sz="2500" b="1" dirty="0">
                <a:effectLst/>
                <a:ea typeface="Calibri" panose="020F0502020204030204" pitchFamily="34" charset="0"/>
              </a:rPr>
              <a:t> νοήματα εμφάνισαν </a:t>
            </a:r>
            <a:r>
              <a:rPr lang="el-GR" sz="2500" b="1" dirty="0">
                <a:solidFill>
                  <a:srgbClr val="FF0000"/>
                </a:solidFill>
                <a:effectLst/>
                <a:ea typeface="Calibri" panose="020F0502020204030204" pitchFamily="34" charset="0"/>
              </a:rPr>
              <a:t>φωνητική-φωνολογική</a:t>
            </a:r>
            <a:r>
              <a:rPr lang="el-GR" sz="2500" b="1" dirty="0">
                <a:effectLst/>
                <a:ea typeface="Calibri" panose="020F0502020204030204" pitchFamily="34" charset="0"/>
              </a:rPr>
              <a:t> </a:t>
            </a:r>
            <a:r>
              <a:rPr lang="el-GR" sz="2500" b="1" dirty="0">
                <a:solidFill>
                  <a:srgbClr val="FF0000"/>
                </a:solidFill>
                <a:effectLst/>
                <a:ea typeface="Calibri" panose="020F0502020204030204" pitchFamily="34" charset="0"/>
              </a:rPr>
              <a:t>ποικιλία</a:t>
            </a:r>
            <a:r>
              <a:rPr lang="el-GR" sz="2500" b="1" dirty="0">
                <a:effectLst/>
                <a:ea typeface="Calibri" panose="020F0502020204030204" pitchFamily="34" charset="0"/>
              </a:rPr>
              <a:t> </a:t>
            </a:r>
          </a:p>
          <a:p>
            <a:pPr marL="742950" lvl="1" indent="-285750" algn="just">
              <a:lnSpc>
                <a:spcPct val="150000"/>
              </a:lnSpc>
              <a:buFont typeface="Wingdings" pitchFamily="2" charset="2"/>
              <a:buChar char="ü"/>
            </a:pPr>
            <a:r>
              <a:rPr lang="el-GR" sz="2500" b="1" dirty="0">
                <a:effectLst/>
                <a:ea typeface="Calibri" panose="020F0502020204030204" pitchFamily="34" charset="0"/>
              </a:rPr>
              <a:t>Β) </a:t>
            </a:r>
            <a:r>
              <a:rPr lang="el-GR" sz="2500" b="1" dirty="0">
                <a:solidFill>
                  <a:srgbClr val="FF0000"/>
                </a:solidFill>
                <a:effectLst/>
                <a:ea typeface="Calibri" panose="020F0502020204030204" pitchFamily="34" charset="0"/>
              </a:rPr>
              <a:t>170/261</a:t>
            </a:r>
            <a:r>
              <a:rPr lang="el-GR" sz="2500" b="1" dirty="0">
                <a:effectLst/>
                <a:ea typeface="Calibri" panose="020F0502020204030204" pitchFamily="34" charset="0"/>
              </a:rPr>
              <a:t> νοήματα εμφάνισαν </a:t>
            </a:r>
            <a:r>
              <a:rPr lang="el-GR" sz="2500" b="1" dirty="0">
                <a:solidFill>
                  <a:srgbClr val="FF0000"/>
                </a:solidFill>
                <a:effectLst/>
                <a:ea typeface="Calibri" panose="020F0502020204030204" pitchFamily="34" charset="0"/>
              </a:rPr>
              <a:t>λεξιλογική ποικιλία</a:t>
            </a:r>
            <a:r>
              <a:rPr lang="el-GR" sz="2500" b="1" dirty="0">
                <a:effectLst/>
                <a:ea typeface="Calibri" panose="020F0502020204030204" pitchFamily="34" charset="0"/>
              </a:rPr>
              <a:t>. </a:t>
            </a:r>
          </a:p>
          <a:p>
            <a:pPr>
              <a:buFont typeface="Wingdings" pitchFamily="2" charset="2"/>
              <a:buChar char="Ø"/>
            </a:pPr>
            <a:endParaRPr lang="el-G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9339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AE6A35-6F31-7F71-0F00-DCC13D629F0A}"/>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α) Φωνητική – φωνολογική ποικιλία</a:t>
            </a:r>
            <a:endParaRPr lang="el-GR" dirty="0"/>
          </a:p>
        </p:txBody>
      </p:sp>
      <p:sp>
        <p:nvSpPr>
          <p:cNvPr id="3" name="Θέση περιεχομένου 2">
            <a:extLst>
              <a:ext uri="{FF2B5EF4-FFF2-40B4-BE49-F238E27FC236}">
                <a16:creationId xmlns:a16="http://schemas.microsoft.com/office/drawing/2014/main" id="{464524CB-BF36-8E84-D7C1-D6E63C0A5061}"/>
              </a:ext>
            </a:extLst>
          </p:cNvPr>
          <p:cNvSpPr>
            <a:spLocks noGrp="1"/>
          </p:cNvSpPr>
          <p:nvPr>
            <p:ph idx="1"/>
          </p:nvPr>
        </p:nvSpPr>
        <p:spPr/>
        <p:txBody>
          <a:bodyPr/>
          <a:lstStyle/>
          <a:p>
            <a:pPr marL="0" indent="0" algn="just">
              <a:lnSpc>
                <a:spcPct val="100000"/>
              </a:lnSpc>
              <a:buNone/>
            </a:pPr>
            <a:r>
              <a:rPr lang="el-GR" sz="1800" b="1" dirty="0">
                <a:effectLst/>
                <a:ea typeface="Calibri" panose="020F0502020204030204" pitchFamily="34" charset="0"/>
              </a:rPr>
              <a:t>Τα νοήματα με τη </a:t>
            </a:r>
            <a:r>
              <a:rPr lang="el-GR" sz="1800" b="1" dirty="0">
                <a:solidFill>
                  <a:srgbClr val="FF0000"/>
                </a:solidFill>
                <a:effectLst/>
                <a:ea typeface="Calibri" panose="020F0502020204030204" pitchFamily="34" charset="0"/>
              </a:rPr>
              <a:t>φωνητική – φωνολογική ποικιλία </a:t>
            </a:r>
            <a:r>
              <a:rPr lang="el-GR" sz="1800" b="1" dirty="0">
                <a:effectLst/>
                <a:ea typeface="Calibri" panose="020F0502020204030204" pitchFamily="34" charset="0"/>
              </a:rPr>
              <a:t>παρουσίασαν διαφοροποίηση ως προς ένα από τα διακριτά στοιχεία που απαρτίζουν τα νοήματα -τη μορφολογική μονάδα της νοηματικής- και πιο συγκεκριμένα, </a:t>
            </a:r>
            <a:r>
              <a:rPr lang="el-GR" sz="1800" b="1" dirty="0">
                <a:solidFill>
                  <a:srgbClr val="FF0000"/>
                </a:solidFill>
                <a:effectLst/>
                <a:ea typeface="Calibri" panose="020F0502020204030204" pitchFamily="34" charset="0"/>
              </a:rPr>
              <a:t>εμφάνισαν ποικιλία είτε ως προς τη </a:t>
            </a:r>
            <a:r>
              <a:rPr lang="el-GR" sz="1800" b="1" dirty="0" err="1">
                <a:solidFill>
                  <a:srgbClr val="FF0000"/>
                </a:solidFill>
                <a:effectLst/>
                <a:ea typeface="Calibri" panose="020F0502020204030204" pitchFamily="34" charset="0"/>
              </a:rPr>
              <a:t>χειρομορφή</a:t>
            </a:r>
            <a:r>
              <a:rPr lang="el-GR" sz="1800" b="1" dirty="0">
                <a:solidFill>
                  <a:srgbClr val="FF0000"/>
                </a:solidFill>
                <a:effectLst/>
                <a:ea typeface="Calibri" panose="020F0502020204030204" pitchFamily="34" charset="0"/>
              </a:rPr>
              <a:t>, είτε ως προς την τοποθεσία/θέση, είτε ως προς την κίνηση, είτε ως προς τον προσανατολισμό. </a:t>
            </a:r>
            <a:r>
              <a:rPr lang="el-GR" sz="1800" b="1" dirty="0">
                <a:effectLst/>
                <a:ea typeface="Calibri" panose="020F0502020204030204" pitchFamily="34" charset="0"/>
              </a:rPr>
              <a:t>Αναλυτικότερα όπως διαπίστωσαν οι </a:t>
            </a:r>
            <a:r>
              <a:rPr lang="el-GR" sz="1800" b="1" dirty="0">
                <a:cs typeface="Times New Roman" panose="02020603050405020304" pitchFamily="18" charset="0"/>
              </a:rPr>
              <a:t>Ζαχαροπούλου </a:t>
            </a:r>
            <a:r>
              <a:rPr lang="en-US" sz="1800" b="1" dirty="0">
                <a:cs typeface="Times New Roman" panose="02020603050405020304" pitchFamily="18" charset="0"/>
              </a:rPr>
              <a:t>et al (2020)</a:t>
            </a:r>
            <a:r>
              <a:rPr lang="el-GR" sz="1800" b="1" dirty="0">
                <a:cs typeface="Times New Roman" panose="02020603050405020304" pitchFamily="18" charset="0"/>
              </a:rPr>
              <a:t>:</a:t>
            </a:r>
          </a:p>
          <a:p>
            <a:pPr marL="0" indent="0" algn="just">
              <a:lnSpc>
                <a:spcPct val="100000"/>
              </a:lnSpc>
              <a:buNone/>
            </a:pPr>
            <a:endParaRPr lang="el-GR" sz="1800" dirty="0">
              <a:latin typeface="Times New Roman" panose="02020603050405020304" pitchFamily="18" charset="0"/>
              <a:cs typeface="Times New Roman" panose="02020603050405020304" pitchFamily="18" charset="0"/>
            </a:endParaRPr>
          </a:p>
          <a:p>
            <a:pPr algn="just">
              <a:lnSpc>
                <a:spcPct val="100000"/>
              </a:lnSpc>
              <a:buFont typeface="Wingdings" pitchFamily="2" charset="2"/>
              <a:buChar char="Ø"/>
            </a:pPr>
            <a:r>
              <a:rPr lang="el-GR" sz="1800" b="1" dirty="0">
                <a:solidFill>
                  <a:srgbClr val="FF0000"/>
                </a:solidFill>
                <a:effectLst/>
                <a:ea typeface="Calibri" panose="020F0502020204030204" pitchFamily="34" charset="0"/>
                <a:cs typeface="Times New Roman" panose="02020603050405020304" pitchFamily="18" charset="0"/>
              </a:rPr>
              <a:t>76/91 </a:t>
            </a:r>
            <a:r>
              <a:rPr lang="el-GR" sz="1800" b="1" dirty="0">
                <a:solidFill>
                  <a:srgbClr val="000000"/>
                </a:solidFill>
                <a:effectLst/>
                <a:ea typeface="Calibri" panose="020F0502020204030204" pitchFamily="34" charset="0"/>
              </a:rPr>
              <a:t>νοήματα παρουσίασαν διαφοροποίηση </a:t>
            </a:r>
            <a:r>
              <a:rPr lang="el-GR" sz="1800" b="1" dirty="0">
                <a:solidFill>
                  <a:srgbClr val="FF0000"/>
                </a:solidFill>
                <a:effectLst/>
                <a:ea typeface="Calibri" panose="020F0502020204030204" pitchFamily="34" charset="0"/>
              </a:rPr>
              <a:t>ως προς τη </a:t>
            </a:r>
            <a:r>
              <a:rPr lang="el-GR" sz="1800" b="1" dirty="0" err="1">
                <a:solidFill>
                  <a:srgbClr val="FF0000"/>
                </a:solidFill>
                <a:effectLst/>
                <a:ea typeface="Calibri" panose="020F0502020204030204" pitchFamily="34" charset="0"/>
              </a:rPr>
              <a:t>χειρομορφή</a:t>
            </a:r>
            <a:r>
              <a:rPr lang="el-GR" sz="1100" b="1" dirty="0">
                <a:solidFill>
                  <a:srgbClr val="FF0000"/>
                </a:solidFill>
                <a:effectLst/>
              </a:rPr>
              <a:t> </a:t>
            </a:r>
            <a:endParaRPr lang="el-GR" sz="1800" b="1" dirty="0">
              <a:solidFill>
                <a:srgbClr val="FF0000"/>
              </a:solidFill>
              <a:effectLst/>
              <a:cs typeface="Times New Roman" panose="02020603050405020304" pitchFamily="18" charset="0"/>
            </a:endParaRPr>
          </a:p>
          <a:p>
            <a:pPr algn="just">
              <a:lnSpc>
                <a:spcPct val="100000"/>
              </a:lnSpc>
              <a:buFont typeface="Wingdings" pitchFamily="2" charset="2"/>
              <a:buChar char="Ø"/>
            </a:pPr>
            <a:r>
              <a:rPr lang="el-GR" sz="1800" b="1" dirty="0">
                <a:solidFill>
                  <a:srgbClr val="FF0000"/>
                </a:solidFill>
                <a:effectLst/>
                <a:ea typeface="Calibri" panose="020F0502020204030204" pitchFamily="34" charset="0"/>
                <a:cs typeface="Times New Roman" panose="02020603050405020304" pitchFamily="18" charset="0"/>
              </a:rPr>
              <a:t>8/91</a:t>
            </a:r>
            <a:r>
              <a:rPr lang="el-GR" sz="1800" b="1" dirty="0">
                <a:effectLst/>
                <a:ea typeface="Calibri" panose="020F0502020204030204" pitchFamily="34" charset="0"/>
                <a:cs typeface="Times New Roman" panose="02020603050405020304" pitchFamily="18" charset="0"/>
              </a:rPr>
              <a:t> </a:t>
            </a:r>
            <a:r>
              <a:rPr lang="el-GR" sz="1800" b="1" dirty="0">
                <a:solidFill>
                  <a:srgbClr val="000000"/>
                </a:solidFill>
                <a:effectLst/>
                <a:ea typeface="Calibri" panose="020F0502020204030204" pitchFamily="34" charset="0"/>
              </a:rPr>
              <a:t>νοήματα φάνηκαν να διαφοροποιούνται </a:t>
            </a:r>
            <a:r>
              <a:rPr lang="el-GR" sz="1800" b="1" dirty="0">
                <a:solidFill>
                  <a:srgbClr val="FF0000"/>
                </a:solidFill>
                <a:effectLst/>
                <a:ea typeface="Calibri" panose="020F0502020204030204" pitchFamily="34" charset="0"/>
              </a:rPr>
              <a:t>ως προς την τοποθεσία/θέση</a:t>
            </a:r>
            <a:r>
              <a:rPr lang="el-GR" sz="1100" b="1" dirty="0">
                <a:solidFill>
                  <a:srgbClr val="FF0000"/>
                </a:solidFill>
                <a:effectLst/>
              </a:rPr>
              <a:t> </a:t>
            </a:r>
          </a:p>
          <a:p>
            <a:pPr algn="just">
              <a:lnSpc>
                <a:spcPct val="100000"/>
              </a:lnSpc>
              <a:buFont typeface="Wingdings" pitchFamily="2" charset="2"/>
              <a:buChar char="Ø"/>
            </a:pPr>
            <a:r>
              <a:rPr lang="el-GR" sz="1800" b="1" dirty="0">
                <a:solidFill>
                  <a:srgbClr val="FF0000"/>
                </a:solidFill>
                <a:effectLst/>
                <a:ea typeface="Calibri" panose="020F0502020204030204" pitchFamily="34" charset="0"/>
              </a:rPr>
              <a:t>12/91</a:t>
            </a:r>
            <a:r>
              <a:rPr lang="el-GR" sz="1800" b="1" dirty="0">
                <a:solidFill>
                  <a:srgbClr val="000000"/>
                </a:solidFill>
                <a:effectLst/>
                <a:ea typeface="Calibri" panose="020F0502020204030204" pitchFamily="34" charset="0"/>
              </a:rPr>
              <a:t> παρουσίασαν διαφοροποίηση </a:t>
            </a:r>
            <a:r>
              <a:rPr lang="el-GR" sz="1800" b="1" dirty="0">
                <a:solidFill>
                  <a:srgbClr val="FF0000"/>
                </a:solidFill>
                <a:effectLst/>
                <a:ea typeface="Calibri" panose="020F0502020204030204" pitchFamily="34" charset="0"/>
              </a:rPr>
              <a:t>ως προς τον προσανατολισμό</a:t>
            </a:r>
          </a:p>
          <a:p>
            <a:pPr algn="just">
              <a:lnSpc>
                <a:spcPct val="100000"/>
              </a:lnSpc>
              <a:buFont typeface="Wingdings" pitchFamily="2" charset="2"/>
              <a:buChar char="Ø"/>
            </a:pPr>
            <a:r>
              <a:rPr lang="el-GR" sz="1800" b="1" dirty="0">
                <a:solidFill>
                  <a:srgbClr val="FF0000"/>
                </a:solidFill>
                <a:effectLst/>
                <a:ea typeface="Calibri" panose="020F0502020204030204" pitchFamily="34" charset="0"/>
              </a:rPr>
              <a:t>10/91</a:t>
            </a:r>
            <a:r>
              <a:rPr lang="el-GR" sz="1800" b="1" dirty="0">
                <a:solidFill>
                  <a:srgbClr val="000000"/>
                </a:solidFill>
                <a:effectLst/>
                <a:ea typeface="Calibri" panose="020F0502020204030204" pitchFamily="34" charset="0"/>
              </a:rPr>
              <a:t> νοήματα φάνηκαν να διαφοροποιούνται</a:t>
            </a:r>
            <a:r>
              <a:rPr lang="el-GR" sz="1800" b="1" dirty="0">
                <a:solidFill>
                  <a:srgbClr val="FF0000"/>
                </a:solidFill>
                <a:effectLst/>
                <a:ea typeface="Calibri" panose="020F0502020204030204" pitchFamily="34" charset="0"/>
              </a:rPr>
              <a:t> ως προς την κίνηση</a:t>
            </a:r>
          </a:p>
          <a:p>
            <a:endParaRPr lang="el-GR" dirty="0"/>
          </a:p>
        </p:txBody>
      </p:sp>
    </p:spTree>
    <p:extLst>
      <p:ext uri="{BB962C8B-B14F-4D97-AF65-F5344CB8AC3E}">
        <p14:creationId xmlns:p14="http://schemas.microsoft.com/office/powerpoint/2010/main" val="1670584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27306E-2C36-86F7-667D-E672A962C35A}"/>
              </a:ext>
            </a:extLst>
          </p:cNvPr>
          <p:cNvSpPr>
            <a:spLocks noGrp="1"/>
          </p:cNvSpPr>
          <p:nvPr>
            <p:ph type="title"/>
          </p:nvPr>
        </p:nvSpPr>
        <p:spPr>
          <a:xfrm>
            <a:off x="838200" y="1213503"/>
            <a:ext cx="10515600" cy="477185"/>
          </a:xfrm>
        </p:spPr>
        <p:txBody>
          <a:bodyPr>
            <a:normAutofit fontScale="90000"/>
          </a:bodyPr>
          <a:lstStyle/>
          <a:p>
            <a:r>
              <a:rPr lang="el-GR" sz="3600" dirty="0"/>
              <a:t>Η διαλεκτική ποικιλία στην ΕΝΓ</a:t>
            </a:r>
            <a:br>
              <a:rPr lang="el-GR" sz="3600" dirty="0"/>
            </a:br>
            <a:r>
              <a:rPr lang="el-GR" sz="3600" dirty="0"/>
              <a:t>α) Φωνητική – φωνολογική ποικιλία</a:t>
            </a:r>
            <a:br>
              <a:rPr lang="el-GR" sz="3600" dirty="0"/>
            </a:br>
            <a:br>
              <a:rPr lang="el-GR" sz="3600" dirty="0"/>
            </a:br>
            <a:r>
              <a:rPr lang="el-GR" sz="2700" dirty="0">
                <a:solidFill>
                  <a:srgbClr val="C00000"/>
                </a:solidFill>
              </a:rPr>
              <a:t>Διαφοροποίηση ως προς την </a:t>
            </a:r>
            <a:r>
              <a:rPr lang="el-GR" sz="2700" dirty="0" err="1">
                <a:solidFill>
                  <a:srgbClr val="C00000"/>
                </a:solidFill>
              </a:rPr>
              <a:t>χειρομορφή</a:t>
            </a:r>
            <a:br>
              <a:rPr lang="el-GR" sz="3600" dirty="0">
                <a:effectLst/>
                <a:latin typeface="Times New Roman" panose="02020603050405020304" pitchFamily="18" charset="0"/>
                <a:cs typeface="Times New Roman" panose="02020603050405020304" pitchFamily="18" charset="0"/>
              </a:rPr>
            </a:br>
            <a:endParaRPr lang="el-GR" dirty="0"/>
          </a:p>
        </p:txBody>
      </p:sp>
      <p:sp>
        <p:nvSpPr>
          <p:cNvPr id="3" name="Θέση περιεχομένου 2">
            <a:extLst>
              <a:ext uri="{FF2B5EF4-FFF2-40B4-BE49-F238E27FC236}">
                <a16:creationId xmlns:a16="http://schemas.microsoft.com/office/drawing/2014/main" id="{3BC02470-0D50-004D-C399-29B3DA5025E9}"/>
              </a:ext>
            </a:extLst>
          </p:cNvPr>
          <p:cNvSpPr>
            <a:spLocks noGrp="1"/>
          </p:cNvSpPr>
          <p:nvPr>
            <p:ph idx="1"/>
          </p:nvPr>
        </p:nvSpPr>
        <p:spPr>
          <a:xfrm>
            <a:off x="838200" y="2207894"/>
            <a:ext cx="6262816" cy="3954008"/>
          </a:xfrm>
        </p:spPr>
        <p:txBody>
          <a:bodyPr>
            <a:normAutofit fontScale="92500"/>
          </a:bodyPr>
          <a:lstStyle/>
          <a:p>
            <a:pPr marL="514350" indent="-285750" algn="just">
              <a:lnSpc>
                <a:spcPct val="120000"/>
              </a:lnSpc>
              <a:buFont typeface="Wingdings" pitchFamily="2" charset="2"/>
              <a:buChar char="Ø"/>
            </a:pPr>
            <a:r>
              <a:rPr lang="el-GR" sz="1800" b="1" dirty="0">
                <a:solidFill>
                  <a:srgbClr val="000000"/>
                </a:solidFill>
                <a:effectLst/>
                <a:ea typeface="Calibri" panose="020F0502020204030204" pitchFamily="34" charset="0"/>
              </a:rPr>
              <a:t>Η πλειοψηφία των νοημάτων δηλαδή </a:t>
            </a:r>
            <a:r>
              <a:rPr lang="el-GR" sz="1800" b="1" dirty="0">
                <a:effectLst/>
                <a:ea typeface="Calibri" panose="020F0502020204030204" pitchFamily="34" charset="0"/>
                <a:cs typeface="Times New Roman" panose="02020603050405020304" pitchFamily="18" charset="0"/>
              </a:rPr>
              <a:t>76/91</a:t>
            </a:r>
            <a:r>
              <a:rPr lang="el-GR" sz="1800" b="1" dirty="0">
                <a:solidFill>
                  <a:srgbClr val="000000"/>
                </a:solidFill>
                <a:effectLst/>
                <a:ea typeface="Calibri" panose="020F0502020204030204" pitchFamily="34" charset="0"/>
              </a:rPr>
              <a:t> νοήματα παρουσίασαν διαφοροποίηση ως προς τη </a:t>
            </a:r>
            <a:r>
              <a:rPr lang="el-GR" sz="1800" b="1" dirty="0" err="1">
                <a:solidFill>
                  <a:srgbClr val="000000"/>
                </a:solidFill>
                <a:effectLst/>
                <a:ea typeface="Calibri" panose="020F0502020204030204" pitchFamily="34" charset="0"/>
              </a:rPr>
              <a:t>χειρομορφή</a:t>
            </a:r>
            <a:r>
              <a:rPr lang="el-GR" sz="1800" b="1" dirty="0">
                <a:solidFill>
                  <a:srgbClr val="000000"/>
                </a:solidFill>
                <a:effectLst/>
                <a:ea typeface="Calibri" panose="020F0502020204030204" pitchFamily="34" charset="0"/>
              </a:rPr>
              <a:t>. </a:t>
            </a:r>
          </a:p>
          <a:p>
            <a:pPr indent="0" algn="just">
              <a:lnSpc>
                <a:spcPct val="120000"/>
              </a:lnSpc>
              <a:buNone/>
            </a:pPr>
            <a:r>
              <a:rPr lang="el-GR" sz="1800" b="1" dirty="0">
                <a:solidFill>
                  <a:srgbClr val="000000"/>
                </a:solidFill>
                <a:effectLst/>
                <a:ea typeface="Calibri" panose="020F0502020204030204" pitchFamily="34" charset="0"/>
              </a:rPr>
              <a:t>Στις εικόνες 1 και 2 που ακολουθούν παρουσιάζεται ενδεικτικά το νόημα «ΠΡΟΒΛΗΜΑ» που εμφανίζει φωνητική - φωνολογική ποικιλία ως προς τη </a:t>
            </a:r>
            <a:r>
              <a:rPr lang="el-GR" sz="1800" b="1" dirty="0" err="1">
                <a:solidFill>
                  <a:srgbClr val="000000"/>
                </a:solidFill>
                <a:effectLst/>
                <a:ea typeface="Calibri" panose="020F0502020204030204" pitchFamily="34" charset="0"/>
              </a:rPr>
              <a:t>χειρομορφή</a:t>
            </a:r>
            <a:r>
              <a:rPr lang="el-GR" sz="1800" b="1" dirty="0">
                <a:solidFill>
                  <a:srgbClr val="000000"/>
                </a:solidFill>
                <a:effectLst/>
                <a:ea typeface="Calibri" panose="020F0502020204030204" pitchFamily="34" charset="0"/>
              </a:rPr>
              <a:t>. </a:t>
            </a:r>
          </a:p>
          <a:p>
            <a:pPr marL="468630" indent="-285750" algn="just">
              <a:lnSpc>
                <a:spcPct val="120000"/>
              </a:lnSpc>
              <a:buFont typeface="Wingdings" pitchFamily="2" charset="2"/>
              <a:buChar char="ü"/>
            </a:pPr>
            <a:r>
              <a:rPr lang="el-GR" sz="1800" b="1" dirty="0">
                <a:solidFill>
                  <a:srgbClr val="000000"/>
                </a:solidFill>
                <a:effectLst/>
                <a:ea typeface="Calibri" panose="020F0502020204030204" pitchFamily="34" charset="0"/>
              </a:rPr>
              <a:t>Στην εικόνα 2 διαπιστώνεται πως ο τύπος της Θεσσαλονίκης σχηματίζεται με τη χρήση περισσότερων των τριών επιλεγμένων δαχτύλων (δείκτη, μέσου και αντίχειρα) που χρησιμοποιούνται στον τύπο της Πάτρας (εικόνα 1) για τον σχηματισμό του ίδιου νοήματος.</a:t>
            </a:r>
          </a:p>
          <a:p>
            <a:pPr indent="0" algn="just">
              <a:lnSpc>
                <a:spcPct val="120000"/>
              </a:lnSpc>
              <a:buNone/>
            </a:pPr>
            <a:endParaRPr lang="el-GR" sz="1800" b="1" dirty="0">
              <a:solidFill>
                <a:srgbClr val="000000"/>
              </a:solidFill>
              <a:ea typeface="Calibri" panose="020F0502020204030204" pitchFamily="34" charset="0"/>
            </a:endParaRPr>
          </a:p>
          <a:p>
            <a:pPr indent="0" algn="just">
              <a:lnSpc>
                <a:spcPct val="120000"/>
              </a:lnSpc>
              <a:buNone/>
            </a:pPr>
            <a:endParaRPr lang="el-GR" sz="1800" b="1" dirty="0">
              <a:solidFill>
                <a:srgbClr val="000000"/>
              </a:solidFill>
              <a:effectLst/>
              <a:ea typeface="Calibri" panose="020F0502020204030204" pitchFamily="34" charset="0"/>
            </a:endParaRPr>
          </a:p>
          <a:p>
            <a:pPr indent="0" algn="just">
              <a:lnSpc>
                <a:spcPct val="120000"/>
              </a:lnSpc>
              <a:buNone/>
            </a:pPr>
            <a:endParaRPr lang="el-GR" sz="1800" b="1" dirty="0">
              <a:solidFill>
                <a:srgbClr val="000000"/>
              </a:solidFill>
              <a:ea typeface="Calibri" panose="020F0502020204030204" pitchFamily="34" charset="0"/>
            </a:endParaRPr>
          </a:p>
          <a:p>
            <a:pPr indent="0" algn="just">
              <a:lnSpc>
                <a:spcPct val="120000"/>
              </a:lnSpc>
              <a:buNone/>
            </a:pPr>
            <a:endParaRPr lang="el-GR" sz="1800" b="1" dirty="0">
              <a:solidFill>
                <a:srgbClr val="000000"/>
              </a:solidFill>
              <a:ea typeface="Calibri" panose="020F0502020204030204" pitchFamily="34" charset="0"/>
            </a:endParaRPr>
          </a:p>
          <a:p>
            <a:pPr indent="0" algn="just">
              <a:lnSpc>
                <a:spcPct val="120000"/>
              </a:lnSpc>
              <a:buNone/>
            </a:pPr>
            <a:endParaRPr lang="el-GR" sz="1800" b="1" dirty="0">
              <a:solidFill>
                <a:srgbClr val="000000"/>
              </a:solidFill>
              <a:ea typeface="Calibri" panose="020F0502020204030204" pitchFamily="34" charset="0"/>
            </a:endParaRPr>
          </a:p>
          <a:p>
            <a:pPr indent="0" algn="just">
              <a:lnSpc>
                <a:spcPct val="120000"/>
              </a:lnSpc>
              <a:buNone/>
            </a:pPr>
            <a:endParaRPr lang="el-GR" sz="1800" b="1" dirty="0">
              <a:solidFill>
                <a:srgbClr val="000000"/>
              </a:solidFill>
              <a:effectLst/>
              <a:ea typeface="Calibri" panose="020F0502020204030204" pitchFamily="34" charset="0"/>
            </a:endParaRPr>
          </a:p>
          <a:p>
            <a:pPr indent="0" algn="just">
              <a:lnSpc>
                <a:spcPct val="120000"/>
              </a:lnSpc>
              <a:buNone/>
            </a:pPr>
            <a:endParaRPr lang="el-GR" sz="1800" b="1" dirty="0">
              <a:solidFill>
                <a:srgbClr val="000000"/>
              </a:solidFill>
              <a:effectLst/>
              <a:ea typeface="Calibri" panose="020F0502020204030204" pitchFamily="34" charset="0"/>
            </a:endParaRPr>
          </a:p>
          <a:p>
            <a:pPr indent="0" algn="just">
              <a:lnSpc>
                <a:spcPct val="120000"/>
              </a:lnSpc>
              <a:buNone/>
            </a:pPr>
            <a:endParaRPr lang="el-GR" sz="1600" dirty="0">
              <a:effectLst/>
              <a:latin typeface="Times New Roman" panose="02020603050405020304" pitchFamily="18" charset="0"/>
              <a:cs typeface="Times New Roman" panose="02020603050405020304" pitchFamily="18" charset="0"/>
            </a:endParaRPr>
          </a:p>
          <a:p>
            <a:endParaRPr lang="el-GR" dirty="0"/>
          </a:p>
        </p:txBody>
      </p:sp>
      <p:pic>
        <p:nvPicPr>
          <p:cNvPr id="7" name="Εικόνα 6">
            <a:extLst>
              <a:ext uri="{FF2B5EF4-FFF2-40B4-BE49-F238E27FC236}">
                <a16:creationId xmlns:a16="http://schemas.microsoft.com/office/drawing/2014/main" id="{CD03505A-DB3E-A51B-80DF-12D387B9E5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5690" y="2133600"/>
            <a:ext cx="2004299" cy="2566613"/>
          </a:xfrm>
          <a:prstGeom prst="rect">
            <a:avLst/>
          </a:prstGeom>
        </p:spPr>
      </p:pic>
      <p:pic>
        <p:nvPicPr>
          <p:cNvPr id="8" name="Εικόνα 7">
            <a:extLst>
              <a:ext uri="{FF2B5EF4-FFF2-40B4-BE49-F238E27FC236}">
                <a16:creationId xmlns:a16="http://schemas.microsoft.com/office/drawing/2014/main" id="{07A7AD94-3E98-195F-BF01-309037565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30" y="2133600"/>
            <a:ext cx="2186678" cy="2566613"/>
          </a:xfrm>
          <a:prstGeom prst="rect">
            <a:avLst/>
          </a:prstGeom>
        </p:spPr>
      </p:pic>
      <p:sp>
        <p:nvSpPr>
          <p:cNvPr id="4" name="TextBox 3">
            <a:extLst>
              <a:ext uri="{FF2B5EF4-FFF2-40B4-BE49-F238E27FC236}">
                <a16:creationId xmlns:a16="http://schemas.microsoft.com/office/drawing/2014/main" id="{D65D8C0A-F293-4148-A763-8179E4728A0F}"/>
              </a:ext>
            </a:extLst>
          </p:cNvPr>
          <p:cNvSpPr txBox="1"/>
          <p:nvPr/>
        </p:nvSpPr>
        <p:spPr>
          <a:xfrm>
            <a:off x="7628238" y="4787008"/>
            <a:ext cx="2545491" cy="923330"/>
          </a:xfrm>
          <a:prstGeom prst="rect">
            <a:avLst/>
          </a:prstGeom>
          <a:noFill/>
        </p:spPr>
        <p:txBody>
          <a:bodyPr wrap="square" rtlCol="0">
            <a:spAutoFit/>
          </a:bodyPr>
          <a:lstStyle/>
          <a:p>
            <a:r>
              <a:rPr lang="el-GR" b="1" dirty="0">
                <a:solidFill>
                  <a:srgbClr val="000000"/>
                </a:solidFill>
                <a:ea typeface="Calibri" panose="020F0502020204030204" pitchFamily="34" charset="0"/>
              </a:rPr>
              <a:t>Εικόνα 1: </a:t>
            </a:r>
          </a:p>
          <a:p>
            <a:r>
              <a:rPr lang="el-GR" b="1" dirty="0">
                <a:solidFill>
                  <a:srgbClr val="000000"/>
                </a:solidFill>
                <a:ea typeface="Calibri" panose="020F0502020204030204" pitchFamily="34" charset="0"/>
              </a:rPr>
              <a:t>ΠΡΟΒΛΗΜΑ 1 (ΠΑΤΡΑ)</a:t>
            </a:r>
            <a:endParaRPr lang="el-GR" dirty="0"/>
          </a:p>
        </p:txBody>
      </p:sp>
      <p:sp>
        <p:nvSpPr>
          <p:cNvPr id="5" name="TextBox 4">
            <a:extLst>
              <a:ext uri="{FF2B5EF4-FFF2-40B4-BE49-F238E27FC236}">
                <a16:creationId xmlns:a16="http://schemas.microsoft.com/office/drawing/2014/main" id="{FE6B5D38-0579-1249-9B37-2C512F636DCF}"/>
              </a:ext>
            </a:extLst>
          </p:cNvPr>
          <p:cNvSpPr txBox="1"/>
          <p:nvPr/>
        </p:nvSpPr>
        <p:spPr>
          <a:xfrm>
            <a:off x="9959545" y="4787008"/>
            <a:ext cx="2063606" cy="1200329"/>
          </a:xfrm>
          <a:prstGeom prst="rect">
            <a:avLst/>
          </a:prstGeom>
          <a:noFill/>
        </p:spPr>
        <p:txBody>
          <a:bodyPr wrap="square" rtlCol="0">
            <a:spAutoFit/>
          </a:bodyPr>
          <a:lstStyle/>
          <a:p>
            <a:pPr indent="0">
              <a:lnSpc>
                <a:spcPct val="100000"/>
              </a:lnSpc>
              <a:buNone/>
            </a:pPr>
            <a:r>
              <a:rPr lang="el-GR" b="1" dirty="0">
                <a:solidFill>
                  <a:srgbClr val="000000"/>
                </a:solidFill>
                <a:ea typeface="Calibri" panose="020F0502020204030204" pitchFamily="34" charset="0"/>
              </a:rPr>
              <a:t> Εικόνα 2: ΠΡΟΒΛΗΜΑ 2 (ΘΕΣΣΑΛΟΝΙΚΗ)</a:t>
            </a:r>
            <a:endParaRPr lang="el-GR" b="1" dirty="0">
              <a:ea typeface="Calibri" panose="020F0502020204030204" pitchFamily="34" charset="0"/>
            </a:endParaRPr>
          </a:p>
          <a:p>
            <a:r>
              <a:rPr lang="el-GR" dirty="0">
                <a:latin typeface="Times New Roman" panose="02020603050405020304" pitchFamily="18" charset="0"/>
                <a:ea typeface="Calibri" panose="020F0502020204030204" pitchFamily="34" charset="0"/>
              </a:rPr>
              <a:t> </a:t>
            </a:r>
            <a:endParaRPr lang="el-GR" dirty="0"/>
          </a:p>
        </p:txBody>
      </p:sp>
    </p:spTree>
    <p:extLst>
      <p:ext uri="{BB962C8B-B14F-4D97-AF65-F5344CB8AC3E}">
        <p14:creationId xmlns:p14="http://schemas.microsoft.com/office/powerpoint/2010/main" val="150989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1527A4-512A-702C-3004-CBD57B1E90F1}"/>
              </a:ext>
            </a:extLst>
          </p:cNvPr>
          <p:cNvSpPr>
            <a:spLocks noGrp="1"/>
          </p:cNvSpPr>
          <p:nvPr>
            <p:ph type="title"/>
          </p:nvPr>
        </p:nvSpPr>
        <p:spPr/>
        <p:txBody>
          <a:bodyPr>
            <a:normAutofit fontScale="90000"/>
          </a:bodyPr>
          <a:lstStyle/>
          <a:p>
            <a:r>
              <a:rPr lang="el-GR" sz="3600" dirty="0"/>
              <a:t>Η διαλεκτική ποικιλία στην ΕΝΓ</a:t>
            </a:r>
            <a:br>
              <a:rPr lang="el-GR" sz="3600" dirty="0"/>
            </a:br>
            <a:r>
              <a:rPr lang="el-GR" sz="3600" dirty="0"/>
              <a:t>α) Φωνητική – φωνολογική ποικιλία</a:t>
            </a:r>
            <a:br>
              <a:rPr lang="el-GR" sz="3600" dirty="0"/>
            </a:br>
            <a:br>
              <a:rPr lang="el-GR" sz="3600" dirty="0"/>
            </a:br>
            <a:r>
              <a:rPr lang="el-GR" sz="2700" dirty="0">
                <a:solidFill>
                  <a:srgbClr val="C00000"/>
                </a:solidFill>
              </a:rPr>
              <a:t>Διαφοροποίηση ως προς την τοποθεσία/θέση</a:t>
            </a:r>
          </a:p>
        </p:txBody>
      </p:sp>
      <p:sp>
        <p:nvSpPr>
          <p:cNvPr id="3" name="Θέση περιεχομένου 2">
            <a:extLst>
              <a:ext uri="{FF2B5EF4-FFF2-40B4-BE49-F238E27FC236}">
                <a16:creationId xmlns:a16="http://schemas.microsoft.com/office/drawing/2014/main" id="{C31281E0-E8EB-C130-E91D-8538BB2C348D}"/>
              </a:ext>
            </a:extLst>
          </p:cNvPr>
          <p:cNvSpPr>
            <a:spLocks noGrp="1"/>
          </p:cNvSpPr>
          <p:nvPr>
            <p:ph idx="1"/>
          </p:nvPr>
        </p:nvSpPr>
        <p:spPr>
          <a:xfrm>
            <a:off x="1151236" y="2314409"/>
            <a:ext cx="6526427" cy="4317474"/>
          </a:xfrm>
        </p:spPr>
        <p:txBody>
          <a:bodyPr>
            <a:normAutofit fontScale="92500" lnSpcReduction="10000"/>
          </a:bodyPr>
          <a:lstStyle/>
          <a:p>
            <a:pPr algn="just">
              <a:lnSpc>
                <a:spcPct val="100000"/>
              </a:lnSpc>
              <a:buFont typeface="Wingdings" pitchFamily="2" charset="2"/>
              <a:buChar char="Ø"/>
            </a:pPr>
            <a:r>
              <a:rPr lang="el-GR" sz="1800" b="1" dirty="0">
                <a:solidFill>
                  <a:srgbClr val="000000"/>
                </a:solidFill>
                <a:effectLst/>
                <a:latin typeface="Times New Roman" panose="02020603050405020304" pitchFamily="18" charset="0"/>
                <a:ea typeface="Calibri" panose="020F0502020204030204" pitchFamily="34" charset="0"/>
              </a:rPr>
              <a:t>8 νοήματα φάνηκαν να διαφοροποιούνται ως προς την τοποθεσία/θέση. </a:t>
            </a:r>
          </a:p>
          <a:p>
            <a:pPr algn="just">
              <a:lnSpc>
                <a:spcPct val="100000"/>
              </a:lnSpc>
              <a:buFont typeface="Wingdings" pitchFamily="2" charset="2"/>
              <a:buChar char="Ø"/>
            </a:pPr>
            <a:endParaRPr lang="el-GR" sz="1800" b="1" dirty="0">
              <a:solidFill>
                <a:srgbClr val="000000"/>
              </a:solidFill>
              <a:latin typeface="Times New Roman" panose="02020603050405020304" pitchFamily="18" charset="0"/>
              <a:ea typeface="Calibri" panose="020F0502020204030204" pitchFamily="34" charset="0"/>
            </a:endParaRPr>
          </a:p>
          <a:p>
            <a:pPr algn="just">
              <a:lnSpc>
                <a:spcPct val="100000"/>
              </a:lnSpc>
              <a:buFont typeface="Wingdings" pitchFamily="2" charset="2"/>
              <a:buChar char="Ø"/>
            </a:pPr>
            <a:r>
              <a:rPr lang="el-GR" sz="1800" b="1" dirty="0">
                <a:solidFill>
                  <a:srgbClr val="000000"/>
                </a:solidFill>
                <a:effectLst/>
                <a:latin typeface="Times New Roman" panose="02020603050405020304" pitchFamily="18" charset="0"/>
                <a:ea typeface="Calibri" panose="020F0502020204030204" pitchFamily="34" charset="0"/>
              </a:rPr>
              <a:t>Ένα χαρακτηριστικό τέτοιο παράδειγμα είναι το νόημα «ΓΕΡΜΑΝΙΑ». Στο συγκεκριμένο παράδειγμα, οι δυο επιμέρους ποικίλοι τύποι του νοήματος σχηματίζονται με την ίδια </a:t>
            </a:r>
            <a:r>
              <a:rPr lang="el-GR" sz="1800" b="1" dirty="0" err="1">
                <a:solidFill>
                  <a:srgbClr val="000000"/>
                </a:solidFill>
                <a:effectLst/>
                <a:latin typeface="Times New Roman" panose="02020603050405020304" pitchFamily="18" charset="0"/>
                <a:ea typeface="Calibri" panose="020F0502020204030204" pitchFamily="34" charset="0"/>
              </a:rPr>
              <a:t>χειρομορφή</a:t>
            </a:r>
            <a:r>
              <a:rPr lang="el-GR" sz="1800" b="1" dirty="0">
                <a:solidFill>
                  <a:srgbClr val="000000"/>
                </a:solidFill>
                <a:effectLst/>
                <a:latin typeface="Times New Roman" panose="02020603050405020304" pitchFamily="18" charset="0"/>
                <a:ea typeface="Calibri" panose="020F0502020204030204" pitchFamily="34" charset="0"/>
              </a:rPr>
              <a:t>, η οποία διαμορφώνεται με όλα τα δάχτυλα κλειστά και τον δείκτη και μέσο σε έκταση. Η κίνηση είναι επαναληπτική. </a:t>
            </a:r>
          </a:p>
          <a:p>
            <a:pPr algn="just">
              <a:lnSpc>
                <a:spcPct val="100000"/>
              </a:lnSpc>
              <a:buFont typeface="Wingdings" pitchFamily="2" charset="2"/>
              <a:buChar char="Ø"/>
            </a:pPr>
            <a:r>
              <a:rPr lang="el-GR" sz="1800" b="1" dirty="0">
                <a:solidFill>
                  <a:srgbClr val="000000"/>
                </a:solidFill>
                <a:effectLst/>
                <a:latin typeface="Times New Roman" panose="02020603050405020304" pitchFamily="18" charset="0"/>
                <a:ea typeface="Calibri" panose="020F0502020204030204" pitchFamily="34" charset="0"/>
              </a:rPr>
              <a:t>Ωστόσο στην περίπτωση της Πάτρας η </a:t>
            </a:r>
            <a:r>
              <a:rPr lang="el-GR" sz="1800" b="1" dirty="0" err="1">
                <a:solidFill>
                  <a:srgbClr val="000000"/>
                </a:solidFill>
                <a:effectLst/>
                <a:latin typeface="Times New Roman" panose="02020603050405020304" pitchFamily="18" charset="0"/>
                <a:ea typeface="Calibri" panose="020F0502020204030204" pitchFamily="34" charset="0"/>
              </a:rPr>
              <a:t>χειρομορφή</a:t>
            </a:r>
            <a:r>
              <a:rPr lang="el-GR" sz="1800" b="1" dirty="0">
                <a:solidFill>
                  <a:srgbClr val="000000"/>
                </a:solidFill>
                <a:effectLst/>
                <a:latin typeface="Times New Roman" panose="02020603050405020304" pitchFamily="18" charset="0"/>
                <a:ea typeface="Calibri" panose="020F0502020204030204" pitchFamily="34" charset="0"/>
              </a:rPr>
              <a:t> τοποθετείται στο μέτωπο του </a:t>
            </a:r>
            <a:r>
              <a:rPr lang="el-GR" sz="1800" b="1" dirty="0" err="1">
                <a:solidFill>
                  <a:srgbClr val="000000"/>
                </a:solidFill>
                <a:effectLst/>
                <a:latin typeface="Times New Roman" panose="02020603050405020304" pitchFamily="18" charset="0"/>
                <a:ea typeface="Calibri" panose="020F0502020204030204" pitchFamily="34" charset="0"/>
              </a:rPr>
              <a:t>νοηματιστή</a:t>
            </a:r>
            <a:r>
              <a:rPr lang="el-GR" sz="1800" b="1" dirty="0">
                <a:solidFill>
                  <a:srgbClr val="000000"/>
                </a:solidFill>
                <a:effectLst/>
                <a:latin typeface="Times New Roman" panose="02020603050405020304" pitchFamily="18" charset="0"/>
                <a:ea typeface="Calibri" panose="020F0502020204030204" pitchFamily="34" charset="0"/>
              </a:rPr>
              <a:t> </a:t>
            </a:r>
          </a:p>
          <a:p>
            <a:pPr algn="just">
              <a:lnSpc>
                <a:spcPct val="100000"/>
              </a:lnSpc>
              <a:buFont typeface="Wingdings" pitchFamily="2" charset="2"/>
              <a:buChar char="Ø"/>
            </a:pPr>
            <a:r>
              <a:rPr lang="el-GR" sz="1800" b="1" dirty="0">
                <a:solidFill>
                  <a:srgbClr val="000000"/>
                </a:solidFill>
                <a:effectLst/>
                <a:latin typeface="Times New Roman" panose="02020603050405020304" pitchFamily="18" charset="0"/>
                <a:ea typeface="Calibri" panose="020F0502020204030204" pitchFamily="34" charset="0"/>
              </a:rPr>
              <a:t>ενώ στην περίπτωση της Θεσσαλονίκης η </a:t>
            </a:r>
            <a:r>
              <a:rPr lang="el-GR" sz="1800" b="1" dirty="0" err="1">
                <a:solidFill>
                  <a:srgbClr val="000000"/>
                </a:solidFill>
                <a:effectLst/>
                <a:latin typeface="Times New Roman" panose="02020603050405020304" pitchFamily="18" charset="0"/>
                <a:ea typeface="Calibri" panose="020F0502020204030204" pitchFamily="34" charset="0"/>
              </a:rPr>
              <a:t>χειρομορφή</a:t>
            </a:r>
            <a:r>
              <a:rPr lang="el-GR" sz="1800" b="1" dirty="0">
                <a:solidFill>
                  <a:srgbClr val="000000"/>
                </a:solidFill>
                <a:effectLst/>
                <a:latin typeface="Times New Roman" panose="02020603050405020304" pitchFamily="18" charset="0"/>
                <a:ea typeface="Calibri" panose="020F0502020204030204" pitchFamily="34" charset="0"/>
              </a:rPr>
              <a:t> τοποθετείται δίπλα στο πρόσωπο του </a:t>
            </a:r>
            <a:r>
              <a:rPr lang="el-GR" sz="1800" b="1" dirty="0" err="1">
                <a:solidFill>
                  <a:srgbClr val="000000"/>
                </a:solidFill>
                <a:effectLst/>
                <a:latin typeface="Times New Roman" panose="02020603050405020304" pitchFamily="18" charset="0"/>
                <a:ea typeface="Calibri" panose="020F0502020204030204" pitchFamily="34" charset="0"/>
              </a:rPr>
              <a:t>νοηματιστή</a:t>
            </a:r>
            <a:r>
              <a:rPr lang="el-GR" sz="1800" b="1" dirty="0">
                <a:solidFill>
                  <a:srgbClr val="000000"/>
                </a:solidFill>
                <a:effectLst/>
                <a:latin typeface="Times New Roman" panose="02020603050405020304" pitchFamily="18" charset="0"/>
                <a:ea typeface="Calibri" panose="020F0502020204030204" pitchFamily="34" charset="0"/>
              </a:rPr>
              <a:t> στο ύψος των ματιών, όπως φαίνεται και στις εικόνες 3 και 4 αντίστοιχα</a:t>
            </a:r>
            <a:r>
              <a:rPr lang="el-GR" sz="1800" dirty="0">
                <a:solidFill>
                  <a:srgbClr val="000000"/>
                </a:solidFill>
                <a:effectLst/>
                <a:latin typeface="Times New Roman" panose="02020603050405020304" pitchFamily="18" charset="0"/>
                <a:ea typeface="Calibri" panose="020F0502020204030204" pitchFamily="34" charset="0"/>
              </a:rPr>
              <a:t>.</a:t>
            </a:r>
            <a:r>
              <a:rPr lang="el-GR" sz="1800" dirty="0">
                <a:solidFill>
                  <a:srgbClr val="000000"/>
                </a:solidFill>
                <a:latin typeface="Times New Roman" panose="02020603050405020304" pitchFamily="18" charset="0"/>
                <a:ea typeface="Calibri" panose="020F0502020204030204" pitchFamily="34" charset="0"/>
              </a:rPr>
              <a:t>		</a:t>
            </a:r>
            <a:endParaRPr lang="el-GR" dirty="0"/>
          </a:p>
        </p:txBody>
      </p:sp>
      <p:pic>
        <p:nvPicPr>
          <p:cNvPr id="4" name="Εικόνα 3">
            <a:extLst>
              <a:ext uri="{FF2B5EF4-FFF2-40B4-BE49-F238E27FC236}">
                <a16:creationId xmlns:a16="http://schemas.microsoft.com/office/drawing/2014/main" id="{1AFC14CE-E0F6-9FC0-60DB-F2A2F9F0D3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1724" y="2305303"/>
            <a:ext cx="1439564" cy="1948278"/>
          </a:xfrm>
          <a:prstGeom prst="rect">
            <a:avLst/>
          </a:prstGeom>
        </p:spPr>
      </p:pic>
      <p:pic>
        <p:nvPicPr>
          <p:cNvPr id="5" name="Εικόνα 4">
            <a:extLst>
              <a:ext uri="{FF2B5EF4-FFF2-40B4-BE49-F238E27FC236}">
                <a16:creationId xmlns:a16="http://schemas.microsoft.com/office/drawing/2014/main" id="{E9CF8BBB-B3E0-C99F-9F88-264D426B9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8064" y="2305303"/>
            <a:ext cx="1524465" cy="2000389"/>
          </a:xfrm>
          <a:prstGeom prst="rect">
            <a:avLst/>
          </a:prstGeom>
        </p:spPr>
      </p:pic>
      <p:sp>
        <p:nvSpPr>
          <p:cNvPr id="6" name="TextBox 5">
            <a:extLst>
              <a:ext uri="{FF2B5EF4-FFF2-40B4-BE49-F238E27FC236}">
                <a16:creationId xmlns:a16="http://schemas.microsoft.com/office/drawing/2014/main" id="{72606C70-C7D1-F84A-A4A7-63A4C15284EA}"/>
              </a:ext>
            </a:extLst>
          </p:cNvPr>
          <p:cNvSpPr txBox="1"/>
          <p:nvPr/>
        </p:nvSpPr>
        <p:spPr>
          <a:xfrm>
            <a:off x="8616779" y="4473146"/>
            <a:ext cx="1762897" cy="922638"/>
          </a:xfrm>
          <a:prstGeom prst="rect">
            <a:avLst/>
          </a:prstGeom>
          <a:noFill/>
        </p:spPr>
        <p:txBody>
          <a:bodyPr wrap="square" rtlCol="0">
            <a:spAutoFit/>
          </a:bodyPr>
          <a:lstStyle/>
          <a:p>
            <a:r>
              <a:rPr lang="el-GR" b="1" dirty="0">
                <a:solidFill>
                  <a:srgbClr val="000000"/>
                </a:solidFill>
                <a:latin typeface="Times New Roman" panose="02020603050405020304" pitchFamily="18" charset="0"/>
                <a:ea typeface="Calibri" panose="020F0502020204030204" pitchFamily="34" charset="0"/>
              </a:rPr>
              <a:t>Εικόνα 3: ΓΕΡΜΑΝΙΑ 1 (ΠΑΤΡΑ)</a:t>
            </a:r>
            <a:endParaRPr lang="el-GR" b="1" dirty="0"/>
          </a:p>
        </p:txBody>
      </p:sp>
      <p:sp>
        <p:nvSpPr>
          <p:cNvPr id="7" name="TextBox 6">
            <a:extLst>
              <a:ext uri="{FF2B5EF4-FFF2-40B4-BE49-F238E27FC236}">
                <a16:creationId xmlns:a16="http://schemas.microsoft.com/office/drawing/2014/main" id="{3F3067C3-B967-0340-94BD-3E8A7C31DAA1}"/>
              </a:ext>
            </a:extLst>
          </p:cNvPr>
          <p:cNvSpPr txBox="1"/>
          <p:nvPr/>
        </p:nvSpPr>
        <p:spPr>
          <a:xfrm>
            <a:off x="10478065" y="4464908"/>
            <a:ext cx="1590368" cy="1200329"/>
          </a:xfrm>
          <a:prstGeom prst="rect">
            <a:avLst/>
          </a:prstGeom>
          <a:noFill/>
        </p:spPr>
        <p:txBody>
          <a:bodyPr wrap="square" rtlCol="0">
            <a:spAutoFit/>
          </a:bodyPr>
          <a:lstStyle/>
          <a:p>
            <a:r>
              <a:rPr lang="el-GR" b="1" dirty="0">
                <a:solidFill>
                  <a:srgbClr val="000000"/>
                </a:solidFill>
                <a:latin typeface="Times New Roman" panose="02020603050405020304" pitchFamily="18" charset="0"/>
                <a:ea typeface="Calibri" panose="020F0502020204030204" pitchFamily="34" charset="0"/>
              </a:rPr>
              <a:t>Εικόνα 4: ΓΕΡΜΑΝΙΑ 2 (ΘΕΣ/ΝΙΚΗ)</a:t>
            </a:r>
            <a:endParaRPr lang="el-GR" b="1" dirty="0">
              <a:latin typeface="Times New Roman" panose="02020603050405020304" pitchFamily="18" charset="0"/>
              <a:ea typeface="Calibri" panose="020F0502020204030204" pitchFamily="34" charset="0"/>
            </a:endParaRPr>
          </a:p>
          <a:p>
            <a:endParaRPr lang="el-GR" dirty="0"/>
          </a:p>
        </p:txBody>
      </p:sp>
    </p:spTree>
    <p:extLst>
      <p:ext uri="{BB962C8B-B14F-4D97-AF65-F5344CB8AC3E}">
        <p14:creationId xmlns:p14="http://schemas.microsoft.com/office/powerpoint/2010/main" val="1656071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8C5847-FB6C-DB3D-02E4-98F155CF9F73}"/>
              </a:ext>
            </a:extLst>
          </p:cNvPr>
          <p:cNvSpPr>
            <a:spLocks noGrp="1"/>
          </p:cNvSpPr>
          <p:nvPr>
            <p:ph type="title"/>
          </p:nvPr>
        </p:nvSpPr>
        <p:spPr/>
        <p:txBody>
          <a:bodyPr>
            <a:normAutofit fontScale="90000"/>
          </a:bodyPr>
          <a:lstStyle/>
          <a:p>
            <a:r>
              <a:rPr lang="el-GR" sz="3600" dirty="0"/>
              <a:t>Η διαλεκτική ποικιλία στην ΕΝΓ</a:t>
            </a:r>
            <a:br>
              <a:rPr lang="el-GR" sz="3600" dirty="0"/>
            </a:br>
            <a:r>
              <a:rPr lang="el-GR" sz="3600" dirty="0"/>
              <a:t>α) Φωνητική – φωνολογική ποικιλία</a:t>
            </a:r>
            <a:br>
              <a:rPr lang="el-GR" sz="3600" dirty="0"/>
            </a:br>
            <a:br>
              <a:rPr lang="el-GR" sz="3600" dirty="0"/>
            </a:br>
            <a:r>
              <a:rPr lang="el-GR" sz="2700" dirty="0">
                <a:solidFill>
                  <a:srgbClr val="C00000"/>
                </a:solidFill>
              </a:rPr>
              <a:t>Διαφοροποίηση ως προς τον προσανατολισμό</a:t>
            </a:r>
            <a:endParaRPr lang="el-GR" dirty="0">
              <a:solidFill>
                <a:srgbClr val="C00000"/>
              </a:solidFill>
            </a:endParaRPr>
          </a:p>
        </p:txBody>
      </p:sp>
      <p:sp>
        <p:nvSpPr>
          <p:cNvPr id="3" name="Θέση περιεχομένου 2">
            <a:extLst>
              <a:ext uri="{FF2B5EF4-FFF2-40B4-BE49-F238E27FC236}">
                <a16:creationId xmlns:a16="http://schemas.microsoft.com/office/drawing/2014/main" id="{57D50866-6780-5125-4D4E-B98B16F8F9FF}"/>
              </a:ext>
            </a:extLst>
          </p:cNvPr>
          <p:cNvSpPr>
            <a:spLocks noGrp="1"/>
          </p:cNvSpPr>
          <p:nvPr>
            <p:ph idx="1"/>
          </p:nvPr>
        </p:nvSpPr>
        <p:spPr>
          <a:xfrm>
            <a:off x="769833" y="2141536"/>
            <a:ext cx="7014924" cy="4575457"/>
          </a:xfrm>
        </p:spPr>
        <p:txBody>
          <a:bodyPr>
            <a:normAutofit lnSpcReduction="10000"/>
          </a:bodyPr>
          <a:lstStyle/>
          <a:p>
            <a:pPr marL="514350" indent="-285750" algn="just">
              <a:lnSpc>
                <a:spcPct val="100000"/>
              </a:lnSpc>
              <a:buFont typeface="Wingdings" pitchFamily="2" charset="2"/>
              <a:buChar char="Ø"/>
            </a:pPr>
            <a:r>
              <a:rPr lang="el-GR" sz="1800" b="1" dirty="0">
                <a:solidFill>
                  <a:srgbClr val="000000"/>
                </a:solidFill>
                <a:effectLst/>
                <a:ea typeface="Calibri" panose="020F0502020204030204" pitchFamily="34" charset="0"/>
              </a:rPr>
              <a:t>12 νοήματα παρουσίασαν διαφοροποίηση ως προς τον προσανατολισμό. </a:t>
            </a:r>
          </a:p>
          <a:p>
            <a:pPr marL="514350" indent="-285750" algn="just">
              <a:lnSpc>
                <a:spcPct val="100000"/>
              </a:lnSpc>
              <a:buFont typeface="Wingdings" pitchFamily="2" charset="2"/>
              <a:buChar char="Ø"/>
            </a:pPr>
            <a:r>
              <a:rPr lang="el-GR" sz="1800" b="1" dirty="0">
                <a:solidFill>
                  <a:srgbClr val="000000"/>
                </a:solidFill>
                <a:effectLst/>
                <a:ea typeface="Calibri" panose="020F0502020204030204" pitchFamily="34" charset="0"/>
              </a:rPr>
              <a:t>Ένα ενδεικτικό παράδειγμα εδώ είναι το νόημα «ΠΟΛΗ». </a:t>
            </a:r>
          </a:p>
          <a:p>
            <a:pPr marL="514350" indent="-285750" algn="just">
              <a:lnSpc>
                <a:spcPct val="100000"/>
              </a:lnSpc>
              <a:buFont typeface="Wingdings" pitchFamily="2" charset="2"/>
              <a:buChar char="Ø"/>
            </a:pPr>
            <a:r>
              <a:rPr lang="el-GR" sz="1800" b="1" dirty="0">
                <a:solidFill>
                  <a:srgbClr val="000000"/>
                </a:solidFill>
                <a:effectLst/>
                <a:ea typeface="Calibri" panose="020F0502020204030204" pitchFamily="34" charset="0"/>
              </a:rPr>
              <a:t>Στο εν λόγο παράδειγμα, οι επιμέρους τύποι της ποικιλίας, σχηματίζονται με τη </a:t>
            </a:r>
            <a:r>
              <a:rPr lang="el-GR" sz="1800" b="1" dirty="0" err="1">
                <a:solidFill>
                  <a:srgbClr val="000000"/>
                </a:solidFill>
                <a:effectLst/>
                <a:ea typeface="Calibri" panose="020F0502020204030204" pitchFamily="34" charset="0"/>
              </a:rPr>
              <a:t>χειρομορφή</a:t>
            </a:r>
            <a:r>
              <a:rPr lang="el-GR" sz="1800" b="1" dirty="0">
                <a:solidFill>
                  <a:srgbClr val="000000"/>
                </a:solidFill>
                <a:effectLst/>
                <a:ea typeface="Calibri" panose="020F0502020204030204" pitchFamily="34" charset="0"/>
              </a:rPr>
              <a:t> που διαμορφώνεται με όλα τα δάχτυλα κλειστά και τον αντίχειρα σε έκταση. Η </a:t>
            </a:r>
            <a:r>
              <a:rPr lang="el-GR" sz="1800" b="1" dirty="0" err="1">
                <a:solidFill>
                  <a:srgbClr val="000000"/>
                </a:solidFill>
                <a:effectLst/>
                <a:ea typeface="Calibri" panose="020F0502020204030204" pitchFamily="34" charset="0"/>
              </a:rPr>
              <a:t>χειρομορφή</a:t>
            </a:r>
            <a:r>
              <a:rPr lang="el-GR" sz="1800" b="1" dirty="0">
                <a:solidFill>
                  <a:srgbClr val="000000"/>
                </a:solidFill>
                <a:effectLst/>
                <a:ea typeface="Calibri" panose="020F0502020204030204" pitchFamily="34" charset="0"/>
              </a:rPr>
              <a:t> επιτελεί μια μεμονωμένη κίνηση επάνω στο μη-κυρίαρχο χέρι που σχηματίζει τη </a:t>
            </a:r>
            <a:r>
              <a:rPr lang="el-GR" sz="1800" b="1" dirty="0" err="1">
                <a:solidFill>
                  <a:srgbClr val="000000"/>
                </a:solidFill>
                <a:effectLst/>
                <a:ea typeface="Calibri" panose="020F0502020204030204" pitchFamily="34" charset="0"/>
              </a:rPr>
              <a:t>χειρομορφή</a:t>
            </a:r>
            <a:r>
              <a:rPr lang="el-GR" sz="1800" b="1" dirty="0">
                <a:solidFill>
                  <a:srgbClr val="000000"/>
                </a:solidFill>
                <a:effectLst/>
                <a:ea typeface="Calibri" panose="020F0502020204030204" pitchFamily="34" charset="0"/>
              </a:rPr>
              <a:t>-Β. </a:t>
            </a:r>
          </a:p>
          <a:p>
            <a:pPr marL="514350" indent="-285750" algn="just">
              <a:lnSpc>
                <a:spcPct val="100000"/>
              </a:lnSpc>
              <a:buFont typeface="Wingdings" pitchFamily="2" charset="2"/>
              <a:buChar char="Ø"/>
            </a:pPr>
            <a:r>
              <a:rPr lang="el-GR" sz="1800" b="1" dirty="0">
                <a:solidFill>
                  <a:srgbClr val="000000"/>
                </a:solidFill>
                <a:effectLst/>
                <a:ea typeface="Calibri" panose="020F0502020204030204" pitchFamily="34" charset="0"/>
              </a:rPr>
              <a:t>Στην περίπτωση της Πάτρας η </a:t>
            </a:r>
            <a:r>
              <a:rPr lang="el-GR" sz="1800" b="1" dirty="0" err="1">
                <a:solidFill>
                  <a:srgbClr val="000000"/>
                </a:solidFill>
                <a:effectLst/>
                <a:ea typeface="Calibri" panose="020F0502020204030204" pitchFamily="34" charset="0"/>
              </a:rPr>
              <a:t>χειρομορφή</a:t>
            </a:r>
            <a:r>
              <a:rPr lang="el-GR" sz="1800" b="1" dirty="0">
                <a:solidFill>
                  <a:srgbClr val="000000"/>
                </a:solidFill>
                <a:effectLst/>
                <a:ea typeface="Calibri" panose="020F0502020204030204" pitchFamily="34" charset="0"/>
              </a:rPr>
              <a:t>-Β του μη κυρίαρχου χεριού έχει προσανατολισμό παλάμης προς τα επάνω </a:t>
            </a:r>
          </a:p>
          <a:p>
            <a:pPr marL="514350" indent="-285750" algn="just">
              <a:lnSpc>
                <a:spcPct val="100000"/>
              </a:lnSpc>
              <a:buFont typeface="Wingdings" pitchFamily="2" charset="2"/>
              <a:buChar char="Ø"/>
            </a:pPr>
            <a:r>
              <a:rPr lang="el-GR" sz="1800" b="1" dirty="0">
                <a:solidFill>
                  <a:srgbClr val="000000"/>
                </a:solidFill>
                <a:effectLst/>
                <a:ea typeface="Calibri" panose="020F0502020204030204" pitchFamily="34" charset="0"/>
              </a:rPr>
              <a:t>ενώ στην περίπτωση της Θεσσαλονίκης ο προσανατολισμός παλάμης της </a:t>
            </a:r>
            <a:r>
              <a:rPr lang="el-GR" sz="1800" b="1" dirty="0" err="1">
                <a:solidFill>
                  <a:srgbClr val="000000"/>
                </a:solidFill>
                <a:effectLst/>
                <a:ea typeface="Calibri" panose="020F0502020204030204" pitchFamily="34" charset="0"/>
              </a:rPr>
              <a:t>χειρομορφής</a:t>
            </a:r>
            <a:r>
              <a:rPr lang="el-GR" sz="1800" b="1" dirty="0">
                <a:solidFill>
                  <a:srgbClr val="000000"/>
                </a:solidFill>
                <a:effectLst/>
                <a:ea typeface="Calibri" panose="020F0502020204030204" pitchFamily="34" charset="0"/>
              </a:rPr>
              <a:t>-Β είναι προς τα κάτω, όπως φαίνεται και στις εικόνες 5 και 6 αντίστοιχα</a:t>
            </a:r>
            <a:r>
              <a:rPr lang="el-GR" sz="1800" dirty="0">
                <a:solidFill>
                  <a:srgbClr val="000000"/>
                </a:solidFill>
                <a:effectLst/>
                <a:latin typeface="Times New Roman" panose="02020603050405020304" pitchFamily="18" charset="0"/>
                <a:ea typeface="Calibri" panose="020F0502020204030204" pitchFamily="34" charset="0"/>
              </a:rPr>
              <a:t>.</a:t>
            </a:r>
            <a:r>
              <a:rPr lang="el-GR" sz="1800" dirty="0">
                <a:solidFill>
                  <a:srgbClr val="000000"/>
                </a:solidFill>
                <a:latin typeface="Times New Roman" panose="02020603050405020304" pitchFamily="18" charset="0"/>
                <a:ea typeface="Calibri" panose="020F0502020204030204" pitchFamily="34" charset="0"/>
              </a:rPr>
              <a:t>	</a:t>
            </a:r>
            <a:endParaRPr lang="el-GR" sz="1800" dirty="0">
              <a:effectLst/>
              <a:latin typeface="Times New Roman" panose="02020603050405020304" pitchFamily="18" charset="0"/>
              <a:ea typeface="Calibri" panose="020F0502020204030204" pitchFamily="34" charset="0"/>
            </a:endParaRPr>
          </a:p>
          <a:p>
            <a:endParaRPr lang="el-GR" dirty="0"/>
          </a:p>
        </p:txBody>
      </p:sp>
      <p:pic>
        <p:nvPicPr>
          <p:cNvPr id="4" name="Εικόνα 3">
            <a:extLst>
              <a:ext uri="{FF2B5EF4-FFF2-40B4-BE49-F238E27FC236}">
                <a16:creationId xmlns:a16="http://schemas.microsoft.com/office/drawing/2014/main" id="{A4EEB2B0-32E4-BCDB-DC92-D21FF8EFA0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6735" y="2255562"/>
            <a:ext cx="1504368" cy="2009086"/>
          </a:xfrm>
          <a:prstGeom prst="rect">
            <a:avLst/>
          </a:prstGeom>
        </p:spPr>
      </p:pic>
      <p:pic>
        <p:nvPicPr>
          <p:cNvPr id="5" name="Εικόνα 4">
            <a:extLst>
              <a:ext uri="{FF2B5EF4-FFF2-40B4-BE49-F238E27FC236}">
                <a16:creationId xmlns:a16="http://schemas.microsoft.com/office/drawing/2014/main" id="{29CC91C1-07F2-35FC-C624-947B56CB1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6735" y="4558565"/>
            <a:ext cx="1604010" cy="1826260"/>
          </a:xfrm>
          <a:prstGeom prst="rect">
            <a:avLst/>
          </a:prstGeom>
        </p:spPr>
      </p:pic>
      <p:sp>
        <p:nvSpPr>
          <p:cNvPr id="6" name="TextBox 5">
            <a:extLst>
              <a:ext uri="{FF2B5EF4-FFF2-40B4-BE49-F238E27FC236}">
                <a16:creationId xmlns:a16="http://schemas.microsoft.com/office/drawing/2014/main" id="{71C6F3E0-C700-4240-9327-B88FB6CCE4B9}"/>
              </a:ext>
            </a:extLst>
          </p:cNvPr>
          <p:cNvSpPr txBox="1"/>
          <p:nvPr/>
        </p:nvSpPr>
        <p:spPr>
          <a:xfrm>
            <a:off x="9992497" y="2844892"/>
            <a:ext cx="1977081" cy="646331"/>
          </a:xfrm>
          <a:prstGeom prst="rect">
            <a:avLst/>
          </a:prstGeom>
          <a:noFill/>
        </p:spPr>
        <p:txBody>
          <a:bodyPr wrap="square" rtlCol="0">
            <a:spAutoFit/>
          </a:bodyPr>
          <a:lstStyle/>
          <a:p>
            <a:r>
              <a:rPr lang="el-GR" b="1" dirty="0">
                <a:solidFill>
                  <a:srgbClr val="000000"/>
                </a:solidFill>
                <a:latin typeface="Times New Roman" panose="02020603050405020304" pitchFamily="18" charset="0"/>
                <a:ea typeface="Calibri" panose="020F0502020204030204" pitchFamily="34" charset="0"/>
              </a:rPr>
              <a:t>Εικόνα 5: ΠΟΛΗ 1 (ΠΑΤΡΑ)</a:t>
            </a:r>
            <a:endParaRPr lang="el-GR" b="1" dirty="0"/>
          </a:p>
        </p:txBody>
      </p:sp>
      <p:sp>
        <p:nvSpPr>
          <p:cNvPr id="7" name="TextBox 6">
            <a:extLst>
              <a:ext uri="{FF2B5EF4-FFF2-40B4-BE49-F238E27FC236}">
                <a16:creationId xmlns:a16="http://schemas.microsoft.com/office/drawing/2014/main" id="{1A4F8DDF-6C26-5B4B-9CFC-17841F3C9257}"/>
              </a:ext>
            </a:extLst>
          </p:cNvPr>
          <p:cNvSpPr txBox="1"/>
          <p:nvPr/>
        </p:nvSpPr>
        <p:spPr>
          <a:xfrm>
            <a:off x="10140780" y="4896709"/>
            <a:ext cx="2232454" cy="923330"/>
          </a:xfrm>
          <a:prstGeom prst="rect">
            <a:avLst/>
          </a:prstGeom>
          <a:noFill/>
        </p:spPr>
        <p:txBody>
          <a:bodyPr wrap="square" rtlCol="0">
            <a:spAutoFit/>
          </a:bodyPr>
          <a:lstStyle/>
          <a:p>
            <a:r>
              <a:rPr lang="el-GR" b="1" dirty="0">
                <a:solidFill>
                  <a:srgbClr val="000000"/>
                </a:solidFill>
                <a:latin typeface="Times New Roman" panose="02020603050405020304" pitchFamily="18" charset="0"/>
                <a:ea typeface="Calibri" panose="020F0502020204030204" pitchFamily="34" charset="0"/>
              </a:rPr>
              <a:t>Εικόνα 6: ΠΟΛΗ 2 (ΘΕΣ/ΝΙΚΗ)</a:t>
            </a:r>
          </a:p>
          <a:p>
            <a:endParaRPr lang="el-GR" dirty="0"/>
          </a:p>
        </p:txBody>
      </p:sp>
    </p:spTree>
    <p:extLst>
      <p:ext uri="{BB962C8B-B14F-4D97-AF65-F5344CB8AC3E}">
        <p14:creationId xmlns:p14="http://schemas.microsoft.com/office/powerpoint/2010/main" val="1523265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62A09C-A0BF-BFAA-0FC8-393C09E66DB9}"/>
              </a:ext>
            </a:extLst>
          </p:cNvPr>
          <p:cNvSpPr>
            <a:spLocks noGrp="1"/>
          </p:cNvSpPr>
          <p:nvPr>
            <p:ph type="title"/>
          </p:nvPr>
        </p:nvSpPr>
        <p:spPr/>
        <p:txBody>
          <a:bodyPr>
            <a:normAutofit fontScale="90000"/>
          </a:bodyPr>
          <a:lstStyle/>
          <a:p>
            <a:r>
              <a:rPr lang="el-GR" sz="3600" dirty="0"/>
              <a:t>Η διαλεκτική ποικιλία στην ΕΝΓ</a:t>
            </a:r>
            <a:br>
              <a:rPr lang="el-GR" sz="3600" dirty="0"/>
            </a:br>
            <a:r>
              <a:rPr lang="el-GR" sz="3600" dirty="0"/>
              <a:t>α) Φωνητική – φωνολογική ποικιλία</a:t>
            </a:r>
            <a:br>
              <a:rPr lang="el-GR" sz="3600" dirty="0"/>
            </a:br>
            <a:br>
              <a:rPr lang="el-GR" sz="3600" dirty="0"/>
            </a:br>
            <a:r>
              <a:rPr lang="el-GR" sz="2700" dirty="0">
                <a:solidFill>
                  <a:srgbClr val="C00000"/>
                </a:solidFill>
              </a:rPr>
              <a:t>Διαφοροποίηση ως προς την κίνηση</a:t>
            </a:r>
            <a:endParaRPr lang="el-GR" dirty="0">
              <a:solidFill>
                <a:srgbClr val="C00000"/>
              </a:solidFill>
            </a:endParaRPr>
          </a:p>
        </p:txBody>
      </p:sp>
      <p:sp>
        <p:nvSpPr>
          <p:cNvPr id="3" name="Θέση περιεχομένου 2">
            <a:extLst>
              <a:ext uri="{FF2B5EF4-FFF2-40B4-BE49-F238E27FC236}">
                <a16:creationId xmlns:a16="http://schemas.microsoft.com/office/drawing/2014/main" id="{1D24E3B8-DFC0-BABA-B64D-9BE259A75C35}"/>
              </a:ext>
            </a:extLst>
          </p:cNvPr>
          <p:cNvSpPr>
            <a:spLocks noGrp="1"/>
          </p:cNvSpPr>
          <p:nvPr>
            <p:ph idx="1"/>
          </p:nvPr>
        </p:nvSpPr>
        <p:spPr>
          <a:xfrm>
            <a:off x="871152" y="2159096"/>
            <a:ext cx="6089822" cy="4600813"/>
          </a:xfrm>
        </p:spPr>
        <p:txBody>
          <a:bodyPr>
            <a:normAutofit fontScale="77500" lnSpcReduction="20000"/>
          </a:bodyPr>
          <a:lstStyle/>
          <a:p>
            <a:pPr algn="just">
              <a:lnSpc>
                <a:spcPct val="120000"/>
              </a:lnSpc>
              <a:buFont typeface="Wingdings" pitchFamily="2" charset="2"/>
              <a:buChar char="Ø"/>
            </a:pPr>
            <a:r>
              <a:rPr lang="el-GR" sz="2200" b="1" dirty="0">
                <a:solidFill>
                  <a:srgbClr val="000000"/>
                </a:solidFill>
                <a:effectLst/>
                <a:ea typeface="Calibri" panose="020F0502020204030204" pitchFamily="34" charset="0"/>
              </a:rPr>
              <a:t>10 νοήματα φάνηκαν να διαφοροποιούνται ως προς την κίνηση</a:t>
            </a:r>
          </a:p>
          <a:p>
            <a:pPr algn="just">
              <a:lnSpc>
                <a:spcPct val="120000"/>
              </a:lnSpc>
              <a:buFont typeface="Wingdings" pitchFamily="2" charset="2"/>
              <a:buChar char="Ø"/>
            </a:pPr>
            <a:r>
              <a:rPr lang="el-GR" sz="2200" b="1" dirty="0">
                <a:solidFill>
                  <a:srgbClr val="000000"/>
                </a:solidFill>
                <a:effectLst/>
                <a:ea typeface="Calibri" panose="020F0502020204030204" pitchFamily="34" charset="0"/>
              </a:rPr>
              <a:t> όπως για παράδειγμα το νόημα «</a:t>
            </a:r>
            <a:r>
              <a:rPr lang="en-US" sz="2200" b="1" dirty="0">
                <a:solidFill>
                  <a:srgbClr val="000000"/>
                </a:solidFill>
                <a:effectLst/>
                <a:ea typeface="Calibri" panose="020F0502020204030204" pitchFamily="34" charset="0"/>
              </a:rPr>
              <a:t>FACEBOOK</a:t>
            </a:r>
            <a:r>
              <a:rPr lang="el-GR" sz="2200" b="1" dirty="0">
                <a:solidFill>
                  <a:srgbClr val="000000"/>
                </a:solidFill>
                <a:effectLst/>
                <a:ea typeface="Calibri" panose="020F0502020204030204" pitchFamily="34" charset="0"/>
              </a:rPr>
              <a:t>»</a:t>
            </a:r>
          </a:p>
          <a:p>
            <a:pPr algn="just">
              <a:lnSpc>
                <a:spcPct val="120000"/>
              </a:lnSpc>
              <a:buFont typeface="Wingdings" pitchFamily="2" charset="2"/>
              <a:buChar char="Ø"/>
            </a:pPr>
            <a:r>
              <a:rPr lang="el-GR" sz="2200" b="1" dirty="0">
                <a:solidFill>
                  <a:srgbClr val="000000"/>
                </a:solidFill>
                <a:effectLst/>
                <a:ea typeface="Calibri" panose="020F0502020204030204" pitchFamily="34" charset="0"/>
              </a:rPr>
              <a:t> Στο συγκεκριμένο παράδειγμα, οι ποικίλοι τύποι σχηματίζονται και με τα δύο χέρια να διαμορφώνουν την </a:t>
            </a:r>
            <a:r>
              <a:rPr lang="el-GR" sz="2200" b="1" dirty="0" err="1">
                <a:solidFill>
                  <a:srgbClr val="000000"/>
                </a:solidFill>
                <a:effectLst/>
                <a:ea typeface="Calibri" panose="020F0502020204030204" pitchFamily="34" charset="0"/>
              </a:rPr>
              <a:t>χειρομορφή</a:t>
            </a:r>
            <a:r>
              <a:rPr lang="el-GR" sz="2200" b="1" dirty="0">
                <a:solidFill>
                  <a:srgbClr val="000000"/>
                </a:solidFill>
                <a:effectLst/>
                <a:ea typeface="Calibri" panose="020F0502020204030204" pitchFamily="34" charset="0"/>
              </a:rPr>
              <a:t>-Β. </a:t>
            </a:r>
          </a:p>
          <a:p>
            <a:pPr algn="just">
              <a:lnSpc>
                <a:spcPct val="120000"/>
              </a:lnSpc>
              <a:buFont typeface="Wingdings" pitchFamily="2" charset="2"/>
              <a:buChar char="Ø"/>
            </a:pPr>
            <a:r>
              <a:rPr lang="el-GR" sz="2200" b="1" dirty="0">
                <a:solidFill>
                  <a:srgbClr val="000000"/>
                </a:solidFill>
                <a:effectLst/>
                <a:ea typeface="Calibri" panose="020F0502020204030204" pitchFamily="34" charset="0"/>
              </a:rPr>
              <a:t>Στην περίπτωση της Πάτρας οι </a:t>
            </a:r>
            <a:r>
              <a:rPr lang="el-GR" sz="2200" b="1" dirty="0" err="1">
                <a:solidFill>
                  <a:srgbClr val="000000"/>
                </a:solidFill>
                <a:effectLst/>
                <a:ea typeface="Calibri" panose="020F0502020204030204" pitchFamily="34" charset="0"/>
              </a:rPr>
              <a:t>χειρομορφές</a:t>
            </a:r>
            <a:r>
              <a:rPr lang="el-GR" sz="2200" b="1" dirty="0">
                <a:solidFill>
                  <a:srgbClr val="000000"/>
                </a:solidFill>
                <a:effectLst/>
                <a:ea typeface="Calibri" panose="020F0502020204030204" pitchFamily="34" charset="0"/>
              </a:rPr>
              <a:t> διαθέτουν εναλλακτική κίνηση απομάκρυνσης στα μάγουλα του </a:t>
            </a:r>
            <a:r>
              <a:rPr lang="el-GR" sz="2200" b="1" dirty="0" err="1">
                <a:solidFill>
                  <a:srgbClr val="000000"/>
                </a:solidFill>
                <a:effectLst/>
                <a:ea typeface="Calibri" panose="020F0502020204030204" pitchFamily="34" charset="0"/>
              </a:rPr>
              <a:t>νοηματιστή</a:t>
            </a:r>
            <a:r>
              <a:rPr lang="el-GR" sz="2200" b="1" dirty="0">
                <a:solidFill>
                  <a:srgbClr val="000000"/>
                </a:solidFill>
                <a:effectLst/>
                <a:ea typeface="Calibri" panose="020F0502020204030204" pitchFamily="34" charset="0"/>
              </a:rPr>
              <a:t> </a:t>
            </a:r>
          </a:p>
          <a:p>
            <a:pPr algn="just">
              <a:lnSpc>
                <a:spcPct val="120000"/>
              </a:lnSpc>
              <a:buFont typeface="Wingdings" pitchFamily="2" charset="2"/>
              <a:buChar char="Ø"/>
            </a:pPr>
            <a:r>
              <a:rPr lang="el-GR" sz="2200" b="1" dirty="0">
                <a:solidFill>
                  <a:srgbClr val="000000"/>
                </a:solidFill>
                <a:effectLst/>
                <a:ea typeface="Calibri" panose="020F0502020204030204" pitchFamily="34" charset="0"/>
              </a:rPr>
              <a:t>ενώ στην περίπτωση της Θεσσαλονίκης οι </a:t>
            </a:r>
            <a:r>
              <a:rPr lang="el-GR" sz="2200" b="1" dirty="0" err="1">
                <a:solidFill>
                  <a:srgbClr val="000000"/>
                </a:solidFill>
                <a:effectLst/>
                <a:ea typeface="Calibri" panose="020F0502020204030204" pitchFamily="34" charset="0"/>
              </a:rPr>
              <a:t>χειρομορφές</a:t>
            </a:r>
            <a:r>
              <a:rPr lang="el-GR" sz="2200" b="1" dirty="0">
                <a:solidFill>
                  <a:srgbClr val="000000"/>
                </a:solidFill>
                <a:effectLst/>
                <a:ea typeface="Calibri" panose="020F0502020204030204" pitchFamily="34" charset="0"/>
              </a:rPr>
              <a:t> έχουν την ίδια επαναληπτική κίνηση απομάκρυνσης στα μάγουλα του </a:t>
            </a:r>
            <a:r>
              <a:rPr lang="el-GR" sz="2200" b="1" dirty="0" err="1">
                <a:solidFill>
                  <a:srgbClr val="000000"/>
                </a:solidFill>
                <a:effectLst/>
                <a:ea typeface="Calibri" panose="020F0502020204030204" pitchFamily="34" charset="0"/>
              </a:rPr>
              <a:t>νοηματιστή</a:t>
            </a:r>
            <a:r>
              <a:rPr lang="el-GR" sz="2200" b="1" dirty="0">
                <a:solidFill>
                  <a:srgbClr val="000000"/>
                </a:solidFill>
                <a:effectLst/>
                <a:ea typeface="Calibri" panose="020F0502020204030204" pitchFamily="34" charset="0"/>
              </a:rPr>
              <a:t>, όπως φαίνεται και στις εικόνες 7 και 8 αντίστοιχα. </a:t>
            </a:r>
            <a:r>
              <a:rPr lang="el-GR" sz="1800" dirty="0">
                <a:solidFill>
                  <a:srgbClr val="000000"/>
                </a:solidFill>
                <a:effectLst/>
                <a:latin typeface="Times New Roman" panose="02020603050405020304" pitchFamily="18" charset="0"/>
                <a:ea typeface="Calibri" panose="020F0502020204030204" pitchFamily="34" charset="0"/>
              </a:rPr>
              <a:t>	</a:t>
            </a:r>
          </a:p>
        </p:txBody>
      </p:sp>
      <p:pic>
        <p:nvPicPr>
          <p:cNvPr id="5" name="Εικόνα 4">
            <a:extLst>
              <a:ext uri="{FF2B5EF4-FFF2-40B4-BE49-F238E27FC236}">
                <a16:creationId xmlns:a16="http://schemas.microsoft.com/office/drawing/2014/main" id="{65B28215-88C1-9D75-D981-CDCEC4593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615" y="3823235"/>
            <a:ext cx="3208056" cy="1994057"/>
          </a:xfrm>
          <a:prstGeom prst="rect">
            <a:avLst/>
          </a:prstGeom>
        </p:spPr>
      </p:pic>
      <p:pic>
        <p:nvPicPr>
          <p:cNvPr id="7" name="Εικόνα 6">
            <a:extLst>
              <a:ext uri="{FF2B5EF4-FFF2-40B4-BE49-F238E27FC236}">
                <a16:creationId xmlns:a16="http://schemas.microsoft.com/office/drawing/2014/main" id="{AB8E9752-3470-76AD-7FF0-CE2C5D899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208" y="1607256"/>
            <a:ext cx="3253463" cy="1994058"/>
          </a:xfrm>
          <a:prstGeom prst="rect">
            <a:avLst/>
          </a:prstGeom>
        </p:spPr>
      </p:pic>
      <p:sp>
        <p:nvSpPr>
          <p:cNvPr id="4" name="TextBox 3">
            <a:extLst>
              <a:ext uri="{FF2B5EF4-FFF2-40B4-BE49-F238E27FC236}">
                <a16:creationId xmlns:a16="http://schemas.microsoft.com/office/drawing/2014/main" id="{F0DD8E29-6BD6-A846-AA80-128E1B9102AA}"/>
              </a:ext>
            </a:extLst>
          </p:cNvPr>
          <p:cNvSpPr txBox="1"/>
          <p:nvPr/>
        </p:nvSpPr>
        <p:spPr>
          <a:xfrm>
            <a:off x="10636603" y="2159096"/>
            <a:ext cx="1631092" cy="914400"/>
          </a:xfrm>
          <a:prstGeom prst="rect">
            <a:avLst/>
          </a:prstGeom>
          <a:noFill/>
        </p:spPr>
        <p:txBody>
          <a:bodyPr wrap="square" rtlCol="0">
            <a:spAutoFit/>
          </a:bodyPr>
          <a:lstStyle/>
          <a:p>
            <a:r>
              <a:rPr lang="el-GR" dirty="0">
                <a:solidFill>
                  <a:srgbClr val="000000"/>
                </a:solidFill>
                <a:latin typeface="Times New Roman" panose="02020603050405020304" pitchFamily="18" charset="0"/>
                <a:ea typeface="Calibri" panose="020F0502020204030204" pitchFamily="34" charset="0"/>
              </a:rPr>
              <a:t>Εικόνα 7: </a:t>
            </a:r>
            <a:r>
              <a:rPr lang="en-US" dirty="0">
                <a:solidFill>
                  <a:srgbClr val="000000"/>
                </a:solidFill>
                <a:latin typeface="Times New Roman" panose="02020603050405020304" pitchFamily="18" charset="0"/>
                <a:ea typeface="Calibri" panose="020F0502020204030204" pitchFamily="34" charset="0"/>
              </a:rPr>
              <a:t>FACEBOOK 1 (</a:t>
            </a:r>
            <a:r>
              <a:rPr lang="el-GR" dirty="0">
                <a:solidFill>
                  <a:srgbClr val="000000"/>
                </a:solidFill>
                <a:latin typeface="Times New Roman" panose="02020603050405020304" pitchFamily="18" charset="0"/>
                <a:ea typeface="Calibri" panose="020F0502020204030204" pitchFamily="34" charset="0"/>
              </a:rPr>
              <a:t>ΠΑΤΡΑ)</a:t>
            </a:r>
            <a:endParaRPr lang="el-GR" dirty="0"/>
          </a:p>
        </p:txBody>
      </p:sp>
      <p:sp>
        <p:nvSpPr>
          <p:cNvPr id="6" name="TextBox 5">
            <a:extLst>
              <a:ext uri="{FF2B5EF4-FFF2-40B4-BE49-F238E27FC236}">
                <a16:creationId xmlns:a16="http://schemas.microsoft.com/office/drawing/2014/main" id="{2916A5AB-89D3-4F41-B66D-DE7BA3E1E9B7}"/>
              </a:ext>
            </a:extLst>
          </p:cNvPr>
          <p:cNvSpPr txBox="1"/>
          <p:nvPr/>
        </p:nvSpPr>
        <p:spPr>
          <a:xfrm>
            <a:off x="10552671" y="4431957"/>
            <a:ext cx="1581664" cy="923330"/>
          </a:xfrm>
          <a:prstGeom prst="rect">
            <a:avLst/>
          </a:prstGeom>
          <a:noFill/>
        </p:spPr>
        <p:txBody>
          <a:bodyPr wrap="square" rtlCol="0">
            <a:spAutoFit/>
          </a:bodyPr>
          <a:lstStyle/>
          <a:p>
            <a:r>
              <a:rPr lang="el-GR" dirty="0">
                <a:solidFill>
                  <a:srgbClr val="000000"/>
                </a:solidFill>
                <a:latin typeface="Times New Roman" panose="02020603050405020304" pitchFamily="18" charset="0"/>
                <a:ea typeface="Calibri" panose="020F0502020204030204" pitchFamily="34" charset="0"/>
              </a:rPr>
              <a:t>Εικόνα 8: </a:t>
            </a:r>
            <a:r>
              <a:rPr lang="en-US" dirty="0">
                <a:solidFill>
                  <a:srgbClr val="000000"/>
                </a:solidFill>
                <a:latin typeface="Times New Roman" panose="02020603050405020304" pitchFamily="18" charset="0"/>
                <a:ea typeface="Calibri" panose="020F0502020204030204" pitchFamily="34" charset="0"/>
              </a:rPr>
              <a:t>FACEBOOK </a:t>
            </a:r>
            <a:r>
              <a:rPr lang="el-GR" dirty="0">
                <a:solidFill>
                  <a:srgbClr val="000000"/>
                </a:solidFill>
                <a:latin typeface="Times New Roman" panose="02020603050405020304" pitchFamily="18" charset="0"/>
                <a:ea typeface="Calibri" panose="020F0502020204030204" pitchFamily="34" charset="0"/>
              </a:rPr>
              <a:t>2</a:t>
            </a:r>
            <a:r>
              <a:rPr lang="en-US" dirty="0">
                <a:solidFill>
                  <a:srgbClr val="000000"/>
                </a:solidFill>
                <a:latin typeface="Times New Roman" panose="02020603050405020304" pitchFamily="18" charset="0"/>
                <a:ea typeface="Calibri" panose="020F0502020204030204" pitchFamily="34" charset="0"/>
              </a:rPr>
              <a:t> (</a:t>
            </a:r>
            <a:r>
              <a:rPr lang="el-GR" dirty="0">
                <a:solidFill>
                  <a:srgbClr val="000000"/>
                </a:solidFill>
                <a:latin typeface="Times New Roman" panose="02020603050405020304" pitchFamily="18" charset="0"/>
                <a:ea typeface="Calibri" panose="020F0502020204030204" pitchFamily="34" charset="0"/>
              </a:rPr>
              <a:t>ΘΕΣ/ΝΙΚΗ)</a:t>
            </a:r>
            <a:endParaRPr lang="el-GR" dirty="0"/>
          </a:p>
        </p:txBody>
      </p:sp>
    </p:spTree>
    <p:extLst>
      <p:ext uri="{BB962C8B-B14F-4D97-AF65-F5344CB8AC3E}">
        <p14:creationId xmlns:p14="http://schemas.microsoft.com/office/powerpoint/2010/main" val="2199226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FDC13C-2180-118D-387F-0D00ED250665}"/>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α) Φωνητική – φωνολογική ποικιλία</a:t>
            </a:r>
            <a:endParaRPr lang="el-GR" dirty="0"/>
          </a:p>
        </p:txBody>
      </p:sp>
      <p:sp>
        <p:nvSpPr>
          <p:cNvPr id="3" name="Θέση περιεχομένου 2">
            <a:extLst>
              <a:ext uri="{FF2B5EF4-FFF2-40B4-BE49-F238E27FC236}">
                <a16:creationId xmlns:a16="http://schemas.microsoft.com/office/drawing/2014/main" id="{1DA8C862-B4EE-97F3-7A74-75E37DF04105}"/>
              </a:ext>
            </a:extLst>
          </p:cNvPr>
          <p:cNvSpPr>
            <a:spLocks noGrp="1"/>
          </p:cNvSpPr>
          <p:nvPr>
            <p:ph idx="1"/>
          </p:nvPr>
        </p:nvSpPr>
        <p:spPr>
          <a:xfrm>
            <a:off x="1069848" y="2121407"/>
            <a:ext cx="10058400" cy="4617143"/>
          </a:xfrm>
        </p:spPr>
        <p:txBody>
          <a:bodyPr>
            <a:normAutofit fontScale="92500" lnSpcReduction="10000"/>
          </a:bodyPr>
          <a:lstStyle/>
          <a:p>
            <a:pPr algn="just">
              <a:lnSpc>
                <a:spcPct val="110000"/>
              </a:lnSpc>
              <a:buFont typeface="Wingdings" pitchFamily="2" charset="2"/>
              <a:buChar char="Ø"/>
            </a:pPr>
            <a:r>
              <a:rPr lang="el-GR" sz="1800" b="1" dirty="0">
                <a:effectLst/>
                <a:latin typeface="+mj-lt"/>
                <a:ea typeface="Calibri" panose="020F0502020204030204" pitchFamily="34" charset="0"/>
              </a:rPr>
              <a:t>Οι διαφοροποιήσεις των παραπάνω στοιχείων χαρακτηρίζονται ως φωνητικές - φωνολογικές, μιας και ποικίλουν ως προς την πραγμάτωση των διακριτών μονάδων που συνθέτουν τα μορφήματα της νοηματικής.</a:t>
            </a:r>
            <a:endParaRPr lang="el-GR" sz="1800" b="1" dirty="0">
              <a:latin typeface="+mj-lt"/>
              <a:ea typeface="Calibri" panose="020F0502020204030204" pitchFamily="34" charset="0"/>
            </a:endParaRPr>
          </a:p>
          <a:p>
            <a:pPr algn="just">
              <a:lnSpc>
                <a:spcPct val="110000"/>
              </a:lnSpc>
              <a:buFont typeface="Wingdings" pitchFamily="2" charset="2"/>
              <a:buChar char="Ø"/>
            </a:pPr>
            <a:r>
              <a:rPr lang="el-GR" sz="1800" b="1" dirty="0">
                <a:effectLst/>
                <a:latin typeface="+mj-lt"/>
                <a:ea typeface="Calibri" panose="020F0502020204030204" pitchFamily="34" charset="0"/>
              </a:rPr>
              <a:t> </a:t>
            </a:r>
            <a:r>
              <a:rPr lang="el-GR" sz="1800" b="1" dirty="0">
                <a:solidFill>
                  <a:srgbClr val="C00000"/>
                </a:solidFill>
                <a:effectLst/>
                <a:latin typeface="+mj-lt"/>
                <a:ea typeface="Calibri" panose="020F0502020204030204" pitchFamily="34" charset="0"/>
              </a:rPr>
              <a:t>Οι επιμέρους ποικίλοι τύποι αποτελούν ελεύθερες ποικιλίες</a:t>
            </a:r>
            <a:r>
              <a:rPr lang="el-GR" sz="1800" b="1" dirty="0">
                <a:effectLst/>
                <a:latin typeface="+mj-lt"/>
                <a:ea typeface="Calibri" panose="020F0502020204030204" pitchFamily="34" charset="0"/>
              </a:rPr>
              <a:t>, αντίστοιχες του παχύ - </a:t>
            </a:r>
            <a:r>
              <a:rPr lang="el-GR" sz="1800" b="1" dirty="0" err="1">
                <a:effectLst/>
                <a:latin typeface="+mj-lt"/>
                <a:ea typeface="Calibri" panose="020F0502020204030204" pitchFamily="34" charset="0"/>
              </a:rPr>
              <a:t>υπερωικοποιημένου</a:t>
            </a:r>
            <a:r>
              <a:rPr lang="el-GR" sz="1800" b="1" dirty="0">
                <a:effectLst/>
                <a:latin typeface="+mj-lt"/>
                <a:ea typeface="Calibri" panose="020F0502020204030204" pitchFamily="34" charset="0"/>
              </a:rPr>
              <a:t> [l] της Βορείου Ελλάδος ή του </a:t>
            </a:r>
            <a:r>
              <a:rPr lang="el-GR" sz="1800" b="1" dirty="0" err="1">
                <a:effectLst/>
                <a:latin typeface="+mj-lt"/>
                <a:ea typeface="Calibri" panose="020F0502020204030204" pitchFamily="34" charset="0"/>
              </a:rPr>
              <a:t>ουρανικοποιημένου</a:t>
            </a:r>
            <a:r>
              <a:rPr lang="el-GR" sz="1800" b="1" dirty="0">
                <a:effectLst/>
                <a:latin typeface="+mj-lt"/>
                <a:ea typeface="Calibri" panose="020F0502020204030204" pitchFamily="34" charset="0"/>
              </a:rPr>
              <a:t> [</a:t>
            </a:r>
            <a:r>
              <a:rPr lang="el-GR" sz="1800" b="1" dirty="0" err="1">
                <a:solidFill>
                  <a:srgbClr val="333333"/>
                </a:solidFill>
                <a:effectLst/>
                <a:latin typeface="+mj-lt"/>
                <a:ea typeface="Times New Roman" panose="02020603050405020304" pitchFamily="18" charset="0"/>
              </a:rPr>
              <a:t>ʎ</a:t>
            </a:r>
            <a:r>
              <a:rPr lang="el-GR" sz="1800" b="1" dirty="0">
                <a:solidFill>
                  <a:srgbClr val="333333"/>
                </a:solidFill>
                <a:effectLst/>
                <a:latin typeface="+mj-lt"/>
                <a:ea typeface="Times New Roman" panose="02020603050405020304" pitchFamily="18" charset="0"/>
              </a:rPr>
              <a:t>]</a:t>
            </a:r>
            <a:r>
              <a:rPr lang="en-US" sz="1800" b="1" dirty="0">
                <a:solidFill>
                  <a:srgbClr val="333333"/>
                </a:solidFill>
                <a:effectLst/>
                <a:latin typeface="+mj-lt"/>
                <a:ea typeface="Times New Roman" panose="02020603050405020304" pitchFamily="18" charset="0"/>
              </a:rPr>
              <a:t> </a:t>
            </a:r>
            <a:r>
              <a:rPr lang="el-GR" sz="1800" b="1" dirty="0">
                <a:effectLst/>
                <a:latin typeface="+mj-lt"/>
                <a:ea typeface="Calibri" panose="020F0502020204030204" pitchFamily="34" charset="0"/>
              </a:rPr>
              <a:t>της Πάτρας, μιας και δεν πραγματοποιούν αλλαγή στη σημασία των νοημάτων και ταυτόχρονα προσδιορίζουν τη γεωγραφική καταγωγή των </a:t>
            </a:r>
            <a:r>
              <a:rPr lang="el-GR" sz="1800" b="1" dirty="0" err="1">
                <a:effectLst/>
                <a:latin typeface="+mj-lt"/>
                <a:ea typeface="Calibri" panose="020F0502020204030204" pitchFamily="34" charset="0"/>
              </a:rPr>
              <a:t>νοηματιστών</a:t>
            </a:r>
            <a:r>
              <a:rPr lang="el-GR" sz="1800" b="1" dirty="0">
                <a:effectLst/>
                <a:latin typeface="+mj-lt"/>
                <a:ea typeface="Calibri" panose="020F0502020204030204" pitchFamily="34" charset="0"/>
              </a:rPr>
              <a:t>.</a:t>
            </a:r>
            <a:endParaRPr lang="en-US" sz="1800" b="1" dirty="0">
              <a:effectLst/>
              <a:latin typeface="+mj-lt"/>
              <a:ea typeface="Calibri" panose="020F0502020204030204" pitchFamily="34" charset="0"/>
            </a:endParaRPr>
          </a:p>
          <a:p>
            <a:pPr marL="0" indent="0" algn="just">
              <a:lnSpc>
                <a:spcPct val="110000"/>
              </a:lnSpc>
              <a:buNone/>
            </a:pPr>
            <a:r>
              <a:rPr lang="en-US" sz="1800" b="1" dirty="0">
                <a:latin typeface="+mj-lt"/>
                <a:ea typeface="Calibri" panose="020F0502020204030204" pitchFamily="34" charset="0"/>
                <a:cs typeface="Times New Roman" panose="02020603050405020304" pitchFamily="18" charset="0"/>
              </a:rPr>
              <a:t>          </a:t>
            </a:r>
            <a:r>
              <a:rPr lang="el-GR" sz="1800" b="1" dirty="0">
                <a:latin typeface="+mj-lt"/>
                <a:ea typeface="Calibri" panose="020F0502020204030204" pitchFamily="34" charset="0"/>
                <a:cs typeface="Times New Roman" panose="02020603050405020304" pitchFamily="18" charset="0"/>
              </a:rPr>
              <a:t>           </a:t>
            </a:r>
            <a:r>
              <a:rPr lang="en-US" sz="1800" b="1" dirty="0">
                <a:latin typeface="+mj-lt"/>
                <a:ea typeface="Calibri" panose="020F0502020204030204" pitchFamily="34" charset="0"/>
                <a:cs typeface="Times New Roman" panose="02020603050405020304" pitchFamily="18" charset="0"/>
              </a:rPr>
              <a:t>/ l /</a:t>
            </a:r>
          </a:p>
          <a:p>
            <a:pPr marL="0" indent="0" algn="just">
              <a:lnSpc>
                <a:spcPct val="110000"/>
              </a:lnSpc>
              <a:buNone/>
            </a:pPr>
            <a:endParaRPr lang="en-US" sz="1800" b="1" dirty="0">
              <a:latin typeface="+mj-lt"/>
              <a:ea typeface="Calibri" panose="020F0502020204030204" pitchFamily="34" charset="0"/>
              <a:cs typeface="Times New Roman" panose="02020603050405020304" pitchFamily="18" charset="0"/>
            </a:endParaRPr>
          </a:p>
          <a:p>
            <a:pPr marL="0" indent="0" algn="just">
              <a:lnSpc>
                <a:spcPct val="110000"/>
              </a:lnSpc>
              <a:buNone/>
            </a:pPr>
            <a:r>
              <a:rPr lang="en-US" sz="1800" b="1" dirty="0">
                <a:latin typeface="+mj-lt"/>
                <a:ea typeface="Calibri" panose="020F0502020204030204" pitchFamily="34" charset="0"/>
                <a:cs typeface="Times New Roman" panose="02020603050405020304" pitchFamily="18" charset="0"/>
              </a:rPr>
              <a:t>     [ l ] </a:t>
            </a:r>
            <a:r>
              <a:rPr lang="el-GR" sz="1800" b="1" baseline="-25000" dirty="0">
                <a:latin typeface="+mj-lt"/>
                <a:ea typeface="Calibri" panose="020F0502020204030204" pitchFamily="34" charset="0"/>
                <a:cs typeface="Times New Roman" panose="02020603050405020304" pitchFamily="18" charset="0"/>
              </a:rPr>
              <a:t>βασικό</a:t>
            </a:r>
            <a:r>
              <a:rPr lang="en-US" sz="1800" b="1" dirty="0">
                <a:latin typeface="+mj-lt"/>
                <a:ea typeface="Calibri" panose="020F0502020204030204" pitchFamily="34" charset="0"/>
                <a:cs typeface="Times New Roman" panose="02020603050405020304" pitchFamily="18" charset="0"/>
              </a:rPr>
              <a:t>            </a:t>
            </a:r>
            <a:r>
              <a:rPr lang="en-US" sz="1800" b="1" dirty="0">
                <a:latin typeface="+mj-lt"/>
                <a:ea typeface="Calibri" panose="020F0502020204030204" pitchFamily="34" charset="0"/>
                <a:cs typeface="Times New Roman" panose="02020603050405020304" pitchFamily="18" charset="0"/>
                <a:sym typeface="Wingdings" pitchFamily="2" charset="2"/>
              </a:rPr>
              <a:t>[ </a:t>
            </a:r>
            <a:r>
              <a:rPr lang="el-GR" sz="1800" b="1" dirty="0" err="1">
                <a:solidFill>
                  <a:srgbClr val="333333"/>
                </a:solidFill>
                <a:effectLst/>
                <a:latin typeface="+mj-lt"/>
                <a:ea typeface="Times New Roman" panose="02020603050405020304" pitchFamily="18" charset="0"/>
                <a:cs typeface="Times New Roman" panose="02020603050405020304" pitchFamily="18" charset="0"/>
              </a:rPr>
              <a:t>ʎ</a:t>
            </a:r>
            <a:r>
              <a:rPr lang="en-US" sz="1800" b="1" dirty="0">
                <a:solidFill>
                  <a:srgbClr val="333333"/>
                </a:solidFill>
                <a:effectLst/>
                <a:latin typeface="+mj-lt"/>
                <a:ea typeface="Times New Roman" panose="02020603050405020304" pitchFamily="18" charset="0"/>
                <a:cs typeface="Times New Roman" panose="02020603050405020304" pitchFamily="18" charset="0"/>
              </a:rPr>
              <a:t> ]</a:t>
            </a:r>
            <a:r>
              <a:rPr lang="el-GR" sz="1800" b="1" dirty="0">
                <a:solidFill>
                  <a:srgbClr val="333333"/>
                </a:solidFill>
                <a:effectLst/>
                <a:latin typeface="+mj-lt"/>
                <a:ea typeface="Times New Roman" panose="02020603050405020304" pitchFamily="18" charset="0"/>
                <a:cs typeface="Times New Roman" panose="02020603050405020304" pitchFamily="18" charset="0"/>
              </a:rPr>
              <a:t> </a:t>
            </a:r>
            <a:r>
              <a:rPr lang="el-GR" sz="1800" b="1" baseline="-25000" dirty="0" err="1">
                <a:solidFill>
                  <a:srgbClr val="333333"/>
                </a:solidFill>
                <a:effectLst/>
                <a:latin typeface="+mj-lt"/>
                <a:ea typeface="Times New Roman" panose="02020603050405020304" pitchFamily="18" charset="0"/>
                <a:cs typeface="Times New Roman" panose="02020603050405020304" pitchFamily="18" charset="0"/>
              </a:rPr>
              <a:t>ουρανικοποίηση</a:t>
            </a:r>
            <a:endParaRPr lang="en-US" sz="1800" b="1" baseline="-25000" dirty="0">
              <a:latin typeface="+mj-lt"/>
              <a:ea typeface="Calibri" panose="020F0502020204030204" pitchFamily="34" charset="0"/>
              <a:cs typeface="Times New Roman" panose="02020603050405020304" pitchFamily="18" charset="0"/>
            </a:endParaRPr>
          </a:p>
          <a:p>
            <a:pPr algn="just">
              <a:lnSpc>
                <a:spcPct val="110000"/>
              </a:lnSpc>
              <a:buFont typeface="Wingdings" pitchFamily="2" charset="2"/>
              <a:buChar char="Ø"/>
            </a:pPr>
            <a:endParaRPr lang="el-GR" sz="1800" b="1" dirty="0">
              <a:effectLst/>
              <a:latin typeface="+mj-lt"/>
              <a:ea typeface="Calibri" panose="020F0502020204030204" pitchFamily="34" charset="0"/>
            </a:endParaRPr>
          </a:p>
          <a:p>
            <a:pPr marL="0" indent="0" algn="just">
              <a:lnSpc>
                <a:spcPct val="110000"/>
              </a:lnSpc>
              <a:buNone/>
            </a:pPr>
            <a:r>
              <a:rPr lang="el-GR" sz="1800" b="1" dirty="0">
                <a:latin typeface="+mj-lt"/>
                <a:ea typeface="Calibri" panose="020F0502020204030204" pitchFamily="34" charset="0"/>
              </a:rPr>
              <a:t>Θεσσαλονίκη/Αθήνα </a:t>
            </a:r>
            <a:r>
              <a:rPr lang="el-GR" sz="1800" b="1" dirty="0">
                <a:latin typeface="+mj-lt"/>
                <a:ea typeface="Calibri" panose="020F0502020204030204" pitchFamily="34" charset="0"/>
                <a:sym typeface="Wingdings" pitchFamily="2" charset="2"/>
              </a:rPr>
              <a:t> </a:t>
            </a:r>
            <a:r>
              <a:rPr lang="en-US" sz="1800" b="1" dirty="0">
                <a:latin typeface="+mj-lt"/>
                <a:ea typeface="Calibri" panose="020F0502020204030204" pitchFamily="34" charset="0"/>
              </a:rPr>
              <a:t>/</a:t>
            </a:r>
            <a:r>
              <a:rPr lang="el-GR" sz="1800" b="1" dirty="0">
                <a:effectLst/>
                <a:latin typeface="+mj-lt"/>
                <a:ea typeface="Calibri" panose="020F0502020204030204" pitchFamily="34" charset="0"/>
              </a:rPr>
              <a:t>l</a:t>
            </a:r>
            <a:r>
              <a:rPr lang="en-US" sz="1800" b="1" dirty="0" err="1">
                <a:effectLst/>
                <a:latin typeface="+mj-lt"/>
                <a:ea typeface="Calibri" panose="020F0502020204030204" pitchFamily="34" charset="0"/>
              </a:rPr>
              <a:t>imni</a:t>
            </a:r>
            <a:r>
              <a:rPr lang="en-US" sz="1800" b="1" dirty="0">
                <a:effectLst/>
                <a:latin typeface="+mj-lt"/>
                <a:ea typeface="Calibri" panose="020F0502020204030204" pitchFamily="34" charset="0"/>
              </a:rPr>
              <a:t>/</a:t>
            </a:r>
            <a:r>
              <a:rPr lang="el-GR" sz="1800" b="1" dirty="0">
                <a:effectLst/>
                <a:latin typeface="+mj-lt"/>
                <a:ea typeface="Calibri" panose="020F0502020204030204" pitchFamily="34" charset="0"/>
              </a:rPr>
              <a:t> </a:t>
            </a:r>
          </a:p>
          <a:p>
            <a:pPr marL="0" indent="0" algn="just">
              <a:lnSpc>
                <a:spcPct val="110000"/>
              </a:lnSpc>
              <a:buNone/>
            </a:pPr>
            <a:r>
              <a:rPr lang="el-GR" sz="1800" b="1" dirty="0">
                <a:latin typeface="+mj-lt"/>
                <a:ea typeface="Calibri" panose="020F0502020204030204" pitchFamily="34" charset="0"/>
              </a:rPr>
              <a:t>Πάτρα </a:t>
            </a:r>
            <a:r>
              <a:rPr lang="el-GR" sz="1800" b="1" dirty="0">
                <a:latin typeface="+mj-lt"/>
                <a:ea typeface="Calibri" panose="020F0502020204030204" pitchFamily="34" charset="0"/>
                <a:sym typeface="Wingdings" pitchFamily="2" charset="2"/>
              </a:rPr>
              <a:t> </a:t>
            </a:r>
            <a:r>
              <a:rPr lang="el-GR" sz="1800" b="1" dirty="0">
                <a:latin typeface="+mj-lt"/>
                <a:ea typeface="Calibri" panose="020F0502020204030204" pitchFamily="34" charset="0"/>
                <a:cs typeface="Times New Roman" panose="02020603050405020304" pitchFamily="18" charset="0"/>
                <a:sym typeface="Wingdings" pitchFamily="2" charset="2"/>
              </a:rPr>
              <a:t>/</a:t>
            </a:r>
            <a:r>
              <a:rPr lang="el-GR" sz="1800" b="1" dirty="0" err="1">
                <a:solidFill>
                  <a:srgbClr val="333333"/>
                </a:solidFill>
                <a:effectLst/>
                <a:latin typeface="+mj-lt"/>
                <a:ea typeface="Times New Roman" panose="02020603050405020304" pitchFamily="18" charset="0"/>
                <a:cs typeface="Times New Roman" panose="02020603050405020304" pitchFamily="18" charset="0"/>
              </a:rPr>
              <a:t>ʎ</a:t>
            </a:r>
            <a:r>
              <a:rPr lang="en-US" sz="1800" b="1" dirty="0" err="1">
                <a:solidFill>
                  <a:srgbClr val="333333"/>
                </a:solidFill>
                <a:effectLst/>
                <a:latin typeface="+mj-lt"/>
                <a:ea typeface="Times New Roman" panose="02020603050405020304" pitchFamily="18" charset="0"/>
                <a:cs typeface="Times New Roman" panose="02020603050405020304" pitchFamily="18" charset="0"/>
              </a:rPr>
              <a:t>imni</a:t>
            </a:r>
            <a:r>
              <a:rPr lang="en-US" sz="1800" b="1" dirty="0">
                <a:solidFill>
                  <a:srgbClr val="333333"/>
                </a:solidFill>
                <a:effectLst/>
                <a:latin typeface="+mj-lt"/>
                <a:ea typeface="Times New Roman" panose="02020603050405020304" pitchFamily="18" charset="0"/>
                <a:cs typeface="Times New Roman" panose="02020603050405020304" pitchFamily="18" charset="0"/>
              </a:rPr>
              <a:t>/</a:t>
            </a:r>
          </a:p>
          <a:p>
            <a:pPr marL="0" indent="0" algn="just">
              <a:lnSpc>
                <a:spcPct val="110000"/>
              </a:lnSpc>
              <a:buNone/>
            </a:pPr>
            <a:endParaRPr lang="el-GR" sz="1800" dirty="0">
              <a:effectLst/>
              <a:latin typeface="Times New Roman" panose="02020603050405020304" pitchFamily="18" charset="0"/>
              <a:ea typeface="Calibri" panose="020F0502020204030204" pitchFamily="34" charset="0"/>
            </a:endParaRPr>
          </a:p>
          <a:p>
            <a:pPr>
              <a:lnSpc>
                <a:spcPct val="110000"/>
              </a:lnSpc>
            </a:pPr>
            <a:endParaRPr lang="el-GR" dirty="0"/>
          </a:p>
        </p:txBody>
      </p:sp>
      <p:cxnSp>
        <p:nvCxnSpPr>
          <p:cNvPr id="5" name="Ευθεία γραμμή σύνδεσης 4">
            <a:extLst>
              <a:ext uri="{FF2B5EF4-FFF2-40B4-BE49-F238E27FC236}">
                <a16:creationId xmlns:a16="http://schemas.microsoft.com/office/drawing/2014/main" id="{739E43E6-B042-89DB-3342-9A5702F4B862}"/>
              </a:ext>
            </a:extLst>
          </p:cNvPr>
          <p:cNvCxnSpPr/>
          <p:nvPr/>
        </p:nvCxnSpPr>
        <p:spPr>
          <a:xfrm flipH="1">
            <a:off x="1741417" y="4625507"/>
            <a:ext cx="717847" cy="435835"/>
          </a:xfrm>
          <a:prstGeom prst="line">
            <a:avLst/>
          </a:prstGeom>
        </p:spPr>
        <p:style>
          <a:lnRef idx="1">
            <a:schemeClr val="dk1"/>
          </a:lnRef>
          <a:fillRef idx="0">
            <a:schemeClr val="dk1"/>
          </a:fillRef>
          <a:effectRef idx="0">
            <a:schemeClr val="dk1"/>
          </a:effectRef>
          <a:fontRef idx="minor">
            <a:schemeClr val="tx1"/>
          </a:fontRef>
        </p:style>
      </p:cxnSp>
      <p:cxnSp>
        <p:nvCxnSpPr>
          <p:cNvPr id="7" name="Ευθεία γραμμή σύνδεσης 6">
            <a:extLst>
              <a:ext uri="{FF2B5EF4-FFF2-40B4-BE49-F238E27FC236}">
                <a16:creationId xmlns:a16="http://schemas.microsoft.com/office/drawing/2014/main" id="{7831B494-20E4-DFA4-EE3A-70CC071070F8}"/>
              </a:ext>
            </a:extLst>
          </p:cNvPr>
          <p:cNvCxnSpPr>
            <a:cxnSpLocks/>
          </p:cNvCxnSpPr>
          <p:nvPr/>
        </p:nvCxnSpPr>
        <p:spPr>
          <a:xfrm>
            <a:off x="2607546" y="4625507"/>
            <a:ext cx="709301" cy="45292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3052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A3F0F4-5F2F-BFF2-9DE8-FAF790FAA197}"/>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959F06A0-D83D-5C71-9903-6DFA78954E50}"/>
              </a:ext>
            </a:extLst>
          </p:cNvPr>
          <p:cNvSpPr>
            <a:spLocks noGrp="1"/>
          </p:cNvSpPr>
          <p:nvPr>
            <p:ph idx="1"/>
          </p:nvPr>
        </p:nvSpPr>
        <p:spPr/>
        <p:txBody>
          <a:bodyPr>
            <a:normAutofit/>
          </a:bodyPr>
          <a:lstStyle/>
          <a:p>
            <a:pPr algn="just">
              <a:lnSpc>
                <a:spcPct val="100000"/>
              </a:lnSpc>
              <a:buFont typeface="Wingdings" pitchFamily="2" charset="2"/>
              <a:buChar char="Ø"/>
            </a:pPr>
            <a:r>
              <a:rPr lang="el-GR" sz="2500" b="1" dirty="0">
                <a:effectLst/>
                <a:latin typeface="+mj-lt"/>
                <a:ea typeface="Calibri" panose="020F0502020204030204" pitchFamily="34" charset="0"/>
              </a:rPr>
              <a:t>Μία </a:t>
            </a:r>
            <a:r>
              <a:rPr lang="el-GR" sz="2500" b="1" dirty="0">
                <a:latin typeface="+mj-lt"/>
                <a:ea typeface="Calibri" panose="020F0502020204030204" pitchFamily="34" charset="0"/>
              </a:rPr>
              <a:t>ακόμη</a:t>
            </a:r>
            <a:r>
              <a:rPr lang="el-GR" sz="2500" b="1" dirty="0">
                <a:effectLst/>
                <a:latin typeface="+mj-lt"/>
                <a:ea typeface="Calibri" panose="020F0502020204030204" pitchFamily="34" charset="0"/>
              </a:rPr>
              <a:t> κατηγορία διαλεκτικής ποικιλίας που διαπίστωσαν στην έρευνά τους οι </a:t>
            </a:r>
            <a:r>
              <a:rPr lang="el-GR" sz="2500" b="1" dirty="0">
                <a:latin typeface="+mj-lt"/>
                <a:cs typeface="Times New Roman" panose="02020603050405020304" pitchFamily="18" charset="0"/>
              </a:rPr>
              <a:t>Ζαχαροπούλου </a:t>
            </a:r>
            <a:r>
              <a:rPr lang="en-US" sz="2500" b="1" dirty="0">
                <a:latin typeface="+mj-lt"/>
                <a:cs typeface="Times New Roman" panose="02020603050405020304" pitchFamily="18" charset="0"/>
              </a:rPr>
              <a:t>et al (2020)</a:t>
            </a:r>
            <a:r>
              <a:rPr lang="el-GR" sz="2500" b="1" dirty="0">
                <a:latin typeface="+mj-lt"/>
                <a:cs typeface="Times New Roman" panose="02020603050405020304" pitchFamily="18" charset="0"/>
              </a:rPr>
              <a:t>: </a:t>
            </a:r>
            <a:r>
              <a:rPr lang="el-GR" sz="2500" b="1" dirty="0">
                <a:effectLst/>
                <a:latin typeface="+mj-lt"/>
                <a:ea typeface="Calibri" panose="020F0502020204030204" pitchFamily="34" charset="0"/>
              </a:rPr>
              <a:t>είναι η </a:t>
            </a:r>
            <a:r>
              <a:rPr lang="el-GR" sz="2500" b="1" dirty="0">
                <a:solidFill>
                  <a:srgbClr val="C00000"/>
                </a:solidFill>
                <a:effectLst/>
                <a:latin typeface="+mj-lt"/>
                <a:ea typeface="Calibri" panose="020F0502020204030204" pitchFamily="34" charset="0"/>
              </a:rPr>
              <a:t>λεξιλογική</a:t>
            </a:r>
            <a:r>
              <a:rPr lang="el-GR" sz="2500" b="1" dirty="0">
                <a:effectLst/>
                <a:latin typeface="+mj-lt"/>
                <a:ea typeface="Calibri" panose="020F0502020204030204" pitchFamily="34" charset="0"/>
              </a:rPr>
              <a:t>. </a:t>
            </a:r>
            <a:r>
              <a:rPr lang="el-GR" sz="2500" b="1" dirty="0">
                <a:solidFill>
                  <a:srgbClr val="000000"/>
                </a:solidFill>
                <a:effectLst/>
                <a:latin typeface="+mj-lt"/>
                <a:ea typeface="Calibri" panose="020F0502020204030204" pitchFamily="34" charset="0"/>
              </a:rPr>
              <a:t>Από το σύνολο των 261 νοημάτων της έρευνάς τους τα </a:t>
            </a:r>
            <a:r>
              <a:rPr lang="el-GR" sz="2500" b="1" dirty="0">
                <a:solidFill>
                  <a:srgbClr val="C00000"/>
                </a:solidFill>
                <a:effectLst/>
                <a:latin typeface="+mj-lt"/>
                <a:ea typeface="Calibri" panose="020F0502020204030204" pitchFamily="34" charset="0"/>
              </a:rPr>
              <a:t>170 εμφάνισαν λεξιλογική ποικιλία. </a:t>
            </a:r>
          </a:p>
          <a:p>
            <a:pPr algn="just">
              <a:lnSpc>
                <a:spcPct val="100000"/>
              </a:lnSpc>
              <a:buFont typeface="Wingdings" pitchFamily="2" charset="2"/>
              <a:buChar char="Ø"/>
            </a:pPr>
            <a:r>
              <a:rPr lang="el-GR" sz="2500" b="1" dirty="0">
                <a:effectLst/>
                <a:latin typeface="+mj-lt"/>
                <a:ea typeface="Calibri" panose="020F0502020204030204" pitchFamily="34" charset="0"/>
              </a:rPr>
              <a:t>Σ’ αυτή την κατηγορία εμφανίζονται λέξεις με την ίδια σημασία, αλλά με εντελώς διαφορετική μορφή, μιας και ο </a:t>
            </a:r>
            <a:r>
              <a:rPr lang="el-GR" sz="2500" b="1" dirty="0" err="1">
                <a:effectLst/>
                <a:latin typeface="+mj-lt"/>
                <a:ea typeface="Calibri" panose="020F0502020204030204" pitchFamily="34" charset="0"/>
              </a:rPr>
              <a:t>νοηματισμός</a:t>
            </a:r>
            <a:r>
              <a:rPr lang="el-GR" sz="2500" b="1" dirty="0">
                <a:effectLst/>
                <a:latin typeface="+mj-lt"/>
                <a:ea typeface="Calibri" panose="020F0502020204030204" pitchFamily="34" charset="0"/>
              </a:rPr>
              <a:t> τους γίνεται με ένα εντελώς διαφορετικό συνδυασμό των διακριτών στοιχείων που συνθέτουν τα νοήματα της ΕΝΓ. </a:t>
            </a:r>
            <a:endParaRPr lang="en-US" sz="2500" b="1" dirty="0">
              <a:effectLst/>
              <a:latin typeface="+mj-lt"/>
              <a:ea typeface="Calibri" panose="020F0502020204030204" pitchFamily="34" charset="0"/>
            </a:endParaRPr>
          </a:p>
          <a:p>
            <a:pPr algn="just">
              <a:lnSpc>
                <a:spcPct val="100000"/>
              </a:lnSpc>
              <a:buFont typeface="Wingdings" pitchFamily="2" charset="2"/>
              <a:buChar char="Ø"/>
            </a:pPr>
            <a:endParaRPr lang="en-US" sz="1800" dirty="0">
              <a:effectLst/>
              <a:latin typeface="Times New Roman" panose="02020603050405020304" pitchFamily="18" charset="0"/>
              <a:ea typeface="Calibri" panose="020F0502020204030204" pitchFamily="34" charset="0"/>
            </a:endParaRPr>
          </a:p>
          <a:p>
            <a:endParaRPr lang="el-GR" dirty="0"/>
          </a:p>
        </p:txBody>
      </p:sp>
    </p:spTree>
    <p:extLst>
      <p:ext uri="{BB962C8B-B14F-4D97-AF65-F5344CB8AC3E}">
        <p14:creationId xmlns:p14="http://schemas.microsoft.com/office/powerpoint/2010/main" val="985572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19A323-5F28-354B-9EF5-C83496556787}"/>
              </a:ext>
            </a:extLst>
          </p:cNvPr>
          <p:cNvSpPr>
            <a:spLocks noGrp="1"/>
          </p:cNvSpPr>
          <p:nvPr>
            <p:ph type="title"/>
          </p:nvPr>
        </p:nvSpPr>
        <p:spPr/>
        <p:txBody>
          <a:bodyPr>
            <a:normAutofit/>
          </a:bodyPr>
          <a:lstStyle/>
          <a:p>
            <a:r>
              <a:rPr lang="el-GR" sz="4000" dirty="0"/>
              <a:t>Η νοηματική γλώσσα ΔΕΝ είναι μία/παγκόσμια</a:t>
            </a:r>
          </a:p>
        </p:txBody>
      </p:sp>
      <p:sp>
        <p:nvSpPr>
          <p:cNvPr id="3" name="Θέση περιεχομένου 2">
            <a:extLst>
              <a:ext uri="{FF2B5EF4-FFF2-40B4-BE49-F238E27FC236}">
                <a16:creationId xmlns:a16="http://schemas.microsoft.com/office/drawing/2014/main" id="{EF5AAF27-BDCE-4640-8386-79CC8D1D2479}"/>
              </a:ext>
            </a:extLst>
          </p:cNvPr>
          <p:cNvSpPr>
            <a:spLocks noGrp="1"/>
          </p:cNvSpPr>
          <p:nvPr>
            <p:ph idx="1"/>
          </p:nvPr>
        </p:nvSpPr>
        <p:spPr/>
        <p:txBody>
          <a:bodyPr>
            <a:normAutofit fontScale="92500" lnSpcReduction="10000"/>
          </a:bodyPr>
          <a:lstStyle/>
          <a:p>
            <a:pPr>
              <a:buFont typeface="Wingdings" pitchFamily="2" charset="2"/>
              <a:buChar char="Ø"/>
            </a:pPr>
            <a:r>
              <a:rPr lang="en-GB" dirty="0"/>
              <a:t>Estonian Sign Language [</a:t>
            </a:r>
            <a:r>
              <a:rPr lang="en-GB" dirty="0" err="1"/>
              <a:t>eso</a:t>
            </a:r>
            <a:r>
              <a:rPr lang="en-GB" dirty="0"/>
              <a:t>] (A language of Estonia) </a:t>
            </a:r>
          </a:p>
          <a:p>
            <a:pPr>
              <a:buFont typeface="Wingdings" pitchFamily="2" charset="2"/>
              <a:buChar char="Ø"/>
            </a:pPr>
            <a:r>
              <a:rPr lang="en-GB" dirty="0"/>
              <a:t>Ethiopian Sign Language [eth] (A language of Ethiopia) </a:t>
            </a:r>
          </a:p>
          <a:p>
            <a:pPr>
              <a:buFont typeface="Wingdings" pitchFamily="2" charset="2"/>
              <a:buChar char="Ø"/>
            </a:pPr>
            <a:r>
              <a:rPr lang="en-GB" dirty="0"/>
              <a:t>Finland-Swedish Sign Language [</a:t>
            </a:r>
            <a:r>
              <a:rPr lang="en-GB" dirty="0" err="1"/>
              <a:t>fss</a:t>
            </a:r>
            <a:r>
              <a:rPr lang="en-GB" dirty="0"/>
              <a:t>] (A language of Finland) </a:t>
            </a:r>
          </a:p>
          <a:p>
            <a:pPr>
              <a:buFont typeface="Wingdings" pitchFamily="2" charset="2"/>
              <a:buChar char="Ø"/>
            </a:pPr>
            <a:r>
              <a:rPr lang="en-GB" dirty="0"/>
              <a:t>Finnish Sign Language [</a:t>
            </a:r>
            <a:r>
              <a:rPr lang="en-GB" dirty="0" err="1"/>
              <a:t>fse</a:t>
            </a:r>
            <a:r>
              <a:rPr lang="en-GB" dirty="0"/>
              <a:t>] (A language of Finland) </a:t>
            </a:r>
          </a:p>
          <a:p>
            <a:pPr>
              <a:buFont typeface="Wingdings" pitchFamily="2" charset="2"/>
              <a:buChar char="Ø"/>
            </a:pPr>
            <a:r>
              <a:rPr lang="en-GB" dirty="0"/>
              <a:t>Flemish Sign Language [</a:t>
            </a:r>
            <a:r>
              <a:rPr lang="en-GB" dirty="0" err="1"/>
              <a:t>vgt</a:t>
            </a:r>
            <a:r>
              <a:rPr lang="en-GB" dirty="0"/>
              <a:t>] (A language of Belgium) </a:t>
            </a:r>
          </a:p>
          <a:p>
            <a:pPr>
              <a:buFont typeface="Wingdings" pitchFamily="2" charset="2"/>
              <a:buChar char="Ø"/>
            </a:pPr>
            <a:r>
              <a:rPr lang="en-GB" dirty="0"/>
              <a:t>French Belgian Sign Language [</a:t>
            </a:r>
            <a:r>
              <a:rPr lang="en-GB" dirty="0" err="1"/>
              <a:t>sfb</a:t>
            </a:r>
            <a:r>
              <a:rPr lang="en-GB" dirty="0"/>
              <a:t>] (A language of Belgium) </a:t>
            </a:r>
          </a:p>
          <a:p>
            <a:pPr>
              <a:buFont typeface="Wingdings" pitchFamily="2" charset="2"/>
              <a:buChar char="Ø"/>
            </a:pPr>
            <a:r>
              <a:rPr lang="en-GB" dirty="0"/>
              <a:t>French Sign Language [</a:t>
            </a:r>
            <a:r>
              <a:rPr lang="en-GB" dirty="0" err="1"/>
              <a:t>fsl</a:t>
            </a:r>
            <a:r>
              <a:rPr lang="en-GB" dirty="0"/>
              <a:t>] (A language of France) </a:t>
            </a:r>
          </a:p>
          <a:p>
            <a:pPr>
              <a:buFont typeface="Wingdings" pitchFamily="2" charset="2"/>
              <a:buChar char="Ø"/>
            </a:pPr>
            <a:r>
              <a:rPr lang="en-GB" dirty="0"/>
              <a:t>German Sign Language [</a:t>
            </a:r>
            <a:r>
              <a:rPr lang="en-GB" dirty="0" err="1"/>
              <a:t>gsg</a:t>
            </a:r>
            <a:r>
              <a:rPr lang="en-GB" dirty="0"/>
              <a:t>] (A language of Germany) </a:t>
            </a:r>
          </a:p>
          <a:p>
            <a:pPr>
              <a:buFont typeface="Wingdings" pitchFamily="2" charset="2"/>
              <a:buChar char="Ø"/>
            </a:pPr>
            <a:r>
              <a:rPr lang="en-GB" dirty="0"/>
              <a:t>Ghanaian Sign Language [</a:t>
            </a:r>
            <a:r>
              <a:rPr lang="en-GB" dirty="0" err="1"/>
              <a:t>gse</a:t>
            </a:r>
            <a:r>
              <a:rPr lang="en-GB" dirty="0"/>
              <a:t>] (A language of Ghana) </a:t>
            </a:r>
          </a:p>
          <a:p>
            <a:pPr>
              <a:buFont typeface="Wingdings" pitchFamily="2" charset="2"/>
              <a:buChar char="Ø"/>
            </a:pPr>
            <a:r>
              <a:rPr lang="en-GB" dirty="0"/>
              <a:t>Greek Sign Language [</a:t>
            </a:r>
            <a:r>
              <a:rPr lang="en-GB" dirty="0" err="1"/>
              <a:t>gs</a:t>
            </a:r>
            <a:r>
              <a:rPr lang="en-US" dirty="0"/>
              <a:t>l</a:t>
            </a:r>
            <a:r>
              <a:rPr lang="en-GB" dirty="0"/>
              <a:t>] (A language of Greece) </a:t>
            </a:r>
            <a:r>
              <a:rPr lang="el-GR" dirty="0"/>
              <a:t>						</a:t>
            </a:r>
            <a:r>
              <a:rPr lang="el-GR" dirty="0" err="1"/>
              <a:t>κ.ο.κ</a:t>
            </a:r>
            <a:r>
              <a:rPr lang="el-GR" dirty="0"/>
              <a:t>…..</a:t>
            </a:r>
            <a:endParaRPr lang="en-GB" dirty="0"/>
          </a:p>
          <a:p>
            <a:pPr>
              <a:buFont typeface="Wingdings" pitchFamily="2" charset="2"/>
              <a:buChar char="Ø"/>
            </a:pPr>
            <a:endParaRPr lang="el-GR"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l-GR" dirty="0"/>
          </a:p>
          <a:p>
            <a:pPr marL="457200" indent="-457200">
              <a:buFont typeface="+mj-lt"/>
              <a:buAutoNum type="arabicPeriod"/>
            </a:pPr>
            <a:endParaRPr lang="el-GR" dirty="0"/>
          </a:p>
          <a:p>
            <a:endParaRPr lang="el-GR" dirty="0"/>
          </a:p>
        </p:txBody>
      </p:sp>
    </p:spTree>
    <p:extLst>
      <p:ext uri="{BB962C8B-B14F-4D97-AF65-F5344CB8AC3E}">
        <p14:creationId xmlns:p14="http://schemas.microsoft.com/office/powerpoint/2010/main" val="106842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A3F0F4-5F2F-BFF2-9DE8-FAF790FAA197}"/>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959F06A0-D83D-5C71-9903-6DFA78954E50}"/>
              </a:ext>
            </a:extLst>
          </p:cNvPr>
          <p:cNvSpPr>
            <a:spLocks noGrp="1"/>
          </p:cNvSpPr>
          <p:nvPr>
            <p:ph idx="1"/>
          </p:nvPr>
        </p:nvSpPr>
        <p:spPr/>
        <p:txBody>
          <a:bodyPr>
            <a:normAutofit fontScale="77500" lnSpcReduction="20000"/>
          </a:bodyPr>
          <a:lstStyle/>
          <a:p>
            <a:pPr algn="just">
              <a:lnSpc>
                <a:spcPct val="100000"/>
              </a:lnSpc>
              <a:buFont typeface="Wingdings" pitchFamily="2" charset="2"/>
              <a:buChar char="Ø"/>
            </a:pPr>
            <a:endParaRPr lang="en-US" sz="1800" dirty="0">
              <a:effectLst/>
              <a:latin typeface="Times New Roman" panose="02020603050405020304" pitchFamily="18" charset="0"/>
              <a:ea typeface="Calibri" panose="020F0502020204030204" pitchFamily="34" charset="0"/>
            </a:endParaRPr>
          </a:p>
          <a:p>
            <a:pPr algn="just">
              <a:lnSpc>
                <a:spcPct val="120000"/>
              </a:lnSpc>
              <a:buFont typeface="Wingdings" pitchFamily="2" charset="2"/>
              <a:buChar char="Ø"/>
            </a:pPr>
            <a:r>
              <a:rPr lang="el-GR" sz="2500" b="1" dirty="0">
                <a:effectLst/>
                <a:latin typeface="+mj-lt"/>
                <a:ea typeface="Calibri" panose="020F0502020204030204" pitchFamily="34" charset="0"/>
              </a:rPr>
              <a:t>Έρευνες της ποικιλίας σε άλλες νοηματικές γλώσσες, όπως της Βρετανικής ΝΓ (</a:t>
            </a:r>
            <a:r>
              <a:rPr lang="en-US" sz="2500" b="1" dirty="0">
                <a:effectLst/>
                <a:latin typeface="+mj-lt"/>
                <a:ea typeface="Calibri" panose="020F0502020204030204" pitchFamily="34" charset="0"/>
              </a:rPr>
              <a:t>BSL</a:t>
            </a:r>
            <a:r>
              <a:rPr lang="el-GR" sz="2500" b="1" dirty="0">
                <a:effectLst/>
                <a:latin typeface="+mj-lt"/>
                <a:ea typeface="Calibri" panose="020F0502020204030204" pitchFamily="34" charset="0"/>
              </a:rPr>
              <a:t>) (</a:t>
            </a:r>
            <a:r>
              <a:rPr lang="el-GR" sz="2500" b="1" dirty="0" err="1">
                <a:effectLst/>
                <a:latin typeface="+mj-lt"/>
                <a:ea typeface="Calibri" panose="020F0502020204030204" pitchFamily="34" charset="0"/>
              </a:rPr>
              <a:t>Stamp</a:t>
            </a:r>
            <a:r>
              <a:rPr lang="el-GR" sz="2500" b="1" dirty="0">
                <a:effectLst/>
                <a:latin typeface="+mj-lt"/>
                <a:ea typeface="Calibri" panose="020F0502020204030204" pitchFamily="34" charset="0"/>
              </a:rPr>
              <a:t> </a:t>
            </a:r>
            <a:r>
              <a:rPr lang="en-US" sz="2500" b="1" dirty="0">
                <a:effectLst/>
                <a:latin typeface="+mj-lt"/>
                <a:ea typeface="Calibri" panose="020F0502020204030204" pitchFamily="34" charset="0"/>
              </a:rPr>
              <a:t>et al</a:t>
            </a:r>
            <a:r>
              <a:rPr lang="el-GR" sz="2500" b="1" dirty="0">
                <a:effectLst/>
                <a:latin typeface="+mj-lt"/>
                <a:ea typeface="Calibri" panose="020F0502020204030204" pitchFamily="34" charset="0"/>
              </a:rPr>
              <a:t>, 2014· </a:t>
            </a:r>
            <a:r>
              <a:rPr lang="en-US" sz="2500" b="1" dirty="0">
                <a:effectLst/>
                <a:latin typeface="+mj-lt"/>
                <a:ea typeface="Calibri" panose="020F0502020204030204" pitchFamily="34" charset="0"/>
              </a:rPr>
              <a:t>Schembri</a:t>
            </a:r>
            <a:r>
              <a:rPr lang="el-GR" sz="2500" b="1" dirty="0">
                <a:effectLst/>
                <a:latin typeface="+mj-lt"/>
                <a:ea typeface="Calibri" panose="020F0502020204030204" pitchFamily="34" charset="0"/>
              </a:rPr>
              <a:t> </a:t>
            </a:r>
            <a:r>
              <a:rPr lang="en-US" sz="2500" b="1" dirty="0">
                <a:effectLst/>
                <a:latin typeface="+mj-lt"/>
                <a:ea typeface="Calibri" panose="020F0502020204030204" pitchFamily="34" charset="0"/>
              </a:rPr>
              <a:t>et al</a:t>
            </a:r>
            <a:r>
              <a:rPr lang="el-GR" sz="2500" b="1" dirty="0">
                <a:effectLst/>
                <a:latin typeface="+mj-lt"/>
                <a:ea typeface="Calibri" panose="020F0502020204030204" pitchFamily="34" charset="0"/>
              </a:rPr>
              <a:t>, 2010· </a:t>
            </a:r>
            <a:r>
              <a:rPr lang="en-US" sz="2500" b="1" dirty="0">
                <a:effectLst/>
                <a:latin typeface="+mj-lt"/>
                <a:ea typeface="Calibri" panose="020F0502020204030204" pitchFamily="34" charset="0"/>
              </a:rPr>
              <a:t>Schembri</a:t>
            </a:r>
            <a:r>
              <a:rPr lang="el-GR" sz="2500" b="1" dirty="0">
                <a:effectLst/>
                <a:latin typeface="+mj-lt"/>
                <a:ea typeface="Calibri" panose="020F0502020204030204" pitchFamily="34" charset="0"/>
              </a:rPr>
              <a:t> </a:t>
            </a:r>
            <a:r>
              <a:rPr lang="en-US" sz="2500" b="1" dirty="0">
                <a:effectLst/>
                <a:latin typeface="+mj-lt"/>
                <a:ea typeface="Calibri" panose="020F0502020204030204" pitchFamily="34" charset="0"/>
              </a:rPr>
              <a:t>et al</a:t>
            </a:r>
            <a:r>
              <a:rPr lang="el-GR" sz="2500" b="1" dirty="0">
                <a:effectLst/>
                <a:latin typeface="+mj-lt"/>
                <a:ea typeface="Calibri" panose="020F0502020204030204" pitchFamily="34" charset="0"/>
              </a:rPr>
              <a:t>, 2018)  και Αυστραλιανής ΝΓ</a:t>
            </a:r>
            <a:r>
              <a:rPr lang="en-US" sz="2500" b="1" dirty="0">
                <a:effectLst/>
                <a:latin typeface="+mj-lt"/>
                <a:ea typeface="Calibri" panose="020F0502020204030204" pitchFamily="34" charset="0"/>
              </a:rPr>
              <a:t> (AUSLAN)</a:t>
            </a:r>
            <a:r>
              <a:rPr lang="el-GR" sz="2500" b="1" dirty="0">
                <a:effectLst/>
                <a:latin typeface="+mj-lt"/>
                <a:ea typeface="Calibri" panose="020F0502020204030204" pitchFamily="34" charset="0"/>
              </a:rPr>
              <a:t> (</a:t>
            </a:r>
            <a:r>
              <a:rPr lang="en-US" sz="2500" b="1" dirty="0">
                <a:effectLst/>
                <a:latin typeface="+mj-lt"/>
                <a:ea typeface="Calibri" panose="020F0502020204030204" pitchFamily="34" charset="0"/>
              </a:rPr>
              <a:t>Johnston</a:t>
            </a:r>
            <a:r>
              <a:rPr lang="el-GR" sz="2500" b="1" dirty="0">
                <a:effectLst/>
                <a:latin typeface="+mj-lt"/>
                <a:ea typeface="Calibri" panose="020F0502020204030204" pitchFamily="34" charset="0"/>
              </a:rPr>
              <a:t> &amp; </a:t>
            </a:r>
            <a:r>
              <a:rPr lang="en-US" sz="2500" b="1" dirty="0">
                <a:effectLst/>
                <a:latin typeface="+mj-lt"/>
                <a:ea typeface="Calibri" panose="020F0502020204030204" pitchFamily="34" charset="0"/>
              </a:rPr>
              <a:t>Schembri</a:t>
            </a:r>
            <a:r>
              <a:rPr lang="el-GR" sz="2500" b="1" dirty="0">
                <a:effectLst/>
                <a:latin typeface="+mj-lt"/>
                <a:ea typeface="Calibri" panose="020F0502020204030204" pitchFamily="34" charset="0"/>
              </a:rPr>
              <a:t>, 2007) κατέληξαν να κατηγοριοποιήσουν τη λεξιλογική ποικιλία σε συγκεκριμένες σημασιολογικές κατηγορίες και πιο συγκεκριμένα, στις σημασιολογικές κατηγορίες των αριθμών, των χρωμάτων, των χωρών, των πόλεων και των ημερών της εβδομάδας.</a:t>
            </a:r>
            <a:endParaRPr lang="en-US" sz="2500" b="1" dirty="0">
              <a:effectLst/>
              <a:latin typeface="+mj-lt"/>
              <a:ea typeface="Calibri" panose="020F0502020204030204" pitchFamily="34" charset="0"/>
            </a:endParaRPr>
          </a:p>
          <a:p>
            <a:pPr algn="just">
              <a:lnSpc>
                <a:spcPct val="120000"/>
              </a:lnSpc>
              <a:buFont typeface="Wingdings" pitchFamily="2" charset="2"/>
              <a:buChar char="Ø"/>
            </a:pPr>
            <a:endParaRPr lang="en-US" sz="2500" dirty="0">
              <a:latin typeface="+mj-lt"/>
              <a:ea typeface="Calibri" panose="020F0502020204030204" pitchFamily="34" charset="0"/>
            </a:endParaRPr>
          </a:p>
          <a:p>
            <a:pPr algn="just">
              <a:lnSpc>
                <a:spcPct val="120000"/>
              </a:lnSpc>
              <a:buFont typeface="Wingdings" pitchFamily="2" charset="2"/>
              <a:buChar char="Ø"/>
            </a:pPr>
            <a:r>
              <a:rPr lang="el-GR" sz="2500" dirty="0">
                <a:effectLst/>
                <a:latin typeface="+mj-lt"/>
                <a:ea typeface="Calibri" panose="020F0502020204030204" pitchFamily="34" charset="0"/>
              </a:rPr>
              <a:t> </a:t>
            </a:r>
            <a:r>
              <a:rPr lang="el-GR" sz="2500" b="1" dirty="0">
                <a:solidFill>
                  <a:srgbClr val="C00000"/>
                </a:solidFill>
                <a:effectLst/>
                <a:latin typeface="+mj-lt"/>
                <a:ea typeface="Calibri" panose="020F0502020204030204" pitchFamily="34" charset="0"/>
              </a:rPr>
              <a:t>Στην έρευνά τους για την ΕΝΓ οι </a:t>
            </a:r>
            <a:r>
              <a:rPr lang="el-GR" sz="2500" b="1" dirty="0">
                <a:solidFill>
                  <a:srgbClr val="C00000"/>
                </a:solidFill>
                <a:latin typeface="+mj-lt"/>
                <a:cs typeface="Times New Roman" panose="02020603050405020304" pitchFamily="18" charset="0"/>
              </a:rPr>
              <a:t>Ζαχαροπούλου </a:t>
            </a:r>
            <a:r>
              <a:rPr lang="en-US" sz="2500" b="1" dirty="0">
                <a:solidFill>
                  <a:srgbClr val="C00000"/>
                </a:solidFill>
                <a:latin typeface="+mj-lt"/>
                <a:cs typeface="Times New Roman" panose="02020603050405020304" pitchFamily="18" charset="0"/>
              </a:rPr>
              <a:t>et al (2020) </a:t>
            </a:r>
            <a:r>
              <a:rPr lang="el-GR" sz="2500" b="1" dirty="0">
                <a:solidFill>
                  <a:srgbClr val="C00000"/>
                </a:solidFill>
                <a:effectLst/>
                <a:latin typeface="+mj-lt"/>
                <a:ea typeface="Calibri" panose="020F0502020204030204" pitchFamily="34" charset="0"/>
              </a:rPr>
              <a:t>διαπίστωσαν την εμφάνιση της διαλεκτικής λεξιλογικής ποικιλίας στις περισσότερες από τις παραπάνω σημασιολογικές κατηγορίες. </a:t>
            </a:r>
          </a:p>
          <a:p>
            <a:endParaRPr lang="el-GR" dirty="0"/>
          </a:p>
        </p:txBody>
      </p:sp>
    </p:spTree>
    <p:extLst>
      <p:ext uri="{BB962C8B-B14F-4D97-AF65-F5344CB8AC3E}">
        <p14:creationId xmlns:p14="http://schemas.microsoft.com/office/powerpoint/2010/main" val="4276087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6926F4-EDD5-66F0-03D6-0A9A0D1C0821}"/>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7DE575DE-8518-5EB0-DF78-A566126AE843}"/>
              </a:ext>
            </a:extLst>
          </p:cNvPr>
          <p:cNvSpPr>
            <a:spLocks noGrp="1"/>
          </p:cNvSpPr>
          <p:nvPr>
            <p:ph idx="1"/>
          </p:nvPr>
        </p:nvSpPr>
        <p:spPr>
          <a:xfrm>
            <a:off x="1192385" y="2265720"/>
            <a:ext cx="9813325" cy="4761156"/>
          </a:xfrm>
        </p:spPr>
        <p:txBody>
          <a:bodyPr>
            <a:noAutofit/>
          </a:bodyPr>
          <a:lstStyle/>
          <a:p>
            <a:pPr algn="just">
              <a:lnSpc>
                <a:spcPct val="120000"/>
              </a:lnSpc>
              <a:buFont typeface="Wingdings" pitchFamily="2" charset="2"/>
              <a:buChar char="Ø"/>
            </a:pPr>
            <a:r>
              <a:rPr lang="el-GR" sz="2500" b="1" dirty="0">
                <a:effectLst/>
                <a:latin typeface="Times New Roman" panose="02020603050405020304" pitchFamily="18" charset="0"/>
                <a:ea typeface="Calibri" panose="020F0502020204030204" pitchFamily="34" charset="0"/>
              </a:rPr>
              <a:t>Στην έρευνα των </a:t>
            </a:r>
            <a:r>
              <a:rPr lang="el-GR" sz="2500" b="1" dirty="0">
                <a:latin typeface="Times New Roman" panose="02020603050405020304" pitchFamily="18" charset="0"/>
                <a:cs typeface="Times New Roman" panose="02020603050405020304" pitchFamily="18" charset="0"/>
              </a:rPr>
              <a:t>Ζαχαροπούλου </a:t>
            </a:r>
            <a:r>
              <a:rPr lang="en-US" sz="2500" b="1" dirty="0">
                <a:latin typeface="Times New Roman" panose="02020603050405020304" pitchFamily="18" charset="0"/>
                <a:cs typeface="Times New Roman" panose="02020603050405020304" pitchFamily="18" charset="0"/>
              </a:rPr>
              <a:t>et al (2020)</a:t>
            </a:r>
            <a:r>
              <a:rPr lang="el-GR" sz="2500" b="1" dirty="0">
                <a:latin typeface="Times New Roman" panose="02020603050405020304" pitchFamily="18" charset="0"/>
                <a:cs typeface="Times New Roman" panose="02020603050405020304" pitchFamily="18" charset="0"/>
              </a:rPr>
              <a:t>, ό</a:t>
            </a:r>
            <a:r>
              <a:rPr lang="el-GR" sz="2500" b="1" dirty="0">
                <a:effectLst/>
                <a:latin typeface="Times New Roman" panose="02020603050405020304" pitchFamily="18" charset="0"/>
                <a:ea typeface="Calibri" panose="020F0502020204030204" pitchFamily="34" charset="0"/>
              </a:rPr>
              <a:t>σον αφορά τα χρώματα, </a:t>
            </a:r>
            <a:r>
              <a:rPr lang="el-GR" sz="2500" b="1" dirty="0">
                <a:solidFill>
                  <a:srgbClr val="C00000"/>
                </a:solidFill>
                <a:effectLst/>
                <a:latin typeface="Times New Roman" panose="02020603050405020304" pitchFamily="18" charset="0"/>
                <a:ea typeface="Calibri" panose="020F0502020204030204" pitchFamily="34" charset="0"/>
              </a:rPr>
              <a:t>λεξιλογική διαφοροποίηση </a:t>
            </a:r>
            <a:r>
              <a:rPr lang="el-GR" sz="2500" b="1" dirty="0">
                <a:effectLst/>
                <a:latin typeface="Times New Roman" panose="02020603050405020304" pitchFamily="18" charset="0"/>
                <a:ea typeface="Calibri" panose="020F0502020204030204" pitchFamily="34" charset="0"/>
              </a:rPr>
              <a:t>μεταξύ των δύο πόλεων </a:t>
            </a:r>
            <a:r>
              <a:rPr lang="en-US" sz="2500" b="1" dirty="0">
                <a:effectLst/>
                <a:latin typeface="Times New Roman" panose="02020603050405020304" pitchFamily="18" charset="0"/>
                <a:ea typeface="Calibri" panose="020F0502020204030204" pitchFamily="34" charset="0"/>
              </a:rPr>
              <a:t>(</a:t>
            </a:r>
            <a:r>
              <a:rPr lang="el-GR" sz="2500" b="1" dirty="0" err="1">
                <a:effectLst/>
                <a:latin typeface="Times New Roman" panose="02020603050405020304" pitchFamily="18" charset="0"/>
                <a:ea typeface="Calibri" panose="020F0502020204030204" pitchFamily="34" charset="0"/>
              </a:rPr>
              <a:t>Θεσ</a:t>
            </a:r>
            <a:r>
              <a:rPr lang="el-GR" sz="2500" b="1" dirty="0">
                <a:effectLst/>
                <a:latin typeface="Times New Roman" panose="02020603050405020304" pitchFamily="18" charset="0"/>
                <a:ea typeface="Calibri" panose="020F0502020204030204" pitchFamily="34" charset="0"/>
              </a:rPr>
              <a:t>/</a:t>
            </a:r>
            <a:r>
              <a:rPr lang="el-GR" sz="2500" b="1" dirty="0" err="1">
                <a:effectLst/>
                <a:latin typeface="Times New Roman" panose="02020603050405020304" pitchFamily="18" charset="0"/>
                <a:ea typeface="Calibri" panose="020F0502020204030204" pitchFamily="34" charset="0"/>
              </a:rPr>
              <a:t>κης</a:t>
            </a:r>
            <a:r>
              <a:rPr lang="el-GR" sz="2500" b="1" dirty="0">
                <a:effectLst/>
                <a:latin typeface="Times New Roman" panose="02020603050405020304" pitchFamily="18" charset="0"/>
                <a:ea typeface="Calibri" panose="020F0502020204030204" pitchFamily="34" charset="0"/>
              </a:rPr>
              <a:t> &amp; Πάτρας) παρουσίασαν</a:t>
            </a:r>
            <a:r>
              <a:rPr lang="el-GR" sz="2500" b="1" dirty="0">
                <a:solidFill>
                  <a:srgbClr val="C00000"/>
                </a:solidFill>
                <a:effectLst/>
                <a:latin typeface="Times New Roman" panose="02020603050405020304" pitchFamily="18" charset="0"/>
                <a:ea typeface="Calibri" panose="020F0502020204030204" pitchFamily="34" charset="0"/>
              </a:rPr>
              <a:t> </a:t>
            </a:r>
            <a:r>
              <a:rPr lang="el-GR" sz="2500" b="1" dirty="0">
                <a:effectLst/>
                <a:latin typeface="Times New Roman" panose="02020603050405020304" pitchFamily="18" charset="0"/>
                <a:ea typeface="Calibri" panose="020F0502020204030204" pitchFamily="34" charset="0"/>
              </a:rPr>
              <a:t>νοήματα όπως τα: </a:t>
            </a:r>
            <a:r>
              <a:rPr lang="el-GR" sz="2500" b="1" dirty="0">
                <a:solidFill>
                  <a:srgbClr val="C00000"/>
                </a:solidFill>
                <a:effectLst/>
                <a:latin typeface="Times New Roman" panose="02020603050405020304" pitchFamily="18" charset="0"/>
                <a:ea typeface="Calibri" panose="020F0502020204030204" pitchFamily="34" charset="0"/>
              </a:rPr>
              <a:t>«ΑΣΗΜΙ», «ΜΑΥΡΟ», «ΑΣΠΡΟ», «ΓΚΡΙ», «ΧΡΩΜΑ». </a:t>
            </a:r>
            <a:r>
              <a:rPr lang="el-GR" sz="2500" b="1" dirty="0">
                <a:effectLst/>
                <a:latin typeface="Times New Roman" panose="02020603050405020304" pitchFamily="18" charset="0"/>
                <a:ea typeface="Calibri" panose="020F0502020204030204" pitchFamily="34" charset="0"/>
              </a:rPr>
              <a:t>Ενδεικτικά παρατίθεται το παράδειγμα των δυο λεξιλογικά ποικίλων τύπων του νοήματος «</a:t>
            </a:r>
            <a:r>
              <a:rPr lang="el-GR" sz="2500" b="1" dirty="0">
                <a:latin typeface="Times New Roman" panose="02020603050405020304" pitchFamily="18" charset="0"/>
                <a:ea typeface="Calibri" panose="020F0502020204030204" pitchFamily="34" charset="0"/>
              </a:rPr>
              <a:t>ΓΚΡΙ</a:t>
            </a:r>
            <a:r>
              <a:rPr lang="el-GR" sz="2500" b="1" dirty="0">
                <a:effectLst/>
                <a:latin typeface="Times New Roman" panose="02020603050405020304" pitchFamily="18" charset="0"/>
                <a:ea typeface="Calibri" panose="020F0502020204030204" pitchFamily="34" charset="0"/>
              </a:rPr>
              <a:t>» των περιοχών της Πάτρας και της Θεσσαλονίκης, στις εικόνες 9 και 10 που ακολουθούν.</a:t>
            </a:r>
            <a:r>
              <a:rPr lang="el-GR" sz="1400" b="1" dirty="0">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3313879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6926F4-EDD5-66F0-03D6-0A9A0D1C0821}"/>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7DE575DE-8518-5EB0-DF78-A566126AE843}"/>
              </a:ext>
            </a:extLst>
          </p:cNvPr>
          <p:cNvSpPr>
            <a:spLocks noGrp="1"/>
          </p:cNvSpPr>
          <p:nvPr>
            <p:ph idx="1"/>
          </p:nvPr>
        </p:nvSpPr>
        <p:spPr>
          <a:xfrm>
            <a:off x="1184189" y="1862066"/>
            <a:ext cx="6122773" cy="4761156"/>
          </a:xfrm>
        </p:spPr>
        <p:txBody>
          <a:bodyPr>
            <a:noAutofit/>
          </a:bodyPr>
          <a:lstStyle/>
          <a:p>
            <a:pPr algn="just">
              <a:lnSpc>
                <a:spcPct val="120000"/>
              </a:lnSpc>
              <a:buFont typeface="Wingdings" pitchFamily="2" charset="2"/>
              <a:buChar char="Ø"/>
            </a:pPr>
            <a:r>
              <a:rPr lang="el-GR" sz="1400" b="1" dirty="0">
                <a:solidFill>
                  <a:srgbClr val="C00000"/>
                </a:solidFill>
                <a:effectLst/>
                <a:latin typeface="Times New Roman" panose="02020603050405020304" pitchFamily="18" charset="0"/>
                <a:ea typeface="Calibri" panose="020F0502020204030204" pitchFamily="34" charset="0"/>
              </a:rPr>
              <a:t>Στην έρευνα των </a:t>
            </a:r>
            <a:r>
              <a:rPr lang="el-GR" sz="1400" b="1" dirty="0">
                <a:solidFill>
                  <a:srgbClr val="C00000"/>
                </a:solidFill>
                <a:latin typeface="Times New Roman" panose="02020603050405020304" pitchFamily="18" charset="0"/>
                <a:cs typeface="Times New Roman" panose="02020603050405020304" pitchFamily="18" charset="0"/>
              </a:rPr>
              <a:t>Ζαχαροπούλου </a:t>
            </a:r>
            <a:r>
              <a:rPr lang="en-US" sz="1400" b="1" dirty="0">
                <a:solidFill>
                  <a:srgbClr val="C00000"/>
                </a:solidFill>
                <a:latin typeface="Times New Roman" panose="02020603050405020304" pitchFamily="18" charset="0"/>
                <a:cs typeface="Times New Roman" panose="02020603050405020304" pitchFamily="18" charset="0"/>
              </a:rPr>
              <a:t>et al (2020)</a:t>
            </a:r>
            <a:r>
              <a:rPr lang="el-GR" sz="1400" b="1" dirty="0">
                <a:solidFill>
                  <a:srgbClr val="C00000"/>
                </a:solidFill>
                <a:latin typeface="Times New Roman" panose="02020603050405020304" pitchFamily="18" charset="0"/>
                <a:cs typeface="Times New Roman" panose="02020603050405020304" pitchFamily="18" charset="0"/>
              </a:rPr>
              <a:t>, ό</a:t>
            </a:r>
            <a:r>
              <a:rPr lang="el-GR" sz="1400" b="1" dirty="0">
                <a:solidFill>
                  <a:srgbClr val="C00000"/>
                </a:solidFill>
                <a:effectLst/>
                <a:latin typeface="Times New Roman" panose="02020603050405020304" pitchFamily="18" charset="0"/>
                <a:ea typeface="Calibri" panose="020F0502020204030204" pitchFamily="34" charset="0"/>
              </a:rPr>
              <a:t>σον αφορά τα χρώματα, λεξιλογική διαφοροποίηση μεταξύ των δύο πόλεων </a:t>
            </a:r>
            <a:r>
              <a:rPr lang="en-US" sz="1400" b="1" dirty="0">
                <a:solidFill>
                  <a:srgbClr val="C00000"/>
                </a:solidFill>
                <a:effectLst/>
                <a:latin typeface="Times New Roman" panose="02020603050405020304" pitchFamily="18" charset="0"/>
                <a:ea typeface="Calibri" panose="020F0502020204030204" pitchFamily="34" charset="0"/>
              </a:rPr>
              <a:t>(</a:t>
            </a:r>
            <a:r>
              <a:rPr lang="el-GR" sz="1400" b="1" dirty="0" err="1">
                <a:solidFill>
                  <a:srgbClr val="C00000"/>
                </a:solidFill>
                <a:effectLst/>
                <a:latin typeface="Times New Roman" panose="02020603050405020304" pitchFamily="18" charset="0"/>
                <a:ea typeface="Calibri" panose="020F0502020204030204" pitchFamily="34" charset="0"/>
              </a:rPr>
              <a:t>Θεσ</a:t>
            </a:r>
            <a:r>
              <a:rPr lang="el-GR" sz="1400" b="1" dirty="0">
                <a:solidFill>
                  <a:srgbClr val="C00000"/>
                </a:solidFill>
                <a:effectLst/>
                <a:latin typeface="Times New Roman" panose="02020603050405020304" pitchFamily="18" charset="0"/>
                <a:ea typeface="Calibri" panose="020F0502020204030204" pitchFamily="34" charset="0"/>
              </a:rPr>
              <a:t>/</a:t>
            </a:r>
            <a:r>
              <a:rPr lang="el-GR" sz="1400" b="1" dirty="0" err="1">
                <a:solidFill>
                  <a:srgbClr val="C00000"/>
                </a:solidFill>
                <a:effectLst/>
                <a:latin typeface="Times New Roman" panose="02020603050405020304" pitchFamily="18" charset="0"/>
                <a:ea typeface="Calibri" panose="020F0502020204030204" pitchFamily="34" charset="0"/>
              </a:rPr>
              <a:t>κης</a:t>
            </a:r>
            <a:r>
              <a:rPr lang="el-GR" sz="1400" b="1" dirty="0">
                <a:solidFill>
                  <a:srgbClr val="C00000"/>
                </a:solidFill>
                <a:effectLst/>
                <a:latin typeface="Times New Roman" panose="02020603050405020304" pitchFamily="18" charset="0"/>
                <a:ea typeface="Calibri" panose="020F0502020204030204" pitchFamily="34" charset="0"/>
              </a:rPr>
              <a:t> &amp; Πάτρας) παρουσίασαν νοήματα όπως τα: «ΑΣΗΜΙ», «ΜΑΥΡΟ», «ΑΣΠΡΟ», «ΓΚΡΙ», «ΧΡΩΜΑ». Ενδεικτικά παρατίθεται το παράδειγμα των δυο λεξιλογικά ποικίλων τύπων του νοήματος «</a:t>
            </a:r>
            <a:r>
              <a:rPr lang="el-GR" sz="1400" b="1" dirty="0">
                <a:solidFill>
                  <a:srgbClr val="C00000"/>
                </a:solidFill>
                <a:latin typeface="Times New Roman" panose="02020603050405020304" pitchFamily="18" charset="0"/>
                <a:ea typeface="Calibri" panose="020F0502020204030204" pitchFamily="34" charset="0"/>
              </a:rPr>
              <a:t>ΓΚΡΙ</a:t>
            </a:r>
            <a:r>
              <a:rPr lang="el-GR" sz="1400" b="1" dirty="0">
                <a:solidFill>
                  <a:srgbClr val="C00000"/>
                </a:solidFill>
                <a:effectLst/>
                <a:latin typeface="Times New Roman" panose="02020603050405020304" pitchFamily="18" charset="0"/>
                <a:ea typeface="Calibri" panose="020F0502020204030204" pitchFamily="34" charset="0"/>
              </a:rPr>
              <a:t>» των περιοχών της Πάτρας και της Θεσσαλονίκης, στις εικόνες 9 και 10 που ακολουθούν.</a:t>
            </a:r>
            <a:r>
              <a:rPr lang="el-GR" sz="1400" b="1" dirty="0">
                <a:solidFill>
                  <a:srgbClr val="C00000"/>
                </a:solidFill>
                <a:latin typeface="Times New Roman" panose="02020603050405020304" pitchFamily="18" charset="0"/>
                <a:ea typeface="Calibri" panose="020F0502020204030204" pitchFamily="34" charset="0"/>
              </a:rPr>
              <a:t>	</a:t>
            </a:r>
          </a:p>
          <a:p>
            <a:pPr algn="just">
              <a:lnSpc>
                <a:spcPct val="120000"/>
              </a:lnSpc>
              <a:buFont typeface="Wingdings" pitchFamily="2" charset="2"/>
              <a:buChar char="Ø"/>
            </a:pPr>
            <a:r>
              <a:rPr lang="el-GR" sz="1400" b="1" dirty="0">
                <a:effectLst/>
                <a:latin typeface="Times New Roman" panose="02020603050405020304" pitchFamily="18" charset="0"/>
                <a:ea typeface="Calibri" panose="020F0502020204030204" pitchFamily="34" charset="0"/>
              </a:rPr>
              <a:t>Όπως διαπιστώνεται και στις εικόνες ο λεξιλογικά ποικίλος τύπος </a:t>
            </a:r>
            <a:r>
              <a:rPr lang="el-GR" sz="1400" b="1" dirty="0">
                <a:solidFill>
                  <a:srgbClr val="000000"/>
                </a:solidFill>
                <a:latin typeface="Times New Roman" panose="02020603050405020304" pitchFamily="18" charset="0"/>
                <a:ea typeface="Calibri" panose="020F0502020204030204" pitchFamily="34" charset="0"/>
              </a:rPr>
              <a:t>ΓΚΡΙ</a:t>
            </a:r>
            <a:r>
              <a:rPr lang="el-GR" sz="1400" b="1" dirty="0">
                <a:solidFill>
                  <a:srgbClr val="000000"/>
                </a:solidFill>
                <a:effectLst/>
                <a:latin typeface="Times New Roman" panose="02020603050405020304" pitchFamily="18" charset="0"/>
                <a:ea typeface="Calibri" panose="020F0502020204030204" pitchFamily="34" charset="0"/>
              </a:rPr>
              <a:t> 1 (ΠΑΤΡΑ), σχηματίζεται με τη </a:t>
            </a:r>
            <a:r>
              <a:rPr lang="el-GR" sz="1400" b="1" dirty="0" err="1">
                <a:solidFill>
                  <a:srgbClr val="000000"/>
                </a:solidFill>
                <a:effectLst/>
                <a:latin typeface="Times New Roman" panose="02020603050405020304" pitchFamily="18" charset="0"/>
                <a:ea typeface="Calibri" panose="020F0502020204030204" pitchFamily="34" charset="0"/>
              </a:rPr>
              <a:t>χειρομορφή</a:t>
            </a:r>
            <a:r>
              <a:rPr lang="el-GR" sz="1400" b="1" dirty="0">
                <a:solidFill>
                  <a:srgbClr val="000000"/>
                </a:solidFill>
                <a:effectLst/>
                <a:latin typeface="Times New Roman" panose="02020603050405020304" pitchFamily="18" charset="0"/>
                <a:ea typeface="Calibri" panose="020F0502020204030204" pitchFamily="34" charset="0"/>
              </a:rPr>
              <a:t> που διαμορφώνεται με όλα τα δάχτυλα κλειστά στην παλάμη και το μικρό δάχτυλο και αντίχειρα σε έκταση. Η </a:t>
            </a:r>
            <a:r>
              <a:rPr lang="el-GR" sz="1400" b="1" dirty="0" err="1">
                <a:solidFill>
                  <a:srgbClr val="000000"/>
                </a:solidFill>
                <a:effectLst/>
                <a:latin typeface="Times New Roman" panose="02020603050405020304" pitchFamily="18" charset="0"/>
                <a:ea typeface="Calibri" panose="020F0502020204030204" pitchFamily="34" charset="0"/>
              </a:rPr>
              <a:t>χειρομορφή</a:t>
            </a:r>
            <a:r>
              <a:rPr lang="el-GR" sz="1400" b="1" dirty="0">
                <a:solidFill>
                  <a:srgbClr val="000000"/>
                </a:solidFill>
                <a:effectLst/>
                <a:latin typeface="Times New Roman" panose="02020603050405020304" pitchFamily="18" charset="0"/>
                <a:ea typeface="Calibri" panose="020F0502020204030204" pitchFamily="34" charset="0"/>
              </a:rPr>
              <a:t> τοποθετείται στον ουδέτερο χώρο μπροστά από τον </a:t>
            </a:r>
            <a:r>
              <a:rPr lang="el-GR" sz="1400" b="1" dirty="0" err="1">
                <a:solidFill>
                  <a:srgbClr val="000000"/>
                </a:solidFill>
                <a:effectLst/>
                <a:latin typeface="Times New Roman" panose="02020603050405020304" pitchFamily="18" charset="0"/>
                <a:ea typeface="Calibri" panose="020F0502020204030204" pitchFamily="34" charset="0"/>
              </a:rPr>
              <a:t>νοηματιστή</a:t>
            </a:r>
            <a:r>
              <a:rPr lang="el-GR" sz="1400" b="1" dirty="0">
                <a:solidFill>
                  <a:srgbClr val="000000"/>
                </a:solidFill>
                <a:latin typeface="Times New Roman" panose="02020603050405020304" pitchFamily="18" charset="0"/>
                <a:ea typeface="Calibri" panose="020F0502020204030204" pitchFamily="34" charset="0"/>
              </a:rPr>
              <a:t> με προσανατολισμό παλάμης προς τα κάτω</a:t>
            </a:r>
            <a:r>
              <a:rPr lang="el-GR" sz="1400" b="1" dirty="0">
                <a:solidFill>
                  <a:srgbClr val="000000"/>
                </a:solidFill>
                <a:effectLst/>
                <a:latin typeface="Times New Roman" panose="02020603050405020304" pitchFamily="18" charset="0"/>
                <a:ea typeface="Calibri" panose="020F0502020204030204" pitchFamily="34" charset="0"/>
              </a:rPr>
              <a:t>. </a:t>
            </a:r>
          </a:p>
          <a:p>
            <a:pPr algn="just">
              <a:lnSpc>
                <a:spcPct val="120000"/>
              </a:lnSpc>
              <a:buFont typeface="Wingdings" pitchFamily="2" charset="2"/>
              <a:buChar char="Ø"/>
            </a:pPr>
            <a:r>
              <a:rPr lang="el-GR" sz="1400" b="1" dirty="0">
                <a:solidFill>
                  <a:srgbClr val="000000"/>
                </a:solidFill>
                <a:effectLst/>
                <a:latin typeface="Times New Roman" panose="02020603050405020304" pitchFamily="18" charset="0"/>
                <a:ea typeface="Calibri" panose="020F0502020204030204" pitchFamily="34" charset="0"/>
              </a:rPr>
              <a:t>Αντίθετα, ο τύπος της Θεσσαλονίκης, ΑΣΗΜΙ 2 έχει εντελώς διαφορετική μορφή. Αναλυτικότερα, σχηματίζεται με τα δύο χέρια του </a:t>
            </a:r>
            <a:r>
              <a:rPr lang="el-GR" sz="1400" b="1" dirty="0" err="1">
                <a:solidFill>
                  <a:srgbClr val="000000"/>
                </a:solidFill>
                <a:effectLst/>
                <a:latin typeface="Times New Roman" panose="02020603050405020304" pitchFamily="18" charset="0"/>
                <a:ea typeface="Calibri" panose="020F0502020204030204" pitchFamily="34" charset="0"/>
              </a:rPr>
              <a:t>νοηματιστή</a:t>
            </a:r>
            <a:r>
              <a:rPr lang="el-GR" sz="1400" b="1" dirty="0">
                <a:solidFill>
                  <a:srgbClr val="000000"/>
                </a:solidFill>
                <a:effectLst/>
                <a:latin typeface="Times New Roman" panose="02020603050405020304" pitchFamily="18" charset="0"/>
                <a:ea typeface="Calibri" panose="020F0502020204030204" pitchFamily="34" charset="0"/>
              </a:rPr>
              <a:t> να διαμορφώνουν την </a:t>
            </a:r>
            <a:r>
              <a:rPr lang="el-GR" sz="1400" b="1" dirty="0" err="1">
                <a:solidFill>
                  <a:srgbClr val="000000"/>
                </a:solidFill>
                <a:effectLst/>
                <a:latin typeface="Times New Roman" panose="02020603050405020304" pitchFamily="18" charset="0"/>
                <a:ea typeface="Calibri" panose="020F0502020204030204" pitchFamily="34" charset="0"/>
              </a:rPr>
              <a:t>χειρομορφή</a:t>
            </a:r>
            <a:r>
              <a:rPr lang="el-GR" sz="1400" b="1" dirty="0">
                <a:solidFill>
                  <a:srgbClr val="000000"/>
                </a:solidFill>
                <a:effectLst/>
                <a:latin typeface="Times New Roman" panose="02020603050405020304" pitchFamily="18" charset="0"/>
                <a:ea typeface="Calibri" panose="020F0502020204030204" pitchFamily="34" charset="0"/>
              </a:rPr>
              <a:t> κατά την οποία ο δείκτης και ο μέσος βρίσκονται ενωμένοι σε έκταση και τα υπόλοιπα δάχτυλα είναι κλειστά σε σχήμα γροθιάς. Το κυρίαρχο χέρι ακουμπά το μη κυρίαρχο και επιτελεί μια επαναληπτική κίνηση μπρος - πίσω.</a:t>
            </a:r>
            <a:r>
              <a:rPr lang="el-GR" sz="1400" b="1" dirty="0">
                <a:solidFill>
                  <a:srgbClr val="000000"/>
                </a:solidFill>
                <a:latin typeface="Times New Roman" panose="02020603050405020304" pitchFamily="18" charset="0"/>
                <a:ea typeface="Calibri" panose="020F0502020204030204" pitchFamily="34" charset="0"/>
              </a:rPr>
              <a:t>	</a:t>
            </a:r>
            <a:endParaRPr lang="el-GR" sz="1400" b="1" dirty="0"/>
          </a:p>
        </p:txBody>
      </p:sp>
      <p:pic>
        <p:nvPicPr>
          <p:cNvPr id="6" name="Εικόνα 5">
            <a:extLst>
              <a:ext uri="{FF2B5EF4-FFF2-40B4-BE49-F238E27FC236}">
                <a16:creationId xmlns:a16="http://schemas.microsoft.com/office/drawing/2014/main" id="{64628A14-1E8E-6CC5-E622-0B5090DF5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6414" y="4137559"/>
            <a:ext cx="1223161" cy="1567744"/>
          </a:xfrm>
          <a:prstGeom prst="rect">
            <a:avLst/>
          </a:prstGeom>
        </p:spPr>
      </p:pic>
      <p:pic>
        <p:nvPicPr>
          <p:cNvPr id="8" name="Εικόνα 7">
            <a:extLst>
              <a:ext uri="{FF2B5EF4-FFF2-40B4-BE49-F238E27FC236}">
                <a16:creationId xmlns:a16="http://schemas.microsoft.com/office/drawing/2014/main" id="{05C98CA1-59B1-9A4F-B448-D3C2160A4339}"/>
              </a:ext>
            </a:extLst>
          </p:cNvPr>
          <p:cNvPicPr>
            <a:picLocks noChangeAspect="1"/>
          </p:cNvPicPr>
          <p:nvPr/>
        </p:nvPicPr>
        <p:blipFill>
          <a:blip r:embed="rId3"/>
          <a:stretch>
            <a:fillRect/>
          </a:stretch>
        </p:blipFill>
        <p:spPr>
          <a:xfrm>
            <a:off x="8396414" y="1875248"/>
            <a:ext cx="1243742" cy="1655567"/>
          </a:xfrm>
          <a:prstGeom prst="rect">
            <a:avLst/>
          </a:prstGeom>
        </p:spPr>
      </p:pic>
      <p:sp>
        <p:nvSpPr>
          <p:cNvPr id="9" name="TextBox 8">
            <a:extLst>
              <a:ext uri="{FF2B5EF4-FFF2-40B4-BE49-F238E27FC236}">
                <a16:creationId xmlns:a16="http://schemas.microsoft.com/office/drawing/2014/main" id="{4AB6DEBB-224C-764E-B020-51F0ECFB41A8}"/>
              </a:ext>
            </a:extLst>
          </p:cNvPr>
          <p:cNvSpPr txBox="1"/>
          <p:nvPr/>
        </p:nvSpPr>
        <p:spPr>
          <a:xfrm>
            <a:off x="9843878" y="2699789"/>
            <a:ext cx="1804087" cy="646331"/>
          </a:xfrm>
          <a:prstGeom prst="rect">
            <a:avLst/>
          </a:prstGeom>
          <a:noFill/>
        </p:spPr>
        <p:txBody>
          <a:bodyPr wrap="square" rtlCol="0">
            <a:spAutoFit/>
          </a:bodyPr>
          <a:lstStyle/>
          <a:p>
            <a:r>
              <a:rPr lang="el-GR" dirty="0">
                <a:solidFill>
                  <a:srgbClr val="000000"/>
                </a:solidFill>
                <a:latin typeface="Times New Roman" panose="02020603050405020304" pitchFamily="18" charset="0"/>
                <a:ea typeface="Calibri" panose="020F0502020204030204" pitchFamily="34" charset="0"/>
              </a:rPr>
              <a:t>Εικόνα 9: ΓΚΡΙ 1 (ΠΑΤΡΑ)</a:t>
            </a:r>
            <a:endParaRPr lang="el-GR" dirty="0"/>
          </a:p>
        </p:txBody>
      </p:sp>
      <p:sp>
        <p:nvSpPr>
          <p:cNvPr id="10" name="TextBox 9">
            <a:extLst>
              <a:ext uri="{FF2B5EF4-FFF2-40B4-BE49-F238E27FC236}">
                <a16:creationId xmlns:a16="http://schemas.microsoft.com/office/drawing/2014/main" id="{4D135C64-87D9-4345-A6B2-045195BA7953}"/>
              </a:ext>
            </a:extLst>
          </p:cNvPr>
          <p:cNvSpPr txBox="1"/>
          <p:nvPr/>
        </p:nvSpPr>
        <p:spPr>
          <a:xfrm>
            <a:off x="9774032" y="4598265"/>
            <a:ext cx="1869990" cy="646331"/>
          </a:xfrm>
          <a:prstGeom prst="rect">
            <a:avLst/>
          </a:prstGeom>
          <a:noFill/>
        </p:spPr>
        <p:txBody>
          <a:bodyPr wrap="square" rtlCol="0">
            <a:spAutoFit/>
          </a:bodyPr>
          <a:lstStyle/>
          <a:p>
            <a:r>
              <a:rPr lang="el-GR" dirty="0">
                <a:solidFill>
                  <a:srgbClr val="000000"/>
                </a:solidFill>
                <a:latin typeface="Times New Roman" panose="02020603050405020304" pitchFamily="18" charset="0"/>
                <a:ea typeface="Calibri" panose="020F0502020204030204" pitchFamily="34" charset="0"/>
              </a:rPr>
              <a:t>Εικόνα 10: ΓΚΡΙ 2 (ΘΕΣ/ΝΙΚΗ)</a:t>
            </a:r>
            <a:endParaRPr lang="el-GR" dirty="0"/>
          </a:p>
        </p:txBody>
      </p:sp>
    </p:spTree>
    <p:extLst>
      <p:ext uri="{BB962C8B-B14F-4D97-AF65-F5344CB8AC3E}">
        <p14:creationId xmlns:p14="http://schemas.microsoft.com/office/powerpoint/2010/main" val="11666445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DA2C78-BB96-80E7-84CB-95F243785581}"/>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ACE65010-E123-1F56-33A4-7A54C49C5C63}"/>
              </a:ext>
            </a:extLst>
          </p:cNvPr>
          <p:cNvSpPr>
            <a:spLocks noGrp="1"/>
          </p:cNvSpPr>
          <p:nvPr>
            <p:ph idx="1"/>
          </p:nvPr>
        </p:nvSpPr>
        <p:spPr>
          <a:xfrm>
            <a:off x="838200" y="2093975"/>
            <a:ext cx="10620632" cy="4398899"/>
          </a:xfrm>
        </p:spPr>
        <p:txBody>
          <a:bodyPr>
            <a:normAutofit/>
          </a:bodyPr>
          <a:lstStyle/>
          <a:p>
            <a:pPr algn="just">
              <a:lnSpc>
                <a:spcPct val="120000"/>
              </a:lnSpc>
              <a:buFont typeface="Wingdings" pitchFamily="2" charset="2"/>
              <a:buChar char="Ø"/>
            </a:pPr>
            <a:r>
              <a:rPr lang="el-GR" sz="2400" b="1" dirty="0">
                <a:effectLst/>
                <a:latin typeface="+mj-lt"/>
                <a:ea typeface="Calibri" panose="020F0502020204030204" pitchFamily="34" charset="0"/>
              </a:rPr>
              <a:t>Μια ακόμη </a:t>
            </a:r>
            <a:r>
              <a:rPr lang="el-GR" sz="2400" b="1" dirty="0">
                <a:solidFill>
                  <a:srgbClr val="C00000"/>
                </a:solidFill>
                <a:effectLst/>
                <a:latin typeface="+mj-lt"/>
                <a:ea typeface="Calibri" panose="020F0502020204030204" pitchFamily="34" charset="0"/>
              </a:rPr>
              <a:t>σημασιολογική κατηγορία στην οποία διαπιστώνεται λεξιλογική ποικιλία στην ΕΝΓ είναι κι αυτή των αριθμών. </a:t>
            </a:r>
          </a:p>
          <a:p>
            <a:pPr algn="just">
              <a:lnSpc>
                <a:spcPct val="120000"/>
              </a:lnSpc>
              <a:buFont typeface="Wingdings" pitchFamily="2" charset="2"/>
              <a:buChar char="Ø"/>
            </a:pPr>
            <a:r>
              <a:rPr lang="el-GR" sz="2400" b="1" dirty="0">
                <a:effectLst/>
                <a:latin typeface="+mj-lt"/>
                <a:ea typeface="Calibri" panose="020F0502020204030204" pitchFamily="34" charset="0"/>
              </a:rPr>
              <a:t>Στους αριθμούς διαφοροποίηση μεταξύ των δύο πόλεων παρουσιάζουν νοήματα όπως τα: </a:t>
            </a:r>
            <a:r>
              <a:rPr lang="el-GR" sz="2400" b="1" dirty="0">
                <a:solidFill>
                  <a:srgbClr val="000000"/>
                </a:solidFill>
                <a:effectLst/>
                <a:latin typeface="+mj-lt"/>
                <a:ea typeface="Calibri" panose="020F0502020204030204" pitchFamily="34" charset="0"/>
              </a:rPr>
              <a:t>15 (1 ΠΑΤΡΑ) - 15 (2 ΘΕΣ/ΚΗ) ή 19 (1 ΠΑΤΡΑ) - 19 (2 ΘΕΣ/ΚΗ) ή 9 (1 ΠΑΤΡΑ) – 9 (2 ΘΕΣ/ΚΗ). Στις εικόνες 11 και 12 που ακολουθούν παρουσιάζονται οι λεξιλογικά ποικίλοι τύποι του νοήματος «15» των περιοχών της Πάτρας και της Θεσσαλονίκης</a:t>
            </a:r>
            <a:r>
              <a:rPr lang="el-GR" sz="1800" b="1" dirty="0">
                <a:solidFill>
                  <a:srgbClr val="000000"/>
                </a:solidFill>
                <a:latin typeface="+mj-lt"/>
                <a:ea typeface="Calibri" panose="020F0502020204030204" pitchFamily="34" charset="0"/>
              </a:rPr>
              <a:t>		</a:t>
            </a:r>
          </a:p>
          <a:p>
            <a:pPr marL="0" indent="0" algn="just">
              <a:lnSpc>
                <a:spcPct val="100000"/>
              </a:lnSpc>
              <a:buNone/>
            </a:pPr>
            <a:endParaRPr lang="el-GR" sz="1800" dirty="0">
              <a:effectLst/>
              <a:latin typeface="Times New Roman" panose="02020603050405020304" pitchFamily="18" charset="0"/>
              <a:ea typeface="Calibri" panose="020F0502020204030204" pitchFamily="34" charset="0"/>
            </a:endParaRPr>
          </a:p>
          <a:p>
            <a:endParaRPr lang="el-GR" dirty="0"/>
          </a:p>
        </p:txBody>
      </p:sp>
    </p:spTree>
    <p:extLst>
      <p:ext uri="{BB962C8B-B14F-4D97-AF65-F5344CB8AC3E}">
        <p14:creationId xmlns:p14="http://schemas.microsoft.com/office/powerpoint/2010/main" val="2699773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DA2C78-BB96-80E7-84CB-95F243785581}"/>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ACE65010-E123-1F56-33A4-7A54C49C5C63}"/>
              </a:ext>
            </a:extLst>
          </p:cNvPr>
          <p:cNvSpPr>
            <a:spLocks noGrp="1"/>
          </p:cNvSpPr>
          <p:nvPr>
            <p:ph idx="1"/>
          </p:nvPr>
        </p:nvSpPr>
        <p:spPr>
          <a:xfrm>
            <a:off x="838200" y="1825625"/>
            <a:ext cx="6493476" cy="4667250"/>
          </a:xfrm>
        </p:spPr>
        <p:txBody>
          <a:bodyPr>
            <a:normAutofit fontScale="77500" lnSpcReduction="20000"/>
          </a:bodyPr>
          <a:lstStyle/>
          <a:p>
            <a:pPr algn="just">
              <a:lnSpc>
                <a:spcPct val="120000"/>
              </a:lnSpc>
              <a:buFont typeface="Wingdings" pitchFamily="2" charset="2"/>
              <a:buChar char="Ø"/>
            </a:pPr>
            <a:r>
              <a:rPr lang="el-GR" sz="1800" b="1" dirty="0">
                <a:effectLst/>
                <a:latin typeface="+mj-lt"/>
                <a:ea typeface="Calibri" panose="020F0502020204030204" pitchFamily="34" charset="0"/>
              </a:rPr>
              <a:t>Μια ακόμη </a:t>
            </a:r>
            <a:r>
              <a:rPr lang="el-GR" sz="1800" b="1" dirty="0">
                <a:solidFill>
                  <a:srgbClr val="C00000"/>
                </a:solidFill>
                <a:effectLst/>
                <a:latin typeface="+mj-lt"/>
                <a:ea typeface="Calibri" panose="020F0502020204030204" pitchFamily="34" charset="0"/>
              </a:rPr>
              <a:t>σημασιολογική κατηγορία </a:t>
            </a:r>
            <a:r>
              <a:rPr lang="el-GR" sz="1800" b="1" dirty="0">
                <a:effectLst/>
                <a:latin typeface="+mj-lt"/>
                <a:ea typeface="Calibri" panose="020F0502020204030204" pitchFamily="34" charset="0"/>
              </a:rPr>
              <a:t>στην οποία διαπιστώνεται </a:t>
            </a:r>
            <a:r>
              <a:rPr lang="el-GR" sz="1800" b="1" dirty="0">
                <a:solidFill>
                  <a:srgbClr val="C00000"/>
                </a:solidFill>
                <a:effectLst/>
                <a:latin typeface="+mj-lt"/>
                <a:ea typeface="Calibri" panose="020F0502020204030204" pitchFamily="34" charset="0"/>
              </a:rPr>
              <a:t>λεξιλογική ποικιλία </a:t>
            </a:r>
            <a:r>
              <a:rPr lang="el-GR" sz="1800" b="1" dirty="0">
                <a:effectLst/>
                <a:latin typeface="+mj-lt"/>
                <a:ea typeface="Calibri" panose="020F0502020204030204" pitchFamily="34" charset="0"/>
              </a:rPr>
              <a:t>στην ΕΝΓ είναι κι αυτή των </a:t>
            </a:r>
            <a:r>
              <a:rPr lang="el-GR" sz="1800" b="1" dirty="0">
                <a:solidFill>
                  <a:srgbClr val="C00000"/>
                </a:solidFill>
                <a:effectLst/>
                <a:latin typeface="+mj-lt"/>
                <a:ea typeface="Calibri" panose="020F0502020204030204" pitchFamily="34" charset="0"/>
              </a:rPr>
              <a:t>αριθμών. </a:t>
            </a:r>
          </a:p>
          <a:p>
            <a:pPr algn="just">
              <a:lnSpc>
                <a:spcPct val="120000"/>
              </a:lnSpc>
              <a:buFont typeface="Wingdings" pitchFamily="2" charset="2"/>
              <a:buChar char="Ø"/>
            </a:pPr>
            <a:r>
              <a:rPr lang="el-GR" sz="1800" b="1" dirty="0">
                <a:effectLst/>
                <a:latin typeface="+mj-lt"/>
                <a:ea typeface="Calibri" panose="020F0502020204030204" pitchFamily="34" charset="0"/>
              </a:rPr>
              <a:t>Στους αριθμούς διαφοροποίηση μεταξύ των δύο πόλεων παρουσιάζουν νοήματα όπως τα: </a:t>
            </a:r>
            <a:r>
              <a:rPr lang="el-GR" sz="1800" b="1" dirty="0">
                <a:solidFill>
                  <a:srgbClr val="000000"/>
                </a:solidFill>
                <a:effectLst/>
                <a:latin typeface="+mj-lt"/>
                <a:ea typeface="Calibri" panose="020F0502020204030204" pitchFamily="34" charset="0"/>
              </a:rPr>
              <a:t>15 (1 ΠΑΤΡΑ) - 15 (2 ΘΕΣ/ΚΗ) ή 19 (1 ΠΑΤΡΑ) - 19 (2 ΘΕΣ/ΚΗ) ή 9 (1 ΠΑΤΡΑ) – 9 (2 ΘΕΣ/ΚΗ). Στις εικόνες 11 και 12 που ακολουθούν παρουσιάζονται οι λεξιλογικά ποικίλοι τύποι του νοήματος «15» των περιοχών της Πάτρας και της Θεσσαλονίκης</a:t>
            </a:r>
            <a:r>
              <a:rPr lang="el-GR" sz="1800" b="1" dirty="0">
                <a:solidFill>
                  <a:srgbClr val="000000"/>
                </a:solidFill>
                <a:latin typeface="+mj-lt"/>
                <a:ea typeface="Calibri" panose="020F0502020204030204" pitchFamily="34" charset="0"/>
              </a:rPr>
              <a:t>		</a:t>
            </a:r>
          </a:p>
          <a:p>
            <a:pPr algn="just">
              <a:lnSpc>
                <a:spcPct val="120000"/>
              </a:lnSpc>
            </a:pPr>
            <a:r>
              <a:rPr lang="el-GR" sz="1800" b="1" dirty="0">
                <a:solidFill>
                  <a:srgbClr val="000000"/>
                </a:solidFill>
                <a:effectLst/>
                <a:latin typeface="+mj-lt"/>
                <a:ea typeface="Calibri" panose="020F0502020204030204" pitchFamily="34" charset="0"/>
              </a:rPr>
              <a:t>Όπως παρουσιάζεται και στις εικόνες ο λεξιλογικά ποικίλος τύπος του αριθμού ΔΕΚΑΠΕΝΤΕ 1 στην Πάτρα, διαμορφώνεται με τα δύο χέρια του </a:t>
            </a:r>
            <a:r>
              <a:rPr lang="el-GR" sz="1800" b="1" dirty="0" err="1">
                <a:solidFill>
                  <a:srgbClr val="000000"/>
                </a:solidFill>
                <a:effectLst/>
                <a:latin typeface="+mj-lt"/>
                <a:ea typeface="Calibri" panose="020F0502020204030204" pitchFamily="34" charset="0"/>
              </a:rPr>
              <a:t>νοηματιστή</a:t>
            </a:r>
            <a:r>
              <a:rPr lang="el-GR" sz="1800" b="1" dirty="0">
                <a:solidFill>
                  <a:srgbClr val="000000"/>
                </a:solidFill>
                <a:effectLst/>
                <a:latin typeface="+mj-lt"/>
                <a:ea typeface="Calibri" panose="020F0502020204030204" pitchFamily="34" charset="0"/>
              </a:rPr>
              <a:t> να σχηματίζουν την χειρομορφή-5. Τα χέρια τοποθετούνται στον ουδέτερο χώρο, το μη κυρίαρχο χέρι παραμένει σταθερό ενώ το κυρίαρχο επιτελεί μια μεμονωμένη κίνηση με φορά προς τα επάνω κάνοντας επαφή με το μη κυρίαρχο. </a:t>
            </a:r>
          </a:p>
          <a:p>
            <a:pPr algn="just">
              <a:lnSpc>
                <a:spcPct val="120000"/>
              </a:lnSpc>
            </a:pPr>
            <a:r>
              <a:rPr lang="el-GR" sz="1800" b="1" dirty="0">
                <a:solidFill>
                  <a:srgbClr val="000000"/>
                </a:solidFill>
                <a:effectLst/>
                <a:latin typeface="+mj-lt"/>
                <a:ea typeface="Calibri" panose="020F0502020204030204" pitchFamily="34" charset="0"/>
              </a:rPr>
              <a:t>Αντίθετα, το νόημα του αριθμού ΔΕΚΑΠΕΝΤΕ 2 στη Θεσσαλονίκη σχηματίζεται με τη χρήση του ενός χεριού να διαμορφώνει τη </a:t>
            </a:r>
            <a:r>
              <a:rPr lang="el-GR" sz="1800" b="1" dirty="0" err="1">
                <a:solidFill>
                  <a:srgbClr val="000000"/>
                </a:solidFill>
                <a:effectLst/>
                <a:latin typeface="+mj-lt"/>
                <a:ea typeface="Calibri" panose="020F0502020204030204" pitchFamily="34" charset="0"/>
              </a:rPr>
              <a:t>χειρομορφή</a:t>
            </a:r>
            <a:r>
              <a:rPr lang="el-GR" sz="1800" b="1" dirty="0">
                <a:solidFill>
                  <a:srgbClr val="000000"/>
                </a:solidFill>
                <a:effectLst/>
                <a:latin typeface="+mj-lt"/>
                <a:ea typeface="Calibri" panose="020F0502020204030204" pitchFamily="34" charset="0"/>
              </a:rPr>
              <a:t> που εμφανίζει όλα τα δάχτυλα σε έκταση και τον μέσο και τον αντίχειρα λυγισμένους να έχουν επαναλαμβανόμενη επαφή και να διαθέτουν κίνηση. </a:t>
            </a:r>
            <a:endParaRPr lang="el-GR" sz="1800" b="1" dirty="0">
              <a:effectLst/>
              <a:latin typeface="+mj-lt"/>
              <a:ea typeface="Calibri" panose="020F0502020204030204" pitchFamily="34" charset="0"/>
            </a:endParaRPr>
          </a:p>
          <a:p>
            <a:pPr marL="0" indent="0" algn="just">
              <a:lnSpc>
                <a:spcPct val="100000"/>
              </a:lnSpc>
              <a:buNone/>
            </a:pPr>
            <a:endParaRPr lang="el-GR" sz="1800" dirty="0">
              <a:effectLst/>
              <a:latin typeface="Times New Roman" panose="02020603050405020304" pitchFamily="18" charset="0"/>
              <a:ea typeface="Calibri" panose="020F0502020204030204" pitchFamily="34" charset="0"/>
            </a:endParaRPr>
          </a:p>
          <a:p>
            <a:endParaRPr lang="el-GR" dirty="0"/>
          </a:p>
        </p:txBody>
      </p:sp>
      <p:pic>
        <p:nvPicPr>
          <p:cNvPr id="4" name="Εικόνα 3">
            <a:extLst>
              <a:ext uri="{FF2B5EF4-FFF2-40B4-BE49-F238E27FC236}">
                <a16:creationId xmlns:a16="http://schemas.microsoft.com/office/drawing/2014/main" id="{01124C80-F37D-807B-AA98-C58F45189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955" y="1414432"/>
            <a:ext cx="1120050" cy="1544517"/>
          </a:xfrm>
          <a:prstGeom prst="rect">
            <a:avLst/>
          </a:prstGeom>
        </p:spPr>
      </p:pic>
      <p:pic>
        <p:nvPicPr>
          <p:cNvPr id="5" name="Εικόνα 4">
            <a:extLst>
              <a:ext uri="{FF2B5EF4-FFF2-40B4-BE49-F238E27FC236}">
                <a16:creationId xmlns:a16="http://schemas.microsoft.com/office/drawing/2014/main" id="{8D776DF8-2FF9-16C3-ED14-D1277C83E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4665" y="1416736"/>
            <a:ext cx="1120050" cy="1544517"/>
          </a:xfrm>
          <a:prstGeom prst="rect">
            <a:avLst/>
          </a:prstGeom>
        </p:spPr>
      </p:pic>
      <p:pic>
        <p:nvPicPr>
          <p:cNvPr id="6" name="Εικόνα 5">
            <a:extLst>
              <a:ext uri="{FF2B5EF4-FFF2-40B4-BE49-F238E27FC236}">
                <a16:creationId xmlns:a16="http://schemas.microsoft.com/office/drawing/2014/main" id="{F0A43266-24B7-4AD8-FD1E-60F4ACE27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205" y="3920736"/>
            <a:ext cx="1203800" cy="1579443"/>
          </a:xfrm>
          <a:prstGeom prst="rect">
            <a:avLst/>
          </a:prstGeom>
        </p:spPr>
      </p:pic>
      <p:pic>
        <p:nvPicPr>
          <p:cNvPr id="7" name="Εικόνα 6">
            <a:extLst>
              <a:ext uri="{FF2B5EF4-FFF2-40B4-BE49-F238E27FC236}">
                <a16:creationId xmlns:a16="http://schemas.microsoft.com/office/drawing/2014/main" id="{8EF57EAF-69B0-2B5F-F750-C1C485311C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6975" y="3920736"/>
            <a:ext cx="1187865" cy="1646339"/>
          </a:xfrm>
          <a:prstGeom prst="rect">
            <a:avLst/>
          </a:prstGeom>
        </p:spPr>
      </p:pic>
      <p:sp>
        <p:nvSpPr>
          <p:cNvPr id="8" name="TextBox 7">
            <a:extLst>
              <a:ext uri="{FF2B5EF4-FFF2-40B4-BE49-F238E27FC236}">
                <a16:creationId xmlns:a16="http://schemas.microsoft.com/office/drawing/2014/main" id="{799D3C87-255D-A64B-9848-A3C1D6DC930B}"/>
              </a:ext>
            </a:extLst>
          </p:cNvPr>
          <p:cNvSpPr txBox="1"/>
          <p:nvPr/>
        </p:nvSpPr>
        <p:spPr>
          <a:xfrm>
            <a:off x="9789485" y="2995102"/>
            <a:ext cx="1890359" cy="923330"/>
          </a:xfrm>
          <a:prstGeom prst="rect">
            <a:avLst/>
          </a:prstGeom>
          <a:noFill/>
        </p:spPr>
        <p:txBody>
          <a:bodyPr wrap="square" rtlCol="0">
            <a:spAutoFit/>
          </a:bodyPr>
          <a:lstStyle/>
          <a:p>
            <a:r>
              <a:rPr lang="el-GR" dirty="0">
                <a:solidFill>
                  <a:srgbClr val="000000"/>
                </a:solidFill>
                <a:latin typeface="Times New Roman" panose="02020603050405020304" pitchFamily="18" charset="0"/>
                <a:ea typeface="Calibri" panose="020F0502020204030204" pitchFamily="34" charset="0"/>
              </a:rPr>
              <a:t>Εικόνα 11: ΔΕΚΑΠΕΝΤΕ 1 (ΠΑΤΡΑ)</a:t>
            </a:r>
            <a:endParaRPr lang="el-GR" dirty="0"/>
          </a:p>
        </p:txBody>
      </p:sp>
      <p:sp>
        <p:nvSpPr>
          <p:cNvPr id="9" name="TextBox 8">
            <a:extLst>
              <a:ext uri="{FF2B5EF4-FFF2-40B4-BE49-F238E27FC236}">
                <a16:creationId xmlns:a16="http://schemas.microsoft.com/office/drawing/2014/main" id="{671B82F4-301C-844A-BC20-495ED487682B}"/>
              </a:ext>
            </a:extLst>
          </p:cNvPr>
          <p:cNvSpPr txBox="1"/>
          <p:nvPr/>
        </p:nvSpPr>
        <p:spPr>
          <a:xfrm>
            <a:off x="9771159" y="5500179"/>
            <a:ext cx="2420841" cy="923330"/>
          </a:xfrm>
          <a:prstGeom prst="rect">
            <a:avLst/>
          </a:prstGeom>
          <a:noFill/>
        </p:spPr>
        <p:txBody>
          <a:bodyPr wrap="square" rtlCol="0">
            <a:spAutoFit/>
          </a:bodyPr>
          <a:lstStyle/>
          <a:p>
            <a:r>
              <a:rPr lang="el-GR" dirty="0">
                <a:solidFill>
                  <a:srgbClr val="000000"/>
                </a:solidFill>
                <a:latin typeface="Times New Roman" panose="02020603050405020304" pitchFamily="18" charset="0"/>
                <a:ea typeface="Calibri" panose="020F0502020204030204" pitchFamily="34" charset="0"/>
              </a:rPr>
              <a:t>Εικόνα 12: ΔΕΚΑΠΕΝΤΕ 2 (ΘΕΣ/ΝΙΚΗ)</a:t>
            </a:r>
          </a:p>
        </p:txBody>
      </p:sp>
    </p:spTree>
    <p:extLst>
      <p:ext uri="{BB962C8B-B14F-4D97-AF65-F5344CB8AC3E}">
        <p14:creationId xmlns:p14="http://schemas.microsoft.com/office/powerpoint/2010/main" val="671506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F212F1-BB8D-DE3B-608F-AFC4D5DC0159}"/>
              </a:ext>
            </a:extLst>
          </p:cNvPr>
          <p:cNvSpPr>
            <a:spLocks noGrp="1"/>
          </p:cNvSpPr>
          <p:nvPr>
            <p:ph type="title"/>
          </p:nvPr>
        </p:nvSpPr>
        <p:spPr>
          <a:xfrm>
            <a:off x="1066800" y="211599"/>
            <a:ext cx="10058400" cy="1609344"/>
          </a:xfrm>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F2F1D86A-03D3-872E-80E9-7784B8BB9407}"/>
              </a:ext>
            </a:extLst>
          </p:cNvPr>
          <p:cNvSpPr>
            <a:spLocks noGrp="1"/>
          </p:cNvSpPr>
          <p:nvPr>
            <p:ph idx="1"/>
          </p:nvPr>
        </p:nvSpPr>
        <p:spPr>
          <a:xfrm>
            <a:off x="1208903" y="1685520"/>
            <a:ext cx="7061886" cy="5279571"/>
          </a:xfrm>
        </p:spPr>
        <p:txBody>
          <a:bodyPr>
            <a:normAutofit/>
          </a:bodyPr>
          <a:lstStyle/>
          <a:p>
            <a:pPr algn="just">
              <a:lnSpc>
                <a:spcPct val="120000"/>
              </a:lnSpc>
              <a:buFont typeface="Wingdings" pitchFamily="2" charset="2"/>
              <a:buChar char="Ø"/>
            </a:pPr>
            <a:r>
              <a:rPr lang="el-GR" sz="1800" b="1" dirty="0">
                <a:solidFill>
                  <a:srgbClr val="C00000"/>
                </a:solidFill>
                <a:effectLst/>
                <a:latin typeface="+mj-lt"/>
                <a:ea typeface="Calibri" panose="020F0502020204030204" pitchFamily="34" charset="0"/>
              </a:rPr>
              <a:t>Λεξιλογική ποικιλία </a:t>
            </a:r>
            <a:r>
              <a:rPr lang="el-GR" sz="1800" b="1" dirty="0">
                <a:solidFill>
                  <a:srgbClr val="000000"/>
                </a:solidFill>
                <a:effectLst/>
                <a:latin typeface="+mj-lt"/>
                <a:ea typeface="Calibri" panose="020F0502020204030204" pitchFamily="34" charset="0"/>
              </a:rPr>
              <a:t>ωστόσο, εμφάνισε και η σημασιολογική κατηγορία </a:t>
            </a:r>
            <a:r>
              <a:rPr lang="el-GR" sz="1800" b="1" dirty="0">
                <a:solidFill>
                  <a:srgbClr val="C00000"/>
                </a:solidFill>
                <a:effectLst/>
                <a:latin typeface="+mj-lt"/>
                <a:ea typeface="Calibri" panose="020F0502020204030204" pitchFamily="34" charset="0"/>
              </a:rPr>
              <a:t>των πόλεων </a:t>
            </a:r>
          </a:p>
          <a:p>
            <a:pPr algn="just">
              <a:lnSpc>
                <a:spcPct val="120000"/>
              </a:lnSpc>
              <a:buFont typeface="Wingdings" pitchFamily="2" charset="2"/>
              <a:buChar char="Ø"/>
            </a:pPr>
            <a:endParaRPr lang="el-GR" sz="1800" b="1" dirty="0">
              <a:solidFill>
                <a:srgbClr val="C00000"/>
              </a:solidFill>
              <a:effectLst/>
              <a:latin typeface="+mj-lt"/>
              <a:ea typeface="Calibri" panose="020F0502020204030204" pitchFamily="34" charset="0"/>
            </a:endParaRPr>
          </a:p>
          <a:p>
            <a:pPr algn="just">
              <a:lnSpc>
                <a:spcPct val="120000"/>
              </a:lnSpc>
              <a:buFont typeface="Wingdings" pitchFamily="2" charset="2"/>
              <a:buChar char="Ø"/>
            </a:pPr>
            <a:r>
              <a:rPr lang="el-GR" sz="1800" b="1" dirty="0">
                <a:solidFill>
                  <a:srgbClr val="000000"/>
                </a:solidFill>
                <a:effectLst/>
                <a:latin typeface="+mj-lt"/>
                <a:ea typeface="Calibri" panose="020F0502020204030204" pitchFamily="34" charset="0"/>
              </a:rPr>
              <a:t>ενώ μεταξύ άλλων τα νοήματα που εντοπίστηκαν είναι: ΣΕΡΡΕΣ 1 (ΠΑΤΡΑ) - ΣΕΡΡΕΣ 2 (ΘΕΣ/ΚΗ) ή ΣΤΕΡΕΑ ΕΛΛΑΔΑ 1 (ΠΑΤΡΑ) – ΣΤΕΡΕΑ ΕΛΛΑΔΑ 2 (ΘΕΣ/ΚΗ) κ.α. </a:t>
            </a:r>
          </a:p>
          <a:p>
            <a:pPr algn="just">
              <a:lnSpc>
                <a:spcPct val="120000"/>
              </a:lnSpc>
              <a:buFont typeface="Wingdings" pitchFamily="2" charset="2"/>
              <a:buChar char="Ø"/>
            </a:pPr>
            <a:endParaRPr lang="el-GR" sz="1800" b="1" dirty="0">
              <a:solidFill>
                <a:srgbClr val="000000"/>
              </a:solidFill>
              <a:effectLst/>
              <a:latin typeface="+mj-lt"/>
              <a:ea typeface="Calibri" panose="020F0502020204030204" pitchFamily="34" charset="0"/>
            </a:endParaRPr>
          </a:p>
          <a:p>
            <a:pPr algn="just">
              <a:lnSpc>
                <a:spcPct val="120000"/>
              </a:lnSpc>
              <a:buFont typeface="Wingdings" pitchFamily="2" charset="2"/>
              <a:buChar char="Ø"/>
            </a:pPr>
            <a:endParaRPr lang="el-GR" sz="1800" b="1" dirty="0">
              <a:solidFill>
                <a:srgbClr val="000000"/>
              </a:solidFill>
              <a:latin typeface="+mj-lt"/>
              <a:ea typeface="Calibri" panose="020F0502020204030204" pitchFamily="34" charset="0"/>
            </a:endParaRPr>
          </a:p>
          <a:p>
            <a:pPr algn="just">
              <a:lnSpc>
                <a:spcPct val="120000"/>
              </a:lnSpc>
              <a:buFont typeface="Wingdings" pitchFamily="2" charset="2"/>
              <a:buChar char="Ø"/>
            </a:pPr>
            <a:endParaRPr lang="el-GR" sz="1800" b="1" dirty="0">
              <a:solidFill>
                <a:srgbClr val="000000"/>
              </a:solidFill>
              <a:effectLst/>
              <a:latin typeface="+mj-lt"/>
              <a:ea typeface="Calibri" panose="020F0502020204030204" pitchFamily="34" charset="0"/>
            </a:endParaRPr>
          </a:p>
          <a:p>
            <a:pPr algn="just">
              <a:lnSpc>
                <a:spcPct val="120000"/>
              </a:lnSpc>
              <a:buFont typeface="Wingdings" pitchFamily="2" charset="2"/>
              <a:buChar char="Ø"/>
            </a:pPr>
            <a:endParaRPr lang="el-GR" sz="1800" b="1" dirty="0">
              <a:solidFill>
                <a:srgbClr val="000000"/>
              </a:solidFill>
              <a:latin typeface="+mj-lt"/>
              <a:ea typeface="Calibri" panose="020F0502020204030204" pitchFamily="34" charset="0"/>
            </a:endParaRPr>
          </a:p>
          <a:p>
            <a:pPr marL="0" indent="0" algn="just">
              <a:lnSpc>
                <a:spcPct val="120000"/>
              </a:lnSpc>
              <a:buNone/>
            </a:pPr>
            <a:r>
              <a:rPr lang="el-GR" sz="1800" b="1" dirty="0">
                <a:solidFill>
                  <a:srgbClr val="000000"/>
                </a:solidFill>
                <a:effectLst/>
                <a:latin typeface="+mj-lt"/>
                <a:ea typeface="Calibri" panose="020F0502020204030204" pitchFamily="34" charset="0"/>
              </a:rPr>
              <a:t>		</a:t>
            </a:r>
          </a:p>
          <a:p>
            <a:pPr algn="just">
              <a:lnSpc>
                <a:spcPct val="100000"/>
              </a:lnSpc>
              <a:buFont typeface="Wingdings" pitchFamily="2" charset="2"/>
              <a:buChar char="Ø"/>
            </a:pPr>
            <a:endParaRPr lang="el-GR" sz="1800" dirty="0">
              <a:solidFill>
                <a:srgbClr val="000000"/>
              </a:solidFill>
              <a:effectLst/>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Calibri" panose="020F0502020204030204" pitchFamily="34" charset="0"/>
            </a:endParaRPr>
          </a:p>
          <a:p>
            <a:endParaRPr lang="el-GR" sz="1800" dirty="0">
              <a:effectLst/>
              <a:latin typeface="Times New Roman" panose="02020603050405020304" pitchFamily="18" charset="0"/>
              <a:ea typeface="Calibri" panose="020F0502020204030204" pitchFamily="34" charset="0"/>
            </a:endParaRPr>
          </a:p>
          <a:p>
            <a:endParaRPr lang="el-GR" dirty="0"/>
          </a:p>
        </p:txBody>
      </p:sp>
      <p:pic>
        <p:nvPicPr>
          <p:cNvPr id="5" name="Εικόνα 4">
            <a:extLst>
              <a:ext uri="{FF2B5EF4-FFF2-40B4-BE49-F238E27FC236}">
                <a16:creationId xmlns:a16="http://schemas.microsoft.com/office/drawing/2014/main" id="{10BD9CBF-9226-B641-7A74-09A994874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0520" y="708454"/>
            <a:ext cx="1912154" cy="2030323"/>
          </a:xfrm>
          <a:prstGeom prst="rect">
            <a:avLst/>
          </a:prstGeom>
        </p:spPr>
      </p:pic>
      <p:pic>
        <p:nvPicPr>
          <p:cNvPr id="7" name="Εικόνα 6">
            <a:extLst>
              <a:ext uri="{FF2B5EF4-FFF2-40B4-BE49-F238E27FC236}">
                <a16:creationId xmlns:a16="http://schemas.microsoft.com/office/drawing/2014/main" id="{409C9B03-9050-1030-605D-D48648588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519" y="3621585"/>
            <a:ext cx="1912154" cy="2183028"/>
          </a:xfrm>
          <a:prstGeom prst="rect">
            <a:avLst/>
          </a:prstGeom>
        </p:spPr>
      </p:pic>
      <p:sp>
        <p:nvSpPr>
          <p:cNvPr id="4" name="TextBox 3">
            <a:extLst>
              <a:ext uri="{FF2B5EF4-FFF2-40B4-BE49-F238E27FC236}">
                <a16:creationId xmlns:a16="http://schemas.microsoft.com/office/drawing/2014/main" id="{60D3642B-82BC-C241-A82A-EDA9974A84C1}"/>
              </a:ext>
            </a:extLst>
          </p:cNvPr>
          <p:cNvSpPr txBox="1"/>
          <p:nvPr/>
        </p:nvSpPr>
        <p:spPr>
          <a:xfrm>
            <a:off x="9137335" y="2820132"/>
            <a:ext cx="2238523" cy="646331"/>
          </a:xfrm>
          <a:prstGeom prst="rect">
            <a:avLst/>
          </a:prstGeom>
          <a:noFill/>
        </p:spPr>
        <p:txBody>
          <a:bodyPr wrap="square" rtlCol="0">
            <a:spAutoFit/>
          </a:bodyPr>
          <a:lstStyle/>
          <a:p>
            <a:r>
              <a:rPr lang="el-GR" b="1" dirty="0">
                <a:solidFill>
                  <a:srgbClr val="000000"/>
                </a:solidFill>
                <a:ea typeface="Calibri" panose="020F0502020204030204" pitchFamily="34" charset="0"/>
              </a:rPr>
              <a:t>Εικόνα 13: ΣΕΡΡΕΣ 1 (ΠΑΤΡΑ)</a:t>
            </a:r>
            <a:endParaRPr lang="el-GR" dirty="0"/>
          </a:p>
        </p:txBody>
      </p:sp>
      <p:sp>
        <p:nvSpPr>
          <p:cNvPr id="6" name="TextBox 5">
            <a:extLst>
              <a:ext uri="{FF2B5EF4-FFF2-40B4-BE49-F238E27FC236}">
                <a16:creationId xmlns:a16="http://schemas.microsoft.com/office/drawing/2014/main" id="{7F73673C-8A18-0245-8757-A28139C72156}"/>
              </a:ext>
            </a:extLst>
          </p:cNvPr>
          <p:cNvSpPr txBox="1"/>
          <p:nvPr/>
        </p:nvSpPr>
        <p:spPr>
          <a:xfrm>
            <a:off x="8985531" y="5959736"/>
            <a:ext cx="2792627" cy="646331"/>
          </a:xfrm>
          <a:prstGeom prst="rect">
            <a:avLst/>
          </a:prstGeom>
          <a:noFill/>
        </p:spPr>
        <p:txBody>
          <a:bodyPr wrap="square" rtlCol="0">
            <a:spAutoFit/>
          </a:bodyPr>
          <a:lstStyle/>
          <a:p>
            <a:r>
              <a:rPr lang="el-GR" b="1" dirty="0">
                <a:solidFill>
                  <a:srgbClr val="000000"/>
                </a:solidFill>
                <a:ea typeface="Calibri" panose="020F0502020204030204" pitchFamily="34" charset="0"/>
              </a:rPr>
              <a:t>Εικόνα 14: ΣΕΡΡΕΣ 2 (ΘΕΣ/ΚΗ)</a:t>
            </a:r>
            <a:endParaRPr lang="el-GR" dirty="0"/>
          </a:p>
        </p:txBody>
      </p:sp>
    </p:spTree>
    <p:extLst>
      <p:ext uri="{BB962C8B-B14F-4D97-AF65-F5344CB8AC3E}">
        <p14:creationId xmlns:p14="http://schemas.microsoft.com/office/powerpoint/2010/main" val="3927820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F212F1-BB8D-DE3B-608F-AFC4D5DC0159}"/>
              </a:ext>
            </a:extLst>
          </p:cNvPr>
          <p:cNvSpPr>
            <a:spLocks noGrp="1"/>
          </p:cNvSpPr>
          <p:nvPr>
            <p:ph type="title"/>
          </p:nvPr>
        </p:nvSpPr>
        <p:spPr>
          <a:xfrm>
            <a:off x="1066800" y="211599"/>
            <a:ext cx="10058400" cy="1609344"/>
          </a:xfrm>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F2F1D86A-03D3-872E-80E9-7784B8BB9407}"/>
              </a:ext>
            </a:extLst>
          </p:cNvPr>
          <p:cNvSpPr>
            <a:spLocks noGrp="1"/>
          </p:cNvSpPr>
          <p:nvPr>
            <p:ph idx="1"/>
          </p:nvPr>
        </p:nvSpPr>
        <p:spPr>
          <a:xfrm>
            <a:off x="838200" y="1578428"/>
            <a:ext cx="10515600" cy="5279571"/>
          </a:xfrm>
        </p:spPr>
        <p:txBody>
          <a:bodyPr>
            <a:normAutofit/>
          </a:bodyPr>
          <a:lstStyle/>
          <a:p>
            <a:pPr algn="just">
              <a:lnSpc>
                <a:spcPct val="120000"/>
              </a:lnSpc>
              <a:buFont typeface="Wingdings" pitchFamily="2" charset="2"/>
              <a:buChar char="Ø"/>
            </a:pPr>
            <a:r>
              <a:rPr lang="el-GR" sz="1800" b="1" dirty="0">
                <a:solidFill>
                  <a:srgbClr val="000000"/>
                </a:solidFill>
                <a:effectLst/>
                <a:latin typeface="+mj-lt"/>
                <a:ea typeface="Calibri" panose="020F0502020204030204" pitchFamily="34" charset="0"/>
              </a:rPr>
              <a:t>Μία ακόμη </a:t>
            </a:r>
            <a:r>
              <a:rPr lang="el-GR" sz="1800" b="1" dirty="0">
                <a:solidFill>
                  <a:srgbClr val="C00000"/>
                </a:solidFill>
                <a:effectLst/>
                <a:latin typeface="+mj-lt"/>
                <a:ea typeface="Calibri" panose="020F0502020204030204" pitchFamily="34" charset="0"/>
              </a:rPr>
              <a:t>σημασιολογική κατηγορία </a:t>
            </a:r>
            <a:r>
              <a:rPr lang="el-GR" sz="1800" b="1" dirty="0">
                <a:solidFill>
                  <a:srgbClr val="000000"/>
                </a:solidFill>
                <a:effectLst/>
                <a:latin typeface="+mj-lt"/>
                <a:ea typeface="Calibri" panose="020F0502020204030204" pitchFamily="34" charset="0"/>
              </a:rPr>
              <a:t>που εμφάνισε λεξιλογική ποικιλία είναι κι αυτή των </a:t>
            </a:r>
            <a:r>
              <a:rPr lang="el-GR" sz="1800" b="1" dirty="0">
                <a:solidFill>
                  <a:srgbClr val="C00000"/>
                </a:solidFill>
                <a:effectLst/>
                <a:latin typeface="+mj-lt"/>
                <a:ea typeface="Calibri" panose="020F0502020204030204" pitchFamily="34" charset="0"/>
              </a:rPr>
              <a:t>χωρών</a:t>
            </a:r>
            <a:r>
              <a:rPr lang="el-GR" sz="1800" b="1" dirty="0">
                <a:solidFill>
                  <a:srgbClr val="000000"/>
                </a:solidFill>
                <a:effectLst/>
                <a:latin typeface="+mj-lt"/>
                <a:ea typeface="Calibri" panose="020F0502020204030204" pitchFamily="34" charset="0"/>
              </a:rPr>
              <a:t>. </a:t>
            </a:r>
          </a:p>
          <a:p>
            <a:pPr algn="just">
              <a:lnSpc>
                <a:spcPct val="120000"/>
              </a:lnSpc>
              <a:buFont typeface="Wingdings" pitchFamily="2" charset="2"/>
              <a:buChar char="Ø"/>
            </a:pPr>
            <a:r>
              <a:rPr lang="el-GR" sz="1800" b="1" dirty="0">
                <a:solidFill>
                  <a:srgbClr val="000000"/>
                </a:solidFill>
                <a:effectLst/>
                <a:latin typeface="+mj-lt"/>
                <a:ea typeface="Calibri" panose="020F0502020204030204" pitchFamily="34" charset="0"/>
              </a:rPr>
              <a:t>Στις χώρες, διαφοροποίηση μεταξύ των δύο πόλεων παρουσιάζουν νοήματα όπως ΜΕΞΙΚΟ 1 (ΠΑΤΡΑ) - ΜΕΞΙΚΟ 2 (ΘΕΣ/ΚΗ) ή ΛΟΥΞΕΜΒΟΥΡΓΟ 1 (ΠΑΤΡΑ) - ΛΟΥΞΕΜΒΟΥΡΓΟ 2 (ΘΕΣ/ΚΗ) ή ΙΡΑΚ 1 (ΠΑΤΡΑ) - ΙΡΑΚ 2 (ΘΕΣ/ΚΗ) ή ΙΡΑΝ 1 (ΠΑΤΡΑ) - ΙΡΑΝ 2 (ΘΕΣ/ΚΗ) κ.α.</a:t>
            </a:r>
          </a:p>
          <a:p>
            <a:pPr algn="just">
              <a:lnSpc>
                <a:spcPct val="120000"/>
              </a:lnSpc>
              <a:buFont typeface="Wingdings" pitchFamily="2" charset="2"/>
              <a:buChar char="Ø"/>
            </a:pPr>
            <a:endParaRPr lang="el-GR" sz="1800" b="1" dirty="0">
              <a:solidFill>
                <a:srgbClr val="000000"/>
              </a:solidFill>
              <a:effectLst/>
              <a:latin typeface="+mj-lt"/>
              <a:ea typeface="Calibri" panose="020F0502020204030204" pitchFamily="34" charset="0"/>
            </a:endParaRPr>
          </a:p>
          <a:p>
            <a:pPr algn="just">
              <a:lnSpc>
                <a:spcPct val="120000"/>
              </a:lnSpc>
              <a:buFont typeface="Wingdings" pitchFamily="2" charset="2"/>
              <a:buChar char="Ø"/>
            </a:pPr>
            <a:endParaRPr lang="el-GR" sz="1800" b="1" dirty="0">
              <a:solidFill>
                <a:srgbClr val="000000"/>
              </a:solidFill>
              <a:effectLst/>
              <a:latin typeface="+mj-lt"/>
              <a:ea typeface="Calibri" panose="020F0502020204030204" pitchFamily="34" charset="0"/>
            </a:endParaRPr>
          </a:p>
          <a:p>
            <a:pPr algn="just">
              <a:lnSpc>
                <a:spcPct val="120000"/>
              </a:lnSpc>
              <a:buFont typeface="Wingdings" pitchFamily="2" charset="2"/>
              <a:buChar char="Ø"/>
            </a:pPr>
            <a:endParaRPr lang="el-GR" sz="1800" b="1" dirty="0">
              <a:solidFill>
                <a:srgbClr val="000000"/>
              </a:solidFill>
              <a:effectLst/>
              <a:latin typeface="+mj-lt"/>
              <a:ea typeface="Calibri" panose="020F0502020204030204" pitchFamily="34" charset="0"/>
            </a:endParaRPr>
          </a:p>
          <a:p>
            <a:pPr marL="0" indent="0" algn="just">
              <a:lnSpc>
                <a:spcPct val="120000"/>
              </a:lnSpc>
              <a:buNone/>
            </a:pPr>
            <a:r>
              <a:rPr lang="el-GR" sz="1800" b="1" dirty="0">
                <a:solidFill>
                  <a:srgbClr val="000000"/>
                </a:solidFill>
                <a:effectLst/>
                <a:latin typeface="+mj-lt"/>
                <a:ea typeface="Calibri" panose="020F0502020204030204" pitchFamily="34" charset="0"/>
              </a:rPr>
              <a:t> </a:t>
            </a:r>
          </a:p>
          <a:p>
            <a:pPr marL="0" indent="0" algn="just">
              <a:lnSpc>
                <a:spcPct val="120000"/>
              </a:lnSpc>
              <a:buNone/>
            </a:pPr>
            <a:r>
              <a:rPr lang="el-GR" sz="1800" b="1" dirty="0">
                <a:solidFill>
                  <a:srgbClr val="000000"/>
                </a:solidFill>
                <a:effectLst/>
                <a:latin typeface="+mj-lt"/>
                <a:ea typeface="Calibri" panose="020F0502020204030204" pitchFamily="34" charset="0"/>
              </a:rPr>
              <a:t>		</a:t>
            </a:r>
            <a:endParaRPr lang="el-GR" sz="1800" dirty="0">
              <a:solidFill>
                <a:srgbClr val="000000"/>
              </a:solidFill>
              <a:effectLst/>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Calibri" panose="020F0502020204030204" pitchFamily="34" charset="0"/>
            </a:endParaRPr>
          </a:p>
          <a:p>
            <a:endParaRPr lang="el-GR" sz="1800" dirty="0">
              <a:effectLst/>
              <a:latin typeface="Times New Roman" panose="02020603050405020304" pitchFamily="18" charset="0"/>
              <a:ea typeface="Calibri" panose="020F0502020204030204" pitchFamily="34" charset="0"/>
            </a:endParaRPr>
          </a:p>
          <a:p>
            <a:endParaRPr lang="el-GR" dirty="0"/>
          </a:p>
        </p:txBody>
      </p:sp>
      <p:pic>
        <p:nvPicPr>
          <p:cNvPr id="8" name="Εικόνα 7">
            <a:extLst>
              <a:ext uri="{FF2B5EF4-FFF2-40B4-BE49-F238E27FC236}">
                <a16:creationId xmlns:a16="http://schemas.microsoft.com/office/drawing/2014/main" id="{9764AC48-EBE4-8D0F-BADE-804B14FED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832" y="3616411"/>
            <a:ext cx="1984436" cy="2108886"/>
          </a:xfrm>
          <a:prstGeom prst="rect">
            <a:avLst/>
          </a:prstGeom>
        </p:spPr>
      </p:pic>
      <p:pic>
        <p:nvPicPr>
          <p:cNvPr id="10" name="Εικόνα 9">
            <a:extLst>
              <a:ext uri="{FF2B5EF4-FFF2-40B4-BE49-F238E27FC236}">
                <a16:creationId xmlns:a16="http://schemas.microsoft.com/office/drawing/2014/main" id="{54CB9284-79D1-ED67-FAC2-2A85F94E0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158" y="3707027"/>
            <a:ext cx="3259831" cy="2018270"/>
          </a:xfrm>
          <a:prstGeom prst="rect">
            <a:avLst/>
          </a:prstGeom>
        </p:spPr>
      </p:pic>
      <p:sp>
        <p:nvSpPr>
          <p:cNvPr id="4" name="TextBox 3">
            <a:extLst>
              <a:ext uri="{FF2B5EF4-FFF2-40B4-BE49-F238E27FC236}">
                <a16:creationId xmlns:a16="http://schemas.microsoft.com/office/drawing/2014/main" id="{C7BE4BA1-28DB-B848-B4BA-ED9C1519E72D}"/>
              </a:ext>
            </a:extLst>
          </p:cNvPr>
          <p:cNvSpPr txBox="1"/>
          <p:nvPr/>
        </p:nvSpPr>
        <p:spPr>
          <a:xfrm>
            <a:off x="1771136" y="5725297"/>
            <a:ext cx="3707027" cy="646331"/>
          </a:xfrm>
          <a:prstGeom prst="rect">
            <a:avLst/>
          </a:prstGeom>
          <a:noFill/>
        </p:spPr>
        <p:txBody>
          <a:bodyPr wrap="square" rtlCol="0">
            <a:spAutoFit/>
          </a:bodyPr>
          <a:lstStyle/>
          <a:p>
            <a:r>
              <a:rPr lang="el-GR" b="1" dirty="0">
                <a:solidFill>
                  <a:srgbClr val="000000"/>
                </a:solidFill>
                <a:ea typeface="Calibri" panose="020F0502020204030204" pitchFamily="34" charset="0"/>
              </a:rPr>
              <a:t>Εικόνα 15: ΛΟΥΞΕΜΒΟΥΡΓΟ 1 (ΠΑΤΡΑ)</a:t>
            </a:r>
            <a:endParaRPr lang="el-GR" dirty="0"/>
          </a:p>
        </p:txBody>
      </p:sp>
      <p:sp>
        <p:nvSpPr>
          <p:cNvPr id="6" name="TextBox 5">
            <a:extLst>
              <a:ext uri="{FF2B5EF4-FFF2-40B4-BE49-F238E27FC236}">
                <a16:creationId xmlns:a16="http://schemas.microsoft.com/office/drawing/2014/main" id="{FFEDE0A6-7EF5-7549-8E7E-14917B58C6CF}"/>
              </a:ext>
            </a:extLst>
          </p:cNvPr>
          <p:cNvSpPr txBox="1"/>
          <p:nvPr/>
        </p:nvSpPr>
        <p:spPr>
          <a:xfrm>
            <a:off x="7051147" y="5725297"/>
            <a:ext cx="3377514" cy="726481"/>
          </a:xfrm>
          <a:prstGeom prst="rect">
            <a:avLst/>
          </a:prstGeom>
          <a:noFill/>
        </p:spPr>
        <p:txBody>
          <a:bodyPr wrap="square" rtlCol="0">
            <a:spAutoFit/>
          </a:bodyPr>
          <a:lstStyle/>
          <a:p>
            <a:pPr algn="just">
              <a:lnSpc>
                <a:spcPct val="120000"/>
              </a:lnSpc>
            </a:pPr>
            <a:r>
              <a:rPr lang="el-GR" b="1" dirty="0">
                <a:solidFill>
                  <a:srgbClr val="000000"/>
                </a:solidFill>
                <a:ea typeface="Calibri" panose="020F0502020204030204" pitchFamily="34" charset="0"/>
              </a:rPr>
              <a:t>Εικόνα 16: ΛΟΥΞΕΜΒΟΥΡΓΟ 2 (ΘΕΣ/ΚΗ)</a:t>
            </a:r>
          </a:p>
        </p:txBody>
      </p:sp>
    </p:spTree>
    <p:extLst>
      <p:ext uri="{BB962C8B-B14F-4D97-AF65-F5344CB8AC3E}">
        <p14:creationId xmlns:p14="http://schemas.microsoft.com/office/powerpoint/2010/main" val="1798469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43022E-1CE7-0B53-D4F8-DCA723AA9B22}"/>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03D372D1-8823-CEB0-743E-B6ABBA88BE4B}"/>
              </a:ext>
            </a:extLst>
          </p:cNvPr>
          <p:cNvSpPr>
            <a:spLocks noGrp="1"/>
          </p:cNvSpPr>
          <p:nvPr>
            <p:ph idx="1"/>
          </p:nvPr>
        </p:nvSpPr>
        <p:spPr>
          <a:xfrm>
            <a:off x="838200" y="1825625"/>
            <a:ext cx="7531443" cy="4797366"/>
          </a:xfrm>
        </p:spPr>
        <p:txBody>
          <a:bodyPr>
            <a:normAutofit/>
          </a:bodyPr>
          <a:lstStyle/>
          <a:p>
            <a:pPr algn="just">
              <a:lnSpc>
                <a:spcPct val="100000"/>
              </a:lnSpc>
              <a:buFont typeface="Wingdings" pitchFamily="2" charset="2"/>
              <a:buChar char="Ø"/>
            </a:pPr>
            <a:r>
              <a:rPr lang="el-GR" sz="1800" b="1" dirty="0">
                <a:effectLst/>
                <a:latin typeface="+mj-lt"/>
                <a:ea typeface="Calibri" panose="020F0502020204030204" pitchFamily="34" charset="0"/>
              </a:rPr>
              <a:t>Ταυτόχρονα</a:t>
            </a:r>
            <a:r>
              <a:rPr lang="el-GR" sz="1800" b="1" dirty="0">
                <a:latin typeface="+mj-lt"/>
                <a:ea typeface="Calibri" panose="020F0502020204030204" pitchFamily="34" charset="0"/>
              </a:rPr>
              <a:t> στην έρευνα των </a:t>
            </a:r>
            <a:r>
              <a:rPr lang="el-GR" sz="1800" b="1" dirty="0">
                <a:latin typeface="+mj-lt"/>
                <a:cs typeface="Times New Roman" panose="02020603050405020304" pitchFamily="18" charset="0"/>
              </a:rPr>
              <a:t>Ζαχαροπούλου </a:t>
            </a:r>
            <a:r>
              <a:rPr lang="en-US" sz="1800" b="1" dirty="0">
                <a:latin typeface="+mj-lt"/>
                <a:cs typeface="Times New Roman" panose="02020603050405020304" pitchFamily="18" charset="0"/>
              </a:rPr>
              <a:t>et al (2020)</a:t>
            </a:r>
            <a:r>
              <a:rPr lang="el-GR" sz="1800" b="1" dirty="0">
                <a:effectLst/>
                <a:latin typeface="+mj-lt"/>
                <a:ea typeface="Calibri" panose="020F0502020204030204" pitchFamily="34" charset="0"/>
              </a:rPr>
              <a:t> </a:t>
            </a:r>
            <a:r>
              <a:rPr lang="el-GR" sz="1800" b="1" dirty="0">
                <a:solidFill>
                  <a:srgbClr val="C00000"/>
                </a:solidFill>
                <a:effectLst/>
                <a:latin typeface="+mj-lt"/>
                <a:ea typeface="Calibri" panose="020F0502020204030204" pitchFamily="34" charset="0"/>
              </a:rPr>
              <a:t>διαπιστώθηκε η ύπαρξη μιας ακόμη σημασιολογικής κατηγορίας η οποία δεν απαντάται στις σημασιολογικές κατηγορίες που έχουν διαπιστωθεί για την Βρετανική ΝΓ (</a:t>
            </a:r>
            <a:r>
              <a:rPr lang="en-US" sz="1800" b="1" dirty="0">
                <a:solidFill>
                  <a:srgbClr val="C00000"/>
                </a:solidFill>
                <a:effectLst/>
                <a:latin typeface="+mj-lt"/>
                <a:ea typeface="Calibri" panose="020F0502020204030204" pitchFamily="34" charset="0"/>
              </a:rPr>
              <a:t>BSL</a:t>
            </a:r>
            <a:r>
              <a:rPr lang="el-GR" sz="1800" b="1" dirty="0">
                <a:solidFill>
                  <a:srgbClr val="C00000"/>
                </a:solidFill>
                <a:effectLst/>
                <a:latin typeface="+mj-lt"/>
                <a:ea typeface="Calibri" panose="020F0502020204030204" pitchFamily="34" charset="0"/>
              </a:rPr>
              <a:t>) και Αυστραλιανή ΝΓ (</a:t>
            </a:r>
            <a:r>
              <a:rPr lang="en-US" sz="1800" b="1" dirty="0">
                <a:solidFill>
                  <a:srgbClr val="C00000"/>
                </a:solidFill>
                <a:effectLst/>
                <a:latin typeface="+mj-lt"/>
                <a:ea typeface="Calibri" panose="020F0502020204030204" pitchFamily="34" charset="0"/>
              </a:rPr>
              <a:t>AUSLAN</a:t>
            </a:r>
            <a:r>
              <a:rPr lang="el-GR" sz="1800" b="1" dirty="0">
                <a:solidFill>
                  <a:srgbClr val="C00000"/>
                </a:solidFill>
                <a:effectLst/>
                <a:latin typeface="+mj-lt"/>
                <a:ea typeface="Calibri" panose="020F0502020204030204" pitchFamily="34" charset="0"/>
              </a:rPr>
              <a:t>). </a:t>
            </a:r>
          </a:p>
          <a:p>
            <a:pPr algn="just">
              <a:lnSpc>
                <a:spcPct val="100000"/>
              </a:lnSpc>
              <a:buFont typeface="Wingdings" pitchFamily="2" charset="2"/>
              <a:buChar char="Ø"/>
            </a:pPr>
            <a:r>
              <a:rPr lang="el-GR" sz="1800" b="1" dirty="0">
                <a:effectLst/>
                <a:latin typeface="+mj-lt"/>
                <a:ea typeface="Calibri" panose="020F0502020204030204" pitchFamily="34" charset="0"/>
              </a:rPr>
              <a:t>Αυτή η σημασιολογική κατηγορία αφορά τα νοήματα των μηνών του χρόνου, </a:t>
            </a:r>
          </a:p>
          <a:p>
            <a:pPr algn="just">
              <a:lnSpc>
                <a:spcPct val="100000"/>
              </a:lnSpc>
              <a:buFont typeface="Wingdings" pitchFamily="2" charset="2"/>
              <a:buChar char="Ø"/>
            </a:pPr>
            <a:r>
              <a:rPr lang="el-GR" sz="1800" b="1" dirty="0">
                <a:effectLst/>
                <a:latin typeface="+mj-lt"/>
                <a:ea typeface="Calibri" panose="020F0502020204030204" pitchFamily="34" charset="0"/>
              </a:rPr>
              <a:t>όπως για παράδειγμα τα νοήματα </a:t>
            </a:r>
            <a:r>
              <a:rPr lang="el-GR" sz="1800" b="1" dirty="0">
                <a:solidFill>
                  <a:srgbClr val="000000"/>
                </a:solidFill>
                <a:effectLst/>
                <a:latin typeface="+mj-lt"/>
                <a:ea typeface="Calibri" panose="020F0502020204030204" pitchFamily="34" charset="0"/>
              </a:rPr>
              <a:t>ΙΟΥΝΙΟΣ 1 (ΠΑΤΡΑ) - ΙΟΥΝΙΟΣ 2 (ΘΕΣ/ΚΗ), ΙΟΥΛΙΟΣ 1(ΠΑΤΡΑ) - ΙΟΥΛΙΟΣ 2 (ΘΕΣ/ΚΗ) , ΣΕΠΤΕΜΒΡΗΣ 1 (ΠΑΤΡΑ) - ΣΕΠΤΕΜΒΡΗΣ 2 (ΘΕΣ/ΚΗ) ενώ ποικίλει και το ίδιο το νόημα της λέξης ΜΗΝΑΣ 1 (ΠΑΤΡΑ) - ΜΗΝΑΣ 2 (ΘΕΣ/ΚΗ). </a:t>
            </a:r>
          </a:p>
          <a:p>
            <a:pPr algn="just">
              <a:lnSpc>
                <a:spcPct val="100000"/>
              </a:lnSpc>
              <a:buFont typeface="Wingdings" pitchFamily="2" charset="2"/>
              <a:buChar char="Ø"/>
            </a:pPr>
            <a:r>
              <a:rPr lang="el-GR" sz="1800" b="1" dirty="0">
                <a:solidFill>
                  <a:srgbClr val="000000"/>
                </a:solidFill>
                <a:effectLst/>
                <a:latin typeface="+mj-lt"/>
                <a:ea typeface="Calibri" panose="020F0502020204030204" pitchFamily="34" charset="0"/>
              </a:rPr>
              <a:t>Χαρακτηριστικά παρατίθενται οι ποικίλοι τύποι του νοήματος «ΙΟΥΝΙΟΣ» στις εικόνες 13 και 14. </a:t>
            </a:r>
          </a:p>
          <a:p>
            <a:pPr marL="0" indent="0" algn="just">
              <a:lnSpc>
                <a:spcPct val="100000"/>
              </a:lnSpc>
              <a:buNone/>
            </a:pPr>
            <a:r>
              <a:rPr lang="el-GR" sz="1800" dirty="0">
                <a:solidFill>
                  <a:srgbClr val="000000"/>
                </a:solidFill>
                <a:latin typeface="+mj-lt"/>
              </a:rPr>
              <a:t> </a:t>
            </a:r>
          </a:p>
          <a:p>
            <a:pPr marL="0" indent="0" algn="just">
              <a:lnSpc>
                <a:spcPct val="100000"/>
              </a:lnSpc>
              <a:buNone/>
            </a:pPr>
            <a:endParaRPr lang="el-GR" dirty="0"/>
          </a:p>
        </p:txBody>
      </p:sp>
      <p:pic>
        <p:nvPicPr>
          <p:cNvPr id="9" name="Εικόνα 8">
            <a:extLst>
              <a:ext uri="{FF2B5EF4-FFF2-40B4-BE49-F238E27FC236}">
                <a16:creationId xmlns:a16="http://schemas.microsoft.com/office/drawing/2014/main" id="{EA333F4A-B16F-8F45-A733-C43C7B2525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7167" y="484632"/>
            <a:ext cx="1740073" cy="2233081"/>
          </a:xfrm>
          <a:prstGeom prst="rect">
            <a:avLst/>
          </a:prstGeom>
        </p:spPr>
      </p:pic>
      <p:sp>
        <p:nvSpPr>
          <p:cNvPr id="10" name="TextBox 9">
            <a:extLst>
              <a:ext uri="{FF2B5EF4-FFF2-40B4-BE49-F238E27FC236}">
                <a16:creationId xmlns:a16="http://schemas.microsoft.com/office/drawing/2014/main" id="{3FC161AE-A5FC-314C-A2D3-3D08DD2B334E}"/>
              </a:ext>
            </a:extLst>
          </p:cNvPr>
          <p:cNvSpPr txBox="1"/>
          <p:nvPr/>
        </p:nvSpPr>
        <p:spPr>
          <a:xfrm>
            <a:off x="10063260" y="2717713"/>
            <a:ext cx="2129975" cy="923330"/>
          </a:xfrm>
          <a:prstGeom prst="rect">
            <a:avLst/>
          </a:prstGeom>
          <a:noFill/>
        </p:spPr>
        <p:txBody>
          <a:bodyPr wrap="square" rtlCol="0">
            <a:spAutoFit/>
          </a:bodyPr>
          <a:lstStyle/>
          <a:p>
            <a:r>
              <a:rPr lang="el-GR" dirty="0">
                <a:solidFill>
                  <a:srgbClr val="000000"/>
                </a:solidFill>
                <a:latin typeface="Times New Roman" panose="02020603050405020304" pitchFamily="18" charset="0"/>
              </a:rPr>
              <a:t>Εικόνα 13: ΙΟΥΝΙΟΣ 1 (ΠΑΤΡΑ)</a:t>
            </a:r>
            <a:endParaRPr lang="el-GR" dirty="0"/>
          </a:p>
        </p:txBody>
      </p:sp>
      <p:pic>
        <p:nvPicPr>
          <p:cNvPr id="11" name="Εικόνα 10">
            <a:extLst>
              <a:ext uri="{FF2B5EF4-FFF2-40B4-BE49-F238E27FC236}">
                <a16:creationId xmlns:a16="http://schemas.microsoft.com/office/drawing/2014/main" id="{16EA2991-CA35-284B-88A9-00643B9A0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2164" y="3641043"/>
            <a:ext cx="1516100" cy="2018390"/>
          </a:xfrm>
          <a:prstGeom prst="rect">
            <a:avLst/>
          </a:prstGeom>
        </p:spPr>
      </p:pic>
      <p:pic>
        <p:nvPicPr>
          <p:cNvPr id="12" name="Εικόνα 11">
            <a:extLst>
              <a:ext uri="{FF2B5EF4-FFF2-40B4-BE49-F238E27FC236}">
                <a16:creationId xmlns:a16="http://schemas.microsoft.com/office/drawing/2014/main" id="{EB170639-184A-274F-ADEB-C1E84B3E74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7203" y="3641043"/>
            <a:ext cx="1296516" cy="2084254"/>
          </a:xfrm>
          <a:prstGeom prst="rect">
            <a:avLst/>
          </a:prstGeom>
        </p:spPr>
      </p:pic>
      <p:sp>
        <p:nvSpPr>
          <p:cNvPr id="13" name="TextBox 12">
            <a:extLst>
              <a:ext uri="{FF2B5EF4-FFF2-40B4-BE49-F238E27FC236}">
                <a16:creationId xmlns:a16="http://schemas.microsoft.com/office/drawing/2014/main" id="{40550190-9035-254E-BE23-47FF77FE9ED5}"/>
              </a:ext>
            </a:extLst>
          </p:cNvPr>
          <p:cNvSpPr txBox="1"/>
          <p:nvPr/>
        </p:nvSpPr>
        <p:spPr>
          <a:xfrm>
            <a:off x="9623683" y="5659433"/>
            <a:ext cx="1993557" cy="1200329"/>
          </a:xfrm>
          <a:prstGeom prst="rect">
            <a:avLst/>
          </a:prstGeom>
          <a:noFill/>
        </p:spPr>
        <p:txBody>
          <a:bodyPr wrap="square" rtlCol="0">
            <a:spAutoFit/>
          </a:bodyPr>
          <a:lstStyle/>
          <a:p>
            <a:r>
              <a:rPr lang="el-GR" dirty="0">
                <a:solidFill>
                  <a:srgbClr val="000000"/>
                </a:solidFill>
                <a:latin typeface="Times New Roman" panose="02020603050405020304" pitchFamily="18" charset="0"/>
              </a:rPr>
              <a:t>Εικόνα 14: ΙΟΥΝΙΟΣ 2 (ΘΕΣΣΑΛΟΝΙΚΗ)</a:t>
            </a:r>
          </a:p>
          <a:p>
            <a:endParaRPr lang="el-GR" dirty="0"/>
          </a:p>
        </p:txBody>
      </p:sp>
    </p:spTree>
    <p:extLst>
      <p:ext uri="{BB962C8B-B14F-4D97-AF65-F5344CB8AC3E}">
        <p14:creationId xmlns:p14="http://schemas.microsoft.com/office/powerpoint/2010/main" val="3352259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43022E-1CE7-0B53-D4F8-DCA723AA9B22}"/>
              </a:ext>
            </a:extLst>
          </p:cNvPr>
          <p:cNvSpPr>
            <a:spLocks noGrp="1"/>
          </p:cNvSpPr>
          <p:nvPr>
            <p:ph type="title"/>
          </p:nvPr>
        </p:nvSpPr>
        <p:spPr>
          <a:xfrm>
            <a:off x="765048" y="332907"/>
            <a:ext cx="10058400" cy="1609344"/>
          </a:xfrm>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03D372D1-8823-CEB0-743E-B6ABBA88BE4B}"/>
              </a:ext>
            </a:extLst>
          </p:cNvPr>
          <p:cNvSpPr>
            <a:spLocks noGrp="1"/>
          </p:cNvSpPr>
          <p:nvPr>
            <p:ph idx="1"/>
          </p:nvPr>
        </p:nvSpPr>
        <p:spPr>
          <a:xfrm>
            <a:off x="648729" y="1940955"/>
            <a:ext cx="7795054" cy="4797366"/>
          </a:xfrm>
        </p:spPr>
        <p:txBody>
          <a:bodyPr>
            <a:normAutofit fontScale="85000" lnSpcReduction="10000"/>
          </a:bodyPr>
          <a:lstStyle/>
          <a:p>
            <a:pPr algn="just">
              <a:lnSpc>
                <a:spcPct val="120000"/>
              </a:lnSpc>
              <a:buFont typeface="Wingdings" pitchFamily="2" charset="2"/>
              <a:buChar char="Ø"/>
            </a:pPr>
            <a:r>
              <a:rPr lang="el-GR" sz="1800" b="1" dirty="0">
                <a:solidFill>
                  <a:srgbClr val="000000"/>
                </a:solidFill>
                <a:effectLst/>
                <a:latin typeface="+mj-lt"/>
                <a:ea typeface="Calibri" panose="020F0502020204030204" pitchFamily="34" charset="0"/>
              </a:rPr>
              <a:t>Όπως διαπιστώνεται και από τις εικόνες, </a:t>
            </a:r>
          </a:p>
          <a:p>
            <a:pPr algn="just">
              <a:lnSpc>
                <a:spcPct val="120000"/>
              </a:lnSpc>
              <a:buFont typeface="Wingdings" pitchFamily="2" charset="2"/>
              <a:buChar char="Ø"/>
            </a:pPr>
            <a:r>
              <a:rPr lang="el-GR" sz="1800" b="1" dirty="0">
                <a:solidFill>
                  <a:srgbClr val="000000"/>
                </a:solidFill>
                <a:effectLst/>
                <a:latin typeface="+mj-lt"/>
                <a:ea typeface="Calibri" panose="020F0502020204030204" pitchFamily="34" charset="0"/>
              </a:rPr>
              <a:t>ο λεξιλογικά ποικίλος τύπος της Πάτρας ΙΟΥΝΙΟΣ 1 σχηματίζεται με δύο χέρια, με τη </a:t>
            </a:r>
            <a:r>
              <a:rPr lang="el-GR" sz="1800" b="1" dirty="0" err="1">
                <a:solidFill>
                  <a:srgbClr val="000000"/>
                </a:solidFill>
                <a:effectLst/>
                <a:latin typeface="+mj-lt"/>
                <a:ea typeface="Calibri" panose="020F0502020204030204" pitchFamily="34" charset="0"/>
              </a:rPr>
              <a:t>χειρομορφή</a:t>
            </a:r>
            <a:r>
              <a:rPr lang="el-GR" sz="1800" b="1" dirty="0">
                <a:solidFill>
                  <a:srgbClr val="000000"/>
                </a:solidFill>
                <a:effectLst/>
                <a:latin typeface="+mj-lt"/>
                <a:ea typeface="Calibri" panose="020F0502020204030204" pitchFamily="34" charset="0"/>
              </a:rPr>
              <a:t> που διαμορφώνεται με την παλάμη κλειστή σε σχήμα γροθιάς και τον αντίχειρα σε έκταση. Το νόημα πραγματώνεται στον ουδέτερο χώρο και οι </a:t>
            </a:r>
            <a:r>
              <a:rPr lang="el-GR" sz="1800" b="1" dirty="0" err="1">
                <a:solidFill>
                  <a:srgbClr val="000000"/>
                </a:solidFill>
                <a:effectLst/>
                <a:latin typeface="+mj-lt"/>
                <a:ea typeface="Calibri" panose="020F0502020204030204" pitchFamily="34" charset="0"/>
              </a:rPr>
              <a:t>χειρομορφές</a:t>
            </a:r>
            <a:r>
              <a:rPr lang="el-GR" sz="1800" b="1" dirty="0">
                <a:solidFill>
                  <a:srgbClr val="000000"/>
                </a:solidFill>
                <a:effectLst/>
                <a:latin typeface="+mj-lt"/>
                <a:ea typeface="Calibri" panose="020F0502020204030204" pitchFamily="34" charset="0"/>
              </a:rPr>
              <a:t> επιτελούν εναλλακτική, επαναλαμβανόμενη κίνηση πάνω - κάτω. </a:t>
            </a:r>
          </a:p>
          <a:p>
            <a:pPr algn="just">
              <a:lnSpc>
                <a:spcPct val="120000"/>
              </a:lnSpc>
              <a:buFont typeface="Wingdings" pitchFamily="2" charset="2"/>
              <a:buChar char="Ø"/>
            </a:pPr>
            <a:r>
              <a:rPr lang="el-GR" sz="1800" b="1" dirty="0">
                <a:solidFill>
                  <a:srgbClr val="000000"/>
                </a:solidFill>
                <a:effectLst/>
                <a:latin typeface="+mj-lt"/>
                <a:ea typeface="Calibri" panose="020F0502020204030204" pitchFamily="34" charset="0"/>
              </a:rPr>
              <a:t>Αντίθετα, ο λεξιλογικά διαφοροποιημένος τύπος της Θεσσαλονίκης ΙΟΥΝΙΟΣ 2, σχηματίζεται με ένα σύνθετο νόημα που αποτελείται από δυο επιμέρους νοήματα που διαμορφώνονται με το ένα κυρίαρχο χέρι. Αναλυτικότερα, στο πρώτο νόημα το χέρι σχηματίζει τη </a:t>
            </a:r>
            <a:r>
              <a:rPr lang="el-GR" sz="1800" b="1" dirty="0" err="1">
                <a:solidFill>
                  <a:srgbClr val="000000"/>
                </a:solidFill>
                <a:effectLst/>
                <a:latin typeface="+mj-lt"/>
                <a:ea typeface="Calibri" panose="020F0502020204030204" pitchFamily="34" charset="0"/>
              </a:rPr>
              <a:t>χειρομορφή</a:t>
            </a:r>
            <a:r>
              <a:rPr lang="el-GR" sz="1800" b="1" dirty="0">
                <a:solidFill>
                  <a:srgbClr val="000000"/>
                </a:solidFill>
                <a:effectLst/>
                <a:latin typeface="+mj-lt"/>
                <a:ea typeface="Calibri" panose="020F0502020204030204" pitchFamily="34" charset="0"/>
              </a:rPr>
              <a:t> που διαμορφώνεται με την παλάμη κλειστή σε σχήμα γροθιάς και τον αντίχειρα σε έκταση. Η </a:t>
            </a:r>
            <a:r>
              <a:rPr lang="el-GR" sz="1800" b="1" dirty="0" err="1">
                <a:solidFill>
                  <a:srgbClr val="000000"/>
                </a:solidFill>
                <a:effectLst/>
                <a:latin typeface="+mj-lt"/>
                <a:ea typeface="Calibri" panose="020F0502020204030204" pitchFamily="34" charset="0"/>
              </a:rPr>
              <a:t>χειρομορφή</a:t>
            </a:r>
            <a:r>
              <a:rPr lang="el-GR" sz="1800" b="1" dirty="0">
                <a:solidFill>
                  <a:srgbClr val="000000"/>
                </a:solidFill>
                <a:effectLst/>
                <a:latin typeface="+mj-lt"/>
                <a:ea typeface="Calibri" panose="020F0502020204030204" pitchFamily="34" charset="0"/>
              </a:rPr>
              <a:t> τοποθετείται στο μέτωπο του </a:t>
            </a:r>
            <a:r>
              <a:rPr lang="el-GR" sz="1800" b="1" dirty="0" err="1">
                <a:solidFill>
                  <a:srgbClr val="000000"/>
                </a:solidFill>
                <a:effectLst/>
                <a:latin typeface="+mj-lt"/>
                <a:ea typeface="Calibri" panose="020F0502020204030204" pitchFamily="34" charset="0"/>
              </a:rPr>
              <a:t>νοηματιστή</a:t>
            </a:r>
            <a:r>
              <a:rPr lang="el-GR" sz="1800" b="1" dirty="0">
                <a:solidFill>
                  <a:srgbClr val="000000"/>
                </a:solidFill>
                <a:effectLst/>
                <a:latin typeface="+mj-lt"/>
                <a:ea typeface="Calibri" panose="020F0502020204030204" pitchFamily="34" charset="0"/>
              </a:rPr>
              <a:t> κι επιτελεί μια σειριακή κίνηση από την μια πλευρά του μετώπου προς την άλλη. Στο αμέσως επόμενο νόημα το χέρι διαμορφώνει το γράμμα του δαχτυλικού αλφαβήτου «Ν» της ΕΝΓ. Η </a:t>
            </a:r>
            <a:r>
              <a:rPr lang="el-GR" sz="1800" b="1" dirty="0" err="1">
                <a:solidFill>
                  <a:srgbClr val="000000"/>
                </a:solidFill>
                <a:effectLst/>
                <a:latin typeface="+mj-lt"/>
                <a:ea typeface="Calibri" panose="020F0502020204030204" pitchFamily="34" charset="0"/>
              </a:rPr>
              <a:t>χειρομορφή</a:t>
            </a:r>
            <a:r>
              <a:rPr lang="el-GR" sz="1800" b="1" dirty="0">
                <a:solidFill>
                  <a:srgbClr val="000000"/>
                </a:solidFill>
                <a:effectLst/>
                <a:latin typeface="+mj-lt"/>
                <a:ea typeface="Calibri" panose="020F0502020204030204" pitchFamily="34" charset="0"/>
              </a:rPr>
              <a:t> του γράμματος «Ν» σχηματίζεται με την παλάμη κλειστή σε σχήμα γροθιάς και τους δείκτη και μέσο ενωμένους σε έκταση. Η </a:t>
            </a:r>
            <a:r>
              <a:rPr lang="el-GR" sz="1800" b="1" dirty="0" err="1">
                <a:solidFill>
                  <a:srgbClr val="000000"/>
                </a:solidFill>
                <a:effectLst/>
                <a:latin typeface="+mj-lt"/>
                <a:ea typeface="Calibri" panose="020F0502020204030204" pitchFamily="34" charset="0"/>
              </a:rPr>
              <a:t>χειρομορφή</a:t>
            </a:r>
            <a:r>
              <a:rPr lang="el-GR" sz="1800" b="1" dirty="0">
                <a:solidFill>
                  <a:srgbClr val="000000"/>
                </a:solidFill>
                <a:effectLst/>
                <a:latin typeface="+mj-lt"/>
                <a:ea typeface="Calibri" panose="020F0502020204030204" pitchFamily="34" charset="0"/>
              </a:rPr>
              <a:t> τοποθετείται στον ουδέτερο χώρο και επιτελεί μια μεμονωμένη κίνηση προς τα κάτω.</a:t>
            </a:r>
            <a:endParaRPr lang="el-GR" sz="1800" b="1" dirty="0">
              <a:effectLst/>
              <a:latin typeface="+mj-lt"/>
              <a:ea typeface="Calibri" panose="020F0502020204030204" pitchFamily="34" charset="0"/>
            </a:endParaRPr>
          </a:p>
          <a:p>
            <a:pPr marL="0" indent="0" algn="just">
              <a:lnSpc>
                <a:spcPct val="100000"/>
              </a:lnSpc>
              <a:buNone/>
            </a:pPr>
            <a:endParaRPr lang="el-GR" sz="1800" dirty="0">
              <a:solidFill>
                <a:srgbClr val="000000"/>
              </a:solidFill>
              <a:latin typeface="Times New Roman" panose="02020603050405020304" pitchFamily="18" charset="0"/>
            </a:endParaRPr>
          </a:p>
          <a:p>
            <a:pPr marL="0" indent="0" algn="just">
              <a:lnSpc>
                <a:spcPct val="100000"/>
              </a:lnSpc>
              <a:buNone/>
            </a:pPr>
            <a:endParaRPr lang="el-GR" dirty="0"/>
          </a:p>
        </p:txBody>
      </p:sp>
      <p:pic>
        <p:nvPicPr>
          <p:cNvPr id="4" name="Εικόνα 3">
            <a:extLst>
              <a:ext uri="{FF2B5EF4-FFF2-40B4-BE49-F238E27FC236}">
                <a16:creationId xmlns:a16="http://schemas.microsoft.com/office/drawing/2014/main" id="{1F255E78-EAE7-02E0-2541-1B7D12E87F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7431" y="309753"/>
            <a:ext cx="1679020" cy="2154730"/>
          </a:xfrm>
          <a:prstGeom prst="rect">
            <a:avLst/>
          </a:prstGeom>
        </p:spPr>
      </p:pic>
      <p:pic>
        <p:nvPicPr>
          <p:cNvPr id="5" name="Εικόνα 4">
            <a:extLst>
              <a:ext uri="{FF2B5EF4-FFF2-40B4-BE49-F238E27FC236}">
                <a16:creationId xmlns:a16="http://schemas.microsoft.com/office/drawing/2014/main" id="{FC47369A-62D5-D066-5C99-38160F0596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6375" y="3579103"/>
            <a:ext cx="1410566" cy="1877892"/>
          </a:xfrm>
          <a:prstGeom prst="rect">
            <a:avLst/>
          </a:prstGeom>
        </p:spPr>
      </p:pic>
      <p:pic>
        <p:nvPicPr>
          <p:cNvPr id="6" name="Εικόνα 5">
            <a:extLst>
              <a:ext uri="{FF2B5EF4-FFF2-40B4-BE49-F238E27FC236}">
                <a16:creationId xmlns:a16="http://schemas.microsoft.com/office/drawing/2014/main" id="{A60E35F1-9DF4-EB28-2CAF-36D55A066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9218" y="3579103"/>
            <a:ext cx="1394046" cy="1893878"/>
          </a:xfrm>
          <a:prstGeom prst="rect">
            <a:avLst/>
          </a:prstGeom>
        </p:spPr>
      </p:pic>
      <p:sp>
        <p:nvSpPr>
          <p:cNvPr id="7" name="TextBox 6">
            <a:extLst>
              <a:ext uri="{FF2B5EF4-FFF2-40B4-BE49-F238E27FC236}">
                <a16:creationId xmlns:a16="http://schemas.microsoft.com/office/drawing/2014/main" id="{3D2B8C00-732E-234F-802D-332A32B9261E}"/>
              </a:ext>
            </a:extLst>
          </p:cNvPr>
          <p:cNvSpPr txBox="1"/>
          <p:nvPr/>
        </p:nvSpPr>
        <p:spPr>
          <a:xfrm>
            <a:off x="9611497" y="2499561"/>
            <a:ext cx="2129975" cy="923330"/>
          </a:xfrm>
          <a:prstGeom prst="rect">
            <a:avLst/>
          </a:prstGeom>
          <a:noFill/>
        </p:spPr>
        <p:txBody>
          <a:bodyPr wrap="square" rtlCol="0">
            <a:spAutoFit/>
          </a:bodyPr>
          <a:lstStyle/>
          <a:p>
            <a:r>
              <a:rPr lang="el-GR" dirty="0">
                <a:solidFill>
                  <a:srgbClr val="000000"/>
                </a:solidFill>
                <a:latin typeface="Times New Roman" panose="02020603050405020304" pitchFamily="18" charset="0"/>
              </a:rPr>
              <a:t>Εικόνα 13: ΙΟΥΝΙΟΣ 1 (ΠΑΤΡΑ)</a:t>
            </a:r>
            <a:endParaRPr lang="el-GR" dirty="0"/>
          </a:p>
        </p:txBody>
      </p:sp>
      <p:sp>
        <p:nvSpPr>
          <p:cNvPr id="8" name="TextBox 7">
            <a:extLst>
              <a:ext uri="{FF2B5EF4-FFF2-40B4-BE49-F238E27FC236}">
                <a16:creationId xmlns:a16="http://schemas.microsoft.com/office/drawing/2014/main" id="{8E7F5BF0-E457-D242-946F-D456D2134773}"/>
              </a:ext>
            </a:extLst>
          </p:cNvPr>
          <p:cNvSpPr txBox="1"/>
          <p:nvPr/>
        </p:nvSpPr>
        <p:spPr>
          <a:xfrm>
            <a:off x="9417431" y="5456995"/>
            <a:ext cx="1993557" cy="1200329"/>
          </a:xfrm>
          <a:prstGeom prst="rect">
            <a:avLst/>
          </a:prstGeom>
          <a:noFill/>
        </p:spPr>
        <p:txBody>
          <a:bodyPr wrap="square" rtlCol="0">
            <a:spAutoFit/>
          </a:bodyPr>
          <a:lstStyle/>
          <a:p>
            <a:r>
              <a:rPr lang="el-GR" dirty="0">
                <a:solidFill>
                  <a:srgbClr val="000000"/>
                </a:solidFill>
                <a:latin typeface="Times New Roman" panose="02020603050405020304" pitchFamily="18" charset="0"/>
              </a:rPr>
              <a:t>Εικόνα 14: ΙΟΥΝΙΟΣ 2 (ΘΕΣΣΑΛΟΝΙΚΗ)</a:t>
            </a:r>
          </a:p>
          <a:p>
            <a:endParaRPr lang="el-GR" dirty="0"/>
          </a:p>
        </p:txBody>
      </p:sp>
    </p:spTree>
    <p:extLst>
      <p:ext uri="{BB962C8B-B14F-4D97-AF65-F5344CB8AC3E}">
        <p14:creationId xmlns:p14="http://schemas.microsoft.com/office/powerpoint/2010/main" val="10486505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5DB9A5-4974-BFE1-537E-F32050DA4888}"/>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C663BE41-5AA2-7F78-5C2B-6E2C6BE8C88F}"/>
              </a:ext>
            </a:extLst>
          </p:cNvPr>
          <p:cNvSpPr>
            <a:spLocks noGrp="1"/>
          </p:cNvSpPr>
          <p:nvPr>
            <p:ph idx="1"/>
          </p:nvPr>
        </p:nvSpPr>
        <p:spPr/>
        <p:txBody>
          <a:bodyPr>
            <a:normAutofit/>
          </a:bodyPr>
          <a:lstStyle/>
          <a:p>
            <a:pPr algn="just">
              <a:lnSpc>
                <a:spcPct val="110000"/>
              </a:lnSpc>
              <a:buFont typeface="Wingdings" pitchFamily="2" charset="2"/>
              <a:buChar char="Ø"/>
            </a:pPr>
            <a:r>
              <a:rPr lang="el-GR" sz="1800" b="1" dirty="0">
                <a:effectLst/>
                <a:latin typeface="+mj-lt"/>
                <a:ea typeface="Calibri" panose="020F0502020204030204" pitchFamily="34" charset="0"/>
              </a:rPr>
              <a:t>Στην ΕΝΓ διαπιστώνεται </a:t>
            </a:r>
            <a:r>
              <a:rPr lang="el-GR" sz="1800" b="1" dirty="0">
                <a:solidFill>
                  <a:srgbClr val="C00000"/>
                </a:solidFill>
                <a:effectLst/>
                <a:latin typeface="+mj-lt"/>
                <a:ea typeface="Calibri" panose="020F0502020204030204" pitchFamily="34" charset="0"/>
              </a:rPr>
              <a:t>λεξιλογική ποικιλία </a:t>
            </a:r>
            <a:r>
              <a:rPr lang="el-GR" sz="1800" b="1" dirty="0">
                <a:effectLst/>
                <a:latin typeface="+mj-lt"/>
                <a:ea typeface="Calibri" panose="020F0502020204030204" pitchFamily="34" charset="0"/>
              </a:rPr>
              <a:t>και </a:t>
            </a:r>
            <a:r>
              <a:rPr lang="el-GR" sz="1800" b="1" dirty="0">
                <a:solidFill>
                  <a:srgbClr val="C00000"/>
                </a:solidFill>
                <a:effectLst/>
                <a:latin typeface="+mj-lt"/>
                <a:ea typeface="Calibri" panose="020F0502020204030204" pitchFamily="34" charset="0"/>
              </a:rPr>
              <a:t>σε νοήματα </a:t>
            </a:r>
            <a:r>
              <a:rPr lang="el-GR" sz="1800" b="1" dirty="0">
                <a:effectLst/>
                <a:latin typeface="+mj-lt"/>
                <a:ea typeface="Calibri" panose="020F0502020204030204" pitchFamily="34" charset="0"/>
              </a:rPr>
              <a:t>που δεν εντάσσονται στις σημασιολογικές κατηγορίες που προαναφέρθηκαν αλλά </a:t>
            </a:r>
            <a:r>
              <a:rPr lang="el-GR" sz="1800" b="1" dirty="0">
                <a:solidFill>
                  <a:srgbClr val="C00000"/>
                </a:solidFill>
                <a:effectLst/>
                <a:latin typeface="+mj-lt"/>
                <a:ea typeface="Calibri" panose="020F0502020204030204" pitchFamily="34" charset="0"/>
              </a:rPr>
              <a:t>εντάσσονται στο καθημερινό λεξιλόγιο της γλώσσας</a:t>
            </a:r>
            <a:r>
              <a:rPr lang="el-GR" sz="1800" b="1" dirty="0">
                <a:effectLst/>
                <a:latin typeface="+mj-lt"/>
                <a:ea typeface="Calibri" panose="020F0502020204030204" pitchFamily="34" charset="0"/>
              </a:rPr>
              <a:t>, όπως για παράδειγμα τα νοήματα: </a:t>
            </a:r>
            <a:r>
              <a:rPr lang="el-GR" sz="1800" b="1" dirty="0">
                <a:effectLst/>
                <a:latin typeface="+mj-lt"/>
                <a:ea typeface="Times New Roman" panose="02020603050405020304" pitchFamily="18" charset="0"/>
              </a:rPr>
              <a:t>ΓΑΤΑ 1 (ΠΑΤΡΑ) -</a:t>
            </a:r>
            <a:r>
              <a:rPr lang="el-GR" sz="1100" b="1" dirty="0">
                <a:effectLst/>
                <a:latin typeface="+mj-lt"/>
              </a:rPr>
              <a:t> </a:t>
            </a:r>
            <a:r>
              <a:rPr lang="el-GR" sz="1800" b="1" dirty="0">
                <a:effectLst/>
                <a:latin typeface="+mj-lt"/>
                <a:ea typeface="Times New Roman" panose="02020603050405020304" pitchFamily="18" charset="0"/>
              </a:rPr>
              <a:t>ΓΑΤΑ 2 (ΘΕΣ/ΚΗ), ΑΥΓΟ 1 (ΠΑΤΡΑ) - ΑΥΓΟ 2 (ΘΕΣ/ΚΗ), ΖΩΑ 1 (ΠΑΤΡΑ) - ΖΩΑ 2 (ΘΕΣ/ΚΗ) κ.α.</a:t>
            </a:r>
          </a:p>
          <a:p>
            <a:pPr algn="just">
              <a:lnSpc>
                <a:spcPct val="110000"/>
              </a:lnSpc>
              <a:buFont typeface="Wingdings" pitchFamily="2" charset="2"/>
              <a:buChar char="Ø"/>
            </a:pPr>
            <a:endParaRPr lang="el-GR" sz="1800" b="1" dirty="0">
              <a:latin typeface="+mj-lt"/>
              <a:ea typeface="Times New Roman" panose="02020603050405020304" pitchFamily="18" charset="0"/>
            </a:endParaRPr>
          </a:p>
          <a:p>
            <a:pPr algn="just">
              <a:lnSpc>
                <a:spcPct val="110000"/>
              </a:lnSpc>
              <a:buFont typeface="Wingdings" pitchFamily="2" charset="2"/>
              <a:buChar char="Ø"/>
            </a:pPr>
            <a:r>
              <a:rPr lang="el-GR" sz="1800" b="1" dirty="0">
                <a:effectLst/>
                <a:latin typeface="+mj-lt"/>
                <a:ea typeface="Calibri" panose="020F0502020204030204" pitchFamily="34" charset="0"/>
              </a:rPr>
              <a:t>Ακόμη παρατηρείται ποικιλία και </a:t>
            </a:r>
            <a:r>
              <a:rPr lang="el-GR" sz="1800" b="1" dirty="0">
                <a:solidFill>
                  <a:srgbClr val="C00000"/>
                </a:solidFill>
                <a:effectLst/>
                <a:latin typeface="+mj-lt"/>
                <a:ea typeface="Calibri" panose="020F0502020204030204" pitchFamily="34" charset="0"/>
              </a:rPr>
              <a:t>στα νοήματα που αφορούν τις νέες τεχνολογίες </a:t>
            </a:r>
            <a:r>
              <a:rPr lang="el-GR" sz="1800" b="1" dirty="0">
                <a:effectLst/>
                <a:latin typeface="+mj-lt"/>
                <a:ea typeface="Calibri" panose="020F0502020204030204" pitchFamily="34" charset="0"/>
              </a:rPr>
              <a:t>όπως για παράδειγμα τα νοήματα ΙΝΤΕΡΝΕΤ 1 (ΠΑΤΡΑ) - ΙΝΤΕΡΝΕΤ 2 (ΘΕΣ/ΚΗ) στοιχείο το οποίο έχει παρατηρηθεί κι από τους </a:t>
            </a:r>
            <a:r>
              <a:rPr lang="en-US" sz="1800" b="1" dirty="0" err="1">
                <a:effectLst/>
                <a:latin typeface="+mj-lt"/>
                <a:ea typeface="Calibri" panose="020F0502020204030204" pitchFamily="34" charset="0"/>
              </a:rPr>
              <a:t>Woll</a:t>
            </a:r>
            <a:r>
              <a:rPr lang="el-GR" sz="1800" b="1" dirty="0">
                <a:effectLst/>
                <a:latin typeface="+mj-lt"/>
                <a:ea typeface="Calibri" panose="020F0502020204030204" pitchFamily="34" charset="0"/>
              </a:rPr>
              <a:t>, </a:t>
            </a:r>
            <a:r>
              <a:rPr lang="en-US" sz="1800" b="1" dirty="0" err="1">
                <a:effectLst/>
                <a:latin typeface="+mj-lt"/>
                <a:ea typeface="Calibri" panose="020F0502020204030204" pitchFamily="34" charset="0"/>
              </a:rPr>
              <a:t>Allsop</a:t>
            </a:r>
            <a:r>
              <a:rPr lang="en-US" sz="1800" b="1" dirty="0">
                <a:effectLst/>
                <a:latin typeface="+mj-lt"/>
                <a:ea typeface="Calibri" panose="020F0502020204030204" pitchFamily="34" charset="0"/>
              </a:rPr>
              <a:t> </a:t>
            </a:r>
            <a:r>
              <a:rPr lang="el-GR" sz="1800" b="1" dirty="0">
                <a:effectLst/>
                <a:latin typeface="+mj-lt"/>
                <a:ea typeface="Calibri" panose="020F0502020204030204" pitchFamily="34" charset="0"/>
              </a:rPr>
              <a:t>&amp; </a:t>
            </a:r>
            <a:r>
              <a:rPr lang="en-US" sz="1800" b="1" dirty="0">
                <a:effectLst/>
                <a:latin typeface="+mj-lt"/>
                <a:ea typeface="Calibri" panose="020F0502020204030204" pitchFamily="34" charset="0"/>
              </a:rPr>
              <a:t>Sutton</a:t>
            </a:r>
            <a:r>
              <a:rPr lang="el-GR" sz="1800" b="1" dirty="0">
                <a:effectLst/>
                <a:latin typeface="+mj-lt"/>
                <a:ea typeface="Calibri" panose="020F0502020204030204" pitchFamily="34" charset="0"/>
              </a:rPr>
              <a:t>-</a:t>
            </a:r>
            <a:r>
              <a:rPr lang="en-US" sz="1800" b="1" dirty="0">
                <a:effectLst/>
                <a:latin typeface="+mj-lt"/>
                <a:ea typeface="Calibri" panose="020F0502020204030204" pitchFamily="34" charset="0"/>
              </a:rPr>
              <a:t>Spence </a:t>
            </a:r>
            <a:r>
              <a:rPr lang="el-GR" sz="1800" b="1" dirty="0">
                <a:effectLst/>
                <a:latin typeface="+mj-lt"/>
                <a:ea typeface="Calibri" panose="020F0502020204030204" pitchFamily="34" charset="0"/>
              </a:rPr>
              <a:t>(1991) κατά τη μελέτη της λεξιλογικής ποικιλίας στην Βρετανική ΝΓ (</a:t>
            </a:r>
            <a:r>
              <a:rPr lang="en-US" sz="1800" b="1" dirty="0">
                <a:effectLst/>
                <a:latin typeface="+mj-lt"/>
                <a:ea typeface="Calibri" panose="020F0502020204030204" pitchFamily="34" charset="0"/>
              </a:rPr>
              <a:t>BSL</a:t>
            </a:r>
            <a:r>
              <a:rPr lang="el-GR" sz="1800" b="1" dirty="0">
                <a:effectLst/>
                <a:latin typeface="+mj-lt"/>
                <a:ea typeface="Calibri" panose="020F0502020204030204" pitchFamily="34" charset="0"/>
              </a:rPr>
              <a:t>). </a:t>
            </a:r>
          </a:p>
          <a:p>
            <a:pPr algn="just">
              <a:lnSpc>
                <a:spcPct val="110000"/>
              </a:lnSpc>
              <a:buFont typeface="Wingdings" pitchFamily="2" charset="2"/>
              <a:buChar char="Ø"/>
            </a:pPr>
            <a:endParaRPr lang="el-GR" sz="1800" dirty="0">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Calibri" panose="020F0502020204030204" pitchFamily="34" charset="0"/>
            </a:endParaRPr>
          </a:p>
          <a:p>
            <a:pPr algn="just">
              <a:lnSpc>
                <a:spcPct val="100000"/>
              </a:lnSpc>
            </a:pPr>
            <a:endParaRPr lang="el-GR" sz="1800" dirty="0">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Times New Roman" panose="02020603050405020304" pitchFamily="18" charset="0"/>
            </a:endParaRPr>
          </a:p>
          <a:p>
            <a:pPr algn="just">
              <a:lnSpc>
                <a:spcPct val="100000"/>
              </a:lnSpc>
            </a:pPr>
            <a:endParaRPr lang="el-GR" sz="1800" dirty="0">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79779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44EC4D-BF9C-1344-B0EB-3BE2E82CA27B}"/>
              </a:ext>
            </a:extLst>
          </p:cNvPr>
          <p:cNvSpPr>
            <a:spLocks noGrp="1"/>
          </p:cNvSpPr>
          <p:nvPr>
            <p:ph type="title"/>
          </p:nvPr>
        </p:nvSpPr>
        <p:spPr/>
        <p:txBody>
          <a:bodyPr>
            <a:normAutofit/>
          </a:bodyPr>
          <a:lstStyle/>
          <a:p>
            <a:pPr algn="ctr"/>
            <a:r>
              <a:rPr lang="el-GR" sz="4000" dirty="0"/>
              <a:t>Οι νοηματικές γλώσσες ΔΕΝ απεικονίζουν ομιλούμενες γλώσσες</a:t>
            </a:r>
          </a:p>
        </p:txBody>
      </p:sp>
      <p:sp>
        <p:nvSpPr>
          <p:cNvPr id="3" name="Θέση περιεχομένου 2">
            <a:extLst>
              <a:ext uri="{FF2B5EF4-FFF2-40B4-BE49-F238E27FC236}">
                <a16:creationId xmlns:a16="http://schemas.microsoft.com/office/drawing/2014/main" id="{F38165A0-0379-3642-8E41-9C7FB55F1E0E}"/>
              </a:ext>
            </a:extLst>
          </p:cNvPr>
          <p:cNvSpPr>
            <a:spLocks noGrp="1"/>
          </p:cNvSpPr>
          <p:nvPr>
            <p:ph idx="1"/>
          </p:nvPr>
        </p:nvSpPr>
        <p:spPr>
          <a:xfrm>
            <a:off x="863601" y="2646342"/>
            <a:ext cx="10532532" cy="4050792"/>
          </a:xfrm>
        </p:spPr>
        <p:txBody>
          <a:bodyPr/>
          <a:lstStyle/>
          <a:p>
            <a:r>
              <a:rPr lang="el-GR" sz="2400" dirty="0"/>
              <a:t>Δεν υπάρχει σχέση ένα-προς-ένα μεταξύ ομιλούμενων και νοηματικών γλωσσών.</a:t>
            </a:r>
          </a:p>
          <a:p>
            <a:r>
              <a:rPr lang="en-GB" sz="2400" dirty="0"/>
              <a:t>A</a:t>
            </a:r>
            <a:r>
              <a:rPr lang="el-GR" sz="2400" dirty="0" err="1"/>
              <a:t>μερικανική</a:t>
            </a:r>
            <a:r>
              <a:rPr lang="el-GR" sz="2400" dirty="0"/>
              <a:t> Νοηματική Γλώσσα(</a:t>
            </a:r>
            <a:r>
              <a:rPr lang="en-GB" sz="2400" dirty="0"/>
              <a:t>ASL)</a:t>
            </a:r>
            <a:r>
              <a:rPr lang="el-GR" sz="2400" dirty="0"/>
              <a:t> </a:t>
            </a:r>
            <a:r>
              <a:rPr lang="en-GB" sz="2400" dirty="0"/>
              <a:t>–</a:t>
            </a:r>
            <a:r>
              <a:rPr lang="el-GR" sz="2400" dirty="0"/>
              <a:t> Βρετανική Νοηματική Γλώσσα (</a:t>
            </a:r>
            <a:r>
              <a:rPr lang="en-GB" sz="2400" dirty="0"/>
              <a:t>BSL) </a:t>
            </a:r>
          </a:p>
          <a:p>
            <a:r>
              <a:rPr lang="el-GR" sz="2400" dirty="0"/>
              <a:t>Ελληνική Νοηματική Γλώσσα(ΕΝΓ) – Κυπριακή Νοηματική Γλώσσα (ΚΝΓ) </a:t>
            </a:r>
          </a:p>
          <a:p>
            <a:r>
              <a:rPr lang="el-GR" sz="2400" dirty="0"/>
              <a:t>Ισπανική Νοηματική Γλώσσα – Καταλανική Νοηματική Γλώσσα </a:t>
            </a:r>
          </a:p>
          <a:p>
            <a:endParaRPr lang="el-GR" dirty="0"/>
          </a:p>
        </p:txBody>
      </p:sp>
    </p:spTree>
    <p:extLst>
      <p:ext uri="{BB962C8B-B14F-4D97-AF65-F5344CB8AC3E}">
        <p14:creationId xmlns:p14="http://schemas.microsoft.com/office/powerpoint/2010/main" val="369544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5DB9A5-4974-BFE1-537E-F32050DA4888}"/>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C663BE41-5AA2-7F78-5C2B-6E2C6BE8C88F}"/>
              </a:ext>
            </a:extLst>
          </p:cNvPr>
          <p:cNvSpPr>
            <a:spLocks noGrp="1"/>
          </p:cNvSpPr>
          <p:nvPr>
            <p:ph idx="1"/>
          </p:nvPr>
        </p:nvSpPr>
        <p:spPr/>
        <p:txBody>
          <a:bodyPr>
            <a:normAutofit/>
          </a:bodyPr>
          <a:lstStyle/>
          <a:p>
            <a:pPr algn="just">
              <a:lnSpc>
                <a:spcPct val="110000"/>
              </a:lnSpc>
              <a:buFont typeface="Wingdings" pitchFamily="2" charset="2"/>
              <a:buChar char="Ø"/>
            </a:pPr>
            <a:endParaRPr lang="el-GR" sz="1800" dirty="0">
              <a:latin typeface="Times New Roman" panose="02020603050405020304" pitchFamily="18" charset="0"/>
              <a:ea typeface="Calibri" panose="020F0502020204030204" pitchFamily="34" charset="0"/>
            </a:endParaRPr>
          </a:p>
          <a:p>
            <a:pPr algn="just">
              <a:lnSpc>
                <a:spcPct val="110000"/>
              </a:lnSpc>
              <a:buFont typeface="Wingdings" pitchFamily="2" charset="2"/>
              <a:buChar char="Ø"/>
            </a:pPr>
            <a:r>
              <a:rPr lang="el-GR" sz="1800" b="1" dirty="0">
                <a:solidFill>
                  <a:srgbClr val="C00000"/>
                </a:solidFill>
                <a:effectLst/>
                <a:latin typeface="+mj-lt"/>
                <a:ea typeface="Calibri" panose="020F0502020204030204" pitchFamily="34" charset="0"/>
              </a:rPr>
              <a:t>Μία μεταβλητή </a:t>
            </a:r>
            <a:r>
              <a:rPr lang="el-GR" sz="1800" b="1" dirty="0">
                <a:effectLst/>
                <a:latin typeface="+mj-lt"/>
                <a:ea typeface="Calibri" panose="020F0502020204030204" pitchFamily="34" charset="0"/>
              </a:rPr>
              <a:t>που διερευνήθηκε και φάνηκε να είναι </a:t>
            </a:r>
            <a:r>
              <a:rPr lang="el-GR" sz="1800" b="1" dirty="0">
                <a:solidFill>
                  <a:srgbClr val="C00000"/>
                </a:solidFill>
                <a:effectLst/>
                <a:latin typeface="+mj-lt"/>
                <a:ea typeface="Calibri" panose="020F0502020204030204" pitchFamily="34" charset="0"/>
              </a:rPr>
              <a:t>υπεύθυνη</a:t>
            </a:r>
            <a:r>
              <a:rPr lang="el-GR" sz="1800" b="1" dirty="0">
                <a:effectLst/>
                <a:latin typeface="+mj-lt"/>
                <a:ea typeface="Calibri" panose="020F0502020204030204" pitchFamily="34" charset="0"/>
              </a:rPr>
              <a:t> για ένα μέρος αυτής της ποικιλότητας είναι ο </a:t>
            </a:r>
            <a:r>
              <a:rPr lang="el-GR" sz="1800" b="1" dirty="0">
                <a:solidFill>
                  <a:srgbClr val="C00000"/>
                </a:solidFill>
                <a:effectLst/>
                <a:latin typeface="+mj-lt"/>
                <a:ea typeface="Calibri" panose="020F0502020204030204" pitchFamily="34" charset="0"/>
              </a:rPr>
              <a:t>λεξιλογικός δανεισμός</a:t>
            </a:r>
            <a:r>
              <a:rPr lang="el-GR" sz="1800" b="1" dirty="0">
                <a:effectLst/>
                <a:latin typeface="+mj-lt"/>
                <a:ea typeface="Calibri" panose="020F0502020204030204" pitchFamily="34" charset="0"/>
              </a:rPr>
              <a:t>. Μια κοινή πρακτική των </a:t>
            </a:r>
            <a:r>
              <a:rPr lang="el-GR" sz="1800" b="1" dirty="0" err="1">
                <a:effectLst/>
                <a:latin typeface="+mj-lt"/>
                <a:ea typeface="Calibri" panose="020F0502020204030204" pitchFamily="34" charset="0"/>
              </a:rPr>
              <a:t>νοηματιστών</a:t>
            </a:r>
            <a:r>
              <a:rPr lang="el-GR" sz="1800" b="1" dirty="0">
                <a:effectLst/>
                <a:latin typeface="+mj-lt"/>
                <a:ea typeface="Calibri" panose="020F0502020204030204" pitchFamily="34" charset="0"/>
              </a:rPr>
              <a:t> είναι να χρησιμοποιούν το νόημα που χρησιμοποιεί η αντίστοιχη ΝΓ για τη χώρα της. </a:t>
            </a:r>
          </a:p>
          <a:p>
            <a:pPr algn="just">
              <a:lnSpc>
                <a:spcPct val="110000"/>
              </a:lnSpc>
              <a:buFont typeface="Wingdings" pitchFamily="2" charset="2"/>
              <a:buChar char="Ø"/>
            </a:pPr>
            <a:endParaRPr lang="el-GR" sz="1800" b="1" dirty="0">
              <a:effectLst/>
              <a:latin typeface="+mj-lt"/>
              <a:ea typeface="Calibri" panose="020F0502020204030204" pitchFamily="34" charset="0"/>
            </a:endParaRPr>
          </a:p>
          <a:p>
            <a:pPr algn="just">
              <a:lnSpc>
                <a:spcPct val="110000"/>
              </a:lnSpc>
              <a:buFont typeface="Wingdings" pitchFamily="2" charset="2"/>
              <a:buChar char="Ø"/>
            </a:pPr>
            <a:r>
              <a:rPr lang="el-GR" sz="1800" b="1" dirty="0">
                <a:effectLst/>
                <a:latin typeface="+mj-lt"/>
                <a:ea typeface="Calibri" panose="020F0502020204030204" pitchFamily="34" charset="0"/>
              </a:rPr>
              <a:t>Χαρακτηριστικό τέτοιο παράδειγμα για την ΕΝΓ αποτελεί το νόημα ΑΥΣΤΡΑΛΙΑ 1 (ΠΑΤΡΑ) που αποτελεί δάνειο του νοήματος που χρησιμοποιεί η αντίστοιχη ΝΓ της ΑΥΣΤΡΑΛΙΑΣ για τη χώρα της. Μία τακτική η οποία έχει διαπιστωθεί και στην Αμερικάνικη ΝΓ (</a:t>
            </a:r>
            <a:r>
              <a:rPr lang="en-US" sz="1800" b="1" dirty="0">
                <a:effectLst/>
                <a:latin typeface="+mj-lt"/>
                <a:ea typeface="Calibri" panose="020F0502020204030204" pitchFamily="34" charset="0"/>
              </a:rPr>
              <a:t>ASL</a:t>
            </a:r>
            <a:r>
              <a:rPr lang="el-GR" sz="1800" b="1" dirty="0">
                <a:effectLst/>
                <a:latin typeface="+mj-lt"/>
                <a:ea typeface="Calibri" panose="020F0502020204030204" pitchFamily="34" charset="0"/>
              </a:rPr>
              <a:t>) από τους </a:t>
            </a:r>
            <a:r>
              <a:rPr lang="el-GR" sz="1800" b="1" dirty="0" err="1">
                <a:effectLst/>
                <a:latin typeface="+mj-lt"/>
                <a:ea typeface="Calibri" panose="020F0502020204030204" pitchFamily="34" charset="0"/>
              </a:rPr>
              <a:t>Lucas</a:t>
            </a:r>
            <a:r>
              <a:rPr lang="el-GR" sz="1800" b="1" dirty="0">
                <a:effectLst/>
                <a:latin typeface="+mj-lt"/>
                <a:ea typeface="Calibri" panose="020F0502020204030204" pitchFamily="34" charset="0"/>
              </a:rPr>
              <a:t>, </a:t>
            </a:r>
            <a:r>
              <a:rPr lang="el-GR" sz="1800" b="1" dirty="0" err="1">
                <a:effectLst/>
                <a:latin typeface="+mj-lt"/>
                <a:ea typeface="Calibri" panose="020F0502020204030204" pitchFamily="34" charset="0"/>
              </a:rPr>
              <a:t>Robert</a:t>
            </a:r>
            <a:r>
              <a:rPr lang="el-GR" sz="1800" b="1" dirty="0">
                <a:effectLst/>
                <a:latin typeface="+mj-lt"/>
                <a:ea typeface="Calibri" panose="020F0502020204030204" pitchFamily="34" charset="0"/>
              </a:rPr>
              <a:t> &amp; </a:t>
            </a:r>
            <a:r>
              <a:rPr lang="el-GR" sz="1800" b="1" dirty="0" err="1">
                <a:effectLst/>
                <a:latin typeface="+mj-lt"/>
                <a:ea typeface="Calibri" panose="020F0502020204030204" pitchFamily="34" charset="0"/>
              </a:rPr>
              <a:t>Clayton</a:t>
            </a:r>
            <a:r>
              <a:rPr lang="el-GR" sz="1800" b="1" dirty="0">
                <a:latin typeface="+mj-lt"/>
                <a:ea typeface="Calibri" panose="020F0502020204030204" pitchFamily="34" charset="0"/>
              </a:rPr>
              <a:t> </a:t>
            </a:r>
            <a:r>
              <a:rPr lang="el-GR" sz="1800" b="1" dirty="0">
                <a:effectLst/>
                <a:latin typeface="+mj-lt"/>
                <a:ea typeface="Calibri" panose="020F0502020204030204" pitchFamily="34" charset="0"/>
              </a:rPr>
              <a:t> (2001) οι οποίοι πιστεύουν </a:t>
            </a:r>
            <a:r>
              <a:rPr lang="el-GR" sz="1800" b="1" dirty="0">
                <a:solidFill>
                  <a:srgbClr val="C00000"/>
                </a:solidFill>
                <a:effectLst/>
                <a:latin typeface="+mj-lt"/>
                <a:ea typeface="Calibri" panose="020F0502020204030204" pitchFamily="34" charset="0"/>
              </a:rPr>
              <a:t>πως με την μέθοδο αυτή οι </a:t>
            </a:r>
            <a:r>
              <a:rPr lang="el-GR" sz="1800" b="1" dirty="0" err="1">
                <a:solidFill>
                  <a:srgbClr val="C00000"/>
                </a:solidFill>
                <a:effectLst/>
                <a:latin typeface="+mj-lt"/>
                <a:ea typeface="Calibri" panose="020F0502020204030204" pitchFamily="34" charset="0"/>
              </a:rPr>
              <a:t>νοηματιστές</a:t>
            </a:r>
            <a:r>
              <a:rPr lang="el-GR" sz="1800" b="1" dirty="0">
                <a:solidFill>
                  <a:srgbClr val="C00000"/>
                </a:solidFill>
                <a:effectLst/>
                <a:latin typeface="+mj-lt"/>
                <a:ea typeface="Calibri" panose="020F0502020204030204" pitchFamily="34" charset="0"/>
              </a:rPr>
              <a:t> εκφράζουν το σεβασμό τους προς την κουλτούρα των άλλων χωρών</a:t>
            </a:r>
            <a:r>
              <a:rPr lang="el-GR" sz="1800" b="1" dirty="0">
                <a:effectLst/>
                <a:latin typeface="+mj-lt"/>
                <a:ea typeface="Calibri" panose="020F0502020204030204" pitchFamily="34" charset="0"/>
              </a:rPr>
              <a:t>. </a:t>
            </a:r>
          </a:p>
          <a:p>
            <a:pPr algn="just">
              <a:lnSpc>
                <a:spcPct val="100000"/>
              </a:lnSpc>
            </a:pPr>
            <a:endParaRPr lang="el-GR" sz="1800" dirty="0">
              <a:effectLst/>
              <a:latin typeface="Times New Roman" panose="02020603050405020304" pitchFamily="18" charset="0"/>
              <a:ea typeface="Calibri" panose="020F0502020204030204" pitchFamily="34" charset="0"/>
            </a:endParaRPr>
          </a:p>
          <a:p>
            <a:pPr algn="just">
              <a:lnSpc>
                <a:spcPct val="100000"/>
              </a:lnSpc>
            </a:pPr>
            <a:endParaRPr lang="el-GR" sz="1800" dirty="0">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Times New Roman" panose="02020603050405020304" pitchFamily="18" charset="0"/>
            </a:endParaRPr>
          </a:p>
          <a:p>
            <a:pPr algn="just">
              <a:lnSpc>
                <a:spcPct val="100000"/>
              </a:lnSpc>
            </a:pPr>
            <a:endParaRPr lang="el-GR" sz="1800" dirty="0">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Calibri" panose="020F0502020204030204" pitchFamily="34" charset="0"/>
            </a:endParaRPr>
          </a:p>
          <a:p>
            <a:pPr algn="just">
              <a:lnSpc>
                <a:spcPct val="100000"/>
              </a:lnSpc>
            </a:pPr>
            <a:endParaRPr lang="el-GR"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64735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DB2BB5-CDDC-26E4-FE17-460D1C9440E3}"/>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8299DE8C-DFAC-F24C-3C85-06A1D7653688}"/>
              </a:ext>
            </a:extLst>
          </p:cNvPr>
          <p:cNvSpPr>
            <a:spLocks noGrp="1"/>
          </p:cNvSpPr>
          <p:nvPr>
            <p:ph idx="1"/>
          </p:nvPr>
        </p:nvSpPr>
        <p:spPr/>
        <p:txBody>
          <a:bodyPr>
            <a:normAutofit/>
          </a:bodyPr>
          <a:lstStyle/>
          <a:p>
            <a:pPr marL="514350" indent="-285750" algn="just">
              <a:lnSpc>
                <a:spcPct val="100000"/>
              </a:lnSpc>
              <a:buFont typeface="Wingdings" pitchFamily="2" charset="2"/>
              <a:buChar char="Ø"/>
            </a:pPr>
            <a:r>
              <a:rPr lang="el-GR" sz="1800" b="1" dirty="0">
                <a:effectLst/>
                <a:latin typeface="+mj-lt"/>
                <a:ea typeface="Calibri" panose="020F0502020204030204" pitchFamily="34" charset="0"/>
              </a:rPr>
              <a:t>Ακόμη, όπως παρατηρήθηκε </a:t>
            </a:r>
            <a:r>
              <a:rPr lang="el-GR" sz="1800" b="1" dirty="0">
                <a:solidFill>
                  <a:srgbClr val="C00000"/>
                </a:solidFill>
                <a:effectLst/>
                <a:latin typeface="+mj-lt"/>
                <a:ea typeface="Calibri" panose="020F0502020204030204" pitchFamily="34" charset="0"/>
              </a:rPr>
              <a:t>κάποια νοήματα αποτελούν παράφραση του νοήματος που χρησιμοποιεί η αντίστοιχη ΝΓ για τη χώρα της</a:t>
            </a:r>
            <a:r>
              <a:rPr lang="el-GR" sz="1800" b="1" dirty="0">
                <a:effectLst/>
                <a:latin typeface="+mj-lt"/>
                <a:ea typeface="Calibri" panose="020F0502020204030204" pitchFamily="34" charset="0"/>
              </a:rPr>
              <a:t>. Ένα τέτοιο νόημα στην ΕΝΓ είναι το νόημα ΝΕΑ ΖΗΛΑΝΔΙΑ 1 (ΠΑΤΡΑ) το οποίο διαμορφώνεται με την προσθήκη του νοήματος «ΝΕΑ» της ΕΝΓ και το νόημα που χρησιμοποιεί η Νέα Ζηλανδία για το </a:t>
            </a:r>
            <a:r>
              <a:rPr lang="el-GR" sz="1800" b="1" dirty="0" err="1">
                <a:effectLst/>
                <a:latin typeface="+mj-lt"/>
                <a:ea typeface="Calibri" panose="020F0502020204030204" pitchFamily="34" charset="0"/>
              </a:rPr>
              <a:t>νοηματισμό</a:t>
            </a:r>
            <a:r>
              <a:rPr lang="el-GR" sz="1800" b="1" dirty="0">
                <a:effectLst/>
                <a:latin typeface="+mj-lt"/>
                <a:ea typeface="Calibri" panose="020F0502020204030204" pitchFamily="34" charset="0"/>
              </a:rPr>
              <a:t> της χώρας της. </a:t>
            </a:r>
          </a:p>
          <a:p>
            <a:pPr marL="514350" indent="-285750" algn="just">
              <a:lnSpc>
                <a:spcPct val="100000"/>
              </a:lnSpc>
              <a:buFont typeface="Wingdings" pitchFamily="2" charset="2"/>
              <a:buChar char="Ø"/>
            </a:pPr>
            <a:endParaRPr lang="el-GR" sz="1800" b="1" dirty="0">
              <a:effectLst/>
              <a:latin typeface="+mj-lt"/>
              <a:ea typeface="Calibri" panose="020F0502020204030204" pitchFamily="34" charset="0"/>
            </a:endParaRPr>
          </a:p>
          <a:p>
            <a:pPr marL="514350" indent="-285750" algn="just">
              <a:lnSpc>
                <a:spcPct val="100000"/>
              </a:lnSpc>
              <a:buFont typeface="Wingdings" pitchFamily="2" charset="2"/>
              <a:buChar char="Ø"/>
            </a:pPr>
            <a:r>
              <a:rPr lang="el-GR" sz="1800" b="1" dirty="0">
                <a:effectLst/>
                <a:latin typeface="+mj-lt"/>
                <a:ea typeface="Calibri" panose="020F0502020204030204" pitchFamily="34" charset="0"/>
              </a:rPr>
              <a:t>Κάποια ακόμη </a:t>
            </a:r>
            <a:r>
              <a:rPr lang="el-GR" sz="1800" b="1" dirty="0">
                <a:solidFill>
                  <a:srgbClr val="C00000"/>
                </a:solidFill>
                <a:effectLst/>
                <a:latin typeface="+mj-lt"/>
                <a:ea typeface="Calibri" panose="020F0502020204030204" pitchFamily="34" charset="0"/>
              </a:rPr>
              <a:t>νοήματα</a:t>
            </a:r>
            <a:r>
              <a:rPr lang="el-GR" sz="1800" b="1" dirty="0">
                <a:effectLst/>
                <a:latin typeface="+mj-lt"/>
                <a:ea typeface="Calibri" panose="020F0502020204030204" pitchFamily="34" charset="0"/>
              </a:rPr>
              <a:t> σχηματίζονται και ως </a:t>
            </a:r>
            <a:r>
              <a:rPr lang="el-GR" sz="1800" b="1" dirty="0">
                <a:solidFill>
                  <a:srgbClr val="C00000"/>
                </a:solidFill>
                <a:effectLst/>
                <a:latin typeface="+mj-lt"/>
                <a:ea typeface="Calibri" panose="020F0502020204030204" pitchFamily="34" charset="0"/>
              </a:rPr>
              <a:t>αποτέλεσμα της </a:t>
            </a:r>
            <a:r>
              <a:rPr lang="el-GR" sz="1800" b="1" dirty="0" err="1">
                <a:solidFill>
                  <a:srgbClr val="C00000"/>
                </a:solidFill>
                <a:effectLst/>
                <a:latin typeface="+mj-lt"/>
                <a:ea typeface="Calibri" panose="020F0502020204030204" pitchFamily="34" charset="0"/>
              </a:rPr>
              <a:t>λεξικοποίησης</a:t>
            </a:r>
            <a:r>
              <a:rPr lang="el-GR" sz="1800" b="1" dirty="0">
                <a:solidFill>
                  <a:srgbClr val="C00000"/>
                </a:solidFill>
                <a:effectLst/>
                <a:latin typeface="+mj-lt"/>
                <a:ea typeface="Calibri" panose="020F0502020204030204" pitchFamily="34" charset="0"/>
              </a:rPr>
              <a:t> των ονομάτων των χωρών από την ομιλούμενη Ελληνική μέσω της </a:t>
            </a:r>
            <a:r>
              <a:rPr lang="el-GR" sz="1800" b="1" dirty="0" err="1">
                <a:solidFill>
                  <a:srgbClr val="C00000"/>
                </a:solidFill>
                <a:effectLst/>
                <a:latin typeface="+mj-lt"/>
                <a:ea typeface="Calibri" panose="020F0502020204030204" pitchFamily="34" charset="0"/>
              </a:rPr>
              <a:t>δαχτυλογραφής</a:t>
            </a:r>
            <a:r>
              <a:rPr lang="el-GR" sz="1800" b="1" dirty="0">
                <a:solidFill>
                  <a:srgbClr val="C00000"/>
                </a:solidFill>
                <a:effectLst/>
                <a:latin typeface="+mj-lt"/>
                <a:ea typeface="Calibri" panose="020F0502020204030204" pitchFamily="34" charset="0"/>
              </a:rPr>
              <a:t> (</a:t>
            </a:r>
            <a:r>
              <a:rPr lang="en-US" sz="1800" b="1" dirty="0">
                <a:solidFill>
                  <a:srgbClr val="C00000"/>
                </a:solidFill>
                <a:effectLst/>
                <a:latin typeface="+mj-lt"/>
                <a:ea typeface="Calibri" panose="020F0502020204030204" pitchFamily="34" charset="0"/>
              </a:rPr>
              <a:t>fingerspelling</a:t>
            </a:r>
            <a:r>
              <a:rPr lang="el-GR" sz="1800" b="1" dirty="0">
                <a:solidFill>
                  <a:srgbClr val="C00000"/>
                </a:solidFill>
                <a:effectLst/>
                <a:latin typeface="+mj-lt"/>
                <a:ea typeface="Calibri" panose="020F0502020204030204" pitchFamily="34" charset="0"/>
              </a:rPr>
              <a:t>). </a:t>
            </a:r>
            <a:r>
              <a:rPr lang="el-GR" sz="1800" b="1" dirty="0">
                <a:effectLst/>
                <a:latin typeface="+mj-lt"/>
                <a:ea typeface="Calibri" panose="020F0502020204030204" pitchFamily="34" charset="0"/>
              </a:rPr>
              <a:t>Χαρακτηριστικό τέτοιο παράδειγμα για την ΕΝΓ αποτελεί το νόημα ΝΕΑ ΖΗΛΑΝΔΙΑ 2 (ΘΕΣ/ΚΗ) το οποίο σχηματίζεται με το νόημα «ΝΕΑ» και το  ΓΡΑΜΜΑ «Ζ» του δαχτυλικού αλφαβήτου. </a:t>
            </a:r>
          </a:p>
        </p:txBody>
      </p:sp>
    </p:spTree>
    <p:extLst>
      <p:ext uri="{BB962C8B-B14F-4D97-AF65-F5344CB8AC3E}">
        <p14:creationId xmlns:p14="http://schemas.microsoft.com/office/powerpoint/2010/main" val="2681679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DB2BB5-CDDC-26E4-FE17-460D1C9440E3}"/>
              </a:ext>
            </a:extLst>
          </p:cNvPr>
          <p:cNvSpPr>
            <a:spLocks noGrp="1"/>
          </p:cNvSpPr>
          <p:nvPr>
            <p:ph type="title"/>
          </p:nvPr>
        </p:nvSpPr>
        <p:spPr/>
        <p:txBody>
          <a:bodyPr/>
          <a:lstStyle/>
          <a:p>
            <a:r>
              <a:rPr lang="el-GR" sz="3600" dirty="0"/>
              <a:t>Η διαλεκτική ποικιλία στην ΕΝΓ</a:t>
            </a:r>
            <a:br>
              <a:rPr lang="el-GR" sz="3600" dirty="0"/>
            </a:br>
            <a:r>
              <a:rPr lang="el-GR" sz="3600" dirty="0"/>
              <a:t>β) Λεξιλογική ποικιλία</a:t>
            </a:r>
            <a:endParaRPr lang="el-GR" dirty="0"/>
          </a:p>
        </p:txBody>
      </p:sp>
      <p:sp>
        <p:nvSpPr>
          <p:cNvPr id="3" name="Θέση περιεχομένου 2">
            <a:extLst>
              <a:ext uri="{FF2B5EF4-FFF2-40B4-BE49-F238E27FC236}">
                <a16:creationId xmlns:a16="http://schemas.microsoft.com/office/drawing/2014/main" id="{8299DE8C-DFAC-F24C-3C85-06A1D7653688}"/>
              </a:ext>
            </a:extLst>
          </p:cNvPr>
          <p:cNvSpPr>
            <a:spLocks noGrp="1"/>
          </p:cNvSpPr>
          <p:nvPr>
            <p:ph idx="1"/>
          </p:nvPr>
        </p:nvSpPr>
        <p:spPr/>
        <p:txBody>
          <a:bodyPr>
            <a:normAutofit/>
          </a:bodyPr>
          <a:lstStyle/>
          <a:p>
            <a:pPr marL="514350" indent="-285750" algn="just">
              <a:lnSpc>
                <a:spcPct val="100000"/>
              </a:lnSpc>
              <a:buFont typeface="Wingdings" pitchFamily="2" charset="2"/>
              <a:buChar char="Ø"/>
            </a:pPr>
            <a:endParaRPr lang="el-GR" sz="1800" dirty="0">
              <a:effectLst/>
              <a:latin typeface="Times New Roman" panose="02020603050405020304" pitchFamily="18" charset="0"/>
              <a:ea typeface="Calibri" panose="020F0502020204030204" pitchFamily="34" charset="0"/>
            </a:endParaRPr>
          </a:p>
          <a:p>
            <a:pPr marL="514350" indent="-285750" algn="just">
              <a:lnSpc>
                <a:spcPct val="100000"/>
              </a:lnSpc>
              <a:buFont typeface="Wingdings" pitchFamily="2" charset="2"/>
              <a:buChar char="Ø"/>
            </a:pPr>
            <a:r>
              <a:rPr lang="el-GR" sz="2400" b="1" dirty="0">
                <a:effectLst/>
                <a:latin typeface="+mj-lt"/>
                <a:ea typeface="Calibri" panose="020F0502020204030204" pitchFamily="34" charset="0"/>
              </a:rPr>
              <a:t>Επιπλέον, εκτενής είναι και ο </a:t>
            </a:r>
            <a:r>
              <a:rPr lang="el-GR" sz="2400" b="1" dirty="0">
                <a:solidFill>
                  <a:srgbClr val="C00000"/>
                </a:solidFill>
                <a:effectLst/>
                <a:latin typeface="+mj-lt"/>
                <a:ea typeface="Calibri" panose="020F0502020204030204" pitchFamily="34" charset="0"/>
              </a:rPr>
              <a:t>δανεισμός από την </a:t>
            </a:r>
            <a:r>
              <a:rPr lang="en-US" sz="2400" b="1" dirty="0">
                <a:solidFill>
                  <a:srgbClr val="C00000"/>
                </a:solidFill>
                <a:effectLst/>
                <a:latin typeface="+mj-lt"/>
                <a:ea typeface="Calibri" panose="020F0502020204030204" pitchFamily="34" charset="0"/>
              </a:rPr>
              <a:t>ASL</a:t>
            </a:r>
            <a:r>
              <a:rPr lang="el-GR" sz="2400" b="1" dirty="0">
                <a:solidFill>
                  <a:srgbClr val="C00000"/>
                </a:solidFill>
                <a:effectLst/>
                <a:latin typeface="+mj-lt"/>
                <a:ea typeface="Calibri" panose="020F0502020204030204" pitchFamily="34" charset="0"/>
              </a:rPr>
              <a:t> (Αμερικανική ΝΓ) εξαιτίας της διάδοσής της και του κύρους της</a:t>
            </a:r>
            <a:r>
              <a:rPr lang="el-GR" sz="2400" b="1" dirty="0">
                <a:effectLst/>
                <a:latin typeface="+mj-lt"/>
                <a:ea typeface="Calibri" panose="020F0502020204030204" pitchFamily="34" charset="0"/>
              </a:rPr>
              <a:t>. Ένα τέτοιο παράδειγμα για την ΕΝΓ είναι το νόημα ΒΟΥΛΓΑΡΙΑ 2 (ΘΕΣ/ΚΗ) που </a:t>
            </a:r>
            <a:r>
              <a:rPr lang="el-GR" sz="2400" b="1" dirty="0" err="1">
                <a:effectLst/>
                <a:latin typeface="+mj-lt"/>
                <a:ea typeface="Calibri" panose="020F0502020204030204" pitchFamily="34" charset="0"/>
              </a:rPr>
              <a:t>νοηματίζεται</a:t>
            </a:r>
            <a:r>
              <a:rPr lang="el-GR" sz="2400" b="1" dirty="0">
                <a:effectLst/>
                <a:latin typeface="+mj-lt"/>
                <a:ea typeface="Calibri" panose="020F0502020204030204" pitchFamily="34" charset="0"/>
              </a:rPr>
              <a:t> με τον ίδιο ακριβώς τρόπο και στην </a:t>
            </a:r>
            <a:r>
              <a:rPr lang="en-US" sz="2400" b="1" dirty="0">
                <a:effectLst/>
                <a:latin typeface="+mj-lt"/>
                <a:ea typeface="Calibri" panose="020F0502020204030204" pitchFamily="34" charset="0"/>
              </a:rPr>
              <a:t>ASL</a:t>
            </a:r>
            <a:r>
              <a:rPr lang="el-GR" sz="2400" b="1" dirty="0">
                <a:effectLst/>
                <a:latin typeface="+mj-lt"/>
                <a:ea typeface="Calibri" panose="020F0502020204030204" pitchFamily="34" charset="0"/>
              </a:rPr>
              <a:t> (Αμερικάνικη ΝΓ).</a:t>
            </a:r>
          </a:p>
          <a:p>
            <a:endParaRPr lang="el-GR" dirty="0"/>
          </a:p>
        </p:txBody>
      </p:sp>
    </p:spTree>
    <p:extLst>
      <p:ext uri="{BB962C8B-B14F-4D97-AF65-F5344CB8AC3E}">
        <p14:creationId xmlns:p14="http://schemas.microsoft.com/office/powerpoint/2010/main" val="2202501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ADE667-353A-4AE3-6EE8-1CFE5569B0CD}"/>
              </a:ext>
            </a:extLst>
          </p:cNvPr>
          <p:cNvSpPr>
            <a:spLocks noGrp="1"/>
          </p:cNvSpPr>
          <p:nvPr>
            <p:ph type="title"/>
          </p:nvPr>
        </p:nvSpPr>
        <p:spPr/>
        <p:txBody>
          <a:bodyPr/>
          <a:lstStyle/>
          <a:p>
            <a:r>
              <a:rPr lang="el-GR" sz="3600" dirty="0"/>
              <a:t>Η διαλεκτική ποικιλία στην ΕΝΓ</a:t>
            </a:r>
            <a:br>
              <a:rPr lang="el-GR" sz="3600" dirty="0"/>
            </a:br>
            <a:endParaRPr lang="el-GR" dirty="0"/>
          </a:p>
        </p:txBody>
      </p:sp>
      <p:sp>
        <p:nvSpPr>
          <p:cNvPr id="3" name="Θέση περιεχομένου 2">
            <a:extLst>
              <a:ext uri="{FF2B5EF4-FFF2-40B4-BE49-F238E27FC236}">
                <a16:creationId xmlns:a16="http://schemas.microsoft.com/office/drawing/2014/main" id="{6F0BFE8A-6C84-BD57-E1AA-E601FCCC8FF7}"/>
              </a:ext>
            </a:extLst>
          </p:cNvPr>
          <p:cNvSpPr>
            <a:spLocks noGrp="1"/>
          </p:cNvSpPr>
          <p:nvPr>
            <p:ph idx="1"/>
          </p:nvPr>
        </p:nvSpPr>
        <p:spPr/>
        <p:txBody>
          <a:bodyPr>
            <a:normAutofit fontScale="92500" lnSpcReduction="10000"/>
          </a:bodyPr>
          <a:lstStyle/>
          <a:p>
            <a:pPr marL="514350" indent="-285750" algn="just">
              <a:lnSpc>
                <a:spcPct val="110000"/>
              </a:lnSpc>
              <a:buFont typeface="Wingdings" pitchFamily="2" charset="2"/>
              <a:buChar char="Ø"/>
            </a:pPr>
            <a:r>
              <a:rPr lang="el-GR" sz="2200" b="1" dirty="0">
                <a:effectLst/>
                <a:latin typeface="+mj-lt"/>
                <a:ea typeface="Calibri" panose="020F0502020204030204" pitchFamily="34" charset="0"/>
              </a:rPr>
              <a:t>Μία άλλη διαπίστωση στην οποία κατέληξαν οι </a:t>
            </a:r>
            <a:r>
              <a:rPr lang="el-GR" sz="2200" b="1" dirty="0">
                <a:latin typeface="+mj-lt"/>
                <a:cs typeface="Times New Roman" panose="02020603050405020304" pitchFamily="18" charset="0"/>
              </a:rPr>
              <a:t>Ζαχαροπούλου </a:t>
            </a:r>
            <a:r>
              <a:rPr lang="en-US" sz="2200" b="1" dirty="0">
                <a:latin typeface="+mj-lt"/>
                <a:cs typeface="Times New Roman" panose="02020603050405020304" pitchFamily="18" charset="0"/>
              </a:rPr>
              <a:t>et al (2020)</a:t>
            </a:r>
            <a:r>
              <a:rPr lang="el-GR" sz="2200" b="1" dirty="0">
                <a:effectLst/>
                <a:latin typeface="+mj-lt"/>
                <a:ea typeface="Calibri" panose="020F0502020204030204" pitchFamily="34" charset="0"/>
              </a:rPr>
              <a:t> έχει να κάνει με τις </a:t>
            </a:r>
            <a:r>
              <a:rPr lang="el-GR" sz="2200" b="1" dirty="0">
                <a:solidFill>
                  <a:srgbClr val="C00000"/>
                </a:solidFill>
                <a:effectLst/>
                <a:latin typeface="+mj-lt"/>
                <a:ea typeface="Calibri" panose="020F0502020204030204" pitchFamily="34" charset="0"/>
              </a:rPr>
              <a:t>διαβαθμίσεις </a:t>
            </a:r>
            <a:r>
              <a:rPr lang="el-GR" sz="2200" b="1" dirty="0" err="1">
                <a:solidFill>
                  <a:srgbClr val="C00000"/>
                </a:solidFill>
                <a:effectLst/>
                <a:latin typeface="+mj-lt"/>
                <a:ea typeface="Calibri" panose="020F0502020204030204" pitchFamily="34" charset="0"/>
              </a:rPr>
              <a:t>αναγνωρισιμότητας</a:t>
            </a:r>
            <a:r>
              <a:rPr lang="el-GR" sz="2200" b="1" dirty="0">
                <a:solidFill>
                  <a:srgbClr val="C00000"/>
                </a:solidFill>
                <a:effectLst/>
                <a:latin typeface="+mj-lt"/>
                <a:ea typeface="Calibri" panose="020F0502020204030204" pitchFamily="34" charset="0"/>
              </a:rPr>
              <a:t> και </a:t>
            </a:r>
            <a:r>
              <a:rPr lang="el-GR" sz="2200" b="1" dirty="0" err="1">
                <a:solidFill>
                  <a:srgbClr val="C00000"/>
                </a:solidFill>
                <a:effectLst/>
                <a:latin typeface="+mj-lt"/>
                <a:ea typeface="Calibri" panose="020F0502020204030204" pitchFamily="34" charset="0"/>
              </a:rPr>
              <a:t>αποδεκτότητας</a:t>
            </a:r>
            <a:r>
              <a:rPr lang="el-GR" sz="2200" b="1" dirty="0">
                <a:solidFill>
                  <a:srgbClr val="C00000"/>
                </a:solidFill>
                <a:effectLst/>
                <a:latin typeface="+mj-lt"/>
                <a:ea typeface="Calibri" panose="020F0502020204030204" pitchFamily="34" charset="0"/>
              </a:rPr>
              <a:t> των διαλεκτικών λεξιλογικών στοιχείων</a:t>
            </a:r>
            <a:r>
              <a:rPr lang="el-GR" sz="2200" b="1" dirty="0">
                <a:effectLst/>
                <a:latin typeface="+mj-lt"/>
                <a:ea typeface="Calibri" panose="020F0502020204030204" pitchFamily="34" charset="0"/>
              </a:rPr>
              <a:t>.</a:t>
            </a:r>
            <a:r>
              <a:rPr lang="el-GR" sz="2200" b="1" baseline="30000" dirty="0">
                <a:effectLst/>
                <a:latin typeface="+mj-lt"/>
                <a:ea typeface="Calibri" panose="020F0502020204030204" pitchFamily="34" charset="0"/>
              </a:rPr>
              <a:t> </a:t>
            </a:r>
          </a:p>
          <a:p>
            <a:pPr marL="514350" indent="-285750" algn="just">
              <a:lnSpc>
                <a:spcPct val="110000"/>
              </a:lnSpc>
              <a:buFont typeface="Wingdings" pitchFamily="2" charset="2"/>
              <a:buChar char="Ø"/>
            </a:pPr>
            <a:endParaRPr lang="el-GR" sz="2200" b="1" baseline="30000" dirty="0">
              <a:effectLst/>
              <a:latin typeface="+mj-lt"/>
              <a:ea typeface="Calibri" panose="020F0502020204030204" pitchFamily="34" charset="0"/>
            </a:endParaRPr>
          </a:p>
          <a:p>
            <a:pPr marL="514350" indent="-285750" algn="just">
              <a:lnSpc>
                <a:spcPct val="110000"/>
              </a:lnSpc>
              <a:buFont typeface="Wingdings" pitchFamily="2" charset="2"/>
              <a:buChar char="Ø"/>
            </a:pPr>
            <a:r>
              <a:rPr lang="el-GR" sz="2200" b="1" dirty="0">
                <a:latin typeface="+mj-lt"/>
                <a:ea typeface="Calibri" panose="020F0502020204030204" pitchFamily="34" charset="0"/>
              </a:rPr>
              <a:t>Ε</a:t>
            </a:r>
            <a:r>
              <a:rPr lang="el-GR" sz="2200" b="1" dirty="0">
                <a:effectLst/>
                <a:latin typeface="+mj-lt"/>
                <a:ea typeface="Calibri" panose="020F0502020204030204" pitchFamily="34" charset="0"/>
              </a:rPr>
              <a:t>ντόπισαν νοήματα τα οποία εμφανίζονται στη Θεσσαλονίκη, αλλά οι Πατρινοί κωφοί δεν έχουν καν γνώση των συγκεκριμένων νοημάτων (π.χ. ΤΥΡΙ 2 (ΘΕΣ/ΚΗ), ΙΟΥΝΙΟΣ 2 (ΘΕΣ/ΚΗ)). Την ίδια στιγμή, υπάρχουν άλλες λεξικές μονάδες που μολονότι οι Πατρινοί κωφοί αναγνωρίζουν την γεωγραφική τους προέλευση όπως π.χ. το νόημα </a:t>
            </a:r>
            <a:r>
              <a:rPr lang="el-GR" sz="2200" b="1" dirty="0">
                <a:solidFill>
                  <a:srgbClr val="000000"/>
                </a:solidFill>
                <a:effectLst/>
                <a:latin typeface="+mj-lt"/>
                <a:ea typeface="Calibri" panose="020F0502020204030204" pitchFamily="34" charset="0"/>
              </a:rPr>
              <a:t>ΖΩΑ 2 (ΘΕΣ/ΚΗ), </a:t>
            </a:r>
            <a:r>
              <a:rPr lang="el-GR" sz="2200" b="1" dirty="0">
                <a:solidFill>
                  <a:srgbClr val="C00000"/>
                </a:solidFill>
                <a:effectLst/>
                <a:latin typeface="+mj-lt"/>
                <a:ea typeface="Calibri" panose="020F0502020204030204" pitchFamily="34" charset="0"/>
              </a:rPr>
              <a:t>τα χαρακτηρίζουν ως λάθος και ως μη αποδεκτές επιλογές για την κοινότητα των κωφών, το αντίστοιχο των στερεοτύπων (</a:t>
            </a:r>
            <a:r>
              <a:rPr lang="en-US" sz="2200" b="1" dirty="0">
                <a:solidFill>
                  <a:srgbClr val="C00000"/>
                </a:solidFill>
                <a:effectLst/>
                <a:latin typeface="+mj-lt"/>
                <a:ea typeface="Calibri" panose="020F0502020204030204" pitchFamily="34" charset="0"/>
              </a:rPr>
              <a:t>stereotypes</a:t>
            </a:r>
            <a:r>
              <a:rPr lang="el-GR" sz="2200" b="1" dirty="0">
                <a:solidFill>
                  <a:srgbClr val="C00000"/>
                </a:solidFill>
                <a:effectLst/>
                <a:latin typeface="+mj-lt"/>
                <a:ea typeface="Calibri" panose="020F0502020204030204" pitchFamily="34" charset="0"/>
              </a:rPr>
              <a:t>), όπως αυτά είχαν προσδιοριστεί από τον </a:t>
            </a:r>
            <a:r>
              <a:rPr lang="en-US" sz="2200" b="1" dirty="0" err="1">
                <a:solidFill>
                  <a:srgbClr val="C00000"/>
                </a:solidFill>
                <a:effectLst/>
                <a:latin typeface="+mj-lt"/>
                <a:ea typeface="Calibri" panose="020F0502020204030204" pitchFamily="34" charset="0"/>
              </a:rPr>
              <a:t>Labov</a:t>
            </a:r>
            <a:r>
              <a:rPr lang="el-GR" sz="2200" b="1" dirty="0">
                <a:solidFill>
                  <a:srgbClr val="C00000"/>
                </a:solidFill>
                <a:effectLst/>
                <a:latin typeface="+mj-lt"/>
                <a:ea typeface="Calibri" panose="020F0502020204030204" pitchFamily="34" charset="0"/>
              </a:rPr>
              <a:t> (1972). </a:t>
            </a:r>
          </a:p>
          <a:p>
            <a:pPr marL="514350" indent="-285750" algn="just">
              <a:lnSpc>
                <a:spcPct val="100000"/>
              </a:lnSpc>
              <a:buFont typeface="Wingdings" pitchFamily="2" charset="2"/>
              <a:buChar char="Ø"/>
            </a:pPr>
            <a:endParaRPr lang="el-GR" sz="1800" dirty="0">
              <a:effectLst/>
              <a:latin typeface="Times New Roman" panose="02020603050405020304" pitchFamily="18" charset="0"/>
              <a:ea typeface="Calibri" panose="020F0502020204030204" pitchFamily="34" charset="0"/>
            </a:endParaRPr>
          </a:p>
          <a:p>
            <a:endParaRPr lang="el-GR" dirty="0"/>
          </a:p>
        </p:txBody>
      </p:sp>
    </p:spTree>
    <p:extLst>
      <p:ext uri="{BB962C8B-B14F-4D97-AF65-F5344CB8AC3E}">
        <p14:creationId xmlns:p14="http://schemas.microsoft.com/office/powerpoint/2010/main" val="39029110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ADE667-353A-4AE3-6EE8-1CFE5569B0CD}"/>
              </a:ext>
            </a:extLst>
          </p:cNvPr>
          <p:cNvSpPr>
            <a:spLocks noGrp="1"/>
          </p:cNvSpPr>
          <p:nvPr>
            <p:ph type="title"/>
          </p:nvPr>
        </p:nvSpPr>
        <p:spPr/>
        <p:txBody>
          <a:bodyPr/>
          <a:lstStyle/>
          <a:p>
            <a:r>
              <a:rPr lang="el-GR" sz="3600" dirty="0"/>
              <a:t>Η διαλεκτική ποικιλία στην ΕΝΓ</a:t>
            </a:r>
            <a:br>
              <a:rPr lang="el-GR" sz="3600" dirty="0"/>
            </a:br>
            <a:endParaRPr lang="el-GR" dirty="0"/>
          </a:p>
        </p:txBody>
      </p:sp>
      <p:sp>
        <p:nvSpPr>
          <p:cNvPr id="3" name="Θέση περιεχομένου 2">
            <a:extLst>
              <a:ext uri="{FF2B5EF4-FFF2-40B4-BE49-F238E27FC236}">
                <a16:creationId xmlns:a16="http://schemas.microsoft.com/office/drawing/2014/main" id="{6F0BFE8A-6C84-BD57-E1AA-E601FCCC8FF7}"/>
              </a:ext>
            </a:extLst>
          </p:cNvPr>
          <p:cNvSpPr>
            <a:spLocks noGrp="1"/>
          </p:cNvSpPr>
          <p:nvPr>
            <p:ph idx="1"/>
          </p:nvPr>
        </p:nvSpPr>
        <p:spPr/>
        <p:txBody>
          <a:bodyPr>
            <a:normAutofit fontScale="92500"/>
          </a:bodyPr>
          <a:lstStyle/>
          <a:p>
            <a:pPr marL="514350" indent="-285750" algn="just">
              <a:lnSpc>
                <a:spcPct val="100000"/>
              </a:lnSpc>
              <a:buFont typeface="Wingdings" pitchFamily="2" charset="2"/>
              <a:buChar char="Ø"/>
            </a:pPr>
            <a:endParaRPr lang="el-GR" sz="1800" dirty="0">
              <a:effectLst/>
              <a:latin typeface="Times New Roman" panose="02020603050405020304" pitchFamily="18" charset="0"/>
              <a:ea typeface="Calibri" panose="020F0502020204030204" pitchFamily="34" charset="0"/>
            </a:endParaRPr>
          </a:p>
          <a:p>
            <a:pPr marL="514350" indent="-285750" algn="just">
              <a:lnSpc>
                <a:spcPct val="100000"/>
              </a:lnSpc>
              <a:buFont typeface="Wingdings" pitchFamily="2" charset="2"/>
              <a:buChar char="Ø"/>
            </a:pPr>
            <a:r>
              <a:rPr lang="el-GR" sz="2400" b="1" dirty="0">
                <a:effectLst/>
                <a:latin typeface="+mj-lt"/>
                <a:ea typeface="Calibri" panose="020F0502020204030204" pitchFamily="34" charset="0"/>
              </a:rPr>
              <a:t>Τέλος, υπάρχει και εκείνη η περίπτωση που </a:t>
            </a:r>
            <a:r>
              <a:rPr lang="el-GR" sz="2400" b="1" dirty="0">
                <a:solidFill>
                  <a:srgbClr val="C00000"/>
                </a:solidFill>
                <a:effectLst/>
                <a:latin typeface="+mj-lt"/>
                <a:ea typeface="Calibri" panose="020F0502020204030204" pitchFamily="34" charset="0"/>
              </a:rPr>
              <a:t>και οι δύο εκδοχές της ίδιας λέξης πραγματώνονται και στις δύο γλωσσικές κοινότητες των κωφών,</a:t>
            </a:r>
            <a:r>
              <a:rPr lang="el-GR" sz="2400" b="1" dirty="0">
                <a:effectLst/>
                <a:latin typeface="+mj-lt"/>
                <a:ea typeface="Calibri" panose="020F0502020204030204" pitchFamily="34" charset="0"/>
              </a:rPr>
              <a:t> όμως </a:t>
            </a:r>
            <a:r>
              <a:rPr lang="el-GR" sz="2400" b="1" dirty="0">
                <a:solidFill>
                  <a:srgbClr val="C00000"/>
                </a:solidFill>
                <a:effectLst/>
                <a:latin typeface="+mj-lt"/>
                <a:ea typeface="Calibri" panose="020F0502020204030204" pitchFamily="34" charset="0"/>
              </a:rPr>
              <a:t>στη μία γεωγραφική περιοχή εμφανίζεται πιο συχνά η μία, ενώ στην άλλη γλωσσική κοινότητα εμφανίζεται πιο συχνά η άλλη </a:t>
            </a:r>
            <a:r>
              <a:rPr lang="el-GR" sz="2400" b="1" dirty="0">
                <a:effectLst/>
                <a:latin typeface="+mj-lt"/>
                <a:ea typeface="Calibri" panose="020F0502020204030204" pitchFamily="34" charset="0"/>
              </a:rPr>
              <a:t>όπως π.χ. τα νοήματα </a:t>
            </a:r>
            <a:r>
              <a:rPr lang="el-GR" sz="2400" b="1" dirty="0">
                <a:solidFill>
                  <a:srgbClr val="000000"/>
                </a:solidFill>
                <a:effectLst/>
                <a:latin typeface="+mj-lt"/>
                <a:ea typeface="Calibri" panose="020F0502020204030204" pitchFamily="34" charset="0"/>
              </a:rPr>
              <a:t>ΔΡΟΜΟΣ 1 (ΠΑΤΡΑ) - ΔΡΟΜΟΣ 2 (ΘΕΣ/ΚΗ). </a:t>
            </a:r>
          </a:p>
          <a:p>
            <a:pPr marL="514350" indent="-285750" algn="just">
              <a:lnSpc>
                <a:spcPct val="100000"/>
              </a:lnSpc>
              <a:buFont typeface="Wingdings" pitchFamily="2" charset="2"/>
              <a:buChar char="Ø"/>
            </a:pPr>
            <a:endParaRPr lang="el-GR" sz="2400" b="1" dirty="0">
              <a:solidFill>
                <a:srgbClr val="000000"/>
              </a:solidFill>
              <a:effectLst/>
              <a:latin typeface="+mj-lt"/>
              <a:ea typeface="Calibri" panose="020F0502020204030204" pitchFamily="34" charset="0"/>
            </a:endParaRPr>
          </a:p>
          <a:p>
            <a:pPr marL="514350" indent="-285750" algn="just">
              <a:lnSpc>
                <a:spcPct val="100000"/>
              </a:lnSpc>
              <a:buFont typeface="Wingdings" pitchFamily="2" charset="2"/>
              <a:buChar char="Ø"/>
            </a:pPr>
            <a:r>
              <a:rPr lang="el-GR" sz="2400" b="1" dirty="0">
                <a:solidFill>
                  <a:srgbClr val="000000"/>
                </a:solidFill>
                <a:effectLst/>
                <a:latin typeface="+mj-lt"/>
                <a:ea typeface="Calibri" panose="020F0502020204030204" pitchFamily="34" charset="0"/>
              </a:rPr>
              <a:t>Οι παραπάνω ποικιλίες οι οποίες εμφανίζουν ποσοτική διαφοροποίηση στις δύο διαφορετικές πόλεις, συμπεριφέρονται και </a:t>
            </a:r>
            <a:r>
              <a:rPr lang="el-GR" sz="2400" b="1" dirty="0">
                <a:solidFill>
                  <a:srgbClr val="C00000"/>
                </a:solidFill>
                <a:effectLst/>
                <a:latin typeface="+mj-lt"/>
                <a:ea typeface="Calibri" panose="020F0502020204030204" pitchFamily="34" charset="0"/>
              </a:rPr>
              <a:t>λειτουργούν ως χαρακτηριστικές μεταβλητές / </a:t>
            </a:r>
            <a:r>
              <a:rPr lang="el-GR" sz="2400" b="1" dirty="0" err="1">
                <a:solidFill>
                  <a:srgbClr val="C00000"/>
                </a:solidFill>
                <a:effectLst/>
                <a:latin typeface="+mj-lt"/>
                <a:ea typeface="Calibri" panose="020F0502020204030204" pitchFamily="34" charset="0"/>
              </a:rPr>
              <a:t>χαρακτηριστές</a:t>
            </a:r>
            <a:r>
              <a:rPr lang="el-GR" sz="2400" b="1" dirty="0">
                <a:solidFill>
                  <a:srgbClr val="C00000"/>
                </a:solidFill>
                <a:effectLst/>
                <a:latin typeface="+mj-lt"/>
                <a:ea typeface="Calibri" panose="020F0502020204030204" pitchFamily="34" charset="0"/>
              </a:rPr>
              <a:t> (</a:t>
            </a:r>
            <a:r>
              <a:rPr lang="en-US" sz="2400" b="1" dirty="0">
                <a:solidFill>
                  <a:srgbClr val="C00000"/>
                </a:solidFill>
                <a:effectLst/>
                <a:latin typeface="+mj-lt"/>
                <a:ea typeface="Calibri" panose="020F0502020204030204" pitchFamily="34" charset="0"/>
              </a:rPr>
              <a:t>markers</a:t>
            </a:r>
            <a:r>
              <a:rPr lang="el-GR" sz="2400" b="1" dirty="0">
                <a:solidFill>
                  <a:srgbClr val="C00000"/>
                </a:solidFill>
                <a:effectLst/>
                <a:latin typeface="+mj-lt"/>
                <a:ea typeface="Calibri" panose="020F0502020204030204" pitchFamily="34" charset="0"/>
              </a:rPr>
              <a:t>).</a:t>
            </a:r>
          </a:p>
          <a:p>
            <a:endParaRPr lang="el-GR" dirty="0"/>
          </a:p>
        </p:txBody>
      </p:sp>
    </p:spTree>
    <p:extLst>
      <p:ext uri="{BB962C8B-B14F-4D97-AF65-F5344CB8AC3E}">
        <p14:creationId xmlns:p14="http://schemas.microsoft.com/office/powerpoint/2010/main" val="1732761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7E16EF-BB56-C472-FDC3-71E1A85C740F}"/>
              </a:ext>
            </a:extLst>
          </p:cNvPr>
          <p:cNvSpPr>
            <a:spLocks noGrp="1"/>
          </p:cNvSpPr>
          <p:nvPr>
            <p:ph type="title"/>
          </p:nvPr>
        </p:nvSpPr>
        <p:spPr/>
        <p:txBody>
          <a:bodyPr/>
          <a:lstStyle/>
          <a:p>
            <a:r>
              <a:rPr lang="el-GR" sz="3600" dirty="0"/>
              <a:t>Η διαλεκτική ποικιλία στην ΕΝΓ</a:t>
            </a:r>
            <a:br>
              <a:rPr lang="el-GR" sz="3600" dirty="0"/>
            </a:br>
            <a:endParaRPr lang="el-GR" dirty="0"/>
          </a:p>
        </p:txBody>
      </p:sp>
      <p:sp>
        <p:nvSpPr>
          <p:cNvPr id="3" name="Θέση περιεχομένου 2">
            <a:extLst>
              <a:ext uri="{FF2B5EF4-FFF2-40B4-BE49-F238E27FC236}">
                <a16:creationId xmlns:a16="http://schemas.microsoft.com/office/drawing/2014/main" id="{D5772D11-7BDD-4A72-5D6E-51A120F0E918}"/>
              </a:ext>
            </a:extLst>
          </p:cNvPr>
          <p:cNvSpPr>
            <a:spLocks noGrp="1"/>
          </p:cNvSpPr>
          <p:nvPr>
            <p:ph idx="1"/>
          </p:nvPr>
        </p:nvSpPr>
        <p:spPr/>
        <p:txBody>
          <a:bodyPr>
            <a:normAutofit lnSpcReduction="10000"/>
          </a:bodyPr>
          <a:lstStyle/>
          <a:p>
            <a:pPr algn="just">
              <a:lnSpc>
                <a:spcPct val="100000"/>
              </a:lnSpc>
              <a:buFont typeface="Wingdings" pitchFamily="2" charset="2"/>
              <a:buChar char="Ø"/>
            </a:pPr>
            <a:r>
              <a:rPr lang="el-GR" b="1" dirty="0">
                <a:latin typeface="+mj-lt"/>
                <a:ea typeface="Calibri" panose="020F0502020204030204" pitchFamily="34" charset="0"/>
              </a:rPr>
              <a:t>Ο</a:t>
            </a:r>
            <a:r>
              <a:rPr lang="el-GR" b="1" dirty="0">
                <a:effectLst/>
                <a:latin typeface="+mj-lt"/>
                <a:ea typeface="Calibri" panose="020F0502020204030204" pitchFamily="34" charset="0"/>
              </a:rPr>
              <a:t>ι </a:t>
            </a:r>
            <a:r>
              <a:rPr lang="el-GR" b="1" dirty="0">
                <a:latin typeface="+mj-lt"/>
                <a:cs typeface="Times New Roman" panose="02020603050405020304" pitchFamily="18" charset="0"/>
              </a:rPr>
              <a:t>Ζαχαροπούλου </a:t>
            </a:r>
            <a:r>
              <a:rPr lang="en-US" b="1" dirty="0">
                <a:latin typeface="+mj-lt"/>
                <a:cs typeface="Times New Roman" panose="02020603050405020304" pitchFamily="18" charset="0"/>
              </a:rPr>
              <a:t>et al (2020)</a:t>
            </a:r>
            <a:r>
              <a:rPr lang="el-GR" b="1" dirty="0">
                <a:latin typeface="+mj-lt"/>
                <a:cs typeface="Times New Roman" panose="02020603050405020304" pitchFamily="18" charset="0"/>
              </a:rPr>
              <a:t> διατύπωσαν</a:t>
            </a:r>
            <a:r>
              <a:rPr lang="el-GR" b="1" dirty="0">
                <a:effectLst/>
                <a:latin typeface="+mj-lt"/>
                <a:ea typeface="Calibri" panose="020F0502020204030204" pitchFamily="34" charset="0"/>
              </a:rPr>
              <a:t> κάποιες υποθέσεις για τους παράγοντες που επηρεάζουν τη λεξιλογική διαλεκτική ποικιλία. </a:t>
            </a:r>
          </a:p>
          <a:p>
            <a:pPr algn="just">
              <a:lnSpc>
                <a:spcPct val="100000"/>
              </a:lnSpc>
              <a:buFont typeface="Wingdings" pitchFamily="2" charset="2"/>
              <a:buChar char="Ø"/>
            </a:pPr>
            <a:r>
              <a:rPr lang="el-GR" b="1" dirty="0">
                <a:effectLst/>
                <a:latin typeface="+mj-lt"/>
                <a:ea typeface="Calibri" panose="020F0502020204030204" pitchFamily="34" charset="0"/>
              </a:rPr>
              <a:t>Πέρα από την </a:t>
            </a:r>
            <a:r>
              <a:rPr lang="el-GR" b="1" dirty="0" err="1">
                <a:effectLst/>
                <a:latin typeface="+mj-lt"/>
                <a:ea typeface="Calibri" panose="020F0502020204030204" pitchFamily="34" charset="0"/>
              </a:rPr>
              <a:t>κοινωνιογλωσσική</a:t>
            </a:r>
            <a:r>
              <a:rPr lang="el-GR" b="1" dirty="0">
                <a:effectLst/>
                <a:latin typeface="+mj-lt"/>
                <a:ea typeface="Calibri" panose="020F0502020204030204" pitchFamily="34" charset="0"/>
              </a:rPr>
              <a:t> λειτουργία των παραπάνω νοημάτων ως στερεότυπα (</a:t>
            </a:r>
            <a:r>
              <a:rPr lang="en-US" b="1" dirty="0">
                <a:effectLst/>
                <a:latin typeface="+mj-lt"/>
                <a:ea typeface="Calibri" panose="020F0502020204030204" pitchFamily="34" charset="0"/>
              </a:rPr>
              <a:t>stereotypes</a:t>
            </a:r>
            <a:r>
              <a:rPr lang="el-GR" b="1" dirty="0">
                <a:effectLst/>
                <a:latin typeface="+mj-lt"/>
                <a:ea typeface="Calibri" panose="020F0502020204030204" pitchFamily="34" charset="0"/>
              </a:rPr>
              <a:t>) ή ως χαρακτηριστικές μεταβλητές / </a:t>
            </a:r>
            <a:r>
              <a:rPr lang="el-GR" b="1" dirty="0" err="1">
                <a:effectLst/>
                <a:latin typeface="+mj-lt"/>
                <a:ea typeface="Calibri" panose="020F0502020204030204" pitchFamily="34" charset="0"/>
              </a:rPr>
              <a:t>χαρακτηριστές</a:t>
            </a:r>
            <a:r>
              <a:rPr lang="el-GR" b="1" dirty="0">
                <a:effectLst/>
                <a:latin typeface="+mj-lt"/>
                <a:ea typeface="Calibri" panose="020F0502020204030204" pitchFamily="34" charset="0"/>
              </a:rPr>
              <a:t> (</a:t>
            </a:r>
            <a:r>
              <a:rPr lang="en-US" b="1" dirty="0">
                <a:effectLst/>
                <a:latin typeface="+mj-lt"/>
                <a:ea typeface="Calibri" panose="020F0502020204030204" pitchFamily="34" charset="0"/>
              </a:rPr>
              <a:t>markers</a:t>
            </a:r>
            <a:r>
              <a:rPr lang="el-GR" b="1" dirty="0">
                <a:effectLst/>
                <a:latin typeface="+mj-lt"/>
                <a:ea typeface="Calibri" panose="020F0502020204030204" pitchFamily="34" charset="0"/>
              </a:rPr>
              <a:t>), οι διαφοροποιήσεις αυτές στο λεξιλόγιο μπορούν να οφείλονται σε τρεις παράγοντες: </a:t>
            </a:r>
          </a:p>
          <a:p>
            <a:pPr algn="just">
              <a:lnSpc>
                <a:spcPct val="100000"/>
              </a:lnSpc>
            </a:pPr>
            <a:endParaRPr lang="el-GR" b="1" dirty="0">
              <a:effectLst/>
              <a:latin typeface="+mj-lt"/>
              <a:ea typeface="Calibri" panose="020F0502020204030204" pitchFamily="34" charset="0"/>
            </a:endParaRPr>
          </a:p>
          <a:p>
            <a:pPr marL="457200" lvl="1" indent="0" algn="just">
              <a:lnSpc>
                <a:spcPct val="100000"/>
              </a:lnSpc>
              <a:buNone/>
            </a:pPr>
            <a:r>
              <a:rPr lang="el-GR" sz="2000" b="1" dirty="0">
                <a:solidFill>
                  <a:srgbClr val="C00000"/>
                </a:solidFill>
                <a:effectLst/>
                <a:latin typeface="+mj-lt"/>
                <a:ea typeface="Calibri" panose="020F0502020204030204" pitchFamily="34" charset="0"/>
              </a:rPr>
              <a:t>α) στο λεξιλογικό δανεισμό όπως επισημάνθηκε προηγουμένως για το λεξιλόγιο των χωρών</a:t>
            </a:r>
          </a:p>
          <a:p>
            <a:pPr marL="457200" lvl="1" indent="0" algn="just">
              <a:lnSpc>
                <a:spcPct val="100000"/>
              </a:lnSpc>
              <a:buNone/>
            </a:pPr>
            <a:r>
              <a:rPr lang="el-GR" sz="2000" b="1" dirty="0">
                <a:solidFill>
                  <a:srgbClr val="C00000"/>
                </a:solidFill>
                <a:effectLst/>
                <a:latin typeface="+mj-lt"/>
                <a:ea typeface="Calibri" panose="020F0502020204030204" pitchFamily="34" charset="0"/>
              </a:rPr>
              <a:t>β) στην απουσία πρότυπης μορφής της ΕΝΓ</a:t>
            </a:r>
          </a:p>
          <a:p>
            <a:pPr marL="457200" lvl="1" indent="0" algn="just">
              <a:lnSpc>
                <a:spcPct val="100000"/>
              </a:lnSpc>
              <a:buNone/>
            </a:pPr>
            <a:r>
              <a:rPr lang="el-GR" sz="2000" b="1" dirty="0">
                <a:solidFill>
                  <a:srgbClr val="C00000"/>
                </a:solidFill>
                <a:effectLst/>
                <a:latin typeface="+mj-lt"/>
                <a:ea typeface="Calibri" panose="020F0502020204030204" pitchFamily="34" charset="0"/>
              </a:rPr>
              <a:t>γ) στην επίδραση της εμφάνισης της ΝΓ στην τηλεόραση, αφού ενδέχεται να επηρεάζει τους </a:t>
            </a:r>
            <a:r>
              <a:rPr lang="el-GR" sz="2000" b="1" dirty="0" err="1">
                <a:solidFill>
                  <a:srgbClr val="C00000"/>
                </a:solidFill>
                <a:effectLst/>
                <a:latin typeface="+mj-lt"/>
                <a:ea typeface="Calibri" panose="020F0502020204030204" pitchFamily="34" charset="0"/>
              </a:rPr>
              <a:t>νοηματιστές</a:t>
            </a:r>
            <a:r>
              <a:rPr lang="el-GR" sz="2000" b="1" dirty="0">
                <a:solidFill>
                  <a:srgbClr val="C00000"/>
                </a:solidFill>
                <a:effectLst/>
                <a:latin typeface="+mj-lt"/>
                <a:ea typeface="Calibri" panose="020F0502020204030204" pitchFamily="34" charset="0"/>
              </a:rPr>
              <a:t> στην λεξική επιλογή του νοήματος.</a:t>
            </a:r>
          </a:p>
          <a:p>
            <a:endParaRPr lang="el-GR" dirty="0"/>
          </a:p>
        </p:txBody>
      </p:sp>
    </p:spTree>
    <p:extLst>
      <p:ext uri="{BB962C8B-B14F-4D97-AF65-F5344CB8AC3E}">
        <p14:creationId xmlns:p14="http://schemas.microsoft.com/office/powerpoint/2010/main" val="30597808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7A144A-DE48-F970-37D5-D4CEB1CA6B75}"/>
              </a:ext>
            </a:extLst>
          </p:cNvPr>
          <p:cNvSpPr>
            <a:spLocks noGrp="1"/>
          </p:cNvSpPr>
          <p:nvPr>
            <p:ph type="title"/>
          </p:nvPr>
        </p:nvSpPr>
        <p:spPr>
          <a:xfrm>
            <a:off x="1069848" y="336351"/>
            <a:ext cx="10058400" cy="1609344"/>
          </a:xfrm>
        </p:spPr>
        <p:txBody>
          <a:bodyPr/>
          <a:lstStyle/>
          <a:p>
            <a:r>
              <a:rPr lang="el-GR" dirty="0"/>
              <a:t>Συμπεράσματα</a:t>
            </a:r>
          </a:p>
        </p:txBody>
      </p:sp>
      <p:sp>
        <p:nvSpPr>
          <p:cNvPr id="3" name="Θέση περιεχομένου 2">
            <a:extLst>
              <a:ext uri="{FF2B5EF4-FFF2-40B4-BE49-F238E27FC236}">
                <a16:creationId xmlns:a16="http://schemas.microsoft.com/office/drawing/2014/main" id="{F79FCEF0-19C1-83C0-E076-EEAEBDAB9060}"/>
              </a:ext>
            </a:extLst>
          </p:cNvPr>
          <p:cNvSpPr>
            <a:spLocks noGrp="1"/>
          </p:cNvSpPr>
          <p:nvPr>
            <p:ph idx="1"/>
          </p:nvPr>
        </p:nvSpPr>
        <p:spPr>
          <a:xfrm>
            <a:off x="1069848" y="1804086"/>
            <a:ext cx="10058400" cy="4720282"/>
          </a:xfrm>
        </p:spPr>
        <p:txBody>
          <a:bodyPr>
            <a:normAutofit fontScale="85000" lnSpcReduction="10000"/>
          </a:bodyPr>
          <a:lstStyle/>
          <a:p>
            <a:pPr marL="0" indent="0" algn="just">
              <a:lnSpc>
                <a:spcPct val="120000"/>
              </a:lnSpc>
              <a:buNone/>
            </a:pPr>
            <a:r>
              <a:rPr lang="el-GR" sz="1900" b="1" dirty="0">
                <a:latin typeface="+mj-lt"/>
                <a:cs typeface="Times New Roman" panose="02020603050405020304" pitchFamily="18" charset="0"/>
              </a:rPr>
              <a:t>Η διαλεκτική ποικιλία μπορεί να εμφανίζεται στις </a:t>
            </a:r>
            <a:r>
              <a:rPr lang="el-GR" sz="1900" b="1" dirty="0" err="1">
                <a:latin typeface="+mj-lt"/>
                <a:cs typeface="Times New Roman" panose="02020603050405020304" pitchFamily="18" charset="0"/>
              </a:rPr>
              <a:t>ΟΓς</a:t>
            </a:r>
            <a:r>
              <a:rPr lang="el-GR" sz="1900" b="1" dirty="0">
                <a:latin typeface="+mj-lt"/>
                <a:cs typeface="Times New Roman" panose="02020603050405020304" pitchFamily="18" charset="0"/>
              </a:rPr>
              <a:t>, στις </a:t>
            </a:r>
            <a:r>
              <a:rPr lang="el-GR" sz="1900" b="1" dirty="0" err="1">
                <a:latin typeface="+mj-lt"/>
                <a:cs typeface="Times New Roman" panose="02020603050405020304" pitchFamily="18" charset="0"/>
              </a:rPr>
              <a:t>ΝΓς</a:t>
            </a:r>
            <a:r>
              <a:rPr lang="el-GR" sz="1900" b="1" dirty="0">
                <a:latin typeface="+mj-lt"/>
                <a:cs typeface="Times New Roman" panose="02020603050405020304" pitchFamily="18" charset="0"/>
              </a:rPr>
              <a:t> και </a:t>
            </a:r>
            <a:r>
              <a:rPr lang="el-GR" sz="1900" b="1" dirty="0" err="1">
                <a:latin typeface="+mj-lt"/>
                <a:cs typeface="Times New Roman" panose="02020603050405020304" pitchFamily="18" charset="0"/>
              </a:rPr>
              <a:t>κατ</a:t>
            </a:r>
            <a:r>
              <a:rPr lang="el-GR" sz="1900" b="1" dirty="0">
                <a:latin typeface="+mj-lt"/>
                <a:cs typeface="Times New Roman" panose="02020603050405020304" pitchFamily="18" charset="0"/>
              </a:rPr>
              <a:t>΄ επέκταση και στην ΕΝΓ. Αναλυτικότερα, στην ΕΝΓ όπως διαπιστώνουν οι Ζαχαροπούλου </a:t>
            </a:r>
            <a:r>
              <a:rPr lang="en-US" sz="1900" b="1" dirty="0">
                <a:latin typeface="+mj-lt"/>
                <a:cs typeface="Times New Roman" panose="02020603050405020304" pitchFamily="18" charset="0"/>
              </a:rPr>
              <a:t>et al (2020)</a:t>
            </a:r>
            <a:r>
              <a:rPr lang="el-GR" sz="1900" b="1" dirty="0">
                <a:latin typeface="+mj-lt"/>
                <a:cs typeface="Times New Roman" panose="02020603050405020304" pitchFamily="18" charset="0"/>
              </a:rPr>
              <a:t>:</a:t>
            </a:r>
          </a:p>
          <a:p>
            <a:pPr marL="0" indent="0" algn="just">
              <a:lnSpc>
                <a:spcPct val="120000"/>
              </a:lnSpc>
              <a:buNone/>
            </a:pPr>
            <a:endParaRPr lang="el-GR" sz="1900" b="1" dirty="0">
              <a:latin typeface="+mj-lt"/>
              <a:cs typeface="Times New Roman" panose="02020603050405020304" pitchFamily="18" charset="0"/>
            </a:endParaRPr>
          </a:p>
          <a:p>
            <a:pPr marL="914400" lvl="1" indent="-457200" algn="just">
              <a:lnSpc>
                <a:spcPct val="120000"/>
              </a:lnSpc>
              <a:buFont typeface="+mj-lt"/>
              <a:buAutoNum type="arabicPeriod"/>
            </a:pPr>
            <a:r>
              <a:rPr lang="el-GR" sz="1800" b="1" dirty="0">
                <a:effectLst/>
                <a:latin typeface="+mj-lt"/>
                <a:ea typeface="Calibri" panose="020F0502020204030204" pitchFamily="34" charset="0"/>
              </a:rPr>
              <a:t>Η διαλεκτική ποικιλία πραγματώνεται είτε σε επίπεδο λεξικό (δηλ. νοήματα με την ίδια σημασία αλλά με εντελώς διαφορετική μορφή), είτε σε επίπεδο φωνητικό - φωνολογικό.</a:t>
            </a:r>
          </a:p>
          <a:p>
            <a:pPr marL="914400" lvl="1" indent="-457200" algn="just">
              <a:lnSpc>
                <a:spcPct val="120000"/>
              </a:lnSpc>
              <a:buFont typeface="+mj-lt"/>
              <a:buAutoNum type="arabicPeriod"/>
            </a:pPr>
            <a:r>
              <a:rPr lang="el-GR" sz="1800" b="1" dirty="0">
                <a:latin typeface="+mj-lt"/>
                <a:ea typeface="Calibri" panose="020F0502020204030204" pitchFamily="34" charset="0"/>
              </a:rPr>
              <a:t>Τ</a:t>
            </a:r>
            <a:r>
              <a:rPr lang="el-GR" sz="1800" b="1" dirty="0">
                <a:effectLst/>
                <a:latin typeface="+mj-lt"/>
                <a:ea typeface="Calibri" panose="020F0502020204030204" pitchFamily="34" charset="0"/>
              </a:rPr>
              <a:t>α νοήματα που εμφανίζουν φωνητική-φωνολογική ποικιλία διαφοροποιούνται ως προς ένα από τα διακριτά στοιχεία που απαρτίζουν το νόημα, δηλαδή είτε στη </a:t>
            </a:r>
            <a:r>
              <a:rPr lang="el-GR" sz="1800" b="1" dirty="0" err="1">
                <a:effectLst/>
                <a:latin typeface="+mj-lt"/>
                <a:ea typeface="Calibri" panose="020F0502020204030204" pitchFamily="34" charset="0"/>
              </a:rPr>
              <a:t>χειρομορφή</a:t>
            </a:r>
            <a:r>
              <a:rPr lang="el-GR" sz="1800" b="1" dirty="0">
                <a:effectLst/>
                <a:latin typeface="+mj-lt"/>
                <a:ea typeface="Calibri" panose="020F0502020204030204" pitchFamily="34" charset="0"/>
              </a:rPr>
              <a:t>, είτε στη θέση, είτε στην κίνηση, είτε στον προσανατολισμό.</a:t>
            </a:r>
          </a:p>
          <a:p>
            <a:pPr marL="914400" lvl="1" indent="-457200" algn="just">
              <a:lnSpc>
                <a:spcPct val="120000"/>
              </a:lnSpc>
              <a:buFont typeface="+mj-lt"/>
              <a:buAutoNum type="arabicPeriod"/>
            </a:pPr>
            <a:r>
              <a:rPr lang="el-GR" sz="1800" b="1" dirty="0">
                <a:effectLst/>
                <a:latin typeface="+mj-lt"/>
                <a:ea typeface="Calibri" panose="020F0502020204030204" pitchFamily="34" charset="0"/>
              </a:rPr>
              <a:t>Στην ΕΝΓ, όπως και σε άλλες </a:t>
            </a:r>
            <a:r>
              <a:rPr lang="el-GR" sz="1800" b="1" dirty="0" err="1">
                <a:effectLst/>
                <a:latin typeface="+mj-lt"/>
                <a:ea typeface="Calibri" panose="020F0502020204030204" pitchFamily="34" charset="0"/>
              </a:rPr>
              <a:t>ΝΓς</a:t>
            </a:r>
            <a:r>
              <a:rPr lang="el-GR" sz="1800" b="1" dirty="0">
                <a:effectLst/>
                <a:latin typeface="+mj-lt"/>
                <a:ea typeface="Calibri" panose="020F0502020204030204" pitchFamily="34" charset="0"/>
              </a:rPr>
              <a:t> όπως η Βρετανική και Αυστραλιανή, οι πιο συνηθισμένες σημασιολογικές κατηγορίες που εμφανίζουν λεξιλογική διαλεκτική ποικιλία είναι οι αριθμοί, τα χρώματα, οι πόλεις, οι χώρες αλλά και οι νέες τεχνολογίες.</a:t>
            </a:r>
          </a:p>
          <a:p>
            <a:pPr marL="914400" lvl="1" indent="-457200" algn="just">
              <a:lnSpc>
                <a:spcPct val="120000"/>
              </a:lnSpc>
              <a:buFont typeface="+mj-lt"/>
              <a:buAutoNum type="arabicPeriod"/>
            </a:pPr>
            <a:r>
              <a:rPr lang="el-GR" sz="1800" b="1" dirty="0">
                <a:effectLst/>
                <a:latin typeface="+mj-lt"/>
                <a:ea typeface="Calibri" panose="020F0502020204030204" pitchFamily="34" charset="0"/>
              </a:rPr>
              <a:t>Στην ΕΝΓ εντοπίστηκε διαλεκτική ποικιλία στους μήνες του χρόνου, ένα εύρημα που δεν έχει επισημανθεί για άλλες </a:t>
            </a:r>
            <a:r>
              <a:rPr lang="el-GR" sz="1800" b="1" dirty="0" err="1">
                <a:effectLst/>
                <a:latin typeface="+mj-lt"/>
                <a:ea typeface="Calibri" panose="020F0502020204030204" pitchFamily="34" charset="0"/>
              </a:rPr>
              <a:t>ΝΓς</a:t>
            </a:r>
            <a:r>
              <a:rPr lang="el-GR" sz="1800" b="1" dirty="0">
                <a:effectLst/>
                <a:latin typeface="+mj-lt"/>
                <a:ea typeface="Calibri" panose="020F0502020204030204" pitchFamily="34" charset="0"/>
              </a:rPr>
              <a:t>. </a:t>
            </a:r>
          </a:p>
          <a:p>
            <a:pPr marL="914400" lvl="1" indent="-457200" algn="just">
              <a:lnSpc>
                <a:spcPct val="120000"/>
              </a:lnSpc>
              <a:buFont typeface="+mj-lt"/>
              <a:buAutoNum type="arabicPeriod"/>
            </a:pPr>
            <a:r>
              <a:rPr lang="el-GR" sz="1800" b="1" dirty="0">
                <a:effectLst/>
                <a:latin typeface="+mj-lt"/>
                <a:ea typeface="Calibri" panose="020F0502020204030204" pitchFamily="34" charset="0"/>
              </a:rPr>
              <a:t>Τέλος διαπιστώθηκε διαφορετικός </a:t>
            </a:r>
            <a:r>
              <a:rPr lang="el-GR" sz="1800" b="1" dirty="0" err="1">
                <a:effectLst/>
                <a:latin typeface="+mj-lt"/>
                <a:ea typeface="Calibri" panose="020F0502020204030204" pitchFamily="34" charset="0"/>
              </a:rPr>
              <a:t>κοινωνιογλωσσικός</a:t>
            </a:r>
            <a:r>
              <a:rPr lang="el-GR" sz="1800" b="1" dirty="0">
                <a:effectLst/>
                <a:latin typeface="+mj-lt"/>
                <a:ea typeface="Calibri" panose="020F0502020204030204" pitchFamily="34" charset="0"/>
              </a:rPr>
              <a:t> ρόλος ανάμεσα στις διαλεκτικές ποικιλίες της ΕΝΓ, αντίστοιχος των στερεοτύπων και των </a:t>
            </a:r>
            <a:r>
              <a:rPr lang="el-GR" sz="1800" b="1" dirty="0" err="1">
                <a:effectLst/>
                <a:latin typeface="+mj-lt"/>
                <a:ea typeface="Calibri" panose="020F0502020204030204" pitchFamily="34" charset="0"/>
              </a:rPr>
              <a:t>χαρακτηριστών</a:t>
            </a:r>
            <a:r>
              <a:rPr lang="el-GR" sz="1800" b="1" dirty="0">
                <a:effectLst/>
                <a:latin typeface="+mj-lt"/>
                <a:ea typeface="Calibri" panose="020F0502020204030204" pitchFamily="34" charset="0"/>
              </a:rPr>
              <a:t>, όπως αυτοί έχουν οριστεί από τον </a:t>
            </a:r>
            <a:r>
              <a:rPr lang="en-US" sz="1800" b="1" dirty="0" err="1">
                <a:effectLst/>
                <a:latin typeface="+mj-lt"/>
                <a:ea typeface="Calibri" panose="020F0502020204030204" pitchFamily="34" charset="0"/>
              </a:rPr>
              <a:t>Labov</a:t>
            </a:r>
            <a:r>
              <a:rPr lang="el-GR" sz="1800" b="1" dirty="0">
                <a:effectLst/>
                <a:latin typeface="+mj-lt"/>
                <a:ea typeface="Calibri" panose="020F0502020204030204" pitchFamily="34" charset="0"/>
              </a:rPr>
              <a:t> (1972). </a:t>
            </a:r>
          </a:p>
          <a:p>
            <a:pPr algn="just"/>
            <a:endParaRPr lang="el-GR" sz="2400" dirty="0">
              <a:latin typeface="Times New Roman" panose="02020603050405020304" pitchFamily="18" charset="0"/>
              <a:cs typeface="Times New Roman" panose="02020603050405020304" pitchFamily="18" charset="0"/>
            </a:endParaRPr>
          </a:p>
          <a:p>
            <a:pPr algn="just"/>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5479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6AC994-1276-D044-B916-0E695F5CCF57}"/>
              </a:ext>
            </a:extLst>
          </p:cNvPr>
          <p:cNvSpPr>
            <a:spLocks noGrp="1"/>
          </p:cNvSpPr>
          <p:nvPr>
            <p:ph type="title"/>
          </p:nvPr>
        </p:nvSpPr>
        <p:spPr>
          <a:xfrm>
            <a:off x="841248" y="982132"/>
            <a:ext cx="10338816" cy="1303867"/>
          </a:xfrm>
        </p:spPr>
        <p:txBody>
          <a:bodyPr>
            <a:normAutofit fontScale="90000"/>
          </a:bodyPr>
          <a:lstStyle/>
          <a:p>
            <a:r>
              <a:rPr lang="el-GR" b="1" dirty="0">
                <a:latin typeface="+mn-lt"/>
              </a:rPr>
              <a:t>ΕΡΕΥΝΩ – ΔΗΜΙΟΥΡΓΩ – ΚΑΙΝΟΤΟΜΩ</a:t>
            </a:r>
            <a:br>
              <a:rPr lang="el-GR" dirty="0"/>
            </a:br>
            <a:endParaRPr lang="el-GR" dirty="0">
              <a:solidFill>
                <a:srgbClr val="262626"/>
              </a:solidFill>
            </a:endParaRPr>
          </a:p>
        </p:txBody>
      </p:sp>
      <p:sp>
        <p:nvSpPr>
          <p:cNvPr id="5" name="Θέση περιεχομένου 4">
            <a:extLst>
              <a:ext uri="{FF2B5EF4-FFF2-40B4-BE49-F238E27FC236}">
                <a16:creationId xmlns:a16="http://schemas.microsoft.com/office/drawing/2014/main" id="{7A3D8B84-7D4D-3B4C-A8A6-EDCC7F5CFBA7}"/>
              </a:ext>
            </a:extLst>
          </p:cNvPr>
          <p:cNvSpPr>
            <a:spLocks noGrp="1"/>
          </p:cNvSpPr>
          <p:nvPr>
            <p:ph idx="1"/>
          </p:nvPr>
        </p:nvSpPr>
        <p:spPr>
          <a:xfrm>
            <a:off x="1295401" y="2109216"/>
            <a:ext cx="9601196" cy="3766652"/>
          </a:xfrm>
        </p:spPr>
        <p:txBody>
          <a:bodyPr>
            <a:normAutofit/>
          </a:bodyPr>
          <a:lstStyle/>
          <a:p>
            <a:pPr marL="0" indent="0">
              <a:buNone/>
            </a:pPr>
            <a:endParaRPr lang="el-GR" dirty="0"/>
          </a:p>
          <a:p>
            <a:r>
              <a:rPr lang="el-GR" b="1" dirty="0"/>
              <a:t>Ειδική Υπηρεσία Διαχείρισης και Εφαρμογής Δράσεων στους τομείς Έρευνας, Τεχνολογικής Ανάπτυξης και Καινοτομίας</a:t>
            </a:r>
          </a:p>
          <a:p>
            <a:endParaRPr lang="el-GR" dirty="0"/>
          </a:p>
          <a:p>
            <a:r>
              <a:rPr lang="el-GR" b="1" dirty="0"/>
              <a:t>Τίτλος έργου</a:t>
            </a:r>
            <a:r>
              <a:rPr lang="en-US" b="1" dirty="0"/>
              <a:t>: </a:t>
            </a:r>
            <a:r>
              <a:rPr lang="el-GR" dirty="0"/>
              <a:t>Ανάπτυξη εφαρμογής για την μετατροπή της νοηματικής γλώσσας σε γραπτό και προφορικό λόγο με χρήση έξυπνων συσκευών (ΕΠΙΚΟΙΝΩΝΩ)</a:t>
            </a:r>
            <a:endParaRPr lang="en-US" dirty="0"/>
          </a:p>
          <a:p>
            <a:r>
              <a:rPr lang="el-GR" b="1" dirty="0" err="1"/>
              <a:t>Φορε</a:t>
            </a:r>
            <a:r>
              <a:rPr lang="en-US" b="1" dirty="0" err="1"/>
              <a:t>ί</a:t>
            </a:r>
            <a:r>
              <a:rPr lang="el-GR" b="1" dirty="0"/>
              <a:t>ς εκτέλεσης</a:t>
            </a:r>
            <a:r>
              <a:rPr lang="en-US" b="1" dirty="0"/>
              <a:t>: </a:t>
            </a:r>
            <a:r>
              <a:rPr lang="el-GR" dirty="0"/>
              <a:t>MLS, EKETA, ΚΕΝΓ, Π.Π</a:t>
            </a:r>
          </a:p>
        </p:txBody>
      </p:sp>
      <p:pic>
        <p:nvPicPr>
          <p:cNvPr id="6" name="Picture 7" descr="Î»Î¿Î³ÏÏÏÏÎ¿ ÎÎ¥ÎÎ - ÎÎ¤ÎÎ ">
            <a:extLst>
              <a:ext uri="{FF2B5EF4-FFF2-40B4-BE49-F238E27FC236}">
                <a16:creationId xmlns:a16="http://schemas.microsoft.com/office/drawing/2014/main" id="{B4A24193-409F-1242-AD78-43F3C306D9E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3086" y="562181"/>
            <a:ext cx="1417861" cy="172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3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643DDE-C1A7-854A-883F-E728EDF2521B}"/>
              </a:ext>
            </a:extLst>
          </p:cNvPr>
          <p:cNvSpPr>
            <a:spLocks noGrp="1"/>
          </p:cNvSpPr>
          <p:nvPr>
            <p:ph type="title"/>
          </p:nvPr>
        </p:nvSpPr>
        <p:spPr>
          <a:xfrm>
            <a:off x="1295402" y="982132"/>
            <a:ext cx="9601196" cy="1303867"/>
          </a:xfrm>
        </p:spPr>
        <p:txBody>
          <a:bodyPr/>
          <a:lstStyle/>
          <a:p>
            <a:endParaRPr lang="el-GR"/>
          </a:p>
        </p:txBody>
      </p:sp>
      <p:pic>
        <p:nvPicPr>
          <p:cNvPr id="4" name="Picture 19">
            <a:extLst>
              <a:ext uri="{FF2B5EF4-FFF2-40B4-BE49-F238E27FC236}">
                <a16:creationId xmlns:a16="http://schemas.microsoft.com/office/drawing/2014/main" id="{26BD7F1D-709D-B642-AC51-8C3521F51E98}"/>
              </a:ext>
            </a:extLst>
          </p:cNvPr>
          <p:cNvPicPr>
            <a:picLocks noGrp="1"/>
          </p:cNvPicPr>
          <p:nvPr>
            <p:ph idx="1"/>
          </p:nvPr>
        </p:nvPicPr>
        <p:blipFill>
          <a:blip r:embed="rId2" cstate="print"/>
          <a:srcRect/>
          <a:stretch>
            <a:fillRect/>
          </a:stretch>
        </p:blipFill>
        <p:spPr bwMode="auto">
          <a:xfrm>
            <a:off x="500063" y="242888"/>
            <a:ext cx="11172825" cy="6172200"/>
          </a:xfrm>
          <a:prstGeom prst="rect">
            <a:avLst/>
          </a:prstGeom>
          <a:noFill/>
          <a:ln w="9525">
            <a:noFill/>
            <a:miter lim="800000"/>
            <a:headEnd/>
            <a:tailEnd/>
          </a:ln>
        </p:spPr>
      </p:pic>
    </p:spTree>
    <p:extLst>
      <p:ext uri="{BB962C8B-B14F-4D97-AF65-F5344CB8AC3E}">
        <p14:creationId xmlns:p14="http://schemas.microsoft.com/office/powerpoint/2010/main" val="129070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9929D0-A8EF-A241-BDC9-50BB8E5C4EFA}"/>
              </a:ext>
            </a:extLst>
          </p:cNvPr>
          <p:cNvSpPr>
            <a:spLocks noGrp="1"/>
          </p:cNvSpPr>
          <p:nvPr>
            <p:ph type="title"/>
          </p:nvPr>
        </p:nvSpPr>
        <p:spPr/>
        <p:txBody>
          <a:bodyPr/>
          <a:lstStyle/>
          <a:p>
            <a:r>
              <a:rPr lang="el-GR" dirty="0" err="1"/>
              <a:t>Λεξικα</a:t>
            </a:r>
            <a:r>
              <a:rPr lang="el-GR" dirty="0"/>
              <a:t> </a:t>
            </a:r>
            <a:r>
              <a:rPr lang="el-GR" dirty="0" err="1"/>
              <a:t>ενγ</a:t>
            </a:r>
            <a:endParaRPr lang="el-GR" dirty="0"/>
          </a:p>
        </p:txBody>
      </p:sp>
      <p:sp>
        <p:nvSpPr>
          <p:cNvPr id="3" name="Θέση περιεχομένου 2">
            <a:extLst>
              <a:ext uri="{FF2B5EF4-FFF2-40B4-BE49-F238E27FC236}">
                <a16:creationId xmlns:a16="http://schemas.microsoft.com/office/drawing/2014/main" id="{9112DF5D-2933-B647-8973-B12117E470AE}"/>
              </a:ext>
            </a:extLst>
          </p:cNvPr>
          <p:cNvSpPr>
            <a:spLocks noGrp="1"/>
          </p:cNvSpPr>
          <p:nvPr>
            <p:ph idx="1"/>
          </p:nvPr>
        </p:nvSpPr>
        <p:spPr/>
        <p:txBody>
          <a:bodyPr>
            <a:normAutofit fontScale="92500" lnSpcReduction="20000"/>
          </a:bodyPr>
          <a:lstStyle/>
          <a:p>
            <a:r>
              <a:rPr lang="en-US" dirty="0">
                <a:hlinkClick r:id="rId2"/>
              </a:rPr>
              <a:t>https://sign.ilsp.gr/signilsp-site/index.php/el/sunthesi-noimatwn/</a:t>
            </a:r>
            <a:endParaRPr lang="el-GR" dirty="0"/>
          </a:p>
          <a:p>
            <a:endParaRPr lang="el-GR" dirty="0"/>
          </a:p>
          <a:p>
            <a:r>
              <a:rPr lang="en-US" dirty="0">
                <a:hlinkClick r:id="rId3"/>
              </a:rPr>
              <a:t>https://sign.ilsp.gr/signilsp-site/index.php/el/noima/</a:t>
            </a:r>
            <a:endParaRPr lang="el-GR" dirty="0"/>
          </a:p>
          <a:p>
            <a:endParaRPr lang="el-GR" dirty="0"/>
          </a:p>
          <a:p>
            <a:r>
              <a:rPr lang="en-US" dirty="0">
                <a:hlinkClick r:id="rId4"/>
              </a:rPr>
              <a:t>https://www.keng.gr/%ce%bb%ce%b5%ce%be%ce%b9%ce%ba%cf%8c-%ce%b5%ce%bb%ce%bb%ce%b7%ce%bd%ce%b9%ce%ba%ce%ae%cf%82-%ce%bd%ce%bf%ce%b7%ce%bc%ce%b1%cf%84%ce%b9%ce%ba%ce%ae%cf%82-%ce%b3%ce%bb%cf%8e%cf%83%cf%83%ce%b1%cf%82/</a:t>
            </a:r>
            <a:endParaRPr lang="el-GR" dirty="0"/>
          </a:p>
          <a:p>
            <a:endParaRPr lang="el-GR" dirty="0"/>
          </a:p>
          <a:p>
            <a:r>
              <a:rPr lang="en-US" dirty="0">
                <a:hlinkClick r:id="rId5"/>
              </a:rPr>
              <a:t>https://prosvasimo.iep.edu.gr/el/onlne-lexiko-ennoiwn</a:t>
            </a:r>
            <a:endParaRPr lang="en-US" dirty="0"/>
          </a:p>
          <a:p>
            <a:endParaRPr lang="en-US" dirty="0"/>
          </a:p>
          <a:p>
            <a:r>
              <a:rPr lang="en-US" dirty="0">
                <a:hlinkClick r:id="rId6"/>
              </a:rPr>
              <a:t>https://ocean.upatras.gr/gsl/members-main.php</a:t>
            </a:r>
            <a:endParaRPr lang="en-US" dirty="0"/>
          </a:p>
          <a:p>
            <a:endParaRPr lang="el-GR" dirty="0"/>
          </a:p>
        </p:txBody>
      </p:sp>
    </p:spTree>
    <p:extLst>
      <p:ext uri="{BB962C8B-B14F-4D97-AF65-F5344CB8AC3E}">
        <p14:creationId xmlns:p14="http://schemas.microsoft.com/office/powerpoint/2010/main" val="993427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44EC4D-BF9C-1344-B0EB-3BE2E82CA27B}"/>
              </a:ext>
            </a:extLst>
          </p:cNvPr>
          <p:cNvSpPr>
            <a:spLocks noGrp="1"/>
          </p:cNvSpPr>
          <p:nvPr>
            <p:ph type="title"/>
          </p:nvPr>
        </p:nvSpPr>
        <p:spPr>
          <a:xfrm>
            <a:off x="931331" y="787399"/>
            <a:ext cx="10058400" cy="1014448"/>
          </a:xfrm>
        </p:spPr>
        <p:txBody>
          <a:bodyPr>
            <a:noAutofit/>
          </a:bodyPr>
          <a:lstStyle/>
          <a:p>
            <a:pPr algn="ctr"/>
            <a:r>
              <a:rPr lang="el-GR" sz="4000" dirty="0"/>
              <a:t>Οι νοηματικές γλώσσες ΔΕΝ απεικονίζουν τις αντίστοιχες εθνικές ομιλούμενες γλώσσες</a:t>
            </a:r>
          </a:p>
        </p:txBody>
      </p:sp>
      <p:sp>
        <p:nvSpPr>
          <p:cNvPr id="3" name="Θέση περιεχομένου 2">
            <a:extLst>
              <a:ext uri="{FF2B5EF4-FFF2-40B4-BE49-F238E27FC236}">
                <a16:creationId xmlns:a16="http://schemas.microsoft.com/office/drawing/2014/main" id="{F38165A0-0379-3642-8E41-9C7FB55F1E0E}"/>
              </a:ext>
            </a:extLst>
          </p:cNvPr>
          <p:cNvSpPr>
            <a:spLocks noGrp="1"/>
          </p:cNvSpPr>
          <p:nvPr>
            <p:ph idx="1"/>
          </p:nvPr>
        </p:nvSpPr>
        <p:spPr>
          <a:xfrm>
            <a:off x="931331" y="2561675"/>
            <a:ext cx="10058400" cy="4050792"/>
          </a:xfrm>
        </p:spPr>
        <p:txBody>
          <a:bodyPr>
            <a:normAutofit/>
          </a:bodyPr>
          <a:lstStyle/>
          <a:p>
            <a:pPr algn="just"/>
            <a:r>
              <a:rPr lang="el-GR" sz="2400" dirty="0"/>
              <a:t>Η Ελληνική Νοηματική Γλώσσα (ΕΝΓ) είναι η φυσική γλώσσα της κοινότητας των Κωφών στην Ελλάδα.</a:t>
            </a:r>
          </a:p>
          <a:p>
            <a:pPr algn="just"/>
            <a:r>
              <a:rPr lang="el-GR" sz="2400" dirty="0"/>
              <a:t>Η </a:t>
            </a:r>
            <a:r>
              <a:rPr lang="el-GR" sz="2400" i="1" dirty="0"/>
              <a:t>ΕΝΓ </a:t>
            </a:r>
            <a:r>
              <a:rPr lang="el-GR" sz="2400" dirty="0"/>
              <a:t>λέγεται </a:t>
            </a:r>
            <a:r>
              <a:rPr lang="el-GR" sz="2400" i="1" dirty="0"/>
              <a:t>ελληνική</a:t>
            </a:r>
            <a:r>
              <a:rPr lang="el-GR" sz="2400" dirty="0"/>
              <a:t> γιατί χρησιμοποιείται στην Ελλάδα από Έλληνες </a:t>
            </a:r>
            <a:r>
              <a:rPr lang="el-GR" sz="2400" dirty="0" err="1"/>
              <a:t>νοηματιστές</a:t>
            </a:r>
            <a:r>
              <a:rPr lang="el-GR" sz="2400" dirty="0"/>
              <a:t>.</a:t>
            </a:r>
          </a:p>
          <a:p>
            <a:pPr algn="just"/>
            <a:r>
              <a:rPr lang="el-GR" sz="2400" dirty="0"/>
              <a:t>Αυτό δεν σημαίνει ότι η ΕΝΓ απεικονίζει την ομιλούμενη ελληνική γλώσσα ή ότι προέρχεται από αυτήν.</a:t>
            </a:r>
          </a:p>
          <a:p>
            <a:pPr algn="just"/>
            <a:r>
              <a:rPr lang="el-GR" sz="2400" dirty="0"/>
              <a:t>Πρόκειται για ένα αυτόνομο γλωσσικό σύστημα που μπορεί να μελετηθεί και να αναλυθεί όπως και κάθε άλλη φυσική γλώσσα.</a:t>
            </a:r>
          </a:p>
          <a:p>
            <a:endParaRPr lang="el-GR" dirty="0"/>
          </a:p>
        </p:txBody>
      </p:sp>
    </p:spTree>
    <p:extLst>
      <p:ext uri="{BB962C8B-B14F-4D97-AF65-F5344CB8AC3E}">
        <p14:creationId xmlns:p14="http://schemas.microsoft.com/office/powerpoint/2010/main" val="71537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915BB4-41F7-9592-3D80-B5AA65142ED8}"/>
              </a:ext>
            </a:extLst>
          </p:cNvPr>
          <p:cNvSpPr>
            <a:spLocks noGrp="1"/>
          </p:cNvSpPr>
          <p:nvPr>
            <p:ph type="title"/>
          </p:nvPr>
        </p:nvSpPr>
        <p:spPr>
          <a:xfrm>
            <a:off x="1069848" y="0"/>
            <a:ext cx="10058400" cy="1609344"/>
          </a:xfrm>
        </p:spPr>
        <p:txBody>
          <a:bodyPr/>
          <a:lstStyle/>
          <a:p>
            <a:r>
              <a:rPr lang="el-GR" dirty="0"/>
              <a:t>Ενδεικτική Βιβλιογραφία</a:t>
            </a:r>
          </a:p>
        </p:txBody>
      </p:sp>
      <p:sp>
        <p:nvSpPr>
          <p:cNvPr id="3" name="Θέση περιεχομένου 2">
            <a:extLst>
              <a:ext uri="{FF2B5EF4-FFF2-40B4-BE49-F238E27FC236}">
                <a16:creationId xmlns:a16="http://schemas.microsoft.com/office/drawing/2014/main" id="{CF2016F5-7A78-69CF-FEDF-8994A9CE144C}"/>
              </a:ext>
            </a:extLst>
          </p:cNvPr>
          <p:cNvSpPr>
            <a:spLocks noGrp="1"/>
          </p:cNvSpPr>
          <p:nvPr>
            <p:ph idx="1"/>
          </p:nvPr>
        </p:nvSpPr>
        <p:spPr>
          <a:xfrm>
            <a:off x="733168" y="1268628"/>
            <a:ext cx="10395080" cy="4893276"/>
          </a:xfrm>
        </p:spPr>
        <p:txBody>
          <a:bodyPr>
            <a:noAutofit/>
          </a:bodyPr>
          <a:lstStyle/>
          <a:p>
            <a:pPr marL="180340" indent="-180340" algn="just">
              <a:lnSpc>
                <a:spcPct val="115000"/>
              </a:lnSpc>
              <a:spcAft>
                <a:spcPts val="80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Geraci, C., Battaglia, K.,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Cardinaletti</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Cecchetto</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C.,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Donati</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C., Giudice, S., &amp;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Mereghetti</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E. (2011). The LIS Corpus Project: A Discussion of Sociolinguistic Variation in the Lexicon. </a:t>
            </a:r>
            <a:r>
              <a:rPr lang="en-US" sz="1200" b="1" i="1" kern="100" dirty="0">
                <a:effectLst/>
                <a:latin typeface="Aptos" panose="020B0004020202020204" pitchFamily="34" charset="0"/>
                <a:ea typeface="Aptos" panose="020B0004020202020204" pitchFamily="34" charset="0"/>
                <a:cs typeface="Times New Roman" panose="02020603050405020304" pitchFamily="18" charset="0"/>
              </a:rPr>
              <a:t>Sign Language Studies</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11 (4), 528 - 574.</a:t>
            </a:r>
            <a:endParaRPr lang="el-GR"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Johnston, T., &amp; Schembri, A. (2007). </a:t>
            </a:r>
            <a:r>
              <a:rPr lang="en-US" sz="1200" b="1" i="1" kern="100" dirty="0">
                <a:effectLst/>
                <a:latin typeface="Aptos" panose="020B0004020202020204" pitchFamily="34" charset="0"/>
                <a:ea typeface="Aptos" panose="020B0004020202020204" pitchFamily="34" charset="0"/>
                <a:cs typeface="Times New Roman" panose="02020603050405020304" pitchFamily="18" charset="0"/>
              </a:rPr>
              <a:t>Australian Sign Language: An introduction to Sign Language Linguistics</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200" b="1" kern="100" dirty="0" err="1">
                <a:effectLst/>
                <a:latin typeface="Aptos" panose="020B0004020202020204" pitchFamily="34" charset="0"/>
                <a:ea typeface="Aptos" panose="020B0004020202020204" pitchFamily="34" charset="0"/>
                <a:cs typeface="Times New Roman" panose="02020603050405020304" pitchFamily="18" charset="0"/>
              </a:rPr>
              <a:t>Κέμπριτζ</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Cambridge University Press.</a:t>
            </a:r>
            <a:endParaRPr lang="el-GR"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Johnston, T., &amp; Schembri, A. (2007). </a:t>
            </a:r>
            <a:r>
              <a:rPr lang="en-US" sz="1200" b="1" i="1" kern="100" dirty="0">
                <a:effectLst/>
                <a:latin typeface="Times New Roman" panose="02020603050405020304" pitchFamily="18" charset="0"/>
                <a:ea typeface="Aptos" panose="020B0004020202020204" pitchFamily="34" charset="0"/>
                <a:cs typeface="Times New Roman" panose="02020603050405020304" pitchFamily="18" charset="0"/>
              </a:rPr>
              <a:t>Australian Sign Language: An Introduction to Sign Language Linguistics. </a:t>
            </a: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Cambridge: Cambridge University Press.</a:t>
            </a:r>
            <a:endParaRPr lang="el-GR" sz="1200" b="1"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Labov</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W. (1972). </a:t>
            </a:r>
            <a:r>
              <a:rPr lang="en-US" sz="1200" b="1" i="1" kern="100" dirty="0">
                <a:effectLst/>
                <a:latin typeface="Aptos" panose="020B0004020202020204" pitchFamily="34" charset="0"/>
                <a:ea typeface="Aptos" panose="020B0004020202020204" pitchFamily="34" charset="0"/>
                <a:cs typeface="Times New Roman" panose="02020603050405020304" pitchFamily="18" charset="0"/>
              </a:rPr>
              <a:t>Sociolinguistic Patterns</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200" b="1" kern="100" dirty="0" err="1">
                <a:effectLst/>
                <a:latin typeface="Aptos" panose="020B0004020202020204" pitchFamily="34" charset="0"/>
                <a:ea typeface="Aptos" panose="020B0004020202020204" pitchFamily="34" charset="0"/>
                <a:cs typeface="Times New Roman" panose="02020603050405020304" pitchFamily="18" charset="0"/>
              </a:rPr>
              <a:t>Φιλαδέλφια</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University of Pennsylvania Press.</a:t>
            </a:r>
            <a:endParaRPr lang="el-GR"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Lucas, C., Robert, B., &amp; Clayton, V. (2001). </a:t>
            </a:r>
            <a:r>
              <a:rPr lang="en-US" sz="1200" b="1" i="1" kern="100" dirty="0">
                <a:effectLst/>
                <a:latin typeface="Aptos" panose="020B0004020202020204" pitchFamily="34" charset="0"/>
                <a:ea typeface="Aptos" panose="020B0004020202020204" pitchFamily="34" charset="0"/>
                <a:cs typeface="Times New Roman" panose="02020603050405020304" pitchFamily="18" charset="0"/>
              </a:rPr>
              <a:t>Sociolinguistic Variation in American Sign Language</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200" b="1" kern="100" dirty="0">
                <a:effectLst/>
                <a:latin typeface="Aptos" panose="020B0004020202020204" pitchFamily="34" charset="0"/>
                <a:ea typeface="Aptos" panose="020B0004020202020204" pitchFamily="34" charset="0"/>
                <a:cs typeface="Times New Roman" panose="02020603050405020304" pitchFamily="18" charset="0"/>
              </a:rPr>
              <a:t>Ουάσιγκτον</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Gallaudet University Press: </a:t>
            </a:r>
            <a:r>
              <a:rPr lang="el-GR" sz="1200" b="1" kern="100" dirty="0">
                <a:effectLst/>
                <a:latin typeface="Aptos" panose="020B0004020202020204" pitchFamily="34" charset="0"/>
                <a:ea typeface="Aptos" panose="020B0004020202020204" pitchFamily="34" charset="0"/>
                <a:cs typeface="Times New Roman" panose="02020603050405020304" pitchFamily="18" charset="0"/>
              </a:rPr>
              <a:t>Άμστερνταμ</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Benjamins.</a:t>
            </a:r>
            <a:endParaRPr lang="el-GR"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Sandler, W. (2005). An Overview of Sign Language Linguistics. In: Keith Brown (ed.), </a:t>
            </a:r>
            <a:r>
              <a:rPr lang="en-US" sz="1200" b="1" i="1" kern="100" dirty="0">
                <a:effectLst/>
                <a:latin typeface="Times New Roman" panose="02020603050405020304" pitchFamily="18" charset="0"/>
                <a:ea typeface="Aptos" panose="020B0004020202020204" pitchFamily="34" charset="0"/>
                <a:cs typeface="Times New Roman" panose="02020603050405020304" pitchFamily="18" charset="0"/>
              </a:rPr>
              <a:t>Encyclopedia of Language and Linguistics</a:t>
            </a: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 11 (2), 328 – 348. Oxford, UK: Elsevier </a:t>
            </a:r>
            <a:r>
              <a:rPr lang="en-US" sz="12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2"/>
              </a:rPr>
              <a:t>http://sandlersignlab.haifa.ac.il/html/html_eng/pdf/AMS%20Language.pdf</a:t>
            </a:r>
            <a:r>
              <a:rPr lang="en-US" sz="12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200" b="1" kern="100" dirty="0">
                <a:effectLst/>
                <a:latin typeface="Times New Roman" panose="02020603050405020304" pitchFamily="18" charset="0"/>
                <a:ea typeface="Aptos" panose="020B0004020202020204" pitchFamily="34" charset="0"/>
                <a:cs typeface="Times New Roman" panose="02020603050405020304" pitchFamily="18" charset="0"/>
              </a:rPr>
              <a:t>τελευταία πρόσβαση</a:t>
            </a: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 14.08.2018)</a:t>
            </a:r>
            <a:endParaRPr lang="el-GR"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Sandler, W., &amp; Lillo-Martin, D. (2001). Natural Sign Languages. In M. </a:t>
            </a:r>
            <a:r>
              <a:rPr lang="en-US" sz="1200" b="1" kern="100" dirty="0" err="1">
                <a:effectLst/>
                <a:latin typeface="Times New Roman" panose="02020603050405020304" pitchFamily="18" charset="0"/>
                <a:ea typeface="Aptos" panose="020B0004020202020204" pitchFamily="34" charset="0"/>
                <a:cs typeface="Times New Roman" panose="02020603050405020304" pitchFamily="18" charset="0"/>
              </a:rPr>
              <a:t>Aronoff</a:t>
            </a: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 &amp; J. Rees-Miller (eds.), </a:t>
            </a:r>
            <a:r>
              <a:rPr lang="en-US" sz="1200" b="1" i="1" kern="100" dirty="0">
                <a:effectLst/>
                <a:latin typeface="Times New Roman" panose="02020603050405020304" pitchFamily="18" charset="0"/>
                <a:ea typeface="Aptos" panose="020B0004020202020204" pitchFamily="34" charset="0"/>
                <a:cs typeface="Times New Roman" panose="02020603050405020304" pitchFamily="18" charset="0"/>
              </a:rPr>
              <a:t>Handbook of Linguistics</a:t>
            </a: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 533-562. Oxford: Wiley Blackwell.</a:t>
            </a:r>
            <a:endParaRPr lang="el-GR"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Schembri, A., Cormier, K., Johnston, T., McKee, D., McKee, R., &amp;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Woll</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B. (2010). Sociolinguistic Variation in British, Australian and New Zealand Sign Language. </a:t>
            </a:r>
            <a:r>
              <a:rPr lang="el-GR" sz="1200" b="1" kern="100" dirty="0">
                <a:effectLst/>
                <a:latin typeface="Aptos" panose="020B0004020202020204" pitchFamily="34" charset="0"/>
                <a:ea typeface="Aptos" panose="020B0004020202020204" pitchFamily="34" charset="0"/>
                <a:cs typeface="Times New Roman" panose="02020603050405020304" pitchFamily="18" charset="0"/>
              </a:rPr>
              <a:t>Στο</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D.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Brentari</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b="1" i="1" kern="100" dirty="0">
                <a:effectLst/>
                <a:latin typeface="Aptos" panose="020B0004020202020204" pitchFamily="34" charset="0"/>
                <a:ea typeface="Aptos" panose="020B0004020202020204" pitchFamily="34" charset="0"/>
                <a:cs typeface="Times New Roman" panose="02020603050405020304" pitchFamily="18" charset="0"/>
              </a:rPr>
              <a:t>Sign Languages</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200" b="1" kern="100" dirty="0" err="1">
                <a:effectLst/>
                <a:latin typeface="Aptos" panose="020B0004020202020204" pitchFamily="34" charset="0"/>
                <a:ea typeface="Aptos" panose="020B0004020202020204" pitchFamily="34" charset="0"/>
                <a:cs typeface="Times New Roman" panose="02020603050405020304" pitchFamily="18" charset="0"/>
              </a:rPr>
              <a:t>σσ</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476 - 498). </a:t>
            </a:r>
            <a:r>
              <a:rPr lang="el-GR" sz="1200" b="1" kern="100" dirty="0" err="1">
                <a:effectLst/>
                <a:latin typeface="Aptos" panose="020B0004020202020204" pitchFamily="34" charset="0"/>
                <a:ea typeface="Aptos" panose="020B0004020202020204" pitchFamily="34" charset="0"/>
                <a:cs typeface="Times New Roman" panose="02020603050405020304" pitchFamily="18" charset="0"/>
              </a:rPr>
              <a:t>Κέμπριτζ</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Cambridge University Press.</a:t>
            </a:r>
            <a:endParaRPr lang="el-GR"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Schembri, A., Fenlon, J., Stamp, R., &amp; Cormier, K. (2018). Variation and Change in Varieties of British Sign Language in England. </a:t>
            </a:r>
            <a:r>
              <a:rPr lang="el-GR" sz="1200" b="1" kern="100" dirty="0">
                <a:effectLst/>
                <a:latin typeface="Aptos" panose="020B0004020202020204" pitchFamily="34" charset="0"/>
                <a:ea typeface="Aptos" panose="020B0004020202020204" pitchFamily="34" charset="0"/>
                <a:cs typeface="Times New Roman" panose="02020603050405020304" pitchFamily="18" charset="0"/>
              </a:rPr>
              <a:t>Στο</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N. </a:t>
            </a:r>
            <a:r>
              <a:rPr lang="en-US" sz="1200" b="1" kern="100" dirty="0" err="1">
                <a:effectLst/>
                <a:latin typeface="Aptos" panose="020B0004020202020204" pitchFamily="34" charset="0"/>
                <a:ea typeface="Aptos" panose="020B0004020202020204" pitchFamily="34" charset="0"/>
                <a:cs typeface="Times New Roman" panose="02020603050405020304" pitchFamily="18" charset="0"/>
              </a:rPr>
              <a:t>Braber</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&amp; S. Jansen, </a:t>
            </a:r>
            <a:r>
              <a:rPr lang="en-US" sz="1200" b="1" i="1" kern="100" dirty="0">
                <a:effectLst/>
                <a:latin typeface="Aptos" panose="020B0004020202020204" pitchFamily="34" charset="0"/>
                <a:ea typeface="Aptos" panose="020B0004020202020204" pitchFamily="34" charset="0"/>
                <a:cs typeface="Times New Roman" panose="02020603050405020304" pitchFamily="18" charset="0"/>
              </a:rPr>
              <a:t>Sociolinguistics in England</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200" b="1" kern="100" dirty="0" err="1">
                <a:effectLst/>
                <a:latin typeface="Aptos" panose="020B0004020202020204" pitchFamily="34" charset="0"/>
                <a:ea typeface="Aptos" panose="020B0004020202020204" pitchFamily="34" charset="0"/>
                <a:cs typeface="Times New Roman" panose="02020603050405020304" pitchFamily="18" charset="0"/>
              </a:rPr>
              <a:t>σσ</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165 - 188). </a:t>
            </a:r>
            <a:r>
              <a:rPr lang="el-GR" sz="1200" b="1" kern="100" dirty="0" err="1">
                <a:effectLst/>
                <a:latin typeface="Aptos" panose="020B0004020202020204" pitchFamily="34" charset="0"/>
                <a:ea typeface="Aptos" panose="020B0004020202020204" pitchFamily="34" charset="0"/>
                <a:cs typeface="Times New Roman" panose="02020603050405020304" pitchFamily="18" charset="0"/>
              </a:rPr>
              <a:t>Μπέίσινγκστοου</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200" b="1" kern="100" dirty="0">
                <a:effectLst/>
                <a:latin typeface="Aptos" panose="020B0004020202020204" pitchFamily="34" charset="0"/>
                <a:ea typeface="Aptos" panose="020B0004020202020204" pitchFamily="34" charset="0"/>
                <a:cs typeface="Times New Roman" panose="02020603050405020304" pitchFamily="18" charset="0"/>
              </a:rPr>
              <a:t>Ηνωμένο Βασίλειο</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Palgrave Macmillan.</a:t>
            </a:r>
            <a:endParaRPr lang="el-GR" sz="12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265854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C8DDC7-F2CC-812A-794D-82568B94B27C}"/>
              </a:ext>
            </a:extLst>
          </p:cNvPr>
          <p:cNvSpPr>
            <a:spLocks noGrp="1"/>
          </p:cNvSpPr>
          <p:nvPr>
            <p:ph type="title"/>
          </p:nvPr>
        </p:nvSpPr>
        <p:spPr>
          <a:xfrm>
            <a:off x="954518" y="0"/>
            <a:ext cx="10058400" cy="1609344"/>
          </a:xfrm>
        </p:spPr>
        <p:txBody>
          <a:bodyPr/>
          <a:lstStyle/>
          <a:p>
            <a:r>
              <a:rPr lang="el-GR" dirty="0"/>
              <a:t>Ενδεικτική Βιβλιογραφία</a:t>
            </a:r>
          </a:p>
        </p:txBody>
      </p:sp>
      <p:sp>
        <p:nvSpPr>
          <p:cNvPr id="3" name="Θέση περιεχομένου 2">
            <a:extLst>
              <a:ext uri="{FF2B5EF4-FFF2-40B4-BE49-F238E27FC236}">
                <a16:creationId xmlns:a16="http://schemas.microsoft.com/office/drawing/2014/main" id="{9F507CF7-D53D-B152-05A8-8380D9091308}"/>
              </a:ext>
            </a:extLst>
          </p:cNvPr>
          <p:cNvSpPr>
            <a:spLocks noGrp="1"/>
          </p:cNvSpPr>
          <p:nvPr>
            <p:ph idx="1"/>
          </p:nvPr>
        </p:nvSpPr>
        <p:spPr>
          <a:xfrm>
            <a:off x="700216" y="1276865"/>
            <a:ext cx="10428032" cy="5387546"/>
          </a:xfrm>
        </p:spPr>
        <p:txBody>
          <a:bodyPr>
            <a:normAutofit fontScale="77500" lnSpcReduction="20000"/>
          </a:bodyPr>
          <a:lstStyle/>
          <a:p>
            <a:pPr marL="180340" indent="-180340" algn="just">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Stamp, R., Schembri, A., Fenlon, J., &amp;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Rentelis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R. (2015). Sociolinguistic Variation and change in British Sign Language number signs: Evidence of leveling?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Sign Language Studies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15 (2), 151 - 181.</a:t>
            </a:r>
            <a:endParaRPr lang="el-GR"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Stamp, R., Schembri, A., Fenlon, J.,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Rentelis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R.,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Woll</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B., &amp; Cormier, K. (2014). Lexical Variation and change in British Sign Language.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PLos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ONE 9 (4): e94053.doi:10.1371/ journal.pone.0094053.</a:t>
            </a:r>
            <a:endParaRPr lang="el-GR"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Sutton-Spence, R., &amp;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Woll</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B. (1999).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The Linguistics of British Sign Language: An Introduction</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800" b="1" kern="100" dirty="0" err="1">
                <a:effectLst/>
                <a:latin typeface="Aptos" panose="020B0004020202020204" pitchFamily="34" charset="0"/>
                <a:ea typeface="Aptos" panose="020B0004020202020204" pitchFamily="34" charset="0"/>
                <a:cs typeface="Times New Roman" panose="02020603050405020304" pitchFamily="18" charset="0"/>
              </a:rPr>
              <a:t>Κέμπριτζ</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Cambridge University Press.</a:t>
            </a:r>
            <a:endParaRPr lang="el-GR"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Sutton-Spence, R., &amp;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Woll</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B. (1999). </a:t>
            </a:r>
            <a:r>
              <a:rPr lang="en-US" sz="1800" b="1" i="1" kern="100" dirty="0">
                <a:effectLst/>
                <a:latin typeface="Times New Roman" panose="02020603050405020304" pitchFamily="18" charset="0"/>
                <a:ea typeface="Aptos" panose="020B0004020202020204" pitchFamily="34" charset="0"/>
                <a:cs typeface="Times New Roman" panose="02020603050405020304" pitchFamily="18" charset="0"/>
              </a:rPr>
              <a:t>The linguistics of British Sign Language: An introduction</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Cambridge: Cambridge University Press. </a:t>
            </a:r>
            <a:endParaRPr lang="el-GR"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Van der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Kooij</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E. (2002). </a:t>
            </a:r>
            <a:r>
              <a:rPr lang="en-US" sz="1800" b="1" i="1" kern="100" dirty="0">
                <a:effectLst/>
                <a:latin typeface="Times New Roman" panose="02020603050405020304" pitchFamily="18" charset="0"/>
                <a:ea typeface="Aptos" panose="020B0004020202020204" pitchFamily="34" charset="0"/>
                <a:cs typeface="Times New Roman" panose="02020603050405020304" pitchFamily="18" charset="0"/>
              </a:rPr>
              <a:t>Phonological Categories in Sign Language of the Netherlands: The Phonetic Implementation and Iconicity</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 Utrecht: LOT (Netherlands Graduate School of Linguistics).</a:t>
            </a:r>
            <a:endParaRPr lang="el-GR"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Woll</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B.,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Allsop</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L., &amp; Sutton-Spence, R. (1991). </a:t>
            </a:r>
            <a:r>
              <a:rPr lang="en-US" sz="1800" b="1" i="1" kern="100" dirty="0">
                <a:effectLst/>
                <a:latin typeface="Aptos" panose="020B0004020202020204" pitchFamily="34" charset="0"/>
                <a:ea typeface="Aptos" panose="020B0004020202020204" pitchFamily="34" charset="0"/>
                <a:cs typeface="Times New Roman" panose="02020603050405020304" pitchFamily="18" charset="0"/>
              </a:rPr>
              <a:t>Variation and Recent Change in British Sign Language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Μπρίστολ: </a:t>
            </a:r>
            <a:r>
              <a:rPr lang="el-GR" sz="1800" b="1" kern="100" dirty="0" err="1">
                <a:effectLst/>
                <a:latin typeface="Aptos" panose="020B0004020202020204" pitchFamily="34" charset="0"/>
                <a:ea typeface="Aptos" panose="020B0004020202020204" pitchFamily="34" charset="0"/>
                <a:cs typeface="Times New Roman" panose="02020603050405020304" pitchFamily="18" charset="0"/>
              </a:rPr>
              <a:t>Final</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800" b="1" kern="100" dirty="0" err="1">
                <a:effectLst/>
                <a:latin typeface="Aptos" panose="020B0004020202020204" pitchFamily="34" charset="0"/>
                <a:ea typeface="Aptos" panose="020B0004020202020204" pitchFamily="34" charset="0"/>
                <a:cs typeface="Times New Roman" panose="02020603050405020304" pitchFamily="18" charset="0"/>
              </a:rPr>
              <a:t>Report</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800" b="1" kern="100" dirty="0" err="1">
                <a:effectLst/>
                <a:latin typeface="Aptos" panose="020B0004020202020204" pitchFamily="34" charset="0"/>
                <a:ea typeface="Aptos" panose="020B0004020202020204" pitchFamily="34" charset="0"/>
                <a:cs typeface="Times New Roman" panose="02020603050405020304" pitchFamily="18" charset="0"/>
              </a:rPr>
              <a:t>to</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the ESRC.</a:t>
            </a:r>
          </a:p>
          <a:p>
            <a:pPr marL="180340" indent="-180340" algn="just">
              <a:lnSpc>
                <a:spcPct val="115000"/>
              </a:lnSpc>
              <a:spcAft>
                <a:spcPts val="800"/>
              </a:spcAft>
            </a:pP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Ζαχαροπούλου</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 Β., </a:t>
            </a: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Άντζακας</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Κ</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 &amp; </a:t>
            </a: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Παπαζαχαρίου</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Δ.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2020</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 Η διαλεκτική ποικιλία στο λεξιλόγιο της ΕΝΓ</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Στο</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Ν</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Αμ</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β</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ρ</a:t>
            </a: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ά</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ζ</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ης</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Μ</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Θεοδωρο</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π</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ο</a:t>
            </a: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ύλου</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Δ</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Κυρι</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α</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ζ</a:t>
            </a: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ής</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&amp;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Σ</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Τσοχ</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α</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τζ</a:t>
            </a: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ήδης</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Ε</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π.), </a:t>
            </a:r>
            <a:r>
              <a:rPr lang="en-US" sz="1800" b="1" i="1" kern="100" dirty="0" err="1">
                <a:effectLst/>
                <a:latin typeface="Times New Roman" panose="02020603050405020304" pitchFamily="18" charset="0"/>
                <a:ea typeface="Aptos" panose="020B0004020202020204" pitchFamily="34" charset="0"/>
                <a:cs typeface="Times New Roman" panose="02020603050405020304" pitchFamily="18" charset="0"/>
              </a:rPr>
              <a:t>Πρ</a:t>
            </a:r>
            <a:r>
              <a:rPr lang="en-US" sz="1800" b="1" i="1" kern="100" dirty="0">
                <a:effectLst/>
                <a:latin typeface="Times New Roman" panose="02020603050405020304" pitchFamily="18" charset="0"/>
                <a:ea typeface="Aptos" panose="020B0004020202020204" pitchFamily="34" charset="0"/>
                <a:cs typeface="Times New Roman" panose="02020603050405020304" pitchFamily="18" charset="0"/>
              </a:rPr>
              <a:t>α</a:t>
            </a:r>
            <a:r>
              <a:rPr lang="en-US" sz="1800" b="1" i="1" kern="100" dirty="0" err="1">
                <a:effectLst/>
                <a:latin typeface="Times New Roman" panose="02020603050405020304" pitchFamily="18" charset="0"/>
                <a:ea typeface="Aptos" panose="020B0004020202020204" pitchFamily="34" charset="0"/>
                <a:cs typeface="Times New Roman" panose="02020603050405020304" pitchFamily="18" charset="0"/>
              </a:rPr>
              <a:t>κτικ</a:t>
            </a:r>
            <a:r>
              <a:rPr lang="el-GR" sz="1800" b="1" i="1" kern="100" dirty="0" err="1">
                <a:effectLst/>
                <a:latin typeface="Times New Roman" panose="02020603050405020304" pitchFamily="18" charset="0"/>
                <a:ea typeface="Aptos" panose="020B0004020202020204" pitchFamily="34" charset="0"/>
                <a:cs typeface="Times New Roman" panose="02020603050405020304" pitchFamily="18" charset="0"/>
              </a:rPr>
              <a:t>ά</a:t>
            </a:r>
            <a:r>
              <a:rPr lang="el-GR" sz="1800" b="1" i="1" kern="100" dirty="0">
                <a:effectLst/>
                <a:latin typeface="Times New Roman" panose="02020603050405020304" pitchFamily="18" charset="0"/>
                <a:ea typeface="Aptos" panose="020B0004020202020204" pitchFamily="34" charset="0"/>
                <a:cs typeface="Times New Roman" panose="02020603050405020304" pitchFamily="18" charset="0"/>
              </a:rPr>
              <a:t> της 40</a:t>
            </a:r>
            <a:r>
              <a:rPr lang="el-GR" sz="1800" b="1" i="1" kern="100" baseline="30000" dirty="0">
                <a:effectLst/>
                <a:latin typeface="Times New Roman" panose="02020603050405020304" pitchFamily="18" charset="0"/>
                <a:ea typeface="Aptos" panose="020B0004020202020204" pitchFamily="34" charset="0"/>
                <a:cs typeface="Times New Roman" panose="02020603050405020304" pitchFamily="18" charset="0"/>
              </a:rPr>
              <a:t>ης</a:t>
            </a:r>
            <a:r>
              <a:rPr lang="el-GR" sz="1800" b="1" i="1" kern="100" dirty="0">
                <a:effectLst/>
                <a:latin typeface="Times New Roman" panose="02020603050405020304" pitchFamily="18" charset="0"/>
                <a:ea typeface="Aptos" panose="020B0004020202020204" pitchFamily="34" charset="0"/>
                <a:cs typeface="Times New Roman" panose="02020603050405020304" pitchFamily="18" charset="0"/>
              </a:rPr>
              <a:t> Ετήσιας Συνάντησης του Τομέα Γλωσσολογίας</a:t>
            </a:r>
            <a:r>
              <a:rPr lang="en-US" sz="1800" b="1" i="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127-138, </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Θεσσαλονίκη: Αριστοτέλειο Πανεπιστήμιο Θεσσαλονίκης</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1800" b="1"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2"/>
              </a:rPr>
              <a:t>https://ins.web.auth.gr/images/MEG_PLIRI/MEG_40_127_138.pdf</a:t>
            </a:r>
            <a:endParaRPr lang="el-GR"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180340" indent="-180340" algn="just">
              <a:lnSpc>
                <a:spcPct val="115000"/>
              </a:lnSpc>
              <a:spcAft>
                <a:spcPts val="800"/>
              </a:spcAft>
            </a:pP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Παπαζαχαρίου</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Δ. &amp; Ράλλη</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Α</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2022</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Διαλεκτολογία και Νεοελληνικές Διάλεκτοι</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 Στο: Μ. </a:t>
            </a: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Λεκάκου</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 &amp; Ν. </a:t>
            </a: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Τοπιντζή</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1800" b="1" kern="100" dirty="0" err="1">
                <a:effectLst/>
                <a:latin typeface="Times New Roman" panose="02020603050405020304" pitchFamily="18" charset="0"/>
                <a:ea typeface="Aptos" panose="020B0004020202020204" pitchFamily="34" charset="0"/>
                <a:cs typeface="Times New Roman" panose="02020603050405020304" pitchFamily="18" charset="0"/>
              </a:rPr>
              <a:t>επιμ</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1800" b="1" i="1" kern="100" dirty="0">
                <a:effectLst/>
                <a:latin typeface="Times New Roman" panose="02020603050405020304" pitchFamily="18" charset="0"/>
                <a:ea typeface="Aptos" panose="020B0004020202020204" pitchFamily="34" charset="0"/>
                <a:cs typeface="Times New Roman" panose="02020603050405020304" pitchFamily="18" charset="0"/>
              </a:rPr>
              <a:t>Εισαγωγή στη Γλωσσολογία. Θεμελιώδεις έννοιες και βασικοί κλάδοι με έμφαση στην ελληνική γλώσσα</a:t>
            </a: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 443- 496. Αθήνα: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Gutenberg.  </a:t>
            </a:r>
            <a:endParaRPr lang="el-GR"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268506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49676D-E54D-4344-8059-BC612E9009C4}"/>
              </a:ext>
            </a:extLst>
          </p:cNvPr>
          <p:cNvSpPr>
            <a:spLocks noGrp="1"/>
          </p:cNvSpPr>
          <p:nvPr>
            <p:ph type="title"/>
          </p:nvPr>
        </p:nvSpPr>
        <p:spPr/>
        <p:txBody>
          <a:bodyPr>
            <a:normAutofit/>
          </a:bodyPr>
          <a:lstStyle/>
          <a:p>
            <a:pPr algn="ctr"/>
            <a:r>
              <a:rPr lang="el-GR" sz="4000" dirty="0"/>
              <a:t>Χρήστες/ Ομιλητές</a:t>
            </a:r>
          </a:p>
        </p:txBody>
      </p:sp>
      <p:sp>
        <p:nvSpPr>
          <p:cNvPr id="3" name="Θέση περιεχομένου 2">
            <a:extLst>
              <a:ext uri="{FF2B5EF4-FFF2-40B4-BE49-F238E27FC236}">
                <a16:creationId xmlns:a16="http://schemas.microsoft.com/office/drawing/2014/main" id="{6E977859-25E6-6841-A5EC-C6932F74230C}"/>
              </a:ext>
            </a:extLst>
          </p:cNvPr>
          <p:cNvSpPr>
            <a:spLocks noGrp="1"/>
          </p:cNvSpPr>
          <p:nvPr>
            <p:ph idx="1"/>
          </p:nvPr>
        </p:nvSpPr>
        <p:spPr>
          <a:xfrm>
            <a:off x="1264581" y="2400808"/>
            <a:ext cx="10058400" cy="4050792"/>
          </a:xfrm>
        </p:spPr>
        <p:txBody>
          <a:bodyPr/>
          <a:lstStyle/>
          <a:p>
            <a:pPr algn="just"/>
            <a:r>
              <a:rPr lang="el-GR" sz="2500" dirty="0"/>
              <a:t>Κωφοί των οποίων οι γονείς ήταν Κωφοί και κατέκτησαν την ΕΝΓ ως μητρική γλώσσα.</a:t>
            </a:r>
          </a:p>
          <a:p>
            <a:pPr algn="just"/>
            <a:endParaRPr lang="el-GR" sz="2500" dirty="0"/>
          </a:p>
          <a:p>
            <a:pPr algn="just"/>
            <a:r>
              <a:rPr lang="el-GR" sz="2500" dirty="0"/>
              <a:t>Ακούοντα παιδιά Κωφών γονέων (δίγλωσση κατάκτηση γλώσσας).</a:t>
            </a:r>
          </a:p>
          <a:p>
            <a:pPr algn="just"/>
            <a:endParaRPr lang="el-GR" sz="2500" dirty="0"/>
          </a:p>
          <a:p>
            <a:pPr algn="just"/>
            <a:r>
              <a:rPr lang="el-GR" sz="2500" dirty="0"/>
              <a:t>Κωφοί των οποίων οι γονείς ήταν ακούοντες και παρακολούθησαν από παιδική ηλικία ειδικά σχολεία κωφών.</a:t>
            </a:r>
          </a:p>
          <a:p>
            <a:endParaRPr lang="el-GR" dirty="0"/>
          </a:p>
        </p:txBody>
      </p:sp>
    </p:spTree>
    <p:extLst>
      <p:ext uri="{BB962C8B-B14F-4D97-AF65-F5344CB8AC3E}">
        <p14:creationId xmlns:p14="http://schemas.microsoft.com/office/powerpoint/2010/main" val="4108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Ξυλογραφία">
  <a:themeElements>
    <a:clrScheme name="Ξυλογραφία">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Ξυλογραφία">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Ξυλογραφί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Wood Type</Template>
  <TotalTime>1817</TotalTime>
  <Words>7119</Words>
  <Application>Microsoft Macintosh PowerPoint</Application>
  <PresentationFormat>Ευρεία οθόνη</PresentationFormat>
  <Paragraphs>514</Paragraphs>
  <Slides>81</Slides>
  <Notes>2</Notes>
  <HiddenSlides>0</HiddenSlides>
  <MMClips>0</MMClips>
  <ScaleCrop>false</ScaleCrop>
  <HeadingPairs>
    <vt:vector size="8" baseType="variant">
      <vt:variant>
        <vt:lpstr>Γραμματοσειρές που χρησιμοποιούνται</vt:lpstr>
      </vt:variant>
      <vt:variant>
        <vt:i4>13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81</vt:i4>
      </vt:variant>
    </vt:vector>
  </HeadingPairs>
  <TitlesOfParts>
    <vt:vector size="96" baseType="lpstr">
      <vt:lpstr>Albert Sans</vt:lpstr>
      <vt:lpstr>Aptos</vt:lpstr>
      <vt:lpstr>Arial</vt:lpstr>
      <vt:lpstr>Calibri</vt:lpstr>
      <vt:lpstr>Cambria</vt:lpstr>
      <vt:lpstr>Comic Sans MS</vt:lpstr>
      <vt:lpstr>Jost SemiBold</vt:lpstr>
      <vt:lpstr>Rockwell</vt:lpstr>
      <vt:lpstr>Rockwell Condensed</vt:lpstr>
      <vt:lpstr>Rockwell Extra Bold</vt:lpstr>
      <vt:lpstr>Times New Roman</vt:lpstr>
      <vt:lpstr>Trebuchet MS</vt:lpstr>
      <vt:lpstr>Wingdings</vt:lpstr>
      <vt:lpstr>Ξυλογραφία</vt:lpstr>
      <vt:lpstr>Φωτογραφία του Photo Editor</vt:lpstr>
      <vt:lpstr>διαλεκτΟΛΟΓΙΑ  Ενότητα 11 &amp; 12: Η ΔΙΑΛΕΚΤΙΚΗ ΠΟΙΚΙΛΙΑ ΣΤΗΝ ΕΛΛΗΝΙΚΗ ΝΟΗΜΑΤΙΚΗ ΓΛΩΣΣΑ (ΕΝΓ)</vt:lpstr>
      <vt:lpstr>ΕΡΩΤΗΣΕΙΣ για τις νοηματικές γλώσσες</vt:lpstr>
      <vt:lpstr>Η νοηματική γλώσσα ΔΕΝ είναι μία/παγκόσμια </vt:lpstr>
      <vt:lpstr>Η νοηματική γλώσσα ΔΕΝ είναι μία/παγκόσμια</vt:lpstr>
      <vt:lpstr>Η νοηματική γλώσσα ΔΕΝ είναι μία/παγκόσμια</vt:lpstr>
      <vt:lpstr>Η νοηματική γλώσσα ΔΕΝ είναι μία/παγκόσμια</vt:lpstr>
      <vt:lpstr>Οι νοηματικές γλώσσες ΔΕΝ απεικονίζουν ομιλούμενες γλώσσες</vt:lpstr>
      <vt:lpstr>Οι νοηματικές γλώσσες ΔΕΝ απεικονίζουν τις αντίστοιχες εθνικές ομιλούμενες γλώσσες</vt:lpstr>
      <vt:lpstr>Χρήστες/ Ομιλητές</vt:lpstr>
      <vt:lpstr>Οι νοηματικές γλώσσες ΔΕΝ ταυτίζονται με τα δακτυλικά αλφάβητα</vt:lpstr>
      <vt:lpstr>Οι νοηματικές γλώσσες ΔΕΝ ταυτίζονται με τα δακτυλικά αλφάβητα</vt:lpstr>
      <vt:lpstr>Οι νοηματικές γλώσσες ΔΕΝ ταυτίζονται με τα δακτυλικά αλφάβητα</vt:lpstr>
      <vt:lpstr>Νοηματικές γλώσσες και εικονικότητα (iconicity)</vt:lpstr>
      <vt:lpstr>Εικονικότητα υπάρχει και στις ομιλούμενες γλώσσες (ηχομιμητικές λέξεις)</vt:lpstr>
      <vt:lpstr>Οι νοηματικές γλώσσες ΔΕΝ ειναι εξ’ ολοκληρου εικονικες (iconic)</vt:lpstr>
      <vt:lpstr>Οι νοηματικές γλώσσες ΔΕΝ ειναι εξ’ ολοκληρου εικονικες (iconic)</vt:lpstr>
      <vt:lpstr>Οι νοηματικές γλώσσες ΔΕΝ έχουν γραπτή μορφή</vt:lpstr>
      <vt:lpstr>Ομοιότητες μεταξύ νοηματικών και ομιλούμενων γλωσσών</vt:lpstr>
      <vt:lpstr>Ομοιότητες μεταξύ νοηματικών και ομιλούμενων γλωσσών</vt:lpstr>
      <vt:lpstr>Διαφορές μεταξύ νοηματικών και ομιλουμένων γλωσσών</vt:lpstr>
      <vt:lpstr>Διαφορές μεταξύ νοηματικών και ομιλουμένων γλωσσών</vt:lpstr>
      <vt:lpstr>Ο νοηματικός χώρος / χώρος νοηματισμού</vt:lpstr>
      <vt:lpstr>Ο νοηματικός χώρος / χώρος νοηματισμού</vt:lpstr>
      <vt:lpstr>Η έρευνα της νοηματικής </vt:lpstr>
      <vt:lpstr>ΦΩΝΟΛΟΓΙΑ</vt:lpstr>
      <vt:lpstr>ΦΩΝΟΛΟΓΙΑ - Τα γλωσσικά σημεία των ΝΓς</vt:lpstr>
      <vt:lpstr> Στοιχεία Φωνολογίας Ένα νόημα αποτελείται από: </vt:lpstr>
      <vt:lpstr>χειρομορφη </vt:lpstr>
      <vt:lpstr>Τοποθεσία </vt:lpstr>
      <vt:lpstr>κινηση </vt:lpstr>
      <vt:lpstr>ΕΛΑΧΙΣΤΑ ΖΕΥΓΗ ΦΩΝΟΛΟΓΙΚΗΣ ΑΝΤΙΘΕΣΗΣ (minimal pairs)</vt:lpstr>
      <vt:lpstr> Ελάχιστα ζεύγη φωνολογικής αντίθεσης  ως προς τη χειρομορφή</vt:lpstr>
      <vt:lpstr> Ελάχιστα ζεύγη φωνολογικής αντίθεσης  ως προς την κινηση</vt:lpstr>
      <vt:lpstr> Ελάχιστα ζεύγη φωνολογικής αντίθεσης  ως προς την θεση/τοποθεσια</vt:lpstr>
      <vt:lpstr> Ελάχιστα ζεύγη φωνολογικής αντίθεσης  ως προς τισ Κινήσεις στόματος (μη χειρικα στοιχεια)</vt:lpstr>
      <vt:lpstr>Η διαλεκτική ποικιλία στην ΕΝΓ</vt:lpstr>
      <vt:lpstr>Γλώσσα &amp; Διάλεκτος στις Ομιλούμενες Γλώσσες </vt:lpstr>
      <vt:lpstr>Γλώσσα &amp; Διάλεκτος στις Ομιλούμενες Γλώσσες </vt:lpstr>
      <vt:lpstr>Φωνολογική δομή των νοημάτων των ΝΓς </vt:lpstr>
      <vt:lpstr>Φωνολογική δομή των νοημάτων των ΝΓς </vt:lpstr>
      <vt:lpstr>Φωνολογική δομή των νοημάτων των ΝΓς </vt:lpstr>
      <vt:lpstr>Η ποικιλία στις Νοηματικές Γλώσσες</vt:lpstr>
      <vt:lpstr>Η ποικιλία στις Νοηματικές Γλώσσες</vt:lpstr>
      <vt:lpstr>Η διαλεκτική ποικιλία στην ΕΝΓ</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ΑΠΟΤΕΛΕΣΜΑΤΑ - διαλεκτικήΣ ποικιλίαΣ στην ΕΝΓ</vt:lpstr>
      <vt:lpstr>Η διαλεκτική ποικιλία στην ΕΝΓ α) Φωνητική – φωνολογική ποικιλία</vt:lpstr>
      <vt:lpstr>Η διαλεκτική ποικιλία στην ΕΝΓ α) Φωνητική – φωνολογική ποικιλία  Διαφοροποίηση ως προς την χειρομορφή </vt:lpstr>
      <vt:lpstr>Η διαλεκτική ποικιλία στην ΕΝΓ α) Φωνητική – φωνολογική ποικιλία  Διαφοροποίηση ως προς την τοποθεσία/θέση</vt:lpstr>
      <vt:lpstr>Η διαλεκτική ποικιλία στην ΕΝΓ α) Φωνητική – φωνολογική ποικιλία  Διαφοροποίηση ως προς τον προσανατολισμό</vt:lpstr>
      <vt:lpstr>Η διαλεκτική ποικιλία στην ΕΝΓ α) Φωνητική – φωνολογική ποικιλία  Διαφοροποίηση ως προς την κίνηση</vt:lpstr>
      <vt:lpstr>Η διαλεκτική ποικιλία στην ΕΝΓ α) Φωνητική – φωνολογική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β) Λεξιλογική ποικιλία</vt:lpstr>
      <vt:lpstr>Η διαλεκτική ποικιλία στην ΕΝΓ </vt:lpstr>
      <vt:lpstr>Η διαλεκτική ποικιλία στην ΕΝΓ </vt:lpstr>
      <vt:lpstr>Η διαλεκτική ποικιλία στην ΕΝΓ </vt:lpstr>
      <vt:lpstr>Συμπεράσματα</vt:lpstr>
      <vt:lpstr>ΕΡΕΥΝΩ – ΔΗΜΙΟΥΡΓΩ – ΚΑΙΝΟΤΟΜΩ </vt:lpstr>
      <vt:lpstr>Παρουσίαση του PowerPoint</vt:lpstr>
      <vt:lpstr>Λεξικα ενγ</vt:lpstr>
      <vt:lpstr>Ενδεικτική Βιβλιογραφία</vt:lpstr>
      <vt:lpstr>Ενδεικτική Βιβλιογραφία</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Γλωσσολογία των Νοηματικών Γλωσσών</dc:title>
  <dc:creator>ΖΑΧΑΡΟΠΟΥΛΟΥ ΒΑΣΙΛΙΚΗ</dc:creator>
  <cp:lastModifiedBy>ΒΑΣΙΛΙΚΗ ΖΑΧΑΡΟΠΟΥΛΟΥ</cp:lastModifiedBy>
  <cp:revision>57</cp:revision>
  <dcterms:created xsi:type="dcterms:W3CDTF">2020-12-09T16:23:17Z</dcterms:created>
  <dcterms:modified xsi:type="dcterms:W3CDTF">2026-01-04T13:49:02Z</dcterms:modified>
</cp:coreProperties>
</file>