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handoutMasterIdLst>
    <p:handoutMasterId r:id="rId80"/>
  </p:handoutMasterIdLst>
  <p:sldIdLst>
    <p:sldId id="257" r:id="rId2"/>
    <p:sldId id="259" r:id="rId3"/>
    <p:sldId id="260" r:id="rId4"/>
    <p:sldId id="338" r:id="rId5"/>
    <p:sldId id="261" r:id="rId6"/>
    <p:sldId id="262" r:id="rId7"/>
    <p:sldId id="263" r:id="rId8"/>
    <p:sldId id="264" r:id="rId9"/>
    <p:sldId id="265" r:id="rId10"/>
    <p:sldId id="267" r:id="rId11"/>
    <p:sldId id="268" r:id="rId12"/>
    <p:sldId id="269" r:id="rId13"/>
    <p:sldId id="527" r:id="rId14"/>
    <p:sldId id="340" r:id="rId15"/>
    <p:sldId id="528" r:id="rId16"/>
    <p:sldId id="529" r:id="rId17"/>
    <p:sldId id="531" r:id="rId18"/>
    <p:sldId id="341" r:id="rId19"/>
    <p:sldId id="532" r:id="rId20"/>
    <p:sldId id="533" r:id="rId21"/>
    <p:sldId id="270" r:id="rId22"/>
    <p:sldId id="534" r:id="rId23"/>
    <p:sldId id="535" r:id="rId24"/>
    <p:sldId id="537" r:id="rId25"/>
    <p:sldId id="538" r:id="rId26"/>
    <p:sldId id="539" r:id="rId27"/>
    <p:sldId id="540" r:id="rId28"/>
    <p:sldId id="299" r:id="rId29"/>
    <p:sldId id="271" r:id="rId30"/>
    <p:sldId id="272" r:id="rId31"/>
    <p:sldId id="273" r:id="rId32"/>
    <p:sldId id="323" r:id="rId33"/>
    <p:sldId id="300" r:id="rId34"/>
    <p:sldId id="516" r:id="rId35"/>
    <p:sldId id="274" r:id="rId36"/>
    <p:sldId id="517" r:id="rId37"/>
    <p:sldId id="310" r:id="rId38"/>
    <p:sldId id="302" r:id="rId39"/>
    <p:sldId id="309" r:id="rId40"/>
    <p:sldId id="303" r:id="rId41"/>
    <p:sldId id="518" r:id="rId42"/>
    <p:sldId id="520" r:id="rId43"/>
    <p:sldId id="522" r:id="rId44"/>
    <p:sldId id="523" r:id="rId45"/>
    <p:sldId id="524" r:id="rId46"/>
    <p:sldId id="275" r:id="rId47"/>
    <p:sldId id="276" r:id="rId48"/>
    <p:sldId id="326" r:id="rId49"/>
    <p:sldId id="525" r:id="rId50"/>
    <p:sldId id="277" r:id="rId51"/>
    <p:sldId id="327" r:id="rId52"/>
    <p:sldId id="287" r:id="rId53"/>
    <p:sldId id="288" r:id="rId54"/>
    <p:sldId id="289" r:id="rId55"/>
    <p:sldId id="290" r:id="rId56"/>
    <p:sldId id="291" r:id="rId57"/>
    <p:sldId id="328" r:id="rId58"/>
    <p:sldId id="292" r:id="rId59"/>
    <p:sldId id="293" r:id="rId60"/>
    <p:sldId id="294" r:id="rId61"/>
    <p:sldId id="296" r:id="rId62"/>
    <p:sldId id="320" r:id="rId63"/>
    <p:sldId id="311" r:id="rId64"/>
    <p:sldId id="312" r:id="rId65"/>
    <p:sldId id="313" r:id="rId66"/>
    <p:sldId id="314" r:id="rId67"/>
    <p:sldId id="321" r:id="rId68"/>
    <p:sldId id="324" r:id="rId69"/>
    <p:sldId id="322" r:id="rId70"/>
    <p:sldId id="325" r:id="rId71"/>
    <p:sldId id="298" r:id="rId72"/>
    <p:sldId id="315" r:id="rId73"/>
    <p:sldId id="318" r:id="rId74"/>
    <p:sldId id="319" r:id="rId75"/>
    <p:sldId id="329" r:id="rId76"/>
    <p:sldId id="515" r:id="rId77"/>
    <p:sldId id="526" r:id="rId78"/>
    <p:sldId id="404"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1396"/>
  </p:normalViewPr>
  <p:slideViewPr>
    <p:cSldViewPr>
      <p:cViewPr varScale="1">
        <p:scale>
          <a:sx n="117" d="100"/>
          <a:sy n="117" d="100"/>
        </p:scale>
        <p:origin x="2040"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2C0B78D0-1630-D14E-A819-2FB412EFDB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192C2C58-4BC0-4441-A7A2-C31B4EE916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A13416-E26F-B447-BF85-89AF63397478}" type="datetimeFigureOut">
              <a:rPr lang="el-GR" smtClean="0"/>
              <a:t>15/12/25</a:t>
            </a:fld>
            <a:endParaRPr lang="el-GR"/>
          </a:p>
        </p:txBody>
      </p:sp>
      <p:sp>
        <p:nvSpPr>
          <p:cNvPr id="4" name="Θέση υποσέλιδου 3">
            <a:extLst>
              <a:ext uri="{FF2B5EF4-FFF2-40B4-BE49-F238E27FC236}">
                <a16:creationId xmlns:a16="http://schemas.microsoft.com/office/drawing/2014/main" id="{9D992E28-5E14-194C-AC78-3ECE81670E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9F7A0D3E-48AA-7C49-993B-2E142B5BCB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06C43B-66EF-4641-9053-65808141B57E}" type="slidenum">
              <a:rPr lang="el-GR" smtClean="0"/>
              <a:t>‹#›</a:t>
            </a:fld>
            <a:endParaRPr lang="el-GR"/>
          </a:p>
        </p:txBody>
      </p:sp>
    </p:spTree>
    <p:extLst>
      <p:ext uri="{BB962C8B-B14F-4D97-AF65-F5344CB8AC3E}">
        <p14:creationId xmlns:p14="http://schemas.microsoft.com/office/powerpoint/2010/main" val="21310963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5" name="Footer Placeholder 4"/>
          <p:cNvSpPr>
            <a:spLocks noGrp="1"/>
          </p:cNvSpPr>
          <p:nvPr>
            <p:ph type="ftr" sz="quarter" idx="11"/>
          </p:nvPr>
        </p:nvSpPr>
        <p:spPr>
          <a:xfrm>
            <a:off x="812805" y="6272785"/>
            <a:ext cx="4745736"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89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192144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38586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74734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solidFill>
                <a:prstClr val="black">
                  <a:tint val="75000"/>
                </a:prstClr>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2798399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Date Placeholder 4"/>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7686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7" name="Date Placeholder 6"/>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10" name="Title 9"/>
          <p:cNvSpPr>
            <a:spLocks noGrp="1"/>
          </p:cNvSpPr>
          <p:nvPr>
            <p:ph type="title"/>
          </p:nvPr>
        </p:nvSpPr>
        <p:spPr/>
        <p:txBody>
          <a:bodyPr/>
          <a:lstStyle/>
          <a:p>
            <a:r>
              <a:rPr lang="el-GR"/>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2583258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
        <p:nvSpPr>
          <p:cNvPr id="6" name="Title 5"/>
          <p:cNvSpPr>
            <a:spLocks noGrp="1"/>
          </p:cNvSpPr>
          <p:nvPr>
            <p:ph type="title"/>
          </p:nvPr>
        </p:nvSpPr>
        <p:spPr/>
        <p:txBody>
          <a:bodyPr/>
          <a:lstStyle/>
          <a:p>
            <a:r>
              <a:rPr lang="el-GR"/>
              <a:t>Κάντε κλικ για να επεξεργαστείτε τον τίτλο υποδείγματος</a:t>
            </a:r>
            <a:endParaRPr lang="en-US"/>
          </a:p>
        </p:txBody>
      </p:sp>
    </p:spTree>
    <p:extLst>
      <p:ext uri="{BB962C8B-B14F-4D97-AF65-F5344CB8AC3E}">
        <p14:creationId xmlns:p14="http://schemas.microsoft.com/office/powerpoint/2010/main" val="194053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86811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en-US">
              <a:solidFill>
                <a:prstClr val="black">
                  <a:tint val="75000"/>
                </a:prstClr>
              </a:solidFill>
            </a:endParaRPr>
          </a:p>
        </p:txBody>
      </p:sp>
      <p:sp>
        <p:nvSpPr>
          <p:cNvPr id="11" name="Slide Number Placeholder 10"/>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12790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
Δεύτερου επιπέδου
Τρίτου επιπέδου
Τέταρτου επιπέδου
Πέμπτου επιπέδου</a:t>
            </a:r>
            <a:endParaRPr lang="en-US"/>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10" name="Slide Number Placeholder 9"/>
          <p:cNvSpPr>
            <a:spLocks noGrp="1"/>
          </p:cNvSpPr>
          <p:nvPr>
            <p:ph type="sldNum" sz="quarter" idx="12"/>
          </p:nvPr>
        </p:nvSpPr>
        <p:spPr/>
        <p:txBody>
          <a:body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32965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l-GR"/>
              <a:t>Επεξεργασία στυλ υποδείγματος κειμένου
Δεύτερου επιπέδου
Τρίτου επιπέδου
Τέταρτου επιπέδου
Πέμπτου επιπέδου</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A51DEA6A-A940-4A6C-BBDF-6A1F4AD3C25C}" type="datetimeFigureOut">
              <a:rPr lang="en-US" smtClean="0">
                <a:solidFill>
                  <a:prstClr val="black">
                    <a:tint val="75000"/>
                  </a:prstClr>
                </a:solidFill>
              </a:rPr>
              <a:pPr/>
              <a:t>12/15/25</a:t>
            </a:fld>
            <a:endParaRPr lang="en-US">
              <a:solidFill>
                <a:prstClr val="black">
                  <a:tint val="75000"/>
                </a:prstClr>
              </a:solidFill>
            </a:endParaRPr>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5593F61-757C-4D34-A00A-71A65047FA8B}" type="slidenum">
              <a:rPr lang="en-US" smtClean="0">
                <a:solidFill>
                  <a:srgbClr val="B71E42"/>
                </a:solidFill>
              </a:rPr>
              <a:pPr/>
              <a:t>‹#›</a:t>
            </a:fld>
            <a:endParaRPr lang="en-US">
              <a:solidFill>
                <a:srgbClr val="B71E42"/>
              </a:solidFill>
            </a:endParaRPr>
          </a:p>
        </p:txBody>
      </p:sp>
    </p:spTree>
    <p:extLst>
      <p:ext uri="{BB962C8B-B14F-4D97-AF65-F5344CB8AC3E}">
        <p14:creationId xmlns:p14="http://schemas.microsoft.com/office/powerpoint/2010/main" val="588274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hyperlink" Target="https://www.youtube.com/watch?v=VL1ilRpTBNI"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d8J2FP1ZE8" TargetMode="External"/><Relationship Id="rId2" Type="http://schemas.openxmlformats.org/officeDocument/2006/relationships/hyperlink" Target="https://www.youtube.com/watch?v=J3letleHne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cyslang.com/" TargetMode="External"/><Relationship Id="rId2" Type="http://schemas.openxmlformats.org/officeDocument/2006/relationships/hyperlink" Target="https://www.slang.gr/"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facebook.com/watch/?v=881191118710239" TargetMode="External"/><Relationship Id="rId2" Type="http://schemas.openxmlformats.org/officeDocument/2006/relationships/hyperlink" Target="https://www.youtube.com/watch?v=xW7aWXjE8JI"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thesis.ekt.gr/thesisBookReader/id/43517#page/1/mode/2up" TargetMode="External"/><Relationship Id="rId2" Type="http://schemas.openxmlformats.org/officeDocument/2006/relationships/hyperlink" Target="http://www.komvos.edu.gr/glwssa/odigos/thema_b9/THEMA_PDF.pdf" TargetMode="External"/><Relationship Id="rId1" Type="http://schemas.openxmlformats.org/officeDocument/2006/relationships/slideLayout" Target="../slideLayouts/slideLayout2.xml"/><Relationship Id="rId4" Type="http://schemas.openxmlformats.org/officeDocument/2006/relationships/hyperlink" Target="https://www.cyslang.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353312"/>
            <a:ext cx="8355330" cy="3035808"/>
          </a:xfrm>
        </p:spPr>
        <p:txBody>
          <a:bodyPr>
            <a:normAutofit/>
          </a:bodyPr>
          <a:lstStyle/>
          <a:p>
            <a:r>
              <a:rPr lang="el-GR" sz="4000" b="1" dirty="0"/>
              <a:t>διαλεκτΟΛΟΓΙΑ</a:t>
            </a:r>
            <a:br>
              <a:rPr lang="el-GR" sz="4000" b="1" dirty="0"/>
            </a:br>
            <a:br>
              <a:rPr lang="el-GR" sz="4000" b="1" dirty="0"/>
            </a:br>
            <a:r>
              <a:rPr lang="el-GR" sz="4000" b="1"/>
              <a:t>Ενότητα 9:</a:t>
            </a:r>
            <a:r>
              <a:rPr lang="el-GR" sz="4000" dirty="0"/>
              <a:t>Ηλικια &amp; ΤΑΥΤΟΤΗΤΑ</a:t>
            </a:r>
          </a:p>
        </p:txBody>
      </p:sp>
      <p:sp>
        <p:nvSpPr>
          <p:cNvPr id="6" name="Text Box 8">
            <a:extLst>
              <a:ext uri="{FF2B5EF4-FFF2-40B4-BE49-F238E27FC236}">
                <a16:creationId xmlns:a16="http://schemas.microsoft.com/office/drawing/2014/main" id="{51336C8C-6B01-8F43-9F1D-60D4ECA27320}"/>
              </a:ext>
            </a:extLst>
          </p:cNvPr>
          <p:cNvSpPr txBox="1">
            <a:spLocks noChangeArrowheads="1"/>
          </p:cNvSpPr>
          <p:nvPr/>
        </p:nvSpPr>
        <p:spPr bwMode="auto">
          <a:xfrm>
            <a:off x="4267200" y="5257800"/>
            <a:ext cx="4321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90000"/>
              <a:buFont typeface="Wingdings" pitchFamily="2" charset="2"/>
              <a:buChar char="n"/>
              <a:defRPr sz="2800">
                <a:solidFill>
                  <a:schemeClr val="tx1"/>
                </a:solidFill>
                <a:latin typeface="Comic Sans MS" panose="030F0902030302020204" pitchFamily="66" charset="0"/>
              </a:defRPr>
            </a:lvl1pPr>
            <a:lvl2pPr marL="742950" indent="-285750">
              <a:spcBef>
                <a:spcPct val="20000"/>
              </a:spcBef>
              <a:buClr>
                <a:schemeClr val="accent1"/>
              </a:buClr>
              <a:buSzPct val="75000"/>
              <a:buFont typeface="Wingdings" pitchFamily="2" charset="2"/>
              <a:buChar char="n"/>
              <a:defRPr sz="2600">
                <a:solidFill>
                  <a:schemeClr val="tx1"/>
                </a:solidFill>
                <a:latin typeface="Comic Sans MS" panose="030F0902030302020204" pitchFamily="66" charset="0"/>
              </a:defRPr>
            </a:lvl2pPr>
            <a:lvl3pPr marL="1143000" indent="-228600">
              <a:spcBef>
                <a:spcPct val="20000"/>
              </a:spcBef>
              <a:buClr>
                <a:schemeClr val="folHlink"/>
              </a:buClr>
              <a:buSzPct val="55000"/>
              <a:buFont typeface="Wingdings" pitchFamily="2" charset="2"/>
              <a:buChar char="n"/>
              <a:defRPr sz="2300">
                <a:solidFill>
                  <a:schemeClr val="tx1"/>
                </a:solidFill>
                <a:latin typeface="Comic Sans MS" panose="030F0902030302020204" pitchFamily="66" charset="0"/>
              </a:defRPr>
            </a:lvl3pPr>
            <a:lvl4pPr marL="16002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4pPr>
            <a:lvl5pPr marL="2057400" indent="-228600">
              <a:spcBef>
                <a:spcPct val="20000"/>
              </a:spcBef>
              <a:buClr>
                <a:schemeClr val="accent1"/>
              </a:buClr>
              <a:buFont typeface="Wingdings" pitchFamily="2" charset="2"/>
              <a:buChar char="§"/>
              <a:defRPr sz="2000">
                <a:solidFill>
                  <a:schemeClr val="tx1"/>
                </a:solidFill>
                <a:latin typeface="Comic Sans MS" panose="030F0902030302020204" pitchFamily="66"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Comic Sans MS" panose="030F0902030302020204" pitchFamily="66" charset="0"/>
              </a:defRPr>
            </a:lvl9pPr>
          </a:lstStyle>
          <a:p>
            <a:pPr algn="r" eaLnBrk="1" hangingPunct="1">
              <a:spcBef>
                <a:spcPct val="50000"/>
              </a:spcBef>
              <a:buClrTx/>
              <a:buSzTx/>
              <a:buFontTx/>
              <a:buNone/>
            </a:pPr>
            <a:r>
              <a:rPr lang="el-GR" altLang="el-GR" sz="1800" dirty="0">
                <a:solidFill>
                  <a:srgbClr val="000000"/>
                </a:solidFill>
              </a:rPr>
              <a:t>    Δρ. Βασιλική Ζαχαροπούλου</a:t>
            </a:r>
            <a:endParaRPr lang="en-US" altLang="el-GR" sz="1800" dirty="0">
              <a:solidFill>
                <a:srgbClr val="000000"/>
              </a:solidFill>
            </a:endParaRPr>
          </a:p>
          <a:p>
            <a:pPr algn="r" eaLnBrk="1" hangingPunct="1">
              <a:spcBef>
                <a:spcPct val="50000"/>
              </a:spcBef>
              <a:buClrTx/>
              <a:buSzTx/>
              <a:buFontTx/>
              <a:buNone/>
            </a:pPr>
            <a:r>
              <a:rPr lang="en-US" altLang="el-GR" sz="1800" dirty="0" err="1">
                <a:solidFill>
                  <a:srgbClr val="000000"/>
                </a:solidFill>
              </a:rPr>
              <a:t>v_zacharopoulou@ac.upatras.gr</a:t>
            </a:r>
            <a:endParaRPr lang="el-GR" altLang="el-GR" sz="1800" dirty="0">
              <a:solidFill>
                <a:srgbClr val="000000"/>
              </a:solidFill>
            </a:endParaRPr>
          </a:p>
          <a:p>
            <a:pPr algn="r">
              <a:spcBef>
                <a:spcPts val="600"/>
              </a:spcBef>
              <a:buClrTx/>
              <a:buSzTx/>
              <a:buNone/>
            </a:pPr>
            <a:r>
              <a:rPr lang="en-US" altLang="el-GR" sz="1600" i="1" dirty="0">
                <a:solidFill>
                  <a:srgbClr val="4E004E"/>
                </a:solidFill>
              </a:rPr>
              <a:t>(</a:t>
            </a:r>
            <a:r>
              <a:rPr lang="el-GR" altLang="el-GR" sz="1600" i="1" dirty="0">
                <a:solidFill>
                  <a:srgbClr val="4E004E"/>
                </a:solidFill>
              </a:rPr>
              <a:t>Χειμερινό εξάμηνο </a:t>
            </a:r>
            <a:r>
              <a:rPr lang="en-US" altLang="el-GR" sz="1600" i="1" dirty="0">
                <a:solidFill>
                  <a:srgbClr val="4E004E"/>
                </a:solidFill>
              </a:rPr>
              <a:t>20</a:t>
            </a:r>
            <a:r>
              <a:rPr lang="el-GR" altLang="el-GR" sz="1600" i="1" dirty="0">
                <a:solidFill>
                  <a:srgbClr val="4E004E"/>
                </a:solidFill>
              </a:rPr>
              <a:t>25</a:t>
            </a:r>
            <a:r>
              <a:rPr lang="en-US" altLang="el-GR" sz="1600" i="1" dirty="0">
                <a:solidFill>
                  <a:srgbClr val="4E004E"/>
                </a:solidFill>
              </a:rPr>
              <a:t>-2</a:t>
            </a:r>
            <a:r>
              <a:rPr lang="el-GR" altLang="el-GR" sz="1600" i="1" dirty="0">
                <a:solidFill>
                  <a:srgbClr val="4E004E"/>
                </a:solidFill>
              </a:rPr>
              <a:t>6</a:t>
            </a:r>
            <a:r>
              <a:rPr lang="en-US" altLang="el-GR" sz="1600" i="1" dirty="0">
                <a:solidFill>
                  <a:srgbClr val="4E004E"/>
                </a:solidFill>
              </a:rPr>
              <a:t>)</a:t>
            </a:r>
            <a:endParaRPr lang="el-GR" altLang="el-GR" sz="1600" i="1" dirty="0">
              <a:solidFill>
                <a:srgbClr val="4E004E"/>
              </a:solidFill>
            </a:endParaRPr>
          </a:p>
        </p:txBody>
      </p:sp>
    </p:spTree>
    <p:extLst>
      <p:ext uri="{BB962C8B-B14F-4D97-AF65-F5344CB8AC3E}">
        <p14:creationId xmlns:p14="http://schemas.microsoft.com/office/powerpoint/2010/main" val="2856222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κοινωνικησ κατασκευησ </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2006601" y="2472267"/>
            <a:ext cx="4527550" cy="215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white"/>
                </a:solidFill>
              </a:rPr>
              <a:t>το ζήτημα δεν είναι ποιος/α είμαι </a:t>
            </a:r>
          </a:p>
          <a:p>
            <a:pPr algn="ctr"/>
            <a:r>
              <a:rPr lang="el-GR" sz="2000" dirty="0">
                <a:solidFill>
                  <a:prstClr val="white"/>
                </a:solidFill>
              </a:rPr>
              <a:t>αλλά ποιος / α </a:t>
            </a:r>
          </a:p>
          <a:p>
            <a:pPr algn="ctr"/>
            <a:r>
              <a:rPr lang="el-GR" sz="2000" dirty="0">
                <a:solidFill>
                  <a:prstClr val="white"/>
                </a:solidFill>
              </a:rPr>
              <a:t>πραγματώνω ότι είμαι </a:t>
            </a:r>
          </a:p>
          <a:p>
            <a:pPr algn="ctr"/>
            <a:r>
              <a:rPr lang="el-GR" sz="2000" dirty="0">
                <a:solidFill>
                  <a:prstClr val="white"/>
                </a:solidFill>
              </a:rPr>
              <a:t>μέσα από τις γλωσσικές μου επιλογές </a:t>
            </a:r>
            <a:endParaRPr lang="en-GB" sz="2000" dirty="0">
              <a:solidFill>
                <a:prstClr val="white"/>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2672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8985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φυλο</a:t>
            </a:r>
            <a:endParaRPr lang="en-GB"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731000" y="381000"/>
            <a:ext cx="17272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14600" y="2446020"/>
            <a:ext cx="3886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t>βιολογικό φύλο (</a:t>
            </a:r>
            <a:r>
              <a:rPr lang="en-GB" sz="2400" dirty="0"/>
              <a:t>sex) vs </a:t>
            </a:r>
          </a:p>
          <a:p>
            <a:pPr algn="ctr"/>
            <a:r>
              <a:rPr lang="el-GR" sz="2400" dirty="0"/>
              <a:t>κοινωνικό φύλο </a:t>
            </a:r>
            <a:r>
              <a:rPr lang="en-GB" sz="2400" dirty="0"/>
              <a:t>(gender)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191000"/>
            <a:ext cx="260985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418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Φυλο </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990600" y="2362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Προσέγγιση της κυριαρχίας</a:t>
            </a:r>
            <a:endParaRPr lang="en-GB" dirty="0"/>
          </a:p>
        </p:txBody>
      </p:sp>
      <p:sp>
        <p:nvSpPr>
          <p:cNvPr id="5" name="Rectangle 4"/>
          <p:cNvSpPr/>
          <p:nvPr/>
        </p:nvSpPr>
        <p:spPr>
          <a:xfrm>
            <a:off x="4989576" y="2362200"/>
            <a:ext cx="3352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Προσέγγιση της διαφοράς</a:t>
            </a:r>
            <a:endParaRPr lang="en-GB" dirty="0"/>
          </a:p>
        </p:txBody>
      </p:sp>
      <p:sp>
        <p:nvSpPr>
          <p:cNvPr id="6" name="Rectangle 5"/>
          <p:cNvSpPr/>
          <p:nvPr/>
        </p:nvSpPr>
        <p:spPr>
          <a:xfrm>
            <a:off x="2895600" y="3962400"/>
            <a:ext cx="3733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Προσέγγιση της κοινωνικής κατασκευής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4958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176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p:txBody>
          <a:bodyPr/>
          <a:lstStyle/>
          <a:p>
            <a:pPr>
              <a:lnSpc>
                <a:spcPct val="100000"/>
              </a:lnSpc>
            </a:pPr>
            <a:r>
              <a:rPr lang="el-GR" b="1" dirty="0"/>
              <a:t>προς τα μέσα/τέλη της δεκαετίας του ’70, και με τη δραστηριότητα του φεμινιστικού κινήματος στην Αμερική, μελέτες εστιάζουν </a:t>
            </a:r>
            <a:r>
              <a:rPr lang="el-GR" b="1" dirty="0">
                <a:solidFill>
                  <a:schemeClr val="accent1"/>
                </a:solidFill>
              </a:rPr>
              <a:t>στον λόγο των γυναικών </a:t>
            </a:r>
            <a:r>
              <a:rPr lang="el-GR" b="1" dirty="0"/>
              <a:t>κατά τη διεπίδραση</a:t>
            </a:r>
          </a:p>
          <a:p>
            <a:pPr>
              <a:lnSpc>
                <a:spcPct val="100000"/>
              </a:lnSpc>
            </a:pPr>
            <a:endParaRPr lang="el-GR" b="1" dirty="0"/>
          </a:p>
          <a:p>
            <a:pPr>
              <a:lnSpc>
                <a:spcPct val="100000"/>
              </a:lnSpc>
            </a:pPr>
            <a:r>
              <a:rPr lang="el-GR" dirty="0"/>
              <a:t>Κεντρική είναι </a:t>
            </a:r>
            <a:r>
              <a:rPr lang="el-GR" b="1" dirty="0"/>
              <a:t>η έρευνα της </a:t>
            </a:r>
            <a:r>
              <a:rPr lang="en-US" b="1" dirty="0">
                <a:latin typeface="Cambria" panose="02040503050406030204" pitchFamily="18" charset="0"/>
              </a:rPr>
              <a:t>Robin </a:t>
            </a:r>
            <a:r>
              <a:rPr lang="el-GR" b="1" dirty="0" err="1"/>
              <a:t>Lakoff</a:t>
            </a:r>
            <a:r>
              <a:rPr lang="el-GR" b="1" dirty="0"/>
              <a:t> (1975) </a:t>
            </a:r>
            <a:r>
              <a:rPr lang="el-GR" dirty="0"/>
              <a:t>η οποία τροφοδοτεί την </a:t>
            </a:r>
            <a:r>
              <a:rPr lang="el-GR" i="1" dirty="0"/>
              <a:t>προσέγγιση της κυριαρχίας</a:t>
            </a:r>
            <a:r>
              <a:rPr lang="el-GR" dirty="0"/>
              <a:t>, και </a:t>
            </a:r>
            <a:r>
              <a:rPr lang="el-GR" b="1" dirty="0"/>
              <a:t>εστιάζει στη γλώσσα των γυναικών (τόσο στη γλώσσα που χρησιμοποιούν οι γυναίκες όσο και στη γλώσσα που χρησιμοποιείται για τις γυναίκες).</a:t>
            </a:r>
          </a:p>
          <a:p>
            <a:endParaRPr lang="el-GR"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5334000"/>
            <a:ext cx="996554" cy="131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DFD7605C-89E4-B54A-B734-3ABD9EA770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9932" y="0"/>
            <a:ext cx="1736725" cy="12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97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6" name="TextBox 5">
            <a:extLst>
              <a:ext uri="{FF2B5EF4-FFF2-40B4-BE49-F238E27FC236}">
                <a16:creationId xmlns:a16="http://schemas.microsoft.com/office/drawing/2014/main" id="{575995DD-565D-2748-BDAB-8AE971EBB9E0}"/>
              </a:ext>
            </a:extLst>
          </p:cNvPr>
          <p:cNvSpPr txBox="1"/>
          <p:nvPr/>
        </p:nvSpPr>
        <p:spPr>
          <a:xfrm>
            <a:off x="490659" y="2427732"/>
            <a:ext cx="3979510" cy="3300904"/>
          </a:xfrm>
          <a:prstGeom prst="rect">
            <a:avLst/>
          </a:prstGeom>
          <a:noFill/>
        </p:spPr>
        <p:txBody>
          <a:bodyPr wrap="square" rtlCol="0">
            <a:spAutoFit/>
          </a:bodyPr>
          <a:lstStyle/>
          <a:p>
            <a:pPr marL="257175" indent="-257175">
              <a:buFont typeface="Wingdings" pitchFamily="2" charset="2"/>
              <a:buChar char="ü"/>
            </a:pPr>
            <a:r>
              <a:rPr lang="el-GR" sz="1500" dirty="0"/>
              <a:t>Σύμφωνα με τη </a:t>
            </a:r>
            <a:r>
              <a:rPr lang="en-US" sz="1500" dirty="0"/>
              <a:t>Lakoff, </a:t>
            </a:r>
            <a:r>
              <a:rPr lang="el-GR" sz="1500" dirty="0"/>
              <a:t>η γλώσσα των γυναικών έχει συγκεκριμένα χαρακτηριστικά που σχετίζονται με την έλλειψη αυτοπεποίθησης. </a:t>
            </a:r>
          </a:p>
          <a:p>
            <a:pPr marL="257175" indent="-257175">
              <a:buFont typeface="Wingdings" pitchFamily="2" charset="2"/>
              <a:buChar char="ü"/>
            </a:pPr>
            <a:endParaRPr lang="el-GR" sz="1500" dirty="0"/>
          </a:p>
          <a:p>
            <a:pPr marL="257175" indent="-257175">
              <a:buFont typeface="Wingdings" pitchFamily="2" charset="2"/>
              <a:buChar char="ü"/>
            </a:pPr>
            <a:r>
              <a:rPr lang="el-GR" sz="1500" dirty="0"/>
              <a:t>Ειδικότερα, υποστηρίζεται ότι </a:t>
            </a:r>
            <a:r>
              <a:rPr lang="el-GR" sz="1500" b="1" dirty="0"/>
              <a:t>οι γυναίκες </a:t>
            </a:r>
            <a:r>
              <a:rPr lang="el-GR" sz="1500" dirty="0"/>
              <a:t>τείνουν να </a:t>
            </a:r>
            <a:r>
              <a:rPr lang="el-GR" sz="1500" b="1" dirty="0"/>
              <a:t>συνομιλούν</a:t>
            </a:r>
            <a:r>
              <a:rPr lang="el-GR" sz="1500" dirty="0"/>
              <a:t> για </a:t>
            </a:r>
            <a:r>
              <a:rPr lang="el-GR" sz="1500" b="1" dirty="0"/>
              <a:t>ασήμαντα θέματα</a:t>
            </a:r>
            <a:r>
              <a:rPr lang="el-GR" sz="1500" dirty="0"/>
              <a:t>, να </a:t>
            </a:r>
            <a:r>
              <a:rPr lang="el-GR" sz="1500" b="1" dirty="0"/>
              <a:t>χρησιμοποιούν γλωσσικούς τύπους που υποδηλώνουν αβεβαιότητα</a:t>
            </a:r>
            <a:r>
              <a:rPr lang="el-GR" sz="1500" dirty="0"/>
              <a:t> και </a:t>
            </a:r>
            <a:r>
              <a:rPr lang="el-GR" sz="1500" b="1" dirty="0"/>
              <a:t>υπερβολική ευγένεια </a:t>
            </a:r>
            <a:r>
              <a:rPr lang="el-GR" sz="1500" dirty="0"/>
              <a:t>όπως τα </a:t>
            </a:r>
            <a:r>
              <a:rPr lang="el-GR" sz="1500" b="1" dirty="0"/>
              <a:t>επίθετα που δηλώνουν στοργή και αγάπη, η αποφυγή λέξεων ταμπού, την </a:t>
            </a:r>
            <a:r>
              <a:rPr lang="el-GR" sz="1500" b="1" dirty="0" err="1"/>
              <a:t>υπερδιόρθωση</a:t>
            </a:r>
            <a:r>
              <a:rPr lang="el-GR" sz="1500" dirty="0"/>
              <a:t>.</a:t>
            </a:r>
          </a:p>
          <a:p>
            <a:endParaRPr lang="el-GR" sz="1350" dirty="0"/>
          </a:p>
        </p:txBody>
      </p:sp>
      <p:pic>
        <p:nvPicPr>
          <p:cNvPr id="10" name="Εικόνα 9">
            <a:extLst>
              <a:ext uri="{FF2B5EF4-FFF2-40B4-BE49-F238E27FC236}">
                <a16:creationId xmlns:a16="http://schemas.microsoft.com/office/drawing/2014/main" id="{A434AD92-39B3-B24B-9EFC-2A138C54B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402" y="3765208"/>
            <a:ext cx="4061285" cy="1963883"/>
          </a:xfrm>
          <a:prstGeom prst="rect">
            <a:avLst/>
          </a:prstGeom>
        </p:spPr>
      </p:pic>
      <p:pic>
        <p:nvPicPr>
          <p:cNvPr id="17" name="Εικόνα 16">
            <a:extLst>
              <a:ext uri="{FF2B5EF4-FFF2-40B4-BE49-F238E27FC236}">
                <a16:creationId xmlns:a16="http://schemas.microsoft.com/office/drawing/2014/main" id="{35369EE1-4C82-444D-B0C6-2CE36FE9CC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352" y="2247209"/>
            <a:ext cx="1220241" cy="1577686"/>
          </a:xfrm>
          <a:prstGeom prst="rect">
            <a:avLst/>
          </a:prstGeom>
        </p:spPr>
      </p:pic>
      <p:pic>
        <p:nvPicPr>
          <p:cNvPr id="7" name="Picture 2">
            <a:extLst>
              <a:ext uri="{FF2B5EF4-FFF2-40B4-BE49-F238E27FC236}">
                <a16:creationId xmlns:a16="http://schemas.microsoft.com/office/drawing/2014/main" id="{DF22E7EC-BB17-AD43-8F4B-D0C66327E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8733" y="1"/>
            <a:ext cx="128458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70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a:xfrm>
            <a:off x="708868" y="2962656"/>
            <a:ext cx="7543800" cy="3038094"/>
          </a:xfrm>
        </p:spPr>
        <p:txBody>
          <a:bodyPr/>
          <a:lstStyle/>
          <a:p>
            <a:r>
              <a:rPr lang="el-GR" b="1" dirty="0"/>
              <a:t>χρήση λεπτών </a:t>
            </a:r>
            <a:r>
              <a:rPr lang="el-GR" b="1" dirty="0">
                <a:solidFill>
                  <a:schemeClr val="accent1"/>
                </a:solidFill>
              </a:rPr>
              <a:t>χρωματικών διαβαθμίσεων</a:t>
            </a:r>
          </a:p>
          <a:p>
            <a:pPr marL="0" indent="0">
              <a:buNone/>
            </a:pPr>
            <a:r>
              <a:rPr lang="el-GR" b="1" dirty="0"/>
              <a:t>        π.χ. μπορντό, βεραμάν, τυρκουάζ, κοραλί</a:t>
            </a:r>
          </a:p>
          <a:p>
            <a:r>
              <a:rPr lang="el-GR" b="1" dirty="0"/>
              <a:t>χρήση </a:t>
            </a:r>
            <a:r>
              <a:rPr lang="el-GR" b="1" dirty="0">
                <a:solidFill>
                  <a:schemeClr val="accent1"/>
                </a:solidFill>
              </a:rPr>
              <a:t>κενών επιθέτων </a:t>
            </a:r>
            <a:r>
              <a:rPr lang="el-GR" b="1" dirty="0"/>
              <a:t>π.χ. γλυκό, τρέλα, μούρλια</a:t>
            </a:r>
          </a:p>
          <a:p>
            <a:r>
              <a:rPr lang="el-GR" b="1" dirty="0">
                <a:solidFill>
                  <a:schemeClr val="accent1"/>
                </a:solidFill>
              </a:rPr>
              <a:t>αποφυγή</a:t>
            </a:r>
            <a:r>
              <a:rPr lang="el-GR" b="1" dirty="0"/>
              <a:t> υβριστικών εκφράσεων π.χ. άι στο καλό/ άι στην ευχή</a:t>
            </a:r>
          </a:p>
          <a:p>
            <a:r>
              <a:rPr lang="el-GR" b="1" dirty="0"/>
              <a:t>προσθήκη </a:t>
            </a:r>
            <a:r>
              <a:rPr lang="el-GR" b="1" dirty="0">
                <a:solidFill>
                  <a:schemeClr val="accent1"/>
                </a:solidFill>
              </a:rPr>
              <a:t>επιτατικών</a:t>
            </a:r>
            <a:r>
              <a:rPr lang="el-GR" b="1" dirty="0"/>
              <a:t> π.χ. τόοοσο ωραίο, παρά παρά πολύ</a:t>
            </a:r>
          </a:p>
          <a:p>
            <a:r>
              <a:rPr lang="el-GR" b="1" dirty="0">
                <a:solidFill>
                  <a:schemeClr val="accent1"/>
                </a:solidFill>
              </a:rPr>
              <a:t>ερωτήσεις-ηχώ</a:t>
            </a:r>
            <a:r>
              <a:rPr lang="el-GR" b="1" dirty="0"/>
              <a:t> π.χ. ωραία, ε; θα πάμε, έτσι;</a:t>
            </a:r>
          </a:p>
          <a:p>
            <a:endParaRPr lang="el-GR" b="1"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239570"/>
            <a:ext cx="1298972" cy="196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FC9014CB-60A0-4742-9DF5-D4DEFD05BEB7}"/>
              </a:ext>
            </a:extLst>
          </p:cNvPr>
          <p:cNvSpPr txBox="1"/>
          <p:nvPr/>
        </p:nvSpPr>
        <p:spPr>
          <a:xfrm>
            <a:off x="423949" y="2427733"/>
            <a:ext cx="5261957" cy="507831"/>
          </a:xfrm>
          <a:prstGeom prst="rect">
            <a:avLst/>
          </a:prstGeom>
          <a:noFill/>
        </p:spPr>
        <p:txBody>
          <a:bodyPr wrap="square" rtlCol="0">
            <a:spAutoFit/>
          </a:bodyPr>
          <a:lstStyle/>
          <a:p>
            <a:r>
              <a:rPr lang="el-GR" sz="1350" b="1" dirty="0"/>
              <a:t>Χαρακτηριστικές γλωσσικές συμπεριφορές είναι οι ακόλουθες:</a:t>
            </a:r>
          </a:p>
          <a:p>
            <a:endParaRPr lang="el-GR" sz="1350" dirty="0"/>
          </a:p>
        </p:txBody>
      </p:sp>
      <p:pic>
        <p:nvPicPr>
          <p:cNvPr id="6" name="Picture 2">
            <a:extLst>
              <a:ext uri="{FF2B5EF4-FFF2-40B4-BE49-F238E27FC236}">
                <a16:creationId xmlns:a16="http://schemas.microsoft.com/office/drawing/2014/main" id="{A8F10EEC-7424-D84B-8203-67C70837D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189" y="0"/>
            <a:ext cx="1216346" cy="137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399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p:txBody>
          <a:bodyPr>
            <a:normAutofit/>
          </a:bodyPr>
          <a:lstStyle/>
          <a:p>
            <a:endParaRPr lang="el-GR" b="1" dirty="0"/>
          </a:p>
          <a:p>
            <a:r>
              <a:rPr lang="el-GR" sz="1875" b="1" dirty="0"/>
              <a:t>η Lakoff αποδίδει τα χαρακτηριστικά αυτά στην </a:t>
            </a:r>
            <a:r>
              <a:rPr lang="el-GR" sz="1875" b="1" dirty="0">
                <a:solidFill>
                  <a:schemeClr val="accent1"/>
                </a:solidFill>
              </a:rPr>
              <a:t>καταπίεση</a:t>
            </a:r>
            <a:r>
              <a:rPr lang="el-GR" sz="1875" b="1" dirty="0"/>
              <a:t> που δέχονται οι γυναίκες από τους άνδρες</a:t>
            </a:r>
          </a:p>
          <a:p>
            <a:r>
              <a:rPr lang="el-GR" sz="1875" b="1" dirty="0"/>
              <a:t> οι γυναίκες προορίζονται για </a:t>
            </a:r>
            <a:r>
              <a:rPr lang="el-GR" sz="1875" b="1" dirty="0">
                <a:solidFill>
                  <a:schemeClr val="accent1"/>
                </a:solidFill>
              </a:rPr>
              <a:t>θέσεις υποταγής</a:t>
            </a:r>
            <a:r>
              <a:rPr lang="el-GR" sz="1875" b="1" dirty="0"/>
              <a:t>: αντικείμενα ηδονής, υπηρέτριες</a:t>
            </a:r>
          </a:p>
          <a:p>
            <a:r>
              <a:rPr lang="el-GR" sz="1875" b="1" dirty="0"/>
              <a:t>προχωρά στην υπόθεση ότι οι γυναίκες </a:t>
            </a:r>
            <a:r>
              <a:rPr lang="el-GR" sz="1875" b="1" dirty="0">
                <a:solidFill>
                  <a:schemeClr val="accent1"/>
                </a:solidFill>
              </a:rPr>
              <a:t>απορρίπτονται από θέσεις ηγεσίας </a:t>
            </a:r>
            <a:r>
              <a:rPr lang="el-GR" sz="1875" b="1" dirty="0"/>
              <a:t>με το σκεπτικό ότι δεν είναι ικανές να αναλάβουν  τέτοιους ρόλους εξαιτίας της  γλωσσικής τους συμπεριφοράς</a:t>
            </a:r>
          </a:p>
          <a:p>
            <a:endParaRPr lang="el-GR" dirty="0"/>
          </a:p>
        </p:txBody>
      </p:sp>
      <p:pic>
        <p:nvPicPr>
          <p:cNvPr id="4" name="Picture 2">
            <a:extLst>
              <a:ext uri="{FF2B5EF4-FFF2-40B4-BE49-F238E27FC236}">
                <a16:creationId xmlns:a16="http://schemas.microsoft.com/office/drawing/2014/main" id="{F6A24347-233E-4049-9E12-9F1E56A83D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132" y="46482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986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κυριαρχιασ</a:t>
            </a:r>
          </a:p>
        </p:txBody>
      </p:sp>
      <p:sp>
        <p:nvSpPr>
          <p:cNvPr id="3" name="Content Placeholder 2"/>
          <p:cNvSpPr>
            <a:spLocks noGrp="1"/>
          </p:cNvSpPr>
          <p:nvPr>
            <p:ph idx="1"/>
          </p:nvPr>
        </p:nvSpPr>
        <p:spPr>
          <a:xfrm>
            <a:off x="702634" y="2448306"/>
            <a:ext cx="7543800" cy="3038094"/>
          </a:xfrm>
        </p:spPr>
        <p:txBody>
          <a:bodyPr/>
          <a:lstStyle/>
          <a:p>
            <a:pPr>
              <a:lnSpc>
                <a:spcPct val="100000"/>
              </a:lnSpc>
            </a:pPr>
            <a:r>
              <a:rPr lang="el-GR" dirty="0"/>
              <a:t>Η έρευνα της </a:t>
            </a:r>
            <a:r>
              <a:rPr lang="en-US" dirty="0"/>
              <a:t>Lakoff </a:t>
            </a:r>
            <a:r>
              <a:rPr lang="el-GR" dirty="0"/>
              <a:t>αποτέλεσε σημείο αναφοράς για μελέτες φύλου στη </a:t>
            </a:r>
            <a:r>
              <a:rPr lang="el-GR" dirty="0" err="1"/>
              <a:t>διεπίδραση</a:t>
            </a:r>
            <a:r>
              <a:rPr lang="el-GR" dirty="0"/>
              <a:t>. </a:t>
            </a:r>
          </a:p>
          <a:p>
            <a:pPr>
              <a:lnSpc>
                <a:spcPct val="100000"/>
              </a:lnSpc>
            </a:pPr>
            <a:r>
              <a:rPr lang="el-GR" dirty="0"/>
              <a:t>Η βασική κριτική που της ασκήθηκε έγκειται στο ότι η προσέγγιση της κυριαρχίας συμβάλλει στην: </a:t>
            </a:r>
            <a:endParaRPr lang="el-GR" b="1" dirty="0">
              <a:solidFill>
                <a:schemeClr val="accent1"/>
              </a:solidFill>
            </a:endParaRPr>
          </a:p>
          <a:p>
            <a:pPr>
              <a:lnSpc>
                <a:spcPct val="100000"/>
              </a:lnSpc>
            </a:pPr>
            <a:r>
              <a:rPr lang="el-GR" b="1" dirty="0">
                <a:solidFill>
                  <a:schemeClr val="accent1"/>
                </a:solidFill>
              </a:rPr>
              <a:t>αναπαραγωγή κοινωνικών στερεοτύπων</a:t>
            </a:r>
            <a:r>
              <a:rPr lang="el-GR" b="1" dirty="0"/>
              <a:t> καθώς δίνεται η εικόνα ότι η γλώσσα των γυναικών είναι ελλιπής και κατώτερη από αυτή των ανδρών</a:t>
            </a:r>
          </a:p>
          <a:p>
            <a:endParaRPr lang="el-GR" dirty="0"/>
          </a:p>
          <a:p>
            <a:endParaRPr lang="el-GR"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1989" y="5223391"/>
            <a:ext cx="2080022" cy="1234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119BADCD-5F1D-054C-82E2-44E93B28D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558" y="47244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83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28" y="903386"/>
            <a:ext cx="7543800" cy="1207008"/>
          </a:xfrm>
        </p:spPr>
        <p:txBody>
          <a:bodyPr/>
          <a:lstStyle/>
          <a:p>
            <a:r>
              <a:rPr lang="el-GR" dirty="0"/>
              <a:t>προσεγγιση τησ διαφορασ</a:t>
            </a:r>
          </a:p>
        </p:txBody>
      </p:sp>
      <p:sp>
        <p:nvSpPr>
          <p:cNvPr id="3" name="Content Placeholder 2"/>
          <p:cNvSpPr>
            <a:spLocks noGrp="1"/>
          </p:cNvSpPr>
          <p:nvPr>
            <p:ph idx="1"/>
          </p:nvPr>
        </p:nvSpPr>
        <p:spPr/>
        <p:txBody>
          <a:bodyPr/>
          <a:lstStyle/>
          <a:p>
            <a:pPr>
              <a:lnSpc>
                <a:spcPct val="150000"/>
              </a:lnSpc>
            </a:pPr>
            <a:r>
              <a:rPr lang="el-GR" b="1" dirty="0"/>
              <a:t>έρευνες που ακολουθούν επιχειρούν να καταρρίψουν το στερεότυπο της </a:t>
            </a:r>
            <a:r>
              <a:rPr lang="el-GR" b="1" dirty="0">
                <a:solidFill>
                  <a:schemeClr val="accent2"/>
                </a:solidFill>
              </a:rPr>
              <a:t>κυριαρχίας και της υποβάθμισης </a:t>
            </a:r>
            <a:r>
              <a:rPr lang="el-GR" b="1" dirty="0"/>
              <a:t>(Tannen 1986, 1990, 1995, Holmes 1995, Coates 1996).</a:t>
            </a:r>
          </a:p>
          <a:p>
            <a:endParaRPr lang="el-GR"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873" y="3597948"/>
            <a:ext cx="772716" cy="118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612" y="3597948"/>
            <a:ext cx="973765" cy="118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6012" y="3597948"/>
            <a:ext cx="905482" cy="1184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id="{C1F50E97-7D32-1C43-B15B-3D4BEF03A317}"/>
              </a:ext>
            </a:extLst>
          </p:cNvPr>
          <p:cNvSpPr txBox="1"/>
          <p:nvPr/>
        </p:nvSpPr>
        <p:spPr>
          <a:xfrm>
            <a:off x="375829" y="1963558"/>
            <a:ext cx="5336771" cy="507831"/>
          </a:xfrm>
          <a:prstGeom prst="rect">
            <a:avLst/>
          </a:prstGeom>
          <a:noFill/>
        </p:spPr>
        <p:txBody>
          <a:bodyPr wrap="square" rtlCol="0">
            <a:spAutoFit/>
          </a:bodyPr>
          <a:lstStyle/>
          <a:p>
            <a:r>
              <a:rPr lang="el-GR" sz="1350" b="1" i="1" dirty="0"/>
              <a:t>Φύλο και η προσέγγιση της διαφοράς (</a:t>
            </a:r>
            <a:r>
              <a:rPr lang="en-US" sz="1350" b="1" i="1" dirty="0"/>
              <a:t>difference approach)</a:t>
            </a:r>
            <a:endParaRPr lang="en-US" sz="1350" b="1" dirty="0"/>
          </a:p>
          <a:p>
            <a:endParaRPr lang="el-GR" sz="1350" dirty="0"/>
          </a:p>
        </p:txBody>
      </p:sp>
      <p:pic>
        <p:nvPicPr>
          <p:cNvPr id="8" name="Picture 2">
            <a:extLst>
              <a:ext uri="{FF2B5EF4-FFF2-40B4-BE49-F238E27FC236}">
                <a16:creationId xmlns:a16="http://schemas.microsoft.com/office/drawing/2014/main" id="{315FAC76-E12A-9D4F-8282-B5ABD838AE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4958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649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028" y="903386"/>
            <a:ext cx="7543800" cy="1207008"/>
          </a:xfrm>
        </p:spPr>
        <p:txBody>
          <a:bodyPr/>
          <a:lstStyle/>
          <a:p>
            <a:r>
              <a:rPr lang="el-GR" dirty="0"/>
              <a:t>προσεγγιση τησ διαφορασ</a:t>
            </a:r>
          </a:p>
        </p:txBody>
      </p:sp>
      <p:sp>
        <p:nvSpPr>
          <p:cNvPr id="3" name="Content Placeholder 2"/>
          <p:cNvSpPr>
            <a:spLocks noGrp="1"/>
          </p:cNvSpPr>
          <p:nvPr>
            <p:ph idx="1"/>
          </p:nvPr>
        </p:nvSpPr>
        <p:spPr>
          <a:xfrm>
            <a:off x="783683" y="2654046"/>
            <a:ext cx="7543800" cy="3038094"/>
          </a:xfrm>
        </p:spPr>
        <p:txBody>
          <a:bodyPr>
            <a:normAutofit fontScale="77500" lnSpcReduction="20000"/>
          </a:bodyPr>
          <a:lstStyle/>
          <a:p>
            <a:pPr>
              <a:lnSpc>
                <a:spcPct val="150000"/>
              </a:lnSpc>
            </a:pPr>
            <a:r>
              <a:rPr lang="el-GR" dirty="0"/>
              <a:t>Σύμφωνα με την </a:t>
            </a:r>
            <a:r>
              <a:rPr lang="el-GR" b="1" i="1" dirty="0"/>
              <a:t>προσέγγιση της διαφοράς</a:t>
            </a:r>
            <a:r>
              <a:rPr lang="el-GR" dirty="0"/>
              <a:t>, </a:t>
            </a:r>
            <a:r>
              <a:rPr lang="el-GR" b="1" dirty="0"/>
              <a:t>οι γυναίκες και άνδρες εμφανίζουν διαφορετική γλωσσική συμπεριφορά όχι γιατί καταπιέζονται από τους άνδρες αλλά επειδή </a:t>
            </a:r>
            <a:r>
              <a:rPr lang="el-GR" b="1" dirty="0">
                <a:solidFill>
                  <a:schemeClr val="accent1"/>
                </a:solidFill>
              </a:rPr>
              <a:t>κοινωνικοποιούνται με διαφορετικό τρόπο</a:t>
            </a:r>
          </a:p>
          <a:p>
            <a:pPr>
              <a:lnSpc>
                <a:spcPct val="150000"/>
              </a:lnSpc>
            </a:pPr>
            <a:endParaRPr lang="el-GR" b="1" dirty="0">
              <a:solidFill>
                <a:schemeClr val="accent1"/>
              </a:solidFill>
            </a:endParaRPr>
          </a:p>
          <a:p>
            <a:pPr>
              <a:lnSpc>
                <a:spcPct val="150000"/>
              </a:lnSpc>
            </a:pPr>
            <a:r>
              <a:rPr lang="el-GR" dirty="0"/>
              <a:t>Για παράδειγμα, τα επίθετα που δηλώνουν στοργή δεν θεωρούνται γλωσσικοί τύποι που αναδεικνύουν έλλειψη αυτοπεποίθησης αλλά συνεργατική συμπεριφορά.</a:t>
            </a:r>
          </a:p>
          <a:p>
            <a:endParaRPr lang="el-GR" dirty="0"/>
          </a:p>
        </p:txBody>
      </p:sp>
      <p:sp>
        <p:nvSpPr>
          <p:cNvPr id="4" name="TextBox 3">
            <a:extLst>
              <a:ext uri="{FF2B5EF4-FFF2-40B4-BE49-F238E27FC236}">
                <a16:creationId xmlns:a16="http://schemas.microsoft.com/office/drawing/2014/main" id="{C1F50E97-7D32-1C43-B15B-3D4BEF03A317}"/>
              </a:ext>
            </a:extLst>
          </p:cNvPr>
          <p:cNvSpPr txBox="1"/>
          <p:nvPr/>
        </p:nvSpPr>
        <p:spPr>
          <a:xfrm>
            <a:off x="375829" y="1963558"/>
            <a:ext cx="5336771" cy="507831"/>
          </a:xfrm>
          <a:prstGeom prst="rect">
            <a:avLst/>
          </a:prstGeom>
          <a:noFill/>
        </p:spPr>
        <p:txBody>
          <a:bodyPr wrap="square" rtlCol="0">
            <a:spAutoFit/>
          </a:bodyPr>
          <a:lstStyle/>
          <a:p>
            <a:r>
              <a:rPr lang="el-GR" sz="1350" b="1" i="1" dirty="0"/>
              <a:t>Φύλο και η προσέγγιση της διαφοράς (</a:t>
            </a:r>
            <a:r>
              <a:rPr lang="en-US" sz="1350" b="1" i="1" dirty="0"/>
              <a:t>difference approach)</a:t>
            </a:r>
            <a:endParaRPr lang="en-US" sz="1350" b="1" dirty="0"/>
          </a:p>
          <a:p>
            <a:endParaRPr lang="el-GR" sz="1350" dirty="0"/>
          </a:p>
        </p:txBody>
      </p:sp>
      <p:pic>
        <p:nvPicPr>
          <p:cNvPr id="5" name="Picture 2">
            <a:extLst>
              <a:ext uri="{FF2B5EF4-FFF2-40B4-BE49-F238E27FC236}">
                <a16:creationId xmlns:a16="http://schemas.microsoft.com/office/drawing/2014/main" id="{EBFE21E6-7894-7043-9A83-84D68CD4B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244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3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44620" y="2434167"/>
            <a:ext cx="164020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1" y="2379133"/>
            <a:ext cx="2882900" cy="13885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σταθερή &amp; αμετάβλητη ουσία του εαυτού; </a:t>
            </a:r>
            <a:endParaRPr lang="en-GB" dirty="0">
              <a:solidFill>
                <a:prstClr val="white"/>
              </a:solidFill>
            </a:endParaRPr>
          </a:p>
        </p:txBody>
      </p:sp>
      <p:sp>
        <p:nvSpPr>
          <p:cNvPr id="5" name="Rectangle 4"/>
          <p:cNvSpPr/>
          <p:nvPr/>
        </p:nvSpPr>
        <p:spPr>
          <a:xfrm>
            <a:off x="3892550" y="4318023"/>
            <a:ext cx="3295650" cy="10075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δυναμική &amp; εξελεκτική πορεία συγκρότησης; </a:t>
            </a:r>
            <a:endParaRPr lang="en-GB" dirty="0">
              <a:solidFill>
                <a:prstClr val="white"/>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7244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0634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διαφορασ</a:t>
            </a:r>
          </a:p>
        </p:txBody>
      </p:sp>
      <p:sp>
        <p:nvSpPr>
          <p:cNvPr id="3" name="Content Placeholder 2"/>
          <p:cNvSpPr>
            <a:spLocks noGrp="1"/>
          </p:cNvSpPr>
          <p:nvPr>
            <p:ph idx="1"/>
          </p:nvPr>
        </p:nvSpPr>
        <p:spPr>
          <a:xfrm>
            <a:off x="752510" y="2427732"/>
            <a:ext cx="7543800" cy="3038094"/>
          </a:xfrm>
        </p:spPr>
        <p:txBody>
          <a:bodyPr>
            <a:normAutofit fontScale="70000" lnSpcReduction="20000"/>
          </a:bodyPr>
          <a:lstStyle/>
          <a:p>
            <a:pPr>
              <a:lnSpc>
                <a:spcPct val="150000"/>
              </a:lnSpc>
            </a:pPr>
            <a:r>
              <a:rPr lang="el-GR" dirty="0"/>
              <a:t>Η </a:t>
            </a:r>
            <a:r>
              <a:rPr lang="el-GR" b="1" i="1" dirty="0"/>
              <a:t>προσέγγιση της διαφοράς </a:t>
            </a:r>
            <a:r>
              <a:rPr lang="el-GR" dirty="0"/>
              <a:t>έχει </a:t>
            </a:r>
            <a:r>
              <a:rPr lang="el-GR" b="1" dirty="0"/>
              <a:t>μεγάλη απήχηση και στον </a:t>
            </a:r>
            <a:r>
              <a:rPr lang="el-GR" b="1" dirty="0">
                <a:solidFill>
                  <a:schemeClr val="accent1"/>
                </a:solidFill>
                <a:uFill>
                  <a:solidFill>
                    <a:schemeClr val="accent3">
                      <a:lumMod val="60000"/>
                      <a:lumOff val="40000"/>
                    </a:schemeClr>
                  </a:solidFill>
                </a:uFill>
              </a:rPr>
              <a:t>λόγο της μαζικής κουλτούρας</a:t>
            </a:r>
            <a:r>
              <a:rPr lang="el-GR" b="1" dirty="0">
                <a:solidFill>
                  <a:schemeClr val="accent1"/>
                </a:solidFill>
              </a:rPr>
              <a:t> </a:t>
            </a:r>
            <a:r>
              <a:rPr lang="el-GR" b="1" dirty="0"/>
              <a:t>(διαφημίσεις, περιοδικά, κλπ.), όπου άνδρες και γυναίκες παρουσιάζονται να έχουν διαφορετική θεώρηση του κόσμου.</a:t>
            </a:r>
          </a:p>
          <a:p>
            <a:pPr>
              <a:lnSpc>
                <a:spcPct val="150000"/>
              </a:lnSpc>
            </a:pPr>
            <a:endParaRPr lang="el-GR" b="1" dirty="0"/>
          </a:p>
          <a:p>
            <a:pPr>
              <a:lnSpc>
                <a:spcPct val="150000"/>
              </a:lnSpc>
              <a:buFont typeface="Wingdings" pitchFamily="2" charset="2"/>
              <a:buChar char="ü"/>
            </a:pPr>
            <a:r>
              <a:rPr lang="el-GR" dirty="0"/>
              <a:t>Η προσέγγιση της διαφοράς επιτυγχάνει να </a:t>
            </a:r>
            <a:r>
              <a:rPr lang="el-GR" b="1" dirty="0">
                <a:solidFill>
                  <a:schemeClr val="accent1"/>
                </a:solidFill>
                <a:uFill>
                  <a:solidFill>
                    <a:schemeClr val="accent3">
                      <a:lumMod val="60000"/>
                      <a:lumOff val="40000"/>
                    </a:schemeClr>
                  </a:solidFill>
                </a:uFill>
              </a:rPr>
              <a:t>επανεξετάσει</a:t>
            </a:r>
            <a:r>
              <a:rPr lang="el-GR" b="1" dirty="0">
                <a:solidFill>
                  <a:schemeClr val="accent1"/>
                </a:solidFill>
              </a:rPr>
              <a:t> </a:t>
            </a:r>
            <a:r>
              <a:rPr lang="el-GR" b="1" dirty="0"/>
              <a:t>τη γλωσσική συμπεριφορά των γυναικών με θετικό τρόπο </a:t>
            </a:r>
          </a:p>
          <a:p>
            <a:pPr lvl="0">
              <a:lnSpc>
                <a:spcPct val="150000"/>
              </a:lnSpc>
              <a:buFont typeface="Wingdings" pitchFamily="2" charset="2"/>
              <a:buChar char="ü"/>
            </a:pPr>
            <a:r>
              <a:rPr lang="el-GR" dirty="0"/>
              <a:t>ωστόσο αγνοεί το </a:t>
            </a:r>
            <a:r>
              <a:rPr lang="el-GR" b="1" dirty="0"/>
              <a:t>αγνοεί το </a:t>
            </a:r>
            <a:r>
              <a:rPr lang="el-GR" b="1" dirty="0" err="1"/>
              <a:t>συνομιλιακό</a:t>
            </a:r>
            <a:r>
              <a:rPr lang="el-GR" b="1" dirty="0"/>
              <a:t> πλαίσιο και </a:t>
            </a:r>
            <a:r>
              <a:rPr lang="el-GR" b="1" dirty="0">
                <a:solidFill>
                  <a:schemeClr val="accent1"/>
                </a:solidFill>
              </a:rPr>
              <a:t>τείνει να </a:t>
            </a:r>
            <a:r>
              <a:rPr lang="el-GR" b="1" dirty="0" err="1">
                <a:solidFill>
                  <a:schemeClr val="accent1"/>
                </a:solidFill>
              </a:rPr>
              <a:t>υπεργενικεύει</a:t>
            </a:r>
            <a:r>
              <a:rPr lang="el-GR" b="1" dirty="0">
                <a:solidFill>
                  <a:schemeClr val="accent1"/>
                </a:solidFill>
              </a:rPr>
              <a:t> </a:t>
            </a:r>
            <a:r>
              <a:rPr lang="el-GR" b="1" dirty="0"/>
              <a:t>τις όποιες διαφορές μεταξύ ανδρών και γυναικών. </a:t>
            </a:r>
          </a:p>
          <a:p>
            <a:pPr>
              <a:lnSpc>
                <a:spcPct val="114000"/>
              </a:lnSpc>
            </a:pPr>
            <a:endParaRPr lang="el-GR" b="1" dirty="0"/>
          </a:p>
          <a:p>
            <a:pPr marL="0" indent="0">
              <a:buNone/>
            </a:pPr>
            <a:endParaRPr lang="el-GR" b="1" dirty="0"/>
          </a:p>
        </p:txBody>
      </p:sp>
      <p:pic>
        <p:nvPicPr>
          <p:cNvPr id="4" name="Picture 2">
            <a:extLst>
              <a:ext uri="{FF2B5EF4-FFF2-40B4-BE49-F238E27FC236}">
                <a16:creationId xmlns:a16="http://schemas.microsoft.com/office/drawing/2014/main" id="{05CF5109-7D14-754A-B82A-9290BC4183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982045"/>
            <a:ext cx="1508125" cy="16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04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571" y="1064861"/>
            <a:ext cx="7543800" cy="1207008"/>
          </a:xfrm>
        </p:spPr>
        <p:txBody>
          <a:bodyPr>
            <a:normAutofit/>
          </a:bodyPr>
          <a:lstStyle/>
          <a:p>
            <a:r>
              <a:rPr lang="el-GR" sz="3375" dirty="0"/>
              <a:t>Κατασκευαστικεσ προσεγγισεισ</a:t>
            </a:r>
          </a:p>
        </p:txBody>
      </p:sp>
      <p:sp>
        <p:nvSpPr>
          <p:cNvPr id="3" name="Content Placeholder 2"/>
          <p:cNvSpPr>
            <a:spLocks noGrp="1"/>
          </p:cNvSpPr>
          <p:nvPr>
            <p:ph idx="1"/>
          </p:nvPr>
        </p:nvSpPr>
        <p:spPr/>
        <p:txBody>
          <a:bodyPr>
            <a:normAutofit fontScale="85000" lnSpcReduction="10000"/>
          </a:bodyPr>
          <a:lstStyle/>
          <a:p>
            <a:endParaRPr lang="en-GB" b="1" dirty="0"/>
          </a:p>
          <a:p>
            <a:pPr>
              <a:lnSpc>
                <a:spcPct val="100000"/>
              </a:lnSpc>
            </a:pPr>
            <a:r>
              <a:rPr lang="el-GR" dirty="0"/>
              <a:t>Η ανάπτυξη της θεωρίας της κοινωνικής κατασκευής από τα </a:t>
            </a:r>
            <a:r>
              <a:rPr lang="el-GR" b="1" dirty="0"/>
              <a:t>μέσα της δεκαετίας του 1990 </a:t>
            </a:r>
            <a:r>
              <a:rPr lang="el-GR" dirty="0"/>
              <a:t>και έπειτα προκρίνει μια πιο </a:t>
            </a:r>
            <a:r>
              <a:rPr lang="el-GR" b="1" dirty="0">
                <a:solidFill>
                  <a:schemeClr val="accent1"/>
                </a:solidFill>
              </a:rPr>
              <a:t>δυναμική θεώρηση</a:t>
            </a:r>
            <a:r>
              <a:rPr lang="el-GR" b="1" dirty="0"/>
              <a:t> της ταυτότητας.</a:t>
            </a:r>
          </a:p>
          <a:p>
            <a:pPr>
              <a:lnSpc>
                <a:spcPct val="100000"/>
              </a:lnSpc>
            </a:pPr>
            <a:r>
              <a:rPr lang="el-GR" b="1" dirty="0"/>
              <a:t> </a:t>
            </a:r>
            <a:r>
              <a:rPr lang="el-GR" dirty="0"/>
              <a:t>Η ταυτότητα δεν θεωρείται πλέον μια παγιωμένη και ενιαία κατηγορία αλλά γίνεται </a:t>
            </a:r>
            <a:r>
              <a:rPr lang="el-GR" b="1" dirty="0"/>
              <a:t>αντικείμενο διαπραγμάτευσης κατά τη γλωσσική </a:t>
            </a:r>
            <a:r>
              <a:rPr lang="el-GR" b="1" dirty="0" err="1"/>
              <a:t>διεπίδραση</a:t>
            </a:r>
            <a:r>
              <a:rPr lang="el-GR" b="1" dirty="0"/>
              <a:t>.</a:t>
            </a:r>
          </a:p>
          <a:p>
            <a:pPr>
              <a:lnSpc>
                <a:spcPct val="100000"/>
              </a:lnSpc>
            </a:pPr>
            <a:r>
              <a:rPr lang="el-GR" dirty="0"/>
              <a:t>Εδώ, η ταυτότητα αποτελεί μια κοινωνική κατασκευή, στην οποία η γλώσσα παίζει κεντρικό ρόλο.</a:t>
            </a:r>
          </a:p>
          <a:p>
            <a:pPr>
              <a:lnSpc>
                <a:spcPct val="100000"/>
              </a:lnSpc>
            </a:pPr>
            <a:endParaRPr lang="el-GR" dirty="0"/>
          </a:p>
          <a:p>
            <a:pPr>
              <a:lnSpc>
                <a:spcPct val="100000"/>
              </a:lnSpc>
              <a:buFont typeface="Wingdings" pitchFamily="2" charset="2"/>
              <a:buChar char="Ø"/>
            </a:pPr>
            <a:r>
              <a:rPr lang="el-GR" dirty="0"/>
              <a:t>Σύμφωνα με τη θεωρία της κοινωνικής κατασκευής, η </a:t>
            </a:r>
            <a:r>
              <a:rPr lang="el-GR" b="1" dirty="0">
                <a:solidFill>
                  <a:schemeClr val="accent1"/>
                </a:solidFill>
              </a:rPr>
              <a:t>κοινωνική πραγματικότη</a:t>
            </a:r>
            <a:r>
              <a:rPr lang="el-GR" b="1" dirty="0"/>
              <a:t>τα διαμορφώνεται από </a:t>
            </a:r>
            <a:r>
              <a:rPr lang="el-GR" b="1" dirty="0">
                <a:solidFill>
                  <a:schemeClr val="accent1"/>
                </a:solidFill>
              </a:rPr>
              <a:t>τους ίδιους τους ανθρώπους </a:t>
            </a:r>
            <a:r>
              <a:rPr lang="el-GR" b="1" dirty="0"/>
              <a:t>οι οποίοι συνιστούν δράστες και όχι παθητικοί δέκτες της</a:t>
            </a:r>
          </a:p>
          <a:p>
            <a:endParaRPr lang="el-GR" b="1" dirty="0"/>
          </a:p>
        </p:txBody>
      </p:sp>
      <p:sp>
        <p:nvSpPr>
          <p:cNvPr id="4" name="TextBox 3">
            <a:extLst>
              <a:ext uri="{FF2B5EF4-FFF2-40B4-BE49-F238E27FC236}">
                <a16:creationId xmlns:a16="http://schemas.microsoft.com/office/drawing/2014/main" id="{79EA2C17-34A5-A040-A9AE-81D59DB3B2E6}"/>
              </a:ext>
            </a:extLst>
          </p:cNvPr>
          <p:cNvSpPr txBox="1"/>
          <p:nvPr/>
        </p:nvSpPr>
        <p:spPr>
          <a:xfrm>
            <a:off x="436418" y="2117091"/>
            <a:ext cx="5043747" cy="507831"/>
          </a:xfrm>
          <a:prstGeom prst="rect">
            <a:avLst/>
          </a:prstGeom>
          <a:noFill/>
        </p:spPr>
        <p:txBody>
          <a:bodyPr wrap="square" rtlCol="0">
            <a:spAutoFit/>
          </a:bodyPr>
          <a:lstStyle/>
          <a:p>
            <a:r>
              <a:rPr lang="el-GR" sz="1350" b="1" i="1" dirty="0"/>
              <a:t>Φύλο και κατασκευαστικές προσεγγίσεις</a:t>
            </a:r>
            <a:endParaRPr lang="el-GR" sz="1350" b="1" dirty="0"/>
          </a:p>
          <a:p>
            <a:endParaRPr lang="el-GR" sz="1350" dirty="0"/>
          </a:p>
        </p:txBody>
      </p:sp>
      <p:pic>
        <p:nvPicPr>
          <p:cNvPr id="5" name="Picture 2">
            <a:extLst>
              <a:ext uri="{FF2B5EF4-FFF2-40B4-BE49-F238E27FC236}">
                <a16:creationId xmlns:a16="http://schemas.microsoft.com/office/drawing/2014/main" id="{1658E172-9184-B743-BE85-7F54203E92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52400"/>
            <a:ext cx="135219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536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386" y="933935"/>
            <a:ext cx="7543800" cy="1207008"/>
          </a:xfrm>
        </p:spPr>
        <p:txBody>
          <a:bodyPr>
            <a:normAutofit/>
          </a:bodyPr>
          <a:lstStyle/>
          <a:p>
            <a:r>
              <a:rPr lang="el-GR" sz="3375" dirty="0"/>
              <a:t>Κατασκευαστικεσ προσεγγισεισ</a:t>
            </a:r>
          </a:p>
        </p:txBody>
      </p:sp>
      <p:sp>
        <p:nvSpPr>
          <p:cNvPr id="3" name="Content Placeholder 2"/>
          <p:cNvSpPr>
            <a:spLocks noGrp="1"/>
          </p:cNvSpPr>
          <p:nvPr>
            <p:ph idx="1"/>
          </p:nvPr>
        </p:nvSpPr>
        <p:spPr/>
        <p:txBody>
          <a:bodyPr/>
          <a:lstStyle/>
          <a:p>
            <a:r>
              <a:rPr lang="el-GR" dirty="0"/>
              <a:t>Υπό αυτή την οπτική, </a:t>
            </a:r>
            <a:r>
              <a:rPr lang="el-GR" b="1" dirty="0"/>
              <a:t>το (</a:t>
            </a:r>
            <a:r>
              <a:rPr lang="el-GR" b="1" dirty="0">
                <a:solidFill>
                  <a:schemeClr val="accent1"/>
                </a:solidFill>
              </a:rPr>
              <a:t>κοινωνικό) φύλο </a:t>
            </a:r>
            <a:r>
              <a:rPr lang="el-GR" b="1" dirty="0"/>
              <a:t>δεν αποτελεί έμφυτο χαρακτηριστικό αλλά μια ταυτότητα η οποία </a:t>
            </a:r>
            <a:r>
              <a:rPr lang="el-GR" b="1" dirty="0">
                <a:solidFill>
                  <a:schemeClr val="accent1"/>
                </a:solidFill>
              </a:rPr>
              <a:t>κατασκευάζεται δυναμικά </a:t>
            </a:r>
            <a:r>
              <a:rPr lang="el-GR" b="1" dirty="0"/>
              <a:t>ανάλογα με το συνομιλιακό πλαίσιο</a:t>
            </a:r>
          </a:p>
          <a:p>
            <a:r>
              <a:rPr lang="el-GR" dirty="0"/>
              <a:t>Επομένως, </a:t>
            </a:r>
            <a:r>
              <a:rPr lang="el-GR" b="1" dirty="0"/>
              <a:t>οι ομιλητές/τριες κατά τη διεπίδραση είναι δυνατό να </a:t>
            </a:r>
            <a:r>
              <a:rPr lang="el-GR" b="1" dirty="0">
                <a:solidFill>
                  <a:schemeClr val="accent1"/>
                </a:solidFill>
              </a:rPr>
              <a:t>τοποθετούν γλωσσικά</a:t>
            </a:r>
            <a:r>
              <a:rPr lang="el-GR" b="1" dirty="0"/>
              <a:t> τους εαυτούς τους ως αρσενικά ή θηλυκά άτομα</a:t>
            </a:r>
          </a:p>
          <a:p>
            <a:pPr marL="0" indent="0">
              <a:buNone/>
            </a:pPr>
            <a:r>
              <a:rPr lang="el-GR" b="1" dirty="0"/>
              <a:t>   π.χ. μια ομιλήτρια μπορεί να χρησιμοποιεί γλωσσικούς τύπους </a:t>
            </a:r>
            <a:endParaRPr lang="en-GB" b="1" dirty="0"/>
          </a:p>
          <a:p>
            <a:pPr marL="0" indent="0">
              <a:buNone/>
            </a:pPr>
            <a:r>
              <a:rPr lang="en-GB" b="1" dirty="0"/>
              <a:t>         </a:t>
            </a:r>
            <a:r>
              <a:rPr lang="el-GR" b="1" dirty="0"/>
              <a:t>που στερεοτυπικά συνδέονται με τον ανδρισμό</a:t>
            </a:r>
          </a:p>
          <a:p>
            <a:endParaRPr lang="el-GR"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5410200"/>
            <a:ext cx="1330229" cy="119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7912FFC2-3242-0242-9183-1F5F5C22808D}"/>
              </a:ext>
            </a:extLst>
          </p:cNvPr>
          <p:cNvSpPr txBox="1"/>
          <p:nvPr/>
        </p:nvSpPr>
        <p:spPr>
          <a:xfrm>
            <a:off x="448887" y="1898569"/>
            <a:ext cx="5043747" cy="507831"/>
          </a:xfrm>
          <a:prstGeom prst="rect">
            <a:avLst/>
          </a:prstGeom>
          <a:noFill/>
        </p:spPr>
        <p:txBody>
          <a:bodyPr wrap="square" rtlCol="0">
            <a:spAutoFit/>
          </a:bodyPr>
          <a:lstStyle/>
          <a:p>
            <a:r>
              <a:rPr lang="el-GR" sz="1350" b="1" i="1" dirty="0"/>
              <a:t>Φύλο και κατασκευαστικές προσεγγίσεις</a:t>
            </a:r>
            <a:endParaRPr lang="el-GR" sz="1350" b="1" dirty="0"/>
          </a:p>
          <a:p>
            <a:endParaRPr lang="el-GR" sz="1350" dirty="0"/>
          </a:p>
        </p:txBody>
      </p:sp>
      <p:pic>
        <p:nvPicPr>
          <p:cNvPr id="6" name="Picture 2">
            <a:extLst>
              <a:ext uri="{FF2B5EF4-FFF2-40B4-BE49-F238E27FC236}">
                <a16:creationId xmlns:a16="http://schemas.microsoft.com/office/drawing/2014/main" id="{0AC2613E-F796-D343-8A32-155DCE2E8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170" y="107641"/>
            <a:ext cx="1466286"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77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375" dirty="0"/>
              <a:t>Κατασκευαστικεσ προσεγγισεισ</a:t>
            </a:r>
            <a:endParaRPr lang="en-GB" sz="3375" dirty="0"/>
          </a:p>
        </p:txBody>
      </p:sp>
      <p:sp>
        <p:nvSpPr>
          <p:cNvPr id="4" name="Content Placeholder 3"/>
          <p:cNvSpPr>
            <a:spLocks noGrp="1"/>
          </p:cNvSpPr>
          <p:nvPr>
            <p:ph idx="1"/>
          </p:nvPr>
        </p:nvSpPr>
        <p:spPr>
          <a:xfrm>
            <a:off x="1549401" y="2749550"/>
            <a:ext cx="6322640" cy="204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latin typeface="Times New Roman" panose="02020603050405020304" pitchFamily="18" charset="0"/>
                <a:cs typeface="Times New Roman" panose="02020603050405020304" pitchFamily="18" charset="0"/>
              </a:rPr>
              <a:t>το κοινωνικό φύλο δεν είναι µια προκαθορισµένη κατηγορία που προϋποθέτει συγκεκριµένη (ανδρική ή γυναικεία) συµπεριφορά. Αντίθετα, οι συνοµιλητές</a:t>
            </a:r>
            <a:r>
              <a:rPr lang="en-GB"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τριες τοποθετούνται ως αρσενικά (masculine) ή θηλυκά (feminine) άτοµα µέσω της γλώσσας και κατασκευάζουν το φύλο τους ανάλογα µε την επικοινωνιακή περίσταση και τους στόχους των συνοµιλητών/τριών.</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DDC5551-01FC-6646-88BE-DF1331628189}"/>
              </a:ext>
            </a:extLst>
          </p:cNvPr>
          <p:cNvSpPr txBox="1"/>
          <p:nvPr/>
        </p:nvSpPr>
        <p:spPr>
          <a:xfrm>
            <a:off x="436418" y="2117091"/>
            <a:ext cx="5043747" cy="507831"/>
          </a:xfrm>
          <a:prstGeom prst="rect">
            <a:avLst/>
          </a:prstGeom>
          <a:noFill/>
        </p:spPr>
        <p:txBody>
          <a:bodyPr wrap="square" rtlCol="0">
            <a:spAutoFit/>
          </a:bodyPr>
          <a:lstStyle/>
          <a:p>
            <a:r>
              <a:rPr lang="el-GR" sz="1350" b="1" i="1" dirty="0"/>
              <a:t>Φύλο και κατασκευαστικές προσεγγίσεις</a:t>
            </a:r>
            <a:endParaRPr lang="el-GR" sz="1350" b="1" dirty="0"/>
          </a:p>
          <a:p>
            <a:endParaRPr lang="el-GR" sz="1350" dirty="0"/>
          </a:p>
        </p:txBody>
      </p:sp>
      <p:pic>
        <p:nvPicPr>
          <p:cNvPr id="6" name="Picture 2">
            <a:extLst>
              <a:ext uri="{FF2B5EF4-FFF2-40B4-BE49-F238E27FC236}">
                <a16:creationId xmlns:a16="http://schemas.microsoft.com/office/drawing/2014/main" id="{7395AB38-06A2-5C47-A902-347ACE834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47244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95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375" dirty="0"/>
              <a:t>Κατασκευαστικεσ προσεγγισεισ</a:t>
            </a:r>
          </a:p>
        </p:txBody>
      </p:sp>
      <p:sp>
        <p:nvSpPr>
          <p:cNvPr id="3" name="Content Placeholder 2"/>
          <p:cNvSpPr>
            <a:spLocks noGrp="1"/>
          </p:cNvSpPr>
          <p:nvPr>
            <p:ph idx="1"/>
          </p:nvPr>
        </p:nvSpPr>
        <p:spPr>
          <a:xfrm>
            <a:off x="802386" y="2601839"/>
            <a:ext cx="7483816" cy="3335482"/>
          </a:xfrm>
        </p:spPr>
        <p:txBody>
          <a:bodyPr>
            <a:normAutofit fontScale="70000" lnSpcReduction="20000"/>
          </a:bodyPr>
          <a:lstStyle/>
          <a:p>
            <a:pPr>
              <a:lnSpc>
                <a:spcPct val="120000"/>
              </a:lnSpc>
            </a:pPr>
            <a:r>
              <a:rPr lang="el-GR" dirty="0"/>
              <a:t>Η θεωρία της κοινωνικής κατασκευής συμβαδίζει</a:t>
            </a:r>
            <a:r>
              <a:rPr lang="el-GR" b="1" dirty="0"/>
              <a:t> με την έννοια της </a:t>
            </a:r>
            <a:r>
              <a:rPr lang="el-GR" b="1" dirty="0">
                <a:solidFill>
                  <a:schemeClr val="accent1"/>
                </a:solidFill>
              </a:rPr>
              <a:t>κοινότητας πρακτικής </a:t>
            </a:r>
            <a:r>
              <a:rPr lang="el-GR" dirty="0"/>
              <a:t>καθώς εντός κοινοτήτων οι ταυτότητες γίνονται αντικείμενο (</a:t>
            </a:r>
            <a:r>
              <a:rPr lang="el-GR" dirty="0" err="1"/>
              <a:t>ανα</a:t>
            </a:r>
            <a:r>
              <a:rPr lang="el-GR" dirty="0"/>
              <a:t>)κατασκευής.</a:t>
            </a:r>
          </a:p>
          <a:p>
            <a:pPr>
              <a:lnSpc>
                <a:spcPct val="120000"/>
              </a:lnSpc>
            </a:pPr>
            <a:endParaRPr lang="el-GR" b="1" dirty="0">
              <a:solidFill>
                <a:schemeClr val="accent1"/>
              </a:solidFill>
            </a:endParaRPr>
          </a:p>
          <a:p>
            <a:pPr>
              <a:lnSpc>
                <a:spcPct val="120000"/>
              </a:lnSpc>
            </a:pPr>
            <a:r>
              <a:rPr lang="el-GR" dirty="0"/>
              <a:t>Για παράδειγμα, </a:t>
            </a:r>
            <a:r>
              <a:rPr lang="el-GR" b="1" dirty="0"/>
              <a:t>η Eckert υπογραμμίζει ότι </a:t>
            </a:r>
          </a:p>
          <a:p>
            <a:pPr marL="0" indent="0">
              <a:lnSpc>
                <a:spcPct val="120000"/>
              </a:lnSpc>
              <a:buNone/>
            </a:pPr>
            <a:r>
              <a:rPr lang="el-GR" b="1" dirty="0"/>
              <a:t>   - τα κορίτσια που ταυτίζονται με τη σχολική μαζική  κουλτούρα χρησιμοποιούν τη γλωσσική νόρμα</a:t>
            </a:r>
          </a:p>
          <a:p>
            <a:pPr marL="0" indent="0">
              <a:lnSpc>
                <a:spcPct val="120000"/>
              </a:lnSpc>
              <a:buNone/>
            </a:pPr>
            <a:r>
              <a:rPr lang="el-GR" b="1" dirty="0"/>
              <a:t> - τα κορίτσια-αμφισβητίες αποφεύγουν τη χρήση της γλωσσικής νόρμας</a:t>
            </a:r>
          </a:p>
          <a:p>
            <a:pPr>
              <a:lnSpc>
                <a:spcPct val="120000"/>
              </a:lnSpc>
            </a:pPr>
            <a:r>
              <a:rPr lang="el-GR" b="1" dirty="0"/>
              <a:t>αποφεύγονται οι γενικεύσεις οι γυναίκες είναι χ – οι άνδρες είναι ψ και προκρίνονται πιο δυναμικές διαδικασίες,</a:t>
            </a:r>
            <a:r>
              <a:rPr lang="el-GR" dirty="0"/>
              <a:t> όπως η αλληλεπίδραση του κοινωνικού φύλου με τις κοινότητες πρακτικής.</a:t>
            </a:r>
          </a:p>
          <a:p>
            <a:endParaRPr lang="el-GR" b="1" dirty="0"/>
          </a:p>
          <a:p>
            <a:endParaRPr lang="el-GR" dirty="0"/>
          </a:p>
        </p:txBody>
      </p:sp>
      <p:sp>
        <p:nvSpPr>
          <p:cNvPr id="4" name="TextBox 3">
            <a:extLst>
              <a:ext uri="{FF2B5EF4-FFF2-40B4-BE49-F238E27FC236}">
                <a16:creationId xmlns:a16="http://schemas.microsoft.com/office/drawing/2014/main" id="{3C92B277-CF24-9A4E-B9B8-DAD774C2B360}"/>
              </a:ext>
            </a:extLst>
          </p:cNvPr>
          <p:cNvSpPr txBox="1"/>
          <p:nvPr/>
        </p:nvSpPr>
        <p:spPr>
          <a:xfrm>
            <a:off x="436418" y="2117091"/>
            <a:ext cx="5043747" cy="507831"/>
          </a:xfrm>
          <a:prstGeom prst="rect">
            <a:avLst/>
          </a:prstGeom>
          <a:noFill/>
        </p:spPr>
        <p:txBody>
          <a:bodyPr wrap="square" rtlCol="0">
            <a:spAutoFit/>
          </a:bodyPr>
          <a:lstStyle/>
          <a:p>
            <a:r>
              <a:rPr lang="el-GR" sz="1350" b="1" i="1" dirty="0"/>
              <a:t>Φύλο και κατασκευαστικές προσεγγίσεις</a:t>
            </a:r>
            <a:endParaRPr lang="el-GR" sz="1350" b="1" dirty="0"/>
          </a:p>
          <a:p>
            <a:endParaRPr lang="el-GR" sz="1350" dirty="0"/>
          </a:p>
        </p:txBody>
      </p:sp>
      <p:pic>
        <p:nvPicPr>
          <p:cNvPr id="5" name="Picture 2">
            <a:extLst>
              <a:ext uri="{FF2B5EF4-FFF2-40B4-BE49-F238E27FC236}">
                <a16:creationId xmlns:a16="http://schemas.microsoft.com/office/drawing/2014/main" id="{36CFB77D-602A-E844-990C-8F20BC7B1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153808"/>
            <a:ext cx="1355725" cy="15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98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linds(horizontal)">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&amp; σεξισμοσ</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9701" y="3690796"/>
            <a:ext cx="4554107" cy="1298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39701" y="2437195"/>
            <a:ext cx="4401274" cy="7552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t>σεξισμός: πρακτική διάκρισης ενός ατόμου με γνώμονα το φύλο</a:t>
            </a:r>
          </a:p>
        </p:txBody>
      </p:sp>
      <p:pic>
        <p:nvPicPr>
          <p:cNvPr id="5" name="Picture 2">
            <a:extLst>
              <a:ext uri="{FF2B5EF4-FFF2-40B4-BE49-F238E27FC236}">
                <a16:creationId xmlns:a16="http://schemas.microsoft.com/office/drawing/2014/main" id="{35F92D1D-2776-614E-95D5-51203BC2BA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4724401"/>
            <a:ext cx="1508125" cy="169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379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a:t>
            </a:r>
          </a:p>
        </p:txBody>
      </p:sp>
      <p:sp>
        <p:nvSpPr>
          <p:cNvPr id="3" name="Content Placeholder 2"/>
          <p:cNvSpPr>
            <a:spLocks noGrp="1"/>
          </p:cNvSpPr>
          <p:nvPr>
            <p:ph idx="1"/>
          </p:nvPr>
        </p:nvSpPr>
        <p:spPr/>
        <p:txBody>
          <a:bodyPr>
            <a:normAutofit/>
          </a:bodyPr>
          <a:lstStyle/>
          <a:p>
            <a:pPr marL="0" indent="0">
              <a:buNone/>
            </a:pPr>
            <a:r>
              <a:rPr lang="el-GR" dirty="0"/>
              <a:t>Ως </a:t>
            </a:r>
            <a:r>
              <a:rPr lang="el-GR" b="1" dirty="0">
                <a:solidFill>
                  <a:schemeClr val="accent1"/>
                </a:solidFill>
              </a:rPr>
              <a:t>σεξιστικές</a:t>
            </a:r>
            <a:r>
              <a:rPr lang="el-GR" dirty="0"/>
              <a:t> ορίζονται οι γλωσσικές επιλογές που, με συνήθη στόχο τις γυναίκες, </a:t>
            </a:r>
          </a:p>
          <a:p>
            <a:r>
              <a:rPr lang="el-GR" u="sng" dirty="0">
                <a:uFill>
                  <a:solidFill>
                    <a:schemeClr val="accent1"/>
                  </a:solidFill>
                </a:uFill>
              </a:rPr>
              <a:t>αγνοούν</a:t>
            </a:r>
          </a:p>
          <a:p>
            <a:r>
              <a:rPr lang="el-GR" u="sng" dirty="0">
                <a:uFill>
                  <a:solidFill>
                    <a:schemeClr val="accent1"/>
                  </a:solidFill>
                </a:uFill>
              </a:rPr>
              <a:t>ορίζουν σε στενό πλαίσιο  </a:t>
            </a:r>
            <a:r>
              <a:rPr lang="el-GR" dirty="0"/>
              <a:t>(π.χ.  αναφορά στην εμφάνισή τους </a:t>
            </a:r>
            <a:r>
              <a:rPr lang="el-GR" i="1" dirty="0"/>
              <a:t>ξανθιά</a:t>
            </a:r>
            <a:r>
              <a:rPr lang="el-GR" dirty="0"/>
              <a:t> ή/και στις οικογενειακές σχέσεις τους που επηρεάζουν την ονοματοδοσία (π.χ. πατρώνυμο, όνομα συζύγου,ή </a:t>
            </a:r>
          </a:p>
          <a:p>
            <a:r>
              <a:rPr lang="el-GR" u="sng" dirty="0">
                <a:uFill>
                  <a:solidFill>
                    <a:schemeClr val="accent1"/>
                  </a:solidFill>
                </a:uFill>
              </a:rPr>
              <a:t>μειώνουν</a:t>
            </a:r>
            <a:r>
              <a:rPr lang="el-GR" dirty="0"/>
              <a:t> τα άτομα στα οποία απευθύνονται ή αναφέρονται </a:t>
            </a:r>
          </a:p>
          <a:p>
            <a:pPr marL="0" indent="0">
              <a:buNone/>
            </a:pPr>
            <a:r>
              <a:rPr lang="el-GR" dirty="0"/>
              <a:t>(Henley 1987, Τσοκαλίδου 1996, Weatherell 2002, Γκασούκα κ.ά. 2014).</a:t>
            </a:r>
          </a:p>
        </p:txBody>
      </p:sp>
      <p:pic>
        <p:nvPicPr>
          <p:cNvPr id="4" name="Picture 2">
            <a:extLst>
              <a:ext uri="{FF2B5EF4-FFF2-40B4-BE49-F238E27FC236}">
                <a16:creationId xmlns:a16="http://schemas.microsoft.com/office/drawing/2014/main" id="{98C6E89E-E5C5-514E-9AE5-F79E118357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067927"/>
            <a:ext cx="1431925" cy="16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200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Γλωσσικοσ σεξισμοσ</a:t>
            </a:r>
          </a:p>
        </p:txBody>
      </p:sp>
      <p:sp>
        <p:nvSpPr>
          <p:cNvPr id="3" name="Content Placeholder 2"/>
          <p:cNvSpPr>
            <a:spLocks noGrp="1"/>
          </p:cNvSpPr>
          <p:nvPr>
            <p:ph idx="1"/>
          </p:nvPr>
        </p:nvSpPr>
        <p:spPr/>
        <p:txBody>
          <a:bodyPr/>
          <a:lstStyle/>
          <a:p>
            <a:endParaRPr lang="el-GR" dirty="0"/>
          </a:p>
        </p:txBody>
      </p:sp>
      <p:sp>
        <p:nvSpPr>
          <p:cNvPr id="4" name="Rectangle 3"/>
          <p:cNvSpPr/>
          <p:nvPr/>
        </p:nvSpPr>
        <p:spPr>
          <a:xfrm>
            <a:off x="1770927" y="2905969"/>
            <a:ext cx="5894408" cy="17796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50" dirty="0"/>
              <a:t>η ελληνική γλώσσα στο επίπεδο της γραμματικής της</a:t>
            </a:r>
          </a:p>
          <a:p>
            <a:pPr algn="ctr"/>
            <a:r>
              <a:rPr lang="el-GR" sz="1350" dirty="0"/>
              <a:t>οργάνωσης (μορφολογία, σύνταξη), αλλά και στο σημασιολογικό επίπεδο, παρουσιάζει</a:t>
            </a:r>
          </a:p>
          <a:p>
            <a:pPr algn="ctr"/>
            <a:r>
              <a:rPr lang="el-GR" sz="1350" dirty="0"/>
              <a:t>φαινόμενα και λεξιλογικές επιλογές οι οποίες μπορούν να ταυτιστούν με παγιωμένες</a:t>
            </a:r>
          </a:p>
          <a:p>
            <a:pPr algn="ctr"/>
            <a:r>
              <a:rPr lang="el-GR" sz="1350" dirty="0"/>
              <a:t>σεξιστικές χρήσεις της γλώσσας.</a:t>
            </a:r>
          </a:p>
        </p:txBody>
      </p:sp>
      <p:pic>
        <p:nvPicPr>
          <p:cNvPr id="5" name="Picture 2">
            <a:extLst>
              <a:ext uri="{FF2B5EF4-FFF2-40B4-BE49-F238E27FC236}">
                <a16:creationId xmlns:a16="http://schemas.microsoft.com/office/drawing/2014/main" id="{9997883F-D99F-4344-9E01-0AF418B60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067927"/>
            <a:ext cx="1431925" cy="1613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5996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75" y="1474969"/>
            <a:ext cx="2117940" cy="1868760"/>
          </a:xfrm>
        </p:spPr>
        <p:txBody>
          <a:bodyPr vert="horz" lIns="91440" tIns="45720" rIns="91440" bIns="0" rtlCol="0" anchor="b">
            <a:normAutofit/>
          </a:bodyPr>
          <a:lstStyle/>
          <a:p>
            <a:r>
              <a:rPr lang="en-US" sz="3100"/>
              <a:t>Ηλικια</a:t>
            </a:r>
          </a:p>
        </p:txBody>
      </p:sp>
      <p:pic>
        <p:nvPicPr>
          <p:cNvPr id="1037"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231" r="4355" b="-2"/>
          <a:stretch/>
        </p:blipFill>
        <p:spPr bwMode="auto">
          <a:xfrm>
            <a:off x="3463780" y="1116345"/>
            <a:ext cx="4712189" cy="386617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351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4475" y="1474969"/>
            <a:ext cx="2117940" cy="1868760"/>
          </a:xfrm>
        </p:spPr>
        <p:txBody>
          <a:bodyPr vert="horz" lIns="91440" tIns="45720" rIns="91440" bIns="0" rtlCol="0" anchor="b">
            <a:normAutofit/>
          </a:bodyPr>
          <a:lstStyle/>
          <a:p>
            <a:r>
              <a:rPr lang="en-US" sz="3100"/>
              <a:t>ηλικια</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6861685" cy="487179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5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taytothta</a:t>
            </a:r>
            <a:endParaRPr lang="en-GB" dirty="0"/>
          </a:p>
        </p:txBody>
      </p:sp>
      <p:sp>
        <p:nvSpPr>
          <p:cNvPr id="3" name="Content Placeholder 2"/>
          <p:cNvSpPr>
            <a:spLocks noGrp="1"/>
          </p:cNvSpPr>
          <p:nvPr>
            <p:ph idx="1"/>
          </p:nvPr>
        </p:nvSpPr>
        <p:spPr/>
        <p:txBody>
          <a:bodyPr/>
          <a:lstStyle/>
          <a:p>
            <a:r>
              <a:rPr lang="el-GR" b="1" dirty="0"/>
              <a:t>κατηγοριοποίηση  - ταύτιση </a:t>
            </a:r>
          </a:p>
          <a:p>
            <a:endParaRPr lang="el-GR" b="1" dirty="0"/>
          </a:p>
          <a:p>
            <a:r>
              <a:rPr lang="el-GR" b="1" dirty="0"/>
              <a:t>διαδικασίες ένταξης – αποκλεισμού </a:t>
            </a:r>
            <a:endParaRPr lang="en-GB" b="1" dirty="0"/>
          </a:p>
          <a:p>
            <a:pPr marL="0" indent="0">
              <a:buNone/>
            </a:pPr>
            <a:r>
              <a:rPr lang="en-GB" b="1" dirty="0">
                <a:hlinkClick r:id="rId2"/>
              </a:rPr>
              <a:t>https://www.youtube.com/watch?v=VL1ilRpTBNI</a:t>
            </a:r>
            <a:r>
              <a:rPr lang="en-GB" b="1" dirty="0"/>
              <a:t> </a:t>
            </a:r>
            <a:endParaRPr lang="el-GR" b="1" dirty="0"/>
          </a:p>
          <a:p>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38" y="2061633"/>
            <a:ext cx="21431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7" y="4117470"/>
            <a:ext cx="2014538"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229100"/>
            <a:ext cx="21431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446" y="4105298"/>
            <a:ext cx="1850231" cy="163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5200" y="4761729"/>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57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5384" y="5241371"/>
            <a:ext cx="5126667" cy="954556"/>
          </a:xfrm>
        </p:spPr>
        <p:txBody>
          <a:bodyPr vert="horz" lIns="91440" tIns="45720" rIns="91440" bIns="45720" rtlCol="0" anchor="t">
            <a:normAutofit/>
          </a:bodyPr>
          <a:lstStyle/>
          <a:p>
            <a:r>
              <a:rPr lang="en-US">
                <a:solidFill>
                  <a:srgbClr val="FFFFFE"/>
                </a:solidFill>
              </a:rPr>
              <a:t>ηλικια</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015" r="4654" b="-1"/>
          <a:stretch/>
        </p:blipFill>
        <p:spPr bwMode="auto">
          <a:xfrm>
            <a:off x="20" y="10"/>
            <a:ext cx="9143751"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10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5384" y="5241371"/>
            <a:ext cx="5126667" cy="954556"/>
          </a:xfrm>
        </p:spPr>
        <p:txBody>
          <a:bodyPr vert="horz" lIns="91440" tIns="45720" rIns="91440" bIns="45720" rtlCol="0" anchor="t">
            <a:normAutofit/>
          </a:bodyPr>
          <a:lstStyle/>
          <a:p>
            <a:r>
              <a:rPr lang="en-US">
                <a:solidFill>
                  <a:srgbClr val="FFFFFE"/>
                </a:solidFill>
              </a:rPr>
              <a:t>ηλικια</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003" b="1"/>
          <a:stretch/>
        </p:blipFill>
        <p:spPr bwMode="auto">
          <a:xfrm>
            <a:off x="20" y="10"/>
            <a:ext cx="9143751"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42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FC32F3-6777-4CD9-87B0-C6A6585E452F}"/>
              </a:ext>
            </a:extLst>
          </p:cNvPr>
          <p:cNvSpPr>
            <a:spLocks noGrp="1"/>
          </p:cNvSpPr>
          <p:nvPr>
            <p:ph type="title"/>
          </p:nvPr>
        </p:nvSpPr>
        <p:spPr/>
        <p:txBody>
          <a:bodyPr/>
          <a:lstStyle/>
          <a:p>
            <a:r>
              <a:rPr lang="el-GR" dirty="0" err="1"/>
              <a:t>Γλωσσα</a:t>
            </a:r>
            <a:r>
              <a:rPr lang="el-GR" dirty="0"/>
              <a:t> των </a:t>
            </a:r>
            <a:r>
              <a:rPr lang="el-GR" dirty="0" err="1"/>
              <a:t>νεων</a:t>
            </a:r>
            <a:endParaRPr lang="en-US" dirty="0"/>
          </a:p>
        </p:txBody>
      </p:sp>
      <p:sp>
        <p:nvSpPr>
          <p:cNvPr id="3" name="Θέση περιεχομένου 2">
            <a:extLst>
              <a:ext uri="{FF2B5EF4-FFF2-40B4-BE49-F238E27FC236}">
                <a16:creationId xmlns:a16="http://schemas.microsoft.com/office/drawing/2014/main" id="{ECD1A730-CF6B-4276-96D4-EBD67FF1933C}"/>
              </a:ext>
            </a:extLst>
          </p:cNvPr>
          <p:cNvSpPr>
            <a:spLocks noGrp="1"/>
          </p:cNvSpPr>
          <p:nvPr>
            <p:ph idx="1"/>
          </p:nvPr>
        </p:nvSpPr>
        <p:spPr/>
        <p:txBody>
          <a:bodyPr/>
          <a:lstStyle/>
          <a:p>
            <a:r>
              <a:rPr lang="en-US" dirty="0">
                <a:hlinkClick r:id="rId2"/>
              </a:rPr>
              <a:t>https://www.youtube.com/watch?v=J3letleHneo</a:t>
            </a:r>
            <a:r>
              <a:rPr lang="el-GR" dirty="0"/>
              <a:t> </a:t>
            </a:r>
          </a:p>
          <a:p>
            <a:endParaRPr lang="el-GR" dirty="0"/>
          </a:p>
          <a:p>
            <a:pPr marL="0" indent="0">
              <a:buNone/>
            </a:pPr>
            <a:r>
              <a:rPr lang="el-GR" dirty="0"/>
              <a:t>            Διαφήμιση και χάσμα γενεών </a:t>
            </a:r>
          </a:p>
          <a:p>
            <a:pPr marL="0" indent="0">
              <a:buNone/>
            </a:pPr>
            <a:endParaRPr lang="el-GR" dirty="0"/>
          </a:p>
          <a:p>
            <a:pPr marL="0" indent="0">
              <a:buNone/>
            </a:pPr>
            <a:r>
              <a:rPr lang="en-US" dirty="0">
                <a:hlinkClick r:id="rId3"/>
              </a:rPr>
              <a:t>https://www.youtube.com/watch?v=cd8J2FP1ZE8</a:t>
            </a:r>
            <a:endParaRPr lang="el-GR" dirty="0"/>
          </a:p>
          <a:p>
            <a:pPr marL="0" indent="0">
              <a:buNone/>
            </a:pPr>
            <a:endParaRPr lang="el-GR" dirty="0"/>
          </a:p>
          <a:p>
            <a:pPr marL="0" indent="0">
              <a:buNone/>
            </a:pPr>
            <a:r>
              <a:rPr lang="el-GR" dirty="0"/>
              <a:t>	</a:t>
            </a:r>
            <a:r>
              <a:rPr lang="en-US" dirty="0"/>
              <a:t>Quiz </a:t>
            </a:r>
            <a:r>
              <a:rPr lang="el-GR" dirty="0" err="1"/>
              <a:t>Γλ</a:t>
            </a:r>
            <a:r>
              <a:rPr lang="en-US" dirty="0" err="1"/>
              <a:t>ώ</a:t>
            </a:r>
            <a:r>
              <a:rPr lang="el-GR" dirty="0" err="1"/>
              <a:t>σσα</a:t>
            </a:r>
            <a:r>
              <a:rPr lang="el-GR" dirty="0"/>
              <a:t> των νέων</a:t>
            </a:r>
            <a:endParaRPr lang="en-US" dirty="0"/>
          </a:p>
        </p:txBody>
      </p:sp>
    </p:spTree>
    <p:extLst>
      <p:ext uri="{BB962C8B-B14F-4D97-AF65-F5344CB8AC3E}">
        <p14:creationId xmlns:p14="http://schemas.microsoft.com/office/powerpoint/2010/main" val="12170945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152400"/>
            <a:ext cx="7772400" cy="1609344"/>
          </a:xfrm>
        </p:spPr>
        <p:txBody>
          <a:bodyPr/>
          <a:lstStyle/>
          <a:p>
            <a:r>
              <a:rPr lang="el-GR" dirty="0"/>
              <a:t>ΓΛΩΣΣΑ ΤΩΝ ΝΕΩΝ</a:t>
            </a:r>
            <a:endParaRPr lang="en-GB" dirty="0"/>
          </a:p>
        </p:txBody>
      </p:sp>
      <p:sp>
        <p:nvSpPr>
          <p:cNvPr id="3" name="Content Placeholder 2"/>
          <p:cNvSpPr>
            <a:spLocks noGrp="1"/>
          </p:cNvSpPr>
          <p:nvPr>
            <p:ph idx="1"/>
          </p:nvPr>
        </p:nvSpPr>
        <p:spPr>
          <a:xfrm>
            <a:off x="685800" y="1669892"/>
            <a:ext cx="7772400" cy="4050792"/>
          </a:xfrm>
        </p:spPr>
        <p:txBody>
          <a:bodyPr/>
          <a:lstStyle/>
          <a:p>
            <a:pPr algn="just"/>
            <a:r>
              <a:rPr lang="el-GR" b="1" dirty="0"/>
              <a:t>Ο όρος γλώσσα των νέων δηλώνει το σύνολο των γλωσσικών </a:t>
            </a:r>
            <a:r>
              <a:rPr lang="el-GR" b="1" dirty="0" err="1"/>
              <a:t>φαινοµένων</a:t>
            </a:r>
            <a:r>
              <a:rPr lang="el-GR" b="1" dirty="0"/>
              <a:t> που χαρακτηρίζουν την επικοινωνία των νέων µ</a:t>
            </a:r>
            <a:r>
              <a:rPr lang="el-GR" b="1" dirty="0" err="1"/>
              <a:t>εταξύ</a:t>
            </a:r>
            <a:r>
              <a:rPr lang="el-GR" b="1" dirty="0"/>
              <a:t> τους. </a:t>
            </a:r>
          </a:p>
          <a:p>
            <a:r>
              <a:rPr lang="el-GR" b="1" dirty="0"/>
              <a:t>Παρά τον </a:t>
            </a:r>
            <a:r>
              <a:rPr lang="el-GR" b="1" dirty="0" err="1"/>
              <a:t>χαρακτηρισµό</a:t>
            </a:r>
            <a:r>
              <a:rPr lang="el-GR" b="1" dirty="0"/>
              <a:t> «γλώσσα»,</a:t>
            </a:r>
          </a:p>
          <a:p>
            <a:pPr algn="just"/>
            <a:endParaRPr lang="el-GR" dirty="0"/>
          </a:p>
          <a:p>
            <a:pPr marL="0" indent="0">
              <a:buNone/>
            </a:pPr>
            <a:endParaRPr lang="en-GB" dirty="0"/>
          </a:p>
        </p:txBody>
      </p:sp>
      <p:sp>
        <p:nvSpPr>
          <p:cNvPr id="4" name="Rectangle 3"/>
          <p:cNvSpPr/>
          <p:nvPr/>
        </p:nvSpPr>
        <p:spPr>
          <a:xfrm>
            <a:off x="1752600" y="3124200"/>
            <a:ext cx="6172200" cy="3146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prstClr val="white"/>
                </a:solidFill>
              </a:rPr>
              <a:t>η γλώσσα των νέων δεν είναι ένα αυτοτελές γλωσσικό σύστηµα, αλλά µια «κοινωνιόλεκτος» [sociolect], δηλαδή ένας τρόπος οµιλίας µε λεξιλογικά, πραγµατολογικά και δοµικά χαρακτηριστικά που χρησιµοποιείται υπό ορισµένες συνθήκες επικοινωνίας και είναι µέρος της γλωσσικής συνείδησης µιας κοινότητας.</a:t>
            </a:r>
            <a:endParaRPr lang="en-GB" sz="2000" dirty="0">
              <a:solidFill>
                <a:prstClr val="white"/>
              </a:solidFill>
            </a:endParaRPr>
          </a:p>
        </p:txBody>
      </p:sp>
    </p:spTree>
    <p:extLst>
      <p:ext uri="{BB962C8B-B14F-4D97-AF65-F5344CB8AC3E}">
        <p14:creationId xmlns:p14="http://schemas.microsoft.com/office/powerpoint/2010/main" val="1080755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36144"/>
            <a:ext cx="7772400" cy="1609344"/>
          </a:xfrm>
        </p:spPr>
        <p:txBody>
          <a:bodyPr/>
          <a:lstStyle/>
          <a:p>
            <a:r>
              <a:rPr lang="el-GR" dirty="0"/>
              <a:t>ΓΛΩΣΣΑ ΤΩΝ ΝΕΩΝ</a:t>
            </a:r>
            <a:endParaRPr lang="en-GB" dirty="0"/>
          </a:p>
        </p:txBody>
      </p:sp>
      <p:sp>
        <p:nvSpPr>
          <p:cNvPr id="3" name="Content Placeholder 2"/>
          <p:cNvSpPr>
            <a:spLocks noGrp="1"/>
          </p:cNvSpPr>
          <p:nvPr>
            <p:ph idx="1"/>
          </p:nvPr>
        </p:nvSpPr>
        <p:spPr>
          <a:xfrm>
            <a:off x="762000" y="1447800"/>
            <a:ext cx="7772400" cy="4959508"/>
          </a:xfrm>
        </p:spPr>
        <p:txBody>
          <a:bodyPr/>
          <a:lstStyle/>
          <a:p>
            <a:pPr algn="just">
              <a:lnSpc>
                <a:spcPct val="100000"/>
              </a:lnSpc>
            </a:pPr>
            <a:r>
              <a:rPr lang="el-GR" sz="2500" b="1" dirty="0"/>
              <a:t>Η κοινωνική βάση της γλώσσας των νέων είναι η «παρέα», το δίκτυο των </a:t>
            </a:r>
            <a:r>
              <a:rPr lang="el-GR" sz="2500" b="1" dirty="0" err="1"/>
              <a:t>συνοµηλίκων</a:t>
            </a:r>
            <a:r>
              <a:rPr lang="el-GR" sz="2500" b="1" dirty="0"/>
              <a:t>. </a:t>
            </a:r>
          </a:p>
          <a:p>
            <a:pPr algn="just">
              <a:lnSpc>
                <a:spcPct val="100000"/>
              </a:lnSpc>
            </a:pPr>
            <a:endParaRPr lang="el-GR" sz="2500" b="1" dirty="0"/>
          </a:p>
          <a:p>
            <a:pPr algn="just">
              <a:lnSpc>
                <a:spcPct val="100000"/>
              </a:lnSpc>
            </a:pPr>
            <a:r>
              <a:rPr lang="el-GR" sz="2500" b="1" dirty="0"/>
              <a:t>Κατά συνέπεια δεν υπάρχει µ</a:t>
            </a:r>
            <a:r>
              <a:rPr lang="el-GR" sz="2500" b="1" dirty="0" err="1"/>
              <a:t>ια</a:t>
            </a:r>
            <a:r>
              <a:rPr lang="el-GR" sz="2500" b="1" dirty="0"/>
              <a:t> ενιαία γλώσσα των νέων, αλλά ένα σύνολο από </a:t>
            </a:r>
            <a:r>
              <a:rPr lang="el-GR" sz="2500" b="1" dirty="0" err="1"/>
              <a:t>επιµέρους</a:t>
            </a:r>
            <a:r>
              <a:rPr lang="el-GR" sz="2500" b="1" dirty="0"/>
              <a:t> τρόπους </a:t>
            </a:r>
            <a:r>
              <a:rPr lang="el-GR" sz="2500" b="1" dirty="0" err="1"/>
              <a:t>οµιλίας</a:t>
            </a:r>
            <a:r>
              <a:rPr lang="el-GR" sz="2500" b="1" dirty="0"/>
              <a:t> µε κοινές τάσεις </a:t>
            </a:r>
            <a:r>
              <a:rPr lang="el-GR" sz="2500" b="1" dirty="0" err="1"/>
              <a:t>διαµόρφωσης</a:t>
            </a:r>
            <a:r>
              <a:rPr lang="el-GR" sz="2500" b="1" dirty="0"/>
              <a:t> και κοινά γλωσσικά στοιχεία. </a:t>
            </a:r>
          </a:p>
          <a:p>
            <a:pPr algn="just">
              <a:lnSpc>
                <a:spcPct val="100000"/>
              </a:lnSpc>
            </a:pPr>
            <a:endParaRPr lang="el-GR" sz="2500" b="1" dirty="0"/>
          </a:p>
          <a:p>
            <a:pPr algn="just">
              <a:lnSpc>
                <a:spcPct val="100000"/>
              </a:lnSpc>
            </a:pPr>
            <a:r>
              <a:rPr lang="el-GR" sz="2500" b="1" dirty="0"/>
              <a:t>Καθώς η ελληνική έρευνα είναι </a:t>
            </a:r>
            <a:r>
              <a:rPr lang="el-GR" sz="2500" b="1" dirty="0" err="1"/>
              <a:t>ακόµη</a:t>
            </a:r>
            <a:r>
              <a:rPr lang="el-GR" sz="2500" b="1" dirty="0"/>
              <a:t> </a:t>
            </a:r>
            <a:r>
              <a:rPr lang="el-GR" sz="2500" b="1" dirty="0" err="1"/>
              <a:t>περιορισµένη</a:t>
            </a:r>
            <a:r>
              <a:rPr lang="el-GR" sz="2500" b="1" dirty="0"/>
              <a:t>, τα στοιχεία που ακολουθούν συνδυάζουν </a:t>
            </a:r>
            <a:r>
              <a:rPr lang="el-GR" sz="2500" b="1" dirty="0" err="1"/>
              <a:t>ευρήµατα</a:t>
            </a:r>
            <a:r>
              <a:rPr lang="el-GR" sz="2500" b="1" dirty="0"/>
              <a:t> από διάφορες γλώσσες</a:t>
            </a:r>
          </a:p>
          <a:p>
            <a:pPr algn="just"/>
            <a:endParaRPr lang="el-GR" dirty="0"/>
          </a:p>
          <a:p>
            <a:pPr marL="0" indent="0">
              <a:buNone/>
            </a:pPr>
            <a:endParaRPr lang="en-GB" dirty="0"/>
          </a:p>
        </p:txBody>
      </p:sp>
    </p:spTree>
    <p:extLst>
      <p:ext uri="{BB962C8B-B14F-4D97-AF65-F5344CB8AC3E}">
        <p14:creationId xmlns:p14="http://schemas.microsoft.com/office/powerpoint/2010/main" val="398329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832" y="1350207"/>
            <a:ext cx="3287806" cy="4297680"/>
          </a:xfrm>
        </p:spPr>
        <p:txBody>
          <a:bodyPr anchor="ctr">
            <a:normAutofit/>
          </a:bodyPr>
          <a:lstStyle/>
          <a:p>
            <a:r>
              <a:rPr lang="el-GR" dirty="0"/>
              <a:t>Νεανικο λεξιλογιο </a:t>
            </a:r>
            <a:endParaRPr lang="en-GB" dirty="0"/>
          </a:p>
        </p:txBody>
      </p:sp>
      <p:sp>
        <p:nvSpPr>
          <p:cNvPr id="3" name="Content Placeholder 2"/>
          <p:cNvSpPr>
            <a:spLocks noGrp="1"/>
          </p:cNvSpPr>
          <p:nvPr>
            <p:ph idx="1"/>
          </p:nvPr>
        </p:nvSpPr>
        <p:spPr>
          <a:xfrm>
            <a:off x="3429000" y="1392315"/>
            <a:ext cx="5297962" cy="5105401"/>
          </a:xfrm>
        </p:spPr>
        <p:txBody>
          <a:bodyPr anchor="ctr">
            <a:normAutofit/>
          </a:bodyPr>
          <a:lstStyle/>
          <a:p>
            <a:pPr marL="0" indent="0">
              <a:buNone/>
            </a:pPr>
            <a:endParaRPr lang="en-GB" dirty="0"/>
          </a:p>
          <a:p>
            <a:pPr marL="0" indent="0">
              <a:lnSpc>
                <a:spcPct val="100000"/>
              </a:lnSpc>
              <a:buNone/>
            </a:pPr>
            <a:r>
              <a:rPr lang="el-GR" sz="2200" b="1" i="1" dirty="0"/>
              <a:t>Το νεανικό λεξιλόγιο </a:t>
            </a:r>
            <a:r>
              <a:rPr lang="el-GR" sz="2200" b="1" i="1" dirty="0" err="1"/>
              <a:t>περιλαµβάνει</a:t>
            </a:r>
            <a:r>
              <a:rPr lang="el-GR" sz="2200" b="1" i="1" dirty="0"/>
              <a:t> :</a:t>
            </a:r>
          </a:p>
          <a:p>
            <a:pPr>
              <a:lnSpc>
                <a:spcPct val="100000"/>
              </a:lnSpc>
            </a:pPr>
            <a:r>
              <a:rPr lang="el-GR" sz="2200" dirty="0"/>
              <a:t>τόσο </a:t>
            </a:r>
            <a:r>
              <a:rPr lang="el-GR" sz="2200" b="1" dirty="0"/>
              <a:t>εκφράσεις </a:t>
            </a:r>
            <a:r>
              <a:rPr lang="el-GR" sz="2200" b="1" dirty="0">
                <a:solidFill>
                  <a:schemeClr val="accent1"/>
                </a:solidFill>
              </a:rPr>
              <a:t>χωρίς αντίστοιχο στην κοινή γλώσσα </a:t>
            </a:r>
            <a:r>
              <a:rPr lang="el-GR" sz="2200" b="1" dirty="0"/>
              <a:t>(π.χ. για τα ιδιαίτερα ενδιαφέροντα µιας νεανικής κουλτούρας) </a:t>
            </a:r>
            <a:endParaRPr lang="en-GB" sz="2200" b="1" dirty="0"/>
          </a:p>
          <a:p>
            <a:pPr>
              <a:lnSpc>
                <a:spcPct val="100000"/>
              </a:lnSpc>
            </a:pPr>
            <a:r>
              <a:rPr lang="el-GR" sz="2200" dirty="0"/>
              <a:t>όσο και </a:t>
            </a:r>
            <a:r>
              <a:rPr lang="el-GR" sz="2200" b="1" dirty="0"/>
              <a:t>εκφράσεις </a:t>
            </a:r>
            <a:r>
              <a:rPr lang="el-GR" sz="2200" b="1" dirty="0">
                <a:solidFill>
                  <a:schemeClr val="accent1"/>
                </a:solidFill>
              </a:rPr>
              <a:t>που δηλώνουν µ</a:t>
            </a:r>
            <a:r>
              <a:rPr lang="el-GR" sz="2200" b="1" dirty="0" err="1">
                <a:solidFill>
                  <a:schemeClr val="accent1"/>
                </a:solidFill>
              </a:rPr>
              <a:t>ια</a:t>
            </a:r>
            <a:r>
              <a:rPr lang="el-GR" sz="2200" b="1" dirty="0">
                <a:solidFill>
                  <a:schemeClr val="accent1"/>
                </a:solidFill>
              </a:rPr>
              <a:t> ιδιαίτερη στάση </a:t>
            </a:r>
            <a:r>
              <a:rPr lang="el-GR" sz="2200" b="1" dirty="0"/>
              <a:t>(οικειότητα, αξιολόγηση, ειρωνεία) απέναντι σε ένα γνωστό </a:t>
            </a:r>
            <a:r>
              <a:rPr lang="el-GR" sz="2200" b="1" dirty="0" err="1"/>
              <a:t>αντικείµενο</a:t>
            </a:r>
            <a:r>
              <a:rPr lang="el-GR" sz="2200" b="1" dirty="0"/>
              <a:t> αναφοράς </a:t>
            </a:r>
            <a:r>
              <a:rPr lang="el-GR" sz="2200" dirty="0"/>
              <a:t>(π.χ. ο </a:t>
            </a:r>
            <a:r>
              <a:rPr lang="el-GR" sz="2200" dirty="0" err="1"/>
              <a:t>χαρακτηρισµός</a:t>
            </a:r>
            <a:r>
              <a:rPr lang="el-GR" sz="2200" dirty="0"/>
              <a:t> η ώρα του παιδιού για το µ</a:t>
            </a:r>
            <a:r>
              <a:rPr lang="el-GR" sz="2200" dirty="0" err="1"/>
              <a:t>άθηµα</a:t>
            </a:r>
            <a:r>
              <a:rPr lang="el-GR" sz="2200" dirty="0"/>
              <a:t> των αγγλικών).</a:t>
            </a:r>
          </a:p>
          <a:p>
            <a:endParaRPr lang="en-GB" b="1" dirty="0"/>
          </a:p>
        </p:txBody>
      </p:sp>
      <p:sp>
        <p:nvSpPr>
          <p:cNvPr id="4" name="TextBox 3">
            <a:extLst>
              <a:ext uri="{FF2B5EF4-FFF2-40B4-BE49-F238E27FC236}">
                <a16:creationId xmlns:a16="http://schemas.microsoft.com/office/drawing/2014/main" id="{806AC900-45C0-374A-A21A-C3112E1A14B8}"/>
              </a:ext>
            </a:extLst>
          </p:cNvPr>
          <p:cNvSpPr txBox="1"/>
          <p:nvPr/>
        </p:nvSpPr>
        <p:spPr>
          <a:xfrm>
            <a:off x="1676400" y="685800"/>
            <a:ext cx="7239000" cy="723275"/>
          </a:xfrm>
          <a:prstGeom prst="rect">
            <a:avLst/>
          </a:prstGeom>
          <a:noFill/>
        </p:spPr>
        <p:txBody>
          <a:bodyPr wrap="square" rtlCol="0">
            <a:spAutoFit/>
          </a:bodyPr>
          <a:lstStyle/>
          <a:p>
            <a:r>
              <a:rPr lang="el-GR" sz="2300" b="1" dirty="0"/>
              <a:t>Χαρακτηριστικά της γλώσσας των νέων</a:t>
            </a:r>
          </a:p>
          <a:p>
            <a:endParaRPr lang="el-GR" dirty="0"/>
          </a:p>
        </p:txBody>
      </p:sp>
    </p:spTree>
    <p:extLst>
      <p:ext uri="{BB962C8B-B14F-4D97-AF65-F5344CB8AC3E}">
        <p14:creationId xmlns:p14="http://schemas.microsoft.com/office/powerpoint/2010/main" val="131147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6187727" cy="1447800"/>
          </a:xfrm>
        </p:spPr>
        <p:txBody>
          <a:bodyPr anchor="ctr">
            <a:normAutofit/>
          </a:bodyPr>
          <a:lstStyle/>
          <a:p>
            <a:r>
              <a:rPr lang="el-GR" dirty="0"/>
              <a:t>Γλωσσα των νεων</a:t>
            </a:r>
            <a:endParaRPr lang="en-GB" dirty="0"/>
          </a:p>
        </p:txBody>
      </p:sp>
      <p:sp>
        <p:nvSpPr>
          <p:cNvPr id="3" name="Content Placeholder 2"/>
          <p:cNvSpPr>
            <a:spLocks noGrp="1"/>
          </p:cNvSpPr>
          <p:nvPr>
            <p:ph idx="1"/>
          </p:nvPr>
        </p:nvSpPr>
        <p:spPr>
          <a:xfrm>
            <a:off x="838200" y="2560320"/>
            <a:ext cx="7958681" cy="4297680"/>
          </a:xfrm>
        </p:spPr>
        <p:txBody>
          <a:bodyPr anchor="ctr">
            <a:normAutofit/>
          </a:bodyPr>
          <a:lstStyle/>
          <a:p>
            <a:r>
              <a:rPr lang="el-GR" b="1" dirty="0"/>
              <a:t>το σύνολο </a:t>
            </a:r>
            <a:r>
              <a:rPr lang="el-GR" b="1" dirty="0">
                <a:solidFill>
                  <a:schemeClr val="accent1"/>
                </a:solidFill>
              </a:rPr>
              <a:t>γλωσσικών πηγών </a:t>
            </a:r>
            <a:r>
              <a:rPr lang="el-GR" dirty="0"/>
              <a:t>της κοινότητας όπου ζουν.</a:t>
            </a:r>
            <a:endParaRPr lang="el-GR" b="1" dirty="0">
              <a:solidFill>
                <a:schemeClr val="accent1"/>
              </a:solidFill>
            </a:endParaRPr>
          </a:p>
          <a:p>
            <a:r>
              <a:rPr lang="el-GR" dirty="0"/>
              <a:t>Εδώ συγκαταλέγονται</a:t>
            </a:r>
          </a:p>
          <a:p>
            <a:r>
              <a:rPr lang="el-GR" b="1" dirty="0"/>
              <a:t>οι γλώσσες και οι </a:t>
            </a:r>
            <a:r>
              <a:rPr lang="el-GR" b="1" dirty="0">
                <a:solidFill>
                  <a:schemeClr val="accent1"/>
                </a:solidFill>
              </a:rPr>
              <a:t>γλωσσικές ποικιλίες του κοινωνικού περίγυρου</a:t>
            </a:r>
            <a:r>
              <a:rPr lang="el-GR" b="1" dirty="0"/>
              <a:t>, όπως η τοπική διάλεκτος (έστω και αν οι νέοι δεν τη µιλούν συστηµατικά) ή η γλώσσα µ</a:t>
            </a:r>
            <a:r>
              <a:rPr lang="el-GR" b="1" dirty="0" err="1"/>
              <a:t>ιας</a:t>
            </a:r>
            <a:r>
              <a:rPr lang="el-GR" b="1" dirty="0"/>
              <a:t> εθνικής µ</a:t>
            </a:r>
            <a:r>
              <a:rPr lang="el-GR" b="1" dirty="0" err="1"/>
              <a:t>ειονότητας</a:t>
            </a:r>
            <a:r>
              <a:rPr lang="el-GR" b="1" dirty="0"/>
              <a:t>.</a:t>
            </a:r>
          </a:p>
          <a:p>
            <a:r>
              <a:rPr lang="el-GR" dirty="0" err="1"/>
              <a:t>Ακόµη</a:t>
            </a:r>
            <a:r>
              <a:rPr lang="el-GR" dirty="0"/>
              <a:t>, </a:t>
            </a:r>
          </a:p>
          <a:p>
            <a:r>
              <a:rPr lang="el-GR" b="1" dirty="0"/>
              <a:t>στοιχεία από </a:t>
            </a:r>
            <a:r>
              <a:rPr lang="el-GR" b="1" dirty="0">
                <a:solidFill>
                  <a:schemeClr val="accent1"/>
                </a:solidFill>
              </a:rPr>
              <a:t>τα µέσα ενηµέρωσης </a:t>
            </a:r>
            <a:r>
              <a:rPr lang="el-GR" b="1" dirty="0"/>
              <a:t>και </a:t>
            </a:r>
            <a:r>
              <a:rPr lang="el-GR" b="1" dirty="0">
                <a:solidFill>
                  <a:schemeClr val="accent1"/>
                </a:solidFill>
              </a:rPr>
              <a:t>ψυχαγωγίας</a:t>
            </a:r>
            <a:r>
              <a:rPr lang="el-GR" b="1" dirty="0"/>
              <a:t>, π.χ. σλόγκαν από διαφηµίσεις, ατάκες από ταινίες και τραγούδια κ.ά. </a:t>
            </a:r>
          </a:p>
        </p:txBody>
      </p:sp>
      <p:sp>
        <p:nvSpPr>
          <p:cNvPr id="4" name="TextBox 3">
            <a:extLst>
              <a:ext uri="{FF2B5EF4-FFF2-40B4-BE49-F238E27FC236}">
                <a16:creationId xmlns:a16="http://schemas.microsoft.com/office/drawing/2014/main" id="{F9E426CE-C4CD-F747-8303-769B4E4DFEB6}"/>
              </a:ext>
            </a:extLst>
          </p:cNvPr>
          <p:cNvSpPr txBox="1"/>
          <p:nvPr/>
        </p:nvSpPr>
        <p:spPr>
          <a:xfrm>
            <a:off x="381000" y="1600200"/>
            <a:ext cx="8626127" cy="1600438"/>
          </a:xfrm>
          <a:prstGeom prst="rect">
            <a:avLst/>
          </a:prstGeom>
          <a:noFill/>
        </p:spPr>
        <p:txBody>
          <a:bodyPr wrap="square" rtlCol="0">
            <a:spAutoFit/>
          </a:bodyPr>
          <a:lstStyle/>
          <a:p>
            <a:pPr algn="just"/>
            <a:r>
              <a:rPr lang="el-GR" sz="2000" b="1" i="1" dirty="0"/>
              <a:t>Η έρευνα της νεανικής </a:t>
            </a:r>
            <a:r>
              <a:rPr lang="el-GR" sz="2000" b="1" i="1" dirty="0" err="1"/>
              <a:t>συνοµιλίας</a:t>
            </a:r>
            <a:r>
              <a:rPr lang="el-GR" sz="2000" b="1" i="1" dirty="0"/>
              <a:t> ασχολείται µε </a:t>
            </a:r>
            <a:r>
              <a:rPr lang="el-GR" sz="2000" b="1" i="1" dirty="0" err="1"/>
              <a:t>φαινόµενα</a:t>
            </a:r>
            <a:r>
              <a:rPr lang="el-GR" sz="2000" b="1" i="1" dirty="0"/>
              <a:t> της επικοινωνίας όπως π.χ. η γλωσσική επιθετικότητα, ο διάλογος νέων - ενηλίκων και η αλλαγή γλωσσικού κώδικα. Μελέτες σε διάφορες χώρες δείχνουν ότι οι νέοι </a:t>
            </a:r>
            <a:r>
              <a:rPr lang="el-GR" sz="2000" b="1" i="1" dirty="0" err="1"/>
              <a:t>χρησιµοποιούν</a:t>
            </a:r>
            <a:r>
              <a:rPr lang="el-GR" sz="2000" b="1" i="1" dirty="0"/>
              <a:t> στη διαλογική τους επικοινωνία: </a:t>
            </a:r>
          </a:p>
          <a:p>
            <a:endParaRPr lang="el-GR" dirty="0"/>
          </a:p>
        </p:txBody>
      </p:sp>
      <p:sp>
        <p:nvSpPr>
          <p:cNvPr id="5" name="TextBox 4">
            <a:extLst>
              <a:ext uri="{FF2B5EF4-FFF2-40B4-BE49-F238E27FC236}">
                <a16:creationId xmlns:a16="http://schemas.microsoft.com/office/drawing/2014/main" id="{54559296-C1F2-5943-A984-138ADDEE07A8}"/>
              </a:ext>
            </a:extLst>
          </p:cNvPr>
          <p:cNvSpPr txBox="1"/>
          <p:nvPr/>
        </p:nvSpPr>
        <p:spPr>
          <a:xfrm>
            <a:off x="1570581" y="1086162"/>
            <a:ext cx="7239000" cy="723275"/>
          </a:xfrm>
          <a:prstGeom prst="rect">
            <a:avLst/>
          </a:prstGeom>
          <a:noFill/>
        </p:spPr>
        <p:txBody>
          <a:bodyPr wrap="square" rtlCol="0">
            <a:spAutoFit/>
          </a:bodyPr>
          <a:lstStyle/>
          <a:p>
            <a:r>
              <a:rPr lang="el-GR" sz="2300" b="1" dirty="0"/>
              <a:t>Χαρακτηριστικά της γλώσσας των νέων</a:t>
            </a:r>
          </a:p>
          <a:p>
            <a:endParaRPr lang="el-GR" dirty="0"/>
          </a:p>
        </p:txBody>
      </p:sp>
    </p:spTree>
    <p:extLst>
      <p:ext uri="{BB962C8B-B14F-4D97-AF65-F5344CB8AC3E}">
        <p14:creationId xmlns:p14="http://schemas.microsoft.com/office/powerpoint/2010/main" val="389745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 </a:t>
            </a:r>
            <a:endParaRPr lang="en-GB" dirty="0"/>
          </a:p>
        </p:txBody>
      </p:sp>
      <p:sp>
        <p:nvSpPr>
          <p:cNvPr id="3" name="Content Placeholder 2"/>
          <p:cNvSpPr>
            <a:spLocks noGrp="1"/>
          </p:cNvSpPr>
          <p:nvPr>
            <p:ph idx="1"/>
          </p:nvPr>
        </p:nvSpPr>
        <p:spPr/>
        <p:txBody>
          <a:bodyPr/>
          <a:lstStyle/>
          <a:p>
            <a:r>
              <a:rPr lang="el-GR" b="1" dirty="0">
                <a:solidFill>
                  <a:schemeClr val="accent1"/>
                </a:solidFill>
              </a:rPr>
              <a:t>συμβιωτική σχέση </a:t>
            </a:r>
            <a:r>
              <a:rPr lang="el-GR" b="1" dirty="0"/>
              <a:t>με άλλες </a:t>
            </a:r>
            <a:r>
              <a:rPr lang="el-GR" b="1" dirty="0">
                <a:solidFill>
                  <a:schemeClr val="accent1"/>
                </a:solidFill>
              </a:rPr>
              <a:t>μη πρότυπες </a:t>
            </a:r>
            <a:r>
              <a:rPr lang="el-GR" b="1" dirty="0"/>
              <a:t>κοινωνικές ποικιλίες (π.χ. καθομιλουμένη,  γλώσσα της πιάτσας)</a:t>
            </a:r>
          </a:p>
          <a:p>
            <a:r>
              <a:rPr lang="el-GR" b="1" dirty="0">
                <a:solidFill>
                  <a:schemeClr val="accent1"/>
                </a:solidFill>
              </a:rPr>
              <a:t>ειδικά λεξιλόγια </a:t>
            </a:r>
            <a:r>
              <a:rPr lang="el-GR" b="1" dirty="0"/>
              <a:t>π.χ. γλώσσα των νέων τεχνολογιών</a:t>
            </a:r>
          </a:p>
          <a:p>
            <a:pPr marL="0" indent="0">
              <a:buNone/>
            </a:pPr>
            <a:r>
              <a:rPr lang="el-GR" b="1" dirty="0"/>
              <a:t>                                      γλώσσα του διαδικτύου, </a:t>
            </a:r>
          </a:p>
          <a:p>
            <a:pPr marL="0" indent="0">
              <a:buNone/>
            </a:pPr>
            <a:r>
              <a:rPr lang="el-GR" b="1" dirty="0"/>
              <a:t>                                      της ανταλλαγής μηνυμάτων, </a:t>
            </a:r>
          </a:p>
          <a:p>
            <a:pPr marL="0" indent="0">
              <a:buNone/>
            </a:pPr>
            <a:r>
              <a:rPr lang="el-GR" b="1" dirty="0"/>
              <a:t>                  	              των ομάδων </a:t>
            </a:r>
            <a:r>
              <a:rPr lang="en-GB" b="1" dirty="0"/>
              <a:t>chat, </a:t>
            </a:r>
            <a:endParaRPr lang="el-GR" b="1" dirty="0"/>
          </a:p>
          <a:p>
            <a:pPr marL="0" indent="0">
              <a:buNone/>
            </a:pPr>
            <a:r>
              <a:rPr lang="el-GR" b="1" dirty="0"/>
              <a:t>                                   των </a:t>
            </a:r>
            <a:r>
              <a:rPr lang="en-GB" b="1" dirty="0"/>
              <a:t>emails, </a:t>
            </a:r>
            <a:r>
              <a:rPr lang="el-GR" b="1" dirty="0"/>
              <a:t>των </a:t>
            </a:r>
            <a:r>
              <a:rPr lang="en-GB" b="1" dirty="0"/>
              <a:t>blogging </a:t>
            </a:r>
          </a:p>
        </p:txBody>
      </p:sp>
    </p:spTree>
    <p:extLst>
      <p:ext uri="{BB962C8B-B14F-4D97-AF65-F5344CB8AC3E}">
        <p14:creationId xmlns:p14="http://schemas.microsoft.com/office/powerpoint/2010/main" val="366264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a:t>
            </a:r>
            <a:endParaRPr lang="en-GB" dirty="0"/>
          </a:p>
        </p:txBody>
      </p:sp>
      <p:sp>
        <p:nvSpPr>
          <p:cNvPr id="3" name="Content Placeholder 2"/>
          <p:cNvSpPr>
            <a:spLocks noGrp="1"/>
          </p:cNvSpPr>
          <p:nvPr>
            <p:ph idx="1"/>
          </p:nvPr>
        </p:nvSpPr>
        <p:spPr>
          <a:xfrm>
            <a:off x="685800" y="4800600"/>
            <a:ext cx="7772400" cy="1371600"/>
          </a:xfrm>
        </p:spPr>
        <p:txBody>
          <a:bodyPr>
            <a:normAutofit/>
          </a:bodyPr>
          <a:lstStyle/>
          <a:p>
            <a:pPr algn="just"/>
            <a:r>
              <a:rPr lang="el-GR" b="1" i="1" dirty="0"/>
              <a:t>Ο τρόπος που γίνεται αυτό, δηλαδή ποια στοιχεία επιλέγουν οι νέοι και πώς τα </a:t>
            </a:r>
            <a:r>
              <a:rPr lang="el-GR" b="1" i="1" dirty="0" err="1"/>
              <a:t>χρησιµοποιούν</a:t>
            </a:r>
            <a:r>
              <a:rPr lang="el-GR" b="1" i="1" dirty="0"/>
              <a:t> στην επικοινωνία τους, αντανακλά τις </a:t>
            </a:r>
            <a:r>
              <a:rPr lang="el-GR" b="1" i="1" dirty="0" err="1"/>
              <a:t>πολιτισµικές</a:t>
            </a:r>
            <a:r>
              <a:rPr lang="el-GR" b="1" i="1" dirty="0"/>
              <a:t> επιρροές και την κοινωνική τοποθέτηση της κάθε νεανικής παρέας.</a:t>
            </a:r>
          </a:p>
          <a:p>
            <a:pPr marL="0" indent="0">
              <a:buNone/>
            </a:pPr>
            <a:endParaRPr lang="en-GB" dirty="0"/>
          </a:p>
        </p:txBody>
      </p:sp>
      <p:sp>
        <p:nvSpPr>
          <p:cNvPr id="4" name="Rectangle 3"/>
          <p:cNvSpPr/>
          <p:nvPr/>
        </p:nvSpPr>
        <p:spPr>
          <a:xfrm>
            <a:off x="1447800" y="1828800"/>
            <a:ext cx="6272784" cy="2554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500" dirty="0">
                <a:solidFill>
                  <a:prstClr val="white"/>
                </a:solidFill>
              </a:rPr>
              <a:t>στοιχεία από τις παραπάνω πηγές συνταιριάζονται δηµιουργικά στον νεανικό διάλογο, συγκροτώντας ένα «µωσαϊκό» που µεταβάλλεται ανάλογα µε τις επικοινωνιακές ανάγκες της στιγµής</a:t>
            </a:r>
            <a:endParaRPr lang="en-GB" sz="2500" dirty="0">
              <a:solidFill>
                <a:prstClr val="white"/>
              </a:solidFill>
            </a:endParaRPr>
          </a:p>
        </p:txBody>
      </p:sp>
    </p:spTree>
    <p:extLst>
      <p:ext uri="{BB962C8B-B14F-4D97-AF65-F5344CB8AC3E}">
        <p14:creationId xmlns:p14="http://schemas.microsoft.com/office/powerpoint/2010/main" val="37984291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υφοσ</a:t>
            </a:r>
            <a:endParaRPr lang="en-GB" dirty="0"/>
          </a:p>
        </p:txBody>
      </p:sp>
      <p:sp>
        <p:nvSpPr>
          <p:cNvPr id="3" name="Content Placeholder 2"/>
          <p:cNvSpPr>
            <a:spLocks noGrp="1"/>
          </p:cNvSpPr>
          <p:nvPr>
            <p:ph idx="1"/>
          </p:nvPr>
        </p:nvSpPr>
        <p:spPr/>
        <p:txBody>
          <a:bodyPr/>
          <a:lstStyle/>
          <a:p>
            <a:r>
              <a:rPr lang="el-GR" dirty="0"/>
              <a:t>Με άλλα λόγια…</a:t>
            </a:r>
            <a:endParaRPr lang="en-GB" dirty="0"/>
          </a:p>
        </p:txBody>
      </p:sp>
      <p:sp>
        <p:nvSpPr>
          <p:cNvPr id="4" name="Rectangle 3"/>
          <p:cNvSpPr/>
          <p:nvPr/>
        </p:nvSpPr>
        <p:spPr>
          <a:xfrm>
            <a:off x="1143000" y="2590800"/>
            <a:ext cx="6858000" cy="3364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500" dirty="0">
                <a:solidFill>
                  <a:prstClr val="white"/>
                </a:solidFill>
              </a:rPr>
              <a:t>Ύφος: </a:t>
            </a:r>
          </a:p>
          <a:p>
            <a:pPr algn="ctr"/>
            <a:r>
              <a:rPr lang="el-GR" sz="2500" dirty="0">
                <a:solidFill>
                  <a:prstClr val="white"/>
                </a:solidFill>
              </a:rPr>
              <a:t>Οι γεωγραφικές &amp; κοινωνικές ποικιλίες που χρησιμοποιεί ο ομιλητής κατά τη διάρκεια της (συν)ομιλίας του λειτουργούν ως ομιλιακά ύφη από τα οποία ο εκάστοτε ομιλητής αντλεί υφολογικούς πόρους για την κατασκευή του νοήματος και </a:t>
            </a:r>
          </a:p>
          <a:p>
            <a:pPr algn="ctr"/>
            <a:r>
              <a:rPr lang="el-GR" sz="2500" dirty="0">
                <a:solidFill>
                  <a:prstClr val="white"/>
                </a:solidFill>
              </a:rPr>
              <a:t>κατ’ επέκταση της ταυτότητάς τους.   </a:t>
            </a:r>
            <a:endParaRPr lang="en-GB" sz="2500" dirty="0">
              <a:solidFill>
                <a:prstClr val="white"/>
              </a:solidFill>
            </a:endParaRPr>
          </a:p>
        </p:txBody>
      </p:sp>
    </p:spTree>
    <p:extLst>
      <p:ext uri="{BB962C8B-B14F-4D97-AF65-F5344CB8AC3E}">
        <p14:creationId xmlns:p14="http://schemas.microsoft.com/office/powerpoint/2010/main" val="420190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taytothta</a:t>
            </a:r>
            <a:endParaRPr lang="en-GB" dirty="0"/>
          </a:p>
        </p:txBody>
      </p:sp>
      <p:sp>
        <p:nvSpPr>
          <p:cNvPr id="3" name="Content Placeholder 2"/>
          <p:cNvSpPr>
            <a:spLocks noGrp="1"/>
          </p:cNvSpPr>
          <p:nvPr>
            <p:ph idx="1"/>
          </p:nvPr>
        </p:nvSpPr>
        <p:spPr/>
        <p:txBody>
          <a:bodyPr/>
          <a:lstStyle/>
          <a:p>
            <a:pPr algn="just"/>
            <a:r>
              <a:rPr lang="el-GR" b="1" dirty="0"/>
              <a:t>Η ταυτότητα συνδέεται με την ταύτιση / ένταξη σε κατηγορίες π.χ. αγόρι – κορίτσι, νέος– ηλικιωμένος, Ελληνίδα – αλλοδαπή κ.λπ. </a:t>
            </a:r>
          </a:p>
          <a:p>
            <a:pPr algn="just"/>
            <a:r>
              <a:rPr lang="el-GR" b="1" dirty="0"/>
              <a:t>Η κατηγοριοποίηση αυτή οδηγεί σε διαδικασίες ένταξης (συντάσσομαι με άτομα τα οποία ανήκουν στην ίδια ομάδα με εμένα – </a:t>
            </a:r>
            <a:r>
              <a:rPr lang="el-GR" b="1" dirty="0" err="1"/>
              <a:t>έσωομάδα</a:t>
            </a:r>
            <a:r>
              <a:rPr lang="el-GR" b="1" dirty="0"/>
              <a:t>) </a:t>
            </a:r>
          </a:p>
          <a:p>
            <a:pPr algn="just"/>
            <a:r>
              <a:rPr lang="el-GR" b="1" dirty="0"/>
              <a:t>και αποκλεισμού (αποστασιοποιούμαι από άτομα τα οποία δεν ανήκουν στην ομάδα μου – </a:t>
            </a:r>
            <a:r>
              <a:rPr lang="el-GR" b="1" dirty="0" err="1"/>
              <a:t>εξωομάδα</a:t>
            </a:r>
            <a:r>
              <a:rPr lang="el-GR" b="1" dirty="0"/>
              <a:t>).</a:t>
            </a:r>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66645"/>
            <a:ext cx="2143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0902" y="5256394"/>
            <a:ext cx="2014538" cy="1278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257" y="5256394"/>
            <a:ext cx="2143125"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316" y="5219314"/>
            <a:ext cx="1850231" cy="122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2E8AA95F-BC97-B24D-ABA9-B7902DA2A9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4761729"/>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8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56"/>
            <a:ext cx="7772400" cy="1609344"/>
          </a:xfrm>
        </p:spPr>
        <p:txBody>
          <a:bodyPr/>
          <a:lstStyle/>
          <a:p>
            <a:r>
              <a:rPr lang="el-GR" dirty="0"/>
              <a:t>ΓΛΩσΣΑ ΤΩΝ ΝΕΩΝ &amp; ΕΡΕΥΝΕΣ</a:t>
            </a:r>
            <a:endParaRPr lang="en-GB" dirty="0"/>
          </a:p>
        </p:txBody>
      </p:sp>
      <p:sp>
        <p:nvSpPr>
          <p:cNvPr id="3" name="Content Placeholder 2"/>
          <p:cNvSpPr>
            <a:spLocks noGrp="1"/>
          </p:cNvSpPr>
          <p:nvPr>
            <p:ph idx="1"/>
          </p:nvPr>
        </p:nvSpPr>
        <p:spPr>
          <a:xfrm>
            <a:off x="845529" y="1676400"/>
            <a:ext cx="7765071" cy="4724400"/>
          </a:xfrm>
        </p:spPr>
        <p:txBody>
          <a:bodyPr>
            <a:normAutofit/>
          </a:bodyPr>
          <a:lstStyle/>
          <a:p>
            <a:pPr>
              <a:lnSpc>
                <a:spcPct val="110000"/>
              </a:lnSpc>
            </a:pPr>
            <a:r>
              <a:rPr lang="el-GR" sz="2400" b="1" dirty="0" err="1"/>
              <a:t>Συστηµατικές</a:t>
            </a:r>
            <a:r>
              <a:rPr lang="el-GR" sz="2400" b="1" dirty="0"/>
              <a:t> διαφορές µ</a:t>
            </a:r>
            <a:r>
              <a:rPr lang="el-GR" sz="2400" b="1" dirty="0" err="1"/>
              <a:t>εταξύ</a:t>
            </a:r>
            <a:r>
              <a:rPr lang="el-GR" sz="2400" b="1" dirty="0"/>
              <a:t> νέων και ενήλικων </a:t>
            </a:r>
            <a:r>
              <a:rPr lang="el-GR" sz="2400" b="1" dirty="0" err="1"/>
              <a:t>οµιλητών</a:t>
            </a:r>
            <a:r>
              <a:rPr lang="el-GR" sz="2400" b="1" dirty="0"/>
              <a:t> µ</a:t>
            </a:r>
            <a:r>
              <a:rPr lang="el-GR" sz="2400" b="1" dirty="0" err="1"/>
              <a:t>ιας</a:t>
            </a:r>
            <a:r>
              <a:rPr lang="el-GR" sz="2400" b="1" dirty="0"/>
              <a:t> κοινότητας έχουν µ</a:t>
            </a:r>
            <a:r>
              <a:rPr lang="el-GR" sz="2400" b="1" dirty="0" err="1"/>
              <a:t>ελετηθεί</a:t>
            </a:r>
            <a:r>
              <a:rPr lang="el-GR" sz="2400" b="1" dirty="0"/>
              <a:t> µε τις στατιστικές µ</a:t>
            </a:r>
            <a:r>
              <a:rPr lang="el-GR" sz="2400" b="1" dirty="0" err="1"/>
              <a:t>εθόδους</a:t>
            </a:r>
            <a:r>
              <a:rPr lang="el-GR" sz="2400" b="1" dirty="0"/>
              <a:t> της κοινωνιογλωσσολογίας.</a:t>
            </a:r>
          </a:p>
          <a:p>
            <a:pPr marL="0" indent="0">
              <a:lnSpc>
                <a:spcPct val="110000"/>
              </a:lnSpc>
              <a:buNone/>
            </a:pPr>
            <a:endParaRPr lang="el-GR" sz="2400" b="1" dirty="0"/>
          </a:p>
          <a:p>
            <a:pPr marL="0" indent="0">
              <a:lnSpc>
                <a:spcPct val="110000"/>
              </a:lnSpc>
              <a:buNone/>
            </a:pPr>
            <a:r>
              <a:rPr lang="el-GR" sz="2400" b="1" dirty="0"/>
              <a:t>Εξετάζεται: </a:t>
            </a:r>
            <a:endParaRPr lang="el-GR" sz="2400" b="1" dirty="0">
              <a:solidFill>
                <a:schemeClr val="accent1"/>
              </a:solidFill>
            </a:endParaRPr>
          </a:p>
          <a:p>
            <a:pPr>
              <a:lnSpc>
                <a:spcPct val="110000"/>
              </a:lnSpc>
            </a:pPr>
            <a:r>
              <a:rPr lang="el-GR" sz="2400" b="1" dirty="0">
                <a:solidFill>
                  <a:schemeClr val="accent1"/>
                </a:solidFill>
              </a:rPr>
              <a:t>η αναλογία πρότυπης και µη πρότυπης γλώσσας </a:t>
            </a:r>
            <a:r>
              <a:rPr lang="el-GR" sz="2400" b="1" dirty="0"/>
              <a:t>(διαλέκτου, λαϊκής γλώσσας) κυρίως στη φωνολογία και σε µικρότερο βαθµό στη µορφολογία, τη σύνταξη και τους συνοµιλιακούς δείκτες. </a:t>
            </a:r>
          </a:p>
        </p:txBody>
      </p:sp>
    </p:spTree>
    <p:extLst>
      <p:ext uri="{BB962C8B-B14F-4D97-AF65-F5344CB8AC3E}">
        <p14:creationId xmlns:p14="http://schemas.microsoft.com/office/powerpoint/2010/main" val="389997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256"/>
            <a:ext cx="7772400" cy="1609344"/>
          </a:xfrm>
        </p:spPr>
        <p:txBody>
          <a:bodyPr/>
          <a:lstStyle/>
          <a:p>
            <a:r>
              <a:rPr lang="el-GR" dirty="0"/>
              <a:t>ΓΛΩσΣΑ ΤΩΝ ΝΕΩΝ &amp; ΕΡΕΥΝΕΣ</a:t>
            </a:r>
            <a:endParaRPr lang="en-GB" dirty="0"/>
          </a:p>
        </p:txBody>
      </p:sp>
      <p:sp>
        <p:nvSpPr>
          <p:cNvPr id="3" name="Content Placeholder 2"/>
          <p:cNvSpPr>
            <a:spLocks noGrp="1"/>
          </p:cNvSpPr>
          <p:nvPr>
            <p:ph idx="1"/>
          </p:nvPr>
        </p:nvSpPr>
        <p:spPr>
          <a:xfrm>
            <a:off x="838200" y="1752600"/>
            <a:ext cx="7765071" cy="4724400"/>
          </a:xfrm>
        </p:spPr>
        <p:txBody>
          <a:bodyPr>
            <a:normAutofit/>
          </a:bodyPr>
          <a:lstStyle/>
          <a:p>
            <a:r>
              <a:rPr lang="el-GR" sz="2400" b="1" dirty="0"/>
              <a:t>Έχει διαπιστωθεί ότι οι νέοι </a:t>
            </a:r>
            <a:r>
              <a:rPr lang="el-GR" sz="2400" b="1" dirty="0" err="1"/>
              <a:t>οµιλητές</a:t>
            </a:r>
            <a:r>
              <a:rPr lang="el-GR" sz="2400" b="1" dirty="0"/>
              <a:t>:</a:t>
            </a:r>
          </a:p>
          <a:p>
            <a:pPr marL="0" indent="0">
              <a:buNone/>
            </a:pPr>
            <a:endParaRPr lang="el-GR" sz="2400" b="1" dirty="0"/>
          </a:p>
          <a:p>
            <a:r>
              <a:rPr lang="el-GR" sz="2400" dirty="0" err="1"/>
              <a:t>χρησιµοποιούν</a:t>
            </a:r>
            <a:r>
              <a:rPr lang="el-GR" sz="2400" dirty="0"/>
              <a:t> </a:t>
            </a:r>
            <a:r>
              <a:rPr lang="el-GR" sz="2400" b="1" dirty="0"/>
              <a:t>στοιχεία </a:t>
            </a:r>
            <a:r>
              <a:rPr lang="el-GR" sz="2400" b="1" dirty="0">
                <a:solidFill>
                  <a:schemeClr val="accent1"/>
                </a:solidFill>
              </a:rPr>
              <a:t>µη πρότυπης γλώσσας</a:t>
            </a:r>
            <a:r>
              <a:rPr lang="el-GR" sz="2400" b="1" dirty="0"/>
              <a:t> συχνότερα </a:t>
            </a:r>
            <a:r>
              <a:rPr lang="el-GR" sz="2400" dirty="0"/>
              <a:t>από ό,τι ενήλικοι </a:t>
            </a:r>
            <a:r>
              <a:rPr lang="el-GR" sz="2400" dirty="0" err="1"/>
              <a:t>οµιλητές</a:t>
            </a:r>
            <a:r>
              <a:rPr lang="el-GR" sz="2400" dirty="0"/>
              <a:t>.</a:t>
            </a:r>
            <a:endParaRPr lang="el-GR" sz="2400" b="1" dirty="0"/>
          </a:p>
          <a:p>
            <a:pPr>
              <a:lnSpc>
                <a:spcPct val="110000"/>
              </a:lnSpc>
            </a:pPr>
            <a:r>
              <a:rPr lang="el-GR" sz="2400" b="1" dirty="0"/>
              <a:t>η διαφορά αυτή </a:t>
            </a:r>
            <a:r>
              <a:rPr lang="el-GR" sz="2400" b="1" dirty="0" err="1"/>
              <a:t>ερµηνεύεται</a:t>
            </a:r>
            <a:r>
              <a:rPr lang="el-GR" sz="2400" b="1" dirty="0"/>
              <a:t> είτε ως </a:t>
            </a:r>
            <a:r>
              <a:rPr lang="el-GR" sz="2400" b="1" dirty="0">
                <a:solidFill>
                  <a:schemeClr val="accent1"/>
                </a:solidFill>
              </a:rPr>
              <a:t>ένδειξη γλωσσικής αλλαγής</a:t>
            </a:r>
            <a:r>
              <a:rPr lang="el-GR" sz="2400" b="1" dirty="0"/>
              <a:t>, όταν </a:t>
            </a:r>
            <a:r>
              <a:rPr lang="el-GR" sz="2400" b="1" dirty="0" err="1"/>
              <a:t>καινοτοµικά</a:t>
            </a:r>
            <a:r>
              <a:rPr lang="el-GR" sz="2400" b="1" dirty="0"/>
              <a:t> </a:t>
            </a:r>
            <a:r>
              <a:rPr lang="el-GR" sz="2400" b="1" dirty="0" err="1"/>
              <a:t>φαινόµενα</a:t>
            </a:r>
            <a:r>
              <a:rPr lang="el-GR" sz="2400" b="1" dirty="0"/>
              <a:t> </a:t>
            </a:r>
            <a:r>
              <a:rPr lang="el-GR" sz="2400" b="1" dirty="0" err="1"/>
              <a:t>εµφανίζονται</a:t>
            </a:r>
            <a:r>
              <a:rPr lang="el-GR" sz="2400" b="1" dirty="0"/>
              <a:t> συχνότερα στην </a:t>
            </a:r>
            <a:r>
              <a:rPr lang="el-GR" sz="2400" b="1" dirty="0" err="1"/>
              <a:t>οµιλία</a:t>
            </a:r>
            <a:r>
              <a:rPr lang="el-GR" sz="2400" b="1" dirty="0"/>
              <a:t> των νέων, είτε ως </a:t>
            </a:r>
            <a:r>
              <a:rPr lang="el-GR" sz="2400" b="1" dirty="0" err="1">
                <a:solidFill>
                  <a:schemeClr val="accent1"/>
                </a:solidFill>
              </a:rPr>
              <a:t>φαινόµενο</a:t>
            </a:r>
            <a:r>
              <a:rPr lang="el-GR" sz="2400" b="1" dirty="0">
                <a:solidFill>
                  <a:schemeClr val="accent1"/>
                </a:solidFill>
              </a:rPr>
              <a:t> «ηλικιακής </a:t>
            </a:r>
            <a:r>
              <a:rPr lang="el-GR" sz="2400" b="1" dirty="0" err="1">
                <a:solidFill>
                  <a:schemeClr val="accent1"/>
                </a:solidFill>
              </a:rPr>
              <a:t>διαβάθµισης</a:t>
            </a:r>
            <a:r>
              <a:rPr lang="el-GR" sz="2400" b="1" dirty="0">
                <a:solidFill>
                  <a:schemeClr val="accent1"/>
                </a:solidFill>
              </a:rPr>
              <a:t>»,  </a:t>
            </a:r>
            <a:r>
              <a:rPr lang="el-GR" sz="2400" b="1" dirty="0"/>
              <a:t>όταν </a:t>
            </a:r>
            <a:r>
              <a:rPr lang="el-GR" sz="2400" b="1" dirty="0" err="1"/>
              <a:t>στιγµατισµένα</a:t>
            </a:r>
            <a:r>
              <a:rPr lang="el-GR" sz="2400" b="1" dirty="0"/>
              <a:t> </a:t>
            </a:r>
            <a:r>
              <a:rPr lang="el-GR" sz="2400" b="1" dirty="0" err="1"/>
              <a:t>φαινόµενα</a:t>
            </a:r>
            <a:r>
              <a:rPr lang="el-GR" sz="2400" b="1" dirty="0"/>
              <a:t> είναι συχνότερα στη νεότητα απ’ ό,τι στην ενήλικη ζωή. </a:t>
            </a:r>
            <a:endParaRPr lang="en-GB" sz="2400" b="1" dirty="0"/>
          </a:p>
        </p:txBody>
      </p:sp>
    </p:spTree>
    <p:extLst>
      <p:ext uri="{BB962C8B-B14F-4D97-AF65-F5344CB8AC3E}">
        <p14:creationId xmlns:p14="http://schemas.microsoft.com/office/powerpoint/2010/main" val="26410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CDFE4D-FCCA-364D-84EC-6CA9247EF4C8}"/>
              </a:ext>
            </a:extLst>
          </p:cNvPr>
          <p:cNvSpPr txBox="1"/>
          <p:nvPr/>
        </p:nvSpPr>
        <p:spPr>
          <a:xfrm>
            <a:off x="762000" y="685800"/>
            <a:ext cx="7620000" cy="984885"/>
          </a:xfrm>
          <a:prstGeom prst="rect">
            <a:avLst/>
          </a:prstGeom>
          <a:noFill/>
        </p:spPr>
        <p:txBody>
          <a:bodyPr wrap="square" rtlCol="0">
            <a:spAutoFit/>
          </a:bodyPr>
          <a:lstStyle/>
          <a:p>
            <a:r>
              <a:rPr lang="el-GR" sz="4000" b="1" dirty="0"/>
              <a:t>Αίτια ανανέωσης της γλώσσας</a:t>
            </a:r>
          </a:p>
          <a:p>
            <a:endParaRPr lang="el-GR" dirty="0"/>
          </a:p>
        </p:txBody>
      </p:sp>
      <p:sp>
        <p:nvSpPr>
          <p:cNvPr id="8" name="TextBox 7">
            <a:extLst>
              <a:ext uri="{FF2B5EF4-FFF2-40B4-BE49-F238E27FC236}">
                <a16:creationId xmlns:a16="http://schemas.microsoft.com/office/drawing/2014/main" id="{694FC9EB-89F5-DC47-A671-117B894EE967}"/>
              </a:ext>
            </a:extLst>
          </p:cNvPr>
          <p:cNvSpPr txBox="1"/>
          <p:nvPr/>
        </p:nvSpPr>
        <p:spPr>
          <a:xfrm>
            <a:off x="762000" y="1905000"/>
            <a:ext cx="8077200" cy="2139047"/>
          </a:xfrm>
          <a:prstGeom prst="rect">
            <a:avLst/>
          </a:prstGeom>
          <a:noFill/>
        </p:spPr>
        <p:txBody>
          <a:bodyPr wrap="square" rtlCol="0">
            <a:spAutoFit/>
          </a:bodyPr>
          <a:lstStyle/>
          <a:p>
            <a:r>
              <a:rPr lang="el-GR" sz="2300" b="1" dirty="0"/>
              <a:t>Γιατί οι νέοι αναπτύσσουν δικούς τους τρόπους έκφρασης; </a:t>
            </a:r>
          </a:p>
          <a:p>
            <a:endParaRPr lang="el-GR" sz="2300" b="1" dirty="0"/>
          </a:p>
          <a:p>
            <a:r>
              <a:rPr lang="el-GR" sz="2300" b="1" dirty="0"/>
              <a:t>Οι εξηγήσεις της βιβλιογραφίας συνδυάζουν τρεις παράγοντες</a:t>
            </a:r>
            <a:r>
              <a:rPr lang="el-GR" dirty="0"/>
              <a:t>.</a:t>
            </a:r>
          </a:p>
          <a:p>
            <a:endParaRPr lang="el-GR" dirty="0"/>
          </a:p>
        </p:txBody>
      </p:sp>
      <p:sp>
        <p:nvSpPr>
          <p:cNvPr id="9" name="Χαρακτήρας τερματισμού 8">
            <a:extLst>
              <a:ext uri="{FF2B5EF4-FFF2-40B4-BE49-F238E27FC236}">
                <a16:creationId xmlns:a16="http://schemas.microsoft.com/office/drawing/2014/main" id="{AA2EAB50-51FE-304D-904A-96CA27480C4D}"/>
              </a:ext>
            </a:extLst>
          </p:cNvPr>
          <p:cNvSpPr/>
          <p:nvPr/>
        </p:nvSpPr>
        <p:spPr>
          <a:xfrm>
            <a:off x="381000" y="4648200"/>
            <a:ext cx="2667000"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r>
              <a:rPr lang="el-GR" sz="2500" dirty="0"/>
              <a:t>Κοινωνιολογικά</a:t>
            </a:r>
          </a:p>
          <a:p>
            <a:pPr algn="ctr"/>
            <a:endParaRPr lang="el-GR" dirty="0"/>
          </a:p>
        </p:txBody>
      </p:sp>
      <p:sp>
        <p:nvSpPr>
          <p:cNvPr id="10" name="Χαρακτήρας τερματισμού 9">
            <a:extLst>
              <a:ext uri="{FF2B5EF4-FFF2-40B4-BE49-F238E27FC236}">
                <a16:creationId xmlns:a16="http://schemas.microsoft.com/office/drawing/2014/main" id="{559B4259-8B3E-7747-BD33-8AD3C9BFD846}"/>
              </a:ext>
            </a:extLst>
          </p:cNvPr>
          <p:cNvSpPr/>
          <p:nvPr/>
        </p:nvSpPr>
        <p:spPr>
          <a:xfrm>
            <a:off x="3276600" y="4610100"/>
            <a:ext cx="2438400"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r>
              <a:rPr lang="el-GR" sz="2500" dirty="0"/>
              <a:t>Ψυχολογικά</a:t>
            </a:r>
          </a:p>
          <a:p>
            <a:pPr algn="ctr"/>
            <a:endParaRPr lang="el-GR" dirty="0"/>
          </a:p>
        </p:txBody>
      </p:sp>
      <p:sp>
        <p:nvSpPr>
          <p:cNvPr id="11" name="Χαρακτήρας τερματισμού 10">
            <a:extLst>
              <a:ext uri="{FF2B5EF4-FFF2-40B4-BE49-F238E27FC236}">
                <a16:creationId xmlns:a16="http://schemas.microsoft.com/office/drawing/2014/main" id="{9331C756-BAAD-E844-8189-88BAC1FA016C}"/>
              </a:ext>
            </a:extLst>
          </p:cNvPr>
          <p:cNvSpPr/>
          <p:nvPr/>
        </p:nvSpPr>
        <p:spPr>
          <a:xfrm>
            <a:off x="6019800" y="4648200"/>
            <a:ext cx="2667000" cy="12192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 </a:t>
            </a:r>
            <a:r>
              <a:rPr lang="el-GR" sz="2500" dirty="0"/>
              <a:t>Επικοινωνιακά</a:t>
            </a:r>
          </a:p>
          <a:p>
            <a:pPr algn="ctr"/>
            <a:endParaRPr lang="el-GR" dirty="0"/>
          </a:p>
        </p:txBody>
      </p:sp>
      <p:cxnSp>
        <p:nvCxnSpPr>
          <p:cNvPr id="13" name="Ευθύγραμμο βέλος σύνδεσης 12">
            <a:extLst>
              <a:ext uri="{FF2B5EF4-FFF2-40B4-BE49-F238E27FC236}">
                <a16:creationId xmlns:a16="http://schemas.microsoft.com/office/drawing/2014/main" id="{78BA23A1-D819-564F-9726-7F91F7B3CD44}"/>
              </a:ext>
            </a:extLst>
          </p:cNvPr>
          <p:cNvCxnSpPr/>
          <p:nvPr/>
        </p:nvCxnSpPr>
        <p:spPr>
          <a:xfrm flipH="1">
            <a:off x="2286000" y="3581400"/>
            <a:ext cx="990600" cy="838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a:extLst>
              <a:ext uri="{FF2B5EF4-FFF2-40B4-BE49-F238E27FC236}">
                <a16:creationId xmlns:a16="http://schemas.microsoft.com/office/drawing/2014/main" id="{27A50E44-2A96-B449-B33D-37E1C10D3969}"/>
              </a:ext>
            </a:extLst>
          </p:cNvPr>
          <p:cNvCxnSpPr/>
          <p:nvPr/>
        </p:nvCxnSpPr>
        <p:spPr>
          <a:xfrm>
            <a:off x="3505200" y="3581400"/>
            <a:ext cx="10668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a:extLst>
              <a:ext uri="{FF2B5EF4-FFF2-40B4-BE49-F238E27FC236}">
                <a16:creationId xmlns:a16="http://schemas.microsoft.com/office/drawing/2014/main" id="{76231B7A-E03D-BA4C-BF9C-92991B914131}"/>
              </a:ext>
            </a:extLst>
          </p:cNvPr>
          <p:cNvCxnSpPr/>
          <p:nvPr/>
        </p:nvCxnSpPr>
        <p:spPr>
          <a:xfrm>
            <a:off x="3733800" y="3581400"/>
            <a:ext cx="3124200" cy="1028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9161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08818"/>
            <a:ext cx="2454070" cy="2674198"/>
          </a:xfrm>
        </p:spPr>
        <p:txBody>
          <a:bodyPr anchor="t">
            <a:normAutofit/>
          </a:bodyPr>
          <a:lstStyle/>
          <a:p>
            <a:r>
              <a:rPr lang="el-GR" dirty="0"/>
              <a:t>ΑΙΤΙΑ</a:t>
            </a:r>
            <a:endParaRPr lang="en-GB" dirty="0"/>
          </a:p>
        </p:txBody>
      </p:sp>
      <p:sp>
        <p:nvSpPr>
          <p:cNvPr id="3" name="TextBox 2">
            <a:extLst>
              <a:ext uri="{FF2B5EF4-FFF2-40B4-BE49-F238E27FC236}">
                <a16:creationId xmlns:a16="http://schemas.microsoft.com/office/drawing/2014/main" id="{4FCDFE4D-FCCA-364D-84EC-6CA9247EF4C8}"/>
              </a:ext>
            </a:extLst>
          </p:cNvPr>
          <p:cNvSpPr txBox="1"/>
          <p:nvPr/>
        </p:nvSpPr>
        <p:spPr>
          <a:xfrm>
            <a:off x="304800" y="228600"/>
            <a:ext cx="6858000" cy="754053"/>
          </a:xfrm>
          <a:prstGeom prst="rect">
            <a:avLst/>
          </a:prstGeom>
          <a:noFill/>
        </p:spPr>
        <p:txBody>
          <a:bodyPr wrap="square" rtlCol="0">
            <a:spAutoFit/>
          </a:bodyPr>
          <a:lstStyle/>
          <a:p>
            <a:r>
              <a:rPr lang="el-GR" sz="2500" b="1" dirty="0"/>
              <a:t>Αίτια ανανέωσης της γλώσσας</a:t>
            </a:r>
          </a:p>
          <a:p>
            <a:endParaRPr lang="el-GR" dirty="0"/>
          </a:p>
        </p:txBody>
      </p:sp>
      <p:sp>
        <p:nvSpPr>
          <p:cNvPr id="4" name="Θέση περιεχομένου 3">
            <a:extLst>
              <a:ext uri="{FF2B5EF4-FFF2-40B4-BE49-F238E27FC236}">
                <a16:creationId xmlns:a16="http://schemas.microsoft.com/office/drawing/2014/main" id="{E94F185F-7ECF-3F49-B998-8D24F0E23486}"/>
              </a:ext>
            </a:extLst>
          </p:cNvPr>
          <p:cNvSpPr>
            <a:spLocks noGrp="1"/>
          </p:cNvSpPr>
          <p:nvPr>
            <p:ph idx="1"/>
          </p:nvPr>
        </p:nvSpPr>
        <p:spPr>
          <a:xfrm>
            <a:off x="1752600" y="1981200"/>
            <a:ext cx="6858000" cy="4800600"/>
          </a:xfrm>
        </p:spPr>
        <p:txBody>
          <a:bodyPr>
            <a:normAutofit lnSpcReduction="10000"/>
          </a:bodyPr>
          <a:lstStyle/>
          <a:p>
            <a:pPr lvl="0">
              <a:lnSpc>
                <a:spcPct val="150000"/>
              </a:lnSpc>
              <a:buFont typeface="Wingdings" pitchFamily="2" charset="2"/>
              <a:buChar char="ü"/>
            </a:pPr>
            <a:r>
              <a:rPr lang="el-GR" dirty="0"/>
              <a:t>Κάθε ηλικία έχει ιδιαίτερα γλωσσικά χαρακτηριστικά που συναρτώνται µε τυπικές συνθήκες επικοινωνίας.</a:t>
            </a:r>
          </a:p>
          <a:p>
            <a:pPr lvl="0">
              <a:lnSpc>
                <a:spcPct val="150000"/>
              </a:lnSpc>
              <a:buFont typeface="Wingdings" pitchFamily="2" charset="2"/>
              <a:buChar char="ü"/>
            </a:pPr>
            <a:r>
              <a:rPr lang="el-GR" b="1" dirty="0"/>
              <a:t>Τα κοινωνικά δίκτυα των νέων είναι στενότερα από αυτά των ενηλίκων, γεγονός που εντείνει την πίεση γλωσσικής συµµ</a:t>
            </a:r>
            <a:r>
              <a:rPr lang="el-GR" b="1" dirty="0" err="1"/>
              <a:t>όρφωσης</a:t>
            </a:r>
            <a:r>
              <a:rPr lang="el-GR" b="1" dirty="0"/>
              <a:t> µε την παρέα. </a:t>
            </a:r>
          </a:p>
          <a:p>
            <a:pPr lvl="0">
              <a:lnSpc>
                <a:spcPct val="150000"/>
              </a:lnSpc>
              <a:buFont typeface="Wingdings" pitchFamily="2" charset="2"/>
              <a:buChar char="ü"/>
            </a:pPr>
            <a:r>
              <a:rPr lang="el-GR" dirty="0" err="1"/>
              <a:t>Ακόµη</a:t>
            </a:r>
            <a:r>
              <a:rPr lang="el-GR" dirty="0"/>
              <a:t>, οι </a:t>
            </a:r>
            <a:r>
              <a:rPr lang="el-GR" dirty="0" err="1"/>
              <a:t>συµβάσεις</a:t>
            </a:r>
            <a:r>
              <a:rPr lang="el-GR" dirty="0"/>
              <a:t> γλωσσικής ευγένειας και απόστασης που απαιτούνται στην ενήλικη ζωή δεν έχουν αναπτυχθεί </a:t>
            </a:r>
            <a:r>
              <a:rPr lang="el-GR" dirty="0" err="1"/>
              <a:t>ακόµη</a:t>
            </a:r>
            <a:r>
              <a:rPr lang="el-GR" dirty="0"/>
              <a:t> πλήρως κατά την εφηβεία. Έτσι εξηγείται το ότι η συχνότητα µη πρότυπης γλώσσας είναι µ</a:t>
            </a:r>
            <a:r>
              <a:rPr lang="el-GR" dirty="0" err="1"/>
              <a:t>εγαλύτερη</a:t>
            </a:r>
            <a:r>
              <a:rPr lang="el-GR" dirty="0"/>
              <a:t> στη νεότητα από ό,τι στην ενήλικη ζωή.</a:t>
            </a:r>
            <a:endParaRPr lang="en-US" dirty="0"/>
          </a:p>
          <a:p>
            <a:endParaRPr lang="el-GR" dirty="0"/>
          </a:p>
        </p:txBody>
      </p:sp>
      <p:sp>
        <p:nvSpPr>
          <p:cNvPr id="6" name="Χαρακτήρας τερματισμού 5">
            <a:extLst>
              <a:ext uri="{FF2B5EF4-FFF2-40B4-BE49-F238E27FC236}">
                <a16:creationId xmlns:a16="http://schemas.microsoft.com/office/drawing/2014/main" id="{2C03C098-9164-0843-92AB-D2402D7FB9B6}"/>
              </a:ext>
            </a:extLst>
          </p:cNvPr>
          <p:cNvSpPr/>
          <p:nvPr/>
        </p:nvSpPr>
        <p:spPr>
          <a:xfrm>
            <a:off x="2971800" y="982653"/>
            <a:ext cx="4876800" cy="772382"/>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t>κοινωνιολογικά</a:t>
            </a:r>
            <a:endParaRPr lang="en-US" sz="2600" dirty="0"/>
          </a:p>
        </p:txBody>
      </p:sp>
    </p:spTree>
    <p:extLst>
      <p:ext uri="{BB962C8B-B14F-4D97-AF65-F5344CB8AC3E}">
        <p14:creationId xmlns:p14="http://schemas.microsoft.com/office/powerpoint/2010/main" val="9055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952498"/>
            <a:ext cx="2654449" cy="1295401"/>
          </a:xfrm>
        </p:spPr>
        <p:txBody>
          <a:bodyPr anchor="ctr">
            <a:normAutofit/>
          </a:bodyPr>
          <a:lstStyle/>
          <a:p>
            <a:r>
              <a:rPr lang="el-GR" dirty="0"/>
              <a:t>αιτια</a:t>
            </a:r>
            <a:endParaRPr lang="en-GB" dirty="0"/>
          </a:p>
        </p:txBody>
      </p:sp>
      <p:sp>
        <p:nvSpPr>
          <p:cNvPr id="3" name="Content Placeholder 2"/>
          <p:cNvSpPr>
            <a:spLocks noGrp="1"/>
          </p:cNvSpPr>
          <p:nvPr>
            <p:ph idx="1"/>
          </p:nvPr>
        </p:nvSpPr>
        <p:spPr>
          <a:xfrm>
            <a:off x="1981200" y="2289972"/>
            <a:ext cx="6858000" cy="4297680"/>
          </a:xfrm>
        </p:spPr>
        <p:txBody>
          <a:bodyPr anchor="ctr">
            <a:noAutofit/>
          </a:bodyPr>
          <a:lstStyle/>
          <a:p>
            <a:pPr>
              <a:buFont typeface="Wingdings" pitchFamily="2" charset="2"/>
              <a:buChar char="ü"/>
            </a:pPr>
            <a:r>
              <a:rPr lang="el-GR" sz="2500" dirty="0"/>
              <a:t>κατά τη νεανική ηλικία </a:t>
            </a:r>
            <a:r>
              <a:rPr lang="el-GR" sz="2500" dirty="0" err="1"/>
              <a:t>διαµορφώνεται</a:t>
            </a:r>
            <a:r>
              <a:rPr lang="el-GR" sz="2500" dirty="0"/>
              <a:t> η προσωπική και κοινωνική ταυτότητα.</a:t>
            </a:r>
          </a:p>
          <a:p>
            <a:pPr>
              <a:buFont typeface="Wingdings" pitchFamily="2" charset="2"/>
              <a:buChar char="ü"/>
            </a:pPr>
            <a:r>
              <a:rPr lang="el-GR" sz="2500" b="1" dirty="0"/>
              <a:t>Η απόρριψη κατεστηµένων τρόπων συµπεριφοράς και ο πειραµατισµός µε εναλλακτικά µοντέλα, τάσεις που γενικότερα χαρακτηρίζουν την εφηβεία, εκφράζονται και γλωσσικά. </a:t>
            </a:r>
          </a:p>
          <a:p>
            <a:pPr>
              <a:buFont typeface="Wingdings" pitchFamily="2" charset="2"/>
              <a:buChar char="ü"/>
            </a:pPr>
            <a:r>
              <a:rPr lang="el-GR" sz="2500" b="1" dirty="0"/>
              <a:t>Με την ιδιαίτερη γλώσσα τους, οι νέοι συµβολίζουν ότι ανήκουν σε µια ηλικία µε δικά της ενδιαφέροντα και αξίες, που διαφέρει τόσο από τα παιδικά όσο και από τα ενήλικα χρόνια. </a:t>
            </a:r>
            <a:endParaRPr lang="en-GB" sz="2500" b="1" dirty="0"/>
          </a:p>
        </p:txBody>
      </p:sp>
      <p:sp>
        <p:nvSpPr>
          <p:cNvPr id="4" name="TextBox 3">
            <a:extLst>
              <a:ext uri="{FF2B5EF4-FFF2-40B4-BE49-F238E27FC236}">
                <a16:creationId xmlns:a16="http://schemas.microsoft.com/office/drawing/2014/main" id="{3F23D962-5B13-D149-9977-FFCA39E6F199}"/>
              </a:ext>
            </a:extLst>
          </p:cNvPr>
          <p:cNvSpPr txBox="1"/>
          <p:nvPr/>
        </p:nvSpPr>
        <p:spPr>
          <a:xfrm>
            <a:off x="304800" y="228600"/>
            <a:ext cx="6858000" cy="754053"/>
          </a:xfrm>
          <a:prstGeom prst="rect">
            <a:avLst/>
          </a:prstGeom>
          <a:noFill/>
        </p:spPr>
        <p:txBody>
          <a:bodyPr wrap="square" rtlCol="0">
            <a:spAutoFit/>
          </a:bodyPr>
          <a:lstStyle/>
          <a:p>
            <a:r>
              <a:rPr lang="el-GR" sz="2500" b="1" dirty="0"/>
              <a:t>Αίτια ανανέωσης της γλώσσας</a:t>
            </a:r>
          </a:p>
          <a:p>
            <a:endParaRPr lang="el-GR" dirty="0"/>
          </a:p>
        </p:txBody>
      </p:sp>
      <p:sp>
        <p:nvSpPr>
          <p:cNvPr id="5" name="Χαρακτήρας τερματισμού 4">
            <a:extLst>
              <a:ext uri="{FF2B5EF4-FFF2-40B4-BE49-F238E27FC236}">
                <a16:creationId xmlns:a16="http://schemas.microsoft.com/office/drawing/2014/main" id="{552194E3-CF6E-DE48-9CEB-5A2D9E6DC0AA}"/>
              </a:ext>
            </a:extLst>
          </p:cNvPr>
          <p:cNvSpPr/>
          <p:nvPr/>
        </p:nvSpPr>
        <p:spPr>
          <a:xfrm>
            <a:off x="3092599" y="1024726"/>
            <a:ext cx="3974951" cy="9906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rPr>
              <a:t>Ψυχολογικά</a:t>
            </a:r>
          </a:p>
          <a:p>
            <a:pPr algn="ctr"/>
            <a:endParaRPr lang="el-GR" dirty="0"/>
          </a:p>
        </p:txBody>
      </p:sp>
    </p:spTree>
    <p:extLst>
      <p:ext uri="{BB962C8B-B14F-4D97-AF65-F5344CB8AC3E}">
        <p14:creationId xmlns:p14="http://schemas.microsoft.com/office/powerpoint/2010/main" val="236117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357" y="1600199"/>
            <a:ext cx="2654449" cy="838201"/>
          </a:xfrm>
        </p:spPr>
        <p:txBody>
          <a:bodyPr anchor="ctr">
            <a:normAutofit/>
          </a:bodyPr>
          <a:lstStyle/>
          <a:p>
            <a:r>
              <a:rPr lang="el-GR" dirty="0"/>
              <a:t>αιτια</a:t>
            </a:r>
            <a:endParaRPr lang="en-GB" dirty="0"/>
          </a:p>
        </p:txBody>
      </p:sp>
      <p:sp>
        <p:nvSpPr>
          <p:cNvPr id="3" name="Content Placeholder 2"/>
          <p:cNvSpPr>
            <a:spLocks noGrp="1"/>
          </p:cNvSpPr>
          <p:nvPr>
            <p:ph idx="1"/>
          </p:nvPr>
        </p:nvSpPr>
        <p:spPr>
          <a:xfrm>
            <a:off x="3429000" y="2133600"/>
            <a:ext cx="4597502" cy="3764279"/>
          </a:xfrm>
        </p:spPr>
        <p:txBody>
          <a:bodyPr anchor="ctr">
            <a:normAutofit/>
          </a:bodyPr>
          <a:lstStyle/>
          <a:p>
            <a:pPr marL="0" indent="0">
              <a:buNone/>
            </a:pPr>
            <a:endParaRPr lang="el-GR" b="1" dirty="0"/>
          </a:p>
          <a:p>
            <a:pPr>
              <a:buFont typeface="Wingdings" pitchFamily="2" charset="2"/>
              <a:buChar char="ü"/>
            </a:pPr>
            <a:r>
              <a:rPr lang="el-GR" sz="2600" b="1" dirty="0"/>
              <a:t>λειτουργίες της γλώσσας όπως η εκφραστικότητα, η πρωτοτυπία και το γλωσσικό παιχνίδι ίσως είναι ισχυρότερες στη νεανική ηλικία απ’ ό,τι στη µετέπειτα ζωή. </a:t>
            </a:r>
            <a:endParaRPr lang="en-GB" sz="2600" b="1" dirty="0"/>
          </a:p>
        </p:txBody>
      </p:sp>
      <p:sp>
        <p:nvSpPr>
          <p:cNvPr id="4" name="TextBox 3">
            <a:extLst>
              <a:ext uri="{FF2B5EF4-FFF2-40B4-BE49-F238E27FC236}">
                <a16:creationId xmlns:a16="http://schemas.microsoft.com/office/drawing/2014/main" id="{3EF0389F-08E3-984C-A1EA-562B5C101D52}"/>
              </a:ext>
            </a:extLst>
          </p:cNvPr>
          <p:cNvSpPr txBox="1"/>
          <p:nvPr/>
        </p:nvSpPr>
        <p:spPr>
          <a:xfrm>
            <a:off x="264638" y="533400"/>
            <a:ext cx="6858000" cy="754053"/>
          </a:xfrm>
          <a:prstGeom prst="rect">
            <a:avLst/>
          </a:prstGeom>
          <a:noFill/>
        </p:spPr>
        <p:txBody>
          <a:bodyPr wrap="square" rtlCol="0">
            <a:spAutoFit/>
          </a:bodyPr>
          <a:lstStyle/>
          <a:p>
            <a:r>
              <a:rPr lang="el-GR" sz="2500" b="1" dirty="0"/>
              <a:t>Αίτια ανανέωσης της γλώσσας</a:t>
            </a:r>
          </a:p>
          <a:p>
            <a:endParaRPr lang="el-GR" dirty="0"/>
          </a:p>
        </p:txBody>
      </p:sp>
      <p:sp>
        <p:nvSpPr>
          <p:cNvPr id="5" name="Χαρακτήρας τερματισμού 4">
            <a:extLst>
              <a:ext uri="{FF2B5EF4-FFF2-40B4-BE49-F238E27FC236}">
                <a16:creationId xmlns:a16="http://schemas.microsoft.com/office/drawing/2014/main" id="{A4847150-A98F-BC42-9E2F-6B7DDFC0D50E}"/>
              </a:ext>
            </a:extLst>
          </p:cNvPr>
          <p:cNvSpPr/>
          <p:nvPr/>
        </p:nvSpPr>
        <p:spPr>
          <a:xfrm>
            <a:off x="3581400" y="1481925"/>
            <a:ext cx="3541238" cy="107474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600" b="1" dirty="0">
                <a:solidFill>
                  <a:schemeClr val="bg1"/>
                </a:solidFill>
              </a:rPr>
              <a:t>επικοινωνιακά</a:t>
            </a:r>
          </a:p>
          <a:p>
            <a:pPr algn="ctr"/>
            <a:endParaRPr lang="el-GR" dirty="0"/>
          </a:p>
        </p:txBody>
      </p:sp>
    </p:spTree>
    <p:extLst>
      <p:ext uri="{BB962C8B-B14F-4D97-AF65-F5344CB8AC3E}">
        <p14:creationId xmlns:p14="http://schemas.microsoft.com/office/powerpoint/2010/main" val="16972940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25823"/>
            <a:ext cx="7772400" cy="1609344"/>
          </a:xfrm>
        </p:spPr>
        <p:txBody>
          <a:bodyPr>
            <a:normAutofit/>
          </a:bodyPr>
          <a:lstStyle/>
          <a:p>
            <a:r>
              <a:rPr lang="el-GR" dirty="0"/>
              <a:t>Γλωσσα των </a:t>
            </a:r>
            <a:r>
              <a:rPr lang="el-GR" dirty="0" err="1"/>
              <a:t>νεων</a:t>
            </a:r>
            <a:br>
              <a:rPr lang="el-GR" dirty="0"/>
            </a:br>
            <a:endParaRPr lang="en-GB" sz="2400" dirty="0"/>
          </a:p>
        </p:txBody>
      </p:sp>
      <p:sp>
        <p:nvSpPr>
          <p:cNvPr id="3" name="Content Placeholder 2"/>
          <p:cNvSpPr>
            <a:spLocks noGrp="1"/>
          </p:cNvSpPr>
          <p:nvPr>
            <p:ph idx="1"/>
          </p:nvPr>
        </p:nvSpPr>
        <p:spPr>
          <a:xfrm>
            <a:off x="838200" y="2574544"/>
            <a:ext cx="7620000" cy="3775466"/>
          </a:xfrm>
        </p:spPr>
        <p:txBody>
          <a:bodyPr>
            <a:normAutofit/>
          </a:bodyPr>
          <a:lstStyle/>
          <a:p>
            <a:r>
              <a:rPr lang="el-GR" sz="2300" b="1" dirty="0"/>
              <a:t>κοινωνικές κατηγορίες π.χ. </a:t>
            </a:r>
            <a:r>
              <a:rPr lang="el-GR" sz="2300" b="1" dirty="0">
                <a:solidFill>
                  <a:schemeClr val="accent1"/>
                </a:solidFill>
              </a:rPr>
              <a:t>φλώρος, τύπισσα</a:t>
            </a:r>
          </a:p>
          <a:p>
            <a:r>
              <a:rPr lang="el-GR" sz="2300" b="1" dirty="0"/>
              <a:t>βιωµατικές και κοινωνικές εµπειρίες π.χ. </a:t>
            </a:r>
            <a:r>
              <a:rPr lang="el-GR" sz="2300" b="1" dirty="0">
                <a:solidFill>
                  <a:schemeClr val="accent1"/>
                </a:solidFill>
              </a:rPr>
              <a:t>ξεσαλώνω </a:t>
            </a:r>
            <a:r>
              <a:rPr lang="el-GR" sz="2300" b="1" dirty="0"/>
              <a:t>‘διασκεδάζω’</a:t>
            </a:r>
          </a:p>
          <a:p>
            <a:r>
              <a:rPr lang="el-GR" sz="2300" b="1" dirty="0"/>
              <a:t>ψυχολογικές καταστάσεις π.χ. </a:t>
            </a:r>
            <a:r>
              <a:rPr lang="el-GR" sz="2300" b="1" dirty="0">
                <a:solidFill>
                  <a:schemeClr val="accent1"/>
                </a:solidFill>
              </a:rPr>
              <a:t>τα πήρα στο κρανίο </a:t>
            </a:r>
            <a:r>
              <a:rPr lang="el-GR" sz="2300" b="1" dirty="0"/>
              <a:t>‘εκνευρίστηκα’ </a:t>
            </a:r>
          </a:p>
          <a:p>
            <a:r>
              <a:rPr lang="el-GR" sz="2300" b="1" dirty="0"/>
              <a:t>αξιολογικές εκφράσεις π.χ. </a:t>
            </a:r>
            <a:r>
              <a:rPr lang="el-GR" sz="2300" b="1" dirty="0">
                <a:solidFill>
                  <a:schemeClr val="accent1"/>
                </a:solidFill>
              </a:rPr>
              <a:t>αστέρι, σούπερ, τζάµι, χάσιµο </a:t>
            </a:r>
            <a:r>
              <a:rPr lang="el-GR" sz="2300" b="1" dirty="0"/>
              <a:t>‘πολύ καλό’</a:t>
            </a:r>
          </a:p>
          <a:p>
            <a:r>
              <a:rPr lang="el-GR" sz="2300" b="1" dirty="0"/>
              <a:t>επιτατικές εκφράσεις π.χ. </a:t>
            </a:r>
            <a:r>
              <a:rPr lang="el-GR" sz="2300" b="1" dirty="0">
                <a:solidFill>
                  <a:schemeClr val="accent1"/>
                </a:solidFill>
              </a:rPr>
              <a:t>ψιλο-, χοντρο-, καρα</a:t>
            </a:r>
            <a:r>
              <a:rPr lang="el-GR" sz="2300" b="1" dirty="0"/>
              <a:t>-</a:t>
            </a:r>
            <a:endParaRPr lang="en-GB" sz="2300" b="1" dirty="0"/>
          </a:p>
        </p:txBody>
      </p:sp>
      <p:sp>
        <p:nvSpPr>
          <p:cNvPr id="6" name="TextBox 5">
            <a:extLst>
              <a:ext uri="{FF2B5EF4-FFF2-40B4-BE49-F238E27FC236}">
                <a16:creationId xmlns:a16="http://schemas.microsoft.com/office/drawing/2014/main" id="{3E351A3E-7A95-0E46-9884-493E222DB876}"/>
              </a:ext>
            </a:extLst>
          </p:cNvPr>
          <p:cNvSpPr txBox="1"/>
          <p:nvPr/>
        </p:nvSpPr>
        <p:spPr>
          <a:xfrm>
            <a:off x="609600" y="2022467"/>
            <a:ext cx="5334000" cy="369332"/>
          </a:xfrm>
          <a:prstGeom prst="rect">
            <a:avLst/>
          </a:prstGeom>
          <a:noFill/>
        </p:spPr>
        <p:txBody>
          <a:bodyPr wrap="square" rtlCol="0">
            <a:spAutoFit/>
          </a:bodyPr>
          <a:lstStyle/>
          <a:p>
            <a:r>
              <a:rPr lang="el-GR" dirty="0"/>
              <a:t>-</a:t>
            </a:r>
            <a:r>
              <a:rPr lang="el-GR" b="1" dirty="0"/>
              <a:t>ΣΗΜΑΣΙΟΛΟΓΙΚΑ ΠΕΔΙΑ</a:t>
            </a:r>
          </a:p>
        </p:txBody>
      </p:sp>
    </p:spTree>
    <p:extLst>
      <p:ext uri="{BB962C8B-B14F-4D97-AF65-F5344CB8AC3E}">
        <p14:creationId xmlns:p14="http://schemas.microsoft.com/office/powerpoint/2010/main" val="78649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73456"/>
            <a:ext cx="7772400" cy="1609344"/>
          </a:xfrm>
        </p:spPr>
        <p:txBody>
          <a:bodyPr/>
          <a:lstStyle/>
          <a:p>
            <a:r>
              <a:rPr lang="el-GR" dirty="0"/>
              <a:t>Γλωσσα των νεων</a:t>
            </a:r>
            <a:endParaRPr lang="en-GB" dirty="0"/>
          </a:p>
        </p:txBody>
      </p:sp>
      <p:sp>
        <p:nvSpPr>
          <p:cNvPr id="3" name="Content Placeholder 2"/>
          <p:cNvSpPr>
            <a:spLocks noGrp="1"/>
          </p:cNvSpPr>
          <p:nvPr>
            <p:ph idx="1"/>
          </p:nvPr>
        </p:nvSpPr>
        <p:spPr>
          <a:xfrm>
            <a:off x="1005258" y="2057400"/>
            <a:ext cx="7605342" cy="4308866"/>
          </a:xfrm>
        </p:spPr>
        <p:txBody>
          <a:bodyPr>
            <a:normAutofit/>
          </a:bodyPr>
          <a:lstStyle/>
          <a:p>
            <a:pPr lvl="0">
              <a:buClr>
                <a:srgbClr val="B71E42"/>
              </a:buClr>
            </a:pPr>
            <a:endParaRPr lang="el-GR" sz="1700" b="1" dirty="0">
              <a:solidFill>
                <a:prstClr val="black"/>
              </a:solidFill>
            </a:endParaRPr>
          </a:p>
          <a:p>
            <a:pPr lvl="0">
              <a:buClr>
                <a:srgbClr val="B71E42"/>
              </a:buClr>
            </a:pPr>
            <a:r>
              <a:rPr lang="el-GR" sz="2500" b="1" dirty="0" err="1">
                <a:solidFill>
                  <a:prstClr val="black"/>
                </a:solidFill>
              </a:rPr>
              <a:t>πολυάριθµες</a:t>
            </a:r>
            <a:r>
              <a:rPr lang="el-GR" sz="2500" b="1" dirty="0">
                <a:solidFill>
                  <a:prstClr val="black"/>
                </a:solidFill>
              </a:rPr>
              <a:t> στερεότυπες εκφράσεις για την οργάνωση του διαλόγου, όπως χαιρετισµούς π.χ. </a:t>
            </a:r>
            <a:r>
              <a:rPr lang="el-GR" sz="2500" b="1" dirty="0">
                <a:solidFill>
                  <a:schemeClr val="accent1"/>
                </a:solidFill>
              </a:rPr>
              <a:t>έλα ρε, τσα γεια</a:t>
            </a:r>
          </a:p>
          <a:p>
            <a:pPr lvl="0">
              <a:buClr>
                <a:srgbClr val="B71E42"/>
              </a:buClr>
            </a:pPr>
            <a:r>
              <a:rPr lang="el-GR" sz="2500" b="1" dirty="0">
                <a:solidFill>
                  <a:prstClr val="black"/>
                </a:solidFill>
              </a:rPr>
              <a:t>προσφωνήσεις π.χ. </a:t>
            </a:r>
            <a:r>
              <a:rPr lang="el-GR" sz="2500" b="1" dirty="0">
                <a:solidFill>
                  <a:schemeClr val="accent1"/>
                </a:solidFill>
              </a:rPr>
              <a:t>ρε µεγάλε</a:t>
            </a:r>
          </a:p>
          <a:p>
            <a:pPr lvl="0">
              <a:buClr>
                <a:srgbClr val="B71E42"/>
              </a:buClr>
            </a:pPr>
            <a:r>
              <a:rPr lang="el-GR" sz="2500" b="1" dirty="0">
                <a:solidFill>
                  <a:prstClr val="black"/>
                </a:solidFill>
              </a:rPr>
              <a:t>φιλικές υβριστικές προσφωνήσεις π.χ. </a:t>
            </a:r>
            <a:r>
              <a:rPr lang="el-GR" sz="2500" b="1" dirty="0">
                <a:solidFill>
                  <a:schemeClr val="accent1"/>
                </a:solidFill>
              </a:rPr>
              <a:t>ρε µαλάκα</a:t>
            </a:r>
          </a:p>
          <a:p>
            <a:pPr lvl="0">
              <a:buClr>
                <a:srgbClr val="B71E42"/>
              </a:buClr>
            </a:pPr>
            <a:r>
              <a:rPr lang="el-GR" sz="2500" b="1" dirty="0">
                <a:solidFill>
                  <a:prstClr val="black"/>
                </a:solidFill>
              </a:rPr>
              <a:t>εκφράσεις συµφωνίας π.χ. </a:t>
            </a:r>
            <a:r>
              <a:rPr lang="el-GR" sz="2500" b="1" dirty="0">
                <a:solidFill>
                  <a:schemeClr val="accent1"/>
                </a:solidFill>
              </a:rPr>
              <a:t>Μέσα είσαι! </a:t>
            </a:r>
          </a:p>
        </p:txBody>
      </p:sp>
    </p:spTree>
    <p:extLst>
      <p:ext uri="{BB962C8B-B14F-4D97-AF65-F5344CB8AC3E}">
        <p14:creationId xmlns:p14="http://schemas.microsoft.com/office/powerpoint/2010/main" val="245803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a:t>
            </a:r>
            <a:endParaRPr lang="en-GB" dirty="0"/>
          </a:p>
        </p:txBody>
      </p:sp>
      <p:sp>
        <p:nvSpPr>
          <p:cNvPr id="3" name="Content Placeholder 2"/>
          <p:cNvSpPr>
            <a:spLocks noGrp="1"/>
          </p:cNvSpPr>
          <p:nvPr>
            <p:ph idx="1"/>
          </p:nvPr>
        </p:nvSpPr>
        <p:spPr>
          <a:xfrm>
            <a:off x="685800" y="2121408"/>
            <a:ext cx="8153400" cy="4050792"/>
          </a:xfrm>
        </p:spPr>
        <p:txBody>
          <a:bodyPr/>
          <a:lstStyle/>
          <a:p>
            <a:pPr lvl="0">
              <a:buClr>
                <a:srgbClr val="B71E42"/>
              </a:buClr>
            </a:pPr>
            <a:endParaRPr lang="el-GR" b="1" dirty="0">
              <a:solidFill>
                <a:prstClr val="black"/>
              </a:solidFill>
            </a:endParaRPr>
          </a:p>
          <a:p>
            <a:pPr lvl="0">
              <a:buClr>
                <a:srgbClr val="B71E42"/>
              </a:buClr>
            </a:pPr>
            <a:r>
              <a:rPr lang="el-GR" sz="2500" b="1" dirty="0">
                <a:solidFill>
                  <a:prstClr val="black"/>
                </a:solidFill>
              </a:rPr>
              <a:t>εκφράσεις άρνησης π.χ. </a:t>
            </a:r>
            <a:r>
              <a:rPr lang="el-GR" sz="2500" b="1" dirty="0">
                <a:solidFill>
                  <a:schemeClr val="accent1"/>
                </a:solidFill>
              </a:rPr>
              <a:t>Ούτε µε σφαίρες!</a:t>
            </a:r>
          </a:p>
          <a:p>
            <a:pPr lvl="0">
              <a:buClr>
                <a:srgbClr val="B71E42"/>
              </a:buClr>
            </a:pPr>
            <a:r>
              <a:rPr lang="el-GR" sz="2500" b="1" dirty="0"/>
              <a:t>εκφράσεις επιδοκιµασίας π.χ. </a:t>
            </a:r>
            <a:r>
              <a:rPr lang="el-GR" sz="2500" b="1" dirty="0">
                <a:solidFill>
                  <a:schemeClr val="accent1"/>
                </a:solidFill>
              </a:rPr>
              <a:t>Φοβερό! Έγραψε!</a:t>
            </a:r>
          </a:p>
          <a:p>
            <a:pPr lvl="0">
              <a:buClr>
                <a:srgbClr val="B71E42"/>
              </a:buClr>
            </a:pPr>
            <a:r>
              <a:rPr lang="el-GR" sz="2500" b="1" dirty="0"/>
              <a:t>εκφράσεις έναρξης µιας αφήγησης π.χ. </a:t>
            </a:r>
            <a:r>
              <a:rPr lang="el-GR" sz="2500" b="1" dirty="0">
                <a:solidFill>
                  <a:schemeClr val="accent1"/>
                </a:solidFill>
              </a:rPr>
              <a:t>Άκου φάση! </a:t>
            </a:r>
            <a:endParaRPr lang="en-GB" sz="2500" b="1" dirty="0">
              <a:solidFill>
                <a:schemeClr val="accent1"/>
              </a:solidFill>
            </a:endParaRPr>
          </a:p>
          <a:p>
            <a:endParaRPr lang="en-GB" dirty="0"/>
          </a:p>
          <a:p>
            <a:endParaRPr lang="en-GB" dirty="0"/>
          </a:p>
        </p:txBody>
      </p:sp>
    </p:spTree>
    <p:extLst>
      <p:ext uri="{BB962C8B-B14F-4D97-AF65-F5344CB8AC3E}">
        <p14:creationId xmlns:p14="http://schemas.microsoft.com/office/powerpoint/2010/main" val="16474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9372600" cy="1609344"/>
          </a:xfrm>
        </p:spPr>
        <p:txBody>
          <a:bodyPr>
            <a:normAutofit/>
          </a:bodyPr>
          <a:lstStyle/>
          <a:p>
            <a:r>
              <a:rPr lang="el-GR" sz="3700" dirty="0"/>
              <a:t>Δημιουργια &amp; ανανεωση λεξιλογιου</a:t>
            </a:r>
            <a:endParaRPr lang="en-GB" sz="3700" dirty="0"/>
          </a:p>
        </p:txBody>
      </p:sp>
      <p:sp>
        <p:nvSpPr>
          <p:cNvPr id="3" name="Content Placeholder 2"/>
          <p:cNvSpPr>
            <a:spLocks noGrp="1"/>
          </p:cNvSpPr>
          <p:nvPr>
            <p:ph idx="1"/>
          </p:nvPr>
        </p:nvSpPr>
        <p:spPr>
          <a:xfrm>
            <a:off x="990600" y="1752600"/>
            <a:ext cx="7202456" cy="4876800"/>
          </a:xfrm>
        </p:spPr>
        <p:txBody>
          <a:bodyPr>
            <a:normAutofit/>
          </a:bodyPr>
          <a:lstStyle/>
          <a:p>
            <a:pPr marL="0" indent="0" algn="ctr">
              <a:buNone/>
            </a:pPr>
            <a:r>
              <a:rPr lang="el-GR" sz="2500" b="1" dirty="0"/>
              <a:t>Η </a:t>
            </a:r>
            <a:r>
              <a:rPr lang="el-GR" sz="2500" b="1" dirty="0" err="1"/>
              <a:t>δηµιουργία</a:t>
            </a:r>
            <a:r>
              <a:rPr lang="el-GR" sz="2500" b="1" dirty="0"/>
              <a:t> και ανανέωση του νεανικού λεξιλογίου γίνεται µε 4 βασικούς τρόπους:</a:t>
            </a:r>
          </a:p>
          <a:p>
            <a:endParaRPr lang="el-GR" sz="2500" b="1" dirty="0"/>
          </a:p>
          <a:p>
            <a:pPr marL="0" indent="0">
              <a:buNone/>
            </a:pPr>
            <a:r>
              <a:rPr lang="el-GR" sz="2700" b="1" i="1" dirty="0"/>
              <a:t>α) αλλαγή </a:t>
            </a:r>
            <a:r>
              <a:rPr lang="el-GR" sz="2700" b="1" i="1" dirty="0" err="1"/>
              <a:t>σηµασίας</a:t>
            </a:r>
            <a:endParaRPr lang="el-GR" sz="2700" b="1" i="1" dirty="0"/>
          </a:p>
          <a:p>
            <a:pPr marL="0" indent="0">
              <a:buNone/>
            </a:pPr>
            <a:r>
              <a:rPr lang="el-GR" sz="2700" b="1" i="1" dirty="0"/>
              <a:t>β) </a:t>
            </a:r>
            <a:r>
              <a:rPr lang="el-GR" sz="2700" b="1" i="1" dirty="0" err="1"/>
              <a:t>δανεισµός</a:t>
            </a:r>
            <a:endParaRPr lang="el-GR" sz="2700" b="1" i="1" dirty="0"/>
          </a:p>
          <a:p>
            <a:pPr marL="0" indent="0">
              <a:buNone/>
            </a:pPr>
            <a:r>
              <a:rPr lang="el-GR" sz="2700" b="1" i="1" dirty="0"/>
              <a:t>γ) επιλογές προτύπων </a:t>
            </a:r>
            <a:r>
              <a:rPr lang="el-GR" sz="2700" b="1" i="1" dirty="0" err="1"/>
              <a:t>σχηµατισµού</a:t>
            </a:r>
            <a:r>
              <a:rPr lang="el-GR" sz="2700" b="1" i="1" dirty="0"/>
              <a:t> λέξεων</a:t>
            </a:r>
          </a:p>
          <a:p>
            <a:pPr marL="0" indent="0">
              <a:buNone/>
            </a:pPr>
            <a:r>
              <a:rPr lang="el-GR" sz="2700" b="1" i="1" dirty="0"/>
              <a:t>δ) τροποποίηση λέξεων χωρίς αλλαγή της βασικής τους </a:t>
            </a:r>
            <a:r>
              <a:rPr lang="el-GR" sz="2700" b="1" i="1" dirty="0" err="1"/>
              <a:t>σηµασίας</a:t>
            </a:r>
            <a:endParaRPr lang="el-GR" sz="2700" b="1" i="1" dirty="0"/>
          </a:p>
          <a:p>
            <a:endParaRPr lang="el-GR" sz="2500" b="1" dirty="0"/>
          </a:p>
          <a:p>
            <a:pPr marL="0" indent="0">
              <a:buNone/>
            </a:pPr>
            <a:endParaRPr lang="en-GB" b="1" dirty="0"/>
          </a:p>
        </p:txBody>
      </p:sp>
    </p:spTree>
    <p:extLst>
      <p:ext uri="{BB962C8B-B14F-4D97-AF65-F5344CB8AC3E}">
        <p14:creationId xmlns:p14="http://schemas.microsoft.com/office/powerpoint/2010/main" val="126691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ταυτοτητα</a:t>
            </a:r>
            <a:endParaRPr lang="en-GB" dirty="0"/>
          </a:p>
        </p:txBody>
      </p:sp>
      <p:sp>
        <p:nvSpPr>
          <p:cNvPr id="3" name="Content Placeholder 2"/>
          <p:cNvSpPr>
            <a:spLocks noGrp="1"/>
          </p:cNvSpPr>
          <p:nvPr>
            <p:ph idx="1"/>
          </p:nvPr>
        </p:nvSpPr>
        <p:spPr/>
        <p:txBody>
          <a:bodyPr/>
          <a:lstStyle/>
          <a:p>
            <a:endParaRPr lang="en-GB" dirty="0"/>
          </a:p>
        </p:txBody>
      </p:sp>
      <p:sp>
        <p:nvSpPr>
          <p:cNvPr id="4" name="Rectangle 3"/>
          <p:cNvSpPr/>
          <p:nvPr/>
        </p:nvSpPr>
        <p:spPr>
          <a:xfrm>
            <a:off x="1181101" y="2129390"/>
            <a:ext cx="2044700" cy="9228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νέος - γέρος</a:t>
            </a:r>
            <a:endParaRPr lang="en-GB" dirty="0">
              <a:solidFill>
                <a:prstClr val="white"/>
              </a:solidFill>
            </a:endParaRPr>
          </a:p>
        </p:txBody>
      </p:sp>
      <p:sp>
        <p:nvSpPr>
          <p:cNvPr id="5" name="Rectangle 4"/>
          <p:cNvSpPr/>
          <p:nvPr/>
        </p:nvSpPr>
        <p:spPr>
          <a:xfrm>
            <a:off x="1181101" y="3509456"/>
            <a:ext cx="1892300" cy="1405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άνδρας – γυναίκα </a:t>
            </a:r>
            <a:endParaRPr lang="en-GB" dirty="0">
              <a:solidFill>
                <a:prstClr val="white"/>
              </a:solidFill>
            </a:endParaRPr>
          </a:p>
        </p:txBody>
      </p:sp>
      <p:sp>
        <p:nvSpPr>
          <p:cNvPr id="6" name="Rectangle 5"/>
          <p:cNvSpPr/>
          <p:nvPr/>
        </p:nvSpPr>
        <p:spPr>
          <a:xfrm>
            <a:off x="3460752" y="2590823"/>
            <a:ext cx="2012950" cy="1159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γνωστός - ξένος</a:t>
            </a:r>
            <a:endParaRPr lang="en-GB" dirty="0">
              <a:solidFill>
                <a:prstClr val="white"/>
              </a:solidFill>
            </a:endParaRPr>
          </a:p>
        </p:txBody>
      </p:sp>
      <p:sp>
        <p:nvSpPr>
          <p:cNvPr id="8" name="Rectangle 7"/>
          <p:cNvSpPr/>
          <p:nvPr/>
        </p:nvSpPr>
        <p:spPr>
          <a:xfrm>
            <a:off x="5930899" y="4707489"/>
            <a:ext cx="1892300" cy="1159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ντόπιος - ξένος</a:t>
            </a:r>
            <a:endParaRPr lang="en-GB" dirty="0">
              <a:solidFill>
                <a:prstClr val="white"/>
              </a:solidFill>
            </a:endParaRPr>
          </a:p>
        </p:txBody>
      </p:sp>
      <p:sp>
        <p:nvSpPr>
          <p:cNvPr id="9" name="Rectangle 8"/>
          <p:cNvSpPr/>
          <p:nvPr/>
        </p:nvSpPr>
        <p:spPr>
          <a:xfrm>
            <a:off x="3460751" y="4212166"/>
            <a:ext cx="2266950" cy="88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δασκάλα - μαθήτρια</a:t>
            </a:r>
            <a:endParaRPr lang="en-GB" dirty="0">
              <a:solidFill>
                <a:prstClr val="white"/>
              </a:solidFill>
            </a:endParaRPr>
          </a:p>
        </p:txBody>
      </p:sp>
      <p:sp>
        <p:nvSpPr>
          <p:cNvPr id="10" name="Rectangle 9"/>
          <p:cNvSpPr/>
          <p:nvPr/>
        </p:nvSpPr>
        <p:spPr>
          <a:xfrm>
            <a:off x="5899148" y="3242741"/>
            <a:ext cx="1905000" cy="774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σκληρός - ευαίσθητος</a:t>
            </a:r>
            <a:endParaRPr lang="en-GB"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836" y="282059"/>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2042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Δημιουργια &amp; ανανεωση λεξιλογιου</a:t>
            </a:r>
            <a:endParaRPr lang="en-GB" dirty="0"/>
          </a:p>
        </p:txBody>
      </p:sp>
      <p:sp>
        <p:nvSpPr>
          <p:cNvPr id="3" name="Content Placeholder 2"/>
          <p:cNvSpPr>
            <a:spLocks noGrp="1"/>
          </p:cNvSpPr>
          <p:nvPr>
            <p:ph idx="1"/>
          </p:nvPr>
        </p:nvSpPr>
        <p:spPr>
          <a:xfrm>
            <a:off x="838200" y="2280910"/>
            <a:ext cx="7202456" cy="4577090"/>
          </a:xfrm>
        </p:spPr>
        <p:txBody>
          <a:bodyPr>
            <a:normAutofit/>
          </a:bodyPr>
          <a:lstStyle/>
          <a:p>
            <a:pPr marL="0" indent="0">
              <a:buNone/>
            </a:pPr>
            <a:r>
              <a:rPr lang="el-GR" sz="2500" b="1" dirty="0"/>
              <a:t>Α) αλλαγή σηµασίας π.χ. </a:t>
            </a:r>
            <a:r>
              <a:rPr lang="el-GR" sz="2500" b="1" dirty="0">
                <a:solidFill>
                  <a:schemeClr val="accent1"/>
                </a:solidFill>
              </a:rPr>
              <a:t>κόκαλο</a:t>
            </a:r>
            <a:r>
              <a:rPr lang="el-GR" sz="2500" b="1" dirty="0"/>
              <a:t> ‘µεθυσµένος’ </a:t>
            </a:r>
          </a:p>
          <a:p>
            <a:pPr marL="0" indent="0">
              <a:buNone/>
            </a:pPr>
            <a:endParaRPr lang="el-GR" sz="2500" b="1" dirty="0"/>
          </a:p>
          <a:p>
            <a:pPr marL="0" indent="0">
              <a:buNone/>
            </a:pPr>
            <a:r>
              <a:rPr lang="el-GR" sz="2500" b="1" dirty="0"/>
              <a:t>Β) </a:t>
            </a:r>
            <a:r>
              <a:rPr lang="el-GR" sz="2500" b="1" dirty="0" err="1"/>
              <a:t>δανεισµός</a:t>
            </a:r>
            <a:r>
              <a:rPr lang="el-GR" sz="2500" b="1" dirty="0"/>
              <a:t>, κατά κύριο λόγο από τα αγγλικά π.χ. </a:t>
            </a:r>
            <a:r>
              <a:rPr lang="el-GR" sz="2500" b="1" dirty="0">
                <a:solidFill>
                  <a:schemeClr val="accent1"/>
                </a:solidFill>
              </a:rPr>
              <a:t>χάι </a:t>
            </a:r>
            <a:r>
              <a:rPr lang="el-GR" sz="2500" b="1" dirty="0"/>
              <a:t>‘κεφάτος, φτιαγµένος’</a:t>
            </a:r>
          </a:p>
          <a:p>
            <a:endParaRPr lang="el-GR" sz="2500" b="1" dirty="0"/>
          </a:p>
          <a:p>
            <a:pPr marL="0" indent="0">
              <a:buNone/>
            </a:pPr>
            <a:r>
              <a:rPr lang="el-GR" sz="2500" b="1" dirty="0"/>
              <a:t>Γ) επιλογές προτύπων σχηµατισµού λέξεων,  π.χ. το επίθηµα -άς για κατηγορίες της νεανικής κουλτούρας µε αγγλική βάση (</a:t>
            </a:r>
            <a:r>
              <a:rPr lang="el-GR" sz="2500" b="1" dirty="0">
                <a:solidFill>
                  <a:schemeClr val="accent1"/>
                </a:solidFill>
              </a:rPr>
              <a:t>γκραφιτάς, µεταλάς, </a:t>
            </a:r>
            <a:r>
              <a:rPr lang="el-GR" sz="2500" b="1" dirty="0"/>
              <a:t>κ.ά.) και</a:t>
            </a:r>
          </a:p>
          <a:p>
            <a:pPr marL="0" indent="0">
              <a:buNone/>
            </a:pPr>
            <a:endParaRPr lang="en-GB" b="1" dirty="0"/>
          </a:p>
        </p:txBody>
      </p:sp>
    </p:spTree>
    <p:extLst>
      <p:ext uri="{BB962C8B-B14F-4D97-AF65-F5344CB8AC3E}">
        <p14:creationId xmlns:p14="http://schemas.microsoft.com/office/powerpoint/2010/main" val="181680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Δημιουργια &amp; ανανεωση λεξιλογιου</a:t>
            </a:r>
            <a:endParaRPr lang="en-GB" dirty="0"/>
          </a:p>
        </p:txBody>
      </p:sp>
      <p:sp>
        <p:nvSpPr>
          <p:cNvPr id="3" name="Content Placeholder 2"/>
          <p:cNvSpPr>
            <a:spLocks noGrp="1"/>
          </p:cNvSpPr>
          <p:nvPr>
            <p:ph idx="1"/>
          </p:nvPr>
        </p:nvSpPr>
        <p:spPr>
          <a:xfrm>
            <a:off x="914400" y="2209800"/>
            <a:ext cx="7772400" cy="4050792"/>
          </a:xfrm>
        </p:spPr>
        <p:txBody>
          <a:bodyPr/>
          <a:lstStyle/>
          <a:p>
            <a:endParaRPr lang="el-GR" b="1" dirty="0"/>
          </a:p>
          <a:p>
            <a:pPr marL="0" indent="0">
              <a:buNone/>
            </a:pPr>
            <a:r>
              <a:rPr lang="el-GR" sz="2500" b="1" dirty="0"/>
              <a:t>Δ) τροποποίηση λέξεων χωρίς αλλαγή της βασικής τους σηµασίας, </a:t>
            </a:r>
          </a:p>
          <a:p>
            <a:pPr marL="0" indent="0">
              <a:buNone/>
            </a:pPr>
            <a:r>
              <a:rPr lang="el-GR" sz="2500" b="1" dirty="0"/>
              <a:t>είτε µε επιθήµατα (τσιγάρο &gt; </a:t>
            </a:r>
            <a:r>
              <a:rPr lang="el-GR" sz="2500" b="1" dirty="0">
                <a:solidFill>
                  <a:schemeClr val="accent1"/>
                </a:solidFill>
              </a:rPr>
              <a:t>τσιγαριά</a:t>
            </a:r>
            <a:r>
              <a:rPr lang="el-GR" sz="2500" b="1" dirty="0"/>
              <a:t>) </a:t>
            </a:r>
          </a:p>
          <a:p>
            <a:pPr marL="0" indent="0">
              <a:buNone/>
            </a:pPr>
            <a:r>
              <a:rPr lang="el-GR" sz="2500" b="1" dirty="0"/>
              <a:t>είτε µε σύντµηση (µατσωµένος &gt; </a:t>
            </a:r>
            <a:r>
              <a:rPr lang="el-GR" sz="2500" b="1" dirty="0">
                <a:solidFill>
                  <a:schemeClr val="accent1"/>
                </a:solidFill>
              </a:rPr>
              <a:t>µατσό</a:t>
            </a:r>
            <a:r>
              <a:rPr lang="el-GR" sz="2500" b="1" dirty="0"/>
              <a:t>) </a:t>
            </a:r>
          </a:p>
          <a:p>
            <a:pPr marL="0" indent="0">
              <a:buNone/>
            </a:pPr>
            <a:r>
              <a:rPr lang="el-GR" sz="2500" b="1" dirty="0"/>
              <a:t>είτε µε µετάθεση φθόγγων ή συλλαβών, τα λεγόµενα </a:t>
            </a:r>
            <a:r>
              <a:rPr lang="el-GR" sz="2500" b="1" dirty="0">
                <a:solidFill>
                  <a:schemeClr val="accent1"/>
                </a:solidFill>
              </a:rPr>
              <a:t>ποδανά</a:t>
            </a:r>
            <a:r>
              <a:rPr lang="el-GR" sz="2500" b="1" dirty="0"/>
              <a:t> (‘ανάποδα’, π.χ. </a:t>
            </a:r>
            <a:r>
              <a:rPr lang="el-GR" sz="2500" b="1" dirty="0">
                <a:solidFill>
                  <a:schemeClr val="accent1"/>
                </a:solidFill>
              </a:rPr>
              <a:t>µεναγκό</a:t>
            </a:r>
            <a:r>
              <a:rPr lang="el-GR" sz="2500" b="1" dirty="0"/>
              <a:t> ‘γκόµενα’). </a:t>
            </a:r>
            <a:endParaRPr lang="en-GB" sz="2500" b="1" dirty="0"/>
          </a:p>
          <a:p>
            <a:endParaRPr lang="en-GB" dirty="0"/>
          </a:p>
        </p:txBody>
      </p:sp>
    </p:spTree>
    <p:extLst>
      <p:ext uri="{BB962C8B-B14F-4D97-AF65-F5344CB8AC3E}">
        <p14:creationId xmlns:p14="http://schemas.microsoft.com/office/powerpoint/2010/main" val="214376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Λεξιλογικο επιπεδο </a:t>
            </a:r>
            <a:endParaRPr lang="en-GB" dirty="0"/>
          </a:p>
        </p:txBody>
      </p:sp>
      <p:sp>
        <p:nvSpPr>
          <p:cNvPr id="3" name="Content Placeholder 2"/>
          <p:cNvSpPr>
            <a:spLocks noGrp="1"/>
          </p:cNvSpPr>
          <p:nvPr>
            <p:ph idx="1"/>
          </p:nvPr>
        </p:nvSpPr>
        <p:spPr/>
        <p:txBody>
          <a:bodyPr/>
          <a:lstStyle/>
          <a:p>
            <a:pPr marL="0" lvl="0" indent="0">
              <a:buClr>
                <a:srgbClr val="B71E42"/>
              </a:buClr>
              <a:buNone/>
            </a:pPr>
            <a:r>
              <a:rPr lang="el-GR" b="1" dirty="0">
                <a:solidFill>
                  <a:prstClr val="black"/>
                </a:solidFill>
              </a:rPr>
              <a:t>Αλλαγή σύνταξης – αλλαγή σημασίας </a:t>
            </a:r>
          </a:p>
          <a:p>
            <a:pPr>
              <a:buClr>
                <a:srgbClr val="B71E42"/>
              </a:buClr>
            </a:pPr>
            <a:r>
              <a:rPr lang="el-GR" b="1" dirty="0">
                <a:solidFill>
                  <a:prstClr val="black"/>
                </a:solidFill>
              </a:rPr>
              <a:t>νέα απρόσωπα ρήματα (</a:t>
            </a:r>
            <a:r>
              <a:rPr lang="el-GR" b="1" dirty="0">
                <a:solidFill>
                  <a:schemeClr val="accent1"/>
                </a:solidFill>
              </a:rPr>
              <a:t>παίζει)</a:t>
            </a:r>
          </a:p>
          <a:p>
            <a:pPr>
              <a:buClr>
                <a:srgbClr val="B71E42"/>
              </a:buClr>
            </a:pPr>
            <a:r>
              <a:rPr lang="el-GR" b="1" dirty="0">
                <a:solidFill>
                  <a:prstClr val="black"/>
                </a:solidFill>
              </a:rPr>
              <a:t>νέα αυτοπαθή (</a:t>
            </a:r>
            <a:r>
              <a:rPr lang="el-GR" b="1" dirty="0">
                <a:solidFill>
                  <a:schemeClr val="accent1"/>
                </a:solidFill>
              </a:rPr>
              <a:t>σπάζομαι</a:t>
            </a:r>
            <a:r>
              <a:rPr lang="el-GR" b="1" dirty="0">
                <a:solidFill>
                  <a:prstClr val="black"/>
                </a:solidFill>
              </a:rPr>
              <a:t>)</a:t>
            </a:r>
          </a:p>
          <a:p>
            <a:pPr>
              <a:buClr>
                <a:srgbClr val="B71E42"/>
              </a:buClr>
            </a:pPr>
            <a:r>
              <a:rPr lang="el-GR" b="1" dirty="0">
                <a:solidFill>
                  <a:prstClr val="black"/>
                </a:solidFill>
              </a:rPr>
              <a:t>Μετακίνηση από αισθητηριακές σημασίες σε γνωστικές </a:t>
            </a:r>
          </a:p>
          <a:p>
            <a:pPr marL="0" indent="0">
              <a:buClr>
                <a:srgbClr val="B71E42"/>
              </a:buClr>
              <a:buNone/>
            </a:pPr>
            <a:r>
              <a:rPr lang="el-GR" b="1" dirty="0">
                <a:solidFill>
                  <a:prstClr val="black"/>
                </a:solidFill>
              </a:rPr>
              <a:t>   </a:t>
            </a:r>
            <a:r>
              <a:rPr lang="el-GR" b="1" dirty="0">
                <a:solidFill>
                  <a:schemeClr val="accent1"/>
                </a:solidFill>
              </a:rPr>
              <a:t>μου ’ρθε φλασιά, την είδε αρχηγός, </a:t>
            </a:r>
          </a:p>
          <a:p>
            <a:pPr marL="0" indent="0">
              <a:buClr>
                <a:srgbClr val="B71E42"/>
              </a:buClr>
              <a:buNone/>
            </a:pPr>
            <a:r>
              <a:rPr lang="el-GR" b="1" dirty="0">
                <a:solidFill>
                  <a:schemeClr val="accent1"/>
                </a:solidFill>
              </a:rPr>
              <a:t>   χλωμό, αστέρι, τζάμι, δε μασάει, δε σφάξανε</a:t>
            </a:r>
            <a:endParaRPr lang="el-GR" b="1" dirty="0">
              <a:solidFill>
                <a:prstClr val="black"/>
              </a:solidFill>
            </a:endParaRPr>
          </a:p>
          <a:p>
            <a:pPr>
              <a:buClr>
                <a:srgbClr val="B71E42"/>
              </a:buClr>
            </a:pPr>
            <a:endParaRPr lang="en-GB" dirty="0">
              <a:solidFill>
                <a:prstClr val="black"/>
              </a:solidFill>
            </a:endParaRPr>
          </a:p>
          <a:p>
            <a:endParaRPr lang="en-GB" dirty="0"/>
          </a:p>
        </p:txBody>
      </p:sp>
      <p:sp>
        <p:nvSpPr>
          <p:cNvPr id="4" name="TextBox 3">
            <a:extLst>
              <a:ext uri="{FF2B5EF4-FFF2-40B4-BE49-F238E27FC236}">
                <a16:creationId xmlns:a16="http://schemas.microsoft.com/office/drawing/2014/main" id="{01700F14-0DB5-BA4C-88AB-394CF687830B}"/>
              </a:ext>
            </a:extLst>
          </p:cNvPr>
          <p:cNvSpPr txBox="1"/>
          <p:nvPr/>
        </p:nvSpPr>
        <p:spPr>
          <a:xfrm>
            <a:off x="3683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336631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linds(horizontal)">
                                      <p:cBhvr>
                                        <p:cTn id="20" dur="500"/>
                                        <p:tgtEl>
                                          <p:spTgt spid="3">
                                            <p:txEl>
                                              <p:pRg st="4" end="4"/>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Λεξιλογικο επιπεδο - δανεια</a:t>
            </a:r>
            <a:endParaRPr lang="en-GB" dirty="0"/>
          </a:p>
        </p:txBody>
      </p:sp>
      <p:sp>
        <p:nvSpPr>
          <p:cNvPr id="3" name="Content Placeholder 2"/>
          <p:cNvSpPr>
            <a:spLocks noGrp="1"/>
          </p:cNvSpPr>
          <p:nvPr>
            <p:ph idx="1"/>
          </p:nvPr>
        </p:nvSpPr>
        <p:spPr/>
        <p:txBody>
          <a:bodyPr>
            <a:normAutofit/>
          </a:bodyPr>
          <a:lstStyle/>
          <a:p>
            <a:r>
              <a:rPr lang="el-GR" b="1" dirty="0"/>
              <a:t>Αυτούσια</a:t>
            </a:r>
          </a:p>
          <a:p>
            <a:r>
              <a:rPr lang="el-GR" b="1" dirty="0"/>
              <a:t>Προσαρμογή στα ελληνικά</a:t>
            </a:r>
          </a:p>
          <a:p>
            <a:r>
              <a:rPr lang="el-GR" b="1" dirty="0"/>
              <a:t>Ευρηματική σύνθεση με ελληνικά στοιχεία π.χ. </a:t>
            </a:r>
            <a:r>
              <a:rPr lang="el-GR" b="1" dirty="0">
                <a:solidFill>
                  <a:schemeClr val="accent1"/>
                </a:solidFill>
              </a:rPr>
              <a:t>πουρέιντζερ </a:t>
            </a:r>
          </a:p>
          <a:p>
            <a:r>
              <a:rPr lang="el-GR" b="1" dirty="0"/>
              <a:t>Δάνειες βάσεις</a:t>
            </a:r>
            <a:r>
              <a:rPr lang="en-GB" b="1" dirty="0"/>
              <a:t> </a:t>
            </a:r>
            <a:r>
              <a:rPr lang="el-GR" b="1" dirty="0"/>
              <a:t>με επιθήματα της ελληνικής π.χ. </a:t>
            </a:r>
            <a:r>
              <a:rPr lang="el-GR" b="1" dirty="0">
                <a:solidFill>
                  <a:schemeClr val="accent1"/>
                </a:solidFill>
              </a:rPr>
              <a:t>γκραφιτάς</a:t>
            </a:r>
          </a:p>
          <a:p>
            <a:r>
              <a:rPr lang="el-GR" b="1" dirty="0"/>
              <a:t>Δημιουργία συνωνύνων π.χ. φραγκοφονιάς -  </a:t>
            </a:r>
            <a:r>
              <a:rPr lang="el-GR" b="1" dirty="0">
                <a:solidFill>
                  <a:schemeClr val="accent1"/>
                </a:solidFill>
              </a:rPr>
              <a:t>φραγκοκίλερ</a:t>
            </a:r>
          </a:p>
          <a:p>
            <a:r>
              <a:rPr lang="el-GR" b="1" dirty="0"/>
              <a:t>Κατά λέξη μετάφραση ιδιωματισμών </a:t>
            </a:r>
          </a:p>
          <a:p>
            <a:pPr marL="0" indent="0">
              <a:buNone/>
            </a:pPr>
            <a:r>
              <a:rPr lang="el-GR" b="1" dirty="0"/>
              <a:t>     </a:t>
            </a:r>
            <a:r>
              <a:rPr lang="el-GR" b="1" dirty="0">
                <a:solidFill>
                  <a:schemeClr val="accent1"/>
                </a:solidFill>
              </a:rPr>
              <a:t>σλόουλυ δε βέρι </a:t>
            </a:r>
            <a:r>
              <a:rPr lang="el-GR" b="1" dirty="0" err="1">
                <a:solidFill>
                  <a:schemeClr val="accent1"/>
                </a:solidFill>
              </a:rPr>
              <a:t>όιλ</a:t>
            </a:r>
            <a:r>
              <a:rPr lang="el-GR" b="1" dirty="0">
                <a:solidFill>
                  <a:schemeClr val="accent1"/>
                </a:solidFill>
              </a:rPr>
              <a:t> - </a:t>
            </a:r>
            <a:r>
              <a:rPr lang="el-GR" dirty="0"/>
              <a:t>π.χ. σιγά τον πολυέλαιο</a:t>
            </a:r>
          </a:p>
          <a:p>
            <a:pPr marL="0" indent="0">
              <a:buNone/>
            </a:pPr>
            <a:endParaRPr lang="en-GB" b="1" dirty="0">
              <a:solidFill>
                <a:schemeClr val="accent1"/>
              </a:solidFill>
            </a:endParaRPr>
          </a:p>
        </p:txBody>
      </p:sp>
      <p:sp>
        <p:nvSpPr>
          <p:cNvPr id="4" name="TextBox 3">
            <a:extLst>
              <a:ext uri="{FF2B5EF4-FFF2-40B4-BE49-F238E27FC236}">
                <a16:creationId xmlns:a16="http://schemas.microsoft.com/office/drawing/2014/main" id="{6AAC0BE7-16AC-374A-8A1F-26A42B0C500D}"/>
              </a:ext>
            </a:extLst>
          </p:cNvPr>
          <p:cNvSpPr txBox="1"/>
          <p:nvPr/>
        </p:nvSpPr>
        <p:spPr>
          <a:xfrm>
            <a:off x="3810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70706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blinds(horizontal)">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Δανειεσ λεξεισ</a:t>
            </a:r>
            <a:endParaRPr lang="en-GB" dirty="0"/>
          </a:p>
        </p:txBody>
      </p:sp>
      <p:sp>
        <p:nvSpPr>
          <p:cNvPr id="3" name="Content Placeholder 2"/>
          <p:cNvSpPr>
            <a:spLocks noGrp="1"/>
          </p:cNvSpPr>
          <p:nvPr>
            <p:ph idx="1"/>
          </p:nvPr>
        </p:nvSpPr>
        <p:spPr/>
        <p:txBody>
          <a:bodyPr/>
          <a:lstStyle/>
          <a:p>
            <a:r>
              <a:rPr lang="el-GR" b="1" dirty="0"/>
              <a:t>υβριστικοί χαρακτηρισμοί, ρήματα &amp; επίθετα</a:t>
            </a:r>
          </a:p>
          <a:p>
            <a:r>
              <a:rPr lang="el-GR" b="1" dirty="0"/>
              <a:t>χαιρετισμοί – προσφωνήσεις </a:t>
            </a:r>
          </a:p>
          <a:p>
            <a:r>
              <a:rPr lang="el-GR" b="1" dirty="0"/>
              <a:t>επιφωνήματα</a:t>
            </a:r>
          </a:p>
          <a:p>
            <a:r>
              <a:rPr lang="el-GR" b="1" dirty="0"/>
              <a:t>λέξεις για γλωσσικές πράξεις π.χ. έκφραση ευχαριστίας ή συγνώμης</a:t>
            </a:r>
          </a:p>
          <a:p>
            <a:endParaRPr lang="en-GB" dirty="0"/>
          </a:p>
        </p:txBody>
      </p:sp>
      <p:sp>
        <p:nvSpPr>
          <p:cNvPr id="4" name="TextBox 3">
            <a:extLst>
              <a:ext uri="{FF2B5EF4-FFF2-40B4-BE49-F238E27FC236}">
                <a16:creationId xmlns:a16="http://schemas.microsoft.com/office/drawing/2014/main" id="{2A945CC9-E9DB-E34C-BFB5-349E74075265}"/>
              </a:ext>
            </a:extLst>
          </p:cNvPr>
          <p:cNvSpPr txBox="1"/>
          <p:nvPr/>
        </p:nvSpPr>
        <p:spPr>
          <a:xfrm>
            <a:off x="355600" y="173151"/>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3898024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Μορφολογικο επιπεδο </a:t>
            </a:r>
            <a:endParaRPr lang="en-GB" dirty="0"/>
          </a:p>
        </p:txBody>
      </p:sp>
      <p:sp>
        <p:nvSpPr>
          <p:cNvPr id="3" name="Content Placeholder 2"/>
          <p:cNvSpPr>
            <a:spLocks noGrp="1"/>
          </p:cNvSpPr>
          <p:nvPr>
            <p:ph idx="1"/>
          </p:nvPr>
        </p:nvSpPr>
        <p:spPr/>
        <p:txBody>
          <a:bodyPr/>
          <a:lstStyle/>
          <a:p>
            <a:r>
              <a:rPr lang="el-GR" b="1" dirty="0"/>
              <a:t>Διαδικασίες παραγωγής &amp; σύνθεσης</a:t>
            </a:r>
          </a:p>
          <a:p>
            <a:pPr marL="0" indent="0">
              <a:buNone/>
            </a:pPr>
            <a:r>
              <a:rPr lang="el-GR" dirty="0"/>
              <a:t> -ας </a:t>
            </a:r>
            <a:r>
              <a:rPr lang="el-GR" dirty="0">
                <a:sym typeface="Wingdings" panose="05000000000000000000" pitchFamily="2" charset="2"/>
              </a:rPr>
              <a:t> </a:t>
            </a:r>
            <a:r>
              <a:rPr lang="el-GR" b="1" dirty="0">
                <a:solidFill>
                  <a:schemeClr val="accent1"/>
                </a:solidFill>
                <a:sym typeface="Wingdings" panose="05000000000000000000" pitchFamily="2" charset="2"/>
              </a:rPr>
              <a:t>γκραφιτάς, μεταλάς, χιπστεράς</a:t>
            </a:r>
          </a:p>
          <a:p>
            <a:pPr marL="0" indent="0">
              <a:buNone/>
            </a:pPr>
            <a:r>
              <a:rPr lang="el-GR" dirty="0">
                <a:sym typeface="Wingdings" panose="05000000000000000000" pitchFamily="2" charset="2"/>
              </a:rPr>
              <a:t>- άδικο  </a:t>
            </a:r>
            <a:r>
              <a:rPr lang="el-GR" b="1" dirty="0">
                <a:solidFill>
                  <a:schemeClr val="accent1"/>
                </a:solidFill>
                <a:sym typeface="Wingdings" panose="05000000000000000000" pitchFamily="2" charset="2"/>
              </a:rPr>
              <a:t>ροκάδικο, τσιπουράδικο, αφτεράδικο</a:t>
            </a:r>
          </a:p>
          <a:p>
            <a:pPr marL="0" indent="0">
              <a:buNone/>
            </a:pPr>
            <a:r>
              <a:rPr lang="el-GR" dirty="0">
                <a:sym typeface="Wingdings" panose="05000000000000000000" pitchFamily="2" charset="2"/>
              </a:rPr>
              <a:t> -  αδόρος  </a:t>
            </a:r>
            <a:r>
              <a:rPr lang="el-GR" b="1" dirty="0">
                <a:solidFill>
                  <a:schemeClr val="accent1"/>
                </a:solidFill>
                <a:sym typeface="Wingdings" panose="05000000000000000000" pitchFamily="2" charset="2"/>
              </a:rPr>
              <a:t>τσεκαδόρος</a:t>
            </a:r>
          </a:p>
          <a:p>
            <a:pPr marL="0" indent="0">
              <a:buNone/>
            </a:pPr>
            <a:r>
              <a:rPr lang="el-GR" dirty="0">
                <a:sym typeface="Wingdings" panose="05000000000000000000" pitchFamily="2" charset="2"/>
              </a:rPr>
              <a:t>- άζω  </a:t>
            </a:r>
            <a:r>
              <a:rPr lang="el-GR" b="1" dirty="0">
                <a:solidFill>
                  <a:schemeClr val="accent1"/>
                </a:solidFill>
                <a:sym typeface="Wingdings" panose="05000000000000000000" pitchFamily="2" charset="2"/>
              </a:rPr>
              <a:t>νταουνιάζω</a:t>
            </a:r>
          </a:p>
          <a:p>
            <a:pPr marL="0" indent="0">
              <a:buNone/>
            </a:pPr>
            <a:r>
              <a:rPr lang="el-GR" dirty="0">
                <a:sym typeface="Wingdings" panose="05000000000000000000" pitchFamily="2" charset="2"/>
              </a:rPr>
              <a:t>- άκι  </a:t>
            </a:r>
            <a:r>
              <a:rPr lang="el-GR" b="1" dirty="0">
                <a:solidFill>
                  <a:schemeClr val="accent1"/>
                </a:solidFill>
                <a:sym typeface="Wingdings" panose="05000000000000000000" pitchFamily="2" charset="2"/>
              </a:rPr>
              <a:t>πρεζάκι</a:t>
            </a:r>
          </a:p>
          <a:p>
            <a:pPr marL="0" indent="0">
              <a:buNone/>
            </a:pPr>
            <a:r>
              <a:rPr lang="el-GR" dirty="0">
                <a:sym typeface="Wingdings" panose="05000000000000000000" pitchFamily="2" charset="2"/>
              </a:rPr>
              <a:t>- άκιας  </a:t>
            </a:r>
            <a:r>
              <a:rPr lang="el-GR" b="1" dirty="0">
                <a:solidFill>
                  <a:schemeClr val="accent1"/>
                </a:solidFill>
                <a:sym typeface="Wingdings" panose="05000000000000000000" pitchFamily="2" charset="2"/>
              </a:rPr>
              <a:t>σχεσάκιας, καληνυχτάκιας</a:t>
            </a:r>
            <a:endParaRPr lang="en-GB" b="1" dirty="0">
              <a:solidFill>
                <a:schemeClr val="accent1"/>
              </a:solidFill>
            </a:endParaRPr>
          </a:p>
        </p:txBody>
      </p:sp>
      <p:sp>
        <p:nvSpPr>
          <p:cNvPr id="4" name="TextBox 3">
            <a:extLst>
              <a:ext uri="{FF2B5EF4-FFF2-40B4-BE49-F238E27FC236}">
                <a16:creationId xmlns:a16="http://schemas.microsoft.com/office/drawing/2014/main" id="{9C792E43-6ED1-D145-9407-75FC5B64C8E2}"/>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26779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Μορφολογικο επιπεδο</a:t>
            </a:r>
            <a:endParaRPr lang="en-GB" dirty="0"/>
          </a:p>
        </p:txBody>
      </p:sp>
      <p:sp>
        <p:nvSpPr>
          <p:cNvPr id="3" name="Content Placeholder 2"/>
          <p:cNvSpPr>
            <a:spLocks noGrp="1"/>
          </p:cNvSpPr>
          <p:nvPr>
            <p:ph idx="1"/>
          </p:nvPr>
        </p:nvSpPr>
        <p:spPr/>
        <p:txBody>
          <a:bodyPr>
            <a:normAutofit/>
          </a:bodyPr>
          <a:lstStyle/>
          <a:p>
            <a:endParaRPr lang="el-GR" dirty="0"/>
          </a:p>
          <a:p>
            <a:r>
              <a:rPr lang="el-GR" dirty="0"/>
              <a:t>- </a:t>
            </a:r>
            <a:r>
              <a:rPr lang="el-GR" b="1" dirty="0"/>
              <a:t>άτος </a:t>
            </a:r>
            <a:r>
              <a:rPr lang="el-GR" b="1" dirty="0">
                <a:sym typeface="Wingdings" panose="05000000000000000000" pitchFamily="2" charset="2"/>
              </a:rPr>
              <a:t> γαμάτος, τζαμάτος</a:t>
            </a:r>
          </a:p>
          <a:p>
            <a:r>
              <a:rPr lang="el-GR" b="1" dirty="0">
                <a:sym typeface="Wingdings" panose="05000000000000000000" pitchFamily="2" charset="2"/>
              </a:rPr>
              <a:t>- έιρο  τουμπανέιρο</a:t>
            </a:r>
          </a:p>
          <a:p>
            <a:r>
              <a:rPr lang="el-GR" b="1" dirty="0">
                <a:sym typeface="Wingdings" panose="05000000000000000000" pitchFamily="2" charset="2"/>
              </a:rPr>
              <a:t>- ιά  φραπεδιά</a:t>
            </a:r>
          </a:p>
          <a:p>
            <a:pPr>
              <a:buFontTx/>
              <a:buChar char="-"/>
            </a:pPr>
            <a:r>
              <a:rPr lang="el-GR" b="1" dirty="0">
                <a:sym typeface="Wingdings" panose="05000000000000000000" pitchFamily="2" charset="2"/>
              </a:rPr>
              <a:t>ίδια  μπουνίδια</a:t>
            </a:r>
          </a:p>
          <a:p>
            <a:pPr marL="0" indent="0">
              <a:buNone/>
            </a:pPr>
            <a:endParaRPr lang="en-GB" b="1" dirty="0"/>
          </a:p>
        </p:txBody>
      </p:sp>
      <p:sp>
        <p:nvSpPr>
          <p:cNvPr id="4" name="TextBox 3">
            <a:extLst>
              <a:ext uri="{FF2B5EF4-FFF2-40B4-BE49-F238E27FC236}">
                <a16:creationId xmlns:a16="http://schemas.microsoft.com/office/drawing/2014/main" id="{7FC510D5-2548-4744-B7E5-AC8D55C74EDD}"/>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250036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Μορφολογικο επιπεδο</a:t>
            </a:r>
            <a:endParaRPr lang="en-GB" dirty="0"/>
          </a:p>
        </p:txBody>
      </p:sp>
      <p:sp>
        <p:nvSpPr>
          <p:cNvPr id="3" name="Content Placeholder 2"/>
          <p:cNvSpPr>
            <a:spLocks noGrp="1"/>
          </p:cNvSpPr>
          <p:nvPr>
            <p:ph idx="1"/>
          </p:nvPr>
        </p:nvSpPr>
        <p:spPr/>
        <p:txBody>
          <a:bodyPr/>
          <a:lstStyle/>
          <a:p>
            <a:pPr lvl="0">
              <a:buClr>
                <a:srgbClr val="B71E42"/>
              </a:buClr>
              <a:buFontTx/>
              <a:buChar char="-"/>
            </a:pPr>
            <a:endParaRPr lang="el-GR" sz="1700" b="1" dirty="0">
              <a:solidFill>
                <a:prstClr val="black"/>
              </a:solidFill>
              <a:sym typeface="Wingdings" panose="05000000000000000000" pitchFamily="2" charset="2"/>
            </a:endParaRPr>
          </a:p>
          <a:p>
            <a:pPr lvl="0">
              <a:buClr>
                <a:srgbClr val="B71E42"/>
              </a:buClr>
              <a:buFontTx/>
              <a:buChar char="-"/>
            </a:pPr>
            <a:r>
              <a:rPr lang="el-GR" sz="1700" b="1" dirty="0">
                <a:solidFill>
                  <a:prstClr val="black"/>
                </a:solidFill>
                <a:sym typeface="Wingdings" panose="05000000000000000000" pitchFamily="2" charset="2"/>
              </a:rPr>
              <a:t>ιστάν  τουμπεκιστάν</a:t>
            </a:r>
          </a:p>
          <a:p>
            <a:pPr lvl="0">
              <a:buClr>
                <a:srgbClr val="B71E42"/>
              </a:buClr>
              <a:buFontTx/>
              <a:buChar char="-"/>
            </a:pPr>
            <a:r>
              <a:rPr lang="el-GR" sz="1700" b="1" dirty="0">
                <a:solidFill>
                  <a:prstClr val="black"/>
                </a:solidFill>
                <a:sym typeface="Wingdings" panose="05000000000000000000" pitchFamily="2" charset="2"/>
              </a:rPr>
              <a:t>όβιος  κλαμπόβιος</a:t>
            </a:r>
          </a:p>
          <a:p>
            <a:pPr lvl="0">
              <a:buClr>
                <a:srgbClr val="B71E42"/>
              </a:buClr>
              <a:buFontTx/>
              <a:buChar char="-"/>
            </a:pPr>
            <a:r>
              <a:rPr lang="el-GR" sz="1700" b="1" dirty="0">
                <a:solidFill>
                  <a:prstClr val="black"/>
                </a:solidFill>
                <a:sym typeface="Wingdings" panose="05000000000000000000" pitchFamily="2" charset="2"/>
              </a:rPr>
              <a:t>όνι  πρεζόνι, μπιρόνι</a:t>
            </a:r>
          </a:p>
          <a:p>
            <a:pPr lvl="0">
              <a:buClr>
                <a:srgbClr val="B71E42"/>
              </a:buClr>
              <a:buFontTx/>
              <a:buChar char="-"/>
            </a:pPr>
            <a:r>
              <a:rPr lang="el-GR" sz="1700" b="1" dirty="0">
                <a:solidFill>
                  <a:prstClr val="black"/>
                </a:solidFill>
                <a:sym typeface="Wingdings" panose="05000000000000000000" pitchFamily="2" charset="2"/>
              </a:rPr>
              <a:t>ούμπα  κινητούμπα</a:t>
            </a:r>
          </a:p>
          <a:p>
            <a:pPr lvl="0">
              <a:buClr>
                <a:srgbClr val="B71E42"/>
              </a:buClr>
              <a:buFontTx/>
              <a:buChar char="-"/>
            </a:pPr>
            <a:r>
              <a:rPr lang="el-GR" sz="1700" b="1" dirty="0">
                <a:solidFill>
                  <a:prstClr val="black"/>
                </a:solidFill>
                <a:sym typeface="Wingdings" panose="05000000000000000000" pitchFamily="2" charset="2"/>
              </a:rPr>
              <a:t>αίουρας  παλαίουρας</a:t>
            </a:r>
            <a:endParaRPr lang="en-GB" sz="1700" b="1" dirty="0">
              <a:solidFill>
                <a:prstClr val="black"/>
              </a:solidFill>
            </a:endParaRPr>
          </a:p>
          <a:p>
            <a:pPr marL="0" indent="0">
              <a:buNone/>
            </a:pPr>
            <a:endParaRPr lang="en-GB" dirty="0"/>
          </a:p>
        </p:txBody>
      </p:sp>
      <p:sp>
        <p:nvSpPr>
          <p:cNvPr id="4" name="TextBox 3">
            <a:extLst>
              <a:ext uri="{FF2B5EF4-FFF2-40B4-BE49-F238E27FC236}">
                <a16:creationId xmlns:a16="http://schemas.microsoft.com/office/drawing/2014/main" id="{16EE1505-2732-2149-BD0B-5ECE41362781}"/>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243355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Μορφολογικο επιπεδο</a:t>
            </a:r>
            <a:endParaRPr lang="en-GB" dirty="0"/>
          </a:p>
        </p:txBody>
      </p:sp>
      <p:sp>
        <p:nvSpPr>
          <p:cNvPr id="3" name="Content Placeholder 2"/>
          <p:cNvSpPr>
            <a:spLocks noGrp="1"/>
          </p:cNvSpPr>
          <p:nvPr>
            <p:ph idx="1"/>
          </p:nvPr>
        </p:nvSpPr>
        <p:spPr/>
        <p:txBody>
          <a:bodyPr/>
          <a:lstStyle/>
          <a:p>
            <a:r>
              <a:rPr lang="el-GR" b="1" dirty="0"/>
              <a:t>ενισχυτικά προθήματα </a:t>
            </a:r>
          </a:p>
          <a:p>
            <a:pPr marL="0" indent="0">
              <a:buNone/>
            </a:pPr>
            <a:r>
              <a:rPr lang="el-GR" b="1" dirty="0">
                <a:solidFill>
                  <a:schemeClr val="accent1"/>
                </a:solidFill>
              </a:rPr>
              <a:t>χοντρομαλάκας</a:t>
            </a:r>
          </a:p>
          <a:p>
            <a:pPr marL="0" indent="0">
              <a:buNone/>
            </a:pPr>
            <a:r>
              <a:rPr lang="el-GR" b="1" dirty="0">
                <a:solidFill>
                  <a:schemeClr val="accent1"/>
                </a:solidFill>
              </a:rPr>
              <a:t>ψιλοχούφταλο </a:t>
            </a:r>
          </a:p>
          <a:p>
            <a:pPr marL="0" indent="0">
              <a:buNone/>
            </a:pPr>
            <a:r>
              <a:rPr lang="el-GR" b="1" dirty="0">
                <a:solidFill>
                  <a:schemeClr val="accent1"/>
                </a:solidFill>
              </a:rPr>
              <a:t>καραλόλ</a:t>
            </a:r>
          </a:p>
          <a:p>
            <a:r>
              <a:rPr lang="el-GR" b="1" dirty="0"/>
              <a:t>αναδιπλασιασμός παραγωγικής κατάληξης</a:t>
            </a:r>
          </a:p>
          <a:p>
            <a:pPr marL="0" indent="0">
              <a:buNone/>
            </a:pPr>
            <a:r>
              <a:rPr lang="el-GR" b="1" dirty="0">
                <a:solidFill>
                  <a:schemeClr val="accent1"/>
                </a:solidFill>
              </a:rPr>
              <a:t>καλυτερότερος</a:t>
            </a:r>
            <a:endParaRPr lang="en-GB" b="1" dirty="0">
              <a:solidFill>
                <a:schemeClr val="accent1"/>
              </a:solidFill>
            </a:endParaRPr>
          </a:p>
        </p:txBody>
      </p:sp>
      <p:sp>
        <p:nvSpPr>
          <p:cNvPr id="4" name="TextBox 3">
            <a:extLst>
              <a:ext uri="{FF2B5EF4-FFF2-40B4-BE49-F238E27FC236}">
                <a16:creationId xmlns:a16="http://schemas.microsoft.com/office/drawing/2014/main" id="{17ED4B14-A87C-CE48-BBD1-3FFDFBF9843B}"/>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26053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συνθεση</a:t>
            </a:r>
            <a:endParaRPr lang="en-GB" dirty="0"/>
          </a:p>
        </p:txBody>
      </p:sp>
      <p:sp>
        <p:nvSpPr>
          <p:cNvPr id="3" name="Content Placeholder 2"/>
          <p:cNvSpPr>
            <a:spLocks noGrp="1"/>
          </p:cNvSpPr>
          <p:nvPr>
            <p:ph idx="1"/>
          </p:nvPr>
        </p:nvSpPr>
        <p:spPr/>
        <p:txBody>
          <a:bodyPr/>
          <a:lstStyle/>
          <a:p>
            <a:r>
              <a:rPr lang="el-GR" b="1" dirty="0"/>
              <a:t>συνδυασμός ρήματος + ουσιαστικού </a:t>
            </a:r>
          </a:p>
          <a:p>
            <a:pPr marL="0" indent="0">
              <a:buNone/>
            </a:pPr>
            <a:r>
              <a:rPr lang="el-GR" b="1" dirty="0"/>
              <a:t> </a:t>
            </a:r>
            <a:r>
              <a:rPr lang="el-GR" b="1" dirty="0">
                <a:solidFill>
                  <a:schemeClr val="accent1"/>
                </a:solidFill>
              </a:rPr>
              <a:t>ξερόλας</a:t>
            </a:r>
          </a:p>
          <a:p>
            <a:r>
              <a:rPr lang="el-GR" b="1" dirty="0"/>
              <a:t>συνδυασμός ουσιαστικού + ουσιαστικού</a:t>
            </a:r>
          </a:p>
          <a:p>
            <a:pPr marL="0" indent="0">
              <a:buNone/>
            </a:pPr>
            <a:r>
              <a:rPr lang="el-GR" b="1" dirty="0"/>
              <a:t> </a:t>
            </a:r>
            <a:r>
              <a:rPr lang="el-GR" b="1" dirty="0">
                <a:solidFill>
                  <a:schemeClr val="accent1"/>
                </a:solidFill>
              </a:rPr>
              <a:t>φραπεδοκατάσταση, κλαρινογαμπρός </a:t>
            </a:r>
          </a:p>
          <a:p>
            <a:pPr marL="0" indent="0">
              <a:buNone/>
            </a:pPr>
            <a:r>
              <a:rPr lang="el-GR" b="1" dirty="0">
                <a:solidFill>
                  <a:schemeClr val="accent1"/>
                </a:solidFill>
              </a:rPr>
              <a:t>σφίχτερμαν</a:t>
            </a:r>
          </a:p>
        </p:txBody>
      </p:sp>
      <p:sp>
        <p:nvSpPr>
          <p:cNvPr id="4" name="TextBox 3">
            <a:extLst>
              <a:ext uri="{FF2B5EF4-FFF2-40B4-BE49-F238E27FC236}">
                <a16:creationId xmlns:a16="http://schemas.microsoft.com/office/drawing/2014/main" id="{857E27A2-766B-6C48-90C2-C954CF2E0048}"/>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390852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ΟΥΣΙΟΚΡΑΤΙΚΗ ΠΡΟΣΕΓΓΙΣΗ &amp; ΤΑΥΤΟΤΗΤΑ </a:t>
            </a:r>
            <a:endParaRPr lang="en-GB" dirty="0"/>
          </a:p>
        </p:txBody>
      </p:sp>
      <p:sp>
        <p:nvSpPr>
          <p:cNvPr id="3" name="Content Placeholder 2"/>
          <p:cNvSpPr>
            <a:spLocks noGrp="1"/>
          </p:cNvSpPr>
          <p:nvPr>
            <p:ph idx="1"/>
          </p:nvPr>
        </p:nvSpPr>
        <p:spPr/>
        <p:txBody>
          <a:bodyPr/>
          <a:lstStyle/>
          <a:p>
            <a:endParaRPr lang="el-GR" b="1" dirty="0">
              <a:sym typeface="Wingdings" panose="05000000000000000000" pitchFamily="2" charset="2"/>
            </a:endParaRPr>
          </a:p>
          <a:p>
            <a:endParaRPr lang="el-GR" b="1" dirty="0">
              <a:sym typeface="Wingdings" panose="05000000000000000000" pitchFamily="2" charset="2"/>
            </a:endParaRPr>
          </a:p>
          <a:p>
            <a:r>
              <a:rPr lang="el-GR" b="1" dirty="0">
                <a:sym typeface="Wingdings" panose="05000000000000000000" pitchFamily="2" charset="2"/>
              </a:rPr>
              <a:t>εγγενή &amp; πάγια χαρακτηριστικά </a:t>
            </a:r>
          </a:p>
          <a:p>
            <a:r>
              <a:rPr lang="el-GR" b="1" dirty="0">
                <a:sym typeface="Wingdings" panose="05000000000000000000" pitchFamily="2" charset="2"/>
              </a:rPr>
              <a:t>ουσία</a:t>
            </a:r>
            <a:endParaRPr lang="en-GB" b="1" dirty="0">
              <a:sym typeface="Wingdings" panose="05000000000000000000" pitchFamily="2" charset="2"/>
            </a:endParaRPr>
          </a:p>
          <a:p>
            <a:r>
              <a:rPr lang="el-GR" b="1" dirty="0">
                <a:sym typeface="Wingdings" panose="05000000000000000000" pitchFamily="2" charset="2"/>
              </a:rPr>
              <a:t>αναλλοίωτο χαρακτηριστικό των ανθρώπων</a:t>
            </a:r>
          </a:p>
          <a:p>
            <a:pPr marL="0" indent="0">
              <a:buNone/>
            </a:pPr>
            <a:endParaRPr lang="el-GR" dirty="0">
              <a:sym typeface="Wingdings" panose="05000000000000000000" pitchFamily="2" charset="2"/>
            </a:endParaRPr>
          </a:p>
          <a:p>
            <a:pPr marL="0" indent="0">
              <a:buNone/>
            </a:pP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443413"/>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036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Συντακτικο επιπεδο</a:t>
            </a:r>
            <a:endParaRPr lang="en-GB" dirty="0"/>
          </a:p>
        </p:txBody>
      </p:sp>
      <p:sp>
        <p:nvSpPr>
          <p:cNvPr id="3" name="Content Placeholder 2"/>
          <p:cNvSpPr>
            <a:spLocks noGrp="1"/>
          </p:cNvSpPr>
          <p:nvPr>
            <p:ph idx="1"/>
          </p:nvPr>
        </p:nvSpPr>
        <p:spPr/>
        <p:txBody>
          <a:bodyPr>
            <a:normAutofit/>
          </a:bodyPr>
          <a:lstStyle/>
          <a:p>
            <a:r>
              <a:rPr lang="el-GR" b="1" dirty="0"/>
              <a:t>ιδιότυπα συντακτικά σχήματα </a:t>
            </a:r>
          </a:p>
          <a:p>
            <a:r>
              <a:rPr lang="el-GR" b="1" dirty="0"/>
              <a:t>ιδιωματικές εκφράσεις αξιοποιούνται υπάρχοντες συντακτικοί σχηματισμοί </a:t>
            </a:r>
          </a:p>
          <a:p>
            <a:pPr marL="0" indent="0">
              <a:buNone/>
            </a:pPr>
            <a:r>
              <a:rPr lang="el-GR" b="1" dirty="0"/>
              <a:t>   π.χ. συνδυασμός ρημάτων με ουσιαστικό </a:t>
            </a:r>
          </a:p>
          <a:p>
            <a:pPr marL="0" indent="0">
              <a:buNone/>
            </a:pPr>
            <a:r>
              <a:rPr lang="el-GR" b="1" dirty="0"/>
              <a:t>       </a:t>
            </a:r>
            <a:r>
              <a:rPr lang="el-GR" b="1" dirty="0">
                <a:solidFill>
                  <a:schemeClr val="accent1"/>
                </a:solidFill>
              </a:rPr>
              <a:t>παθαίνω φρίκη, βαράω ένεση, κόβω φλέβα </a:t>
            </a:r>
          </a:p>
          <a:p>
            <a:r>
              <a:rPr lang="el-GR" b="1" dirty="0"/>
              <a:t>ονοματοποιίες &amp; επιφωνήματα σε θέση κατηγορούμενου</a:t>
            </a:r>
          </a:p>
          <a:p>
            <a:pPr marL="0" indent="0">
              <a:buNone/>
            </a:pPr>
            <a:r>
              <a:rPr lang="el-GR" b="1" dirty="0"/>
              <a:t>   </a:t>
            </a:r>
            <a:r>
              <a:rPr lang="el-GR" b="1" dirty="0">
                <a:solidFill>
                  <a:schemeClr val="accent1"/>
                </a:solidFill>
              </a:rPr>
              <a:t>το άτομο είναι τσίου, το άτομο είναι όπα</a:t>
            </a:r>
          </a:p>
        </p:txBody>
      </p:sp>
      <p:sp>
        <p:nvSpPr>
          <p:cNvPr id="4" name="TextBox 3">
            <a:extLst>
              <a:ext uri="{FF2B5EF4-FFF2-40B4-BE49-F238E27FC236}">
                <a16:creationId xmlns:a16="http://schemas.microsoft.com/office/drawing/2014/main" id="{ACF34B63-B472-4B49-AAA2-BAF48926ABBC}"/>
              </a:ext>
            </a:extLst>
          </p:cNvPr>
          <p:cNvSpPr txBox="1"/>
          <p:nvPr/>
        </p:nvSpPr>
        <p:spPr>
          <a:xfrm>
            <a:off x="1905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18962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linds(horizontal)">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Συντακτικο επιπεδο</a:t>
            </a:r>
            <a:endParaRPr lang="en-GB" dirty="0"/>
          </a:p>
        </p:txBody>
      </p:sp>
      <p:sp>
        <p:nvSpPr>
          <p:cNvPr id="3" name="Content Placeholder 2"/>
          <p:cNvSpPr>
            <a:spLocks noGrp="1"/>
          </p:cNvSpPr>
          <p:nvPr>
            <p:ph idx="1"/>
          </p:nvPr>
        </p:nvSpPr>
        <p:spPr/>
        <p:txBody>
          <a:bodyPr/>
          <a:lstStyle/>
          <a:p>
            <a:r>
              <a:rPr lang="el-GR" b="1" dirty="0"/>
              <a:t>μετασχηματισμός ονομάτων σε αξιολογικές φράσεις</a:t>
            </a:r>
          </a:p>
          <a:p>
            <a:pPr marL="0" indent="0">
              <a:buNone/>
            </a:pPr>
            <a:r>
              <a:rPr lang="el-GR" b="1" dirty="0"/>
              <a:t> </a:t>
            </a:r>
            <a:r>
              <a:rPr lang="el-GR" b="1" dirty="0">
                <a:solidFill>
                  <a:schemeClr val="accent1"/>
                </a:solidFill>
              </a:rPr>
              <a:t>η ταινία είναι πατάτα</a:t>
            </a:r>
          </a:p>
          <a:p>
            <a:pPr marL="0" indent="0">
              <a:buNone/>
            </a:pPr>
            <a:r>
              <a:rPr lang="el-GR" b="1" dirty="0">
                <a:solidFill>
                  <a:schemeClr val="accent1"/>
                </a:solidFill>
              </a:rPr>
              <a:t> ο τύπος είναι αστέρι</a:t>
            </a:r>
          </a:p>
          <a:p>
            <a:r>
              <a:rPr lang="el-GR" b="1" dirty="0"/>
              <a:t>ρήματα </a:t>
            </a:r>
            <a:r>
              <a:rPr lang="el-GR" b="1" i="1" dirty="0"/>
              <a:t>είμαι</a:t>
            </a:r>
            <a:r>
              <a:rPr lang="el-GR" b="1" dirty="0"/>
              <a:t> και </a:t>
            </a:r>
            <a:r>
              <a:rPr lang="el-GR" b="1" i="1" dirty="0"/>
              <a:t>έχω </a:t>
            </a:r>
            <a:r>
              <a:rPr lang="el-GR" b="1" dirty="0"/>
              <a:t>συνδυασμός με κατηγορηματικά εμπροθετα</a:t>
            </a:r>
          </a:p>
          <a:p>
            <a:pPr marL="0" indent="0">
              <a:buNone/>
            </a:pPr>
            <a:r>
              <a:rPr lang="el-GR" b="1" dirty="0"/>
              <a:t>  </a:t>
            </a:r>
            <a:r>
              <a:rPr lang="el-GR" b="1" dirty="0">
                <a:solidFill>
                  <a:schemeClr val="accent1"/>
                </a:solidFill>
              </a:rPr>
              <a:t>είναι για πολλές σφαλιάρες</a:t>
            </a:r>
          </a:p>
          <a:p>
            <a:pPr marL="0" indent="0">
              <a:buNone/>
            </a:pPr>
            <a:r>
              <a:rPr lang="el-GR" b="1" dirty="0">
                <a:solidFill>
                  <a:schemeClr val="accent1"/>
                </a:solidFill>
              </a:rPr>
              <a:t>  την έχω στο περίμενε</a:t>
            </a:r>
            <a:endParaRPr lang="en-GB" b="1" dirty="0">
              <a:solidFill>
                <a:schemeClr val="accent1"/>
              </a:solidFill>
            </a:endParaRPr>
          </a:p>
        </p:txBody>
      </p:sp>
      <p:sp>
        <p:nvSpPr>
          <p:cNvPr id="4" name="TextBox 3">
            <a:extLst>
              <a:ext uri="{FF2B5EF4-FFF2-40B4-BE49-F238E27FC236}">
                <a16:creationId xmlns:a16="http://schemas.microsoft.com/office/drawing/2014/main" id="{3C030CF0-BF31-614F-BA87-373F29D3054E}"/>
              </a:ext>
            </a:extLst>
          </p:cNvPr>
          <p:cNvSpPr txBox="1"/>
          <p:nvPr/>
        </p:nvSpPr>
        <p:spPr>
          <a:xfrm>
            <a:off x="381000" y="304800"/>
            <a:ext cx="8763000" cy="646331"/>
          </a:xfrm>
          <a:prstGeom prst="rect">
            <a:avLst/>
          </a:prstGeom>
          <a:noFill/>
        </p:spPr>
        <p:txBody>
          <a:bodyPr wrap="square" rtlCol="0">
            <a:spAutoFit/>
          </a:bodyPr>
          <a:lstStyle/>
          <a:p>
            <a:r>
              <a:rPr lang="el-GR" b="1" i="1" dirty="0"/>
              <a:t>Ιδιαίτερα χαρακτηριστικά της «γλώσσας των νέων» στα γλωσσικά επίπεδα</a:t>
            </a:r>
          </a:p>
          <a:p>
            <a:endParaRPr lang="el-GR" dirty="0"/>
          </a:p>
        </p:txBody>
      </p:sp>
    </p:spTree>
    <p:extLst>
      <p:ext uri="{BB962C8B-B14F-4D97-AF65-F5344CB8AC3E}">
        <p14:creationId xmlns:p14="http://schemas.microsoft.com/office/powerpoint/2010/main" val="402893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a:t>
            </a:r>
            <a:endParaRPr lang="en-GB" dirty="0"/>
          </a:p>
        </p:txBody>
      </p:sp>
      <p:sp>
        <p:nvSpPr>
          <p:cNvPr id="3" name="Content Placeholder 2"/>
          <p:cNvSpPr>
            <a:spLocks noGrp="1"/>
          </p:cNvSpPr>
          <p:nvPr>
            <p:ph idx="1"/>
          </p:nvPr>
        </p:nvSpPr>
        <p:spPr/>
        <p:txBody>
          <a:bodyPr/>
          <a:lstStyle/>
          <a:p>
            <a:r>
              <a:rPr lang="en-GB" dirty="0">
                <a:hlinkClick r:id="rId2"/>
              </a:rPr>
              <a:t>https://www.slang.gr/</a:t>
            </a:r>
            <a:r>
              <a:rPr lang="el-GR" dirty="0"/>
              <a:t> </a:t>
            </a:r>
          </a:p>
          <a:p>
            <a:endParaRPr lang="el-GR" dirty="0"/>
          </a:p>
          <a:p>
            <a:r>
              <a:rPr lang="en-GB" dirty="0">
                <a:hlinkClick r:id="rId3"/>
              </a:rPr>
              <a:t>https://www.cyslang.com/</a:t>
            </a:r>
            <a:r>
              <a:rPr lang="el-GR" dirty="0"/>
              <a:t> </a:t>
            </a:r>
            <a:endParaRPr lang="en-GB" dirty="0"/>
          </a:p>
        </p:txBody>
      </p:sp>
    </p:spTree>
    <p:extLst>
      <p:ext uri="{BB962C8B-B14F-4D97-AF65-F5344CB8AC3E}">
        <p14:creationId xmlns:p14="http://schemas.microsoft.com/office/powerpoint/2010/main" val="10145096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 - στασεισ</a:t>
            </a:r>
            <a:endParaRPr lang="en-GB" dirty="0"/>
          </a:p>
        </p:txBody>
      </p:sp>
      <p:sp>
        <p:nvSpPr>
          <p:cNvPr id="3" name="Content Placeholder 2"/>
          <p:cNvSpPr>
            <a:spLocks noGrp="1"/>
          </p:cNvSpPr>
          <p:nvPr>
            <p:ph idx="1"/>
          </p:nvPr>
        </p:nvSpPr>
        <p:spPr/>
        <p:txBody>
          <a:bodyPr>
            <a:normAutofit/>
          </a:bodyPr>
          <a:lstStyle/>
          <a:p>
            <a:r>
              <a:rPr lang="el-GR" sz="2500" b="1" dirty="0">
                <a:solidFill>
                  <a:schemeClr val="accent1"/>
                </a:solidFill>
              </a:rPr>
              <a:t>αρνητικά στερεότυπα</a:t>
            </a:r>
            <a:r>
              <a:rPr lang="el-GR" sz="2500" b="1" dirty="0"/>
              <a:t>, όπως ανωριμότητα, ανευθυνότητα, διαρκή σύγχυση και συνεχή επιρροή από τα προϊόντα της μαζικής κουλτούρας, ενώ επισημαίνεται ότι η ομιλία τους τείνει να παρεκκλίνει από τον τρόπο ομιλίας των ενηλίκων (πρότυπη ποικιλία). </a:t>
            </a:r>
          </a:p>
          <a:p>
            <a:r>
              <a:rPr lang="el-GR" sz="2500" b="1" dirty="0"/>
              <a:t>Η τάση στιγματισμού της «γλώσσας των νέων» ως υποδεέστερης σχετίζεται, επίσης, και με τη </a:t>
            </a:r>
            <a:r>
              <a:rPr lang="el-GR" sz="2500" b="1" dirty="0">
                <a:solidFill>
                  <a:schemeClr val="accent1"/>
                </a:solidFill>
              </a:rPr>
              <a:t>γλωσσική ιδεολογία της πρότυπης ποικιλίας</a:t>
            </a:r>
            <a:r>
              <a:rPr lang="el-GR" sz="2500" b="1" dirty="0"/>
              <a:t> (π.χ. Milroy 2001, Silverstein 1996</a:t>
            </a:r>
            <a:r>
              <a:rPr lang="el-GR" sz="2500" dirty="0"/>
              <a:t>).</a:t>
            </a:r>
            <a:endParaRPr lang="en-GB" sz="2500" dirty="0"/>
          </a:p>
        </p:txBody>
      </p:sp>
    </p:spTree>
    <p:extLst>
      <p:ext uri="{BB962C8B-B14F-4D97-AF65-F5344CB8AC3E}">
        <p14:creationId xmlns:p14="http://schemas.microsoft.com/office/powerpoint/2010/main" val="1980244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 - στασεισ</a:t>
            </a:r>
            <a:endParaRPr lang="en-GB" dirty="0"/>
          </a:p>
        </p:txBody>
      </p:sp>
      <p:sp>
        <p:nvSpPr>
          <p:cNvPr id="3" name="Content Placeholder 2"/>
          <p:cNvSpPr>
            <a:spLocks noGrp="1"/>
          </p:cNvSpPr>
          <p:nvPr>
            <p:ph idx="1"/>
          </p:nvPr>
        </p:nvSpPr>
        <p:spPr/>
        <p:txBody>
          <a:bodyPr>
            <a:normAutofit/>
          </a:bodyPr>
          <a:lstStyle/>
          <a:p>
            <a:r>
              <a:rPr lang="el-GR" sz="2500" b="1" dirty="0"/>
              <a:t>Η γλωσσική ιδεολογία της πρότυπης, στην οποία οφείλεται κυρίως ο στιγματισμός της «γλώσσας των νέων», φαίνεται να υποστηρίζεται από τέσσερις βασικούς κοινωνικούς θεσμούς που σχηματίζουν ένα «κυρίαρχο μπλοκ» (dominant bloc): </a:t>
            </a:r>
            <a:r>
              <a:rPr lang="el-GR" sz="2500" b="1" dirty="0">
                <a:solidFill>
                  <a:schemeClr val="accent1"/>
                </a:solidFill>
              </a:rPr>
              <a:t>την εκπαίδευση, τα ΜΜΕ, τις επιχειρήσεις και τη βιομηχανία της διασκέδασης </a:t>
            </a:r>
            <a:r>
              <a:rPr lang="el-GR" sz="2500" b="1" dirty="0"/>
              <a:t>(Lippi-Green 1994: 167)</a:t>
            </a:r>
            <a:endParaRPr lang="en-GB" sz="2500" b="1" dirty="0"/>
          </a:p>
          <a:p>
            <a:endParaRPr lang="en-GB" dirty="0"/>
          </a:p>
        </p:txBody>
      </p:sp>
    </p:spTree>
    <p:extLst>
      <p:ext uri="{BB962C8B-B14F-4D97-AF65-F5344CB8AC3E}">
        <p14:creationId xmlns:p14="http://schemas.microsoft.com/office/powerpoint/2010/main" val="2727255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Νεανικη ταυτοτητα</a:t>
            </a:r>
            <a:endParaRPr lang="en-GB" dirty="0"/>
          </a:p>
        </p:txBody>
      </p:sp>
      <p:sp>
        <p:nvSpPr>
          <p:cNvPr id="3" name="Content Placeholder 2"/>
          <p:cNvSpPr>
            <a:spLocks noGrp="1"/>
          </p:cNvSpPr>
          <p:nvPr>
            <p:ph idx="1"/>
          </p:nvPr>
        </p:nvSpPr>
        <p:spPr/>
        <p:txBody>
          <a:bodyPr>
            <a:normAutofit/>
          </a:bodyPr>
          <a:lstStyle/>
          <a:p>
            <a:r>
              <a:rPr lang="el-GR" sz="2500" b="1" dirty="0"/>
              <a:t>οι πρόσφατες προσεγγίσεις που προέρχονται κυρίως από την ανθρωπολογία της νεότητας (π.χ. Rampton 1995) και την κονστρουξιονιστική κοινωνιογλωσσολογία (ή τρίτο κύμα των σπουδών ποικιλότητας, βλ. Eckert 2012) έχουν αμφισβητήσει τις προαναφερθείσες αναπαραστάσεις των νέων, δίνοντας έμφαση </a:t>
            </a:r>
            <a:r>
              <a:rPr lang="el-GR" sz="2500" b="1" dirty="0">
                <a:solidFill>
                  <a:schemeClr val="accent1"/>
                </a:solidFill>
              </a:rPr>
              <a:t>στην ετερογένεια, την τοπικότητα και τη ρευστότητα της κατασκευής της νεανικής ταυτότητας </a:t>
            </a:r>
            <a:r>
              <a:rPr lang="el-GR" sz="2500" b="1" dirty="0"/>
              <a:t>σε συγκεκριμένα κοινωνικοπολιτισμικά συμφραζόμενα.</a:t>
            </a:r>
            <a:endParaRPr lang="en-GB" sz="2500" b="1" dirty="0"/>
          </a:p>
        </p:txBody>
      </p:sp>
    </p:spTree>
    <p:extLst>
      <p:ext uri="{BB962C8B-B14F-4D97-AF65-F5344CB8AC3E}">
        <p14:creationId xmlns:p14="http://schemas.microsoft.com/office/powerpoint/2010/main" val="4082096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Νεανικη ταυτοτητα</a:t>
            </a:r>
            <a:endParaRPr lang="en-GB" dirty="0"/>
          </a:p>
        </p:txBody>
      </p:sp>
      <p:sp>
        <p:nvSpPr>
          <p:cNvPr id="3" name="Content Placeholder 2"/>
          <p:cNvSpPr>
            <a:spLocks noGrp="1"/>
          </p:cNvSpPr>
          <p:nvPr>
            <p:ph idx="1"/>
          </p:nvPr>
        </p:nvSpPr>
        <p:spPr/>
        <p:txBody>
          <a:bodyPr>
            <a:normAutofit/>
          </a:bodyPr>
          <a:lstStyle/>
          <a:p>
            <a:r>
              <a:rPr lang="el-GR" sz="2500" b="1" dirty="0"/>
              <a:t>τα ΜΜΕ φαίνεται πως τείνουν να παρουσιάζουν τη «γλώσσα των νέων» ως μια </a:t>
            </a:r>
            <a:r>
              <a:rPr lang="el-GR" sz="2500" b="1" dirty="0">
                <a:solidFill>
                  <a:schemeClr val="accent1"/>
                </a:solidFill>
              </a:rPr>
              <a:t>ομοιογενή κοινωνιόλεκτο που έρχεται σε σαφή αντίστιξη με την πρότυπη ποικιλία</a:t>
            </a:r>
            <a:r>
              <a:rPr lang="el-GR" sz="2500" b="1" dirty="0"/>
              <a:t>, καθώς και τους νέους ως μια ομοιογενή ομάδα με σαφή τάση </a:t>
            </a:r>
            <a:r>
              <a:rPr lang="el-GR" sz="2500" b="1" dirty="0">
                <a:solidFill>
                  <a:schemeClr val="accent1"/>
                </a:solidFill>
              </a:rPr>
              <a:t>στον καταναλωτισμό και τη διασκέδαση, </a:t>
            </a:r>
            <a:r>
              <a:rPr lang="el-GR" sz="2500" b="1" dirty="0"/>
              <a:t>ενώ στον ελληνικό τύπο η «γλώσσα των νέων» παρουσιάζεται ως κάτι «ξένο», «εξωτικό», «ακατανόητο» και ως «σύμπτωμα γλωσσικής πενίας» (Ιορδανίδου και Ανδρουτσόπουλος 1999)</a:t>
            </a:r>
            <a:endParaRPr lang="en-GB" sz="2500" b="1" dirty="0"/>
          </a:p>
        </p:txBody>
      </p:sp>
    </p:spTree>
    <p:extLst>
      <p:ext uri="{BB962C8B-B14F-4D97-AF65-F5344CB8AC3E}">
        <p14:creationId xmlns:p14="http://schemas.microsoft.com/office/powerpoint/2010/main" val="23703015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 &amp; διδακτικοι στοχοι</a:t>
            </a:r>
            <a:endParaRPr lang="en-GB" dirty="0"/>
          </a:p>
        </p:txBody>
      </p:sp>
      <p:sp>
        <p:nvSpPr>
          <p:cNvPr id="3" name="Content Placeholder 2"/>
          <p:cNvSpPr>
            <a:spLocks noGrp="1"/>
          </p:cNvSpPr>
          <p:nvPr>
            <p:ph idx="1"/>
          </p:nvPr>
        </p:nvSpPr>
        <p:spPr>
          <a:xfrm>
            <a:off x="673100" y="2209800"/>
            <a:ext cx="8077200" cy="4267200"/>
          </a:xfrm>
        </p:spPr>
        <p:txBody>
          <a:bodyPr>
            <a:normAutofit/>
          </a:bodyPr>
          <a:lstStyle/>
          <a:p>
            <a:pPr>
              <a:lnSpc>
                <a:spcPct val="100000"/>
              </a:lnSpc>
              <a:buFont typeface="Arial"/>
              <a:buChar char="•"/>
            </a:pPr>
            <a:r>
              <a:rPr lang="el-GR" b="1" dirty="0">
                <a:solidFill>
                  <a:srgbClr val="333333"/>
                </a:solidFill>
                <a:latin typeface="Lucida Grande"/>
              </a:rPr>
              <a:t>Οι μαθητές συνειδητοποιούν την ύπαρξη </a:t>
            </a:r>
            <a:r>
              <a:rPr lang="el-GR" b="1" dirty="0">
                <a:solidFill>
                  <a:schemeClr val="accent1"/>
                </a:solidFill>
                <a:latin typeface="Lucida Grande"/>
              </a:rPr>
              <a:t>διαφόρων γλωσσικών ποικιλιών</a:t>
            </a:r>
            <a:r>
              <a:rPr lang="el-GR" b="1" dirty="0">
                <a:solidFill>
                  <a:srgbClr val="333333"/>
                </a:solidFill>
                <a:latin typeface="Lucida Grande"/>
              </a:rPr>
              <a:t>. Μαθαίνουν να βλέπουν τη γλώσσα όχι ως αυτόνομο οργανισμό, αλλά ως μέρος της </a:t>
            </a:r>
            <a:r>
              <a:rPr lang="el-GR" b="1" dirty="0" err="1">
                <a:solidFill>
                  <a:schemeClr val="accent1"/>
                </a:solidFill>
                <a:latin typeface="Lucida Grande"/>
              </a:rPr>
              <a:t>κοινωνικο</a:t>
            </a:r>
            <a:r>
              <a:rPr lang="el-GR" b="1" dirty="0">
                <a:solidFill>
                  <a:schemeClr val="accent1"/>
                </a:solidFill>
                <a:latin typeface="Lucida Grande"/>
              </a:rPr>
              <a:t>-πολιτισμικής δομής</a:t>
            </a:r>
            <a:r>
              <a:rPr lang="el-GR" b="1" dirty="0">
                <a:solidFill>
                  <a:srgbClr val="333333"/>
                </a:solidFill>
                <a:latin typeface="Lucida Grande"/>
              </a:rPr>
              <a:t>, το οποίο επιτρέπει τον συνεχή εμπλουτισμό των εκφραστικών δυνατοτήτων.</a:t>
            </a:r>
          </a:p>
          <a:p>
            <a:pPr>
              <a:lnSpc>
                <a:spcPct val="100000"/>
              </a:lnSpc>
              <a:buFont typeface="Arial"/>
              <a:buChar char="•"/>
            </a:pPr>
            <a:r>
              <a:rPr lang="el-GR" b="1" dirty="0">
                <a:solidFill>
                  <a:srgbClr val="333333"/>
                </a:solidFill>
                <a:latin typeface="Lucida Grande"/>
              </a:rPr>
              <a:t>Οι μαθητές κατανοούν ότι η χρήση της γλώσσας εξαρτάται από </a:t>
            </a:r>
            <a:r>
              <a:rPr lang="el-GR" b="1" dirty="0">
                <a:solidFill>
                  <a:schemeClr val="accent1"/>
                </a:solidFill>
                <a:latin typeface="Lucida Grande"/>
              </a:rPr>
              <a:t>το ιστορικό και κοινωνικό πλαίσιο της επικοινωνίας </a:t>
            </a:r>
            <a:r>
              <a:rPr lang="el-GR" b="1" dirty="0">
                <a:solidFill>
                  <a:srgbClr val="333333"/>
                </a:solidFill>
                <a:latin typeface="Lucida Grande"/>
              </a:rPr>
              <a:t>καθώς και από </a:t>
            </a:r>
            <a:r>
              <a:rPr lang="el-GR" b="1" dirty="0">
                <a:solidFill>
                  <a:schemeClr val="accent1"/>
                </a:solidFill>
                <a:latin typeface="Lucida Grande"/>
              </a:rPr>
              <a:t>τον στόχο της κάθε γλωσσικής ενέργειας.</a:t>
            </a:r>
          </a:p>
          <a:p>
            <a:pPr>
              <a:lnSpc>
                <a:spcPct val="100000"/>
              </a:lnSpc>
              <a:buFont typeface="Arial"/>
              <a:buChar char="•"/>
            </a:pPr>
            <a:r>
              <a:rPr lang="el-GR" b="1" dirty="0">
                <a:solidFill>
                  <a:srgbClr val="333333"/>
                </a:solidFill>
                <a:latin typeface="Lucida Grande"/>
              </a:rPr>
              <a:t>Κατανοούν τη </a:t>
            </a:r>
            <a:r>
              <a:rPr lang="el-GR" b="1" dirty="0">
                <a:solidFill>
                  <a:schemeClr val="accent1"/>
                </a:solidFill>
                <a:latin typeface="Lucida Grande"/>
              </a:rPr>
              <a:t>δημιουργία επικοινωνιακών παρεξηγήσεων </a:t>
            </a:r>
            <a:r>
              <a:rPr lang="el-GR" b="1" dirty="0">
                <a:solidFill>
                  <a:srgbClr val="333333"/>
                </a:solidFill>
                <a:latin typeface="Lucida Grande"/>
              </a:rPr>
              <a:t>λόγω της χρήσης διαφορετικών γλωσσικών ποικιλιών.</a:t>
            </a:r>
          </a:p>
          <a:p>
            <a:endParaRPr lang="en-GB" dirty="0"/>
          </a:p>
        </p:txBody>
      </p:sp>
    </p:spTree>
    <p:extLst>
      <p:ext uri="{BB962C8B-B14F-4D97-AF65-F5344CB8AC3E}">
        <p14:creationId xmlns:p14="http://schemas.microsoft.com/office/powerpoint/2010/main" val="161431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D69A6A-B80A-428F-9AC8-107B8AC84D25}"/>
              </a:ext>
            </a:extLst>
          </p:cNvPr>
          <p:cNvSpPr>
            <a:spLocks noGrp="1"/>
          </p:cNvSpPr>
          <p:nvPr>
            <p:ph type="title"/>
          </p:nvPr>
        </p:nvSpPr>
        <p:spPr/>
        <p:txBody>
          <a:bodyPr/>
          <a:lstStyle/>
          <a:p>
            <a:r>
              <a:rPr lang="el-GR" dirty="0" err="1">
                <a:solidFill>
                  <a:prstClr val="black"/>
                </a:solidFill>
              </a:rPr>
              <a:t>Γλωσσα</a:t>
            </a:r>
            <a:r>
              <a:rPr lang="el-GR" dirty="0">
                <a:solidFill>
                  <a:prstClr val="black"/>
                </a:solidFill>
              </a:rPr>
              <a:t> των </a:t>
            </a:r>
            <a:r>
              <a:rPr lang="el-GR" dirty="0" err="1">
                <a:solidFill>
                  <a:prstClr val="black"/>
                </a:solidFill>
              </a:rPr>
              <a:t>νεων</a:t>
            </a:r>
            <a:r>
              <a:rPr lang="el-GR" dirty="0">
                <a:solidFill>
                  <a:prstClr val="black"/>
                </a:solidFill>
              </a:rPr>
              <a:t> &amp; </a:t>
            </a:r>
            <a:r>
              <a:rPr lang="el-GR" dirty="0" err="1">
                <a:solidFill>
                  <a:prstClr val="black"/>
                </a:solidFill>
              </a:rPr>
              <a:t>διδακτικοι</a:t>
            </a:r>
            <a:r>
              <a:rPr lang="el-GR" dirty="0">
                <a:solidFill>
                  <a:prstClr val="black"/>
                </a:solidFill>
              </a:rPr>
              <a:t> </a:t>
            </a:r>
            <a:r>
              <a:rPr lang="el-GR" dirty="0" err="1">
                <a:solidFill>
                  <a:prstClr val="black"/>
                </a:solidFill>
              </a:rPr>
              <a:t>στοχοι</a:t>
            </a:r>
            <a:endParaRPr lang="en-US" dirty="0"/>
          </a:p>
        </p:txBody>
      </p:sp>
      <p:sp>
        <p:nvSpPr>
          <p:cNvPr id="3" name="Θέση περιεχομένου 2">
            <a:extLst>
              <a:ext uri="{FF2B5EF4-FFF2-40B4-BE49-F238E27FC236}">
                <a16:creationId xmlns:a16="http://schemas.microsoft.com/office/drawing/2014/main" id="{C597F125-1D73-487F-A509-85CD81B97F9D}"/>
              </a:ext>
            </a:extLst>
          </p:cNvPr>
          <p:cNvSpPr>
            <a:spLocks noGrp="1"/>
          </p:cNvSpPr>
          <p:nvPr>
            <p:ph idx="1"/>
          </p:nvPr>
        </p:nvSpPr>
        <p:spPr/>
        <p:txBody>
          <a:bodyPr/>
          <a:lstStyle/>
          <a:p>
            <a:endParaRPr lang="el-GR" dirty="0"/>
          </a:p>
          <a:p>
            <a:r>
              <a:rPr lang="el-GR" sz="2300" b="1" dirty="0"/>
              <a:t>Κατανοούν </a:t>
            </a:r>
            <a:r>
              <a:rPr lang="el-GR" sz="2300" b="1" dirty="0">
                <a:solidFill>
                  <a:schemeClr val="accent1"/>
                </a:solidFill>
              </a:rPr>
              <a:t>την σύσταση </a:t>
            </a:r>
            <a:r>
              <a:rPr lang="el-GR" sz="2300" b="1" dirty="0"/>
              <a:t>μιας ειδικής γλώσσας.</a:t>
            </a:r>
          </a:p>
          <a:p>
            <a:r>
              <a:rPr lang="el-GR" sz="2300" b="1" dirty="0"/>
              <a:t>Κατανοούν </a:t>
            </a:r>
            <a:r>
              <a:rPr lang="el-GR" sz="2300" b="1" dirty="0">
                <a:solidFill>
                  <a:schemeClr val="accent1"/>
                </a:solidFill>
              </a:rPr>
              <a:t>τοπικές διαφορές </a:t>
            </a:r>
            <a:r>
              <a:rPr lang="el-GR" sz="2300" b="1" dirty="0"/>
              <a:t>στη γλωσσική χρήση των νέων.</a:t>
            </a:r>
          </a:p>
          <a:p>
            <a:r>
              <a:rPr lang="el-GR" sz="2300" b="1" dirty="0"/>
              <a:t>Αντιλαμβάνονται τις </a:t>
            </a:r>
            <a:r>
              <a:rPr lang="el-GR" sz="2300" b="1" dirty="0">
                <a:solidFill>
                  <a:schemeClr val="accent1"/>
                </a:solidFill>
              </a:rPr>
              <a:t>κοινωνικές λειτουργίες του ιδιαίτερου νεανικού λεξιλογίου</a:t>
            </a:r>
            <a:r>
              <a:rPr lang="el-GR" sz="2300" b="1" dirty="0"/>
              <a:t>, π.χ. εκδήλωση αλληλεγγύης με τη νεανική παρέα και διαφοροποίηση από άλλες κοινωνικές ομάδες.</a:t>
            </a:r>
          </a:p>
          <a:p>
            <a:endParaRPr lang="en-US" dirty="0"/>
          </a:p>
        </p:txBody>
      </p:sp>
    </p:spTree>
    <p:extLst>
      <p:ext uri="{BB962C8B-B14F-4D97-AF65-F5344CB8AC3E}">
        <p14:creationId xmlns:p14="http://schemas.microsoft.com/office/powerpoint/2010/main" val="33135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Γλωσσα των νεων &amp; διδακτικοι στοχοι</a:t>
            </a:r>
            <a:endParaRPr lang="en-GB" dirty="0"/>
          </a:p>
        </p:txBody>
      </p:sp>
      <p:sp>
        <p:nvSpPr>
          <p:cNvPr id="3" name="Content Placeholder 2"/>
          <p:cNvSpPr>
            <a:spLocks noGrp="1"/>
          </p:cNvSpPr>
          <p:nvPr>
            <p:ph idx="1"/>
          </p:nvPr>
        </p:nvSpPr>
        <p:spPr>
          <a:xfrm>
            <a:off x="685800" y="2286000"/>
            <a:ext cx="7772400" cy="4050792"/>
          </a:xfrm>
        </p:spPr>
        <p:txBody>
          <a:bodyPr>
            <a:normAutofit/>
          </a:bodyPr>
          <a:lstStyle/>
          <a:p>
            <a:pPr>
              <a:buFont typeface="Arial"/>
              <a:buChar char="•"/>
            </a:pPr>
            <a:r>
              <a:rPr lang="el-GR" b="1" dirty="0">
                <a:solidFill>
                  <a:srgbClr val="333333"/>
                </a:solidFill>
                <a:latin typeface="Lucida Grande"/>
              </a:rPr>
              <a:t>Οξύνουν την </a:t>
            </a:r>
            <a:r>
              <a:rPr lang="el-GR" b="1" dirty="0">
                <a:solidFill>
                  <a:schemeClr val="accent1"/>
                </a:solidFill>
                <a:latin typeface="Lucida Grande"/>
              </a:rPr>
              <a:t>κριτική αντιμετώπιση </a:t>
            </a:r>
            <a:r>
              <a:rPr lang="el-GR" b="1" dirty="0">
                <a:solidFill>
                  <a:srgbClr val="333333"/>
                </a:solidFill>
                <a:latin typeface="Lucida Grande"/>
              </a:rPr>
              <a:t>της προσωπικής τους γλωσσικής χρήσης (π.χ. καταγράφοντας και ταξινομώντας στοιχεία νεανικής γλώσσας στη γλωσσική τους έκφραση).</a:t>
            </a:r>
          </a:p>
          <a:p>
            <a:pPr>
              <a:buFont typeface="Arial"/>
              <a:buChar char="•"/>
            </a:pPr>
            <a:r>
              <a:rPr lang="el-GR" b="1" dirty="0">
                <a:solidFill>
                  <a:srgbClr val="333333"/>
                </a:solidFill>
                <a:latin typeface="Lucida Grande"/>
              </a:rPr>
              <a:t>Μαθαίνουν να χρησιμοποιούν </a:t>
            </a:r>
            <a:r>
              <a:rPr lang="el-GR" b="1" dirty="0">
                <a:solidFill>
                  <a:schemeClr val="accent1"/>
                </a:solidFill>
                <a:latin typeface="Lucida Grande"/>
              </a:rPr>
              <a:t>τις δυνατότητες </a:t>
            </a:r>
            <a:r>
              <a:rPr lang="el-GR" b="1" dirty="0">
                <a:solidFill>
                  <a:srgbClr val="333333"/>
                </a:solidFill>
                <a:latin typeface="Lucida Grande"/>
              </a:rPr>
              <a:t>που μας παρέχει η γλώσσα για την διεύρυνση της προσωπικής γλωσσικής έκφρασης.</a:t>
            </a:r>
          </a:p>
          <a:p>
            <a:pPr>
              <a:buFont typeface="Arial"/>
              <a:buChar char="•"/>
            </a:pPr>
            <a:r>
              <a:rPr lang="el-GR" b="1" dirty="0">
                <a:solidFill>
                  <a:srgbClr val="333333"/>
                </a:solidFill>
                <a:latin typeface="Lucida Grande"/>
              </a:rPr>
              <a:t>Οξύνουν τη </a:t>
            </a:r>
            <a:r>
              <a:rPr lang="el-GR" b="1" dirty="0">
                <a:solidFill>
                  <a:schemeClr val="accent1"/>
                </a:solidFill>
                <a:latin typeface="Lucida Grande"/>
              </a:rPr>
              <a:t>δημιουργική τους δύναμη </a:t>
            </a:r>
            <a:r>
              <a:rPr lang="el-GR" b="1" dirty="0">
                <a:solidFill>
                  <a:srgbClr val="333333"/>
                </a:solidFill>
                <a:latin typeface="Lucida Grande"/>
              </a:rPr>
              <a:t>και φαντασία στη διαμόρφωση της γλωσσικής χρήσης.</a:t>
            </a:r>
          </a:p>
          <a:p>
            <a:endParaRPr lang="en-GB" dirty="0"/>
          </a:p>
        </p:txBody>
      </p:sp>
    </p:spTree>
    <p:extLst>
      <p:ext uri="{BB962C8B-B14F-4D97-AF65-F5344CB8AC3E}">
        <p14:creationId xmlns:p14="http://schemas.microsoft.com/office/powerpoint/2010/main" val="419170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ΟΥΣΙΟΚΡΑΤΙΚΗ ΠΡΟΣΕΓΓΙΣΗ &amp; ΤΑΥΤΟΤΗΤΑ </a:t>
            </a:r>
            <a:endParaRPr lang="en-GB" dirty="0"/>
          </a:p>
        </p:txBody>
      </p:sp>
      <p:sp>
        <p:nvSpPr>
          <p:cNvPr id="5" name="Content Placeholder 4"/>
          <p:cNvSpPr>
            <a:spLocks noGrp="1"/>
          </p:cNvSpPr>
          <p:nvPr>
            <p:ph idx="1"/>
          </p:nvPr>
        </p:nvSpPr>
        <p:spPr>
          <a:xfrm>
            <a:off x="3429007" y="4326467"/>
            <a:ext cx="4862141" cy="113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l-GR" dirty="0"/>
              <a:t>Ο κοινωνικός προσδιορισμός των ατόμων προηγείται της γλωσσικής δραστηριότητας </a:t>
            </a:r>
            <a:endParaRPr lang="en-GB" dirty="0"/>
          </a:p>
        </p:txBody>
      </p:sp>
      <p:sp>
        <p:nvSpPr>
          <p:cNvPr id="4" name="Rectangle 3"/>
          <p:cNvSpPr/>
          <p:nvPr/>
        </p:nvSpPr>
        <p:spPr>
          <a:xfrm>
            <a:off x="1771651" y="2209800"/>
            <a:ext cx="564515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Ταυτότητα του ανθρώπου προσδιορίζεται κυρίως </a:t>
            </a:r>
          </a:p>
          <a:p>
            <a:pPr algn="ctr"/>
            <a:r>
              <a:rPr lang="el-GR" dirty="0">
                <a:solidFill>
                  <a:prstClr val="white"/>
                </a:solidFill>
              </a:rPr>
              <a:t>από τη συμμετοχή του σε ή και την ταύτισή του  με ομοιογενείς κοινωνικά ομάδες και σχηματισμούς </a:t>
            </a:r>
          </a:p>
          <a:p>
            <a:pPr algn="ctr"/>
            <a:r>
              <a:rPr lang="el-GR" dirty="0">
                <a:solidFill>
                  <a:prstClr val="white"/>
                </a:solidFill>
              </a:rPr>
              <a:t>Π.χ. νέοι/ες, άνδρες / γυναίκες,  εργατική ή άλλη κοινωνική ταξη</a:t>
            </a:r>
          </a:p>
          <a:p>
            <a:pPr algn="ctr"/>
            <a:r>
              <a:rPr lang="el-GR" dirty="0">
                <a:solidFill>
                  <a:prstClr val="white"/>
                </a:solidFill>
              </a:rPr>
              <a:t>κοινωνική ταυτότητα </a:t>
            </a:r>
            <a:endParaRPr lang="en-GB" dirty="0">
              <a:solidFill>
                <a:prstClr val="white"/>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6482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0268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89926F-C48D-4D40-893B-411FB8438D11}"/>
              </a:ext>
            </a:extLst>
          </p:cNvPr>
          <p:cNvSpPr>
            <a:spLocks noGrp="1"/>
          </p:cNvSpPr>
          <p:nvPr>
            <p:ph type="title"/>
          </p:nvPr>
        </p:nvSpPr>
        <p:spPr/>
        <p:txBody>
          <a:bodyPr/>
          <a:lstStyle/>
          <a:p>
            <a:r>
              <a:rPr lang="el-GR" dirty="0" err="1"/>
              <a:t>Γλωσσα</a:t>
            </a:r>
            <a:r>
              <a:rPr lang="el-GR" dirty="0"/>
              <a:t> των </a:t>
            </a:r>
            <a:r>
              <a:rPr lang="el-GR" dirty="0" err="1"/>
              <a:t>νεων</a:t>
            </a:r>
            <a:r>
              <a:rPr lang="el-GR" dirty="0"/>
              <a:t> &amp; </a:t>
            </a:r>
            <a:r>
              <a:rPr lang="el-GR" dirty="0" err="1"/>
              <a:t>διδακτικοι</a:t>
            </a:r>
            <a:r>
              <a:rPr lang="el-GR" dirty="0"/>
              <a:t> </a:t>
            </a:r>
            <a:r>
              <a:rPr lang="el-GR" dirty="0" err="1"/>
              <a:t>στοχοι</a:t>
            </a:r>
            <a:endParaRPr lang="en-US" dirty="0"/>
          </a:p>
        </p:txBody>
      </p:sp>
      <p:sp>
        <p:nvSpPr>
          <p:cNvPr id="3" name="Θέση περιεχομένου 2">
            <a:extLst>
              <a:ext uri="{FF2B5EF4-FFF2-40B4-BE49-F238E27FC236}">
                <a16:creationId xmlns:a16="http://schemas.microsoft.com/office/drawing/2014/main" id="{64502220-934E-41CB-AFD1-A8A6910E438D}"/>
              </a:ext>
            </a:extLst>
          </p:cNvPr>
          <p:cNvSpPr>
            <a:spLocks noGrp="1"/>
          </p:cNvSpPr>
          <p:nvPr>
            <p:ph idx="1"/>
          </p:nvPr>
        </p:nvSpPr>
        <p:spPr/>
        <p:txBody>
          <a:bodyPr/>
          <a:lstStyle/>
          <a:p>
            <a:r>
              <a:rPr lang="el-GR" b="1" dirty="0"/>
              <a:t>Μαθαίνουν να </a:t>
            </a:r>
            <a:r>
              <a:rPr lang="el-GR" b="1" dirty="0">
                <a:solidFill>
                  <a:schemeClr val="accent1"/>
                </a:solidFill>
              </a:rPr>
              <a:t>χειρίζονται τη γλωσσική ποικιλότητα ανάλογα με την περίσταση και τον στόχο </a:t>
            </a:r>
            <a:r>
              <a:rPr lang="el-GR" b="1" dirty="0"/>
              <a:t>της επικοινωνίας.</a:t>
            </a:r>
          </a:p>
          <a:p>
            <a:r>
              <a:rPr lang="el-GR" b="1" dirty="0"/>
              <a:t>Ασκούνται στην </a:t>
            </a:r>
            <a:r>
              <a:rPr lang="el-GR" b="1" dirty="0">
                <a:solidFill>
                  <a:schemeClr val="accent1"/>
                </a:solidFill>
              </a:rPr>
              <a:t>αναγνώριση και περιγραφή </a:t>
            </a:r>
            <a:r>
              <a:rPr lang="el-GR" b="1" dirty="0"/>
              <a:t>γλωσσικών τύπων.</a:t>
            </a:r>
          </a:p>
          <a:p>
            <a:r>
              <a:rPr lang="el-GR" b="1" dirty="0"/>
              <a:t>Μαθαίνουν να χρησιμοποιούν </a:t>
            </a:r>
            <a:r>
              <a:rPr lang="el-GR" b="1" dirty="0">
                <a:solidFill>
                  <a:schemeClr val="accent1"/>
                </a:solidFill>
              </a:rPr>
              <a:t>ένα λεξικό.</a:t>
            </a:r>
          </a:p>
          <a:p>
            <a:r>
              <a:rPr lang="el-GR" b="1" dirty="0"/>
              <a:t>Ασκούνται στην αυτόνομη </a:t>
            </a:r>
            <a:r>
              <a:rPr lang="el-GR" b="1" dirty="0">
                <a:solidFill>
                  <a:schemeClr val="accent1"/>
                </a:solidFill>
              </a:rPr>
              <a:t>συλλογή και ταξινόμηση </a:t>
            </a:r>
            <a:r>
              <a:rPr lang="el-GR" b="1" dirty="0"/>
              <a:t>γλωσσικού υλικού.</a:t>
            </a:r>
          </a:p>
          <a:p>
            <a:endParaRPr lang="en-US" dirty="0"/>
          </a:p>
        </p:txBody>
      </p:sp>
    </p:spTree>
    <p:extLst>
      <p:ext uri="{BB962C8B-B14F-4D97-AF65-F5344CB8AC3E}">
        <p14:creationId xmlns:p14="http://schemas.microsoft.com/office/powerpoint/2010/main" val="39770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Κατασκευη τησ νεανικοτητασ</a:t>
            </a:r>
            <a:endParaRPr lang="en-GB" dirty="0"/>
          </a:p>
        </p:txBody>
      </p:sp>
      <p:sp>
        <p:nvSpPr>
          <p:cNvPr id="3" name="Content Placeholder 2"/>
          <p:cNvSpPr>
            <a:spLocks noGrp="1"/>
          </p:cNvSpPr>
          <p:nvPr>
            <p:ph idx="1"/>
          </p:nvPr>
        </p:nvSpPr>
        <p:spPr/>
        <p:txBody>
          <a:bodyPr/>
          <a:lstStyle/>
          <a:p>
            <a:r>
              <a:rPr lang="en-GB" dirty="0">
                <a:solidFill>
                  <a:prstClr val="black">
                    <a:lumMod val="75000"/>
                    <a:lumOff val="25000"/>
                  </a:prstClr>
                </a:solidFill>
                <a:latin typeface="Calibri"/>
                <a:hlinkClick r:id="rId2"/>
              </a:rPr>
              <a:t>https://www.youtube.com/watch?v=xW7aWXjE8JI</a:t>
            </a:r>
            <a:r>
              <a:rPr lang="el-GR" dirty="0">
                <a:solidFill>
                  <a:prstClr val="black">
                    <a:lumMod val="75000"/>
                    <a:lumOff val="25000"/>
                  </a:prstClr>
                </a:solidFill>
                <a:latin typeface="Calibri"/>
              </a:rPr>
              <a:t> </a:t>
            </a:r>
            <a:endParaRPr lang="en-US" dirty="0">
              <a:solidFill>
                <a:prstClr val="black">
                  <a:lumMod val="75000"/>
                  <a:lumOff val="25000"/>
                </a:prstClr>
              </a:solidFill>
              <a:latin typeface="Calibri"/>
            </a:endParaRPr>
          </a:p>
          <a:p>
            <a:r>
              <a:rPr lang="en-US" dirty="0">
                <a:solidFill>
                  <a:prstClr val="black">
                    <a:lumMod val="75000"/>
                    <a:lumOff val="25000"/>
                  </a:prstClr>
                </a:solidFill>
                <a:latin typeface="Calibri"/>
                <a:hlinkClick r:id="rId3"/>
              </a:rPr>
              <a:t>https://www.facebook.com/watch/?v=881191118710239</a:t>
            </a:r>
            <a:endParaRPr lang="en-US" dirty="0">
              <a:solidFill>
                <a:prstClr val="black">
                  <a:lumMod val="75000"/>
                  <a:lumOff val="25000"/>
                </a:prstClr>
              </a:solidFill>
              <a:latin typeface="Calibri"/>
            </a:endParaRPr>
          </a:p>
          <a:p>
            <a:endParaRPr lang="el-GR" dirty="0">
              <a:solidFill>
                <a:prstClr val="black">
                  <a:lumMod val="75000"/>
                  <a:lumOff val="25000"/>
                </a:prstClr>
              </a:solidFill>
              <a:latin typeface="Calibri"/>
            </a:endParaRPr>
          </a:p>
          <a:p>
            <a:r>
              <a:rPr lang="el-GR" dirty="0">
                <a:solidFill>
                  <a:prstClr val="black">
                    <a:lumMod val="75000"/>
                    <a:lumOff val="25000"/>
                  </a:prstClr>
                </a:solidFill>
                <a:latin typeface="Calibri"/>
              </a:rPr>
              <a:t>4.30</a:t>
            </a:r>
          </a:p>
          <a:p>
            <a:r>
              <a:rPr lang="el-GR" dirty="0">
                <a:solidFill>
                  <a:prstClr val="black">
                    <a:lumMod val="75000"/>
                    <a:lumOff val="25000"/>
                  </a:prstClr>
                </a:solidFill>
                <a:latin typeface="Calibri"/>
              </a:rPr>
              <a:t>9.05</a:t>
            </a:r>
            <a:endParaRPr lang="en-GB" dirty="0"/>
          </a:p>
        </p:txBody>
      </p:sp>
    </p:spTree>
    <p:extLst>
      <p:ext uri="{BB962C8B-B14F-4D97-AF65-F5344CB8AC3E}">
        <p14:creationId xmlns:p14="http://schemas.microsoft.com/office/powerpoint/2010/main" val="31550312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Νεανικη ταυτοτητα</a:t>
            </a:r>
            <a:endParaRPr lang="en-GB" dirty="0"/>
          </a:p>
        </p:txBody>
      </p:sp>
      <p:sp>
        <p:nvSpPr>
          <p:cNvPr id="3" name="Content Placeholder 2"/>
          <p:cNvSpPr>
            <a:spLocks noGrp="1"/>
          </p:cNvSpPr>
          <p:nvPr>
            <p:ph idx="1"/>
          </p:nvPr>
        </p:nvSpPr>
        <p:spPr/>
        <p:txBody>
          <a:bodyPr>
            <a:normAutofit/>
          </a:bodyPr>
          <a:lstStyle/>
          <a:p>
            <a:r>
              <a:rPr lang="el-GR" b="1" dirty="0">
                <a:solidFill>
                  <a:schemeClr val="accent1"/>
                </a:solidFill>
              </a:rPr>
              <a:t>«γλώσσα των νέων</a:t>
            </a:r>
            <a:r>
              <a:rPr lang="el-GR" b="1" dirty="0"/>
              <a:t>» («θραύση!», «glitter», «bowling», «windsurfing», «hobby», «</a:t>
            </a:r>
            <a:r>
              <a:rPr lang="el-GR" b="1" dirty="0" err="1"/>
              <a:t>party</a:t>
            </a:r>
            <a:r>
              <a:rPr lang="el-GR" b="1" dirty="0"/>
              <a:t>»)</a:t>
            </a:r>
          </a:p>
          <a:p>
            <a:r>
              <a:rPr lang="el-GR" b="1" dirty="0"/>
              <a:t> «</a:t>
            </a:r>
            <a:r>
              <a:rPr lang="el-GR" b="1" dirty="0">
                <a:solidFill>
                  <a:schemeClr val="accent1"/>
                </a:solidFill>
              </a:rPr>
              <a:t>γλώσσα της πιάτσας</a:t>
            </a:r>
            <a:r>
              <a:rPr lang="el-GR" b="1" dirty="0"/>
              <a:t>» (π.χ. «να μας κερατώνει», «καρφώνεσαι»), </a:t>
            </a:r>
          </a:p>
          <a:p>
            <a:r>
              <a:rPr lang="el-GR" b="1" dirty="0">
                <a:solidFill>
                  <a:schemeClr val="accent1"/>
                </a:solidFill>
              </a:rPr>
              <a:t>τα ειδικά λεξιλόγια </a:t>
            </a:r>
            <a:r>
              <a:rPr lang="el-GR" b="1" dirty="0"/>
              <a:t>της «γλώσσας της τεχνολογίας» (π.χ. «Bluetooth», «MMS», «3G»),</a:t>
            </a:r>
          </a:p>
          <a:p>
            <a:r>
              <a:rPr lang="el-GR" b="1" dirty="0"/>
              <a:t>την κ</a:t>
            </a:r>
            <a:r>
              <a:rPr lang="el-GR" b="1" dirty="0">
                <a:solidFill>
                  <a:schemeClr val="accent1"/>
                </a:solidFill>
              </a:rPr>
              <a:t>αθομιλουμένη</a:t>
            </a:r>
            <a:r>
              <a:rPr lang="el-GR" b="1" dirty="0"/>
              <a:t> (π.χ. «να ξεφορτωθώ την κοντή», «να πάρει πόδι η κοντή», «ξεπορτίζει», «να ξεραθείς», «δε σηκώνω κουβέντα</a:t>
            </a:r>
            <a:r>
              <a:rPr lang="el-GR" dirty="0"/>
              <a:t>»)..</a:t>
            </a:r>
            <a:endParaRPr lang="en-GB" dirty="0"/>
          </a:p>
        </p:txBody>
      </p:sp>
    </p:spTree>
    <p:extLst>
      <p:ext uri="{BB962C8B-B14F-4D97-AF65-F5344CB8AC3E}">
        <p14:creationId xmlns:p14="http://schemas.microsoft.com/office/powerpoint/2010/main" val="7295762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Νεανικη ταυτοτητα</a:t>
            </a:r>
            <a:endParaRPr lang="en-GB" dirty="0"/>
          </a:p>
        </p:txBody>
      </p:sp>
      <p:sp>
        <p:nvSpPr>
          <p:cNvPr id="3" name="Content Placeholder 2"/>
          <p:cNvSpPr>
            <a:spLocks noGrp="1"/>
          </p:cNvSpPr>
          <p:nvPr>
            <p:ph idx="1"/>
          </p:nvPr>
        </p:nvSpPr>
        <p:spPr/>
        <p:txBody>
          <a:bodyPr>
            <a:normAutofit/>
          </a:bodyPr>
          <a:lstStyle/>
          <a:p>
            <a:r>
              <a:rPr lang="el-GR" sz="2300" b="1" dirty="0"/>
              <a:t>Η χρήση της «γλώσσας των νέων» (σε συνδυασμό με τις άλλες ποικιλίες) από τις δύο ηλικιωμένες γυναίκες έχει ως στόχο την </a:t>
            </a:r>
            <a:r>
              <a:rPr lang="el-GR" sz="2300" b="1" dirty="0">
                <a:solidFill>
                  <a:schemeClr val="accent1"/>
                </a:solidFill>
              </a:rPr>
              <a:t>κατασκευή δυο γιαγιάδων με νεανικό χαρακτήρα που θέλουν να εμπλέκονται σε νεανικές δραστηριότητες </a:t>
            </a:r>
            <a:r>
              <a:rPr lang="el-GR" sz="2300" b="1" dirty="0"/>
              <a:t>και οι οποίες δεν συμβιβάζονται με την ηλικία τους και τις δραστηριότητες που κοινωνικά αποδίδονται σε αυτή την ηλικιακή κατηγορία, αλλά αντιθέτως έχουν διάθεση για ζωή</a:t>
            </a:r>
            <a:endParaRPr lang="en-GB" sz="2300" b="1" dirty="0"/>
          </a:p>
        </p:txBody>
      </p:sp>
    </p:spTree>
    <p:extLst>
      <p:ext uri="{BB962C8B-B14F-4D97-AF65-F5344CB8AC3E}">
        <p14:creationId xmlns:p14="http://schemas.microsoft.com/office/powerpoint/2010/main" val="47270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Νεανικη ταυτοτητα</a:t>
            </a:r>
            <a:endParaRPr lang="en-GB" dirty="0"/>
          </a:p>
        </p:txBody>
      </p:sp>
      <p:sp>
        <p:nvSpPr>
          <p:cNvPr id="3" name="Content Placeholder 2"/>
          <p:cNvSpPr>
            <a:spLocks noGrp="1"/>
          </p:cNvSpPr>
          <p:nvPr>
            <p:ph idx="1"/>
          </p:nvPr>
        </p:nvSpPr>
        <p:spPr/>
        <p:txBody>
          <a:bodyPr>
            <a:normAutofit/>
          </a:bodyPr>
          <a:lstStyle/>
          <a:p>
            <a:r>
              <a:rPr lang="el-GR" sz="2400" b="1" dirty="0"/>
              <a:t>Επίσης, λειτουργεί ως μέσο για </a:t>
            </a:r>
            <a:r>
              <a:rPr lang="el-GR" sz="2400" b="1" dirty="0">
                <a:solidFill>
                  <a:schemeClr val="accent1"/>
                </a:solidFill>
              </a:rPr>
              <a:t>την επίτευξη χιουμοριστικού αποτελέσματος </a:t>
            </a:r>
            <a:r>
              <a:rPr lang="el-GR" sz="2400" b="1" dirty="0"/>
              <a:t>αλλά και ως τρόπος για να διαφανεί πως κάποιοι «νιώθουν και συμπεριφέρονται ως νέοι». </a:t>
            </a:r>
          </a:p>
          <a:p>
            <a:r>
              <a:rPr lang="el-GR" sz="2400" b="1" dirty="0"/>
              <a:t>Ωστόσο, είναι ενδεικτικό πως </a:t>
            </a:r>
            <a:r>
              <a:rPr lang="el-GR" sz="2400" b="1" dirty="0">
                <a:solidFill>
                  <a:schemeClr val="accent1"/>
                </a:solidFill>
              </a:rPr>
              <a:t>δεν επιχειρείται ρήξη </a:t>
            </a:r>
            <a:r>
              <a:rPr lang="el-GR" sz="2400" b="1" dirty="0"/>
              <a:t>με τους κυρίαρχους λόγους περί νεότητας που συνδέουν τους νέους </a:t>
            </a:r>
            <a:r>
              <a:rPr lang="el-GR" sz="2400" b="1" dirty="0">
                <a:solidFill>
                  <a:schemeClr val="accent1"/>
                </a:solidFill>
              </a:rPr>
              <a:t>με την καλοπέραση, την ανευθυνότητα και την ξενοιασιά</a:t>
            </a:r>
            <a:r>
              <a:rPr lang="el-GR" sz="2400" dirty="0"/>
              <a:t>.</a:t>
            </a:r>
            <a:endParaRPr lang="en-GB" sz="2400" dirty="0"/>
          </a:p>
        </p:txBody>
      </p:sp>
    </p:spTree>
    <p:extLst>
      <p:ext uri="{BB962C8B-B14F-4D97-AF65-F5344CB8AC3E}">
        <p14:creationId xmlns:p14="http://schemas.microsoft.com/office/powerpoint/2010/main" val="1881948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375780-9335-6B4E-B860-37EF5FD41A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926" y="1164624"/>
            <a:ext cx="6435862" cy="4324320"/>
          </a:xfrm>
          <a:prstGeom prst="rect">
            <a:avLst/>
          </a:prstGeom>
        </p:spPr>
      </p:pic>
    </p:spTree>
    <p:extLst>
      <p:ext uri="{BB962C8B-B14F-4D97-AF65-F5344CB8AC3E}">
        <p14:creationId xmlns:p14="http://schemas.microsoft.com/office/powerpoint/2010/main" val="10206828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403411" y="1896294"/>
            <a:ext cx="8421221" cy="4104456"/>
          </a:xfrm>
        </p:spPr>
        <p:txBody>
          <a:bodyPr>
            <a:normAutofit/>
          </a:bodyPr>
          <a:lstStyle/>
          <a:p>
            <a:pPr>
              <a:lnSpc>
                <a:spcPct val="120000"/>
              </a:lnSpc>
              <a:buFont typeface="Wingdings" pitchFamily="2" charset="2"/>
              <a:buChar char="v"/>
            </a:pPr>
            <a:r>
              <a:rPr lang="el-GR" sz="1875" b="1" dirty="0"/>
              <a:t>Τι δηλώνει ο όρος «γλώσσα των νέων»; Αποτελεί πράγματι γλώσσα;</a:t>
            </a:r>
          </a:p>
          <a:p>
            <a:pPr>
              <a:lnSpc>
                <a:spcPct val="120000"/>
              </a:lnSpc>
              <a:buFont typeface="Wingdings" pitchFamily="2" charset="2"/>
              <a:buChar char="v"/>
            </a:pPr>
            <a:r>
              <a:rPr lang="el-GR" sz="1875" b="1" dirty="0"/>
              <a:t>Τι περιλαμβάνει το νεανικό λεξιλόγιο;</a:t>
            </a:r>
          </a:p>
          <a:p>
            <a:pPr>
              <a:lnSpc>
                <a:spcPct val="120000"/>
              </a:lnSpc>
              <a:buFont typeface="Wingdings" pitchFamily="2" charset="2"/>
              <a:buChar char="v"/>
            </a:pPr>
            <a:r>
              <a:rPr lang="el-GR" sz="1875" b="1" dirty="0"/>
              <a:t>Πως διαμορφώνεται «η γλώσσα των νέων»;</a:t>
            </a:r>
          </a:p>
          <a:p>
            <a:pPr>
              <a:lnSpc>
                <a:spcPct val="120000"/>
              </a:lnSpc>
              <a:buFont typeface="Wingdings" pitchFamily="2" charset="2"/>
              <a:buChar char="v"/>
            </a:pPr>
            <a:r>
              <a:rPr lang="el-GR" sz="1875" b="1" dirty="0"/>
              <a:t>Ποια είναι τα αίτια ανανέωσης της γλώσσας; Για ποιους λόγους οι νέοι αναπτύσσουν δικούς τους τρόπους έκφρασης;</a:t>
            </a:r>
          </a:p>
          <a:p>
            <a:pPr>
              <a:lnSpc>
                <a:spcPct val="120000"/>
              </a:lnSpc>
              <a:buFont typeface="Wingdings" pitchFamily="2" charset="2"/>
              <a:buChar char="v"/>
            </a:pPr>
            <a:r>
              <a:rPr lang="el-GR" sz="1875" b="1" dirty="0"/>
              <a:t>Με ποιους τρόπους γίνεται η δημιουργία και η ανανέωση του νεανικού λεξιλογίου;</a:t>
            </a:r>
          </a:p>
          <a:p>
            <a:pPr>
              <a:lnSpc>
                <a:spcPct val="120000"/>
              </a:lnSpc>
              <a:buFont typeface="Wingdings" pitchFamily="2" charset="2"/>
              <a:buChar char="v"/>
            </a:pPr>
            <a:r>
              <a:rPr lang="el-GR" sz="1875" b="1" dirty="0"/>
              <a:t>Να αναφερθείτε στα ιδιαίτερα χαρακτηριστικά της «γλώσσας των νέων» σε μορφολογικό επίπεδο.</a:t>
            </a:r>
          </a:p>
          <a:p>
            <a:pPr>
              <a:lnSpc>
                <a:spcPct val="120000"/>
              </a:lnSpc>
              <a:buFont typeface="Wingdings" pitchFamily="2" charset="2"/>
              <a:buChar char="v"/>
            </a:pPr>
            <a:endParaRPr lang="el-GR" b="1" dirty="0"/>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1414788" y="857250"/>
            <a:ext cx="6972546" cy="1207008"/>
          </a:xfrm>
        </p:spPr>
        <p:txBody>
          <a:bodyPr>
            <a:normAutofit/>
          </a:bodyPr>
          <a:lstStyle/>
          <a:p>
            <a:r>
              <a:rPr lang="el-GR" sz="3375" dirty="0"/>
              <a:t>ΕΡΩΤΗΣΕΙΣ </a:t>
            </a:r>
            <a:r>
              <a:rPr lang="en-US" sz="3375" dirty="0"/>
              <a:t>9</a:t>
            </a:r>
            <a:r>
              <a:rPr lang="el-GR" sz="3375" baseline="30000" dirty="0"/>
              <a:t>ου </a:t>
            </a:r>
            <a:r>
              <a:rPr lang="el-GR" sz="3375" dirty="0" err="1"/>
              <a:t>Μαθηματοσ</a:t>
            </a:r>
            <a:endParaRPr lang="el-GR" sz="3375" dirty="0"/>
          </a:p>
        </p:txBody>
      </p:sp>
    </p:spTree>
    <p:extLst>
      <p:ext uri="{BB962C8B-B14F-4D97-AF65-F5344CB8AC3E}">
        <p14:creationId xmlns:p14="http://schemas.microsoft.com/office/powerpoint/2010/main" val="4509578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2C4E640B-D11E-8747-BA91-7EB6555CEC01}"/>
              </a:ext>
            </a:extLst>
          </p:cNvPr>
          <p:cNvSpPr>
            <a:spLocks noGrp="1"/>
          </p:cNvSpPr>
          <p:nvPr>
            <p:ph idx="1"/>
          </p:nvPr>
        </p:nvSpPr>
        <p:spPr>
          <a:xfrm>
            <a:off x="403411" y="1896294"/>
            <a:ext cx="8421221" cy="4104456"/>
          </a:xfrm>
        </p:spPr>
        <p:txBody>
          <a:bodyPr>
            <a:normAutofit/>
          </a:bodyPr>
          <a:lstStyle/>
          <a:p>
            <a:pPr>
              <a:lnSpc>
                <a:spcPct val="120000"/>
              </a:lnSpc>
              <a:buFont typeface="Wingdings" pitchFamily="2" charset="2"/>
              <a:buChar char="v"/>
            </a:pPr>
            <a:r>
              <a:rPr lang="el-GR" sz="1875" b="1" dirty="0"/>
              <a:t>Να αναφερθείτε στα ιδιαίτερα χαρακτηριστικά της «γλώσσας των νέων» σε λεξιλογικό επίπεδο.</a:t>
            </a:r>
          </a:p>
          <a:p>
            <a:pPr>
              <a:lnSpc>
                <a:spcPct val="120000"/>
              </a:lnSpc>
              <a:buFont typeface="Wingdings" pitchFamily="2" charset="2"/>
              <a:buChar char="v"/>
            </a:pPr>
            <a:r>
              <a:rPr lang="el-GR" sz="1875" b="1" dirty="0"/>
              <a:t>Να αναφερθείτε στα ιδιαίτερα χαρακτηριστικά της «γλώσσας των νέων» σε συντακτικό επίπεδο.</a:t>
            </a:r>
          </a:p>
          <a:p>
            <a:pPr>
              <a:lnSpc>
                <a:spcPct val="120000"/>
              </a:lnSpc>
              <a:buFont typeface="Wingdings" pitchFamily="2" charset="2"/>
              <a:buChar char="v"/>
            </a:pPr>
            <a:r>
              <a:rPr lang="el-GR" sz="1875" b="1" dirty="0"/>
              <a:t>Πως παρουσιάζουν την «γλώσσα των νέων» τα ΜΜΕ;</a:t>
            </a:r>
          </a:p>
          <a:p>
            <a:pPr>
              <a:lnSpc>
                <a:spcPct val="120000"/>
              </a:lnSpc>
              <a:buFont typeface="Wingdings" pitchFamily="2" charset="2"/>
              <a:buChar char="v"/>
            </a:pPr>
            <a:r>
              <a:rPr lang="el-GR" sz="1875" b="1" dirty="0"/>
              <a:t>Ποια αρνητικά στερεότυπα υπάρχουν σχετικά με την «γλώσσα των νέων»;</a:t>
            </a:r>
          </a:p>
          <a:p>
            <a:pPr>
              <a:lnSpc>
                <a:spcPct val="120000"/>
              </a:lnSpc>
              <a:buFont typeface="Wingdings" pitchFamily="2" charset="2"/>
              <a:buChar char="v"/>
            </a:pPr>
            <a:endParaRPr lang="el-GR" sz="1875" b="1" dirty="0"/>
          </a:p>
          <a:p>
            <a:pPr>
              <a:lnSpc>
                <a:spcPct val="120000"/>
              </a:lnSpc>
              <a:buFont typeface="Wingdings" pitchFamily="2" charset="2"/>
              <a:buChar char="v"/>
            </a:pPr>
            <a:endParaRPr lang="el-GR" sz="1875" b="1" dirty="0"/>
          </a:p>
          <a:p>
            <a:pPr>
              <a:lnSpc>
                <a:spcPct val="120000"/>
              </a:lnSpc>
              <a:buFont typeface="Wingdings" pitchFamily="2" charset="2"/>
              <a:buChar char="v"/>
            </a:pPr>
            <a:endParaRPr lang="el-GR" b="1" dirty="0"/>
          </a:p>
        </p:txBody>
      </p:sp>
      <p:sp>
        <p:nvSpPr>
          <p:cNvPr id="4" name="Τίτλος 1">
            <a:extLst>
              <a:ext uri="{FF2B5EF4-FFF2-40B4-BE49-F238E27FC236}">
                <a16:creationId xmlns:a16="http://schemas.microsoft.com/office/drawing/2014/main" id="{7123C841-5B23-3440-AE68-63C4A58846F9}"/>
              </a:ext>
            </a:extLst>
          </p:cNvPr>
          <p:cNvSpPr>
            <a:spLocks noGrp="1"/>
          </p:cNvSpPr>
          <p:nvPr>
            <p:ph type="title"/>
          </p:nvPr>
        </p:nvSpPr>
        <p:spPr>
          <a:xfrm>
            <a:off x="1414788" y="857250"/>
            <a:ext cx="6972546" cy="1207008"/>
          </a:xfrm>
        </p:spPr>
        <p:txBody>
          <a:bodyPr>
            <a:normAutofit/>
          </a:bodyPr>
          <a:lstStyle/>
          <a:p>
            <a:r>
              <a:rPr lang="el-GR" sz="3375" dirty="0"/>
              <a:t>ΕΡΩΤΗΣΕΙΣ </a:t>
            </a:r>
            <a:r>
              <a:rPr lang="en-US" sz="3375" dirty="0"/>
              <a:t>9</a:t>
            </a:r>
            <a:r>
              <a:rPr lang="el-GR" sz="3375" baseline="30000" dirty="0"/>
              <a:t>ου </a:t>
            </a:r>
            <a:r>
              <a:rPr lang="el-GR" sz="3375" dirty="0" err="1"/>
              <a:t>Μαθηματοσ</a:t>
            </a:r>
            <a:endParaRPr lang="el-GR" sz="3375" dirty="0"/>
          </a:p>
        </p:txBody>
      </p:sp>
    </p:spTree>
    <p:extLst>
      <p:ext uri="{BB962C8B-B14F-4D97-AF65-F5344CB8AC3E}">
        <p14:creationId xmlns:p14="http://schemas.microsoft.com/office/powerpoint/2010/main" val="19695512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1EDADC-F8D4-BB4B-A805-26A8BB355659}"/>
              </a:ext>
            </a:extLst>
          </p:cNvPr>
          <p:cNvSpPr>
            <a:spLocks noGrp="1"/>
          </p:cNvSpPr>
          <p:nvPr>
            <p:ph type="title"/>
          </p:nvPr>
        </p:nvSpPr>
        <p:spPr/>
        <p:txBody>
          <a:bodyPr/>
          <a:lstStyle/>
          <a:p>
            <a:r>
              <a:rPr lang="el-GR" dirty="0" err="1"/>
              <a:t>βιβλιογραφια</a:t>
            </a:r>
            <a:endParaRPr lang="el-GR" dirty="0"/>
          </a:p>
        </p:txBody>
      </p:sp>
      <p:sp>
        <p:nvSpPr>
          <p:cNvPr id="3" name="Θέση περιεχομένου 2">
            <a:extLst>
              <a:ext uri="{FF2B5EF4-FFF2-40B4-BE49-F238E27FC236}">
                <a16:creationId xmlns:a16="http://schemas.microsoft.com/office/drawing/2014/main" id="{EBF60797-9FFE-5041-AAE3-45C39AABC0AE}"/>
              </a:ext>
            </a:extLst>
          </p:cNvPr>
          <p:cNvSpPr>
            <a:spLocks noGrp="1"/>
          </p:cNvSpPr>
          <p:nvPr>
            <p:ph idx="1"/>
          </p:nvPr>
        </p:nvSpPr>
        <p:spPr>
          <a:xfrm>
            <a:off x="685800" y="1905000"/>
            <a:ext cx="7772400" cy="4050792"/>
          </a:xfrm>
        </p:spPr>
        <p:txBody>
          <a:bodyPr>
            <a:normAutofit fontScale="92500" lnSpcReduction="20000"/>
          </a:bodyPr>
          <a:lstStyle/>
          <a:p>
            <a:r>
              <a:rPr lang="el-GR" dirty="0"/>
              <a:t>Ανδρουτσόπουλος, Γιάννης. 2001. «</a:t>
            </a:r>
            <a:r>
              <a:rPr lang="en-US" dirty="0"/>
              <a:t>H </a:t>
            </a:r>
            <a:r>
              <a:rPr lang="el-GR" dirty="0"/>
              <a:t>Γλώσσα των Νέων.» Στο Αναστάσιος-Φοίβος Χριστίδης και Μαρία Θεοδωροπούλου (</a:t>
            </a:r>
            <a:r>
              <a:rPr lang="el-GR" dirty="0" err="1"/>
              <a:t>επιμ</a:t>
            </a:r>
            <a:r>
              <a:rPr lang="el-GR" dirty="0"/>
              <a:t>.), </a:t>
            </a:r>
            <a:r>
              <a:rPr lang="el-GR" i="1" dirty="0"/>
              <a:t>Εγκυκλοπαιδικός Οδηγός για τη</a:t>
            </a:r>
            <a:r>
              <a:rPr lang="el-GR" dirty="0"/>
              <a:t> </a:t>
            </a:r>
            <a:r>
              <a:rPr lang="el-GR" i="1" dirty="0"/>
              <a:t>Γλώσσα, </a:t>
            </a:r>
            <a:r>
              <a:rPr lang="el-GR" dirty="0"/>
              <a:t>108-113. Θεσσαλονίκη: Κέντρο Ελληνικής Γλώσσας</a:t>
            </a:r>
          </a:p>
          <a:p>
            <a:r>
              <a:rPr lang="en-US" dirty="0">
                <a:hlinkClick r:id="rId2"/>
              </a:rPr>
              <a:t>http://www.komvos.edu.gr/glwssa/odigos/thema_b9/THEMA_PDF.pdf</a:t>
            </a:r>
            <a:endParaRPr lang="el-GR" dirty="0"/>
          </a:p>
          <a:p>
            <a:endParaRPr lang="en-US" dirty="0"/>
          </a:p>
          <a:p>
            <a:r>
              <a:rPr lang="el-GR" dirty="0" err="1"/>
              <a:t>Σαλτίδου</a:t>
            </a:r>
            <a:r>
              <a:rPr lang="el-GR" dirty="0"/>
              <a:t>, Θ. Η «γλώσσα των νέων» ως υφολογικός πόρος όλων των ηλικιών στον λόγο τηλεοπτικών σειρών. Αδημοσίευτη διδακτορική διατριβή. Πανεπιστήμιο Δυτικής </a:t>
            </a:r>
            <a:r>
              <a:rPr lang="el-GR" dirty="0" err="1"/>
              <a:t>Μακεδόνίας</a:t>
            </a:r>
            <a:r>
              <a:rPr lang="el-GR" dirty="0"/>
              <a:t>.</a:t>
            </a:r>
          </a:p>
          <a:p>
            <a:r>
              <a:rPr lang="en-US" dirty="0">
                <a:hlinkClick r:id="rId3"/>
              </a:rPr>
              <a:t>http://thesis.ekt.gr/thesisBookReader/id/43517#page/1/mode/2up</a:t>
            </a:r>
            <a:endParaRPr lang="el-GR" dirty="0"/>
          </a:p>
          <a:p>
            <a:endParaRPr lang="en-US" dirty="0"/>
          </a:p>
          <a:p>
            <a:r>
              <a:rPr lang="el-GR" dirty="0"/>
              <a:t>Γλωσσάρια: </a:t>
            </a:r>
            <a:r>
              <a:rPr lang="en-US" dirty="0"/>
              <a:t>https://</a:t>
            </a:r>
            <a:r>
              <a:rPr lang="en-US" dirty="0" err="1"/>
              <a:t>www.slang.gr</a:t>
            </a:r>
            <a:r>
              <a:rPr lang="en-US" dirty="0"/>
              <a:t>/ </a:t>
            </a:r>
            <a:r>
              <a:rPr lang="en-US" dirty="0">
                <a:hlinkClick r:id="rId4"/>
              </a:rPr>
              <a:t>https://www.cyslang.com/</a:t>
            </a:r>
            <a:endParaRPr lang="el-GR" dirty="0"/>
          </a:p>
          <a:p>
            <a:endParaRPr lang="en-US" dirty="0"/>
          </a:p>
          <a:p>
            <a:endParaRPr lang="el-GR" dirty="0"/>
          </a:p>
          <a:p>
            <a:endParaRPr lang="el-GR" dirty="0"/>
          </a:p>
          <a:p>
            <a:endParaRPr lang="el-GR" dirty="0"/>
          </a:p>
        </p:txBody>
      </p:sp>
    </p:spTree>
    <p:extLst>
      <p:ext uri="{BB962C8B-B14F-4D97-AF65-F5344CB8AC3E}">
        <p14:creationId xmlns:p14="http://schemas.microsoft.com/office/powerpoint/2010/main" val="3188356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Ουσιοκρατικη προσεγγιση &amp; ταυτοτητα</a:t>
            </a:r>
            <a:endParaRPr lang="en-GB" dirty="0"/>
          </a:p>
        </p:txBody>
      </p:sp>
      <p:sp>
        <p:nvSpPr>
          <p:cNvPr id="3" name="Content Placeholder 2"/>
          <p:cNvSpPr>
            <a:spLocks noGrp="1"/>
          </p:cNvSpPr>
          <p:nvPr>
            <p:ph idx="1"/>
          </p:nvPr>
        </p:nvSpPr>
        <p:spPr/>
        <p:txBody>
          <a:bodyPr/>
          <a:lstStyle/>
          <a:p>
            <a:r>
              <a:rPr lang="el-GR" b="1" dirty="0">
                <a:solidFill>
                  <a:schemeClr val="accent1"/>
                </a:solidFill>
              </a:rPr>
              <a:t>Συσχετιστική κοινωνιογλωσσολογία </a:t>
            </a:r>
            <a:endParaRPr lang="en-GB" b="1" dirty="0">
              <a:solidFill>
                <a:schemeClr val="accent1"/>
              </a:solidFill>
            </a:endParaRPr>
          </a:p>
        </p:txBody>
      </p:sp>
      <p:sp>
        <p:nvSpPr>
          <p:cNvPr id="4" name="Rectangle 3"/>
          <p:cNvSpPr/>
          <p:nvPr/>
        </p:nvSpPr>
        <p:spPr>
          <a:xfrm>
            <a:off x="1962150" y="2734733"/>
            <a:ext cx="44577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προκαθορισμένες κοινωνικές κατηγορίες</a:t>
            </a:r>
          </a:p>
          <a:p>
            <a:pPr algn="ctr"/>
            <a:r>
              <a:rPr lang="el-GR" dirty="0">
                <a:solidFill>
                  <a:prstClr val="white"/>
                </a:solidFill>
              </a:rPr>
              <a:t>π.χ. φύλο, κοινωνική τάξη, ηλικία, εθνοτική ομάδα</a:t>
            </a:r>
            <a:endParaRPr lang="en-GB" dirty="0">
              <a:solidFill>
                <a:prstClr val="white"/>
              </a:solidFill>
            </a:endParaRPr>
          </a:p>
        </p:txBody>
      </p:sp>
      <p:sp>
        <p:nvSpPr>
          <p:cNvPr id="5" name="Rectangle 4"/>
          <p:cNvSpPr/>
          <p:nvPr/>
        </p:nvSpPr>
        <p:spPr>
          <a:xfrm>
            <a:off x="1962156" y="4707467"/>
            <a:ext cx="4457699" cy="1126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white"/>
                </a:solidFill>
              </a:rPr>
              <a:t>σχεδόν αιτιακή συσχέτιση της κοινωνικής ταυτότητας των ατόμων με τη γλωσσική τους συμπεριφορά  </a:t>
            </a:r>
            <a:endParaRPr lang="en-GB" dirty="0">
              <a:solidFill>
                <a:prstClr val="white"/>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4958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5557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Προσεγγιση τησ κοινωνικησ κατασκευησ</a:t>
            </a:r>
            <a:endParaRPr lang="en-GB" dirty="0"/>
          </a:p>
        </p:txBody>
      </p:sp>
      <p:sp>
        <p:nvSpPr>
          <p:cNvPr id="3" name="Content Placeholder 2"/>
          <p:cNvSpPr>
            <a:spLocks noGrp="1"/>
          </p:cNvSpPr>
          <p:nvPr>
            <p:ph idx="1"/>
          </p:nvPr>
        </p:nvSpPr>
        <p:spPr/>
        <p:txBody>
          <a:bodyPr/>
          <a:lstStyle/>
          <a:p>
            <a:endParaRPr lang="el-GR" b="1" dirty="0"/>
          </a:p>
          <a:p>
            <a:r>
              <a:rPr lang="el-GR" b="1" dirty="0"/>
              <a:t>πρόσβαση σε </a:t>
            </a:r>
            <a:r>
              <a:rPr lang="el-GR" b="1" dirty="0">
                <a:solidFill>
                  <a:schemeClr val="accent1"/>
                </a:solidFill>
              </a:rPr>
              <a:t>ποικίλες κοινωνιοπολιτισμικές επιλογές </a:t>
            </a:r>
            <a:r>
              <a:rPr lang="el-GR" b="1" dirty="0"/>
              <a:t>από τις οποίες αντλούν στοιχεία για </a:t>
            </a:r>
            <a:r>
              <a:rPr lang="el-GR" b="1" dirty="0">
                <a:solidFill>
                  <a:schemeClr val="accent1"/>
                </a:solidFill>
              </a:rPr>
              <a:t>να κατασκευάσουν την ταυτότητά τους</a:t>
            </a:r>
            <a:r>
              <a:rPr lang="el-GR" b="1" dirty="0">
                <a:solidFill>
                  <a:schemeClr val="accent2"/>
                </a:solidFill>
              </a:rPr>
              <a:t> </a:t>
            </a:r>
            <a:r>
              <a:rPr lang="el-GR" b="1" dirty="0"/>
              <a:t>ανάλογα με τους </a:t>
            </a:r>
            <a:r>
              <a:rPr lang="el-GR" b="1" dirty="0">
                <a:solidFill>
                  <a:schemeClr val="accent1"/>
                </a:solidFill>
              </a:rPr>
              <a:t>στόχους και τους περιορισμούς</a:t>
            </a:r>
            <a:r>
              <a:rPr lang="el-GR" b="1" dirty="0">
                <a:solidFill>
                  <a:schemeClr val="accent2"/>
                </a:solidFill>
              </a:rPr>
              <a:t> </a:t>
            </a:r>
            <a:r>
              <a:rPr lang="el-GR" b="1" dirty="0"/>
              <a:t>που τίθενται κατά περίσταση</a:t>
            </a:r>
            <a:endParaRPr lang="en-GB"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06900"/>
            <a:ext cx="1736725"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212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Ξυλογραφία">
  <a:themeElements>
    <a:clrScheme name="Ξυλογραφία">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Ξυλογραφία">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Ξυλογραφία">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TotalTime>
  <Words>3954</Words>
  <Application>Microsoft Macintosh PowerPoint</Application>
  <PresentationFormat>Προβολή στην οθόνη (4:3)</PresentationFormat>
  <Paragraphs>401</Paragraphs>
  <Slides>78</Slides>
  <Notes>0</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78</vt:i4>
      </vt:variant>
    </vt:vector>
  </HeadingPairs>
  <TitlesOfParts>
    <vt:vector size="89" baseType="lpstr">
      <vt:lpstr>Arial</vt:lpstr>
      <vt:lpstr>Calibri</vt:lpstr>
      <vt:lpstr>Cambria</vt:lpstr>
      <vt:lpstr>Comic Sans MS</vt:lpstr>
      <vt:lpstr>Lucida Grande</vt:lpstr>
      <vt:lpstr>Rockwell</vt:lpstr>
      <vt:lpstr>Rockwell Condensed</vt:lpstr>
      <vt:lpstr>Rockwell Extra Bold</vt:lpstr>
      <vt:lpstr>Times New Roman</vt:lpstr>
      <vt:lpstr>Wingdings</vt:lpstr>
      <vt:lpstr>Ξυλογραφία</vt:lpstr>
      <vt:lpstr>διαλεκτΟΛΟΓΙΑ  Ενότητα 9:Ηλικια &amp; ΤΑΥΤΟΤΗΤΑ</vt:lpstr>
      <vt:lpstr>ταυτοτητα</vt:lpstr>
      <vt:lpstr>taytothta</vt:lpstr>
      <vt:lpstr>taytothta</vt:lpstr>
      <vt:lpstr>ταυτοτητα</vt:lpstr>
      <vt:lpstr>ΟΥΣΙΟΚΡΑΤΙΚΗ ΠΡΟΣΕΓΓΙΣΗ &amp; ΤΑΥΤΟΤΗΤΑ </vt:lpstr>
      <vt:lpstr>ΟΥΣΙΟΚΡΑΤΙΚΗ ΠΡΟΣΕΓΓΙΣΗ &amp; ΤΑΥΤΟΤΗΤΑ </vt:lpstr>
      <vt:lpstr>Ουσιοκρατικη προσεγγιση &amp; ταυτοτητα</vt:lpstr>
      <vt:lpstr>Προσεγγιση τησ κοινωνικησ κατασκευησ</vt:lpstr>
      <vt:lpstr>Προσεγγιση τησ κοινωνικησ κατασκευησ </vt:lpstr>
      <vt:lpstr>φυλο</vt:lpstr>
      <vt:lpstr>Φυλο </vt:lpstr>
      <vt:lpstr>προσεγγιση τησ κυριαρχιασ</vt:lpstr>
      <vt:lpstr>Προσεγγιση τησ κυριαρχιασ</vt:lpstr>
      <vt:lpstr>Προσεγγιση τησ κυριαρχιασ</vt:lpstr>
      <vt:lpstr>Προσεγγιση τησ κυριαρχιασ</vt:lpstr>
      <vt:lpstr>Προσεγγιση τησ κυριαρχιασ</vt:lpstr>
      <vt:lpstr>προσεγγιση τησ διαφορασ</vt:lpstr>
      <vt:lpstr>προσεγγιση τησ διαφορασ</vt:lpstr>
      <vt:lpstr>προσεγγιση τησ διαφορασ</vt:lpstr>
      <vt:lpstr>Κατασκευαστικεσ προσεγγισεισ</vt:lpstr>
      <vt:lpstr>Κατασκευαστικεσ προσεγγισεισ</vt:lpstr>
      <vt:lpstr>Κατασκευαστικεσ προσεγγισεισ</vt:lpstr>
      <vt:lpstr>Κατασκευαστικεσ προσεγγισεισ</vt:lpstr>
      <vt:lpstr>Γλωσσα &amp; σεξισμοσ</vt:lpstr>
      <vt:lpstr>Γλωσσικοσ σεξισμοσ</vt:lpstr>
      <vt:lpstr>Γλωσσικοσ σεξισμοσ</vt:lpstr>
      <vt:lpstr>Ηλικια</vt:lpstr>
      <vt:lpstr>ηλικια</vt:lpstr>
      <vt:lpstr>ηλικια</vt:lpstr>
      <vt:lpstr>ηλικια</vt:lpstr>
      <vt:lpstr>Γλωσσα των νεων</vt:lpstr>
      <vt:lpstr>ΓΛΩΣΣΑ ΤΩΝ ΝΕΩΝ</vt:lpstr>
      <vt:lpstr>ΓΛΩΣΣΑ ΤΩΝ ΝΕΩΝ</vt:lpstr>
      <vt:lpstr>Νεανικο λεξιλογιο </vt:lpstr>
      <vt:lpstr>Γλωσσα των νεων</vt:lpstr>
      <vt:lpstr>Γλωσσα των νεων </vt:lpstr>
      <vt:lpstr>Γλωσσα των νεων</vt:lpstr>
      <vt:lpstr>υφοσ</vt:lpstr>
      <vt:lpstr>ΓΛΩσΣΑ ΤΩΝ ΝΕΩΝ &amp; ΕΡΕΥΝΕΣ</vt:lpstr>
      <vt:lpstr>ΓΛΩσΣΑ ΤΩΝ ΝΕΩΝ &amp; ΕΡΕΥΝΕΣ</vt:lpstr>
      <vt:lpstr>Παρουσίαση του PowerPoint</vt:lpstr>
      <vt:lpstr>ΑΙΤΙΑ</vt:lpstr>
      <vt:lpstr>αιτια</vt:lpstr>
      <vt:lpstr>αιτια</vt:lpstr>
      <vt:lpstr>Γλωσσα των νεων </vt:lpstr>
      <vt:lpstr>Γλωσσα των νεων</vt:lpstr>
      <vt:lpstr>Γλωσσα των νεων</vt:lpstr>
      <vt:lpstr>Δημιουργια &amp; ανανεωση λεξιλογιου</vt:lpstr>
      <vt:lpstr>Δημιουργια &amp; ανανεωση λεξιλογιου</vt:lpstr>
      <vt:lpstr>Δημιουργια &amp; ανανεωση λεξιλογιου</vt:lpstr>
      <vt:lpstr>Λεξιλογικο επιπεδο </vt:lpstr>
      <vt:lpstr>Λεξιλογικο επιπεδο - δανεια</vt:lpstr>
      <vt:lpstr>Δανειεσ λεξεισ</vt:lpstr>
      <vt:lpstr>Μορφολογικο επιπεδο </vt:lpstr>
      <vt:lpstr>Μορφολογικο επιπεδο</vt:lpstr>
      <vt:lpstr>Μορφολογικο επιπεδο</vt:lpstr>
      <vt:lpstr>Μορφολογικο επιπεδο</vt:lpstr>
      <vt:lpstr>συνθεση</vt:lpstr>
      <vt:lpstr>Συντακτικο επιπεδο</vt:lpstr>
      <vt:lpstr>Συντακτικο επιπεδο</vt:lpstr>
      <vt:lpstr>Γλωσσα των νεων</vt:lpstr>
      <vt:lpstr>Γλωσσα των νεων - στασεισ</vt:lpstr>
      <vt:lpstr>Γλωσσα των νεων - στασεισ</vt:lpstr>
      <vt:lpstr>Νεανικη ταυτοτητα</vt:lpstr>
      <vt:lpstr>Νεανικη ταυτοτητα</vt:lpstr>
      <vt:lpstr>Γλωσσα των νεων &amp; διδακτικοι στοχοι</vt:lpstr>
      <vt:lpstr>Γλωσσα των νεων &amp; διδακτικοι στοχοι</vt:lpstr>
      <vt:lpstr>Γλωσσα των νεων &amp; διδακτικοι στοχοι</vt:lpstr>
      <vt:lpstr>Γλωσσα των νεων &amp; διδακτικοι στοχοι</vt:lpstr>
      <vt:lpstr>Κατασκευη τησ νεανικοτητασ</vt:lpstr>
      <vt:lpstr>Νεανικη ταυτοτητα</vt:lpstr>
      <vt:lpstr>Νεανικη ταυτοτητα</vt:lpstr>
      <vt:lpstr>Νεανικη ταυτοτητα</vt:lpstr>
      <vt:lpstr>Παρουσίαση του PowerPoint</vt:lpstr>
      <vt:lpstr>ΕΡΩΤΗΣΕΙΣ 9ου Μαθηματοσ</vt:lpstr>
      <vt:lpstr>ΕΡΩΤΗΣΕΙΣ 9ου Μαθηματοσ</vt:lpstr>
      <vt:lpstr>βιβλιογραφια</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ηλικια</dc:title>
  <dc:creator>Argiris Archakis</dc:creator>
  <cp:lastModifiedBy>ΒΑΣΙΛΙΚΗ ΖΑΧΑΡΟΠΟΥΛΟΥ</cp:lastModifiedBy>
  <cp:revision>33</cp:revision>
  <cp:lastPrinted>2025-12-07T15:27:52Z</cp:lastPrinted>
  <dcterms:created xsi:type="dcterms:W3CDTF">2018-11-27T06:25:44Z</dcterms:created>
  <dcterms:modified xsi:type="dcterms:W3CDTF">2025-12-15T13:07:22Z</dcterms:modified>
</cp:coreProperties>
</file>