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Lst>
  <p:handoutMasterIdLst>
    <p:handoutMasterId r:id="rId76"/>
  </p:handoutMasterIdLst>
  <p:sldIdLst>
    <p:sldId id="257" r:id="rId4"/>
    <p:sldId id="294" r:id="rId5"/>
    <p:sldId id="295" r:id="rId6"/>
    <p:sldId id="297" r:id="rId7"/>
    <p:sldId id="298" r:id="rId8"/>
    <p:sldId id="299" r:id="rId9"/>
    <p:sldId id="300" r:id="rId10"/>
    <p:sldId id="301" r:id="rId11"/>
    <p:sldId id="302" r:id="rId12"/>
    <p:sldId id="277" r:id="rId13"/>
    <p:sldId id="278" r:id="rId14"/>
    <p:sldId id="338" r:id="rId15"/>
    <p:sldId id="287" r:id="rId16"/>
    <p:sldId id="279" r:id="rId17"/>
    <p:sldId id="289" r:id="rId18"/>
    <p:sldId id="304" r:id="rId19"/>
    <p:sldId id="280" r:id="rId20"/>
    <p:sldId id="281" r:id="rId21"/>
    <p:sldId id="282" r:id="rId22"/>
    <p:sldId id="288" r:id="rId23"/>
    <p:sldId id="283" r:id="rId24"/>
    <p:sldId id="284" r:id="rId25"/>
    <p:sldId id="285" r:id="rId26"/>
    <p:sldId id="286" r:id="rId27"/>
    <p:sldId id="311" r:id="rId28"/>
    <p:sldId id="312" r:id="rId29"/>
    <p:sldId id="323" r:id="rId30"/>
    <p:sldId id="339" r:id="rId31"/>
    <p:sldId id="258" r:id="rId32"/>
    <p:sldId id="324" r:id="rId33"/>
    <p:sldId id="259" r:id="rId34"/>
    <p:sldId id="260" r:id="rId35"/>
    <p:sldId id="261" r:id="rId36"/>
    <p:sldId id="262" r:id="rId37"/>
    <p:sldId id="263" r:id="rId38"/>
    <p:sldId id="340" r:id="rId39"/>
    <p:sldId id="265" r:id="rId40"/>
    <p:sldId id="266" r:id="rId41"/>
    <p:sldId id="325" r:id="rId42"/>
    <p:sldId id="267" r:id="rId43"/>
    <p:sldId id="341" r:id="rId44"/>
    <p:sldId id="268" r:id="rId45"/>
    <p:sldId id="269" r:id="rId46"/>
    <p:sldId id="314" r:id="rId47"/>
    <p:sldId id="315" r:id="rId48"/>
    <p:sldId id="320" r:id="rId49"/>
    <p:sldId id="321" r:id="rId50"/>
    <p:sldId id="313" r:id="rId51"/>
    <p:sldId id="270" r:id="rId52"/>
    <p:sldId id="271" r:id="rId53"/>
    <p:sldId id="290" r:id="rId54"/>
    <p:sldId id="318" r:id="rId55"/>
    <p:sldId id="272" r:id="rId56"/>
    <p:sldId id="316" r:id="rId57"/>
    <p:sldId id="317" r:id="rId58"/>
    <p:sldId id="273" r:id="rId59"/>
    <p:sldId id="326" r:id="rId60"/>
    <p:sldId id="327" r:id="rId61"/>
    <p:sldId id="328" r:id="rId62"/>
    <p:sldId id="329" r:id="rId63"/>
    <p:sldId id="331" r:id="rId64"/>
    <p:sldId id="342" r:id="rId65"/>
    <p:sldId id="333" r:id="rId66"/>
    <p:sldId id="343" r:id="rId67"/>
    <p:sldId id="332" r:id="rId68"/>
    <p:sldId id="334" r:id="rId69"/>
    <p:sldId id="335" r:id="rId70"/>
    <p:sldId id="337" r:id="rId71"/>
    <p:sldId id="303" r:id="rId72"/>
    <p:sldId id="505" r:id="rId73"/>
    <p:sldId id="515" r:id="rId74"/>
    <p:sldId id="404"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p:restoredTop sz="91396"/>
  </p:normalViewPr>
  <p:slideViewPr>
    <p:cSldViewPr snapToGrid="0">
      <p:cViewPr varScale="1">
        <p:scale>
          <a:sx n="105" d="100"/>
          <a:sy n="105" d="100"/>
        </p:scale>
        <p:origin x="200" y="4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46C98964-4CC4-DA40-BF47-D3140AB491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6275AE21-06B7-3D4E-A6C8-6B7FD365FE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ED456E-4D47-944C-BFBB-65A9566B98B7}" type="datetimeFigureOut">
              <a:rPr lang="el-GR" smtClean="0"/>
              <a:t>7/12/25</a:t>
            </a:fld>
            <a:endParaRPr lang="el-GR"/>
          </a:p>
        </p:txBody>
      </p:sp>
      <p:sp>
        <p:nvSpPr>
          <p:cNvPr id="4" name="Θέση υποσέλιδου 3">
            <a:extLst>
              <a:ext uri="{FF2B5EF4-FFF2-40B4-BE49-F238E27FC236}">
                <a16:creationId xmlns:a16="http://schemas.microsoft.com/office/drawing/2014/main" id="{03219A33-DD34-1446-A1F9-3830251DF1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D32B0280-36BC-514E-966D-35377B96E1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960DFD-B8B2-2F4B-AB19-2962274F4642}" type="slidenum">
              <a:rPr lang="el-GR" smtClean="0"/>
              <a:t>‹#›</a:t>
            </a:fld>
            <a:endParaRPr lang="el-GR"/>
          </a:p>
        </p:txBody>
      </p:sp>
    </p:spTree>
    <p:extLst>
      <p:ext uri="{BB962C8B-B14F-4D97-AF65-F5344CB8AC3E}">
        <p14:creationId xmlns:p14="http://schemas.microsoft.com/office/powerpoint/2010/main" val="15466087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57027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07211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423605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236643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87792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a:xfrm>
            <a:off x="8593667" y="6272784"/>
            <a:ext cx="2644309" cy="365125"/>
          </a:xfrm>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en-US">
              <a:solidFill>
                <a:prstClr val="black">
                  <a:tint val="75000"/>
                </a:prstClr>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056757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168823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859758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235668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33031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87027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188068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250955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754211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243063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538453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076976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a:xfrm>
            <a:off x="8593667" y="6272784"/>
            <a:ext cx="2644309" cy="365125"/>
          </a:xfrm>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en-US">
              <a:solidFill>
                <a:prstClr val="black">
                  <a:tint val="75000"/>
                </a:prstClr>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397155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792703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2141658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1394727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66418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a:xfrm>
            <a:off x="8593667" y="6272784"/>
            <a:ext cx="2644309" cy="365125"/>
          </a:xfrm>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a:xfrm>
            <a:off x="2182708" y="6272784"/>
            <a:ext cx="6327648" cy="365125"/>
          </a:xfrm>
        </p:spPr>
        <p:txBody>
          <a:bodyPr/>
          <a:lstStyle/>
          <a:p>
            <a:endParaRPr lang="en-US">
              <a:solidFill>
                <a:prstClr val="black">
                  <a:tint val="75000"/>
                </a:prstClr>
              </a:solidFill>
            </a:endParaRP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760883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566462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464602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332347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68247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414250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25639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212355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42801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27422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54588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solidFill>
                <a:prstClr val="black">
                  <a:tint val="75000"/>
                </a:prstClr>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9767343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solidFill>
                <a:prstClr val="black">
                  <a:tint val="75000"/>
                </a:prstClr>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0054315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51DEA6A-A940-4A6C-BBDF-6A1F4AD3C25C}" type="datetimeFigureOut">
              <a:rPr lang="en-US" smtClean="0">
                <a:solidFill>
                  <a:prstClr val="black">
                    <a:tint val="75000"/>
                  </a:prstClr>
                </a:solidFill>
              </a:rPr>
              <a:pPr/>
              <a:t>12/7/25</a:t>
            </a:fld>
            <a:endParaRPr lang="en-US">
              <a:solidFill>
                <a:prstClr val="black">
                  <a:tint val="75000"/>
                </a:prstClr>
              </a:solidFill>
            </a:endParaRP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solidFill>
                <a:prstClr val="black">
                  <a:tint val="75000"/>
                </a:prstClr>
              </a:solidFill>
            </a:endParaRP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67743721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VL1ilRpTBNI"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cBUlsGaZXSw&amp;index=13&amp;list=PLV-KrJKAgt5f1KFzGa4SKJqWQC1C1A8qu" TargetMode="External"/><Relationship Id="rId2" Type="http://schemas.openxmlformats.org/officeDocument/2006/relationships/hyperlink" Target="https://www.youtube.com/watch?v=S1ZZreXEqSY" TargetMode="External"/><Relationship Id="rId1" Type="http://schemas.openxmlformats.org/officeDocument/2006/relationships/slideLayout" Target="../slideLayouts/slideLayout2.xml"/><Relationship Id="rId5" Type="http://schemas.openxmlformats.org/officeDocument/2006/relationships/hyperlink" Target="https://www.youtube.com/watch?v=hyxnYpKacpE" TargetMode="External"/><Relationship Id="rId4" Type="http://schemas.openxmlformats.org/officeDocument/2006/relationships/hyperlink" Target="https://www.youtube.com/watch?v=BqsumiRM8bc"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s://www.youtube.com/watch?v=BMjtt8pWS34"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youtube.com/watch?v=Hxakj5bfuOA"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500" b="1" dirty="0"/>
              <a:t>διαλεκτΟΛΟΓΙΑ</a:t>
            </a:r>
            <a:br>
              <a:rPr lang="el-GR" sz="4500" b="1" dirty="0"/>
            </a:br>
            <a:br>
              <a:rPr lang="el-GR" sz="4500" b="1" dirty="0"/>
            </a:br>
            <a:r>
              <a:rPr lang="el-GR" sz="4500" b="1"/>
              <a:t>Ενότητα 8: </a:t>
            </a:r>
            <a:r>
              <a:rPr lang="el-GR" sz="4500" b="1" dirty="0" err="1"/>
              <a:t>Ταυτοτητα</a:t>
            </a:r>
            <a:r>
              <a:rPr lang="el-GR" sz="4500" b="1" dirty="0"/>
              <a:t> &amp; φυλο</a:t>
            </a:r>
          </a:p>
        </p:txBody>
      </p:sp>
      <p:sp>
        <p:nvSpPr>
          <p:cNvPr id="6" name="Text Box 8">
            <a:extLst>
              <a:ext uri="{FF2B5EF4-FFF2-40B4-BE49-F238E27FC236}">
                <a16:creationId xmlns:a16="http://schemas.microsoft.com/office/drawing/2014/main" id="{8F927D73-4D87-CF45-83DB-D013F87B23B8}"/>
              </a:ext>
            </a:extLst>
          </p:cNvPr>
          <p:cNvSpPr txBox="1">
            <a:spLocks noChangeArrowheads="1"/>
          </p:cNvSpPr>
          <p:nvPr/>
        </p:nvSpPr>
        <p:spPr bwMode="auto">
          <a:xfrm>
            <a:off x="6915665" y="5305167"/>
            <a:ext cx="4321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itchFamily="2" charset="2"/>
              <a:buChar char="n"/>
              <a:defRPr sz="2800">
                <a:solidFill>
                  <a:schemeClr val="tx1"/>
                </a:solidFill>
                <a:latin typeface="Comic Sans MS" panose="030F0902030302020204" pitchFamily="66" charset="0"/>
              </a:defRPr>
            </a:lvl1pPr>
            <a:lvl2pPr marL="742950" indent="-285750">
              <a:spcBef>
                <a:spcPct val="20000"/>
              </a:spcBef>
              <a:buClr>
                <a:schemeClr val="accent1"/>
              </a:buClr>
              <a:buSzPct val="75000"/>
              <a:buFont typeface="Wingdings" pitchFamily="2" charset="2"/>
              <a:buChar char="n"/>
              <a:defRPr sz="2600">
                <a:solidFill>
                  <a:schemeClr val="tx1"/>
                </a:solidFill>
                <a:latin typeface="Comic Sans MS" panose="030F0902030302020204" pitchFamily="66" charset="0"/>
              </a:defRPr>
            </a:lvl2pPr>
            <a:lvl3pPr marL="1143000" indent="-228600">
              <a:spcBef>
                <a:spcPct val="20000"/>
              </a:spcBef>
              <a:buClr>
                <a:schemeClr val="folHlink"/>
              </a:buClr>
              <a:buSzPct val="55000"/>
              <a:buFont typeface="Wingdings" pitchFamily="2" charset="2"/>
              <a:buChar char="n"/>
              <a:defRPr sz="2300">
                <a:solidFill>
                  <a:schemeClr val="tx1"/>
                </a:solidFill>
                <a:latin typeface="Comic Sans MS" panose="030F0902030302020204" pitchFamily="66" charset="0"/>
              </a:defRPr>
            </a:lvl3pPr>
            <a:lvl4pPr marL="16002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4pPr>
            <a:lvl5pPr marL="20574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9pPr>
          </a:lstStyle>
          <a:p>
            <a:pPr algn="r" eaLnBrk="1" hangingPunct="1">
              <a:spcBef>
                <a:spcPct val="50000"/>
              </a:spcBef>
              <a:buClrTx/>
              <a:buSzTx/>
              <a:buFontTx/>
              <a:buNone/>
            </a:pPr>
            <a:r>
              <a:rPr lang="el-GR" altLang="el-GR" sz="1800" dirty="0">
                <a:solidFill>
                  <a:srgbClr val="000000"/>
                </a:solidFill>
              </a:rPr>
              <a:t>    Δρ. Βασιλική Ζαχαροπούλου</a:t>
            </a:r>
            <a:endParaRPr lang="en-US" altLang="el-GR" sz="1800" dirty="0">
              <a:solidFill>
                <a:srgbClr val="000000"/>
              </a:solidFill>
            </a:endParaRPr>
          </a:p>
          <a:p>
            <a:pPr algn="r" eaLnBrk="1" hangingPunct="1">
              <a:spcBef>
                <a:spcPct val="50000"/>
              </a:spcBef>
              <a:buClrTx/>
              <a:buSzTx/>
              <a:buFontTx/>
              <a:buNone/>
            </a:pPr>
            <a:r>
              <a:rPr lang="en-US" altLang="el-GR" sz="1800" dirty="0" err="1">
                <a:solidFill>
                  <a:srgbClr val="000000"/>
                </a:solidFill>
              </a:rPr>
              <a:t>v_zacharopoulou@ac.upatras.gr</a:t>
            </a:r>
            <a:endParaRPr lang="el-GR" altLang="el-GR" sz="1800" dirty="0">
              <a:solidFill>
                <a:srgbClr val="000000"/>
              </a:solidFill>
            </a:endParaRPr>
          </a:p>
          <a:p>
            <a:pPr algn="r">
              <a:spcBef>
                <a:spcPts val="600"/>
              </a:spcBef>
              <a:buClrTx/>
              <a:buSzTx/>
              <a:buNone/>
            </a:pPr>
            <a:r>
              <a:rPr lang="en-US" altLang="el-GR" sz="1600" i="1" dirty="0">
                <a:solidFill>
                  <a:srgbClr val="4E004E"/>
                </a:solidFill>
              </a:rPr>
              <a:t>(</a:t>
            </a:r>
            <a:r>
              <a:rPr lang="el-GR" altLang="el-GR" sz="1600" i="1" dirty="0">
                <a:solidFill>
                  <a:srgbClr val="4E004E"/>
                </a:solidFill>
              </a:rPr>
              <a:t>Χειμερινό εξάμηνο </a:t>
            </a:r>
            <a:r>
              <a:rPr lang="en-US" altLang="el-GR" sz="1600" i="1" dirty="0">
                <a:solidFill>
                  <a:srgbClr val="4E004E"/>
                </a:solidFill>
              </a:rPr>
              <a:t>20</a:t>
            </a:r>
            <a:r>
              <a:rPr lang="el-GR" altLang="el-GR" sz="1600" i="1" dirty="0">
                <a:solidFill>
                  <a:srgbClr val="4E004E"/>
                </a:solidFill>
              </a:rPr>
              <a:t>25</a:t>
            </a:r>
            <a:r>
              <a:rPr lang="en-US" altLang="el-GR" sz="1600" i="1" dirty="0">
                <a:solidFill>
                  <a:srgbClr val="4E004E"/>
                </a:solidFill>
              </a:rPr>
              <a:t>-2</a:t>
            </a:r>
            <a:r>
              <a:rPr lang="el-GR" altLang="el-GR" sz="1600" i="1" dirty="0">
                <a:solidFill>
                  <a:srgbClr val="4E004E"/>
                </a:solidFill>
              </a:rPr>
              <a:t>6</a:t>
            </a:r>
            <a:r>
              <a:rPr lang="en-US" altLang="el-GR" sz="1600" i="1" dirty="0">
                <a:solidFill>
                  <a:srgbClr val="4E004E"/>
                </a:solidFill>
              </a:rPr>
              <a:t>)</a:t>
            </a:r>
            <a:endParaRPr lang="el-GR" altLang="el-GR" sz="1600" i="1" dirty="0">
              <a:solidFill>
                <a:srgbClr val="4E004E"/>
              </a:solidFill>
            </a:endParaRPr>
          </a:p>
        </p:txBody>
      </p:sp>
    </p:spTree>
    <p:extLst>
      <p:ext uri="{BB962C8B-B14F-4D97-AF65-F5344CB8AC3E}">
        <p14:creationId xmlns:p14="http://schemas.microsoft.com/office/powerpoint/2010/main" val="38388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Ταυτοτητα </a:t>
            </a:r>
            <a:endParaRPr lang="en-GB" dirty="0"/>
          </a:p>
        </p:txBody>
      </p:sp>
      <p:sp>
        <p:nvSpPr>
          <p:cNvPr id="3" name="Content Placeholder 2"/>
          <p:cNvSpPr>
            <a:spLocks noGrp="1"/>
          </p:cNvSpPr>
          <p:nvPr>
            <p:ph idx="1"/>
          </p:nvPr>
        </p:nvSpPr>
        <p:spPr>
          <a:xfrm>
            <a:off x="928532" y="2392004"/>
            <a:ext cx="5006755" cy="963013"/>
          </a:xfrm>
        </p:spPr>
        <p:txBody>
          <a:bodyPr/>
          <a:lstStyle/>
          <a:p>
            <a:r>
              <a:rPr lang="el-GR" b="1" dirty="0"/>
              <a:t>Θέλω να βρω τον εαυτό μου. </a:t>
            </a:r>
          </a:p>
          <a:p>
            <a:r>
              <a:rPr lang="el-GR" b="1" dirty="0"/>
              <a:t>Πάνω από όλα να είσαι ο εαυτός σου. </a:t>
            </a:r>
          </a:p>
          <a:p>
            <a:pPr marL="0" indent="0">
              <a:buNone/>
            </a:pPr>
            <a:endParaRPr lang="en-GB" dirty="0"/>
          </a:p>
        </p:txBody>
      </p:sp>
      <p:sp>
        <p:nvSpPr>
          <p:cNvPr id="5" name="Rectangle 4"/>
          <p:cNvSpPr/>
          <p:nvPr/>
        </p:nvSpPr>
        <p:spPr>
          <a:xfrm rot="20473960">
            <a:off x="1023851" y="5011860"/>
            <a:ext cx="3505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ΜΟΝΑΔΙΚΟΤΗΤΑ </a:t>
            </a:r>
            <a:endParaRPr lang="en-GB" dirty="0"/>
          </a:p>
        </p:txBody>
      </p:sp>
      <p:sp>
        <p:nvSpPr>
          <p:cNvPr id="6" name="Rectangle 5"/>
          <p:cNvSpPr/>
          <p:nvPr/>
        </p:nvSpPr>
        <p:spPr>
          <a:xfrm rot="20173785">
            <a:off x="6686593" y="4895548"/>
            <a:ext cx="3733800" cy="104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ΠΟΛΛΑΠΛΟΤΗΤΑ</a:t>
            </a:r>
            <a:endParaRPr lang="en-GB" dirty="0"/>
          </a:p>
        </p:txBody>
      </p:sp>
      <p:sp>
        <p:nvSpPr>
          <p:cNvPr id="4" name="TextBox 3">
            <a:extLst>
              <a:ext uri="{FF2B5EF4-FFF2-40B4-BE49-F238E27FC236}">
                <a16:creationId xmlns:a16="http://schemas.microsoft.com/office/drawing/2014/main" id="{1690589C-0A8B-C349-8C3C-E27D3D488BA5}"/>
              </a:ext>
            </a:extLst>
          </p:cNvPr>
          <p:cNvSpPr txBox="1"/>
          <p:nvPr/>
        </p:nvSpPr>
        <p:spPr>
          <a:xfrm>
            <a:off x="1069849" y="1745673"/>
            <a:ext cx="4234282" cy="646331"/>
          </a:xfrm>
          <a:prstGeom prst="rect">
            <a:avLst/>
          </a:prstGeom>
          <a:noFill/>
        </p:spPr>
        <p:txBody>
          <a:bodyPr wrap="square" rtlCol="0">
            <a:spAutoFit/>
          </a:bodyPr>
          <a:lstStyle/>
          <a:p>
            <a:r>
              <a:rPr lang="el-GR" dirty="0"/>
              <a:t>Φράσεις από την καθημερινότητα όπως:</a:t>
            </a:r>
          </a:p>
          <a:p>
            <a:endParaRPr lang="el-GR" dirty="0"/>
          </a:p>
        </p:txBody>
      </p:sp>
      <p:sp>
        <p:nvSpPr>
          <p:cNvPr id="7" name="TextBox 6">
            <a:extLst>
              <a:ext uri="{FF2B5EF4-FFF2-40B4-BE49-F238E27FC236}">
                <a16:creationId xmlns:a16="http://schemas.microsoft.com/office/drawing/2014/main" id="{6EACFEF0-AAD7-4542-A1E6-CAB2D3DED7E0}"/>
              </a:ext>
            </a:extLst>
          </p:cNvPr>
          <p:cNvSpPr txBox="1"/>
          <p:nvPr/>
        </p:nvSpPr>
        <p:spPr>
          <a:xfrm>
            <a:off x="6223462" y="2873130"/>
            <a:ext cx="5669279" cy="1477328"/>
          </a:xfrm>
          <a:prstGeom prst="rect">
            <a:avLst/>
          </a:prstGeom>
          <a:noFill/>
        </p:spPr>
        <p:txBody>
          <a:bodyPr wrap="square" rtlCol="0">
            <a:spAutoFit/>
          </a:bodyPr>
          <a:lstStyle/>
          <a:p>
            <a:pPr marL="285750" indent="-285750">
              <a:buFont typeface="Arial" panose="020B0604020202020204" pitchFamily="34" charset="0"/>
              <a:buChar char="•"/>
            </a:pPr>
            <a:r>
              <a:rPr lang="el-GR" b="1" dirty="0"/>
              <a:t>Πώς άλλαξε έτσι; Δεν τον αναγνωρίζω.</a:t>
            </a:r>
          </a:p>
          <a:p>
            <a:pPr marL="285750" indent="-285750">
              <a:buFont typeface="Arial" panose="020B0604020202020204" pitchFamily="34" charset="0"/>
              <a:buChar char="•"/>
            </a:pPr>
            <a:r>
              <a:rPr lang="el-GR" b="1" dirty="0"/>
              <a:t>Μέσα σε λίγους μήνες, η συμπεριφορά της βελτιώθηκε σημαντικά</a:t>
            </a:r>
            <a:r>
              <a:rPr lang="en-GB" b="1" dirty="0"/>
              <a:t>.</a:t>
            </a:r>
            <a:endParaRPr lang="el-GR" b="1" dirty="0"/>
          </a:p>
          <a:p>
            <a:endParaRPr lang="el-GR" dirty="0"/>
          </a:p>
          <a:p>
            <a:endParaRPr lang="el-GR" dirty="0"/>
          </a:p>
        </p:txBody>
      </p:sp>
      <p:sp>
        <p:nvSpPr>
          <p:cNvPr id="9" name="TextBox 8">
            <a:extLst>
              <a:ext uri="{FF2B5EF4-FFF2-40B4-BE49-F238E27FC236}">
                <a16:creationId xmlns:a16="http://schemas.microsoft.com/office/drawing/2014/main" id="{25805A41-9678-7F44-8916-27F66AE8CA8E}"/>
              </a:ext>
            </a:extLst>
          </p:cNvPr>
          <p:cNvSpPr txBox="1"/>
          <p:nvPr/>
        </p:nvSpPr>
        <p:spPr>
          <a:xfrm>
            <a:off x="1069848" y="3632662"/>
            <a:ext cx="4399927" cy="646331"/>
          </a:xfrm>
          <a:prstGeom prst="rect">
            <a:avLst/>
          </a:prstGeom>
          <a:noFill/>
        </p:spPr>
        <p:txBody>
          <a:bodyPr wrap="square" rtlCol="0">
            <a:spAutoFit/>
          </a:bodyPr>
          <a:lstStyle/>
          <a:p>
            <a:r>
              <a:rPr lang="el-GR" dirty="0"/>
              <a:t>παραπέμπουν στη μοναδικότητα του εαυτού</a:t>
            </a:r>
          </a:p>
        </p:txBody>
      </p:sp>
      <p:sp>
        <p:nvSpPr>
          <p:cNvPr id="10" name="Κάτω βέλος 9">
            <a:extLst>
              <a:ext uri="{FF2B5EF4-FFF2-40B4-BE49-F238E27FC236}">
                <a16:creationId xmlns:a16="http://schemas.microsoft.com/office/drawing/2014/main" id="{6EC2891E-4BCA-DA4C-948F-CB5169DA21F8}"/>
              </a:ext>
            </a:extLst>
          </p:cNvPr>
          <p:cNvSpPr/>
          <p:nvPr/>
        </p:nvSpPr>
        <p:spPr>
          <a:xfrm>
            <a:off x="2369127" y="4131765"/>
            <a:ext cx="407324" cy="6729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4B326C0C-D0DF-E145-BF30-E5329CFAAA89}"/>
              </a:ext>
            </a:extLst>
          </p:cNvPr>
          <p:cNvSpPr txBox="1"/>
          <p:nvPr/>
        </p:nvSpPr>
        <p:spPr>
          <a:xfrm>
            <a:off x="6808124" y="2438429"/>
            <a:ext cx="4806697" cy="646331"/>
          </a:xfrm>
          <a:prstGeom prst="rect">
            <a:avLst/>
          </a:prstGeom>
          <a:noFill/>
        </p:spPr>
        <p:txBody>
          <a:bodyPr wrap="square" rtlCol="0">
            <a:spAutoFit/>
          </a:bodyPr>
          <a:lstStyle/>
          <a:p>
            <a:r>
              <a:rPr lang="el-GR" dirty="0"/>
              <a:t>Ενώ φράσεις όπως: </a:t>
            </a:r>
          </a:p>
          <a:p>
            <a:endParaRPr lang="el-GR" dirty="0"/>
          </a:p>
        </p:txBody>
      </p:sp>
      <p:sp>
        <p:nvSpPr>
          <p:cNvPr id="12" name="TextBox 11">
            <a:extLst>
              <a:ext uri="{FF2B5EF4-FFF2-40B4-BE49-F238E27FC236}">
                <a16:creationId xmlns:a16="http://schemas.microsoft.com/office/drawing/2014/main" id="{4BF04A09-7A77-EA40-B49B-1B171FD4CA26}"/>
              </a:ext>
            </a:extLst>
          </p:cNvPr>
          <p:cNvSpPr txBox="1"/>
          <p:nvPr/>
        </p:nvSpPr>
        <p:spPr>
          <a:xfrm>
            <a:off x="6353529" y="3940850"/>
            <a:ext cx="4399927" cy="369332"/>
          </a:xfrm>
          <a:prstGeom prst="rect">
            <a:avLst/>
          </a:prstGeom>
          <a:noFill/>
        </p:spPr>
        <p:txBody>
          <a:bodyPr wrap="square" rtlCol="0">
            <a:spAutoFit/>
          </a:bodyPr>
          <a:lstStyle/>
          <a:p>
            <a:r>
              <a:rPr lang="el-GR" dirty="0"/>
              <a:t>παραπέμπουν στην πολλαπλότητα του</a:t>
            </a:r>
          </a:p>
        </p:txBody>
      </p:sp>
      <p:sp>
        <p:nvSpPr>
          <p:cNvPr id="13" name="Κάτω βέλος 12">
            <a:extLst>
              <a:ext uri="{FF2B5EF4-FFF2-40B4-BE49-F238E27FC236}">
                <a16:creationId xmlns:a16="http://schemas.microsoft.com/office/drawing/2014/main" id="{9B859686-4267-7C45-8A86-7A2DE3F684A8}"/>
              </a:ext>
            </a:extLst>
          </p:cNvPr>
          <p:cNvSpPr/>
          <p:nvPr/>
        </p:nvSpPr>
        <p:spPr>
          <a:xfrm>
            <a:off x="7789025" y="4398857"/>
            <a:ext cx="266008" cy="580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427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linds(horizont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linds(horizontal)">
                                      <p:cBhvr>
                                        <p:cTn id="20" dur="500"/>
                                        <p:tgtEl>
                                          <p:spTgt spid="7">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linds(horizontal)">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blinds(horizontal)">
                                      <p:cBhvr>
                                        <p:cTn id="28" dur="5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94210"/>
            <a:ext cx="10058400" cy="1609344"/>
          </a:xfrm>
        </p:spPr>
        <p:txBody>
          <a:bodyPr/>
          <a:lstStyle/>
          <a:p>
            <a:r>
              <a:rPr lang="el-GR" dirty="0"/>
              <a:t>ταυτοτητα</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92825" y="2434167"/>
            <a:ext cx="218694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622197" y="2529380"/>
            <a:ext cx="3843867" cy="1388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σταθερή &amp; αμετάβλητη ουσία του εαυτού </a:t>
            </a:r>
            <a:endParaRPr lang="en-GB" dirty="0"/>
          </a:p>
        </p:txBody>
      </p:sp>
      <p:sp>
        <p:nvSpPr>
          <p:cNvPr id="5" name="Rectangle 4"/>
          <p:cNvSpPr/>
          <p:nvPr/>
        </p:nvSpPr>
        <p:spPr>
          <a:xfrm>
            <a:off x="6229158" y="4891578"/>
            <a:ext cx="4394200" cy="1007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δυναμική &amp; εξελεκτική πορεία συγκρότησης</a:t>
            </a:r>
            <a:endParaRPr lang="en-GB" dirty="0"/>
          </a:p>
        </p:txBody>
      </p:sp>
      <p:sp>
        <p:nvSpPr>
          <p:cNvPr id="3" name="TextBox 2">
            <a:extLst>
              <a:ext uri="{FF2B5EF4-FFF2-40B4-BE49-F238E27FC236}">
                <a16:creationId xmlns:a16="http://schemas.microsoft.com/office/drawing/2014/main" id="{1DC1B44B-8BBC-F943-B343-9F33648D55E9}"/>
              </a:ext>
            </a:extLst>
          </p:cNvPr>
          <p:cNvSpPr txBox="1"/>
          <p:nvPr/>
        </p:nvSpPr>
        <p:spPr>
          <a:xfrm>
            <a:off x="1069848" y="1642302"/>
            <a:ext cx="4948567" cy="923330"/>
          </a:xfrm>
          <a:prstGeom prst="rect">
            <a:avLst/>
          </a:prstGeom>
          <a:noFill/>
        </p:spPr>
        <p:txBody>
          <a:bodyPr wrap="square" rtlCol="0">
            <a:spAutoFit/>
          </a:bodyPr>
          <a:lstStyle/>
          <a:p>
            <a:r>
              <a:rPr lang="el-GR" dirty="0"/>
              <a:t>Βάσει των παραπάνω, η ταυτότητα άλλοτε αντιμετωπίζεται ως μια:</a:t>
            </a:r>
          </a:p>
          <a:p>
            <a:endParaRPr lang="el-GR" dirty="0"/>
          </a:p>
        </p:txBody>
      </p:sp>
      <p:sp>
        <p:nvSpPr>
          <p:cNvPr id="6" name="TextBox 5">
            <a:extLst>
              <a:ext uri="{FF2B5EF4-FFF2-40B4-BE49-F238E27FC236}">
                <a16:creationId xmlns:a16="http://schemas.microsoft.com/office/drawing/2014/main" id="{985D37D2-8B15-974E-8C75-BFD9C700A219}"/>
              </a:ext>
            </a:extLst>
          </p:cNvPr>
          <p:cNvSpPr txBox="1"/>
          <p:nvPr/>
        </p:nvSpPr>
        <p:spPr>
          <a:xfrm>
            <a:off x="6184669" y="4139738"/>
            <a:ext cx="4447309" cy="646331"/>
          </a:xfrm>
          <a:prstGeom prst="rect">
            <a:avLst/>
          </a:prstGeom>
          <a:noFill/>
        </p:spPr>
        <p:txBody>
          <a:bodyPr wrap="square" rtlCol="0">
            <a:spAutoFit/>
          </a:bodyPr>
          <a:lstStyle/>
          <a:p>
            <a:r>
              <a:rPr lang="el-GR" dirty="0"/>
              <a:t>και άλλοτε ως μια:</a:t>
            </a:r>
          </a:p>
          <a:p>
            <a:endParaRPr lang="el-GR" dirty="0"/>
          </a:p>
        </p:txBody>
      </p:sp>
    </p:spTree>
    <p:extLst>
      <p:ext uri="{BB962C8B-B14F-4D97-AF65-F5344CB8AC3E}">
        <p14:creationId xmlns:p14="http://schemas.microsoft.com/office/powerpoint/2010/main" val="390112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taytothta</a:t>
            </a:r>
            <a:endParaRPr lang="en-GB" dirty="0"/>
          </a:p>
        </p:txBody>
      </p:sp>
      <p:sp>
        <p:nvSpPr>
          <p:cNvPr id="3" name="Content Placeholder 2"/>
          <p:cNvSpPr>
            <a:spLocks noGrp="1"/>
          </p:cNvSpPr>
          <p:nvPr>
            <p:ph idx="1"/>
          </p:nvPr>
        </p:nvSpPr>
        <p:spPr/>
        <p:txBody>
          <a:bodyPr/>
          <a:lstStyle/>
          <a:p>
            <a:pPr algn="just"/>
            <a:r>
              <a:rPr lang="el-GR" b="1" dirty="0"/>
              <a:t>Η ταυτότητα συνδέεται με την ταύτιση / ένταξη σε κατηγορίες π.χ. αγόρι – κορίτσι, νέος– ηλικιωμένος, Ελληνίδα – αλλοδαπή κ.λπ. </a:t>
            </a:r>
          </a:p>
          <a:p>
            <a:pPr algn="just"/>
            <a:r>
              <a:rPr lang="el-GR" b="1" dirty="0"/>
              <a:t>Η κατηγοριοποίηση αυτή οδηγεί σε διαδικασίες ένταξης (συντάσσομαι με άτομα τα οποία ανήκουν στην ίδια ομάδα με εμένα – </a:t>
            </a:r>
            <a:r>
              <a:rPr lang="el-GR" b="1" dirty="0" err="1"/>
              <a:t>έσωομάδα</a:t>
            </a:r>
            <a:r>
              <a:rPr lang="el-GR" b="1" dirty="0"/>
              <a:t>) </a:t>
            </a:r>
          </a:p>
          <a:p>
            <a:pPr algn="just"/>
            <a:r>
              <a:rPr lang="el-GR" b="1" dirty="0"/>
              <a:t>και αποκλεισμού (αποστασιοποιούμαι από άτομα τα οποία δεν ανήκουν στην ομάδα μου – </a:t>
            </a:r>
            <a:r>
              <a:rPr lang="el-GR" b="1" dirty="0" err="1"/>
              <a:t>εξωομάδα</a:t>
            </a:r>
            <a:r>
              <a:rPr lang="el-GR" b="1" dirty="0"/>
              <a:t>).</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2530" y="28263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030" y="4463559"/>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363" y="4463559"/>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127" y="4446097"/>
            <a:ext cx="2466975" cy="163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30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taytothta</a:t>
            </a:r>
            <a:endParaRPr lang="en-GB" dirty="0"/>
          </a:p>
        </p:txBody>
      </p:sp>
      <p:sp>
        <p:nvSpPr>
          <p:cNvPr id="3" name="Content Placeholder 2"/>
          <p:cNvSpPr>
            <a:spLocks noGrp="1"/>
          </p:cNvSpPr>
          <p:nvPr>
            <p:ph idx="1"/>
          </p:nvPr>
        </p:nvSpPr>
        <p:spPr/>
        <p:txBody>
          <a:bodyPr/>
          <a:lstStyle/>
          <a:p>
            <a:r>
              <a:rPr lang="el-GR" b="1" dirty="0"/>
              <a:t>κατηγοριοποίηση  - ταύτιση </a:t>
            </a:r>
          </a:p>
          <a:p>
            <a:endParaRPr lang="el-GR" b="1" dirty="0"/>
          </a:p>
          <a:p>
            <a:r>
              <a:rPr lang="el-GR" b="1" dirty="0"/>
              <a:t>διαδικασίες ένταξης – αποκλεισμού </a:t>
            </a:r>
            <a:endParaRPr lang="en-GB" b="1" dirty="0"/>
          </a:p>
          <a:p>
            <a:pPr marL="0" indent="0">
              <a:buNone/>
            </a:pPr>
            <a:r>
              <a:rPr lang="en-GB" b="1" dirty="0">
                <a:hlinkClick r:id="rId2"/>
              </a:rPr>
              <a:t>https://www.youtube.com/watch?v=VL1ilRpTBNI</a:t>
            </a:r>
            <a:r>
              <a:rPr lang="en-GB" b="1" dirty="0"/>
              <a:t> </a:t>
            </a:r>
            <a:endParaRPr lang="el-GR" b="1" dirty="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061633"/>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4117447"/>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050" y="42291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6579" y="4105275"/>
            <a:ext cx="2466975" cy="163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347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ταυτοτητα</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574800" y="2129367"/>
            <a:ext cx="2726266" cy="922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νέος - γέρος</a:t>
            </a:r>
            <a:endParaRPr lang="en-GB" dirty="0"/>
          </a:p>
        </p:txBody>
      </p:sp>
      <p:sp>
        <p:nvSpPr>
          <p:cNvPr id="5" name="Rectangle 4"/>
          <p:cNvSpPr/>
          <p:nvPr/>
        </p:nvSpPr>
        <p:spPr>
          <a:xfrm>
            <a:off x="1574800" y="3509433"/>
            <a:ext cx="2523066" cy="1405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άνδρας – γυναίκα </a:t>
            </a:r>
            <a:endParaRPr lang="en-GB" dirty="0"/>
          </a:p>
        </p:txBody>
      </p:sp>
      <p:sp>
        <p:nvSpPr>
          <p:cNvPr id="6" name="Rectangle 5"/>
          <p:cNvSpPr/>
          <p:nvPr/>
        </p:nvSpPr>
        <p:spPr>
          <a:xfrm>
            <a:off x="4614334" y="2590800"/>
            <a:ext cx="2683933" cy="1159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γνωστός - ξένος</a:t>
            </a:r>
            <a:endParaRPr lang="en-GB" dirty="0"/>
          </a:p>
        </p:txBody>
      </p:sp>
      <p:sp>
        <p:nvSpPr>
          <p:cNvPr id="8" name="Rectangle 7"/>
          <p:cNvSpPr/>
          <p:nvPr/>
        </p:nvSpPr>
        <p:spPr>
          <a:xfrm>
            <a:off x="7907865" y="4707466"/>
            <a:ext cx="2523067" cy="1159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ντόπιος - ξένος</a:t>
            </a:r>
            <a:endParaRPr lang="en-GB" dirty="0"/>
          </a:p>
        </p:txBody>
      </p:sp>
      <p:sp>
        <p:nvSpPr>
          <p:cNvPr id="9" name="Rectangle 8"/>
          <p:cNvSpPr/>
          <p:nvPr/>
        </p:nvSpPr>
        <p:spPr>
          <a:xfrm>
            <a:off x="4614334" y="4212166"/>
            <a:ext cx="3022600" cy="88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δασκάλα - μαθήτρια</a:t>
            </a:r>
            <a:endParaRPr lang="en-GB" dirty="0"/>
          </a:p>
        </p:txBody>
      </p:sp>
      <p:sp>
        <p:nvSpPr>
          <p:cNvPr id="10" name="Rectangle 9"/>
          <p:cNvSpPr/>
          <p:nvPr/>
        </p:nvSpPr>
        <p:spPr>
          <a:xfrm>
            <a:off x="7865530" y="3242733"/>
            <a:ext cx="2540000" cy="774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σκληρός - ευαίσθητος</a:t>
            </a:r>
            <a:endParaRPr lang="en-GB" dirty="0"/>
          </a:p>
        </p:txBody>
      </p:sp>
    </p:spTree>
    <p:extLst>
      <p:ext uri="{BB962C8B-B14F-4D97-AF65-F5344CB8AC3E}">
        <p14:creationId xmlns:p14="http://schemas.microsoft.com/office/powerpoint/2010/main" val="107439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taytothta</a:t>
            </a:r>
            <a:endParaRPr lang="en-GB" dirty="0"/>
          </a:p>
        </p:txBody>
      </p:sp>
      <p:sp>
        <p:nvSpPr>
          <p:cNvPr id="4" name="Content Placeholder 3"/>
          <p:cNvSpPr>
            <a:spLocks noGrp="1"/>
          </p:cNvSpPr>
          <p:nvPr>
            <p:ph idx="1"/>
          </p:nvPr>
        </p:nvSpPr>
        <p:spPr>
          <a:xfrm>
            <a:off x="1794933" y="2260600"/>
            <a:ext cx="9056721" cy="3070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Αν θεωρήσουμε ότι οι προβαλλόμενες (κατά εποχές και κοινωνίες) κατηγορίες ομοιοτήτων σε ζητήματα χαρακτηριστικών αλλά και πεποιθήσεων, αντιλήψεων, προσεγγίσεων, συμπεριφορών κτλ. είναι κοινωνικά κατασκευασμένες, άρα εξαρτημένες από τον κυρίαρχο λόγο και τους μηχανισμούς και τους θεσμούς από τους οποίους αυτός εκπορεύεται, μπορούμε ταυτοχρόνως να δεχτούμε ότι αυτά τα ομογενοποιητικά επιτεύγματα αποτελούν μια κατασκευασμένη και επιβαλλόμενη γνώση για το αληθινό, το αξιοσημείωτο και το διατηρητέο, η οποία προβάλλεται ως η «ουσία» των πραγμάτων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256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ταυτοτητα</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5527" y="4217881"/>
            <a:ext cx="2776538" cy="166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87" y="4293129"/>
            <a:ext cx="28670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1650" y="2497667"/>
            <a:ext cx="3167206" cy="338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88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ταυτοτητα</a:t>
            </a:r>
            <a:endParaRPr lang="en-GB" dirty="0"/>
          </a:p>
        </p:txBody>
      </p:sp>
      <p:sp>
        <p:nvSpPr>
          <p:cNvPr id="3" name="Content Placeholder 2"/>
          <p:cNvSpPr>
            <a:spLocks noGrp="1"/>
          </p:cNvSpPr>
          <p:nvPr>
            <p:ph idx="1"/>
          </p:nvPr>
        </p:nvSpPr>
        <p:spPr/>
        <p:txBody>
          <a:bodyPr/>
          <a:lstStyle/>
          <a:p>
            <a:r>
              <a:rPr lang="el-GR" sz="2900" b="1" dirty="0"/>
              <a:t>Γλώσσα – λόγος – </a:t>
            </a:r>
            <a:r>
              <a:rPr lang="el-GR" sz="2900" b="1" dirty="0">
                <a:solidFill>
                  <a:schemeClr val="accent2"/>
                </a:solidFill>
              </a:rPr>
              <a:t>ανάγκη του ανθρώπου </a:t>
            </a:r>
            <a:r>
              <a:rPr lang="el-GR" sz="2900" b="1" dirty="0"/>
              <a:t>να προβάλλει κατά περίσταση ταυτότητες </a:t>
            </a:r>
          </a:p>
          <a:p>
            <a:pPr marL="0" indent="0">
              <a:buNone/>
            </a:pPr>
            <a:endParaRPr lang="el-GR" sz="2900" b="1" dirty="0"/>
          </a:p>
          <a:p>
            <a:r>
              <a:rPr lang="el-GR" sz="2900" b="1" dirty="0">
                <a:solidFill>
                  <a:schemeClr val="accent2"/>
                </a:solidFill>
              </a:rPr>
              <a:t>Λόγος ως πρακτική </a:t>
            </a:r>
            <a:r>
              <a:rPr lang="el-GR" sz="2900" b="1" dirty="0">
                <a:sym typeface="Wingdings" panose="05000000000000000000" pitchFamily="2" charset="2"/>
              </a:rPr>
              <a:t> </a:t>
            </a:r>
            <a:r>
              <a:rPr lang="el-GR" sz="2900" b="1" dirty="0"/>
              <a:t> δίνει τη δυνατότητα στο άτομο να κατασκευάζει συγκεκριμένες ταυτότητες </a:t>
            </a:r>
          </a:p>
          <a:p>
            <a:endParaRPr lang="el-GR" b="1" dirty="0"/>
          </a:p>
        </p:txBody>
      </p:sp>
    </p:spTree>
    <p:extLst>
      <p:ext uri="{BB962C8B-B14F-4D97-AF65-F5344CB8AC3E}">
        <p14:creationId xmlns:p14="http://schemas.microsoft.com/office/powerpoint/2010/main" val="1539089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ταυτοτητα</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752600" y="2438400"/>
            <a:ext cx="8712200" cy="20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Οι άνθρωποι φαίνεται να προσλαμβάνουν, να κατηγοριοποιούν και να αξιολογούν τους άλλους με βάση τις γλωσσικές τους επιλογές, το ύφος τους. </a:t>
            </a:r>
          </a:p>
          <a:p>
            <a:pPr algn="ctr"/>
            <a:r>
              <a:rPr lang="el-GR" sz="2400" dirty="0"/>
              <a:t>γλώσσα – καθολική ικανότητα ερμηνείας σημείων </a:t>
            </a:r>
            <a:endParaRPr lang="en-GB" sz="2400" dirty="0"/>
          </a:p>
        </p:txBody>
      </p:sp>
    </p:spTree>
    <p:extLst>
      <p:ext uri="{BB962C8B-B14F-4D97-AF65-F5344CB8AC3E}">
        <p14:creationId xmlns:p14="http://schemas.microsoft.com/office/powerpoint/2010/main" val="2011572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651" y="368254"/>
            <a:ext cx="10662735" cy="1609344"/>
          </a:xfrm>
        </p:spPr>
        <p:txBody>
          <a:bodyPr>
            <a:normAutofit/>
          </a:bodyPr>
          <a:lstStyle/>
          <a:p>
            <a:r>
              <a:rPr lang="el-GR" sz="4000" dirty="0"/>
              <a:t>ΟΥΣΙΟΚΡΑΤΙΚΗ ΠΡΟΣΕΓΓΙΣΗ &amp; ΤΑΥΤΟΤΗΤΑ </a:t>
            </a:r>
            <a:endParaRPr lang="en-GB" sz="4000" dirty="0"/>
          </a:p>
        </p:txBody>
      </p:sp>
      <p:sp>
        <p:nvSpPr>
          <p:cNvPr id="3" name="Content Placeholder 2"/>
          <p:cNvSpPr>
            <a:spLocks noGrp="1"/>
          </p:cNvSpPr>
          <p:nvPr>
            <p:ph idx="1"/>
          </p:nvPr>
        </p:nvSpPr>
        <p:spPr/>
        <p:txBody>
          <a:bodyPr/>
          <a:lstStyle/>
          <a:p>
            <a:endParaRPr lang="el-GR" b="1" dirty="0">
              <a:sym typeface="Wingdings" panose="05000000000000000000" pitchFamily="2" charset="2"/>
            </a:endParaRPr>
          </a:p>
          <a:p>
            <a:endParaRPr lang="el-GR" sz="2800" b="1" dirty="0">
              <a:sym typeface="Wingdings" panose="05000000000000000000" pitchFamily="2" charset="2"/>
            </a:endParaRPr>
          </a:p>
          <a:p>
            <a:r>
              <a:rPr lang="el-GR" sz="2800" dirty="0"/>
              <a:t>η ταυτότητα αποτελείται από </a:t>
            </a:r>
            <a:r>
              <a:rPr lang="el-GR" sz="2800" b="1" dirty="0">
                <a:sym typeface="Wingdings" panose="05000000000000000000" pitchFamily="2" charset="2"/>
              </a:rPr>
              <a:t>εγγενή &amp; πάγια χαρακτηριστικά </a:t>
            </a:r>
          </a:p>
          <a:p>
            <a:r>
              <a:rPr lang="el-GR" sz="2800" dirty="0"/>
              <a:t>Συμπυκνώνει την </a:t>
            </a:r>
            <a:r>
              <a:rPr lang="el-GR" sz="2800" b="1" dirty="0">
                <a:sym typeface="Wingdings" panose="05000000000000000000" pitchFamily="2" charset="2"/>
              </a:rPr>
              <a:t>ουσία, το είναι </a:t>
            </a:r>
            <a:r>
              <a:rPr lang="el-GR" sz="2800" dirty="0"/>
              <a:t>των ανθρώπων, που</a:t>
            </a:r>
            <a:r>
              <a:rPr lang="el-GR" sz="2800" b="1" dirty="0"/>
              <a:t> </a:t>
            </a:r>
            <a:r>
              <a:rPr lang="el-GR" sz="2800" dirty="0"/>
              <a:t>παραμένει</a:t>
            </a:r>
            <a:r>
              <a:rPr lang="el-GR" sz="2800" b="1" dirty="0">
                <a:sym typeface="Wingdings" panose="05000000000000000000" pitchFamily="2" charset="2"/>
              </a:rPr>
              <a:t> αναλλοίωτο χαρακτηριστικό των ανθρώπων</a:t>
            </a:r>
          </a:p>
          <a:p>
            <a:pPr marL="0" indent="0">
              <a:buNone/>
            </a:pPr>
            <a:endParaRPr lang="el-GR" dirty="0">
              <a:sym typeface="Wingdings" panose="05000000000000000000" pitchFamily="2" charset="2"/>
            </a:endParaRPr>
          </a:p>
          <a:p>
            <a:pPr marL="0" indent="0">
              <a:buNone/>
            </a:pPr>
            <a:endParaRPr lang="en-GB" dirty="0"/>
          </a:p>
        </p:txBody>
      </p:sp>
      <p:sp>
        <p:nvSpPr>
          <p:cNvPr id="4" name="TextBox 3">
            <a:extLst>
              <a:ext uri="{FF2B5EF4-FFF2-40B4-BE49-F238E27FC236}">
                <a16:creationId xmlns:a16="http://schemas.microsoft.com/office/drawing/2014/main" id="{325A7902-29E9-7C4A-8103-E85E8C7899C3}"/>
              </a:ext>
            </a:extLst>
          </p:cNvPr>
          <p:cNvSpPr txBox="1"/>
          <p:nvPr/>
        </p:nvSpPr>
        <p:spPr>
          <a:xfrm>
            <a:off x="556952" y="1792932"/>
            <a:ext cx="5611091" cy="369332"/>
          </a:xfrm>
          <a:prstGeom prst="rect">
            <a:avLst/>
          </a:prstGeom>
          <a:noFill/>
        </p:spPr>
        <p:txBody>
          <a:bodyPr wrap="square" rtlCol="0">
            <a:spAutoFit/>
          </a:bodyPr>
          <a:lstStyle/>
          <a:p>
            <a:r>
              <a:rPr lang="el-GR" dirty="0"/>
              <a:t>ΟΥΣΙΟΚΡΑΤΙΚΗ ΠΡΟΣΕΓΓΙΣΗ:</a:t>
            </a:r>
          </a:p>
        </p:txBody>
      </p:sp>
    </p:spTree>
    <p:extLst>
      <p:ext uri="{BB962C8B-B14F-4D97-AF65-F5344CB8AC3E}">
        <p14:creationId xmlns:p14="http://schemas.microsoft.com/office/powerpoint/2010/main" val="106340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Αστικη/κοινωνικη διαλεκτολογια</a:t>
            </a:r>
          </a:p>
        </p:txBody>
      </p:sp>
      <p:sp>
        <p:nvSpPr>
          <p:cNvPr id="3" name="Content Placeholder 2"/>
          <p:cNvSpPr>
            <a:spLocks noGrp="1"/>
          </p:cNvSpPr>
          <p:nvPr>
            <p:ph idx="1"/>
          </p:nvPr>
        </p:nvSpPr>
        <p:spPr/>
        <p:txBody>
          <a:bodyPr/>
          <a:lstStyle/>
          <a:p>
            <a:r>
              <a:rPr lang="el-GR" b="1" dirty="0">
                <a:solidFill>
                  <a:schemeClr val="accent1"/>
                </a:solidFill>
              </a:rPr>
              <a:t>κάθετη</a:t>
            </a:r>
            <a:r>
              <a:rPr lang="el-GR" dirty="0"/>
              <a:t> διαφοροποίηση</a:t>
            </a:r>
          </a:p>
          <a:p>
            <a:endParaRPr lang="el-GR" dirty="0"/>
          </a:p>
          <a:p>
            <a:r>
              <a:rPr lang="el-GR" b="1" dirty="0">
                <a:solidFill>
                  <a:schemeClr val="accent1"/>
                </a:solidFill>
              </a:rPr>
              <a:t>συσχέτιση</a:t>
            </a:r>
            <a:r>
              <a:rPr lang="el-GR" dirty="0"/>
              <a:t> κοινωνικών χαρακτηριστικών &amp; γλώσσας</a:t>
            </a:r>
          </a:p>
          <a:p>
            <a:pPr marL="0" indent="0">
              <a:buNone/>
            </a:pPr>
            <a:endParaRPr lang="el-GR" dirty="0"/>
          </a:p>
          <a:p>
            <a:pPr marL="0" indent="0">
              <a:buNone/>
            </a:pPr>
            <a:endParaRPr lang="el-GR" dirty="0"/>
          </a:p>
        </p:txBody>
      </p:sp>
      <p:sp>
        <p:nvSpPr>
          <p:cNvPr id="4" name="Oval 3"/>
          <p:cNvSpPr/>
          <p:nvPr/>
        </p:nvSpPr>
        <p:spPr>
          <a:xfrm>
            <a:off x="1909822" y="3935391"/>
            <a:ext cx="1724629" cy="1562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κοινωνική τάξη</a:t>
            </a:r>
          </a:p>
        </p:txBody>
      </p:sp>
      <p:sp>
        <p:nvSpPr>
          <p:cNvPr id="5" name="Oval 4"/>
          <p:cNvSpPr/>
          <p:nvPr/>
        </p:nvSpPr>
        <p:spPr>
          <a:xfrm>
            <a:off x="4467828" y="3808071"/>
            <a:ext cx="1539433" cy="1377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φύλο</a:t>
            </a:r>
          </a:p>
        </p:txBody>
      </p:sp>
      <p:sp>
        <p:nvSpPr>
          <p:cNvPr id="6" name="Oval 5"/>
          <p:cNvSpPr/>
          <p:nvPr/>
        </p:nvSpPr>
        <p:spPr>
          <a:xfrm>
            <a:off x="6736466" y="4016415"/>
            <a:ext cx="1574157" cy="1365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ηλικία</a:t>
            </a:r>
          </a:p>
        </p:txBody>
      </p:sp>
      <p:sp>
        <p:nvSpPr>
          <p:cNvPr id="7" name="Oval 6"/>
          <p:cNvSpPr/>
          <p:nvPr/>
        </p:nvSpPr>
        <p:spPr>
          <a:xfrm>
            <a:off x="9005104" y="3935391"/>
            <a:ext cx="1655180" cy="16783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εθνότητα</a:t>
            </a:r>
          </a:p>
        </p:txBody>
      </p:sp>
      <p:cxnSp>
        <p:nvCxnSpPr>
          <p:cNvPr id="9" name="Straight Connector 8"/>
          <p:cNvCxnSpPr/>
          <p:nvPr/>
        </p:nvCxnSpPr>
        <p:spPr>
          <a:xfrm flipH="1">
            <a:off x="3634451" y="3565003"/>
            <a:ext cx="358815" cy="243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82633" y="3565003"/>
            <a:ext cx="532435" cy="243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17894" y="3565003"/>
            <a:ext cx="925974" cy="532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7106856" y="3565003"/>
            <a:ext cx="1817226" cy="532436"/>
          </a:xfrm>
          <a:prstGeom prst="line">
            <a:avLst/>
          </a:prstGeom>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2238" y="4748891"/>
            <a:ext cx="1736725"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994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09" y="407724"/>
            <a:ext cx="11128248" cy="1609344"/>
          </a:xfrm>
        </p:spPr>
        <p:txBody>
          <a:bodyPr>
            <a:normAutofit/>
          </a:bodyPr>
          <a:lstStyle/>
          <a:p>
            <a:pPr algn="ctr"/>
            <a:r>
              <a:rPr lang="el-GR" sz="4500" dirty="0">
                <a:solidFill>
                  <a:prstClr val="black"/>
                </a:solidFill>
              </a:rPr>
              <a:t>ΟΥΣΙΟΚΡΑΤΙΚΗ ΠΡΟΣΕΓΓΙΣΗ &amp; ΤΑΥΤΟΤΗΤΑ </a:t>
            </a:r>
            <a:endParaRPr lang="en-GB" sz="4500" dirty="0"/>
          </a:p>
        </p:txBody>
      </p:sp>
      <p:sp>
        <p:nvSpPr>
          <p:cNvPr id="5" name="Content Placeholder 4"/>
          <p:cNvSpPr>
            <a:spLocks noGrp="1"/>
          </p:cNvSpPr>
          <p:nvPr>
            <p:ph idx="1"/>
          </p:nvPr>
        </p:nvSpPr>
        <p:spPr>
          <a:xfrm>
            <a:off x="4645394" y="4708853"/>
            <a:ext cx="6482854" cy="1139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 κοινωνικός προσδιορισμός των ατόμων προηγείται της γλωσσικής δραστηριότητας </a:t>
            </a:r>
            <a:endParaRPr lang="en-GB" dirty="0"/>
          </a:p>
        </p:txBody>
      </p:sp>
      <p:sp>
        <p:nvSpPr>
          <p:cNvPr id="4" name="Rectangle 3"/>
          <p:cNvSpPr/>
          <p:nvPr/>
        </p:nvSpPr>
        <p:spPr>
          <a:xfrm>
            <a:off x="2362200" y="2387600"/>
            <a:ext cx="7526867" cy="1464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Ταυτότητα του ανθρώπου προσδιορίζεται κυρίως </a:t>
            </a:r>
          </a:p>
          <a:p>
            <a:pPr algn="ctr"/>
            <a:r>
              <a:rPr lang="el-GR" dirty="0"/>
              <a:t>από τη συμμετοχή του σε ή και την ταύτισή του  με ομοιογενείς κοινωνικά ομάδες και σχηματισμούς </a:t>
            </a:r>
          </a:p>
          <a:p>
            <a:pPr algn="ctr"/>
            <a:r>
              <a:rPr lang="el-GR" dirty="0"/>
              <a:t>π.χ. νέοι/ες, άνδρες / γυναίκες,  εργατική ή άλλη κοινωνική ταξη</a:t>
            </a:r>
          </a:p>
          <a:p>
            <a:pPr algn="ctr"/>
            <a:r>
              <a:rPr lang="el-GR" dirty="0"/>
              <a:t>κοινωνική ταυτότητα </a:t>
            </a:r>
            <a:endParaRPr lang="en-GB" dirty="0"/>
          </a:p>
        </p:txBody>
      </p:sp>
      <p:sp>
        <p:nvSpPr>
          <p:cNvPr id="3" name="TextBox 2">
            <a:extLst>
              <a:ext uri="{FF2B5EF4-FFF2-40B4-BE49-F238E27FC236}">
                <a16:creationId xmlns:a16="http://schemas.microsoft.com/office/drawing/2014/main" id="{AC5CE68D-4FD5-514B-8D2F-F8174575DF08}"/>
              </a:ext>
            </a:extLst>
          </p:cNvPr>
          <p:cNvSpPr txBox="1"/>
          <p:nvPr/>
        </p:nvSpPr>
        <p:spPr>
          <a:xfrm>
            <a:off x="4547062" y="4222865"/>
            <a:ext cx="2161309" cy="646331"/>
          </a:xfrm>
          <a:prstGeom prst="rect">
            <a:avLst/>
          </a:prstGeom>
          <a:noFill/>
        </p:spPr>
        <p:txBody>
          <a:bodyPr wrap="square" rtlCol="0">
            <a:spAutoFit/>
          </a:bodyPr>
          <a:lstStyle/>
          <a:p>
            <a:r>
              <a:rPr lang="el-GR" dirty="0"/>
              <a:t>Ως εκ τούτου,</a:t>
            </a:r>
          </a:p>
          <a:p>
            <a:endParaRPr lang="el-GR" dirty="0"/>
          </a:p>
        </p:txBody>
      </p:sp>
    </p:spTree>
    <p:extLst>
      <p:ext uri="{BB962C8B-B14F-4D97-AF65-F5344CB8AC3E}">
        <p14:creationId xmlns:p14="http://schemas.microsoft.com/office/powerpoint/2010/main" val="396273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24" y="366593"/>
            <a:ext cx="11128248" cy="1609344"/>
          </a:xfrm>
        </p:spPr>
        <p:txBody>
          <a:bodyPr>
            <a:normAutofit/>
          </a:bodyPr>
          <a:lstStyle/>
          <a:p>
            <a:pPr algn="ctr"/>
            <a:r>
              <a:rPr lang="el-GR" sz="4500" dirty="0"/>
              <a:t>Ουσιοκρατικη προσεγγιση &amp; ταυτοτητα</a:t>
            </a:r>
            <a:endParaRPr lang="en-GB" sz="4500" dirty="0"/>
          </a:p>
        </p:txBody>
      </p:sp>
      <p:sp>
        <p:nvSpPr>
          <p:cNvPr id="3" name="Content Placeholder 2"/>
          <p:cNvSpPr>
            <a:spLocks noGrp="1"/>
          </p:cNvSpPr>
          <p:nvPr>
            <p:ph idx="1"/>
          </p:nvPr>
        </p:nvSpPr>
        <p:spPr/>
        <p:txBody>
          <a:bodyPr/>
          <a:lstStyle/>
          <a:p>
            <a:r>
              <a:rPr lang="el-GR" b="1" dirty="0">
                <a:solidFill>
                  <a:schemeClr val="accent2"/>
                </a:solidFill>
              </a:rPr>
              <a:t>Συσχετιστική κοινωνιογλωσσολογία </a:t>
            </a:r>
            <a:endParaRPr lang="en-GB" b="1" dirty="0">
              <a:solidFill>
                <a:schemeClr val="accent2"/>
              </a:solidFill>
            </a:endParaRPr>
          </a:p>
        </p:txBody>
      </p:sp>
      <p:sp>
        <p:nvSpPr>
          <p:cNvPr id="4" name="Rectangle 3"/>
          <p:cNvSpPr/>
          <p:nvPr/>
        </p:nvSpPr>
        <p:spPr>
          <a:xfrm>
            <a:off x="4037675" y="3138208"/>
            <a:ext cx="594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μελετούσε προκαθορισμένες κοινωνικές κατηγορίες</a:t>
            </a:r>
          </a:p>
          <a:p>
            <a:pPr algn="ctr"/>
            <a:r>
              <a:rPr lang="el-GR" dirty="0"/>
              <a:t>π.χ. φύλο, κοινωνική τάξη, ηλικία, </a:t>
            </a:r>
            <a:r>
              <a:rPr lang="el-GR" dirty="0" err="1"/>
              <a:t>εθνοτική</a:t>
            </a:r>
            <a:r>
              <a:rPr lang="el-GR" dirty="0"/>
              <a:t> ομάδα, που προέβλεπαν μια συγκεκριμένη γλωσσική συμπεριφορά.</a:t>
            </a:r>
            <a:endParaRPr lang="en-GB" dirty="0"/>
          </a:p>
        </p:txBody>
      </p:sp>
      <p:sp>
        <p:nvSpPr>
          <p:cNvPr id="5" name="Rectangle 4"/>
          <p:cNvSpPr/>
          <p:nvPr/>
        </p:nvSpPr>
        <p:spPr>
          <a:xfrm>
            <a:off x="4037676" y="5046134"/>
            <a:ext cx="5943599" cy="1126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Με άλλα λόγια, η κοινωνική ταυτότητα των ατόμων σχετιζόταν σχεδόν </a:t>
            </a:r>
            <a:r>
              <a:rPr lang="el-GR" dirty="0" err="1"/>
              <a:t>αιτιακά</a:t>
            </a:r>
            <a:r>
              <a:rPr lang="el-GR" dirty="0"/>
              <a:t> με τη γλωσσική τους συμπεριφορά  (άτομα </a:t>
            </a:r>
            <a:r>
              <a:rPr lang="el-GR" dirty="0">
                <a:sym typeface="Wingdings" pitchFamily="2" charset="2"/>
              </a:rPr>
              <a:t> παθητικοί δέκτες/</a:t>
            </a:r>
            <a:r>
              <a:rPr lang="el-GR" dirty="0" err="1">
                <a:sym typeface="Wingdings" pitchFamily="2" charset="2"/>
              </a:rPr>
              <a:t>τριες</a:t>
            </a:r>
            <a:r>
              <a:rPr lang="el-GR" dirty="0">
                <a:sym typeface="Wingdings" pitchFamily="2" charset="2"/>
              </a:rPr>
              <a:t>)</a:t>
            </a:r>
            <a:endParaRPr lang="en-GB" dirty="0"/>
          </a:p>
        </p:txBody>
      </p:sp>
      <p:sp>
        <p:nvSpPr>
          <p:cNvPr id="6" name="TextBox 5">
            <a:extLst>
              <a:ext uri="{FF2B5EF4-FFF2-40B4-BE49-F238E27FC236}">
                <a16:creationId xmlns:a16="http://schemas.microsoft.com/office/drawing/2014/main" id="{CF5CC30F-4474-AF47-9ABE-B10C9530C441}"/>
              </a:ext>
            </a:extLst>
          </p:cNvPr>
          <p:cNvSpPr txBox="1"/>
          <p:nvPr/>
        </p:nvSpPr>
        <p:spPr>
          <a:xfrm>
            <a:off x="1138844" y="2593571"/>
            <a:ext cx="9800705" cy="646331"/>
          </a:xfrm>
          <a:prstGeom prst="rect">
            <a:avLst/>
          </a:prstGeom>
          <a:noFill/>
        </p:spPr>
        <p:txBody>
          <a:bodyPr wrap="square" rtlCol="0">
            <a:spAutoFit/>
          </a:bodyPr>
          <a:lstStyle/>
          <a:p>
            <a:r>
              <a:rPr lang="el-GR" dirty="0"/>
              <a:t>Η συσχετιστική κοινωνιογλωσσολογία συνάδει με την </a:t>
            </a:r>
            <a:r>
              <a:rPr lang="el-GR" dirty="0" err="1"/>
              <a:t>ουσιοκρατική</a:t>
            </a:r>
            <a:r>
              <a:rPr lang="el-GR" dirty="0"/>
              <a:t> προσέγγιση καθώς:</a:t>
            </a:r>
          </a:p>
          <a:p>
            <a:endParaRPr lang="el-GR" dirty="0"/>
          </a:p>
        </p:txBody>
      </p:sp>
    </p:spTree>
    <p:extLst>
      <p:ext uri="{BB962C8B-B14F-4D97-AF65-F5344CB8AC3E}">
        <p14:creationId xmlns:p14="http://schemas.microsoft.com/office/powerpoint/2010/main" val="3677603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800" y="294640"/>
            <a:ext cx="11573091" cy="1609344"/>
          </a:xfrm>
        </p:spPr>
        <p:txBody>
          <a:bodyPr>
            <a:normAutofit/>
          </a:bodyPr>
          <a:lstStyle/>
          <a:p>
            <a:pPr algn="ctr"/>
            <a:r>
              <a:rPr lang="el-GR" sz="4500" dirty="0"/>
              <a:t>Προσεγγιση τησ κοινωνικησ κατασκευησ</a:t>
            </a:r>
            <a:endParaRPr lang="en-GB" sz="4500" dirty="0"/>
          </a:p>
        </p:txBody>
      </p:sp>
      <p:sp>
        <p:nvSpPr>
          <p:cNvPr id="3" name="Content Placeholder 2"/>
          <p:cNvSpPr>
            <a:spLocks noGrp="1"/>
          </p:cNvSpPr>
          <p:nvPr>
            <p:ph idx="1"/>
          </p:nvPr>
        </p:nvSpPr>
        <p:spPr/>
        <p:txBody>
          <a:bodyPr/>
          <a:lstStyle/>
          <a:p>
            <a:r>
              <a:rPr lang="el-GR" dirty="0"/>
              <a:t>Προσέγγιση της κοινωνικής κατασκευής:</a:t>
            </a:r>
          </a:p>
          <a:p>
            <a:endParaRPr lang="en-GB" dirty="0"/>
          </a:p>
        </p:txBody>
      </p:sp>
      <p:sp>
        <p:nvSpPr>
          <p:cNvPr id="4" name="Rectangle 3"/>
          <p:cNvSpPr/>
          <p:nvPr/>
        </p:nvSpPr>
        <p:spPr>
          <a:xfrm>
            <a:off x="3640512" y="3143503"/>
            <a:ext cx="5037668" cy="2006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αντιμετωπίζει την</a:t>
            </a:r>
          </a:p>
          <a:p>
            <a:pPr algn="ctr"/>
            <a:r>
              <a:rPr lang="el-GR" sz="2000" dirty="0"/>
              <a:t>ταυτότητα ως κοινωνικό επίτευγμα στο πλαίσιο των γλωσσικών διεπιδράσεων</a:t>
            </a:r>
            <a:endParaRPr lang="en-GB" sz="2000" dirty="0"/>
          </a:p>
        </p:txBody>
      </p:sp>
    </p:spTree>
    <p:extLst>
      <p:ext uri="{BB962C8B-B14F-4D97-AF65-F5344CB8AC3E}">
        <p14:creationId xmlns:p14="http://schemas.microsoft.com/office/powerpoint/2010/main" val="212324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3" y="311637"/>
            <a:ext cx="11622518" cy="1609344"/>
          </a:xfrm>
        </p:spPr>
        <p:txBody>
          <a:bodyPr>
            <a:normAutofit/>
          </a:bodyPr>
          <a:lstStyle/>
          <a:p>
            <a:pPr algn="ctr"/>
            <a:r>
              <a:rPr lang="el-GR" sz="4500" dirty="0"/>
              <a:t>Προσεγγιση τησ κοινωνικησ κατασκευησ</a:t>
            </a:r>
            <a:endParaRPr lang="en-GB" sz="4500" dirty="0"/>
          </a:p>
        </p:txBody>
      </p:sp>
      <p:sp>
        <p:nvSpPr>
          <p:cNvPr id="3" name="Content Placeholder 2"/>
          <p:cNvSpPr>
            <a:spLocks noGrp="1"/>
          </p:cNvSpPr>
          <p:nvPr>
            <p:ph idx="1"/>
          </p:nvPr>
        </p:nvSpPr>
        <p:spPr/>
        <p:txBody>
          <a:bodyPr/>
          <a:lstStyle/>
          <a:p>
            <a:endParaRPr lang="el-GR" b="1" dirty="0"/>
          </a:p>
          <a:p>
            <a:r>
              <a:rPr lang="el-GR" dirty="0"/>
              <a:t>Εδώ τα άτομα έχουν:</a:t>
            </a:r>
          </a:p>
          <a:p>
            <a:endParaRPr lang="el-GR" b="1" dirty="0"/>
          </a:p>
          <a:p>
            <a:r>
              <a:rPr lang="el-GR" b="1" dirty="0"/>
              <a:t>πρόσβαση σε </a:t>
            </a:r>
            <a:r>
              <a:rPr lang="el-GR" b="1" dirty="0">
                <a:solidFill>
                  <a:schemeClr val="accent1"/>
                </a:solidFill>
              </a:rPr>
              <a:t>ποικίλες κοινωνιοπολιτισμικές επιλογές</a:t>
            </a:r>
            <a:r>
              <a:rPr lang="el-GR" b="1" dirty="0">
                <a:solidFill>
                  <a:schemeClr val="accent2"/>
                </a:solidFill>
              </a:rPr>
              <a:t> </a:t>
            </a:r>
            <a:r>
              <a:rPr lang="el-GR" b="1" dirty="0"/>
              <a:t>από τις οποίες αντλούν στοιχεία για </a:t>
            </a:r>
            <a:r>
              <a:rPr lang="el-GR" b="1" dirty="0">
                <a:solidFill>
                  <a:schemeClr val="accent1"/>
                </a:solidFill>
              </a:rPr>
              <a:t>να κατασκευάσουν την ταυτότητά τους </a:t>
            </a:r>
            <a:r>
              <a:rPr lang="el-GR" b="1" dirty="0"/>
              <a:t>ανάλογα με τους </a:t>
            </a:r>
            <a:r>
              <a:rPr lang="el-GR" b="1" dirty="0">
                <a:solidFill>
                  <a:schemeClr val="accent1"/>
                </a:solidFill>
              </a:rPr>
              <a:t>στόχους και τους περιορισμούς</a:t>
            </a:r>
            <a:r>
              <a:rPr lang="el-GR" b="1" dirty="0">
                <a:solidFill>
                  <a:schemeClr val="accent2"/>
                </a:solidFill>
              </a:rPr>
              <a:t> </a:t>
            </a:r>
            <a:r>
              <a:rPr lang="el-GR" b="1" dirty="0"/>
              <a:t>που τίθενται κατά περίσταση (άτομα </a:t>
            </a:r>
            <a:r>
              <a:rPr lang="el-GR" b="1" dirty="0">
                <a:sym typeface="Wingdings" pitchFamily="2" charset="2"/>
              </a:rPr>
              <a:t> ενεργητικοί δράστες)</a:t>
            </a:r>
            <a:endParaRPr lang="en-GB" b="1" dirty="0"/>
          </a:p>
        </p:txBody>
      </p:sp>
    </p:spTree>
    <p:extLst>
      <p:ext uri="{BB962C8B-B14F-4D97-AF65-F5344CB8AC3E}">
        <p14:creationId xmlns:p14="http://schemas.microsoft.com/office/powerpoint/2010/main" val="3206487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32" y="336635"/>
            <a:ext cx="12010768" cy="1609344"/>
          </a:xfrm>
        </p:spPr>
        <p:txBody>
          <a:bodyPr>
            <a:normAutofit/>
          </a:bodyPr>
          <a:lstStyle/>
          <a:p>
            <a:pPr algn="ctr"/>
            <a:r>
              <a:rPr lang="el-GR" sz="4500" dirty="0"/>
              <a:t>Προσεγγιση τησ κοινωνικησ κατασκευησ </a:t>
            </a:r>
            <a:endParaRPr lang="en-GB" sz="4500"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2675467" y="2472267"/>
            <a:ext cx="6036733" cy="215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προσέγγιση της κοινωνικής κατασκευής δεν</a:t>
            </a:r>
          </a:p>
          <a:p>
            <a:pPr algn="ctr"/>
            <a:r>
              <a:rPr lang="el-GR" dirty="0"/>
              <a:t>ενδιαφέρεται να απαντήσει στο ερώτημα,</a:t>
            </a:r>
          </a:p>
          <a:p>
            <a:pPr algn="ctr"/>
            <a:r>
              <a:rPr lang="el-GR" sz="2000" dirty="0"/>
              <a:t>ποιος/α είμαι; </a:t>
            </a:r>
          </a:p>
          <a:p>
            <a:pPr algn="ctr"/>
            <a:r>
              <a:rPr lang="el-GR" sz="2000" dirty="0"/>
              <a:t>αλλά ποιος / α </a:t>
            </a:r>
          </a:p>
          <a:p>
            <a:pPr algn="ctr"/>
            <a:r>
              <a:rPr lang="el-GR" sz="2000" dirty="0"/>
              <a:t>πραγματώνω ότι είμαι </a:t>
            </a:r>
          </a:p>
          <a:p>
            <a:pPr algn="ctr"/>
            <a:r>
              <a:rPr lang="el-GR" sz="2000" dirty="0"/>
              <a:t>μέσα από τις γλωσσικές μου επιλογές </a:t>
            </a:r>
            <a:endParaRPr lang="en-GB" sz="2000" dirty="0"/>
          </a:p>
        </p:txBody>
      </p:sp>
    </p:spTree>
    <p:extLst>
      <p:ext uri="{BB962C8B-B14F-4D97-AF65-F5344CB8AC3E}">
        <p14:creationId xmlns:p14="http://schemas.microsoft.com/office/powerpoint/2010/main" val="280244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Κατασκευη ταυτοτητασ</a:t>
            </a:r>
            <a:endParaRPr lang="en-GB" dirty="0"/>
          </a:p>
        </p:txBody>
      </p:sp>
      <p:sp>
        <p:nvSpPr>
          <p:cNvPr id="3" name="Content Placeholder 2"/>
          <p:cNvSpPr>
            <a:spLocks noGrp="1"/>
          </p:cNvSpPr>
          <p:nvPr>
            <p:ph idx="1"/>
          </p:nvPr>
        </p:nvSpPr>
        <p:spPr>
          <a:xfrm>
            <a:off x="1451579" y="2015732"/>
            <a:ext cx="10164688" cy="3450613"/>
          </a:xfrm>
        </p:spPr>
        <p:txBody>
          <a:bodyPr>
            <a:normAutofit/>
          </a:bodyPr>
          <a:lstStyle/>
          <a:p>
            <a:r>
              <a:rPr lang="el-GR" b="1" dirty="0">
                <a:solidFill>
                  <a:schemeClr val="accent1"/>
                </a:solidFill>
              </a:rPr>
              <a:t>Λεωνίδας: </a:t>
            </a:r>
            <a:r>
              <a:rPr lang="el-GR" dirty="0"/>
              <a:t>Νιώθω (.) εδώ Έλληνας, στην Ελλάδα δε νιώθω Έλληνας. Εδώ με λένε</a:t>
            </a:r>
          </a:p>
          <a:p>
            <a:pPr marL="0" indent="0">
              <a:buNone/>
            </a:pPr>
            <a:r>
              <a:rPr lang="en-GB" dirty="0"/>
              <a:t>  </a:t>
            </a:r>
            <a:r>
              <a:rPr lang="el-GR" dirty="0"/>
              <a:t>στην Κενόρα  με λέγανε Leo the Greek, Leo the Greek. O δήμαρχος έβαλε- έβαζε και τη</a:t>
            </a:r>
          </a:p>
          <a:p>
            <a:pPr marL="0" indent="0">
              <a:buNone/>
            </a:pPr>
            <a:r>
              <a:rPr lang="en-GB" dirty="0"/>
              <a:t>   </a:t>
            </a:r>
            <a:r>
              <a:rPr lang="el-GR" dirty="0"/>
              <a:t>σημαία την ελληνική στη δημαρχεία την 25η Μαρτίου εξαιτίας μου και ήταν Εβραίος.</a:t>
            </a:r>
          </a:p>
          <a:p>
            <a:pPr marL="0" indent="0">
              <a:buNone/>
            </a:pPr>
            <a:r>
              <a:rPr lang="en-GB" dirty="0"/>
              <a:t>   </a:t>
            </a:r>
            <a:r>
              <a:rPr lang="el-GR" dirty="0"/>
              <a:t>Kαι:: (.) στην Ελλάδα πάω και ντρέπομαι γιατί:: έχω φέρει πολλούς φίλους μου</a:t>
            </a:r>
          </a:p>
          <a:p>
            <a:pPr marL="0" indent="0">
              <a:buNone/>
            </a:pPr>
            <a:r>
              <a:rPr lang="en-GB" dirty="0"/>
              <a:t>   </a:t>
            </a:r>
            <a:r>
              <a:rPr lang="el-GR" dirty="0"/>
              <a:t>στην Ελλάδα ζευγάρια, καθηγητές, λογιστές και μου λένε Λεωνίδα τόσο</a:t>
            </a:r>
          </a:p>
          <a:p>
            <a:pPr marL="0" indent="0">
              <a:buNone/>
            </a:pPr>
            <a:r>
              <a:rPr lang="en-GB" dirty="0"/>
              <a:t>   </a:t>
            </a:r>
            <a:r>
              <a:rPr lang="el-GR" dirty="0"/>
              <a:t>όμορφη χώρα τόσα σκουπίδια ανοίγει ο άλλος το τζάμι και πηγαίνουμε από</a:t>
            </a:r>
            <a:r>
              <a:rPr lang="en-GB" dirty="0"/>
              <a:t> </a:t>
            </a:r>
            <a:r>
              <a:rPr lang="el-GR" dirty="0"/>
              <a:t>πίσω τώρα </a:t>
            </a:r>
            <a:endParaRPr lang="en-GB" dirty="0"/>
          </a:p>
          <a:p>
            <a:pPr marL="0" indent="0">
              <a:buNone/>
            </a:pPr>
            <a:r>
              <a:rPr lang="el-GR" dirty="0"/>
              <a:t>και πετάνε μπουκάλια και τέτοια έχω τσακωθεί πολλές φορές</a:t>
            </a:r>
            <a:r>
              <a:rPr lang="en-GB" dirty="0"/>
              <a:t> </a:t>
            </a:r>
            <a:r>
              <a:rPr lang="el-GR" dirty="0"/>
              <a:t>καταλαβαίνεις?</a:t>
            </a:r>
            <a:endParaRPr lang="en-GB" dirty="0"/>
          </a:p>
        </p:txBody>
      </p:sp>
    </p:spTree>
    <p:extLst>
      <p:ext uri="{BB962C8B-B14F-4D97-AF65-F5344CB8AC3E}">
        <p14:creationId xmlns:p14="http://schemas.microsoft.com/office/powerpoint/2010/main" val="1396430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Κατασκευη ταυτοτητασ</a:t>
            </a:r>
            <a:endParaRPr lang="en-GB" dirty="0"/>
          </a:p>
        </p:txBody>
      </p:sp>
      <p:sp>
        <p:nvSpPr>
          <p:cNvPr id="3" name="Content Placeholder 2"/>
          <p:cNvSpPr>
            <a:spLocks noGrp="1"/>
          </p:cNvSpPr>
          <p:nvPr>
            <p:ph idx="1"/>
          </p:nvPr>
        </p:nvSpPr>
        <p:spPr>
          <a:xfrm>
            <a:off x="1451579" y="2015732"/>
            <a:ext cx="9603275" cy="3843201"/>
          </a:xfrm>
        </p:spPr>
        <p:txBody>
          <a:bodyPr/>
          <a:lstStyle/>
          <a:p>
            <a:endParaRPr lang="el-GR" b="1" dirty="0">
              <a:solidFill>
                <a:schemeClr val="accent1"/>
              </a:solidFill>
            </a:endParaRPr>
          </a:p>
          <a:p>
            <a:r>
              <a:rPr lang="el-GR" b="1" dirty="0">
                <a:solidFill>
                  <a:schemeClr val="accent1"/>
                </a:solidFill>
              </a:rPr>
              <a:t>Ερευνήτρια:</a:t>
            </a:r>
            <a:r>
              <a:rPr lang="el-GR" dirty="0"/>
              <a:t> Αν σας ρωτούσε κάποιος, αισθάνεστε περισσότερο Ελληνίδα, περισσότερο Καναδή, τι θα απαντούσατε;</a:t>
            </a:r>
          </a:p>
          <a:p>
            <a:r>
              <a:rPr lang="el-GR" b="1" dirty="0">
                <a:solidFill>
                  <a:schemeClr val="accent1"/>
                </a:solidFill>
              </a:rPr>
              <a:t>Ρένα</a:t>
            </a:r>
            <a:r>
              <a:rPr lang="el-GR" dirty="0"/>
              <a:t>: Καναδή (.) δεν αισθάνομαι::- αισθάνομαι Ελληνίδα σε πολλά πράγματα, αλλά όταν πάω στην Ελλάδα αισθάνομαι ξένη. Δεν αισθάνομαι ότι ανήκω εκεί. Εδώ είναι το σπίτι μου τώρα. Εδώ ανήκω.</a:t>
            </a:r>
            <a:endParaRPr lang="en-GB" dirty="0"/>
          </a:p>
        </p:txBody>
      </p:sp>
    </p:spTree>
    <p:extLst>
      <p:ext uri="{BB962C8B-B14F-4D97-AF65-F5344CB8AC3E}">
        <p14:creationId xmlns:p14="http://schemas.microsoft.com/office/powerpoint/2010/main" val="1391791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Βιολογικο φυλο</a:t>
            </a:r>
          </a:p>
        </p:txBody>
      </p:sp>
      <p:sp>
        <p:nvSpPr>
          <p:cNvPr id="3" name="Content Placeholder 2"/>
          <p:cNvSpPr>
            <a:spLocks noGrp="1"/>
          </p:cNvSpPr>
          <p:nvPr>
            <p:ph idx="1"/>
          </p:nvPr>
        </p:nvSpPr>
        <p:spPr>
          <a:xfrm>
            <a:off x="1382131" y="1957859"/>
            <a:ext cx="9603275" cy="3450613"/>
          </a:xfrm>
        </p:spPr>
        <p:txBody>
          <a:bodyPr/>
          <a:lstStyle/>
          <a:p>
            <a:pPr marL="0" indent="0">
              <a:buNone/>
            </a:pPr>
            <a:r>
              <a:rPr lang="el-GR" sz="2500" dirty="0"/>
              <a:t>Ο όρος </a:t>
            </a:r>
            <a:r>
              <a:rPr lang="el-GR" sz="2500" b="1" dirty="0">
                <a:solidFill>
                  <a:schemeClr val="accent1"/>
                </a:solidFill>
              </a:rPr>
              <a:t>βιολογικό φύλο </a:t>
            </a:r>
            <a:r>
              <a:rPr lang="el-GR" sz="2500" dirty="0"/>
              <a:t>αναφέρεται στα βιολογικά (ανατομικά και αναπαραγωγικά) χαρακτηριστικά που διαφοροποιούν τους άνδρες από τις γυναίκες. Τα χαρακτηριστικά αυτά θα μπορούσαμε να πούμε ότι</a:t>
            </a:r>
          </a:p>
          <a:p>
            <a:r>
              <a:rPr lang="el-GR" sz="2500" dirty="0"/>
              <a:t>είναι </a:t>
            </a:r>
            <a:r>
              <a:rPr lang="el-GR" sz="2500" b="1" dirty="0">
                <a:solidFill>
                  <a:schemeClr val="accent1"/>
                </a:solidFill>
              </a:rPr>
              <a:t>σταθερά</a:t>
            </a:r>
          </a:p>
          <a:p>
            <a:r>
              <a:rPr lang="el-GR" sz="2500" b="1" dirty="0">
                <a:solidFill>
                  <a:schemeClr val="accent1"/>
                </a:solidFill>
              </a:rPr>
              <a:t>κοινά </a:t>
            </a:r>
            <a:r>
              <a:rPr lang="el-GR" sz="2500" dirty="0"/>
              <a:t>για όλους τους ανθρώπους</a:t>
            </a:r>
          </a:p>
          <a:p>
            <a:r>
              <a:rPr lang="el-GR" sz="2500" b="1" dirty="0">
                <a:solidFill>
                  <a:schemeClr val="accent1"/>
                </a:solidFill>
              </a:rPr>
              <a:t>ισχύουν</a:t>
            </a:r>
            <a:r>
              <a:rPr lang="el-GR" sz="2500" dirty="0"/>
              <a:t> σε κάθε εποχή και σε κάθε κοινωνία</a:t>
            </a:r>
          </a:p>
          <a:p>
            <a:endParaRPr lang="el-GR" dirty="0"/>
          </a:p>
        </p:txBody>
      </p:sp>
    </p:spTree>
    <p:extLst>
      <p:ext uri="{BB962C8B-B14F-4D97-AF65-F5344CB8AC3E}">
        <p14:creationId xmlns:p14="http://schemas.microsoft.com/office/powerpoint/2010/main" val="409324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E42952-4FF2-9A4E-8B59-DA9DD81FB322}"/>
              </a:ext>
            </a:extLst>
          </p:cNvPr>
          <p:cNvSpPr>
            <a:spLocks noGrp="1"/>
          </p:cNvSpPr>
          <p:nvPr>
            <p:ph type="title"/>
          </p:nvPr>
        </p:nvSpPr>
        <p:spPr/>
        <p:txBody>
          <a:bodyPr/>
          <a:lstStyle/>
          <a:p>
            <a:r>
              <a:rPr lang="el-GR" dirty="0" err="1"/>
              <a:t>φυλο</a:t>
            </a:r>
            <a:endParaRPr lang="el-GR" dirty="0"/>
          </a:p>
        </p:txBody>
      </p:sp>
      <p:sp>
        <p:nvSpPr>
          <p:cNvPr id="3" name="Θέση περιεχομένου 2">
            <a:extLst>
              <a:ext uri="{FF2B5EF4-FFF2-40B4-BE49-F238E27FC236}">
                <a16:creationId xmlns:a16="http://schemas.microsoft.com/office/drawing/2014/main" id="{EF46DEA2-91A6-E64C-B66A-A2D704E3370A}"/>
              </a:ext>
            </a:extLst>
          </p:cNvPr>
          <p:cNvSpPr>
            <a:spLocks noGrp="1"/>
          </p:cNvSpPr>
          <p:nvPr>
            <p:ph idx="1"/>
          </p:nvPr>
        </p:nvSpPr>
        <p:spPr/>
        <p:txBody>
          <a:bodyPr/>
          <a:lstStyle/>
          <a:p>
            <a:pPr algn="just"/>
            <a:r>
              <a:rPr lang="el-GR" b="1" dirty="0"/>
              <a:t>Η σχέση μεταξύ γλώσσας και φύλου έχει καθιερωθεί εδώ και δεκαετίες ως αυτόνομος τομέας της σύγχρονης γλωσσολογίας. </a:t>
            </a:r>
          </a:p>
          <a:p>
            <a:pPr algn="just"/>
            <a:endParaRPr lang="el-GR" b="1" dirty="0"/>
          </a:p>
          <a:p>
            <a:pPr algn="just"/>
            <a:r>
              <a:rPr lang="el-GR" b="1" dirty="0"/>
              <a:t>Ως ανεξάρτητος επιστημονικός κλάδος χαρακτηρίζεται από ευρύτητα θεωρητικών και μεθοδολογικών προσεγγίσεων.</a:t>
            </a:r>
          </a:p>
          <a:p>
            <a:endParaRPr lang="el-GR" b="1" dirty="0"/>
          </a:p>
          <a:p>
            <a:r>
              <a:rPr lang="el-GR" b="1" dirty="0"/>
              <a:t>Βασική είναι η διάκριση μεταξύ </a:t>
            </a:r>
            <a:r>
              <a:rPr lang="el-GR" b="1" dirty="0" err="1"/>
              <a:t>ουσιοκρατικών</a:t>
            </a:r>
            <a:r>
              <a:rPr lang="el-GR" b="1" dirty="0"/>
              <a:t> και κατασκευαστικών προσεγγίσεων. </a:t>
            </a:r>
          </a:p>
          <a:p>
            <a:endParaRPr lang="el-GR" dirty="0"/>
          </a:p>
        </p:txBody>
      </p:sp>
    </p:spTree>
    <p:extLst>
      <p:ext uri="{BB962C8B-B14F-4D97-AF65-F5344CB8AC3E}">
        <p14:creationId xmlns:p14="http://schemas.microsoft.com/office/powerpoint/2010/main" val="1200264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φυλο</a:t>
            </a:r>
          </a:p>
        </p:txBody>
      </p:sp>
      <p:sp>
        <p:nvSpPr>
          <p:cNvPr id="7" name="Content Placeholder 6"/>
          <p:cNvSpPr>
            <a:spLocks noGrp="1"/>
          </p:cNvSpPr>
          <p:nvPr>
            <p:ph idx="1"/>
          </p:nvPr>
        </p:nvSpPr>
        <p:spPr>
          <a:xfrm>
            <a:off x="1069848" y="2121408"/>
            <a:ext cx="10058400" cy="3331741"/>
          </a:xfrm>
        </p:spPr>
        <p:txBody>
          <a:bodyPr/>
          <a:lstStyle/>
          <a:p>
            <a:pPr marL="0" indent="0">
              <a:buNone/>
            </a:pPr>
            <a:endParaRPr lang="en-US" dirty="0"/>
          </a:p>
        </p:txBody>
      </p:sp>
      <p:sp>
        <p:nvSpPr>
          <p:cNvPr id="5" name="Right Arrow 4"/>
          <p:cNvSpPr/>
          <p:nvPr/>
        </p:nvSpPr>
        <p:spPr>
          <a:xfrm>
            <a:off x="5497975" y="3530278"/>
            <a:ext cx="1111169" cy="601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 name="Oval 2"/>
          <p:cNvSpPr/>
          <p:nvPr/>
        </p:nvSpPr>
        <p:spPr>
          <a:xfrm>
            <a:off x="1994399" y="2381050"/>
            <a:ext cx="3096285" cy="2652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err="1"/>
              <a:t>Ουσιοκρατικές</a:t>
            </a:r>
            <a:endParaRPr lang="el-GR" sz="2400" dirty="0"/>
          </a:p>
          <a:p>
            <a:pPr algn="ctr"/>
            <a:r>
              <a:rPr lang="el-GR" sz="2400" dirty="0"/>
              <a:t>προσεγγίσεις</a:t>
            </a:r>
            <a:endParaRPr lang="en-US" sz="2400" dirty="0"/>
          </a:p>
        </p:txBody>
      </p:sp>
      <p:sp>
        <p:nvSpPr>
          <p:cNvPr id="6" name="Rectangle 5"/>
          <p:cNvSpPr/>
          <p:nvPr/>
        </p:nvSpPr>
        <p:spPr>
          <a:xfrm>
            <a:off x="7016435" y="2670760"/>
            <a:ext cx="4273236" cy="2724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Εκλαμβάνουν το</a:t>
            </a:r>
          </a:p>
          <a:p>
            <a:pPr algn="ctr"/>
            <a:r>
              <a:rPr lang="el-GR" sz="2400" dirty="0"/>
              <a:t>Βιολογικό φύλο (</a:t>
            </a:r>
            <a:r>
              <a:rPr lang="en-US" sz="2400" dirty="0"/>
              <a:t>sex)</a:t>
            </a:r>
          </a:p>
          <a:p>
            <a:pPr algn="ctr"/>
            <a:r>
              <a:rPr lang="el-GR" sz="2400" dirty="0"/>
              <a:t>ως Παγιωμένη κατηγορία που προβλέπει σε</a:t>
            </a:r>
          </a:p>
          <a:p>
            <a:pPr algn="ctr"/>
            <a:r>
              <a:rPr lang="el-GR" sz="2400" dirty="0"/>
              <a:t>συγκεκριμένη γλωσσική </a:t>
            </a:r>
          </a:p>
          <a:p>
            <a:pPr algn="ctr"/>
            <a:r>
              <a:rPr lang="el-GR" sz="2400" dirty="0"/>
              <a:t>συμπεριφορά</a:t>
            </a:r>
            <a:endParaRPr lang="en-US" sz="2400" dirty="0"/>
          </a:p>
        </p:txBody>
      </p:sp>
      <p:sp>
        <p:nvSpPr>
          <p:cNvPr id="4" name="TextBox 3">
            <a:extLst>
              <a:ext uri="{FF2B5EF4-FFF2-40B4-BE49-F238E27FC236}">
                <a16:creationId xmlns:a16="http://schemas.microsoft.com/office/drawing/2014/main" id="{32C2201D-FC7F-FF4B-A537-9FCA29A1A212}"/>
              </a:ext>
            </a:extLst>
          </p:cNvPr>
          <p:cNvSpPr txBox="1"/>
          <p:nvPr/>
        </p:nvSpPr>
        <p:spPr>
          <a:xfrm>
            <a:off x="6475614" y="5453148"/>
            <a:ext cx="5192038" cy="1477328"/>
          </a:xfrm>
          <a:prstGeom prst="rect">
            <a:avLst/>
          </a:prstGeom>
          <a:noFill/>
        </p:spPr>
        <p:txBody>
          <a:bodyPr wrap="square" rtlCol="0">
            <a:spAutoFit/>
          </a:bodyPr>
          <a:lstStyle/>
          <a:p>
            <a:pPr marL="285750" indent="-285750">
              <a:buFont typeface="Wingdings" pitchFamily="2" charset="2"/>
              <a:buChar char="Ø"/>
            </a:pPr>
            <a:r>
              <a:rPr lang="el-GR" dirty="0"/>
              <a:t>Με άλλα λόγια, το βιολογικό φύλο αντιμετωπίζεται ως παγιωμένη κατηγορία που προβλέπει συγκεκριμένη (</a:t>
            </a:r>
            <a:r>
              <a:rPr lang="el-GR" i="1" dirty="0"/>
              <a:t>ανδρική</a:t>
            </a:r>
            <a:r>
              <a:rPr lang="el-GR" dirty="0"/>
              <a:t> ή </a:t>
            </a:r>
            <a:r>
              <a:rPr lang="el-GR" i="1" dirty="0"/>
              <a:t>γυναικεία</a:t>
            </a:r>
            <a:r>
              <a:rPr lang="el-GR" dirty="0"/>
              <a:t>, </a:t>
            </a:r>
            <a:r>
              <a:rPr lang="en-US" dirty="0"/>
              <a:t>male</a:t>
            </a:r>
            <a:r>
              <a:rPr lang="el-GR" dirty="0"/>
              <a:t> </a:t>
            </a:r>
            <a:r>
              <a:rPr lang="en-US" dirty="0"/>
              <a:t>or female) </a:t>
            </a:r>
            <a:r>
              <a:rPr lang="el-GR" dirty="0"/>
              <a:t>γλωσσική συμπεριφορά.</a:t>
            </a:r>
          </a:p>
          <a:p>
            <a:endParaRPr lang="el-GR" dirty="0"/>
          </a:p>
        </p:txBody>
      </p:sp>
    </p:spTree>
    <p:extLst>
      <p:ext uri="{BB962C8B-B14F-4D97-AF65-F5344CB8AC3E}">
        <p14:creationId xmlns:p14="http://schemas.microsoft.com/office/powerpoint/2010/main" val="39583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Πληροφορητεσ/τριεσ</a:t>
            </a:r>
          </a:p>
        </p:txBody>
      </p:sp>
      <p:sp>
        <p:nvSpPr>
          <p:cNvPr id="3" name="Content Placeholder 2"/>
          <p:cNvSpPr>
            <a:spLocks noGrp="1"/>
          </p:cNvSpPr>
          <p:nvPr>
            <p:ph idx="1"/>
          </p:nvPr>
        </p:nvSpPr>
        <p:spPr/>
        <p:txBody>
          <a:bodyPr/>
          <a:lstStyle/>
          <a:p>
            <a:r>
              <a:rPr lang="el-GR" sz="2400" b="1" dirty="0"/>
              <a:t>αρχικά, ταξινόμηση βάσει </a:t>
            </a:r>
            <a:r>
              <a:rPr lang="el-GR" sz="2400" b="1" dirty="0">
                <a:solidFill>
                  <a:schemeClr val="accent1"/>
                </a:solidFill>
              </a:rPr>
              <a:t>προκαθορισμένων κατηγοριών  </a:t>
            </a:r>
            <a:r>
              <a:rPr lang="el-GR" sz="2400" b="1" dirty="0"/>
              <a:t>π.χ. κοινωνική τάξη, φύλο, ηλικία</a:t>
            </a:r>
          </a:p>
          <a:p>
            <a:r>
              <a:rPr lang="el-GR" sz="2400" b="1" dirty="0"/>
              <a:t>μετέπειτα, έμφαση στην </a:t>
            </a:r>
            <a:r>
              <a:rPr lang="el-GR" sz="2400" b="1" dirty="0">
                <a:solidFill>
                  <a:schemeClr val="accent1"/>
                </a:solidFill>
              </a:rPr>
              <a:t>καθημερινότητα/ταυτότητα</a:t>
            </a:r>
            <a:r>
              <a:rPr lang="el-GR" sz="2400" b="1" dirty="0"/>
              <a:t> των πληροφορητών/τριών</a:t>
            </a:r>
          </a:p>
          <a:p>
            <a:pPr marL="0" indent="0">
              <a:buNone/>
            </a:pPr>
            <a:endParaRPr lang="el-G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88" y="4120749"/>
            <a:ext cx="2852738"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20" y="3846111"/>
            <a:ext cx="1878012"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465" y="4369987"/>
            <a:ext cx="3378200"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3037" y="4576763"/>
            <a:ext cx="1736725"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340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Κοινωνικο φυλο</a:t>
            </a:r>
          </a:p>
        </p:txBody>
      </p:sp>
      <p:sp>
        <p:nvSpPr>
          <p:cNvPr id="3" name="Content Placeholder 2"/>
          <p:cNvSpPr>
            <a:spLocks noGrp="1"/>
          </p:cNvSpPr>
          <p:nvPr>
            <p:ph idx="1"/>
          </p:nvPr>
        </p:nvSpPr>
        <p:spPr/>
        <p:txBody>
          <a:bodyPr/>
          <a:lstStyle/>
          <a:p>
            <a:pPr marL="0" indent="0">
              <a:buNone/>
            </a:pPr>
            <a:r>
              <a:rPr lang="el-GR" sz="2500" dirty="0"/>
              <a:t>ο όρος </a:t>
            </a:r>
            <a:r>
              <a:rPr lang="el-GR" sz="2500" b="1" dirty="0">
                <a:solidFill>
                  <a:schemeClr val="accent1"/>
                </a:solidFill>
              </a:rPr>
              <a:t>κοινωνικό φύλο</a:t>
            </a:r>
            <a:r>
              <a:rPr lang="el-GR" sz="2500" dirty="0"/>
              <a:t> επισημαίνει την ποικιλία παραγόντων, όπως βιολογικών, ψυχολογικών και κυρίως πολιτισμικών και κοινωνικών, οι οποίοι συνδιαμορφώνουν τις συμπεριφορές των ανθρώπων. Ως εκ τούτου, οι αναμενόμενες συμπεριφορές (λ.χ. δικαιώματα, υποχρεώσεις, προνόμια) για τα δύο φύλα:</a:t>
            </a:r>
          </a:p>
          <a:p>
            <a:r>
              <a:rPr lang="el-GR" sz="2500" b="1" dirty="0">
                <a:solidFill>
                  <a:schemeClr val="accent1"/>
                </a:solidFill>
              </a:rPr>
              <a:t>δεν είναι </a:t>
            </a:r>
            <a:r>
              <a:rPr lang="el-GR" sz="2500" dirty="0"/>
              <a:t>σταθερές και, </a:t>
            </a:r>
          </a:p>
          <a:p>
            <a:r>
              <a:rPr lang="el-GR" sz="2500" b="1" dirty="0">
                <a:solidFill>
                  <a:schemeClr val="accent1"/>
                </a:solidFill>
              </a:rPr>
              <a:t>διαφοροποιούνται </a:t>
            </a:r>
            <a:r>
              <a:rPr lang="el-GR" sz="2500" dirty="0"/>
              <a:t>από κοινωνία σε κοινωνία και από εποχή σε εποχή, ανάλογα με τις συνθήκες που επικρατούν.</a:t>
            </a:r>
          </a:p>
          <a:p>
            <a:endParaRPr lang="el-GR" dirty="0"/>
          </a:p>
        </p:txBody>
      </p:sp>
    </p:spTree>
    <p:extLst>
      <p:ext uri="{BB962C8B-B14F-4D97-AF65-F5344CB8AC3E}">
        <p14:creationId xmlns:p14="http://schemas.microsoft.com/office/powerpoint/2010/main" val="157894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φυλο</a:t>
            </a:r>
          </a:p>
        </p:txBody>
      </p:sp>
      <p:sp>
        <p:nvSpPr>
          <p:cNvPr id="4" name="Right Arrow 3"/>
          <p:cNvSpPr/>
          <p:nvPr/>
        </p:nvSpPr>
        <p:spPr>
          <a:xfrm>
            <a:off x="4691758" y="3570288"/>
            <a:ext cx="1053296" cy="416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 name="Oval 2"/>
          <p:cNvSpPr/>
          <p:nvPr/>
        </p:nvSpPr>
        <p:spPr>
          <a:xfrm>
            <a:off x="1312752" y="2511827"/>
            <a:ext cx="2734147" cy="25336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Κατασκευαστικές προσεγγίσεις</a:t>
            </a:r>
            <a:endParaRPr lang="en-US" dirty="0"/>
          </a:p>
        </p:txBody>
      </p:sp>
      <p:sp>
        <p:nvSpPr>
          <p:cNvPr id="5" name="Rectangle 4"/>
          <p:cNvSpPr/>
          <p:nvPr/>
        </p:nvSpPr>
        <p:spPr>
          <a:xfrm>
            <a:off x="6389914" y="1421475"/>
            <a:ext cx="5421086" cy="458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000" dirty="0"/>
              <a:t>Εισάγουν την έννοια</a:t>
            </a:r>
          </a:p>
          <a:p>
            <a:pPr algn="just"/>
            <a:r>
              <a:rPr lang="el-GR" sz="2000" b="1" i="1" dirty="0"/>
              <a:t>Κοινωνικό φύλο </a:t>
            </a:r>
            <a:r>
              <a:rPr lang="en-US" sz="2000" dirty="0"/>
              <a:t>(gender)</a:t>
            </a:r>
            <a:r>
              <a:rPr lang="el-GR" sz="2000" dirty="0"/>
              <a:t>, το οποίο κατασκευάζεται ανάλογα με την επικοινωνιακή περίσταση. Με άλλα λόγια, μέσω των γλωσσικών τους επιλογών, οι ομιλητές/</a:t>
            </a:r>
            <a:r>
              <a:rPr lang="el-GR" sz="2000" dirty="0" err="1"/>
              <a:t>τριες</a:t>
            </a:r>
            <a:r>
              <a:rPr lang="el-GR" sz="2000" dirty="0"/>
              <a:t> τοποθετούνται ως </a:t>
            </a:r>
            <a:r>
              <a:rPr lang="el-GR" sz="2000" i="1" dirty="0"/>
              <a:t>αρσενικά</a:t>
            </a:r>
            <a:r>
              <a:rPr lang="el-GR" sz="2000" dirty="0"/>
              <a:t> (</a:t>
            </a:r>
            <a:r>
              <a:rPr lang="en-US" sz="2000" dirty="0"/>
              <a:t>masculine) </a:t>
            </a:r>
            <a:r>
              <a:rPr lang="el-GR" sz="2000" dirty="0"/>
              <a:t>ή </a:t>
            </a:r>
            <a:r>
              <a:rPr lang="el-GR" sz="2000" i="1" dirty="0"/>
              <a:t>θηλυκά</a:t>
            </a:r>
            <a:r>
              <a:rPr lang="el-GR" sz="2000" dirty="0"/>
              <a:t> (</a:t>
            </a:r>
            <a:r>
              <a:rPr lang="en-US" sz="2000" dirty="0"/>
              <a:t>feminine) </a:t>
            </a:r>
            <a:r>
              <a:rPr lang="el-GR" sz="2000" dirty="0"/>
              <a:t>άτομα.</a:t>
            </a:r>
          </a:p>
          <a:p>
            <a:pPr algn="ctr"/>
            <a:endParaRPr lang="en-US" dirty="0"/>
          </a:p>
        </p:txBody>
      </p:sp>
    </p:spTree>
    <p:extLst>
      <p:ext uri="{BB962C8B-B14F-4D97-AF65-F5344CB8AC3E}">
        <p14:creationId xmlns:p14="http://schemas.microsoft.com/office/powerpoint/2010/main" val="950442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κοινωνιογλωσσικεσ ερευνεσ</a:t>
            </a:r>
          </a:p>
        </p:txBody>
      </p:sp>
      <p:sp>
        <p:nvSpPr>
          <p:cNvPr id="3" name="Content Placeholder 2"/>
          <p:cNvSpPr>
            <a:spLocks noGrp="1"/>
          </p:cNvSpPr>
          <p:nvPr>
            <p:ph idx="1"/>
          </p:nvPr>
        </p:nvSpPr>
        <p:spPr>
          <a:xfrm>
            <a:off x="922713" y="2478855"/>
            <a:ext cx="10058400" cy="4050792"/>
          </a:xfrm>
        </p:spPr>
        <p:txBody>
          <a:bodyPr/>
          <a:lstStyle/>
          <a:p>
            <a:pPr>
              <a:lnSpc>
                <a:spcPct val="100000"/>
              </a:lnSpc>
            </a:pPr>
            <a:r>
              <a:rPr lang="el-GR" b="1" dirty="0"/>
              <a:t>Τόσο στις </a:t>
            </a:r>
            <a:r>
              <a:rPr lang="el-GR" b="1" dirty="0">
                <a:solidFill>
                  <a:schemeClr val="accent1"/>
                </a:solidFill>
              </a:rPr>
              <a:t>συσχετιστικές έρευνες </a:t>
            </a:r>
            <a:r>
              <a:rPr lang="el-GR" b="1" dirty="0"/>
              <a:t>του Labov (1966, 1972) όσο και του Trudgill (1974, 1975) διερευνάται, μεταξύ άλλων, το φύλο </a:t>
            </a:r>
            <a:r>
              <a:rPr lang="el-GR" b="1" dirty="0">
                <a:solidFill>
                  <a:schemeClr val="accent1"/>
                </a:solidFill>
              </a:rPr>
              <a:t>ως ανεξάρτητη μεταβλητή</a:t>
            </a:r>
          </a:p>
          <a:p>
            <a:pPr>
              <a:lnSpc>
                <a:spcPct val="100000"/>
              </a:lnSpc>
            </a:pPr>
            <a:endParaRPr lang="el-GR" b="1" dirty="0"/>
          </a:p>
          <a:p>
            <a:pPr>
              <a:lnSpc>
                <a:spcPct val="100000"/>
              </a:lnSpc>
            </a:pPr>
            <a:r>
              <a:rPr lang="el-GR" b="1" dirty="0"/>
              <a:t>Και οι δύο διαπιστώνουν ότι οι άνδρες και οι γυναίκες χρησιμοποιούν </a:t>
            </a:r>
            <a:r>
              <a:rPr lang="el-GR" b="1" dirty="0">
                <a:solidFill>
                  <a:schemeClr val="accent1"/>
                </a:solidFill>
              </a:rPr>
              <a:t>διαφορετικούς γλωσσικούς τύπους</a:t>
            </a:r>
            <a:r>
              <a:rPr lang="el-GR" b="1" dirty="0"/>
              <a:t> που διαφέρουν ως προς το γόητρο</a:t>
            </a:r>
          </a:p>
          <a:p>
            <a:endParaRPr lang="el-G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1070" y="4614356"/>
            <a:ext cx="26162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E08196CC-72C7-8248-B82F-D513947A356D}"/>
              </a:ext>
            </a:extLst>
          </p:cNvPr>
          <p:cNvSpPr txBox="1"/>
          <p:nvPr/>
        </p:nvSpPr>
        <p:spPr>
          <a:xfrm>
            <a:off x="856211" y="1832524"/>
            <a:ext cx="6966065" cy="646331"/>
          </a:xfrm>
          <a:prstGeom prst="rect">
            <a:avLst/>
          </a:prstGeom>
          <a:noFill/>
        </p:spPr>
        <p:txBody>
          <a:bodyPr wrap="square" rtlCol="0">
            <a:spAutoFit/>
          </a:bodyPr>
          <a:lstStyle/>
          <a:p>
            <a:r>
              <a:rPr lang="el-GR" b="1" i="1" dirty="0"/>
              <a:t>Φύλο και παραδοσιακές </a:t>
            </a:r>
            <a:r>
              <a:rPr lang="el-GR" b="1" i="1" dirty="0" err="1"/>
              <a:t>κοινωνιογλωσσικές</a:t>
            </a:r>
            <a:r>
              <a:rPr lang="el-GR" b="1" i="1" dirty="0"/>
              <a:t> έρευνες</a:t>
            </a:r>
            <a:endParaRPr lang="el-GR" b="1" dirty="0"/>
          </a:p>
          <a:p>
            <a:endParaRPr lang="el-GR" dirty="0"/>
          </a:p>
        </p:txBody>
      </p:sp>
    </p:spTree>
    <p:extLst>
      <p:ext uri="{BB962C8B-B14F-4D97-AF65-F5344CB8AC3E}">
        <p14:creationId xmlns:p14="http://schemas.microsoft.com/office/powerpoint/2010/main" val="953740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78738"/>
            <a:ext cx="10058400" cy="1609344"/>
          </a:xfrm>
        </p:spPr>
        <p:txBody>
          <a:bodyPr/>
          <a:lstStyle/>
          <a:p>
            <a:r>
              <a:rPr lang="el-GR" dirty="0"/>
              <a:t>κοινωνιογλωσσικεσ ερευνεσ</a:t>
            </a:r>
          </a:p>
        </p:txBody>
      </p:sp>
      <p:sp>
        <p:nvSpPr>
          <p:cNvPr id="3" name="Content Placeholder 2"/>
          <p:cNvSpPr>
            <a:spLocks noGrp="1"/>
          </p:cNvSpPr>
          <p:nvPr>
            <p:ph idx="1"/>
          </p:nvPr>
        </p:nvSpPr>
        <p:spPr/>
        <p:txBody>
          <a:bodyPr/>
          <a:lstStyle/>
          <a:p>
            <a:pPr marL="0" indent="0">
              <a:lnSpc>
                <a:spcPct val="100000"/>
              </a:lnSpc>
              <a:buNone/>
            </a:pPr>
            <a:r>
              <a:rPr lang="el-GR" b="1" dirty="0"/>
              <a:t>Ο </a:t>
            </a:r>
            <a:r>
              <a:rPr lang="el-GR" b="1" i="1" dirty="0" err="1"/>
              <a:t>Trudgill</a:t>
            </a:r>
            <a:r>
              <a:rPr lang="el-GR" b="1" i="1" dirty="0"/>
              <a:t> </a:t>
            </a:r>
            <a:r>
              <a:rPr lang="el-GR" b="1" dirty="0"/>
              <a:t>σημειώνει ότι η διαφοροποίηση αυτή </a:t>
            </a:r>
            <a:r>
              <a:rPr lang="el-GR" b="1" dirty="0" err="1"/>
              <a:t>ωφείλεται</a:t>
            </a:r>
            <a:r>
              <a:rPr lang="el-GR" b="1" dirty="0"/>
              <a:t> στο γεγονός ότι:</a:t>
            </a:r>
          </a:p>
          <a:p>
            <a:pPr marL="0" indent="0">
              <a:lnSpc>
                <a:spcPct val="100000"/>
              </a:lnSpc>
              <a:buNone/>
            </a:pPr>
            <a:endParaRPr lang="el-GR" b="1" dirty="0"/>
          </a:p>
          <a:p>
            <a:pPr>
              <a:lnSpc>
                <a:spcPct val="100000"/>
              </a:lnSpc>
            </a:pPr>
            <a:r>
              <a:rPr lang="el-GR" b="1" dirty="0"/>
              <a:t>οι γυναίκες είνα κ</a:t>
            </a:r>
            <a:r>
              <a:rPr lang="el-GR" b="1" dirty="0">
                <a:solidFill>
                  <a:schemeClr val="accent1"/>
                </a:solidFill>
              </a:rPr>
              <a:t>οινωνικά πιο ανασφαλείς </a:t>
            </a:r>
            <a:r>
              <a:rPr lang="el-GR" b="1" dirty="0"/>
              <a:t>από ό,τι οι άνδρες και επομένως καταφεύγουν σε γλωσσικούς τύπους που θα συμβάλουν στην κοινωνική ανέλιξή τους </a:t>
            </a:r>
          </a:p>
          <a:p>
            <a:pPr>
              <a:lnSpc>
                <a:spcPct val="100000"/>
              </a:lnSpc>
            </a:pPr>
            <a:r>
              <a:rPr lang="el-GR" b="1" dirty="0"/>
              <a:t>παράλληλα, αναφέρει ότι η </a:t>
            </a:r>
            <a:r>
              <a:rPr lang="el-GR" b="1" dirty="0">
                <a:solidFill>
                  <a:schemeClr val="accent1"/>
                </a:solidFill>
              </a:rPr>
              <a:t>εμπλοκή τους με την ανατροφή των παιδιών </a:t>
            </a:r>
            <a:r>
              <a:rPr lang="el-GR" b="1" dirty="0"/>
              <a:t>τις κάνει να αντιλαμβάνονται περισσότερο τις κοινωνικές συνέπειες που έχει μια γλωσσική ποικιλία που περιβάλλεται με υψηλό γόητρο</a:t>
            </a:r>
          </a:p>
          <a:p>
            <a:endParaRPr lang="el-G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481" y="5442392"/>
            <a:ext cx="228600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1372" y="5184369"/>
            <a:ext cx="21336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2FE461D1-9221-2B4B-A652-569FB98801E1}"/>
              </a:ext>
            </a:extLst>
          </p:cNvPr>
          <p:cNvSpPr txBox="1"/>
          <p:nvPr/>
        </p:nvSpPr>
        <p:spPr>
          <a:xfrm>
            <a:off x="737513" y="1508508"/>
            <a:ext cx="6966065" cy="646331"/>
          </a:xfrm>
          <a:prstGeom prst="rect">
            <a:avLst/>
          </a:prstGeom>
          <a:noFill/>
        </p:spPr>
        <p:txBody>
          <a:bodyPr wrap="square" rtlCol="0">
            <a:spAutoFit/>
          </a:bodyPr>
          <a:lstStyle/>
          <a:p>
            <a:r>
              <a:rPr lang="el-GR" b="1" i="1" dirty="0"/>
              <a:t>Φύλο και παραδοσιακές </a:t>
            </a:r>
            <a:r>
              <a:rPr lang="el-GR" b="1" i="1" dirty="0" err="1"/>
              <a:t>κοινωνιογλωσσικές</a:t>
            </a:r>
            <a:r>
              <a:rPr lang="el-GR" b="1" i="1" dirty="0"/>
              <a:t> έρευνες</a:t>
            </a:r>
            <a:endParaRPr lang="el-GR" b="1" dirty="0"/>
          </a:p>
          <a:p>
            <a:endParaRPr lang="el-GR" dirty="0"/>
          </a:p>
        </p:txBody>
      </p:sp>
    </p:spTree>
    <p:extLst>
      <p:ext uri="{BB962C8B-B14F-4D97-AF65-F5344CB8AC3E}">
        <p14:creationId xmlns:p14="http://schemas.microsoft.com/office/powerpoint/2010/main" val="36384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κοινωνιογλωσσικεσ ερευνεσ</a:t>
            </a:r>
          </a:p>
        </p:txBody>
      </p:sp>
      <p:sp>
        <p:nvSpPr>
          <p:cNvPr id="3" name="Content Placeholder 2"/>
          <p:cNvSpPr>
            <a:spLocks noGrp="1"/>
          </p:cNvSpPr>
          <p:nvPr>
            <p:ph idx="1"/>
          </p:nvPr>
        </p:nvSpPr>
        <p:spPr/>
        <p:txBody>
          <a:bodyPr/>
          <a:lstStyle/>
          <a:p>
            <a:pPr>
              <a:lnSpc>
                <a:spcPct val="100000"/>
              </a:lnSpc>
            </a:pPr>
            <a:r>
              <a:rPr lang="el-GR" dirty="0"/>
              <a:t>Έχει θεωρηθεί ότι οι απόψεις αυτές </a:t>
            </a:r>
            <a:r>
              <a:rPr lang="el-GR" b="1" dirty="0"/>
              <a:t>ανακυκλώνουν </a:t>
            </a:r>
            <a:r>
              <a:rPr lang="el-GR" b="1" dirty="0">
                <a:solidFill>
                  <a:schemeClr val="accent1"/>
                </a:solidFill>
              </a:rPr>
              <a:t>κοινωνικά και γλωσσικά στερεότυπα  </a:t>
            </a:r>
          </a:p>
          <a:p>
            <a:pPr>
              <a:lnSpc>
                <a:spcPct val="100000"/>
              </a:lnSpc>
            </a:pPr>
            <a:endParaRPr lang="el-GR" b="1" dirty="0">
              <a:solidFill>
                <a:schemeClr val="accent1"/>
              </a:solidFill>
            </a:endParaRPr>
          </a:p>
          <a:p>
            <a:pPr>
              <a:lnSpc>
                <a:spcPct val="100000"/>
              </a:lnSpc>
            </a:pPr>
            <a:r>
              <a:rPr lang="el-GR" b="1" dirty="0"/>
              <a:t> καθώς εκλαμβάνουν το </a:t>
            </a:r>
            <a:r>
              <a:rPr lang="el-GR" b="1" dirty="0">
                <a:solidFill>
                  <a:schemeClr val="accent1"/>
                </a:solidFill>
              </a:rPr>
              <a:t>φύλο</a:t>
            </a:r>
            <a:r>
              <a:rPr lang="el-GR" b="1" dirty="0"/>
              <a:t> ως ανεξάρτητη μεταβλητή που </a:t>
            </a:r>
            <a:r>
              <a:rPr lang="el-GR" b="1" dirty="0">
                <a:solidFill>
                  <a:schemeClr val="accent1"/>
                </a:solidFill>
              </a:rPr>
              <a:t>μπορεί να προβλέψει </a:t>
            </a:r>
            <a:r>
              <a:rPr lang="el-GR" b="1" dirty="0"/>
              <a:t>συγκεκριμένη γλωσσική συμπεριφορά</a:t>
            </a:r>
          </a:p>
          <a:p>
            <a:endParaRPr lang="el-GR"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516" y="4459287"/>
            <a:ext cx="267017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713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κυριαρχιασ</a:t>
            </a:r>
          </a:p>
        </p:txBody>
      </p:sp>
      <p:sp>
        <p:nvSpPr>
          <p:cNvPr id="3" name="Content Placeholder 2"/>
          <p:cNvSpPr>
            <a:spLocks noGrp="1"/>
          </p:cNvSpPr>
          <p:nvPr>
            <p:ph idx="1"/>
          </p:nvPr>
        </p:nvSpPr>
        <p:spPr/>
        <p:txBody>
          <a:bodyPr/>
          <a:lstStyle/>
          <a:p>
            <a:pPr>
              <a:lnSpc>
                <a:spcPct val="100000"/>
              </a:lnSpc>
            </a:pPr>
            <a:r>
              <a:rPr lang="el-GR" b="1" dirty="0"/>
              <a:t>προς τα μέσα/τέλη της δεκαετίας του ’70, και με τη δραστηριότητα του φεμινιστικού κινήματος στην Αμερική, μελέτες εστιάζουν </a:t>
            </a:r>
            <a:r>
              <a:rPr lang="el-GR" b="1" dirty="0">
                <a:solidFill>
                  <a:schemeClr val="accent1"/>
                </a:solidFill>
              </a:rPr>
              <a:t>στον λόγο των γυναικών </a:t>
            </a:r>
            <a:r>
              <a:rPr lang="el-GR" b="1" dirty="0"/>
              <a:t>κατά τη διεπίδραση</a:t>
            </a:r>
          </a:p>
          <a:p>
            <a:pPr>
              <a:lnSpc>
                <a:spcPct val="100000"/>
              </a:lnSpc>
            </a:pPr>
            <a:endParaRPr lang="el-GR" b="1" dirty="0"/>
          </a:p>
          <a:p>
            <a:pPr>
              <a:lnSpc>
                <a:spcPct val="100000"/>
              </a:lnSpc>
            </a:pPr>
            <a:r>
              <a:rPr lang="el-GR" dirty="0"/>
              <a:t>Κεντρική είναι </a:t>
            </a:r>
            <a:r>
              <a:rPr lang="el-GR" b="1" dirty="0"/>
              <a:t>η έρευνα της </a:t>
            </a:r>
            <a:r>
              <a:rPr lang="en-US" b="1" dirty="0">
                <a:latin typeface="Cambria" panose="02040503050406030204" pitchFamily="18" charset="0"/>
              </a:rPr>
              <a:t>Robin </a:t>
            </a:r>
            <a:r>
              <a:rPr lang="el-GR" b="1" dirty="0" err="1"/>
              <a:t>Lakoff</a:t>
            </a:r>
            <a:r>
              <a:rPr lang="el-GR" b="1" dirty="0"/>
              <a:t> (1975) </a:t>
            </a:r>
            <a:r>
              <a:rPr lang="el-GR" dirty="0"/>
              <a:t>η οποία τροφοδοτεί την </a:t>
            </a:r>
            <a:r>
              <a:rPr lang="el-GR" i="1" dirty="0"/>
              <a:t>προσέγγιση της κυριαρχίας</a:t>
            </a:r>
            <a:r>
              <a:rPr lang="el-GR" dirty="0"/>
              <a:t>, και </a:t>
            </a:r>
            <a:r>
              <a:rPr lang="el-GR" b="1" dirty="0"/>
              <a:t>εστιάζει στη γλώσσα των γυναικών (τόσο στη γλώσσα που χρησιμοποιούν οι γυναίκες όσο και στη γλώσσα που χρησιμοποιείται για τις γυναίκες).</a:t>
            </a:r>
          </a:p>
          <a:p>
            <a:endParaRPr lang="el-G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5721" y="4688539"/>
            <a:ext cx="1328738"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1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κυριαρχιασ</a:t>
            </a:r>
          </a:p>
        </p:txBody>
      </p:sp>
      <p:sp>
        <p:nvSpPr>
          <p:cNvPr id="6" name="TextBox 5">
            <a:extLst>
              <a:ext uri="{FF2B5EF4-FFF2-40B4-BE49-F238E27FC236}">
                <a16:creationId xmlns:a16="http://schemas.microsoft.com/office/drawing/2014/main" id="{575995DD-565D-2748-BDAB-8AE971EBB9E0}"/>
              </a:ext>
            </a:extLst>
          </p:cNvPr>
          <p:cNvSpPr txBox="1"/>
          <p:nvPr/>
        </p:nvSpPr>
        <p:spPr>
          <a:xfrm>
            <a:off x="654211" y="2093976"/>
            <a:ext cx="5306013" cy="4370427"/>
          </a:xfrm>
          <a:prstGeom prst="rect">
            <a:avLst/>
          </a:prstGeom>
          <a:noFill/>
        </p:spPr>
        <p:txBody>
          <a:bodyPr wrap="square" rtlCol="0">
            <a:spAutoFit/>
          </a:bodyPr>
          <a:lstStyle/>
          <a:p>
            <a:pPr marL="342900" indent="-342900">
              <a:buFont typeface="Wingdings" pitchFamily="2" charset="2"/>
              <a:buChar char="ü"/>
            </a:pPr>
            <a:r>
              <a:rPr lang="el-GR" sz="2000" dirty="0"/>
              <a:t>Σύμφωνα με τη </a:t>
            </a:r>
            <a:r>
              <a:rPr lang="en-US" sz="2000" dirty="0"/>
              <a:t>Lakoff, </a:t>
            </a:r>
            <a:r>
              <a:rPr lang="el-GR" sz="2000" dirty="0"/>
              <a:t>η γλώσσα των γυναικών έχει συγκεκριμένα χαρακτηριστικά που σχετίζονται με την έλλειψη αυτοπεποίθησης. </a:t>
            </a:r>
          </a:p>
          <a:p>
            <a:pPr marL="342900" indent="-342900">
              <a:buFont typeface="Wingdings" pitchFamily="2" charset="2"/>
              <a:buChar char="ü"/>
            </a:pPr>
            <a:endParaRPr lang="el-GR" sz="2000" dirty="0"/>
          </a:p>
          <a:p>
            <a:pPr marL="342900" indent="-342900">
              <a:buFont typeface="Wingdings" pitchFamily="2" charset="2"/>
              <a:buChar char="ü"/>
            </a:pPr>
            <a:r>
              <a:rPr lang="el-GR" sz="2000" dirty="0"/>
              <a:t>Ειδικότερα, υποστηρίζεται ότι </a:t>
            </a:r>
            <a:r>
              <a:rPr lang="el-GR" sz="2000" b="1" dirty="0"/>
              <a:t>οι γυναίκες </a:t>
            </a:r>
            <a:r>
              <a:rPr lang="el-GR" sz="2000" dirty="0"/>
              <a:t>τείνουν να </a:t>
            </a:r>
            <a:r>
              <a:rPr lang="el-GR" sz="2000" b="1" dirty="0"/>
              <a:t>συνομιλούν</a:t>
            </a:r>
            <a:r>
              <a:rPr lang="el-GR" sz="2000" dirty="0"/>
              <a:t> για </a:t>
            </a:r>
            <a:r>
              <a:rPr lang="el-GR" sz="2000" b="1" dirty="0"/>
              <a:t>ασήμαντα θέματα</a:t>
            </a:r>
            <a:r>
              <a:rPr lang="el-GR" sz="2000" dirty="0"/>
              <a:t>, να </a:t>
            </a:r>
            <a:r>
              <a:rPr lang="el-GR" sz="2000" b="1" dirty="0"/>
              <a:t>χρησιμοποιούν γλωσσικούς τύπους που υποδηλώνουν αβεβαιότητα</a:t>
            </a:r>
            <a:r>
              <a:rPr lang="el-GR" sz="2000" dirty="0"/>
              <a:t> και </a:t>
            </a:r>
            <a:r>
              <a:rPr lang="el-GR" sz="2000" b="1" dirty="0"/>
              <a:t>υπερβολική ευγένεια </a:t>
            </a:r>
            <a:r>
              <a:rPr lang="el-GR" sz="2000" dirty="0"/>
              <a:t>όπως τα </a:t>
            </a:r>
            <a:r>
              <a:rPr lang="el-GR" sz="2000" b="1" dirty="0"/>
              <a:t>επίθετα που δηλώνουν στοργή και αγάπη, η αποφυγή λέξεων ταμπού, την </a:t>
            </a:r>
            <a:r>
              <a:rPr lang="el-GR" sz="2000" b="1" dirty="0" err="1"/>
              <a:t>υπερδιόρθωση</a:t>
            </a:r>
            <a:r>
              <a:rPr lang="el-GR" sz="2000" dirty="0"/>
              <a:t>.</a:t>
            </a:r>
          </a:p>
          <a:p>
            <a:endParaRPr lang="el-GR" dirty="0"/>
          </a:p>
        </p:txBody>
      </p:sp>
      <p:pic>
        <p:nvPicPr>
          <p:cNvPr id="10" name="Εικόνα 9">
            <a:extLst>
              <a:ext uri="{FF2B5EF4-FFF2-40B4-BE49-F238E27FC236}">
                <a16:creationId xmlns:a16="http://schemas.microsoft.com/office/drawing/2014/main" id="{A434AD92-39B3-B24B-9EFC-2A138C54B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868" y="3877278"/>
            <a:ext cx="5415047" cy="2618510"/>
          </a:xfrm>
          <a:prstGeom prst="rect">
            <a:avLst/>
          </a:prstGeom>
        </p:spPr>
      </p:pic>
      <p:pic>
        <p:nvPicPr>
          <p:cNvPr id="17" name="Εικόνα 16">
            <a:extLst>
              <a:ext uri="{FF2B5EF4-FFF2-40B4-BE49-F238E27FC236}">
                <a16:creationId xmlns:a16="http://schemas.microsoft.com/office/drawing/2014/main" id="{35369EE1-4C82-444D-B0C6-2CE36FE9C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469" y="1853278"/>
            <a:ext cx="1626988" cy="2103581"/>
          </a:xfrm>
          <a:prstGeom prst="rect">
            <a:avLst/>
          </a:prstGeom>
        </p:spPr>
      </p:pic>
    </p:spTree>
    <p:extLst>
      <p:ext uri="{BB962C8B-B14F-4D97-AF65-F5344CB8AC3E}">
        <p14:creationId xmlns:p14="http://schemas.microsoft.com/office/powerpoint/2010/main" val="355647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κυριαρχιασ</a:t>
            </a:r>
          </a:p>
        </p:txBody>
      </p:sp>
      <p:sp>
        <p:nvSpPr>
          <p:cNvPr id="3" name="Content Placeholder 2"/>
          <p:cNvSpPr>
            <a:spLocks noGrp="1"/>
          </p:cNvSpPr>
          <p:nvPr>
            <p:ph idx="1"/>
          </p:nvPr>
        </p:nvSpPr>
        <p:spPr>
          <a:xfrm>
            <a:off x="945157" y="2807208"/>
            <a:ext cx="10058400" cy="4050792"/>
          </a:xfrm>
        </p:spPr>
        <p:txBody>
          <a:bodyPr/>
          <a:lstStyle/>
          <a:p>
            <a:r>
              <a:rPr lang="el-GR" b="1" dirty="0"/>
              <a:t>χρήση λεπτών </a:t>
            </a:r>
            <a:r>
              <a:rPr lang="el-GR" b="1" dirty="0">
                <a:solidFill>
                  <a:schemeClr val="accent1"/>
                </a:solidFill>
              </a:rPr>
              <a:t>χρωματικών διαβαθμίσεων</a:t>
            </a:r>
          </a:p>
          <a:p>
            <a:pPr marL="0" indent="0">
              <a:buNone/>
            </a:pPr>
            <a:r>
              <a:rPr lang="el-GR" b="1" dirty="0"/>
              <a:t>        π.χ. μπορντό, βεραμάν, τυρκουάζ, κοραλί</a:t>
            </a:r>
          </a:p>
          <a:p>
            <a:r>
              <a:rPr lang="el-GR" b="1" dirty="0"/>
              <a:t>χρήση </a:t>
            </a:r>
            <a:r>
              <a:rPr lang="el-GR" b="1" dirty="0">
                <a:solidFill>
                  <a:schemeClr val="accent1"/>
                </a:solidFill>
              </a:rPr>
              <a:t>κενών επιθέτων </a:t>
            </a:r>
            <a:r>
              <a:rPr lang="el-GR" b="1" dirty="0"/>
              <a:t>π.χ. γλυκό, τρέλα, μούρλια</a:t>
            </a:r>
          </a:p>
          <a:p>
            <a:r>
              <a:rPr lang="el-GR" b="1" dirty="0">
                <a:solidFill>
                  <a:schemeClr val="accent1"/>
                </a:solidFill>
              </a:rPr>
              <a:t>αποφυγή</a:t>
            </a:r>
            <a:r>
              <a:rPr lang="el-GR" b="1" dirty="0"/>
              <a:t> υβριστικών εκφράσεων π.χ. άι στο καλό/ άι στην ευχή</a:t>
            </a:r>
          </a:p>
          <a:p>
            <a:r>
              <a:rPr lang="el-GR" b="1" dirty="0"/>
              <a:t>προσθήκη </a:t>
            </a:r>
            <a:r>
              <a:rPr lang="el-GR" b="1" dirty="0">
                <a:solidFill>
                  <a:schemeClr val="accent1"/>
                </a:solidFill>
              </a:rPr>
              <a:t>επιτατικών</a:t>
            </a:r>
            <a:r>
              <a:rPr lang="el-GR" b="1" dirty="0"/>
              <a:t> π.χ. τόοοσο ωραίο, παρά παρά πολύ</a:t>
            </a:r>
          </a:p>
          <a:p>
            <a:r>
              <a:rPr lang="el-GR" b="1" dirty="0">
                <a:solidFill>
                  <a:schemeClr val="accent1"/>
                </a:solidFill>
              </a:rPr>
              <a:t>ερωτήσεις-ηχώ</a:t>
            </a:r>
            <a:r>
              <a:rPr lang="el-GR" b="1" dirty="0"/>
              <a:t> π.χ. ωραία, ε; θα πάμε, έτσι;</a:t>
            </a:r>
          </a:p>
          <a:p>
            <a:endParaRPr lang="el-GR" b="1"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0271" y="3012432"/>
            <a:ext cx="1731962"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FC9014CB-60A0-4742-9DF5-D4DEFD05BEB7}"/>
              </a:ext>
            </a:extLst>
          </p:cNvPr>
          <p:cNvSpPr txBox="1"/>
          <p:nvPr/>
        </p:nvSpPr>
        <p:spPr>
          <a:xfrm>
            <a:off x="565266" y="2093976"/>
            <a:ext cx="7015942" cy="646331"/>
          </a:xfrm>
          <a:prstGeom prst="rect">
            <a:avLst/>
          </a:prstGeom>
          <a:noFill/>
        </p:spPr>
        <p:txBody>
          <a:bodyPr wrap="square" rtlCol="0">
            <a:spAutoFit/>
          </a:bodyPr>
          <a:lstStyle/>
          <a:p>
            <a:r>
              <a:rPr lang="el-GR" b="1" dirty="0"/>
              <a:t>Χαρακτηριστικές γλωσσικές συμπεριφορές είναι οι ακόλουθες:</a:t>
            </a:r>
          </a:p>
          <a:p>
            <a:endParaRPr lang="el-GR" dirty="0"/>
          </a:p>
        </p:txBody>
      </p:sp>
    </p:spTree>
    <p:extLst>
      <p:ext uri="{BB962C8B-B14F-4D97-AF65-F5344CB8AC3E}">
        <p14:creationId xmlns:p14="http://schemas.microsoft.com/office/powerpoint/2010/main" val="253784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κυριαρχιασ</a:t>
            </a:r>
          </a:p>
        </p:txBody>
      </p:sp>
      <p:sp>
        <p:nvSpPr>
          <p:cNvPr id="3" name="Content Placeholder 2"/>
          <p:cNvSpPr>
            <a:spLocks noGrp="1"/>
          </p:cNvSpPr>
          <p:nvPr>
            <p:ph idx="1"/>
          </p:nvPr>
        </p:nvSpPr>
        <p:spPr/>
        <p:txBody>
          <a:bodyPr>
            <a:normAutofit/>
          </a:bodyPr>
          <a:lstStyle/>
          <a:p>
            <a:endParaRPr lang="el-GR" b="1" dirty="0"/>
          </a:p>
          <a:p>
            <a:r>
              <a:rPr lang="el-GR" sz="2500" b="1" dirty="0"/>
              <a:t>η Lakoff αποδίδει τα χαρακτηριστικά αυτά στην </a:t>
            </a:r>
            <a:r>
              <a:rPr lang="el-GR" sz="2500" b="1" dirty="0">
                <a:solidFill>
                  <a:schemeClr val="accent1"/>
                </a:solidFill>
              </a:rPr>
              <a:t>καταπίεση</a:t>
            </a:r>
            <a:r>
              <a:rPr lang="el-GR" sz="2500" b="1" dirty="0"/>
              <a:t> που δέχονται οι γυναίκες από τους άνδρες</a:t>
            </a:r>
          </a:p>
          <a:p>
            <a:r>
              <a:rPr lang="el-GR" sz="2500" b="1" dirty="0"/>
              <a:t> οι γυναίκες προορίζονται για </a:t>
            </a:r>
            <a:r>
              <a:rPr lang="el-GR" sz="2500" b="1" dirty="0">
                <a:solidFill>
                  <a:schemeClr val="accent1"/>
                </a:solidFill>
              </a:rPr>
              <a:t>θέσεις υποταγής</a:t>
            </a:r>
            <a:r>
              <a:rPr lang="el-GR" sz="2500" b="1" dirty="0"/>
              <a:t>: αντικείμενα ηδονής, υπηρέτριες</a:t>
            </a:r>
          </a:p>
          <a:p>
            <a:r>
              <a:rPr lang="el-GR" sz="2500" b="1" dirty="0"/>
              <a:t>προχωρά στην υπόθεση ότι οι γυναίκες </a:t>
            </a:r>
            <a:r>
              <a:rPr lang="el-GR" sz="2500" b="1" dirty="0">
                <a:solidFill>
                  <a:schemeClr val="accent1"/>
                </a:solidFill>
              </a:rPr>
              <a:t>απορρίπτονται από θέσεις ηγεσίας </a:t>
            </a:r>
            <a:r>
              <a:rPr lang="el-GR" sz="2500" b="1" dirty="0"/>
              <a:t>με το σκεπτικό ότι δεν είναι ικανές να αναλάβουν  τέτοιους ρόλους εξαιτίας της  γλωσσικής τους συμπεριφοράς</a:t>
            </a:r>
          </a:p>
          <a:p>
            <a:endParaRPr lang="el-GR" dirty="0"/>
          </a:p>
        </p:txBody>
      </p:sp>
    </p:spTree>
    <p:extLst>
      <p:ext uri="{BB962C8B-B14F-4D97-AF65-F5344CB8AC3E}">
        <p14:creationId xmlns:p14="http://schemas.microsoft.com/office/powerpoint/2010/main" val="28844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κυριαρχιασ</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l-GR" dirty="0"/>
              <a:t>υ</a:t>
            </a:r>
            <a:r>
              <a:rPr lang="el-GR"/>
              <a:t>ιοθέτηση </a:t>
            </a:r>
            <a:r>
              <a:rPr lang="el-GR" dirty="0"/>
              <a:t>της γυναικείας γλώσσας</a:t>
            </a:r>
          </a:p>
          <a:p>
            <a:pPr marL="0" indent="0">
              <a:buNone/>
            </a:pPr>
            <a:endParaRPr lang="el-GR" dirty="0"/>
          </a:p>
          <a:p>
            <a:pPr marL="0" indent="0">
              <a:buNone/>
            </a:pPr>
            <a:endParaRPr lang="el-GR" dirty="0"/>
          </a:p>
        </p:txBody>
      </p:sp>
      <p:sp>
        <p:nvSpPr>
          <p:cNvPr id="4" name="Rectangle 3"/>
          <p:cNvSpPr/>
          <p:nvPr/>
        </p:nvSpPr>
        <p:spPr>
          <a:xfrm>
            <a:off x="1979271" y="3449256"/>
            <a:ext cx="7731888" cy="1412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woman is damned if she does and damned if she doesn’t </a:t>
            </a:r>
          </a:p>
          <a:p>
            <a:pPr algn="ctr"/>
            <a:r>
              <a:rPr lang="en-US" dirty="0"/>
              <a:t>                                                                            </a:t>
            </a:r>
            <a:r>
              <a:rPr lang="en-US" dirty="0" err="1"/>
              <a:t>Lakoff</a:t>
            </a:r>
            <a:r>
              <a:rPr lang="en-US" dirty="0"/>
              <a:t>  1975: 61</a:t>
            </a:r>
            <a:endParaRPr lang="el-GR" dirty="0"/>
          </a:p>
        </p:txBody>
      </p:sp>
    </p:spTree>
    <p:extLst>
      <p:ext uri="{BB962C8B-B14F-4D97-AF65-F5344CB8AC3E}">
        <p14:creationId xmlns:p14="http://schemas.microsoft.com/office/powerpoint/2010/main" val="101923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80" y="804520"/>
            <a:ext cx="3530157" cy="1049235"/>
          </a:xfrm>
        </p:spPr>
        <p:txBody>
          <a:bodyPr>
            <a:normAutofit/>
          </a:bodyPr>
          <a:lstStyle/>
          <a:p>
            <a:r>
              <a:rPr lang="el-GR" dirty="0"/>
              <a:t>μεθοδοσ</a:t>
            </a:r>
          </a:p>
        </p:txBody>
      </p:sp>
      <p:sp>
        <p:nvSpPr>
          <p:cNvPr id="3" name="Content Placeholder 2"/>
          <p:cNvSpPr>
            <a:spLocks noGrp="1"/>
          </p:cNvSpPr>
          <p:nvPr>
            <p:ph idx="1"/>
          </p:nvPr>
        </p:nvSpPr>
        <p:spPr>
          <a:xfrm>
            <a:off x="1451581" y="2015732"/>
            <a:ext cx="3526523" cy="4037748"/>
          </a:xfrm>
        </p:spPr>
        <p:txBody>
          <a:bodyPr>
            <a:normAutofit fontScale="92500"/>
          </a:bodyPr>
          <a:lstStyle/>
          <a:p>
            <a:pPr>
              <a:lnSpc>
                <a:spcPct val="110000"/>
              </a:lnSpc>
            </a:pPr>
            <a:endParaRPr lang="el-GR" dirty="0"/>
          </a:p>
          <a:p>
            <a:pPr>
              <a:lnSpc>
                <a:spcPct val="110000"/>
              </a:lnSpc>
            </a:pPr>
            <a:r>
              <a:rPr lang="el-GR" sz="2400" b="1" dirty="0"/>
              <a:t>κοινωνικά χαρακτηριστικά </a:t>
            </a:r>
            <a:r>
              <a:rPr lang="el-GR" sz="2400" b="1" dirty="0">
                <a:sym typeface="Wingdings" panose="05000000000000000000" pitchFamily="2" charset="2"/>
              </a:rPr>
              <a:t></a:t>
            </a:r>
            <a:r>
              <a:rPr lang="el-GR" sz="2400" b="1" dirty="0"/>
              <a:t> ανεξάρτητες μεταβλητές</a:t>
            </a:r>
          </a:p>
          <a:p>
            <a:pPr>
              <a:lnSpc>
                <a:spcPct val="110000"/>
              </a:lnSpc>
            </a:pPr>
            <a:r>
              <a:rPr lang="el-GR" sz="2400" b="1" dirty="0"/>
              <a:t>γλωσσικοί τύποι </a:t>
            </a:r>
            <a:r>
              <a:rPr lang="el-GR" sz="2400" b="1" dirty="0">
                <a:sym typeface="Wingdings" panose="05000000000000000000" pitchFamily="2" charset="2"/>
              </a:rPr>
              <a:t> </a:t>
            </a:r>
            <a:r>
              <a:rPr lang="el-GR" sz="2400" b="1" dirty="0"/>
              <a:t>εξαρτημένες μεταβλητές</a:t>
            </a:r>
          </a:p>
          <a:p>
            <a:pPr>
              <a:lnSpc>
                <a:spcPct val="110000"/>
              </a:lnSpc>
            </a:pPr>
            <a:r>
              <a:rPr lang="el-GR" sz="2400" b="1" dirty="0">
                <a:solidFill>
                  <a:schemeClr val="accent1"/>
                </a:solidFill>
              </a:rPr>
              <a:t>συσχετιστικές έρευνες</a:t>
            </a:r>
          </a:p>
          <a:p>
            <a:pPr marL="0" indent="0">
              <a:lnSpc>
                <a:spcPct val="110000"/>
              </a:lnSpc>
              <a:buNone/>
            </a:pPr>
            <a:endParaRPr lang="el-G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926" y="1275464"/>
            <a:ext cx="4821551" cy="35479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8305" y="4540567"/>
            <a:ext cx="1736725"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040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κυριαρχιασ</a:t>
            </a:r>
          </a:p>
        </p:txBody>
      </p:sp>
      <p:sp>
        <p:nvSpPr>
          <p:cNvPr id="3" name="Content Placeholder 2"/>
          <p:cNvSpPr>
            <a:spLocks noGrp="1"/>
          </p:cNvSpPr>
          <p:nvPr>
            <p:ph idx="1"/>
          </p:nvPr>
        </p:nvSpPr>
        <p:spPr>
          <a:xfrm>
            <a:off x="936845" y="2121408"/>
            <a:ext cx="10058400" cy="4050792"/>
          </a:xfrm>
        </p:spPr>
        <p:txBody>
          <a:bodyPr/>
          <a:lstStyle/>
          <a:p>
            <a:pPr>
              <a:lnSpc>
                <a:spcPct val="100000"/>
              </a:lnSpc>
            </a:pPr>
            <a:r>
              <a:rPr lang="el-GR" dirty="0"/>
              <a:t>Η έρευνα της </a:t>
            </a:r>
            <a:r>
              <a:rPr lang="en-US" dirty="0"/>
              <a:t>Lakoff </a:t>
            </a:r>
            <a:r>
              <a:rPr lang="el-GR" dirty="0"/>
              <a:t>αποτέλεσε σημείο αναφοράς για μελέτες φύλου στη </a:t>
            </a:r>
            <a:r>
              <a:rPr lang="el-GR" dirty="0" err="1"/>
              <a:t>διεπίδραση</a:t>
            </a:r>
            <a:r>
              <a:rPr lang="el-GR" dirty="0"/>
              <a:t>. </a:t>
            </a:r>
          </a:p>
          <a:p>
            <a:pPr>
              <a:lnSpc>
                <a:spcPct val="100000"/>
              </a:lnSpc>
            </a:pPr>
            <a:r>
              <a:rPr lang="el-GR" dirty="0"/>
              <a:t>Η βασική κριτική που της ασκήθηκε έγκειται στο ότι η προσέγγιση της κυριαρχίας συμβάλλει στην: </a:t>
            </a:r>
            <a:endParaRPr lang="el-GR" b="1" dirty="0">
              <a:solidFill>
                <a:schemeClr val="accent1"/>
              </a:solidFill>
            </a:endParaRPr>
          </a:p>
          <a:p>
            <a:pPr>
              <a:lnSpc>
                <a:spcPct val="100000"/>
              </a:lnSpc>
            </a:pPr>
            <a:r>
              <a:rPr lang="el-GR" b="1" dirty="0">
                <a:solidFill>
                  <a:schemeClr val="accent1"/>
                </a:solidFill>
              </a:rPr>
              <a:t>αναπαραγωγή κοινωνικών στερεοτύπων</a:t>
            </a:r>
            <a:r>
              <a:rPr lang="el-GR" b="1" dirty="0"/>
              <a:t> καθώς δίνεται η εικόνα ότι η γλώσσα των γυναικών είναι ελλιπής και κατώτερη από αυτή των ανδρών</a:t>
            </a:r>
          </a:p>
          <a:p>
            <a:endParaRPr lang="el-GR" dirty="0"/>
          </a:p>
          <a:p>
            <a:endParaRPr lang="el-GR"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838" y="4525963"/>
            <a:ext cx="2773362"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624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037" y="61514"/>
            <a:ext cx="10058400" cy="1609344"/>
          </a:xfrm>
        </p:spPr>
        <p:txBody>
          <a:bodyPr/>
          <a:lstStyle/>
          <a:p>
            <a:r>
              <a:rPr lang="el-GR" dirty="0"/>
              <a:t>προσεγγιση τησ διαφορασ</a:t>
            </a:r>
          </a:p>
        </p:txBody>
      </p:sp>
      <p:sp>
        <p:nvSpPr>
          <p:cNvPr id="3" name="Content Placeholder 2"/>
          <p:cNvSpPr>
            <a:spLocks noGrp="1"/>
          </p:cNvSpPr>
          <p:nvPr>
            <p:ph idx="1"/>
          </p:nvPr>
        </p:nvSpPr>
        <p:spPr/>
        <p:txBody>
          <a:bodyPr/>
          <a:lstStyle/>
          <a:p>
            <a:pPr>
              <a:lnSpc>
                <a:spcPct val="150000"/>
              </a:lnSpc>
            </a:pPr>
            <a:r>
              <a:rPr lang="el-GR" b="1" dirty="0"/>
              <a:t>έρευνες που ακολουθούν επιχειρούν να καταρρίψουν το στερεότυπο της </a:t>
            </a:r>
            <a:r>
              <a:rPr lang="el-GR" b="1" dirty="0">
                <a:solidFill>
                  <a:schemeClr val="accent2"/>
                </a:solidFill>
              </a:rPr>
              <a:t>κυριαρχίας και της υποβάθμισης </a:t>
            </a:r>
            <a:r>
              <a:rPr lang="el-GR" b="1" dirty="0"/>
              <a:t>(Tannen 1986, 1990, 1995, Holmes 1995, Coates 1996).</a:t>
            </a:r>
          </a:p>
          <a:p>
            <a:endParaRPr lang="el-GR"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831" y="3654263"/>
            <a:ext cx="1030288"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82" y="3654263"/>
            <a:ext cx="1298353"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682" y="3654264"/>
            <a:ext cx="1207309"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C1F50E97-7D32-1C43-B15B-3D4BEF03A317}"/>
              </a:ext>
            </a:extLst>
          </p:cNvPr>
          <p:cNvSpPr txBox="1"/>
          <p:nvPr/>
        </p:nvSpPr>
        <p:spPr>
          <a:xfrm>
            <a:off x="501105" y="1475077"/>
            <a:ext cx="7115694" cy="646331"/>
          </a:xfrm>
          <a:prstGeom prst="rect">
            <a:avLst/>
          </a:prstGeom>
          <a:noFill/>
        </p:spPr>
        <p:txBody>
          <a:bodyPr wrap="square" rtlCol="0">
            <a:spAutoFit/>
          </a:bodyPr>
          <a:lstStyle/>
          <a:p>
            <a:r>
              <a:rPr lang="el-GR" b="1" i="1" dirty="0"/>
              <a:t>Φύλο και η προσέγγιση της διαφοράς (</a:t>
            </a:r>
            <a:r>
              <a:rPr lang="en-US" b="1" i="1" dirty="0"/>
              <a:t>difference approach)</a:t>
            </a:r>
            <a:endParaRPr lang="en-US" b="1" dirty="0"/>
          </a:p>
          <a:p>
            <a:endParaRPr lang="el-GR" dirty="0"/>
          </a:p>
        </p:txBody>
      </p:sp>
    </p:spTree>
    <p:extLst>
      <p:ext uri="{BB962C8B-B14F-4D97-AF65-F5344CB8AC3E}">
        <p14:creationId xmlns:p14="http://schemas.microsoft.com/office/powerpoint/2010/main" val="3338487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037" y="61514"/>
            <a:ext cx="10058400" cy="1609344"/>
          </a:xfrm>
        </p:spPr>
        <p:txBody>
          <a:bodyPr/>
          <a:lstStyle/>
          <a:p>
            <a:r>
              <a:rPr lang="el-GR" dirty="0"/>
              <a:t>προσεγγιση τησ διαφορασ</a:t>
            </a:r>
          </a:p>
        </p:txBody>
      </p:sp>
      <p:sp>
        <p:nvSpPr>
          <p:cNvPr id="3" name="Content Placeholder 2"/>
          <p:cNvSpPr>
            <a:spLocks noGrp="1"/>
          </p:cNvSpPr>
          <p:nvPr>
            <p:ph idx="1"/>
          </p:nvPr>
        </p:nvSpPr>
        <p:spPr>
          <a:xfrm>
            <a:off x="1044910" y="2395728"/>
            <a:ext cx="10058400" cy="4050792"/>
          </a:xfrm>
        </p:spPr>
        <p:txBody>
          <a:bodyPr/>
          <a:lstStyle/>
          <a:p>
            <a:pPr>
              <a:lnSpc>
                <a:spcPct val="150000"/>
              </a:lnSpc>
            </a:pPr>
            <a:r>
              <a:rPr lang="el-GR" dirty="0"/>
              <a:t>Σύμφωνα με την </a:t>
            </a:r>
            <a:r>
              <a:rPr lang="el-GR" b="1" i="1" dirty="0"/>
              <a:t>προσέγγιση της διαφοράς</a:t>
            </a:r>
            <a:r>
              <a:rPr lang="el-GR" dirty="0"/>
              <a:t>, </a:t>
            </a:r>
            <a:r>
              <a:rPr lang="el-GR" b="1" dirty="0"/>
              <a:t>οι γυναίκες και άνδρες εμφανίζουν διαφορετική γλωσσική συμπεριφορά όχι γιατί καταπιέζονται από τους άνδρες αλλά επειδή </a:t>
            </a:r>
            <a:r>
              <a:rPr lang="el-GR" b="1" dirty="0">
                <a:solidFill>
                  <a:schemeClr val="accent1"/>
                </a:solidFill>
              </a:rPr>
              <a:t>κοινωνικοποιούνται με διαφορετικό τρόπο</a:t>
            </a:r>
          </a:p>
          <a:p>
            <a:pPr>
              <a:lnSpc>
                <a:spcPct val="150000"/>
              </a:lnSpc>
            </a:pPr>
            <a:endParaRPr lang="el-GR" b="1" dirty="0">
              <a:solidFill>
                <a:schemeClr val="accent1"/>
              </a:solidFill>
            </a:endParaRPr>
          </a:p>
          <a:p>
            <a:pPr>
              <a:lnSpc>
                <a:spcPct val="150000"/>
              </a:lnSpc>
            </a:pPr>
            <a:r>
              <a:rPr lang="el-GR" dirty="0"/>
              <a:t>Για παράδειγμα, τα επίθετα που δηλώνουν στοργή δεν θεωρούνται γλωσσικοί τύποι που αναδεικνύουν έλλειψη αυτοπεποίθησης αλλά συνεργατική συμπεριφορά.</a:t>
            </a:r>
          </a:p>
          <a:p>
            <a:endParaRPr lang="el-GR" dirty="0"/>
          </a:p>
        </p:txBody>
      </p:sp>
      <p:sp>
        <p:nvSpPr>
          <p:cNvPr id="4" name="TextBox 3">
            <a:extLst>
              <a:ext uri="{FF2B5EF4-FFF2-40B4-BE49-F238E27FC236}">
                <a16:creationId xmlns:a16="http://schemas.microsoft.com/office/drawing/2014/main" id="{C1F50E97-7D32-1C43-B15B-3D4BEF03A317}"/>
              </a:ext>
            </a:extLst>
          </p:cNvPr>
          <p:cNvSpPr txBox="1"/>
          <p:nvPr/>
        </p:nvSpPr>
        <p:spPr>
          <a:xfrm>
            <a:off x="501105" y="1475077"/>
            <a:ext cx="7115694" cy="646331"/>
          </a:xfrm>
          <a:prstGeom prst="rect">
            <a:avLst/>
          </a:prstGeom>
          <a:noFill/>
        </p:spPr>
        <p:txBody>
          <a:bodyPr wrap="square" rtlCol="0">
            <a:spAutoFit/>
          </a:bodyPr>
          <a:lstStyle/>
          <a:p>
            <a:r>
              <a:rPr lang="el-GR" b="1" i="1" dirty="0"/>
              <a:t>Φύλο και η προσέγγιση της διαφοράς (</a:t>
            </a:r>
            <a:r>
              <a:rPr lang="en-US" b="1" i="1" dirty="0"/>
              <a:t>difference approach)</a:t>
            </a:r>
            <a:endParaRPr lang="en-US" b="1" dirty="0"/>
          </a:p>
          <a:p>
            <a:endParaRPr lang="el-GR" dirty="0"/>
          </a:p>
        </p:txBody>
      </p:sp>
    </p:spTree>
    <p:extLst>
      <p:ext uri="{BB962C8B-B14F-4D97-AF65-F5344CB8AC3E}">
        <p14:creationId xmlns:p14="http://schemas.microsoft.com/office/powerpoint/2010/main" val="286297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διαφορασ</a:t>
            </a:r>
          </a:p>
        </p:txBody>
      </p:sp>
      <p:sp>
        <p:nvSpPr>
          <p:cNvPr id="3" name="Content Placeholder 2"/>
          <p:cNvSpPr>
            <a:spLocks noGrp="1"/>
          </p:cNvSpPr>
          <p:nvPr>
            <p:ph idx="1"/>
          </p:nvPr>
        </p:nvSpPr>
        <p:spPr>
          <a:xfrm>
            <a:off x="1003346" y="2093976"/>
            <a:ext cx="10058400" cy="4050792"/>
          </a:xfrm>
        </p:spPr>
        <p:txBody>
          <a:bodyPr>
            <a:normAutofit lnSpcReduction="10000"/>
          </a:bodyPr>
          <a:lstStyle/>
          <a:p>
            <a:pPr>
              <a:lnSpc>
                <a:spcPct val="150000"/>
              </a:lnSpc>
            </a:pPr>
            <a:r>
              <a:rPr lang="el-GR" dirty="0"/>
              <a:t>Η </a:t>
            </a:r>
            <a:r>
              <a:rPr lang="el-GR" b="1" i="1" dirty="0"/>
              <a:t>προσέγγιση της διαφοράς </a:t>
            </a:r>
            <a:r>
              <a:rPr lang="el-GR" dirty="0"/>
              <a:t>έχει </a:t>
            </a:r>
            <a:r>
              <a:rPr lang="el-GR" b="1" dirty="0"/>
              <a:t>μεγάλη απήχηση και στον </a:t>
            </a:r>
            <a:r>
              <a:rPr lang="el-GR" b="1" dirty="0">
                <a:solidFill>
                  <a:schemeClr val="accent1"/>
                </a:solidFill>
                <a:uFill>
                  <a:solidFill>
                    <a:schemeClr val="accent3">
                      <a:lumMod val="60000"/>
                      <a:lumOff val="40000"/>
                    </a:schemeClr>
                  </a:solidFill>
                </a:uFill>
              </a:rPr>
              <a:t>λόγο της μαζικής κουλτούρας</a:t>
            </a:r>
            <a:r>
              <a:rPr lang="el-GR" b="1" dirty="0">
                <a:solidFill>
                  <a:schemeClr val="accent1"/>
                </a:solidFill>
              </a:rPr>
              <a:t> </a:t>
            </a:r>
            <a:r>
              <a:rPr lang="el-GR" b="1" dirty="0"/>
              <a:t>(διαφημίσεις, περιοδικά, κλπ.), όπου άνδρες και γυναίκες παρουσιάζονται να έχουν διαφορετική θεώρηση του κόσμου.</a:t>
            </a:r>
          </a:p>
          <a:p>
            <a:pPr>
              <a:lnSpc>
                <a:spcPct val="150000"/>
              </a:lnSpc>
            </a:pPr>
            <a:endParaRPr lang="el-GR" b="1" dirty="0"/>
          </a:p>
          <a:p>
            <a:pPr>
              <a:lnSpc>
                <a:spcPct val="150000"/>
              </a:lnSpc>
              <a:buFont typeface="Wingdings" pitchFamily="2" charset="2"/>
              <a:buChar char="ü"/>
            </a:pPr>
            <a:r>
              <a:rPr lang="el-GR" dirty="0"/>
              <a:t>Η προσέγγιση της διαφοράς επιτυγχάνει να </a:t>
            </a:r>
            <a:r>
              <a:rPr lang="el-GR" b="1" dirty="0">
                <a:solidFill>
                  <a:schemeClr val="accent1"/>
                </a:solidFill>
                <a:uFill>
                  <a:solidFill>
                    <a:schemeClr val="accent3">
                      <a:lumMod val="60000"/>
                      <a:lumOff val="40000"/>
                    </a:schemeClr>
                  </a:solidFill>
                </a:uFill>
              </a:rPr>
              <a:t>επανεξετάσει</a:t>
            </a:r>
            <a:r>
              <a:rPr lang="el-GR" b="1" dirty="0">
                <a:solidFill>
                  <a:schemeClr val="accent1"/>
                </a:solidFill>
              </a:rPr>
              <a:t> </a:t>
            </a:r>
            <a:r>
              <a:rPr lang="el-GR" b="1" dirty="0"/>
              <a:t>τη γλωσσική συμπεριφορά των γυναικών με θετικό τρόπο </a:t>
            </a:r>
          </a:p>
          <a:p>
            <a:pPr lvl="0">
              <a:lnSpc>
                <a:spcPct val="150000"/>
              </a:lnSpc>
              <a:buFont typeface="Wingdings" pitchFamily="2" charset="2"/>
              <a:buChar char="ü"/>
            </a:pPr>
            <a:r>
              <a:rPr lang="el-GR" dirty="0"/>
              <a:t>ωστόσο αγνοεί το </a:t>
            </a:r>
            <a:r>
              <a:rPr lang="el-GR" b="1" dirty="0"/>
              <a:t>αγνοεί το </a:t>
            </a:r>
            <a:r>
              <a:rPr lang="el-GR" b="1" dirty="0" err="1"/>
              <a:t>συνομιλιακό</a:t>
            </a:r>
            <a:r>
              <a:rPr lang="el-GR" b="1" dirty="0"/>
              <a:t> πλαίσιο και </a:t>
            </a:r>
            <a:r>
              <a:rPr lang="el-GR" b="1" dirty="0">
                <a:solidFill>
                  <a:schemeClr val="accent1"/>
                </a:solidFill>
              </a:rPr>
              <a:t>τείνει να </a:t>
            </a:r>
            <a:r>
              <a:rPr lang="el-GR" b="1" dirty="0" err="1">
                <a:solidFill>
                  <a:schemeClr val="accent1"/>
                </a:solidFill>
              </a:rPr>
              <a:t>υπεργενικεύει</a:t>
            </a:r>
            <a:r>
              <a:rPr lang="el-GR" b="1" dirty="0">
                <a:solidFill>
                  <a:schemeClr val="accent1"/>
                </a:solidFill>
              </a:rPr>
              <a:t> </a:t>
            </a:r>
            <a:r>
              <a:rPr lang="el-GR" b="1" dirty="0"/>
              <a:t>τις όποιες διαφορές μεταξύ ανδρών και γυναικών. </a:t>
            </a:r>
          </a:p>
          <a:p>
            <a:pPr>
              <a:lnSpc>
                <a:spcPct val="114000"/>
              </a:lnSpc>
            </a:pPr>
            <a:endParaRPr lang="el-GR" b="1" dirty="0"/>
          </a:p>
          <a:p>
            <a:pPr marL="0" indent="0">
              <a:buNone/>
            </a:pPr>
            <a:endParaRPr lang="el-GR" b="1" dirty="0"/>
          </a:p>
        </p:txBody>
      </p:sp>
    </p:spTree>
    <p:extLst>
      <p:ext uri="{BB962C8B-B14F-4D97-AF65-F5344CB8AC3E}">
        <p14:creationId xmlns:p14="http://schemas.microsoft.com/office/powerpoint/2010/main" val="160505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75" y="77308"/>
            <a:ext cx="10058400" cy="1609344"/>
          </a:xfrm>
        </p:spPr>
        <p:txBody>
          <a:bodyPr/>
          <a:lstStyle/>
          <a:p>
            <a:r>
              <a:rPr lang="el-GR" dirty="0"/>
              <a:t>διαφημισεισ</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0109" y="1246513"/>
            <a:ext cx="4106487" cy="547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549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841" y="134712"/>
            <a:ext cx="10058400" cy="1609344"/>
          </a:xfrm>
        </p:spPr>
        <p:txBody>
          <a:bodyPr/>
          <a:lstStyle/>
          <a:p>
            <a:r>
              <a:rPr lang="el-GR" dirty="0"/>
              <a:t>διαφημισεισ</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84129" y="1428172"/>
            <a:ext cx="6642505" cy="451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222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Memes </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9561" y="816816"/>
            <a:ext cx="5718388" cy="526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724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memes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3407" y="839585"/>
            <a:ext cx="6444992" cy="526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096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διαφημισεισ</a:t>
            </a:r>
            <a:endParaRPr lang="en-GB" dirty="0"/>
          </a:p>
        </p:txBody>
      </p:sp>
      <p:sp>
        <p:nvSpPr>
          <p:cNvPr id="3" name="Content Placeholder 2"/>
          <p:cNvSpPr>
            <a:spLocks noGrp="1"/>
          </p:cNvSpPr>
          <p:nvPr>
            <p:ph idx="1"/>
          </p:nvPr>
        </p:nvSpPr>
        <p:spPr>
          <a:xfrm>
            <a:off x="1069848" y="1938528"/>
            <a:ext cx="10058400" cy="4050792"/>
          </a:xfrm>
        </p:spPr>
        <p:txBody>
          <a:bodyPr/>
          <a:lstStyle/>
          <a:p>
            <a:endParaRPr lang="el-GR" dirty="0"/>
          </a:p>
          <a:p>
            <a:r>
              <a:rPr lang="en-GB" dirty="0">
                <a:hlinkClick r:id="rId2"/>
              </a:rPr>
              <a:t>https://www.youtube.com/watch?v=S1ZZreXEqSY</a:t>
            </a:r>
            <a:endParaRPr lang="el-GR" dirty="0"/>
          </a:p>
          <a:p>
            <a:endParaRPr lang="el-GR" dirty="0"/>
          </a:p>
          <a:p>
            <a:r>
              <a:rPr lang="en-GB" dirty="0">
                <a:hlinkClick r:id="rId3"/>
              </a:rPr>
              <a:t>https://www.youtube.com/watch?v=cBUlsGaZXSw&amp;index=13&amp;list=PLV-KrJKAgt5f1KFzGa4SKJqWQC1C1A8qu</a:t>
            </a:r>
            <a:endParaRPr lang="el-GR" dirty="0"/>
          </a:p>
          <a:p>
            <a:endParaRPr lang="el-GR" dirty="0"/>
          </a:p>
          <a:p>
            <a:r>
              <a:rPr lang="en-GB" dirty="0">
                <a:hlinkClick r:id="rId4"/>
              </a:rPr>
              <a:t>https://www.youtube.com/watch?v=BqsumiRM8bc</a:t>
            </a:r>
            <a:endParaRPr lang="el-GR" dirty="0"/>
          </a:p>
          <a:p>
            <a:endParaRPr lang="en-GB" dirty="0"/>
          </a:p>
          <a:p>
            <a:r>
              <a:rPr lang="en-GB" dirty="0"/>
              <a:t> </a:t>
            </a:r>
            <a:r>
              <a:rPr lang="en-GB" dirty="0">
                <a:hlinkClick r:id="rId5"/>
              </a:rPr>
              <a:t>https://www.youtube.com/watch?v=hyxnYpKacpE</a:t>
            </a:r>
            <a:endParaRPr lang="el-GR" dirty="0"/>
          </a:p>
          <a:p>
            <a:endParaRPr lang="en-GB" dirty="0"/>
          </a:p>
          <a:p>
            <a:endParaRPr lang="en-GB" dirty="0"/>
          </a:p>
        </p:txBody>
      </p:sp>
    </p:spTree>
    <p:extLst>
      <p:ext uri="{BB962C8B-B14F-4D97-AF65-F5344CB8AC3E}">
        <p14:creationId xmlns:p14="http://schemas.microsoft.com/office/powerpoint/2010/main" val="3265088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095" y="276814"/>
            <a:ext cx="10058400" cy="1609344"/>
          </a:xfrm>
        </p:spPr>
        <p:txBody>
          <a:bodyPr>
            <a:normAutofit/>
          </a:bodyPr>
          <a:lstStyle/>
          <a:p>
            <a:r>
              <a:rPr lang="el-GR" sz="4500" dirty="0"/>
              <a:t>Κατασκευαστικεσ προσεγγισεισ</a:t>
            </a:r>
          </a:p>
        </p:txBody>
      </p:sp>
      <p:sp>
        <p:nvSpPr>
          <p:cNvPr id="3" name="Content Placeholder 2"/>
          <p:cNvSpPr>
            <a:spLocks noGrp="1"/>
          </p:cNvSpPr>
          <p:nvPr>
            <p:ph idx="1"/>
          </p:nvPr>
        </p:nvSpPr>
        <p:spPr/>
        <p:txBody>
          <a:bodyPr>
            <a:normAutofit lnSpcReduction="10000"/>
          </a:bodyPr>
          <a:lstStyle/>
          <a:p>
            <a:endParaRPr lang="en-GB" b="1" dirty="0"/>
          </a:p>
          <a:p>
            <a:pPr>
              <a:lnSpc>
                <a:spcPct val="100000"/>
              </a:lnSpc>
            </a:pPr>
            <a:r>
              <a:rPr lang="el-GR" dirty="0"/>
              <a:t>Η ανάπτυξη της θεωρίας της κοινωνικής κατασκευής από τα </a:t>
            </a:r>
            <a:r>
              <a:rPr lang="el-GR" b="1" dirty="0"/>
              <a:t>μέσα της δεκαετίας του 1990 </a:t>
            </a:r>
            <a:r>
              <a:rPr lang="el-GR" dirty="0"/>
              <a:t>και έπειτα προκρίνει μια πιο </a:t>
            </a:r>
            <a:r>
              <a:rPr lang="el-GR" b="1" dirty="0">
                <a:solidFill>
                  <a:schemeClr val="accent1"/>
                </a:solidFill>
              </a:rPr>
              <a:t>δυναμική θεώρηση</a:t>
            </a:r>
            <a:r>
              <a:rPr lang="el-GR" b="1" dirty="0"/>
              <a:t> της ταυτότητας.</a:t>
            </a:r>
          </a:p>
          <a:p>
            <a:pPr>
              <a:lnSpc>
                <a:spcPct val="100000"/>
              </a:lnSpc>
            </a:pPr>
            <a:r>
              <a:rPr lang="el-GR" b="1" dirty="0"/>
              <a:t> </a:t>
            </a:r>
            <a:r>
              <a:rPr lang="el-GR" dirty="0"/>
              <a:t>Η ταυτότητα δεν θεωρείται πλέον μια παγιωμένη και ενιαία κατηγορία αλλά γίνεται </a:t>
            </a:r>
            <a:r>
              <a:rPr lang="el-GR" b="1" dirty="0"/>
              <a:t>αντικείμενο διαπραγμάτευσης κατά τη γλωσσική </a:t>
            </a:r>
            <a:r>
              <a:rPr lang="el-GR" b="1" dirty="0" err="1"/>
              <a:t>διεπίδραση</a:t>
            </a:r>
            <a:r>
              <a:rPr lang="el-GR" b="1" dirty="0"/>
              <a:t>.</a:t>
            </a:r>
          </a:p>
          <a:p>
            <a:pPr>
              <a:lnSpc>
                <a:spcPct val="100000"/>
              </a:lnSpc>
            </a:pPr>
            <a:r>
              <a:rPr lang="el-GR" dirty="0"/>
              <a:t>Εδώ, η ταυτότητα αποτελεί μια κοινωνική κατασκευή, στην οποία η γλώσσα παίζει κεντρικό ρόλο.</a:t>
            </a:r>
          </a:p>
          <a:p>
            <a:pPr>
              <a:lnSpc>
                <a:spcPct val="100000"/>
              </a:lnSpc>
            </a:pPr>
            <a:endParaRPr lang="el-GR" dirty="0"/>
          </a:p>
          <a:p>
            <a:pPr>
              <a:lnSpc>
                <a:spcPct val="100000"/>
              </a:lnSpc>
              <a:buFont typeface="Wingdings" pitchFamily="2" charset="2"/>
              <a:buChar char="Ø"/>
            </a:pPr>
            <a:r>
              <a:rPr lang="el-GR" dirty="0"/>
              <a:t>Σύμφωνα με τη θεωρία της κοινωνικής κατασκευής, η </a:t>
            </a:r>
            <a:r>
              <a:rPr lang="el-GR" b="1" dirty="0">
                <a:solidFill>
                  <a:schemeClr val="accent1"/>
                </a:solidFill>
              </a:rPr>
              <a:t>κοινωνική πραγματικότη</a:t>
            </a:r>
            <a:r>
              <a:rPr lang="el-GR" b="1" dirty="0"/>
              <a:t>τα διαμορφώνεται από </a:t>
            </a:r>
            <a:r>
              <a:rPr lang="el-GR" b="1" dirty="0">
                <a:solidFill>
                  <a:schemeClr val="accent1"/>
                </a:solidFill>
              </a:rPr>
              <a:t>τους ίδιους τους ανθρώπους </a:t>
            </a:r>
            <a:r>
              <a:rPr lang="el-GR" b="1" dirty="0"/>
              <a:t>οι οποίοι συνιστούν δράστες και όχι παθητικοί δέκτες της</a:t>
            </a:r>
          </a:p>
          <a:p>
            <a:endParaRPr lang="el-GR" b="1" dirty="0"/>
          </a:p>
        </p:txBody>
      </p:sp>
      <p:sp>
        <p:nvSpPr>
          <p:cNvPr id="4" name="TextBox 3">
            <a:extLst>
              <a:ext uri="{FF2B5EF4-FFF2-40B4-BE49-F238E27FC236}">
                <a16:creationId xmlns:a16="http://schemas.microsoft.com/office/drawing/2014/main" id="{79EA2C17-34A5-A040-A9AE-81D59DB3B2E6}"/>
              </a:ext>
            </a:extLst>
          </p:cNvPr>
          <p:cNvSpPr txBox="1"/>
          <p:nvPr/>
        </p:nvSpPr>
        <p:spPr>
          <a:xfrm>
            <a:off x="581891" y="1679787"/>
            <a:ext cx="6724996" cy="646331"/>
          </a:xfrm>
          <a:prstGeom prst="rect">
            <a:avLst/>
          </a:prstGeom>
          <a:noFill/>
        </p:spPr>
        <p:txBody>
          <a:bodyPr wrap="square" rtlCol="0">
            <a:spAutoFit/>
          </a:bodyPr>
          <a:lstStyle/>
          <a:p>
            <a:r>
              <a:rPr lang="el-GR" b="1" i="1" dirty="0"/>
              <a:t>Φύλο και κατασκευαστικές προσεγγίσεις</a:t>
            </a:r>
            <a:endParaRPr lang="el-GR" b="1" dirty="0"/>
          </a:p>
          <a:p>
            <a:endParaRPr lang="el-GR" dirty="0"/>
          </a:p>
        </p:txBody>
      </p:sp>
    </p:spTree>
    <p:extLst>
      <p:ext uri="{BB962C8B-B14F-4D97-AF65-F5344CB8AC3E}">
        <p14:creationId xmlns:p14="http://schemas.microsoft.com/office/powerpoint/2010/main" val="49971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Αντιπροσωπευτικεσ ερευνεσ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0918" y="2297123"/>
            <a:ext cx="17526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182" y="2737895"/>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292" y="2821812"/>
            <a:ext cx="2095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7057" y="2626852"/>
            <a:ext cx="20097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905" y="4490495"/>
            <a:ext cx="1736725"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098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02247"/>
            <a:ext cx="10058400" cy="1609344"/>
          </a:xfrm>
        </p:spPr>
        <p:txBody>
          <a:bodyPr>
            <a:normAutofit/>
          </a:bodyPr>
          <a:lstStyle/>
          <a:p>
            <a:r>
              <a:rPr lang="el-GR" sz="4500" dirty="0"/>
              <a:t>Κατασκευαστικεσ προσεγγισεισ</a:t>
            </a:r>
          </a:p>
        </p:txBody>
      </p:sp>
      <p:sp>
        <p:nvSpPr>
          <p:cNvPr id="3" name="Content Placeholder 2"/>
          <p:cNvSpPr>
            <a:spLocks noGrp="1"/>
          </p:cNvSpPr>
          <p:nvPr>
            <p:ph idx="1"/>
          </p:nvPr>
        </p:nvSpPr>
        <p:spPr/>
        <p:txBody>
          <a:bodyPr/>
          <a:lstStyle/>
          <a:p>
            <a:r>
              <a:rPr lang="el-GR" dirty="0"/>
              <a:t>Υπό αυτή την οπτική, </a:t>
            </a:r>
            <a:r>
              <a:rPr lang="el-GR" b="1" dirty="0"/>
              <a:t>το (</a:t>
            </a:r>
            <a:r>
              <a:rPr lang="el-GR" b="1" dirty="0">
                <a:solidFill>
                  <a:schemeClr val="accent1"/>
                </a:solidFill>
              </a:rPr>
              <a:t>κοινωνικό) φύλο </a:t>
            </a:r>
            <a:r>
              <a:rPr lang="el-GR" b="1" dirty="0"/>
              <a:t>δεν αποτελεί έμφυτο χαρακτηριστικό αλλά μια ταυτότητα η οποία </a:t>
            </a:r>
            <a:r>
              <a:rPr lang="el-GR" b="1" dirty="0">
                <a:solidFill>
                  <a:schemeClr val="accent1"/>
                </a:solidFill>
              </a:rPr>
              <a:t>κατασκευάζεται δυναμικά </a:t>
            </a:r>
            <a:r>
              <a:rPr lang="el-GR" b="1" dirty="0"/>
              <a:t>ανάλογα με το συνομιλιακό πλαίσιο</a:t>
            </a:r>
          </a:p>
          <a:p>
            <a:r>
              <a:rPr lang="el-GR" dirty="0"/>
              <a:t>Επομένως, </a:t>
            </a:r>
            <a:r>
              <a:rPr lang="el-GR" b="1" dirty="0"/>
              <a:t>οι ομιλητές/τριες κατά τη διεπίδραση είναι δυνατό να </a:t>
            </a:r>
            <a:r>
              <a:rPr lang="el-GR" b="1" dirty="0">
                <a:solidFill>
                  <a:schemeClr val="accent1"/>
                </a:solidFill>
              </a:rPr>
              <a:t>τοποθετούν γλωσσικά</a:t>
            </a:r>
            <a:r>
              <a:rPr lang="el-GR" b="1" dirty="0"/>
              <a:t> τους εαυτούς τους ως αρσενικά ή θηλυκά άτομα</a:t>
            </a:r>
          </a:p>
          <a:p>
            <a:pPr marL="0" indent="0">
              <a:buNone/>
            </a:pPr>
            <a:r>
              <a:rPr lang="el-GR" b="1" dirty="0"/>
              <a:t>   π.χ. μια ομιλήτρια μπορεί να χρησιμοποιεί γλωσσικούς τύπους </a:t>
            </a:r>
            <a:endParaRPr lang="en-GB" b="1" dirty="0"/>
          </a:p>
          <a:p>
            <a:pPr marL="0" indent="0">
              <a:buNone/>
            </a:pPr>
            <a:r>
              <a:rPr lang="en-GB" b="1" dirty="0"/>
              <a:t>         </a:t>
            </a:r>
            <a:r>
              <a:rPr lang="el-GR" b="1" dirty="0"/>
              <a:t>που στερεοτυπικά συνδέονται με τον ανδρισμό</a:t>
            </a:r>
          </a:p>
          <a:p>
            <a:endParaRPr lang="el-GR"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2178" y="4386805"/>
            <a:ext cx="1773639" cy="159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7912FFC2-3242-0242-9183-1F5F5C22808D}"/>
              </a:ext>
            </a:extLst>
          </p:cNvPr>
          <p:cNvSpPr txBox="1"/>
          <p:nvPr/>
        </p:nvSpPr>
        <p:spPr>
          <a:xfrm>
            <a:off x="598516" y="1388425"/>
            <a:ext cx="6724996" cy="646331"/>
          </a:xfrm>
          <a:prstGeom prst="rect">
            <a:avLst/>
          </a:prstGeom>
          <a:noFill/>
        </p:spPr>
        <p:txBody>
          <a:bodyPr wrap="square" rtlCol="0">
            <a:spAutoFit/>
          </a:bodyPr>
          <a:lstStyle/>
          <a:p>
            <a:r>
              <a:rPr lang="el-GR" b="1" i="1" dirty="0"/>
              <a:t>Φύλο και κατασκευαστικές προσεγγίσεις</a:t>
            </a:r>
            <a:endParaRPr lang="el-GR" b="1" dirty="0"/>
          </a:p>
          <a:p>
            <a:endParaRPr lang="el-GR" dirty="0"/>
          </a:p>
        </p:txBody>
      </p:sp>
    </p:spTree>
    <p:extLst>
      <p:ext uri="{BB962C8B-B14F-4D97-AF65-F5344CB8AC3E}">
        <p14:creationId xmlns:p14="http://schemas.microsoft.com/office/powerpoint/2010/main" val="11985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500" dirty="0"/>
              <a:t>Κατασκευαστικεσ προσεγγισεισ</a:t>
            </a:r>
            <a:endParaRPr lang="en-GB" sz="4500" dirty="0"/>
          </a:p>
        </p:txBody>
      </p:sp>
      <p:sp>
        <p:nvSpPr>
          <p:cNvPr id="4" name="Content Placeholder 3"/>
          <p:cNvSpPr>
            <a:spLocks noGrp="1"/>
          </p:cNvSpPr>
          <p:nvPr>
            <p:ph idx="1"/>
          </p:nvPr>
        </p:nvSpPr>
        <p:spPr>
          <a:xfrm>
            <a:off x="2065867" y="2523067"/>
            <a:ext cx="8430187" cy="2731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το κοινωνικό φύλο δεν είναι µια προκαθορισµένη κατηγορία που προϋποθέτει συγκεκριµένη (ανδρική ή γυναικεία) συµπεριφορά. Αντίθετα, οι συνοµιλητές</a:t>
            </a:r>
            <a:r>
              <a:rPr lang="en-GB"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τριες τοποθετούνται ως αρσενικά (masculine) ή θηλυκά (feminine) άτοµα µέσω της γλώσσας και κατασκευάζουν το φύλο τους ανάλογα µε την επικοινωνιακή περίσταση και τους στόχους των συνοµιλητών/τριών.</a:t>
            </a:r>
            <a:endParaRPr lang="en-GB"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DDC5551-01FC-6646-88BE-DF1331628189}"/>
              </a:ext>
            </a:extLst>
          </p:cNvPr>
          <p:cNvSpPr txBox="1"/>
          <p:nvPr/>
        </p:nvSpPr>
        <p:spPr>
          <a:xfrm>
            <a:off x="581891" y="1679787"/>
            <a:ext cx="6724996" cy="646331"/>
          </a:xfrm>
          <a:prstGeom prst="rect">
            <a:avLst/>
          </a:prstGeom>
          <a:noFill/>
        </p:spPr>
        <p:txBody>
          <a:bodyPr wrap="square" rtlCol="0">
            <a:spAutoFit/>
          </a:bodyPr>
          <a:lstStyle/>
          <a:p>
            <a:r>
              <a:rPr lang="el-GR" b="1" i="1" dirty="0"/>
              <a:t>Φύλο και κατασκευαστικές προσεγγίσεις</a:t>
            </a:r>
            <a:endParaRPr lang="el-GR" b="1" dirty="0"/>
          </a:p>
          <a:p>
            <a:endParaRPr lang="el-GR" dirty="0"/>
          </a:p>
        </p:txBody>
      </p:sp>
    </p:spTree>
    <p:extLst>
      <p:ext uri="{BB962C8B-B14F-4D97-AF65-F5344CB8AC3E}">
        <p14:creationId xmlns:p14="http://schemas.microsoft.com/office/powerpoint/2010/main" val="2549431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633133" y="2870200"/>
            <a:ext cx="6451600" cy="233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Θηλυκό &amp; αρσενικό ύφος: επικοινωνιακοί πόροι</a:t>
            </a:r>
            <a:endParaRPr lang="en-GB" dirty="0"/>
          </a:p>
        </p:txBody>
      </p:sp>
    </p:spTree>
    <p:extLst>
      <p:ext uri="{BB962C8B-B14F-4D97-AF65-F5344CB8AC3E}">
        <p14:creationId xmlns:p14="http://schemas.microsoft.com/office/powerpoint/2010/main" val="1790010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500" dirty="0"/>
              <a:t>Κατασκευαστικεσ προσεγγισεισ</a:t>
            </a:r>
          </a:p>
        </p:txBody>
      </p:sp>
      <p:sp>
        <p:nvSpPr>
          <p:cNvPr id="3" name="Content Placeholder 2"/>
          <p:cNvSpPr>
            <a:spLocks noGrp="1"/>
          </p:cNvSpPr>
          <p:nvPr>
            <p:ph idx="1"/>
          </p:nvPr>
        </p:nvSpPr>
        <p:spPr>
          <a:xfrm>
            <a:off x="1069848" y="2326118"/>
            <a:ext cx="9978421" cy="4447309"/>
          </a:xfrm>
        </p:spPr>
        <p:txBody>
          <a:bodyPr>
            <a:normAutofit fontScale="92500"/>
          </a:bodyPr>
          <a:lstStyle/>
          <a:p>
            <a:pPr>
              <a:lnSpc>
                <a:spcPct val="120000"/>
              </a:lnSpc>
            </a:pPr>
            <a:r>
              <a:rPr lang="el-GR" dirty="0"/>
              <a:t>Η θεωρία της κοινωνικής κατασκευής συμβαδίζει</a:t>
            </a:r>
            <a:r>
              <a:rPr lang="el-GR" b="1" dirty="0"/>
              <a:t> με την έννοια της </a:t>
            </a:r>
            <a:r>
              <a:rPr lang="el-GR" b="1" dirty="0">
                <a:solidFill>
                  <a:schemeClr val="accent1"/>
                </a:solidFill>
              </a:rPr>
              <a:t>κοινότητας πρακτικής </a:t>
            </a:r>
            <a:r>
              <a:rPr lang="el-GR" dirty="0"/>
              <a:t>καθώς εντός κοινοτήτων οι ταυτότητες γίνονται αντικείμενο (</a:t>
            </a:r>
            <a:r>
              <a:rPr lang="el-GR" dirty="0" err="1"/>
              <a:t>ανα</a:t>
            </a:r>
            <a:r>
              <a:rPr lang="el-GR" dirty="0"/>
              <a:t>)κατασκευής.</a:t>
            </a:r>
          </a:p>
          <a:p>
            <a:pPr>
              <a:lnSpc>
                <a:spcPct val="120000"/>
              </a:lnSpc>
            </a:pPr>
            <a:endParaRPr lang="el-GR" b="1" dirty="0">
              <a:solidFill>
                <a:schemeClr val="accent1"/>
              </a:solidFill>
            </a:endParaRPr>
          </a:p>
          <a:p>
            <a:pPr>
              <a:lnSpc>
                <a:spcPct val="120000"/>
              </a:lnSpc>
            </a:pPr>
            <a:r>
              <a:rPr lang="el-GR" dirty="0"/>
              <a:t>Για παράδειγμα, </a:t>
            </a:r>
            <a:r>
              <a:rPr lang="el-GR" b="1" dirty="0"/>
              <a:t>η Eckert υπογραμμίζει ότι </a:t>
            </a:r>
          </a:p>
          <a:p>
            <a:pPr marL="0" indent="0">
              <a:lnSpc>
                <a:spcPct val="120000"/>
              </a:lnSpc>
              <a:buNone/>
            </a:pPr>
            <a:r>
              <a:rPr lang="el-GR" b="1" dirty="0"/>
              <a:t>   - τα κορίτσια που ταυτίζονται με τη σχολική μαζική  κουλτούρα χρησιμοποιούν τη γλωσσική νόρμα</a:t>
            </a:r>
          </a:p>
          <a:p>
            <a:pPr marL="0" indent="0">
              <a:lnSpc>
                <a:spcPct val="120000"/>
              </a:lnSpc>
              <a:buNone/>
            </a:pPr>
            <a:r>
              <a:rPr lang="el-GR" b="1" dirty="0"/>
              <a:t> - τα κορίτσια-αμφισβητίες αποφεύγουν τη χρήση της γλωσσικής νόρμας</a:t>
            </a:r>
          </a:p>
          <a:p>
            <a:pPr>
              <a:lnSpc>
                <a:spcPct val="120000"/>
              </a:lnSpc>
            </a:pPr>
            <a:r>
              <a:rPr lang="el-GR" b="1" dirty="0"/>
              <a:t>αποφεύγονται οι γενικεύσεις οι γυναίκες είναι χ – οι άνδρες είναι ψ και προκρίνονται πιο δυναμικές διαδικασίες,</a:t>
            </a:r>
            <a:r>
              <a:rPr lang="el-GR" dirty="0"/>
              <a:t> όπως η αλληλεπίδραση του κοινωνικού φύλου με τις κοινότητες πρακτικής.</a:t>
            </a:r>
          </a:p>
          <a:p>
            <a:endParaRPr lang="el-GR" b="1" dirty="0"/>
          </a:p>
          <a:p>
            <a:endParaRPr lang="el-GR" dirty="0"/>
          </a:p>
        </p:txBody>
      </p:sp>
      <p:sp>
        <p:nvSpPr>
          <p:cNvPr id="4" name="TextBox 3">
            <a:extLst>
              <a:ext uri="{FF2B5EF4-FFF2-40B4-BE49-F238E27FC236}">
                <a16:creationId xmlns:a16="http://schemas.microsoft.com/office/drawing/2014/main" id="{3C92B277-CF24-9A4E-B9B8-DAD774C2B360}"/>
              </a:ext>
            </a:extLst>
          </p:cNvPr>
          <p:cNvSpPr txBox="1"/>
          <p:nvPr/>
        </p:nvSpPr>
        <p:spPr>
          <a:xfrm>
            <a:off x="581891" y="1679787"/>
            <a:ext cx="6724996" cy="646331"/>
          </a:xfrm>
          <a:prstGeom prst="rect">
            <a:avLst/>
          </a:prstGeom>
          <a:noFill/>
        </p:spPr>
        <p:txBody>
          <a:bodyPr wrap="square" rtlCol="0">
            <a:spAutoFit/>
          </a:bodyPr>
          <a:lstStyle/>
          <a:p>
            <a:r>
              <a:rPr lang="el-GR" b="1" i="1" dirty="0"/>
              <a:t>Φύλο και κατασκευαστικές προσεγγίσεις</a:t>
            </a:r>
            <a:endParaRPr lang="el-GR" b="1" dirty="0"/>
          </a:p>
          <a:p>
            <a:endParaRPr lang="el-GR" dirty="0"/>
          </a:p>
        </p:txBody>
      </p:sp>
    </p:spTree>
    <p:extLst>
      <p:ext uri="{BB962C8B-B14F-4D97-AF65-F5344CB8AC3E}">
        <p14:creationId xmlns:p14="http://schemas.microsoft.com/office/powerpoint/2010/main" val="15732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500" dirty="0"/>
              <a:t>Κατασκευαστικεσ προσεγγισεισ</a:t>
            </a:r>
            <a:endParaRPr lang="en-GB" sz="4500" dirty="0"/>
          </a:p>
        </p:txBody>
      </p:sp>
      <p:sp>
        <p:nvSpPr>
          <p:cNvPr id="4" name="Content Placeholder 3"/>
          <p:cNvSpPr>
            <a:spLocks noGrp="1"/>
          </p:cNvSpPr>
          <p:nvPr>
            <p:ph sz="half" idx="1"/>
          </p:nvPr>
        </p:nvSpPr>
        <p:spPr/>
        <p:txBody>
          <a:bodyPr/>
          <a:lstStyle/>
          <a:p>
            <a:r>
              <a:rPr lang="el-GR" b="1" dirty="0">
                <a:solidFill>
                  <a:schemeClr val="accent1"/>
                </a:solidFill>
              </a:rPr>
              <a:t>Αρσενικότητα</a:t>
            </a:r>
          </a:p>
          <a:p>
            <a:pPr marL="0" indent="0">
              <a:buNone/>
            </a:pPr>
            <a:r>
              <a:rPr lang="el-GR" dirty="0"/>
              <a:t>μεγάλες παρέες με αυστηρή ιεραρχική δομή</a:t>
            </a:r>
          </a:p>
          <a:p>
            <a:pPr marL="0" indent="0">
              <a:buNone/>
            </a:pPr>
            <a:r>
              <a:rPr lang="el-GR" dirty="0"/>
              <a:t>ανταγωνιστικό συνομιλιακό ύφος</a:t>
            </a:r>
          </a:p>
          <a:p>
            <a:pPr marL="0" indent="0">
              <a:buNone/>
            </a:pPr>
            <a:r>
              <a:rPr lang="el-GR" dirty="0"/>
              <a:t>αναφορική λειτουργία γλώσσας</a:t>
            </a:r>
            <a:endParaRPr lang="en-GB" dirty="0"/>
          </a:p>
        </p:txBody>
      </p:sp>
      <p:sp>
        <p:nvSpPr>
          <p:cNvPr id="5" name="Content Placeholder 4"/>
          <p:cNvSpPr>
            <a:spLocks noGrp="1"/>
          </p:cNvSpPr>
          <p:nvPr>
            <p:ph sz="half" idx="2"/>
          </p:nvPr>
        </p:nvSpPr>
        <p:spPr/>
        <p:txBody>
          <a:bodyPr/>
          <a:lstStyle/>
          <a:p>
            <a:r>
              <a:rPr lang="el-GR" b="1" dirty="0">
                <a:solidFill>
                  <a:schemeClr val="accent1"/>
                </a:solidFill>
              </a:rPr>
              <a:t>Θηλυκότητα</a:t>
            </a:r>
          </a:p>
          <a:p>
            <a:pPr marL="0" indent="0">
              <a:buNone/>
            </a:pPr>
            <a:r>
              <a:rPr lang="el-GR" dirty="0"/>
              <a:t>ολιγομελείς παρέες</a:t>
            </a:r>
          </a:p>
          <a:p>
            <a:pPr marL="0" indent="0">
              <a:buNone/>
            </a:pPr>
            <a:r>
              <a:rPr lang="el-GR" dirty="0"/>
              <a:t>ισότιμη δομή</a:t>
            </a:r>
          </a:p>
          <a:p>
            <a:pPr marL="0" indent="0">
              <a:buNone/>
            </a:pPr>
            <a:r>
              <a:rPr lang="el-GR" dirty="0"/>
              <a:t>συνεργατικό &amp; υποστηρικτικό ύφος</a:t>
            </a:r>
          </a:p>
          <a:p>
            <a:pPr marL="0" indent="0">
              <a:buNone/>
            </a:pPr>
            <a:r>
              <a:rPr lang="el-GR" dirty="0"/>
              <a:t>συναισθηματική λειτουργία</a:t>
            </a:r>
            <a:endParaRPr lang="en-GB" dirty="0"/>
          </a:p>
        </p:txBody>
      </p:sp>
    </p:spTree>
    <p:extLst>
      <p:ext uri="{BB962C8B-B14F-4D97-AF65-F5344CB8AC3E}">
        <p14:creationId xmlns:p14="http://schemas.microsoft.com/office/powerpoint/2010/main" val="18767619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διαφημιση</a:t>
            </a:r>
            <a:endParaRPr lang="en-GB" dirty="0"/>
          </a:p>
        </p:txBody>
      </p:sp>
      <p:sp>
        <p:nvSpPr>
          <p:cNvPr id="6" name="Content Placeholder 5"/>
          <p:cNvSpPr>
            <a:spLocks noGrp="1"/>
          </p:cNvSpPr>
          <p:nvPr>
            <p:ph idx="1"/>
          </p:nvPr>
        </p:nvSpPr>
        <p:spPr/>
        <p:txBody>
          <a:bodyPr/>
          <a:lstStyle/>
          <a:p>
            <a:endParaRPr lang="el-GR" dirty="0"/>
          </a:p>
          <a:p>
            <a:endParaRPr lang="el-GR" dirty="0"/>
          </a:p>
          <a:p>
            <a:r>
              <a:rPr lang="en-GB" dirty="0">
                <a:hlinkClick r:id="rId2"/>
              </a:rPr>
              <a:t>https://www.youtube.com/watch?v=BMjtt8pWS34</a:t>
            </a:r>
            <a:r>
              <a:rPr lang="el-GR" dirty="0"/>
              <a:t> </a:t>
            </a:r>
            <a:endParaRPr lang="en-GB" dirty="0"/>
          </a:p>
        </p:txBody>
      </p:sp>
    </p:spTree>
    <p:extLst>
      <p:ext uri="{BB962C8B-B14F-4D97-AF65-F5344CB8AC3E}">
        <p14:creationId xmlns:p14="http://schemas.microsoft.com/office/powerpoint/2010/main" val="1250823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28" y="218625"/>
            <a:ext cx="10058400" cy="1609344"/>
          </a:xfrm>
        </p:spPr>
        <p:txBody>
          <a:bodyPr/>
          <a:lstStyle/>
          <a:p>
            <a:r>
              <a:rPr lang="el-GR" dirty="0"/>
              <a:t>φυλο</a:t>
            </a:r>
          </a:p>
        </p:txBody>
      </p:sp>
      <p:sp>
        <p:nvSpPr>
          <p:cNvPr id="3" name="Content Placeholder 2"/>
          <p:cNvSpPr>
            <a:spLocks noGrp="1"/>
          </p:cNvSpPr>
          <p:nvPr>
            <p:ph idx="1"/>
          </p:nvPr>
        </p:nvSpPr>
        <p:spPr>
          <a:xfrm>
            <a:off x="1224881" y="2544312"/>
            <a:ext cx="10058400" cy="4050792"/>
          </a:xfrm>
        </p:spPr>
        <p:txBody>
          <a:bodyPr>
            <a:normAutofit/>
          </a:bodyPr>
          <a:lstStyle/>
          <a:p>
            <a:r>
              <a:rPr lang="el-GR" dirty="0"/>
              <a:t>Μ: 	</a:t>
            </a:r>
            <a:r>
              <a:rPr lang="el-GR" b="1" dirty="0"/>
              <a:t>Καλέ, τώρα είδα το καινούργιο σου νύχι τι χρώμα είν’ αυτό;</a:t>
            </a:r>
          </a:p>
          <a:p>
            <a:r>
              <a:rPr lang="el-GR" b="1" dirty="0"/>
              <a:t>Λ:	Μπλε ελεκτρίκ, σαν τη μάσκαρα που φοράω</a:t>
            </a:r>
          </a:p>
          <a:p>
            <a:r>
              <a:rPr lang="el-GR" b="1" dirty="0"/>
              <a:t>Μ:	Άντε ρε συ</a:t>
            </a:r>
          </a:p>
          <a:p>
            <a:r>
              <a:rPr lang="el-GR" b="1" dirty="0"/>
              <a:t>Λ:       Ναι ασορτί [...] </a:t>
            </a:r>
            <a:endParaRPr lang="en-GB" b="1" dirty="0"/>
          </a:p>
          <a:p>
            <a:pPr marL="0" indent="0">
              <a:buNone/>
            </a:pPr>
            <a:r>
              <a:rPr lang="en-GB" b="1" dirty="0"/>
              <a:t>             </a:t>
            </a:r>
            <a:r>
              <a:rPr lang="el-GR" b="1" dirty="0"/>
              <a:t>Μου:::: έβαλε gel, το  ζωγράφισε μόνη της μια χαρά ε; καλά έ; </a:t>
            </a:r>
          </a:p>
          <a:p>
            <a:pPr marL="0" indent="0">
              <a:buNone/>
            </a:pPr>
            <a:r>
              <a:rPr lang="el-GR" b="1" dirty="0"/>
              <a:t>             καλλιτέχνης η Λυδία</a:t>
            </a:r>
          </a:p>
          <a:p>
            <a:r>
              <a:rPr lang="el-GR" b="1" dirty="0"/>
              <a:t>Μ:      Τρομερή γυναίκα η Λυδία, καλλιτέχνης πραγματικά, πολύ ωραίο νύχι ρε συ</a:t>
            </a:r>
          </a:p>
          <a:p>
            <a:endParaRPr lang="el-GR" dirty="0"/>
          </a:p>
        </p:txBody>
      </p:sp>
      <p:sp>
        <p:nvSpPr>
          <p:cNvPr id="4" name="TextBox 3">
            <a:extLst>
              <a:ext uri="{FF2B5EF4-FFF2-40B4-BE49-F238E27FC236}">
                <a16:creationId xmlns:a16="http://schemas.microsoft.com/office/drawing/2014/main" id="{77CB3908-DA92-5844-8BAF-8CFB3C6F631A}"/>
              </a:ext>
            </a:extLst>
          </p:cNvPr>
          <p:cNvSpPr txBox="1"/>
          <p:nvPr/>
        </p:nvSpPr>
        <p:spPr>
          <a:xfrm>
            <a:off x="995034" y="1620982"/>
            <a:ext cx="10518094" cy="923330"/>
          </a:xfrm>
          <a:prstGeom prst="rect">
            <a:avLst/>
          </a:prstGeom>
          <a:noFill/>
        </p:spPr>
        <p:txBody>
          <a:bodyPr wrap="square" rtlCol="0">
            <a:spAutoFit/>
          </a:bodyPr>
          <a:lstStyle/>
          <a:p>
            <a:r>
              <a:rPr lang="el-GR" b="1" dirty="0"/>
              <a:t>Άσκηση</a:t>
            </a:r>
            <a:endParaRPr lang="el-GR" dirty="0"/>
          </a:p>
          <a:p>
            <a:r>
              <a:rPr lang="el-GR" dirty="0"/>
              <a:t>Πώς θα σχολιάζατε το παρακάτω </a:t>
            </a:r>
            <a:r>
              <a:rPr lang="el-GR" dirty="0" err="1"/>
              <a:t>συνομιλιακό</a:t>
            </a:r>
            <a:r>
              <a:rPr lang="el-GR" dirty="0"/>
              <a:t> απόσπασμα βάσει των διάφορων προσεγγίσεων φύλου;</a:t>
            </a:r>
          </a:p>
          <a:p>
            <a:endParaRPr lang="el-GR" dirty="0"/>
          </a:p>
        </p:txBody>
      </p:sp>
    </p:spTree>
    <p:extLst>
      <p:ext uri="{BB962C8B-B14F-4D97-AF65-F5344CB8AC3E}">
        <p14:creationId xmlns:p14="http://schemas.microsoft.com/office/powerpoint/2010/main" val="3421029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&amp; σεξισμοσ</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6268" y="3778062"/>
            <a:ext cx="6072142" cy="173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86268" y="2106593"/>
            <a:ext cx="5868365" cy="1006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σεξισμός: πρακτική διάκρισης ενός ατόμου με γνώμονα το φύλο</a:t>
            </a:r>
          </a:p>
        </p:txBody>
      </p:sp>
    </p:spTree>
    <p:extLst>
      <p:ext uri="{BB962C8B-B14F-4D97-AF65-F5344CB8AC3E}">
        <p14:creationId xmlns:p14="http://schemas.microsoft.com/office/powerpoint/2010/main" val="1669893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Γλωσσικοσ σεξισμοσ</a:t>
            </a:r>
          </a:p>
        </p:txBody>
      </p:sp>
      <p:sp>
        <p:nvSpPr>
          <p:cNvPr id="3" name="Content Placeholder 2"/>
          <p:cNvSpPr>
            <a:spLocks noGrp="1"/>
          </p:cNvSpPr>
          <p:nvPr>
            <p:ph idx="1"/>
          </p:nvPr>
        </p:nvSpPr>
        <p:spPr/>
        <p:txBody>
          <a:bodyPr>
            <a:normAutofit/>
          </a:bodyPr>
          <a:lstStyle/>
          <a:p>
            <a:pPr marL="0" indent="0">
              <a:buNone/>
            </a:pPr>
            <a:r>
              <a:rPr lang="el-GR" dirty="0"/>
              <a:t>Ως </a:t>
            </a:r>
            <a:r>
              <a:rPr lang="el-GR" b="1" dirty="0">
                <a:solidFill>
                  <a:schemeClr val="accent1"/>
                </a:solidFill>
              </a:rPr>
              <a:t>σεξιστικές</a:t>
            </a:r>
            <a:r>
              <a:rPr lang="el-GR" dirty="0"/>
              <a:t> ορίζονται οι γλωσσικές επιλογές που, με συνήθη στόχο τις γυναίκες, </a:t>
            </a:r>
          </a:p>
          <a:p>
            <a:r>
              <a:rPr lang="el-GR" u="sng" dirty="0">
                <a:uFill>
                  <a:solidFill>
                    <a:schemeClr val="accent1"/>
                  </a:solidFill>
                </a:uFill>
              </a:rPr>
              <a:t>αγνοούν</a:t>
            </a:r>
          </a:p>
          <a:p>
            <a:r>
              <a:rPr lang="el-GR" u="sng" dirty="0">
                <a:uFill>
                  <a:solidFill>
                    <a:schemeClr val="accent1"/>
                  </a:solidFill>
                </a:uFill>
              </a:rPr>
              <a:t>ορίζουν σε στενό πλαίσιο  </a:t>
            </a:r>
            <a:r>
              <a:rPr lang="el-GR" dirty="0"/>
              <a:t>(π.χ.  αναφορά στην εμφάνισή τους </a:t>
            </a:r>
            <a:r>
              <a:rPr lang="el-GR" i="1" dirty="0"/>
              <a:t>ξανθιά</a:t>
            </a:r>
            <a:r>
              <a:rPr lang="el-GR" dirty="0"/>
              <a:t> ή/και στις οικογενειακές σχέσεις τους που επηρεάζουν την ονοματοδοσία (π.χ. πατρώνυμο, όνομα συζύγου,ή </a:t>
            </a:r>
          </a:p>
          <a:p>
            <a:r>
              <a:rPr lang="el-GR" u="sng" dirty="0">
                <a:uFill>
                  <a:solidFill>
                    <a:schemeClr val="accent1"/>
                  </a:solidFill>
                </a:uFill>
              </a:rPr>
              <a:t>μειώνουν</a:t>
            </a:r>
            <a:r>
              <a:rPr lang="el-GR" dirty="0"/>
              <a:t> τα άτομα στα οποία απευθύνονται ή αναφέρονται </a:t>
            </a:r>
          </a:p>
          <a:p>
            <a:pPr marL="0" indent="0">
              <a:buNone/>
            </a:pPr>
            <a:r>
              <a:rPr lang="el-GR" dirty="0"/>
              <a:t>(Henley 1987, Τσοκαλίδου 1996, Weatherell 2002, Γκασούκα κ.ά. 2014).</a:t>
            </a:r>
          </a:p>
        </p:txBody>
      </p:sp>
    </p:spTree>
    <p:extLst>
      <p:ext uri="{BB962C8B-B14F-4D97-AF65-F5344CB8AC3E}">
        <p14:creationId xmlns:p14="http://schemas.microsoft.com/office/powerpoint/2010/main" val="3869892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Γλωσσικοσ σεξισμοσ</a:t>
            </a:r>
          </a:p>
        </p:txBody>
      </p:sp>
      <p:sp>
        <p:nvSpPr>
          <p:cNvPr id="3" name="Content Placeholder 2"/>
          <p:cNvSpPr>
            <a:spLocks noGrp="1"/>
          </p:cNvSpPr>
          <p:nvPr>
            <p:ph idx="1"/>
          </p:nvPr>
        </p:nvSpPr>
        <p:spPr/>
        <p:txBody>
          <a:bodyPr/>
          <a:lstStyle/>
          <a:p>
            <a:endParaRPr lang="el-GR" dirty="0"/>
          </a:p>
        </p:txBody>
      </p:sp>
      <p:sp>
        <p:nvSpPr>
          <p:cNvPr id="4" name="Rectangle 3"/>
          <p:cNvSpPr/>
          <p:nvPr/>
        </p:nvSpPr>
        <p:spPr>
          <a:xfrm>
            <a:off x="2361235" y="2731625"/>
            <a:ext cx="7859211" cy="2372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ελληνική γλώσσα στο επίπεδο της γραμματικής της</a:t>
            </a:r>
          </a:p>
          <a:p>
            <a:pPr algn="ctr"/>
            <a:r>
              <a:rPr lang="el-GR" dirty="0"/>
              <a:t>οργάνωσης (μορφολογία, σύνταξη), αλλά και στο σημασιολογικό επίπεδο, παρουσιάζει</a:t>
            </a:r>
          </a:p>
          <a:p>
            <a:pPr algn="ctr"/>
            <a:r>
              <a:rPr lang="el-GR" dirty="0"/>
              <a:t>φαινόμενα και λεξιλογικές επιλογές οι οποίες μπορούν να ταυτιστούν με παγιωμένες</a:t>
            </a:r>
          </a:p>
          <a:p>
            <a:pPr algn="ctr"/>
            <a:r>
              <a:rPr lang="el-GR" dirty="0"/>
              <a:t>σεξιστικές χρήσεις της γλώσσας.</a:t>
            </a:r>
          </a:p>
        </p:txBody>
      </p:sp>
    </p:spTree>
    <p:extLst>
      <p:ext uri="{BB962C8B-B14F-4D97-AF65-F5344CB8AC3E}">
        <p14:creationId xmlns:p14="http://schemas.microsoft.com/office/powerpoint/2010/main" val="196662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Κοινοτητεσ πρακτικησ</a:t>
            </a:r>
          </a:p>
        </p:txBody>
      </p:sp>
      <p:sp>
        <p:nvSpPr>
          <p:cNvPr id="3" name="Content Placeholder 2"/>
          <p:cNvSpPr>
            <a:spLocks noGrp="1"/>
          </p:cNvSpPr>
          <p:nvPr>
            <p:ph idx="1"/>
          </p:nvPr>
        </p:nvSpPr>
        <p:spPr/>
        <p:txBody>
          <a:bodyPr>
            <a:normAutofit/>
          </a:bodyPr>
          <a:lstStyle/>
          <a:p>
            <a:r>
              <a:rPr lang="el-GR" b="1" dirty="0">
                <a:solidFill>
                  <a:schemeClr val="accent1"/>
                </a:solidFill>
              </a:rPr>
              <a:t>αμοιβαία εμπλοκή</a:t>
            </a:r>
            <a:r>
              <a:rPr lang="el-GR" b="1" dirty="0"/>
              <a:t>: συμμετοχή των μελών σε κοινές δραστηριότητες και ενέργειες</a:t>
            </a:r>
          </a:p>
          <a:p>
            <a:endParaRPr lang="el-GR" b="1" dirty="0"/>
          </a:p>
          <a:p>
            <a:r>
              <a:rPr lang="el-GR" b="1" dirty="0">
                <a:solidFill>
                  <a:schemeClr val="accent1"/>
                </a:solidFill>
              </a:rPr>
              <a:t>κοινό εγχείρημα</a:t>
            </a:r>
            <a:r>
              <a:rPr lang="el-GR" b="1" dirty="0"/>
              <a:t>: συγκεκριμένος στόχος σε ένα κοινό πεδίο ενδιαφέροντος και η από κοινού επιτέλεσή του </a:t>
            </a:r>
          </a:p>
          <a:p>
            <a:endParaRPr lang="el-GR" b="1" dirty="0"/>
          </a:p>
          <a:p>
            <a:r>
              <a:rPr lang="el-GR" b="1" dirty="0">
                <a:solidFill>
                  <a:schemeClr val="accent1"/>
                </a:solidFill>
              </a:rPr>
              <a:t>κοινό ρεπερτόριο</a:t>
            </a:r>
            <a:r>
              <a:rPr lang="el-GR" b="1" dirty="0"/>
              <a:t>: απόθεμα γλωσσικών και μη συμβάσεων, που επιβεβαιώνει την κοινή ταυτότητα και εφοδιάζει τα μέλη με κοινές αξίες, εμπειρίες, ιστορίες, μέσα αντιμετώπισης προβλημάτων</a:t>
            </a:r>
          </a:p>
          <a:p>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2038" y="4900612"/>
            <a:ext cx="1736725"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632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Γλωσσικοσ σεξισμοσ</a:t>
            </a:r>
          </a:p>
        </p:txBody>
      </p:sp>
      <p:sp>
        <p:nvSpPr>
          <p:cNvPr id="3" name="Content Placeholder 2"/>
          <p:cNvSpPr>
            <a:spLocks noGrp="1"/>
          </p:cNvSpPr>
          <p:nvPr>
            <p:ph idx="1"/>
          </p:nvPr>
        </p:nvSpPr>
        <p:spPr/>
        <p:txBody>
          <a:bodyPr/>
          <a:lstStyle/>
          <a:p>
            <a:endParaRPr lang="el-GR"/>
          </a:p>
        </p:txBody>
      </p:sp>
      <p:sp>
        <p:nvSpPr>
          <p:cNvPr id="4" name="Oval 3"/>
          <p:cNvSpPr/>
          <p:nvPr/>
        </p:nvSpPr>
        <p:spPr>
          <a:xfrm>
            <a:off x="1875098" y="2766348"/>
            <a:ext cx="1921397" cy="1678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γλωσσικός σεξισμός</a:t>
            </a:r>
          </a:p>
        </p:txBody>
      </p:sp>
      <p:sp>
        <p:nvSpPr>
          <p:cNvPr id="5" name="Oval 4"/>
          <p:cNvSpPr/>
          <p:nvPr/>
        </p:nvSpPr>
        <p:spPr>
          <a:xfrm>
            <a:off x="4641447" y="2819880"/>
            <a:ext cx="2766349" cy="21644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φυσικοποίηση των σχέσεων κυριαρχίας</a:t>
            </a:r>
          </a:p>
        </p:txBody>
      </p:sp>
      <p:sp>
        <p:nvSpPr>
          <p:cNvPr id="7" name="Oval 6"/>
          <p:cNvSpPr/>
          <p:nvPr/>
        </p:nvSpPr>
        <p:spPr>
          <a:xfrm>
            <a:off x="8380071" y="2777924"/>
            <a:ext cx="2558005" cy="2152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νομιμοποίηση και διαιώνιση των ασύμμετρων σχέσεων</a:t>
            </a:r>
          </a:p>
        </p:txBody>
      </p:sp>
      <p:sp>
        <p:nvSpPr>
          <p:cNvPr id="8" name="Right Arrow 7"/>
          <p:cNvSpPr/>
          <p:nvPr/>
        </p:nvSpPr>
        <p:spPr>
          <a:xfrm>
            <a:off x="4016415" y="3518704"/>
            <a:ext cx="381965" cy="329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ight Arrow 8"/>
          <p:cNvSpPr/>
          <p:nvPr/>
        </p:nvSpPr>
        <p:spPr>
          <a:xfrm>
            <a:off x="7535119" y="3683642"/>
            <a:ext cx="428263" cy="436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82269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01" y="183517"/>
            <a:ext cx="10058400" cy="1609344"/>
          </a:xfrm>
        </p:spPr>
        <p:txBody>
          <a:bodyPr/>
          <a:lstStyle/>
          <a:p>
            <a:r>
              <a:rPr lang="el-GR" dirty="0"/>
              <a:t>μορφολογια</a:t>
            </a:r>
          </a:p>
        </p:txBody>
      </p:sp>
      <p:sp>
        <p:nvSpPr>
          <p:cNvPr id="4" name="Rectangle 3"/>
          <p:cNvSpPr/>
          <p:nvPr/>
        </p:nvSpPr>
        <p:spPr>
          <a:xfrm>
            <a:off x="3750021" y="4328930"/>
            <a:ext cx="3206188" cy="1979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αρχαιολόγος</a:t>
            </a:r>
          </a:p>
          <a:p>
            <a:pPr algn="ctr"/>
            <a:r>
              <a:rPr lang="el-GR" dirty="0"/>
              <a:t>η βουλευτής</a:t>
            </a:r>
          </a:p>
          <a:p>
            <a:pPr algn="ctr"/>
            <a:r>
              <a:rPr lang="el-GR" dirty="0"/>
              <a:t>η γιατρός</a:t>
            </a:r>
          </a:p>
          <a:p>
            <a:pPr algn="ctr"/>
            <a:r>
              <a:rPr lang="el-GR" dirty="0"/>
              <a:t>η δικηγόρος</a:t>
            </a:r>
          </a:p>
          <a:p>
            <a:pPr algn="ctr"/>
            <a:r>
              <a:rPr lang="el-GR" dirty="0"/>
              <a:t>η πρύτανης</a:t>
            </a:r>
          </a:p>
        </p:txBody>
      </p:sp>
      <p:sp>
        <p:nvSpPr>
          <p:cNvPr id="5" name="Rectangle 4"/>
          <p:cNvSpPr/>
          <p:nvPr/>
        </p:nvSpPr>
        <p:spPr>
          <a:xfrm>
            <a:off x="7096558" y="4467825"/>
            <a:ext cx="2604304" cy="1701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περιπτερού</a:t>
            </a:r>
          </a:p>
          <a:p>
            <a:pPr algn="ctr"/>
            <a:r>
              <a:rPr lang="el-GR" dirty="0"/>
              <a:t>η μανάβισσα</a:t>
            </a:r>
          </a:p>
          <a:p>
            <a:pPr algn="ctr"/>
            <a:r>
              <a:rPr lang="el-GR" dirty="0"/>
              <a:t>η φουρνάρισσα</a:t>
            </a:r>
          </a:p>
        </p:txBody>
      </p:sp>
      <p:sp>
        <p:nvSpPr>
          <p:cNvPr id="6" name="Rectangle 5"/>
          <p:cNvSpPr/>
          <p:nvPr/>
        </p:nvSpPr>
        <p:spPr>
          <a:xfrm>
            <a:off x="9841211" y="4635657"/>
            <a:ext cx="2129742" cy="1365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μαία </a:t>
            </a:r>
          </a:p>
          <a:p>
            <a:pPr algn="ctr"/>
            <a:r>
              <a:rPr lang="el-GR" dirty="0"/>
              <a:t>η καθαρίστρια</a:t>
            </a:r>
          </a:p>
          <a:p>
            <a:pPr algn="ctr"/>
            <a:r>
              <a:rPr lang="el-GR"/>
              <a:t>η νοσοκόμα</a:t>
            </a:r>
            <a:endParaRPr lang="el-GR" dirty="0"/>
          </a:p>
        </p:txBody>
      </p:sp>
      <p:sp>
        <p:nvSpPr>
          <p:cNvPr id="7" name="TextBox 6">
            <a:extLst>
              <a:ext uri="{FF2B5EF4-FFF2-40B4-BE49-F238E27FC236}">
                <a16:creationId xmlns:a16="http://schemas.microsoft.com/office/drawing/2014/main" id="{74712A52-8499-144C-8D31-BB672509BC4F}"/>
              </a:ext>
            </a:extLst>
          </p:cNvPr>
          <p:cNvSpPr txBox="1"/>
          <p:nvPr/>
        </p:nvSpPr>
        <p:spPr>
          <a:xfrm>
            <a:off x="393314" y="2624168"/>
            <a:ext cx="2975957" cy="1477328"/>
          </a:xfrm>
          <a:prstGeom prst="rect">
            <a:avLst/>
          </a:prstGeom>
          <a:noFill/>
        </p:spPr>
        <p:txBody>
          <a:bodyPr wrap="square" rtlCol="0">
            <a:spAutoFit/>
          </a:bodyPr>
          <a:lstStyle/>
          <a:p>
            <a:pPr algn="ctr"/>
            <a:r>
              <a:rPr lang="el-GR" b="1" dirty="0">
                <a:solidFill>
                  <a:srgbClr val="7030A0"/>
                </a:solidFill>
              </a:rPr>
              <a:t>Πολλά επαγγέλματα υψηλού κύρους έχουν αρσενική αναφορά </a:t>
            </a:r>
          </a:p>
          <a:p>
            <a:pPr algn="ctr"/>
            <a:r>
              <a:rPr lang="el-GR" b="1" dirty="0">
                <a:solidFill>
                  <a:srgbClr val="7030A0"/>
                </a:solidFill>
              </a:rPr>
              <a:t>π.χ</a:t>
            </a:r>
            <a:r>
              <a:rPr lang="el-GR" dirty="0">
                <a:solidFill>
                  <a:srgbClr val="7030A0"/>
                </a:solidFill>
              </a:rPr>
              <a:t>.</a:t>
            </a:r>
          </a:p>
          <a:p>
            <a:endParaRPr lang="el-GR" dirty="0"/>
          </a:p>
        </p:txBody>
      </p:sp>
      <p:sp>
        <p:nvSpPr>
          <p:cNvPr id="8" name="Rectangle 3">
            <a:extLst>
              <a:ext uri="{FF2B5EF4-FFF2-40B4-BE49-F238E27FC236}">
                <a16:creationId xmlns:a16="http://schemas.microsoft.com/office/drawing/2014/main" id="{F9C3F744-1F58-614A-9D84-C63C1CC80E59}"/>
              </a:ext>
            </a:extLst>
          </p:cNvPr>
          <p:cNvSpPr/>
          <p:nvPr/>
        </p:nvSpPr>
        <p:spPr>
          <a:xfrm>
            <a:off x="278199" y="4328929"/>
            <a:ext cx="3206188" cy="1979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 αρχαιολόγος</a:t>
            </a:r>
          </a:p>
          <a:p>
            <a:pPr algn="ctr"/>
            <a:r>
              <a:rPr lang="el-GR" dirty="0"/>
              <a:t>ο βουλευτής</a:t>
            </a:r>
          </a:p>
          <a:p>
            <a:pPr algn="ctr"/>
            <a:r>
              <a:rPr lang="el-GR" dirty="0"/>
              <a:t>ο γιατρός</a:t>
            </a:r>
          </a:p>
          <a:p>
            <a:pPr algn="ctr"/>
            <a:r>
              <a:rPr lang="el-GR" dirty="0"/>
              <a:t>ο δικηγόρος</a:t>
            </a:r>
          </a:p>
          <a:p>
            <a:pPr algn="ctr"/>
            <a:r>
              <a:rPr lang="el-GR" dirty="0"/>
              <a:t>ο πρύτανης</a:t>
            </a:r>
          </a:p>
        </p:txBody>
      </p:sp>
      <p:sp>
        <p:nvSpPr>
          <p:cNvPr id="9" name="TextBox 8">
            <a:extLst>
              <a:ext uri="{FF2B5EF4-FFF2-40B4-BE49-F238E27FC236}">
                <a16:creationId xmlns:a16="http://schemas.microsoft.com/office/drawing/2014/main" id="{D4B9E94D-C310-4B43-B469-96007E2E46DE}"/>
              </a:ext>
            </a:extLst>
          </p:cNvPr>
          <p:cNvSpPr txBox="1"/>
          <p:nvPr/>
        </p:nvSpPr>
        <p:spPr>
          <a:xfrm>
            <a:off x="3760736" y="2072835"/>
            <a:ext cx="3050771" cy="2308324"/>
          </a:xfrm>
          <a:prstGeom prst="rect">
            <a:avLst/>
          </a:prstGeom>
          <a:noFill/>
        </p:spPr>
        <p:txBody>
          <a:bodyPr wrap="square" rtlCol="0">
            <a:spAutoFit/>
          </a:bodyPr>
          <a:lstStyle/>
          <a:p>
            <a:pPr algn="ctr"/>
            <a:r>
              <a:rPr lang="el-GR" b="1" dirty="0">
                <a:solidFill>
                  <a:srgbClr val="7030A0"/>
                </a:solidFill>
              </a:rPr>
              <a:t>Η ίδια κατάληξη διατηρείται και για να δηλωθεί μια γυναίκα που εξασκεί κάποιο από αυτά τα επαγγέλματα με αλλαγή μόνο στο άρθρο π.χ.</a:t>
            </a:r>
          </a:p>
          <a:p>
            <a:endParaRPr lang="el-GR" dirty="0"/>
          </a:p>
        </p:txBody>
      </p:sp>
      <p:sp>
        <p:nvSpPr>
          <p:cNvPr id="10" name="TextBox 9">
            <a:extLst>
              <a:ext uri="{FF2B5EF4-FFF2-40B4-BE49-F238E27FC236}">
                <a16:creationId xmlns:a16="http://schemas.microsoft.com/office/drawing/2014/main" id="{911C68DF-B9A7-7146-90AF-62214DAADDC6}"/>
              </a:ext>
            </a:extLst>
          </p:cNvPr>
          <p:cNvSpPr txBox="1"/>
          <p:nvPr/>
        </p:nvSpPr>
        <p:spPr>
          <a:xfrm>
            <a:off x="6951856" y="1940408"/>
            <a:ext cx="3096372" cy="2585323"/>
          </a:xfrm>
          <a:prstGeom prst="rect">
            <a:avLst/>
          </a:prstGeom>
          <a:noFill/>
        </p:spPr>
        <p:txBody>
          <a:bodyPr wrap="square" rtlCol="0">
            <a:spAutoFit/>
          </a:bodyPr>
          <a:lstStyle/>
          <a:p>
            <a:pPr algn="ctr"/>
            <a:r>
              <a:rPr lang="el-GR" b="1" dirty="0">
                <a:solidFill>
                  <a:srgbClr val="7030A0"/>
                </a:solidFill>
              </a:rPr>
              <a:t>Αντίθετα, όταν πρόκειται για επαγγέλματα χαμηλού κύρους αρκετά συχνά Χρησιμοποιούμε διαφορετικές καταλήξεις για να αναφερθούμε στα δύο φύλα </a:t>
            </a:r>
          </a:p>
          <a:p>
            <a:pPr algn="ctr"/>
            <a:r>
              <a:rPr lang="el-GR" b="1" dirty="0">
                <a:solidFill>
                  <a:srgbClr val="7030A0"/>
                </a:solidFill>
              </a:rPr>
              <a:t>π.χ.</a:t>
            </a:r>
          </a:p>
          <a:p>
            <a:endParaRPr lang="el-GR" dirty="0"/>
          </a:p>
        </p:txBody>
      </p:sp>
      <p:sp>
        <p:nvSpPr>
          <p:cNvPr id="11" name="TextBox 10">
            <a:extLst>
              <a:ext uri="{FF2B5EF4-FFF2-40B4-BE49-F238E27FC236}">
                <a16:creationId xmlns:a16="http://schemas.microsoft.com/office/drawing/2014/main" id="{A3EE4BF2-D13B-4F47-A952-FD3D532AEAD8}"/>
              </a:ext>
            </a:extLst>
          </p:cNvPr>
          <p:cNvSpPr txBox="1"/>
          <p:nvPr/>
        </p:nvSpPr>
        <p:spPr>
          <a:xfrm>
            <a:off x="482138" y="1512462"/>
            <a:ext cx="5361709" cy="646331"/>
          </a:xfrm>
          <a:prstGeom prst="rect">
            <a:avLst/>
          </a:prstGeom>
          <a:noFill/>
        </p:spPr>
        <p:txBody>
          <a:bodyPr wrap="square" rtlCol="0">
            <a:spAutoFit/>
          </a:bodyPr>
          <a:lstStyle/>
          <a:p>
            <a:r>
              <a:rPr lang="el-GR" b="1" i="1" dirty="0"/>
              <a:t>Παραδείγματα γλωσσικού σεξισμού στη γλώσσα</a:t>
            </a:r>
            <a:endParaRPr lang="el-GR" b="1" dirty="0"/>
          </a:p>
          <a:p>
            <a:endParaRPr lang="el-GR" dirty="0"/>
          </a:p>
        </p:txBody>
      </p:sp>
      <p:sp>
        <p:nvSpPr>
          <p:cNvPr id="12" name="Κάτω βέλος 11">
            <a:extLst>
              <a:ext uri="{FF2B5EF4-FFF2-40B4-BE49-F238E27FC236}">
                <a16:creationId xmlns:a16="http://schemas.microsoft.com/office/drawing/2014/main" id="{8186CB0A-6E38-6646-88EF-37C31C8A8B01}"/>
              </a:ext>
            </a:extLst>
          </p:cNvPr>
          <p:cNvSpPr/>
          <p:nvPr/>
        </p:nvSpPr>
        <p:spPr>
          <a:xfrm>
            <a:off x="1846713" y="3962997"/>
            <a:ext cx="123403" cy="284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Κάτω βέλος 12">
            <a:extLst>
              <a:ext uri="{FF2B5EF4-FFF2-40B4-BE49-F238E27FC236}">
                <a16:creationId xmlns:a16="http://schemas.microsoft.com/office/drawing/2014/main" id="{B00C492E-6109-8C4B-A12C-2C1AC3DD1340}"/>
              </a:ext>
            </a:extLst>
          </p:cNvPr>
          <p:cNvSpPr/>
          <p:nvPr/>
        </p:nvSpPr>
        <p:spPr>
          <a:xfrm>
            <a:off x="5180699" y="4048956"/>
            <a:ext cx="160469" cy="227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Κάτω βέλος 13">
            <a:extLst>
              <a:ext uri="{FF2B5EF4-FFF2-40B4-BE49-F238E27FC236}">
                <a16:creationId xmlns:a16="http://schemas.microsoft.com/office/drawing/2014/main" id="{EA708541-18D5-DF44-8DB3-741F354D0992}"/>
              </a:ext>
            </a:extLst>
          </p:cNvPr>
          <p:cNvSpPr/>
          <p:nvPr/>
        </p:nvSpPr>
        <p:spPr>
          <a:xfrm>
            <a:off x="8400886" y="4224560"/>
            <a:ext cx="101332" cy="191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233847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288" y="150470"/>
            <a:ext cx="10058400" cy="1609344"/>
          </a:xfrm>
        </p:spPr>
        <p:txBody>
          <a:bodyPr/>
          <a:lstStyle/>
          <a:p>
            <a:r>
              <a:rPr lang="el-GR" dirty="0"/>
              <a:t>μορφολογια</a:t>
            </a:r>
          </a:p>
        </p:txBody>
      </p:sp>
      <p:sp>
        <p:nvSpPr>
          <p:cNvPr id="3" name="TextBox 2">
            <a:extLst>
              <a:ext uri="{FF2B5EF4-FFF2-40B4-BE49-F238E27FC236}">
                <a16:creationId xmlns:a16="http://schemas.microsoft.com/office/drawing/2014/main" id="{B04C18DB-B15D-9242-9553-616F7A4999AE}"/>
              </a:ext>
            </a:extLst>
          </p:cNvPr>
          <p:cNvSpPr txBox="1"/>
          <p:nvPr/>
        </p:nvSpPr>
        <p:spPr>
          <a:xfrm>
            <a:off x="615141" y="1675145"/>
            <a:ext cx="5361709" cy="646331"/>
          </a:xfrm>
          <a:prstGeom prst="rect">
            <a:avLst/>
          </a:prstGeom>
          <a:noFill/>
        </p:spPr>
        <p:txBody>
          <a:bodyPr wrap="square" rtlCol="0">
            <a:spAutoFit/>
          </a:bodyPr>
          <a:lstStyle/>
          <a:p>
            <a:r>
              <a:rPr lang="el-GR" b="1" i="1" dirty="0"/>
              <a:t>Παραδείγματα γλωσσικού σεξισμού στη γλώσσα</a:t>
            </a:r>
            <a:endParaRPr lang="el-GR" b="1" dirty="0"/>
          </a:p>
          <a:p>
            <a:endParaRPr lang="el-GR" dirty="0"/>
          </a:p>
        </p:txBody>
      </p:sp>
      <p:sp>
        <p:nvSpPr>
          <p:cNvPr id="7" name="Θέση περιεχομένου 6">
            <a:extLst>
              <a:ext uri="{FF2B5EF4-FFF2-40B4-BE49-F238E27FC236}">
                <a16:creationId xmlns:a16="http://schemas.microsoft.com/office/drawing/2014/main" id="{C7AB325C-3A83-5B45-9A9C-8568CFBEBB18}"/>
              </a:ext>
            </a:extLst>
          </p:cNvPr>
          <p:cNvSpPr>
            <a:spLocks noGrp="1"/>
          </p:cNvSpPr>
          <p:nvPr>
            <p:ph idx="1"/>
          </p:nvPr>
        </p:nvSpPr>
        <p:spPr>
          <a:xfrm>
            <a:off x="509984" y="2321476"/>
            <a:ext cx="5572021" cy="4050792"/>
          </a:xfrm>
        </p:spPr>
        <p:txBody>
          <a:bodyPr>
            <a:normAutofit fontScale="85000" lnSpcReduction="20000"/>
          </a:bodyPr>
          <a:lstStyle/>
          <a:p>
            <a:pPr>
              <a:lnSpc>
                <a:spcPct val="110000"/>
              </a:lnSpc>
            </a:pPr>
            <a:r>
              <a:rPr lang="el-GR" b="1" dirty="0"/>
              <a:t>Το αρσενικό γένος ουσιαστικών, επιθέτων, αντωνυμιών χρησιμοποιείται για την αναφορά τόσο σε άνδρες όσο και σε γυναίκες, ενώ αντίθετα το θηλυκό γένος χρησιμοποιείται μόνο για την αναφορά σε γυναίκες. </a:t>
            </a:r>
          </a:p>
          <a:p>
            <a:pPr>
              <a:lnSpc>
                <a:spcPct val="110000"/>
              </a:lnSpc>
            </a:pPr>
            <a:endParaRPr lang="el-GR" b="1" dirty="0"/>
          </a:p>
          <a:p>
            <a:pPr>
              <a:lnSpc>
                <a:spcPct val="110000"/>
              </a:lnSpc>
            </a:pPr>
            <a:r>
              <a:rPr lang="el-GR" b="1" dirty="0"/>
              <a:t>Έτσι, σε μια σχολική τάξη, μεικτού πληθυσμού είναι αναμενόμενο ο δάσκαλος ή η δασκάλα, απευθυνόμενος/η στο σύνολο της τάξης, να ρωτήσει </a:t>
            </a:r>
          </a:p>
          <a:p>
            <a:pPr marL="0" indent="0">
              <a:lnSpc>
                <a:spcPct val="110000"/>
              </a:lnSpc>
              <a:buNone/>
            </a:pPr>
            <a:r>
              <a:rPr lang="el-GR" b="1" dirty="0"/>
              <a:t>«Ποιος μαθητής θέλει να σηκωθεί στον πίνακα;»</a:t>
            </a:r>
          </a:p>
          <a:p>
            <a:pPr>
              <a:lnSpc>
                <a:spcPct val="110000"/>
              </a:lnSpc>
            </a:pPr>
            <a:r>
              <a:rPr lang="el-GR" b="1" dirty="0"/>
              <a:t> και όχι </a:t>
            </a:r>
          </a:p>
          <a:p>
            <a:pPr marL="0" indent="0">
              <a:lnSpc>
                <a:spcPct val="110000"/>
              </a:lnSpc>
              <a:buNone/>
            </a:pPr>
            <a:r>
              <a:rPr lang="el-GR" b="1" dirty="0"/>
              <a:t>«Ποια μαθήτρια θέλει να σηκωθεί στον πίνακα;»</a:t>
            </a:r>
          </a:p>
          <a:p>
            <a:endParaRPr lang="el-GR" dirty="0"/>
          </a:p>
          <a:p>
            <a:endParaRPr lang="el-GR" dirty="0"/>
          </a:p>
        </p:txBody>
      </p:sp>
      <p:pic>
        <p:nvPicPr>
          <p:cNvPr id="10" name="Εικόνα 9">
            <a:extLst>
              <a:ext uri="{FF2B5EF4-FFF2-40B4-BE49-F238E27FC236}">
                <a16:creationId xmlns:a16="http://schemas.microsoft.com/office/drawing/2014/main" id="{CC4DE7DF-B329-EF4B-AABE-2D1D60D20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488" y="2746455"/>
            <a:ext cx="5512308" cy="3009900"/>
          </a:xfrm>
          <a:prstGeom prst="rect">
            <a:avLst/>
          </a:prstGeom>
        </p:spPr>
      </p:pic>
    </p:spTree>
    <p:extLst>
      <p:ext uri="{BB962C8B-B14F-4D97-AF65-F5344CB8AC3E}">
        <p14:creationId xmlns:p14="http://schemas.microsoft.com/office/powerpoint/2010/main" val="131441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blinds(horizontal)">
                                      <p:cBhvr>
                                        <p:cTn id="10" dur="500"/>
                                        <p:tgtEl>
                                          <p:spTgt spid="7">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blinds(horizontal)">
                                      <p:cBhvr>
                                        <p:cTn id="13" dur="500"/>
                                        <p:tgtEl>
                                          <p:spTgt spid="7">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blinds(horizontal)">
                                      <p:cBhvr>
                                        <p:cTn id="1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423" y="90862"/>
            <a:ext cx="10058400" cy="1609344"/>
          </a:xfrm>
        </p:spPr>
        <p:txBody>
          <a:bodyPr/>
          <a:lstStyle/>
          <a:p>
            <a:r>
              <a:rPr lang="el-GR" dirty="0"/>
              <a:t>σημασιολογια</a:t>
            </a:r>
          </a:p>
        </p:txBody>
      </p:sp>
      <p:sp>
        <p:nvSpPr>
          <p:cNvPr id="3" name="Content Placeholder 2"/>
          <p:cNvSpPr>
            <a:spLocks noGrp="1"/>
          </p:cNvSpPr>
          <p:nvPr>
            <p:ph idx="1"/>
          </p:nvPr>
        </p:nvSpPr>
        <p:spPr/>
        <p:txBody>
          <a:bodyPr/>
          <a:lstStyle/>
          <a:p>
            <a:endParaRPr lang="el-GR" dirty="0"/>
          </a:p>
        </p:txBody>
      </p:sp>
      <p:sp>
        <p:nvSpPr>
          <p:cNvPr id="4" name="Rectangle 3"/>
          <p:cNvSpPr/>
          <p:nvPr/>
        </p:nvSpPr>
        <p:spPr>
          <a:xfrm>
            <a:off x="1909821" y="2245489"/>
            <a:ext cx="1851949" cy="1412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γυναικάκι / αντράκι</a:t>
            </a:r>
          </a:p>
        </p:txBody>
      </p:sp>
      <p:sp>
        <p:nvSpPr>
          <p:cNvPr id="5" name="Rectangle 4"/>
          <p:cNvSpPr/>
          <p:nvPr/>
        </p:nvSpPr>
        <p:spPr>
          <a:xfrm>
            <a:off x="3044142" y="4120587"/>
            <a:ext cx="2696901" cy="1076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γυναικείες δουλειές/ αντρίκιες δουλειές</a:t>
            </a:r>
          </a:p>
        </p:txBody>
      </p:sp>
      <p:sp>
        <p:nvSpPr>
          <p:cNvPr id="6" name="Rectangle 5"/>
          <p:cNvSpPr/>
          <p:nvPr/>
        </p:nvSpPr>
        <p:spPr>
          <a:xfrm>
            <a:off x="5092861" y="2384384"/>
            <a:ext cx="2847372" cy="1134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ψάχνω γυναίκα/ ψάχνω άντρα</a:t>
            </a:r>
          </a:p>
        </p:txBody>
      </p:sp>
      <p:sp>
        <p:nvSpPr>
          <p:cNvPr id="7" name="Rectangle 6"/>
          <p:cNvSpPr/>
          <p:nvPr/>
        </p:nvSpPr>
        <p:spPr>
          <a:xfrm>
            <a:off x="7025834" y="3860157"/>
            <a:ext cx="3032567" cy="79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Θηλυπρεπής / αρρενωπός</a:t>
            </a:r>
          </a:p>
        </p:txBody>
      </p:sp>
      <p:sp>
        <p:nvSpPr>
          <p:cNvPr id="8" name="Rectangle 7"/>
          <p:cNvSpPr/>
          <p:nvPr/>
        </p:nvSpPr>
        <p:spPr>
          <a:xfrm>
            <a:off x="9155575" y="2569580"/>
            <a:ext cx="1898248" cy="94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δεσποινίς</a:t>
            </a:r>
          </a:p>
        </p:txBody>
      </p:sp>
      <p:sp>
        <p:nvSpPr>
          <p:cNvPr id="9" name="TextBox 8">
            <a:extLst>
              <a:ext uri="{FF2B5EF4-FFF2-40B4-BE49-F238E27FC236}">
                <a16:creationId xmlns:a16="http://schemas.microsoft.com/office/drawing/2014/main" id="{8B15B7CD-1D17-B047-BC8F-523317B7A699}"/>
              </a:ext>
            </a:extLst>
          </p:cNvPr>
          <p:cNvSpPr txBox="1"/>
          <p:nvPr/>
        </p:nvSpPr>
        <p:spPr>
          <a:xfrm>
            <a:off x="598516" y="1501121"/>
            <a:ext cx="5361709" cy="646331"/>
          </a:xfrm>
          <a:prstGeom prst="rect">
            <a:avLst/>
          </a:prstGeom>
          <a:noFill/>
        </p:spPr>
        <p:txBody>
          <a:bodyPr wrap="square" rtlCol="0">
            <a:spAutoFit/>
          </a:bodyPr>
          <a:lstStyle/>
          <a:p>
            <a:r>
              <a:rPr lang="el-GR" b="1" i="1" dirty="0"/>
              <a:t>Παραδείγματα γλωσσικού σεξισμού στη γλώσσα</a:t>
            </a:r>
            <a:endParaRPr lang="el-GR" b="1" dirty="0"/>
          </a:p>
          <a:p>
            <a:endParaRPr lang="el-GR" dirty="0"/>
          </a:p>
        </p:txBody>
      </p:sp>
    </p:spTree>
    <p:extLst>
      <p:ext uri="{BB962C8B-B14F-4D97-AF65-F5344CB8AC3E}">
        <p14:creationId xmlns:p14="http://schemas.microsoft.com/office/powerpoint/2010/main" val="3753830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659" y="0"/>
            <a:ext cx="10058400" cy="1609344"/>
          </a:xfrm>
        </p:spPr>
        <p:txBody>
          <a:bodyPr/>
          <a:lstStyle/>
          <a:p>
            <a:r>
              <a:rPr lang="el-GR" dirty="0"/>
              <a:t>σημασιολογια</a:t>
            </a:r>
          </a:p>
        </p:txBody>
      </p:sp>
      <p:sp>
        <p:nvSpPr>
          <p:cNvPr id="3" name="Content Placeholder 2"/>
          <p:cNvSpPr>
            <a:spLocks noGrp="1"/>
          </p:cNvSpPr>
          <p:nvPr>
            <p:ph idx="1"/>
          </p:nvPr>
        </p:nvSpPr>
        <p:spPr>
          <a:xfrm>
            <a:off x="1011659" y="1878676"/>
            <a:ext cx="10058400" cy="4746567"/>
          </a:xfrm>
        </p:spPr>
        <p:txBody>
          <a:bodyPr>
            <a:normAutofit fontScale="92500" lnSpcReduction="20000"/>
          </a:bodyPr>
          <a:lstStyle/>
          <a:p>
            <a:pPr>
              <a:lnSpc>
                <a:spcPct val="150000"/>
              </a:lnSpc>
            </a:pPr>
            <a:r>
              <a:rPr lang="el-GR" dirty="0"/>
              <a:t>Υπάρχουν λέξεις όπως </a:t>
            </a:r>
            <a:r>
              <a:rPr lang="el-GR" b="1" dirty="0">
                <a:solidFill>
                  <a:srgbClr val="FF0000"/>
                </a:solidFill>
              </a:rPr>
              <a:t>επανδρώνω</a:t>
            </a:r>
            <a:r>
              <a:rPr lang="el-GR" dirty="0">
                <a:solidFill>
                  <a:srgbClr val="FF0000"/>
                </a:solidFill>
              </a:rPr>
              <a:t>, </a:t>
            </a:r>
            <a:r>
              <a:rPr lang="el-GR" b="1" dirty="0">
                <a:solidFill>
                  <a:srgbClr val="FF0000"/>
                </a:solidFill>
              </a:rPr>
              <a:t>ανδρεία</a:t>
            </a:r>
            <a:r>
              <a:rPr lang="el-GR" dirty="0">
                <a:solidFill>
                  <a:srgbClr val="FF0000"/>
                </a:solidFill>
              </a:rPr>
              <a:t>, </a:t>
            </a:r>
            <a:r>
              <a:rPr lang="el-GR" b="1" dirty="0">
                <a:solidFill>
                  <a:srgbClr val="FF0000"/>
                </a:solidFill>
              </a:rPr>
              <a:t>αντρειοσύνη</a:t>
            </a:r>
            <a:r>
              <a:rPr lang="el-GR" dirty="0">
                <a:solidFill>
                  <a:srgbClr val="FF0000"/>
                </a:solidFill>
              </a:rPr>
              <a:t>, </a:t>
            </a:r>
            <a:r>
              <a:rPr lang="el-GR" b="1" dirty="0">
                <a:solidFill>
                  <a:srgbClr val="FF0000"/>
                </a:solidFill>
              </a:rPr>
              <a:t>ανδριάντας</a:t>
            </a:r>
            <a:r>
              <a:rPr lang="el-GR" dirty="0">
                <a:solidFill>
                  <a:srgbClr val="FF0000"/>
                </a:solidFill>
              </a:rPr>
              <a:t> </a:t>
            </a:r>
            <a:r>
              <a:rPr lang="el-GR" dirty="0"/>
              <a:t>οι οποίες δείχνουν ότι </a:t>
            </a:r>
            <a:r>
              <a:rPr lang="el-GR" b="1" dirty="0">
                <a:solidFill>
                  <a:srgbClr val="7030A0"/>
                </a:solidFill>
              </a:rPr>
              <a:t>έχει αποδοθεί κοινωνική αξία σε χαρακτηριστικά του ανδρικού φύλου. </a:t>
            </a:r>
          </a:p>
          <a:p>
            <a:pPr>
              <a:lnSpc>
                <a:spcPct val="150000"/>
              </a:lnSpc>
              <a:buFont typeface="Wingdings" pitchFamily="2" charset="2"/>
              <a:buChar char="ü"/>
            </a:pPr>
            <a:r>
              <a:rPr lang="el-GR" b="1" i="1" dirty="0"/>
              <a:t>Αντίστοιχες λέξεις που να προέρχονται από χαρακτηριστικά του γυναικείου φύλου σπανίζουν.</a:t>
            </a:r>
          </a:p>
          <a:p>
            <a:pPr>
              <a:lnSpc>
                <a:spcPct val="150000"/>
              </a:lnSpc>
            </a:pPr>
            <a:endParaRPr lang="el-GR" dirty="0"/>
          </a:p>
          <a:p>
            <a:pPr>
              <a:lnSpc>
                <a:spcPct val="150000"/>
              </a:lnSpc>
            </a:pPr>
            <a:r>
              <a:rPr lang="el-GR" b="1" dirty="0"/>
              <a:t>Αντίθετα, υπάρχουν λέξεις </a:t>
            </a:r>
            <a:r>
              <a:rPr lang="el-GR" dirty="0"/>
              <a:t>όπως </a:t>
            </a:r>
            <a:r>
              <a:rPr lang="el-GR" b="1" dirty="0">
                <a:solidFill>
                  <a:srgbClr val="FF0000"/>
                </a:solidFill>
              </a:rPr>
              <a:t>παλιογύναικο</a:t>
            </a:r>
            <a:r>
              <a:rPr lang="el-GR" dirty="0">
                <a:solidFill>
                  <a:srgbClr val="FF0000"/>
                </a:solidFill>
              </a:rPr>
              <a:t>, </a:t>
            </a:r>
            <a:r>
              <a:rPr lang="el-GR" b="1" dirty="0" err="1">
                <a:solidFill>
                  <a:srgbClr val="FF0000"/>
                </a:solidFill>
              </a:rPr>
              <a:t>βρωμοθήλυκο</a:t>
            </a:r>
            <a:r>
              <a:rPr lang="el-GR" dirty="0">
                <a:solidFill>
                  <a:srgbClr val="FF0000"/>
                </a:solidFill>
              </a:rPr>
              <a:t>, </a:t>
            </a:r>
            <a:r>
              <a:rPr lang="el-GR" b="1" dirty="0" err="1">
                <a:solidFill>
                  <a:srgbClr val="FF0000"/>
                </a:solidFill>
              </a:rPr>
              <a:t>γυναικοκαυγάς</a:t>
            </a:r>
            <a:r>
              <a:rPr lang="el-GR" dirty="0">
                <a:solidFill>
                  <a:srgbClr val="FF0000"/>
                </a:solidFill>
              </a:rPr>
              <a:t>, </a:t>
            </a:r>
            <a:r>
              <a:rPr lang="el-GR" b="1" dirty="0" err="1">
                <a:solidFill>
                  <a:srgbClr val="FF0000"/>
                </a:solidFill>
              </a:rPr>
              <a:t>γυναικοκουβέντα</a:t>
            </a:r>
            <a:r>
              <a:rPr lang="el-GR" dirty="0">
                <a:solidFill>
                  <a:srgbClr val="FF0000"/>
                </a:solidFill>
              </a:rPr>
              <a:t> </a:t>
            </a:r>
            <a:r>
              <a:rPr lang="el-GR" dirty="0"/>
              <a:t>οι οποίες δείχνουν ότι </a:t>
            </a:r>
            <a:r>
              <a:rPr lang="el-GR" b="1" dirty="0">
                <a:solidFill>
                  <a:srgbClr val="7030A0"/>
                </a:solidFill>
              </a:rPr>
              <a:t>έχει αποδοθεί κοινωνική απαξία σε χαρακτηριστικά του γυναικείου φύλου. </a:t>
            </a:r>
          </a:p>
          <a:p>
            <a:pPr>
              <a:lnSpc>
                <a:spcPct val="150000"/>
              </a:lnSpc>
              <a:buFont typeface="Wingdings" pitchFamily="2" charset="2"/>
              <a:buChar char="ü"/>
            </a:pPr>
            <a:r>
              <a:rPr lang="el-GR" b="1" i="1" dirty="0"/>
              <a:t>Αντίστοιχες λέξεις που να προέρχονται από χαρακτηριστικά του ανδρικού φύλου σπανίζουν.</a:t>
            </a:r>
          </a:p>
          <a:p>
            <a:endParaRPr lang="el-GR" dirty="0"/>
          </a:p>
        </p:txBody>
      </p:sp>
      <p:sp>
        <p:nvSpPr>
          <p:cNvPr id="9" name="TextBox 8">
            <a:extLst>
              <a:ext uri="{FF2B5EF4-FFF2-40B4-BE49-F238E27FC236}">
                <a16:creationId xmlns:a16="http://schemas.microsoft.com/office/drawing/2014/main" id="{840042AF-03F8-8E47-BDD8-19735D1D454D}"/>
              </a:ext>
            </a:extLst>
          </p:cNvPr>
          <p:cNvSpPr txBox="1"/>
          <p:nvPr/>
        </p:nvSpPr>
        <p:spPr>
          <a:xfrm>
            <a:off x="598516" y="1375956"/>
            <a:ext cx="5361709" cy="646331"/>
          </a:xfrm>
          <a:prstGeom prst="rect">
            <a:avLst/>
          </a:prstGeom>
          <a:noFill/>
        </p:spPr>
        <p:txBody>
          <a:bodyPr wrap="square" rtlCol="0">
            <a:spAutoFit/>
          </a:bodyPr>
          <a:lstStyle/>
          <a:p>
            <a:r>
              <a:rPr lang="el-GR" b="1" i="1" dirty="0"/>
              <a:t>Παραδείγματα γλωσσικού σεξισμού στη γλώσσα</a:t>
            </a:r>
            <a:endParaRPr lang="el-GR" b="1" dirty="0"/>
          </a:p>
          <a:p>
            <a:endParaRPr lang="el-GR" dirty="0"/>
          </a:p>
        </p:txBody>
      </p:sp>
    </p:spTree>
    <p:extLst>
      <p:ext uri="{BB962C8B-B14F-4D97-AF65-F5344CB8AC3E}">
        <p14:creationId xmlns:p14="http://schemas.microsoft.com/office/powerpoint/2010/main" val="174157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συνταξη</a:t>
            </a:r>
          </a:p>
        </p:txBody>
      </p:sp>
      <p:sp>
        <p:nvSpPr>
          <p:cNvPr id="4" name="Rectangle 3"/>
          <p:cNvSpPr/>
          <p:nvPr/>
        </p:nvSpPr>
        <p:spPr>
          <a:xfrm>
            <a:off x="3229337" y="2777924"/>
            <a:ext cx="5081286" cy="1458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 παππούς μου και η γιαγιά μου είναι πεθαμένοι.</a:t>
            </a:r>
          </a:p>
          <a:p>
            <a:pPr algn="ctr"/>
            <a:r>
              <a:rPr lang="el-GR" dirty="0"/>
              <a:t>Ο Γιώργος και η Λένα είναι εθελοντές. </a:t>
            </a:r>
          </a:p>
        </p:txBody>
      </p:sp>
      <p:sp>
        <p:nvSpPr>
          <p:cNvPr id="5" name="TextBox 4">
            <a:extLst>
              <a:ext uri="{FF2B5EF4-FFF2-40B4-BE49-F238E27FC236}">
                <a16:creationId xmlns:a16="http://schemas.microsoft.com/office/drawing/2014/main" id="{E7BED638-B47C-4D44-A807-996490319ED4}"/>
              </a:ext>
            </a:extLst>
          </p:cNvPr>
          <p:cNvSpPr txBox="1"/>
          <p:nvPr/>
        </p:nvSpPr>
        <p:spPr>
          <a:xfrm>
            <a:off x="623454" y="1883032"/>
            <a:ext cx="5361709" cy="646331"/>
          </a:xfrm>
          <a:prstGeom prst="rect">
            <a:avLst/>
          </a:prstGeom>
          <a:noFill/>
        </p:spPr>
        <p:txBody>
          <a:bodyPr wrap="square" rtlCol="0">
            <a:spAutoFit/>
          </a:bodyPr>
          <a:lstStyle/>
          <a:p>
            <a:r>
              <a:rPr lang="el-GR" b="1" i="1" dirty="0"/>
              <a:t>Παραδείγματα γλωσσικού σεξισμού στη γλώσσα</a:t>
            </a:r>
            <a:endParaRPr lang="el-GR" b="1" dirty="0"/>
          </a:p>
          <a:p>
            <a:endParaRPr lang="el-GR" dirty="0"/>
          </a:p>
        </p:txBody>
      </p:sp>
    </p:spTree>
    <p:extLst>
      <p:ext uri="{BB962C8B-B14F-4D97-AF65-F5344CB8AC3E}">
        <p14:creationId xmlns:p14="http://schemas.microsoft.com/office/powerpoint/2010/main" val="2593919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Γλωσσικοσ σεξισμοσ στα δημοσια εγγραφα</a:t>
            </a:r>
          </a:p>
        </p:txBody>
      </p:sp>
      <p:sp>
        <p:nvSpPr>
          <p:cNvPr id="3" name="Content Placeholder 2"/>
          <p:cNvSpPr>
            <a:spLocks noGrp="1"/>
          </p:cNvSpPr>
          <p:nvPr>
            <p:ph idx="1"/>
          </p:nvPr>
        </p:nvSpPr>
        <p:spPr/>
        <p:txBody>
          <a:bodyPr/>
          <a:lstStyle/>
          <a:p>
            <a:r>
              <a:rPr lang="el-GR" dirty="0"/>
              <a:t>«Δομή, λειτουργία, διασφάλιση της ποιότητας των σπουδών και διεθνοποίηση των ανωτάτων εκπαιδευτικών ιδρυμάτων, νόμος 4009/2011 </a:t>
            </a:r>
          </a:p>
        </p:txBody>
      </p:sp>
      <p:sp>
        <p:nvSpPr>
          <p:cNvPr id="4" name="Rectangle 3"/>
          <p:cNvSpPr/>
          <p:nvPr/>
        </p:nvSpPr>
        <p:spPr>
          <a:xfrm>
            <a:off x="2176041" y="3159889"/>
            <a:ext cx="7963382" cy="1967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 πρύτανης ορίζει, για την υποβοήθηση του έργου του, καθηγητές πρώτης βαθμίδας ή αναπληρωτές καθηγητές του ιδρύματος ως αναπληρωτές πρύτανη, στους οποίους μεταβιβάζει συγκεκριμένες αρμοδιότητές του, με απόφασή του που εγκρίνεται από το Συμβούλιο. </a:t>
            </a:r>
          </a:p>
        </p:txBody>
      </p:sp>
    </p:spTree>
    <p:extLst>
      <p:ext uri="{BB962C8B-B14F-4D97-AF65-F5344CB8AC3E}">
        <p14:creationId xmlns:p14="http://schemas.microsoft.com/office/powerpoint/2010/main" val="49032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Γλωσσικοσ σεξισμοσ στα δημοσια εγγραφα</a:t>
            </a:r>
          </a:p>
        </p:txBody>
      </p:sp>
      <p:sp>
        <p:nvSpPr>
          <p:cNvPr id="3" name="Content Placeholder 2"/>
          <p:cNvSpPr>
            <a:spLocks noGrp="1"/>
          </p:cNvSpPr>
          <p:nvPr>
            <p:ph idx="1"/>
          </p:nvPr>
        </p:nvSpPr>
        <p:spPr/>
        <p:txBody>
          <a:bodyPr/>
          <a:lstStyle/>
          <a:p>
            <a:r>
              <a:rPr lang="el-GR" dirty="0"/>
              <a:t>«Δομή, λειτουργία, διασφάλιση της ποιότητας των σπουδών και διεθνοποίηση των ανωτάτων εκπαιδευτικών ιδρυμάτων, νόμος 4009/2011 </a:t>
            </a:r>
          </a:p>
          <a:p>
            <a:endParaRPr lang="el-GR" dirty="0"/>
          </a:p>
        </p:txBody>
      </p:sp>
      <p:sp>
        <p:nvSpPr>
          <p:cNvPr id="4" name="Rectangle 3"/>
          <p:cNvSpPr/>
          <p:nvPr/>
        </p:nvSpPr>
        <p:spPr>
          <a:xfrm>
            <a:off x="1770927" y="3136739"/>
            <a:ext cx="8924081" cy="1932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Το διδακτικό και ερευνητικό έργο στα Α.Ε.Ι. ασκείται από τους καθηγητές οι οποίοι διακρίνονται σε καθηγητές πρώτης βαθμίδας (καθηγητές), αναπληρωτές καθηγητές και επίκουρους καθηγητές. </a:t>
            </a:r>
          </a:p>
          <a:p>
            <a:pPr algn="ctr"/>
            <a:r>
              <a:rPr lang="el-GR" dirty="0"/>
              <a:t>…..</a:t>
            </a:r>
          </a:p>
          <a:p>
            <a:pPr algn="ctr"/>
            <a:r>
              <a:rPr lang="el-GR" dirty="0"/>
              <a:t>Ο φοιτητής εγγράφεται στη σχολή στην αρχή κάθε εξαμήνου σε ημερομηνίες που ορίζονται από την κοσμητεία και δηλώνει τα μαθήματα που επιλέγει. </a:t>
            </a:r>
          </a:p>
        </p:txBody>
      </p:sp>
    </p:spTree>
    <p:extLst>
      <p:ext uri="{BB962C8B-B14F-4D97-AF65-F5344CB8AC3E}">
        <p14:creationId xmlns:p14="http://schemas.microsoft.com/office/powerpoint/2010/main" val="10610986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Γλωσσικοσ σεξισμοσ σε δημοσια εγγραφα</a:t>
            </a:r>
            <a:endParaRPr lang="en-GB" dirty="0"/>
          </a:p>
        </p:txBody>
      </p:sp>
      <p:sp>
        <p:nvSpPr>
          <p:cNvPr id="3" name="Content Placeholder 2"/>
          <p:cNvSpPr>
            <a:spLocks noGrp="1"/>
          </p:cNvSpPr>
          <p:nvPr>
            <p:ph idx="1"/>
          </p:nvPr>
        </p:nvSpPr>
        <p:spPr>
          <a:xfrm>
            <a:off x="958637" y="5976716"/>
            <a:ext cx="10058400" cy="757716"/>
          </a:xfrm>
        </p:spPr>
        <p:txBody>
          <a:bodyPr>
            <a:normAutofit/>
          </a:bodyPr>
          <a:lstStyle/>
          <a:p>
            <a:pPr marL="0" indent="0">
              <a:buNone/>
            </a:pPr>
            <a:r>
              <a:rPr lang="en-GB" dirty="0">
                <a:hlinkClick r:id="rId2"/>
              </a:rPr>
              <a:t>https://www.youtube.com/watch?v=Hxakj5bfuOA</a:t>
            </a:r>
            <a:endParaRPr lang="el-GR" dirty="0"/>
          </a:p>
          <a:p>
            <a:pPr marL="0" indent="0">
              <a:buNone/>
            </a:pPr>
            <a:endParaRPr lang="en-GB" dirty="0"/>
          </a:p>
        </p:txBody>
      </p:sp>
      <p:sp>
        <p:nvSpPr>
          <p:cNvPr id="4" name="Rectangle 3"/>
          <p:cNvSpPr/>
          <p:nvPr/>
        </p:nvSpPr>
        <p:spPr>
          <a:xfrm>
            <a:off x="2425822" y="2093976"/>
            <a:ext cx="7772400" cy="3767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Η διαδικασία της ηλεκτρονικής συμπλήρωσης των ερωτηματολογίων από φοιτητές θα πραγματοποιηθεί από τη Δευτέρα 17 Νοεμβρίου 2025 έως και την Κυριακή 23 Ιανουαρίου 2025.</a:t>
            </a:r>
          </a:p>
          <a:p>
            <a:pPr algn="ctr"/>
            <a:endParaRPr lang="el-GR" dirty="0"/>
          </a:p>
          <a:p>
            <a:pPr algn="ctr"/>
            <a:r>
              <a:rPr lang="el-GR" dirty="0"/>
              <a:t>Δυνατότητα συμπλήρωσης των ηλεκτρονικών ερωτηματολογίων για τα προπτυχιακά, εργαστηριακά και μεταπτυχιακά μαθήματα, έχουν οι φοιτητές που έχουν δηλώσει τα εν λόγω μαθήματα μέσω της ηλεκτρονικής γραμματείας του ενιαίου πληροφοριακού συστήματος του Ψηφιακού Άλματος εντός της περιόδου υποβολής των δηλώσεων αλλά και των τοπικών συστημάτων που λειτουργούν όσα Τμήματα δεν έχουν ενταχθεί πλήρως στο Ψηφιακό Άλμα.</a:t>
            </a:r>
            <a:endParaRPr lang="en-GB" dirty="0"/>
          </a:p>
        </p:txBody>
      </p:sp>
    </p:spTree>
    <p:extLst>
      <p:ext uri="{BB962C8B-B14F-4D97-AF65-F5344CB8AC3E}">
        <p14:creationId xmlns:p14="http://schemas.microsoft.com/office/powerpoint/2010/main" val="1518964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A375780-9335-6B4E-B860-37EF5FD41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234" y="409832"/>
            <a:ext cx="8581149" cy="5765760"/>
          </a:xfrm>
          <a:prstGeom prst="rect">
            <a:avLst/>
          </a:prstGeom>
        </p:spPr>
      </p:pic>
    </p:spTree>
    <p:extLst>
      <p:ext uri="{BB962C8B-B14F-4D97-AF65-F5344CB8AC3E}">
        <p14:creationId xmlns:p14="http://schemas.microsoft.com/office/powerpoint/2010/main" val="217308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Κοινοτητεσ πρακτικησ</a:t>
            </a:r>
          </a:p>
        </p:txBody>
      </p:sp>
      <p:sp>
        <p:nvSpPr>
          <p:cNvPr id="3" name="Content Placeholder 2"/>
          <p:cNvSpPr>
            <a:spLocks noGrp="1"/>
          </p:cNvSpPr>
          <p:nvPr>
            <p:ph idx="1"/>
          </p:nvPr>
        </p:nvSpPr>
        <p:spPr/>
        <p:txBody>
          <a:bodyPr/>
          <a:lstStyle/>
          <a:p>
            <a:r>
              <a:rPr lang="el-GR" b="1" dirty="0">
                <a:solidFill>
                  <a:schemeClr val="accent1"/>
                </a:solidFill>
              </a:rPr>
              <a:t>δυναμική</a:t>
            </a:r>
            <a:r>
              <a:rPr lang="el-GR" b="1" dirty="0"/>
              <a:t> έννοια</a:t>
            </a:r>
          </a:p>
          <a:p>
            <a:r>
              <a:rPr lang="el-GR" b="1" dirty="0"/>
              <a:t>κατασκευή ταυτότητας μέσα από τη </a:t>
            </a:r>
            <a:r>
              <a:rPr lang="el-GR" b="1" dirty="0">
                <a:solidFill>
                  <a:schemeClr val="accent1"/>
                </a:solidFill>
              </a:rPr>
              <a:t>συμμετοχή σε πολλαπλές κοινότητες πρακτικής</a:t>
            </a:r>
          </a:p>
          <a:p>
            <a:r>
              <a:rPr lang="el-GR" b="1" dirty="0">
                <a:solidFill>
                  <a:schemeClr val="accent1"/>
                </a:solidFill>
              </a:rPr>
              <a:t>ταυτότητα</a:t>
            </a:r>
            <a:r>
              <a:rPr lang="el-GR" b="1" dirty="0"/>
              <a:t> &amp; κοινότητα πρακτικής</a:t>
            </a:r>
          </a:p>
          <a:p>
            <a:pPr marL="0" indent="0">
              <a:buNone/>
            </a:pPr>
            <a:r>
              <a:rPr lang="el-GR" b="1" dirty="0"/>
              <a:t>    ρευστότητα, ετερογένεια, διαρκή διαπραγμάτευση</a:t>
            </a:r>
          </a:p>
          <a:p>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7704" y="4075642"/>
            <a:ext cx="1736725"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892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4E640B-D11E-8747-BA91-7EB6555CEC01}"/>
              </a:ext>
            </a:extLst>
          </p:cNvPr>
          <p:cNvSpPr>
            <a:spLocks noGrp="1"/>
          </p:cNvSpPr>
          <p:nvPr>
            <p:ph idx="1"/>
          </p:nvPr>
        </p:nvSpPr>
        <p:spPr>
          <a:xfrm>
            <a:off x="537882" y="1385392"/>
            <a:ext cx="11228294" cy="5472608"/>
          </a:xfrm>
        </p:spPr>
        <p:txBody>
          <a:bodyPr>
            <a:normAutofit/>
          </a:bodyPr>
          <a:lstStyle/>
          <a:p>
            <a:pPr>
              <a:lnSpc>
                <a:spcPct val="120000"/>
              </a:lnSpc>
              <a:buFont typeface="Wingdings" pitchFamily="2" charset="2"/>
              <a:buChar char="v"/>
            </a:pPr>
            <a:r>
              <a:rPr lang="el-GR" sz="2500" b="1" dirty="0"/>
              <a:t>Πώς ορίζεται η «ταυτότητα» σύμφωνα με την </a:t>
            </a:r>
            <a:r>
              <a:rPr lang="el-GR" sz="2500" b="1" dirty="0" err="1"/>
              <a:t>ουσιοκρατική</a:t>
            </a:r>
            <a:r>
              <a:rPr lang="el-GR" sz="2500" b="1" dirty="0"/>
              <a:t> προσέγγιση;</a:t>
            </a:r>
          </a:p>
          <a:p>
            <a:pPr>
              <a:lnSpc>
                <a:spcPct val="120000"/>
              </a:lnSpc>
              <a:buFont typeface="Wingdings" pitchFamily="2" charset="2"/>
              <a:buChar char="v"/>
            </a:pPr>
            <a:r>
              <a:rPr lang="el-GR" sz="2500" b="1" dirty="0"/>
              <a:t>Πώς ορίζεται η «ταυτότητα» σύμφωνα με την προσέγγιση της κοινωνικής κατασκευής;</a:t>
            </a:r>
          </a:p>
          <a:p>
            <a:pPr>
              <a:lnSpc>
                <a:spcPct val="120000"/>
              </a:lnSpc>
              <a:buFont typeface="Wingdings" pitchFamily="2" charset="2"/>
              <a:buChar char="v"/>
            </a:pPr>
            <a:r>
              <a:rPr lang="el-GR" sz="2500" b="1" dirty="0"/>
              <a:t>Ποια είναι η διάκριση μεταξύ </a:t>
            </a:r>
            <a:r>
              <a:rPr lang="el-GR" sz="2500" b="1" dirty="0" err="1"/>
              <a:t>ουσιοκρατικών</a:t>
            </a:r>
            <a:r>
              <a:rPr lang="el-GR" sz="2500" b="1" dirty="0"/>
              <a:t> και κατασκευαστικών προσεγγίσεων όσον αφορά το φύλο;</a:t>
            </a:r>
          </a:p>
          <a:p>
            <a:pPr>
              <a:lnSpc>
                <a:spcPct val="120000"/>
              </a:lnSpc>
              <a:buFont typeface="Wingdings" pitchFamily="2" charset="2"/>
              <a:buChar char="v"/>
            </a:pPr>
            <a:r>
              <a:rPr lang="el-GR" sz="2500" b="1" dirty="0"/>
              <a:t>Πως αντιμετωπίζεται το φύλο στις παραδοσιακές </a:t>
            </a:r>
            <a:r>
              <a:rPr lang="el-GR" sz="2500" b="1" dirty="0" err="1"/>
              <a:t>κοινωνιογλωσσικές</a:t>
            </a:r>
            <a:r>
              <a:rPr lang="el-GR" sz="2500" b="1" dirty="0"/>
              <a:t> έρευνες;</a:t>
            </a:r>
          </a:p>
          <a:p>
            <a:pPr>
              <a:lnSpc>
                <a:spcPct val="120000"/>
              </a:lnSpc>
              <a:buFont typeface="Wingdings" pitchFamily="2" charset="2"/>
              <a:buChar char="v"/>
            </a:pPr>
            <a:r>
              <a:rPr lang="el-GR" sz="2500" b="1" dirty="0"/>
              <a:t>Ποια έρευνα τροφοδότησε </a:t>
            </a:r>
            <a:r>
              <a:rPr lang="el-GR" sz="2500" b="1" i="1" dirty="0"/>
              <a:t>την προσέγγιση της κυριαρχίας </a:t>
            </a:r>
            <a:r>
              <a:rPr lang="el-GR" sz="2500" b="1" dirty="0"/>
              <a:t>σύμφωνα με το φύλο; Ποια κριτική δέχθηκε;</a:t>
            </a:r>
          </a:p>
          <a:p>
            <a:pPr marL="0" indent="0">
              <a:lnSpc>
                <a:spcPct val="120000"/>
              </a:lnSpc>
              <a:buNone/>
            </a:pPr>
            <a:endParaRPr lang="el-GR" b="1" dirty="0"/>
          </a:p>
          <a:p>
            <a:pPr marL="0" indent="0">
              <a:lnSpc>
                <a:spcPct val="120000"/>
              </a:lnSpc>
              <a:buNone/>
            </a:pPr>
            <a:endParaRPr lang="el-GR" b="1" dirty="0"/>
          </a:p>
        </p:txBody>
      </p:sp>
      <p:sp>
        <p:nvSpPr>
          <p:cNvPr id="4" name="Τίτλος 1">
            <a:extLst>
              <a:ext uri="{FF2B5EF4-FFF2-40B4-BE49-F238E27FC236}">
                <a16:creationId xmlns:a16="http://schemas.microsoft.com/office/drawing/2014/main" id="{7123C841-5B23-3440-AE68-63C4A58846F9}"/>
              </a:ext>
            </a:extLst>
          </p:cNvPr>
          <p:cNvSpPr>
            <a:spLocks noGrp="1"/>
          </p:cNvSpPr>
          <p:nvPr>
            <p:ph type="title"/>
          </p:nvPr>
        </p:nvSpPr>
        <p:spPr>
          <a:xfrm>
            <a:off x="1886384" y="0"/>
            <a:ext cx="9296728" cy="1609344"/>
          </a:xfrm>
        </p:spPr>
        <p:txBody>
          <a:bodyPr>
            <a:normAutofit/>
          </a:bodyPr>
          <a:lstStyle/>
          <a:p>
            <a:r>
              <a:rPr lang="el-GR" sz="4500" dirty="0"/>
              <a:t>ΕΡΩΤΗΣΕΙΣ 8</a:t>
            </a:r>
            <a:r>
              <a:rPr lang="el-GR" sz="4500" baseline="30000" dirty="0"/>
              <a:t>ου </a:t>
            </a:r>
            <a:r>
              <a:rPr lang="el-GR" sz="4500" dirty="0" err="1"/>
              <a:t>Μαθηματοσ</a:t>
            </a:r>
            <a:endParaRPr lang="el-GR" sz="4500" dirty="0"/>
          </a:p>
        </p:txBody>
      </p:sp>
    </p:spTree>
    <p:extLst>
      <p:ext uri="{BB962C8B-B14F-4D97-AF65-F5344CB8AC3E}">
        <p14:creationId xmlns:p14="http://schemas.microsoft.com/office/powerpoint/2010/main" val="2925380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4E640B-D11E-8747-BA91-7EB6555CEC01}"/>
              </a:ext>
            </a:extLst>
          </p:cNvPr>
          <p:cNvSpPr>
            <a:spLocks noGrp="1"/>
          </p:cNvSpPr>
          <p:nvPr>
            <p:ph idx="1"/>
          </p:nvPr>
        </p:nvSpPr>
        <p:spPr>
          <a:xfrm>
            <a:off x="537882" y="1385392"/>
            <a:ext cx="11228294" cy="5472608"/>
          </a:xfrm>
        </p:spPr>
        <p:txBody>
          <a:bodyPr>
            <a:normAutofit/>
          </a:bodyPr>
          <a:lstStyle/>
          <a:p>
            <a:pPr>
              <a:lnSpc>
                <a:spcPct val="120000"/>
              </a:lnSpc>
              <a:buFont typeface="Wingdings" pitchFamily="2" charset="2"/>
              <a:buChar char="v"/>
            </a:pPr>
            <a:r>
              <a:rPr lang="el-GR" sz="2500" b="1" dirty="0"/>
              <a:t>Σύμφωνα με την προσέγγιση της διαφοράς πως εξετάζεται πλέον η γλωσσική συμπεριφορά των γυναικών;</a:t>
            </a:r>
          </a:p>
          <a:p>
            <a:pPr>
              <a:lnSpc>
                <a:spcPct val="120000"/>
              </a:lnSpc>
              <a:buFont typeface="Wingdings" pitchFamily="2" charset="2"/>
              <a:buChar char="v"/>
            </a:pPr>
            <a:r>
              <a:rPr lang="el-GR" sz="2500" b="1" dirty="0"/>
              <a:t>Σύμφωνα με τη θεωρία της κοινωνικής κατασκευής πως διαμορφώνεται η ταυτότητα;</a:t>
            </a:r>
          </a:p>
          <a:p>
            <a:pPr>
              <a:lnSpc>
                <a:spcPct val="120000"/>
              </a:lnSpc>
              <a:buFont typeface="Wingdings" pitchFamily="2" charset="2"/>
              <a:buChar char="v"/>
            </a:pPr>
            <a:r>
              <a:rPr lang="el-GR" sz="2500" b="1" dirty="0"/>
              <a:t>Τι είναι ο γλωσσικός σεξισμός; Μπορείτε να αναφέρεται ενδεικτικά γλωσσικά παραδείγματα από τα γλωσσικά επίπεδα </a:t>
            </a:r>
            <a:r>
              <a:rPr lang="el-GR" sz="2500" b="1" dirty="0" err="1"/>
              <a:t>αναλύσης</a:t>
            </a:r>
            <a:r>
              <a:rPr lang="el-GR" sz="2500" b="1" dirty="0"/>
              <a:t>;</a:t>
            </a:r>
          </a:p>
          <a:p>
            <a:pPr marL="0" indent="0">
              <a:lnSpc>
                <a:spcPct val="120000"/>
              </a:lnSpc>
              <a:buNone/>
            </a:pPr>
            <a:endParaRPr lang="el-GR" b="1" dirty="0"/>
          </a:p>
        </p:txBody>
      </p:sp>
      <p:sp>
        <p:nvSpPr>
          <p:cNvPr id="4" name="Τίτλος 1">
            <a:extLst>
              <a:ext uri="{FF2B5EF4-FFF2-40B4-BE49-F238E27FC236}">
                <a16:creationId xmlns:a16="http://schemas.microsoft.com/office/drawing/2014/main" id="{7123C841-5B23-3440-AE68-63C4A58846F9}"/>
              </a:ext>
            </a:extLst>
          </p:cNvPr>
          <p:cNvSpPr>
            <a:spLocks noGrp="1"/>
          </p:cNvSpPr>
          <p:nvPr>
            <p:ph type="title"/>
          </p:nvPr>
        </p:nvSpPr>
        <p:spPr>
          <a:xfrm>
            <a:off x="1886384" y="0"/>
            <a:ext cx="9296728" cy="1609344"/>
          </a:xfrm>
        </p:spPr>
        <p:txBody>
          <a:bodyPr>
            <a:normAutofit/>
          </a:bodyPr>
          <a:lstStyle/>
          <a:p>
            <a:r>
              <a:rPr lang="el-GR" sz="4500" dirty="0"/>
              <a:t>ΕΡΩΤΗΣΕΙΣ 8</a:t>
            </a:r>
            <a:r>
              <a:rPr lang="el-GR" sz="4500" baseline="30000" dirty="0"/>
              <a:t>ου </a:t>
            </a:r>
            <a:r>
              <a:rPr lang="el-GR" sz="4500" dirty="0" err="1"/>
              <a:t>Μαθηματοσ</a:t>
            </a:r>
            <a:endParaRPr lang="el-GR" sz="4500" dirty="0"/>
          </a:p>
        </p:txBody>
      </p:sp>
    </p:spTree>
    <p:extLst>
      <p:ext uri="{BB962C8B-B14F-4D97-AF65-F5344CB8AC3E}">
        <p14:creationId xmlns:p14="http://schemas.microsoft.com/office/powerpoint/2010/main" val="5129641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1EDADC-F8D4-BB4B-A805-26A8BB355659}"/>
              </a:ext>
            </a:extLst>
          </p:cNvPr>
          <p:cNvSpPr>
            <a:spLocks noGrp="1"/>
          </p:cNvSpPr>
          <p:nvPr>
            <p:ph type="title"/>
          </p:nvPr>
        </p:nvSpPr>
        <p:spPr/>
        <p:txBody>
          <a:bodyPr/>
          <a:lstStyle/>
          <a:p>
            <a:r>
              <a:rPr lang="el-GR" dirty="0" err="1"/>
              <a:t>βιβλιογραφια</a:t>
            </a:r>
            <a:endParaRPr lang="el-GR" dirty="0"/>
          </a:p>
        </p:txBody>
      </p:sp>
      <p:sp>
        <p:nvSpPr>
          <p:cNvPr id="3" name="Θέση περιεχομένου 2">
            <a:extLst>
              <a:ext uri="{FF2B5EF4-FFF2-40B4-BE49-F238E27FC236}">
                <a16:creationId xmlns:a16="http://schemas.microsoft.com/office/drawing/2014/main" id="{EBF60797-9FFE-5041-AAE3-45C39AABC0AE}"/>
              </a:ext>
            </a:extLst>
          </p:cNvPr>
          <p:cNvSpPr>
            <a:spLocks noGrp="1"/>
          </p:cNvSpPr>
          <p:nvPr>
            <p:ph idx="1"/>
          </p:nvPr>
        </p:nvSpPr>
        <p:spPr/>
        <p:txBody>
          <a:bodyPr/>
          <a:lstStyle/>
          <a:p>
            <a:r>
              <a:rPr lang="el-GR" dirty="0" err="1"/>
              <a:t>Αρχάκης</a:t>
            </a:r>
            <a:r>
              <a:rPr lang="el-GR" dirty="0"/>
              <a:t> </a:t>
            </a:r>
            <a:r>
              <a:rPr lang="en-US" dirty="0"/>
              <a:t>A. &amp; </a:t>
            </a:r>
            <a:r>
              <a:rPr lang="el-GR" dirty="0"/>
              <a:t>Κονδύλη, Μ. 2001. </a:t>
            </a:r>
            <a:r>
              <a:rPr lang="el-GR" i="1" dirty="0"/>
              <a:t>Εισαγωγή σε Ζητήματα Κοινωνιογλωσσολογίας</a:t>
            </a:r>
            <a:r>
              <a:rPr lang="el-GR" dirty="0"/>
              <a:t>. Αθήνα: Νήσος. </a:t>
            </a:r>
          </a:p>
          <a:p>
            <a:r>
              <a:rPr lang="el-GR" dirty="0" err="1"/>
              <a:t>Αρχάκης</a:t>
            </a:r>
            <a:r>
              <a:rPr lang="el-GR" dirty="0"/>
              <a:t>, Α. &amp; Β. Τσάκωνα. 2011. </a:t>
            </a:r>
            <a:r>
              <a:rPr lang="el-GR" i="1" dirty="0"/>
              <a:t>Ταυτότητες, αφηγήσεις και γλωσσική </a:t>
            </a:r>
            <a:r>
              <a:rPr lang="el-GR" i="1" dirty="0" err="1"/>
              <a:t>εκπάιδευση</a:t>
            </a:r>
            <a:r>
              <a:rPr lang="el-GR" dirty="0"/>
              <a:t>. Αθήνα: </a:t>
            </a:r>
            <a:r>
              <a:rPr lang="el-GR" dirty="0" err="1"/>
              <a:t>εκδ</a:t>
            </a:r>
            <a:r>
              <a:rPr lang="el-GR" dirty="0"/>
              <a:t>. Πατάκη </a:t>
            </a:r>
          </a:p>
          <a:p>
            <a:r>
              <a:rPr lang="el-GR" dirty="0"/>
              <a:t>Λαμπροπούλου, Σ. 2014. Κοινωνικό φύλο: Μέθοδοι και προσεγγίσεις. Στο Μ. </a:t>
            </a:r>
            <a:r>
              <a:rPr lang="el-GR" dirty="0" err="1"/>
              <a:t>Γεωργαλίδου</a:t>
            </a:r>
            <a:r>
              <a:rPr lang="el-GR" dirty="0"/>
              <a:t>. Μ. </a:t>
            </a:r>
            <a:r>
              <a:rPr lang="el-GR" dirty="0" err="1"/>
              <a:t>Σηφιανού</a:t>
            </a:r>
            <a:r>
              <a:rPr lang="el-GR" dirty="0"/>
              <a:t> &amp; Β. Τσάκωνα (</a:t>
            </a:r>
            <a:r>
              <a:rPr lang="el-GR" dirty="0" err="1"/>
              <a:t>επιμ</a:t>
            </a:r>
            <a:r>
              <a:rPr lang="el-GR" dirty="0"/>
              <a:t>.), </a:t>
            </a:r>
            <a:r>
              <a:rPr lang="el-GR" i="1" dirty="0"/>
              <a:t>Ανάλυση Λόγου: Θεωρία και</a:t>
            </a:r>
            <a:r>
              <a:rPr lang="el-GR" dirty="0"/>
              <a:t> </a:t>
            </a:r>
            <a:r>
              <a:rPr lang="el-GR" i="1" dirty="0"/>
              <a:t>εφαρμογές</a:t>
            </a:r>
            <a:r>
              <a:rPr lang="el-GR" dirty="0"/>
              <a:t>. Αθήνα: </a:t>
            </a:r>
            <a:r>
              <a:rPr lang="el-GR" dirty="0" err="1"/>
              <a:t>εκδ</a:t>
            </a:r>
            <a:r>
              <a:rPr lang="el-GR" dirty="0"/>
              <a:t>. Νήσος, 399-438.</a:t>
            </a:r>
          </a:p>
          <a:p>
            <a:endParaRPr lang="el-GR" dirty="0"/>
          </a:p>
          <a:p>
            <a:endParaRPr lang="el-GR" dirty="0"/>
          </a:p>
          <a:p>
            <a:endParaRPr lang="el-GR" dirty="0"/>
          </a:p>
        </p:txBody>
      </p:sp>
    </p:spTree>
    <p:extLst>
      <p:ext uri="{BB962C8B-B14F-4D97-AF65-F5344CB8AC3E}">
        <p14:creationId xmlns:p14="http://schemas.microsoft.com/office/powerpoint/2010/main" val="395982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Συλλογη υλικου</a:t>
            </a:r>
          </a:p>
        </p:txBody>
      </p:sp>
      <p:sp>
        <p:nvSpPr>
          <p:cNvPr id="3" name="Content Placeholder 2"/>
          <p:cNvSpPr>
            <a:spLocks noGrp="1"/>
          </p:cNvSpPr>
          <p:nvPr>
            <p:ph idx="1"/>
          </p:nvPr>
        </p:nvSpPr>
        <p:spPr/>
        <p:txBody>
          <a:bodyPr/>
          <a:lstStyle/>
          <a:p>
            <a:r>
              <a:rPr lang="el-GR" b="1" dirty="0"/>
              <a:t>εμπλοκή των ερευνητητών/τριών στη ζωή των πληροφορητών/τριών  μέσω της </a:t>
            </a:r>
            <a:r>
              <a:rPr lang="el-GR" b="1" dirty="0">
                <a:solidFill>
                  <a:schemeClr val="accent1"/>
                </a:solidFill>
              </a:rPr>
              <a:t>συμμετοχικής παρατήρησης</a:t>
            </a:r>
          </a:p>
          <a:p>
            <a:endParaRPr lang="el-GR" b="1" dirty="0"/>
          </a:p>
          <a:p>
            <a:r>
              <a:rPr lang="el-GR" b="1" dirty="0"/>
              <a:t>μια εκ των έσω λεπτομερή και χωρίς προκαταλήψεις </a:t>
            </a:r>
            <a:r>
              <a:rPr lang="el-GR" b="1" dirty="0">
                <a:solidFill>
                  <a:schemeClr val="accent1"/>
                </a:solidFill>
              </a:rPr>
              <a:t>παρατήρηση των κοινωνικών και των γλωσσικών γεγονότων</a:t>
            </a:r>
            <a:r>
              <a:rPr lang="el-GR" b="1" dirty="0"/>
              <a:t> που διαμορφώνουν την κοινωνική δομή κάθε κοινότητας</a:t>
            </a:r>
          </a:p>
          <a:p>
            <a:endParaRPr lang="el-GR"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905" y="4236508"/>
            <a:ext cx="1736725"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8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Υβριστικοσ λογοσ</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57775" y="3314700"/>
            <a:ext cx="2082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707268" y="3985549"/>
            <a:ext cx="2581154" cy="18635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προσβλητικός</a:t>
            </a:r>
          </a:p>
        </p:txBody>
      </p:sp>
      <p:sp>
        <p:nvSpPr>
          <p:cNvPr id="5" name="Oval 4"/>
          <p:cNvSpPr/>
          <p:nvPr/>
        </p:nvSpPr>
        <p:spPr>
          <a:xfrm>
            <a:off x="8370854" y="1867382"/>
            <a:ext cx="2384385" cy="2118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εκφραστικός</a:t>
            </a:r>
          </a:p>
        </p:txBody>
      </p:sp>
      <p:sp>
        <p:nvSpPr>
          <p:cNvPr id="6" name="Oval 5"/>
          <p:cNvSpPr/>
          <p:nvPr/>
        </p:nvSpPr>
        <p:spPr>
          <a:xfrm>
            <a:off x="3830684" y="4211361"/>
            <a:ext cx="1875099" cy="1805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εμφατικός</a:t>
            </a:r>
          </a:p>
        </p:txBody>
      </p:sp>
      <p:sp>
        <p:nvSpPr>
          <p:cNvPr id="3" name="Rectangle 2"/>
          <p:cNvSpPr/>
          <p:nvPr/>
        </p:nvSpPr>
        <p:spPr>
          <a:xfrm>
            <a:off x="1062084" y="3078865"/>
            <a:ext cx="2768600" cy="1185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Λέξεις  - ταμπού</a:t>
            </a:r>
          </a:p>
          <a:p>
            <a:pPr algn="ctr"/>
            <a:r>
              <a:rPr lang="el-GR" dirty="0">
                <a:solidFill>
                  <a:prstClr val="white"/>
                </a:solidFill>
              </a:rPr>
              <a:t>υποκατάστατα</a:t>
            </a:r>
          </a:p>
          <a:p>
            <a:pPr algn="ctr"/>
            <a:endParaRPr lang="en-GB" dirty="0">
              <a:solidFill>
                <a:prstClr val="white"/>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046" y="4942389"/>
            <a:ext cx="1736725"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380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2_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3333</Words>
  <Application>Microsoft Macintosh PowerPoint</Application>
  <PresentationFormat>Ευρεία οθόνη</PresentationFormat>
  <Paragraphs>374</Paragraphs>
  <Slides>72</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3</vt:i4>
      </vt:variant>
      <vt:variant>
        <vt:lpstr>Τίτλοι διαφανειών</vt:lpstr>
      </vt:variant>
      <vt:variant>
        <vt:i4>72</vt:i4>
      </vt:variant>
    </vt:vector>
  </HeadingPairs>
  <TitlesOfParts>
    <vt:vector size="84" baseType="lpstr">
      <vt:lpstr>Arial</vt:lpstr>
      <vt:lpstr>Calibri</vt:lpstr>
      <vt:lpstr>Cambria</vt:lpstr>
      <vt:lpstr>Comic Sans MS</vt:lpstr>
      <vt:lpstr>Rockwell</vt:lpstr>
      <vt:lpstr>Rockwell Condensed</vt:lpstr>
      <vt:lpstr>Rockwell Extra Bold</vt:lpstr>
      <vt:lpstr>Times New Roman</vt:lpstr>
      <vt:lpstr>Wingdings</vt:lpstr>
      <vt:lpstr>Ξυλογραφία</vt:lpstr>
      <vt:lpstr>1_Ξυλογραφία</vt:lpstr>
      <vt:lpstr>2_Ξυλογραφία</vt:lpstr>
      <vt:lpstr>διαλεκτΟΛΟΓΙΑ  Ενότητα 8: Ταυτοτητα &amp; φυλο</vt:lpstr>
      <vt:lpstr>Αστικη/κοινωνικη διαλεκτολογια</vt:lpstr>
      <vt:lpstr>Πληροφορητεσ/τριεσ</vt:lpstr>
      <vt:lpstr>μεθοδοσ</vt:lpstr>
      <vt:lpstr>Αντιπροσωπευτικεσ ερευνεσ </vt:lpstr>
      <vt:lpstr>Κοινοτητεσ πρακτικησ</vt:lpstr>
      <vt:lpstr>Κοινοτητεσ πρακτικησ</vt:lpstr>
      <vt:lpstr>Συλλογη υλικου</vt:lpstr>
      <vt:lpstr>Υβριστικοσ λογοσ</vt:lpstr>
      <vt:lpstr>Ταυτοτητα </vt:lpstr>
      <vt:lpstr>ταυτοτητα</vt:lpstr>
      <vt:lpstr>taytothta</vt:lpstr>
      <vt:lpstr>taytothta</vt:lpstr>
      <vt:lpstr>ταυτοτητα</vt:lpstr>
      <vt:lpstr>taytothta</vt:lpstr>
      <vt:lpstr>ταυτοτητα</vt:lpstr>
      <vt:lpstr>ταυτοτητα</vt:lpstr>
      <vt:lpstr>ταυτοτητα</vt:lpstr>
      <vt:lpstr>ΟΥΣΙΟΚΡΑΤΙΚΗ ΠΡΟΣΕΓΓΙΣΗ &amp; ΤΑΥΤΟΤΗΤΑ </vt:lpstr>
      <vt:lpstr>ΟΥΣΙΟΚΡΑΤΙΚΗ ΠΡΟΣΕΓΓΙΣΗ &amp; ΤΑΥΤΟΤΗΤΑ </vt:lpstr>
      <vt:lpstr>Ουσιοκρατικη προσεγγιση &amp; ταυτοτητα</vt:lpstr>
      <vt:lpstr>Προσεγγιση τησ κοινωνικησ κατασκευησ</vt:lpstr>
      <vt:lpstr>Προσεγγιση τησ κοινωνικησ κατασκευησ</vt:lpstr>
      <vt:lpstr>Προσεγγιση τησ κοινωνικησ κατασκευησ </vt:lpstr>
      <vt:lpstr>Κατασκευη ταυτοτητασ</vt:lpstr>
      <vt:lpstr>Κατασκευη ταυτοτητασ</vt:lpstr>
      <vt:lpstr>Βιολογικο φυλο</vt:lpstr>
      <vt:lpstr>φυλο</vt:lpstr>
      <vt:lpstr>φυλο</vt:lpstr>
      <vt:lpstr>Κοινωνικο φυλο</vt:lpstr>
      <vt:lpstr>φυλο</vt:lpstr>
      <vt:lpstr>κοινωνιογλωσσικεσ ερευνεσ</vt:lpstr>
      <vt:lpstr>κοινωνιογλωσσικεσ ερευνεσ</vt:lpstr>
      <vt:lpstr>κοινωνιογλωσσικεσ ερευνεσ</vt:lpstr>
      <vt:lpstr>προσεγγιση τησ κυριαρχιασ</vt:lpstr>
      <vt:lpstr>Προσεγγιση τησ κυριαρχιασ</vt:lpstr>
      <vt:lpstr>Προσεγγιση τησ κυριαρχιασ</vt:lpstr>
      <vt:lpstr>Προσεγγιση τησ κυριαρχιασ</vt:lpstr>
      <vt:lpstr>Προσεγγιση τησ κυριαρχιασ</vt:lpstr>
      <vt:lpstr>Προσεγγιση τησ κυριαρχιασ</vt:lpstr>
      <vt:lpstr>προσεγγιση τησ διαφορασ</vt:lpstr>
      <vt:lpstr>προσεγγιση τησ διαφορασ</vt:lpstr>
      <vt:lpstr>προσεγγιση τησ διαφορασ</vt:lpstr>
      <vt:lpstr>διαφημισεισ</vt:lpstr>
      <vt:lpstr>διαφημισεισ</vt:lpstr>
      <vt:lpstr>Memes </vt:lpstr>
      <vt:lpstr>memes</vt:lpstr>
      <vt:lpstr>διαφημισεισ</vt:lpstr>
      <vt:lpstr>Κατασκευαστικεσ προσεγγισεισ</vt:lpstr>
      <vt:lpstr>Κατασκευαστικεσ προσεγγισεισ</vt:lpstr>
      <vt:lpstr>Κατασκευαστικεσ προσεγγισεισ</vt:lpstr>
      <vt:lpstr>Παρουσίαση του PowerPoint</vt:lpstr>
      <vt:lpstr>Κατασκευαστικεσ προσεγγισεισ</vt:lpstr>
      <vt:lpstr>Κατασκευαστικεσ προσεγγισεισ</vt:lpstr>
      <vt:lpstr>διαφημιση</vt:lpstr>
      <vt:lpstr>φυλο</vt:lpstr>
      <vt:lpstr>Γλωσσα &amp; σεξισμοσ</vt:lpstr>
      <vt:lpstr>Γλωσσικοσ σεξισμοσ</vt:lpstr>
      <vt:lpstr>Γλωσσικοσ σεξισμοσ</vt:lpstr>
      <vt:lpstr>Γλωσσικοσ σεξισμοσ</vt:lpstr>
      <vt:lpstr>μορφολογια</vt:lpstr>
      <vt:lpstr>μορφολογια</vt:lpstr>
      <vt:lpstr>σημασιολογια</vt:lpstr>
      <vt:lpstr>σημασιολογια</vt:lpstr>
      <vt:lpstr>συνταξη</vt:lpstr>
      <vt:lpstr>Γλωσσικοσ σεξισμοσ στα δημοσια εγγραφα</vt:lpstr>
      <vt:lpstr>Γλωσσικοσ σεξισμοσ στα δημοσια εγγραφα</vt:lpstr>
      <vt:lpstr>Γλωσσικοσ σεξισμοσ σε δημοσια εγγραφα</vt:lpstr>
      <vt:lpstr>Παρουσίαση του PowerPoint</vt:lpstr>
      <vt:lpstr>ΕΡΩΤΗΣΕΙΣ 8ου Μαθηματοσ</vt:lpstr>
      <vt:lpstr>ΕΡΩΤΗΣΕΙΣ 8ου Μαθηματοσ</vt:lpstr>
      <vt:lpstr>βιβλιογραφια</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φυλο</dc:title>
  <dc:creator>Guest</dc:creator>
  <cp:lastModifiedBy>ΒΑΣΙΛΙΚΗ ΖΑΧΑΡΟΠΟΥΛΟΥ</cp:lastModifiedBy>
  <cp:revision>59</cp:revision>
  <cp:lastPrinted>2025-12-07T15:03:43Z</cp:lastPrinted>
  <dcterms:created xsi:type="dcterms:W3CDTF">2018-11-08T11:38:06Z</dcterms:created>
  <dcterms:modified xsi:type="dcterms:W3CDTF">2025-12-07T15:26:14Z</dcterms:modified>
</cp:coreProperties>
</file>