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333" r:id="rId3"/>
    <p:sldId id="392" r:id="rId4"/>
    <p:sldId id="334" r:id="rId5"/>
    <p:sldId id="393" r:id="rId6"/>
    <p:sldId id="335" r:id="rId7"/>
    <p:sldId id="394" r:id="rId8"/>
    <p:sldId id="336" r:id="rId9"/>
    <p:sldId id="337" r:id="rId10"/>
    <p:sldId id="516" r:id="rId11"/>
    <p:sldId id="339" r:id="rId12"/>
    <p:sldId id="517" r:id="rId13"/>
    <p:sldId id="518" r:id="rId14"/>
    <p:sldId id="519" r:id="rId15"/>
    <p:sldId id="520" r:id="rId16"/>
    <p:sldId id="521" r:id="rId17"/>
    <p:sldId id="395" r:id="rId18"/>
    <p:sldId id="396" r:id="rId19"/>
    <p:sldId id="397" r:id="rId20"/>
    <p:sldId id="398" r:id="rId21"/>
    <p:sldId id="399" r:id="rId22"/>
    <p:sldId id="400" r:id="rId23"/>
    <p:sldId id="346" r:id="rId24"/>
    <p:sldId id="522" r:id="rId25"/>
    <p:sldId id="348" r:id="rId26"/>
    <p:sldId id="401" r:id="rId27"/>
    <p:sldId id="343" r:id="rId28"/>
    <p:sldId id="523" r:id="rId29"/>
    <p:sldId id="350" r:id="rId30"/>
    <p:sldId id="524" r:id="rId31"/>
    <p:sldId id="525" r:id="rId32"/>
    <p:sldId id="353" r:id="rId33"/>
    <p:sldId id="402" r:id="rId34"/>
    <p:sldId id="526" r:id="rId35"/>
    <p:sldId id="527" r:id="rId36"/>
    <p:sldId id="356" r:id="rId37"/>
    <p:sldId id="528" r:id="rId38"/>
    <p:sldId id="529" r:id="rId39"/>
    <p:sldId id="530" r:id="rId40"/>
    <p:sldId id="360" r:id="rId41"/>
    <p:sldId id="531" r:id="rId42"/>
    <p:sldId id="532" r:id="rId43"/>
    <p:sldId id="403" r:id="rId44"/>
    <p:sldId id="363" r:id="rId45"/>
    <p:sldId id="364" r:id="rId46"/>
    <p:sldId id="365" r:id="rId47"/>
    <p:sldId id="506" r:id="rId48"/>
    <p:sldId id="507" r:id="rId49"/>
    <p:sldId id="367" r:id="rId50"/>
    <p:sldId id="368" r:id="rId51"/>
    <p:sldId id="508" r:id="rId52"/>
    <p:sldId id="370" r:id="rId53"/>
    <p:sldId id="371" r:id="rId54"/>
    <p:sldId id="372" r:id="rId55"/>
    <p:sldId id="373" r:id="rId56"/>
    <p:sldId id="374" r:id="rId57"/>
    <p:sldId id="509" r:id="rId58"/>
    <p:sldId id="375" r:id="rId59"/>
    <p:sldId id="384" r:id="rId60"/>
    <p:sldId id="510" r:id="rId61"/>
    <p:sldId id="385" r:id="rId62"/>
    <p:sldId id="376" r:id="rId63"/>
    <p:sldId id="386" r:id="rId64"/>
    <p:sldId id="387" r:id="rId65"/>
    <p:sldId id="388" r:id="rId66"/>
    <p:sldId id="389" r:id="rId67"/>
    <p:sldId id="390" r:id="rId68"/>
    <p:sldId id="511" r:id="rId69"/>
    <p:sldId id="377" r:id="rId70"/>
    <p:sldId id="379" r:id="rId71"/>
    <p:sldId id="381" r:id="rId72"/>
    <p:sldId id="382" r:id="rId73"/>
    <p:sldId id="512" r:id="rId74"/>
    <p:sldId id="513" r:id="rId75"/>
    <p:sldId id="514" r:id="rId76"/>
    <p:sldId id="416" r:id="rId77"/>
    <p:sldId id="505" r:id="rId78"/>
    <p:sldId id="515" r:id="rId79"/>
    <p:sldId id="404"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35"/>
    <p:restoredTop sz="91429"/>
  </p:normalViewPr>
  <p:slideViewPr>
    <p:cSldViewPr snapToGrid="0">
      <p:cViewPr varScale="1">
        <p:scale>
          <a:sx n="45" d="100"/>
          <a:sy n="45" d="100"/>
        </p:scale>
        <p:origin x="1672"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8C044B-8F24-494C-91F6-8AB00CDCFD15}"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l-GR"/>
        </a:p>
      </dgm:t>
    </dgm:pt>
    <dgm:pt modelId="{2A53A344-AB02-41D2-B5B8-99E877E333E7}">
      <dgm:prSet phldrT="[Text]" custT="1"/>
      <dgm:spPr/>
      <dgm:t>
        <a:bodyPr/>
        <a:lstStyle/>
        <a:p>
          <a:r>
            <a:rPr lang="el-GR" sz="2400" dirty="0"/>
            <a:t>κοινό εγχείρημα</a:t>
          </a:r>
        </a:p>
      </dgm:t>
    </dgm:pt>
    <dgm:pt modelId="{931A9D75-3536-41B2-A74F-5479C05C45AD}" type="parTrans" cxnId="{03D4C8E1-A1A8-4350-BC6C-52F6D808ADB8}">
      <dgm:prSet/>
      <dgm:spPr/>
      <dgm:t>
        <a:bodyPr/>
        <a:lstStyle/>
        <a:p>
          <a:endParaRPr lang="el-GR"/>
        </a:p>
      </dgm:t>
    </dgm:pt>
    <dgm:pt modelId="{F0B24300-F1C7-4F7B-AF72-261AF6040521}" type="sibTrans" cxnId="{03D4C8E1-A1A8-4350-BC6C-52F6D808ADB8}">
      <dgm:prSet/>
      <dgm:spPr/>
      <dgm:t>
        <a:bodyPr/>
        <a:lstStyle/>
        <a:p>
          <a:endParaRPr lang="el-GR"/>
        </a:p>
      </dgm:t>
    </dgm:pt>
    <dgm:pt modelId="{C2FE3B1F-D12D-4ABF-B3C0-7662AD0D73D1}">
      <dgm:prSet phldrT="[Text]" custT="1"/>
      <dgm:spPr/>
      <dgm:t>
        <a:bodyPr/>
        <a:lstStyle/>
        <a:p>
          <a:r>
            <a:rPr lang="el-GR" sz="2400" dirty="0"/>
            <a:t>κοινό ρεπερτόριο</a:t>
          </a:r>
        </a:p>
      </dgm:t>
    </dgm:pt>
    <dgm:pt modelId="{B567EE8A-5E7A-4FAB-950D-B0B3B8292725}" type="parTrans" cxnId="{EE3EF717-20EC-4F64-AEFB-2A02FE32DCF2}">
      <dgm:prSet/>
      <dgm:spPr/>
      <dgm:t>
        <a:bodyPr/>
        <a:lstStyle/>
        <a:p>
          <a:endParaRPr lang="el-GR"/>
        </a:p>
      </dgm:t>
    </dgm:pt>
    <dgm:pt modelId="{2EC1571D-3B35-49D8-BF35-C91832930E2D}" type="sibTrans" cxnId="{EE3EF717-20EC-4F64-AEFB-2A02FE32DCF2}">
      <dgm:prSet/>
      <dgm:spPr/>
      <dgm:t>
        <a:bodyPr/>
        <a:lstStyle/>
        <a:p>
          <a:endParaRPr lang="el-GR"/>
        </a:p>
      </dgm:t>
    </dgm:pt>
    <dgm:pt modelId="{EB675721-7D34-4F1D-9E5B-C3256B6B58BC}">
      <dgm:prSet phldrT="[Text]" custT="1"/>
      <dgm:spPr/>
      <dgm:t>
        <a:bodyPr/>
        <a:lstStyle/>
        <a:p>
          <a:r>
            <a:rPr lang="el-GR" sz="2400" dirty="0"/>
            <a:t>αμοιβαία εμπλοκή</a:t>
          </a:r>
        </a:p>
      </dgm:t>
    </dgm:pt>
    <dgm:pt modelId="{8BBEC7D2-1C9F-4691-8001-BA0033A424C3}" type="sibTrans" cxnId="{75DF88B0-55D0-4DD0-80D6-202CD4B39E5F}">
      <dgm:prSet/>
      <dgm:spPr/>
      <dgm:t>
        <a:bodyPr/>
        <a:lstStyle/>
        <a:p>
          <a:endParaRPr lang="el-GR"/>
        </a:p>
      </dgm:t>
    </dgm:pt>
    <dgm:pt modelId="{27C6022B-B960-46DC-B7AF-51F6727260E4}" type="parTrans" cxnId="{75DF88B0-55D0-4DD0-80D6-202CD4B39E5F}">
      <dgm:prSet/>
      <dgm:spPr/>
      <dgm:t>
        <a:bodyPr/>
        <a:lstStyle/>
        <a:p>
          <a:endParaRPr lang="el-GR"/>
        </a:p>
      </dgm:t>
    </dgm:pt>
    <dgm:pt modelId="{49BE8542-FEDE-4AAC-8D48-5E9FA313033B}">
      <dgm:prSet phldrT="[Text]" custT="1"/>
      <dgm:spPr/>
      <dgm:t>
        <a:bodyPr/>
        <a:lstStyle/>
        <a:p>
          <a:r>
            <a:rPr lang="el-GR" sz="2500" dirty="0"/>
            <a:t>Σύμφωνα με τον </a:t>
          </a:r>
          <a:r>
            <a:rPr lang="en-US" sz="2500" dirty="0"/>
            <a:t>Wenger (1998), </a:t>
          </a:r>
          <a:r>
            <a:rPr lang="el-GR" sz="2500" dirty="0"/>
            <a:t>οι κοινότητες πρακτικής εμφανίζουν τα εξής βασικά χαρακτηριστικά:</a:t>
          </a:r>
        </a:p>
      </dgm:t>
    </dgm:pt>
    <dgm:pt modelId="{E4B0FE52-D759-4B3C-A1FD-DCC0BB967D79}" type="sibTrans" cxnId="{CE540642-4963-4010-841B-897A18CFABDE}">
      <dgm:prSet/>
      <dgm:spPr/>
      <dgm:t>
        <a:bodyPr/>
        <a:lstStyle/>
        <a:p>
          <a:endParaRPr lang="el-GR"/>
        </a:p>
      </dgm:t>
    </dgm:pt>
    <dgm:pt modelId="{497E7AA9-DF72-42A2-AF28-A523575F0BDA}" type="parTrans" cxnId="{CE540642-4963-4010-841B-897A18CFABDE}">
      <dgm:prSet/>
      <dgm:spPr/>
      <dgm:t>
        <a:bodyPr/>
        <a:lstStyle/>
        <a:p>
          <a:endParaRPr lang="el-GR"/>
        </a:p>
      </dgm:t>
    </dgm:pt>
    <dgm:pt modelId="{E45885C6-8347-4CE8-BBF8-6FEE9AA82C85}" type="pres">
      <dgm:prSet presAssocID="{788C044B-8F24-494C-91F6-8AB00CDCFD15}" presName="Name0" presStyleCnt="0">
        <dgm:presLayoutVars>
          <dgm:chPref val="1"/>
          <dgm:dir/>
          <dgm:animOne val="branch"/>
          <dgm:animLvl val="lvl"/>
          <dgm:resizeHandles/>
        </dgm:presLayoutVars>
      </dgm:prSet>
      <dgm:spPr/>
    </dgm:pt>
    <dgm:pt modelId="{C7369598-059A-46DF-B958-23AFBE108362}" type="pres">
      <dgm:prSet presAssocID="{49BE8542-FEDE-4AAC-8D48-5E9FA313033B}" presName="vertOne" presStyleCnt="0"/>
      <dgm:spPr/>
    </dgm:pt>
    <dgm:pt modelId="{18F41D65-C96C-4F46-9A43-823E6DD84DF9}" type="pres">
      <dgm:prSet presAssocID="{49BE8542-FEDE-4AAC-8D48-5E9FA313033B}" presName="txOne" presStyleLbl="node0" presStyleIdx="0" presStyleCnt="1" custScaleY="248480" custLinFactNeighborX="-1453" custLinFactNeighborY="94298">
        <dgm:presLayoutVars>
          <dgm:chPref val="3"/>
        </dgm:presLayoutVars>
      </dgm:prSet>
      <dgm:spPr/>
    </dgm:pt>
    <dgm:pt modelId="{774A180B-073D-474A-A3F2-2360D3F40E44}" type="pres">
      <dgm:prSet presAssocID="{49BE8542-FEDE-4AAC-8D48-5E9FA313033B}" presName="parTransOne" presStyleCnt="0"/>
      <dgm:spPr/>
    </dgm:pt>
    <dgm:pt modelId="{41AB2C22-2D1C-4382-9CA2-CABEE8A467EB}" type="pres">
      <dgm:prSet presAssocID="{49BE8542-FEDE-4AAC-8D48-5E9FA313033B}" presName="horzOne" presStyleCnt="0"/>
      <dgm:spPr/>
    </dgm:pt>
    <dgm:pt modelId="{9CA192ED-D2E2-453E-809A-753D8E53726C}" type="pres">
      <dgm:prSet presAssocID="{EB675721-7D34-4F1D-9E5B-C3256B6B58BC}" presName="vertTwo" presStyleCnt="0"/>
      <dgm:spPr/>
    </dgm:pt>
    <dgm:pt modelId="{E707DE6C-8CEA-49AF-9CD1-E2DB686BC496}" type="pres">
      <dgm:prSet presAssocID="{EB675721-7D34-4F1D-9E5B-C3256B6B58BC}" presName="txTwo" presStyleLbl="node2" presStyleIdx="0" presStyleCnt="2" custScaleX="99801" custScaleY="167818">
        <dgm:presLayoutVars>
          <dgm:chPref val="3"/>
        </dgm:presLayoutVars>
      </dgm:prSet>
      <dgm:spPr/>
    </dgm:pt>
    <dgm:pt modelId="{775EC1C6-42B1-4513-B5B7-8E0ED07446CE}" type="pres">
      <dgm:prSet presAssocID="{EB675721-7D34-4F1D-9E5B-C3256B6B58BC}" presName="parTransTwo" presStyleCnt="0"/>
      <dgm:spPr/>
    </dgm:pt>
    <dgm:pt modelId="{73CF3EEC-8EBD-46F0-AF05-C0E37A1C6D97}" type="pres">
      <dgm:prSet presAssocID="{EB675721-7D34-4F1D-9E5B-C3256B6B58BC}" presName="horzTwo" presStyleCnt="0"/>
      <dgm:spPr/>
    </dgm:pt>
    <dgm:pt modelId="{90222634-F1A6-4FC1-B747-EAB9261C6C0A}" type="pres">
      <dgm:prSet presAssocID="{2A53A344-AB02-41D2-B5B8-99E877E333E7}" presName="vertThree" presStyleCnt="0"/>
      <dgm:spPr/>
    </dgm:pt>
    <dgm:pt modelId="{3FFF245D-5362-4031-93DB-0CDB449C1557}" type="pres">
      <dgm:prSet presAssocID="{2A53A344-AB02-41D2-B5B8-99E877E333E7}" presName="txThree" presStyleLbl="node3" presStyleIdx="0" presStyleCnt="1" custLinFactNeighborX="55842" custLinFactNeighborY="-6353">
        <dgm:presLayoutVars>
          <dgm:chPref val="3"/>
        </dgm:presLayoutVars>
      </dgm:prSet>
      <dgm:spPr/>
    </dgm:pt>
    <dgm:pt modelId="{87EE8051-49BC-4B15-9591-95A9CDAD05BE}" type="pres">
      <dgm:prSet presAssocID="{2A53A344-AB02-41D2-B5B8-99E877E333E7}" presName="horzThree" presStyleCnt="0"/>
      <dgm:spPr/>
    </dgm:pt>
    <dgm:pt modelId="{D90BFF64-A512-484C-9FD5-7A29F6F05788}" type="pres">
      <dgm:prSet presAssocID="{8BBEC7D2-1C9F-4691-8001-BA0033A424C3}" presName="sibSpaceTwo" presStyleCnt="0"/>
      <dgm:spPr/>
    </dgm:pt>
    <dgm:pt modelId="{F0EA9523-601D-4672-BBA1-0757E6FC7AEC}" type="pres">
      <dgm:prSet presAssocID="{C2FE3B1F-D12D-4ABF-B3C0-7662AD0D73D1}" presName="vertTwo" presStyleCnt="0"/>
      <dgm:spPr/>
    </dgm:pt>
    <dgm:pt modelId="{25526D04-3134-44BE-944E-84D80C8AE4B8}" type="pres">
      <dgm:prSet presAssocID="{C2FE3B1F-D12D-4ABF-B3C0-7662AD0D73D1}" presName="txTwo" presStyleLbl="node2" presStyleIdx="1" presStyleCnt="2" custScaleX="95434" custScaleY="167638">
        <dgm:presLayoutVars>
          <dgm:chPref val="3"/>
        </dgm:presLayoutVars>
      </dgm:prSet>
      <dgm:spPr/>
    </dgm:pt>
    <dgm:pt modelId="{A6436492-77C5-4BE7-B20F-235F44A4048E}" type="pres">
      <dgm:prSet presAssocID="{C2FE3B1F-D12D-4ABF-B3C0-7662AD0D73D1}" presName="horzTwo" presStyleCnt="0"/>
      <dgm:spPr/>
    </dgm:pt>
  </dgm:ptLst>
  <dgm:cxnLst>
    <dgm:cxn modelId="{AFE7550C-706E-494C-B1EC-D7530C4289DE}" type="presOf" srcId="{EB675721-7D34-4F1D-9E5B-C3256B6B58BC}" destId="{E707DE6C-8CEA-49AF-9CD1-E2DB686BC496}" srcOrd="0" destOrd="0" presId="urn:microsoft.com/office/officeart/2005/8/layout/hierarchy4"/>
    <dgm:cxn modelId="{F19ABB0E-B9A8-4383-A649-F87611CE7DF3}" type="presOf" srcId="{788C044B-8F24-494C-91F6-8AB00CDCFD15}" destId="{E45885C6-8347-4CE8-BBF8-6FEE9AA82C85}" srcOrd="0" destOrd="0" presId="urn:microsoft.com/office/officeart/2005/8/layout/hierarchy4"/>
    <dgm:cxn modelId="{8F980011-148F-43B6-9E11-628AB8A12F04}" type="presOf" srcId="{2A53A344-AB02-41D2-B5B8-99E877E333E7}" destId="{3FFF245D-5362-4031-93DB-0CDB449C1557}" srcOrd="0" destOrd="0" presId="urn:microsoft.com/office/officeart/2005/8/layout/hierarchy4"/>
    <dgm:cxn modelId="{EE3EF717-20EC-4F64-AEFB-2A02FE32DCF2}" srcId="{49BE8542-FEDE-4AAC-8D48-5E9FA313033B}" destId="{C2FE3B1F-D12D-4ABF-B3C0-7662AD0D73D1}" srcOrd="1" destOrd="0" parTransId="{B567EE8A-5E7A-4FAB-950D-B0B3B8292725}" sibTransId="{2EC1571D-3B35-49D8-BF35-C91832930E2D}"/>
    <dgm:cxn modelId="{EF04D723-2002-474A-B1CB-BB9768AC5686}" type="presOf" srcId="{C2FE3B1F-D12D-4ABF-B3C0-7662AD0D73D1}" destId="{25526D04-3134-44BE-944E-84D80C8AE4B8}" srcOrd="0" destOrd="0" presId="urn:microsoft.com/office/officeart/2005/8/layout/hierarchy4"/>
    <dgm:cxn modelId="{CE540642-4963-4010-841B-897A18CFABDE}" srcId="{788C044B-8F24-494C-91F6-8AB00CDCFD15}" destId="{49BE8542-FEDE-4AAC-8D48-5E9FA313033B}" srcOrd="0" destOrd="0" parTransId="{497E7AA9-DF72-42A2-AF28-A523575F0BDA}" sibTransId="{E4B0FE52-D759-4B3C-A1FD-DCC0BB967D79}"/>
    <dgm:cxn modelId="{61CD5D9D-0C65-48AF-AC42-1BB1CB4262F1}" type="presOf" srcId="{49BE8542-FEDE-4AAC-8D48-5E9FA313033B}" destId="{18F41D65-C96C-4F46-9A43-823E6DD84DF9}" srcOrd="0" destOrd="0" presId="urn:microsoft.com/office/officeart/2005/8/layout/hierarchy4"/>
    <dgm:cxn modelId="{75DF88B0-55D0-4DD0-80D6-202CD4B39E5F}" srcId="{49BE8542-FEDE-4AAC-8D48-5E9FA313033B}" destId="{EB675721-7D34-4F1D-9E5B-C3256B6B58BC}" srcOrd="0" destOrd="0" parTransId="{27C6022B-B960-46DC-B7AF-51F6727260E4}" sibTransId="{8BBEC7D2-1C9F-4691-8001-BA0033A424C3}"/>
    <dgm:cxn modelId="{03D4C8E1-A1A8-4350-BC6C-52F6D808ADB8}" srcId="{EB675721-7D34-4F1D-9E5B-C3256B6B58BC}" destId="{2A53A344-AB02-41D2-B5B8-99E877E333E7}" srcOrd="0" destOrd="0" parTransId="{931A9D75-3536-41B2-A74F-5479C05C45AD}" sibTransId="{F0B24300-F1C7-4F7B-AF72-261AF6040521}"/>
    <dgm:cxn modelId="{C98192D9-A2AB-4FBC-8337-2654103AB47E}" type="presParOf" srcId="{E45885C6-8347-4CE8-BBF8-6FEE9AA82C85}" destId="{C7369598-059A-46DF-B958-23AFBE108362}" srcOrd="0" destOrd="0" presId="urn:microsoft.com/office/officeart/2005/8/layout/hierarchy4"/>
    <dgm:cxn modelId="{75B22FD7-088A-4F15-8806-ECEAA4866D47}" type="presParOf" srcId="{C7369598-059A-46DF-B958-23AFBE108362}" destId="{18F41D65-C96C-4F46-9A43-823E6DD84DF9}" srcOrd="0" destOrd="0" presId="urn:microsoft.com/office/officeart/2005/8/layout/hierarchy4"/>
    <dgm:cxn modelId="{D458A166-640B-4A44-9D35-67CFE6C2F700}" type="presParOf" srcId="{C7369598-059A-46DF-B958-23AFBE108362}" destId="{774A180B-073D-474A-A3F2-2360D3F40E44}" srcOrd="1" destOrd="0" presId="urn:microsoft.com/office/officeart/2005/8/layout/hierarchy4"/>
    <dgm:cxn modelId="{92023FB2-AF02-4344-BAAE-6979A73822B5}" type="presParOf" srcId="{C7369598-059A-46DF-B958-23AFBE108362}" destId="{41AB2C22-2D1C-4382-9CA2-CABEE8A467EB}" srcOrd="2" destOrd="0" presId="urn:microsoft.com/office/officeart/2005/8/layout/hierarchy4"/>
    <dgm:cxn modelId="{A096CE8D-FC98-4111-A295-52DBDD27C6AE}" type="presParOf" srcId="{41AB2C22-2D1C-4382-9CA2-CABEE8A467EB}" destId="{9CA192ED-D2E2-453E-809A-753D8E53726C}" srcOrd="0" destOrd="0" presId="urn:microsoft.com/office/officeart/2005/8/layout/hierarchy4"/>
    <dgm:cxn modelId="{F27FF068-A412-4B76-A655-619BFE628CC7}" type="presParOf" srcId="{9CA192ED-D2E2-453E-809A-753D8E53726C}" destId="{E707DE6C-8CEA-49AF-9CD1-E2DB686BC496}" srcOrd="0" destOrd="0" presId="urn:microsoft.com/office/officeart/2005/8/layout/hierarchy4"/>
    <dgm:cxn modelId="{24C00F9A-B8F0-4FD8-B826-EDCE11240089}" type="presParOf" srcId="{9CA192ED-D2E2-453E-809A-753D8E53726C}" destId="{775EC1C6-42B1-4513-B5B7-8E0ED07446CE}" srcOrd="1" destOrd="0" presId="urn:microsoft.com/office/officeart/2005/8/layout/hierarchy4"/>
    <dgm:cxn modelId="{12A036A3-A096-4BFF-A750-66B0588F2DAA}" type="presParOf" srcId="{9CA192ED-D2E2-453E-809A-753D8E53726C}" destId="{73CF3EEC-8EBD-46F0-AF05-C0E37A1C6D97}" srcOrd="2" destOrd="0" presId="urn:microsoft.com/office/officeart/2005/8/layout/hierarchy4"/>
    <dgm:cxn modelId="{A2A471F1-EDFA-4A82-8AB4-9D8A8148D9D1}" type="presParOf" srcId="{73CF3EEC-8EBD-46F0-AF05-C0E37A1C6D97}" destId="{90222634-F1A6-4FC1-B747-EAB9261C6C0A}" srcOrd="0" destOrd="0" presId="urn:microsoft.com/office/officeart/2005/8/layout/hierarchy4"/>
    <dgm:cxn modelId="{F95029CE-87BE-4B48-BE53-3628DBBC01DE}" type="presParOf" srcId="{90222634-F1A6-4FC1-B747-EAB9261C6C0A}" destId="{3FFF245D-5362-4031-93DB-0CDB449C1557}" srcOrd="0" destOrd="0" presId="urn:microsoft.com/office/officeart/2005/8/layout/hierarchy4"/>
    <dgm:cxn modelId="{121DC6FB-11D5-4F83-87FE-AFD96C1D1637}" type="presParOf" srcId="{90222634-F1A6-4FC1-B747-EAB9261C6C0A}" destId="{87EE8051-49BC-4B15-9591-95A9CDAD05BE}" srcOrd="1" destOrd="0" presId="urn:microsoft.com/office/officeart/2005/8/layout/hierarchy4"/>
    <dgm:cxn modelId="{BE26F279-B754-4A70-B7D1-9C7D26E18BB1}" type="presParOf" srcId="{41AB2C22-2D1C-4382-9CA2-CABEE8A467EB}" destId="{D90BFF64-A512-484C-9FD5-7A29F6F05788}" srcOrd="1" destOrd="0" presId="urn:microsoft.com/office/officeart/2005/8/layout/hierarchy4"/>
    <dgm:cxn modelId="{EF356B9F-C7D9-42BE-BAD6-46DEE33A149A}" type="presParOf" srcId="{41AB2C22-2D1C-4382-9CA2-CABEE8A467EB}" destId="{F0EA9523-601D-4672-BBA1-0757E6FC7AEC}" srcOrd="2" destOrd="0" presId="urn:microsoft.com/office/officeart/2005/8/layout/hierarchy4"/>
    <dgm:cxn modelId="{D52DC524-9BBF-43E2-9D7A-72F527212BB8}" type="presParOf" srcId="{F0EA9523-601D-4672-BBA1-0757E6FC7AEC}" destId="{25526D04-3134-44BE-944E-84D80C8AE4B8}" srcOrd="0" destOrd="0" presId="urn:microsoft.com/office/officeart/2005/8/layout/hierarchy4"/>
    <dgm:cxn modelId="{C3B42CAF-66B1-4390-936D-4702EDB690AC}" type="presParOf" srcId="{F0EA9523-601D-4672-BBA1-0757E6FC7AEC}" destId="{A6436492-77C5-4BE7-B20F-235F44A4048E}"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F41D65-C96C-4F46-9A43-823E6DD84DF9}">
      <dsp:nvSpPr>
        <dsp:cNvPr id="0" name=""/>
        <dsp:cNvSpPr/>
      </dsp:nvSpPr>
      <dsp:spPr>
        <a:xfrm>
          <a:off x="0" y="49442"/>
          <a:ext cx="4936183" cy="17410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l-GR" sz="2500" kern="1200" dirty="0"/>
            <a:t>Σύμφωνα με τον </a:t>
          </a:r>
          <a:r>
            <a:rPr lang="en-US" sz="2500" kern="1200" dirty="0"/>
            <a:t>Wenger (1998), </a:t>
          </a:r>
          <a:r>
            <a:rPr lang="el-GR" sz="2500" kern="1200" dirty="0"/>
            <a:t>οι κοινότητες πρακτικής εμφανίζουν τα εξής βασικά χαρακτηριστικά:</a:t>
          </a:r>
        </a:p>
      </dsp:txBody>
      <dsp:txXfrm>
        <a:off x="50994" y="100436"/>
        <a:ext cx="4834195" cy="1639072"/>
      </dsp:txXfrm>
    </dsp:sp>
    <dsp:sp modelId="{E707DE6C-8CEA-49AF-9CD1-E2DB686BC496}">
      <dsp:nvSpPr>
        <dsp:cNvPr id="0" name=""/>
        <dsp:cNvSpPr/>
      </dsp:nvSpPr>
      <dsp:spPr>
        <a:xfrm>
          <a:off x="9040" y="1793471"/>
          <a:ext cx="2412131" cy="11758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t>αμοιβαία εμπλοκή</a:t>
          </a:r>
        </a:p>
      </dsp:txBody>
      <dsp:txXfrm>
        <a:off x="43480" y="1827911"/>
        <a:ext cx="2343251" cy="1106994"/>
      </dsp:txXfrm>
    </dsp:sp>
    <dsp:sp modelId="{3FFF245D-5362-4031-93DB-0CDB449C1557}">
      <dsp:nvSpPr>
        <dsp:cNvPr id="0" name=""/>
        <dsp:cNvSpPr/>
      </dsp:nvSpPr>
      <dsp:spPr>
        <a:xfrm>
          <a:off x="1356303" y="2976902"/>
          <a:ext cx="2416941" cy="7006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t>κοινό εγχείρημα</a:t>
          </a:r>
        </a:p>
      </dsp:txBody>
      <dsp:txXfrm>
        <a:off x="1376825" y="2997424"/>
        <a:ext cx="2375897" cy="659640"/>
      </dsp:txXfrm>
    </dsp:sp>
    <dsp:sp modelId="{25526D04-3134-44BE-944E-84D80C8AE4B8}">
      <dsp:nvSpPr>
        <dsp:cNvPr id="0" name=""/>
        <dsp:cNvSpPr/>
      </dsp:nvSpPr>
      <dsp:spPr>
        <a:xfrm>
          <a:off x="2626599" y="1793471"/>
          <a:ext cx="2306583" cy="11746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t>κοινό ρεπερτόριο</a:t>
          </a:r>
        </a:p>
      </dsp:txBody>
      <dsp:txXfrm>
        <a:off x="2661002" y="1827874"/>
        <a:ext cx="2237777" cy="110580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A51DEA6A-A940-4A6C-BBDF-6A1F4AD3C25C}" type="datetimeFigureOut">
              <a:rPr lang="en-US" smtClean="0"/>
              <a:t>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E5593F61-757C-4D34-A00A-71A65047FA8B}" type="slidenum">
              <a:rPr lang="en-US" smtClean="0"/>
              <a:t>‹#›</a:t>
            </a:fld>
            <a:endParaRPr lang="en-US"/>
          </a:p>
        </p:txBody>
      </p:sp>
    </p:spTree>
    <p:extLst>
      <p:ext uri="{BB962C8B-B14F-4D97-AF65-F5344CB8AC3E}">
        <p14:creationId xmlns:p14="http://schemas.microsoft.com/office/powerpoint/2010/main" val="4210022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Vertical Text Placeholder 2"/>
          <p:cNvSpPr>
            <a:spLocks noGrp="1"/>
          </p:cNvSpPr>
          <p:nvPr>
            <p:ph type="body" orient="vert" idx="1"/>
          </p:nvPr>
        </p:nvSpPr>
        <p:spPr/>
        <p:txBody>
          <a:bodyPr vert="eaVert"/>
          <a:lstStyle/>
          <a:p>
            <a:pPr lvl="0"/>
            <a:r>
              <a:rPr lang="el-GR"/>
              <a:t>Επεξεργασία στυλ υποδείγματος κειμένου
Δεύτερου επιπέδου
Τρίτου επιπέδου
Τέταρτου επιπέδου
Πέμπτου επιπέδου</a:t>
            </a:r>
            <a:endParaRPr lang="en-US"/>
          </a:p>
        </p:txBody>
      </p:sp>
      <p:sp>
        <p:nvSpPr>
          <p:cNvPr id="4" name="Date Placeholder 3"/>
          <p:cNvSpPr>
            <a:spLocks noGrp="1"/>
          </p:cNvSpPr>
          <p:nvPr>
            <p:ph type="dt" sz="half" idx="10"/>
          </p:nvPr>
        </p:nvSpPr>
        <p:spPr/>
        <p:txBody>
          <a:bodyPr/>
          <a:lstStyle/>
          <a:p>
            <a:fld id="{A51DEA6A-A940-4A6C-BBDF-6A1F4AD3C25C}" type="datetimeFigureOut">
              <a:rPr lang="en-US" smtClean="0"/>
              <a:t>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93F61-757C-4D34-A00A-71A65047FA8B}" type="slidenum">
              <a:rPr lang="en-US" smtClean="0"/>
              <a:t>‹#›</a:t>
            </a:fld>
            <a:endParaRPr lang="en-US"/>
          </a:p>
        </p:txBody>
      </p:sp>
    </p:spTree>
    <p:extLst>
      <p:ext uri="{BB962C8B-B14F-4D97-AF65-F5344CB8AC3E}">
        <p14:creationId xmlns:p14="http://schemas.microsoft.com/office/powerpoint/2010/main" val="1068103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Date Placeholder 3"/>
          <p:cNvSpPr>
            <a:spLocks noGrp="1"/>
          </p:cNvSpPr>
          <p:nvPr>
            <p:ph type="dt" sz="half" idx="10"/>
          </p:nvPr>
        </p:nvSpPr>
        <p:spPr/>
        <p:txBody>
          <a:bodyPr/>
          <a:lstStyle/>
          <a:p>
            <a:fld id="{A51DEA6A-A940-4A6C-BBDF-6A1F4AD3C25C}" type="datetimeFigureOut">
              <a:rPr lang="en-US" smtClean="0"/>
              <a:t>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93F61-757C-4D34-A00A-71A65047FA8B}" type="slidenum">
              <a:rPr lang="en-US" smtClean="0"/>
              <a:t>‹#›</a:t>
            </a:fld>
            <a:endParaRPr lang="en-US"/>
          </a:p>
        </p:txBody>
      </p:sp>
    </p:spTree>
    <p:extLst>
      <p:ext uri="{BB962C8B-B14F-4D97-AF65-F5344CB8AC3E}">
        <p14:creationId xmlns:p14="http://schemas.microsoft.com/office/powerpoint/2010/main" val="1437603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Date Placeholder 3"/>
          <p:cNvSpPr>
            <a:spLocks noGrp="1"/>
          </p:cNvSpPr>
          <p:nvPr>
            <p:ph type="dt" sz="half" idx="10"/>
          </p:nvPr>
        </p:nvSpPr>
        <p:spPr/>
        <p:txBody>
          <a:bodyPr/>
          <a:lstStyle/>
          <a:p>
            <a:fld id="{A51DEA6A-A940-4A6C-BBDF-6A1F4AD3C25C}" type="datetimeFigureOut">
              <a:rPr lang="en-US" smtClean="0"/>
              <a:t>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93F61-757C-4D34-A00A-71A65047FA8B}" type="slidenum">
              <a:rPr lang="en-US" smtClean="0"/>
              <a:t>‹#›</a:t>
            </a:fld>
            <a:endParaRPr lang="en-US"/>
          </a:p>
        </p:txBody>
      </p:sp>
    </p:spTree>
    <p:extLst>
      <p:ext uri="{BB962C8B-B14F-4D97-AF65-F5344CB8AC3E}">
        <p14:creationId xmlns:p14="http://schemas.microsoft.com/office/powerpoint/2010/main" val="3976814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a:p>
        </p:txBody>
      </p:sp>
      <p:sp>
        <p:nvSpPr>
          <p:cNvPr id="4" name="Date Placeholder 3"/>
          <p:cNvSpPr>
            <a:spLocks noGrp="1"/>
          </p:cNvSpPr>
          <p:nvPr>
            <p:ph type="dt" sz="half" idx="10"/>
          </p:nvPr>
        </p:nvSpPr>
        <p:spPr>
          <a:xfrm>
            <a:off x="8593667" y="6272784"/>
            <a:ext cx="2644309" cy="365125"/>
          </a:xfrm>
        </p:spPr>
        <p:txBody>
          <a:bodyPr/>
          <a:lstStyle/>
          <a:p>
            <a:fld id="{A51DEA6A-A940-4A6C-BBDF-6A1F4AD3C25C}" type="datetimeFigureOut">
              <a:rPr lang="en-US" smtClean="0"/>
              <a:t>12/7/25</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E5593F61-757C-4D34-A00A-71A65047FA8B}" type="slidenum">
              <a:rPr lang="en-US" smtClean="0"/>
              <a:t>‹#›</a:t>
            </a:fld>
            <a:endParaRPr lang="en-US"/>
          </a:p>
        </p:txBody>
      </p:sp>
    </p:spTree>
    <p:extLst>
      <p:ext uri="{BB962C8B-B14F-4D97-AF65-F5344CB8AC3E}">
        <p14:creationId xmlns:p14="http://schemas.microsoft.com/office/powerpoint/2010/main" val="4162054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5" name="Date Placeholder 4"/>
          <p:cNvSpPr>
            <a:spLocks noGrp="1"/>
          </p:cNvSpPr>
          <p:nvPr>
            <p:ph type="dt" sz="half" idx="10"/>
          </p:nvPr>
        </p:nvSpPr>
        <p:spPr/>
        <p:txBody>
          <a:bodyPr/>
          <a:lstStyle/>
          <a:p>
            <a:fld id="{A51DEA6A-A940-4A6C-BBDF-6A1F4AD3C25C}" type="datetimeFigureOut">
              <a:rPr lang="en-US" smtClean="0"/>
              <a:t>12/7/25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93F61-757C-4D34-A00A-71A65047FA8B}" type="slidenum">
              <a:rPr lang="en-US" smtClean="0"/>
              <a:t>‹#›</a:t>
            </a:fld>
            <a:endParaRPr lang="en-US"/>
          </a:p>
        </p:txBody>
      </p:sp>
    </p:spTree>
    <p:extLst>
      <p:ext uri="{BB962C8B-B14F-4D97-AF65-F5344CB8AC3E}">
        <p14:creationId xmlns:p14="http://schemas.microsoft.com/office/powerpoint/2010/main" val="3668436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Σύγκριση">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7" name="Date Placeholder 6"/>
          <p:cNvSpPr>
            <a:spLocks noGrp="1"/>
          </p:cNvSpPr>
          <p:nvPr>
            <p:ph type="dt" sz="half" idx="10"/>
          </p:nvPr>
        </p:nvSpPr>
        <p:spPr/>
        <p:txBody>
          <a:bodyPr/>
          <a:lstStyle/>
          <a:p>
            <a:fld id="{A51DEA6A-A940-4A6C-BBDF-6A1F4AD3C25C}" type="datetimeFigureOut">
              <a:rPr lang="en-US" smtClean="0"/>
              <a:t>12/7/25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593F61-757C-4D34-A00A-71A65047FA8B}" type="slidenum">
              <a:rPr lang="en-US" smtClean="0"/>
              <a:t>‹#›</a:t>
            </a:fld>
            <a:endParaRPr lang="en-US"/>
          </a:p>
        </p:txBody>
      </p:sp>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Tree>
    <p:extLst>
      <p:ext uri="{BB962C8B-B14F-4D97-AF65-F5344CB8AC3E}">
        <p14:creationId xmlns:p14="http://schemas.microsoft.com/office/powerpoint/2010/main" val="1987131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Μόνο τίτλος">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51DEA6A-A940-4A6C-BBDF-6A1F4AD3C25C}" type="datetimeFigureOut">
              <a:rPr lang="en-US" smtClean="0"/>
              <a:t>12/7/25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593F61-757C-4D34-A00A-71A65047FA8B}" type="slidenum">
              <a:rPr lang="en-US" smtClean="0"/>
              <a:t>‹#›</a:t>
            </a:fld>
            <a:endParaRPr lang="en-US"/>
          </a:p>
        </p:txBody>
      </p:sp>
      <p:sp>
        <p:nvSpPr>
          <p:cNvPr id="6" name="Title 5"/>
          <p:cNvSpPr>
            <a:spLocks noGrp="1"/>
          </p:cNvSpPr>
          <p:nvPr>
            <p:ph type="title"/>
          </p:nvPr>
        </p:nvSpPr>
        <p:spPr/>
        <p:txBody>
          <a:bodyPr/>
          <a:lstStyle/>
          <a:p>
            <a:r>
              <a:rPr lang="el-GR"/>
              <a:t>Κάντε κλικ για να επεξεργαστείτε τον τίτλο υποδείγματος</a:t>
            </a:r>
            <a:endParaRPr lang="en-US"/>
          </a:p>
        </p:txBody>
      </p:sp>
    </p:spTree>
    <p:extLst>
      <p:ext uri="{BB962C8B-B14F-4D97-AF65-F5344CB8AC3E}">
        <p14:creationId xmlns:p14="http://schemas.microsoft.com/office/powerpoint/2010/main" val="3145918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1DEA6A-A940-4A6C-BBDF-6A1F4AD3C25C}" type="datetimeFigureOut">
              <a:rPr lang="en-US" smtClean="0"/>
              <a:t>12/7/25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593F61-757C-4D34-A00A-71A65047FA8B}" type="slidenum">
              <a:rPr lang="en-US" smtClean="0"/>
              <a:t>‹#›</a:t>
            </a:fld>
            <a:endParaRPr lang="en-US"/>
          </a:p>
        </p:txBody>
      </p:sp>
    </p:spTree>
    <p:extLst>
      <p:ext uri="{BB962C8B-B14F-4D97-AF65-F5344CB8AC3E}">
        <p14:creationId xmlns:p14="http://schemas.microsoft.com/office/powerpoint/2010/main" val="1528158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a:p>
        </p:txBody>
      </p:sp>
      <p:sp>
        <p:nvSpPr>
          <p:cNvPr id="5" name="Date Placeholder 4"/>
          <p:cNvSpPr>
            <a:spLocks noGrp="1"/>
          </p:cNvSpPr>
          <p:nvPr>
            <p:ph type="dt" sz="half" idx="10"/>
          </p:nvPr>
        </p:nvSpPr>
        <p:spPr/>
        <p:txBody>
          <a:bodyPr/>
          <a:lstStyle/>
          <a:p>
            <a:fld id="{A51DEA6A-A940-4A6C-BBDF-6A1F4AD3C25C}" type="datetimeFigureOut">
              <a:rPr lang="en-US" smtClean="0"/>
              <a:t>12/7/25</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E5593F61-757C-4D34-A00A-71A65047FA8B}" type="slidenum">
              <a:rPr lang="en-US" smtClean="0"/>
              <a:t>‹#›</a:t>
            </a:fld>
            <a:endParaRPr lang="en-US"/>
          </a:p>
        </p:txBody>
      </p:sp>
    </p:spTree>
    <p:extLst>
      <p:ext uri="{BB962C8B-B14F-4D97-AF65-F5344CB8AC3E}">
        <p14:creationId xmlns:p14="http://schemas.microsoft.com/office/powerpoint/2010/main" val="922827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l-GR"/>
              <a:t>Κάντε κλικ για να επεξεργαστείτε τον τίτλο υποδείγματος</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a:p>
        </p:txBody>
      </p:sp>
      <p:sp>
        <p:nvSpPr>
          <p:cNvPr id="5" name="Date Placeholder 4"/>
          <p:cNvSpPr>
            <a:spLocks noGrp="1"/>
          </p:cNvSpPr>
          <p:nvPr>
            <p:ph type="dt" sz="half" idx="10"/>
          </p:nvPr>
        </p:nvSpPr>
        <p:spPr/>
        <p:txBody>
          <a:bodyPr/>
          <a:lstStyle/>
          <a:p>
            <a:fld id="{A51DEA6A-A940-4A6C-BBDF-6A1F4AD3C25C}" type="datetimeFigureOut">
              <a:rPr lang="en-US" smtClean="0"/>
              <a:t>12/7/25</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E5593F61-757C-4D34-A00A-71A65047FA8B}" type="slidenum">
              <a:rPr lang="en-US" smtClean="0"/>
              <a:t>‹#›</a:t>
            </a:fld>
            <a:endParaRPr lang="en-US"/>
          </a:p>
        </p:txBody>
      </p:sp>
    </p:spTree>
    <p:extLst>
      <p:ext uri="{BB962C8B-B14F-4D97-AF65-F5344CB8AC3E}">
        <p14:creationId xmlns:p14="http://schemas.microsoft.com/office/powerpoint/2010/main" val="1015090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A51DEA6A-A940-4A6C-BBDF-6A1F4AD3C25C}" type="datetimeFigureOut">
              <a:rPr lang="en-US" smtClean="0"/>
              <a:t>12/7/25</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E5593F61-757C-4D34-A00A-71A65047FA8B}" type="slidenum">
              <a:rPr lang="en-US" smtClean="0"/>
              <a:t>‹#›</a:t>
            </a:fld>
            <a:endParaRPr lang="en-US"/>
          </a:p>
        </p:txBody>
      </p:sp>
    </p:spTree>
    <p:extLst>
      <p:ext uri="{BB962C8B-B14F-4D97-AF65-F5344CB8AC3E}">
        <p14:creationId xmlns:p14="http://schemas.microsoft.com/office/powerpoint/2010/main" val="5220417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UYVlcNQtlLQ"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l-GR" sz="4400" dirty="0"/>
              <a:t>διαλεκτΟΛΟΓΙΑ</a:t>
            </a:r>
            <a:br>
              <a:rPr lang="el-GR" sz="4400" dirty="0"/>
            </a:br>
            <a:br>
              <a:rPr lang="el-GR" sz="4400" dirty="0"/>
            </a:br>
            <a:r>
              <a:rPr lang="el-GR" sz="3200" b="1" dirty="0"/>
              <a:t>Ενότητα 7: ΑΣΤΙΚΗ Διαλεκτολογία &amp; ΚΟΙΝΟΤΗΤΕΣ ΠΡΑΚΤΙΚΗΣ</a:t>
            </a:r>
            <a:endParaRPr lang="en-US" sz="3200" dirty="0"/>
          </a:p>
        </p:txBody>
      </p:sp>
      <p:sp>
        <p:nvSpPr>
          <p:cNvPr id="6" name="Text Box 8">
            <a:extLst>
              <a:ext uri="{FF2B5EF4-FFF2-40B4-BE49-F238E27FC236}">
                <a16:creationId xmlns:a16="http://schemas.microsoft.com/office/drawing/2014/main" id="{02D09A71-2CE3-1149-9BF2-A8252331F258}"/>
              </a:ext>
            </a:extLst>
          </p:cNvPr>
          <p:cNvSpPr txBox="1">
            <a:spLocks noChangeArrowheads="1"/>
          </p:cNvSpPr>
          <p:nvPr/>
        </p:nvSpPr>
        <p:spPr bwMode="auto">
          <a:xfrm>
            <a:off x="6915665" y="5305167"/>
            <a:ext cx="432117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itchFamily="2" charset="2"/>
              <a:buChar char="n"/>
              <a:defRPr sz="2800">
                <a:solidFill>
                  <a:schemeClr val="tx1"/>
                </a:solidFill>
                <a:latin typeface="Comic Sans MS" panose="030F0902030302020204" pitchFamily="66" charset="0"/>
              </a:defRPr>
            </a:lvl1pPr>
            <a:lvl2pPr marL="742950" indent="-285750">
              <a:spcBef>
                <a:spcPct val="20000"/>
              </a:spcBef>
              <a:buClr>
                <a:schemeClr val="accent1"/>
              </a:buClr>
              <a:buSzPct val="75000"/>
              <a:buFont typeface="Wingdings" pitchFamily="2" charset="2"/>
              <a:buChar char="n"/>
              <a:defRPr sz="2600">
                <a:solidFill>
                  <a:schemeClr val="tx1"/>
                </a:solidFill>
                <a:latin typeface="Comic Sans MS" panose="030F0902030302020204" pitchFamily="66" charset="0"/>
              </a:defRPr>
            </a:lvl2pPr>
            <a:lvl3pPr marL="1143000" indent="-228600">
              <a:spcBef>
                <a:spcPct val="20000"/>
              </a:spcBef>
              <a:buClr>
                <a:schemeClr val="folHlink"/>
              </a:buClr>
              <a:buSzPct val="55000"/>
              <a:buFont typeface="Wingdings" pitchFamily="2" charset="2"/>
              <a:buChar char="n"/>
              <a:defRPr sz="2300">
                <a:solidFill>
                  <a:schemeClr val="tx1"/>
                </a:solidFill>
                <a:latin typeface="Comic Sans MS" panose="030F0902030302020204" pitchFamily="66" charset="0"/>
              </a:defRPr>
            </a:lvl3pPr>
            <a:lvl4pPr marL="1600200" indent="-228600">
              <a:spcBef>
                <a:spcPct val="20000"/>
              </a:spcBef>
              <a:buClr>
                <a:schemeClr val="accent1"/>
              </a:buClr>
              <a:buFont typeface="Wingdings" pitchFamily="2" charset="2"/>
              <a:buChar char="§"/>
              <a:defRPr sz="2000">
                <a:solidFill>
                  <a:schemeClr val="tx1"/>
                </a:solidFill>
                <a:latin typeface="Comic Sans MS" panose="030F0902030302020204" pitchFamily="66" charset="0"/>
              </a:defRPr>
            </a:lvl4pPr>
            <a:lvl5pPr marL="2057400" indent="-228600">
              <a:spcBef>
                <a:spcPct val="20000"/>
              </a:spcBef>
              <a:buClr>
                <a:schemeClr val="accent1"/>
              </a:buClr>
              <a:buFont typeface="Wingdings" pitchFamily="2" charset="2"/>
              <a:buChar char="§"/>
              <a:defRPr sz="2000">
                <a:solidFill>
                  <a:schemeClr val="tx1"/>
                </a:solidFill>
                <a:latin typeface="Comic Sans MS" panose="030F0902030302020204" pitchFamily="66"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Comic Sans MS" panose="030F0902030302020204" pitchFamily="66"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Comic Sans MS" panose="030F0902030302020204" pitchFamily="66"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Comic Sans MS" panose="030F0902030302020204" pitchFamily="66"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Comic Sans MS" panose="030F0902030302020204" pitchFamily="66" charset="0"/>
              </a:defRPr>
            </a:lvl9pPr>
          </a:lstStyle>
          <a:p>
            <a:pPr algn="r" eaLnBrk="1" hangingPunct="1">
              <a:spcBef>
                <a:spcPct val="50000"/>
              </a:spcBef>
              <a:buClrTx/>
              <a:buSzTx/>
              <a:buFontTx/>
              <a:buNone/>
            </a:pPr>
            <a:r>
              <a:rPr lang="el-GR" altLang="el-GR" sz="1800" dirty="0">
                <a:solidFill>
                  <a:srgbClr val="000000"/>
                </a:solidFill>
              </a:rPr>
              <a:t>    Δρ. Βασιλική Ζαχαροπούλου</a:t>
            </a:r>
            <a:endParaRPr lang="en-US" altLang="el-GR" sz="1800" dirty="0">
              <a:solidFill>
                <a:srgbClr val="000000"/>
              </a:solidFill>
            </a:endParaRPr>
          </a:p>
          <a:p>
            <a:pPr algn="r" eaLnBrk="1" hangingPunct="1">
              <a:spcBef>
                <a:spcPct val="50000"/>
              </a:spcBef>
              <a:buClrTx/>
              <a:buSzTx/>
              <a:buFontTx/>
              <a:buNone/>
            </a:pPr>
            <a:r>
              <a:rPr lang="en-US" altLang="el-GR" sz="1800" dirty="0" err="1">
                <a:solidFill>
                  <a:srgbClr val="000000"/>
                </a:solidFill>
              </a:rPr>
              <a:t>v_zacharopoulou@ac.upatras.gr</a:t>
            </a:r>
            <a:endParaRPr lang="el-GR" altLang="el-GR" sz="1800" dirty="0">
              <a:solidFill>
                <a:srgbClr val="000000"/>
              </a:solidFill>
            </a:endParaRPr>
          </a:p>
          <a:p>
            <a:pPr algn="r">
              <a:spcBef>
                <a:spcPts val="600"/>
              </a:spcBef>
              <a:buClrTx/>
              <a:buSzTx/>
              <a:buNone/>
            </a:pPr>
            <a:r>
              <a:rPr lang="en-US" altLang="el-GR" sz="1600" i="1" dirty="0">
                <a:solidFill>
                  <a:srgbClr val="4E004E"/>
                </a:solidFill>
              </a:rPr>
              <a:t>(</a:t>
            </a:r>
            <a:r>
              <a:rPr lang="el-GR" altLang="el-GR" sz="1600" i="1" dirty="0">
                <a:solidFill>
                  <a:srgbClr val="4E004E"/>
                </a:solidFill>
              </a:rPr>
              <a:t>Χειμερινό εξάμηνο </a:t>
            </a:r>
            <a:r>
              <a:rPr lang="en-US" altLang="el-GR" sz="1600" i="1" dirty="0">
                <a:solidFill>
                  <a:srgbClr val="4E004E"/>
                </a:solidFill>
              </a:rPr>
              <a:t>20</a:t>
            </a:r>
            <a:r>
              <a:rPr lang="el-GR" altLang="el-GR" sz="1600" i="1" dirty="0">
                <a:solidFill>
                  <a:srgbClr val="4E004E"/>
                </a:solidFill>
              </a:rPr>
              <a:t>25</a:t>
            </a:r>
            <a:r>
              <a:rPr lang="en-US" altLang="el-GR" sz="1600" i="1" dirty="0">
                <a:solidFill>
                  <a:srgbClr val="4E004E"/>
                </a:solidFill>
              </a:rPr>
              <a:t>-2</a:t>
            </a:r>
            <a:r>
              <a:rPr lang="el-GR" altLang="el-GR" sz="1600" i="1" dirty="0">
                <a:solidFill>
                  <a:srgbClr val="4E004E"/>
                </a:solidFill>
              </a:rPr>
              <a:t>6</a:t>
            </a:r>
            <a:r>
              <a:rPr lang="en-US" altLang="el-GR" sz="1600" i="1" dirty="0">
                <a:solidFill>
                  <a:srgbClr val="4E004E"/>
                </a:solidFill>
              </a:rPr>
              <a:t>)</a:t>
            </a:r>
            <a:endParaRPr lang="el-GR" altLang="el-GR" sz="1600" i="1" dirty="0">
              <a:solidFill>
                <a:srgbClr val="4E004E"/>
              </a:solidFill>
            </a:endParaRPr>
          </a:p>
        </p:txBody>
      </p:sp>
    </p:spTree>
    <p:extLst>
      <p:ext uri="{BB962C8B-B14F-4D97-AF65-F5344CB8AC3E}">
        <p14:creationId xmlns:p14="http://schemas.microsoft.com/office/powerpoint/2010/main" val="1760682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2023" y="224212"/>
            <a:ext cx="4517420" cy="1049235"/>
          </a:xfrm>
        </p:spPr>
        <p:txBody>
          <a:bodyPr>
            <a:normAutofit/>
          </a:bodyPr>
          <a:lstStyle/>
          <a:p>
            <a:r>
              <a:rPr lang="el-GR" sz="2800" dirty="0"/>
              <a:t>Πληροφορητεσ/τριεσ</a:t>
            </a:r>
          </a:p>
        </p:txBody>
      </p:sp>
      <p:sp>
        <p:nvSpPr>
          <p:cNvPr id="3" name="Content Placeholder 2"/>
          <p:cNvSpPr>
            <a:spLocks noGrp="1"/>
          </p:cNvSpPr>
          <p:nvPr>
            <p:ph idx="1"/>
          </p:nvPr>
        </p:nvSpPr>
        <p:spPr>
          <a:xfrm>
            <a:off x="878001" y="1766351"/>
            <a:ext cx="5472922" cy="4842268"/>
          </a:xfrm>
        </p:spPr>
        <p:txBody>
          <a:bodyPr>
            <a:normAutofit fontScale="85000" lnSpcReduction="10000"/>
          </a:bodyPr>
          <a:lstStyle/>
          <a:p>
            <a:pPr>
              <a:lnSpc>
                <a:spcPct val="120000"/>
              </a:lnSpc>
            </a:pPr>
            <a:r>
              <a:rPr lang="el-GR" b="1" dirty="0"/>
              <a:t>η συλλογή υλικού/καταγραφή </a:t>
            </a:r>
            <a:r>
              <a:rPr lang="el-GR" b="1" dirty="0">
                <a:solidFill>
                  <a:schemeClr val="accent1"/>
                </a:solidFill>
              </a:rPr>
              <a:t>όλων των πιθανών κοινωνιολέκτων </a:t>
            </a:r>
            <a:r>
              <a:rPr lang="el-GR" b="1" dirty="0"/>
              <a:t>μιας αστικής κοινότητας</a:t>
            </a:r>
          </a:p>
          <a:p>
            <a:pPr>
              <a:lnSpc>
                <a:spcPct val="120000"/>
              </a:lnSpc>
            </a:pPr>
            <a:r>
              <a:rPr lang="el-GR" b="1" dirty="0"/>
              <a:t>λόγω της πολυπλοκότητας των </a:t>
            </a:r>
            <a:r>
              <a:rPr lang="el-GR" b="1" dirty="0">
                <a:solidFill>
                  <a:schemeClr val="accent1"/>
                </a:solidFill>
              </a:rPr>
              <a:t>αστικών κοινοτήτων, </a:t>
            </a:r>
            <a:r>
              <a:rPr lang="el-GR" b="1" dirty="0"/>
              <a:t>τόσο ως προς τον μεγάλο πληθυσμό, όσο και ως προς την </a:t>
            </a:r>
            <a:r>
              <a:rPr lang="el-GR" b="1" dirty="0" err="1">
                <a:solidFill>
                  <a:schemeClr val="accent1"/>
                </a:solidFill>
              </a:rPr>
              <a:t>κοινωνιοπολιτισμική</a:t>
            </a:r>
            <a:r>
              <a:rPr lang="el-GR" b="1" dirty="0">
                <a:solidFill>
                  <a:schemeClr val="accent1"/>
                </a:solidFill>
              </a:rPr>
              <a:t> </a:t>
            </a:r>
            <a:r>
              <a:rPr lang="el-GR" b="1" dirty="0"/>
              <a:t>σύνθεση</a:t>
            </a:r>
          </a:p>
          <a:p>
            <a:pPr>
              <a:lnSpc>
                <a:spcPct val="120000"/>
              </a:lnSpc>
            </a:pPr>
            <a:r>
              <a:rPr lang="el-GR" b="1" dirty="0"/>
              <a:t>οι ερευνητές συλλέγουν τυχαίο δείγμα αστικού πληθυσμού, ώστε όλα τα μέλη να έχουν ισότιμες πιθανότητες επιλογής,</a:t>
            </a:r>
            <a:r>
              <a:rPr lang="el-GR" dirty="0"/>
              <a:t> και το δείγμα να είναι αντιπροσωπευτικό του συνολικού πληθυσμού.</a:t>
            </a:r>
            <a:r>
              <a:rPr lang="el-GR" b="1" dirty="0"/>
              <a:t> </a:t>
            </a:r>
          </a:p>
          <a:p>
            <a:pPr>
              <a:lnSpc>
                <a:spcPct val="120000"/>
              </a:lnSpc>
            </a:pPr>
            <a:r>
              <a:rPr lang="el-GR" dirty="0"/>
              <a:t>Η δημιουργία του τυχαίου δείγματος εξάγεται μέσα από </a:t>
            </a:r>
            <a:r>
              <a:rPr lang="el-GR" b="1" dirty="0"/>
              <a:t>λεπτομερείς καταλόγους </a:t>
            </a:r>
            <a:r>
              <a:rPr lang="el-GR" dirty="0"/>
              <a:t>της κοινότητας, οι οποίοι περιλαμβάνουν το σύνολο των κατοίκων</a:t>
            </a:r>
          </a:p>
          <a:p>
            <a:pPr>
              <a:lnSpc>
                <a:spcPct val="120000"/>
              </a:lnSpc>
            </a:pPr>
            <a:r>
              <a:rPr lang="el-GR" b="1" dirty="0"/>
              <a:t>π.χ. εκλογικός/τηλεφωνικός κατάλογος</a:t>
            </a:r>
          </a:p>
          <a:p>
            <a:pPr>
              <a:lnSpc>
                <a:spcPct val="110000"/>
              </a:lnSpc>
            </a:pPr>
            <a:endParaRPr lang="el-GR" sz="1700" dirty="0"/>
          </a:p>
          <a:p>
            <a:pPr>
              <a:lnSpc>
                <a:spcPct val="110000"/>
              </a:lnSpc>
            </a:pPr>
            <a:endParaRPr lang="el-GR" sz="17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9336" y="1321424"/>
            <a:ext cx="4960442" cy="421515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97C8481C-F59D-4F40-A998-0F7C2913F737}"/>
              </a:ext>
            </a:extLst>
          </p:cNvPr>
          <p:cNvSpPr txBox="1"/>
          <p:nvPr/>
        </p:nvSpPr>
        <p:spPr>
          <a:xfrm>
            <a:off x="249381" y="1321424"/>
            <a:ext cx="5245331" cy="646331"/>
          </a:xfrm>
          <a:prstGeom prst="rect">
            <a:avLst/>
          </a:prstGeom>
          <a:noFill/>
        </p:spPr>
        <p:txBody>
          <a:bodyPr wrap="square" rtlCol="0">
            <a:spAutoFit/>
          </a:bodyPr>
          <a:lstStyle/>
          <a:p>
            <a:r>
              <a:rPr lang="el-GR" b="1" i="1" dirty="0"/>
              <a:t>Επιδίωξη της αστικής διαλεκτολογίας είναι</a:t>
            </a:r>
          </a:p>
          <a:p>
            <a:endParaRPr lang="el-GR" dirty="0"/>
          </a:p>
        </p:txBody>
      </p:sp>
      <p:sp>
        <p:nvSpPr>
          <p:cNvPr id="5" name="TextBox 4">
            <a:extLst>
              <a:ext uri="{FF2B5EF4-FFF2-40B4-BE49-F238E27FC236}">
                <a16:creationId xmlns:a16="http://schemas.microsoft.com/office/drawing/2014/main" id="{729F1242-DC6F-FE4D-A900-5D0FB6C2DFCD}"/>
              </a:ext>
            </a:extLst>
          </p:cNvPr>
          <p:cNvSpPr txBox="1"/>
          <p:nvPr/>
        </p:nvSpPr>
        <p:spPr>
          <a:xfrm>
            <a:off x="5968538" y="5853217"/>
            <a:ext cx="5586153" cy="1200329"/>
          </a:xfrm>
          <a:prstGeom prst="rect">
            <a:avLst/>
          </a:prstGeom>
          <a:noFill/>
        </p:spPr>
        <p:txBody>
          <a:bodyPr wrap="square" rtlCol="0">
            <a:spAutoFit/>
          </a:bodyPr>
          <a:lstStyle/>
          <a:p>
            <a:pPr algn="ctr"/>
            <a:r>
              <a:rPr lang="el-GR" dirty="0"/>
              <a:t>Από αυτούς επιλέγεται ένα τυχαίο δείγμα, π.χ. κάθε χιλιοστός κάτοικος, το οποίο προσεγγίζεται τηλεφωνικά κατά κύριο λόγο.</a:t>
            </a:r>
          </a:p>
          <a:p>
            <a:endParaRPr lang="el-GR" dirty="0"/>
          </a:p>
        </p:txBody>
      </p:sp>
      <p:sp>
        <p:nvSpPr>
          <p:cNvPr id="6" name="Δεξιό βέλος 5">
            <a:extLst>
              <a:ext uri="{FF2B5EF4-FFF2-40B4-BE49-F238E27FC236}">
                <a16:creationId xmlns:a16="http://schemas.microsoft.com/office/drawing/2014/main" id="{99913DEE-C0A5-1045-A4B6-8F6AA863F03B}"/>
              </a:ext>
            </a:extLst>
          </p:cNvPr>
          <p:cNvSpPr/>
          <p:nvPr/>
        </p:nvSpPr>
        <p:spPr>
          <a:xfrm>
            <a:off x="5494712" y="6159731"/>
            <a:ext cx="689957" cy="2161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6794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linds(horizontal)">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blinds(horizontal)">
                                      <p:cBhvr>
                                        <p:cTn id="2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731" y="288026"/>
            <a:ext cx="10058400" cy="1609344"/>
          </a:xfrm>
        </p:spPr>
        <p:txBody>
          <a:bodyPr/>
          <a:lstStyle/>
          <a:p>
            <a:r>
              <a:rPr lang="el-GR" dirty="0"/>
              <a:t>Πληροφορητεσ/τριεσ</a:t>
            </a:r>
          </a:p>
        </p:txBody>
      </p:sp>
      <p:sp>
        <p:nvSpPr>
          <p:cNvPr id="3" name="Content Placeholder 2"/>
          <p:cNvSpPr>
            <a:spLocks noGrp="1"/>
          </p:cNvSpPr>
          <p:nvPr>
            <p:ph idx="1"/>
          </p:nvPr>
        </p:nvSpPr>
        <p:spPr/>
        <p:txBody>
          <a:bodyPr/>
          <a:lstStyle/>
          <a:p>
            <a:r>
              <a:rPr lang="el-GR" sz="2400" b="1" dirty="0"/>
              <a:t>βάσει </a:t>
            </a:r>
            <a:r>
              <a:rPr lang="el-GR" sz="2400" b="1" dirty="0">
                <a:solidFill>
                  <a:schemeClr val="accent1"/>
                </a:solidFill>
              </a:rPr>
              <a:t>προκαθορισμένων κατηγοριών  </a:t>
            </a:r>
            <a:r>
              <a:rPr lang="el-GR" sz="2400" b="1" dirty="0"/>
              <a:t>π.χ. κοινωνική τάξη, φύλο, ηλικία, μόρφωση, εθνότητα</a:t>
            </a:r>
          </a:p>
          <a:p>
            <a:r>
              <a:rPr lang="el-GR" sz="2400" b="1" dirty="0"/>
              <a:t>μετέπειτα, έμφαση στην </a:t>
            </a:r>
            <a:r>
              <a:rPr lang="el-GR" sz="2400" b="1" dirty="0">
                <a:solidFill>
                  <a:schemeClr val="accent1"/>
                </a:solidFill>
              </a:rPr>
              <a:t>καθημερινότητα/ταυτότητα</a:t>
            </a:r>
            <a:r>
              <a:rPr lang="el-GR" sz="2400" b="1" dirty="0"/>
              <a:t> των πληροφορητών/τριών</a:t>
            </a:r>
          </a:p>
          <a:p>
            <a:pPr marL="0" indent="0">
              <a:buNone/>
            </a:pPr>
            <a:endParaRPr lang="el-GR"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088" y="4120749"/>
            <a:ext cx="2852738"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20" y="3846111"/>
            <a:ext cx="1878012"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465" y="4369987"/>
            <a:ext cx="3378200" cy="135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10F1838B-28D6-7A47-9F34-8F6DB1871E65}"/>
              </a:ext>
            </a:extLst>
          </p:cNvPr>
          <p:cNvSpPr txBox="1"/>
          <p:nvPr/>
        </p:nvSpPr>
        <p:spPr>
          <a:xfrm>
            <a:off x="275982" y="1602431"/>
            <a:ext cx="11263745" cy="677108"/>
          </a:xfrm>
          <a:prstGeom prst="rect">
            <a:avLst/>
          </a:prstGeom>
          <a:noFill/>
        </p:spPr>
        <p:txBody>
          <a:bodyPr wrap="square" rtlCol="0">
            <a:spAutoFit/>
          </a:bodyPr>
          <a:lstStyle/>
          <a:p>
            <a:r>
              <a:rPr lang="el-GR" sz="2000" b="1" dirty="0"/>
              <a:t>Στις πρώτες έρευνες της αστικής διαλεκτολογίας, οι πληροφορητές/</a:t>
            </a:r>
            <a:r>
              <a:rPr lang="el-GR" sz="2000" b="1" dirty="0" err="1"/>
              <a:t>τριες</a:t>
            </a:r>
            <a:r>
              <a:rPr lang="el-GR" sz="2000" b="1" dirty="0"/>
              <a:t> ταξινομούνταν….</a:t>
            </a:r>
          </a:p>
          <a:p>
            <a:endParaRPr lang="el-GR" dirty="0"/>
          </a:p>
        </p:txBody>
      </p:sp>
    </p:spTree>
    <p:extLst>
      <p:ext uri="{BB962C8B-B14F-4D97-AF65-F5344CB8AC3E}">
        <p14:creationId xmlns:p14="http://schemas.microsoft.com/office/powerpoint/2010/main" val="427797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Συλλογη υλικου</a:t>
            </a:r>
          </a:p>
        </p:txBody>
      </p:sp>
      <p:sp>
        <p:nvSpPr>
          <p:cNvPr id="3" name="Content Placeholder 2"/>
          <p:cNvSpPr>
            <a:spLocks noGrp="1"/>
          </p:cNvSpPr>
          <p:nvPr>
            <p:ph idx="1"/>
          </p:nvPr>
        </p:nvSpPr>
        <p:spPr>
          <a:xfrm>
            <a:off x="507077" y="2015734"/>
            <a:ext cx="5403272" cy="4526382"/>
          </a:xfrm>
        </p:spPr>
        <p:txBody>
          <a:bodyPr>
            <a:normAutofit/>
          </a:bodyPr>
          <a:lstStyle/>
          <a:p>
            <a:r>
              <a:rPr lang="el-GR" b="1" dirty="0"/>
              <a:t>επιλέγεται γλωσσικό στοιχείο που εμφανίζει </a:t>
            </a:r>
            <a:r>
              <a:rPr lang="el-GR" b="1" dirty="0">
                <a:solidFill>
                  <a:schemeClr val="accent1"/>
                </a:solidFill>
              </a:rPr>
              <a:t>εναλλασσόμενους τύπους</a:t>
            </a:r>
          </a:p>
          <a:p>
            <a:pPr>
              <a:buFont typeface="Wingdings" pitchFamily="2" charset="2"/>
              <a:buChar char="Ø"/>
            </a:pPr>
            <a:r>
              <a:rPr lang="el-GR" b="1" i="1" dirty="0"/>
              <a:t>και συλλέγεται υλικό μέσω:</a:t>
            </a:r>
          </a:p>
          <a:p>
            <a:r>
              <a:rPr lang="el-GR" b="1" dirty="0"/>
              <a:t>μαγνητοφωνήσεων / συνεντεύξεων / προσχεδιασμένων ερωτήσεων</a:t>
            </a:r>
          </a:p>
          <a:p>
            <a:pPr>
              <a:buFont typeface="Wingdings" pitchFamily="2" charset="2"/>
              <a:buChar char="Ø"/>
            </a:pPr>
            <a:endParaRPr lang="el-GR" b="1" i="1" dirty="0"/>
          </a:p>
          <a:p>
            <a:pPr>
              <a:buFont typeface="Wingdings" pitchFamily="2" charset="2"/>
              <a:buChar char="Ø"/>
            </a:pPr>
            <a:r>
              <a:rPr lang="el-GR" b="1" i="1" dirty="0"/>
              <a:t>κατά την ανάλυση του υλικού:</a:t>
            </a:r>
          </a:p>
          <a:p>
            <a:r>
              <a:rPr lang="el-GR" b="1" dirty="0"/>
              <a:t>εξετάζεται κατά πόσο εντοπίζονται αντιστοιχίες ανάμεσα σε </a:t>
            </a:r>
            <a:r>
              <a:rPr lang="el-GR" b="1" dirty="0">
                <a:solidFill>
                  <a:schemeClr val="accent1"/>
                </a:solidFill>
              </a:rPr>
              <a:t>εναλλασσόμενους τύπους και κοινωνικά χαρακτηριστικά </a:t>
            </a:r>
            <a:r>
              <a:rPr lang="el-GR" b="1" dirty="0"/>
              <a:t>των πληροφορητών</a:t>
            </a:r>
          </a:p>
          <a:p>
            <a:pPr marL="0" indent="0">
              <a:buNone/>
            </a:pPr>
            <a:endParaRPr lang="el-GR"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411" y="2603269"/>
            <a:ext cx="4960443" cy="22755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172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linds(horizontal)">
                                      <p:cBhvr>
                                        <p:cTn id="15" dur="500"/>
                                        <p:tgtEl>
                                          <p:spTgt spid="3">
                                            <p:txEl>
                                              <p:pRg st="4" end="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linds(horizontal)">
                                      <p:cBhvr>
                                        <p:cTn id="1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738" r="1" b="11804"/>
          <a:stretch/>
        </p:blipFill>
        <p:spPr bwMode="auto">
          <a:xfrm>
            <a:off x="7929740" y="3191256"/>
            <a:ext cx="3177223" cy="357530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304244" y="274265"/>
            <a:ext cx="4070578" cy="1049235"/>
          </a:xfrm>
        </p:spPr>
        <p:txBody>
          <a:bodyPr anchor="ctr">
            <a:normAutofit fontScale="90000"/>
          </a:bodyPr>
          <a:lstStyle/>
          <a:p>
            <a:pPr algn="ctr"/>
            <a:r>
              <a:rPr lang="el-GR" dirty="0" err="1">
                <a:solidFill>
                  <a:schemeClr val="tx1"/>
                </a:solidFill>
              </a:rPr>
              <a:t>Συλλογη</a:t>
            </a:r>
            <a:r>
              <a:rPr lang="el-GR" dirty="0">
                <a:solidFill>
                  <a:schemeClr val="tx1"/>
                </a:solidFill>
              </a:rPr>
              <a:t> </a:t>
            </a:r>
            <a:r>
              <a:rPr lang="el-GR" dirty="0" err="1">
                <a:solidFill>
                  <a:schemeClr val="tx1"/>
                </a:solidFill>
              </a:rPr>
              <a:t>υλικου</a:t>
            </a:r>
            <a:endParaRPr lang="el-GR" dirty="0">
              <a:solidFill>
                <a:schemeClr val="tx1"/>
              </a:solidFill>
            </a:endParaRPr>
          </a:p>
        </p:txBody>
      </p:sp>
      <p:sp>
        <p:nvSpPr>
          <p:cNvPr id="3" name="Content Placeholder 2"/>
          <p:cNvSpPr>
            <a:spLocks noGrp="1"/>
          </p:cNvSpPr>
          <p:nvPr>
            <p:ph idx="1"/>
          </p:nvPr>
        </p:nvSpPr>
        <p:spPr>
          <a:xfrm>
            <a:off x="237745" y="1604010"/>
            <a:ext cx="6876288" cy="5253990"/>
          </a:xfrm>
        </p:spPr>
        <p:txBody>
          <a:bodyPr anchor="t">
            <a:normAutofit fontScale="85000" lnSpcReduction="10000"/>
          </a:bodyPr>
          <a:lstStyle/>
          <a:p>
            <a:pPr marL="0" indent="0" algn="ctr">
              <a:lnSpc>
                <a:spcPct val="120000"/>
              </a:lnSpc>
              <a:buNone/>
            </a:pPr>
            <a:r>
              <a:rPr lang="el-GR" sz="2200" b="1" dirty="0"/>
              <a:t>μεθοδολογικό μειονέκτημα</a:t>
            </a:r>
          </a:p>
          <a:p>
            <a:pPr>
              <a:lnSpc>
                <a:spcPct val="120000"/>
              </a:lnSpc>
            </a:pPr>
            <a:r>
              <a:rPr lang="el-GR" dirty="0"/>
              <a:t>Ένα από τα βασικά μεθοδολογικά</a:t>
            </a:r>
            <a:r>
              <a:rPr lang="en-US" dirty="0"/>
              <a:t> </a:t>
            </a:r>
            <a:r>
              <a:rPr lang="el-GR" dirty="0"/>
              <a:t>μειονεκτήματα ήταν αυτό που ο </a:t>
            </a:r>
            <a:r>
              <a:rPr lang="en-US" dirty="0" err="1"/>
              <a:t>Labov</a:t>
            </a:r>
            <a:r>
              <a:rPr lang="en-US" dirty="0"/>
              <a:t> </a:t>
            </a:r>
            <a:r>
              <a:rPr lang="el-GR" dirty="0"/>
              <a:t>αποκάλεσε</a:t>
            </a:r>
            <a:r>
              <a:rPr lang="en-US" dirty="0"/>
              <a:t>:</a:t>
            </a:r>
            <a:endParaRPr lang="el-GR" sz="1700" dirty="0"/>
          </a:p>
          <a:p>
            <a:pPr marL="0" indent="0">
              <a:lnSpc>
                <a:spcPct val="120000"/>
              </a:lnSpc>
              <a:buNone/>
            </a:pPr>
            <a:r>
              <a:rPr lang="el-GR" sz="2200" b="1" dirty="0"/>
              <a:t>παράδοξο του παρατηρητή/</a:t>
            </a:r>
            <a:r>
              <a:rPr lang="el-GR" sz="2200" b="1" dirty="0" err="1"/>
              <a:t>ερευνητ</a:t>
            </a:r>
            <a:r>
              <a:rPr lang="en-US" sz="2200" b="1" dirty="0" err="1"/>
              <a:t>ή</a:t>
            </a:r>
            <a:r>
              <a:rPr lang="en-US" sz="2200" b="1" dirty="0"/>
              <a:t> </a:t>
            </a:r>
            <a:r>
              <a:rPr lang="el-GR" dirty="0"/>
              <a:t>(</a:t>
            </a:r>
            <a:r>
              <a:rPr lang="el-GR" dirty="0" err="1"/>
              <a:t>observer’s</a:t>
            </a:r>
            <a:r>
              <a:rPr lang="el-GR" dirty="0"/>
              <a:t> </a:t>
            </a:r>
            <a:r>
              <a:rPr lang="el-GR" dirty="0" err="1"/>
              <a:t>paradox</a:t>
            </a:r>
            <a:r>
              <a:rPr lang="el-GR" dirty="0"/>
              <a:t>)</a:t>
            </a:r>
          </a:p>
          <a:p>
            <a:pPr>
              <a:lnSpc>
                <a:spcPct val="120000"/>
              </a:lnSpc>
            </a:pPr>
            <a:r>
              <a:rPr lang="el-GR" dirty="0"/>
              <a:t>Αν ένας από τους στόχους της συνέντευξης ήταν η καταγραφή αυθόρμητου φυσικού λόγου, τότε ανασταλτικός παράγοντας στην επίτευξη αυτού του στόχου ήταν η ίδια η παρουσία του ερευνητή. Με άλλα λόγια, ο ερευνητής και το μαγνητόφωνο επιδρούσαν αρνητικά στην αβίαστη γλωσσική συμπεριφορά και καθιστούσαν την περίσταση επίσημη.</a:t>
            </a:r>
          </a:p>
          <a:p>
            <a:pPr marL="0" indent="0">
              <a:lnSpc>
                <a:spcPct val="120000"/>
              </a:lnSpc>
              <a:buNone/>
            </a:pPr>
            <a:r>
              <a:rPr lang="el-GR" sz="2400" b="1" dirty="0"/>
              <a:t>Τεχνάσματα</a:t>
            </a:r>
          </a:p>
          <a:p>
            <a:pPr>
              <a:lnSpc>
                <a:spcPct val="120000"/>
              </a:lnSpc>
            </a:pPr>
            <a:r>
              <a:rPr lang="el-GR" dirty="0"/>
              <a:t>Για να υπερβούν αυτές τις δυσκολίες, οι ερευνητές κατέφευγαν σε διάφορα «τεχνάσματα» π.χ. στα διαλείμματα άφηναν ανοιχτό το μαγνητόφωνο, παρέκκλιναν εσκεμμένα από την κύρια θεματική της συνέντευξης.</a:t>
            </a:r>
          </a:p>
          <a:p>
            <a:pPr>
              <a:lnSpc>
                <a:spcPct val="110000"/>
              </a:lnSpc>
            </a:pPr>
            <a:endParaRPr lang="el-GR" sz="3000" dirty="0"/>
          </a:p>
          <a:p>
            <a:pPr marL="0" indent="0">
              <a:lnSpc>
                <a:spcPct val="110000"/>
              </a:lnSpc>
              <a:buNone/>
            </a:pPr>
            <a:endParaRPr lang="el-GR" sz="1700" dirty="0">
              <a:solidFill>
                <a:srgbClr val="FFFFFE"/>
              </a:solidFill>
            </a:endParaRPr>
          </a:p>
        </p:txBody>
      </p:sp>
      <p:pic>
        <p:nvPicPr>
          <p:cNvPr id="5" name="Εικόνα 4">
            <a:extLst>
              <a:ext uri="{FF2B5EF4-FFF2-40B4-BE49-F238E27FC236}">
                <a16:creationId xmlns:a16="http://schemas.microsoft.com/office/drawing/2014/main" id="{C87AEE60-D41C-654B-957D-2F6CC2055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5018" y="181356"/>
            <a:ext cx="4787900" cy="3009900"/>
          </a:xfrm>
          <a:prstGeom prst="rect">
            <a:avLst/>
          </a:prstGeom>
        </p:spPr>
      </p:pic>
    </p:spTree>
    <p:extLst>
      <p:ext uri="{BB962C8B-B14F-4D97-AF65-F5344CB8AC3E}">
        <p14:creationId xmlns:p14="http://schemas.microsoft.com/office/powerpoint/2010/main" val="428991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784" y="0"/>
            <a:ext cx="4919472" cy="2084833"/>
          </a:xfrm>
        </p:spPr>
        <p:txBody>
          <a:bodyPr anchor="ctr">
            <a:normAutofit/>
          </a:bodyPr>
          <a:lstStyle/>
          <a:p>
            <a:r>
              <a:rPr lang="el-GR" dirty="0" err="1"/>
              <a:t>μεθοδολογια</a:t>
            </a:r>
            <a:endParaRPr lang="el-GR" dirty="0"/>
          </a:p>
        </p:txBody>
      </p:sp>
      <p:sp>
        <p:nvSpPr>
          <p:cNvPr id="3" name="Content Placeholder 2"/>
          <p:cNvSpPr>
            <a:spLocks noGrp="1"/>
          </p:cNvSpPr>
          <p:nvPr>
            <p:ph idx="1"/>
          </p:nvPr>
        </p:nvSpPr>
        <p:spPr>
          <a:xfrm>
            <a:off x="4885151" y="1600199"/>
            <a:ext cx="6169703" cy="4297680"/>
          </a:xfrm>
        </p:spPr>
        <p:txBody>
          <a:bodyPr anchor="ctr">
            <a:normAutofit/>
          </a:bodyPr>
          <a:lstStyle/>
          <a:p>
            <a:pPr>
              <a:lnSpc>
                <a:spcPct val="110000"/>
              </a:lnSpc>
            </a:pPr>
            <a:r>
              <a:rPr lang="el-GR" sz="1900" b="1" dirty="0"/>
              <a:t>επιλέγουμε </a:t>
            </a:r>
            <a:r>
              <a:rPr lang="el-GR" sz="1900" b="1" dirty="0">
                <a:solidFill>
                  <a:schemeClr val="accent1"/>
                </a:solidFill>
              </a:rPr>
              <a:t>ένα γλωσσικό στοιχείο </a:t>
            </a:r>
            <a:r>
              <a:rPr lang="el-GR" sz="1900" b="1" dirty="0"/>
              <a:t>(φωνητικό, φωνολογικό, μορφολογικό, συντακτικό κλπ.) το οποίο εμφανίζει αυτό που η παραδοσιακή γλωσσολογία αποκαλεί ελεύθερη ποικιλία ή ακριβέστερα </a:t>
            </a:r>
            <a:r>
              <a:rPr lang="el-GR" sz="1900" b="1" dirty="0">
                <a:solidFill>
                  <a:schemeClr val="accent1"/>
                </a:solidFill>
              </a:rPr>
              <a:t>εναλλασσόμενους τύπους</a:t>
            </a:r>
          </a:p>
          <a:p>
            <a:pPr>
              <a:lnSpc>
                <a:spcPct val="110000"/>
              </a:lnSpc>
            </a:pPr>
            <a:r>
              <a:rPr lang="el-GR" sz="1900" b="1" dirty="0"/>
              <a:t>συλλέγουμε (κυρίως μέσω μαγνητοφωνήσεων) γλωσσικό υλικό από πληροφορητές/</a:t>
            </a:r>
            <a:r>
              <a:rPr lang="el-GR" sz="1900" b="1" dirty="0" err="1"/>
              <a:t>τριες</a:t>
            </a:r>
            <a:r>
              <a:rPr lang="el-GR" sz="1900" b="1" dirty="0"/>
              <a:t> με </a:t>
            </a:r>
            <a:r>
              <a:rPr lang="el-GR" sz="1900" b="1" dirty="0">
                <a:solidFill>
                  <a:schemeClr val="accent1"/>
                </a:solidFill>
              </a:rPr>
              <a:t>ποικίλα κοινωνικά χαρακτηριστικά</a:t>
            </a:r>
          </a:p>
          <a:p>
            <a:pPr>
              <a:lnSpc>
                <a:spcPct val="110000"/>
              </a:lnSpc>
            </a:pPr>
            <a:r>
              <a:rPr lang="el-GR" sz="1900" b="1" dirty="0"/>
              <a:t>εξετάζουμε στο γλωσσικό υλικό την </a:t>
            </a:r>
            <a:r>
              <a:rPr lang="el-GR" sz="1900" b="1" dirty="0">
                <a:solidFill>
                  <a:schemeClr val="accent1"/>
                </a:solidFill>
              </a:rPr>
              <a:t>αντιστοιχία</a:t>
            </a:r>
            <a:r>
              <a:rPr lang="el-GR" sz="1900" b="1" dirty="0"/>
              <a:t> που παρατηρείται μεταξύ των </a:t>
            </a:r>
            <a:r>
              <a:rPr lang="el-GR" sz="1900" b="1" dirty="0">
                <a:solidFill>
                  <a:schemeClr val="accent1"/>
                </a:solidFill>
              </a:rPr>
              <a:t>εναλλασσόμενων γλωσσικών </a:t>
            </a:r>
            <a:r>
              <a:rPr lang="el-GR" sz="1900" b="1" dirty="0"/>
              <a:t>τύπων με τα </a:t>
            </a:r>
            <a:r>
              <a:rPr lang="el-GR" sz="1900" b="1" dirty="0">
                <a:solidFill>
                  <a:schemeClr val="accent1"/>
                </a:solidFill>
              </a:rPr>
              <a:t>κοινωνικά χαρακτηριστικά </a:t>
            </a:r>
            <a:r>
              <a:rPr lang="el-GR" sz="1900" b="1" dirty="0"/>
              <a:t>των ομιλητών/τριών</a:t>
            </a:r>
          </a:p>
        </p:txBody>
      </p:sp>
    </p:spTree>
    <p:extLst>
      <p:ext uri="{BB962C8B-B14F-4D97-AF65-F5344CB8AC3E}">
        <p14:creationId xmlns:p14="http://schemas.microsoft.com/office/powerpoint/2010/main" val="361182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345" y="1540244"/>
            <a:ext cx="6684263" cy="5180596"/>
          </a:xfrm>
        </p:spPr>
        <p:txBody>
          <a:bodyPr>
            <a:normAutofit fontScale="92500" lnSpcReduction="10000"/>
          </a:bodyPr>
          <a:lstStyle/>
          <a:p>
            <a:pPr>
              <a:lnSpc>
                <a:spcPct val="110000"/>
              </a:lnSpc>
            </a:pPr>
            <a:endParaRPr lang="el-GR" dirty="0"/>
          </a:p>
          <a:p>
            <a:pPr>
              <a:lnSpc>
                <a:spcPct val="110000"/>
              </a:lnSpc>
            </a:pPr>
            <a:r>
              <a:rPr lang="el-GR" sz="2400" b="1" dirty="0"/>
              <a:t>Τα κοινωνικά χαρακτηριστικά είναι σταθερά και δεδομένα </a:t>
            </a:r>
            <a:r>
              <a:rPr lang="el-GR" sz="2400" b="1" dirty="0" err="1"/>
              <a:t>γι</a:t>
            </a:r>
            <a:r>
              <a:rPr lang="el-GR" sz="2400" b="1" dirty="0"/>
              <a:t>΄ αυτό και ονομάζονται  </a:t>
            </a:r>
            <a:r>
              <a:rPr lang="el-GR" sz="2400" b="1" dirty="0">
                <a:sym typeface="Wingdings" panose="05000000000000000000" pitchFamily="2" charset="2"/>
              </a:rPr>
              <a:t></a:t>
            </a:r>
            <a:r>
              <a:rPr lang="el-GR" sz="2400" b="1" dirty="0"/>
              <a:t> </a:t>
            </a:r>
            <a:r>
              <a:rPr lang="el-GR" sz="2400" b="1" dirty="0">
                <a:solidFill>
                  <a:srgbClr val="FF0000"/>
                </a:solidFill>
              </a:rPr>
              <a:t>ανεξάρτητες μεταβλητές</a:t>
            </a:r>
          </a:p>
          <a:p>
            <a:pPr>
              <a:lnSpc>
                <a:spcPct val="110000"/>
              </a:lnSpc>
            </a:pPr>
            <a:r>
              <a:rPr lang="el-GR" sz="2400" b="1" dirty="0"/>
              <a:t>Ενώ οι γλωσσικοί τύποι είναι </a:t>
            </a:r>
            <a:r>
              <a:rPr lang="el-GR" sz="2400" b="1" dirty="0">
                <a:sym typeface="Wingdings" panose="05000000000000000000" pitchFamily="2" charset="2"/>
              </a:rPr>
              <a:t> </a:t>
            </a:r>
            <a:r>
              <a:rPr lang="el-GR" sz="2400" b="1" dirty="0">
                <a:solidFill>
                  <a:srgbClr val="FF0000"/>
                </a:solidFill>
              </a:rPr>
              <a:t>εξαρτημένες μεταβλητές </a:t>
            </a:r>
          </a:p>
          <a:p>
            <a:pPr marL="822960" lvl="3" indent="0">
              <a:lnSpc>
                <a:spcPct val="110000"/>
              </a:lnSpc>
              <a:buNone/>
            </a:pPr>
            <a:r>
              <a:rPr lang="el-GR" sz="2000" b="1" dirty="0"/>
              <a:t>διότι η εμφάνισή τους συσχετίζεται με κάποια από τα κοινωνικά χαρακτηριστικά των ομιλητών</a:t>
            </a:r>
          </a:p>
          <a:p>
            <a:pPr marL="0" indent="0">
              <a:lnSpc>
                <a:spcPct val="110000"/>
              </a:lnSpc>
              <a:buNone/>
            </a:pPr>
            <a:r>
              <a:rPr lang="el-GR" sz="2200" b="1" dirty="0" err="1"/>
              <a:t>Γι</a:t>
            </a:r>
            <a:r>
              <a:rPr lang="el-GR" sz="2200" b="1" dirty="0"/>
              <a:t>΄ αυτό και τέτοιου είδους μελέτες, οι οποίες επιδιώκουν τη διαπίστωση σχέσης μεταξύ ανεξάρτητων και εξαρτημένων μεταβλητών, αποκαλούνται:</a:t>
            </a:r>
          </a:p>
          <a:p>
            <a:pPr>
              <a:lnSpc>
                <a:spcPct val="110000"/>
              </a:lnSpc>
            </a:pPr>
            <a:r>
              <a:rPr lang="el-GR" sz="2400" b="1" dirty="0">
                <a:solidFill>
                  <a:schemeClr val="accent1"/>
                </a:solidFill>
              </a:rPr>
              <a:t>συσχετιστικές έρευνες</a:t>
            </a:r>
          </a:p>
          <a:p>
            <a:pPr marL="0" indent="0">
              <a:lnSpc>
                <a:spcPct val="110000"/>
              </a:lnSpc>
              <a:buNone/>
            </a:pPr>
            <a:endParaRPr lang="el-GR"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2632" y="1275464"/>
            <a:ext cx="4572000" cy="354793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1">
            <a:extLst>
              <a:ext uri="{FF2B5EF4-FFF2-40B4-BE49-F238E27FC236}">
                <a16:creationId xmlns:a16="http://schemas.microsoft.com/office/drawing/2014/main" id="{5D64B591-0196-7442-A755-B2C42FFA7737}"/>
              </a:ext>
            </a:extLst>
          </p:cNvPr>
          <p:cNvSpPr>
            <a:spLocks noGrp="1"/>
          </p:cNvSpPr>
          <p:nvPr>
            <p:ph type="title"/>
          </p:nvPr>
        </p:nvSpPr>
        <p:spPr>
          <a:xfrm>
            <a:off x="557784" y="0"/>
            <a:ext cx="4919472" cy="2084833"/>
          </a:xfrm>
        </p:spPr>
        <p:txBody>
          <a:bodyPr anchor="ctr">
            <a:normAutofit/>
          </a:bodyPr>
          <a:lstStyle/>
          <a:p>
            <a:r>
              <a:rPr lang="el-GR" dirty="0" err="1"/>
              <a:t>μεθοδολογια</a:t>
            </a:r>
            <a:endParaRPr lang="el-GR" dirty="0"/>
          </a:p>
        </p:txBody>
      </p:sp>
    </p:spTree>
    <p:extLst>
      <p:ext uri="{BB962C8B-B14F-4D97-AF65-F5344CB8AC3E}">
        <p14:creationId xmlns:p14="http://schemas.microsoft.com/office/powerpoint/2010/main" val="226173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linds(horizontal)">
                                      <p:cBhvr>
                                        <p:cTn id="15" dur="500"/>
                                        <p:tgtEl>
                                          <p:spTgt spid="3">
                                            <p:txEl>
                                              <p:pRg st="4" end="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linds(horizontal)">
                                      <p:cBhvr>
                                        <p:cTn id="1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385" y="822807"/>
            <a:ext cx="6590456" cy="1049235"/>
          </a:xfrm>
        </p:spPr>
        <p:txBody>
          <a:bodyPr>
            <a:normAutofit fontScale="90000"/>
          </a:bodyPr>
          <a:lstStyle/>
          <a:p>
            <a:r>
              <a:rPr lang="el-GR" dirty="0"/>
              <a:t>Αντιπροσωπευτικεσ ερευνεσ - </a:t>
            </a:r>
            <a:r>
              <a:rPr lang="en-US" dirty="0" err="1"/>
              <a:t>Labov</a:t>
            </a:r>
            <a:endParaRPr lang="el-GR" dirty="0"/>
          </a:p>
        </p:txBody>
      </p:sp>
      <p:sp>
        <p:nvSpPr>
          <p:cNvPr id="3" name="Content Placeholder 2"/>
          <p:cNvSpPr>
            <a:spLocks noGrp="1"/>
          </p:cNvSpPr>
          <p:nvPr>
            <p:ph idx="1"/>
          </p:nvPr>
        </p:nvSpPr>
        <p:spPr>
          <a:xfrm>
            <a:off x="985234" y="3342037"/>
            <a:ext cx="5550357" cy="3450613"/>
          </a:xfrm>
        </p:spPr>
        <p:txBody>
          <a:bodyPr>
            <a:normAutofit/>
          </a:bodyPr>
          <a:lstStyle/>
          <a:p>
            <a:pPr marL="0" indent="0">
              <a:buNone/>
            </a:pPr>
            <a:r>
              <a:rPr lang="el-GR" sz="2400" b="1" dirty="0"/>
              <a:t>στη Νέα Υόρκη, δεκαετία του ’60</a:t>
            </a:r>
          </a:p>
          <a:p>
            <a:r>
              <a:rPr lang="el-GR" sz="2400" b="1" dirty="0">
                <a:solidFill>
                  <a:schemeClr val="accent1"/>
                </a:solidFill>
              </a:rPr>
              <a:t>εξαρτημένη μεταβλητή </a:t>
            </a:r>
            <a:r>
              <a:rPr lang="en-US" sz="2400" b="1" dirty="0">
                <a:sym typeface="Wingdings" panose="05000000000000000000" pitchFamily="2" charset="2"/>
              </a:rPr>
              <a:t></a:t>
            </a:r>
            <a:r>
              <a:rPr lang="el-GR" sz="2400" b="1" dirty="0"/>
              <a:t> μεταφωνηεντικό /r/ (fourth floor)</a:t>
            </a:r>
          </a:p>
          <a:p>
            <a:r>
              <a:rPr lang="el-GR" sz="2400" b="1" dirty="0">
                <a:solidFill>
                  <a:schemeClr val="accent1"/>
                </a:solidFill>
              </a:rPr>
              <a:t>ανεξάρτητες μεταβλητές </a:t>
            </a:r>
            <a:r>
              <a:rPr lang="en-US" sz="2400" b="1" dirty="0">
                <a:sym typeface="Wingdings" panose="05000000000000000000" pitchFamily="2" charset="2"/>
              </a:rPr>
              <a:t></a:t>
            </a:r>
            <a:r>
              <a:rPr lang="el-GR" sz="2400" b="1" dirty="0"/>
              <a:t> ηλικία, κοινωνική τάξη, επισημότητα περίστασης</a:t>
            </a:r>
          </a:p>
          <a:p>
            <a:pPr marL="0" indent="0">
              <a:buNone/>
            </a:pPr>
            <a:endParaRPr lang="en-US" sz="2400" b="1" dirty="0"/>
          </a:p>
          <a:p>
            <a:pPr marL="0" indent="0">
              <a:buNone/>
            </a:pPr>
            <a:endParaRPr lang="el-GR"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2" r="5483" b="2"/>
          <a:stretch/>
        </p:blipFill>
        <p:spPr bwMode="auto">
          <a:xfrm>
            <a:off x="8116373" y="1116344"/>
            <a:ext cx="2799103" cy="185078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174" r="-4" b="7268"/>
          <a:stretch/>
        </p:blipFill>
        <p:spPr bwMode="auto">
          <a:xfrm>
            <a:off x="8116373" y="3131726"/>
            <a:ext cx="2799103" cy="18507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7E3279B0-BF5C-974F-81CD-054B33821440}"/>
              </a:ext>
            </a:extLst>
          </p:cNvPr>
          <p:cNvSpPr txBox="1"/>
          <p:nvPr/>
        </p:nvSpPr>
        <p:spPr>
          <a:xfrm>
            <a:off x="433157" y="2153478"/>
            <a:ext cx="7296912" cy="1200329"/>
          </a:xfrm>
          <a:prstGeom prst="rect">
            <a:avLst/>
          </a:prstGeom>
          <a:noFill/>
        </p:spPr>
        <p:txBody>
          <a:bodyPr wrap="square" rtlCol="0">
            <a:spAutoFit/>
          </a:bodyPr>
          <a:lstStyle/>
          <a:p>
            <a:r>
              <a:rPr lang="el-GR" dirty="0"/>
              <a:t>Στις κλασικές συσχετιστικές έρευνες συγκαταλέγεται αυτή του </a:t>
            </a:r>
            <a:r>
              <a:rPr lang="en-US" dirty="0" err="1"/>
              <a:t>Labov</a:t>
            </a:r>
            <a:r>
              <a:rPr lang="en-US" dirty="0"/>
              <a:t> </a:t>
            </a:r>
            <a:r>
              <a:rPr lang="el-GR" dirty="0"/>
              <a:t>σχετικά με την κοινωνική ποικιλία του φωνήματος /</a:t>
            </a:r>
            <a:r>
              <a:rPr lang="en-US" dirty="0"/>
              <a:t>r/ </a:t>
            </a:r>
            <a:r>
              <a:rPr lang="el-GR" dirty="0"/>
              <a:t>το οποίο είχε δύο πραγματώσεις, [</a:t>
            </a:r>
            <a:r>
              <a:rPr lang="en-US" dirty="0"/>
              <a:t>r] </a:t>
            </a:r>
            <a:r>
              <a:rPr lang="el-GR" dirty="0"/>
              <a:t>και [0],</a:t>
            </a:r>
          </a:p>
          <a:p>
            <a:endParaRPr lang="el-GR" dirty="0"/>
          </a:p>
        </p:txBody>
      </p:sp>
      <p:sp>
        <p:nvSpPr>
          <p:cNvPr id="5" name="TextBox 4">
            <a:extLst>
              <a:ext uri="{FF2B5EF4-FFF2-40B4-BE49-F238E27FC236}">
                <a16:creationId xmlns:a16="http://schemas.microsoft.com/office/drawing/2014/main" id="{D0734A36-7C03-904C-A4CC-77FFA223B6D6}"/>
              </a:ext>
            </a:extLst>
          </p:cNvPr>
          <p:cNvSpPr txBox="1"/>
          <p:nvPr/>
        </p:nvSpPr>
        <p:spPr>
          <a:xfrm>
            <a:off x="603504" y="5733288"/>
            <a:ext cx="10515600" cy="1200329"/>
          </a:xfrm>
          <a:prstGeom prst="rect">
            <a:avLst/>
          </a:prstGeom>
          <a:noFill/>
        </p:spPr>
        <p:txBody>
          <a:bodyPr wrap="square" rtlCol="0">
            <a:spAutoFit/>
          </a:bodyPr>
          <a:lstStyle/>
          <a:p>
            <a:r>
              <a:rPr lang="el-GR" dirty="0"/>
              <a:t>Διατύπωσε την υπόθεση ότι η εμφάνιση ή όχι του </a:t>
            </a:r>
            <a:r>
              <a:rPr lang="el-GR" dirty="0" err="1"/>
              <a:t>μεταφωνηεντικού</a:t>
            </a:r>
            <a:r>
              <a:rPr lang="el-GR" dirty="0"/>
              <a:t> (</a:t>
            </a:r>
            <a:r>
              <a:rPr lang="en-US" dirty="0"/>
              <a:t>r), </a:t>
            </a:r>
            <a:r>
              <a:rPr lang="el-GR" dirty="0"/>
              <a:t>δεν είναι τυχαία, αλλά συνδέεται με την κοινωνική τάξη των ομιλητών/τριών, την ηλικία τους, το ύφος που επιλέγουν, αλλά και το γλωσσικό περιβάλλον εμφάνισής τους.</a:t>
            </a:r>
          </a:p>
          <a:p>
            <a:endParaRPr lang="el-GR" dirty="0"/>
          </a:p>
        </p:txBody>
      </p:sp>
    </p:spTree>
    <p:extLst>
      <p:ext uri="{BB962C8B-B14F-4D97-AF65-F5344CB8AC3E}">
        <p14:creationId xmlns:p14="http://schemas.microsoft.com/office/powerpoint/2010/main" val="137099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linds(horizontal)">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Αντιπροσωπευτικεσ ερευνεσ - </a:t>
            </a:r>
            <a:r>
              <a:rPr lang="en-US" dirty="0" err="1"/>
              <a:t>Labov</a:t>
            </a:r>
            <a:endParaRPr lang="el-GR" dirty="0"/>
          </a:p>
        </p:txBody>
      </p:sp>
      <p:sp>
        <p:nvSpPr>
          <p:cNvPr id="6" name="Θέση περιεχομένου 5">
            <a:extLst>
              <a:ext uri="{FF2B5EF4-FFF2-40B4-BE49-F238E27FC236}">
                <a16:creationId xmlns:a16="http://schemas.microsoft.com/office/drawing/2014/main" id="{6AC9FA77-DBCD-3149-9A80-A825279334CD}"/>
              </a:ext>
            </a:extLst>
          </p:cNvPr>
          <p:cNvSpPr>
            <a:spLocks noGrp="1"/>
          </p:cNvSpPr>
          <p:nvPr>
            <p:ph idx="1"/>
          </p:nvPr>
        </p:nvSpPr>
        <p:spPr>
          <a:xfrm>
            <a:off x="1069848" y="2121408"/>
            <a:ext cx="10058400" cy="2432304"/>
          </a:xfrm>
        </p:spPr>
        <p:txBody>
          <a:bodyPr/>
          <a:lstStyle/>
          <a:p>
            <a:pPr>
              <a:lnSpc>
                <a:spcPct val="100000"/>
              </a:lnSpc>
            </a:pPr>
            <a:r>
              <a:rPr lang="el-GR" sz="2200" dirty="0"/>
              <a:t>Διερεύνησε την υπόθεση αυτή εξετάζοντας </a:t>
            </a:r>
            <a:r>
              <a:rPr lang="el-GR" sz="2200" b="1" dirty="0"/>
              <a:t>την ομιλία των υπαλλήλων </a:t>
            </a:r>
          </a:p>
          <a:p>
            <a:pPr algn="ctr">
              <a:lnSpc>
                <a:spcPct val="100000"/>
              </a:lnSpc>
            </a:pPr>
            <a:r>
              <a:rPr lang="el-GR" sz="2200" b="1" dirty="0"/>
              <a:t>3</a:t>
            </a:r>
            <a:r>
              <a:rPr lang="el-GR" sz="2200" dirty="0"/>
              <a:t> μεγάλων καταστημάτων: </a:t>
            </a:r>
          </a:p>
          <a:p>
            <a:endParaRPr lang="el-GR" dirty="0"/>
          </a:p>
          <a:p>
            <a:endParaRPr lang="en-US" dirty="0"/>
          </a:p>
          <a:p>
            <a:endParaRPr lang="el-GR" dirty="0"/>
          </a:p>
        </p:txBody>
      </p:sp>
      <p:sp>
        <p:nvSpPr>
          <p:cNvPr id="7" name="TextBox 6">
            <a:extLst>
              <a:ext uri="{FF2B5EF4-FFF2-40B4-BE49-F238E27FC236}">
                <a16:creationId xmlns:a16="http://schemas.microsoft.com/office/drawing/2014/main" id="{445D0BFC-A8B0-2149-A277-DBF667723F84}"/>
              </a:ext>
            </a:extLst>
          </p:cNvPr>
          <p:cNvSpPr txBox="1"/>
          <p:nvPr/>
        </p:nvSpPr>
        <p:spPr>
          <a:xfrm>
            <a:off x="768096" y="3137722"/>
            <a:ext cx="4142232" cy="646331"/>
          </a:xfrm>
          <a:prstGeom prst="rect">
            <a:avLst/>
          </a:prstGeom>
          <a:noFill/>
        </p:spPr>
        <p:txBody>
          <a:bodyPr wrap="square" rtlCol="0">
            <a:spAutoFit/>
          </a:bodyPr>
          <a:lstStyle/>
          <a:p>
            <a:r>
              <a:rPr lang="el-GR" dirty="0"/>
              <a:t>ενός λαϊκού (</a:t>
            </a:r>
            <a:r>
              <a:rPr lang="en-US" dirty="0"/>
              <a:t>Klein), </a:t>
            </a:r>
            <a:endParaRPr lang="el-GR" dirty="0"/>
          </a:p>
          <a:p>
            <a:endParaRPr lang="el-GR" dirty="0"/>
          </a:p>
        </p:txBody>
      </p:sp>
      <p:sp>
        <p:nvSpPr>
          <p:cNvPr id="8" name="TextBox 7">
            <a:extLst>
              <a:ext uri="{FF2B5EF4-FFF2-40B4-BE49-F238E27FC236}">
                <a16:creationId xmlns:a16="http://schemas.microsoft.com/office/drawing/2014/main" id="{F0154066-1CAC-CA4C-9F5A-9F51FE389576}"/>
              </a:ext>
            </a:extLst>
          </p:cNvPr>
          <p:cNvSpPr txBox="1"/>
          <p:nvPr/>
        </p:nvSpPr>
        <p:spPr>
          <a:xfrm>
            <a:off x="3639312" y="3090903"/>
            <a:ext cx="4379976" cy="646331"/>
          </a:xfrm>
          <a:prstGeom prst="rect">
            <a:avLst/>
          </a:prstGeom>
          <a:noFill/>
        </p:spPr>
        <p:txBody>
          <a:bodyPr wrap="square" rtlCol="0">
            <a:spAutoFit/>
          </a:bodyPr>
          <a:lstStyle/>
          <a:p>
            <a:r>
              <a:rPr lang="el-GR" dirty="0"/>
              <a:t>ενός μεσαίων στρωμάτων (</a:t>
            </a:r>
            <a:r>
              <a:rPr lang="en-US" dirty="0"/>
              <a:t>Macy’s)</a:t>
            </a:r>
            <a:r>
              <a:rPr lang="el-GR" dirty="0"/>
              <a:t> </a:t>
            </a:r>
          </a:p>
          <a:p>
            <a:endParaRPr lang="el-GR" dirty="0"/>
          </a:p>
        </p:txBody>
      </p:sp>
      <p:sp>
        <p:nvSpPr>
          <p:cNvPr id="9" name="TextBox 8">
            <a:extLst>
              <a:ext uri="{FF2B5EF4-FFF2-40B4-BE49-F238E27FC236}">
                <a16:creationId xmlns:a16="http://schemas.microsoft.com/office/drawing/2014/main" id="{0E27E1B4-0312-D44B-94BE-5932206D3BB8}"/>
              </a:ext>
            </a:extLst>
          </p:cNvPr>
          <p:cNvSpPr txBox="1"/>
          <p:nvPr/>
        </p:nvSpPr>
        <p:spPr>
          <a:xfrm>
            <a:off x="7795260" y="2999222"/>
            <a:ext cx="4274820" cy="923330"/>
          </a:xfrm>
          <a:prstGeom prst="rect">
            <a:avLst/>
          </a:prstGeom>
          <a:noFill/>
        </p:spPr>
        <p:txBody>
          <a:bodyPr wrap="square" rtlCol="0">
            <a:spAutoFit/>
          </a:bodyPr>
          <a:lstStyle/>
          <a:p>
            <a:r>
              <a:rPr lang="el-GR" dirty="0"/>
              <a:t>και ενός που απευθυνόταν στα υψηλότερα κοινωνικά στρώματα (</a:t>
            </a:r>
            <a:r>
              <a:rPr lang="en-US" dirty="0"/>
              <a:t>Saks).</a:t>
            </a:r>
            <a:endParaRPr lang="el-GR" dirty="0"/>
          </a:p>
          <a:p>
            <a:endParaRPr lang="el-GR" dirty="0"/>
          </a:p>
        </p:txBody>
      </p:sp>
      <p:pic>
        <p:nvPicPr>
          <p:cNvPr id="11" name="Εικόνα 10">
            <a:extLst>
              <a:ext uri="{FF2B5EF4-FFF2-40B4-BE49-F238E27FC236}">
                <a16:creationId xmlns:a16="http://schemas.microsoft.com/office/drawing/2014/main" id="{38D0D11D-DCF3-1642-A15C-BB929F78A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452" y="3722715"/>
            <a:ext cx="2745108" cy="2475230"/>
          </a:xfrm>
          <a:prstGeom prst="rect">
            <a:avLst/>
          </a:prstGeom>
        </p:spPr>
      </p:pic>
      <p:pic>
        <p:nvPicPr>
          <p:cNvPr id="13" name="Εικόνα 12">
            <a:extLst>
              <a:ext uri="{FF2B5EF4-FFF2-40B4-BE49-F238E27FC236}">
                <a16:creationId xmlns:a16="http://schemas.microsoft.com/office/drawing/2014/main" id="{513C6434-5F57-3647-A6AC-859BD50D6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7049" y="3663884"/>
            <a:ext cx="2978722" cy="2596134"/>
          </a:xfrm>
          <a:prstGeom prst="rect">
            <a:avLst/>
          </a:prstGeom>
        </p:spPr>
      </p:pic>
      <p:pic>
        <p:nvPicPr>
          <p:cNvPr id="15" name="Εικόνα 14">
            <a:extLst>
              <a:ext uri="{FF2B5EF4-FFF2-40B4-BE49-F238E27FC236}">
                <a16:creationId xmlns:a16="http://schemas.microsoft.com/office/drawing/2014/main" id="{B963ACA1-F2B4-8B4F-A292-8A73E9D34C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3914" y="3876411"/>
            <a:ext cx="3206086" cy="2321533"/>
          </a:xfrm>
          <a:prstGeom prst="rect">
            <a:avLst/>
          </a:prstGeom>
        </p:spPr>
      </p:pic>
    </p:spTree>
    <p:extLst>
      <p:ext uri="{BB962C8B-B14F-4D97-AF65-F5344CB8AC3E}">
        <p14:creationId xmlns:p14="http://schemas.microsoft.com/office/powerpoint/2010/main" val="263838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linds(horizontal)">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056" y="484632"/>
            <a:ext cx="9537192" cy="1609344"/>
          </a:xfrm>
        </p:spPr>
        <p:txBody>
          <a:bodyPr/>
          <a:lstStyle/>
          <a:p>
            <a:pPr algn="ctr"/>
            <a:r>
              <a:rPr lang="el-GR" dirty="0"/>
              <a:t>Αντιπροσωπευτικεσ ερευνεσ - </a:t>
            </a:r>
            <a:r>
              <a:rPr lang="en-US" dirty="0" err="1"/>
              <a:t>Labov</a:t>
            </a:r>
            <a:endParaRPr lang="el-GR" dirty="0"/>
          </a:p>
        </p:txBody>
      </p:sp>
      <p:sp>
        <p:nvSpPr>
          <p:cNvPr id="6" name="Θέση περιεχομένου 5">
            <a:extLst>
              <a:ext uri="{FF2B5EF4-FFF2-40B4-BE49-F238E27FC236}">
                <a16:creationId xmlns:a16="http://schemas.microsoft.com/office/drawing/2014/main" id="{6AC9FA77-DBCD-3149-9A80-A825279334CD}"/>
              </a:ext>
            </a:extLst>
          </p:cNvPr>
          <p:cNvSpPr>
            <a:spLocks noGrp="1"/>
          </p:cNvSpPr>
          <p:nvPr>
            <p:ph idx="1"/>
          </p:nvPr>
        </p:nvSpPr>
        <p:spPr>
          <a:xfrm>
            <a:off x="1243584" y="2182523"/>
            <a:ext cx="10058400" cy="1764792"/>
          </a:xfrm>
        </p:spPr>
        <p:txBody>
          <a:bodyPr>
            <a:normAutofit/>
          </a:bodyPr>
          <a:lstStyle/>
          <a:p>
            <a:r>
              <a:rPr lang="el-GR" sz="2500" b="1" dirty="0"/>
              <a:t> Η</a:t>
            </a:r>
            <a:r>
              <a:rPr lang="en-US" sz="2500" b="1" dirty="0"/>
              <a:t> </a:t>
            </a:r>
            <a:r>
              <a:rPr lang="el-GR" sz="2500" b="1" dirty="0"/>
              <a:t>κατηγοριοποίηση των καταστημάτων έγινε με κριτήρια όπως</a:t>
            </a:r>
            <a:r>
              <a:rPr lang="en-US" sz="2500" b="1" dirty="0"/>
              <a:t>:</a:t>
            </a:r>
            <a:r>
              <a:rPr lang="el-GR" sz="2500" b="1" dirty="0"/>
              <a:t> </a:t>
            </a:r>
            <a:endParaRPr lang="en-US" sz="2500" b="1" dirty="0"/>
          </a:p>
          <a:p>
            <a:pPr marL="0" indent="0">
              <a:buNone/>
            </a:pPr>
            <a:endParaRPr lang="el-GR" dirty="0"/>
          </a:p>
          <a:p>
            <a:endParaRPr lang="en-US" dirty="0"/>
          </a:p>
          <a:p>
            <a:endParaRPr lang="el-GR" dirty="0"/>
          </a:p>
        </p:txBody>
      </p:sp>
      <p:sp>
        <p:nvSpPr>
          <p:cNvPr id="3" name="TextBox 2">
            <a:extLst>
              <a:ext uri="{FF2B5EF4-FFF2-40B4-BE49-F238E27FC236}">
                <a16:creationId xmlns:a16="http://schemas.microsoft.com/office/drawing/2014/main" id="{D7995E95-25F0-CD4C-B37A-9877D4926781}"/>
              </a:ext>
            </a:extLst>
          </p:cNvPr>
          <p:cNvSpPr txBox="1"/>
          <p:nvPr/>
        </p:nvSpPr>
        <p:spPr>
          <a:xfrm>
            <a:off x="109728" y="3121210"/>
            <a:ext cx="3163824" cy="646331"/>
          </a:xfrm>
          <a:prstGeom prst="rect">
            <a:avLst/>
          </a:prstGeom>
          <a:noFill/>
        </p:spPr>
        <p:txBody>
          <a:bodyPr wrap="square" rtlCol="0">
            <a:spAutoFit/>
          </a:bodyPr>
          <a:lstStyle/>
          <a:p>
            <a:pPr algn="ctr"/>
            <a:r>
              <a:rPr lang="el-GR" b="1" dirty="0"/>
              <a:t>η πελατεία στην</a:t>
            </a:r>
            <a:r>
              <a:rPr lang="en-US" b="1" dirty="0"/>
              <a:t> </a:t>
            </a:r>
            <a:r>
              <a:rPr lang="el-GR" b="1" dirty="0"/>
              <a:t>οποία απευθύνονταν</a:t>
            </a:r>
          </a:p>
        </p:txBody>
      </p:sp>
      <p:sp>
        <p:nvSpPr>
          <p:cNvPr id="4" name="TextBox 3">
            <a:extLst>
              <a:ext uri="{FF2B5EF4-FFF2-40B4-BE49-F238E27FC236}">
                <a16:creationId xmlns:a16="http://schemas.microsoft.com/office/drawing/2014/main" id="{4E3444D7-91BA-8C4D-B938-58583B345208}"/>
              </a:ext>
            </a:extLst>
          </p:cNvPr>
          <p:cNvSpPr txBox="1"/>
          <p:nvPr/>
        </p:nvSpPr>
        <p:spPr>
          <a:xfrm>
            <a:off x="2832608" y="3168484"/>
            <a:ext cx="2606040" cy="923330"/>
          </a:xfrm>
          <a:prstGeom prst="rect">
            <a:avLst/>
          </a:prstGeom>
          <a:noFill/>
        </p:spPr>
        <p:txBody>
          <a:bodyPr wrap="square" rtlCol="0">
            <a:spAutoFit/>
          </a:bodyPr>
          <a:lstStyle/>
          <a:p>
            <a:pPr algn="ctr"/>
            <a:r>
              <a:rPr lang="el-GR" b="1" dirty="0"/>
              <a:t>η διαρρύθμιση του εσωτερικού χώρου, </a:t>
            </a:r>
            <a:endParaRPr lang="en-US" b="1" dirty="0"/>
          </a:p>
          <a:p>
            <a:endParaRPr lang="el-GR" dirty="0"/>
          </a:p>
        </p:txBody>
      </p:sp>
      <p:sp>
        <p:nvSpPr>
          <p:cNvPr id="5" name="TextBox 4">
            <a:extLst>
              <a:ext uri="{FF2B5EF4-FFF2-40B4-BE49-F238E27FC236}">
                <a16:creationId xmlns:a16="http://schemas.microsoft.com/office/drawing/2014/main" id="{20D7C04E-28F8-9F4B-8766-208F6720D21B}"/>
              </a:ext>
            </a:extLst>
          </p:cNvPr>
          <p:cNvSpPr txBox="1"/>
          <p:nvPr/>
        </p:nvSpPr>
        <p:spPr>
          <a:xfrm>
            <a:off x="5070856" y="3215758"/>
            <a:ext cx="2084832" cy="923330"/>
          </a:xfrm>
          <a:prstGeom prst="rect">
            <a:avLst/>
          </a:prstGeom>
          <a:noFill/>
        </p:spPr>
        <p:txBody>
          <a:bodyPr wrap="square" rtlCol="0">
            <a:spAutoFit/>
          </a:bodyPr>
          <a:lstStyle/>
          <a:p>
            <a:pPr algn="ctr"/>
            <a:r>
              <a:rPr lang="el-GR" dirty="0"/>
              <a:t> </a:t>
            </a:r>
            <a:r>
              <a:rPr lang="el-GR" b="1" dirty="0"/>
              <a:t>περιοχή όπου</a:t>
            </a:r>
            <a:r>
              <a:rPr lang="en-US" b="1" dirty="0"/>
              <a:t> </a:t>
            </a:r>
            <a:r>
              <a:rPr lang="el-GR" b="1" dirty="0"/>
              <a:t>βρίσκονταν, </a:t>
            </a:r>
            <a:endParaRPr lang="en-US" b="1" dirty="0"/>
          </a:p>
          <a:p>
            <a:endParaRPr lang="el-GR" dirty="0"/>
          </a:p>
        </p:txBody>
      </p:sp>
      <p:sp>
        <p:nvSpPr>
          <p:cNvPr id="10" name="TextBox 9">
            <a:extLst>
              <a:ext uri="{FF2B5EF4-FFF2-40B4-BE49-F238E27FC236}">
                <a16:creationId xmlns:a16="http://schemas.microsoft.com/office/drawing/2014/main" id="{CA6624FC-677C-1249-A825-6CE0AB143943}"/>
              </a:ext>
            </a:extLst>
          </p:cNvPr>
          <p:cNvSpPr txBox="1"/>
          <p:nvPr/>
        </p:nvSpPr>
        <p:spPr>
          <a:xfrm>
            <a:off x="7050477" y="3121210"/>
            <a:ext cx="2304288" cy="1200329"/>
          </a:xfrm>
          <a:prstGeom prst="rect">
            <a:avLst/>
          </a:prstGeom>
          <a:noFill/>
        </p:spPr>
        <p:txBody>
          <a:bodyPr wrap="square" rtlCol="0">
            <a:spAutoFit/>
          </a:bodyPr>
          <a:lstStyle/>
          <a:p>
            <a:pPr algn="ctr"/>
            <a:r>
              <a:rPr lang="el-GR" b="1" dirty="0"/>
              <a:t>οι εφημερίδες που επέλεγαν να διαφημιστούν, </a:t>
            </a:r>
            <a:endParaRPr lang="en-US" b="1" dirty="0"/>
          </a:p>
          <a:p>
            <a:endParaRPr lang="el-GR" dirty="0"/>
          </a:p>
        </p:txBody>
      </p:sp>
      <p:sp>
        <p:nvSpPr>
          <p:cNvPr id="12" name="TextBox 11">
            <a:extLst>
              <a:ext uri="{FF2B5EF4-FFF2-40B4-BE49-F238E27FC236}">
                <a16:creationId xmlns:a16="http://schemas.microsoft.com/office/drawing/2014/main" id="{EA8C79D1-CED4-8D4F-A1BC-2E18892BF138}"/>
              </a:ext>
            </a:extLst>
          </p:cNvPr>
          <p:cNvSpPr txBox="1"/>
          <p:nvPr/>
        </p:nvSpPr>
        <p:spPr>
          <a:xfrm>
            <a:off x="9345139" y="3313234"/>
            <a:ext cx="2651760" cy="646331"/>
          </a:xfrm>
          <a:prstGeom prst="rect">
            <a:avLst/>
          </a:prstGeom>
          <a:noFill/>
        </p:spPr>
        <p:txBody>
          <a:bodyPr wrap="square" rtlCol="0">
            <a:spAutoFit/>
          </a:bodyPr>
          <a:lstStyle/>
          <a:p>
            <a:pPr algn="ctr"/>
            <a:r>
              <a:rPr lang="el-GR" b="1" dirty="0"/>
              <a:t>οι τιμές τους κλπ.</a:t>
            </a:r>
          </a:p>
          <a:p>
            <a:endParaRPr lang="el-GR" dirty="0"/>
          </a:p>
        </p:txBody>
      </p:sp>
      <p:pic>
        <p:nvPicPr>
          <p:cNvPr id="16" name="Εικόνα 15">
            <a:extLst>
              <a:ext uri="{FF2B5EF4-FFF2-40B4-BE49-F238E27FC236}">
                <a16:creationId xmlns:a16="http://schemas.microsoft.com/office/drawing/2014/main" id="{8782EAD3-51F0-CE42-A02D-68CCA4E779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 y="4066401"/>
            <a:ext cx="2238248" cy="1749397"/>
          </a:xfrm>
          <a:prstGeom prst="rect">
            <a:avLst/>
          </a:prstGeom>
        </p:spPr>
      </p:pic>
      <p:pic>
        <p:nvPicPr>
          <p:cNvPr id="18" name="Εικόνα 17">
            <a:extLst>
              <a:ext uri="{FF2B5EF4-FFF2-40B4-BE49-F238E27FC236}">
                <a16:creationId xmlns:a16="http://schemas.microsoft.com/office/drawing/2014/main" id="{64F20862-88C4-A748-BDB5-D6AD0F4D82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7236" y="4151357"/>
            <a:ext cx="2084866" cy="1613408"/>
          </a:xfrm>
          <a:prstGeom prst="rect">
            <a:avLst/>
          </a:prstGeom>
        </p:spPr>
      </p:pic>
      <p:pic>
        <p:nvPicPr>
          <p:cNvPr id="20" name="Εικόνα 19">
            <a:extLst>
              <a:ext uri="{FF2B5EF4-FFF2-40B4-BE49-F238E27FC236}">
                <a16:creationId xmlns:a16="http://schemas.microsoft.com/office/drawing/2014/main" id="{75A40B9B-1FE4-6748-928B-593905986A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399" y="4123955"/>
            <a:ext cx="1734078" cy="1651508"/>
          </a:xfrm>
          <a:prstGeom prst="rect">
            <a:avLst/>
          </a:prstGeom>
        </p:spPr>
      </p:pic>
      <p:pic>
        <p:nvPicPr>
          <p:cNvPr id="22" name="Εικόνα 21">
            <a:extLst>
              <a:ext uri="{FF2B5EF4-FFF2-40B4-BE49-F238E27FC236}">
                <a16:creationId xmlns:a16="http://schemas.microsoft.com/office/drawing/2014/main" id="{3747EFE0-97F4-E84C-9FAC-CA0AFE049D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4562" y="4214378"/>
            <a:ext cx="1925996" cy="1550387"/>
          </a:xfrm>
          <a:prstGeom prst="rect">
            <a:avLst/>
          </a:prstGeom>
        </p:spPr>
      </p:pic>
      <p:pic>
        <p:nvPicPr>
          <p:cNvPr id="24" name="Εικόνα 23">
            <a:extLst>
              <a:ext uri="{FF2B5EF4-FFF2-40B4-BE49-F238E27FC236}">
                <a16:creationId xmlns:a16="http://schemas.microsoft.com/office/drawing/2014/main" id="{0DF58346-BF40-B84F-AD7A-11605A6C1F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4643" y="4214378"/>
            <a:ext cx="2211563" cy="1497139"/>
          </a:xfrm>
          <a:prstGeom prst="rect">
            <a:avLst/>
          </a:prstGeom>
        </p:spPr>
      </p:pic>
    </p:spTree>
    <p:extLst>
      <p:ext uri="{BB962C8B-B14F-4D97-AF65-F5344CB8AC3E}">
        <p14:creationId xmlns:p14="http://schemas.microsoft.com/office/powerpoint/2010/main" val="3727010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Αντιπροσωπευτικεσ ερευνεσ - </a:t>
            </a:r>
            <a:r>
              <a:rPr lang="en-US" dirty="0" err="1"/>
              <a:t>Labov</a:t>
            </a:r>
            <a:endParaRPr lang="el-GR" dirty="0"/>
          </a:p>
        </p:txBody>
      </p:sp>
      <p:sp>
        <p:nvSpPr>
          <p:cNvPr id="6" name="Θέση περιεχομένου 5">
            <a:extLst>
              <a:ext uri="{FF2B5EF4-FFF2-40B4-BE49-F238E27FC236}">
                <a16:creationId xmlns:a16="http://schemas.microsoft.com/office/drawing/2014/main" id="{8F910B93-3110-5D4F-AA82-382B8D86AD83}"/>
              </a:ext>
            </a:extLst>
          </p:cNvPr>
          <p:cNvSpPr>
            <a:spLocks noGrp="1"/>
          </p:cNvSpPr>
          <p:nvPr>
            <p:ph idx="1"/>
          </p:nvPr>
        </p:nvSpPr>
        <p:spPr>
          <a:xfrm>
            <a:off x="3602736" y="2286000"/>
            <a:ext cx="7872984" cy="4050792"/>
          </a:xfrm>
        </p:spPr>
        <p:txBody>
          <a:bodyPr/>
          <a:lstStyle/>
          <a:p>
            <a:pPr algn="just">
              <a:lnSpc>
                <a:spcPct val="100000"/>
              </a:lnSpc>
            </a:pPr>
            <a:r>
              <a:rPr lang="el-GR" sz="2400" dirty="0"/>
              <a:t>Ο </a:t>
            </a:r>
            <a:r>
              <a:rPr lang="en-US" sz="2400" dirty="0" err="1"/>
              <a:t>Labov</a:t>
            </a:r>
            <a:r>
              <a:rPr lang="en-US" sz="2400" dirty="0"/>
              <a:t> </a:t>
            </a:r>
            <a:r>
              <a:rPr lang="el-GR" sz="2400" dirty="0"/>
              <a:t>συνέλεξε τα δεδομένα του με μεγαλοφυή τρόπο χρησιμοποιώντας τη μέθοδο της κατευθυνόμενης (ταχείας και ανώνυμης) συνέντευξης. </a:t>
            </a:r>
          </a:p>
          <a:p>
            <a:pPr algn="just">
              <a:lnSpc>
                <a:spcPct val="100000"/>
              </a:lnSpc>
            </a:pPr>
            <a:r>
              <a:rPr lang="el-GR" sz="2400" dirty="0"/>
              <a:t>Διάλεξε τις λέξεις </a:t>
            </a:r>
            <a:r>
              <a:rPr lang="en-US" sz="2400" dirty="0"/>
              <a:t>fourth floor (</a:t>
            </a:r>
            <a:r>
              <a:rPr lang="el-GR" sz="2400" dirty="0"/>
              <a:t>τέταρτος όροφος) στις οποίες η μεταβλητή (</a:t>
            </a:r>
            <a:r>
              <a:rPr lang="en-US" sz="2400" dirty="0"/>
              <a:t>r) </a:t>
            </a:r>
            <a:r>
              <a:rPr lang="el-GR" sz="2400" dirty="0"/>
              <a:t>είναι </a:t>
            </a:r>
            <a:r>
              <a:rPr lang="el-GR" sz="2400" dirty="0" err="1"/>
              <a:t>μεταφωνηεντική</a:t>
            </a:r>
            <a:r>
              <a:rPr lang="el-GR" sz="2400" dirty="0"/>
              <a:t>. </a:t>
            </a:r>
          </a:p>
          <a:p>
            <a:pPr algn="just">
              <a:lnSpc>
                <a:spcPct val="100000"/>
              </a:lnSpc>
            </a:pPr>
            <a:r>
              <a:rPr lang="el-GR" sz="2400" dirty="0"/>
              <a:t>Επιπλέον, στην πρώτη λέξη το </a:t>
            </a:r>
            <a:r>
              <a:rPr lang="el-GR" sz="2400" dirty="0" err="1"/>
              <a:t>μεταφωνηεντικό</a:t>
            </a:r>
            <a:r>
              <a:rPr lang="el-GR" sz="2400" dirty="0"/>
              <a:t> (</a:t>
            </a:r>
            <a:r>
              <a:rPr lang="en-US" sz="2400" dirty="0"/>
              <a:t>r) </a:t>
            </a:r>
            <a:r>
              <a:rPr lang="el-GR" sz="2400" dirty="0"/>
              <a:t>ακολουθείται από σύμφωνο.</a:t>
            </a:r>
          </a:p>
          <a:p>
            <a:endParaRPr lang="el-GR" dirty="0"/>
          </a:p>
        </p:txBody>
      </p:sp>
      <p:pic>
        <p:nvPicPr>
          <p:cNvPr id="8" name="Εικόνα 7">
            <a:extLst>
              <a:ext uri="{FF2B5EF4-FFF2-40B4-BE49-F238E27FC236}">
                <a16:creationId xmlns:a16="http://schemas.microsoft.com/office/drawing/2014/main" id="{E9C1BE4B-8FFA-D048-A69F-D7B44CE92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276" y="2633472"/>
            <a:ext cx="2128310" cy="2150872"/>
          </a:xfrm>
          <a:prstGeom prst="rect">
            <a:avLst/>
          </a:prstGeom>
        </p:spPr>
      </p:pic>
    </p:spTree>
    <p:extLst>
      <p:ext uri="{BB962C8B-B14F-4D97-AF65-F5344CB8AC3E}">
        <p14:creationId xmlns:p14="http://schemas.microsoft.com/office/powerpoint/2010/main" val="64837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Εισαγωγικα</a:t>
            </a:r>
          </a:p>
        </p:txBody>
      </p:sp>
      <p:pic>
        <p:nvPicPr>
          <p:cNvPr id="1229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680075" y="3898900"/>
            <a:ext cx="8382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773347" y="2887828"/>
            <a:ext cx="2986268" cy="1921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ΔΙΑΛΕΚΤΙΚΗ ΓΕΩΓΡΑΦΙΑ</a:t>
            </a:r>
          </a:p>
        </p:txBody>
      </p:sp>
      <p:sp>
        <p:nvSpPr>
          <p:cNvPr id="5" name="Right Arrow 4"/>
          <p:cNvSpPr/>
          <p:nvPr/>
        </p:nvSpPr>
        <p:spPr>
          <a:xfrm rot="20803259">
            <a:off x="7199455" y="3165777"/>
            <a:ext cx="810228" cy="4629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Oval 5"/>
          <p:cNvSpPr/>
          <p:nvPr/>
        </p:nvSpPr>
        <p:spPr>
          <a:xfrm>
            <a:off x="8380071" y="2031302"/>
            <a:ext cx="2071868" cy="1817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γεωγραφική </a:t>
            </a:r>
          </a:p>
          <a:p>
            <a:pPr algn="ctr"/>
            <a:r>
              <a:rPr lang="el-GR" dirty="0"/>
              <a:t>ποικιλότητα</a:t>
            </a:r>
          </a:p>
        </p:txBody>
      </p:sp>
      <p:sp>
        <p:nvSpPr>
          <p:cNvPr id="7" name="Oval 6"/>
          <p:cNvSpPr/>
          <p:nvPr/>
        </p:nvSpPr>
        <p:spPr>
          <a:xfrm>
            <a:off x="8501604" y="4033020"/>
            <a:ext cx="2496596" cy="18056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απουσία γλωσσολογικής </a:t>
            </a:r>
          </a:p>
          <a:p>
            <a:pPr algn="ctr"/>
            <a:r>
              <a:rPr lang="el-GR" dirty="0"/>
              <a:t>θεωρίας</a:t>
            </a:r>
          </a:p>
        </p:txBody>
      </p:sp>
      <p:sp>
        <p:nvSpPr>
          <p:cNvPr id="8" name="Oval 7"/>
          <p:cNvSpPr/>
          <p:nvPr/>
        </p:nvSpPr>
        <p:spPr>
          <a:xfrm>
            <a:off x="567159" y="2939914"/>
            <a:ext cx="2176041" cy="17246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διαχρονική</a:t>
            </a:r>
          </a:p>
          <a:p>
            <a:pPr algn="ctr"/>
            <a:r>
              <a:rPr lang="el-GR" dirty="0"/>
              <a:t>μελέτη γλώσσας</a:t>
            </a: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8343">
            <a:off x="2905308" y="3565750"/>
            <a:ext cx="697434" cy="41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7DD7CE2E-4AFF-0144-A3DD-E5593C53DDDC}"/>
              </a:ext>
            </a:extLst>
          </p:cNvPr>
          <p:cNvSpPr txBox="1"/>
          <p:nvPr/>
        </p:nvSpPr>
        <p:spPr>
          <a:xfrm>
            <a:off x="567159" y="4940315"/>
            <a:ext cx="3973483" cy="1477328"/>
          </a:xfrm>
          <a:prstGeom prst="rect">
            <a:avLst/>
          </a:prstGeom>
          <a:noFill/>
        </p:spPr>
        <p:txBody>
          <a:bodyPr wrap="square" rtlCol="0">
            <a:spAutoFit/>
          </a:bodyPr>
          <a:lstStyle/>
          <a:p>
            <a:pPr algn="ctr"/>
            <a:r>
              <a:rPr lang="el-GR" b="1" dirty="0"/>
              <a:t>Η διαλεκτική γεωγραφία διαμορφώθηκε μέσα σε ένα πλαίσιο μελέτης της γλωσσικής αλλαγής από διαχρονική σκοπιά.</a:t>
            </a:r>
          </a:p>
          <a:p>
            <a:endParaRPr lang="el-GR" dirty="0"/>
          </a:p>
        </p:txBody>
      </p:sp>
      <p:sp>
        <p:nvSpPr>
          <p:cNvPr id="9" name="TextBox 8">
            <a:extLst>
              <a:ext uri="{FF2B5EF4-FFF2-40B4-BE49-F238E27FC236}">
                <a16:creationId xmlns:a16="http://schemas.microsoft.com/office/drawing/2014/main" id="{6288EC3D-B5C9-4C48-8CA7-09CFD0338767}"/>
              </a:ext>
            </a:extLst>
          </p:cNvPr>
          <p:cNvSpPr txBox="1"/>
          <p:nvPr/>
        </p:nvSpPr>
        <p:spPr>
          <a:xfrm>
            <a:off x="5053993" y="4833465"/>
            <a:ext cx="4206239" cy="2031325"/>
          </a:xfrm>
          <a:prstGeom prst="rect">
            <a:avLst/>
          </a:prstGeom>
          <a:noFill/>
        </p:spPr>
        <p:txBody>
          <a:bodyPr wrap="square" rtlCol="0">
            <a:spAutoFit/>
          </a:bodyPr>
          <a:lstStyle/>
          <a:p>
            <a:r>
              <a:rPr lang="el-GR" b="1" dirty="0"/>
              <a:t>αρκέστηκε στην περιγραφή των διαφορετικών γεωγραφικών πραγματώσεων ενός γλωσσικού στοιχείου χωρίς να επιχειρήσει να εντάξει τη γλωσσική διαφοροποίηση σε μια γλωσσολογική θεωρία.</a:t>
            </a:r>
          </a:p>
          <a:p>
            <a:endParaRPr lang="el-GR" dirty="0"/>
          </a:p>
        </p:txBody>
      </p:sp>
      <p:sp>
        <p:nvSpPr>
          <p:cNvPr id="10" name="Δεξιό βέλος 9">
            <a:extLst>
              <a:ext uri="{FF2B5EF4-FFF2-40B4-BE49-F238E27FC236}">
                <a16:creationId xmlns:a16="http://schemas.microsoft.com/office/drawing/2014/main" id="{44E16F1A-E17F-4846-AB3F-236E20E2F9B8}"/>
              </a:ext>
            </a:extLst>
          </p:cNvPr>
          <p:cNvSpPr/>
          <p:nvPr/>
        </p:nvSpPr>
        <p:spPr>
          <a:xfrm>
            <a:off x="4463935" y="5594465"/>
            <a:ext cx="590058" cy="2442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130286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Αντιπροσωπευτικεσ ερευνεσ - </a:t>
            </a:r>
            <a:r>
              <a:rPr lang="en-US" dirty="0" err="1"/>
              <a:t>Labov</a:t>
            </a:r>
            <a:endParaRPr lang="el-GR" dirty="0"/>
          </a:p>
        </p:txBody>
      </p:sp>
      <p:sp>
        <p:nvSpPr>
          <p:cNvPr id="6" name="Θέση περιεχομένου 5">
            <a:extLst>
              <a:ext uri="{FF2B5EF4-FFF2-40B4-BE49-F238E27FC236}">
                <a16:creationId xmlns:a16="http://schemas.microsoft.com/office/drawing/2014/main" id="{8F910B93-3110-5D4F-AA82-382B8D86AD83}"/>
              </a:ext>
            </a:extLst>
          </p:cNvPr>
          <p:cNvSpPr>
            <a:spLocks noGrp="1"/>
          </p:cNvSpPr>
          <p:nvPr>
            <p:ph idx="1"/>
          </p:nvPr>
        </p:nvSpPr>
        <p:spPr>
          <a:xfrm>
            <a:off x="3602736" y="2286000"/>
            <a:ext cx="7872984" cy="4050792"/>
          </a:xfrm>
        </p:spPr>
        <p:txBody>
          <a:bodyPr>
            <a:normAutofit fontScale="92500" lnSpcReduction="10000"/>
          </a:bodyPr>
          <a:lstStyle/>
          <a:p>
            <a:pPr algn="just">
              <a:lnSpc>
                <a:spcPct val="100000"/>
              </a:lnSpc>
            </a:pPr>
            <a:r>
              <a:rPr lang="el-GR" sz="2400" dirty="0"/>
              <a:t>Σε κάθε κατάστημα διαπίστωσε ποια προϊόντα εκτίθενται στον</a:t>
            </a:r>
            <a:r>
              <a:rPr lang="en-US" sz="2400" dirty="0"/>
              <a:t> </a:t>
            </a:r>
            <a:r>
              <a:rPr lang="el-GR" sz="2400" dirty="0"/>
              <a:t>τέταρτο όροφο και άρχισε να θέτει στους υπαλλήλους ερωτήσεις του τύπου </a:t>
            </a:r>
            <a:endParaRPr lang="en-US" sz="2400" dirty="0"/>
          </a:p>
          <a:p>
            <a:pPr marL="0" indent="0" algn="just">
              <a:lnSpc>
                <a:spcPct val="100000"/>
              </a:lnSpc>
              <a:buNone/>
            </a:pPr>
            <a:r>
              <a:rPr lang="el-GR" sz="2400" i="1" dirty="0"/>
              <a:t>«μου</a:t>
            </a:r>
            <a:r>
              <a:rPr lang="en-US" sz="2400" i="1" dirty="0"/>
              <a:t> </a:t>
            </a:r>
            <a:r>
              <a:rPr lang="el-GR" sz="2400" i="1" dirty="0"/>
              <a:t>λέτε σας παρακαλώ πού είναι τα γυναικεία παπούτσια;», </a:t>
            </a:r>
            <a:endParaRPr lang="en-US" sz="2400" i="1" dirty="0"/>
          </a:p>
          <a:p>
            <a:pPr marL="0" indent="0" algn="just">
              <a:lnSpc>
                <a:spcPct val="100000"/>
              </a:lnSpc>
              <a:buNone/>
            </a:pPr>
            <a:r>
              <a:rPr lang="el-GR" sz="2400" dirty="0"/>
              <a:t>προσποιούμενος τον</a:t>
            </a:r>
            <a:r>
              <a:rPr lang="en-US" sz="2400" dirty="0"/>
              <a:t> </a:t>
            </a:r>
            <a:r>
              <a:rPr lang="el-GR" sz="2400" dirty="0"/>
              <a:t>πελάτη. </a:t>
            </a:r>
            <a:endParaRPr lang="en-US" sz="2400" dirty="0"/>
          </a:p>
          <a:p>
            <a:pPr algn="just">
              <a:lnSpc>
                <a:spcPct val="100000"/>
              </a:lnSpc>
            </a:pPr>
            <a:r>
              <a:rPr lang="el-GR" sz="2400" dirty="0"/>
              <a:t>Η απάντηση, την οποία κατέγραφε κρυφά, ήταν πάντοτε </a:t>
            </a:r>
            <a:r>
              <a:rPr lang="en-US" sz="2400" dirty="0"/>
              <a:t>on the fourth floor (</a:t>
            </a:r>
            <a:r>
              <a:rPr lang="el-GR" sz="2400" dirty="0"/>
              <a:t>στον τέταρτο όροφο). </a:t>
            </a:r>
            <a:endParaRPr lang="en-US" sz="2400" dirty="0"/>
          </a:p>
          <a:p>
            <a:pPr algn="just">
              <a:lnSpc>
                <a:spcPct val="100000"/>
              </a:lnSpc>
            </a:pPr>
            <a:r>
              <a:rPr lang="el-GR" sz="2400" dirty="0"/>
              <a:t>Στη συνέχεια υποκρινόταν ότι δεν είχε καταλάβει</a:t>
            </a:r>
            <a:r>
              <a:rPr lang="en-US" sz="2400" dirty="0"/>
              <a:t> </a:t>
            </a:r>
            <a:r>
              <a:rPr lang="el-GR" sz="2400" dirty="0"/>
              <a:t>καλά και ξαναρωτούσε τον υπάλληλο, ο οποίος απαντούσε προσεκτικότερα και με</a:t>
            </a:r>
            <a:r>
              <a:rPr lang="en-US" sz="2400" dirty="0"/>
              <a:t> </a:t>
            </a:r>
            <a:r>
              <a:rPr lang="el-GR" sz="2400" dirty="0"/>
              <a:t>πιο καθαρή προφορά. </a:t>
            </a:r>
          </a:p>
          <a:p>
            <a:endParaRPr lang="el-GR" dirty="0"/>
          </a:p>
        </p:txBody>
      </p:sp>
      <p:pic>
        <p:nvPicPr>
          <p:cNvPr id="8" name="Εικόνα 7">
            <a:extLst>
              <a:ext uri="{FF2B5EF4-FFF2-40B4-BE49-F238E27FC236}">
                <a16:creationId xmlns:a16="http://schemas.microsoft.com/office/drawing/2014/main" id="{E9C1BE4B-8FFA-D048-A69F-D7B44CE92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276" y="2633472"/>
            <a:ext cx="2128310" cy="2150872"/>
          </a:xfrm>
          <a:prstGeom prst="rect">
            <a:avLst/>
          </a:prstGeom>
        </p:spPr>
      </p:pic>
    </p:spTree>
    <p:extLst>
      <p:ext uri="{BB962C8B-B14F-4D97-AF65-F5344CB8AC3E}">
        <p14:creationId xmlns:p14="http://schemas.microsoft.com/office/powerpoint/2010/main" val="148572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blinds(horizontal)">
                                      <p:cBhvr>
                                        <p:cTn id="7" dur="500"/>
                                        <p:tgtEl>
                                          <p:spTgt spid="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blinds(horizontal)">
                                      <p:cBhvr>
                                        <p:cTn id="1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Αντιπροσωπευτικεσ ερευνεσ - </a:t>
            </a:r>
            <a:r>
              <a:rPr lang="en-US" dirty="0" err="1"/>
              <a:t>Labov</a:t>
            </a:r>
            <a:endParaRPr lang="el-GR" dirty="0"/>
          </a:p>
        </p:txBody>
      </p:sp>
      <p:sp>
        <p:nvSpPr>
          <p:cNvPr id="6" name="Θέση περιεχομένου 5">
            <a:extLst>
              <a:ext uri="{FF2B5EF4-FFF2-40B4-BE49-F238E27FC236}">
                <a16:creationId xmlns:a16="http://schemas.microsoft.com/office/drawing/2014/main" id="{8F910B93-3110-5D4F-AA82-382B8D86AD83}"/>
              </a:ext>
            </a:extLst>
          </p:cNvPr>
          <p:cNvSpPr>
            <a:spLocks noGrp="1"/>
          </p:cNvSpPr>
          <p:nvPr>
            <p:ph idx="1"/>
          </p:nvPr>
        </p:nvSpPr>
        <p:spPr>
          <a:xfrm>
            <a:off x="3602736" y="2286000"/>
            <a:ext cx="7872984" cy="4050792"/>
          </a:xfrm>
        </p:spPr>
        <p:txBody>
          <a:bodyPr>
            <a:normAutofit/>
          </a:bodyPr>
          <a:lstStyle/>
          <a:p>
            <a:pPr algn="just">
              <a:lnSpc>
                <a:spcPct val="150000"/>
              </a:lnSpc>
            </a:pPr>
            <a:r>
              <a:rPr lang="el-GR" b="1" dirty="0"/>
              <a:t>Με τον τρόπο αυτό ο </a:t>
            </a:r>
            <a:r>
              <a:rPr lang="en-US" b="1" dirty="0" err="1"/>
              <a:t>Labov</a:t>
            </a:r>
            <a:r>
              <a:rPr lang="en-US" b="1" dirty="0"/>
              <a:t> </a:t>
            </a:r>
            <a:r>
              <a:rPr lang="el-GR" b="1" dirty="0"/>
              <a:t>έλεγχε την υπόθεση ότι όσο</a:t>
            </a:r>
            <a:r>
              <a:rPr lang="en-US" b="1" dirty="0"/>
              <a:t> </a:t>
            </a:r>
            <a:r>
              <a:rPr lang="el-GR" b="1" dirty="0"/>
              <a:t>περισσότερη προσοχή δίνει κανείς στην ομιλία του, τόσο</a:t>
            </a:r>
            <a:r>
              <a:rPr lang="en-US" b="1" dirty="0"/>
              <a:t> </a:t>
            </a:r>
            <a:r>
              <a:rPr lang="el-GR" b="1" dirty="0"/>
              <a:t>περισσότερο τείνει να χρησιμοποιεί τον γλωσσικό τύπο που είναι πιο κοντά στη νόρμα. </a:t>
            </a:r>
          </a:p>
          <a:p>
            <a:pPr algn="just">
              <a:lnSpc>
                <a:spcPct val="150000"/>
              </a:lnSpc>
            </a:pPr>
            <a:r>
              <a:rPr lang="el-GR" b="1" dirty="0"/>
              <a:t>Θεώρησε, μ’ άλλα λόγια, ότι υπάρχει ένα υφολογικό συνεχές, ένα συνεχές επιπέδων ύφους, στο ένα άκρο του οποίου τοποθετείται η αυθόρμητη ομιλία και στο άλλο άκρο η ευθυγραμμισμένη με τη νόρμα.</a:t>
            </a:r>
          </a:p>
          <a:p>
            <a:endParaRPr lang="el-GR" dirty="0"/>
          </a:p>
        </p:txBody>
      </p:sp>
      <p:pic>
        <p:nvPicPr>
          <p:cNvPr id="8" name="Εικόνα 7">
            <a:extLst>
              <a:ext uri="{FF2B5EF4-FFF2-40B4-BE49-F238E27FC236}">
                <a16:creationId xmlns:a16="http://schemas.microsoft.com/office/drawing/2014/main" id="{E9C1BE4B-8FFA-D048-A69F-D7B44CE92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276" y="2633472"/>
            <a:ext cx="2128310" cy="2150872"/>
          </a:xfrm>
          <a:prstGeom prst="rect">
            <a:avLst/>
          </a:prstGeom>
        </p:spPr>
      </p:pic>
    </p:spTree>
    <p:extLst>
      <p:ext uri="{BB962C8B-B14F-4D97-AF65-F5344CB8AC3E}">
        <p14:creationId xmlns:p14="http://schemas.microsoft.com/office/powerpoint/2010/main" val="104316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Αντιπροσωπευτικεσ ερευνεσ - </a:t>
            </a:r>
            <a:r>
              <a:rPr lang="en-US" dirty="0" err="1"/>
              <a:t>Labov</a:t>
            </a:r>
            <a:endParaRPr lang="el-GR" dirty="0"/>
          </a:p>
        </p:txBody>
      </p:sp>
      <p:sp>
        <p:nvSpPr>
          <p:cNvPr id="6" name="Θέση περιεχομένου 5">
            <a:extLst>
              <a:ext uri="{FF2B5EF4-FFF2-40B4-BE49-F238E27FC236}">
                <a16:creationId xmlns:a16="http://schemas.microsoft.com/office/drawing/2014/main" id="{8F910B93-3110-5D4F-AA82-382B8D86AD83}"/>
              </a:ext>
            </a:extLst>
          </p:cNvPr>
          <p:cNvSpPr>
            <a:spLocks noGrp="1"/>
          </p:cNvSpPr>
          <p:nvPr>
            <p:ph idx="1"/>
          </p:nvPr>
        </p:nvSpPr>
        <p:spPr>
          <a:xfrm>
            <a:off x="3459645" y="1767016"/>
            <a:ext cx="8028432" cy="4572000"/>
          </a:xfrm>
        </p:spPr>
        <p:txBody>
          <a:bodyPr>
            <a:normAutofit lnSpcReduction="10000"/>
          </a:bodyPr>
          <a:lstStyle/>
          <a:p>
            <a:pPr algn="just">
              <a:lnSpc>
                <a:spcPct val="150000"/>
              </a:lnSpc>
            </a:pPr>
            <a:r>
              <a:rPr lang="el-GR" sz="2400" b="1" dirty="0"/>
              <a:t>Στη συγκεκριμένη περίπτωση η παρουσία [</a:t>
            </a:r>
            <a:r>
              <a:rPr lang="en-US" sz="2400" b="1" dirty="0"/>
              <a:t>r] (</a:t>
            </a:r>
            <a:r>
              <a:rPr lang="el-GR" sz="2400" b="1" dirty="0"/>
              <a:t>και όχι η απουσία [0]) αποτελεί τη νόρμα για τους Νεοϋορκέζους. </a:t>
            </a:r>
          </a:p>
          <a:p>
            <a:pPr algn="just">
              <a:lnSpc>
                <a:spcPct val="150000"/>
              </a:lnSpc>
            </a:pPr>
            <a:r>
              <a:rPr lang="el-GR" sz="2400" b="1" dirty="0"/>
              <a:t>Ο </a:t>
            </a:r>
            <a:r>
              <a:rPr lang="en-US" sz="2400" b="1" dirty="0" err="1"/>
              <a:t>Labov</a:t>
            </a:r>
            <a:r>
              <a:rPr lang="en-US" sz="2400" b="1" dirty="0"/>
              <a:t> </a:t>
            </a:r>
            <a:r>
              <a:rPr lang="el-GR" sz="2400" b="1" dirty="0"/>
              <a:t>υπολόγιζε προσεγγιστικά την ηλικία του κάθε υπάλληλου: </a:t>
            </a:r>
          </a:p>
          <a:p>
            <a:pPr marL="0" indent="0" algn="just">
              <a:lnSpc>
                <a:spcPct val="150000"/>
              </a:lnSpc>
              <a:buNone/>
            </a:pPr>
            <a:r>
              <a:rPr lang="el-GR" sz="2400" b="1" dirty="0">
                <a:sym typeface="Wingdings" pitchFamily="2" charset="2"/>
              </a:rPr>
              <a:t> </a:t>
            </a:r>
            <a:r>
              <a:rPr lang="el-GR" sz="2400" b="1" dirty="0"/>
              <a:t>και τον κατέτασσε σε μία κλίμακα κοινωνικής ιεραρχίας με βάση κυρίως το κατάστημα στο οποίο εργαζόταν.</a:t>
            </a:r>
          </a:p>
          <a:p>
            <a:endParaRPr lang="el-GR" dirty="0"/>
          </a:p>
        </p:txBody>
      </p:sp>
      <p:pic>
        <p:nvPicPr>
          <p:cNvPr id="8" name="Εικόνα 7">
            <a:extLst>
              <a:ext uri="{FF2B5EF4-FFF2-40B4-BE49-F238E27FC236}">
                <a16:creationId xmlns:a16="http://schemas.microsoft.com/office/drawing/2014/main" id="{E9C1BE4B-8FFA-D048-A69F-D7B44CE92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276" y="2633472"/>
            <a:ext cx="2128310" cy="2150872"/>
          </a:xfrm>
          <a:prstGeom prst="rect">
            <a:avLst/>
          </a:prstGeom>
        </p:spPr>
      </p:pic>
    </p:spTree>
    <p:extLst>
      <p:ext uri="{BB962C8B-B14F-4D97-AF65-F5344CB8AC3E}">
        <p14:creationId xmlns:p14="http://schemas.microsoft.com/office/powerpoint/2010/main" val="364620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Αντιπροσωπευτικεσ ερευνεσ - </a:t>
            </a:r>
            <a:r>
              <a:rPr lang="en-US" dirty="0" err="1"/>
              <a:t>Labov</a:t>
            </a:r>
            <a:endParaRPr lang="el-GR"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29535016"/>
              </p:ext>
            </p:extLst>
          </p:nvPr>
        </p:nvGraphicFramePr>
        <p:xfrm>
          <a:off x="2150774" y="3258280"/>
          <a:ext cx="7204810" cy="3419803"/>
        </p:xfrm>
        <a:graphic>
          <a:graphicData uri="http://schemas.openxmlformats.org/drawingml/2006/table">
            <a:tbl>
              <a:tblPr/>
              <a:tblGrid>
                <a:gridCol w="1440962">
                  <a:extLst>
                    <a:ext uri="{9D8B030D-6E8A-4147-A177-3AD203B41FA5}">
                      <a16:colId xmlns:a16="http://schemas.microsoft.com/office/drawing/2014/main" val="20000"/>
                    </a:ext>
                  </a:extLst>
                </a:gridCol>
                <a:gridCol w="1440962">
                  <a:extLst>
                    <a:ext uri="{9D8B030D-6E8A-4147-A177-3AD203B41FA5}">
                      <a16:colId xmlns:a16="http://schemas.microsoft.com/office/drawing/2014/main" val="20001"/>
                    </a:ext>
                  </a:extLst>
                </a:gridCol>
                <a:gridCol w="1440962">
                  <a:extLst>
                    <a:ext uri="{9D8B030D-6E8A-4147-A177-3AD203B41FA5}">
                      <a16:colId xmlns:a16="http://schemas.microsoft.com/office/drawing/2014/main" val="20002"/>
                    </a:ext>
                  </a:extLst>
                </a:gridCol>
                <a:gridCol w="1440962">
                  <a:extLst>
                    <a:ext uri="{9D8B030D-6E8A-4147-A177-3AD203B41FA5}">
                      <a16:colId xmlns:a16="http://schemas.microsoft.com/office/drawing/2014/main" val="20003"/>
                    </a:ext>
                  </a:extLst>
                </a:gridCol>
                <a:gridCol w="1440962">
                  <a:extLst>
                    <a:ext uri="{9D8B030D-6E8A-4147-A177-3AD203B41FA5}">
                      <a16:colId xmlns:a16="http://schemas.microsoft.com/office/drawing/2014/main" val="20004"/>
                    </a:ext>
                  </a:extLst>
                </a:gridCol>
              </a:tblGrid>
              <a:tr h="613859">
                <a:tc>
                  <a:txBody>
                    <a:bodyPr/>
                    <a:lstStyle/>
                    <a:p>
                      <a:pPr marR="27305" algn="just">
                        <a:lnSpc>
                          <a:spcPct val="150000"/>
                        </a:lnSpc>
                        <a:spcAft>
                          <a:spcPts val="0"/>
                        </a:spcAft>
                      </a:pPr>
                      <a:r>
                        <a:rPr lang="el-GR" sz="1700">
                          <a:effectLst/>
                          <a:latin typeface="Times New Roman"/>
                          <a:ea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R="27305" algn="ctr">
                        <a:lnSpc>
                          <a:spcPct val="150000"/>
                        </a:lnSpc>
                        <a:spcAft>
                          <a:spcPts val="0"/>
                        </a:spcAft>
                      </a:pPr>
                      <a:r>
                        <a:rPr lang="el-GR" sz="1700" b="1">
                          <a:effectLst/>
                          <a:latin typeface="Times New Roman"/>
                          <a:ea typeface="Times New Roman"/>
                        </a:rPr>
                        <a:t>1</a:t>
                      </a:r>
                      <a:r>
                        <a:rPr lang="el-GR" sz="1700" b="1" baseline="30000">
                          <a:effectLst/>
                          <a:latin typeface="Times New Roman"/>
                          <a:ea typeface="Times New Roman"/>
                        </a:rPr>
                        <a:t>η</a:t>
                      </a:r>
                      <a:r>
                        <a:rPr lang="el-GR" sz="1700" b="1">
                          <a:effectLst/>
                          <a:latin typeface="Times New Roman"/>
                          <a:ea typeface="Times New Roman"/>
                        </a:rPr>
                        <a:t> απάντηση</a:t>
                      </a:r>
                      <a:endParaRPr lang="el-GR" sz="17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marR="27305" algn="ctr">
                        <a:lnSpc>
                          <a:spcPct val="150000"/>
                        </a:lnSpc>
                        <a:spcAft>
                          <a:spcPts val="0"/>
                        </a:spcAft>
                      </a:pPr>
                      <a:r>
                        <a:rPr lang="el-GR" sz="1700" b="1">
                          <a:effectLst/>
                          <a:latin typeface="Times New Roman"/>
                          <a:ea typeface="Times New Roman"/>
                        </a:rPr>
                        <a:t>2</a:t>
                      </a:r>
                      <a:r>
                        <a:rPr lang="el-GR" sz="1700" b="1" baseline="30000">
                          <a:effectLst/>
                          <a:latin typeface="Times New Roman"/>
                          <a:ea typeface="Times New Roman"/>
                        </a:rPr>
                        <a:t>η</a:t>
                      </a:r>
                      <a:r>
                        <a:rPr lang="el-GR" sz="1700" b="1">
                          <a:effectLst/>
                          <a:latin typeface="Times New Roman"/>
                          <a:ea typeface="Times New Roman"/>
                        </a:rPr>
                        <a:t> απάντηση</a:t>
                      </a:r>
                      <a:endParaRPr lang="el-GR" sz="17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extLst>
                  <a:ext uri="{0D108BD9-81ED-4DB2-BD59-A6C34878D82A}">
                    <a16:rowId xmlns:a16="http://schemas.microsoft.com/office/drawing/2014/main" val="10000"/>
                  </a:ext>
                </a:extLst>
              </a:tr>
              <a:tr h="613859">
                <a:tc>
                  <a:txBody>
                    <a:bodyPr/>
                    <a:lstStyle/>
                    <a:p>
                      <a:pPr marR="27305" algn="just">
                        <a:lnSpc>
                          <a:spcPct val="150000"/>
                        </a:lnSpc>
                        <a:spcAft>
                          <a:spcPts val="0"/>
                        </a:spcAft>
                      </a:pPr>
                      <a:r>
                        <a:rPr lang="el-GR" sz="1700">
                          <a:effectLst/>
                          <a:latin typeface="Times New Roman"/>
                          <a:ea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7305" algn="ctr">
                        <a:lnSpc>
                          <a:spcPct val="150000"/>
                        </a:lnSpc>
                        <a:spcAft>
                          <a:spcPts val="0"/>
                        </a:spcAft>
                      </a:pPr>
                      <a:r>
                        <a:rPr lang="en-US" sz="1700" b="1" i="1" dirty="0">
                          <a:effectLst/>
                          <a:latin typeface="Times New Roman"/>
                          <a:ea typeface="Times New Roman"/>
                        </a:rPr>
                        <a:t>Fourth</a:t>
                      </a:r>
                      <a:endParaRPr lang="el-GR" sz="17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7305" algn="ctr">
                        <a:lnSpc>
                          <a:spcPct val="150000"/>
                        </a:lnSpc>
                        <a:spcAft>
                          <a:spcPts val="0"/>
                        </a:spcAft>
                      </a:pPr>
                      <a:r>
                        <a:rPr lang="en-US" sz="1700" b="1" i="1">
                          <a:effectLst/>
                          <a:latin typeface="Times New Roman"/>
                          <a:ea typeface="Times New Roman"/>
                        </a:rPr>
                        <a:t>Floor</a:t>
                      </a:r>
                      <a:endParaRPr lang="el-GR" sz="17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7305" algn="ctr">
                        <a:lnSpc>
                          <a:spcPct val="150000"/>
                        </a:lnSpc>
                        <a:spcAft>
                          <a:spcPts val="0"/>
                        </a:spcAft>
                      </a:pPr>
                      <a:r>
                        <a:rPr lang="en-US" sz="1700" b="1" i="1">
                          <a:effectLst/>
                          <a:latin typeface="Times New Roman"/>
                          <a:ea typeface="Times New Roman"/>
                        </a:rPr>
                        <a:t>fourth</a:t>
                      </a:r>
                      <a:endParaRPr lang="el-GR" sz="17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7305" algn="ctr">
                        <a:lnSpc>
                          <a:spcPct val="150000"/>
                        </a:lnSpc>
                        <a:spcAft>
                          <a:spcPts val="0"/>
                        </a:spcAft>
                      </a:pPr>
                      <a:r>
                        <a:rPr lang="en-US" sz="1700" b="1" i="1">
                          <a:effectLst/>
                          <a:latin typeface="Times New Roman"/>
                          <a:ea typeface="Times New Roman"/>
                        </a:rPr>
                        <a:t>Floor</a:t>
                      </a:r>
                      <a:endParaRPr lang="el-GR" sz="17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13859">
                <a:tc>
                  <a:txBody>
                    <a:bodyPr/>
                    <a:lstStyle/>
                    <a:p>
                      <a:pPr marR="27305" algn="just">
                        <a:lnSpc>
                          <a:spcPct val="150000"/>
                        </a:lnSpc>
                        <a:spcAft>
                          <a:spcPts val="0"/>
                        </a:spcAft>
                      </a:pPr>
                      <a:r>
                        <a:rPr lang="en-US" sz="1700" b="1">
                          <a:effectLst/>
                          <a:latin typeface="Times New Roman"/>
                          <a:ea typeface="Times New Roman"/>
                        </a:rPr>
                        <a:t>Saks      (A. T.)</a:t>
                      </a:r>
                      <a:endParaRPr lang="el-GR" sz="17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7305" algn="ctr">
                        <a:lnSpc>
                          <a:spcPct val="150000"/>
                        </a:lnSpc>
                        <a:spcAft>
                          <a:spcPts val="0"/>
                        </a:spcAft>
                      </a:pPr>
                      <a:r>
                        <a:rPr lang="en-US" sz="1700">
                          <a:effectLst/>
                          <a:latin typeface="Times New Roman"/>
                          <a:ea typeface="Times New Roman"/>
                        </a:rPr>
                        <a:t>30%</a:t>
                      </a:r>
                      <a:endParaRPr lang="el-GR" sz="17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7305" algn="ctr">
                        <a:lnSpc>
                          <a:spcPct val="150000"/>
                        </a:lnSpc>
                        <a:spcAft>
                          <a:spcPts val="0"/>
                        </a:spcAft>
                      </a:pPr>
                      <a:r>
                        <a:rPr lang="en-US" sz="1700">
                          <a:effectLst/>
                          <a:latin typeface="Times New Roman"/>
                          <a:ea typeface="Times New Roman"/>
                        </a:rPr>
                        <a:t>63%</a:t>
                      </a:r>
                      <a:endParaRPr lang="el-GR" sz="17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7305" algn="ctr">
                        <a:lnSpc>
                          <a:spcPct val="150000"/>
                        </a:lnSpc>
                        <a:spcAft>
                          <a:spcPts val="0"/>
                        </a:spcAft>
                      </a:pPr>
                      <a:r>
                        <a:rPr lang="en-US" sz="1700">
                          <a:effectLst/>
                          <a:latin typeface="Times New Roman"/>
                          <a:ea typeface="Times New Roman"/>
                        </a:rPr>
                        <a:t>40%</a:t>
                      </a:r>
                      <a:endParaRPr lang="el-GR" sz="17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7305" algn="ctr">
                        <a:lnSpc>
                          <a:spcPct val="150000"/>
                        </a:lnSpc>
                        <a:spcAft>
                          <a:spcPts val="0"/>
                        </a:spcAft>
                      </a:pPr>
                      <a:r>
                        <a:rPr lang="en-US" sz="1700">
                          <a:effectLst/>
                          <a:latin typeface="Times New Roman"/>
                          <a:ea typeface="Times New Roman"/>
                        </a:rPr>
                        <a:t>64%</a:t>
                      </a:r>
                      <a:endParaRPr lang="el-GR" sz="17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13859">
                <a:tc>
                  <a:txBody>
                    <a:bodyPr/>
                    <a:lstStyle/>
                    <a:p>
                      <a:pPr marR="27305" algn="just">
                        <a:lnSpc>
                          <a:spcPct val="150000"/>
                        </a:lnSpc>
                        <a:spcAft>
                          <a:spcPts val="0"/>
                        </a:spcAft>
                      </a:pPr>
                      <a:r>
                        <a:rPr lang="en-US" sz="1700" b="1">
                          <a:effectLst/>
                          <a:latin typeface="Times New Roman"/>
                          <a:ea typeface="Times New Roman"/>
                        </a:rPr>
                        <a:t>Macy’s (M. </a:t>
                      </a:r>
                      <a:r>
                        <a:rPr lang="el-GR" sz="1700" b="1">
                          <a:effectLst/>
                          <a:latin typeface="Times New Roman"/>
                          <a:ea typeface="Times New Roman"/>
                        </a:rPr>
                        <a:t>Τ</a:t>
                      </a:r>
                      <a:r>
                        <a:rPr lang="en-US" sz="1700" b="1">
                          <a:effectLst/>
                          <a:latin typeface="Times New Roman"/>
                          <a:ea typeface="Times New Roman"/>
                        </a:rPr>
                        <a:t>.)</a:t>
                      </a:r>
                      <a:endParaRPr lang="el-GR" sz="17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7305" algn="ctr">
                        <a:lnSpc>
                          <a:spcPct val="150000"/>
                        </a:lnSpc>
                        <a:spcAft>
                          <a:spcPts val="0"/>
                        </a:spcAft>
                      </a:pPr>
                      <a:r>
                        <a:rPr lang="de-DE" sz="1700">
                          <a:effectLst/>
                          <a:latin typeface="Times New Roman"/>
                          <a:ea typeface="Times New Roman"/>
                        </a:rPr>
                        <a:t>27%</a:t>
                      </a:r>
                      <a:endParaRPr lang="el-GR" sz="17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7305" algn="ctr">
                        <a:lnSpc>
                          <a:spcPct val="150000"/>
                        </a:lnSpc>
                        <a:spcAft>
                          <a:spcPts val="0"/>
                        </a:spcAft>
                      </a:pPr>
                      <a:r>
                        <a:rPr lang="de-DE" sz="1700">
                          <a:effectLst/>
                          <a:latin typeface="Times New Roman"/>
                          <a:ea typeface="Times New Roman"/>
                        </a:rPr>
                        <a:t>44%</a:t>
                      </a:r>
                      <a:endParaRPr lang="el-GR" sz="17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7305" algn="ctr">
                        <a:lnSpc>
                          <a:spcPct val="150000"/>
                        </a:lnSpc>
                        <a:spcAft>
                          <a:spcPts val="0"/>
                        </a:spcAft>
                      </a:pPr>
                      <a:r>
                        <a:rPr lang="de-DE" sz="1700">
                          <a:effectLst/>
                          <a:latin typeface="Times New Roman"/>
                          <a:ea typeface="Times New Roman"/>
                        </a:rPr>
                        <a:t>22%</a:t>
                      </a:r>
                      <a:endParaRPr lang="el-GR" sz="17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7305" algn="ctr">
                        <a:lnSpc>
                          <a:spcPct val="150000"/>
                        </a:lnSpc>
                        <a:spcAft>
                          <a:spcPts val="0"/>
                        </a:spcAft>
                      </a:pPr>
                      <a:r>
                        <a:rPr lang="de-DE" sz="1700">
                          <a:effectLst/>
                          <a:latin typeface="Times New Roman"/>
                          <a:ea typeface="Times New Roman"/>
                        </a:rPr>
                        <a:t>61%</a:t>
                      </a:r>
                      <a:endParaRPr lang="el-GR" sz="17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13859">
                <a:tc>
                  <a:txBody>
                    <a:bodyPr/>
                    <a:lstStyle/>
                    <a:p>
                      <a:pPr marR="27305" algn="just">
                        <a:lnSpc>
                          <a:spcPct val="150000"/>
                        </a:lnSpc>
                        <a:spcAft>
                          <a:spcPts val="0"/>
                        </a:spcAft>
                      </a:pPr>
                      <a:r>
                        <a:rPr lang="de-DE" sz="1700" b="1">
                          <a:effectLst/>
                          <a:latin typeface="Times New Roman"/>
                          <a:ea typeface="Times New Roman"/>
                        </a:rPr>
                        <a:t>Klein    (K. T.)</a:t>
                      </a:r>
                      <a:endParaRPr lang="el-GR" sz="17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7305" algn="ctr">
                        <a:lnSpc>
                          <a:spcPct val="150000"/>
                        </a:lnSpc>
                        <a:spcAft>
                          <a:spcPts val="0"/>
                        </a:spcAft>
                      </a:pPr>
                      <a:r>
                        <a:rPr lang="el-GR" sz="1700">
                          <a:effectLst/>
                          <a:latin typeface="Times New Roman"/>
                          <a:ea typeface="Times New Roman"/>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7305" algn="ctr">
                        <a:lnSpc>
                          <a:spcPct val="150000"/>
                        </a:lnSpc>
                        <a:spcAft>
                          <a:spcPts val="0"/>
                        </a:spcAft>
                      </a:pPr>
                      <a:r>
                        <a:rPr lang="el-GR" sz="1700">
                          <a:effectLst/>
                          <a:latin typeface="Times New Roman"/>
                          <a:ea typeface="Times New Roman"/>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7305" algn="ctr">
                        <a:lnSpc>
                          <a:spcPct val="150000"/>
                        </a:lnSpc>
                        <a:spcAft>
                          <a:spcPts val="0"/>
                        </a:spcAft>
                      </a:pPr>
                      <a:r>
                        <a:rPr lang="el-GR" sz="1700">
                          <a:effectLst/>
                          <a:latin typeface="Times New Roman"/>
                          <a:ea typeface="Times New Roman"/>
                        </a:rPr>
                        <a:t>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7305" algn="ctr">
                        <a:lnSpc>
                          <a:spcPct val="150000"/>
                        </a:lnSpc>
                        <a:spcAft>
                          <a:spcPts val="0"/>
                        </a:spcAft>
                      </a:pPr>
                      <a:r>
                        <a:rPr lang="el-GR" sz="1700" dirty="0">
                          <a:effectLst/>
                          <a:latin typeface="Times New Roman"/>
                          <a:ea typeface="Times New Roman"/>
                        </a:rPr>
                        <a:t>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Rectangle 1"/>
          <p:cNvSpPr>
            <a:spLocks noChangeArrowheads="1"/>
          </p:cNvSpPr>
          <p:nvPr/>
        </p:nvSpPr>
        <p:spPr bwMode="auto">
          <a:xfrm rot="10800000" flipV="1">
            <a:off x="3889408" y="2784194"/>
            <a:ext cx="3727543"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700" b="1" i="1" u="none" strike="noStrike" cap="none" normalizeH="0" baseline="0" dirty="0">
                <a:ln>
                  <a:noFill/>
                </a:ln>
                <a:solidFill>
                  <a:schemeClr val="tx1"/>
                </a:solidFill>
                <a:effectLst/>
                <a:latin typeface="Arial" pitchFamily="34" charset="0"/>
                <a:ea typeface="Times New Roman" pitchFamily="18" charset="0"/>
                <a:cs typeface="Arial" pitchFamily="34" charset="0"/>
              </a:rPr>
              <a:t>Εμφάνιση μεταφωνηεντικού (</a:t>
            </a:r>
            <a:r>
              <a:rPr kumimoji="0" lang="en-US" altLang="el-GR" sz="1700" b="1" i="1" u="none" strike="noStrike" cap="none" normalizeH="0" baseline="0" dirty="0">
                <a:ln>
                  <a:noFill/>
                </a:ln>
                <a:solidFill>
                  <a:schemeClr val="tx1"/>
                </a:solidFill>
                <a:effectLst/>
                <a:latin typeface="Arial" pitchFamily="34" charset="0"/>
                <a:ea typeface="Times New Roman" pitchFamily="18" charset="0"/>
                <a:cs typeface="Arial" pitchFamily="34" charset="0"/>
              </a:rPr>
              <a:t>r</a:t>
            </a:r>
            <a:r>
              <a:rPr kumimoji="0" lang="el-GR" altLang="el-GR" sz="1700" b="1" i="1" u="none" strike="noStrike" cap="none" normalizeH="0" baseline="0" dirty="0">
                <a:ln>
                  <a:noFill/>
                </a:ln>
                <a:solidFill>
                  <a:schemeClr val="tx1"/>
                </a:solidFill>
                <a:effectLst/>
                <a:latin typeface="Arial" pitchFamily="34" charset="0"/>
                <a:ea typeface="Times New Roman" pitchFamily="18" charset="0"/>
                <a:cs typeface="Arial" pitchFamily="34" charset="0"/>
              </a:rPr>
              <a:t>)</a:t>
            </a:r>
            <a:endParaRPr kumimoji="0" lang="el-GR" altLang="el-GR" sz="17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3" name="TextBox 2">
            <a:extLst>
              <a:ext uri="{FF2B5EF4-FFF2-40B4-BE49-F238E27FC236}">
                <a16:creationId xmlns:a16="http://schemas.microsoft.com/office/drawing/2014/main" id="{4ABF0AAA-B91C-5647-8D35-B59FCB5C73B0}"/>
              </a:ext>
            </a:extLst>
          </p:cNvPr>
          <p:cNvSpPr txBox="1"/>
          <p:nvPr/>
        </p:nvSpPr>
        <p:spPr>
          <a:xfrm>
            <a:off x="969264" y="2337574"/>
            <a:ext cx="10076688" cy="677108"/>
          </a:xfrm>
          <a:prstGeom prst="rect">
            <a:avLst/>
          </a:prstGeom>
          <a:noFill/>
        </p:spPr>
        <p:txBody>
          <a:bodyPr wrap="square" rtlCol="0">
            <a:spAutoFit/>
          </a:bodyPr>
          <a:lstStyle/>
          <a:p>
            <a:pPr marL="285750" indent="-285750">
              <a:buFont typeface="Wingdings" pitchFamily="2" charset="2"/>
              <a:buChar char="Ø"/>
            </a:pPr>
            <a:r>
              <a:rPr lang="el-GR" sz="2000" b="1" dirty="0"/>
              <a:t>Τα αποτελέσματα της έρευνας καταγράφονται στον ακόλουθο πίνακα</a:t>
            </a:r>
          </a:p>
          <a:p>
            <a:endParaRPr lang="el-GR" dirty="0"/>
          </a:p>
        </p:txBody>
      </p:sp>
    </p:spTree>
    <p:extLst>
      <p:ext uri="{BB962C8B-B14F-4D97-AF65-F5344CB8AC3E}">
        <p14:creationId xmlns:p14="http://schemas.microsoft.com/office/powerpoint/2010/main" val="2557724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600199"/>
            <a:ext cx="3893091" cy="4297680"/>
          </a:xfrm>
        </p:spPr>
        <p:txBody>
          <a:bodyPr anchor="ctr">
            <a:normAutofit/>
          </a:bodyPr>
          <a:lstStyle/>
          <a:p>
            <a:r>
              <a:rPr lang="el-GR" sz="2700" dirty="0" err="1"/>
              <a:t>Αντιπροσωπευτικεσ</a:t>
            </a:r>
            <a:r>
              <a:rPr lang="el-GR" sz="2700" dirty="0"/>
              <a:t> </a:t>
            </a:r>
            <a:r>
              <a:rPr lang="el-GR" sz="2700" dirty="0" err="1"/>
              <a:t>ερευνεσ</a:t>
            </a:r>
            <a:r>
              <a:rPr lang="el-GR" sz="2700" dirty="0"/>
              <a:t> - </a:t>
            </a:r>
            <a:r>
              <a:rPr lang="en-US" sz="2700" dirty="0" err="1"/>
              <a:t>Labov</a:t>
            </a:r>
            <a:endParaRPr lang="el-GR" sz="2700" dirty="0"/>
          </a:p>
        </p:txBody>
      </p:sp>
      <p:sp>
        <p:nvSpPr>
          <p:cNvPr id="3" name="Content Placeholder 2"/>
          <p:cNvSpPr>
            <a:spLocks noGrp="1"/>
          </p:cNvSpPr>
          <p:nvPr>
            <p:ph idx="1"/>
          </p:nvPr>
        </p:nvSpPr>
        <p:spPr>
          <a:xfrm>
            <a:off x="4885151" y="1600199"/>
            <a:ext cx="6169703" cy="5047736"/>
          </a:xfrm>
        </p:spPr>
        <p:txBody>
          <a:bodyPr anchor="ctr">
            <a:normAutofit/>
          </a:bodyPr>
          <a:lstStyle/>
          <a:p>
            <a:pPr marL="0" indent="0">
              <a:buNone/>
            </a:pPr>
            <a:r>
              <a:rPr lang="el-GR" b="1" dirty="0"/>
              <a:t>η εμφάνιση του μεταφωνητικού (r) εξαρτάται από </a:t>
            </a:r>
          </a:p>
          <a:p>
            <a:r>
              <a:rPr lang="el-GR" b="1" dirty="0"/>
              <a:t>το </a:t>
            </a:r>
            <a:r>
              <a:rPr lang="el-GR" b="1" dirty="0">
                <a:solidFill>
                  <a:schemeClr val="accent1"/>
                </a:solidFill>
              </a:rPr>
              <a:t>γλωσσικό περιβάλλον</a:t>
            </a:r>
          </a:p>
          <a:p>
            <a:r>
              <a:rPr lang="el-GR" b="1" dirty="0"/>
              <a:t>την προσοχή, την </a:t>
            </a:r>
            <a:r>
              <a:rPr lang="el-GR" b="1" dirty="0">
                <a:solidFill>
                  <a:schemeClr val="accent1"/>
                </a:solidFill>
              </a:rPr>
              <a:t>υφολογική</a:t>
            </a:r>
            <a:r>
              <a:rPr lang="el-GR" b="1" dirty="0"/>
              <a:t> επισημότητα</a:t>
            </a:r>
          </a:p>
          <a:p>
            <a:r>
              <a:rPr lang="el-GR" b="1" dirty="0"/>
              <a:t>την </a:t>
            </a:r>
            <a:r>
              <a:rPr lang="el-GR" b="1" dirty="0">
                <a:solidFill>
                  <a:schemeClr val="accent1"/>
                </a:solidFill>
              </a:rPr>
              <a:t>κοινωνική τάξη</a:t>
            </a:r>
          </a:p>
          <a:p>
            <a:endParaRPr lang="el-GR" b="1" dirty="0"/>
          </a:p>
          <a:p>
            <a:pPr marL="0" indent="0">
              <a:lnSpc>
                <a:spcPct val="100000"/>
              </a:lnSpc>
              <a:buNone/>
            </a:pPr>
            <a:r>
              <a:rPr lang="el-GR" b="1" dirty="0"/>
              <a:t>ένα από τα ευρήματα ήταν ότι τα </a:t>
            </a:r>
            <a:r>
              <a:rPr lang="el-GR" b="1" dirty="0">
                <a:solidFill>
                  <a:schemeClr val="accent1"/>
                </a:solidFill>
              </a:rPr>
              <a:t>μεσαία κοινωνικά στρώματα</a:t>
            </a:r>
            <a:r>
              <a:rPr lang="el-GR" b="1" dirty="0"/>
              <a:t>, ως πιο </a:t>
            </a:r>
            <a:r>
              <a:rPr lang="el-GR" b="1" dirty="0">
                <a:solidFill>
                  <a:schemeClr val="accent1"/>
                </a:solidFill>
              </a:rPr>
              <a:t>κοινωνικά ευκίνητα</a:t>
            </a:r>
            <a:r>
              <a:rPr lang="el-GR" b="1" dirty="0"/>
              <a:t>, μπορούν να αλλάξουν προφορά μετά την εφηβεία προκειμένου να ευθυγραμμιστούν με τις κυρίαρχες αξίες</a:t>
            </a:r>
          </a:p>
          <a:p>
            <a:pPr marL="0" indent="0">
              <a:buNone/>
            </a:pPr>
            <a:endParaRPr lang="el-GR" dirty="0"/>
          </a:p>
        </p:txBody>
      </p:sp>
      <p:sp>
        <p:nvSpPr>
          <p:cNvPr id="4" name="TextBox 3">
            <a:extLst>
              <a:ext uri="{FF2B5EF4-FFF2-40B4-BE49-F238E27FC236}">
                <a16:creationId xmlns:a16="http://schemas.microsoft.com/office/drawing/2014/main" id="{49C84AC8-6BAA-4D4F-AAD5-7870E29BD940}"/>
              </a:ext>
            </a:extLst>
          </p:cNvPr>
          <p:cNvSpPr txBox="1"/>
          <p:nvPr/>
        </p:nvSpPr>
        <p:spPr>
          <a:xfrm>
            <a:off x="4423443" y="960120"/>
            <a:ext cx="6631411" cy="646331"/>
          </a:xfrm>
          <a:prstGeom prst="rect">
            <a:avLst/>
          </a:prstGeom>
          <a:noFill/>
        </p:spPr>
        <p:txBody>
          <a:bodyPr wrap="square" rtlCol="0">
            <a:spAutoFit/>
          </a:bodyPr>
          <a:lstStyle/>
          <a:p>
            <a:r>
              <a:rPr lang="el-GR" dirty="0"/>
              <a:t>Από τα αριθμητικά δεδομένα του πίνακα προκύπτει ότι:</a:t>
            </a:r>
          </a:p>
          <a:p>
            <a:endParaRPr lang="el-GR" dirty="0"/>
          </a:p>
        </p:txBody>
      </p:sp>
    </p:spTree>
    <p:extLst>
      <p:ext uri="{BB962C8B-B14F-4D97-AF65-F5344CB8AC3E}">
        <p14:creationId xmlns:p14="http://schemas.microsoft.com/office/powerpoint/2010/main" val="258720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επισημανσεισ</a:t>
            </a:r>
          </a:p>
        </p:txBody>
      </p:sp>
      <p:sp>
        <p:nvSpPr>
          <p:cNvPr id="3" name="Content Placeholder 2"/>
          <p:cNvSpPr>
            <a:spLocks noGrp="1"/>
          </p:cNvSpPr>
          <p:nvPr>
            <p:ph idx="1"/>
          </p:nvPr>
        </p:nvSpPr>
        <p:spPr>
          <a:xfrm>
            <a:off x="941832" y="2467398"/>
            <a:ext cx="10058400" cy="4050792"/>
          </a:xfrm>
        </p:spPr>
        <p:txBody>
          <a:bodyPr>
            <a:normAutofit/>
          </a:bodyPr>
          <a:lstStyle/>
          <a:p>
            <a:pPr>
              <a:lnSpc>
                <a:spcPct val="150000"/>
              </a:lnSpc>
            </a:pPr>
            <a:r>
              <a:rPr lang="el-GR" sz="2200" b="1" dirty="0"/>
              <a:t>η διαφορά μεταξύ των κοινωνιολέκτων δεν είναι τόσο ποιοτική και σαφώς διακεκριμένη, όσο </a:t>
            </a:r>
            <a:r>
              <a:rPr lang="el-GR" sz="2200" b="1" dirty="0">
                <a:solidFill>
                  <a:schemeClr val="accent1"/>
                </a:solidFill>
              </a:rPr>
              <a:t>ποσοτική και διαβαθμίσιμη</a:t>
            </a:r>
          </a:p>
          <a:p>
            <a:pPr>
              <a:lnSpc>
                <a:spcPct val="150000"/>
              </a:lnSpc>
            </a:pPr>
            <a:endParaRPr lang="el-GR" sz="2200" b="1" dirty="0">
              <a:solidFill>
                <a:schemeClr val="accent1"/>
              </a:solidFill>
            </a:endParaRPr>
          </a:p>
          <a:p>
            <a:pPr>
              <a:lnSpc>
                <a:spcPct val="150000"/>
              </a:lnSpc>
            </a:pPr>
            <a:r>
              <a:rPr lang="el-GR" sz="2200" b="1" dirty="0"/>
              <a:t>οι υποθέσεις που κάνουμε για τη σχέση γλώσσας και κοινωνικής διαστρωμάτωσης μπορούν να εξεταστούν με βάση </a:t>
            </a:r>
            <a:r>
              <a:rPr lang="el-GR" sz="2200" b="1" dirty="0">
                <a:solidFill>
                  <a:schemeClr val="accent1"/>
                </a:solidFill>
              </a:rPr>
              <a:t>συγκεκριμένα και ακριβή στοιχεία</a:t>
            </a:r>
            <a:r>
              <a:rPr lang="el-GR" sz="2200" b="1" dirty="0"/>
              <a:t> και να γίνουν </a:t>
            </a:r>
            <a:r>
              <a:rPr lang="el-GR" sz="2200" b="1" dirty="0">
                <a:solidFill>
                  <a:schemeClr val="accent1"/>
                </a:solidFill>
              </a:rPr>
              <a:t>αντικείμενο στατιστικής μέτρησης</a:t>
            </a:r>
            <a:r>
              <a:rPr lang="el-GR" sz="2200" b="1" dirty="0"/>
              <a:t>, χωρίς να εξαρτώνται από τις διαισθήσεις ή τις εντυπώσεις του γλωσσολόγου </a:t>
            </a:r>
          </a:p>
        </p:txBody>
      </p:sp>
      <p:sp>
        <p:nvSpPr>
          <p:cNvPr id="4" name="TextBox 3">
            <a:extLst>
              <a:ext uri="{FF2B5EF4-FFF2-40B4-BE49-F238E27FC236}">
                <a16:creationId xmlns:a16="http://schemas.microsoft.com/office/drawing/2014/main" id="{BCFABA23-8880-4A41-AEC5-38759141AFF2}"/>
              </a:ext>
            </a:extLst>
          </p:cNvPr>
          <p:cNvSpPr txBox="1"/>
          <p:nvPr/>
        </p:nvSpPr>
        <p:spPr>
          <a:xfrm>
            <a:off x="941832" y="1932277"/>
            <a:ext cx="11375136" cy="677108"/>
          </a:xfrm>
          <a:prstGeom prst="rect">
            <a:avLst/>
          </a:prstGeom>
          <a:noFill/>
        </p:spPr>
        <p:txBody>
          <a:bodyPr wrap="square" rtlCol="0">
            <a:spAutoFit/>
          </a:bodyPr>
          <a:lstStyle/>
          <a:p>
            <a:r>
              <a:rPr lang="el-GR" sz="2000" dirty="0"/>
              <a:t>Λαμβάνοντας υπόψη τα πορίσματα του </a:t>
            </a:r>
            <a:r>
              <a:rPr lang="en-US" sz="2000" dirty="0" err="1"/>
              <a:t>Labov</a:t>
            </a:r>
            <a:r>
              <a:rPr lang="en-US" sz="2000" dirty="0"/>
              <a:t>, </a:t>
            </a:r>
            <a:r>
              <a:rPr lang="el-GR" sz="2000" dirty="0"/>
              <a:t>πρέπει γενικότερα να επισημάνουμε ότι:</a:t>
            </a:r>
          </a:p>
          <a:p>
            <a:endParaRPr lang="el-GR" dirty="0"/>
          </a:p>
        </p:txBody>
      </p:sp>
    </p:spTree>
    <p:extLst>
      <p:ext uri="{BB962C8B-B14F-4D97-AF65-F5344CB8AC3E}">
        <p14:creationId xmlns:p14="http://schemas.microsoft.com/office/powerpoint/2010/main" val="315252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Αντιπροσωπευτικεσ ερευνεσ - </a:t>
            </a:r>
            <a:r>
              <a:rPr lang="en-US" dirty="0" err="1"/>
              <a:t>Trudgill</a:t>
            </a:r>
            <a:endParaRPr lang="el-GR" dirty="0"/>
          </a:p>
        </p:txBody>
      </p:sp>
      <p:sp>
        <p:nvSpPr>
          <p:cNvPr id="3" name="Content Placeholder 2"/>
          <p:cNvSpPr>
            <a:spLocks noGrp="1"/>
          </p:cNvSpPr>
          <p:nvPr>
            <p:ph idx="1"/>
          </p:nvPr>
        </p:nvSpPr>
        <p:spPr>
          <a:xfrm>
            <a:off x="792099" y="2093976"/>
            <a:ext cx="8193024" cy="4425696"/>
          </a:xfrm>
        </p:spPr>
        <p:txBody>
          <a:bodyPr>
            <a:normAutofit lnSpcReduction="10000"/>
          </a:bodyPr>
          <a:lstStyle/>
          <a:p>
            <a:pPr marL="0" indent="0">
              <a:lnSpc>
                <a:spcPct val="100000"/>
              </a:lnSpc>
              <a:buNone/>
            </a:pPr>
            <a:r>
              <a:rPr lang="el-GR" b="1" dirty="0"/>
              <a:t>έρευνα του Trudgill (1974, 1975) στο Νόριτς της Αγγλίας</a:t>
            </a:r>
            <a:endParaRPr lang="en-US" b="1" dirty="0"/>
          </a:p>
          <a:p>
            <a:pPr>
              <a:lnSpc>
                <a:spcPct val="100000"/>
              </a:lnSpc>
            </a:pPr>
            <a:r>
              <a:rPr lang="el-GR" b="1" dirty="0"/>
              <a:t>γλωσσική μεταβλητή -ing υπερωικός τύπος νόρμας </a:t>
            </a:r>
            <a:r>
              <a:rPr lang="en-US" b="1" dirty="0"/>
              <a:t>[</a:t>
            </a:r>
            <a:r>
              <a:rPr lang="en-US" b="1" dirty="0" err="1"/>
              <a:t>iŋ</a:t>
            </a:r>
            <a:r>
              <a:rPr lang="en-US" b="1" dirty="0"/>
              <a:t>], </a:t>
            </a:r>
            <a:r>
              <a:rPr lang="el-GR" b="1" dirty="0"/>
              <a:t>/ οδοντικός στιγματισμένος τύπος </a:t>
            </a:r>
            <a:r>
              <a:rPr lang="en-US" b="1" dirty="0"/>
              <a:t>[in]</a:t>
            </a:r>
            <a:endParaRPr lang="el-GR" b="1" dirty="0"/>
          </a:p>
          <a:p>
            <a:pPr marL="0" indent="0">
              <a:lnSpc>
                <a:spcPct val="100000"/>
              </a:lnSpc>
              <a:buNone/>
            </a:pPr>
            <a:r>
              <a:rPr lang="el-GR" dirty="0">
                <a:sym typeface="Wingdings" pitchFamily="2" charset="2"/>
              </a:rPr>
              <a:t></a:t>
            </a:r>
            <a:r>
              <a:rPr lang="el-GR" dirty="0"/>
              <a:t>διερεύνηση της μεταβλητής (</a:t>
            </a:r>
            <a:r>
              <a:rPr lang="en-US" dirty="0" err="1"/>
              <a:t>ing</a:t>
            </a:r>
            <a:r>
              <a:rPr lang="en-US" dirty="0"/>
              <a:t>) </a:t>
            </a:r>
            <a:r>
              <a:rPr lang="el-GR" dirty="0"/>
              <a:t>η οποία αφορά τη ρηματική κατάληξη της Αγγλικής που στο γραπτό λόγο αποδίδεται ως –</a:t>
            </a:r>
            <a:r>
              <a:rPr lang="en-US" dirty="0" err="1"/>
              <a:t>ing</a:t>
            </a:r>
            <a:r>
              <a:rPr lang="en-US" dirty="0"/>
              <a:t>, </a:t>
            </a:r>
            <a:r>
              <a:rPr lang="el-GR" dirty="0"/>
              <a:t>όπως στο </a:t>
            </a:r>
            <a:r>
              <a:rPr lang="en-US" dirty="0"/>
              <a:t>I am working</a:t>
            </a:r>
            <a:r>
              <a:rPr lang="el-GR" dirty="0"/>
              <a:t> </a:t>
            </a:r>
            <a:r>
              <a:rPr lang="en-US" dirty="0"/>
              <a:t>(</a:t>
            </a:r>
            <a:r>
              <a:rPr lang="el-GR" dirty="0"/>
              <a:t>εργάζομαι). </a:t>
            </a:r>
          </a:p>
          <a:p>
            <a:pPr marL="0" indent="0">
              <a:lnSpc>
                <a:spcPct val="100000"/>
              </a:lnSpc>
              <a:buNone/>
            </a:pPr>
            <a:r>
              <a:rPr lang="el-GR" dirty="0"/>
              <a:t>Η μεταβλητή αυτή μπορεί να πραγματωθεί με δύο τρόπους, έχει δηλαδή δύο τιμές: </a:t>
            </a:r>
          </a:p>
          <a:p>
            <a:pPr>
              <a:lnSpc>
                <a:spcPct val="100000"/>
              </a:lnSpc>
            </a:pPr>
            <a:r>
              <a:rPr lang="el-GR" dirty="0"/>
              <a:t>α) τον τύπο της νόρμας [</a:t>
            </a:r>
            <a:r>
              <a:rPr lang="en-US" dirty="0" err="1"/>
              <a:t>iŋ</a:t>
            </a:r>
            <a:r>
              <a:rPr lang="en-US" dirty="0"/>
              <a:t>], </a:t>
            </a:r>
            <a:r>
              <a:rPr lang="el-GR" dirty="0"/>
              <a:t>όπου για την προφορά του έρρινου συμφώνου το πίσω μέρος της γλώσσας αγγίζει την υπερώα και </a:t>
            </a:r>
          </a:p>
          <a:p>
            <a:pPr>
              <a:lnSpc>
                <a:spcPct val="100000"/>
              </a:lnSpc>
            </a:pPr>
            <a:r>
              <a:rPr lang="el-GR" dirty="0"/>
              <a:t>β) το στιγματισμένο τύπο [</a:t>
            </a:r>
            <a:r>
              <a:rPr lang="en-US" dirty="0"/>
              <a:t>in], </a:t>
            </a:r>
            <a:r>
              <a:rPr lang="el-GR" dirty="0"/>
              <a:t>όπου για την προφορά του έρρινου συμφώνου η άκρη της γλώσσας αγγίζει τη βάση των επάνω δοντιών.</a:t>
            </a:r>
          </a:p>
          <a:p>
            <a:pPr marL="0" indent="0">
              <a:buNone/>
            </a:pPr>
            <a:endParaRPr lang="el-GR" dirty="0"/>
          </a:p>
          <a:p>
            <a:endParaRPr lang="el-GR"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8013" y="3616847"/>
            <a:ext cx="213995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8013" y="1446290"/>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096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Αντιπροσωπευτικεσ ερευνεσ - </a:t>
            </a:r>
            <a:r>
              <a:rPr lang="en-US" dirty="0" err="1"/>
              <a:t>Trudgill</a:t>
            </a:r>
            <a:endParaRPr lang="el-GR" dirty="0"/>
          </a:p>
        </p:txBody>
      </p:sp>
      <p:sp>
        <p:nvSpPr>
          <p:cNvPr id="3" name="Content Placeholder 2"/>
          <p:cNvSpPr>
            <a:spLocks noGrp="1"/>
          </p:cNvSpPr>
          <p:nvPr>
            <p:ph idx="1"/>
          </p:nvPr>
        </p:nvSpPr>
        <p:spPr/>
        <p:txBody>
          <a:bodyPr/>
          <a:lstStyle/>
          <a:p>
            <a:pPr marL="0" indent="0">
              <a:buNone/>
            </a:pPr>
            <a:r>
              <a:rPr lang="el-GR" b="1" dirty="0"/>
              <a:t>έρευνα του Trudgill (1974, 1975) στο Νόριτς της Αγγλίας</a:t>
            </a:r>
          </a:p>
          <a:p>
            <a:endParaRPr lang="en-US" b="1" dirty="0"/>
          </a:p>
          <a:p>
            <a:r>
              <a:rPr lang="el-GR" b="1" dirty="0"/>
              <a:t>γλωσσική μεταβλητή -ing υπερωικός τύπος νόρμας </a:t>
            </a:r>
            <a:r>
              <a:rPr lang="en-US" b="1" dirty="0"/>
              <a:t>[</a:t>
            </a:r>
            <a:r>
              <a:rPr lang="en-US" b="1" dirty="0" err="1"/>
              <a:t>iŋ</a:t>
            </a:r>
            <a:r>
              <a:rPr lang="en-US" b="1" dirty="0"/>
              <a:t>], </a:t>
            </a:r>
            <a:r>
              <a:rPr lang="el-GR" b="1" dirty="0"/>
              <a:t>/ οδοντικός στιγματισμένος τύπος </a:t>
            </a:r>
            <a:r>
              <a:rPr lang="en-US" b="1" dirty="0"/>
              <a:t>[in]</a:t>
            </a:r>
            <a:endParaRPr lang="el-GR" b="1" dirty="0"/>
          </a:p>
          <a:p>
            <a:endParaRPr lang="el-GR" dirty="0"/>
          </a:p>
          <a:p>
            <a:pPr marL="0" indent="0">
              <a:buNone/>
            </a:pPr>
            <a:r>
              <a:rPr lang="en-US" dirty="0">
                <a:hlinkClick r:id="rId2"/>
              </a:rPr>
              <a:t>https://www.youtube.com/watch?v=UYVlcNQtlLQ</a:t>
            </a:r>
            <a:endParaRPr lang="el-GR" dirty="0"/>
          </a:p>
          <a:p>
            <a:pPr marL="0" indent="0">
              <a:buNone/>
            </a:pPr>
            <a:endParaRPr lang="el-GR" dirty="0"/>
          </a:p>
          <a:p>
            <a:endParaRPr lang="el-GR"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8013" y="3616847"/>
            <a:ext cx="213995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7800" y="3618434"/>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5846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075" y="-234945"/>
            <a:ext cx="4530726" cy="1868760"/>
          </a:xfrm>
        </p:spPr>
        <p:txBody>
          <a:bodyPr vert="horz" lIns="91440" tIns="45720" rIns="91440" bIns="0" rtlCol="0" anchor="b">
            <a:normAutofit/>
          </a:bodyPr>
          <a:lstStyle/>
          <a:p>
            <a:r>
              <a:rPr lang="en-US" sz="3000" dirty="0" err="1"/>
              <a:t>Αντι</a:t>
            </a:r>
            <a:r>
              <a:rPr lang="en-US" sz="3000" dirty="0"/>
              <a:t>π</a:t>
            </a:r>
            <a:r>
              <a:rPr lang="en-US" sz="3000" dirty="0" err="1"/>
              <a:t>ροσω</a:t>
            </a:r>
            <a:r>
              <a:rPr lang="en-US" sz="3000" dirty="0"/>
              <a:t>π</a:t>
            </a:r>
            <a:r>
              <a:rPr lang="en-US" sz="3000" dirty="0" err="1"/>
              <a:t>ευτικεσ</a:t>
            </a:r>
            <a:r>
              <a:rPr lang="en-US" sz="3000" dirty="0"/>
              <a:t> </a:t>
            </a:r>
            <a:r>
              <a:rPr lang="en-US" sz="3000" dirty="0" err="1"/>
              <a:t>ερευνεσ</a:t>
            </a:r>
            <a:r>
              <a:rPr lang="en-US" sz="3000" dirty="0"/>
              <a:t> - Trudgill</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45306" y="1633815"/>
            <a:ext cx="5533227" cy="34713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6C7C73D5-7D89-004A-8585-E23E928D6AEB}"/>
              </a:ext>
            </a:extLst>
          </p:cNvPr>
          <p:cNvSpPr txBox="1"/>
          <p:nvPr/>
        </p:nvSpPr>
        <p:spPr>
          <a:xfrm>
            <a:off x="384048" y="2029968"/>
            <a:ext cx="5761258" cy="4370427"/>
          </a:xfrm>
          <a:prstGeom prst="rect">
            <a:avLst/>
          </a:prstGeom>
          <a:noFill/>
        </p:spPr>
        <p:txBody>
          <a:bodyPr wrap="square" rtlCol="0">
            <a:spAutoFit/>
          </a:bodyPr>
          <a:lstStyle/>
          <a:p>
            <a:pPr marL="285750" indent="-285750" algn="just">
              <a:buFont typeface="Wingdings" pitchFamily="2" charset="2"/>
              <a:buChar char="Ø"/>
            </a:pPr>
            <a:r>
              <a:rPr lang="el-GR" sz="2000" dirty="0"/>
              <a:t>Τα αποτελέσματα του </a:t>
            </a:r>
            <a:r>
              <a:rPr lang="en-US" sz="2000" dirty="0"/>
              <a:t>Trudgill </a:t>
            </a:r>
            <a:r>
              <a:rPr lang="el-GR" sz="2000" dirty="0"/>
              <a:t>φαίνονται καταρχήν ανάλογα με αυτά της έρευνας του </a:t>
            </a:r>
            <a:r>
              <a:rPr lang="en-US" sz="2000" dirty="0" err="1"/>
              <a:t>Labov</a:t>
            </a:r>
            <a:r>
              <a:rPr lang="en-US" sz="2000" dirty="0"/>
              <a:t> </a:t>
            </a:r>
            <a:r>
              <a:rPr lang="el-GR" sz="2000" dirty="0"/>
              <a:t>στη Νέα Υόρκη. </a:t>
            </a:r>
          </a:p>
          <a:p>
            <a:pPr marL="285750" indent="-285750" algn="just">
              <a:buFont typeface="Wingdings" pitchFamily="2" charset="2"/>
              <a:buChar char="Ø"/>
            </a:pPr>
            <a:endParaRPr lang="el-GR" sz="2000" dirty="0"/>
          </a:p>
          <a:p>
            <a:pPr marL="285750" indent="-285750" algn="just">
              <a:buFont typeface="Wingdings" pitchFamily="2" charset="2"/>
              <a:buChar char="Ø"/>
            </a:pPr>
            <a:r>
              <a:rPr lang="en-US" sz="2000" dirty="0"/>
              <a:t>O Trudgill </a:t>
            </a:r>
            <a:r>
              <a:rPr lang="el-GR" sz="2000" dirty="0"/>
              <a:t>διαπίστωσε ότι όσο πιο προσεκτική ήταν η εκφορά του λόγου, όσο δηλαδή επισημότερο ήταν το ύφος των ομιλητών από κάθε κοινωνική τάξη, τόσο περισσότερο χρησιμοποιούσαν τον τύπο της νόρμας [</a:t>
            </a:r>
            <a:r>
              <a:rPr lang="en-US" sz="2000" dirty="0" err="1"/>
              <a:t>iŋ</a:t>
            </a:r>
            <a:r>
              <a:rPr lang="en-US" sz="2000" dirty="0"/>
              <a:t>]. </a:t>
            </a:r>
            <a:endParaRPr lang="el-GR" sz="2000" dirty="0"/>
          </a:p>
          <a:p>
            <a:pPr marL="285750" indent="-285750" algn="just">
              <a:buFont typeface="Wingdings" pitchFamily="2" charset="2"/>
              <a:buChar char="Ø"/>
            </a:pPr>
            <a:endParaRPr lang="el-GR" sz="2000" dirty="0"/>
          </a:p>
          <a:p>
            <a:pPr marL="285750" indent="-285750" algn="just">
              <a:buFont typeface="Wingdings" pitchFamily="2" charset="2"/>
              <a:buChar char="Ø"/>
            </a:pPr>
            <a:r>
              <a:rPr lang="el-GR" sz="2000" dirty="0"/>
              <a:t>Διαπίστωσε επίσης ότι ο αποκλίνων τύπος [</a:t>
            </a:r>
            <a:r>
              <a:rPr lang="en-US" sz="2000" dirty="0"/>
              <a:t>in]</a:t>
            </a:r>
            <a:r>
              <a:rPr lang="el-GR" sz="2000" dirty="0"/>
              <a:t> εμφανιζόταν περισσότερο στις κατώτερες κοινωνικές τάξεις.</a:t>
            </a:r>
          </a:p>
          <a:p>
            <a:endParaRPr lang="el-GR" dirty="0"/>
          </a:p>
        </p:txBody>
      </p:sp>
    </p:spTree>
    <p:extLst>
      <p:ext uri="{BB962C8B-B14F-4D97-AF65-F5344CB8AC3E}">
        <p14:creationId xmlns:p14="http://schemas.microsoft.com/office/powerpoint/2010/main" val="273617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linds(horizont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blinds(horizontal)">
                                      <p:cBhvr>
                                        <p:cTn id="1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Αντιπροσωπευτικεσ ερευνεσ - </a:t>
            </a:r>
            <a:r>
              <a:rPr lang="en-US"/>
              <a:t>Trudgill</a:t>
            </a:r>
            <a:endParaRPr lang="el-GR" dirty="0"/>
          </a:p>
        </p:txBody>
      </p:sp>
      <p:sp>
        <p:nvSpPr>
          <p:cNvPr id="3" name="Content Placeholder 2"/>
          <p:cNvSpPr>
            <a:spLocks noGrp="1"/>
          </p:cNvSpPr>
          <p:nvPr>
            <p:ph idx="1"/>
          </p:nvPr>
        </p:nvSpPr>
        <p:spPr>
          <a:xfrm>
            <a:off x="960120" y="2093976"/>
            <a:ext cx="10533888" cy="4279392"/>
          </a:xfrm>
        </p:spPr>
        <p:txBody>
          <a:bodyPr>
            <a:normAutofit/>
          </a:bodyPr>
          <a:lstStyle/>
          <a:p>
            <a:pPr>
              <a:lnSpc>
                <a:spcPct val="100000"/>
              </a:lnSpc>
            </a:pPr>
            <a:r>
              <a:rPr lang="en-US" b="1" dirty="0"/>
              <a:t>o </a:t>
            </a:r>
            <a:r>
              <a:rPr lang="el-GR" b="1" dirty="0">
                <a:solidFill>
                  <a:schemeClr val="accent1"/>
                </a:solidFill>
              </a:rPr>
              <a:t>αποκλίνων από τη νόρμα τύπος </a:t>
            </a:r>
            <a:r>
              <a:rPr lang="el-GR" b="1" dirty="0"/>
              <a:t>εμφανιζόταν πολύ περισσότερο στο λόγο των ανδρών </a:t>
            </a:r>
            <a:r>
              <a:rPr lang="el-GR" b="1" dirty="0">
                <a:solidFill>
                  <a:schemeClr val="accent1"/>
                </a:solidFill>
              </a:rPr>
              <a:t>από ό,τι στο λόγο των γυναικών </a:t>
            </a:r>
            <a:r>
              <a:rPr lang="el-GR" b="1" dirty="0"/>
              <a:t>σε όλες τις κοινωνικές τάξεις</a:t>
            </a:r>
            <a:endParaRPr lang="en-US" b="1" dirty="0"/>
          </a:p>
          <a:p>
            <a:pPr lvl="4" algn="just">
              <a:lnSpc>
                <a:spcPct val="100000"/>
              </a:lnSpc>
            </a:pPr>
            <a:r>
              <a:rPr lang="el-GR" b="1" dirty="0"/>
              <a:t>(Δεδομένου ότι ο </a:t>
            </a:r>
            <a:r>
              <a:rPr lang="en-US" b="1" dirty="0"/>
              <a:t>Trudgill </a:t>
            </a:r>
            <a:r>
              <a:rPr lang="el-GR" b="1" dirty="0"/>
              <a:t>ρώτησε τους πληροφορητές ποιον τύπο νόμιζαν ότι επέλεγαν.. </a:t>
            </a:r>
            <a:r>
              <a:rPr lang="el-GR" dirty="0"/>
              <a:t>Διαπίστωσε ότι οι γυναίκες είχαν την πεποίθηση ότι χρησιμοποιούσαν περισσότερο τον τύπο της νόρμας από ό,τι έκαναν στην πραγματικότητα. Η εικόνα δηλαδή που είχαν οι γυναίκες για τον εαυτό τους είναι ότι «μιλούν» τη νόρμα, ενώ οι άνδρες ότι «μιλούν» την τραχιά γλώσσα των εργατών των κατώτερων κοινωνικών στρωμάτων.)</a:t>
            </a:r>
            <a:endParaRPr lang="en-US" b="1" dirty="0"/>
          </a:p>
          <a:p>
            <a:pPr>
              <a:lnSpc>
                <a:spcPct val="100000"/>
              </a:lnSpc>
            </a:pPr>
            <a:r>
              <a:rPr lang="el-GR" b="1" dirty="0"/>
              <a:t>Ο </a:t>
            </a:r>
            <a:r>
              <a:rPr lang="en-US" b="1" dirty="0"/>
              <a:t>Trudgill </a:t>
            </a:r>
            <a:r>
              <a:rPr lang="el-GR" b="1" dirty="0"/>
              <a:t> απέδωσε το φαινόμενο αυτό στο γεγονός ότι οι γυναίκες στην κοινωνία μας νιώθουν </a:t>
            </a:r>
            <a:r>
              <a:rPr lang="el-GR" b="1" dirty="0">
                <a:solidFill>
                  <a:schemeClr val="accent1"/>
                </a:solidFill>
              </a:rPr>
              <a:t>μεγαλύτερη ανασφάλεια </a:t>
            </a:r>
            <a:r>
              <a:rPr lang="el-GR" b="1" dirty="0"/>
              <a:t>και πιθανότατα με τη χρήση των τύπων της νόρμας προσπαθούν να ανορθώσουν το κοινωνικό τους γόητρο</a:t>
            </a:r>
          </a:p>
          <a:p>
            <a:pPr>
              <a:lnSpc>
                <a:spcPct val="100000"/>
              </a:lnSpc>
            </a:pPr>
            <a:r>
              <a:rPr lang="el-GR" b="1" dirty="0"/>
              <a:t>η αποκλίνουσα γλώσσα των ανδρών εργατών τείνει να έχει συνδηλώσεις </a:t>
            </a:r>
            <a:r>
              <a:rPr lang="el-GR" b="1" dirty="0">
                <a:solidFill>
                  <a:schemeClr val="accent1"/>
                </a:solidFill>
              </a:rPr>
              <a:t>σκληρότητας και τραχύτητας</a:t>
            </a:r>
            <a:r>
              <a:rPr lang="el-GR" b="1" dirty="0"/>
              <a:t>, οι οποίες από πολλούς θεωρούνται επιθυμητές για τους άνδρες και όχι για τις γυναίκες.</a:t>
            </a:r>
          </a:p>
        </p:txBody>
      </p:sp>
    </p:spTree>
    <p:extLst>
      <p:ext uri="{BB962C8B-B14F-4D97-AF65-F5344CB8AC3E}">
        <p14:creationId xmlns:p14="http://schemas.microsoft.com/office/powerpoint/2010/main" val="376043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εισαγωγικα</a:t>
            </a:r>
          </a:p>
        </p:txBody>
      </p:sp>
      <p:sp>
        <p:nvSpPr>
          <p:cNvPr id="4" name="Oval 3"/>
          <p:cNvSpPr/>
          <p:nvPr/>
        </p:nvSpPr>
        <p:spPr>
          <a:xfrm>
            <a:off x="1371600" y="1967694"/>
            <a:ext cx="2453833" cy="20718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συγχρονική</a:t>
            </a:r>
          </a:p>
          <a:p>
            <a:pPr algn="ctr"/>
            <a:r>
              <a:rPr lang="el-GR" dirty="0"/>
              <a:t>προσέγγιση</a:t>
            </a:r>
          </a:p>
          <a:p>
            <a:pPr algn="ctr"/>
            <a:r>
              <a:rPr lang="el-GR" dirty="0"/>
              <a:t>στη γλώσσα</a:t>
            </a:r>
          </a:p>
        </p:txBody>
      </p:sp>
      <p:sp>
        <p:nvSpPr>
          <p:cNvPr id="5" name="Right Arrow 4"/>
          <p:cNvSpPr/>
          <p:nvPr/>
        </p:nvSpPr>
        <p:spPr>
          <a:xfrm>
            <a:off x="4127185" y="2780815"/>
            <a:ext cx="995423" cy="445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Oval 5"/>
          <p:cNvSpPr/>
          <p:nvPr/>
        </p:nvSpPr>
        <p:spPr>
          <a:xfrm>
            <a:off x="5335118" y="1776710"/>
            <a:ext cx="2986269" cy="2453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αστική διαλεκτολογία</a:t>
            </a:r>
          </a:p>
        </p:txBody>
      </p:sp>
      <p:sp>
        <p:nvSpPr>
          <p:cNvPr id="3" name="TextBox 2">
            <a:extLst>
              <a:ext uri="{FF2B5EF4-FFF2-40B4-BE49-F238E27FC236}">
                <a16:creationId xmlns:a16="http://schemas.microsoft.com/office/drawing/2014/main" id="{904FC1BB-8E47-F14A-B00A-95C34650D7BA}"/>
              </a:ext>
            </a:extLst>
          </p:cNvPr>
          <p:cNvSpPr txBox="1"/>
          <p:nvPr/>
        </p:nvSpPr>
        <p:spPr>
          <a:xfrm>
            <a:off x="810702" y="4230543"/>
            <a:ext cx="4156258" cy="2031325"/>
          </a:xfrm>
          <a:prstGeom prst="rect">
            <a:avLst/>
          </a:prstGeom>
          <a:noFill/>
        </p:spPr>
        <p:txBody>
          <a:bodyPr wrap="square" rtlCol="0">
            <a:spAutoFit/>
          </a:bodyPr>
          <a:lstStyle/>
          <a:p>
            <a:pPr algn="ctr"/>
            <a:r>
              <a:rPr lang="el-GR" b="1" dirty="0"/>
              <a:t>Η ανάπτυξη της συγχρονικής προσέγγισης στη γλώσσα (δηλαδή η απομάκρυνση από την ιστορική διάσταση της γλώσσας) από το 1930 και έπειτα δίνει ώθηση στην αστική διαλεκτολογία.</a:t>
            </a:r>
          </a:p>
          <a:p>
            <a:endParaRPr lang="el-GR" dirty="0"/>
          </a:p>
        </p:txBody>
      </p:sp>
      <p:sp>
        <p:nvSpPr>
          <p:cNvPr id="12" name="TextBox 11">
            <a:extLst>
              <a:ext uri="{FF2B5EF4-FFF2-40B4-BE49-F238E27FC236}">
                <a16:creationId xmlns:a16="http://schemas.microsoft.com/office/drawing/2014/main" id="{BF913612-2355-EB41-8D6D-C2611755366D}"/>
              </a:ext>
            </a:extLst>
          </p:cNvPr>
          <p:cNvSpPr txBox="1"/>
          <p:nvPr/>
        </p:nvSpPr>
        <p:spPr>
          <a:xfrm>
            <a:off x="5935634" y="4369042"/>
            <a:ext cx="4771506" cy="1754326"/>
          </a:xfrm>
          <a:prstGeom prst="rect">
            <a:avLst/>
          </a:prstGeom>
          <a:noFill/>
        </p:spPr>
        <p:txBody>
          <a:bodyPr wrap="square" rtlCol="0">
            <a:spAutoFit/>
          </a:bodyPr>
          <a:lstStyle/>
          <a:p>
            <a:pPr algn="ctr"/>
            <a:r>
              <a:rPr lang="el-GR" b="1" dirty="0"/>
              <a:t>Ωστόσο, όπως ήταν αναμενόμενο, οι πρώτες αστικές διαλεκτικές έρευνες είναι επηρεασμένες από το πνεύμα της διαλεκτικής γεωγραφίας, ιδίως ως προς το δείγμα του πληθυσμού.</a:t>
            </a:r>
          </a:p>
          <a:p>
            <a:endParaRPr lang="el-GR" dirty="0"/>
          </a:p>
        </p:txBody>
      </p:sp>
      <p:sp>
        <p:nvSpPr>
          <p:cNvPr id="13" name="Δεξιό βέλος 12">
            <a:extLst>
              <a:ext uri="{FF2B5EF4-FFF2-40B4-BE49-F238E27FC236}">
                <a16:creationId xmlns:a16="http://schemas.microsoft.com/office/drawing/2014/main" id="{6E46FBD9-4796-C540-ACAA-939C4E22DD33}"/>
              </a:ext>
            </a:extLst>
          </p:cNvPr>
          <p:cNvSpPr/>
          <p:nvPr/>
        </p:nvSpPr>
        <p:spPr>
          <a:xfrm>
            <a:off x="4966960" y="4879571"/>
            <a:ext cx="968674" cy="3666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201299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804519"/>
            <a:ext cx="5550357" cy="1049235"/>
          </a:xfrm>
        </p:spPr>
        <p:txBody>
          <a:bodyPr>
            <a:normAutofit fontScale="90000"/>
          </a:bodyPr>
          <a:lstStyle/>
          <a:p>
            <a:r>
              <a:rPr lang="el-GR" dirty="0"/>
              <a:t>Αντιπροσωπευτικεσ ερευνεσ - </a:t>
            </a:r>
            <a:r>
              <a:rPr lang="en-US" dirty="0" err="1"/>
              <a:t>Chesire</a:t>
            </a:r>
            <a:endParaRPr lang="el-GR" dirty="0"/>
          </a:p>
        </p:txBody>
      </p:sp>
      <p:sp>
        <p:nvSpPr>
          <p:cNvPr id="3" name="Content Placeholder 2"/>
          <p:cNvSpPr>
            <a:spLocks noGrp="1"/>
          </p:cNvSpPr>
          <p:nvPr>
            <p:ph idx="1"/>
          </p:nvPr>
        </p:nvSpPr>
        <p:spPr>
          <a:xfrm>
            <a:off x="920238" y="2584590"/>
            <a:ext cx="6790378" cy="3999877"/>
          </a:xfrm>
        </p:spPr>
        <p:txBody>
          <a:bodyPr>
            <a:noAutofit/>
          </a:bodyPr>
          <a:lstStyle/>
          <a:p>
            <a:pPr marL="0" indent="0">
              <a:lnSpc>
                <a:spcPct val="150000"/>
              </a:lnSpc>
              <a:buNone/>
            </a:pPr>
            <a:r>
              <a:rPr lang="en-US" sz="2100" b="1" dirty="0" err="1"/>
              <a:t>Chesire</a:t>
            </a:r>
            <a:r>
              <a:rPr lang="en-US" sz="2100" b="1" dirty="0"/>
              <a:t> (1978), </a:t>
            </a:r>
            <a:r>
              <a:rPr lang="el-GR" sz="2100" b="1" dirty="0"/>
              <a:t>Ρέντινγκ Αγγλίας</a:t>
            </a:r>
          </a:p>
          <a:p>
            <a:pPr>
              <a:lnSpc>
                <a:spcPct val="150000"/>
              </a:lnSpc>
            </a:pPr>
            <a:r>
              <a:rPr lang="el-GR" sz="2100" b="1" dirty="0">
                <a:solidFill>
                  <a:schemeClr val="accent1"/>
                </a:solidFill>
              </a:rPr>
              <a:t>εξαρτημένη μεταβλητή</a:t>
            </a:r>
            <a:r>
              <a:rPr lang="el-GR" sz="2100" b="1" dirty="0"/>
              <a:t>: </a:t>
            </a:r>
            <a:r>
              <a:rPr lang="en-US" sz="2100" b="1" dirty="0"/>
              <a:t>I know, you know, they call  </a:t>
            </a:r>
            <a:r>
              <a:rPr lang="el-GR" sz="2100" b="1" dirty="0"/>
              <a:t>νόρμα/ </a:t>
            </a:r>
            <a:r>
              <a:rPr lang="en-US" sz="2100" b="1" dirty="0"/>
              <a:t>I knows, you knows, they calls</a:t>
            </a:r>
          </a:p>
          <a:p>
            <a:pPr>
              <a:lnSpc>
                <a:spcPct val="150000"/>
              </a:lnSpc>
            </a:pPr>
            <a:r>
              <a:rPr lang="en-US" sz="2100" b="1" dirty="0"/>
              <a:t>o</a:t>
            </a:r>
            <a:r>
              <a:rPr lang="el-GR" sz="2100" b="1" dirty="0"/>
              <a:t>ι πληροφορητές/</a:t>
            </a:r>
            <a:r>
              <a:rPr lang="el-GR" sz="2100" b="1" dirty="0" err="1"/>
              <a:t>τριες</a:t>
            </a:r>
            <a:r>
              <a:rPr lang="el-GR" sz="2100" b="1" dirty="0"/>
              <a:t> της ήταν έφηβοι (αγόρια και κορίτσια ηλικίας εννέα έως δέκα επτά ετών) που συναθροίζονταν σε σημεία της πόλης που θεωρούνταν προβληματικά από τους κατοίκους</a:t>
            </a: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26" r="5" b="5"/>
          <a:stretch/>
        </p:blipFill>
        <p:spPr bwMode="auto">
          <a:xfrm>
            <a:off x="8116373" y="1116345"/>
            <a:ext cx="2799103" cy="14795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 b="7370"/>
          <a:stretch/>
        </p:blipFill>
        <p:spPr bwMode="auto">
          <a:xfrm>
            <a:off x="8116373" y="2759269"/>
            <a:ext cx="2799103" cy="222324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058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064" y="1307591"/>
            <a:ext cx="3838227" cy="4297680"/>
          </a:xfrm>
        </p:spPr>
        <p:txBody>
          <a:bodyPr anchor="ctr">
            <a:normAutofit/>
          </a:bodyPr>
          <a:lstStyle/>
          <a:p>
            <a:r>
              <a:rPr lang="el-GR" sz="2700" dirty="0" err="1"/>
              <a:t>Αντιπροσωπευτικεσ</a:t>
            </a:r>
            <a:r>
              <a:rPr lang="el-GR" sz="2700" dirty="0"/>
              <a:t> </a:t>
            </a:r>
            <a:r>
              <a:rPr lang="el-GR" sz="2700" dirty="0" err="1"/>
              <a:t>ερευνεσ</a:t>
            </a:r>
            <a:r>
              <a:rPr lang="el-GR" sz="2700" dirty="0"/>
              <a:t> - </a:t>
            </a:r>
            <a:r>
              <a:rPr lang="en-US" sz="2700" dirty="0" err="1"/>
              <a:t>Chesire</a:t>
            </a:r>
            <a:endParaRPr lang="el-GR" sz="2700" dirty="0"/>
          </a:p>
        </p:txBody>
      </p:sp>
      <p:sp>
        <p:nvSpPr>
          <p:cNvPr id="3" name="Content Placeholder 2"/>
          <p:cNvSpPr>
            <a:spLocks noGrp="1"/>
          </p:cNvSpPr>
          <p:nvPr>
            <p:ph idx="1"/>
          </p:nvPr>
        </p:nvSpPr>
        <p:spPr>
          <a:xfrm>
            <a:off x="4965192" y="1613645"/>
            <a:ext cx="6536642" cy="4908177"/>
          </a:xfrm>
        </p:spPr>
        <p:txBody>
          <a:bodyPr anchor="ctr">
            <a:normAutofit/>
          </a:bodyPr>
          <a:lstStyle/>
          <a:p>
            <a:r>
              <a:rPr lang="el-GR" sz="2200" b="1" dirty="0"/>
              <a:t>τα αγόρια προτιμούν τους </a:t>
            </a:r>
            <a:r>
              <a:rPr lang="el-GR" sz="2200" b="1" dirty="0">
                <a:solidFill>
                  <a:schemeClr val="accent1"/>
                </a:solidFill>
              </a:rPr>
              <a:t>αποκλίνοντες τύπους</a:t>
            </a:r>
            <a:r>
              <a:rPr lang="el-GR" sz="2200" b="1" dirty="0"/>
              <a:t>, ενώ τα κορίτσια τους </a:t>
            </a:r>
            <a:r>
              <a:rPr lang="el-GR" sz="2200" b="1" dirty="0">
                <a:solidFill>
                  <a:schemeClr val="accent1"/>
                </a:solidFill>
              </a:rPr>
              <a:t>τύπους της νόρμας</a:t>
            </a:r>
            <a:endParaRPr lang="en-US" sz="2200" b="1" dirty="0">
              <a:solidFill>
                <a:schemeClr val="accent1"/>
              </a:solidFill>
            </a:endParaRPr>
          </a:p>
          <a:p>
            <a:r>
              <a:rPr lang="el-GR" sz="2200" b="1" dirty="0"/>
              <a:t>στην </a:t>
            </a:r>
            <a:r>
              <a:rPr lang="el-GR" sz="2200" b="1" dirty="0">
                <a:solidFill>
                  <a:schemeClr val="accent1"/>
                </a:solidFill>
              </a:rPr>
              <a:t>ανεπίσημη καθημερινή ομιλία</a:t>
            </a:r>
            <a:r>
              <a:rPr lang="el-GR" sz="2200" b="1" dirty="0"/>
              <a:t>, χρησιμοποιούνταν σε μεγάλη συχνότητα οι αποκλίνοντες τύποι τόσο από τα αγόρια όσο και από τα κορίτσια, ενώ στην πιο </a:t>
            </a:r>
            <a:r>
              <a:rPr lang="el-GR" sz="2200" b="1" dirty="0">
                <a:solidFill>
                  <a:schemeClr val="accent1"/>
                </a:solidFill>
              </a:rPr>
              <a:t>προσεγμένη και επισημότερη ομιλία </a:t>
            </a:r>
            <a:r>
              <a:rPr lang="el-GR" sz="2200" b="1" dirty="0"/>
              <a:t>οι αποκλίνοντες τύποι χρησιμοποιούνταν πολύ λιγότερο</a:t>
            </a:r>
            <a:endParaRPr lang="en-US" sz="2200" b="1" dirty="0"/>
          </a:p>
          <a:p>
            <a:r>
              <a:rPr lang="el-GR" sz="2200" b="1" dirty="0"/>
              <a:t>στο </a:t>
            </a:r>
            <a:r>
              <a:rPr lang="el-GR" sz="2200" b="1" dirty="0">
                <a:solidFill>
                  <a:schemeClr val="accent1"/>
                </a:solidFill>
              </a:rPr>
              <a:t>πιο επίσημο ύφος </a:t>
            </a:r>
            <a:r>
              <a:rPr lang="el-GR" sz="2200" b="1" dirty="0"/>
              <a:t>η διαφοροποίηση μεταξύ των δύο φύλων ήταν εντονότατη: τα κορίτσια χρησιμοποιούσαν πολύ λιγότερο τους αποκλίνοντες τύπους σε σχέση με τη χρήση που γίνονταν από τα αγόρια</a:t>
            </a:r>
          </a:p>
        </p:txBody>
      </p:sp>
      <p:sp>
        <p:nvSpPr>
          <p:cNvPr id="4" name="TextBox 3">
            <a:extLst>
              <a:ext uri="{FF2B5EF4-FFF2-40B4-BE49-F238E27FC236}">
                <a16:creationId xmlns:a16="http://schemas.microsoft.com/office/drawing/2014/main" id="{6FF8BA40-086A-FC46-815C-13FC0CD0C942}"/>
              </a:ext>
            </a:extLst>
          </p:cNvPr>
          <p:cNvSpPr txBox="1"/>
          <p:nvPr/>
        </p:nvSpPr>
        <p:spPr>
          <a:xfrm>
            <a:off x="4965192" y="630936"/>
            <a:ext cx="6089662" cy="1292662"/>
          </a:xfrm>
          <a:prstGeom prst="rect">
            <a:avLst/>
          </a:prstGeom>
          <a:noFill/>
        </p:spPr>
        <p:txBody>
          <a:bodyPr wrap="square" rtlCol="0">
            <a:spAutoFit/>
          </a:bodyPr>
          <a:lstStyle/>
          <a:p>
            <a:pPr algn="ctr"/>
            <a:r>
              <a:rPr lang="el-GR" sz="2000" b="1" dirty="0"/>
              <a:t>Τα αποτελέσματα της έρευνας της </a:t>
            </a:r>
            <a:r>
              <a:rPr lang="en-US" sz="2000" b="1" dirty="0"/>
              <a:t>Cheshire </a:t>
            </a:r>
            <a:r>
              <a:rPr lang="el-GR" sz="2000" b="1" dirty="0"/>
              <a:t>παρουσιάζουν αναλογίες με αυτά του </a:t>
            </a:r>
            <a:r>
              <a:rPr lang="en-US" sz="2000" b="1" dirty="0"/>
              <a:t>Trudgill </a:t>
            </a:r>
            <a:r>
              <a:rPr lang="el-GR" sz="2000" b="1" dirty="0"/>
              <a:t>ως προς τη συμπεριφορά των δύο φύλων: </a:t>
            </a:r>
          </a:p>
          <a:p>
            <a:endParaRPr lang="el-GR" dirty="0"/>
          </a:p>
        </p:txBody>
      </p:sp>
    </p:spTree>
    <p:extLst>
      <p:ext uri="{BB962C8B-B14F-4D97-AF65-F5344CB8AC3E}">
        <p14:creationId xmlns:p14="http://schemas.microsoft.com/office/powerpoint/2010/main" val="352551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384048"/>
            <a:ext cx="10058400" cy="1225296"/>
          </a:xfrm>
        </p:spPr>
        <p:txBody>
          <a:bodyPr>
            <a:normAutofit fontScale="90000"/>
          </a:bodyPr>
          <a:lstStyle/>
          <a:p>
            <a:pPr algn="ctr"/>
            <a:r>
              <a:rPr lang="el-GR" sz="4500" dirty="0"/>
              <a:t>Αντιπροσωπευτικεσ ερευνεσ - </a:t>
            </a:r>
            <a:r>
              <a:rPr lang="en-US" sz="4500" dirty="0" err="1"/>
              <a:t>Chesire</a:t>
            </a:r>
            <a:endParaRPr lang="el-GR" sz="4500" dirty="0"/>
          </a:p>
        </p:txBody>
      </p:sp>
      <p:sp>
        <p:nvSpPr>
          <p:cNvPr id="3" name="Content Placeholder 2"/>
          <p:cNvSpPr>
            <a:spLocks noGrp="1"/>
          </p:cNvSpPr>
          <p:nvPr>
            <p:ph idx="1"/>
          </p:nvPr>
        </p:nvSpPr>
        <p:spPr>
          <a:xfrm>
            <a:off x="1069848" y="2535010"/>
            <a:ext cx="10058400" cy="4222406"/>
          </a:xfrm>
        </p:spPr>
        <p:txBody>
          <a:bodyPr/>
          <a:lstStyle/>
          <a:p>
            <a:pPr>
              <a:lnSpc>
                <a:spcPct val="100000"/>
              </a:lnSpc>
            </a:pPr>
            <a:r>
              <a:rPr lang="el-GR" b="1" dirty="0"/>
              <a:t>συνδυαστικά με το φύλο και το ύφος εμπλέκεται και η </a:t>
            </a:r>
            <a:r>
              <a:rPr lang="el-GR" b="1" dirty="0">
                <a:solidFill>
                  <a:schemeClr val="accent1"/>
                </a:solidFill>
              </a:rPr>
              <a:t>μεταβλητή της τοπικής (υπο)κουλτούρας των νέων</a:t>
            </a:r>
            <a:r>
              <a:rPr lang="el-GR" b="1" dirty="0"/>
              <a:t> η οποία απαιτεί από αυτούς να είναι «σκληροί». Έτσι, οι αποκλίνοντες τύποι συσχετίζονται στενά και με την επίδειξη «σκληρότητας». </a:t>
            </a:r>
            <a:endParaRPr lang="en-US" b="1" dirty="0"/>
          </a:p>
          <a:p>
            <a:pPr>
              <a:lnSpc>
                <a:spcPct val="100000"/>
              </a:lnSpc>
            </a:pPr>
            <a:endParaRPr lang="en-US" b="1" dirty="0"/>
          </a:p>
          <a:p>
            <a:pPr>
              <a:lnSpc>
                <a:spcPct val="100000"/>
              </a:lnSpc>
            </a:pPr>
            <a:r>
              <a:rPr lang="el-GR" b="1" dirty="0">
                <a:solidFill>
                  <a:schemeClr val="accent1"/>
                </a:solidFill>
              </a:rPr>
              <a:t>βαθμός συμμετοχής </a:t>
            </a:r>
            <a:r>
              <a:rPr lang="el-GR" b="1" dirty="0"/>
              <a:t>στην υποκουλτούρα του δρόμου (επάγγελμα, συμμετοχή σε δραστηριότητες σκληρότητας,  </a:t>
            </a:r>
            <a:r>
              <a:rPr lang="el-GR" b="1" dirty="0" err="1"/>
              <a:t>ιεραραρχία</a:t>
            </a:r>
            <a:r>
              <a:rPr lang="el-GR" b="1" dirty="0"/>
              <a:t>)</a:t>
            </a:r>
          </a:p>
          <a:p>
            <a:pPr marL="0" indent="0">
              <a:lnSpc>
                <a:spcPct val="100000"/>
              </a:lnSpc>
              <a:buNone/>
            </a:pPr>
            <a:r>
              <a:rPr lang="el-GR" dirty="0"/>
              <a:t>Η συμμετοχή σε μια νεανική κουλτούρα προσφέρει πρότυπα και συνεπάγεται νόρμες απόψεων και συμπεριφορών σχετικών με τη γλώσσα, την κοσμοθεωρία των ενηλίκων, τις καθημερινές συνήθειες, τις προτιμήσεις στην εμφάνιση κ.α. Η συμμόρφωση σε κάποιες από τις παραπάνω νόρμες αποτελεί πολλές φορές απαραίτητη προϋπόθεση για την ουσιαστική συμμετοχή στις νεανικές παρέες.</a:t>
            </a:r>
          </a:p>
          <a:p>
            <a:endParaRPr lang="el-GR" dirty="0"/>
          </a:p>
          <a:p>
            <a:endParaRPr lang="el-GR" b="1" dirty="0"/>
          </a:p>
        </p:txBody>
      </p:sp>
      <p:sp>
        <p:nvSpPr>
          <p:cNvPr id="4" name="TextBox 3">
            <a:extLst>
              <a:ext uri="{FF2B5EF4-FFF2-40B4-BE49-F238E27FC236}">
                <a16:creationId xmlns:a16="http://schemas.microsoft.com/office/drawing/2014/main" id="{B8B2699A-91E5-1448-A296-81FAFB216DF0}"/>
              </a:ext>
            </a:extLst>
          </p:cNvPr>
          <p:cNvSpPr txBox="1"/>
          <p:nvPr/>
        </p:nvSpPr>
        <p:spPr>
          <a:xfrm>
            <a:off x="658368" y="1780957"/>
            <a:ext cx="10058400" cy="754053"/>
          </a:xfrm>
          <a:prstGeom prst="rect">
            <a:avLst/>
          </a:prstGeom>
          <a:noFill/>
        </p:spPr>
        <p:txBody>
          <a:bodyPr wrap="square" rtlCol="0">
            <a:spAutoFit/>
          </a:bodyPr>
          <a:lstStyle/>
          <a:p>
            <a:r>
              <a:rPr lang="el-GR" sz="2500" dirty="0"/>
              <a:t>Η ανάλυση της </a:t>
            </a:r>
            <a:r>
              <a:rPr lang="en-US" sz="2500" dirty="0"/>
              <a:t>Cheshire, </a:t>
            </a:r>
            <a:r>
              <a:rPr lang="el-GR" sz="2500" dirty="0"/>
              <a:t>όμως, έδειξε καθαρά ότι:</a:t>
            </a:r>
          </a:p>
          <a:p>
            <a:endParaRPr lang="el-GR" dirty="0"/>
          </a:p>
        </p:txBody>
      </p:sp>
    </p:spTree>
    <p:extLst>
      <p:ext uri="{BB962C8B-B14F-4D97-AF65-F5344CB8AC3E}">
        <p14:creationId xmlns:p14="http://schemas.microsoft.com/office/powerpoint/2010/main" val="287107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384048"/>
            <a:ext cx="10058400" cy="1225296"/>
          </a:xfrm>
        </p:spPr>
        <p:txBody>
          <a:bodyPr>
            <a:normAutofit fontScale="90000"/>
          </a:bodyPr>
          <a:lstStyle/>
          <a:p>
            <a:pPr algn="ctr"/>
            <a:r>
              <a:rPr lang="el-GR" sz="4500" dirty="0"/>
              <a:t>Αντιπροσωπευτικεσ ερευνεσ - </a:t>
            </a:r>
            <a:r>
              <a:rPr lang="en-US" sz="4500" dirty="0" err="1"/>
              <a:t>Chesire</a:t>
            </a:r>
            <a:endParaRPr lang="el-GR" sz="4500" dirty="0"/>
          </a:p>
        </p:txBody>
      </p:sp>
      <p:sp>
        <p:nvSpPr>
          <p:cNvPr id="3" name="Content Placeholder 2"/>
          <p:cNvSpPr>
            <a:spLocks noGrp="1"/>
          </p:cNvSpPr>
          <p:nvPr>
            <p:ph idx="1"/>
          </p:nvPr>
        </p:nvSpPr>
        <p:spPr>
          <a:xfrm>
            <a:off x="868680" y="1225296"/>
            <a:ext cx="10588752" cy="5385816"/>
          </a:xfrm>
        </p:spPr>
        <p:txBody>
          <a:bodyPr>
            <a:normAutofit fontScale="85000" lnSpcReduction="20000"/>
          </a:bodyPr>
          <a:lstStyle/>
          <a:p>
            <a:pPr marL="0" indent="0">
              <a:buNone/>
            </a:pPr>
            <a:endParaRPr lang="en-US" b="1" dirty="0"/>
          </a:p>
          <a:p>
            <a:pPr algn="ctr">
              <a:lnSpc>
                <a:spcPct val="120000"/>
              </a:lnSpc>
            </a:pPr>
            <a:r>
              <a:rPr lang="el-GR" sz="2200" b="1" dirty="0">
                <a:solidFill>
                  <a:schemeClr val="accent1"/>
                </a:solidFill>
              </a:rPr>
              <a:t>βαθμός συμμετοχής </a:t>
            </a:r>
            <a:r>
              <a:rPr lang="el-GR" sz="2200" b="1" dirty="0"/>
              <a:t>στην υποκουλτούρα του δρόμου (επάγγελμα, συμμετοχή σε δραστηριότητες σκληρότητας,  </a:t>
            </a:r>
            <a:r>
              <a:rPr lang="el-GR" sz="2200" b="1" dirty="0" err="1"/>
              <a:t>ιεραραρχία</a:t>
            </a:r>
            <a:r>
              <a:rPr lang="el-GR" sz="2200" b="1" dirty="0"/>
              <a:t>)</a:t>
            </a:r>
          </a:p>
          <a:p>
            <a:pPr algn="just">
              <a:lnSpc>
                <a:spcPct val="120000"/>
              </a:lnSpc>
            </a:pPr>
            <a:r>
              <a:rPr lang="el-GR" dirty="0"/>
              <a:t>Η </a:t>
            </a:r>
            <a:r>
              <a:rPr lang="en-US" dirty="0"/>
              <a:t>Cheshire </a:t>
            </a:r>
            <a:r>
              <a:rPr lang="el-GR" dirty="0"/>
              <a:t>εστίασε την προσοχή της σε παραμέτρους σκληρότητας που τις θεώρησε συστατικά στοιχεία της παρέας που μελέτησε, όπως τις </a:t>
            </a:r>
          </a:p>
          <a:p>
            <a:pPr algn="just">
              <a:lnSpc>
                <a:spcPct val="120000"/>
              </a:lnSpc>
            </a:pPr>
            <a:r>
              <a:rPr lang="el-GR" b="1" dirty="0"/>
              <a:t>φιλοδοξίες επαγγελματικής αποκατάστασης </a:t>
            </a:r>
            <a:r>
              <a:rPr lang="el-GR" dirty="0"/>
              <a:t>των νέων λ.χ. σε «σκληρό» (π.χ. σφαγέας) ή όχι επάγγελμα, το </a:t>
            </a:r>
            <a:r>
              <a:rPr lang="el-GR" b="1" dirty="0"/>
              <a:t>βαθμό σκληρότητας που άμεσα προβάλλουν</a:t>
            </a:r>
            <a:r>
              <a:rPr lang="el-GR" dirty="0"/>
              <a:t>, λ.χ. συμμετοχή σε κλεψιές, εμπρησμούς κτιρίων, παλέματα κλπ. </a:t>
            </a:r>
          </a:p>
          <a:p>
            <a:pPr algn="just">
              <a:lnSpc>
                <a:spcPct val="120000"/>
              </a:lnSpc>
            </a:pPr>
            <a:r>
              <a:rPr lang="el-GR" dirty="0"/>
              <a:t>και </a:t>
            </a:r>
            <a:r>
              <a:rPr lang="el-GR" b="1" dirty="0"/>
              <a:t>τη θέση τους στην ιεραρχία της ομάδας</a:t>
            </a:r>
            <a:r>
              <a:rPr lang="el-GR" dirty="0"/>
              <a:t>, λ.χ. μέλη κεντρικά-πυρηνικά ή περιφερειακά. Από τη βαθμολογία που συγκέντρωσε κάθε </a:t>
            </a:r>
            <a:r>
              <a:rPr lang="el-GR" dirty="0" err="1"/>
              <a:t>ατόμο</a:t>
            </a:r>
            <a:r>
              <a:rPr lang="el-GR" dirty="0"/>
              <a:t> σε κάθε </a:t>
            </a:r>
            <a:r>
              <a:rPr lang="el-GR" dirty="0" err="1"/>
              <a:t>μιά</a:t>
            </a:r>
            <a:r>
              <a:rPr lang="el-GR" dirty="0"/>
              <a:t> από τις παραπάνω παραμέτρους (με κλίμακα 2, 1, 0) υπολόγισε το βαθμό συμμετοχής του στην </a:t>
            </a:r>
            <a:r>
              <a:rPr lang="el-GR" dirty="0" err="1"/>
              <a:t>υπο</a:t>
            </a:r>
            <a:r>
              <a:rPr lang="el-GR" dirty="0"/>
              <a:t>-κουλτούρα του δρόμου. </a:t>
            </a:r>
          </a:p>
          <a:p>
            <a:pPr algn="just">
              <a:lnSpc>
                <a:spcPct val="120000"/>
              </a:lnSpc>
            </a:pPr>
            <a:r>
              <a:rPr lang="el-GR" dirty="0"/>
              <a:t>Διαπίστωσε ότι </a:t>
            </a:r>
            <a:r>
              <a:rPr lang="el-GR" b="1" dirty="0"/>
              <a:t>οι αποκλίνοντες τύποι συσχετίζονταν όχι μόνο με το αρσενικό φύλο</a:t>
            </a:r>
            <a:r>
              <a:rPr lang="el-GR" dirty="0"/>
              <a:t>, αλλά και με τον </a:t>
            </a:r>
            <a:r>
              <a:rPr lang="el-GR" b="1" dirty="0"/>
              <a:t>υψηλό βαθμό συμμετοχής των αγοριών στην </a:t>
            </a:r>
            <a:r>
              <a:rPr lang="el-GR" b="1" dirty="0" err="1"/>
              <a:t>υπο</a:t>
            </a:r>
            <a:r>
              <a:rPr lang="el-GR" b="1" dirty="0"/>
              <a:t>- κουλτούρα του δρόμου</a:t>
            </a:r>
            <a:r>
              <a:rPr lang="el-GR" dirty="0"/>
              <a:t>, κεντρικό χαρακτηριστικό της οποίας είναι η </a:t>
            </a:r>
            <a:r>
              <a:rPr lang="el-GR" b="1" dirty="0"/>
              <a:t>«σκληρότητα». </a:t>
            </a:r>
          </a:p>
          <a:p>
            <a:pPr algn="just">
              <a:lnSpc>
                <a:spcPct val="120000"/>
              </a:lnSpc>
            </a:pPr>
            <a:r>
              <a:rPr lang="el-GR" dirty="0"/>
              <a:t>Τα </a:t>
            </a:r>
            <a:r>
              <a:rPr lang="el-GR" b="1" dirty="0"/>
              <a:t>κορίτσια</a:t>
            </a:r>
            <a:r>
              <a:rPr lang="el-GR" dirty="0"/>
              <a:t>, αντίθετα από τα αγόρια, είχαν άλλα ενδιαφέροντα (π.χ. δημοφιλείς τραγουδιστές, σχέσεις με το άλλο φύλο) και </a:t>
            </a:r>
            <a:r>
              <a:rPr lang="el-GR" b="1" dirty="0"/>
              <a:t>δεν παρουσίασαν υψηλό βαθμό συμμετοχής στην </a:t>
            </a:r>
            <a:r>
              <a:rPr lang="el-GR" b="1" dirty="0" err="1"/>
              <a:t>υπο</a:t>
            </a:r>
            <a:r>
              <a:rPr lang="el-GR" b="1" dirty="0"/>
              <a:t>-κουλτούρα του δρόμου.</a:t>
            </a:r>
          </a:p>
          <a:p>
            <a:endParaRPr lang="el-GR" b="1" dirty="0"/>
          </a:p>
          <a:p>
            <a:endParaRPr lang="el-GR" dirty="0"/>
          </a:p>
          <a:p>
            <a:endParaRPr lang="el-GR" b="1" dirty="0"/>
          </a:p>
        </p:txBody>
      </p:sp>
    </p:spTree>
    <p:extLst>
      <p:ext uri="{BB962C8B-B14F-4D97-AF65-F5344CB8AC3E}">
        <p14:creationId xmlns:p14="http://schemas.microsoft.com/office/powerpoint/2010/main" val="400455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764" y="0"/>
            <a:ext cx="10332720" cy="1609344"/>
          </a:xfrm>
        </p:spPr>
        <p:txBody>
          <a:bodyPr>
            <a:normAutofit/>
          </a:bodyPr>
          <a:lstStyle/>
          <a:p>
            <a:r>
              <a:rPr lang="el-GR" sz="4500" dirty="0"/>
              <a:t>Αντιπροσωπευτικεσ ερευνεσ – </a:t>
            </a:r>
            <a:r>
              <a:rPr lang="en-US" sz="4500" dirty="0"/>
              <a:t>Milroy </a:t>
            </a:r>
            <a:endParaRPr lang="el-GR" sz="4500" dirty="0"/>
          </a:p>
        </p:txBody>
      </p:sp>
      <p:sp>
        <p:nvSpPr>
          <p:cNvPr id="4" name="Content Placeholder 3"/>
          <p:cNvSpPr>
            <a:spLocks noGrp="1"/>
          </p:cNvSpPr>
          <p:nvPr>
            <p:ph idx="1"/>
          </p:nvPr>
        </p:nvSpPr>
        <p:spPr>
          <a:xfrm>
            <a:off x="4899412" y="1445219"/>
            <a:ext cx="6195784" cy="4608576"/>
          </a:xfrm>
        </p:spPr>
        <p:txBody>
          <a:bodyPr>
            <a:noAutofit/>
          </a:bodyPr>
          <a:lstStyle/>
          <a:p>
            <a:pPr marL="0" indent="0">
              <a:lnSpc>
                <a:spcPct val="110000"/>
              </a:lnSpc>
              <a:buNone/>
            </a:pPr>
            <a:r>
              <a:rPr lang="el-GR" sz="2300" b="1" dirty="0" err="1"/>
              <a:t>Milroy</a:t>
            </a:r>
            <a:r>
              <a:rPr lang="el-GR" sz="2300" b="1" dirty="0"/>
              <a:t> (1980 κ.α.) σε περιοχές εργατικών τάξεων του Μπέλφαστ της Βόρειας Ιρλανδίας</a:t>
            </a:r>
          </a:p>
          <a:p>
            <a:pPr marL="0" indent="0">
              <a:lnSpc>
                <a:spcPct val="110000"/>
              </a:lnSpc>
              <a:buNone/>
            </a:pPr>
            <a:r>
              <a:rPr lang="el-GR" sz="2300" dirty="0"/>
              <a:t>Το έργο της </a:t>
            </a:r>
            <a:r>
              <a:rPr lang="en-US" sz="2300" dirty="0"/>
              <a:t>Milroy </a:t>
            </a:r>
            <a:r>
              <a:rPr lang="el-GR" sz="2300" dirty="0"/>
              <a:t>υπογραμμίζει τη:</a:t>
            </a:r>
            <a:endParaRPr lang="el-GR" sz="2300" b="1" dirty="0"/>
          </a:p>
          <a:p>
            <a:pPr>
              <a:lnSpc>
                <a:spcPct val="110000"/>
              </a:lnSpc>
            </a:pPr>
            <a:r>
              <a:rPr lang="el-GR" sz="2300" b="1" dirty="0"/>
              <a:t>σπουδαιότητα των </a:t>
            </a:r>
            <a:r>
              <a:rPr lang="el-GR" sz="2300" dirty="0">
                <a:solidFill>
                  <a:schemeClr val="accent1"/>
                </a:solidFill>
              </a:rPr>
              <a:t>κοινωνικών δικτύων </a:t>
            </a:r>
            <a:r>
              <a:rPr lang="el-GR" sz="2300" b="1" dirty="0"/>
              <a:t>(</a:t>
            </a:r>
            <a:r>
              <a:rPr lang="el-GR" sz="2300" b="1" dirty="0" err="1"/>
              <a:t>social</a:t>
            </a:r>
            <a:r>
              <a:rPr lang="el-GR" sz="2300" b="1" dirty="0"/>
              <a:t> </a:t>
            </a:r>
            <a:r>
              <a:rPr lang="el-GR" sz="2300" b="1" dirty="0" err="1"/>
              <a:t>networks</a:t>
            </a:r>
            <a:r>
              <a:rPr lang="el-GR" sz="2300" b="1" dirty="0"/>
              <a:t>) ως ανεξάρτητων μεταβλητών</a:t>
            </a:r>
          </a:p>
          <a:p>
            <a:pPr marL="0" indent="0">
              <a:lnSpc>
                <a:spcPct val="110000"/>
              </a:lnSpc>
              <a:buNone/>
            </a:pPr>
            <a:r>
              <a:rPr lang="el-GR" sz="2300" b="1" dirty="0"/>
              <a:t>κοινωνικά δίκτυα: οι </a:t>
            </a:r>
            <a:r>
              <a:rPr lang="el-GR" sz="2300" b="1" dirty="0">
                <a:solidFill>
                  <a:schemeClr val="accent1"/>
                </a:solidFill>
              </a:rPr>
              <a:t>στενές σχέσεις </a:t>
            </a:r>
            <a:r>
              <a:rPr lang="el-GR" sz="2300" b="1" dirty="0"/>
              <a:t>κυρίως μεταξύ συγγενών και ομοθρήσκων, καθορίζουν σε μεγάλο βαθμό την πρόσβαση ενός ατόμου σε εργασιακή απασχόληση και σε άλλα κοινωνικά οφέλη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462" y="2091662"/>
            <a:ext cx="2926098" cy="331569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994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linds(horizont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blinds(horizontal)">
                                      <p:cBhvr>
                                        <p:cTn id="1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Αντιπροσωπευτικεσ ερευνεσ – </a:t>
            </a:r>
            <a:r>
              <a:rPr lang="en-US" dirty="0"/>
              <a:t>Milroy </a:t>
            </a:r>
            <a:endParaRPr lang="el-GR" dirty="0"/>
          </a:p>
        </p:txBody>
      </p:sp>
      <p:sp>
        <p:nvSpPr>
          <p:cNvPr id="3" name="Content Placeholder 2"/>
          <p:cNvSpPr>
            <a:spLocks noGrp="1"/>
          </p:cNvSpPr>
          <p:nvPr>
            <p:ph idx="1"/>
          </p:nvPr>
        </p:nvSpPr>
        <p:spPr>
          <a:xfrm>
            <a:off x="1828634" y="2971139"/>
            <a:ext cx="4466199" cy="3780632"/>
          </a:xfrm>
        </p:spPr>
        <p:txBody>
          <a:bodyPr>
            <a:normAutofit/>
          </a:bodyPr>
          <a:lstStyle/>
          <a:p>
            <a:pPr marL="0" indent="0">
              <a:lnSpc>
                <a:spcPct val="110000"/>
              </a:lnSpc>
              <a:buNone/>
            </a:pPr>
            <a:endParaRPr lang="el-GR" dirty="0"/>
          </a:p>
          <a:p>
            <a:pPr marL="0" indent="0">
              <a:lnSpc>
                <a:spcPct val="110000"/>
              </a:lnSpc>
              <a:buNone/>
            </a:pPr>
            <a:r>
              <a:rPr lang="el-GR" b="1" dirty="0" err="1">
                <a:solidFill>
                  <a:schemeClr val="accent1"/>
                </a:solidFill>
              </a:rPr>
              <a:t>εγωκεντρικότητα</a:t>
            </a:r>
            <a:endParaRPr lang="el-GR" b="1" dirty="0">
              <a:solidFill>
                <a:schemeClr val="accent1"/>
              </a:solidFill>
            </a:endParaRPr>
          </a:p>
          <a:p>
            <a:pPr marL="0" indent="0">
              <a:lnSpc>
                <a:spcPct val="110000"/>
              </a:lnSpc>
              <a:buNone/>
            </a:pPr>
            <a:r>
              <a:rPr lang="el-GR" b="1" dirty="0"/>
              <a:t>το </a:t>
            </a:r>
            <a:r>
              <a:rPr lang="el-GR" b="1" dirty="0">
                <a:solidFill>
                  <a:schemeClr val="accent1"/>
                </a:solidFill>
              </a:rPr>
              <a:t>κοινωνικό δίκτυο </a:t>
            </a:r>
            <a:r>
              <a:rPr lang="el-GR" b="1" dirty="0"/>
              <a:t>ορίζεται ακριβώς </a:t>
            </a:r>
            <a:r>
              <a:rPr lang="el-GR" b="1" dirty="0">
                <a:solidFill>
                  <a:schemeClr val="accent1"/>
                </a:solidFill>
              </a:rPr>
              <a:t>σε σχέση με ένα συγκεκριμένο άτομο </a:t>
            </a:r>
            <a:r>
              <a:rPr lang="el-GR" b="1" dirty="0"/>
              <a:t>το οποίο λαμβάνουμε ως κέντρο του και οι </a:t>
            </a:r>
            <a:r>
              <a:rPr lang="el-GR" b="1" dirty="0">
                <a:solidFill>
                  <a:schemeClr val="accent1"/>
                </a:solidFill>
              </a:rPr>
              <a:t>σχέσεις</a:t>
            </a:r>
            <a:r>
              <a:rPr lang="el-GR" b="1" dirty="0"/>
              <a:t> που συνάπτει το συγκεκριμένο Εγώ με διάφορα άλλα άτομα συνιστούν το κοινωνικό του δίκτυο. </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9479" y="2436358"/>
            <a:ext cx="4600819" cy="345061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D7DA3447-FE3B-4742-A78E-E81ADECFBBB6}"/>
              </a:ext>
            </a:extLst>
          </p:cNvPr>
          <p:cNvSpPr txBox="1"/>
          <p:nvPr/>
        </p:nvSpPr>
        <p:spPr>
          <a:xfrm>
            <a:off x="420624" y="2093976"/>
            <a:ext cx="6758855" cy="1754326"/>
          </a:xfrm>
          <a:prstGeom prst="rect">
            <a:avLst/>
          </a:prstGeom>
          <a:noFill/>
        </p:spPr>
        <p:txBody>
          <a:bodyPr wrap="square" rtlCol="0">
            <a:spAutoFit/>
          </a:bodyPr>
          <a:lstStyle/>
          <a:p>
            <a:r>
              <a:rPr lang="el-GR" b="1" dirty="0"/>
              <a:t>Οι κάτοικοι του Μπέλφαστ διακρίνονται, σύμφωνα με τη </a:t>
            </a:r>
            <a:r>
              <a:rPr lang="en-US" b="1" dirty="0"/>
              <a:t>Milroy, </a:t>
            </a:r>
            <a:r>
              <a:rPr lang="el-GR" b="1" dirty="0"/>
              <a:t>από κοινωνική ανασφάλεια και αισθάνονται την ανάγκη θέσπισης και διατήρησης ισχυρών κοινωνικών δικτύων.</a:t>
            </a:r>
          </a:p>
          <a:p>
            <a:pPr marL="285750" indent="-285750">
              <a:buFont typeface="Wingdings" pitchFamily="2" charset="2"/>
              <a:buChar char="Ø"/>
            </a:pPr>
            <a:r>
              <a:rPr lang="el-GR" dirty="0"/>
              <a:t>Βασικό χαρακτηριστικό της έννοιας του δικτύου είναι: </a:t>
            </a:r>
          </a:p>
          <a:p>
            <a:endParaRPr lang="el-GR" dirty="0"/>
          </a:p>
        </p:txBody>
      </p:sp>
    </p:spTree>
    <p:extLst>
      <p:ext uri="{BB962C8B-B14F-4D97-AF65-F5344CB8AC3E}">
        <p14:creationId xmlns:p14="http://schemas.microsoft.com/office/powerpoint/2010/main" val="414417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Αντιπροσωπευτικεσ ερευνεσ – </a:t>
            </a:r>
            <a:r>
              <a:rPr lang="en-US" dirty="0"/>
              <a:t>Milroy </a:t>
            </a:r>
            <a:endParaRPr lang="el-GR" dirty="0"/>
          </a:p>
        </p:txBody>
      </p:sp>
      <p:sp>
        <p:nvSpPr>
          <p:cNvPr id="3" name="Content Placeholder 2"/>
          <p:cNvSpPr>
            <a:spLocks noGrp="1"/>
          </p:cNvSpPr>
          <p:nvPr>
            <p:ph idx="1"/>
          </p:nvPr>
        </p:nvSpPr>
        <p:spPr>
          <a:xfrm>
            <a:off x="1069848" y="2862072"/>
            <a:ext cx="10058400" cy="3310128"/>
          </a:xfrm>
        </p:spPr>
        <p:txBody>
          <a:bodyPr/>
          <a:lstStyle/>
          <a:p>
            <a:endParaRPr lang="el-GR" dirty="0"/>
          </a:p>
          <a:p>
            <a:pPr marL="0" indent="0" algn="ctr">
              <a:buNone/>
            </a:pPr>
            <a:r>
              <a:rPr lang="el-GR" b="1" dirty="0">
                <a:solidFill>
                  <a:schemeClr val="accent1"/>
                </a:solidFill>
              </a:rPr>
              <a:t>        κοινωνικό δίκτυο</a:t>
            </a:r>
          </a:p>
        </p:txBody>
      </p:sp>
      <p:sp>
        <p:nvSpPr>
          <p:cNvPr id="4" name="Oval 3"/>
          <p:cNvSpPr/>
          <p:nvPr/>
        </p:nvSpPr>
        <p:spPr>
          <a:xfrm>
            <a:off x="2759057" y="3998590"/>
            <a:ext cx="2257064" cy="182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πυκνότητα</a:t>
            </a:r>
          </a:p>
          <a:p>
            <a:pPr algn="ctr"/>
            <a:r>
              <a:rPr lang="el-GR" dirty="0"/>
              <a:t>(</a:t>
            </a:r>
            <a:r>
              <a:rPr lang="en-US" dirty="0"/>
              <a:t>density)</a:t>
            </a:r>
            <a:endParaRPr lang="el-GR" dirty="0"/>
          </a:p>
        </p:txBody>
      </p:sp>
      <p:sp>
        <p:nvSpPr>
          <p:cNvPr id="5" name="Oval 4"/>
          <p:cNvSpPr/>
          <p:nvPr/>
        </p:nvSpPr>
        <p:spPr>
          <a:xfrm>
            <a:off x="7486967" y="4114742"/>
            <a:ext cx="2443417" cy="19676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πολυνημα</a:t>
            </a:r>
          </a:p>
          <a:p>
            <a:pPr algn="ctr"/>
            <a:r>
              <a:rPr lang="el-GR" dirty="0"/>
              <a:t>τότητα</a:t>
            </a:r>
          </a:p>
          <a:p>
            <a:pPr algn="ctr"/>
            <a:r>
              <a:rPr lang="el-GR" dirty="0"/>
              <a:t>(</a:t>
            </a:r>
            <a:r>
              <a:rPr lang="en-US" dirty="0" err="1"/>
              <a:t>multiplexity</a:t>
            </a:r>
            <a:r>
              <a:rPr lang="en-US" dirty="0"/>
              <a:t>)</a:t>
            </a:r>
            <a:endParaRPr lang="el-GR" dirty="0"/>
          </a:p>
        </p:txBody>
      </p:sp>
      <p:cxnSp>
        <p:nvCxnSpPr>
          <p:cNvPr id="7" name="Straight Connector 6"/>
          <p:cNvCxnSpPr/>
          <p:nvPr/>
        </p:nvCxnSpPr>
        <p:spPr>
          <a:xfrm flipH="1">
            <a:off x="4328006" y="3550153"/>
            <a:ext cx="694481" cy="3588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386095" y="3702385"/>
            <a:ext cx="682906" cy="4629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1F93EE5-D755-4740-8DF6-ED5F256BBB97}"/>
              </a:ext>
            </a:extLst>
          </p:cNvPr>
          <p:cNvSpPr txBox="1"/>
          <p:nvPr/>
        </p:nvSpPr>
        <p:spPr>
          <a:xfrm>
            <a:off x="947967" y="1977699"/>
            <a:ext cx="10789920" cy="1969770"/>
          </a:xfrm>
          <a:prstGeom prst="rect">
            <a:avLst/>
          </a:prstGeom>
          <a:noFill/>
        </p:spPr>
        <p:txBody>
          <a:bodyPr wrap="square" rtlCol="0">
            <a:spAutoFit/>
          </a:bodyPr>
          <a:lstStyle/>
          <a:p>
            <a:pPr algn="ctr"/>
            <a:r>
              <a:rPr lang="el-GR" sz="2500" b="1" dirty="0"/>
              <a:t>Δύο πτυχές ενός κοινωνικού δικτύου είναι ιδιαίτερα σημαντικές, η </a:t>
            </a:r>
            <a:r>
              <a:rPr lang="el-GR" sz="2500" b="1" i="1" dirty="0"/>
              <a:t>πυκνότητα </a:t>
            </a:r>
            <a:r>
              <a:rPr lang="el-GR" sz="2500" b="1" dirty="0"/>
              <a:t>(</a:t>
            </a:r>
            <a:r>
              <a:rPr lang="en-US" sz="2500" b="1" dirty="0"/>
              <a:t>density) </a:t>
            </a:r>
            <a:r>
              <a:rPr lang="el-GR" sz="2500" b="1" dirty="0"/>
              <a:t>και η </a:t>
            </a:r>
            <a:r>
              <a:rPr lang="el-GR" sz="2500" b="1" i="1" dirty="0" err="1"/>
              <a:t>πολυνηματότητα</a:t>
            </a:r>
            <a:r>
              <a:rPr lang="el-GR" sz="2500" b="1" dirty="0"/>
              <a:t> (</a:t>
            </a:r>
            <a:r>
              <a:rPr lang="en-US" sz="2500" b="1" dirty="0"/>
              <a:t>multiplexity).</a:t>
            </a:r>
            <a:endParaRPr lang="el-GR" sz="2500" b="1" dirty="0"/>
          </a:p>
          <a:p>
            <a:pPr algn="ctr"/>
            <a:endParaRPr lang="el-GR" dirty="0"/>
          </a:p>
          <a:p>
            <a:pPr algn="ctr"/>
            <a:endParaRPr lang="en-US" dirty="0"/>
          </a:p>
          <a:p>
            <a:endParaRPr lang="el-GR" dirty="0"/>
          </a:p>
          <a:p>
            <a:endParaRPr lang="el-GR" dirty="0"/>
          </a:p>
        </p:txBody>
      </p:sp>
    </p:spTree>
    <p:extLst>
      <p:ext uri="{BB962C8B-B14F-4D97-AF65-F5344CB8AC3E}">
        <p14:creationId xmlns:p14="http://schemas.microsoft.com/office/powerpoint/2010/main" val="3625086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93472"/>
            <a:ext cx="4357915" cy="2085578"/>
          </a:xfrm>
        </p:spPr>
        <p:txBody>
          <a:bodyPr anchor="b">
            <a:normAutofit/>
          </a:bodyPr>
          <a:lstStyle/>
          <a:p>
            <a:r>
              <a:rPr lang="el-GR" sz="2700" dirty="0" err="1"/>
              <a:t>Αντιπροσωπευτικεσ</a:t>
            </a:r>
            <a:r>
              <a:rPr lang="el-GR" sz="2700" dirty="0"/>
              <a:t> </a:t>
            </a:r>
            <a:r>
              <a:rPr lang="el-GR" sz="2700" dirty="0" err="1"/>
              <a:t>ερευνεσ</a:t>
            </a:r>
            <a:r>
              <a:rPr lang="el-GR" sz="2700" dirty="0"/>
              <a:t> – </a:t>
            </a:r>
            <a:r>
              <a:rPr lang="en-US" sz="2700" dirty="0"/>
              <a:t>Milroy </a:t>
            </a:r>
            <a:endParaRPr lang="el-GR" sz="2700" dirty="0"/>
          </a:p>
        </p:txBody>
      </p:sp>
      <p:sp>
        <p:nvSpPr>
          <p:cNvPr id="3" name="Content Placeholder 2"/>
          <p:cNvSpPr>
            <a:spLocks noGrp="1"/>
          </p:cNvSpPr>
          <p:nvPr>
            <p:ph idx="1"/>
          </p:nvPr>
        </p:nvSpPr>
        <p:spPr>
          <a:xfrm>
            <a:off x="5040223" y="798973"/>
            <a:ext cx="6014631" cy="2907321"/>
          </a:xfrm>
        </p:spPr>
        <p:txBody>
          <a:bodyPr>
            <a:normAutofit/>
          </a:bodyPr>
          <a:lstStyle/>
          <a:p>
            <a:pPr marL="0" indent="0">
              <a:buNone/>
            </a:pPr>
            <a:r>
              <a:rPr lang="el-GR" dirty="0"/>
              <a:t>				</a:t>
            </a:r>
            <a:r>
              <a:rPr lang="el-GR" sz="2400" b="1" dirty="0">
                <a:solidFill>
                  <a:schemeClr val="accent1"/>
                </a:solidFill>
              </a:rPr>
              <a:t>πυκνότητα</a:t>
            </a:r>
          </a:p>
          <a:p>
            <a:pPr marL="0" indent="0">
              <a:buNone/>
            </a:pPr>
            <a:endParaRPr lang="el-GR" sz="2400" b="1" dirty="0"/>
          </a:p>
          <a:p>
            <a:pPr marL="0" indent="0">
              <a:buNone/>
            </a:pPr>
            <a:r>
              <a:rPr lang="el-GR" sz="2400" b="1" dirty="0"/>
              <a:t>ένα δίκτυο είναι περισσότερο ή λιγότερο πυκνό, «ανάλογα με τον αριθμό των γνωστών του Εγώ που σχετίζονται και μεταξύ τους»</a:t>
            </a:r>
          </a:p>
        </p:txBody>
      </p:sp>
      <p:pic>
        <p:nvPicPr>
          <p:cNvPr id="2067"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1969" y="3717725"/>
            <a:ext cx="6012885" cy="17009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7427E635-DA29-0742-A6DD-E3E87423B9E2}"/>
              </a:ext>
            </a:extLst>
          </p:cNvPr>
          <p:cNvSpPr txBox="1"/>
          <p:nvPr/>
        </p:nvSpPr>
        <p:spPr>
          <a:xfrm>
            <a:off x="502920" y="3639312"/>
            <a:ext cx="4791456" cy="3139321"/>
          </a:xfrm>
          <a:prstGeom prst="rect">
            <a:avLst/>
          </a:prstGeom>
          <a:noFill/>
        </p:spPr>
        <p:txBody>
          <a:bodyPr wrap="square" rtlCol="0">
            <a:spAutoFit/>
          </a:bodyPr>
          <a:lstStyle/>
          <a:p>
            <a:pPr algn="just"/>
            <a:r>
              <a:rPr lang="el-GR" i="1" dirty="0"/>
              <a:t>Και στα δύο σχήματα, το Εγώ που συμβολίζεται με Χ συσχετίζεται με άλλα τέσσερα άτομα. Στο δεξιό σχήμα τα άτομα αυτά γνωρίζονται και μεταξύ τους. Στο αριστερό σχήμα η μόνη σχέση που έχουν είναι μέσω του Χ. Μ’ άλλα λόγια, αν ο Χ του δεξιού σχήματος βρισκόταν σ’ ένα πάρτι με κάποιους από τους τέσσερις γνωστούς του δεν θα χρειαζόταν να τους </a:t>
            </a:r>
            <a:r>
              <a:rPr lang="el-GR" i="1" dirty="0" err="1"/>
              <a:t>αλληλοσυστήσει</a:t>
            </a:r>
            <a:r>
              <a:rPr lang="el-GR" i="1" dirty="0"/>
              <a:t>, σε αντίθεση με τον Χ του αριστερού σχήματος (</a:t>
            </a:r>
            <a:r>
              <a:rPr lang="en-US" i="1" dirty="0" err="1"/>
              <a:t>Fasold</a:t>
            </a:r>
            <a:r>
              <a:rPr lang="en-US" i="1" dirty="0"/>
              <a:t>, 1990: 236).</a:t>
            </a:r>
          </a:p>
          <a:p>
            <a:endParaRPr lang="el-GR" dirty="0"/>
          </a:p>
        </p:txBody>
      </p:sp>
    </p:spTree>
    <p:extLst>
      <p:ext uri="{BB962C8B-B14F-4D97-AF65-F5344CB8AC3E}">
        <p14:creationId xmlns:p14="http://schemas.microsoft.com/office/powerpoint/2010/main" val="349134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208" y="338327"/>
            <a:ext cx="3938811" cy="4297680"/>
          </a:xfrm>
        </p:spPr>
        <p:txBody>
          <a:bodyPr anchor="ctr">
            <a:normAutofit/>
          </a:bodyPr>
          <a:lstStyle/>
          <a:p>
            <a:r>
              <a:rPr lang="el-GR" sz="2700" dirty="0" err="1"/>
              <a:t>Αντιπροσωπευτικεσ</a:t>
            </a:r>
            <a:r>
              <a:rPr lang="el-GR" sz="2700" dirty="0"/>
              <a:t> </a:t>
            </a:r>
            <a:r>
              <a:rPr lang="el-GR" sz="2700" dirty="0" err="1"/>
              <a:t>ερευνεσ</a:t>
            </a:r>
            <a:r>
              <a:rPr lang="el-GR" sz="2700" dirty="0"/>
              <a:t> – </a:t>
            </a:r>
            <a:r>
              <a:rPr lang="en-US" sz="2700" dirty="0"/>
              <a:t>Milroy </a:t>
            </a:r>
            <a:endParaRPr lang="el-GR" sz="2700" dirty="0"/>
          </a:p>
        </p:txBody>
      </p:sp>
      <p:sp>
        <p:nvSpPr>
          <p:cNvPr id="3" name="Content Placeholder 2"/>
          <p:cNvSpPr>
            <a:spLocks noGrp="1"/>
          </p:cNvSpPr>
          <p:nvPr>
            <p:ph idx="1"/>
          </p:nvPr>
        </p:nvSpPr>
        <p:spPr>
          <a:xfrm>
            <a:off x="4885151" y="1219200"/>
            <a:ext cx="6169703" cy="4419601"/>
          </a:xfrm>
        </p:spPr>
        <p:txBody>
          <a:bodyPr anchor="ctr">
            <a:normAutofit/>
          </a:bodyPr>
          <a:lstStyle/>
          <a:p>
            <a:pPr marL="0" indent="0">
              <a:buNone/>
            </a:pPr>
            <a:r>
              <a:rPr lang="el-GR" dirty="0"/>
              <a:t>		</a:t>
            </a:r>
            <a:r>
              <a:rPr lang="el-GR" sz="2800" dirty="0"/>
              <a:t>		</a:t>
            </a:r>
            <a:r>
              <a:rPr lang="el-GR" sz="2800" b="1" dirty="0"/>
              <a:t>			</a:t>
            </a:r>
            <a:r>
              <a:rPr lang="el-GR" sz="2800" b="1" dirty="0" err="1">
                <a:solidFill>
                  <a:schemeClr val="accent1"/>
                </a:solidFill>
              </a:rPr>
              <a:t>πολυνηματότητα</a:t>
            </a:r>
            <a:endParaRPr lang="el-GR" sz="2800" b="1" dirty="0">
              <a:solidFill>
                <a:schemeClr val="accent1"/>
              </a:solidFill>
            </a:endParaRPr>
          </a:p>
          <a:p>
            <a:pPr marL="0" indent="0">
              <a:buNone/>
            </a:pPr>
            <a:r>
              <a:rPr lang="el-GR" sz="2800" b="1" dirty="0"/>
              <a:t>εάν ένα άτομο συνδέεται προς το Εγώ με </a:t>
            </a:r>
            <a:r>
              <a:rPr lang="el-GR" sz="2800" b="1" dirty="0">
                <a:solidFill>
                  <a:schemeClr val="accent1"/>
                </a:solidFill>
              </a:rPr>
              <a:t>μία μόνο ιδιότητα</a:t>
            </a:r>
            <a:r>
              <a:rPr lang="el-GR" sz="2800" b="1" dirty="0"/>
              <a:t>, π.χ. του γείτονα, τότε ο δεσμός είναι </a:t>
            </a:r>
            <a:r>
              <a:rPr lang="el-GR" sz="2800" b="1" dirty="0">
                <a:solidFill>
                  <a:schemeClr val="accent1"/>
                </a:solidFill>
              </a:rPr>
              <a:t>μονονήματος</a:t>
            </a:r>
            <a:r>
              <a:rPr lang="el-GR" sz="2800" b="1" dirty="0"/>
              <a:t> (uniplex). Αν ο δεσμός αφορά </a:t>
            </a:r>
            <a:r>
              <a:rPr lang="el-GR" sz="2800" b="1" dirty="0">
                <a:solidFill>
                  <a:schemeClr val="accent1"/>
                </a:solidFill>
              </a:rPr>
              <a:t>περισσότερες ιδιότητες</a:t>
            </a:r>
            <a:r>
              <a:rPr lang="el-GR" sz="2800" b="1" dirty="0"/>
              <a:t>, π.χ. του γείτονα, του φίλου, του συνεργάτη τότε ο δεσμός είναι </a:t>
            </a:r>
            <a:r>
              <a:rPr lang="el-GR" sz="2800" b="1" dirty="0">
                <a:solidFill>
                  <a:schemeClr val="accent1"/>
                </a:solidFill>
              </a:rPr>
              <a:t>πολυνήματος</a:t>
            </a:r>
            <a:r>
              <a:rPr lang="el-GR" sz="2800" b="1" dirty="0"/>
              <a:t> </a:t>
            </a:r>
          </a:p>
        </p:txBody>
      </p:sp>
      <p:pic>
        <p:nvPicPr>
          <p:cNvPr id="6" name="Picture 19">
            <a:extLst>
              <a:ext uri="{FF2B5EF4-FFF2-40B4-BE49-F238E27FC236}">
                <a16:creationId xmlns:a16="http://schemas.microsoft.com/office/drawing/2014/main" id="{776D5463-AA50-8444-B1CD-0F0284AA2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18" y="4029253"/>
            <a:ext cx="4330389" cy="17009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65132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488" y="1600199"/>
            <a:ext cx="3947955" cy="4297680"/>
          </a:xfrm>
        </p:spPr>
        <p:txBody>
          <a:bodyPr anchor="ctr">
            <a:normAutofit/>
          </a:bodyPr>
          <a:lstStyle/>
          <a:p>
            <a:r>
              <a:rPr lang="el-GR" sz="2700" dirty="0" err="1"/>
              <a:t>Αντιπροσωπευτικεσ</a:t>
            </a:r>
            <a:r>
              <a:rPr lang="el-GR" sz="2700" dirty="0"/>
              <a:t> </a:t>
            </a:r>
            <a:r>
              <a:rPr lang="el-GR" sz="2700" dirty="0" err="1"/>
              <a:t>ερευνεσ</a:t>
            </a:r>
            <a:r>
              <a:rPr lang="el-GR" sz="2700" dirty="0"/>
              <a:t> – </a:t>
            </a:r>
            <a:r>
              <a:rPr lang="en-US" sz="2700" dirty="0"/>
              <a:t>Milroy </a:t>
            </a:r>
            <a:endParaRPr lang="el-GR" sz="2700" dirty="0"/>
          </a:p>
        </p:txBody>
      </p:sp>
      <p:sp>
        <p:nvSpPr>
          <p:cNvPr id="3" name="Content Placeholder 2"/>
          <p:cNvSpPr>
            <a:spLocks noGrp="1"/>
          </p:cNvSpPr>
          <p:nvPr>
            <p:ph idx="1"/>
          </p:nvPr>
        </p:nvSpPr>
        <p:spPr>
          <a:xfrm>
            <a:off x="4583399" y="3054096"/>
            <a:ext cx="6169703" cy="4201845"/>
          </a:xfrm>
        </p:spPr>
        <p:txBody>
          <a:bodyPr anchor="ctr">
            <a:normAutofit/>
          </a:bodyPr>
          <a:lstStyle/>
          <a:p>
            <a:pPr marL="0" indent="0">
              <a:buNone/>
            </a:pPr>
            <a:r>
              <a:rPr lang="el-GR" b="1" dirty="0"/>
              <a:t>Ενδεικτικά: </a:t>
            </a:r>
          </a:p>
          <a:p>
            <a:pPr marL="0" indent="0">
              <a:buNone/>
            </a:pPr>
            <a:r>
              <a:rPr lang="el-GR" b="1" dirty="0"/>
              <a:t>μεταβλητή (δ) μεταξύ φωνηέντων σε λέξεις όπως moth[=δ]er, broth[=δ]er με δύο τιμές: παρουσία [δ] (τύπος της νόρμας) / απουσία (αποκλίνων τύπος)</a:t>
            </a:r>
          </a:p>
        </p:txBody>
      </p:sp>
      <p:sp>
        <p:nvSpPr>
          <p:cNvPr id="4" name="TextBox 3">
            <a:extLst>
              <a:ext uri="{FF2B5EF4-FFF2-40B4-BE49-F238E27FC236}">
                <a16:creationId xmlns:a16="http://schemas.microsoft.com/office/drawing/2014/main" id="{0566B465-7FE6-3444-8A0A-6FE45E8FB889}"/>
              </a:ext>
            </a:extLst>
          </p:cNvPr>
          <p:cNvSpPr txBox="1"/>
          <p:nvPr/>
        </p:nvSpPr>
        <p:spPr>
          <a:xfrm>
            <a:off x="4423443" y="879037"/>
            <a:ext cx="7370064" cy="3693319"/>
          </a:xfrm>
          <a:prstGeom prst="rect">
            <a:avLst/>
          </a:prstGeom>
          <a:noFill/>
        </p:spPr>
        <p:txBody>
          <a:bodyPr wrap="square" rtlCol="0">
            <a:spAutoFit/>
          </a:bodyPr>
          <a:lstStyle/>
          <a:p>
            <a:pPr algn="just"/>
            <a:r>
              <a:rPr lang="el-GR" dirty="0"/>
              <a:t>Η </a:t>
            </a:r>
            <a:r>
              <a:rPr lang="en-US" dirty="0"/>
              <a:t>Milroy </a:t>
            </a:r>
            <a:r>
              <a:rPr lang="el-GR" dirty="0"/>
              <a:t>διαμόρφωσε ένα σύνθετο μαθηματικό τρόπο μέτρησης της </a:t>
            </a:r>
            <a:r>
              <a:rPr lang="el-GR" b="1" dirty="0">
                <a:solidFill>
                  <a:srgbClr val="FF0000"/>
                </a:solidFill>
              </a:rPr>
              <a:t>ισχύος ενός δικτύου (</a:t>
            </a:r>
            <a:r>
              <a:rPr lang="en-US" b="1" dirty="0">
                <a:solidFill>
                  <a:srgbClr val="FF0000"/>
                </a:solidFill>
              </a:rPr>
              <a:t>network strength) </a:t>
            </a:r>
            <a:r>
              <a:rPr lang="el-GR" dirty="0"/>
              <a:t>ο οποίος απεικονίζει το βαθμό </a:t>
            </a:r>
            <a:r>
              <a:rPr lang="el-GR" b="1" dirty="0">
                <a:solidFill>
                  <a:srgbClr val="FF0000"/>
                </a:solidFill>
              </a:rPr>
              <a:t>πυκνότητας</a:t>
            </a:r>
            <a:r>
              <a:rPr lang="el-GR" dirty="0">
                <a:solidFill>
                  <a:srgbClr val="FF0000"/>
                </a:solidFill>
              </a:rPr>
              <a:t> </a:t>
            </a:r>
            <a:r>
              <a:rPr lang="el-GR" dirty="0"/>
              <a:t>και </a:t>
            </a:r>
            <a:r>
              <a:rPr lang="el-GR" b="1" dirty="0" err="1">
                <a:solidFill>
                  <a:srgbClr val="FF0000"/>
                </a:solidFill>
              </a:rPr>
              <a:t>πολυνηματότητάς</a:t>
            </a:r>
            <a:r>
              <a:rPr lang="el-GR" dirty="0"/>
              <a:t> του. </a:t>
            </a:r>
          </a:p>
          <a:p>
            <a:pPr algn="just"/>
            <a:endParaRPr lang="el-GR" dirty="0"/>
          </a:p>
          <a:p>
            <a:pPr algn="just"/>
            <a:r>
              <a:rPr lang="el-GR" dirty="0"/>
              <a:t>Διερεύνησε την ύπαρξη ή όχι </a:t>
            </a:r>
            <a:r>
              <a:rPr lang="el-GR" b="1" dirty="0"/>
              <a:t>συσχέτισης μεταξύ της ισχύος των δικτύων </a:t>
            </a:r>
            <a:r>
              <a:rPr lang="el-GR" dirty="0"/>
              <a:t>στα οποία συμμετείχαν: </a:t>
            </a:r>
          </a:p>
          <a:p>
            <a:pPr algn="just"/>
            <a:endParaRPr lang="el-GR" dirty="0"/>
          </a:p>
          <a:p>
            <a:pPr algn="just"/>
            <a:r>
              <a:rPr lang="el-GR" b="1" dirty="0"/>
              <a:t>46 πληροφορητές </a:t>
            </a:r>
            <a:r>
              <a:rPr lang="el-GR" dirty="0"/>
              <a:t> </a:t>
            </a:r>
          </a:p>
          <a:p>
            <a:pPr algn="just"/>
            <a:endParaRPr lang="el-GR" dirty="0"/>
          </a:p>
          <a:p>
            <a:pPr algn="just"/>
            <a:r>
              <a:rPr lang="el-GR" dirty="0"/>
              <a:t> </a:t>
            </a:r>
            <a:r>
              <a:rPr lang="el-GR" b="1" dirty="0"/>
              <a:t>8 εξαρτημένες φωνολογικές μεταβλητές </a:t>
            </a:r>
          </a:p>
          <a:p>
            <a:pPr algn="just"/>
            <a:endParaRPr lang="el-GR" b="1" dirty="0"/>
          </a:p>
          <a:p>
            <a:pPr algn="just"/>
            <a:r>
              <a:rPr lang="el-GR" dirty="0"/>
              <a:t>και  διαπίστωσε την </a:t>
            </a:r>
            <a:r>
              <a:rPr lang="el-GR" b="1" dirty="0"/>
              <a:t>ύπαρξη συσχέτισης σε 5 </a:t>
            </a:r>
            <a:r>
              <a:rPr lang="el-GR" dirty="0"/>
              <a:t>από αυτές.</a:t>
            </a:r>
          </a:p>
          <a:p>
            <a:endParaRPr lang="el-GR" dirty="0"/>
          </a:p>
        </p:txBody>
      </p:sp>
    </p:spTree>
    <p:extLst>
      <p:ext uri="{BB962C8B-B14F-4D97-AF65-F5344CB8AC3E}">
        <p14:creationId xmlns:p14="http://schemas.microsoft.com/office/powerpoint/2010/main" val="317467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linds(horizont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blinds(horizontal)">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blinds(horizontal)">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blinds(horizontal)">
                                      <p:cBhvr>
                                        <p:cTn id="22" dur="500"/>
                                        <p:tgtEl>
                                          <p:spTgt spid="4">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linds(horizontal)">
                                      <p:cBhvr>
                                        <p:cTn id="2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εισαγωγικα</a:t>
            </a: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rot="3200246">
            <a:off x="8274115" y="4745619"/>
            <a:ext cx="6731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1296364" y="2780816"/>
            <a:ext cx="2453833" cy="20718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συγχρονική</a:t>
            </a:r>
          </a:p>
          <a:p>
            <a:pPr algn="ctr"/>
            <a:r>
              <a:rPr lang="el-GR" dirty="0"/>
              <a:t>προσέγγιση</a:t>
            </a:r>
          </a:p>
          <a:p>
            <a:pPr algn="ctr"/>
            <a:r>
              <a:rPr lang="el-GR" dirty="0"/>
              <a:t>στη γλώσσα</a:t>
            </a:r>
          </a:p>
        </p:txBody>
      </p:sp>
      <p:sp>
        <p:nvSpPr>
          <p:cNvPr id="5" name="Right Arrow 4"/>
          <p:cNvSpPr/>
          <p:nvPr/>
        </p:nvSpPr>
        <p:spPr>
          <a:xfrm>
            <a:off x="3900668" y="3593937"/>
            <a:ext cx="995423" cy="445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Oval 5"/>
          <p:cNvSpPr/>
          <p:nvPr/>
        </p:nvSpPr>
        <p:spPr>
          <a:xfrm>
            <a:off x="5046562" y="2592729"/>
            <a:ext cx="2986269" cy="2453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αστική διαλεκτολογία</a:t>
            </a:r>
          </a:p>
        </p:txBody>
      </p:sp>
      <p:sp>
        <p:nvSpPr>
          <p:cNvPr id="7" name="Right Arrow 6"/>
          <p:cNvSpPr/>
          <p:nvPr/>
        </p:nvSpPr>
        <p:spPr>
          <a:xfrm rot="19946460">
            <a:off x="8333774" y="3257534"/>
            <a:ext cx="682906" cy="4253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Oval 7"/>
          <p:cNvSpPr/>
          <p:nvPr/>
        </p:nvSpPr>
        <p:spPr>
          <a:xfrm>
            <a:off x="8993529" y="2194820"/>
            <a:ext cx="2083443" cy="15741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διεύρυνση της έννοιας «διάλεκτος»</a:t>
            </a:r>
          </a:p>
        </p:txBody>
      </p:sp>
      <p:sp>
        <p:nvSpPr>
          <p:cNvPr id="9" name="Oval 8"/>
          <p:cNvSpPr/>
          <p:nvPr/>
        </p:nvSpPr>
        <p:spPr>
          <a:xfrm>
            <a:off x="9126637" y="4305783"/>
            <a:ext cx="2112381" cy="1481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αναζήτηση</a:t>
            </a:r>
          </a:p>
          <a:p>
            <a:pPr algn="ctr"/>
            <a:r>
              <a:rPr lang="el-GR" dirty="0"/>
              <a:t>θεωρητικού πλαισίου</a:t>
            </a:r>
          </a:p>
        </p:txBody>
      </p:sp>
      <p:sp>
        <p:nvSpPr>
          <p:cNvPr id="10" name="TextBox 9">
            <a:extLst>
              <a:ext uri="{FF2B5EF4-FFF2-40B4-BE49-F238E27FC236}">
                <a16:creationId xmlns:a16="http://schemas.microsoft.com/office/drawing/2014/main" id="{304D4B05-7112-214F-B585-95C28DD8D151}"/>
              </a:ext>
            </a:extLst>
          </p:cNvPr>
          <p:cNvSpPr txBox="1"/>
          <p:nvPr/>
        </p:nvSpPr>
        <p:spPr>
          <a:xfrm>
            <a:off x="1816540" y="5046562"/>
            <a:ext cx="4838007" cy="2031325"/>
          </a:xfrm>
          <a:prstGeom prst="rect">
            <a:avLst/>
          </a:prstGeom>
          <a:noFill/>
        </p:spPr>
        <p:txBody>
          <a:bodyPr wrap="square" rtlCol="0">
            <a:spAutoFit/>
          </a:bodyPr>
          <a:lstStyle/>
          <a:p>
            <a:pPr algn="ctr"/>
            <a:r>
              <a:rPr lang="el-GR" b="1" dirty="0"/>
              <a:t>Με την ανάπτυξη της αστικής διαλεκτολογίας, η έννοια </a:t>
            </a:r>
            <a:r>
              <a:rPr lang="el-GR" b="1" i="1" dirty="0"/>
              <a:t>διάλεκτος</a:t>
            </a:r>
            <a:r>
              <a:rPr lang="el-GR" b="1" dirty="0"/>
              <a:t> διευρύνεται και, παράλληλα, συστηματοποιούνται οι προσπάθειες αναζήτησης ενός θεωρητικού πλαισίου για τη γλωσσική αλλαγή.</a:t>
            </a:r>
          </a:p>
          <a:p>
            <a:endParaRPr lang="el-GR" dirty="0"/>
          </a:p>
        </p:txBody>
      </p:sp>
    </p:spTree>
    <p:extLst>
      <p:ext uri="{BB962C8B-B14F-4D97-AF65-F5344CB8AC3E}">
        <p14:creationId xmlns:p14="http://schemas.microsoft.com/office/powerpoint/2010/main" val="25814456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Αντιπροσωπευτικεσ ερευνεσ – </a:t>
            </a:r>
            <a:r>
              <a:rPr lang="en-US" dirty="0"/>
              <a:t>Milroy </a:t>
            </a:r>
            <a:endParaRPr lang="el-GR" dirty="0"/>
          </a:p>
        </p:txBody>
      </p:sp>
      <p:sp>
        <p:nvSpPr>
          <p:cNvPr id="3" name="Content Placeholder 2"/>
          <p:cNvSpPr>
            <a:spLocks noGrp="1"/>
          </p:cNvSpPr>
          <p:nvPr>
            <p:ph idx="1"/>
          </p:nvPr>
        </p:nvSpPr>
        <p:spPr>
          <a:xfrm>
            <a:off x="1069848" y="2807208"/>
            <a:ext cx="10680192" cy="4050792"/>
          </a:xfrm>
        </p:spPr>
        <p:txBody>
          <a:bodyPr>
            <a:normAutofit/>
          </a:bodyPr>
          <a:lstStyle/>
          <a:p>
            <a:r>
              <a:rPr lang="el-GR" b="1" dirty="0">
                <a:solidFill>
                  <a:schemeClr val="accent1"/>
                </a:solidFill>
              </a:rPr>
              <a:t>στην καθημερινή ζωή </a:t>
            </a:r>
            <a:r>
              <a:rPr lang="el-GR" b="1" dirty="0"/>
              <a:t>των κοινοτήτων ως φίλη φίλου </a:t>
            </a:r>
          </a:p>
          <a:p>
            <a:endParaRPr lang="el-GR" b="1" dirty="0"/>
          </a:p>
          <a:p>
            <a:r>
              <a:rPr lang="el-GR" dirty="0"/>
              <a:t>Το ενδιαφέρον της </a:t>
            </a:r>
            <a:r>
              <a:rPr lang="en-US" dirty="0"/>
              <a:t>Milroy </a:t>
            </a:r>
            <a:r>
              <a:rPr lang="el-GR" dirty="0"/>
              <a:t>εστιάστηκε κυρίως στο πώς </a:t>
            </a:r>
            <a:r>
              <a:rPr lang="el-GR" b="1" dirty="0"/>
              <a:t>μία γλωσσική νόρμα της καθομιλουμένης</a:t>
            </a:r>
            <a:r>
              <a:rPr lang="el-GR" dirty="0"/>
              <a:t>, η οποία </a:t>
            </a:r>
            <a:r>
              <a:rPr lang="el-GR" b="1" dirty="0">
                <a:solidFill>
                  <a:srgbClr val="FF0000"/>
                </a:solidFill>
              </a:rPr>
              <a:t>αντιπαρατίθεται</a:t>
            </a:r>
            <a:r>
              <a:rPr lang="el-GR" dirty="0"/>
              <a:t> </a:t>
            </a:r>
            <a:r>
              <a:rPr lang="el-GR" b="1" dirty="0"/>
              <a:t>με αυτήν της μεσαίας ή/και της ανώτερης κοινωνικής τάξης</a:t>
            </a:r>
          </a:p>
          <a:p>
            <a:endParaRPr lang="el-GR" b="1" dirty="0"/>
          </a:p>
          <a:p>
            <a:pPr marL="0" indent="0" algn="ctr">
              <a:buNone/>
            </a:pPr>
            <a:r>
              <a:rPr lang="el-GR" b="1" dirty="0" err="1"/>
              <a:t>ανάδυεται</a:t>
            </a:r>
            <a:r>
              <a:rPr lang="el-GR" b="1" dirty="0"/>
              <a:t> και διατηρείται στο πλαίσιο κατώτερων κοινωνικά </a:t>
            </a:r>
          </a:p>
          <a:p>
            <a:pPr marL="0" indent="0" algn="ctr">
              <a:buNone/>
            </a:pPr>
            <a:r>
              <a:rPr lang="el-GR" b="1" dirty="0"/>
              <a:t> και ειδικότερα εργατικών κοινοτήτων </a:t>
            </a:r>
          </a:p>
          <a:p>
            <a:endParaRPr lang="el-GR" dirty="0"/>
          </a:p>
        </p:txBody>
      </p:sp>
      <p:sp>
        <p:nvSpPr>
          <p:cNvPr id="4" name="TextBox 3">
            <a:extLst>
              <a:ext uri="{FF2B5EF4-FFF2-40B4-BE49-F238E27FC236}">
                <a16:creationId xmlns:a16="http://schemas.microsoft.com/office/drawing/2014/main" id="{B6DA43DC-B42A-CD41-B105-3D406AA4A2E6}"/>
              </a:ext>
            </a:extLst>
          </p:cNvPr>
          <p:cNvSpPr txBox="1"/>
          <p:nvPr/>
        </p:nvSpPr>
        <p:spPr>
          <a:xfrm>
            <a:off x="585216" y="2267712"/>
            <a:ext cx="9079992" cy="677108"/>
          </a:xfrm>
          <a:prstGeom prst="rect">
            <a:avLst/>
          </a:prstGeom>
          <a:noFill/>
        </p:spPr>
        <p:txBody>
          <a:bodyPr wrap="square" rtlCol="0">
            <a:spAutoFit/>
          </a:bodyPr>
          <a:lstStyle/>
          <a:p>
            <a:r>
              <a:rPr lang="en-US" sz="2000" dirty="0"/>
              <a:t>H Milroy </a:t>
            </a:r>
            <a:r>
              <a:rPr lang="el-GR" sz="2000" dirty="0"/>
              <a:t>συνέλεξε το υλικό της </a:t>
            </a:r>
            <a:r>
              <a:rPr lang="el-GR" sz="2000" b="1" dirty="0">
                <a:solidFill>
                  <a:srgbClr val="FF0000"/>
                </a:solidFill>
              </a:rPr>
              <a:t>συμμετέχοντας η ίδια</a:t>
            </a:r>
            <a:r>
              <a:rPr lang="el-GR" sz="2000" dirty="0"/>
              <a:t>:</a:t>
            </a:r>
            <a:r>
              <a:rPr lang="el-GR" dirty="0"/>
              <a:t> </a:t>
            </a:r>
          </a:p>
          <a:p>
            <a:endParaRPr lang="el-GR" dirty="0"/>
          </a:p>
        </p:txBody>
      </p:sp>
      <p:cxnSp>
        <p:nvCxnSpPr>
          <p:cNvPr id="6" name="Ευθύγραμμο βέλος σύνδεσης 5">
            <a:extLst>
              <a:ext uri="{FF2B5EF4-FFF2-40B4-BE49-F238E27FC236}">
                <a16:creationId xmlns:a16="http://schemas.microsoft.com/office/drawing/2014/main" id="{96081974-BC94-654B-AB57-A67DCA24407E}"/>
              </a:ext>
            </a:extLst>
          </p:cNvPr>
          <p:cNvCxnSpPr/>
          <p:nvPr/>
        </p:nvCxnSpPr>
        <p:spPr>
          <a:xfrm>
            <a:off x="3694176" y="4471416"/>
            <a:ext cx="777240" cy="576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954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488" y="1600199"/>
            <a:ext cx="3947955" cy="4297680"/>
          </a:xfrm>
        </p:spPr>
        <p:txBody>
          <a:bodyPr anchor="ctr">
            <a:normAutofit/>
          </a:bodyPr>
          <a:lstStyle/>
          <a:p>
            <a:r>
              <a:rPr lang="el-GR" sz="2700" dirty="0" err="1"/>
              <a:t>Αντιπροσωπευτικεσ</a:t>
            </a:r>
            <a:r>
              <a:rPr lang="el-GR" sz="2700" dirty="0"/>
              <a:t> </a:t>
            </a:r>
            <a:r>
              <a:rPr lang="el-GR" sz="2700" dirty="0" err="1"/>
              <a:t>ερευνεσ</a:t>
            </a:r>
            <a:r>
              <a:rPr lang="el-GR" sz="2700" dirty="0"/>
              <a:t> – </a:t>
            </a:r>
            <a:r>
              <a:rPr lang="en-US" sz="2700" dirty="0"/>
              <a:t>Milroy </a:t>
            </a:r>
            <a:endParaRPr lang="el-GR" sz="2700" dirty="0"/>
          </a:p>
        </p:txBody>
      </p:sp>
      <p:sp>
        <p:nvSpPr>
          <p:cNvPr id="3" name="Content Placeholder 2"/>
          <p:cNvSpPr>
            <a:spLocks noGrp="1"/>
          </p:cNvSpPr>
          <p:nvPr>
            <p:ph idx="1"/>
          </p:nvPr>
        </p:nvSpPr>
        <p:spPr>
          <a:xfrm>
            <a:off x="4885151" y="1600199"/>
            <a:ext cx="6169703" cy="4297680"/>
          </a:xfrm>
        </p:spPr>
        <p:txBody>
          <a:bodyPr anchor="ctr">
            <a:normAutofit/>
          </a:bodyPr>
          <a:lstStyle/>
          <a:p>
            <a:pPr marL="0" indent="0">
              <a:buNone/>
            </a:pPr>
            <a:endParaRPr lang="el-GR" dirty="0"/>
          </a:p>
          <a:p>
            <a:pPr marL="0" indent="0">
              <a:buNone/>
            </a:pPr>
            <a:r>
              <a:rPr lang="el-GR" sz="3200" b="1" dirty="0"/>
              <a:t>Όσο </a:t>
            </a:r>
            <a:r>
              <a:rPr lang="el-GR" sz="3200" b="1" dirty="0">
                <a:solidFill>
                  <a:schemeClr val="accent1"/>
                </a:solidFill>
              </a:rPr>
              <a:t>πυκνότερο και με περισσότερα νήματα </a:t>
            </a:r>
            <a:r>
              <a:rPr lang="el-GR" sz="3200" b="1" dirty="0"/>
              <a:t>είναι ένα δίκτυο, τόσο αποτελεσματικότερα λειτουργεί ως </a:t>
            </a:r>
            <a:r>
              <a:rPr lang="el-GR" sz="3200" b="1" dirty="0">
                <a:solidFill>
                  <a:schemeClr val="accent1"/>
                </a:solidFill>
              </a:rPr>
              <a:t>μηχανισμός επιβολής</a:t>
            </a:r>
            <a:r>
              <a:rPr lang="el-GR" sz="3200" b="1" dirty="0"/>
              <a:t> στο άτομο του κοινωνικού συστήματος αξιών </a:t>
            </a:r>
          </a:p>
        </p:txBody>
      </p:sp>
      <p:sp>
        <p:nvSpPr>
          <p:cNvPr id="4" name="TextBox 3">
            <a:extLst>
              <a:ext uri="{FF2B5EF4-FFF2-40B4-BE49-F238E27FC236}">
                <a16:creationId xmlns:a16="http://schemas.microsoft.com/office/drawing/2014/main" id="{6C077442-90E3-8744-BE9A-25730BB2EF1E}"/>
              </a:ext>
            </a:extLst>
          </p:cNvPr>
          <p:cNvSpPr txBox="1"/>
          <p:nvPr/>
        </p:nvSpPr>
        <p:spPr>
          <a:xfrm>
            <a:off x="4069080" y="1719072"/>
            <a:ext cx="7406640" cy="738664"/>
          </a:xfrm>
          <a:prstGeom prst="rect">
            <a:avLst/>
          </a:prstGeom>
          <a:noFill/>
        </p:spPr>
        <p:txBody>
          <a:bodyPr wrap="square" rtlCol="0">
            <a:spAutoFit/>
          </a:bodyPr>
          <a:lstStyle/>
          <a:p>
            <a:r>
              <a:rPr lang="el-GR" sz="2400" dirty="0"/>
              <a:t>Τα αποτελέσματα της έρευνάς της έδειξαν ότι:</a:t>
            </a:r>
            <a:r>
              <a:rPr lang="el-GR" dirty="0"/>
              <a:t> </a:t>
            </a:r>
          </a:p>
          <a:p>
            <a:endParaRPr lang="el-GR" dirty="0"/>
          </a:p>
        </p:txBody>
      </p:sp>
    </p:spTree>
    <p:extLst>
      <p:ext uri="{BB962C8B-B14F-4D97-AF65-F5344CB8AC3E}">
        <p14:creationId xmlns:p14="http://schemas.microsoft.com/office/powerpoint/2010/main" val="10228086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8" y="1600199"/>
            <a:ext cx="4039395" cy="4297680"/>
          </a:xfrm>
        </p:spPr>
        <p:txBody>
          <a:bodyPr anchor="ctr">
            <a:normAutofit/>
          </a:bodyPr>
          <a:lstStyle/>
          <a:p>
            <a:r>
              <a:rPr lang="el-GR" sz="2700" dirty="0" err="1"/>
              <a:t>Αντιπροσωπευτικεσ</a:t>
            </a:r>
            <a:r>
              <a:rPr lang="el-GR" sz="2700" dirty="0"/>
              <a:t> </a:t>
            </a:r>
            <a:r>
              <a:rPr lang="el-GR" sz="2700" dirty="0" err="1"/>
              <a:t>ερευνεσ</a:t>
            </a:r>
            <a:r>
              <a:rPr lang="el-GR" sz="2700" dirty="0"/>
              <a:t> – </a:t>
            </a:r>
            <a:r>
              <a:rPr lang="en-US" sz="2700" dirty="0"/>
              <a:t>Milroy </a:t>
            </a:r>
            <a:endParaRPr lang="el-GR" sz="2700" dirty="0"/>
          </a:p>
        </p:txBody>
      </p:sp>
      <p:sp>
        <p:nvSpPr>
          <p:cNvPr id="3" name="Content Placeholder 2"/>
          <p:cNvSpPr>
            <a:spLocks noGrp="1"/>
          </p:cNvSpPr>
          <p:nvPr>
            <p:ph idx="1"/>
          </p:nvPr>
        </p:nvSpPr>
        <p:spPr>
          <a:xfrm>
            <a:off x="4885151" y="1600199"/>
            <a:ext cx="6169703" cy="4661116"/>
          </a:xfrm>
        </p:spPr>
        <p:txBody>
          <a:bodyPr anchor="ctr">
            <a:normAutofit fontScale="92500" lnSpcReduction="20000"/>
          </a:bodyPr>
          <a:lstStyle/>
          <a:p>
            <a:pPr>
              <a:lnSpc>
                <a:spcPct val="110000"/>
              </a:lnSpc>
            </a:pPr>
            <a:endParaRPr lang="el-GR" dirty="0"/>
          </a:p>
          <a:p>
            <a:pPr marL="0" indent="0">
              <a:lnSpc>
                <a:spcPct val="110000"/>
              </a:lnSpc>
              <a:buNone/>
            </a:pPr>
            <a:r>
              <a:rPr lang="el-GR" sz="2400" b="1" dirty="0">
                <a:solidFill>
                  <a:schemeClr val="accent1"/>
                </a:solidFill>
              </a:rPr>
              <a:t>μια ομάδα με χαμηλό γόητρο</a:t>
            </a:r>
            <a:r>
              <a:rPr lang="el-GR" sz="2400" b="1" dirty="0"/>
              <a:t>, η οποία συντίθεται από </a:t>
            </a:r>
            <a:r>
              <a:rPr lang="el-GR" sz="2400" b="1" dirty="0">
                <a:solidFill>
                  <a:schemeClr val="accent1"/>
                </a:solidFill>
              </a:rPr>
              <a:t>ισχυρά κοινωνικά δίκτυα</a:t>
            </a:r>
            <a:r>
              <a:rPr lang="el-GR" sz="2400" b="1" dirty="0"/>
              <a:t>, διατηρεί τη δική της </a:t>
            </a:r>
            <a:r>
              <a:rPr lang="el-GR" sz="2400" b="1" dirty="0">
                <a:solidFill>
                  <a:schemeClr val="accent1"/>
                </a:solidFill>
              </a:rPr>
              <a:t>αποκλίνουσα ποικιλία </a:t>
            </a:r>
            <a:r>
              <a:rPr lang="el-GR" sz="2400" b="1" dirty="0"/>
              <a:t>παρά την προσπάθεια άνωθεν επιβολής μιας νόρμας με υψηλό κύρος </a:t>
            </a:r>
          </a:p>
          <a:p>
            <a:pPr marL="0" indent="0">
              <a:lnSpc>
                <a:spcPct val="110000"/>
              </a:lnSpc>
              <a:buNone/>
            </a:pPr>
            <a:endParaRPr lang="el-GR" sz="2400" b="1" dirty="0"/>
          </a:p>
          <a:p>
            <a:pPr marL="0" indent="0">
              <a:lnSpc>
                <a:spcPct val="110000"/>
              </a:lnSpc>
              <a:buNone/>
            </a:pPr>
            <a:r>
              <a:rPr lang="el-GR" sz="2400" b="1" dirty="0"/>
              <a:t>τα ισχυρά δίκτυα, εντοπίζονται κυρίως στις </a:t>
            </a:r>
            <a:r>
              <a:rPr lang="el-GR" sz="2400" b="1" dirty="0">
                <a:solidFill>
                  <a:schemeClr val="accent1"/>
                </a:solidFill>
              </a:rPr>
              <a:t>κοινότητες</a:t>
            </a:r>
            <a:r>
              <a:rPr lang="el-GR" sz="2400" b="1" dirty="0"/>
              <a:t> </a:t>
            </a:r>
            <a:r>
              <a:rPr lang="el-GR" sz="2400" b="1" dirty="0">
                <a:solidFill>
                  <a:schemeClr val="accent1"/>
                </a:solidFill>
              </a:rPr>
              <a:t>της εργατικής τάξης </a:t>
            </a:r>
            <a:r>
              <a:rPr lang="el-GR" sz="2400" b="1" dirty="0"/>
              <a:t>και αυτό γιατί, η διατήρηση ισχυρών σχέσεων αλληλεγγύης είναι προϋπόθεση επιβίωσης για τους φτωχότερους κοινωνικούς σχηματισμούς </a:t>
            </a:r>
          </a:p>
        </p:txBody>
      </p:sp>
    </p:spTree>
    <p:extLst>
      <p:ext uri="{BB962C8B-B14F-4D97-AF65-F5344CB8AC3E}">
        <p14:creationId xmlns:p14="http://schemas.microsoft.com/office/powerpoint/2010/main" val="176424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156" y="1508759"/>
            <a:ext cx="4039395" cy="4297680"/>
          </a:xfrm>
        </p:spPr>
        <p:txBody>
          <a:bodyPr anchor="ctr">
            <a:normAutofit/>
          </a:bodyPr>
          <a:lstStyle/>
          <a:p>
            <a:r>
              <a:rPr lang="el-GR" sz="2700" dirty="0" err="1"/>
              <a:t>Αντιπροσωπευτικεσ</a:t>
            </a:r>
            <a:r>
              <a:rPr lang="el-GR" sz="2700" dirty="0"/>
              <a:t> </a:t>
            </a:r>
            <a:r>
              <a:rPr lang="el-GR" sz="2700" dirty="0" err="1"/>
              <a:t>ερευνεσ</a:t>
            </a:r>
            <a:r>
              <a:rPr lang="el-GR" sz="2700" dirty="0"/>
              <a:t> – </a:t>
            </a:r>
            <a:r>
              <a:rPr lang="en-US" sz="2700" dirty="0"/>
              <a:t>Milroy </a:t>
            </a:r>
            <a:endParaRPr lang="el-GR" sz="2700" dirty="0"/>
          </a:p>
        </p:txBody>
      </p:sp>
      <p:sp>
        <p:nvSpPr>
          <p:cNvPr id="3" name="Content Placeholder 2"/>
          <p:cNvSpPr>
            <a:spLocks noGrp="1"/>
          </p:cNvSpPr>
          <p:nvPr>
            <p:ph idx="1"/>
          </p:nvPr>
        </p:nvSpPr>
        <p:spPr>
          <a:xfrm>
            <a:off x="4656551" y="1600199"/>
            <a:ext cx="6169703" cy="4661116"/>
          </a:xfrm>
        </p:spPr>
        <p:txBody>
          <a:bodyPr anchor="ctr">
            <a:normAutofit/>
          </a:bodyPr>
          <a:lstStyle/>
          <a:p>
            <a:pPr algn="just"/>
            <a:r>
              <a:rPr lang="el-GR" sz="2500" b="1" dirty="0"/>
              <a:t>Από την άλλη, </a:t>
            </a:r>
            <a:r>
              <a:rPr lang="el-GR" sz="2500" b="1" dirty="0">
                <a:solidFill>
                  <a:srgbClr val="FF0000"/>
                </a:solidFill>
              </a:rPr>
              <a:t>τα άτομα των μεσαίων και ανώτερων τάξεων</a:t>
            </a:r>
            <a:r>
              <a:rPr lang="el-GR" sz="2500" b="1" dirty="0"/>
              <a:t>, ακριβώς επειδή στηρίζονται στις προσωπικές τους πηγές και στις υπηρεσίες των θεσμών, </a:t>
            </a:r>
            <a:r>
              <a:rPr lang="el-GR" sz="2500" b="1" dirty="0">
                <a:solidFill>
                  <a:srgbClr val="FF0000"/>
                </a:solidFill>
              </a:rPr>
              <a:t>διατηρούν ανοιχτά και όχι κλειστά δίκτυα </a:t>
            </a:r>
            <a:r>
              <a:rPr lang="el-GR" sz="2500" b="1" dirty="0"/>
              <a:t>και, κατά συνέπεια, </a:t>
            </a:r>
            <a:r>
              <a:rPr lang="el-GR" sz="2500" b="1" dirty="0">
                <a:solidFill>
                  <a:srgbClr val="FF0000"/>
                </a:solidFill>
              </a:rPr>
              <a:t>δεν μπορούν να ενισχύσουν γλωσσικές μορφές που αποκλίνουν από την επίσημη</a:t>
            </a:r>
            <a:r>
              <a:rPr lang="el-GR" sz="2500" b="1" dirty="0"/>
              <a:t>, ευρέως διαδεδομένη, νόρμα.</a:t>
            </a:r>
          </a:p>
          <a:p>
            <a:pPr marL="0" indent="0">
              <a:lnSpc>
                <a:spcPct val="110000"/>
              </a:lnSpc>
              <a:buNone/>
            </a:pPr>
            <a:endParaRPr lang="el-GR" sz="2400" b="1" dirty="0"/>
          </a:p>
        </p:txBody>
      </p:sp>
    </p:spTree>
    <p:extLst>
      <p:ext uri="{BB962C8B-B14F-4D97-AF65-F5344CB8AC3E}">
        <p14:creationId xmlns:p14="http://schemas.microsoft.com/office/powerpoint/2010/main" val="348733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Αντιπροσωπευτικεσ ερευνεσ </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10918" y="2297123"/>
            <a:ext cx="1752600"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5182" y="2737895"/>
            <a:ext cx="260985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0292" y="2821812"/>
            <a:ext cx="209550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7057" y="2626852"/>
            <a:ext cx="2009775"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94903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Κοινοτητεσ πρακτικησ</a:t>
            </a:r>
          </a:p>
        </p:txBody>
      </p:sp>
      <p:sp>
        <p:nvSpPr>
          <p:cNvPr id="3" name="Content Placeholder 2"/>
          <p:cNvSpPr>
            <a:spLocks noGrp="1"/>
          </p:cNvSpPr>
          <p:nvPr>
            <p:ph idx="1"/>
          </p:nvPr>
        </p:nvSpPr>
        <p:spPr>
          <a:xfrm>
            <a:off x="1069848" y="1631091"/>
            <a:ext cx="10058400" cy="4979773"/>
          </a:xfrm>
        </p:spPr>
        <p:txBody>
          <a:bodyPr/>
          <a:lstStyle/>
          <a:p>
            <a:pPr>
              <a:lnSpc>
                <a:spcPct val="150000"/>
              </a:lnSpc>
            </a:pPr>
            <a:r>
              <a:rPr lang="el-GR" sz="2500" b="1" dirty="0"/>
              <a:t>οι </a:t>
            </a:r>
            <a:r>
              <a:rPr lang="el-GR" sz="2500" b="1" dirty="0">
                <a:solidFill>
                  <a:schemeClr val="accent1"/>
                </a:solidFill>
              </a:rPr>
              <a:t>παραδοσιακές κοινωνιογλωσσικές </a:t>
            </a:r>
            <a:r>
              <a:rPr lang="el-GR" sz="2500" b="1" dirty="0"/>
              <a:t>έρευνες ομαδοποιούσαν τους/τις πληροφορητές/τριες βάσει </a:t>
            </a:r>
            <a:r>
              <a:rPr lang="el-GR" sz="2500" b="1" dirty="0">
                <a:solidFill>
                  <a:schemeClr val="accent1"/>
                </a:solidFill>
              </a:rPr>
              <a:t>προκαθορισμένων χαρακτηριστικών </a:t>
            </a:r>
            <a:endParaRPr lang="el-GR" sz="2500" b="1" dirty="0"/>
          </a:p>
          <a:p>
            <a:pPr>
              <a:lnSpc>
                <a:spcPct val="150000"/>
              </a:lnSpc>
            </a:pPr>
            <a:r>
              <a:rPr lang="el-GR" sz="2500" b="1" dirty="0"/>
              <a:t>όλα τα μέλη μιας κοινωνικής ομάδας π.χ. άντρες, γυναίκες, έφηβοι, ηλικιωμένοι αναμένονταν να έχουν </a:t>
            </a:r>
            <a:r>
              <a:rPr lang="el-GR" sz="2500" b="1" dirty="0">
                <a:solidFill>
                  <a:schemeClr val="accent1"/>
                </a:solidFill>
              </a:rPr>
              <a:t>την ίδια γλωσσική συμπεριφορά</a:t>
            </a:r>
            <a:r>
              <a:rPr lang="el-GR" sz="2500" b="1" dirty="0"/>
              <a:t>, την ίδια ταυτότητα</a:t>
            </a:r>
          </a:p>
          <a:p>
            <a:endParaRPr lang="el-GR"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774" y="5301253"/>
            <a:ext cx="1437401" cy="1437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2713" y="5342885"/>
            <a:ext cx="3378200" cy="135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30214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Κοινοτητεσ πρακτικησ</a:t>
            </a:r>
          </a:p>
        </p:txBody>
      </p:sp>
      <p:sp>
        <p:nvSpPr>
          <p:cNvPr id="3" name="Content Placeholder 2"/>
          <p:cNvSpPr>
            <a:spLocks noGrp="1"/>
          </p:cNvSpPr>
          <p:nvPr>
            <p:ph idx="1"/>
          </p:nvPr>
        </p:nvSpPr>
        <p:spPr/>
        <p:txBody>
          <a:bodyPr>
            <a:normAutofit/>
          </a:bodyPr>
          <a:lstStyle/>
          <a:p>
            <a:r>
              <a:rPr lang="el-GR" sz="2300" b="1" dirty="0"/>
              <a:t>η προσπάθεια κατανόησης της γλωσσικής συμπεριφοράς των ομιλητών/τριών μέσα από </a:t>
            </a:r>
            <a:r>
              <a:rPr lang="el-GR" sz="2300" b="1" dirty="0">
                <a:solidFill>
                  <a:schemeClr val="accent1"/>
                </a:solidFill>
              </a:rPr>
              <a:t>αμετάβλητα, παγιωμένα χαρακτηριστικά </a:t>
            </a:r>
            <a:r>
              <a:rPr lang="el-GR" sz="2300" b="1" dirty="0"/>
              <a:t>θεωρήθηκε </a:t>
            </a:r>
            <a:r>
              <a:rPr lang="el-GR" sz="2300" b="1" dirty="0">
                <a:solidFill>
                  <a:schemeClr val="accent1"/>
                </a:solidFill>
              </a:rPr>
              <a:t>προβληματική</a:t>
            </a:r>
          </a:p>
          <a:p>
            <a:endParaRPr lang="el-GR" sz="2300" b="1" dirty="0">
              <a:solidFill>
                <a:schemeClr val="accent1"/>
              </a:solidFill>
            </a:endParaRPr>
          </a:p>
          <a:p>
            <a:r>
              <a:rPr lang="el-GR" sz="2300" dirty="0"/>
              <a:t>καθώς η εκ των προτέρων επιλογή των κατηγοριών ενείχε τον κίνδυνο να χρησιμοποιηθούν και σε κοινότητες όπου οι κατηγορίες αυτές δεν παίζουν ρόλο.</a:t>
            </a:r>
          </a:p>
          <a:p>
            <a:endParaRPr lang="el-GR" sz="2300" b="1" dirty="0">
              <a:solidFill>
                <a:schemeClr val="accent1"/>
              </a:solidFill>
            </a:endParaRPr>
          </a:p>
          <a:p>
            <a:r>
              <a:rPr lang="el-GR" sz="2300" b="1" dirty="0"/>
              <a:t>το προβληματικό αυτό σημείο ήρθαν να καλύψουν οι </a:t>
            </a:r>
            <a:r>
              <a:rPr lang="el-GR" sz="2300" b="1" dirty="0">
                <a:solidFill>
                  <a:schemeClr val="accent1"/>
                </a:solidFill>
              </a:rPr>
              <a:t>κοινότητες πρακτικής (communities of practice)</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282" y="39367"/>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833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7608"/>
            <a:ext cx="10058400" cy="1609344"/>
          </a:xfrm>
        </p:spPr>
        <p:txBody>
          <a:bodyPr/>
          <a:lstStyle/>
          <a:p>
            <a:r>
              <a:rPr lang="el-GR" dirty="0"/>
              <a:t>Κοινοτητεσ πρακτικησ</a:t>
            </a:r>
          </a:p>
        </p:txBody>
      </p:sp>
      <p:sp>
        <p:nvSpPr>
          <p:cNvPr id="3" name="Content Placeholder 2"/>
          <p:cNvSpPr>
            <a:spLocks noGrp="1"/>
          </p:cNvSpPr>
          <p:nvPr>
            <p:ph idx="1"/>
          </p:nvPr>
        </p:nvSpPr>
        <p:spPr>
          <a:xfrm>
            <a:off x="1069848" y="1100004"/>
            <a:ext cx="10058400" cy="4407408"/>
          </a:xfrm>
        </p:spPr>
        <p:txBody>
          <a:bodyPr/>
          <a:lstStyle/>
          <a:p>
            <a:r>
              <a:rPr lang="el-GR" b="1" dirty="0"/>
              <a:t>Eckert &amp; McConell-Ginet (1992, 1998), οριοθέτηση των </a:t>
            </a:r>
            <a:r>
              <a:rPr lang="el-GR" b="1" dirty="0">
                <a:solidFill>
                  <a:schemeClr val="accent1"/>
                </a:solidFill>
              </a:rPr>
              <a:t>κοινοτήτων πρακτικής </a:t>
            </a:r>
          </a:p>
          <a:p>
            <a:pPr marL="0" indent="0">
              <a:buNone/>
            </a:pPr>
            <a:endParaRPr lang="el-GR" dirty="0"/>
          </a:p>
          <a:p>
            <a:pPr marL="0" indent="0" algn="ctr">
              <a:lnSpc>
                <a:spcPct val="100000"/>
              </a:lnSpc>
              <a:buNone/>
            </a:pPr>
            <a:r>
              <a:rPr lang="el-GR" sz="2300" dirty="0"/>
              <a:t>Σύμφωνα με τις </a:t>
            </a:r>
            <a:r>
              <a:rPr lang="en-US" sz="2300" dirty="0"/>
              <a:t>Eckert &amp; </a:t>
            </a:r>
            <a:r>
              <a:rPr lang="en-US" sz="2300" dirty="0" err="1"/>
              <a:t>McConell-Ginet</a:t>
            </a:r>
            <a:r>
              <a:rPr lang="en-US" sz="2300" dirty="0"/>
              <a:t> (1992, 1998), </a:t>
            </a:r>
            <a:r>
              <a:rPr lang="el-GR" sz="2300" b="1" dirty="0"/>
              <a:t>η διαμόρφωση και η οριοθέτηση των κοινοτήτων πρακτικής προκύπτει από τις κοινές προσπάθειες, τις ενέργειες και τις επιδιώξεις στις οποίες εμπλέκονται τα μέλη μιας συγκεκριμένης ομάδας</a:t>
            </a:r>
            <a:r>
              <a:rPr lang="el-GR" sz="2300" dirty="0"/>
              <a:t>, δηλαδή από την ποιότητα της μεταξύ τους επαφής. Με τον τρόπο αυτό τα μέλη της ομάδας διαμορφώνουν και πιστοποιούν τους κοινούς δεσμούς, όπως και τα κοινά ενδιαφέροντα, τις κοινές γνώσεις και τις αξιολογήσεις τους.</a:t>
            </a:r>
          </a:p>
          <a:p>
            <a:endParaRPr lang="el-GR" b="1" dirty="0">
              <a:solidFill>
                <a:schemeClr val="accent1"/>
              </a:solidFill>
            </a:endParaRP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045" y="4651713"/>
            <a:ext cx="1711606" cy="1956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7640" y="5045680"/>
            <a:ext cx="1470829" cy="1680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Εικόνα 9">
            <a:extLst>
              <a:ext uri="{FF2B5EF4-FFF2-40B4-BE49-F238E27FC236}">
                <a16:creationId xmlns:a16="http://schemas.microsoft.com/office/drawing/2014/main" id="{B2C75C44-A9C3-4B48-A6E1-A9773E08E0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7495" y="4651713"/>
            <a:ext cx="5448300" cy="2108200"/>
          </a:xfrm>
          <a:prstGeom prst="rect">
            <a:avLst/>
          </a:prstGeom>
        </p:spPr>
      </p:pic>
    </p:spTree>
    <p:extLst>
      <p:ext uri="{BB962C8B-B14F-4D97-AF65-F5344CB8AC3E}">
        <p14:creationId xmlns:p14="http://schemas.microsoft.com/office/powerpoint/2010/main" val="26114605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155448"/>
            <a:ext cx="10058400" cy="1609344"/>
          </a:xfrm>
        </p:spPr>
        <p:txBody>
          <a:bodyPr/>
          <a:lstStyle/>
          <a:p>
            <a:r>
              <a:rPr lang="el-GR" dirty="0"/>
              <a:t>Κοινοτητεσ πρακτικησ</a:t>
            </a:r>
          </a:p>
        </p:txBody>
      </p:sp>
      <p:sp>
        <p:nvSpPr>
          <p:cNvPr id="3" name="Content Placeholder 2"/>
          <p:cNvSpPr>
            <a:spLocks noGrp="1"/>
          </p:cNvSpPr>
          <p:nvPr>
            <p:ph idx="1"/>
          </p:nvPr>
        </p:nvSpPr>
        <p:spPr>
          <a:xfrm>
            <a:off x="969264" y="1478745"/>
            <a:ext cx="10058400" cy="4407408"/>
          </a:xfrm>
        </p:spPr>
        <p:txBody>
          <a:bodyPr/>
          <a:lstStyle/>
          <a:p>
            <a:pPr marL="0" indent="0">
              <a:buNone/>
            </a:pPr>
            <a:endParaRPr lang="el-GR" dirty="0"/>
          </a:p>
          <a:p>
            <a:pPr algn="ctr">
              <a:lnSpc>
                <a:spcPct val="150000"/>
              </a:lnSpc>
            </a:pPr>
            <a:r>
              <a:rPr lang="el-GR" b="1" dirty="0"/>
              <a:t>Κοινότητα πρακτικής μπορεί να είναι </a:t>
            </a:r>
            <a:r>
              <a:rPr lang="el-GR" b="1" dirty="0">
                <a:solidFill>
                  <a:srgbClr val="FF0000"/>
                </a:solidFill>
              </a:rPr>
              <a:t>μια σχολική τάξη</a:t>
            </a:r>
            <a:r>
              <a:rPr lang="el-GR" b="1" dirty="0"/>
              <a:t>, μια </a:t>
            </a:r>
            <a:r>
              <a:rPr lang="el-GR" b="1" dirty="0">
                <a:solidFill>
                  <a:srgbClr val="FF0000"/>
                </a:solidFill>
              </a:rPr>
              <a:t>θεατρική ομάδα</a:t>
            </a:r>
            <a:r>
              <a:rPr lang="el-GR" b="1" dirty="0"/>
              <a:t>, μια </a:t>
            </a:r>
            <a:r>
              <a:rPr lang="el-GR" b="1" dirty="0">
                <a:solidFill>
                  <a:srgbClr val="FF0000"/>
                </a:solidFill>
              </a:rPr>
              <a:t>ομάδα ποδοσφαίρου</a:t>
            </a:r>
            <a:r>
              <a:rPr lang="el-GR" b="1" dirty="0"/>
              <a:t>, μια </a:t>
            </a:r>
            <a:r>
              <a:rPr lang="el-GR" b="1" dirty="0">
                <a:solidFill>
                  <a:srgbClr val="FF0000"/>
                </a:solidFill>
              </a:rPr>
              <a:t>ορχήστρα</a:t>
            </a:r>
            <a:r>
              <a:rPr lang="el-GR" b="1" dirty="0"/>
              <a:t>. Ωστόσο, μια οποιαδήποτε ομάδα ανθρώπων π.χ. μια γειτονιά δεν συνιστά απαραίτητα κοινότητα πρακτικής. </a:t>
            </a:r>
          </a:p>
          <a:p>
            <a:pPr algn="ctr">
              <a:lnSpc>
                <a:spcPct val="150000"/>
              </a:lnSpc>
            </a:pPr>
            <a:endParaRPr lang="el-GR" b="1" dirty="0"/>
          </a:p>
          <a:p>
            <a:pPr algn="ctr">
              <a:lnSpc>
                <a:spcPct val="150000"/>
              </a:lnSpc>
            </a:pPr>
            <a:r>
              <a:rPr lang="el-GR" b="1" dirty="0"/>
              <a:t>Σημείο ενδιαφέροντος είναι η ποιότητα επαφής μεταξύ των μελών, και όχι η ποσότητα, όπως στα κοινωνικά δίκτυα.</a:t>
            </a:r>
          </a:p>
          <a:p>
            <a:endParaRPr lang="el-GR" b="1" dirty="0">
              <a:solidFill>
                <a:schemeClr val="accent1"/>
              </a:solidFill>
            </a:endParaRPr>
          </a:p>
        </p:txBody>
      </p:sp>
    </p:spTree>
    <p:extLst>
      <p:ext uri="{BB962C8B-B14F-4D97-AF65-F5344CB8AC3E}">
        <p14:creationId xmlns:p14="http://schemas.microsoft.com/office/powerpoint/2010/main" val="19157451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Κοινοτητεσ πρακτικησ</a:t>
            </a:r>
          </a:p>
        </p:txBody>
      </p:sp>
      <p:sp>
        <p:nvSpPr>
          <p:cNvPr id="3" name="Content Placeholder 2"/>
          <p:cNvSpPr>
            <a:spLocks noGrp="1"/>
          </p:cNvSpPr>
          <p:nvPr>
            <p:ph idx="1"/>
          </p:nvPr>
        </p:nvSpPr>
        <p:spPr/>
        <p:txBody>
          <a:bodyPr/>
          <a:lstStyle/>
          <a:p>
            <a:r>
              <a:rPr lang="en-US" dirty="0"/>
              <a:t>Wenger 1998</a:t>
            </a:r>
            <a:endParaRPr lang="el-GR" dirty="0"/>
          </a:p>
        </p:txBody>
      </p:sp>
      <p:graphicFrame>
        <p:nvGraphicFramePr>
          <p:cNvPr id="4" name="Diagram 3"/>
          <p:cNvGraphicFramePr/>
          <p:nvPr>
            <p:extLst>
              <p:ext uri="{D42A27DB-BD31-4B8C-83A1-F6EECF244321}">
                <p14:modId xmlns:p14="http://schemas.microsoft.com/office/powerpoint/2010/main" val="3931430372"/>
              </p:ext>
            </p:extLst>
          </p:nvPr>
        </p:nvGraphicFramePr>
        <p:xfrm>
          <a:off x="4316199" y="2129718"/>
          <a:ext cx="4939818" cy="37224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5946" y="2546497"/>
            <a:ext cx="1377950"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1728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Αστικη/κοινωνικη διαλεκτολογια</a:t>
            </a:r>
          </a:p>
        </p:txBody>
      </p:sp>
      <p:sp>
        <p:nvSpPr>
          <p:cNvPr id="3" name="Content Placeholder 2"/>
          <p:cNvSpPr>
            <a:spLocks noGrp="1"/>
          </p:cNvSpPr>
          <p:nvPr>
            <p:ph idx="1"/>
          </p:nvPr>
        </p:nvSpPr>
        <p:spPr/>
        <p:txBody>
          <a:bodyPr/>
          <a:lstStyle/>
          <a:p>
            <a:pPr>
              <a:lnSpc>
                <a:spcPct val="100000"/>
              </a:lnSpc>
            </a:pPr>
            <a:r>
              <a:rPr lang="el-GR" sz="2500" b="1" dirty="0">
                <a:solidFill>
                  <a:schemeClr val="accent1"/>
                </a:solidFill>
              </a:rPr>
              <a:t>οριζόντια</a:t>
            </a:r>
            <a:r>
              <a:rPr lang="el-GR" sz="2500" b="1" dirty="0"/>
              <a:t> διαφοροποίηση</a:t>
            </a:r>
          </a:p>
          <a:p>
            <a:pPr marL="548640" lvl="2" indent="0">
              <a:lnSpc>
                <a:spcPct val="100000"/>
              </a:lnSpc>
              <a:buNone/>
            </a:pPr>
            <a:r>
              <a:rPr lang="el-GR" sz="2200" b="1" dirty="0"/>
              <a:t>Η παραδοσιακή διαλεκτολογία έδωσε έμφαση στη σχέση μεταξύ γλώσσας και γεωγραφίας, δηλαδή στη γεωγραφική διαφοροποίηση της γλώσσας (οριζόντια διαφοροποίηση).</a:t>
            </a:r>
          </a:p>
          <a:p>
            <a:pPr>
              <a:lnSpc>
                <a:spcPct val="100000"/>
              </a:lnSpc>
            </a:pPr>
            <a:r>
              <a:rPr lang="el-GR" sz="2500" b="1" dirty="0">
                <a:solidFill>
                  <a:schemeClr val="accent1"/>
                </a:solidFill>
              </a:rPr>
              <a:t>κάθετη</a:t>
            </a:r>
            <a:r>
              <a:rPr lang="el-GR" sz="2500" b="1" dirty="0"/>
              <a:t> διαφοροποίηση</a:t>
            </a:r>
          </a:p>
          <a:p>
            <a:pPr marL="548640" lvl="2" indent="0" algn="just">
              <a:lnSpc>
                <a:spcPct val="100000"/>
              </a:lnSpc>
              <a:buNone/>
            </a:pPr>
            <a:r>
              <a:rPr lang="el-GR" sz="2200" b="1" dirty="0"/>
              <a:t>Η αστική διαλεκτολογία στρέφει το ενδιαφέρον της στη σχέση που αναπτύσσεται μεταξύ των κοινωνικών χαρακτηριστικών και της γλώσσας. Με άλλα λόγια, μελετά τον τρόπο με τον οποίο διαφοροποιείται η γλώσσα με άξονα τις κοινωνικές ομάδες που τη χρησιμοποιούν (κάθετη διαφοροποίηση).</a:t>
            </a:r>
          </a:p>
          <a:p>
            <a:endParaRPr lang="el-GR" dirty="0"/>
          </a:p>
          <a:p>
            <a:pPr marL="0" indent="0">
              <a:buNone/>
            </a:pPr>
            <a:endParaRPr lang="el-GR" dirty="0"/>
          </a:p>
          <a:p>
            <a:pPr marL="0" indent="0">
              <a:buNone/>
            </a:pPr>
            <a:endParaRPr lang="el-GR" dirty="0"/>
          </a:p>
        </p:txBody>
      </p:sp>
    </p:spTree>
    <p:extLst>
      <p:ext uri="{BB962C8B-B14F-4D97-AF65-F5344CB8AC3E}">
        <p14:creationId xmlns:p14="http://schemas.microsoft.com/office/powerpoint/2010/main" val="20874386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Κοινοτητεσ πρακτικησ</a:t>
            </a:r>
          </a:p>
        </p:txBody>
      </p:sp>
      <p:sp>
        <p:nvSpPr>
          <p:cNvPr id="3" name="Content Placeholder 2"/>
          <p:cNvSpPr>
            <a:spLocks noGrp="1"/>
          </p:cNvSpPr>
          <p:nvPr>
            <p:ph idx="1"/>
          </p:nvPr>
        </p:nvSpPr>
        <p:spPr/>
        <p:txBody>
          <a:bodyPr>
            <a:normAutofit/>
          </a:bodyPr>
          <a:lstStyle/>
          <a:p>
            <a:r>
              <a:rPr lang="el-GR" sz="2600" b="1" dirty="0">
                <a:solidFill>
                  <a:schemeClr val="accent1"/>
                </a:solidFill>
              </a:rPr>
              <a:t>αμοιβαία εμπλοκή</a:t>
            </a:r>
            <a:r>
              <a:rPr lang="el-GR" sz="2600" b="1" dirty="0"/>
              <a:t>: συμμετοχή των μελών σε κοινές δραστηριότητες και ενέργειες</a:t>
            </a:r>
          </a:p>
          <a:p>
            <a:r>
              <a:rPr lang="el-GR" sz="2600" b="1" dirty="0">
                <a:solidFill>
                  <a:schemeClr val="accent1"/>
                </a:solidFill>
              </a:rPr>
              <a:t>κοινό εγχείρημα</a:t>
            </a:r>
            <a:r>
              <a:rPr lang="el-GR" sz="2600" b="1" dirty="0"/>
              <a:t>: συγκεκριμένος στόχος σε ένα κοινό πεδίο ενδιαφέροντος και η από κοινού επιτέλεσή του </a:t>
            </a:r>
          </a:p>
          <a:p>
            <a:r>
              <a:rPr lang="el-GR" sz="2600" b="1" dirty="0">
                <a:solidFill>
                  <a:schemeClr val="accent1"/>
                </a:solidFill>
              </a:rPr>
              <a:t>κοινό ρεπερτόριο</a:t>
            </a:r>
            <a:r>
              <a:rPr lang="el-GR" sz="2600" b="1" dirty="0"/>
              <a:t>: απόθεμα γλωσσικών και μη συμβάσεων, που επιβεβαιώνει την κοινή ταυτότητα και εφοδιάζει τα μέλη με κοινές αξίες, εμπειρίες, ιστορίες, μέσα αντιμετώπισης προβλημάτων</a:t>
            </a:r>
          </a:p>
          <a:p>
            <a:endParaRPr lang="el-GR" dirty="0"/>
          </a:p>
        </p:txBody>
      </p:sp>
    </p:spTree>
    <p:extLst>
      <p:ext uri="{BB962C8B-B14F-4D97-AF65-F5344CB8AC3E}">
        <p14:creationId xmlns:p14="http://schemas.microsoft.com/office/powerpoint/2010/main" val="401578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Κοινοτητεσ πρακτικησ</a:t>
            </a:r>
          </a:p>
        </p:txBody>
      </p:sp>
      <p:sp>
        <p:nvSpPr>
          <p:cNvPr id="3" name="Content Placeholder 2"/>
          <p:cNvSpPr>
            <a:spLocks noGrp="1"/>
          </p:cNvSpPr>
          <p:nvPr>
            <p:ph idx="1"/>
          </p:nvPr>
        </p:nvSpPr>
        <p:spPr>
          <a:xfrm>
            <a:off x="1188720" y="1865376"/>
            <a:ext cx="10058400" cy="4050792"/>
          </a:xfrm>
        </p:spPr>
        <p:txBody>
          <a:bodyPr>
            <a:normAutofit fontScale="92500" lnSpcReduction="20000"/>
          </a:bodyPr>
          <a:lstStyle/>
          <a:p>
            <a:pPr>
              <a:lnSpc>
                <a:spcPct val="110000"/>
              </a:lnSpc>
            </a:pPr>
            <a:r>
              <a:rPr lang="el-GR" sz="2500" b="1" dirty="0"/>
              <a:t>Παρόλο που όλες οι κοινότητες πρακτικής παρουσιάζουν αυτά τα 3 χαρακτηριστικά, εμφανίζουν </a:t>
            </a:r>
            <a:r>
              <a:rPr lang="el-GR" sz="2500" b="1" dirty="0">
                <a:solidFill>
                  <a:srgbClr val="FF0000"/>
                </a:solidFill>
              </a:rPr>
              <a:t>μεγάλη ποικιλία</a:t>
            </a:r>
            <a:r>
              <a:rPr lang="el-GR" sz="2500" b="1" dirty="0"/>
              <a:t>. </a:t>
            </a:r>
          </a:p>
          <a:p>
            <a:pPr>
              <a:lnSpc>
                <a:spcPct val="110000"/>
              </a:lnSpc>
            </a:pPr>
            <a:endParaRPr lang="el-GR" sz="2500" b="1" dirty="0"/>
          </a:p>
          <a:p>
            <a:pPr>
              <a:lnSpc>
                <a:spcPct val="110000"/>
              </a:lnSpc>
            </a:pPr>
            <a:r>
              <a:rPr lang="el-GR" sz="2500" b="1" dirty="0"/>
              <a:t>Για παράδειγμα, </a:t>
            </a:r>
            <a:r>
              <a:rPr lang="el-GR" sz="2500" b="1" dirty="0">
                <a:solidFill>
                  <a:srgbClr val="FF0000"/>
                </a:solidFill>
              </a:rPr>
              <a:t>διαφέρουν</a:t>
            </a:r>
            <a:r>
              <a:rPr lang="el-GR" sz="2500" b="1" dirty="0"/>
              <a:t> ως προς τον </a:t>
            </a:r>
            <a:r>
              <a:rPr lang="el-GR" sz="2500" b="1" dirty="0">
                <a:solidFill>
                  <a:srgbClr val="FF0000"/>
                </a:solidFill>
              </a:rPr>
              <a:t>αριθμό των μελών</a:t>
            </a:r>
            <a:r>
              <a:rPr lang="el-GR" sz="2500" b="1" dirty="0"/>
              <a:t>, ως προς την </a:t>
            </a:r>
            <a:r>
              <a:rPr lang="el-GR" sz="2500" b="1" dirty="0">
                <a:solidFill>
                  <a:srgbClr val="FF0000"/>
                </a:solidFill>
              </a:rPr>
              <a:t>ύπαρξη βασικών ή περιφερειακών </a:t>
            </a:r>
            <a:r>
              <a:rPr lang="el-GR" sz="2500" b="1" dirty="0" err="1">
                <a:solidFill>
                  <a:srgbClr val="FF0000"/>
                </a:solidFill>
              </a:rPr>
              <a:t>μέλων</a:t>
            </a:r>
            <a:r>
              <a:rPr lang="el-GR" sz="2500" b="1" dirty="0"/>
              <a:t>, ως τον </a:t>
            </a:r>
            <a:r>
              <a:rPr lang="el-GR" sz="2500" b="1" dirty="0">
                <a:solidFill>
                  <a:srgbClr val="FF0000"/>
                </a:solidFill>
              </a:rPr>
              <a:t>τρόπο </a:t>
            </a:r>
            <a:r>
              <a:rPr lang="el-GR" sz="2500" b="1" dirty="0" err="1">
                <a:solidFill>
                  <a:srgbClr val="FF0000"/>
                </a:solidFill>
              </a:rPr>
              <a:t>διάδρασης</a:t>
            </a:r>
            <a:r>
              <a:rPr lang="el-GR" sz="2500" b="1" dirty="0">
                <a:solidFill>
                  <a:srgbClr val="FF0000"/>
                </a:solidFill>
              </a:rPr>
              <a:t> </a:t>
            </a:r>
            <a:r>
              <a:rPr lang="el-GR" sz="2500" b="1" dirty="0"/>
              <a:t>(π.χ. κατά πρόσωπο ή διαδικτυακά), ως προς το </a:t>
            </a:r>
            <a:r>
              <a:rPr lang="el-GR" sz="2500" b="1" dirty="0">
                <a:solidFill>
                  <a:srgbClr val="FF0000"/>
                </a:solidFill>
              </a:rPr>
              <a:t>είδος της περίστασης </a:t>
            </a:r>
            <a:r>
              <a:rPr lang="el-GR" sz="2500" b="1" dirty="0"/>
              <a:t>επικοινωνίας (επίσημη ή φιλική) κ.λπ. </a:t>
            </a:r>
          </a:p>
          <a:p>
            <a:pPr>
              <a:lnSpc>
                <a:spcPct val="110000"/>
              </a:lnSpc>
            </a:pPr>
            <a:endParaRPr lang="el-GR" sz="2500" b="1" dirty="0"/>
          </a:p>
          <a:p>
            <a:pPr>
              <a:lnSpc>
                <a:spcPct val="110000"/>
              </a:lnSpc>
            </a:pPr>
            <a:r>
              <a:rPr lang="el-GR" sz="2500" b="1" dirty="0"/>
              <a:t>Ένα άτομο είναι δυνατό να συμμετέχει σε πολλές και διαφορετικές κοινότητες πρακτικής.</a:t>
            </a:r>
          </a:p>
          <a:p>
            <a:endParaRPr lang="el-GR" dirty="0"/>
          </a:p>
        </p:txBody>
      </p:sp>
      <p:pic>
        <p:nvPicPr>
          <p:cNvPr id="4" name="Picture 2">
            <a:extLst>
              <a:ext uri="{FF2B5EF4-FFF2-40B4-BE49-F238E27FC236}">
                <a16:creationId xmlns:a16="http://schemas.microsoft.com/office/drawing/2014/main" id="{767CE4D5-65C1-8949-85D8-BFF80B821A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3728" y="180471"/>
            <a:ext cx="2286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588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Κοινοτητεσ πρακτικησ</a:t>
            </a:r>
          </a:p>
        </p:txBody>
      </p:sp>
      <p:sp>
        <p:nvSpPr>
          <p:cNvPr id="3" name="Content Placeholder 2"/>
          <p:cNvSpPr>
            <a:spLocks noGrp="1"/>
          </p:cNvSpPr>
          <p:nvPr>
            <p:ph idx="1"/>
          </p:nvPr>
        </p:nvSpPr>
        <p:spPr>
          <a:xfrm>
            <a:off x="996696" y="1993392"/>
            <a:ext cx="10058400" cy="4050792"/>
          </a:xfrm>
        </p:spPr>
        <p:txBody>
          <a:bodyPr>
            <a:normAutofit/>
          </a:bodyPr>
          <a:lstStyle/>
          <a:p>
            <a:pPr>
              <a:lnSpc>
                <a:spcPct val="100000"/>
              </a:lnSpc>
            </a:pPr>
            <a:r>
              <a:rPr lang="el-GR" b="1" dirty="0"/>
              <a:t>Οι κοινότητες πρακτικής δεν χαρακτηρίζονται από </a:t>
            </a:r>
            <a:r>
              <a:rPr lang="el-GR" b="1" dirty="0" err="1"/>
              <a:t>στατικότητα</a:t>
            </a:r>
            <a:r>
              <a:rPr lang="el-GR" b="1" dirty="0"/>
              <a:t> αλλά μπορεί να διαφοροποιηθούν ως προς την επαφή των μελών, τις συμμετοχικές διαδικασίες κ.λπ.</a:t>
            </a:r>
          </a:p>
          <a:p>
            <a:pPr algn="ctr"/>
            <a:r>
              <a:rPr lang="el-GR" dirty="0"/>
              <a:t>Σε αυτό το πλαίσιο, η </a:t>
            </a:r>
            <a:r>
              <a:rPr lang="el-GR" b="1" dirty="0"/>
              <a:t>ταυτότητα</a:t>
            </a:r>
            <a:r>
              <a:rPr lang="el-GR" dirty="0"/>
              <a:t> αποκτά</a:t>
            </a:r>
            <a:endParaRPr lang="el-GR" sz="2400" b="1" dirty="0">
              <a:solidFill>
                <a:schemeClr val="accent1"/>
              </a:solidFill>
            </a:endParaRPr>
          </a:p>
          <a:p>
            <a:pPr algn="ctr"/>
            <a:r>
              <a:rPr lang="el-GR" sz="2400" b="1" dirty="0">
                <a:solidFill>
                  <a:schemeClr val="accent1"/>
                </a:solidFill>
              </a:rPr>
              <a:t>δυναμική</a:t>
            </a:r>
            <a:r>
              <a:rPr lang="el-GR" sz="2400" b="1" dirty="0"/>
              <a:t> διάσταση</a:t>
            </a:r>
          </a:p>
          <a:p>
            <a:pPr algn="ctr"/>
            <a:r>
              <a:rPr lang="el-GR" sz="2400" b="1" dirty="0"/>
              <a:t>αφού κατασκευάζεται μέσα από τη </a:t>
            </a:r>
            <a:r>
              <a:rPr lang="el-GR" sz="2400" b="1" dirty="0">
                <a:solidFill>
                  <a:schemeClr val="accent1"/>
                </a:solidFill>
              </a:rPr>
              <a:t>συμμετοχή σε πολλαπλές κοινότητες πρακτικής</a:t>
            </a:r>
          </a:p>
          <a:p>
            <a:pPr algn="ctr"/>
            <a:r>
              <a:rPr lang="el-GR" sz="2400" b="1" dirty="0"/>
              <a:t>τόσο</a:t>
            </a:r>
            <a:r>
              <a:rPr lang="el-GR" sz="2400" b="1" dirty="0">
                <a:solidFill>
                  <a:schemeClr val="accent1"/>
                </a:solidFill>
              </a:rPr>
              <a:t> η ταυτότητα</a:t>
            </a:r>
            <a:r>
              <a:rPr lang="el-GR" sz="2400" b="1" dirty="0"/>
              <a:t> &amp; όσο και η  </a:t>
            </a:r>
            <a:r>
              <a:rPr lang="el-GR" sz="2400" b="1" dirty="0">
                <a:solidFill>
                  <a:srgbClr val="C00000"/>
                </a:solidFill>
              </a:rPr>
              <a:t>κοινότητα πρακτικής </a:t>
            </a:r>
            <a:r>
              <a:rPr lang="el-GR" sz="2400" b="1" dirty="0"/>
              <a:t>αποτελούν σύνθετες έννοιες αφού χαρακτηρίζονται από </a:t>
            </a:r>
          </a:p>
          <a:p>
            <a:pPr marL="0" indent="0" algn="ctr">
              <a:buNone/>
            </a:pPr>
            <a:r>
              <a:rPr lang="el-GR" sz="2400" b="1" dirty="0"/>
              <a:t>  ρευστότητα, ετερογένεια, διαρκή διαπραγμάτευση</a:t>
            </a:r>
          </a:p>
          <a:p>
            <a:endParaRPr lang="el-GR" dirty="0"/>
          </a:p>
        </p:txBody>
      </p:sp>
    </p:spTree>
    <p:extLst>
      <p:ext uri="{BB962C8B-B14F-4D97-AF65-F5344CB8AC3E}">
        <p14:creationId xmlns:p14="http://schemas.microsoft.com/office/powerpoint/2010/main" val="92460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blinds(horizontal)">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Συλλογη υλικου</a:t>
            </a:r>
          </a:p>
        </p:txBody>
      </p:sp>
      <p:sp>
        <p:nvSpPr>
          <p:cNvPr id="3" name="Content Placeholder 2"/>
          <p:cNvSpPr>
            <a:spLocks noGrp="1"/>
          </p:cNvSpPr>
          <p:nvPr>
            <p:ph idx="1"/>
          </p:nvPr>
        </p:nvSpPr>
        <p:spPr/>
        <p:txBody>
          <a:bodyPr/>
          <a:lstStyle/>
          <a:p>
            <a:pPr>
              <a:lnSpc>
                <a:spcPct val="100000"/>
              </a:lnSpc>
            </a:pPr>
            <a:r>
              <a:rPr lang="el-GR" sz="2400" b="1" dirty="0"/>
              <a:t>Οι ερευνητές εμπλέκονται στη ζωή των πληροφορητών μέσω της </a:t>
            </a:r>
            <a:r>
              <a:rPr lang="el-GR" sz="2400" b="1" dirty="0">
                <a:solidFill>
                  <a:schemeClr val="accent1"/>
                </a:solidFill>
              </a:rPr>
              <a:t>συμμετοχικής παρατήρησης</a:t>
            </a:r>
            <a:endParaRPr lang="el-GR" sz="2400" b="1" dirty="0"/>
          </a:p>
          <a:p>
            <a:pPr>
              <a:lnSpc>
                <a:spcPct val="100000"/>
              </a:lnSpc>
            </a:pPr>
            <a:r>
              <a:rPr lang="el-GR" sz="2400" b="1" dirty="0"/>
              <a:t>με άλλα λόγια οι ερευνητές συμμετέχουν ενεργά στις δραστηριότητες της κοινότητας πρακτικής </a:t>
            </a:r>
          </a:p>
          <a:p>
            <a:pPr>
              <a:lnSpc>
                <a:spcPct val="100000"/>
              </a:lnSpc>
            </a:pPr>
            <a:r>
              <a:rPr lang="el-GR" sz="2400" b="1" dirty="0"/>
              <a:t>με στόχο μια εκ των έσω λεπτομερή και χωρίς προκαταλήψεις </a:t>
            </a:r>
            <a:r>
              <a:rPr lang="el-GR" sz="2400" b="1" dirty="0">
                <a:solidFill>
                  <a:schemeClr val="accent1"/>
                </a:solidFill>
              </a:rPr>
              <a:t>παρατήρηση των κοινωνικών και των γλωσσικών γεγονότων</a:t>
            </a:r>
            <a:r>
              <a:rPr lang="el-GR" sz="2400" b="1" dirty="0"/>
              <a:t> που διαμορφώνουν την κοινωνική δομή κάθε κοινότητας</a:t>
            </a:r>
          </a:p>
          <a:p>
            <a:endParaRPr lang="el-GR" b="1" dirty="0"/>
          </a:p>
        </p:txBody>
      </p:sp>
    </p:spTree>
    <p:extLst>
      <p:ext uri="{BB962C8B-B14F-4D97-AF65-F5344CB8AC3E}">
        <p14:creationId xmlns:p14="http://schemas.microsoft.com/office/powerpoint/2010/main" val="408700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Αντιπροσωπευτικεσ ερευνεσ</a:t>
            </a:r>
          </a:p>
        </p:txBody>
      </p:sp>
      <p:sp>
        <p:nvSpPr>
          <p:cNvPr id="3" name="Content Placeholder 2"/>
          <p:cNvSpPr>
            <a:spLocks noGrp="1"/>
          </p:cNvSpPr>
          <p:nvPr>
            <p:ph idx="1"/>
          </p:nvPr>
        </p:nvSpPr>
        <p:spPr>
          <a:xfrm>
            <a:off x="1069848" y="1856232"/>
            <a:ext cx="10058400" cy="4645152"/>
          </a:xfrm>
        </p:spPr>
        <p:txBody>
          <a:bodyPr>
            <a:normAutofit fontScale="92500" lnSpcReduction="10000"/>
          </a:bodyPr>
          <a:lstStyle/>
          <a:p>
            <a:pPr>
              <a:lnSpc>
                <a:spcPct val="110000"/>
              </a:lnSpc>
            </a:pPr>
            <a:r>
              <a:rPr lang="el-GR" b="1" dirty="0"/>
              <a:t>Η Eckert (1989, 1999) διερευνά τον λόγο νέων προεφηβικής ηλικίας σε σχολείο του Detroit τους φωνολογικούς τύπους (uh), (ay) και (e) </a:t>
            </a:r>
            <a:r>
              <a:rPr lang="el-GR" dirty="0"/>
              <a:t>ως προς την οπίσθια ή εμπρόσθια πραγμάτωσή τους σε διαφορετικές κοινότητες πρακτικής. Συλλέγει 200 συνεντεύξεις και εστιάζει στις 69.</a:t>
            </a:r>
            <a:endParaRPr lang="el-GR" b="1" dirty="0"/>
          </a:p>
          <a:p>
            <a:pPr>
              <a:lnSpc>
                <a:spcPct val="110000"/>
              </a:lnSpc>
            </a:pPr>
            <a:r>
              <a:rPr lang="el-GR" b="1" dirty="0"/>
              <a:t>εντοπίζει δύο κοινότητες πρακτικής:  τους </a:t>
            </a:r>
            <a:r>
              <a:rPr lang="el-GR" b="1" dirty="0">
                <a:solidFill>
                  <a:schemeClr val="accent1"/>
                </a:solidFill>
              </a:rPr>
              <a:t>αστούς (jocks) </a:t>
            </a:r>
            <a:r>
              <a:rPr lang="el-GR" b="1" dirty="0"/>
              <a:t>που ευθυγραμμίζονται με τις κοινωνικές και θεσμικές (σχολικές) αξίες και νόρμες και τους </a:t>
            </a:r>
            <a:r>
              <a:rPr lang="el-GR" b="1" dirty="0">
                <a:solidFill>
                  <a:schemeClr val="accent1"/>
                </a:solidFill>
              </a:rPr>
              <a:t>αμφισβητίες </a:t>
            </a:r>
            <a:r>
              <a:rPr lang="el-GR" b="1" dirty="0"/>
              <a:t>(burnouts) που προέρχονται  από εργατικές κοινωνικές τάξεις και απορρίπτουν τις σχολικές αξίες</a:t>
            </a:r>
            <a:endParaRPr lang="en-US" b="1" dirty="0"/>
          </a:p>
          <a:p>
            <a:pPr>
              <a:lnSpc>
                <a:spcPct val="110000"/>
              </a:lnSpc>
            </a:pPr>
            <a:r>
              <a:rPr lang="el-GR" b="1" dirty="0"/>
              <a:t>Μια τρίτη ομάδα: οι </a:t>
            </a:r>
            <a:r>
              <a:rPr lang="el-GR" b="1" dirty="0">
                <a:solidFill>
                  <a:schemeClr val="accent1"/>
                </a:solidFill>
              </a:rPr>
              <a:t>ενδιάμεσοι</a:t>
            </a:r>
            <a:r>
              <a:rPr lang="el-GR" b="1" dirty="0">
                <a:solidFill>
                  <a:srgbClr val="FF0000"/>
                </a:solidFill>
              </a:rPr>
              <a:t> </a:t>
            </a:r>
          </a:p>
          <a:p>
            <a:pPr marL="0" indent="0">
              <a:lnSpc>
                <a:spcPct val="110000"/>
              </a:lnSpc>
              <a:buNone/>
            </a:pPr>
            <a:r>
              <a:rPr lang="el-GR" dirty="0"/>
              <a:t>που δεν ανήκουν στις παραπάνω κοινότητες </a:t>
            </a:r>
          </a:p>
          <a:p>
            <a:pPr marL="0" indent="0">
              <a:lnSpc>
                <a:spcPct val="110000"/>
              </a:lnSpc>
              <a:buNone/>
            </a:pPr>
            <a:r>
              <a:rPr lang="el-GR" dirty="0"/>
              <a:t>πρακτικής αλλά μπορεί περιστασιακά</a:t>
            </a:r>
          </a:p>
          <a:p>
            <a:pPr marL="0" indent="0">
              <a:lnSpc>
                <a:spcPct val="110000"/>
              </a:lnSpc>
              <a:buNone/>
            </a:pPr>
            <a:r>
              <a:rPr lang="el-GR" dirty="0"/>
              <a:t> να τις συναναστρέφονται.</a:t>
            </a:r>
          </a:p>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1544" y="4593085"/>
            <a:ext cx="2287567" cy="1330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175" y="4593085"/>
            <a:ext cx="3213783" cy="1290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586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linds(horizontal)">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Αντιπροσωπευτικεσ ερευνεσ</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849624" y="1975104"/>
            <a:ext cx="4818888" cy="4428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00FE3C6A-EA40-BF4C-AF1D-DBE105375A46}"/>
              </a:ext>
            </a:extLst>
          </p:cNvPr>
          <p:cNvSpPr txBox="1"/>
          <p:nvPr/>
        </p:nvSpPr>
        <p:spPr>
          <a:xfrm>
            <a:off x="7251192" y="2093976"/>
            <a:ext cx="1984248" cy="369332"/>
          </a:xfrm>
          <a:prstGeom prst="rect">
            <a:avLst/>
          </a:prstGeom>
          <a:noFill/>
        </p:spPr>
        <p:txBody>
          <a:bodyPr wrap="square" rtlCol="0">
            <a:spAutoFit/>
          </a:bodyPr>
          <a:lstStyle/>
          <a:p>
            <a:r>
              <a:rPr lang="el-GR" dirty="0"/>
              <a:t>ΑΣΤΟΙ</a:t>
            </a:r>
          </a:p>
        </p:txBody>
      </p:sp>
      <p:sp>
        <p:nvSpPr>
          <p:cNvPr id="4" name="TextBox 3">
            <a:extLst>
              <a:ext uri="{FF2B5EF4-FFF2-40B4-BE49-F238E27FC236}">
                <a16:creationId xmlns:a16="http://schemas.microsoft.com/office/drawing/2014/main" id="{B969CA5F-4045-8D42-BEF3-7FA6DCA707FF}"/>
              </a:ext>
            </a:extLst>
          </p:cNvPr>
          <p:cNvSpPr txBox="1"/>
          <p:nvPr/>
        </p:nvSpPr>
        <p:spPr>
          <a:xfrm>
            <a:off x="8458200" y="3986784"/>
            <a:ext cx="1901952" cy="369332"/>
          </a:xfrm>
          <a:prstGeom prst="rect">
            <a:avLst/>
          </a:prstGeom>
          <a:noFill/>
        </p:spPr>
        <p:txBody>
          <a:bodyPr wrap="square" rtlCol="0">
            <a:spAutoFit/>
          </a:bodyPr>
          <a:lstStyle/>
          <a:p>
            <a:r>
              <a:rPr lang="el-GR" dirty="0"/>
              <a:t>ΑΜΦΙΣΒΗΤΙΕΣ</a:t>
            </a:r>
          </a:p>
        </p:txBody>
      </p:sp>
      <p:sp>
        <p:nvSpPr>
          <p:cNvPr id="5" name="Αριστερό βέλος 4">
            <a:extLst>
              <a:ext uri="{FF2B5EF4-FFF2-40B4-BE49-F238E27FC236}">
                <a16:creationId xmlns:a16="http://schemas.microsoft.com/office/drawing/2014/main" id="{0168CF2C-995B-854E-8CFF-EAA5A77908AD}"/>
              </a:ext>
            </a:extLst>
          </p:cNvPr>
          <p:cNvSpPr/>
          <p:nvPr/>
        </p:nvSpPr>
        <p:spPr>
          <a:xfrm rot="20103545">
            <a:off x="6435429" y="2457265"/>
            <a:ext cx="891486" cy="16199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Κάτω βέλος 5">
            <a:extLst>
              <a:ext uri="{FF2B5EF4-FFF2-40B4-BE49-F238E27FC236}">
                <a16:creationId xmlns:a16="http://schemas.microsoft.com/office/drawing/2014/main" id="{62EC3078-9EB8-1749-AE00-6984AF05C7D6}"/>
              </a:ext>
            </a:extLst>
          </p:cNvPr>
          <p:cNvSpPr/>
          <p:nvPr/>
        </p:nvSpPr>
        <p:spPr>
          <a:xfrm rot="3948425">
            <a:off x="8041527" y="4086412"/>
            <a:ext cx="182880" cy="6309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6225346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Αντιπροσωπευτικεσ ερευνεσ</a:t>
            </a: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0066" y="2456239"/>
            <a:ext cx="6405712" cy="1988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246" y="2966978"/>
            <a:ext cx="41148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508DA339-A15F-9F41-BD1D-ED8CC10879DC}"/>
              </a:ext>
            </a:extLst>
          </p:cNvPr>
          <p:cNvSpPr txBox="1"/>
          <p:nvPr/>
        </p:nvSpPr>
        <p:spPr>
          <a:xfrm>
            <a:off x="1384294" y="5148072"/>
            <a:ext cx="6473952" cy="1600438"/>
          </a:xfrm>
          <a:prstGeom prst="rect">
            <a:avLst/>
          </a:prstGeom>
          <a:noFill/>
        </p:spPr>
        <p:txBody>
          <a:bodyPr wrap="square" rtlCol="0">
            <a:spAutoFit/>
          </a:bodyPr>
          <a:lstStyle/>
          <a:p>
            <a:pPr marL="285750" indent="-285750">
              <a:buFont typeface="Wingdings" pitchFamily="2" charset="2"/>
              <a:buChar char="ü"/>
            </a:pPr>
            <a:r>
              <a:rPr lang="el-GR" sz="2000" b="1" dirty="0"/>
              <a:t>Κατέληξε στο συμπέρασμα ότι οι νεωτερικοί τύποι χρησιμοποιούνταν κατά κόρον από την ομάδα των αμφισβητιών, τόσο αγοριών όσο και κοριτσιών.</a:t>
            </a:r>
          </a:p>
          <a:p>
            <a:endParaRPr lang="el-GR" dirty="0"/>
          </a:p>
        </p:txBody>
      </p:sp>
    </p:spTree>
    <p:extLst>
      <p:ext uri="{BB962C8B-B14F-4D97-AF65-F5344CB8AC3E}">
        <p14:creationId xmlns:p14="http://schemas.microsoft.com/office/powerpoint/2010/main" val="31480402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Αντιπροσωπευτικεσ ερευνεσ</a:t>
            </a:r>
          </a:p>
        </p:txBody>
      </p:sp>
      <p:sp>
        <p:nvSpPr>
          <p:cNvPr id="3" name="Content Placeholder 2"/>
          <p:cNvSpPr>
            <a:spLocks noGrp="1"/>
          </p:cNvSpPr>
          <p:nvPr>
            <p:ph idx="1"/>
          </p:nvPr>
        </p:nvSpPr>
        <p:spPr>
          <a:xfrm>
            <a:off x="1069848" y="1865376"/>
            <a:ext cx="10058400" cy="4453128"/>
          </a:xfrm>
        </p:spPr>
        <p:txBody>
          <a:bodyPr>
            <a:normAutofit lnSpcReduction="10000"/>
          </a:bodyPr>
          <a:lstStyle/>
          <a:p>
            <a:pPr>
              <a:lnSpc>
                <a:spcPct val="150000"/>
              </a:lnSpc>
            </a:pPr>
            <a:r>
              <a:rPr lang="el-GR" b="1" dirty="0"/>
              <a:t>Ο </a:t>
            </a:r>
            <a:r>
              <a:rPr lang="el-GR" b="1" dirty="0" err="1"/>
              <a:t>Αρχάκης</a:t>
            </a:r>
            <a:r>
              <a:rPr lang="el-GR" b="1" dirty="0"/>
              <a:t> (2000-2003) διερευνά την </a:t>
            </a:r>
            <a:r>
              <a:rPr lang="el-GR" b="1" dirty="0" err="1"/>
              <a:t>κοινωνιογλωσσική</a:t>
            </a:r>
            <a:r>
              <a:rPr lang="el-GR" b="1" dirty="0"/>
              <a:t> κατάσταση των νέων της Πάτρας (μαθητές της τρίτης λυκείου από δύο διαφορετικά σχολεία). </a:t>
            </a:r>
          </a:p>
          <a:p>
            <a:pPr>
              <a:lnSpc>
                <a:spcPct val="100000"/>
              </a:lnSpc>
            </a:pPr>
            <a:endParaRPr lang="el-GR" b="1" dirty="0"/>
          </a:p>
          <a:p>
            <a:pPr lvl="1">
              <a:lnSpc>
                <a:spcPct val="110000"/>
              </a:lnSpc>
              <a:buFont typeface="Wingdings" pitchFamily="2" charset="2"/>
              <a:buChar char="Ø"/>
            </a:pPr>
            <a:r>
              <a:rPr lang="el-GR" sz="2100" b="1" dirty="0"/>
              <a:t>6 ερευνήτριες-φοιτήτριες</a:t>
            </a:r>
            <a:r>
              <a:rPr lang="el-GR" sz="2100" dirty="0"/>
              <a:t> του τμήματος Φιλολογίας ανέλαβαν να συλλέξουν υλικό από μαθητές γ’ λυκείου από δύο διαφορετικά σχολεία των Πατρών.</a:t>
            </a:r>
          </a:p>
          <a:p>
            <a:pPr lvl="1">
              <a:lnSpc>
                <a:spcPct val="110000"/>
              </a:lnSpc>
              <a:buFont typeface="Wingdings" pitchFamily="2" charset="2"/>
              <a:buChar char="Ø"/>
            </a:pPr>
            <a:r>
              <a:rPr lang="el-GR" sz="2100" b="1" dirty="0"/>
              <a:t>επισκέψεις τρεις φορές την εβδομάδα με την πρόφαση εργασίας για κάποιο πανεπιστημιακό μάθημα</a:t>
            </a:r>
          </a:p>
          <a:p>
            <a:pPr lvl="1">
              <a:lnSpc>
                <a:spcPct val="110000"/>
              </a:lnSpc>
              <a:buFont typeface="Wingdings" pitchFamily="2" charset="2"/>
              <a:buChar char="Ø"/>
            </a:pPr>
            <a:r>
              <a:rPr lang="el-GR" sz="2100" dirty="0"/>
              <a:t>για το οποίο έπρεπε όχι μόνο να παρακολουθούν τα μαθήματα αλλά και να βοηθηθούν από τους μαθητές για μία εργασία.</a:t>
            </a:r>
          </a:p>
          <a:p>
            <a:pPr lvl="1">
              <a:lnSpc>
                <a:spcPct val="110000"/>
              </a:lnSpc>
              <a:buFont typeface="Wingdings" pitchFamily="2" charset="2"/>
              <a:buChar char="Ø"/>
            </a:pPr>
            <a:r>
              <a:rPr lang="el-GR" sz="2100" dirty="0"/>
              <a:t>Κάποιοι καθηγητές μάλιστα επέπλητταν τις φοιτήτριες για να αποφευχθούν κυριαρχικές συνδηλώσεις.</a:t>
            </a:r>
          </a:p>
          <a:p>
            <a:pPr>
              <a:lnSpc>
                <a:spcPct val="110000"/>
              </a:lnSpc>
            </a:pPr>
            <a:endParaRPr lang="el-GR" b="1" dirty="0"/>
          </a:p>
        </p:txBody>
      </p:sp>
    </p:spTree>
    <p:extLst>
      <p:ext uri="{BB962C8B-B14F-4D97-AF65-F5344CB8AC3E}">
        <p14:creationId xmlns:p14="http://schemas.microsoft.com/office/powerpoint/2010/main" val="398916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linds(horizontal)">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696" y="246888"/>
            <a:ext cx="10058400" cy="1609344"/>
          </a:xfrm>
        </p:spPr>
        <p:txBody>
          <a:bodyPr/>
          <a:lstStyle/>
          <a:p>
            <a:r>
              <a:rPr lang="el-GR" dirty="0"/>
              <a:t>Αντιπροσωπευτικεσ ερευνεσ</a:t>
            </a:r>
          </a:p>
        </p:txBody>
      </p:sp>
      <p:sp>
        <p:nvSpPr>
          <p:cNvPr id="3" name="Content Placeholder 2"/>
          <p:cNvSpPr>
            <a:spLocks noGrp="1"/>
          </p:cNvSpPr>
          <p:nvPr>
            <p:ph idx="1"/>
          </p:nvPr>
        </p:nvSpPr>
        <p:spPr>
          <a:xfrm>
            <a:off x="996696" y="1856232"/>
            <a:ext cx="10058400" cy="4617720"/>
          </a:xfrm>
        </p:spPr>
        <p:txBody>
          <a:bodyPr>
            <a:normAutofit fontScale="92500" lnSpcReduction="20000"/>
          </a:bodyPr>
          <a:lstStyle/>
          <a:p>
            <a:pPr algn="just">
              <a:lnSpc>
                <a:spcPct val="120000"/>
              </a:lnSpc>
            </a:pPr>
            <a:r>
              <a:rPr lang="el-GR" sz="2200" dirty="0"/>
              <a:t>Μεταξύ άλλων, εντοπίστηκαν δύο τουλάχιστον παρέες που ανήκουν </a:t>
            </a:r>
            <a:endParaRPr lang="el-GR" sz="2200" b="1" dirty="0"/>
          </a:p>
          <a:p>
            <a:pPr marL="0" indent="0" algn="just">
              <a:lnSpc>
                <a:spcPct val="120000"/>
              </a:lnSpc>
              <a:buNone/>
            </a:pPr>
            <a:r>
              <a:rPr lang="el-GR" sz="2200" b="1" dirty="0"/>
              <a:t>σε κλειστές ομάδες κοινοτήτων πρακτικής: </a:t>
            </a:r>
          </a:p>
          <a:p>
            <a:pPr algn="just">
              <a:lnSpc>
                <a:spcPct val="120000"/>
              </a:lnSpc>
              <a:buFont typeface="Wingdings" pitchFamily="2" charset="2"/>
              <a:buChar char="Ø"/>
            </a:pPr>
            <a:r>
              <a:rPr lang="el-GR" sz="2200" dirty="0"/>
              <a:t>αγόρια που </a:t>
            </a:r>
            <a:r>
              <a:rPr lang="el-GR" sz="2200" dirty="0" err="1"/>
              <a:t>αυτοπροσδιορίζονται</a:t>
            </a:r>
            <a:r>
              <a:rPr lang="el-GR" sz="2200" dirty="0"/>
              <a:t> ως </a:t>
            </a:r>
            <a:r>
              <a:rPr lang="el-GR" sz="2200" b="1" dirty="0"/>
              <a:t>αναρχικοί, </a:t>
            </a:r>
            <a:r>
              <a:rPr lang="el-GR" sz="2200" dirty="0"/>
              <a:t>είναι μέλη ροκ συγκροτήματος, κακοί μαθητές, ντύνονται με τον ίδιο τρόπο, έρχονται συχνά σε σύγκρουση με φορείς εξουσίας (καθηγητές, αστυνομικούς κλπ.) και εμφανίζουν </a:t>
            </a:r>
            <a:r>
              <a:rPr lang="el-GR" sz="2200" dirty="0" err="1"/>
              <a:t>παραβατική</a:t>
            </a:r>
            <a:r>
              <a:rPr lang="el-GR" sz="2200" dirty="0"/>
              <a:t> συμπεριφορά (π.χ. τρομάζουν περαστικούς, περπατούν πάνω σε αυτοκίνητα </a:t>
            </a:r>
            <a:r>
              <a:rPr lang="el-GR" sz="2200" dirty="0" err="1"/>
              <a:t>κλπ</a:t>
            </a:r>
            <a:r>
              <a:rPr lang="el-GR" sz="2200" dirty="0"/>
              <a:t>)</a:t>
            </a:r>
            <a:endParaRPr lang="el-GR" sz="2200" b="1" dirty="0"/>
          </a:p>
          <a:p>
            <a:pPr algn="just">
              <a:lnSpc>
                <a:spcPct val="120000"/>
              </a:lnSpc>
              <a:buFont typeface="Wingdings" pitchFamily="2" charset="2"/>
              <a:buChar char="Ø"/>
            </a:pPr>
            <a:r>
              <a:rPr lang="el-GR" sz="2200" dirty="0"/>
              <a:t>4  </a:t>
            </a:r>
            <a:r>
              <a:rPr lang="el-GR" sz="2200" b="1" dirty="0"/>
              <a:t>κορίτσια </a:t>
            </a:r>
            <a:r>
              <a:rPr lang="el-GR" sz="2200" dirty="0"/>
              <a:t>μέλη της </a:t>
            </a:r>
            <a:r>
              <a:rPr lang="el-GR" sz="2200" b="1" dirty="0"/>
              <a:t>χριστιανικής εστίας,</a:t>
            </a:r>
            <a:r>
              <a:rPr lang="el-GR" sz="2200" dirty="0"/>
              <a:t> στενές φίλες, συναντήσεις τηλεφωνήματα, δραστηριότητες της χριστιανικής εστίας, χορωδία, κατασκήνωση.</a:t>
            </a:r>
            <a:endParaRPr lang="el-GR" sz="2200" b="1" dirty="0"/>
          </a:p>
          <a:p>
            <a:pPr marL="0" indent="0" algn="just">
              <a:lnSpc>
                <a:spcPct val="120000"/>
              </a:lnSpc>
              <a:buNone/>
            </a:pPr>
            <a:r>
              <a:rPr lang="el-GR" sz="2200" b="1" dirty="0"/>
              <a:t> </a:t>
            </a:r>
            <a:r>
              <a:rPr lang="el-GR" sz="2200" dirty="0"/>
              <a:t>Άλλα είδη κοινοτήτων πρακτικής που εντοπίστηκαν: </a:t>
            </a:r>
          </a:p>
          <a:p>
            <a:pPr marL="0" indent="0" algn="just">
              <a:lnSpc>
                <a:spcPct val="120000"/>
              </a:lnSpc>
              <a:buNone/>
            </a:pPr>
            <a:r>
              <a:rPr lang="el-GR" sz="2200" b="1" dirty="0"/>
              <a:t>δυάδα πολύ στενών φίλων</a:t>
            </a:r>
          </a:p>
          <a:p>
            <a:pPr marL="0" indent="0" algn="just">
              <a:lnSpc>
                <a:spcPct val="120000"/>
              </a:lnSpc>
              <a:buNone/>
            </a:pPr>
            <a:r>
              <a:rPr lang="el-GR" sz="2200" b="1" dirty="0"/>
              <a:t>ομάδα συγκεκριμένης αιτίας (παρέα διασκέδασης) </a:t>
            </a:r>
          </a:p>
          <a:p>
            <a:endParaRPr lang="el-GR" dirty="0"/>
          </a:p>
        </p:txBody>
      </p:sp>
    </p:spTree>
    <p:extLst>
      <p:ext uri="{BB962C8B-B14F-4D97-AF65-F5344CB8AC3E}">
        <p14:creationId xmlns:p14="http://schemas.microsoft.com/office/powerpoint/2010/main" val="149231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linds(horizontal)">
                                      <p:cBhvr>
                                        <p:cTn id="20" dur="500"/>
                                        <p:tgtEl>
                                          <p:spTgt spid="3">
                                            <p:txEl>
                                              <p:pRg st="4" end="4"/>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blinds(horizontal)">
                                      <p:cBhvr>
                                        <p:cTn id="23" dur="500"/>
                                        <p:tgtEl>
                                          <p:spTgt spid="3">
                                            <p:txEl>
                                              <p:pRg st="5" end="5"/>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blinds(horizontal)">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Υβριστικοσ λογοσ</a:t>
            </a:r>
            <a:endParaRPr lang="en-GB" dirty="0"/>
          </a:p>
        </p:txBody>
      </p:sp>
      <p:sp>
        <p:nvSpPr>
          <p:cNvPr id="4" name="Rectangle 3"/>
          <p:cNvSpPr/>
          <p:nvPr/>
        </p:nvSpPr>
        <p:spPr>
          <a:xfrm>
            <a:off x="2870200" y="2302934"/>
            <a:ext cx="6383867" cy="274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t>Ο υβριστικός λόγος αποτελεί ένα «σύνθετο κοινωνικό φαινόμενο» (McEnery 2006: 1) που σχετίζεται με την «έκφραση της συναισθηματικής κατάστασης του ομιλητή και τη μεταφορά αυτής της πληροφορίας στον αποδέκτη» (Jay and Janschewitz 2008: 268).</a:t>
            </a:r>
            <a:endParaRPr lang="en-GB" sz="2400" dirty="0"/>
          </a:p>
        </p:txBody>
      </p:sp>
    </p:spTree>
    <p:extLst>
      <p:ext uri="{BB962C8B-B14F-4D97-AF65-F5344CB8AC3E}">
        <p14:creationId xmlns:p14="http://schemas.microsoft.com/office/powerpoint/2010/main" val="3466737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Αστικη/κοινωνικη διαλεκτολογια</a:t>
            </a:r>
          </a:p>
        </p:txBody>
      </p:sp>
      <p:sp>
        <p:nvSpPr>
          <p:cNvPr id="3" name="Content Placeholder 2"/>
          <p:cNvSpPr>
            <a:spLocks noGrp="1"/>
          </p:cNvSpPr>
          <p:nvPr>
            <p:ph idx="1"/>
          </p:nvPr>
        </p:nvSpPr>
        <p:spPr/>
        <p:txBody>
          <a:bodyPr/>
          <a:lstStyle/>
          <a:p>
            <a:r>
              <a:rPr lang="el-GR" b="1" dirty="0">
                <a:solidFill>
                  <a:schemeClr val="accent1"/>
                </a:solidFill>
              </a:rPr>
              <a:t>κάθετη</a:t>
            </a:r>
            <a:r>
              <a:rPr lang="el-GR" dirty="0"/>
              <a:t> διαφοροποίηση</a:t>
            </a:r>
          </a:p>
          <a:p>
            <a:endParaRPr lang="el-GR" dirty="0"/>
          </a:p>
          <a:p>
            <a:r>
              <a:rPr lang="el-GR" b="1" dirty="0">
                <a:solidFill>
                  <a:schemeClr val="accent1"/>
                </a:solidFill>
              </a:rPr>
              <a:t>συσχέτιση</a:t>
            </a:r>
            <a:r>
              <a:rPr lang="el-GR" dirty="0"/>
              <a:t> κοινωνικών χαρακτηριστικών &amp; γλώσσας</a:t>
            </a:r>
          </a:p>
          <a:p>
            <a:pPr marL="0" indent="0">
              <a:buNone/>
            </a:pPr>
            <a:endParaRPr lang="el-GR" dirty="0"/>
          </a:p>
          <a:p>
            <a:pPr marL="0" indent="0">
              <a:buNone/>
            </a:pPr>
            <a:endParaRPr lang="el-GR" dirty="0"/>
          </a:p>
        </p:txBody>
      </p:sp>
      <p:sp>
        <p:nvSpPr>
          <p:cNvPr id="4" name="Oval 3"/>
          <p:cNvSpPr/>
          <p:nvPr/>
        </p:nvSpPr>
        <p:spPr>
          <a:xfrm>
            <a:off x="1909822" y="3935391"/>
            <a:ext cx="1724629" cy="1562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κοινωνική τάξη</a:t>
            </a:r>
          </a:p>
        </p:txBody>
      </p:sp>
      <p:sp>
        <p:nvSpPr>
          <p:cNvPr id="5" name="Oval 4"/>
          <p:cNvSpPr/>
          <p:nvPr/>
        </p:nvSpPr>
        <p:spPr>
          <a:xfrm>
            <a:off x="4467828" y="3808071"/>
            <a:ext cx="1539433" cy="13773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φύλο</a:t>
            </a:r>
          </a:p>
        </p:txBody>
      </p:sp>
      <p:sp>
        <p:nvSpPr>
          <p:cNvPr id="6" name="Oval 5"/>
          <p:cNvSpPr/>
          <p:nvPr/>
        </p:nvSpPr>
        <p:spPr>
          <a:xfrm>
            <a:off x="6736466" y="4016415"/>
            <a:ext cx="1574157" cy="13658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ηλικία</a:t>
            </a:r>
          </a:p>
        </p:txBody>
      </p:sp>
      <p:sp>
        <p:nvSpPr>
          <p:cNvPr id="7" name="Oval 6"/>
          <p:cNvSpPr/>
          <p:nvPr/>
        </p:nvSpPr>
        <p:spPr>
          <a:xfrm>
            <a:off x="9005104" y="3935391"/>
            <a:ext cx="1655180" cy="1678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εθνότητα</a:t>
            </a:r>
          </a:p>
        </p:txBody>
      </p:sp>
      <p:cxnSp>
        <p:nvCxnSpPr>
          <p:cNvPr id="9" name="Straight Connector 8"/>
          <p:cNvCxnSpPr/>
          <p:nvPr/>
        </p:nvCxnSpPr>
        <p:spPr>
          <a:xfrm flipH="1">
            <a:off x="3634451" y="3565003"/>
            <a:ext cx="358815" cy="243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282633" y="3565003"/>
            <a:ext cx="532435" cy="243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17894" y="3565003"/>
            <a:ext cx="925974" cy="5324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7106856" y="3565003"/>
            <a:ext cx="1817226" cy="53243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8204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Υβριστικοσ λογοσ</a:t>
            </a:r>
            <a:endParaRPr lang="en-GB" dirty="0"/>
          </a:p>
        </p:txBody>
      </p:sp>
      <p:sp>
        <p:nvSpPr>
          <p:cNvPr id="3" name="Content Placeholder 2"/>
          <p:cNvSpPr>
            <a:spLocks noGrp="1"/>
          </p:cNvSpPr>
          <p:nvPr>
            <p:ph idx="1"/>
          </p:nvPr>
        </p:nvSpPr>
        <p:spPr/>
        <p:txBody>
          <a:bodyPr/>
          <a:lstStyle/>
          <a:p>
            <a:pPr algn="ctr">
              <a:lnSpc>
                <a:spcPct val="150000"/>
              </a:lnSpc>
            </a:pPr>
            <a:r>
              <a:rPr lang="el-GR" sz="2500" b="1" dirty="0"/>
              <a:t>Θα εστιάσουμε στον υβριστικό λόγο ως κομμάτι της γλώσσας των νέων, η οποία διακρίνεται από ποικίλα τυπικά χαρακτηριστικά όπως η έντονη χρήση λέξεων-ταμπού, πραγματολογικών δεικτών (π.χ. </a:t>
            </a:r>
            <a:r>
              <a:rPr lang="el-GR" sz="2500" b="1" i="1" dirty="0"/>
              <a:t>ξέρω ’</a:t>
            </a:r>
            <a:r>
              <a:rPr lang="el-GR" sz="2500" b="1" i="1" dirty="0" err="1"/>
              <a:t>γω</a:t>
            </a:r>
            <a:r>
              <a:rPr lang="el-GR" sz="2500" b="1" i="1" dirty="0"/>
              <a:t>, ρε παιδί μου</a:t>
            </a:r>
            <a:r>
              <a:rPr lang="el-GR" sz="2500" b="1" dirty="0"/>
              <a:t>) κτλ.</a:t>
            </a:r>
          </a:p>
          <a:p>
            <a:endParaRPr lang="en-GB" dirty="0"/>
          </a:p>
        </p:txBody>
      </p:sp>
    </p:spTree>
    <p:extLst>
      <p:ext uri="{BB962C8B-B14F-4D97-AF65-F5344CB8AC3E}">
        <p14:creationId xmlns:p14="http://schemas.microsoft.com/office/powerpoint/2010/main" val="14376737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Υβριστικοσ λογοσ</a:t>
            </a:r>
            <a:endParaRPr lang="en-GB" dirty="0"/>
          </a:p>
        </p:txBody>
      </p:sp>
      <p:sp>
        <p:nvSpPr>
          <p:cNvPr id="3" name="Content Placeholder 2"/>
          <p:cNvSpPr>
            <a:spLocks noGrp="1"/>
          </p:cNvSpPr>
          <p:nvPr>
            <p:ph idx="1"/>
          </p:nvPr>
        </p:nvSpPr>
        <p:spPr/>
        <p:txBody>
          <a:bodyPr>
            <a:normAutofit/>
          </a:bodyPr>
          <a:lstStyle/>
          <a:p>
            <a:r>
              <a:rPr lang="el-GR" sz="2500" b="1" dirty="0"/>
              <a:t>Ακολουθούμε την τριμερή διάκριση του υβριστικού λόγου σε:</a:t>
            </a:r>
          </a:p>
          <a:p>
            <a:endParaRPr lang="el-GR" sz="2500" b="1" dirty="0"/>
          </a:p>
          <a:p>
            <a:r>
              <a:rPr lang="el-GR" sz="2500" b="1" dirty="0"/>
              <a:t>α. </a:t>
            </a:r>
            <a:r>
              <a:rPr lang="el-GR" sz="2500" b="1" i="1" dirty="0"/>
              <a:t>εμφατικό λόγο</a:t>
            </a:r>
            <a:r>
              <a:rPr lang="el-GR" sz="2500" b="1" dirty="0"/>
              <a:t> (</a:t>
            </a:r>
            <a:r>
              <a:rPr lang="en-US" sz="2500" b="1" i="1" dirty="0"/>
              <a:t>intensifiers</a:t>
            </a:r>
            <a:r>
              <a:rPr lang="en-US" sz="2500" b="1" dirty="0"/>
              <a:t>)</a:t>
            </a:r>
          </a:p>
          <a:p>
            <a:r>
              <a:rPr lang="el-GR" sz="2500" b="1" dirty="0"/>
              <a:t>β. </a:t>
            </a:r>
            <a:r>
              <a:rPr lang="el-GR" sz="2500" b="1" i="1" dirty="0"/>
              <a:t>προσβλητικό λόγο </a:t>
            </a:r>
            <a:r>
              <a:rPr lang="el-GR" sz="2500" b="1" dirty="0"/>
              <a:t>(</a:t>
            </a:r>
            <a:r>
              <a:rPr lang="en-US" sz="2500" b="1" i="1" dirty="0" err="1"/>
              <a:t>abusives</a:t>
            </a:r>
            <a:r>
              <a:rPr lang="en-US" sz="2500" b="1" dirty="0"/>
              <a:t>)</a:t>
            </a:r>
          </a:p>
          <a:p>
            <a:r>
              <a:rPr lang="el-GR" sz="2500" b="1" dirty="0"/>
              <a:t>γ. </a:t>
            </a:r>
            <a:r>
              <a:rPr lang="el-GR" sz="2500" b="1" i="1" dirty="0"/>
              <a:t>εκφραστικό λόγο</a:t>
            </a:r>
            <a:r>
              <a:rPr lang="el-GR" sz="2500" b="1" dirty="0"/>
              <a:t> (</a:t>
            </a:r>
            <a:r>
              <a:rPr lang="en-US" sz="2500" b="1" i="1" dirty="0"/>
              <a:t>expletives</a:t>
            </a:r>
            <a:r>
              <a:rPr lang="en-US" sz="2500" b="1" dirty="0"/>
              <a:t>)</a:t>
            </a:r>
          </a:p>
          <a:p>
            <a:pPr marL="0" indent="0">
              <a:buNone/>
            </a:pPr>
            <a:r>
              <a:rPr lang="el-GR" sz="2500" b="1" i="1" dirty="0"/>
              <a:t>Γλώσσα ταμπού</a:t>
            </a:r>
            <a:endParaRPr lang="en-GB" sz="2500" b="1" dirty="0"/>
          </a:p>
        </p:txBody>
      </p:sp>
    </p:spTree>
    <p:extLst>
      <p:ext uri="{BB962C8B-B14F-4D97-AF65-F5344CB8AC3E}">
        <p14:creationId xmlns:p14="http://schemas.microsoft.com/office/powerpoint/2010/main" val="3837839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Υβριστικοσ λογοσ</a:t>
            </a:r>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057775" y="3314700"/>
            <a:ext cx="2082800"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7077089" y="4211361"/>
            <a:ext cx="2581154" cy="1863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προσβλητικός</a:t>
            </a:r>
          </a:p>
        </p:txBody>
      </p:sp>
      <p:sp>
        <p:nvSpPr>
          <p:cNvPr id="5" name="Oval 4"/>
          <p:cNvSpPr/>
          <p:nvPr/>
        </p:nvSpPr>
        <p:spPr>
          <a:xfrm>
            <a:off x="8370854" y="1867382"/>
            <a:ext cx="2384385" cy="21181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εκφραστικός</a:t>
            </a:r>
          </a:p>
        </p:txBody>
      </p:sp>
      <p:sp>
        <p:nvSpPr>
          <p:cNvPr id="6" name="Oval 5"/>
          <p:cNvSpPr/>
          <p:nvPr/>
        </p:nvSpPr>
        <p:spPr>
          <a:xfrm>
            <a:off x="3830684" y="4211361"/>
            <a:ext cx="1875099" cy="18056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εμφατικός</a:t>
            </a:r>
          </a:p>
        </p:txBody>
      </p:sp>
      <p:sp>
        <p:nvSpPr>
          <p:cNvPr id="3" name="Rectangle 2"/>
          <p:cNvSpPr/>
          <p:nvPr/>
        </p:nvSpPr>
        <p:spPr>
          <a:xfrm>
            <a:off x="2315151" y="2223732"/>
            <a:ext cx="2768600" cy="1185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Λέξεις  - ταμπού</a:t>
            </a:r>
          </a:p>
          <a:p>
            <a:pPr algn="ctr"/>
            <a:r>
              <a:rPr lang="el-GR" dirty="0"/>
              <a:t>υποκατάστατα</a:t>
            </a:r>
          </a:p>
          <a:p>
            <a:pPr algn="ctr"/>
            <a:endParaRPr lang="en-GB" dirty="0"/>
          </a:p>
        </p:txBody>
      </p:sp>
    </p:spTree>
    <p:extLst>
      <p:ext uri="{BB962C8B-B14F-4D97-AF65-F5344CB8AC3E}">
        <p14:creationId xmlns:p14="http://schemas.microsoft.com/office/powerpoint/2010/main" val="21455779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Υβριστικοσ λογοσ</a:t>
            </a:r>
            <a:endParaRPr lang="en-GB" dirty="0"/>
          </a:p>
        </p:txBody>
      </p:sp>
      <p:sp>
        <p:nvSpPr>
          <p:cNvPr id="3" name="Content Placeholder 2"/>
          <p:cNvSpPr>
            <a:spLocks noGrp="1"/>
          </p:cNvSpPr>
          <p:nvPr>
            <p:ph idx="1"/>
          </p:nvPr>
        </p:nvSpPr>
        <p:spPr/>
        <p:txBody>
          <a:bodyPr/>
          <a:lstStyle/>
          <a:p>
            <a:endParaRPr lang="en-GB"/>
          </a:p>
        </p:txBody>
      </p:sp>
      <p:sp>
        <p:nvSpPr>
          <p:cNvPr id="4" name="Rectangle 3"/>
          <p:cNvSpPr/>
          <p:nvPr/>
        </p:nvSpPr>
        <p:spPr>
          <a:xfrm>
            <a:off x="3632200" y="2836333"/>
            <a:ext cx="6096000" cy="2142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t>εμφατικός λόγος (intensifiers), όταν λειτουργεί ως ενδυνάμωση μιας έκφρασης π.χ. είναι και γαμώ τα άτομα</a:t>
            </a:r>
            <a:r>
              <a:rPr lang="el-GR" dirty="0"/>
              <a:t>,</a:t>
            </a:r>
            <a:endParaRPr lang="en-GB" dirty="0"/>
          </a:p>
        </p:txBody>
      </p:sp>
    </p:spTree>
    <p:extLst>
      <p:ext uri="{BB962C8B-B14F-4D97-AF65-F5344CB8AC3E}">
        <p14:creationId xmlns:p14="http://schemas.microsoft.com/office/powerpoint/2010/main" val="19034842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Υβριστικοσ λογοσ</a:t>
            </a:r>
            <a:endParaRPr lang="en-GB" dirty="0"/>
          </a:p>
        </p:txBody>
      </p:sp>
      <p:sp>
        <p:nvSpPr>
          <p:cNvPr id="3" name="Content Placeholder 2"/>
          <p:cNvSpPr>
            <a:spLocks noGrp="1"/>
          </p:cNvSpPr>
          <p:nvPr>
            <p:ph idx="1"/>
          </p:nvPr>
        </p:nvSpPr>
        <p:spPr/>
        <p:txBody>
          <a:bodyPr/>
          <a:lstStyle/>
          <a:p>
            <a:pPr>
              <a:lnSpc>
                <a:spcPct val="100000"/>
              </a:lnSpc>
            </a:pPr>
            <a:r>
              <a:rPr lang="el-GR" b="1" dirty="0">
                <a:solidFill>
                  <a:schemeClr val="accent1"/>
                </a:solidFill>
              </a:rPr>
              <a:t>προσβλητικός λόγος </a:t>
            </a:r>
            <a:r>
              <a:rPr lang="el-GR" dirty="0"/>
              <a:t>(</a:t>
            </a:r>
            <a:r>
              <a:rPr lang="el-GR" b="1" dirty="0"/>
              <a:t>abusives), όταν απευθύνεται σε κάποιον/α αποδέκτη/τρια π.χ. ρε ηλίθιε, ρε μαλάκα. </a:t>
            </a:r>
          </a:p>
          <a:p>
            <a:pPr algn="just">
              <a:lnSpc>
                <a:spcPct val="100000"/>
              </a:lnSpc>
            </a:pPr>
            <a:r>
              <a:rPr lang="el-GR" b="1" dirty="0"/>
              <a:t>Ο προσβλητικός λόγος συνήθως συνδέεται με το φαινόμενο της </a:t>
            </a:r>
            <a:r>
              <a:rPr lang="el-GR" b="1" i="1" dirty="0"/>
              <a:t>αυθεντικής αγένειας</a:t>
            </a:r>
            <a:r>
              <a:rPr lang="el-GR" b="1" dirty="0"/>
              <a:t> (</a:t>
            </a:r>
            <a:r>
              <a:rPr lang="en-US" b="1" dirty="0" err="1"/>
              <a:t>Culperer</a:t>
            </a:r>
            <a:r>
              <a:rPr lang="en-US" b="1" dirty="0"/>
              <a:t> 1996). </a:t>
            </a:r>
            <a:endParaRPr lang="el-GR" b="1" dirty="0"/>
          </a:p>
          <a:p>
            <a:pPr algn="just">
              <a:lnSpc>
                <a:spcPct val="100000"/>
              </a:lnSpc>
            </a:pPr>
            <a:r>
              <a:rPr lang="el-GR" b="1" dirty="0"/>
              <a:t>Ωστόσο, σε συγκεκριμένα περιβάλλοντα, μπορεί να λειτουργήσει ως δείκτης </a:t>
            </a:r>
            <a:r>
              <a:rPr lang="el-GR" b="1" i="1" dirty="0"/>
              <a:t>μη αυθεντικής αγένειας</a:t>
            </a:r>
            <a:r>
              <a:rPr lang="el-GR" b="1" dirty="0"/>
              <a:t>, προκειμένου να εντείνει την αλληλεγγύη μεταξύ των ομιλητών/τριών. </a:t>
            </a:r>
          </a:p>
          <a:p>
            <a:pPr algn="just">
              <a:lnSpc>
                <a:spcPct val="100000"/>
              </a:lnSpc>
            </a:pPr>
            <a:r>
              <a:rPr lang="el-GR" b="1" dirty="0"/>
              <a:t>Παράγοντες που συμβάλλουν στην αναγνώριση του υβριστικού λόγου ως προσβλητικού ή κατ’ επίφαση προσβλητικού είναι η κοινωνική σχέση των ομιλητών/τριών, η περίσταση, τα κίνητρα, οι επικοινωνιακοί στόχοι κλπ.</a:t>
            </a:r>
          </a:p>
          <a:p>
            <a:endParaRPr lang="el-GR" b="1" dirty="0"/>
          </a:p>
        </p:txBody>
      </p:sp>
    </p:spTree>
    <p:extLst>
      <p:ext uri="{BB962C8B-B14F-4D97-AF65-F5344CB8AC3E}">
        <p14:creationId xmlns:p14="http://schemas.microsoft.com/office/powerpoint/2010/main" val="2856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Υβριστικοσ λογοσ</a:t>
            </a:r>
            <a:endParaRPr lang="en-GB" dirty="0"/>
          </a:p>
        </p:txBody>
      </p:sp>
      <p:sp>
        <p:nvSpPr>
          <p:cNvPr id="4" name="Rectangle 3"/>
          <p:cNvSpPr/>
          <p:nvPr/>
        </p:nvSpPr>
        <p:spPr>
          <a:xfrm>
            <a:off x="2741506" y="1837944"/>
            <a:ext cx="6715083" cy="402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t>εκφραστικός λόγος (expletives), όταν δηλώνει τη συναισθηματική κατάσταση/φόρτιση του ομιλητή </a:t>
            </a:r>
          </a:p>
          <a:p>
            <a:pPr algn="ctr"/>
            <a:r>
              <a:rPr lang="el-GR" sz="2000" dirty="0"/>
              <a:t>π.χ. </a:t>
            </a:r>
            <a:r>
              <a:rPr lang="el-GR" sz="2000" i="1" dirty="0"/>
              <a:t>ρε γαμώτο, ρε πούστη μου</a:t>
            </a:r>
            <a:r>
              <a:rPr lang="el-GR" sz="2000" dirty="0"/>
              <a:t>.</a:t>
            </a:r>
          </a:p>
          <a:p>
            <a:pPr algn="ctr"/>
            <a:endParaRPr lang="el-GR" sz="2000" dirty="0"/>
          </a:p>
          <a:p>
            <a:pPr algn="ctr"/>
            <a:r>
              <a:rPr lang="el-GR" sz="2000" dirty="0"/>
              <a:t>Εδώ ο εκφραστικός λόγος εντάσσεται στην κατηγορία των επιφωνημάτων (</a:t>
            </a:r>
            <a:r>
              <a:rPr lang="en-US" sz="2000" i="1" dirty="0"/>
              <a:t>interjections</a:t>
            </a:r>
            <a:r>
              <a:rPr lang="en-US" sz="2000" dirty="0"/>
              <a:t>),</a:t>
            </a:r>
            <a:r>
              <a:rPr lang="el-GR" sz="2000" dirty="0"/>
              <a:t> αφού σημαδεύει την αλλαγή στη συναισθηματική  κατάσταση του πομπού και λειτουργεί ως συναισθηματικό ξέσπασμα.</a:t>
            </a:r>
          </a:p>
        </p:txBody>
      </p:sp>
    </p:spTree>
    <p:extLst>
      <p:ext uri="{BB962C8B-B14F-4D97-AF65-F5344CB8AC3E}">
        <p14:creationId xmlns:p14="http://schemas.microsoft.com/office/powerpoint/2010/main" val="21413554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Υβριστικοσ λογοσ</a:t>
            </a:r>
            <a:endParaRPr lang="en-GB" dirty="0"/>
          </a:p>
        </p:txBody>
      </p:sp>
      <p:sp>
        <p:nvSpPr>
          <p:cNvPr id="4" name="Rectangle 3"/>
          <p:cNvSpPr/>
          <p:nvPr/>
        </p:nvSpPr>
        <p:spPr>
          <a:xfrm>
            <a:off x="3751072" y="2313432"/>
            <a:ext cx="5503333" cy="3223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a:t>Λέξεις-ταμπού </a:t>
            </a:r>
          </a:p>
          <a:p>
            <a:pPr algn="ctr"/>
            <a:endParaRPr lang="el-GR" sz="2500" dirty="0"/>
          </a:p>
          <a:p>
            <a:pPr algn="ctr"/>
            <a:r>
              <a:rPr lang="el-GR" sz="2500" dirty="0"/>
              <a:t>όταν το άσεμνο λεξιλόγιο αντικαθιστά φράσεις της νόρμας</a:t>
            </a:r>
          </a:p>
          <a:p>
            <a:pPr algn="ctr"/>
            <a:endParaRPr lang="el-GR" sz="2500" dirty="0"/>
          </a:p>
          <a:p>
            <a:pPr algn="ctr"/>
            <a:r>
              <a:rPr lang="el-GR" sz="2500" dirty="0"/>
              <a:t>π.χ. </a:t>
            </a:r>
            <a:r>
              <a:rPr lang="el-GR" sz="2500" i="1" dirty="0"/>
              <a:t>Χέστηκε πάνω του ‘φοβήθηκε’</a:t>
            </a:r>
            <a:r>
              <a:rPr lang="el-GR" sz="2500" dirty="0"/>
              <a:t>.</a:t>
            </a:r>
          </a:p>
          <a:p>
            <a:pPr algn="ctr"/>
            <a:endParaRPr lang="en-GB" sz="2400" dirty="0"/>
          </a:p>
        </p:txBody>
      </p:sp>
    </p:spTree>
    <p:extLst>
      <p:ext uri="{BB962C8B-B14F-4D97-AF65-F5344CB8AC3E}">
        <p14:creationId xmlns:p14="http://schemas.microsoft.com/office/powerpoint/2010/main" val="26836274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δεδομενα</a:t>
            </a:r>
            <a:endParaRPr lang="en-GB" dirty="0"/>
          </a:p>
        </p:txBody>
      </p:sp>
      <p:sp>
        <p:nvSpPr>
          <p:cNvPr id="3" name="Content Placeholder 2"/>
          <p:cNvSpPr>
            <a:spLocks noGrp="1"/>
          </p:cNvSpPr>
          <p:nvPr>
            <p:ph idx="1"/>
          </p:nvPr>
        </p:nvSpPr>
        <p:spPr/>
        <p:txBody>
          <a:bodyPr>
            <a:normAutofit/>
          </a:bodyPr>
          <a:lstStyle/>
          <a:p>
            <a:pPr algn="ctr">
              <a:lnSpc>
                <a:spcPct val="100000"/>
              </a:lnSpc>
            </a:pPr>
            <a:r>
              <a:rPr lang="el-GR" b="1" dirty="0"/>
              <a:t>Το υλικό αποτελείται από δύο συνομιλίες, διάρκειας περίπου μίας ώρας η καθεμιά, μεταξύ μαθητών της γ’ λυκείου παρουσία ερευνητών. </a:t>
            </a:r>
          </a:p>
          <a:p>
            <a:pPr algn="ctr">
              <a:lnSpc>
                <a:spcPct val="100000"/>
              </a:lnSpc>
            </a:pPr>
            <a:endParaRPr lang="el-GR" b="1" dirty="0"/>
          </a:p>
          <a:p>
            <a:pPr marL="457200" indent="-457200">
              <a:lnSpc>
                <a:spcPct val="100000"/>
              </a:lnSpc>
              <a:buFont typeface="+mj-lt"/>
              <a:buAutoNum type="arabicPeriod"/>
            </a:pPr>
            <a:r>
              <a:rPr lang="el-GR" b="1" dirty="0"/>
              <a:t>Στις αφηγήσεις της </a:t>
            </a:r>
            <a:r>
              <a:rPr lang="el-GR" b="1" dirty="0">
                <a:solidFill>
                  <a:srgbClr val="C00000"/>
                </a:solidFill>
              </a:rPr>
              <a:t>πρώτης συνομιλίας</a:t>
            </a:r>
            <a:r>
              <a:rPr lang="el-GR" b="1" dirty="0"/>
              <a:t>, οι πληροφορητές Γιάννης και Κυριάκος (ψευδώνυμα) παρουσιάζονται ως κακοί μαθητές και ως μέλη σε μιας δεμένης ομάδας, η οποία αρέσκεται να προκαλεί με τη συμπεριφορά της και να έρχεται σε ρήξη με τους έχοντες εξουσία (καθηγητές, αστυνομικοί, κληρικοί κλπ.). </a:t>
            </a:r>
          </a:p>
          <a:p>
            <a:pPr marL="457200" indent="-457200">
              <a:lnSpc>
                <a:spcPct val="100000"/>
              </a:lnSpc>
              <a:buFont typeface="+mj-lt"/>
              <a:buAutoNum type="arabicPeriod"/>
            </a:pPr>
            <a:r>
              <a:rPr lang="el-GR" b="1" dirty="0"/>
              <a:t>Στις αφηγήσεις της </a:t>
            </a:r>
            <a:r>
              <a:rPr lang="el-GR" b="1" dirty="0">
                <a:solidFill>
                  <a:srgbClr val="C00000"/>
                </a:solidFill>
              </a:rPr>
              <a:t>δεύτερης συνομιλίας</a:t>
            </a:r>
            <a:r>
              <a:rPr lang="el-GR" b="1" dirty="0"/>
              <a:t>, οι πληροφορητές Χάρης και Στέλιος (ψευδώνυμα) παρουσιάζονται ως καλοί μαθητές, γνωστοί φίλοι που συμβαδίζουν με τις τρέχουσες κοινωνικές αξίες.</a:t>
            </a:r>
          </a:p>
          <a:p>
            <a:endParaRPr lang="en-GB" dirty="0"/>
          </a:p>
        </p:txBody>
      </p:sp>
    </p:spTree>
    <p:extLst>
      <p:ext uri="{BB962C8B-B14F-4D97-AF65-F5344CB8AC3E}">
        <p14:creationId xmlns:p14="http://schemas.microsoft.com/office/powerpoint/2010/main" val="102441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F9431C-C241-314F-BD44-0F6DD23F317A}"/>
              </a:ext>
            </a:extLst>
          </p:cNvPr>
          <p:cNvSpPr>
            <a:spLocks noGrp="1"/>
          </p:cNvSpPr>
          <p:nvPr>
            <p:ph type="title"/>
          </p:nvPr>
        </p:nvSpPr>
        <p:spPr/>
        <p:txBody>
          <a:bodyPr/>
          <a:lstStyle/>
          <a:p>
            <a:r>
              <a:rPr lang="el-GR" dirty="0" err="1"/>
              <a:t>δεδομενα</a:t>
            </a:r>
            <a:endParaRPr lang="el-GR" dirty="0"/>
          </a:p>
        </p:txBody>
      </p:sp>
      <p:sp>
        <p:nvSpPr>
          <p:cNvPr id="3" name="Θέση περιεχομένου 2">
            <a:extLst>
              <a:ext uri="{FF2B5EF4-FFF2-40B4-BE49-F238E27FC236}">
                <a16:creationId xmlns:a16="http://schemas.microsoft.com/office/drawing/2014/main" id="{767256D2-196D-D54B-A9F8-0914EAAEDA4E}"/>
              </a:ext>
            </a:extLst>
          </p:cNvPr>
          <p:cNvSpPr>
            <a:spLocks noGrp="1"/>
          </p:cNvSpPr>
          <p:nvPr>
            <p:ph idx="1"/>
          </p:nvPr>
        </p:nvSpPr>
        <p:spPr/>
        <p:txBody>
          <a:bodyPr/>
          <a:lstStyle/>
          <a:p>
            <a:pPr algn="ctr">
              <a:lnSpc>
                <a:spcPct val="150000"/>
              </a:lnSpc>
            </a:pPr>
            <a:r>
              <a:rPr lang="el-GR" b="1" dirty="0"/>
              <a:t>Όσον αφορά τον υβριστικό λόγο, παρατηρούμε ότι στις αφηγήσεις της πρώτης συνομιλίας, οι πληροφορητές χρησιμοποιούν </a:t>
            </a:r>
            <a:r>
              <a:rPr lang="el-GR" b="1" dirty="0" err="1"/>
              <a:t>κατα</a:t>
            </a:r>
            <a:r>
              <a:rPr lang="el-GR" b="1" dirty="0"/>
              <a:t> κόρον τον υβριστικό προσβλητικό λόγο, ενώ σε αυτές της δεύτερης συνομιλίας ήπιες/μετριασμένες εκφράσεις </a:t>
            </a:r>
            <a:r>
              <a:rPr lang="el-GR" b="1" dirty="0" err="1"/>
              <a:t>υβρεολογίου</a:t>
            </a:r>
            <a:r>
              <a:rPr lang="el-GR" b="1" dirty="0"/>
              <a:t> και εκφραστικό υβριστικό λόγο.</a:t>
            </a:r>
          </a:p>
          <a:p>
            <a:endParaRPr lang="el-GR" dirty="0"/>
          </a:p>
          <a:p>
            <a:endParaRPr lang="el-GR" dirty="0"/>
          </a:p>
        </p:txBody>
      </p:sp>
    </p:spTree>
    <p:extLst>
      <p:ext uri="{BB962C8B-B14F-4D97-AF65-F5344CB8AC3E}">
        <p14:creationId xmlns:p14="http://schemas.microsoft.com/office/powerpoint/2010/main" val="6728636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680" y="406388"/>
            <a:ext cx="10058400" cy="1609344"/>
          </a:xfrm>
        </p:spPr>
        <p:txBody>
          <a:bodyPr>
            <a:normAutofit fontScale="90000"/>
          </a:bodyPr>
          <a:lstStyle/>
          <a:p>
            <a:pPr algn="ctr"/>
            <a:r>
              <a:rPr lang="el-GR" dirty="0" err="1"/>
              <a:t>Δεδομενα</a:t>
            </a:r>
            <a:br>
              <a:rPr lang="el-GR" dirty="0"/>
            </a:br>
            <a:r>
              <a:rPr lang="el-GR" sz="2800" b="1" dirty="0"/>
              <a:t>Α’ συνομιλία</a:t>
            </a:r>
            <a:br>
              <a:rPr lang="el-GR" dirty="0"/>
            </a:br>
            <a:endParaRPr lang="el-GR" dirty="0"/>
          </a:p>
        </p:txBody>
      </p:sp>
      <p:sp>
        <p:nvSpPr>
          <p:cNvPr id="3" name="Content Placeholder 2"/>
          <p:cNvSpPr>
            <a:spLocks noGrp="1"/>
          </p:cNvSpPr>
          <p:nvPr>
            <p:ph idx="1"/>
          </p:nvPr>
        </p:nvSpPr>
        <p:spPr>
          <a:xfrm>
            <a:off x="1323805" y="1503669"/>
            <a:ext cx="9603275" cy="3882148"/>
          </a:xfrm>
        </p:spPr>
        <p:txBody>
          <a:bodyPr>
            <a:normAutofit fontScale="77500" lnSpcReduction="20000"/>
          </a:bodyPr>
          <a:lstStyle/>
          <a:p>
            <a:pPr marL="0" indent="0">
              <a:lnSpc>
                <a:spcPct val="170000"/>
              </a:lnSpc>
              <a:buNone/>
            </a:pPr>
            <a:r>
              <a:rPr lang="el-GR" dirty="0"/>
              <a:t>[1]     </a:t>
            </a:r>
            <a:r>
              <a:rPr lang="el-GR" b="1" dirty="0"/>
              <a:t>Κ: Μπαίνουμε στο μετρό πηγαίναμε πηγαίναμε, σταματάει σε μια στάση ανοίγουν οι πόρτες δεν ήταν να βγούμε κοιτάω κι εγώ ξέρω γω από  την πόρτα που ’χε ανοίξει  και βλέπω έναν μπάτσο τώρα με μπότες μέχρι εδώ πάνω κάτι πράσινους μπερέδες κι ένα όπλο ξέρω γω που ρίχνει πεντακόσιες φορές το δευτερόλεπτο </a:t>
            </a:r>
          </a:p>
          <a:p>
            <a:pPr marL="0" indent="0">
              <a:lnSpc>
                <a:spcPct val="170000"/>
              </a:lnSpc>
              <a:buNone/>
            </a:pPr>
            <a:r>
              <a:rPr lang="el-GR" b="1" dirty="0"/>
              <a:t>[2]	Γ: Αυτόματο </a:t>
            </a:r>
          </a:p>
          <a:p>
            <a:pPr marL="0" indent="0">
              <a:buNone/>
            </a:pPr>
            <a:r>
              <a:rPr lang="el-GR" b="1" dirty="0"/>
              <a:t>[3]	Κ: Αυτόματο λες και πάει ξέρω γω για: πόλεμο.</a:t>
            </a:r>
          </a:p>
          <a:p>
            <a:pPr marL="0" indent="0">
              <a:buNone/>
            </a:pPr>
            <a:r>
              <a:rPr lang="el-GR" b="1" dirty="0"/>
              <a:t>[4]	Γ: Έτσι είναι ρε στους υπόγειους έτσι [είναι].</a:t>
            </a:r>
          </a:p>
          <a:p>
            <a:pPr marL="0" indent="0">
              <a:buNone/>
            </a:pPr>
            <a:r>
              <a:rPr lang="el-GR" b="1" dirty="0"/>
              <a:t>[5]	E: [Ναι].</a:t>
            </a:r>
          </a:p>
          <a:p>
            <a:pPr marL="0" indent="0">
              <a:lnSpc>
                <a:spcPct val="120000"/>
              </a:lnSpc>
              <a:buNone/>
            </a:pPr>
            <a:r>
              <a:rPr lang="el-GR" b="1" dirty="0"/>
              <a:t>[6]	Κ: Λοιπόν και αρχίζουμε &gt;κι είχε και μια φάτσα ξέρω γω δεν  βλεπότανε ο άνθρωπος&lt; και 	του λέμε δε ντρέπεσαι πώς είσαι  έτσι ξέρω γω </a:t>
            </a:r>
            <a:r>
              <a:rPr lang="el-GR" b="1" u="sng" dirty="0"/>
              <a:t>κωλόπουστα, άντε ρε γουρούνι</a:t>
            </a:r>
          </a:p>
          <a:p>
            <a:pPr marL="0" indent="0">
              <a:buNone/>
            </a:pPr>
            <a:endParaRPr lang="el-GR" b="1" dirty="0">
              <a:solidFill>
                <a:schemeClr val="accent1"/>
              </a:solidFill>
            </a:endParaRPr>
          </a:p>
          <a:p>
            <a:endParaRPr lang="el-GR" dirty="0"/>
          </a:p>
          <a:p>
            <a:endParaRPr lang="el-GR" dirty="0"/>
          </a:p>
        </p:txBody>
      </p:sp>
      <p:sp>
        <p:nvSpPr>
          <p:cNvPr id="4" name="Content Placeholder 2">
            <a:extLst>
              <a:ext uri="{FF2B5EF4-FFF2-40B4-BE49-F238E27FC236}">
                <a16:creationId xmlns:a16="http://schemas.microsoft.com/office/drawing/2014/main" id="{D686EDA0-9491-6242-8C4E-C495CBD099B4}"/>
              </a:ext>
            </a:extLst>
          </p:cNvPr>
          <p:cNvSpPr txBox="1">
            <a:spLocks/>
          </p:cNvSpPr>
          <p:nvPr/>
        </p:nvSpPr>
        <p:spPr>
          <a:xfrm>
            <a:off x="1434570" y="5413248"/>
            <a:ext cx="10058400" cy="144475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None/>
            </a:pPr>
            <a:r>
              <a:rPr lang="el-GR" sz="1600" b="1" dirty="0"/>
              <a:t>[7]        Γ: Τι έχω λέει ρε παιδιά &gt;Θα ντρεπόμουνα λέω στη θέση σου δε κοκκινίζεις του λέω τι ’ναι αυτά 	που βαστάς ρε πώς ντύνεσαι έτσι ρε &lt; </a:t>
            </a:r>
            <a:r>
              <a:rPr lang="el-GR" sz="1600" b="1" u="sng" dirty="0"/>
              <a:t>ελάτε έξω ρε μαλακισμένα</a:t>
            </a:r>
          </a:p>
          <a:p>
            <a:pPr marL="0" indent="0">
              <a:buNone/>
            </a:pPr>
            <a:r>
              <a:rPr lang="el-GR" sz="1600" b="1" dirty="0"/>
              <a:t>[8].     Κ: Αστυνομικοί αστυνομικοί ξέρω </a:t>
            </a:r>
            <a:r>
              <a:rPr lang="el-GR" sz="1600" b="1" dirty="0" err="1"/>
              <a:t>γω</a:t>
            </a:r>
            <a:r>
              <a:rPr lang="el-GR" sz="1600" b="1" dirty="0"/>
              <a:t> αφού τον βλέπει τον </a:t>
            </a:r>
            <a:r>
              <a:rPr lang="el-GR" sz="1600" b="1" dirty="0" err="1"/>
              <a:t>κούτσαβλο</a:t>
            </a:r>
            <a:r>
              <a:rPr lang="el-GR" sz="1600" b="1" dirty="0"/>
              <a:t> με κοιτάει έλα έξω 	</a:t>
            </a:r>
            <a:r>
              <a:rPr lang="el-GR" sz="1600" b="1" u="sng" dirty="0" err="1"/>
              <a:t>κωλόπουστα</a:t>
            </a:r>
            <a:r>
              <a:rPr lang="el-GR" sz="1600" b="1" u="sng" dirty="0"/>
              <a:t> </a:t>
            </a:r>
            <a:r>
              <a:rPr lang="el-GR" sz="1600" b="1" dirty="0"/>
              <a:t>έλα έξω </a:t>
            </a:r>
            <a:r>
              <a:rPr lang="el-GR" sz="1600" b="1" u="sng" dirty="0"/>
              <a:t>άντε γαμήσου </a:t>
            </a:r>
            <a:r>
              <a:rPr lang="el-GR" sz="1600" b="1" dirty="0"/>
              <a:t>λέω</a:t>
            </a:r>
          </a:p>
          <a:p>
            <a:endParaRPr lang="el-GR" b="1" dirty="0"/>
          </a:p>
        </p:txBody>
      </p:sp>
    </p:spTree>
    <p:extLst>
      <p:ext uri="{BB962C8B-B14F-4D97-AF65-F5344CB8AC3E}">
        <p14:creationId xmlns:p14="http://schemas.microsoft.com/office/powerpoint/2010/main" val="53491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blinds(horizontal)">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blinds(horizontal)">
                                      <p:cBhvr>
                                        <p:cTn id="3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Αστικη/κοινωνικη διαλεκτολογια</a:t>
            </a:r>
          </a:p>
        </p:txBody>
      </p:sp>
      <p:sp>
        <p:nvSpPr>
          <p:cNvPr id="3" name="Content Placeholder 2"/>
          <p:cNvSpPr>
            <a:spLocks noGrp="1"/>
          </p:cNvSpPr>
          <p:nvPr>
            <p:ph idx="1"/>
          </p:nvPr>
        </p:nvSpPr>
        <p:spPr/>
        <p:txBody>
          <a:bodyPr/>
          <a:lstStyle/>
          <a:p>
            <a:pPr marL="0" indent="0" algn="ctr">
              <a:lnSpc>
                <a:spcPct val="150000"/>
              </a:lnSpc>
              <a:buNone/>
            </a:pPr>
            <a:r>
              <a:rPr lang="el-GR" dirty="0"/>
              <a:t>Επίκεντρο του ερευνητικού ενδιαφέροντος αποτελούν πλέον τα </a:t>
            </a:r>
            <a:r>
              <a:rPr lang="el-GR" b="1" dirty="0"/>
              <a:t>αστικά κέντρα, </a:t>
            </a:r>
            <a:r>
              <a:rPr lang="el-GR" dirty="0"/>
              <a:t>και </a:t>
            </a:r>
            <a:r>
              <a:rPr lang="el-GR" b="1" dirty="0"/>
              <a:t>όχι οι αγροτικές περιοχές</a:t>
            </a:r>
            <a:r>
              <a:rPr lang="el-GR" dirty="0"/>
              <a:t>, προκειμένου να καταγραφούν </a:t>
            </a:r>
            <a:r>
              <a:rPr lang="el-GR" b="1" dirty="0"/>
              <a:t>οι </a:t>
            </a:r>
            <a:r>
              <a:rPr lang="el-GR" b="1" i="1" dirty="0" err="1"/>
              <a:t>κοινωνιόλεκτοι</a:t>
            </a:r>
            <a:r>
              <a:rPr lang="el-GR" dirty="0"/>
              <a:t>, δηλαδή οι γλωσσικές ποικιλίες που χρησιμοποιούνται από διαφορετικές κοινωνικές ομάδες. Τα γλωσσικά χαρακτηριστικά συσχετίζονται με κοινωνικά χαρακτηριστικά όπως:</a:t>
            </a:r>
          </a:p>
          <a:p>
            <a:pPr marL="0" indent="0">
              <a:buNone/>
            </a:pPr>
            <a:endParaRPr lang="el-GR" dirty="0"/>
          </a:p>
          <a:p>
            <a:pPr marL="0" indent="0">
              <a:buNone/>
            </a:pPr>
            <a:endParaRPr lang="el-GR" dirty="0"/>
          </a:p>
        </p:txBody>
      </p:sp>
      <p:sp>
        <p:nvSpPr>
          <p:cNvPr id="4" name="Oval 3"/>
          <p:cNvSpPr/>
          <p:nvPr/>
        </p:nvSpPr>
        <p:spPr>
          <a:xfrm>
            <a:off x="1533644" y="4600936"/>
            <a:ext cx="1724629" cy="1562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κοινωνική τάξη</a:t>
            </a:r>
          </a:p>
        </p:txBody>
      </p:sp>
      <p:sp>
        <p:nvSpPr>
          <p:cNvPr id="5" name="Oval 4"/>
          <p:cNvSpPr/>
          <p:nvPr/>
        </p:nvSpPr>
        <p:spPr>
          <a:xfrm>
            <a:off x="4227653" y="4699321"/>
            <a:ext cx="1539433" cy="13773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φύλο</a:t>
            </a:r>
          </a:p>
        </p:txBody>
      </p:sp>
      <p:sp>
        <p:nvSpPr>
          <p:cNvPr id="6" name="Oval 5"/>
          <p:cNvSpPr/>
          <p:nvPr/>
        </p:nvSpPr>
        <p:spPr>
          <a:xfrm>
            <a:off x="6873509" y="4710895"/>
            <a:ext cx="1574157" cy="13658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ηλικία</a:t>
            </a:r>
          </a:p>
        </p:txBody>
      </p:sp>
      <p:sp>
        <p:nvSpPr>
          <p:cNvPr id="7" name="Oval 6"/>
          <p:cNvSpPr/>
          <p:nvPr/>
        </p:nvSpPr>
        <p:spPr>
          <a:xfrm>
            <a:off x="9198690" y="4542532"/>
            <a:ext cx="1655180" cy="1678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εθνότητα</a:t>
            </a:r>
          </a:p>
        </p:txBody>
      </p:sp>
      <p:cxnSp>
        <p:nvCxnSpPr>
          <p:cNvPr id="9" name="Straight Connector 8"/>
          <p:cNvCxnSpPr>
            <a:cxnSpLocks/>
          </p:cNvCxnSpPr>
          <p:nvPr/>
        </p:nvCxnSpPr>
        <p:spPr>
          <a:xfrm flipH="1">
            <a:off x="2943829" y="4105070"/>
            <a:ext cx="1065469" cy="605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4009297" y="4105070"/>
            <a:ext cx="427167" cy="7341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4050252" y="4073236"/>
            <a:ext cx="2965690" cy="8894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a:stCxn id="7" idx="1"/>
          </p:cNvCxnSpPr>
          <p:nvPr/>
        </p:nvCxnSpPr>
        <p:spPr>
          <a:xfrm flipH="1" flipV="1">
            <a:off x="4009297" y="4105072"/>
            <a:ext cx="5431788" cy="68324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8685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0"/>
            <a:ext cx="10058400" cy="1472184"/>
          </a:xfrm>
        </p:spPr>
        <p:txBody>
          <a:bodyPr/>
          <a:lstStyle/>
          <a:p>
            <a:pPr algn="ctr"/>
            <a:r>
              <a:rPr lang="el-GR" sz="4900" dirty="0" err="1"/>
              <a:t>Δεδομενα</a:t>
            </a:r>
            <a:br>
              <a:rPr lang="el-GR" dirty="0"/>
            </a:br>
            <a:r>
              <a:rPr lang="el-GR" sz="2500" b="1" dirty="0"/>
              <a:t>Α’ συνομιλία</a:t>
            </a:r>
            <a:endParaRPr lang="el-GR" sz="2500" dirty="0"/>
          </a:p>
        </p:txBody>
      </p:sp>
      <p:sp>
        <p:nvSpPr>
          <p:cNvPr id="3" name="Content Placeholder 2"/>
          <p:cNvSpPr>
            <a:spLocks noGrp="1"/>
          </p:cNvSpPr>
          <p:nvPr>
            <p:ph idx="1"/>
          </p:nvPr>
        </p:nvSpPr>
        <p:spPr>
          <a:xfrm>
            <a:off x="950976" y="1472184"/>
            <a:ext cx="10058400" cy="4398264"/>
          </a:xfrm>
        </p:spPr>
        <p:txBody>
          <a:bodyPr>
            <a:normAutofit lnSpcReduction="10000"/>
          </a:bodyPr>
          <a:lstStyle/>
          <a:p>
            <a:pPr marL="68580" indent="0">
              <a:lnSpc>
                <a:spcPct val="110000"/>
              </a:lnSpc>
              <a:buNone/>
            </a:pPr>
            <a:r>
              <a:rPr lang="el-GR" dirty="0"/>
              <a:t>[1]   </a:t>
            </a:r>
            <a:r>
              <a:rPr lang="el-GR" b="1" dirty="0"/>
              <a:t>Γ: Σήμερα άκουγα μουσική εγώ, στα ίσα,  μου λέει, </a:t>
            </a:r>
            <a:r>
              <a:rPr lang="en-US" b="1" dirty="0"/>
              <a:t>George can you continue the text</a:t>
            </a:r>
            <a:r>
              <a:rPr lang="el-GR" b="1" dirty="0"/>
              <a:t>?//</a:t>
            </a:r>
          </a:p>
          <a:p>
            <a:pPr marL="68580" indent="0">
              <a:lnSpc>
                <a:spcPct val="110000"/>
              </a:lnSpc>
              <a:buNone/>
            </a:pPr>
            <a:r>
              <a:rPr lang="el-GR" b="1" dirty="0"/>
              <a:t>[2]   Χ: Στ’ αγγλικά; ((γέλια))</a:t>
            </a:r>
          </a:p>
          <a:p>
            <a:pPr marL="68580" indent="0">
              <a:lnSpc>
                <a:spcPct val="110000"/>
              </a:lnSpc>
              <a:buNone/>
            </a:pPr>
            <a:r>
              <a:rPr lang="el-GR" b="1" dirty="0"/>
              <a:t>[3]   Κ: Ναι </a:t>
            </a:r>
          </a:p>
          <a:p>
            <a:pPr marL="68580" indent="0">
              <a:lnSpc>
                <a:spcPct val="110000"/>
              </a:lnSpc>
              <a:buNone/>
            </a:pPr>
            <a:r>
              <a:rPr lang="el-GR" b="1" dirty="0"/>
              <a:t>[4]   Ρ: Άκουγε ο μουσική ο Γιώργος //</a:t>
            </a:r>
          </a:p>
          <a:p>
            <a:pPr>
              <a:lnSpc>
                <a:spcPct val="110000"/>
              </a:lnSpc>
            </a:pPr>
            <a:r>
              <a:rPr lang="el-GR" b="1" dirty="0"/>
              <a:t>[5]   Γ: </a:t>
            </a:r>
            <a:r>
              <a:rPr lang="el-GR" dirty="0"/>
              <a:t>Λέω-λέω </a:t>
            </a:r>
            <a:r>
              <a:rPr lang="en-US" dirty="0"/>
              <a:t>what? </a:t>
            </a:r>
            <a:r>
              <a:rPr lang="en-US" dirty="0" err="1"/>
              <a:t>Wh:at</a:t>
            </a:r>
            <a:r>
              <a:rPr lang="en-US" dirty="0"/>
              <a:t> Miss, I’m sorry, </a:t>
            </a:r>
            <a:r>
              <a:rPr lang="el-GR" dirty="0"/>
              <a:t>παλιά τώρα αυτά, </a:t>
            </a:r>
            <a:r>
              <a:rPr lang="en-US" dirty="0"/>
              <a:t>but </a:t>
            </a:r>
            <a:r>
              <a:rPr lang="el-GR" dirty="0"/>
              <a:t>&gt; </a:t>
            </a:r>
            <a:r>
              <a:rPr lang="en-US" dirty="0"/>
              <a:t>I ca::</a:t>
            </a:r>
            <a:r>
              <a:rPr lang="en-US" dirty="0" err="1"/>
              <a:t>n’t</a:t>
            </a:r>
            <a:r>
              <a:rPr lang="en-US" dirty="0"/>
              <a:t> &lt; ((</a:t>
            </a:r>
            <a:r>
              <a:rPr lang="el-GR" dirty="0"/>
              <a:t>γέλια)) Να της κάνω ’</a:t>
            </a:r>
            <a:r>
              <a:rPr lang="el-GR" dirty="0" err="1"/>
              <a:t>γω</a:t>
            </a:r>
            <a:r>
              <a:rPr lang="el-GR" dirty="0"/>
              <a:t> μες στην τάξη, </a:t>
            </a:r>
            <a:r>
              <a:rPr lang="en-US" dirty="0"/>
              <a:t>why George,</a:t>
            </a:r>
            <a:r>
              <a:rPr lang="el-GR" dirty="0"/>
              <a:t> </a:t>
            </a:r>
            <a:r>
              <a:rPr lang="en-US" dirty="0"/>
              <a:t>what happened to you? I can’t do </a:t>
            </a:r>
            <a:r>
              <a:rPr lang="en-US" dirty="0" err="1"/>
              <a:t>i:t</a:t>
            </a:r>
            <a:r>
              <a:rPr lang="en-US" dirty="0"/>
              <a:t> </a:t>
            </a:r>
            <a:r>
              <a:rPr lang="el-GR" dirty="0"/>
              <a:t>και να κάνω </a:t>
            </a:r>
            <a:r>
              <a:rPr lang="el-GR" dirty="0" err="1"/>
              <a:t>γω</a:t>
            </a:r>
            <a:r>
              <a:rPr lang="el-GR" dirty="0"/>
              <a:t> τέτοιες </a:t>
            </a:r>
            <a:r>
              <a:rPr lang="el-GR" b="1" u="sng" dirty="0"/>
              <a:t>μαλακίες</a:t>
            </a:r>
            <a:r>
              <a:rPr lang="el-GR" dirty="0"/>
              <a:t>, να </a:t>
            </a:r>
            <a:r>
              <a:rPr lang="el-GR" u="sng" dirty="0"/>
              <a:t>’</a:t>
            </a:r>
            <a:r>
              <a:rPr lang="el-GR" b="1" u="sng" dirty="0"/>
              <a:t>χει χεστεί</a:t>
            </a:r>
            <a:r>
              <a:rPr lang="el-GR" u="sng" dirty="0"/>
              <a:t> </a:t>
            </a:r>
            <a:r>
              <a:rPr lang="el-GR" dirty="0"/>
              <a:t>να σου λέει τι, την άλλη φορά, έκανε μάθημα και να ‘χει βγάλει τέτοια χαρτομάντιλα και να χτυπιέται. (2”) </a:t>
            </a:r>
            <a:r>
              <a:rPr lang="en-US" dirty="0"/>
              <a:t>What George? </a:t>
            </a:r>
            <a:r>
              <a:rPr lang="el-GR" dirty="0"/>
              <a:t>Τι </a:t>
            </a:r>
            <a:r>
              <a:rPr lang="en-US" dirty="0"/>
              <a:t>what </a:t>
            </a:r>
            <a:r>
              <a:rPr lang="el-GR" dirty="0"/>
              <a:t>και: </a:t>
            </a:r>
            <a:r>
              <a:rPr lang="el-GR" b="1" u="sng" dirty="0"/>
              <a:t>μαλακίες</a:t>
            </a:r>
            <a:r>
              <a:rPr lang="el-GR" dirty="0"/>
              <a:t> της λέω, εμένα μ’ ενοχλούν οι μύξες μέσα στην τάξη, δε μπορείτε να το καταλάβετε αυτό το πράγμα; Στα ίσα, μ’ ενοχλούν οι μύξες, δε μπορώ άλλο της λέω με τις μύξες, πάω έξω</a:t>
            </a:r>
          </a:p>
          <a:p>
            <a:endParaRPr lang="el-GR" dirty="0"/>
          </a:p>
          <a:p>
            <a:pPr marL="68580" indent="0">
              <a:buNone/>
            </a:pPr>
            <a:endParaRPr lang="el-GR" b="1" dirty="0"/>
          </a:p>
        </p:txBody>
      </p:sp>
    </p:spTree>
    <p:extLst>
      <p:ext uri="{BB962C8B-B14F-4D97-AF65-F5344CB8AC3E}">
        <p14:creationId xmlns:p14="http://schemas.microsoft.com/office/powerpoint/2010/main" val="205928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5000" dirty="0" err="1"/>
              <a:t>Δεδομενα</a:t>
            </a:r>
            <a:br>
              <a:rPr lang="el-GR" dirty="0"/>
            </a:br>
            <a:r>
              <a:rPr lang="el-GR" sz="2800" b="1" dirty="0"/>
              <a:t>Β’ συνομιλία</a:t>
            </a:r>
            <a:endParaRPr lang="el-GR" sz="2800" dirty="0"/>
          </a:p>
        </p:txBody>
      </p:sp>
      <p:sp>
        <p:nvSpPr>
          <p:cNvPr id="3" name="Content Placeholder 2"/>
          <p:cNvSpPr>
            <a:spLocks noGrp="1"/>
          </p:cNvSpPr>
          <p:nvPr>
            <p:ph idx="1"/>
          </p:nvPr>
        </p:nvSpPr>
        <p:spPr>
          <a:xfrm>
            <a:off x="1188720" y="1956816"/>
            <a:ext cx="10058400" cy="2386584"/>
          </a:xfrm>
        </p:spPr>
        <p:txBody>
          <a:bodyPr>
            <a:normAutofit fontScale="85000" lnSpcReduction="20000"/>
          </a:bodyPr>
          <a:lstStyle/>
          <a:p>
            <a:pPr marL="68580" lvl="0" indent="0">
              <a:lnSpc>
                <a:spcPct val="100000"/>
              </a:lnSpc>
              <a:spcBef>
                <a:spcPct val="20000"/>
              </a:spcBef>
              <a:buClr>
                <a:srgbClr val="94C600"/>
              </a:buClr>
              <a:buSzPct val="76000"/>
              <a:buNone/>
            </a:pPr>
            <a:r>
              <a:rPr lang="el-GR" sz="1800" b="1" dirty="0">
                <a:solidFill>
                  <a:srgbClr val="3E3D2D"/>
                </a:solidFill>
                <a:latin typeface="Century Gothic"/>
              </a:rPr>
              <a:t>[1]     </a:t>
            </a:r>
            <a:r>
              <a:rPr lang="el-GR" sz="1700" b="1" i="1" dirty="0">
                <a:solidFill>
                  <a:srgbClr val="3E3D2D"/>
                </a:solidFill>
                <a:latin typeface="Century Gothic"/>
              </a:rPr>
              <a:t>Σ: (...)   </a:t>
            </a:r>
            <a:r>
              <a:rPr lang="el-GR" b="1" i="1" dirty="0">
                <a:solidFill>
                  <a:srgbClr val="3E3D2D"/>
                </a:solidFill>
                <a:latin typeface="Century Gothic"/>
              </a:rPr>
              <a:t>είχαμε ακούσει ότι ((ο καθηγητής της χημείας))</a:t>
            </a:r>
            <a:endParaRPr lang="el-GR" b="1" dirty="0">
              <a:solidFill>
                <a:srgbClr val="3E3D2D"/>
              </a:solidFill>
              <a:latin typeface="Century Gothic"/>
            </a:endParaRPr>
          </a:p>
          <a:p>
            <a:pPr marL="68580" lvl="0" indent="0">
              <a:lnSpc>
                <a:spcPct val="100000"/>
              </a:lnSpc>
              <a:spcBef>
                <a:spcPct val="20000"/>
              </a:spcBef>
              <a:buClr>
                <a:srgbClr val="94C600"/>
              </a:buClr>
              <a:buSzPct val="76000"/>
              <a:buNone/>
            </a:pPr>
            <a:r>
              <a:rPr lang="el-GR" b="1" i="1" dirty="0">
                <a:solidFill>
                  <a:srgbClr val="3E3D2D"/>
                </a:solidFill>
                <a:latin typeface="Century Gothic"/>
              </a:rPr>
              <a:t>          ήταν </a:t>
            </a:r>
            <a:r>
              <a:rPr lang="el-GR" b="1" i="1" u="sng" dirty="0">
                <a:solidFill>
                  <a:srgbClr val="3E3D2D"/>
                </a:solidFill>
                <a:latin typeface="Century Gothic"/>
              </a:rPr>
              <a:t>βλάκας, ηλίθιο</a:t>
            </a:r>
            <a:r>
              <a:rPr lang="el-GR" b="1" u="sng" dirty="0">
                <a:solidFill>
                  <a:srgbClr val="3E3D2D"/>
                </a:solidFill>
                <a:latin typeface="Century Gothic"/>
              </a:rPr>
              <a:t>ς </a:t>
            </a:r>
            <a:r>
              <a:rPr lang="el-GR" b="1" i="1" dirty="0">
                <a:solidFill>
                  <a:srgbClr val="3E3D2D"/>
                </a:solidFill>
                <a:latin typeface="Century Gothic"/>
              </a:rPr>
              <a:t>για να μην πω τίποτα βαρύτερο</a:t>
            </a:r>
            <a:r>
              <a:rPr lang="el-GR" b="1" dirty="0">
                <a:solidFill>
                  <a:srgbClr val="3E3D2D"/>
                </a:solidFill>
                <a:latin typeface="Century Gothic"/>
              </a:rPr>
              <a:t> </a:t>
            </a:r>
          </a:p>
          <a:p>
            <a:pPr marL="68580" lvl="0" indent="0">
              <a:lnSpc>
                <a:spcPct val="100000"/>
              </a:lnSpc>
              <a:spcBef>
                <a:spcPct val="20000"/>
              </a:spcBef>
              <a:buClr>
                <a:srgbClr val="94C600"/>
              </a:buClr>
              <a:buSzPct val="76000"/>
              <a:buNone/>
            </a:pPr>
            <a:endParaRPr lang="el-GR" b="1" dirty="0">
              <a:solidFill>
                <a:srgbClr val="3E3D2D"/>
              </a:solidFill>
              <a:latin typeface="Century Gothic"/>
            </a:endParaRPr>
          </a:p>
          <a:p>
            <a:pPr marL="68580" lvl="0" indent="0">
              <a:lnSpc>
                <a:spcPct val="100000"/>
              </a:lnSpc>
              <a:spcBef>
                <a:spcPct val="20000"/>
              </a:spcBef>
              <a:buClr>
                <a:srgbClr val="94C600"/>
              </a:buClr>
              <a:buSzPct val="76000"/>
              <a:buNone/>
            </a:pPr>
            <a:r>
              <a:rPr lang="el-GR" b="1" dirty="0">
                <a:solidFill>
                  <a:srgbClr val="3E3D2D"/>
                </a:solidFill>
                <a:latin typeface="Century Gothic"/>
              </a:rPr>
              <a:t>                        </a:t>
            </a:r>
          </a:p>
          <a:p>
            <a:pPr marL="68580" lvl="0" indent="0">
              <a:lnSpc>
                <a:spcPct val="100000"/>
              </a:lnSpc>
              <a:spcBef>
                <a:spcPct val="20000"/>
              </a:spcBef>
              <a:buClr>
                <a:srgbClr val="94C600"/>
              </a:buClr>
              <a:buSzPct val="76000"/>
              <a:buNone/>
            </a:pPr>
            <a:r>
              <a:rPr lang="el-GR" b="1" dirty="0">
                <a:solidFill>
                  <a:srgbClr val="3E3D2D"/>
                </a:solidFill>
                <a:latin typeface="Century Gothic"/>
              </a:rPr>
              <a:t>[2]   Χ: (...) </a:t>
            </a:r>
            <a:r>
              <a:rPr lang="el-GR" b="1" i="1" dirty="0">
                <a:solidFill>
                  <a:srgbClr val="3E3D2D"/>
                </a:solidFill>
                <a:latin typeface="Century Gothic"/>
              </a:rPr>
              <a:t>και καθόμουνα και βγαίνει μία από ένα μαγαζί </a:t>
            </a:r>
          </a:p>
          <a:p>
            <a:pPr marL="68580" lvl="0" indent="0">
              <a:lnSpc>
                <a:spcPct val="100000"/>
              </a:lnSpc>
              <a:spcBef>
                <a:spcPct val="20000"/>
              </a:spcBef>
              <a:buClr>
                <a:srgbClr val="94C600"/>
              </a:buClr>
              <a:buSzPct val="76000"/>
              <a:buNone/>
            </a:pPr>
            <a:r>
              <a:rPr lang="el-GR" b="1" i="1" dirty="0">
                <a:solidFill>
                  <a:srgbClr val="3E3D2D"/>
                </a:solidFill>
                <a:latin typeface="Century Gothic"/>
              </a:rPr>
              <a:t>                 και </a:t>
            </a:r>
            <a:r>
              <a:rPr lang="el-GR" b="1" dirty="0">
                <a:solidFill>
                  <a:srgbClr val="3E3D2D"/>
                </a:solidFill>
                <a:latin typeface="Century Gothic"/>
              </a:rPr>
              <a:t> </a:t>
            </a:r>
            <a:r>
              <a:rPr lang="el-GR" b="1" i="1" dirty="0">
                <a:solidFill>
                  <a:srgbClr val="3E3D2D"/>
                </a:solidFill>
                <a:latin typeface="Century Gothic"/>
              </a:rPr>
              <a:t>της κάνει </a:t>
            </a:r>
            <a:r>
              <a:rPr lang="el-GR" b="1" i="1" u="sng" dirty="0">
                <a:solidFill>
                  <a:srgbClr val="3E3D2D"/>
                </a:solidFill>
                <a:latin typeface="Century Gothic"/>
              </a:rPr>
              <a:t>παλιό μπιπ, παλιό ε: μπιπ μπιπ </a:t>
            </a:r>
            <a:r>
              <a:rPr lang="el-GR" b="1" i="1" dirty="0">
                <a:solidFill>
                  <a:srgbClr val="3E3D2D"/>
                </a:solidFill>
                <a:latin typeface="Century Gothic"/>
              </a:rPr>
              <a:t>να της </a:t>
            </a:r>
          </a:p>
          <a:p>
            <a:pPr marL="68580" lvl="0" indent="0">
              <a:lnSpc>
                <a:spcPct val="100000"/>
              </a:lnSpc>
              <a:spcBef>
                <a:spcPct val="20000"/>
              </a:spcBef>
              <a:buClr>
                <a:srgbClr val="94C600"/>
              </a:buClr>
              <a:buSzPct val="76000"/>
              <a:buNone/>
            </a:pPr>
            <a:r>
              <a:rPr lang="el-GR" b="1" i="1" dirty="0">
                <a:solidFill>
                  <a:srgbClr val="3E3D2D"/>
                </a:solidFill>
                <a:latin typeface="Century Gothic"/>
              </a:rPr>
              <a:t>                 λέει μου</a:t>
            </a:r>
            <a:r>
              <a:rPr lang="el-GR" b="1" dirty="0">
                <a:solidFill>
                  <a:srgbClr val="3E3D2D"/>
                </a:solidFill>
                <a:latin typeface="Century Gothic"/>
              </a:rPr>
              <a:t> </a:t>
            </a:r>
            <a:r>
              <a:rPr lang="el-GR" b="1" i="1" dirty="0">
                <a:solidFill>
                  <a:srgbClr val="3E3D2D"/>
                </a:solidFill>
                <a:latin typeface="Century Gothic"/>
              </a:rPr>
              <a:t>’κλεισες το σπίτι κάνεις έρωτα με τον άνδρα</a:t>
            </a:r>
          </a:p>
          <a:p>
            <a:pPr marL="68580" lvl="0" indent="0">
              <a:lnSpc>
                <a:spcPct val="100000"/>
              </a:lnSpc>
              <a:spcBef>
                <a:spcPct val="20000"/>
              </a:spcBef>
              <a:buClr>
                <a:srgbClr val="94C600"/>
              </a:buClr>
              <a:buSzPct val="76000"/>
              <a:buNone/>
            </a:pPr>
            <a:r>
              <a:rPr lang="el-GR" b="1" i="1" dirty="0">
                <a:solidFill>
                  <a:srgbClr val="3E3D2D"/>
                </a:solidFill>
                <a:latin typeface="Century Gothic"/>
              </a:rPr>
              <a:t>                  μου</a:t>
            </a:r>
            <a:endParaRPr lang="el-GR" b="1" dirty="0">
              <a:solidFill>
                <a:srgbClr val="3E3D2D"/>
              </a:solidFill>
              <a:latin typeface="Century Gothic"/>
            </a:endParaRPr>
          </a:p>
          <a:p>
            <a:pPr marL="68580" lvl="0" indent="0">
              <a:lnSpc>
                <a:spcPct val="100000"/>
              </a:lnSpc>
              <a:spcBef>
                <a:spcPct val="20000"/>
              </a:spcBef>
              <a:buClr>
                <a:srgbClr val="94C600"/>
              </a:buClr>
              <a:buSzPct val="76000"/>
              <a:buNone/>
            </a:pPr>
            <a:r>
              <a:rPr lang="el-GR" b="1" i="1" dirty="0">
                <a:solidFill>
                  <a:srgbClr val="3E3D2D"/>
                </a:solidFill>
                <a:latin typeface="Century Gothic"/>
              </a:rPr>
              <a:t>				*****</a:t>
            </a:r>
            <a:endParaRPr lang="el-GR" b="1" dirty="0">
              <a:solidFill>
                <a:srgbClr val="3E3D2D"/>
              </a:solidFill>
              <a:latin typeface="Century Gothic"/>
            </a:endParaRPr>
          </a:p>
          <a:p>
            <a:endParaRPr lang="el-GR" dirty="0"/>
          </a:p>
        </p:txBody>
      </p:sp>
      <p:sp>
        <p:nvSpPr>
          <p:cNvPr id="4" name="Content Placeholder 2">
            <a:extLst>
              <a:ext uri="{FF2B5EF4-FFF2-40B4-BE49-F238E27FC236}">
                <a16:creationId xmlns:a16="http://schemas.microsoft.com/office/drawing/2014/main" id="{FB84120A-3EAC-174E-91D6-3F0C987504A3}"/>
              </a:ext>
            </a:extLst>
          </p:cNvPr>
          <p:cNvSpPr txBox="1">
            <a:spLocks/>
          </p:cNvSpPr>
          <p:nvPr/>
        </p:nvSpPr>
        <p:spPr>
          <a:xfrm>
            <a:off x="1188720" y="4507992"/>
            <a:ext cx="10058400" cy="1499616"/>
          </a:xfrm>
          <a:prstGeom prst="rect">
            <a:avLst/>
          </a:prstGeom>
        </p:spPr>
        <p:txBody>
          <a:bodyPr vert="horz" lIns="91440" tIns="45720" rIns="91440" bIns="45720" rtlCol="0">
            <a:normAutofit fontScale="92500" lnSpcReduction="2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68580" indent="0">
              <a:lnSpc>
                <a:spcPct val="100000"/>
              </a:lnSpc>
              <a:spcBef>
                <a:spcPct val="20000"/>
              </a:spcBef>
              <a:buClr>
                <a:srgbClr val="94C600"/>
              </a:buClr>
              <a:buSzPct val="76000"/>
              <a:buFont typeface="Wingdings" pitchFamily="2" charset="2"/>
              <a:buNone/>
            </a:pPr>
            <a:r>
              <a:rPr lang="el-GR" b="1" dirty="0">
                <a:solidFill>
                  <a:srgbClr val="3E3D2D"/>
                </a:solidFill>
                <a:latin typeface="Century Gothic"/>
              </a:rPr>
              <a:t>[3]       </a:t>
            </a:r>
            <a:r>
              <a:rPr lang="x-none" b="1" i="1">
                <a:solidFill>
                  <a:srgbClr val="3E3D2D"/>
                </a:solidFill>
                <a:latin typeface="Gill Sans MT" panose="020B0502020104020203" pitchFamily="34" charset="0"/>
              </a:rPr>
              <a:t>Χ: Μαθηματικά ήταν όλα </a:t>
            </a:r>
            <a:r>
              <a:rPr lang="x-none" b="1" i="1" u="sng">
                <a:solidFill>
                  <a:srgbClr val="3E3D2D"/>
                </a:solidFill>
                <a:latin typeface="Gill Sans MT" panose="020B0502020104020203" pitchFamily="34" charset="0"/>
              </a:rPr>
              <a:t>ρε γαμώτο</a:t>
            </a:r>
            <a:r>
              <a:rPr lang="x-none" b="1" i="1">
                <a:solidFill>
                  <a:srgbClr val="3E3D2D"/>
                </a:solidFill>
                <a:latin typeface="Gill Sans MT" panose="020B0502020104020203" pitchFamily="34" charset="0"/>
              </a:rPr>
              <a:t>, δεν μπορούσα</a:t>
            </a:r>
            <a:endParaRPr lang="el-GR" b="1" i="1" dirty="0">
              <a:solidFill>
                <a:srgbClr val="3E3D2D"/>
              </a:solidFill>
              <a:latin typeface="Century Gothic"/>
            </a:endParaRPr>
          </a:p>
          <a:p>
            <a:pPr marL="68580" indent="0">
              <a:lnSpc>
                <a:spcPct val="100000"/>
              </a:lnSpc>
              <a:spcBef>
                <a:spcPct val="20000"/>
              </a:spcBef>
              <a:buClr>
                <a:srgbClr val="94C600"/>
              </a:buClr>
              <a:buSzPct val="76000"/>
              <a:buFont typeface="Wingdings" pitchFamily="2" charset="2"/>
              <a:buNone/>
            </a:pPr>
            <a:r>
              <a:rPr lang="el-GR" b="1" i="1" dirty="0">
                <a:solidFill>
                  <a:srgbClr val="3E3D2D"/>
                </a:solidFill>
                <a:latin typeface="Century Gothic"/>
              </a:rPr>
              <a:t>              </a:t>
            </a:r>
            <a:r>
              <a:rPr lang="x-none" b="1" i="1">
                <a:solidFill>
                  <a:srgbClr val="3E3D2D"/>
                </a:solidFill>
                <a:latin typeface="Gill Sans MT" panose="020B0502020104020203" pitchFamily="34" charset="0"/>
              </a:rPr>
              <a:t> να το</a:t>
            </a:r>
            <a:r>
              <a:rPr lang="el-GR" b="1" dirty="0">
                <a:solidFill>
                  <a:srgbClr val="3E3D2D"/>
                </a:solidFill>
                <a:latin typeface="Century Gothic"/>
              </a:rPr>
              <a:t> </a:t>
            </a:r>
            <a:r>
              <a:rPr lang="x-none" b="1" i="1">
                <a:solidFill>
                  <a:srgbClr val="3E3D2D"/>
                </a:solidFill>
                <a:latin typeface="Gill Sans MT" panose="020B0502020104020203" pitchFamily="34" charset="0"/>
              </a:rPr>
              <a:t>καταλάβω, χτυπιόμουνα απ’ τα νεύρα μου τι </a:t>
            </a:r>
            <a:endParaRPr lang="el-GR" b="1" i="1" dirty="0">
              <a:solidFill>
                <a:srgbClr val="3E3D2D"/>
              </a:solidFill>
              <a:latin typeface="Century Gothic"/>
            </a:endParaRPr>
          </a:p>
          <a:p>
            <a:pPr marL="68580" indent="0">
              <a:lnSpc>
                <a:spcPct val="100000"/>
              </a:lnSpc>
              <a:spcBef>
                <a:spcPct val="20000"/>
              </a:spcBef>
              <a:buClr>
                <a:srgbClr val="94C600"/>
              </a:buClr>
              <a:buSzPct val="76000"/>
              <a:buFont typeface="Wingdings" pitchFamily="2" charset="2"/>
              <a:buNone/>
            </a:pPr>
            <a:r>
              <a:rPr lang="el-GR" b="1" i="1" dirty="0">
                <a:solidFill>
                  <a:srgbClr val="3E3D2D"/>
                </a:solidFill>
                <a:latin typeface="Century Gothic"/>
              </a:rPr>
              <a:t>               </a:t>
            </a:r>
            <a:r>
              <a:rPr lang="x-none" b="1" i="1">
                <a:solidFill>
                  <a:srgbClr val="3E3D2D"/>
                </a:solidFill>
                <a:latin typeface="Gill Sans MT" panose="020B0502020104020203" pitchFamily="34" charset="0"/>
              </a:rPr>
              <a:t>είναι αυτό το</a:t>
            </a:r>
            <a:r>
              <a:rPr lang="el-GR" b="1" dirty="0">
                <a:solidFill>
                  <a:srgbClr val="3E3D2D"/>
                </a:solidFill>
                <a:latin typeface="Century Gothic"/>
              </a:rPr>
              <a:t> </a:t>
            </a:r>
            <a:r>
              <a:rPr lang="x-none" b="1" i="1">
                <a:solidFill>
                  <a:srgbClr val="3E3D2D"/>
                </a:solidFill>
                <a:latin typeface="Gill Sans MT" panose="020B0502020104020203" pitchFamily="34" charset="0"/>
              </a:rPr>
              <a:t>πράγμα ρε; Και ξέρεις να σου βάζει ο </a:t>
            </a:r>
            <a:endParaRPr lang="el-GR" b="1" i="1" dirty="0">
              <a:solidFill>
                <a:srgbClr val="3E3D2D"/>
              </a:solidFill>
              <a:latin typeface="Century Gothic"/>
            </a:endParaRPr>
          </a:p>
          <a:p>
            <a:pPr marL="68580" indent="0">
              <a:lnSpc>
                <a:spcPct val="100000"/>
              </a:lnSpc>
              <a:spcBef>
                <a:spcPct val="20000"/>
              </a:spcBef>
              <a:buClr>
                <a:srgbClr val="94C600"/>
              </a:buClr>
              <a:buSzPct val="76000"/>
              <a:buFont typeface="Wingdings" pitchFamily="2" charset="2"/>
              <a:buNone/>
            </a:pPr>
            <a:r>
              <a:rPr lang="el-GR" b="1" i="1" dirty="0">
                <a:solidFill>
                  <a:srgbClr val="3E3D2D"/>
                </a:solidFill>
                <a:latin typeface="Century Gothic"/>
              </a:rPr>
              <a:t>               </a:t>
            </a:r>
            <a:r>
              <a:rPr lang="x-none" b="1" i="1">
                <a:solidFill>
                  <a:srgbClr val="3E3D2D"/>
                </a:solidFill>
                <a:latin typeface="Gill Sans MT" panose="020B0502020104020203" pitchFamily="34" charset="0"/>
              </a:rPr>
              <a:t>πρώτος είκοσι ρε,</a:t>
            </a:r>
            <a:r>
              <a:rPr lang="el-GR" b="1" dirty="0">
                <a:solidFill>
                  <a:srgbClr val="3E3D2D"/>
                </a:solidFill>
                <a:latin typeface="Century Gothic"/>
              </a:rPr>
              <a:t> </a:t>
            </a:r>
            <a:r>
              <a:rPr lang="x-none" b="1" i="1">
                <a:solidFill>
                  <a:srgbClr val="3E3D2D"/>
                </a:solidFill>
                <a:latin typeface="Gill Sans MT" panose="020B0502020104020203" pitchFamily="34" charset="0"/>
              </a:rPr>
              <a:t>είκοσι, και να περιμένω το είκοσι, </a:t>
            </a:r>
            <a:endParaRPr lang="el-GR" b="1" i="1" dirty="0">
              <a:solidFill>
                <a:srgbClr val="3E3D2D"/>
              </a:solidFill>
              <a:latin typeface="Century Gothic"/>
            </a:endParaRPr>
          </a:p>
          <a:p>
            <a:pPr marL="68580" indent="0">
              <a:lnSpc>
                <a:spcPct val="100000"/>
              </a:lnSpc>
              <a:spcBef>
                <a:spcPct val="20000"/>
              </a:spcBef>
              <a:buClr>
                <a:srgbClr val="94C600"/>
              </a:buClr>
              <a:buSzPct val="76000"/>
              <a:buFont typeface="Wingdings" pitchFamily="2" charset="2"/>
              <a:buNone/>
            </a:pPr>
            <a:r>
              <a:rPr lang="el-GR" b="1" i="1" dirty="0">
                <a:solidFill>
                  <a:srgbClr val="3E3D2D"/>
                </a:solidFill>
                <a:latin typeface="Century Gothic"/>
              </a:rPr>
              <a:t>               </a:t>
            </a:r>
            <a:r>
              <a:rPr lang="x-none" b="1" i="1">
                <a:solidFill>
                  <a:srgbClr val="3E3D2D"/>
                </a:solidFill>
                <a:latin typeface="Gill Sans MT" panose="020B0502020104020203" pitchFamily="34" charset="0"/>
              </a:rPr>
              <a:t>ήμουνα σίγουρος</a:t>
            </a:r>
            <a:endParaRPr lang="el-GR" b="1" dirty="0">
              <a:solidFill>
                <a:srgbClr val="3E3D2D"/>
              </a:solidFill>
              <a:latin typeface="Century Gothic"/>
            </a:endParaRPr>
          </a:p>
          <a:p>
            <a:endParaRPr lang="en-GB" dirty="0"/>
          </a:p>
        </p:txBody>
      </p:sp>
    </p:spTree>
    <p:extLst>
      <p:ext uri="{BB962C8B-B14F-4D97-AF65-F5344CB8AC3E}">
        <p14:creationId xmlns:p14="http://schemas.microsoft.com/office/powerpoint/2010/main" val="98286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linds(horizontal)">
                                      <p:cBhvr>
                                        <p:cTn id="15" dur="500"/>
                                        <p:tgtEl>
                                          <p:spTgt spid="3">
                                            <p:txEl>
                                              <p:pRg st="4" end="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linds(horizontal)">
                                      <p:cBhvr>
                                        <p:cTn id="18" dur="500"/>
                                        <p:tgtEl>
                                          <p:spTgt spid="3">
                                            <p:txEl>
                                              <p:pRg st="5" end="5"/>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blinds(horizontal)">
                                      <p:cBhvr>
                                        <p:cTn id="21" dur="500"/>
                                        <p:tgtEl>
                                          <p:spTgt spid="3">
                                            <p:txEl>
                                              <p:pRg st="6" end="6"/>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blinds(horizontal)">
                                      <p:cBhvr>
                                        <p:cTn id="24" dur="500"/>
                                        <p:tgtEl>
                                          <p:spTgt spid="3">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linds(horizontal)">
                                      <p:cBhvr>
                                        <p:cTn id="29" dur="500"/>
                                        <p:tgtEl>
                                          <p:spTgt spid="4">
                                            <p:txEl>
                                              <p:pRg st="0" end="0"/>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blinds(horizontal)">
                                      <p:cBhvr>
                                        <p:cTn id="32" dur="500"/>
                                        <p:tgtEl>
                                          <p:spTgt spid="4">
                                            <p:txEl>
                                              <p:pRg st="1" end="1"/>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blinds(horizontal)">
                                      <p:cBhvr>
                                        <p:cTn id="35" dur="500"/>
                                        <p:tgtEl>
                                          <p:spTgt spid="4">
                                            <p:txEl>
                                              <p:pRg st="2" end="2"/>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blinds(horizontal)">
                                      <p:cBhvr>
                                        <p:cTn id="38" dur="500"/>
                                        <p:tgtEl>
                                          <p:spTgt spid="4">
                                            <p:txEl>
                                              <p:pRg st="3" end="3"/>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Effect transition="in" filter="blinds(horizontal)">
                                      <p:cBhvr>
                                        <p:cTn id="41"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l-GR" b="1" dirty="0"/>
              <a:t>[1]   Σ: (...) Δεν πάω με τίποτα του λέω. Άσε</a:t>
            </a:r>
          </a:p>
          <a:p>
            <a:pPr marL="0" indent="0">
              <a:buNone/>
            </a:pPr>
            <a:r>
              <a:rPr lang="el-GR" b="1" dirty="0"/>
              <a:t>           να κοιμηθώ και άμα ξυπνήσω κι έχω όρεξη και περάσω πάω για κάνα </a:t>
            </a:r>
          </a:p>
          <a:p>
            <a:pPr marL="0" indent="0">
              <a:buNone/>
            </a:pPr>
            <a:r>
              <a:rPr lang="el-GR" b="1" dirty="0"/>
              <a:t>           καφέ  προς τα πάνω, </a:t>
            </a:r>
            <a:r>
              <a:rPr lang="el-GR" b="1" u="sng" dirty="0"/>
              <a:t>ρε μαλάκα μου </a:t>
            </a:r>
            <a:r>
              <a:rPr lang="el-GR" b="1" dirty="0"/>
              <a:t>λέει  τράβα.</a:t>
            </a:r>
          </a:p>
          <a:p>
            <a:r>
              <a:rPr lang="el-GR" b="1" dirty="0"/>
              <a:t>[2]    Χ: Γράφει ((γέλια))</a:t>
            </a:r>
          </a:p>
          <a:p>
            <a:endParaRPr lang="el-GR" b="1" dirty="0"/>
          </a:p>
        </p:txBody>
      </p:sp>
      <p:sp>
        <p:nvSpPr>
          <p:cNvPr id="6" name="Title 1">
            <a:extLst>
              <a:ext uri="{FF2B5EF4-FFF2-40B4-BE49-F238E27FC236}">
                <a16:creationId xmlns:a16="http://schemas.microsoft.com/office/drawing/2014/main" id="{64DA1750-22D4-414D-A341-DE9A0FF6A776}"/>
              </a:ext>
            </a:extLst>
          </p:cNvPr>
          <p:cNvSpPr>
            <a:spLocks noGrp="1"/>
          </p:cNvSpPr>
          <p:nvPr>
            <p:ph type="title"/>
          </p:nvPr>
        </p:nvSpPr>
        <p:spPr>
          <a:xfrm>
            <a:off x="886968" y="512064"/>
            <a:ext cx="10058400" cy="1609344"/>
          </a:xfrm>
        </p:spPr>
        <p:txBody>
          <a:bodyPr>
            <a:normAutofit/>
          </a:bodyPr>
          <a:lstStyle/>
          <a:p>
            <a:pPr algn="ctr"/>
            <a:r>
              <a:rPr lang="el-GR" sz="5000" dirty="0" err="1"/>
              <a:t>Δεδομενα</a:t>
            </a:r>
            <a:br>
              <a:rPr lang="el-GR" dirty="0"/>
            </a:br>
            <a:r>
              <a:rPr lang="el-GR" sz="2800" b="1" dirty="0"/>
              <a:t>Β’ συνομιλία</a:t>
            </a:r>
            <a:endParaRPr lang="el-GR" sz="2800" dirty="0"/>
          </a:p>
        </p:txBody>
      </p:sp>
    </p:spTree>
    <p:extLst>
      <p:ext uri="{BB962C8B-B14F-4D97-AF65-F5344CB8AC3E}">
        <p14:creationId xmlns:p14="http://schemas.microsoft.com/office/powerpoint/2010/main" val="17291424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67256D2-196D-D54B-A9F8-0914EAAEDA4E}"/>
              </a:ext>
            </a:extLst>
          </p:cNvPr>
          <p:cNvSpPr>
            <a:spLocks noGrp="1"/>
          </p:cNvSpPr>
          <p:nvPr>
            <p:ph idx="1"/>
          </p:nvPr>
        </p:nvSpPr>
        <p:spPr>
          <a:xfrm>
            <a:off x="1069848" y="1965960"/>
            <a:ext cx="10058400" cy="4535424"/>
          </a:xfrm>
        </p:spPr>
        <p:txBody>
          <a:bodyPr>
            <a:normAutofit fontScale="92500" lnSpcReduction="20000"/>
          </a:bodyPr>
          <a:lstStyle/>
          <a:p>
            <a:pPr algn="just">
              <a:lnSpc>
                <a:spcPct val="110000"/>
              </a:lnSpc>
            </a:pPr>
            <a:r>
              <a:rPr lang="el-GR" sz="2500" dirty="0"/>
              <a:t>Στην πρώτη συνομιλία, στον αφηγηματικό κόσμο, οι αφηγητές παρουσιάζουν τους πρωταγωνιστές των ιστοριών που διηγούνται να χρησιμοποιούν τον προσβλητικό λόγο </a:t>
            </a:r>
          </a:p>
          <a:p>
            <a:pPr algn="just">
              <a:lnSpc>
                <a:spcPct val="110000"/>
              </a:lnSpc>
            </a:pPr>
            <a:endParaRPr lang="el-GR" sz="2500" dirty="0"/>
          </a:p>
          <a:p>
            <a:pPr algn="just">
              <a:lnSpc>
                <a:spcPct val="110000"/>
              </a:lnSpc>
            </a:pPr>
            <a:r>
              <a:rPr lang="el-GR" sz="2500" b="1" dirty="0">
                <a:solidFill>
                  <a:srgbClr val="C00000"/>
                </a:solidFill>
              </a:rPr>
              <a:t>ως προσφωνήσεις αυθεντικής αγένειας</a:t>
            </a:r>
            <a:r>
              <a:rPr lang="el-GR" sz="2500" b="1" dirty="0"/>
              <a:t> </a:t>
            </a:r>
            <a:r>
              <a:rPr lang="el-GR" sz="2500" dirty="0"/>
              <a:t>απέναντι σε πρόσωπα που ανήκουν εκτός ομάδας (αστυνομικοί, καθηγητές/</a:t>
            </a:r>
            <a:r>
              <a:rPr lang="el-GR" sz="2500" dirty="0" err="1"/>
              <a:t>τριες</a:t>
            </a:r>
            <a:r>
              <a:rPr lang="el-GR" sz="2500" dirty="0"/>
              <a:t>), </a:t>
            </a:r>
            <a:r>
              <a:rPr lang="el-GR" sz="2500" b="1" dirty="0"/>
              <a:t>προκειμένου να δείξουν την απαξίωσή τους προς αυτά μέσω της έκφρασης της συναισθηματικής τους κατάστασης (π.χ. θυμός, οργή). </a:t>
            </a:r>
          </a:p>
          <a:p>
            <a:pPr algn="just">
              <a:lnSpc>
                <a:spcPct val="110000"/>
              </a:lnSpc>
            </a:pPr>
            <a:endParaRPr lang="el-GR" sz="2500" b="1" dirty="0"/>
          </a:p>
          <a:p>
            <a:pPr algn="just">
              <a:lnSpc>
                <a:spcPct val="110000"/>
              </a:lnSpc>
            </a:pPr>
            <a:r>
              <a:rPr lang="el-GR" sz="2500" dirty="0"/>
              <a:t>Με άλλα λόγια, οι αφηγητές </a:t>
            </a:r>
            <a:r>
              <a:rPr lang="el-GR" sz="2500" b="1" dirty="0"/>
              <a:t>κατασκευάζουν την ταυτότητα των προσώπων που τολμούν σε έρθουν σε ρήξη με τους φορείς εξουσίας </a:t>
            </a:r>
            <a:r>
              <a:rPr lang="el-GR" sz="2500" dirty="0"/>
              <a:t>και να τους υποτιμήσουν μέσα από τον προσβλητικό λόγο.</a:t>
            </a:r>
          </a:p>
          <a:p>
            <a:endParaRPr lang="el-GR" dirty="0"/>
          </a:p>
          <a:p>
            <a:endParaRPr lang="el-GR" dirty="0"/>
          </a:p>
        </p:txBody>
      </p:sp>
      <p:sp>
        <p:nvSpPr>
          <p:cNvPr id="6" name="Title 1">
            <a:extLst>
              <a:ext uri="{FF2B5EF4-FFF2-40B4-BE49-F238E27FC236}">
                <a16:creationId xmlns:a16="http://schemas.microsoft.com/office/drawing/2014/main" id="{5668F369-B7A0-1440-A894-2F3E2278BD3A}"/>
              </a:ext>
            </a:extLst>
          </p:cNvPr>
          <p:cNvSpPr>
            <a:spLocks noGrp="1"/>
          </p:cNvSpPr>
          <p:nvPr>
            <p:ph type="title"/>
          </p:nvPr>
        </p:nvSpPr>
        <p:spPr>
          <a:xfrm>
            <a:off x="822960" y="598412"/>
            <a:ext cx="10058400" cy="1609344"/>
          </a:xfrm>
        </p:spPr>
        <p:txBody>
          <a:bodyPr>
            <a:normAutofit fontScale="90000"/>
          </a:bodyPr>
          <a:lstStyle/>
          <a:p>
            <a:pPr algn="ctr"/>
            <a:r>
              <a:rPr lang="el-GR" dirty="0"/>
              <a:t>ΣΥΜΠΕΡΑΣΜΑΤΑ</a:t>
            </a:r>
            <a:br>
              <a:rPr lang="el-GR" dirty="0"/>
            </a:br>
            <a:r>
              <a:rPr lang="el-GR" sz="2800" b="1" dirty="0"/>
              <a:t>Α’ συνομιλία</a:t>
            </a:r>
            <a:br>
              <a:rPr lang="el-GR" dirty="0"/>
            </a:br>
            <a:endParaRPr lang="el-GR" dirty="0"/>
          </a:p>
        </p:txBody>
      </p:sp>
    </p:spTree>
    <p:extLst>
      <p:ext uri="{BB962C8B-B14F-4D97-AF65-F5344CB8AC3E}">
        <p14:creationId xmlns:p14="http://schemas.microsoft.com/office/powerpoint/2010/main" val="141770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67256D2-196D-D54B-A9F8-0914EAAEDA4E}"/>
              </a:ext>
            </a:extLst>
          </p:cNvPr>
          <p:cNvSpPr>
            <a:spLocks noGrp="1"/>
          </p:cNvSpPr>
          <p:nvPr>
            <p:ph idx="1"/>
          </p:nvPr>
        </p:nvSpPr>
        <p:spPr>
          <a:xfrm>
            <a:off x="1051560" y="1755648"/>
            <a:ext cx="10058400" cy="4736592"/>
          </a:xfrm>
        </p:spPr>
        <p:txBody>
          <a:bodyPr>
            <a:normAutofit/>
          </a:bodyPr>
          <a:lstStyle/>
          <a:p>
            <a:pPr algn="just">
              <a:lnSpc>
                <a:spcPct val="100000"/>
              </a:lnSpc>
              <a:buFont typeface="Wingdings" pitchFamily="2" charset="2"/>
              <a:buChar char="Ø"/>
            </a:pPr>
            <a:r>
              <a:rPr lang="el-GR" b="1" dirty="0"/>
              <a:t>Στη δεύτερη συνομιλία, οι αφηγητές χρησιμοποιούν τον εκφραστικό λόγο προκειμένου να εκφράσουν την υποκειμενική τους στάση, δηλαδή τη δυσαρέσκειά τους, την έκπληξή τους κλπ. απέναντι στα γεγονότα που βίωσαν. </a:t>
            </a:r>
          </a:p>
          <a:p>
            <a:pPr algn="just">
              <a:lnSpc>
                <a:spcPct val="100000"/>
              </a:lnSpc>
              <a:buFont typeface="Wingdings" pitchFamily="2" charset="2"/>
              <a:buChar char="Ø"/>
            </a:pPr>
            <a:r>
              <a:rPr lang="el-GR" dirty="0"/>
              <a:t>Με άλλα λόγια, χρησιμοποιούν τον εκφραστικό λόγο ως ένα σχόλιο εξωτερικής αξιολόγησης. </a:t>
            </a:r>
          </a:p>
          <a:p>
            <a:pPr algn="just">
              <a:lnSpc>
                <a:spcPct val="100000"/>
              </a:lnSpc>
              <a:buFont typeface="Wingdings" pitchFamily="2" charset="2"/>
              <a:buChar char="Ø"/>
            </a:pPr>
            <a:r>
              <a:rPr lang="el-GR" dirty="0"/>
              <a:t>Παράλληλα, όσον αφορά </a:t>
            </a:r>
            <a:r>
              <a:rPr lang="el-GR" b="1" dirty="0"/>
              <a:t>τις λέξεις ταμπού</a:t>
            </a:r>
            <a:r>
              <a:rPr lang="el-GR" dirty="0"/>
              <a:t>, προτιμούν </a:t>
            </a:r>
            <a:r>
              <a:rPr lang="el-GR" b="1" dirty="0"/>
              <a:t>(α) να χρησιμοποιούν ήπιες εκφράσεις</a:t>
            </a:r>
            <a:r>
              <a:rPr lang="el-GR" dirty="0"/>
              <a:t> (</a:t>
            </a:r>
            <a:r>
              <a:rPr lang="el-GR" i="1" dirty="0"/>
              <a:t>βλάκας, ηλίθιος</a:t>
            </a:r>
            <a:r>
              <a:rPr lang="el-GR" dirty="0"/>
              <a:t>), </a:t>
            </a:r>
            <a:r>
              <a:rPr lang="el-GR" b="1" dirty="0"/>
              <a:t>να λογοκρίνουν τον εαυτό τους ή τον ομιλητή που χρησιμοποιεί υβριστικό λόγο</a:t>
            </a:r>
            <a:r>
              <a:rPr lang="el-GR" dirty="0"/>
              <a:t> (</a:t>
            </a:r>
            <a:r>
              <a:rPr lang="el-GR" i="1" dirty="0"/>
              <a:t>μην πω τίποτε βαρύτερο</a:t>
            </a:r>
            <a:r>
              <a:rPr lang="el-GR" dirty="0"/>
              <a:t>, </a:t>
            </a:r>
            <a:r>
              <a:rPr lang="el-GR" i="1" dirty="0"/>
              <a:t>γράφει</a:t>
            </a:r>
            <a:r>
              <a:rPr lang="el-GR" dirty="0"/>
              <a:t>) και να καταφεύγουν σε φράσεις που τον αντικαθιστούν (</a:t>
            </a:r>
            <a:r>
              <a:rPr lang="el-GR" i="1" dirty="0" err="1"/>
              <a:t>μπιπ</a:t>
            </a:r>
            <a:r>
              <a:rPr lang="el-GR" dirty="0"/>
              <a:t>) και </a:t>
            </a:r>
            <a:r>
              <a:rPr lang="el-GR" b="1" dirty="0"/>
              <a:t>(β) να αποδίδουν τη χρήση του υβριστικού λόγου σε τρίτα πρόσωπα </a:t>
            </a:r>
            <a:r>
              <a:rPr lang="el-GR" dirty="0"/>
              <a:t>και όχι στους ίδιους. </a:t>
            </a:r>
          </a:p>
          <a:p>
            <a:pPr algn="just">
              <a:lnSpc>
                <a:spcPct val="100000"/>
              </a:lnSpc>
              <a:buFont typeface="Wingdings" pitchFamily="2" charset="2"/>
              <a:buChar char="Ø"/>
            </a:pPr>
            <a:r>
              <a:rPr lang="el-GR" dirty="0"/>
              <a:t>Επομένως, οι αφηγητές σε αυτή την περίπτωση </a:t>
            </a:r>
            <a:r>
              <a:rPr lang="el-GR" b="1" dirty="0"/>
              <a:t>κατασκευάζουν για τους εαυτούς τους την ταυτότητα των καλών μαθητών που εναρμονίζονται με τις κυρίαρχες αξίες του καθωσπρεπισμού.</a:t>
            </a:r>
          </a:p>
          <a:p>
            <a:endParaRPr lang="el-GR" dirty="0"/>
          </a:p>
          <a:p>
            <a:endParaRPr lang="el-GR" dirty="0"/>
          </a:p>
        </p:txBody>
      </p:sp>
      <p:sp>
        <p:nvSpPr>
          <p:cNvPr id="6" name="Title 1">
            <a:extLst>
              <a:ext uri="{FF2B5EF4-FFF2-40B4-BE49-F238E27FC236}">
                <a16:creationId xmlns:a16="http://schemas.microsoft.com/office/drawing/2014/main" id="{5668F369-B7A0-1440-A894-2F3E2278BD3A}"/>
              </a:ext>
            </a:extLst>
          </p:cNvPr>
          <p:cNvSpPr>
            <a:spLocks noGrp="1"/>
          </p:cNvSpPr>
          <p:nvPr>
            <p:ph type="title"/>
          </p:nvPr>
        </p:nvSpPr>
        <p:spPr>
          <a:xfrm>
            <a:off x="822960" y="598412"/>
            <a:ext cx="10058400" cy="1609344"/>
          </a:xfrm>
        </p:spPr>
        <p:txBody>
          <a:bodyPr>
            <a:normAutofit fontScale="90000"/>
          </a:bodyPr>
          <a:lstStyle/>
          <a:p>
            <a:pPr algn="ctr"/>
            <a:r>
              <a:rPr lang="el-GR" dirty="0"/>
              <a:t>ΣΥΜΠΕΡΑΣΜΑΤΑ</a:t>
            </a:r>
            <a:br>
              <a:rPr lang="el-GR" dirty="0"/>
            </a:br>
            <a:r>
              <a:rPr lang="el-GR" sz="2800" b="1" dirty="0"/>
              <a:t>Β’ συνομιλία</a:t>
            </a:r>
            <a:br>
              <a:rPr lang="el-GR" dirty="0"/>
            </a:br>
            <a:endParaRPr lang="el-GR" dirty="0"/>
          </a:p>
        </p:txBody>
      </p:sp>
    </p:spTree>
    <p:extLst>
      <p:ext uri="{BB962C8B-B14F-4D97-AF65-F5344CB8AC3E}">
        <p14:creationId xmlns:p14="http://schemas.microsoft.com/office/powerpoint/2010/main" val="330466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67256D2-196D-D54B-A9F8-0914EAAEDA4E}"/>
              </a:ext>
            </a:extLst>
          </p:cNvPr>
          <p:cNvSpPr>
            <a:spLocks noGrp="1"/>
          </p:cNvSpPr>
          <p:nvPr>
            <p:ph idx="1"/>
          </p:nvPr>
        </p:nvSpPr>
        <p:spPr>
          <a:xfrm>
            <a:off x="1170432" y="2121408"/>
            <a:ext cx="10058400" cy="4736592"/>
          </a:xfrm>
        </p:spPr>
        <p:txBody>
          <a:bodyPr>
            <a:normAutofit/>
          </a:bodyPr>
          <a:lstStyle/>
          <a:p>
            <a:pPr algn="ctr">
              <a:lnSpc>
                <a:spcPct val="150000"/>
              </a:lnSpc>
            </a:pPr>
            <a:r>
              <a:rPr lang="el-GR" sz="2500" b="1" dirty="0"/>
              <a:t>Τα ευρήματα αυτά έρχονται σε αντίθεση με τις παραδοσιακές αντιλήψεις του φύλου που ήθελαν τον προσβλητικό λόγο ως αποκλειστικό χαρακτηριστικό της </a:t>
            </a:r>
            <a:r>
              <a:rPr lang="el-GR" sz="2500" b="1" dirty="0" err="1"/>
              <a:t>αρσενικότητας</a:t>
            </a:r>
            <a:r>
              <a:rPr lang="el-GR" sz="2500" b="1" dirty="0"/>
              <a:t>. Όπως φάνηκε, οι αφηγητές μπορούν να χρησιμοποιούν ή όχι τον προσβλητικό λόγο, ανάλογα με την ταυτότητα που θέλουν να κατασκευάσουν στην εκάστοτε επικοινωνιακή περίσταση.</a:t>
            </a:r>
          </a:p>
          <a:p>
            <a:endParaRPr lang="el-GR" dirty="0"/>
          </a:p>
          <a:p>
            <a:endParaRPr lang="el-GR" dirty="0"/>
          </a:p>
        </p:txBody>
      </p:sp>
      <p:sp>
        <p:nvSpPr>
          <p:cNvPr id="6" name="Title 1">
            <a:extLst>
              <a:ext uri="{FF2B5EF4-FFF2-40B4-BE49-F238E27FC236}">
                <a16:creationId xmlns:a16="http://schemas.microsoft.com/office/drawing/2014/main" id="{5668F369-B7A0-1440-A894-2F3E2278BD3A}"/>
              </a:ext>
            </a:extLst>
          </p:cNvPr>
          <p:cNvSpPr>
            <a:spLocks noGrp="1"/>
          </p:cNvSpPr>
          <p:nvPr>
            <p:ph type="title"/>
          </p:nvPr>
        </p:nvSpPr>
        <p:spPr>
          <a:xfrm>
            <a:off x="822960" y="1073900"/>
            <a:ext cx="10058400" cy="1609344"/>
          </a:xfrm>
        </p:spPr>
        <p:txBody>
          <a:bodyPr>
            <a:normAutofit fontScale="90000"/>
          </a:bodyPr>
          <a:lstStyle/>
          <a:p>
            <a:pPr algn="ctr"/>
            <a:r>
              <a:rPr lang="el-GR" dirty="0"/>
              <a:t>ΣΥΜΠΕΡΑΣΜΑΤΑ</a:t>
            </a:r>
            <a:br>
              <a:rPr lang="el-GR" dirty="0"/>
            </a:br>
            <a:br>
              <a:rPr lang="el-GR" dirty="0"/>
            </a:br>
            <a:endParaRPr lang="el-GR" dirty="0"/>
          </a:p>
        </p:txBody>
      </p:sp>
    </p:spTree>
    <p:extLst>
      <p:ext uri="{BB962C8B-B14F-4D97-AF65-F5344CB8AC3E}">
        <p14:creationId xmlns:p14="http://schemas.microsoft.com/office/powerpoint/2010/main" val="5291948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4493ED9-3804-364C-BC36-F28ED5E9A0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1" y="533400"/>
            <a:ext cx="8581149" cy="5765760"/>
          </a:xfrm>
          <a:prstGeom prst="rect">
            <a:avLst/>
          </a:prstGeom>
        </p:spPr>
      </p:pic>
    </p:spTree>
    <p:extLst>
      <p:ext uri="{BB962C8B-B14F-4D97-AF65-F5344CB8AC3E}">
        <p14:creationId xmlns:p14="http://schemas.microsoft.com/office/powerpoint/2010/main" val="16255278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C4E640B-D11E-8747-BA91-7EB6555CEC01}"/>
              </a:ext>
            </a:extLst>
          </p:cNvPr>
          <p:cNvSpPr>
            <a:spLocks noGrp="1"/>
          </p:cNvSpPr>
          <p:nvPr>
            <p:ph idx="1"/>
          </p:nvPr>
        </p:nvSpPr>
        <p:spPr>
          <a:xfrm>
            <a:off x="537882" y="1385392"/>
            <a:ext cx="11228294" cy="5472608"/>
          </a:xfrm>
        </p:spPr>
        <p:txBody>
          <a:bodyPr>
            <a:normAutofit lnSpcReduction="10000"/>
          </a:bodyPr>
          <a:lstStyle/>
          <a:p>
            <a:pPr>
              <a:lnSpc>
                <a:spcPct val="120000"/>
              </a:lnSpc>
              <a:buFont typeface="Wingdings" pitchFamily="2" charset="2"/>
              <a:buChar char="v"/>
            </a:pPr>
            <a:r>
              <a:rPr lang="el-GR" sz="2500" b="1" dirty="0"/>
              <a:t>Σε τι διαφέρει η αστική διαλεκτολογία από την παραδοσιακή διαλεκτική γεωγραφία;</a:t>
            </a:r>
          </a:p>
          <a:p>
            <a:pPr>
              <a:lnSpc>
                <a:spcPct val="120000"/>
              </a:lnSpc>
              <a:buFont typeface="Wingdings" pitchFamily="2" charset="2"/>
              <a:buChar char="v"/>
            </a:pPr>
            <a:r>
              <a:rPr lang="el-GR" sz="2500" b="1" dirty="0"/>
              <a:t>Πως επιχειρεί η αστική διαλεκτολογία να αντλήσει – συλλέξει υλικό από τους πληροφορητές; Με ποια κριτήρια ταξινομούνται οι πληροφορητές στις πρώτες έρευνες της αστικής διαλεκτολογίας;</a:t>
            </a:r>
          </a:p>
          <a:p>
            <a:pPr>
              <a:lnSpc>
                <a:spcPct val="120000"/>
              </a:lnSpc>
              <a:buFont typeface="Wingdings" pitchFamily="2" charset="2"/>
              <a:buChar char="v"/>
            </a:pPr>
            <a:r>
              <a:rPr lang="el-GR" sz="2500" b="1" dirty="0"/>
              <a:t>Τι είναι «το παράδοξο του παρατηρητή/ερευνητή» (</a:t>
            </a:r>
            <a:r>
              <a:rPr lang="en-US" sz="2500" b="1" dirty="0"/>
              <a:t>observer’s paradox);</a:t>
            </a:r>
          </a:p>
          <a:p>
            <a:pPr>
              <a:lnSpc>
                <a:spcPct val="120000"/>
              </a:lnSpc>
              <a:buFont typeface="Wingdings" pitchFamily="2" charset="2"/>
              <a:buChar char="v"/>
            </a:pPr>
            <a:r>
              <a:rPr lang="en-US" sz="2500" b="1" dirty="0" err="1"/>
              <a:t>Ποι</a:t>
            </a:r>
            <a:r>
              <a:rPr lang="en-US" sz="2500" b="1" dirty="0"/>
              <a:t>α </a:t>
            </a:r>
            <a:r>
              <a:rPr lang="en-US" sz="2500" b="1" dirty="0" err="1"/>
              <a:t>μετ</a:t>
            </a:r>
            <a:r>
              <a:rPr lang="en-US" sz="2500" b="1" dirty="0"/>
              <a:t>αβ</a:t>
            </a:r>
            <a:r>
              <a:rPr lang="en-US" sz="2500" b="1" dirty="0" err="1"/>
              <a:t>λητή</a:t>
            </a:r>
            <a:r>
              <a:rPr lang="en-US" sz="2500" b="1" dirty="0"/>
              <a:t> </a:t>
            </a:r>
            <a:r>
              <a:rPr lang="en-US" sz="2500" b="1" dirty="0" err="1"/>
              <a:t>ονομάζετ</a:t>
            </a:r>
            <a:r>
              <a:rPr lang="en-US" sz="2500" b="1" dirty="0"/>
              <a:t>α</a:t>
            </a:r>
            <a:r>
              <a:rPr lang="en-US" sz="2500" b="1" dirty="0" err="1"/>
              <a:t>ι</a:t>
            </a:r>
            <a:r>
              <a:rPr lang="en-US" sz="2500" b="1" dirty="0"/>
              <a:t> </a:t>
            </a:r>
            <a:r>
              <a:rPr lang="en-US" sz="2500" b="1" dirty="0" err="1"/>
              <a:t>εξ</a:t>
            </a:r>
            <a:r>
              <a:rPr lang="en-US" sz="2500" b="1" dirty="0"/>
              <a:t>α</a:t>
            </a:r>
            <a:r>
              <a:rPr lang="en-US" sz="2500" b="1" dirty="0" err="1"/>
              <a:t>ρτημένη</a:t>
            </a:r>
            <a:r>
              <a:rPr lang="en-US" sz="2500" b="1" dirty="0"/>
              <a:t> </a:t>
            </a:r>
            <a:r>
              <a:rPr lang="en-US" sz="2500" b="1" dirty="0" err="1"/>
              <a:t>κ</a:t>
            </a:r>
            <a:r>
              <a:rPr lang="en-US" sz="2500" b="1" dirty="0"/>
              <a:t>α</a:t>
            </a:r>
            <a:r>
              <a:rPr lang="en-US" sz="2500" b="1" dirty="0" err="1"/>
              <a:t>ι</a:t>
            </a:r>
            <a:r>
              <a:rPr lang="en-US" sz="2500" b="1" dirty="0"/>
              <a:t> π</a:t>
            </a:r>
            <a:r>
              <a:rPr lang="en-US" sz="2500" b="1" dirty="0" err="1"/>
              <a:t>οι</a:t>
            </a:r>
            <a:r>
              <a:rPr lang="en-US" sz="2500" b="1" dirty="0"/>
              <a:t>α α</a:t>
            </a:r>
            <a:r>
              <a:rPr lang="en-US" sz="2500" b="1" dirty="0" err="1"/>
              <a:t>νεξάρτητη</a:t>
            </a:r>
            <a:r>
              <a:rPr lang="el-GR" sz="2500" b="1" dirty="0"/>
              <a:t>;</a:t>
            </a:r>
          </a:p>
          <a:p>
            <a:pPr>
              <a:lnSpc>
                <a:spcPct val="120000"/>
              </a:lnSpc>
              <a:buFont typeface="Wingdings" pitchFamily="2" charset="2"/>
              <a:buChar char="v"/>
            </a:pPr>
            <a:r>
              <a:rPr lang="el-GR" sz="2500" b="1" dirty="0"/>
              <a:t>Μία κλασική συσχετιστική έρευνα είναι αυτή του </a:t>
            </a:r>
            <a:r>
              <a:rPr lang="en-US" sz="2500" b="1" dirty="0" err="1"/>
              <a:t>Labov</a:t>
            </a:r>
            <a:r>
              <a:rPr lang="en-US" sz="2500" b="1" dirty="0"/>
              <a:t> </a:t>
            </a:r>
            <a:r>
              <a:rPr lang="en-US" sz="2500" b="1" dirty="0" err="1"/>
              <a:t>την</a:t>
            </a:r>
            <a:r>
              <a:rPr lang="en-US" sz="2500" b="1" dirty="0"/>
              <a:t> </a:t>
            </a:r>
            <a:r>
              <a:rPr lang="en-US" sz="2500" b="1" dirty="0" err="1"/>
              <a:t>δεκ</a:t>
            </a:r>
            <a:r>
              <a:rPr lang="en-US" sz="2500" b="1" dirty="0"/>
              <a:t>α</a:t>
            </a:r>
            <a:r>
              <a:rPr lang="en-US" sz="2500" b="1" dirty="0" err="1"/>
              <a:t>ετί</a:t>
            </a:r>
            <a:r>
              <a:rPr lang="en-US" sz="2500" b="1" dirty="0"/>
              <a:t>α </a:t>
            </a:r>
            <a:r>
              <a:rPr lang="en-US" sz="2500" b="1" dirty="0" err="1"/>
              <a:t>του</a:t>
            </a:r>
            <a:r>
              <a:rPr lang="en-US" sz="2500" b="1" dirty="0"/>
              <a:t> </a:t>
            </a:r>
            <a:r>
              <a:rPr lang="el-GR" sz="2500" b="1" dirty="0"/>
              <a:t>‘</a:t>
            </a:r>
            <a:r>
              <a:rPr lang="en-US" sz="2500" b="1" dirty="0"/>
              <a:t>60</a:t>
            </a:r>
            <a:r>
              <a:rPr lang="el-GR" sz="2500" b="1" dirty="0"/>
              <a:t> στη Νέα Υόρκη. Περιγράψτε επιγραμματικά την έρευνα. Σε ποια συμπεράσματα κατέληξε ερευνητής;</a:t>
            </a:r>
          </a:p>
          <a:p>
            <a:pPr marL="0" indent="0">
              <a:lnSpc>
                <a:spcPct val="120000"/>
              </a:lnSpc>
              <a:buNone/>
            </a:pPr>
            <a:endParaRPr lang="el-GR" b="1" dirty="0"/>
          </a:p>
          <a:p>
            <a:pPr marL="0" indent="0">
              <a:lnSpc>
                <a:spcPct val="120000"/>
              </a:lnSpc>
              <a:buNone/>
            </a:pPr>
            <a:endParaRPr lang="el-GR" b="1" dirty="0"/>
          </a:p>
          <a:p>
            <a:pPr marL="0" indent="0">
              <a:lnSpc>
                <a:spcPct val="120000"/>
              </a:lnSpc>
              <a:buNone/>
            </a:pPr>
            <a:endParaRPr lang="el-GR" b="1" dirty="0"/>
          </a:p>
        </p:txBody>
      </p:sp>
      <p:sp>
        <p:nvSpPr>
          <p:cNvPr id="4" name="Τίτλος 1">
            <a:extLst>
              <a:ext uri="{FF2B5EF4-FFF2-40B4-BE49-F238E27FC236}">
                <a16:creationId xmlns:a16="http://schemas.microsoft.com/office/drawing/2014/main" id="{7123C841-5B23-3440-AE68-63C4A58846F9}"/>
              </a:ext>
            </a:extLst>
          </p:cNvPr>
          <p:cNvSpPr>
            <a:spLocks noGrp="1"/>
          </p:cNvSpPr>
          <p:nvPr>
            <p:ph type="title"/>
          </p:nvPr>
        </p:nvSpPr>
        <p:spPr>
          <a:xfrm>
            <a:off x="1886384" y="0"/>
            <a:ext cx="9296728" cy="1609344"/>
          </a:xfrm>
        </p:spPr>
        <p:txBody>
          <a:bodyPr>
            <a:normAutofit/>
          </a:bodyPr>
          <a:lstStyle/>
          <a:p>
            <a:r>
              <a:rPr lang="el-GR" sz="4500" dirty="0"/>
              <a:t>ΕΡΩΤΗΣΕΙΣ 7</a:t>
            </a:r>
            <a:r>
              <a:rPr lang="el-GR" sz="4500" baseline="30000" dirty="0"/>
              <a:t>ου </a:t>
            </a:r>
            <a:r>
              <a:rPr lang="el-GR" sz="4500" dirty="0" err="1"/>
              <a:t>Μαθηματοσ</a:t>
            </a:r>
            <a:endParaRPr lang="el-GR" sz="4500" dirty="0"/>
          </a:p>
        </p:txBody>
      </p:sp>
    </p:spTree>
    <p:extLst>
      <p:ext uri="{BB962C8B-B14F-4D97-AF65-F5344CB8AC3E}">
        <p14:creationId xmlns:p14="http://schemas.microsoft.com/office/powerpoint/2010/main" val="12202189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C4E640B-D11E-8747-BA91-7EB6555CEC01}"/>
              </a:ext>
            </a:extLst>
          </p:cNvPr>
          <p:cNvSpPr>
            <a:spLocks noGrp="1"/>
          </p:cNvSpPr>
          <p:nvPr>
            <p:ph idx="1"/>
          </p:nvPr>
        </p:nvSpPr>
        <p:spPr>
          <a:xfrm>
            <a:off x="537882" y="1385392"/>
            <a:ext cx="11228294" cy="5472608"/>
          </a:xfrm>
        </p:spPr>
        <p:txBody>
          <a:bodyPr>
            <a:normAutofit/>
          </a:bodyPr>
          <a:lstStyle/>
          <a:p>
            <a:pPr>
              <a:lnSpc>
                <a:spcPct val="120000"/>
              </a:lnSpc>
              <a:buFont typeface="Wingdings" pitchFamily="2" charset="2"/>
              <a:buChar char="v"/>
            </a:pPr>
            <a:r>
              <a:rPr lang="el-GR" sz="2500" b="1" dirty="0"/>
              <a:t>Άλλη μία συσχετιστική έρευνα είναι αυτή του </a:t>
            </a:r>
            <a:r>
              <a:rPr lang="en-US" sz="2500" b="1" dirty="0"/>
              <a:t>Trudgill (1974/75) </a:t>
            </a:r>
            <a:r>
              <a:rPr lang="en-US" sz="2500" b="1" dirty="0" err="1"/>
              <a:t>στο</a:t>
            </a:r>
            <a:r>
              <a:rPr lang="en-US" sz="2500" b="1" dirty="0"/>
              <a:t> </a:t>
            </a:r>
            <a:r>
              <a:rPr lang="en-US" sz="2500" b="1" dirty="0" err="1"/>
              <a:t>Νόριτς</a:t>
            </a:r>
            <a:r>
              <a:rPr lang="en-US" sz="2500" b="1" dirty="0"/>
              <a:t> </a:t>
            </a:r>
            <a:r>
              <a:rPr lang="en-US" sz="2500" b="1" dirty="0" err="1"/>
              <a:t>της</a:t>
            </a:r>
            <a:r>
              <a:rPr lang="en-US" sz="2500" b="1" dirty="0"/>
              <a:t> </a:t>
            </a:r>
            <a:r>
              <a:rPr lang="en-US" sz="2500" b="1" dirty="0" err="1"/>
              <a:t>Αγγλί</a:t>
            </a:r>
            <a:r>
              <a:rPr lang="en-US" sz="2500" b="1" dirty="0"/>
              <a:t>α</a:t>
            </a:r>
            <a:r>
              <a:rPr lang="en-US" sz="2500" b="1" dirty="0" err="1"/>
              <a:t>ς</a:t>
            </a:r>
            <a:r>
              <a:rPr lang="en-US" sz="2500" b="1" dirty="0"/>
              <a:t>. </a:t>
            </a:r>
            <a:r>
              <a:rPr lang="en-US" sz="2500" b="1" dirty="0" err="1"/>
              <a:t>Περιγράψτε</a:t>
            </a:r>
            <a:r>
              <a:rPr lang="en-US" sz="2500" b="1" dirty="0"/>
              <a:t> </a:t>
            </a:r>
            <a:r>
              <a:rPr lang="en-US" sz="2500" b="1" dirty="0" err="1"/>
              <a:t>ε</a:t>
            </a:r>
            <a:r>
              <a:rPr lang="en-US" sz="2500" b="1" dirty="0"/>
              <a:t>π</a:t>
            </a:r>
            <a:r>
              <a:rPr lang="en-US" sz="2500" b="1" dirty="0" err="1"/>
              <a:t>ιγρ</a:t>
            </a:r>
            <a:r>
              <a:rPr lang="en-US" sz="2500" b="1" dirty="0"/>
              <a:t>α</a:t>
            </a:r>
            <a:r>
              <a:rPr lang="en-US" sz="2500" b="1" dirty="0" err="1"/>
              <a:t>μμ</a:t>
            </a:r>
            <a:r>
              <a:rPr lang="en-US" sz="2500" b="1" dirty="0"/>
              <a:t>α</a:t>
            </a:r>
            <a:r>
              <a:rPr lang="en-US" sz="2500" b="1" dirty="0" err="1"/>
              <a:t>τικά</a:t>
            </a:r>
            <a:r>
              <a:rPr lang="en-US" sz="2500" b="1" dirty="0"/>
              <a:t> </a:t>
            </a:r>
            <a:r>
              <a:rPr lang="en-US" sz="2500" b="1" dirty="0" err="1"/>
              <a:t>την</a:t>
            </a:r>
            <a:r>
              <a:rPr lang="en-US" sz="2500" b="1" dirty="0"/>
              <a:t> </a:t>
            </a:r>
            <a:r>
              <a:rPr lang="en-US" sz="2500" b="1" dirty="0" err="1"/>
              <a:t>έρευν</a:t>
            </a:r>
            <a:r>
              <a:rPr lang="en-US" sz="2500" b="1" dirty="0"/>
              <a:t>α. </a:t>
            </a:r>
            <a:r>
              <a:rPr lang="en-US" sz="2500" b="1" dirty="0" err="1"/>
              <a:t>Σε</a:t>
            </a:r>
            <a:r>
              <a:rPr lang="en-US" sz="2500" b="1" dirty="0"/>
              <a:t> π</a:t>
            </a:r>
            <a:r>
              <a:rPr lang="en-US" sz="2500" b="1" dirty="0" err="1"/>
              <a:t>οι</a:t>
            </a:r>
            <a:r>
              <a:rPr lang="en-US" sz="2500" b="1" dirty="0"/>
              <a:t>α </a:t>
            </a:r>
            <a:r>
              <a:rPr lang="en-US" sz="2500" b="1" dirty="0" err="1"/>
              <a:t>συμ</a:t>
            </a:r>
            <a:r>
              <a:rPr lang="en-US" sz="2500" b="1" dirty="0"/>
              <a:t>π</a:t>
            </a:r>
            <a:r>
              <a:rPr lang="en-US" sz="2500" b="1" dirty="0" err="1"/>
              <a:t>εράσμ</a:t>
            </a:r>
            <a:r>
              <a:rPr lang="en-US" sz="2500" b="1" dirty="0"/>
              <a:t>α</a:t>
            </a:r>
            <a:r>
              <a:rPr lang="en-US" sz="2500" b="1" dirty="0" err="1"/>
              <a:t>τ</a:t>
            </a:r>
            <a:r>
              <a:rPr lang="en-US" sz="2500" b="1" dirty="0"/>
              <a:t>α </a:t>
            </a:r>
            <a:r>
              <a:rPr lang="en-US" sz="2500" b="1" dirty="0" err="1"/>
              <a:t>κ</a:t>
            </a:r>
            <a:r>
              <a:rPr lang="en-US" sz="2500" b="1" dirty="0"/>
              <a:t>α</a:t>
            </a:r>
            <a:r>
              <a:rPr lang="en-US" sz="2500" b="1" dirty="0" err="1"/>
              <a:t>τέληξε</a:t>
            </a:r>
            <a:r>
              <a:rPr lang="en-US" sz="2500" b="1" dirty="0"/>
              <a:t> </a:t>
            </a:r>
            <a:r>
              <a:rPr lang="en-US" sz="2500" b="1" dirty="0" err="1"/>
              <a:t>ερευνητής</a:t>
            </a:r>
            <a:r>
              <a:rPr lang="el-GR" sz="2500" b="1" dirty="0"/>
              <a:t>;</a:t>
            </a:r>
          </a:p>
          <a:p>
            <a:pPr>
              <a:lnSpc>
                <a:spcPct val="120000"/>
              </a:lnSpc>
              <a:buFont typeface="Wingdings" pitchFamily="2" charset="2"/>
              <a:buChar char="v"/>
            </a:pPr>
            <a:r>
              <a:rPr lang="el-GR" sz="2500" b="1" dirty="0"/>
              <a:t>Ποιες πτυχές ενός κοινωνικού δικτύου είναι ιδιαίτερα σημαντικές;</a:t>
            </a:r>
          </a:p>
          <a:p>
            <a:pPr>
              <a:lnSpc>
                <a:spcPct val="120000"/>
              </a:lnSpc>
              <a:buFont typeface="Wingdings" pitchFamily="2" charset="2"/>
              <a:buChar char="v"/>
            </a:pPr>
            <a:r>
              <a:rPr lang="el-GR" sz="2500" b="1" dirty="0"/>
              <a:t>Ποια είναι τα συμπεράσματα της συσχετιστικής έρευνας της </a:t>
            </a:r>
            <a:r>
              <a:rPr lang="en-US" sz="2500" b="1" dirty="0" err="1"/>
              <a:t>Chesire</a:t>
            </a:r>
            <a:r>
              <a:rPr lang="en-US" sz="2500" b="1" dirty="0"/>
              <a:t> (1978) </a:t>
            </a:r>
            <a:r>
              <a:rPr lang="en-US" sz="2500" b="1" dirty="0" err="1"/>
              <a:t>στο</a:t>
            </a:r>
            <a:r>
              <a:rPr lang="en-US" sz="2500" b="1" dirty="0"/>
              <a:t> </a:t>
            </a:r>
            <a:r>
              <a:rPr lang="en-US" sz="2500" b="1" dirty="0" err="1"/>
              <a:t>Ρέντ</a:t>
            </a:r>
            <a:r>
              <a:rPr lang="el-GR" sz="2500" b="1" dirty="0" err="1"/>
              <a:t>ινγκ</a:t>
            </a:r>
            <a:r>
              <a:rPr lang="en-US" sz="2500" b="1" dirty="0"/>
              <a:t> </a:t>
            </a:r>
            <a:r>
              <a:rPr lang="en-US" sz="2500" b="1" dirty="0" err="1"/>
              <a:t>της</a:t>
            </a:r>
            <a:r>
              <a:rPr lang="en-US" sz="2500" b="1" dirty="0"/>
              <a:t> </a:t>
            </a:r>
            <a:r>
              <a:rPr lang="en-US" sz="2500" b="1" dirty="0" err="1"/>
              <a:t>Αγγλί</a:t>
            </a:r>
            <a:r>
              <a:rPr lang="en-US" sz="2500" b="1" dirty="0"/>
              <a:t>α</a:t>
            </a:r>
            <a:r>
              <a:rPr lang="en-US" sz="2500" b="1" dirty="0" err="1"/>
              <a:t>ς</a:t>
            </a:r>
            <a:r>
              <a:rPr lang="el-GR" sz="2500" b="1" dirty="0"/>
              <a:t>;</a:t>
            </a:r>
          </a:p>
          <a:p>
            <a:pPr>
              <a:lnSpc>
                <a:spcPct val="120000"/>
              </a:lnSpc>
              <a:buFont typeface="Wingdings" pitchFamily="2" charset="2"/>
              <a:buChar char="v"/>
            </a:pPr>
            <a:r>
              <a:rPr lang="el-GR" sz="2500" b="1" dirty="0"/>
              <a:t>Τι είναι οι κοινότητες πρακτικής; Ποια είναι τα βασικά τους χαρακτηριστικά σύμφωνα με τον </a:t>
            </a:r>
            <a:r>
              <a:rPr lang="en-US" sz="2500" b="1" dirty="0"/>
              <a:t>Wenger (1998);</a:t>
            </a:r>
          </a:p>
          <a:p>
            <a:pPr>
              <a:lnSpc>
                <a:spcPct val="120000"/>
              </a:lnSpc>
              <a:buFont typeface="Wingdings" pitchFamily="2" charset="2"/>
              <a:buChar char="v"/>
            </a:pPr>
            <a:r>
              <a:rPr lang="el-GR" sz="2500" b="1" dirty="0"/>
              <a:t>Πως γίνεται η συλλογή υλικού στις κοινότητες πρακτικής; Να αναφέρετε αντιπροσωπευτικές έρευνες σε κοινότητες πρακτικής.</a:t>
            </a:r>
          </a:p>
          <a:p>
            <a:pPr marL="0" indent="0">
              <a:lnSpc>
                <a:spcPct val="120000"/>
              </a:lnSpc>
              <a:buNone/>
            </a:pPr>
            <a:endParaRPr lang="el-GR" b="1" dirty="0"/>
          </a:p>
          <a:p>
            <a:pPr marL="0" indent="0">
              <a:lnSpc>
                <a:spcPct val="120000"/>
              </a:lnSpc>
              <a:buNone/>
            </a:pPr>
            <a:endParaRPr lang="el-GR" b="1" dirty="0"/>
          </a:p>
        </p:txBody>
      </p:sp>
      <p:sp>
        <p:nvSpPr>
          <p:cNvPr id="4" name="Τίτλος 1">
            <a:extLst>
              <a:ext uri="{FF2B5EF4-FFF2-40B4-BE49-F238E27FC236}">
                <a16:creationId xmlns:a16="http://schemas.microsoft.com/office/drawing/2014/main" id="{7123C841-5B23-3440-AE68-63C4A58846F9}"/>
              </a:ext>
            </a:extLst>
          </p:cNvPr>
          <p:cNvSpPr>
            <a:spLocks noGrp="1"/>
          </p:cNvSpPr>
          <p:nvPr>
            <p:ph type="title"/>
          </p:nvPr>
        </p:nvSpPr>
        <p:spPr>
          <a:xfrm>
            <a:off x="1886384" y="0"/>
            <a:ext cx="9296728" cy="1609344"/>
          </a:xfrm>
        </p:spPr>
        <p:txBody>
          <a:bodyPr>
            <a:normAutofit/>
          </a:bodyPr>
          <a:lstStyle/>
          <a:p>
            <a:r>
              <a:rPr lang="el-GR" sz="4500" dirty="0"/>
              <a:t>ΕΡΩΤΗΣΕΙΣ 7</a:t>
            </a:r>
            <a:r>
              <a:rPr lang="el-GR" sz="4500" baseline="30000" dirty="0"/>
              <a:t>ου </a:t>
            </a:r>
            <a:r>
              <a:rPr lang="el-GR" sz="4500" dirty="0" err="1"/>
              <a:t>Μαθηματοσ</a:t>
            </a:r>
            <a:endParaRPr lang="el-GR" sz="4500" dirty="0"/>
          </a:p>
        </p:txBody>
      </p:sp>
    </p:spTree>
    <p:extLst>
      <p:ext uri="{BB962C8B-B14F-4D97-AF65-F5344CB8AC3E}">
        <p14:creationId xmlns:p14="http://schemas.microsoft.com/office/powerpoint/2010/main" val="39524885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1EDADC-F8D4-BB4B-A805-26A8BB355659}"/>
              </a:ext>
            </a:extLst>
          </p:cNvPr>
          <p:cNvSpPr>
            <a:spLocks noGrp="1"/>
          </p:cNvSpPr>
          <p:nvPr>
            <p:ph type="title"/>
          </p:nvPr>
        </p:nvSpPr>
        <p:spPr/>
        <p:txBody>
          <a:bodyPr/>
          <a:lstStyle/>
          <a:p>
            <a:r>
              <a:rPr lang="el-GR" dirty="0" err="1"/>
              <a:t>βιβλιογραφια</a:t>
            </a:r>
            <a:endParaRPr lang="el-GR" dirty="0"/>
          </a:p>
        </p:txBody>
      </p:sp>
      <p:sp>
        <p:nvSpPr>
          <p:cNvPr id="3" name="Θέση περιεχομένου 2">
            <a:extLst>
              <a:ext uri="{FF2B5EF4-FFF2-40B4-BE49-F238E27FC236}">
                <a16:creationId xmlns:a16="http://schemas.microsoft.com/office/drawing/2014/main" id="{EBF60797-9FFE-5041-AAE3-45C39AABC0AE}"/>
              </a:ext>
            </a:extLst>
          </p:cNvPr>
          <p:cNvSpPr>
            <a:spLocks noGrp="1"/>
          </p:cNvSpPr>
          <p:nvPr>
            <p:ph idx="1"/>
          </p:nvPr>
        </p:nvSpPr>
        <p:spPr/>
        <p:txBody>
          <a:bodyPr/>
          <a:lstStyle/>
          <a:p>
            <a:r>
              <a:rPr lang="en-US" dirty="0"/>
              <a:t>Chambers, K.J. &amp; P. Trudgill, 2011. </a:t>
            </a:r>
            <a:r>
              <a:rPr lang="el-GR" i="1" dirty="0"/>
              <a:t>Διαλεκτολογία</a:t>
            </a:r>
            <a:r>
              <a:rPr lang="el-GR" dirty="0"/>
              <a:t>. </a:t>
            </a:r>
            <a:r>
              <a:rPr lang="el-GR" dirty="0" err="1"/>
              <a:t>Μτφρ</a:t>
            </a:r>
            <a:r>
              <a:rPr lang="el-GR" dirty="0"/>
              <a:t>: Στέλλα Λαμπροπούλου, Επιμέλεια: Δημήτρης </a:t>
            </a:r>
            <a:r>
              <a:rPr lang="el-GR" dirty="0" err="1"/>
              <a:t>Παπαζαχαρίου</a:t>
            </a:r>
            <a:r>
              <a:rPr lang="el-GR" dirty="0"/>
              <a:t>, Αθήνα: </a:t>
            </a:r>
            <a:r>
              <a:rPr lang="el-GR" dirty="0" err="1"/>
              <a:t>εκδ</a:t>
            </a:r>
            <a:r>
              <a:rPr lang="el-GR" dirty="0"/>
              <a:t>. Πατάκη, σελ. 69-79.</a:t>
            </a:r>
          </a:p>
          <a:p>
            <a:r>
              <a:rPr lang="el-GR" dirty="0" err="1"/>
              <a:t>Αρχάκης</a:t>
            </a:r>
            <a:r>
              <a:rPr lang="el-GR" dirty="0"/>
              <a:t> </a:t>
            </a:r>
            <a:r>
              <a:rPr lang="en-US" dirty="0"/>
              <a:t>A. &amp; </a:t>
            </a:r>
            <a:r>
              <a:rPr lang="el-GR" dirty="0"/>
              <a:t>Κονδύλη, Μ. 2011. </a:t>
            </a:r>
            <a:r>
              <a:rPr lang="el-GR" i="1" dirty="0"/>
              <a:t>Εισαγωγή σε Ζητήματα Κοινωνιογλωσσολογίας</a:t>
            </a:r>
            <a:r>
              <a:rPr lang="el-GR" dirty="0"/>
              <a:t>. Αθήνα: Νήσος. σελ. 64-79.</a:t>
            </a:r>
          </a:p>
          <a:p>
            <a:r>
              <a:rPr lang="en-US" dirty="0" err="1"/>
              <a:t>Karachaliou</a:t>
            </a:r>
            <a:r>
              <a:rPr lang="en-US" dirty="0"/>
              <a:t>, R. &amp; A. </a:t>
            </a:r>
            <a:r>
              <a:rPr lang="en-US" dirty="0" err="1"/>
              <a:t>Archakis</a:t>
            </a:r>
            <a:r>
              <a:rPr lang="en-US" dirty="0"/>
              <a:t>, 2015. Identity Construction Patterns via Swearing:</a:t>
            </a:r>
            <a:r>
              <a:rPr lang="el-GR" dirty="0"/>
              <a:t> </a:t>
            </a:r>
            <a:r>
              <a:rPr lang="en-US" dirty="0"/>
              <a:t>Evidence from Greek Teenage Storytelling», </a:t>
            </a:r>
            <a:r>
              <a:rPr lang="en-US" i="1" dirty="0"/>
              <a:t>Pragmatics and Society</a:t>
            </a:r>
            <a:r>
              <a:rPr lang="en-US" dirty="0"/>
              <a:t> 3 (6): 421-443.</a:t>
            </a:r>
          </a:p>
          <a:p>
            <a:endParaRPr lang="el-GR" dirty="0"/>
          </a:p>
          <a:p>
            <a:endParaRPr lang="el-GR" dirty="0"/>
          </a:p>
        </p:txBody>
      </p:sp>
    </p:spTree>
    <p:extLst>
      <p:ext uri="{BB962C8B-B14F-4D97-AF65-F5344CB8AC3E}">
        <p14:creationId xmlns:p14="http://schemas.microsoft.com/office/powerpoint/2010/main" val="1314930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Αστικη/κοινωνικη διαλεκτολογια</a:t>
            </a:r>
          </a:p>
        </p:txBody>
      </p:sp>
      <p:sp>
        <p:nvSpPr>
          <p:cNvPr id="3" name="Content Placeholder 2"/>
          <p:cNvSpPr>
            <a:spLocks noGrp="1"/>
          </p:cNvSpPr>
          <p:nvPr>
            <p:ph idx="1"/>
          </p:nvPr>
        </p:nvSpPr>
        <p:spPr>
          <a:xfrm>
            <a:off x="1228478" y="2093976"/>
            <a:ext cx="9741140" cy="4037749"/>
          </a:xfrm>
        </p:spPr>
        <p:txBody>
          <a:bodyPr>
            <a:normAutofit/>
          </a:bodyPr>
          <a:lstStyle/>
          <a:p>
            <a:pPr marL="0" indent="0">
              <a:buNone/>
            </a:pPr>
            <a:endParaRPr lang="el-GR" i="1" dirty="0"/>
          </a:p>
          <a:p>
            <a:pPr marL="0" indent="0">
              <a:lnSpc>
                <a:spcPct val="100000"/>
              </a:lnSpc>
              <a:buNone/>
            </a:pPr>
            <a:r>
              <a:rPr lang="el-GR" sz="2400" b="1" i="1" dirty="0"/>
              <a:t>Οι χώροι που προσέλκυσαν το ενδιαφέρον των κοινωνιογλωσσολόγων ήταν τα </a:t>
            </a:r>
            <a:r>
              <a:rPr lang="el-GR" sz="2400" b="1" i="1" dirty="0">
                <a:solidFill>
                  <a:schemeClr val="accent1"/>
                </a:solidFill>
              </a:rPr>
              <a:t>αστικά κέντρα </a:t>
            </a:r>
            <a:r>
              <a:rPr lang="el-GR" sz="2400" b="1" i="1" dirty="0"/>
              <a:t>σε αντίθεση με τις αγροτικές περιοχές στις οποίες εργάστηκαν οι παραδοσιακοί διαλεκτολόγοι. Γι’ αυτό και η κοινωνική διαλεκτολογία έχει χαρακτηριστεί και ως </a:t>
            </a:r>
            <a:r>
              <a:rPr lang="el-GR" sz="2400" b="1" i="1" dirty="0">
                <a:solidFill>
                  <a:schemeClr val="accent1"/>
                </a:solidFill>
              </a:rPr>
              <a:t>αστική διαλεκτολογία</a:t>
            </a:r>
            <a:r>
              <a:rPr lang="el-GR" sz="2400" b="1" i="1" dirty="0"/>
              <a:t>. Επίσης, κατ’ αναλογία προς τις διαλέκτους, η κοινωνική διαλεκτολογία προσπαθεί να περιγράψει και να οριοθετήσει τις </a:t>
            </a:r>
            <a:r>
              <a:rPr lang="el-GR" sz="2400" b="1" i="1" dirty="0">
                <a:solidFill>
                  <a:schemeClr val="accent1"/>
                </a:solidFill>
              </a:rPr>
              <a:t>κοινωνιολέκτους</a:t>
            </a:r>
            <a:r>
              <a:rPr lang="el-GR" sz="2400" b="1" i="1" dirty="0"/>
              <a:t>, δηλαδή τις γλωσσικές ποικιλίες που χρησιμοποιούνται από διαφορετικές κοινωνικές ομάδες</a:t>
            </a:r>
          </a:p>
        </p:txBody>
      </p:sp>
    </p:spTree>
    <p:extLst>
      <p:ext uri="{BB962C8B-B14F-4D97-AF65-F5344CB8AC3E}">
        <p14:creationId xmlns:p14="http://schemas.microsoft.com/office/powerpoint/2010/main" val="725057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Αστικη/κοινωνικη διαλεκτολογια</a:t>
            </a:r>
          </a:p>
        </p:txBody>
      </p:sp>
      <p:sp>
        <p:nvSpPr>
          <p:cNvPr id="3" name="Content Placeholder 2"/>
          <p:cNvSpPr>
            <a:spLocks noGrp="1"/>
          </p:cNvSpPr>
          <p:nvPr>
            <p:ph idx="1"/>
          </p:nvPr>
        </p:nvSpPr>
        <p:spPr>
          <a:xfrm>
            <a:off x="1069848" y="2282045"/>
            <a:ext cx="10058400" cy="4050792"/>
          </a:xfrm>
        </p:spPr>
        <p:txBody>
          <a:bodyPr>
            <a:normAutofit/>
          </a:bodyPr>
          <a:lstStyle/>
          <a:p>
            <a:pPr marL="0" indent="0">
              <a:lnSpc>
                <a:spcPct val="100000"/>
              </a:lnSpc>
              <a:buNone/>
            </a:pPr>
            <a:r>
              <a:rPr lang="el-GR" sz="2400" dirty="0"/>
              <a:t>... </a:t>
            </a:r>
            <a:r>
              <a:rPr lang="el-GR" sz="2400" b="1" i="1" dirty="0"/>
              <a:t>και να μελετήσει τα ενδεχόμενα εμπόδια/φραγμούς που συμβάλλουν στη διαμόρφωση διαφορετικών ποικιλιών </a:t>
            </a:r>
            <a:r>
              <a:rPr lang="el-GR" sz="2400" b="1" i="1" dirty="0">
                <a:solidFill>
                  <a:schemeClr val="accent1"/>
                </a:solidFill>
              </a:rPr>
              <a:t>ανά κοινωνική ομάδα </a:t>
            </a:r>
            <a:r>
              <a:rPr lang="el-GR" sz="2400" b="1" i="1" dirty="0"/>
              <a:t>και αποτρέπουν (σε μεγαλύτερο ή μικρότερο βαθμό) τη διάχυση γλωσσικών χαρακτηριστικών μεταξύ των κοινωνικών ομάδων όπως τα φυσικά εμπόδια (όρη, ποτάμια, λίμνες κλπ.). Ο προσδιορισμός τους επιτυγχάνεται βάσει ορισμένων χαρακτηριστικών, εκ των οποίων τα σημαντικότερα είναι η </a:t>
            </a:r>
            <a:r>
              <a:rPr lang="el-GR" sz="2400" b="1" i="1" dirty="0">
                <a:solidFill>
                  <a:schemeClr val="accent1"/>
                </a:solidFill>
              </a:rPr>
              <a:t>κοινωνική τάξη</a:t>
            </a:r>
            <a:r>
              <a:rPr lang="el-GR" sz="2400" b="1" i="1" dirty="0"/>
              <a:t>, το </a:t>
            </a:r>
            <a:r>
              <a:rPr lang="el-GR" sz="2400" b="1" i="1" dirty="0">
                <a:solidFill>
                  <a:schemeClr val="accent1"/>
                </a:solidFill>
              </a:rPr>
              <a:t>φύλο,</a:t>
            </a:r>
            <a:r>
              <a:rPr lang="el-GR" sz="2400" b="1" i="1" dirty="0"/>
              <a:t> η </a:t>
            </a:r>
            <a:r>
              <a:rPr lang="el-GR" sz="2400" b="1" i="1" dirty="0">
                <a:solidFill>
                  <a:schemeClr val="accent1"/>
                </a:solidFill>
              </a:rPr>
              <a:t>ηλικία</a:t>
            </a:r>
            <a:r>
              <a:rPr lang="el-GR" sz="2400" b="1" i="1" dirty="0"/>
              <a:t>, η </a:t>
            </a:r>
            <a:r>
              <a:rPr lang="el-GR" sz="2400" b="1" i="1" dirty="0">
                <a:solidFill>
                  <a:schemeClr val="accent1"/>
                </a:solidFill>
              </a:rPr>
              <a:t>εθνική ή φυλετική καταγωγή</a:t>
            </a:r>
            <a:r>
              <a:rPr lang="el-GR" sz="2400" b="1" i="1" dirty="0"/>
              <a:t> (Παυλίδου: 1999).</a:t>
            </a:r>
          </a:p>
          <a:p>
            <a:pPr marL="0" indent="0">
              <a:buNone/>
            </a:pPr>
            <a:endParaRPr lang="el-GR" dirty="0"/>
          </a:p>
        </p:txBody>
      </p:sp>
    </p:spTree>
    <p:extLst>
      <p:ext uri="{BB962C8B-B14F-4D97-AF65-F5344CB8AC3E}">
        <p14:creationId xmlns:p14="http://schemas.microsoft.com/office/powerpoint/2010/main" val="5786609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Ξυλογραφία">
  <a:themeElements>
    <a:clrScheme name="Ξυλογραφία">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Ξυλογραφία">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Ξυλογραφία">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{37F58416-2A6F-C141-8EEA-FC2127B79B2D}tf10001070</Template>
  <TotalTime>617</TotalTime>
  <Words>5730</Words>
  <Application>Microsoft Macintosh PowerPoint</Application>
  <PresentationFormat>Ευρεία οθόνη</PresentationFormat>
  <Paragraphs>459</Paragraphs>
  <Slides>79</Slides>
  <Notes>0</Notes>
  <HiddenSlides>0</HiddenSlides>
  <MMClips>0</MMClips>
  <ScaleCrop>false</ScaleCrop>
  <HeadingPairs>
    <vt:vector size="6" baseType="variant">
      <vt:variant>
        <vt:lpstr>Γραμματοσειρές που χρησιμοποιούνται</vt:lpstr>
      </vt:variant>
      <vt:variant>
        <vt:i4>11</vt:i4>
      </vt:variant>
      <vt:variant>
        <vt:lpstr>Θέμα</vt:lpstr>
      </vt:variant>
      <vt:variant>
        <vt:i4>1</vt:i4>
      </vt:variant>
      <vt:variant>
        <vt:lpstr>Τίτλοι διαφανειών</vt:lpstr>
      </vt:variant>
      <vt:variant>
        <vt:i4>79</vt:i4>
      </vt:variant>
    </vt:vector>
  </HeadingPairs>
  <TitlesOfParts>
    <vt:vector size="91" baseType="lpstr">
      <vt:lpstr>Arial</vt:lpstr>
      <vt:lpstr>Calibri</vt:lpstr>
      <vt:lpstr>Cambria</vt:lpstr>
      <vt:lpstr>Century Gothic</vt:lpstr>
      <vt:lpstr>Comic Sans MS</vt:lpstr>
      <vt:lpstr>Gill Sans MT</vt:lpstr>
      <vt:lpstr>Rockwell</vt:lpstr>
      <vt:lpstr>Rockwell Condensed</vt:lpstr>
      <vt:lpstr>Rockwell Extra Bold</vt:lpstr>
      <vt:lpstr>Times New Roman</vt:lpstr>
      <vt:lpstr>Wingdings</vt:lpstr>
      <vt:lpstr>Ξυλογραφία</vt:lpstr>
      <vt:lpstr>διαλεκτΟΛΟΓΙΑ  Ενότητα 7: ΑΣΤΙΚΗ Διαλεκτολογία &amp; ΚΟΙΝΟΤΗΤΕΣ ΠΡΑΚΤΙΚΗΣ</vt:lpstr>
      <vt:lpstr>Εισαγωγικα</vt:lpstr>
      <vt:lpstr>εισαγωγικα</vt:lpstr>
      <vt:lpstr>εισαγωγικα</vt:lpstr>
      <vt:lpstr>Αστικη/κοινωνικη διαλεκτολογια</vt:lpstr>
      <vt:lpstr>Αστικη/κοινωνικη διαλεκτολογια</vt:lpstr>
      <vt:lpstr>Αστικη/κοινωνικη διαλεκτολογια</vt:lpstr>
      <vt:lpstr>Αστικη/κοινωνικη διαλεκτολογια</vt:lpstr>
      <vt:lpstr>Αστικη/κοινωνικη διαλεκτολογια</vt:lpstr>
      <vt:lpstr>Πληροφορητεσ/τριεσ</vt:lpstr>
      <vt:lpstr>Πληροφορητεσ/τριεσ</vt:lpstr>
      <vt:lpstr>Συλλογη υλικου</vt:lpstr>
      <vt:lpstr>Συλλογη υλικου</vt:lpstr>
      <vt:lpstr>μεθοδολογια</vt:lpstr>
      <vt:lpstr>μεθοδολογια</vt:lpstr>
      <vt:lpstr>Αντιπροσωπευτικεσ ερευνεσ - Labov</vt:lpstr>
      <vt:lpstr>Αντιπροσωπευτικεσ ερευνεσ - Labov</vt:lpstr>
      <vt:lpstr>Αντιπροσωπευτικεσ ερευνεσ - Labov</vt:lpstr>
      <vt:lpstr>Αντιπροσωπευτικεσ ερευνεσ - Labov</vt:lpstr>
      <vt:lpstr>Αντιπροσωπευτικεσ ερευνεσ - Labov</vt:lpstr>
      <vt:lpstr>Αντιπροσωπευτικεσ ερευνεσ - Labov</vt:lpstr>
      <vt:lpstr>Αντιπροσωπευτικεσ ερευνεσ - Labov</vt:lpstr>
      <vt:lpstr>Αντιπροσωπευτικεσ ερευνεσ - Labov</vt:lpstr>
      <vt:lpstr>Αντιπροσωπευτικεσ ερευνεσ - Labov</vt:lpstr>
      <vt:lpstr>επισημανσεισ</vt:lpstr>
      <vt:lpstr>Αντιπροσωπευτικεσ ερευνεσ - Trudgill</vt:lpstr>
      <vt:lpstr>Αντιπροσωπευτικεσ ερευνεσ - Trudgill</vt:lpstr>
      <vt:lpstr>Αντιπροσωπευτικεσ ερευνεσ - Trudgill</vt:lpstr>
      <vt:lpstr>Αντιπροσωπευτικεσ ερευνεσ - Trudgill</vt:lpstr>
      <vt:lpstr>Αντιπροσωπευτικεσ ερευνεσ - Chesire</vt:lpstr>
      <vt:lpstr>Αντιπροσωπευτικεσ ερευνεσ - Chesire</vt:lpstr>
      <vt:lpstr>Αντιπροσωπευτικεσ ερευνεσ - Chesire</vt:lpstr>
      <vt:lpstr>Αντιπροσωπευτικεσ ερευνεσ - Chesire</vt:lpstr>
      <vt:lpstr>Αντιπροσωπευτικεσ ερευνεσ – Milroy </vt:lpstr>
      <vt:lpstr>Αντιπροσωπευτικεσ ερευνεσ – Milroy </vt:lpstr>
      <vt:lpstr>Αντιπροσωπευτικεσ ερευνεσ – Milroy </vt:lpstr>
      <vt:lpstr>Αντιπροσωπευτικεσ ερευνεσ – Milroy </vt:lpstr>
      <vt:lpstr>Αντιπροσωπευτικεσ ερευνεσ – Milroy </vt:lpstr>
      <vt:lpstr>Αντιπροσωπευτικεσ ερευνεσ – Milroy </vt:lpstr>
      <vt:lpstr>Αντιπροσωπευτικεσ ερευνεσ – Milroy </vt:lpstr>
      <vt:lpstr>Αντιπροσωπευτικεσ ερευνεσ – Milroy </vt:lpstr>
      <vt:lpstr>Αντιπροσωπευτικεσ ερευνεσ – Milroy </vt:lpstr>
      <vt:lpstr>Αντιπροσωπευτικεσ ερευνεσ – Milroy </vt:lpstr>
      <vt:lpstr>Αντιπροσωπευτικεσ ερευνεσ </vt:lpstr>
      <vt:lpstr>Κοινοτητεσ πρακτικησ</vt:lpstr>
      <vt:lpstr>Κοινοτητεσ πρακτικησ</vt:lpstr>
      <vt:lpstr>Κοινοτητεσ πρακτικησ</vt:lpstr>
      <vt:lpstr>Κοινοτητεσ πρακτικησ</vt:lpstr>
      <vt:lpstr>Κοινοτητεσ πρακτικησ</vt:lpstr>
      <vt:lpstr>Κοινοτητεσ πρακτικησ</vt:lpstr>
      <vt:lpstr>Κοινοτητεσ πρακτικησ</vt:lpstr>
      <vt:lpstr>Κοινοτητεσ πρακτικησ</vt:lpstr>
      <vt:lpstr>Συλλογη υλικου</vt:lpstr>
      <vt:lpstr>Αντιπροσωπευτικεσ ερευνεσ</vt:lpstr>
      <vt:lpstr>Αντιπροσωπευτικεσ ερευνεσ</vt:lpstr>
      <vt:lpstr>Αντιπροσωπευτικεσ ερευνεσ</vt:lpstr>
      <vt:lpstr>Αντιπροσωπευτικεσ ερευνεσ</vt:lpstr>
      <vt:lpstr>Αντιπροσωπευτικεσ ερευνεσ</vt:lpstr>
      <vt:lpstr>Υβριστικοσ λογοσ</vt:lpstr>
      <vt:lpstr>Υβριστικοσ λογοσ</vt:lpstr>
      <vt:lpstr>Υβριστικοσ λογοσ</vt:lpstr>
      <vt:lpstr>Υβριστικοσ λογοσ</vt:lpstr>
      <vt:lpstr>Υβριστικοσ λογοσ</vt:lpstr>
      <vt:lpstr>Υβριστικοσ λογοσ</vt:lpstr>
      <vt:lpstr>Υβριστικοσ λογοσ</vt:lpstr>
      <vt:lpstr>Υβριστικοσ λογοσ</vt:lpstr>
      <vt:lpstr>δεδομενα</vt:lpstr>
      <vt:lpstr>δεδομενα</vt:lpstr>
      <vt:lpstr>Δεδομενα Α’ συνομιλία </vt:lpstr>
      <vt:lpstr>Δεδομενα Α’ συνομιλία</vt:lpstr>
      <vt:lpstr>Δεδομενα Β’ συνομιλία</vt:lpstr>
      <vt:lpstr>Δεδομενα Β’ συνομιλία</vt:lpstr>
      <vt:lpstr>ΣΥΜΠΕΡΑΣΜΑΤΑ Α’ συνομιλία </vt:lpstr>
      <vt:lpstr>ΣΥΜΠΕΡΑΣΜΑΤΑ Β’ συνομιλία </vt:lpstr>
      <vt:lpstr>ΣΥΜΠΕΡΑΣΜΑΤΑ  </vt:lpstr>
      <vt:lpstr>Παρουσίαση του PowerPoint</vt:lpstr>
      <vt:lpstr>ΕΡΩΤΗΣΕΙΣ 7ου Μαθηματοσ</vt:lpstr>
      <vt:lpstr>ΕΡΩΤΗΣΕΙΣ 7ου Μαθηματοσ</vt:lpstr>
      <vt:lpstr>βιβλιογραφια</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διαλεκτΟΛΟΓΙΑ – ενοτητα 7</dc:title>
  <dc:creator>Argiris Archakis</dc:creator>
  <cp:lastModifiedBy>ΒΑΣΙΛΙΚΗ ΖΑΧΑΡΟΠΟΥΛΟΥ</cp:lastModifiedBy>
  <cp:revision>58</cp:revision>
  <dcterms:created xsi:type="dcterms:W3CDTF">2018-11-08T10:55:04Z</dcterms:created>
  <dcterms:modified xsi:type="dcterms:W3CDTF">2025-12-07T14:24:58Z</dcterms:modified>
</cp:coreProperties>
</file>