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621" r:id="rId2"/>
    <p:sldId id="506" r:id="rId3"/>
    <p:sldId id="507" r:id="rId4"/>
    <p:sldId id="508" r:id="rId5"/>
    <p:sldId id="509" r:id="rId6"/>
    <p:sldId id="510" r:id="rId7"/>
    <p:sldId id="511" r:id="rId8"/>
    <p:sldId id="512" r:id="rId9"/>
    <p:sldId id="513" r:id="rId10"/>
    <p:sldId id="514" r:id="rId11"/>
    <p:sldId id="515" r:id="rId12"/>
    <p:sldId id="516" r:id="rId13"/>
    <p:sldId id="517" r:id="rId14"/>
    <p:sldId id="518" r:id="rId15"/>
    <p:sldId id="519" r:id="rId16"/>
    <p:sldId id="520" r:id="rId17"/>
    <p:sldId id="521" r:id="rId18"/>
    <p:sldId id="522" r:id="rId19"/>
    <p:sldId id="524" r:id="rId20"/>
    <p:sldId id="525" r:id="rId21"/>
    <p:sldId id="526" r:id="rId22"/>
    <p:sldId id="527" r:id="rId23"/>
    <p:sldId id="528" r:id="rId24"/>
    <p:sldId id="529" r:id="rId25"/>
    <p:sldId id="530" r:id="rId26"/>
    <p:sldId id="531" r:id="rId27"/>
    <p:sldId id="532" r:id="rId28"/>
    <p:sldId id="533" r:id="rId29"/>
    <p:sldId id="535" r:id="rId30"/>
    <p:sldId id="534" r:id="rId31"/>
    <p:sldId id="536" r:id="rId32"/>
    <p:sldId id="537" r:id="rId33"/>
    <p:sldId id="538" r:id="rId34"/>
    <p:sldId id="539" r:id="rId35"/>
    <p:sldId id="540" r:id="rId36"/>
    <p:sldId id="541" r:id="rId37"/>
    <p:sldId id="542" r:id="rId38"/>
    <p:sldId id="544" r:id="rId39"/>
    <p:sldId id="545" r:id="rId40"/>
    <p:sldId id="546" r:id="rId41"/>
    <p:sldId id="551" r:id="rId42"/>
    <p:sldId id="548" r:id="rId43"/>
    <p:sldId id="549" r:id="rId44"/>
    <p:sldId id="553" r:id="rId45"/>
    <p:sldId id="552" r:id="rId46"/>
    <p:sldId id="554" r:id="rId47"/>
    <p:sldId id="556" r:id="rId48"/>
    <p:sldId id="557" r:id="rId49"/>
    <p:sldId id="558" r:id="rId50"/>
    <p:sldId id="559" r:id="rId51"/>
    <p:sldId id="560" r:id="rId52"/>
    <p:sldId id="561" r:id="rId53"/>
    <p:sldId id="562" r:id="rId54"/>
    <p:sldId id="563" r:id="rId55"/>
    <p:sldId id="564" r:id="rId56"/>
    <p:sldId id="565" r:id="rId57"/>
    <p:sldId id="566" r:id="rId58"/>
    <p:sldId id="567" r:id="rId59"/>
    <p:sldId id="568" r:id="rId60"/>
    <p:sldId id="569" r:id="rId61"/>
    <p:sldId id="570" r:id="rId62"/>
    <p:sldId id="571" r:id="rId63"/>
    <p:sldId id="572" r:id="rId64"/>
    <p:sldId id="573" r:id="rId65"/>
    <p:sldId id="574" r:id="rId66"/>
    <p:sldId id="575" r:id="rId67"/>
    <p:sldId id="576" r:id="rId68"/>
    <p:sldId id="577" r:id="rId69"/>
    <p:sldId id="578" r:id="rId70"/>
    <p:sldId id="579" r:id="rId71"/>
    <p:sldId id="581" r:id="rId72"/>
    <p:sldId id="582" r:id="rId73"/>
    <p:sldId id="583" r:id="rId74"/>
    <p:sldId id="584" r:id="rId75"/>
    <p:sldId id="585" r:id="rId76"/>
    <p:sldId id="586" r:id="rId77"/>
    <p:sldId id="587" r:id="rId78"/>
    <p:sldId id="588" r:id="rId79"/>
    <p:sldId id="589" r:id="rId80"/>
    <p:sldId id="590" r:id="rId81"/>
    <p:sldId id="591" r:id="rId82"/>
    <p:sldId id="592" r:id="rId83"/>
    <p:sldId id="593" r:id="rId84"/>
    <p:sldId id="594" r:id="rId85"/>
    <p:sldId id="595" r:id="rId86"/>
    <p:sldId id="596" r:id="rId87"/>
    <p:sldId id="597" r:id="rId88"/>
    <p:sldId id="598" r:id="rId89"/>
    <p:sldId id="599" r:id="rId90"/>
    <p:sldId id="601" r:id="rId91"/>
    <p:sldId id="603" r:id="rId92"/>
    <p:sldId id="604" r:id="rId93"/>
    <p:sldId id="605" r:id="rId94"/>
    <p:sldId id="606" r:id="rId95"/>
    <p:sldId id="607" r:id="rId96"/>
    <p:sldId id="608" r:id="rId97"/>
    <p:sldId id="609" r:id="rId98"/>
    <p:sldId id="610" r:id="rId99"/>
    <p:sldId id="611" r:id="rId100"/>
    <p:sldId id="612" r:id="rId101"/>
    <p:sldId id="613" r:id="rId102"/>
    <p:sldId id="614" r:id="rId103"/>
    <p:sldId id="615" r:id="rId104"/>
    <p:sldId id="616" r:id="rId105"/>
    <p:sldId id="617" r:id="rId106"/>
    <p:sldId id="618" r:id="rId107"/>
    <p:sldId id="619" r:id="rId108"/>
    <p:sldId id="620" r:id="rId109"/>
    <p:sldId id="416" r:id="rId110"/>
    <p:sldId id="503" r:id="rId111"/>
    <p:sldId id="505" r:id="rId1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5"/>
    <p:restoredTop sz="95775"/>
  </p:normalViewPr>
  <p:slideViewPr>
    <p:cSldViewPr snapToGrid="0" snapToObjects="1">
      <p:cViewPr varScale="1">
        <p:scale>
          <a:sx n="110" d="100"/>
          <a:sy n="110" d="100"/>
        </p:scale>
        <p:origin x="5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3D8BDC7-283D-3843-AB22-135AF9DFD979}" type="datetimeFigureOut">
              <a:rPr lang="el-GR" smtClean="0"/>
              <a:t>30/11/25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90DD6189-E3EA-C641-8DBF-DAFCC5B270B2}" type="slidenum">
              <a:rPr lang="el-GR" smtClean="0"/>
              <a:t>‹#›</a:t>
            </a:fld>
            <a:endParaRPr lang="el-GR"/>
          </a:p>
        </p:txBody>
      </p:sp>
    </p:spTree>
    <p:extLst>
      <p:ext uri="{BB962C8B-B14F-4D97-AF65-F5344CB8AC3E}">
        <p14:creationId xmlns:p14="http://schemas.microsoft.com/office/powerpoint/2010/main" val="244526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Date Placeholder 3"/>
          <p:cNvSpPr>
            <a:spLocks noGrp="1"/>
          </p:cNvSpPr>
          <p:nvPr>
            <p:ph type="dt" sz="half" idx="10"/>
          </p:nvPr>
        </p:nvSpPr>
        <p:spPr/>
        <p:txBody>
          <a:bodyPr/>
          <a:lstStyle/>
          <a:p>
            <a:fld id="{83D8BDC7-283D-3843-AB22-135AF9DFD979}" type="datetimeFigureOut">
              <a:rPr lang="el-GR" smtClean="0"/>
              <a:t>30/11/25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0DD6189-E3EA-C641-8DBF-DAFCC5B270B2}" type="slidenum">
              <a:rPr lang="el-GR" smtClean="0"/>
              <a:t>‹#›</a:t>
            </a:fld>
            <a:endParaRPr lang="el-GR"/>
          </a:p>
        </p:txBody>
      </p:sp>
    </p:spTree>
    <p:extLst>
      <p:ext uri="{BB962C8B-B14F-4D97-AF65-F5344CB8AC3E}">
        <p14:creationId xmlns:p14="http://schemas.microsoft.com/office/powerpoint/2010/main" val="79574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83D8BDC7-283D-3843-AB22-135AF9DFD979}" type="datetimeFigureOut">
              <a:rPr lang="el-GR" smtClean="0"/>
              <a:t>30/11/25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0DD6189-E3EA-C641-8DBF-DAFCC5B270B2}" type="slidenum">
              <a:rPr lang="el-GR" smtClean="0"/>
              <a:t>‹#›</a:t>
            </a:fld>
            <a:endParaRPr lang="el-GR"/>
          </a:p>
        </p:txBody>
      </p:sp>
    </p:spTree>
    <p:extLst>
      <p:ext uri="{BB962C8B-B14F-4D97-AF65-F5344CB8AC3E}">
        <p14:creationId xmlns:p14="http://schemas.microsoft.com/office/powerpoint/2010/main" val="208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83D8BDC7-283D-3843-AB22-135AF9DFD979}" type="datetimeFigureOut">
              <a:rPr lang="el-GR" smtClean="0"/>
              <a:t>30/11/25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0DD6189-E3EA-C641-8DBF-DAFCC5B270B2}" type="slidenum">
              <a:rPr lang="el-GR" smtClean="0"/>
              <a:t>‹#›</a:t>
            </a:fld>
            <a:endParaRPr lang="el-GR"/>
          </a:p>
        </p:txBody>
      </p:sp>
    </p:spTree>
    <p:extLst>
      <p:ext uri="{BB962C8B-B14F-4D97-AF65-F5344CB8AC3E}">
        <p14:creationId xmlns:p14="http://schemas.microsoft.com/office/powerpoint/2010/main" val="18493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Date Placeholder 3"/>
          <p:cNvSpPr>
            <a:spLocks noGrp="1"/>
          </p:cNvSpPr>
          <p:nvPr>
            <p:ph type="dt" sz="half" idx="10"/>
          </p:nvPr>
        </p:nvSpPr>
        <p:spPr>
          <a:xfrm>
            <a:off x="8593667" y="6272784"/>
            <a:ext cx="2644309" cy="365125"/>
          </a:xfrm>
        </p:spPr>
        <p:txBody>
          <a:bodyPr/>
          <a:lstStyle/>
          <a:p>
            <a:fld id="{83D8BDC7-283D-3843-AB22-135AF9DFD979}" type="datetimeFigureOut">
              <a:rPr lang="el-GR" smtClean="0"/>
              <a:t>30/11/25</a:t>
            </a:fld>
            <a:endParaRPr lang="el-GR"/>
          </a:p>
        </p:txBody>
      </p:sp>
      <p:sp>
        <p:nvSpPr>
          <p:cNvPr id="5" name="Footer Placeholder 4"/>
          <p:cNvSpPr>
            <a:spLocks noGrp="1"/>
          </p:cNvSpPr>
          <p:nvPr>
            <p:ph type="ftr" sz="quarter" idx="11"/>
          </p:nvPr>
        </p:nvSpPr>
        <p:spPr>
          <a:xfrm>
            <a:off x="2182708" y="6272784"/>
            <a:ext cx="6327648" cy="365125"/>
          </a:xfrm>
        </p:spPr>
        <p:txBody>
          <a:bodyPr/>
          <a:lstStyle/>
          <a:p>
            <a:endParaRPr lang="el-G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90DD6189-E3EA-C641-8DBF-DAFCC5B270B2}" type="slidenum">
              <a:rPr lang="el-GR" smtClean="0"/>
              <a:t>‹#›</a:t>
            </a:fld>
            <a:endParaRPr lang="el-GR"/>
          </a:p>
        </p:txBody>
      </p:sp>
    </p:spTree>
    <p:extLst>
      <p:ext uri="{BB962C8B-B14F-4D97-AF65-F5344CB8AC3E}">
        <p14:creationId xmlns:p14="http://schemas.microsoft.com/office/powerpoint/2010/main" val="25989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Date Placeholder 4"/>
          <p:cNvSpPr>
            <a:spLocks noGrp="1"/>
          </p:cNvSpPr>
          <p:nvPr>
            <p:ph type="dt" sz="half" idx="10"/>
          </p:nvPr>
        </p:nvSpPr>
        <p:spPr/>
        <p:txBody>
          <a:bodyPr/>
          <a:lstStyle/>
          <a:p>
            <a:fld id="{83D8BDC7-283D-3843-AB22-135AF9DFD979}" type="datetimeFigureOut">
              <a:rPr lang="el-GR" smtClean="0"/>
              <a:t>30/11/25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0DD6189-E3EA-C641-8DBF-DAFCC5B270B2}" type="slidenum">
              <a:rPr lang="el-GR" smtClean="0"/>
              <a:t>‹#›</a:t>
            </a:fld>
            <a:endParaRPr lang="el-GR"/>
          </a:p>
        </p:txBody>
      </p:sp>
    </p:spTree>
    <p:extLst>
      <p:ext uri="{BB962C8B-B14F-4D97-AF65-F5344CB8AC3E}">
        <p14:creationId xmlns:p14="http://schemas.microsoft.com/office/powerpoint/2010/main" val="283443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7" name="Date Placeholder 6"/>
          <p:cNvSpPr>
            <a:spLocks noGrp="1"/>
          </p:cNvSpPr>
          <p:nvPr>
            <p:ph type="dt" sz="half" idx="10"/>
          </p:nvPr>
        </p:nvSpPr>
        <p:spPr/>
        <p:txBody>
          <a:bodyPr/>
          <a:lstStyle/>
          <a:p>
            <a:fld id="{83D8BDC7-283D-3843-AB22-135AF9DFD979}" type="datetimeFigureOut">
              <a:rPr lang="el-GR" smtClean="0"/>
              <a:t>30/11/25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0DD6189-E3EA-C641-8DBF-DAFCC5B270B2}" type="slidenum">
              <a:rPr lang="el-GR" smtClean="0"/>
              <a:t>‹#›</a:t>
            </a:fld>
            <a:endParaRPr lang="el-GR"/>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1206948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D8BDC7-283D-3843-AB22-135AF9DFD979}" type="datetimeFigureOut">
              <a:rPr lang="el-GR" smtClean="0"/>
              <a:t>30/11/25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0DD6189-E3EA-C641-8DBF-DAFCC5B270B2}" type="slidenum">
              <a:rPr lang="el-GR" smtClean="0"/>
              <a:t>‹#›</a:t>
            </a:fld>
            <a:endParaRPr lang="el-GR"/>
          </a:p>
        </p:txBody>
      </p:sp>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a:p>
        </p:txBody>
      </p:sp>
    </p:spTree>
    <p:extLst>
      <p:ext uri="{BB962C8B-B14F-4D97-AF65-F5344CB8AC3E}">
        <p14:creationId xmlns:p14="http://schemas.microsoft.com/office/powerpoint/2010/main" val="403439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8BDC7-283D-3843-AB22-135AF9DFD979}" type="datetimeFigureOut">
              <a:rPr lang="el-GR" smtClean="0"/>
              <a:t>30/11/25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0DD6189-E3EA-C641-8DBF-DAFCC5B270B2}" type="slidenum">
              <a:rPr lang="el-GR" smtClean="0"/>
              <a:t>‹#›</a:t>
            </a:fld>
            <a:endParaRPr lang="el-GR"/>
          </a:p>
        </p:txBody>
      </p:sp>
    </p:spTree>
    <p:extLst>
      <p:ext uri="{BB962C8B-B14F-4D97-AF65-F5344CB8AC3E}">
        <p14:creationId xmlns:p14="http://schemas.microsoft.com/office/powerpoint/2010/main" val="3353282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5" name="Date Placeholder 4"/>
          <p:cNvSpPr>
            <a:spLocks noGrp="1"/>
          </p:cNvSpPr>
          <p:nvPr>
            <p:ph type="dt" sz="half" idx="10"/>
          </p:nvPr>
        </p:nvSpPr>
        <p:spPr/>
        <p:txBody>
          <a:bodyPr/>
          <a:lstStyle/>
          <a:p>
            <a:fld id="{83D8BDC7-283D-3843-AB22-135AF9DFD979}" type="datetimeFigureOut">
              <a:rPr lang="el-GR" smtClean="0"/>
              <a:t>30/11/25</a:t>
            </a:fld>
            <a:endParaRPr lang="el-GR"/>
          </a:p>
        </p:txBody>
      </p:sp>
      <p:sp>
        <p:nvSpPr>
          <p:cNvPr id="6" name="Footer Placeholder 5"/>
          <p:cNvSpPr>
            <a:spLocks noGrp="1"/>
          </p:cNvSpPr>
          <p:nvPr>
            <p:ph type="ftr" sz="quarter" idx="11"/>
          </p:nvPr>
        </p:nvSpPr>
        <p:spPr/>
        <p:txBody>
          <a:bodyPr/>
          <a:lstStyle/>
          <a:p>
            <a:endParaRPr lang="el-G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90DD6189-E3EA-C641-8DBF-DAFCC5B270B2}" type="slidenum">
              <a:rPr lang="el-GR" smtClean="0"/>
              <a:t>‹#›</a:t>
            </a:fld>
            <a:endParaRPr lang="el-GR"/>
          </a:p>
        </p:txBody>
      </p:sp>
    </p:spTree>
    <p:extLst>
      <p:ext uri="{BB962C8B-B14F-4D97-AF65-F5344CB8AC3E}">
        <p14:creationId xmlns:p14="http://schemas.microsoft.com/office/powerpoint/2010/main" val="257075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5" name="Date Placeholder 4"/>
          <p:cNvSpPr>
            <a:spLocks noGrp="1"/>
          </p:cNvSpPr>
          <p:nvPr>
            <p:ph type="dt" sz="half" idx="10"/>
          </p:nvPr>
        </p:nvSpPr>
        <p:spPr/>
        <p:txBody>
          <a:bodyPr/>
          <a:lstStyle/>
          <a:p>
            <a:fld id="{83D8BDC7-283D-3843-AB22-135AF9DFD979}" type="datetimeFigureOut">
              <a:rPr lang="el-GR" smtClean="0"/>
              <a:t>30/11/25</a:t>
            </a:fld>
            <a:endParaRPr lang="el-G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90DD6189-E3EA-C641-8DBF-DAFCC5B270B2}" type="slidenum">
              <a:rPr lang="el-GR" smtClean="0"/>
              <a:t>‹#›</a:t>
            </a:fld>
            <a:endParaRPr lang="el-GR"/>
          </a:p>
        </p:txBody>
      </p:sp>
    </p:spTree>
    <p:extLst>
      <p:ext uri="{BB962C8B-B14F-4D97-AF65-F5344CB8AC3E}">
        <p14:creationId xmlns:p14="http://schemas.microsoft.com/office/powerpoint/2010/main" val="65191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3D8BDC7-283D-3843-AB22-135AF9DFD979}" type="datetimeFigureOut">
              <a:rPr lang="el-GR" smtClean="0"/>
              <a:t>30/11/25</a:t>
            </a:fld>
            <a:endParaRPr lang="el-G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l-G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90DD6189-E3EA-C641-8DBF-DAFCC5B270B2}" type="slidenum">
              <a:rPr lang="el-GR" smtClean="0"/>
              <a:t>‹#›</a:t>
            </a:fld>
            <a:endParaRPr lang="el-GR"/>
          </a:p>
        </p:txBody>
      </p:sp>
    </p:spTree>
    <p:extLst>
      <p:ext uri="{BB962C8B-B14F-4D97-AF65-F5344CB8AC3E}">
        <p14:creationId xmlns:p14="http://schemas.microsoft.com/office/powerpoint/2010/main" val="10133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lesvos.lmgd.philology.upatras.gr/"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lepokam.philology.upatras.gr/"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1340768"/>
            <a:ext cx="8103810" cy="3035808"/>
          </a:xfrm>
        </p:spPr>
        <p:txBody>
          <a:bodyPr>
            <a:normAutofit/>
          </a:bodyPr>
          <a:lstStyle/>
          <a:p>
            <a:r>
              <a:rPr lang="el-GR" sz="4000" dirty="0"/>
              <a:t>διαλεκτΟΛΟΓΙΑ</a:t>
            </a:r>
            <a:br>
              <a:rPr lang="el-GR" sz="4000" dirty="0"/>
            </a:br>
            <a:br>
              <a:rPr lang="el-GR" sz="4000" dirty="0"/>
            </a:br>
            <a:r>
              <a:rPr lang="el-GR" sz="3000" b="1" dirty="0"/>
              <a:t>Ενότητα 6: ΚΡΙΤΙΚΗ </a:t>
            </a:r>
            <a:r>
              <a:rPr lang="el-GR" sz="3000" b="1" dirty="0" err="1"/>
              <a:t>ΙσογλωσσοΥ</a:t>
            </a:r>
            <a:r>
              <a:rPr lang="el-GR" sz="3000" b="1" dirty="0"/>
              <a:t> &amp; ΕΝΔΕΙΚΤΙΚΑ ΧΑΡΑΚΤΗΡΙΣΤΙΚΑ ΝΕΟΕΛΛΗΝΙΚΩΝ ΔΙΑΛΕΚΤΩΝ</a:t>
            </a:r>
          </a:p>
        </p:txBody>
      </p:sp>
      <p:sp>
        <p:nvSpPr>
          <p:cNvPr id="4" name="Text Box 8">
            <a:extLst>
              <a:ext uri="{FF2B5EF4-FFF2-40B4-BE49-F238E27FC236}">
                <a16:creationId xmlns:a16="http://schemas.microsoft.com/office/drawing/2014/main" id="{FB85CA20-A536-5045-8A10-A5ACF1D35FC3}"/>
              </a:ext>
            </a:extLst>
          </p:cNvPr>
          <p:cNvSpPr txBox="1">
            <a:spLocks noChangeArrowheads="1"/>
          </p:cNvSpPr>
          <p:nvPr/>
        </p:nvSpPr>
        <p:spPr bwMode="auto">
          <a:xfrm>
            <a:off x="5486401" y="5181600"/>
            <a:ext cx="43211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itchFamily="2" charset="2"/>
              <a:buChar char="n"/>
              <a:defRPr sz="2800">
                <a:solidFill>
                  <a:schemeClr val="tx1"/>
                </a:solidFill>
                <a:latin typeface="Comic Sans MS" panose="030F0902030302020204" pitchFamily="66" charset="0"/>
              </a:defRPr>
            </a:lvl1pPr>
            <a:lvl2pPr marL="742950" indent="-285750">
              <a:spcBef>
                <a:spcPct val="20000"/>
              </a:spcBef>
              <a:buClr>
                <a:schemeClr val="accent1"/>
              </a:buClr>
              <a:buSzPct val="75000"/>
              <a:buFont typeface="Wingdings" pitchFamily="2" charset="2"/>
              <a:buChar char="n"/>
              <a:defRPr sz="2600">
                <a:solidFill>
                  <a:schemeClr val="tx1"/>
                </a:solidFill>
                <a:latin typeface="Comic Sans MS" panose="030F0902030302020204" pitchFamily="66" charset="0"/>
              </a:defRPr>
            </a:lvl2pPr>
            <a:lvl3pPr marL="1143000" indent="-228600">
              <a:spcBef>
                <a:spcPct val="20000"/>
              </a:spcBef>
              <a:buClr>
                <a:schemeClr val="folHlink"/>
              </a:buClr>
              <a:buSzPct val="55000"/>
              <a:buFont typeface="Wingdings" pitchFamily="2" charset="2"/>
              <a:buChar char="n"/>
              <a:defRPr sz="2300">
                <a:solidFill>
                  <a:schemeClr val="tx1"/>
                </a:solidFill>
                <a:latin typeface="Comic Sans MS" panose="030F0902030302020204" pitchFamily="66" charset="0"/>
              </a:defRPr>
            </a:lvl3pPr>
            <a:lvl4pPr marL="1600200" indent="-228600">
              <a:spcBef>
                <a:spcPct val="20000"/>
              </a:spcBef>
              <a:buClr>
                <a:schemeClr val="accent1"/>
              </a:buClr>
              <a:buFont typeface="Wingdings" pitchFamily="2" charset="2"/>
              <a:buChar char="§"/>
              <a:defRPr sz="2000">
                <a:solidFill>
                  <a:schemeClr val="tx1"/>
                </a:solidFill>
                <a:latin typeface="Comic Sans MS" panose="030F0902030302020204" pitchFamily="66" charset="0"/>
              </a:defRPr>
            </a:lvl4pPr>
            <a:lvl5pPr marL="2057400" indent="-228600">
              <a:spcBef>
                <a:spcPct val="20000"/>
              </a:spcBef>
              <a:buClr>
                <a:schemeClr val="accent1"/>
              </a:buClr>
              <a:buFont typeface="Wingdings" pitchFamily="2" charset="2"/>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9pPr>
          </a:lstStyle>
          <a:p>
            <a:pPr algn="r" eaLnBrk="1" hangingPunct="1">
              <a:spcBef>
                <a:spcPct val="50000"/>
              </a:spcBef>
              <a:buClrTx/>
              <a:buSzTx/>
              <a:buFontTx/>
              <a:buNone/>
            </a:pPr>
            <a:r>
              <a:rPr lang="el-GR" altLang="el-GR" sz="1800" dirty="0">
                <a:solidFill>
                  <a:srgbClr val="000000"/>
                </a:solidFill>
              </a:rPr>
              <a:t>    Δρ. Βασιλική Ζαχαροπούλου</a:t>
            </a:r>
            <a:endParaRPr lang="en-US" altLang="el-GR" sz="1800" dirty="0">
              <a:solidFill>
                <a:srgbClr val="000000"/>
              </a:solidFill>
            </a:endParaRPr>
          </a:p>
          <a:p>
            <a:pPr algn="r" eaLnBrk="1" hangingPunct="1">
              <a:spcBef>
                <a:spcPct val="50000"/>
              </a:spcBef>
              <a:buClrTx/>
              <a:buSzTx/>
              <a:buFontTx/>
              <a:buNone/>
            </a:pPr>
            <a:r>
              <a:rPr lang="en-US" altLang="el-GR" sz="1800" dirty="0" err="1">
                <a:solidFill>
                  <a:srgbClr val="000000"/>
                </a:solidFill>
              </a:rPr>
              <a:t>v_zacharopoulou@ac.upatras.gr</a:t>
            </a:r>
            <a:endParaRPr lang="el-GR" altLang="el-GR" sz="1800" dirty="0">
              <a:solidFill>
                <a:srgbClr val="000000"/>
              </a:solidFill>
            </a:endParaRPr>
          </a:p>
          <a:p>
            <a:pPr algn="r">
              <a:spcBef>
                <a:spcPts val="600"/>
              </a:spcBef>
              <a:buClrTx/>
              <a:buSzTx/>
              <a:buNone/>
            </a:pPr>
            <a:r>
              <a:rPr lang="en-US" altLang="el-GR" sz="1600" i="1" dirty="0">
                <a:solidFill>
                  <a:srgbClr val="4E004E"/>
                </a:solidFill>
              </a:rPr>
              <a:t>(</a:t>
            </a:r>
            <a:r>
              <a:rPr lang="el-GR" altLang="el-GR" sz="1600" i="1" dirty="0">
                <a:solidFill>
                  <a:srgbClr val="4E004E"/>
                </a:solidFill>
              </a:rPr>
              <a:t>Χειμερινό εξάμηνο </a:t>
            </a:r>
            <a:r>
              <a:rPr lang="en-US" altLang="el-GR" sz="1600" i="1" dirty="0">
                <a:solidFill>
                  <a:srgbClr val="4E004E"/>
                </a:solidFill>
              </a:rPr>
              <a:t>20</a:t>
            </a:r>
            <a:r>
              <a:rPr lang="el-GR" altLang="el-GR" sz="1600" i="1" dirty="0">
                <a:solidFill>
                  <a:srgbClr val="4E004E"/>
                </a:solidFill>
              </a:rPr>
              <a:t>25</a:t>
            </a:r>
            <a:r>
              <a:rPr lang="en-US" altLang="el-GR" sz="1600" i="1" dirty="0">
                <a:solidFill>
                  <a:srgbClr val="4E004E"/>
                </a:solidFill>
              </a:rPr>
              <a:t>-2</a:t>
            </a:r>
            <a:r>
              <a:rPr lang="el-GR" altLang="el-GR" sz="1600" i="1" dirty="0">
                <a:solidFill>
                  <a:srgbClr val="4E004E"/>
                </a:solidFill>
              </a:rPr>
              <a:t>6</a:t>
            </a:r>
            <a:r>
              <a:rPr lang="en-US" altLang="el-GR" sz="1600" i="1" dirty="0">
                <a:solidFill>
                  <a:srgbClr val="4E004E"/>
                </a:solidFill>
              </a:rPr>
              <a:t>)</a:t>
            </a:r>
            <a:endParaRPr lang="el-GR" altLang="el-GR" sz="1600" i="1" dirty="0">
              <a:solidFill>
                <a:srgbClr val="4E004E"/>
              </a:solidFill>
            </a:endParaRPr>
          </a:p>
        </p:txBody>
      </p:sp>
    </p:spTree>
    <p:extLst>
      <p:ext uri="{BB962C8B-B14F-4D97-AF65-F5344CB8AC3E}">
        <p14:creationId xmlns:p14="http://schemas.microsoft.com/office/powerpoint/2010/main" val="2658551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a:xfrm>
            <a:off x="2209800" y="1772816"/>
            <a:ext cx="7772400" cy="4608512"/>
          </a:xfrm>
        </p:spPr>
        <p:txBody>
          <a:bodyPr>
            <a:normAutofit/>
          </a:bodyPr>
          <a:lstStyle/>
          <a:p>
            <a:pPr algn="just">
              <a:lnSpc>
                <a:spcPct val="120000"/>
              </a:lnSpc>
            </a:pPr>
            <a:r>
              <a:rPr lang="el-GR" sz="2200" b="1" dirty="0"/>
              <a:t>Ένα παράδειγμα από τα ελληνικά είναι η μελέτη της αποκοπής των άτονων υψηλών φωνηέντων  /</a:t>
            </a:r>
            <a:r>
              <a:rPr lang="en-US" sz="2200" b="1" dirty="0" err="1"/>
              <a:t>i</a:t>
            </a:r>
            <a:r>
              <a:rPr lang="en-US" sz="2200" b="1" dirty="0"/>
              <a:t>/ </a:t>
            </a:r>
            <a:r>
              <a:rPr lang="el-GR" sz="2200" b="1" dirty="0"/>
              <a:t>&amp; </a:t>
            </a:r>
            <a:r>
              <a:rPr lang="en-US" sz="2200" b="1" dirty="0"/>
              <a:t>/u/</a:t>
            </a:r>
            <a:endParaRPr lang="el-GR" sz="2200" b="1" dirty="0"/>
          </a:p>
          <a:p>
            <a:pPr marL="0" indent="0" algn="just">
              <a:lnSpc>
                <a:spcPct val="120000"/>
              </a:lnSpc>
              <a:buNone/>
            </a:pPr>
            <a:endParaRPr lang="el-GR" sz="2200" b="1" dirty="0"/>
          </a:p>
          <a:p>
            <a:pPr marL="0" indent="0" algn="just">
              <a:lnSpc>
                <a:spcPct val="120000"/>
              </a:lnSpc>
              <a:buNone/>
            </a:pPr>
            <a:endParaRPr lang="el-GR" sz="2200" b="1" dirty="0"/>
          </a:p>
          <a:p>
            <a:pPr marL="0" indent="0" algn="just">
              <a:lnSpc>
                <a:spcPct val="120000"/>
              </a:lnSpc>
              <a:buNone/>
            </a:pPr>
            <a:r>
              <a:rPr lang="en-US" sz="2200" b="1" dirty="0" err="1"/>
              <a:t>Ό</a:t>
            </a:r>
            <a:r>
              <a:rPr lang="el-GR" sz="2200" b="1" dirty="0"/>
              <a:t>πως έχει αναφερθεί ήδη…</a:t>
            </a:r>
          </a:p>
          <a:p>
            <a:pPr algn="just">
              <a:lnSpc>
                <a:spcPct val="120000"/>
              </a:lnSpc>
            </a:pPr>
            <a:r>
              <a:rPr lang="el-GR" sz="2200" b="1" dirty="0"/>
              <a:t>Η αποκοπή άτονων υψηλών φωνηέντων  /</a:t>
            </a:r>
            <a:r>
              <a:rPr lang="en-US" sz="2200" b="1" dirty="0" err="1"/>
              <a:t>i</a:t>
            </a:r>
            <a:r>
              <a:rPr lang="en-US" sz="2200" b="1" dirty="0"/>
              <a:t>/ </a:t>
            </a:r>
            <a:r>
              <a:rPr lang="el-GR" sz="2200" b="1" dirty="0"/>
              <a:t>&amp; </a:t>
            </a:r>
            <a:r>
              <a:rPr lang="en-US" sz="2200" b="1" dirty="0"/>
              <a:t>/u/</a:t>
            </a:r>
            <a:endParaRPr lang="el-GR" sz="2200" b="1" dirty="0"/>
          </a:p>
          <a:p>
            <a:pPr algn="just">
              <a:lnSpc>
                <a:spcPct val="120000"/>
              </a:lnSpc>
            </a:pPr>
            <a:r>
              <a:rPr lang="el-GR" sz="2200" b="1" dirty="0"/>
              <a:t>θεωρείται ένα από τα πιο χαρακτηριστικά φωνολογικά χαρακτηριστικά των βορείων διαλέκτων της ελληνικής γλώσσας. </a:t>
            </a:r>
          </a:p>
        </p:txBody>
      </p:sp>
    </p:spTree>
    <p:extLst>
      <p:ext uri="{BB962C8B-B14F-4D97-AF65-F5344CB8AC3E}">
        <p14:creationId xmlns:p14="http://schemas.microsoft.com/office/powerpoint/2010/main" val="41456005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Τσακωνικα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635477"/>
            <a:ext cx="8251822" cy="5105891"/>
          </a:xfrm>
        </p:spPr>
        <p:txBody>
          <a:bodyPr>
            <a:normAutofit/>
          </a:bodyPr>
          <a:lstStyle/>
          <a:p>
            <a:pPr algn="just">
              <a:lnSpc>
                <a:spcPct val="150000"/>
              </a:lnSpc>
              <a:buFont typeface="Wingdings" pitchFamily="2" charset="2"/>
              <a:buChar char="ü"/>
            </a:pPr>
            <a:r>
              <a:rPr lang="el-GR" sz="2300" b="1" dirty="0"/>
              <a:t>Τα Τσακώνικα μιλούνται σήμερα στην περιοχή της Κυνουρίας του νομού Αρκαδίας, </a:t>
            </a:r>
          </a:p>
          <a:p>
            <a:pPr algn="just">
              <a:lnSpc>
                <a:spcPct val="150000"/>
              </a:lnSpc>
            </a:pPr>
            <a:r>
              <a:rPr lang="el-GR" sz="2300" b="1" dirty="0"/>
              <a:t>κυρίως στα χωριά Τυρός, Μέλανα, Πραγματευτή, </a:t>
            </a:r>
            <a:r>
              <a:rPr lang="el-GR" sz="2300" b="1" dirty="0" err="1"/>
              <a:t>Καστανίτσα</a:t>
            </a:r>
            <a:r>
              <a:rPr lang="el-GR" sz="2300" b="1" dirty="0"/>
              <a:t>, </a:t>
            </a:r>
            <a:r>
              <a:rPr lang="el-GR" sz="2300" b="1" dirty="0" err="1"/>
              <a:t>Πραστός</a:t>
            </a:r>
            <a:r>
              <a:rPr lang="el-GR" sz="2300" b="1" dirty="0"/>
              <a:t>, Άγιος Ανδρέας, και λιγότερο στο Λεωνίδιο, </a:t>
            </a:r>
          </a:p>
          <a:p>
            <a:pPr algn="just">
              <a:lnSpc>
                <a:spcPct val="150000"/>
              </a:lnSpc>
            </a:pPr>
            <a:r>
              <a:rPr lang="el-GR" sz="2300" b="1" dirty="0"/>
              <a:t>ενώ παλαιότερα η </a:t>
            </a:r>
            <a:r>
              <a:rPr lang="el-GR" sz="2300" b="1" dirty="0" err="1"/>
              <a:t>διαλεκτοφωνία</a:t>
            </a:r>
            <a:r>
              <a:rPr lang="el-GR" sz="2300" b="1" dirty="0"/>
              <a:t> ήταν πιο εκτεταμένη και κάλυπτε μεγαλύτερη γεωγραφική περιοχή.</a:t>
            </a:r>
          </a:p>
          <a:p>
            <a:pPr marL="0" indent="0" algn="just">
              <a:lnSpc>
                <a:spcPct val="100000"/>
              </a:lnSpc>
              <a:buNone/>
            </a:pPr>
            <a:r>
              <a:rPr lang="el-GR" sz="2300" b="1" dirty="0"/>
              <a:t> </a:t>
            </a:r>
          </a:p>
        </p:txBody>
      </p:sp>
    </p:spTree>
    <p:extLst>
      <p:ext uri="{BB962C8B-B14F-4D97-AF65-F5344CB8AC3E}">
        <p14:creationId xmlns:p14="http://schemas.microsoft.com/office/powerpoint/2010/main" val="295973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Τσακωνικα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635477"/>
            <a:ext cx="8251822" cy="5105891"/>
          </a:xfrm>
        </p:spPr>
        <p:txBody>
          <a:bodyPr>
            <a:normAutofit/>
          </a:bodyPr>
          <a:lstStyle/>
          <a:p>
            <a:pPr algn="just">
              <a:lnSpc>
                <a:spcPct val="150000"/>
              </a:lnSpc>
              <a:buFont typeface="Arial" panose="020B0604020202020204" pitchFamily="34" charset="0"/>
              <a:buChar char="•"/>
            </a:pPr>
            <a:r>
              <a:rPr lang="el-GR" sz="2300" b="1" dirty="0"/>
              <a:t>Έως τις αρχές του 20ού αι. , ομιλητές της Τσακώνικης υπήρχαν και στην περιοχή της Προποντίδας, στα χωριά </a:t>
            </a:r>
            <a:r>
              <a:rPr lang="el-GR" sz="2300" b="1" dirty="0" err="1"/>
              <a:t>Βάτικα</a:t>
            </a:r>
            <a:r>
              <a:rPr lang="el-GR" sz="2300" b="1" dirty="0"/>
              <a:t> και </a:t>
            </a:r>
            <a:r>
              <a:rPr lang="el-GR" sz="2300" b="1" dirty="0" err="1"/>
              <a:t>Χαβούτσι</a:t>
            </a:r>
            <a:r>
              <a:rPr lang="el-GR" sz="2300" b="1" dirty="0"/>
              <a:t>, όπου ο ακριβής χρόνος της μετανάστευσης </a:t>
            </a:r>
            <a:r>
              <a:rPr lang="el-GR" sz="2300" b="1" dirty="0" err="1"/>
              <a:t>Τσακώνων</a:t>
            </a:r>
            <a:r>
              <a:rPr lang="el-GR" sz="2300" b="1" dirty="0"/>
              <a:t> δεν είναι γνωστός. </a:t>
            </a:r>
          </a:p>
          <a:p>
            <a:pPr algn="just">
              <a:lnSpc>
                <a:spcPct val="150000"/>
              </a:lnSpc>
              <a:buFont typeface="Arial" panose="020B0604020202020204" pitchFamily="34" charset="0"/>
              <a:buChar char="•"/>
            </a:pPr>
            <a:endParaRPr lang="el-GR" sz="2300" b="1" dirty="0"/>
          </a:p>
          <a:p>
            <a:pPr algn="just">
              <a:lnSpc>
                <a:spcPct val="150000"/>
              </a:lnSpc>
              <a:buFont typeface="Arial" panose="020B0604020202020204" pitchFamily="34" charset="0"/>
              <a:buChar char="•"/>
            </a:pPr>
            <a:r>
              <a:rPr lang="el-GR" sz="2300" b="1" dirty="0"/>
              <a:t>Τα Τσακώνικα είναι η μόνη νεοελληνική διάλεκτος για την οποία υποστηρίζεται ότι ανάγεται στην αρχαία δωρική διάλεκτο της Λακωνίας και ότι δεν έχει καταγωγή από Ελληνιστική Κοινή. </a:t>
            </a:r>
          </a:p>
        </p:txBody>
      </p:sp>
    </p:spTree>
    <p:extLst>
      <p:ext uri="{BB962C8B-B14F-4D97-AF65-F5344CB8AC3E}">
        <p14:creationId xmlns:p14="http://schemas.microsoft.com/office/powerpoint/2010/main" val="220682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Τσακωνικα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635477"/>
            <a:ext cx="8251822" cy="5105891"/>
          </a:xfrm>
        </p:spPr>
        <p:txBody>
          <a:bodyPr>
            <a:normAutofit fontScale="92500"/>
          </a:bodyPr>
          <a:lstStyle/>
          <a:p>
            <a:pPr algn="just">
              <a:lnSpc>
                <a:spcPct val="150000"/>
              </a:lnSpc>
              <a:buFont typeface="Arial" panose="020B0604020202020204" pitchFamily="34" charset="0"/>
              <a:buChar char="•"/>
            </a:pPr>
            <a:r>
              <a:rPr lang="el-GR" sz="2300" b="1" dirty="0"/>
              <a:t>Όπως συμβαίνει στις άλλες διαλέκτους, υπάρχει </a:t>
            </a:r>
            <a:r>
              <a:rPr lang="el-GR" sz="2300" b="1" dirty="0" err="1"/>
              <a:t>ενδοδιαλεκτική</a:t>
            </a:r>
            <a:r>
              <a:rPr lang="el-GR" sz="2300" b="1" dirty="0"/>
              <a:t> ποικιλία. </a:t>
            </a:r>
          </a:p>
          <a:p>
            <a:pPr algn="just">
              <a:lnSpc>
                <a:spcPct val="150000"/>
              </a:lnSpc>
              <a:buFont typeface="Arial" panose="020B0604020202020204" pitchFamily="34" charset="0"/>
              <a:buChar char="•"/>
            </a:pPr>
            <a:r>
              <a:rPr lang="el-GR" sz="2300" b="1" dirty="0"/>
              <a:t>Οι </a:t>
            </a:r>
            <a:r>
              <a:rPr lang="en-US" sz="2300" b="1" dirty="0" err="1"/>
              <a:t>Pernot</a:t>
            </a:r>
            <a:r>
              <a:rPr lang="en-US" sz="2300" b="1" dirty="0"/>
              <a:t> (1934) &amp; </a:t>
            </a:r>
            <a:r>
              <a:rPr lang="el-GR" sz="2300" b="1" dirty="0" err="1"/>
              <a:t>Κωστ</a:t>
            </a:r>
            <a:r>
              <a:rPr lang="en-US" sz="2300" b="1" dirty="0" err="1"/>
              <a:t>ά</a:t>
            </a:r>
            <a:r>
              <a:rPr lang="el-GR" sz="2300" b="1" dirty="0" err="1"/>
              <a:t>κης</a:t>
            </a:r>
            <a:r>
              <a:rPr lang="el-GR" sz="2300" b="1" dirty="0"/>
              <a:t> (1951) δέχονται δύο διαλεκτικές ομάδες με κέντρα τον </a:t>
            </a:r>
            <a:r>
              <a:rPr lang="el-GR" sz="2300" b="1" dirty="0" err="1"/>
              <a:t>Πραστό</a:t>
            </a:r>
            <a:r>
              <a:rPr lang="el-GR" sz="2300" b="1" dirty="0"/>
              <a:t> και το Λεωνίδιο από τη μία μεριά και την </a:t>
            </a:r>
            <a:r>
              <a:rPr lang="el-GR" sz="2300" b="1" dirty="0" err="1"/>
              <a:t>Καστάνιτσα</a:t>
            </a:r>
            <a:r>
              <a:rPr lang="el-GR" sz="2300" b="1" dirty="0"/>
              <a:t> απ’ την άλλη. </a:t>
            </a:r>
          </a:p>
          <a:p>
            <a:pPr algn="just">
              <a:lnSpc>
                <a:spcPct val="150000"/>
              </a:lnSpc>
              <a:buFont typeface="Arial" panose="020B0604020202020204" pitchFamily="34" charset="0"/>
              <a:buChar char="•"/>
            </a:pPr>
            <a:r>
              <a:rPr lang="el-GR" sz="2300" b="1" dirty="0"/>
              <a:t>Θεωρούν ότι η ποικιλία της </a:t>
            </a:r>
            <a:r>
              <a:rPr lang="el-GR" sz="2300" b="1" dirty="0" err="1"/>
              <a:t>Καστάνιτσας</a:t>
            </a:r>
            <a:r>
              <a:rPr lang="el-GR" sz="2300" b="1" dirty="0"/>
              <a:t> είναι πιο συντηρητική σε αρκετά σημεία, αλλά έχει δεχθεί και την μεγαλύτερη επίδραση από τις άλλες ποικιλίες της Πελοποννήσου. </a:t>
            </a:r>
          </a:p>
        </p:txBody>
      </p:sp>
    </p:spTree>
    <p:extLst>
      <p:ext uri="{BB962C8B-B14F-4D97-AF65-F5344CB8AC3E}">
        <p14:creationId xmlns:p14="http://schemas.microsoft.com/office/powerpoint/2010/main" val="234391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Τσακωνικα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2348881"/>
            <a:ext cx="8251822" cy="4392487"/>
          </a:xfrm>
        </p:spPr>
        <p:txBody>
          <a:bodyPr>
            <a:normAutofit/>
          </a:bodyPr>
          <a:lstStyle/>
          <a:p>
            <a:pPr algn="just">
              <a:lnSpc>
                <a:spcPct val="150000"/>
              </a:lnSpc>
              <a:buFont typeface="Arial" panose="020B0604020202020204" pitchFamily="34" charset="0"/>
              <a:buChar char="•"/>
            </a:pPr>
            <a:r>
              <a:rPr lang="el-GR" sz="2300" b="1" dirty="0"/>
              <a:t>Οι πρώτες μελέτες για την διάλεκτο εμφανίζονται τον 19</a:t>
            </a:r>
            <a:r>
              <a:rPr lang="el-GR" sz="2300" b="1" baseline="30000" dirty="0"/>
              <a:t>ο</a:t>
            </a:r>
            <a:r>
              <a:rPr lang="el-GR" sz="2300" b="1" dirty="0"/>
              <a:t> αι. και δίνουν έμφαση στα κατάλοιπα της Αρχαίας Δωρικής της Λακωνίας</a:t>
            </a:r>
          </a:p>
          <a:p>
            <a:pPr algn="just">
              <a:lnSpc>
                <a:spcPct val="150000"/>
              </a:lnSpc>
              <a:buFont typeface="Arial" panose="020B0604020202020204" pitchFamily="34" charset="0"/>
              <a:buChar char="•"/>
            </a:pPr>
            <a:endParaRPr lang="el-GR" sz="2300" b="1" dirty="0"/>
          </a:p>
          <a:p>
            <a:pPr algn="just">
              <a:lnSpc>
                <a:spcPct val="150000"/>
              </a:lnSpc>
              <a:buFont typeface="Arial" panose="020B0604020202020204" pitchFamily="34" charset="0"/>
              <a:buChar char="•"/>
            </a:pPr>
            <a:endParaRPr lang="el-GR" sz="2300" b="1" dirty="0"/>
          </a:p>
        </p:txBody>
      </p:sp>
    </p:spTree>
    <p:extLst>
      <p:ext uri="{BB962C8B-B14F-4D97-AF65-F5344CB8AC3E}">
        <p14:creationId xmlns:p14="http://schemas.microsoft.com/office/powerpoint/2010/main" val="37174378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Τσακωνικα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844825"/>
            <a:ext cx="8251822" cy="4896543"/>
          </a:xfrm>
        </p:spPr>
        <p:txBody>
          <a:bodyPr>
            <a:normAutofit fontScale="92500"/>
          </a:bodyPr>
          <a:lstStyle/>
          <a:p>
            <a:pPr marL="0" indent="0" algn="just">
              <a:lnSpc>
                <a:spcPct val="150000"/>
              </a:lnSpc>
              <a:buNone/>
            </a:pPr>
            <a:r>
              <a:rPr lang="el-GR" sz="2300" b="1" dirty="0"/>
              <a:t>Μερικά από τα βασικά χαρακτηριστικά της διαλέκτου είναι:</a:t>
            </a:r>
          </a:p>
          <a:p>
            <a:pPr marL="0" indent="0" algn="just">
              <a:lnSpc>
                <a:spcPct val="150000"/>
              </a:lnSpc>
              <a:buNone/>
            </a:pPr>
            <a:r>
              <a:rPr lang="el-GR" sz="2300" b="1" dirty="0">
                <a:solidFill>
                  <a:srgbClr val="C00000"/>
                </a:solidFill>
              </a:rPr>
              <a:t>Στη Φωνολογία:</a:t>
            </a:r>
          </a:p>
          <a:p>
            <a:pPr marL="0" indent="0" algn="just">
              <a:lnSpc>
                <a:spcPct val="150000"/>
              </a:lnSpc>
              <a:buNone/>
            </a:pPr>
            <a:r>
              <a:rPr lang="el-GR" sz="2300" b="1" dirty="0"/>
              <a:t>υπάρχει μείγμα Δωρικών και Νεοελληνικών στοιχείων </a:t>
            </a:r>
          </a:p>
          <a:p>
            <a:pPr algn="just">
              <a:lnSpc>
                <a:spcPct val="150000"/>
              </a:lnSpc>
            </a:pPr>
            <a:r>
              <a:rPr lang="el-GR" sz="2300" b="1" dirty="0"/>
              <a:t>εντοπίζεται η δωρική αποβολή του </a:t>
            </a:r>
            <a:r>
              <a:rPr lang="el-GR" sz="2300" b="1" dirty="0" err="1"/>
              <a:t>μεσοφωνηεντικού</a:t>
            </a:r>
            <a:r>
              <a:rPr lang="el-GR" sz="2300" b="1" dirty="0"/>
              <a:t> </a:t>
            </a:r>
            <a:r>
              <a:rPr lang="en-US" sz="2300" b="1" dirty="0"/>
              <a:t>/s/</a:t>
            </a:r>
            <a:endParaRPr lang="el-GR" sz="2300" b="1" dirty="0"/>
          </a:p>
          <a:p>
            <a:pPr marL="0" indent="0" algn="ctr">
              <a:lnSpc>
                <a:spcPct val="150000"/>
              </a:lnSpc>
              <a:buNone/>
            </a:pPr>
            <a:r>
              <a:rPr lang="el-GR" sz="2300" b="1" dirty="0"/>
              <a:t>π.χ. να </a:t>
            </a:r>
            <a:r>
              <a:rPr lang="el-GR" sz="2300" b="1" dirty="0" err="1"/>
              <a:t>χάου</a:t>
            </a:r>
            <a:r>
              <a:rPr lang="el-GR" sz="2300" b="1" dirty="0"/>
              <a:t>  «να χάσω»</a:t>
            </a:r>
          </a:p>
          <a:p>
            <a:pPr>
              <a:lnSpc>
                <a:spcPct val="150000"/>
              </a:lnSpc>
            </a:pPr>
            <a:r>
              <a:rPr lang="el-GR" sz="2300" b="1" dirty="0"/>
              <a:t>η προφορά του ορθογραφικού &lt; η &gt; ως /α/</a:t>
            </a:r>
          </a:p>
          <a:p>
            <a:pPr marL="0" indent="0" algn="ctr">
              <a:lnSpc>
                <a:spcPct val="150000"/>
              </a:lnSpc>
              <a:buNone/>
            </a:pPr>
            <a:r>
              <a:rPr lang="el-GR" sz="2300" b="1" dirty="0"/>
              <a:t>π.χ. </a:t>
            </a:r>
            <a:r>
              <a:rPr lang="el-GR" sz="2300" b="1" dirty="0">
                <a:solidFill>
                  <a:srgbClr val="C00000"/>
                </a:solidFill>
              </a:rPr>
              <a:t>α</a:t>
            </a:r>
            <a:r>
              <a:rPr lang="el-GR" sz="2300" b="1" dirty="0"/>
              <a:t> καλ</a:t>
            </a:r>
            <a:r>
              <a:rPr lang="el-GR" sz="2300" b="1" dirty="0">
                <a:solidFill>
                  <a:srgbClr val="C00000"/>
                </a:solidFill>
              </a:rPr>
              <a:t>ά</a:t>
            </a:r>
            <a:r>
              <a:rPr lang="el-GR" sz="2300" b="1" dirty="0"/>
              <a:t>  «η καλή»</a:t>
            </a:r>
          </a:p>
          <a:p>
            <a:pPr marL="0" indent="0" algn="just">
              <a:lnSpc>
                <a:spcPct val="150000"/>
              </a:lnSpc>
              <a:buNone/>
            </a:pPr>
            <a:endParaRPr lang="el-GR" sz="2300" b="1" dirty="0"/>
          </a:p>
          <a:p>
            <a:pPr algn="just">
              <a:lnSpc>
                <a:spcPct val="150000"/>
              </a:lnSpc>
              <a:buFont typeface="Arial" panose="020B0604020202020204" pitchFamily="34" charset="0"/>
              <a:buChar char="•"/>
            </a:pPr>
            <a:endParaRPr lang="el-GR" sz="2300" b="1" dirty="0"/>
          </a:p>
          <a:p>
            <a:pPr algn="just">
              <a:lnSpc>
                <a:spcPct val="150000"/>
              </a:lnSpc>
              <a:buFont typeface="Arial" panose="020B0604020202020204" pitchFamily="34" charset="0"/>
              <a:buChar char="•"/>
            </a:pPr>
            <a:endParaRPr lang="el-GR" sz="2300" b="1" dirty="0"/>
          </a:p>
        </p:txBody>
      </p:sp>
    </p:spTree>
    <p:extLst>
      <p:ext uri="{BB962C8B-B14F-4D97-AF65-F5344CB8AC3E}">
        <p14:creationId xmlns:p14="http://schemas.microsoft.com/office/powerpoint/2010/main" val="250068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Τσακωνικα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844825"/>
            <a:ext cx="8251822" cy="4896543"/>
          </a:xfrm>
        </p:spPr>
        <p:txBody>
          <a:bodyPr>
            <a:normAutofit/>
          </a:bodyPr>
          <a:lstStyle/>
          <a:p>
            <a:pPr marL="0" indent="0" algn="just">
              <a:lnSpc>
                <a:spcPct val="150000"/>
              </a:lnSpc>
              <a:buNone/>
            </a:pPr>
            <a:r>
              <a:rPr lang="el-GR" sz="2300" b="1" dirty="0">
                <a:solidFill>
                  <a:srgbClr val="C00000"/>
                </a:solidFill>
              </a:rPr>
              <a:t>Στη Φωνολογία:</a:t>
            </a:r>
          </a:p>
          <a:p>
            <a:pPr>
              <a:lnSpc>
                <a:spcPct val="150000"/>
              </a:lnSpc>
            </a:pPr>
            <a:r>
              <a:rPr lang="el-GR" sz="2300" b="1" dirty="0"/>
              <a:t>η προφορά του ορθογραφικού &lt; υ &gt; ως /</a:t>
            </a:r>
            <a:r>
              <a:rPr lang="en-US" sz="2300" b="1" dirty="0"/>
              <a:t>u</a:t>
            </a:r>
            <a:r>
              <a:rPr lang="el-GR" sz="2300" b="1" dirty="0"/>
              <a:t>/</a:t>
            </a:r>
          </a:p>
          <a:p>
            <a:pPr marL="0" indent="0" algn="ctr">
              <a:lnSpc>
                <a:spcPct val="150000"/>
              </a:lnSpc>
              <a:buNone/>
            </a:pPr>
            <a:r>
              <a:rPr lang="el-GR" sz="2300" b="1" dirty="0"/>
              <a:t>π.χ. </a:t>
            </a:r>
            <a:r>
              <a:rPr lang="el-GR" sz="2300" b="1" dirty="0" err="1"/>
              <a:t>γ</a:t>
            </a:r>
            <a:r>
              <a:rPr lang="el-GR" sz="2300" b="1" dirty="0" err="1">
                <a:solidFill>
                  <a:srgbClr val="C00000"/>
                </a:solidFill>
              </a:rPr>
              <a:t>ου</a:t>
            </a:r>
            <a:r>
              <a:rPr lang="el-GR" sz="2300" b="1" dirty="0" err="1"/>
              <a:t>να</a:t>
            </a:r>
            <a:r>
              <a:rPr lang="en-US" sz="2300" b="1" dirty="0" err="1"/>
              <a:t>ί</a:t>
            </a:r>
            <a:r>
              <a:rPr lang="el-GR" sz="2300" b="1" dirty="0"/>
              <a:t>κα  «γυναίκα»</a:t>
            </a:r>
          </a:p>
          <a:p>
            <a:pPr>
              <a:lnSpc>
                <a:spcPct val="150000"/>
              </a:lnSpc>
            </a:pPr>
            <a:r>
              <a:rPr lang="el-GR" sz="2300" b="1" dirty="0"/>
              <a:t>Υπάρχει τσιτακισμός </a:t>
            </a:r>
            <a:r>
              <a:rPr lang="el-GR" sz="2300" b="1" dirty="0">
                <a:sym typeface="Wingdings" pitchFamily="2" charset="2"/>
              </a:rPr>
              <a:t> </a:t>
            </a:r>
            <a:r>
              <a:rPr lang="el-GR" sz="2300" b="1" dirty="0"/>
              <a:t>τροπή του </a:t>
            </a:r>
            <a:r>
              <a:rPr lang="en-US" sz="2300" b="1" dirty="0"/>
              <a:t>/c/ </a:t>
            </a:r>
            <a:r>
              <a:rPr lang="el-GR" sz="2300" b="1" dirty="0"/>
              <a:t>σε [</a:t>
            </a:r>
            <a:r>
              <a:rPr lang="en-US" sz="2300" b="1" dirty="0"/>
              <a:t>ts]</a:t>
            </a:r>
            <a:r>
              <a:rPr lang="el-GR" sz="2300" b="1" dirty="0"/>
              <a:t> μπροστά από πρόσθια φωνήεντα </a:t>
            </a:r>
            <a:r>
              <a:rPr lang="en-US" sz="2300" b="1" dirty="0"/>
              <a:t>/</a:t>
            </a:r>
            <a:r>
              <a:rPr lang="en-US" sz="2300" b="1" dirty="0" err="1"/>
              <a:t>i</a:t>
            </a:r>
            <a:r>
              <a:rPr lang="en-US" sz="2300" b="1" dirty="0"/>
              <a:t>/ &amp; /e/ </a:t>
            </a:r>
            <a:endParaRPr lang="el-GR" sz="2300" b="1" dirty="0"/>
          </a:p>
          <a:p>
            <a:pPr marL="0" indent="0" algn="ctr">
              <a:lnSpc>
                <a:spcPct val="150000"/>
              </a:lnSpc>
              <a:buNone/>
            </a:pPr>
            <a:r>
              <a:rPr lang="el-GR" sz="2300" b="1" dirty="0"/>
              <a:t>π.χ. [</a:t>
            </a:r>
            <a:r>
              <a:rPr lang="en-US" sz="2300" b="1" dirty="0" err="1"/>
              <a:t>tse’re</a:t>
            </a:r>
            <a:r>
              <a:rPr lang="en-US" sz="2300" b="1" dirty="0"/>
              <a:t>] </a:t>
            </a:r>
            <a:r>
              <a:rPr lang="el-GR" sz="2300" b="1" dirty="0"/>
              <a:t> «καιρός»</a:t>
            </a:r>
          </a:p>
          <a:p>
            <a:pPr marL="0" indent="0" algn="ctr">
              <a:lnSpc>
                <a:spcPct val="150000"/>
              </a:lnSpc>
              <a:buNone/>
            </a:pPr>
            <a:r>
              <a:rPr lang="el-GR" sz="2300" b="1" dirty="0"/>
              <a:t>        π.χ. </a:t>
            </a:r>
            <a:r>
              <a:rPr lang="en-US" sz="2300" b="1" dirty="0"/>
              <a:t>[</a:t>
            </a:r>
            <a:r>
              <a:rPr lang="en-US" sz="2300" b="1" dirty="0" err="1"/>
              <a:t>ka’matsi</a:t>
            </a:r>
            <a:r>
              <a:rPr lang="en-US" sz="2300" b="1" dirty="0"/>
              <a:t>] </a:t>
            </a:r>
            <a:r>
              <a:rPr lang="el-GR" sz="2300" b="1" dirty="0"/>
              <a:t> «καμάκι» </a:t>
            </a:r>
          </a:p>
          <a:p>
            <a:pPr marL="0" indent="0" algn="just">
              <a:lnSpc>
                <a:spcPct val="150000"/>
              </a:lnSpc>
              <a:buNone/>
            </a:pPr>
            <a:endParaRPr lang="el-GR" sz="2300" b="1" dirty="0"/>
          </a:p>
          <a:p>
            <a:pPr algn="just">
              <a:lnSpc>
                <a:spcPct val="150000"/>
              </a:lnSpc>
              <a:buFont typeface="Arial" panose="020B0604020202020204" pitchFamily="34" charset="0"/>
              <a:buChar char="•"/>
            </a:pPr>
            <a:endParaRPr lang="el-GR" sz="2300" b="1" dirty="0"/>
          </a:p>
          <a:p>
            <a:pPr algn="just">
              <a:lnSpc>
                <a:spcPct val="150000"/>
              </a:lnSpc>
              <a:buFont typeface="Arial" panose="020B0604020202020204" pitchFamily="34" charset="0"/>
              <a:buChar char="•"/>
            </a:pPr>
            <a:endParaRPr lang="el-GR" sz="2300" b="1" dirty="0"/>
          </a:p>
        </p:txBody>
      </p:sp>
    </p:spTree>
    <p:extLst>
      <p:ext uri="{BB962C8B-B14F-4D97-AF65-F5344CB8AC3E}">
        <p14:creationId xmlns:p14="http://schemas.microsoft.com/office/powerpoint/2010/main" val="85975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Τσακωνικα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844825"/>
            <a:ext cx="8251822" cy="4896543"/>
          </a:xfrm>
        </p:spPr>
        <p:txBody>
          <a:bodyPr>
            <a:normAutofit/>
          </a:bodyPr>
          <a:lstStyle/>
          <a:p>
            <a:pPr marL="0" indent="0" algn="just">
              <a:lnSpc>
                <a:spcPct val="150000"/>
              </a:lnSpc>
              <a:buNone/>
            </a:pPr>
            <a:r>
              <a:rPr lang="el-GR" sz="2300" b="1" dirty="0">
                <a:solidFill>
                  <a:srgbClr val="C00000"/>
                </a:solidFill>
              </a:rPr>
              <a:t>Στη Μορφολογία:</a:t>
            </a:r>
          </a:p>
          <a:p>
            <a:pPr algn="just">
              <a:lnSpc>
                <a:spcPct val="150000"/>
              </a:lnSpc>
            </a:pPr>
            <a:r>
              <a:rPr lang="el-GR" sz="2300" b="1" dirty="0"/>
              <a:t>Διατηρείται η αύξησή σε άτονη θέση </a:t>
            </a:r>
          </a:p>
          <a:p>
            <a:pPr marL="0" indent="0" algn="ctr">
              <a:lnSpc>
                <a:spcPct val="150000"/>
              </a:lnSpc>
              <a:buNone/>
            </a:pPr>
            <a:r>
              <a:rPr lang="el-GR" sz="2300" b="1" dirty="0"/>
              <a:t>π.χ. </a:t>
            </a:r>
            <a:r>
              <a:rPr lang="el-GR" sz="2300" b="1" dirty="0" err="1">
                <a:solidFill>
                  <a:srgbClr val="C00000"/>
                </a:solidFill>
              </a:rPr>
              <a:t>ε</a:t>
            </a:r>
            <a:r>
              <a:rPr lang="el-GR" sz="2300" b="1" dirty="0" err="1"/>
              <a:t>στάμα</a:t>
            </a:r>
            <a:r>
              <a:rPr lang="el-GR" sz="2300" b="1" dirty="0"/>
              <a:t>  «στάθηκα» </a:t>
            </a:r>
          </a:p>
          <a:p>
            <a:pPr>
              <a:lnSpc>
                <a:spcPct val="150000"/>
              </a:lnSpc>
            </a:pPr>
            <a:r>
              <a:rPr lang="el-GR" sz="2300" b="1" dirty="0"/>
              <a:t>Παραμένει το αρχικό γένος σε ονόματα που στην κοινή Νεοελληνική έχουν γίνει ουδέτερα </a:t>
            </a:r>
          </a:p>
          <a:p>
            <a:pPr marL="0" indent="0" algn="ctr">
              <a:lnSpc>
                <a:spcPct val="150000"/>
              </a:lnSpc>
              <a:buNone/>
            </a:pPr>
            <a:r>
              <a:rPr lang="el-GR" sz="2300" b="1" dirty="0"/>
              <a:t>π.χ.   χέρα, </a:t>
            </a:r>
            <a:r>
              <a:rPr lang="el-GR" sz="2300" b="1" dirty="0" err="1"/>
              <a:t>βου</a:t>
            </a:r>
            <a:r>
              <a:rPr lang="el-GR" sz="2300" b="1" dirty="0"/>
              <a:t> -από τα αρχαιοελληνικά-  χειρ, </a:t>
            </a:r>
            <a:r>
              <a:rPr lang="el-GR" sz="2300" b="1" dirty="0" err="1"/>
              <a:t>βους</a:t>
            </a:r>
            <a:endParaRPr lang="el-GR" sz="2300" b="1" dirty="0"/>
          </a:p>
          <a:p>
            <a:pPr>
              <a:lnSpc>
                <a:spcPct val="150000"/>
              </a:lnSpc>
            </a:pPr>
            <a:endParaRPr lang="el-GR" sz="2300" b="1" dirty="0"/>
          </a:p>
          <a:p>
            <a:pPr marL="0" indent="0">
              <a:lnSpc>
                <a:spcPct val="150000"/>
              </a:lnSpc>
              <a:buNone/>
            </a:pPr>
            <a:endParaRPr lang="el-GR" sz="2300" b="1" dirty="0"/>
          </a:p>
          <a:p>
            <a:pPr>
              <a:lnSpc>
                <a:spcPct val="150000"/>
              </a:lnSpc>
            </a:pPr>
            <a:endParaRPr lang="el-GR" sz="2300" b="1" dirty="0"/>
          </a:p>
          <a:p>
            <a:pPr algn="just">
              <a:lnSpc>
                <a:spcPct val="150000"/>
              </a:lnSpc>
              <a:buFont typeface="Arial" panose="020B0604020202020204" pitchFamily="34" charset="0"/>
              <a:buChar char="•"/>
            </a:pPr>
            <a:endParaRPr lang="el-GR" sz="2300" b="1" dirty="0"/>
          </a:p>
          <a:p>
            <a:pPr algn="just">
              <a:lnSpc>
                <a:spcPct val="150000"/>
              </a:lnSpc>
              <a:buFont typeface="Arial" panose="020B0604020202020204" pitchFamily="34" charset="0"/>
              <a:buChar char="•"/>
            </a:pPr>
            <a:endParaRPr lang="el-GR" sz="2300" b="1" dirty="0"/>
          </a:p>
        </p:txBody>
      </p:sp>
    </p:spTree>
    <p:extLst>
      <p:ext uri="{BB962C8B-B14F-4D97-AF65-F5344CB8AC3E}">
        <p14:creationId xmlns:p14="http://schemas.microsoft.com/office/powerpoint/2010/main" val="383308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Τσακωνικα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844825"/>
            <a:ext cx="8251822" cy="4896543"/>
          </a:xfrm>
        </p:spPr>
        <p:txBody>
          <a:bodyPr>
            <a:normAutofit lnSpcReduction="10000"/>
          </a:bodyPr>
          <a:lstStyle/>
          <a:p>
            <a:pPr>
              <a:lnSpc>
                <a:spcPct val="150000"/>
              </a:lnSpc>
            </a:pPr>
            <a:r>
              <a:rPr lang="el-GR" sz="2300" b="1" dirty="0"/>
              <a:t>Λόγω των αρχαϊσμών της, η Τσακωνική προσέλκυσε το ενδιαφέρον των μελετητών, Ελλήνων και ξένων ήδη από τον 19</a:t>
            </a:r>
            <a:r>
              <a:rPr lang="el-GR" sz="2300" b="1" baseline="30000" dirty="0"/>
              <a:t>ο</a:t>
            </a:r>
            <a:r>
              <a:rPr lang="el-GR" sz="2300" b="1" dirty="0"/>
              <a:t> αι.</a:t>
            </a:r>
          </a:p>
          <a:p>
            <a:pPr>
              <a:lnSpc>
                <a:spcPct val="150000"/>
              </a:lnSpc>
            </a:pPr>
            <a:r>
              <a:rPr lang="el-GR" sz="2300" b="1" dirty="0"/>
              <a:t>Παρ’ όλα αυτά, υπάρχουν ακόμα αρκετά φαινόμενα που δεν έχουν μελετηθεί συστηματικά (π.χ. περιφράσεις) </a:t>
            </a:r>
          </a:p>
          <a:p>
            <a:pPr>
              <a:lnSpc>
                <a:spcPct val="150000"/>
              </a:lnSpc>
            </a:pPr>
            <a:r>
              <a:rPr lang="el-GR" sz="2300" b="1" dirty="0"/>
              <a:t>και οι καταγραφές που έχουν γίνει λαμβάνουν υπόψη τις ποικιλίες των περισσότερο κατοικημένων περιοχών, όπως για παράδειγμα αυτές του Λεωνιδίου, </a:t>
            </a:r>
            <a:r>
              <a:rPr lang="el-GR" sz="2300" b="1" dirty="0" err="1"/>
              <a:t>Πραστού</a:t>
            </a:r>
            <a:r>
              <a:rPr lang="el-GR" sz="2300" b="1" dirty="0"/>
              <a:t> και </a:t>
            </a:r>
            <a:r>
              <a:rPr lang="el-GR" sz="2300" b="1" dirty="0" err="1"/>
              <a:t>Καστάνιτσας</a:t>
            </a:r>
            <a:r>
              <a:rPr lang="el-GR" sz="2300" b="1" dirty="0"/>
              <a:t>. </a:t>
            </a:r>
          </a:p>
          <a:p>
            <a:pPr marL="0" indent="0">
              <a:lnSpc>
                <a:spcPct val="150000"/>
              </a:lnSpc>
              <a:buNone/>
            </a:pPr>
            <a:endParaRPr lang="el-GR" sz="2300" b="1" dirty="0"/>
          </a:p>
          <a:p>
            <a:pPr>
              <a:lnSpc>
                <a:spcPct val="150000"/>
              </a:lnSpc>
            </a:pPr>
            <a:endParaRPr lang="el-GR" sz="2300" b="1" dirty="0"/>
          </a:p>
          <a:p>
            <a:pPr algn="just">
              <a:lnSpc>
                <a:spcPct val="150000"/>
              </a:lnSpc>
              <a:buFont typeface="Arial" panose="020B0604020202020204" pitchFamily="34" charset="0"/>
              <a:buChar char="•"/>
            </a:pPr>
            <a:endParaRPr lang="el-GR" sz="2300" b="1" dirty="0"/>
          </a:p>
          <a:p>
            <a:pPr algn="just">
              <a:lnSpc>
                <a:spcPct val="150000"/>
              </a:lnSpc>
              <a:buFont typeface="Arial" panose="020B0604020202020204" pitchFamily="34" charset="0"/>
              <a:buChar char="•"/>
            </a:pPr>
            <a:endParaRPr lang="el-GR" sz="2300" b="1" dirty="0"/>
          </a:p>
        </p:txBody>
      </p:sp>
    </p:spTree>
    <p:extLst>
      <p:ext uri="{BB962C8B-B14F-4D97-AF65-F5344CB8AC3E}">
        <p14:creationId xmlns:p14="http://schemas.microsoft.com/office/powerpoint/2010/main" val="252687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Τσακωνικα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844825"/>
            <a:ext cx="8251822" cy="4896543"/>
          </a:xfrm>
        </p:spPr>
        <p:txBody>
          <a:bodyPr>
            <a:normAutofit/>
          </a:bodyPr>
          <a:lstStyle/>
          <a:p>
            <a:pPr>
              <a:lnSpc>
                <a:spcPct val="150000"/>
              </a:lnSpc>
            </a:pPr>
            <a:r>
              <a:rPr lang="el-GR" sz="2300" b="1" dirty="0"/>
              <a:t>Ο μελετητής μπορεί να βρει σημαντικές πληροφορίες στο περιοδικό «</a:t>
            </a:r>
            <a:r>
              <a:rPr lang="el-GR" sz="2300" b="1" i="1" dirty="0"/>
              <a:t>Χρονικά των </a:t>
            </a:r>
            <a:r>
              <a:rPr lang="el-GR" sz="2300" b="1" i="1" dirty="0" err="1"/>
              <a:t>Τσακώνων</a:t>
            </a:r>
            <a:r>
              <a:rPr lang="el-GR" sz="2300" b="1" dirty="0"/>
              <a:t>» που εκδίδεται από το αρχείο της Τσακωνιάς, </a:t>
            </a:r>
          </a:p>
          <a:p>
            <a:pPr>
              <a:lnSpc>
                <a:spcPct val="150000"/>
              </a:lnSpc>
            </a:pPr>
            <a:r>
              <a:rPr lang="el-GR" sz="2300" b="1" dirty="0"/>
              <a:t>αλλά δεν υπάρχει μια σύγχρονη γλωσσολογική μελέτη η οποία να λαμβάνει υπόψη τα Τσακώνικα στο σύνολό τους και σε όλα τα γλωσσικά επίπεδα. </a:t>
            </a:r>
          </a:p>
          <a:p>
            <a:pPr>
              <a:lnSpc>
                <a:spcPct val="150000"/>
              </a:lnSpc>
            </a:pPr>
            <a:endParaRPr lang="el-GR" sz="2300" b="1" dirty="0"/>
          </a:p>
          <a:p>
            <a:pPr algn="just">
              <a:lnSpc>
                <a:spcPct val="150000"/>
              </a:lnSpc>
              <a:buFont typeface="Arial" panose="020B0604020202020204" pitchFamily="34" charset="0"/>
              <a:buChar char="•"/>
            </a:pPr>
            <a:endParaRPr lang="el-GR" sz="2300" b="1" dirty="0"/>
          </a:p>
          <a:p>
            <a:pPr algn="just">
              <a:lnSpc>
                <a:spcPct val="150000"/>
              </a:lnSpc>
              <a:buFont typeface="Arial" panose="020B0604020202020204" pitchFamily="34" charset="0"/>
              <a:buChar char="•"/>
            </a:pPr>
            <a:endParaRPr lang="el-GR" sz="2300" b="1" dirty="0"/>
          </a:p>
        </p:txBody>
      </p:sp>
    </p:spTree>
    <p:extLst>
      <p:ext uri="{BB962C8B-B14F-4D97-AF65-F5344CB8AC3E}">
        <p14:creationId xmlns:p14="http://schemas.microsoft.com/office/powerpoint/2010/main" val="335044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4493ED9-3804-364C-BC36-F28ED5E9A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1" y="533400"/>
            <a:ext cx="8581149" cy="5765760"/>
          </a:xfrm>
          <a:prstGeom prst="rect">
            <a:avLst/>
          </a:prstGeom>
        </p:spPr>
      </p:pic>
    </p:spTree>
    <p:extLst>
      <p:ext uri="{BB962C8B-B14F-4D97-AF65-F5344CB8AC3E}">
        <p14:creationId xmlns:p14="http://schemas.microsoft.com/office/powerpoint/2010/main" val="2119479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a:xfrm>
            <a:off x="2209800" y="2276872"/>
            <a:ext cx="7772400" cy="4104456"/>
          </a:xfrm>
        </p:spPr>
        <p:txBody>
          <a:bodyPr>
            <a:normAutofit/>
          </a:bodyPr>
          <a:lstStyle/>
          <a:p>
            <a:pPr algn="just">
              <a:lnSpc>
                <a:spcPct val="120000"/>
              </a:lnSpc>
            </a:pPr>
            <a:r>
              <a:rPr lang="el-GR" sz="2300" b="1" dirty="0"/>
              <a:t>Το συγκεκριμένο φωνολογικό φαινόμενο έχει αναγνωριστεί ως το </a:t>
            </a:r>
            <a:r>
              <a:rPr lang="el-GR" sz="2300" b="1" dirty="0" err="1"/>
              <a:t>ισόγλωσσο</a:t>
            </a:r>
            <a:r>
              <a:rPr lang="el-GR" sz="2300" b="1" dirty="0"/>
              <a:t> που χωρίζει τον ελλαδικό χώρο στα δύο </a:t>
            </a:r>
          </a:p>
          <a:p>
            <a:pPr algn="just">
              <a:lnSpc>
                <a:spcPct val="120000"/>
              </a:lnSpc>
            </a:pPr>
            <a:endParaRPr lang="el-GR" sz="2300" b="1" dirty="0"/>
          </a:p>
          <a:p>
            <a:pPr algn="just">
              <a:lnSpc>
                <a:spcPct val="120000"/>
              </a:lnSpc>
            </a:pPr>
            <a:r>
              <a:rPr lang="el-GR" sz="2300" b="1" dirty="0"/>
              <a:t>Ομαδοποιώντας της νεοελληνικές διαλέκτους σε βόρειες και νότιες (</a:t>
            </a:r>
            <a:r>
              <a:rPr lang="en-US" sz="2300" b="1" dirty="0"/>
              <a:t>Newton 1972, </a:t>
            </a:r>
            <a:r>
              <a:rPr lang="el-GR" sz="2300" b="1" dirty="0" err="1"/>
              <a:t>Κοντοσόπουλος</a:t>
            </a:r>
            <a:r>
              <a:rPr lang="el-GR" sz="2300" b="1" dirty="0"/>
              <a:t> 1994)</a:t>
            </a:r>
          </a:p>
          <a:p>
            <a:pPr algn="just">
              <a:lnSpc>
                <a:spcPct val="120000"/>
              </a:lnSpc>
            </a:pPr>
            <a:endParaRPr lang="el-GR" b="1" dirty="0"/>
          </a:p>
          <a:p>
            <a:pPr algn="just">
              <a:lnSpc>
                <a:spcPct val="120000"/>
              </a:lnSpc>
            </a:pPr>
            <a:endParaRPr lang="el-GR" b="1" dirty="0"/>
          </a:p>
        </p:txBody>
      </p:sp>
    </p:spTree>
    <p:extLst>
      <p:ext uri="{BB962C8B-B14F-4D97-AF65-F5344CB8AC3E}">
        <p14:creationId xmlns:p14="http://schemas.microsoft.com/office/powerpoint/2010/main" val="13933158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D7FA04-7121-6043-B8F5-64110B8C3004}"/>
              </a:ext>
            </a:extLst>
          </p:cNvPr>
          <p:cNvSpPr>
            <a:spLocks noGrp="1"/>
          </p:cNvSpPr>
          <p:nvPr>
            <p:ph type="title"/>
          </p:nvPr>
        </p:nvSpPr>
        <p:spPr/>
        <p:txBody>
          <a:bodyPr/>
          <a:lstStyle/>
          <a:p>
            <a:r>
              <a:rPr lang="el-GR" dirty="0"/>
              <a:t>Βιβλιογραφία </a:t>
            </a:r>
          </a:p>
        </p:txBody>
      </p:sp>
      <p:sp>
        <p:nvSpPr>
          <p:cNvPr id="3" name="Θέση περιεχομένου 2">
            <a:extLst>
              <a:ext uri="{FF2B5EF4-FFF2-40B4-BE49-F238E27FC236}">
                <a16:creationId xmlns:a16="http://schemas.microsoft.com/office/drawing/2014/main" id="{4965A0FA-EF53-AF4C-9F31-B191D4A4A35E}"/>
              </a:ext>
            </a:extLst>
          </p:cNvPr>
          <p:cNvSpPr>
            <a:spLocks noGrp="1"/>
          </p:cNvSpPr>
          <p:nvPr>
            <p:ph idx="1"/>
          </p:nvPr>
        </p:nvSpPr>
        <p:spPr>
          <a:xfrm>
            <a:off x="2209800" y="2743200"/>
            <a:ext cx="7772400" cy="3429000"/>
          </a:xfrm>
        </p:spPr>
        <p:txBody>
          <a:bodyPr/>
          <a:lstStyle/>
          <a:p>
            <a:r>
              <a:rPr lang="el-GR" b="1" dirty="0"/>
              <a:t>Διαλεκτολογία και Νεοελληνικές Διάλεκτοι, Δ. </a:t>
            </a:r>
            <a:r>
              <a:rPr lang="el-GR" b="1" dirty="0" err="1"/>
              <a:t>Παπαζαχαρίου</a:t>
            </a:r>
            <a:r>
              <a:rPr lang="el-GR" b="1" dirty="0"/>
              <a:t> και Α. Ράλλη, στο </a:t>
            </a:r>
            <a:r>
              <a:rPr lang="el-GR" b="1" i="1" dirty="0"/>
              <a:t>Εισαγωγή στη γλωσσολογία</a:t>
            </a:r>
            <a:r>
              <a:rPr lang="en-US" b="1" i="1" dirty="0"/>
              <a:t> </a:t>
            </a:r>
            <a:r>
              <a:rPr lang="el-GR" b="1" i="1" dirty="0"/>
              <a:t>Θεμελιώδεις έννοιες και βασικοί κλάδοι με έμφαση στην ελληνική γλώσσα. </a:t>
            </a:r>
            <a:r>
              <a:rPr lang="el-GR" b="1" dirty="0"/>
              <a:t>σελ. 444-496</a:t>
            </a:r>
          </a:p>
          <a:p>
            <a:endParaRPr lang="el-GR" dirty="0"/>
          </a:p>
        </p:txBody>
      </p:sp>
    </p:spTree>
    <p:extLst>
      <p:ext uri="{BB962C8B-B14F-4D97-AF65-F5344CB8AC3E}">
        <p14:creationId xmlns:p14="http://schemas.microsoft.com/office/powerpoint/2010/main" val="17307978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7123C841-5B23-3440-AE68-63C4A58846F9}"/>
              </a:ext>
            </a:extLst>
          </p:cNvPr>
          <p:cNvSpPr>
            <a:spLocks noGrp="1"/>
          </p:cNvSpPr>
          <p:nvPr>
            <p:ph type="title"/>
          </p:nvPr>
        </p:nvSpPr>
        <p:spPr>
          <a:xfrm>
            <a:off x="1405678" y="0"/>
            <a:ext cx="9380644" cy="1609344"/>
          </a:xfrm>
        </p:spPr>
        <p:txBody>
          <a:bodyPr/>
          <a:lstStyle/>
          <a:p>
            <a:r>
              <a:rPr lang="el-GR" dirty="0"/>
              <a:t>ΕΡΩΤΗΣΕΙΣ 6</a:t>
            </a:r>
            <a:r>
              <a:rPr lang="el-GR" baseline="30000" dirty="0"/>
              <a:t>ου </a:t>
            </a:r>
            <a:r>
              <a:rPr lang="el-GR" dirty="0" err="1"/>
              <a:t>Μαθηματοσ</a:t>
            </a:r>
            <a:endParaRPr lang="el-GR" dirty="0"/>
          </a:p>
        </p:txBody>
      </p:sp>
      <p:sp>
        <p:nvSpPr>
          <p:cNvPr id="3" name="Θέση περιεχομένου 2">
            <a:extLst>
              <a:ext uri="{FF2B5EF4-FFF2-40B4-BE49-F238E27FC236}">
                <a16:creationId xmlns:a16="http://schemas.microsoft.com/office/drawing/2014/main" id="{2C4E640B-D11E-8747-BA91-7EB6555CEC01}"/>
              </a:ext>
            </a:extLst>
          </p:cNvPr>
          <p:cNvSpPr>
            <a:spLocks noGrp="1"/>
          </p:cNvSpPr>
          <p:nvPr>
            <p:ph idx="1"/>
          </p:nvPr>
        </p:nvSpPr>
        <p:spPr>
          <a:xfrm>
            <a:off x="2064668" y="1268760"/>
            <a:ext cx="8062664" cy="5472608"/>
          </a:xfrm>
        </p:spPr>
        <p:txBody>
          <a:bodyPr>
            <a:normAutofit lnSpcReduction="10000"/>
          </a:bodyPr>
          <a:lstStyle/>
          <a:p>
            <a:pPr marL="457200" indent="-457200">
              <a:lnSpc>
                <a:spcPct val="120000"/>
              </a:lnSpc>
              <a:buFont typeface="+mj-lt"/>
              <a:buAutoNum type="arabicPeriod"/>
            </a:pPr>
            <a:r>
              <a:rPr lang="el-GR" b="1" dirty="0"/>
              <a:t>Η ταύτιση γεωγραφικών ορίων με γλωσσικά όρια που αποδίδεται με το </a:t>
            </a:r>
            <a:r>
              <a:rPr lang="el-GR" b="1" dirty="0" err="1"/>
              <a:t>ισόγλωσσο</a:t>
            </a:r>
            <a:r>
              <a:rPr lang="el-GR" b="1" dirty="0"/>
              <a:t> είναι πραγματική;</a:t>
            </a:r>
          </a:p>
          <a:p>
            <a:pPr marL="457200" indent="-457200">
              <a:lnSpc>
                <a:spcPct val="120000"/>
              </a:lnSpc>
              <a:buFont typeface="+mj-lt"/>
              <a:buAutoNum type="arabicPeriod"/>
            </a:pPr>
            <a:r>
              <a:rPr lang="el-GR" b="1" dirty="0"/>
              <a:t>Για ποια φαινόμενα ισχύει ο διαχωρισμός σε βόρειες και νότιες διαλέκτους; Με βάση την βιβλιογραφία, να βρείτε φαινόμενα που δεν λαμβάνουν υπόψη το συγκεκριμένο διαχωρισμό. </a:t>
            </a:r>
          </a:p>
          <a:p>
            <a:pPr marL="457200" indent="-457200">
              <a:lnSpc>
                <a:spcPct val="120000"/>
              </a:lnSpc>
              <a:buFont typeface="+mj-lt"/>
              <a:buAutoNum type="arabicPeriod"/>
            </a:pPr>
            <a:r>
              <a:rPr lang="el-GR" b="1" dirty="0"/>
              <a:t>Υπάρχει </a:t>
            </a:r>
            <a:r>
              <a:rPr lang="el-GR" b="1" dirty="0" err="1"/>
              <a:t>ενδοδιαλεκτική</a:t>
            </a:r>
            <a:r>
              <a:rPr lang="el-GR" b="1" dirty="0"/>
              <a:t> ποικιλία; Να αναφέρεται παραδείγματα.</a:t>
            </a:r>
          </a:p>
          <a:p>
            <a:pPr marL="457200" indent="-457200">
              <a:lnSpc>
                <a:spcPct val="120000"/>
              </a:lnSpc>
              <a:buFont typeface="+mj-lt"/>
              <a:buAutoNum type="arabicPeriod"/>
            </a:pPr>
            <a:r>
              <a:rPr lang="el-GR" b="1" dirty="0"/>
              <a:t>Υπάρχουν κατάλοιπα στις Νεοελληνικές διαλέκτους από την επαφή με άλλες γλώσσες; Να αναφέρεται συγκεκριμένα παραδείγματα.</a:t>
            </a:r>
          </a:p>
          <a:p>
            <a:pPr marL="457200" indent="-457200">
              <a:lnSpc>
                <a:spcPct val="120000"/>
              </a:lnSpc>
              <a:buFont typeface="+mj-lt"/>
              <a:buAutoNum type="arabicPeriod"/>
            </a:pPr>
            <a:r>
              <a:rPr lang="el-GR" b="1" dirty="0"/>
              <a:t>Ποια διάλεκτος ήρθε σε επαφή και εμφανίζει δανεισμό από περισσότερες των δύο γλωσσών; Να δικαιολογήσετε την απάντησή σας. </a:t>
            </a:r>
          </a:p>
          <a:p>
            <a:pPr marL="457200" indent="-457200">
              <a:lnSpc>
                <a:spcPct val="120000"/>
              </a:lnSpc>
              <a:buFont typeface="+mj-lt"/>
              <a:buAutoNum type="arabicPeriod"/>
            </a:pPr>
            <a:endParaRPr lang="el-GR" b="1" dirty="0"/>
          </a:p>
        </p:txBody>
      </p:sp>
    </p:spTree>
    <p:extLst>
      <p:ext uri="{BB962C8B-B14F-4D97-AF65-F5344CB8AC3E}">
        <p14:creationId xmlns:p14="http://schemas.microsoft.com/office/powerpoint/2010/main" val="925891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a:xfrm>
            <a:off x="2209800" y="1772816"/>
            <a:ext cx="7772400" cy="4608512"/>
          </a:xfrm>
        </p:spPr>
        <p:txBody>
          <a:bodyPr>
            <a:normAutofit/>
          </a:bodyPr>
          <a:lstStyle/>
          <a:p>
            <a:pPr algn="just">
              <a:lnSpc>
                <a:spcPct val="120000"/>
              </a:lnSpc>
            </a:pPr>
            <a:r>
              <a:rPr lang="el-GR" b="1" dirty="0"/>
              <a:t>Ο </a:t>
            </a:r>
            <a:r>
              <a:rPr lang="el-GR" b="1" dirty="0" err="1">
                <a:latin typeface="Calibri" panose="020F0502020204030204" pitchFamily="34" charset="0"/>
                <a:cs typeface="Calibri" panose="020F0502020204030204" pitchFamily="34" charset="0"/>
              </a:rPr>
              <a:t>Κοντοσόπουλος</a:t>
            </a:r>
            <a:r>
              <a:rPr lang="el-GR" b="1" dirty="0">
                <a:latin typeface="Calibri" panose="020F0502020204030204" pitchFamily="34" charset="0"/>
                <a:cs typeface="Calibri" panose="020F0502020204030204" pitchFamily="34" charset="0"/>
              </a:rPr>
              <a:t> (1994) προτείνει μια περαιτέρω διάκριση των βόρειων διαλεκτικών ποικιλιών, σε σχέση με την αποκοπή των άτονων υψηλών φωνηέντων:</a:t>
            </a:r>
            <a:endParaRPr lang="el-GR" b="1" dirty="0"/>
          </a:p>
          <a:p>
            <a:pPr marL="457200" indent="-457200">
              <a:buFont typeface="+mj-lt"/>
              <a:buAutoNum type="arabicPeriod"/>
            </a:pPr>
            <a:r>
              <a:rPr lang="el-GR" b="1" dirty="0">
                <a:latin typeface="Calibri" panose="020F0502020204030204" pitchFamily="34" charset="0"/>
                <a:cs typeface="Calibri" panose="020F0502020204030204" pitchFamily="34" charset="0"/>
              </a:rPr>
              <a:t>Οι</a:t>
            </a:r>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ακραίες βόρειες διάλεκτοι αποβάλλουν όλα τα άτονα /</a:t>
            </a:r>
            <a:r>
              <a:rPr lang="en-US" b="1" dirty="0" err="1">
                <a:latin typeface="Calibri" panose="020F0502020204030204" pitchFamily="34" charset="0"/>
                <a:cs typeface="Calibri" panose="020F0502020204030204" pitchFamily="34" charset="0"/>
              </a:rPr>
              <a:t>i</a:t>
            </a:r>
            <a:r>
              <a:rPr lang="en-US" b="1" dirty="0">
                <a:latin typeface="Calibri" panose="020F0502020204030204" pitchFamily="34" charset="0"/>
                <a:cs typeface="Calibri" panose="020F0502020204030204" pitchFamily="34" charset="0"/>
              </a:rPr>
              <a:t>, u/</a:t>
            </a:r>
            <a:r>
              <a:rPr lang="el-GR" b="1" dirty="0">
                <a:latin typeface="Calibri" panose="020F0502020204030204" pitchFamily="34" charset="0"/>
                <a:cs typeface="Calibri" panose="020F0502020204030204" pitchFamily="34" charset="0"/>
              </a:rPr>
              <a:t>. Η αποκοπή των άτονων υψηλών φωνηέντων μπορεί να συμβεί σε οποιοδήποτε σημείο της λέξης, αρχή μέση ή τέλος.</a:t>
            </a:r>
          </a:p>
          <a:p>
            <a:pPr marL="457200" indent="-457200">
              <a:buFont typeface="+mj-lt"/>
              <a:buAutoNum type="arabicPeriod"/>
            </a:pPr>
            <a:r>
              <a:rPr lang="el-GR" b="1" dirty="0">
                <a:latin typeface="Calibri" panose="020F0502020204030204" pitchFamily="34" charset="0"/>
                <a:cs typeface="Calibri" panose="020F0502020204030204" pitchFamily="34" charset="0"/>
              </a:rPr>
              <a:t>Οι βόρειες διάλεκτοι αποβάλλουν τα άτονα /</a:t>
            </a:r>
            <a:r>
              <a:rPr lang="en-US" b="1" dirty="0" err="1">
                <a:latin typeface="Calibri" panose="020F0502020204030204" pitchFamily="34" charset="0"/>
                <a:cs typeface="Calibri" panose="020F0502020204030204" pitchFamily="34" charset="0"/>
              </a:rPr>
              <a:t>i</a:t>
            </a:r>
            <a:r>
              <a:rPr lang="en-US" b="1" dirty="0">
                <a:latin typeface="Calibri" panose="020F0502020204030204" pitchFamily="34" charset="0"/>
                <a:cs typeface="Calibri" panose="020F0502020204030204" pitchFamily="34" charset="0"/>
              </a:rPr>
              <a:t>, u/ </a:t>
            </a:r>
            <a:r>
              <a:rPr lang="el-GR" b="1" dirty="0">
                <a:latin typeface="Calibri" panose="020F0502020204030204" pitchFamily="34" charset="0"/>
                <a:cs typeface="Calibri" panose="020F0502020204030204" pitchFamily="34" charset="0"/>
              </a:rPr>
              <a:t>μόνο στο</a:t>
            </a:r>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τέλος λέξης. </a:t>
            </a:r>
          </a:p>
          <a:p>
            <a:pPr marL="0" indent="0">
              <a:buNone/>
            </a:pPr>
            <a:r>
              <a:rPr lang="el-GR" b="1" dirty="0">
                <a:latin typeface="Calibri" panose="020F0502020204030204" pitchFamily="34" charset="0"/>
                <a:cs typeface="Calibri" panose="020F0502020204030204" pitchFamily="34" charset="0"/>
              </a:rPr>
              <a:t>Σπίτι </a:t>
            </a:r>
            <a:r>
              <a:rPr lang="el-GR" b="1" dirty="0">
                <a:latin typeface="Calibri" panose="020F0502020204030204" pitchFamily="34" charset="0"/>
                <a:cs typeface="Calibri" panose="020F0502020204030204" pitchFamily="34" charset="0"/>
                <a:sym typeface="Wingdings" pitchFamily="2" charset="2"/>
              </a:rPr>
              <a:t> [</a:t>
            </a:r>
            <a:r>
              <a:rPr lang="en-US" b="1" dirty="0">
                <a:latin typeface="Calibri" panose="020F0502020204030204" pitchFamily="34" charset="0"/>
                <a:cs typeface="Calibri" panose="020F0502020204030204" pitchFamily="34" charset="0"/>
                <a:sym typeface="Wingdings" pitchFamily="2" charset="2"/>
              </a:rPr>
              <a:t>spit]    -  </a:t>
            </a:r>
            <a:r>
              <a:rPr lang="el-GR" b="1" dirty="0">
                <a:latin typeface="Calibri" panose="020F0502020204030204" pitchFamily="34" charset="0"/>
                <a:cs typeface="Calibri" panose="020F0502020204030204" pitchFamily="34" charset="0"/>
                <a:sym typeface="Wingdings" pitchFamily="2" charset="2"/>
              </a:rPr>
              <a:t>ακραίες βόρειες &amp; βόρειες</a:t>
            </a:r>
          </a:p>
          <a:p>
            <a:pPr marL="0" indent="0">
              <a:buNone/>
            </a:pPr>
            <a:r>
              <a:rPr lang="el-GR" b="1" dirty="0">
                <a:latin typeface="Calibri" panose="020F0502020204030204" pitchFamily="34" charset="0"/>
                <a:cs typeface="Calibri" panose="020F0502020204030204" pitchFamily="34" charset="0"/>
                <a:sym typeface="Wingdings" pitchFamily="2" charset="2"/>
              </a:rPr>
              <a:t>Δουλειά  [</a:t>
            </a:r>
            <a:r>
              <a:rPr lang="en-US" b="1" dirty="0">
                <a:latin typeface="Calibri" panose="020F0502020204030204" pitchFamily="34" charset="0"/>
                <a:cs typeface="Calibri" panose="020F0502020204030204" pitchFamily="34" charset="0"/>
                <a:sym typeface="Wingdings" pitchFamily="2" charset="2"/>
              </a:rPr>
              <a:t>‘</a:t>
            </a:r>
            <a:r>
              <a:rPr lang="el-GR" b="1" dirty="0" err="1">
                <a:latin typeface="Corbel" pitchFamily="34" charset="0"/>
              </a:rPr>
              <a:t>ð</a:t>
            </a:r>
            <a:r>
              <a:rPr lang="el-GR" altLang="el-GR" b="1" dirty="0" err="1">
                <a:latin typeface="Calibri" panose="020F0502020204030204" pitchFamily="34" charset="0"/>
                <a:cs typeface="Calibri" panose="020F0502020204030204" pitchFamily="34" charset="0"/>
              </a:rPr>
              <a:t>ʎ</a:t>
            </a:r>
            <a:r>
              <a:rPr lang="en-US" altLang="el-GR" b="1" dirty="0">
                <a:latin typeface="Calibri" panose="020F0502020204030204" pitchFamily="34" charset="0"/>
                <a:cs typeface="Calibri" panose="020F0502020204030204" pitchFamily="34" charset="0"/>
              </a:rPr>
              <a:t>a] </a:t>
            </a:r>
            <a:r>
              <a:rPr lang="en-US" b="1" dirty="0">
                <a:latin typeface="Calibri" panose="020F0502020204030204" pitchFamily="34" charset="0"/>
                <a:cs typeface="Calibri" panose="020F0502020204030204" pitchFamily="34" charset="0"/>
                <a:sym typeface="Wingdings" pitchFamily="2" charset="2"/>
              </a:rPr>
              <a:t>-  </a:t>
            </a:r>
            <a:r>
              <a:rPr lang="el-GR" b="1" dirty="0">
                <a:latin typeface="Calibri" panose="020F0502020204030204" pitchFamily="34" charset="0"/>
                <a:cs typeface="Calibri" panose="020F0502020204030204" pitchFamily="34" charset="0"/>
                <a:sym typeface="Wingdings" pitchFamily="2" charset="2"/>
              </a:rPr>
              <a:t>ακραίες βόρειες </a:t>
            </a:r>
            <a:endParaRPr lang="en-US" b="1" dirty="0">
              <a:latin typeface="Calibri" panose="020F0502020204030204" pitchFamily="34" charset="0"/>
              <a:cs typeface="Calibri" panose="020F0502020204030204" pitchFamily="34" charset="0"/>
              <a:sym typeface="Wingdings" pitchFamily="2" charset="2"/>
            </a:endParaRPr>
          </a:p>
          <a:p>
            <a:pPr marL="0" indent="0">
              <a:buNone/>
            </a:pPr>
            <a:r>
              <a:rPr lang="en-US" b="1" dirty="0">
                <a:latin typeface="Calibri" panose="020F0502020204030204" pitchFamily="34" charset="0"/>
                <a:cs typeface="Calibri" panose="020F0502020204030204" pitchFamily="34" charset="0"/>
                <a:sym typeface="Wingdings" pitchFamily="2" charset="2"/>
              </a:rPr>
              <a:t>	      </a:t>
            </a:r>
            <a:r>
              <a:rPr lang="el-GR" b="1" dirty="0">
                <a:latin typeface="Calibri" panose="020F0502020204030204" pitchFamily="34" charset="0"/>
                <a:cs typeface="Calibri" panose="020F0502020204030204" pitchFamily="34" charset="0"/>
                <a:sym typeface="Wingdings" pitchFamily="2" charset="2"/>
              </a:rPr>
              <a:t>[</a:t>
            </a:r>
            <a:r>
              <a:rPr lang="el-GR" b="1" dirty="0">
                <a:latin typeface="Corbel" pitchFamily="34" charset="0"/>
              </a:rPr>
              <a:t>ð</a:t>
            </a:r>
            <a:r>
              <a:rPr lang="en-US" b="1" dirty="0">
                <a:latin typeface="Corbel" pitchFamily="34" charset="0"/>
              </a:rPr>
              <a:t>u</a:t>
            </a:r>
            <a:r>
              <a:rPr lang="el-GR" b="1" dirty="0">
                <a:latin typeface="Corbel" pitchFamily="34" charset="0"/>
              </a:rPr>
              <a:t>’</a:t>
            </a:r>
            <a:r>
              <a:rPr lang="el-GR" altLang="el-GR" b="1" dirty="0" err="1">
                <a:latin typeface="Calibri" panose="020F0502020204030204" pitchFamily="34" charset="0"/>
                <a:cs typeface="Calibri" panose="020F0502020204030204" pitchFamily="34" charset="0"/>
              </a:rPr>
              <a:t>ʎ</a:t>
            </a:r>
            <a:r>
              <a:rPr lang="en-US" altLang="el-GR" b="1" dirty="0">
                <a:latin typeface="Calibri" panose="020F0502020204030204" pitchFamily="34" charset="0"/>
                <a:cs typeface="Calibri" panose="020F0502020204030204" pitchFamily="34" charset="0"/>
              </a:rPr>
              <a:t>a] – </a:t>
            </a:r>
            <a:r>
              <a:rPr lang="el-GR" altLang="el-GR" b="1" dirty="0">
                <a:latin typeface="Calibri" panose="020F0502020204030204" pitchFamily="34" charset="0"/>
                <a:cs typeface="Calibri" panose="020F0502020204030204" pitchFamily="34" charset="0"/>
              </a:rPr>
              <a:t>βόρειες</a:t>
            </a:r>
          </a:p>
          <a:p>
            <a:pPr marL="0" indent="0">
              <a:buNone/>
            </a:pPr>
            <a:endParaRPr lang="en-US" b="1" dirty="0">
              <a:latin typeface="Calibri" panose="020F0502020204030204" pitchFamily="34" charset="0"/>
              <a:cs typeface="Calibri" panose="020F0502020204030204" pitchFamily="34" charset="0"/>
            </a:endParaRPr>
          </a:p>
          <a:p>
            <a:pPr algn="just">
              <a:lnSpc>
                <a:spcPct val="120000"/>
              </a:lnSpc>
            </a:pPr>
            <a:endParaRPr lang="el-GR" b="1" dirty="0"/>
          </a:p>
        </p:txBody>
      </p:sp>
    </p:spTree>
    <p:extLst>
      <p:ext uri="{BB962C8B-B14F-4D97-AF65-F5344CB8AC3E}">
        <p14:creationId xmlns:p14="http://schemas.microsoft.com/office/powerpoint/2010/main" val="2037291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a:xfrm>
            <a:off x="2209800" y="1772816"/>
            <a:ext cx="7772400" cy="4608512"/>
          </a:xfrm>
        </p:spPr>
        <p:txBody>
          <a:bodyPr>
            <a:normAutofit/>
          </a:bodyPr>
          <a:lstStyle/>
          <a:p>
            <a:pPr algn="just">
              <a:lnSpc>
                <a:spcPct val="120000"/>
              </a:lnSpc>
            </a:pPr>
            <a:r>
              <a:rPr lang="el-GR" b="1" dirty="0"/>
              <a:t>Ο Συμεωνίδης (1977) κάνει μία επιπλέον διάκριση, ανάμεσα</a:t>
            </a:r>
          </a:p>
          <a:p>
            <a:pPr algn="just">
              <a:lnSpc>
                <a:spcPct val="120000"/>
              </a:lnSpc>
            </a:pPr>
            <a:r>
              <a:rPr lang="el-GR" b="1" dirty="0"/>
              <a:t> σε διαλεκτικές ποικιλίες που αποκόπτουν μόνο τις φωνολογικές μονάδες </a:t>
            </a:r>
            <a:r>
              <a:rPr lang="el-GR" b="1"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i</a:t>
            </a:r>
            <a:r>
              <a:rPr lang="el-GR" b="1" dirty="0">
                <a:latin typeface="Calibri" panose="020F0502020204030204" pitchFamily="34" charset="0"/>
                <a:cs typeface="Calibri" panose="020F0502020204030204" pitchFamily="34" charset="0"/>
              </a:rPr>
              <a:t> / &amp; /</a:t>
            </a:r>
            <a:r>
              <a:rPr lang="en-US" b="1" dirty="0">
                <a:latin typeface="Calibri" panose="020F0502020204030204" pitchFamily="34" charset="0"/>
                <a:cs typeface="Calibri" panose="020F0502020204030204" pitchFamily="34" charset="0"/>
              </a:rPr>
              <a:t> u/</a:t>
            </a:r>
            <a:endParaRPr lang="el-GR" b="1" dirty="0">
              <a:latin typeface="Calibri" panose="020F0502020204030204" pitchFamily="34" charset="0"/>
              <a:cs typeface="Calibri" panose="020F0502020204030204" pitchFamily="34" charset="0"/>
            </a:endParaRPr>
          </a:p>
          <a:p>
            <a:pPr algn="just">
              <a:lnSpc>
                <a:spcPct val="120000"/>
              </a:lnSpc>
            </a:pPr>
            <a:r>
              <a:rPr lang="el-GR" b="1" dirty="0">
                <a:latin typeface="Calibri" panose="020F0502020204030204" pitchFamily="34" charset="0"/>
                <a:cs typeface="Calibri" panose="020F0502020204030204" pitchFamily="34" charset="0"/>
              </a:rPr>
              <a:t>και σε διαλεκτικές ποικιλίες που αποκόπτουν τα άτονα </a:t>
            </a:r>
            <a:r>
              <a:rPr lang="en-US" b="1" dirty="0">
                <a:latin typeface="Calibri" panose="020F0502020204030204" pitchFamily="34" charset="0"/>
                <a:cs typeface="Calibri" panose="020F0502020204030204" pitchFamily="34" charset="0"/>
              </a:rPr>
              <a:t>[</a:t>
            </a:r>
            <a:r>
              <a:rPr lang="en-US" b="1" dirty="0" err="1">
                <a:latin typeface="Calibri" panose="020F0502020204030204" pitchFamily="34" charset="0"/>
                <a:cs typeface="Calibri" panose="020F0502020204030204" pitchFamily="34" charset="0"/>
              </a:rPr>
              <a:t>i</a:t>
            </a:r>
            <a:r>
              <a:rPr lang="en-US" b="1" dirty="0">
                <a:latin typeface="Calibri" panose="020F0502020204030204" pitchFamily="34" charset="0"/>
                <a:cs typeface="Calibri" panose="020F0502020204030204" pitchFamily="34" charset="0"/>
              </a:rPr>
              <a:t>] &amp; [u]</a:t>
            </a:r>
            <a:r>
              <a:rPr lang="el-GR" b="1" dirty="0">
                <a:latin typeface="Calibri" panose="020F0502020204030204" pitchFamily="34" charset="0"/>
                <a:cs typeface="Calibri" panose="020F0502020204030204" pitchFamily="34" charset="0"/>
              </a:rPr>
              <a:t> που προήλθαν από τις άτονες φωνολογικές μονάδες /</a:t>
            </a:r>
            <a:r>
              <a:rPr lang="en-US" b="1" dirty="0">
                <a:latin typeface="Calibri" panose="020F0502020204030204" pitchFamily="34" charset="0"/>
                <a:cs typeface="Calibri" panose="020F0502020204030204" pitchFamily="34" charset="0"/>
              </a:rPr>
              <a:t>e/ &amp; /o/</a:t>
            </a:r>
            <a:r>
              <a:rPr lang="el-GR" b="1" dirty="0">
                <a:latin typeface="Calibri" panose="020F0502020204030204" pitchFamily="34" charset="0"/>
                <a:cs typeface="Calibri" panose="020F0502020204030204" pitchFamily="34" charset="0"/>
              </a:rPr>
              <a:t>, μετά την ενεργοποίηση του φωνολογικού φαινομένου της ανύψωσης των άτονων μέσων φωνηέντων. </a:t>
            </a:r>
          </a:p>
          <a:p>
            <a:pPr algn="just">
              <a:lnSpc>
                <a:spcPct val="120000"/>
              </a:lnSpc>
            </a:pPr>
            <a:endParaRPr lang="el-GR" b="1" dirty="0">
              <a:latin typeface="Calibri" panose="020F0502020204030204" pitchFamily="34" charset="0"/>
              <a:cs typeface="Calibri" panose="020F0502020204030204" pitchFamily="34" charset="0"/>
            </a:endParaRPr>
          </a:p>
          <a:p>
            <a:pPr algn="just">
              <a:lnSpc>
                <a:spcPct val="120000"/>
              </a:lnSpc>
            </a:pPr>
            <a:r>
              <a:rPr lang="el-GR" b="1" dirty="0">
                <a:latin typeface="Calibri" panose="020F0502020204030204" pitchFamily="34" charset="0"/>
                <a:cs typeface="Calibri" panose="020F0502020204030204" pitchFamily="34" charset="0"/>
              </a:rPr>
              <a:t>Έτσι σε κάποιες διαλέκτους της Βόρειας Ελλάδας, η λέξη «πενήντα» θα πραγματωθεί ως [</a:t>
            </a:r>
            <a:r>
              <a:rPr lang="en-US" b="1" dirty="0" err="1">
                <a:latin typeface="Calibri" panose="020F0502020204030204" pitchFamily="34" charset="0"/>
                <a:cs typeface="Calibri" panose="020F0502020204030204" pitchFamily="34" charset="0"/>
              </a:rPr>
              <a:t>pi’ninda</a:t>
            </a:r>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και σε κάποιες άλλες ως [</a:t>
            </a:r>
            <a:r>
              <a:rPr lang="en-US" b="1" dirty="0">
                <a:latin typeface="Calibri" panose="020F0502020204030204" pitchFamily="34" charset="0"/>
                <a:cs typeface="Calibri" panose="020F0502020204030204" pitchFamily="34" charset="0"/>
              </a:rPr>
              <a:t>‘</a:t>
            </a:r>
            <a:r>
              <a:rPr lang="en-US" b="1" dirty="0" err="1">
                <a:latin typeface="Calibri" panose="020F0502020204030204" pitchFamily="34" charset="0"/>
                <a:cs typeface="Calibri" panose="020F0502020204030204" pitchFamily="34" charset="0"/>
              </a:rPr>
              <a:t>pni</a:t>
            </a:r>
            <a:r>
              <a:rPr lang="en-US" b="1" dirty="0">
                <a:latin typeface="Calibri" panose="020F0502020204030204" pitchFamily="34" charset="0"/>
                <a:cs typeface="Calibri" panose="020F0502020204030204" pitchFamily="34" charset="0"/>
              </a:rPr>
              <a:t>(n)da].</a:t>
            </a:r>
          </a:p>
          <a:p>
            <a:pPr algn="just">
              <a:lnSpc>
                <a:spcPct val="120000"/>
              </a:lnSpc>
            </a:pPr>
            <a:endParaRPr lang="el-GR" b="1" dirty="0"/>
          </a:p>
        </p:txBody>
      </p:sp>
    </p:spTree>
    <p:extLst>
      <p:ext uri="{BB962C8B-B14F-4D97-AF65-F5344CB8AC3E}">
        <p14:creationId xmlns:p14="http://schemas.microsoft.com/office/powerpoint/2010/main" val="192140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a:xfrm>
            <a:off x="2209800" y="1772816"/>
            <a:ext cx="7772400" cy="4608512"/>
          </a:xfrm>
        </p:spPr>
        <p:txBody>
          <a:bodyPr>
            <a:normAutofit/>
          </a:bodyPr>
          <a:lstStyle/>
          <a:p>
            <a:pPr algn="just">
              <a:lnSpc>
                <a:spcPct val="120000"/>
              </a:lnSpc>
            </a:pPr>
            <a:r>
              <a:rPr lang="el-GR" sz="2500" b="1" dirty="0"/>
              <a:t>Ο</a:t>
            </a:r>
            <a:r>
              <a:rPr lang="en-US" sz="2500" b="1" dirty="0"/>
              <a:t> Newton (1972) </a:t>
            </a:r>
            <a:r>
              <a:rPr lang="en-US" sz="2500" b="1" dirty="0" err="1"/>
              <a:t>θεωρεί</a:t>
            </a:r>
            <a:r>
              <a:rPr lang="en-US" sz="2500" b="1" dirty="0"/>
              <a:t> </a:t>
            </a:r>
            <a:r>
              <a:rPr lang="en-US" sz="2500" b="1" dirty="0" err="1"/>
              <a:t>ότι</a:t>
            </a:r>
            <a:r>
              <a:rPr lang="en-US" sz="2500" b="1" dirty="0"/>
              <a:t> </a:t>
            </a:r>
            <a:r>
              <a:rPr lang="en-US" sz="2500" b="1" dirty="0" err="1"/>
              <a:t>το</a:t>
            </a:r>
            <a:r>
              <a:rPr lang="en-US" sz="2500" b="1" dirty="0"/>
              <a:t> </a:t>
            </a:r>
            <a:r>
              <a:rPr lang="en-US" sz="2500" b="1" dirty="0" err="1"/>
              <a:t>φ</a:t>
            </a:r>
            <a:r>
              <a:rPr lang="en-US" sz="2500" b="1" dirty="0"/>
              <a:t>α</a:t>
            </a:r>
            <a:r>
              <a:rPr lang="en-US" sz="2500" b="1" dirty="0" err="1"/>
              <a:t>ινόμενο</a:t>
            </a:r>
            <a:r>
              <a:rPr lang="en-US" sz="2500" b="1" dirty="0"/>
              <a:t> </a:t>
            </a:r>
            <a:r>
              <a:rPr lang="en-US" sz="2500" b="1" dirty="0" err="1"/>
              <a:t>της</a:t>
            </a:r>
            <a:r>
              <a:rPr lang="en-US" sz="2500" b="1" dirty="0"/>
              <a:t> απ</a:t>
            </a:r>
            <a:r>
              <a:rPr lang="en-US" sz="2500" b="1" dirty="0" err="1"/>
              <a:t>οκο</a:t>
            </a:r>
            <a:r>
              <a:rPr lang="en-US" sz="2500" b="1" dirty="0"/>
              <a:t>π</a:t>
            </a:r>
            <a:r>
              <a:rPr lang="en-US" sz="2500" b="1" dirty="0" err="1"/>
              <a:t>ής</a:t>
            </a:r>
            <a:r>
              <a:rPr lang="en-US" sz="2500" b="1" dirty="0"/>
              <a:t> </a:t>
            </a:r>
            <a:r>
              <a:rPr lang="en-US" sz="2500" b="1" dirty="0" err="1"/>
              <a:t>των</a:t>
            </a:r>
            <a:r>
              <a:rPr lang="en-US" sz="2500" b="1" dirty="0"/>
              <a:t> </a:t>
            </a:r>
            <a:r>
              <a:rPr lang="en-US" sz="2500" b="1" dirty="0" err="1"/>
              <a:t>υψηλών</a:t>
            </a:r>
            <a:r>
              <a:rPr lang="en-US" sz="2500" b="1" dirty="0"/>
              <a:t> </a:t>
            </a:r>
            <a:r>
              <a:rPr lang="en-US" sz="2500" b="1" dirty="0" err="1"/>
              <a:t>ά</a:t>
            </a:r>
            <a:r>
              <a:rPr lang="el-GR" sz="2500" b="1" dirty="0" err="1"/>
              <a:t>τονων</a:t>
            </a:r>
            <a:r>
              <a:rPr lang="en-US" sz="2500" b="1" dirty="0"/>
              <a:t> </a:t>
            </a:r>
            <a:r>
              <a:rPr lang="en-US" sz="2500" b="1" dirty="0" err="1"/>
              <a:t>φωνηέντων</a:t>
            </a:r>
            <a:r>
              <a:rPr lang="en-US" sz="2500" b="1" dirty="0"/>
              <a:t> </a:t>
            </a:r>
            <a:r>
              <a:rPr lang="en-US" sz="2500" b="1" dirty="0" err="1"/>
              <a:t>είν</a:t>
            </a:r>
            <a:r>
              <a:rPr lang="en-US" sz="2500" b="1" dirty="0"/>
              <a:t>α</a:t>
            </a:r>
            <a:r>
              <a:rPr lang="en-US" sz="2500" b="1" dirty="0" err="1"/>
              <a:t>ι</a:t>
            </a:r>
            <a:r>
              <a:rPr lang="en-US" sz="2500" b="1" dirty="0"/>
              <a:t> </a:t>
            </a:r>
            <a:r>
              <a:rPr lang="en-US" sz="2500" b="1" dirty="0" err="1">
                <a:solidFill>
                  <a:srgbClr val="FF0000"/>
                </a:solidFill>
              </a:rPr>
              <a:t>κ</a:t>
            </a:r>
            <a:r>
              <a:rPr lang="en-US" sz="2500" b="1" dirty="0">
                <a:solidFill>
                  <a:srgbClr val="FF0000"/>
                </a:solidFill>
              </a:rPr>
              <a:t>α</a:t>
            </a:r>
            <a:r>
              <a:rPr lang="en-US" sz="2500" b="1" dirty="0" err="1">
                <a:solidFill>
                  <a:srgbClr val="FF0000"/>
                </a:solidFill>
              </a:rPr>
              <a:t>τηγορικό</a:t>
            </a:r>
            <a:r>
              <a:rPr lang="el-GR" sz="2500" b="1" dirty="0"/>
              <a:t> </a:t>
            </a:r>
            <a:r>
              <a:rPr lang="el-GR" sz="2500" b="1" dirty="0">
                <a:solidFill>
                  <a:srgbClr val="FF0000"/>
                </a:solidFill>
              </a:rPr>
              <a:t>(πραγματώνεται πάντα). </a:t>
            </a:r>
          </a:p>
          <a:p>
            <a:pPr algn="just">
              <a:lnSpc>
                <a:spcPct val="120000"/>
              </a:lnSpc>
            </a:pPr>
            <a:endParaRPr lang="el-GR" sz="2500" b="1" dirty="0"/>
          </a:p>
          <a:p>
            <a:pPr algn="just">
              <a:lnSpc>
                <a:spcPct val="120000"/>
              </a:lnSpc>
            </a:pPr>
            <a:r>
              <a:rPr lang="el-GR" sz="2500" b="1" dirty="0"/>
              <a:t>Άλλοι μελετητές όμως διαπίστωσαν ότι σε διάφορες διαλεκτικές ποικιλίες της Βόρειας Ελλάδας υπάρχουν διαφοροποιήσεις. </a:t>
            </a:r>
          </a:p>
          <a:p>
            <a:pPr algn="just">
              <a:lnSpc>
                <a:spcPct val="120000"/>
              </a:lnSpc>
            </a:pPr>
            <a:endParaRPr lang="el-GR" b="1" dirty="0"/>
          </a:p>
        </p:txBody>
      </p:sp>
    </p:spTree>
    <p:extLst>
      <p:ext uri="{BB962C8B-B14F-4D97-AF65-F5344CB8AC3E}">
        <p14:creationId xmlns:p14="http://schemas.microsoft.com/office/powerpoint/2010/main" val="272707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a:xfrm>
            <a:off x="2209800" y="1772816"/>
            <a:ext cx="7772400" cy="4608512"/>
          </a:xfrm>
        </p:spPr>
        <p:txBody>
          <a:bodyPr>
            <a:normAutofit/>
          </a:bodyPr>
          <a:lstStyle/>
          <a:p>
            <a:pPr marL="0" indent="0" algn="just">
              <a:lnSpc>
                <a:spcPct val="120000"/>
              </a:lnSpc>
              <a:buNone/>
            </a:pPr>
            <a:r>
              <a:rPr lang="el-GR" sz="2300" b="1" dirty="0"/>
              <a:t>Για παράδειγμα </a:t>
            </a:r>
          </a:p>
          <a:p>
            <a:pPr algn="just">
              <a:lnSpc>
                <a:spcPct val="120000"/>
              </a:lnSpc>
            </a:pPr>
            <a:r>
              <a:rPr lang="el-GR" sz="2300" b="1" dirty="0"/>
              <a:t>Η </a:t>
            </a:r>
            <a:r>
              <a:rPr lang="el-GR" sz="2300" b="1" dirty="0" err="1"/>
              <a:t>Μαργαρ</a:t>
            </a:r>
            <a:r>
              <a:rPr lang="en-US" sz="2300" b="1" dirty="0" err="1"/>
              <a:t>ί</a:t>
            </a:r>
            <a:r>
              <a:rPr lang="el-GR" sz="2300" b="1" dirty="0"/>
              <a:t>τη – Ρόγκα (1985), η οποία μελέτησε την διάλεκτο της Σιάτιστας</a:t>
            </a:r>
          </a:p>
          <a:p>
            <a:pPr algn="just">
              <a:lnSpc>
                <a:spcPct val="120000"/>
              </a:lnSpc>
            </a:pPr>
            <a:r>
              <a:rPr lang="el-GR" sz="2300" b="1" dirty="0"/>
              <a:t>Διαπίστωσε ότι η πραγματοποίηση του φαινομένου σχετίζεται με την απόσταση του άτονου υψηλού από την τονισμένη </a:t>
            </a:r>
            <a:r>
              <a:rPr lang="el-GR" sz="2300" b="1" dirty="0" err="1"/>
              <a:t>συλλάβη</a:t>
            </a:r>
            <a:r>
              <a:rPr lang="el-GR" sz="2300" b="1" dirty="0"/>
              <a:t>,</a:t>
            </a:r>
          </a:p>
          <a:p>
            <a:pPr algn="just">
              <a:lnSpc>
                <a:spcPct val="120000"/>
              </a:lnSpc>
            </a:pPr>
            <a:r>
              <a:rPr lang="el-GR" sz="2300" b="1" dirty="0"/>
              <a:t>και ότι όσο πιο κοντά στην τονισμένη συλλαβή βρίσκεται, τόσο μεγαλύτερη πιθανότητα υπάρχει να αποκοπεί.  </a:t>
            </a:r>
          </a:p>
        </p:txBody>
      </p:sp>
    </p:spTree>
    <p:extLst>
      <p:ext uri="{BB962C8B-B14F-4D97-AF65-F5344CB8AC3E}">
        <p14:creationId xmlns:p14="http://schemas.microsoft.com/office/powerpoint/2010/main" val="102821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a:xfrm>
            <a:off x="2209800" y="1772816"/>
            <a:ext cx="7772400" cy="4608512"/>
          </a:xfrm>
        </p:spPr>
        <p:txBody>
          <a:bodyPr>
            <a:normAutofit/>
          </a:bodyPr>
          <a:lstStyle/>
          <a:p>
            <a:pPr marL="0" indent="0" algn="just">
              <a:lnSpc>
                <a:spcPct val="120000"/>
              </a:lnSpc>
              <a:buNone/>
            </a:pPr>
            <a:r>
              <a:rPr lang="el-GR" sz="2300" b="1" dirty="0"/>
              <a:t>Αντίστοιχα, </a:t>
            </a:r>
          </a:p>
          <a:p>
            <a:pPr algn="just">
              <a:lnSpc>
                <a:spcPct val="120000"/>
              </a:lnSpc>
            </a:pPr>
            <a:r>
              <a:rPr lang="el-GR" sz="2300" b="1" dirty="0"/>
              <a:t>Ο Ντίνας (2005), ο οποίος μελέτησε την διάλεκτο της Κοζάνης</a:t>
            </a:r>
          </a:p>
          <a:p>
            <a:pPr algn="just">
              <a:lnSpc>
                <a:spcPct val="120000"/>
              </a:lnSpc>
            </a:pPr>
            <a:r>
              <a:rPr lang="el-GR" sz="2300" b="1" dirty="0"/>
              <a:t>και η </a:t>
            </a:r>
            <a:r>
              <a:rPr lang="el-GR" sz="2300" b="1" dirty="0" err="1"/>
              <a:t>Μπασέα</a:t>
            </a:r>
            <a:r>
              <a:rPr lang="el-GR" sz="2300" b="1" dirty="0"/>
              <a:t> – </a:t>
            </a:r>
            <a:r>
              <a:rPr lang="el-GR" sz="2300" b="1" dirty="0" err="1"/>
              <a:t>Μπεζεντάκου</a:t>
            </a:r>
            <a:r>
              <a:rPr lang="el-GR" sz="2300" b="1" dirty="0"/>
              <a:t> (2000), η οποία μελέτησε την διάλεκτο της Άνδρου </a:t>
            </a:r>
          </a:p>
          <a:p>
            <a:pPr algn="just">
              <a:lnSpc>
                <a:spcPct val="120000"/>
              </a:lnSpc>
            </a:pPr>
            <a:endParaRPr lang="el-GR" sz="2300" b="1" dirty="0"/>
          </a:p>
          <a:p>
            <a:pPr algn="just">
              <a:lnSpc>
                <a:spcPct val="120000"/>
              </a:lnSpc>
            </a:pPr>
            <a:r>
              <a:rPr lang="el-GR" sz="2300" b="1" dirty="0"/>
              <a:t>Κατέληξαν ότι το φαινόμενο ήταν κατηγορικό </a:t>
            </a:r>
            <a:r>
              <a:rPr lang="el-GR" sz="2300" b="1" dirty="0">
                <a:solidFill>
                  <a:srgbClr val="FF0000"/>
                </a:solidFill>
              </a:rPr>
              <a:t>μόνο</a:t>
            </a:r>
            <a:r>
              <a:rPr lang="el-GR" sz="2300" b="1" dirty="0"/>
              <a:t> όταν τα υψηλά άτονα φωνήεντα βρίσκονταν δίπλα στην τονισμένη </a:t>
            </a:r>
            <a:r>
              <a:rPr lang="el-GR" sz="2300" b="1" dirty="0" err="1"/>
              <a:t>συλλάβη</a:t>
            </a:r>
            <a:r>
              <a:rPr lang="el-GR" sz="2300" b="1" dirty="0"/>
              <a:t>. </a:t>
            </a:r>
          </a:p>
        </p:txBody>
      </p:sp>
    </p:spTree>
    <p:extLst>
      <p:ext uri="{BB962C8B-B14F-4D97-AF65-F5344CB8AC3E}">
        <p14:creationId xmlns:p14="http://schemas.microsoft.com/office/powerpoint/2010/main" val="223705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a:xfrm>
            <a:off x="2209800" y="163472"/>
            <a:ext cx="7772400" cy="1609344"/>
          </a:xfrm>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a:xfrm>
            <a:off x="2209800" y="1772816"/>
            <a:ext cx="7772400" cy="4608512"/>
          </a:xfrm>
        </p:spPr>
        <p:txBody>
          <a:bodyPr>
            <a:normAutofit/>
          </a:bodyPr>
          <a:lstStyle/>
          <a:p>
            <a:pPr marL="0" indent="0" algn="just">
              <a:lnSpc>
                <a:spcPct val="120000"/>
              </a:lnSpc>
              <a:buNone/>
            </a:pPr>
            <a:r>
              <a:rPr lang="el-GR" b="1" dirty="0"/>
              <a:t>Νεότερες μελέτες όπως..</a:t>
            </a:r>
          </a:p>
          <a:p>
            <a:pPr algn="just">
              <a:lnSpc>
                <a:spcPct val="120000"/>
              </a:lnSpc>
            </a:pPr>
            <a:r>
              <a:rPr lang="en-US" b="1" dirty="0" err="1"/>
              <a:t>Topintzi</a:t>
            </a:r>
            <a:r>
              <a:rPr lang="en-US" b="1" dirty="0"/>
              <a:t> &amp; </a:t>
            </a:r>
            <a:r>
              <a:rPr lang="en-US" b="1" dirty="0" err="1"/>
              <a:t>Baltazani</a:t>
            </a:r>
            <a:r>
              <a:rPr lang="en-US" b="1" dirty="0"/>
              <a:t> (2012) </a:t>
            </a:r>
            <a:r>
              <a:rPr lang="el-GR" b="1" dirty="0"/>
              <a:t>για την </a:t>
            </a:r>
            <a:r>
              <a:rPr lang="el-GR" b="1" dirty="0" err="1"/>
              <a:t>δι</a:t>
            </a:r>
            <a:r>
              <a:rPr lang="en-US" b="1" dirty="0" err="1"/>
              <a:t>ά</a:t>
            </a:r>
            <a:r>
              <a:rPr lang="el-GR" b="1" dirty="0" err="1"/>
              <a:t>λεκτο</a:t>
            </a:r>
            <a:r>
              <a:rPr lang="el-GR" b="1" dirty="0"/>
              <a:t> της Κοζάνης</a:t>
            </a:r>
          </a:p>
          <a:p>
            <a:pPr algn="just">
              <a:lnSpc>
                <a:spcPct val="120000"/>
              </a:lnSpc>
            </a:pPr>
            <a:r>
              <a:rPr lang="en-US" b="1" dirty="0" err="1"/>
              <a:t>Kainada</a:t>
            </a:r>
            <a:r>
              <a:rPr lang="en-US" b="1" dirty="0"/>
              <a:t> &amp; </a:t>
            </a:r>
            <a:r>
              <a:rPr lang="en-US" b="1" dirty="0" err="1"/>
              <a:t>Baltazani</a:t>
            </a:r>
            <a:r>
              <a:rPr lang="en-US" b="1" dirty="0"/>
              <a:t> (2015) </a:t>
            </a:r>
            <a:r>
              <a:rPr lang="el-GR" b="1" dirty="0"/>
              <a:t>για την </a:t>
            </a:r>
            <a:r>
              <a:rPr lang="el-GR" b="1" dirty="0" err="1"/>
              <a:t>δι</a:t>
            </a:r>
            <a:r>
              <a:rPr lang="en-US" b="1" dirty="0" err="1"/>
              <a:t>ά</a:t>
            </a:r>
            <a:r>
              <a:rPr lang="el-GR" b="1" dirty="0" err="1"/>
              <a:t>λεκτο</a:t>
            </a:r>
            <a:r>
              <a:rPr lang="el-GR" b="1" dirty="0"/>
              <a:t> της Ηπείρου</a:t>
            </a:r>
          </a:p>
          <a:p>
            <a:pPr algn="just">
              <a:lnSpc>
                <a:spcPct val="120000"/>
              </a:lnSpc>
            </a:pPr>
            <a:endParaRPr lang="el-GR" b="1" dirty="0"/>
          </a:p>
          <a:p>
            <a:pPr algn="just">
              <a:lnSpc>
                <a:spcPct val="120000"/>
              </a:lnSpc>
            </a:pPr>
            <a:r>
              <a:rPr lang="el-GR" b="1" dirty="0"/>
              <a:t>Διαπιστώθηκε ότι το φαινόμενο της αποκοπής των υψηλών φωνηέντων - τόσο φωνητικά όσο και φωνολογικά – </a:t>
            </a:r>
            <a:r>
              <a:rPr lang="el-GR" b="1" u="sng" dirty="0"/>
              <a:t>δεν είναι κατηγορικό αλλά </a:t>
            </a:r>
            <a:r>
              <a:rPr lang="el-GR" b="1" u="sng" dirty="0">
                <a:solidFill>
                  <a:srgbClr val="FF0000"/>
                </a:solidFill>
              </a:rPr>
              <a:t>ποσοστιαίο, </a:t>
            </a:r>
          </a:p>
          <a:p>
            <a:pPr algn="just">
              <a:lnSpc>
                <a:spcPct val="120000"/>
              </a:lnSpc>
            </a:pPr>
            <a:r>
              <a:rPr lang="el-GR" b="1" dirty="0"/>
              <a:t>και μάλιστα σε ποσοστά χαμηλότερα του 35% των περιπτώσεων που θα μπορούσαν να εμφανίσουν αποκοπή. </a:t>
            </a:r>
          </a:p>
          <a:p>
            <a:pPr marL="0" indent="0" algn="just">
              <a:lnSpc>
                <a:spcPct val="120000"/>
              </a:lnSpc>
              <a:buNone/>
            </a:pPr>
            <a:endParaRPr lang="el-GR" b="1" dirty="0"/>
          </a:p>
        </p:txBody>
      </p:sp>
    </p:spTree>
    <p:extLst>
      <p:ext uri="{BB962C8B-B14F-4D97-AF65-F5344CB8AC3E}">
        <p14:creationId xmlns:p14="http://schemas.microsoft.com/office/powerpoint/2010/main" val="183587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a:xfrm>
            <a:off x="2209800" y="163472"/>
            <a:ext cx="7772400" cy="1609344"/>
          </a:xfrm>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a:xfrm>
            <a:off x="2209800" y="1772816"/>
            <a:ext cx="7772400" cy="4608512"/>
          </a:xfrm>
        </p:spPr>
        <p:txBody>
          <a:bodyPr>
            <a:normAutofit/>
          </a:bodyPr>
          <a:lstStyle/>
          <a:p>
            <a:pPr algn="just">
              <a:lnSpc>
                <a:spcPct val="120000"/>
              </a:lnSpc>
            </a:pPr>
            <a:r>
              <a:rPr lang="el-GR" sz="2400" b="1" dirty="0"/>
              <a:t>Στο ίδιο συμπέρασμα με τις προηγούμενες ερευνήτριες καταλήγει και</a:t>
            </a:r>
          </a:p>
          <a:p>
            <a:pPr algn="just">
              <a:lnSpc>
                <a:spcPct val="120000"/>
              </a:lnSpc>
            </a:pPr>
            <a:endParaRPr lang="el-GR" sz="2400" b="1" dirty="0"/>
          </a:p>
          <a:p>
            <a:pPr algn="just">
              <a:lnSpc>
                <a:spcPct val="120000"/>
              </a:lnSpc>
            </a:pPr>
            <a:r>
              <a:rPr lang="el-GR" sz="2400" b="1" dirty="0"/>
              <a:t>Ο </a:t>
            </a:r>
            <a:r>
              <a:rPr lang="en-US" sz="2400" b="1" dirty="0"/>
              <a:t>Pappas (2017), o</a:t>
            </a:r>
            <a:r>
              <a:rPr lang="el-GR" sz="2400" b="1" dirty="0"/>
              <a:t> οποίος αποδίδει το χαμηλό ποσοστό της αποκοπής σε </a:t>
            </a:r>
            <a:r>
              <a:rPr lang="el-GR" sz="2400" b="1" dirty="0" err="1"/>
              <a:t>κοινωνιογλωσσικές</a:t>
            </a:r>
            <a:r>
              <a:rPr lang="el-GR" sz="2400" b="1" dirty="0"/>
              <a:t> παραμέτρους (π.χ. εκπαίδευση, καταγωγή και διαμονή σε αστικές περιοχές)</a:t>
            </a:r>
          </a:p>
          <a:p>
            <a:pPr algn="just">
              <a:lnSpc>
                <a:spcPct val="120000"/>
              </a:lnSpc>
            </a:pPr>
            <a:endParaRPr lang="el-GR" b="1" dirty="0"/>
          </a:p>
          <a:p>
            <a:pPr algn="just">
              <a:lnSpc>
                <a:spcPct val="120000"/>
              </a:lnSpc>
            </a:pPr>
            <a:endParaRPr lang="el-GR" b="1" dirty="0"/>
          </a:p>
        </p:txBody>
      </p:sp>
    </p:spTree>
    <p:extLst>
      <p:ext uri="{BB962C8B-B14F-4D97-AF65-F5344CB8AC3E}">
        <p14:creationId xmlns:p14="http://schemas.microsoft.com/office/powerpoint/2010/main" val="3117097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a:xfrm>
            <a:off x="2209800" y="163472"/>
            <a:ext cx="7772400" cy="1609344"/>
          </a:xfrm>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a:xfrm>
            <a:off x="2209800" y="1772816"/>
            <a:ext cx="7772400" cy="4608512"/>
          </a:xfrm>
        </p:spPr>
        <p:txBody>
          <a:bodyPr>
            <a:normAutofit lnSpcReduction="10000"/>
          </a:bodyPr>
          <a:lstStyle/>
          <a:p>
            <a:pPr algn="just">
              <a:lnSpc>
                <a:spcPct val="120000"/>
              </a:lnSpc>
            </a:pPr>
            <a:r>
              <a:rPr lang="el-GR" b="1" dirty="0"/>
              <a:t>Μολονότι το φαινόμενο της αποκοπής των άτονων υψηλών φωνηέντων θεωρείται ένα από τα στερεοτυπικά </a:t>
            </a:r>
            <a:r>
              <a:rPr lang="el-GR" b="1" dirty="0" err="1"/>
              <a:t>ισόγλωσσα</a:t>
            </a:r>
            <a:r>
              <a:rPr lang="el-GR" b="1" dirty="0"/>
              <a:t> που διαφοροποιούν τις Βόρειες από τις Νότιες διαλέκτους…</a:t>
            </a:r>
          </a:p>
          <a:p>
            <a:pPr algn="just">
              <a:lnSpc>
                <a:spcPct val="120000"/>
              </a:lnSpc>
            </a:pPr>
            <a:endParaRPr lang="el-GR" b="1" dirty="0"/>
          </a:p>
          <a:p>
            <a:pPr algn="just">
              <a:lnSpc>
                <a:spcPct val="120000"/>
              </a:lnSpc>
            </a:pPr>
            <a:r>
              <a:rPr lang="el-GR" b="1" dirty="0"/>
              <a:t>Οι </a:t>
            </a:r>
            <a:r>
              <a:rPr lang="en-US" b="1" dirty="0"/>
              <a:t>Joseph &amp; </a:t>
            </a:r>
            <a:r>
              <a:rPr lang="en-US" b="1" dirty="0" err="1"/>
              <a:t>Tserdanelis</a:t>
            </a:r>
            <a:r>
              <a:rPr lang="en-US" b="1" dirty="0"/>
              <a:t> (2003) </a:t>
            </a:r>
            <a:r>
              <a:rPr lang="el-GR" b="1" dirty="0"/>
              <a:t>περιγράφουν μια αντίστοιχη συμπεριφορά των άτονων /</a:t>
            </a:r>
            <a:r>
              <a:rPr lang="en-US" b="1" dirty="0" err="1"/>
              <a:t>i</a:t>
            </a:r>
            <a:r>
              <a:rPr lang="en-US" b="1" dirty="0"/>
              <a:t>/ &amp; /u/ </a:t>
            </a:r>
            <a:r>
              <a:rPr lang="el-GR" b="1" dirty="0"/>
              <a:t>σε όλη την υπόλοιπη Ελλάδα. </a:t>
            </a:r>
          </a:p>
          <a:p>
            <a:pPr algn="just">
              <a:lnSpc>
                <a:spcPct val="120000"/>
              </a:lnSpc>
              <a:buFont typeface="Wingdings" pitchFamily="2" charset="2"/>
              <a:buChar char="Ø"/>
            </a:pPr>
            <a:r>
              <a:rPr lang="el-GR" b="1" dirty="0"/>
              <a:t>δηλαδή μία μη συστηματική αποκοπή των άτονων υψηλών φωνηέντων κυρίως στο τέλος της λέξης. </a:t>
            </a:r>
          </a:p>
          <a:p>
            <a:pPr algn="just">
              <a:lnSpc>
                <a:spcPct val="120000"/>
              </a:lnSpc>
              <a:buFont typeface="Wingdings" pitchFamily="2" charset="2"/>
              <a:buChar char="Ø"/>
            </a:pPr>
            <a:r>
              <a:rPr lang="el-GR" b="1" dirty="0"/>
              <a:t>χαρακτηρίζουν την εν λόγω αποκοπή ως ένα φαινόμενο ποσοστιαίο, το οποίο επιτελεί </a:t>
            </a:r>
            <a:r>
              <a:rPr lang="el-GR" b="1" dirty="0" err="1"/>
              <a:t>κοινωνιογλωσσική</a:t>
            </a:r>
            <a:r>
              <a:rPr lang="el-GR" b="1" dirty="0"/>
              <a:t> λειτουργία.</a:t>
            </a:r>
          </a:p>
          <a:p>
            <a:pPr algn="just">
              <a:lnSpc>
                <a:spcPct val="120000"/>
              </a:lnSpc>
            </a:pPr>
            <a:endParaRPr lang="el-GR" b="1" dirty="0"/>
          </a:p>
          <a:p>
            <a:pPr algn="just">
              <a:lnSpc>
                <a:spcPct val="120000"/>
              </a:lnSpc>
            </a:pPr>
            <a:endParaRPr lang="el-GR" b="1" dirty="0"/>
          </a:p>
        </p:txBody>
      </p:sp>
    </p:spTree>
    <p:extLst>
      <p:ext uri="{BB962C8B-B14F-4D97-AF65-F5344CB8AC3E}">
        <p14:creationId xmlns:p14="http://schemas.microsoft.com/office/powerpoint/2010/main" val="356057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p:txBody>
          <a:bodyPr/>
          <a:lstStyle/>
          <a:p>
            <a:pPr algn="just">
              <a:lnSpc>
                <a:spcPct val="100000"/>
              </a:lnSpc>
            </a:pPr>
            <a:r>
              <a:rPr lang="el-GR" sz="2400" b="1" dirty="0"/>
              <a:t>Όπως αναφέρθηκε….</a:t>
            </a:r>
          </a:p>
          <a:p>
            <a:pPr algn="just">
              <a:lnSpc>
                <a:spcPct val="100000"/>
              </a:lnSpc>
            </a:pPr>
            <a:endParaRPr lang="el-GR" sz="2400" b="1" dirty="0"/>
          </a:p>
          <a:p>
            <a:pPr algn="just">
              <a:lnSpc>
                <a:spcPct val="100000"/>
              </a:lnSpc>
            </a:pPr>
            <a:r>
              <a:rPr lang="el-GR" sz="2400" b="1" dirty="0"/>
              <a:t>Το </a:t>
            </a:r>
            <a:r>
              <a:rPr lang="el-GR" sz="2400" b="1" dirty="0" err="1"/>
              <a:t>ισόγλωσσο</a:t>
            </a:r>
            <a:r>
              <a:rPr lang="el-GR" sz="2400" b="1" dirty="0"/>
              <a:t> εμφανίζεται ως το όριο που μπορεί να χωρίσει στα 2 μια γεωγραφική περιοχή με καθαρά γλωσσικά κριτήρια, να έχουμε δηλαδή την πραγμάτωση μίας εκδοχής του γλωσσικού στοιχείου στη μία μεριά του ορίου, και την πραγμάτωση της άλλης εκδοχής του γλωσσικού στοιχείου στην άλλη μεριά.</a:t>
            </a:r>
          </a:p>
          <a:p>
            <a:endParaRPr lang="el-GR" dirty="0"/>
          </a:p>
        </p:txBody>
      </p:sp>
    </p:spTree>
    <p:extLst>
      <p:ext uri="{BB962C8B-B14F-4D97-AF65-F5344CB8AC3E}">
        <p14:creationId xmlns:p14="http://schemas.microsoft.com/office/powerpoint/2010/main" val="3250556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a:xfrm>
            <a:off x="2209800" y="163472"/>
            <a:ext cx="7772400" cy="1609344"/>
          </a:xfrm>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a:xfrm>
            <a:off x="2209800" y="1772816"/>
            <a:ext cx="7772400" cy="4608512"/>
          </a:xfrm>
        </p:spPr>
        <p:txBody>
          <a:bodyPr>
            <a:normAutofit/>
          </a:bodyPr>
          <a:lstStyle/>
          <a:p>
            <a:pPr marL="0" indent="0" algn="just">
              <a:lnSpc>
                <a:spcPct val="120000"/>
              </a:lnSpc>
              <a:buNone/>
            </a:pPr>
            <a:r>
              <a:rPr lang="el-GR" sz="2300" b="1" dirty="0"/>
              <a:t>Επίσης..</a:t>
            </a:r>
          </a:p>
          <a:p>
            <a:pPr algn="just">
              <a:lnSpc>
                <a:spcPct val="120000"/>
              </a:lnSpc>
            </a:pPr>
            <a:r>
              <a:rPr lang="el-GR" sz="2300" b="1" dirty="0"/>
              <a:t>Ο Παντελίδης (2001), περιγράφοντας πελοποννησιακές διαλεκτικές ποικιλίες</a:t>
            </a:r>
          </a:p>
          <a:p>
            <a:pPr algn="just">
              <a:lnSpc>
                <a:spcPct val="120000"/>
              </a:lnSpc>
            </a:pPr>
            <a:r>
              <a:rPr lang="el-GR" sz="2300" b="1" dirty="0"/>
              <a:t>έχει αναδείξει την πραγμάτωση της αποκοπής των άτονων υψηλών φωνηέντων και σε πολλές περιοχές της Πελοποννήσου, </a:t>
            </a:r>
          </a:p>
          <a:p>
            <a:pPr algn="just">
              <a:lnSpc>
                <a:spcPct val="120000"/>
              </a:lnSpc>
            </a:pPr>
            <a:r>
              <a:rPr lang="el-GR" sz="2300" b="1" dirty="0"/>
              <a:t>δηλαδή σε περιοχές νοτίων διαλέκτων, όπου δεν θα περιμέναμε την εμφάνιση αυτού του φαινομένου. </a:t>
            </a:r>
          </a:p>
          <a:p>
            <a:pPr algn="just">
              <a:lnSpc>
                <a:spcPct val="120000"/>
              </a:lnSpc>
            </a:pPr>
            <a:endParaRPr lang="el-GR" b="1" dirty="0"/>
          </a:p>
          <a:p>
            <a:pPr algn="just">
              <a:lnSpc>
                <a:spcPct val="120000"/>
              </a:lnSpc>
            </a:pPr>
            <a:endParaRPr lang="el-GR" b="1" dirty="0"/>
          </a:p>
        </p:txBody>
      </p:sp>
    </p:spTree>
    <p:extLst>
      <p:ext uri="{BB962C8B-B14F-4D97-AF65-F5344CB8AC3E}">
        <p14:creationId xmlns:p14="http://schemas.microsoft.com/office/powerpoint/2010/main" val="19324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a:xfrm>
            <a:off x="2209800" y="163472"/>
            <a:ext cx="7772400" cy="1609344"/>
          </a:xfrm>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a:xfrm>
            <a:off x="2209800" y="1772816"/>
            <a:ext cx="7772400" cy="4608512"/>
          </a:xfrm>
        </p:spPr>
        <p:txBody>
          <a:bodyPr>
            <a:normAutofit/>
          </a:bodyPr>
          <a:lstStyle/>
          <a:p>
            <a:pPr algn="just">
              <a:lnSpc>
                <a:spcPct val="120000"/>
              </a:lnSpc>
            </a:pPr>
            <a:r>
              <a:rPr lang="el-GR" b="1" dirty="0"/>
              <a:t>Με βάση τα ευρήματα των παραπάνω ερευνών.. </a:t>
            </a:r>
          </a:p>
          <a:p>
            <a:pPr algn="just">
              <a:lnSpc>
                <a:spcPct val="120000"/>
              </a:lnSpc>
            </a:pPr>
            <a:r>
              <a:rPr lang="el-GR" b="1" dirty="0"/>
              <a:t>που όχι μόνο αμφισβητούν την κατηγορική φύση της αποκοπής των άτονων υψηλών φωνηέντων, αλλά ακόμη και τον ρόλο της στην διάκριση μεταξύ βορείων και νοτίων νεοελληνικών διαλέκτων..</a:t>
            </a:r>
          </a:p>
          <a:p>
            <a:pPr algn="just">
              <a:lnSpc>
                <a:spcPct val="120000"/>
              </a:lnSpc>
            </a:pPr>
            <a:endParaRPr lang="el-GR" b="1" dirty="0"/>
          </a:p>
          <a:p>
            <a:pPr algn="just">
              <a:lnSpc>
                <a:spcPct val="120000"/>
              </a:lnSpc>
            </a:pPr>
            <a:r>
              <a:rPr lang="el-GR" sz="2200" b="1" dirty="0">
                <a:solidFill>
                  <a:srgbClr val="FF0000"/>
                </a:solidFill>
              </a:rPr>
              <a:t>Εξετάστηκε η αποκοπή των άτονων υψηλών στη διαλεκτική ποικιλία της Αγιάσου της Λέσβου </a:t>
            </a:r>
            <a:r>
              <a:rPr lang="el-GR" b="1" dirty="0"/>
              <a:t>(</a:t>
            </a:r>
            <a:r>
              <a:rPr lang="el-GR" b="1" dirty="0" err="1"/>
              <a:t>Παπαζαχαρίου</a:t>
            </a:r>
            <a:r>
              <a:rPr lang="el-GR" b="1" dirty="0"/>
              <a:t> 2019) </a:t>
            </a:r>
          </a:p>
          <a:p>
            <a:pPr algn="just">
              <a:lnSpc>
                <a:spcPct val="120000"/>
              </a:lnSpc>
            </a:pPr>
            <a:endParaRPr lang="el-GR" b="1" dirty="0"/>
          </a:p>
        </p:txBody>
      </p:sp>
    </p:spTree>
    <p:extLst>
      <p:ext uri="{BB962C8B-B14F-4D97-AF65-F5344CB8AC3E}">
        <p14:creationId xmlns:p14="http://schemas.microsoft.com/office/powerpoint/2010/main" val="277338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a:xfrm>
            <a:off x="2209800" y="163472"/>
            <a:ext cx="7772400" cy="1609344"/>
          </a:xfrm>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a:xfrm>
            <a:off x="2209800" y="1772816"/>
            <a:ext cx="7772400" cy="4608512"/>
          </a:xfrm>
        </p:spPr>
        <p:txBody>
          <a:bodyPr>
            <a:normAutofit/>
          </a:bodyPr>
          <a:lstStyle/>
          <a:p>
            <a:pPr marL="0" indent="0" algn="just">
              <a:lnSpc>
                <a:spcPct val="120000"/>
              </a:lnSpc>
              <a:buNone/>
            </a:pPr>
            <a:r>
              <a:rPr lang="el-GR" b="1" dirty="0"/>
              <a:t>(</a:t>
            </a:r>
            <a:r>
              <a:rPr lang="el-GR" b="1" dirty="0" err="1"/>
              <a:t>Παπαζαχαρίου</a:t>
            </a:r>
            <a:r>
              <a:rPr lang="el-GR" b="1" dirty="0"/>
              <a:t> 2019) </a:t>
            </a:r>
          </a:p>
          <a:p>
            <a:pPr marL="0" indent="0" algn="just">
              <a:lnSpc>
                <a:spcPct val="120000"/>
              </a:lnSpc>
              <a:buNone/>
            </a:pPr>
            <a:endParaRPr lang="el-GR" b="1" dirty="0"/>
          </a:p>
          <a:p>
            <a:pPr marL="0" indent="0" algn="just">
              <a:lnSpc>
                <a:spcPct val="120000"/>
              </a:lnSpc>
              <a:buNone/>
            </a:pPr>
            <a:r>
              <a:rPr lang="el-GR" sz="2400" b="1" dirty="0"/>
              <a:t>Η συγκεκριμένη μελέτη πραγματοποιήθηκε στο πλαίσιο των Σπουδών Γλωσσικής Ποικιλίας </a:t>
            </a:r>
          </a:p>
          <a:p>
            <a:pPr algn="just">
              <a:lnSpc>
                <a:spcPct val="120000"/>
              </a:lnSpc>
            </a:pPr>
            <a:r>
              <a:rPr lang="el-GR" sz="2400" b="1" dirty="0"/>
              <a:t>και ξεκίνησε από μία όσο το δυνατόν πιο αναλυτική περιγραφή των διαφορετικών πραγματώσεων της αποκοπής χρησιμοποιώντας εργαλεία ακουστικής φωνητικής. </a:t>
            </a:r>
          </a:p>
          <a:p>
            <a:pPr algn="just">
              <a:lnSpc>
                <a:spcPct val="120000"/>
              </a:lnSpc>
            </a:pPr>
            <a:endParaRPr lang="el-GR" b="1" dirty="0"/>
          </a:p>
          <a:p>
            <a:pPr algn="just">
              <a:lnSpc>
                <a:spcPct val="120000"/>
              </a:lnSpc>
            </a:pPr>
            <a:endParaRPr lang="el-GR" b="1" dirty="0"/>
          </a:p>
        </p:txBody>
      </p:sp>
    </p:spTree>
    <p:extLst>
      <p:ext uri="{BB962C8B-B14F-4D97-AF65-F5344CB8AC3E}">
        <p14:creationId xmlns:p14="http://schemas.microsoft.com/office/powerpoint/2010/main" val="1639730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a:xfrm>
            <a:off x="2209800" y="163472"/>
            <a:ext cx="7772400" cy="1609344"/>
          </a:xfrm>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a:xfrm>
            <a:off x="2209800" y="1772816"/>
            <a:ext cx="7772400" cy="4608512"/>
          </a:xfrm>
        </p:spPr>
        <p:txBody>
          <a:bodyPr>
            <a:normAutofit/>
          </a:bodyPr>
          <a:lstStyle/>
          <a:p>
            <a:pPr marL="0" indent="0" algn="just">
              <a:lnSpc>
                <a:spcPct val="120000"/>
              </a:lnSpc>
              <a:buNone/>
            </a:pPr>
            <a:r>
              <a:rPr lang="el-GR" b="1" dirty="0"/>
              <a:t>(</a:t>
            </a:r>
            <a:r>
              <a:rPr lang="el-GR" b="1" dirty="0" err="1"/>
              <a:t>Παπαζαχαρίου</a:t>
            </a:r>
            <a:r>
              <a:rPr lang="el-GR" b="1" dirty="0"/>
              <a:t> 2019) </a:t>
            </a:r>
          </a:p>
          <a:p>
            <a:pPr marL="0" indent="0" algn="just">
              <a:lnSpc>
                <a:spcPct val="120000"/>
              </a:lnSpc>
              <a:buNone/>
            </a:pPr>
            <a:endParaRPr lang="el-GR" b="1" dirty="0"/>
          </a:p>
          <a:p>
            <a:pPr algn="just">
              <a:lnSpc>
                <a:spcPct val="120000"/>
              </a:lnSpc>
            </a:pPr>
            <a:r>
              <a:rPr lang="el-GR" sz="2300" b="1" dirty="0"/>
              <a:t>Η μελέτη κατέληξε στην κατηγοριοποίηση και κωδικοποίηση τεσσάρων διαφορετικών σταδίων/ πραγματώσεων του φαινομένου, από τη μη αποκοπή μέχρι την πλήρη αποκοπή των φωνηέντων (πλήρες φωνήεν, φωνηεντική έκπτωση, αποκοπή με ίχνος, πλήρης αποκοπή).</a:t>
            </a:r>
          </a:p>
          <a:p>
            <a:pPr algn="just">
              <a:lnSpc>
                <a:spcPct val="120000"/>
              </a:lnSpc>
            </a:pPr>
            <a:endParaRPr lang="el-GR" b="1" dirty="0"/>
          </a:p>
          <a:p>
            <a:pPr algn="just">
              <a:lnSpc>
                <a:spcPct val="120000"/>
              </a:lnSpc>
            </a:pPr>
            <a:endParaRPr lang="el-GR" b="1" dirty="0"/>
          </a:p>
          <a:p>
            <a:pPr marL="0" indent="0" algn="just">
              <a:lnSpc>
                <a:spcPct val="120000"/>
              </a:lnSpc>
              <a:buNone/>
            </a:pPr>
            <a:endParaRPr lang="el-GR" b="1" dirty="0"/>
          </a:p>
          <a:p>
            <a:pPr algn="just">
              <a:lnSpc>
                <a:spcPct val="120000"/>
              </a:lnSpc>
            </a:pPr>
            <a:endParaRPr lang="el-GR" b="1" dirty="0"/>
          </a:p>
          <a:p>
            <a:pPr algn="just">
              <a:lnSpc>
                <a:spcPct val="120000"/>
              </a:lnSpc>
            </a:pPr>
            <a:endParaRPr lang="el-GR" b="1" dirty="0"/>
          </a:p>
        </p:txBody>
      </p:sp>
    </p:spTree>
    <p:extLst>
      <p:ext uri="{BB962C8B-B14F-4D97-AF65-F5344CB8AC3E}">
        <p14:creationId xmlns:p14="http://schemas.microsoft.com/office/powerpoint/2010/main" val="3680311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a:xfrm>
            <a:off x="2209800" y="163472"/>
            <a:ext cx="7772400" cy="1609344"/>
          </a:xfrm>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a:xfrm>
            <a:off x="1852232" y="1772816"/>
            <a:ext cx="8134672" cy="4608512"/>
          </a:xfrm>
        </p:spPr>
        <p:txBody>
          <a:bodyPr>
            <a:normAutofit/>
          </a:bodyPr>
          <a:lstStyle/>
          <a:p>
            <a:pPr marL="0" indent="0" algn="just">
              <a:lnSpc>
                <a:spcPct val="120000"/>
              </a:lnSpc>
              <a:buNone/>
            </a:pPr>
            <a:r>
              <a:rPr lang="el-GR" b="1" dirty="0"/>
              <a:t>(</a:t>
            </a:r>
            <a:r>
              <a:rPr lang="el-GR" b="1" dirty="0" err="1"/>
              <a:t>Παπαζαχαρίου</a:t>
            </a:r>
            <a:r>
              <a:rPr lang="el-GR" b="1" dirty="0"/>
              <a:t> 2019) </a:t>
            </a:r>
          </a:p>
          <a:p>
            <a:pPr marL="0" indent="0" algn="just">
              <a:lnSpc>
                <a:spcPct val="120000"/>
              </a:lnSpc>
              <a:buNone/>
            </a:pPr>
            <a:endParaRPr lang="el-GR" b="1" dirty="0"/>
          </a:p>
          <a:p>
            <a:pPr algn="just">
              <a:lnSpc>
                <a:spcPct val="120000"/>
              </a:lnSpc>
            </a:pPr>
            <a:r>
              <a:rPr lang="el-GR" sz="2300" b="1" dirty="0"/>
              <a:t>Ταυτόχρονα, εξετάστηκε η πιθανή επιρροή όχι μόνο του </a:t>
            </a:r>
            <a:r>
              <a:rPr lang="el-GR" sz="2300" b="1" dirty="0" err="1"/>
              <a:t>τεμαχιακού</a:t>
            </a:r>
            <a:r>
              <a:rPr lang="el-GR" sz="2300" b="1" dirty="0"/>
              <a:t> φωνητικού περιβάλλοντος αλλά και του μετρικού προσωδιακού περιβάλλοντος στον τρόπο πραγμάτωσης της γλωσσικής μεταβλητής (δηλαδή των άτονων υψηλών </a:t>
            </a:r>
            <a:r>
              <a:rPr lang="en-US" sz="2300" b="1" dirty="0"/>
              <a:t>/</a:t>
            </a:r>
            <a:r>
              <a:rPr lang="en-US" sz="2300" b="1" dirty="0" err="1"/>
              <a:t>i</a:t>
            </a:r>
            <a:r>
              <a:rPr lang="en-US" sz="2300" b="1" dirty="0"/>
              <a:t>/ </a:t>
            </a:r>
            <a:r>
              <a:rPr lang="el-GR" sz="2300" b="1" dirty="0"/>
              <a:t>&amp; </a:t>
            </a:r>
            <a:r>
              <a:rPr lang="en-US" sz="2300" b="1" dirty="0"/>
              <a:t>/u/</a:t>
            </a:r>
            <a:r>
              <a:rPr lang="el-GR" sz="2300" b="1" dirty="0"/>
              <a:t>)</a:t>
            </a:r>
          </a:p>
          <a:p>
            <a:pPr algn="just">
              <a:lnSpc>
                <a:spcPct val="120000"/>
              </a:lnSpc>
            </a:pPr>
            <a:endParaRPr lang="el-GR" b="1" dirty="0"/>
          </a:p>
          <a:p>
            <a:pPr marL="0" indent="0" algn="just">
              <a:lnSpc>
                <a:spcPct val="120000"/>
              </a:lnSpc>
              <a:buNone/>
            </a:pPr>
            <a:endParaRPr lang="el-GR" b="1" dirty="0"/>
          </a:p>
          <a:p>
            <a:pPr algn="just">
              <a:lnSpc>
                <a:spcPct val="120000"/>
              </a:lnSpc>
            </a:pPr>
            <a:endParaRPr lang="el-GR" b="1" dirty="0"/>
          </a:p>
          <a:p>
            <a:pPr algn="just">
              <a:lnSpc>
                <a:spcPct val="120000"/>
              </a:lnSpc>
            </a:pPr>
            <a:endParaRPr lang="el-GR" b="1" dirty="0"/>
          </a:p>
        </p:txBody>
      </p:sp>
    </p:spTree>
    <p:extLst>
      <p:ext uri="{BB962C8B-B14F-4D97-AF65-F5344CB8AC3E}">
        <p14:creationId xmlns:p14="http://schemas.microsoft.com/office/powerpoint/2010/main" val="2595234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a:xfrm>
            <a:off x="2209800" y="163472"/>
            <a:ext cx="7772400" cy="1609344"/>
          </a:xfrm>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a:xfrm>
            <a:off x="1919536" y="1778616"/>
            <a:ext cx="8134672" cy="4608512"/>
          </a:xfrm>
        </p:spPr>
        <p:txBody>
          <a:bodyPr>
            <a:normAutofit/>
          </a:bodyPr>
          <a:lstStyle/>
          <a:p>
            <a:pPr marL="0" indent="0" algn="just">
              <a:lnSpc>
                <a:spcPct val="120000"/>
              </a:lnSpc>
              <a:buNone/>
            </a:pPr>
            <a:r>
              <a:rPr lang="el-GR" b="1" dirty="0"/>
              <a:t>(</a:t>
            </a:r>
            <a:r>
              <a:rPr lang="el-GR" b="1" dirty="0" err="1"/>
              <a:t>Παπαζαχαρίου</a:t>
            </a:r>
            <a:r>
              <a:rPr lang="el-GR" b="1" dirty="0"/>
              <a:t> 2019) </a:t>
            </a:r>
          </a:p>
          <a:p>
            <a:pPr marL="0" indent="0" algn="just">
              <a:lnSpc>
                <a:spcPct val="120000"/>
              </a:lnSpc>
              <a:buNone/>
            </a:pPr>
            <a:r>
              <a:rPr lang="el-GR" b="1" dirty="0"/>
              <a:t>Η συγκεκριμένη έρευνα έδειξε ότι, </a:t>
            </a:r>
          </a:p>
          <a:p>
            <a:pPr algn="just">
              <a:lnSpc>
                <a:spcPct val="120000"/>
              </a:lnSpc>
            </a:pPr>
            <a:r>
              <a:rPr lang="el-GR" b="1" dirty="0"/>
              <a:t>μολονότι το φαινόμενο της αποκοπής εμφανίζεται ποσοστιαίο μέσα σε μία προσωδιακή λέξη και με τις τέσσερις πραγματώσεις να μπορούν να εμφανιστούν ανεξάρτητα από το αν ο λεξικός τόνος προηγείται η έπεται, </a:t>
            </a:r>
          </a:p>
          <a:p>
            <a:pPr algn="just">
              <a:lnSpc>
                <a:spcPct val="120000"/>
              </a:lnSpc>
            </a:pPr>
            <a:r>
              <a:rPr lang="el-GR" b="1" dirty="0"/>
              <a:t>η ολική αποκοπή εμφανίζεται συστηματικά στα όρια προσωδιακής λέξης, ενώ στα όρια </a:t>
            </a:r>
            <a:r>
              <a:rPr lang="el-GR" b="1" dirty="0" err="1"/>
              <a:t>επιτονικής</a:t>
            </a:r>
            <a:r>
              <a:rPr lang="el-GR" b="1" dirty="0"/>
              <a:t> φράσης εμφανίζεται σχεδόν αποκλειστικά η αποκοπή με ίχνος. </a:t>
            </a:r>
          </a:p>
          <a:p>
            <a:pPr marL="0" indent="0" algn="just">
              <a:lnSpc>
                <a:spcPct val="120000"/>
              </a:lnSpc>
              <a:buNone/>
            </a:pPr>
            <a:endParaRPr lang="el-GR" b="1" dirty="0"/>
          </a:p>
          <a:p>
            <a:pPr algn="just">
              <a:lnSpc>
                <a:spcPct val="120000"/>
              </a:lnSpc>
            </a:pPr>
            <a:endParaRPr lang="el-GR" b="1" dirty="0"/>
          </a:p>
          <a:p>
            <a:pPr algn="just">
              <a:lnSpc>
                <a:spcPct val="120000"/>
              </a:lnSpc>
            </a:pPr>
            <a:endParaRPr lang="el-GR" b="1" dirty="0"/>
          </a:p>
        </p:txBody>
      </p:sp>
    </p:spTree>
    <p:extLst>
      <p:ext uri="{BB962C8B-B14F-4D97-AF65-F5344CB8AC3E}">
        <p14:creationId xmlns:p14="http://schemas.microsoft.com/office/powerpoint/2010/main" val="228090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470ABD-4444-3446-B405-5E8DA54D0C8A}"/>
              </a:ext>
            </a:extLst>
          </p:cNvPr>
          <p:cNvSpPr>
            <a:spLocks noGrp="1"/>
          </p:cNvSpPr>
          <p:nvPr>
            <p:ph type="title"/>
          </p:nvPr>
        </p:nvSpPr>
        <p:spPr/>
        <p:txBody>
          <a:bodyPr>
            <a:normAutofit fontScale="90000"/>
          </a:bodyPr>
          <a:lstStyle/>
          <a:p>
            <a:pPr algn="ctr"/>
            <a:r>
              <a:rPr lang="el-GR" dirty="0"/>
              <a:t>Ταξινόμηση </a:t>
            </a:r>
            <a:r>
              <a:rPr lang="el-GR" dirty="0" err="1"/>
              <a:t>νεοελληνικων</a:t>
            </a:r>
            <a:r>
              <a:rPr lang="el-GR" dirty="0"/>
              <a:t> </a:t>
            </a:r>
            <a:r>
              <a:rPr lang="el-GR" dirty="0" err="1"/>
              <a:t>διαλεκτων</a:t>
            </a:r>
            <a:r>
              <a:rPr lang="el-GR" dirty="0"/>
              <a:t> – </a:t>
            </a:r>
            <a:r>
              <a:rPr lang="el-GR" dirty="0" err="1"/>
              <a:t>ελληνικα</a:t>
            </a:r>
            <a:r>
              <a:rPr lang="el-GR" dirty="0"/>
              <a:t> </a:t>
            </a:r>
            <a:r>
              <a:rPr lang="el-GR" dirty="0" err="1"/>
              <a:t>ισογλωσσα</a:t>
            </a:r>
            <a:r>
              <a:rPr lang="el-GR" dirty="0"/>
              <a:t> &amp; </a:t>
            </a:r>
            <a:r>
              <a:rPr lang="el-GR" dirty="0" err="1"/>
              <a:t>χαρτογραφηση</a:t>
            </a:r>
            <a:endParaRPr lang="el-GR" dirty="0"/>
          </a:p>
        </p:txBody>
      </p:sp>
      <p:sp>
        <p:nvSpPr>
          <p:cNvPr id="3" name="Θέση περιεχομένου 2">
            <a:extLst>
              <a:ext uri="{FF2B5EF4-FFF2-40B4-BE49-F238E27FC236}">
                <a16:creationId xmlns:a16="http://schemas.microsoft.com/office/drawing/2014/main" id="{607282C3-7C4A-5B45-B7B9-F92E9736A4E6}"/>
              </a:ext>
            </a:extLst>
          </p:cNvPr>
          <p:cNvSpPr>
            <a:spLocks noGrp="1"/>
          </p:cNvSpPr>
          <p:nvPr>
            <p:ph idx="1"/>
          </p:nvPr>
        </p:nvSpPr>
        <p:spPr>
          <a:xfrm>
            <a:off x="2209800" y="2276872"/>
            <a:ext cx="7772400" cy="4464496"/>
          </a:xfrm>
        </p:spPr>
        <p:txBody>
          <a:bodyPr>
            <a:normAutofit fontScale="92500" lnSpcReduction="20000"/>
          </a:bodyPr>
          <a:lstStyle/>
          <a:p>
            <a:pPr marL="0" indent="0">
              <a:lnSpc>
                <a:spcPct val="110000"/>
              </a:lnSpc>
              <a:buNone/>
            </a:pPr>
            <a:r>
              <a:rPr lang="el-GR" b="1" dirty="0"/>
              <a:t>Σύμφωνα με τον </a:t>
            </a:r>
            <a:r>
              <a:rPr lang="el-GR" b="1" dirty="0" err="1"/>
              <a:t>Τζιτζιλή</a:t>
            </a:r>
            <a:r>
              <a:rPr lang="el-GR" b="1" dirty="0"/>
              <a:t> (2000) </a:t>
            </a:r>
          </a:p>
          <a:p>
            <a:pPr>
              <a:lnSpc>
                <a:spcPct val="110000"/>
              </a:lnSpc>
            </a:pPr>
            <a:r>
              <a:rPr lang="el-GR" b="1" dirty="0"/>
              <a:t>Οι υπάρχουσες μελέτες για τις Νεοελληνικές Διαλέκτους μπορούν να χωριστούν σε τρεις φάσεις:</a:t>
            </a:r>
          </a:p>
          <a:p>
            <a:pPr>
              <a:lnSpc>
                <a:spcPct val="110000"/>
              </a:lnSpc>
            </a:pPr>
            <a:endParaRPr lang="el-GR" b="1" dirty="0"/>
          </a:p>
          <a:p>
            <a:pPr>
              <a:lnSpc>
                <a:spcPct val="110000"/>
              </a:lnSpc>
            </a:pPr>
            <a:r>
              <a:rPr lang="el-GR" b="1" dirty="0"/>
              <a:t>Στην παλαιότερη </a:t>
            </a:r>
            <a:r>
              <a:rPr lang="el-GR" b="1" dirty="0">
                <a:sym typeface="Wingdings" pitchFamily="2" charset="2"/>
              </a:rPr>
              <a:t> όπου έμφαση υπήρχε στην ιστορική εξέλιξη (βλ. </a:t>
            </a:r>
            <a:r>
              <a:rPr lang="el-GR" b="1" dirty="0" err="1">
                <a:sym typeface="Wingdings" pitchFamily="2" charset="2"/>
              </a:rPr>
              <a:t>Χατζιδάκη</a:t>
            </a:r>
            <a:r>
              <a:rPr lang="el-GR" b="1" dirty="0">
                <a:sym typeface="Wingdings" pitchFamily="2" charset="2"/>
              </a:rPr>
              <a:t> 1905-1907)</a:t>
            </a:r>
            <a:endParaRPr lang="en-US" b="1" dirty="0">
              <a:sym typeface="Wingdings" pitchFamily="2" charset="2"/>
            </a:endParaRPr>
          </a:p>
          <a:p>
            <a:pPr>
              <a:lnSpc>
                <a:spcPct val="110000"/>
              </a:lnSpc>
            </a:pPr>
            <a:endParaRPr lang="el-GR" b="1" dirty="0">
              <a:sym typeface="Wingdings" pitchFamily="2" charset="2"/>
            </a:endParaRPr>
          </a:p>
          <a:p>
            <a:pPr marL="0" indent="0">
              <a:lnSpc>
                <a:spcPct val="110000"/>
              </a:lnSpc>
              <a:buNone/>
            </a:pPr>
            <a:r>
              <a:rPr lang="el-GR" b="1" dirty="0">
                <a:sym typeface="Wingdings" pitchFamily="2" charset="2"/>
              </a:rPr>
              <a:t>και σε δύο νεότερες με θεωρητικό προσανατολισμό</a:t>
            </a:r>
            <a:endParaRPr lang="en-US" b="1" dirty="0">
              <a:sym typeface="Wingdings" pitchFamily="2" charset="2"/>
            </a:endParaRPr>
          </a:p>
          <a:p>
            <a:pPr marL="0" indent="0">
              <a:lnSpc>
                <a:spcPct val="110000"/>
              </a:lnSpc>
              <a:buNone/>
            </a:pPr>
            <a:endParaRPr lang="el-GR" b="1" dirty="0">
              <a:sym typeface="Wingdings" pitchFamily="2" charset="2"/>
            </a:endParaRPr>
          </a:p>
          <a:p>
            <a:pPr>
              <a:lnSpc>
                <a:spcPct val="110000"/>
              </a:lnSpc>
            </a:pPr>
            <a:r>
              <a:rPr lang="el-GR" b="1" dirty="0" err="1">
                <a:sym typeface="Wingdings" pitchFamily="2" charset="2"/>
              </a:rPr>
              <a:t>Δομιστικού</a:t>
            </a:r>
            <a:r>
              <a:rPr lang="el-GR" b="1" dirty="0">
                <a:sym typeface="Wingdings" pitchFamily="2" charset="2"/>
              </a:rPr>
              <a:t> περιεχομένου (</a:t>
            </a:r>
            <a:r>
              <a:rPr lang="el-GR" b="1" dirty="0" err="1">
                <a:sym typeface="Wingdings" pitchFamily="2" charset="2"/>
              </a:rPr>
              <a:t>Κοντοσόπουλος</a:t>
            </a:r>
            <a:r>
              <a:rPr lang="el-GR" b="1" dirty="0">
                <a:sym typeface="Wingdings" pitchFamily="2" charset="2"/>
              </a:rPr>
              <a:t> 1994)</a:t>
            </a:r>
          </a:p>
          <a:p>
            <a:pPr>
              <a:lnSpc>
                <a:spcPct val="110000"/>
              </a:lnSpc>
            </a:pPr>
            <a:r>
              <a:rPr lang="el-GR" b="1" dirty="0">
                <a:sym typeface="Wingdings" pitchFamily="2" charset="2"/>
              </a:rPr>
              <a:t>Γενετικού περιεχομένου ( </a:t>
            </a:r>
            <a:r>
              <a:rPr lang="en-US" b="1" dirty="0">
                <a:sym typeface="Wingdings" pitchFamily="2" charset="2"/>
              </a:rPr>
              <a:t>Newton 1972)</a:t>
            </a:r>
            <a:endParaRPr lang="el-GR" b="1" dirty="0">
              <a:sym typeface="Wingdings" pitchFamily="2" charset="2"/>
            </a:endParaRPr>
          </a:p>
          <a:p>
            <a:endParaRPr lang="el-GR" b="1" dirty="0"/>
          </a:p>
        </p:txBody>
      </p:sp>
    </p:spTree>
    <p:extLst>
      <p:ext uri="{BB962C8B-B14F-4D97-AF65-F5344CB8AC3E}">
        <p14:creationId xmlns:p14="http://schemas.microsoft.com/office/powerpoint/2010/main" val="251534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470ABD-4444-3446-B405-5E8DA54D0C8A}"/>
              </a:ext>
            </a:extLst>
          </p:cNvPr>
          <p:cNvSpPr>
            <a:spLocks noGrp="1"/>
          </p:cNvSpPr>
          <p:nvPr>
            <p:ph type="title"/>
          </p:nvPr>
        </p:nvSpPr>
        <p:spPr/>
        <p:txBody>
          <a:bodyPr>
            <a:normAutofit fontScale="90000"/>
          </a:bodyPr>
          <a:lstStyle/>
          <a:p>
            <a:pPr algn="ctr"/>
            <a:r>
              <a:rPr lang="el-GR" dirty="0"/>
              <a:t>Ταξινόμηση </a:t>
            </a:r>
            <a:r>
              <a:rPr lang="el-GR" dirty="0" err="1"/>
              <a:t>νεοελληνικων</a:t>
            </a:r>
            <a:r>
              <a:rPr lang="el-GR" dirty="0"/>
              <a:t> </a:t>
            </a:r>
            <a:r>
              <a:rPr lang="el-GR" dirty="0" err="1"/>
              <a:t>διαλεκτων</a:t>
            </a:r>
            <a:r>
              <a:rPr lang="el-GR" dirty="0"/>
              <a:t> – </a:t>
            </a:r>
            <a:r>
              <a:rPr lang="el-GR" dirty="0" err="1"/>
              <a:t>ελληνικα</a:t>
            </a:r>
            <a:r>
              <a:rPr lang="el-GR" dirty="0"/>
              <a:t> </a:t>
            </a:r>
            <a:r>
              <a:rPr lang="el-GR" dirty="0" err="1"/>
              <a:t>ισογλωσσα</a:t>
            </a:r>
            <a:r>
              <a:rPr lang="el-GR" dirty="0"/>
              <a:t> &amp; </a:t>
            </a:r>
            <a:r>
              <a:rPr lang="el-GR" dirty="0" err="1"/>
              <a:t>χαρτογραφηση</a:t>
            </a:r>
            <a:endParaRPr lang="el-GR" dirty="0"/>
          </a:p>
        </p:txBody>
      </p:sp>
      <p:sp>
        <p:nvSpPr>
          <p:cNvPr id="3" name="Θέση περιεχομένου 2">
            <a:extLst>
              <a:ext uri="{FF2B5EF4-FFF2-40B4-BE49-F238E27FC236}">
                <a16:creationId xmlns:a16="http://schemas.microsoft.com/office/drawing/2014/main" id="{607282C3-7C4A-5B45-B7B9-F92E9736A4E6}"/>
              </a:ext>
            </a:extLst>
          </p:cNvPr>
          <p:cNvSpPr>
            <a:spLocks noGrp="1"/>
          </p:cNvSpPr>
          <p:nvPr>
            <p:ph idx="1"/>
          </p:nvPr>
        </p:nvSpPr>
        <p:spPr>
          <a:xfrm>
            <a:off x="2209800" y="2276872"/>
            <a:ext cx="7772400" cy="4464496"/>
          </a:xfrm>
        </p:spPr>
        <p:txBody>
          <a:bodyPr>
            <a:normAutofit/>
          </a:bodyPr>
          <a:lstStyle/>
          <a:p>
            <a:pPr algn="just">
              <a:lnSpc>
                <a:spcPct val="150000"/>
              </a:lnSpc>
            </a:pPr>
            <a:r>
              <a:rPr lang="el-GR" b="1" dirty="0"/>
              <a:t>Και οι 3 προσεγγίσεις αποδέχονται ότι το </a:t>
            </a:r>
            <a:r>
              <a:rPr lang="el-GR" b="1" dirty="0">
                <a:solidFill>
                  <a:srgbClr val="FF0000"/>
                </a:solidFill>
              </a:rPr>
              <a:t>κοινό ιστορικό παρελθόν αποτελεί τη βάση της αναγνώρισης ενός γλωσσικού συστήματος ως διαλέκτου της Ελληνικής. </a:t>
            </a:r>
          </a:p>
          <a:p>
            <a:pPr algn="just">
              <a:lnSpc>
                <a:spcPct val="150000"/>
              </a:lnSpc>
            </a:pPr>
            <a:endParaRPr lang="el-GR" b="1" dirty="0"/>
          </a:p>
          <a:p>
            <a:pPr algn="just">
              <a:lnSpc>
                <a:spcPct val="150000"/>
              </a:lnSpc>
            </a:pPr>
            <a:r>
              <a:rPr lang="el-GR" b="1" dirty="0"/>
              <a:t>Ταυτόχρονα και οι 3 προσεγγίσεις </a:t>
            </a:r>
            <a:r>
              <a:rPr lang="el-GR" b="1" dirty="0">
                <a:solidFill>
                  <a:srgbClr val="FF0000"/>
                </a:solidFill>
              </a:rPr>
              <a:t>προσλαμβάνουν την διάλεκτο ως αυτόνομο και αυτοτελές σύστημα.</a:t>
            </a:r>
          </a:p>
        </p:txBody>
      </p:sp>
    </p:spTree>
    <p:extLst>
      <p:ext uri="{BB962C8B-B14F-4D97-AF65-F5344CB8AC3E}">
        <p14:creationId xmlns:p14="http://schemas.microsoft.com/office/powerpoint/2010/main" val="403552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470ABD-4444-3446-B405-5E8DA54D0C8A}"/>
              </a:ext>
            </a:extLst>
          </p:cNvPr>
          <p:cNvSpPr>
            <a:spLocks noGrp="1"/>
          </p:cNvSpPr>
          <p:nvPr>
            <p:ph type="title"/>
          </p:nvPr>
        </p:nvSpPr>
        <p:spPr/>
        <p:txBody>
          <a:bodyPr>
            <a:normAutofit fontScale="90000"/>
          </a:bodyPr>
          <a:lstStyle/>
          <a:p>
            <a:pPr algn="ctr"/>
            <a:r>
              <a:rPr lang="el-GR" dirty="0"/>
              <a:t>Ταξινόμηση </a:t>
            </a:r>
            <a:r>
              <a:rPr lang="el-GR" dirty="0" err="1"/>
              <a:t>νεοελληνικων</a:t>
            </a:r>
            <a:r>
              <a:rPr lang="el-GR" dirty="0"/>
              <a:t> </a:t>
            </a:r>
            <a:r>
              <a:rPr lang="el-GR" dirty="0" err="1"/>
              <a:t>διαλεκτων</a:t>
            </a:r>
            <a:r>
              <a:rPr lang="el-GR" dirty="0"/>
              <a:t> – </a:t>
            </a:r>
            <a:r>
              <a:rPr lang="el-GR" dirty="0" err="1"/>
              <a:t>ελληνικα</a:t>
            </a:r>
            <a:r>
              <a:rPr lang="el-GR" dirty="0"/>
              <a:t> </a:t>
            </a:r>
            <a:r>
              <a:rPr lang="el-GR" dirty="0" err="1"/>
              <a:t>ισογλωσσα</a:t>
            </a:r>
            <a:r>
              <a:rPr lang="el-GR" dirty="0"/>
              <a:t> &amp; </a:t>
            </a:r>
            <a:r>
              <a:rPr lang="el-GR" dirty="0" err="1"/>
              <a:t>χαρτογραφηση</a:t>
            </a:r>
            <a:endParaRPr lang="el-GR" dirty="0"/>
          </a:p>
        </p:txBody>
      </p:sp>
      <p:sp>
        <p:nvSpPr>
          <p:cNvPr id="3" name="Θέση περιεχομένου 2">
            <a:extLst>
              <a:ext uri="{FF2B5EF4-FFF2-40B4-BE49-F238E27FC236}">
                <a16:creationId xmlns:a16="http://schemas.microsoft.com/office/drawing/2014/main" id="{607282C3-7C4A-5B45-B7B9-F92E9736A4E6}"/>
              </a:ext>
            </a:extLst>
          </p:cNvPr>
          <p:cNvSpPr>
            <a:spLocks noGrp="1"/>
          </p:cNvSpPr>
          <p:nvPr>
            <p:ph idx="1"/>
          </p:nvPr>
        </p:nvSpPr>
        <p:spPr>
          <a:xfrm>
            <a:off x="2209800" y="2276872"/>
            <a:ext cx="7772400" cy="4464496"/>
          </a:xfrm>
        </p:spPr>
        <p:txBody>
          <a:bodyPr>
            <a:normAutofit/>
          </a:bodyPr>
          <a:lstStyle/>
          <a:p>
            <a:pPr algn="just">
              <a:lnSpc>
                <a:spcPct val="150000"/>
              </a:lnSpc>
            </a:pPr>
            <a:r>
              <a:rPr lang="el-GR" b="1" dirty="0"/>
              <a:t>Τα τελευταία χρόνια, θα προσθέταμε και μία τέταρτη προσέγγιση, η οποία ακολουθεί το συγχρονικό κριτήριο της αυτονομίας / ετερονομίας για τον ορισμό των διαλέκτων </a:t>
            </a:r>
          </a:p>
          <a:p>
            <a:pPr algn="just">
              <a:lnSpc>
                <a:spcPct val="150000"/>
              </a:lnSpc>
            </a:pPr>
            <a:endParaRPr lang="el-GR" b="1" dirty="0"/>
          </a:p>
          <a:p>
            <a:pPr algn="just">
              <a:lnSpc>
                <a:spcPct val="150000"/>
              </a:lnSpc>
            </a:pPr>
            <a:r>
              <a:rPr lang="el-GR" b="1" dirty="0"/>
              <a:t>και ταυτόχρονα δέχεται τη δυναμική και συνεχώς μεταβαλλόμενη φύση των διαλέκτων, με παράλληλη επιρροή των κοινωνικών χαρακτηριστικών των ομιλητών (</a:t>
            </a:r>
            <a:r>
              <a:rPr lang="el-GR" b="1" dirty="0" err="1"/>
              <a:t>Παπαζαχαρίου</a:t>
            </a:r>
            <a:r>
              <a:rPr lang="el-GR" b="1" dirty="0"/>
              <a:t> 2001, </a:t>
            </a:r>
            <a:r>
              <a:rPr lang="en-US" b="1" dirty="0" err="1"/>
              <a:t>Papazachariou</a:t>
            </a:r>
            <a:r>
              <a:rPr lang="en-US" b="1" dirty="0"/>
              <a:t> 2006, Pappas 2017)</a:t>
            </a:r>
            <a:endParaRPr lang="el-GR" b="1" dirty="0"/>
          </a:p>
        </p:txBody>
      </p:sp>
    </p:spTree>
    <p:extLst>
      <p:ext uri="{BB962C8B-B14F-4D97-AF65-F5344CB8AC3E}">
        <p14:creationId xmlns:p14="http://schemas.microsoft.com/office/powerpoint/2010/main" val="281351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470ABD-4444-3446-B405-5E8DA54D0C8A}"/>
              </a:ext>
            </a:extLst>
          </p:cNvPr>
          <p:cNvSpPr>
            <a:spLocks noGrp="1"/>
          </p:cNvSpPr>
          <p:nvPr>
            <p:ph type="title"/>
          </p:nvPr>
        </p:nvSpPr>
        <p:spPr/>
        <p:txBody>
          <a:bodyPr>
            <a:normAutofit fontScale="90000"/>
          </a:bodyPr>
          <a:lstStyle/>
          <a:p>
            <a:pPr algn="ctr"/>
            <a:r>
              <a:rPr lang="el-GR" dirty="0"/>
              <a:t>Ταξινόμηση </a:t>
            </a:r>
            <a:r>
              <a:rPr lang="el-GR" dirty="0" err="1"/>
              <a:t>νεοελληνικων</a:t>
            </a:r>
            <a:r>
              <a:rPr lang="el-GR" dirty="0"/>
              <a:t> </a:t>
            </a:r>
            <a:r>
              <a:rPr lang="el-GR" dirty="0" err="1"/>
              <a:t>διαλεκτων</a:t>
            </a:r>
            <a:r>
              <a:rPr lang="el-GR" dirty="0"/>
              <a:t> – </a:t>
            </a:r>
            <a:r>
              <a:rPr lang="el-GR" dirty="0" err="1"/>
              <a:t>ελληνικα</a:t>
            </a:r>
            <a:r>
              <a:rPr lang="el-GR" dirty="0"/>
              <a:t> </a:t>
            </a:r>
            <a:r>
              <a:rPr lang="el-GR" dirty="0" err="1"/>
              <a:t>ισογλωσσα</a:t>
            </a:r>
            <a:r>
              <a:rPr lang="el-GR" dirty="0"/>
              <a:t> &amp; </a:t>
            </a:r>
            <a:r>
              <a:rPr lang="el-GR" dirty="0" err="1"/>
              <a:t>χαρτογραφηση</a:t>
            </a:r>
            <a:endParaRPr lang="el-GR" dirty="0"/>
          </a:p>
        </p:txBody>
      </p:sp>
      <p:sp>
        <p:nvSpPr>
          <p:cNvPr id="3" name="Θέση περιεχομένου 2">
            <a:extLst>
              <a:ext uri="{FF2B5EF4-FFF2-40B4-BE49-F238E27FC236}">
                <a16:creationId xmlns:a16="http://schemas.microsoft.com/office/drawing/2014/main" id="{607282C3-7C4A-5B45-B7B9-F92E9736A4E6}"/>
              </a:ext>
            </a:extLst>
          </p:cNvPr>
          <p:cNvSpPr>
            <a:spLocks noGrp="1"/>
          </p:cNvSpPr>
          <p:nvPr>
            <p:ph idx="1"/>
          </p:nvPr>
        </p:nvSpPr>
        <p:spPr>
          <a:xfrm>
            <a:off x="2209800" y="2276872"/>
            <a:ext cx="7772400" cy="4464496"/>
          </a:xfrm>
        </p:spPr>
        <p:txBody>
          <a:bodyPr>
            <a:normAutofit/>
          </a:bodyPr>
          <a:lstStyle/>
          <a:p>
            <a:pPr marL="0" indent="0" algn="just">
              <a:lnSpc>
                <a:spcPct val="150000"/>
              </a:lnSpc>
              <a:buNone/>
            </a:pPr>
            <a:r>
              <a:rPr lang="el-GR" sz="2500" b="1" dirty="0"/>
              <a:t>Είναι σημαντικό να σημειωθεί…</a:t>
            </a:r>
          </a:p>
          <a:p>
            <a:pPr algn="just">
              <a:lnSpc>
                <a:spcPct val="150000"/>
              </a:lnSpc>
            </a:pPr>
            <a:r>
              <a:rPr lang="el-GR" sz="2500" b="1" dirty="0"/>
              <a:t>ότι όλες οι μελέτες περιορίζονται σε μεμονωμένες διαλέκτους</a:t>
            </a:r>
          </a:p>
          <a:p>
            <a:pPr algn="just">
              <a:lnSpc>
                <a:spcPct val="150000"/>
              </a:lnSpc>
            </a:pPr>
            <a:r>
              <a:rPr lang="el-GR" sz="2500" b="1" dirty="0"/>
              <a:t> ενώ έργα που να αναφέρονται συνολικά και συγκριτικά σε όλες τις νεοελληνικές διαλέκτους δεν υπάρχουν. </a:t>
            </a:r>
          </a:p>
          <a:p>
            <a:pPr algn="just">
              <a:lnSpc>
                <a:spcPct val="150000"/>
              </a:lnSpc>
            </a:pPr>
            <a:endParaRPr lang="el-GR" b="1" dirty="0"/>
          </a:p>
        </p:txBody>
      </p:sp>
    </p:spTree>
    <p:extLst>
      <p:ext uri="{BB962C8B-B14F-4D97-AF65-F5344CB8AC3E}">
        <p14:creationId xmlns:p14="http://schemas.microsoft.com/office/powerpoint/2010/main" val="1249782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p:txBody>
          <a:bodyPr>
            <a:normAutofit/>
          </a:bodyPr>
          <a:lstStyle/>
          <a:p>
            <a:pPr algn="just">
              <a:lnSpc>
                <a:spcPct val="100000"/>
              </a:lnSpc>
            </a:pPr>
            <a:r>
              <a:rPr lang="el-GR" b="1" dirty="0"/>
              <a:t>Υπεύθυνη για αυτή την διάκριση φαίνεται να είναι η μεθοδολογία συλλογής υλικού κατά την αρχική περίοδο των διαλεκτικών ερευνών στην Ευρώπη, στο πλαίσιο της Διαλεκτικής Γεωγραφίας. </a:t>
            </a:r>
          </a:p>
          <a:p>
            <a:pPr algn="just">
              <a:lnSpc>
                <a:spcPct val="100000"/>
              </a:lnSpc>
            </a:pPr>
            <a:endParaRPr lang="el-GR" b="1" dirty="0"/>
          </a:p>
          <a:p>
            <a:pPr algn="just">
              <a:lnSpc>
                <a:spcPct val="100000"/>
              </a:lnSpc>
            </a:pPr>
            <a:r>
              <a:rPr lang="el-GR" b="1" dirty="0"/>
              <a:t>Τόσο κατά την πρώτη διαλεκτική έρευνα στην Γερμανία, </a:t>
            </a:r>
          </a:p>
          <a:p>
            <a:pPr algn="just">
              <a:lnSpc>
                <a:spcPct val="100000"/>
              </a:lnSpc>
            </a:pPr>
            <a:r>
              <a:rPr lang="el-GR" b="1" dirty="0"/>
              <a:t>όσο κατά την πρώτη διαλεκτική έρευνα στη Γαλλία στα τέλη του 19</a:t>
            </a:r>
            <a:r>
              <a:rPr lang="el-GR" b="1" baseline="30000" dirty="0"/>
              <a:t>ου</a:t>
            </a:r>
            <a:r>
              <a:rPr lang="el-GR" b="1" dirty="0"/>
              <a:t> αιώνα, </a:t>
            </a:r>
          </a:p>
          <a:p>
            <a:pPr algn="just">
              <a:lnSpc>
                <a:spcPct val="100000"/>
              </a:lnSpc>
            </a:pPr>
            <a:r>
              <a:rPr lang="el-GR" b="1" dirty="0"/>
              <a:t>οι ερευνητές προσπάθησαν να συλλέξουν συμπληρωμένο ένα ερωτηματολόγιο από κάθε περιοχή, με αποτέλεσμα να έχουν μία και μοναδική απάντηση ανά τόπο, για κάθε λέξη της οποίας την πραγμάτωση προσπαθούσαν να ελέγξουν. </a:t>
            </a:r>
          </a:p>
        </p:txBody>
      </p:sp>
    </p:spTree>
    <p:extLst>
      <p:ext uri="{BB962C8B-B14F-4D97-AF65-F5344CB8AC3E}">
        <p14:creationId xmlns:p14="http://schemas.microsoft.com/office/powerpoint/2010/main" val="343502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470ABD-4444-3446-B405-5E8DA54D0C8A}"/>
              </a:ext>
            </a:extLst>
          </p:cNvPr>
          <p:cNvSpPr>
            <a:spLocks noGrp="1"/>
          </p:cNvSpPr>
          <p:nvPr>
            <p:ph type="title"/>
          </p:nvPr>
        </p:nvSpPr>
        <p:spPr/>
        <p:txBody>
          <a:bodyPr>
            <a:normAutofit fontScale="90000"/>
          </a:bodyPr>
          <a:lstStyle/>
          <a:p>
            <a:pPr algn="ctr"/>
            <a:r>
              <a:rPr lang="el-GR" dirty="0"/>
              <a:t>Ταξινόμηση </a:t>
            </a:r>
            <a:r>
              <a:rPr lang="el-GR" dirty="0" err="1"/>
              <a:t>νεοελληνικων</a:t>
            </a:r>
            <a:r>
              <a:rPr lang="el-GR" dirty="0"/>
              <a:t> </a:t>
            </a:r>
            <a:r>
              <a:rPr lang="el-GR" dirty="0" err="1"/>
              <a:t>διαλεκτων</a:t>
            </a:r>
            <a:r>
              <a:rPr lang="el-GR" dirty="0"/>
              <a:t> – </a:t>
            </a:r>
            <a:r>
              <a:rPr lang="el-GR" dirty="0" err="1"/>
              <a:t>ελληνικα</a:t>
            </a:r>
            <a:r>
              <a:rPr lang="el-GR" dirty="0"/>
              <a:t> </a:t>
            </a:r>
            <a:r>
              <a:rPr lang="el-GR" dirty="0" err="1"/>
              <a:t>ισογλωσσα</a:t>
            </a:r>
            <a:r>
              <a:rPr lang="el-GR" dirty="0"/>
              <a:t> &amp; </a:t>
            </a:r>
            <a:r>
              <a:rPr lang="el-GR" dirty="0" err="1"/>
              <a:t>χαρτογραφηση</a:t>
            </a:r>
            <a:endParaRPr lang="el-GR" dirty="0"/>
          </a:p>
        </p:txBody>
      </p:sp>
      <p:sp>
        <p:nvSpPr>
          <p:cNvPr id="3" name="Θέση περιεχομένου 2">
            <a:extLst>
              <a:ext uri="{FF2B5EF4-FFF2-40B4-BE49-F238E27FC236}">
                <a16:creationId xmlns:a16="http://schemas.microsoft.com/office/drawing/2014/main" id="{607282C3-7C4A-5B45-B7B9-F92E9736A4E6}"/>
              </a:ext>
            </a:extLst>
          </p:cNvPr>
          <p:cNvSpPr>
            <a:spLocks noGrp="1"/>
          </p:cNvSpPr>
          <p:nvPr>
            <p:ph idx="1"/>
          </p:nvPr>
        </p:nvSpPr>
        <p:spPr>
          <a:xfrm>
            <a:off x="2209800" y="2276872"/>
            <a:ext cx="7772400" cy="4464496"/>
          </a:xfrm>
        </p:spPr>
        <p:txBody>
          <a:bodyPr>
            <a:normAutofit/>
          </a:bodyPr>
          <a:lstStyle/>
          <a:p>
            <a:pPr marL="0" indent="0" algn="just">
              <a:lnSpc>
                <a:spcPct val="150000"/>
              </a:lnSpc>
              <a:buNone/>
            </a:pPr>
            <a:r>
              <a:rPr lang="el-GR" sz="2300" b="1" dirty="0"/>
              <a:t>Όπως επισημαίνει ο </a:t>
            </a:r>
            <a:r>
              <a:rPr lang="en-US" sz="2300" b="1" dirty="0"/>
              <a:t>Trudgill (2003) </a:t>
            </a:r>
            <a:r>
              <a:rPr lang="en-US" sz="2300" b="1" dirty="0">
                <a:sym typeface="Wingdings" pitchFamily="2" charset="2"/>
              </a:rPr>
              <a:t> </a:t>
            </a:r>
            <a:r>
              <a:rPr lang="en-US" sz="2300" b="1" dirty="0">
                <a:solidFill>
                  <a:srgbClr val="C00000"/>
                </a:solidFill>
                <a:sym typeface="Wingdings" pitchFamily="2" charset="2"/>
              </a:rPr>
              <a:t>α</a:t>
            </a:r>
            <a:r>
              <a:rPr lang="en-US" sz="2300" b="1" dirty="0" err="1">
                <a:solidFill>
                  <a:srgbClr val="C00000"/>
                </a:solidFill>
                <a:sym typeface="Wingdings" pitchFamily="2" charset="2"/>
              </a:rPr>
              <a:t>υτή</a:t>
            </a:r>
            <a:r>
              <a:rPr lang="en-US" sz="2300" b="1" dirty="0">
                <a:solidFill>
                  <a:srgbClr val="C00000"/>
                </a:solidFill>
                <a:sym typeface="Wingdings" pitchFamily="2" charset="2"/>
              </a:rPr>
              <a:t> </a:t>
            </a:r>
            <a:r>
              <a:rPr lang="en-US" sz="2300" b="1" dirty="0" err="1">
                <a:solidFill>
                  <a:srgbClr val="C00000"/>
                </a:solidFill>
                <a:sym typeface="Wingdings" pitchFamily="2" charset="2"/>
              </a:rPr>
              <a:t>η</a:t>
            </a:r>
            <a:r>
              <a:rPr lang="en-US" sz="2300" b="1" dirty="0">
                <a:solidFill>
                  <a:srgbClr val="C00000"/>
                </a:solidFill>
                <a:sym typeface="Wingdings" pitchFamily="2" charset="2"/>
              </a:rPr>
              <a:t> </a:t>
            </a:r>
            <a:r>
              <a:rPr lang="en-US" sz="2300" b="1" dirty="0" err="1">
                <a:solidFill>
                  <a:srgbClr val="C00000"/>
                </a:solidFill>
                <a:sym typeface="Wingdings" pitchFamily="2" charset="2"/>
              </a:rPr>
              <a:t>έλλειψη</a:t>
            </a:r>
            <a:r>
              <a:rPr lang="en-US" sz="2300" b="1" dirty="0">
                <a:solidFill>
                  <a:srgbClr val="C00000"/>
                </a:solidFill>
                <a:sym typeface="Wingdings" pitchFamily="2" charset="2"/>
              </a:rPr>
              <a:t> </a:t>
            </a:r>
            <a:r>
              <a:rPr lang="en-US" sz="2300" b="1" dirty="0" err="1">
                <a:solidFill>
                  <a:srgbClr val="C00000"/>
                </a:solidFill>
                <a:sym typeface="Wingdings" pitchFamily="2" charset="2"/>
              </a:rPr>
              <a:t>δεν</a:t>
            </a:r>
            <a:r>
              <a:rPr lang="en-US" sz="2300" b="1" dirty="0">
                <a:solidFill>
                  <a:srgbClr val="C00000"/>
                </a:solidFill>
                <a:sym typeface="Wingdings" pitchFamily="2" charset="2"/>
              </a:rPr>
              <a:t> </a:t>
            </a:r>
            <a:r>
              <a:rPr lang="en-US" sz="2300" b="1" dirty="0" err="1">
                <a:solidFill>
                  <a:srgbClr val="C00000"/>
                </a:solidFill>
                <a:sym typeface="Wingdings" pitchFamily="2" charset="2"/>
              </a:rPr>
              <a:t>είν</a:t>
            </a:r>
            <a:r>
              <a:rPr lang="en-US" sz="2300" b="1" dirty="0">
                <a:solidFill>
                  <a:srgbClr val="C00000"/>
                </a:solidFill>
                <a:sym typeface="Wingdings" pitchFamily="2" charset="2"/>
              </a:rPr>
              <a:t>α</a:t>
            </a:r>
            <a:r>
              <a:rPr lang="en-US" sz="2300" b="1" dirty="0" err="1">
                <a:solidFill>
                  <a:srgbClr val="C00000"/>
                </a:solidFill>
                <a:sym typeface="Wingdings" pitchFamily="2" charset="2"/>
              </a:rPr>
              <a:t>ι</a:t>
            </a:r>
            <a:r>
              <a:rPr lang="en-US" sz="2300" b="1" dirty="0">
                <a:solidFill>
                  <a:srgbClr val="C00000"/>
                </a:solidFill>
                <a:sym typeface="Wingdings" pitchFamily="2" charset="2"/>
              </a:rPr>
              <a:t> α</a:t>
            </a:r>
            <a:r>
              <a:rPr lang="en-US" sz="2300" b="1" dirty="0" err="1">
                <a:solidFill>
                  <a:srgbClr val="C00000"/>
                </a:solidFill>
                <a:sym typeface="Wingdings" pitchFamily="2" charset="2"/>
              </a:rPr>
              <a:t>νεξάρτητη</a:t>
            </a:r>
            <a:r>
              <a:rPr lang="en-US" sz="2300" b="1" dirty="0">
                <a:solidFill>
                  <a:srgbClr val="C00000"/>
                </a:solidFill>
                <a:sym typeface="Wingdings" pitchFamily="2" charset="2"/>
              </a:rPr>
              <a:t> απ</a:t>
            </a:r>
            <a:r>
              <a:rPr lang="en-US" sz="2300" b="1" dirty="0" err="1">
                <a:solidFill>
                  <a:srgbClr val="C00000"/>
                </a:solidFill>
                <a:sym typeface="Wingdings" pitchFamily="2" charset="2"/>
              </a:rPr>
              <a:t>ό</a:t>
            </a:r>
            <a:r>
              <a:rPr lang="en-US" sz="2300" b="1" dirty="0">
                <a:solidFill>
                  <a:srgbClr val="C00000"/>
                </a:solidFill>
                <a:sym typeface="Wingdings" pitchFamily="2" charset="2"/>
              </a:rPr>
              <a:t> </a:t>
            </a:r>
            <a:r>
              <a:rPr lang="en-US" sz="2300" b="1" dirty="0" err="1">
                <a:solidFill>
                  <a:srgbClr val="C00000"/>
                </a:solidFill>
                <a:sym typeface="Wingdings" pitchFamily="2" charset="2"/>
              </a:rPr>
              <a:t>την</a:t>
            </a:r>
            <a:r>
              <a:rPr lang="en-US" sz="2300" b="1" dirty="0">
                <a:solidFill>
                  <a:srgbClr val="C00000"/>
                </a:solidFill>
                <a:sym typeface="Wingdings" pitchFamily="2" charset="2"/>
              </a:rPr>
              <a:t> </a:t>
            </a:r>
            <a:r>
              <a:rPr lang="en-US" sz="2300" b="1" dirty="0" err="1">
                <a:solidFill>
                  <a:srgbClr val="C00000"/>
                </a:solidFill>
                <a:sym typeface="Wingdings" pitchFamily="2" charset="2"/>
              </a:rPr>
              <a:t>έλλειψη</a:t>
            </a:r>
            <a:r>
              <a:rPr lang="en-US" sz="2300" b="1" dirty="0">
                <a:solidFill>
                  <a:srgbClr val="C00000"/>
                </a:solidFill>
                <a:sym typeface="Wingdings" pitchFamily="2" charset="2"/>
              </a:rPr>
              <a:t> </a:t>
            </a:r>
            <a:r>
              <a:rPr lang="en-US" sz="2300" b="1" dirty="0" err="1">
                <a:solidFill>
                  <a:srgbClr val="C00000"/>
                </a:solidFill>
                <a:sym typeface="Wingdings" pitchFamily="2" charset="2"/>
              </a:rPr>
              <a:t>δι</a:t>
            </a:r>
            <a:r>
              <a:rPr lang="en-US" sz="2300" b="1" dirty="0">
                <a:solidFill>
                  <a:srgbClr val="C00000"/>
                </a:solidFill>
                <a:sym typeface="Wingdings" pitchFamily="2" charset="2"/>
              </a:rPr>
              <a:t>α</a:t>
            </a:r>
            <a:r>
              <a:rPr lang="en-US" sz="2300" b="1" dirty="0" err="1">
                <a:solidFill>
                  <a:srgbClr val="C00000"/>
                </a:solidFill>
                <a:sym typeface="Wingdings" pitchFamily="2" charset="2"/>
              </a:rPr>
              <a:t>λεκτικού</a:t>
            </a:r>
            <a:r>
              <a:rPr lang="en-US" sz="2300" b="1" dirty="0">
                <a:solidFill>
                  <a:srgbClr val="C00000"/>
                </a:solidFill>
                <a:sym typeface="Wingdings" pitchFamily="2" charset="2"/>
              </a:rPr>
              <a:t> </a:t>
            </a:r>
            <a:r>
              <a:rPr lang="en-US" sz="2300" b="1" dirty="0" err="1">
                <a:solidFill>
                  <a:srgbClr val="C00000"/>
                </a:solidFill>
                <a:sym typeface="Wingdings" pitchFamily="2" charset="2"/>
              </a:rPr>
              <a:t>Ατλάντ</a:t>
            </a:r>
            <a:r>
              <a:rPr lang="en-US" sz="2300" b="1" dirty="0">
                <a:solidFill>
                  <a:srgbClr val="C00000"/>
                </a:solidFill>
                <a:sym typeface="Wingdings" pitchFamily="2" charset="2"/>
              </a:rPr>
              <a:t>α </a:t>
            </a:r>
            <a:r>
              <a:rPr lang="en-US" sz="2300" b="1" dirty="0" err="1">
                <a:solidFill>
                  <a:srgbClr val="C00000"/>
                </a:solidFill>
                <a:sym typeface="Wingdings" pitchFamily="2" charset="2"/>
              </a:rPr>
              <a:t>της</a:t>
            </a:r>
            <a:r>
              <a:rPr lang="en-US" sz="2300" b="1" dirty="0">
                <a:solidFill>
                  <a:srgbClr val="C00000"/>
                </a:solidFill>
                <a:sym typeface="Wingdings" pitchFamily="2" charset="2"/>
              </a:rPr>
              <a:t> </a:t>
            </a:r>
            <a:r>
              <a:rPr lang="en-US" sz="2300" b="1" dirty="0" err="1">
                <a:solidFill>
                  <a:srgbClr val="C00000"/>
                </a:solidFill>
                <a:sym typeface="Wingdings" pitchFamily="2" charset="2"/>
              </a:rPr>
              <a:t>ελληνικής</a:t>
            </a:r>
            <a:r>
              <a:rPr lang="en-US" sz="2300" b="1" dirty="0">
                <a:solidFill>
                  <a:srgbClr val="C00000"/>
                </a:solidFill>
                <a:sym typeface="Wingdings" pitchFamily="2" charset="2"/>
              </a:rPr>
              <a:t> </a:t>
            </a:r>
            <a:r>
              <a:rPr lang="en-US" sz="2300" b="1" dirty="0" err="1">
                <a:solidFill>
                  <a:srgbClr val="C00000"/>
                </a:solidFill>
                <a:sym typeface="Wingdings" pitchFamily="2" charset="2"/>
              </a:rPr>
              <a:t>γλώσσ</a:t>
            </a:r>
            <a:r>
              <a:rPr lang="en-US" sz="2300" b="1" dirty="0">
                <a:solidFill>
                  <a:srgbClr val="C00000"/>
                </a:solidFill>
                <a:sym typeface="Wingdings" pitchFamily="2" charset="2"/>
              </a:rPr>
              <a:t>α</a:t>
            </a:r>
            <a:r>
              <a:rPr lang="en-US" sz="2300" b="1" dirty="0" err="1">
                <a:solidFill>
                  <a:srgbClr val="C00000"/>
                </a:solidFill>
                <a:sym typeface="Wingdings" pitchFamily="2" charset="2"/>
              </a:rPr>
              <a:t>ς</a:t>
            </a:r>
            <a:r>
              <a:rPr lang="el-GR" sz="2300" b="1" dirty="0">
                <a:solidFill>
                  <a:srgbClr val="C00000"/>
                </a:solidFill>
                <a:sym typeface="Wingdings" pitchFamily="2" charset="2"/>
              </a:rPr>
              <a:t>, </a:t>
            </a:r>
          </a:p>
          <a:p>
            <a:pPr marL="0" indent="0" algn="just">
              <a:lnSpc>
                <a:spcPct val="150000"/>
              </a:lnSpc>
              <a:buNone/>
            </a:pPr>
            <a:r>
              <a:rPr lang="el-GR" sz="2300" b="1" dirty="0">
                <a:sym typeface="Wingdings" pitchFamily="2" charset="2"/>
              </a:rPr>
              <a:t> όπου  η διαλεκτική ποικιλία γραμματικών φαινομένων, προφοράς και λεξιλογίου αποτυπώνεται σε χάρτες (έναν για κάθε περίπτωση)</a:t>
            </a:r>
            <a:endParaRPr lang="el-GR" sz="2300" b="1" dirty="0"/>
          </a:p>
          <a:p>
            <a:pPr algn="just">
              <a:lnSpc>
                <a:spcPct val="150000"/>
              </a:lnSpc>
            </a:pPr>
            <a:endParaRPr lang="el-GR" b="1" dirty="0"/>
          </a:p>
        </p:txBody>
      </p:sp>
    </p:spTree>
    <p:extLst>
      <p:ext uri="{BB962C8B-B14F-4D97-AF65-F5344CB8AC3E}">
        <p14:creationId xmlns:p14="http://schemas.microsoft.com/office/powerpoint/2010/main" val="195034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470ABD-4444-3446-B405-5E8DA54D0C8A}"/>
              </a:ext>
            </a:extLst>
          </p:cNvPr>
          <p:cNvSpPr>
            <a:spLocks noGrp="1"/>
          </p:cNvSpPr>
          <p:nvPr>
            <p:ph type="title"/>
          </p:nvPr>
        </p:nvSpPr>
        <p:spPr/>
        <p:txBody>
          <a:bodyPr>
            <a:normAutofit fontScale="90000"/>
          </a:bodyPr>
          <a:lstStyle/>
          <a:p>
            <a:pPr algn="ctr"/>
            <a:r>
              <a:rPr lang="el-GR" dirty="0"/>
              <a:t>Ταξινόμηση </a:t>
            </a:r>
            <a:r>
              <a:rPr lang="el-GR" dirty="0" err="1"/>
              <a:t>νεοελληνικων</a:t>
            </a:r>
            <a:r>
              <a:rPr lang="el-GR" dirty="0"/>
              <a:t> </a:t>
            </a:r>
            <a:r>
              <a:rPr lang="el-GR" dirty="0" err="1"/>
              <a:t>διαλεκτων</a:t>
            </a:r>
            <a:r>
              <a:rPr lang="el-GR" dirty="0"/>
              <a:t> – </a:t>
            </a:r>
            <a:r>
              <a:rPr lang="el-GR" dirty="0" err="1"/>
              <a:t>ελληνικα</a:t>
            </a:r>
            <a:r>
              <a:rPr lang="el-GR" dirty="0"/>
              <a:t> </a:t>
            </a:r>
            <a:r>
              <a:rPr lang="el-GR" dirty="0" err="1"/>
              <a:t>ισογλωσσα</a:t>
            </a:r>
            <a:r>
              <a:rPr lang="el-GR" dirty="0"/>
              <a:t> &amp; </a:t>
            </a:r>
            <a:r>
              <a:rPr lang="el-GR" dirty="0" err="1"/>
              <a:t>χαρτογραφηση</a:t>
            </a:r>
            <a:endParaRPr lang="el-GR" dirty="0"/>
          </a:p>
        </p:txBody>
      </p:sp>
      <p:sp>
        <p:nvSpPr>
          <p:cNvPr id="3" name="Θέση περιεχομένου 2">
            <a:extLst>
              <a:ext uri="{FF2B5EF4-FFF2-40B4-BE49-F238E27FC236}">
                <a16:creationId xmlns:a16="http://schemas.microsoft.com/office/drawing/2014/main" id="{607282C3-7C4A-5B45-B7B9-F92E9736A4E6}"/>
              </a:ext>
            </a:extLst>
          </p:cNvPr>
          <p:cNvSpPr>
            <a:spLocks noGrp="1"/>
          </p:cNvSpPr>
          <p:nvPr>
            <p:ph idx="1"/>
          </p:nvPr>
        </p:nvSpPr>
        <p:spPr>
          <a:xfrm>
            <a:off x="2209800" y="2276872"/>
            <a:ext cx="7772400" cy="4464496"/>
          </a:xfrm>
        </p:spPr>
        <p:txBody>
          <a:bodyPr>
            <a:normAutofit/>
          </a:bodyPr>
          <a:lstStyle/>
          <a:p>
            <a:pPr algn="just">
              <a:lnSpc>
                <a:spcPct val="150000"/>
              </a:lnSpc>
            </a:pPr>
            <a:r>
              <a:rPr lang="el-GR" b="1" dirty="0"/>
              <a:t>Με εξαίρεση τον </a:t>
            </a:r>
            <a:r>
              <a:rPr lang="el-GR" b="1" dirty="0" err="1"/>
              <a:t>Κοντοσόπουλο</a:t>
            </a:r>
            <a:r>
              <a:rPr lang="el-GR" b="1" dirty="0"/>
              <a:t> (1997)</a:t>
            </a:r>
          </a:p>
          <a:p>
            <a:pPr algn="just">
              <a:lnSpc>
                <a:spcPct val="150000"/>
              </a:lnSpc>
              <a:buFont typeface="Wingdings" pitchFamily="2" charset="2"/>
              <a:buChar char="à"/>
            </a:pPr>
            <a:r>
              <a:rPr lang="el-GR" b="1" dirty="0">
                <a:sym typeface="Wingdings" pitchFamily="2" charset="2"/>
              </a:rPr>
              <a:t>που συνέταξε έναν διαλεκτικό </a:t>
            </a:r>
            <a:r>
              <a:rPr lang="el-GR" b="1" dirty="0" err="1">
                <a:sym typeface="Wingdings" pitchFamily="2" charset="2"/>
              </a:rPr>
              <a:t>Ατλάντα</a:t>
            </a:r>
            <a:r>
              <a:rPr lang="el-GR" b="1" dirty="0">
                <a:sym typeface="Wingdings" pitchFamily="2" charset="2"/>
              </a:rPr>
              <a:t> της Κρητικής διαλέκτου σε έντυπη μορφή </a:t>
            </a:r>
          </a:p>
          <a:p>
            <a:pPr algn="just">
              <a:lnSpc>
                <a:spcPct val="150000"/>
              </a:lnSpc>
              <a:buFont typeface="Wingdings" pitchFamily="2" charset="2"/>
              <a:buChar char="à"/>
            </a:pPr>
            <a:endParaRPr lang="el-GR" b="1" dirty="0">
              <a:sym typeface="Wingdings" pitchFamily="2" charset="2"/>
            </a:endParaRPr>
          </a:p>
          <a:p>
            <a:pPr marL="0" indent="0" algn="just">
              <a:lnSpc>
                <a:spcPct val="150000"/>
              </a:lnSpc>
              <a:buNone/>
            </a:pPr>
            <a:r>
              <a:rPr lang="el-GR" b="1" dirty="0">
                <a:sym typeface="Wingdings" pitchFamily="2" charset="2"/>
              </a:rPr>
              <a:t> μόνο την τελευταία πενταετία ξεκίνησε οργανωμένη προσπάθεια να δημιουργηθούν γλωσσικοί άτλαντές διαφόρων νεοελληνικών διαλέκτων </a:t>
            </a:r>
            <a:endParaRPr lang="el-GR" b="1" dirty="0"/>
          </a:p>
        </p:txBody>
      </p:sp>
    </p:spTree>
    <p:extLst>
      <p:ext uri="{BB962C8B-B14F-4D97-AF65-F5344CB8AC3E}">
        <p14:creationId xmlns:p14="http://schemas.microsoft.com/office/powerpoint/2010/main" val="316758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470ABD-4444-3446-B405-5E8DA54D0C8A}"/>
              </a:ext>
            </a:extLst>
          </p:cNvPr>
          <p:cNvSpPr>
            <a:spLocks noGrp="1"/>
          </p:cNvSpPr>
          <p:nvPr>
            <p:ph type="title"/>
          </p:nvPr>
        </p:nvSpPr>
        <p:spPr/>
        <p:txBody>
          <a:bodyPr>
            <a:normAutofit fontScale="90000"/>
          </a:bodyPr>
          <a:lstStyle/>
          <a:p>
            <a:pPr algn="ctr"/>
            <a:r>
              <a:rPr lang="el-GR" dirty="0"/>
              <a:t>Ταξινόμηση </a:t>
            </a:r>
            <a:r>
              <a:rPr lang="el-GR" dirty="0" err="1"/>
              <a:t>νεοελληνικων</a:t>
            </a:r>
            <a:r>
              <a:rPr lang="el-GR" dirty="0"/>
              <a:t> </a:t>
            </a:r>
            <a:r>
              <a:rPr lang="el-GR" dirty="0" err="1"/>
              <a:t>διαλεκτων</a:t>
            </a:r>
            <a:r>
              <a:rPr lang="el-GR" dirty="0"/>
              <a:t> – </a:t>
            </a:r>
            <a:r>
              <a:rPr lang="el-GR" dirty="0" err="1"/>
              <a:t>ελληνικα</a:t>
            </a:r>
            <a:r>
              <a:rPr lang="el-GR" dirty="0"/>
              <a:t> </a:t>
            </a:r>
            <a:r>
              <a:rPr lang="el-GR" dirty="0" err="1"/>
              <a:t>ισογλωσσα</a:t>
            </a:r>
            <a:r>
              <a:rPr lang="el-GR" dirty="0"/>
              <a:t> &amp; </a:t>
            </a:r>
            <a:r>
              <a:rPr lang="el-GR" dirty="0" err="1"/>
              <a:t>χαρτογραφηση</a:t>
            </a:r>
            <a:endParaRPr lang="el-GR" dirty="0"/>
          </a:p>
        </p:txBody>
      </p:sp>
      <p:sp>
        <p:nvSpPr>
          <p:cNvPr id="3" name="Θέση περιεχομένου 2">
            <a:extLst>
              <a:ext uri="{FF2B5EF4-FFF2-40B4-BE49-F238E27FC236}">
                <a16:creationId xmlns:a16="http://schemas.microsoft.com/office/drawing/2014/main" id="{607282C3-7C4A-5B45-B7B9-F92E9736A4E6}"/>
              </a:ext>
            </a:extLst>
          </p:cNvPr>
          <p:cNvSpPr>
            <a:spLocks noGrp="1"/>
          </p:cNvSpPr>
          <p:nvPr>
            <p:ph idx="1"/>
          </p:nvPr>
        </p:nvSpPr>
        <p:spPr>
          <a:xfrm>
            <a:off x="2209800" y="2276872"/>
            <a:ext cx="7772400" cy="4464496"/>
          </a:xfrm>
        </p:spPr>
        <p:txBody>
          <a:bodyPr>
            <a:normAutofit/>
          </a:bodyPr>
          <a:lstStyle/>
          <a:p>
            <a:pPr marL="0" indent="0" algn="just">
              <a:lnSpc>
                <a:spcPct val="150000"/>
              </a:lnSpc>
              <a:buNone/>
            </a:pPr>
            <a:r>
              <a:rPr lang="el-GR" b="1" dirty="0" err="1"/>
              <a:t>Προσφατα</a:t>
            </a:r>
            <a:r>
              <a:rPr lang="el-GR" b="1" dirty="0"/>
              <a:t>…</a:t>
            </a:r>
          </a:p>
          <a:p>
            <a:pPr algn="just">
              <a:lnSpc>
                <a:spcPct val="150000"/>
              </a:lnSpc>
              <a:buFont typeface="Wingdings" pitchFamily="2" charset="2"/>
              <a:buChar char="Ø"/>
            </a:pPr>
            <a:r>
              <a:rPr lang="el-GR" b="1" dirty="0">
                <a:sym typeface="Wingdings" pitchFamily="2" charset="2"/>
              </a:rPr>
              <a:t>(Μηνά 2020) Δημοσιεύτηκε ο έντυπος γλωσσικός Άτλαντας της Δωδεκανήσου </a:t>
            </a:r>
          </a:p>
          <a:p>
            <a:pPr algn="just">
              <a:lnSpc>
                <a:spcPct val="150000"/>
              </a:lnSpc>
              <a:buFont typeface="Wingdings" pitchFamily="2" charset="2"/>
              <a:buChar char="Ø"/>
            </a:pPr>
            <a:r>
              <a:rPr lang="el-GR" b="1" dirty="0">
                <a:sym typeface="Wingdings" pitchFamily="2" charset="2"/>
              </a:rPr>
              <a:t>(Ράλλη 2019, </a:t>
            </a:r>
            <a:r>
              <a:rPr lang="el-GR" b="1" dirty="0" err="1">
                <a:sym typeface="Wingdings" pitchFamily="2" charset="2"/>
              </a:rPr>
              <a:t>Αλεξέλλη</a:t>
            </a:r>
            <a:r>
              <a:rPr lang="el-GR" b="1" dirty="0">
                <a:sym typeface="Wingdings" pitchFamily="2" charset="2"/>
              </a:rPr>
              <a:t> 2021) Δημοσιεύτηκε σε ηλεκτρονική μορφή, στο εργαστήριο ελληνικών διαλέκτων του Πανεπιστημίου Πατρών, ο διαλεκτικός Άτλαντας της Λέσβου (</a:t>
            </a:r>
            <a:r>
              <a:rPr lang="en-US" b="1" dirty="0">
                <a:sym typeface="Wingdings" pitchFamily="2" charset="2"/>
                <a:hlinkClick r:id="rId2"/>
              </a:rPr>
              <a:t>http://lesvos.lmgd.philology.upatras.gr</a:t>
            </a:r>
            <a:r>
              <a:rPr lang="en-US" b="1" dirty="0">
                <a:sym typeface="Wingdings" pitchFamily="2" charset="2"/>
              </a:rPr>
              <a:t> )</a:t>
            </a:r>
            <a:endParaRPr lang="el-GR" b="1" dirty="0"/>
          </a:p>
        </p:txBody>
      </p:sp>
    </p:spTree>
    <p:extLst>
      <p:ext uri="{BB962C8B-B14F-4D97-AF65-F5344CB8AC3E}">
        <p14:creationId xmlns:p14="http://schemas.microsoft.com/office/powerpoint/2010/main" val="296764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470ABD-4444-3446-B405-5E8DA54D0C8A}"/>
              </a:ext>
            </a:extLst>
          </p:cNvPr>
          <p:cNvSpPr>
            <a:spLocks noGrp="1"/>
          </p:cNvSpPr>
          <p:nvPr>
            <p:ph type="title"/>
          </p:nvPr>
        </p:nvSpPr>
        <p:spPr/>
        <p:txBody>
          <a:bodyPr>
            <a:normAutofit fontScale="90000"/>
          </a:bodyPr>
          <a:lstStyle/>
          <a:p>
            <a:pPr algn="ctr"/>
            <a:r>
              <a:rPr lang="el-GR" dirty="0"/>
              <a:t>Ταξινόμηση </a:t>
            </a:r>
            <a:r>
              <a:rPr lang="el-GR" dirty="0" err="1"/>
              <a:t>νεοελληνικων</a:t>
            </a:r>
            <a:r>
              <a:rPr lang="el-GR" dirty="0"/>
              <a:t> </a:t>
            </a:r>
            <a:r>
              <a:rPr lang="el-GR" dirty="0" err="1"/>
              <a:t>διαλεκτων</a:t>
            </a:r>
            <a:r>
              <a:rPr lang="el-GR" dirty="0"/>
              <a:t> – </a:t>
            </a:r>
            <a:r>
              <a:rPr lang="el-GR" dirty="0" err="1"/>
              <a:t>ελληνικα</a:t>
            </a:r>
            <a:r>
              <a:rPr lang="el-GR" dirty="0"/>
              <a:t> </a:t>
            </a:r>
            <a:r>
              <a:rPr lang="el-GR" dirty="0" err="1"/>
              <a:t>ισογλωσσα</a:t>
            </a:r>
            <a:r>
              <a:rPr lang="el-GR" dirty="0"/>
              <a:t> &amp; </a:t>
            </a:r>
            <a:r>
              <a:rPr lang="el-GR" dirty="0" err="1"/>
              <a:t>χαρτογραφηση</a:t>
            </a:r>
            <a:endParaRPr lang="el-GR" dirty="0"/>
          </a:p>
        </p:txBody>
      </p:sp>
      <p:sp>
        <p:nvSpPr>
          <p:cNvPr id="3" name="Θέση περιεχομένου 2">
            <a:extLst>
              <a:ext uri="{FF2B5EF4-FFF2-40B4-BE49-F238E27FC236}">
                <a16:creationId xmlns:a16="http://schemas.microsoft.com/office/drawing/2014/main" id="{607282C3-7C4A-5B45-B7B9-F92E9736A4E6}"/>
              </a:ext>
            </a:extLst>
          </p:cNvPr>
          <p:cNvSpPr>
            <a:spLocks noGrp="1"/>
          </p:cNvSpPr>
          <p:nvPr>
            <p:ph idx="1"/>
          </p:nvPr>
        </p:nvSpPr>
        <p:spPr>
          <a:xfrm>
            <a:off x="2209800" y="2636912"/>
            <a:ext cx="7772400" cy="4464496"/>
          </a:xfrm>
        </p:spPr>
        <p:txBody>
          <a:bodyPr>
            <a:normAutofit/>
          </a:bodyPr>
          <a:lstStyle/>
          <a:p>
            <a:pPr algn="just">
              <a:lnSpc>
                <a:spcPct val="150000"/>
              </a:lnSpc>
            </a:pPr>
            <a:r>
              <a:rPr lang="el-GR" b="1" dirty="0"/>
              <a:t>Είναι γεγονός ότι ταξινόμηση διαλέκτων </a:t>
            </a:r>
            <a:r>
              <a:rPr lang="el-GR" b="1" i="1" dirty="0">
                <a:solidFill>
                  <a:srgbClr val="C00000"/>
                </a:solidFill>
              </a:rPr>
              <a:t>με βάση τον γεωγραφικό χώρο </a:t>
            </a:r>
            <a:r>
              <a:rPr lang="el-GR" b="1" dirty="0"/>
              <a:t>και </a:t>
            </a:r>
            <a:r>
              <a:rPr lang="el-GR" b="1" i="1" dirty="0">
                <a:solidFill>
                  <a:srgbClr val="C00000"/>
                </a:solidFill>
              </a:rPr>
              <a:t>το σύνολο των χαρακτηριστικών της κάθε μιας</a:t>
            </a:r>
            <a:r>
              <a:rPr lang="el-GR" b="1" dirty="0"/>
              <a:t> δεν είναι δυνατόν να υπάρξει, αφού διάλεκτοι συγκεκριμένης γεωγραφικής θέσης διαφοροποιούνται μεταξύ τους ενώ μοιράζονται χαρακτηριστικά με άλλες απομακρυσμένων από αυτές περιοχών. </a:t>
            </a:r>
          </a:p>
        </p:txBody>
      </p:sp>
    </p:spTree>
    <p:extLst>
      <p:ext uri="{BB962C8B-B14F-4D97-AF65-F5344CB8AC3E}">
        <p14:creationId xmlns:p14="http://schemas.microsoft.com/office/powerpoint/2010/main" val="2610867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470ABD-4444-3446-B405-5E8DA54D0C8A}"/>
              </a:ext>
            </a:extLst>
          </p:cNvPr>
          <p:cNvSpPr>
            <a:spLocks noGrp="1"/>
          </p:cNvSpPr>
          <p:nvPr>
            <p:ph type="title"/>
          </p:nvPr>
        </p:nvSpPr>
        <p:spPr/>
        <p:txBody>
          <a:bodyPr>
            <a:normAutofit fontScale="90000"/>
          </a:bodyPr>
          <a:lstStyle/>
          <a:p>
            <a:pPr algn="ctr"/>
            <a:r>
              <a:rPr lang="el-GR" dirty="0"/>
              <a:t>Ταξινόμηση </a:t>
            </a:r>
            <a:r>
              <a:rPr lang="el-GR" dirty="0" err="1"/>
              <a:t>νεοελληνικων</a:t>
            </a:r>
            <a:r>
              <a:rPr lang="el-GR" dirty="0"/>
              <a:t> </a:t>
            </a:r>
            <a:r>
              <a:rPr lang="el-GR" dirty="0" err="1"/>
              <a:t>διαλεκτων</a:t>
            </a:r>
            <a:r>
              <a:rPr lang="el-GR" dirty="0"/>
              <a:t> – </a:t>
            </a:r>
            <a:r>
              <a:rPr lang="el-GR" dirty="0" err="1"/>
              <a:t>ελληνικα</a:t>
            </a:r>
            <a:r>
              <a:rPr lang="el-GR" dirty="0"/>
              <a:t> </a:t>
            </a:r>
            <a:r>
              <a:rPr lang="el-GR" dirty="0" err="1"/>
              <a:t>ισογλωσσα</a:t>
            </a:r>
            <a:r>
              <a:rPr lang="el-GR" dirty="0"/>
              <a:t> &amp; </a:t>
            </a:r>
            <a:r>
              <a:rPr lang="el-GR" dirty="0" err="1"/>
              <a:t>χαρτογραφηση</a:t>
            </a:r>
            <a:endParaRPr lang="el-GR" dirty="0"/>
          </a:p>
        </p:txBody>
      </p:sp>
      <p:sp>
        <p:nvSpPr>
          <p:cNvPr id="3" name="Θέση περιεχομένου 2">
            <a:extLst>
              <a:ext uri="{FF2B5EF4-FFF2-40B4-BE49-F238E27FC236}">
                <a16:creationId xmlns:a16="http://schemas.microsoft.com/office/drawing/2014/main" id="{607282C3-7C4A-5B45-B7B9-F92E9736A4E6}"/>
              </a:ext>
            </a:extLst>
          </p:cNvPr>
          <p:cNvSpPr>
            <a:spLocks noGrp="1"/>
          </p:cNvSpPr>
          <p:nvPr>
            <p:ph idx="1"/>
          </p:nvPr>
        </p:nvSpPr>
        <p:spPr>
          <a:xfrm>
            <a:off x="2209800" y="2636912"/>
            <a:ext cx="7772400" cy="4464496"/>
          </a:xfrm>
        </p:spPr>
        <p:txBody>
          <a:bodyPr>
            <a:normAutofit/>
          </a:bodyPr>
          <a:lstStyle/>
          <a:p>
            <a:pPr marL="0" indent="0" algn="just">
              <a:lnSpc>
                <a:spcPct val="150000"/>
              </a:lnSpc>
              <a:buNone/>
            </a:pPr>
            <a:r>
              <a:rPr lang="el-GR" b="1" dirty="0"/>
              <a:t>Για παράδειγμα…</a:t>
            </a:r>
          </a:p>
          <a:p>
            <a:pPr algn="just">
              <a:lnSpc>
                <a:spcPct val="150000"/>
              </a:lnSpc>
            </a:pPr>
            <a:r>
              <a:rPr lang="el-GR" b="1" dirty="0"/>
              <a:t>η διάλεκτος της Σάμου μοιάζει σε κάποια φαινόμενα, μεταξύ των οποίων αυτό του λεγόμενου «Βορείου </a:t>
            </a:r>
            <a:r>
              <a:rPr lang="el-GR" b="1" dirty="0" err="1"/>
              <a:t>φωνηεντισμού</a:t>
            </a:r>
            <a:r>
              <a:rPr lang="el-GR" b="1" dirty="0"/>
              <a:t>» με τις ποικιλίες της Μακεδονίας και του Βορείου Αιγαίου. </a:t>
            </a:r>
          </a:p>
          <a:p>
            <a:pPr algn="just">
              <a:lnSpc>
                <a:spcPct val="150000"/>
              </a:lnSpc>
            </a:pPr>
            <a:r>
              <a:rPr lang="el-GR" b="1" dirty="0"/>
              <a:t>Ενώ διαφοροποιείται από τις γειτονικές διαλέκτους της Χίου και της Ικαρίας που ανήκουν στην νότια ομάδα ως προς το </a:t>
            </a:r>
            <a:r>
              <a:rPr lang="el-GR" b="1" dirty="0" err="1"/>
              <a:t>φωνηεντισμό</a:t>
            </a:r>
            <a:r>
              <a:rPr lang="el-GR" b="1" dirty="0"/>
              <a:t>. </a:t>
            </a:r>
          </a:p>
        </p:txBody>
      </p:sp>
    </p:spTree>
    <p:extLst>
      <p:ext uri="{BB962C8B-B14F-4D97-AF65-F5344CB8AC3E}">
        <p14:creationId xmlns:p14="http://schemas.microsoft.com/office/powerpoint/2010/main" val="16079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470ABD-4444-3446-B405-5E8DA54D0C8A}"/>
              </a:ext>
            </a:extLst>
          </p:cNvPr>
          <p:cNvSpPr>
            <a:spLocks noGrp="1"/>
          </p:cNvSpPr>
          <p:nvPr>
            <p:ph type="title"/>
          </p:nvPr>
        </p:nvSpPr>
        <p:spPr/>
        <p:txBody>
          <a:bodyPr>
            <a:normAutofit fontScale="90000"/>
          </a:bodyPr>
          <a:lstStyle/>
          <a:p>
            <a:pPr algn="ctr"/>
            <a:r>
              <a:rPr lang="el-GR" dirty="0"/>
              <a:t>Ταξινόμηση </a:t>
            </a:r>
            <a:r>
              <a:rPr lang="el-GR" dirty="0" err="1"/>
              <a:t>νεοελληνικων</a:t>
            </a:r>
            <a:r>
              <a:rPr lang="el-GR" dirty="0"/>
              <a:t> </a:t>
            </a:r>
            <a:r>
              <a:rPr lang="el-GR" dirty="0" err="1"/>
              <a:t>διαλεκτων</a:t>
            </a:r>
            <a:r>
              <a:rPr lang="el-GR" dirty="0"/>
              <a:t> – </a:t>
            </a:r>
            <a:r>
              <a:rPr lang="el-GR" dirty="0" err="1"/>
              <a:t>ελληνικα</a:t>
            </a:r>
            <a:r>
              <a:rPr lang="el-GR" dirty="0"/>
              <a:t> </a:t>
            </a:r>
            <a:r>
              <a:rPr lang="el-GR" dirty="0" err="1"/>
              <a:t>ισογλωσσα</a:t>
            </a:r>
            <a:r>
              <a:rPr lang="el-GR" dirty="0"/>
              <a:t> &amp; </a:t>
            </a:r>
            <a:r>
              <a:rPr lang="el-GR" dirty="0" err="1"/>
              <a:t>χαρτογραφηση</a:t>
            </a:r>
            <a:endParaRPr lang="el-GR" dirty="0"/>
          </a:p>
        </p:txBody>
      </p:sp>
      <p:sp>
        <p:nvSpPr>
          <p:cNvPr id="3" name="Θέση περιεχομένου 2">
            <a:extLst>
              <a:ext uri="{FF2B5EF4-FFF2-40B4-BE49-F238E27FC236}">
                <a16:creationId xmlns:a16="http://schemas.microsoft.com/office/drawing/2014/main" id="{607282C3-7C4A-5B45-B7B9-F92E9736A4E6}"/>
              </a:ext>
            </a:extLst>
          </p:cNvPr>
          <p:cNvSpPr>
            <a:spLocks noGrp="1"/>
          </p:cNvSpPr>
          <p:nvPr>
            <p:ph idx="1"/>
          </p:nvPr>
        </p:nvSpPr>
        <p:spPr>
          <a:xfrm>
            <a:off x="2209800" y="2636912"/>
            <a:ext cx="7772400" cy="4464496"/>
          </a:xfrm>
        </p:spPr>
        <p:txBody>
          <a:bodyPr>
            <a:normAutofit/>
          </a:bodyPr>
          <a:lstStyle/>
          <a:p>
            <a:pPr marL="0" indent="0" algn="just">
              <a:lnSpc>
                <a:spcPct val="150000"/>
              </a:lnSpc>
              <a:buNone/>
            </a:pPr>
            <a:r>
              <a:rPr lang="el-GR" b="1" dirty="0"/>
              <a:t>Για να ερμηνεύσει κανείς την ύπαρξη ενός φαινομένου…</a:t>
            </a:r>
          </a:p>
          <a:p>
            <a:pPr algn="just">
              <a:lnSpc>
                <a:spcPct val="150000"/>
              </a:lnSpc>
            </a:pPr>
            <a:r>
              <a:rPr lang="el-GR" b="1" dirty="0"/>
              <a:t>Πρέπει, μεταξύ άλλων, να είναι γνώστης της ιστορίας και των κοινωνικοπολιτικών συνθηκών της περιοχής της υπό μελέτη διαλέκτου</a:t>
            </a:r>
          </a:p>
          <a:p>
            <a:pPr algn="just">
              <a:lnSpc>
                <a:spcPct val="150000"/>
              </a:lnSpc>
            </a:pPr>
            <a:r>
              <a:rPr lang="el-GR" b="1" dirty="0"/>
              <a:t>π.χ. Η Σάμος εποικίστηκε από Λέσβιους τον 17</a:t>
            </a:r>
            <a:r>
              <a:rPr lang="el-GR" b="1" baseline="30000" dirty="0"/>
              <a:t>ο</a:t>
            </a:r>
            <a:r>
              <a:rPr lang="el-GR" b="1" dirty="0"/>
              <a:t> αι, η διάλεκτος των οποίων είχε βόρειο </a:t>
            </a:r>
            <a:r>
              <a:rPr lang="el-GR" b="1" dirty="0" err="1"/>
              <a:t>φωνηεντισμό</a:t>
            </a:r>
            <a:r>
              <a:rPr lang="el-GR" b="1" dirty="0"/>
              <a:t>. </a:t>
            </a:r>
          </a:p>
        </p:txBody>
      </p:sp>
    </p:spTree>
    <p:extLst>
      <p:ext uri="{BB962C8B-B14F-4D97-AF65-F5344CB8AC3E}">
        <p14:creationId xmlns:p14="http://schemas.microsoft.com/office/powerpoint/2010/main" val="133919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p:txBody>
          <a:bodyPr/>
          <a:lstStyle/>
          <a:p>
            <a:r>
              <a:rPr lang="el-GR" dirty="0"/>
              <a:t>ΕΝΔΕΙΚΤΙΚΑ ΧΑΡΑΚΤΗΡΙΣΤΙΚΑ ΝΕΟΕΛΛΗΝΙΚΩΝ ΔΙΑΛΕΚΤΩΝ</a:t>
            </a:r>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209800" y="2276872"/>
            <a:ext cx="7772400" cy="4050792"/>
          </a:xfrm>
        </p:spPr>
        <p:txBody>
          <a:bodyPr/>
          <a:lstStyle/>
          <a:p>
            <a:pPr algn="just">
              <a:lnSpc>
                <a:spcPct val="150000"/>
              </a:lnSpc>
            </a:pPr>
            <a:r>
              <a:rPr lang="el-GR" sz="2500" b="1" i="1" dirty="0"/>
              <a:t>Θα παρουσιαστούν ορισμένα χαρακτηριστικά γνωρίσματα γνωστών νεοελληνικών διαλέκτων, χωρίς αυτό να σημαίνει ότι τα ίδια φαινόμενα δεν απαντούν και σε άλλες διαλέκτους και ότι στο πλαίσιο της ίδιας διαλέκτου δεν υπάρχει διαφοροποίηση.</a:t>
            </a:r>
          </a:p>
          <a:p>
            <a:pPr algn="just"/>
            <a:endParaRPr lang="el-GR" b="1" dirty="0"/>
          </a:p>
          <a:p>
            <a:pPr algn="just"/>
            <a:endParaRPr lang="el-GR" b="1" dirty="0"/>
          </a:p>
          <a:p>
            <a:pPr algn="just"/>
            <a:endParaRPr lang="el-GR" b="1" dirty="0"/>
          </a:p>
        </p:txBody>
      </p:sp>
    </p:spTree>
    <p:extLst>
      <p:ext uri="{BB962C8B-B14F-4D97-AF65-F5344CB8AC3E}">
        <p14:creationId xmlns:p14="http://schemas.microsoft.com/office/powerpoint/2010/main" val="384287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241788" y="1797984"/>
            <a:ext cx="7772400" cy="4736592"/>
          </a:xfrm>
        </p:spPr>
        <p:txBody>
          <a:bodyPr>
            <a:normAutofit/>
          </a:bodyPr>
          <a:lstStyle/>
          <a:p>
            <a:pPr marL="0" indent="0" algn="ctr">
              <a:lnSpc>
                <a:spcPct val="100000"/>
              </a:lnSpc>
              <a:buNone/>
            </a:pPr>
            <a:r>
              <a:rPr lang="el-GR" b="1" dirty="0"/>
              <a:t>Το λεξιλόγιο εμφανίζει ενδιαφέρον ως προς 3 μεγάλες κατηγορίες λέξεων:</a:t>
            </a:r>
            <a:endParaRPr lang="en-US" b="1" dirty="0"/>
          </a:p>
          <a:p>
            <a:pPr marL="0" indent="0" algn="ctr">
              <a:lnSpc>
                <a:spcPct val="100000"/>
              </a:lnSpc>
              <a:buNone/>
            </a:pPr>
            <a:endParaRPr lang="el-GR" b="1" dirty="0"/>
          </a:p>
          <a:p>
            <a:pPr algn="just">
              <a:lnSpc>
                <a:spcPct val="100000"/>
              </a:lnSpc>
              <a:buFont typeface="Wingdings" pitchFamily="2" charset="2"/>
              <a:buChar char="Ø"/>
            </a:pPr>
            <a:r>
              <a:rPr lang="el-GR" b="1" dirty="0"/>
              <a:t>Τις λέξεις που είναι κληρονομημένες από την Αρχαία Ελληνική και απουσιάζουν από την Κοινή Νέα Ελληνική </a:t>
            </a:r>
          </a:p>
          <a:p>
            <a:pPr marL="0" indent="0" algn="just">
              <a:lnSpc>
                <a:spcPct val="100000"/>
              </a:lnSpc>
              <a:buNone/>
            </a:pPr>
            <a:r>
              <a:rPr lang="el-GR" b="1" dirty="0"/>
              <a:t>π.χ. Λεσβιακό </a:t>
            </a:r>
            <a:r>
              <a:rPr lang="el-GR" b="1" dirty="0">
                <a:sym typeface="Wingdings" pitchFamily="2" charset="2"/>
              </a:rPr>
              <a:t> </a:t>
            </a:r>
            <a:r>
              <a:rPr lang="el-GR" b="1" dirty="0" err="1">
                <a:sym typeface="Wingdings" pitchFamily="2" charset="2"/>
              </a:rPr>
              <a:t>όρθα</a:t>
            </a:r>
            <a:r>
              <a:rPr lang="el-GR" b="1" dirty="0">
                <a:sym typeface="Wingdings" pitchFamily="2" charset="2"/>
              </a:rPr>
              <a:t>  «κότα»</a:t>
            </a:r>
          </a:p>
          <a:p>
            <a:pPr algn="just">
              <a:lnSpc>
                <a:spcPct val="100000"/>
              </a:lnSpc>
              <a:buFont typeface="Wingdings" pitchFamily="2" charset="2"/>
              <a:buChar char="Ø"/>
            </a:pPr>
            <a:r>
              <a:rPr lang="el-GR" b="1" dirty="0">
                <a:sym typeface="Wingdings" pitchFamily="2" charset="2"/>
              </a:rPr>
              <a:t>Αυτές που εμφανίστηκαν στη Μεσαιωνική Ελληνική </a:t>
            </a:r>
          </a:p>
          <a:p>
            <a:pPr marL="0" indent="0" algn="just">
              <a:lnSpc>
                <a:spcPct val="100000"/>
              </a:lnSpc>
              <a:buNone/>
            </a:pPr>
            <a:r>
              <a:rPr lang="el-GR" b="1" dirty="0">
                <a:sym typeface="Wingdings" pitchFamily="2" charset="2"/>
              </a:rPr>
              <a:t>π.χ. Κυπριακό  </a:t>
            </a:r>
            <a:r>
              <a:rPr lang="el-GR" b="1" dirty="0" err="1">
                <a:sym typeface="Wingdings" pitchFamily="2" charset="2"/>
              </a:rPr>
              <a:t>σπίτιν</a:t>
            </a:r>
            <a:r>
              <a:rPr lang="el-GR" b="1" dirty="0">
                <a:sym typeface="Wingdings" pitchFamily="2" charset="2"/>
              </a:rPr>
              <a:t>  &lt; Λατινικό  </a:t>
            </a:r>
            <a:r>
              <a:rPr lang="el-GR" b="1" dirty="0" err="1">
                <a:sym typeface="Wingdings" pitchFamily="2" charset="2"/>
              </a:rPr>
              <a:t>οσπίτιον</a:t>
            </a:r>
            <a:endParaRPr lang="el-GR" b="1" dirty="0">
              <a:sym typeface="Wingdings" pitchFamily="2" charset="2"/>
            </a:endParaRPr>
          </a:p>
          <a:p>
            <a:pPr algn="just">
              <a:lnSpc>
                <a:spcPct val="100000"/>
              </a:lnSpc>
              <a:buFont typeface="Wingdings" pitchFamily="2" charset="2"/>
              <a:buChar char="Ø"/>
            </a:pPr>
            <a:r>
              <a:rPr lang="el-GR" b="1" dirty="0">
                <a:sym typeface="Wingdings" pitchFamily="2" charset="2"/>
              </a:rPr>
              <a:t>Και αυτές που είναι δάνεια από γλώσσες με τις οποίες ήλθε σε επαφή η ελληνική γλώσσα κατά τη διάρκεια του Μεσαίωνα </a:t>
            </a:r>
          </a:p>
          <a:p>
            <a:pPr marL="0" indent="0" algn="just">
              <a:lnSpc>
                <a:spcPct val="100000"/>
              </a:lnSpc>
              <a:buNone/>
            </a:pPr>
            <a:r>
              <a:rPr lang="el-GR" b="1" dirty="0">
                <a:sym typeface="Wingdings" pitchFamily="2" charset="2"/>
              </a:rPr>
              <a:t>π.χ. Κυπριακό  </a:t>
            </a:r>
            <a:r>
              <a:rPr lang="el-GR" b="1" dirty="0" err="1">
                <a:sym typeface="Wingdings" pitchFamily="2" charset="2"/>
              </a:rPr>
              <a:t>φκιόρον</a:t>
            </a:r>
            <a:r>
              <a:rPr lang="el-GR" b="1" dirty="0">
                <a:sym typeface="Wingdings" pitchFamily="2" charset="2"/>
              </a:rPr>
              <a:t>  «λουλούδι» &lt; Βενετσιάνικο </a:t>
            </a:r>
            <a:r>
              <a:rPr lang="en-US" b="1" dirty="0">
                <a:sym typeface="Wingdings" pitchFamily="2" charset="2"/>
              </a:rPr>
              <a:t> </a:t>
            </a:r>
            <a:r>
              <a:rPr lang="en-US" b="1" dirty="0" err="1">
                <a:sym typeface="Wingdings" pitchFamily="2" charset="2"/>
              </a:rPr>
              <a:t>fior</a:t>
            </a:r>
            <a:r>
              <a:rPr lang="en-US" b="1" dirty="0">
                <a:sym typeface="Wingdings" pitchFamily="2" charset="2"/>
              </a:rPr>
              <a:t> </a:t>
            </a:r>
            <a:r>
              <a:rPr lang="el-GR" b="1" dirty="0">
                <a:sym typeface="Wingdings" pitchFamily="2" charset="2"/>
              </a:rPr>
              <a:t> </a:t>
            </a:r>
          </a:p>
          <a:p>
            <a:pPr marL="0" indent="0" algn="just">
              <a:buNone/>
            </a:pPr>
            <a:endParaRPr lang="el-GR" b="1" dirty="0"/>
          </a:p>
          <a:p>
            <a:pPr algn="just"/>
            <a:endParaRPr lang="el-GR" b="1" dirty="0"/>
          </a:p>
          <a:p>
            <a:pPr algn="just"/>
            <a:endParaRPr lang="el-GR" b="1" dirty="0"/>
          </a:p>
        </p:txBody>
      </p:sp>
      <p:sp>
        <p:nvSpPr>
          <p:cNvPr id="6" name="Τίτλος 1">
            <a:extLst>
              <a:ext uri="{FF2B5EF4-FFF2-40B4-BE49-F238E27FC236}">
                <a16:creationId xmlns:a16="http://schemas.microsoft.com/office/drawing/2014/main" id="{D05D5228-25D4-F34E-8235-009B6E6455F0}"/>
              </a:ext>
            </a:extLst>
          </p:cNvPr>
          <p:cNvSpPr>
            <a:spLocks noGrp="1"/>
          </p:cNvSpPr>
          <p:nvPr>
            <p:ph type="title"/>
          </p:nvPr>
        </p:nvSpPr>
        <p:spPr>
          <a:xfrm>
            <a:off x="1098788" y="287863"/>
            <a:ext cx="10058400" cy="1609344"/>
          </a:xfrm>
        </p:spPr>
        <p:txBody>
          <a:bodyPr/>
          <a:lstStyle/>
          <a:p>
            <a:r>
              <a:rPr lang="el-GR" dirty="0"/>
              <a:t>ΕΝΔΕΙΚΤΙΚΑ ΧΑΡΑΚΤΗΡΙΣΤΙΚΑ ΝΕΟΕΛΛΗΝΙΚΩΝ ΔΙΑΛΕΚΤΩΝ</a:t>
            </a:r>
          </a:p>
        </p:txBody>
      </p:sp>
    </p:spTree>
    <p:extLst>
      <p:ext uri="{BB962C8B-B14F-4D97-AF65-F5344CB8AC3E}">
        <p14:creationId xmlns:p14="http://schemas.microsoft.com/office/powerpoint/2010/main" val="83635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206850" y="1484784"/>
            <a:ext cx="7938598" cy="5060016"/>
          </a:xfrm>
        </p:spPr>
        <p:txBody>
          <a:bodyPr>
            <a:normAutofit fontScale="92500" lnSpcReduction="20000"/>
          </a:bodyPr>
          <a:lstStyle/>
          <a:p>
            <a:pPr marL="0" indent="0" algn="just">
              <a:buNone/>
            </a:pPr>
            <a:endParaRPr lang="el-GR" b="1" dirty="0"/>
          </a:p>
          <a:p>
            <a:pPr algn="just">
              <a:lnSpc>
                <a:spcPct val="150000"/>
              </a:lnSpc>
            </a:pPr>
            <a:r>
              <a:rPr lang="el-GR" sz="2200" b="1" dirty="0"/>
              <a:t>Η γλωσσική επαφή έπαιξε ουσιαστικό ρόλο τόσο στη διαλεκτική διαφοροποίηση της Ελληνικής όσο και στη διαμόρφωση της Κοινής Νεοελληνικής, δεδομένου ότι υπάρχουν δάνεια από γλώσσες τυπολογικά και γενετικά διαφορετικές. </a:t>
            </a:r>
          </a:p>
          <a:p>
            <a:pPr algn="just">
              <a:lnSpc>
                <a:spcPct val="150000"/>
              </a:lnSpc>
            </a:pPr>
            <a:r>
              <a:rPr lang="el-GR" sz="2200" b="1" dirty="0"/>
              <a:t>Τα δάνεια αντανακλούν τη μακραίωνη επαφή και συμβίωση της Ελληνικής με άλλες γλωσσικές ομάδες – οι κυριότερες των οποίων  είναι η Λατινική, η </a:t>
            </a:r>
            <a:r>
              <a:rPr lang="el-GR" sz="2200" b="1" dirty="0" err="1"/>
              <a:t>Ιταλο</a:t>
            </a:r>
            <a:r>
              <a:rPr lang="el-GR" sz="2200" b="1" dirty="0"/>
              <a:t>-ρομανική, η </a:t>
            </a:r>
            <a:r>
              <a:rPr lang="el-GR" sz="2200" b="1" dirty="0" err="1"/>
              <a:t>Γαλλο</a:t>
            </a:r>
            <a:r>
              <a:rPr lang="el-GR" sz="2200" b="1" dirty="0"/>
              <a:t>-ρομανική και η Τουρκική κατά τους μεσαιωνικούς και νεότερους χρόνους, χωρίς να αγνοείται επίδραση από τις σλαβικές γλώσσες &amp; την Αλβανική. </a:t>
            </a:r>
          </a:p>
          <a:p>
            <a:pPr algn="just"/>
            <a:endParaRPr lang="el-GR" b="1" dirty="0"/>
          </a:p>
        </p:txBody>
      </p:sp>
      <p:sp>
        <p:nvSpPr>
          <p:cNvPr id="6" name="Τίτλος 1">
            <a:extLst>
              <a:ext uri="{FF2B5EF4-FFF2-40B4-BE49-F238E27FC236}">
                <a16:creationId xmlns:a16="http://schemas.microsoft.com/office/drawing/2014/main" id="{8C088F77-D110-E444-9B64-4396FFD859C3}"/>
              </a:ext>
            </a:extLst>
          </p:cNvPr>
          <p:cNvSpPr>
            <a:spLocks noGrp="1"/>
          </p:cNvSpPr>
          <p:nvPr>
            <p:ph type="title"/>
          </p:nvPr>
        </p:nvSpPr>
        <p:spPr>
          <a:xfrm>
            <a:off x="1146949" y="241563"/>
            <a:ext cx="10058400" cy="1609344"/>
          </a:xfrm>
        </p:spPr>
        <p:txBody>
          <a:bodyPr/>
          <a:lstStyle/>
          <a:p>
            <a:r>
              <a:rPr lang="el-GR" dirty="0"/>
              <a:t>ΕΝΔΕΙΚΤΙΚΑ ΧΑΡΑΚΤΗΡΙΣΤΙΚΑ ΝΕΟΕΛΛΗΝΙΚΩΝ ΔΙΑΛΕΚΤΩΝ</a:t>
            </a:r>
          </a:p>
        </p:txBody>
      </p:sp>
    </p:spTree>
    <p:extLst>
      <p:ext uri="{BB962C8B-B14F-4D97-AF65-F5344CB8AC3E}">
        <p14:creationId xmlns:p14="http://schemas.microsoft.com/office/powerpoint/2010/main" val="380466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266940" y="1340768"/>
            <a:ext cx="7938598" cy="5060016"/>
          </a:xfrm>
        </p:spPr>
        <p:txBody>
          <a:bodyPr>
            <a:normAutofit/>
          </a:bodyPr>
          <a:lstStyle/>
          <a:p>
            <a:pPr marL="0" indent="0" algn="just">
              <a:buNone/>
            </a:pPr>
            <a:endParaRPr lang="el-GR" b="1" dirty="0"/>
          </a:p>
          <a:p>
            <a:pPr marL="0" indent="0" algn="just">
              <a:buNone/>
            </a:pPr>
            <a:r>
              <a:rPr lang="el-GR" b="1" dirty="0"/>
              <a:t>Οι διάλεκτοι που θα παρουσιαστούν είναι οι εξής:</a:t>
            </a:r>
          </a:p>
          <a:p>
            <a:pPr algn="just">
              <a:buFont typeface="Wingdings" pitchFamily="2" charset="2"/>
              <a:buChar char="Ø"/>
            </a:pPr>
            <a:r>
              <a:rPr lang="el-GR" b="1" dirty="0"/>
              <a:t>Μικρασιατικές (Ποντιακά, </a:t>
            </a:r>
            <a:r>
              <a:rPr lang="el-GR" b="1" dirty="0" err="1"/>
              <a:t>Καππαδοκικά</a:t>
            </a:r>
            <a:r>
              <a:rPr lang="el-GR" b="1" dirty="0"/>
              <a:t>)</a:t>
            </a:r>
          </a:p>
          <a:p>
            <a:pPr algn="just">
              <a:buFont typeface="Wingdings" pitchFamily="2" charset="2"/>
              <a:buChar char="Ø"/>
            </a:pPr>
            <a:r>
              <a:rPr lang="el-GR" b="1" dirty="0"/>
              <a:t>Βόρειες (με έμφαση σε Λεσβιακά, Κυπριακά, </a:t>
            </a:r>
            <a:r>
              <a:rPr lang="el-GR" b="1" dirty="0" err="1"/>
              <a:t>Κατωϊταλιώτικα</a:t>
            </a:r>
            <a:r>
              <a:rPr lang="el-GR" b="1" dirty="0"/>
              <a:t>, Τσακώνικα)</a:t>
            </a:r>
          </a:p>
        </p:txBody>
      </p:sp>
      <p:pic>
        <p:nvPicPr>
          <p:cNvPr id="5" name="Εικόνα 4">
            <a:extLst>
              <a:ext uri="{FF2B5EF4-FFF2-40B4-BE49-F238E27FC236}">
                <a16:creationId xmlns:a16="http://schemas.microsoft.com/office/drawing/2014/main" id="{B94F0027-E1AA-784F-97DB-EC40ABADF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788" y="3501008"/>
            <a:ext cx="6662524" cy="3215204"/>
          </a:xfrm>
          <a:prstGeom prst="rect">
            <a:avLst/>
          </a:prstGeom>
        </p:spPr>
      </p:pic>
      <p:sp>
        <p:nvSpPr>
          <p:cNvPr id="6" name="TextBox 5">
            <a:extLst>
              <a:ext uri="{FF2B5EF4-FFF2-40B4-BE49-F238E27FC236}">
                <a16:creationId xmlns:a16="http://schemas.microsoft.com/office/drawing/2014/main" id="{9711049D-77EF-5B4B-A947-D2CF53F1ECD9}"/>
              </a:ext>
            </a:extLst>
          </p:cNvPr>
          <p:cNvSpPr txBox="1"/>
          <p:nvPr/>
        </p:nvSpPr>
        <p:spPr>
          <a:xfrm>
            <a:off x="8673081" y="4527174"/>
            <a:ext cx="1763688" cy="2031325"/>
          </a:xfrm>
          <a:prstGeom prst="rect">
            <a:avLst/>
          </a:prstGeom>
          <a:noFill/>
        </p:spPr>
        <p:txBody>
          <a:bodyPr wrap="square" rtlCol="0">
            <a:spAutoFit/>
          </a:bodyPr>
          <a:lstStyle/>
          <a:p>
            <a:r>
              <a:rPr lang="el-GR" dirty="0"/>
              <a:t>Περιοχές από τις οποίες αναφέρονται διαλεκτικά φαινόμενα </a:t>
            </a:r>
          </a:p>
          <a:p>
            <a:endParaRPr lang="el-GR" dirty="0"/>
          </a:p>
          <a:p>
            <a:r>
              <a:rPr lang="el-GR" dirty="0"/>
              <a:t>Ράλλη (2021)</a:t>
            </a:r>
          </a:p>
        </p:txBody>
      </p:sp>
      <p:sp>
        <p:nvSpPr>
          <p:cNvPr id="8" name="Τίτλος 1">
            <a:extLst>
              <a:ext uri="{FF2B5EF4-FFF2-40B4-BE49-F238E27FC236}">
                <a16:creationId xmlns:a16="http://schemas.microsoft.com/office/drawing/2014/main" id="{BE596AE1-A83F-8D48-AAD8-1F55296988F6}"/>
              </a:ext>
            </a:extLst>
          </p:cNvPr>
          <p:cNvSpPr>
            <a:spLocks noGrp="1"/>
          </p:cNvSpPr>
          <p:nvPr>
            <p:ph type="title"/>
          </p:nvPr>
        </p:nvSpPr>
        <p:spPr>
          <a:xfrm>
            <a:off x="1207039" y="137392"/>
            <a:ext cx="10058400" cy="1609344"/>
          </a:xfrm>
        </p:spPr>
        <p:txBody>
          <a:bodyPr/>
          <a:lstStyle/>
          <a:p>
            <a:r>
              <a:rPr lang="el-GR" dirty="0"/>
              <a:t>ΕΝΔΕΙΚΤΙΚΑ ΧΑΡΑΚΤΗΡΙΣΤΙΚΑ ΝΕΟΕΛΛΗΝΙΚΩΝ ΔΙΑΛΕΚΤΩΝ</a:t>
            </a:r>
          </a:p>
        </p:txBody>
      </p:sp>
    </p:spTree>
    <p:extLst>
      <p:ext uri="{BB962C8B-B14F-4D97-AF65-F5344CB8AC3E}">
        <p14:creationId xmlns:p14="http://schemas.microsoft.com/office/powerpoint/2010/main" val="365889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p:txBody>
          <a:bodyPr>
            <a:normAutofit/>
          </a:bodyPr>
          <a:lstStyle/>
          <a:p>
            <a:pPr algn="just">
              <a:lnSpc>
                <a:spcPct val="120000"/>
              </a:lnSpc>
            </a:pPr>
            <a:r>
              <a:rPr lang="el-GR" b="1" dirty="0"/>
              <a:t>Έχοντας όμως μία και μοναδική απάντηση ανά τόπο, δημιουργείται η ψευδαίσθηση της καθολικής συμπεριφοράς όλων των ομιλητών του, κάτι που δεν είναι αυτονόητο η δεδομένο. </a:t>
            </a:r>
          </a:p>
          <a:p>
            <a:pPr algn="just">
              <a:lnSpc>
                <a:spcPct val="120000"/>
              </a:lnSpc>
            </a:pPr>
            <a:endParaRPr lang="el-GR" b="1" dirty="0"/>
          </a:p>
        </p:txBody>
      </p:sp>
    </p:spTree>
    <p:extLst>
      <p:ext uri="{BB962C8B-B14F-4D97-AF65-F5344CB8AC3E}">
        <p14:creationId xmlns:p14="http://schemas.microsoft.com/office/powerpoint/2010/main" val="2111763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123751" y="1916832"/>
            <a:ext cx="7938598" cy="4507372"/>
          </a:xfrm>
        </p:spPr>
        <p:txBody>
          <a:bodyPr>
            <a:normAutofit/>
          </a:bodyPr>
          <a:lstStyle/>
          <a:p>
            <a:pPr marL="0" indent="0" algn="just">
              <a:buNone/>
            </a:pPr>
            <a:endParaRPr lang="el-GR" b="1" dirty="0"/>
          </a:p>
          <a:p>
            <a:pPr algn="just">
              <a:lnSpc>
                <a:spcPct val="100000"/>
              </a:lnSpc>
              <a:buFont typeface="Wingdings" pitchFamily="2" charset="2"/>
              <a:buChar char="Ø"/>
            </a:pPr>
            <a:r>
              <a:rPr lang="el-GR" b="1" dirty="0"/>
              <a:t>Η ποντιακή διάλεκτος ανήκει στις λεγόμενες εσωτερικές μικρασιατικές διαλέκτους  (</a:t>
            </a:r>
            <a:r>
              <a:rPr lang="en-US" b="1" dirty="0"/>
              <a:t>inner Asia Minor Dialects) ( </a:t>
            </a:r>
            <a:r>
              <a:rPr lang="en-US" b="1" dirty="0" err="1"/>
              <a:t>Manolessou</a:t>
            </a:r>
            <a:r>
              <a:rPr lang="en-US" b="1" dirty="0"/>
              <a:t> 2019)</a:t>
            </a:r>
          </a:p>
          <a:p>
            <a:pPr algn="just">
              <a:lnSpc>
                <a:spcPct val="100000"/>
              </a:lnSpc>
              <a:buFont typeface="Wingdings" pitchFamily="2" charset="2"/>
              <a:buChar char="Ø"/>
            </a:pPr>
            <a:r>
              <a:rPr lang="el-GR" b="1" dirty="0"/>
              <a:t>Πριν </a:t>
            </a:r>
            <a:r>
              <a:rPr lang="el-GR" b="1" dirty="0" err="1"/>
              <a:t>απ</a:t>
            </a:r>
            <a:r>
              <a:rPr lang="en-US" b="1" dirty="0" err="1"/>
              <a:t>ό</a:t>
            </a:r>
            <a:r>
              <a:rPr lang="el-GR" b="1" dirty="0"/>
              <a:t> το 1922, </a:t>
            </a:r>
            <a:r>
              <a:rPr lang="el-GR" b="1" dirty="0" err="1"/>
              <a:t>ομιλούνταν</a:t>
            </a:r>
            <a:r>
              <a:rPr lang="el-GR" b="1" dirty="0"/>
              <a:t> στις ακτές της Βόρειας Θάλασσας, αλλά και στο εσωτερικό του Πόντου, περίπου 100 χιλιόμετρα από την ακτή (Παπαδόπουλος 1955, Οικονομίδης 1958, </a:t>
            </a:r>
            <a:r>
              <a:rPr lang="el-GR" b="1" dirty="0" err="1"/>
              <a:t>Κοντοσόπουλος</a:t>
            </a:r>
            <a:r>
              <a:rPr lang="el-GR" b="1" dirty="0"/>
              <a:t> 1994) </a:t>
            </a:r>
          </a:p>
          <a:p>
            <a:pPr marL="0" indent="0" algn="just">
              <a:lnSpc>
                <a:spcPct val="100000"/>
              </a:lnSpc>
              <a:buNone/>
            </a:pPr>
            <a:endParaRPr lang="el-GR" b="1" dirty="0"/>
          </a:p>
          <a:p>
            <a:pPr algn="just">
              <a:buFont typeface="Wingdings" pitchFamily="2" charset="2"/>
              <a:buChar char="Ø"/>
            </a:pPr>
            <a:endParaRPr lang="el-GR" b="1" dirty="0"/>
          </a:p>
          <a:p>
            <a:pPr algn="just">
              <a:buFont typeface="Wingdings" pitchFamily="2" charset="2"/>
              <a:buChar char="Ø"/>
            </a:pPr>
            <a:endParaRPr lang="el-GR" b="1" dirty="0"/>
          </a:p>
        </p:txBody>
      </p:sp>
      <p:pic>
        <p:nvPicPr>
          <p:cNvPr id="5" name="Εικόνα 4">
            <a:extLst>
              <a:ext uri="{FF2B5EF4-FFF2-40B4-BE49-F238E27FC236}">
                <a16:creationId xmlns:a16="http://schemas.microsoft.com/office/drawing/2014/main" id="{18147AD0-1C9F-DA4D-8D4A-27CF3CFFC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816" y="4797153"/>
            <a:ext cx="4644008" cy="1948083"/>
          </a:xfrm>
          <a:prstGeom prst="rect">
            <a:avLst/>
          </a:prstGeom>
        </p:spPr>
      </p:pic>
      <p:sp>
        <p:nvSpPr>
          <p:cNvPr id="10" name="Τίτλος 1">
            <a:extLst>
              <a:ext uri="{FF2B5EF4-FFF2-40B4-BE49-F238E27FC236}">
                <a16:creationId xmlns:a16="http://schemas.microsoft.com/office/drawing/2014/main" id="{ED1720F6-C700-7445-B226-478772C39044}"/>
              </a:ext>
            </a:extLst>
          </p:cNvPr>
          <p:cNvSpPr>
            <a:spLocks noGrp="1"/>
          </p:cNvSpPr>
          <p:nvPr>
            <p:ph type="title"/>
          </p:nvPr>
        </p:nvSpPr>
        <p:spPr>
          <a:xfrm>
            <a:off x="1159488" y="1043156"/>
            <a:ext cx="10392046" cy="1105288"/>
          </a:xfrm>
        </p:spPr>
        <p:txBody>
          <a:bodyPr>
            <a:normAutofit fontScale="90000"/>
          </a:bodyPr>
          <a:lstStyle/>
          <a:p>
            <a:r>
              <a:rPr lang="el-GR" dirty="0"/>
              <a:t>ΕΝΔΕΙΚΤΙΚΑ ΧΑΡΑΚΤΗΡΙΣΤΙΚΑ ΝΕΟΕΛΛΗΝΙΚΩΝ ΔΙΑΛΕΚΤΩΝ</a:t>
            </a:r>
            <a:br>
              <a:rPr lang="el-GR" dirty="0"/>
            </a:br>
            <a:r>
              <a:rPr lang="el-GR" sz="3900" b="1" dirty="0">
                <a:solidFill>
                  <a:srgbClr val="C00000"/>
                </a:solidFill>
              </a:rPr>
              <a:t>ΠΟΝΤΙΑΚΑ</a:t>
            </a:r>
            <a:br>
              <a:rPr lang="el-GR" b="1" dirty="0"/>
            </a:br>
            <a:endParaRPr lang="el-GR" dirty="0"/>
          </a:p>
        </p:txBody>
      </p:sp>
    </p:spTree>
    <p:extLst>
      <p:ext uri="{BB962C8B-B14F-4D97-AF65-F5344CB8AC3E}">
        <p14:creationId xmlns:p14="http://schemas.microsoft.com/office/powerpoint/2010/main" val="5003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123751" y="1916832"/>
            <a:ext cx="7938598" cy="4507372"/>
          </a:xfrm>
        </p:spPr>
        <p:txBody>
          <a:bodyPr>
            <a:normAutofit/>
          </a:bodyPr>
          <a:lstStyle/>
          <a:p>
            <a:pPr marL="0" indent="0" algn="just">
              <a:buNone/>
            </a:pPr>
            <a:endParaRPr lang="el-GR" b="1" dirty="0"/>
          </a:p>
          <a:p>
            <a:pPr marL="0" indent="0" algn="just">
              <a:lnSpc>
                <a:spcPct val="100000"/>
              </a:lnSpc>
              <a:buNone/>
            </a:pPr>
            <a:endParaRPr lang="el-GR" b="1" dirty="0"/>
          </a:p>
          <a:p>
            <a:pPr algn="just">
              <a:buFont typeface="Wingdings" pitchFamily="2" charset="2"/>
              <a:buChar char="Ø"/>
            </a:pPr>
            <a:endParaRPr lang="el-GR" b="1" dirty="0"/>
          </a:p>
          <a:p>
            <a:pPr algn="just">
              <a:buFont typeface="Wingdings" pitchFamily="2" charset="2"/>
              <a:buChar char="Ø"/>
            </a:pPr>
            <a:endParaRPr lang="el-GR" b="1" dirty="0"/>
          </a:p>
        </p:txBody>
      </p:sp>
      <p:pic>
        <p:nvPicPr>
          <p:cNvPr id="5" name="Εικόνα 4">
            <a:extLst>
              <a:ext uri="{FF2B5EF4-FFF2-40B4-BE49-F238E27FC236}">
                <a16:creationId xmlns:a16="http://schemas.microsoft.com/office/drawing/2014/main" id="{18147AD0-1C9F-DA4D-8D4A-27CF3CFFC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51" y="2276872"/>
            <a:ext cx="7896308" cy="3312368"/>
          </a:xfrm>
          <a:prstGeom prst="rect">
            <a:avLst/>
          </a:prstGeom>
        </p:spPr>
      </p:pic>
      <p:sp>
        <p:nvSpPr>
          <p:cNvPr id="4" name="TextBox 3">
            <a:extLst>
              <a:ext uri="{FF2B5EF4-FFF2-40B4-BE49-F238E27FC236}">
                <a16:creationId xmlns:a16="http://schemas.microsoft.com/office/drawing/2014/main" id="{FA62F57D-1E70-B54A-A49D-2A0E7BA2A9F5}"/>
              </a:ext>
            </a:extLst>
          </p:cNvPr>
          <p:cNvSpPr txBox="1"/>
          <p:nvPr/>
        </p:nvSpPr>
        <p:spPr>
          <a:xfrm>
            <a:off x="2567608" y="5949280"/>
            <a:ext cx="6984776" cy="400110"/>
          </a:xfrm>
          <a:prstGeom prst="rect">
            <a:avLst/>
          </a:prstGeom>
          <a:noFill/>
        </p:spPr>
        <p:txBody>
          <a:bodyPr wrap="square" rtlCol="0">
            <a:spAutoFit/>
          </a:bodyPr>
          <a:lstStyle/>
          <a:p>
            <a:r>
              <a:rPr lang="el-GR" sz="2000" b="1" dirty="0"/>
              <a:t>Χάρτης του ελληνόφωνου Πόντου των αρχών του 20</a:t>
            </a:r>
            <a:r>
              <a:rPr lang="el-GR" sz="2000" b="1" baseline="30000" dirty="0"/>
              <a:t>ου</a:t>
            </a:r>
            <a:r>
              <a:rPr lang="el-GR" sz="2000" b="1" dirty="0"/>
              <a:t> αι. </a:t>
            </a:r>
          </a:p>
        </p:txBody>
      </p:sp>
      <p:sp>
        <p:nvSpPr>
          <p:cNvPr id="11" name="Τίτλος 1">
            <a:extLst>
              <a:ext uri="{FF2B5EF4-FFF2-40B4-BE49-F238E27FC236}">
                <a16:creationId xmlns:a16="http://schemas.microsoft.com/office/drawing/2014/main" id="{87C7837C-9570-DC48-9452-6BC8D7491754}"/>
              </a:ext>
            </a:extLst>
          </p:cNvPr>
          <p:cNvSpPr>
            <a:spLocks noGrp="1"/>
          </p:cNvSpPr>
          <p:nvPr>
            <p:ph type="title"/>
          </p:nvPr>
        </p:nvSpPr>
        <p:spPr>
          <a:xfrm>
            <a:off x="765949" y="932140"/>
            <a:ext cx="10797160" cy="1105288"/>
          </a:xfrm>
        </p:spPr>
        <p:txBody>
          <a:bodyPr>
            <a:normAutofit fontScale="90000"/>
          </a:bodyPr>
          <a:lstStyle/>
          <a:p>
            <a:r>
              <a:rPr lang="el-GR" dirty="0"/>
              <a:t>ΕΝΔΕΙΚΤΙΚΑ ΧΑΡΑΚΤΗΡΙΣΤΙΚΑ ΝΕΟΕΛΛΗΝΙΚΩΝ ΔΙΑΛΕΚΤΩΝ</a:t>
            </a:r>
            <a:br>
              <a:rPr lang="el-GR" dirty="0"/>
            </a:br>
            <a:r>
              <a:rPr lang="el-GR" sz="3900" b="1" dirty="0">
                <a:solidFill>
                  <a:srgbClr val="C00000"/>
                </a:solidFill>
              </a:rPr>
              <a:t>ΠΟΝΤΙΑΚΑ</a:t>
            </a:r>
            <a:br>
              <a:rPr lang="el-GR" b="1" dirty="0"/>
            </a:br>
            <a:endParaRPr lang="el-GR" dirty="0"/>
          </a:p>
        </p:txBody>
      </p:sp>
    </p:spTree>
    <p:extLst>
      <p:ext uri="{BB962C8B-B14F-4D97-AF65-F5344CB8AC3E}">
        <p14:creationId xmlns:p14="http://schemas.microsoft.com/office/powerpoint/2010/main" val="2557321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123751" y="1498675"/>
            <a:ext cx="7938598" cy="4507372"/>
          </a:xfrm>
        </p:spPr>
        <p:txBody>
          <a:bodyPr>
            <a:normAutofit/>
          </a:bodyPr>
          <a:lstStyle/>
          <a:p>
            <a:pPr marL="0" indent="0" algn="just">
              <a:lnSpc>
                <a:spcPct val="100000"/>
              </a:lnSpc>
              <a:buNone/>
            </a:pPr>
            <a:endParaRPr lang="el-GR" b="1" dirty="0"/>
          </a:p>
          <a:p>
            <a:pPr algn="just">
              <a:lnSpc>
                <a:spcPct val="150000"/>
              </a:lnSpc>
              <a:buFont typeface="Wingdings" pitchFamily="2" charset="2"/>
              <a:buChar char="Ø"/>
            </a:pPr>
            <a:r>
              <a:rPr lang="el-GR" b="1" dirty="0"/>
              <a:t>Κατά τον 19</a:t>
            </a:r>
            <a:r>
              <a:rPr lang="el-GR" b="1" baseline="30000" dirty="0"/>
              <a:t>ο</a:t>
            </a:r>
            <a:r>
              <a:rPr lang="el-GR" b="1" dirty="0"/>
              <a:t> αιώνα και στις αρχές του 20ού ποντιακές κοινότητες μετακινήθηκαν στον Καύκασο ενώ μετά το 1922 δηλαδή μετά το τέλος του ελληνοτουρκικού πολέμου και την συνθήκη της </a:t>
            </a:r>
            <a:r>
              <a:rPr lang="el-GR" b="1" dirty="0" err="1"/>
              <a:t>Λωζάνης</a:t>
            </a:r>
            <a:r>
              <a:rPr lang="el-GR" b="1" dirty="0"/>
              <a:t> (Ιούλιος 1923), που υπαγόρευε την ανταλλαγή χριστιανών ορθοδόξων και μουσουλμανικών πληθυσμών, εγκαταστάθηκαν κυρίως στην Ελλάδα. </a:t>
            </a:r>
          </a:p>
          <a:p>
            <a:pPr algn="just">
              <a:buFont typeface="Wingdings" pitchFamily="2" charset="2"/>
              <a:buChar char="Ø"/>
            </a:pPr>
            <a:endParaRPr lang="el-GR" b="1" dirty="0"/>
          </a:p>
        </p:txBody>
      </p:sp>
      <p:pic>
        <p:nvPicPr>
          <p:cNvPr id="5" name="Εικόνα 4">
            <a:extLst>
              <a:ext uri="{FF2B5EF4-FFF2-40B4-BE49-F238E27FC236}">
                <a16:creationId xmlns:a16="http://schemas.microsoft.com/office/drawing/2014/main" id="{18147AD0-1C9F-DA4D-8D4A-27CF3CFFC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4145" y="4797153"/>
            <a:ext cx="4644008" cy="1948083"/>
          </a:xfrm>
          <a:prstGeom prst="rect">
            <a:avLst/>
          </a:prstGeom>
        </p:spPr>
      </p:pic>
      <p:sp>
        <p:nvSpPr>
          <p:cNvPr id="10" name="Τίτλος 1">
            <a:extLst>
              <a:ext uri="{FF2B5EF4-FFF2-40B4-BE49-F238E27FC236}">
                <a16:creationId xmlns:a16="http://schemas.microsoft.com/office/drawing/2014/main" id="{0508016D-F53B-104C-92D3-AB2671C8662C}"/>
              </a:ext>
            </a:extLst>
          </p:cNvPr>
          <p:cNvSpPr>
            <a:spLocks noGrp="1"/>
          </p:cNvSpPr>
          <p:nvPr>
            <p:ph type="title"/>
          </p:nvPr>
        </p:nvSpPr>
        <p:spPr>
          <a:xfrm>
            <a:off x="765949" y="932140"/>
            <a:ext cx="10635114" cy="1105288"/>
          </a:xfrm>
        </p:spPr>
        <p:txBody>
          <a:bodyPr>
            <a:normAutofit fontScale="90000"/>
          </a:bodyPr>
          <a:lstStyle/>
          <a:p>
            <a:r>
              <a:rPr lang="el-GR" dirty="0"/>
              <a:t>ΕΝΔΕΙΚΤΙΚΑ ΧΑΡΑΚΤΗΡΙΣΤΙΚΑ ΝΕΟΕΛΛΗΝΙΚΩΝ ΔΙΑΛΕΚΤΩΝ</a:t>
            </a:r>
            <a:br>
              <a:rPr lang="el-GR" dirty="0"/>
            </a:br>
            <a:r>
              <a:rPr lang="el-GR" sz="3900" b="1" dirty="0">
                <a:solidFill>
                  <a:srgbClr val="C00000"/>
                </a:solidFill>
              </a:rPr>
              <a:t>ΠΟΝΤΙΑΚΑ</a:t>
            </a:r>
            <a:br>
              <a:rPr lang="el-GR" b="1" dirty="0"/>
            </a:br>
            <a:endParaRPr lang="el-GR" dirty="0"/>
          </a:p>
        </p:txBody>
      </p:sp>
    </p:spTree>
    <p:extLst>
      <p:ext uri="{BB962C8B-B14F-4D97-AF65-F5344CB8AC3E}">
        <p14:creationId xmlns:p14="http://schemas.microsoft.com/office/powerpoint/2010/main" val="364578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112710" y="1772817"/>
            <a:ext cx="7938598" cy="4559925"/>
          </a:xfrm>
        </p:spPr>
        <p:txBody>
          <a:bodyPr>
            <a:normAutofit/>
          </a:bodyPr>
          <a:lstStyle/>
          <a:p>
            <a:pPr marL="0" indent="0" algn="just">
              <a:lnSpc>
                <a:spcPct val="100000"/>
              </a:lnSpc>
              <a:buNone/>
            </a:pPr>
            <a:endParaRPr lang="el-GR" b="1" dirty="0"/>
          </a:p>
          <a:p>
            <a:pPr algn="just">
              <a:lnSpc>
                <a:spcPct val="100000"/>
              </a:lnSpc>
              <a:buFont typeface="Wingdings" pitchFamily="2" charset="2"/>
              <a:buChar char="Ø"/>
            </a:pPr>
            <a:r>
              <a:rPr lang="el-GR" b="1" dirty="0"/>
              <a:t>Σύμφωνα με τον </a:t>
            </a:r>
            <a:r>
              <a:rPr lang="el-GR" b="1" dirty="0" err="1"/>
              <a:t>Δρέττα</a:t>
            </a:r>
            <a:r>
              <a:rPr lang="el-GR" b="1" dirty="0"/>
              <a:t> (1997), προς το τέλος του 20ού αιώνα οι </a:t>
            </a:r>
            <a:r>
              <a:rPr lang="el-GR" b="1" dirty="0" err="1"/>
              <a:t>ποντιόφωνοι</a:t>
            </a:r>
            <a:r>
              <a:rPr lang="el-GR" b="1" dirty="0"/>
              <a:t> της Ελλάδας ανερχόταν περίπου στις 300.000</a:t>
            </a:r>
          </a:p>
          <a:p>
            <a:pPr algn="just">
              <a:lnSpc>
                <a:spcPct val="100000"/>
              </a:lnSpc>
              <a:buFont typeface="Wingdings" pitchFamily="2" charset="2"/>
              <a:buChar char="Ø"/>
            </a:pPr>
            <a:endParaRPr lang="el-GR" b="1" dirty="0"/>
          </a:p>
          <a:p>
            <a:pPr algn="just">
              <a:lnSpc>
                <a:spcPct val="100000"/>
              </a:lnSpc>
              <a:buFont typeface="Wingdings" pitchFamily="2" charset="2"/>
              <a:buChar char="Ø"/>
            </a:pPr>
            <a:r>
              <a:rPr lang="el-GR" b="1" dirty="0"/>
              <a:t>Σήμερα, εκτός από τον ελλαδικό χώρο, </a:t>
            </a:r>
            <a:r>
              <a:rPr lang="el-GR" b="1" dirty="0" err="1"/>
              <a:t>ποντιόφωνες</a:t>
            </a:r>
            <a:r>
              <a:rPr lang="el-GR" b="1" dirty="0"/>
              <a:t> κοινότητες εντοπίζονται στη Γεωργία, στην Ουκρανία και στο </a:t>
            </a:r>
            <a:r>
              <a:rPr lang="en-US" b="1" dirty="0"/>
              <a:t>Rostov-on-Don </a:t>
            </a:r>
            <a:r>
              <a:rPr lang="el-GR" b="1" dirty="0"/>
              <a:t>της Ρωσίας (</a:t>
            </a:r>
            <a:r>
              <a:rPr lang="en-US" b="1" dirty="0" err="1"/>
              <a:t>Berikashvili</a:t>
            </a:r>
            <a:r>
              <a:rPr lang="en-US" b="1" dirty="0"/>
              <a:t> 2017)</a:t>
            </a:r>
          </a:p>
          <a:p>
            <a:pPr algn="just">
              <a:lnSpc>
                <a:spcPct val="100000"/>
              </a:lnSpc>
              <a:buFont typeface="Wingdings" pitchFamily="2" charset="2"/>
              <a:buChar char="Ø"/>
            </a:pPr>
            <a:endParaRPr lang="en-US" b="1" dirty="0"/>
          </a:p>
          <a:p>
            <a:pPr algn="just">
              <a:lnSpc>
                <a:spcPct val="100000"/>
              </a:lnSpc>
              <a:buFont typeface="Wingdings" pitchFamily="2" charset="2"/>
              <a:buChar char="Ø"/>
            </a:pPr>
            <a:r>
              <a:rPr lang="el-GR" b="1" dirty="0" err="1"/>
              <a:t>Μουσουλμ</a:t>
            </a:r>
            <a:r>
              <a:rPr lang="en-US" b="1" dirty="0" err="1"/>
              <a:t>ά</a:t>
            </a:r>
            <a:r>
              <a:rPr lang="el-GR" b="1" dirty="0" err="1"/>
              <a:t>νοι</a:t>
            </a:r>
            <a:r>
              <a:rPr lang="el-GR" b="1" dirty="0"/>
              <a:t> </a:t>
            </a:r>
            <a:r>
              <a:rPr lang="el-GR" b="1" dirty="0" err="1"/>
              <a:t>ποντιόφωνοι</a:t>
            </a:r>
            <a:r>
              <a:rPr lang="el-GR" b="1" dirty="0"/>
              <a:t> υπάρχουν ακόμη στον Πόντο, στις περιοχές του </a:t>
            </a:r>
            <a:r>
              <a:rPr lang="el-GR" b="1" dirty="0" err="1"/>
              <a:t>Οφ</a:t>
            </a:r>
            <a:r>
              <a:rPr lang="el-GR" b="1" dirty="0"/>
              <a:t> &amp; </a:t>
            </a:r>
            <a:r>
              <a:rPr lang="el-GR" b="1" dirty="0" err="1"/>
              <a:t>Τωνίας</a:t>
            </a:r>
            <a:r>
              <a:rPr lang="el-GR" b="1" dirty="0"/>
              <a:t>, κοντά στην Τραπεζούντα. Οι πληθυσμοί αυτοί εξαιρέθηκαν από την συνθήκη της </a:t>
            </a:r>
            <a:r>
              <a:rPr lang="el-GR" b="1" dirty="0" err="1"/>
              <a:t>Λωζάνης</a:t>
            </a:r>
            <a:r>
              <a:rPr lang="el-GR" b="1" dirty="0"/>
              <a:t> λόγω θρησκεύματος. </a:t>
            </a:r>
          </a:p>
        </p:txBody>
      </p:sp>
      <p:sp>
        <p:nvSpPr>
          <p:cNvPr id="9" name="Τίτλος 1">
            <a:extLst>
              <a:ext uri="{FF2B5EF4-FFF2-40B4-BE49-F238E27FC236}">
                <a16:creationId xmlns:a16="http://schemas.microsoft.com/office/drawing/2014/main" id="{5CD0661D-3CFC-0B44-AD0F-BAF006046ED6}"/>
              </a:ext>
            </a:extLst>
          </p:cNvPr>
          <p:cNvSpPr>
            <a:spLocks noGrp="1"/>
          </p:cNvSpPr>
          <p:nvPr>
            <p:ph type="title"/>
          </p:nvPr>
        </p:nvSpPr>
        <p:spPr>
          <a:xfrm>
            <a:off x="765949" y="932140"/>
            <a:ext cx="11028654" cy="1105288"/>
          </a:xfrm>
        </p:spPr>
        <p:txBody>
          <a:bodyPr>
            <a:normAutofit fontScale="90000"/>
          </a:bodyPr>
          <a:lstStyle/>
          <a:p>
            <a:r>
              <a:rPr lang="el-GR" dirty="0"/>
              <a:t>ΕΝΔΕΙΚΤΙΚΑ ΧΑΡΑΚΤΗΡΙΣΤΙΚΑ ΝΕΟΕΛΛΗΝΙΚΩΝ ΔΙΑΛΕΚΤΩΝ</a:t>
            </a:r>
            <a:br>
              <a:rPr lang="el-GR" dirty="0"/>
            </a:br>
            <a:r>
              <a:rPr lang="el-GR" sz="3900" b="1" dirty="0">
                <a:solidFill>
                  <a:srgbClr val="C00000"/>
                </a:solidFill>
              </a:rPr>
              <a:t>ΠΟΝΤΙΑΚΑ</a:t>
            </a:r>
            <a:br>
              <a:rPr lang="el-GR" b="1" dirty="0"/>
            </a:br>
            <a:endParaRPr lang="el-GR" dirty="0"/>
          </a:p>
        </p:txBody>
      </p:sp>
    </p:spTree>
    <p:extLst>
      <p:ext uri="{BB962C8B-B14F-4D97-AF65-F5344CB8AC3E}">
        <p14:creationId xmlns:p14="http://schemas.microsoft.com/office/powerpoint/2010/main" val="46851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112710" y="2132857"/>
            <a:ext cx="7938598" cy="4199885"/>
          </a:xfrm>
        </p:spPr>
        <p:txBody>
          <a:bodyPr>
            <a:normAutofit/>
          </a:bodyPr>
          <a:lstStyle/>
          <a:p>
            <a:pPr algn="just">
              <a:lnSpc>
                <a:spcPct val="100000"/>
              </a:lnSpc>
              <a:buFont typeface="Wingdings" pitchFamily="2" charset="2"/>
              <a:buChar char="Ø"/>
            </a:pPr>
            <a:r>
              <a:rPr lang="el-GR" b="1" dirty="0"/>
              <a:t>Η Ποντιακή έχει δεχθεί επίδραση από την Τουρκική, αφού ο Πόντος καταλήφθηκε από τους Οθωμανούς τον 15</a:t>
            </a:r>
            <a:r>
              <a:rPr lang="el-GR" b="1" baseline="30000" dirty="0"/>
              <a:t>ο</a:t>
            </a:r>
            <a:r>
              <a:rPr lang="el-GR" b="1" dirty="0"/>
              <a:t> αιώνα </a:t>
            </a:r>
          </a:p>
          <a:p>
            <a:pPr algn="just">
              <a:lnSpc>
                <a:spcPct val="100000"/>
              </a:lnSpc>
              <a:buFont typeface="Wingdings" pitchFamily="2" charset="2"/>
              <a:buChar char="Ø"/>
            </a:pPr>
            <a:endParaRPr lang="el-GR" b="1" dirty="0"/>
          </a:p>
          <a:p>
            <a:pPr algn="just">
              <a:lnSpc>
                <a:spcPct val="100000"/>
              </a:lnSpc>
              <a:buFont typeface="Wingdings" pitchFamily="2" charset="2"/>
              <a:buChar char="Ø"/>
            </a:pPr>
            <a:r>
              <a:rPr lang="el-GR" b="1" dirty="0"/>
              <a:t>Όπως όλες οι διάλεκτοι έτσι και η Ποντιακή των αρχών του 20ού αιώνα παρουσίαζε εσωτερική διαφοροποίηση.</a:t>
            </a:r>
          </a:p>
          <a:p>
            <a:pPr algn="just">
              <a:lnSpc>
                <a:spcPct val="100000"/>
              </a:lnSpc>
              <a:buFont typeface="Wingdings" pitchFamily="2" charset="2"/>
              <a:buChar char="Ø"/>
            </a:pPr>
            <a:endParaRPr lang="el-GR" b="1" dirty="0"/>
          </a:p>
          <a:p>
            <a:pPr algn="just">
              <a:lnSpc>
                <a:spcPct val="100000"/>
              </a:lnSpc>
              <a:buFont typeface="Wingdings" pitchFamily="2" charset="2"/>
              <a:buChar char="Ø"/>
            </a:pPr>
            <a:r>
              <a:rPr lang="el-GR" b="1" dirty="0"/>
              <a:t>Σύμφωνα με τους Παπαδόπουλο (1955) και Οικονομίδη (1958) </a:t>
            </a:r>
          </a:p>
          <a:p>
            <a:pPr lvl="4" algn="just">
              <a:lnSpc>
                <a:spcPct val="100000"/>
              </a:lnSpc>
              <a:buFont typeface="Wingdings" pitchFamily="2" charset="2"/>
              <a:buChar char="Ø"/>
            </a:pPr>
            <a:r>
              <a:rPr lang="el-GR" b="1" dirty="0"/>
              <a:t>Δ</a:t>
            </a:r>
            <a:r>
              <a:rPr lang="el-GR" sz="2000" b="1" dirty="0"/>
              <a:t>ιακρινόταν σε ανατολική και δυτική</a:t>
            </a:r>
          </a:p>
        </p:txBody>
      </p:sp>
      <p:sp>
        <p:nvSpPr>
          <p:cNvPr id="6" name="Τίτλος 1">
            <a:extLst>
              <a:ext uri="{FF2B5EF4-FFF2-40B4-BE49-F238E27FC236}">
                <a16:creationId xmlns:a16="http://schemas.microsoft.com/office/drawing/2014/main" id="{AB1AA555-CDC0-204C-9C29-14AB4C688777}"/>
              </a:ext>
            </a:extLst>
          </p:cNvPr>
          <p:cNvSpPr>
            <a:spLocks noGrp="1"/>
          </p:cNvSpPr>
          <p:nvPr>
            <p:ph type="title"/>
          </p:nvPr>
        </p:nvSpPr>
        <p:spPr>
          <a:xfrm>
            <a:off x="765948" y="932140"/>
            <a:ext cx="10924481" cy="1105288"/>
          </a:xfrm>
        </p:spPr>
        <p:txBody>
          <a:bodyPr>
            <a:normAutofit fontScale="90000"/>
          </a:bodyPr>
          <a:lstStyle/>
          <a:p>
            <a:r>
              <a:rPr lang="el-GR" dirty="0"/>
              <a:t>ΕΝΔΕΙΚΤΙΚΑ ΧΑΡΑΚΤΗΡΙΣΤΙΚΑ ΝΕΟΕΛΛΗΝΙΚΩΝ ΔΙΑΛΕΚΤΩΝ</a:t>
            </a:r>
            <a:br>
              <a:rPr lang="el-GR" dirty="0"/>
            </a:br>
            <a:r>
              <a:rPr lang="el-GR" sz="3900" b="1" dirty="0">
                <a:solidFill>
                  <a:srgbClr val="C00000"/>
                </a:solidFill>
              </a:rPr>
              <a:t>ΠΟΝΤΙΑΚΑ</a:t>
            </a:r>
            <a:br>
              <a:rPr lang="el-GR" b="1" dirty="0"/>
            </a:br>
            <a:endParaRPr lang="el-GR" dirty="0"/>
          </a:p>
        </p:txBody>
      </p:sp>
    </p:spTree>
    <p:extLst>
      <p:ext uri="{BB962C8B-B14F-4D97-AF65-F5344CB8AC3E}">
        <p14:creationId xmlns:p14="http://schemas.microsoft.com/office/powerpoint/2010/main" val="2619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856527" y="932140"/>
            <a:ext cx="10810754" cy="1105288"/>
          </a:xfrm>
        </p:spPr>
        <p:txBody>
          <a:bodyPr>
            <a:normAutofit fontScale="90000"/>
          </a:bodyPr>
          <a:lstStyle/>
          <a:p>
            <a:r>
              <a:rPr lang="el-GR" dirty="0"/>
              <a:t>ΕΝΔΕΙΚΤΙΚΑ ΧΑΡΑΚΤΗΡΙΣΤΙΚΑ ΝΕΟΕΛΛΗΝΙΚΩΝ ΔΙΑΛΕΚΤΩΝ</a:t>
            </a:r>
            <a:br>
              <a:rPr lang="el-GR" dirty="0"/>
            </a:br>
            <a:r>
              <a:rPr lang="el-GR" sz="3900" b="1" dirty="0">
                <a:solidFill>
                  <a:srgbClr val="C00000"/>
                </a:solidFill>
              </a:rPr>
              <a:t>ΠΟΝΤΙΑΚΑ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112710" y="2132857"/>
            <a:ext cx="7938598" cy="4199885"/>
          </a:xfrm>
        </p:spPr>
        <p:txBody>
          <a:bodyPr>
            <a:normAutofit/>
          </a:bodyPr>
          <a:lstStyle/>
          <a:p>
            <a:pPr algn="ctr">
              <a:lnSpc>
                <a:spcPct val="100000"/>
              </a:lnSpc>
              <a:buFont typeface="Wingdings" pitchFamily="2" charset="2"/>
              <a:buChar char="Ø"/>
            </a:pPr>
            <a:r>
              <a:rPr lang="el-GR" sz="2000" b="1" dirty="0"/>
              <a:t>Σύμφωνα με τον Τριανταφυλλίδη (1938) διακρίνεται σε τρεις μεγάλες ομάδες:</a:t>
            </a:r>
            <a:endParaRPr lang="el-GR" b="1" dirty="0"/>
          </a:p>
          <a:p>
            <a:pPr algn="just">
              <a:lnSpc>
                <a:spcPct val="100000"/>
              </a:lnSpc>
              <a:buFont typeface="Wingdings" pitchFamily="2" charset="2"/>
              <a:buChar char="Ø"/>
            </a:pPr>
            <a:r>
              <a:rPr lang="el-GR" sz="2000" b="1" dirty="0"/>
              <a:t>Α) τα </a:t>
            </a:r>
            <a:r>
              <a:rPr lang="el-GR" sz="2000" b="1" dirty="0" err="1"/>
              <a:t>Οινουντιακά</a:t>
            </a:r>
            <a:r>
              <a:rPr lang="el-GR" sz="2000" b="1" dirty="0"/>
              <a:t> (Οινόη, Άνω </a:t>
            </a:r>
            <a:r>
              <a:rPr lang="el-GR" sz="2000" b="1" dirty="0" err="1"/>
              <a:t>Αμισσός</a:t>
            </a:r>
            <a:r>
              <a:rPr lang="el-GR" sz="2000" b="1" dirty="0"/>
              <a:t>, </a:t>
            </a:r>
            <a:r>
              <a:rPr lang="el-GR" sz="2000" b="1" dirty="0" err="1"/>
              <a:t>Ινέπολη</a:t>
            </a:r>
            <a:r>
              <a:rPr lang="el-GR" sz="2000" b="1" dirty="0"/>
              <a:t>, Σινώπη κ.α.)</a:t>
            </a:r>
          </a:p>
          <a:p>
            <a:pPr algn="just">
              <a:lnSpc>
                <a:spcPct val="100000"/>
              </a:lnSpc>
              <a:buFont typeface="Wingdings" pitchFamily="2" charset="2"/>
              <a:buChar char="Ø"/>
            </a:pPr>
            <a:r>
              <a:rPr lang="el-GR" b="1" dirty="0"/>
              <a:t>Β) τα </a:t>
            </a:r>
            <a:r>
              <a:rPr lang="el-GR" b="1" dirty="0" err="1"/>
              <a:t>Τραπεζουντιανά</a:t>
            </a:r>
            <a:r>
              <a:rPr lang="el-GR" b="1" dirty="0"/>
              <a:t> (Τραπεζούντα, </a:t>
            </a:r>
            <a:r>
              <a:rPr lang="el-GR" b="1" dirty="0" err="1"/>
              <a:t>Κερασούντα</a:t>
            </a:r>
            <a:r>
              <a:rPr lang="el-GR" b="1" dirty="0"/>
              <a:t>, </a:t>
            </a:r>
            <a:r>
              <a:rPr lang="el-GR" b="1" dirty="0" err="1"/>
              <a:t>Ριζούντα</a:t>
            </a:r>
            <a:r>
              <a:rPr lang="el-GR" b="1" dirty="0"/>
              <a:t>, Σούρμενα, </a:t>
            </a:r>
            <a:r>
              <a:rPr lang="el-GR" b="1" dirty="0" err="1"/>
              <a:t>Όφις</a:t>
            </a:r>
            <a:r>
              <a:rPr lang="el-GR" b="1" dirty="0"/>
              <a:t>, </a:t>
            </a:r>
            <a:r>
              <a:rPr lang="el-GR" b="1" dirty="0" err="1"/>
              <a:t>Λιβερά</a:t>
            </a:r>
            <a:r>
              <a:rPr lang="el-GR" b="1" dirty="0"/>
              <a:t>, Τρίπολη, Ματσούκα κ.α.)</a:t>
            </a:r>
          </a:p>
          <a:p>
            <a:pPr algn="just">
              <a:lnSpc>
                <a:spcPct val="100000"/>
              </a:lnSpc>
              <a:buFont typeface="Wingdings" pitchFamily="2" charset="2"/>
              <a:buChar char="Ø"/>
            </a:pPr>
            <a:r>
              <a:rPr lang="el-GR" sz="2000" b="1" dirty="0"/>
              <a:t>Γ) τα </a:t>
            </a:r>
            <a:r>
              <a:rPr lang="el-GR" sz="2000" b="1" dirty="0" err="1"/>
              <a:t>Χαλδιώτικα</a:t>
            </a:r>
            <a:r>
              <a:rPr lang="el-GR" sz="2000" b="1" dirty="0"/>
              <a:t> (επαρχία </a:t>
            </a:r>
            <a:r>
              <a:rPr lang="el-GR" sz="2000" b="1" dirty="0" err="1"/>
              <a:t>Χαλδίας</a:t>
            </a:r>
            <a:r>
              <a:rPr lang="el-GR" sz="2000" b="1" dirty="0"/>
              <a:t>, Αργυρούπολη, Σάντα, </a:t>
            </a:r>
            <a:r>
              <a:rPr lang="el-GR" sz="2000" b="1" dirty="0" err="1"/>
              <a:t>Κρώμνη</a:t>
            </a:r>
            <a:r>
              <a:rPr lang="el-GR" sz="2000" b="1" dirty="0"/>
              <a:t>, </a:t>
            </a:r>
            <a:r>
              <a:rPr lang="el-GR" sz="2000" b="1" dirty="0" err="1"/>
              <a:t>Κοτύωρα</a:t>
            </a:r>
            <a:r>
              <a:rPr lang="el-GR" b="1" dirty="0"/>
              <a:t>, Νικόπολη </a:t>
            </a:r>
            <a:r>
              <a:rPr lang="el-GR" b="1" dirty="0" err="1"/>
              <a:t>κ.α</a:t>
            </a:r>
            <a:r>
              <a:rPr lang="el-GR" b="1" dirty="0"/>
              <a:t>) </a:t>
            </a:r>
            <a:endParaRPr lang="el-GR" sz="2000" b="1" dirty="0"/>
          </a:p>
        </p:txBody>
      </p:sp>
      <p:pic>
        <p:nvPicPr>
          <p:cNvPr id="4" name="Εικόνα 3">
            <a:extLst>
              <a:ext uri="{FF2B5EF4-FFF2-40B4-BE49-F238E27FC236}">
                <a16:creationId xmlns:a16="http://schemas.microsoft.com/office/drawing/2014/main" id="{7681123A-A199-B04B-B524-B108300DA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7728" y="5006499"/>
            <a:ext cx="4946354" cy="1844824"/>
          </a:xfrm>
          <a:prstGeom prst="rect">
            <a:avLst/>
          </a:prstGeom>
        </p:spPr>
      </p:pic>
    </p:spTree>
    <p:extLst>
      <p:ext uri="{BB962C8B-B14F-4D97-AF65-F5344CB8AC3E}">
        <p14:creationId xmlns:p14="http://schemas.microsoft.com/office/powerpoint/2010/main" val="417385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949124" y="1027569"/>
            <a:ext cx="10787605" cy="1105288"/>
          </a:xfrm>
        </p:spPr>
        <p:txBody>
          <a:bodyPr>
            <a:normAutofit fontScale="90000"/>
          </a:bodyPr>
          <a:lstStyle/>
          <a:p>
            <a:r>
              <a:rPr lang="el-GR" dirty="0"/>
              <a:t>ΕΝΔΕΙΚΤΙΚΑ ΧΑΡΑΚΤΗΡΙΣΤΙΚΑ ΝΕΟΕΛΛΗΝΙΚΩΝ ΔΙΑΛΕΚΤΩΝ</a:t>
            </a:r>
            <a:br>
              <a:rPr lang="el-GR" dirty="0"/>
            </a:br>
            <a:r>
              <a:rPr lang="el-GR" sz="3900" b="1" dirty="0">
                <a:solidFill>
                  <a:srgbClr val="C00000"/>
                </a:solidFill>
              </a:rPr>
              <a:t>ΠΟΝΤΙΑΚΑ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112710" y="2132857"/>
            <a:ext cx="7938598" cy="4199885"/>
          </a:xfrm>
        </p:spPr>
        <p:txBody>
          <a:bodyPr>
            <a:normAutofit lnSpcReduction="10000"/>
          </a:bodyPr>
          <a:lstStyle/>
          <a:p>
            <a:pPr algn="just">
              <a:lnSpc>
                <a:spcPct val="150000"/>
              </a:lnSpc>
              <a:buFont typeface="Wingdings" pitchFamily="2" charset="2"/>
              <a:buChar char="Ø"/>
            </a:pPr>
            <a:r>
              <a:rPr lang="el-GR" sz="2200" b="1" dirty="0"/>
              <a:t>Όπως συμβαίνει και σε άλλες νεοελληνικές διαλέκτους, τα φαινόμενα που εμφανίζει η Ποντιακή και διαφοροποιούνται από αυτά της κοινής Νεοελληνικής είναι πολλά. </a:t>
            </a:r>
          </a:p>
          <a:p>
            <a:pPr algn="just">
              <a:lnSpc>
                <a:spcPct val="150000"/>
              </a:lnSpc>
              <a:buFont typeface="Wingdings" pitchFamily="2" charset="2"/>
              <a:buChar char="Ø"/>
            </a:pPr>
            <a:r>
              <a:rPr lang="el-GR" sz="2200" b="1" dirty="0"/>
              <a:t>Τα περισσότερα μαρτυρούν μία συντηρητικότητα, υπό την έννοια ότι υπάρχουν χαρακτηριστικά που επιβιώνουν από την αρχαία ελληνική ή περιόδους της Μεσαιωνικής Ελληνικής. </a:t>
            </a:r>
          </a:p>
          <a:p>
            <a:pPr marL="0" indent="0" algn="just">
              <a:lnSpc>
                <a:spcPct val="150000"/>
              </a:lnSpc>
              <a:buNone/>
            </a:pPr>
            <a:endParaRPr lang="el-GR" sz="2200" b="1" dirty="0"/>
          </a:p>
          <a:p>
            <a:pPr marL="0" indent="0">
              <a:lnSpc>
                <a:spcPct val="100000"/>
              </a:lnSpc>
              <a:buNone/>
            </a:pPr>
            <a:endParaRPr lang="el-GR" sz="2000" b="1" dirty="0"/>
          </a:p>
        </p:txBody>
      </p:sp>
    </p:spTree>
    <p:extLst>
      <p:ext uri="{BB962C8B-B14F-4D97-AF65-F5344CB8AC3E}">
        <p14:creationId xmlns:p14="http://schemas.microsoft.com/office/powerpoint/2010/main" val="146326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972273" y="1027568"/>
            <a:ext cx="9599362" cy="1105288"/>
          </a:xfrm>
        </p:spPr>
        <p:txBody>
          <a:bodyPr>
            <a:normAutofit fontScale="90000"/>
          </a:bodyPr>
          <a:lstStyle/>
          <a:p>
            <a:r>
              <a:rPr lang="el-GR" dirty="0"/>
              <a:t>ΕΝΔΕΙΚΤΙΚΑ ΧΑΡΑΚΤΗΡΙΣΤΙΚΑ ΝΕΟΕΛΛΗΝΙΚΩΝ ΔΙΑΛΕΚΤΩΝ</a:t>
            </a:r>
            <a:br>
              <a:rPr lang="el-GR" dirty="0"/>
            </a:br>
            <a:r>
              <a:rPr lang="el-GR" sz="3900" b="1" dirty="0">
                <a:solidFill>
                  <a:srgbClr val="C00000"/>
                </a:solidFill>
              </a:rPr>
              <a:t>ΠΟΝΤΙΑΚΑ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112710" y="2132856"/>
            <a:ext cx="7938598" cy="4536504"/>
          </a:xfrm>
        </p:spPr>
        <p:txBody>
          <a:bodyPr>
            <a:normAutofit/>
          </a:bodyPr>
          <a:lstStyle/>
          <a:p>
            <a:pPr marL="0" indent="0" algn="just">
              <a:lnSpc>
                <a:spcPct val="150000"/>
              </a:lnSpc>
              <a:buNone/>
            </a:pPr>
            <a:r>
              <a:rPr lang="el-GR" sz="2200" b="1" dirty="0">
                <a:solidFill>
                  <a:srgbClr val="C00000"/>
                </a:solidFill>
              </a:rPr>
              <a:t>Στην Φωνολογία:</a:t>
            </a:r>
          </a:p>
          <a:p>
            <a:pPr algn="just">
              <a:lnSpc>
                <a:spcPct val="150000"/>
              </a:lnSpc>
              <a:buFont typeface="Wingdings" pitchFamily="2" charset="2"/>
              <a:buChar char="Ø"/>
            </a:pPr>
            <a:r>
              <a:rPr lang="el-GR" sz="2100" b="1" dirty="0"/>
              <a:t>Χαρακτηριστικό γνώρισμα είναι η διατήρηση της αρχαιοελληνικής προφοράς του ορθογραφικού &lt; η &gt; ως /ε/</a:t>
            </a:r>
          </a:p>
          <a:p>
            <a:pPr marL="0" indent="0" algn="just">
              <a:lnSpc>
                <a:spcPct val="150000"/>
              </a:lnSpc>
              <a:buNone/>
            </a:pPr>
            <a:r>
              <a:rPr lang="el-GR" sz="2200" b="1" dirty="0">
                <a:solidFill>
                  <a:srgbClr val="C00000"/>
                </a:solidFill>
              </a:rPr>
              <a:t>Ποντιακά</a:t>
            </a:r>
            <a:r>
              <a:rPr lang="en-US" sz="2200" b="1" dirty="0">
                <a:solidFill>
                  <a:srgbClr val="C00000"/>
                </a:solidFill>
              </a:rPr>
              <a:t>	</a:t>
            </a:r>
            <a:r>
              <a:rPr lang="el-GR" sz="2200" b="1" dirty="0">
                <a:solidFill>
                  <a:srgbClr val="C00000"/>
                </a:solidFill>
              </a:rPr>
              <a:t>Νέα Ελληνικά 	Αρχαία Ελληνικά</a:t>
            </a:r>
          </a:p>
          <a:p>
            <a:pPr marL="0" indent="0" algn="just">
              <a:lnSpc>
                <a:spcPct val="150000"/>
              </a:lnSpc>
              <a:buNone/>
            </a:pPr>
            <a:r>
              <a:rPr lang="en-US" sz="2200" b="1" dirty="0">
                <a:latin typeface="Cambria" panose="02040503050406030204" pitchFamily="18" charset="0"/>
              </a:rPr>
              <a:t>’</a:t>
            </a:r>
            <a:r>
              <a:rPr lang="en-US" sz="2200" b="1" dirty="0" err="1">
                <a:latin typeface="Cambria" panose="02040503050406030204" pitchFamily="18" charset="0"/>
              </a:rPr>
              <a:t>kleman</a:t>
            </a:r>
            <a:r>
              <a:rPr lang="el-GR" sz="2200" b="1" dirty="0">
                <a:latin typeface="Cambria" panose="02040503050406030204" pitchFamily="18" charset="0"/>
              </a:rPr>
              <a:t>	</a:t>
            </a:r>
            <a:r>
              <a:rPr lang="en-US" sz="2200" b="1" dirty="0">
                <a:latin typeface="Cambria" panose="02040503050406030204" pitchFamily="18" charset="0"/>
              </a:rPr>
              <a:t>‘</a:t>
            </a:r>
            <a:r>
              <a:rPr lang="en-US" sz="2200" b="1" dirty="0" err="1">
                <a:latin typeface="Cambria" panose="02040503050406030204" pitchFamily="18" charset="0"/>
              </a:rPr>
              <a:t>klima</a:t>
            </a:r>
            <a:r>
              <a:rPr lang="en-US" sz="2200" b="1" dirty="0">
                <a:latin typeface="Cambria" panose="02040503050406030204" pitchFamily="18" charset="0"/>
              </a:rPr>
              <a:t> </a:t>
            </a:r>
            <a:r>
              <a:rPr lang="en-US" sz="2200" b="1" i="1" dirty="0">
                <a:latin typeface="Cambria" panose="02040503050406030204" pitchFamily="18" charset="0"/>
              </a:rPr>
              <a:t>(</a:t>
            </a:r>
            <a:r>
              <a:rPr lang="el-GR" sz="2200" b="1" i="1" dirty="0">
                <a:latin typeface="Cambria" panose="02040503050406030204" pitchFamily="18" charset="0"/>
              </a:rPr>
              <a:t>κλήμα)	</a:t>
            </a:r>
            <a:r>
              <a:rPr lang="en-US" sz="2200" b="1" i="1" dirty="0">
                <a:latin typeface="Cambria" panose="02040503050406030204" pitchFamily="18" charset="0"/>
              </a:rPr>
              <a:t>‘</a:t>
            </a:r>
            <a:r>
              <a:rPr lang="en-US" sz="2200" b="1" dirty="0">
                <a:latin typeface="Cambria" panose="02040503050406030204" pitchFamily="18" charset="0"/>
              </a:rPr>
              <a:t>kl</a:t>
            </a:r>
            <a:r>
              <a:rPr lang="el-GR" sz="2200" b="1" dirty="0">
                <a:latin typeface="Cambria" panose="02040503050406030204" pitchFamily="18" charset="0"/>
              </a:rPr>
              <a:t>ε:</a:t>
            </a:r>
            <a:r>
              <a:rPr lang="en-US" sz="2200" b="1" dirty="0">
                <a:latin typeface="Cambria" panose="02040503050406030204" pitchFamily="18" charset="0"/>
              </a:rPr>
              <a:t>ma</a:t>
            </a:r>
            <a:endParaRPr lang="en-US" sz="2200" b="1" i="1" dirty="0">
              <a:latin typeface="Cambria" panose="02040503050406030204" pitchFamily="18" charset="0"/>
            </a:endParaRPr>
          </a:p>
          <a:p>
            <a:pPr marL="0" indent="0" algn="just">
              <a:lnSpc>
                <a:spcPct val="150000"/>
              </a:lnSpc>
              <a:buNone/>
            </a:pPr>
            <a:r>
              <a:rPr lang="en-US" sz="2200" b="1" dirty="0">
                <a:latin typeface="Cambria" panose="02040503050406030204" pitchFamily="18" charset="0"/>
              </a:rPr>
              <a:t>‘</a:t>
            </a:r>
            <a:r>
              <a:rPr lang="el-GR" sz="2200" b="1" dirty="0">
                <a:latin typeface="Cambria" panose="02040503050406030204" pitchFamily="18" charset="0"/>
              </a:rPr>
              <a:t>ð</a:t>
            </a:r>
            <a:r>
              <a:rPr lang="en-US" sz="2200" b="1" dirty="0" err="1">
                <a:latin typeface="Cambria" panose="02040503050406030204" pitchFamily="18" charset="0"/>
              </a:rPr>
              <a:t>ule</a:t>
            </a:r>
            <a:r>
              <a:rPr lang="en-US" sz="2200" b="1" dirty="0">
                <a:latin typeface="Cambria" panose="02040503050406030204" pitchFamily="18" charset="0"/>
              </a:rPr>
              <a:t>:		‘</a:t>
            </a:r>
            <a:r>
              <a:rPr lang="el-GR" sz="2200" b="1" dirty="0">
                <a:latin typeface="Cambria" panose="02040503050406030204" pitchFamily="18" charset="0"/>
              </a:rPr>
              <a:t>ð</a:t>
            </a:r>
            <a:r>
              <a:rPr lang="en-US" sz="2200" b="1" dirty="0" err="1">
                <a:latin typeface="Cambria" panose="02040503050406030204" pitchFamily="18" charset="0"/>
              </a:rPr>
              <a:t>uli</a:t>
            </a:r>
            <a:r>
              <a:rPr lang="el-GR" sz="2200" b="1" dirty="0">
                <a:latin typeface="Cambria" panose="02040503050406030204" pitchFamily="18" charset="0"/>
              </a:rPr>
              <a:t> </a:t>
            </a:r>
            <a:r>
              <a:rPr lang="el-GR" sz="2200" b="1" i="1" dirty="0">
                <a:latin typeface="Cambria" panose="02040503050406030204" pitchFamily="18" charset="0"/>
              </a:rPr>
              <a:t>(δούλη)</a:t>
            </a:r>
            <a:r>
              <a:rPr lang="en-US" sz="2200" b="1" i="1" dirty="0">
                <a:latin typeface="Cambria" panose="02040503050406030204" pitchFamily="18" charset="0"/>
              </a:rPr>
              <a:t>		‘</a:t>
            </a:r>
            <a:r>
              <a:rPr lang="en-US" sz="2200" b="1" dirty="0" err="1">
                <a:latin typeface="Cambria" panose="02040503050406030204" pitchFamily="18" charset="0"/>
              </a:rPr>
              <a:t>dule</a:t>
            </a:r>
            <a:r>
              <a:rPr lang="en-US" sz="2200" b="1" dirty="0">
                <a:latin typeface="Cambria" panose="02040503050406030204" pitchFamily="18" charset="0"/>
              </a:rPr>
              <a:t>:</a:t>
            </a:r>
          </a:p>
          <a:p>
            <a:pPr marL="0" indent="0" algn="r">
              <a:lnSpc>
                <a:spcPct val="150000"/>
              </a:lnSpc>
              <a:buNone/>
            </a:pPr>
            <a:r>
              <a:rPr lang="el-GR" sz="2200" b="1" dirty="0">
                <a:latin typeface="Cambria" panose="02040503050406030204" pitchFamily="18" charset="0"/>
              </a:rPr>
              <a:t>(</a:t>
            </a:r>
            <a:r>
              <a:rPr lang="el-GR" sz="2200" b="1" dirty="0" err="1">
                <a:latin typeface="Cambria" panose="02040503050406030204" pitchFamily="18" charset="0"/>
              </a:rPr>
              <a:t>Μανωλ</a:t>
            </a:r>
            <a:r>
              <a:rPr lang="en-US" sz="2200" b="1" dirty="0" err="1">
                <a:latin typeface="Cambria" panose="02040503050406030204" pitchFamily="18" charset="0"/>
              </a:rPr>
              <a:t>έ</a:t>
            </a:r>
            <a:r>
              <a:rPr lang="el-GR" sz="2200" b="1" dirty="0">
                <a:latin typeface="Cambria" panose="02040503050406030204" pitchFamily="18" charset="0"/>
              </a:rPr>
              <a:t>σου &amp; Παντελίδης 2011)</a:t>
            </a:r>
            <a:endParaRPr lang="en-US" sz="2200" b="1" dirty="0">
              <a:latin typeface="Cambria" panose="02040503050406030204" pitchFamily="18" charset="0"/>
            </a:endParaRPr>
          </a:p>
          <a:p>
            <a:pPr marL="0" indent="0" algn="just">
              <a:lnSpc>
                <a:spcPct val="150000"/>
              </a:lnSpc>
              <a:buNone/>
            </a:pPr>
            <a:endParaRPr lang="en-US" sz="2200" b="1" dirty="0"/>
          </a:p>
          <a:p>
            <a:pPr marL="0" indent="0" algn="just">
              <a:lnSpc>
                <a:spcPct val="150000"/>
              </a:lnSpc>
              <a:buNone/>
            </a:pPr>
            <a:endParaRPr lang="el-GR" sz="2200" b="1" dirty="0"/>
          </a:p>
          <a:p>
            <a:pPr marL="0" indent="0">
              <a:lnSpc>
                <a:spcPct val="100000"/>
              </a:lnSpc>
              <a:buNone/>
            </a:pPr>
            <a:endParaRPr lang="el-GR" sz="2000" b="1" dirty="0"/>
          </a:p>
        </p:txBody>
      </p:sp>
    </p:spTree>
    <p:extLst>
      <p:ext uri="{BB962C8B-B14F-4D97-AF65-F5344CB8AC3E}">
        <p14:creationId xmlns:p14="http://schemas.microsoft.com/office/powerpoint/2010/main" val="245838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1875099" y="530189"/>
            <a:ext cx="8084141"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ΠΟΝΤΙΑΚΑ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103741" y="1484785"/>
            <a:ext cx="7938598" cy="4825435"/>
          </a:xfrm>
        </p:spPr>
        <p:txBody>
          <a:bodyPr>
            <a:normAutofit fontScale="92500" lnSpcReduction="20000"/>
          </a:bodyPr>
          <a:lstStyle/>
          <a:p>
            <a:pPr marL="0" indent="0" algn="just">
              <a:lnSpc>
                <a:spcPct val="150000"/>
              </a:lnSpc>
              <a:buNone/>
            </a:pPr>
            <a:r>
              <a:rPr lang="el-GR" b="1" dirty="0">
                <a:solidFill>
                  <a:srgbClr val="C00000"/>
                </a:solidFill>
              </a:rPr>
              <a:t>Στην Μορφολογία:</a:t>
            </a:r>
          </a:p>
          <a:p>
            <a:pPr marL="0" indent="0" algn="just">
              <a:lnSpc>
                <a:spcPct val="150000"/>
              </a:lnSpc>
              <a:buNone/>
            </a:pPr>
            <a:r>
              <a:rPr lang="en-US" b="1" dirty="0" err="1"/>
              <a:t>Η</a:t>
            </a:r>
            <a:r>
              <a:rPr lang="en-US" b="1" dirty="0"/>
              <a:t> </a:t>
            </a:r>
            <a:r>
              <a:rPr lang="en-US" b="1" dirty="0" err="1"/>
              <a:t>κλίση</a:t>
            </a:r>
            <a:r>
              <a:rPr lang="en-US" b="1" dirty="0"/>
              <a:t> </a:t>
            </a:r>
            <a:r>
              <a:rPr lang="en-US" b="1" dirty="0" err="1"/>
              <a:t>των</a:t>
            </a:r>
            <a:r>
              <a:rPr lang="en-US" b="1" dirty="0"/>
              <a:t> α</a:t>
            </a:r>
            <a:r>
              <a:rPr lang="en-US" b="1" dirty="0" err="1"/>
              <a:t>ρσενικών</a:t>
            </a:r>
            <a:r>
              <a:rPr lang="en-US" b="1" dirty="0"/>
              <a:t> </a:t>
            </a:r>
            <a:r>
              <a:rPr lang="en-US" b="1" dirty="0" err="1"/>
              <a:t>ονομάτων</a:t>
            </a:r>
            <a:r>
              <a:rPr lang="en-US" b="1" dirty="0"/>
              <a:t> </a:t>
            </a:r>
            <a:r>
              <a:rPr lang="en-US" b="1" dirty="0" err="1"/>
              <a:t>σε</a:t>
            </a:r>
            <a:r>
              <a:rPr lang="el-GR" b="1" dirty="0"/>
              <a:t> –</a:t>
            </a:r>
            <a:r>
              <a:rPr lang="el-GR" b="1" dirty="0" err="1"/>
              <a:t>ος</a:t>
            </a:r>
            <a:r>
              <a:rPr lang="el-GR" b="1" dirty="0"/>
              <a:t> συνδέεται με το χαρακτηριστικό της οριστικότητας. Έτσι, στην ονομαστική του ενικού αριθμού: </a:t>
            </a:r>
          </a:p>
          <a:p>
            <a:pPr marL="822960" lvl="3" indent="0" algn="just">
              <a:lnSpc>
                <a:spcPct val="150000"/>
              </a:lnSpc>
              <a:buNone/>
            </a:pPr>
            <a:r>
              <a:rPr lang="el-GR" sz="2000" b="1" dirty="0">
                <a:sym typeface="Wingdings" pitchFamily="2" charset="2"/>
              </a:rPr>
              <a:t></a:t>
            </a:r>
            <a:r>
              <a:rPr lang="el-GR" sz="2000" b="1" dirty="0"/>
              <a:t>εμφανίζει την κατάληξη –ον όταν προηγείται οριστικό άρθρο</a:t>
            </a:r>
          </a:p>
          <a:p>
            <a:pPr marL="822960" lvl="3" indent="0" algn="just">
              <a:lnSpc>
                <a:spcPct val="150000"/>
              </a:lnSpc>
              <a:buNone/>
            </a:pPr>
            <a:r>
              <a:rPr lang="el-GR" sz="2000" b="1" dirty="0">
                <a:sym typeface="Wingdings" pitchFamily="2" charset="2"/>
              </a:rPr>
              <a:t></a:t>
            </a:r>
            <a:r>
              <a:rPr lang="el-GR" sz="2000" b="1" dirty="0"/>
              <a:t>και την κατάληξη –</a:t>
            </a:r>
            <a:r>
              <a:rPr lang="el-GR" sz="2000" b="1" dirty="0" err="1"/>
              <a:t>ος</a:t>
            </a:r>
            <a:r>
              <a:rPr lang="el-GR" sz="2000" b="1" dirty="0"/>
              <a:t> όταν απουσιάζει το οριστικό άρθρο. </a:t>
            </a:r>
          </a:p>
          <a:p>
            <a:pPr marL="822960" lvl="3" indent="0" algn="just">
              <a:lnSpc>
                <a:spcPct val="150000"/>
              </a:lnSpc>
              <a:buNone/>
            </a:pPr>
            <a:r>
              <a:rPr lang="el-GR" sz="2000" b="1" dirty="0">
                <a:solidFill>
                  <a:srgbClr val="C00000"/>
                </a:solidFill>
              </a:rPr>
              <a:t>Ποντιακά		    Νέα Ελληνικά</a:t>
            </a:r>
          </a:p>
          <a:p>
            <a:pPr marL="0" indent="0" algn="just">
              <a:lnSpc>
                <a:spcPct val="150000"/>
              </a:lnSpc>
              <a:buNone/>
            </a:pPr>
            <a:r>
              <a:rPr lang="el-GR" b="1" dirty="0"/>
              <a:t>        ο καλόν ο </a:t>
            </a:r>
            <a:r>
              <a:rPr lang="el-GR" b="1" dirty="0" err="1"/>
              <a:t>άνθρωπον</a:t>
            </a:r>
            <a:r>
              <a:rPr lang="el-GR" b="1" dirty="0"/>
              <a:t> 	   ο καλός άνθρωπος</a:t>
            </a:r>
          </a:p>
          <a:p>
            <a:pPr marL="0" indent="0" algn="just">
              <a:lnSpc>
                <a:spcPct val="150000"/>
              </a:lnSpc>
              <a:buNone/>
            </a:pPr>
            <a:r>
              <a:rPr lang="el-GR" b="1" dirty="0"/>
              <a:t>        </a:t>
            </a:r>
            <a:r>
              <a:rPr lang="el-GR" b="1" dirty="0" err="1"/>
              <a:t>ατός</a:t>
            </a:r>
            <a:r>
              <a:rPr lang="el-GR" b="1" dirty="0"/>
              <a:t> καλός άνθρωπος εν	   αυτός είναι καλός άνθρωπος</a:t>
            </a:r>
          </a:p>
          <a:p>
            <a:pPr marL="0" indent="0" algn="just">
              <a:lnSpc>
                <a:spcPct val="150000"/>
              </a:lnSpc>
              <a:buNone/>
            </a:pPr>
            <a:endParaRPr lang="en-US" b="1" dirty="0"/>
          </a:p>
          <a:p>
            <a:pPr marL="0" indent="0" algn="just">
              <a:lnSpc>
                <a:spcPct val="150000"/>
              </a:lnSpc>
              <a:buNone/>
            </a:pPr>
            <a:endParaRPr lang="el-GR" sz="2200" b="1" dirty="0"/>
          </a:p>
          <a:p>
            <a:pPr marL="0" indent="0">
              <a:lnSpc>
                <a:spcPct val="100000"/>
              </a:lnSpc>
              <a:buNone/>
            </a:pPr>
            <a:endParaRPr lang="el-GR" sz="2000" b="1" dirty="0"/>
          </a:p>
        </p:txBody>
      </p:sp>
      <p:sp>
        <p:nvSpPr>
          <p:cNvPr id="4" name="TextBox 3">
            <a:extLst>
              <a:ext uri="{FF2B5EF4-FFF2-40B4-BE49-F238E27FC236}">
                <a16:creationId xmlns:a16="http://schemas.microsoft.com/office/drawing/2014/main" id="{83D07820-1B91-BA49-8A04-AFE37DE39F91}"/>
              </a:ext>
            </a:extLst>
          </p:cNvPr>
          <p:cNvSpPr txBox="1"/>
          <p:nvPr/>
        </p:nvSpPr>
        <p:spPr>
          <a:xfrm>
            <a:off x="5159896" y="6165304"/>
            <a:ext cx="4608512" cy="369332"/>
          </a:xfrm>
          <a:prstGeom prst="rect">
            <a:avLst/>
          </a:prstGeom>
          <a:noFill/>
        </p:spPr>
        <p:txBody>
          <a:bodyPr wrap="square" rtlCol="0">
            <a:spAutoFit/>
          </a:bodyPr>
          <a:lstStyle/>
          <a:p>
            <a:pPr algn="r"/>
            <a:r>
              <a:rPr lang="en-US" b="1" dirty="0"/>
              <a:t>(</a:t>
            </a:r>
            <a:r>
              <a:rPr lang="el-GR" b="1" dirty="0"/>
              <a:t>Παπαδόπουλος </a:t>
            </a:r>
            <a:r>
              <a:rPr lang="en-US" b="1" dirty="0"/>
              <a:t> </a:t>
            </a:r>
            <a:r>
              <a:rPr lang="el-GR" b="1" dirty="0"/>
              <a:t>1955</a:t>
            </a:r>
            <a:r>
              <a:rPr lang="en-US" b="1" dirty="0"/>
              <a:t>:</a:t>
            </a:r>
            <a:r>
              <a:rPr lang="el-GR" b="1" dirty="0"/>
              <a:t>15</a:t>
            </a:r>
            <a:r>
              <a:rPr lang="en-US" b="1" dirty="0"/>
              <a:t>9)</a:t>
            </a:r>
            <a:endParaRPr lang="el-GR" b="1" dirty="0"/>
          </a:p>
        </p:txBody>
      </p:sp>
    </p:spTree>
    <p:extLst>
      <p:ext uri="{BB962C8B-B14F-4D97-AF65-F5344CB8AC3E}">
        <p14:creationId xmlns:p14="http://schemas.microsoft.com/office/powerpoint/2010/main" val="158563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ΠΟΝΤΙΑΚΑ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103741" y="1484784"/>
            <a:ext cx="7938598" cy="5184576"/>
          </a:xfrm>
        </p:spPr>
        <p:txBody>
          <a:bodyPr>
            <a:normAutofit/>
          </a:bodyPr>
          <a:lstStyle/>
          <a:p>
            <a:pPr marL="0" indent="0" algn="just">
              <a:lnSpc>
                <a:spcPct val="150000"/>
              </a:lnSpc>
              <a:buNone/>
            </a:pPr>
            <a:r>
              <a:rPr lang="el-GR" sz="2300" b="1" dirty="0">
                <a:solidFill>
                  <a:srgbClr val="C00000"/>
                </a:solidFill>
              </a:rPr>
              <a:t>Στην </a:t>
            </a:r>
            <a:r>
              <a:rPr lang="el-GR" sz="2300" b="1" dirty="0" err="1">
                <a:solidFill>
                  <a:srgbClr val="C00000"/>
                </a:solidFill>
              </a:rPr>
              <a:t>Μορφοσύνταξη</a:t>
            </a:r>
            <a:r>
              <a:rPr lang="el-GR" sz="2300" b="1" dirty="0">
                <a:solidFill>
                  <a:srgbClr val="C00000"/>
                </a:solidFill>
              </a:rPr>
              <a:t>:</a:t>
            </a:r>
          </a:p>
          <a:p>
            <a:pPr marL="0" indent="0" algn="just">
              <a:lnSpc>
                <a:spcPct val="150000"/>
              </a:lnSpc>
              <a:buNone/>
            </a:pPr>
            <a:r>
              <a:rPr lang="el-GR" sz="2300" b="1" dirty="0"/>
              <a:t>Η Ποντιακή εμφανίζει το γνώρισμα της Μεσαιωνικής Ελληνικής να τοποθετεί τον αδύναμο τύπο της προσωπικής αντωνυμίας μετά το ρήμα </a:t>
            </a:r>
          </a:p>
          <a:p>
            <a:pPr marL="0" indent="0" algn="just">
              <a:lnSpc>
                <a:spcPct val="150000"/>
              </a:lnSpc>
              <a:buNone/>
            </a:pPr>
            <a:r>
              <a:rPr lang="el-GR" sz="2300" b="1" dirty="0">
                <a:solidFill>
                  <a:srgbClr val="C00000"/>
                </a:solidFill>
              </a:rPr>
              <a:t>	Ποντιακά 		Νέα Ελληνικά </a:t>
            </a:r>
          </a:p>
          <a:p>
            <a:pPr marL="0" indent="0" algn="just">
              <a:lnSpc>
                <a:spcPct val="150000"/>
              </a:lnSpc>
              <a:buNone/>
            </a:pPr>
            <a:r>
              <a:rPr lang="el-GR" sz="2300" b="1" dirty="0"/>
              <a:t>	βλέπω το 		το βλέπω</a:t>
            </a:r>
          </a:p>
          <a:p>
            <a:pPr marL="0" indent="0" algn="just">
              <a:lnSpc>
                <a:spcPct val="150000"/>
              </a:lnSpc>
              <a:buNone/>
            </a:pPr>
            <a:r>
              <a:rPr lang="el-GR" sz="2300" b="1" dirty="0"/>
              <a:t>	να </a:t>
            </a:r>
            <a:r>
              <a:rPr lang="el-GR" sz="2300" b="1" dirty="0" err="1"/>
              <a:t>ελέπω</a:t>
            </a:r>
            <a:r>
              <a:rPr lang="el-GR" sz="2300" b="1" dirty="0"/>
              <a:t> το 		να το βλέπω</a:t>
            </a:r>
          </a:p>
          <a:p>
            <a:pPr marL="0" indent="0" algn="just">
              <a:lnSpc>
                <a:spcPct val="150000"/>
              </a:lnSpc>
              <a:buNone/>
            </a:pPr>
            <a:endParaRPr lang="en-US" b="1" dirty="0"/>
          </a:p>
          <a:p>
            <a:pPr marL="0" indent="0" algn="just">
              <a:lnSpc>
                <a:spcPct val="150000"/>
              </a:lnSpc>
              <a:buNone/>
            </a:pPr>
            <a:endParaRPr lang="el-GR" sz="2200" b="1" dirty="0"/>
          </a:p>
          <a:p>
            <a:pPr marL="0" indent="0">
              <a:lnSpc>
                <a:spcPct val="100000"/>
              </a:lnSpc>
              <a:buNone/>
            </a:pPr>
            <a:endParaRPr lang="el-GR" sz="2000" b="1" dirty="0"/>
          </a:p>
        </p:txBody>
      </p:sp>
      <p:sp>
        <p:nvSpPr>
          <p:cNvPr id="4" name="TextBox 3">
            <a:extLst>
              <a:ext uri="{FF2B5EF4-FFF2-40B4-BE49-F238E27FC236}">
                <a16:creationId xmlns:a16="http://schemas.microsoft.com/office/drawing/2014/main" id="{2236BD09-3322-E945-8289-B2E95A5099FB}"/>
              </a:ext>
            </a:extLst>
          </p:cNvPr>
          <p:cNvSpPr txBox="1"/>
          <p:nvPr/>
        </p:nvSpPr>
        <p:spPr>
          <a:xfrm>
            <a:off x="5159896" y="6165304"/>
            <a:ext cx="4608512" cy="369332"/>
          </a:xfrm>
          <a:prstGeom prst="rect">
            <a:avLst/>
          </a:prstGeom>
          <a:noFill/>
        </p:spPr>
        <p:txBody>
          <a:bodyPr wrap="square" rtlCol="0">
            <a:spAutoFit/>
          </a:bodyPr>
          <a:lstStyle/>
          <a:p>
            <a:pPr algn="r"/>
            <a:r>
              <a:rPr lang="en-US" b="1" dirty="0"/>
              <a:t>(</a:t>
            </a:r>
            <a:r>
              <a:rPr lang="en-US" b="1" dirty="0" err="1"/>
              <a:t>Manolessou</a:t>
            </a:r>
            <a:r>
              <a:rPr lang="en-US" b="1" dirty="0"/>
              <a:t> 2019:39)</a:t>
            </a:r>
            <a:endParaRPr lang="el-GR" b="1" dirty="0"/>
          </a:p>
        </p:txBody>
      </p:sp>
    </p:spTree>
    <p:extLst>
      <p:ext uri="{BB962C8B-B14F-4D97-AF65-F5344CB8AC3E}">
        <p14:creationId xmlns:p14="http://schemas.microsoft.com/office/powerpoint/2010/main" val="86289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a:xfrm>
            <a:off x="2209800" y="1700808"/>
            <a:ext cx="7772400" cy="4680520"/>
          </a:xfrm>
        </p:spPr>
        <p:txBody>
          <a:bodyPr>
            <a:normAutofit/>
          </a:bodyPr>
          <a:lstStyle/>
          <a:p>
            <a:pPr marL="0" indent="0" algn="just">
              <a:lnSpc>
                <a:spcPct val="120000"/>
              </a:lnSpc>
              <a:buNone/>
            </a:pPr>
            <a:endParaRPr lang="el-GR" b="1" dirty="0"/>
          </a:p>
          <a:p>
            <a:pPr algn="just">
              <a:lnSpc>
                <a:spcPct val="120000"/>
              </a:lnSpc>
            </a:pPr>
            <a:r>
              <a:rPr lang="el-GR" b="1" dirty="0"/>
              <a:t>Αντίθετα, όταν σε επόμενες έρευνες, όπως αυτές των Αμερικανικών </a:t>
            </a:r>
            <a:r>
              <a:rPr lang="el-GR" b="1" dirty="0" err="1"/>
              <a:t>Διαλεκτολόγων</a:t>
            </a:r>
            <a:r>
              <a:rPr lang="el-GR" b="1" dirty="0"/>
              <a:t>, οι ερευνητές άρχισαν να συλλέγουν δεδομένα από περισσότερους από έναν πληροφορητή ανά τόπο…</a:t>
            </a:r>
          </a:p>
          <a:p>
            <a:pPr algn="just">
              <a:lnSpc>
                <a:spcPct val="120000"/>
              </a:lnSpc>
            </a:pPr>
            <a:r>
              <a:rPr lang="el-GR" b="1" dirty="0"/>
              <a:t>συνειδητοποίησαν ότι σε πολλές περιοχές δεν υπήρχε η ποιοτική και κατηγορική διάκριση ανάμεσα στις πραγμάτωσης των γλωσσικών μονάδων, που ήταν το ιδιαίτερο χαρακτηριστικό του </a:t>
            </a:r>
            <a:r>
              <a:rPr lang="el-GR" b="1" dirty="0" err="1"/>
              <a:t>ισόγλωσσου</a:t>
            </a:r>
            <a:r>
              <a:rPr lang="el-GR" b="1" dirty="0"/>
              <a:t> και ότι η </a:t>
            </a:r>
            <a:r>
              <a:rPr lang="el-GR" b="1" dirty="0" err="1"/>
              <a:t>συνεμφάνιση</a:t>
            </a:r>
            <a:r>
              <a:rPr lang="el-GR" b="1" dirty="0"/>
              <a:t> των διαφορετικών πραγματώσεων είναι πολύ συχνό φαινόμενο. </a:t>
            </a:r>
          </a:p>
        </p:txBody>
      </p:sp>
    </p:spTree>
    <p:extLst>
      <p:ext uri="{BB962C8B-B14F-4D97-AF65-F5344CB8AC3E}">
        <p14:creationId xmlns:p14="http://schemas.microsoft.com/office/powerpoint/2010/main" val="219233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ΠΟΝΤΙΑΚΑ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103741" y="1844824"/>
            <a:ext cx="7938598" cy="4824536"/>
          </a:xfrm>
        </p:spPr>
        <p:txBody>
          <a:bodyPr>
            <a:normAutofit fontScale="92500" lnSpcReduction="10000"/>
          </a:bodyPr>
          <a:lstStyle/>
          <a:p>
            <a:pPr algn="just">
              <a:lnSpc>
                <a:spcPct val="150000"/>
              </a:lnSpc>
              <a:buFont typeface="Wingdings" pitchFamily="2" charset="2"/>
              <a:buChar char="Ø"/>
            </a:pPr>
            <a:r>
              <a:rPr lang="en-US" b="1" dirty="0" err="1"/>
              <a:t>Αξίζει</a:t>
            </a:r>
            <a:r>
              <a:rPr lang="en-US" b="1" dirty="0"/>
              <a:t> </a:t>
            </a:r>
            <a:r>
              <a:rPr lang="en-US" b="1" dirty="0" err="1"/>
              <a:t>ν</a:t>
            </a:r>
            <a:r>
              <a:rPr lang="en-US" b="1" dirty="0"/>
              <a:t>α </a:t>
            </a:r>
            <a:r>
              <a:rPr lang="en-US" b="1" dirty="0" err="1"/>
              <a:t>τονιστεί</a:t>
            </a:r>
            <a:r>
              <a:rPr lang="en-US" b="1" dirty="0"/>
              <a:t> </a:t>
            </a:r>
            <a:r>
              <a:rPr lang="en-US" b="1" dirty="0" err="1"/>
              <a:t>ότι</a:t>
            </a:r>
            <a:r>
              <a:rPr lang="en-US" b="1" dirty="0"/>
              <a:t> </a:t>
            </a:r>
            <a:r>
              <a:rPr lang="en-US" b="1" dirty="0" err="1"/>
              <a:t>τ</a:t>
            </a:r>
            <a:r>
              <a:rPr lang="en-US" b="1" dirty="0"/>
              <a:t>α </a:t>
            </a:r>
            <a:r>
              <a:rPr lang="en-US" b="1" dirty="0" err="1"/>
              <a:t>τελευτ</a:t>
            </a:r>
            <a:r>
              <a:rPr lang="en-US" b="1" dirty="0"/>
              <a:t>α</a:t>
            </a:r>
            <a:r>
              <a:rPr lang="en-US" b="1" dirty="0" err="1"/>
              <a:t>ί</a:t>
            </a:r>
            <a:r>
              <a:rPr lang="en-US" b="1" dirty="0"/>
              <a:t>α </a:t>
            </a:r>
            <a:r>
              <a:rPr lang="en-US" b="1" dirty="0" err="1"/>
              <a:t>χρόνι</a:t>
            </a:r>
            <a:r>
              <a:rPr lang="en-US" b="1" dirty="0"/>
              <a:t>α, </a:t>
            </a:r>
            <a:r>
              <a:rPr lang="en-US" b="1" dirty="0" err="1"/>
              <a:t>τ</a:t>
            </a:r>
            <a:r>
              <a:rPr lang="en-US" b="1" dirty="0"/>
              <a:t>α </a:t>
            </a:r>
            <a:r>
              <a:rPr lang="en-US" b="1" dirty="0" err="1"/>
              <a:t>σημερινά</a:t>
            </a:r>
            <a:r>
              <a:rPr lang="en-US" b="1" dirty="0"/>
              <a:t> </a:t>
            </a:r>
            <a:r>
              <a:rPr lang="el-GR" b="1" dirty="0"/>
              <a:t>Π</a:t>
            </a:r>
            <a:r>
              <a:rPr lang="en-US" b="1" dirty="0" err="1"/>
              <a:t>οντι</a:t>
            </a:r>
            <a:r>
              <a:rPr lang="en-US" b="1" dirty="0"/>
              <a:t>α</a:t>
            </a:r>
            <a:r>
              <a:rPr lang="en-US" b="1" dirty="0" err="1"/>
              <a:t>κά</a:t>
            </a:r>
            <a:r>
              <a:rPr lang="en-US" b="1" dirty="0"/>
              <a:t> </a:t>
            </a:r>
            <a:r>
              <a:rPr lang="en-US" b="1" dirty="0" err="1"/>
              <a:t>είτε</a:t>
            </a:r>
            <a:r>
              <a:rPr lang="en-US" b="1" dirty="0"/>
              <a:t> </a:t>
            </a:r>
            <a:r>
              <a:rPr lang="en-US" b="1" dirty="0" err="1"/>
              <a:t>της</a:t>
            </a:r>
            <a:r>
              <a:rPr lang="en-US" b="1" dirty="0"/>
              <a:t> </a:t>
            </a:r>
            <a:r>
              <a:rPr lang="en-US" b="1" dirty="0" err="1"/>
              <a:t>Ελλάδ</a:t>
            </a:r>
            <a:r>
              <a:rPr lang="en-US" b="1" dirty="0"/>
              <a:t>α</a:t>
            </a:r>
            <a:r>
              <a:rPr lang="en-US" b="1" dirty="0" err="1"/>
              <a:t>ς</a:t>
            </a:r>
            <a:r>
              <a:rPr lang="en-US" b="1" dirty="0"/>
              <a:t> </a:t>
            </a:r>
            <a:r>
              <a:rPr lang="el-GR" b="1" dirty="0"/>
              <a:t>ε</a:t>
            </a:r>
            <a:r>
              <a:rPr lang="en-US" b="1" dirty="0" err="1"/>
              <a:t>ί</a:t>
            </a:r>
            <a:r>
              <a:rPr lang="el-GR" b="1" dirty="0"/>
              <a:t>τε</a:t>
            </a:r>
            <a:r>
              <a:rPr lang="en-US" b="1" dirty="0"/>
              <a:t> </a:t>
            </a:r>
            <a:r>
              <a:rPr lang="en-US" b="1" dirty="0" err="1"/>
              <a:t>της</a:t>
            </a:r>
            <a:r>
              <a:rPr lang="en-US" b="1" dirty="0"/>
              <a:t> </a:t>
            </a:r>
            <a:r>
              <a:rPr lang="en-US" b="1" dirty="0" err="1"/>
              <a:t>Τουρκί</a:t>
            </a:r>
            <a:r>
              <a:rPr lang="en-US" b="1" dirty="0"/>
              <a:t>α</a:t>
            </a:r>
            <a:r>
              <a:rPr lang="en-US" b="1" dirty="0" err="1"/>
              <a:t>ς</a:t>
            </a:r>
            <a:r>
              <a:rPr lang="en-US" b="1" dirty="0"/>
              <a:t>, </a:t>
            </a:r>
            <a:r>
              <a:rPr lang="en-US" b="1" dirty="0" err="1"/>
              <a:t>είτε</a:t>
            </a:r>
            <a:r>
              <a:rPr lang="en-US" b="1" dirty="0"/>
              <a:t> </a:t>
            </a:r>
            <a:r>
              <a:rPr lang="en-US" b="1" dirty="0" err="1"/>
              <a:t>τ</a:t>
            </a:r>
            <a:r>
              <a:rPr lang="en-US" b="1" dirty="0"/>
              <a:t>α πα</a:t>
            </a:r>
            <a:r>
              <a:rPr lang="en-US" b="1" dirty="0" err="1"/>
              <a:t>λ</a:t>
            </a:r>
            <a:r>
              <a:rPr lang="en-US" b="1" dirty="0"/>
              <a:t>α</a:t>
            </a:r>
            <a:r>
              <a:rPr lang="en-US" b="1" dirty="0" err="1"/>
              <a:t>ιότερ</a:t>
            </a:r>
            <a:r>
              <a:rPr lang="en-US" b="1" dirty="0"/>
              <a:t>α </a:t>
            </a:r>
            <a:r>
              <a:rPr lang="en-US" b="1" dirty="0" err="1"/>
              <a:t>των</a:t>
            </a:r>
            <a:r>
              <a:rPr lang="en-US" b="1" dirty="0"/>
              <a:t> </a:t>
            </a:r>
            <a:r>
              <a:rPr lang="en-US" b="1" dirty="0" err="1"/>
              <a:t>γρ</a:t>
            </a:r>
            <a:r>
              <a:rPr lang="en-US" b="1" dirty="0"/>
              <a:t>απ</a:t>
            </a:r>
            <a:r>
              <a:rPr lang="en-US" b="1" dirty="0" err="1"/>
              <a:t>τών</a:t>
            </a:r>
            <a:r>
              <a:rPr lang="en-US" b="1" dirty="0"/>
              <a:t> π</a:t>
            </a:r>
            <a:r>
              <a:rPr lang="en-US" b="1" dirty="0" err="1"/>
              <a:t>ηγών</a:t>
            </a:r>
            <a:r>
              <a:rPr lang="en-US" b="1" dirty="0"/>
              <a:t>, απ</a:t>
            </a:r>
            <a:r>
              <a:rPr lang="en-US" b="1" dirty="0" err="1"/>
              <a:t>οτελούν</a:t>
            </a:r>
            <a:r>
              <a:rPr lang="en-US" b="1" dirty="0"/>
              <a:t> α</a:t>
            </a:r>
            <a:r>
              <a:rPr lang="en-US" b="1" dirty="0" err="1"/>
              <a:t>ντικείμενο</a:t>
            </a:r>
            <a:r>
              <a:rPr lang="en-US" b="1" dirty="0"/>
              <a:t> </a:t>
            </a:r>
            <a:r>
              <a:rPr lang="en-US" b="1" dirty="0" err="1"/>
              <a:t>γλωσσολογική</a:t>
            </a:r>
            <a:r>
              <a:rPr lang="el-GR" b="1" dirty="0"/>
              <a:t>ς</a:t>
            </a:r>
            <a:r>
              <a:rPr lang="en-US" b="1" dirty="0"/>
              <a:t> </a:t>
            </a:r>
            <a:r>
              <a:rPr lang="en-US" b="1" dirty="0" err="1"/>
              <a:t>μελέτ</a:t>
            </a:r>
            <a:r>
              <a:rPr lang="el-GR" b="1" dirty="0"/>
              <a:t>η</a:t>
            </a:r>
            <a:r>
              <a:rPr lang="en-US" b="1" dirty="0" err="1"/>
              <a:t>ς</a:t>
            </a:r>
            <a:r>
              <a:rPr lang="el-GR" b="1" dirty="0"/>
              <a:t> (βλ. </a:t>
            </a:r>
            <a:r>
              <a:rPr lang="el-GR" b="1" dirty="0" err="1"/>
              <a:t>Ρεβυθιάδου</a:t>
            </a:r>
            <a:r>
              <a:rPr lang="el-GR" b="1" dirty="0"/>
              <a:t> &amp; Σπυρόπουλος 2012)</a:t>
            </a:r>
          </a:p>
          <a:p>
            <a:pPr algn="just">
              <a:lnSpc>
                <a:spcPct val="150000"/>
              </a:lnSpc>
              <a:buFont typeface="Wingdings" pitchFamily="2" charset="2"/>
              <a:buChar char="Ø"/>
            </a:pPr>
            <a:endParaRPr lang="el-GR" b="1" dirty="0"/>
          </a:p>
          <a:p>
            <a:pPr algn="just">
              <a:lnSpc>
                <a:spcPct val="150000"/>
              </a:lnSpc>
              <a:buFont typeface="Wingdings" pitchFamily="2" charset="2"/>
              <a:buChar char="Ø"/>
            </a:pPr>
            <a:r>
              <a:rPr lang="el-GR" b="1" dirty="0"/>
              <a:t>Επίσης, στο Εργαστήριο Νεοελληνικών Διαλέκτων, του Πανεπιστημίου Πατρών έχει υλοποιηθεί και ένα ηλεκτρονικά </a:t>
            </a:r>
            <a:r>
              <a:rPr lang="el-GR" b="1" dirty="0" err="1"/>
              <a:t>προσβάσιμο</a:t>
            </a:r>
            <a:r>
              <a:rPr lang="el-GR" b="1" dirty="0"/>
              <a:t> </a:t>
            </a:r>
            <a:r>
              <a:rPr lang="el-GR" b="1" dirty="0" err="1"/>
              <a:t>τριδιαλεκτικό</a:t>
            </a:r>
            <a:r>
              <a:rPr lang="el-GR" b="1" dirty="0"/>
              <a:t> λεξικό, το οποίο εκτός από Ποντιακά περιλαμβάνει </a:t>
            </a:r>
            <a:r>
              <a:rPr lang="el-GR" b="1" dirty="0" err="1"/>
              <a:t>Καππαδοκικά</a:t>
            </a:r>
            <a:r>
              <a:rPr lang="el-GR" b="1" dirty="0"/>
              <a:t> &amp; </a:t>
            </a:r>
            <a:r>
              <a:rPr lang="el-GR" b="1" dirty="0" err="1"/>
              <a:t>Αϊβαλιώτικα</a:t>
            </a:r>
            <a:r>
              <a:rPr lang="el-GR" b="1" dirty="0"/>
              <a:t> </a:t>
            </a:r>
          </a:p>
          <a:p>
            <a:pPr marL="0" indent="0" algn="just">
              <a:lnSpc>
                <a:spcPct val="150000"/>
              </a:lnSpc>
              <a:buNone/>
            </a:pPr>
            <a:r>
              <a:rPr lang="en-US" b="1" dirty="0">
                <a:hlinkClick r:id="rId2"/>
              </a:rPr>
              <a:t>http://lepokam.philology.upatras.gr</a:t>
            </a:r>
            <a:r>
              <a:rPr lang="en-US" b="1" dirty="0"/>
              <a:t> </a:t>
            </a:r>
            <a:endParaRPr lang="el-GR" b="1" dirty="0"/>
          </a:p>
          <a:p>
            <a:pPr marL="0" indent="0" algn="just">
              <a:lnSpc>
                <a:spcPct val="150000"/>
              </a:lnSpc>
              <a:buNone/>
            </a:pPr>
            <a:endParaRPr lang="el-GR" b="1" dirty="0"/>
          </a:p>
          <a:p>
            <a:pPr marL="0" indent="0" algn="just">
              <a:lnSpc>
                <a:spcPct val="150000"/>
              </a:lnSpc>
              <a:buNone/>
            </a:pPr>
            <a:endParaRPr lang="en-US" b="1" dirty="0"/>
          </a:p>
          <a:p>
            <a:pPr marL="0" indent="0" algn="just">
              <a:lnSpc>
                <a:spcPct val="150000"/>
              </a:lnSpc>
              <a:buNone/>
            </a:pPr>
            <a:endParaRPr lang="el-GR" sz="2200" b="1" dirty="0"/>
          </a:p>
          <a:p>
            <a:pPr marL="0" indent="0">
              <a:lnSpc>
                <a:spcPct val="100000"/>
              </a:lnSpc>
              <a:buNone/>
            </a:pPr>
            <a:endParaRPr lang="el-GR" sz="2000" b="1" dirty="0"/>
          </a:p>
        </p:txBody>
      </p:sp>
    </p:spTree>
    <p:extLst>
      <p:ext uri="{BB962C8B-B14F-4D97-AF65-F5344CB8AC3E}">
        <p14:creationId xmlns:p14="http://schemas.microsoft.com/office/powerpoint/2010/main" val="369465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ΚΑΠΠΑΔΟΚΙΚΑ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103741" y="1844824"/>
            <a:ext cx="7938598" cy="4824536"/>
          </a:xfrm>
        </p:spPr>
        <p:txBody>
          <a:bodyPr>
            <a:normAutofit/>
          </a:bodyPr>
          <a:lstStyle/>
          <a:p>
            <a:pPr algn="just">
              <a:lnSpc>
                <a:spcPct val="150000"/>
              </a:lnSpc>
              <a:buFont typeface="Wingdings" pitchFamily="2" charset="2"/>
              <a:buChar char="Ø"/>
            </a:pPr>
            <a:r>
              <a:rPr lang="el-GR" b="1" dirty="0"/>
              <a:t>Η Καππαδοκία παρόλο που ήταν στο εσωτερικό της Μικράς Ασίας και κατακτήθηκε πρώτη (τον 11</a:t>
            </a:r>
            <a:r>
              <a:rPr lang="el-GR" b="1" baseline="30000" dirty="0"/>
              <a:t>ο</a:t>
            </a:r>
            <a:r>
              <a:rPr lang="el-GR" b="1" dirty="0"/>
              <a:t> αι. από τους Σελτζούκους Τούρκους), αντιστάθηκε στον εξισλαμισμό και τον εκτουρκισμό της γλώσσας.</a:t>
            </a:r>
          </a:p>
          <a:p>
            <a:pPr algn="just">
              <a:lnSpc>
                <a:spcPct val="150000"/>
              </a:lnSpc>
              <a:buFont typeface="Wingdings" pitchFamily="2" charset="2"/>
              <a:buChar char="Ø"/>
            </a:pPr>
            <a:endParaRPr lang="el-GR" b="1" dirty="0"/>
          </a:p>
          <a:p>
            <a:pPr algn="just">
              <a:lnSpc>
                <a:spcPct val="150000"/>
              </a:lnSpc>
              <a:buFont typeface="Wingdings" pitchFamily="2" charset="2"/>
              <a:buChar char="Ø"/>
            </a:pPr>
            <a:r>
              <a:rPr lang="el-GR" b="1" dirty="0"/>
              <a:t>Τις πρώτες αξιόπιστες πληροφορίες για την γλώσσα και την θρησκεία στην Καππαδοκία του 19</a:t>
            </a:r>
            <a:r>
              <a:rPr lang="el-GR" b="1" baseline="30000" dirty="0"/>
              <a:t>ου</a:t>
            </a:r>
            <a:r>
              <a:rPr lang="el-GR" b="1" dirty="0"/>
              <a:t> αι. βρίσκουμε στο έργο του Ρίζου (1856).</a:t>
            </a:r>
          </a:p>
          <a:p>
            <a:pPr marL="0" indent="0" algn="just">
              <a:lnSpc>
                <a:spcPct val="150000"/>
              </a:lnSpc>
              <a:buNone/>
            </a:pPr>
            <a:endParaRPr lang="en-US" b="1" dirty="0"/>
          </a:p>
          <a:p>
            <a:pPr marL="0" indent="0" algn="just">
              <a:lnSpc>
                <a:spcPct val="150000"/>
              </a:lnSpc>
              <a:buNone/>
            </a:pPr>
            <a:endParaRPr lang="el-GR" sz="2200" b="1" dirty="0"/>
          </a:p>
          <a:p>
            <a:pPr marL="0" indent="0">
              <a:lnSpc>
                <a:spcPct val="100000"/>
              </a:lnSpc>
              <a:buNone/>
            </a:pPr>
            <a:endParaRPr lang="el-GR" sz="2000" b="1" dirty="0"/>
          </a:p>
        </p:txBody>
      </p:sp>
    </p:spTree>
    <p:extLst>
      <p:ext uri="{BB962C8B-B14F-4D97-AF65-F5344CB8AC3E}">
        <p14:creationId xmlns:p14="http://schemas.microsoft.com/office/powerpoint/2010/main" val="96868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ΚΑΠΠΑΔΟΚΙΚΑ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37702" y="1844824"/>
            <a:ext cx="7938598" cy="5013176"/>
          </a:xfrm>
        </p:spPr>
        <p:txBody>
          <a:bodyPr>
            <a:normAutofit fontScale="92500"/>
          </a:bodyPr>
          <a:lstStyle/>
          <a:p>
            <a:pPr algn="just">
              <a:lnSpc>
                <a:spcPct val="150000"/>
              </a:lnSpc>
              <a:buFont typeface="Wingdings" pitchFamily="2" charset="2"/>
              <a:buChar char="Ø"/>
            </a:pPr>
            <a:r>
              <a:rPr lang="el-GR" sz="2200" b="1" dirty="0"/>
              <a:t>Σύμφωνα με τον Ρίζο (1856), η Καππαδοκική διάλεκτος σωζόταν σε αρκετές περιοχές, κυρίως αγροτικές, αν και είχε να αντιμετωπίσει: </a:t>
            </a:r>
          </a:p>
          <a:p>
            <a:pPr lvl="3" algn="just">
              <a:lnSpc>
                <a:spcPct val="150000"/>
              </a:lnSpc>
              <a:buFont typeface="Wingdings" pitchFamily="2" charset="2"/>
              <a:buChar char="Ø"/>
            </a:pPr>
            <a:r>
              <a:rPr lang="el-GR" sz="2200" b="1" dirty="0"/>
              <a:t>την επίδραση της κυρίαρχης Τουρκικής, που ήταν η γλώσσα του επίσημου κράτους</a:t>
            </a:r>
          </a:p>
          <a:p>
            <a:pPr lvl="3" algn="just">
              <a:lnSpc>
                <a:spcPct val="150000"/>
              </a:lnSpc>
              <a:buFont typeface="Wingdings" pitchFamily="2" charset="2"/>
              <a:buChar char="Ø"/>
            </a:pPr>
            <a:r>
              <a:rPr lang="el-GR" sz="2200" b="1" dirty="0"/>
              <a:t>την εσωτερική μετανάστευση στα μεγάλα αστικά κέντρα, όπως στην </a:t>
            </a:r>
            <a:r>
              <a:rPr lang="el-GR" sz="2200" b="1" dirty="0" err="1"/>
              <a:t>Κωσταντινούπολη</a:t>
            </a:r>
            <a:r>
              <a:rPr lang="el-GR" sz="2200" b="1" dirty="0"/>
              <a:t> και την Σμύρνη</a:t>
            </a:r>
          </a:p>
          <a:p>
            <a:pPr lvl="3" algn="just">
              <a:lnSpc>
                <a:spcPct val="150000"/>
              </a:lnSpc>
              <a:buFont typeface="Wingdings" pitchFamily="2" charset="2"/>
              <a:buChar char="Ø"/>
            </a:pPr>
            <a:r>
              <a:rPr lang="el-GR" sz="2200" b="1" dirty="0"/>
              <a:t>Αλλά και την Νέα Ελληνική που είχε αρχίσει να διδάσκεται στα σχολεία κατά τον 19</a:t>
            </a:r>
            <a:r>
              <a:rPr lang="el-GR" sz="2200" b="1" baseline="30000" dirty="0"/>
              <a:t>ο</a:t>
            </a:r>
            <a:r>
              <a:rPr lang="el-GR" sz="2200" b="1" dirty="0"/>
              <a:t> αι. </a:t>
            </a:r>
          </a:p>
          <a:p>
            <a:pPr algn="just">
              <a:lnSpc>
                <a:spcPct val="150000"/>
              </a:lnSpc>
              <a:buFont typeface="Wingdings" pitchFamily="2" charset="2"/>
              <a:buChar char="Ø"/>
            </a:pPr>
            <a:endParaRPr lang="el-GR" b="1" dirty="0"/>
          </a:p>
          <a:p>
            <a:pPr marL="0" indent="0" algn="just">
              <a:lnSpc>
                <a:spcPct val="150000"/>
              </a:lnSpc>
              <a:buNone/>
            </a:pPr>
            <a:endParaRPr lang="en-US" b="1" dirty="0"/>
          </a:p>
          <a:p>
            <a:pPr marL="0" indent="0" algn="just">
              <a:lnSpc>
                <a:spcPct val="150000"/>
              </a:lnSpc>
              <a:buNone/>
            </a:pPr>
            <a:endParaRPr lang="el-GR" sz="2200" b="1" dirty="0"/>
          </a:p>
          <a:p>
            <a:pPr marL="0" indent="0">
              <a:lnSpc>
                <a:spcPct val="100000"/>
              </a:lnSpc>
              <a:buNone/>
            </a:pPr>
            <a:endParaRPr lang="el-GR" sz="2000" b="1" dirty="0"/>
          </a:p>
        </p:txBody>
      </p:sp>
    </p:spTree>
    <p:extLst>
      <p:ext uri="{BB962C8B-B14F-4D97-AF65-F5344CB8AC3E}">
        <p14:creationId xmlns:p14="http://schemas.microsoft.com/office/powerpoint/2010/main" val="246739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ΚΑΠΠΑΔΟΚΙΚΑ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37702" y="1844824"/>
            <a:ext cx="7938598" cy="5013176"/>
          </a:xfrm>
        </p:spPr>
        <p:txBody>
          <a:bodyPr>
            <a:normAutofit/>
          </a:bodyPr>
          <a:lstStyle/>
          <a:p>
            <a:pPr algn="just">
              <a:lnSpc>
                <a:spcPct val="150000"/>
              </a:lnSpc>
              <a:buFont typeface="Wingdings" pitchFamily="2" charset="2"/>
              <a:buChar char="Ø"/>
            </a:pPr>
            <a:r>
              <a:rPr lang="el-GR" b="1" dirty="0"/>
              <a:t>Σύμφωνα με τον Αναστασιάδη (1975), στις αρχές του 20ού αι. η Καππαδοκική διάλεκτος εντοπιζόταν σε 20 περίπου χωριά των επαρχιών Νεάπολης και </a:t>
            </a:r>
            <a:r>
              <a:rPr lang="el-GR" b="1" dirty="0" err="1"/>
              <a:t>Νίγδης</a:t>
            </a:r>
            <a:r>
              <a:rPr lang="el-GR" b="1" dirty="0"/>
              <a:t>. </a:t>
            </a:r>
          </a:p>
          <a:p>
            <a:pPr marL="0" indent="0" algn="just">
              <a:lnSpc>
                <a:spcPct val="150000"/>
              </a:lnSpc>
              <a:buNone/>
            </a:pPr>
            <a:endParaRPr lang="en-US" b="1" dirty="0"/>
          </a:p>
          <a:p>
            <a:pPr marL="0" indent="0" algn="just">
              <a:lnSpc>
                <a:spcPct val="150000"/>
              </a:lnSpc>
              <a:buNone/>
            </a:pPr>
            <a:endParaRPr lang="el-GR" sz="2200" b="1" dirty="0"/>
          </a:p>
          <a:p>
            <a:pPr marL="0" indent="0">
              <a:lnSpc>
                <a:spcPct val="100000"/>
              </a:lnSpc>
              <a:buNone/>
            </a:pPr>
            <a:endParaRPr lang="el-GR" sz="2000" b="1" dirty="0"/>
          </a:p>
        </p:txBody>
      </p:sp>
      <p:pic>
        <p:nvPicPr>
          <p:cNvPr id="5" name="Εικόνα 4">
            <a:extLst>
              <a:ext uri="{FF2B5EF4-FFF2-40B4-BE49-F238E27FC236}">
                <a16:creationId xmlns:a16="http://schemas.microsoft.com/office/drawing/2014/main" id="{B239C364-29F9-5D4B-8DCE-3F50753B1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852936"/>
            <a:ext cx="4572000" cy="4005064"/>
          </a:xfrm>
          <a:prstGeom prst="rect">
            <a:avLst/>
          </a:prstGeom>
        </p:spPr>
      </p:pic>
    </p:spTree>
    <p:extLst>
      <p:ext uri="{BB962C8B-B14F-4D97-AF65-F5344CB8AC3E}">
        <p14:creationId xmlns:p14="http://schemas.microsoft.com/office/powerpoint/2010/main" val="4460479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ΚΑΠΠΑΔΟΚΙΚΑ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37702" y="1844824"/>
            <a:ext cx="7938598" cy="5013176"/>
          </a:xfrm>
        </p:spPr>
        <p:txBody>
          <a:bodyPr>
            <a:normAutofit/>
          </a:bodyPr>
          <a:lstStyle/>
          <a:p>
            <a:pPr marL="0" indent="0" algn="just">
              <a:lnSpc>
                <a:spcPct val="150000"/>
              </a:lnSpc>
              <a:buNone/>
            </a:pPr>
            <a:r>
              <a:rPr lang="el-GR" b="1" dirty="0"/>
              <a:t>Αντίθετα, σύμφωνα με τον </a:t>
            </a:r>
            <a:r>
              <a:rPr lang="el-GR" b="1" dirty="0" err="1"/>
              <a:t>Κιτρομηλίδη</a:t>
            </a:r>
            <a:r>
              <a:rPr lang="el-GR" b="1" dirty="0"/>
              <a:t> (1982), την περίοδο της Μικρασιατικής καταστροφής του 1922:</a:t>
            </a:r>
          </a:p>
          <a:p>
            <a:pPr marL="0" indent="0" algn="just">
              <a:lnSpc>
                <a:spcPct val="150000"/>
              </a:lnSpc>
              <a:buNone/>
            </a:pPr>
            <a:r>
              <a:rPr lang="el-GR" b="1" dirty="0">
                <a:sym typeface="Wingdings" pitchFamily="2" charset="2"/>
              </a:rPr>
              <a:t> από τα 81 ελληνικά χωρία της Καππαδοκίας</a:t>
            </a:r>
          </a:p>
          <a:p>
            <a:pPr algn="just">
              <a:lnSpc>
                <a:spcPct val="150000"/>
              </a:lnSpc>
              <a:buFont typeface="Wingdings" pitchFamily="2" charset="2"/>
              <a:buChar char="à"/>
            </a:pPr>
            <a:r>
              <a:rPr lang="el-GR" b="1" dirty="0">
                <a:sym typeface="Wingdings" pitchFamily="2" charset="2"/>
              </a:rPr>
              <a:t>32 ήταν Ελληνόφωνα</a:t>
            </a:r>
          </a:p>
          <a:p>
            <a:pPr algn="just">
              <a:lnSpc>
                <a:spcPct val="150000"/>
              </a:lnSpc>
              <a:buFont typeface="Wingdings" pitchFamily="2" charset="2"/>
              <a:buChar char="à"/>
            </a:pPr>
            <a:r>
              <a:rPr lang="el-GR" b="1" dirty="0">
                <a:sym typeface="Wingdings" pitchFamily="2" charset="2"/>
              </a:rPr>
              <a:t>49 ήταν Τουρκόφωνα</a:t>
            </a:r>
            <a:endParaRPr lang="en-US" b="1" dirty="0"/>
          </a:p>
          <a:p>
            <a:pPr marL="0" indent="0" algn="just">
              <a:lnSpc>
                <a:spcPct val="150000"/>
              </a:lnSpc>
              <a:buNone/>
            </a:pPr>
            <a:endParaRPr lang="el-GR" sz="2200" b="1" dirty="0"/>
          </a:p>
          <a:p>
            <a:pPr marL="0" indent="0">
              <a:lnSpc>
                <a:spcPct val="100000"/>
              </a:lnSpc>
              <a:buNone/>
            </a:pPr>
            <a:endParaRPr lang="el-GR" sz="2000" b="1" dirty="0"/>
          </a:p>
        </p:txBody>
      </p:sp>
      <p:pic>
        <p:nvPicPr>
          <p:cNvPr id="5" name="Εικόνα 4">
            <a:extLst>
              <a:ext uri="{FF2B5EF4-FFF2-40B4-BE49-F238E27FC236}">
                <a16:creationId xmlns:a16="http://schemas.microsoft.com/office/drawing/2014/main" id="{B239C364-29F9-5D4B-8DCE-3F50753B1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928" y="3429000"/>
            <a:ext cx="4608512" cy="3429000"/>
          </a:xfrm>
          <a:prstGeom prst="rect">
            <a:avLst/>
          </a:prstGeom>
        </p:spPr>
      </p:pic>
    </p:spTree>
    <p:extLst>
      <p:ext uri="{BB962C8B-B14F-4D97-AF65-F5344CB8AC3E}">
        <p14:creationId xmlns:p14="http://schemas.microsoft.com/office/powerpoint/2010/main" val="376268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ΚΑΠΠΑΔΟΚΙΚΑ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37702" y="1844824"/>
            <a:ext cx="7938598" cy="5013176"/>
          </a:xfrm>
        </p:spPr>
        <p:txBody>
          <a:bodyPr>
            <a:normAutofit/>
          </a:bodyPr>
          <a:lstStyle/>
          <a:p>
            <a:pPr algn="just">
              <a:lnSpc>
                <a:spcPct val="150000"/>
              </a:lnSpc>
            </a:pPr>
            <a:r>
              <a:rPr lang="el-GR" sz="2200" b="1" dirty="0"/>
              <a:t>Οι μόνες γλωσσικές πηγές της βυζαντινής Καππαδοκίας είναι κάποιες επιγραφές των εκκλησιών (9</a:t>
            </a:r>
            <a:r>
              <a:rPr lang="el-GR" sz="2200" b="1" baseline="30000" dirty="0"/>
              <a:t>ο </a:t>
            </a:r>
            <a:r>
              <a:rPr lang="el-GR" sz="2200" b="1" dirty="0"/>
              <a:t>&amp; 11</a:t>
            </a:r>
            <a:r>
              <a:rPr lang="el-GR" sz="2200" b="1" baseline="30000" dirty="0"/>
              <a:t>ο</a:t>
            </a:r>
            <a:r>
              <a:rPr lang="el-GR" sz="2200" b="1" dirty="0"/>
              <a:t> αι.)</a:t>
            </a:r>
          </a:p>
          <a:p>
            <a:pPr algn="just">
              <a:lnSpc>
                <a:spcPct val="150000"/>
              </a:lnSpc>
            </a:pPr>
            <a:endParaRPr lang="el-GR" sz="2200" b="1" dirty="0"/>
          </a:p>
          <a:p>
            <a:pPr algn="just">
              <a:lnSpc>
                <a:spcPct val="150000"/>
              </a:lnSpc>
            </a:pPr>
            <a:r>
              <a:rPr lang="el-GR" sz="2200" b="1" dirty="0"/>
              <a:t>Δυστυχώς είναι λίγες, περιέχουν ελάχιστο υλικό και είναι πολύ πρώιμες για να μας δώσουν σαφή εικόνα της διαλέκτου.</a:t>
            </a:r>
          </a:p>
          <a:p>
            <a:pPr algn="just">
              <a:lnSpc>
                <a:spcPct val="150000"/>
              </a:lnSpc>
            </a:pPr>
            <a:endParaRPr lang="el-GR" sz="2200" b="1" dirty="0"/>
          </a:p>
          <a:p>
            <a:pPr marL="0" indent="0" algn="just">
              <a:lnSpc>
                <a:spcPct val="150000"/>
              </a:lnSpc>
              <a:buNone/>
            </a:pPr>
            <a:endParaRPr lang="el-GR" sz="2200" b="1" dirty="0"/>
          </a:p>
          <a:p>
            <a:pPr marL="0" indent="0">
              <a:lnSpc>
                <a:spcPct val="100000"/>
              </a:lnSpc>
              <a:buNone/>
            </a:pPr>
            <a:endParaRPr lang="el-GR" sz="2000" b="1" dirty="0"/>
          </a:p>
        </p:txBody>
      </p:sp>
    </p:spTree>
    <p:extLst>
      <p:ext uri="{BB962C8B-B14F-4D97-AF65-F5344CB8AC3E}">
        <p14:creationId xmlns:p14="http://schemas.microsoft.com/office/powerpoint/2010/main" val="311312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ΚΑΠΠΑΔΟΚΙΚΑ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37702" y="1844824"/>
            <a:ext cx="7938598" cy="5013176"/>
          </a:xfrm>
        </p:spPr>
        <p:txBody>
          <a:bodyPr>
            <a:normAutofit/>
          </a:bodyPr>
          <a:lstStyle/>
          <a:p>
            <a:pPr algn="just">
              <a:lnSpc>
                <a:spcPct val="150000"/>
              </a:lnSpc>
            </a:pPr>
            <a:r>
              <a:rPr lang="el-GR" sz="2200" b="1" dirty="0"/>
              <a:t>Έτσι η έρευνα περιορίζεται σε λίγες μελέτες του 19</a:t>
            </a:r>
            <a:r>
              <a:rPr lang="el-GR" sz="2200" b="1" baseline="30000" dirty="0"/>
              <a:t>ου</a:t>
            </a:r>
            <a:r>
              <a:rPr lang="el-GR" sz="2200" b="1" dirty="0"/>
              <a:t> αι. και κυρίως του 20</a:t>
            </a:r>
            <a:r>
              <a:rPr lang="el-GR" sz="2200" b="1" baseline="30000" dirty="0"/>
              <a:t>ου</a:t>
            </a:r>
            <a:r>
              <a:rPr lang="el-GR" sz="2200" b="1" dirty="0"/>
              <a:t> αι. Μεταξύ των οποίων συγκαταλέγονται, το σημαντικότατο έργο του </a:t>
            </a:r>
            <a:r>
              <a:rPr lang="en-US" sz="2200" b="1" dirty="0"/>
              <a:t>Dawkins (1916) </a:t>
            </a:r>
            <a:r>
              <a:rPr lang="el-GR" sz="2200" b="1" dirty="0"/>
              <a:t>για τις διαλέκτους του Πόντου, της Καππαδοκίας, των </a:t>
            </a:r>
            <a:r>
              <a:rPr lang="el-GR" sz="2200" b="1" dirty="0" err="1"/>
              <a:t>Φαράσων</a:t>
            </a:r>
            <a:r>
              <a:rPr lang="el-GR" sz="2200" b="1" dirty="0"/>
              <a:t> και της </a:t>
            </a:r>
            <a:r>
              <a:rPr lang="el-GR" sz="2200" b="1" dirty="0" err="1"/>
              <a:t>Σίλλης</a:t>
            </a:r>
            <a:r>
              <a:rPr lang="el-GR" sz="2200" b="1" dirty="0"/>
              <a:t>. </a:t>
            </a:r>
          </a:p>
          <a:p>
            <a:pPr algn="just">
              <a:lnSpc>
                <a:spcPct val="150000"/>
              </a:lnSpc>
            </a:pPr>
            <a:endParaRPr lang="el-GR" sz="2200" b="1" dirty="0"/>
          </a:p>
          <a:p>
            <a:pPr algn="just">
              <a:lnSpc>
                <a:spcPct val="150000"/>
              </a:lnSpc>
            </a:pPr>
            <a:r>
              <a:rPr lang="el-GR" sz="2200" b="1" dirty="0"/>
              <a:t>Καθώς και άλλων γλωσσολόγων όπως Αναστασιάδη (1975), </a:t>
            </a:r>
            <a:r>
              <a:rPr lang="en-US" sz="2200" b="1" dirty="0" err="1"/>
              <a:t>Ralli</a:t>
            </a:r>
            <a:r>
              <a:rPr lang="en-US" sz="2200" b="1" dirty="0"/>
              <a:t> (2009), </a:t>
            </a:r>
            <a:r>
              <a:rPr lang="en-US" sz="2200" b="1" dirty="0" err="1"/>
              <a:t>Karatsareas</a:t>
            </a:r>
            <a:r>
              <a:rPr lang="en-US" sz="2200" b="1" dirty="0"/>
              <a:t> (2011, 2016), </a:t>
            </a:r>
            <a:r>
              <a:rPr lang="el-GR" sz="2200" b="1" dirty="0"/>
              <a:t> </a:t>
            </a:r>
            <a:r>
              <a:rPr lang="en-US" sz="2200" b="1" dirty="0" err="1"/>
              <a:t>Vassalou</a:t>
            </a:r>
            <a:r>
              <a:rPr lang="en-US" sz="2200" b="1" dirty="0"/>
              <a:t>, </a:t>
            </a:r>
            <a:r>
              <a:rPr lang="en-US" sz="2200" b="1" dirty="0" err="1"/>
              <a:t>Papazachariou</a:t>
            </a:r>
            <a:r>
              <a:rPr lang="en-US" sz="2200" b="1" dirty="0"/>
              <a:t> &amp; </a:t>
            </a:r>
            <a:r>
              <a:rPr lang="en-US" sz="2200" b="1" dirty="0" err="1"/>
              <a:t>Janse</a:t>
            </a:r>
            <a:r>
              <a:rPr lang="en-US" sz="2200" b="1" dirty="0"/>
              <a:t> (2019) </a:t>
            </a:r>
            <a:r>
              <a:rPr lang="el-GR" sz="2200" b="1" dirty="0" err="1"/>
              <a:t>κλπ</a:t>
            </a:r>
            <a:endParaRPr lang="el-GR" sz="2200" b="1" dirty="0"/>
          </a:p>
          <a:p>
            <a:pPr marL="0" indent="0" algn="just">
              <a:lnSpc>
                <a:spcPct val="150000"/>
              </a:lnSpc>
              <a:buNone/>
            </a:pPr>
            <a:endParaRPr lang="el-GR" sz="2200" b="1" dirty="0"/>
          </a:p>
          <a:p>
            <a:pPr marL="0" indent="0">
              <a:lnSpc>
                <a:spcPct val="100000"/>
              </a:lnSpc>
              <a:buNone/>
            </a:pPr>
            <a:endParaRPr lang="el-GR" sz="2000" b="1" dirty="0"/>
          </a:p>
        </p:txBody>
      </p:sp>
    </p:spTree>
    <p:extLst>
      <p:ext uri="{BB962C8B-B14F-4D97-AF65-F5344CB8AC3E}">
        <p14:creationId xmlns:p14="http://schemas.microsoft.com/office/powerpoint/2010/main" val="68159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ΚΑΠΠΑΔΟΚΙΚΑ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37702" y="2420888"/>
            <a:ext cx="7938598" cy="4437112"/>
          </a:xfrm>
        </p:spPr>
        <p:txBody>
          <a:bodyPr>
            <a:normAutofit/>
          </a:bodyPr>
          <a:lstStyle/>
          <a:p>
            <a:pPr marL="0" indent="0" algn="just">
              <a:lnSpc>
                <a:spcPct val="150000"/>
              </a:lnSpc>
              <a:buNone/>
            </a:pPr>
            <a:r>
              <a:rPr lang="el-GR" sz="2200" b="1" dirty="0"/>
              <a:t>Όπως συμβαίνει σε όλες τις γλώσσες και διαλέκτους του κόσμου, η Καππαδοκική των αρχών του 20</a:t>
            </a:r>
            <a:r>
              <a:rPr lang="el-GR" sz="2200" b="1" baseline="30000" dirty="0"/>
              <a:t>ου</a:t>
            </a:r>
            <a:r>
              <a:rPr lang="el-GR" sz="2200" b="1" dirty="0"/>
              <a:t> αι. παρουσίαζε ποικιλία από τόπο σε τόπο. </a:t>
            </a:r>
          </a:p>
          <a:p>
            <a:pPr marL="0" indent="0" algn="just">
              <a:lnSpc>
                <a:spcPct val="150000"/>
              </a:lnSpc>
              <a:buNone/>
            </a:pPr>
            <a:endParaRPr lang="el-GR" sz="2200" b="1" dirty="0"/>
          </a:p>
          <a:p>
            <a:pPr marL="0" indent="0" algn="just">
              <a:lnSpc>
                <a:spcPct val="150000"/>
              </a:lnSpc>
              <a:buNone/>
            </a:pPr>
            <a:endParaRPr lang="el-GR" sz="2200" b="1" dirty="0"/>
          </a:p>
          <a:p>
            <a:pPr marL="0" indent="0">
              <a:lnSpc>
                <a:spcPct val="100000"/>
              </a:lnSpc>
              <a:buNone/>
            </a:pPr>
            <a:endParaRPr lang="el-GR" sz="2000" b="1" dirty="0"/>
          </a:p>
        </p:txBody>
      </p:sp>
    </p:spTree>
    <p:extLst>
      <p:ext uri="{BB962C8B-B14F-4D97-AF65-F5344CB8AC3E}">
        <p14:creationId xmlns:p14="http://schemas.microsoft.com/office/powerpoint/2010/main" val="33400117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ΚΑΠΠΑΔΟΚΙΚΑ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20642" y="1635477"/>
            <a:ext cx="7938598" cy="4941168"/>
          </a:xfrm>
        </p:spPr>
        <p:txBody>
          <a:bodyPr>
            <a:normAutofit/>
          </a:bodyPr>
          <a:lstStyle/>
          <a:p>
            <a:pPr marL="0" indent="0" algn="just">
              <a:lnSpc>
                <a:spcPct val="150000"/>
              </a:lnSpc>
              <a:buNone/>
            </a:pPr>
            <a:r>
              <a:rPr lang="el-GR" sz="2200" b="1" dirty="0"/>
              <a:t>Η διαίρεση σε ομάδες που προτάθηκε από τον </a:t>
            </a:r>
            <a:r>
              <a:rPr lang="en-US" sz="2200" b="1" dirty="0"/>
              <a:t>Dawkins (1916)</a:t>
            </a:r>
            <a:r>
              <a:rPr lang="el-GR" sz="2200" b="1" dirty="0"/>
              <a:t> είναι:</a:t>
            </a:r>
          </a:p>
          <a:p>
            <a:pPr marL="0" indent="0" algn="just">
              <a:lnSpc>
                <a:spcPct val="150000"/>
              </a:lnSpc>
              <a:buNone/>
            </a:pPr>
            <a:r>
              <a:rPr lang="el-GR" sz="2200" b="1" dirty="0"/>
              <a:t>Α) Βόρεια </a:t>
            </a:r>
            <a:r>
              <a:rPr lang="el-GR" sz="2200" dirty="0"/>
              <a:t>(</a:t>
            </a:r>
            <a:r>
              <a:rPr lang="el-GR" sz="2200" dirty="0" err="1"/>
              <a:t>Σινασός</a:t>
            </a:r>
            <a:r>
              <a:rPr lang="el-GR" sz="2200" dirty="0"/>
              <a:t>, </a:t>
            </a:r>
            <a:r>
              <a:rPr lang="el-GR" sz="2200" dirty="0" err="1"/>
              <a:t>Σίλατα</a:t>
            </a:r>
            <a:r>
              <a:rPr lang="el-GR" sz="2200" dirty="0"/>
              <a:t>, </a:t>
            </a:r>
            <a:r>
              <a:rPr lang="el-GR" sz="2200" dirty="0" err="1"/>
              <a:t>Ανακού</a:t>
            </a:r>
            <a:r>
              <a:rPr lang="el-GR" sz="2200" dirty="0"/>
              <a:t>, </a:t>
            </a:r>
            <a:r>
              <a:rPr lang="el-GR" sz="2200" dirty="0" err="1"/>
              <a:t>Φλογητά</a:t>
            </a:r>
            <a:r>
              <a:rPr lang="el-GR" sz="2200" dirty="0"/>
              <a:t>, </a:t>
            </a:r>
            <a:r>
              <a:rPr lang="el-GR" sz="2200" dirty="0" err="1"/>
              <a:t>Μαλακοπή</a:t>
            </a:r>
            <a:r>
              <a:rPr lang="el-GR" sz="2200" dirty="0"/>
              <a:t>, Ποτάμια, </a:t>
            </a:r>
            <a:r>
              <a:rPr lang="el-GR" sz="2200" dirty="0" err="1"/>
              <a:t>Ζάλελα</a:t>
            </a:r>
            <a:r>
              <a:rPr lang="el-GR" sz="2200" dirty="0"/>
              <a:t>, αλλά και </a:t>
            </a:r>
            <a:r>
              <a:rPr lang="el-GR" sz="2200" dirty="0" err="1"/>
              <a:t>Τελμισός</a:t>
            </a:r>
            <a:r>
              <a:rPr lang="el-GR" sz="2200" dirty="0"/>
              <a:t> που βρίσκεται νότια)</a:t>
            </a:r>
          </a:p>
          <a:p>
            <a:pPr marL="0" indent="0" algn="just">
              <a:lnSpc>
                <a:spcPct val="150000"/>
              </a:lnSpc>
              <a:buNone/>
            </a:pPr>
            <a:r>
              <a:rPr lang="el-GR" sz="2200" b="1" dirty="0"/>
              <a:t>Β) Κεντρική </a:t>
            </a:r>
            <a:r>
              <a:rPr lang="el-GR" sz="2200" dirty="0"/>
              <a:t>(</a:t>
            </a:r>
            <a:r>
              <a:rPr lang="el-GR" sz="2200" dirty="0" err="1"/>
              <a:t>Αξός</a:t>
            </a:r>
            <a:r>
              <a:rPr lang="el-GR" sz="2200" dirty="0"/>
              <a:t>, </a:t>
            </a:r>
            <a:r>
              <a:rPr lang="el-GR" sz="2200" dirty="0" err="1"/>
              <a:t>Μιστί</a:t>
            </a:r>
            <a:r>
              <a:rPr lang="el-GR" sz="2200" dirty="0"/>
              <a:t>, </a:t>
            </a:r>
            <a:r>
              <a:rPr lang="el-GR" sz="2200" dirty="0" err="1"/>
              <a:t>Τσαρικλί</a:t>
            </a:r>
            <a:r>
              <a:rPr lang="el-GR" sz="2200" dirty="0"/>
              <a:t>, </a:t>
            </a:r>
            <a:r>
              <a:rPr lang="el-GR" sz="2200" dirty="0" err="1"/>
              <a:t>Λιμνά</a:t>
            </a:r>
            <a:r>
              <a:rPr lang="el-GR" sz="2200" dirty="0"/>
              <a:t>, Τροχός, </a:t>
            </a:r>
            <a:r>
              <a:rPr lang="el-GR" sz="2200" dirty="0" err="1"/>
              <a:t>Τζεκλέκ</a:t>
            </a:r>
            <a:r>
              <a:rPr lang="el-GR" sz="2200" dirty="0"/>
              <a:t>, αλλά και </a:t>
            </a:r>
            <a:r>
              <a:rPr lang="el-GR" sz="2200" dirty="0" err="1"/>
              <a:t>Αραβισσός</a:t>
            </a:r>
            <a:r>
              <a:rPr lang="el-GR" sz="2200" dirty="0"/>
              <a:t> και </a:t>
            </a:r>
            <a:r>
              <a:rPr lang="el-GR" sz="2200" dirty="0" err="1"/>
              <a:t>Δίλα</a:t>
            </a:r>
            <a:r>
              <a:rPr lang="el-GR" sz="2200" dirty="0"/>
              <a:t> που βρίσκονται βόρεια)</a:t>
            </a:r>
          </a:p>
          <a:p>
            <a:pPr marL="0" indent="0" algn="just">
              <a:lnSpc>
                <a:spcPct val="150000"/>
              </a:lnSpc>
              <a:buNone/>
            </a:pPr>
            <a:r>
              <a:rPr lang="el-GR" sz="2200" b="1" dirty="0"/>
              <a:t>Γ) Νότια </a:t>
            </a:r>
            <a:r>
              <a:rPr lang="el-GR" sz="2200" dirty="0"/>
              <a:t>(</a:t>
            </a:r>
            <a:r>
              <a:rPr lang="el-GR" sz="2200" dirty="0" err="1"/>
              <a:t>Ουλαγάτς</a:t>
            </a:r>
            <a:r>
              <a:rPr lang="el-GR" sz="2200" dirty="0"/>
              <a:t>, </a:t>
            </a:r>
            <a:r>
              <a:rPr lang="el-GR" sz="2200" dirty="0" err="1"/>
              <a:t>Σεμεντερέ</a:t>
            </a:r>
            <a:r>
              <a:rPr lang="el-GR" sz="2200" dirty="0"/>
              <a:t>, </a:t>
            </a:r>
            <a:r>
              <a:rPr lang="el-GR" sz="2200" dirty="0" err="1"/>
              <a:t>Αραβανί</a:t>
            </a:r>
            <a:r>
              <a:rPr lang="el-GR" sz="2200" dirty="0"/>
              <a:t>, </a:t>
            </a:r>
            <a:r>
              <a:rPr lang="el-GR" sz="2200" dirty="0" err="1"/>
              <a:t>Φερτάκαινα</a:t>
            </a:r>
            <a:r>
              <a:rPr lang="el-GR" sz="2200" dirty="0"/>
              <a:t>, </a:t>
            </a:r>
            <a:r>
              <a:rPr lang="el-GR" sz="2200" dirty="0" err="1"/>
              <a:t>Γούρδονος</a:t>
            </a:r>
            <a:r>
              <a:rPr lang="el-GR" sz="2200" dirty="0"/>
              <a:t>)</a:t>
            </a:r>
          </a:p>
          <a:p>
            <a:pPr marL="0" indent="0" algn="just">
              <a:lnSpc>
                <a:spcPct val="150000"/>
              </a:lnSpc>
              <a:buNone/>
            </a:pPr>
            <a:endParaRPr lang="el-GR" sz="2200" b="1" dirty="0"/>
          </a:p>
          <a:p>
            <a:pPr marL="0" indent="0" algn="just">
              <a:lnSpc>
                <a:spcPct val="150000"/>
              </a:lnSpc>
              <a:buNone/>
            </a:pPr>
            <a:endParaRPr lang="el-GR" sz="2200" b="1" dirty="0"/>
          </a:p>
          <a:p>
            <a:pPr marL="0" indent="0">
              <a:lnSpc>
                <a:spcPct val="100000"/>
              </a:lnSpc>
              <a:buNone/>
            </a:pPr>
            <a:endParaRPr lang="el-GR" sz="2000" b="1" dirty="0"/>
          </a:p>
        </p:txBody>
      </p:sp>
    </p:spTree>
    <p:extLst>
      <p:ext uri="{BB962C8B-B14F-4D97-AF65-F5344CB8AC3E}">
        <p14:creationId xmlns:p14="http://schemas.microsoft.com/office/powerpoint/2010/main" val="84604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ΚΑΠΠΑΔΟΚΙΚΑ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20642" y="1635477"/>
            <a:ext cx="7938598" cy="4941168"/>
          </a:xfrm>
        </p:spPr>
        <p:txBody>
          <a:bodyPr>
            <a:normAutofit/>
          </a:bodyPr>
          <a:lstStyle/>
          <a:p>
            <a:pPr marL="0" indent="0" algn="just">
              <a:lnSpc>
                <a:spcPct val="150000"/>
              </a:lnSpc>
              <a:buNone/>
            </a:pPr>
            <a:endParaRPr lang="el-GR" sz="2200" b="1" dirty="0"/>
          </a:p>
          <a:p>
            <a:pPr marL="0" indent="0" algn="just">
              <a:lnSpc>
                <a:spcPct val="150000"/>
              </a:lnSpc>
              <a:buNone/>
            </a:pPr>
            <a:endParaRPr lang="el-GR" sz="2200" b="1" dirty="0"/>
          </a:p>
          <a:p>
            <a:pPr marL="0" indent="0">
              <a:lnSpc>
                <a:spcPct val="100000"/>
              </a:lnSpc>
              <a:buNone/>
            </a:pPr>
            <a:endParaRPr lang="el-GR" sz="2000" b="1" dirty="0"/>
          </a:p>
        </p:txBody>
      </p:sp>
      <p:pic>
        <p:nvPicPr>
          <p:cNvPr id="4" name="Εικόνα 3">
            <a:extLst>
              <a:ext uri="{FF2B5EF4-FFF2-40B4-BE49-F238E27FC236}">
                <a16:creationId xmlns:a16="http://schemas.microsoft.com/office/drawing/2014/main" id="{579EB108-CEFE-DF4F-B281-A5361FCA2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584" y="1412777"/>
            <a:ext cx="6840760" cy="4817859"/>
          </a:xfrm>
          <a:prstGeom prst="rect">
            <a:avLst/>
          </a:prstGeom>
        </p:spPr>
      </p:pic>
      <p:sp>
        <p:nvSpPr>
          <p:cNvPr id="5" name="TextBox 4">
            <a:extLst>
              <a:ext uri="{FF2B5EF4-FFF2-40B4-BE49-F238E27FC236}">
                <a16:creationId xmlns:a16="http://schemas.microsoft.com/office/drawing/2014/main" id="{A3F5C0C3-BFE4-B741-AA84-1286BE6C825E}"/>
              </a:ext>
            </a:extLst>
          </p:cNvPr>
          <p:cNvSpPr txBox="1"/>
          <p:nvPr/>
        </p:nvSpPr>
        <p:spPr>
          <a:xfrm>
            <a:off x="2495600" y="6230636"/>
            <a:ext cx="7463640" cy="646331"/>
          </a:xfrm>
          <a:prstGeom prst="rect">
            <a:avLst/>
          </a:prstGeom>
          <a:noFill/>
        </p:spPr>
        <p:txBody>
          <a:bodyPr wrap="square" rtlCol="0">
            <a:spAutoFit/>
          </a:bodyPr>
          <a:lstStyle/>
          <a:p>
            <a:pPr algn="ctr"/>
            <a:r>
              <a:rPr lang="el-GR" b="1" dirty="0"/>
              <a:t>Χάρτης ελληνόφωνων χωριών και κωμοπόλεων της Καππαδοκίας των αρχών του 20</a:t>
            </a:r>
            <a:r>
              <a:rPr lang="el-GR" b="1" baseline="30000" dirty="0"/>
              <a:t>ου</a:t>
            </a:r>
            <a:r>
              <a:rPr lang="el-GR" b="1" dirty="0"/>
              <a:t> αι. </a:t>
            </a:r>
          </a:p>
        </p:txBody>
      </p:sp>
    </p:spTree>
    <p:extLst>
      <p:ext uri="{BB962C8B-B14F-4D97-AF65-F5344CB8AC3E}">
        <p14:creationId xmlns:p14="http://schemas.microsoft.com/office/powerpoint/2010/main" val="53865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a:xfrm>
            <a:off x="2209800" y="2204864"/>
            <a:ext cx="7772400" cy="4176464"/>
          </a:xfrm>
        </p:spPr>
        <p:txBody>
          <a:bodyPr>
            <a:normAutofit/>
          </a:bodyPr>
          <a:lstStyle/>
          <a:p>
            <a:pPr algn="just">
              <a:lnSpc>
                <a:spcPct val="120000"/>
              </a:lnSpc>
            </a:pPr>
            <a:r>
              <a:rPr lang="el-GR" sz="2200" b="1" dirty="0"/>
              <a:t>Όταν μάλιστα οι ερευνητές συμπεριέλαβαν τη δυνατότητα ο ίδιος ο πληροφορητής να μπορεί να πραγματοποιήσει τα γλωσσικά στοιχεία-στόχους του διαλεκτικού ερωτηματολογίου παραπάνω από μία φορά, </a:t>
            </a:r>
          </a:p>
          <a:p>
            <a:pPr algn="just">
              <a:lnSpc>
                <a:spcPct val="120000"/>
              </a:lnSpc>
            </a:pPr>
            <a:endParaRPr lang="el-GR" sz="2200" b="1" dirty="0"/>
          </a:p>
          <a:p>
            <a:pPr algn="just">
              <a:lnSpc>
                <a:spcPct val="120000"/>
              </a:lnSpc>
            </a:pPr>
            <a:r>
              <a:rPr lang="el-GR" sz="2200" b="1" dirty="0"/>
              <a:t>τότε συνειδητοποίησαν ότι ακόμη και ο ίδιος πληροφορητής μπορούσε να πραγματώσει την ίδια γλωσσική μονάδα με ποικίλες </a:t>
            </a:r>
            <a:r>
              <a:rPr lang="el-GR" sz="2200" b="1" dirty="0" err="1"/>
              <a:t>πραγμάτωσεις</a:t>
            </a:r>
            <a:r>
              <a:rPr lang="el-GR" sz="2200" b="1" dirty="0"/>
              <a:t>.</a:t>
            </a:r>
          </a:p>
        </p:txBody>
      </p:sp>
    </p:spTree>
    <p:extLst>
      <p:ext uri="{BB962C8B-B14F-4D97-AF65-F5344CB8AC3E}">
        <p14:creationId xmlns:p14="http://schemas.microsoft.com/office/powerpoint/2010/main" val="276117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ΚΑΠΠΑΔΟΚΙΚΑ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20642" y="1635478"/>
            <a:ext cx="7938598" cy="4941167"/>
          </a:xfrm>
        </p:spPr>
        <p:txBody>
          <a:bodyPr>
            <a:normAutofit/>
          </a:bodyPr>
          <a:lstStyle/>
          <a:p>
            <a:pPr algn="just">
              <a:lnSpc>
                <a:spcPct val="150000"/>
              </a:lnSpc>
            </a:pPr>
            <a:r>
              <a:rPr lang="el-GR" sz="2200" b="1" dirty="0"/>
              <a:t>Είναι χαρακτηριστικό ότι όσο πιο νότια προχωρούμε, τόσο μεγαλύτερη επιρροή παρατηρείται στην Καππαδοκική από την Τουρκική. </a:t>
            </a:r>
          </a:p>
          <a:p>
            <a:pPr algn="just">
              <a:lnSpc>
                <a:spcPct val="150000"/>
              </a:lnSpc>
            </a:pPr>
            <a:endParaRPr lang="el-GR" sz="2200" b="1" dirty="0"/>
          </a:p>
          <a:p>
            <a:pPr algn="just">
              <a:lnSpc>
                <a:spcPct val="150000"/>
              </a:lnSpc>
            </a:pPr>
            <a:r>
              <a:rPr lang="el-GR" sz="2200" b="1" dirty="0"/>
              <a:t>Ένα χαρακτηριστικό φαινόμενο αφορά την αλλαγή η απώλεια γραμματικού γένους σε πολλές περιοχές, λόγω της επίδρασης της Τουρκικής που στερείται γραμματικού γένους.   </a:t>
            </a:r>
          </a:p>
          <a:p>
            <a:pPr algn="just">
              <a:lnSpc>
                <a:spcPct val="150000"/>
              </a:lnSpc>
            </a:pPr>
            <a:endParaRPr lang="el-GR" sz="2200" b="1" dirty="0"/>
          </a:p>
          <a:p>
            <a:pPr marL="0" indent="0" algn="just">
              <a:lnSpc>
                <a:spcPct val="150000"/>
              </a:lnSpc>
              <a:buNone/>
            </a:pPr>
            <a:endParaRPr lang="el-GR" sz="2200" b="1" dirty="0"/>
          </a:p>
          <a:p>
            <a:pPr marL="0" indent="0">
              <a:lnSpc>
                <a:spcPct val="100000"/>
              </a:lnSpc>
              <a:buNone/>
            </a:pPr>
            <a:endParaRPr lang="el-GR" sz="2000" b="1" dirty="0"/>
          </a:p>
        </p:txBody>
      </p:sp>
    </p:spTree>
    <p:extLst>
      <p:ext uri="{BB962C8B-B14F-4D97-AF65-F5344CB8AC3E}">
        <p14:creationId xmlns:p14="http://schemas.microsoft.com/office/powerpoint/2010/main" val="356715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ΚΑΠΠΑΔΟΚΙΚΑ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20642" y="1772817"/>
            <a:ext cx="7938598" cy="4803828"/>
          </a:xfrm>
        </p:spPr>
        <p:txBody>
          <a:bodyPr>
            <a:normAutofit lnSpcReduction="10000"/>
          </a:bodyPr>
          <a:lstStyle/>
          <a:p>
            <a:pPr marL="0" indent="0" algn="just">
              <a:lnSpc>
                <a:spcPct val="150000"/>
              </a:lnSpc>
              <a:buNone/>
            </a:pPr>
            <a:r>
              <a:rPr lang="el-GR" sz="2200" b="1" dirty="0"/>
              <a:t>Συγκεκριμένα, στην </a:t>
            </a:r>
            <a:r>
              <a:rPr lang="el-GR" sz="2200" b="1" dirty="0" err="1"/>
              <a:t>Αξό</a:t>
            </a:r>
            <a:endParaRPr lang="el-GR" sz="2200" b="1" dirty="0"/>
          </a:p>
          <a:p>
            <a:pPr algn="just">
              <a:lnSpc>
                <a:spcPct val="150000"/>
              </a:lnSpc>
              <a:buFont typeface="Wingdings" pitchFamily="2" charset="2"/>
              <a:buChar char="à"/>
            </a:pPr>
            <a:r>
              <a:rPr lang="el-GR" sz="2200" b="1" dirty="0">
                <a:sym typeface="Wingdings" pitchFamily="2" charset="2"/>
              </a:rPr>
              <a:t>Το γραμματικό γένος στο άρθρο εμφανίζεται με τη μορφή του ουδετέρου ( &lt;</a:t>
            </a:r>
            <a:r>
              <a:rPr lang="el-GR" sz="2200" b="1" i="1" dirty="0">
                <a:solidFill>
                  <a:srgbClr val="C00000"/>
                </a:solidFill>
                <a:sym typeface="Wingdings" pitchFamily="2" charset="2"/>
              </a:rPr>
              <a:t>το</a:t>
            </a:r>
            <a:r>
              <a:rPr lang="el-GR" sz="2200" b="1" i="1" dirty="0">
                <a:sym typeface="Wingdings" pitchFamily="2" charset="2"/>
              </a:rPr>
              <a:t>&gt;</a:t>
            </a:r>
            <a:r>
              <a:rPr lang="el-GR" sz="2200" b="1" dirty="0">
                <a:sym typeface="Wingdings" pitchFamily="2" charset="2"/>
              </a:rPr>
              <a:t> στον ενικό και &lt;</a:t>
            </a:r>
            <a:r>
              <a:rPr lang="el-GR" sz="2200" b="1" i="1" dirty="0">
                <a:solidFill>
                  <a:srgbClr val="C00000"/>
                </a:solidFill>
                <a:sym typeface="Wingdings" pitchFamily="2" charset="2"/>
              </a:rPr>
              <a:t>τα</a:t>
            </a:r>
            <a:r>
              <a:rPr lang="el-GR" sz="2200" b="1" i="1" dirty="0">
                <a:sym typeface="Wingdings" pitchFamily="2" charset="2"/>
              </a:rPr>
              <a:t>&gt;</a:t>
            </a:r>
            <a:r>
              <a:rPr lang="el-GR" sz="2200" b="1" dirty="0">
                <a:sym typeface="Wingdings" pitchFamily="2" charset="2"/>
              </a:rPr>
              <a:t> στον πληθυντικό ), μπροστά από άψυχα αρσενικά ονόματα.</a:t>
            </a:r>
          </a:p>
          <a:p>
            <a:pPr algn="just">
              <a:lnSpc>
                <a:spcPct val="150000"/>
              </a:lnSpc>
              <a:buFont typeface="Wingdings" pitchFamily="2" charset="2"/>
              <a:buChar char="à"/>
            </a:pPr>
            <a:endParaRPr lang="el-GR" sz="2200" b="1" dirty="0">
              <a:sym typeface="Wingdings" pitchFamily="2" charset="2"/>
            </a:endParaRPr>
          </a:p>
          <a:p>
            <a:pPr algn="just">
              <a:lnSpc>
                <a:spcPct val="150000"/>
              </a:lnSpc>
              <a:buFont typeface="Wingdings" pitchFamily="2" charset="2"/>
              <a:buChar char="à"/>
            </a:pPr>
            <a:r>
              <a:rPr lang="el-GR" sz="2200" b="1" dirty="0">
                <a:sym typeface="Wingdings" pitchFamily="2" charset="2"/>
              </a:rPr>
              <a:t>/</a:t>
            </a:r>
            <a:r>
              <a:rPr lang="en-US" sz="2200" b="1" dirty="0">
                <a:sym typeface="Wingdings" pitchFamily="2" charset="2"/>
              </a:rPr>
              <a:t>to ‘</a:t>
            </a:r>
            <a:r>
              <a:rPr lang="el-GR" sz="2400" b="1" dirty="0"/>
              <a:t>ç</a:t>
            </a:r>
            <a:r>
              <a:rPr lang="en-US" sz="2400" b="1" dirty="0" err="1"/>
              <a:t>anatos</a:t>
            </a:r>
            <a:r>
              <a:rPr lang="en-US" sz="2400" b="1" dirty="0"/>
              <a:t> /       </a:t>
            </a:r>
            <a:r>
              <a:rPr lang="el-GR" sz="2400" b="1" dirty="0"/>
              <a:t>το </a:t>
            </a:r>
            <a:r>
              <a:rPr lang="el-GR" sz="2400" b="1" dirty="0" err="1"/>
              <a:t>χιάνατος</a:t>
            </a:r>
            <a:r>
              <a:rPr lang="el-GR" sz="2400" b="1" dirty="0"/>
              <a:t>         «ο θάνατος»</a:t>
            </a:r>
          </a:p>
          <a:p>
            <a:pPr algn="just">
              <a:lnSpc>
                <a:spcPct val="150000"/>
              </a:lnSpc>
              <a:buFont typeface="Wingdings" pitchFamily="2" charset="2"/>
              <a:buChar char="à"/>
            </a:pPr>
            <a:r>
              <a:rPr lang="el-GR" sz="2400" b="1" dirty="0"/>
              <a:t>/</a:t>
            </a:r>
            <a:r>
              <a:rPr lang="en-US" sz="2400" b="1" dirty="0"/>
              <a:t>ta ‘</a:t>
            </a:r>
            <a:r>
              <a:rPr lang="el-GR" sz="2400" b="1" dirty="0" err="1"/>
              <a:t>ʝ</a:t>
            </a:r>
            <a:r>
              <a:rPr lang="en-US" sz="2400" b="1" dirty="0" err="1"/>
              <a:t>ipnoz</a:t>
            </a:r>
            <a:r>
              <a:rPr lang="el-GR" sz="2400" b="1" dirty="0" err="1"/>
              <a:t>ʝ</a:t>
            </a:r>
            <a:r>
              <a:rPr lang="en-US" sz="2400" b="1" dirty="0"/>
              <a:t>a/       </a:t>
            </a:r>
            <a:r>
              <a:rPr lang="el-GR" sz="2400" b="1" dirty="0"/>
              <a:t>τα </a:t>
            </a:r>
            <a:r>
              <a:rPr lang="el-GR" sz="2400" b="1" dirty="0" err="1"/>
              <a:t>γύπνοσγια</a:t>
            </a:r>
            <a:r>
              <a:rPr lang="el-GR" sz="2400" b="1" dirty="0"/>
              <a:t>      «οι ύπνοι»</a:t>
            </a:r>
          </a:p>
          <a:p>
            <a:pPr marL="0" indent="0" algn="r">
              <a:lnSpc>
                <a:spcPct val="150000"/>
              </a:lnSpc>
              <a:buNone/>
            </a:pPr>
            <a:r>
              <a:rPr lang="el-GR" b="1" dirty="0"/>
              <a:t>(</a:t>
            </a:r>
            <a:r>
              <a:rPr lang="el-GR" b="1" dirty="0" err="1"/>
              <a:t>Μαυροχαλυβίδης</a:t>
            </a:r>
            <a:r>
              <a:rPr lang="el-GR" b="1" dirty="0"/>
              <a:t> &amp; </a:t>
            </a:r>
            <a:r>
              <a:rPr lang="el-GR" b="1" dirty="0" err="1"/>
              <a:t>Κεσίσογλου</a:t>
            </a:r>
            <a:r>
              <a:rPr lang="el-GR" b="1" dirty="0"/>
              <a:t> 1960:30,40)</a:t>
            </a:r>
          </a:p>
          <a:p>
            <a:pPr algn="just">
              <a:lnSpc>
                <a:spcPct val="150000"/>
              </a:lnSpc>
              <a:buFont typeface="Wingdings" pitchFamily="2" charset="2"/>
              <a:buChar char="à"/>
            </a:pPr>
            <a:endParaRPr lang="el-GR" sz="2200" b="1" dirty="0"/>
          </a:p>
          <a:p>
            <a:pPr marL="0" indent="0">
              <a:lnSpc>
                <a:spcPct val="100000"/>
              </a:lnSpc>
              <a:buNone/>
            </a:pPr>
            <a:endParaRPr lang="el-GR" sz="2000" b="1" dirty="0"/>
          </a:p>
        </p:txBody>
      </p:sp>
    </p:spTree>
    <p:extLst>
      <p:ext uri="{BB962C8B-B14F-4D97-AF65-F5344CB8AC3E}">
        <p14:creationId xmlns:p14="http://schemas.microsoft.com/office/powerpoint/2010/main" val="422605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ΚΑΠΠΑΔΟΚΙΚΑ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20642" y="1772817"/>
            <a:ext cx="7938598" cy="4803828"/>
          </a:xfrm>
        </p:spPr>
        <p:txBody>
          <a:bodyPr>
            <a:normAutofit/>
          </a:bodyPr>
          <a:lstStyle/>
          <a:p>
            <a:pPr marL="0" indent="0" algn="just">
              <a:lnSpc>
                <a:spcPct val="150000"/>
              </a:lnSpc>
              <a:buNone/>
            </a:pPr>
            <a:r>
              <a:rPr lang="el-GR" sz="2200" b="1" dirty="0">
                <a:solidFill>
                  <a:srgbClr val="C00000"/>
                </a:solidFill>
              </a:rPr>
              <a:t>Στη Φωνολογία:</a:t>
            </a:r>
          </a:p>
          <a:p>
            <a:pPr marL="0" indent="0" algn="just">
              <a:lnSpc>
                <a:spcPct val="150000"/>
              </a:lnSpc>
              <a:buNone/>
            </a:pPr>
            <a:r>
              <a:rPr lang="el-GR" b="1" dirty="0"/>
              <a:t>Παρατηρούνται διάφορες </a:t>
            </a:r>
            <a:r>
              <a:rPr lang="el-GR" b="1" dirty="0" err="1"/>
              <a:t>επενθέσεις</a:t>
            </a:r>
            <a:r>
              <a:rPr lang="el-GR" b="1" dirty="0"/>
              <a:t>, αποβολές φωνημάτων και αφομοιώσεις ή ανομοιώσεις. Αξιοσημείωτη είναι η διατήρηση του τόνου στην τέταρτη από το τέλος συλλαβή στον Παρατατικό. </a:t>
            </a:r>
          </a:p>
          <a:p>
            <a:pPr marL="0" indent="0" algn="just">
              <a:lnSpc>
                <a:spcPct val="150000"/>
              </a:lnSpc>
              <a:buNone/>
            </a:pPr>
            <a:endParaRPr lang="el-GR" b="1" dirty="0"/>
          </a:p>
          <a:p>
            <a:pPr marL="0" indent="0" algn="just">
              <a:lnSpc>
                <a:spcPct val="150000"/>
              </a:lnSpc>
              <a:buNone/>
            </a:pPr>
            <a:r>
              <a:rPr lang="el-GR" b="1" dirty="0"/>
              <a:t>	</a:t>
            </a:r>
            <a:r>
              <a:rPr lang="el-GR" b="1" dirty="0" err="1"/>
              <a:t>χωριζότονμεστε</a:t>
            </a:r>
            <a:r>
              <a:rPr lang="el-GR" b="1" dirty="0"/>
              <a:t>  	« χωριζόμασταν»</a:t>
            </a:r>
          </a:p>
          <a:p>
            <a:pPr marL="0" indent="0" algn="just">
              <a:lnSpc>
                <a:spcPct val="150000"/>
              </a:lnSpc>
              <a:buNone/>
            </a:pPr>
            <a:endParaRPr lang="el-GR" b="1" dirty="0"/>
          </a:p>
          <a:p>
            <a:pPr marL="0" indent="0" algn="r">
              <a:lnSpc>
                <a:spcPct val="150000"/>
              </a:lnSpc>
              <a:buNone/>
            </a:pPr>
            <a:r>
              <a:rPr lang="el-GR" b="1" dirty="0"/>
              <a:t>	 (</a:t>
            </a:r>
            <a:r>
              <a:rPr lang="el-GR" b="1" dirty="0" err="1"/>
              <a:t>Μαυροχαλυβίδης</a:t>
            </a:r>
            <a:r>
              <a:rPr lang="el-GR" b="1" dirty="0"/>
              <a:t> &amp; </a:t>
            </a:r>
            <a:r>
              <a:rPr lang="el-GR" b="1" dirty="0" err="1"/>
              <a:t>Κεσίσογλου</a:t>
            </a:r>
            <a:r>
              <a:rPr lang="el-GR" b="1" dirty="0"/>
              <a:t> 1960:9)</a:t>
            </a:r>
          </a:p>
          <a:p>
            <a:pPr marL="0" indent="0" algn="just">
              <a:lnSpc>
                <a:spcPct val="150000"/>
              </a:lnSpc>
              <a:buNone/>
            </a:pPr>
            <a:endParaRPr lang="el-GR" b="1" dirty="0"/>
          </a:p>
          <a:p>
            <a:pPr marL="0" indent="0" algn="just">
              <a:lnSpc>
                <a:spcPct val="150000"/>
              </a:lnSpc>
              <a:buNone/>
            </a:pPr>
            <a:endParaRPr lang="el-GR" sz="2200" b="1" dirty="0"/>
          </a:p>
          <a:p>
            <a:pPr marL="0" indent="0">
              <a:lnSpc>
                <a:spcPct val="100000"/>
              </a:lnSpc>
              <a:buNone/>
            </a:pPr>
            <a:endParaRPr lang="el-GR" sz="2000" b="1" dirty="0"/>
          </a:p>
        </p:txBody>
      </p:sp>
    </p:spTree>
    <p:extLst>
      <p:ext uri="{BB962C8B-B14F-4D97-AF65-F5344CB8AC3E}">
        <p14:creationId xmlns:p14="http://schemas.microsoft.com/office/powerpoint/2010/main" val="3821515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ΚΑΠΠΑΔΟΚΙΚΑ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20642" y="1772817"/>
            <a:ext cx="7938598" cy="4803828"/>
          </a:xfrm>
        </p:spPr>
        <p:txBody>
          <a:bodyPr>
            <a:normAutofit/>
          </a:bodyPr>
          <a:lstStyle/>
          <a:p>
            <a:pPr marL="0" indent="0" algn="just">
              <a:lnSpc>
                <a:spcPct val="150000"/>
              </a:lnSpc>
              <a:buNone/>
            </a:pPr>
            <a:r>
              <a:rPr lang="el-GR" sz="2200" b="1" dirty="0">
                <a:solidFill>
                  <a:srgbClr val="C00000"/>
                </a:solidFill>
              </a:rPr>
              <a:t>Στη Σύνταξη:</a:t>
            </a:r>
          </a:p>
          <a:p>
            <a:pPr marL="0" indent="0" algn="just">
              <a:lnSpc>
                <a:spcPct val="150000"/>
              </a:lnSpc>
              <a:buNone/>
            </a:pPr>
            <a:r>
              <a:rPr lang="el-GR" sz="2200" b="1" dirty="0"/>
              <a:t>Χαρακτηριστική είναι η δημιουργία της ερώτησης με τη χρήση του τουρκικού μορίου </a:t>
            </a:r>
            <a:r>
              <a:rPr lang="en-US" sz="2200" b="1" i="1" dirty="0">
                <a:solidFill>
                  <a:srgbClr val="C00000"/>
                </a:solidFill>
              </a:rPr>
              <a:t>ml</a:t>
            </a:r>
            <a:r>
              <a:rPr lang="en-US" sz="2200" b="1" dirty="0"/>
              <a:t> </a:t>
            </a:r>
            <a:r>
              <a:rPr lang="el-GR" sz="2200" b="1" dirty="0"/>
              <a:t>στο τέλος της πρότασης</a:t>
            </a:r>
          </a:p>
          <a:p>
            <a:pPr marL="0" indent="0" algn="ctr">
              <a:lnSpc>
                <a:spcPct val="150000"/>
              </a:lnSpc>
              <a:buNone/>
            </a:pPr>
            <a:r>
              <a:rPr lang="en-US" b="1" dirty="0" err="1"/>
              <a:t>Έ</a:t>
            </a:r>
            <a:r>
              <a:rPr lang="el-GR" b="1" dirty="0"/>
              <a:t>να </a:t>
            </a:r>
            <a:r>
              <a:rPr lang="el-GR" b="1" dirty="0" err="1"/>
              <a:t>μεσέλ</a:t>
            </a:r>
            <a:r>
              <a:rPr lang="el-GR" b="1" dirty="0"/>
              <a:t> α σε πού </a:t>
            </a:r>
            <a:r>
              <a:rPr lang="el-GR" b="1" dirty="0">
                <a:solidFill>
                  <a:srgbClr val="C00000"/>
                </a:solidFill>
              </a:rPr>
              <a:t>μι</a:t>
            </a:r>
            <a:r>
              <a:rPr lang="el-GR" b="1" dirty="0"/>
              <a:t>; </a:t>
            </a:r>
            <a:r>
              <a:rPr lang="el-GR" b="1" dirty="0" err="1"/>
              <a:t>Κρέεις</a:t>
            </a:r>
            <a:r>
              <a:rPr lang="el-GR" b="1" dirty="0"/>
              <a:t> </a:t>
            </a:r>
            <a:r>
              <a:rPr lang="el-GR" b="1" dirty="0">
                <a:solidFill>
                  <a:srgbClr val="C00000"/>
                </a:solidFill>
              </a:rPr>
              <a:t>μι</a:t>
            </a:r>
            <a:r>
              <a:rPr lang="el-GR" b="1" dirty="0"/>
              <a:t>;</a:t>
            </a:r>
          </a:p>
          <a:p>
            <a:pPr marL="0" indent="0" algn="ctr">
              <a:lnSpc>
                <a:spcPct val="150000"/>
              </a:lnSpc>
              <a:buNone/>
            </a:pPr>
            <a:r>
              <a:rPr lang="el-GR" b="1" dirty="0"/>
              <a:t>Ένα παραμύθι να σε πω </a:t>
            </a:r>
            <a:r>
              <a:rPr lang="el-GR" b="1" dirty="0">
                <a:solidFill>
                  <a:srgbClr val="C00000"/>
                </a:solidFill>
              </a:rPr>
              <a:t>μι</a:t>
            </a:r>
            <a:r>
              <a:rPr lang="el-GR" b="1" dirty="0"/>
              <a:t>; Θέλεις </a:t>
            </a:r>
            <a:r>
              <a:rPr lang="el-GR" b="1" dirty="0">
                <a:solidFill>
                  <a:srgbClr val="C00000"/>
                </a:solidFill>
              </a:rPr>
              <a:t>μι</a:t>
            </a:r>
            <a:r>
              <a:rPr lang="el-GR" b="1" dirty="0"/>
              <a:t>; </a:t>
            </a:r>
          </a:p>
          <a:p>
            <a:pPr marL="0" indent="0" algn="ctr">
              <a:lnSpc>
                <a:spcPct val="150000"/>
              </a:lnSpc>
              <a:buNone/>
            </a:pPr>
            <a:r>
              <a:rPr lang="el-GR" b="1" dirty="0"/>
              <a:t>«Να σου πω ένα παραμύθι; Θέλεις;»</a:t>
            </a:r>
          </a:p>
          <a:p>
            <a:pPr marL="0" indent="0" algn="just">
              <a:lnSpc>
                <a:spcPct val="150000"/>
              </a:lnSpc>
              <a:buNone/>
            </a:pPr>
            <a:endParaRPr lang="el-GR" b="1" dirty="0"/>
          </a:p>
          <a:p>
            <a:pPr marL="0" indent="0" algn="just">
              <a:lnSpc>
                <a:spcPct val="150000"/>
              </a:lnSpc>
              <a:buNone/>
            </a:pPr>
            <a:endParaRPr lang="el-GR" sz="2200" b="1" dirty="0"/>
          </a:p>
          <a:p>
            <a:pPr marL="0" indent="0">
              <a:lnSpc>
                <a:spcPct val="100000"/>
              </a:lnSpc>
              <a:buNone/>
            </a:pPr>
            <a:endParaRPr lang="el-GR" sz="2000" b="1" dirty="0"/>
          </a:p>
        </p:txBody>
      </p:sp>
    </p:spTree>
    <p:extLst>
      <p:ext uri="{BB962C8B-B14F-4D97-AF65-F5344CB8AC3E}">
        <p14:creationId xmlns:p14="http://schemas.microsoft.com/office/powerpoint/2010/main" val="40584200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ΚΑΠΠΑΔΟΚΙΚΑ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20642" y="1772817"/>
            <a:ext cx="7938598" cy="4803828"/>
          </a:xfrm>
        </p:spPr>
        <p:txBody>
          <a:bodyPr>
            <a:normAutofit/>
          </a:bodyPr>
          <a:lstStyle/>
          <a:p>
            <a:pPr marL="0" indent="0" algn="just">
              <a:lnSpc>
                <a:spcPct val="150000"/>
              </a:lnSpc>
              <a:buNone/>
            </a:pPr>
            <a:r>
              <a:rPr lang="el-GR" sz="2200" b="1" dirty="0">
                <a:solidFill>
                  <a:srgbClr val="C00000"/>
                </a:solidFill>
              </a:rPr>
              <a:t>Στη Σύνταξη:</a:t>
            </a:r>
          </a:p>
          <a:p>
            <a:pPr marL="0" indent="0" algn="just">
              <a:lnSpc>
                <a:spcPct val="150000"/>
              </a:lnSpc>
              <a:buNone/>
            </a:pPr>
            <a:r>
              <a:rPr lang="el-GR" b="1" dirty="0"/>
              <a:t>Επίσης το βοηθητικό </a:t>
            </a:r>
            <a:r>
              <a:rPr lang="el-GR" b="1" i="1" dirty="0">
                <a:solidFill>
                  <a:srgbClr val="C00000"/>
                </a:solidFill>
              </a:rPr>
              <a:t>είναι</a:t>
            </a:r>
            <a:r>
              <a:rPr lang="el-GR" b="1" dirty="0"/>
              <a:t> μπαίνει στο τέλος της πρότασης, έπειτα από ουσιαστικό, αντωνυμία ή μόριο, ως ένα ακόμα αποτέλεσμα της τουρκικής </a:t>
            </a:r>
            <a:r>
              <a:rPr lang="el-GR" b="1" dirty="0" err="1"/>
              <a:t>επιδράσης</a:t>
            </a:r>
            <a:r>
              <a:rPr lang="el-GR" b="1" dirty="0"/>
              <a:t>. </a:t>
            </a:r>
          </a:p>
          <a:p>
            <a:pPr marL="0" indent="0" algn="ctr">
              <a:lnSpc>
                <a:spcPct val="100000"/>
              </a:lnSpc>
              <a:buNone/>
            </a:pPr>
            <a:r>
              <a:rPr lang="el-GR" b="1" dirty="0" err="1"/>
              <a:t>ετά</a:t>
            </a:r>
            <a:r>
              <a:rPr lang="el-GR" b="1" dirty="0"/>
              <a:t>  τ    </a:t>
            </a:r>
            <a:r>
              <a:rPr lang="el-GR" b="1" dirty="0" err="1"/>
              <a:t>ʝαυτού</a:t>
            </a:r>
            <a:r>
              <a:rPr lang="el-GR" b="1" dirty="0"/>
              <a:t>   τ    </a:t>
            </a:r>
            <a:r>
              <a:rPr lang="el-GR" b="1" dirty="0">
                <a:solidFill>
                  <a:srgbClr val="C00000"/>
                </a:solidFill>
              </a:rPr>
              <a:t>ναι	</a:t>
            </a:r>
          </a:p>
          <a:p>
            <a:pPr marL="0" indent="0" algn="ctr">
              <a:lnSpc>
                <a:spcPct val="100000"/>
              </a:lnSpc>
              <a:buNone/>
            </a:pPr>
            <a:r>
              <a:rPr lang="el-GR" b="1" dirty="0"/>
              <a:t>αυτά του εαυτού του </a:t>
            </a:r>
            <a:r>
              <a:rPr lang="el-GR" b="1" dirty="0">
                <a:solidFill>
                  <a:srgbClr val="C00000"/>
                </a:solidFill>
              </a:rPr>
              <a:t>είναι</a:t>
            </a:r>
            <a:r>
              <a:rPr lang="el-GR" b="1" dirty="0"/>
              <a:t> </a:t>
            </a:r>
          </a:p>
          <a:p>
            <a:pPr marL="0" indent="0" algn="ctr">
              <a:lnSpc>
                <a:spcPct val="100000"/>
              </a:lnSpc>
              <a:buNone/>
            </a:pPr>
            <a:r>
              <a:rPr lang="el-GR" b="1" dirty="0"/>
              <a:t>«αυτά είναι δικά του»</a:t>
            </a:r>
          </a:p>
          <a:p>
            <a:pPr marL="0" indent="0" algn="r">
              <a:lnSpc>
                <a:spcPct val="100000"/>
              </a:lnSpc>
              <a:buNone/>
            </a:pPr>
            <a:r>
              <a:rPr lang="el-GR" b="1" dirty="0"/>
              <a:t>(</a:t>
            </a:r>
            <a:r>
              <a:rPr lang="en-US" b="1" dirty="0" err="1"/>
              <a:t>Janse</a:t>
            </a:r>
            <a:r>
              <a:rPr lang="en-US" b="1" dirty="0"/>
              <a:t> </a:t>
            </a:r>
            <a:r>
              <a:rPr lang="el-GR" b="1" dirty="0"/>
              <a:t>υπό έκδοση)</a:t>
            </a:r>
          </a:p>
          <a:p>
            <a:pPr marL="0" indent="0" algn="just">
              <a:lnSpc>
                <a:spcPct val="150000"/>
              </a:lnSpc>
              <a:buNone/>
            </a:pPr>
            <a:endParaRPr lang="el-GR" sz="2200" b="1" dirty="0"/>
          </a:p>
          <a:p>
            <a:pPr marL="0" indent="0">
              <a:lnSpc>
                <a:spcPct val="100000"/>
              </a:lnSpc>
              <a:buNone/>
            </a:pPr>
            <a:endParaRPr lang="el-GR" sz="2000" b="1" dirty="0"/>
          </a:p>
        </p:txBody>
      </p:sp>
    </p:spTree>
    <p:extLst>
      <p:ext uri="{BB962C8B-B14F-4D97-AF65-F5344CB8AC3E}">
        <p14:creationId xmlns:p14="http://schemas.microsoft.com/office/powerpoint/2010/main" val="309463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ΚΑΠΠΑΔΟΚΙΚΑ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20642" y="1772817"/>
            <a:ext cx="7938598" cy="4803828"/>
          </a:xfrm>
        </p:spPr>
        <p:txBody>
          <a:bodyPr>
            <a:normAutofit/>
          </a:bodyPr>
          <a:lstStyle/>
          <a:p>
            <a:pPr algn="just">
              <a:lnSpc>
                <a:spcPct val="150000"/>
              </a:lnSpc>
              <a:buFont typeface="Wingdings" pitchFamily="2" charset="2"/>
              <a:buChar char="Ø"/>
            </a:pPr>
            <a:r>
              <a:rPr lang="el-GR" sz="2200" b="1" dirty="0"/>
              <a:t>Γενικότερα, η Καππαδοκική διάλεκτος, μαζί με αυτές των </a:t>
            </a:r>
            <a:r>
              <a:rPr lang="el-GR" sz="2200" b="1" dirty="0" err="1"/>
              <a:t>Φαράσων</a:t>
            </a:r>
            <a:r>
              <a:rPr lang="el-GR" sz="2200" b="1" dirty="0"/>
              <a:t> και της </a:t>
            </a:r>
            <a:r>
              <a:rPr lang="el-GR" sz="2200" b="1" dirty="0" err="1"/>
              <a:t>Σίλλης</a:t>
            </a:r>
            <a:r>
              <a:rPr lang="el-GR" sz="2200" b="1" dirty="0"/>
              <a:t>, ανατολικά και νοτιοδυτικά της Καππαδοκίας, αντίστοιχα, εμφανίζουν τα περισσότερα φαινόμενα δομής μικρασιατικών διαλέκτων που προέρχονται από την επαφή με την τουρκική. (βλ. </a:t>
            </a:r>
            <a:r>
              <a:rPr lang="en-US" sz="2200" b="1" dirty="0" err="1"/>
              <a:t>Karatsareas</a:t>
            </a:r>
            <a:r>
              <a:rPr lang="en-US" sz="2200" b="1" dirty="0"/>
              <a:t> 2011, </a:t>
            </a:r>
            <a:r>
              <a:rPr lang="en-US" sz="2200" b="1" dirty="0" err="1"/>
              <a:t>Janse</a:t>
            </a:r>
            <a:r>
              <a:rPr lang="en-US" sz="2200" b="1" dirty="0"/>
              <a:t> </a:t>
            </a:r>
            <a:r>
              <a:rPr lang="el-GR" sz="2200" b="1" dirty="0"/>
              <a:t>υπό έκδοση κ.α.)</a:t>
            </a:r>
          </a:p>
          <a:p>
            <a:pPr marL="0" indent="0">
              <a:lnSpc>
                <a:spcPct val="100000"/>
              </a:lnSpc>
              <a:buNone/>
            </a:pPr>
            <a:endParaRPr lang="el-GR" sz="2000" b="1" dirty="0"/>
          </a:p>
        </p:txBody>
      </p:sp>
    </p:spTree>
    <p:extLst>
      <p:ext uri="{BB962C8B-B14F-4D97-AF65-F5344CB8AC3E}">
        <p14:creationId xmlns:p14="http://schemas.microsoft.com/office/powerpoint/2010/main" val="32678418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Βορεια</a:t>
            </a:r>
            <a:r>
              <a:rPr lang="el-GR" sz="3600" b="1" dirty="0">
                <a:solidFill>
                  <a:srgbClr val="C00000"/>
                </a:solidFill>
              </a:rPr>
              <a:t> </a:t>
            </a:r>
            <a:r>
              <a:rPr lang="el-GR" sz="3600" b="1" dirty="0" err="1">
                <a:solidFill>
                  <a:srgbClr val="C00000"/>
                </a:solidFill>
              </a:rPr>
              <a:t>διαλεκτικη</a:t>
            </a:r>
            <a:r>
              <a:rPr lang="el-GR" sz="3600" b="1" dirty="0">
                <a:solidFill>
                  <a:srgbClr val="C00000"/>
                </a:solidFill>
              </a:rPr>
              <a:t> </a:t>
            </a:r>
            <a:r>
              <a:rPr lang="el-GR" sz="3600" b="1" dirty="0" err="1">
                <a:solidFill>
                  <a:srgbClr val="C00000"/>
                </a:solidFill>
              </a:rPr>
              <a:t>ομαδα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20642" y="1772817"/>
            <a:ext cx="7938598" cy="4803828"/>
          </a:xfrm>
        </p:spPr>
        <p:txBody>
          <a:bodyPr>
            <a:normAutofit lnSpcReduction="10000"/>
          </a:bodyPr>
          <a:lstStyle/>
          <a:p>
            <a:pPr algn="just">
              <a:lnSpc>
                <a:spcPct val="100000"/>
              </a:lnSpc>
            </a:pPr>
            <a:r>
              <a:rPr lang="el-GR" sz="2300" b="1" dirty="0"/>
              <a:t>Η βόρεια διαλεκτική ομάδα, η οποία αναφέρεται συχνά ως «</a:t>
            </a:r>
            <a:r>
              <a:rPr lang="el-GR" sz="2300" b="1" dirty="0" err="1"/>
              <a:t>Βορεια</a:t>
            </a:r>
            <a:r>
              <a:rPr lang="el-GR" sz="2300" b="1" dirty="0"/>
              <a:t> ιδιώματα», καλύπτει έναν μεγάλο γεωγραφικό χώρο.</a:t>
            </a:r>
          </a:p>
          <a:p>
            <a:pPr algn="just">
              <a:lnSpc>
                <a:spcPct val="100000"/>
              </a:lnSpc>
            </a:pPr>
            <a:endParaRPr lang="el-GR" sz="2300" b="1" dirty="0"/>
          </a:p>
          <a:p>
            <a:pPr algn="just">
              <a:lnSpc>
                <a:spcPct val="100000"/>
              </a:lnSpc>
            </a:pPr>
            <a:r>
              <a:rPr lang="el-GR" sz="2300" b="1" dirty="0"/>
              <a:t>Το κοινό χαρακτηριστικό που την διαχωρίζει από τη νότια είναι ο «</a:t>
            </a:r>
            <a:r>
              <a:rPr lang="el-GR" sz="2300" b="1" dirty="0" err="1"/>
              <a:t>Βορειος</a:t>
            </a:r>
            <a:r>
              <a:rPr lang="el-GR" sz="2300" b="1" dirty="0"/>
              <a:t> </a:t>
            </a:r>
            <a:r>
              <a:rPr lang="el-GR" sz="2300" b="1" dirty="0" err="1"/>
              <a:t>Φωνηεντισμός</a:t>
            </a:r>
            <a:r>
              <a:rPr lang="el-GR" sz="2300" b="1" dirty="0"/>
              <a:t>»</a:t>
            </a:r>
          </a:p>
          <a:p>
            <a:pPr algn="just">
              <a:lnSpc>
                <a:spcPct val="100000"/>
              </a:lnSpc>
            </a:pPr>
            <a:endParaRPr lang="el-GR" sz="2300" b="1" dirty="0"/>
          </a:p>
          <a:p>
            <a:pPr algn="just">
              <a:lnSpc>
                <a:spcPct val="100000"/>
              </a:lnSpc>
            </a:pPr>
            <a:r>
              <a:rPr lang="el-GR" sz="2300" b="1" dirty="0"/>
              <a:t>Το φαινόμενο αυτό γεωγραφικά απάντα στο βόρειο μισό της ηπειρωτικής Ελλάδας, στο βόρειο μισό της Ευβοίας, στα νησιά του Βορείου Αιγαίου, εν μέρει στη Σάμο και την Λευκάδα, καθώς και σε περιοχές της Δυτικής μικράς Ασίας (π.χ. </a:t>
            </a:r>
            <a:r>
              <a:rPr lang="el-GR" sz="2300" b="1" dirty="0" err="1"/>
              <a:t>Μοσχονήσια</a:t>
            </a:r>
            <a:r>
              <a:rPr lang="el-GR" sz="2300" b="1" dirty="0"/>
              <a:t> &amp; </a:t>
            </a:r>
            <a:r>
              <a:rPr lang="el-GR" sz="2300" b="1" dirty="0" err="1"/>
              <a:t>Κυδωνίες</a:t>
            </a:r>
            <a:r>
              <a:rPr lang="el-GR" sz="2300" b="1" dirty="0"/>
              <a:t>)</a:t>
            </a:r>
          </a:p>
          <a:p>
            <a:pPr algn="just">
              <a:lnSpc>
                <a:spcPct val="100000"/>
              </a:lnSpc>
            </a:pPr>
            <a:endParaRPr lang="el-GR" sz="2300" b="1" dirty="0"/>
          </a:p>
          <a:p>
            <a:pPr algn="just">
              <a:lnSpc>
                <a:spcPct val="100000"/>
              </a:lnSpc>
            </a:pPr>
            <a:endParaRPr lang="el-GR" sz="2300" b="1" dirty="0"/>
          </a:p>
          <a:p>
            <a:pPr>
              <a:lnSpc>
                <a:spcPct val="100000"/>
              </a:lnSpc>
            </a:pPr>
            <a:endParaRPr lang="el-GR" sz="2000" b="1" dirty="0"/>
          </a:p>
          <a:p>
            <a:pPr marL="0" indent="0">
              <a:lnSpc>
                <a:spcPct val="100000"/>
              </a:lnSpc>
              <a:buNone/>
            </a:pPr>
            <a:endParaRPr lang="el-GR" sz="2000" b="1" dirty="0"/>
          </a:p>
        </p:txBody>
      </p:sp>
    </p:spTree>
    <p:extLst>
      <p:ext uri="{BB962C8B-B14F-4D97-AF65-F5344CB8AC3E}">
        <p14:creationId xmlns:p14="http://schemas.microsoft.com/office/powerpoint/2010/main" val="188599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Βορεια</a:t>
            </a:r>
            <a:r>
              <a:rPr lang="el-GR" sz="3600" b="1" dirty="0">
                <a:solidFill>
                  <a:srgbClr val="C00000"/>
                </a:solidFill>
              </a:rPr>
              <a:t> </a:t>
            </a:r>
            <a:r>
              <a:rPr lang="el-GR" sz="3600" b="1" dirty="0" err="1">
                <a:solidFill>
                  <a:srgbClr val="C00000"/>
                </a:solidFill>
              </a:rPr>
              <a:t>διαλεκτικη</a:t>
            </a:r>
            <a:r>
              <a:rPr lang="el-GR" sz="3600" b="1" dirty="0">
                <a:solidFill>
                  <a:srgbClr val="C00000"/>
                </a:solidFill>
              </a:rPr>
              <a:t> </a:t>
            </a:r>
            <a:r>
              <a:rPr lang="el-GR" sz="3600" b="1" dirty="0" err="1">
                <a:solidFill>
                  <a:srgbClr val="C00000"/>
                </a:solidFill>
              </a:rPr>
              <a:t>ομαδα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20642" y="1772817"/>
            <a:ext cx="7938598" cy="4803828"/>
          </a:xfrm>
        </p:spPr>
        <p:txBody>
          <a:bodyPr>
            <a:normAutofit lnSpcReduction="10000"/>
          </a:bodyPr>
          <a:lstStyle/>
          <a:p>
            <a:pPr algn="just">
              <a:lnSpc>
                <a:spcPct val="100000"/>
              </a:lnSpc>
            </a:pPr>
            <a:r>
              <a:rPr lang="el-GR" sz="2300" b="1" dirty="0"/>
              <a:t>Στον ίδιο γεωγραφικό χώρο υπάρχουν όμως και περιοχές όπου ο «</a:t>
            </a:r>
            <a:r>
              <a:rPr lang="el-GR" sz="2300" b="1" dirty="0" err="1"/>
              <a:t>Βορειος</a:t>
            </a:r>
            <a:r>
              <a:rPr lang="el-GR" sz="2300" b="1" dirty="0"/>
              <a:t> </a:t>
            </a:r>
            <a:r>
              <a:rPr lang="el-GR" sz="2300" b="1" dirty="0" err="1"/>
              <a:t>Φωνηεντισμός</a:t>
            </a:r>
            <a:r>
              <a:rPr lang="el-GR" sz="2300" b="1" dirty="0"/>
              <a:t>» καλύπτεται μόνο ως προς το ένα σκέλος, δηλαδή στην ανύψωση μέσου άτονου φωνήεντος ή την αποβολή άτονου υψηλού και μάλιστα σε συγκεκριμένο περιβάλλον. </a:t>
            </a:r>
          </a:p>
          <a:p>
            <a:pPr algn="just">
              <a:lnSpc>
                <a:spcPct val="100000"/>
              </a:lnSpc>
            </a:pPr>
            <a:endParaRPr lang="el-GR" sz="2300" b="1" dirty="0"/>
          </a:p>
          <a:p>
            <a:pPr algn="just">
              <a:lnSpc>
                <a:spcPct val="100000"/>
              </a:lnSpc>
            </a:pPr>
            <a:r>
              <a:rPr lang="el-GR" sz="2300" b="1" dirty="0"/>
              <a:t>Αυτές οι περιοχές λέγεται ότι έχουν «</a:t>
            </a:r>
            <a:r>
              <a:rPr lang="el-GR" sz="2300" b="1" dirty="0" err="1"/>
              <a:t>Ιδιώμα</a:t>
            </a:r>
            <a:r>
              <a:rPr lang="el-GR" sz="2300" b="1" dirty="0"/>
              <a:t> </a:t>
            </a:r>
            <a:r>
              <a:rPr lang="el-GR" sz="2300" b="1" dirty="0" err="1"/>
              <a:t>Ημιβόρειου</a:t>
            </a:r>
            <a:r>
              <a:rPr lang="el-GR" sz="2300" b="1" dirty="0"/>
              <a:t> </a:t>
            </a:r>
            <a:r>
              <a:rPr lang="el-GR" sz="2300" b="1" dirty="0" err="1"/>
              <a:t>Φωνηεντισμού</a:t>
            </a:r>
            <a:r>
              <a:rPr lang="el-GR" sz="2300" b="1" dirty="0"/>
              <a:t>» (</a:t>
            </a:r>
            <a:r>
              <a:rPr lang="el-GR" sz="2300" b="1" dirty="0" err="1"/>
              <a:t>Κοντοσόπουλος</a:t>
            </a:r>
            <a:r>
              <a:rPr lang="el-GR" sz="2300" b="1" dirty="0"/>
              <a:t> 1994)</a:t>
            </a:r>
          </a:p>
          <a:p>
            <a:pPr marL="0" indent="0" algn="just">
              <a:lnSpc>
                <a:spcPct val="100000"/>
              </a:lnSpc>
              <a:buNone/>
            </a:pPr>
            <a:r>
              <a:rPr lang="el-GR" sz="2300" b="1" dirty="0"/>
              <a:t>π.χ. στην Νάουσα  υπάρχει το φαινόμενο της ανύψωσης αλλά δεν παρατηρείται η αποβολή του άτονου τελικού /</a:t>
            </a:r>
            <a:r>
              <a:rPr lang="en-US" sz="2300" b="1" dirty="0" err="1"/>
              <a:t>i</a:t>
            </a:r>
            <a:r>
              <a:rPr lang="en-US" sz="2300" b="1" dirty="0"/>
              <a:t>/</a:t>
            </a:r>
            <a:endParaRPr lang="el-GR" sz="2300" b="1" dirty="0"/>
          </a:p>
          <a:p>
            <a:pPr marL="0" indent="0" algn="just">
              <a:lnSpc>
                <a:spcPct val="100000"/>
              </a:lnSpc>
              <a:buNone/>
            </a:pPr>
            <a:r>
              <a:rPr lang="el-GR" sz="2300" b="1" dirty="0"/>
              <a:t> π.χ. /</a:t>
            </a:r>
            <a:r>
              <a:rPr lang="en-US" sz="2300" b="1" dirty="0" err="1"/>
              <a:t>xu’rafi</a:t>
            </a:r>
            <a:r>
              <a:rPr lang="en-US" sz="2300" b="1" dirty="0"/>
              <a:t>/ </a:t>
            </a:r>
            <a:r>
              <a:rPr lang="el-GR" sz="2300" b="1" dirty="0"/>
              <a:t> αλλά όχι *</a:t>
            </a:r>
            <a:r>
              <a:rPr lang="en-US" sz="2300" b="1" dirty="0"/>
              <a:t>[</a:t>
            </a:r>
            <a:r>
              <a:rPr lang="en-US" sz="2300" b="1" dirty="0" err="1"/>
              <a:t>xuraf</a:t>
            </a:r>
            <a:r>
              <a:rPr lang="en-US" sz="2300" b="1" dirty="0"/>
              <a:t>]</a:t>
            </a:r>
            <a:endParaRPr lang="el-GR" sz="2300" b="1" dirty="0"/>
          </a:p>
          <a:p>
            <a:pPr algn="just">
              <a:lnSpc>
                <a:spcPct val="100000"/>
              </a:lnSpc>
            </a:pPr>
            <a:endParaRPr lang="el-GR" sz="2300" b="1" dirty="0"/>
          </a:p>
          <a:p>
            <a:pPr>
              <a:lnSpc>
                <a:spcPct val="100000"/>
              </a:lnSpc>
            </a:pPr>
            <a:endParaRPr lang="el-GR" sz="2000" b="1" dirty="0"/>
          </a:p>
          <a:p>
            <a:pPr marL="0" indent="0">
              <a:lnSpc>
                <a:spcPct val="100000"/>
              </a:lnSpc>
              <a:buNone/>
            </a:pPr>
            <a:endParaRPr lang="el-GR" sz="2000" b="1" dirty="0"/>
          </a:p>
        </p:txBody>
      </p:sp>
    </p:spTree>
    <p:extLst>
      <p:ext uri="{BB962C8B-B14F-4D97-AF65-F5344CB8AC3E}">
        <p14:creationId xmlns:p14="http://schemas.microsoft.com/office/powerpoint/2010/main" val="414444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Βορεια</a:t>
            </a:r>
            <a:r>
              <a:rPr lang="el-GR" sz="3600" b="1" dirty="0">
                <a:solidFill>
                  <a:srgbClr val="C00000"/>
                </a:solidFill>
              </a:rPr>
              <a:t> </a:t>
            </a:r>
            <a:r>
              <a:rPr lang="el-GR" sz="3600" b="1" dirty="0" err="1">
                <a:solidFill>
                  <a:srgbClr val="C00000"/>
                </a:solidFill>
              </a:rPr>
              <a:t>διαλεκτικη</a:t>
            </a:r>
            <a:r>
              <a:rPr lang="el-GR" sz="3600" b="1" dirty="0">
                <a:solidFill>
                  <a:srgbClr val="C00000"/>
                </a:solidFill>
              </a:rPr>
              <a:t> </a:t>
            </a:r>
            <a:r>
              <a:rPr lang="el-GR" sz="3600" b="1" dirty="0" err="1">
                <a:solidFill>
                  <a:srgbClr val="C00000"/>
                </a:solidFill>
              </a:rPr>
              <a:t>ομαδα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20642" y="2060848"/>
            <a:ext cx="7938598" cy="4515797"/>
          </a:xfrm>
        </p:spPr>
        <p:txBody>
          <a:bodyPr>
            <a:normAutofit/>
          </a:bodyPr>
          <a:lstStyle/>
          <a:p>
            <a:pPr algn="just">
              <a:lnSpc>
                <a:spcPct val="100000"/>
              </a:lnSpc>
            </a:pPr>
            <a:r>
              <a:rPr lang="el-GR" sz="2300" b="1" dirty="0"/>
              <a:t>Όπως ήδη είπαμε, η ομαδοποίηση σε βόρεια και νότια διαλεκτική ομάδα δεν σημαίνει ότι όλα τα χαρακτηριστικά που παρατηρούνται στην πρώτη ομάδα δεν υπάρχουν και στη δεύτερη ή και το αντίστροφο,</a:t>
            </a:r>
          </a:p>
          <a:p>
            <a:pPr algn="just">
              <a:lnSpc>
                <a:spcPct val="100000"/>
              </a:lnSpc>
            </a:pPr>
            <a:endParaRPr lang="el-GR" sz="2300" b="1" dirty="0"/>
          </a:p>
          <a:p>
            <a:pPr algn="just">
              <a:lnSpc>
                <a:spcPct val="100000"/>
              </a:lnSpc>
            </a:pPr>
            <a:r>
              <a:rPr lang="el-GR" sz="2300" b="1" dirty="0"/>
              <a:t>ή ότι εντοπίζονται τα ίδια φαινόμενα στο σύνολο των περιοχών της κάθε ομάδας. </a:t>
            </a:r>
          </a:p>
          <a:p>
            <a:pPr>
              <a:lnSpc>
                <a:spcPct val="100000"/>
              </a:lnSpc>
            </a:pPr>
            <a:endParaRPr lang="el-GR" sz="2000" b="1" dirty="0"/>
          </a:p>
          <a:p>
            <a:pPr marL="0" indent="0">
              <a:lnSpc>
                <a:spcPct val="100000"/>
              </a:lnSpc>
              <a:buNone/>
            </a:pPr>
            <a:endParaRPr lang="el-GR" sz="2000" b="1" dirty="0"/>
          </a:p>
        </p:txBody>
      </p:sp>
    </p:spTree>
    <p:extLst>
      <p:ext uri="{BB962C8B-B14F-4D97-AF65-F5344CB8AC3E}">
        <p14:creationId xmlns:p14="http://schemas.microsoft.com/office/powerpoint/2010/main" val="6676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Βορεια</a:t>
            </a:r>
            <a:r>
              <a:rPr lang="el-GR" sz="3600" b="1" dirty="0">
                <a:solidFill>
                  <a:srgbClr val="C00000"/>
                </a:solidFill>
              </a:rPr>
              <a:t> </a:t>
            </a:r>
            <a:r>
              <a:rPr lang="el-GR" sz="3600" b="1" dirty="0" err="1">
                <a:solidFill>
                  <a:srgbClr val="C00000"/>
                </a:solidFill>
              </a:rPr>
              <a:t>διαλεκτικη</a:t>
            </a:r>
            <a:r>
              <a:rPr lang="el-GR" sz="3600" b="1" dirty="0">
                <a:solidFill>
                  <a:srgbClr val="C00000"/>
                </a:solidFill>
              </a:rPr>
              <a:t> </a:t>
            </a:r>
            <a:r>
              <a:rPr lang="el-GR" sz="3600" b="1" dirty="0" err="1">
                <a:solidFill>
                  <a:srgbClr val="C00000"/>
                </a:solidFill>
              </a:rPr>
              <a:t>ομαδα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20642" y="2060848"/>
            <a:ext cx="8251822" cy="4515797"/>
          </a:xfrm>
        </p:spPr>
        <p:txBody>
          <a:bodyPr>
            <a:normAutofit/>
          </a:bodyPr>
          <a:lstStyle/>
          <a:p>
            <a:pPr algn="just">
              <a:lnSpc>
                <a:spcPct val="100000"/>
              </a:lnSpc>
            </a:pPr>
            <a:r>
              <a:rPr lang="el-GR" sz="2300" b="1" dirty="0"/>
              <a:t>Για παράδειγμα</a:t>
            </a:r>
          </a:p>
          <a:p>
            <a:pPr marL="0" indent="0" algn="just">
              <a:lnSpc>
                <a:spcPct val="100000"/>
              </a:lnSpc>
              <a:buNone/>
            </a:pPr>
            <a:r>
              <a:rPr lang="el-GR" sz="2300" b="1" dirty="0"/>
              <a:t>στην Λέσβο (</a:t>
            </a:r>
            <a:r>
              <a:rPr lang="en-US" sz="2300" b="1" dirty="0" err="1"/>
              <a:t>Kretschmer</a:t>
            </a:r>
            <a:r>
              <a:rPr lang="en-US" sz="2300" b="1" dirty="0"/>
              <a:t> 1905, </a:t>
            </a:r>
            <a:r>
              <a:rPr lang="en-US" sz="2300" b="1" dirty="0" err="1"/>
              <a:t>Ralli</a:t>
            </a:r>
            <a:r>
              <a:rPr lang="en-US" sz="2300" b="1" dirty="0"/>
              <a:t> 2019) </a:t>
            </a:r>
            <a:endParaRPr lang="el-GR" sz="2300" b="1" dirty="0"/>
          </a:p>
          <a:p>
            <a:pPr algn="just">
              <a:lnSpc>
                <a:spcPct val="100000"/>
              </a:lnSpc>
            </a:pPr>
            <a:r>
              <a:rPr lang="el-GR" sz="2300" b="1" dirty="0"/>
              <a:t>εμφανίζεται ένα </a:t>
            </a:r>
            <a:r>
              <a:rPr lang="en-US" sz="2300" b="1" dirty="0"/>
              <a:t>/</a:t>
            </a:r>
            <a:r>
              <a:rPr lang="el-GR" sz="2300" b="1" dirty="0"/>
              <a:t>γ/ μετά το επίθημα –ευ- των ρημάτων σε –</a:t>
            </a:r>
            <a:r>
              <a:rPr lang="el-GR" sz="2300" b="1" dirty="0" err="1"/>
              <a:t>ευω</a:t>
            </a:r>
            <a:endParaRPr lang="el-GR" sz="2300" b="1" dirty="0"/>
          </a:p>
          <a:p>
            <a:pPr marL="0" indent="0" algn="ctr">
              <a:lnSpc>
                <a:spcPct val="100000"/>
              </a:lnSpc>
              <a:buNone/>
            </a:pPr>
            <a:r>
              <a:rPr lang="el-GR" sz="2300" b="1" dirty="0"/>
              <a:t>π.χ.  </a:t>
            </a:r>
            <a:r>
              <a:rPr lang="el-GR" sz="2300" b="1" dirty="0" err="1"/>
              <a:t>μαζεύγου</a:t>
            </a:r>
            <a:r>
              <a:rPr lang="el-GR" sz="2300" b="1" dirty="0"/>
              <a:t>, </a:t>
            </a:r>
            <a:r>
              <a:rPr lang="el-GR" sz="2300" b="1" dirty="0" err="1"/>
              <a:t>παλεύγου</a:t>
            </a:r>
            <a:r>
              <a:rPr lang="el-GR" sz="2300" b="1" dirty="0"/>
              <a:t> </a:t>
            </a:r>
          </a:p>
          <a:p>
            <a:pPr marL="0" indent="0">
              <a:lnSpc>
                <a:spcPct val="100000"/>
              </a:lnSpc>
              <a:buNone/>
            </a:pPr>
            <a:r>
              <a:rPr lang="el-GR" sz="2300" b="1" dirty="0"/>
              <a:t>Όπως και </a:t>
            </a:r>
          </a:p>
          <a:p>
            <a:pPr marL="0" indent="0">
              <a:lnSpc>
                <a:spcPct val="100000"/>
              </a:lnSpc>
              <a:buNone/>
            </a:pPr>
            <a:r>
              <a:rPr lang="el-GR" sz="2300" b="1" dirty="0"/>
              <a:t>στην Κρήτη (π.χ. </a:t>
            </a:r>
            <a:r>
              <a:rPr lang="el-GR" sz="2300" b="1" dirty="0" err="1"/>
              <a:t>χορεύγω</a:t>
            </a:r>
            <a:r>
              <a:rPr lang="el-GR" sz="2300" b="1" dirty="0"/>
              <a:t>)</a:t>
            </a:r>
          </a:p>
          <a:p>
            <a:pPr marL="0" indent="0">
              <a:lnSpc>
                <a:spcPct val="100000"/>
              </a:lnSpc>
              <a:buNone/>
            </a:pPr>
            <a:r>
              <a:rPr lang="el-GR" sz="2300" b="1" dirty="0"/>
              <a:t>στην Κύπρο (π.χ. </a:t>
            </a:r>
            <a:r>
              <a:rPr lang="el-GR" sz="2300" b="1" dirty="0" err="1"/>
              <a:t>χορεύκω</a:t>
            </a:r>
            <a:r>
              <a:rPr lang="el-GR" sz="2300" b="1" dirty="0"/>
              <a:t> – με μετατροπή του /γ/ σε /κ/)</a:t>
            </a:r>
          </a:p>
          <a:p>
            <a:pPr marL="0" indent="0">
              <a:lnSpc>
                <a:spcPct val="100000"/>
              </a:lnSpc>
              <a:buNone/>
            </a:pPr>
            <a:endParaRPr lang="el-GR" sz="2000" b="1" dirty="0"/>
          </a:p>
          <a:p>
            <a:pPr marL="0" indent="0">
              <a:lnSpc>
                <a:spcPct val="100000"/>
              </a:lnSpc>
              <a:buNone/>
            </a:pPr>
            <a:endParaRPr lang="el-GR" sz="2000" b="1" dirty="0"/>
          </a:p>
        </p:txBody>
      </p:sp>
    </p:spTree>
    <p:extLst>
      <p:ext uri="{BB962C8B-B14F-4D97-AF65-F5344CB8AC3E}">
        <p14:creationId xmlns:p14="http://schemas.microsoft.com/office/powerpoint/2010/main" val="115682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a:xfrm>
            <a:off x="2209800" y="2204864"/>
            <a:ext cx="7772400" cy="4176464"/>
          </a:xfrm>
        </p:spPr>
        <p:txBody>
          <a:bodyPr>
            <a:normAutofit/>
          </a:bodyPr>
          <a:lstStyle/>
          <a:p>
            <a:pPr algn="just">
              <a:lnSpc>
                <a:spcPct val="120000"/>
              </a:lnSpc>
            </a:pPr>
            <a:r>
              <a:rPr lang="el-GR" sz="2200" b="1" dirty="0"/>
              <a:t>Οι παραπάνω διαπιστώσεις ακύρωσαν την διαδεδομένη αντίληψη της κατηγορικής φύσης των </a:t>
            </a:r>
            <a:r>
              <a:rPr lang="el-GR" sz="2200" b="1" dirty="0" err="1"/>
              <a:t>ισόγλωσσων</a:t>
            </a:r>
            <a:r>
              <a:rPr lang="el-GR" sz="2200" b="1" dirty="0"/>
              <a:t>, </a:t>
            </a:r>
          </a:p>
          <a:p>
            <a:pPr algn="just">
              <a:lnSpc>
                <a:spcPct val="120000"/>
              </a:lnSpc>
            </a:pPr>
            <a:r>
              <a:rPr lang="el-GR" sz="2200" b="1" dirty="0"/>
              <a:t>σε σημείο που αρκετοί </a:t>
            </a:r>
            <a:r>
              <a:rPr lang="el-GR" sz="2200" b="1" dirty="0" err="1"/>
              <a:t>διαλεκτολόγοι</a:t>
            </a:r>
            <a:r>
              <a:rPr lang="el-GR" sz="2200" b="1" dirty="0"/>
              <a:t> δεν χρησιμοποιούν πια τον όρο </a:t>
            </a:r>
            <a:r>
              <a:rPr lang="el-GR" sz="2200" b="1" dirty="0" err="1"/>
              <a:t>ισόγλωσσο</a:t>
            </a:r>
            <a:r>
              <a:rPr lang="el-GR" sz="2200" b="1" dirty="0"/>
              <a:t>, για να μην προσδώσουν μία λανθασμένη επίφαση κατηγορικής διάκρισης σε διαλεκτικά φαινόμενα που είναι ποσοστιαία.  </a:t>
            </a:r>
          </a:p>
        </p:txBody>
      </p:sp>
    </p:spTree>
    <p:extLst>
      <p:ext uri="{BB962C8B-B14F-4D97-AF65-F5344CB8AC3E}">
        <p14:creationId xmlns:p14="http://schemas.microsoft.com/office/powerpoint/2010/main" val="123212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Βορεια</a:t>
            </a:r>
            <a:r>
              <a:rPr lang="el-GR" sz="3600" b="1" dirty="0">
                <a:solidFill>
                  <a:srgbClr val="C00000"/>
                </a:solidFill>
              </a:rPr>
              <a:t> </a:t>
            </a:r>
            <a:r>
              <a:rPr lang="el-GR" sz="3600" b="1" dirty="0" err="1">
                <a:solidFill>
                  <a:srgbClr val="C00000"/>
                </a:solidFill>
              </a:rPr>
              <a:t>διαλεκτικη</a:t>
            </a:r>
            <a:r>
              <a:rPr lang="el-GR" sz="3600" b="1" dirty="0">
                <a:solidFill>
                  <a:srgbClr val="C00000"/>
                </a:solidFill>
              </a:rPr>
              <a:t> </a:t>
            </a:r>
            <a:r>
              <a:rPr lang="el-GR" sz="3600" b="1" dirty="0" err="1">
                <a:solidFill>
                  <a:srgbClr val="C00000"/>
                </a:solidFill>
              </a:rPr>
              <a:t>ομαδα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20642" y="2060848"/>
            <a:ext cx="8251822" cy="4515797"/>
          </a:xfrm>
        </p:spPr>
        <p:txBody>
          <a:bodyPr>
            <a:normAutofit lnSpcReduction="10000"/>
          </a:bodyPr>
          <a:lstStyle/>
          <a:p>
            <a:pPr algn="just">
              <a:lnSpc>
                <a:spcPct val="100000"/>
              </a:lnSpc>
            </a:pPr>
            <a:r>
              <a:rPr lang="el-GR" sz="2300" b="1" dirty="0"/>
              <a:t>Για παράδειγμα</a:t>
            </a:r>
          </a:p>
          <a:p>
            <a:pPr marL="0" indent="0" algn="just">
              <a:lnSpc>
                <a:spcPct val="100000"/>
              </a:lnSpc>
              <a:buNone/>
            </a:pPr>
            <a:r>
              <a:rPr lang="el-GR" sz="2300" b="1" dirty="0"/>
              <a:t>στην Λέσβο (</a:t>
            </a:r>
            <a:r>
              <a:rPr lang="en-US" sz="2300" b="1" dirty="0" err="1"/>
              <a:t>Kretschmer</a:t>
            </a:r>
            <a:r>
              <a:rPr lang="en-US" sz="2300" b="1" dirty="0"/>
              <a:t> 1905, </a:t>
            </a:r>
            <a:r>
              <a:rPr lang="en-US" sz="2300" b="1" dirty="0" err="1"/>
              <a:t>Ralli</a:t>
            </a:r>
            <a:r>
              <a:rPr lang="en-US" sz="2300" b="1" dirty="0"/>
              <a:t> 2019) </a:t>
            </a:r>
            <a:endParaRPr lang="el-GR" sz="2300" b="1" dirty="0"/>
          </a:p>
          <a:p>
            <a:pPr algn="just">
              <a:lnSpc>
                <a:spcPct val="100000"/>
              </a:lnSpc>
            </a:pPr>
            <a:r>
              <a:rPr lang="el-GR" sz="2300" b="1" dirty="0"/>
              <a:t>το κατεξοχήν υποκοριστικό επίθημα του νησιού είναι το  -</a:t>
            </a:r>
            <a:r>
              <a:rPr lang="el-GR" sz="2300" b="1" dirty="0" err="1"/>
              <a:t>ελλι</a:t>
            </a:r>
            <a:r>
              <a:rPr lang="el-GR" sz="2300" b="1" dirty="0"/>
              <a:t> (π.χ. </a:t>
            </a:r>
            <a:r>
              <a:rPr lang="el-GR" sz="2300" b="1" dirty="0" err="1"/>
              <a:t>μουρέλλια</a:t>
            </a:r>
            <a:r>
              <a:rPr lang="el-GR" sz="2300" b="1" dirty="0"/>
              <a:t>  «μικρά παιδιά»)</a:t>
            </a:r>
          </a:p>
          <a:p>
            <a:pPr algn="just">
              <a:lnSpc>
                <a:spcPct val="100000"/>
              </a:lnSpc>
            </a:pPr>
            <a:r>
              <a:rPr lang="el-GR" sz="2300" b="1" dirty="0"/>
              <a:t>σε αντίθεση με άλλες βόρειες ποικιλίες που χρησιμοποιούν περισσότερο το –</a:t>
            </a:r>
            <a:r>
              <a:rPr lang="el-GR" sz="2300" b="1" dirty="0" err="1"/>
              <a:t>ακι</a:t>
            </a:r>
            <a:r>
              <a:rPr lang="el-GR" sz="2300" b="1" dirty="0"/>
              <a:t> (π.χ. Στερεά Ελλάδα) ή το –</a:t>
            </a:r>
            <a:r>
              <a:rPr lang="el-GR" sz="2300" b="1" dirty="0" err="1"/>
              <a:t>ουδι</a:t>
            </a:r>
            <a:r>
              <a:rPr lang="el-GR" sz="2300" b="1" dirty="0"/>
              <a:t> (π.χ. Λήμνος)</a:t>
            </a:r>
          </a:p>
          <a:p>
            <a:pPr algn="just">
              <a:lnSpc>
                <a:spcPct val="100000"/>
              </a:lnSpc>
            </a:pPr>
            <a:endParaRPr lang="el-GR" sz="2300" b="1" dirty="0"/>
          </a:p>
          <a:p>
            <a:pPr algn="just">
              <a:lnSpc>
                <a:spcPct val="100000"/>
              </a:lnSpc>
            </a:pPr>
            <a:r>
              <a:rPr lang="el-GR" sz="2300" b="1" dirty="0"/>
              <a:t>Το –</a:t>
            </a:r>
            <a:r>
              <a:rPr lang="el-GR" sz="2300" b="1" dirty="0" err="1"/>
              <a:t>ελλι</a:t>
            </a:r>
            <a:r>
              <a:rPr lang="el-GR" sz="2300" b="1" dirty="0"/>
              <a:t> το οποίο προέρχεται από το λατινικής προέλευσης επίθημα –</a:t>
            </a:r>
            <a:r>
              <a:rPr lang="en-US" sz="2300" b="1" dirty="0" err="1"/>
              <a:t>ellum</a:t>
            </a:r>
            <a:r>
              <a:rPr lang="el-GR" sz="2300" b="1" dirty="0"/>
              <a:t>, </a:t>
            </a:r>
            <a:r>
              <a:rPr lang="el-GR" sz="2300" b="1" dirty="0" err="1"/>
              <a:t>απαντ</a:t>
            </a:r>
            <a:r>
              <a:rPr lang="en-US" sz="2300" b="1" dirty="0" err="1"/>
              <a:t>ά</a:t>
            </a:r>
            <a:r>
              <a:rPr lang="el-GR" sz="2300" b="1" dirty="0"/>
              <a:t> και στα Επτάνησα που ανήκουν στις νότιες ποικιλίες. </a:t>
            </a:r>
          </a:p>
          <a:p>
            <a:pPr marL="0" indent="0" algn="just">
              <a:lnSpc>
                <a:spcPct val="100000"/>
              </a:lnSpc>
              <a:buNone/>
            </a:pPr>
            <a:endParaRPr lang="el-GR" sz="2000" b="1" dirty="0"/>
          </a:p>
          <a:p>
            <a:pPr marL="0" indent="0">
              <a:lnSpc>
                <a:spcPct val="100000"/>
              </a:lnSpc>
              <a:buNone/>
            </a:pPr>
            <a:endParaRPr lang="el-GR" sz="2000" b="1" dirty="0"/>
          </a:p>
        </p:txBody>
      </p:sp>
    </p:spTree>
    <p:extLst>
      <p:ext uri="{BB962C8B-B14F-4D97-AF65-F5344CB8AC3E}">
        <p14:creationId xmlns:p14="http://schemas.microsoft.com/office/powerpoint/2010/main" val="168878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Βορεια</a:t>
            </a:r>
            <a:r>
              <a:rPr lang="el-GR" sz="3600" b="1" dirty="0">
                <a:solidFill>
                  <a:srgbClr val="C00000"/>
                </a:solidFill>
              </a:rPr>
              <a:t> </a:t>
            </a:r>
            <a:r>
              <a:rPr lang="el-GR" sz="3600" b="1" dirty="0" err="1">
                <a:solidFill>
                  <a:srgbClr val="C00000"/>
                </a:solidFill>
              </a:rPr>
              <a:t>διαλεκτικη</a:t>
            </a:r>
            <a:r>
              <a:rPr lang="el-GR" sz="3600" b="1" dirty="0">
                <a:solidFill>
                  <a:srgbClr val="C00000"/>
                </a:solidFill>
              </a:rPr>
              <a:t> </a:t>
            </a:r>
            <a:r>
              <a:rPr lang="el-GR" sz="3600" b="1" dirty="0" err="1">
                <a:solidFill>
                  <a:srgbClr val="C00000"/>
                </a:solidFill>
              </a:rPr>
              <a:t>ομαδα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20642" y="2060848"/>
            <a:ext cx="8251822" cy="4515797"/>
          </a:xfrm>
        </p:spPr>
        <p:txBody>
          <a:bodyPr>
            <a:normAutofit/>
          </a:bodyPr>
          <a:lstStyle/>
          <a:p>
            <a:pPr marL="0" indent="0" algn="just">
              <a:lnSpc>
                <a:spcPct val="100000"/>
              </a:lnSpc>
              <a:buNone/>
            </a:pPr>
            <a:r>
              <a:rPr lang="el-GR" sz="2000" b="1" dirty="0"/>
              <a:t>Ποικιλία επίσης εμφανίζει και το αρσενικό οριστικό άρθρο στην ονομαστική πτώση.</a:t>
            </a:r>
          </a:p>
          <a:p>
            <a:pPr marL="0" indent="0" algn="just">
              <a:lnSpc>
                <a:spcPct val="100000"/>
              </a:lnSpc>
              <a:buNone/>
            </a:pPr>
            <a:endParaRPr lang="el-GR" b="1" dirty="0"/>
          </a:p>
          <a:p>
            <a:pPr marL="0" indent="0" algn="just">
              <a:lnSpc>
                <a:spcPct val="100000"/>
              </a:lnSpc>
              <a:buNone/>
            </a:pPr>
            <a:endParaRPr lang="el-GR" b="1" dirty="0"/>
          </a:p>
          <a:p>
            <a:pPr marL="0" indent="0" algn="just">
              <a:lnSpc>
                <a:spcPct val="100000"/>
              </a:lnSpc>
              <a:buNone/>
            </a:pPr>
            <a:endParaRPr lang="el-GR" b="1" dirty="0"/>
          </a:p>
          <a:p>
            <a:pPr marL="0" indent="0" algn="just">
              <a:lnSpc>
                <a:spcPct val="100000"/>
              </a:lnSpc>
              <a:buNone/>
            </a:pPr>
            <a:endParaRPr lang="el-GR" b="1" dirty="0"/>
          </a:p>
          <a:p>
            <a:pPr marL="0" indent="0" algn="just">
              <a:lnSpc>
                <a:spcPct val="100000"/>
              </a:lnSpc>
              <a:buNone/>
            </a:pPr>
            <a:endParaRPr lang="el-GR" b="1" dirty="0"/>
          </a:p>
          <a:p>
            <a:pPr marL="0" indent="0" algn="just">
              <a:lnSpc>
                <a:spcPct val="100000"/>
              </a:lnSpc>
              <a:buNone/>
            </a:pPr>
            <a:endParaRPr lang="el-GR" sz="2000" b="1" dirty="0"/>
          </a:p>
          <a:p>
            <a:pPr marL="0" indent="0" algn="just">
              <a:lnSpc>
                <a:spcPct val="100000"/>
              </a:lnSpc>
              <a:buNone/>
            </a:pPr>
            <a:endParaRPr lang="el-GR" sz="2000" b="1" dirty="0"/>
          </a:p>
          <a:p>
            <a:pPr marL="0" indent="0">
              <a:lnSpc>
                <a:spcPct val="100000"/>
              </a:lnSpc>
              <a:buNone/>
            </a:pPr>
            <a:endParaRPr lang="el-GR" sz="2000" b="1" dirty="0"/>
          </a:p>
        </p:txBody>
      </p:sp>
      <p:graphicFrame>
        <p:nvGraphicFramePr>
          <p:cNvPr id="5" name="Πίνακας 4">
            <a:extLst>
              <a:ext uri="{FF2B5EF4-FFF2-40B4-BE49-F238E27FC236}">
                <a16:creationId xmlns:a16="http://schemas.microsoft.com/office/drawing/2014/main" id="{D4E9F3D8-8B4B-9247-9682-ED2417FC9A65}"/>
              </a:ext>
            </a:extLst>
          </p:cNvPr>
          <p:cNvGraphicFramePr>
            <a:graphicFrameLocks noGrp="1"/>
          </p:cNvGraphicFramePr>
          <p:nvPr>
            <p:extLst/>
          </p:nvPr>
        </p:nvGraphicFramePr>
        <p:xfrm>
          <a:off x="2486084" y="3068960"/>
          <a:ext cx="7173912" cy="3301672"/>
        </p:xfrm>
        <a:graphic>
          <a:graphicData uri="http://schemas.openxmlformats.org/drawingml/2006/table">
            <a:tbl>
              <a:tblPr firstRow="1" bandRow="1">
                <a:tableStyleId>{5940675A-B579-460E-94D1-54222C63F5DA}</a:tableStyleId>
              </a:tblPr>
              <a:tblGrid>
                <a:gridCol w="3586956">
                  <a:extLst>
                    <a:ext uri="{9D8B030D-6E8A-4147-A177-3AD203B41FA5}">
                      <a16:colId xmlns:a16="http://schemas.microsoft.com/office/drawing/2014/main" val="1370990939"/>
                    </a:ext>
                  </a:extLst>
                </a:gridCol>
                <a:gridCol w="3586956">
                  <a:extLst>
                    <a:ext uri="{9D8B030D-6E8A-4147-A177-3AD203B41FA5}">
                      <a16:colId xmlns:a16="http://schemas.microsoft.com/office/drawing/2014/main" val="340472466"/>
                    </a:ext>
                  </a:extLst>
                </a:gridCol>
              </a:tblGrid>
              <a:tr h="500062">
                <a:tc>
                  <a:txBody>
                    <a:bodyPr/>
                    <a:lstStyle/>
                    <a:p>
                      <a:r>
                        <a:rPr lang="el-GR" b="1" dirty="0">
                          <a:solidFill>
                            <a:srgbClr val="00B050"/>
                          </a:solidFill>
                        </a:rPr>
                        <a:t>ο</a:t>
                      </a:r>
                      <a:r>
                        <a:rPr lang="el-GR" sz="1800" b="1" dirty="0">
                          <a:solidFill>
                            <a:srgbClr val="00B050"/>
                          </a:solidFill>
                        </a:rPr>
                        <a:t>υ</a:t>
                      </a:r>
                      <a:r>
                        <a:rPr lang="el-GR" sz="1800" b="1" dirty="0"/>
                        <a:t> πατέρας –ου-μ </a:t>
                      </a:r>
                      <a:endParaRPr lang="el-G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sym typeface="Wingdings" pitchFamily="2" charset="2"/>
                        </a:rPr>
                        <a:t>Αιτωλία</a:t>
                      </a:r>
                      <a:endParaRPr lang="el-GR" sz="1800" b="1" dirty="0"/>
                    </a:p>
                  </a:txBody>
                  <a:tcPr/>
                </a:tc>
                <a:extLst>
                  <a:ext uri="{0D108BD9-81ED-4DB2-BD59-A6C34878D82A}">
                    <a16:rowId xmlns:a16="http://schemas.microsoft.com/office/drawing/2014/main" val="2272708887"/>
                  </a:ext>
                </a:extLst>
              </a:tr>
              <a:tr h="434220">
                <a:tc>
                  <a:txBody>
                    <a:bodyPr/>
                    <a:lstStyle/>
                    <a:p>
                      <a:r>
                        <a:rPr lang="el-GR" b="1" dirty="0">
                          <a:solidFill>
                            <a:srgbClr val="00B050"/>
                          </a:solidFill>
                        </a:rPr>
                        <a:t>ου</a:t>
                      </a:r>
                      <a:r>
                        <a:rPr lang="el-GR" b="1" dirty="0"/>
                        <a:t> </a:t>
                      </a:r>
                      <a:r>
                        <a:rPr lang="el-GR" b="1" dirty="0" err="1"/>
                        <a:t>πατέραζ</a:t>
                      </a:r>
                      <a:r>
                        <a:rPr lang="el-GR" b="1" dirty="0"/>
                        <a:t> –ου-μ </a:t>
                      </a:r>
                      <a:endParaRPr lang="el-G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ym typeface="Wingdings" pitchFamily="2" charset="2"/>
                        </a:rPr>
                        <a:t>Πιερία, Κοζάνη, Σέρρες, </a:t>
                      </a:r>
                      <a:r>
                        <a:rPr lang="el-GR" b="1" dirty="0" err="1">
                          <a:sym typeface="Wingdings" pitchFamily="2" charset="2"/>
                        </a:rPr>
                        <a:t>θράκη</a:t>
                      </a:r>
                      <a:r>
                        <a:rPr lang="el-GR" b="1" dirty="0">
                          <a:sym typeface="Wingdings" pitchFamily="2" charset="2"/>
                        </a:rPr>
                        <a:t> </a:t>
                      </a:r>
                      <a:endParaRPr lang="el-GR" b="1" dirty="0"/>
                    </a:p>
                  </a:txBody>
                  <a:tcPr/>
                </a:tc>
                <a:extLst>
                  <a:ext uri="{0D108BD9-81ED-4DB2-BD59-A6C34878D82A}">
                    <a16:rowId xmlns:a16="http://schemas.microsoft.com/office/drawing/2014/main" val="3155462475"/>
                  </a:ext>
                </a:extLst>
              </a:tr>
              <a:tr h="434220">
                <a:tc>
                  <a:txBody>
                    <a:bodyPr/>
                    <a:lstStyle/>
                    <a:p>
                      <a:r>
                        <a:rPr lang="el-GR" b="1" dirty="0">
                          <a:solidFill>
                            <a:srgbClr val="00B050"/>
                          </a:solidFill>
                        </a:rPr>
                        <a:t>ου</a:t>
                      </a:r>
                      <a:r>
                        <a:rPr lang="el-GR" b="1" dirty="0"/>
                        <a:t> πατέρας –ι-μ </a:t>
                      </a:r>
                      <a:endParaRPr lang="el-G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ym typeface="Wingdings" pitchFamily="2" charset="2"/>
                        </a:rPr>
                        <a:t>Σάμος, Ιωάννινα</a:t>
                      </a:r>
                      <a:endParaRPr lang="el-GR" b="1" dirty="0"/>
                    </a:p>
                  </a:txBody>
                  <a:tcPr/>
                </a:tc>
                <a:extLst>
                  <a:ext uri="{0D108BD9-81ED-4DB2-BD59-A6C34878D82A}">
                    <a16:rowId xmlns:a16="http://schemas.microsoft.com/office/drawing/2014/main" val="1277502501"/>
                  </a:ext>
                </a:extLst>
              </a:tr>
              <a:tr h="749475">
                <a:tc>
                  <a:txBody>
                    <a:bodyPr/>
                    <a:lstStyle/>
                    <a:p>
                      <a:r>
                        <a:rPr lang="el-GR" b="1" dirty="0">
                          <a:solidFill>
                            <a:srgbClr val="00B050"/>
                          </a:solidFill>
                        </a:rPr>
                        <a:t>ου</a:t>
                      </a:r>
                      <a:r>
                        <a:rPr lang="el-GR" b="1" dirty="0"/>
                        <a:t> </a:t>
                      </a:r>
                      <a:r>
                        <a:rPr lang="el-GR" b="1" dirty="0" err="1"/>
                        <a:t>πατέραζ</a:t>
                      </a:r>
                      <a:r>
                        <a:rPr lang="el-GR" b="1" dirty="0"/>
                        <a:t>-μ </a:t>
                      </a:r>
                      <a:endParaRPr lang="el-GR" dirty="0"/>
                    </a:p>
                  </a:txBody>
                  <a:tcPr/>
                </a:tc>
                <a:tc>
                  <a:txBody>
                    <a:bodyPr/>
                    <a:lstStyle/>
                    <a:p>
                      <a:r>
                        <a:rPr lang="el-GR" b="1" dirty="0">
                          <a:sym typeface="Wingdings" pitchFamily="2" charset="2"/>
                        </a:rPr>
                        <a:t>Κοζάνη, Σέρρες, Στερεά Ελλάδα, πόλη Μυτιλήνης </a:t>
                      </a:r>
                      <a:endParaRPr lang="el-GR" dirty="0"/>
                    </a:p>
                  </a:txBody>
                  <a:tcPr/>
                </a:tc>
                <a:extLst>
                  <a:ext uri="{0D108BD9-81ED-4DB2-BD59-A6C34878D82A}">
                    <a16:rowId xmlns:a16="http://schemas.microsoft.com/office/drawing/2014/main" val="1891115529"/>
                  </a:ext>
                </a:extLst>
              </a:tr>
              <a:tr h="749475">
                <a:tc>
                  <a:txBody>
                    <a:bodyPr/>
                    <a:lstStyle/>
                    <a:p>
                      <a:r>
                        <a:rPr lang="el-GR" b="1" dirty="0">
                          <a:solidFill>
                            <a:srgbClr val="C00000"/>
                          </a:solidFill>
                        </a:rPr>
                        <a:t>η</a:t>
                      </a:r>
                      <a:r>
                        <a:rPr lang="el-GR" b="1" dirty="0"/>
                        <a:t> πατέρας –ι-μ </a:t>
                      </a:r>
                      <a:endParaRPr lang="el-G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ym typeface="Wingdings" pitchFamily="2" charset="2"/>
                        </a:rPr>
                        <a:t>Λέσβος (εκτός πόλης Μυτιλήνης)</a:t>
                      </a:r>
                      <a:endParaRPr lang="el-GR" b="1" dirty="0"/>
                    </a:p>
                  </a:txBody>
                  <a:tcPr/>
                </a:tc>
                <a:extLst>
                  <a:ext uri="{0D108BD9-81ED-4DB2-BD59-A6C34878D82A}">
                    <a16:rowId xmlns:a16="http://schemas.microsoft.com/office/drawing/2014/main" val="3338275716"/>
                  </a:ext>
                </a:extLst>
              </a:tr>
              <a:tr h="434220">
                <a:tc>
                  <a:txBody>
                    <a:bodyPr/>
                    <a:lstStyle/>
                    <a:p>
                      <a:r>
                        <a:rPr lang="el-GR" b="1" dirty="0">
                          <a:solidFill>
                            <a:srgbClr val="C00000"/>
                          </a:solidFill>
                        </a:rPr>
                        <a:t>η</a:t>
                      </a:r>
                      <a:r>
                        <a:rPr lang="el-GR" b="1" dirty="0"/>
                        <a:t> </a:t>
                      </a:r>
                      <a:r>
                        <a:rPr lang="el-GR" b="1" dirty="0" err="1"/>
                        <a:t>πατέραζ</a:t>
                      </a:r>
                      <a:r>
                        <a:rPr lang="el-GR" b="1" dirty="0"/>
                        <a:t> –ι-μ </a:t>
                      </a:r>
                      <a:endParaRPr lang="el-G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ym typeface="Wingdings" pitchFamily="2" charset="2"/>
                        </a:rPr>
                        <a:t>Αϊβαλί, </a:t>
                      </a:r>
                      <a:r>
                        <a:rPr lang="el-GR" b="1" dirty="0" err="1">
                          <a:sym typeface="Wingdings" pitchFamily="2" charset="2"/>
                        </a:rPr>
                        <a:t>Μοσχονήσια</a:t>
                      </a:r>
                      <a:endParaRPr lang="el-GR" b="1" dirty="0"/>
                    </a:p>
                  </a:txBody>
                  <a:tcPr/>
                </a:tc>
                <a:extLst>
                  <a:ext uri="{0D108BD9-81ED-4DB2-BD59-A6C34878D82A}">
                    <a16:rowId xmlns:a16="http://schemas.microsoft.com/office/drawing/2014/main" val="2627976715"/>
                  </a:ext>
                </a:extLst>
              </a:tr>
            </a:tbl>
          </a:graphicData>
        </a:graphic>
      </p:graphicFrame>
    </p:spTree>
    <p:extLst>
      <p:ext uri="{BB962C8B-B14F-4D97-AF65-F5344CB8AC3E}">
        <p14:creationId xmlns:p14="http://schemas.microsoft.com/office/powerpoint/2010/main" val="34536449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Βορεια</a:t>
            </a:r>
            <a:r>
              <a:rPr lang="el-GR" sz="3600" b="1" dirty="0">
                <a:solidFill>
                  <a:srgbClr val="C00000"/>
                </a:solidFill>
              </a:rPr>
              <a:t> </a:t>
            </a:r>
            <a:r>
              <a:rPr lang="el-GR" sz="3600" b="1" dirty="0" err="1">
                <a:solidFill>
                  <a:srgbClr val="C00000"/>
                </a:solidFill>
              </a:rPr>
              <a:t>διαλεκτικη</a:t>
            </a:r>
            <a:r>
              <a:rPr lang="el-GR" sz="3600" b="1" dirty="0">
                <a:solidFill>
                  <a:srgbClr val="C00000"/>
                </a:solidFill>
              </a:rPr>
              <a:t> </a:t>
            </a:r>
            <a:r>
              <a:rPr lang="el-GR" sz="3600" b="1" dirty="0" err="1">
                <a:solidFill>
                  <a:srgbClr val="C00000"/>
                </a:solidFill>
              </a:rPr>
              <a:t>ομαδα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20642" y="2060848"/>
            <a:ext cx="8251822" cy="4515797"/>
          </a:xfrm>
        </p:spPr>
        <p:txBody>
          <a:bodyPr>
            <a:normAutofit/>
          </a:bodyPr>
          <a:lstStyle/>
          <a:p>
            <a:pPr algn="just">
              <a:lnSpc>
                <a:spcPct val="100000"/>
              </a:lnSpc>
            </a:pPr>
            <a:r>
              <a:rPr lang="el-GR" sz="2400" b="1" dirty="0"/>
              <a:t>Τα φαινόμενα της Βόρειας διαλεκτικής ομάδας είναι πολλά και όπως είπαμε ποικίλα. </a:t>
            </a:r>
          </a:p>
          <a:p>
            <a:pPr marL="0" indent="0" algn="just">
              <a:lnSpc>
                <a:spcPct val="100000"/>
              </a:lnSpc>
              <a:buNone/>
            </a:pPr>
            <a:endParaRPr lang="el-GR" sz="2400" b="1" dirty="0"/>
          </a:p>
          <a:p>
            <a:pPr algn="just">
              <a:lnSpc>
                <a:spcPct val="100000"/>
              </a:lnSpc>
            </a:pPr>
            <a:r>
              <a:rPr lang="el-GR" sz="2400" b="1" dirty="0"/>
              <a:t>Έως τώρα δεν έχει υπάρξει συνολική μελέτη η οποία να παρουσιάζει την </a:t>
            </a:r>
            <a:r>
              <a:rPr lang="el-GR" sz="2400" b="1" dirty="0" err="1"/>
              <a:t>ενδοδιαλεκτική</a:t>
            </a:r>
            <a:r>
              <a:rPr lang="el-GR" sz="2400" b="1" dirty="0"/>
              <a:t> διαφοροποίηση τους </a:t>
            </a:r>
          </a:p>
          <a:p>
            <a:pPr algn="just">
              <a:lnSpc>
                <a:spcPct val="100000"/>
              </a:lnSpc>
            </a:pPr>
            <a:endParaRPr lang="el-GR" sz="2400" b="1" dirty="0"/>
          </a:p>
          <a:p>
            <a:pPr algn="just">
              <a:lnSpc>
                <a:spcPct val="100000"/>
              </a:lnSpc>
            </a:pPr>
            <a:r>
              <a:rPr lang="el-GR" sz="2400" b="1" dirty="0"/>
              <a:t>Έτσι, περιοριζόμαστε σε εργασίες κυρίως διατριβές, για επιμέρους περιοχές.</a:t>
            </a:r>
          </a:p>
          <a:p>
            <a:pPr marL="0" indent="0" algn="just">
              <a:lnSpc>
                <a:spcPct val="100000"/>
              </a:lnSpc>
              <a:buNone/>
            </a:pPr>
            <a:endParaRPr lang="el-GR" b="1" dirty="0"/>
          </a:p>
          <a:p>
            <a:pPr marL="0" indent="0" algn="just">
              <a:lnSpc>
                <a:spcPct val="100000"/>
              </a:lnSpc>
              <a:buNone/>
            </a:pPr>
            <a:endParaRPr lang="el-GR" b="1" dirty="0"/>
          </a:p>
          <a:p>
            <a:pPr marL="0" indent="0" algn="just">
              <a:lnSpc>
                <a:spcPct val="100000"/>
              </a:lnSpc>
              <a:buNone/>
            </a:pPr>
            <a:endParaRPr lang="el-GR" b="1" dirty="0"/>
          </a:p>
          <a:p>
            <a:pPr marL="0" indent="0" algn="just">
              <a:lnSpc>
                <a:spcPct val="100000"/>
              </a:lnSpc>
              <a:buNone/>
            </a:pPr>
            <a:endParaRPr lang="el-GR" b="1" dirty="0"/>
          </a:p>
          <a:p>
            <a:pPr marL="0" indent="0" algn="just">
              <a:lnSpc>
                <a:spcPct val="100000"/>
              </a:lnSpc>
              <a:buNone/>
            </a:pPr>
            <a:endParaRPr lang="el-GR" sz="2000" b="1" dirty="0"/>
          </a:p>
          <a:p>
            <a:pPr marL="0" indent="0" algn="just">
              <a:lnSpc>
                <a:spcPct val="100000"/>
              </a:lnSpc>
              <a:buNone/>
            </a:pPr>
            <a:endParaRPr lang="el-GR" sz="2000" b="1" dirty="0"/>
          </a:p>
          <a:p>
            <a:pPr marL="0" indent="0">
              <a:lnSpc>
                <a:spcPct val="100000"/>
              </a:lnSpc>
              <a:buNone/>
            </a:pPr>
            <a:endParaRPr lang="el-GR" sz="2000" b="1" dirty="0"/>
          </a:p>
        </p:txBody>
      </p:sp>
    </p:spTree>
    <p:extLst>
      <p:ext uri="{BB962C8B-B14F-4D97-AF65-F5344CB8AC3E}">
        <p14:creationId xmlns:p14="http://schemas.microsoft.com/office/powerpoint/2010/main" val="14712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Κρητικα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1947129" y="1484784"/>
            <a:ext cx="8251822" cy="5040560"/>
          </a:xfrm>
        </p:spPr>
        <p:txBody>
          <a:bodyPr>
            <a:normAutofit/>
          </a:bodyPr>
          <a:lstStyle/>
          <a:p>
            <a:pPr marL="0" indent="0" algn="just">
              <a:lnSpc>
                <a:spcPct val="100000"/>
              </a:lnSpc>
              <a:buNone/>
            </a:pPr>
            <a:endParaRPr lang="el-GR" b="1" dirty="0"/>
          </a:p>
          <a:p>
            <a:pPr algn="just">
              <a:lnSpc>
                <a:spcPct val="100000"/>
              </a:lnSpc>
            </a:pPr>
            <a:r>
              <a:rPr lang="el-GR" sz="2300" b="1" dirty="0"/>
              <a:t>Η κρητική διάλεκτος </a:t>
            </a:r>
            <a:r>
              <a:rPr lang="el-GR" sz="2300" b="1" dirty="0" err="1"/>
              <a:t>ομιλείται</a:t>
            </a:r>
            <a:r>
              <a:rPr lang="el-GR" sz="2300" b="1" dirty="0"/>
              <a:t> κυρίως στο νησί της Κρήτης,</a:t>
            </a:r>
          </a:p>
          <a:p>
            <a:pPr algn="just">
              <a:lnSpc>
                <a:spcPct val="100000"/>
              </a:lnSpc>
            </a:pPr>
            <a:r>
              <a:rPr lang="el-GR" sz="2300" b="1" dirty="0"/>
              <a:t>στην περιοχή </a:t>
            </a:r>
            <a:r>
              <a:rPr lang="el-GR" sz="2300" b="1" dirty="0" err="1"/>
              <a:t>Χαμιντιέ</a:t>
            </a:r>
            <a:r>
              <a:rPr lang="el-GR" sz="2300" b="1" dirty="0"/>
              <a:t> της Συρίας, </a:t>
            </a:r>
          </a:p>
          <a:p>
            <a:pPr algn="just">
              <a:lnSpc>
                <a:spcPct val="100000"/>
              </a:lnSpc>
            </a:pPr>
            <a:r>
              <a:rPr lang="el-GR" sz="2300" b="1" dirty="0"/>
              <a:t>και στα παράλια του βόρειου Λιβάνου </a:t>
            </a:r>
            <a:r>
              <a:rPr lang="el-GR" sz="2300" b="1" dirty="0">
                <a:sym typeface="Wingdings" pitchFamily="2" charset="2"/>
              </a:rPr>
              <a:t> όπου μετακινήθηκαν Κρητικοί κατά τη διάρκεια της οθωμανικής κυριαρχίας, </a:t>
            </a:r>
          </a:p>
          <a:p>
            <a:pPr algn="just">
              <a:lnSpc>
                <a:spcPct val="100000"/>
              </a:lnSpc>
            </a:pPr>
            <a:r>
              <a:rPr lang="el-GR" sz="2300" b="1" dirty="0">
                <a:sym typeface="Wingdings" pitchFamily="2" charset="2"/>
              </a:rPr>
              <a:t>καθώς και στα δυτικά παράλια της Μικράς Ασίας (π.χ. </a:t>
            </a:r>
            <a:r>
              <a:rPr lang="el-GR" sz="2300" b="1" dirty="0" err="1">
                <a:sym typeface="Wingdings" pitchFamily="2" charset="2"/>
              </a:rPr>
              <a:t>Μοσχονήσια</a:t>
            </a:r>
            <a:r>
              <a:rPr lang="el-GR" sz="2300" b="1" dirty="0">
                <a:sym typeface="Wingdings" pitchFamily="2" charset="2"/>
              </a:rPr>
              <a:t>, Αϊβαλί, Σμύρνη), όπου εγκαταστάθηκαν οι μουσουλμάνοι Κρητικοί την περίοδο 1923-1924, λόγω της ανταλλαγής πληθυσμών με βάση το θρήσκευμα, την οποία προέβλεπε η συνθήκη της </a:t>
            </a:r>
            <a:r>
              <a:rPr lang="el-GR" sz="2300" b="1" dirty="0" err="1">
                <a:sym typeface="Wingdings" pitchFamily="2" charset="2"/>
              </a:rPr>
              <a:t>Λωζάνης</a:t>
            </a:r>
            <a:r>
              <a:rPr lang="el-GR" sz="2300" b="1" dirty="0">
                <a:sym typeface="Wingdings" pitchFamily="2" charset="2"/>
              </a:rPr>
              <a:t>.</a:t>
            </a:r>
            <a:endParaRPr lang="el-GR" sz="2300" b="1" dirty="0"/>
          </a:p>
          <a:p>
            <a:pPr marL="0" indent="0" algn="just">
              <a:lnSpc>
                <a:spcPct val="100000"/>
              </a:lnSpc>
              <a:buNone/>
            </a:pPr>
            <a:endParaRPr lang="el-GR" b="1" dirty="0"/>
          </a:p>
          <a:p>
            <a:pPr marL="0" indent="0" algn="just">
              <a:lnSpc>
                <a:spcPct val="100000"/>
              </a:lnSpc>
              <a:buNone/>
            </a:pPr>
            <a:endParaRPr lang="el-GR" b="1" dirty="0"/>
          </a:p>
          <a:p>
            <a:pPr marL="0" indent="0" algn="just">
              <a:lnSpc>
                <a:spcPct val="100000"/>
              </a:lnSpc>
              <a:buNone/>
            </a:pPr>
            <a:endParaRPr lang="el-GR" sz="2000" b="1" dirty="0"/>
          </a:p>
          <a:p>
            <a:pPr marL="0" indent="0" algn="just">
              <a:lnSpc>
                <a:spcPct val="100000"/>
              </a:lnSpc>
              <a:buNone/>
            </a:pPr>
            <a:endParaRPr lang="el-GR" sz="2000" b="1" dirty="0"/>
          </a:p>
          <a:p>
            <a:pPr marL="0" indent="0">
              <a:lnSpc>
                <a:spcPct val="100000"/>
              </a:lnSpc>
              <a:buNone/>
            </a:pPr>
            <a:endParaRPr lang="el-GR" sz="2000" b="1" dirty="0"/>
          </a:p>
        </p:txBody>
      </p:sp>
    </p:spTree>
    <p:extLst>
      <p:ext uri="{BB962C8B-B14F-4D97-AF65-F5344CB8AC3E}">
        <p14:creationId xmlns:p14="http://schemas.microsoft.com/office/powerpoint/2010/main" val="229805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Κρητικα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1947129" y="1196752"/>
            <a:ext cx="8251822" cy="5472608"/>
          </a:xfrm>
        </p:spPr>
        <p:txBody>
          <a:bodyPr>
            <a:normAutofit/>
          </a:bodyPr>
          <a:lstStyle/>
          <a:p>
            <a:pPr marL="0" indent="0" algn="just">
              <a:lnSpc>
                <a:spcPct val="100000"/>
              </a:lnSpc>
              <a:buNone/>
            </a:pPr>
            <a:endParaRPr lang="el-GR" b="1" dirty="0"/>
          </a:p>
          <a:p>
            <a:pPr algn="just">
              <a:lnSpc>
                <a:spcPct val="100000"/>
              </a:lnSpc>
            </a:pPr>
            <a:r>
              <a:rPr lang="el-GR" b="1" dirty="0"/>
              <a:t>Η Κρητική στις αρχές του 20</a:t>
            </a:r>
            <a:r>
              <a:rPr lang="el-GR" b="1" baseline="30000" dirty="0"/>
              <a:t>ου</a:t>
            </a:r>
            <a:r>
              <a:rPr lang="el-GR" b="1" dirty="0"/>
              <a:t> αι. σύμφωνα με τον Πάγκαλο (1955) </a:t>
            </a:r>
            <a:r>
              <a:rPr lang="el-GR" b="1" dirty="0">
                <a:sym typeface="Wingdings" pitchFamily="2" charset="2"/>
              </a:rPr>
              <a:t>διακρινόταν σε 2 μεγάλες ομάδες:  </a:t>
            </a:r>
          </a:p>
          <a:p>
            <a:pPr marL="0" indent="0" algn="just">
              <a:lnSpc>
                <a:spcPct val="100000"/>
              </a:lnSpc>
              <a:buNone/>
            </a:pPr>
            <a:r>
              <a:rPr lang="el-GR" b="1" dirty="0">
                <a:sym typeface="Wingdings" pitchFamily="2" charset="2"/>
              </a:rPr>
              <a:t>		 Ανατολική 	    &amp; 	Δυτική </a:t>
            </a:r>
          </a:p>
          <a:p>
            <a:pPr algn="just">
              <a:lnSpc>
                <a:spcPct val="100000"/>
              </a:lnSpc>
            </a:pPr>
            <a:r>
              <a:rPr lang="el-GR" b="1" dirty="0">
                <a:sym typeface="Wingdings" pitchFamily="2" charset="2"/>
              </a:rPr>
              <a:t>σύνορο των οποίων είναι τα διοικητικά σύνορα των νομών </a:t>
            </a:r>
            <a:r>
              <a:rPr lang="el-GR" b="1" dirty="0" err="1">
                <a:sym typeface="Wingdings" pitchFamily="2" charset="2"/>
              </a:rPr>
              <a:t>Ρεθύμνης</a:t>
            </a:r>
            <a:r>
              <a:rPr lang="el-GR" b="1" dirty="0">
                <a:sym typeface="Wingdings" pitchFamily="2" charset="2"/>
              </a:rPr>
              <a:t> και Ηρακλείου.</a:t>
            </a:r>
            <a:endParaRPr lang="el-GR" b="1" dirty="0"/>
          </a:p>
          <a:p>
            <a:pPr marL="0" indent="0" algn="just">
              <a:lnSpc>
                <a:spcPct val="100000"/>
              </a:lnSpc>
              <a:buNone/>
            </a:pPr>
            <a:endParaRPr lang="el-GR" b="1" dirty="0"/>
          </a:p>
          <a:p>
            <a:pPr marL="0" indent="0" algn="just">
              <a:lnSpc>
                <a:spcPct val="100000"/>
              </a:lnSpc>
              <a:buNone/>
            </a:pPr>
            <a:endParaRPr lang="el-GR" sz="2000" b="1" dirty="0"/>
          </a:p>
          <a:p>
            <a:pPr marL="0" indent="0" algn="just">
              <a:lnSpc>
                <a:spcPct val="100000"/>
              </a:lnSpc>
              <a:buNone/>
            </a:pPr>
            <a:endParaRPr lang="el-GR" sz="2000" b="1" dirty="0"/>
          </a:p>
          <a:p>
            <a:pPr marL="0" indent="0">
              <a:lnSpc>
                <a:spcPct val="100000"/>
              </a:lnSpc>
              <a:buNone/>
            </a:pPr>
            <a:endParaRPr lang="el-GR" sz="2000" b="1" dirty="0"/>
          </a:p>
        </p:txBody>
      </p:sp>
      <p:pic>
        <p:nvPicPr>
          <p:cNvPr id="5" name="Εικόνα 4">
            <a:extLst>
              <a:ext uri="{FF2B5EF4-FFF2-40B4-BE49-F238E27FC236}">
                <a16:creationId xmlns:a16="http://schemas.microsoft.com/office/drawing/2014/main" id="{CD7004A3-131E-F34B-A8EF-B451DBDAE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740" y="3811807"/>
            <a:ext cx="7086600" cy="2620144"/>
          </a:xfrm>
          <a:prstGeom prst="rect">
            <a:avLst/>
          </a:prstGeom>
        </p:spPr>
      </p:pic>
    </p:spTree>
    <p:extLst>
      <p:ext uri="{BB962C8B-B14F-4D97-AF65-F5344CB8AC3E}">
        <p14:creationId xmlns:p14="http://schemas.microsoft.com/office/powerpoint/2010/main" val="1836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Κρητικα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1947129" y="1196752"/>
            <a:ext cx="8251822" cy="5472608"/>
          </a:xfrm>
        </p:spPr>
        <p:txBody>
          <a:bodyPr>
            <a:normAutofit lnSpcReduction="10000"/>
          </a:bodyPr>
          <a:lstStyle/>
          <a:p>
            <a:pPr marL="0" indent="0" algn="just">
              <a:lnSpc>
                <a:spcPct val="100000"/>
              </a:lnSpc>
              <a:buNone/>
            </a:pPr>
            <a:endParaRPr lang="el-GR" b="1" dirty="0"/>
          </a:p>
          <a:p>
            <a:pPr marL="0" indent="0" algn="just">
              <a:lnSpc>
                <a:spcPct val="100000"/>
              </a:lnSpc>
              <a:buNone/>
            </a:pPr>
            <a:endParaRPr lang="el-GR" b="1" dirty="0"/>
          </a:p>
          <a:p>
            <a:pPr algn="just">
              <a:lnSpc>
                <a:spcPct val="100000"/>
              </a:lnSpc>
            </a:pPr>
            <a:r>
              <a:rPr lang="el-GR" sz="2500" b="1" dirty="0"/>
              <a:t>Ο </a:t>
            </a:r>
            <a:r>
              <a:rPr lang="el-GR" sz="2500" b="1" dirty="0" err="1"/>
              <a:t>Κοντοσόπουλος</a:t>
            </a:r>
            <a:r>
              <a:rPr lang="el-GR" sz="2500" b="1" dirty="0"/>
              <a:t> (1997) δεν συμφωνεί απόλυτα με αυτό τον διαχωρισμό</a:t>
            </a:r>
          </a:p>
          <a:p>
            <a:pPr algn="just">
              <a:lnSpc>
                <a:spcPct val="100000"/>
              </a:lnSpc>
            </a:pPr>
            <a:r>
              <a:rPr lang="el-GR" sz="2500" b="1" dirty="0"/>
              <a:t>παρατηρώντας πως αν και στους νόμους Ηρακλείου και Λασιθίου παρουσιάζεται μεγάλη γλωσσική ομοιογένεια, </a:t>
            </a:r>
          </a:p>
          <a:p>
            <a:pPr algn="just">
              <a:lnSpc>
                <a:spcPct val="100000"/>
              </a:lnSpc>
            </a:pPr>
            <a:r>
              <a:rPr lang="el-GR" sz="2500" b="1" dirty="0"/>
              <a:t>στο νομό Χανίων εμφανίζεται μεγάλη ποικιλία. </a:t>
            </a:r>
          </a:p>
          <a:p>
            <a:pPr algn="just">
              <a:lnSpc>
                <a:spcPct val="100000"/>
              </a:lnSpc>
            </a:pPr>
            <a:r>
              <a:rPr lang="el-GR" sz="2500" b="1" dirty="0"/>
              <a:t>παρ’ όλα αυτά, δέχεται την διάκριση της διαλέκτου </a:t>
            </a:r>
          </a:p>
          <a:p>
            <a:pPr marL="0" indent="0" algn="just">
              <a:lnSpc>
                <a:spcPct val="100000"/>
              </a:lnSpc>
              <a:buNone/>
            </a:pPr>
            <a:r>
              <a:rPr lang="el-GR" sz="2500" b="1" dirty="0">
                <a:sym typeface="Wingdings" pitchFamily="2" charset="2"/>
              </a:rPr>
              <a:t>                          </a:t>
            </a:r>
            <a:r>
              <a:rPr lang="el-GR" sz="2500" b="1" dirty="0"/>
              <a:t>σε ανατολική &amp; δυτική, </a:t>
            </a:r>
          </a:p>
          <a:p>
            <a:pPr algn="just">
              <a:lnSpc>
                <a:spcPct val="100000"/>
              </a:lnSpc>
            </a:pPr>
            <a:r>
              <a:rPr lang="el-GR" sz="2500" b="1" dirty="0"/>
              <a:t>προτείνοντας το κεντρικό μέρος του νομού </a:t>
            </a:r>
            <a:r>
              <a:rPr lang="el-GR" sz="2500" b="1" dirty="0" err="1"/>
              <a:t>Ρεθύμνης</a:t>
            </a:r>
            <a:r>
              <a:rPr lang="el-GR" sz="2500" b="1" dirty="0"/>
              <a:t> να μοιράζεται ανάμεσα στις δύο ομάδες. </a:t>
            </a:r>
          </a:p>
          <a:p>
            <a:pPr marL="0" indent="0" algn="just">
              <a:lnSpc>
                <a:spcPct val="100000"/>
              </a:lnSpc>
              <a:buNone/>
            </a:pPr>
            <a:endParaRPr lang="el-GR" sz="2000" b="1" dirty="0"/>
          </a:p>
          <a:p>
            <a:pPr marL="0" indent="0" algn="just">
              <a:lnSpc>
                <a:spcPct val="100000"/>
              </a:lnSpc>
              <a:buNone/>
            </a:pPr>
            <a:endParaRPr lang="el-GR" sz="2000" b="1" dirty="0"/>
          </a:p>
          <a:p>
            <a:pPr marL="0" indent="0">
              <a:lnSpc>
                <a:spcPct val="100000"/>
              </a:lnSpc>
              <a:buNone/>
            </a:pPr>
            <a:endParaRPr lang="el-GR" sz="2000" b="1" dirty="0"/>
          </a:p>
        </p:txBody>
      </p:sp>
    </p:spTree>
    <p:extLst>
      <p:ext uri="{BB962C8B-B14F-4D97-AF65-F5344CB8AC3E}">
        <p14:creationId xmlns:p14="http://schemas.microsoft.com/office/powerpoint/2010/main" val="64531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linds(horizontal)">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linds(horizontal)">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Κρητικα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1947129" y="1196752"/>
            <a:ext cx="8251822" cy="5472608"/>
          </a:xfrm>
        </p:spPr>
        <p:txBody>
          <a:bodyPr>
            <a:normAutofit/>
          </a:bodyPr>
          <a:lstStyle/>
          <a:p>
            <a:pPr marL="0" indent="0" algn="just">
              <a:lnSpc>
                <a:spcPct val="100000"/>
              </a:lnSpc>
              <a:buNone/>
            </a:pPr>
            <a:endParaRPr lang="el-GR" b="1" dirty="0"/>
          </a:p>
          <a:p>
            <a:pPr marL="0" indent="0" algn="just">
              <a:lnSpc>
                <a:spcPct val="100000"/>
              </a:lnSpc>
              <a:buNone/>
            </a:pPr>
            <a:endParaRPr lang="el-GR" b="1" dirty="0"/>
          </a:p>
          <a:p>
            <a:pPr algn="just">
              <a:lnSpc>
                <a:spcPct val="100000"/>
              </a:lnSpc>
            </a:pPr>
            <a:r>
              <a:rPr lang="el-GR" sz="2500" b="1" dirty="0"/>
              <a:t>Ποικιλία υπάρχει και στα κατάλοιπα του δανεισμού από άλλες γλώσσες, δεδομένου ότι η Κρήτη τελούσε υπό ενετική κατοχή κατά την περίοδο 1204-1669 και υπό Τουρκική από το 1669-1898.</a:t>
            </a:r>
          </a:p>
          <a:p>
            <a:pPr algn="just">
              <a:lnSpc>
                <a:spcPct val="100000"/>
              </a:lnSpc>
            </a:pPr>
            <a:r>
              <a:rPr lang="el-GR" sz="2500" b="1" dirty="0"/>
              <a:t>π.χ. πολλά ονοματικά δάνεια από τα Βενετσιάνικα</a:t>
            </a:r>
          </a:p>
          <a:p>
            <a:pPr marL="0" indent="0" algn="ctr">
              <a:lnSpc>
                <a:spcPct val="100000"/>
              </a:lnSpc>
              <a:buNone/>
            </a:pPr>
            <a:r>
              <a:rPr lang="el-GR" sz="2500" b="1" dirty="0" err="1"/>
              <a:t>στιμαδόρος</a:t>
            </a:r>
            <a:r>
              <a:rPr lang="el-GR" sz="2500" b="1" dirty="0"/>
              <a:t> &lt; Βενετσιάνικο </a:t>
            </a:r>
            <a:r>
              <a:rPr lang="en-US" sz="2500" b="1" dirty="0" err="1"/>
              <a:t>stimador</a:t>
            </a:r>
            <a:r>
              <a:rPr lang="en-US" sz="2500" b="1" dirty="0"/>
              <a:t> “</a:t>
            </a:r>
            <a:r>
              <a:rPr lang="el-GR" sz="2500" b="1" dirty="0"/>
              <a:t>εκτιμητής»</a:t>
            </a:r>
          </a:p>
          <a:p>
            <a:pPr>
              <a:lnSpc>
                <a:spcPct val="100000"/>
              </a:lnSpc>
            </a:pPr>
            <a:r>
              <a:rPr lang="el-GR" sz="2500" b="1" dirty="0"/>
              <a:t>π.χ. από τα Τουρκικά</a:t>
            </a:r>
          </a:p>
          <a:p>
            <a:pPr marL="0" indent="0" algn="ctr">
              <a:lnSpc>
                <a:spcPct val="100000"/>
              </a:lnSpc>
              <a:buNone/>
            </a:pPr>
            <a:r>
              <a:rPr lang="el-GR" sz="2500" b="1" dirty="0" err="1"/>
              <a:t>σικιλντ-ίζω</a:t>
            </a:r>
            <a:r>
              <a:rPr lang="el-GR" sz="2500" b="1" dirty="0"/>
              <a:t> &lt; γ΄ πρόσωπο αορίστου </a:t>
            </a:r>
            <a:r>
              <a:rPr lang="en-US" sz="2500" b="1" dirty="0" err="1"/>
              <a:t>sikildi</a:t>
            </a:r>
            <a:r>
              <a:rPr lang="en-US" sz="2500" b="1" dirty="0"/>
              <a:t> </a:t>
            </a:r>
            <a:r>
              <a:rPr lang="el-GR" sz="2500" b="1" dirty="0"/>
              <a:t>του τουρκικού ρήματος </a:t>
            </a:r>
            <a:r>
              <a:rPr lang="en-US" sz="2500" b="1" dirty="0" err="1"/>
              <a:t>sikilmak</a:t>
            </a:r>
            <a:r>
              <a:rPr lang="el-GR" sz="2500" b="1" dirty="0"/>
              <a:t> «</a:t>
            </a:r>
            <a:r>
              <a:rPr lang="el-GR" sz="2500" b="1" dirty="0" err="1"/>
              <a:t>βαρίεμαι</a:t>
            </a:r>
            <a:r>
              <a:rPr lang="el-GR" sz="2500" b="1" dirty="0"/>
              <a:t>, πλήττω, μπαφιάζω»</a:t>
            </a:r>
            <a:endParaRPr lang="el-GR" sz="2000" b="1" dirty="0"/>
          </a:p>
          <a:p>
            <a:pPr marL="0" indent="0" algn="just">
              <a:lnSpc>
                <a:spcPct val="100000"/>
              </a:lnSpc>
              <a:buNone/>
            </a:pPr>
            <a:endParaRPr lang="el-GR" sz="2000" b="1" dirty="0"/>
          </a:p>
          <a:p>
            <a:pPr marL="0" indent="0">
              <a:lnSpc>
                <a:spcPct val="100000"/>
              </a:lnSpc>
              <a:buNone/>
            </a:pPr>
            <a:endParaRPr lang="el-GR" sz="2000" b="1" dirty="0"/>
          </a:p>
        </p:txBody>
      </p:sp>
    </p:spTree>
    <p:extLst>
      <p:ext uri="{BB962C8B-B14F-4D97-AF65-F5344CB8AC3E}">
        <p14:creationId xmlns:p14="http://schemas.microsoft.com/office/powerpoint/2010/main" val="222544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Κρητικα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1947129" y="1404985"/>
            <a:ext cx="8251822" cy="5472608"/>
          </a:xfrm>
        </p:spPr>
        <p:txBody>
          <a:bodyPr>
            <a:normAutofit/>
          </a:bodyPr>
          <a:lstStyle/>
          <a:p>
            <a:pPr marL="0" indent="0" algn="just">
              <a:lnSpc>
                <a:spcPct val="100000"/>
              </a:lnSpc>
              <a:buNone/>
            </a:pPr>
            <a:endParaRPr lang="el-GR" b="1" dirty="0"/>
          </a:p>
          <a:p>
            <a:pPr marL="0" indent="0" algn="just">
              <a:lnSpc>
                <a:spcPct val="100000"/>
              </a:lnSpc>
              <a:buNone/>
            </a:pPr>
            <a:r>
              <a:rPr lang="el-GR" sz="2300" b="1" dirty="0"/>
              <a:t>Μεταξύ των σημαντικότερων γενικών χαρακτηριστικών σε όλη την επικράτεια της Κρητικής είναι τα εξής:</a:t>
            </a:r>
          </a:p>
          <a:p>
            <a:pPr marL="0" indent="0" algn="just">
              <a:lnSpc>
                <a:spcPct val="100000"/>
              </a:lnSpc>
              <a:buNone/>
            </a:pPr>
            <a:r>
              <a:rPr lang="el-GR" sz="2300" b="1" dirty="0">
                <a:solidFill>
                  <a:srgbClr val="C00000"/>
                </a:solidFill>
              </a:rPr>
              <a:t>Στη Φωνολογία:</a:t>
            </a:r>
          </a:p>
          <a:p>
            <a:pPr marL="0" indent="0" algn="just">
              <a:lnSpc>
                <a:spcPct val="100000"/>
              </a:lnSpc>
              <a:buNone/>
            </a:pPr>
            <a:endParaRPr lang="el-GR" sz="2300" b="1" dirty="0">
              <a:solidFill>
                <a:srgbClr val="C00000"/>
              </a:solidFill>
            </a:endParaRPr>
          </a:p>
          <a:p>
            <a:pPr algn="just">
              <a:lnSpc>
                <a:spcPct val="100000"/>
              </a:lnSpc>
            </a:pPr>
            <a:r>
              <a:rPr lang="el-GR" sz="2300" b="1" dirty="0"/>
              <a:t>Υπάρχει δασεία προφορά των υπερωικών συμφώνων </a:t>
            </a:r>
            <a:r>
              <a:rPr lang="en-US" sz="2300" b="1" dirty="0"/>
              <a:t>/k/</a:t>
            </a:r>
            <a:r>
              <a:rPr lang="el-GR" sz="2300" b="1" dirty="0"/>
              <a:t>, </a:t>
            </a:r>
            <a:r>
              <a:rPr lang="en-US" sz="2300" b="1" dirty="0"/>
              <a:t>/</a:t>
            </a:r>
            <a:r>
              <a:rPr lang="el-GR" sz="2300" b="1" dirty="0"/>
              <a:t>γ</a:t>
            </a:r>
            <a:r>
              <a:rPr lang="en-US" sz="2300" b="1" dirty="0"/>
              <a:t>/</a:t>
            </a:r>
            <a:r>
              <a:rPr lang="el-GR" sz="2300" b="1" dirty="0"/>
              <a:t>, </a:t>
            </a:r>
            <a:r>
              <a:rPr lang="en-US" sz="2300" b="1" dirty="0"/>
              <a:t>/g/, /x/ </a:t>
            </a:r>
            <a:r>
              <a:rPr lang="el-GR" sz="2300" b="1" dirty="0">
                <a:sym typeface="Wingdings" pitchFamily="2" charset="2"/>
              </a:rPr>
              <a:t> μπροστά από τα φωνήεντα </a:t>
            </a:r>
            <a:r>
              <a:rPr lang="en-US" sz="2300" b="1" dirty="0">
                <a:sym typeface="Wingdings" pitchFamily="2" charset="2"/>
              </a:rPr>
              <a:t>/</a:t>
            </a:r>
            <a:r>
              <a:rPr lang="en-US" sz="2300" b="1" dirty="0" err="1">
                <a:sym typeface="Wingdings" pitchFamily="2" charset="2"/>
              </a:rPr>
              <a:t>i</a:t>
            </a:r>
            <a:r>
              <a:rPr lang="en-US" sz="2300" b="1" dirty="0">
                <a:sym typeface="Wingdings" pitchFamily="2" charset="2"/>
              </a:rPr>
              <a:t>/ &amp; /e/</a:t>
            </a:r>
            <a:endParaRPr lang="el-GR" sz="2300" b="1" dirty="0">
              <a:sym typeface="Wingdings" pitchFamily="2" charset="2"/>
            </a:endParaRPr>
          </a:p>
          <a:p>
            <a:pPr marL="0" indent="0" algn="ctr">
              <a:lnSpc>
                <a:spcPct val="100000"/>
              </a:lnSpc>
              <a:buNone/>
            </a:pPr>
            <a:r>
              <a:rPr lang="el-GR" sz="2500" b="1" dirty="0">
                <a:sym typeface="Wingdings" pitchFamily="2" charset="2"/>
              </a:rPr>
              <a:t>π.χ. </a:t>
            </a:r>
            <a:r>
              <a:rPr lang="en-US" sz="2500" b="1" dirty="0" err="1">
                <a:sym typeface="Wingdings" pitchFamily="2" charset="2"/>
              </a:rPr>
              <a:t>c</a:t>
            </a:r>
            <a:r>
              <a:rPr lang="en-US" sz="2500" b="1" baseline="30000" dirty="0" err="1">
                <a:sym typeface="Wingdings" pitchFamily="2" charset="2"/>
              </a:rPr>
              <a:t>h</a:t>
            </a:r>
            <a:r>
              <a:rPr lang="el-GR" sz="2500" b="1" dirty="0" err="1">
                <a:sym typeface="Wingdings" pitchFamily="2" charset="2"/>
              </a:rPr>
              <a:t>ερι</a:t>
            </a:r>
            <a:r>
              <a:rPr lang="el-GR" sz="2500" b="1" dirty="0">
                <a:sym typeface="Wingdings" pitchFamily="2" charset="2"/>
              </a:rPr>
              <a:t>, </a:t>
            </a:r>
            <a:r>
              <a:rPr lang="el-GR" sz="2500" b="1" dirty="0" err="1"/>
              <a:t>ʝ</a:t>
            </a:r>
            <a:r>
              <a:rPr lang="en-US" sz="2500" b="1" baseline="30000" dirty="0" err="1"/>
              <a:t>h</a:t>
            </a:r>
            <a:r>
              <a:rPr lang="en-US" sz="2500" b="1" dirty="0" err="1"/>
              <a:t>ύ</a:t>
            </a:r>
            <a:r>
              <a:rPr lang="el-GR" sz="2500" b="1" dirty="0" err="1"/>
              <a:t>ρος</a:t>
            </a:r>
            <a:endParaRPr lang="el-GR" sz="2500" b="1" dirty="0"/>
          </a:p>
          <a:p>
            <a:pPr marL="0" indent="0">
              <a:lnSpc>
                <a:spcPct val="100000"/>
              </a:lnSpc>
              <a:buNone/>
            </a:pPr>
            <a:r>
              <a:rPr lang="el-GR" sz="2500" b="1" dirty="0"/>
              <a:t> </a:t>
            </a:r>
          </a:p>
          <a:p>
            <a:pPr algn="just">
              <a:lnSpc>
                <a:spcPct val="100000"/>
              </a:lnSpc>
            </a:pPr>
            <a:endParaRPr lang="el-GR" sz="2300" b="1" dirty="0"/>
          </a:p>
          <a:p>
            <a:pPr algn="just">
              <a:lnSpc>
                <a:spcPct val="100000"/>
              </a:lnSpc>
            </a:pPr>
            <a:endParaRPr lang="el-GR" sz="2000" b="1" dirty="0"/>
          </a:p>
          <a:p>
            <a:pPr marL="0" indent="0">
              <a:lnSpc>
                <a:spcPct val="100000"/>
              </a:lnSpc>
              <a:buNone/>
            </a:pPr>
            <a:endParaRPr lang="el-GR" sz="2000" b="1" dirty="0"/>
          </a:p>
        </p:txBody>
      </p:sp>
    </p:spTree>
    <p:extLst>
      <p:ext uri="{BB962C8B-B14F-4D97-AF65-F5344CB8AC3E}">
        <p14:creationId xmlns:p14="http://schemas.microsoft.com/office/powerpoint/2010/main" val="44118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Κρητικα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1947129" y="1404985"/>
            <a:ext cx="8251822" cy="5472608"/>
          </a:xfrm>
        </p:spPr>
        <p:txBody>
          <a:bodyPr>
            <a:normAutofit/>
          </a:bodyPr>
          <a:lstStyle/>
          <a:p>
            <a:pPr marL="0" indent="0" algn="just">
              <a:lnSpc>
                <a:spcPct val="100000"/>
              </a:lnSpc>
              <a:buNone/>
            </a:pPr>
            <a:endParaRPr lang="el-GR" b="1" dirty="0"/>
          </a:p>
          <a:p>
            <a:pPr marL="0" indent="0" algn="just">
              <a:lnSpc>
                <a:spcPct val="100000"/>
              </a:lnSpc>
              <a:buNone/>
            </a:pPr>
            <a:r>
              <a:rPr lang="el-GR" sz="2300" b="1" dirty="0">
                <a:solidFill>
                  <a:srgbClr val="C00000"/>
                </a:solidFill>
              </a:rPr>
              <a:t>Στη Φωνολογία:</a:t>
            </a:r>
          </a:p>
          <a:p>
            <a:pPr>
              <a:lnSpc>
                <a:spcPct val="100000"/>
              </a:lnSpc>
            </a:pPr>
            <a:r>
              <a:rPr lang="el-GR" sz="2300" b="1" dirty="0"/>
              <a:t>Αλλαγή των κλειστών </a:t>
            </a:r>
            <a:r>
              <a:rPr lang="el-GR" sz="2300" b="1" dirty="0" err="1"/>
              <a:t>οδοντικοφατνιακών</a:t>
            </a:r>
            <a:r>
              <a:rPr lang="el-GR" sz="2300" b="1" dirty="0"/>
              <a:t> </a:t>
            </a:r>
            <a:r>
              <a:rPr lang="en-US" sz="2300" b="1" dirty="0"/>
              <a:t>/t/ &amp; /d/</a:t>
            </a:r>
          </a:p>
          <a:p>
            <a:pPr marL="0" indent="0">
              <a:lnSpc>
                <a:spcPct val="100000"/>
              </a:lnSpc>
              <a:buNone/>
            </a:pPr>
            <a:r>
              <a:rPr lang="el-GR" sz="2300" b="1" dirty="0"/>
              <a:t>σε εξακολουθητικά </a:t>
            </a:r>
            <a:r>
              <a:rPr lang="el-GR" sz="2300" b="1" dirty="0">
                <a:sym typeface="Wingdings" pitchFamily="2" charset="2"/>
              </a:rPr>
              <a:t> </a:t>
            </a:r>
            <a:r>
              <a:rPr lang="en-US" sz="2300" b="1" dirty="0">
                <a:sym typeface="Wingdings" pitchFamily="2" charset="2"/>
              </a:rPr>
              <a:t>/</a:t>
            </a:r>
            <a:r>
              <a:rPr lang="el-GR" sz="2300" b="1" dirty="0">
                <a:sym typeface="Wingdings" pitchFamily="2" charset="2"/>
              </a:rPr>
              <a:t>θ</a:t>
            </a:r>
            <a:r>
              <a:rPr lang="en-US" sz="2300" b="1" dirty="0">
                <a:sym typeface="Wingdings" pitchFamily="2" charset="2"/>
              </a:rPr>
              <a:t>/ &amp; /</a:t>
            </a:r>
            <a:r>
              <a:rPr lang="el-GR" sz="2300" b="1" dirty="0"/>
              <a:t>ð</a:t>
            </a:r>
            <a:r>
              <a:rPr lang="en-US" sz="2300" b="1" dirty="0"/>
              <a:t>/ </a:t>
            </a:r>
            <a:r>
              <a:rPr lang="el-GR" sz="2300" b="1" dirty="0"/>
              <a:t>μπροστά από ημίφωνο /</a:t>
            </a:r>
            <a:r>
              <a:rPr lang="en-US" sz="2300" b="1" dirty="0"/>
              <a:t>j</a:t>
            </a:r>
            <a:r>
              <a:rPr lang="el-GR" sz="2300" b="1" dirty="0"/>
              <a:t>/</a:t>
            </a:r>
          </a:p>
          <a:p>
            <a:pPr marL="0" indent="0">
              <a:lnSpc>
                <a:spcPct val="100000"/>
              </a:lnSpc>
              <a:buNone/>
            </a:pPr>
            <a:endParaRPr lang="el-GR" sz="2300" b="1" dirty="0"/>
          </a:p>
          <a:p>
            <a:pPr marL="0" indent="0" algn="ctr">
              <a:lnSpc>
                <a:spcPct val="100000"/>
              </a:lnSpc>
              <a:buNone/>
            </a:pPr>
            <a:r>
              <a:rPr lang="el-GR" sz="2300" b="1" i="1" dirty="0"/>
              <a:t>π.χ.  </a:t>
            </a:r>
            <a:r>
              <a:rPr lang="el-GR" sz="2300" b="1" i="1" dirty="0" err="1"/>
              <a:t>φωθι</a:t>
            </a:r>
            <a:r>
              <a:rPr lang="en-US" sz="2300" b="1" i="1" dirty="0" err="1"/>
              <a:t>ά</a:t>
            </a:r>
            <a:r>
              <a:rPr lang="el-GR" sz="2300" b="1" i="1" dirty="0"/>
              <a:t>, </a:t>
            </a:r>
            <a:r>
              <a:rPr lang="el-GR" sz="2300" b="1" i="1" dirty="0" err="1"/>
              <a:t>μαθιά</a:t>
            </a:r>
            <a:r>
              <a:rPr lang="el-GR" sz="2300" b="1" i="1" dirty="0"/>
              <a:t>, </a:t>
            </a:r>
            <a:r>
              <a:rPr lang="el-GR" sz="2300" b="1" i="1" dirty="0" err="1"/>
              <a:t>αρχοδιά</a:t>
            </a:r>
            <a:r>
              <a:rPr lang="el-GR" sz="2300" b="1" i="1" dirty="0"/>
              <a:t>, </a:t>
            </a:r>
            <a:r>
              <a:rPr lang="el-GR" sz="2300" b="1" i="1" dirty="0" err="1"/>
              <a:t>κουβεδιάζω</a:t>
            </a:r>
            <a:r>
              <a:rPr lang="el-GR" sz="2300" b="1" i="1" dirty="0"/>
              <a:t> </a:t>
            </a:r>
          </a:p>
          <a:p>
            <a:pPr algn="just">
              <a:lnSpc>
                <a:spcPct val="100000"/>
              </a:lnSpc>
            </a:pPr>
            <a:endParaRPr lang="el-GR" sz="2300" b="1" dirty="0"/>
          </a:p>
          <a:p>
            <a:pPr algn="just">
              <a:lnSpc>
                <a:spcPct val="100000"/>
              </a:lnSpc>
            </a:pPr>
            <a:endParaRPr lang="el-GR" sz="2000" b="1" dirty="0"/>
          </a:p>
          <a:p>
            <a:pPr marL="0" indent="0">
              <a:lnSpc>
                <a:spcPct val="100000"/>
              </a:lnSpc>
              <a:buNone/>
            </a:pPr>
            <a:endParaRPr lang="el-GR" sz="2000" b="1" dirty="0"/>
          </a:p>
        </p:txBody>
      </p:sp>
    </p:spTree>
    <p:extLst>
      <p:ext uri="{BB962C8B-B14F-4D97-AF65-F5344CB8AC3E}">
        <p14:creationId xmlns:p14="http://schemas.microsoft.com/office/powerpoint/2010/main" val="30809966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Κρητικα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1947129" y="1404985"/>
            <a:ext cx="8251822" cy="5472608"/>
          </a:xfrm>
        </p:spPr>
        <p:txBody>
          <a:bodyPr>
            <a:normAutofit/>
          </a:bodyPr>
          <a:lstStyle/>
          <a:p>
            <a:pPr marL="0" indent="0" algn="just">
              <a:lnSpc>
                <a:spcPct val="100000"/>
              </a:lnSpc>
              <a:buNone/>
            </a:pPr>
            <a:endParaRPr lang="el-GR" b="1" dirty="0"/>
          </a:p>
          <a:p>
            <a:pPr marL="0" indent="0" algn="just">
              <a:lnSpc>
                <a:spcPct val="100000"/>
              </a:lnSpc>
              <a:buNone/>
            </a:pPr>
            <a:r>
              <a:rPr lang="el-GR" sz="2300" b="1" dirty="0">
                <a:solidFill>
                  <a:srgbClr val="C00000"/>
                </a:solidFill>
              </a:rPr>
              <a:t>Στη </a:t>
            </a:r>
            <a:r>
              <a:rPr lang="el-GR" sz="2300" b="1" dirty="0" err="1">
                <a:solidFill>
                  <a:srgbClr val="C00000"/>
                </a:solidFill>
              </a:rPr>
              <a:t>Μορφοσύνταξη</a:t>
            </a:r>
            <a:r>
              <a:rPr lang="el-GR" sz="2300" b="1" dirty="0">
                <a:solidFill>
                  <a:srgbClr val="C00000"/>
                </a:solidFill>
              </a:rPr>
              <a:t>:</a:t>
            </a:r>
          </a:p>
          <a:p>
            <a:pPr marL="0" indent="0" algn="just">
              <a:lnSpc>
                <a:spcPct val="100000"/>
              </a:lnSpc>
              <a:buNone/>
            </a:pPr>
            <a:r>
              <a:rPr lang="el-GR" sz="2300" b="1" dirty="0"/>
              <a:t>ο συνδυασμός του άκλιτου τύπου </a:t>
            </a:r>
            <a:r>
              <a:rPr lang="el-GR" sz="2300" b="1" i="1" dirty="0">
                <a:solidFill>
                  <a:srgbClr val="C00000"/>
                </a:solidFill>
              </a:rPr>
              <a:t>θέλει</a:t>
            </a:r>
            <a:r>
              <a:rPr lang="el-GR" sz="2300" b="1" dirty="0"/>
              <a:t> ή και του κλιτού τύπου του α΄ προσώπου του ρήματος </a:t>
            </a:r>
            <a:r>
              <a:rPr lang="el-GR" sz="2300" b="1" i="1" dirty="0">
                <a:solidFill>
                  <a:srgbClr val="C00000"/>
                </a:solidFill>
              </a:rPr>
              <a:t>θέλω</a:t>
            </a:r>
            <a:r>
              <a:rPr lang="el-GR" sz="2300" b="1" dirty="0"/>
              <a:t> το οποίο επιτάσσεται του κυρίου ρήματος, </a:t>
            </a:r>
            <a:r>
              <a:rPr lang="el-GR" sz="2300" b="1" dirty="0">
                <a:solidFill>
                  <a:srgbClr val="C00000"/>
                </a:solidFill>
                <a:sym typeface="Wingdings" pitchFamily="2" charset="2"/>
              </a:rPr>
              <a:t> </a:t>
            </a:r>
            <a:r>
              <a:rPr lang="el-GR" sz="2300" b="1" dirty="0"/>
              <a:t>με το μόριο «</a:t>
            </a:r>
            <a:r>
              <a:rPr lang="el-GR" sz="2300" b="1" i="1" dirty="0">
                <a:solidFill>
                  <a:srgbClr val="C00000"/>
                </a:solidFill>
              </a:rPr>
              <a:t>να</a:t>
            </a:r>
            <a:r>
              <a:rPr lang="el-GR" sz="2300" b="1" i="1" dirty="0"/>
              <a:t>»</a:t>
            </a:r>
            <a:r>
              <a:rPr lang="el-GR" sz="2300" b="1" dirty="0"/>
              <a:t> </a:t>
            </a:r>
            <a:r>
              <a:rPr lang="el-GR" sz="2300" b="1" dirty="0">
                <a:solidFill>
                  <a:srgbClr val="C00000"/>
                </a:solidFill>
                <a:sym typeface="Wingdings" pitchFamily="2" charset="2"/>
              </a:rPr>
              <a:t>μαρτυρεί ένα αρχαιότερο στάδιο σχηματισμού του Μέλλοντα, πριν από την </a:t>
            </a:r>
            <a:r>
              <a:rPr lang="el-GR" sz="2300" b="1" dirty="0" err="1">
                <a:solidFill>
                  <a:srgbClr val="C00000"/>
                </a:solidFill>
                <a:sym typeface="Wingdings" pitchFamily="2" charset="2"/>
              </a:rPr>
              <a:t>γραμματικοποίηση</a:t>
            </a:r>
            <a:r>
              <a:rPr lang="el-GR" sz="2300" b="1" dirty="0">
                <a:solidFill>
                  <a:srgbClr val="C00000"/>
                </a:solidFill>
                <a:sym typeface="Wingdings" pitchFamily="2" charset="2"/>
              </a:rPr>
              <a:t> του </a:t>
            </a:r>
          </a:p>
          <a:p>
            <a:pPr marL="0" indent="0" algn="ctr">
              <a:lnSpc>
                <a:spcPct val="100000"/>
              </a:lnSpc>
              <a:buNone/>
            </a:pPr>
            <a:r>
              <a:rPr lang="el-GR" sz="2300" b="1" dirty="0">
                <a:solidFill>
                  <a:srgbClr val="C00000"/>
                </a:solidFill>
                <a:sym typeface="Wingdings" pitchFamily="2" charset="2"/>
              </a:rPr>
              <a:t>θέλει + να    θα</a:t>
            </a:r>
          </a:p>
          <a:p>
            <a:pPr marL="0" indent="0" algn="ctr">
              <a:lnSpc>
                <a:spcPct val="100000"/>
              </a:lnSpc>
              <a:buNone/>
            </a:pPr>
            <a:r>
              <a:rPr lang="el-GR" sz="2300" b="1" dirty="0">
                <a:sym typeface="Wingdings" pitchFamily="2" charset="2"/>
              </a:rPr>
              <a:t>π.χ.            Κρητική 			Κοινή Νεοελληνική</a:t>
            </a:r>
          </a:p>
          <a:p>
            <a:pPr marL="0" indent="0" algn="ctr">
              <a:lnSpc>
                <a:spcPct val="100000"/>
              </a:lnSpc>
              <a:buNone/>
            </a:pPr>
            <a:r>
              <a:rPr lang="el-GR" sz="2300" b="1" dirty="0">
                <a:sym typeface="Wingdings" pitchFamily="2" charset="2"/>
              </a:rPr>
              <a:t>να πάω θέλει/θέλω 		θα πάω</a:t>
            </a:r>
          </a:p>
          <a:p>
            <a:pPr marL="0" indent="0" algn="ctr">
              <a:lnSpc>
                <a:spcPct val="100000"/>
              </a:lnSpc>
              <a:buNone/>
            </a:pPr>
            <a:r>
              <a:rPr lang="el-GR" sz="2300" b="1" dirty="0">
                <a:sym typeface="Wingdings" pitchFamily="2" charset="2"/>
              </a:rPr>
              <a:t>να φάμε θέλει  		θα φάμε</a:t>
            </a:r>
          </a:p>
          <a:p>
            <a:pPr marL="0" indent="0" algn="ctr">
              <a:lnSpc>
                <a:spcPct val="100000"/>
              </a:lnSpc>
              <a:buNone/>
            </a:pPr>
            <a:endParaRPr lang="el-GR" sz="2300" b="1" dirty="0"/>
          </a:p>
          <a:p>
            <a:pPr marL="0" indent="0" algn="just">
              <a:lnSpc>
                <a:spcPct val="100000"/>
              </a:lnSpc>
              <a:buNone/>
            </a:pPr>
            <a:endParaRPr lang="el-GR" sz="2300" b="1" dirty="0">
              <a:solidFill>
                <a:srgbClr val="C00000"/>
              </a:solidFill>
            </a:endParaRPr>
          </a:p>
          <a:p>
            <a:pPr algn="just">
              <a:lnSpc>
                <a:spcPct val="100000"/>
              </a:lnSpc>
            </a:pPr>
            <a:endParaRPr lang="el-GR" sz="2300" b="1" dirty="0"/>
          </a:p>
          <a:p>
            <a:pPr algn="just">
              <a:lnSpc>
                <a:spcPct val="100000"/>
              </a:lnSpc>
            </a:pPr>
            <a:endParaRPr lang="el-GR" sz="2000" b="1" dirty="0"/>
          </a:p>
          <a:p>
            <a:pPr marL="0" indent="0">
              <a:lnSpc>
                <a:spcPct val="100000"/>
              </a:lnSpc>
              <a:buNone/>
            </a:pPr>
            <a:endParaRPr lang="el-GR" sz="2000" b="1" dirty="0"/>
          </a:p>
        </p:txBody>
      </p:sp>
    </p:spTree>
    <p:extLst>
      <p:ext uri="{BB962C8B-B14F-4D97-AF65-F5344CB8AC3E}">
        <p14:creationId xmlns:p14="http://schemas.microsoft.com/office/powerpoint/2010/main" val="217734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a:xfrm>
            <a:off x="2209800" y="2204864"/>
            <a:ext cx="7772400" cy="4176464"/>
          </a:xfrm>
        </p:spPr>
        <p:txBody>
          <a:bodyPr>
            <a:normAutofit/>
          </a:bodyPr>
          <a:lstStyle/>
          <a:p>
            <a:pPr algn="just">
              <a:lnSpc>
                <a:spcPct val="120000"/>
              </a:lnSpc>
            </a:pPr>
            <a:r>
              <a:rPr lang="el-GR" sz="2200" b="1" dirty="0"/>
              <a:t>Εάν αμφισβητείται η κατηγορική φύση του </a:t>
            </a:r>
            <a:r>
              <a:rPr lang="el-GR" sz="2200" b="1" dirty="0" err="1"/>
              <a:t>ισόγλωσσου</a:t>
            </a:r>
            <a:r>
              <a:rPr lang="el-GR" sz="2200" b="1" dirty="0"/>
              <a:t>, τα ερωτήματα που τίθενται είναι…</a:t>
            </a:r>
          </a:p>
          <a:p>
            <a:pPr algn="just">
              <a:lnSpc>
                <a:spcPct val="120000"/>
              </a:lnSpc>
            </a:pPr>
            <a:endParaRPr lang="el-GR" sz="2200" b="1" dirty="0"/>
          </a:p>
          <a:p>
            <a:pPr algn="just">
              <a:lnSpc>
                <a:spcPct val="120000"/>
              </a:lnSpc>
            </a:pPr>
            <a:r>
              <a:rPr lang="el-GR" sz="2200" b="1" dirty="0"/>
              <a:t>Μήπως ταυτόχρονα απειλείται και η συστηματικότητά της διαλεκτικής ποικιλίας;</a:t>
            </a:r>
          </a:p>
          <a:p>
            <a:pPr algn="just">
              <a:lnSpc>
                <a:spcPct val="120000"/>
              </a:lnSpc>
            </a:pPr>
            <a:r>
              <a:rPr lang="el-GR" sz="2200" b="1" dirty="0"/>
              <a:t>Αν το </a:t>
            </a:r>
            <a:r>
              <a:rPr lang="el-GR" sz="2200" b="1" dirty="0" err="1"/>
              <a:t>ισόγλωσσο</a:t>
            </a:r>
            <a:r>
              <a:rPr lang="el-GR" sz="2200" b="1" dirty="0"/>
              <a:t> δεν μπορεί να επιβεβαιώσει την συστηματικότητά της διαλεκτικής ποικιλίας, με ποιον τρόπο μπορεί να διερευνηθεί αυτή η συστηματικότητά;</a:t>
            </a:r>
          </a:p>
        </p:txBody>
      </p:sp>
    </p:spTree>
    <p:extLst>
      <p:ext uri="{BB962C8B-B14F-4D97-AF65-F5344CB8AC3E}">
        <p14:creationId xmlns:p14="http://schemas.microsoft.com/office/powerpoint/2010/main" val="315611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Κυπριακα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268760"/>
            <a:ext cx="8251822" cy="5472608"/>
          </a:xfrm>
        </p:spPr>
        <p:txBody>
          <a:bodyPr>
            <a:normAutofit/>
          </a:bodyPr>
          <a:lstStyle/>
          <a:p>
            <a:pPr marL="0" indent="0" algn="just">
              <a:lnSpc>
                <a:spcPct val="100000"/>
              </a:lnSpc>
              <a:buNone/>
            </a:pPr>
            <a:endParaRPr lang="el-GR" b="1" dirty="0"/>
          </a:p>
          <a:p>
            <a:pPr algn="just">
              <a:lnSpc>
                <a:spcPct val="100000"/>
              </a:lnSpc>
            </a:pPr>
            <a:r>
              <a:rPr lang="el-GR" sz="2300" b="1" dirty="0"/>
              <a:t>Η κυπριακή διάλεκτος </a:t>
            </a:r>
            <a:r>
              <a:rPr lang="el-GR" sz="2300" b="1" dirty="0" err="1"/>
              <a:t>ομιλείται</a:t>
            </a:r>
            <a:r>
              <a:rPr lang="el-GR" sz="2300" b="1" dirty="0"/>
              <a:t> από 700.000 περίπου ελληνόφωνους Κύπριους που ζουν στην Κύπρο και στο Ηνωμένο Βασίλειο. </a:t>
            </a:r>
          </a:p>
          <a:p>
            <a:pPr algn="just">
              <a:lnSpc>
                <a:spcPct val="100000"/>
              </a:lnSpc>
            </a:pPr>
            <a:r>
              <a:rPr lang="el-GR" sz="2300" b="1" dirty="0"/>
              <a:t>Κατά τη διάρκεια της μακραίωνης ιστορίας της, η Κύπρος καταλήφθηκε και κυβερνήθηκε από διάφορους </a:t>
            </a:r>
            <a:r>
              <a:rPr lang="el-GR" sz="2300" b="1" dirty="0" err="1"/>
              <a:t>αλλόφωνους</a:t>
            </a:r>
            <a:r>
              <a:rPr lang="el-GR" sz="2300" b="1" dirty="0"/>
              <a:t> λαούς:</a:t>
            </a:r>
          </a:p>
          <a:p>
            <a:pPr algn="ctr">
              <a:lnSpc>
                <a:spcPct val="100000"/>
              </a:lnSpc>
            </a:pPr>
            <a:r>
              <a:rPr lang="el-GR" sz="2300" b="1" dirty="0"/>
              <a:t>Άραβες (632-964)</a:t>
            </a:r>
          </a:p>
          <a:p>
            <a:pPr algn="ctr">
              <a:lnSpc>
                <a:spcPct val="100000"/>
              </a:lnSpc>
            </a:pPr>
            <a:r>
              <a:rPr lang="el-GR" sz="2300" b="1" dirty="0"/>
              <a:t>Γάλλους/ Προβηγκιανούς (1191-1489)</a:t>
            </a:r>
          </a:p>
          <a:p>
            <a:pPr algn="ctr">
              <a:lnSpc>
                <a:spcPct val="100000"/>
              </a:lnSpc>
            </a:pPr>
            <a:r>
              <a:rPr lang="el-GR" sz="2300" b="1" dirty="0"/>
              <a:t>Βενετσιάνους (1489-1571)</a:t>
            </a:r>
          </a:p>
          <a:p>
            <a:pPr algn="ctr">
              <a:lnSpc>
                <a:spcPct val="100000"/>
              </a:lnSpc>
            </a:pPr>
            <a:r>
              <a:rPr lang="el-GR" sz="2300" b="1" dirty="0"/>
              <a:t>Οθωμανούς (1571-1878)</a:t>
            </a:r>
          </a:p>
          <a:p>
            <a:pPr algn="ctr">
              <a:lnSpc>
                <a:spcPct val="100000"/>
              </a:lnSpc>
            </a:pPr>
            <a:r>
              <a:rPr lang="el-GR" sz="2300" b="1" dirty="0"/>
              <a:t>Άγγλους (1878-1960)</a:t>
            </a:r>
          </a:p>
          <a:p>
            <a:pPr algn="just">
              <a:lnSpc>
                <a:spcPct val="100000"/>
              </a:lnSpc>
            </a:pPr>
            <a:endParaRPr lang="el-GR" sz="2300" b="1" dirty="0"/>
          </a:p>
          <a:p>
            <a:pPr marL="0" indent="0" algn="just">
              <a:lnSpc>
                <a:spcPct val="100000"/>
              </a:lnSpc>
              <a:buNone/>
            </a:pPr>
            <a:endParaRPr lang="el-GR" sz="2300" b="1" dirty="0">
              <a:solidFill>
                <a:srgbClr val="C00000"/>
              </a:solidFill>
            </a:endParaRPr>
          </a:p>
          <a:p>
            <a:pPr algn="just">
              <a:lnSpc>
                <a:spcPct val="100000"/>
              </a:lnSpc>
            </a:pPr>
            <a:endParaRPr lang="el-GR" sz="2300" b="1" dirty="0"/>
          </a:p>
          <a:p>
            <a:pPr algn="just">
              <a:lnSpc>
                <a:spcPct val="100000"/>
              </a:lnSpc>
            </a:pPr>
            <a:endParaRPr lang="el-GR" sz="2000" b="1" dirty="0"/>
          </a:p>
          <a:p>
            <a:pPr marL="0" indent="0">
              <a:lnSpc>
                <a:spcPct val="100000"/>
              </a:lnSpc>
              <a:buNone/>
            </a:pPr>
            <a:endParaRPr lang="el-GR" sz="2000" b="1" dirty="0"/>
          </a:p>
        </p:txBody>
      </p:sp>
    </p:spTree>
    <p:extLst>
      <p:ext uri="{BB962C8B-B14F-4D97-AF65-F5344CB8AC3E}">
        <p14:creationId xmlns:p14="http://schemas.microsoft.com/office/powerpoint/2010/main" val="202519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Κυπριακα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268760"/>
            <a:ext cx="8251822" cy="5472608"/>
          </a:xfrm>
        </p:spPr>
        <p:txBody>
          <a:bodyPr>
            <a:normAutofit lnSpcReduction="10000"/>
          </a:bodyPr>
          <a:lstStyle/>
          <a:p>
            <a:pPr marL="0" indent="0" algn="just">
              <a:lnSpc>
                <a:spcPct val="100000"/>
              </a:lnSpc>
              <a:buNone/>
            </a:pPr>
            <a:endParaRPr lang="el-GR" b="1" dirty="0"/>
          </a:p>
          <a:p>
            <a:pPr algn="just">
              <a:lnSpc>
                <a:spcPct val="100000"/>
              </a:lnSpc>
            </a:pPr>
            <a:r>
              <a:rPr lang="el-GR" sz="2300" b="1" dirty="0"/>
              <a:t>Το αποτέλεσμα είναι η εμφανής επίδραση των αντίστοιχων γλωσσών στα κυπριακά, κυρίως σε επίπεδο λεξιλογίου (</a:t>
            </a:r>
            <a:r>
              <a:rPr lang="en-US" sz="2300" b="1" dirty="0" err="1"/>
              <a:t>Papapavlou</a:t>
            </a:r>
            <a:r>
              <a:rPr lang="en-US" sz="2300" b="1" dirty="0"/>
              <a:t> 1994)</a:t>
            </a:r>
            <a:endParaRPr lang="el-GR" sz="2300" b="1" dirty="0"/>
          </a:p>
          <a:p>
            <a:pPr algn="just">
              <a:lnSpc>
                <a:spcPct val="100000"/>
              </a:lnSpc>
            </a:pPr>
            <a:endParaRPr lang="el-GR" sz="2300" b="1" dirty="0"/>
          </a:p>
          <a:p>
            <a:pPr algn="just">
              <a:lnSpc>
                <a:spcPct val="100000"/>
              </a:lnSpc>
            </a:pPr>
            <a:r>
              <a:rPr lang="el-GR" sz="2300" b="1" dirty="0"/>
              <a:t>Όπως έχει ήδη αναφερθεί οι σημαντικότερες γραπτές πηγές που εμφανίζονται στην διάλεκτο είναι η μετάφραση ενός γαλλικού κειμένου νομικού περιεχομένου, το λεγόμενο </a:t>
            </a:r>
            <a:r>
              <a:rPr lang="el-GR" sz="2300" b="1" dirty="0" err="1"/>
              <a:t>Ασσίζες</a:t>
            </a:r>
            <a:r>
              <a:rPr lang="el-GR" sz="2300" b="1" dirty="0"/>
              <a:t> του 14</a:t>
            </a:r>
            <a:r>
              <a:rPr lang="el-GR" sz="2300" b="1" baseline="30000" dirty="0"/>
              <a:t>ου</a:t>
            </a:r>
            <a:r>
              <a:rPr lang="el-GR" sz="2300" b="1" dirty="0"/>
              <a:t> αι. </a:t>
            </a:r>
          </a:p>
          <a:p>
            <a:pPr algn="just">
              <a:lnSpc>
                <a:spcPct val="100000"/>
              </a:lnSpc>
            </a:pPr>
            <a:r>
              <a:rPr lang="el-GR" sz="2300" b="1" dirty="0"/>
              <a:t>και 1 χρόνο μετά, τα χρονικά των Λεόντιου Μαχαιρά και Γεωργίου </a:t>
            </a:r>
            <a:r>
              <a:rPr lang="el-GR" sz="2300" b="1" dirty="0" err="1"/>
              <a:t>Βουστρώνιου</a:t>
            </a:r>
            <a:r>
              <a:rPr lang="el-GR" sz="2300" b="1" dirty="0"/>
              <a:t>. </a:t>
            </a:r>
          </a:p>
          <a:p>
            <a:pPr algn="just">
              <a:lnSpc>
                <a:spcPct val="100000"/>
              </a:lnSpc>
            </a:pPr>
            <a:r>
              <a:rPr lang="el-GR" sz="2300" b="1" dirty="0"/>
              <a:t>Επομένως, μαζί με την Κρητική, η Κυπριακή ανήκει σε αυτές τις διαλέκτους για τις οποίες είναι δυνατόν, σε μεγάλο βαθμό να εντοπιστεί η γλωσσική εξέλιξη. </a:t>
            </a:r>
          </a:p>
          <a:p>
            <a:pPr algn="just">
              <a:lnSpc>
                <a:spcPct val="100000"/>
              </a:lnSpc>
            </a:pPr>
            <a:endParaRPr lang="el-GR" sz="2300" b="1" dirty="0"/>
          </a:p>
          <a:p>
            <a:pPr algn="just">
              <a:lnSpc>
                <a:spcPct val="100000"/>
              </a:lnSpc>
            </a:pPr>
            <a:endParaRPr lang="el-GR" sz="2000" b="1" dirty="0"/>
          </a:p>
          <a:p>
            <a:pPr marL="0" indent="0">
              <a:lnSpc>
                <a:spcPct val="100000"/>
              </a:lnSpc>
              <a:buNone/>
            </a:pPr>
            <a:endParaRPr lang="el-GR" sz="2000" b="1" dirty="0"/>
          </a:p>
        </p:txBody>
      </p:sp>
    </p:spTree>
    <p:extLst>
      <p:ext uri="{BB962C8B-B14F-4D97-AF65-F5344CB8AC3E}">
        <p14:creationId xmlns:p14="http://schemas.microsoft.com/office/powerpoint/2010/main" val="376427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Κυπριακα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268760"/>
            <a:ext cx="8251822" cy="5472608"/>
          </a:xfrm>
        </p:spPr>
        <p:txBody>
          <a:bodyPr>
            <a:normAutofit/>
          </a:bodyPr>
          <a:lstStyle/>
          <a:p>
            <a:pPr marL="0" indent="0" algn="just">
              <a:lnSpc>
                <a:spcPct val="100000"/>
              </a:lnSpc>
              <a:buNone/>
            </a:pPr>
            <a:endParaRPr lang="el-GR" b="1" dirty="0"/>
          </a:p>
          <a:p>
            <a:pPr algn="just">
              <a:lnSpc>
                <a:spcPct val="100000"/>
              </a:lnSpc>
            </a:pPr>
            <a:r>
              <a:rPr lang="el-GR" sz="2300" b="1" dirty="0"/>
              <a:t>Η Κυπριακή δεν εμφανίζει «Βόρειο </a:t>
            </a:r>
            <a:r>
              <a:rPr lang="el-GR" sz="2300" b="1" dirty="0" err="1"/>
              <a:t>Φωνηεντισμό</a:t>
            </a:r>
            <a:r>
              <a:rPr lang="el-GR" sz="2300" b="1" dirty="0"/>
              <a:t>»</a:t>
            </a:r>
          </a:p>
          <a:p>
            <a:pPr algn="just">
              <a:lnSpc>
                <a:spcPct val="100000"/>
              </a:lnSpc>
            </a:pPr>
            <a:endParaRPr lang="el-GR" sz="2300" b="1" dirty="0"/>
          </a:p>
          <a:p>
            <a:pPr algn="just">
              <a:lnSpc>
                <a:spcPct val="100000"/>
              </a:lnSpc>
            </a:pPr>
            <a:r>
              <a:rPr lang="el-GR" sz="2300" b="1" dirty="0"/>
              <a:t>Είναι δηλαδή μέλος της νότιας ομάδας διαλέκτων και ομοιάζει σε αρκετά σημεία με την διάλεκτο της Δωδεκανήσου, </a:t>
            </a:r>
          </a:p>
          <a:p>
            <a:pPr algn="just">
              <a:lnSpc>
                <a:spcPct val="100000"/>
              </a:lnSpc>
            </a:pPr>
            <a:r>
              <a:rPr lang="el-GR" sz="2300" b="1" dirty="0"/>
              <a:t>γι’ αυτό και κατατάσσεται από αρκετούς </a:t>
            </a:r>
            <a:r>
              <a:rPr lang="el-GR" sz="2300" b="1" dirty="0" err="1"/>
              <a:t>διαλεκτολόγους</a:t>
            </a:r>
            <a:r>
              <a:rPr lang="el-GR" sz="2300" b="1" dirty="0"/>
              <a:t> (</a:t>
            </a:r>
            <a:r>
              <a:rPr lang="el-GR" sz="2300" b="1" dirty="0" err="1"/>
              <a:t>Κοντοσόπουλο</a:t>
            </a:r>
            <a:r>
              <a:rPr lang="el-GR" sz="2300" b="1" dirty="0"/>
              <a:t> 1994, </a:t>
            </a:r>
            <a:r>
              <a:rPr lang="en-US" sz="2300" b="1" dirty="0"/>
              <a:t>Trudgill 2003)</a:t>
            </a:r>
            <a:r>
              <a:rPr lang="el-GR" sz="2300" b="1" dirty="0"/>
              <a:t> στην ίδια ομάδα, την λεγόμενη «ανατολική», που περιέχει τα Χιώτικα, τα </a:t>
            </a:r>
            <a:r>
              <a:rPr lang="el-GR" sz="2300" b="1" dirty="0" err="1"/>
              <a:t>Ικαριώτικα</a:t>
            </a:r>
            <a:r>
              <a:rPr lang="el-GR" sz="2300" b="1" dirty="0"/>
              <a:t>, τα Δωδεκανησιακά και τα Κυπριακά. </a:t>
            </a:r>
          </a:p>
          <a:p>
            <a:pPr algn="just">
              <a:lnSpc>
                <a:spcPct val="100000"/>
              </a:lnSpc>
            </a:pPr>
            <a:endParaRPr lang="el-GR" sz="2000" b="1" dirty="0"/>
          </a:p>
          <a:p>
            <a:pPr marL="0" indent="0">
              <a:lnSpc>
                <a:spcPct val="100000"/>
              </a:lnSpc>
              <a:buNone/>
            </a:pPr>
            <a:endParaRPr lang="el-GR" sz="2000" b="1" dirty="0"/>
          </a:p>
        </p:txBody>
      </p:sp>
    </p:spTree>
    <p:extLst>
      <p:ext uri="{BB962C8B-B14F-4D97-AF65-F5344CB8AC3E}">
        <p14:creationId xmlns:p14="http://schemas.microsoft.com/office/powerpoint/2010/main" val="109756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Κυπριακα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268760"/>
            <a:ext cx="8251822" cy="5472608"/>
          </a:xfrm>
        </p:spPr>
        <p:txBody>
          <a:bodyPr>
            <a:normAutofit/>
          </a:bodyPr>
          <a:lstStyle/>
          <a:p>
            <a:pPr marL="0" indent="0" algn="just">
              <a:lnSpc>
                <a:spcPct val="100000"/>
              </a:lnSpc>
              <a:buNone/>
            </a:pPr>
            <a:endParaRPr lang="el-GR" b="1" dirty="0"/>
          </a:p>
          <a:p>
            <a:pPr marL="0" indent="0" algn="ctr">
              <a:lnSpc>
                <a:spcPct val="100000"/>
              </a:lnSpc>
              <a:buNone/>
            </a:pPr>
            <a:r>
              <a:rPr lang="el-GR" sz="2200" b="1" dirty="0"/>
              <a:t>Μεταξύ των σημαντικότερων γενικών χαρακτηριστικών της Κυπριακής είναι τα εξής:</a:t>
            </a:r>
          </a:p>
          <a:p>
            <a:pPr marL="0" indent="0" algn="just">
              <a:lnSpc>
                <a:spcPct val="100000"/>
              </a:lnSpc>
              <a:buNone/>
            </a:pPr>
            <a:r>
              <a:rPr lang="el-GR" sz="2200" b="1" dirty="0">
                <a:solidFill>
                  <a:srgbClr val="C00000"/>
                </a:solidFill>
              </a:rPr>
              <a:t>Στη Φωνολογία:</a:t>
            </a:r>
          </a:p>
          <a:p>
            <a:pPr algn="just">
              <a:lnSpc>
                <a:spcPct val="100000"/>
              </a:lnSpc>
              <a:buFont typeface="Wingdings" pitchFamily="2" charset="2"/>
              <a:buChar char="Ø"/>
            </a:pPr>
            <a:r>
              <a:rPr lang="el-GR" sz="2200" b="1" dirty="0"/>
              <a:t>Η προφορά διπλών συμφώνων σε λέξεις που υπήρχαν στα Αρχαία Ελληνικά </a:t>
            </a:r>
          </a:p>
          <a:p>
            <a:pPr marL="0" indent="0" algn="ctr">
              <a:lnSpc>
                <a:spcPct val="100000"/>
              </a:lnSpc>
              <a:buNone/>
            </a:pPr>
            <a:r>
              <a:rPr lang="el-GR" sz="2200" b="1" dirty="0"/>
              <a:t>π.χ.  </a:t>
            </a:r>
            <a:r>
              <a:rPr lang="el-GR" sz="2200" b="1" dirty="0" err="1"/>
              <a:t>προγραμμαν</a:t>
            </a:r>
            <a:r>
              <a:rPr lang="el-GR" sz="2200" b="1" dirty="0"/>
              <a:t>, </a:t>
            </a:r>
            <a:r>
              <a:rPr lang="el-GR" sz="2200" b="1" dirty="0" err="1"/>
              <a:t>πίννω</a:t>
            </a:r>
            <a:r>
              <a:rPr lang="el-GR" sz="2200" b="1" dirty="0"/>
              <a:t> </a:t>
            </a:r>
          </a:p>
          <a:p>
            <a:pPr marL="0" indent="0" algn="ctr">
              <a:lnSpc>
                <a:spcPct val="100000"/>
              </a:lnSpc>
              <a:buNone/>
            </a:pPr>
            <a:endParaRPr lang="el-GR" sz="2200" b="1" dirty="0"/>
          </a:p>
          <a:p>
            <a:pPr>
              <a:lnSpc>
                <a:spcPct val="100000"/>
              </a:lnSpc>
              <a:buFont typeface="Wingdings" pitchFamily="2" charset="2"/>
              <a:buChar char="Ø"/>
            </a:pPr>
            <a:r>
              <a:rPr lang="el-GR" sz="2200" b="1" dirty="0"/>
              <a:t>Η αποβολή των </a:t>
            </a:r>
            <a:r>
              <a:rPr lang="el-GR" sz="2200" b="1" dirty="0" err="1"/>
              <a:t>τριβόμενων</a:t>
            </a:r>
            <a:r>
              <a:rPr lang="el-GR" sz="2200" b="1" dirty="0"/>
              <a:t> </a:t>
            </a:r>
            <a:r>
              <a:rPr lang="en-US" sz="2200" b="1" dirty="0"/>
              <a:t>/v/,</a:t>
            </a:r>
            <a:r>
              <a:rPr lang="el-GR" sz="2200" b="1" dirty="0"/>
              <a:t> </a:t>
            </a:r>
            <a:r>
              <a:rPr lang="en-US" sz="2200" b="1" dirty="0"/>
              <a:t>/</a:t>
            </a:r>
            <a:r>
              <a:rPr lang="el-GR" sz="2200" b="1" dirty="0"/>
              <a:t>ð</a:t>
            </a:r>
            <a:r>
              <a:rPr lang="en-US" sz="2200" b="1" dirty="0"/>
              <a:t>/, /</a:t>
            </a:r>
            <a:r>
              <a:rPr lang="el-GR" sz="2200" b="1" dirty="0"/>
              <a:t>γ</a:t>
            </a:r>
            <a:r>
              <a:rPr lang="en-US" sz="2200" b="1" dirty="0"/>
              <a:t>/ </a:t>
            </a:r>
            <a:r>
              <a:rPr lang="el-GR" sz="2200" b="1" dirty="0"/>
              <a:t>μεταξύ φωνηέντων</a:t>
            </a:r>
          </a:p>
          <a:p>
            <a:pPr marL="0" indent="0" algn="ctr">
              <a:lnSpc>
                <a:spcPct val="100000"/>
              </a:lnSpc>
              <a:buNone/>
            </a:pPr>
            <a:r>
              <a:rPr lang="el-GR" sz="2200" b="1" dirty="0"/>
              <a:t>π.χ.  </a:t>
            </a:r>
            <a:r>
              <a:rPr lang="el-GR" sz="2200" b="1" dirty="0" err="1"/>
              <a:t>κάουρας</a:t>
            </a:r>
            <a:r>
              <a:rPr lang="el-GR" sz="2200" b="1" dirty="0"/>
              <a:t> &lt; κάβουρας </a:t>
            </a:r>
          </a:p>
          <a:p>
            <a:pPr marL="0" indent="0">
              <a:lnSpc>
                <a:spcPct val="100000"/>
              </a:lnSpc>
              <a:buNone/>
            </a:pPr>
            <a:endParaRPr lang="el-GR" sz="2000" b="1" dirty="0"/>
          </a:p>
        </p:txBody>
      </p:sp>
    </p:spTree>
    <p:extLst>
      <p:ext uri="{BB962C8B-B14F-4D97-AF65-F5344CB8AC3E}">
        <p14:creationId xmlns:p14="http://schemas.microsoft.com/office/powerpoint/2010/main" val="335933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horizontal)">
                                      <p:cBhvr>
                                        <p:cTn id="15" dur="500"/>
                                        <p:tgtEl>
                                          <p:spTgt spid="3">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linds(horizontal)">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Κυπριακα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268760"/>
            <a:ext cx="8251822" cy="5472608"/>
          </a:xfrm>
        </p:spPr>
        <p:txBody>
          <a:bodyPr>
            <a:normAutofit/>
          </a:bodyPr>
          <a:lstStyle/>
          <a:p>
            <a:pPr marL="0" indent="0" algn="just">
              <a:lnSpc>
                <a:spcPct val="100000"/>
              </a:lnSpc>
              <a:buNone/>
            </a:pPr>
            <a:endParaRPr lang="el-GR" b="1" dirty="0"/>
          </a:p>
          <a:p>
            <a:pPr marL="0" indent="0" algn="just">
              <a:lnSpc>
                <a:spcPct val="100000"/>
              </a:lnSpc>
              <a:buNone/>
            </a:pPr>
            <a:r>
              <a:rPr lang="el-GR" sz="2200" b="1" dirty="0">
                <a:solidFill>
                  <a:srgbClr val="C00000"/>
                </a:solidFill>
              </a:rPr>
              <a:t>Στη Φωνολογία:</a:t>
            </a:r>
          </a:p>
          <a:p>
            <a:pPr marL="0" indent="0" algn="just">
              <a:lnSpc>
                <a:spcPct val="100000"/>
              </a:lnSpc>
              <a:buNone/>
            </a:pPr>
            <a:endParaRPr lang="el-GR" sz="2200" b="1" dirty="0">
              <a:solidFill>
                <a:srgbClr val="C00000"/>
              </a:solidFill>
            </a:endParaRPr>
          </a:p>
          <a:p>
            <a:pPr algn="just">
              <a:lnSpc>
                <a:spcPct val="100000"/>
              </a:lnSpc>
              <a:buFont typeface="Wingdings" pitchFamily="2" charset="2"/>
              <a:buChar char="Ø"/>
            </a:pPr>
            <a:r>
              <a:rPr lang="el-GR" sz="2100" b="1" dirty="0"/>
              <a:t>Η </a:t>
            </a:r>
            <a:r>
              <a:rPr lang="el-GR" sz="2100" b="1" dirty="0" err="1"/>
              <a:t>επέθεση</a:t>
            </a:r>
            <a:r>
              <a:rPr lang="el-GR" sz="2100" b="1" dirty="0"/>
              <a:t> ενός </a:t>
            </a:r>
            <a:r>
              <a:rPr lang="en-US" sz="2100" b="1" dirty="0"/>
              <a:t>/</a:t>
            </a:r>
            <a:r>
              <a:rPr lang="en-US" sz="2100" b="1" dirty="0" err="1"/>
              <a:t>i</a:t>
            </a:r>
            <a:r>
              <a:rPr lang="en-US" sz="2100" b="1" dirty="0"/>
              <a:t>/ </a:t>
            </a:r>
            <a:r>
              <a:rPr lang="el-GR" sz="2100" b="1" dirty="0"/>
              <a:t>αν</a:t>
            </a:r>
            <a:r>
              <a:rPr lang="en-US" sz="2100" b="1" dirty="0" err="1"/>
              <a:t>ά</a:t>
            </a:r>
            <a:r>
              <a:rPr lang="el-GR" sz="2100" b="1" dirty="0" err="1"/>
              <a:t>μεσα</a:t>
            </a:r>
            <a:r>
              <a:rPr lang="el-GR" sz="2100" b="1" dirty="0"/>
              <a:t> στα μόρια </a:t>
            </a:r>
            <a:r>
              <a:rPr lang="el-GR" sz="2100" b="1" i="1" dirty="0">
                <a:solidFill>
                  <a:srgbClr val="C00000"/>
                </a:solidFill>
              </a:rPr>
              <a:t>ας</a:t>
            </a:r>
            <a:r>
              <a:rPr lang="el-GR" sz="2100" b="1" dirty="0"/>
              <a:t>, </a:t>
            </a:r>
            <a:r>
              <a:rPr lang="el-GR" sz="2100" b="1" i="1" dirty="0">
                <a:solidFill>
                  <a:srgbClr val="C00000"/>
                </a:solidFill>
              </a:rPr>
              <a:t>(δ)εν </a:t>
            </a:r>
            <a:r>
              <a:rPr lang="el-GR" sz="2100" b="1" dirty="0"/>
              <a:t>και </a:t>
            </a:r>
            <a:r>
              <a:rPr lang="el-GR" sz="2100" b="1" i="1" dirty="0">
                <a:solidFill>
                  <a:srgbClr val="C00000"/>
                </a:solidFill>
              </a:rPr>
              <a:t>μεν</a:t>
            </a:r>
            <a:r>
              <a:rPr lang="el-GR" sz="2100" b="1" dirty="0"/>
              <a:t> </a:t>
            </a:r>
            <a:r>
              <a:rPr lang="el-GR" sz="2100" b="1" i="1" dirty="0">
                <a:solidFill>
                  <a:srgbClr val="C00000"/>
                </a:solidFill>
              </a:rPr>
              <a:t>(μην)</a:t>
            </a:r>
          </a:p>
          <a:p>
            <a:pPr marL="0" indent="0" algn="ctr">
              <a:lnSpc>
                <a:spcPct val="100000"/>
              </a:lnSpc>
              <a:buNone/>
            </a:pPr>
            <a:r>
              <a:rPr lang="el-GR" sz="2100" b="1" dirty="0"/>
              <a:t>π.χ. ας – ι – ψοφήσει</a:t>
            </a:r>
          </a:p>
          <a:p>
            <a:pPr marL="0" indent="0" algn="ctr">
              <a:lnSpc>
                <a:spcPct val="100000"/>
              </a:lnSpc>
              <a:buNone/>
            </a:pPr>
            <a:r>
              <a:rPr lang="el-GR" sz="2100" b="1" dirty="0" err="1"/>
              <a:t>έν</a:t>
            </a:r>
            <a:r>
              <a:rPr lang="el-GR" sz="2100" b="1" dirty="0"/>
              <a:t> – ι - ξέρω</a:t>
            </a:r>
          </a:p>
        </p:txBody>
      </p:sp>
    </p:spTree>
    <p:extLst>
      <p:ext uri="{BB962C8B-B14F-4D97-AF65-F5344CB8AC3E}">
        <p14:creationId xmlns:p14="http://schemas.microsoft.com/office/powerpoint/2010/main" val="36333368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Κυπριακα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268760"/>
            <a:ext cx="8251822" cy="5472608"/>
          </a:xfrm>
        </p:spPr>
        <p:txBody>
          <a:bodyPr>
            <a:normAutofit/>
          </a:bodyPr>
          <a:lstStyle/>
          <a:p>
            <a:pPr marL="0" indent="0" algn="just">
              <a:lnSpc>
                <a:spcPct val="100000"/>
              </a:lnSpc>
              <a:buNone/>
            </a:pPr>
            <a:endParaRPr lang="el-GR" b="1" dirty="0"/>
          </a:p>
          <a:p>
            <a:pPr marL="0" indent="0" algn="just">
              <a:lnSpc>
                <a:spcPct val="100000"/>
              </a:lnSpc>
              <a:buNone/>
            </a:pPr>
            <a:r>
              <a:rPr lang="el-GR" sz="2200" b="1" dirty="0">
                <a:solidFill>
                  <a:srgbClr val="C00000"/>
                </a:solidFill>
              </a:rPr>
              <a:t>Στη Μορφολογία:</a:t>
            </a:r>
          </a:p>
          <a:p>
            <a:pPr marL="0" indent="0" algn="just">
              <a:lnSpc>
                <a:spcPct val="100000"/>
              </a:lnSpc>
              <a:buNone/>
            </a:pPr>
            <a:endParaRPr lang="el-GR" sz="2200" b="1" dirty="0">
              <a:solidFill>
                <a:srgbClr val="C00000"/>
              </a:solidFill>
            </a:endParaRPr>
          </a:p>
          <a:p>
            <a:pPr algn="just">
              <a:lnSpc>
                <a:spcPct val="100000"/>
              </a:lnSpc>
              <a:buFont typeface="Wingdings" pitchFamily="2" charset="2"/>
              <a:buChar char="Ø"/>
            </a:pPr>
            <a:r>
              <a:rPr lang="el-GR" sz="2100" b="1" dirty="0"/>
              <a:t>Διατήρηση του αρχαιοελληνικού τελικού –ν σε ονοματικούς και ρηματικούς τύπους</a:t>
            </a:r>
          </a:p>
          <a:p>
            <a:pPr marL="0" indent="0" algn="ctr">
              <a:lnSpc>
                <a:spcPct val="100000"/>
              </a:lnSpc>
              <a:buNone/>
            </a:pPr>
            <a:r>
              <a:rPr lang="el-GR" sz="2100" b="1" dirty="0"/>
              <a:t>π.χ. </a:t>
            </a:r>
            <a:r>
              <a:rPr lang="el-GR" sz="2100" b="1" dirty="0" err="1"/>
              <a:t>βουνόν</a:t>
            </a:r>
            <a:r>
              <a:rPr lang="el-GR" sz="2100" b="1" dirty="0"/>
              <a:t> , τ</a:t>
            </a:r>
            <a:r>
              <a:rPr lang="en-US" sz="2100" b="1" dirty="0"/>
              <a:t>s</a:t>
            </a:r>
            <a:r>
              <a:rPr lang="el-GR" sz="2100" b="1" dirty="0" err="1"/>
              <a:t>εριν</a:t>
            </a:r>
            <a:r>
              <a:rPr lang="el-GR" sz="2100" b="1" dirty="0"/>
              <a:t> «κερί» , </a:t>
            </a:r>
            <a:r>
              <a:rPr lang="el-GR" sz="2100" b="1" dirty="0" err="1"/>
              <a:t>εξέβην</a:t>
            </a:r>
            <a:endParaRPr lang="el-GR" sz="2100" b="1" dirty="0"/>
          </a:p>
          <a:p>
            <a:pPr marL="0" indent="0" algn="ctr">
              <a:lnSpc>
                <a:spcPct val="100000"/>
              </a:lnSpc>
              <a:buNone/>
            </a:pPr>
            <a:endParaRPr lang="el-GR" sz="2100" b="1" dirty="0"/>
          </a:p>
          <a:p>
            <a:pPr algn="just">
              <a:lnSpc>
                <a:spcPct val="100000"/>
              </a:lnSpc>
              <a:buFont typeface="Wingdings" pitchFamily="2" charset="2"/>
              <a:buChar char="Ø"/>
            </a:pPr>
            <a:r>
              <a:rPr lang="el-GR" b="1" dirty="0"/>
              <a:t>τον τύπο «τες» της αιτιατικής του πληθυντικού του θηλυκού άρθρου  </a:t>
            </a:r>
          </a:p>
          <a:p>
            <a:pPr marL="0" indent="0" algn="ctr">
              <a:lnSpc>
                <a:spcPct val="100000"/>
              </a:lnSpc>
              <a:buNone/>
            </a:pPr>
            <a:r>
              <a:rPr lang="el-GR" b="1" dirty="0"/>
              <a:t>π.χ. τες γυναίκες</a:t>
            </a:r>
          </a:p>
          <a:p>
            <a:pPr marL="0" indent="0">
              <a:lnSpc>
                <a:spcPct val="100000"/>
              </a:lnSpc>
              <a:buNone/>
            </a:pPr>
            <a:endParaRPr lang="el-GR" sz="2100" b="1" dirty="0"/>
          </a:p>
        </p:txBody>
      </p:sp>
    </p:spTree>
    <p:extLst>
      <p:ext uri="{BB962C8B-B14F-4D97-AF65-F5344CB8AC3E}">
        <p14:creationId xmlns:p14="http://schemas.microsoft.com/office/powerpoint/2010/main" val="251270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Κυπριακα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268760"/>
            <a:ext cx="8251822" cy="5472608"/>
          </a:xfrm>
        </p:spPr>
        <p:txBody>
          <a:bodyPr>
            <a:normAutofit/>
          </a:bodyPr>
          <a:lstStyle/>
          <a:p>
            <a:pPr marL="0" indent="0" algn="just">
              <a:lnSpc>
                <a:spcPct val="100000"/>
              </a:lnSpc>
              <a:buNone/>
            </a:pPr>
            <a:endParaRPr lang="el-GR" sz="2200" b="1" dirty="0">
              <a:solidFill>
                <a:srgbClr val="C00000"/>
              </a:solidFill>
            </a:endParaRPr>
          </a:p>
          <a:p>
            <a:pPr marL="0" indent="0" algn="just">
              <a:lnSpc>
                <a:spcPct val="100000"/>
              </a:lnSpc>
              <a:buNone/>
            </a:pPr>
            <a:r>
              <a:rPr lang="el-GR" sz="2200" b="1" dirty="0">
                <a:solidFill>
                  <a:srgbClr val="C00000"/>
                </a:solidFill>
              </a:rPr>
              <a:t>Στη Μορφολογία:</a:t>
            </a:r>
          </a:p>
          <a:p>
            <a:pPr marL="0" indent="0" algn="just">
              <a:lnSpc>
                <a:spcPct val="100000"/>
              </a:lnSpc>
              <a:buNone/>
            </a:pPr>
            <a:endParaRPr lang="el-GR" sz="2200" b="1" dirty="0"/>
          </a:p>
          <a:p>
            <a:pPr>
              <a:lnSpc>
                <a:spcPct val="100000"/>
              </a:lnSpc>
              <a:buFont typeface="Wingdings" pitchFamily="2" charset="2"/>
              <a:buChar char="Ø"/>
            </a:pPr>
            <a:r>
              <a:rPr lang="el-GR" sz="2200" b="1" dirty="0"/>
              <a:t>τη διατήρηση της αύξησης σε τονισμένη και άτονη συλλαβή</a:t>
            </a:r>
          </a:p>
          <a:p>
            <a:pPr marL="0" indent="0" algn="ctr">
              <a:lnSpc>
                <a:spcPct val="100000"/>
              </a:lnSpc>
              <a:buNone/>
            </a:pPr>
            <a:r>
              <a:rPr lang="el-GR" sz="2200" b="1" dirty="0"/>
              <a:t>π.χ. έκαμνα, </a:t>
            </a:r>
            <a:r>
              <a:rPr lang="el-GR" sz="2200" b="1" dirty="0" err="1"/>
              <a:t>εκάμναμεν</a:t>
            </a:r>
            <a:r>
              <a:rPr lang="el-GR" sz="2200" b="1" dirty="0"/>
              <a:t> </a:t>
            </a:r>
          </a:p>
          <a:p>
            <a:pPr marL="0" indent="0" algn="ctr">
              <a:lnSpc>
                <a:spcPct val="100000"/>
              </a:lnSpc>
              <a:buNone/>
            </a:pPr>
            <a:endParaRPr lang="el-GR" sz="2200" b="1" dirty="0"/>
          </a:p>
          <a:p>
            <a:pPr>
              <a:lnSpc>
                <a:spcPct val="100000"/>
              </a:lnSpc>
              <a:buFont typeface="Wingdings" pitchFamily="2" charset="2"/>
              <a:buChar char="Ø"/>
            </a:pPr>
            <a:r>
              <a:rPr lang="el-GR" sz="2200" b="1" dirty="0"/>
              <a:t>το επίθημα –</a:t>
            </a:r>
            <a:r>
              <a:rPr lang="el-GR" sz="2200" b="1" dirty="0" err="1"/>
              <a:t>ισκω</a:t>
            </a:r>
            <a:r>
              <a:rPr lang="el-GR" sz="2200" b="1" dirty="0"/>
              <a:t> των ρημάτων που δηλώνουν επανάληψη</a:t>
            </a:r>
          </a:p>
          <a:p>
            <a:pPr marL="0" indent="0" algn="ctr">
              <a:lnSpc>
                <a:spcPct val="100000"/>
              </a:lnSpc>
              <a:buNone/>
            </a:pPr>
            <a:r>
              <a:rPr lang="el-GR" sz="2200" b="1" dirty="0"/>
              <a:t>π.χ. </a:t>
            </a:r>
            <a:r>
              <a:rPr lang="el-GR" sz="2200" b="1" dirty="0" err="1"/>
              <a:t>βαρυνίσκω</a:t>
            </a:r>
            <a:r>
              <a:rPr lang="el-GR" sz="2200" b="1" dirty="0"/>
              <a:t> «βαραίνω»</a:t>
            </a:r>
          </a:p>
          <a:p>
            <a:pPr marL="0" indent="0" algn="ctr">
              <a:lnSpc>
                <a:spcPct val="100000"/>
              </a:lnSpc>
              <a:buNone/>
            </a:pPr>
            <a:r>
              <a:rPr lang="el-GR" sz="2200" b="1" dirty="0" err="1"/>
              <a:t>πλυνίσκω</a:t>
            </a:r>
            <a:r>
              <a:rPr lang="el-GR" sz="2200" b="1" dirty="0"/>
              <a:t> «πλένω»</a:t>
            </a:r>
          </a:p>
        </p:txBody>
      </p:sp>
    </p:spTree>
    <p:extLst>
      <p:ext uri="{BB962C8B-B14F-4D97-AF65-F5344CB8AC3E}">
        <p14:creationId xmlns:p14="http://schemas.microsoft.com/office/powerpoint/2010/main" val="259820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linds(horizontal)">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Κυπριακα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268760"/>
            <a:ext cx="8251822" cy="5472608"/>
          </a:xfrm>
        </p:spPr>
        <p:txBody>
          <a:bodyPr>
            <a:normAutofit/>
          </a:bodyPr>
          <a:lstStyle/>
          <a:p>
            <a:pPr marL="0" indent="0" algn="just">
              <a:lnSpc>
                <a:spcPct val="100000"/>
              </a:lnSpc>
              <a:buNone/>
            </a:pPr>
            <a:endParaRPr lang="el-GR" b="1" dirty="0"/>
          </a:p>
          <a:p>
            <a:pPr marL="0" indent="0" algn="just">
              <a:lnSpc>
                <a:spcPct val="100000"/>
              </a:lnSpc>
              <a:buNone/>
            </a:pPr>
            <a:endParaRPr lang="el-GR" sz="2200" b="1" dirty="0">
              <a:solidFill>
                <a:srgbClr val="C00000"/>
              </a:solidFill>
            </a:endParaRPr>
          </a:p>
          <a:p>
            <a:pPr marL="0" indent="0" algn="just">
              <a:lnSpc>
                <a:spcPct val="100000"/>
              </a:lnSpc>
              <a:buNone/>
            </a:pPr>
            <a:r>
              <a:rPr lang="el-GR" sz="2200" b="1" dirty="0">
                <a:solidFill>
                  <a:srgbClr val="C00000"/>
                </a:solidFill>
              </a:rPr>
              <a:t>Στη </a:t>
            </a:r>
            <a:r>
              <a:rPr lang="el-GR" sz="2200" b="1" dirty="0" err="1">
                <a:solidFill>
                  <a:srgbClr val="C00000"/>
                </a:solidFill>
              </a:rPr>
              <a:t>Μορφοσύνταξη</a:t>
            </a:r>
            <a:r>
              <a:rPr lang="el-GR" sz="2200" b="1" dirty="0">
                <a:solidFill>
                  <a:srgbClr val="C00000"/>
                </a:solidFill>
              </a:rPr>
              <a:t>:</a:t>
            </a:r>
          </a:p>
          <a:p>
            <a:pPr marL="0" indent="0" algn="just">
              <a:lnSpc>
                <a:spcPct val="100000"/>
              </a:lnSpc>
              <a:buNone/>
            </a:pPr>
            <a:endParaRPr lang="el-GR" sz="2200" b="1" dirty="0">
              <a:solidFill>
                <a:srgbClr val="C00000"/>
              </a:solidFill>
            </a:endParaRPr>
          </a:p>
          <a:p>
            <a:pPr algn="just">
              <a:lnSpc>
                <a:spcPct val="100000"/>
              </a:lnSpc>
              <a:buFont typeface="Wingdings" pitchFamily="2" charset="2"/>
              <a:buChar char="Ø"/>
            </a:pPr>
            <a:r>
              <a:rPr lang="el-GR" sz="2200" b="1" dirty="0"/>
              <a:t>Χαρακτηριστικός είναι ο σχηματισμός του μέλλοντα με το </a:t>
            </a:r>
            <a:r>
              <a:rPr lang="el-GR" sz="2200" b="1" i="1" dirty="0" err="1">
                <a:solidFill>
                  <a:srgbClr val="C00000"/>
                </a:solidFill>
              </a:rPr>
              <a:t>εννα</a:t>
            </a:r>
            <a:r>
              <a:rPr lang="el-GR" sz="2200" b="1" dirty="0"/>
              <a:t> από το </a:t>
            </a:r>
            <a:r>
              <a:rPr lang="el-GR" sz="2200" b="1" dirty="0" err="1">
                <a:solidFill>
                  <a:srgbClr val="C00000"/>
                </a:solidFill>
              </a:rPr>
              <a:t>θεννα</a:t>
            </a:r>
            <a:r>
              <a:rPr lang="el-GR" sz="2200" b="1" dirty="0">
                <a:solidFill>
                  <a:srgbClr val="C00000"/>
                </a:solidFill>
              </a:rPr>
              <a:t> &lt; θέλει να </a:t>
            </a:r>
          </a:p>
          <a:p>
            <a:pPr marL="0" indent="0" algn="ctr">
              <a:lnSpc>
                <a:spcPct val="100000"/>
              </a:lnSpc>
              <a:buNone/>
            </a:pPr>
            <a:r>
              <a:rPr lang="el-GR" sz="2200" b="1" dirty="0"/>
              <a:t>π.χ. </a:t>
            </a:r>
            <a:r>
              <a:rPr lang="el-GR" sz="2200" b="1" dirty="0" err="1"/>
              <a:t>έννα</a:t>
            </a:r>
            <a:r>
              <a:rPr lang="el-GR" sz="2200" b="1" dirty="0"/>
              <a:t> πάω αλλού «θα πάω αλλού»</a:t>
            </a:r>
          </a:p>
        </p:txBody>
      </p:sp>
    </p:spTree>
    <p:extLst>
      <p:ext uri="{BB962C8B-B14F-4D97-AF65-F5344CB8AC3E}">
        <p14:creationId xmlns:p14="http://schemas.microsoft.com/office/powerpoint/2010/main" val="8286873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Κυπριακα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268760"/>
            <a:ext cx="8251822" cy="5472608"/>
          </a:xfrm>
        </p:spPr>
        <p:txBody>
          <a:bodyPr>
            <a:normAutofit/>
          </a:bodyPr>
          <a:lstStyle/>
          <a:p>
            <a:pPr marL="0" indent="0" algn="just">
              <a:lnSpc>
                <a:spcPct val="100000"/>
              </a:lnSpc>
              <a:buNone/>
            </a:pPr>
            <a:endParaRPr lang="el-GR" b="1" dirty="0"/>
          </a:p>
          <a:p>
            <a:pPr marL="0" indent="0" algn="just">
              <a:lnSpc>
                <a:spcPct val="100000"/>
              </a:lnSpc>
              <a:buNone/>
            </a:pPr>
            <a:r>
              <a:rPr lang="el-GR" sz="2200" b="1" dirty="0">
                <a:solidFill>
                  <a:srgbClr val="C00000"/>
                </a:solidFill>
              </a:rPr>
              <a:t>Στη Σύνταξη:</a:t>
            </a:r>
          </a:p>
          <a:p>
            <a:pPr marL="0" indent="0" algn="just">
              <a:lnSpc>
                <a:spcPct val="100000"/>
              </a:lnSpc>
              <a:buNone/>
            </a:pPr>
            <a:endParaRPr lang="el-GR" sz="2200" b="1" dirty="0">
              <a:solidFill>
                <a:srgbClr val="C00000"/>
              </a:solidFill>
            </a:endParaRPr>
          </a:p>
          <a:p>
            <a:pPr algn="just">
              <a:lnSpc>
                <a:spcPct val="100000"/>
              </a:lnSpc>
              <a:buFont typeface="Wingdings" pitchFamily="2" charset="2"/>
              <a:buChar char="Ø"/>
            </a:pPr>
            <a:r>
              <a:rPr lang="el-GR" sz="2200" b="1" dirty="0"/>
              <a:t>Η επίταξη του αδύναμου τύπου της προσωπικής αντωνυμίας μετά το ρήμα </a:t>
            </a:r>
          </a:p>
          <a:p>
            <a:pPr algn="just">
              <a:lnSpc>
                <a:spcPct val="100000"/>
              </a:lnSpc>
              <a:buFont typeface="Wingdings" pitchFamily="2" charset="2"/>
              <a:buChar char="Ø"/>
            </a:pPr>
            <a:endParaRPr lang="el-GR" sz="2200" b="1" dirty="0"/>
          </a:p>
          <a:p>
            <a:pPr marL="0" indent="0" algn="ctr">
              <a:lnSpc>
                <a:spcPct val="100000"/>
              </a:lnSpc>
              <a:buNone/>
            </a:pPr>
            <a:r>
              <a:rPr lang="el-GR" sz="2200" b="1" dirty="0"/>
              <a:t>π.χ. λαλεί του πράματα «του λέει πράγματα»</a:t>
            </a:r>
          </a:p>
        </p:txBody>
      </p:sp>
    </p:spTree>
    <p:extLst>
      <p:ext uri="{BB962C8B-B14F-4D97-AF65-F5344CB8AC3E}">
        <p14:creationId xmlns:p14="http://schemas.microsoft.com/office/powerpoint/2010/main" val="18068119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Κυπριακα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268760"/>
            <a:ext cx="8251822" cy="5472608"/>
          </a:xfrm>
        </p:spPr>
        <p:txBody>
          <a:bodyPr>
            <a:normAutofit/>
          </a:bodyPr>
          <a:lstStyle/>
          <a:p>
            <a:pPr marL="0" indent="0" algn="just">
              <a:lnSpc>
                <a:spcPct val="100000"/>
              </a:lnSpc>
              <a:buNone/>
            </a:pPr>
            <a:endParaRPr lang="el-GR" b="1" dirty="0"/>
          </a:p>
          <a:p>
            <a:pPr marL="0" indent="0" algn="just">
              <a:lnSpc>
                <a:spcPct val="100000"/>
              </a:lnSpc>
              <a:buNone/>
            </a:pPr>
            <a:r>
              <a:rPr lang="el-GR" sz="2200" b="1" dirty="0">
                <a:solidFill>
                  <a:srgbClr val="C00000"/>
                </a:solidFill>
              </a:rPr>
              <a:t>Λεξικά:</a:t>
            </a:r>
          </a:p>
          <a:p>
            <a:pPr marL="0" indent="0" algn="just">
              <a:lnSpc>
                <a:spcPct val="100000"/>
              </a:lnSpc>
              <a:buNone/>
            </a:pPr>
            <a:r>
              <a:rPr lang="el-GR" sz="2200" b="1" dirty="0"/>
              <a:t>Κυρίως από δάνεια που υπάρχουν στην διάλεκτο και προέρχονται από όλες τις γλώσσες με τις οποίες η Κυπριακή ήρθε σε επαφή.</a:t>
            </a:r>
          </a:p>
          <a:p>
            <a:pPr marL="0" indent="0" algn="just">
              <a:lnSpc>
                <a:spcPct val="100000"/>
              </a:lnSpc>
              <a:buNone/>
            </a:pPr>
            <a:endParaRPr lang="el-GR" sz="2200" b="1" dirty="0"/>
          </a:p>
          <a:p>
            <a:pPr marL="0" indent="0" algn="just">
              <a:lnSpc>
                <a:spcPct val="100000"/>
              </a:lnSpc>
              <a:buNone/>
            </a:pPr>
            <a:endParaRPr lang="el-GR" sz="2200" b="1" dirty="0"/>
          </a:p>
          <a:p>
            <a:pPr marL="0" indent="0" algn="just">
              <a:lnSpc>
                <a:spcPct val="100000"/>
              </a:lnSpc>
              <a:buNone/>
            </a:pPr>
            <a:endParaRPr lang="el-GR" sz="2200" b="1" dirty="0">
              <a:solidFill>
                <a:srgbClr val="C00000"/>
              </a:solidFill>
            </a:endParaRPr>
          </a:p>
        </p:txBody>
      </p:sp>
      <p:graphicFrame>
        <p:nvGraphicFramePr>
          <p:cNvPr id="4" name="Πίνακας 3">
            <a:extLst>
              <a:ext uri="{FF2B5EF4-FFF2-40B4-BE49-F238E27FC236}">
                <a16:creationId xmlns:a16="http://schemas.microsoft.com/office/drawing/2014/main" id="{CA443AE6-D98A-964F-A5C1-979A10D159F1}"/>
              </a:ext>
            </a:extLst>
          </p:cNvPr>
          <p:cNvGraphicFramePr>
            <a:graphicFrameLocks noGrp="1"/>
          </p:cNvGraphicFramePr>
          <p:nvPr>
            <p:extLst/>
          </p:nvPr>
        </p:nvGraphicFramePr>
        <p:xfrm>
          <a:off x="2495600" y="3573016"/>
          <a:ext cx="7675758" cy="2808310"/>
        </p:xfrm>
        <a:graphic>
          <a:graphicData uri="http://schemas.openxmlformats.org/drawingml/2006/table">
            <a:tbl>
              <a:tblPr firstRow="1" bandRow="1">
                <a:tableStyleId>{5940675A-B579-460E-94D1-54222C63F5DA}</a:tableStyleId>
              </a:tblPr>
              <a:tblGrid>
                <a:gridCol w="2558586">
                  <a:extLst>
                    <a:ext uri="{9D8B030D-6E8A-4147-A177-3AD203B41FA5}">
                      <a16:colId xmlns:a16="http://schemas.microsoft.com/office/drawing/2014/main" val="3849451940"/>
                    </a:ext>
                  </a:extLst>
                </a:gridCol>
                <a:gridCol w="2558586">
                  <a:extLst>
                    <a:ext uri="{9D8B030D-6E8A-4147-A177-3AD203B41FA5}">
                      <a16:colId xmlns:a16="http://schemas.microsoft.com/office/drawing/2014/main" val="1852176901"/>
                    </a:ext>
                  </a:extLst>
                </a:gridCol>
                <a:gridCol w="2558586">
                  <a:extLst>
                    <a:ext uri="{9D8B030D-6E8A-4147-A177-3AD203B41FA5}">
                      <a16:colId xmlns:a16="http://schemas.microsoft.com/office/drawing/2014/main" val="1561012191"/>
                    </a:ext>
                  </a:extLst>
                </a:gridCol>
              </a:tblGrid>
              <a:tr h="561662">
                <a:tc>
                  <a:txBody>
                    <a:bodyPr/>
                    <a:lstStyle/>
                    <a:p>
                      <a:r>
                        <a:rPr lang="el-GR" b="1" dirty="0" err="1"/>
                        <a:t>καράρι</a:t>
                      </a:r>
                      <a:endParaRPr lang="el-GR" b="1" dirty="0"/>
                    </a:p>
                  </a:txBody>
                  <a:tcPr/>
                </a:tc>
                <a:tc>
                  <a:txBody>
                    <a:bodyPr/>
                    <a:lstStyle/>
                    <a:p>
                      <a:r>
                        <a:rPr lang="el-GR" b="1" dirty="0"/>
                        <a:t>«</a:t>
                      </a:r>
                      <a:r>
                        <a:rPr lang="el-GR" b="1" dirty="0" err="1"/>
                        <a:t>σωστ</a:t>
                      </a:r>
                      <a:r>
                        <a:rPr lang="en-US" b="1" dirty="0" err="1"/>
                        <a:t>ό</a:t>
                      </a:r>
                      <a:r>
                        <a:rPr lang="el-GR" b="1" dirty="0"/>
                        <a:t> μέγεθος»</a:t>
                      </a:r>
                    </a:p>
                  </a:txBody>
                  <a:tcPr/>
                </a:tc>
                <a:tc>
                  <a:txBody>
                    <a:bodyPr/>
                    <a:lstStyle/>
                    <a:p>
                      <a:r>
                        <a:rPr lang="el-GR" b="1" dirty="0"/>
                        <a:t>&lt; Αραβικό </a:t>
                      </a:r>
                      <a:r>
                        <a:rPr lang="en-US" b="1" dirty="0" err="1"/>
                        <a:t>quara:r</a:t>
                      </a:r>
                      <a:endParaRPr lang="el-GR" b="1" dirty="0"/>
                    </a:p>
                  </a:txBody>
                  <a:tcPr/>
                </a:tc>
                <a:extLst>
                  <a:ext uri="{0D108BD9-81ED-4DB2-BD59-A6C34878D82A}">
                    <a16:rowId xmlns:a16="http://schemas.microsoft.com/office/drawing/2014/main" val="3249333394"/>
                  </a:ext>
                </a:extLst>
              </a:tr>
              <a:tr h="561662">
                <a:tc>
                  <a:txBody>
                    <a:bodyPr/>
                    <a:lstStyle/>
                    <a:p>
                      <a:r>
                        <a:rPr lang="el-GR" b="1" dirty="0"/>
                        <a:t>ρ</a:t>
                      </a:r>
                      <a:r>
                        <a:rPr lang="en-US" b="1" baseline="30000" dirty="0"/>
                        <a:t>h</a:t>
                      </a:r>
                      <a:r>
                        <a:rPr lang="el-GR" b="1" dirty="0" err="1"/>
                        <a:t>ούλι</a:t>
                      </a:r>
                      <a:r>
                        <a:rPr lang="el-GR" b="1" dirty="0"/>
                        <a:t> </a:t>
                      </a:r>
                    </a:p>
                  </a:txBody>
                  <a:tcPr/>
                </a:tc>
                <a:tc>
                  <a:txBody>
                    <a:bodyPr/>
                    <a:lstStyle/>
                    <a:p>
                      <a:r>
                        <a:rPr lang="el-GR" b="1" dirty="0"/>
                        <a:t>«γραμματόσημο»</a:t>
                      </a:r>
                    </a:p>
                  </a:txBody>
                  <a:tcPr/>
                </a:tc>
                <a:tc>
                  <a:txBody>
                    <a:bodyPr/>
                    <a:lstStyle/>
                    <a:p>
                      <a:r>
                        <a:rPr lang="en-US" b="1" dirty="0"/>
                        <a:t>&lt;</a:t>
                      </a:r>
                      <a:r>
                        <a:rPr lang="el-GR" b="1" dirty="0"/>
                        <a:t> Το</a:t>
                      </a:r>
                      <a:r>
                        <a:rPr lang="en-US" b="1" dirty="0" err="1"/>
                        <a:t>ύ</a:t>
                      </a:r>
                      <a:r>
                        <a:rPr lang="el-GR" b="1" dirty="0" err="1"/>
                        <a:t>ρκικο</a:t>
                      </a:r>
                      <a:r>
                        <a:rPr lang="el-GR" b="1" dirty="0"/>
                        <a:t> </a:t>
                      </a:r>
                      <a:r>
                        <a:rPr lang="en-US" b="1" dirty="0" err="1"/>
                        <a:t>pul</a:t>
                      </a:r>
                      <a:endParaRPr lang="el-GR" b="1" dirty="0"/>
                    </a:p>
                  </a:txBody>
                  <a:tcPr/>
                </a:tc>
                <a:extLst>
                  <a:ext uri="{0D108BD9-81ED-4DB2-BD59-A6C34878D82A}">
                    <a16:rowId xmlns:a16="http://schemas.microsoft.com/office/drawing/2014/main" val="1850190129"/>
                  </a:ext>
                </a:extLst>
              </a:tr>
              <a:tr h="561662">
                <a:tc>
                  <a:txBody>
                    <a:bodyPr/>
                    <a:lstStyle/>
                    <a:p>
                      <a:r>
                        <a:rPr lang="el-GR" b="1" dirty="0" err="1"/>
                        <a:t>σουφριάζω</a:t>
                      </a:r>
                      <a:endParaRPr lang="el-GR" b="1" dirty="0"/>
                    </a:p>
                  </a:txBody>
                  <a:tcPr/>
                </a:tc>
                <a:tc>
                  <a:txBody>
                    <a:bodyPr/>
                    <a:lstStyle/>
                    <a:p>
                      <a:r>
                        <a:rPr lang="el-GR" b="1" dirty="0"/>
                        <a:t>«υποφέρω»</a:t>
                      </a:r>
                    </a:p>
                  </a:txBody>
                  <a:tcPr/>
                </a:tc>
                <a:tc>
                  <a:txBody>
                    <a:bodyPr/>
                    <a:lstStyle/>
                    <a:p>
                      <a:r>
                        <a:rPr lang="el-GR" b="1" dirty="0"/>
                        <a:t>&lt; Προβηγκιανό </a:t>
                      </a:r>
                      <a:r>
                        <a:rPr lang="en-US" b="1" dirty="0" err="1"/>
                        <a:t>sufrir</a:t>
                      </a:r>
                      <a:endParaRPr lang="el-GR" b="1" dirty="0"/>
                    </a:p>
                  </a:txBody>
                  <a:tcPr/>
                </a:tc>
                <a:extLst>
                  <a:ext uri="{0D108BD9-81ED-4DB2-BD59-A6C34878D82A}">
                    <a16:rowId xmlns:a16="http://schemas.microsoft.com/office/drawing/2014/main" val="712733807"/>
                  </a:ext>
                </a:extLst>
              </a:tr>
              <a:tr h="561662">
                <a:tc>
                  <a:txBody>
                    <a:bodyPr/>
                    <a:lstStyle/>
                    <a:p>
                      <a:r>
                        <a:rPr lang="el-GR" b="1" dirty="0" err="1"/>
                        <a:t>σαλβάρω</a:t>
                      </a:r>
                      <a:endParaRPr lang="el-GR" b="1" dirty="0"/>
                    </a:p>
                  </a:txBody>
                  <a:tcPr/>
                </a:tc>
                <a:tc>
                  <a:txBody>
                    <a:bodyPr/>
                    <a:lstStyle/>
                    <a:p>
                      <a:r>
                        <a:rPr lang="el-GR" b="1" dirty="0"/>
                        <a:t>«σώζω»</a:t>
                      </a:r>
                    </a:p>
                  </a:txBody>
                  <a:tcPr/>
                </a:tc>
                <a:tc>
                  <a:txBody>
                    <a:bodyPr/>
                    <a:lstStyle/>
                    <a:p>
                      <a:r>
                        <a:rPr lang="el-GR" b="1" dirty="0"/>
                        <a:t>&lt; Ενετικό </a:t>
                      </a:r>
                      <a:r>
                        <a:rPr lang="en-US" b="1" dirty="0" err="1"/>
                        <a:t>salvar</a:t>
                      </a:r>
                      <a:endParaRPr lang="el-GR" b="1" dirty="0"/>
                    </a:p>
                  </a:txBody>
                  <a:tcPr/>
                </a:tc>
                <a:extLst>
                  <a:ext uri="{0D108BD9-81ED-4DB2-BD59-A6C34878D82A}">
                    <a16:rowId xmlns:a16="http://schemas.microsoft.com/office/drawing/2014/main" val="3175639631"/>
                  </a:ext>
                </a:extLst>
              </a:tr>
              <a:tr h="561662">
                <a:tc>
                  <a:txBody>
                    <a:bodyPr/>
                    <a:lstStyle/>
                    <a:p>
                      <a:r>
                        <a:rPr lang="en-US" b="1" dirty="0" err="1"/>
                        <a:t>mbάng</a:t>
                      </a:r>
                      <a:r>
                        <a:rPr lang="el-GR" b="1" dirty="0"/>
                        <a:t>α</a:t>
                      </a:r>
                    </a:p>
                  </a:txBody>
                  <a:tcPr/>
                </a:tc>
                <a:tc>
                  <a:txBody>
                    <a:bodyPr/>
                    <a:lstStyle/>
                    <a:p>
                      <a:r>
                        <a:rPr lang="el-GR" b="1" dirty="0"/>
                        <a:t>«τράπεζα»</a:t>
                      </a:r>
                    </a:p>
                  </a:txBody>
                  <a:tcPr/>
                </a:tc>
                <a:tc>
                  <a:txBody>
                    <a:bodyPr/>
                    <a:lstStyle/>
                    <a:p>
                      <a:r>
                        <a:rPr lang="el-GR" b="1" dirty="0"/>
                        <a:t>&lt; Αγγλικό </a:t>
                      </a:r>
                      <a:r>
                        <a:rPr lang="en-US" b="1" dirty="0"/>
                        <a:t>bank</a:t>
                      </a:r>
                      <a:endParaRPr lang="el-GR" b="1" dirty="0"/>
                    </a:p>
                  </a:txBody>
                  <a:tcPr/>
                </a:tc>
                <a:extLst>
                  <a:ext uri="{0D108BD9-81ED-4DB2-BD59-A6C34878D82A}">
                    <a16:rowId xmlns:a16="http://schemas.microsoft.com/office/drawing/2014/main" val="2671562274"/>
                  </a:ext>
                </a:extLst>
              </a:tr>
            </a:tbl>
          </a:graphicData>
        </a:graphic>
      </p:graphicFrame>
    </p:spTree>
    <p:extLst>
      <p:ext uri="{BB962C8B-B14F-4D97-AF65-F5344CB8AC3E}">
        <p14:creationId xmlns:p14="http://schemas.microsoft.com/office/powerpoint/2010/main" val="4264111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66D49-F284-5F49-9524-FAA01C0DA742}"/>
              </a:ext>
            </a:extLst>
          </p:cNvPr>
          <p:cNvSpPr>
            <a:spLocks noGrp="1"/>
          </p:cNvSpPr>
          <p:nvPr>
            <p:ph type="title"/>
          </p:nvPr>
        </p:nvSpPr>
        <p:spPr/>
        <p:txBody>
          <a:bodyPr/>
          <a:lstStyle/>
          <a:p>
            <a:r>
              <a:rPr lang="el-GR" dirty="0"/>
              <a:t>ΚΡΙΤΙΚΗ ΙΣΟΓΛΩΣΣΟΥ </a:t>
            </a:r>
          </a:p>
        </p:txBody>
      </p:sp>
      <p:sp>
        <p:nvSpPr>
          <p:cNvPr id="3" name="Θέση περιεχομένου 2">
            <a:extLst>
              <a:ext uri="{FF2B5EF4-FFF2-40B4-BE49-F238E27FC236}">
                <a16:creationId xmlns:a16="http://schemas.microsoft.com/office/drawing/2014/main" id="{94D10A79-FA52-374A-BD37-EAD44C785917}"/>
              </a:ext>
            </a:extLst>
          </p:cNvPr>
          <p:cNvSpPr>
            <a:spLocks noGrp="1"/>
          </p:cNvSpPr>
          <p:nvPr>
            <p:ph idx="1"/>
          </p:nvPr>
        </p:nvSpPr>
        <p:spPr>
          <a:xfrm>
            <a:off x="2209800" y="2708920"/>
            <a:ext cx="7772400" cy="3672408"/>
          </a:xfrm>
        </p:spPr>
        <p:txBody>
          <a:bodyPr>
            <a:normAutofit/>
          </a:bodyPr>
          <a:lstStyle/>
          <a:p>
            <a:pPr algn="just">
              <a:lnSpc>
                <a:spcPct val="120000"/>
              </a:lnSpc>
            </a:pPr>
            <a:r>
              <a:rPr lang="el-GR" sz="2300" b="1" dirty="0"/>
              <a:t>Την απάντηση στα παραπάνω ερωτήματα ήρθαν να δώσουν έρευνες στο πλαίσιο των σπουδών Γλωσσικής Ποικιλίας. </a:t>
            </a:r>
          </a:p>
        </p:txBody>
      </p:sp>
    </p:spTree>
    <p:extLst>
      <p:ext uri="{BB962C8B-B14F-4D97-AF65-F5344CB8AC3E}">
        <p14:creationId xmlns:p14="http://schemas.microsoft.com/office/powerpoint/2010/main" val="39553951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err="1">
                <a:solidFill>
                  <a:srgbClr val="C00000"/>
                </a:solidFill>
              </a:rPr>
              <a:t>Κυπριακα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268760"/>
            <a:ext cx="8251822" cy="5472608"/>
          </a:xfrm>
        </p:spPr>
        <p:txBody>
          <a:bodyPr>
            <a:normAutofit/>
          </a:bodyPr>
          <a:lstStyle/>
          <a:p>
            <a:pPr marL="0" indent="0" algn="just">
              <a:lnSpc>
                <a:spcPct val="100000"/>
              </a:lnSpc>
              <a:buNone/>
            </a:pPr>
            <a:endParaRPr lang="el-GR" b="1" dirty="0"/>
          </a:p>
          <a:p>
            <a:pPr marL="0" indent="0" algn="just">
              <a:lnSpc>
                <a:spcPct val="100000"/>
              </a:lnSpc>
              <a:buNone/>
            </a:pPr>
            <a:endParaRPr lang="el-GR" sz="2200" b="1" dirty="0"/>
          </a:p>
          <a:p>
            <a:pPr marL="0" indent="0" algn="just">
              <a:lnSpc>
                <a:spcPct val="100000"/>
              </a:lnSpc>
              <a:buNone/>
            </a:pPr>
            <a:endParaRPr lang="el-GR" sz="2200" b="1" dirty="0"/>
          </a:p>
          <a:p>
            <a:pPr marL="0" indent="0" algn="just">
              <a:lnSpc>
                <a:spcPct val="100000"/>
              </a:lnSpc>
              <a:buNone/>
            </a:pPr>
            <a:endParaRPr lang="el-GR" sz="2200" b="1" dirty="0">
              <a:solidFill>
                <a:srgbClr val="C00000"/>
              </a:solidFill>
            </a:endParaRPr>
          </a:p>
        </p:txBody>
      </p:sp>
      <p:sp>
        <p:nvSpPr>
          <p:cNvPr id="5" name="TextBox 4">
            <a:extLst>
              <a:ext uri="{FF2B5EF4-FFF2-40B4-BE49-F238E27FC236}">
                <a16:creationId xmlns:a16="http://schemas.microsoft.com/office/drawing/2014/main" id="{CA7B42AA-4F9C-574A-BEBF-3201370A36E4}"/>
              </a:ext>
            </a:extLst>
          </p:cNvPr>
          <p:cNvSpPr txBox="1"/>
          <p:nvPr/>
        </p:nvSpPr>
        <p:spPr>
          <a:xfrm>
            <a:off x="2094400" y="1916832"/>
            <a:ext cx="7675758" cy="3277820"/>
          </a:xfrm>
          <a:prstGeom prst="rect">
            <a:avLst/>
          </a:prstGeom>
          <a:noFill/>
        </p:spPr>
        <p:txBody>
          <a:bodyPr wrap="square" rtlCol="0">
            <a:spAutoFit/>
          </a:bodyPr>
          <a:lstStyle/>
          <a:p>
            <a:pPr marL="342900" indent="-342900" algn="just">
              <a:buFont typeface="Wingdings" pitchFamily="2" charset="2"/>
              <a:buChar char="Ø"/>
            </a:pPr>
            <a:r>
              <a:rPr lang="el-GR" sz="2300" b="1" dirty="0"/>
              <a:t>Όπως φαίνεται από τα παραδείγματα, τα δάνεια ενσωματώνονται στην κυπριακή, όπου αποκτούν γραμματικό γένος και ελληνική κλίση, </a:t>
            </a:r>
            <a:endParaRPr lang="en-US" sz="2300" b="1" dirty="0"/>
          </a:p>
          <a:p>
            <a:pPr algn="just"/>
            <a:endParaRPr lang="el-GR" sz="2300" b="1" dirty="0"/>
          </a:p>
          <a:p>
            <a:pPr marL="342900" indent="-342900" algn="just">
              <a:buFont typeface="Wingdings" pitchFamily="2" charset="2"/>
              <a:buChar char="Ø"/>
            </a:pPr>
            <a:endParaRPr lang="el-GR" sz="2300" b="1" dirty="0"/>
          </a:p>
          <a:p>
            <a:pPr marL="342900" indent="-342900" algn="just">
              <a:buFont typeface="Wingdings" pitchFamily="2" charset="2"/>
              <a:buChar char="Ø"/>
            </a:pPr>
            <a:r>
              <a:rPr lang="el-GR" sz="2300" b="1" dirty="0"/>
              <a:t>ενώ υπάρχουν και λίγα δάνεια, κυρίως από τα Αγγλικά τα οποία διατηρούν την μορφή της δότριας γλώσσας προσαρμοσμένης στην προφορά της Κυπριακής </a:t>
            </a:r>
          </a:p>
          <a:p>
            <a:pPr algn="ctr"/>
            <a:r>
              <a:rPr lang="el-GR" sz="2300" b="1" dirty="0"/>
              <a:t>π.χ. γ</a:t>
            </a:r>
            <a:r>
              <a:rPr lang="en-US" sz="2300" b="1" dirty="0" err="1"/>
              <a:t>u’iski</a:t>
            </a:r>
            <a:r>
              <a:rPr lang="el-GR" sz="2300" b="1" dirty="0"/>
              <a:t> &lt; </a:t>
            </a:r>
            <a:r>
              <a:rPr lang="el-GR" sz="2300" b="1" dirty="0" err="1"/>
              <a:t>Αγγλικ</a:t>
            </a:r>
            <a:r>
              <a:rPr lang="en-US" sz="2300" b="1" dirty="0" err="1"/>
              <a:t>ό</a:t>
            </a:r>
            <a:r>
              <a:rPr lang="el-GR" sz="2300" b="1" dirty="0"/>
              <a:t> </a:t>
            </a:r>
            <a:r>
              <a:rPr lang="en-US" sz="2300" b="1" dirty="0"/>
              <a:t>“whiskey”</a:t>
            </a:r>
            <a:endParaRPr lang="el-GR" sz="2300" b="1" dirty="0"/>
          </a:p>
        </p:txBody>
      </p:sp>
    </p:spTree>
    <p:extLst>
      <p:ext uri="{BB962C8B-B14F-4D97-AF65-F5344CB8AC3E}">
        <p14:creationId xmlns:p14="http://schemas.microsoft.com/office/powerpoint/2010/main" val="74817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linds(horizontal)">
                                      <p:cBhvr>
                                        <p:cTn id="7" dur="500"/>
                                        <p:tgtEl>
                                          <p:spTgt spid="5">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blinds(horizontal)">
                                      <p:cBhvr>
                                        <p:cTn id="1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ΚΑΤΩΙΤΑΛΙΩΤΙΚΑ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268760"/>
            <a:ext cx="8251822" cy="5472608"/>
          </a:xfrm>
        </p:spPr>
        <p:txBody>
          <a:bodyPr>
            <a:normAutofit/>
          </a:bodyPr>
          <a:lstStyle/>
          <a:p>
            <a:pPr marL="0" indent="0" algn="just">
              <a:lnSpc>
                <a:spcPct val="100000"/>
              </a:lnSpc>
              <a:buNone/>
            </a:pPr>
            <a:endParaRPr lang="el-GR" b="1" dirty="0"/>
          </a:p>
          <a:p>
            <a:r>
              <a:rPr lang="el-GR" sz="2400" b="1" dirty="0"/>
              <a:t>Οι διαλεκτικοί θύλακες της ελληνικής διαλέκτου της Κάτω Ιταλίας έχουν σήμερα περιοριστεί στις περιοχές του:</a:t>
            </a:r>
          </a:p>
          <a:p>
            <a:pPr marL="342900" indent="-342900">
              <a:buFont typeface="Wingdings" pitchFamily="2" charset="2"/>
              <a:buChar char="à"/>
            </a:pPr>
            <a:r>
              <a:rPr lang="el-GR" sz="2400" b="1" dirty="0" err="1">
                <a:sym typeface="Wingdings" pitchFamily="2" charset="2"/>
              </a:rPr>
              <a:t>Σαλέντο</a:t>
            </a:r>
            <a:r>
              <a:rPr lang="el-GR" sz="2400" b="1" dirty="0">
                <a:sym typeface="Wingdings" pitchFamily="2" charset="2"/>
              </a:rPr>
              <a:t> της Απουλίας   - Διάλεκτος </a:t>
            </a:r>
            <a:r>
              <a:rPr lang="el-GR" sz="2400" b="1" dirty="0" err="1">
                <a:sym typeface="Wingdings" pitchFamily="2" charset="2"/>
              </a:rPr>
              <a:t>Γκρίκο</a:t>
            </a:r>
            <a:endParaRPr lang="el-GR" sz="2400" b="1" dirty="0">
              <a:sym typeface="Wingdings" pitchFamily="2" charset="2"/>
            </a:endParaRPr>
          </a:p>
          <a:p>
            <a:pPr marL="342900" indent="-342900">
              <a:buFont typeface="Wingdings" pitchFamily="2" charset="2"/>
              <a:buChar char="à"/>
            </a:pPr>
            <a:r>
              <a:rPr lang="el-GR" sz="2400" b="1" dirty="0" err="1">
                <a:sym typeface="Wingdings" pitchFamily="2" charset="2"/>
              </a:rPr>
              <a:t>Μπόβα</a:t>
            </a:r>
            <a:r>
              <a:rPr lang="el-GR" sz="2400" b="1" dirty="0">
                <a:sym typeface="Wingdings" pitchFamily="2" charset="2"/>
              </a:rPr>
              <a:t> της Καλαβρίας  - Διάλεκτος Γκρέκο</a:t>
            </a:r>
          </a:p>
          <a:p>
            <a:pPr marL="0" indent="0">
              <a:buNone/>
            </a:pPr>
            <a:endParaRPr lang="el-GR" sz="2400" b="1" dirty="0">
              <a:sym typeface="Wingdings" pitchFamily="2" charset="2"/>
            </a:endParaRPr>
          </a:p>
          <a:p>
            <a:pPr marL="0" indent="0" algn="just">
              <a:lnSpc>
                <a:spcPct val="100000"/>
              </a:lnSpc>
              <a:buNone/>
            </a:pPr>
            <a:r>
              <a:rPr lang="el-GR" sz="2200" b="1" dirty="0"/>
              <a:t>Εκτός από την ονομασία </a:t>
            </a:r>
            <a:r>
              <a:rPr lang="el-GR" sz="2200" b="1" dirty="0" err="1"/>
              <a:t>Κατωιταλιώτικα</a:t>
            </a:r>
            <a:r>
              <a:rPr lang="el-GR" sz="2200" b="1" dirty="0"/>
              <a:t> (</a:t>
            </a:r>
            <a:r>
              <a:rPr lang="en-US" sz="2200" b="1" dirty="0"/>
              <a:t>Nicholas 2007)</a:t>
            </a:r>
            <a:r>
              <a:rPr lang="el-GR" sz="2200" b="1" dirty="0"/>
              <a:t>, έχουν αποδοθεί κατά καιρούς και οι ονομασίες </a:t>
            </a:r>
            <a:r>
              <a:rPr lang="el-GR" sz="2200" b="1" dirty="0" err="1"/>
              <a:t>Γκρεκάνικο</a:t>
            </a:r>
            <a:r>
              <a:rPr lang="el-GR" sz="2200" b="1" dirty="0"/>
              <a:t> (π.χ. Ράλλη 2021) και Ελληνικά της Κάτω Ιταλίας (</a:t>
            </a:r>
            <a:r>
              <a:rPr lang="en-US" sz="2200" b="1" dirty="0" err="1"/>
              <a:t>Manolessou</a:t>
            </a:r>
            <a:r>
              <a:rPr lang="en-US" sz="2200" b="1" dirty="0"/>
              <a:t> &amp; </a:t>
            </a:r>
            <a:r>
              <a:rPr lang="en-US" sz="2200" b="1" dirty="0" err="1"/>
              <a:t>Ralli</a:t>
            </a:r>
            <a:r>
              <a:rPr lang="en-US" sz="2200" b="1" dirty="0"/>
              <a:t> 2020)</a:t>
            </a:r>
            <a:endParaRPr lang="el-GR" sz="2200" b="1" dirty="0"/>
          </a:p>
        </p:txBody>
      </p:sp>
    </p:spTree>
    <p:extLst>
      <p:ext uri="{BB962C8B-B14F-4D97-AF65-F5344CB8AC3E}">
        <p14:creationId xmlns:p14="http://schemas.microsoft.com/office/powerpoint/2010/main" val="137274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ΚΑΤΩΙΤΑΛΙΩΤΙΚΑ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635477"/>
            <a:ext cx="8251822" cy="5105891"/>
          </a:xfrm>
        </p:spPr>
        <p:txBody>
          <a:bodyPr>
            <a:normAutofit/>
          </a:bodyPr>
          <a:lstStyle/>
          <a:p>
            <a:pPr algn="just">
              <a:lnSpc>
                <a:spcPct val="100000"/>
              </a:lnSpc>
              <a:buFont typeface="Wingdings" pitchFamily="2" charset="2"/>
              <a:buChar char="Ø"/>
            </a:pPr>
            <a:endParaRPr lang="el-GR" b="1" dirty="0"/>
          </a:p>
          <a:p>
            <a:pPr algn="just">
              <a:lnSpc>
                <a:spcPct val="100000"/>
              </a:lnSpc>
              <a:buFont typeface="Wingdings" pitchFamily="2" charset="2"/>
              <a:buChar char="Ø"/>
            </a:pPr>
            <a:r>
              <a:rPr lang="el-GR" sz="2200" b="1" dirty="0"/>
              <a:t>Η καταγωγή της έχει γίνει αντικείμενο συζητήσεων μεταξύ των μελετητών</a:t>
            </a:r>
          </a:p>
          <a:p>
            <a:pPr algn="just">
              <a:lnSpc>
                <a:spcPct val="100000"/>
              </a:lnSpc>
              <a:buFont typeface="Wingdings" pitchFamily="2" charset="2"/>
              <a:buChar char="Ø"/>
            </a:pPr>
            <a:r>
              <a:rPr lang="el-GR" sz="2200" b="1" dirty="0"/>
              <a:t>Υπάρχουν αυτοί που υποστηρίζουν την αρχαία προέλευση (</a:t>
            </a:r>
            <a:r>
              <a:rPr lang="en-US" sz="2200" b="1" dirty="0" err="1"/>
              <a:t>Rohlfs</a:t>
            </a:r>
            <a:r>
              <a:rPr lang="en-US" sz="2200" b="1" dirty="0"/>
              <a:t> 1977, </a:t>
            </a:r>
            <a:r>
              <a:rPr lang="el-GR" sz="2200" b="1" dirty="0" err="1"/>
              <a:t>Καραναστάσης</a:t>
            </a:r>
            <a:r>
              <a:rPr lang="el-GR" sz="2200" b="1" dirty="0"/>
              <a:t> 1997)</a:t>
            </a:r>
          </a:p>
          <a:p>
            <a:pPr algn="just">
              <a:lnSpc>
                <a:spcPct val="100000"/>
              </a:lnSpc>
              <a:buFont typeface="Wingdings" pitchFamily="2" charset="2"/>
              <a:buChar char="Ø"/>
            </a:pPr>
            <a:r>
              <a:rPr lang="el-GR" sz="2200" b="1" dirty="0"/>
              <a:t>Αυτοί που θεωρούν ότι η αρχαία ελληνική διάλεκτος είχε χαθεί και ότι η τωρινή είναι καθαρά βυζαντινής προέλευσης (</a:t>
            </a:r>
            <a:r>
              <a:rPr lang="en-US" sz="2200" b="1" dirty="0" err="1"/>
              <a:t>Parlangeli</a:t>
            </a:r>
            <a:r>
              <a:rPr lang="en-US" sz="2200" b="1" dirty="0"/>
              <a:t> 1953)</a:t>
            </a:r>
            <a:endParaRPr lang="el-GR" sz="2200" b="1" dirty="0"/>
          </a:p>
          <a:p>
            <a:pPr algn="just">
              <a:lnSpc>
                <a:spcPct val="100000"/>
              </a:lnSpc>
              <a:buFont typeface="Wingdings" pitchFamily="2" charset="2"/>
              <a:buChar char="Ø"/>
            </a:pPr>
            <a:r>
              <a:rPr lang="el-GR" sz="2200" b="1" dirty="0"/>
              <a:t>Και οι οπαδοί μιας ενδιάμεσης άποψης, οι οποίοι προτείνουν ότι η </a:t>
            </a:r>
            <a:r>
              <a:rPr lang="el-GR" sz="2200" b="1" dirty="0" err="1"/>
              <a:t>ελληνοφωνία</a:t>
            </a:r>
            <a:r>
              <a:rPr lang="el-GR" sz="2200" b="1" dirty="0"/>
              <a:t> στην κάτω Ιταλία δεν είχε εξαφανιστεί, τουλάχιστον εντελώς και αναζωογονήθηκε κατά την βυζαντινή εποχή από μετακινήσεις ελληνόφωνων πληθυσμών από τον ελλαδικό χώρο  (</a:t>
            </a:r>
            <a:r>
              <a:rPr lang="en-US" sz="2200" b="1" dirty="0" err="1"/>
              <a:t>Manolessou</a:t>
            </a:r>
            <a:r>
              <a:rPr lang="en-US" sz="2200" b="1" dirty="0"/>
              <a:t> 2005)</a:t>
            </a:r>
            <a:endParaRPr lang="el-GR" sz="2200" b="1" dirty="0"/>
          </a:p>
        </p:txBody>
      </p:sp>
    </p:spTree>
    <p:extLst>
      <p:ext uri="{BB962C8B-B14F-4D97-AF65-F5344CB8AC3E}">
        <p14:creationId xmlns:p14="http://schemas.microsoft.com/office/powerpoint/2010/main" val="11202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ΚΑΤΩΙΤΑΛΙΩΤΙΚΑ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635477"/>
            <a:ext cx="8251822" cy="5105891"/>
          </a:xfrm>
        </p:spPr>
        <p:txBody>
          <a:bodyPr>
            <a:normAutofit/>
          </a:bodyPr>
          <a:lstStyle/>
          <a:p>
            <a:pPr algn="just">
              <a:lnSpc>
                <a:spcPct val="100000"/>
              </a:lnSpc>
              <a:buFont typeface="Wingdings" pitchFamily="2" charset="2"/>
              <a:buChar char="Ø"/>
            </a:pPr>
            <a:endParaRPr lang="el-GR" b="1" dirty="0"/>
          </a:p>
          <a:p>
            <a:pPr algn="just">
              <a:lnSpc>
                <a:spcPct val="100000"/>
              </a:lnSpc>
              <a:buFont typeface="Wingdings" pitchFamily="2" charset="2"/>
              <a:buChar char="Ø"/>
            </a:pPr>
            <a:r>
              <a:rPr lang="el-GR" sz="2200" b="1" dirty="0"/>
              <a:t>Είναι πάντως αδιαμφισβήτητο το γεγονός ότι τα </a:t>
            </a:r>
            <a:r>
              <a:rPr lang="el-GR" sz="2200" b="1" dirty="0" err="1"/>
              <a:t>Κατωιταλιώτικα</a:t>
            </a:r>
            <a:r>
              <a:rPr lang="el-GR" sz="2200" b="1" dirty="0"/>
              <a:t> όπως και οι άλλες Νεοελληνικές διάλεκτοι κατάγονται από την Ελληνιστική Κοινή. </a:t>
            </a:r>
          </a:p>
          <a:p>
            <a:pPr algn="just">
              <a:lnSpc>
                <a:spcPct val="100000"/>
              </a:lnSpc>
              <a:buFont typeface="Wingdings" pitchFamily="2" charset="2"/>
              <a:buChar char="Ø"/>
            </a:pPr>
            <a:endParaRPr lang="el-GR" sz="2200" b="1" dirty="0"/>
          </a:p>
          <a:p>
            <a:pPr algn="just">
              <a:lnSpc>
                <a:spcPct val="100000"/>
              </a:lnSpc>
              <a:buFont typeface="Wingdings" pitchFamily="2" charset="2"/>
              <a:buChar char="Ø"/>
            </a:pPr>
            <a:r>
              <a:rPr lang="el-GR" sz="2200" b="1" dirty="0"/>
              <a:t>Λόγω του ότι η περιοχή διασπάστηκε αρκετά νωρίς από τον ελληνόφωνο κόσμο, γύρω στο 13</a:t>
            </a:r>
            <a:r>
              <a:rPr lang="el-GR" sz="2200" b="1" baseline="30000" dirty="0"/>
              <a:t>ο</a:t>
            </a:r>
            <a:r>
              <a:rPr lang="el-GR" sz="2200" b="1" dirty="0"/>
              <a:t> αι. , η γλώσσα δέχθηκε σημαντική επίδραση από τις ρομανικές ποικιλίες που </a:t>
            </a:r>
            <a:r>
              <a:rPr lang="el-GR" sz="2200" b="1" dirty="0" err="1"/>
              <a:t>ομιλούνταν</a:t>
            </a:r>
            <a:r>
              <a:rPr lang="el-GR" sz="2200" b="1" dirty="0"/>
              <a:t> στον ίδιο γεωγραφικό χώρο. </a:t>
            </a:r>
          </a:p>
          <a:p>
            <a:pPr algn="just">
              <a:lnSpc>
                <a:spcPct val="100000"/>
              </a:lnSpc>
              <a:buFont typeface="Wingdings" pitchFamily="2" charset="2"/>
              <a:buChar char="Ø"/>
            </a:pPr>
            <a:endParaRPr lang="el-GR" sz="2200" b="1" dirty="0"/>
          </a:p>
        </p:txBody>
      </p:sp>
    </p:spTree>
    <p:extLst>
      <p:ext uri="{BB962C8B-B14F-4D97-AF65-F5344CB8AC3E}">
        <p14:creationId xmlns:p14="http://schemas.microsoft.com/office/powerpoint/2010/main" val="332949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ΚΑΤΩΙΤΑΛΙΩΤΙΚΑ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635477"/>
            <a:ext cx="8251822" cy="5105891"/>
          </a:xfrm>
        </p:spPr>
        <p:txBody>
          <a:bodyPr>
            <a:normAutofit/>
          </a:bodyPr>
          <a:lstStyle/>
          <a:p>
            <a:pPr algn="just">
              <a:lnSpc>
                <a:spcPct val="100000"/>
              </a:lnSpc>
              <a:buFont typeface="Wingdings" pitchFamily="2" charset="2"/>
              <a:buChar char="Ø"/>
            </a:pPr>
            <a:endParaRPr lang="el-GR" b="1" dirty="0"/>
          </a:p>
          <a:p>
            <a:pPr marL="0" indent="0" algn="just">
              <a:lnSpc>
                <a:spcPct val="100000"/>
              </a:lnSpc>
              <a:buNone/>
            </a:pPr>
            <a:r>
              <a:rPr lang="el-GR" sz="2200" b="1" dirty="0"/>
              <a:t>Σήμερα, τα </a:t>
            </a:r>
            <a:r>
              <a:rPr lang="el-GR" sz="2200" b="1" dirty="0" err="1"/>
              <a:t>Κατωιταλιώτικα</a:t>
            </a:r>
            <a:r>
              <a:rPr lang="el-GR" sz="2200" b="1" dirty="0"/>
              <a:t> κινδυνεύουν με εξαφάνιση,</a:t>
            </a:r>
          </a:p>
          <a:p>
            <a:pPr algn="just">
              <a:lnSpc>
                <a:spcPct val="100000"/>
              </a:lnSpc>
              <a:buFont typeface="Wingdings" pitchFamily="2" charset="2"/>
              <a:buChar char="Ø"/>
            </a:pPr>
            <a:r>
              <a:rPr lang="el-GR" sz="2200" b="1" dirty="0"/>
              <a:t> αφού η ενεργή γνώση έχει περιοριστεί στους ηλικιωμένους,</a:t>
            </a:r>
          </a:p>
          <a:p>
            <a:pPr algn="just">
              <a:lnSpc>
                <a:spcPct val="100000"/>
              </a:lnSpc>
              <a:buFont typeface="Wingdings" pitchFamily="2" charset="2"/>
              <a:buChar char="Ø"/>
            </a:pPr>
            <a:r>
              <a:rPr lang="el-GR" sz="2200" b="1" dirty="0"/>
              <a:t> αν και τα τελευταία χρόνια γίνονται σοβαρές προσπάθειες διαφύλαξης και αναζωογόνησης </a:t>
            </a:r>
          </a:p>
          <a:p>
            <a:pPr lvl="5" algn="just">
              <a:lnSpc>
                <a:spcPct val="100000"/>
              </a:lnSpc>
              <a:buFont typeface="Wingdings" pitchFamily="2" charset="2"/>
              <a:buChar char="ü"/>
            </a:pPr>
            <a:r>
              <a:rPr lang="el-GR" sz="2200" b="1" dirty="0"/>
              <a:t>από οργανωμένους συλλόγους της περιοχής, </a:t>
            </a:r>
          </a:p>
          <a:p>
            <a:pPr lvl="5" algn="just">
              <a:lnSpc>
                <a:spcPct val="100000"/>
              </a:lnSpc>
              <a:buFont typeface="Wingdings" pitchFamily="2" charset="2"/>
              <a:buChar char="ü"/>
            </a:pPr>
            <a:r>
              <a:rPr lang="el-GR" sz="2200" b="1" dirty="0"/>
              <a:t>με εκδηλώσεις, </a:t>
            </a:r>
          </a:p>
          <a:p>
            <a:pPr lvl="5" algn="just">
              <a:lnSpc>
                <a:spcPct val="100000"/>
              </a:lnSpc>
              <a:buFont typeface="Wingdings" pitchFamily="2" charset="2"/>
              <a:buChar char="ü"/>
            </a:pPr>
            <a:r>
              <a:rPr lang="el-GR" sz="2200" b="1" dirty="0"/>
              <a:t>Δημοσιεύσεις</a:t>
            </a:r>
          </a:p>
          <a:p>
            <a:pPr lvl="5" algn="just">
              <a:lnSpc>
                <a:spcPct val="100000"/>
              </a:lnSpc>
              <a:buFont typeface="Wingdings" pitchFamily="2" charset="2"/>
              <a:buChar char="ü"/>
            </a:pPr>
            <a:r>
              <a:rPr lang="el-GR" sz="2200" b="1" dirty="0"/>
              <a:t> και θερινά σχολεία.</a:t>
            </a:r>
          </a:p>
        </p:txBody>
      </p:sp>
    </p:spTree>
    <p:extLst>
      <p:ext uri="{BB962C8B-B14F-4D97-AF65-F5344CB8AC3E}">
        <p14:creationId xmlns:p14="http://schemas.microsoft.com/office/powerpoint/2010/main" val="48106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ΚΑΤΩΙΤΑΛΙΩΤΙΚΑ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635477"/>
            <a:ext cx="8251822" cy="5105891"/>
          </a:xfrm>
        </p:spPr>
        <p:txBody>
          <a:bodyPr>
            <a:normAutofit/>
          </a:bodyPr>
          <a:lstStyle/>
          <a:p>
            <a:pPr marL="0" indent="0" algn="just">
              <a:lnSpc>
                <a:spcPct val="100000"/>
              </a:lnSpc>
              <a:buNone/>
            </a:pPr>
            <a:r>
              <a:rPr lang="el-GR" sz="2300" b="1" dirty="0"/>
              <a:t>Το σύστημα εμφανίζει πολλά στοιχεία επίδρασης σε όλα τα επίπεδα γλωσσικής </a:t>
            </a:r>
            <a:r>
              <a:rPr lang="el-GR" sz="2300" b="1" dirty="0" err="1"/>
              <a:t>αναλύσης</a:t>
            </a:r>
            <a:r>
              <a:rPr lang="en-US" sz="2300" b="1" dirty="0"/>
              <a:t>:</a:t>
            </a:r>
            <a:endParaRPr lang="el-GR" sz="2300" b="1" dirty="0"/>
          </a:p>
          <a:p>
            <a:pPr marL="0" indent="0" algn="just">
              <a:lnSpc>
                <a:spcPct val="100000"/>
              </a:lnSpc>
              <a:buNone/>
            </a:pPr>
            <a:endParaRPr lang="en-US" sz="2300" b="1" dirty="0"/>
          </a:p>
          <a:p>
            <a:pPr lvl="2" algn="just">
              <a:lnSpc>
                <a:spcPct val="100000"/>
              </a:lnSpc>
              <a:buFont typeface="Wingdings" pitchFamily="2" charset="2"/>
              <a:buChar char="ü"/>
            </a:pPr>
            <a:r>
              <a:rPr lang="el-GR" sz="2300" b="1" dirty="0"/>
              <a:t>τόσο από τις τοπικές </a:t>
            </a:r>
            <a:r>
              <a:rPr lang="el-GR" sz="2300" b="1" dirty="0" err="1"/>
              <a:t>ιταλο</a:t>
            </a:r>
            <a:r>
              <a:rPr lang="el-GR" sz="2300" b="1" dirty="0"/>
              <a:t>-ρομανικές διαλέκτους (</a:t>
            </a:r>
            <a:r>
              <a:rPr lang="en-US" sz="2300" b="1" dirty="0"/>
              <a:t>Salentino </a:t>
            </a:r>
            <a:r>
              <a:rPr lang="en-US" sz="2300" b="1" dirty="0" err="1"/>
              <a:t>ή</a:t>
            </a:r>
            <a:r>
              <a:rPr lang="el-GR" sz="2300" b="1" dirty="0"/>
              <a:t> </a:t>
            </a:r>
            <a:r>
              <a:rPr lang="en-US" sz="2300" b="1" dirty="0" err="1"/>
              <a:t>Bovese</a:t>
            </a:r>
            <a:r>
              <a:rPr lang="en-US" sz="2300" b="1" dirty="0"/>
              <a:t> </a:t>
            </a:r>
            <a:r>
              <a:rPr lang="el-GR" sz="2300" b="1" dirty="0"/>
              <a:t>)</a:t>
            </a:r>
          </a:p>
          <a:p>
            <a:pPr lvl="2" algn="just">
              <a:lnSpc>
                <a:spcPct val="100000"/>
              </a:lnSpc>
              <a:buFont typeface="Wingdings" pitchFamily="2" charset="2"/>
              <a:buChar char="ü"/>
            </a:pPr>
            <a:endParaRPr lang="en-US" sz="2300" b="1" dirty="0"/>
          </a:p>
          <a:p>
            <a:pPr lvl="2" algn="just">
              <a:lnSpc>
                <a:spcPct val="100000"/>
              </a:lnSpc>
              <a:buFont typeface="Wingdings" pitchFamily="2" charset="2"/>
              <a:buChar char="ü"/>
            </a:pPr>
            <a:r>
              <a:rPr lang="el-GR" sz="2300" b="1" dirty="0"/>
              <a:t>όσο και από την κοινή Ιταλική </a:t>
            </a:r>
          </a:p>
          <a:p>
            <a:pPr lvl="2" algn="just">
              <a:lnSpc>
                <a:spcPct val="100000"/>
              </a:lnSpc>
              <a:buFont typeface="Wingdings" pitchFamily="2" charset="2"/>
              <a:buChar char="ü"/>
            </a:pPr>
            <a:endParaRPr lang="el-GR" sz="2300" b="1" dirty="0"/>
          </a:p>
          <a:p>
            <a:pPr lvl="2" algn="just">
              <a:lnSpc>
                <a:spcPct val="100000"/>
              </a:lnSpc>
              <a:buFont typeface="Wingdings" pitchFamily="2" charset="2"/>
              <a:buChar char="ü"/>
            </a:pPr>
            <a:r>
              <a:rPr lang="el-GR" sz="2300" b="1" dirty="0"/>
              <a:t>αλλά κι από ένα είδος τοπικής ιταλικής (</a:t>
            </a:r>
            <a:r>
              <a:rPr lang="en-US" sz="2300" b="1" dirty="0" err="1"/>
              <a:t>Italiano</a:t>
            </a:r>
            <a:r>
              <a:rPr lang="en-US" sz="2300" b="1" dirty="0"/>
              <a:t> </a:t>
            </a:r>
            <a:r>
              <a:rPr lang="en-US" sz="2300" b="1" dirty="0" err="1"/>
              <a:t>regionale</a:t>
            </a:r>
            <a:r>
              <a:rPr lang="en-US" sz="2300" b="1" dirty="0"/>
              <a:t>) </a:t>
            </a:r>
            <a:r>
              <a:rPr lang="el-GR" sz="2300" b="1" dirty="0"/>
              <a:t>που έχει αναπτυχθεί και </a:t>
            </a:r>
            <a:r>
              <a:rPr lang="el-GR" sz="2300" b="1" dirty="0" err="1"/>
              <a:t>ομιλείται</a:t>
            </a:r>
            <a:r>
              <a:rPr lang="el-GR" sz="2300" b="1" dirty="0"/>
              <a:t> στην περιοχή για επικοινωνιακούς λόγους</a:t>
            </a:r>
          </a:p>
        </p:txBody>
      </p:sp>
    </p:spTree>
    <p:extLst>
      <p:ext uri="{BB962C8B-B14F-4D97-AF65-F5344CB8AC3E}">
        <p14:creationId xmlns:p14="http://schemas.microsoft.com/office/powerpoint/2010/main" val="243967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ΚΑΤΩΙΤΑΛΙΩΤΙΚΑ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635477"/>
            <a:ext cx="8251822" cy="5105891"/>
          </a:xfrm>
        </p:spPr>
        <p:txBody>
          <a:bodyPr>
            <a:normAutofit/>
          </a:bodyPr>
          <a:lstStyle/>
          <a:p>
            <a:pPr algn="just">
              <a:lnSpc>
                <a:spcPct val="100000"/>
              </a:lnSpc>
            </a:pPr>
            <a:r>
              <a:rPr lang="el-GR" sz="2300" b="1" dirty="0"/>
              <a:t>Μεταξύ των δύο ποικιλιών </a:t>
            </a:r>
            <a:r>
              <a:rPr lang="el-GR" sz="2300" b="1" dirty="0" err="1"/>
              <a:t>Γκρίκο</a:t>
            </a:r>
            <a:r>
              <a:rPr lang="el-GR" sz="2300" b="1" dirty="0"/>
              <a:t> &amp; Γκρέκο υπάρχουν πολλές ομοιότητες</a:t>
            </a:r>
          </a:p>
          <a:p>
            <a:pPr algn="just">
              <a:lnSpc>
                <a:spcPct val="100000"/>
              </a:lnSpc>
            </a:pPr>
            <a:r>
              <a:rPr lang="el-GR" sz="2300" b="1" dirty="0"/>
              <a:t>Στα σημαντικότερα γνωρίσματα που μοιράζονται οι 2 ποικιλίες και στα οποία αποκλίνουν από την Νέα Ελληνική συγκαταλέγονται τα ακόλουθα:</a:t>
            </a:r>
          </a:p>
          <a:p>
            <a:pPr marL="0" indent="0" algn="just">
              <a:lnSpc>
                <a:spcPct val="100000"/>
              </a:lnSpc>
              <a:buNone/>
            </a:pPr>
            <a:r>
              <a:rPr lang="el-GR" sz="2300" b="1" dirty="0">
                <a:solidFill>
                  <a:srgbClr val="C00000"/>
                </a:solidFill>
              </a:rPr>
              <a:t>Στη Φωνολογία:</a:t>
            </a:r>
          </a:p>
          <a:p>
            <a:pPr algn="just">
              <a:lnSpc>
                <a:spcPct val="100000"/>
              </a:lnSpc>
            </a:pPr>
            <a:r>
              <a:rPr lang="el-GR" sz="2300" b="1" dirty="0"/>
              <a:t>Χαρακτηριστική είναι η προφορά των διπλών συμφώνων</a:t>
            </a:r>
          </a:p>
          <a:p>
            <a:pPr marL="0" indent="0" algn="ctr">
              <a:lnSpc>
                <a:spcPct val="100000"/>
              </a:lnSpc>
              <a:buNone/>
            </a:pPr>
            <a:r>
              <a:rPr lang="el-GR" sz="2300" b="1" dirty="0"/>
              <a:t>π.χ. ‘</a:t>
            </a:r>
            <a:r>
              <a:rPr lang="en-US" sz="2300" b="1" dirty="0" err="1"/>
              <a:t>addo</a:t>
            </a:r>
            <a:r>
              <a:rPr lang="el-GR" sz="2300" b="1" dirty="0"/>
              <a:t> «</a:t>
            </a:r>
            <a:r>
              <a:rPr lang="en-US" sz="2300" b="1" dirty="0" err="1"/>
              <a:t>ά</a:t>
            </a:r>
            <a:r>
              <a:rPr lang="el-GR" sz="2300" b="1" dirty="0" err="1"/>
              <a:t>λλο</a:t>
            </a:r>
            <a:r>
              <a:rPr lang="el-GR" sz="2300" b="1" dirty="0"/>
              <a:t>»</a:t>
            </a:r>
          </a:p>
          <a:p>
            <a:pPr marL="0" indent="0" algn="just">
              <a:lnSpc>
                <a:spcPct val="100000"/>
              </a:lnSpc>
              <a:buNone/>
            </a:pPr>
            <a:endParaRPr lang="el-GR" sz="2300" b="1" dirty="0"/>
          </a:p>
        </p:txBody>
      </p:sp>
    </p:spTree>
    <p:extLst>
      <p:ext uri="{BB962C8B-B14F-4D97-AF65-F5344CB8AC3E}">
        <p14:creationId xmlns:p14="http://schemas.microsoft.com/office/powerpoint/2010/main" val="254977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ΚΑΤΩΙΤΑΛΙΩΤΙΚΑ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635477"/>
            <a:ext cx="8251822" cy="5105891"/>
          </a:xfrm>
        </p:spPr>
        <p:txBody>
          <a:bodyPr>
            <a:normAutofit/>
          </a:bodyPr>
          <a:lstStyle/>
          <a:p>
            <a:pPr marL="0" indent="0" algn="just">
              <a:lnSpc>
                <a:spcPct val="100000"/>
              </a:lnSpc>
              <a:buNone/>
            </a:pPr>
            <a:r>
              <a:rPr lang="el-GR" sz="2300" b="1" dirty="0">
                <a:solidFill>
                  <a:srgbClr val="C00000"/>
                </a:solidFill>
              </a:rPr>
              <a:t>Στη </a:t>
            </a:r>
            <a:r>
              <a:rPr lang="el-GR" sz="2300" b="1" dirty="0" err="1">
                <a:solidFill>
                  <a:srgbClr val="C00000"/>
                </a:solidFill>
              </a:rPr>
              <a:t>Μορφοφωνολογία</a:t>
            </a:r>
            <a:r>
              <a:rPr lang="el-GR" sz="2300" b="1" dirty="0">
                <a:solidFill>
                  <a:srgbClr val="C00000"/>
                </a:solidFill>
              </a:rPr>
              <a:t>:</a:t>
            </a:r>
          </a:p>
          <a:p>
            <a:pPr algn="just">
              <a:lnSpc>
                <a:spcPct val="100000"/>
              </a:lnSpc>
            </a:pPr>
            <a:r>
              <a:rPr lang="el-GR" sz="2300" b="1" dirty="0"/>
              <a:t>Προτίμηση στις ανοιχτές συλλαβές (ΣΦ), με αποτέλεσμα η απαλοιφή του τελικού συμφώνου να επιφέρει αλλαγές στην μορφολογία. Για παράδειγμα, η αποβολή των τελικών </a:t>
            </a:r>
            <a:r>
              <a:rPr lang="en-US" sz="2300" b="1" dirty="0"/>
              <a:t>/s/ &amp; /n/ </a:t>
            </a:r>
            <a:r>
              <a:rPr lang="el-GR" sz="2300" b="1" dirty="0"/>
              <a:t>στην ονοματική κλίση δημιουργεί συγκρητισμό πτώσεων </a:t>
            </a:r>
          </a:p>
          <a:p>
            <a:pPr algn="just">
              <a:lnSpc>
                <a:spcPct val="100000"/>
              </a:lnSpc>
            </a:pPr>
            <a:endParaRPr lang="el-GR" sz="2300" b="1" dirty="0"/>
          </a:p>
          <a:p>
            <a:pPr marL="0" indent="0" algn="ctr">
              <a:lnSpc>
                <a:spcPct val="100000"/>
              </a:lnSpc>
              <a:buNone/>
            </a:pPr>
            <a:r>
              <a:rPr lang="el-GR" sz="2300" b="1" dirty="0"/>
              <a:t>Ονομ.</a:t>
            </a:r>
            <a:r>
              <a:rPr lang="en-US" sz="2300" b="1" dirty="0"/>
              <a:t> </a:t>
            </a:r>
            <a:r>
              <a:rPr lang="el-GR" sz="2300" b="1" dirty="0"/>
              <a:t> </a:t>
            </a:r>
            <a:r>
              <a:rPr lang="en-US" sz="2300" b="1" dirty="0"/>
              <a:t>o ‘</a:t>
            </a:r>
            <a:r>
              <a:rPr lang="en-US" sz="2300" b="1" dirty="0" err="1"/>
              <a:t>antropo</a:t>
            </a:r>
            <a:endParaRPr lang="en-US" sz="2300" b="1" dirty="0"/>
          </a:p>
          <a:p>
            <a:pPr marL="0" indent="0" algn="ctr">
              <a:lnSpc>
                <a:spcPct val="100000"/>
              </a:lnSpc>
              <a:buNone/>
            </a:pPr>
            <a:r>
              <a:rPr lang="el-GR" sz="2300" b="1" dirty="0"/>
              <a:t>Γεν.  </a:t>
            </a:r>
            <a:r>
              <a:rPr lang="en-US" sz="2300" b="1" dirty="0"/>
              <a:t> </a:t>
            </a:r>
            <a:r>
              <a:rPr lang="en-US" sz="2300" b="1" dirty="0" err="1"/>
              <a:t>tu</a:t>
            </a:r>
            <a:r>
              <a:rPr lang="en-US" sz="2300" b="1" dirty="0"/>
              <a:t> ‘</a:t>
            </a:r>
            <a:r>
              <a:rPr lang="en-US" sz="2300" b="1" dirty="0" err="1"/>
              <a:t>antropo</a:t>
            </a:r>
            <a:endParaRPr lang="en-US" sz="2300" b="1" dirty="0"/>
          </a:p>
          <a:p>
            <a:pPr marL="0" indent="0" algn="ctr">
              <a:lnSpc>
                <a:spcPct val="100000"/>
              </a:lnSpc>
              <a:buNone/>
            </a:pPr>
            <a:r>
              <a:rPr lang="el-GR" sz="2300" b="1" dirty="0"/>
              <a:t>Αιτ.  </a:t>
            </a:r>
            <a:r>
              <a:rPr lang="en-US" sz="2300" b="1" dirty="0"/>
              <a:t> </a:t>
            </a:r>
            <a:r>
              <a:rPr lang="el-GR" sz="2300" b="1" dirty="0"/>
              <a:t> </a:t>
            </a:r>
            <a:r>
              <a:rPr lang="en-US" sz="2300" b="1" dirty="0"/>
              <a:t>to ’</a:t>
            </a:r>
            <a:r>
              <a:rPr lang="en-US" sz="2300" b="1" dirty="0" err="1"/>
              <a:t>antropo</a:t>
            </a:r>
            <a:endParaRPr lang="el-GR" sz="2300" b="1" dirty="0"/>
          </a:p>
        </p:txBody>
      </p:sp>
    </p:spTree>
    <p:extLst>
      <p:ext uri="{BB962C8B-B14F-4D97-AF65-F5344CB8AC3E}">
        <p14:creationId xmlns:p14="http://schemas.microsoft.com/office/powerpoint/2010/main" val="2018312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ΚΑΤΩΙΤΑΛΙΩΤΙΚΑ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635477"/>
            <a:ext cx="8251822" cy="5105891"/>
          </a:xfrm>
        </p:spPr>
        <p:txBody>
          <a:bodyPr>
            <a:normAutofit/>
          </a:bodyPr>
          <a:lstStyle/>
          <a:p>
            <a:pPr marL="0" indent="0" algn="just">
              <a:lnSpc>
                <a:spcPct val="100000"/>
              </a:lnSpc>
              <a:buNone/>
            </a:pPr>
            <a:r>
              <a:rPr lang="el-GR" sz="2300" b="1" dirty="0">
                <a:solidFill>
                  <a:srgbClr val="C00000"/>
                </a:solidFill>
              </a:rPr>
              <a:t>Στη </a:t>
            </a:r>
            <a:r>
              <a:rPr lang="el-GR" sz="2300" b="1" dirty="0" err="1">
                <a:solidFill>
                  <a:srgbClr val="C00000"/>
                </a:solidFill>
              </a:rPr>
              <a:t>Μορφοσύνταξη</a:t>
            </a:r>
            <a:r>
              <a:rPr lang="el-GR" sz="2300" b="1" dirty="0">
                <a:solidFill>
                  <a:srgbClr val="C00000"/>
                </a:solidFill>
              </a:rPr>
              <a:t>:</a:t>
            </a:r>
          </a:p>
          <a:p>
            <a:pPr marL="0" indent="0" algn="just">
              <a:lnSpc>
                <a:spcPct val="100000"/>
              </a:lnSpc>
              <a:buNone/>
            </a:pPr>
            <a:r>
              <a:rPr lang="el-GR" sz="2300" b="1" dirty="0"/>
              <a:t>Χαρακτηριστικός είναι ο σχηματισμός των περιφράσεων σε Παρακείμενο με κλιτούς τύπους του βοηθητικού ρήματος </a:t>
            </a:r>
            <a:r>
              <a:rPr lang="el-GR" sz="2300" b="1" i="1" dirty="0">
                <a:solidFill>
                  <a:srgbClr val="C00000"/>
                </a:solidFill>
              </a:rPr>
              <a:t>έχω</a:t>
            </a:r>
            <a:r>
              <a:rPr lang="el-GR" sz="2300" b="1" dirty="0"/>
              <a:t> ή </a:t>
            </a:r>
            <a:r>
              <a:rPr lang="el-GR" sz="2300" b="1" i="1" dirty="0">
                <a:solidFill>
                  <a:srgbClr val="C00000"/>
                </a:solidFill>
              </a:rPr>
              <a:t>είμαι</a:t>
            </a:r>
            <a:r>
              <a:rPr lang="el-GR" sz="2300" b="1" dirty="0"/>
              <a:t>  - οι οποίοι διαμορφώνονται ανάλογα με το πρόσωπο, τον αριθμό και το ρήμα – και την παθητική μετοχή. </a:t>
            </a:r>
          </a:p>
          <a:p>
            <a:pPr marL="0" indent="0" algn="just">
              <a:lnSpc>
                <a:spcPct val="100000"/>
              </a:lnSpc>
              <a:buNone/>
            </a:pPr>
            <a:endParaRPr lang="el-GR" sz="2300" b="1" dirty="0"/>
          </a:p>
          <a:p>
            <a:pPr marL="0" indent="0" algn="ctr">
              <a:lnSpc>
                <a:spcPct val="100000"/>
              </a:lnSpc>
              <a:buNone/>
            </a:pPr>
            <a:r>
              <a:rPr lang="el-GR" sz="2300" b="1" dirty="0"/>
              <a:t>π.χ. </a:t>
            </a:r>
            <a:r>
              <a:rPr lang="en-US" sz="2300" b="1" dirty="0"/>
              <a:t>‘</a:t>
            </a:r>
            <a:r>
              <a:rPr lang="en-US" sz="2300" b="1" dirty="0" err="1"/>
              <a:t>ime</a:t>
            </a:r>
            <a:r>
              <a:rPr lang="en-US" sz="2300" b="1" dirty="0"/>
              <a:t> </a:t>
            </a:r>
            <a:r>
              <a:rPr lang="en-US" sz="2300" b="1" dirty="0" err="1"/>
              <a:t>arto’mena</a:t>
            </a:r>
            <a:r>
              <a:rPr lang="en-US" sz="2300" b="1" dirty="0"/>
              <a:t>  </a:t>
            </a:r>
            <a:r>
              <a:rPr lang="el-GR" sz="2300" b="1" dirty="0"/>
              <a:t>«έχω έρθει» </a:t>
            </a:r>
          </a:p>
        </p:txBody>
      </p:sp>
    </p:spTree>
    <p:extLst>
      <p:ext uri="{BB962C8B-B14F-4D97-AF65-F5344CB8AC3E}">
        <p14:creationId xmlns:p14="http://schemas.microsoft.com/office/powerpoint/2010/main" val="11372047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56B8C-4CE3-E141-A182-9F328A27310C}"/>
              </a:ext>
            </a:extLst>
          </p:cNvPr>
          <p:cNvSpPr>
            <a:spLocks noGrp="1"/>
          </p:cNvSpPr>
          <p:nvPr>
            <p:ph type="title"/>
          </p:nvPr>
        </p:nvSpPr>
        <p:spPr>
          <a:xfrm>
            <a:off x="2186840" y="530189"/>
            <a:ext cx="7772400" cy="1105288"/>
          </a:xfrm>
        </p:spPr>
        <p:txBody>
          <a:bodyPr>
            <a:normAutofit fontScale="90000"/>
          </a:bodyPr>
          <a:lstStyle/>
          <a:p>
            <a:r>
              <a:rPr lang="el-GR" sz="3600" dirty="0"/>
              <a:t>ΕΝΔΕΙΚΤΙΚΑ ΧΑΡΑΚΤΗΡΙΣΤΙΚΑ ΝΕΟΕΛΛΗΝΙΚΩΝ ΔΙΑΛΕΚΤΩΝ</a:t>
            </a:r>
            <a:br>
              <a:rPr lang="el-GR" sz="3600" dirty="0"/>
            </a:br>
            <a:r>
              <a:rPr lang="el-GR" sz="3600" b="1" dirty="0">
                <a:solidFill>
                  <a:srgbClr val="C00000"/>
                </a:solidFill>
              </a:rPr>
              <a:t>ΚΑΤΩΙΤΑΛΙΩΤΙΚΑ</a:t>
            </a:r>
            <a:br>
              <a:rPr lang="el-GR" b="1" dirty="0"/>
            </a:br>
            <a:endParaRPr lang="el-GR" dirty="0"/>
          </a:p>
        </p:txBody>
      </p:sp>
      <p:sp>
        <p:nvSpPr>
          <p:cNvPr id="3" name="Θέση περιεχομένου 2">
            <a:extLst>
              <a:ext uri="{FF2B5EF4-FFF2-40B4-BE49-F238E27FC236}">
                <a16:creationId xmlns:a16="http://schemas.microsoft.com/office/drawing/2014/main" id="{3810B8AD-5612-C647-88D2-25711221CCB1}"/>
              </a:ext>
            </a:extLst>
          </p:cNvPr>
          <p:cNvSpPr>
            <a:spLocks noGrp="1"/>
          </p:cNvSpPr>
          <p:nvPr>
            <p:ph idx="1"/>
          </p:nvPr>
        </p:nvSpPr>
        <p:spPr>
          <a:xfrm>
            <a:off x="2063552" y="1635477"/>
            <a:ext cx="8251822" cy="5105891"/>
          </a:xfrm>
        </p:spPr>
        <p:txBody>
          <a:bodyPr>
            <a:normAutofit/>
          </a:bodyPr>
          <a:lstStyle/>
          <a:p>
            <a:pPr marL="0" indent="0" algn="just">
              <a:lnSpc>
                <a:spcPct val="100000"/>
              </a:lnSpc>
              <a:buNone/>
            </a:pPr>
            <a:r>
              <a:rPr lang="el-GR" sz="2300" b="1" dirty="0">
                <a:solidFill>
                  <a:srgbClr val="C00000"/>
                </a:solidFill>
              </a:rPr>
              <a:t>Στη Σύνταξη:</a:t>
            </a:r>
          </a:p>
          <a:p>
            <a:pPr marL="0" indent="0" algn="just">
              <a:lnSpc>
                <a:spcPct val="100000"/>
              </a:lnSpc>
              <a:buNone/>
            </a:pPr>
            <a:r>
              <a:rPr lang="el-GR" sz="2300" b="1" dirty="0"/>
              <a:t>Ως αποτέλεσμα της επίδρασης των ρομανικών συστημάτων, σχηματίζεται ένας εξακολουθητικός ενεστώτας με το ρήμα </a:t>
            </a:r>
            <a:r>
              <a:rPr lang="en-US" sz="2300" b="1" dirty="0"/>
              <a:t>“</a:t>
            </a:r>
            <a:r>
              <a:rPr lang="en-US" sz="2300" b="1" dirty="0" err="1"/>
              <a:t>steo</a:t>
            </a:r>
            <a:r>
              <a:rPr lang="en-US" sz="2300" b="1" dirty="0"/>
              <a:t>” </a:t>
            </a:r>
            <a:r>
              <a:rPr lang="el-GR" sz="2300" b="1" dirty="0"/>
              <a:t>και τον γερουνδιακό τύπο σε –</a:t>
            </a:r>
            <a:r>
              <a:rPr lang="el-GR" sz="2300" b="1" dirty="0" err="1"/>
              <a:t>οντα</a:t>
            </a:r>
            <a:endParaRPr lang="el-GR" sz="2300" b="1" dirty="0"/>
          </a:p>
          <a:p>
            <a:pPr marL="0" indent="0" algn="just">
              <a:lnSpc>
                <a:spcPct val="100000"/>
              </a:lnSpc>
              <a:buNone/>
            </a:pPr>
            <a:endParaRPr lang="el-GR" sz="2300" b="1" dirty="0"/>
          </a:p>
          <a:p>
            <a:pPr marL="0" indent="0" algn="ctr">
              <a:lnSpc>
                <a:spcPct val="100000"/>
              </a:lnSpc>
              <a:buNone/>
            </a:pPr>
            <a:r>
              <a:rPr lang="el-GR" sz="2300" b="1" dirty="0"/>
              <a:t>π.χ. ‘</a:t>
            </a:r>
            <a:r>
              <a:rPr lang="en-US" sz="2300" b="1" dirty="0" err="1"/>
              <a:t>steo</a:t>
            </a:r>
            <a:r>
              <a:rPr lang="en-US" sz="2300" b="1" dirty="0"/>
              <a:t> </a:t>
            </a:r>
            <a:r>
              <a:rPr lang="el-GR" sz="2300" b="1" dirty="0"/>
              <a:t>‘</a:t>
            </a:r>
            <a:r>
              <a:rPr lang="en-US" sz="2300" b="1" dirty="0" err="1"/>
              <a:t>grafonta</a:t>
            </a:r>
            <a:r>
              <a:rPr lang="en-US" sz="2300" b="1" dirty="0"/>
              <a:t>   </a:t>
            </a:r>
            <a:r>
              <a:rPr lang="el-GR" sz="2300" b="1" dirty="0"/>
              <a:t>«γράφω τώρα»</a:t>
            </a:r>
          </a:p>
        </p:txBody>
      </p:sp>
    </p:spTree>
    <p:extLst>
      <p:ext uri="{BB962C8B-B14F-4D97-AF65-F5344CB8AC3E}">
        <p14:creationId xmlns:p14="http://schemas.microsoft.com/office/powerpoint/2010/main" val="31124165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Ξυλογραφία">
  <a:themeElements>
    <a:clrScheme name="Ξυλογραφί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Ξυλογραφί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Ξυλογραφί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{37F58416-2A6F-C141-8EEA-FC2127B79B2D}tf10001070</Template>
  <TotalTime>5</TotalTime>
  <Words>6599</Words>
  <Application>Microsoft Macintosh PowerPoint</Application>
  <PresentationFormat>Ευρεία οθόνη</PresentationFormat>
  <Paragraphs>684</Paragraphs>
  <Slides>111</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111</vt:i4>
      </vt:variant>
    </vt:vector>
  </HeadingPairs>
  <TitlesOfParts>
    <vt:vector size="121" baseType="lpstr">
      <vt:lpstr>Arial</vt:lpstr>
      <vt:lpstr>Calibri</vt:lpstr>
      <vt:lpstr>Cambria</vt:lpstr>
      <vt:lpstr>Comic Sans MS</vt:lpstr>
      <vt:lpstr>Corbel</vt:lpstr>
      <vt:lpstr>Rockwell</vt:lpstr>
      <vt:lpstr>Rockwell Condensed</vt:lpstr>
      <vt:lpstr>Rockwell Extra Bold</vt:lpstr>
      <vt:lpstr>Wingdings</vt:lpstr>
      <vt:lpstr>Ξυλογραφία</vt:lpstr>
      <vt:lpstr>διαλεκτΟΛΟΓΙΑ  Ενότητα 6: ΚΡΙΤΙΚΗ ΙσογλωσσοΥ &amp; ΕΝΔΕΙΚΤΙΚΑ ΧΑΡΑΚΤΗΡΙΣΤΙΚΑ ΝΕΟΕΛΛΗΝΙΚΩΝ ΔΙΑΛΕΚΤΩΝ</vt:lpstr>
      <vt:lpstr>ΚΡΙΤΙΚΗ ΙΣΟΓΛΩΣΣΟΥ </vt:lpstr>
      <vt:lpstr>ΚΡΙΤΙΚΗ ΙΣΟΓΛΩΣΣΟΥ </vt:lpstr>
      <vt:lpstr>ΚΡΙΤΙΚΗ ΙΣΟΓΛΩΣΣΟΥ </vt:lpstr>
      <vt:lpstr>ΚΡΙΤΙΚΗ ΙΣΟΓΛΩΣΣΟΥ </vt:lpstr>
      <vt:lpstr>ΚΡΙΤΙΚΗ ΙΣΟΓΛΩΣΣΟΥ </vt:lpstr>
      <vt:lpstr>ΚΡΙΤΙΚΗ ΙΣΟΓΛΩΣΣΟΥ </vt:lpstr>
      <vt:lpstr>ΚΡΙΤΙΚΗ ΙΣΟΓΛΩΣΣΟΥ </vt:lpstr>
      <vt:lpstr>ΚΡΙΤΙΚΗ ΙΣΟΓΛΩΣΣΟΥ </vt:lpstr>
      <vt:lpstr>ΚΡΙΤΙΚΗ ΙΣΟΓΛΩΣΣΟΥ </vt:lpstr>
      <vt:lpstr>ΚΡΙΤΙΚΗ ΙΣΟΓΛΩΣΣΟΥ </vt:lpstr>
      <vt:lpstr>ΚΡΙΤΙΚΗ ΙΣΟΓΛΩΣΣΟΥ </vt:lpstr>
      <vt:lpstr>ΚΡΙΤΙΚΗ ΙΣΟΓΛΩΣΣΟΥ </vt:lpstr>
      <vt:lpstr>ΚΡΙΤΙΚΗ ΙΣΟΓΛΩΣΣΟΥ </vt:lpstr>
      <vt:lpstr>ΚΡΙΤΙΚΗ ΙΣΟΓΛΩΣΣΟΥ </vt:lpstr>
      <vt:lpstr>ΚΡΙΤΙΚΗ ΙΣΟΓΛΩΣΣΟΥ </vt:lpstr>
      <vt:lpstr>ΚΡΙΤΙΚΗ ΙΣΟΓΛΩΣΣΟΥ </vt:lpstr>
      <vt:lpstr>ΚΡΙΤΙΚΗ ΙΣΟΓΛΩΣΣΟΥ </vt:lpstr>
      <vt:lpstr>ΚΡΙΤΙΚΗ ΙΣΟΓΛΩΣΣΟΥ </vt:lpstr>
      <vt:lpstr>ΚΡΙΤΙΚΗ ΙΣΟΓΛΩΣΣΟΥ </vt:lpstr>
      <vt:lpstr>ΚΡΙΤΙΚΗ ΙΣΟΓΛΩΣΣΟΥ </vt:lpstr>
      <vt:lpstr>ΚΡΙΤΙΚΗ ΙΣΟΓΛΩΣΣΟΥ </vt:lpstr>
      <vt:lpstr>ΚΡΙΤΙΚΗ ΙΣΟΓΛΩΣΣΟΥ </vt:lpstr>
      <vt:lpstr>ΚΡΙΤΙΚΗ ΙΣΟΓΛΩΣΣΟΥ </vt:lpstr>
      <vt:lpstr>ΚΡΙΤΙΚΗ ΙΣΟΓΛΩΣΣΟΥ </vt:lpstr>
      <vt:lpstr>Ταξινόμηση νεοελληνικων διαλεκτων – ελληνικα ισογλωσσα &amp; χαρτογραφηση</vt:lpstr>
      <vt:lpstr>Ταξινόμηση νεοελληνικων διαλεκτων – ελληνικα ισογλωσσα &amp; χαρτογραφηση</vt:lpstr>
      <vt:lpstr>Ταξινόμηση νεοελληνικων διαλεκτων – ελληνικα ισογλωσσα &amp; χαρτογραφηση</vt:lpstr>
      <vt:lpstr>Ταξινόμηση νεοελληνικων διαλεκτων – ελληνικα ισογλωσσα &amp; χαρτογραφηση</vt:lpstr>
      <vt:lpstr>Ταξινόμηση νεοελληνικων διαλεκτων – ελληνικα ισογλωσσα &amp; χαρτογραφηση</vt:lpstr>
      <vt:lpstr>Ταξινόμηση νεοελληνικων διαλεκτων – ελληνικα ισογλωσσα &amp; χαρτογραφηση</vt:lpstr>
      <vt:lpstr>Ταξινόμηση νεοελληνικων διαλεκτων – ελληνικα ισογλωσσα &amp; χαρτογραφηση</vt:lpstr>
      <vt:lpstr>Ταξινόμηση νεοελληνικων διαλεκτων – ελληνικα ισογλωσσα &amp; χαρτογραφηση</vt:lpstr>
      <vt:lpstr>Ταξινόμηση νεοελληνικων διαλεκτων – ελληνικα ισογλωσσα &amp; χαρτογραφηση</vt:lpstr>
      <vt:lpstr>Ταξινόμηση νεοελληνικων διαλεκτων – ελληνικα ισογλωσσα &amp; χαρτογραφηση</vt:lpstr>
      <vt:lpstr>ΕΝΔΕΙΚΤΙΚΑ ΧΑΡΑΚΤΗΡΙΣΤΙΚΑ ΝΕΟΕΛΛΗΝΙΚΩΝ ΔΙΑΛΕΚΤΩΝ</vt:lpstr>
      <vt:lpstr>ΕΝΔΕΙΚΤΙΚΑ ΧΑΡΑΚΤΗΡΙΣΤΙΚΑ ΝΕΟΕΛΛΗΝΙΚΩΝ ΔΙΑΛΕΚΤΩΝ</vt:lpstr>
      <vt:lpstr>ΕΝΔΕΙΚΤΙΚΑ ΧΑΡΑΚΤΗΡΙΣΤΙΚΑ ΝΕΟΕΛΛΗΝΙΚΩΝ ΔΙΑΛΕΚΤΩΝ</vt:lpstr>
      <vt:lpstr>ΕΝΔΕΙΚΤΙΚΑ ΧΑΡΑΚΤΗΡΙΣΤΙΚΑ ΝΕΟΕΛΛΗΝΙΚΩΝ ΔΙΑΛΕΚΤΩΝ</vt:lpstr>
      <vt:lpstr>ΕΝΔΕΙΚΤΙΚΑ ΧΑΡΑΚΤΗΡΙΣΤΙΚΑ ΝΕΟΕΛΛΗΝΙΚΩΝ ΔΙΑΛΕΚΤΩΝ ΠΟΝΤΙΑΚΑ </vt:lpstr>
      <vt:lpstr>ΕΝΔΕΙΚΤΙΚΑ ΧΑΡΑΚΤΗΡΙΣΤΙΚΑ ΝΕΟΕΛΛΗΝΙΚΩΝ ΔΙΑΛΕΚΤΩΝ ΠΟΝΤΙΑΚΑ </vt:lpstr>
      <vt:lpstr>ΕΝΔΕΙΚΤΙΚΑ ΧΑΡΑΚΤΗΡΙΣΤΙΚΑ ΝΕΟΕΛΛΗΝΙΚΩΝ ΔΙΑΛΕΚΤΩΝ ΠΟΝΤΙΑΚΑ </vt:lpstr>
      <vt:lpstr>ΕΝΔΕΙΚΤΙΚΑ ΧΑΡΑΚΤΗΡΙΣΤΙΚΑ ΝΕΟΕΛΛΗΝΙΚΩΝ ΔΙΑΛΕΚΤΩΝ ΠΟΝΤΙΑΚΑ </vt:lpstr>
      <vt:lpstr>ΕΝΔΕΙΚΤΙΚΑ ΧΑΡΑΚΤΗΡΙΣΤΙΚΑ ΝΕΟΕΛΛΗΝΙΚΩΝ ΔΙΑΛΕΚΤΩΝ ΠΟΝΤΙΑΚΑ </vt:lpstr>
      <vt:lpstr>ΕΝΔΕΙΚΤΙΚΑ ΧΑΡΑΚΤΗΡΙΣΤΙΚΑ ΝΕΟΕΛΛΗΝΙΚΩΝ ΔΙΑΛΕΚΤΩΝ ΠΟΝΤΙΑΚΑ </vt:lpstr>
      <vt:lpstr>ΕΝΔΕΙΚΤΙΚΑ ΧΑΡΑΚΤΗΡΙΣΤΙΚΑ ΝΕΟΕΛΛΗΝΙΚΩΝ ΔΙΑΛΕΚΤΩΝ ΠΟΝΤΙΑΚΑ </vt:lpstr>
      <vt:lpstr>ΕΝΔΕΙΚΤΙΚΑ ΧΑΡΑΚΤΗΡΙΣΤΙΚΑ ΝΕΟΕΛΛΗΝΙΚΩΝ ΔΙΑΛΕΚΤΩΝ ΠΟΝΤΙΑΚΑ </vt:lpstr>
      <vt:lpstr>ΕΝΔΕΙΚΤΙΚΑ ΧΑΡΑΚΤΗΡΙΣΤΙΚΑ ΝΕΟΕΛΛΗΝΙΚΩΝ ΔΙΑΛΕΚΤΩΝ ΠΟΝΤΙΑΚΑ </vt:lpstr>
      <vt:lpstr>ΕΝΔΕΙΚΤΙΚΑ ΧΑΡΑΚΤΗΡΙΣΤΙΚΑ ΝΕΟΕΛΛΗΝΙΚΩΝ ΔΙΑΛΕΚΤΩΝ ΠΟΝΤΙΑΚΑ </vt:lpstr>
      <vt:lpstr>ΕΝΔΕΙΚΤΙΚΑ ΧΑΡΑΚΤΗΡΙΣΤΙΚΑ ΝΕΟΕΛΛΗΝΙΚΩΝ ΔΙΑΛΕΚΤΩΝ ΠΟΝΤΙΑΚΑ </vt:lpstr>
      <vt:lpstr>ΕΝΔΕΙΚΤΙΚΑ ΧΑΡΑΚΤΗΡΙΣΤΙΚΑ ΝΕΟΕΛΛΗΝΙΚΩΝ ΔΙΑΛΕΚΤΩΝ ΚΑΠΠΑΔΟΚΙΚΑ </vt:lpstr>
      <vt:lpstr>ΕΝΔΕΙΚΤΙΚΑ ΧΑΡΑΚΤΗΡΙΣΤΙΚΑ ΝΕΟΕΛΛΗΝΙΚΩΝ ΔΙΑΛΕΚΤΩΝ ΚΑΠΠΑΔΟΚΙΚΑ </vt:lpstr>
      <vt:lpstr>ΕΝΔΕΙΚΤΙΚΑ ΧΑΡΑΚΤΗΡΙΣΤΙΚΑ ΝΕΟΕΛΛΗΝΙΚΩΝ ΔΙΑΛΕΚΤΩΝ ΚΑΠΠΑΔΟΚΙΚΑ </vt:lpstr>
      <vt:lpstr>ΕΝΔΕΙΚΤΙΚΑ ΧΑΡΑΚΤΗΡΙΣΤΙΚΑ ΝΕΟΕΛΛΗΝΙΚΩΝ ΔΙΑΛΕΚΤΩΝ ΚΑΠΠΑΔΟΚΙΚΑ </vt:lpstr>
      <vt:lpstr>ΕΝΔΕΙΚΤΙΚΑ ΧΑΡΑΚΤΗΡΙΣΤΙΚΑ ΝΕΟΕΛΛΗΝΙΚΩΝ ΔΙΑΛΕΚΤΩΝ ΚΑΠΠΑΔΟΚΙΚΑ </vt:lpstr>
      <vt:lpstr>ΕΝΔΕΙΚΤΙΚΑ ΧΑΡΑΚΤΗΡΙΣΤΙΚΑ ΝΕΟΕΛΛΗΝΙΚΩΝ ΔΙΑΛΕΚΤΩΝ ΚΑΠΠΑΔΟΚΙΚΑ </vt:lpstr>
      <vt:lpstr>ΕΝΔΕΙΚΤΙΚΑ ΧΑΡΑΚΤΗΡΙΣΤΙΚΑ ΝΕΟΕΛΛΗΝΙΚΩΝ ΔΙΑΛΕΚΤΩΝ ΚΑΠΠΑΔΟΚΙΚΑ </vt:lpstr>
      <vt:lpstr>ΕΝΔΕΙΚΤΙΚΑ ΧΑΡΑΚΤΗΡΙΣΤΙΚΑ ΝΕΟΕΛΛΗΝΙΚΩΝ ΔΙΑΛΕΚΤΩΝ ΚΑΠΠΑΔΟΚΙΚΑ </vt:lpstr>
      <vt:lpstr>ΕΝΔΕΙΚΤΙΚΑ ΧΑΡΑΚΤΗΡΙΣΤΙΚΑ ΝΕΟΕΛΛΗΝΙΚΩΝ ΔΙΑΛΕΚΤΩΝ ΚΑΠΠΑΔΟΚΙΚΑ </vt:lpstr>
      <vt:lpstr>ΕΝΔΕΙΚΤΙΚΑ ΧΑΡΑΚΤΗΡΙΣΤΙΚΑ ΝΕΟΕΛΛΗΝΙΚΩΝ ΔΙΑΛΕΚΤΩΝ ΚΑΠΠΑΔΟΚΙΚΑ </vt:lpstr>
      <vt:lpstr>ΕΝΔΕΙΚΤΙΚΑ ΧΑΡΑΚΤΗΡΙΣΤΙΚΑ ΝΕΟΕΛΛΗΝΙΚΩΝ ΔΙΑΛΕΚΤΩΝ ΚΑΠΠΑΔΟΚΙΚΑ </vt:lpstr>
      <vt:lpstr>ΕΝΔΕΙΚΤΙΚΑ ΧΑΡΑΚΤΗΡΙΣΤΙΚΑ ΝΕΟΕΛΛΗΝΙΚΩΝ ΔΙΑΛΕΚΤΩΝ ΚΑΠΠΑΔΟΚΙΚΑ </vt:lpstr>
      <vt:lpstr>ΕΝΔΕΙΚΤΙΚΑ ΧΑΡΑΚΤΗΡΙΣΤΙΚΑ ΝΕΟΕΛΛΗΝΙΚΩΝ ΔΙΑΛΕΚΤΩΝ ΚΑΠΠΑΔΟΚΙΚΑ </vt:lpstr>
      <vt:lpstr>ΕΝΔΕΙΚΤΙΚΑ ΧΑΡΑΚΤΗΡΙΣΤΙΚΑ ΝΕΟΕΛΛΗΝΙΚΩΝ ΔΙΑΛΕΚΤΩΝ ΚΑΠΠΑΔΟΚΙΚΑ </vt:lpstr>
      <vt:lpstr>ΕΝΔΕΙΚΤΙΚΑ ΧΑΡΑΚΤΗΡΙΣΤΙΚΑ ΝΕΟΕΛΛΗΝΙΚΩΝ ΔΙΑΛΕΚΤΩΝ ΚΑΠΠΑΔΟΚΙΚΑ </vt:lpstr>
      <vt:lpstr>ΕΝΔΕΙΚΤΙΚΑ ΧΑΡΑΚΤΗΡΙΣΤΙΚΑ ΝΕΟΕΛΛΗΝΙΚΩΝ ΔΙΑΛΕΚΤΩΝ Βορεια διαλεκτικη ομαδα </vt:lpstr>
      <vt:lpstr>ΕΝΔΕΙΚΤΙΚΑ ΧΑΡΑΚΤΗΡΙΣΤΙΚΑ ΝΕΟΕΛΛΗΝΙΚΩΝ ΔΙΑΛΕΚΤΩΝ Βορεια διαλεκτικη ομαδα </vt:lpstr>
      <vt:lpstr>ΕΝΔΕΙΚΤΙΚΑ ΧΑΡΑΚΤΗΡΙΣΤΙΚΑ ΝΕΟΕΛΛΗΝΙΚΩΝ ΔΙΑΛΕΚΤΩΝ Βορεια διαλεκτικη ομαδα </vt:lpstr>
      <vt:lpstr>ΕΝΔΕΙΚΤΙΚΑ ΧΑΡΑΚΤΗΡΙΣΤΙΚΑ ΝΕΟΕΛΛΗΝΙΚΩΝ ΔΙΑΛΕΚΤΩΝ Βορεια διαλεκτικη ομαδα </vt:lpstr>
      <vt:lpstr>ΕΝΔΕΙΚΤΙΚΑ ΧΑΡΑΚΤΗΡΙΣΤΙΚΑ ΝΕΟΕΛΛΗΝΙΚΩΝ ΔΙΑΛΕΚΤΩΝ Βορεια διαλεκτικη ομαδα </vt:lpstr>
      <vt:lpstr>ΕΝΔΕΙΚΤΙΚΑ ΧΑΡΑΚΤΗΡΙΣΤΙΚΑ ΝΕΟΕΛΛΗΝΙΚΩΝ ΔΙΑΛΕΚΤΩΝ Βορεια διαλεκτικη ομαδα </vt:lpstr>
      <vt:lpstr>ΕΝΔΕΙΚΤΙΚΑ ΧΑΡΑΚΤΗΡΙΣΤΙΚΑ ΝΕΟΕΛΛΗΝΙΚΩΝ ΔΙΑΛΕΚΤΩΝ Βορεια διαλεκτικη ομαδα </vt:lpstr>
      <vt:lpstr>ΕΝΔΕΙΚΤΙΚΑ ΧΑΡΑΚΤΗΡΙΣΤΙΚΑ ΝΕΟΕΛΛΗΝΙΚΩΝ ΔΙΑΛΕΚΤΩΝ Κρητικα </vt:lpstr>
      <vt:lpstr>ΕΝΔΕΙΚΤΙΚΑ ΧΑΡΑΚΤΗΡΙΣΤΙΚΑ ΝΕΟΕΛΛΗΝΙΚΩΝ ΔΙΑΛΕΚΤΩΝ Κρητικα </vt:lpstr>
      <vt:lpstr>ΕΝΔΕΙΚΤΙΚΑ ΧΑΡΑΚΤΗΡΙΣΤΙΚΑ ΝΕΟΕΛΛΗΝΙΚΩΝ ΔΙΑΛΕΚΤΩΝ Κρητικα </vt:lpstr>
      <vt:lpstr>ΕΝΔΕΙΚΤΙΚΑ ΧΑΡΑΚΤΗΡΙΣΤΙΚΑ ΝΕΟΕΛΛΗΝΙΚΩΝ ΔΙΑΛΕΚΤΩΝ Κρητικα </vt:lpstr>
      <vt:lpstr>ΕΝΔΕΙΚΤΙΚΑ ΧΑΡΑΚΤΗΡΙΣΤΙΚΑ ΝΕΟΕΛΛΗΝΙΚΩΝ ΔΙΑΛΕΚΤΩΝ Κρητικα </vt:lpstr>
      <vt:lpstr>ΕΝΔΕΙΚΤΙΚΑ ΧΑΡΑΚΤΗΡΙΣΤΙΚΑ ΝΕΟΕΛΛΗΝΙΚΩΝ ΔΙΑΛΕΚΤΩΝ Κρητικα </vt:lpstr>
      <vt:lpstr>ΕΝΔΕΙΚΤΙΚΑ ΧΑΡΑΚΤΗΡΙΣΤΙΚΑ ΝΕΟΕΛΛΗΝΙΚΩΝ ΔΙΑΛΕΚΤΩΝ Κρητικα </vt:lpstr>
      <vt:lpstr>ΕΝΔΕΙΚΤΙΚΑ ΧΑΡΑΚΤΗΡΙΣΤΙΚΑ ΝΕΟΕΛΛΗΝΙΚΩΝ ΔΙΑΛΕΚΤΩΝ Κυπριακα </vt:lpstr>
      <vt:lpstr>ΕΝΔΕΙΚΤΙΚΑ ΧΑΡΑΚΤΗΡΙΣΤΙΚΑ ΝΕΟΕΛΛΗΝΙΚΩΝ ΔΙΑΛΕΚΤΩΝ Κυπριακα </vt:lpstr>
      <vt:lpstr>ΕΝΔΕΙΚΤΙΚΑ ΧΑΡΑΚΤΗΡΙΣΤΙΚΑ ΝΕΟΕΛΛΗΝΙΚΩΝ ΔΙΑΛΕΚΤΩΝ Κυπριακα </vt:lpstr>
      <vt:lpstr>ΕΝΔΕΙΚΤΙΚΑ ΧΑΡΑΚΤΗΡΙΣΤΙΚΑ ΝΕΟΕΛΛΗΝΙΚΩΝ ΔΙΑΛΕΚΤΩΝ Κυπριακα </vt:lpstr>
      <vt:lpstr>ΕΝΔΕΙΚΤΙΚΑ ΧΑΡΑΚΤΗΡΙΣΤΙΚΑ ΝΕΟΕΛΛΗΝΙΚΩΝ ΔΙΑΛΕΚΤΩΝ Κυπριακα </vt:lpstr>
      <vt:lpstr>ΕΝΔΕΙΚΤΙΚΑ ΧΑΡΑΚΤΗΡΙΣΤΙΚΑ ΝΕΟΕΛΛΗΝΙΚΩΝ ΔΙΑΛΕΚΤΩΝ Κυπριακα </vt:lpstr>
      <vt:lpstr>ΕΝΔΕΙΚΤΙΚΑ ΧΑΡΑΚΤΗΡΙΣΤΙΚΑ ΝΕΟΕΛΛΗΝΙΚΩΝ ΔΙΑΛΕΚΤΩΝ Κυπριακα </vt:lpstr>
      <vt:lpstr>ΕΝΔΕΙΚΤΙΚΑ ΧΑΡΑΚΤΗΡΙΣΤΙΚΑ ΝΕΟΕΛΛΗΝΙΚΩΝ ΔΙΑΛΕΚΤΩΝ Κυπριακα </vt:lpstr>
      <vt:lpstr>ΕΝΔΕΙΚΤΙΚΑ ΧΑΡΑΚΤΗΡΙΣΤΙΚΑ ΝΕΟΕΛΛΗΝΙΚΩΝ ΔΙΑΛΕΚΤΩΝ Κυπριακα </vt:lpstr>
      <vt:lpstr>ΕΝΔΕΙΚΤΙΚΑ ΧΑΡΑΚΤΗΡΙΣΤΙΚΑ ΝΕΟΕΛΛΗΝΙΚΩΝ ΔΙΑΛΕΚΤΩΝ Κυπριακα </vt:lpstr>
      <vt:lpstr>ΕΝΔΕΙΚΤΙΚΑ ΧΑΡΑΚΤΗΡΙΣΤΙΚΑ ΝΕΟΕΛΛΗΝΙΚΩΝ ΔΙΑΛΕΚΤΩΝ Κυπριακα </vt:lpstr>
      <vt:lpstr>ΕΝΔΕΙΚΤΙΚΑ ΧΑΡΑΚΤΗΡΙΣΤΙΚΑ ΝΕΟΕΛΛΗΝΙΚΩΝ ΔΙΑΛΕΚΤΩΝ ΚΑΤΩΙΤΑΛΙΩΤΙΚΑ </vt:lpstr>
      <vt:lpstr>ΕΝΔΕΙΚΤΙΚΑ ΧΑΡΑΚΤΗΡΙΣΤΙΚΑ ΝΕΟΕΛΛΗΝΙΚΩΝ ΔΙΑΛΕΚΤΩΝ ΚΑΤΩΙΤΑΛΙΩΤΙΚΑ </vt:lpstr>
      <vt:lpstr>ΕΝΔΕΙΚΤΙΚΑ ΧΑΡΑΚΤΗΡΙΣΤΙΚΑ ΝΕΟΕΛΛΗΝΙΚΩΝ ΔΙΑΛΕΚΤΩΝ ΚΑΤΩΙΤΑΛΙΩΤΙΚΑ </vt:lpstr>
      <vt:lpstr>ΕΝΔΕΙΚΤΙΚΑ ΧΑΡΑΚΤΗΡΙΣΤΙΚΑ ΝΕΟΕΛΛΗΝΙΚΩΝ ΔΙΑΛΕΚΤΩΝ ΚΑΤΩΙΤΑΛΙΩΤΙΚΑ </vt:lpstr>
      <vt:lpstr>ΕΝΔΕΙΚΤΙΚΑ ΧΑΡΑΚΤΗΡΙΣΤΙΚΑ ΝΕΟΕΛΛΗΝΙΚΩΝ ΔΙΑΛΕΚΤΩΝ ΚΑΤΩΙΤΑΛΙΩΤΙΚΑ </vt:lpstr>
      <vt:lpstr>ΕΝΔΕΙΚΤΙΚΑ ΧΑΡΑΚΤΗΡΙΣΤΙΚΑ ΝΕΟΕΛΛΗΝΙΚΩΝ ΔΙΑΛΕΚΤΩΝ ΚΑΤΩΙΤΑΛΙΩΤΙΚΑ </vt:lpstr>
      <vt:lpstr>ΕΝΔΕΙΚΤΙΚΑ ΧΑΡΑΚΤΗΡΙΣΤΙΚΑ ΝΕΟΕΛΛΗΝΙΚΩΝ ΔΙΑΛΕΚΤΩΝ ΚΑΤΩΙΤΑΛΙΩΤΙΚΑ </vt:lpstr>
      <vt:lpstr>ΕΝΔΕΙΚΤΙΚΑ ΧΑΡΑΚΤΗΡΙΣΤΙΚΑ ΝΕΟΕΛΛΗΝΙΚΩΝ ΔΙΑΛΕΚΤΩΝ ΚΑΤΩΙΤΑΛΙΩΤΙΚΑ </vt:lpstr>
      <vt:lpstr>ΕΝΔΕΙΚΤΙΚΑ ΧΑΡΑΚΤΗΡΙΣΤΙΚΑ ΝΕΟΕΛΛΗΝΙΚΩΝ ΔΙΑΛΕΚΤΩΝ ΚΑΤΩΙΤΑΛΙΩΤΙΚΑ </vt:lpstr>
      <vt:lpstr>ΕΝΔΕΙΚΤΙΚΑ ΧΑΡΑΚΤΗΡΙΣΤΙΚΑ ΝΕΟΕΛΛΗΝΙΚΩΝ ΔΙΑΛΕΚΤΩΝ Τσακωνικα </vt:lpstr>
      <vt:lpstr>ΕΝΔΕΙΚΤΙΚΑ ΧΑΡΑΚΤΗΡΙΣΤΙΚΑ ΝΕΟΕΛΛΗΝΙΚΩΝ ΔΙΑΛΕΚΤΩΝ Τσακωνικα </vt:lpstr>
      <vt:lpstr>ΕΝΔΕΙΚΤΙΚΑ ΧΑΡΑΚΤΗΡΙΣΤΙΚΑ ΝΕΟΕΛΛΗΝΙΚΩΝ ΔΙΑΛΕΚΤΩΝ Τσακωνικα </vt:lpstr>
      <vt:lpstr>ΕΝΔΕΙΚΤΙΚΑ ΧΑΡΑΚΤΗΡΙΣΤΙΚΑ ΝΕΟΕΛΛΗΝΙΚΩΝ ΔΙΑΛΕΚΤΩΝ Τσακωνικα </vt:lpstr>
      <vt:lpstr>ΕΝΔΕΙΚΤΙΚΑ ΧΑΡΑΚΤΗΡΙΣΤΙΚΑ ΝΕΟΕΛΛΗΝΙΚΩΝ ΔΙΑΛΕΚΤΩΝ Τσακωνικα </vt:lpstr>
      <vt:lpstr>ΕΝΔΕΙΚΤΙΚΑ ΧΑΡΑΚΤΗΡΙΣΤΙΚΑ ΝΕΟΕΛΛΗΝΙΚΩΝ ΔΙΑΛΕΚΤΩΝ Τσακωνικα </vt:lpstr>
      <vt:lpstr>ΕΝΔΕΙΚΤΙΚΑ ΧΑΡΑΚΤΗΡΙΣΤΙΚΑ ΝΕΟΕΛΛΗΝΙΚΩΝ ΔΙΑΛΕΚΤΩΝ Τσακωνικα </vt:lpstr>
      <vt:lpstr>ΕΝΔΕΙΚΤΙΚΑ ΧΑΡΑΚΤΗΡΙΣΤΙΚΑ ΝΕΟΕΛΛΗΝΙΚΩΝ ΔΙΑΛΕΚΤΩΝ Τσακωνικα </vt:lpstr>
      <vt:lpstr>ΕΝΔΕΙΚΤΙΚΑ ΧΑΡΑΚΤΗΡΙΣΤΙΚΑ ΝΕΟΕΛΛΗΝΙΚΩΝ ΔΙΑΛΕΚΤΩΝ Τσακωνικα </vt:lpstr>
      <vt:lpstr>Παρουσίαση του PowerPoint</vt:lpstr>
      <vt:lpstr>Βιβλιογραφία </vt:lpstr>
      <vt:lpstr>ΕΡΩΤΗΣΕΙΣ 6ου Μαθηματοσ</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διαλεκτΟΛΟΓΙΑ  Ενότητα 6: ΚΡΙΤΙΚΗ ΙσογλωσσοΥ – ΜΕ ΕΝΔΕΙΚΤΙΚΑ ΧΑΡΑΚΤΗΡΙΣΤΙΚΑ ΝΕΟΕΛΛΗΝΙΚΩΝ ΔΙΑΛΕΚΤΩΝ</dc:title>
  <dc:creator>ΒΑΣΙΛΙΚΗ ΖΑΧΑΡΟΠΟΥΛΟΥ</dc:creator>
  <cp:lastModifiedBy>ΒΑΣΙΛΙΚΗ ΖΑΧΑΡΟΠΟΥΛΟΥ</cp:lastModifiedBy>
  <cp:revision>2</cp:revision>
  <dcterms:created xsi:type="dcterms:W3CDTF">2025-11-30T11:48:33Z</dcterms:created>
  <dcterms:modified xsi:type="dcterms:W3CDTF">2025-11-30T11:57:06Z</dcterms:modified>
</cp:coreProperties>
</file>