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27"/>
  </p:handoutMasterIdLst>
  <p:sldIdLst>
    <p:sldId id="342" r:id="rId2"/>
    <p:sldId id="417" r:id="rId3"/>
    <p:sldId id="418" r:id="rId4"/>
    <p:sldId id="419" r:id="rId5"/>
    <p:sldId id="506" r:id="rId6"/>
    <p:sldId id="420" r:id="rId7"/>
    <p:sldId id="313" r:id="rId8"/>
    <p:sldId id="318" r:id="rId9"/>
    <p:sldId id="422" r:id="rId10"/>
    <p:sldId id="423" r:id="rId11"/>
    <p:sldId id="424" r:id="rId12"/>
    <p:sldId id="425" r:id="rId13"/>
    <p:sldId id="339" r:id="rId14"/>
    <p:sldId id="507" r:id="rId15"/>
    <p:sldId id="434" r:id="rId16"/>
    <p:sldId id="435" r:id="rId17"/>
    <p:sldId id="436" r:id="rId18"/>
    <p:sldId id="457" r:id="rId19"/>
    <p:sldId id="437" r:id="rId20"/>
    <p:sldId id="453" r:id="rId21"/>
    <p:sldId id="438" r:id="rId22"/>
    <p:sldId id="454" r:id="rId23"/>
    <p:sldId id="455" r:id="rId24"/>
    <p:sldId id="439" r:id="rId25"/>
    <p:sldId id="440" r:id="rId26"/>
    <p:sldId id="508" r:id="rId27"/>
    <p:sldId id="458" r:id="rId28"/>
    <p:sldId id="441" r:id="rId29"/>
    <p:sldId id="442" r:id="rId30"/>
    <p:sldId id="443" r:id="rId31"/>
    <p:sldId id="444" r:id="rId32"/>
    <p:sldId id="445" r:id="rId33"/>
    <p:sldId id="446" r:id="rId34"/>
    <p:sldId id="448" r:id="rId35"/>
    <p:sldId id="449" r:id="rId36"/>
    <p:sldId id="450" r:id="rId37"/>
    <p:sldId id="451" r:id="rId38"/>
    <p:sldId id="452" r:id="rId39"/>
    <p:sldId id="428" r:id="rId40"/>
    <p:sldId id="429" r:id="rId41"/>
    <p:sldId id="430" r:id="rId42"/>
    <p:sldId id="431" r:id="rId43"/>
    <p:sldId id="432" r:id="rId44"/>
    <p:sldId id="459" r:id="rId45"/>
    <p:sldId id="460" r:id="rId46"/>
    <p:sldId id="461" r:id="rId47"/>
    <p:sldId id="462" r:id="rId48"/>
    <p:sldId id="463" r:id="rId49"/>
    <p:sldId id="456" r:id="rId50"/>
    <p:sldId id="464" r:id="rId51"/>
    <p:sldId id="343" r:id="rId52"/>
    <p:sldId id="426" r:id="rId53"/>
    <p:sldId id="427" r:id="rId54"/>
    <p:sldId id="344" r:id="rId55"/>
    <p:sldId id="346" r:id="rId56"/>
    <p:sldId id="347" r:id="rId57"/>
    <p:sldId id="348" r:id="rId58"/>
    <p:sldId id="350" r:id="rId59"/>
    <p:sldId id="465" r:id="rId60"/>
    <p:sldId id="351" r:id="rId61"/>
    <p:sldId id="352" r:id="rId62"/>
    <p:sldId id="466" r:id="rId63"/>
    <p:sldId id="353" r:id="rId64"/>
    <p:sldId id="354" r:id="rId65"/>
    <p:sldId id="467" r:id="rId66"/>
    <p:sldId id="355" r:id="rId67"/>
    <p:sldId id="356" r:id="rId68"/>
    <p:sldId id="358" r:id="rId69"/>
    <p:sldId id="359" r:id="rId70"/>
    <p:sldId id="360" r:id="rId71"/>
    <p:sldId id="361" r:id="rId72"/>
    <p:sldId id="362" r:id="rId73"/>
    <p:sldId id="363" r:id="rId74"/>
    <p:sldId id="364" r:id="rId75"/>
    <p:sldId id="365" r:id="rId76"/>
    <p:sldId id="366" r:id="rId77"/>
    <p:sldId id="367" r:id="rId78"/>
    <p:sldId id="369" r:id="rId79"/>
    <p:sldId id="371" r:id="rId80"/>
    <p:sldId id="373" r:id="rId81"/>
    <p:sldId id="374" r:id="rId82"/>
    <p:sldId id="375" r:id="rId83"/>
    <p:sldId id="376" r:id="rId84"/>
    <p:sldId id="468" r:id="rId85"/>
    <p:sldId id="377" r:id="rId86"/>
    <p:sldId id="378" r:id="rId87"/>
    <p:sldId id="379" r:id="rId88"/>
    <p:sldId id="380" r:id="rId89"/>
    <p:sldId id="381" r:id="rId90"/>
    <p:sldId id="382" r:id="rId91"/>
    <p:sldId id="469" r:id="rId92"/>
    <p:sldId id="383" r:id="rId93"/>
    <p:sldId id="385" r:id="rId94"/>
    <p:sldId id="387" r:id="rId95"/>
    <p:sldId id="388" r:id="rId96"/>
    <p:sldId id="470" r:id="rId97"/>
    <p:sldId id="390" r:id="rId98"/>
    <p:sldId id="391" r:id="rId99"/>
    <p:sldId id="471" r:id="rId100"/>
    <p:sldId id="392" r:id="rId101"/>
    <p:sldId id="393" r:id="rId102"/>
    <p:sldId id="415" r:id="rId103"/>
    <p:sldId id="394" r:id="rId104"/>
    <p:sldId id="395" r:id="rId105"/>
    <p:sldId id="396" r:id="rId106"/>
    <p:sldId id="397" r:id="rId107"/>
    <p:sldId id="398" r:id="rId108"/>
    <p:sldId id="399" r:id="rId109"/>
    <p:sldId id="472" r:id="rId110"/>
    <p:sldId id="400" r:id="rId111"/>
    <p:sldId id="473" r:id="rId112"/>
    <p:sldId id="401" r:id="rId113"/>
    <p:sldId id="402" r:id="rId114"/>
    <p:sldId id="403" r:id="rId115"/>
    <p:sldId id="404" r:id="rId116"/>
    <p:sldId id="405" r:id="rId117"/>
    <p:sldId id="406" r:id="rId118"/>
    <p:sldId id="407" r:id="rId119"/>
    <p:sldId id="408" r:id="rId120"/>
    <p:sldId id="409" r:id="rId121"/>
    <p:sldId id="410" r:id="rId122"/>
    <p:sldId id="411" r:id="rId123"/>
    <p:sldId id="416" r:id="rId124"/>
    <p:sldId id="503" r:id="rId125"/>
    <p:sldId id="505"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20"/>
    <p:restoredTop sz="94679"/>
  </p:normalViewPr>
  <p:slideViewPr>
    <p:cSldViewPr>
      <p:cViewPr varScale="1">
        <p:scale>
          <a:sx n="104" d="100"/>
          <a:sy n="104" d="100"/>
        </p:scale>
        <p:origin x="237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A8D8B-8F0C-488F-BA2F-AE2B51647F5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E4735A7D-43E8-42D9-864D-9FD4A7A0182F}">
      <dgm:prSet phldrT="[Text]" custT="1"/>
      <dgm:spPr/>
      <dgm:t>
        <a:bodyPr/>
        <a:lstStyle/>
        <a:p>
          <a:r>
            <a:rPr lang="el-GR" sz="2800" dirty="0"/>
            <a:t>ισόγλωσσοι</a:t>
          </a:r>
        </a:p>
      </dgm:t>
    </dgm:pt>
    <dgm:pt modelId="{ACD8ABAB-8381-4586-A3E3-4AE08307A39F}" type="parTrans" cxnId="{D19D7F70-0B98-4B7B-9CAF-709EFB818A01}">
      <dgm:prSet/>
      <dgm:spPr/>
      <dgm:t>
        <a:bodyPr/>
        <a:lstStyle/>
        <a:p>
          <a:endParaRPr lang="el-GR"/>
        </a:p>
      </dgm:t>
    </dgm:pt>
    <dgm:pt modelId="{CDE7B80D-7195-4D14-AEE8-286EB384EF4E}" type="sibTrans" cxnId="{D19D7F70-0B98-4B7B-9CAF-709EFB818A01}">
      <dgm:prSet/>
      <dgm:spPr/>
      <dgm:t>
        <a:bodyPr/>
        <a:lstStyle/>
        <a:p>
          <a:endParaRPr lang="el-GR"/>
        </a:p>
      </dgm:t>
    </dgm:pt>
    <dgm:pt modelId="{223694FA-4EA8-4715-BCE2-733BD37949E1}">
      <dgm:prSet phldrT="[Text]" custT="1"/>
      <dgm:spPr/>
      <dgm:t>
        <a:bodyPr/>
        <a:lstStyle/>
        <a:p>
          <a:r>
            <a:rPr lang="el-GR" sz="2000" dirty="0"/>
            <a:t>σταυρωτές/</a:t>
          </a:r>
        </a:p>
        <a:p>
          <a:r>
            <a:rPr lang="el-GR" sz="2000" dirty="0"/>
            <a:t>διασταυρούμενες </a:t>
          </a:r>
        </a:p>
      </dgm:t>
    </dgm:pt>
    <dgm:pt modelId="{9A59798B-A574-4957-85DC-2D9201A19AB9}" type="parTrans" cxnId="{966117EB-3F82-4A0B-BD88-AF0CE81DAFD0}">
      <dgm:prSet/>
      <dgm:spPr/>
      <dgm:t>
        <a:bodyPr/>
        <a:lstStyle/>
        <a:p>
          <a:endParaRPr lang="el-GR"/>
        </a:p>
      </dgm:t>
    </dgm:pt>
    <dgm:pt modelId="{17F47852-A416-44F9-83E4-37FD51D45EAA}" type="sibTrans" cxnId="{966117EB-3F82-4A0B-BD88-AF0CE81DAFD0}">
      <dgm:prSet/>
      <dgm:spPr/>
      <dgm:t>
        <a:bodyPr/>
        <a:lstStyle/>
        <a:p>
          <a:endParaRPr lang="el-GR"/>
        </a:p>
      </dgm:t>
    </dgm:pt>
    <dgm:pt modelId="{24F6B16C-E5F4-42BC-99FF-C337E97B4DE2}">
      <dgm:prSet phldrT="[Text]" custT="1"/>
      <dgm:spPr/>
      <dgm:t>
        <a:bodyPr/>
        <a:lstStyle/>
        <a:p>
          <a:r>
            <a:rPr lang="el-GR" sz="2400" dirty="0"/>
            <a:t>περιοχές υπολειμμάτων</a:t>
          </a:r>
        </a:p>
        <a:p>
          <a:r>
            <a:rPr lang="el-GR" sz="2400" dirty="0"/>
            <a:t>νησίδες</a:t>
          </a:r>
        </a:p>
      </dgm:t>
    </dgm:pt>
    <dgm:pt modelId="{0D6473C5-DD7D-442A-AD71-568FA89953DC}" type="parTrans" cxnId="{8D0C9D84-DD6B-4C4D-8D31-B342D07FA91D}">
      <dgm:prSet/>
      <dgm:spPr/>
      <dgm:t>
        <a:bodyPr/>
        <a:lstStyle/>
        <a:p>
          <a:endParaRPr lang="el-GR"/>
        </a:p>
      </dgm:t>
    </dgm:pt>
    <dgm:pt modelId="{9E99BDB4-9216-4915-8D63-F6FF725B0640}" type="sibTrans" cxnId="{8D0C9D84-DD6B-4C4D-8D31-B342D07FA91D}">
      <dgm:prSet/>
      <dgm:spPr/>
      <dgm:t>
        <a:bodyPr/>
        <a:lstStyle/>
        <a:p>
          <a:endParaRPr lang="el-GR"/>
        </a:p>
      </dgm:t>
    </dgm:pt>
    <dgm:pt modelId="{5A6EEE06-82B1-4C7B-9840-241157C7E31A}">
      <dgm:prSet custT="1"/>
      <dgm:spPr/>
      <dgm:t>
        <a:bodyPr/>
        <a:lstStyle/>
        <a:p>
          <a:r>
            <a:rPr lang="el-GR" sz="2000" dirty="0"/>
            <a:t>δεσμίδες</a:t>
          </a:r>
        </a:p>
      </dgm:t>
    </dgm:pt>
    <dgm:pt modelId="{BD34FF7F-6636-4D34-B18F-B23989F35395}" type="parTrans" cxnId="{F9073694-D5DB-48B0-A16B-7F28213104BF}">
      <dgm:prSet/>
      <dgm:spPr/>
      <dgm:t>
        <a:bodyPr/>
        <a:lstStyle/>
        <a:p>
          <a:endParaRPr lang="el-GR"/>
        </a:p>
      </dgm:t>
    </dgm:pt>
    <dgm:pt modelId="{572A01DA-F3B7-4079-B9B1-3F1C881D30EE}" type="sibTrans" cxnId="{F9073694-D5DB-48B0-A16B-7F28213104BF}">
      <dgm:prSet/>
      <dgm:spPr/>
      <dgm:t>
        <a:bodyPr/>
        <a:lstStyle/>
        <a:p>
          <a:endParaRPr lang="el-GR"/>
        </a:p>
      </dgm:t>
    </dgm:pt>
    <dgm:pt modelId="{BD4BFD15-5711-4D07-9012-38A7CB7F5E84}" type="pres">
      <dgm:prSet presAssocID="{1FDA8D8B-8F0C-488F-BA2F-AE2B51647F55}" presName="Name0" presStyleCnt="0">
        <dgm:presLayoutVars>
          <dgm:chPref val="1"/>
          <dgm:dir/>
          <dgm:animOne val="branch"/>
          <dgm:animLvl val="lvl"/>
          <dgm:resizeHandles val="exact"/>
        </dgm:presLayoutVars>
      </dgm:prSet>
      <dgm:spPr/>
    </dgm:pt>
    <dgm:pt modelId="{1A31BE48-3A6D-4BAD-A027-94E49E06FD4E}" type="pres">
      <dgm:prSet presAssocID="{E4735A7D-43E8-42D9-864D-9FD4A7A0182F}" presName="root1" presStyleCnt="0"/>
      <dgm:spPr/>
    </dgm:pt>
    <dgm:pt modelId="{4AC20DFB-C8DE-4E4B-9371-CD865CE9AFCB}" type="pres">
      <dgm:prSet presAssocID="{E4735A7D-43E8-42D9-864D-9FD4A7A0182F}" presName="LevelOneTextNode" presStyleLbl="node0" presStyleIdx="0" presStyleCnt="1" custLinFactNeighborX="4957" custLinFactNeighborY="-7602">
        <dgm:presLayoutVars>
          <dgm:chPref val="3"/>
        </dgm:presLayoutVars>
      </dgm:prSet>
      <dgm:spPr/>
    </dgm:pt>
    <dgm:pt modelId="{0E00B9CB-3123-4C90-A1A8-A344B17F1025}" type="pres">
      <dgm:prSet presAssocID="{E4735A7D-43E8-42D9-864D-9FD4A7A0182F}" presName="level2hierChild" presStyleCnt="0"/>
      <dgm:spPr/>
    </dgm:pt>
    <dgm:pt modelId="{5A9C701B-037F-4DD2-96E0-FC8FB8AA3BDA}" type="pres">
      <dgm:prSet presAssocID="{9A59798B-A574-4957-85DC-2D9201A19AB9}" presName="conn2-1" presStyleLbl="parChTrans1D2" presStyleIdx="0" presStyleCnt="3"/>
      <dgm:spPr/>
    </dgm:pt>
    <dgm:pt modelId="{ABA52AA0-399C-4BD6-8BB8-FA8F0D8D72D7}" type="pres">
      <dgm:prSet presAssocID="{9A59798B-A574-4957-85DC-2D9201A19AB9}" presName="connTx" presStyleLbl="parChTrans1D2" presStyleIdx="0" presStyleCnt="3"/>
      <dgm:spPr/>
    </dgm:pt>
    <dgm:pt modelId="{EBCC48A0-44F3-4573-A871-2144B94FF82E}" type="pres">
      <dgm:prSet presAssocID="{223694FA-4EA8-4715-BCE2-733BD37949E1}" presName="root2" presStyleCnt="0"/>
      <dgm:spPr/>
    </dgm:pt>
    <dgm:pt modelId="{361AC806-C963-4633-9204-1EA53C04A104}" type="pres">
      <dgm:prSet presAssocID="{223694FA-4EA8-4715-BCE2-733BD37949E1}" presName="LevelTwoTextNode" presStyleLbl="node2" presStyleIdx="0" presStyleCnt="3" custScaleX="134974" custScaleY="199964" custLinFactNeighborX="-233" custLinFactNeighborY="-11454">
        <dgm:presLayoutVars>
          <dgm:chPref val="3"/>
        </dgm:presLayoutVars>
      </dgm:prSet>
      <dgm:spPr/>
    </dgm:pt>
    <dgm:pt modelId="{ED8300DA-D327-49ED-A3D3-80210E5EF613}" type="pres">
      <dgm:prSet presAssocID="{223694FA-4EA8-4715-BCE2-733BD37949E1}" presName="level3hierChild" presStyleCnt="0"/>
      <dgm:spPr/>
    </dgm:pt>
    <dgm:pt modelId="{0C84DF47-C872-4317-9F94-8132A608E62F}" type="pres">
      <dgm:prSet presAssocID="{0D6473C5-DD7D-442A-AD71-568FA89953DC}" presName="conn2-1" presStyleLbl="parChTrans1D2" presStyleIdx="1" presStyleCnt="3"/>
      <dgm:spPr/>
    </dgm:pt>
    <dgm:pt modelId="{43B2B9BD-8D50-4797-A979-6642895A56BB}" type="pres">
      <dgm:prSet presAssocID="{0D6473C5-DD7D-442A-AD71-568FA89953DC}" presName="connTx" presStyleLbl="parChTrans1D2" presStyleIdx="1" presStyleCnt="3"/>
      <dgm:spPr/>
    </dgm:pt>
    <dgm:pt modelId="{557CBE70-7F5C-4D7D-8BDD-C95DE7A7A0D0}" type="pres">
      <dgm:prSet presAssocID="{24F6B16C-E5F4-42BC-99FF-C337E97B4DE2}" presName="root2" presStyleCnt="0"/>
      <dgm:spPr/>
    </dgm:pt>
    <dgm:pt modelId="{D61BA0C9-6F93-4851-8BB5-A8699BFFC1C4}" type="pres">
      <dgm:prSet presAssocID="{24F6B16C-E5F4-42BC-99FF-C337E97B4DE2}" presName="LevelTwoTextNode" presStyleLbl="node2" presStyleIdx="1" presStyleCnt="3" custScaleX="132212" custScaleY="221047">
        <dgm:presLayoutVars>
          <dgm:chPref val="3"/>
        </dgm:presLayoutVars>
      </dgm:prSet>
      <dgm:spPr/>
    </dgm:pt>
    <dgm:pt modelId="{87851579-EC04-467A-BB7D-2C5E479C2900}" type="pres">
      <dgm:prSet presAssocID="{24F6B16C-E5F4-42BC-99FF-C337E97B4DE2}" presName="level3hierChild" presStyleCnt="0"/>
      <dgm:spPr/>
    </dgm:pt>
    <dgm:pt modelId="{E0923B66-9C31-4B6F-B7FC-52188FFE67A5}" type="pres">
      <dgm:prSet presAssocID="{BD34FF7F-6636-4D34-B18F-B23989F35395}" presName="conn2-1" presStyleLbl="parChTrans1D2" presStyleIdx="2" presStyleCnt="3"/>
      <dgm:spPr/>
    </dgm:pt>
    <dgm:pt modelId="{9C25DC8E-7C3B-4E35-BD5E-5ADC908F0C0F}" type="pres">
      <dgm:prSet presAssocID="{BD34FF7F-6636-4D34-B18F-B23989F35395}" presName="connTx" presStyleLbl="parChTrans1D2" presStyleIdx="2" presStyleCnt="3"/>
      <dgm:spPr/>
    </dgm:pt>
    <dgm:pt modelId="{8DEAD9F0-168D-4966-B590-5B3D9E62922A}" type="pres">
      <dgm:prSet presAssocID="{5A6EEE06-82B1-4C7B-9840-241157C7E31A}" presName="root2" presStyleCnt="0"/>
      <dgm:spPr/>
    </dgm:pt>
    <dgm:pt modelId="{89598275-0C11-41E3-9D8F-ADC6A784ED02}" type="pres">
      <dgm:prSet presAssocID="{5A6EEE06-82B1-4C7B-9840-241157C7E31A}" presName="LevelTwoTextNode" presStyleLbl="node2" presStyleIdx="2" presStyleCnt="3" custScaleX="132212" custScaleY="90660">
        <dgm:presLayoutVars>
          <dgm:chPref val="3"/>
        </dgm:presLayoutVars>
      </dgm:prSet>
      <dgm:spPr/>
    </dgm:pt>
    <dgm:pt modelId="{328F696D-F17F-4F55-9FB8-A674C539ED4D}" type="pres">
      <dgm:prSet presAssocID="{5A6EEE06-82B1-4C7B-9840-241157C7E31A}" presName="level3hierChild" presStyleCnt="0"/>
      <dgm:spPr/>
    </dgm:pt>
  </dgm:ptLst>
  <dgm:cxnLst>
    <dgm:cxn modelId="{B4B18B2B-37A0-4EEA-AAE1-EFD06D54CA8C}" type="presOf" srcId="{0D6473C5-DD7D-442A-AD71-568FA89953DC}" destId="{43B2B9BD-8D50-4797-A979-6642895A56BB}" srcOrd="1" destOrd="0" presId="urn:microsoft.com/office/officeart/2008/layout/HorizontalMultiLevelHierarchy"/>
    <dgm:cxn modelId="{15336C2C-E554-4E70-A764-BB6CDB650FEB}" type="presOf" srcId="{BD34FF7F-6636-4D34-B18F-B23989F35395}" destId="{E0923B66-9C31-4B6F-B7FC-52188FFE67A5}" srcOrd="0" destOrd="0" presId="urn:microsoft.com/office/officeart/2008/layout/HorizontalMultiLevelHierarchy"/>
    <dgm:cxn modelId="{D19D7F70-0B98-4B7B-9CAF-709EFB818A01}" srcId="{1FDA8D8B-8F0C-488F-BA2F-AE2B51647F55}" destId="{E4735A7D-43E8-42D9-864D-9FD4A7A0182F}" srcOrd="0" destOrd="0" parTransId="{ACD8ABAB-8381-4586-A3E3-4AE08307A39F}" sibTransId="{CDE7B80D-7195-4D14-AEE8-286EB384EF4E}"/>
    <dgm:cxn modelId="{229FD479-C5F5-459A-BF0B-A0F604A1B570}" type="presOf" srcId="{BD34FF7F-6636-4D34-B18F-B23989F35395}" destId="{9C25DC8E-7C3B-4E35-BD5E-5ADC908F0C0F}" srcOrd="1" destOrd="0" presId="urn:microsoft.com/office/officeart/2008/layout/HorizontalMultiLevelHierarchy"/>
    <dgm:cxn modelId="{8D0C9D84-DD6B-4C4D-8D31-B342D07FA91D}" srcId="{E4735A7D-43E8-42D9-864D-9FD4A7A0182F}" destId="{24F6B16C-E5F4-42BC-99FF-C337E97B4DE2}" srcOrd="1" destOrd="0" parTransId="{0D6473C5-DD7D-442A-AD71-568FA89953DC}" sibTransId="{9E99BDB4-9216-4915-8D63-F6FF725B0640}"/>
    <dgm:cxn modelId="{4BEC0E93-EDFF-4E1B-8779-EB8E7275C141}" type="presOf" srcId="{0D6473C5-DD7D-442A-AD71-568FA89953DC}" destId="{0C84DF47-C872-4317-9F94-8132A608E62F}" srcOrd="0" destOrd="0" presId="urn:microsoft.com/office/officeart/2008/layout/HorizontalMultiLevelHierarchy"/>
    <dgm:cxn modelId="{DD5B3394-08D1-498C-81CB-6BE0F8875002}" type="presOf" srcId="{1FDA8D8B-8F0C-488F-BA2F-AE2B51647F55}" destId="{BD4BFD15-5711-4D07-9012-38A7CB7F5E84}" srcOrd="0" destOrd="0" presId="urn:microsoft.com/office/officeart/2008/layout/HorizontalMultiLevelHierarchy"/>
    <dgm:cxn modelId="{F9073694-D5DB-48B0-A16B-7F28213104BF}" srcId="{E4735A7D-43E8-42D9-864D-9FD4A7A0182F}" destId="{5A6EEE06-82B1-4C7B-9840-241157C7E31A}" srcOrd="2" destOrd="0" parTransId="{BD34FF7F-6636-4D34-B18F-B23989F35395}" sibTransId="{572A01DA-F3B7-4079-B9B1-3F1C881D30EE}"/>
    <dgm:cxn modelId="{A09FEFAB-346C-4193-BE9D-F3BEFAC75AD7}" type="presOf" srcId="{24F6B16C-E5F4-42BC-99FF-C337E97B4DE2}" destId="{D61BA0C9-6F93-4851-8BB5-A8699BFFC1C4}" srcOrd="0" destOrd="0" presId="urn:microsoft.com/office/officeart/2008/layout/HorizontalMultiLevelHierarchy"/>
    <dgm:cxn modelId="{9C41FFAD-E969-4B22-A369-E505428CA0AA}" type="presOf" srcId="{223694FA-4EA8-4715-BCE2-733BD37949E1}" destId="{361AC806-C963-4633-9204-1EA53C04A104}" srcOrd="0" destOrd="0" presId="urn:microsoft.com/office/officeart/2008/layout/HorizontalMultiLevelHierarchy"/>
    <dgm:cxn modelId="{5CDC72AF-E817-41B9-9BB6-055700FE0B3A}" type="presOf" srcId="{9A59798B-A574-4957-85DC-2D9201A19AB9}" destId="{5A9C701B-037F-4DD2-96E0-FC8FB8AA3BDA}" srcOrd="0" destOrd="0" presId="urn:microsoft.com/office/officeart/2008/layout/HorizontalMultiLevelHierarchy"/>
    <dgm:cxn modelId="{17705BB3-1768-4630-ADAF-B84FCB44842B}" type="presOf" srcId="{E4735A7D-43E8-42D9-864D-9FD4A7A0182F}" destId="{4AC20DFB-C8DE-4E4B-9371-CD865CE9AFCB}" srcOrd="0" destOrd="0" presId="urn:microsoft.com/office/officeart/2008/layout/HorizontalMultiLevelHierarchy"/>
    <dgm:cxn modelId="{4F4DE9B6-BD08-4251-85EB-4591BD084DA7}" type="presOf" srcId="{5A6EEE06-82B1-4C7B-9840-241157C7E31A}" destId="{89598275-0C11-41E3-9D8F-ADC6A784ED02}" srcOrd="0" destOrd="0" presId="urn:microsoft.com/office/officeart/2008/layout/HorizontalMultiLevelHierarchy"/>
    <dgm:cxn modelId="{966117EB-3F82-4A0B-BD88-AF0CE81DAFD0}" srcId="{E4735A7D-43E8-42D9-864D-9FD4A7A0182F}" destId="{223694FA-4EA8-4715-BCE2-733BD37949E1}" srcOrd="0" destOrd="0" parTransId="{9A59798B-A574-4957-85DC-2D9201A19AB9}" sibTransId="{17F47852-A416-44F9-83E4-37FD51D45EAA}"/>
    <dgm:cxn modelId="{F3F03DFB-1B32-4F8F-8313-E2E3AF4C67B3}" type="presOf" srcId="{9A59798B-A574-4957-85DC-2D9201A19AB9}" destId="{ABA52AA0-399C-4BD6-8BB8-FA8F0D8D72D7}" srcOrd="1" destOrd="0" presId="urn:microsoft.com/office/officeart/2008/layout/HorizontalMultiLevelHierarchy"/>
    <dgm:cxn modelId="{0A14B249-4961-4CF2-B464-440148D90F83}" type="presParOf" srcId="{BD4BFD15-5711-4D07-9012-38A7CB7F5E84}" destId="{1A31BE48-3A6D-4BAD-A027-94E49E06FD4E}" srcOrd="0" destOrd="0" presId="urn:microsoft.com/office/officeart/2008/layout/HorizontalMultiLevelHierarchy"/>
    <dgm:cxn modelId="{FBB45D4C-270A-40F6-860D-11A5461C150F}" type="presParOf" srcId="{1A31BE48-3A6D-4BAD-A027-94E49E06FD4E}" destId="{4AC20DFB-C8DE-4E4B-9371-CD865CE9AFCB}" srcOrd="0" destOrd="0" presId="urn:microsoft.com/office/officeart/2008/layout/HorizontalMultiLevelHierarchy"/>
    <dgm:cxn modelId="{924EA38E-4387-49D7-B65F-3C0656F1852B}" type="presParOf" srcId="{1A31BE48-3A6D-4BAD-A027-94E49E06FD4E}" destId="{0E00B9CB-3123-4C90-A1A8-A344B17F1025}" srcOrd="1" destOrd="0" presId="urn:microsoft.com/office/officeart/2008/layout/HorizontalMultiLevelHierarchy"/>
    <dgm:cxn modelId="{214402F8-5A4E-457A-89E8-723F6361118A}" type="presParOf" srcId="{0E00B9CB-3123-4C90-A1A8-A344B17F1025}" destId="{5A9C701B-037F-4DD2-96E0-FC8FB8AA3BDA}" srcOrd="0" destOrd="0" presId="urn:microsoft.com/office/officeart/2008/layout/HorizontalMultiLevelHierarchy"/>
    <dgm:cxn modelId="{E73BE6B4-422F-4730-9EB0-406A7234214F}" type="presParOf" srcId="{5A9C701B-037F-4DD2-96E0-FC8FB8AA3BDA}" destId="{ABA52AA0-399C-4BD6-8BB8-FA8F0D8D72D7}" srcOrd="0" destOrd="0" presId="urn:microsoft.com/office/officeart/2008/layout/HorizontalMultiLevelHierarchy"/>
    <dgm:cxn modelId="{48C06384-F191-47A0-87B7-8B95D8032445}" type="presParOf" srcId="{0E00B9CB-3123-4C90-A1A8-A344B17F1025}" destId="{EBCC48A0-44F3-4573-A871-2144B94FF82E}" srcOrd="1" destOrd="0" presId="urn:microsoft.com/office/officeart/2008/layout/HorizontalMultiLevelHierarchy"/>
    <dgm:cxn modelId="{0E36923D-54B8-48DB-9AE9-D86C341946A9}" type="presParOf" srcId="{EBCC48A0-44F3-4573-A871-2144B94FF82E}" destId="{361AC806-C963-4633-9204-1EA53C04A104}" srcOrd="0" destOrd="0" presId="urn:microsoft.com/office/officeart/2008/layout/HorizontalMultiLevelHierarchy"/>
    <dgm:cxn modelId="{674EB863-95D2-4685-9BE7-1929EDCC9E3B}" type="presParOf" srcId="{EBCC48A0-44F3-4573-A871-2144B94FF82E}" destId="{ED8300DA-D327-49ED-A3D3-80210E5EF613}" srcOrd="1" destOrd="0" presId="urn:microsoft.com/office/officeart/2008/layout/HorizontalMultiLevelHierarchy"/>
    <dgm:cxn modelId="{1E613D15-67D0-48AE-B4C7-A32033D47F33}" type="presParOf" srcId="{0E00B9CB-3123-4C90-A1A8-A344B17F1025}" destId="{0C84DF47-C872-4317-9F94-8132A608E62F}" srcOrd="2" destOrd="0" presId="urn:microsoft.com/office/officeart/2008/layout/HorizontalMultiLevelHierarchy"/>
    <dgm:cxn modelId="{0C07D43D-9472-4CCA-AB74-26AFDE3687A1}" type="presParOf" srcId="{0C84DF47-C872-4317-9F94-8132A608E62F}" destId="{43B2B9BD-8D50-4797-A979-6642895A56BB}" srcOrd="0" destOrd="0" presId="urn:microsoft.com/office/officeart/2008/layout/HorizontalMultiLevelHierarchy"/>
    <dgm:cxn modelId="{B0A0A959-6016-4218-A050-F918B3C174D0}" type="presParOf" srcId="{0E00B9CB-3123-4C90-A1A8-A344B17F1025}" destId="{557CBE70-7F5C-4D7D-8BDD-C95DE7A7A0D0}" srcOrd="3" destOrd="0" presId="urn:microsoft.com/office/officeart/2008/layout/HorizontalMultiLevelHierarchy"/>
    <dgm:cxn modelId="{BB0D1F6A-121A-4BAC-89C8-332F3BCEFF01}" type="presParOf" srcId="{557CBE70-7F5C-4D7D-8BDD-C95DE7A7A0D0}" destId="{D61BA0C9-6F93-4851-8BB5-A8699BFFC1C4}" srcOrd="0" destOrd="0" presId="urn:microsoft.com/office/officeart/2008/layout/HorizontalMultiLevelHierarchy"/>
    <dgm:cxn modelId="{44EBD2C3-EC13-4C0F-B18D-5AAF9A6728AD}" type="presParOf" srcId="{557CBE70-7F5C-4D7D-8BDD-C95DE7A7A0D0}" destId="{87851579-EC04-467A-BB7D-2C5E479C2900}" srcOrd="1" destOrd="0" presId="urn:microsoft.com/office/officeart/2008/layout/HorizontalMultiLevelHierarchy"/>
    <dgm:cxn modelId="{A0355A76-9187-49D3-96F5-34AD3E6CC0AD}" type="presParOf" srcId="{0E00B9CB-3123-4C90-A1A8-A344B17F1025}" destId="{E0923B66-9C31-4B6F-B7FC-52188FFE67A5}" srcOrd="4" destOrd="0" presId="urn:microsoft.com/office/officeart/2008/layout/HorizontalMultiLevelHierarchy"/>
    <dgm:cxn modelId="{0FEF6FC6-F063-42A8-BE81-BEE78A3C4319}" type="presParOf" srcId="{E0923B66-9C31-4B6F-B7FC-52188FFE67A5}" destId="{9C25DC8E-7C3B-4E35-BD5E-5ADC908F0C0F}" srcOrd="0" destOrd="0" presId="urn:microsoft.com/office/officeart/2008/layout/HorizontalMultiLevelHierarchy"/>
    <dgm:cxn modelId="{3AE00DDE-31DA-4F41-BD97-5C7436C44456}" type="presParOf" srcId="{0E00B9CB-3123-4C90-A1A8-A344B17F1025}" destId="{8DEAD9F0-168D-4966-B590-5B3D9E62922A}" srcOrd="5" destOrd="0" presId="urn:microsoft.com/office/officeart/2008/layout/HorizontalMultiLevelHierarchy"/>
    <dgm:cxn modelId="{B8D6A260-2AB5-4E35-BF89-7D8DD584139D}" type="presParOf" srcId="{8DEAD9F0-168D-4966-B590-5B3D9E62922A}" destId="{89598275-0C11-41E3-9D8F-ADC6A784ED02}" srcOrd="0" destOrd="0" presId="urn:microsoft.com/office/officeart/2008/layout/HorizontalMultiLevelHierarchy"/>
    <dgm:cxn modelId="{496147BE-C106-4FAC-A545-98A01F0C1F84}" type="presParOf" srcId="{8DEAD9F0-168D-4966-B590-5B3D9E62922A}" destId="{328F696D-F17F-4F55-9FB8-A674C539ED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6A0E0-449F-4C9C-B8A8-BA917A52407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EE53518C-61A0-456C-AF99-19BF975E10A4}">
      <dgm:prSet phldrT="[Text]" custT="1"/>
      <dgm:spPr/>
      <dgm:t>
        <a:bodyPr/>
        <a:lstStyle/>
        <a:p>
          <a:r>
            <a:rPr lang="el-GR" sz="3200" dirty="0"/>
            <a:t>ισόγλωσσοι</a:t>
          </a:r>
        </a:p>
      </dgm:t>
    </dgm:pt>
    <dgm:pt modelId="{3628E770-EFFF-4CF2-B6FA-C28A486384ED}" type="parTrans" cxnId="{B913997E-3C71-4DEE-9711-555DFD028DD6}">
      <dgm:prSet/>
      <dgm:spPr/>
      <dgm:t>
        <a:bodyPr/>
        <a:lstStyle/>
        <a:p>
          <a:endParaRPr lang="el-GR"/>
        </a:p>
      </dgm:t>
    </dgm:pt>
    <dgm:pt modelId="{492F7E9F-0741-4D0A-8706-E6A72A662E16}" type="sibTrans" cxnId="{B913997E-3C71-4DEE-9711-555DFD028DD6}">
      <dgm:prSet/>
      <dgm:spPr/>
      <dgm:t>
        <a:bodyPr/>
        <a:lstStyle/>
        <a:p>
          <a:endParaRPr lang="el-GR"/>
        </a:p>
      </dgm:t>
    </dgm:pt>
    <dgm:pt modelId="{194ABFAD-67E7-4D66-9472-430D590EB346}">
      <dgm:prSet phldrT="[Text]"/>
      <dgm:spPr/>
      <dgm:t>
        <a:bodyPr/>
        <a:lstStyle/>
        <a:p>
          <a:r>
            <a:rPr lang="el-GR" dirty="0"/>
            <a:t>λεξικές </a:t>
          </a:r>
        </a:p>
      </dgm:t>
    </dgm:pt>
    <dgm:pt modelId="{E6CE7E85-83DE-416B-B3E0-F7C083D0DA2F}" type="parTrans" cxnId="{312FFF9A-89AE-4240-AFAF-E5498D3BBB57}">
      <dgm:prSet/>
      <dgm:spPr/>
      <dgm:t>
        <a:bodyPr/>
        <a:lstStyle/>
        <a:p>
          <a:endParaRPr lang="el-GR"/>
        </a:p>
      </dgm:t>
    </dgm:pt>
    <dgm:pt modelId="{1150E8F8-2ED9-426A-99AB-D2AF753D3468}" type="sibTrans" cxnId="{312FFF9A-89AE-4240-AFAF-E5498D3BBB57}">
      <dgm:prSet/>
      <dgm:spPr/>
      <dgm:t>
        <a:bodyPr/>
        <a:lstStyle/>
        <a:p>
          <a:endParaRPr lang="el-GR"/>
        </a:p>
      </dgm:t>
    </dgm:pt>
    <dgm:pt modelId="{9986F431-AF77-407E-AD40-A5254410076E}">
      <dgm:prSet phldrT="[Text]"/>
      <dgm:spPr/>
      <dgm:t>
        <a:bodyPr/>
        <a:lstStyle/>
        <a:p>
          <a:r>
            <a:rPr lang="el-GR" dirty="0"/>
            <a:t>προφοράς</a:t>
          </a:r>
        </a:p>
      </dgm:t>
    </dgm:pt>
    <dgm:pt modelId="{727A658F-C9AB-4AF4-9D31-BE3F77050FED}" type="parTrans" cxnId="{7BBF0413-ABF2-4D74-A4C7-AFF38C9757AB}">
      <dgm:prSet/>
      <dgm:spPr/>
      <dgm:t>
        <a:bodyPr/>
        <a:lstStyle/>
        <a:p>
          <a:endParaRPr lang="el-GR"/>
        </a:p>
      </dgm:t>
    </dgm:pt>
    <dgm:pt modelId="{165D758B-432F-4637-BB28-40EF629B3482}" type="sibTrans" cxnId="{7BBF0413-ABF2-4D74-A4C7-AFF38C9757AB}">
      <dgm:prSet/>
      <dgm:spPr/>
      <dgm:t>
        <a:bodyPr/>
        <a:lstStyle/>
        <a:p>
          <a:endParaRPr lang="el-GR"/>
        </a:p>
      </dgm:t>
    </dgm:pt>
    <dgm:pt modelId="{075C28A8-6EEB-4963-91DD-61892AC2FEAA}">
      <dgm:prSet/>
      <dgm:spPr/>
      <dgm:t>
        <a:bodyPr/>
        <a:lstStyle/>
        <a:p>
          <a:r>
            <a:rPr lang="el-GR" dirty="0"/>
            <a:t>μορφολογικές </a:t>
          </a:r>
        </a:p>
      </dgm:t>
    </dgm:pt>
    <dgm:pt modelId="{FE3DD1CF-5243-40A6-850A-0E5517C36EAA}" type="parTrans" cxnId="{0455E82D-C6CB-41C0-92F2-B995B0239958}">
      <dgm:prSet/>
      <dgm:spPr/>
      <dgm:t>
        <a:bodyPr/>
        <a:lstStyle/>
        <a:p>
          <a:endParaRPr lang="el-GR"/>
        </a:p>
      </dgm:t>
    </dgm:pt>
    <dgm:pt modelId="{04F396E8-9653-4F5F-B0F6-38D381A2A2F3}" type="sibTrans" cxnId="{0455E82D-C6CB-41C0-92F2-B995B0239958}">
      <dgm:prSet/>
      <dgm:spPr/>
      <dgm:t>
        <a:bodyPr/>
        <a:lstStyle/>
        <a:p>
          <a:endParaRPr lang="el-GR"/>
        </a:p>
      </dgm:t>
    </dgm:pt>
    <dgm:pt modelId="{66ED9CA6-18FC-4A40-9092-DE4B15765DDE}">
      <dgm:prSet/>
      <dgm:spPr/>
      <dgm:t>
        <a:bodyPr/>
        <a:lstStyle/>
        <a:p>
          <a:r>
            <a:rPr lang="el-GR" dirty="0"/>
            <a:t>συντακτικές</a:t>
          </a:r>
        </a:p>
      </dgm:t>
    </dgm:pt>
    <dgm:pt modelId="{142C1058-F556-47B8-86A9-426FE77060FA}" type="parTrans" cxnId="{1DF81E41-EC64-49DE-9BCB-4EAEBBF5C4EF}">
      <dgm:prSet/>
      <dgm:spPr/>
      <dgm:t>
        <a:bodyPr/>
        <a:lstStyle/>
        <a:p>
          <a:endParaRPr lang="el-GR"/>
        </a:p>
      </dgm:t>
    </dgm:pt>
    <dgm:pt modelId="{D8F24C0E-6BB0-4CE9-86DA-38CCBF41F926}" type="sibTrans" cxnId="{1DF81E41-EC64-49DE-9BCB-4EAEBBF5C4EF}">
      <dgm:prSet/>
      <dgm:spPr/>
      <dgm:t>
        <a:bodyPr/>
        <a:lstStyle/>
        <a:p>
          <a:endParaRPr lang="el-GR"/>
        </a:p>
      </dgm:t>
    </dgm:pt>
    <dgm:pt modelId="{80EE5668-C81C-4D12-9DA2-A8454D7E47D8}">
      <dgm:prSet/>
      <dgm:spPr/>
      <dgm:t>
        <a:bodyPr/>
        <a:lstStyle/>
        <a:p>
          <a:r>
            <a:rPr lang="el-GR" dirty="0"/>
            <a:t>σημασιολογικές</a:t>
          </a:r>
        </a:p>
      </dgm:t>
    </dgm:pt>
    <dgm:pt modelId="{F60AFCC1-3712-481A-BD97-4B78EF0A9791}" type="parTrans" cxnId="{5E1BE636-F1A4-48E8-B64C-12ABEE33D054}">
      <dgm:prSet/>
      <dgm:spPr/>
      <dgm:t>
        <a:bodyPr/>
        <a:lstStyle/>
        <a:p>
          <a:endParaRPr lang="el-GR"/>
        </a:p>
      </dgm:t>
    </dgm:pt>
    <dgm:pt modelId="{EE3DE091-7925-4ABE-8106-8928B052040A}" type="sibTrans" cxnId="{5E1BE636-F1A4-48E8-B64C-12ABEE33D054}">
      <dgm:prSet/>
      <dgm:spPr/>
      <dgm:t>
        <a:bodyPr/>
        <a:lstStyle/>
        <a:p>
          <a:endParaRPr lang="el-GR"/>
        </a:p>
      </dgm:t>
    </dgm:pt>
    <dgm:pt modelId="{8FF58ECB-0D30-4B46-AB12-2689015F3A0C}" type="pres">
      <dgm:prSet presAssocID="{9B16A0E0-449F-4C9C-B8A8-BA917A52407D}" presName="Name0" presStyleCnt="0">
        <dgm:presLayoutVars>
          <dgm:chPref val="1"/>
          <dgm:dir/>
          <dgm:animOne val="branch"/>
          <dgm:animLvl val="lvl"/>
          <dgm:resizeHandles val="exact"/>
        </dgm:presLayoutVars>
      </dgm:prSet>
      <dgm:spPr/>
    </dgm:pt>
    <dgm:pt modelId="{281968D4-6E8E-42C5-BD65-3C51E3681F9B}" type="pres">
      <dgm:prSet presAssocID="{EE53518C-61A0-456C-AF99-19BF975E10A4}" presName="root1" presStyleCnt="0"/>
      <dgm:spPr/>
    </dgm:pt>
    <dgm:pt modelId="{A815B27C-FD5F-4CF0-AD3C-6E6C204BE6AE}" type="pres">
      <dgm:prSet presAssocID="{EE53518C-61A0-456C-AF99-19BF975E10A4}" presName="LevelOneTextNode" presStyleLbl="node0" presStyleIdx="0" presStyleCnt="1" custLinFactNeighborX="-36661" custLinFactNeighborY="-6381">
        <dgm:presLayoutVars>
          <dgm:chPref val="3"/>
        </dgm:presLayoutVars>
      </dgm:prSet>
      <dgm:spPr/>
    </dgm:pt>
    <dgm:pt modelId="{998DAD9C-54D1-4409-9AE8-5CE15B3CDB9C}" type="pres">
      <dgm:prSet presAssocID="{EE53518C-61A0-456C-AF99-19BF975E10A4}" presName="level2hierChild" presStyleCnt="0"/>
      <dgm:spPr/>
    </dgm:pt>
    <dgm:pt modelId="{1D593226-D181-416E-91FD-ACFCDFED133F}" type="pres">
      <dgm:prSet presAssocID="{E6CE7E85-83DE-416B-B3E0-F7C083D0DA2F}" presName="conn2-1" presStyleLbl="parChTrans1D2" presStyleIdx="0" presStyleCnt="5"/>
      <dgm:spPr/>
    </dgm:pt>
    <dgm:pt modelId="{F792FA56-1302-49A3-9EF6-4214A93AA127}" type="pres">
      <dgm:prSet presAssocID="{E6CE7E85-83DE-416B-B3E0-F7C083D0DA2F}" presName="connTx" presStyleLbl="parChTrans1D2" presStyleIdx="0" presStyleCnt="5"/>
      <dgm:spPr/>
    </dgm:pt>
    <dgm:pt modelId="{C3A84910-627B-44CC-93B0-71EBB0B69923}" type="pres">
      <dgm:prSet presAssocID="{194ABFAD-67E7-4D66-9472-430D590EB346}" presName="root2" presStyleCnt="0"/>
      <dgm:spPr/>
    </dgm:pt>
    <dgm:pt modelId="{8D73E36D-4AB6-4533-9E5D-6D0E7CB0D3F7}" type="pres">
      <dgm:prSet presAssocID="{194ABFAD-67E7-4D66-9472-430D590EB346}" presName="LevelTwoTextNode" presStyleLbl="node2" presStyleIdx="0" presStyleCnt="5">
        <dgm:presLayoutVars>
          <dgm:chPref val="3"/>
        </dgm:presLayoutVars>
      </dgm:prSet>
      <dgm:spPr/>
    </dgm:pt>
    <dgm:pt modelId="{557C770A-F776-40EA-8978-1F0FD5E7897A}" type="pres">
      <dgm:prSet presAssocID="{194ABFAD-67E7-4D66-9472-430D590EB346}" presName="level3hierChild" presStyleCnt="0"/>
      <dgm:spPr/>
    </dgm:pt>
    <dgm:pt modelId="{BAB3A3A2-41C4-4E8E-89D4-94670F8C8973}" type="pres">
      <dgm:prSet presAssocID="{727A658F-C9AB-4AF4-9D31-BE3F77050FED}" presName="conn2-1" presStyleLbl="parChTrans1D2" presStyleIdx="1" presStyleCnt="5"/>
      <dgm:spPr/>
    </dgm:pt>
    <dgm:pt modelId="{2D31185D-DD1F-4595-91B5-6A9207DF3C3E}" type="pres">
      <dgm:prSet presAssocID="{727A658F-C9AB-4AF4-9D31-BE3F77050FED}" presName="connTx" presStyleLbl="parChTrans1D2" presStyleIdx="1" presStyleCnt="5"/>
      <dgm:spPr/>
    </dgm:pt>
    <dgm:pt modelId="{03158C7F-CDD9-491A-8CF6-A081982262A2}" type="pres">
      <dgm:prSet presAssocID="{9986F431-AF77-407E-AD40-A5254410076E}" presName="root2" presStyleCnt="0"/>
      <dgm:spPr/>
    </dgm:pt>
    <dgm:pt modelId="{C50B5F31-E756-4ECC-9FBC-7C3DD55F9CA5}" type="pres">
      <dgm:prSet presAssocID="{9986F431-AF77-407E-AD40-A5254410076E}" presName="LevelTwoTextNode" presStyleLbl="node2" presStyleIdx="1" presStyleCnt="5">
        <dgm:presLayoutVars>
          <dgm:chPref val="3"/>
        </dgm:presLayoutVars>
      </dgm:prSet>
      <dgm:spPr/>
    </dgm:pt>
    <dgm:pt modelId="{60AA798B-5E5B-4AED-8AA2-406ADBDC1882}" type="pres">
      <dgm:prSet presAssocID="{9986F431-AF77-407E-AD40-A5254410076E}" presName="level3hierChild" presStyleCnt="0"/>
      <dgm:spPr/>
    </dgm:pt>
    <dgm:pt modelId="{72FDE33B-1907-4EB3-8110-8E9666FAF7CA}" type="pres">
      <dgm:prSet presAssocID="{FE3DD1CF-5243-40A6-850A-0E5517C36EAA}" presName="conn2-1" presStyleLbl="parChTrans1D2" presStyleIdx="2" presStyleCnt="5"/>
      <dgm:spPr/>
    </dgm:pt>
    <dgm:pt modelId="{43501F8E-3B5A-469A-83B5-8B841D787312}" type="pres">
      <dgm:prSet presAssocID="{FE3DD1CF-5243-40A6-850A-0E5517C36EAA}" presName="connTx" presStyleLbl="parChTrans1D2" presStyleIdx="2" presStyleCnt="5"/>
      <dgm:spPr/>
    </dgm:pt>
    <dgm:pt modelId="{097D1FE5-665C-4138-928D-422F93990F2F}" type="pres">
      <dgm:prSet presAssocID="{075C28A8-6EEB-4963-91DD-61892AC2FEAA}" presName="root2" presStyleCnt="0"/>
      <dgm:spPr/>
    </dgm:pt>
    <dgm:pt modelId="{B66CA073-A422-4418-A279-2A3F24A8106C}" type="pres">
      <dgm:prSet presAssocID="{075C28A8-6EEB-4963-91DD-61892AC2FEAA}" presName="LevelTwoTextNode" presStyleLbl="node2" presStyleIdx="2" presStyleCnt="5">
        <dgm:presLayoutVars>
          <dgm:chPref val="3"/>
        </dgm:presLayoutVars>
      </dgm:prSet>
      <dgm:spPr/>
    </dgm:pt>
    <dgm:pt modelId="{ABE680D8-9453-4A44-9970-67587C0A1130}" type="pres">
      <dgm:prSet presAssocID="{075C28A8-6EEB-4963-91DD-61892AC2FEAA}" presName="level3hierChild" presStyleCnt="0"/>
      <dgm:spPr/>
    </dgm:pt>
    <dgm:pt modelId="{AD13BA12-1017-41C3-A53B-8F93174F2C46}" type="pres">
      <dgm:prSet presAssocID="{142C1058-F556-47B8-86A9-426FE77060FA}" presName="conn2-1" presStyleLbl="parChTrans1D2" presStyleIdx="3" presStyleCnt="5"/>
      <dgm:spPr/>
    </dgm:pt>
    <dgm:pt modelId="{A88B8DAE-9D9F-4502-9B05-7C655AC46987}" type="pres">
      <dgm:prSet presAssocID="{142C1058-F556-47B8-86A9-426FE77060FA}" presName="connTx" presStyleLbl="parChTrans1D2" presStyleIdx="3" presStyleCnt="5"/>
      <dgm:spPr/>
    </dgm:pt>
    <dgm:pt modelId="{A0E39C40-3EF2-4FA1-95A4-6D11C4651BC1}" type="pres">
      <dgm:prSet presAssocID="{66ED9CA6-18FC-4A40-9092-DE4B15765DDE}" presName="root2" presStyleCnt="0"/>
      <dgm:spPr/>
    </dgm:pt>
    <dgm:pt modelId="{F0B44F76-7E5D-472A-93D2-20B5EC04F55C}" type="pres">
      <dgm:prSet presAssocID="{66ED9CA6-18FC-4A40-9092-DE4B15765DDE}" presName="LevelTwoTextNode" presStyleLbl="node2" presStyleIdx="3" presStyleCnt="5">
        <dgm:presLayoutVars>
          <dgm:chPref val="3"/>
        </dgm:presLayoutVars>
      </dgm:prSet>
      <dgm:spPr/>
    </dgm:pt>
    <dgm:pt modelId="{F7EA20F0-8AE8-449B-9B33-82F721253CCA}" type="pres">
      <dgm:prSet presAssocID="{66ED9CA6-18FC-4A40-9092-DE4B15765DDE}" presName="level3hierChild" presStyleCnt="0"/>
      <dgm:spPr/>
    </dgm:pt>
    <dgm:pt modelId="{4AB1E376-E145-45D4-AB41-C65314FE347D}" type="pres">
      <dgm:prSet presAssocID="{F60AFCC1-3712-481A-BD97-4B78EF0A9791}" presName="conn2-1" presStyleLbl="parChTrans1D2" presStyleIdx="4" presStyleCnt="5"/>
      <dgm:spPr/>
    </dgm:pt>
    <dgm:pt modelId="{2D05D21F-DFAF-4FBC-89B9-7900F6EEE93D}" type="pres">
      <dgm:prSet presAssocID="{F60AFCC1-3712-481A-BD97-4B78EF0A9791}" presName="connTx" presStyleLbl="parChTrans1D2" presStyleIdx="4" presStyleCnt="5"/>
      <dgm:spPr/>
    </dgm:pt>
    <dgm:pt modelId="{ED57B078-1F0E-4A53-B7CA-C035BA011C7A}" type="pres">
      <dgm:prSet presAssocID="{80EE5668-C81C-4D12-9DA2-A8454D7E47D8}" presName="root2" presStyleCnt="0"/>
      <dgm:spPr/>
    </dgm:pt>
    <dgm:pt modelId="{37A138CE-6365-4708-94AD-FF820AAAC18F}" type="pres">
      <dgm:prSet presAssocID="{80EE5668-C81C-4D12-9DA2-A8454D7E47D8}" presName="LevelTwoTextNode" presStyleLbl="node2" presStyleIdx="4" presStyleCnt="5">
        <dgm:presLayoutVars>
          <dgm:chPref val="3"/>
        </dgm:presLayoutVars>
      </dgm:prSet>
      <dgm:spPr/>
    </dgm:pt>
    <dgm:pt modelId="{93C26689-33E3-4E2D-9C9D-17103643BAE9}" type="pres">
      <dgm:prSet presAssocID="{80EE5668-C81C-4D12-9DA2-A8454D7E47D8}" presName="level3hierChild" presStyleCnt="0"/>
      <dgm:spPr/>
    </dgm:pt>
  </dgm:ptLst>
  <dgm:cxnLst>
    <dgm:cxn modelId="{10B90B0F-F554-4491-9FA4-9908D0C794C1}" type="presOf" srcId="{142C1058-F556-47B8-86A9-426FE77060FA}" destId="{A88B8DAE-9D9F-4502-9B05-7C655AC46987}" srcOrd="1" destOrd="0" presId="urn:microsoft.com/office/officeart/2008/layout/HorizontalMultiLevelHierarchy"/>
    <dgm:cxn modelId="{47CFCE0F-7FC7-4207-98C5-B47ECE095E39}" type="presOf" srcId="{727A658F-C9AB-4AF4-9D31-BE3F77050FED}" destId="{BAB3A3A2-41C4-4E8E-89D4-94670F8C8973}" srcOrd="0" destOrd="0" presId="urn:microsoft.com/office/officeart/2008/layout/HorizontalMultiLevelHierarchy"/>
    <dgm:cxn modelId="{7BBF0413-ABF2-4D74-A4C7-AFF38C9757AB}" srcId="{EE53518C-61A0-456C-AF99-19BF975E10A4}" destId="{9986F431-AF77-407E-AD40-A5254410076E}" srcOrd="1" destOrd="0" parTransId="{727A658F-C9AB-4AF4-9D31-BE3F77050FED}" sibTransId="{165D758B-432F-4637-BB28-40EF629B3482}"/>
    <dgm:cxn modelId="{A64BF015-D3E5-43CF-8719-FCD3178BCAC8}" type="presOf" srcId="{075C28A8-6EEB-4963-91DD-61892AC2FEAA}" destId="{B66CA073-A422-4418-A279-2A3F24A8106C}" srcOrd="0" destOrd="0" presId="urn:microsoft.com/office/officeart/2008/layout/HorizontalMultiLevelHierarchy"/>
    <dgm:cxn modelId="{768A1E19-BABD-4C8A-B7EF-E4B5892BAE8E}" type="presOf" srcId="{EE53518C-61A0-456C-AF99-19BF975E10A4}" destId="{A815B27C-FD5F-4CF0-AD3C-6E6C204BE6AE}" srcOrd="0" destOrd="0" presId="urn:microsoft.com/office/officeart/2008/layout/HorizontalMultiLevelHierarchy"/>
    <dgm:cxn modelId="{F95A731C-B6D8-40A9-B916-57971E3A97F9}" type="presOf" srcId="{F60AFCC1-3712-481A-BD97-4B78EF0A9791}" destId="{4AB1E376-E145-45D4-AB41-C65314FE347D}" srcOrd="0" destOrd="0" presId="urn:microsoft.com/office/officeart/2008/layout/HorizontalMultiLevelHierarchy"/>
    <dgm:cxn modelId="{12965A24-616B-4AFE-A64B-5C22F340133E}" type="presOf" srcId="{142C1058-F556-47B8-86A9-426FE77060FA}" destId="{AD13BA12-1017-41C3-A53B-8F93174F2C46}" srcOrd="0" destOrd="0" presId="urn:microsoft.com/office/officeart/2008/layout/HorizontalMultiLevelHierarchy"/>
    <dgm:cxn modelId="{0455E82D-C6CB-41C0-92F2-B995B0239958}" srcId="{EE53518C-61A0-456C-AF99-19BF975E10A4}" destId="{075C28A8-6EEB-4963-91DD-61892AC2FEAA}" srcOrd="2" destOrd="0" parTransId="{FE3DD1CF-5243-40A6-850A-0E5517C36EAA}" sibTransId="{04F396E8-9653-4F5F-B0F6-38D381A2A2F3}"/>
    <dgm:cxn modelId="{5E1BE636-F1A4-48E8-B64C-12ABEE33D054}" srcId="{EE53518C-61A0-456C-AF99-19BF975E10A4}" destId="{80EE5668-C81C-4D12-9DA2-A8454D7E47D8}" srcOrd="4" destOrd="0" parTransId="{F60AFCC1-3712-481A-BD97-4B78EF0A9791}" sibTransId="{EE3DE091-7925-4ABE-8106-8928B052040A}"/>
    <dgm:cxn modelId="{EAC9A53B-CA9C-4A04-AF99-9CFF75C842B3}" type="presOf" srcId="{727A658F-C9AB-4AF4-9D31-BE3F77050FED}" destId="{2D31185D-DD1F-4595-91B5-6A9207DF3C3E}" srcOrd="1" destOrd="0" presId="urn:microsoft.com/office/officeart/2008/layout/HorizontalMultiLevelHierarchy"/>
    <dgm:cxn modelId="{1DF81E41-EC64-49DE-9BCB-4EAEBBF5C4EF}" srcId="{EE53518C-61A0-456C-AF99-19BF975E10A4}" destId="{66ED9CA6-18FC-4A40-9092-DE4B15765DDE}" srcOrd="3" destOrd="0" parTransId="{142C1058-F556-47B8-86A9-426FE77060FA}" sibTransId="{D8F24C0E-6BB0-4CE9-86DA-38CCBF41F926}"/>
    <dgm:cxn modelId="{E742F248-A26F-48AA-8BDE-67680BF04401}" type="presOf" srcId="{FE3DD1CF-5243-40A6-850A-0E5517C36EAA}" destId="{43501F8E-3B5A-469A-83B5-8B841D787312}" srcOrd="1" destOrd="0" presId="urn:microsoft.com/office/officeart/2008/layout/HorizontalMultiLevelHierarchy"/>
    <dgm:cxn modelId="{15137950-A30A-4F9D-AA58-ECDD2EDF50C7}" type="presOf" srcId="{9986F431-AF77-407E-AD40-A5254410076E}" destId="{C50B5F31-E756-4ECC-9FBC-7C3DD55F9CA5}" srcOrd="0" destOrd="0" presId="urn:microsoft.com/office/officeart/2008/layout/HorizontalMultiLevelHierarchy"/>
    <dgm:cxn modelId="{5FEFCD66-1CE6-4312-B959-BE049F91E640}" type="presOf" srcId="{F60AFCC1-3712-481A-BD97-4B78EF0A9791}" destId="{2D05D21F-DFAF-4FBC-89B9-7900F6EEE93D}" srcOrd="1" destOrd="0" presId="urn:microsoft.com/office/officeart/2008/layout/HorizontalMultiLevelHierarchy"/>
    <dgm:cxn modelId="{B913997E-3C71-4DEE-9711-555DFD028DD6}" srcId="{9B16A0E0-449F-4C9C-B8A8-BA917A52407D}" destId="{EE53518C-61A0-456C-AF99-19BF975E10A4}" srcOrd="0" destOrd="0" parTransId="{3628E770-EFFF-4CF2-B6FA-C28A486384ED}" sibTransId="{492F7E9F-0741-4D0A-8706-E6A72A662E16}"/>
    <dgm:cxn modelId="{DC05B597-A3C5-4D0D-8C85-3C8E7CB7B665}" type="presOf" srcId="{E6CE7E85-83DE-416B-B3E0-F7C083D0DA2F}" destId="{1D593226-D181-416E-91FD-ACFCDFED133F}" srcOrd="0" destOrd="0" presId="urn:microsoft.com/office/officeart/2008/layout/HorizontalMultiLevelHierarchy"/>
    <dgm:cxn modelId="{312FFF9A-89AE-4240-AFAF-E5498D3BBB57}" srcId="{EE53518C-61A0-456C-AF99-19BF975E10A4}" destId="{194ABFAD-67E7-4D66-9472-430D590EB346}" srcOrd="0" destOrd="0" parTransId="{E6CE7E85-83DE-416B-B3E0-F7C083D0DA2F}" sibTransId="{1150E8F8-2ED9-426A-99AB-D2AF753D3468}"/>
    <dgm:cxn modelId="{7B70B2B5-AAA8-4981-931D-E6E4C1E40826}" type="presOf" srcId="{FE3DD1CF-5243-40A6-850A-0E5517C36EAA}" destId="{72FDE33B-1907-4EB3-8110-8E9666FAF7CA}" srcOrd="0" destOrd="0" presId="urn:microsoft.com/office/officeart/2008/layout/HorizontalMultiLevelHierarchy"/>
    <dgm:cxn modelId="{F97B45D9-A381-429A-910F-0A0F4B754D3A}" type="presOf" srcId="{9B16A0E0-449F-4C9C-B8A8-BA917A52407D}" destId="{8FF58ECB-0D30-4B46-AB12-2689015F3A0C}" srcOrd="0" destOrd="0" presId="urn:microsoft.com/office/officeart/2008/layout/HorizontalMultiLevelHierarchy"/>
    <dgm:cxn modelId="{C3B7C7E1-C6C9-484D-8539-29A2D13CFF92}" type="presOf" srcId="{80EE5668-C81C-4D12-9DA2-A8454D7E47D8}" destId="{37A138CE-6365-4708-94AD-FF820AAAC18F}" srcOrd="0" destOrd="0" presId="urn:microsoft.com/office/officeart/2008/layout/HorizontalMultiLevelHierarchy"/>
    <dgm:cxn modelId="{336233E5-E894-4610-B0A4-9E31F6CBBFD2}" type="presOf" srcId="{66ED9CA6-18FC-4A40-9092-DE4B15765DDE}" destId="{F0B44F76-7E5D-472A-93D2-20B5EC04F55C}" srcOrd="0" destOrd="0" presId="urn:microsoft.com/office/officeart/2008/layout/HorizontalMultiLevelHierarchy"/>
    <dgm:cxn modelId="{12672EE7-2ACD-47F0-8E4A-FA8238E15CBD}" type="presOf" srcId="{194ABFAD-67E7-4D66-9472-430D590EB346}" destId="{8D73E36D-4AB6-4533-9E5D-6D0E7CB0D3F7}" srcOrd="0" destOrd="0" presId="urn:microsoft.com/office/officeart/2008/layout/HorizontalMultiLevelHierarchy"/>
    <dgm:cxn modelId="{CDC26CE9-8462-4D67-9CD2-B506C0744BC7}" type="presOf" srcId="{E6CE7E85-83DE-416B-B3E0-F7C083D0DA2F}" destId="{F792FA56-1302-49A3-9EF6-4214A93AA127}" srcOrd="1" destOrd="0" presId="urn:microsoft.com/office/officeart/2008/layout/HorizontalMultiLevelHierarchy"/>
    <dgm:cxn modelId="{FD877CCD-77D1-4DEC-9B41-5D08F59E4785}" type="presParOf" srcId="{8FF58ECB-0D30-4B46-AB12-2689015F3A0C}" destId="{281968D4-6E8E-42C5-BD65-3C51E3681F9B}" srcOrd="0" destOrd="0" presId="urn:microsoft.com/office/officeart/2008/layout/HorizontalMultiLevelHierarchy"/>
    <dgm:cxn modelId="{21F9158C-72AC-420D-BC1B-D1EA7F40C0DA}" type="presParOf" srcId="{281968D4-6E8E-42C5-BD65-3C51E3681F9B}" destId="{A815B27C-FD5F-4CF0-AD3C-6E6C204BE6AE}" srcOrd="0" destOrd="0" presId="urn:microsoft.com/office/officeart/2008/layout/HorizontalMultiLevelHierarchy"/>
    <dgm:cxn modelId="{CDC5A9BD-9942-4249-AFD0-A4B51AD5E513}" type="presParOf" srcId="{281968D4-6E8E-42C5-BD65-3C51E3681F9B}" destId="{998DAD9C-54D1-4409-9AE8-5CE15B3CDB9C}" srcOrd="1" destOrd="0" presId="urn:microsoft.com/office/officeart/2008/layout/HorizontalMultiLevelHierarchy"/>
    <dgm:cxn modelId="{AE23B931-2479-4B6D-814B-BEB4E3D58FE6}" type="presParOf" srcId="{998DAD9C-54D1-4409-9AE8-5CE15B3CDB9C}" destId="{1D593226-D181-416E-91FD-ACFCDFED133F}" srcOrd="0" destOrd="0" presId="urn:microsoft.com/office/officeart/2008/layout/HorizontalMultiLevelHierarchy"/>
    <dgm:cxn modelId="{C9F22B9B-3730-4547-91A6-6CC2B4928E1F}" type="presParOf" srcId="{1D593226-D181-416E-91FD-ACFCDFED133F}" destId="{F792FA56-1302-49A3-9EF6-4214A93AA127}" srcOrd="0" destOrd="0" presId="urn:microsoft.com/office/officeart/2008/layout/HorizontalMultiLevelHierarchy"/>
    <dgm:cxn modelId="{46BA0D14-54AC-4BAB-A6A2-72926880C5E7}" type="presParOf" srcId="{998DAD9C-54D1-4409-9AE8-5CE15B3CDB9C}" destId="{C3A84910-627B-44CC-93B0-71EBB0B69923}" srcOrd="1" destOrd="0" presId="urn:microsoft.com/office/officeart/2008/layout/HorizontalMultiLevelHierarchy"/>
    <dgm:cxn modelId="{D9A1EB2F-1BF9-4591-AB70-C0298955AF83}" type="presParOf" srcId="{C3A84910-627B-44CC-93B0-71EBB0B69923}" destId="{8D73E36D-4AB6-4533-9E5D-6D0E7CB0D3F7}" srcOrd="0" destOrd="0" presId="urn:microsoft.com/office/officeart/2008/layout/HorizontalMultiLevelHierarchy"/>
    <dgm:cxn modelId="{6FA7D7D6-3DEB-43FE-A78E-F712BC20C869}" type="presParOf" srcId="{C3A84910-627B-44CC-93B0-71EBB0B69923}" destId="{557C770A-F776-40EA-8978-1F0FD5E7897A}" srcOrd="1" destOrd="0" presId="urn:microsoft.com/office/officeart/2008/layout/HorizontalMultiLevelHierarchy"/>
    <dgm:cxn modelId="{8CB963B4-912C-4A23-A601-5F58E843C86C}" type="presParOf" srcId="{998DAD9C-54D1-4409-9AE8-5CE15B3CDB9C}" destId="{BAB3A3A2-41C4-4E8E-89D4-94670F8C8973}" srcOrd="2" destOrd="0" presId="urn:microsoft.com/office/officeart/2008/layout/HorizontalMultiLevelHierarchy"/>
    <dgm:cxn modelId="{FAC83959-F226-4F6A-91A6-A85C30644F5D}" type="presParOf" srcId="{BAB3A3A2-41C4-4E8E-89D4-94670F8C8973}" destId="{2D31185D-DD1F-4595-91B5-6A9207DF3C3E}" srcOrd="0" destOrd="0" presId="urn:microsoft.com/office/officeart/2008/layout/HorizontalMultiLevelHierarchy"/>
    <dgm:cxn modelId="{647123A9-8342-4210-BE1F-1A3F556A128A}" type="presParOf" srcId="{998DAD9C-54D1-4409-9AE8-5CE15B3CDB9C}" destId="{03158C7F-CDD9-491A-8CF6-A081982262A2}" srcOrd="3" destOrd="0" presId="urn:microsoft.com/office/officeart/2008/layout/HorizontalMultiLevelHierarchy"/>
    <dgm:cxn modelId="{CE23366C-F19F-4229-B700-07B1DE46C966}" type="presParOf" srcId="{03158C7F-CDD9-491A-8CF6-A081982262A2}" destId="{C50B5F31-E756-4ECC-9FBC-7C3DD55F9CA5}" srcOrd="0" destOrd="0" presId="urn:microsoft.com/office/officeart/2008/layout/HorizontalMultiLevelHierarchy"/>
    <dgm:cxn modelId="{EEF63F26-3718-4E8C-A731-72CAFC7CDDBE}" type="presParOf" srcId="{03158C7F-CDD9-491A-8CF6-A081982262A2}" destId="{60AA798B-5E5B-4AED-8AA2-406ADBDC1882}" srcOrd="1" destOrd="0" presId="urn:microsoft.com/office/officeart/2008/layout/HorizontalMultiLevelHierarchy"/>
    <dgm:cxn modelId="{FBF03A3D-96DD-4C8E-8145-9238DE074C54}" type="presParOf" srcId="{998DAD9C-54D1-4409-9AE8-5CE15B3CDB9C}" destId="{72FDE33B-1907-4EB3-8110-8E9666FAF7CA}" srcOrd="4" destOrd="0" presId="urn:microsoft.com/office/officeart/2008/layout/HorizontalMultiLevelHierarchy"/>
    <dgm:cxn modelId="{3E0F9205-5BEC-4CF9-B861-4CADDC4FBD7A}" type="presParOf" srcId="{72FDE33B-1907-4EB3-8110-8E9666FAF7CA}" destId="{43501F8E-3B5A-469A-83B5-8B841D787312}" srcOrd="0" destOrd="0" presId="urn:microsoft.com/office/officeart/2008/layout/HorizontalMultiLevelHierarchy"/>
    <dgm:cxn modelId="{6F9F30A0-1EFF-443B-9EF8-A66B6106E184}" type="presParOf" srcId="{998DAD9C-54D1-4409-9AE8-5CE15B3CDB9C}" destId="{097D1FE5-665C-4138-928D-422F93990F2F}" srcOrd="5" destOrd="0" presId="urn:microsoft.com/office/officeart/2008/layout/HorizontalMultiLevelHierarchy"/>
    <dgm:cxn modelId="{9D9D64B6-61B2-4B04-9825-3C26BC64013C}" type="presParOf" srcId="{097D1FE5-665C-4138-928D-422F93990F2F}" destId="{B66CA073-A422-4418-A279-2A3F24A8106C}" srcOrd="0" destOrd="0" presId="urn:microsoft.com/office/officeart/2008/layout/HorizontalMultiLevelHierarchy"/>
    <dgm:cxn modelId="{5A3D8A46-A7FB-47D6-9BDB-A3E550C2447E}" type="presParOf" srcId="{097D1FE5-665C-4138-928D-422F93990F2F}" destId="{ABE680D8-9453-4A44-9970-67587C0A1130}" srcOrd="1" destOrd="0" presId="urn:microsoft.com/office/officeart/2008/layout/HorizontalMultiLevelHierarchy"/>
    <dgm:cxn modelId="{77DAFF0E-DB5A-4A8B-977A-99868F641346}" type="presParOf" srcId="{998DAD9C-54D1-4409-9AE8-5CE15B3CDB9C}" destId="{AD13BA12-1017-41C3-A53B-8F93174F2C46}" srcOrd="6" destOrd="0" presId="urn:microsoft.com/office/officeart/2008/layout/HorizontalMultiLevelHierarchy"/>
    <dgm:cxn modelId="{B58B8FA5-90E8-47B6-A713-9F4376252AB6}" type="presParOf" srcId="{AD13BA12-1017-41C3-A53B-8F93174F2C46}" destId="{A88B8DAE-9D9F-4502-9B05-7C655AC46987}" srcOrd="0" destOrd="0" presId="urn:microsoft.com/office/officeart/2008/layout/HorizontalMultiLevelHierarchy"/>
    <dgm:cxn modelId="{8D60E00B-C1EB-41CC-96CF-041D84CDEC37}" type="presParOf" srcId="{998DAD9C-54D1-4409-9AE8-5CE15B3CDB9C}" destId="{A0E39C40-3EF2-4FA1-95A4-6D11C4651BC1}" srcOrd="7" destOrd="0" presId="urn:microsoft.com/office/officeart/2008/layout/HorizontalMultiLevelHierarchy"/>
    <dgm:cxn modelId="{CEC6A9E4-B022-49A6-B09B-03867850AEFA}" type="presParOf" srcId="{A0E39C40-3EF2-4FA1-95A4-6D11C4651BC1}" destId="{F0B44F76-7E5D-472A-93D2-20B5EC04F55C}" srcOrd="0" destOrd="0" presId="urn:microsoft.com/office/officeart/2008/layout/HorizontalMultiLevelHierarchy"/>
    <dgm:cxn modelId="{E0348D13-3EED-4AEC-A34D-A5AC4190ECB3}" type="presParOf" srcId="{A0E39C40-3EF2-4FA1-95A4-6D11C4651BC1}" destId="{F7EA20F0-8AE8-449B-9B33-82F721253CCA}" srcOrd="1" destOrd="0" presId="urn:microsoft.com/office/officeart/2008/layout/HorizontalMultiLevelHierarchy"/>
    <dgm:cxn modelId="{28FF0BF2-EEDE-47C5-B73F-7EB26ACDCE17}" type="presParOf" srcId="{998DAD9C-54D1-4409-9AE8-5CE15B3CDB9C}" destId="{4AB1E376-E145-45D4-AB41-C65314FE347D}" srcOrd="8" destOrd="0" presId="urn:microsoft.com/office/officeart/2008/layout/HorizontalMultiLevelHierarchy"/>
    <dgm:cxn modelId="{92799130-872A-4287-A60F-0DB97E40232D}" type="presParOf" srcId="{4AB1E376-E145-45D4-AB41-C65314FE347D}" destId="{2D05D21F-DFAF-4FBC-89B9-7900F6EEE93D}" srcOrd="0" destOrd="0" presId="urn:microsoft.com/office/officeart/2008/layout/HorizontalMultiLevelHierarchy"/>
    <dgm:cxn modelId="{CE39C460-19F9-4E26-B436-B2BE5D8A828C}" type="presParOf" srcId="{998DAD9C-54D1-4409-9AE8-5CE15B3CDB9C}" destId="{ED57B078-1F0E-4A53-B7CA-C035BA011C7A}" srcOrd="9" destOrd="0" presId="urn:microsoft.com/office/officeart/2008/layout/HorizontalMultiLevelHierarchy"/>
    <dgm:cxn modelId="{30B26D90-C588-4124-84D5-35B92F3E6BA4}" type="presParOf" srcId="{ED57B078-1F0E-4A53-B7CA-C035BA011C7A}" destId="{37A138CE-6365-4708-94AD-FF820AAAC18F}" srcOrd="0" destOrd="0" presId="urn:microsoft.com/office/officeart/2008/layout/HorizontalMultiLevelHierarchy"/>
    <dgm:cxn modelId="{57A06B48-E6F4-4C99-8DA9-B52D897BAA0E}" type="presParOf" srcId="{ED57B078-1F0E-4A53-B7CA-C035BA011C7A}" destId="{93C26689-33E3-4E2D-9C9D-17103643BAE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6A0E0-449F-4C9C-B8A8-BA917A52407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EE53518C-61A0-456C-AF99-19BF975E10A4}">
      <dgm:prSet phldrT="[Text]" custT="1"/>
      <dgm:spPr/>
      <dgm:t>
        <a:bodyPr/>
        <a:lstStyle/>
        <a:p>
          <a:r>
            <a:rPr lang="el-GR" sz="3200" dirty="0"/>
            <a:t>ισόγλωσσοι</a:t>
          </a:r>
        </a:p>
      </dgm:t>
    </dgm:pt>
    <dgm:pt modelId="{3628E770-EFFF-4CF2-B6FA-C28A486384ED}" type="parTrans" cxnId="{B913997E-3C71-4DEE-9711-555DFD028DD6}">
      <dgm:prSet/>
      <dgm:spPr/>
      <dgm:t>
        <a:bodyPr/>
        <a:lstStyle/>
        <a:p>
          <a:endParaRPr lang="el-GR"/>
        </a:p>
      </dgm:t>
    </dgm:pt>
    <dgm:pt modelId="{492F7E9F-0741-4D0A-8706-E6A72A662E16}" type="sibTrans" cxnId="{B913997E-3C71-4DEE-9711-555DFD028DD6}">
      <dgm:prSet/>
      <dgm:spPr/>
      <dgm:t>
        <a:bodyPr/>
        <a:lstStyle/>
        <a:p>
          <a:endParaRPr lang="el-GR"/>
        </a:p>
      </dgm:t>
    </dgm:pt>
    <dgm:pt modelId="{194ABFAD-67E7-4D66-9472-430D590EB346}">
      <dgm:prSet phldrT="[Text]"/>
      <dgm:spPr/>
      <dgm:t>
        <a:bodyPr/>
        <a:lstStyle/>
        <a:p>
          <a:r>
            <a:rPr lang="el-GR" dirty="0"/>
            <a:t>Λεξιλογικές </a:t>
          </a:r>
          <a:r>
            <a:rPr lang="el-GR" dirty="0" err="1"/>
            <a:t>ισόγλωσσοι</a:t>
          </a:r>
          <a:r>
            <a:rPr lang="el-GR" dirty="0"/>
            <a:t> </a:t>
          </a:r>
        </a:p>
      </dgm:t>
    </dgm:pt>
    <dgm:pt modelId="{E6CE7E85-83DE-416B-B3E0-F7C083D0DA2F}" type="parTrans" cxnId="{312FFF9A-89AE-4240-AFAF-E5498D3BBB57}">
      <dgm:prSet/>
      <dgm:spPr/>
      <dgm:t>
        <a:bodyPr/>
        <a:lstStyle/>
        <a:p>
          <a:endParaRPr lang="el-GR"/>
        </a:p>
      </dgm:t>
    </dgm:pt>
    <dgm:pt modelId="{1150E8F8-2ED9-426A-99AB-D2AF753D3468}" type="sibTrans" cxnId="{312FFF9A-89AE-4240-AFAF-E5498D3BBB57}">
      <dgm:prSet/>
      <dgm:spPr/>
      <dgm:t>
        <a:bodyPr/>
        <a:lstStyle/>
        <a:p>
          <a:endParaRPr lang="el-GR"/>
        </a:p>
      </dgm:t>
    </dgm:pt>
    <dgm:pt modelId="{8FF58ECB-0D30-4B46-AB12-2689015F3A0C}" type="pres">
      <dgm:prSet presAssocID="{9B16A0E0-449F-4C9C-B8A8-BA917A52407D}" presName="Name0" presStyleCnt="0">
        <dgm:presLayoutVars>
          <dgm:chPref val="1"/>
          <dgm:dir/>
          <dgm:animOne val="branch"/>
          <dgm:animLvl val="lvl"/>
          <dgm:resizeHandles val="exact"/>
        </dgm:presLayoutVars>
      </dgm:prSet>
      <dgm:spPr/>
    </dgm:pt>
    <dgm:pt modelId="{281968D4-6E8E-42C5-BD65-3C51E3681F9B}" type="pres">
      <dgm:prSet presAssocID="{EE53518C-61A0-456C-AF99-19BF975E10A4}" presName="root1" presStyleCnt="0"/>
      <dgm:spPr/>
    </dgm:pt>
    <dgm:pt modelId="{A815B27C-FD5F-4CF0-AD3C-6E6C204BE6AE}" type="pres">
      <dgm:prSet presAssocID="{EE53518C-61A0-456C-AF99-19BF975E10A4}" presName="LevelOneTextNode" presStyleLbl="node0" presStyleIdx="0" presStyleCnt="1" custLinFactNeighborX="-36661" custLinFactNeighborY="-6381">
        <dgm:presLayoutVars>
          <dgm:chPref val="3"/>
        </dgm:presLayoutVars>
      </dgm:prSet>
      <dgm:spPr/>
    </dgm:pt>
    <dgm:pt modelId="{998DAD9C-54D1-4409-9AE8-5CE15B3CDB9C}" type="pres">
      <dgm:prSet presAssocID="{EE53518C-61A0-456C-AF99-19BF975E10A4}" presName="level2hierChild" presStyleCnt="0"/>
      <dgm:spPr/>
    </dgm:pt>
    <dgm:pt modelId="{1D593226-D181-416E-91FD-ACFCDFED133F}" type="pres">
      <dgm:prSet presAssocID="{E6CE7E85-83DE-416B-B3E0-F7C083D0DA2F}" presName="conn2-1" presStyleLbl="parChTrans1D2" presStyleIdx="0" presStyleCnt="1"/>
      <dgm:spPr/>
    </dgm:pt>
    <dgm:pt modelId="{F792FA56-1302-49A3-9EF6-4214A93AA127}" type="pres">
      <dgm:prSet presAssocID="{E6CE7E85-83DE-416B-B3E0-F7C083D0DA2F}" presName="connTx" presStyleLbl="parChTrans1D2" presStyleIdx="0" presStyleCnt="1"/>
      <dgm:spPr/>
    </dgm:pt>
    <dgm:pt modelId="{C3A84910-627B-44CC-93B0-71EBB0B69923}" type="pres">
      <dgm:prSet presAssocID="{194ABFAD-67E7-4D66-9472-430D590EB346}" presName="root2" presStyleCnt="0"/>
      <dgm:spPr/>
    </dgm:pt>
    <dgm:pt modelId="{8D73E36D-4AB6-4533-9E5D-6D0E7CB0D3F7}" type="pres">
      <dgm:prSet presAssocID="{194ABFAD-67E7-4D66-9472-430D590EB346}" presName="LevelTwoTextNode" presStyleLbl="node2" presStyleIdx="0" presStyleCnt="1">
        <dgm:presLayoutVars>
          <dgm:chPref val="3"/>
        </dgm:presLayoutVars>
      </dgm:prSet>
      <dgm:spPr/>
    </dgm:pt>
    <dgm:pt modelId="{557C770A-F776-40EA-8978-1F0FD5E7897A}" type="pres">
      <dgm:prSet presAssocID="{194ABFAD-67E7-4D66-9472-430D590EB346}" presName="level3hierChild" presStyleCnt="0"/>
      <dgm:spPr/>
    </dgm:pt>
  </dgm:ptLst>
  <dgm:cxnLst>
    <dgm:cxn modelId="{768A1E19-BABD-4C8A-B7EF-E4B5892BAE8E}" type="presOf" srcId="{EE53518C-61A0-456C-AF99-19BF975E10A4}" destId="{A815B27C-FD5F-4CF0-AD3C-6E6C204BE6AE}" srcOrd="0" destOrd="0" presId="urn:microsoft.com/office/officeart/2008/layout/HorizontalMultiLevelHierarchy"/>
    <dgm:cxn modelId="{B913997E-3C71-4DEE-9711-555DFD028DD6}" srcId="{9B16A0E0-449F-4C9C-B8A8-BA917A52407D}" destId="{EE53518C-61A0-456C-AF99-19BF975E10A4}" srcOrd="0" destOrd="0" parTransId="{3628E770-EFFF-4CF2-B6FA-C28A486384ED}" sibTransId="{492F7E9F-0741-4D0A-8706-E6A72A662E16}"/>
    <dgm:cxn modelId="{DC05B597-A3C5-4D0D-8C85-3C8E7CB7B665}" type="presOf" srcId="{E6CE7E85-83DE-416B-B3E0-F7C083D0DA2F}" destId="{1D593226-D181-416E-91FD-ACFCDFED133F}" srcOrd="0" destOrd="0" presId="urn:microsoft.com/office/officeart/2008/layout/HorizontalMultiLevelHierarchy"/>
    <dgm:cxn modelId="{312FFF9A-89AE-4240-AFAF-E5498D3BBB57}" srcId="{EE53518C-61A0-456C-AF99-19BF975E10A4}" destId="{194ABFAD-67E7-4D66-9472-430D590EB346}" srcOrd="0" destOrd="0" parTransId="{E6CE7E85-83DE-416B-B3E0-F7C083D0DA2F}" sibTransId="{1150E8F8-2ED9-426A-99AB-D2AF753D3468}"/>
    <dgm:cxn modelId="{F97B45D9-A381-429A-910F-0A0F4B754D3A}" type="presOf" srcId="{9B16A0E0-449F-4C9C-B8A8-BA917A52407D}" destId="{8FF58ECB-0D30-4B46-AB12-2689015F3A0C}" srcOrd="0" destOrd="0" presId="urn:microsoft.com/office/officeart/2008/layout/HorizontalMultiLevelHierarchy"/>
    <dgm:cxn modelId="{12672EE7-2ACD-47F0-8E4A-FA8238E15CBD}" type="presOf" srcId="{194ABFAD-67E7-4D66-9472-430D590EB346}" destId="{8D73E36D-4AB6-4533-9E5D-6D0E7CB0D3F7}" srcOrd="0" destOrd="0" presId="urn:microsoft.com/office/officeart/2008/layout/HorizontalMultiLevelHierarchy"/>
    <dgm:cxn modelId="{CDC26CE9-8462-4D67-9CD2-B506C0744BC7}" type="presOf" srcId="{E6CE7E85-83DE-416B-B3E0-F7C083D0DA2F}" destId="{F792FA56-1302-49A3-9EF6-4214A93AA127}" srcOrd="1" destOrd="0" presId="urn:microsoft.com/office/officeart/2008/layout/HorizontalMultiLevelHierarchy"/>
    <dgm:cxn modelId="{FD877CCD-77D1-4DEC-9B41-5D08F59E4785}" type="presParOf" srcId="{8FF58ECB-0D30-4B46-AB12-2689015F3A0C}" destId="{281968D4-6E8E-42C5-BD65-3C51E3681F9B}" srcOrd="0" destOrd="0" presId="urn:microsoft.com/office/officeart/2008/layout/HorizontalMultiLevelHierarchy"/>
    <dgm:cxn modelId="{21F9158C-72AC-420D-BC1B-D1EA7F40C0DA}" type="presParOf" srcId="{281968D4-6E8E-42C5-BD65-3C51E3681F9B}" destId="{A815B27C-FD5F-4CF0-AD3C-6E6C204BE6AE}" srcOrd="0" destOrd="0" presId="urn:microsoft.com/office/officeart/2008/layout/HorizontalMultiLevelHierarchy"/>
    <dgm:cxn modelId="{CDC5A9BD-9942-4249-AFD0-A4B51AD5E513}" type="presParOf" srcId="{281968D4-6E8E-42C5-BD65-3C51E3681F9B}" destId="{998DAD9C-54D1-4409-9AE8-5CE15B3CDB9C}" srcOrd="1" destOrd="0" presId="urn:microsoft.com/office/officeart/2008/layout/HorizontalMultiLevelHierarchy"/>
    <dgm:cxn modelId="{AE23B931-2479-4B6D-814B-BEB4E3D58FE6}" type="presParOf" srcId="{998DAD9C-54D1-4409-9AE8-5CE15B3CDB9C}" destId="{1D593226-D181-416E-91FD-ACFCDFED133F}" srcOrd="0" destOrd="0" presId="urn:microsoft.com/office/officeart/2008/layout/HorizontalMultiLevelHierarchy"/>
    <dgm:cxn modelId="{C9F22B9B-3730-4547-91A6-6CC2B4928E1F}" type="presParOf" srcId="{1D593226-D181-416E-91FD-ACFCDFED133F}" destId="{F792FA56-1302-49A3-9EF6-4214A93AA127}" srcOrd="0" destOrd="0" presId="urn:microsoft.com/office/officeart/2008/layout/HorizontalMultiLevelHierarchy"/>
    <dgm:cxn modelId="{46BA0D14-54AC-4BAB-A6A2-72926880C5E7}" type="presParOf" srcId="{998DAD9C-54D1-4409-9AE8-5CE15B3CDB9C}" destId="{C3A84910-627B-44CC-93B0-71EBB0B69923}" srcOrd="1" destOrd="0" presId="urn:microsoft.com/office/officeart/2008/layout/HorizontalMultiLevelHierarchy"/>
    <dgm:cxn modelId="{D9A1EB2F-1BF9-4591-AB70-C0298955AF83}" type="presParOf" srcId="{C3A84910-627B-44CC-93B0-71EBB0B69923}" destId="{8D73E36D-4AB6-4533-9E5D-6D0E7CB0D3F7}" srcOrd="0" destOrd="0" presId="urn:microsoft.com/office/officeart/2008/layout/HorizontalMultiLevelHierarchy"/>
    <dgm:cxn modelId="{6FA7D7D6-3DEB-43FE-A78E-F712BC20C869}" type="presParOf" srcId="{C3A84910-627B-44CC-93B0-71EBB0B69923}" destId="{557C770A-F776-40EA-8978-1F0FD5E7897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6A0E0-449F-4C9C-B8A8-BA917A52407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EE53518C-61A0-456C-AF99-19BF975E10A4}">
      <dgm:prSet phldrT="[Text]" custT="1"/>
      <dgm:spPr/>
      <dgm:t>
        <a:bodyPr/>
        <a:lstStyle/>
        <a:p>
          <a:r>
            <a:rPr lang="el-GR" sz="3200" dirty="0"/>
            <a:t>ισόγλωσσοι</a:t>
          </a:r>
        </a:p>
      </dgm:t>
    </dgm:pt>
    <dgm:pt modelId="{3628E770-EFFF-4CF2-B6FA-C28A486384ED}" type="parTrans" cxnId="{B913997E-3C71-4DEE-9711-555DFD028DD6}">
      <dgm:prSet/>
      <dgm:spPr/>
      <dgm:t>
        <a:bodyPr/>
        <a:lstStyle/>
        <a:p>
          <a:endParaRPr lang="el-GR"/>
        </a:p>
      </dgm:t>
    </dgm:pt>
    <dgm:pt modelId="{492F7E9F-0741-4D0A-8706-E6A72A662E16}" type="sibTrans" cxnId="{B913997E-3C71-4DEE-9711-555DFD028DD6}">
      <dgm:prSet/>
      <dgm:spPr/>
      <dgm:t>
        <a:bodyPr/>
        <a:lstStyle/>
        <a:p>
          <a:endParaRPr lang="el-GR"/>
        </a:p>
      </dgm:t>
    </dgm:pt>
    <dgm:pt modelId="{9986F431-AF77-407E-AD40-A5254410076E}">
      <dgm:prSet phldrT="[Text]"/>
      <dgm:spPr/>
      <dgm:t>
        <a:bodyPr/>
        <a:lstStyle/>
        <a:p>
          <a:r>
            <a:rPr lang="el-GR" dirty="0"/>
            <a:t>προφοράς</a:t>
          </a:r>
        </a:p>
      </dgm:t>
    </dgm:pt>
    <dgm:pt modelId="{727A658F-C9AB-4AF4-9D31-BE3F77050FED}" type="parTrans" cxnId="{7BBF0413-ABF2-4D74-A4C7-AFF38C9757AB}">
      <dgm:prSet/>
      <dgm:spPr/>
      <dgm:t>
        <a:bodyPr/>
        <a:lstStyle/>
        <a:p>
          <a:endParaRPr lang="el-GR"/>
        </a:p>
      </dgm:t>
    </dgm:pt>
    <dgm:pt modelId="{165D758B-432F-4637-BB28-40EF629B3482}" type="sibTrans" cxnId="{7BBF0413-ABF2-4D74-A4C7-AFF38C9757AB}">
      <dgm:prSet/>
      <dgm:spPr/>
      <dgm:t>
        <a:bodyPr/>
        <a:lstStyle/>
        <a:p>
          <a:endParaRPr lang="el-GR"/>
        </a:p>
      </dgm:t>
    </dgm:pt>
    <dgm:pt modelId="{8FF58ECB-0D30-4B46-AB12-2689015F3A0C}" type="pres">
      <dgm:prSet presAssocID="{9B16A0E0-449F-4C9C-B8A8-BA917A52407D}" presName="Name0" presStyleCnt="0">
        <dgm:presLayoutVars>
          <dgm:chPref val="1"/>
          <dgm:dir/>
          <dgm:animOne val="branch"/>
          <dgm:animLvl val="lvl"/>
          <dgm:resizeHandles val="exact"/>
        </dgm:presLayoutVars>
      </dgm:prSet>
      <dgm:spPr/>
    </dgm:pt>
    <dgm:pt modelId="{281968D4-6E8E-42C5-BD65-3C51E3681F9B}" type="pres">
      <dgm:prSet presAssocID="{EE53518C-61A0-456C-AF99-19BF975E10A4}" presName="root1" presStyleCnt="0"/>
      <dgm:spPr/>
    </dgm:pt>
    <dgm:pt modelId="{A815B27C-FD5F-4CF0-AD3C-6E6C204BE6AE}" type="pres">
      <dgm:prSet presAssocID="{EE53518C-61A0-456C-AF99-19BF975E10A4}" presName="LevelOneTextNode" presStyleLbl="node0" presStyleIdx="0" presStyleCnt="1" custLinFactNeighborX="-24416" custLinFactNeighborY="-4982">
        <dgm:presLayoutVars>
          <dgm:chPref val="3"/>
        </dgm:presLayoutVars>
      </dgm:prSet>
      <dgm:spPr/>
    </dgm:pt>
    <dgm:pt modelId="{998DAD9C-54D1-4409-9AE8-5CE15B3CDB9C}" type="pres">
      <dgm:prSet presAssocID="{EE53518C-61A0-456C-AF99-19BF975E10A4}" presName="level2hierChild" presStyleCnt="0"/>
      <dgm:spPr/>
    </dgm:pt>
    <dgm:pt modelId="{BAB3A3A2-41C4-4E8E-89D4-94670F8C8973}" type="pres">
      <dgm:prSet presAssocID="{727A658F-C9AB-4AF4-9D31-BE3F77050FED}" presName="conn2-1" presStyleLbl="parChTrans1D2" presStyleIdx="0" presStyleCnt="1"/>
      <dgm:spPr/>
    </dgm:pt>
    <dgm:pt modelId="{2D31185D-DD1F-4595-91B5-6A9207DF3C3E}" type="pres">
      <dgm:prSet presAssocID="{727A658F-C9AB-4AF4-9D31-BE3F77050FED}" presName="connTx" presStyleLbl="parChTrans1D2" presStyleIdx="0" presStyleCnt="1"/>
      <dgm:spPr/>
    </dgm:pt>
    <dgm:pt modelId="{03158C7F-CDD9-491A-8CF6-A081982262A2}" type="pres">
      <dgm:prSet presAssocID="{9986F431-AF77-407E-AD40-A5254410076E}" presName="root2" presStyleCnt="0"/>
      <dgm:spPr/>
    </dgm:pt>
    <dgm:pt modelId="{C50B5F31-E756-4ECC-9FBC-7C3DD55F9CA5}" type="pres">
      <dgm:prSet presAssocID="{9986F431-AF77-407E-AD40-A5254410076E}" presName="LevelTwoTextNode" presStyleLbl="node2" presStyleIdx="0" presStyleCnt="1" custScaleX="67878">
        <dgm:presLayoutVars>
          <dgm:chPref val="3"/>
        </dgm:presLayoutVars>
      </dgm:prSet>
      <dgm:spPr/>
    </dgm:pt>
    <dgm:pt modelId="{60AA798B-5E5B-4AED-8AA2-406ADBDC1882}" type="pres">
      <dgm:prSet presAssocID="{9986F431-AF77-407E-AD40-A5254410076E}" presName="level3hierChild" presStyleCnt="0"/>
      <dgm:spPr/>
    </dgm:pt>
  </dgm:ptLst>
  <dgm:cxnLst>
    <dgm:cxn modelId="{47CFCE0F-7FC7-4207-98C5-B47ECE095E39}" type="presOf" srcId="{727A658F-C9AB-4AF4-9D31-BE3F77050FED}" destId="{BAB3A3A2-41C4-4E8E-89D4-94670F8C8973}" srcOrd="0" destOrd="0" presId="urn:microsoft.com/office/officeart/2008/layout/HorizontalMultiLevelHierarchy"/>
    <dgm:cxn modelId="{7BBF0413-ABF2-4D74-A4C7-AFF38C9757AB}" srcId="{EE53518C-61A0-456C-AF99-19BF975E10A4}" destId="{9986F431-AF77-407E-AD40-A5254410076E}" srcOrd="0" destOrd="0" parTransId="{727A658F-C9AB-4AF4-9D31-BE3F77050FED}" sibTransId="{165D758B-432F-4637-BB28-40EF629B3482}"/>
    <dgm:cxn modelId="{768A1E19-BABD-4C8A-B7EF-E4B5892BAE8E}" type="presOf" srcId="{EE53518C-61A0-456C-AF99-19BF975E10A4}" destId="{A815B27C-FD5F-4CF0-AD3C-6E6C204BE6AE}" srcOrd="0" destOrd="0" presId="urn:microsoft.com/office/officeart/2008/layout/HorizontalMultiLevelHierarchy"/>
    <dgm:cxn modelId="{EAC9A53B-CA9C-4A04-AF99-9CFF75C842B3}" type="presOf" srcId="{727A658F-C9AB-4AF4-9D31-BE3F77050FED}" destId="{2D31185D-DD1F-4595-91B5-6A9207DF3C3E}" srcOrd="1" destOrd="0" presId="urn:microsoft.com/office/officeart/2008/layout/HorizontalMultiLevelHierarchy"/>
    <dgm:cxn modelId="{15137950-A30A-4F9D-AA58-ECDD2EDF50C7}" type="presOf" srcId="{9986F431-AF77-407E-AD40-A5254410076E}" destId="{C50B5F31-E756-4ECC-9FBC-7C3DD55F9CA5}" srcOrd="0" destOrd="0" presId="urn:microsoft.com/office/officeart/2008/layout/HorizontalMultiLevelHierarchy"/>
    <dgm:cxn modelId="{B913997E-3C71-4DEE-9711-555DFD028DD6}" srcId="{9B16A0E0-449F-4C9C-B8A8-BA917A52407D}" destId="{EE53518C-61A0-456C-AF99-19BF975E10A4}" srcOrd="0" destOrd="0" parTransId="{3628E770-EFFF-4CF2-B6FA-C28A486384ED}" sibTransId="{492F7E9F-0741-4D0A-8706-E6A72A662E16}"/>
    <dgm:cxn modelId="{F97B45D9-A381-429A-910F-0A0F4B754D3A}" type="presOf" srcId="{9B16A0E0-449F-4C9C-B8A8-BA917A52407D}" destId="{8FF58ECB-0D30-4B46-AB12-2689015F3A0C}" srcOrd="0" destOrd="0" presId="urn:microsoft.com/office/officeart/2008/layout/HorizontalMultiLevelHierarchy"/>
    <dgm:cxn modelId="{FD877CCD-77D1-4DEC-9B41-5D08F59E4785}" type="presParOf" srcId="{8FF58ECB-0D30-4B46-AB12-2689015F3A0C}" destId="{281968D4-6E8E-42C5-BD65-3C51E3681F9B}" srcOrd="0" destOrd="0" presId="urn:microsoft.com/office/officeart/2008/layout/HorizontalMultiLevelHierarchy"/>
    <dgm:cxn modelId="{21F9158C-72AC-420D-BC1B-D1EA7F40C0DA}" type="presParOf" srcId="{281968D4-6E8E-42C5-BD65-3C51E3681F9B}" destId="{A815B27C-FD5F-4CF0-AD3C-6E6C204BE6AE}" srcOrd="0" destOrd="0" presId="urn:microsoft.com/office/officeart/2008/layout/HorizontalMultiLevelHierarchy"/>
    <dgm:cxn modelId="{CDC5A9BD-9942-4249-AFD0-A4B51AD5E513}" type="presParOf" srcId="{281968D4-6E8E-42C5-BD65-3C51E3681F9B}" destId="{998DAD9C-54D1-4409-9AE8-5CE15B3CDB9C}" srcOrd="1" destOrd="0" presId="urn:microsoft.com/office/officeart/2008/layout/HorizontalMultiLevelHierarchy"/>
    <dgm:cxn modelId="{8CB963B4-912C-4A23-A601-5F58E843C86C}" type="presParOf" srcId="{998DAD9C-54D1-4409-9AE8-5CE15B3CDB9C}" destId="{BAB3A3A2-41C4-4E8E-89D4-94670F8C8973}" srcOrd="0" destOrd="0" presId="urn:microsoft.com/office/officeart/2008/layout/HorizontalMultiLevelHierarchy"/>
    <dgm:cxn modelId="{FAC83959-F226-4F6A-91A6-A85C30644F5D}" type="presParOf" srcId="{BAB3A3A2-41C4-4E8E-89D4-94670F8C8973}" destId="{2D31185D-DD1F-4595-91B5-6A9207DF3C3E}" srcOrd="0" destOrd="0" presId="urn:microsoft.com/office/officeart/2008/layout/HorizontalMultiLevelHierarchy"/>
    <dgm:cxn modelId="{647123A9-8342-4210-BE1F-1A3F556A128A}" type="presParOf" srcId="{998DAD9C-54D1-4409-9AE8-5CE15B3CDB9C}" destId="{03158C7F-CDD9-491A-8CF6-A081982262A2}" srcOrd="1" destOrd="0" presId="urn:microsoft.com/office/officeart/2008/layout/HorizontalMultiLevelHierarchy"/>
    <dgm:cxn modelId="{CE23366C-F19F-4229-B700-07B1DE46C966}" type="presParOf" srcId="{03158C7F-CDD9-491A-8CF6-A081982262A2}" destId="{C50B5F31-E756-4ECC-9FBC-7C3DD55F9CA5}" srcOrd="0" destOrd="0" presId="urn:microsoft.com/office/officeart/2008/layout/HorizontalMultiLevelHierarchy"/>
    <dgm:cxn modelId="{EEF63F26-3718-4E8C-A731-72CAFC7CDDBE}" type="presParOf" srcId="{03158C7F-CDD9-491A-8CF6-A081982262A2}" destId="{60AA798B-5E5B-4AED-8AA2-406ADBDC188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6A0E0-449F-4C9C-B8A8-BA917A52407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EE53518C-61A0-456C-AF99-19BF975E10A4}">
      <dgm:prSet phldrT="[Text]" custT="1"/>
      <dgm:spPr/>
      <dgm:t>
        <a:bodyPr/>
        <a:lstStyle/>
        <a:p>
          <a:r>
            <a:rPr lang="el-GR" sz="3200" dirty="0"/>
            <a:t>ισόγλωσσοι</a:t>
          </a:r>
        </a:p>
      </dgm:t>
    </dgm:pt>
    <dgm:pt modelId="{3628E770-EFFF-4CF2-B6FA-C28A486384ED}" type="parTrans" cxnId="{B913997E-3C71-4DEE-9711-555DFD028DD6}">
      <dgm:prSet/>
      <dgm:spPr/>
      <dgm:t>
        <a:bodyPr/>
        <a:lstStyle/>
        <a:p>
          <a:endParaRPr lang="el-GR"/>
        </a:p>
      </dgm:t>
    </dgm:pt>
    <dgm:pt modelId="{492F7E9F-0741-4D0A-8706-E6A72A662E16}" type="sibTrans" cxnId="{B913997E-3C71-4DEE-9711-555DFD028DD6}">
      <dgm:prSet/>
      <dgm:spPr/>
      <dgm:t>
        <a:bodyPr/>
        <a:lstStyle/>
        <a:p>
          <a:endParaRPr lang="el-GR"/>
        </a:p>
      </dgm:t>
    </dgm:pt>
    <dgm:pt modelId="{075C28A8-6EEB-4963-91DD-61892AC2FEAA}">
      <dgm:prSet/>
      <dgm:spPr/>
      <dgm:t>
        <a:bodyPr/>
        <a:lstStyle/>
        <a:p>
          <a:r>
            <a:rPr lang="el-GR" dirty="0"/>
            <a:t>μορφολογικές </a:t>
          </a:r>
        </a:p>
      </dgm:t>
    </dgm:pt>
    <dgm:pt modelId="{FE3DD1CF-5243-40A6-850A-0E5517C36EAA}" type="parTrans" cxnId="{0455E82D-C6CB-41C0-92F2-B995B0239958}">
      <dgm:prSet/>
      <dgm:spPr/>
      <dgm:t>
        <a:bodyPr/>
        <a:lstStyle/>
        <a:p>
          <a:endParaRPr lang="el-GR"/>
        </a:p>
      </dgm:t>
    </dgm:pt>
    <dgm:pt modelId="{04F396E8-9653-4F5F-B0F6-38D381A2A2F3}" type="sibTrans" cxnId="{0455E82D-C6CB-41C0-92F2-B995B0239958}">
      <dgm:prSet/>
      <dgm:spPr/>
      <dgm:t>
        <a:bodyPr/>
        <a:lstStyle/>
        <a:p>
          <a:endParaRPr lang="el-GR"/>
        </a:p>
      </dgm:t>
    </dgm:pt>
    <dgm:pt modelId="{8FF58ECB-0D30-4B46-AB12-2689015F3A0C}" type="pres">
      <dgm:prSet presAssocID="{9B16A0E0-449F-4C9C-B8A8-BA917A52407D}" presName="Name0" presStyleCnt="0">
        <dgm:presLayoutVars>
          <dgm:chPref val="1"/>
          <dgm:dir/>
          <dgm:animOne val="branch"/>
          <dgm:animLvl val="lvl"/>
          <dgm:resizeHandles val="exact"/>
        </dgm:presLayoutVars>
      </dgm:prSet>
      <dgm:spPr/>
    </dgm:pt>
    <dgm:pt modelId="{281968D4-6E8E-42C5-BD65-3C51E3681F9B}" type="pres">
      <dgm:prSet presAssocID="{EE53518C-61A0-456C-AF99-19BF975E10A4}" presName="root1" presStyleCnt="0"/>
      <dgm:spPr/>
    </dgm:pt>
    <dgm:pt modelId="{A815B27C-FD5F-4CF0-AD3C-6E6C204BE6AE}" type="pres">
      <dgm:prSet presAssocID="{EE53518C-61A0-456C-AF99-19BF975E10A4}" presName="LevelOneTextNode" presStyleLbl="node0" presStyleIdx="0" presStyleCnt="1" custLinFactNeighborX="-24416" custLinFactNeighborY="-4982">
        <dgm:presLayoutVars>
          <dgm:chPref val="3"/>
        </dgm:presLayoutVars>
      </dgm:prSet>
      <dgm:spPr/>
    </dgm:pt>
    <dgm:pt modelId="{998DAD9C-54D1-4409-9AE8-5CE15B3CDB9C}" type="pres">
      <dgm:prSet presAssocID="{EE53518C-61A0-456C-AF99-19BF975E10A4}" presName="level2hierChild" presStyleCnt="0"/>
      <dgm:spPr/>
    </dgm:pt>
    <dgm:pt modelId="{72FDE33B-1907-4EB3-8110-8E9666FAF7CA}" type="pres">
      <dgm:prSet presAssocID="{FE3DD1CF-5243-40A6-850A-0E5517C36EAA}" presName="conn2-1" presStyleLbl="parChTrans1D2" presStyleIdx="0" presStyleCnt="1"/>
      <dgm:spPr/>
    </dgm:pt>
    <dgm:pt modelId="{43501F8E-3B5A-469A-83B5-8B841D787312}" type="pres">
      <dgm:prSet presAssocID="{FE3DD1CF-5243-40A6-850A-0E5517C36EAA}" presName="connTx" presStyleLbl="parChTrans1D2" presStyleIdx="0" presStyleCnt="1"/>
      <dgm:spPr/>
    </dgm:pt>
    <dgm:pt modelId="{097D1FE5-665C-4138-928D-422F93990F2F}" type="pres">
      <dgm:prSet presAssocID="{075C28A8-6EEB-4963-91DD-61892AC2FEAA}" presName="root2" presStyleCnt="0"/>
      <dgm:spPr/>
    </dgm:pt>
    <dgm:pt modelId="{B66CA073-A422-4418-A279-2A3F24A8106C}" type="pres">
      <dgm:prSet presAssocID="{075C28A8-6EEB-4963-91DD-61892AC2FEAA}" presName="LevelTwoTextNode" presStyleLbl="node2" presStyleIdx="0" presStyleCnt="1">
        <dgm:presLayoutVars>
          <dgm:chPref val="3"/>
        </dgm:presLayoutVars>
      </dgm:prSet>
      <dgm:spPr/>
    </dgm:pt>
    <dgm:pt modelId="{ABE680D8-9453-4A44-9970-67587C0A1130}" type="pres">
      <dgm:prSet presAssocID="{075C28A8-6EEB-4963-91DD-61892AC2FEAA}" presName="level3hierChild" presStyleCnt="0"/>
      <dgm:spPr/>
    </dgm:pt>
  </dgm:ptLst>
  <dgm:cxnLst>
    <dgm:cxn modelId="{A64BF015-D3E5-43CF-8719-FCD3178BCAC8}" type="presOf" srcId="{075C28A8-6EEB-4963-91DD-61892AC2FEAA}" destId="{B66CA073-A422-4418-A279-2A3F24A8106C}" srcOrd="0" destOrd="0" presId="urn:microsoft.com/office/officeart/2008/layout/HorizontalMultiLevelHierarchy"/>
    <dgm:cxn modelId="{768A1E19-BABD-4C8A-B7EF-E4B5892BAE8E}" type="presOf" srcId="{EE53518C-61A0-456C-AF99-19BF975E10A4}" destId="{A815B27C-FD5F-4CF0-AD3C-6E6C204BE6AE}" srcOrd="0" destOrd="0" presId="urn:microsoft.com/office/officeart/2008/layout/HorizontalMultiLevelHierarchy"/>
    <dgm:cxn modelId="{0455E82D-C6CB-41C0-92F2-B995B0239958}" srcId="{EE53518C-61A0-456C-AF99-19BF975E10A4}" destId="{075C28A8-6EEB-4963-91DD-61892AC2FEAA}" srcOrd="0" destOrd="0" parTransId="{FE3DD1CF-5243-40A6-850A-0E5517C36EAA}" sibTransId="{04F396E8-9653-4F5F-B0F6-38D381A2A2F3}"/>
    <dgm:cxn modelId="{E742F248-A26F-48AA-8BDE-67680BF04401}" type="presOf" srcId="{FE3DD1CF-5243-40A6-850A-0E5517C36EAA}" destId="{43501F8E-3B5A-469A-83B5-8B841D787312}" srcOrd="1" destOrd="0" presId="urn:microsoft.com/office/officeart/2008/layout/HorizontalMultiLevelHierarchy"/>
    <dgm:cxn modelId="{B913997E-3C71-4DEE-9711-555DFD028DD6}" srcId="{9B16A0E0-449F-4C9C-B8A8-BA917A52407D}" destId="{EE53518C-61A0-456C-AF99-19BF975E10A4}" srcOrd="0" destOrd="0" parTransId="{3628E770-EFFF-4CF2-B6FA-C28A486384ED}" sibTransId="{492F7E9F-0741-4D0A-8706-E6A72A662E16}"/>
    <dgm:cxn modelId="{7B70B2B5-AAA8-4981-931D-E6E4C1E40826}" type="presOf" srcId="{FE3DD1CF-5243-40A6-850A-0E5517C36EAA}" destId="{72FDE33B-1907-4EB3-8110-8E9666FAF7CA}" srcOrd="0" destOrd="0" presId="urn:microsoft.com/office/officeart/2008/layout/HorizontalMultiLevelHierarchy"/>
    <dgm:cxn modelId="{F97B45D9-A381-429A-910F-0A0F4B754D3A}" type="presOf" srcId="{9B16A0E0-449F-4C9C-B8A8-BA917A52407D}" destId="{8FF58ECB-0D30-4B46-AB12-2689015F3A0C}" srcOrd="0" destOrd="0" presId="urn:microsoft.com/office/officeart/2008/layout/HorizontalMultiLevelHierarchy"/>
    <dgm:cxn modelId="{FD877CCD-77D1-4DEC-9B41-5D08F59E4785}" type="presParOf" srcId="{8FF58ECB-0D30-4B46-AB12-2689015F3A0C}" destId="{281968D4-6E8E-42C5-BD65-3C51E3681F9B}" srcOrd="0" destOrd="0" presId="urn:microsoft.com/office/officeart/2008/layout/HorizontalMultiLevelHierarchy"/>
    <dgm:cxn modelId="{21F9158C-72AC-420D-BC1B-D1EA7F40C0DA}" type="presParOf" srcId="{281968D4-6E8E-42C5-BD65-3C51E3681F9B}" destId="{A815B27C-FD5F-4CF0-AD3C-6E6C204BE6AE}" srcOrd="0" destOrd="0" presId="urn:microsoft.com/office/officeart/2008/layout/HorizontalMultiLevelHierarchy"/>
    <dgm:cxn modelId="{CDC5A9BD-9942-4249-AFD0-A4B51AD5E513}" type="presParOf" srcId="{281968D4-6E8E-42C5-BD65-3C51E3681F9B}" destId="{998DAD9C-54D1-4409-9AE8-5CE15B3CDB9C}" srcOrd="1" destOrd="0" presId="urn:microsoft.com/office/officeart/2008/layout/HorizontalMultiLevelHierarchy"/>
    <dgm:cxn modelId="{FBF03A3D-96DD-4C8E-8145-9238DE074C54}" type="presParOf" srcId="{998DAD9C-54D1-4409-9AE8-5CE15B3CDB9C}" destId="{72FDE33B-1907-4EB3-8110-8E9666FAF7CA}" srcOrd="0" destOrd="0" presId="urn:microsoft.com/office/officeart/2008/layout/HorizontalMultiLevelHierarchy"/>
    <dgm:cxn modelId="{3E0F9205-5BEC-4CF9-B861-4CADDC4FBD7A}" type="presParOf" srcId="{72FDE33B-1907-4EB3-8110-8E9666FAF7CA}" destId="{43501F8E-3B5A-469A-83B5-8B841D787312}" srcOrd="0" destOrd="0" presId="urn:microsoft.com/office/officeart/2008/layout/HorizontalMultiLevelHierarchy"/>
    <dgm:cxn modelId="{6F9F30A0-1EFF-443B-9EF8-A66B6106E184}" type="presParOf" srcId="{998DAD9C-54D1-4409-9AE8-5CE15B3CDB9C}" destId="{097D1FE5-665C-4138-928D-422F93990F2F}" srcOrd="1" destOrd="0" presId="urn:microsoft.com/office/officeart/2008/layout/HorizontalMultiLevelHierarchy"/>
    <dgm:cxn modelId="{9D9D64B6-61B2-4B04-9825-3C26BC64013C}" type="presParOf" srcId="{097D1FE5-665C-4138-928D-422F93990F2F}" destId="{B66CA073-A422-4418-A279-2A3F24A8106C}" srcOrd="0" destOrd="0" presId="urn:microsoft.com/office/officeart/2008/layout/HorizontalMultiLevelHierarchy"/>
    <dgm:cxn modelId="{5A3D8A46-A7FB-47D6-9BDB-A3E550C2447E}" type="presParOf" srcId="{097D1FE5-665C-4138-928D-422F93990F2F}" destId="{ABE680D8-9453-4A44-9970-67587C0A113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6A0E0-449F-4C9C-B8A8-BA917A52407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EE53518C-61A0-456C-AF99-19BF975E10A4}">
      <dgm:prSet phldrT="[Text]" custT="1"/>
      <dgm:spPr/>
      <dgm:t>
        <a:bodyPr/>
        <a:lstStyle/>
        <a:p>
          <a:r>
            <a:rPr lang="el-GR" sz="3200" dirty="0"/>
            <a:t>ισόγλωσσοι</a:t>
          </a:r>
        </a:p>
      </dgm:t>
    </dgm:pt>
    <dgm:pt modelId="{3628E770-EFFF-4CF2-B6FA-C28A486384ED}" type="parTrans" cxnId="{B913997E-3C71-4DEE-9711-555DFD028DD6}">
      <dgm:prSet/>
      <dgm:spPr/>
      <dgm:t>
        <a:bodyPr/>
        <a:lstStyle/>
        <a:p>
          <a:endParaRPr lang="el-GR"/>
        </a:p>
      </dgm:t>
    </dgm:pt>
    <dgm:pt modelId="{492F7E9F-0741-4D0A-8706-E6A72A662E16}" type="sibTrans" cxnId="{B913997E-3C71-4DEE-9711-555DFD028DD6}">
      <dgm:prSet/>
      <dgm:spPr/>
      <dgm:t>
        <a:bodyPr/>
        <a:lstStyle/>
        <a:p>
          <a:endParaRPr lang="el-GR"/>
        </a:p>
      </dgm:t>
    </dgm:pt>
    <dgm:pt modelId="{66ED9CA6-18FC-4A40-9092-DE4B15765DDE}">
      <dgm:prSet/>
      <dgm:spPr/>
      <dgm:t>
        <a:bodyPr/>
        <a:lstStyle/>
        <a:p>
          <a:r>
            <a:rPr lang="el-GR" dirty="0"/>
            <a:t>συντακτικές</a:t>
          </a:r>
        </a:p>
      </dgm:t>
    </dgm:pt>
    <dgm:pt modelId="{142C1058-F556-47B8-86A9-426FE77060FA}" type="parTrans" cxnId="{1DF81E41-EC64-49DE-9BCB-4EAEBBF5C4EF}">
      <dgm:prSet/>
      <dgm:spPr/>
      <dgm:t>
        <a:bodyPr/>
        <a:lstStyle/>
        <a:p>
          <a:endParaRPr lang="el-GR"/>
        </a:p>
      </dgm:t>
    </dgm:pt>
    <dgm:pt modelId="{D8F24C0E-6BB0-4CE9-86DA-38CCBF41F926}" type="sibTrans" cxnId="{1DF81E41-EC64-49DE-9BCB-4EAEBBF5C4EF}">
      <dgm:prSet/>
      <dgm:spPr/>
      <dgm:t>
        <a:bodyPr/>
        <a:lstStyle/>
        <a:p>
          <a:endParaRPr lang="el-GR"/>
        </a:p>
      </dgm:t>
    </dgm:pt>
    <dgm:pt modelId="{8FF58ECB-0D30-4B46-AB12-2689015F3A0C}" type="pres">
      <dgm:prSet presAssocID="{9B16A0E0-449F-4C9C-B8A8-BA917A52407D}" presName="Name0" presStyleCnt="0">
        <dgm:presLayoutVars>
          <dgm:chPref val="1"/>
          <dgm:dir/>
          <dgm:animOne val="branch"/>
          <dgm:animLvl val="lvl"/>
          <dgm:resizeHandles val="exact"/>
        </dgm:presLayoutVars>
      </dgm:prSet>
      <dgm:spPr/>
    </dgm:pt>
    <dgm:pt modelId="{281968D4-6E8E-42C5-BD65-3C51E3681F9B}" type="pres">
      <dgm:prSet presAssocID="{EE53518C-61A0-456C-AF99-19BF975E10A4}" presName="root1" presStyleCnt="0"/>
      <dgm:spPr/>
    </dgm:pt>
    <dgm:pt modelId="{A815B27C-FD5F-4CF0-AD3C-6E6C204BE6AE}" type="pres">
      <dgm:prSet presAssocID="{EE53518C-61A0-456C-AF99-19BF975E10A4}" presName="LevelOneTextNode" presStyleLbl="node0" presStyleIdx="0" presStyleCnt="1" custLinFactNeighborX="-36661" custLinFactNeighborY="-6381">
        <dgm:presLayoutVars>
          <dgm:chPref val="3"/>
        </dgm:presLayoutVars>
      </dgm:prSet>
      <dgm:spPr/>
    </dgm:pt>
    <dgm:pt modelId="{998DAD9C-54D1-4409-9AE8-5CE15B3CDB9C}" type="pres">
      <dgm:prSet presAssocID="{EE53518C-61A0-456C-AF99-19BF975E10A4}" presName="level2hierChild" presStyleCnt="0"/>
      <dgm:spPr/>
    </dgm:pt>
    <dgm:pt modelId="{AD13BA12-1017-41C3-A53B-8F93174F2C46}" type="pres">
      <dgm:prSet presAssocID="{142C1058-F556-47B8-86A9-426FE77060FA}" presName="conn2-1" presStyleLbl="parChTrans1D2" presStyleIdx="0" presStyleCnt="1"/>
      <dgm:spPr/>
    </dgm:pt>
    <dgm:pt modelId="{A88B8DAE-9D9F-4502-9B05-7C655AC46987}" type="pres">
      <dgm:prSet presAssocID="{142C1058-F556-47B8-86A9-426FE77060FA}" presName="connTx" presStyleLbl="parChTrans1D2" presStyleIdx="0" presStyleCnt="1"/>
      <dgm:spPr/>
    </dgm:pt>
    <dgm:pt modelId="{A0E39C40-3EF2-4FA1-95A4-6D11C4651BC1}" type="pres">
      <dgm:prSet presAssocID="{66ED9CA6-18FC-4A40-9092-DE4B15765DDE}" presName="root2" presStyleCnt="0"/>
      <dgm:spPr/>
    </dgm:pt>
    <dgm:pt modelId="{F0B44F76-7E5D-472A-93D2-20B5EC04F55C}" type="pres">
      <dgm:prSet presAssocID="{66ED9CA6-18FC-4A40-9092-DE4B15765DDE}" presName="LevelTwoTextNode" presStyleLbl="node2" presStyleIdx="0" presStyleCnt="1">
        <dgm:presLayoutVars>
          <dgm:chPref val="3"/>
        </dgm:presLayoutVars>
      </dgm:prSet>
      <dgm:spPr/>
    </dgm:pt>
    <dgm:pt modelId="{F7EA20F0-8AE8-449B-9B33-82F721253CCA}" type="pres">
      <dgm:prSet presAssocID="{66ED9CA6-18FC-4A40-9092-DE4B15765DDE}" presName="level3hierChild" presStyleCnt="0"/>
      <dgm:spPr/>
    </dgm:pt>
  </dgm:ptLst>
  <dgm:cxnLst>
    <dgm:cxn modelId="{10B90B0F-F554-4491-9FA4-9908D0C794C1}" type="presOf" srcId="{142C1058-F556-47B8-86A9-426FE77060FA}" destId="{A88B8DAE-9D9F-4502-9B05-7C655AC46987}" srcOrd="1" destOrd="0" presId="urn:microsoft.com/office/officeart/2008/layout/HorizontalMultiLevelHierarchy"/>
    <dgm:cxn modelId="{768A1E19-BABD-4C8A-B7EF-E4B5892BAE8E}" type="presOf" srcId="{EE53518C-61A0-456C-AF99-19BF975E10A4}" destId="{A815B27C-FD5F-4CF0-AD3C-6E6C204BE6AE}" srcOrd="0" destOrd="0" presId="urn:microsoft.com/office/officeart/2008/layout/HorizontalMultiLevelHierarchy"/>
    <dgm:cxn modelId="{12965A24-616B-4AFE-A64B-5C22F340133E}" type="presOf" srcId="{142C1058-F556-47B8-86A9-426FE77060FA}" destId="{AD13BA12-1017-41C3-A53B-8F93174F2C46}" srcOrd="0" destOrd="0" presId="urn:microsoft.com/office/officeart/2008/layout/HorizontalMultiLevelHierarchy"/>
    <dgm:cxn modelId="{1DF81E41-EC64-49DE-9BCB-4EAEBBF5C4EF}" srcId="{EE53518C-61A0-456C-AF99-19BF975E10A4}" destId="{66ED9CA6-18FC-4A40-9092-DE4B15765DDE}" srcOrd="0" destOrd="0" parTransId="{142C1058-F556-47B8-86A9-426FE77060FA}" sibTransId="{D8F24C0E-6BB0-4CE9-86DA-38CCBF41F926}"/>
    <dgm:cxn modelId="{B913997E-3C71-4DEE-9711-555DFD028DD6}" srcId="{9B16A0E0-449F-4C9C-B8A8-BA917A52407D}" destId="{EE53518C-61A0-456C-AF99-19BF975E10A4}" srcOrd="0" destOrd="0" parTransId="{3628E770-EFFF-4CF2-B6FA-C28A486384ED}" sibTransId="{492F7E9F-0741-4D0A-8706-E6A72A662E16}"/>
    <dgm:cxn modelId="{F97B45D9-A381-429A-910F-0A0F4B754D3A}" type="presOf" srcId="{9B16A0E0-449F-4C9C-B8A8-BA917A52407D}" destId="{8FF58ECB-0D30-4B46-AB12-2689015F3A0C}" srcOrd="0" destOrd="0" presId="urn:microsoft.com/office/officeart/2008/layout/HorizontalMultiLevelHierarchy"/>
    <dgm:cxn modelId="{336233E5-E894-4610-B0A4-9E31F6CBBFD2}" type="presOf" srcId="{66ED9CA6-18FC-4A40-9092-DE4B15765DDE}" destId="{F0B44F76-7E5D-472A-93D2-20B5EC04F55C}" srcOrd="0" destOrd="0" presId="urn:microsoft.com/office/officeart/2008/layout/HorizontalMultiLevelHierarchy"/>
    <dgm:cxn modelId="{FD877CCD-77D1-4DEC-9B41-5D08F59E4785}" type="presParOf" srcId="{8FF58ECB-0D30-4B46-AB12-2689015F3A0C}" destId="{281968D4-6E8E-42C5-BD65-3C51E3681F9B}" srcOrd="0" destOrd="0" presId="urn:microsoft.com/office/officeart/2008/layout/HorizontalMultiLevelHierarchy"/>
    <dgm:cxn modelId="{21F9158C-72AC-420D-BC1B-D1EA7F40C0DA}" type="presParOf" srcId="{281968D4-6E8E-42C5-BD65-3C51E3681F9B}" destId="{A815B27C-FD5F-4CF0-AD3C-6E6C204BE6AE}" srcOrd="0" destOrd="0" presId="urn:microsoft.com/office/officeart/2008/layout/HorizontalMultiLevelHierarchy"/>
    <dgm:cxn modelId="{CDC5A9BD-9942-4249-AFD0-A4B51AD5E513}" type="presParOf" srcId="{281968D4-6E8E-42C5-BD65-3C51E3681F9B}" destId="{998DAD9C-54D1-4409-9AE8-5CE15B3CDB9C}" srcOrd="1" destOrd="0" presId="urn:microsoft.com/office/officeart/2008/layout/HorizontalMultiLevelHierarchy"/>
    <dgm:cxn modelId="{77DAFF0E-DB5A-4A8B-977A-99868F641346}" type="presParOf" srcId="{998DAD9C-54D1-4409-9AE8-5CE15B3CDB9C}" destId="{AD13BA12-1017-41C3-A53B-8F93174F2C46}" srcOrd="0" destOrd="0" presId="urn:microsoft.com/office/officeart/2008/layout/HorizontalMultiLevelHierarchy"/>
    <dgm:cxn modelId="{B58B8FA5-90E8-47B6-A713-9F4376252AB6}" type="presParOf" srcId="{AD13BA12-1017-41C3-A53B-8F93174F2C46}" destId="{A88B8DAE-9D9F-4502-9B05-7C655AC46987}" srcOrd="0" destOrd="0" presId="urn:microsoft.com/office/officeart/2008/layout/HorizontalMultiLevelHierarchy"/>
    <dgm:cxn modelId="{8D60E00B-C1EB-41CC-96CF-041D84CDEC37}" type="presParOf" srcId="{998DAD9C-54D1-4409-9AE8-5CE15B3CDB9C}" destId="{A0E39C40-3EF2-4FA1-95A4-6D11C4651BC1}" srcOrd="1" destOrd="0" presId="urn:microsoft.com/office/officeart/2008/layout/HorizontalMultiLevelHierarchy"/>
    <dgm:cxn modelId="{CEC6A9E4-B022-49A6-B09B-03867850AEFA}" type="presParOf" srcId="{A0E39C40-3EF2-4FA1-95A4-6D11C4651BC1}" destId="{F0B44F76-7E5D-472A-93D2-20B5EC04F55C}" srcOrd="0" destOrd="0" presId="urn:microsoft.com/office/officeart/2008/layout/HorizontalMultiLevelHierarchy"/>
    <dgm:cxn modelId="{E0348D13-3EED-4AEC-A34D-A5AC4190ECB3}" type="presParOf" srcId="{A0E39C40-3EF2-4FA1-95A4-6D11C4651BC1}" destId="{F7EA20F0-8AE8-449B-9B33-82F721253CC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16A0E0-449F-4C9C-B8A8-BA917A52407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EE53518C-61A0-456C-AF99-19BF975E10A4}">
      <dgm:prSet phldrT="[Text]" custT="1"/>
      <dgm:spPr/>
      <dgm:t>
        <a:bodyPr/>
        <a:lstStyle/>
        <a:p>
          <a:r>
            <a:rPr lang="el-GR" sz="3200" dirty="0"/>
            <a:t>ισόγλωσσοι</a:t>
          </a:r>
        </a:p>
      </dgm:t>
    </dgm:pt>
    <dgm:pt modelId="{3628E770-EFFF-4CF2-B6FA-C28A486384ED}" type="parTrans" cxnId="{B913997E-3C71-4DEE-9711-555DFD028DD6}">
      <dgm:prSet/>
      <dgm:spPr/>
      <dgm:t>
        <a:bodyPr/>
        <a:lstStyle/>
        <a:p>
          <a:endParaRPr lang="el-GR"/>
        </a:p>
      </dgm:t>
    </dgm:pt>
    <dgm:pt modelId="{492F7E9F-0741-4D0A-8706-E6A72A662E16}" type="sibTrans" cxnId="{B913997E-3C71-4DEE-9711-555DFD028DD6}">
      <dgm:prSet/>
      <dgm:spPr/>
      <dgm:t>
        <a:bodyPr/>
        <a:lstStyle/>
        <a:p>
          <a:endParaRPr lang="el-GR"/>
        </a:p>
      </dgm:t>
    </dgm:pt>
    <dgm:pt modelId="{80EE5668-C81C-4D12-9DA2-A8454D7E47D8}">
      <dgm:prSet/>
      <dgm:spPr/>
      <dgm:t>
        <a:bodyPr/>
        <a:lstStyle/>
        <a:p>
          <a:r>
            <a:rPr lang="el-GR" dirty="0"/>
            <a:t>σημασιολογικές</a:t>
          </a:r>
        </a:p>
      </dgm:t>
    </dgm:pt>
    <dgm:pt modelId="{F60AFCC1-3712-481A-BD97-4B78EF0A9791}" type="parTrans" cxnId="{5E1BE636-F1A4-48E8-B64C-12ABEE33D054}">
      <dgm:prSet/>
      <dgm:spPr/>
      <dgm:t>
        <a:bodyPr/>
        <a:lstStyle/>
        <a:p>
          <a:endParaRPr lang="el-GR"/>
        </a:p>
      </dgm:t>
    </dgm:pt>
    <dgm:pt modelId="{EE3DE091-7925-4ABE-8106-8928B052040A}" type="sibTrans" cxnId="{5E1BE636-F1A4-48E8-B64C-12ABEE33D054}">
      <dgm:prSet/>
      <dgm:spPr/>
      <dgm:t>
        <a:bodyPr/>
        <a:lstStyle/>
        <a:p>
          <a:endParaRPr lang="el-GR"/>
        </a:p>
      </dgm:t>
    </dgm:pt>
    <dgm:pt modelId="{8FF58ECB-0D30-4B46-AB12-2689015F3A0C}" type="pres">
      <dgm:prSet presAssocID="{9B16A0E0-449F-4C9C-B8A8-BA917A52407D}" presName="Name0" presStyleCnt="0">
        <dgm:presLayoutVars>
          <dgm:chPref val="1"/>
          <dgm:dir/>
          <dgm:animOne val="branch"/>
          <dgm:animLvl val="lvl"/>
          <dgm:resizeHandles val="exact"/>
        </dgm:presLayoutVars>
      </dgm:prSet>
      <dgm:spPr/>
    </dgm:pt>
    <dgm:pt modelId="{281968D4-6E8E-42C5-BD65-3C51E3681F9B}" type="pres">
      <dgm:prSet presAssocID="{EE53518C-61A0-456C-AF99-19BF975E10A4}" presName="root1" presStyleCnt="0"/>
      <dgm:spPr/>
    </dgm:pt>
    <dgm:pt modelId="{A815B27C-FD5F-4CF0-AD3C-6E6C204BE6AE}" type="pres">
      <dgm:prSet presAssocID="{EE53518C-61A0-456C-AF99-19BF975E10A4}" presName="LevelOneTextNode" presStyleLbl="node0" presStyleIdx="0" presStyleCnt="1" custLinFactNeighborX="-36661" custLinFactNeighborY="-6381">
        <dgm:presLayoutVars>
          <dgm:chPref val="3"/>
        </dgm:presLayoutVars>
      </dgm:prSet>
      <dgm:spPr/>
    </dgm:pt>
    <dgm:pt modelId="{998DAD9C-54D1-4409-9AE8-5CE15B3CDB9C}" type="pres">
      <dgm:prSet presAssocID="{EE53518C-61A0-456C-AF99-19BF975E10A4}" presName="level2hierChild" presStyleCnt="0"/>
      <dgm:spPr/>
    </dgm:pt>
    <dgm:pt modelId="{4AB1E376-E145-45D4-AB41-C65314FE347D}" type="pres">
      <dgm:prSet presAssocID="{F60AFCC1-3712-481A-BD97-4B78EF0A9791}" presName="conn2-1" presStyleLbl="parChTrans1D2" presStyleIdx="0" presStyleCnt="1"/>
      <dgm:spPr/>
    </dgm:pt>
    <dgm:pt modelId="{2D05D21F-DFAF-4FBC-89B9-7900F6EEE93D}" type="pres">
      <dgm:prSet presAssocID="{F60AFCC1-3712-481A-BD97-4B78EF0A9791}" presName="connTx" presStyleLbl="parChTrans1D2" presStyleIdx="0" presStyleCnt="1"/>
      <dgm:spPr/>
    </dgm:pt>
    <dgm:pt modelId="{ED57B078-1F0E-4A53-B7CA-C035BA011C7A}" type="pres">
      <dgm:prSet presAssocID="{80EE5668-C81C-4D12-9DA2-A8454D7E47D8}" presName="root2" presStyleCnt="0"/>
      <dgm:spPr/>
    </dgm:pt>
    <dgm:pt modelId="{37A138CE-6365-4708-94AD-FF820AAAC18F}" type="pres">
      <dgm:prSet presAssocID="{80EE5668-C81C-4D12-9DA2-A8454D7E47D8}" presName="LevelTwoTextNode" presStyleLbl="node2" presStyleIdx="0" presStyleCnt="1">
        <dgm:presLayoutVars>
          <dgm:chPref val="3"/>
        </dgm:presLayoutVars>
      </dgm:prSet>
      <dgm:spPr/>
    </dgm:pt>
    <dgm:pt modelId="{93C26689-33E3-4E2D-9C9D-17103643BAE9}" type="pres">
      <dgm:prSet presAssocID="{80EE5668-C81C-4D12-9DA2-A8454D7E47D8}" presName="level3hierChild" presStyleCnt="0"/>
      <dgm:spPr/>
    </dgm:pt>
  </dgm:ptLst>
  <dgm:cxnLst>
    <dgm:cxn modelId="{768A1E19-BABD-4C8A-B7EF-E4B5892BAE8E}" type="presOf" srcId="{EE53518C-61A0-456C-AF99-19BF975E10A4}" destId="{A815B27C-FD5F-4CF0-AD3C-6E6C204BE6AE}" srcOrd="0" destOrd="0" presId="urn:microsoft.com/office/officeart/2008/layout/HorizontalMultiLevelHierarchy"/>
    <dgm:cxn modelId="{F95A731C-B6D8-40A9-B916-57971E3A97F9}" type="presOf" srcId="{F60AFCC1-3712-481A-BD97-4B78EF0A9791}" destId="{4AB1E376-E145-45D4-AB41-C65314FE347D}" srcOrd="0" destOrd="0" presId="urn:microsoft.com/office/officeart/2008/layout/HorizontalMultiLevelHierarchy"/>
    <dgm:cxn modelId="{5E1BE636-F1A4-48E8-B64C-12ABEE33D054}" srcId="{EE53518C-61A0-456C-AF99-19BF975E10A4}" destId="{80EE5668-C81C-4D12-9DA2-A8454D7E47D8}" srcOrd="0" destOrd="0" parTransId="{F60AFCC1-3712-481A-BD97-4B78EF0A9791}" sibTransId="{EE3DE091-7925-4ABE-8106-8928B052040A}"/>
    <dgm:cxn modelId="{5FEFCD66-1CE6-4312-B959-BE049F91E640}" type="presOf" srcId="{F60AFCC1-3712-481A-BD97-4B78EF0A9791}" destId="{2D05D21F-DFAF-4FBC-89B9-7900F6EEE93D}" srcOrd="1" destOrd="0" presId="urn:microsoft.com/office/officeart/2008/layout/HorizontalMultiLevelHierarchy"/>
    <dgm:cxn modelId="{B913997E-3C71-4DEE-9711-555DFD028DD6}" srcId="{9B16A0E0-449F-4C9C-B8A8-BA917A52407D}" destId="{EE53518C-61A0-456C-AF99-19BF975E10A4}" srcOrd="0" destOrd="0" parTransId="{3628E770-EFFF-4CF2-B6FA-C28A486384ED}" sibTransId="{492F7E9F-0741-4D0A-8706-E6A72A662E16}"/>
    <dgm:cxn modelId="{F97B45D9-A381-429A-910F-0A0F4B754D3A}" type="presOf" srcId="{9B16A0E0-449F-4C9C-B8A8-BA917A52407D}" destId="{8FF58ECB-0D30-4B46-AB12-2689015F3A0C}" srcOrd="0" destOrd="0" presId="urn:microsoft.com/office/officeart/2008/layout/HorizontalMultiLevelHierarchy"/>
    <dgm:cxn modelId="{C3B7C7E1-C6C9-484D-8539-29A2D13CFF92}" type="presOf" srcId="{80EE5668-C81C-4D12-9DA2-A8454D7E47D8}" destId="{37A138CE-6365-4708-94AD-FF820AAAC18F}" srcOrd="0" destOrd="0" presId="urn:microsoft.com/office/officeart/2008/layout/HorizontalMultiLevelHierarchy"/>
    <dgm:cxn modelId="{FD877CCD-77D1-4DEC-9B41-5D08F59E4785}" type="presParOf" srcId="{8FF58ECB-0D30-4B46-AB12-2689015F3A0C}" destId="{281968D4-6E8E-42C5-BD65-3C51E3681F9B}" srcOrd="0" destOrd="0" presId="urn:microsoft.com/office/officeart/2008/layout/HorizontalMultiLevelHierarchy"/>
    <dgm:cxn modelId="{21F9158C-72AC-420D-BC1B-D1EA7F40C0DA}" type="presParOf" srcId="{281968D4-6E8E-42C5-BD65-3C51E3681F9B}" destId="{A815B27C-FD5F-4CF0-AD3C-6E6C204BE6AE}" srcOrd="0" destOrd="0" presId="urn:microsoft.com/office/officeart/2008/layout/HorizontalMultiLevelHierarchy"/>
    <dgm:cxn modelId="{CDC5A9BD-9942-4249-AFD0-A4B51AD5E513}" type="presParOf" srcId="{281968D4-6E8E-42C5-BD65-3C51E3681F9B}" destId="{998DAD9C-54D1-4409-9AE8-5CE15B3CDB9C}" srcOrd="1" destOrd="0" presId="urn:microsoft.com/office/officeart/2008/layout/HorizontalMultiLevelHierarchy"/>
    <dgm:cxn modelId="{28FF0BF2-EEDE-47C5-B73F-7EB26ACDCE17}" type="presParOf" srcId="{998DAD9C-54D1-4409-9AE8-5CE15B3CDB9C}" destId="{4AB1E376-E145-45D4-AB41-C65314FE347D}" srcOrd="0" destOrd="0" presId="urn:microsoft.com/office/officeart/2008/layout/HorizontalMultiLevelHierarchy"/>
    <dgm:cxn modelId="{92799130-872A-4287-A60F-0DB97E40232D}" type="presParOf" srcId="{4AB1E376-E145-45D4-AB41-C65314FE347D}" destId="{2D05D21F-DFAF-4FBC-89B9-7900F6EEE93D}" srcOrd="0" destOrd="0" presId="urn:microsoft.com/office/officeart/2008/layout/HorizontalMultiLevelHierarchy"/>
    <dgm:cxn modelId="{CE39C460-19F9-4E26-B436-B2BE5D8A828C}" type="presParOf" srcId="{998DAD9C-54D1-4409-9AE8-5CE15B3CDB9C}" destId="{ED57B078-1F0E-4A53-B7CA-C035BA011C7A}" srcOrd="1" destOrd="0" presId="urn:microsoft.com/office/officeart/2008/layout/HorizontalMultiLevelHierarchy"/>
    <dgm:cxn modelId="{30B26D90-C588-4124-84D5-35B92F3E6BA4}" type="presParOf" srcId="{ED57B078-1F0E-4A53-B7CA-C035BA011C7A}" destId="{37A138CE-6365-4708-94AD-FF820AAAC18F}" srcOrd="0" destOrd="0" presId="urn:microsoft.com/office/officeart/2008/layout/HorizontalMultiLevelHierarchy"/>
    <dgm:cxn modelId="{57A06B48-E6F4-4C99-8DA9-B52D897BAA0E}" type="presParOf" srcId="{ED57B078-1F0E-4A53-B7CA-C035BA011C7A}" destId="{93C26689-33E3-4E2D-9C9D-17103643BAE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23B66-9C31-4B6F-B7FC-52188FFE67A5}">
      <dsp:nvSpPr>
        <dsp:cNvPr id="0" name=""/>
        <dsp:cNvSpPr/>
      </dsp:nvSpPr>
      <dsp:spPr>
        <a:xfrm>
          <a:off x="2146168" y="1641233"/>
          <a:ext cx="378211" cy="1581728"/>
        </a:xfrm>
        <a:custGeom>
          <a:avLst/>
          <a:gdLst/>
          <a:ahLst/>
          <a:cxnLst/>
          <a:rect l="0" t="0" r="0" b="0"/>
          <a:pathLst>
            <a:path>
              <a:moveTo>
                <a:pt x="0" y="0"/>
              </a:moveTo>
              <a:lnTo>
                <a:pt x="189105" y="0"/>
              </a:lnTo>
              <a:lnTo>
                <a:pt x="189105" y="1581728"/>
              </a:lnTo>
              <a:lnTo>
                <a:pt x="378211" y="158172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2294616" y="2391439"/>
        <a:ext cx="81315" cy="81315"/>
      </dsp:txXfrm>
    </dsp:sp>
    <dsp:sp modelId="{0C84DF47-C872-4317-9F94-8132A608E62F}">
      <dsp:nvSpPr>
        <dsp:cNvPr id="0" name=""/>
        <dsp:cNvSpPr/>
      </dsp:nvSpPr>
      <dsp:spPr>
        <a:xfrm>
          <a:off x="2146168" y="1641233"/>
          <a:ext cx="378211" cy="453801"/>
        </a:xfrm>
        <a:custGeom>
          <a:avLst/>
          <a:gdLst/>
          <a:ahLst/>
          <a:cxnLst/>
          <a:rect l="0" t="0" r="0" b="0"/>
          <a:pathLst>
            <a:path>
              <a:moveTo>
                <a:pt x="0" y="0"/>
              </a:moveTo>
              <a:lnTo>
                <a:pt x="189105" y="0"/>
              </a:lnTo>
              <a:lnTo>
                <a:pt x="189105" y="453801"/>
              </a:lnTo>
              <a:lnTo>
                <a:pt x="378211" y="45380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320505" y="1853365"/>
        <a:ext cx="29537" cy="29537"/>
      </dsp:txXfrm>
    </dsp:sp>
    <dsp:sp modelId="{5A9C701B-037F-4DD2-96E0-FC8FB8AA3BDA}">
      <dsp:nvSpPr>
        <dsp:cNvPr id="0" name=""/>
        <dsp:cNvSpPr/>
      </dsp:nvSpPr>
      <dsp:spPr>
        <a:xfrm>
          <a:off x="2146168" y="623556"/>
          <a:ext cx="373445" cy="1017676"/>
        </a:xfrm>
        <a:custGeom>
          <a:avLst/>
          <a:gdLst/>
          <a:ahLst/>
          <a:cxnLst/>
          <a:rect l="0" t="0" r="0" b="0"/>
          <a:pathLst>
            <a:path>
              <a:moveTo>
                <a:pt x="0" y="1017676"/>
              </a:moveTo>
              <a:lnTo>
                <a:pt x="186722" y="1017676"/>
              </a:lnTo>
              <a:lnTo>
                <a:pt x="186722" y="0"/>
              </a:lnTo>
              <a:lnTo>
                <a:pt x="37344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305789" y="1105294"/>
        <a:ext cx="54201" cy="54201"/>
      </dsp:txXfrm>
    </dsp:sp>
    <dsp:sp modelId="{4AC20DFB-C8DE-4E4B-9371-CD865CE9AFCB}">
      <dsp:nvSpPr>
        <dsp:cNvPr id="0" name=""/>
        <dsp:cNvSpPr/>
      </dsp:nvSpPr>
      <dsp:spPr>
        <a:xfrm rot="16200000">
          <a:off x="193100" y="1329399"/>
          <a:ext cx="3282466" cy="623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kern="1200" dirty="0"/>
            <a:t>ισόγλωσσοι</a:t>
          </a:r>
        </a:p>
      </dsp:txBody>
      <dsp:txXfrm>
        <a:off x="193100" y="1329399"/>
        <a:ext cx="3282466" cy="623668"/>
      </dsp:txXfrm>
    </dsp:sp>
    <dsp:sp modelId="{361AC806-C963-4633-9204-1EA53C04A104}">
      <dsp:nvSpPr>
        <dsp:cNvPr id="0" name=""/>
        <dsp:cNvSpPr/>
      </dsp:nvSpPr>
      <dsp:spPr>
        <a:xfrm>
          <a:off x="2519613" y="0"/>
          <a:ext cx="2761073" cy="1247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t>σταυρωτές/</a:t>
          </a:r>
        </a:p>
        <a:p>
          <a:pPr marL="0" lvl="0" indent="0" algn="ctr" defTabSz="889000">
            <a:lnSpc>
              <a:spcPct val="90000"/>
            </a:lnSpc>
            <a:spcBef>
              <a:spcPct val="0"/>
            </a:spcBef>
            <a:spcAft>
              <a:spcPct val="35000"/>
            </a:spcAft>
            <a:buNone/>
          </a:pPr>
          <a:r>
            <a:rPr lang="el-GR" sz="2000" kern="1200" dirty="0"/>
            <a:t>διασταυρούμενες </a:t>
          </a:r>
        </a:p>
      </dsp:txBody>
      <dsp:txXfrm>
        <a:off x="2519613" y="0"/>
        <a:ext cx="2761073" cy="1247112"/>
      </dsp:txXfrm>
    </dsp:sp>
    <dsp:sp modelId="{D61BA0C9-6F93-4851-8BB5-A8699BFFC1C4}">
      <dsp:nvSpPr>
        <dsp:cNvPr id="0" name=""/>
        <dsp:cNvSpPr/>
      </dsp:nvSpPr>
      <dsp:spPr>
        <a:xfrm>
          <a:off x="2524379" y="1405734"/>
          <a:ext cx="2704572" cy="1378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t>περιοχές υπολειμμάτων</a:t>
          </a:r>
        </a:p>
        <a:p>
          <a:pPr marL="0" lvl="0" indent="0" algn="ctr" defTabSz="1066800">
            <a:lnSpc>
              <a:spcPct val="90000"/>
            </a:lnSpc>
            <a:spcBef>
              <a:spcPct val="0"/>
            </a:spcBef>
            <a:spcAft>
              <a:spcPct val="35000"/>
            </a:spcAft>
            <a:buNone/>
          </a:pPr>
          <a:r>
            <a:rPr lang="el-GR" sz="2400" kern="1200" dirty="0"/>
            <a:t>νησίδες</a:t>
          </a:r>
        </a:p>
      </dsp:txBody>
      <dsp:txXfrm>
        <a:off x="2524379" y="1405734"/>
        <a:ext cx="2704572" cy="1378600"/>
      </dsp:txXfrm>
    </dsp:sp>
    <dsp:sp modelId="{89598275-0C11-41E3-9D8F-ADC6A784ED02}">
      <dsp:nvSpPr>
        <dsp:cNvPr id="0" name=""/>
        <dsp:cNvSpPr/>
      </dsp:nvSpPr>
      <dsp:spPr>
        <a:xfrm>
          <a:off x="2524379" y="2940252"/>
          <a:ext cx="2704572" cy="5654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δεσμίδες</a:t>
          </a:r>
        </a:p>
      </dsp:txBody>
      <dsp:txXfrm>
        <a:off x="2524379" y="2940252"/>
        <a:ext cx="2704572" cy="565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1E376-E145-45D4-AB41-C65314FE347D}">
      <dsp:nvSpPr>
        <dsp:cNvPr id="0" name=""/>
        <dsp:cNvSpPr/>
      </dsp:nvSpPr>
      <dsp:spPr>
        <a:xfrm>
          <a:off x="2244467" y="1793306"/>
          <a:ext cx="688130" cy="1908283"/>
        </a:xfrm>
        <a:custGeom>
          <a:avLst/>
          <a:gdLst/>
          <a:ahLst/>
          <a:cxnLst/>
          <a:rect l="0" t="0" r="0" b="0"/>
          <a:pathLst>
            <a:path>
              <a:moveTo>
                <a:pt x="0" y="0"/>
              </a:moveTo>
              <a:lnTo>
                <a:pt x="344065" y="0"/>
              </a:lnTo>
              <a:lnTo>
                <a:pt x="344065" y="1908283"/>
              </a:lnTo>
              <a:lnTo>
                <a:pt x="688130" y="190828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l-GR" sz="700" kern="1200"/>
        </a:p>
      </dsp:txBody>
      <dsp:txXfrm>
        <a:off x="2537818" y="2696734"/>
        <a:ext cx="101428" cy="101428"/>
      </dsp:txXfrm>
    </dsp:sp>
    <dsp:sp modelId="{AD13BA12-1017-41C3-A53B-8F93174F2C46}">
      <dsp:nvSpPr>
        <dsp:cNvPr id="0" name=""/>
        <dsp:cNvSpPr/>
      </dsp:nvSpPr>
      <dsp:spPr>
        <a:xfrm>
          <a:off x="2244467" y="1793306"/>
          <a:ext cx="688130" cy="1067138"/>
        </a:xfrm>
        <a:custGeom>
          <a:avLst/>
          <a:gdLst/>
          <a:ahLst/>
          <a:cxnLst/>
          <a:rect l="0" t="0" r="0" b="0"/>
          <a:pathLst>
            <a:path>
              <a:moveTo>
                <a:pt x="0" y="0"/>
              </a:moveTo>
              <a:lnTo>
                <a:pt x="344065" y="0"/>
              </a:lnTo>
              <a:lnTo>
                <a:pt x="344065" y="1067138"/>
              </a:lnTo>
              <a:lnTo>
                <a:pt x="688130" y="106713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556788" y="2295131"/>
        <a:ext cx="63488" cy="63488"/>
      </dsp:txXfrm>
    </dsp:sp>
    <dsp:sp modelId="{72FDE33B-1907-4EB3-8110-8E9666FAF7CA}">
      <dsp:nvSpPr>
        <dsp:cNvPr id="0" name=""/>
        <dsp:cNvSpPr/>
      </dsp:nvSpPr>
      <dsp:spPr>
        <a:xfrm>
          <a:off x="2244467" y="1793306"/>
          <a:ext cx="688130" cy="225993"/>
        </a:xfrm>
        <a:custGeom>
          <a:avLst/>
          <a:gdLst/>
          <a:ahLst/>
          <a:cxnLst/>
          <a:rect l="0" t="0" r="0" b="0"/>
          <a:pathLst>
            <a:path>
              <a:moveTo>
                <a:pt x="0" y="0"/>
              </a:moveTo>
              <a:lnTo>
                <a:pt x="344065" y="0"/>
              </a:lnTo>
              <a:lnTo>
                <a:pt x="344065" y="225993"/>
              </a:lnTo>
              <a:lnTo>
                <a:pt x="688130" y="22599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570425" y="1888195"/>
        <a:ext cx="36214" cy="36214"/>
      </dsp:txXfrm>
    </dsp:sp>
    <dsp:sp modelId="{BAB3A3A2-41C4-4E8E-89D4-94670F8C8973}">
      <dsp:nvSpPr>
        <dsp:cNvPr id="0" name=""/>
        <dsp:cNvSpPr/>
      </dsp:nvSpPr>
      <dsp:spPr>
        <a:xfrm>
          <a:off x="2244467" y="1178155"/>
          <a:ext cx="688130" cy="615151"/>
        </a:xfrm>
        <a:custGeom>
          <a:avLst/>
          <a:gdLst/>
          <a:ahLst/>
          <a:cxnLst/>
          <a:rect l="0" t="0" r="0" b="0"/>
          <a:pathLst>
            <a:path>
              <a:moveTo>
                <a:pt x="0" y="615151"/>
              </a:moveTo>
              <a:lnTo>
                <a:pt x="344065" y="615151"/>
              </a:lnTo>
              <a:lnTo>
                <a:pt x="344065" y="0"/>
              </a:lnTo>
              <a:lnTo>
                <a:pt x="68813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565457" y="1462655"/>
        <a:ext cx="46150" cy="46150"/>
      </dsp:txXfrm>
    </dsp:sp>
    <dsp:sp modelId="{1D593226-D181-416E-91FD-ACFCDFED133F}">
      <dsp:nvSpPr>
        <dsp:cNvPr id="0" name=""/>
        <dsp:cNvSpPr/>
      </dsp:nvSpPr>
      <dsp:spPr>
        <a:xfrm>
          <a:off x="2244467" y="337010"/>
          <a:ext cx="688130" cy="1456296"/>
        </a:xfrm>
        <a:custGeom>
          <a:avLst/>
          <a:gdLst/>
          <a:ahLst/>
          <a:cxnLst/>
          <a:rect l="0" t="0" r="0" b="0"/>
          <a:pathLst>
            <a:path>
              <a:moveTo>
                <a:pt x="0" y="1456296"/>
              </a:moveTo>
              <a:lnTo>
                <a:pt x="344065" y="1456296"/>
              </a:lnTo>
              <a:lnTo>
                <a:pt x="344065" y="0"/>
              </a:lnTo>
              <a:lnTo>
                <a:pt x="68813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2548265" y="1024891"/>
        <a:ext cx="80534" cy="80534"/>
      </dsp:txXfrm>
    </dsp:sp>
    <dsp:sp modelId="{A815B27C-FD5F-4CF0-AD3C-6E6C204BE6AE}">
      <dsp:nvSpPr>
        <dsp:cNvPr id="0" name=""/>
        <dsp:cNvSpPr/>
      </dsp:nvSpPr>
      <dsp:spPr>
        <a:xfrm rot="16200000">
          <a:off x="137178" y="1456848"/>
          <a:ext cx="3541662" cy="672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ισόγλωσσοι</a:t>
          </a:r>
        </a:p>
      </dsp:txBody>
      <dsp:txXfrm>
        <a:off x="137178" y="1456848"/>
        <a:ext cx="3541662" cy="672915"/>
      </dsp:txXfrm>
    </dsp:sp>
    <dsp:sp modelId="{8D73E36D-4AB6-4533-9E5D-6D0E7CB0D3F7}">
      <dsp:nvSpPr>
        <dsp:cNvPr id="0" name=""/>
        <dsp:cNvSpPr/>
      </dsp:nvSpPr>
      <dsp:spPr>
        <a:xfrm>
          <a:off x="2932598" y="552"/>
          <a:ext cx="2207164" cy="672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dirty="0"/>
            <a:t>λεξικές </a:t>
          </a:r>
        </a:p>
      </dsp:txBody>
      <dsp:txXfrm>
        <a:off x="2932598" y="552"/>
        <a:ext cx="2207164" cy="672915"/>
      </dsp:txXfrm>
    </dsp:sp>
    <dsp:sp modelId="{C50B5F31-E756-4ECC-9FBC-7C3DD55F9CA5}">
      <dsp:nvSpPr>
        <dsp:cNvPr id="0" name=""/>
        <dsp:cNvSpPr/>
      </dsp:nvSpPr>
      <dsp:spPr>
        <a:xfrm>
          <a:off x="2932598" y="841697"/>
          <a:ext cx="2207164" cy="672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dirty="0"/>
            <a:t>προφοράς</a:t>
          </a:r>
        </a:p>
      </dsp:txBody>
      <dsp:txXfrm>
        <a:off x="2932598" y="841697"/>
        <a:ext cx="2207164" cy="672915"/>
      </dsp:txXfrm>
    </dsp:sp>
    <dsp:sp modelId="{B66CA073-A422-4418-A279-2A3F24A8106C}">
      <dsp:nvSpPr>
        <dsp:cNvPr id="0" name=""/>
        <dsp:cNvSpPr/>
      </dsp:nvSpPr>
      <dsp:spPr>
        <a:xfrm>
          <a:off x="2932598" y="1682842"/>
          <a:ext cx="2207164" cy="672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dirty="0"/>
            <a:t>μορφολογικές </a:t>
          </a:r>
        </a:p>
      </dsp:txBody>
      <dsp:txXfrm>
        <a:off x="2932598" y="1682842"/>
        <a:ext cx="2207164" cy="672915"/>
      </dsp:txXfrm>
    </dsp:sp>
    <dsp:sp modelId="{F0B44F76-7E5D-472A-93D2-20B5EC04F55C}">
      <dsp:nvSpPr>
        <dsp:cNvPr id="0" name=""/>
        <dsp:cNvSpPr/>
      </dsp:nvSpPr>
      <dsp:spPr>
        <a:xfrm>
          <a:off x="2932598" y="2523986"/>
          <a:ext cx="2207164" cy="672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dirty="0"/>
            <a:t>συντακτικές</a:t>
          </a:r>
        </a:p>
      </dsp:txBody>
      <dsp:txXfrm>
        <a:off x="2932598" y="2523986"/>
        <a:ext cx="2207164" cy="672915"/>
      </dsp:txXfrm>
    </dsp:sp>
    <dsp:sp modelId="{37A138CE-6365-4708-94AD-FF820AAAC18F}">
      <dsp:nvSpPr>
        <dsp:cNvPr id="0" name=""/>
        <dsp:cNvSpPr/>
      </dsp:nvSpPr>
      <dsp:spPr>
        <a:xfrm>
          <a:off x="2932598" y="3365131"/>
          <a:ext cx="2207164" cy="672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dirty="0"/>
            <a:t>σημασιολογικές</a:t>
          </a:r>
        </a:p>
      </dsp:txBody>
      <dsp:txXfrm>
        <a:off x="2932598" y="3365131"/>
        <a:ext cx="2207164" cy="672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93226-D181-416E-91FD-ACFCDFED133F}">
      <dsp:nvSpPr>
        <dsp:cNvPr id="0" name=""/>
        <dsp:cNvSpPr/>
      </dsp:nvSpPr>
      <dsp:spPr>
        <a:xfrm>
          <a:off x="1508565" y="1973580"/>
          <a:ext cx="784683" cy="91440"/>
        </a:xfrm>
        <a:custGeom>
          <a:avLst/>
          <a:gdLst/>
          <a:ahLst/>
          <a:cxnLst/>
          <a:rect l="0" t="0" r="0" b="0"/>
          <a:pathLst>
            <a:path>
              <a:moveTo>
                <a:pt x="0" y="45720"/>
              </a:moveTo>
              <a:lnTo>
                <a:pt x="784683"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881289" y="1999682"/>
        <a:ext cx="39234" cy="39234"/>
      </dsp:txXfrm>
    </dsp:sp>
    <dsp:sp modelId="{A815B27C-FD5F-4CF0-AD3C-6E6C204BE6AE}">
      <dsp:nvSpPr>
        <dsp:cNvPr id="0" name=""/>
        <dsp:cNvSpPr/>
      </dsp:nvSpPr>
      <dsp:spPr>
        <a:xfrm rot="16200000">
          <a:off x="-894401" y="1635633"/>
          <a:ext cx="4038600" cy="7673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ισόγλωσσοι</a:t>
          </a:r>
        </a:p>
      </dsp:txBody>
      <dsp:txXfrm>
        <a:off x="-894401" y="1635633"/>
        <a:ext cx="4038600" cy="767334"/>
      </dsp:txXfrm>
    </dsp:sp>
    <dsp:sp modelId="{8D73E36D-4AB6-4533-9E5D-6D0E7CB0D3F7}">
      <dsp:nvSpPr>
        <dsp:cNvPr id="0" name=""/>
        <dsp:cNvSpPr/>
      </dsp:nvSpPr>
      <dsp:spPr>
        <a:xfrm>
          <a:off x="2293248" y="1635633"/>
          <a:ext cx="2516855" cy="7673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l-GR" sz="2700" kern="1200" dirty="0"/>
            <a:t>Λεξιλογικές </a:t>
          </a:r>
          <a:r>
            <a:rPr lang="el-GR" sz="2700" kern="1200" dirty="0" err="1"/>
            <a:t>ισόγλωσσοι</a:t>
          </a:r>
          <a:r>
            <a:rPr lang="el-GR" sz="2700" kern="1200" dirty="0"/>
            <a:t> </a:t>
          </a:r>
        </a:p>
      </dsp:txBody>
      <dsp:txXfrm>
        <a:off x="2293248" y="1635633"/>
        <a:ext cx="2516855" cy="767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3A3A2-41C4-4E8E-89D4-94670F8C8973}">
      <dsp:nvSpPr>
        <dsp:cNvPr id="0" name=""/>
        <dsp:cNvSpPr/>
      </dsp:nvSpPr>
      <dsp:spPr>
        <a:xfrm>
          <a:off x="1044541" y="1631893"/>
          <a:ext cx="573845" cy="91440"/>
        </a:xfrm>
        <a:custGeom>
          <a:avLst/>
          <a:gdLst/>
          <a:ahLst/>
          <a:cxnLst/>
          <a:rect l="0" t="0" r="0" b="0"/>
          <a:pathLst>
            <a:path>
              <a:moveTo>
                <a:pt x="0" y="45720"/>
              </a:moveTo>
              <a:lnTo>
                <a:pt x="573845"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317118" y="1663267"/>
        <a:ext cx="28692" cy="28692"/>
      </dsp:txXfrm>
    </dsp:sp>
    <dsp:sp modelId="{A815B27C-FD5F-4CF0-AD3C-6E6C204BE6AE}">
      <dsp:nvSpPr>
        <dsp:cNvPr id="0" name=""/>
        <dsp:cNvSpPr/>
      </dsp:nvSpPr>
      <dsp:spPr>
        <a:xfrm rot="16200000">
          <a:off x="-951819" y="1358867"/>
          <a:ext cx="3355228" cy="637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ισόγλωσσοι</a:t>
          </a:r>
        </a:p>
      </dsp:txBody>
      <dsp:txXfrm>
        <a:off x="-951819" y="1358867"/>
        <a:ext cx="3355228" cy="637493"/>
      </dsp:txXfrm>
    </dsp:sp>
    <dsp:sp modelId="{C50B5F31-E756-4ECC-9FBC-7C3DD55F9CA5}">
      <dsp:nvSpPr>
        <dsp:cNvPr id="0" name=""/>
        <dsp:cNvSpPr/>
      </dsp:nvSpPr>
      <dsp:spPr>
        <a:xfrm>
          <a:off x="1618387" y="1358867"/>
          <a:ext cx="1419314" cy="637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t>προφοράς</a:t>
          </a:r>
        </a:p>
      </dsp:txBody>
      <dsp:txXfrm>
        <a:off x="1618387" y="1358867"/>
        <a:ext cx="1419314" cy="637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DE33B-1907-4EB3-8110-8E9666FAF7CA}">
      <dsp:nvSpPr>
        <dsp:cNvPr id="0" name=""/>
        <dsp:cNvSpPr/>
      </dsp:nvSpPr>
      <dsp:spPr>
        <a:xfrm>
          <a:off x="1494513" y="1973580"/>
          <a:ext cx="690723" cy="91440"/>
        </a:xfrm>
        <a:custGeom>
          <a:avLst/>
          <a:gdLst/>
          <a:ahLst/>
          <a:cxnLst/>
          <a:rect l="0" t="0" r="0" b="0"/>
          <a:pathLst>
            <a:path>
              <a:moveTo>
                <a:pt x="0" y="45720"/>
              </a:moveTo>
              <a:lnTo>
                <a:pt x="690723"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822607" y="2002031"/>
        <a:ext cx="34536" cy="34536"/>
      </dsp:txXfrm>
    </dsp:sp>
    <dsp:sp modelId="{A815B27C-FD5F-4CF0-AD3C-6E6C204BE6AE}">
      <dsp:nvSpPr>
        <dsp:cNvPr id="0" name=""/>
        <dsp:cNvSpPr/>
      </dsp:nvSpPr>
      <dsp:spPr>
        <a:xfrm rot="16200000">
          <a:off x="-908453" y="1635633"/>
          <a:ext cx="4038600" cy="7673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ισόγλωσσοι</a:t>
          </a:r>
        </a:p>
      </dsp:txBody>
      <dsp:txXfrm>
        <a:off x="-908453" y="1635633"/>
        <a:ext cx="4038600" cy="767334"/>
      </dsp:txXfrm>
    </dsp:sp>
    <dsp:sp modelId="{B66CA073-A422-4418-A279-2A3F24A8106C}">
      <dsp:nvSpPr>
        <dsp:cNvPr id="0" name=""/>
        <dsp:cNvSpPr/>
      </dsp:nvSpPr>
      <dsp:spPr>
        <a:xfrm>
          <a:off x="2185236" y="1635633"/>
          <a:ext cx="2516855" cy="7673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μορφολογικές </a:t>
          </a:r>
        </a:p>
      </dsp:txBody>
      <dsp:txXfrm>
        <a:off x="2185236" y="1635633"/>
        <a:ext cx="2516855" cy="767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3BA12-1017-41C3-A53B-8F93174F2C46}">
      <dsp:nvSpPr>
        <dsp:cNvPr id="0" name=""/>
        <dsp:cNvSpPr/>
      </dsp:nvSpPr>
      <dsp:spPr>
        <a:xfrm>
          <a:off x="698926" y="1793560"/>
          <a:ext cx="497741" cy="91440"/>
        </a:xfrm>
        <a:custGeom>
          <a:avLst/>
          <a:gdLst/>
          <a:ahLst/>
          <a:cxnLst/>
          <a:rect l="0" t="0" r="0" b="0"/>
          <a:pathLst>
            <a:path>
              <a:moveTo>
                <a:pt x="0" y="45720"/>
              </a:moveTo>
              <a:lnTo>
                <a:pt x="497741"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935353" y="1826836"/>
        <a:ext cx="24887" cy="24887"/>
      </dsp:txXfrm>
    </dsp:sp>
    <dsp:sp modelId="{A815B27C-FD5F-4CF0-AD3C-6E6C204BE6AE}">
      <dsp:nvSpPr>
        <dsp:cNvPr id="0" name=""/>
        <dsp:cNvSpPr/>
      </dsp:nvSpPr>
      <dsp:spPr>
        <a:xfrm rot="16200000">
          <a:off x="-1489816" y="1489816"/>
          <a:ext cx="3678560" cy="6989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ισόγλωσσοι</a:t>
          </a:r>
        </a:p>
      </dsp:txBody>
      <dsp:txXfrm>
        <a:off x="-1489816" y="1489816"/>
        <a:ext cx="3678560" cy="698926"/>
      </dsp:txXfrm>
    </dsp:sp>
    <dsp:sp modelId="{F0B44F76-7E5D-472A-93D2-20B5EC04F55C}">
      <dsp:nvSpPr>
        <dsp:cNvPr id="0" name=""/>
        <dsp:cNvSpPr/>
      </dsp:nvSpPr>
      <dsp:spPr>
        <a:xfrm>
          <a:off x="1196667" y="1489816"/>
          <a:ext cx="2292478" cy="6989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l-GR" sz="3300" kern="1200" dirty="0"/>
            <a:t>συντακτικές</a:t>
          </a:r>
        </a:p>
      </dsp:txBody>
      <dsp:txXfrm>
        <a:off x="1196667" y="1489816"/>
        <a:ext cx="2292478" cy="698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1E376-E145-45D4-AB41-C65314FE347D}">
      <dsp:nvSpPr>
        <dsp:cNvPr id="0" name=""/>
        <dsp:cNvSpPr/>
      </dsp:nvSpPr>
      <dsp:spPr>
        <a:xfrm>
          <a:off x="1282756" y="1574460"/>
          <a:ext cx="629588" cy="91440"/>
        </a:xfrm>
        <a:custGeom>
          <a:avLst/>
          <a:gdLst/>
          <a:ahLst/>
          <a:cxnLst/>
          <a:rect l="0" t="0" r="0" b="0"/>
          <a:pathLst>
            <a:path>
              <a:moveTo>
                <a:pt x="0" y="45720"/>
              </a:moveTo>
              <a:lnTo>
                <a:pt x="629588"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581811" y="1604440"/>
        <a:ext cx="31479" cy="31479"/>
      </dsp:txXfrm>
    </dsp:sp>
    <dsp:sp modelId="{A815B27C-FD5F-4CF0-AD3C-6E6C204BE6AE}">
      <dsp:nvSpPr>
        <dsp:cNvPr id="0" name=""/>
        <dsp:cNvSpPr/>
      </dsp:nvSpPr>
      <dsp:spPr>
        <a:xfrm rot="16200000">
          <a:off x="-645257" y="1312345"/>
          <a:ext cx="3240360" cy="615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t>ισόγλωσσοι</a:t>
          </a:r>
        </a:p>
      </dsp:txBody>
      <dsp:txXfrm>
        <a:off x="-645257" y="1312345"/>
        <a:ext cx="3240360" cy="615668"/>
      </dsp:txXfrm>
    </dsp:sp>
    <dsp:sp modelId="{37A138CE-6365-4708-94AD-FF820AAAC18F}">
      <dsp:nvSpPr>
        <dsp:cNvPr id="0" name=""/>
        <dsp:cNvSpPr/>
      </dsp:nvSpPr>
      <dsp:spPr>
        <a:xfrm>
          <a:off x="1912345" y="1312345"/>
          <a:ext cx="2019392" cy="615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kern="1200" dirty="0"/>
            <a:t>σημασιολογικές</a:t>
          </a:r>
        </a:p>
      </dsp:txBody>
      <dsp:txXfrm>
        <a:off x="1912345" y="1312345"/>
        <a:ext cx="2019392" cy="61566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F102EBED-5459-1547-A6F1-E396A07A70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9E248110-E7FF-474C-BD81-12788F7C44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416E61-3851-8043-BBB6-48C2A474CA04}" type="datetimeFigureOut">
              <a:rPr lang="el-GR" smtClean="0"/>
              <a:t>24/11/25</a:t>
            </a:fld>
            <a:endParaRPr lang="el-GR"/>
          </a:p>
        </p:txBody>
      </p:sp>
      <p:sp>
        <p:nvSpPr>
          <p:cNvPr id="4" name="Θέση υποσέλιδου 3">
            <a:extLst>
              <a:ext uri="{FF2B5EF4-FFF2-40B4-BE49-F238E27FC236}">
                <a16:creationId xmlns:a16="http://schemas.microsoft.com/office/drawing/2014/main" id="{831FD6E3-5598-A942-811B-5229245F4A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50C582E8-507D-C946-BA64-F3110C6CB2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E2C380-280D-7C42-B5CA-B5296192E41D}" type="slidenum">
              <a:rPr lang="el-GR" smtClean="0"/>
              <a:t>‹#›</a:t>
            </a:fld>
            <a:endParaRPr lang="el-GR"/>
          </a:p>
        </p:txBody>
      </p:sp>
    </p:spTree>
    <p:extLst>
      <p:ext uri="{BB962C8B-B14F-4D97-AF65-F5344CB8AC3E}">
        <p14:creationId xmlns:p14="http://schemas.microsoft.com/office/powerpoint/2010/main" val="8477810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5" name="Footer Placeholder 4"/>
          <p:cNvSpPr>
            <a:spLocks noGrp="1"/>
          </p:cNvSpPr>
          <p:nvPr>
            <p:ph type="ftr" sz="quarter" idx="11"/>
          </p:nvPr>
        </p:nvSpPr>
        <p:spPr>
          <a:xfrm>
            <a:off x="812805" y="6272785"/>
            <a:ext cx="474573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58274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76881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03121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85393" y="2824270"/>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9272" y="2821491"/>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66491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42858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solidFill>
                <a:prstClr val="black">
                  <a:tint val="75000"/>
                </a:prstClr>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5004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44649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91112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23136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26169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49656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3349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51DEA6A-A940-4A6C-BBDF-6A1F4AD3C25C}" type="datetimeFigureOut">
              <a:rPr lang="en-US" smtClean="0">
                <a:solidFill>
                  <a:prstClr val="black">
                    <a:tint val="75000"/>
                  </a:prstClr>
                </a:solidFill>
              </a:rPr>
              <a:pPr/>
              <a:t>11/24/25</a:t>
            </a:fld>
            <a:endParaRPr lang="en-US">
              <a:solidFill>
                <a:prstClr val="black">
                  <a:tint val="75000"/>
                </a:prst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767296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d_D-NJ1IdrM"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40768"/>
            <a:ext cx="8103810" cy="3035808"/>
          </a:xfrm>
        </p:spPr>
        <p:txBody>
          <a:bodyPr>
            <a:normAutofit/>
          </a:bodyPr>
          <a:lstStyle/>
          <a:p>
            <a:r>
              <a:rPr lang="el-GR" sz="4000" dirty="0"/>
              <a:t>διαλεκτΟΛΟΓΙΑ</a:t>
            </a:r>
            <a:br>
              <a:rPr lang="el-GR" sz="4000" dirty="0"/>
            </a:br>
            <a:br>
              <a:rPr lang="el-GR" sz="4000" dirty="0"/>
            </a:br>
            <a:r>
              <a:rPr lang="el-GR" sz="3000" b="1" dirty="0"/>
              <a:t>Ενότητα 5: </a:t>
            </a:r>
            <a:r>
              <a:rPr lang="el-GR" sz="3000" b="1" dirty="0" err="1"/>
              <a:t>Ισογλωσσος</a:t>
            </a:r>
            <a:r>
              <a:rPr lang="el-GR" sz="3000" b="1" dirty="0"/>
              <a:t>, Διαλεκτολογία &amp; </a:t>
            </a:r>
            <a:r>
              <a:rPr lang="el-GR" sz="3000" b="1" dirty="0" err="1"/>
              <a:t>Θεωρητικη</a:t>
            </a:r>
            <a:r>
              <a:rPr lang="el-GR" sz="3000" b="1" dirty="0"/>
              <a:t> </a:t>
            </a:r>
            <a:r>
              <a:rPr lang="el-GR" sz="3000" b="1" dirty="0" err="1"/>
              <a:t>γλωσσολογια</a:t>
            </a:r>
            <a:endParaRPr lang="el-GR" sz="3000" b="1" dirty="0"/>
          </a:p>
        </p:txBody>
      </p:sp>
      <p:sp>
        <p:nvSpPr>
          <p:cNvPr id="4" name="Text Box 8">
            <a:extLst>
              <a:ext uri="{FF2B5EF4-FFF2-40B4-BE49-F238E27FC236}">
                <a16:creationId xmlns:a16="http://schemas.microsoft.com/office/drawing/2014/main" id="{FB85CA20-A536-5045-8A10-A5ACF1D35FC3}"/>
              </a:ext>
            </a:extLst>
          </p:cNvPr>
          <p:cNvSpPr txBox="1">
            <a:spLocks noChangeArrowheads="1"/>
          </p:cNvSpPr>
          <p:nvPr/>
        </p:nvSpPr>
        <p:spPr bwMode="auto">
          <a:xfrm>
            <a:off x="3962400" y="5181600"/>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Tree>
    <p:extLst>
      <p:ext uri="{BB962C8B-B14F-4D97-AF65-F5344CB8AC3E}">
        <p14:creationId xmlns:p14="http://schemas.microsoft.com/office/powerpoint/2010/main" val="416707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lstStyle/>
          <a:p>
            <a:pPr marL="0" indent="0">
              <a:buNone/>
            </a:pPr>
            <a:r>
              <a:rPr lang="el-GR" dirty="0"/>
              <a:t>               </a:t>
            </a:r>
            <a:r>
              <a:rPr lang="el-GR" b="1" dirty="0">
                <a:solidFill>
                  <a:schemeClr val="accent1"/>
                </a:solidFill>
              </a:rPr>
              <a:t>άμεση </a:t>
            </a:r>
            <a:r>
              <a:rPr lang="el-GR" dirty="0"/>
              <a:t>vs </a:t>
            </a:r>
            <a:r>
              <a:rPr lang="el-GR" b="1" dirty="0">
                <a:solidFill>
                  <a:schemeClr val="accent1"/>
                </a:solidFill>
              </a:rPr>
              <a:t>έμμεση</a:t>
            </a:r>
            <a:r>
              <a:rPr lang="el-GR" dirty="0"/>
              <a:t> χρήση ερωτηματολογίου</a:t>
            </a:r>
          </a:p>
          <a:p>
            <a:pPr marL="0" indent="0">
              <a:buNone/>
            </a:pPr>
            <a:endParaRPr lang="el-GR" dirty="0"/>
          </a:p>
          <a:p>
            <a:r>
              <a:rPr lang="el-GR" b="1" dirty="0"/>
              <a:t>άμεσες ερωτήσεις</a:t>
            </a:r>
            <a:r>
              <a:rPr lang="el-GR" dirty="0"/>
              <a:t>:  </a:t>
            </a:r>
            <a:r>
              <a:rPr lang="el-GR" b="1" i="1" dirty="0"/>
              <a:t>Πώς λέτε το φλιτζάνι</a:t>
            </a:r>
            <a:r>
              <a:rPr lang="el-GR" b="1" dirty="0"/>
              <a:t>;</a:t>
            </a:r>
          </a:p>
          <a:p>
            <a:pPr marL="0" indent="0">
              <a:buNone/>
            </a:pPr>
            <a:r>
              <a:rPr lang="el-GR" dirty="0"/>
              <a:t>   (Edmont, ταχυδρομικό ερωτηματολόγιο του Wenker)</a:t>
            </a:r>
          </a:p>
          <a:p>
            <a:endParaRPr lang="el-GR" dirty="0"/>
          </a:p>
          <a:p>
            <a:r>
              <a:rPr lang="el-GR" b="1" dirty="0"/>
              <a:t>έμμεσες ερωτήσεις</a:t>
            </a:r>
            <a:r>
              <a:rPr lang="el-GR" dirty="0"/>
              <a:t>: </a:t>
            </a:r>
            <a:r>
              <a:rPr lang="el-GR" b="1" i="1" dirty="0"/>
              <a:t>Τι είναι αυτό</a:t>
            </a:r>
            <a:r>
              <a:rPr lang="el-GR" b="1" dirty="0"/>
              <a:t>; </a:t>
            </a:r>
            <a:r>
              <a:rPr lang="el-GR" dirty="0"/>
              <a:t>δείχνοντας το φλιτζάνι </a:t>
            </a:r>
          </a:p>
          <a:p>
            <a:pPr marL="0" indent="0">
              <a:buNone/>
            </a:pPr>
            <a:r>
              <a:rPr lang="el-GR" dirty="0"/>
              <a:t>   (καινοτομία στην έρευνα των ιταλικών διαλέκτων)</a:t>
            </a:r>
          </a:p>
          <a:p>
            <a:endParaRPr lang="el-GR" dirty="0"/>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2082">
            <a:off x="7596336" y="4725144"/>
            <a:ext cx="1302544"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3253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Γενετικη διαλεκτολογια</a:t>
            </a:r>
            <a:endParaRPr lang="en-GB" dirty="0"/>
          </a:p>
        </p:txBody>
      </p:sp>
      <p:sp>
        <p:nvSpPr>
          <p:cNvPr id="5" name="Content Placeholder 4"/>
          <p:cNvSpPr>
            <a:spLocks noGrp="1"/>
          </p:cNvSpPr>
          <p:nvPr>
            <p:ph idx="1"/>
          </p:nvPr>
        </p:nvSpPr>
        <p:spPr/>
        <p:txBody>
          <a:bodyPr/>
          <a:lstStyle/>
          <a:p>
            <a:pPr>
              <a:lnSpc>
                <a:spcPct val="114000"/>
              </a:lnSpc>
            </a:pPr>
            <a:endParaRPr lang="el-GR" u="sng" dirty="0">
              <a:uFill>
                <a:solidFill>
                  <a:schemeClr val="accent3">
                    <a:lumMod val="60000"/>
                    <a:lumOff val="40000"/>
                  </a:schemeClr>
                </a:solidFill>
              </a:uFill>
            </a:endParaRPr>
          </a:p>
          <a:p>
            <a:pPr>
              <a:lnSpc>
                <a:spcPct val="114000"/>
              </a:lnSpc>
            </a:pPr>
            <a:endParaRPr lang="el-GR" dirty="0"/>
          </a:p>
          <a:p>
            <a:pPr algn="just">
              <a:lnSpc>
                <a:spcPct val="114000"/>
              </a:lnSpc>
            </a:pPr>
            <a:r>
              <a:rPr lang="el-GR" sz="2400" b="1" dirty="0">
                <a:uFill>
                  <a:solidFill>
                    <a:schemeClr val="accent3">
                      <a:lumMod val="60000"/>
                      <a:lumOff val="40000"/>
                    </a:schemeClr>
                  </a:solidFill>
                </a:uFill>
              </a:rPr>
              <a:t>την εφαρμογή εννοιών και ευρημάτων </a:t>
            </a:r>
            <a:r>
              <a:rPr lang="el-GR" sz="2400" b="1" dirty="0">
                <a:solidFill>
                  <a:schemeClr val="accent1"/>
                </a:solidFill>
                <a:uFill>
                  <a:solidFill>
                    <a:schemeClr val="accent3">
                      <a:lumMod val="60000"/>
                      <a:lumOff val="40000"/>
                    </a:schemeClr>
                  </a:solidFill>
                </a:uFill>
              </a:rPr>
              <a:t>της γενετικής φωνολογίας </a:t>
            </a:r>
            <a:r>
              <a:rPr lang="el-GR" sz="2400" b="1" dirty="0"/>
              <a:t>στην </a:t>
            </a:r>
            <a:r>
              <a:rPr lang="el-GR" sz="2400" b="1" dirty="0">
                <a:solidFill>
                  <a:schemeClr val="accent1"/>
                </a:solidFill>
              </a:rPr>
              <a:t>περιγραφή και τη σύγκριση διαφορετικών διαλέκτων</a:t>
            </a:r>
          </a:p>
          <a:p>
            <a:pPr algn="just">
              <a:lnSpc>
                <a:spcPct val="114000"/>
              </a:lnSpc>
            </a:pPr>
            <a:endParaRPr lang="el-GR" b="1" dirty="0"/>
          </a:p>
          <a:p>
            <a:pPr algn="just"/>
            <a:endParaRPr lang="en-GB" b="1" dirty="0"/>
          </a:p>
        </p:txBody>
      </p:sp>
      <p:sp>
        <p:nvSpPr>
          <p:cNvPr id="2" name="TextBox 1">
            <a:extLst>
              <a:ext uri="{FF2B5EF4-FFF2-40B4-BE49-F238E27FC236}">
                <a16:creationId xmlns:a16="http://schemas.microsoft.com/office/drawing/2014/main" id="{A29A8794-776C-AF48-A9EB-A2B3E33CE781}"/>
              </a:ext>
            </a:extLst>
          </p:cNvPr>
          <p:cNvSpPr txBox="1"/>
          <p:nvPr/>
        </p:nvSpPr>
        <p:spPr>
          <a:xfrm>
            <a:off x="685800" y="2276872"/>
            <a:ext cx="5326360" cy="400110"/>
          </a:xfrm>
          <a:prstGeom prst="rect">
            <a:avLst/>
          </a:prstGeom>
          <a:noFill/>
        </p:spPr>
        <p:txBody>
          <a:bodyPr wrap="square" rtlCol="0">
            <a:spAutoFit/>
          </a:bodyPr>
          <a:lstStyle/>
          <a:p>
            <a:r>
              <a:rPr lang="el-GR" sz="2000" b="1" dirty="0"/>
              <a:t>Η Γενετική διαλεκτολογία </a:t>
            </a:r>
            <a:r>
              <a:rPr lang="el-GR" sz="2000" b="1" dirty="0" err="1"/>
              <a:t>περιελάμβανε</a:t>
            </a:r>
            <a:r>
              <a:rPr lang="el-GR" sz="2000" b="1" dirty="0"/>
              <a:t>:</a:t>
            </a:r>
          </a:p>
        </p:txBody>
      </p:sp>
    </p:spTree>
    <p:extLst>
      <p:ext uri="{BB962C8B-B14F-4D97-AF65-F5344CB8AC3E}">
        <p14:creationId xmlns:p14="http://schemas.microsoft.com/office/powerpoint/2010/main" val="82196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692268" y="2564904"/>
            <a:ext cx="7772400" cy="4050792"/>
          </a:xfrm>
        </p:spPr>
        <p:txBody>
          <a:bodyPr/>
          <a:lstStyle/>
          <a:p>
            <a:pPr marL="68580" lvl="0" indent="0">
              <a:buNone/>
            </a:pPr>
            <a:r>
              <a:rPr lang="el-GR" b="1" dirty="0"/>
              <a:t>μία </a:t>
            </a:r>
            <a:r>
              <a:rPr lang="el-GR" b="1" dirty="0" err="1"/>
              <a:t>δι</a:t>
            </a:r>
            <a:r>
              <a:rPr lang="el-GR" b="1" dirty="0"/>
              <a:t>-επίπεδη προσέγγιση της φωνολογίας </a:t>
            </a:r>
          </a:p>
          <a:p>
            <a:pPr>
              <a:lnSpc>
                <a:spcPct val="114000"/>
              </a:lnSpc>
            </a:pPr>
            <a:r>
              <a:rPr lang="el-GR" b="1" dirty="0">
                <a:solidFill>
                  <a:schemeClr val="accent1"/>
                </a:solidFill>
                <a:uFill>
                  <a:solidFill>
                    <a:schemeClr val="accent3">
                      <a:lumMod val="60000"/>
                      <a:lumOff val="40000"/>
                    </a:schemeClr>
                  </a:solidFill>
                </a:uFill>
              </a:rPr>
              <a:t>υποκείμενοι τύποι</a:t>
            </a:r>
            <a:r>
              <a:rPr lang="en-GB" b="1" dirty="0"/>
              <a:t>/</a:t>
            </a:r>
            <a:r>
              <a:rPr lang="el-GR" b="1" dirty="0">
                <a:solidFill>
                  <a:schemeClr val="accent1"/>
                </a:solidFill>
              </a:rPr>
              <a:t>μονάδες</a:t>
            </a:r>
            <a:r>
              <a:rPr lang="el-GR" b="1" dirty="0"/>
              <a:t> δηλαδή φωνολογικοί τύποι με τους οποίους τα λεξικά στοιχεία είναι καταχωρημένα στο λεξικό, και  </a:t>
            </a:r>
          </a:p>
          <a:p>
            <a:pPr lvl="0">
              <a:lnSpc>
                <a:spcPct val="114000"/>
              </a:lnSpc>
            </a:pPr>
            <a:r>
              <a:rPr lang="el-GR" b="1" dirty="0">
                <a:solidFill>
                  <a:schemeClr val="accent1"/>
                </a:solidFill>
                <a:uFill>
                  <a:solidFill>
                    <a:schemeClr val="accent3">
                      <a:lumMod val="60000"/>
                      <a:lumOff val="40000"/>
                    </a:schemeClr>
                  </a:solidFill>
                </a:uFill>
              </a:rPr>
              <a:t>φωνολογικοί κανόνες </a:t>
            </a:r>
            <a:r>
              <a:rPr lang="el-GR" b="1" dirty="0"/>
              <a:t>οι οποίοι μετατρέπουν αυτούς τους υποκείμενους τύπους σε </a:t>
            </a:r>
            <a:r>
              <a:rPr lang="el-GR" b="1" dirty="0">
                <a:solidFill>
                  <a:schemeClr val="accent1"/>
                </a:solidFill>
                <a:uFill>
                  <a:solidFill>
                    <a:schemeClr val="accent3">
                      <a:lumMod val="60000"/>
                      <a:lumOff val="40000"/>
                    </a:schemeClr>
                  </a:solidFill>
                </a:uFill>
              </a:rPr>
              <a:t>επιφανειακούς τύπους </a:t>
            </a:r>
            <a:r>
              <a:rPr lang="el-GR" b="1" dirty="0"/>
              <a:t>και, άρα, στην </a:t>
            </a:r>
            <a:r>
              <a:rPr lang="el-GR" b="1" dirty="0">
                <a:solidFill>
                  <a:schemeClr val="accent1"/>
                </a:solidFill>
              </a:rPr>
              <a:t>τελική τους προφορά</a:t>
            </a:r>
          </a:p>
          <a:p>
            <a:endParaRPr lang="en-GB" dirty="0"/>
          </a:p>
        </p:txBody>
      </p:sp>
      <p:sp>
        <p:nvSpPr>
          <p:cNvPr id="4" name="TextBox 3">
            <a:extLst>
              <a:ext uri="{FF2B5EF4-FFF2-40B4-BE49-F238E27FC236}">
                <a16:creationId xmlns:a16="http://schemas.microsoft.com/office/drawing/2014/main" id="{66E789E0-D2FD-CE46-95AF-A613D2705D3C}"/>
              </a:ext>
            </a:extLst>
          </p:cNvPr>
          <p:cNvSpPr txBox="1"/>
          <p:nvPr/>
        </p:nvSpPr>
        <p:spPr>
          <a:xfrm>
            <a:off x="692268" y="1893921"/>
            <a:ext cx="5326360" cy="400110"/>
          </a:xfrm>
          <a:prstGeom prst="rect">
            <a:avLst/>
          </a:prstGeom>
          <a:noFill/>
        </p:spPr>
        <p:txBody>
          <a:bodyPr wrap="square" rtlCol="0">
            <a:spAutoFit/>
          </a:bodyPr>
          <a:lstStyle/>
          <a:p>
            <a:r>
              <a:rPr lang="el-GR" sz="2000" b="1" dirty="0"/>
              <a:t>Η Γενετική διαλεκτολογία </a:t>
            </a:r>
            <a:r>
              <a:rPr lang="el-GR" sz="2000" b="1" dirty="0" err="1"/>
              <a:t>προυπέθετε</a:t>
            </a:r>
            <a:r>
              <a:rPr lang="el-GR" sz="2000" b="1" dirty="0"/>
              <a:t>:</a:t>
            </a:r>
          </a:p>
        </p:txBody>
      </p:sp>
    </p:spTree>
    <p:extLst>
      <p:ext uri="{BB962C8B-B14F-4D97-AF65-F5344CB8AC3E}">
        <p14:creationId xmlns:p14="http://schemas.microsoft.com/office/powerpoint/2010/main" val="104730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p:txBody>
          <a:bodyPr/>
          <a:lstStyle/>
          <a:p>
            <a:endParaRPr lang="el-GR" dirty="0"/>
          </a:p>
          <a:p>
            <a:pPr>
              <a:lnSpc>
                <a:spcPct val="100000"/>
              </a:lnSpc>
            </a:pPr>
            <a:r>
              <a:rPr lang="el-GR" b="1" dirty="0"/>
              <a:t>Ειδικότερα, μονάδες που μετέχουν σε διαφορετικών ειδών αλλαγές εμφανίζονταν στο </a:t>
            </a:r>
            <a:r>
              <a:rPr lang="el-GR" b="1" dirty="0">
                <a:solidFill>
                  <a:schemeClr val="accent1"/>
                </a:solidFill>
              </a:rPr>
              <a:t>λεξικό ως μία μονάδα</a:t>
            </a:r>
            <a:r>
              <a:rPr lang="el-GR" b="1" dirty="0"/>
              <a:t>, καθώς οι υπόλοιπες πραγματώσεις τους ήταν </a:t>
            </a:r>
            <a:r>
              <a:rPr lang="el-GR" b="1" dirty="0">
                <a:solidFill>
                  <a:schemeClr val="accent1"/>
                </a:solidFill>
              </a:rPr>
              <a:t>αποτέλεσμα κανόνων</a:t>
            </a:r>
            <a:endParaRPr lang="en-GB" b="1" dirty="0">
              <a:solidFill>
                <a:schemeClr val="accent1"/>
              </a:solidFill>
            </a:endParaRPr>
          </a:p>
        </p:txBody>
      </p:sp>
      <p:sp>
        <p:nvSpPr>
          <p:cNvPr id="4" name="TextBox 3">
            <a:extLst>
              <a:ext uri="{FF2B5EF4-FFF2-40B4-BE49-F238E27FC236}">
                <a16:creationId xmlns:a16="http://schemas.microsoft.com/office/drawing/2014/main" id="{4EAE6647-9599-E543-A24B-0F23111D896C}"/>
              </a:ext>
            </a:extLst>
          </p:cNvPr>
          <p:cNvSpPr txBox="1"/>
          <p:nvPr/>
        </p:nvSpPr>
        <p:spPr>
          <a:xfrm>
            <a:off x="899592" y="4005064"/>
            <a:ext cx="7558608" cy="1908215"/>
          </a:xfrm>
          <a:prstGeom prst="rect">
            <a:avLst/>
          </a:prstGeom>
          <a:noFill/>
        </p:spPr>
        <p:txBody>
          <a:bodyPr wrap="square" rtlCol="0">
            <a:spAutoFit/>
          </a:bodyPr>
          <a:lstStyle/>
          <a:p>
            <a:pPr algn="just"/>
            <a:r>
              <a:rPr lang="el-GR" sz="2000" b="1" dirty="0"/>
              <a:t>Αυτό απλοποιούσε την περιγραφή και επίσης έδινε τη δυνατότητα αναπαράστασης των γενικεύσεων σχετικά με τον τρόπο με τον οποίο δουλεύει η γλώσσα, τις οποίες, υποτίθεται, γνωρίζει ο φυσικός ομιλητής και λειτουργεί με αυτές.</a:t>
            </a:r>
          </a:p>
          <a:p>
            <a:endParaRPr lang="el-GR" dirty="0"/>
          </a:p>
        </p:txBody>
      </p:sp>
    </p:spTree>
    <p:extLst>
      <p:ext uri="{BB962C8B-B14F-4D97-AF65-F5344CB8AC3E}">
        <p14:creationId xmlns:p14="http://schemas.microsoft.com/office/powerpoint/2010/main" val="41199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78784" y="3378482"/>
            <a:ext cx="7202456" cy="3861539"/>
          </a:xfrm>
        </p:spPr>
        <p:txBody>
          <a:bodyPr/>
          <a:lstStyle/>
          <a:p>
            <a:pPr lvl="0">
              <a:lnSpc>
                <a:spcPct val="114000"/>
              </a:lnSpc>
            </a:pPr>
            <a:r>
              <a:rPr lang="el-GR" b="1" dirty="0">
                <a:uFill>
                  <a:solidFill>
                    <a:schemeClr val="accent3">
                      <a:lumMod val="60000"/>
                      <a:lumOff val="40000"/>
                    </a:schemeClr>
                  </a:solidFill>
                </a:uFill>
              </a:rPr>
              <a:t>τους </a:t>
            </a:r>
            <a:r>
              <a:rPr lang="el-GR" b="1" dirty="0">
                <a:solidFill>
                  <a:schemeClr val="accent1"/>
                </a:solidFill>
                <a:uFill>
                  <a:solidFill>
                    <a:schemeClr val="accent3">
                      <a:lumMod val="60000"/>
                      <a:lumOff val="40000"/>
                    </a:schemeClr>
                  </a:solidFill>
                </a:uFill>
              </a:rPr>
              <a:t>φωνολογικούς κανόνες </a:t>
            </a:r>
            <a:r>
              <a:rPr lang="el-GR" b="1" dirty="0"/>
              <a:t>που διέπουν τους υποκείμενους τύπους, και/ή </a:t>
            </a:r>
          </a:p>
          <a:p>
            <a:pPr lvl="0">
              <a:lnSpc>
                <a:spcPct val="114000"/>
              </a:lnSpc>
            </a:pPr>
            <a:r>
              <a:rPr lang="el-GR" b="1" dirty="0"/>
              <a:t>τα </a:t>
            </a:r>
            <a:r>
              <a:rPr lang="el-GR" b="1" dirty="0">
                <a:solidFill>
                  <a:schemeClr val="accent1"/>
                </a:solidFill>
                <a:uFill>
                  <a:solidFill>
                    <a:schemeClr val="accent3">
                      <a:lumMod val="60000"/>
                      <a:lumOff val="40000"/>
                    </a:schemeClr>
                  </a:solidFill>
                </a:uFill>
              </a:rPr>
              <a:t>περιβάλλοντα</a:t>
            </a:r>
            <a:r>
              <a:rPr lang="el-GR" b="1" dirty="0"/>
              <a:t> στα οποία εφαρμόζονται οι κανόνες, και/ή  </a:t>
            </a:r>
          </a:p>
          <a:p>
            <a:pPr lvl="0">
              <a:lnSpc>
                <a:spcPct val="114000"/>
              </a:lnSpc>
            </a:pPr>
            <a:r>
              <a:rPr lang="el-GR" b="1" dirty="0"/>
              <a:t>τη </a:t>
            </a:r>
            <a:r>
              <a:rPr lang="el-GR" b="1" dirty="0">
                <a:solidFill>
                  <a:schemeClr val="accent1"/>
                </a:solidFill>
                <a:uFill>
                  <a:solidFill>
                    <a:schemeClr val="accent3">
                      <a:lumMod val="60000"/>
                      <a:lumOff val="40000"/>
                    </a:schemeClr>
                  </a:solidFill>
                </a:uFill>
              </a:rPr>
              <a:t>σειρά</a:t>
            </a:r>
            <a:r>
              <a:rPr lang="el-GR" b="1" dirty="0"/>
              <a:t> με την οποία εφαρμόζονται οι κανόνες</a:t>
            </a:r>
          </a:p>
          <a:p>
            <a:endParaRPr lang="en-GB" b="1" dirty="0"/>
          </a:p>
        </p:txBody>
      </p:sp>
      <p:sp>
        <p:nvSpPr>
          <p:cNvPr id="4" name="TextBox 3">
            <a:extLst>
              <a:ext uri="{FF2B5EF4-FFF2-40B4-BE49-F238E27FC236}">
                <a16:creationId xmlns:a16="http://schemas.microsoft.com/office/drawing/2014/main" id="{38910CD0-BA43-4F4A-BC1A-886BC71BBD77}"/>
              </a:ext>
            </a:extLst>
          </p:cNvPr>
          <p:cNvSpPr txBox="1"/>
          <p:nvPr/>
        </p:nvSpPr>
        <p:spPr>
          <a:xfrm>
            <a:off x="467544" y="1772816"/>
            <a:ext cx="8424936" cy="1374030"/>
          </a:xfrm>
          <a:prstGeom prst="rect">
            <a:avLst/>
          </a:prstGeom>
          <a:noFill/>
        </p:spPr>
        <p:txBody>
          <a:bodyPr wrap="square" rtlCol="0">
            <a:spAutoFit/>
          </a:bodyPr>
          <a:lstStyle/>
          <a:p>
            <a:pPr>
              <a:lnSpc>
                <a:spcPct val="150000"/>
              </a:lnSpc>
            </a:pPr>
            <a:r>
              <a:rPr lang="el-GR" sz="2000" b="1" dirty="0"/>
              <a:t>Η Γενετική διαλεκτολογία βασίστηκε στην υπόθεση </a:t>
            </a:r>
          </a:p>
          <a:p>
            <a:pPr>
              <a:lnSpc>
                <a:spcPct val="150000"/>
              </a:lnSpc>
            </a:pPr>
            <a:r>
              <a:rPr lang="el-GR" dirty="0"/>
              <a:t>ότι για διαλέκτους που σχετίζονται μεταξύ τους μπορεί να καθοριστεί ένας υποκείμενος τύπος, και ότι αυτές οι διάλεκτοι διαφέρουν ως προς</a:t>
            </a:r>
            <a:r>
              <a:rPr lang="el-GR" sz="2000" b="1" dirty="0"/>
              <a:t>:</a:t>
            </a:r>
          </a:p>
        </p:txBody>
      </p:sp>
    </p:spTree>
    <p:extLst>
      <p:ext uri="{BB962C8B-B14F-4D97-AF65-F5344CB8AC3E}">
        <p14:creationId xmlns:p14="http://schemas.microsoft.com/office/powerpoint/2010/main" val="259425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41" y="81225"/>
            <a:ext cx="7772400" cy="1609344"/>
          </a:xfrm>
        </p:spPr>
        <p:txBody>
          <a:bodyPr/>
          <a:lstStyle/>
          <a:p>
            <a:r>
              <a:rPr lang="el-GR" dirty="0"/>
              <a:t>παραδειγμα</a:t>
            </a:r>
            <a:endParaRPr lang="en-GB" dirty="0"/>
          </a:p>
        </p:txBody>
      </p:sp>
      <p:sp>
        <p:nvSpPr>
          <p:cNvPr id="3" name="Content Placeholder 2"/>
          <p:cNvSpPr>
            <a:spLocks noGrp="1"/>
          </p:cNvSpPr>
          <p:nvPr>
            <p:ph idx="1"/>
          </p:nvPr>
        </p:nvSpPr>
        <p:spPr>
          <a:xfrm>
            <a:off x="970772" y="2852936"/>
            <a:ext cx="7202456" cy="3789531"/>
          </a:xfrm>
        </p:spPr>
        <p:txBody>
          <a:bodyPr>
            <a:normAutofit fontScale="85000" lnSpcReduction="20000"/>
          </a:bodyPr>
          <a:lstStyle/>
          <a:p>
            <a:pPr marL="68580" indent="0">
              <a:lnSpc>
                <a:spcPct val="134000"/>
              </a:lnSpc>
              <a:buNone/>
            </a:pPr>
            <a:r>
              <a:rPr lang="el-GR" b="1" dirty="0"/>
              <a:t>(1) </a:t>
            </a:r>
            <a:r>
              <a:rPr lang="el-GR" b="1" dirty="0">
                <a:solidFill>
                  <a:schemeClr val="accent1"/>
                </a:solidFill>
                <a:uFill>
                  <a:solidFill>
                    <a:schemeClr val="accent3">
                      <a:lumMod val="60000"/>
                      <a:lumOff val="40000"/>
                    </a:schemeClr>
                  </a:solidFill>
                </a:uFill>
              </a:rPr>
              <a:t>απώλεια υψηλού φωνήεντος</a:t>
            </a:r>
            <a:r>
              <a:rPr lang="el-GR" b="1" dirty="0"/>
              <a:t>: τα άτονα </a:t>
            </a:r>
            <a:r>
              <a:rPr lang="el-GR" sz="2400" b="1" dirty="0">
                <a:latin typeface="Times New Roman" panose="02020603050405020304" pitchFamily="18" charset="0"/>
                <a:cs typeface="Times New Roman" panose="02020603050405020304" pitchFamily="18" charset="0"/>
              </a:rPr>
              <a:t>/i/</a:t>
            </a:r>
            <a:r>
              <a:rPr lang="el-GR" b="1" dirty="0"/>
              <a:t> και </a:t>
            </a:r>
            <a:r>
              <a:rPr lang="el-GR" sz="2400" b="1" dirty="0">
                <a:latin typeface="Times New Roman" panose="02020603050405020304" pitchFamily="18" charset="0"/>
                <a:cs typeface="Times New Roman" panose="02020603050405020304" pitchFamily="18" charset="0"/>
              </a:rPr>
              <a:t>/u</a:t>
            </a:r>
            <a:r>
              <a:rPr lang="el-GR" b="1" dirty="0">
                <a:latin typeface="Times New Roman" panose="02020603050405020304" pitchFamily="18" charset="0"/>
                <a:cs typeface="Times New Roman" panose="02020603050405020304" pitchFamily="18" charset="0"/>
              </a:rPr>
              <a:t>/</a:t>
            </a:r>
            <a:r>
              <a:rPr lang="el-GR" b="1" dirty="0"/>
              <a:t> χάνονται</a:t>
            </a:r>
          </a:p>
          <a:p>
            <a:pPr marL="68580" indent="0">
              <a:lnSpc>
                <a:spcPct val="134000"/>
              </a:lnSpc>
              <a:buNone/>
            </a:pPr>
            <a:r>
              <a:rPr lang="el-GR" b="1" dirty="0"/>
              <a:t>(2) </a:t>
            </a:r>
            <a:r>
              <a:rPr lang="el-GR" b="1" dirty="0">
                <a:solidFill>
                  <a:schemeClr val="accent1"/>
                </a:solidFill>
                <a:uFill>
                  <a:solidFill>
                    <a:schemeClr val="accent3">
                      <a:lumMod val="60000"/>
                      <a:lumOff val="40000"/>
                    </a:schemeClr>
                  </a:solidFill>
                </a:uFill>
              </a:rPr>
              <a:t>εξομοίωση ηχηροποίησης</a:t>
            </a:r>
            <a:r>
              <a:rPr lang="el-GR" b="1" dirty="0"/>
              <a:t>: τα άηχα κλειστά ηχηροποιούνται </a:t>
            </a:r>
          </a:p>
          <a:p>
            <a:pPr marL="68580" indent="0">
              <a:lnSpc>
                <a:spcPct val="134000"/>
              </a:lnSpc>
              <a:buNone/>
            </a:pPr>
            <a:r>
              <a:rPr lang="el-GR" b="1" dirty="0"/>
              <a:t>      πριν από ηχηρά κλειστά, τα ηχηρά κλειστά γίνονται άηχα πριν </a:t>
            </a:r>
          </a:p>
          <a:p>
            <a:pPr marL="68580" indent="0">
              <a:lnSpc>
                <a:spcPct val="134000"/>
              </a:lnSpc>
              <a:buNone/>
            </a:pPr>
            <a:r>
              <a:rPr lang="el-GR" b="1" dirty="0"/>
              <a:t>      από άηχα κλειστά</a:t>
            </a:r>
          </a:p>
          <a:p>
            <a:pPr marL="68580" indent="0">
              <a:lnSpc>
                <a:spcPct val="134000"/>
              </a:lnSpc>
              <a:buNone/>
            </a:pPr>
            <a:r>
              <a:rPr lang="el-GR" b="1" dirty="0"/>
              <a:t>(3) </a:t>
            </a:r>
            <a:r>
              <a:rPr lang="el-GR" b="1" dirty="0">
                <a:solidFill>
                  <a:schemeClr val="accent1"/>
                </a:solidFill>
                <a:uFill>
                  <a:solidFill>
                    <a:schemeClr val="accent3">
                      <a:lumMod val="60000"/>
                      <a:lumOff val="40000"/>
                    </a:schemeClr>
                  </a:solidFill>
                </a:uFill>
              </a:rPr>
              <a:t>φωνηεντική επένθεση</a:t>
            </a:r>
            <a:r>
              <a:rPr lang="el-GR" b="1" dirty="0"/>
              <a:t>: όταν το τελικό σύμφωνο ενός</a:t>
            </a:r>
          </a:p>
          <a:p>
            <a:pPr marL="68580" indent="0">
              <a:lnSpc>
                <a:spcPct val="134000"/>
              </a:lnSpc>
              <a:buNone/>
            </a:pPr>
            <a:r>
              <a:rPr lang="el-GR" b="1" dirty="0"/>
              <a:t>     συμφωνικού  συμπλέγματος που βρίσκεται στο τέλος της λέξης</a:t>
            </a:r>
          </a:p>
          <a:p>
            <a:pPr marL="68580" indent="0">
              <a:lnSpc>
                <a:spcPct val="134000"/>
              </a:lnSpc>
              <a:buNone/>
            </a:pPr>
            <a:r>
              <a:rPr lang="el-GR" b="1" dirty="0"/>
              <a:t>    είναι ρινικό, εισάγεται ένα /i/ πριν από το ρινικό σύμφωνο</a:t>
            </a:r>
          </a:p>
          <a:p>
            <a:pPr marL="68580" indent="0">
              <a:lnSpc>
                <a:spcPct val="134000"/>
              </a:lnSpc>
              <a:buNone/>
            </a:pPr>
            <a:r>
              <a:rPr lang="el-GR" b="1" dirty="0"/>
              <a:t>(4) </a:t>
            </a:r>
            <a:r>
              <a:rPr lang="el-GR" b="1" dirty="0">
                <a:solidFill>
                  <a:schemeClr val="accent1"/>
                </a:solidFill>
                <a:uFill>
                  <a:solidFill>
                    <a:schemeClr val="accent3">
                      <a:lumMod val="60000"/>
                      <a:lumOff val="40000"/>
                    </a:schemeClr>
                  </a:solidFill>
                </a:uFill>
              </a:rPr>
              <a:t>στρογγυλοποίηση</a:t>
            </a:r>
            <a:r>
              <a:rPr lang="el-GR" b="1" dirty="0"/>
              <a:t>: το /i/ γίνεται </a:t>
            </a:r>
            <a:r>
              <a:rPr lang="el-GR" sz="2400" b="1" dirty="0">
                <a:latin typeface="Times New Roman" panose="02020603050405020304" pitchFamily="18" charset="0"/>
                <a:cs typeface="Times New Roman" panose="02020603050405020304" pitchFamily="18" charset="0"/>
              </a:rPr>
              <a:t>/u/</a:t>
            </a:r>
            <a:r>
              <a:rPr lang="el-GR" b="1" dirty="0"/>
              <a:t> πριν από χειλικό σύμφωνο</a:t>
            </a:r>
          </a:p>
          <a:p>
            <a:endParaRPr lang="en-GB" dirty="0"/>
          </a:p>
        </p:txBody>
      </p:sp>
      <p:sp>
        <p:nvSpPr>
          <p:cNvPr id="4" name="TextBox 3">
            <a:extLst>
              <a:ext uri="{FF2B5EF4-FFF2-40B4-BE49-F238E27FC236}">
                <a16:creationId xmlns:a16="http://schemas.microsoft.com/office/drawing/2014/main" id="{3DB827A3-7CAF-CC41-832E-D1CB40D54325}"/>
              </a:ext>
            </a:extLst>
          </p:cNvPr>
          <p:cNvSpPr txBox="1"/>
          <p:nvPr/>
        </p:nvSpPr>
        <p:spPr>
          <a:xfrm>
            <a:off x="432341" y="1375608"/>
            <a:ext cx="8064896" cy="1477328"/>
          </a:xfrm>
          <a:prstGeom prst="rect">
            <a:avLst/>
          </a:prstGeom>
          <a:noFill/>
        </p:spPr>
        <p:txBody>
          <a:bodyPr wrap="square" rtlCol="0">
            <a:spAutoFit/>
          </a:bodyPr>
          <a:lstStyle/>
          <a:p>
            <a:pPr algn="ctr">
              <a:lnSpc>
                <a:spcPct val="150000"/>
              </a:lnSpc>
            </a:pPr>
            <a:r>
              <a:rPr lang="el-GR" dirty="0"/>
              <a:t>Ένα παράδειγμα προέρχεται από διαλέκτους της νέας ελληνικής.</a:t>
            </a:r>
          </a:p>
          <a:p>
            <a:pPr algn="ctr">
              <a:lnSpc>
                <a:spcPct val="150000"/>
              </a:lnSpc>
            </a:pPr>
            <a:r>
              <a:rPr lang="el-GR" b="1" dirty="0"/>
              <a:t>4 φωνολογικοί κανόνες του </a:t>
            </a:r>
            <a:r>
              <a:rPr lang="el-GR" b="1" dirty="0" err="1"/>
              <a:t>Brian</a:t>
            </a:r>
            <a:r>
              <a:rPr lang="el-GR" b="1" dirty="0"/>
              <a:t> </a:t>
            </a:r>
            <a:r>
              <a:rPr lang="el-GR" b="1" dirty="0" err="1"/>
              <a:t>Newton</a:t>
            </a:r>
            <a:endParaRPr lang="el-GR" b="1" dirty="0"/>
          </a:p>
          <a:p>
            <a:endParaRPr lang="el-GR" dirty="0"/>
          </a:p>
          <a:p>
            <a:endParaRPr lang="el-GR" dirty="0"/>
          </a:p>
        </p:txBody>
      </p:sp>
    </p:spTree>
    <p:extLst>
      <p:ext uri="{BB962C8B-B14F-4D97-AF65-F5344CB8AC3E}">
        <p14:creationId xmlns:p14="http://schemas.microsoft.com/office/powerpoint/2010/main" val="272979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παραδειγμα</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763688" y="2348880"/>
            <a:ext cx="6192688"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4000"/>
              </a:lnSpc>
            </a:pPr>
            <a:r>
              <a:rPr lang="el-GR" sz="2400" dirty="0"/>
              <a:t>από τον υποκείμενο τύπο /ðikosmu/ ‘δικός μου’, μπορούμε να εξηγήσουμε τέσσερις διαφορετικές προφορές βόρειων ελληνικών διαλέκτων με βάση τους κανόνες που έχουν και τη σειρά με την οποία εφαρμόζονται</a:t>
            </a:r>
          </a:p>
        </p:txBody>
      </p:sp>
    </p:spTree>
    <p:extLst>
      <p:ext uri="{BB962C8B-B14F-4D97-AF65-F5344CB8AC3E}">
        <p14:creationId xmlns:p14="http://schemas.microsoft.com/office/powerpoint/2010/main" val="20325288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παραδειγμα</a:t>
            </a:r>
            <a:endParaRPr lang="en-GB"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132856"/>
            <a:ext cx="6643849" cy="3312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ED26C0D-C1B9-D648-B0F2-31DC1C499289}"/>
              </a:ext>
            </a:extLst>
          </p:cNvPr>
          <p:cNvSpPr txBox="1"/>
          <p:nvPr/>
        </p:nvSpPr>
        <p:spPr>
          <a:xfrm>
            <a:off x="611560" y="5589240"/>
            <a:ext cx="8134672" cy="1477328"/>
          </a:xfrm>
          <a:prstGeom prst="rect">
            <a:avLst/>
          </a:prstGeom>
          <a:noFill/>
        </p:spPr>
        <p:txBody>
          <a:bodyPr wrap="square" rtlCol="0">
            <a:spAutoFit/>
          </a:bodyPr>
          <a:lstStyle/>
          <a:p>
            <a:r>
              <a:rPr lang="el-GR" dirty="0"/>
              <a:t>Αξίζει να σημειωθεί ότι αν η εξομοίωση </a:t>
            </a:r>
            <a:r>
              <a:rPr lang="el-GR" dirty="0" err="1"/>
              <a:t>ηχηροποίησης</a:t>
            </a:r>
            <a:r>
              <a:rPr lang="el-GR" dirty="0"/>
              <a:t> εφαρμοστεί </a:t>
            </a:r>
            <a:r>
              <a:rPr lang="el-GR" i="1" dirty="0"/>
              <a:t>πριν </a:t>
            </a:r>
            <a:r>
              <a:rPr lang="el-GR" dirty="0"/>
              <a:t>από τη</a:t>
            </a:r>
          </a:p>
          <a:p>
            <a:r>
              <a:rPr lang="el-GR" dirty="0"/>
              <a:t>φωνηεντική </a:t>
            </a:r>
            <a:r>
              <a:rPr lang="el-GR" dirty="0" err="1"/>
              <a:t>επένθεση</a:t>
            </a:r>
            <a:r>
              <a:rPr lang="el-GR" dirty="0"/>
              <a:t> το αποτέλεσμα είναι </a:t>
            </a:r>
            <a:r>
              <a:rPr lang="el-GR" i="1" dirty="0"/>
              <a:t>θ</a:t>
            </a:r>
            <a:r>
              <a:rPr lang="en-US" i="1" dirty="0" err="1"/>
              <a:t>kozim</a:t>
            </a:r>
            <a:r>
              <a:rPr lang="en-US" i="1" dirty="0"/>
              <a:t> </a:t>
            </a:r>
            <a:r>
              <a:rPr lang="en-US" dirty="0"/>
              <a:t>(</a:t>
            </a:r>
            <a:r>
              <a:rPr lang="el-GR" dirty="0"/>
              <a:t>όπως στη Μακεδονία), ενώ αν εφαρμοστεί μετά την </a:t>
            </a:r>
            <a:r>
              <a:rPr lang="el-GR" dirty="0" err="1"/>
              <a:t>επένθεση</a:t>
            </a:r>
            <a:r>
              <a:rPr lang="el-GR" dirty="0"/>
              <a:t> το αποτέλεσμα είναι </a:t>
            </a:r>
            <a:r>
              <a:rPr lang="el-GR" i="1" dirty="0"/>
              <a:t>θ</a:t>
            </a:r>
            <a:r>
              <a:rPr lang="en-US" i="1" dirty="0" err="1"/>
              <a:t>kosim</a:t>
            </a:r>
            <a:r>
              <a:rPr lang="en-US" i="1" dirty="0"/>
              <a:t> </a:t>
            </a:r>
            <a:r>
              <a:rPr lang="en-US" dirty="0"/>
              <a:t>(</a:t>
            </a:r>
            <a:r>
              <a:rPr lang="el-GR" dirty="0"/>
              <a:t>όπως στην Ήπειρο).</a:t>
            </a:r>
          </a:p>
          <a:p>
            <a:endParaRPr lang="el-GR" dirty="0"/>
          </a:p>
        </p:txBody>
      </p:sp>
    </p:spTree>
    <p:extLst>
      <p:ext uri="{BB962C8B-B14F-4D97-AF65-F5344CB8AC3E}">
        <p14:creationId xmlns:p14="http://schemas.microsoft.com/office/powerpoint/2010/main" val="18976143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685800" y="2401599"/>
            <a:ext cx="7772400" cy="4050792"/>
          </a:xfrm>
        </p:spPr>
        <p:txBody>
          <a:bodyPr/>
          <a:lstStyle/>
          <a:p>
            <a:pPr>
              <a:lnSpc>
                <a:spcPct val="114000"/>
              </a:lnSpc>
            </a:pPr>
            <a:r>
              <a:rPr lang="el-GR" b="1" dirty="0"/>
              <a:t>ποια ακριβώς θα πρέπει να </a:t>
            </a:r>
            <a:r>
              <a:rPr lang="el-GR" b="1" dirty="0">
                <a:solidFill>
                  <a:schemeClr val="accent1"/>
                </a:solidFill>
              </a:rPr>
              <a:t>είναι </a:t>
            </a:r>
            <a:r>
              <a:rPr lang="el-GR" b="1" dirty="0">
                <a:solidFill>
                  <a:schemeClr val="accent1"/>
                </a:solidFill>
                <a:uFill>
                  <a:solidFill>
                    <a:schemeClr val="accent3">
                      <a:lumMod val="60000"/>
                      <a:lumOff val="40000"/>
                    </a:schemeClr>
                  </a:solidFill>
                </a:uFill>
              </a:rPr>
              <a:t>η μορφή </a:t>
            </a:r>
          </a:p>
          <a:p>
            <a:pPr marL="68580" indent="0">
              <a:lnSpc>
                <a:spcPct val="114000"/>
              </a:lnSpc>
              <a:buNone/>
            </a:pPr>
            <a:r>
              <a:rPr lang="el-GR" b="1" dirty="0">
                <a:solidFill>
                  <a:schemeClr val="accent1"/>
                </a:solidFill>
                <a:uFill>
                  <a:solidFill>
                    <a:schemeClr val="accent3">
                      <a:lumMod val="60000"/>
                      <a:lumOff val="40000"/>
                    </a:schemeClr>
                  </a:solidFill>
                </a:uFill>
              </a:rPr>
              <a:t>    των υποκείμενων τύπω</a:t>
            </a:r>
            <a:r>
              <a:rPr lang="el-GR" b="1" dirty="0">
                <a:solidFill>
                  <a:schemeClr val="accent1"/>
                </a:solidFill>
              </a:rPr>
              <a:t>ν</a:t>
            </a:r>
            <a:r>
              <a:rPr lang="el-GR" b="1" dirty="0"/>
              <a:t> και πώς θα οριστούν </a:t>
            </a:r>
          </a:p>
          <a:p>
            <a:pPr marL="68580" indent="0">
              <a:lnSpc>
                <a:spcPct val="114000"/>
              </a:lnSpc>
              <a:buNone/>
            </a:pPr>
            <a:r>
              <a:rPr lang="el-GR" b="1" dirty="0"/>
              <a:t>    οι τύποι αυτοί</a:t>
            </a:r>
          </a:p>
          <a:p>
            <a:pPr>
              <a:lnSpc>
                <a:spcPct val="114000"/>
              </a:lnSpc>
            </a:pPr>
            <a:r>
              <a:rPr lang="el-GR" b="1" dirty="0"/>
              <a:t>μία αρχική υπόθεση ήταν ότι θα μπορούσαμε να θεωρήσουμε </a:t>
            </a:r>
            <a:r>
              <a:rPr lang="el-GR" b="1" dirty="0">
                <a:solidFill>
                  <a:schemeClr val="accent1"/>
                </a:solidFill>
              </a:rPr>
              <a:t>τους τύπους μιας διαλέκτου ως βασικούς </a:t>
            </a:r>
            <a:r>
              <a:rPr lang="el-GR" b="1" dirty="0"/>
              <a:t>και να παράγουμε όλες τις υπόλοιπες διαλέκτους από αυτή</a:t>
            </a:r>
          </a:p>
          <a:p>
            <a:endParaRPr lang="en-GB" dirty="0"/>
          </a:p>
        </p:txBody>
      </p:sp>
      <p:sp>
        <p:nvSpPr>
          <p:cNvPr id="4" name="TextBox 3">
            <a:extLst>
              <a:ext uri="{FF2B5EF4-FFF2-40B4-BE49-F238E27FC236}">
                <a16:creationId xmlns:a16="http://schemas.microsoft.com/office/drawing/2014/main" id="{A2389707-7B5E-FC43-9F78-5E26DE2A0D87}"/>
              </a:ext>
            </a:extLst>
          </p:cNvPr>
          <p:cNvSpPr txBox="1"/>
          <p:nvPr/>
        </p:nvSpPr>
        <p:spPr>
          <a:xfrm>
            <a:off x="179512" y="1924622"/>
            <a:ext cx="6480720" cy="646331"/>
          </a:xfrm>
          <a:prstGeom prst="rect">
            <a:avLst/>
          </a:prstGeom>
          <a:noFill/>
        </p:spPr>
        <p:txBody>
          <a:bodyPr wrap="square" rtlCol="0">
            <a:spAutoFit/>
          </a:bodyPr>
          <a:lstStyle/>
          <a:p>
            <a:r>
              <a:rPr lang="el-GR" b="1" dirty="0"/>
              <a:t>Ένα πρόβλημα για τη γενετική φωνολογία ήταν:</a:t>
            </a:r>
          </a:p>
          <a:p>
            <a:endParaRPr lang="el-GR" dirty="0"/>
          </a:p>
        </p:txBody>
      </p:sp>
    </p:spTree>
    <p:extLst>
      <p:ext uri="{BB962C8B-B14F-4D97-AF65-F5344CB8AC3E}">
        <p14:creationId xmlns:p14="http://schemas.microsoft.com/office/powerpoint/2010/main" val="85633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827584" y="2564904"/>
            <a:ext cx="7202456" cy="3789531"/>
          </a:xfrm>
        </p:spPr>
        <p:txBody>
          <a:bodyPr>
            <a:normAutofit lnSpcReduction="10000"/>
          </a:bodyPr>
          <a:lstStyle/>
          <a:p>
            <a:pPr>
              <a:lnSpc>
                <a:spcPct val="134000"/>
              </a:lnSpc>
            </a:pPr>
            <a:r>
              <a:rPr lang="el-GR" b="1" dirty="0"/>
              <a:t>αν θέλαμε να ορίσουμε ένα σύνολο κοινών υποκείμενων  τύπων για την αγγλική, θα έπρεπε να λάβουμε υπόψη τη διαφορά καταλόγου που περιγράψαμε εκεί –ότι δηλαδή </a:t>
            </a:r>
            <a:r>
              <a:rPr lang="el-GR" b="1" dirty="0">
                <a:solidFill>
                  <a:schemeClr val="accent1"/>
                </a:solidFill>
              </a:rPr>
              <a:t>οι βόρειες ποικιλίες δεν διαθέτουν /ʌ/. </a:t>
            </a:r>
          </a:p>
          <a:p>
            <a:pPr>
              <a:lnSpc>
                <a:spcPct val="134000"/>
              </a:lnSpc>
            </a:pPr>
            <a:r>
              <a:rPr lang="el-GR" b="1" dirty="0"/>
              <a:t>Ο μόνος τρόπος να αντιμετωπιστεί αυτό το πρόβλημα θα ήταν να θεωρηθούν </a:t>
            </a:r>
            <a:r>
              <a:rPr lang="el-GR" b="1" dirty="0">
                <a:solidFill>
                  <a:schemeClr val="accent1"/>
                </a:solidFill>
              </a:rPr>
              <a:t>οι νότιες διάλεκτοι ως βασικές </a:t>
            </a:r>
            <a:r>
              <a:rPr lang="el-GR" b="1" dirty="0"/>
              <a:t>και οι βόρειοι τύποι να παραχθούν από αυτές μέσω ενός κανόνα</a:t>
            </a:r>
          </a:p>
          <a:p>
            <a:pPr marL="68580" indent="0" algn="ctr">
              <a:lnSpc>
                <a:spcPct val="124000"/>
              </a:lnSpc>
              <a:buNone/>
            </a:pPr>
            <a:r>
              <a:rPr lang="el-GR" b="1" dirty="0"/>
              <a:t>ʌ → ʊ </a:t>
            </a:r>
          </a:p>
          <a:p>
            <a:endParaRPr lang="en-GB" dirty="0"/>
          </a:p>
        </p:txBody>
      </p:sp>
      <p:sp>
        <p:nvSpPr>
          <p:cNvPr id="4" name="TextBox 3">
            <a:extLst>
              <a:ext uri="{FF2B5EF4-FFF2-40B4-BE49-F238E27FC236}">
                <a16:creationId xmlns:a16="http://schemas.microsoft.com/office/drawing/2014/main" id="{035EA5D3-0A97-7246-BCF2-93800830EA01}"/>
              </a:ext>
            </a:extLst>
          </p:cNvPr>
          <p:cNvSpPr txBox="1"/>
          <p:nvPr/>
        </p:nvSpPr>
        <p:spPr>
          <a:xfrm>
            <a:off x="323528" y="1772816"/>
            <a:ext cx="8064896" cy="923330"/>
          </a:xfrm>
          <a:prstGeom prst="rect">
            <a:avLst/>
          </a:prstGeom>
          <a:noFill/>
        </p:spPr>
        <p:txBody>
          <a:bodyPr wrap="square" rtlCol="0">
            <a:spAutoFit/>
          </a:bodyPr>
          <a:lstStyle/>
          <a:p>
            <a:r>
              <a:rPr lang="el-GR" dirty="0"/>
              <a:t>Είναι πολύ εύκολο όμως να δείξουμε ότι αυτό δεν είναι δυνατό να συμβεί. Είναι σαφές από τα παραδείγματα που συζητήσαμε πριν…</a:t>
            </a:r>
          </a:p>
          <a:p>
            <a:endParaRPr lang="el-GR" dirty="0"/>
          </a:p>
        </p:txBody>
      </p:sp>
    </p:spTree>
    <p:extLst>
      <p:ext uri="{BB962C8B-B14F-4D97-AF65-F5344CB8AC3E}">
        <p14:creationId xmlns:p14="http://schemas.microsoft.com/office/powerpoint/2010/main" val="8160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970772" y="2708920"/>
            <a:ext cx="7202456" cy="3789531"/>
          </a:xfrm>
        </p:spPr>
        <p:txBody>
          <a:bodyPr>
            <a:normAutofit/>
          </a:bodyPr>
          <a:lstStyle/>
          <a:p>
            <a:pPr marL="68580" indent="0" algn="ctr">
              <a:lnSpc>
                <a:spcPct val="124000"/>
              </a:lnSpc>
              <a:buNone/>
            </a:pPr>
            <a:r>
              <a:rPr lang="el-GR" b="1" dirty="0" err="1"/>
              <a:t>ʌ</a:t>
            </a:r>
            <a:r>
              <a:rPr lang="el-GR" b="1" dirty="0"/>
              <a:t> → </a:t>
            </a:r>
            <a:r>
              <a:rPr lang="el-GR" b="1" dirty="0" err="1"/>
              <a:t>ʊ</a:t>
            </a:r>
            <a:r>
              <a:rPr lang="el-GR" b="1" dirty="0"/>
              <a:t> </a:t>
            </a:r>
          </a:p>
          <a:p>
            <a:pPr algn="just">
              <a:lnSpc>
                <a:spcPct val="100000"/>
              </a:lnSpc>
            </a:pPr>
            <a:endParaRPr lang="el-GR" sz="2300" b="1" dirty="0"/>
          </a:p>
          <a:p>
            <a:pPr algn="just">
              <a:lnSpc>
                <a:spcPct val="100000"/>
              </a:lnSpc>
            </a:pPr>
            <a:r>
              <a:rPr lang="el-GR" sz="2100" b="1" dirty="0"/>
              <a:t>Προφανώς θα ήταν αδύνατο να συμβεί το αντίστροφο αφού εάν θεωρούσαμε τον βόρειο τύπο /</a:t>
            </a:r>
            <a:r>
              <a:rPr lang="en-US" sz="2100" b="1" dirty="0" err="1"/>
              <a:t>ʊ</a:t>
            </a:r>
            <a:r>
              <a:rPr lang="en-US" sz="2100" b="1" dirty="0"/>
              <a:t>/ </a:t>
            </a:r>
            <a:r>
              <a:rPr lang="el-GR" sz="2100" b="1" dirty="0"/>
              <a:t>ως βασικό δεν θα υπήρχε τρόπος να διακρίνουμε ποιοι νότιοι τύποι προέρχονται από το /</a:t>
            </a:r>
            <a:r>
              <a:rPr lang="en-US" sz="2100" b="1" dirty="0" err="1"/>
              <a:t>ʌ</a:t>
            </a:r>
            <a:r>
              <a:rPr lang="en-US" sz="2100" b="1" dirty="0"/>
              <a:t>/ </a:t>
            </a:r>
            <a:r>
              <a:rPr lang="el-GR" sz="2100" b="1" dirty="0"/>
              <a:t>και ποιοι από το /</a:t>
            </a:r>
            <a:r>
              <a:rPr lang="en-US" sz="2100" b="1" dirty="0" err="1"/>
              <a:t>ʊ</a:t>
            </a:r>
            <a:r>
              <a:rPr lang="en-US" sz="2100" b="1" dirty="0"/>
              <a:t>/. </a:t>
            </a:r>
            <a:endParaRPr lang="el-GR" sz="2100" b="1" dirty="0"/>
          </a:p>
          <a:p>
            <a:pPr algn="just">
              <a:lnSpc>
                <a:spcPct val="100000"/>
              </a:lnSpc>
            </a:pPr>
            <a:r>
              <a:rPr lang="el-GR" sz="2100" b="1" dirty="0"/>
              <a:t>Γι’ αυτό το χαρακτηριστικό, λοιπόν, πρέπει να επιλέξουμε τους υποκείμενους τύπους από τη νότια διάλεκτο.</a:t>
            </a:r>
          </a:p>
          <a:p>
            <a:endParaRPr lang="en-GB" dirty="0"/>
          </a:p>
        </p:txBody>
      </p:sp>
    </p:spTree>
    <p:extLst>
      <p:ext uri="{BB962C8B-B14F-4D97-AF65-F5344CB8AC3E}">
        <p14:creationId xmlns:p14="http://schemas.microsoft.com/office/powerpoint/2010/main" val="13424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normAutofit/>
          </a:bodyPr>
          <a:lstStyle/>
          <a:p>
            <a:pPr marL="0" indent="0">
              <a:buNone/>
            </a:pPr>
            <a:r>
              <a:rPr lang="el-GR" dirty="0"/>
              <a:t>                         </a:t>
            </a:r>
            <a:r>
              <a:rPr lang="el-GR" b="1" dirty="0">
                <a:solidFill>
                  <a:schemeClr val="accent1"/>
                </a:solidFill>
              </a:rPr>
              <a:t>επίσημη</a:t>
            </a:r>
            <a:r>
              <a:rPr lang="el-GR" dirty="0"/>
              <a:t> vs </a:t>
            </a:r>
            <a:r>
              <a:rPr lang="el-GR" b="1" dirty="0">
                <a:solidFill>
                  <a:schemeClr val="accent1"/>
                </a:solidFill>
              </a:rPr>
              <a:t>ανεπίσημη</a:t>
            </a:r>
            <a:r>
              <a:rPr lang="el-GR" dirty="0"/>
              <a:t> χρήση</a:t>
            </a:r>
          </a:p>
          <a:p>
            <a:pPr marL="0" indent="0">
              <a:buNone/>
            </a:pPr>
            <a:endParaRPr lang="el-GR" dirty="0"/>
          </a:p>
          <a:p>
            <a:r>
              <a:rPr lang="el-GR" b="1" dirty="0"/>
              <a:t>επίσημη</a:t>
            </a:r>
            <a:r>
              <a:rPr lang="el-GR" dirty="0"/>
              <a:t>: Άγγλοι, προκαθορισμένη διατύπωση στο ερωτηματολόγιο</a:t>
            </a:r>
          </a:p>
          <a:p>
            <a:endParaRPr lang="el-GR" dirty="0"/>
          </a:p>
          <a:p>
            <a:r>
              <a:rPr lang="el-GR" b="1" dirty="0"/>
              <a:t>ανεπίσημη</a:t>
            </a:r>
            <a:r>
              <a:rPr lang="el-GR" dirty="0"/>
              <a:t>: Αμερικάνοι, ελευθερία στην πλαισίωση αρκεί να αποσπάσουν την επιθυμητή πληροφορία</a:t>
            </a: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5181600"/>
            <a:ext cx="32861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720" y="1315308"/>
            <a:ext cx="1302544"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659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88685" y="2015733"/>
            <a:ext cx="7202456" cy="3789531"/>
          </a:xfrm>
        </p:spPr>
        <p:txBody>
          <a:bodyPr>
            <a:normAutofit fontScale="92500"/>
          </a:bodyPr>
          <a:lstStyle/>
          <a:p>
            <a:pPr>
              <a:lnSpc>
                <a:spcPct val="134000"/>
              </a:lnSpc>
            </a:pPr>
            <a:r>
              <a:rPr lang="el-GR" b="1" dirty="0"/>
              <a:t>όσον αφορά το μεταφωνηεντικό </a:t>
            </a:r>
            <a:r>
              <a:rPr lang="el-GR" b="1" i="1" dirty="0"/>
              <a:t>r</a:t>
            </a:r>
            <a:r>
              <a:rPr lang="el-GR" b="1" dirty="0"/>
              <a:t>, σαφώς, οι ροτικοί τύποι όπως το /kɑːrt/ πρέπει να είναι οι βασικοί και οι μη ροτικοί πρέπει να παράγονται από αυτούς με τον εξής κανόνα:</a:t>
            </a:r>
          </a:p>
          <a:p>
            <a:pPr marL="68580" lvl="0" indent="0">
              <a:lnSpc>
                <a:spcPct val="134000"/>
              </a:lnSpc>
              <a:buNone/>
            </a:pPr>
            <a:r>
              <a:rPr lang="el-GR" b="1" dirty="0"/>
              <a:t>		r → ∅ / ― #</a:t>
            </a:r>
          </a:p>
          <a:p>
            <a:pPr marL="68580" indent="0">
              <a:lnSpc>
                <a:spcPct val="134000"/>
              </a:lnSpc>
              <a:buNone/>
            </a:pPr>
            <a:r>
              <a:rPr lang="el-GR" b="1" dirty="0"/>
              <a:t>              		   </a:t>
            </a:r>
            <a:r>
              <a:rPr lang="en-US" b="1" dirty="0"/>
              <a:t>C</a:t>
            </a:r>
            <a:endParaRPr lang="el-GR" b="1" dirty="0"/>
          </a:p>
          <a:p>
            <a:pPr>
              <a:lnSpc>
                <a:spcPct val="134000"/>
              </a:lnSpc>
            </a:pPr>
            <a:r>
              <a:rPr lang="el-GR" b="1" dirty="0"/>
              <a:t>Θα ήταν αδύνατο να θεωρήσουμε τους μη-ροτικούς τύπους ως βασικούς, διότι δεν θα υπήρχε τρόπος να προβλέψουμε </a:t>
            </a:r>
            <a:r>
              <a:rPr lang="el-GR" b="1" dirty="0">
                <a:solidFill>
                  <a:schemeClr val="accent1"/>
                </a:solidFill>
              </a:rPr>
              <a:t>πού θα έπρεπε να εισαχθεί </a:t>
            </a:r>
            <a:r>
              <a:rPr lang="el-GR" b="1" dirty="0"/>
              <a:t>το </a:t>
            </a:r>
            <a:r>
              <a:rPr lang="el-GR" b="1" i="1" dirty="0"/>
              <a:t>r</a:t>
            </a:r>
            <a:r>
              <a:rPr lang="el-GR" b="1" dirty="0"/>
              <a:t> στις ροτικές διαλέκτους.</a:t>
            </a:r>
          </a:p>
          <a:p>
            <a:endParaRPr lang="en-GB" dirty="0"/>
          </a:p>
        </p:txBody>
      </p:sp>
    </p:spTree>
    <p:extLst>
      <p:ext uri="{BB962C8B-B14F-4D97-AF65-F5344CB8AC3E}">
        <p14:creationId xmlns:p14="http://schemas.microsoft.com/office/powerpoint/2010/main" val="36369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72400" cy="1609344"/>
          </a:xfrm>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683568" y="1484784"/>
            <a:ext cx="7849700" cy="5229200"/>
          </a:xfrm>
        </p:spPr>
        <p:txBody>
          <a:bodyPr>
            <a:normAutofit fontScale="47500" lnSpcReduction="20000"/>
          </a:bodyPr>
          <a:lstStyle/>
          <a:p>
            <a:pPr algn="just">
              <a:lnSpc>
                <a:spcPct val="120000"/>
              </a:lnSpc>
            </a:pPr>
            <a:r>
              <a:rPr lang="el-GR" sz="4000" dirty="0">
                <a:latin typeface="+mj-lt"/>
              </a:rPr>
              <a:t>Στην αγγλική θα έπρεπε επομένως να αναζητήσουμε τους υποκείμενους τύπους στις νοτιοδυτικές προφορές αφού οι νοτιοανατολικές ποικιλίες δεν είναι </a:t>
            </a:r>
            <a:r>
              <a:rPr lang="el-GR" sz="4000" dirty="0" err="1">
                <a:latin typeface="+mj-lt"/>
              </a:rPr>
              <a:t>ροτικές</a:t>
            </a:r>
            <a:r>
              <a:rPr lang="el-GR" sz="4000" dirty="0">
                <a:latin typeface="+mj-lt"/>
              </a:rPr>
              <a:t>. </a:t>
            </a:r>
          </a:p>
          <a:p>
            <a:pPr algn="just">
              <a:lnSpc>
                <a:spcPct val="120000"/>
              </a:lnSpc>
            </a:pPr>
            <a:r>
              <a:rPr lang="el-GR" sz="4000" dirty="0">
                <a:latin typeface="+mj-lt"/>
              </a:rPr>
              <a:t>Από την άλλη, δεν είναι δυνατό να πάρουμε τους νοτιοδυτικούς τύπους ως βασικούς εξαιτίας ενός άλλου χαρακτηριστικού, τη διάκριση που αναφέραμε παραπάνω στην περιοχή </a:t>
            </a:r>
            <a:r>
              <a:rPr lang="en-US" sz="4000" dirty="0">
                <a:latin typeface="+mj-lt"/>
              </a:rPr>
              <a:t>East Anglia </a:t>
            </a:r>
            <a:r>
              <a:rPr lang="el-GR" sz="4000" dirty="0">
                <a:latin typeface="+mj-lt"/>
              </a:rPr>
              <a:t>για το </a:t>
            </a:r>
            <a:r>
              <a:rPr lang="el-GR" sz="4000" dirty="0" err="1">
                <a:latin typeface="+mj-lt"/>
              </a:rPr>
              <a:t>Λόουστοφτ</a:t>
            </a:r>
            <a:r>
              <a:rPr lang="el-GR" sz="4000" dirty="0">
                <a:latin typeface="+mj-lt"/>
              </a:rPr>
              <a:t> και το </a:t>
            </a:r>
            <a:r>
              <a:rPr lang="el-GR" sz="4000" dirty="0" err="1">
                <a:latin typeface="+mj-lt"/>
              </a:rPr>
              <a:t>Νόριτς</a:t>
            </a:r>
            <a:r>
              <a:rPr lang="el-GR" sz="4000" dirty="0">
                <a:latin typeface="+mj-lt"/>
              </a:rPr>
              <a:t> μεταξύ των φωνηέντων στις λέξεις </a:t>
            </a:r>
            <a:r>
              <a:rPr lang="en-US" sz="4000" i="1" dirty="0">
                <a:latin typeface="+mj-lt"/>
              </a:rPr>
              <a:t>moan </a:t>
            </a:r>
            <a:r>
              <a:rPr lang="el-GR" sz="4000" dirty="0">
                <a:latin typeface="+mj-lt"/>
              </a:rPr>
              <a:t>και </a:t>
            </a:r>
            <a:r>
              <a:rPr lang="en-US" sz="4000" i="1" dirty="0">
                <a:latin typeface="+mj-lt"/>
              </a:rPr>
              <a:t>mown</a:t>
            </a:r>
            <a:r>
              <a:rPr lang="en-US" sz="4000" dirty="0">
                <a:latin typeface="+mj-lt"/>
              </a:rPr>
              <a:t>, </a:t>
            </a:r>
            <a:r>
              <a:rPr lang="en-US" sz="4000" i="1" dirty="0">
                <a:latin typeface="+mj-lt"/>
              </a:rPr>
              <a:t>road </a:t>
            </a:r>
            <a:r>
              <a:rPr lang="el-GR" sz="4000" dirty="0">
                <a:latin typeface="+mj-lt"/>
              </a:rPr>
              <a:t>και </a:t>
            </a:r>
            <a:r>
              <a:rPr lang="en-US" sz="4000" i="1" dirty="0">
                <a:latin typeface="+mj-lt"/>
              </a:rPr>
              <a:t>rowed</a:t>
            </a:r>
            <a:r>
              <a:rPr lang="en-US" sz="4000" dirty="0">
                <a:latin typeface="+mj-lt"/>
              </a:rPr>
              <a:t>. </a:t>
            </a:r>
            <a:endParaRPr lang="el-GR" sz="4000" dirty="0">
              <a:latin typeface="+mj-lt"/>
            </a:endParaRPr>
          </a:p>
          <a:p>
            <a:pPr algn="just">
              <a:lnSpc>
                <a:spcPct val="120000"/>
              </a:lnSpc>
            </a:pPr>
            <a:r>
              <a:rPr lang="el-GR" sz="4000" dirty="0">
                <a:latin typeface="+mj-lt"/>
              </a:rPr>
              <a:t>Για να χειριστούμε αυτή την αντίθεση, χρειάζεται να ορίσουμε διαφορετικούς υποκείμενους τύπους για τα δύο λεξικά σύνολα, και στη συνέχεια να εφαρμόσουμε έναν κανόνα που να συγχωνεύει αυτούς τους τύπους για τις άλλες ποικιλίες. </a:t>
            </a:r>
          </a:p>
          <a:p>
            <a:pPr algn="just">
              <a:lnSpc>
                <a:spcPct val="120000"/>
              </a:lnSpc>
            </a:pPr>
            <a:r>
              <a:rPr lang="el-GR" sz="4000" dirty="0">
                <a:latin typeface="+mj-lt"/>
              </a:rPr>
              <a:t>Οι νοτιοδυτικές ποικιλίες, εφόσον δεν κάνουν αυτή τη διάκριση, δεν μπορούν να γίνουν βασικές. Οι ποικιλίες της περιοχής </a:t>
            </a:r>
            <a:r>
              <a:rPr lang="en-US" sz="4000" dirty="0">
                <a:latin typeface="+mj-lt"/>
              </a:rPr>
              <a:t>East Anglia, </a:t>
            </a:r>
            <a:r>
              <a:rPr lang="el-GR" sz="4000" dirty="0">
                <a:latin typeface="+mj-lt"/>
              </a:rPr>
              <a:t>από την άλλη, δεν είναι </a:t>
            </a:r>
            <a:r>
              <a:rPr lang="el-GR" sz="4000" dirty="0" err="1">
                <a:latin typeface="+mj-lt"/>
              </a:rPr>
              <a:t>ροτικές</a:t>
            </a:r>
            <a:r>
              <a:rPr lang="el-GR" sz="4000" dirty="0">
                <a:latin typeface="+mj-lt"/>
              </a:rPr>
              <a:t> και άρα επίσης δεν μπορούν να γίνουν βασικές.</a:t>
            </a:r>
          </a:p>
          <a:p>
            <a:endParaRPr lang="en-GB" dirty="0"/>
          </a:p>
        </p:txBody>
      </p:sp>
    </p:spTree>
    <p:extLst>
      <p:ext uri="{BB962C8B-B14F-4D97-AF65-F5344CB8AC3E}">
        <p14:creationId xmlns:p14="http://schemas.microsoft.com/office/powerpoint/2010/main" val="50715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p:txBody>
          <a:bodyPr/>
          <a:lstStyle/>
          <a:p>
            <a:r>
              <a:rPr lang="el-GR" dirty="0"/>
              <a:t>Με άλλα λόγια…</a:t>
            </a:r>
            <a:endParaRPr lang="en-GB" dirty="0"/>
          </a:p>
        </p:txBody>
      </p:sp>
      <p:sp>
        <p:nvSpPr>
          <p:cNvPr id="4" name="Rectangle 3"/>
          <p:cNvSpPr/>
          <p:nvPr/>
        </p:nvSpPr>
        <p:spPr>
          <a:xfrm>
            <a:off x="1763688" y="2708920"/>
            <a:ext cx="6048672"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l-GR" sz="2400" dirty="0"/>
              <a:t>οι υποκείμενοι τύποι δεν μπορούν να προέλθουν από μια συγκεκριμένη διάλεκτο, οπότε θα πρέπει να εκληφθούν ως τύποι πιο αφηρημένοι, με την έννοια ότι δεν εμφανίζονται απαραίτητα σε κάποια διάλεκτο</a:t>
            </a:r>
          </a:p>
        </p:txBody>
      </p:sp>
    </p:spTree>
    <p:extLst>
      <p:ext uri="{BB962C8B-B14F-4D97-AF65-F5344CB8AC3E}">
        <p14:creationId xmlns:p14="http://schemas.microsoft.com/office/powerpoint/2010/main" val="936266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p:txBody>
          <a:bodyPr/>
          <a:lstStyle/>
          <a:p>
            <a:pPr marL="68580" indent="0">
              <a:lnSpc>
                <a:spcPct val="114000"/>
              </a:lnSpc>
              <a:buNone/>
            </a:pPr>
            <a:r>
              <a:rPr lang="el-GR" b="1" dirty="0"/>
              <a:t>ζήτημα</a:t>
            </a:r>
          </a:p>
          <a:p>
            <a:pPr marL="68580" indent="0">
              <a:lnSpc>
                <a:spcPct val="114000"/>
              </a:lnSpc>
              <a:buNone/>
            </a:pPr>
            <a:endParaRPr lang="el-GR" b="1" dirty="0"/>
          </a:p>
          <a:p>
            <a:pPr>
              <a:lnSpc>
                <a:spcPct val="114000"/>
              </a:lnSpc>
            </a:pPr>
            <a:r>
              <a:rPr lang="el-GR" b="1" dirty="0"/>
              <a:t>παροχή εξήγησης για το πώς οι ομιλητές/τριες διαφορετικών αλλά σχετικών διαλέκτων μπορούν να επικοινωνήσουν μεταξύ τους</a:t>
            </a:r>
          </a:p>
          <a:p>
            <a:endParaRPr lang="en-GB" dirty="0"/>
          </a:p>
        </p:txBody>
      </p:sp>
    </p:spTree>
    <p:extLst>
      <p:ext uri="{BB962C8B-B14F-4D97-AF65-F5344CB8AC3E}">
        <p14:creationId xmlns:p14="http://schemas.microsoft.com/office/powerpoint/2010/main" val="31790620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88685" y="2015733"/>
            <a:ext cx="7202456" cy="3861539"/>
          </a:xfrm>
        </p:spPr>
        <p:txBody>
          <a:bodyPr>
            <a:normAutofit/>
          </a:bodyPr>
          <a:lstStyle/>
          <a:p>
            <a:pPr>
              <a:lnSpc>
                <a:spcPct val="114000"/>
              </a:lnSpc>
            </a:pPr>
            <a:r>
              <a:rPr lang="el-GR" b="1" dirty="0"/>
              <a:t>το φαινόμενο της αμοιβαίας κατανόησης μπορεί εύκολα να εξηγηθεί αν </a:t>
            </a:r>
            <a:r>
              <a:rPr lang="el-GR" b="1" dirty="0">
                <a:solidFill>
                  <a:schemeClr val="accent1"/>
                </a:solidFill>
                <a:uFill>
                  <a:solidFill>
                    <a:schemeClr val="accent3">
                      <a:lumMod val="60000"/>
                      <a:lumOff val="40000"/>
                    </a:schemeClr>
                  </a:solidFill>
                </a:uFill>
              </a:rPr>
              <a:t>τα γλωσσικά συστήματα που εμπλέκονται είναι ουσιαστικά τα ίδια </a:t>
            </a:r>
            <a:r>
              <a:rPr lang="el-GR" b="1" dirty="0"/>
              <a:t>και διαφέρουν μόνο ως προς ορισμένους κανόνες</a:t>
            </a:r>
          </a:p>
          <a:p>
            <a:pPr marL="68580" indent="0">
              <a:lnSpc>
                <a:spcPct val="114000"/>
              </a:lnSpc>
              <a:buNone/>
            </a:pPr>
            <a:endParaRPr lang="el-GR" b="1" dirty="0"/>
          </a:p>
          <a:p>
            <a:pPr>
              <a:lnSpc>
                <a:spcPct val="114000"/>
              </a:lnSpc>
            </a:pPr>
            <a:r>
              <a:rPr lang="el-GR" b="1" dirty="0"/>
              <a:t>αυτό, ωστόσο, μπορεί να εκληφθεί και σαν ισχυρισμός </a:t>
            </a:r>
            <a:r>
              <a:rPr lang="el-GR" b="1" dirty="0">
                <a:solidFill>
                  <a:schemeClr val="accent1"/>
                </a:solidFill>
                <a:uFill>
                  <a:solidFill>
                    <a:schemeClr val="accent3">
                      <a:lumMod val="60000"/>
                      <a:lumOff val="40000"/>
                    </a:schemeClr>
                  </a:solidFill>
                </a:uFill>
              </a:rPr>
              <a:t>ότι οι ομιλητές ‘γνωρίζουν’ κατά μία έννοια το όλο σύστημα</a:t>
            </a:r>
            <a:r>
              <a:rPr lang="el-GR" b="1" dirty="0">
                <a:solidFill>
                  <a:schemeClr val="accent1"/>
                </a:solidFill>
              </a:rPr>
              <a:t>, </a:t>
            </a:r>
            <a:r>
              <a:rPr lang="el-GR" b="1" dirty="0"/>
              <a:t>και μπορούν να το χρησιμοποιήσουν στην κατανόηση των διαφορετικών ποικιλιών</a:t>
            </a:r>
          </a:p>
          <a:p>
            <a:endParaRPr lang="en-GB" dirty="0"/>
          </a:p>
        </p:txBody>
      </p:sp>
    </p:spTree>
    <p:extLst>
      <p:ext uri="{BB962C8B-B14F-4D97-AF65-F5344CB8AC3E}">
        <p14:creationId xmlns:p14="http://schemas.microsoft.com/office/powerpoint/2010/main" val="390868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88685" y="2015733"/>
            <a:ext cx="7202456" cy="3861539"/>
          </a:xfrm>
        </p:spPr>
        <p:txBody>
          <a:bodyPr/>
          <a:lstStyle/>
          <a:p>
            <a:endParaRPr lang="el-GR" b="1" dirty="0"/>
          </a:p>
          <a:p>
            <a:pPr>
              <a:lnSpc>
                <a:spcPct val="150000"/>
              </a:lnSpc>
            </a:pPr>
            <a:r>
              <a:rPr lang="el-GR" b="1" dirty="0"/>
              <a:t>πολλοί ομιλητέςτριες βόρειων αγγλικών ποικιλιών της αγγλικής κάνουν </a:t>
            </a:r>
            <a:r>
              <a:rPr lang="el-GR" b="1" dirty="0">
                <a:solidFill>
                  <a:schemeClr val="accent1"/>
                </a:solidFill>
                <a:uFill>
                  <a:solidFill>
                    <a:schemeClr val="accent3">
                      <a:lumMod val="60000"/>
                      <a:lumOff val="40000"/>
                    </a:schemeClr>
                  </a:solidFill>
                </a:uFill>
              </a:rPr>
              <a:t>υπερδιορθώσεις</a:t>
            </a:r>
            <a:r>
              <a:rPr lang="el-GR" b="1" dirty="0"/>
              <a:t> στην προσπάθεια τους να παράγουν προφορές με το γόητρο της ΠΠ και εισάγουν στην ομιλία τους το /ʌ/ όχι μόνο στα </a:t>
            </a:r>
            <a:r>
              <a:rPr lang="el-GR" b="1" i="1" dirty="0"/>
              <a:t>but </a:t>
            </a:r>
            <a:r>
              <a:rPr lang="el-GR" b="1" dirty="0"/>
              <a:t>και </a:t>
            </a:r>
            <a:r>
              <a:rPr lang="el-GR" b="1" i="1" dirty="0"/>
              <a:t>butter </a:t>
            </a:r>
            <a:r>
              <a:rPr lang="el-GR" b="1" dirty="0"/>
              <a:t>αλλά και σε λέξεις όπως οι </a:t>
            </a:r>
            <a:r>
              <a:rPr lang="el-GR" b="1" i="1" dirty="0"/>
              <a:t>could </a:t>
            </a:r>
            <a:r>
              <a:rPr lang="el-GR" b="1" dirty="0"/>
              <a:t>και </a:t>
            </a:r>
            <a:r>
              <a:rPr lang="el-GR" b="1" i="1" dirty="0"/>
              <a:t>hook</a:t>
            </a:r>
            <a:r>
              <a:rPr lang="el-GR" b="1" dirty="0"/>
              <a:t>.</a:t>
            </a:r>
          </a:p>
          <a:p>
            <a:endParaRPr lang="en-GB" b="1" dirty="0"/>
          </a:p>
        </p:txBody>
      </p:sp>
    </p:spTree>
    <p:extLst>
      <p:ext uri="{BB962C8B-B14F-4D97-AF65-F5344CB8AC3E}">
        <p14:creationId xmlns:p14="http://schemas.microsoft.com/office/powerpoint/2010/main" val="3055617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88685" y="2015733"/>
            <a:ext cx="7202456" cy="3717523"/>
          </a:xfrm>
        </p:spPr>
        <p:txBody>
          <a:bodyPr/>
          <a:lstStyle/>
          <a:p>
            <a:endParaRPr lang="el-GR" dirty="0"/>
          </a:p>
          <a:p>
            <a:pPr>
              <a:lnSpc>
                <a:spcPct val="150000"/>
              </a:lnSpc>
            </a:pPr>
            <a:r>
              <a:rPr lang="el-GR" b="1" dirty="0"/>
              <a:t>πολλοί ομιλητές/τριες μη ροτικών διαλέκτων δεν ‘γνωρίζουν’ τους υποκείμενους τύπους με το /r/ αφού, στην προσπάθειά τους να μιμηθούν τις νοτιοδυτικές (ή αμερικανικές) προφορές, </a:t>
            </a:r>
            <a:r>
              <a:rPr lang="el-GR" b="1" dirty="0">
                <a:solidFill>
                  <a:schemeClr val="accent1"/>
                </a:solidFill>
              </a:rPr>
              <a:t>συχνά εισάγουν </a:t>
            </a:r>
            <a:r>
              <a:rPr lang="el-GR" b="1" dirty="0"/>
              <a:t>το /r/ σε σημεία όπου δεν θα έπρεπε, σε λέξεις όπως οι </a:t>
            </a:r>
            <a:r>
              <a:rPr lang="el-GR" b="1" i="1" dirty="0"/>
              <a:t>last </a:t>
            </a:r>
            <a:r>
              <a:rPr lang="el-GR" b="1" dirty="0">
                <a:latin typeface="Times New Roman" panose="02020603050405020304" pitchFamily="18" charset="0"/>
                <a:cs typeface="Times New Roman" panose="02020603050405020304" pitchFamily="18" charset="0"/>
              </a:rPr>
              <a:t>/l</a:t>
            </a:r>
            <a:r>
              <a:rPr lang="en-US" b="1" dirty="0">
                <a:latin typeface="Times New Roman" panose="02020603050405020304" pitchFamily="18" charset="0"/>
                <a:cs typeface="Times New Roman" panose="02020603050405020304" pitchFamily="18" charset="0"/>
              </a:rPr>
              <a:t>a</a:t>
            </a:r>
            <a:r>
              <a:rPr lang="el-GR" b="1" dirty="0">
                <a:latin typeface="Times New Roman" panose="02020603050405020304" pitchFamily="18" charset="0"/>
                <a:cs typeface="Times New Roman" panose="02020603050405020304" pitchFamily="18" charset="0"/>
              </a:rPr>
              <a:t>ːrst/, </a:t>
            </a:r>
            <a:r>
              <a:rPr lang="el-GR" b="1" i="1" dirty="0"/>
              <a:t>father </a:t>
            </a:r>
            <a:r>
              <a:rPr lang="el-GR" b="1" dirty="0"/>
              <a:t>/</a:t>
            </a:r>
            <a:r>
              <a:rPr lang="el-GR" b="1"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a</a:t>
            </a:r>
            <a:r>
              <a:rPr lang="el-GR" b="1" dirty="0">
                <a:latin typeface="Times New Roman" panose="02020603050405020304" pitchFamily="18" charset="0"/>
                <a:cs typeface="Times New Roman" panose="02020603050405020304" pitchFamily="18" charset="0"/>
              </a:rPr>
              <a:t>ːrðә</a:t>
            </a:r>
            <a:r>
              <a:rPr lang="el-GR" b="1" dirty="0"/>
              <a:t>̄/</a:t>
            </a:r>
          </a:p>
          <a:p>
            <a:endParaRPr lang="en-GB" b="1" dirty="0"/>
          </a:p>
        </p:txBody>
      </p:sp>
    </p:spTree>
    <p:extLst>
      <p:ext uri="{BB962C8B-B14F-4D97-AF65-F5344CB8AC3E}">
        <p14:creationId xmlns:p14="http://schemas.microsoft.com/office/powerpoint/2010/main" val="6135771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88685" y="2015733"/>
            <a:ext cx="7202456" cy="3717523"/>
          </a:xfrm>
        </p:spPr>
        <p:txBody>
          <a:bodyPr>
            <a:normAutofit/>
          </a:bodyPr>
          <a:lstStyle/>
          <a:p>
            <a:pPr>
              <a:lnSpc>
                <a:spcPct val="134000"/>
              </a:lnSpc>
            </a:pPr>
            <a:r>
              <a:rPr lang="el-GR" b="1" dirty="0"/>
              <a:t>όλοι οι ομιλητές/τριες καταλαβαίνουν πολύ περισσότερες διαλέκτους από εκείνες που μιλούν, και ότι πολλοί ομιλητές/τριες είναι, ως έναν βαθμό, </a:t>
            </a:r>
            <a:r>
              <a:rPr lang="el-GR" b="1" dirty="0">
                <a:solidFill>
                  <a:schemeClr val="accent1"/>
                </a:solidFill>
                <a:uFill>
                  <a:solidFill>
                    <a:schemeClr val="accent3">
                      <a:lumMod val="60000"/>
                      <a:lumOff val="40000"/>
                    </a:schemeClr>
                  </a:solidFill>
                </a:uFill>
              </a:rPr>
              <a:t>δι-διαλεκτόφωνοι</a:t>
            </a:r>
          </a:p>
          <a:p>
            <a:pPr>
              <a:lnSpc>
                <a:spcPct val="134000"/>
              </a:lnSpc>
            </a:pPr>
            <a:r>
              <a:rPr lang="el-GR" b="1" dirty="0"/>
              <a:t>το γεγονός αυτό οδήγησε ορισμένους γλωσσολόγους στη δεκαετία του 1970 να προτείνουν την ύπαρξη </a:t>
            </a:r>
            <a:r>
              <a:rPr lang="el-GR" b="1" i="1" dirty="0">
                <a:solidFill>
                  <a:schemeClr val="accent1"/>
                </a:solidFill>
                <a:uFill>
                  <a:solidFill>
                    <a:schemeClr val="accent3">
                      <a:lumMod val="60000"/>
                      <a:lumOff val="40000"/>
                    </a:schemeClr>
                  </a:solidFill>
                </a:uFill>
              </a:rPr>
              <a:t>πολυλεκτικών γραμματικών</a:t>
            </a:r>
            <a:r>
              <a:rPr lang="el-GR" b="1" dirty="0">
                <a:solidFill>
                  <a:schemeClr val="accent1"/>
                </a:solidFill>
                <a:uFill>
                  <a:solidFill>
                    <a:schemeClr val="accent3">
                      <a:lumMod val="60000"/>
                      <a:lumOff val="40000"/>
                    </a:schemeClr>
                  </a:solidFill>
                </a:uFill>
              </a:rPr>
              <a:t>  </a:t>
            </a:r>
            <a:r>
              <a:rPr lang="el-GR" b="1" dirty="0"/>
              <a:t>–δηλαδή γραμματικών που ενσωματώνουν περισσότερες από μία ποικιλίες</a:t>
            </a:r>
          </a:p>
          <a:p>
            <a:endParaRPr lang="en-GB" dirty="0"/>
          </a:p>
        </p:txBody>
      </p:sp>
    </p:spTree>
    <p:extLst>
      <p:ext uri="{BB962C8B-B14F-4D97-AF65-F5344CB8AC3E}">
        <p14:creationId xmlns:p14="http://schemas.microsoft.com/office/powerpoint/2010/main" val="270863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88685" y="2015733"/>
            <a:ext cx="7202456" cy="4005555"/>
          </a:xfrm>
        </p:spPr>
        <p:txBody>
          <a:bodyPr/>
          <a:lstStyle/>
          <a:p>
            <a:pPr>
              <a:lnSpc>
                <a:spcPct val="114000"/>
              </a:lnSpc>
            </a:pPr>
            <a:endParaRPr lang="el-GR" dirty="0"/>
          </a:p>
          <a:p>
            <a:pPr>
              <a:lnSpc>
                <a:spcPct val="114000"/>
              </a:lnSpc>
            </a:pPr>
            <a:r>
              <a:rPr lang="el-GR" b="1" dirty="0"/>
              <a:t>είναι η </a:t>
            </a:r>
            <a:r>
              <a:rPr lang="el-GR" b="1" dirty="0">
                <a:solidFill>
                  <a:schemeClr val="accent1"/>
                </a:solidFill>
              </a:rPr>
              <a:t>πολυλεκτική γραμματική </a:t>
            </a:r>
            <a:r>
              <a:rPr lang="el-GR" b="1" dirty="0"/>
              <a:t>είναι ο καλύτερος τρόπος ερμηνείας του φαινομένου της αμοιβαίας κατανόησης; </a:t>
            </a:r>
          </a:p>
          <a:p>
            <a:pPr>
              <a:lnSpc>
                <a:spcPct val="114000"/>
              </a:lnSpc>
            </a:pPr>
            <a:r>
              <a:rPr lang="el-GR" b="1" dirty="0"/>
              <a:t>θα μπορούσαμε, λόγου χάρη, να θεωρήσουμε ότι οι ομιλητές/τριες απλά έχουν όλο και μεγαλύτερες δυσκολίες κατανόησης ομιλητών</a:t>
            </a:r>
            <a:r>
              <a:rPr lang="en-GB" b="1" dirty="0"/>
              <a:t>/</a:t>
            </a:r>
            <a:r>
              <a:rPr lang="el-GR" b="1" dirty="0"/>
              <a:t>τριών όσο αυξάνεται ο βαθμός διαφοροποίησης των γραμματικών τους </a:t>
            </a:r>
          </a:p>
          <a:p>
            <a:endParaRPr lang="en-GB" dirty="0"/>
          </a:p>
        </p:txBody>
      </p:sp>
    </p:spTree>
    <p:extLst>
      <p:ext uri="{BB962C8B-B14F-4D97-AF65-F5344CB8AC3E}">
        <p14:creationId xmlns:p14="http://schemas.microsoft.com/office/powerpoint/2010/main" val="39761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a:xfrm>
            <a:off x="1088685" y="2015733"/>
            <a:ext cx="7202456" cy="3789531"/>
          </a:xfrm>
        </p:spPr>
        <p:txBody>
          <a:bodyPr>
            <a:normAutofit lnSpcReduction="10000"/>
          </a:bodyPr>
          <a:lstStyle/>
          <a:p>
            <a:pPr>
              <a:lnSpc>
                <a:spcPct val="114000"/>
              </a:lnSpc>
            </a:pPr>
            <a:endParaRPr lang="el-GR" b="1" dirty="0"/>
          </a:p>
          <a:p>
            <a:pPr>
              <a:lnSpc>
                <a:spcPct val="114000"/>
              </a:lnSpc>
            </a:pPr>
            <a:r>
              <a:rPr lang="el-GR" b="1" dirty="0"/>
              <a:t>υπάρχει το ενδιαφέρον πρόβλημα του πόση πολυλεκτική ικανότητα μπορούμε να υποθέσουμε ότι έχουν οι ομιλητές/τριες. Σε ποιο βαθμό ‘γνωρίζουν’ άλλες ποικιλίες; </a:t>
            </a:r>
          </a:p>
          <a:p>
            <a:pPr>
              <a:lnSpc>
                <a:spcPct val="114000"/>
              </a:lnSpc>
            </a:pPr>
            <a:r>
              <a:rPr lang="el-GR" b="1" dirty="0"/>
              <a:t>υπάρχουν ενδείξεις ότι οι ομιλητές/τριες όχι μόνο καταλαβαίνουν άλλες διαλέκτους, αλλά, ότι αν διαθέτουν αρκετές πληροφορίες, μπορούν ακόμη και να προβλέψουν τι είναι και τι δεν είναι γραμματικά ορθό σε άλλες ποικιλίες</a:t>
            </a:r>
          </a:p>
        </p:txBody>
      </p:sp>
    </p:spTree>
    <p:extLst>
      <p:ext uri="{BB962C8B-B14F-4D97-AF65-F5344CB8AC3E}">
        <p14:creationId xmlns:p14="http://schemas.microsoft.com/office/powerpoint/2010/main" val="594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6979" y="1988840"/>
            <a:ext cx="6429619" cy="40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870" y="4406901"/>
            <a:ext cx="1302544"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7511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p:txBody>
          <a:bodyPr>
            <a:normAutofit/>
          </a:bodyPr>
          <a:lstStyle/>
          <a:p>
            <a:r>
              <a:rPr lang="en-US" b="1" dirty="0"/>
              <a:t>Look, is that a man stand over there? </a:t>
            </a:r>
          </a:p>
          <a:p>
            <a:pPr marL="68580" indent="0">
              <a:buNone/>
            </a:pPr>
            <a:endParaRPr lang="en-US" b="1" dirty="0"/>
          </a:p>
          <a:p>
            <a:r>
              <a:rPr lang="en-US" b="1" dirty="0"/>
              <a:t>I might could do it.</a:t>
            </a:r>
          </a:p>
          <a:p>
            <a:endParaRPr lang="en-US" b="1" dirty="0"/>
          </a:p>
          <a:p>
            <a:pPr marL="68580" indent="0">
              <a:buNone/>
            </a:pPr>
            <a:r>
              <a:rPr lang="en-US" b="1" dirty="0"/>
              <a:t>-----------</a:t>
            </a:r>
          </a:p>
          <a:p>
            <a:r>
              <a:rPr lang="en-US" b="1" dirty="0"/>
              <a:t>He eats a lot anymore</a:t>
            </a:r>
            <a:r>
              <a:rPr lang="el-GR" b="1" dirty="0"/>
              <a:t> </a:t>
            </a:r>
          </a:p>
          <a:p>
            <a:endParaRPr lang="en-US" b="1" dirty="0"/>
          </a:p>
          <a:p>
            <a:r>
              <a:rPr lang="en-US" b="1" dirty="0"/>
              <a:t>I been know that</a:t>
            </a:r>
            <a:endParaRPr lang="el-GR" b="1" dirty="0"/>
          </a:p>
          <a:p>
            <a:endParaRPr lang="en-GB" dirty="0"/>
          </a:p>
        </p:txBody>
      </p:sp>
    </p:spTree>
    <p:extLst>
      <p:ext uri="{BB962C8B-B14F-4D97-AF65-F5344CB8AC3E}">
        <p14:creationId xmlns:p14="http://schemas.microsoft.com/office/powerpoint/2010/main" val="23579803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p:txBody>
          <a:bodyPr>
            <a:normAutofit/>
          </a:bodyPr>
          <a:lstStyle/>
          <a:p>
            <a:r>
              <a:rPr lang="en-US" b="1" dirty="0"/>
              <a:t>Look, is that a man stand over there? </a:t>
            </a:r>
          </a:p>
          <a:p>
            <a:pPr marL="68580" indent="0">
              <a:buNone/>
            </a:pPr>
            <a:r>
              <a:rPr lang="en-US" b="1" dirty="0"/>
              <a:t>(East Anglia)</a:t>
            </a:r>
          </a:p>
          <a:p>
            <a:r>
              <a:rPr lang="en-US" b="1" dirty="0"/>
              <a:t>I might could do it.</a:t>
            </a:r>
          </a:p>
          <a:p>
            <a:pPr marL="68580" indent="0">
              <a:buNone/>
            </a:pPr>
            <a:r>
              <a:rPr lang="en-US" b="1" dirty="0"/>
              <a:t>(</a:t>
            </a:r>
            <a:r>
              <a:rPr lang="el-GR" b="1" dirty="0"/>
              <a:t>βορειοανατολική Αγγλία, νότια Σκοτία, νότιες ΗΠΑ)</a:t>
            </a:r>
            <a:r>
              <a:rPr lang="en-US" b="1" dirty="0"/>
              <a:t> </a:t>
            </a:r>
          </a:p>
          <a:p>
            <a:endParaRPr lang="en-US" b="1" dirty="0"/>
          </a:p>
          <a:p>
            <a:pPr marL="68580" indent="0">
              <a:buNone/>
            </a:pPr>
            <a:r>
              <a:rPr lang="en-US" b="1" dirty="0"/>
              <a:t>-----------</a:t>
            </a:r>
          </a:p>
          <a:p>
            <a:r>
              <a:rPr lang="en-US" b="1" dirty="0"/>
              <a:t>He eats a lot anymore</a:t>
            </a:r>
            <a:r>
              <a:rPr lang="el-GR" b="1" dirty="0"/>
              <a:t> (διάλεκτοι ΗΠΑ, Καναδά)</a:t>
            </a:r>
            <a:endParaRPr lang="en-US" b="1" dirty="0"/>
          </a:p>
          <a:p>
            <a:r>
              <a:rPr lang="en-US" b="1" dirty="0"/>
              <a:t>I been know that</a:t>
            </a:r>
            <a:r>
              <a:rPr lang="el-GR" b="1" dirty="0"/>
              <a:t> (ποικιλίες Αμερικής)</a:t>
            </a:r>
          </a:p>
          <a:p>
            <a:endParaRPr lang="en-GB" b="1" dirty="0"/>
          </a:p>
        </p:txBody>
      </p:sp>
    </p:spTree>
    <p:extLst>
      <p:ext uri="{BB962C8B-B14F-4D97-AF65-F5344CB8AC3E}">
        <p14:creationId xmlns:p14="http://schemas.microsoft.com/office/powerpoint/2010/main" val="18338808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Γενετικη διαλεκτολογια</a:t>
            </a:r>
            <a:endParaRPr lang="en-GB" dirty="0"/>
          </a:p>
        </p:txBody>
      </p:sp>
      <p:sp>
        <p:nvSpPr>
          <p:cNvPr id="3" name="Content Placeholder 2"/>
          <p:cNvSpPr>
            <a:spLocks noGrp="1"/>
          </p:cNvSpPr>
          <p:nvPr>
            <p:ph idx="1"/>
          </p:nvPr>
        </p:nvSpPr>
        <p:spPr/>
        <p:txBody>
          <a:bodyPr/>
          <a:lstStyle/>
          <a:p>
            <a:pPr>
              <a:lnSpc>
                <a:spcPct val="114000"/>
              </a:lnSpc>
            </a:pPr>
            <a:endParaRPr lang="el-GR" b="1" dirty="0"/>
          </a:p>
          <a:p>
            <a:pPr>
              <a:lnSpc>
                <a:spcPct val="114000"/>
              </a:lnSpc>
            </a:pPr>
            <a:r>
              <a:rPr lang="el-GR" b="1" dirty="0"/>
              <a:t>η έννοια των </a:t>
            </a:r>
            <a:r>
              <a:rPr lang="el-GR" b="1" dirty="0">
                <a:solidFill>
                  <a:schemeClr val="accent1"/>
                </a:solidFill>
              </a:rPr>
              <a:t>πολυλεκτικών γραμματικών </a:t>
            </a:r>
            <a:r>
              <a:rPr lang="el-GR" b="1" dirty="0"/>
              <a:t>δείχνει να καταλήγει σε θεωρητικό αδιέξοδο</a:t>
            </a:r>
          </a:p>
          <a:p>
            <a:pPr marL="68580" indent="0">
              <a:lnSpc>
                <a:spcPct val="114000"/>
              </a:lnSpc>
              <a:buNone/>
            </a:pPr>
            <a:endParaRPr lang="el-GR" b="1" dirty="0"/>
          </a:p>
          <a:p>
            <a:pPr>
              <a:lnSpc>
                <a:spcPct val="114000"/>
              </a:lnSpc>
            </a:pPr>
            <a:r>
              <a:rPr lang="el-GR" b="1" dirty="0"/>
              <a:t>Για παράδειγμα, πού σταματούν οι πολυλεκτικές γραμματικές σε ένα διαλεκτικό συνεχές;</a:t>
            </a:r>
          </a:p>
          <a:p>
            <a:endParaRPr lang="en-GB" dirty="0"/>
          </a:p>
        </p:txBody>
      </p:sp>
    </p:spTree>
    <p:extLst>
      <p:ext uri="{BB962C8B-B14F-4D97-AF65-F5344CB8AC3E}">
        <p14:creationId xmlns:p14="http://schemas.microsoft.com/office/powerpoint/2010/main" val="37368514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4493ED9-3804-364C-BC36-F28ED5E9A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581149" cy="5765760"/>
          </a:xfrm>
          <a:prstGeom prst="rect">
            <a:avLst/>
          </a:prstGeom>
        </p:spPr>
      </p:pic>
    </p:spTree>
    <p:extLst>
      <p:ext uri="{BB962C8B-B14F-4D97-AF65-F5344CB8AC3E}">
        <p14:creationId xmlns:p14="http://schemas.microsoft.com/office/powerpoint/2010/main" val="32265241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7FA04-7121-6043-B8F5-64110B8C3004}"/>
              </a:ext>
            </a:extLst>
          </p:cNvPr>
          <p:cNvSpPr>
            <a:spLocks noGrp="1"/>
          </p:cNvSpPr>
          <p:nvPr>
            <p:ph type="title"/>
          </p:nvPr>
        </p:nvSpPr>
        <p:spPr/>
        <p:txBody>
          <a:bodyPr/>
          <a:lstStyle/>
          <a:p>
            <a:r>
              <a:rPr lang="el-GR" dirty="0"/>
              <a:t>Βιβλιογραφία </a:t>
            </a:r>
          </a:p>
        </p:txBody>
      </p:sp>
      <p:sp>
        <p:nvSpPr>
          <p:cNvPr id="3" name="Θέση περιεχομένου 2">
            <a:extLst>
              <a:ext uri="{FF2B5EF4-FFF2-40B4-BE49-F238E27FC236}">
                <a16:creationId xmlns:a16="http://schemas.microsoft.com/office/drawing/2014/main" id="{4965A0FA-EF53-AF4C-9F31-B191D4A4A35E}"/>
              </a:ext>
            </a:extLst>
          </p:cNvPr>
          <p:cNvSpPr>
            <a:spLocks noGrp="1"/>
          </p:cNvSpPr>
          <p:nvPr>
            <p:ph idx="1"/>
          </p:nvPr>
        </p:nvSpPr>
        <p:spPr>
          <a:xfrm>
            <a:off x="685800" y="2743200"/>
            <a:ext cx="7772400" cy="3429000"/>
          </a:xfrm>
        </p:spPr>
        <p:txBody>
          <a:bodyPr/>
          <a:lstStyle/>
          <a:p>
            <a:r>
              <a:rPr lang="en-US" dirty="0"/>
              <a:t>Chambers, K.J. &amp; P. Trudgill, 2011. </a:t>
            </a:r>
            <a:r>
              <a:rPr lang="el-GR" i="1" dirty="0"/>
              <a:t>Διαλεκτολογία</a:t>
            </a:r>
            <a:r>
              <a:rPr lang="el-GR" dirty="0"/>
              <a:t>. </a:t>
            </a:r>
            <a:r>
              <a:rPr lang="el-GR" dirty="0" err="1"/>
              <a:t>Μτφρ</a:t>
            </a:r>
            <a:r>
              <a:rPr lang="el-GR" dirty="0"/>
              <a:t>: Στέλλα Λαμπροπούλου, Επιμέλεια: Δημήτρης </a:t>
            </a:r>
            <a:r>
              <a:rPr lang="el-GR" dirty="0" err="1"/>
              <a:t>Παπαζαχαρίου</a:t>
            </a:r>
            <a:r>
              <a:rPr lang="el-GR" dirty="0"/>
              <a:t>, Αθήνα: </a:t>
            </a:r>
            <a:r>
              <a:rPr lang="el-GR" dirty="0" err="1"/>
              <a:t>εκδ</a:t>
            </a:r>
            <a:r>
              <a:rPr lang="el-GR" dirty="0"/>
              <a:t>. Πατάκη, σελ. 54-67.</a:t>
            </a:r>
          </a:p>
          <a:p>
            <a:endParaRPr lang="el-GR" dirty="0"/>
          </a:p>
        </p:txBody>
      </p:sp>
    </p:spTree>
    <p:extLst>
      <p:ext uri="{BB962C8B-B14F-4D97-AF65-F5344CB8AC3E}">
        <p14:creationId xmlns:p14="http://schemas.microsoft.com/office/powerpoint/2010/main" val="34307750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4E640B-D11E-8747-BA91-7EB6555CEC01}"/>
              </a:ext>
            </a:extLst>
          </p:cNvPr>
          <p:cNvSpPr>
            <a:spLocks noGrp="1"/>
          </p:cNvSpPr>
          <p:nvPr>
            <p:ph idx="1"/>
          </p:nvPr>
        </p:nvSpPr>
        <p:spPr>
          <a:xfrm>
            <a:off x="540668" y="1268760"/>
            <a:ext cx="8062664" cy="5472608"/>
          </a:xfrm>
        </p:spPr>
        <p:txBody>
          <a:bodyPr>
            <a:normAutofit fontScale="85000" lnSpcReduction="10000"/>
          </a:bodyPr>
          <a:lstStyle/>
          <a:p>
            <a:pPr marL="457200" indent="-457200">
              <a:lnSpc>
                <a:spcPct val="120000"/>
              </a:lnSpc>
              <a:buFont typeface="+mj-lt"/>
              <a:buAutoNum type="arabicPeriod"/>
            </a:pPr>
            <a:r>
              <a:rPr lang="el-GR" b="1" dirty="0"/>
              <a:t>Τι είναι το </a:t>
            </a:r>
            <a:r>
              <a:rPr lang="el-GR" b="1" dirty="0" err="1"/>
              <a:t>ισόγλωσσο</a:t>
            </a:r>
            <a:r>
              <a:rPr lang="el-GR" b="1" dirty="0"/>
              <a:t>; Από ποιον </a:t>
            </a:r>
            <a:r>
              <a:rPr lang="el-GR" b="1" dirty="0" err="1"/>
              <a:t>εισήχθηκε</a:t>
            </a:r>
            <a:r>
              <a:rPr lang="el-GR" b="1" dirty="0"/>
              <a:t> ο όρος για πρώτη φορά; Πώς αναπαριστούν τις </a:t>
            </a:r>
            <a:r>
              <a:rPr lang="el-GR" b="1" dirty="0" err="1"/>
              <a:t>ισογλώσσους</a:t>
            </a:r>
            <a:r>
              <a:rPr lang="el-GR" b="1" dirty="0"/>
              <a:t> οι </a:t>
            </a:r>
            <a:r>
              <a:rPr lang="el-GR" b="1" dirty="0" err="1"/>
              <a:t>διαλεκτολόγοι</a:t>
            </a:r>
            <a:r>
              <a:rPr lang="el-GR" b="1" dirty="0"/>
              <a:t>;</a:t>
            </a:r>
          </a:p>
          <a:p>
            <a:pPr marL="457200" indent="-457200">
              <a:lnSpc>
                <a:spcPct val="120000"/>
              </a:lnSpc>
              <a:buFont typeface="+mj-lt"/>
              <a:buAutoNum type="arabicPeriod"/>
            </a:pPr>
            <a:r>
              <a:rPr lang="el-GR" b="1" dirty="0"/>
              <a:t>Ποιους τύπους </a:t>
            </a:r>
            <a:r>
              <a:rPr lang="el-GR" b="1" dirty="0" err="1"/>
              <a:t>ισογλώσσων</a:t>
            </a:r>
            <a:r>
              <a:rPr lang="el-GR" b="1" dirty="0"/>
              <a:t> γνωρίζετε; (να αναφερθείτε αναλυτικά και με παραδείγματα)</a:t>
            </a:r>
          </a:p>
          <a:p>
            <a:pPr marL="457200" indent="-457200">
              <a:lnSpc>
                <a:spcPct val="120000"/>
              </a:lnSpc>
              <a:buFont typeface="+mj-lt"/>
              <a:buAutoNum type="arabicPeriod"/>
            </a:pPr>
            <a:r>
              <a:rPr lang="el-GR" b="1" dirty="0"/>
              <a:t>Να αναφερθείτε στην κατάταξη των </a:t>
            </a:r>
            <a:r>
              <a:rPr lang="el-GR" b="1" dirty="0" err="1"/>
              <a:t>ισογλώσσων</a:t>
            </a:r>
            <a:r>
              <a:rPr lang="el-GR" b="1" dirty="0"/>
              <a:t> ανά επίπεδο ανάλυσης</a:t>
            </a:r>
          </a:p>
          <a:p>
            <a:pPr marL="457200" indent="-457200">
              <a:lnSpc>
                <a:spcPct val="120000"/>
              </a:lnSpc>
              <a:buFont typeface="+mj-lt"/>
              <a:buAutoNum type="arabicPeriod"/>
            </a:pPr>
            <a:r>
              <a:rPr lang="el-GR" b="1" dirty="0"/>
              <a:t>Πώς αναπτύχθηκε η διαλεκτική γεωγραφία; Ποιο ήταν το έναυσμα;</a:t>
            </a:r>
          </a:p>
          <a:p>
            <a:pPr marL="457200" indent="-457200">
              <a:lnSpc>
                <a:spcPct val="120000"/>
              </a:lnSpc>
              <a:buFont typeface="+mj-lt"/>
              <a:buAutoNum type="arabicPeriod"/>
            </a:pPr>
            <a:r>
              <a:rPr lang="el-GR" b="1" dirty="0"/>
              <a:t>Ποιος ήταν ο στόχος της παραδοσιακής διαλεκτολογίας;</a:t>
            </a:r>
          </a:p>
          <a:p>
            <a:pPr marL="457200" indent="-457200">
              <a:lnSpc>
                <a:spcPct val="120000"/>
              </a:lnSpc>
              <a:buFont typeface="+mj-lt"/>
              <a:buAutoNum type="arabicPeriod"/>
            </a:pPr>
            <a:r>
              <a:rPr lang="el-GR" b="1" dirty="0"/>
              <a:t>Πότε εγκαινιάζεται η δομική/</a:t>
            </a:r>
            <a:r>
              <a:rPr lang="el-GR" b="1" dirty="0" err="1"/>
              <a:t>δομιστική</a:t>
            </a:r>
            <a:r>
              <a:rPr lang="el-GR" b="1" dirty="0"/>
              <a:t> διαλεκτολογία; Ποια ήταν η </a:t>
            </a:r>
            <a:r>
              <a:rPr lang="el-GR" b="1" dirty="0" err="1"/>
              <a:t>δομιστική</a:t>
            </a:r>
            <a:r>
              <a:rPr lang="el-GR" b="1" dirty="0"/>
              <a:t> οπτική;</a:t>
            </a:r>
          </a:p>
          <a:p>
            <a:pPr marL="457200" indent="-457200">
              <a:lnSpc>
                <a:spcPct val="120000"/>
              </a:lnSpc>
              <a:buFont typeface="+mj-lt"/>
              <a:buAutoNum type="arabicPeriod"/>
            </a:pPr>
            <a:r>
              <a:rPr lang="el-GR" b="1" dirty="0"/>
              <a:t>Με ποιους τρόπους μπορεί να διαφέρουν φωνολογικά οι γλωσσικές ποικιλίες;</a:t>
            </a:r>
          </a:p>
          <a:p>
            <a:pPr marL="457200" indent="-457200">
              <a:lnSpc>
                <a:spcPct val="120000"/>
              </a:lnSpc>
              <a:buFont typeface="+mj-lt"/>
              <a:buAutoNum type="arabicPeriod"/>
            </a:pPr>
            <a:r>
              <a:rPr lang="el-GR" b="1" dirty="0"/>
              <a:t>Τι είναι οι λεξικές αντιστοιχίες;</a:t>
            </a:r>
          </a:p>
          <a:p>
            <a:pPr marL="457200" indent="-457200">
              <a:lnSpc>
                <a:spcPct val="120000"/>
              </a:lnSpc>
              <a:buFont typeface="+mj-lt"/>
              <a:buAutoNum type="arabicPeriod"/>
            </a:pPr>
            <a:r>
              <a:rPr lang="el-GR" b="1" dirty="0"/>
              <a:t>Σε τι διέφερε η προσέγγιση της γενετικής διαλεκτολογίας;</a:t>
            </a:r>
          </a:p>
          <a:p>
            <a:pPr marL="457200" indent="-457200">
              <a:lnSpc>
                <a:spcPct val="120000"/>
              </a:lnSpc>
              <a:buFont typeface="+mj-lt"/>
              <a:buAutoNum type="arabicPeriod"/>
            </a:pPr>
            <a:r>
              <a:rPr lang="el-GR" b="1" dirty="0"/>
              <a:t>Τι είναι οι </a:t>
            </a:r>
            <a:r>
              <a:rPr lang="el-GR" b="1" dirty="0" err="1"/>
              <a:t>πολυλεκτικές</a:t>
            </a:r>
            <a:r>
              <a:rPr lang="el-GR" b="1" dirty="0"/>
              <a:t> γραμματικές;</a:t>
            </a:r>
          </a:p>
        </p:txBody>
      </p:sp>
      <p:sp>
        <p:nvSpPr>
          <p:cNvPr id="4" name="Τίτλος 1">
            <a:extLst>
              <a:ext uri="{FF2B5EF4-FFF2-40B4-BE49-F238E27FC236}">
                <a16:creationId xmlns:a16="http://schemas.microsoft.com/office/drawing/2014/main" id="{7123C841-5B23-3440-AE68-63C4A58846F9}"/>
              </a:ext>
            </a:extLst>
          </p:cNvPr>
          <p:cNvSpPr>
            <a:spLocks noGrp="1"/>
          </p:cNvSpPr>
          <p:nvPr>
            <p:ph type="title"/>
          </p:nvPr>
        </p:nvSpPr>
        <p:spPr>
          <a:xfrm>
            <a:off x="755576" y="0"/>
            <a:ext cx="7772400" cy="1609344"/>
          </a:xfrm>
        </p:spPr>
        <p:txBody>
          <a:bodyPr/>
          <a:lstStyle/>
          <a:p>
            <a:r>
              <a:rPr lang="el-GR" dirty="0"/>
              <a:t>ΕΡΩΤΗΣΕΙΣ 5</a:t>
            </a:r>
            <a:r>
              <a:rPr lang="el-GR" baseline="30000" dirty="0"/>
              <a:t>ου </a:t>
            </a:r>
            <a:r>
              <a:rPr lang="el-GR" dirty="0" err="1"/>
              <a:t>Μαθηματοσ</a:t>
            </a:r>
            <a:endParaRPr lang="el-GR" dirty="0"/>
          </a:p>
        </p:txBody>
      </p:sp>
    </p:spTree>
    <p:extLst>
      <p:ext uri="{BB962C8B-B14F-4D97-AF65-F5344CB8AC3E}">
        <p14:creationId xmlns:p14="http://schemas.microsoft.com/office/powerpoint/2010/main" val="117211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a:xfrm>
            <a:off x="432656" y="1844824"/>
            <a:ext cx="8278688" cy="4475944"/>
          </a:xfrm>
        </p:spPr>
        <p:txBody>
          <a:bodyPr>
            <a:normAutofit fontScale="77500" lnSpcReduction="20000"/>
          </a:bodyPr>
          <a:lstStyle/>
          <a:p>
            <a:r>
              <a:rPr lang="el-GR" sz="3900" b="1" dirty="0">
                <a:solidFill>
                  <a:schemeClr val="accent1"/>
                </a:solidFill>
              </a:rPr>
              <a:t>Ερωτήσεις ονομασίας</a:t>
            </a:r>
          </a:p>
          <a:p>
            <a:endParaRPr lang="el-GR" b="1" dirty="0">
              <a:solidFill>
                <a:schemeClr val="accent1"/>
              </a:solidFill>
            </a:endParaRPr>
          </a:p>
          <a:p>
            <a:pPr lvl="4">
              <a:lnSpc>
                <a:spcPct val="170000"/>
              </a:lnSpc>
            </a:pPr>
            <a:r>
              <a:rPr lang="el-GR" sz="2500" b="1" dirty="0">
                <a:solidFill>
                  <a:schemeClr val="accent1"/>
                </a:solidFill>
              </a:rPr>
              <a:t>απλή</a:t>
            </a:r>
          </a:p>
          <a:p>
            <a:pPr marL="1097280" lvl="4" indent="0">
              <a:lnSpc>
                <a:spcPct val="170000"/>
              </a:lnSpc>
              <a:buNone/>
            </a:pPr>
            <a:r>
              <a:rPr lang="el-GR" sz="2500" b="1" dirty="0"/>
              <a:t>π.χ. </a:t>
            </a:r>
            <a:r>
              <a:rPr lang="el-GR" sz="2500" b="1" i="1" dirty="0"/>
              <a:t>Τι λες σε κάποιον που χτυπάει την πόρτα σου,  αν θέλεις να μπει</a:t>
            </a:r>
            <a:r>
              <a:rPr lang="el-GR" sz="2500" b="1" dirty="0"/>
              <a:t>; ( «περάστε») </a:t>
            </a:r>
          </a:p>
          <a:p>
            <a:pPr lvl="4">
              <a:lnSpc>
                <a:spcPct val="170000"/>
              </a:lnSpc>
            </a:pPr>
            <a:r>
              <a:rPr lang="el-GR" sz="2500" b="1" dirty="0">
                <a:solidFill>
                  <a:schemeClr val="accent1"/>
                </a:solidFill>
              </a:rPr>
              <a:t>ερώτηση πολλαπλών απαντήσεων</a:t>
            </a:r>
            <a:r>
              <a:rPr lang="el-GR" sz="2500" dirty="0"/>
              <a:t>:</a:t>
            </a:r>
          </a:p>
          <a:p>
            <a:pPr marL="1097280" lvl="4" indent="0">
              <a:lnSpc>
                <a:spcPct val="170000"/>
              </a:lnSpc>
              <a:buNone/>
            </a:pPr>
            <a:r>
              <a:rPr lang="el-GR" sz="2500" dirty="0"/>
              <a:t>   π.χ.  </a:t>
            </a:r>
            <a:r>
              <a:rPr lang="el-GR" sz="2500" b="1" i="1" dirty="0"/>
              <a:t>Τι μπορείς να φτιάξεις με το γάλα</a:t>
            </a:r>
            <a:r>
              <a:rPr lang="el-GR" sz="2500" b="1" dirty="0"/>
              <a:t>; </a:t>
            </a:r>
          </a:p>
          <a:p>
            <a:pPr lvl="4">
              <a:lnSpc>
                <a:spcPct val="170000"/>
              </a:lnSpc>
            </a:pPr>
            <a:r>
              <a:rPr lang="el-GR" sz="2500" b="1" dirty="0">
                <a:solidFill>
                  <a:schemeClr val="accent1"/>
                </a:solidFill>
              </a:rPr>
              <a:t>αντίστροφες ερωτήσεις</a:t>
            </a:r>
            <a:r>
              <a:rPr lang="el-GR" sz="2500" b="1" dirty="0"/>
              <a:t>:</a:t>
            </a:r>
            <a:endParaRPr lang="el-GR" sz="2500" dirty="0"/>
          </a:p>
          <a:p>
            <a:pPr marL="1097280" lvl="4" indent="0">
              <a:lnSpc>
                <a:spcPct val="170000"/>
              </a:lnSpc>
              <a:buNone/>
            </a:pPr>
            <a:r>
              <a:rPr lang="el-GR" sz="2500" dirty="0"/>
              <a:t>   π.χ. </a:t>
            </a:r>
            <a:r>
              <a:rPr lang="el-GR" sz="2500" b="1" i="1" dirty="0"/>
              <a:t>Σε τι χρησιμοποιείται ο αχυρώνας και πού βρίσκεται;</a:t>
            </a:r>
          </a:p>
        </p:txBody>
      </p:sp>
      <p:pic>
        <p:nvPicPr>
          <p:cNvPr id="4" name="Picture 2">
            <a:extLst>
              <a:ext uri="{FF2B5EF4-FFF2-40B4-BE49-F238E27FC236}">
                <a16:creationId xmlns:a16="http://schemas.microsoft.com/office/drawing/2014/main" id="{C9BD7598-8378-BD4A-B1AC-335C07028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656" y="509958"/>
            <a:ext cx="1302544"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47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609344"/>
          </a:xfrm>
        </p:spPr>
        <p:txBody>
          <a:bodyPr/>
          <a:lstStyle/>
          <a:p>
            <a:r>
              <a:rPr lang="el-GR" dirty="0"/>
              <a:t>ερωτηματολογιο</a:t>
            </a:r>
          </a:p>
        </p:txBody>
      </p:sp>
      <p:sp>
        <p:nvSpPr>
          <p:cNvPr id="3" name="Content Placeholder 2"/>
          <p:cNvSpPr>
            <a:spLocks noGrp="1"/>
          </p:cNvSpPr>
          <p:nvPr>
            <p:ph idx="1"/>
          </p:nvPr>
        </p:nvSpPr>
        <p:spPr>
          <a:xfrm>
            <a:off x="349321" y="1863884"/>
            <a:ext cx="8820472" cy="4968552"/>
          </a:xfrm>
        </p:spPr>
        <p:txBody>
          <a:bodyPr>
            <a:normAutofit fontScale="85000" lnSpcReduction="20000"/>
          </a:bodyPr>
          <a:lstStyle/>
          <a:p>
            <a:r>
              <a:rPr lang="el-GR" sz="3300" b="1" dirty="0">
                <a:solidFill>
                  <a:schemeClr val="accent1"/>
                </a:solidFill>
              </a:rPr>
              <a:t>Ερωτήσεις συμπλήρωσης</a:t>
            </a:r>
          </a:p>
          <a:p>
            <a:endParaRPr lang="el-GR" b="1" dirty="0">
              <a:solidFill>
                <a:schemeClr val="accent1"/>
              </a:solidFill>
            </a:endParaRPr>
          </a:p>
          <a:p>
            <a:pPr lvl="5">
              <a:lnSpc>
                <a:spcPct val="160000"/>
              </a:lnSpc>
            </a:pPr>
            <a:r>
              <a:rPr lang="el-GR" sz="2400" b="1" dirty="0">
                <a:solidFill>
                  <a:schemeClr val="accent1"/>
                </a:solidFill>
              </a:rPr>
              <a:t>απλή</a:t>
            </a:r>
            <a:endParaRPr lang="el-GR" sz="2400" dirty="0"/>
          </a:p>
          <a:p>
            <a:pPr marL="1417120" lvl="5" indent="0">
              <a:lnSpc>
                <a:spcPct val="160000"/>
              </a:lnSpc>
              <a:buNone/>
            </a:pPr>
            <a:r>
              <a:rPr lang="el-GR" sz="2400" dirty="0"/>
              <a:t>   π.χ.    </a:t>
            </a:r>
            <a:r>
              <a:rPr lang="el-GR" sz="2400" b="1" i="1" dirty="0"/>
              <a:t>Για να γίνει γλυκό το τσάι, βάζεις</a:t>
            </a:r>
            <a:r>
              <a:rPr lang="el-GR" sz="2400" b="1" dirty="0"/>
              <a:t>...</a:t>
            </a:r>
          </a:p>
          <a:p>
            <a:pPr lvl="5">
              <a:lnSpc>
                <a:spcPct val="160000"/>
              </a:lnSpc>
            </a:pPr>
            <a:r>
              <a:rPr lang="el-GR" sz="2400" b="1" dirty="0">
                <a:solidFill>
                  <a:schemeClr val="accent1"/>
                </a:solidFill>
              </a:rPr>
              <a:t>ερωτήσεις μετατροπής</a:t>
            </a:r>
            <a:endParaRPr lang="el-GR" sz="2400" b="1" dirty="0"/>
          </a:p>
          <a:p>
            <a:pPr marL="1417120" lvl="5" indent="0">
              <a:lnSpc>
                <a:spcPct val="160000"/>
              </a:lnSpc>
              <a:buNone/>
            </a:pPr>
            <a:r>
              <a:rPr lang="el-GR" sz="2400" dirty="0"/>
              <a:t>π.χ.   </a:t>
            </a:r>
            <a:r>
              <a:rPr lang="el-GR" sz="2400" b="1" i="1" dirty="0"/>
              <a:t>Ο ράφτης είναι ένας άνδρας που...  κουστούμια</a:t>
            </a:r>
            <a:r>
              <a:rPr lang="el-GR" sz="2400" b="1" dirty="0"/>
              <a:t>. </a:t>
            </a:r>
          </a:p>
          <a:p>
            <a:pPr marL="1417120" lvl="5" indent="0">
              <a:lnSpc>
                <a:spcPct val="160000"/>
              </a:lnSpc>
              <a:buNone/>
            </a:pPr>
            <a:r>
              <a:rPr lang="el-GR" sz="2400" b="1" dirty="0"/>
              <a:t>        </a:t>
            </a:r>
            <a:r>
              <a:rPr lang="el-GR" sz="2400" b="1" i="1" dirty="0"/>
              <a:t>Πηγαίνεις στον ράφτη και του ζητάς να...  ένα </a:t>
            </a:r>
          </a:p>
          <a:p>
            <a:pPr marL="1417120" lvl="5" indent="0">
              <a:lnSpc>
                <a:spcPct val="160000"/>
              </a:lnSpc>
              <a:buNone/>
            </a:pPr>
            <a:r>
              <a:rPr lang="el-GR" sz="2400" b="1" i="1" dirty="0"/>
              <a:t>       κουστούμι.</a:t>
            </a:r>
          </a:p>
          <a:p>
            <a:pPr marL="1417120" lvl="5" indent="0">
              <a:lnSpc>
                <a:spcPct val="160000"/>
              </a:lnSpc>
              <a:buNone/>
            </a:pPr>
            <a:r>
              <a:rPr lang="el-GR" sz="2400" b="1" i="1" dirty="0"/>
              <a:t>       Μπορώ να πω: «Ωραίο κοστούμι φοράς. Ποιος στο... ;»</a:t>
            </a:r>
          </a:p>
          <a:p>
            <a:pPr marL="0" indent="0">
              <a:buNone/>
            </a:pPr>
            <a:r>
              <a:rPr lang="el-GR" b="1" dirty="0"/>
              <a:t> </a:t>
            </a:r>
          </a:p>
          <a:p>
            <a:pPr marL="0" indent="0">
              <a:buNone/>
            </a:pPr>
            <a:r>
              <a:rPr lang="el-GR" b="1" dirty="0"/>
              <a:t>            </a:t>
            </a:r>
          </a:p>
        </p:txBody>
      </p:sp>
      <p:pic>
        <p:nvPicPr>
          <p:cNvPr id="4" name="Picture 2">
            <a:extLst>
              <a:ext uri="{FF2B5EF4-FFF2-40B4-BE49-F238E27FC236}">
                <a16:creationId xmlns:a16="http://schemas.microsoft.com/office/drawing/2014/main" id="{947B035A-2F22-874E-9EB4-6A3B8450A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586" y="476672"/>
            <a:ext cx="1302544"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94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000" dirty="0"/>
              <a:t>ισογλωσσοσ</a:t>
            </a:r>
            <a:endParaRPr lang="en-GB" sz="4000" dirty="0"/>
          </a:p>
        </p:txBody>
      </p:sp>
    </p:spTree>
    <p:extLst>
      <p:ext uri="{BB962C8B-B14F-4D97-AF65-F5344CB8AC3E}">
        <p14:creationId xmlns:p14="http://schemas.microsoft.com/office/powerpoint/2010/main" val="369541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p>
        </p:txBody>
      </p:sp>
      <p:sp>
        <p:nvSpPr>
          <p:cNvPr id="3" name="Content Placeholder 2"/>
          <p:cNvSpPr>
            <a:spLocks noGrp="1"/>
          </p:cNvSpPr>
          <p:nvPr>
            <p:ph idx="1"/>
          </p:nvPr>
        </p:nvSpPr>
        <p:spPr>
          <a:xfrm>
            <a:off x="1043492" y="2323652"/>
            <a:ext cx="7272924" cy="4000948"/>
          </a:xfrm>
        </p:spPr>
        <p:txBody>
          <a:bodyPr>
            <a:normAutofit/>
          </a:bodyPr>
          <a:lstStyle/>
          <a:p>
            <a:pPr>
              <a:lnSpc>
                <a:spcPct val="114000"/>
              </a:lnSpc>
            </a:pPr>
            <a:r>
              <a:rPr lang="el-GR" sz="2000" b="1" dirty="0"/>
              <a:t>γραμμή που σηματοδοτεί </a:t>
            </a:r>
            <a:r>
              <a:rPr lang="el-GR" sz="2000" b="1" dirty="0">
                <a:solidFill>
                  <a:schemeClr val="accent1">
                    <a:lumMod val="75000"/>
                  </a:schemeClr>
                </a:solidFill>
                <a:uFill>
                  <a:solidFill>
                    <a:schemeClr val="accent3">
                      <a:lumMod val="60000"/>
                      <a:lumOff val="40000"/>
                    </a:schemeClr>
                  </a:solidFill>
                </a:uFill>
              </a:rPr>
              <a:t>τα όρια μεταξύ δύο περιοχών</a:t>
            </a:r>
            <a:r>
              <a:rPr lang="el-GR" sz="2000" b="1" dirty="0">
                <a:solidFill>
                  <a:schemeClr val="accent1">
                    <a:lumMod val="75000"/>
                  </a:schemeClr>
                </a:solidFill>
              </a:rPr>
              <a:t> </a:t>
            </a:r>
            <a:r>
              <a:rPr lang="el-GR" sz="2000" b="1" dirty="0"/>
              <a:t>οι οποίες διαφέρουν </a:t>
            </a:r>
            <a:r>
              <a:rPr lang="el-GR" sz="2000" b="1" dirty="0">
                <a:solidFill>
                  <a:schemeClr val="accent1">
                    <a:lumMod val="75000"/>
                  </a:schemeClr>
                </a:solidFill>
              </a:rPr>
              <a:t>ως προς κάποιο γλωσσικό χαρακτηριστικό</a:t>
            </a:r>
            <a:r>
              <a:rPr lang="en-GB" sz="2000" b="1" dirty="0">
                <a:solidFill>
                  <a:schemeClr val="accent1">
                    <a:lumMod val="75000"/>
                  </a:schemeClr>
                </a:solidFill>
              </a:rPr>
              <a:t> </a:t>
            </a:r>
            <a:r>
              <a:rPr lang="el-GR" sz="2000" b="1" dirty="0"/>
              <a:t>π.χ. </a:t>
            </a:r>
            <a:r>
              <a:rPr lang="el-GR" b="1" dirty="0"/>
              <a:t>λ</a:t>
            </a:r>
            <a:r>
              <a:rPr lang="el-GR" sz="2000" b="1" dirty="0"/>
              <a:t>εξικό στοιχείο, προφορά</a:t>
            </a:r>
            <a:endParaRPr lang="en-GB" sz="2000" b="1" dirty="0"/>
          </a:p>
          <a:p>
            <a:pPr marL="0" indent="0">
              <a:lnSpc>
                <a:spcPct val="114000"/>
              </a:lnSpc>
              <a:buNone/>
            </a:pPr>
            <a:endParaRPr lang="el-GR" sz="2000" b="1" dirty="0"/>
          </a:p>
        </p:txBody>
      </p:sp>
    </p:spTree>
    <p:extLst>
      <p:ext uri="{BB962C8B-B14F-4D97-AF65-F5344CB8AC3E}">
        <p14:creationId xmlns:p14="http://schemas.microsoft.com/office/powerpoint/2010/main" val="157504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endParaRPr lang="en-GB" dirty="0"/>
          </a:p>
        </p:txBody>
      </p:sp>
      <p:sp>
        <p:nvSpPr>
          <p:cNvPr id="3" name="Content Placeholder 2"/>
          <p:cNvSpPr>
            <a:spLocks noGrp="1"/>
          </p:cNvSpPr>
          <p:nvPr>
            <p:ph idx="1"/>
          </p:nvPr>
        </p:nvSpPr>
        <p:spPr>
          <a:xfrm>
            <a:off x="1088684" y="1988840"/>
            <a:ext cx="7443755" cy="3450613"/>
          </a:xfrm>
        </p:spPr>
        <p:txBody>
          <a:bodyPr/>
          <a:lstStyle/>
          <a:p>
            <a:pPr>
              <a:lnSpc>
                <a:spcPct val="114000"/>
              </a:lnSpc>
            </a:pPr>
            <a:r>
              <a:rPr lang="el-GR" b="1" dirty="0">
                <a:uFill>
                  <a:solidFill>
                    <a:schemeClr val="accent3">
                      <a:lumMod val="60000"/>
                      <a:lumOff val="40000"/>
                    </a:schemeClr>
                  </a:solidFill>
                </a:uFill>
              </a:rPr>
              <a:t>Συνιστά</a:t>
            </a:r>
            <a:r>
              <a:rPr lang="el-GR" b="1" dirty="0">
                <a:solidFill>
                  <a:schemeClr val="accent1"/>
                </a:solidFill>
                <a:uFill>
                  <a:solidFill>
                    <a:schemeClr val="accent3">
                      <a:lumMod val="60000"/>
                      <a:lumOff val="40000"/>
                    </a:schemeClr>
                  </a:solidFill>
                </a:uFill>
              </a:rPr>
              <a:t> αναπαράσταση των ορίων της γεωγραφικής κατανομή</a:t>
            </a:r>
            <a:r>
              <a:rPr lang="el-GR" b="1" dirty="0">
                <a:solidFill>
                  <a:schemeClr val="accent1"/>
                </a:solidFill>
              </a:rPr>
              <a:t>ς </a:t>
            </a:r>
            <a:r>
              <a:rPr lang="el-GR" b="1" dirty="0"/>
              <a:t>ενός γλωσσικού στοιχείου</a:t>
            </a:r>
          </a:p>
          <a:p>
            <a:pPr marL="0" indent="0">
              <a:lnSpc>
                <a:spcPct val="114000"/>
              </a:lnSpc>
              <a:buNone/>
            </a:pPr>
            <a:endParaRPr lang="el-GR" b="1" dirty="0"/>
          </a:p>
          <a:p>
            <a:pPr>
              <a:lnSpc>
                <a:spcPct val="114000"/>
              </a:lnSpc>
            </a:pPr>
            <a:r>
              <a:rPr lang="el-GR" b="1" dirty="0">
                <a:uFill>
                  <a:solidFill>
                    <a:schemeClr val="accent3">
                      <a:lumMod val="60000"/>
                      <a:lumOff val="40000"/>
                    </a:schemeClr>
                  </a:solidFill>
                </a:uFill>
              </a:rPr>
              <a:t>Με άλλα λόγια, συνιστά το </a:t>
            </a:r>
            <a:r>
              <a:rPr lang="el-GR" b="1" dirty="0">
                <a:solidFill>
                  <a:schemeClr val="accent1"/>
                </a:solidFill>
                <a:uFill>
                  <a:solidFill>
                    <a:schemeClr val="accent3">
                      <a:lumMod val="60000"/>
                      <a:lumOff val="40000"/>
                    </a:schemeClr>
                  </a:solidFill>
                </a:uFill>
              </a:rPr>
              <a:t>γεωγραφικό όριο </a:t>
            </a:r>
            <a:r>
              <a:rPr lang="el-GR" b="1" dirty="0"/>
              <a:t>μέχρι το οποίο χρησιμοποιείται ένα </a:t>
            </a:r>
            <a:r>
              <a:rPr lang="el-GR" b="1" dirty="0">
                <a:solidFill>
                  <a:schemeClr val="accent1"/>
                </a:solidFill>
              </a:rPr>
              <a:t>φωνητικό, φωνολογικό, γραμματικό ή λεξιλογικό </a:t>
            </a:r>
            <a:r>
              <a:rPr lang="el-GR" b="1" dirty="0"/>
              <a:t>στοιχείο, πέρα από το οποίο χρησιμοποιείται ένα διαφορετικό</a:t>
            </a:r>
          </a:p>
          <a:p>
            <a:endParaRPr lang="en-GB" dirty="0"/>
          </a:p>
        </p:txBody>
      </p:sp>
    </p:spTree>
    <p:extLst>
      <p:ext uri="{BB962C8B-B14F-4D97-AF65-F5344CB8AC3E}">
        <p14:creationId xmlns:p14="http://schemas.microsoft.com/office/powerpoint/2010/main" val="368231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p>
        </p:txBody>
      </p:sp>
      <p:sp>
        <p:nvSpPr>
          <p:cNvPr id="3" name="Content Placeholder 2"/>
          <p:cNvSpPr>
            <a:spLocks noGrp="1"/>
          </p:cNvSpPr>
          <p:nvPr>
            <p:ph idx="1"/>
          </p:nvPr>
        </p:nvSpPr>
        <p:spPr>
          <a:xfrm>
            <a:off x="1043492" y="2780928"/>
            <a:ext cx="7272924" cy="3543672"/>
          </a:xfrm>
        </p:spPr>
        <p:txBody>
          <a:bodyPr>
            <a:normAutofit/>
          </a:bodyPr>
          <a:lstStyle/>
          <a:p>
            <a:pPr marL="0" indent="0">
              <a:lnSpc>
                <a:spcPct val="114000"/>
              </a:lnSpc>
              <a:buNone/>
            </a:pPr>
            <a:endParaRPr lang="el-GR" sz="2000" b="1" dirty="0"/>
          </a:p>
          <a:p>
            <a:pPr>
              <a:lnSpc>
                <a:spcPct val="114000"/>
              </a:lnSpc>
            </a:pPr>
            <a:r>
              <a:rPr lang="el-GR" sz="2000" b="1" dirty="0"/>
              <a:t>ο όρος χρησιμοποιήθηκε πρώτη φορά από τον Λετονό διαλεκτολόγο </a:t>
            </a:r>
            <a:r>
              <a:rPr lang="en-US" sz="2000" b="1" dirty="0"/>
              <a:t>J.G.A. </a:t>
            </a:r>
            <a:r>
              <a:rPr lang="en-US" sz="2000" b="1" dirty="0" err="1"/>
              <a:t>Bielenstein</a:t>
            </a:r>
            <a:r>
              <a:rPr lang="el-GR" sz="2000" b="1" dirty="0"/>
              <a:t> </a:t>
            </a:r>
            <a:r>
              <a:rPr lang="en-US" sz="2000" b="1" dirty="0"/>
              <a:t>(1892)</a:t>
            </a:r>
            <a:endParaRPr lang="el-GR" b="1" dirty="0"/>
          </a:p>
          <a:p>
            <a:pPr>
              <a:lnSpc>
                <a:spcPct val="114000"/>
              </a:lnSpc>
            </a:pPr>
            <a:endParaRPr lang="el-GR" b="1" dirty="0"/>
          </a:p>
          <a:p>
            <a:pPr algn="just">
              <a:lnSpc>
                <a:spcPct val="100000"/>
              </a:lnSpc>
            </a:pPr>
            <a:r>
              <a:rPr lang="el-GR" dirty="0"/>
              <a:t>κατά το πρότυπο του </a:t>
            </a:r>
            <a:r>
              <a:rPr lang="el-GR" dirty="0" err="1"/>
              <a:t>μετερεωλογικού</a:t>
            </a:r>
            <a:r>
              <a:rPr lang="el-GR" dirty="0"/>
              <a:t> όρου </a:t>
            </a:r>
            <a:r>
              <a:rPr lang="en-US" dirty="0"/>
              <a:t>isotherm (=</a:t>
            </a:r>
            <a:r>
              <a:rPr lang="el-GR" dirty="0"/>
              <a:t>γραμμή που τέμνει δύο περιοχές με την ίδια μέση θερμοκρασία).</a:t>
            </a:r>
          </a:p>
          <a:p>
            <a:pPr>
              <a:lnSpc>
                <a:spcPct val="114000"/>
              </a:lnSpc>
            </a:pPr>
            <a:endParaRPr lang="el-GR" sz="2000" b="1" dirty="0"/>
          </a:p>
        </p:txBody>
      </p:sp>
      <p:pic>
        <p:nvPicPr>
          <p:cNvPr id="5" name="Εικόνα 4">
            <a:extLst>
              <a:ext uri="{FF2B5EF4-FFF2-40B4-BE49-F238E27FC236}">
                <a16:creationId xmlns:a16="http://schemas.microsoft.com/office/drawing/2014/main" id="{5826D232-02BD-BA46-A083-9FC86B1E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84632"/>
            <a:ext cx="1850132" cy="2572135"/>
          </a:xfrm>
          <a:prstGeom prst="rect">
            <a:avLst/>
          </a:prstGeom>
        </p:spPr>
      </p:pic>
    </p:spTree>
    <p:extLst>
      <p:ext uri="{BB962C8B-B14F-4D97-AF65-F5344CB8AC3E}">
        <p14:creationId xmlns:p14="http://schemas.microsoft.com/office/powerpoint/2010/main" val="395759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609344"/>
          </a:xfrm>
        </p:spPr>
        <p:txBody>
          <a:bodyPr/>
          <a:lstStyle/>
          <a:p>
            <a:r>
              <a:rPr lang="el-GR" dirty="0" err="1"/>
              <a:t>ισογλωσσοσ</a:t>
            </a:r>
            <a:endParaRPr lang="el-GR" dirty="0"/>
          </a:p>
        </p:txBody>
      </p:sp>
      <p:sp>
        <p:nvSpPr>
          <p:cNvPr id="3" name="Content Placeholder 2"/>
          <p:cNvSpPr>
            <a:spLocks noGrp="1"/>
          </p:cNvSpPr>
          <p:nvPr>
            <p:ph idx="1"/>
          </p:nvPr>
        </p:nvSpPr>
        <p:spPr>
          <a:xfrm>
            <a:off x="685800" y="1712640"/>
            <a:ext cx="7772400" cy="4752528"/>
          </a:xfrm>
        </p:spPr>
        <p:txBody>
          <a:bodyPr>
            <a:normAutofit lnSpcReduction="10000"/>
          </a:bodyPr>
          <a:lstStyle/>
          <a:p>
            <a:pPr marL="68580" indent="0" algn="ctr">
              <a:lnSpc>
                <a:spcPct val="100000"/>
              </a:lnSpc>
              <a:buNone/>
            </a:pPr>
            <a:r>
              <a:rPr lang="el-GR" dirty="0"/>
              <a:t>Οι </a:t>
            </a:r>
            <a:r>
              <a:rPr lang="el-GR" dirty="0" err="1"/>
              <a:t>διαλεκτολόγοι</a:t>
            </a:r>
            <a:r>
              <a:rPr lang="el-GR" dirty="0"/>
              <a:t> σχηματικά αναπαριστούν τις </a:t>
            </a:r>
            <a:r>
              <a:rPr lang="el-GR" dirty="0" err="1"/>
              <a:t>ισογλώσσους</a:t>
            </a:r>
            <a:r>
              <a:rPr lang="el-GR" dirty="0"/>
              <a:t> με δύο τρόπους:</a:t>
            </a:r>
          </a:p>
          <a:p>
            <a:pPr marL="68580" indent="0" algn="ctr">
              <a:lnSpc>
                <a:spcPct val="100000"/>
              </a:lnSpc>
              <a:buNone/>
            </a:pPr>
            <a:endParaRPr lang="el-GR" sz="2000" b="1" u="sng" dirty="0">
              <a:solidFill>
                <a:schemeClr val="accent1"/>
              </a:solidFill>
              <a:uFill>
                <a:solidFill>
                  <a:schemeClr val="accent3">
                    <a:lumMod val="60000"/>
                    <a:lumOff val="40000"/>
                  </a:schemeClr>
                </a:solidFill>
              </a:uFill>
            </a:endParaRPr>
          </a:p>
          <a:p>
            <a:pPr marL="68580" indent="0">
              <a:buNone/>
            </a:pPr>
            <a:r>
              <a:rPr lang="el-GR" sz="2000" b="1" u="sng" dirty="0">
                <a:solidFill>
                  <a:schemeClr val="accent1"/>
                </a:solidFill>
                <a:uFill>
                  <a:solidFill>
                    <a:schemeClr val="accent3">
                      <a:lumMod val="60000"/>
                      <a:lumOff val="40000"/>
                    </a:schemeClr>
                  </a:solidFill>
                </a:uFill>
              </a:rPr>
              <a:t>α</a:t>
            </a:r>
            <a:r>
              <a:rPr lang="el-GR" sz="2000" b="1" dirty="0">
                <a:solidFill>
                  <a:schemeClr val="accent1"/>
                </a:solidFill>
                <a:uFill>
                  <a:solidFill>
                    <a:schemeClr val="accent3">
                      <a:lumMod val="60000"/>
                      <a:lumOff val="40000"/>
                    </a:schemeClr>
                  </a:solidFill>
                </a:uFill>
              </a:rPr>
              <a:t>’ τρόπος αναπαράστασης ισογλώσσων </a:t>
            </a:r>
            <a:r>
              <a:rPr lang="el-GR" sz="2000" b="1" u="sng" dirty="0">
                <a:uFill>
                  <a:solidFill>
                    <a:schemeClr val="accent3">
                      <a:lumMod val="60000"/>
                      <a:lumOff val="40000"/>
                    </a:schemeClr>
                  </a:solidFill>
                </a:uFill>
              </a:rPr>
              <a:t>(</a:t>
            </a:r>
            <a:r>
              <a:rPr lang="el-GR" sz="2000" b="1" dirty="0"/>
              <a:t>πιο συνηθισμένος)</a:t>
            </a:r>
          </a:p>
          <a:p>
            <a:pPr marL="411480" indent="-342900"/>
            <a:r>
              <a:rPr lang="el-GR" b="1" dirty="0">
                <a:solidFill>
                  <a:schemeClr val="accent1"/>
                </a:solidFill>
              </a:rPr>
              <a:t>μονή διαχωριστική γραμμή </a:t>
            </a:r>
            <a:r>
              <a:rPr lang="el-GR" b="1" dirty="0">
                <a:solidFill>
                  <a:schemeClr val="accent1"/>
                </a:solidFill>
                <a:sym typeface="Wingdings" panose="05000000000000000000" pitchFamily="2" charset="2"/>
              </a:rPr>
              <a:t> </a:t>
            </a:r>
            <a:r>
              <a:rPr lang="el-GR" b="1" dirty="0" err="1">
                <a:solidFill>
                  <a:schemeClr val="accent1"/>
                </a:solidFill>
                <a:sym typeface="Wingdings" panose="05000000000000000000" pitchFamily="2" charset="2"/>
              </a:rPr>
              <a:t>ισόγλωσσος</a:t>
            </a:r>
            <a:r>
              <a:rPr lang="el-GR" b="1" dirty="0">
                <a:solidFill>
                  <a:schemeClr val="accent1"/>
                </a:solidFill>
              </a:rPr>
              <a:t> </a:t>
            </a:r>
          </a:p>
          <a:p>
            <a:pPr marL="68580" indent="0">
              <a:buNone/>
            </a:pPr>
            <a:endParaRPr lang="el-GR" b="1" dirty="0">
              <a:solidFill>
                <a:schemeClr val="accent1"/>
              </a:solidFill>
            </a:endParaRPr>
          </a:p>
          <a:p>
            <a:pPr algn="just">
              <a:lnSpc>
                <a:spcPct val="110000"/>
              </a:lnSpc>
            </a:pPr>
            <a:r>
              <a:rPr lang="el-GR" dirty="0"/>
              <a:t>Έστω ότι οι ομιλητές/</a:t>
            </a:r>
            <a:r>
              <a:rPr lang="el-GR" dirty="0" err="1"/>
              <a:t>τριες</a:t>
            </a:r>
            <a:r>
              <a:rPr lang="el-GR" dirty="0"/>
              <a:t> μιας περιοχής διαφέρουν ως προς ένα γλωσσικό χαρακτηριστικό, δηλαδή ορισμένοι από αυτούς χρησιμοποιούν το χαρακτηριστικό Δ ενώ άλλοι το χαρακτηριστικό Ο.</a:t>
            </a:r>
            <a:endParaRPr lang="el-GR" sz="2000" b="1" dirty="0"/>
          </a:p>
          <a:p>
            <a:pPr>
              <a:lnSpc>
                <a:spcPct val="114000"/>
              </a:lnSpc>
            </a:pPr>
            <a:r>
              <a:rPr lang="el-GR" sz="2000" b="1" dirty="0"/>
              <a:t>μια γραμμή Α </a:t>
            </a:r>
            <a:r>
              <a:rPr lang="el-GR" sz="2000" b="1" dirty="0">
                <a:solidFill>
                  <a:schemeClr val="accent1"/>
                </a:solidFill>
              </a:rPr>
              <a:t>χωρίζει την περιοχή </a:t>
            </a:r>
            <a:r>
              <a:rPr lang="el-GR" sz="2000" b="1" dirty="0"/>
              <a:t>όπου εμφανίζεται το γλωσσικό στοιχείο Δ </a:t>
            </a:r>
            <a:r>
              <a:rPr lang="el-GR" sz="2000" b="1" dirty="0">
                <a:solidFill>
                  <a:schemeClr val="accent1"/>
                </a:solidFill>
              </a:rPr>
              <a:t>από την περιοχή </a:t>
            </a:r>
            <a:r>
              <a:rPr lang="el-GR" sz="2000" b="1" dirty="0"/>
              <a:t>που εμφανίζεται το γλωσσικό στοιχείο Ο</a:t>
            </a:r>
          </a:p>
          <a:p>
            <a:pPr>
              <a:lnSpc>
                <a:spcPct val="114000"/>
              </a:lnSpc>
            </a:pPr>
            <a:endParaRPr lang="el-GR" sz="2000" b="1" dirty="0"/>
          </a:p>
        </p:txBody>
      </p:sp>
      <p:pic>
        <p:nvPicPr>
          <p:cNvPr id="5" name="Εικόνα 4">
            <a:extLst>
              <a:ext uri="{FF2B5EF4-FFF2-40B4-BE49-F238E27FC236}">
                <a16:creationId xmlns:a16="http://schemas.microsoft.com/office/drawing/2014/main" id="{8CDFFCB6-60A4-3B43-9BEF-B1CFCB83D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88640"/>
            <a:ext cx="1854200" cy="1524000"/>
          </a:xfrm>
          <a:prstGeom prst="rect">
            <a:avLst/>
          </a:prstGeom>
        </p:spPr>
      </p:pic>
    </p:spTree>
    <p:extLst>
      <p:ext uri="{BB962C8B-B14F-4D97-AF65-F5344CB8AC3E}">
        <p14:creationId xmlns:p14="http://schemas.microsoft.com/office/powerpoint/2010/main" val="35951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5958"/>
            <a:ext cx="7772400" cy="1609344"/>
          </a:xfrm>
        </p:spPr>
        <p:txBody>
          <a:bodyPr/>
          <a:lstStyle/>
          <a:p>
            <a:r>
              <a:rPr lang="el-GR" dirty="0"/>
              <a:t>Ερευνεσ διαλεκτικησ γεωγραφιασ</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6459" y="1633234"/>
            <a:ext cx="1616069"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305" y="1718206"/>
            <a:ext cx="1320252"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247" y="1554246"/>
            <a:ext cx="2160240" cy="254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90499">
            <a:off x="7382235" y="-15293"/>
            <a:ext cx="1550456" cy="156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91E77C2-1F52-514F-885F-F6E61D5D2A4F}"/>
              </a:ext>
            </a:extLst>
          </p:cNvPr>
          <p:cNvSpPr txBox="1"/>
          <p:nvPr/>
        </p:nvSpPr>
        <p:spPr>
          <a:xfrm>
            <a:off x="311539" y="4149080"/>
            <a:ext cx="2675784" cy="2431435"/>
          </a:xfrm>
          <a:prstGeom prst="rect">
            <a:avLst/>
          </a:prstGeom>
          <a:noFill/>
        </p:spPr>
        <p:txBody>
          <a:bodyPr wrap="square" rtlCol="0">
            <a:spAutoFit/>
          </a:bodyPr>
          <a:lstStyle/>
          <a:p>
            <a:pPr algn="ctr"/>
            <a:r>
              <a:rPr lang="en-US" sz="1600" b="1" i="1" dirty="0"/>
              <a:t>Georg </a:t>
            </a:r>
            <a:r>
              <a:rPr lang="en-US" sz="1600" b="1" i="1" dirty="0" err="1"/>
              <a:t>Wenker</a:t>
            </a:r>
            <a:r>
              <a:rPr lang="en-US" sz="1600" b="1" i="1" dirty="0"/>
              <a:t> </a:t>
            </a:r>
            <a:endParaRPr lang="el-GR" sz="1600" b="1" i="1" dirty="0"/>
          </a:p>
          <a:p>
            <a:pPr algn="ctr"/>
            <a:r>
              <a:rPr lang="en-US" sz="1600" b="1" i="1" dirty="0"/>
              <a:t>(1852-1911)</a:t>
            </a:r>
            <a:endParaRPr lang="el-GR" sz="1600" b="1" i="1" dirty="0"/>
          </a:p>
          <a:p>
            <a:endParaRPr lang="el-GR" dirty="0"/>
          </a:p>
          <a:p>
            <a:pPr marL="285750" indent="-285750">
              <a:buFont typeface="Wingdings" pitchFamily="2" charset="2"/>
              <a:buChar char="Ø"/>
            </a:pPr>
            <a:r>
              <a:rPr lang="el-GR" sz="1400" b="1" i="1" dirty="0" err="1"/>
              <a:t>Γερμαν</a:t>
            </a:r>
            <a:r>
              <a:rPr lang="en-US" sz="1400" b="1" i="1" dirty="0" err="1"/>
              <a:t>ί</a:t>
            </a:r>
            <a:r>
              <a:rPr lang="el-GR" sz="1400" b="1" i="1" dirty="0"/>
              <a:t>α</a:t>
            </a:r>
          </a:p>
          <a:p>
            <a:pPr marL="285750" indent="-285750">
              <a:buFont typeface="Wingdings" pitchFamily="2" charset="2"/>
              <a:buChar char="Ø"/>
            </a:pPr>
            <a:r>
              <a:rPr lang="el-GR" sz="1400" b="1" i="1" dirty="0">
                <a:cs typeface="Calibri" panose="020F0502020204030204" pitchFamily="34" charset="0"/>
              </a:rPr>
              <a:t>50.000  ερωτηματολόγια</a:t>
            </a:r>
          </a:p>
          <a:p>
            <a:pPr marL="285750" indent="-285750">
              <a:buFont typeface="Wingdings" pitchFamily="2" charset="2"/>
              <a:buChar char="Ø"/>
            </a:pPr>
            <a:r>
              <a:rPr lang="el-GR" sz="1400" b="1" dirty="0"/>
              <a:t>πλούτος υλικού </a:t>
            </a:r>
            <a:r>
              <a:rPr lang="el-GR" sz="1400" b="1" dirty="0">
                <a:sym typeface="Wingdings" panose="05000000000000000000" pitchFamily="2" charset="2"/>
              </a:rPr>
              <a:t> εμπόδιο </a:t>
            </a:r>
            <a:endParaRPr lang="el-GR" sz="1400" b="1" i="1" dirty="0">
              <a:cs typeface="Calibri" panose="020F0502020204030204" pitchFamily="34" charset="0"/>
            </a:endParaRPr>
          </a:p>
          <a:p>
            <a:pPr marL="285750" indent="-285750">
              <a:buFont typeface="Wingdings" pitchFamily="2" charset="2"/>
              <a:buChar char="Ø"/>
            </a:pPr>
            <a:r>
              <a:rPr lang="el-GR" sz="1400" b="1" dirty="0">
                <a:sym typeface="Wingdings" panose="05000000000000000000" pitchFamily="2" charset="2"/>
              </a:rPr>
              <a:t>δύο ομάδες χαρτών  ένα χαρακτηριστικό,  πρώτοι δημοσιευμένοι </a:t>
            </a:r>
            <a:r>
              <a:rPr lang="el-GR" sz="1400" b="1" dirty="0">
                <a:solidFill>
                  <a:schemeClr val="accent1"/>
                </a:solidFill>
                <a:sym typeface="Wingdings" panose="05000000000000000000" pitchFamily="2" charset="2"/>
              </a:rPr>
              <a:t>γλωσσικοί άτλαντες 1881</a:t>
            </a:r>
            <a:endParaRPr lang="el-GR" sz="1400" b="1" i="1" dirty="0"/>
          </a:p>
        </p:txBody>
      </p:sp>
      <p:sp>
        <p:nvSpPr>
          <p:cNvPr id="4" name="TextBox 3">
            <a:extLst>
              <a:ext uri="{FF2B5EF4-FFF2-40B4-BE49-F238E27FC236}">
                <a16:creationId xmlns:a16="http://schemas.microsoft.com/office/drawing/2014/main" id="{281C3B99-B1EA-494B-B190-68977A3CD5F6}"/>
              </a:ext>
            </a:extLst>
          </p:cNvPr>
          <p:cNvSpPr txBox="1"/>
          <p:nvPr/>
        </p:nvSpPr>
        <p:spPr>
          <a:xfrm>
            <a:off x="3104477" y="4167221"/>
            <a:ext cx="2434713" cy="2708434"/>
          </a:xfrm>
          <a:prstGeom prst="rect">
            <a:avLst/>
          </a:prstGeom>
          <a:noFill/>
        </p:spPr>
        <p:txBody>
          <a:bodyPr wrap="square" rtlCol="0">
            <a:spAutoFit/>
          </a:bodyPr>
          <a:lstStyle/>
          <a:p>
            <a:pPr algn="ctr"/>
            <a:r>
              <a:rPr lang="en-US" sz="1600" b="1" i="1" dirty="0"/>
              <a:t>Jules </a:t>
            </a:r>
            <a:r>
              <a:rPr lang="en-US" sz="1600" b="1" i="1" dirty="0" err="1"/>
              <a:t>Gilliéron</a:t>
            </a:r>
            <a:r>
              <a:rPr lang="en-US" sz="1600" b="1" i="1" dirty="0"/>
              <a:t> </a:t>
            </a:r>
            <a:endParaRPr lang="el-GR" sz="1600" b="1" i="1" dirty="0"/>
          </a:p>
          <a:p>
            <a:pPr algn="ctr"/>
            <a:r>
              <a:rPr lang="en-US" sz="1600" b="1" i="1" dirty="0"/>
              <a:t>(1854-1926)</a:t>
            </a:r>
            <a:endParaRPr lang="el-GR" sz="1600" b="1" i="1" dirty="0"/>
          </a:p>
          <a:p>
            <a:endParaRPr lang="el-GR" dirty="0"/>
          </a:p>
          <a:p>
            <a:pPr marL="285750" indent="-285750">
              <a:buFont typeface="Wingdings" pitchFamily="2" charset="2"/>
              <a:buChar char="Ø"/>
            </a:pPr>
            <a:r>
              <a:rPr lang="el-GR" sz="1400" dirty="0" err="1"/>
              <a:t>Γαλλ</a:t>
            </a:r>
            <a:r>
              <a:rPr lang="en-US" sz="1400" dirty="0" err="1"/>
              <a:t>ί</a:t>
            </a:r>
            <a:r>
              <a:rPr lang="el-GR" sz="1400" dirty="0"/>
              <a:t>α</a:t>
            </a:r>
          </a:p>
          <a:p>
            <a:pPr marL="285750" indent="-285750">
              <a:buFont typeface="Wingdings" pitchFamily="2" charset="2"/>
              <a:buChar char="Ø"/>
            </a:pPr>
            <a:r>
              <a:rPr lang="el-GR" sz="1400" b="1" dirty="0"/>
              <a:t>βελτίωση των μεθόδων του </a:t>
            </a:r>
            <a:r>
              <a:rPr lang="el-GR" sz="1400" b="1" dirty="0" err="1"/>
              <a:t>Wenker</a:t>
            </a:r>
            <a:r>
              <a:rPr lang="el-GR" sz="1400" b="1" dirty="0"/>
              <a:t>.</a:t>
            </a:r>
          </a:p>
          <a:p>
            <a:pPr marL="285750" indent="-285750">
              <a:buFont typeface="Wingdings" pitchFamily="2" charset="2"/>
              <a:buChar char="Ø"/>
            </a:pPr>
            <a:r>
              <a:rPr lang="el-GR" sz="1400" b="1" dirty="0">
                <a:solidFill>
                  <a:srgbClr val="FF0000"/>
                </a:solidFill>
              </a:rPr>
              <a:t>ερωτηματολόγιο</a:t>
            </a:r>
            <a:r>
              <a:rPr lang="el-GR" sz="1400" b="1" dirty="0">
                <a:solidFill>
                  <a:schemeClr val="accent1"/>
                </a:solidFill>
                <a:sym typeface="Wingdings" panose="05000000000000000000" pitchFamily="2" charset="2"/>
              </a:rPr>
              <a:t>  </a:t>
            </a:r>
            <a:r>
              <a:rPr lang="el-GR" sz="1400" b="1" dirty="0">
                <a:solidFill>
                  <a:schemeClr val="accent1"/>
                </a:solidFill>
              </a:rPr>
              <a:t>πυρήνα 1.500 λέξεων</a:t>
            </a:r>
            <a:endParaRPr lang="el-GR" sz="1400" dirty="0">
              <a:solidFill>
                <a:schemeClr val="accent1"/>
              </a:solidFill>
            </a:endParaRPr>
          </a:p>
          <a:p>
            <a:pPr marL="285750" indent="-285750">
              <a:buFont typeface="Wingdings" pitchFamily="2" charset="2"/>
              <a:buChar char="Ø"/>
            </a:pPr>
            <a:r>
              <a:rPr lang="el-GR" sz="1400" b="1" dirty="0"/>
              <a:t>στόχος η </a:t>
            </a:r>
            <a:r>
              <a:rPr lang="el-GR" sz="1400" b="1" dirty="0">
                <a:solidFill>
                  <a:schemeClr val="accent1">
                    <a:lumMod val="75000"/>
                  </a:schemeClr>
                </a:solidFill>
              </a:rPr>
              <a:t>διάσωση των διαλέκτων/ιδιωμάτων</a:t>
            </a:r>
            <a:endParaRPr lang="el-GR" sz="1400" dirty="0"/>
          </a:p>
          <a:p>
            <a:endParaRPr lang="el-GR" dirty="0"/>
          </a:p>
        </p:txBody>
      </p:sp>
      <p:sp>
        <p:nvSpPr>
          <p:cNvPr id="6" name="TextBox 5">
            <a:extLst>
              <a:ext uri="{FF2B5EF4-FFF2-40B4-BE49-F238E27FC236}">
                <a16:creationId xmlns:a16="http://schemas.microsoft.com/office/drawing/2014/main" id="{6A6A0DF8-4082-5244-852A-2CE0BAA9E644}"/>
              </a:ext>
            </a:extLst>
          </p:cNvPr>
          <p:cNvSpPr txBox="1"/>
          <p:nvPr/>
        </p:nvSpPr>
        <p:spPr>
          <a:xfrm>
            <a:off x="5856215" y="4016906"/>
            <a:ext cx="2736304" cy="2800767"/>
          </a:xfrm>
          <a:prstGeom prst="rect">
            <a:avLst/>
          </a:prstGeom>
          <a:noFill/>
        </p:spPr>
        <p:txBody>
          <a:bodyPr wrap="square" rtlCol="0">
            <a:spAutoFit/>
          </a:bodyPr>
          <a:lstStyle/>
          <a:p>
            <a:pPr algn="ctr"/>
            <a:r>
              <a:rPr lang="en-US" sz="1600" b="1" i="1" dirty="0"/>
              <a:t>Edmond </a:t>
            </a:r>
            <a:r>
              <a:rPr lang="en-US" sz="1600" b="1" i="1" dirty="0" err="1"/>
              <a:t>Edmont</a:t>
            </a:r>
            <a:endParaRPr lang="el-GR" sz="1600" b="1" i="1" dirty="0"/>
          </a:p>
          <a:p>
            <a:endParaRPr lang="el-GR" dirty="0"/>
          </a:p>
          <a:p>
            <a:pPr marL="285750" indent="-285750">
              <a:buFont typeface="Wingdings" pitchFamily="2" charset="2"/>
              <a:buChar char="Ø"/>
            </a:pPr>
            <a:r>
              <a:rPr lang="el-GR" sz="1400" b="1" dirty="0"/>
              <a:t>αντιλαμβάνεται λεπτές φωνολογικές διακρίσεις</a:t>
            </a:r>
          </a:p>
          <a:p>
            <a:pPr marL="285750" indent="-285750">
              <a:buFont typeface="Wingdings" pitchFamily="2" charset="2"/>
              <a:buChar char="Ø"/>
            </a:pPr>
            <a:r>
              <a:rPr lang="el-GR" sz="1400" b="1" dirty="0"/>
              <a:t>«</a:t>
            </a:r>
            <a:r>
              <a:rPr lang="en-GB" sz="1400" b="1" dirty="0"/>
              <a:t>human transcribing machine</a:t>
            </a:r>
            <a:r>
              <a:rPr lang="el-GR" sz="1400" b="1" dirty="0"/>
              <a:t>»</a:t>
            </a:r>
          </a:p>
          <a:p>
            <a:pPr marL="285750" indent="-285750">
              <a:buFont typeface="Wingdings" pitchFamily="2" charset="2"/>
              <a:buChar char="Ø"/>
            </a:pPr>
            <a:r>
              <a:rPr lang="el-GR" sz="1400" b="1" dirty="0"/>
              <a:t>1896-1900 ταξίδεψε </a:t>
            </a:r>
            <a:r>
              <a:rPr lang="el-GR" sz="1400" b="1" dirty="0">
                <a:solidFill>
                  <a:schemeClr val="accent1">
                    <a:lumMod val="75000"/>
                  </a:schemeClr>
                </a:solidFill>
              </a:rPr>
              <a:t>στη γαλλική επαρχία με ποδήλατο</a:t>
            </a:r>
          </a:p>
          <a:p>
            <a:pPr marL="285750" indent="-285750">
              <a:buFont typeface="Wingdings" pitchFamily="2" charset="2"/>
              <a:buChar char="Ø"/>
            </a:pPr>
            <a:r>
              <a:rPr lang="el-GR" sz="1400" b="1" dirty="0"/>
              <a:t>συγκέντρωσε </a:t>
            </a:r>
            <a:r>
              <a:rPr lang="el-GR" sz="1400" b="1" dirty="0">
                <a:solidFill>
                  <a:schemeClr val="accent1">
                    <a:lumMod val="75000"/>
                  </a:schemeClr>
                </a:solidFill>
              </a:rPr>
              <a:t>700 </a:t>
            </a:r>
            <a:r>
              <a:rPr lang="el-GR" sz="1400" b="1" dirty="0" err="1">
                <a:solidFill>
                  <a:schemeClr val="accent1">
                    <a:lumMod val="75000"/>
                  </a:schemeClr>
                </a:solidFill>
              </a:rPr>
              <a:t>συντεντεύξεις</a:t>
            </a:r>
            <a:r>
              <a:rPr lang="el-GR" sz="1400" b="1" dirty="0">
                <a:solidFill>
                  <a:schemeClr val="accent1">
                    <a:lumMod val="75000"/>
                  </a:schemeClr>
                </a:solidFill>
              </a:rPr>
              <a:t> από 639 διαφορετικές τοποθεσίες</a:t>
            </a:r>
            <a:endParaRPr lang="el-GR" sz="1400" dirty="0"/>
          </a:p>
        </p:txBody>
      </p:sp>
    </p:spTree>
    <p:extLst>
      <p:ext uri="{BB962C8B-B14F-4D97-AF65-F5344CB8AC3E}">
        <p14:creationId xmlns:p14="http://schemas.microsoft.com/office/powerpoint/2010/main" val="20892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6390114" cy="336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47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p>
        </p:txBody>
      </p:sp>
      <p:sp>
        <p:nvSpPr>
          <p:cNvPr id="3" name="Content Placeholder 2"/>
          <p:cNvSpPr>
            <a:spLocks noGrp="1"/>
          </p:cNvSpPr>
          <p:nvPr>
            <p:ph idx="1"/>
          </p:nvPr>
        </p:nvSpPr>
        <p:spPr/>
        <p:txBody>
          <a:bodyPr>
            <a:normAutofit/>
          </a:bodyPr>
          <a:lstStyle/>
          <a:p>
            <a:pPr marL="68580" indent="0">
              <a:lnSpc>
                <a:spcPct val="114000"/>
              </a:lnSpc>
              <a:buNone/>
            </a:pPr>
            <a:r>
              <a:rPr lang="el-GR" sz="2000" b="1" dirty="0">
                <a:solidFill>
                  <a:schemeClr val="accent1"/>
                </a:solidFill>
                <a:uFill>
                  <a:solidFill>
                    <a:schemeClr val="accent3">
                      <a:lumMod val="60000"/>
                      <a:lumOff val="40000"/>
                    </a:schemeClr>
                  </a:solidFill>
                </a:uFill>
              </a:rPr>
              <a:t>β’ τρόπος αναπαράστασης </a:t>
            </a:r>
            <a:r>
              <a:rPr lang="el-GR" sz="2000" b="1" dirty="0" err="1">
                <a:solidFill>
                  <a:schemeClr val="accent1"/>
                </a:solidFill>
                <a:uFill>
                  <a:solidFill>
                    <a:schemeClr val="accent3">
                      <a:lumMod val="60000"/>
                      <a:lumOff val="40000"/>
                    </a:schemeClr>
                  </a:solidFill>
                </a:uFill>
              </a:rPr>
              <a:t>ισογλώσσων</a:t>
            </a:r>
            <a:endParaRPr lang="el-GR" sz="2000" b="1" dirty="0">
              <a:solidFill>
                <a:schemeClr val="accent1"/>
              </a:solidFill>
              <a:uFill>
                <a:solidFill>
                  <a:schemeClr val="accent3">
                    <a:lumMod val="60000"/>
                    <a:lumOff val="40000"/>
                  </a:schemeClr>
                </a:solidFill>
              </a:uFill>
            </a:endParaRPr>
          </a:p>
          <a:p>
            <a:pPr marL="411480" indent="-342900">
              <a:lnSpc>
                <a:spcPct val="114000"/>
              </a:lnSpc>
            </a:pPr>
            <a:r>
              <a:rPr lang="el-GR" b="1" dirty="0"/>
              <a:t>δύο διαχωριστικές γραμμές </a:t>
            </a:r>
            <a:r>
              <a:rPr lang="el-GR" b="1" dirty="0">
                <a:sym typeface="Wingdings" panose="05000000000000000000" pitchFamily="2" charset="2"/>
              </a:rPr>
              <a:t> </a:t>
            </a:r>
            <a:r>
              <a:rPr lang="el-GR" b="1" dirty="0">
                <a:solidFill>
                  <a:schemeClr val="accent1"/>
                </a:solidFill>
                <a:sym typeface="Wingdings" panose="05000000000000000000" pitchFamily="2" charset="2"/>
              </a:rPr>
              <a:t>ετερόγλωσσος</a:t>
            </a:r>
          </a:p>
          <a:p>
            <a:pPr marL="411480" indent="-342900">
              <a:lnSpc>
                <a:spcPct val="114000"/>
              </a:lnSpc>
            </a:pPr>
            <a:endParaRPr lang="el-GR" sz="2000" b="1" dirty="0">
              <a:solidFill>
                <a:schemeClr val="accent1"/>
              </a:solidFill>
              <a:uFill>
                <a:solidFill>
                  <a:schemeClr val="accent3">
                    <a:lumMod val="60000"/>
                    <a:lumOff val="40000"/>
                  </a:schemeClr>
                </a:solidFill>
              </a:uFill>
            </a:endParaRPr>
          </a:p>
          <a:p>
            <a:pPr>
              <a:lnSpc>
                <a:spcPct val="114000"/>
              </a:lnSpc>
            </a:pPr>
            <a:r>
              <a:rPr lang="el-GR" sz="2000" b="1" dirty="0"/>
              <a:t>δύο γραμμές χωρίζουν τις περιοχές όπου εμφανίζονται τα Δ και Ο. Οι γραμμές </a:t>
            </a:r>
            <a:r>
              <a:rPr lang="el-GR" sz="2000" b="1" dirty="0">
                <a:solidFill>
                  <a:schemeClr val="accent1"/>
                </a:solidFill>
              </a:rPr>
              <a:t>ενώνουν τους/τις ομιλητές/τριες με το χαρακτηριστικό Δ και εκείνους με το χαρακτηριστικό Ο</a:t>
            </a:r>
          </a:p>
          <a:p>
            <a:pPr marL="68580" indent="0">
              <a:lnSpc>
                <a:spcPct val="114000"/>
              </a:lnSpc>
              <a:buNone/>
            </a:pPr>
            <a:endParaRPr lang="el-GR" sz="2000" b="1" dirty="0"/>
          </a:p>
        </p:txBody>
      </p:sp>
      <p:pic>
        <p:nvPicPr>
          <p:cNvPr id="5" name="Εικόνα 4">
            <a:extLst>
              <a:ext uri="{FF2B5EF4-FFF2-40B4-BE49-F238E27FC236}">
                <a16:creationId xmlns:a16="http://schemas.microsoft.com/office/drawing/2014/main" id="{50E3F970-890D-8C46-948D-0D3E1258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141" y="332656"/>
            <a:ext cx="1943100" cy="1663700"/>
          </a:xfrm>
          <a:prstGeom prst="rect">
            <a:avLst/>
          </a:prstGeom>
        </p:spPr>
      </p:pic>
    </p:spTree>
    <p:extLst>
      <p:ext uri="{BB962C8B-B14F-4D97-AF65-F5344CB8AC3E}">
        <p14:creationId xmlns:p14="http://schemas.microsoft.com/office/powerpoint/2010/main" val="162271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53803"/>
            <a:ext cx="6041333" cy="331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28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50246" y="2807568"/>
            <a:ext cx="38735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708920"/>
            <a:ext cx="396044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29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0437"/>
            <a:ext cx="7772400" cy="1609344"/>
          </a:xfrm>
        </p:spPr>
        <p:txBody>
          <a:bodyPr/>
          <a:lstStyle/>
          <a:p>
            <a:r>
              <a:rPr lang="el-GR" dirty="0"/>
              <a:t>ισογλωσσοσ</a:t>
            </a:r>
          </a:p>
        </p:txBody>
      </p:sp>
      <p:sp>
        <p:nvSpPr>
          <p:cNvPr id="3" name="Content Placeholder 2"/>
          <p:cNvSpPr>
            <a:spLocks noGrp="1"/>
          </p:cNvSpPr>
          <p:nvPr>
            <p:ph idx="1"/>
          </p:nvPr>
        </p:nvSpPr>
        <p:spPr>
          <a:xfrm>
            <a:off x="726823" y="1556792"/>
            <a:ext cx="7844409" cy="3861539"/>
          </a:xfrm>
        </p:spPr>
        <p:txBody>
          <a:bodyPr>
            <a:normAutofit/>
          </a:bodyPr>
          <a:lstStyle/>
          <a:p>
            <a:pPr algn="just"/>
            <a:r>
              <a:rPr lang="el-GR" sz="2000" b="1" dirty="0">
                <a:solidFill>
                  <a:schemeClr val="accent1"/>
                </a:solidFill>
                <a:uFill>
                  <a:solidFill>
                    <a:schemeClr val="accent3">
                      <a:lumMod val="60000"/>
                      <a:lumOff val="40000"/>
                    </a:schemeClr>
                  </a:solidFill>
                </a:uFill>
              </a:rPr>
              <a:t>λεπτή διαφοροποίηση </a:t>
            </a:r>
            <a:r>
              <a:rPr lang="el-GR" sz="2000" b="1" dirty="0">
                <a:uFill>
                  <a:solidFill>
                    <a:schemeClr val="accent3">
                      <a:lumMod val="60000"/>
                      <a:lumOff val="40000"/>
                    </a:schemeClr>
                  </a:solidFill>
                </a:uFill>
              </a:rPr>
              <a:t>μεταξύ των 2 τρόπων αναπαράστασης</a:t>
            </a:r>
          </a:p>
          <a:p>
            <a:pPr marL="68580" indent="0" algn="just">
              <a:buNone/>
            </a:pPr>
            <a:r>
              <a:rPr lang="el-GR" sz="2000" dirty="0"/>
              <a:t>   </a:t>
            </a:r>
            <a:r>
              <a:rPr lang="el-GR" sz="2000" b="1" dirty="0"/>
              <a:t>αν υποθέσουμε ότι υπάρχει ένας ακόμη ομιλητής </a:t>
            </a:r>
          </a:p>
          <a:p>
            <a:pPr marL="68580" indent="0" algn="just">
              <a:buNone/>
            </a:pPr>
            <a:r>
              <a:rPr lang="el-GR" sz="2000" b="1" dirty="0"/>
              <a:t>    της ίδιας γλώσσας ανάμεσα στους ομιλητές </a:t>
            </a:r>
            <a:r>
              <a:rPr lang="en-US" sz="2000" b="1" dirty="0"/>
              <a:t>f </a:t>
            </a:r>
            <a:r>
              <a:rPr lang="el-GR" sz="2000" b="1" dirty="0"/>
              <a:t>και </a:t>
            </a:r>
            <a:r>
              <a:rPr lang="en-US" sz="2000" b="1" dirty="0"/>
              <a:t>j</a:t>
            </a:r>
            <a:r>
              <a:rPr lang="el-GR" sz="2000" b="1" dirty="0"/>
              <a:t>,</a:t>
            </a:r>
          </a:p>
          <a:p>
            <a:pPr marL="68580" indent="0" algn="just">
              <a:buNone/>
            </a:pPr>
            <a:r>
              <a:rPr lang="el-GR" sz="2000" b="1" dirty="0"/>
              <a:t>    οι ετερόγλωσσοι αφήνουν τον ομιλητή αυτό εκτός</a:t>
            </a:r>
          </a:p>
          <a:p>
            <a:pPr marL="68580" indent="0" algn="just">
              <a:buNone/>
            </a:pPr>
            <a:r>
              <a:rPr lang="el-GR" sz="2000" b="1" dirty="0"/>
              <a:t>   κατάταξης ενώ οι ισόγλωσσοι χωρίζουν αυθαίρετα</a:t>
            </a:r>
          </a:p>
          <a:p>
            <a:pPr marL="68580" indent="0" algn="just">
              <a:buNone/>
            </a:pPr>
            <a:r>
              <a:rPr lang="el-GR" sz="2000" b="1" dirty="0"/>
              <a:t>   μια περιοχή στην ουσία άγνωστη.</a:t>
            </a:r>
          </a:p>
          <a:p>
            <a:pPr marL="68580" indent="0">
              <a:buNone/>
            </a:pPr>
            <a:endParaRPr lang="el-GR" sz="2000" b="1" dirty="0"/>
          </a:p>
        </p:txBody>
      </p:sp>
      <p:sp>
        <p:nvSpPr>
          <p:cNvPr id="5" name="TextBox 4">
            <a:extLst>
              <a:ext uri="{FF2B5EF4-FFF2-40B4-BE49-F238E27FC236}">
                <a16:creationId xmlns:a16="http://schemas.microsoft.com/office/drawing/2014/main" id="{E2FAECD1-C924-B847-A6CF-106C14529420}"/>
              </a:ext>
            </a:extLst>
          </p:cNvPr>
          <p:cNvSpPr txBox="1"/>
          <p:nvPr/>
        </p:nvSpPr>
        <p:spPr>
          <a:xfrm>
            <a:off x="611560" y="4221088"/>
            <a:ext cx="7632848" cy="2446824"/>
          </a:xfrm>
          <a:prstGeom prst="rect">
            <a:avLst/>
          </a:prstGeom>
          <a:noFill/>
        </p:spPr>
        <p:txBody>
          <a:bodyPr wrap="square" rtlCol="0">
            <a:spAutoFit/>
          </a:bodyPr>
          <a:lstStyle/>
          <a:p>
            <a:pPr algn="just"/>
            <a:r>
              <a:rPr lang="el-GR" dirty="0"/>
              <a:t>Κάποιοι </a:t>
            </a:r>
            <a:r>
              <a:rPr lang="el-GR" dirty="0" err="1"/>
              <a:t>διαλεκτολόγοι</a:t>
            </a:r>
            <a:r>
              <a:rPr lang="el-GR" dirty="0"/>
              <a:t> προτιμούν την ετερόγλωσσο γιατί έχει πιο ουδέτερο χαρακτήρα. </a:t>
            </a:r>
          </a:p>
          <a:p>
            <a:pPr algn="just"/>
            <a:endParaRPr lang="el-GR" i="1" dirty="0"/>
          </a:p>
          <a:p>
            <a:pPr marL="285750" indent="-285750" algn="just">
              <a:lnSpc>
                <a:spcPct val="150000"/>
              </a:lnSpc>
              <a:buFont typeface="Arial" panose="020B0604020202020204" pitchFamily="34" charset="0"/>
              <a:buChar char="•"/>
            </a:pPr>
            <a:r>
              <a:rPr lang="el-GR" b="1" i="1" dirty="0">
                <a:solidFill>
                  <a:srgbClr val="C00000"/>
                </a:solidFill>
              </a:rPr>
              <a:t>Ισοδύναμοι τρόποι αναπαράστασης </a:t>
            </a:r>
            <a:r>
              <a:rPr lang="el-GR" b="1" dirty="0"/>
              <a:t>εφόσον δεν υπάρχει κανένας ομιλητής/</a:t>
            </a:r>
            <a:r>
              <a:rPr lang="el-GR" b="1" dirty="0" err="1"/>
              <a:t>τρια</a:t>
            </a:r>
            <a:r>
              <a:rPr lang="el-GR" b="1" dirty="0"/>
              <a:t> μεταξύ </a:t>
            </a:r>
            <a:r>
              <a:rPr lang="en-US" b="1" dirty="0"/>
              <a:t>f </a:t>
            </a:r>
            <a:r>
              <a:rPr lang="el-GR" b="1" dirty="0"/>
              <a:t>και </a:t>
            </a:r>
            <a:r>
              <a:rPr lang="en-US" b="1" dirty="0"/>
              <a:t>j, </a:t>
            </a:r>
            <a:r>
              <a:rPr lang="el-GR" b="1" dirty="0"/>
              <a:t>και των υπολοίπων. Εμφανίζουν προβληματικά σημεία και οι δύο.</a:t>
            </a:r>
          </a:p>
          <a:p>
            <a:endParaRPr lang="el-GR" dirty="0"/>
          </a:p>
        </p:txBody>
      </p:sp>
    </p:spTree>
    <p:extLst>
      <p:ext uri="{BB962C8B-B14F-4D97-AF65-F5344CB8AC3E}">
        <p14:creationId xmlns:p14="http://schemas.microsoft.com/office/powerpoint/2010/main" val="3053094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ισογλωσσοσ</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1550" y="2673350"/>
            <a:ext cx="46609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5105400" y="32004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48300" y="29718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3200" y="42672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C39C92-92B1-EA45-9B1A-FE4AAB2E9BE1}"/>
              </a:ext>
            </a:extLst>
          </p:cNvPr>
          <p:cNvSpPr txBox="1"/>
          <p:nvPr/>
        </p:nvSpPr>
        <p:spPr>
          <a:xfrm>
            <a:off x="827584" y="5733256"/>
            <a:ext cx="7488832" cy="646331"/>
          </a:xfrm>
          <a:prstGeom prst="rect">
            <a:avLst/>
          </a:prstGeom>
          <a:noFill/>
        </p:spPr>
        <p:txBody>
          <a:bodyPr wrap="square" rtlCol="0">
            <a:spAutoFit/>
          </a:bodyPr>
          <a:lstStyle/>
          <a:p>
            <a:r>
              <a:rPr lang="en-US" dirty="0">
                <a:hlinkClick r:id="rId3"/>
              </a:rPr>
              <a:t>https://www.youtube.com/watch?v=d_D-NJ1IdrM</a:t>
            </a:r>
            <a:endParaRPr lang="el-GR" dirty="0"/>
          </a:p>
          <a:p>
            <a:endParaRPr lang="el-GR" dirty="0"/>
          </a:p>
        </p:txBody>
      </p:sp>
    </p:spTree>
    <p:extLst>
      <p:ext uri="{BB962C8B-B14F-4D97-AF65-F5344CB8AC3E}">
        <p14:creationId xmlns:p14="http://schemas.microsoft.com/office/powerpoint/2010/main" val="336135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C1B8C-EE55-894F-A324-ECD8E9E477CF}"/>
              </a:ext>
            </a:extLst>
          </p:cNvPr>
          <p:cNvSpPr>
            <a:spLocks noGrp="1"/>
          </p:cNvSpPr>
          <p:nvPr>
            <p:ph type="title"/>
          </p:nvPr>
        </p:nvSpPr>
        <p:spPr>
          <a:xfrm>
            <a:off x="395536" y="512064"/>
            <a:ext cx="8458200" cy="1609344"/>
          </a:xfrm>
        </p:spPr>
        <p:txBody>
          <a:bodyPr>
            <a:normAutofit fontScale="90000"/>
          </a:bodyPr>
          <a:lstStyle/>
          <a:p>
            <a:r>
              <a:rPr lang="el-GR" dirty="0"/>
              <a:t>ΙΣΟΓΛΩΣΣΟ </a:t>
            </a:r>
            <a:br>
              <a:rPr lang="el-GR" dirty="0"/>
            </a:br>
            <a:r>
              <a:rPr lang="el-GR" dirty="0" err="1"/>
              <a:t>απο</a:t>
            </a:r>
            <a:r>
              <a:rPr lang="el-GR" dirty="0"/>
              <a:t> </a:t>
            </a:r>
            <a:r>
              <a:rPr lang="el-GR" dirty="0" err="1"/>
              <a:t>τισ</a:t>
            </a:r>
            <a:r>
              <a:rPr lang="el-GR" dirty="0"/>
              <a:t> </a:t>
            </a:r>
            <a:r>
              <a:rPr lang="el-GR" dirty="0" err="1"/>
              <a:t>Νεοελληνικεσ</a:t>
            </a:r>
            <a:r>
              <a:rPr lang="el-GR" dirty="0"/>
              <a:t> </a:t>
            </a:r>
            <a:r>
              <a:rPr lang="el-GR" dirty="0" err="1"/>
              <a:t>διαλεκτουσ</a:t>
            </a:r>
            <a:endParaRPr lang="el-GR" dirty="0"/>
          </a:p>
        </p:txBody>
      </p:sp>
      <p:sp>
        <p:nvSpPr>
          <p:cNvPr id="3" name="Θέση περιεχομένου 2">
            <a:extLst>
              <a:ext uri="{FF2B5EF4-FFF2-40B4-BE49-F238E27FC236}">
                <a16:creationId xmlns:a16="http://schemas.microsoft.com/office/drawing/2014/main" id="{0D3359A3-0B00-684A-AD87-2FFA152382FD}"/>
              </a:ext>
            </a:extLst>
          </p:cNvPr>
          <p:cNvSpPr>
            <a:spLocks noGrp="1"/>
          </p:cNvSpPr>
          <p:nvPr>
            <p:ph idx="1"/>
          </p:nvPr>
        </p:nvSpPr>
        <p:spPr>
          <a:xfrm>
            <a:off x="685800" y="2121408"/>
            <a:ext cx="7772400" cy="4619960"/>
          </a:xfrm>
        </p:spPr>
        <p:txBody>
          <a:bodyPr>
            <a:normAutofit lnSpcReduction="10000"/>
          </a:bodyPr>
          <a:lstStyle/>
          <a:p>
            <a:pPr marL="0" indent="0">
              <a:lnSpc>
                <a:spcPct val="100000"/>
              </a:lnSpc>
              <a:buNone/>
            </a:pPr>
            <a:r>
              <a:rPr lang="el-GR" b="1" dirty="0"/>
              <a:t>Ένα τυπικό παράδειγμα </a:t>
            </a:r>
            <a:r>
              <a:rPr lang="el-GR" b="1" dirty="0" err="1"/>
              <a:t>ισόγλωσσου</a:t>
            </a:r>
            <a:r>
              <a:rPr lang="el-GR" b="1" dirty="0"/>
              <a:t> από τις Νεοελληνικές διαλέκτους:</a:t>
            </a:r>
          </a:p>
          <a:p>
            <a:pPr>
              <a:lnSpc>
                <a:spcPct val="100000"/>
              </a:lnSpc>
            </a:pPr>
            <a:r>
              <a:rPr lang="el-GR" b="1" dirty="0"/>
              <a:t>είναι η αποκοπή των </a:t>
            </a:r>
            <a:r>
              <a:rPr lang="el-GR" b="1" dirty="0" err="1"/>
              <a:t>ατόνων</a:t>
            </a:r>
            <a:r>
              <a:rPr lang="el-GR" b="1" dirty="0"/>
              <a:t> υψηλών φωνηέντων </a:t>
            </a:r>
            <a:r>
              <a:rPr lang="en-US" b="1" dirty="0"/>
              <a:t>/</a:t>
            </a:r>
            <a:r>
              <a:rPr lang="en-US" b="1" dirty="0" err="1"/>
              <a:t>i</a:t>
            </a:r>
            <a:r>
              <a:rPr lang="en-US" b="1" dirty="0"/>
              <a:t>/  </a:t>
            </a:r>
            <a:r>
              <a:rPr lang="el-GR" b="1" dirty="0"/>
              <a:t>και /</a:t>
            </a:r>
            <a:r>
              <a:rPr lang="en-US" b="1" dirty="0"/>
              <a:t>u/ - </a:t>
            </a:r>
            <a:r>
              <a:rPr lang="el-GR" b="1" dirty="0"/>
              <a:t>«κ</a:t>
            </a:r>
            <a:r>
              <a:rPr lang="en-US" b="1" dirty="0" err="1"/>
              <a:t>ώ</a:t>
            </a:r>
            <a:r>
              <a:rPr lang="el-GR" b="1" dirty="0" err="1"/>
              <a:t>φωση</a:t>
            </a:r>
            <a:r>
              <a:rPr lang="el-GR" b="1" dirty="0"/>
              <a:t>» (</a:t>
            </a:r>
            <a:r>
              <a:rPr lang="el-GR" b="1" dirty="0" err="1"/>
              <a:t>Χατζιδάκης</a:t>
            </a:r>
            <a:r>
              <a:rPr lang="el-GR" b="1" dirty="0"/>
              <a:t> 1905-1907)</a:t>
            </a:r>
          </a:p>
          <a:p>
            <a:pPr>
              <a:lnSpc>
                <a:spcPct val="100000"/>
              </a:lnSpc>
            </a:pPr>
            <a:endParaRPr lang="el-GR" b="1" dirty="0"/>
          </a:p>
          <a:p>
            <a:pPr marL="0" indent="0" algn="ctr">
              <a:lnSpc>
                <a:spcPct val="100000"/>
              </a:lnSpc>
              <a:buNone/>
            </a:pPr>
            <a:r>
              <a:rPr lang="el-GR" b="1" dirty="0"/>
              <a:t>σπίτι </a:t>
            </a:r>
            <a:r>
              <a:rPr lang="en-US" b="1" dirty="0"/>
              <a:t>/’</a:t>
            </a:r>
            <a:r>
              <a:rPr lang="en-US" b="1" dirty="0" err="1"/>
              <a:t>spiti</a:t>
            </a:r>
            <a:r>
              <a:rPr lang="en-US" b="1" dirty="0"/>
              <a:t>/ </a:t>
            </a:r>
            <a:r>
              <a:rPr lang="en-US" b="1" dirty="0">
                <a:sym typeface="Wingdings" pitchFamily="2" charset="2"/>
              </a:rPr>
              <a:t> </a:t>
            </a:r>
            <a:r>
              <a:rPr lang="el-GR" b="1" dirty="0" err="1">
                <a:sym typeface="Wingdings" pitchFamily="2" charset="2"/>
              </a:rPr>
              <a:t>σπιτ</a:t>
            </a:r>
            <a:r>
              <a:rPr lang="el-GR" b="1" dirty="0">
                <a:sym typeface="Wingdings" pitchFamily="2" charset="2"/>
              </a:rPr>
              <a:t> </a:t>
            </a:r>
            <a:r>
              <a:rPr lang="en-US" b="1" dirty="0">
                <a:sym typeface="Wingdings" pitchFamily="2" charset="2"/>
              </a:rPr>
              <a:t>[spit]</a:t>
            </a:r>
          </a:p>
          <a:p>
            <a:pPr marL="0" indent="0" algn="ctr">
              <a:lnSpc>
                <a:spcPct val="100000"/>
              </a:lnSpc>
              <a:buNone/>
            </a:pPr>
            <a:r>
              <a:rPr lang="el-GR" b="1" dirty="0" err="1">
                <a:sym typeface="Wingdings" pitchFamily="2" charset="2"/>
              </a:rPr>
              <a:t>πουλ</a:t>
            </a:r>
            <a:r>
              <a:rPr lang="en-US" b="1" dirty="0" err="1">
                <a:sym typeface="Wingdings" pitchFamily="2" charset="2"/>
              </a:rPr>
              <a:t>ώ</a:t>
            </a:r>
            <a:r>
              <a:rPr lang="el-GR" b="1" dirty="0">
                <a:sym typeface="Wingdings" pitchFamily="2" charset="2"/>
              </a:rPr>
              <a:t>  </a:t>
            </a:r>
            <a:r>
              <a:rPr lang="en-US" b="1" dirty="0">
                <a:sym typeface="Wingdings" pitchFamily="2" charset="2"/>
              </a:rPr>
              <a:t>/</a:t>
            </a:r>
            <a:r>
              <a:rPr lang="en-US" b="1" dirty="0" err="1">
                <a:sym typeface="Wingdings" pitchFamily="2" charset="2"/>
              </a:rPr>
              <a:t>pu’lo</a:t>
            </a:r>
            <a:r>
              <a:rPr lang="en-US" b="1" dirty="0">
                <a:sym typeface="Wingdings" pitchFamily="2" charset="2"/>
              </a:rPr>
              <a:t>/  </a:t>
            </a:r>
            <a:r>
              <a:rPr lang="el-GR" b="1" dirty="0">
                <a:sym typeface="Wingdings" pitchFamily="2" charset="2"/>
              </a:rPr>
              <a:t>πλω [</a:t>
            </a:r>
            <a:r>
              <a:rPr lang="en-US" b="1" dirty="0" err="1">
                <a:sym typeface="Wingdings" pitchFamily="2" charset="2"/>
              </a:rPr>
              <a:t>plo</a:t>
            </a:r>
            <a:r>
              <a:rPr lang="en-US" b="1" dirty="0">
                <a:sym typeface="Wingdings" pitchFamily="2" charset="2"/>
              </a:rPr>
              <a:t>]</a:t>
            </a:r>
          </a:p>
          <a:p>
            <a:pPr marL="0" indent="0">
              <a:lnSpc>
                <a:spcPct val="100000"/>
              </a:lnSpc>
              <a:buNone/>
            </a:pPr>
            <a:endParaRPr lang="en-US" b="1" dirty="0">
              <a:sym typeface="Wingdings" pitchFamily="2" charset="2"/>
            </a:endParaRPr>
          </a:p>
          <a:p>
            <a:pPr marL="0" indent="0">
              <a:lnSpc>
                <a:spcPct val="100000"/>
              </a:lnSpc>
              <a:buNone/>
            </a:pPr>
            <a:r>
              <a:rPr lang="el-GR" b="1" dirty="0">
                <a:sym typeface="Wingdings" pitchFamily="2" charset="2"/>
              </a:rPr>
              <a:t>Το συγκεκριμένο φωνολογικό φαινόμενο χωρίζει την ελληνική επικράτεια στη μέση, με τις βόρειες διαλέκτους να αποκόπτουν τα άτονα </a:t>
            </a:r>
            <a:r>
              <a:rPr lang="en-US" b="1" dirty="0"/>
              <a:t>/</a:t>
            </a:r>
            <a:r>
              <a:rPr lang="en-US" b="1" dirty="0" err="1"/>
              <a:t>i</a:t>
            </a:r>
            <a:r>
              <a:rPr lang="en-US" b="1" dirty="0"/>
              <a:t>/  </a:t>
            </a:r>
            <a:r>
              <a:rPr lang="el-GR" b="1" dirty="0"/>
              <a:t>και /</a:t>
            </a:r>
            <a:r>
              <a:rPr lang="en-US" b="1" dirty="0"/>
              <a:t>u/ </a:t>
            </a:r>
            <a:r>
              <a:rPr lang="el-GR" b="1" dirty="0"/>
              <a:t> τουλάχιστον στο τέλος της λέξης, και τις νότιες να μην πραγματώνουν το φαινόμενο.</a:t>
            </a:r>
            <a:endParaRPr lang="en-US" b="1" dirty="0">
              <a:sym typeface="Wingdings" pitchFamily="2" charset="2"/>
            </a:endParaRPr>
          </a:p>
          <a:p>
            <a:endParaRPr lang="el-GR" dirty="0"/>
          </a:p>
        </p:txBody>
      </p:sp>
    </p:spTree>
    <p:extLst>
      <p:ext uri="{BB962C8B-B14F-4D97-AF65-F5344CB8AC3E}">
        <p14:creationId xmlns:p14="http://schemas.microsoft.com/office/powerpoint/2010/main" val="1201978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a:bodyPr>
          <a:lstStyle/>
          <a:p>
            <a:r>
              <a:rPr lang="el-GR" sz="3600" dirty="0"/>
              <a:t>Μοτιβα/τυποι ισογλωσσων</a:t>
            </a:r>
          </a:p>
        </p:txBody>
      </p:sp>
      <p:sp>
        <p:nvSpPr>
          <p:cNvPr id="3" name="Θέση περιεχομένου 2">
            <a:extLst>
              <a:ext uri="{FF2B5EF4-FFF2-40B4-BE49-F238E27FC236}">
                <a16:creationId xmlns:a16="http://schemas.microsoft.com/office/drawing/2014/main" id="{0588BD08-9410-BC40-960C-AF70C6329AB4}"/>
              </a:ext>
            </a:extLst>
          </p:cNvPr>
          <p:cNvSpPr>
            <a:spLocks noGrp="1"/>
          </p:cNvSpPr>
          <p:nvPr>
            <p:ph idx="1"/>
          </p:nvPr>
        </p:nvSpPr>
        <p:spPr/>
        <p:txBody>
          <a:bodyPr/>
          <a:lstStyle/>
          <a:p>
            <a:pPr algn="ctr"/>
            <a:r>
              <a:rPr lang="el-GR" sz="2500" dirty="0"/>
              <a:t> Ορισμένοι τύποι </a:t>
            </a:r>
            <a:r>
              <a:rPr lang="el-GR" sz="2500" dirty="0" err="1"/>
              <a:t>ισογλώσσων</a:t>
            </a:r>
            <a:r>
              <a:rPr lang="el-GR" sz="2500" dirty="0"/>
              <a:t> είναι δυνατό να επανεμφανίζονται σε έρευνες πράγμα που μας επιτρέπει να εξάγουμε συμπεράσματα για τη γλωσσική κατάσταση της περιοχής</a:t>
            </a:r>
          </a:p>
          <a:p>
            <a:endParaRPr lang="el-GR" dirty="0"/>
          </a:p>
        </p:txBody>
      </p:sp>
    </p:spTree>
    <p:extLst>
      <p:ext uri="{BB962C8B-B14F-4D97-AF65-F5344CB8AC3E}">
        <p14:creationId xmlns:p14="http://schemas.microsoft.com/office/powerpoint/2010/main" val="3828660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80" y="476672"/>
            <a:ext cx="7024744" cy="877336"/>
          </a:xfrm>
        </p:spPr>
        <p:txBody>
          <a:bodyPr>
            <a:normAutofit/>
          </a:bodyPr>
          <a:lstStyle/>
          <a:p>
            <a:r>
              <a:rPr lang="el-GR" sz="3600" dirty="0"/>
              <a:t>Μοτιβα/τυποι ισογλωσσων</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3280258"/>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B254AA0-16E8-8940-B453-1C7A40424152}"/>
              </a:ext>
            </a:extLst>
          </p:cNvPr>
          <p:cNvSpPr txBox="1"/>
          <p:nvPr/>
        </p:nvSpPr>
        <p:spPr>
          <a:xfrm>
            <a:off x="916703" y="1419231"/>
            <a:ext cx="6913388" cy="769441"/>
          </a:xfrm>
          <a:prstGeom prst="rect">
            <a:avLst/>
          </a:prstGeom>
          <a:noFill/>
        </p:spPr>
        <p:txBody>
          <a:bodyPr wrap="square" rtlCol="0">
            <a:spAutoFit/>
          </a:bodyPr>
          <a:lstStyle/>
          <a:p>
            <a:r>
              <a:rPr lang="el-GR" sz="2600" dirty="0"/>
              <a:t>Κατηγορίες </a:t>
            </a:r>
            <a:r>
              <a:rPr lang="el-GR" sz="2600" dirty="0" err="1"/>
              <a:t>ισογλώσσων</a:t>
            </a:r>
            <a:endParaRPr lang="el-GR" sz="2600" dirty="0"/>
          </a:p>
          <a:p>
            <a:endParaRPr lang="el-GR" dirty="0"/>
          </a:p>
        </p:txBody>
      </p:sp>
    </p:spTree>
    <p:extLst>
      <p:ext uri="{BB962C8B-B14F-4D97-AF65-F5344CB8AC3E}">
        <p14:creationId xmlns:p14="http://schemas.microsoft.com/office/powerpoint/2010/main" val="3460210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109910" cy="1029736"/>
          </a:xfrm>
        </p:spPr>
        <p:txBody>
          <a:bodyPr>
            <a:normAutofit fontScale="90000"/>
          </a:bodyPr>
          <a:lstStyle/>
          <a:p>
            <a:r>
              <a:rPr lang="el-GR" sz="2800" dirty="0"/>
              <a:t>διασταυρουμενεσ/ σταυρωτεσ ισογλωσσοι (</a:t>
            </a:r>
            <a:r>
              <a:rPr lang="en-US" sz="2800" dirty="0" err="1"/>
              <a:t>criss-cross</a:t>
            </a:r>
            <a:r>
              <a:rPr lang="el-GR" dirty="0"/>
              <a:t>)</a:t>
            </a:r>
          </a:p>
        </p:txBody>
      </p:sp>
      <p:sp>
        <p:nvSpPr>
          <p:cNvPr id="3" name="Content Placeholder 2"/>
          <p:cNvSpPr>
            <a:spLocks noGrp="1"/>
          </p:cNvSpPr>
          <p:nvPr>
            <p:ph idx="1"/>
          </p:nvPr>
        </p:nvSpPr>
        <p:spPr>
          <a:xfrm>
            <a:off x="1043490" y="2204864"/>
            <a:ext cx="7109910" cy="3851429"/>
          </a:xfrm>
        </p:spPr>
        <p:txBody>
          <a:bodyPr>
            <a:normAutofit/>
          </a:bodyPr>
          <a:lstStyle/>
          <a:p>
            <a:pPr>
              <a:lnSpc>
                <a:spcPct val="100000"/>
              </a:lnSpc>
            </a:pPr>
            <a:r>
              <a:rPr lang="el-GR" b="1" i="1" dirty="0"/>
              <a:t>Διασταυρούμενες/ Σταυρωτές </a:t>
            </a:r>
            <a:r>
              <a:rPr lang="el-GR" b="1" i="1" dirty="0" err="1"/>
              <a:t>ισόγλωσσοι</a:t>
            </a:r>
            <a:r>
              <a:rPr lang="el-GR" b="1" dirty="0"/>
              <a:t> (</a:t>
            </a:r>
            <a:r>
              <a:rPr lang="en-US" b="1" dirty="0" err="1"/>
              <a:t>criss</a:t>
            </a:r>
            <a:r>
              <a:rPr lang="en-US" b="1" dirty="0"/>
              <a:t> cross): </a:t>
            </a:r>
            <a:r>
              <a:rPr lang="el-GR" dirty="0"/>
              <a:t>φαίνεται να απουσιάζει κάποιο είδος κανονικότητας.</a:t>
            </a:r>
            <a:endParaRPr lang="el-GR" sz="2000" b="1" dirty="0">
              <a:solidFill>
                <a:schemeClr val="accent1"/>
              </a:solidFill>
            </a:endParaRPr>
          </a:p>
          <a:p>
            <a:pPr>
              <a:lnSpc>
                <a:spcPct val="114000"/>
              </a:lnSpc>
            </a:pPr>
            <a:r>
              <a:rPr lang="el-GR" sz="2000" b="1" dirty="0">
                <a:solidFill>
                  <a:schemeClr val="accent1"/>
                </a:solidFill>
              </a:rPr>
              <a:t>πλήθος ισογλώσσων</a:t>
            </a:r>
            <a:r>
              <a:rPr lang="el-GR" sz="2000" b="1" dirty="0"/>
              <a:t> διασταυρώνονται </a:t>
            </a:r>
            <a:r>
              <a:rPr lang="el-GR" sz="2000" b="1" dirty="0">
                <a:solidFill>
                  <a:schemeClr val="accent1"/>
                </a:solidFill>
              </a:rPr>
              <a:t>με χαοτικό τρόπο</a:t>
            </a:r>
            <a:endParaRPr lang="el-GR" sz="2000" b="1" dirty="0"/>
          </a:p>
          <a:p>
            <a:pPr>
              <a:lnSpc>
                <a:spcPct val="114000"/>
              </a:lnSpc>
            </a:pPr>
            <a:r>
              <a:rPr lang="el-GR" sz="2000" b="1" dirty="0">
                <a:solidFill>
                  <a:schemeClr val="accent1"/>
                </a:solidFill>
              </a:rPr>
              <a:t>δυσκολία οριοθέτησης</a:t>
            </a:r>
            <a:r>
              <a:rPr lang="el-GR" sz="2000" b="1" dirty="0"/>
              <a:t>, τεράστια ποικιλία συνδυασμών των κυρίαρχων διαλεκτικών στοιχείων από τη μία περιοχή στην άλλη</a:t>
            </a:r>
          </a:p>
          <a:p>
            <a:pPr marL="68580" indent="0">
              <a:buNone/>
            </a:pPr>
            <a:endParaRPr lang="el-GR" sz="2000" dirty="0"/>
          </a:p>
        </p:txBody>
      </p:sp>
      <p:sp>
        <p:nvSpPr>
          <p:cNvPr id="4" name="Rectangle 3"/>
          <p:cNvSpPr/>
          <p:nvPr/>
        </p:nvSpPr>
        <p:spPr>
          <a:xfrm>
            <a:off x="3059832" y="5229200"/>
            <a:ext cx="550861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Οι ισχυρές υποθέσεις σχετικά με την κανονικότητα στη γλωσσική ποικιλία εγκαταλείπονται από τους πρώτους </a:t>
            </a:r>
            <a:r>
              <a:rPr lang="el-GR" sz="2000" dirty="0" err="1"/>
              <a:t>διαλεκτολόγους</a:t>
            </a:r>
            <a:endParaRPr lang="en-GB" sz="2000" dirty="0"/>
          </a:p>
        </p:txBody>
      </p:sp>
      <p:sp>
        <p:nvSpPr>
          <p:cNvPr id="5" name="Down Arrow 4"/>
          <p:cNvSpPr/>
          <p:nvPr/>
        </p:nvSpPr>
        <p:spPr>
          <a:xfrm>
            <a:off x="5076056" y="4653136"/>
            <a:ext cx="720080" cy="5760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914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γλωσσικοι χαρτεσ / ατλαντεσ</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1100" y="2393950"/>
            <a:ext cx="6781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724400"/>
            <a:ext cx="1549094"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355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διασταυρουμενεσ/ σταυρωτεσ ισογλωσσοι (</a:t>
            </a:r>
            <a:r>
              <a:rPr lang="en-US" dirty="0" err="1"/>
              <a:t>criss-cross</a:t>
            </a:r>
            <a:r>
              <a:rPr lang="el-GR" dirty="0"/>
              <a:t>)</a:t>
            </a:r>
          </a:p>
        </p:txBody>
      </p:sp>
      <p:pic>
        <p:nvPicPr>
          <p:cNvPr id="22530" name="Picture 2" descr="C:\Users\Rania\Pictures\Picasa\Στοιχεία εξαγωγής\photos\Documents\criss cro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348880"/>
            <a:ext cx="4191000" cy="332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79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31" y="848553"/>
            <a:ext cx="7024744" cy="572536"/>
          </a:xfrm>
        </p:spPr>
        <p:txBody>
          <a:bodyPr>
            <a:noAutofit/>
          </a:bodyPr>
          <a:lstStyle/>
          <a:p>
            <a:r>
              <a:rPr lang="el-GR" sz="2400" dirty="0"/>
              <a:t>διασταυρουμενεσ/ σταυρωτεσ ισογλωσσοι (</a:t>
            </a:r>
            <a:r>
              <a:rPr lang="en-US" sz="2400" dirty="0" err="1"/>
              <a:t>criss-cross</a:t>
            </a:r>
            <a:r>
              <a:rPr lang="el-GR" sz="2400" dirty="0"/>
              <a:t>)</a:t>
            </a:r>
          </a:p>
        </p:txBody>
      </p:sp>
      <p:sp>
        <p:nvSpPr>
          <p:cNvPr id="3" name="Content Placeholder 2"/>
          <p:cNvSpPr>
            <a:spLocks noGrp="1"/>
          </p:cNvSpPr>
          <p:nvPr>
            <p:ph idx="1"/>
          </p:nvPr>
        </p:nvSpPr>
        <p:spPr>
          <a:xfrm>
            <a:off x="827584" y="2171700"/>
            <a:ext cx="7056900" cy="2743944"/>
          </a:xfrm>
        </p:spPr>
        <p:txBody>
          <a:bodyPr>
            <a:normAutofit fontScale="92500" lnSpcReduction="20000"/>
          </a:bodyPr>
          <a:lstStyle/>
          <a:p>
            <a:pPr algn="just">
              <a:lnSpc>
                <a:spcPct val="100000"/>
              </a:lnSpc>
            </a:pPr>
            <a:r>
              <a:rPr lang="el-GR" b="1" dirty="0"/>
              <a:t>Κλασικό παράδειγμα αποτελεί η ομάδα </a:t>
            </a:r>
            <a:r>
              <a:rPr lang="el-GR" b="1" dirty="0" err="1"/>
              <a:t>ισογλώσσων</a:t>
            </a:r>
            <a:r>
              <a:rPr lang="el-GR" b="1" dirty="0"/>
              <a:t> που θεωρούνταν ότι χωρίζουν την υψηλή γερμανική από τη χαμηλή και η οποία διαπερνά τη Γερμανία και την Ολλανδία σε μια ευθεία σχεδόν πάνω από το Βερολίνο.</a:t>
            </a:r>
          </a:p>
          <a:p>
            <a:pPr marL="0" indent="0" algn="just">
              <a:lnSpc>
                <a:spcPct val="100000"/>
              </a:lnSpc>
              <a:buNone/>
            </a:pPr>
            <a:r>
              <a:rPr lang="el-GR" dirty="0"/>
              <a:t>Τα πιο γνωστά χαρακτηριστικά της διάκρισης είναι: </a:t>
            </a:r>
            <a:endParaRPr lang="el-GR" b="1" dirty="0"/>
          </a:p>
          <a:p>
            <a:pPr algn="just">
              <a:lnSpc>
                <a:spcPct val="100000"/>
              </a:lnSpc>
            </a:pPr>
            <a:r>
              <a:rPr lang="el-GR" b="1" dirty="0"/>
              <a:t>η </a:t>
            </a:r>
            <a:r>
              <a:rPr lang="el-GR" sz="2000" b="1" dirty="0"/>
              <a:t>διατήρηση των  κλειστών *</a:t>
            </a:r>
            <a:r>
              <a:rPr lang="en-US" sz="2000" b="1" dirty="0"/>
              <a:t>p, *t, *k</a:t>
            </a:r>
            <a:r>
              <a:rPr lang="el-GR" sz="2000" b="1" dirty="0"/>
              <a:t> στη χαμηλή γερμανική</a:t>
            </a:r>
          </a:p>
          <a:p>
            <a:pPr marL="68580" indent="0" algn="just">
              <a:lnSpc>
                <a:spcPct val="100000"/>
              </a:lnSpc>
              <a:buNone/>
            </a:pPr>
            <a:r>
              <a:rPr lang="el-GR" sz="2000" b="1" dirty="0"/>
              <a:t> και η μετατροπή τους σε (προσ)τριβόμενα στην υψηλή *</a:t>
            </a:r>
            <a:r>
              <a:rPr lang="en-US" sz="2000" b="1" dirty="0"/>
              <a:t>f, *s, *x</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96" y="188640"/>
            <a:ext cx="2136775" cy="169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86247D86-43C5-E54A-B455-E33E959F207A}"/>
              </a:ext>
            </a:extLst>
          </p:cNvPr>
          <p:cNvSpPr txBox="1"/>
          <p:nvPr/>
        </p:nvSpPr>
        <p:spPr>
          <a:xfrm>
            <a:off x="683568" y="5085184"/>
            <a:ext cx="7874605" cy="1288558"/>
          </a:xfrm>
          <a:prstGeom prst="rect">
            <a:avLst/>
          </a:prstGeom>
          <a:noFill/>
        </p:spPr>
        <p:txBody>
          <a:bodyPr wrap="square" rtlCol="0">
            <a:spAutoFit/>
          </a:bodyPr>
          <a:lstStyle/>
          <a:p>
            <a:pPr marL="68580" algn="just">
              <a:lnSpc>
                <a:spcPct val="150000"/>
              </a:lnSpc>
            </a:pPr>
            <a:r>
              <a:rPr lang="en-US" b="1" dirty="0"/>
              <a:t>[</a:t>
            </a:r>
            <a:r>
              <a:rPr lang="en-US" b="1" dirty="0" err="1"/>
              <a:t>dorp</a:t>
            </a:r>
            <a:r>
              <a:rPr lang="en-US" b="1" dirty="0"/>
              <a:t>]</a:t>
            </a:r>
            <a:r>
              <a:rPr lang="el-GR" dirty="0"/>
              <a:t>  (χαμηλή γερμανική)</a:t>
            </a:r>
            <a:r>
              <a:rPr lang="en-US" b="1" dirty="0"/>
              <a:t> – [</a:t>
            </a:r>
            <a:r>
              <a:rPr lang="en-US" b="1" dirty="0" err="1"/>
              <a:t>dorf</a:t>
            </a:r>
            <a:r>
              <a:rPr lang="en-US" b="1" dirty="0"/>
              <a:t>]</a:t>
            </a:r>
            <a:r>
              <a:rPr lang="el-GR" dirty="0"/>
              <a:t> (υψηλή γερμανική)</a:t>
            </a:r>
            <a:r>
              <a:rPr lang="en-US" b="1" dirty="0"/>
              <a:t> </a:t>
            </a:r>
            <a:r>
              <a:rPr lang="el-GR" b="1" dirty="0"/>
              <a:t>«χωριό»</a:t>
            </a:r>
          </a:p>
          <a:p>
            <a:pPr marL="68580" indent="0" algn="just">
              <a:lnSpc>
                <a:spcPct val="150000"/>
              </a:lnSpc>
              <a:buNone/>
            </a:pPr>
            <a:r>
              <a:rPr lang="el-GR" b="1" dirty="0"/>
              <a:t>[</a:t>
            </a:r>
            <a:r>
              <a:rPr lang="en-US" b="1" dirty="0" err="1"/>
              <a:t>dat</a:t>
            </a:r>
            <a:r>
              <a:rPr lang="en-US" b="1" dirty="0"/>
              <a:t>]</a:t>
            </a:r>
            <a:r>
              <a:rPr lang="el-GR" dirty="0"/>
              <a:t> (χαμηλή γερμανική)</a:t>
            </a:r>
            <a:r>
              <a:rPr lang="en-US" b="1" dirty="0"/>
              <a:t> – [das] </a:t>
            </a:r>
            <a:r>
              <a:rPr lang="el-GR" dirty="0"/>
              <a:t>(υψηλή γερμανική)</a:t>
            </a:r>
            <a:r>
              <a:rPr lang="en-US" b="1" dirty="0"/>
              <a:t> </a:t>
            </a:r>
            <a:r>
              <a:rPr lang="el-GR" b="1" dirty="0"/>
              <a:t>«εκείνο»</a:t>
            </a:r>
          </a:p>
          <a:p>
            <a:pPr marL="68580" indent="0" algn="just">
              <a:lnSpc>
                <a:spcPct val="150000"/>
              </a:lnSpc>
              <a:buNone/>
            </a:pPr>
            <a:r>
              <a:rPr lang="el-GR" b="1" dirty="0"/>
              <a:t>[</a:t>
            </a:r>
            <a:r>
              <a:rPr lang="en-US" b="1" dirty="0" err="1"/>
              <a:t>maken</a:t>
            </a:r>
            <a:r>
              <a:rPr lang="en-US" b="1" dirty="0"/>
              <a:t>] </a:t>
            </a:r>
            <a:r>
              <a:rPr lang="el-GR" dirty="0"/>
              <a:t>(χαμηλή γερμανική)</a:t>
            </a:r>
            <a:r>
              <a:rPr lang="en-US" b="1" dirty="0"/>
              <a:t> – [</a:t>
            </a:r>
            <a:r>
              <a:rPr lang="en-US" b="1" dirty="0" err="1"/>
              <a:t>maxen</a:t>
            </a:r>
            <a:r>
              <a:rPr lang="en-US" b="1" dirty="0"/>
              <a:t>] </a:t>
            </a:r>
            <a:r>
              <a:rPr lang="el-GR" dirty="0"/>
              <a:t>(υψηλή γερμανική)</a:t>
            </a:r>
            <a:r>
              <a:rPr lang="en-US" b="1" dirty="0"/>
              <a:t> </a:t>
            </a:r>
            <a:r>
              <a:rPr lang="el-GR" b="1" dirty="0"/>
              <a:t>«φτιάχνω»</a:t>
            </a:r>
            <a:endParaRPr lang="el-GR" dirty="0"/>
          </a:p>
        </p:txBody>
      </p:sp>
    </p:spTree>
    <p:extLst>
      <p:ext uri="{BB962C8B-B14F-4D97-AF65-F5344CB8AC3E}">
        <p14:creationId xmlns:p14="http://schemas.microsoft.com/office/powerpoint/2010/main" val="2736261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l-GR" dirty="0"/>
              <a:t>διασταυρουμενεσ/ σταυρωτεσ ισογλωσσοι (</a:t>
            </a:r>
            <a:r>
              <a:rPr lang="en-US" dirty="0" err="1"/>
              <a:t>criss-cross</a:t>
            </a:r>
            <a:r>
              <a:rPr lang="el-GR" dirty="0"/>
              <a:t>)</a:t>
            </a:r>
            <a:endParaRPr lang="el-GR" sz="3200" dirty="0"/>
          </a:p>
        </p:txBody>
      </p:sp>
      <p:sp>
        <p:nvSpPr>
          <p:cNvPr id="3" name="Content Placeholder 2"/>
          <p:cNvSpPr>
            <a:spLocks noGrp="1"/>
          </p:cNvSpPr>
          <p:nvPr>
            <p:ph idx="1"/>
          </p:nvPr>
        </p:nvSpPr>
        <p:spPr>
          <a:xfrm>
            <a:off x="899592" y="2204864"/>
            <a:ext cx="7056900" cy="4267200"/>
          </a:xfrm>
        </p:spPr>
        <p:txBody>
          <a:bodyPr>
            <a:normAutofit fontScale="92500"/>
          </a:bodyPr>
          <a:lstStyle/>
          <a:p>
            <a:pPr>
              <a:lnSpc>
                <a:spcPct val="114000"/>
              </a:lnSpc>
            </a:pPr>
            <a:r>
              <a:rPr lang="el-GR" sz="2000" b="1" dirty="0"/>
              <a:t>ως ένα σημείο, οι ισόγλωσσοι δείχνουν να συμπεριφέρονται ομαλά</a:t>
            </a:r>
          </a:p>
          <a:p>
            <a:pPr>
              <a:lnSpc>
                <a:spcPct val="114000"/>
              </a:lnSpc>
            </a:pPr>
            <a:r>
              <a:rPr lang="el-GR" sz="2000" b="1" dirty="0"/>
              <a:t>Ωστόσο, στην περιοχή του ποταμού Ρήνου οι ισόγλωσσοι </a:t>
            </a:r>
            <a:r>
              <a:rPr lang="el-GR" sz="2000" b="1" dirty="0">
                <a:solidFill>
                  <a:schemeClr val="accent1"/>
                </a:solidFill>
              </a:rPr>
              <a:t>διακλαδίζονται σε διαφορετικές κατευθύνσεις </a:t>
            </a:r>
            <a:r>
              <a:rPr lang="el-GR" sz="2000" b="1" dirty="0"/>
              <a:t>σαν τις ακτίνες μιας βεντάλιας, ακολουθούν διαφορετικές πορείες</a:t>
            </a:r>
          </a:p>
          <a:p>
            <a:pPr>
              <a:lnSpc>
                <a:spcPct val="114000"/>
              </a:lnSpc>
            </a:pPr>
            <a:r>
              <a:rPr lang="el-GR" sz="2000" b="1" dirty="0"/>
              <a:t>το φαινόμενο αυτό είναι γνωστό ως </a:t>
            </a:r>
            <a:r>
              <a:rPr lang="el-GR" sz="2000" b="1" u="sng" dirty="0">
                <a:solidFill>
                  <a:schemeClr val="accent1"/>
                </a:solidFill>
                <a:uFill>
                  <a:solidFill>
                    <a:schemeClr val="accent3">
                      <a:lumMod val="60000"/>
                      <a:lumOff val="40000"/>
                    </a:schemeClr>
                  </a:solidFill>
                </a:uFill>
              </a:rPr>
              <a:t>η Βεντάλια του Ρήνου</a:t>
            </a:r>
            <a:r>
              <a:rPr lang="el-GR" sz="2000" b="1" dirty="0">
                <a:solidFill>
                  <a:schemeClr val="accent1"/>
                </a:solidFill>
              </a:rPr>
              <a:t> </a:t>
            </a:r>
          </a:p>
          <a:p>
            <a:pPr>
              <a:lnSpc>
                <a:spcPct val="114000"/>
              </a:lnSpc>
            </a:pPr>
            <a:r>
              <a:rPr lang="el-GR" sz="2000" b="1" dirty="0"/>
              <a:t>για παράδειγμα, σε ένα χωριό οι κάτοικοι μπορεί να λένε [</a:t>
            </a:r>
            <a:r>
              <a:rPr lang="en-US" sz="2000" b="1" dirty="0" err="1"/>
              <a:t>dorp</a:t>
            </a:r>
            <a:r>
              <a:rPr lang="en-US" sz="2000" b="1" dirty="0"/>
              <a:t>] </a:t>
            </a:r>
            <a:r>
              <a:rPr lang="el-GR" sz="2000" b="1" dirty="0"/>
              <a:t>όπως στη χαμηλή γερμανική και [</a:t>
            </a:r>
            <a:r>
              <a:rPr lang="en-US" sz="2000" b="1" dirty="0" err="1"/>
              <a:t>maxen</a:t>
            </a:r>
            <a:r>
              <a:rPr lang="en-US" sz="2000" b="1" dirty="0"/>
              <a:t>]</a:t>
            </a:r>
            <a:r>
              <a:rPr lang="el-GR" sz="2000" b="1" dirty="0"/>
              <a:t> όπως στην υψηλή γερμανική</a:t>
            </a:r>
            <a:r>
              <a:rPr lang="en-US" sz="2000" b="1" dirty="0"/>
              <a:t> </a:t>
            </a:r>
            <a:r>
              <a:rPr lang="el-GR" sz="2000" b="1" dirty="0"/>
              <a:t>ενώ στα νότια [</a:t>
            </a:r>
            <a:r>
              <a:rPr lang="en-US" sz="2000" b="1" dirty="0" err="1"/>
              <a:t>maxen</a:t>
            </a:r>
            <a:r>
              <a:rPr lang="en-US" sz="2000" b="1" dirty="0"/>
              <a:t>], [</a:t>
            </a:r>
            <a:r>
              <a:rPr lang="en-US" sz="2000" b="1" dirty="0" err="1"/>
              <a:t>dorf</a:t>
            </a:r>
            <a:r>
              <a:rPr lang="en-US" sz="2000" b="1" dirty="0"/>
              <a:t>], [</a:t>
            </a:r>
            <a:r>
              <a:rPr lang="en-US" sz="2000" b="1" dirty="0" err="1"/>
              <a:t>dat</a:t>
            </a:r>
            <a:r>
              <a:rPr lang="en-US" sz="2000" b="1" dirty="0"/>
              <a:t>]</a:t>
            </a:r>
            <a:endParaRPr lang="el-GR" sz="2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692" y="1731946"/>
            <a:ext cx="1625600" cy="133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289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88555"/>
            <a:ext cx="7600690" cy="648736"/>
          </a:xfrm>
        </p:spPr>
        <p:txBody>
          <a:bodyPr>
            <a:normAutofit fontScale="90000"/>
          </a:bodyPr>
          <a:lstStyle/>
          <a:p>
            <a:r>
              <a:rPr lang="el-GR" dirty="0"/>
              <a:t>διασταυρουμενεσ/ σταυρωτεσ ισογλωσσοι (</a:t>
            </a:r>
            <a:r>
              <a:rPr lang="en-US" dirty="0" err="1"/>
              <a:t>criss-cross</a:t>
            </a:r>
            <a:r>
              <a:rPr lang="el-GR" dirty="0"/>
              <a:t>)</a:t>
            </a:r>
          </a:p>
        </p:txBody>
      </p:sp>
      <p:sp>
        <p:nvSpPr>
          <p:cNvPr id="3" name="Content Placeholder 2"/>
          <p:cNvSpPr>
            <a:spLocks noGrp="1"/>
          </p:cNvSpPr>
          <p:nvPr>
            <p:ph idx="1"/>
          </p:nvPr>
        </p:nvSpPr>
        <p:spPr>
          <a:xfrm>
            <a:off x="1057674" y="2014373"/>
            <a:ext cx="6777317" cy="3501836"/>
          </a:xfrm>
        </p:spPr>
        <p:txBody>
          <a:bodyPr/>
          <a:lstStyle/>
          <a:p>
            <a:pPr>
              <a:lnSpc>
                <a:spcPct val="114000"/>
              </a:lnSpc>
            </a:pPr>
            <a:r>
              <a:rPr lang="el-GR" sz="2000" b="1" dirty="0"/>
              <a:t>χαρακτηριστική περίπτωση </a:t>
            </a:r>
            <a:r>
              <a:rPr lang="el-GR" sz="2000" b="1" dirty="0">
                <a:solidFill>
                  <a:schemeClr val="accent1"/>
                </a:solidFill>
              </a:rPr>
              <a:t>ισογλώσσων που ακολουθούν διαφορετικές πορείες</a:t>
            </a:r>
          </a:p>
          <a:p>
            <a:pPr>
              <a:lnSpc>
                <a:spcPct val="114000"/>
              </a:lnSpc>
            </a:pPr>
            <a:r>
              <a:rPr lang="el-GR" sz="2000" b="1" dirty="0"/>
              <a:t>δεν δείχνουν να υπακούν τους φωνολογικούς κανόνες</a:t>
            </a:r>
          </a:p>
          <a:p>
            <a:pPr>
              <a:lnSpc>
                <a:spcPct val="114000"/>
              </a:lnSpc>
            </a:pPr>
            <a:r>
              <a:rPr lang="el-GR" sz="2000" b="1" dirty="0"/>
              <a:t>τυπικό μοτίβο περιοχών που εμφανίζουν </a:t>
            </a:r>
            <a:r>
              <a:rPr lang="el-GR" sz="2000" b="1" dirty="0">
                <a:solidFill>
                  <a:schemeClr val="accent1"/>
                </a:solidFill>
              </a:rPr>
              <a:t>μακρά ιστορία εποικισμών</a:t>
            </a:r>
          </a:p>
          <a:p>
            <a:pPr marL="68580" indent="0">
              <a:buNone/>
            </a:pPr>
            <a:endParaRPr lang="el-GR"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921" y="4180809"/>
            <a:ext cx="3248809" cy="267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02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περιοχ</a:t>
            </a:r>
            <a:r>
              <a:rPr lang="en-GB" sz="2800" dirty="0"/>
              <a:t>e</a:t>
            </a:r>
            <a:r>
              <a:rPr lang="el-GR" sz="2800" dirty="0"/>
              <a:t>σ υπολειμμ</a:t>
            </a:r>
            <a:r>
              <a:rPr lang="en-GB" sz="2800" dirty="0"/>
              <a:t>a</a:t>
            </a:r>
            <a:r>
              <a:rPr lang="el-GR" sz="2800" dirty="0"/>
              <a:t>των/νησ</a:t>
            </a:r>
            <a:r>
              <a:rPr lang="en-GB" sz="2800" dirty="0" err="1"/>
              <a:t>i</a:t>
            </a:r>
            <a:r>
              <a:rPr lang="el-GR" sz="2800" dirty="0" err="1"/>
              <a:t>δΑ</a:t>
            </a:r>
            <a:r>
              <a:rPr lang="el-GR" sz="2800" dirty="0"/>
              <a:t> </a:t>
            </a:r>
            <a:br>
              <a:rPr lang="en-US" sz="2800" dirty="0"/>
            </a:br>
            <a:r>
              <a:rPr lang="en-US" sz="2800" dirty="0"/>
              <a:t>(relic areas)</a:t>
            </a:r>
            <a:endParaRPr lang="el-GR" sz="2800" dirty="0"/>
          </a:p>
        </p:txBody>
      </p:sp>
      <p:sp>
        <p:nvSpPr>
          <p:cNvPr id="3" name="Content Placeholder 2"/>
          <p:cNvSpPr>
            <a:spLocks noGrp="1"/>
          </p:cNvSpPr>
          <p:nvPr>
            <p:ph idx="1"/>
          </p:nvPr>
        </p:nvSpPr>
        <p:spPr>
          <a:xfrm>
            <a:off x="1043492" y="2323652"/>
            <a:ext cx="6777317" cy="4000948"/>
          </a:xfrm>
        </p:spPr>
        <p:txBody>
          <a:bodyPr>
            <a:normAutofit/>
          </a:bodyPr>
          <a:lstStyle/>
          <a:p>
            <a:pPr algn="just">
              <a:lnSpc>
                <a:spcPct val="114000"/>
              </a:lnSpc>
            </a:pPr>
            <a:r>
              <a:rPr lang="el-GR" sz="2000" b="1" dirty="0"/>
              <a:t>Εδώ, μια συγκεκριμένη ισόγλωσσος </a:t>
            </a:r>
            <a:r>
              <a:rPr lang="el-GR" sz="2000" b="1" u="sng" dirty="0">
                <a:solidFill>
                  <a:schemeClr val="accent1"/>
                </a:solidFill>
                <a:uFill>
                  <a:solidFill>
                    <a:schemeClr val="accent3">
                      <a:lumMod val="40000"/>
                      <a:lumOff val="60000"/>
                    </a:schemeClr>
                  </a:solidFill>
                </a:uFill>
              </a:rPr>
              <a:t>οριοθετεί περιοχές</a:t>
            </a:r>
            <a:r>
              <a:rPr lang="el-GR" sz="2000" b="1" dirty="0">
                <a:solidFill>
                  <a:schemeClr val="accent1"/>
                </a:solidFill>
              </a:rPr>
              <a:t> σε περισσότερα από ένα μέρη της έρευνας </a:t>
            </a:r>
            <a:r>
              <a:rPr lang="el-GR" sz="2000" b="1" dirty="0">
                <a:uFill>
                  <a:solidFill>
                    <a:schemeClr val="accent3">
                      <a:lumMod val="60000"/>
                      <a:lumOff val="40000"/>
                    </a:schemeClr>
                  </a:solidFill>
                </a:uFill>
              </a:rPr>
              <a:t>χωρίς να υπάρχει συνέχεια</a:t>
            </a:r>
          </a:p>
          <a:p>
            <a:pPr algn="just">
              <a:lnSpc>
                <a:spcPct val="114000"/>
              </a:lnSpc>
            </a:pPr>
            <a:r>
              <a:rPr lang="el-GR" sz="2000" b="1" dirty="0"/>
              <a:t>Με άλλα λόγια, ένα γλωσσικό χαρακτηριστικό υπάρχει σε μία ή δύο περιοχές αλλά μεταξύ των περιοχών αυτών </a:t>
            </a:r>
            <a:r>
              <a:rPr lang="el-GR" sz="2000" b="1" dirty="0">
                <a:solidFill>
                  <a:schemeClr val="accent1"/>
                </a:solidFill>
                <a:uFill>
                  <a:solidFill>
                    <a:schemeClr val="accent3">
                      <a:lumMod val="60000"/>
                      <a:lumOff val="40000"/>
                    </a:schemeClr>
                  </a:solidFill>
                </a:uFill>
              </a:rPr>
              <a:t>εμφανίζεται ένα άλλο, διαφορετικό χαρακτηριστικό</a:t>
            </a:r>
          </a:p>
        </p:txBody>
      </p:sp>
    </p:spTree>
    <p:extLst>
      <p:ext uri="{BB962C8B-B14F-4D97-AF65-F5344CB8AC3E}">
        <p14:creationId xmlns:p14="http://schemas.microsoft.com/office/powerpoint/2010/main" val="4172500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a:t>περιοχ</a:t>
            </a:r>
            <a:r>
              <a:rPr lang="en-GB" sz="2400" b="1" dirty="0"/>
              <a:t>e</a:t>
            </a:r>
            <a:r>
              <a:rPr lang="el-GR" sz="2400" b="1" dirty="0"/>
              <a:t>σ υπολειμμ</a:t>
            </a:r>
            <a:r>
              <a:rPr lang="en-GB" sz="2400" b="1" dirty="0"/>
              <a:t>a</a:t>
            </a:r>
            <a:r>
              <a:rPr lang="el-GR" sz="2400" b="1" dirty="0"/>
              <a:t>των/απολιθωματων/νησ</a:t>
            </a:r>
            <a:r>
              <a:rPr lang="en-GB" sz="2400" b="1" dirty="0" err="1"/>
              <a:t>i</a:t>
            </a:r>
            <a:r>
              <a:rPr lang="el-GR" sz="2400" b="1" dirty="0"/>
              <a:t>δα </a:t>
            </a:r>
            <a:br>
              <a:rPr lang="en-US" sz="2400" b="1" dirty="0"/>
            </a:br>
            <a:r>
              <a:rPr lang="en-US" sz="2400" b="1" dirty="0"/>
              <a:t>(relic areas)</a:t>
            </a:r>
            <a:endParaRPr lang="en-GB" sz="2400" b="1" dirty="0"/>
          </a:p>
        </p:txBody>
      </p:sp>
      <p:sp>
        <p:nvSpPr>
          <p:cNvPr id="3" name="Content Placeholder 2"/>
          <p:cNvSpPr>
            <a:spLocks noGrp="1"/>
          </p:cNvSpPr>
          <p:nvPr>
            <p:ph idx="1"/>
          </p:nvPr>
        </p:nvSpPr>
        <p:spPr/>
        <p:txBody>
          <a:bodyPr/>
          <a:lstStyle/>
          <a:p>
            <a:endParaRPr lang="en-GB" dirty="0"/>
          </a:p>
          <a:p>
            <a:r>
              <a:rPr lang="el-GR" b="1" dirty="0"/>
              <a:t>το μοτίβο αυτό υποδεικνύει ένα μεταγενέστερο στάδιο </a:t>
            </a:r>
            <a:r>
              <a:rPr lang="el-GR" b="1" dirty="0">
                <a:solidFill>
                  <a:schemeClr val="accent1"/>
                </a:solidFill>
                <a:uFill>
                  <a:solidFill>
                    <a:schemeClr val="accent3">
                      <a:lumMod val="60000"/>
                      <a:lumOff val="40000"/>
                    </a:schemeClr>
                  </a:solidFill>
                </a:uFill>
              </a:rPr>
              <a:t>αντικατάστασης</a:t>
            </a:r>
            <a:r>
              <a:rPr lang="el-GR" b="1" dirty="0">
                <a:solidFill>
                  <a:schemeClr val="accent1"/>
                </a:solidFill>
              </a:rPr>
              <a:t> ενός ευρέως χρησιμοποιούμενου χαρακτηριστικού από έναν νεωτερισμό</a:t>
            </a:r>
            <a:endParaRPr lang="en-GB" dirty="0"/>
          </a:p>
          <a:p>
            <a:r>
              <a:rPr lang="el-GR" b="1" dirty="0"/>
              <a:t>παλαιότερα το στοιχείο αυτό εμφανιζόταν και στις ενδιάμεσες περιοχές, το στοιχείο αυτό αποτελεί </a:t>
            </a:r>
            <a:r>
              <a:rPr lang="el-GR" b="1" dirty="0">
                <a:solidFill>
                  <a:schemeClr val="accent1"/>
                </a:solidFill>
              </a:rPr>
              <a:t>υπόλειμμα</a:t>
            </a:r>
          </a:p>
          <a:p>
            <a:endParaRPr lang="en-GB" dirty="0"/>
          </a:p>
        </p:txBody>
      </p:sp>
      <p:sp>
        <p:nvSpPr>
          <p:cNvPr id="4" name="Rectangle 3"/>
          <p:cNvSpPr/>
          <p:nvPr/>
        </p:nvSpPr>
        <p:spPr>
          <a:xfrm rot="20907548">
            <a:off x="4499992" y="4718264"/>
            <a:ext cx="38164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χαρακτηριστικό - απολίθωμα</a:t>
            </a:r>
            <a:endParaRPr lang="en-GB" sz="2400" dirty="0"/>
          </a:p>
        </p:txBody>
      </p:sp>
    </p:spTree>
    <p:extLst>
      <p:ext uri="{BB962C8B-B14F-4D97-AF65-F5344CB8AC3E}">
        <p14:creationId xmlns:p14="http://schemas.microsoft.com/office/powerpoint/2010/main" val="3081411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περιοχ</a:t>
            </a:r>
            <a:r>
              <a:rPr lang="en-GB" dirty="0"/>
              <a:t>e</a:t>
            </a:r>
            <a:r>
              <a:rPr lang="el-GR" dirty="0"/>
              <a:t>σ υπολειμμ</a:t>
            </a:r>
            <a:r>
              <a:rPr lang="en-GB" dirty="0"/>
              <a:t>a</a:t>
            </a:r>
            <a:r>
              <a:rPr lang="el-GR" dirty="0"/>
              <a:t>των/νησ</a:t>
            </a:r>
            <a:r>
              <a:rPr lang="en-GB" dirty="0" err="1"/>
              <a:t>i</a:t>
            </a:r>
            <a:r>
              <a:rPr lang="el-GR" dirty="0"/>
              <a:t>δα </a:t>
            </a:r>
            <a:br>
              <a:rPr lang="en-US" dirty="0"/>
            </a:br>
            <a:r>
              <a:rPr lang="en-US" dirty="0"/>
              <a:t>(relic areas)</a:t>
            </a:r>
            <a:endParaRPr lang="el-GR" dirty="0"/>
          </a:p>
        </p:txBody>
      </p:sp>
      <p:sp>
        <p:nvSpPr>
          <p:cNvPr id="3" name="Content Placeholder 2"/>
          <p:cNvSpPr>
            <a:spLocks noGrp="1"/>
          </p:cNvSpPr>
          <p:nvPr>
            <p:ph idx="1"/>
          </p:nvPr>
        </p:nvSpPr>
        <p:spPr>
          <a:xfrm>
            <a:off x="685800" y="2348880"/>
            <a:ext cx="7772400" cy="4050792"/>
          </a:xfrm>
        </p:spPr>
        <p:txBody>
          <a:bodyPr>
            <a:normAutofit/>
          </a:bodyPr>
          <a:lstStyle/>
          <a:p>
            <a:pPr>
              <a:lnSpc>
                <a:spcPct val="114000"/>
              </a:lnSpc>
            </a:pPr>
            <a:endParaRPr lang="el-GR" sz="2000" dirty="0"/>
          </a:p>
          <a:p>
            <a:pPr>
              <a:lnSpc>
                <a:spcPct val="114000"/>
              </a:lnSpc>
            </a:pPr>
            <a:r>
              <a:rPr lang="el-GR" sz="2000" b="1" dirty="0"/>
              <a:t>περιοχές όπου διατηρούνται </a:t>
            </a:r>
            <a:r>
              <a:rPr lang="el-GR" sz="2000" b="1" dirty="0">
                <a:solidFill>
                  <a:schemeClr val="accent1"/>
                </a:solidFill>
                <a:uFill>
                  <a:solidFill>
                    <a:schemeClr val="accent3">
                      <a:lumMod val="60000"/>
                      <a:lumOff val="40000"/>
                    </a:schemeClr>
                  </a:solidFill>
                </a:uFill>
              </a:rPr>
              <a:t>παλαιότεροι τύποι και ποικιλίες που δεν έχουν υποστεί τις αλλαγές που συμβαίνουν στις γύρω περιοχές</a:t>
            </a:r>
          </a:p>
          <a:p>
            <a:pPr>
              <a:lnSpc>
                <a:spcPct val="114000"/>
              </a:lnSpc>
            </a:pPr>
            <a:endParaRPr lang="el-GR" sz="2000" b="1" dirty="0">
              <a:uFill>
                <a:solidFill>
                  <a:schemeClr val="accent3">
                    <a:lumMod val="60000"/>
                    <a:lumOff val="40000"/>
                  </a:schemeClr>
                </a:solidFill>
              </a:uFill>
            </a:endParaRPr>
          </a:p>
          <a:p>
            <a:pPr>
              <a:lnSpc>
                <a:spcPct val="114000"/>
              </a:lnSpc>
            </a:pPr>
            <a:r>
              <a:rPr lang="el-GR" sz="2000" b="1" dirty="0"/>
              <a:t>διατηρούν χαρακτηριστικά </a:t>
            </a:r>
            <a:r>
              <a:rPr lang="el-GR" sz="2000" b="1" dirty="0">
                <a:solidFill>
                  <a:schemeClr val="accent1"/>
                </a:solidFill>
              </a:rPr>
              <a:t>από </a:t>
            </a:r>
            <a:r>
              <a:rPr lang="el-GR" sz="2000" b="1" dirty="0">
                <a:solidFill>
                  <a:schemeClr val="accent1"/>
                </a:solidFill>
                <a:uFill>
                  <a:solidFill>
                    <a:schemeClr val="accent3">
                      <a:lumMod val="60000"/>
                      <a:lumOff val="40000"/>
                    </a:schemeClr>
                  </a:solidFill>
                </a:uFill>
              </a:rPr>
              <a:t>ένα προγενέστερο στάδιο εξέλιξης</a:t>
            </a:r>
          </a:p>
        </p:txBody>
      </p:sp>
      <p:sp>
        <p:nvSpPr>
          <p:cNvPr id="4" name="TextBox 3">
            <a:extLst>
              <a:ext uri="{FF2B5EF4-FFF2-40B4-BE49-F238E27FC236}">
                <a16:creationId xmlns:a16="http://schemas.microsoft.com/office/drawing/2014/main" id="{1F5A13CB-4A56-064C-A97E-E3613013F5A9}"/>
              </a:ext>
            </a:extLst>
          </p:cNvPr>
          <p:cNvSpPr txBox="1"/>
          <p:nvPr/>
        </p:nvSpPr>
        <p:spPr>
          <a:xfrm>
            <a:off x="713371" y="2276872"/>
            <a:ext cx="4102224" cy="646331"/>
          </a:xfrm>
          <a:prstGeom prst="rect">
            <a:avLst/>
          </a:prstGeom>
          <a:noFill/>
        </p:spPr>
        <p:txBody>
          <a:bodyPr wrap="square" rtlCol="0">
            <a:spAutoFit/>
          </a:bodyPr>
          <a:lstStyle/>
          <a:p>
            <a:r>
              <a:rPr lang="el-GR" b="1" dirty="0"/>
              <a:t>Περιοχές υπόλειμμα</a:t>
            </a:r>
            <a:r>
              <a:rPr lang="el-GR" dirty="0"/>
              <a:t>:</a:t>
            </a:r>
          </a:p>
          <a:p>
            <a:endParaRPr lang="el-GR" dirty="0"/>
          </a:p>
        </p:txBody>
      </p:sp>
    </p:spTree>
    <p:extLst>
      <p:ext uri="{BB962C8B-B14F-4D97-AF65-F5344CB8AC3E}">
        <p14:creationId xmlns:p14="http://schemas.microsoft.com/office/powerpoint/2010/main" val="321869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περιοχ</a:t>
            </a:r>
            <a:r>
              <a:rPr lang="en-GB" dirty="0"/>
              <a:t>e</a:t>
            </a:r>
            <a:r>
              <a:rPr lang="el-GR" dirty="0"/>
              <a:t>σ υπολειμμ</a:t>
            </a:r>
            <a:r>
              <a:rPr lang="en-GB" dirty="0"/>
              <a:t>a</a:t>
            </a:r>
            <a:r>
              <a:rPr lang="el-GR" dirty="0"/>
              <a:t>των/νησ</a:t>
            </a:r>
            <a:r>
              <a:rPr lang="en-GB" dirty="0" err="1"/>
              <a:t>i</a:t>
            </a:r>
            <a:r>
              <a:rPr lang="el-GR" dirty="0"/>
              <a:t>δα </a:t>
            </a:r>
            <a:br>
              <a:rPr lang="en-US" dirty="0"/>
            </a:br>
            <a:r>
              <a:rPr lang="en-US" dirty="0"/>
              <a:t>(relic areas)</a:t>
            </a:r>
            <a:endParaRPr lang="en-GB" dirty="0"/>
          </a:p>
        </p:txBody>
      </p:sp>
      <p:sp>
        <p:nvSpPr>
          <p:cNvPr id="3" name="Content Placeholder 2"/>
          <p:cNvSpPr>
            <a:spLocks noGrp="1"/>
          </p:cNvSpPr>
          <p:nvPr>
            <p:ph idx="1"/>
          </p:nvPr>
        </p:nvSpPr>
        <p:spPr/>
        <p:txBody>
          <a:bodyPr/>
          <a:lstStyle/>
          <a:p>
            <a:pPr marL="0" indent="0">
              <a:lnSpc>
                <a:spcPct val="114000"/>
              </a:lnSpc>
              <a:buNone/>
            </a:pPr>
            <a:r>
              <a:rPr lang="el-GR" b="1" dirty="0"/>
              <a:t>Παράδειγμα</a:t>
            </a:r>
          </a:p>
          <a:p>
            <a:pPr>
              <a:lnSpc>
                <a:spcPct val="114000"/>
              </a:lnSpc>
            </a:pPr>
            <a:r>
              <a:rPr lang="el-GR" b="1" dirty="0"/>
              <a:t>οι </a:t>
            </a:r>
            <a:r>
              <a:rPr lang="el-GR" b="1" dirty="0">
                <a:solidFill>
                  <a:schemeClr val="accent1"/>
                </a:solidFill>
                <a:uFill>
                  <a:solidFill>
                    <a:schemeClr val="accent3">
                      <a:lumMod val="60000"/>
                      <a:lumOff val="40000"/>
                    </a:schemeClr>
                  </a:solidFill>
                </a:uFill>
              </a:rPr>
              <a:t>ροτικές διάλεκτοι </a:t>
            </a:r>
            <a:r>
              <a:rPr lang="el-GR" b="1" dirty="0">
                <a:solidFill>
                  <a:schemeClr val="accent1"/>
                </a:solidFill>
              </a:rPr>
              <a:t>(</a:t>
            </a:r>
            <a:r>
              <a:rPr lang="en-US" b="1" dirty="0" err="1">
                <a:solidFill>
                  <a:schemeClr val="accent1"/>
                </a:solidFill>
              </a:rPr>
              <a:t>rhotic</a:t>
            </a:r>
            <a:r>
              <a:rPr lang="en-US" b="1" dirty="0">
                <a:solidFill>
                  <a:schemeClr val="accent1"/>
                </a:solidFill>
              </a:rPr>
              <a:t> dialects)</a:t>
            </a:r>
            <a:r>
              <a:rPr lang="el-GR" b="1" dirty="0">
                <a:solidFill>
                  <a:schemeClr val="accent1"/>
                </a:solidFill>
              </a:rPr>
              <a:t> </a:t>
            </a:r>
            <a:r>
              <a:rPr lang="en-US" b="1" dirty="0">
                <a:solidFill>
                  <a:schemeClr val="accent1"/>
                </a:solidFill>
              </a:rPr>
              <a:t> </a:t>
            </a:r>
            <a:r>
              <a:rPr lang="el-GR" b="1" dirty="0"/>
              <a:t>στην Αγγλία είναι </a:t>
            </a:r>
            <a:endParaRPr lang="en-US" b="1" dirty="0"/>
          </a:p>
          <a:p>
            <a:pPr marL="68580" indent="0">
              <a:lnSpc>
                <a:spcPct val="114000"/>
              </a:lnSpc>
              <a:buNone/>
            </a:pPr>
            <a:r>
              <a:rPr lang="en-US" b="1" dirty="0"/>
              <a:t>    </a:t>
            </a:r>
            <a:r>
              <a:rPr lang="el-GR" b="1" dirty="0"/>
              <a:t>περιοχές υπολειμμάτων</a:t>
            </a:r>
          </a:p>
          <a:p>
            <a:pPr marL="411480" indent="-342900">
              <a:lnSpc>
                <a:spcPct val="114000"/>
              </a:lnSpc>
            </a:pPr>
            <a:r>
              <a:rPr lang="el-GR" b="1" dirty="0"/>
              <a:t>αφού εκτοπίζονται από </a:t>
            </a:r>
            <a:r>
              <a:rPr lang="el-GR" b="1" dirty="0">
                <a:solidFill>
                  <a:schemeClr val="accent1"/>
                </a:solidFill>
              </a:rPr>
              <a:t>τις </a:t>
            </a:r>
            <a:r>
              <a:rPr lang="el-GR" b="1" dirty="0">
                <a:solidFill>
                  <a:schemeClr val="accent1"/>
                </a:solidFill>
                <a:uFill>
                  <a:solidFill>
                    <a:schemeClr val="accent3">
                      <a:lumMod val="60000"/>
                      <a:lumOff val="40000"/>
                    </a:schemeClr>
                  </a:solidFill>
                </a:uFill>
              </a:rPr>
              <a:t>μη ροτικές</a:t>
            </a:r>
            <a:r>
              <a:rPr lang="el-GR" b="1" dirty="0">
                <a:solidFill>
                  <a:schemeClr val="accent1"/>
                </a:solidFill>
              </a:rPr>
              <a:t> (</a:t>
            </a:r>
            <a:r>
              <a:rPr lang="en-US" b="1" dirty="0">
                <a:solidFill>
                  <a:schemeClr val="accent1"/>
                </a:solidFill>
              </a:rPr>
              <a:t>non-</a:t>
            </a:r>
            <a:r>
              <a:rPr lang="en-US" b="1" dirty="0" err="1">
                <a:solidFill>
                  <a:schemeClr val="accent1"/>
                </a:solidFill>
              </a:rPr>
              <a:t>rhotic</a:t>
            </a:r>
            <a:r>
              <a:rPr lang="en-US" b="1" dirty="0">
                <a:solidFill>
                  <a:schemeClr val="accent1"/>
                </a:solidFill>
              </a:rPr>
              <a:t>) </a:t>
            </a:r>
            <a:r>
              <a:rPr lang="el-GR" b="1" dirty="0">
                <a:solidFill>
                  <a:schemeClr val="accent1"/>
                </a:solidFill>
              </a:rPr>
              <a:t>διαλέκτους </a:t>
            </a:r>
            <a:r>
              <a:rPr lang="el-GR" b="1" dirty="0"/>
              <a:t>από τον 17</a:t>
            </a:r>
            <a:r>
              <a:rPr lang="el-GR" b="1" baseline="30000" dirty="0"/>
              <a:t>ο</a:t>
            </a:r>
            <a:r>
              <a:rPr lang="el-GR" b="1" dirty="0"/>
              <a:t> αι. </a:t>
            </a:r>
          </a:p>
          <a:p>
            <a:pPr marL="68580" indent="0">
              <a:lnSpc>
                <a:spcPct val="114000"/>
              </a:lnSpc>
              <a:buNone/>
            </a:pPr>
            <a:r>
              <a:rPr lang="el-GR" b="1" dirty="0"/>
              <a:t>        </a:t>
            </a:r>
            <a:r>
              <a:rPr lang="en-US" b="1" dirty="0"/>
              <a:t>butter //ˈ</a:t>
            </a:r>
            <a:r>
              <a:rPr lang="en-US" b="1" dirty="0" err="1"/>
              <a:t>bʌtər</a:t>
            </a:r>
            <a:r>
              <a:rPr lang="en-US" b="1" dirty="0"/>
              <a:t>/, /ˈ</a:t>
            </a:r>
            <a:r>
              <a:rPr lang="en-US" b="1" dirty="0" err="1"/>
              <a:t>bʌtə</a:t>
            </a:r>
            <a:r>
              <a:rPr lang="en-US" b="1" dirty="0"/>
              <a:t>/</a:t>
            </a:r>
            <a:endParaRPr lang="el-GR" b="1" dirty="0"/>
          </a:p>
          <a:p>
            <a:endParaRPr lang="en-GB" dirty="0"/>
          </a:p>
        </p:txBody>
      </p:sp>
      <p:sp>
        <p:nvSpPr>
          <p:cNvPr id="4" name="Rectangle 3"/>
          <p:cNvSpPr/>
          <p:nvPr/>
        </p:nvSpPr>
        <p:spPr>
          <a:xfrm>
            <a:off x="3347864" y="4941168"/>
            <a:ext cx="54726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παλαιότερα, μάλλον τμήμα συνεχούς δικτύου</a:t>
            </a:r>
          </a:p>
          <a:p>
            <a:pPr algn="ctr"/>
            <a:r>
              <a:rPr lang="el-GR" dirty="0"/>
              <a:t>«εισβολή» νεωτερισμού </a:t>
            </a:r>
            <a:r>
              <a:rPr lang="el-GR" dirty="0">
                <a:sym typeface="Wingdings" panose="05000000000000000000" pitchFamily="2" charset="2"/>
              </a:rPr>
              <a:t> παλαιότερο χαρακτηριστικό διεσπαρμένο σε απομονωμένες περιοχές</a:t>
            </a:r>
            <a:endParaRPr lang="en-GB" dirty="0"/>
          </a:p>
        </p:txBody>
      </p:sp>
      <p:sp>
        <p:nvSpPr>
          <p:cNvPr id="5" name="Right Arrow 4"/>
          <p:cNvSpPr/>
          <p:nvPr/>
        </p:nvSpPr>
        <p:spPr>
          <a:xfrm>
            <a:off x="2987824" y="5373216"/>
            <a:ext cx="576064"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083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περιοχ</a:t>
            </a:r>
            <a:r>
              <a:rPr lang="en-GB" dirty="0"/>
              <a:t>e</a:t>
            </a:r>
            <a:r>
              <a:rPr lang="el-GR" dirty="0"/>
              <a:t>σ υπολειμμ</a:t>
            </a:r>
            <a:r>
              <a:rPr lang="en-GB" dirty="0"/>
              <a:t>a</a:t>
            </a:r>
            <a:r>
              <a:rPr lang="el-GR" dirty="0"/>
              <a:t>των/νησ</a:t>
            </a:r>
            <a:r>
              <a:rPr lang="en-GB" dirty="0" err="1"/>
              <a:t>i</a:t>
            </a:r>
            <a:r>
              <a:rPr lang="el-GR" dirty="0"/>
              <a:t>δα </a:t>
            </a:r>
            <a:br>
              <a:rPr lang="en-US" dirty="0"/>
            </a:br>
            <a:r>
              <a:rPr lang="en-US" dirty="0"/>
              <a:t>(relic areas)</a:t>
            </a:r>
            <a:endParaRPr lang="el-GR" dirty="0"/>
          </a:p>
        </p:txBody>
      </p:sp>
      <p:pic>
        <p:nvPicPr>
          <p:cNvPr id="25602" name="Picture 2" descr="C:\Users\Rania\Pictures\Picasa\Στοιχεία εξαγωγής\photos\Documents\rel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362200"/>
            <a:ext cx="301570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21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περιοχ</a:t>
            </a:r>
            <a:r>
              <a:rPr lang="en-GB" dirty="0"/>
              <a:t>e</a:t>
            </a:r>
            <a:r>
              <a:rPr lang="el-GR" dirty="0"/>
              <a:t>σ υπολειμμ</a:t>
            </a:r>
            <a:r>
              <a:rPr lang="en-GB" dirty="0"/>
              <a:t>a</a:t>
            </a:r>
            <a:r>
              <a:rPr lang="el-GR" dirty="0"/>
              <a:t>των/νησ</a:t>
            </a:r>
            <a:r>
              <a:rPr lang="en-GB" dirty="0" err="1"/>
              <a:t>i</a:t>
            </a:r>
            <a:r>
              <a:rPr lang="el-GR" dirty="0"/>
              <a:t>δα </a:t>
            </a:r>
            <a:br>
              <a:rPr lang="en-US" dirty="0"/>
            </a:br>
            <a:r>
              <a:rPr lang="en-US" dirty="0"/>
              <a:t>(relic areas)</a:t>
            </a:r>
            <a:endParaRPr lang="el-GR" dirty="0"/>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03474"/>
            <a:ext cx="2815145"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438400"/>
            <a:ext cx="2824368" cy="351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30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γλωσσικοι χαρτεσ / ατλαντεσ</a:t>
            </a:r>
          </a:p>
        </p:txBody>
      </p:sp>
      <p:sp>
        <p:nvSpPr>
          <p:cNvPr id="3" name="Content Placeholder 2"/>
          <p:cNvSpPr>
            <a:spLocks noGrp="1"/>
          </p:cNvSpPr>
          <p:nvPr>
            <p:ph idx="1"/>
          </p:nvPr>
        </p:nvSpPr>
        <p:spPr/>
        <p:txBody>
          <a:bodyPr/>
          <a:lstStyle/>
          <a:p>
            <a:r>
              <a:rPr lang="el-GR" b="1" dirty="0">
                <a:solidFill>
                  <a:schemeClr val="accent1"/>
                </a:solidFill>
              </a:rPr>
              <a:t>περιγραφικοί χάρτες</a:t>
            </a:r>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81" y="2553143"/>
            <a:ext cx="3200400"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992" y="3175320"/>
            <a:ext cx="1577579"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998" y="1964974"/>
            <a:ext cx="21717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6009" y="4991638"/>
            <a:ext cx="1496992" cy="16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859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05936"/>
          </a:xfrm>
        </p:spPr>
        <p:txBody>
          <a:bodyPr>
            <a:normAutofit/>
          </a:bodyPr>
          <a:lstStyle/>
          <a:p>
            <a:r>
              <a:rPr lang="el-GR" sz="2800" dirty="0"/>
              <a:t>δεσμη/δεσμιδα  ισογλωσσων (</a:t>
            </a:r>
            <a:r>
              <a:rPr lang="en-US" sz="2800" dirty="0"/>
              <a:t>bundles)</a:t>
            </a:r>
            <a:endParaRPr lang="el-GR" sz="2800" dirty="0"/>
          </a:p>
        </p:txBody>
      </p:sp>
      <p:sp>
        <p:nvSpPr>
          <p:cNvPr id="3" name="Content Placeholder 2"/>
          <p:cNvSpPr>
            <a:spLocks noGrp="1"/>
          </p:cNvSpPr>
          <p:nvPr>
            <p:ph idx="1"/>
          </p:nvPr>
        </p:nvSpPr>
        <p:spPr>
          <a:xfrm>
            <a:off x="1043492" y="2057400"/>
            <a:ext cx="7200916" cy="4191000"/>
          </a:xfrm>
        </p:spPr>
        <p:txBody>
          <a:bodyPr>
            <a:normAutofit/>
          </a:bodyPr>
          <a:lstStyle/>
          <a:p>
            <a:endParaRPr lang="en-US" sz="2000" dirty="0"/>
          </a:p>
          <a:p>
            <a:r>
              <a:rPr lang="el-GR" b="1" dirty="0"/>
              <a:t>Κάθε </a:t>
            </a:r>
            <a:r>
              <a:rPr lang="el-GR" b="1" dirty="0" err="1"/>
              <a:t>ισόγλωσσος</a:t>
            </a:r>
            <a:r>
              <a:rPr lang="el-GR" b="1" dirty="0"/>
              <a:t> χαρτογραφεί ένα μόνο γλωσσικό χαρακτηριστικό</a:t>
            </a:r>
            <a:endParaRPr lang="el-GR" sz="2000" b="1" dirty="0"/>
          </a:p>
          <a:p>
            <a:pPr marL="0" indent="0">
              <a:buNone/>
            </a:pPr>
            <a:r>
              <a:rPr lang="el-GR" sz="2000" b="1" dirty="0">
                <a:sym typeface="Wingdings" pitchFamily="2" charset="2"/>
              </a:rPr>
              <a:t> </a:t>
            </a:r>
            <a:r>
              <a:rPr lang="el-GR" sz="2000" b="1" dirty="0"/>
              <a:t>όσο </a:t>
            </a:r>
            <a:r>
              <a:rPr lang="el-GR" sz="2000" b="1" dirty="0">
                <a:solidFill>
                  <a:schemeClr val="accent1"/>
                </a:solidFill>
              </a:rPr>
              <a:t>περισσότερες </a:t>
            </a:r>
            <a:r>
              <a:rPr lang="el-GR" sz="2000" b="1" dirty="0" err="1">
                <a:solidFill>
                  <a:schemeClr val="accent1"/>
                </a:solidFill>
              </a:rPr>
              <a:t>ισόγλωσσοι</a:t>
            </a:r>
            <a:r>
              <a:rPr lang="el-GR" sz="2000" b="1" dirty="0">
                <a:solidFill>
                  <a:schemeClr val="accent1"/>
                </a:solidFill>
              </a:rPr>
              <a:t> συμπίπτουν, τόσο πιο οριοθετημένη </a:t>
            </a:r>
            <a:r>
              <a:rPr lang="el-GR" sz="2000" b="1" dirty="0"/>
              <a:t>η διαλεκτική περιοχή</a:t>
            </a:r>
          </a:p>
          <a:p>
            <a:endParaRPr lang="el-GR" b="1" dirty="0"/>
          </a:p>
          <a:p>
            <a:endParaRPr lang="el-GR" sz="2000" b="1" dirty="0"/>
          </a:p>
          <a:p>
            <a:pPr marL="0" indent="0">
              <a:buNone/>
            </a:pPr>
            <a:r>
              <a:rPr lang="el-GR" b="1" dirty="0">
                <a:sym typeface="Wingdings" pitchFamily="2" charset="2"/>
              </a:rPr>
              <a:t> </a:t>
            </a:r>
            <a:r>
              <a:rPr lang="el-GR" b="1" dirty="0"/>
              <a:t>Το σύνολο των </a:t>
            </a:r>
            <a:r>
              <a:rPr lang="el-GR" b="1" dirty="0" err="1"/>
              <a:t>ισογλώσσων</a:t>
            </a:r>
            <a:r>
              <a:rPr lang="el-GR" b="1" dirty="0"/>
              <a:t> που συμπίπτουν λέγεται </a:t>
            </a:r>
            <a:r>
              <a:rPr lang="el-GR" b="1" i="1" dirty="0">
                <a:solidFill>
                  <a:srgbClr val="FF0000"/>
                </a:solidFill>
              </a:rPr>
              <a:t>δέσμη</a:t>
            </a:r>
            <a:r>
              <a:rPr lang="el-GR" b="1" dirty="0">
                <a:solidFill>
                  <a:srgbClr val="FF0000"/>
                </a:solidFill>
              </a:rPr>
              <a:t>.</a:t>
            </a:r>
          </a:p>
          <a:p>
            <a:endParaRPr lang="el-GR" sz="2000" b="1" dirty="0"/>
          </a:p>
        </p:txBody>
      </p:sp>
    </p:spTree>
    <p:extLst>
      <p:ext uri="{BB962C8B-B14F-4D97-AF65-F5344CB8AC3E}">
        <p14:creationId xmlns:p14="http://schemas.microsoft.com/office/powerpoint/2010/main" val="387059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δεσμη/δεσμιδα  ισογλωσσων (</a:t>
            </a:r>
            <a:r>
              <a:rPr lang="en-US" dirty="0"/>
              <a:t>bundles)</a:t>
            </a:r>
            <a:endParaRPr lang="en-GB" dirty="0"/>
          </a:p>
        </p:txBody>
      </p:sp>
      <p:sp>
        <p:nvSpPr>
          <p:cNvPr id="3" name="Content Placeholder 2"/>
          <p:cNvSpPr>
            <a:spLocks noGrp="1"/>
          </p:cNvSpPr>
          <p:nvPr>
            <p:ph idx="1"/>
          </p:nvPr>
        </p:nvSpPr>
        <p:spPr/>
        <p:txBody>
          <a:bodyPr/>
          <a:lstStyle/>
          <a:p>
            <a:pPr marL="0" indent="0">
              <a:buNone/>
            </a:pPr>
            <a:endParaRPr lang="el-GR" dirty="0"/>
          </a:p>
          <a:p>
            <a:r>
              <a:rPr lang="el-GR" b="1" dirty="0"/>
              <a:t>εντυπωσιακό παράδειγμα δέσμης ισογλώσσων από το </a:t>
            </a:r>
            <a:r>
              <a:rPr lang="el-GR" b="1" dirty="0">
                <a:solidFill>
                  <a:schemeClr val="accent1"/>
                </a:solidFill>
              </a:rPr>
              <a:t>βορρά στο νότο της Γαλλίας</a:t>
            </a:r>
          </a:p>
          <a:p>
            <a:pPr marL="68580" indent="0">
              <a:buNone/>
            </a:pPr>
            <a:r>
              <a:rPr lang="el-GR" b="1" dirty="0"/>
              <a:t>               </a:t>
            </a:r>
            <a:r>
              <a:rPr lang="en-US" b="1" dirty="0"/>
              <a:t> langue </a:t>
            </a:r>
            <a:r>
              <a:rPr lang="en-US" b="1" dirty="0" err="1"/>
              <a:t>d’oil</a:t>
            </a:r>
            <a:r>
              <a:rPr lang="en-US" b="1" dirty="0"/>
              <a:t>   vs.      langue </a:t>
            </a:r>
            <a:r>
              <a:rPr lang="en-US" b="1" dirty="0" err="1"/>
              <a:t>d’oc</a:t>
            </a:r>
            <a:endParaRPr lang="el-GR" b="1" dirty="0"/>
          </a:p>
          <a:p>
            <a:endParaRPr lang="en-GB" dirty="0"/>
          </a:p>
        </p:txBody>
      </p:sp>
      <p:pic>
        <p:nvPicPr>
          <p:cNvPr id="4" name="Picture 2">
            <a:extLst>
              <a:ext uri="{FF2B5EF4-FFF2-40B4-BE49-F238E27FC236}">
                <a16:creationId xmlns:a16="http://schemas.microsoft.com/office/drawing/2014/main" id="{021E77D3-DC2F-6643-AB4A-BDFDF82E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742651"/>
            <a:ext cx="2402863" cy="245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A3950A13-2897-3747-8CDD-F8D390015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742651"/>
            <a:ext cx="2613016" cy="242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639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δεσμη/δεσμιδα  ισογλωσσων (</a:t>
            </a:r>
            <a:r>
              <a:rPr lang="en-US" dirty="0"/>
              <a:t>bundles)</a:t>
            </a:r>
            <a:endParaRPr lang="el-GR" dirty="0"/>
          </a:p>
        </p:txBody>
      </p:sp>
      <p:pic>
        <p:nvPicPr>
          <p:cNvPr id="26626" name="Picture 2" descr="C:\Users\Rania\Pictures\Picasa\Στοιχεία εξαγωγής\photos\Documents\bundl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1" y="2554286"/>
            <a:ext cx="3036094" cy="346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95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κατηγοριοποιηση</a:t>
            </a:r>
            <a:r>
              <a:rPr lang="el-GR" dirty="0"/>
              <a:t> </a:t>
            </a:r>
            <a:r>
              <a:rPr lang="el-GR" dirty="0" err="1"/>
              <a:t>ισογλωσσων</a:t>
            </a:r>
            <a:r>
              <a:rPr lang="el-GR" dirty="0"/>
              <a:t> </a:t>
            </a:r>
            <a:r>
              <a:rPr lang="el-GR" dirty="0" err="1"/>
              <a:t>ανα</a:t>
            </a:r>
            <a:r>
              <a:rPr lang="el-GR" dirty="0"/>
              <a:t> </a:t>
            </a:r>
            <a:r>
              <a:rPr lang="el-GR" dirty="0" err="1"/>
              <a:t>επιπεδο</a:t>
            </a:r>
            <a:r>
              <a:rPr lang="el-GR" dirty="0"/>
              <a:t> </a:t>
            </a:r>
            <a:r>
              <a:rPr lang="el-GR" dirty="0" err="1"/>
              <a:t>αναλυσησ</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4965509"/>
              </p:ext>
            </p:extLst>
          </p:nvPr>
        </p:nvGraphicFramePr>
        <p:xfrm>
          <a:off x="685800" y="2276872"/>
          <a:ext cx="6958012"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729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κατηγοριοποιηση</a:t>
            </a:r>
            <a:r>
              <a:rPr lang="el-GR" dirty="0"/>
              <a:t> </a:t>
            </a:r>
            <a:r>
              <a:rPr lang="el-GR" dirty="0" err="1"/>
              <a:t>ισογλωσσων</a:t>
            </a:r>
            <a:r>
              <a:rPr lang="el-GR" dirty="0"/>
              <a:t> </a:t>
            </a:r>
            <a:r>
              <a:rPr lang="el-GR" dirty="0" err="1"/>
              <a:t>ανα</a:t>
            </a:r>
            <a:r>
              <a:rPr lang="el-GR" dirty="0"/>
              <a:t> </a:t>
            </a:r>
            <a:r>
              <a:rPr lang="el-GR" dirty="0" err="1"/>
              <a:t>επιπεδο</a:t>
            </a:r>
            <a:r>
              <a:rPr lang="el-GR" dirty="0"/>
              <a:t> </a:t>
            </a:r>
            <a:r>
              <a:rPr lang="el-GR" dirty="0" err="1"/>
              <a:t>αναλυσησ</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758709"/>
              </p:ext>
            </p:extLst>
          </p:nvPr>
        </p:nvGraphicFramePr>
        <p:xfrm>
          <a:off x="-612576" y="2204864"/>
          <a:ext cx="5832648"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399B151-5370-3043-B2A1-3413BE805C01}"/>
              </a:ext>
            </a:extLst>
          </p:cNvPr>
          <p:cNvSpPr txBox="1"/>
          <p:nvPr/>
        </p:nvSpPr>
        <p:spPr>
          <a:xfrm>
            <a:off x="4681952" y="2746836"/>
            <a:ext cx="3742184" cy="1754326"/>
          </a:xfrm>
          <a:prstGeom prst="rect">
            <a:avLst/>
          </a:prstGeom>
          <a:noFill/>
        </p:spPr>
        <p:txBody>
          <a:bodyPr wrap="square" rtlCol="0">
            <a:spAutoFit/>
          </a:bodyPr>
          <a:lstStyle/>
          <a:p>
            <a:pPr marL="285750" indent="-285750">
              <a:buFont typeface="Wingdings" pitchFamily="2" charset="2"/>
              <a:buChar char="ü"/>
            </a:pPr>
            <a:r>
              <a:rPr lang="el-GR" dirty="0"/>
              <a:t>διαφορές σε επίπεδο λεξιλογίου ανάμεσα σε ομιλητές της ίδιας γλωσσικής κοινότητας π.χ.</a:t>
            </a:r>
          </a:p>
          <a:p>
            <a:endParaRPr lang="el-GR" dirty="0"/>
          </a:p>
          <a:p>
            <a:r>
              <a:rPr lang="el-GR" dirty="0"/>
              <a:t> </a:t>
            </a:r>
            <a:r>
              <a:rPr lang="en-US" dirty="0" err="1"/>
              <a:t>dutch</a:t>
            </a:r>
            <a:r>
              <a:rPr lang="en-US" dirty="0"/>
              <a:t> cheese vs cottage cheese</a:t>
            </a:r>
          </a:p>
          <a:p>
            <a:endParaRPr lang="el-GR" dirty="0"/>
          </a:p>
        </p:txBody>
      </p:sp>
      <p:sp>
        <p:nvSpPr>
          <p:cNvPr id="5" name="Rectangle 3">
            <a:extLst>
              <a:ext uri="{FF2B5EF4-FFF2-40B4-BE49-F238E27FC236}">
                <a16:creationId xmlns:a16="http://schemas.microsoft.com/office/drawing/2014/main" id="{1AB71710-C269-4A46-8168-405842D484DF}"/>
              </a:ext>
            </a:extLst>
          </p:cNvPr>
          <p:cNvSpPr/>
          <p:nvPr/>
        </p:nvSpPr>
        <p:spPr>
          <a:xfrm>
            <a:off x="5508104" y="4512111"/>
            <a:ext cx="2339968" cy="8245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Τυρί </a:t>
            </a:r>
            <a:r>
              <a:rPr lang="en-GB" dirty="0">
                <a:solidFill>
                  <a:schemeClr val="tx1"/>
                </a:solidFill>
              </a:rPr>
              <a:t>vs </a:t>
            </a:r>
            <a:r>
              <a:rPr lang="el-GR" dirty="0">
                <a:solidFill>
                  <a:schemeClr val="tx1"/>
                </a:solidFill>
              </a:rPr>
              <a:t>κασέρι</a:t>
            </a:r>
            <a:endParaRPr lang="en-GB" dirty="0">
              <a:solidFill>
                <a:schemeClr val="tx1"/>
              </a:solidFill>
            </a:endParaRPr>
          </a:p>
        </p:txBody>
      </p:sp>
    </p:spTree>
    <p:extLst>
      <p:ext uri="{BB962C8B-B14F-4D97-AF65-F5344CB8AC3E}">
        <p14:creationId xmlns:p14="http://schemas.microsoft.com/office/powerpoint/2010/main" val="1106866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κατηγοριοποιηση</a:t>
            </a:r>
            <a:r>
              <a:rPr lang="el-GR" dirty="0"/>
              <a:t> </a:t>
            </a:r>
            <a:r>
              <a:rPr lang="el-GR" dirty="0" err="1"/>
              <a:t>ισογλωσσων</a:t>
            </a:r>
            <a:r>
              <a:rPr lang="el-GR" dirty="0"/>
              <a:t> </a:t>
            </a:r>
            <a:r>
              <a:rPr lang="el-GR" dirty="0" err="1"/>
              <a:t>ανα</a:t>
            </a:r>
            <a:r>
              <a:rPr lang="el-GR" dirty="0"/>
              <a:t> </a:t>
            </a:r>
            <a:r>
              <a:rPr lang="el-GR" dirty="0" err="1"/>
              <a:t>επιπεδο</a:t>
            </a:r>
            <a:r>
              <a:rPr lang="el-GR" dirty="0"/>
              <a:t> </a:t>
            </a:r>
            <a:r>
              <a:rPr lang="el-GR" dirty="0" err="1"/>
              <a:t>αναλυσησ</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2589371"/>
              </p:ext>
            </p:extLst>
          </p:nvPr>
        </p:nvGraphicFramePr>
        <p:xfrm>
          <a:off x="107504" y="1895402"/>
          <a:ext cx="3600400" cy="3355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973DA2-EDD2-994A-B451-10EB073E4D54}"/>
              </a:ext>
            </a:extLst>
          </p:cNvPr>
          <p:cNvSpPr txBox="1"/>
          <p:nvPr/>
        </p:nvSpPr>
        <p:spPr>
          <a:xfrm>
            <a:off x="3923928" y="1895402"/>
            <a:ext cx="4248472" cy="1477328"/>
          </a:xfrm>
          <a:prstGeom prst="rect">
            <a:avLst/>
          </a:prstGeom>
          <a:noFill/>
        </p:spPr>
        <p:txBody>
          <a:bodyPr wrap="square" rtlCol="0">
            <a:spAutoFit/>
          </a:bodyPr>
          <a:lstStyle/>
          <a:p>
            <a:pPr marL="285750" indent="-285750">
              <a:buFont typeface="Arial" panose="020B0604020202020204" pitchFamily="34" charset="0"/>
              <a:buChar char="•"/>
            </a:pPr>
            <a:r>
              <a:rPr lang="el-GR" dirty="0"/>
              <a:t>πολλές φορές ταυτίζονται με τις λεξιλογικές </a:t>
            </a:r>
          </a:p>
          <a:p>
            <a:endParaRPr lang="el-GR" dirty="0"/>
          </a:p>
          <a:p>
            <a:r>
              <a:rPr lang="el-GR" dirty="0"/>
              <a:t>π.χ. </a:t>
            </a:r>
            <a:r>
              <a:rPr lang="en-US" dirty="0"/>
              <a:t>greasy [s]</a:t>
            </a:r>
            <a:r>
              <a:rPr lang="el-GR" dirty="0"/>
              <a:t> </a:t>
            </a:r>
            <a:r>
              <a:rPr lang="en-US" dirty="0"/>
              <a:t>vs. [z]</a:t>
            </a:r>
          </a:p>
          <a:p>
            <a:endParaRPr lang="el-GR" dirty="0"/>
          </a:p>
        </p:txBody>
      </p:sp>
      <p:sp>
        <p:nvSpPr>
          <p:cNvPr id="5" name="Rectangle 4">
            <a:extLst>
              <a:ext uri="{FF2B5EF4-FFF2-40B4-BE49-F238E27FC236}">
                <a16:creationId xmlns:a16="http://schemas.microsoft.com/office/drawing/2014/main" id="{A6C090F7-3113-BD4B-838A-D4D612198C87}"/>
              </a:ext>
            </a:extLst>
          </p:cNvPr>
          <p:cNvSpPr/>
          <p:nvPr/>
        </p:nvSpPr>
        <p:spPr>
          <a:xfrm>
            <a:off x="6300192" y="2420888"/>
            <a:ext cx="2374921" cy="8610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Σελοτέιπ - ζελοτέιπ</a:t>
            </a:r>
            <a:endParaRPr lang="en-GB" dirty="0">
              <a:solidFill>
                <a:schemeClr val="tx1"/>
              </a:solidFill>
            </a:endParaRPr>
          </a:p>
        </p:txBody>
      </p:sp>
      <p:sp>
        <p:nvSpPr>
          <p:cNvPr id="6" name="TextBox 5">
            <a:extLst>
              <a:ext uri="{FF2B5EF4-FFF2-40B4-BE49-F238E27FC236}">
                <a16:creationId xmlns:a16="http://schemas.microsoft.com/office/drawing/2014/main" id="{D6B16E21-CDF3-5547-A8A3-3A1059FF4A62}"/>
              </a:ext>
            </a:extLst>
          </p:cNvPr>
          <p:cNvSpPr txBox="1"/>
          <p:nvPr/>
        </p:nvSpPr>
        <p:spPr>
          <a:xfrm>
            <a:off x="3562545" y="3205295"/>
            <a:ext cx="5112568" cy="3247043"/>
          </a:xfrm>
          <a:prstGeom prst="rect">
            <a:avLst/>
          </a:prstGeom>
          <a:noFill/>
        </p:spPr>
        <p:txBody>
          <a:bodyPr wrap="square" rtlCol="0">
            <a:spAutoFit/>
          </a:bodyPr>
          <a:lstStyle/>
          <a:p>
            <a:r>
              <a:rPr lang="el-GR" sz="1700" b="1" dirty="0"/>
              <a:t>Φωνολογικό επίπεδο</a:t>
            </a:r>
          </a:p>
          <a:p>
            <a:pPr marL="285750" indent="-285750" algn="just">
              <a:buFont typeface="Wingdings" pitchFamily="2" charset="2"/>
              <a:buChar char="Ø"/>
            </a:pPr>
            <a:r>
              <a:rPr lang="el-GR" sz="1700" b="1" i="1" dirty="0"/>
              <a:t>φωνητική </a:t>
            </a:r>
            <a:r>
              <a:rPr lang="el-GR" sz="1700" b="1" i="1" dirty="0" err="1"/>
              <a:t>ισόγλωσσος</a:t>
            </a:r>
            <a:r>
              <a:rPr lang="el-GR" sz="1700" b="1" dirty="0"/>
              <a:t>: </a:t>
            </a:r>
            <a:r>
              <a:rPr lang="el-GR" sz="1700" dirty="0"/>
              <a:t>αντιθέσεις στη φωνητική παραγωγή δύο περιοχών ως αποτέλεσμα ενός γενικότερου φωνολογικού κανόνα π.χ. κανόνας ανύψωσης /</a:t>
            </a:r>
            <a:r>
              <a:rPr lang="en-US" sz="1700" dirty="0" err="1"/>
              <a:t>aj</a:t>
            </a:r>
            <a:r>
              <a:rPr lang="en-US" sz="1700" dirty="0"/>
              <a:t>/ </a:t>
            </a:r>
            <a:r>
              <a:rPr lang="el-GR" sz="1700" dirty="0"/>
              <a:t>και /</a:t>
            </a:r>
            <a:r>
              <a:rPr lang="en-US" sz="1700" dirty="0"/>
              <a:t>aw/</a:t>
            </a:r>
          </a:p>
          <a:p>
            <a:pPr marL="285750" indent="-285750" algn="just">
              <a:buFont typeface="Wingdings" pitchFamily="2" charset="2"/>
              <a:buChar char="Ø"/>
            </a:pPr>
            <a:r>
              <a:rPr lang="el-GR" sz="1700" b="1" i="1" dirty="0" err="1"/>
              <a:t>φωνηματική</a:t>
            </a:r>
            <a:r>
              <a:rPr lang="el-GR" sz="1700" b="1" i="1" dirty="0"/>
              <a:t> </a:t>
            </a:r>
            <a:r>
              <a:rPr lang="el-GR" sz="1700" b="1" i="1" dirty="0" err="1"/>
              <a:t>ισόγλωσσος</a:t>
            </a:r>
            <a:r>
              <a:rPr lang="el-GR" sz="1700" b="1" dirty="0"/>
              <a:t>: </a:t>
            </a:r>
            <a:r>
              <a:rPr lang="el-GR" sz="1700" dirty="0"/>
              <a:t>διαχωρισμός διαλέκτων που διαφέρουν ως προς το </a:t>
            </a:r>
            <a:r>
              <a:rPr lang="el-GR" sz="1700" dirty="0" err="1"/>
              <a:t>φωνηματικό</a:t>
            </a:r>
            <a:r>
              <a:rPr lang="el-GR" sz="1700" dirty="0"/>
              <a:t> ρεπερτόριό τους (αριθμός και είδος φωνημάτων) νότιες διάλεκτοι </a:t>
            </a:r>
            <a:r>
              <a:rPr lang="el-GR" sz="1700" i="1" dirty="0"/>
              <a:t>/</a:t>
            </a:r>
            <a:r>
              <a:rPr lang="en-US" sz="1700" i="1" dirty="0"/>
              <a:t>u/ put, butcher /</a:t>
            </a:r>
            <a:r>
              <a:rPr lang="el-GR" sz="1700" i="1" dirty="0"/>
              <a:t>Λ/ </a:t>
            </a:r>
            <a:r>
              <a:rPr lang="en-US" sz="1700" i="1" dirty="0"/>
              <a:t>butter</a:t>
            </a:r>
            <a:r>
              <a:rPr lang="el-GR" sz="1700" i="1" dirty="0"/>
              <a:t> </a:t>
            </a:r>
            <a:r>
              <a:rPr lang="el-GR" sz="1700" dirty="0"/>
              <a:t>βόρειες διάλεκτοι /</a:t>
            </a:r>
            <a:r>
              <a:rPr lang="en-US" sz="1700" dirty="0"/>
              <a:t>u/ </a:t>
            </a:r>
            <a:r>
              <a:rPr lang="el-GR" sz="1700" dirty="0"/>
              <a:t>και στα δύο ζεύγη</a:t>
            </a:r>
          </a:p>
          <a:p>
            <a:endParaRPr lang="el-GR" dirty="0"/>
          </a:p>
        </p:txBody>
      </p:sp>
      <p:sp>
        <p:nvSpPr>
          <p:cNvPr id="7" name="Rectangle 7">
            <a:extLst>
              <a:ext uri="{FF2B5EF4-FFF2-40B4-BE49-F238E27FC236}">
                <a16:creationId xmlns:a16="http://schemas.microsoft.com/office/drawing/2014/main" id="{F1FD54AC-60A1-BD45-994D-3373A7C791A1}"/>
              </a:ext>
            </a:extLst>
          </p:cNvPr>
          <p:cNvSpPr/>
          <p:nvPr/>
        </p:nvSpPr>
        <p:spPr>
          <a:xfrm>
            <a:off x="2555776" y="6165304"/>
            <a:ext cx="6478488" cy="496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παιδί &gt;</a:t>
            </a:r>
            <a:r>
              <a:rPr lang="el-GR" dirty="0" err="1">
                <a:solidFill>
                  <a:schemeClr val="tx1"/>
                </a:solidFill>
              </a:rPr>
              <a:t>πιδί</a:t>
            </a:r>
            <a:r>
              <a:rPr lang="el-GR" dirty="0">
                <a:solidFill>
                  <a:schemeClr val="tx1"/>
                </a:solidFill>
              </a:rPr>
              <a:t>, κουλούρι &gt; κ'λούρ', µεσηµέρι &gt; µισµέρ.</a:t>
            </a:r>
            <a:endParaRPr lang="en-GB" dirty="0">
              <a:solidFill>
                <a:schemeClr val="tx1"/>
              </a:solidFill>
            </a:endParaRPr>
          </a:p>
        </p:txBody>
      </p:sp>
    </p:spTree>
    <p:extLst>
      <p:ext uri="{BB962C8B-B14F-4D97-AF65-F5344CB8AC3E}">
        <p14:creationId xmlns:p14="http://schemas.microsoft.com/office/powerpoint/2010/main" val="2114721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κατηγοριοποιηση</a:t>
            </a:r>
            <a:r>
              <a:rPr lang="el-GR" dirty="0"/>
              <a:t> </a:t>
            </a:r>
            <a:r>
              <a:rPr lang="el-GR" dirty="0" err="1"/>
              <a:t>ισογλωσσων</a:t>
            </a:r>
            <a:r>
              <a:rPr lang="el-GR" dirty="0"/>
              <a:t> </a:t>
            </a:r>
            <a:r>
              <a:rPr lang="el-GR" dirty="0" err="1"/>
              <a:t>ανα</a:t>
            </a:r>
            <a:r>
              <a:rPr lang="el-GR" dirty="0"/>
              <a:t> </a:t>
            </a:r>
            <a:r>
              <a:rPr lang="el-GR" dirty="0" err="1"/>
              <a:t>επιπεδο</a:t>
            </a:r>
            <a:r>
              <a:rPr lang="el-GR" dirty="0"/>
              <a:t> </a:t>
            </a:r>
            <a:r>
              <a:rPr lang="el-GR" dirty="0" err="1"/>
              <a:t>αναλυσησ</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0442839"/>
              </p:ext>
            </p:extLst>
          </p:nvPr>
        </p:nvGraphicFramePr>
        <p:xfrm>
          <a:off x="-468560" y="2093976"/>
          <a:ext cx="5616624"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AF9DA92-E5DA-3042-948D-C531423A4F0C}"/>
              </a:ext>
            </a:extLst>
          </p:cNvPr>
          <p:cNvSpPr txBox="1"/>
          <p:nvPr/>
        </p:nvSpPr>
        <p:spPr>
          <a:xfrm>
            <a:off x="4572000" y="2492896"/>
            <a:ext cx="3886200" cy="2031325"/>
          </a:xfrm>
          <a:prstGeom prst="rect">
            <a:avLst/>
          </a:prstGeom>
          <a:noFill/>
        </p:spPr>
        <p:txBody>
          <a:bodyPr wrap="square" rtlCol="0">
            <a:spAutoFit/>
          </a:bodyPr>
          <a:lstStyle/>
          <a:p>
            <a:pPr marL="285750" indent="-285750">
              <a:buFont typeface="Wingdings" pitchFamily="2" charset="2"/>
              <a:buChar char="Ø"/>
            </a:pPr>
            <a:r>
              <a:rPr lang="el-GR" dirty="0"/>
              <a:t>περιλαμβάνουν παραδειγματικές, παραγωγικές και κλιτικές διαφοροποιήσεις μεταξύ των γεωγραφικών περιοχών </a:t>
            </a:r>
          </a:p>
          <a:p>
            <a:pPr marL="285750" indent="-285750">
              <a:buFont typeface="Wingdings" pitchFamily="2" charset="2"/>
              <a:buChar char="Ø"/>
            </a:pPr>
            <a:endParaRPr lang="el-GR" dirty="0"/>
          </a:p>
          <a:p>
            <a:r>
              <a:rPr lang="el-GR" dirty="0"/>
              <a:t>π.χ. </a:t>
            </a:r>
            <a:r>
              <a:rPr lang="en-US" dirty="0" err="1"/>
              <a:t>holp</a:t>
            </a:r>
            <a:r>
              <a:rPr lang="en-US" dirty="0"/>
              <a:t> vs. Helped</a:t>
            </a:r>
          </a:p>
          <a:p>
            <a:endParaRPr lang="el-GR" dirty="0"/>
          </a:p>
        </p:txBody>
      </p:sp>
      <p:sp>
        <p:nvSpPr>
          <p:cNvPr id="5" name="Rectangle 5">
            <a:extLst>
              <a:ext uri="{FF2B5EF4-FFF2-40B4-BE49-F238E27FC236}">
                <a16:creationId xmlns:a16="http://schemas.microsoft.com/office/drawing/2014/main" id="{BA44703A-BE1C-9F4E-86A8-CC35FA9351E8}"/>
              </a:ext>
            </a:extLst>
          </p:cNvPr>
          <p:cNvSpPr/>
          <p:nvPr/>
        </p:nvSpPr>
        <p:spPr>
          <a:xfrm>
            <a:off x="5148064" y="4465941"/>
            <a:ext cx="304800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Χαλούσα – χάλαγα</a:t>
            </a:r>
          </a:p>
          <a:p>
            <a:pPr algn="ctr"/>
            <a:r>
              <a:rPr lang="el-GR" dirty="0">
                <a:solidFill>
                  <a:schemeClr val="tx1"/>
                </a:solidFill>
              </a:rPr>
              <a:t>Καθονταν - καθόντουσαν</a:t>
            </a:r>
            <a:endParaRPr lang="en-GB" dirty="0">
              <a:solidFill>
                <a:schemeClr val="tx1"/>
              </a:solidFill>
            </a:endParaRPr>
          </a:p>
        </p:txBody>
      </p:sp>
    </p:spTree>
    <p:extLst>
      <p:ext uri="{BB962C8B-B14F-4D97-AF65-F5344CB8AC3E}">
        <p14:creationId xmlns:p14="http://schemas.microsoft.com/office/powerpoint/2010/main" val="442691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κατηγοριοποιηση</a:t>
            </a:r>
            <a:r>
              <a:rPr lang="el-GR" dirty="0"/>
              <a:t> </a:t>
            </a:r>
            <a:r>
              <a:rPr lang="el-GR" dirty="0" err="1"/>
              <a:t>ισογλωσσων</a:t>
            </a:r>
            <a:r>
              <a:rPr lang="el-GR" dirty="0"/>
              <a:t> </a:t>
            </a:r>
            <a:r>
              <a:rPr lang="el-GR" dirty="0" err="1"/>
              <a:t>ανα</a:t>
            </a:r>
            <a:r>
              <a:rPr lang="el-GR" dirty="0"/>
              <a:t> </a:t>
            </a:r>
            <a:r>
              <a:rPr lang="el-GR" dirty="0" err="1"/>
              <a:t>επιπεδο</a:t>
            </a:r>
            <a:r>
              <a:rPr lang="el-GR" dirty="0"/>
              <a:t> </a:t>
            </a:r>
            <a:r>
              <a:rPr lang="el-GR" dirty="0" err="1"/>
              <a:t>αναλυσησ</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6287141"/>
              </p:ext>
            </p:extLst>
          </p:nvPr>
        </p:nvGraphicFramePr>
        <p:xfrm>
          <a:off x="539552" y="2204864"/>
          <a:ext cx="3528392" cy="367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F19201A-7337-794D-8063-9260F5D34118}"/>
              </a:ext>
            </a:extLst>
          </p:cNvPr>
          <p:cNvSpPr txBox="1"/>
          <p:nvPr/>
        </p:nvSpPr>
        <p:spPr>
          <a:xfrm>
            <a:off x="4427984" y="2420888"/>
            <a:ext cx="4030216" cy="1477328"/>
          </a:xfrm>
          <a:prstGeom prst="rect">
            <a:avLst/>
          </a:prstGeom>
          <a:noFill/>
        </p:spPr>
        <p:txBody>
          <a:bodyPr wrap="square" rtlCol="0">
            <a:spAutoFit/>
          </a:bodyPr>
          <a:lstStyle/>
          <a:p>
            <a:pPr marL="285750" indent="-285750">
              <a:buFont typeface="Wingdings" pitchFamily="2" charset="2"/>
              <a:buChar char="Ø"/>
            </a:pPr>
            <a:r>
              <a:rPr lang="el-GR" dirty="0"/>
              <a:t>διαφοροποιήσεις στον τρόπο σχηματισμού των προτάσεων </a:t>
            </a:r>
          </a:p>
          <a:p>
            <a:pPr marL="285750" indent="-285750">
              <a:buFont typeface="Wingdings" pitchFamily="2" charset="2"/>
              <a:buChar char="Ø"/>
            </a:pPr>
            <a:endParaRPr lang="el-GR" dirty="0"/>
          </a:p>
          <a:p>
            <a:r>
              <a:rPr lang="el-GR" dirty="0"/>
              <a:t>π.χ. </a:t>
            </a:r>
            <a:r>
              <a:rPr lang="en-US" dirty="0"/>
              <a:t>for to vs. To</a:t>
            </a:r>
          </a:p>
          <a:p>
            <a:endParaRPr lang="el-GR" dirty="0"/>
          </a:p>
        </p:txBody>
      </p:sp>
    </p:spTree>
    <p:extLst>
      <p:ext uri="{BB962C8B-B14F-4D97-AF65-F5344CB8AC3E}">
        <p14:creationId xmlns:p14="http://schemas.microsoft.com/office/powerpoint/2010/main" val="660583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κατηγοριοποιηση</a:t>
            </a:r>
            <a:r>
              <a:rPr lang="el-GR" dirty="0"/>
              <a:t> </a:t>
            </a:r>
            <a:r>
              <a:rPr lang="el-GR" dirty="0" err="1"/>
              <a:t>ισογλωσσων</a:t>
            </a:r>
            <a:r>
              <a:rPr lang="el-GR" dirty="0"/>
              <a:t> </a:t>
            </a:r>
            <a:r>
              <a:rPr lang="el-GR" dirty="0" err="1"/>
              <a:t>ανα</a:t>
            </a:r>
            <a:r>
              <a:rPr lang="el-GR" dirty="0"/>
              <a:t> </a:t>
            </a:r>
            <a:r>
              <a:rPr lang="el-GR" dirty="0" err="1"/>
              <a:t>επιπεδο</a:t>
            </a:r>
            <a:r>
              <a:rPr lang="el-GR" dirty="0"/>
              <a:t> </a:t>
            </a:r>
            <a:r>
              <a:rPr lang="el-GR" dirty="0" err="1"/>
              <a:t>αναλυσησ</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9655498"/>
              </p:ext>
            </p:extLst>
          </p:nvPr>
        </p:nvGraphicFramePr>
        <p:xfrm>
          <a:off x="-236900" y="2420888"/>
          <a:ext cx="482453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DFBBF04-D3DE-4441-AC39-032AECEF1D21}"/>
              </a:ext>
            </a:extLst>
          </p:cNvPr>
          <p:cNvSpPr txBox="1"/>
          <p:nvPr/>
        </p:nvSpPr>
        <p:spPr>
          <a:xfrm>
            <a:off x="4139952" y="3140968"/>
            <a:ext cx="4392488" cy="646331"/>
          </a:xfrm>
          <a:prstGeom prst="rect">
            <a:avLst/>
          </a:prstGeom>
          <a:noFill/>
        </p:spPr>
        <p:txBody>
          <a:bodyPr wrap="square" rtlCol="0">
            <a:spAutoFit/>
          </a:bodyPr>
          <a:lstStyle/>
          <a:p>
            <a:r>
              <a:rPr lang="el-GR" dirty="0"/>
              <a:t>διαφοροποιήσεις στη σημασία των λέξεων</a:t>
            </a:r>
          </a:p>
          <a:p>
            <a:endParaRPr lang="el-GR" dirty="0"/>
          </a:p>
        </p:txBody>
      </p:sp>
    </p:spTree>
    <p:extLst>
      <p:ext uri="{BB962C8B-B14F-4D97-AF65-F5344CB8AC3E}">
        <p14:creationId xmlns:p14="http://schemas.microsoft.com/office/powerpoint/2010/main" val="1874870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000" dirty="0" err="1"/>
              <a:t>Διαλεκτολογια</a:t>
            </a:r>
            <a:r>
              <a:rPr lang="el-GR" sz="4000" dirty="0"/>
              <a:t> &amp; φιλολογια </a:t>
            </a:r>
            <a:endParaRPr lang="en-GB" sz="4000" dirty="0"/>
          </a:p>
        </p:txBody>
      </p:sp>
    </p:spTree>
    <p:extLst>
      <p:ext uri="{BB962C8B-B14F-4D97-AF65-F5344CB8AC3E}">
        <p14:creationId xmlns:p14="http://schemas.microsoft.com/office/powerpoint/2010/main" val="98321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938"/>
            <a:ext cx="7772400" cy="1609344"/>
          </a:xfrm>
        </p:spPr>
        <p:txBody>
          <a:bodyPr/>
          <a:lstStyle/>
          <a:p>
            <a:r>
              <a:rPr lang="el-GR" dirty="0"/>
              <a:t>γλωσσικοι χαρτεσ / ατλαντεσ</a:t>
            </a:r>
          </a:p>
        </p:txBody>
      </p:sp>
      <p:sp>
        <p:nvSpPr>
          <p:cNvPr id="3" name="Content Placeholder 2"/>
          <p:cNvSpPr>
            <a:spLocks noGrp="1"/>
          </p:cNvSpPr>
          <p:nvPr>
            <p:ph idx="1"/>
          </p:nvPr>
        </p:nvSpPr>
        <p:spPr>
          <a:xfrm>
            <a:off x="685800" y="1447800"/>
            <a:ext cx="7772400" cy="4724400"/>
          </a:xfrm>
        </p:spPr>
        <p:txBody>
          <a:bodyPr/>
          <a:lstStyle/>
          <a:p>
            <a:pPr>
              <a:lnSpc>
                <a:spcPct val="100000"/>
              </a:lnSpc>
            </a:pPr>
            <a:r>
              <a:rPr lang="el-GR" b="1" dirty="0">
                <a:solidFill>
                  <a:schemeClr val="accent1"/>
                </a:solidFill>
              </a:rPr>
              <a:t>περιγραφικοί χάρτες</a:t>
            </a:r>
            <a:r>
              <a:rPr lang="el-GR" dirty="0"/>
              <a:t>: περιγράφουν/εκθέτουν δεδομένα</a:t>
            </a:r>
          </a:p>
          <a:p>
            <a:pPr>
              <a:lnSpc>
                <a:spcPct val="100000"/>
              </a:lnSpc>
            </a:pPr>
            <a:r>
              <a:rPr lang="el-GR" dirty="0"/>
              <a:t> </a:t>
            </a:r>
            <a:r>
              <a:rPr lang="el-GR" b="1" dirty="0"/>
              <a:t>μεταφέρουν τις καταχωρημένες σε πίνακα απαντήσεις για ένα συγκεκριμένο στοιχείο πάνω σε χάρτη</a:t>
            </a:r>
          </a:p>
          <a:p>
            <a:pPr>
              <a:lnSpc>
                <a:spcPct val="100000"/>
              </a:lnSpc>
            </a:pPr>
            <a:r>
              <a:rPr lang="el-GR" b="1" dirty="0"/>
              <a:t>δίνουν μία γεωγραφική διάσταση στον πίνακα, αποτελούν το πιο συνηθισμένο είδος χάρτη</a:t>
            </a:r>
          </a:p>
          <a:p>
            <a:pPr>
              <a:lnSpc>
                <a:spcPct val="100000"/>
              </a:lnSpc>
            </a:pPr>
            <a:r>
              <a:rPr lang="el-GR" b="1" dirty="0"/>
              <a:t>κωδικοποιούν μεγάλη ποσότητα πληροφορίας</a:t>
            </a:r>
          </a:p>
          <a:p>
            <a:pPr marL="0" indent="0">
              <a:buNone/>
            </a:pPr>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91000"/>
            <a:ext cx="3886200" cy="226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38" y="3886200"/>
            <a:ext cx="2033562" cy="279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0B90E34B-4FEA-2149-9D54-A2EFFFD63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886200"/>
            <a:ext cx="1496992" cy="16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847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3" name="Content Placeholder 2"/>
          <p:cNvSpPr>
            <a:spLocks noGrp="1"/>
          </p:cNvSpPr>
          <p:nvPr>
            <p:ph idx="1"/>
          </p:nvPr>
        </p:nvSpPr>
        <p:spPr>
          <a:xfrm>
            <a:off x="1088685" y="2015732"/>
            <a:ext cx="7202456" cy="4437603"/>
          </a:xfrm>
        </p:spPr>
        <p:txBody>
          <a:bodyPr>
            <a:normAutofit/>
          </a:bodyPr>
          <a:lstStyle/>
          <a:p>
            <a:pPr algn="ctr">
              <a:lnSpc>
                <a:spcPct val="170000"/>
              </a:lnSpc>
            </a:pPr>
            <a:r>
              <a:rPr lang="el-GR" b="1" dirty="0"/>
              <a:t>Το ερέθισμα για την ανάπτυξη της διαλεκτικής γεωγραφίας, δόθηκε από την ανάγκη ελέγχου/επαλήθευσης των αρχών των </a:t>
            </a:r>
            <a:r>
              <a:rPr lang="el-GR" b="1" dirty="0" err="1"/>
              <a:t>Νεογραμματικών</a:t>
            </a:r>
            <a:r>
              <a:rPr lang="el-GR" b="1" dirty="0"/>
              <a:t>. Με άλλα λόγια, οι πρώτοι </a:t>
            </a:r>
            <a:r>
              <a:rPr lang="el-GR" b="1" dirty="0" err="1"/>
              <a:t>διαλεκτολόγοι</a:t>
            </a:r>
            <a:r>
              <a:rPr lang="el-GR" b="1" dirty="0"/>
              <a:t> επιδίωξαν, ως ένα βαθμό, να διαπιστώσουν εάν η διαλεκτική ποικιλία </a:t>
            </a:r>
            <a:r>
              <a:rPr lang="el-GR" b="1" dirty="0" err="1"/>
              <a:t>διέπεται</a:t>
            </a:r>
            <a:r>
              <a:rPr lang="el-GR" b="1" dirty="0"/>
              <a:t> από καθολικούς κανόνες και αρχές.</a:t>
            </a:r>
          </a:p>
          <a:p>
            <a:pPr marL="0" indent="0">
              <a:buNone/>
            </a:pPr>
            <a:r>
              <a:rPr lang="el-GR" sz="1600" dirty="0"/>
              <a:t>  </a:t>
            </a:r>
            <a:endParaRPr lang="en-GB" sz="1600" dirty="0"/>
          </a:p>
        </p:txBody>
      </p:sp>
    </p:spTree>
    <p:extLst>
      <p:ext uri="{BB962C8B-B14F-4D97-AF65-F5344CB8AC3E}">
        <p14:creationId xmlns:p14="http://schemas.microsoft.com/office/powerpoint/2010/main" val="52911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3" name="Content Placeholder 2"/>
          <p:cNvSpPr>
            <a:spLocks noGrp="1"/>
          </p:cNvSpPr>
          <p:nvPr>
            <p:ph idx="1"/>
          </p:nvPr>
        </p:nvSpPr>
        <p:spPr>
          <a:xfrm>
            <a:off x="685800" y="2015732"/>
            <a:ext cx="7605341" cy="4437603"/>
          </a:xfrm>
        </p:spPr>
        <p:txBody>
          <a:bodyPr>
            <a:normAutofit lnSpcReduction="10000"/>
          </a:bodyPr>
          <a:lstStyle/>
          <a:p>
            <a:pPr>
              <a:lnSpc>
                <a:spcPct val="134000"/>
              </a:lnSpc>
            </a:pPr>
            <a:r>
              <a:rPr lang="el-GR" b="1" dirty="0"/>
              <a:t>έναυσμα για το έργο του </a:t>
            </a:r>
            <a:r>
              <a:rPr lang="en-US" b="1" dirty="0" err="1"/>
              <a:t>Wenker</a:t>
            </a:r>
            <a:r>
              <a:rPr lang="en-US" b="1" dirty="0"/>
              <a:t> </a:t>
            </a:r>
            <a:r>
              <a:rPr lang="el-GR" b="1" dirty="0"/>
              <a:t>ήταν εν μέρει η πεποίθηση ότι οι </a:t>
            </a:r>
            <a:r>
              <a:rPr lang="el-GR" b="1" dirty="0">
                <a:solidFill>
                  <a:schemeClr val="accent1"/>
                </a:solidFill>
              </a:rPr>
              <a:t>φωνολογικές αλλαγές </a:t>
            </a:r>
            <a:r>
              <a:rPr lang="el-GR" b="1" dirty="0"/>
              <a:t>εμφανίζουν </a:t>
            </a:r>
            <a:r>
              <a:rPr lang="el-GR" b="1" dirty="0">
                <a:solidFill>
                  <a:schemeClr val="accent1"/>
                </a:solidFill>
              </a:rPr>
              <a:t>συστηματικότητα</a:t>
            </a:r>
          </a:p>
          <a:p>
            <a:pPr marL="0" indent="0">
              <a:lnSpc>
                <a:spcPct val="134000"/>
              </a:lnSpc>
              <a:buNone/>
            </a:pPr>
            <a:endParaRPr lang="el-GR" b="1" dirty="0"/>
          </a:p>
          <a:p>
            <a:pPr marL="0" indent="0">
              <a:lnSpc>
                <a:spcPct val="134000"/>
              </a:lnSpc>
              <a:buNone/>
            </a:pPr>
            <a:r>
              <a:rPr lang="el-GR" b="1" dirty="0"/>
              <a:t>Σύμφωνα με την πεποίθηση αυτή όταν συνέβαινε μία</a:t>
            </a:r>
            <a:r>
              <a:rPr lang="el-GR" b="1" dirty="0">
                <a:sym typeface="Wingdings" pitchFamily="2" charset="2"/>
              </a:rPr>
              <a:t></a:t>
            </a:r>
            <a:endParaRPr lang="el-GR" b="1" dirty="0">
              <a:solidFill>
                <a:schemeClr val="accent1"/>
              </a:solidFill>
            </a:endParaRPr>
          </a:p>
          <a:p>
            <a:pPr>
              <a:lnSpc>
                <a:spcPct val="134000"/>
              </a:lnSpc>
            </a:pPr>
            <a:r>
              <a:rPr lang="el-GR" b="1" dirty="0">
                <a:solidFill>
                  <a:schemeClr val="accent1"/>
                </a:solidFill>
                <a:uFill>
                  <a:solidFill>
                    <a:schemeClr val="accent3">
                      <a:lumMod val="60000"/>
                      <a:lumOff val="40000"/>
                    </a:schemeClr>
                  </a:solidFill>
                </a:uFill>
              </a:rPr>
              <a:t>φωνολογική αλλαγή</a:t>
            </a:r>
            <a:r>
              <a:rPr lang="el-GR" b="1" dirty="0">
                <a:solidFill>
                  <a:schemeClr val="accent1"/>
                </a:solidFill>
              </a:rPr>
              <a:t> </a:t>
            </a:r>
            <a:r>
              <a:rPr lang="el-GR" b="1" dirty="0">
                <a:sym typeface="Wingdings" panose="05000000000000000000" pitchFamily="2" charset="2"/>
              </a:rPr>
              <a:t> θα έπρεπε να συμβαίνει και </a:t>
            </a:r>
            <a:r>
              <a:rPr lang="el-GR" b="1" dirty="0"/>
              <a:t>σε όλες τις συναφείς περιπτώσεις, </a:t>
            </a:r>
            <a:r>
              <a:rPr lang="el-GR" b="1" dirty="0">
                <a:solidFill>
                  <a:schemeClr val="accent1"/>
                </a:solidFill>
                <a:uFill>
                  <a:solidFill>
                    <a:schemeClr val="accent3">
                      <a:lumMod val="60000"/>
                      <a:lumOff val="40000"/>
                    </a:schemeClr>
                  </a:solidFill>
                </a:uFill>
              </a:rPr>
              <a:t>χωρίς εξαιρέσεις</a:t>
            </a:r>
          </a:p>
          <a:p>
            <a:pPr marL="0" indent="0">
              <a:buNone/>
            </a:pPr>
            <a:r>
              <a:rPr lang="el-GR" dirty="0"/>
              <a:t>  </a:t>
            </a:r>
            <a:r>
              <a:rPr lang="el-GR" sz="1600" dirty="0"/>
              <a:t>π.χ.  αν το /</a:t>
            </a:r>
            <a:r>
              <a:rPr lang="en-GB" sz="1600" dirty="0"/>
              <a:t>t/ </a:t>
            </a:r>
            <a:r>
              <a:rPr lang="el-GR" sz="1600" dirty="0"/>
              <a:t>στην αρχή της λέξης </a:t>
            </a:r>
            <a:r>
              <a:rPr lang="el-GR" sz="1600" dirty="0">
                <a:sym typeface="Wingdings" panose="05000000000000000000" pitchFamily="2" charset="2"/>
              </a:rPr>
              <a:t></a:t>
            </a:r>
            <a:r>
              <a:rPr lang="el-GR" sz="1600" dirty="0"/>
              <a:t> /</a:t>
            </a:r>
            <a:r>
              <a:rPr lang="en-GB" sz="1600" dirty="0" err="1"/>
              <a:t>ts</a:t>
            </a:r>
            <a:r>
              <a:rPr lang="en-GB" sz="1600" dirty="0"/>
              <a:t>/ </a:t>
            </a:r>
            <a:r>
              <a:rPr lang="el-GR" sz="1600" dirty="0"/>
              <a:t>λόγω φωνολογικής </a:t>
            </a:r>
          </a:p>
          <a:p>
            <a:pPr marL="0" indent="0">
              <a:buNone/>
            </a:pPr>
            <a:r>
              <a:rPr lang="el-GR" sz="1600" dirty="0"/>
              <a:t>   αλλαγής, θα γινόταν </a:t>
            </a:r>
            <a:r>
              <a:rPr lang="en-GB" sz="1600" dirty="0"/>
              <a:t>/</a:t>
            </a:r>
            <a:r>
              <a:rPr lang="en-GB" sz="1600" dirty="0" err="1"/>
              <a:t>ts</a:t>
            </a:r>
            <a:r>
              <a:rPr lang="en-GB" sz="1600" dirty="0"/>
              <a:t>/</a:t>
            </a:r>
            <a:r>
              <a:rPr lang="el-GR" sz="1600" dirty="0"/>
              <a:t> κάθε φορά που θα απαντούσε </a:t>
            </a:r>
          </a:p>
          <a:p>
            <a:pPr marL="0" indent="0">
              <a:buNone/>
            </a:pPr>
            <a:r>
              <a:rPr lang="el-GR" sz="1600" dirty="0"/>
              <a:t>   σε αυτή τη θέση</a:t>
            </a:r>
          </a:p>
          <a:p>
            <a:pPr marL="0" indent="0">
              <a:buNone/>
            </a:pPr>
            <a:r>
              <a:rPr lang="el-GR" sz="1600" dirty="0"/>
              <a:t>  </a:t>
            </a:r>
            <a:endParaRPr lang="en-GB"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437112"/>
            <a:ext cx="1590675"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40152" y="2852936"/>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ιστορία των γλωσσών</a:t>
            </a:r>
            <a:endParaRPr lang="en-GB" dirty="0"/>
          </a:p>
        </p:txBody>
      </p:sp>
    </p:spTree>
    <p:extLst>
      <p:ext uri="{BB962C8B-B14F-4D97-AF65-F5344CB8AC3E}">
        <p14:creationId xmlns:p14="http://schemas.microsoft.com/office/powerpoint/2010/main" val="313675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3" name="Content Placeholder 2"/>
          <p:cNvSpPr>
            <a:spLocks noGrp="1"/>
          </p:cNvSpPr>
          <p:nvPr>
            <p:ph idx="1"/>
          </p:nvPr>
        </p:nvSpPr>
        <p:spPr/>
        <p:txBody>
          <a:bodyPr/>
          <a:lstStyle/>
          <a:p>
            <a:r>
              <a:rPr lang="el-GR" b="1" dirty="0"/>
              <a:t>ερμηνεία των συστηματικών αντιστοιχιών που εμφανίζονται σε γλώσσες &amp; διαλέκτους σχετικές μεταξύ τους</a:t>
            </a:r>
          </a:p>
          <a:p>
            <a:endParaRPr lang="el-GR" b="1" dirty="0"/>
          </a:p>
          <a:p>
            <a:r>
              <a:rPr lang="el-GR" b="1" u="sng" dirty="0"/>
              <a:t>αγγλική</a:t>
            </a:r>
            <a:r>
              <a:rPr lang="el-GR" b="1" dirty="0"/>
              <a:t>			</a:t>
            </a:r>
            <a:r>
              <a:rPr lang="el-GR" b="1" u="sng" dirty="0"/>
              <a:t>γερμανική</a:t>
            </a:r>
          </a:p>
          <a:p>
            <a:pPr marL="0" indent="0">
              <a:buNone/>
            </a:pPr>
            <a:r>
              <a:rPr lang="el-GR" b="1" dirty="0">
                <a:solidFill>
                  <a:schemeClr val="accent1">
                    <a:lumMod val="75000"/>
                  </a:schemeClr>
                </a:solidFill>
              </a:rPr>
              <a:t>  </a:t>
            </a:r>
            <a:r>
              <a:rPr lang="en-GB" b="1" u="sng" dirty="0">
                <a:solidFill>
                  <a:schemeClr val="accent1">
                    <a:lumMod val="75000"/>
                  </a:schemeClr>
                </a:solidFill>
              </a:rPr>
              <a:t>t</a:t>
            </a:r>
            <a:r>
              <a:rPr lang="en-GB" b="1" dirty="0">
                <a:solidFill>
                  <a:schemeClr val="accent1">
                    <a:lumMod val="75000"/>
                  </a:schemeClr>
                </a:solidFill>
              </a:rPr>
              <a:t>en </a:t>
            </a:r>
            <a:r>
              <a:rPr lang="el-GR" b="1" dirty="0"/>
              <a:t>«δέκα»			</a:t>
            </a:r>
            <a:r>
              <a:rPr lang="en-GB" b="1" u="sng" dirty="0" err="1">
                <a:solidFill>
                  <a:schemeClr val="accent1">
                    <a:lumMod val="75000"/>
                  </a:schemeClr>
                </a:solidFill>
              </a:rPr>
              <a:t>z</a:t>
            </a:r>
            <a:r>
              <a:rPr lang="en-GB" b="1" dirty="0" err="1">
                <a:solidFill>
                  <a:schemeClr val="accent1">
                    <a:lumMod val="75000"/>
                  </a:schemeClr>
                </a:solidFill>
              </a:rPr>
              <a:t>ehn</a:t>
            </a:r>
            <a:r>
              <a:rPr lang="en-GB" b="1" dirty="0"/>
              <a:t> </a:t>
            </a:r>
          </a:p>
          <a:p>
            <a:pPr marL="0" indent="0">
              <a:buNone/>
            </a:pPr>
            <a:r>
              <a:rPr lang="en-GB" b="1" dirty="0"/>
              <a:t>  </a:t>
            </a:r>
            <a:r>
              <a:rPr lang="en-GB" b="1" u="sng" dirty="0">
                <a:solidFill>
                  <a:schemeClr val="accent1">
                    <a:lumMod val="75000"/>
                  </a:schemeClr>
                </a:solidFill>
              </a:rPr>
              <a:t>t</a:t>
            </a:r>
            <a:r>
              <a:rPr lang="en-GB" b="1" dirty="0">
                <a:solidFill>
                  <a:schemeClr val="accent1">
                    <a:lumMod val="75000"/>
                  </a:schemeClr>
                </a:solidFill>
              </a:rPr>
              <a:t>ongue</a:t>
            </a:r>
            <a:r>
              <a:rPr lang="en-GB" b="1" dirty="0"/>
              <a:t> </a:t>
            </a:r>
            <a:r>
              <a:rPr lang="el-GR" b="1" dirty="0"/>
              <a:t>«γλώσσα»		</a:t>
            </a:r>
            <a:r>
              <a:rPr lang="en-GB" b="1" u="sng" dirty="0" err="1">
                <a:solidFill>
                  <a:schemeClr val="accent1">
                    <a:lumMod val="75000"/>
                  </a:schemeClr>
                </a:solidFill>
              </a:rPr>
              <a:t>Z</a:t>
            </a:r>
            <a:r>
              <a:rPr lang="en-GB" b="1" dirty="0" err="1">
                <a:solidFill>
                  <a:schemeClr val="accent1">
                    <a:lumMod val="75000"/>
                  </a:schemeClr>
                </a:solidFill>
              </a:rPr>
              <a:t>unge</a:t>
            </a:r>
            <a:r>
              <a:rPr lang="en-GB" b="1" dirty="0">
                <a:solidFill>
                  <a:schemeClr val="accent1">
                    <a:lumMod val="75000"/>
                  </a:schemeClr>
                </a:solidFill>
              </a:rPr>
              <a:t> </a:t>
            </a:r>
            <a:endParaRPr lang="el-GR" b="1" dirty="0">
              <a:solidFill>
                <a:schemeClr val="accent1">
                  <a:lumMod val="75000"/>
                </a:schemeClr>
              </a:solidFill>
            </a:endParaRPr>
          </a:p>
        </p:txBody>
      </p:sp>
      <p:sp>
        <p:nvSpPr>
          <p:cNvPr id="4" name="Rectangle 3"/>
          <p:cNvSpPr/>
          <p:nvPr/>
        </p:nvSpPr>
        <p:spPr>
          <a:xfrm rot="20517383">
            <a:off x="4629144" y="5301176"/>
            <a:ext cx="4176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 συστηματικότητα</a:t>
            </a:r>
            <a:endParaRPr lang="en-GB" sz="2400" dirty="0"/>
          </a:p>
        </p:txBody>
      </p:sp>
    </p:spTree>
    <p:extLst>
      <p:ext uri="{BB962C8B-B14F-4D97-AF65-F5344CB8AC3E}">
        <p14:creationId xmlns:p14="http://schemas.microsoft.com/office/powerpoint/2010/main" val="2126577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3" name="Content Placeholder 2"/>
          <p:cNvSpPr>
            <a:spLocks noGrp="1"/>
          </p:cNvSpPr>
          <p:nvPr>
            <p:ph idx="1"/>
          </p:nvPr>
        </p:nvSpPr>
        <p:spPr/>
        <p:txBody>
          <a:bodyPr/>
          <a:lstStyle/>
          <a:p>
            <a:endParaRPr lang="el-GR" dirty="0"/>
          </a:p>
          <a:p>
            <a:endParaRPr lang="el-GR" dirty="0"/>
          </a:p>
          <a:p>
            <a:endParaRPr lang="el-GR" dirty="0"/>
          </a:p>
          <a:p>
            <a:r>
              <a:rPr lang="el-GR" sz="2800" b="1" dirty="0"/>
              <a:t>Έρευνα του </a:t>
            </a:r>
            <a:r>
              <a:rPr lang="en-GB" sz="2800" b="1" dirty="0" err="1"/>
              <a:t>Wenker</a:t>
            </a:r>
            <a:r>
              <a:rPr lang="en-GB" sz="2800" b="1" dirty="0"/>
              <a:t> </a:t>
            </a:r>
          </a:p>
        </p:txBody>
      </p:sp>
      <p:sp>
        <p:nvSpPr>
          <p:cNvPr id="4" name="Rectangle 3"/>
          <p:cNvSpPr/>
          <p:nvPr/>
        </p:nvSpPr>
        <p:spPr>
          <a:xfrm>
            <a:off x="5292080" y="3169536"/>
            <a:ext cx="31683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περισσότερο </a:t>
            </a:r>
            <a:r>
              <a:rPr lang="el-GR" sz="2000" dirty="0"/>
              <a:t>πολύπλοκη  </a:t>
            </a:r>
            <a:endParaRPr lang="en-GB" sz="2000" dirty="0"/>
          </a:p>
        </p:txBody>
      </p:sp>
      <p:sp>
        <p:nvSpPr>
          <p:cNvPr id="5" name="Right Arrow 4"/>
          <p:cNvSpPr/>
          <p:nvPr/>
        </p:nvSpPr>
        <p:spPr>
          <a:xfrm>
            <a:off x="4860032" y="3645024"/>
            <a:ext cx="648072" cy="3240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E0155A-C2F6-5D49-8531-9EBB2ED3A660}"/>
              </a:ext>
            </a:extLst>
          </p:cNvPr>
          <p:cNvSpPr txBox="1"/>
          <p:nvPr/>
        </p:nvSpPr>
        <p:spPr>
          <a:xfrm>
            <a:off x="1329408" y="3870300"/>
            <a:ext cx="3960440" cy="1200329"/>
          </a:xfrm>
          <a:prstGeom prst="rect">
            <a:avLst/>
          </a:prstGeom>
          <a:noFill/>
        </p:spPr>
        <p:txBody>
          <a:bodyPr wrap="square" rtlCol="0">
            <a:spAutoFit/>
          </a:bodyPr>
          <a:lstStyle/>
          <a:p>
            <a:pPr algn="ctr"/>
            <a:r>
              <a:rPr lang="el-GR" dirty="0"/>
              <a:t>ανέδειξε ότι η κατάσταση όσον αφορούσε τις γερμανικές</a:t>
            </a:r>
          </a:p>
          <a:p>
            <a:pPr algn="ctr"/>
            <a:r>
              <a:rPr lang="el-GR" dirty="0"/>
              <a:t>διαλέκτους ήταν</a:t>
            </a:r>
          </a:p>
          <a:p>
            <a:endParaRPr lang="el-GR" dirty="0"/>
          </a:p>
        </p:txBody>
      </p:sp>
    </p:spTree>
    <p:extLst>
      <p:ext uri="{BB962C8B-B14F-4D97-AF65-F5344CB8AC3E}">
        <p14:creationId xmlns:p14="http://schemas.microsoft.com/office/powerpoint/2010/main" val="2289777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3" name="Content Placeholder 2"/>
          <p:cNvSpPr>
            <a:spLocks noGrp="1"/>
          </p:cNvSpPr>
          <p:nvPr>
            <p:ph sz="half" idx="1"/>
          </p:nvPr>
        </p:nvSpPr>
        <p:spPr/>
        <p:txBody>
          <a:bodyPr>
            <a:normAutofit lnSpcReduction="10000"/>
          </a:bodyPr>
          <a:lstStyle/>
          <a:p>
            <a:pPr>
              <a:lnSpc>
                <a:spcPct val="114000"/>
              </a:lnSpc>
            </a:pPr>
            <a:r>
              <a:rPr lang="el-GR" b="1" dirty="0"/>
              <a:t>την μετατροπή του </a:t>
            </a:r>
            <a:r>
              <a:rPr lang="el-GR" b="1" dirty="0">
                <a:solidFill>
                  <a:schemeClr val="accent1">
                    <a:lumMod val="75000"/>
                  </a:schemeClr>
                </a:solidFill>
              </a:rPr>
              <a:t>μεσαιωνικού</a:t>
            </a:r>
            <a:r>
              <a:rPr lang="el-GR" b="1" dirty="0"/>
              <a:t> γερμανικού </a:t>
            </a:r>
            <a:r>
              <a:rPr lang="el-GR"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u</a:t>
            </a:r>
            <a:r>
              <a:rPr lang="el-GR" b="1" dirty="0">
                <a:latin typeface="Times New Roman" panose="02020603050405020304" pitchFamily="18" charset="0"/>
                <a:cs typeface="Times New Roman" panose="02020603050405020304" pitchFamily="18" charset="0"/>
              </a:rPr>
              <a:t>:/ </a:t>
            </a:r>
            <a:r>
              <a:rPr lang="el-GR" b="1" dirty="0"/>
              <a:t>στο </a:t>
            </a:r>
            <a:r>
              <a:rPr lang="el-GR" b="1" dirty="0">
                <a:solidFill>
                  <a:schemeClr val="accent1">
                    <a:lumMod val="75000"/>
                  </a:schemeClr>
                </a:solidFill>
              </a:rPr>
              <a:t>σύγχρονο </a:t>
            </a:r>
            <a:r>
              <a:rPr lang="el-GR" b="1" dirty="0"/>
              <a:t>γερμανικό /</a:t>
            </a:r>
            <a:r>
              <a:rPr lang="en-US" b="1" dirty="0">
                <a:latin typeface="Times New Roman" panose="02020603050405020304" pitchFamily="18" charset="0"/>
                <a:cs typeface="Times New Roman" panose="02020603050405020304" pitchFamily="18" charset="0"/>
              </a:rPr>
              <a:t>au</a:t>
            </a:r>
            <a:r>
              <a:rPr lang="el-GR" b="1" dirty="0">
                <a:latin typeface="Times New Roman" panose="02020603050405020304" pitchFamily="18" charset="0"/>
                <a:cs typeface="Times New Roman" panose="02020603050405020304" pitchFamily="18" charset="0"/>
              </a:rPr>
              <a:t>/ (διφθογγοποίηση)</a:t>
            </a:r>
          </a:p>
          <a:p>
            <a:pPr marL="68580" indent="0">
              <a:lnSpc>
                <a:spcPct val="114000"/>
              </a:lnSpc>
              <a:buNone/>
            </a:pPr>
            <a:r>
              <a:rPr lang="el-GR" b="1" dirty="0"/>
              <a:t>      </a:t>
            </a:r>
            <a:endParaRPr lang="en-US" b="1" dirty="0"/>
          </a:p>
          <a:p>
            <a:pPr marL="68580" indent="0">
              <a:lnSpc>
                <a:spcPct val="114000"/>
              </a:lnSpc>
              <a:buNone/>
            </a:pPr>
            <a:endParaRPr lang="el-GR" b="1" dirty="0">
              <a:solidFill>
                <a:schemeClr val="accent1"/>
              </a:solidFill>
              <a:sym typeface="Wingdings" panose="05000000000000000000" pitchFamily="2" charset="2"/>
            </a:endParaRPr>
          </a:p>
          <a:p>
            <a:pPr marL="68580" indent="0" algn="ctr">
              <a:lnSpc>
                <a:spcPct val="114000"/>
              </a:lnSpc>
              <a:buNone/>
            </a:pPr>
            <a:endParaRPr lang="el-GR" b="1" dirty="0">
              <a:solidFill>
                <a:schemeClr val="accent1"/>
              </a:solidFill>
              <a:sym typeface="Wingdings" panose="05000000000000000000" pitchFamily="2" charset="2"/>
            </a:endParaRPr>
          </a:p>
          <a:p>
            <a:pPr marL="68580" indent="0" algn="ctr">
              <a:lnSpc>
                <a:spcPct val="114000"/>
              </a:lnSpc>
              <a:buNone/>
            </a:pPr>
            <a:r>
              <a:rPr lang="el-GR" b="1" dirty="0">
                <a:solidFill>
                  <a:schemeClr val="accent1"/>
                </a:solidFill>
                <a:sym typeface="Wingdings" panose="05000000000000000000" pitchFamily="2" charset="2"/>
              </a:rPr>
              <a:t>και </a:t>
            </a:r>
            <a:r>
              <a:rPr lang="el-GR" b="1" dirty="0" err="1">
                <a:solidFill>
                  <a:schemeClr val="accent1"/>
                </a:solidFill>
                <a:sym typeface="Wingdings" panose="05000000000000000000" pitchFamily="2" charset="2"/>
              </a:rPr>
              <a:t>εξάπλωθηκε</a:t>
            </a:r>
            <a:r>
              <a:rPr lang="el-GR" b="1" dirty="0">
                <a:solidFill>
                  <a:schemeClr val="accent1"/>
                </a:solidFill>
                <a:sym typeface="Wingdings" panose="05000000000000000000" pitchFamily="2" charset="2"/>
              </a:rPr>
              <a:t> βόρεια και δυτικά</a:t>
            </a:r>
          </a:p>
          <a:p>
            <a:endParaRPr lang="en-GB" dirty="0"/>
          </a:p>
        </p:txBody>
      </p:sp>
      <p:sp>
        <p:nvSpPr>
          <p:cNvPr id="4" name="Content Placeholder 3"/>
          <p:cNvSpPr>
            <a:spLocks noGrp="1"/>
          </p:cNvSpPr>
          <p:nvPr>
            <p:ph sz="half" idx="2"/>
          </p:nvPr>
        </p:nvSpPr>
        <p:spPr>
          <a:xfrm>
            <a:off x="5088285" y="2780928"/>
            <a:ext cx="3657600" cy="3977640"/>
          </a:xfrm>
        </p:spPr>
        <p:txBody>
          <a:bodyPr>
            <a:normAutofit lnSpcReduction="10000"/>
          </a:bodyPr>
          <a:lstStyle/>
          <a:p>
            <a:pPr marL="0" indent="0">
              <a:buNone/>
            </a:pPr>
            <a:endParaRPr lang="el-GR" b="1" dirty="0">
              <a:sym typeface="Wingdings" panose="05000000000000000000" pitchFamily="2" charset="2"/>
            </a:endParaRPr>
          </a:p>
          <a:p>
            <a:pPr marL="0" indent="0">
              <a:buNone/>
            </a:pPr>
            <a:r>
              <a:rPr lang="el-GR" b="1" dirty="0">
                <a:sym typeface="Wingdings" panose="05000000000000000000" pitchFamily="2" charset="2"/>
              </a:rPr>
              <a:t>Ενώ </a:t>
            </a:r>
          </a:p>
          <a:p>
            <a:r>
              <a:rPr lang="el-GR" b="1" dirty="0">
                <a:sym typeface="Wingdings" panose="05000000000000000000" pitchFamily="2" charset="2"/>
              </a:rPr>
              <a:t>οι διάλεκτοι στο </a:t>
            </a:r>
            <a:r>
              <a:rPr lang="el-GR" b="1" dirty="0">
                <a:solidFill>
                  <a:schemeClr val="accent1"/>
                </a:solidFill>
                <a:sym typeface="Wingdings" panose="05000000000000000000" pitchFamily="2" charset="2"/>
              </a:rPr>
              <a:t>νοτιοδυτικό μέρος </a:t>
            </a:r>
            <a:r>
              <a:rPr lang="el-GR" b="1" dirty="0">
                <a:sym typeface="Wingdings" panose="05000000000000000000" pitchFamily="2" charset="2"/>
              </a:rPr>
              <a:t>μένουν </a:t>
            </a:r>
            <a:r>
              <a:rPr lang="el-GR" b="1" dirty="0">
                <a:solidFill>
                  <a:schemeClr val="accent1"/>
                </a:solidFill>
                <a:sym typeface="Wingdings" panose="05000000000000000000" pitchFamily="2" charset="2"/>
              </a:rPr>
              <a:t>ανεπηρέαστες</a:t>
            </a:r>
          </a:p>
          <a:p>
            <a:pPr marL="0" indent="0">
              <a:buNone/>
            </a:pPr>
            <a:endParaRPr lang="en-GB" b="1" dirty="0">
              <a:solidFill>
                <a:schemeClr val="accent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509120"/>
            <a:ext cx="17256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1232404">
            <a:off x="1963567" y="4672941"/>
            <a:ext cx="26642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νοτιοανατολικά</a:t>
            </a:r>
            <a:endParaRPr lang="en-GB" dirty="0"/>
          </a:p>
        </p:txBody>
      </p:sp>
      <p:sp>
        <p:nvSpPr>
          <p:cNvPr id="6" name="TextBox 5">
            <a:extLst>
              <a:ext uri="{FF2B5EF4-FFF2-40B4-BE49-F238E27FC236}">
                <a16:creationId xmlns:a16="http://schemas.microsoft.com/office/drawing/2014/main" id="{3586AF00-0386-A84C-8393-B0EE6386C635}"/>
              </a:ext>
            </a:extLst>
          </p:cNvPr>
          <p:cNvSpPr txBox="1"/>
          <p:nvPr/>
        </p:nvSpPr>
        <p:spPr>
          <a:xfrm>
            <a:off x="648680" y="1770810"/>
            <a:ext cx="3731840" cy="646331"/>
          </a:xfrm>
          <a:prstGeom prst="rect">
            <a:avLst/>
          </a:prstGeom>
          <a:noFill/>
        </p:spPr>
        <p:txBody>
          <a:bodyPr wrap="square" rtlCol="0">
            <a:spAutoFit/>
          </a:bodyPr>
          <a:lstStyle/>
          <a:p>
            <a:r>
              <a:rPr lang="el-GR" b="1" dirty="0"/>
              <a:t>Ο </a:t>
            </a:r>
            <a:r>
              <a:rPr lang="en-US" b="1" dirty="0" err="1"/>
              <a:t>Wenker</a:t>
            </a:r>
            <a:r>
              <a:rPr lang="en-US" b="1" dirty="0"/>
              <a:t> </a:t>
            </a:r>
            <a:r>
              <a:rPr lang="el-GR" dirty="0"/>
              <a:t>διερευνώντας:</a:t>
            </a:r>
          </a:p>
          <a:p>
            <a:endParaRPr lang="el-GR" dirty="0"/>
          </a:p>
        </p:txBody>
      </p:sp>
      <p:sp>
        <p:nvSpPr>
          <p:cNvPr id="7" name="TextBox 6">
            <a:extLst>
              <a:ext uri="{FF2B5EF4-FFF2-40B4-BE49-F238E27FC236}">
                <a16:creationId xmlns:a16="http://schemas.microsoft.com/office/drawing/2014/main" id="{B8612744-1015-2342-A0E4-4E83F40E415F}"/>
              </a:ext>
            </a:extLst>
          </p:cNvPr>
          <p:cNvSpPr txBox="1"/>
          <p:nvPr/>
        </p:nvSpPr>
        <p:spPr>
          <a:xfrm>
            <a:off x="389733" y="4077072"/>
            <a:ext cx="3678211" cy="923330"/>
          </a:xfrm>
          <a:prstGeom prst="rect">
            <a:avLst/>
          </a:prstGeom>
          <a:noFill/>
        </p:spPr>
        <p:txBody>
          <a:bodyPr wrap="square" rtlCol="0">
            <a:spAutoFit/>
          </a:bodyPr>
          <a:lstStyle/>
          <a:p>
            <a:r>
              <a:rPr lang="el-GR" dirty="0"/>
              <a:t>παρατήρησε ότι το</a:t>
            </a:r>
          </a:p>
          <a:p>
            <a:r>
              <a:rPr lang="el-GR" dirty="0"/>
              <a:t>φαινόμενο αυτό ξεκίνησε στα </a:t>
            </a:r>
            <a:r>
              <a:rPr lang="el-GR" dirty="0">
                <a:sym typeface="Wingdings" pitchFamily="2" charset="2"/>
              </a:rPr>
              <a:t></a:t>
            </a:r>
            <a:endParaRPr lang="el-GR" dirty="0"/>
          </a:p>
          <a:p>
            <a:endParaRPr lang="el-GR" dirty="0"/>
          </a:p>
        </p:txBody>
      </p:sp>
    </p:spTree>
    <p:extLst>
      <p:ext uri="{BB962C8B-B14F-4D97-AF65-F5344CB8AC3E}">
        <p14:creationId xmlns:p14="http://schemas.microsoft.com/office/powerpoint/2010/main" val="3411476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5" name="Content Placeholder 4"/>
          <p:cNvSpPr>
            <a:spLocks noGrp="1"/>
          </p:cNvSpPr>
          <p:nvPr>
            <p:ph idx="1"/>
          </p:nvPr>
        </p:nvSpPr>
        <p:spPr/>
        <p:txBody>
          <a:bodyPr/>
          <a:lstStyle/>
          <a:p>
            <a:pPr marL="0" indent="0">
              <a:lnSpc>
                <a:spcPct val="114000"/>
              </a:lnSpc>
              <a:buNone/>
            </a:pPr>
            <a:r>
              <a:rPr lang="el-GR" b="1" dirty="0"/>
              <a:t>                                 οπότε θα αναμέναμε</a:t>
            </a:r>
            <a:r>
              <a:rPr lang="en-GB" b="1" dirty="0"/>
              <a:t>: </a:t>
            </a:r>
            <a:endParaRPr lang="el-GR" b="1" dirty="0"/>
          </a:p>
          <a:p>
            <a:pPr>
              <a:lnSpc>
                <a:spcPct val="114000"/>
              </a:lnSpc>
            </a:pPr>
            <a:r>
              <a:rPr lang="el-GR" b="1" dirty="0"/>
              <a:t>να υπάρχει μία </a:t>
            </a:r>
            <a:r>
              <a:rPr lang="el-GR" b="1" dirty="0" err="1">
                <a:solidFill>
                  <a:schemeClr val="accent1"/>
                </a:solidFill>
              </a:rPr>
              <a:t>ισόγλωσσος</a:t>
            </a:r>
            <a:r>
              <a:rPr lang="el-GR" b="1" dirty="0"/>
              <a:t> που να χωρίζει τις περιοχές που έχουν </a:t>
            </a:r>
            <a:r>
              <a:rPr lang="el-GR" b="1" dirty="0">
                <a:solidFill>
                  <a:schemeClr val="accent1"/>
                </a:solidFill>
              </a:rPr>
              <a:t>το αρχικό </a:t>
            </a:r>
            <a:r>
              <a:rPr lang="el-GR" b="1" dirty="0">
                <a:solidFill>
                  <a:schemeClr val="accent1"/>
                </a:solidFill>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u</a:t>
            </a:r>
            <a:r>
              <a:rPr lang="el-GR" b="1" dirty="0">
                <a:solidFill>
                  <a:schemeClr val="accent1"/>
                </a:solidFill>
                <a:latin typeface="Times New Roman" panose="02020603050405020304" pitchFamily="18" charset="0"/>
                <a:cs typeface="Times New Roman" panose="02020603050405020304" pitchFamily="18" charset="0"/>
              </a:rPr>
              <a:t>:/ </a:t>
            </a:r>
            <a:r>
              <a:rPr lang="el-GR" b="1" dirty="0"/>
              <a:t>από εκείνες που έχουν </a:t>
            </a:r>
            <a:r>
              <a:rPr lang="el-GR" b="1" dirty="0">
                <a:solidFill>
                  <a:schemeClr val="accent1"/>
                </a:solidFill>
              </a:rPr>
              <a:t>το πιο πρόσφατο </a:t>
            </a:r>
            <a:r>
              <a:rPr lang="el-GR" b="1" dirty="0">
                <a:solidFill>
                  <a:schemeClr val="accent1"/>
                </a:solidFill>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au</a:t>
            </a:r>
            <a:r>
              <a:rPr lang="el-GR" b="1" dirty="0">
                <a:solidFill>
                  <a:schemeClr val="accent1"/>
                </a:solidFill>
                <a:latin typeface="Times New Roman" panose="02020603050405020304" pitchFamily="18" charset="0"/>
                <a:cs typeface="Times New Roman" panose="02020603050405020304" pitchFamily="18" charset="0"/>
              </a:rPr>
              <a:t>/</a:t>
            </a:r>
          </a:p>
          <a:p>
            <a:pPr>
              <a:lnSpc>
                <a:spcPct val="114000"/>
              </a:lnSpc>
            </a:pPr>
            <a:endParaRPr lang="el-GR" b="1" dirty="0"/>
          </a:p>
          <a:p>
            <a:endParaRPr lang="en-GB"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89040"/>
            <a:ext cx="1858963"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1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3" name="Content Placeholder 2"/>
          <p:cNvSpPr>
            <a:spLocks noGrp="1"/>
          </p:cNvSpPr>
          <p:nvPr>
            <p:ph idx="1"/>
          </p:nvPr>
        </p:nvSpPr>
        <p:spPr>
          <a:xfrm>
            <a:off x="228599" y="2872687"/>
            <a:ext cx="8382347" cy="4050792"/>
          </a:xfrm>
        </p:spPr>
        <p:txBody>
          <a:bodyPr/>
          <a:lstStyle/>
          <a:p>
            <a:pPr marL="68580" lvl="0" indent="0">
              <a:buNone/>
            </a:pPr>
            <a:r>
              <a:rPr lang="el-GR" dirty="0"/>
              <a:t>  </a:t>
            </a:r>
            <a:r>
              <a:rPr lang="el-GR" b="1" dirty="0"/>
              <a:t>η ισόγλωσσος για το /</a:t>
            </a:r>
            <a:r>
              <a:rPr lang="en-US" b="1" dirty="0" err="1"/>
              <a:t>h</a:t>
            </a:r>
            <a:r>
              <a:rPr lang="en-US" b="1" dirty="0" err="1">
                <a:latin typeface="Times New Roman" panose="02020603050405020304" pitchFamily="18" charset="0"/>
                <a:cs typeface="Times New Roman" panose="02020603050405020304" pitchFamily="18" charset="0"/>
              </a:rPr>
              <a:t>u</a:t>
            </a:r>
            <a:r>
              <a:rPr lang="el-GR" b="1" dirty="0"/>
              <a:t>:</a:t>
            </a:r>
            <a:r>
              <a:rPr lang="en-US" b="1" dirty="0"/>
              <a:t>s</a:t>
            </a:r>
            <a:r>
              <a:rPr lang="el-GR" b="1" dirty="0"/>
              <a:t>/ : /</a:t>
            </a:r>
            <a:r>
              <a:rPr lang="en-US" b="1" dirty="0" err="1"/>
              <a:t>h</a:t>
            </a:r>
            <a:r>
              <a:rPr lang="en-US" b="1" dirty="0" err="1">
                <a:latin typeface="Times New Roman" panose="02020603050405020304" pitchFamily="18" charset="0"/>
                <a:cs typeface="Times New Roman" panose="02020603050405020304" pitchFamily="18" charset="0"/>
              </a:rPr>
              <a:t>au</a:t>
            </a:r>
            <a:r>
              <a:rPr lang="en-US" b="1" dirty="0" err="1"/>
              <a:t>s</a:t>
            </a:r>
            <a:r>
              <a:rPr lang="el-GR" b="1" dirty="0"/>
              <a:t>/ «σπίτι»</a:t>
            </a:r>
          </a:p>
          <a:p>
            <a:pPr marL="68580" lvl="0" indent="0">
              <a:buNone/>
            </a:pPr>
            <a:endParaRPr lang="el-GR" b="1" dirty="0"/>
          </a:p>
          <a:p>
            <a:pPr marL="68580" lvl="0" indent="0">
              <a:buNone/>
            </a:pPr>
            <a:r>
              <a:rPr lang="el-GR" b="1" dirty="0"/>
              <a:t> </a:t>
            </a:r>
          </a:p>
          <a:p>
            <a:pPr marL="68580" lvl="0" indent="0">
              <a:buNone/>
            </a:pPr>
            <a:r>
              <a:rPr lang="el-GR" b="1" dirty="0"/>
              <a:t>          την </a:t>
            </a:r>
            <a:r>
              <a:rPr lang="el-GR" b="1" dirty="0" err="1"/>
              <a:t>ισόγλωσσο</a:t>
            </a:r>
            <a:r>
              <a:rPr lang="el-GR" b="1" dirty="0"/>
              <a:t> για το /</a:t>
            </a:r>
            <a:r>
              <a:rPr lang="en-US" b="1" dirty="0" err="1"/>
              <a:t>h</a:t>
            </a:r>
            <a:r>
              <a:rPr lang="en-US" b="1" dirty="0" err="1">
                <a:latin typeface="Times New Roman" panose="02020603050405020304" pitchFamily="18" charset="0"/>
                <a:cs typeface="Times New Roman" panose="02020603050405020304" pitchFamily="18" charset="0"/>
              </a:rPr>
              <a:t>u</a:t>
            </a:r>
            <a:r>
              <a:rPr lang="el-GR" b="1" dirty="0">
                <a:latin typeface="Times New Roman" panose="02020603050405020304" pitchFamily="18" charset="0"/>
                <a:cs typeface="Times New Roman" panose="02020603050405020304" pitchFamily="18" charset="0"/>
              </a:rPr>
              <a:t>:</a:t>
            </a:r>
            <a:r>
              <a:rPr lang="en-US" b="1" dirty="0"/>
              <a:t>s</a:t>
            </a:r>
            <a:r>
              <a:rPr lang="el-GR" b="1" dirty="0"/>
              <a:t>/: /</a:t>
            </a:r>
            <a:r>
              <a:rPr lang="en-US" b="1" dirty="0" err="1">
                <a:latin typeface="Times New Roman" panose="02020603050405020304" pitchFamily="18" charset="0"/>
                <a:cs typeface="Times New Roman" panose="02020603050405020304" pitchFamily="18" charset="0"/>
              </a:rPr>
              <a:t>au</a:t>
            </a:r>
            <a:r>
              <a:rPr lang="en-US" b="1" dirty="0" err="1"/>
              <a:t>s</a:t>
            </a:r>
            <a:r>
              <a:rPr lang="el-GR" b="1" dirty="0"/>
              <a:t>/ «έξω»</a:t>
            </a:r>
          </a:p>
          <a:p>
            <a:pPr marL="68580" lvl="0" indent="0">
              <a:buNone/>
            </a:pPr>
            <a:endParaRPr lang="el-GR" b="1" dirty="0"/>
          </a:p>
          <a:p>
            <a:pPr marL="68580" lvl="0" indent="0">
              <a:buNone/>
            </a:pPr>
            <a:endParaRPr lang="el-GR" b="1" dirty="0"/>
          </a:p>
          <a:p>
            <a:pPr marL="68580" lvl="0" indent="0">
              <a:buNone/>
            </a:pPr>
            <a:r>
              <a:rPr lang="el-GR" b="1" dirty="0"/>
              <a:t>          την </a:t>
            </a:r>
            <a:r>
              <a:rPr lang="el-GR" b="1" dirty="0" err="1"/>
              <a:t>ισόγλωσσο</a:t>
            </a:r>
            <a:r>
              <a:rPr lang="el-GR" b="1" dirty="0"/>
              <a:t> για το /</a:t>
            </a:r>
            <a:r>
              <a:rPr lang="en-US" b="1" dirty="0" err="1"/>
              <a:t>br</a:t>
            </a:r>
            <a:r>
              <a:rPr lang="en-US" b="1" dirty="0" err="1">
                <a:latin typeface="Times New Roman" panose="02020603050405020304" pitchFamily="18" charset="0"/>
                <a:cs typeface="Times New Roman" panose="02020603050405020304" pitchFamily="18" charset="0"/>
              </a:rPr>
              <a:t>u</a:t>
            </a:r>
            <a:r>
              <a:rPr lang="el-GR" b="1" dirty="0">
                <a:latin typeface="Times New Roman" panose="02020603050405020304" pitchFamily="18" charset="0"/>
                <a:cs typeface="Times New Roman" panose="02020603050405020304" pitchFamily="18" charset="0"/>
              </a:rPr>
              <a:t>:</a:t>
            </a:r>
            <a:r>
              <a:rPr lang="en-US" b="1" dirty="0"/>
              <a:t>n</a:t>
            </a:r>
            <a:r>
              <a:rPr lang="el-GR" b="1" dirty="0"/>
              <a:t>/: /</a:t>
            </a:r>
            <a:r>
              <a:rPr lang="en-US" b="1" dirty="0" err="1"/>
              <a:t>br</a:t>
            </a:r>
            <a:r>
              <a:rPr lang="en-US" b="1" dirty="0" err="1">
                <a:latin typeface="Times New Roman" panose="02020603050405020304" pitchFamily="18" charset="0"/>
                <a:cs typeface="Times New Roman" panose="02020603050405020304" pitchFamily="18" charset="0"/>
              </a:rPr>
              <a:t>au</a:t>
            </a:r>
            <a:r>
              <a:rPr lang="en-US" b="1" dirty="0" err="1"/>
              <a:t>n</a:t>
            </a:r>
            <a:r>
              <a:rPr lang="el-GR" b="1" dirty="0"/>
              <a:t>/ «καφέ»</a:t>
            </a:r>
          </a:p>
          <a:p>
            <a:endParaRPr lang="en-GB"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708920"/>
            <a:ext cx="1590675"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EFCC6B5-7FAF-9F4F-8173-AF364431C242}"/>
              </a:ext>
            </a:extLst>
          </p:cNvPr>
          <p:cNvSpPr txBox="1"/>
          <p:nvPr/>
        </p:nvSpPr>
        <p:spPr>
          <a:xfrm>
            <a:off x="467544" y="2078283"/>
            <a:ext cx="5112568" cy="646331"/>
          </a:xfrm>
          <a:prstGeom prst="rect">
            <a:avLst/>
          </a:prstGeom>
          <a:noFill/>
        </p:spPr>
        <p:txBody>
          <a:bodyPr wrap="square" rtlCol="0">
            <a:spAutoFit/>
          </a:bodyPr>
          <a:lstStyle/>
          <a:p>
            <a:r>
              <a:rPr lang="en-US" dirty="0"/>
              <a:t>O </a:t>
            </a:r>
            <a:r>
              <a:rPr lang="en-US" dirty="0" err="1"/>
              <a:t>Wenker</a:t>
            </a:r>
            <a:r>
              <a:rPr lang="en-US" dirty="0"/>
              <a:t> </a:t>
            </a:r>
            <a:r>
              <a:rPr lang="el-GR" dirty="0"/>
              <a:t>ωστόσο διαπίστωσε ότι: </a:t>
            </a:r>
          </a:p>
          <a:p>
            <a:endParaRPr lang="el-GR" dirty="0"/>
          </a:p>
        </p:txBody>
      </p:sp>
      <p:sp>
        <p:nvSpPr>
          <p:cNvPr id="5" name="TextBox 4">
            <a:extLst>
              <a:ext uri="{FF2B5EF4-FFF2-40B4-BE49-F238E27FC236}">
                <a16:creationId xmlns:a16="http://schemas.microsoft.com/office/drawing/2014/main" id="{6FDC0FAE-A52C-D74A-951F-5DD62A501EDF}"/>
              </a:ext>
            </a:extLst>
          </p:cNvPr>
          <p:cNvSpPr txBox="1"/>
          <p:nvPr/>
        </p:nvSpPr>
        <p:spPr>
          <a:xfrm>
            <a:off x="310885" y="3618835"/>
            <a:ext cx="2376264" cy="369332"/>
          </a:xfrm>
          <a:prstGeom prst="rect">
            <a:avLst/>
          </a:prstGeom>
          <a:noFill/>
        </p:spPr>
        <p:txBody>
          <a:bodyPr wrap="square" rtlCol="0">
            <a:spAutoFit/>
          </a:bodyPr>
          <a:lstStyle/>
          <a:p>
            <a:r>
              <a:rPr lang="el-GR" dirty="0"/>
              <a:t>Δεν συνέπιπτε με </a:t>
            </a:r>
          </a:p>
        </p:txBody>
      </p:sp>
      <p:pic>
        <p:nvPicPr>
          <p:cNvPr id="9" name="Picture 3">
            <a:extLst>
              <a:ext uri="{FF2B5EF4-FFF2-40B4-BE49-F238E27FC236}">
                <a16:creationId xmlns:a16="http://schemas.microsoft.com/office/drawing/2014/main" id="{12559C94-EFEA-9F40-AD96-BE18FBEC9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593" y="3530150"/>
            <a:ext cx="4572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AF45C47-ECAC-5940-9288-5FBF50BC5BFE}"/>
              </a:ext>
            </a:extLst>
          </p:cNvPr>
          <p:cNvSpPr txBox="1"/>
          <p:nvPr/>
        </p:nvSpPr>
        <p:spPr>
          <a:xfrm>
            <a:off x="323528" y="4725144"/>
            <a:ext cx="2736304" cy="369332"/>
          </a:xfrm>
          <a:prstGeom prst="rect">
            <a:avLst/>
          </a:prstGeom>
          <a:noFill/>
        </p:spPr>
        <p:txBody>
          <a:bodyPr wrap="square" rtlCol="0">
            <a:spAutoFit/>
          </a:bodyPr>
          <a:lstStyle/>
          <a:p>
            <a:r>
              <a:rPr lang="el-GR" dirty="0"/>
              <a:t>η οποία δεν συνέπιπτε με  </a:t>
            </a:r>
          </a:p>
        </p:txBody>
      </p:sp>
      <p:pic>
        <p:nvPicPr>
          <p:cNvPr id="11" name="Picture 3">
            <a:extLst>
              <a:ext uri="{FF2B5EF4-FFF2-40B4-BE49-F238E27FC236}">
                <a16:creationId xmlns:a16="http://schemas.microsoft.com/office/drawing/2014/main" id="{CD92DFA4-4CC2-0E49-B9F1-8666DF3E4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761" y="4659778"/>
            <a:ext cx="4572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950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φιλολογια</a:t>
            </a:r>
            <a:endParaRPr lang="en-GB" dirty="0"/>
          </a:p>
        </p:txBody>
      </p:sp>
      <p:sp>
        <p:nvSpPr>
          <p:cNvPr id="3" name="Content Placeholder 2"/>
          <p:cNvSpPr>
            <a:spLocks noGrp="1"/>
          </p:cNvSpPr>
          <p:nvPr>
            <p:ph idx="1"/>
          </p:nvPr>
        </p:nvSpPr>
        <p:spPr/>
        <p:txBody>
          <a:bodyPr/>
          <a:lstStyle/>
          <a:p>
            <a:pPr marL="68580" indent="0">
              <a:lnSpc>
                <a:spcPct val="114000"/>
              </a:lnSpc>
              <a:buNone/>
            </a:pPr>
            <a:r>
              <a:rPr lang="el-GR" b="1" dirty="0">
                <a:uFill>
                  <a:solidFill>
                    <a:schemeClr val="accent3">
                      <a:lumMod val="60000"/>
                      <a:lumOff val="40000"/>
                    </a:schemeClr>
                  </a:solidFill>
                </a:uFill>
              </a:rPr>
              <a:t>συμπέρασμα</a:t>
            </a:r>
            <a:endParaRPr lang="el-GR" b="1" dirty="0"/>
          </a:p>
          <a:p>
            <a:pPr marL="0" indent="0">
              <a:lnSpc>
                <a:spcPct val="114000"/>
              </a:lnSpc>
              <a:buNone/>
            </a:pPr>
            <a:endParaRPr lang="en-GB" b="1" dirty="0"/>
          </a:p>
          <a:p>
            <a:pPr>
              <a:lnSpc>
                <a:spcPct val="114000"/>
              </a:lnSpc>
            </a:pPr>
            <a:r>
              <a:rPr lang="el-GR" b="1" dirty="0"/>
              <a:t>σε κάποιες διαλέκτους η αλλάγή </a:t>
            </a:r>
            <a:r>
              <a:rPr lang="el-GR" b="1" dirty="0">
                <a:solidFill>
                  <a:schemeClr val="accent1"/>
                </a:solidFill>
                <a:uFill>
                  <a:solidFill>
                    <a:schemeClr val="accent3">
                      <a:lumMod val="60000"/>
                      <a:lumOff val="40000"/>
                    </a:schemeClr>
                  </a:solidFill>
                </a:uFill>
              </a:rPr>
              <a:t>δεν είχε </a:t>
            </a:r>
          </a:p>
          <a:p>
            <a:pPr marL="0" indent="0">
              <a:lnSpc>
                <a:spcPct val="114000"/>
              </a:lnSpc>
              <a:buNone/>
            </a:pPr>
            <a:r>
              <a:rPr lang="el-GR" b="1" dirty="0">
                <a:solidFill>
                  <a:schemeClr val="accent1"/>
                </a:solidFill>
                <a:uFill>
                  <a:solidFill>
                    <a:schemeClr val="accent3">
                      <a:lumMod val="60000"/>
                      <a:lumOff val="40000"/>
                    </a:schemeClr>
                  </a:solidFill>
                </a:uFill>
              </a:rPr>
              <a:t>  περάσει με συστηματικό τρόπο</a:t>
            </a:r>
            <a:r>
              <a:rPr lang="el-GR" b="1" dirty="0">
                <a:uFill>
                  <a:solidFill>
                    <a:schemeClr val="accent3">
                      <a:lumMod val="60000"/>
                      <a:lumOff val="40000"/>
                    </a:schemeClr>
                  </a:solidFill>
                </a:uFill>
              </a:rPr>
              <a:t> </a:t>
            </a:r>
            <a:r>
              <a:rPr lang="el-GR" b="1" dirty="0"/>
              <a:t>αφού </a:t>
            </a:r>
          </a:p>
          <a:p>
            <a:pPr marL="0" indent="0">
              <a:lnSpc>
                <a:spcPct val="114000"/>
              </a:lnSpc>
              <a:buNone/>
            </a:pPr>
            <a:r>
              <a:rPr lang="el-GR" b="1" dirty="0"/>
              <a:t>   κάποιες λέξεις διατηρούσαν</a:t>
            </a:r>
          </a:p>
          <a:p>
            <a:pPr marL="0" indent="0">
              <a:lnSpc>
                <a:spcPct val="114000"/>
              </a:lnSpc>
              <a:buNone/>
            </a:pPr>
            <a:r>
              <a:rPr lang="el-GR" b="1" dirty="0"/>
              <a:t> το αρχικό φωνήεν ενώ άλλες τη δίφθογγο </a:t>
            </a:r>
          </a:p>
          <a:p>
            <a:pPr marL="0" indent="0">
              <a:buNone/>
            </a:pPr>
            <a:endParaRPr lang="en-GB"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483752"/>
            <a:ext cx="1590675"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35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Δομιστικη διαλεκτολογια</a:t>
            </a:r>
            <a:endParaRPr lang="en-GB" dirty="0"/>
          </a:p>
        </p:txBody>
      </p:sp>
      <p:sp>
        <p:nvSpPr>
          <p:cNvPr id="5" name="Text Placeholder 4"/>
          <p:cNvSpPr>
            <a:spLocks noGrp="1"/>
          </p:cNvSpPr>
          <p:nvPr>
            <p:ph type="body" idx="1"/>
          </p:nvPr>
        </p:nvSpPr>
        <p:spPr/>
        <p:txBody>
          <a:bodyPr/>
          <a:lstStyle/>
          <a:p>
            <a:pPr>
              <a:spcBef>
                <a:spcPts val="0"/>
              </a:spcBef>
            </a:pPr>
            <a:r>
              <a:rPr lang="el-GR" b="1" dirty="0"/>
              <a:t>επίδραση δομιστικών προσεγγίσεων </a:t>
            </a:r>
            <a:endParaRPr lang="en-GB" b="1" dirty="0"/>
          </a:p>
          <a:p>
            <a:pPr>
              <a:spcBef>
                <a:spcPts val="0"/>
              </a:spcBef>
            </a:pPr>
            <a:r>
              <a:rPr lang="el-GR" b="1" dirty="0"/>
              <a:t>στον κλάδο της διαλεκτολογίας </a:t>
            </a:r>
          </a:p>
          <a:p>
            <a:endParaRPr lang="en-GB" dirty="0"/>
          </a:p>
        </p:txBody>
      </p:sp>
    </p:spTree>
    <p:extLst>
      <p:ext uri="{BB962C8B-B14F-4D97-AF65-F5344CB8AC3E}">
        <p14:creationId xmlns:p14="http://schemas.microsoft.com/office/powerpoint/2010/main" val="900872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Διαλεκτολογια &amp; θεωρητικη γλωσσολογια</a:t>
            </a:r>
            <a:endParaRPr lang="en-GB" dirty="0"/>
          </a:p>
        </p:txBody>
      </p:sp>
      <p:sp>
        <p:nvSpPr>
          <p:cNvPr id="5" name="Content Placeholder 4"/>
          <p:cNvSpPr>
            <a:spLocks noGrp="1"/>
          </p:cNvSpPr>
          <p:nvPr>
            <p:ph idx="1"/>
          </p:nvPr>
        </p:nvSpPr>
        <p:spPr/>
        <p:txBody>
          <a:bodyPr>
            <a:normAutofit lnSpcReduction="10000"/>
          </a:bodyPr>
          <a:lstStyle/>
          <a:p>
            <a:pPr algn="ctr">
              <a:lnSpc>
                <a:spcPct val="150000"/>
              </a:lnSpc>
            </a:pPr>
            <a:r>
              <a:rPr lang="el-GR" b="1" dirty="0"/>
              <a:t>Οι δομικές και γενετικές γλωσσικές προσεγγίσεις ενδιαφέρονται για τη μελέτη του γλωσσικού συστήματος και όχι για εξωτερικούς παράγοντες γλωσσικής διαφοροποίησης όπως ο γεωγραφικός ή ο κοινωνικός. Με άλλα λόγια, εκλαμβάνουν κάθε γλωσσική ποικιλία ως μία αυτόνομη οντότητα, ως ένα συγχρονικά «κλειστό» γλωσσικό σύστημα. Στόχος τους είναι η αποκάλυψη της δομής του συστήματος, δηλαδή των (συνταγματικών, παραδειγματικών) σχέσεων μεταξύ των γλωσσικών στοιχείων.</a:t>
            </a:r>
          </a:p>
          <a:p>
            <a:endParaRPr lang="el-GR" dirty="0"/>
          </a:p>
          <a:p>
            <a:endParaRPr lang="en-GB" b="1" dirty="0"/>
          </a:p>
        </p:txBody>
      </p:sp>
    </p:spTree>
    <p:extLst>
      <p:ext uri="{BB962C8B-B14F-4D97-AF65-F5344CB8AC3E}">
        <p14:creationId xmlns:p14="http://schemas.microsoft.com/office/powerpoint/2010/main" val="21083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γλωσσικοι χαρτεσ / ατλαντεσ</a:t>
            </a:r>
          </a:p>
        </p:txBody>
      </p:sp>
      <p:sp>
        <p:nvSpPr>
          <p:cNvPr id="3" name="Content Placeholder 2"/>
          <p:cNvSpPr>
            <a:spLocks noGrp="1"/>
          </p:cNvSpPr>
          <p:nvPr>
            <p:ph idx="1"/>
          </p:nvPr>
        </p:nvSpPr>
        <p:spPr/>
        <p:txBody>
          <a:bodyPr>
            <a:normAutofit/>
          </a:bodyPr>
          <a:lstStyle/>
          <a:p>
            <a:r>
              <a:rPr lang="el-GR" b="1" dirty="0">
                <a:solidFill>
                  <a:schemeClr val="accent1"/>
                </a:solidFill>
              </a:rPr>
              <a:t>ερμηνευτικοί χάρτες</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988" y="2449461"/>
            <a:ext cx="1839817" cy="286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111" y="4305301"/>
            <a:ext cx="1737122"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786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Διαλεκτολογια &amp; θεωρητικη γλωσσολογια</a:t>
            </a:r>
            <a:endParaRPr lang="en-GB" dirty="0"/>
          </a:p>
        </p:txBody>
      </p:sp>
      <p:sp>
        <p:nvSpPr>
          <p:cNvPr id="5" name="Content Placeholder 4"/>
          <p:cNvSpPr>
            <a:spLocks noGrp="1"/>
          </p:cNvSpPr>
          <p:nvPr>
            <p:ph idx="1"/>
          </p:nvPr>
        </p:nvSpPr>
        <p:spPr/>
        <p:txBody>
          <a:bodyPr/>
          <a:lstStyle/>
          <a:p>
            <a:pPr marL="68580" indent="0">
              <a:lnSpc>
                <a:spcPct val="114000"/>
              </a:lnSpc>
              <a:buNone/>
            </a:pPr>
            <a:r>
              <a:rPr lang="el-GR" b="1" dirty="0"/>
              <a:t>Στόχος της παραδοσιακής διαλεκτολογίας ήταν: </a:t>
            </a:r>
          </a:p>
          <a:p>
            <a:pPr>
              <a:lnSpc>
                <a:spcPct val="114000"/>
              </a:lnSpc>
            </a:pPr>
            <a:r>
              <a:rPr lang="el-GR" b="1" dirty="0"/>
              <a:t>η </a:t>
            </a:r>
            <a:r>
              <a:rPr lang="el-GR" b="1" dirty="0">
                <a:solidFill>
                  <a:schemeClr val="accent1"/>
                </a:solidFill>
                <a:uFill>
                  <a:solidFill>
                    <a:schemeClr val="accent3">
                      <a:lumMod val="60000"/>
                      <a:lumOff val="40000"/>
                    </a:schemeClr>
                  </a:solidFill>
                </a:uFill>
              </a:rPr>
              <a:t>καταγραφή της γεωγραφικής κατανομής </a:t>
            </a:r>
            <a:r>
              <a:rPr lang="el-GR" b="1" dirty="0">
                <a:uFill>
                  <a:solidFill>
                    <a:schemeClr val="accent3">
                      <a:lumMod val="60000"/>
                      <a:lumOff val="40000"/>
                    </a:schemeClr>
                  </a:solidFill>
                </a:uFill>
              </a:rPr>
              <a:t>των γλωσσικών στοιχείων</a:t>
            </a:r>
          </a:p>
          <a:p>
            <a:pPr>
              <a:lnSpc>
                <a:spcPct val="114000"/>
              </a:lnSpc>
            </a:pPr>
            <a:endParaRPr lang="el-GR" b="1" dirty="0"/>
          </a:p>
          <a:p>
            <a:pPr>
              <a:lnSpc>
                <a:spcPct val="114000"/>
              </a:lnSpc>
            </a:pPr>
            <a:r>
              <a:rPr lang="el-GR" b="1" dirty="0"/>
              <a:t>η ανάδειξη των </a:t>
            </a:r>
            <a:r>
              <a:rPr lang="el-GR" b="1" dirty="0">
                <a:uFill>
                  <a:solidFill>
                    <a:schemeClr val="accent3">
                      <a:lumMod val="60000"/>
                      <a:lumOff val="40000"/>
                    </a:schemeClr>
                  </a:solidFill>
                </a:uFill>
              </a:rPr>
              <a:t>διαφορετικών διαλεκτικών περιοχών </a:t>
            </a:r>
            <a:r>
              <a:rPr lang="el-GR" b="1" dirty="0"/>
              <a:t>μέσα από </a:t>
            </a:r>
            <a:r>
              <a:rPr lang="el-GR" b="1" dirty="0">
                <a:solidFill>
                  <a:schemeClr val="accent1"/>
                </a:solidFill>
              </a:rPr>
              <a:t>διαλεκτικούς χάρτες </a:t>
            </a:r>
            <a:r>
              <a:rPr lang="el-GR" b="1" dirty="0"/>
              <a:t>και δεσμίδες ισογλώσσων</a:t>
            </a:r>
          </a:p>
          <a:p>
            <a:endParaRPr lang="en-GB" b="1" dirty="0"/>
          </a:p>
        </p:txBody>
      </p:sp>
    </p:spTree>
    <p:extLst>
      <p:ext uri="{BB962C8B-B14F-4D97-AF65-F5344CB8AC3E}">
        <p14:creationId xmlns:p14="http://schemas.microsoft.com/office/powerpoint/2010/main" val="380792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θεωρητικη γλωσσολογια</a:t>
            </a:r>
            <a:endParaRPr lang="en-GB" dirty="0"/>
          </a:p>
        </p:txBody>
      </p:sp>
      <p:sp>
        <p:nvSpPr>
          <p:cNvPr id="3" name="Content Placeholder 2"/>
          <p:cNvSpPr>
            <a:spLocks noGrp="1"/>
          </p:cNvSpPr>
          <p:nvPr>
            <p:ph idx="1"/>
          </p:nvPr>
        </p:nvSpPr>
        <p:spPr/>
        <p:txBody>
          <a:bodyPr>
            <a:normAutofit fontScale="62500" lnSpcReduction="20000"/>
          </a:bodyPr>
          <a:lstStyle/>
          <a:p>
            <a:pPr marL="68580" indent="0">
              <a:buNone/>
            </a:pPr>
            <a:r>
              <a:rPr lang="el-GR" sz="3600" b="1" dirty="0" err="1">
                <a:uFill>
                  <a:solidFill>
                    <a:schemeClr val="accent3">
                      <a:lumMod val="60000"/>
                      <a:lumOff val="40000"/>
                    </a:schemeClr>
                  </a:solidFill>
                </a:uFill>
              </a:rPr>
              <a:t>Δομιστική</a:t>
            </a:r>
            <a:r>
              <a:rPr lang="el-GR" sz="3600" b="1" dirty="0">
                <a:uFill>
                  <a:solidFill>
                    <a:schemeClr val="accent3">
                      <a:lumMod val="60000"/>
                      <a:lumOff val="40000"/>
                    </a:schemeClr>
                  </a:solidFill>
                </a:uFill>
              </a:rPr>
              <a:t>/δομική γλωσσολογία: </a:t>
            </a:r>
          </a:p>
          <a:p>
            <a:pPr marL="0" indent="0">
              <a:buNone/>
            </a:pPr>
            <a:endParaRPr lang="el-GR" dirty="0"/>
          </a:p>
          <a:p>
            <a:pPr marL="0" indent="0">
              <a:buNone/>
            </a:pPr>
            <a:endParaRPr lang="el-GR" dirty="0"/>
          </a:p>
          <a:p>
            <a:pPr marL="1417120" lvl="5" indent="0">
              <a:lnSpc>
                <a:spcPct val="170000"/>
              </a:lnSpc>
              <a:buNone/>
            </a:pPr>
            <a:r>
              <a:rPr lang="el-GR" sz="2900" b="1" dirty="0"/>
              <a:t>δίνοντας </a:t>
            </a:r>
            <a:r>
              <a:rPr lang="el-GR" sz="2900" b="1" dirty="0">
                <a:solidFill>
                  <a:srgbClr val="C00000"/>
                </a:solidFill>
              </a:rPr>
              <a:t>έμφαση στη δομή του γλωσσικού συστήματος και στις σχέσεις μεταξύ των γλωσσικών στοιχείων</a:t>
            </a:r>
            <a:r>
              <a:rPr lang="el-GR" sz="2900" b="1" dirty="0"/>
              <a:t>, ανέδειξε ότι η μελέτη </a:t>
            </a:r>
            <a:r>
              <a:rPr lang="el-GR" sz="2900" b="1" dirty="0">
                <a:solidFill>
                  <a:srgbClr val="C00000"/>
                </a:solidFill>
              </a:rPr>
              <a:t>μεμονωμένων γλωσσικών τύπων </a:t>
            </a:r>
            <a:r>
              <a:rPr lang="el-GR" sz="2900" b="1" dirty="0"/>
              <a:t>αποτελούσε βασικό </a:t>
            </a:r>
            <a:r>
              <a:rPr lang="el-GR" sz="2900" b="1" dirty="0">
                <a:solidFill>
                  <a:srgbClr val="C00000"/>
                </a:solidFill>
              </a:rPr>
              <a:t>μειονέκτημα </a:t>
            </a:r>
            <a:r>
              <a:rPr lang="el-GR" sz="2900" b="1" dirty="0"/>
              <a:t>της </a:t>
            </a:r>
            <a:r>
              <a:rPr lang="el-GR" sz="2900" b="1" dirty="0">
                <a:solidFill>
                  <a:srgbClr val="C00000"/>
                </a:solidFill>
              </a:rPr>
              <a:t>παραδοσιακής γλωσσολογίας.</a:t>
            </a:r>
          </a:p>
          <a:p>
            <a:pPr marL="68580" indent="0">
              <a:buNone/>
            </a:pPr>
            <a:r>
              <a:rPr lang="el-GR" b="1" dirty="0">
                <a:uFill>
                  <a:solidFill>
                    <a:schemeClr val="accent3">
                      <a:lumMod val="60000"/>
                      <a:lumOff val="40000"/>
                    </a:schemeClr>
                  </a:solidFill>
                </a:uFill>
              </a:rPr>
              <a:t> </a:t>
            </a:r>
          </a:p>
          <a:p>
            <a:pPr marL="68580" indent="0">
              <a:buNone/>
            </a:pPr>
            <a:endParaRPr lang="el-GR" b="1" dirty="0">
              <a:uFill>
                <a:solidFill>
                  <a:schemeClr val="accent3">
                    <a:lumMod val="60000"/>
                    <a:lumOff val="40000"/>
                  </a:schemeClr>
                </a:solidFill>
              </a:uFill>
            </a:endParaRPr>
          </a:p>
          <a:p>
            <a:pPr marL="68580" indent="0">
              <a:buNone/>
            </a:pPr>
            <a:endParaRPr lang="el-GR" b="1" dirty="0">
              <a:uFill>
                <a:solidFill>
                  <a:schemeClr val="accent3">
                    <a:lumMod val="60000"/>
                    <a:lumOff val="40000"/>
                  </a:schemeClr>
                </a:solidFill>
              </a:uFill>
            </a:endParaRPr>
          </a:p>
          <a:p>
            <a:pPr marL="0" indent="0">
              <a:buNone/>
            </a:pPr>
            <a:endParaRPr lang="en-GB" b="1" dirty="0"/>
          </a:p>
        </p:txBody>
      </p:sp>
      <p:sp>
        <p:nvSpPr>
          <p:cNvPr id="4" name="Right Arrow 3"/>
          <p:cNvSpPr/>
          <p:nvPr/>
        </p:nvSpPr>
        <p:spPr>
          <a:xfrm>
            <a:off x="1187624" y="3140968"/>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39292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Δομιστικη διαλεκτολογια</a:t>
            </a:r>
            <a:endParaRPr lang="en-GB" dirty="0"/>
          </a:p>
        </p:txBody>
      </p:sp>
      <p:sp>
        <p:nvSpPr>
          <p:cNvPr id="3" name="Content Placeholder 2"/>
          <p:cNvSpPr>
            <a:spLocks noGrp="1"/>
          </p:cNvSpPr>
          <p:nvPr>
            <p:ph idx="1"/>
          </p:nvPr>
        </p:nvSpPr>
        <p:spPr>
          <a:xfrm>
            <a:off x="685800" y="2121408"/>
            <a:ext cx="7772400" cy="3539840"/>
          </a:xfrm>
        </p:spPr>
        <p:txBody>
          <a:bodyPr>
            <a:normAutofit fontScale="92500" lnSpcReduction="10000"/>
          </a:bodyPr>
          <a:lstStyle/>
          <a:p>
            <a:pPr>
              <a:lnSpc>
                <a:spcPct val="170000"/>
              </a:lnSpc>
            </a:pPr>
            <a:r>
              <a:rPr lang="el-GR" sz="2400" b="1" dirty="0"/>
              <a:t>Η συστηματική μελέτη των διαλεκτικών διαφορών οδήγησε στην ανάπτυξη της δομικής/</a:t>
            </a:r>
            <a:r>
              <a:rPr lang="el-GR" sz="2400" b="1" dirty="0" err="1"/>
              <a:t>δομιστικής</a:t>
            </a:r>
            <a:r>
              <a:rPr lang="el-GR" sz="2400" b="1" dirty="0"/>
              <a:t> διαλεκτολογίας. </a:t>
            </a:r>
          </a:p>
          <a:p>
            <a:endParaRPr lang="el-GR" dirty="0"/>
          </a:p>
          <a:p>
            <a:r>
              <a:rPr lang="el-GR" dirty="0"/>
              <a:t>Η </a:t>
            </a:r>
            <a:r>
              <a:rPr lang="el-GR" dirty="0" err="1"/>
              <a:t>δομιστική</a:t>
            </a:r>
            <a:r>
              <a:rPr lang="el-GR" dirty="0"/>
              <a:t> διαλεκτολογία εγκαινιάζεται το</a:t>
            </a:r>
            <a:r>
              <a:rPr lang="el-GR" b="1" dirty="0"/>
              <a:t>1954</a:t>
            </a:r>
            <a:r>
              <a:rPr lang="el-GR" dirty="0"/>
              <a:t> με τη</a:t>
            </a:r>
            <a:endParaRPr lang="el-GR" b="1" dirty="0"/>
          </a:p>
          <a:p>
            <a:pPr marL="0" indent="0">
              <a:lnSpc>
                <a:spcPct val="114000"/>
              </a:lnSpc>
              <a:buNone/>
            </a:pPr>
            <a:r>
              <a:rPr lang="el-GR" b="1" dirty="0"/>
              <a:t>δημοσίευση του άρθρου του Uriel </a:t>
            </a:r>
            <a:r>
              <a:rPr lang="el-GR" b="1" dirty="0" err="1"/>
              <a:t>Weinreich</a:t>
            </a:r>
            <a:r>
              <a:rPr lang="el-GR" b="1" dirty="0"/>
              <a:t> </a:t>
            </a:r>
          </a:p>
          <a:p>
            <a:pPr marL="68580" indent="0" algn="ctr">
              <a:lnSpc>
                <a:spcPct val="114000"/>
              </a:lnSpc>
              <a:buNone/>
            </a:pPr>
            <a:r>
              <a:rPr lang="el-GR" sz="2800" b="1" i="1" dirty="0"/>
              <a:t>     Μπορεί να υπάρξει </a:t>
            </a:r>
            <a:r>
              <a:rPr lang="el-GR" sz="2800" b="1" i="1" dirty="0">
                <a:solidFill>
                  <a:schemeClr val="accent1"/>
                </a:solidFill>
              </a:rPr>
              <a:t>δομιστική διαλεκτολογία</a:t>
            </a:r>
            <a:r>
              <a:rPr lang="el-GR" sz="2800" b="1" i="1" dirty="0"/>
              <a:t>;</a:t>
            </a:r>
            <a:endParaRPr lang="en-GB" sz="2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922" y="3284984"/>
            <a:ext cx="1392975" cy="181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48D10B2-D94F-9A49-9D7B-5B65F233A5E2}"/>
              </a:ext>
            </a:extLst>
          </p:cNvPr>
          <p:cNvSpPr txBox="1"/>
          <p:nvPr/>
        </p:nvSpPr>
        <p:spPr>
          <a:xfrm>
            <a:off x="670671" y="5653216"/>
            <a:ext cx="7698321" cy="1200329"/>
          </a:xfrm>
          <a:prstGeom prst="rect">
            <a:avLst/>
          </a:prstGeom>
          <a:noFill/>
        </p:spPr>
        <p:txBody>
          <a:bodyPr wrap="square" rtlCol="0">
            <a:spAutoFit/>
          </a:bodyPr>
          <a:lstStyle/>
          <a:p>
            <a:r>
              <a:rPr lang="el-GR" dirty="0"/>
              <a:t>Το ερώτημα που θέτει ο τίτλος ήταν βάσιμο καθώς έως τότε, σύμφωνα με τη δομική γλωσσολογία, ένα γλωσσικό σύστημα θα πρέπει να μελετάται αυτόνομα.</a:t>
            </a:r>
          </a:p>
          <a:p>
            <a:endParaRPr lang="el-GR" dirty="0"/>
          </a:p>
        </p:txBody>
      </p:sp>
    </p:spTree>
    <p:extLst>
      <p:ext uri="{BB962C8B-B14F-4D97-AF65-F5344CB8AC3E}">
        <p14:creationId xmlns:p14="http://schemas.microsoft.com/office/powerpoint/2010/main" val="3771610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θεωρητικη γλωσσολογια</a:t>
            </a:r>
            <a:endParaRPr lang="en-GB" dirty="0"/>
          </a:p>
        </p:txBody>
      </p:sp>
      <p:sp>
        <p:nvSpPr>
          <p:cNvPr id="3" name="Content Placeholder 2"/>
          <p:cNvSpPr>
            <a:spLocks noGrp="1"/>
          </p:cNvSpPr>
          <p:nvPr>
            <p:ph idx="1"/>
          </p:nvPr>
        </p:nvSpPr>
        <p:spPr/>
        <p:txBody>
          <a:bodyPr/>
          <a:lstStyle/>
          <a:p>
            <a:r>
              <a:rPr lang="el-GR" dirty="0"/>
              <a:t>Σύμφωνα με την </a:t>
            </a:r>
            <a:r>
              <a:rPr lang="el-GR" dirty="0" err="1"/>
              <a:t>δομιστική</a:t>
            </a:r>
            <a:r>
              <a:rPr lang="el-GR" dirty="0"/>
              <a:t> οπτική:</a:t>
            </a:r>
            <a:endParaRPr lang="en-GB" dirty="0"/>
          </a:p>
        </p:txBody>
      </p:sp>
      <p:sp>
        <p:nvSpPr>
          <p:cNvPr id="4" name="Rectangle 3"/>
          <p:cNvSpPr/>
          <p:nvPr/>
        </p:nvSpPr>
        <p:spPr>
          <a:xfrm>
            <a:off x="1619672" y="2636912"/>
            <a:ext cx="590465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l-GR" sz="2400" dirty="0"/>
              <a:t>ένα στοιχείο μιας γλωσσικής ποικιλίας Α που εμφανίζει ομοιότητα με ένα στοιχείο μιας γλωσσικής ποικιλίας Β </a:t>
            </a:r>
            <a:r>
              <a:rPr lang="el-GR" sz="2400" dirty="0">
                <a:uFill>
                  <a:solidFill>
                    <a:schemeClr val="accent3">
                      <a:lumMod val="60000"/>
                      <a:lumOff val="40000"/>
                    </a:schemeClr>
                  </a:solidFill>
                </a:uFill>
              </a:rPr>
              <a:t>μπορεί να μην εμφανίζει απαραίτητα δομική αντιστοιχία με αυτό</a:t>
            </a:r>
          </a:p>
        </p:txBody>
      </p:sp>
    </p:spTree>
    <p:extLst>
      <p:ext uri="{BB962C8B-B14F-4D97-AF65-F5344CB8AC3E}">
        <p14:creationId xmlns:p14="http://schemas.microsoft.com/office/powerpoint/2010/main" val="891612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Διαλεκτολογια &amp; θεωρητικη γλωσσολογια</a:t>
            </a:r>
            <a:endParaRPr lang="en-GB" dirty="0"/>
          </a:p>
        </p:txBody>
      </p:sp>
      <p:sp>
        <p:nvSpPr>
          <p:cNvPr id="5" name="Content Placeholder 4"/>
          <p:cNvSpPr>
            <a:spLocks noGrp="1"/>
          </p:cNvSpPr>
          <p:nvPr>
            <p:ph sz="half" idx="1"/>
          </p:nvPr>
        </p:nvSpPr>
        <p:spPr>
          <a:xfrm>
            <a:off x="395536" y="2692507"/>
            <a:ext cx="8280920" cy="4001740"/>
          </a:xfrm>
        </p:spPr>
        <p:txBody>
          <a:bodyPr>
            <a:normAutofit/>
          </a:bodyPr>
          <a:lstStyle/>
          <a:p>
            <a:pPr marL="0" indent="0">
              <a:buNone/>
            </a:pPr>
            <a:endParaRPr lang="el-GR" b="1" dirty="0"/>
          </a:p>
          <a:p>
            <a:r>
              <a:rPr lang="el-GR" b="1" dirty="0"/>
              <a:t> </a:t>
            </a:r>
            <a:r>
              <a:rPr lang="en-US" b="1" dirty="0">
                <a:solidFill>
                  <a:schemeClr val="accent1"/>
                </a:solidFill>
              </a:rPr>
              <a:t>Sam</a:t>
            </a:r>
            <a:r>
              <a:rPr lang="el-GR" b="1" dirty="0">
                <a:solidFill>
                  <a:schemeClr val="accent1"/>
                </a:solidFill>
              </a:rPr>
              <a:t> /</a:t>
            </a:r>
            <a:r>
              <a:rPr lang="en-US" b="1" dirty="0">
                <a:solidFill>
                  <a:schemeClr val="accent1"/>
                </a:solidFill>
              </a:rPr>
              <a:t>S</a:t>
            </a:r>
            <a:r>
              <a:rPr lang="el-GR" b="1" dirty="0">
                <a:solidFill>
                  <a:schemeClr val="accent1"/>
                </a:solidFill>
                <a:latin typeface="Times New Roman"/>
                <a:ea typeface="Calibri"/>
              </a:rPr>
              <a:t>æ</a:t>
            </a:r>
            <a:r>
              <a:rPr lang="en-US" b="1" dirty="0">
                <a:solidFill>
                  <a:schemeClr val="accent1"/>
                </a:solidFill>
              </a:rPr>
              <a:t>m</a:t>
            </a:r>
            <a:r>
              <a:rPr lang="el-GR" b="1" dirty="0">
                <a:solidFill>
                  <a:schemeClr val="accent1"/>
                </a:solidFill>
              </a:rPr>
              <a:t>/ </a:t>
            </a:r>
            <a:r>
              <a:rPr lang="en-US" b="1" dirty="0"/>
              <a:t>vs</a:t>
            </a:r>
            <a:r>
              <a:rPr lang="el-GR" b="1" dirty="0"/>
              <a:t> </a:t>
            </a:r>
            <a:r>
              <a:rPr lang="en-US" b="1" dirty="0">
                <a:solidFill>
                  <a:schemeClr val="accent1"/>
                </a:solidFill>
              </a:rPr>
              <a:t>psalm</a:t>
            </a:r>
            <a:r>
              <a:rPr lang="el-GR" b="1" dirty="0">
                <a:solidFill>
                  <a:schemeClr val="accent1"/>
                </a:solidFill>
              </a:rPr>
              <a:t> /</a:t>
            </a:r>
            <a:r>
              <a:rPr lang="en-US" b="1" dirty="0" err="1">
                <a:solidFill>
                  <a:schemeClr val="accent1"/>
                </a:solidFill>
                <a:latin typeface="Times New Roman" panose="02020603050405020304" pitchFamily="18" charset="0"/>
                <a:cs typeface="Times New Roman" panose="02020603050405020304" pitchFamily="18" charset="0"/>
              </a:rPr>
              <a:t>sa</a:t>
            </a:r>
            <a:r>
              <a:rPr lang="el-GR" b="1" dirty="0">
                <a:solidFill>
                  <a:schemeClr val="accent1"/>
                </a:solidFill>
                <a:latin typeface="Times New Roman" panose="02020603050405020304" pitchFamily="18" charset="0"/>
                <a:cs typeface="Times New Roman" panose="02020603050405020304" pitchFamily="18" charset="0"/>
              </a:rPr>
              <a:t>:</a:t>
            </a:r>
            <a:r>
              <a:rPr lang="en-US" b="1" dirty="0">
                <a:solidFill>
                  <a:schemeClr val="accent1"/>
                </a:solidFill>
              </a:rPr>
              <a:t>m</a:t>
            </a:r>
            <a:r>
              <a:rPr lang="el-GR" b="1" dirty="0">
                <a:solidFill>
                  <a:schemeClr val="accent1"/>
                </a:solidFill>
              </a:rPr>
              <a:t>/                     </a:t>
            </a:r>
            <a:r>
              <a:rPr lang="el-GR" b="1" dirty="0"/>
              <a:t>Ποικιλία Α</a:t>
            </a:r>
          </a:p>
          <a:p>
            <a:pPr marL="0" indent="0">
              <a:buNone/>
            </a:pPr>
            <a:r>
              <a:rPr lang="el-GR" b="1" dirty="0">
                <a:solidFill>
                  <a:schemeClr val="accent1"/>
                </a:solidFill>
                <a:latin typeface="Times New Roman"/>
                <a:ea typeface="Calibri"/>
              </a:rPr>
              <a:t>	</a:t>
            </a:r>
            <a:endParaRPr lang="en-US" b="1" dirty="0">
              <a:solidFill>
                <a:schemeClr val="accent1"/>
              </a:solidFill>
            </a:endParaRPr>
          </a:p>
          <a:p>
            <a:endParaRPr lang="en-GB" b="1" dirty="0"/>
          </a:p>
        </p:txBody>
      </p:sp>
      <p:sp>
        <p:nvSpPr>
          <p:cNvPr id="6" name="Content Placeholder 5"/>
          <p:cNvSpPr>
            <a:spLocks noGrp="1"/>
          </p:cNvSpPr>
          <p:nvPr>
            <p:ph sz="half" idx="2"/>
          </p:nvPr>
        </p:nvSpPr>
        <p:spPr>
          <a:xfrm>
            <a:off x="395536" y="3688871"/>
            <a:ext cx="8136904" cy="3977640"/>
          </a:xfrm>
        </p:spPr>
        <p:txBody>
          <a:bodyPr>
            <a:normAutofit/>
          </a:bodyPr>
          <a:lstStyle/>
          <a:p>
            <a:r>
              <a:rPr lang="el-GR" dirty="0"/>
              <a:t>με το φώνημα /</a:t>
            </a:r>
            <a:r>
              <a:rPr lang="en-US" dirty="0" err="1"/>
              <a:t>æ</a:t>
            </a:r>
            <a:r>
              <a:rPr lang="en-US" dirty="0"/>
              <a:t>/ </a:t>
            </a:r>
            <a:r>
              <a:rPr lang="el-GR" dirty="0"/>
              <a:t>μιας άλλης ποικιλίας στην οποία δεν βρίσκεται σε αντίθεση με το /</a:t>
            </a:r>
            <a:r>
              <a:rPr lang="en-US" dirty="0"/>
              <a:t>a:/ </a:t>
            </a:r>
            <a:r>
              <a:rPr lang="el-GR" dirty="0"/>
              <a:t>όπως σε </a:t>
            </a:r>
            <a:r>
              <a:rPr lang="el-GR" b="1" dirty="0"/>
              <a:t>(π.χ. </a:t>
            </a:r>
            <a:r>
              <a:rPr lang="el-GR" b="1" dirty="0" err="1"/>
              <a:t>σκοτσέζικες</a:t>
            </a:r>
            <a:r>
              <a:rPr lang="el-GR" b="1" dirty="0"/>
              <a:t> διάλεκτοι) </a:t>
            </a:r>
            <a:r>
              <a:rPr lang="el-GR" dirty="0"/>
              <a:t>όπου</a:t>
            </a:r>
          </a:p>
          <a:p>
            <a:pPr marL="68580" indent="0">
              <a:buNone/>
            </a:pPr>
            <a:r>
              <a:rPr lang="en-US" b="1" dirty="0">
                <a:solidFill>
                  <a:schemeClr val="accent1"/>
                </a:solidFill>
              </a:rPr>
              <a:t>Sam </a:t>
            </a:r>
            <a:r>
              <a:rPr lang="el-GR" b="1" dirty="0"/>
              <a:t>&amp;</a:t>
            </a:r>
            <a:r>
              <a:rPr lang="el-GR" b="1" dirty="0">
                <a:solidFill>
                  <a:schemeClr val="accent1"/>
                </a:solidFill>
              </a:rPr>
              <a:t> </a:t>
            </a:r>
            <a:r>
              <a:rPr lang="en-US" b="1" dirty="0">
                <a:solidFill>
                  <a:schemeClr val="accent1"/>
                </a:solidFill>
              </a:rPr>
              <a:t>psalm</a:t>
            </a:r>
            <a:r>
              <a:rPr lang="el-GR" b="1" dirty="0">
                <a:solidFill>
                  <a:schemeClr val="accent1"/>
                </a:solidFill>
              </a:rPr>
              <a:t>   </a:t>
            </a:r>
            <a:r>
              <a:rPr lang="el-GR" b="1" dirty="0"/>
              <a:t>προφέρονται το ίδιο             Ποικιλία Β</a:t>
            </a:r>
            <a:endParaRPr lang="el-GR" dirty="0"/>
          </a:p>
          <a:p>
            <a:r>
              <a:rPr lang="el-GR" dirty="0"/>
              <a:t>Με άλλα λόγια, ένα φώνημα /</a:t>
            </a:r>
            <a:r>
              <a:rPr lang="en-US" dirty="0" err="1"/>
              <a:t>æ</a:t>
            </a:r>
            <a:r>
              <a:rPr lang="en-US" dirty="0"/>
              <a:t>/ </a:t>
            </a:r>
            <a:r>
              <a:rPr lang="el-GR" dirty="0"/>
              <a:t>που βρίσκεται σε αντίθεση με το /</a:t>
            </a:r>
            <a:r>
              <a:rPr lang="en-US" dirty="0"/>
              <a:t>a:/ </a:t>
            </a:r>
            <a:r>
              <a:rPr lang="el-GR" dirty="0"/>
              <a:t>δεν μπορεί να συγκριθεί με ένα /</a:t>
            </a:r>
            <a:r>
              <a:rPr lang="en-US" dirty="0" err="1"/>
              <a:t>æ</a:t>
            </a:r>
            <a:r>
              <a:rPr lang="en-US" dirty="0"/>
              <a:t>/ </a:t>
            </a:r>
            <a:r>
              <a:rPr lang="el-GR" dirty="0"/>
              <a:t>που δεν βρίσκεται σε αντίθεση με το /</a:t>
            </a:r>
            <a:r>
              <a:rPr lang="en-US" dirty="0"/>
              <a:t>a:/ </a:t>
            </a:r>
            <a:r>
              <a:rPr lang="el-GR" dirty="0"/>
              <a:t>γιατί αποτελούν φωνήματα διαφορετικής τάξης.</a:t>
            </a:r>
          </a:p>
          <a:p>
            <a:r>
              <a:rPr lang="el-GR" dirty="0"/>
              <a:t> Κατά συνέπεια, πολλοί γλωσσολόγοι αγνοούσαν τη διαλεκτολογία</a:t>
            </a:r>
            <a:r>
              <a:rPr lang="el-GR" b="1" dirty="0"/>
              <a:t>              </a:t>
            </a:r>
          </a:p>
          <a:p>
            <a:pPr marL="68580" indent="0">
              <a:buNone/>
            </a:pPr>
            <a:r>
              <a:rPr lang="el-GR" b="1" dirty="0"/>
              <a:t>        </a:t>
            </a:r>
            <a:endParaRPr lang="en-GB" dirty="0"/>
          </a:p>
        </p:txBody>
      </p:sp>
      <p:sp>
        <p:nvSpPr>
          <p:cNvPr id="2" name="TextBox 1">
            <a:extLst>
              <a:ext uri="{FF2B5EF4-FFF2-40B4-BE49-F238E27FC236}">
                <a16:creationId xmlns:a16="http://schemas.microsoft.com/office/drawing/2014/main" id="{DFFB69D4-BB5D-494C-B263-BFAFB94FC2A5}"/>
              </a:ext>
            </a:extLst>
          </p:cNvPr>
          <p:cNvSpPr txBox="1"/>
          <p:nvPr/>
        </p:nvSpPr>
        <p:spPr>
          <a:xfrm>
            <a:off x="395536" y="1988840"/>
            <a:ext cx="8424936" cy="1200329"/>
          </a:xfrm>
          <a:prstGeom prst="rect">
            <a:avLst/>
          </a:prstGeom>
          <a:noFill/>
        </p:spPr>
        <p:txBody>
          <a:bodyPr wrap="square" rtlCol="0">
            <a:spAutoFit/>
          </a:bodyPr>
          <a:lstStyle/>
          <a:p>
            <a:r>
              <a:rPr lang="el-GR" dirty="0"/>
              <a:t>Για παράδειγμα, δεν έχει νόημα να συγκρίνεται ένα φώνημα /</a:t>
            </a:r>
            <a:r>
              <a:rPr lang="en-US" dirty="0" err="1"/>
              <a:t>æ</a:t>
            </a:r>
            <a:r>
              <a:rPr lang="en-US" dirty="0"/>
              <a:t>/ </a:t>
            </a:r>
            <a:r>
              <a:rPr lang="el-GR" dirty="0"/>
              <a:t>μιας ποικιλίας το οποίο βρίσκεται σε αντίθεση με το φώνημα /</a:t>
            </a:r>
            <a:r>
              <a:rPr lang="en-US" dirty="0"/>
              <a:t>a:/ </a:t>
            </a:r>
            <a:r>
              <a:rPr lang="el-GR" dirty="0"/>
              <a:t>της ίδιας ποικιλίας όπως στις λέξεις </a:t>
            </a:r>
            <a:r>
              <a:rPr lang="el-GR" b="1" dirty="0"/>
              <a:t>(π.χ. πρότυπης αγγλικής)</a:t>
            </a:r>
            <a:r>
              <a:rPr lang="el-GR" dirty="0"/>
              <a:t>: </a:t>
            </a:r>
          </a:p>
          <a:p>
            <a:endParaRPr lang="el-GR" dirty="0"/>
          </a:p>
        </p:txBody>
      </p:sp>
    </p:spTree>
    <p:extLst>
      <p:ext uri="{BB962C8B-B14F-4D97-AF65-F5344CB8AC3E}">
        <p14:creationId xmlns:p14="http://schemas.microsoft.com/office/powerpoint/2010/main" val="202681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Διαλεκτολογια &amp; θεωρητικη γλωσσολογια</a:t>
            </a:r>
            <a:endParaRPr lang="en-GB" dirty="0"/>
          </a:p>
        </p:txBody>
      </p:sp>
      <p:sp>
        <p:nvSpPr>
          <p:cNvPr id="5" name="Content Placeholder 4"/>
          <p:cNvSpPr>
            <a:spLocks noGrp="1"/>
          </p:cNvSpPr>
          <p:nvPr>
            <p:ph sz="half" idx="1"/>
          </p:nvPr>
        </p:nvSpPr>
        <p:spPr>
          <a:xfrm>
            <a:off x="685800" y="2194560"/>
            <a:ext cx="4106418" cy="3977640"/>
          </a:xfrm>
        </p:spPr>
        <p:txBody>
          <a:bodyPr/>
          <a:lstStyle/>
          <a:p>
            <a:r>
              <a:rPr lang="el-GR" b="1" dirty="0"/>
              <a:t>ποικιλία Α    </a:t>
            </a:r>
          </a:p>
          <a:p>
            <a:pPr marL="0" indent="0">
              <a:buNone/>
            </a:pPr>
            <a:r>
              <a:rPr lang="el-GR" b="1" dirty="0"/>
              <a:t>(π.χ. πρότυπη αγγλική)  </a:t>
            </a:r>
          </a:p>
          <a:p>
            <a:pPr marL="0" indent="0">
              <a:buNone/>
            </a:pPr>
            <a:endParaRPr lang="el-GR" b="1" dirty="0"/>
          </a:p>
          <a:p>
            <a:pPr marL="0" indent="0">
              <a:buNone/>
            </a:pPr>
            <a:r>
              <a:rPr lang="el-GR" b="1" dirty="0"/>
              <a:t> </a:t>
            </a:r>
            <a:r>
              <a:rPr lang="en-US" b="1" dirty="0">
                <a:solidFill>
                  <a:schemeClr val="accent1"/>
                </a:solidFill>
              </a:rPr>
              <a:t>Sam</a:t>
            </a:r>
            <a:r>
              <a:rPr lang="el-GR" b="1" dirty="0">
                <a:solidFill>
                  <a:schemeClr val="accent1"/>
                </a:solidFill>
              </a:rPr>
              <a:t> /</a:t>
            </a:r>
            <a:r>
              <a:rPr lang="en-US" b="1" dirty="0">
                <a:solidFill>
                  <a:schemeClr val="accent1"/>
                </a:solidFill>
              </a:rPr>
              <a:t>S</a:t>
            </a:r>
            <a:r>
              <a:rPr lang="el-GR" b="1" dirty="0">
                <a:solidFill>
                  <a:schemeClr val="accent1"/>
                </a:solidFill>
                <a:latin typeface="Times New Roman"/>
                <a:ea typeface="Calibri"/>
              </a:rPr>
              <a:t>æ</a:t>
            </a:r>
            <a:r>
              <a:rPr lang="en-US" b="1" dirty="0">
                <a:solidFill>
                  <a:schemeClr val="accent1"/>
                </a:solidFill>
              </a:rPr>
              <a:t>m</a:t>
            </a:r>
            <a:r>
              <a:rPr lang="el-GR" b="1" dirty="0">
                <a:solidFill>
                  <a:schemeClr val="accent1"/>
                </a:solidFill>
              </a:rPr>
              <a:t>/ </a:t>
            </a:r>
            <a:r>
              <a:rPr lang="en-US" b="1" dirty="0"/>
              <a:t>vs</a:t>
            </a:r>
            <a:r>
              <a:rPr lang="el-GR" b="1" dirty="0"/>
              <a:t> </a:t>
            </a:r>
            <a:r>
              <a:rPr lang="en-US" b="1" dirty="0">
                <a:solidFill>
                  <a:schemeClr val="accent1"/>
                </a:solidFill>
              </a:rPr>
              <a:t>psalm</a:t>
            </a:r>
            <a:r>
              <a:rPr lang="el-GR" b="1" dirty="0">
                <a:solidFill>
                  <a:schemeClr val="accent1"/>
                </a:solidFill>
              </a:rPr>
              <a:t> /</a:t>
            </a:r>
            <a:r>
              <a:rPr lang="en-US" b="1" dirty="0" err="1">
                <a:solidFill>
                  <a:schemeClr val="accent1"/>
                </a:solidFill>
                <a:latin typeface="Times New Roman" panose="02020603050405020304" pitchFamily="18" charset="0"/>
                <a:cs typeface="Times New Roman" panose="02020603050405020304" pitchFamily="18" charset="0"/>
              </a:rPr>
              <a:t>sa</a:t>
            </a:r>
            <a:r>
              <a:rPr lang="el-GR" b="1" dirty="0">
                <a:solidFill>
                  <a:schemeClr val="accent1"/>
                </a:solidFill>
                <a:latin typeface="Times New Roman" panose="02020603050405020304" pitchFamily="18" charset="0"/>
                <a:cs typeface="Times New Roman" panose="02020603050405020304" pitchFamily="18" charset="0"/>
              </a:rPr>
              <a:t>:</a:t>
            </a:r>
            <a:r>
              <a:rPr lang="en-US" b="1" dirty="0">
                <a:solidFill>
                  <a:schemeClr val="accent1"/>
                </a:solidFill>
              </a:rPr>
              <a:t>m</a:t>
            </a:r>
            <a:r>
              <a:rPr lang="el-GR" b="1" dirty="0">
                <a:solidFill>
                  <a:schemeClr val="accent1"/>
                </a:solidFill>
              </a:rPr>
              <a:t>/ </a:t>
            </a:r>
            <a:endParaRPr lang="en-US" b="1" dirty="0">
              <a:solidFill>
                <a:schemeClr val="accent1"/>
              </a:solidFill>
            </a:endParaRPr>
          </a:p>
          <a:p>
            <a:pPr marL="68580" indent="0">
              <a:buNone/>
            </a:pPr>
            <a:r>
              <a:rPr lang="en-US" b="1" dirty="0">
                <a:solidFill>
                  <a:schemeClr val="accent1"/>
                </a:solidFill>
                <a:latin typeface="Times New Roman"/>
                <a:ea typeface="Calibri"/>
              </a:rPr>
              <a:t>       </a:t>
            </a:r>
            <a:r>
              <a:rPr lang="el-GR" b="1" dirty="0">
                <a:solidFill>
                  <a:schemeClr val="accent1"/>
                </a:solidFill>
                <a:latin typeface="Times New Roman"/>
                <a:ea typeface="Calibri"/>
              </a:rPr>
              <a:t>     /æ</a:t>
            </a:r>
            <a:r>
              <a:rPr lang="en-US" b="1" dirty="0">
                <a:solidFill>
                  <a:schemeClr val="accent1"/>
                </a:solidFill>
                <a:latin typeface="Times New Roman"/>
                <a:ea typeface="Calibri"/>
              </a:rPr>
              <a:t> /                      </a:t>
            </a:r>
            <a:r>
              <a:rPr lang="el-GR" b="1" dirty="0">
                <a:solidFill>
                  <a:schemeClr val="accent1"/>
                </a:solidFill>
              </a:rPr>
              <a:t>/</a:t>
            </a:r>
            <a:r>
              <a:rPr lang="en-US" b="1" dirty="0">
                <a:solidFill>
                  <a:schemeClr val="accent1"/>
                </a:solidFill>
                <a:latin typeface="Times New Roman" panose="02020603050405020304" pitchFamily="18" charset="0"/>
                <a:cs typeface="Times New Roman" panose="02020603050405020304" pitchFamily="18" charset="0"/>
              </a:rPr>
              <a:t>a</a:t>
            </a:r>
            <a:r>
              <a:rPr lang="el-GR" b="1" dirty="0">
                <a:solidFill>
                  <a:schemeClr val="accent1"/>
                </a:solidFill>
                <a:latin typeface="Times New Roman" panose="02020603050405020304" pitchFamily="18" charset="0"/>
                <a:cs typeface="Times New Roman" panose="02020603050405020304" pitchFamily="18" charset="0"/>
              </a:rPr>
              <a:t>:</a:t>
            </a:r>
            <a:r>
              <a:rPr lang="el-GR" b="1" dirty="0">
                <a:solidFill>
                  <a:schemeClr val="accent1"/>
                </a:solidFill>
              </a:rPr>
              <a:t>/ </a:t>
            </a:r>
            <a:r>
              <a:rPr lang="en-US" b="1" dirty="0">
                <a:solidFill>
                  <a:schemeClr val="accent1"/>
                </a:solidFill>
                <a:latin typeface="Times New Roman"/>
                <a:ea typeface="Calibri"/>
              </a:rPr>
              <a:t> </a:t>
            </a:r>
          </a:p>
          <a:p>
            <a:endParaRPr lang="en-GB" b="1" dirty="0"/>
          </a:p>
        </p:txBody>
      </p:sp>
      <p:sp>
        <p:nvSpPr>
          <p:cNvPr id="6" name="Content Placeholder 5"/>
          <p:cNvSpPr>
            <a:spLocks noGrp="1"/>
          </p:cNvSpPr>
          <p:nvPr>
            <p:ph sz="half" idx="2"/>
          </p:nvPr>
        </p:nvSpPr>
        <p:spPr/>
        <p:txBody>
          <a:bodyPr/>
          <a:lstStyle/>
          <a:p>
            <a:r>
              <a:rPr lang="el-GR" b="1" dirty="0"/>
              <a:t>ποικιλία</a:t>
            </a:r>
            <a:r>
              <a:rPr lang="en-US" b="1" dirty="0"/>
              <a:t> B</a:t>
            </a:r>
            <a:r>
              <a:rPr lang="el-GR" b="1" dirty="0"/>
              <a:t>   </a:t>
            </a:r>
          </a:p>
          <a:p>
            <a:pPr marL="0" indent="0">
              <a:buNone/>
            </a:pPr>
            <a:r>
              <a:rPr lang="el-GR" b="1" dirty="0"/>
              <a:t>(π.χ. σκοτσέζικες διάλεκτοι) </a:t>
            </a:r>
          </a:p>
          <a:p>
            <a:pPr marL="68580" indent="0">
              <a:buNone/>
            </a:pPr>
            <a:r>
              <a:rPr lang="el-GR" b="1" dirty="0"/>
              <a:t>              </a:t>
            </a:r>
          </a:p>
          <a:p>
            <a:pPr marL="68580" indent="0">
              <a:buNone/>
            </a:pPr>
            <a:r>
              <a:rPr lang="el-GR" b="1" dirty="0"/>
              <a:t>        </a:t>
            </a:r>
            <a:r>
              <a:rPr lang="en-US" b="1" dirty="0">
                <a:solidFill>
                  <a:schemeClr val="accent1"/>
                </a:solidFill>
              </a:rPr>
              <a:t>Sam </a:t>
            </a:r>
            <a:r>
              <a:rPr lang="el-GR" b="1" dirty="0"/>
              <a:t>&amp;</a:t>
            </a:r>
            <a:r>
              <a:rPr lang="el-GR" b="1" dirty="0">
                <a:solidFill>
                  <a:schemeClr val="accent1"/>
                </a:solidFill>
              </a:rPr>
              <a:t> </a:t>
            </a:r>
            <a:r>
              <a:rPr lang="en-US" b="1" dirty="0">
                <a:solidFill>
                  <a:schemeClr val="accent1"/>
                </a:solidFill>
              </a:rPr>
              <a:t>psalm</a:t>
            </a:r>
            <a:r>
              <a:rPr lang="el-GR" b="1" dirty="0">
                <a:solidFill>
                  <a:schemeClr val="accent1"/>
                </a:solidFill>
              </a:rPr>
              <a:t>   </a:t>
            </a:r>
          </a:p>
          <a:p>
            <a:pPr marL="68580" indent="0">
              <a:buNone/>
            </a:pPr>
            <a:r>
              <a:rPr lang="el-GR" b="1" dirty="0">
                <a:solidFill>
                  <a:schemeClr val="accent1"/>
                </a:solidFill>
              </a:rPr>
              <a:t>    </a:t>
            </a:r>
            <a:r>
              <a:rPr lang="el-GR" b="1" dirty="0"/>
              <a:t>προφέρονται το ίδιο</a:t>
            </a:r>
          </a:p>
          <a:p>
            <a:endParaRPr lang="en-GB" dirty="0"/>
          </a:p>
        </p:txBody>
      </p:sp>
    </p:spTree>
    <p:extLst>
      <p:ext uri="{BB962C8B-B14F-4D97-AF65-F5344CB8AC3E}">
        <p14:creationId xmlns:p14="http://schemas.microsoft.com/office/powerpoint/2010/main" val="2331816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θεωρητικη γλωσσολογια</a:t>
            </a:r>
            <a:endParaRPr lang="en-GB" dirty="0"/>
          </a:p>
        </p:txBody>
      </p:sp>
      <p:sp>
        <p:nvSpPr>
          <p:cNvPr id="5" name="Content Placeholder 4"/>
          <p:cNvSpPr>
            <a:spLocks noGrp="1"/>
          </p:cNvSpPr>
          <p:nvPr>
            <p:ph idx="1"/>
          </p:nvPr>
        </p:nvSpPr>
        <p:spPr/>
        <p:txBody>
          <a:bodyPr/>
          <a:lstStyle/>
          <a:p>
            <a:endParaRPr lang="en-GB"/>
          </a:p>
        </p:txBody>
      </p:sp>
      <p:sp>
        <p:nvSpPr>
          <p:cNvPr id="6" name="Rectangle 5"/>
          <p:cNvSpPr/>
          <p:nvPr/>
        </p:nvSpPr>
        <p:spPr>
          <a:xfrm>
            <a:off x="1547664" y="2276872"/>
            <a:ext cx="626469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l-GR" sz="2400" dirty="0"/>
              <a:t>ένα φώνημα </a:t>
            </a:r>
            <a:r>
              <a:rPr lang="el-GR" sz="2400" dirty="0">
                <a:solidFill>
                  <a:schemeClr val="bg1"/>
                </a:solidFill>
                <a:latin typeface="Times New Roman"/>
                <a:ea typeface="Calibri"/>
              </a:rPr>
              <a:t>/æ</a:t>
            </a:r>
            <a:r>
              <a:rPr lang="en-US" sz="2400" dirty="0">
                <a:solidFill>
                  <a:schemeClr val="bg1"/>
                </a:solidFill>
                <a:latin typeface="Times New Roman"/>
                <a:ea typeface="Calibri"/>
              </a:rPr>
              <a:t> /</a:t>
            </a:r>
            <a:r>
              <a:rPr lang="el-GR" sz="2400" dirty="0">
                <a:solidFill>
                  <a:schemeClr val="bg1"/>
                </a:solidFill>
              </a:rPr>
              <a:t> που </a:t>
            </a:r>
            <a:r>
              <a:rPr lang="el-GR" sz="2400" dirty="0"/>
              <a:t>βρίσκεται σε αντίθεση με το /</a:t>
            </a:r>
            <a:r>
              <a:rPr lang="en-US" sz="2400" dirty="0"/>
              <a:t>a</a:t>
            </a:r>
            <a:r>
              <a:rPr lang="el-GR" sz="2400" dirty="0"/>
              <a:t>:/ δεν μπορεί να συγκριθεί με </a:t>
            </a:r>
            <a:r>
              <a:rPr lang="el-GR" sz="2400" dirty="0">
                <a:solidFill>
                  <a:schemeClr val="bg1"/>
                </a:solidFill>
              </a:rPr>
              <a:t>ένα </a:t>
            </a:r>
            <a:r>
              <a:rPr lang="el-GR" sz="2400" dirty="0">
                <a:solidFill>
                  <a:schemeClr val="bg1"/>
                </a:solidFill>
                <a:latin typeface="Times New Roman"/>
                <a:ea typeface="Calibri"/>
              </a:rPr>
              <a:t>/æ</a:t>
            </a:r>
            <a:r>
              <a:rPr lang="en-US" sz="2400" dirty="0">
                <a:solidFill>
                  <a:schemeClr val="bg1"/>
                </a:solidFill>
                <a:latin typeface="Times New Roman"/>
                <a:ea typeface="Calibri"/>
              </a:rPr>
              <a:t> / </a:t>
            </a:r>
            <a:r>
              <a:rPr lang="el-GR" sz="2400" dirty="0">
                <a:solidFill>
                  <a:schemeClr val="bg1"/>
                </a:solidFill>
              </a:rPr>
              <a:t>που δεν </a:t>
            </a:r>
            <a:r>
              <a:rPr lang="el-GR" sz="2400" dirty="0"/>
              <a:t>βρίσκεται σε αντίθεση με το /</a:t>
            </a:r>
            <a:r>
              <a:rPr lang="en-US" sz="2400" dirty="0"/>
              <a:t>a</a:t>
            </a:r>
            <a:r>
              <a:rPr lang="el-GR" sz="2400" dirty="0"/>
              <a:t>:/ γιατί αποτελούν </a:t>
            </a:r>
            <a:r>
              <a:rPr lang="el-GR" sz="2400" dirty="0">
                <a:uFill>
                  <a:solidFill>
                    <a:schemeClr val="accent3">
                      <a:lumMod val="60000"/>
                      <a:lumOff val="40000"/>
                    </a:schemeClr>
                  </a:solidFill>
                </a:uFill>
              </a:rPr>
              <a:t>φωνήματα διαφορετικής τάξης</a:t>
            </a:r>
          </a:p>
          <a:p>
            <a:pPr algn="ctr">
              <a:lnSpc>
                <a:spcPct val="114000"/>
              </a:lnSpc>
            </a:pPr>
            <a:r>
              <a:rPr lang="el-GR" sz="2400" dirty="0">
                <a:uFill>
                  <a:solidFill>
                    <a:schemeClr val="accent3">
                      <a:lumMod val="60000"/>
                      <a:lumOff val="40000"/>
                    </a:schemeClr>
                  </a:solidFill>
                </a:uFill>
              </a:rPr>
              <a:t>και άρα δεν είναι συγκρίσιμα</a:t>
            </a:r>
          </a:p>
        </p:txBody>
      </p:sp>
    </p:spTree>
    <p:extLst>
      <p:ext uri="{BB962C8B-B14F-4D97-AF65-F5344CB8AC3E}">
        <p14:creationId xmlns:p14="http://schemas.microsoft.com/office/powerpoint/2010/main" val="1951695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Διαλεκτολογια &amp; θεωρητικη γλωσσολογια</a:t>
            </a:r>
            <a:endParaRPr lang="en-GB" dirty="0"/>
          </a:p>
        </p:txBody>
      </p:sp>
      <p:sp>
        <p:nvSpPr>
          <p:cNvPr id="3" name="Content Placeholder 2"/>
          <p:cNvSpPr>
            <a:spLocks noGrp="1"/>
          </p:cNvSpPr>
          <p:nvPr>
            <p:ph idx="1"/>
          </p:nvPr>
        </p:nvSpPr>
        <p:spPr/>
        <p:txBody>
          <a:bodyPr/>
          <a:lstStyle/>
          <a:p>
            <a:pPr marL="68580" indent="0">
              <a:buNone/>
            </a:pPr>
            <a:r>
              <a:rPr lang="el-GR" dirty="0"/>
              <a:t>      </a:t>
            </a:r>
          </a:p>
          <a:p>
            <a:pPr marL="68580" indent="0">
              <a:buNone/>
            </a:pPr>
            <a:r>
              <a:rPr lang="el-GR" sz="2400" b="1" dirty="0"/>
              <a:t>      διαλεκτολογία  +  δομιστική γλωσσολογία</a:t>
            </a:r>
          </a:p>
          <a:p>
            <a:pPr marL="68580" indent="0">
              <a:buNone/>
            </a:pPr>
            <a:r>
              <a:rPr lang="el-GR" sz="2400" b="1" dirty="0"/>
              <a:t>                                 =</a:t>
            </a:r>
          </a:p>
          <a:p>
            <a:pPr marL="68580" indent="0">
              <a:buNone/>
            </a:pPr>
            <a:r>
              <a:rPr lang="el-GR" sz="2400" b="1" dirty="0"/>
              <a:t>                </a:t>
            </a:r>
            <a:r>
              <a:rPr lang="el-GR" sz="2400" b="1" dirty="0">
                <a:solidFill>
                  <a:schemeClr val="accent1"/>
                </a:solidFill>
                <a:uFill>
                  <a:solidFill>
                    <a:schemeClr val="accent3">
                      <a:lumMod val="60000"/>
                      <a:lumOff val="40000"/>
                    </a:schemeClr>
                  </a:solidFill>
                </a:uFill>
              </a:rPr>
              <a:t>δομιστική  διαλεκτολογία</a:t>
            </a:r>
          </a:p>
          <a:p>
            <a:endParaRPr lang="en-GB" b="1" dirty="0"/>
          </a:p>
        </p:txBody>
      </p:sp>
    </p:spTree>
    <p:extLst>
      <p:ext uri="{BB962C8B-B14F-4D97-AF65-F5344CB8AC3E}">
        <p14:creationId xmlns:p14="http://schemas.microsoft.com/office/powerpoint/2010/main" val="38095340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Δομιστικη διαλεκτολογια</a:t>
            </a:r>
            <a:endParaRPr lang="en-GB" dirty="0"/>
          </a:p>
        </p:txBody>
      </p:sp>
      <p:sp>
        <p:nvSpPr>
          <p:cNvPr id="3" name="Content Placeholder 2"/>
          <p:cNvSpPr>
            <a:spLocks noGrp="1"/>
          </p:cNvSpPr>
          <p:nvPr>
            <p:ph idx="1"/>
          </p:nvPr>
        </p:nvSpPr>
        <p:spPr>
          <a:xfrm>
            <a:off x="1088684" y="2015733"/>
            <a:ext cx="7587771" cy="3450613"/>
          </a:xfrm>
        </p:spPr>
        <p:txBody>
          <a:bodyPr>
            <a:normAutofit/>
          </a:bodyPr>
          <a:lstStyle/>
          <a:p>
            <a:r>
              <a:rPr lang="el-GR" b="1" dirty="0">
                <a:solidFill>
                  <a:schemeClr val="accent1"/>
                </a:solidFill>
              </a:rPr>
              <a:t>αβεβαιότητα </a:t>
            </a:r>
            <a:endParaRPr lang="el-GR" b="1" dirty="0"/>
          </a:p>
          <a:p>
            <a:pPr marL="0" indent="0">
              <a:buNone/>
            </a:pPr>
            <a:r>
              <a:rPr lang="el-GR" b="1" dirty="0"/>
              <a:t>   η γλωσσολογία την εποχή εκείνη έτεινε προς την άποψη </a:t>
            </a:r>
          </a:p>
          <a:p>
            <a:pPr marL="0" indent="0">
              <a:buNone/>
            </a:pPr>
            <a:r>
              <a:rPr lang="el-GR" b="1" dirty="0"/>
              <a:t>   ότι ένα γλωσσικό σύστημα θα πρέπει να μελετάται </a:t>
            </a:r>
            <a:r>
              <a:rPr lang="el-GR" b="1" dirty="0">
                <a:solidFill>
                  <a:schemeClr val="accent1"/>
                </a:solidFill>
              </a:rPr>
              <a:t>με τους</a:t>
            </a:r>
          </a:p>
          <a:p>
            <a:pPr marL="0" indent="0">
              <a:buNone/>
            </a:pPr>
            <a:r>
              <a:rPr lang="el-GR" b="1" dirty="0">
                <a:solidFill>
                  <a:schemeClr val="accent1"/>
                </a:solidFill>
              </a:rPr>
              <a:t>   δικούς του όρους χωρίς αναφορά σε άλλα συστήματα </a:t>
            </a:r>
            <a:endParaRPr lang="en-GB" b="1" dirty="0">
              <a:solidFill>
                <a:schemeClr val="accent1"/>
              </a:solidFill>
            </a:endParaRPr>
          </a:p>
          <a:p>
            <a:pPr marL="0" indent="0">
              <a:buNone/>
            </a:pPr>
            <a:endParaRPr lang="el-GR" b="1" dirty="0"/>
          </a:p>
          <a:p>
            <a:pPr marL="0" indent="0">
              <a:buNone/>
            </a:pPr>
            <a:r>
              <a:rPr lang="el-GR" b="1" dirty="0"/>
              <a:t>   </a:t>
            </a:r>
            <a:r>
              <a:rPr lang="en-GB" b="1" dirty="0"/>
              <a:t>    </a:t>
            </a:r>
            <a:r>
              <a:rPr lang="el-GR" b="1" dirty="0"/>
              <a:t>η διαλεκτολογία βασιζόταν στη </a:t>
            </a:r>
            <a:r>
              <a:rPr lang="el-GR" b="1" dirty="0">
                <a:solidFill>
                  <a:schemeClr val="accent1"/>
                </a:solidFill>
              </a:rPr>
              <a:t>σύγκριση </a:t>
            </a:r>
            <a:endParaRPr lang="en-GB" b="1" dirty="0">
              <a:solidFill>
                <a:schemeClr val="accent1"/>
              </a:solidFill>
            </a:endParaRPr>
          </a:p>
          <a:p>
            <a:pPr marL="0" indent="0">
              <a:buNone/>
            </a:pPr>
            <a:r>
              <a:rPr lang="en-GB" b="1" dirty="0"/>
              <a:t>                                           </a:t>
            </a:r>
            <a:r>
              <a:rPr lang="el-GR" b="1" dirty="0"/>
              <a:t>μιας ποικιλίας με  κάποια άλλη </a:t>
            </a:r>
            <a:endParaRPr lang="en-GB" b="1" dirty="0"/>
          </a:p>
        </p:txBody>
      </p:sp>
    </p:spTree>
    <p:extLst>
      <p:ext uri="{BB962C8B-B14F-4D97-AF65-F5344CB8AC3E}">
        <p14:creationId xmlns:p14="http://schemas.microsoft.com/office/powerpoint/2010/main" val="2008541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603" y="0"/>
            <a:ext cx="7772400" cy="1609344"/>
          </a:xfrm>
        </p:spPr>
        <p:txBody>
          <a:bodyPr/>
          <a:lstStyle/>
          <a:p>
            <a:r>
              <a:rPr lang="el-GR" dirty="0"/>
              <a:t>Δομιστικη διαλεκτολογια</a:t>
            </a:r>
            <a:endParaRPr lang="en-GB" dirty="0"/>
          </a:p>
        </p:txBody>
      </p:sp>
      <p:sp>
        <p:nvSpPr>
          <p:cNvPr id="3" name="Content Placeholder 2"/>
          <p:cNvSpPr>
            <a:spLocks noGrp="1"/>
          </p:cNvSpPr>
          <p:nvPr>
            <p:ph idx="1"/>
          </p:nvPr>
        </p:nvSpPr>
        <p:spPr>
          <a:xfrm>
            <a:off x="573603" y="1484784"/>
            <a:ext cx="8154555" cy="5035624"/>
          </a:xfrm>
        </p:spPr>
        <p:txBody>
          <a:bodyPr>
            <a:noAutofit/>
          </a:bodyPr>
          <a:lstStyle/>
          <a:p>
            <a:pPr marL="68580" indent="0">
              <a:lnSpc>
                <a:spcPct val="114000"/>
              </a:lnSpc>
              <a:buNone/>
            </a:pPr>
            <a:r>
              <a:rPr lang="el-GR" sz="2400" b="1" dirty="0">
                <a:uFill>
                  <a:solidFill>
                    <a:schemeClr val="accent3">
                      <a:lumMod val="60000"/>
                      <a:lumOff val="40000"/>
                    </a:schemeClr>
                  </a:solidFill>
                </a:uFill>
              </a:rPr>
              <a:t>Weinreich</a:t>
            </a:r>
          </a:p>
          <a:p>
            <a:pPr>
              <a:lnSpc>
                <a:spcPct val="114000"/>
              </a:lnSpc>
              <a:spcAft>
                <a:spcPts val="1200"/>
              </a:spcAft>
            </a:pPr>
            <a:r>
              <a:rPr lang="el-GR" sz="2300" b="1" dirty="0"/>
              <a:t>επιχείρησε να συνδυάσει τα δύο αυτά ερευνητικά πεδία</a:t>
            </a:r>
          </a:p>
          <a:p>
            <a:pPr algn="just">
              <a:lnSpc>
                <a:spcPct val="114000"/>
              </a:lnSpc>
              <a:spcAft>
                <a:spcPts val="1200"/>
              </a:spcAft>
            </a:pPr>
            <a:r>
              <a:rPr lang="el-GR" sz="2300" dirty="0"/>
              <a:t>αναδεικνύοντας ότι η σύγκριση ανάμεσα στα φωνήματα διαφορετικών ποικιλιών μπορεί να είναι ιδιαίτερα αποκαλυπτική.</a:t>
            </a:r>
          </a:p>
          <a:p>
            <a:pPr>
              <a:lnSpc>
                <a:spcPct val="114000"/>
              </a:lnSpc>
              <a:spcAft>
                <a:spcPts val="1200"/>
              </a:spcAft>
            </a:pPr>
            <a:r>
              <a:rPr lang="el-GR" sz="2300" dirty="0"/>
              <a:t>Βασική του καινοτομία ήταν η </a:t>
            </a:r>
            <a:r>
              <a:rPr lang="el-GR" sz="2300" b="1" dirty="0"/>
              <a:t>δημιουργία ενός συστήματος υψηλότερου επιπέδου, </a:t>
            </a:r>
            <a:r>
              <a:rPr lang="el-GR" sz="2300" b="1" dirty="0">
                <a:solidFill>
                  <a:schemeClr val="accent1"/>
                </a:solidFill>
              </a:rPr>
              <a:t>του </a:t>
            </a:r>
            <a:r>
              <a:rPr lang="el-GR" sz="2300" b="1" dirty="0">
                <a:solidFill>
                  <a:schemeClr val="accent1"/>
                </a:solidFill>
                <a:uFill>
                  <a:solidFill>
                    <a:schemeClr val="accent3">
                      <a:lumMod val="60000"/>
                      <a:lumOff val="40000"/>
                    </a:schemeClr>
                  </a:solidFill>
                </a:uFill>
              </a:rPr>
              <a:t>διασυστήματος</a:t>
            </a:r>
            <a:r>
              <a:rPr lang="el-GR" sz="2300" b="1" dirty="0">
                <a:solidFill>
                  <a:schemeClr val="accent1"/>
                </a:solidFill>
              </a:rPr>
              <a:t>,</a:t>
            </a:r>
            <a:r>
              <a:rPr lang="el-GR" sz="2300" b="1" dirty="0"/>
              <a:t> στο οποίο μπορούσαν να ενσωματωθούν </a:t>
            </a:r>
            <a:r>
              <a:rPr lang="el-GR" sz="2300" b="1" dirty="0">
                <a:solidFill>
                  <a:schemeClr val="accent1"/>
                </a:solidFill>
              </a:rPr>
              <a:t>δύο ή περισσότερα διαλεκτικά συστήματα που εμφανίζουν (μερικώς) ομοιότητες</a:t>
            </a:r>
          </a:p>
          <a:p>
            <a:pPr marL="0" indent="0">
              <a:spcAft>
                <a:spcPts val="1200"/>
              </a:spcAft>
              <a:buNone/>
            </a:pPr>
            <a:endParaRPr lang="en-GB" sz="2400" dirty="0"/>
          </a:p>
        </p:txBody>
      </p:sp>
      <p:pic>
        <p:nvPicPr>
          <p:cNvPr id="4" name="Picture 2">
            <a:extLst>
              <a:ext uri="{FF2B5EF4-FFF2-40B4-BE49-F238E27FC236}">
                <a16:creationId xmlns:a16="http://schemas.microsoft.com/office/drawing/2014/main" id="{BEC6B860-8DE1-DD49-B41D-173B52620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324" y="116632"/>
            <a:ext cx="1226729" cy="159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3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5757"/>
            <a:ext cx="7772400" cy="1609344"/>
          </a:xfrm>
        </p:spPr>
        <p:txBody>
          <a:bodyPr>
            <a:normAutofit/>
          </a:bodyPr>
          <a:lstStyle/>
          <a:p>
            <a:r>
              <a:rPr lang="el-GR" sz="4000" dirty="0"/>
              <a:t>γλωσσικοι χαρτεσ / ατλαντεσ</a:t>
            </a:r>
          </a:p>
        </p:txBody>
      </p:sp>
      <p:sp>
        <p:nvSpPr>
          <p:cNvPr id="3" name="Content Placeholder 2"/>
          <p:cNvSpPr>
            <a:spLocks noGrp="1"/>
          </p:cNvSpPr>
          <p:nvPr>
            <p:ph idx="1"/>
          </p:nvPr>
        </p:nvSpPr>
        <p:spPr>
          <a:xfrm>
            <a:off x="563712" y="1828800"/>
            <a:ext cx="7772400" cy="4800600"/>
          </a:xfrm>
        </p:spPr>
        <p:txBody>
          <a:bodyPr>
            <a:normAutofit fontScale="92500" lnSpcReduction="20000"/>
          </a:bodyPr>
          <a:lstStyle/>
          <a:p>
            <a:pPr>
              <a:lnSpc>
                <a:spcPct val="110000"/>
              </a:lnSpc>
            </a:pPr>
            <a:r>
              <a:rPr lang="el-GR" b="1" dirty="0">
                <a:solidFill>
                  <a:schemeClr val="accent1"/>
                </a:solidFill>
              </a:rPr>
              <a:t>ερμηνευτικοί χάρτες: </a:t>
            </a:r>
            <a:r>
              <a:rPr lang="el-GR" dirty="0"/>
              <a:t>ερμηνεύουν δεδομένα</a:t>
            </a:r>
          </a:p>
          <a:p>
            <a:pPr>
              <a:lnSpc>
                <a:spcPct val="110000"/>
              </a:lnSpc>
            </a:pPr>
            <a:r>
              <a:rPr lang="el-GR" b="1" dirty="0"/>
              <a:t>δείχνοντας την κατανομή των κυρίαρχων πραγματώσεων από περιοχή σε περιοχή, πρόκειται δηλαδή για αναπαράσταση κυρίαρχων απαντήσεων και της κατανομής τους</a:t>
            </a:r>
          </a:p>
          <a:p>
            <a:pPr>
              <a:lnSpc>
                <a:spcPct val="110000"/>
              </a:lnSpc>
            </a:pPr>
            <a:r>
              <a:rPr lang="el-GR" b="1" dirty="0"/>
              <a:t>εμφανίζονται κυρίως </a:t>
            </a:r>
            <a:r>
              <a:rPr lang="el-GR" b="1" dirty="0">
                <a:solidFill>
                  <a:schemeClr val="accent1">
                    <a:lumMod val="75000"/>
                  </a:schemeClr>
                </a:solidFill>
              </a:rPr>
              <a:t>σε δευτερογενείς έρευνες </a:t>
            </a:r>
            <a:r>
              <a:rPr lang="el-GR" b="1" dirty="0"/>
              <a:t>που αφορούν την ανάπτυξη ενός συγκεκριμένου θέματος</a:t>
            </a:r>
          </a:p>
          <a:p>
            <a:pPr>
              <a:lnSpc>
                <a:spcPct val="110000"/>
              </a:lnSpc>
            </a:pPr>
            <a:r>
              <a:rPr lang="el-GR" b="1" dirty="0"/>
              <a:t>βασίζονται σε περιγραφικούς/εκθετικούς γλωσσικούς χάρτες</a:t>
            </a:r>
          </a:p>
          <a:p>
            <a:pPr>
              <a:lnSpc>
                <a:spcPct val="110000"/>
              </a:lnSpc>
            </a:pPr>
            <a:r>
              <a:rPr lang="el-GR" b="1" dirty="0"/>
              <a:t>κωδικοποιούν μικρή ποσότητα πληροφορίας </a:t>
            </a:r>
          </a:p>
          <a:p>
            <a:pPr>
              <a:lnSpc>
                <a:spcPct val="110000"/>
              </a:lnSpc>
            </a:pPr>
            <a:r>
              <a:rPr lang="el-GR" b="1" dirty="0"/>
              <a:t>επιχειρούν έναν πιο </a:t>
            </a:r>
            <a:r>
              <a:rPr lang="el-GR" b="1" dirty="0">
                <a:solidFill>
                  <a:schemeClr val="accent1">
                    <a:lumMod val="75000"/>
                  </a:schemeClr>
                </a:solidFill>
              </a:rPr>
              <a:t>γενικό απολογισμό</a:t>
            </a:r>
            <a:r>
              <a:rPr lang="el-GR" b="1" dirty="0"/>
              <a:t>, εντοπίζουν γενικότερες τάσεις, </a:t>
            </a:r>
          </a:p>
          <a:p>
            <a:pPr>
              <a:lnSpc>
                <a:spcPct val="110000"/>
              </a:lnSpc>
            </a:pPr>
            <a:r>
              <a:rPr lang="el-GR" b="1" dirty="0"/>
              <a:t>παραλείπουν πιο σπάνιους γλωσσικούς τύπους, συνδυάζουν παρεμφερείς τύπους, κατηγοριοποιούν σε ευρύτερες ομάδες και  αναδεικνύουν περιοχές που κυριαρχεί μια συγκεκριμένη κατηγορία</a:t>
            </a:r>
          </a:p>
          <a:p>
            <a:endParaRPr lang="el-G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98331"/>
            <a:ext cx="1102489" cy="171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41300BC2-A916-7648-811D-C5BA2A0FF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201" y="5517232"/>
            <a:ext cx="1108904" cy="12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1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διασυστημα</a:t>
            </a:r>
            <a:endParaRPr lang="en-GB" dirty="0"/>
          </a:p>
        </p:txBody>
      </p:sp>
      <p:sp>
        <p:nvSpPr>
          <p:cNvPr id="3" name="Content Placeholder 2"/>
          <p:cNvSpPr>
            <a:spLocks noGrp="1"/>
          </p:cNvSpPr>
          <p:nvPr>
            <p:ph idx="1"/>
          </p:nvPr>
        </p:nvSpPr>
        <p:spPr/>
        <p:txBody>
          <a:bodyPr/>
          <a:lstStyle/>
          <a:p>
            <a:pPr>
              <a:lnSpc>
                <a:spcPct val="114000"/>
              </a:lnSpc>
            </a:pPr>
            <a:endParaRPr lang="el-GR" b="1" dirty="0"/>
          </a:p>
          <a:p>
            <a:pPr>
              <a:lnSpc>
                <a:spcPct val="114000"/>
              </a:lnSpc>
            </a:pPr>
            <a:r>
              <a:rPr lang="el-GR" b="1" dirty="0"/>
              <a:t>παρουσιάζει </a:t>
            </a:r>
            <a:r>
              <a:rPr lang="el-GR" b="1" dirty="0">
                <a:uFill>
                  <a:solidFill>
                    <a:schemeClr val="accent3">
                      <a:lumMod val="60000"/>
                      <a:lumOff val="40000"/>
                    </a:schemeClr>
                  </a:solidFill>
                </a:uFill>
              </a:rPr>
              <a:t>τις </a:t>
            </a:r>
            <a:r>
              <a:rPr lang="el-GR" b="1" dirty="0">
                <a:solidFill>
                  <a:schemeClr val="accent1"/>
                </a:solidFill>
                <a:uFill>
                  <a:solidFill>
                    <a:schemeClr val="accent3">
                      <a:lumMod val="60000"/>
                      <a:lumOff val="40000"/>
                    </a:schemeClr>
                  </a:solidFill>
                </a:uFill>
              </a:rPr>
              <a:t>επιμέρους διαφορές και επιμέρους ομοιότητες </a:t>
            </a:r>
            <a:r>
              <a:rPr lang="el-GR" b="1" dirty="0"/>
              <a:t>ποικιλιών που σχετίζονται μεταξύ τους</a:t>
            </a:r>
          </a:p>
          <a:p>
            <a:pPr marL="0" indent="0">
              <a:lnSpc>
                <a:spcPct val="114000"/>
              </a:lnSpc>
              <a:buNone/>
            </a:pPr>
            <a:endParaRPr lang="el-GR" b="1" dirty="0"/>
          </a:p>
          <a:p>
            <a:pPr>
              <a:lnSpc>
                <a:spcPct val="114000"/>
              </a:lnSpc>
            </a:pPr>
            <a:r>
              <a:rPr lang="el-GR" b="1" dirty="0"/>
              <a:t>καταδεικνύει τη συστηματικότητα των </a:t>
            </a:r>
            <a:r>
              <a:rPr lang="el-GR" b="1" dirty="0">
                <a:solidFill>
                  <a:schemeClr val="accent1"/>
                </a:solidFill>
                <a:uFill>
                  <a:solidFill>
                    <a:schemeClr val="accent3">
                      <a:lumMod val="60000"/>
                      <a:lumOff val="40000"/>
                    </a:schemeClr>
                  </a:solidFill>
                </a:uFill>
              </a:rPr>
              <a:t>αντιστοιχιών</a:t>
            </a:r>
            <a:r>
              <a:rPr lang="el-GR" b="1" dirty="0">
                <a:uFill>
                  <a:solidFill>
                    <a:schemeClr val="accent3">
                      <a:lumMod val="60000"/>
                      <a:lumOff val="40000"/>
                    </a:schemeClr>
                  </a:solidFill>
                </a:uFill>
              </a:rPr>
              <a:t> </a:t>
            </a:r>
            <a:r>
              <a:rPr lang="el-GR" b="1" dirty="0"/>
              <a:t>μεταξύ των δύο συστημάτων</a:t>
            </a:r>
          </a:p>
          <a:p>
            <a:endParaRPr lang="en-GB" b="1" dirty="0"/>
          </a:p>
        </p:txBody>
      </p:sp>
    </p:spTree>
    <p:extLst>
      <p:ext uri="{BB962C8B-B14F-4D97-AF65-F5344CB8AC3E}">
        <p14:creationId xmlns:p14="http://schemas.microsoft.com/office/powerpoint/2010/main" val="1601644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83084"/>
            <a:ext cx="7205746" cy="1056319"/>
          </a:xfrm>
        </p:spPr>
        <p:txBody>
          <a:bodyPr>
            <a:normAutofit/>
          </a:bodyPr>
          <a:lstStyle/>
          <a:p>
            <a:r>
              <a:rPr lang="el-GR" dirty="0"/>
              <a:t>Διασυστημα</a:t>
            </a:r>
            <a:br>
              <a:rPr lang="el-GR" dirty="0"/>
            </a:br>
            <a:br>
              <a:rPr lang="el-GR" sz="1400" dirty="0"/>
            </a:br>
            <a:r>
              <a:rPr lang="el-GR" sz="1400" dirty="0"/>
              <a:t>συστημα φωνηεντικων φωνολογικων μοναδων</a:t>
            </a:r>
            <a:endParaRPr lang="en-GB" dirty="0"/>
          </a:p>
        </p:txBody>
      </p:sp>
      <p:sp>
        <p:nvSpPr>
          <p:cNvPr id="4" name="Text Placeholder 3"/>
          <p:cNvSpPr>
            <a:spLocks noGrp="1"/>
          </p:cNvSpPr>
          <p:nvPr>
            <p:ph type="body" idx="1"/>
          </p:nvPr>
        </p:nvSpPr>
        <p:spPr>
          <a:xfrm>
            <a:off x="694663" y="3338233"/>
            <a:ext cx="3483864" cy="801943"/>
          </a:xfrm>
        </p:spPr>
        <p:txBody>
          <a:bodyPr/>
          <a:lstStyle/>
          <a:p>
            <a:r>
              <a:rPr lang="en-US" sz="2400" u="sng" dirty="0">
                <a:uFill>
                  <a:solidFill>
                    <a:schemeClr val="accent3">
                      <a:lumMod val="60000"/>
                      <a:lumOff val="40000"/>
                    </a:schemeClr>
                  </a:solidFill>
                </a:uFill>
              </a:rPr>
              <a:t>Ipswich</a:t>
            </a:r>
            <a:endParaRPr lang="el-GR" sz="2400" u="sng" dirty="0">
              <a:uFill>
                <a:solidFill>
                  <a:schemeClr val="accent3">
                    <a:lumMod val="60000"/>
                    <a:lumOff val="40000"/>
                  </a:schemeClr>
                </a:solidFill>
              </a:uFill>
            </a:endParaRPr>
          </a:p>
        </p:txBody>
      </p:sp>
      <p:sp>
        <p:nvSpPr>
          <p:cNvPr id="5" name="Content Placeholder 4"/>
          <p:cNvSpPr>
            <a:spLocks noGrp="1"/>
          </p:cNvSpPr>
          <p:nvPr>
            <p:ph sz="half" idx="2"/>
          </p:nvPr>
        </p:nvSpPr>
        <p:spPr>
          <a:xfrm>
            <a:off x="683568" y="4235273"/>
            <a:ext cx="3483864" cy="2644457"/>
          </a:xfrm>
        </p:spPr>
        <p:txBody>
          <a:bodyPr/>
          <a:lstStyle/>
          <a:p>
            <a:r>
              <a:rPr lang="el-GR" dirty="0"/>
              <a:t> </a:t>
            </a:r>
            <a:r>
              <a:rPr lang="el-GR"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u</a:t>
            </a:r>
            <a:r>
              <a:rPr lang="el-GR" b="1" dirty="0">
                <a:latin typeface="Times New Roman" panose="02020603050405020304" pitchFamily="18" charset="0"/>
                <a:cs typeface="Times New Roman" panose="02020603050405020304" pitchFamily="18" charset="0"/>
              </a:rPr>
              <a:t>:/ </a:t>
            </a:r>
            <a:r>
              <a:rPr lang="el-GR" b="1" dirty="0"/>
              <a:t>(</a:t>
            </a:r>
            <a:r>
              <a:rPr lang="en-US" b="1" dirty="0"/>
              <a:t>boot</a:t>
            </a:r>
            <a:r>
              <a:rPr lang="el-GR" b="1" dirty="0"/>
              <a:t>)</a:t>
            </a:r>
          </a:p>
          <a:p>
            <a:pPr marL="0" indent="0">
              <a:buNone/>
            </a:pPr>
            <a:r>
              <a:rPr lang="el-GR"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ou</a:t>
            </a:r>
            <a:r>
              <a:rPr lang="el-GR" b="1" dirty="0">
                <a:latin typeface="Times New Roman" panose="02020603050405020304" pitchFamily="18" charset="0"/>
                <a:cs typeface="Times New Roman" panose="02020603050405020304" pitchFamily="18" charset="0"/>
              </a:rPr>
              <a:t>/ </a:t>
            </a:r>
            <a:r>
              <a:rPr lang="el-GR" b="1" dirty="0"/>
              <a:t>(</a:t>
            </a:r>
            <a:r>
              <a:rPr lang="en-US" b="1" dirty="0"/>
              <a:t>nose</a:t>
            </a:r>
            <a:r>
              <a:rPr lang="el-GR" b="1" dirty="0"/>
              <a:t>, </a:t>
            </a:r>
            <a:r>
              <a:rPr lang="en-US" b="1" dirty="0"/>
              <a:t>knows</a:t>
            </a:r>
            <a:r>
              <a:rPr lang="el-GR" b="1" dirty="0"/>
              <a:t>),</a:t>
            </a:r>
          </a:p>
          <a:p>
            <a:pPr marL="0" indent="0">
              <a:buNone/>
            </a:pPr>
            <a:r>
              <a:rPr lang="el-GR"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au</a:t>
            </a:r>
            <a:r>
              <a:rPr lang="el-GR" b="1" dirty="0">
                <a:latin typeface="Times New Roman" panose="02020603050405020304" pitchFamily="18" charset="0"/>
                <a:cs typeface="Times New Roman" panose="02020603050405020304" pitchFamily="18" charset="0"/>
              </a:rPr>
              <a:t>/ </a:t>
            </a:r>
            <a:r>
              <a:rPr lang="el-GR" b="1" dirty="0"/>
              <a:t>(</a:t>
            </a:r>
            <a:r>
              <a:rPr lang="en-US" b="1" dirty="0"/>
              <a:t>house</a:t>
            </a:r>
            <a:r>
              <a:rPr lang="el-GR" b="1" dirty="0"/>
              <a:t>)</a:t>
            </a:r>
            <a:endParaRPr lang="en-GB" b="1" dirty="0"/>
          </a:p>
        </p:txBody>
      </p:sp>
      <p:sp>
        <p:nvSpPr>
          <p:cNvPr id="6" name="Text Placeholder 5"/>
          <p:cNvSpPr>
            <a:spLocks noGrp="1"/>
          </p:cNvSpPr>
          <p:nvPr>
            <p:ph type="body" sz="quarter" idx="3"/>
          </p:nvPr>
        </p:nvSpPr>
        <p:spPr>
          <a:xfrm>
            <a:off x="3816710" y="3308266"/>
            <a:ext cx="3483864" cy="802237"/>
          </a:xfrm>
        </p:spPr>
        <p:txBody>
          <a:bodyPr/>
          <a:lstStyle/>
          <a:p>
            <a:r>
              <a:rPr lang="en-US" sz="2400" u="sng" dirty="0" err="1">
                <a:uFill>
                  <a:solidFill>
                    <a:schemeClr val="accent3">
                      <a:lumMod val="60000"/>
                      <a:lumOff val="40000"/>
                    </a:schemeClr>
                  </a:solidFill>
                </a:uFill>
              </a:rPr>
              <a:t>Lowestoft</a:t>
            </a:r>
            <a:r>
              <a:rPr lang="el-GR" sz="2400" u="sng" dirty="0">
                <a:uFill>
                  <a:solidFill>
                    <a:schemeClr val="accent3">
                      <a:lumMod val="60000"/>
                      <a:lumOff val="40000"/>
                    </a:schemeClr>
                  </a:solidFill>
                </a:uFill>
              </a:rPr>
              <a:t>  </a:t>
            </a:r>
            <a:endParaRPr lang="en-US" sz="2400" u="sng" dirty="0">
              <a:uFill>
                <a:solidFill>
                  <a:schemeClr val="accent3">
                    <a:lumMod val="60000"/>
                    <a:lumOff val="40000"/>
                  </a:schemeClr>
                </a:solidFill>
              </a:uFill>
            </a:endParaRPr>
          </a:p>
        </p:txBody>
      </p:sp>
      <p:sp>
        <p:nvSpPr>
          <p:cNvPr id="7" name="Content Placeholder 6"/>
          <p:cNvSpPr>
            <a:spLocks noGrp="1"/>
          </p:cNvSpPr>
          <p:nvPr>
            <p:ph sz="quarter" idx="4"/>
          </p:nvPr>
        </p:nvSpPr>
        <p:spPr>
          <a:xfrm>
            <a:off x="3876755" y="4126808"/>
            <a:ext cx="3483864" cy="2637371"/>
          </a:xfrm>
        </p:spPr>
        <p:txBody>
          <a:bodyPr/>
          <a:lstStyle/>
          <a:p>
            <a:r>
              <a:rPr lang="el-GR"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u</a:t>
            </a:r>
            <a:r>
              <a:rPr lang="el-GR" b="1" dirty="0">
                <a:latin typeface="Times New Roman" panose="02020603050405020304" pitchFamily="18" charset="0"/>
                <a:cs typeface="Times New Roman" panose="02020603050405020304" pitchFamily="18" charset="0"/>
              </a:rPr>
              <a:t>:/ </a:t>
            </a:r>
            <a:r>
              <a:rPr lang="el-GR" b="1" dirty="0"/>
              <a:t>(</a:t>
            </a:r>
            <a:r>
              <a:rPr lang="en-US" b="1" dirty="0"/>
              <a:t>boot</a:t>
            </a:r>
            <a:r>
              <a:rPr lang="el-GR" b="1" dirty="0"/>
              <a:t>)</a:t>
            </a:r>
          </a:p>
          <a:p>
            <a:pPr marL="0" indent="0">
              <a:buNone/>
            </a:pPr>
            <a:r>
              <a:rPr lang="el-GR"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ou</a:t>
            </a:r>
            <a:r>
              <a:rPr lang="el-GR" b="1" dirty="0">
                <a:latin typeface="Times New Roman" panose="02020603050405020304" pitchFamily="18" charset="0"/>
                <a:cs typeface="Times New Roman" panose="02020603050405020304" pitchFamily="18" charset="0"/>
              </a:rPr>
              <a:t>/ </a:t>
            </a:r>
            <a:r>
              <a:rPr lang="el-GR" b="1" dirty="0"/>
              <a:t>(</a:t>
            </a:r>
            <a:r>
              <a:rPr lang="en-US" b="1" dirty="0"/>
              <a:t>nose</a:t>
            </a:r>
            <a:r>
              <a:rPr lang="el-GR" b="1" dirty="0"/>
              <a:t>)</a:t>
            </a:r>
          </a:p>
          <a:p>
            <a:pPr marL="0" indent="0">
              <a:buNone/>
            </a:pPr>
            <a:r>
              <a:rPr lang="el-GR" b="1" dirty="0">
                <a:latin typeface="Times New Roman" panose="02020603050405020304" pitchFamily="18" charset="0"/>
                <a:cs typeface="Times New Roman" panose="02020603050405020304" pitchFamily="18" charset="0"/>
              </a:rPr>
              <a:t>    /ʌ</a:t>
            </a:r>
            <a:r>
              <a:rPr lang="en-US" b="1" dirty="0">
                <a:latin typeface="Times New Roman" panose="02020603050405020304" pitchFamily="18" charset="0"/>
                <a:cs typeface="Times New Roman" panose="02020603050405020304" pitchFamily="18" charset="0"/>
              </a:rPr>
              <a:t>u</a:t>
            </a:r>
            <a:r>
              <a:rPr lang="el-GR" b="1" dirty="0">
                <a:latin typeface="Times New Roman" panose="02020603050405020304" pitchFamily="18" charset="0"/>
                <a:cs typeface="Times New Roman" panose="02020603050405020304" pitchFamily="18" charset="0"/>
              </a:rPr>
              <a:t>/</a:t>
            </a:r>
            <a:r>
              <a:rPr lang="el-GR" b="1" dirty="0"/>
              <a:t> (</a:t>
            </a:r>
            <a:r>
              <a:rPr lang="en-US" b="1" dirty="0"/>
              <a:t>knows</a:t>
            </a:r>
            <a:r>
              <a:rPr lang="el-GR" b="1" dirty="0"/>
              <a:t>)</a:t>
            </a:r>
          </a:p>
          <a:p>
            <a:pPr marL="0" indent="0">
              <a:buNone/>
            </a:pPr>
            <a:r>
              <a:rPr lang="el-GR"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au</a:t>
            </a:r>
            <a:r>
              <a:rPr lang="el-GR" b="1" dirty="0">
                <a:latin typeface="Times New Roman" panose="02020603050405020304" pitchFamily="18" charset="0"/>
                <a:cs typeface="Times New Roman" panose="02020603050405020304" pitchFamily="18" charset="0"/>
              </a:rPr>
              <a:t>/ </a:t>
            </a:r>
            <a:r>
              <a:rPr lang="el-GR" b="1" dirty="0"/>
              <a:t>(</a:t>
            </a:r>
            <a:r>
              <a:rPr lang="en-US" b="1" dirty="0"/>
              <a:t>house</a:t>
            </a:r>
            <a:r>
              <a:rPr lang="el-GR" b="1" dirty="0"/>
              <a:t>)</a:t>
            </a:r>
            <a:endParaRPr lang="en-GB"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861048"/>
            <a:ext cx="220626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ABE6BA2-2D03-3644-829A-45EF2A68B34E}"/>
              </a:ext>
            </a:extLst>
          </p:cNvPr>
          <p:cNvSpPr txBox="1"/>
          <p:nvPr/>
        </p:nvSpPr>
        <p:spPr>
          <a:xfrm>
            <a:off x="287524" y="1801127"/>
            <a:ext cx="3384376" cy="1754326"/>
          </a:xfrm>
          <a:prstGeom prst="rect">
            <a:avLst/>
          </a:prstGeom>
          <a:noFill/>
        </p:spPr>
        <p:txBody>
          <a:bodyPr wrap="square" rtlCol="0">
            <a:spAutoFit/>
          </a:bodyPr>
          <a:lstStyle/>
          <a:p>
            <a:pPr algn="ctr"/>
            <a:r>
              <a:rPr lang="el-GR" dirty="0"/>
              <a:t>Το </a:t>
            </a:r>
            <a:r>
              <a:rPr lang="el-GR" dirty="0" err="1"/>
              <a:t>Ίπσουιτς</a:t>
            </a:r>
            <a:r>
              <a:rPr lang="el-GR" dirty="0"/>
              <a:t> εμφανίζει το ακόλουθο σύστημα φωνηεντικών φωνολογικών</a:t>
            </a:r>
          </a:p>
          <a:p>
            <a:pPr algn="ctr"/>
            <a:r>
              <a:rPr lang="el-GR" dirty="0"/>
              <a:t>μονάδων: </a:t>
            </a:r>
          </a:p>
          <a:p>
            <a:pPr algn="ctr"/>
            <a:endParaRPr lang="el-GR" dirty="0"/>
          </a:p>
          <a:p>
            <a:endParaRPr lang="el-GR" dirty="0"/>
          </a:p>
        </p:txBody>
      </p:sp>
      <p:sp>
        <p:nvSpPr>
          <p:cNvPr id="8" name="Κάτω βέλος 7">
            <a:extLst>
              <a:ext uri="{FF2B5EF4-FFF2-40B4-BE49-F238E27FC236}">
                <a16:creationId xmlns:a16="http://schemas.microsoft.com/office/drawing/2014/main" id="{E86EC4D7-E326-1946-9E15-79A2886AF567}"/>
              </a:ext>
            </a:extLst>
          </p:cNvPr>
          <p:cNvSpPr/>
          <p:nvPr/>
        </p:nvSpPr>
        <p:spPr>
          <a:xfrm>
            <a:off x="1763688" y="3243136"/>
            <a:ext cx="432048" cy="401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7120B7C7-6129-274C-96A5-347F1EFED988}"/>
              </a:ext>
            </a:extLst>
          </p:cNvPr>
          <p:cNvSpPr txBox="1"/>
          <p:nvPr/>
        </p:nvSpPr>
        <p:spPr>
          <a:xfrm>
            <a:off x="3563888" y="1973842"/>
            <a:ext cx="3600400" cy="1754326"/>
          </a:xfrm>
          <a:prstGeom prst="rect">
            <a:avLst/>
          </a:prstGeom>
          <a:noFill/>
        </p:spPr>
        <p:txBody>
          <a:bodyPr wrap="square" rtlCol="0">
            <a:spAutoFit/>
          </a:bodyPr>
          <a:lstStyle/>
          <a:p>
            <a:pPr algn="ctr"/>
            <a:r>
              <a:rPr lang="el-GR" dirty="0"/>
              <a:t>Το </a:t>
            </a:r>
            <a:r>
              <a:rPr lang="el-GR" dirty="0" err="1"/>
              <a:t>Λόουστοφτ</a:t>
            </a:r>
            <a:r>
              <a:rPr lang="el-GR" dirty="0"/>
              <a:t> εμφανίζει το ακόλουθο σύστημα φωνηεντικών φωνολογικών</a:t>
            </a:r>
          </a:p>
          <a:p>
            <a:pPr algn="ctr"/>
            <a:r>
              <a:rPr lang="el-GR" dirty="0"/>
              <a:t>μονάδων: </a:t>
            </a:r>
          </a:p>
          <a:p>
            <a:endParaRPr lang="el-GR" dirty="0"/>
          </a:p>
          <a:p>
            <a:endParaRPr lang="el-GR" dirty="0"/>
          </a:p>
        </p:txBody>
      </p:sp>
      <p:sp>
        <p:nvSpPr>
          <p:cNvPr id="11" name="Κάτω βέλος 10">
            <a:extLst>
              <a:ext uri="{FF2B5EF4-FFF2-40B4-BE49-F238E27FC236}">
                <a16:creationId xmlns:a16="http://schemas.microsoft.com/office/drawing/2014/main" id="{2CDA150A-B92F-2642-93A0-29328C29A850}"/>
              </a:ext>
            </a:extLst>
          </p:cNvPr>
          <p:cNvSpPr/>
          <p:nvPr/>
        </p:nvSpPr>
        <p:spPr>
          <a:xfrm>
            <a:off x="4948756" y="3191776"/>
            <a:ext cx="432048" cy="401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05646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88640"/>
            <a:ext cx="7772400" cy="1609344"/>
          </a:xfrm>
        </p:spPr>
        <p:txBody>
          <a:bodyPr/>
          <a:lstStyle/>
          <a:p>
            <a:r>
              <a:rPr lang="el-GR" dirty="0"/>
              <a:t>διασυστημα</a:t>
            </a:r>
            <a:endParaRPr lang="en-GB" dirty="0"/>
          </a:p>
        </p:txBody>
      </p:sp>
      <p:sp>
        <p:nvSpPr>
          <p:cNvPr id="8" name="Content Placeholder 7"/>
          <p:cNvSpPr>
            <a:spLocks noGrp="1"/>
          </p:cNvSpPr>
          <p:nvPr>
            <p:ph idx="1"/>
          </p:nvPr>
        </p:nvSpPr>
        <p:spPr>
          <a:xfrm>
            <a:off x="1029237" y="2132856"/>
            <a:ext cx="7202456" cy="3933547"/>
          </a:xfrm>
        </p:spPr>
        <p:txBody>
          <a:bodyPr>
            <a:normAutofit lnSpcReduction="10000"/>
          </a:bodyPr>
          <a:lstStyle/>
          <a:p>
            <a:pPr marL="68580" lvl="0" indent="0">
              <a:spcBef>
                <a:spcPct val="20000"/>
              </a:spcBef>
              <a:buClr>
                <a:srgbClr val="94C600"/>
              </a:buClr>
              <a:buSzPct val="76000"/>
              <a:buNone/>
            </a:pPr>
            <a:r>
              <a:rPr lang="en-US" sz="2600" dirty="0">
                <a:solidFill>
                  <a:srgbClr val="3E3D2D"/>
                </a:solidFill>
                <a:latin typeface="Times New Roman" panose="02020603050405020304" pitchFamily="18" charset="0"/>
                <a:cs typeface="Times New Roman" panose="02020603050405020304" pitchFamily="18" charset="0"/>
              </a:rPr>
              <a:t>           </a:t>
            </a:r>
          </a:p>
          <a:p>
            <a:pPr marL="68580" lvl="0" indent="0">
              <a:spcBef>
                <a:spcPct val="20000"/>
              </a:spcBef>
              <a:buClr>
                <a:srgbClr val="94C600"/>
              </a:buClr>
              <a:buSzPct val="76000"/>
              <a:buNone/>
            </a:pPr>
            <a:r>
              <a:rPr lang="en-US" sz="2600" b="1" dirty="0">
                <a:solidFill>
                  <a:srgbClr val="3E3D2D"/>
                </a:solidFill>
                <a:latin typeface="Times New Roman" panose="02020603050405020304" pitchFamily="18" charset="0"/>
                <a:cs typeface="Times New Roman" panose="02020603050405020304" pitchFamily="18" charset="0"/>
              </a:rPr>
              <a:t>              L, I  </a:t>
            </a:r>
            <a:r>
              <a:rPr lang="en-US" b="1" dirty="0">
                <a:solidFill>
                  <a:srgbClr val="3E3D2D"/>
                </a:solidFill>
                <a:latin typeface="Century Gothic"/>
              </a:rPr>
              <a:t>// </a:t>
            </a:r>
            <a:r>
              <a:rPr lang="en-US" sz="2400" b="1" dirty="0">
                <a:solidFill>
                  <a:srgbClr val="3E3D2D"/>
                </a:solidFill>
                <a:latin typeface="Times New Roman" panose="02020603050405020304" pitchFamily="18" charset="0"/>
                <a:cs typeface="Times New Roman" panose="02020603050405020304" pitchFamily="18" charset="0"/>
              </a:rPr>
              <a:t>u: </a:t>
            </a:r>
            <a:r>
              <a:rPr lang="el-GR" sz="2400" b="1" dirty="0">
                <a:solidFill>
                  <a:srgbClr val="3E3D2D"/>
                </a:solidFill>
                <a:latin typeface="Times New Roman"/>
                <a:ea typeface="Calibri"/>
              </a:rPr>
              <a:t>≈</a:t>
            </a:r>
            <a:r>
              <a:rPr lang="en-US" sz="2400" b="1" dirty="0">
                <a:solidFill>
                  <a:srgbClr val="3E3D2D"/>
                </a:solidFill>
                <a:latin typeface="Times New Roman" panose="02020603050405020304" pitchFamily="18" charset="0"/>
                <a:cs typeface="Times New Roman" panose="02020603050405020304" pitchFamily="18" charset="0"/>
              </a:rPr>
              <a:t> L  </a:t>
            </a:r>
            <a:r>
              <a:rPr lang="en-US" sz="2400" b="1" u="sng" dirty="0" err="1">
                <a:solidFill>
                  <a:srgbClr val="3E3D2D"/>
                </a:solidFill>
                <a:latin typeface="Times New Roman" panose="02020603050405020304" pitchFamily="18" charset="0"/>
                <a:cs typeface="Times New Roman" panose="02020603050405020304" pitchFamily="18" charset="0"/>
              </a:rPr>
              <a:t>ou</a:t>
            </a:r>
            <a:r>
              <a:rPr lang="en-US" sz="2400" b="1" u="sng" dirty="0">
                <a:solidFill>
                  <a:srgbClr val="3E3D2D"/>
                </a:solidFill>
                <a:latin typeface="Times New Roman" panose="02020603050405020304" pitchFamily="18" charset="0"/>
                <a:cs typeface="Times New Roman" panose="02020603050405020304" pitchFamily="18" charset="0"/>
              </a:rPr>
              <a:t> - </a:t>
            </a:r>
            <a:r>
              <a:rPr lang="el-GR" sz="2400" b="1" u="sng" dirty="0">
                <a:solidFill>
                  <a:srgbClr val="3E3D2D"/>
                </a:solidFill>
                <a:latin typeface="Times New Roman" panose="02020603050405020304" pitchFamily="18" charset="0"/>
                <a:cs typeface="Times New Roman" panose="02020603050405020304" pitchFamily="18" charset="0"/>
              </a:rPr>
              <a:t>ʌ</a:t>
            </a:r>
            <a:r>
              <a:rPr lang="en-US" sz="2400" b="1" u="sng" dirty="0">
                <a:solidFill>
                  <a:srgbClr val="3E3D2D"/>
                </a:solidFill>
                <a:latin typeface="Times New Roman" panose="02020603050405020304" pitchFamily="18" charset="0"/>
                <a:cs typeface="Times New Roman" panose="02020603050405020304" pitchFamily="18" charset="0"/>
              </a:rPr>
              <a:t>u</a:t>
            </a:r>
            <a:r>
              <a:rPr lang="en-US" sz="2400" b="1" dirty="0">
                <a:solidFill>
                  <a:srgbClr val="3E3D2D"/>
                </a:solidFill>
                <a:latin typeface="Times New Roman" panose="02020603050405020304" pitchFamily="18" charset="0"/>
                <a:cs typeface="Times New Roman" panose="02020603050405020304" pitchFamily="18" charset="0"/>
              </a:rPr>
              <a:t> </a:t>
            </a:r>
            <a:r>
              <a:rPr lang="el-GR" sz="2400" b="1" dirty="0">
                <a:solidFill>
                  <a:srgbClr val="3E3D2D"/>
                </a:solidFill>
                <a:latin typeface="Times New Roman"/>
                <a:ea typeface="Calibri"/>
              </a:rPr>
              <a:t>≈</a:t>
            </a:r>
            <a:r>
              <a:rPr lang="en-US" sz="2400" b="1" dirty="0">
                <a:solidFill>
                  <a:srgbClr val="3E3D2D"/>
                </a:solidFill>
                <a:latin typeface="Times New Roman" panose="02020603050405020304" pitchFamily="18" charset="0"/>
                <a:cs typeface="Times New Roman" panose="02020603050405020304" pitchFamily="18" charset="0"/>
              </a:rPr>
              <a:t>  au</a:t>
            </a:r>
          </a:p>
          <a:p>
            <a:pPr marL="68580" lvl="0" indent="0">
              <a:spcBef>
                <a:spcPct val="20000"/>
              </a:spcBef>
              <a:buClr>
                <a:srgbClr val="94C600"/>
              </a:buClr>
              <a:buSzPct val="76000"/>
              <a:buNone/>
            </a:pPr>
            <a:r>
              <a:rPr lang="en-US" sz="2400" b="1" dirty="0">
                <a:solidFill>
                  <a:srgbClr val="3E3D2D"/>
                </a:solidFill>
                <a:latin typeface="Times New Roman" panose="02020603050405020304" pitchFamily="18" charset="0"/>
                <a:cs typeface="Times New Roman" panose="02020603050405020304" pitchFamily="18" charset="0"/>
              </a:rPr>
              <a:t>           		           I       </a:t>
            </a:r>
            <a:r>
              <a:rPr lang="en-US" sz="2400" b="1" dirty="0" err="1">
                <a:solidFill>
                  <a:srgbClr val="3E3D2D"/>
                </a:solidFill>
                <a:latin typeface="Times New Roman" panose="02020603050405020304" pitchFamily="18" charset="0"/>
                <a:cs typeface="Times New Roman" panose="02020603050405020304" pitchFamily="18" charset="0"/>
              </a:rPr>
              <a:t>ou</a:t>
            </a:r>
            <a:r>
              <a:rPr lang="en-US" sz="2400" b="1" dirty="0">
                <a:solidFill>
                  <a:srgbClr val="3E3D2D"/>
                </a:solidFill>
                <a:latin typeface="Times New Roman" panose="02020603050405020304" pitchFamily="18" charset="0"/>
                <a:cs typeface="Times New Roman" panose="02020603050405020304" pitchFamily="18" charset="0"/>
              </a:rPr>
              <a:t> </a:t>
            </a:r>
            <a:endParaRPr lang="el-GR" sz="2400" b="1" dirty="0">
              <a:solidFill>
                <a:srgbClr val="3E3D2D"/>
              </a:solidFill>
              <a:latin typeface="Times New Roman" panose="02020603050405020304" pitchFamily="18" charset="0"/>
              <a:cs typeface="Times New Roman" panose="02020603050405020304" pitchFamily="18" charset="0"/>
            </a:endParaRPr>
          </a:p>
          <a:p>
            <a:pPr marL="68580" lvl="0" indent="0">
              <a:spcBef>
                <a:spcPct val="20000"/>
              </a:spcBef>
              <a:buClr>
                <a:srgbClr val="94C600"/>
              </a:buClr>
              <a:buSzPct val="76000"/>
              <a:buNone/>
            </a:pPr>
            <a:endParaRPr lang="el-GR" sz="2400" b="1" dirty="0">
              <a:solidFill>
                <a:srgbClr val="3E3D2D"/>
              </a:solidFill>
              <a:latin typeface="Times New Roman" panose="02020603050405020304" pitchFamily="18" charset="0"/>
              <a:cs typeface="Times New Roman" panose="02020603050405020304" pitchFamily="18" charset="0"/>
            </a:endParaRPr>
          </a:p>
          <a:p>
            <a:pPr marL="68580" lvl="0" indent="0">
              <a:spcBef>
                <a:spcPct val="20000"/>
              </a:spcBef>
              <a:buClr>
                <a:srgbClr val="94C600"/>
              </a:buClr>
              <a:buSzPct val="76000"/>
              <a:buNone/>
            </a:pPr>
            <a:endParaRPr lang="el-GR" sz="2400" b="1" dirty="0">
              <a:solidFill>
                <a:srgbClr val="3E3D2D"/>
              </a:solidFill>
              <a:latin typeface="Times New Roman" panose="02020603050405020304" pitchFamily="18" charset="0"/>
              <a:cs typeface="Times New Roman" panose="02020603050405020304" pitchFamily="18" charset="0"/>
            </a:endParaRPr>
          </a:p>
          <a:p>
            <a:pPr marL="68580" lvl="0" indent="0">
              <a:spcBef>
                <a:spcPct val="20000"/>
              </a:spcBef>
              <a:buClr>
                <a:srgbClr val="94C600"/>
              </a:buClr>
              <a:buSzPct val="76000"/>
              <a:buNone/>
            </a:pPr>
            <a:endParaRPr lang="el-GR" sz="2400" b="1" dirty="0">
              <a:solidFill>
                <a:srgbClr val="3E3D2D"/>
              </a:solidFill>
              <a:latin typeface="Times New Roman" panose="02020603050405020304" pitchFamily="18" charset="0"/>
              <a:cs typeface="Times New Roman" panose="02020603050405020304" pitchFamily="18" charset="0"/>
            </a:endParaRPr>
          </a:p>
          <a:p>
            <a:pPr marL="68580" lvl="0" indent="0">
              <a:spcBef>
                <a:spcPct val="20000"/>
              </a:spcBef>
              <a:buClr>
                <a:srgbClr val="94C600"/>
              </a:buClr>
              <a:buSzPct val="76000"/>
              <a:buNone/>
            </a:pPr>
            <a:endParaRPr lang="el-GR" sz="2400" b="1" dirty="0">
              <a:solidFill>
                <a:srgbClr val="3E3D2D"/>
              </a:solidFill>
              <a:latin typeface="Times New Roman" panose="02020603050405020304" pitchFamily="18" charset="0"/>
              <a:cs typeface="Times New Roman" panose="02020603050405020304" pitchFamily="18" charset="0"/>
            </a:endParaRPr>
          </a:p>
          <a:p>
            <a:pPr marL="68580" indent="0" algn="ctr">
              <a:spcBef>
                <a:spcPct val="20000"/>
              </a:spcBef>
              <a:buClr>
                <a:srgbClr val="94C600"/>
              </a:buClr>
              <a:buSzPct val="76000"/>
              <a:buNone/>
            </a:pPr>
            <a:r>
              <a:rPr lang="el-GR" sz="2400" b="1" dirty="0"/>
              <a:t>τα </a:t>
            </a:r>
            <a:r>
              <a:rPr lang="el-GR" sz="2400" b="1" dirty="0">
                <a:solidFill>
                  <a:schemeClr val="accent1"/>
                </a:solidFill>
              </a:rPr>
              <a:t>δύο λεξικά σύνολα της </a:t>
            </a:r>
            <a:r>
              <a:rPr lang="en-US" sz="2400" b="1" dirty="0"/>
              <a:t>L</a:t>
            </a:r>
            <a:r>
              <a:rPr lang="el-GR" sz="2400" b="1" dirty="0"/>
              <a:t> αντιστοιχούν </a:t>
            </a:r>
            <a:r>
              <a:rPr lang="el-GR" sz="2400" b="1" dirty="0">
                <a:solidFill>
                  <a:schemeClr val="accent1"/>
                </a:solidFill>
              </a:rPr>
              <a:t>σε ένα λεξικό σύνολο</a:t>
            </a:r>
            <a:r>
              <a:rPr lang="el-GR" sz="2400" b="1" dirty="0"/>
              <a:t> της </a:t>
            </a:r>
            <a:r>
              <a:rPr lang="en-US" sz="2400" b="1" dirty="0"/>
              <a:t>I</a:t>
            </a:r>
            <a:r>
              <a:rPr lang="el-GR" sz="2400" b="1" dirty="0"/>
              <a:t>, και με δεδομένο τον τύπο της </a:t>
            </a:r>
            <a:r>
              <a:rPr lang="en-US" sz="2400" b="1" dirty="0"/>
              <a:t>L</a:t>
            </a:r>
            <a:r>
              <a:rPr lang="el-GR" sz="2400" b="1" dirty="0"/>
              <a:t> μπορούμε </a:t>
            </a:r>
            <a:r>
              <a:rPr lang="el-GR" sz="2400" b="1" dirty="0">
                <a:solidFill>
                  <a:schemeClr val="accent1"/>
                </a:solidFill>
              </a:rPr>
              <a:t>πάντα να προβλέψουμε ποιος </a:t>
            </a:r>
            <a:r>
              <a:rPr lang="el-GR" sz="2400" b="1" dirty="0"/>
              <a:t>θα είναι ο τύπος στην </a:t>
            </a:r>
            <a:r>
              <a:rPr lang="en-US" sz="2400" b="1" dirty="0"/>
              <a:t>I</a:t>
            </a:r>
            <a:r>
              <a:rPr lang="el-GR" sz="2400" b="1" dirty="0"/>
              <a:t> (όχι όμως το αντίστροφο)</a:t>
            </a:r>
          </a:p>
          <a:p>
            <a:pPr marL="68580" lvl="0" indent="0">
              <a:spcBef>
                <a:spcPct val="20000"/>
              </a:spcBef>
              <a:buClr>
                <a:srgbClr val="94C600"/>
              </a:buClr>
              <a:buSzPct val="76000"/>
              <a:buNone/>
            </a:pPr>
            <a:endParaRPr lang="en-US" sz="2400" b="1" dirty="0">
              <a:solidFill>
                <a:srgbClr val="3E3D2D"/>
              </a:solidFill>
              <a:latin typeface="Century Gothic"/>
            </a:endParaRPr>
          </a:p>
          <a:p>
            <a:endParaRPr lang="en-GB" b="1" dirty="0"/>
          </a:p>
        </p:txBody>
      </p:sp>
      <p:sp>
        <p:nvSpPr>
          <p:cNvPr id="2" name="TextBox 1">
            <a:extLst>
              <a:ext uri="{FF2B5EF4-FFF2-40B4-BE49-F238E27FC236}">
                <a16:creationId xmlns:a16="http://schemas.microsoft.com/office/drawing/2014/main" id="{7E193245-F1A9-DF4F-A772-BBDB09C1BC75}"/>
              </a:ext>
            </a:extLst>
          </p:cNvPr>
          <p:cNvSpPr txBox="1"/>
          <p:nvPr/>
        </p:nvSpPr>
        <p:spPr>
          <a:xfrm>
            <a:off x="756404" y="1484784"/>
            <a:ext cx="7488832" cy="923330"/>
          </a:xfrm>
          <a:prstGeom prst="rect">
            <a:avLst/>
          </a:prstGeom>
          <a:noFill/>
        </p:spPr>
        <p:txBody>
          <a:bodyPr wrap="square" rtlCol="0">
            <a:spAutoFit/>
          </a:bodyPr>
          <a:lstStyle/>
          <a:p>
            <a:pPr algn="ctr"/>
            <a:r>
              <a:rPr lang="el-GR" b="1" dirty="0"/>
              <a:t>Τα δύο αυτά συστήματα μπορούν να συγκριθούν μέσα από ένα ενοποιημένο σύστημα:</a:t>
            </a:r>
          </a:p>
          <a:p>
            <a:endParaRPr lang="el-GR" dirty="0"/>
          </a:p>
        </p:txBody>
      </p:sp>
      <p:sp>
        <p:nvSpPr>
          <p:cNvPr id="3" name="TextBox 2">
            <a:extLst>
              <a:ext uri="{FF2B5EF4-FFF2-40B4-BE49-F238E27FC236}">
                <a16:creationId xmlns:a16="http://schemas.microsoft.com/office/drawing/2014/main" id="{9AFA4078-D39A-B646-AB69-38A477B7849A}"/>
              </a:ext>
            </a:extLst>
          </p:cNvPr>
          <p:cNvSpPr txBox="1"/>
          <p:nvPr/>
        </p:nvSpPr>
        <p:spPr>
          <a:xfrm>
            <a:off x="899592" y="3360965"/>
            <a:ext cx="7704856" cy="1477328"/>
          </a:xfrm>
          <a:prstGeom prst="rect">
            <a:avLst/>
          </a:prstGeom>
          <a:noFill/>
        </p:spPr>
        <p:txBody>
          <a:bodyPr wrap="square" rtlCol="0">
            <a:spAutoFit/>
          </a:bodyPr>
          <a:lstStyle/>
          <a:p>
            <a:r>
              <a:rPr lang="el-GR" dirty="0"/>
              <a:t>Σύμφωνα με το παραπάνω παράδειγμα, το </a:t>
            </a:r>
            <a:r>
              <a:rPr lang="el-GR" dirty="0" err="1"/>
              <a:t>διασύστημα</a:t>
            </a:r>
            <a:r>
              <a:rPr lang="el-GR" dirty="0"/>
              <a:t> του </a:t>
            </a:r>
            <a:r>
              <a:rPr lang="el-GR" dirty="0" err="1"/>
              <a:t>Ίπσουιτς</a:t>
            </a:r>
            <a:r>
              <a:rPr lang="el-GR" dirty="0"/>
              <a:t> και του </a:t>
            </a:r>
            <a:r>
              <a:rPr lang="el-GR" dirty="0" err="1"/>
              <a:t>Λόουστοφτ</a:t>
            </a:r>
            <a:r>
              <a:rPr lang="el-GR" dirty="0"/>
              <a:t> θα πρέπει να δείχνει ότι οι λέξεις που έχουν είτε /</a:t>
            </a:r>
            <a:r>
              <a:rPr lang="en-US" dirty="0" err="1"/>
              <a:t>ou</a:t>
            </a:r>
            <a:r>
              <a:rPr lang="en-US" dirty="0"/>
              <a:t>/ </a:t>
            </a:r>
            <a:r>
              <a:rPr lang="el-GR" dirty="0"/>
              <a:t>είτε /</a:t>
            </a:r>
            <a:r>
              <a:rPr lang="en-US" dirty="0" err="1"/>
              <a:t>ʌu</a:t>
            </a:r>
            <a:r>
              <a:rPr lang="en-US" dirty="0"/>
              <a:t>/ </a:t>
            </a:r>
            <a:r>
              <a:rPr lang="el-GR" dirty="0"/>
              <a:t>στην ποικιλία </a:t>
            </a:r>
            <a:r>
              <a:rPr lang="en-US" dirty="0"/>
              <a:t>L (= </a:t>
            </a:r>
            <a:r>
              <a:rPr lang="el-GR" dirty="0" err="1"/>
              <a:t>Λόουστοφτ</a:t>
            </a:r>
            <a:r>
              <a:rPr lang="el-GR" dirty="0"/>
              <a:t>) θα έχουν/ο</a:t>
            </a:r>
            <a:r>
              <a:rPr lang="en-US" dirty="0"/>
              <a:t>u/ </a:t>
            </a:r>
            <a:r>
              <a:rPr lang="el-GR" dirty="0"/>
              <a:t>στην ποικιλία </a:t>
            </a:r>
            <a:r>
              <a:rPr lang="en-US" dirty="0"/>
              <a:t>I (= </a:t>
            </a:r>
            <a:r>
              <a:rPr lang="el-GR" dirty="0" err="1"/>
              <a:t>Ίπσουιτσ</a:t>
            </a:r>
            <a:r>
              <a:rPr lang="el-GR" dirty="0"/>
              <a:t>).</a:t>
            </a:r>
          </a:p>
          <a:p>
            <a:endParaRPr lang="el-GR" dirty="0"/>
          </a:p>
        </p:txBody>
      </p:sp>
    </p:spTree>
    <p:extLst>
      <p:ext uri="{BB962C8B-B14F-4D97-AF65-F5344CB8AC3E}">
        <p14:creationId xmlns:p14="http://schemas.microsoft.com/office/powerpoint/2010/main" val="308601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διασυστημα</a:t>
            </a:r>
            <a:endParaRPr lang="en-GB" dirty="0"/>
          </a:p>
        </p:txBody>
      </p:sp>
      <p:sp>
        <p:nvSpPr>
          <p:cNvPr id="3" name="Content Placeholder 2"/>
          <p:cNvSpPr>
            <a:spLocks noGrp="1"/>
          </p:cNvSpPr>
          <p:nvPr>
            <p:ph idx="1"/>
          </p:nvPr>
        </p:nvSpPr>
        <p:spPr/>
        <p:txBody>
          <a:bodyPr>
            <a:normAutofit/>
          </a:bodyPr>
          <a:lstStyle/>
          <a:p>
            <a:pPr>
              <a:lnSpc>
                <a:spcPct val="124000"/>
              </a:lnSpc>
            </a:pPr>
            <a:endParaRPr lang="el-GR" b="1" dirty="0"/>
          </a:p>
          <a:p>
            <a:pPr>
              <a:lnSpc>
                <a:spcPct val="124000"/>
              </a:lnSpc>
            </a:pPr>
            <a:r>
              <a:rPr lang="el-GR" b="1" dirty="0"/>
              <a:t>περιγραφικό εργαλείο/μέθοδος που παρουσιάζει τη </a:t>
            </a:r>
            <a:r>
              <a:rPr lang="el-GR" b="1" dirty="0">
                <a:solidFill>
                  <a:schemeClr val="accent1"/>
                </a:solidFill>
              </a:rPr>
              <a:t>σχέση </a:t>
            </a:r>
            <a:r>
              <a:rPr lang="el-GR" b="1" dirty="0"/>
              <a:t>μεταξύ δύο ποικιλιών</a:t>
            </a:r>
          </a:p>
          <a:p>
            <a:pPr marL="68580" indent="0">
              <a:lnSpc>
                <a:spcPct val="124000"/>
              </a:lnSpc>
              <a:buNone/>
            </a:pPr>
            <a:r>
              <a:rPr lang="el-GR" b="1" dirty="0"/>
              <a:t>    </a:t>
            </a:r>
          </a:p>
          <a:p>
            <a:pPr>
              <a:lnSpc>
                <a:spcPct val="124000"/>
              </a:lnSpc>
            </a:pPr>
            <a:r>
              <a:rPr lang="el-GR" b="1" dirty="0" err="1"/>
              <a:t>Απ΄την</a:t>
            </a:r>
            <a:r>
              <a:rPr lang="el-GR" b="1" dirty="0"/>
              <a:t> άλλη, ο ίδιος ο </a:t>
            </a:r>
            <a:r>
              <a:rPr lang="en-US" b="1" dirty="0" err="1"/>
              <a:t>Weinreich</a:t>
            </a:r>
            <a:r>
              <a:rPr lang="el-GR" b="1" dirty="0"/>
              <a:t> θεωρούσε ότι οι </a:t>
            </a:r>
            <a:r>
              <a:rPr lang="en-US" b="1" dirty="0"/>
              <a:t> </a:t>
            </a:r>
            <a:r>
              <a:rPr lang="el-GR" b="1" dirty="0">
                <a:solidFill>
                  <a:schemeClr val="accent1"/>
                </a:solidFill>
              </a:rPr>
              <a:t>δίγλωσσοι/διδιαλεκτόφωνοι </a:t>
            </a:r>
            <a:r>
              <a:rPr lang="el-GR" b="1" dirty="0"/>
              <a:t>ομιλητές και ακροατές γνωρίζουν και  χρησιμοποιούν ένα τέτοιο σύστημα στην παραγωγή και/ή την κατανόηση λόγου</a:t>
            </a:r>
          </a:p>
          <a:p>
            <a:endParaRPr lang="en-GB" b="1" dirty="0"/>
          </a:p>
        </p:txBody>
      </p:sp>
      <p:sp>
        <p:nvSpPr>
          <p:cNvPr id="4" name="TextBox 3">
            <a:extLst>
              <a:ext uri="{FF2B5EF4-FFF2-40B4-BE49-F238E27FC236}">
                <a16:creationId xmlns:a16="http://schemas.microsoft.com/office/drawing/2014/main" id="{421A9CCB-D199-574F-A216-005DEE1B9A5D}"/>
              </a:ext>
            </a:extLst>
          </p:cNvPr>
          <p:cNvSpPr txBox="1"/>
          <p:nvPr/>
        </p:nvSpPr>
        <p:spPr>
          <a:xfrm>
            <a:off x="899592" y="1916832"/>
            <a:ext cx="6334472" cy="648072"/>
          </a:xfrm>
          <a:prstGeom prst="rect">
            <a:avLst/>
          </a:prstGeom>
          <a:noFill/>
        </p:spPr>
        <p:txBody>
          <a:bodyPr wrap="square" rtlCol="0">
            <a:spAutoFit/>
          </a:bodyPr>
          <a:lstStyle/>
          <a:p>
            <a:r>
              <a:rPr lang="el-GR" dirty="0"/>
              <a:t>Ένα </a:t>
            </a:r>
            <a:r>
              <a:rPr lang="el-GR" dirty="0" err="1"/>
              <a:t>διασύστημα</a:t>
            </a:r>
            <a:r>
              <a:rPr lang="el-GR" dirty="0"/>
              <a:t> μπορεί να θεωρηθεί απλά ως ένα: </a:t>
            </a:r>
          </a:p>
          <a:p>
            <a:endParaRPr lang="el-GR" dirty="0"/>
          </a:p>
        </p:txBody>
      </p:sp>
    </p:spTree>
    <p:extLst>
      <p:ext uri="{BB962C8B-B14F-4D97-AF65-F5344CB8AC3E}">
        <p14:creationId xmlns:p14="http://schemas.microsoft.com/office/powerpoint/2010/main" val="4463280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Δομιστικη γλωσσολογια</a:t>
            </a:r>
            <a:endParaRPr lang="en-GB" dirty="0"/>
          </a:p>
        </p:txBody>
      </p:sp>
      <p:sp>
        <p:nvSpPr>
          <p:cNvPr id="3" name="Content Placeholder 2"/>
          <p:cNvSpPr>
            <a:spLocks noGrp="1"/>
          </p:cNvSpPr>
          <p:nvPr>
            <p:ph idx="1"/>
          </p:nvPr>
        </p:nvSpPr>
        <p:spPr>
          <a:xfrm>
            <a:off x="685800" y="1772816"/>
            <a:ext cx="7202456" cy="4005555"/>
          </a:xfrm>
        </p:spPr>
        <p:txBody>
          <a:bodyPr>
            <a:normAutofit fontScale="92500" lnSpcReduction="10000"/>
          </a:bodyPr>
          <a:lstStyle/>
          <a:p>
            <a:pPr>
              <a:lnSpc>
                <a:spcPct val="114000"/>
              </a:lnSpc>
            </a:pPr>
            <a:endParaRPr lang="el-GR" dirty="0"/>
          </a:p>
          <a:p>
            <a:pPr algn="ctr">
              <a:lnSpc>
                <a:spcPct val="150000"/>
              </a:lnSpc>
            </a:pPr>
            <a:r>
              <a:rPr lang="el-GR" sz="2500" b="1" dirty="0"/>
              <a:t>Όπως είδαμε, η </a:t>
            </a:r>
            <a:r>
              <a:rPr lang="el-GR" sz="2500" b="1" dirty="0" err="1"/>
              <a:t>δομιστική</a:t>
            </a:r>
            <a:r>
              <a:rPr lang="el-GR" sz="2500" b="1" dirty="0"/>
              <a:t> διαλεκτολογία αποτελούσε μια προσπάθεια εφαρμογής αρχών της γλωσσολογίας στη σύγκριση γλωσσικών ποικιλιών που εμφανίζουν γεωγραφική διαφοροποίηση. Ωστόσο, εμφανίστηκαν αρκετές δυσκολίες κατά την εφαρμογή τους που εντέλει θα λέγαμε ότι η απόπειρα αυτή δεν καρποφόρησε.</a:t>
            </a:r>
          </a:p>
        </p:txBody>
      </p:sp>
    </p:spTree>
    <p:extLst>
      <p:ext uri="{BB962C8B-B14F-4D97-AF65-F5344CB8AC3E}">
        <p14:creationId xmlns:p14="http://schemas.microsoft.com/office/powerpoint/2010/main" val="3950951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Δομιστικη γλωσσολογια</a:t>
            </a:r>
            <a:endParaRPr lang="en-GB" dirty="0"/>
          </a:p>
        </p:txBody>
      </p:sp>
      <p:sp>
        <p:nvSpPr>
          <p:cNvPr id="3" name="Content Placeholder 2"/>
          <p:cNvSpPr>
            <a:spLocks noGrp="1"/>
          </p:cNvSpPr>
          <p:nvPr>
            <p:ph idx="1"/>
          </p:nvPr>
        </p:nvSpPr>
        <p:spPr>
          <a:xfrm>
            <a:off x="1088684" y="2015733"/>
            <a:ext cx="7515763" cy="3933547"/>
          </a:xfrm>
        </p:spPr>
        <p:txBody>
          <a:bodyPr/>
          <a:lstStyle/>
          <a:p>
            <a:pPr marL="68580" indent="0">
              <a:lnSpc>
                <a:spcPct val="114000"/>
              </a:lnSpc>
              <a:buNone/>
            </a:pPr>
            <a:r>
              <a:rPr lang="el-GR" b="1" dirty="0"/>
              <a:t>οι γλωσσικές ποικιλίες μπορεί να διαφέρουν φωνολογικά με διάφορους τρόπους,  π.χ. ως προς </a:t>
            </a:r>
          </a:p>
          <a:p>
            <a:pPr>
              <a:lnSpc>
                <a:spcPct val="114000"/>
              </a:lnSpc>
            </a:pPr>
            <a:r>
              <a:rPr lang="el-GR" b="1" dirty="0"/>
              <a:t>τον </a:t>
            </a:r>
            <a:r>
              <a:rPr lang="el-GR" b="1" dirty="0">
                <a:solidFill>
                  <a:schemeClr val="accent1"/>
                </a:solidFill>
                <a:uFill>
                  <a:solidFill>
                    <a:schemeClr val="accent3">
                      <a:lumMod val="60000"/>
                      <a:lumOff val="40000"/>
                    </a:schemeClr>
                  </a:solidFill>
                </a:uFill>
              </a:rPr>
              <a:t>κατάλογο των φωνημάτων</a:t>
            </a:r>
            <a:r>
              <a:rPr lang="el-GR" b="1" dirty="0"/>
              <a:t>, δηλαδή πόσα και ποια φωνήματα περιλαμβάνουν</a:t>
            </a:r>
          </a:p>
          <a:p>
            <a:pPr>
              <a:lnSpc>
                <a:spcPct val="114000"/>
              </a:lnSpc>
            </a:pPr>
            <a:r>
              <a:rPr lang="el-GR" b="1" dirty="0"/>
              <a:t>την </a:t>
            </a:r>
            <a:r>
              <a:rPr lang="el-GR" b="1" dirty="0">
                <a:solidFill>
                  <a:schemeClr val="accent1"/>
                </a:solidFill>
                <a:uFill>
                  <a:solidFill>
                    <a:schemeClr val="accent3">
                      <a:lumMod val="60000"/>
                      <a:lumOff val="40000"/>
                    </a:schemeClr>
                  </a:solidFill>
                </a:uFill>
              </a:rPr>
              <a:t>κατανομή των φωνημάτων</a:t>
            </a:r>
            <a:r>
              <a:rPr lang="el-GR" b="1" dirty="0"/>
              <a:t>, δηλαδή ως προς τα φωνολογικά περιβάλλοντα στα οποία εμφανίζονται</a:t>
            </a:r>
          </a:p>
          <a:p>
            <a:pPr>
              <a:lnSpc>
                <a:spcPct val="114000"/>
              </a:lnSpc>
            </a:pPr>
            <a:r>
              <a:rPr lang="el-GR" b="1" dirty="0"/>
              <a:t>την </a:t>
            </a:r>
            <a:r>
              <a:rPr lang="el-GR" b="1" dirty="0">
                <a:solidFill>
                  <a:schemeClr val="accent1"/>
                </a:solidFill>
                <a:uFill>
                  <a:solidFill>
                    <a:schemeClr val="accent3">
                      <a:lumMod val="60000"/>
                      <a:lumOff val="40000"/>
                    </a:schemeClr>
                  </a:solidFill>
                </a:uFill>
              </a:rPr>
              <a:t>έκτασή τους</a:t>
            </a:r>
            <a:r>
              <a:rPr lang="el-GR" b="1" dirty="0"/>
              <a:t>, δηλαδή την εμφάνισή τους στα λεξικά σύνολα</a:t>
            </a:r>
          </a:p>
          <a:p>
            <a:endParaRPr lang="en-GB" dirty="0"/>
          </a:p>
        </p:txBody>
      </p:sp>
    </p:spTree>
    <p:extLst>
      <p:ext uri="{BB962C8B-B14F-4D97-AF65-F5344CB8AC3E}">
        <p14:creationId xmlns:p14="http://schemas.microsoft.com/office/powerpoint/2010/main" val="9325412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52" y="188640"/>
            <a:ext cx="7772400" cy="1609344"/>
          </a:xfrm>
        </p:spPr>
        <p:txBody>
          <a:bodyPr/>
          <a:lstStyle/>
          <a:p>
            <a:r>
              <a:rPr lang="el-GR" dirty="0"/>
              <a:t>Καταλογοσ φωνηματων</a:t>
            </a:r>
            <a:endParaRPr lang="en-GB" dirty="0"/>
          </a:p>
        </p:txBody>
      </p:sp>
      <p:sp>
        <p:nvSpPr>
          <p:cNvPr id="3" name="Content Placeholder 2"/>
          <p:cNvSpPr>
            <a:spLocks noGrp="1"/>
          </p:cNvSpPr>
          <p:nvPr>
            <p:ph idx="1"/>
          </p:nvPr>
        </p:nvSpPr>
        <p:spPr/>
        <p:txBody>
          <a:bodyPr/>
          <a:lstStyle/>
          <a:p>
            <a:pPr lvl="0">
              <a:lnSpc>
                <a:spcPct val="114000"/>
              </a:lnSpc>
            </a:pPr>
            <a:r>
              <a:rPr lang="el-GR" b="1" dirty="0"/>
              <a:t>οι ποικιλίες που ομιλούνται στα βόρεια της Αγγλίας, σε αντίθεση με τις περισσότερες ποικιλίες της αγγλικής </a:t>
            </a:r>
            <a:r>
              <a:rPr lang="el-GR" b="1" dirty="0">
                <a:solidFill>
                  <a:schemeClr val="accent1"/>
                </a:solidFill>
                <a:uFill>
                  <a:solidFill>
                    <a:schemeClr val="accent3">
                      <a:lumMod val="60000"/>
                      <a:lumOff val="40000"/>
                    </a:schemeClr>
                  </a:solidFill>
                </a:uFill>
              </a:rPr>
              <a:t>δεν έχουν το φωνήεν </a:t>
            </a:r>
            <a:r>
              <a:rPr lang="el-GR" b="1" dirty="0">
                <a:solidFill>
                  <a:schemeClr val="accent1"/>
                </a:solidFill>
              </a:rPr>
              <a:t>/ʌ/</a:t>
            </a:r>
          </a:p>
          <a:p>
            <a:pPr lvl="0">
              <a:lnSpc>
                <a:spcPct val="114000"/>
              </a:lnSpc>
            </a:pPr>
            <a:endParaRPr lang="el-GR" b="1" dirty="0"/>
          </a:p>
          <a:p>
            <a:pPr lvl="0">
              <a:lnSpc>
                <a:spcPct val="114000"/>
              </a:lnSpc>
            </a:pPr>
            <a:r>
              <a:rPr lang="el-GR" b="1" dirty="0"/>
              <a:t>σε αυτές τις προφορές, λέξεις όπως το </a:t>
            </a:r>
            <a:r>
              <a:rPr lang="el-GR" b="1" i="1" dirty="0"/>
              <a:t>up</a:t>
            </a:r>
            <a:r>
              <a:rPr lang="el-GR" b="1" dirty="0"/>
              <a:t> και το </a:t>
            </a:r>
            <a:r>
              <a:rPr lang="el-GR" b="1" i="1" dirty="0"/>
              <a:t>but</a:t>
            </a:r>
            <a:r>
              <a:rPr lang="el-GR" b="1" dirty="0"/>
              <a:t> έχουν το φωνήεν /ʊ/, και οι λέξεις </a:t>
            </a:r>
            <a:r>
              <a:rPr lang="el-GR" b="1" i="1" dirty="0"/>
              <a:t>blood</a:t>
            </a:r>
            <a:r>
              <a:rPr lang="el-GR" b="1" dirty="0"/>
              <a:t> και </a:t>
            </a:r>
            <a:r>
              <a:rPr lang="el-GR" b="1" i="1" dirty="0"/>
              <a:t>hood</a:t>
            </a:r>
            <a:r>
              <a:rPr lang="el-GR" b="1" dirty="0"/>
              <a:t>, καθώς και οι </a:t>
            </a:r>
            <a:r>
              <a:rPr lang="el-GR" b="1" i="1" dirty="0"/>
              <a:t>dull</a:t>
            </a:r>
            <a:r>
              <a:rPr lang="el-GR" b="1" dirty="0"/>
              <a:t> και </a:t>
            </a:r>
            <a:r>
              <a:rPr lang="el-GR" b="1" i="1" dirty="0"/>
              <a:t>full</a:t>
            </a:r>
            <a:r>
              <a:rPr lang="el-GR" b="1" dirty="0"/>
              <a:t>, σχηματίζουν ομοιοκαταληξία</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907681"/>
            <a:ext cx="15843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C0C3388-F996-9149-ADD3-EC42B4C6527F}"/>
              </a:ext>
            </a:extLst>
          </p:cNvPr>
          <p:cNvSpPr txBox="1"/>
          <p:nvPr/>
        </p:nvSpPr>
        <p:spPr>
          <a:xfrm>
            <a:off x="685800" y="1484784"/>
            <a:ext cx="5614392" cy="381643"/>
          </a:xfrm>
          <a:prstGeom prst="rect">
            <a:avLst/>
          </a:prstGeom>
          <a:noFill/>
        </p:spPr>
        <p:txBody>
          <a:bodyPr wrap="square" rtlCol="0">
            <a:spAutoFit/>
          </a:bodyPr>
          <a:lstStyle/>
          <a:p>
            <a:pPr marL="68580" indent="0">
              <a:lnSpc>
                <a:spcPct val="114000"/>
              </a:lnSpc>
              <a:buNone/>
            </a:pPr>
            <a:r>
              <a:rPr lang="el-GR" b="1" dirty="0"/>
              <a:t>ως προς τον </a:t>
            </a:r>
            <a:r>
              <a:rPr lang="el-GR" b="1" dirty="0">
                <a:solidFill>
                  <a:schemeClr val="accent1"/>
                </a:solidFill>
                <a:uFill>
                  <a:solidFill>
                    <a:schemeClr val="accent3">
                      <a:lumMod val="60000"/>
                      <a:lumOff val="40000"/>
                    </a:schemeClr>
                  </a:solidFill>
                </a:uFill>
              </a:rPr>
              <a:t>κατάλογο των φωνημάτων:</a:t>
            </a:r>
            <a:endParaRPr lang="el-GR" dirty="0"/>
          </a:p>
        </p:txBody>
      </p:sp>
    </p:spTree>
    <p:extLst>
      <p:ext uri="{BB962C8B-B14F-4D97-AF65-F5344CB8AC3E}">
        <p14:creationId xmlns:p14="http://schemas.microsoft.com/office/powerpoint/2010/main" val="31926181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609344"/>
          </a:xfrm>
        </p:spPr>
        <p:txBody>
          <a:bodyPr/>
          <a:lstStyle/>
          <a:p>
            <a:r>
              <a:rPr lang="el-GR" dirty="0"/>
              <a:t>Καταλογοσ φωνηματων</a:t>
            </a:r>
            <a:endParaRPr lang="en-GB" dirty="0"/>
          </a:p>
        </p:txBody>
      </p:sp>
      <p:sp>
        <p:nvSpPr>
          <p:cNvPr id="3" name="Content Placeholder 2"/>
          <p:cNvSpPr>
            <a:spLocks noGrp="1"/>
          </p:cNvSpPr>
          <p:nvPr>
            <p:ph idx="1"/>
          </p:nvPr>
        </p:nvSpPr>
        <p:spPr>
          <a:xfrm>
            <a:off x="685800" y="2837887"/>
            <a:ext cx="7772400" cy="4050792"/>
          </a:xfrm>
        </p:spPr>
        <p:txBody>
          <a:bodyPr/>
          <a:lstStyle/>
          <a:p>
            <a:pPr>
              <a:lnSpc>
                <a:spcPct val="114000"/>
              </a:lnSpc>
            </a:pPr>
            <a:r>
              <a:rPr lang="el-GR" b="1" dirty="0" err="1">
                <a:solidFill>
                  <a:schemeClr val="accent1"/>
                </a:solidFill>
              </a:rPr>
              <a:t>διασυστήματος</a:t>
            </a:r>
            <a:r>
              <a:rPr lang="el-GR" b="1" dirty="0"/>
              <a:t> για τα βραχέα φωνήεντα το οποίο θα ενσωματώνει τις ποικιλίες της νότιας και βόρειας Αγγλίας</a:t>
            </a:r>
          </a:p>
          <a:p>
            <a:pPr>
              <a:lnSpc>
                <a:spcPct val="114000"/>
              </a:lnSpc>
            </a:pPr>
            <a:endParaRPr lang="el-GR" dirty="0"/>
          </a:p>
          <a:p>
            <a:pPr marL="68580" indent="0">
              <a:lnSpc>
                <a:spcPct val="114000"/>
              </a:lnSpc>
              <a:buNone/>
            </a:pPr>
            <a:r>
              <a:rPr lang="el-GR" b="1" dirty="0"/>
              <a:t>        Ν, Β  //  </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ε</a:t>
            </a:r>
            <a:r>
              <a:rPr lang="el-GR" b="1" dirty="0">
                <a:solidFill>
                  <a:srgbClr val="3E3D2D"/>
                </a:solidFill>
                <a:latin typeface="Times New Roman"/>
                <a:ea typeface="Calibri"/>
              </a:rPr>
              <a:t> ≈</a:t>
            </a:r>
            <a:r>
              <a:rPr lang="el-GR" b="1" dirty="0">
                <a:latin typeface="Times New Roman" panose="02020603050405020304" pitchFamily="18" charset="0"/>
                <a:cs typeface="Times New Roman" panose="02020603050405020304" pitchFamily="18" charset="0"/>
              </a:rPr>
              <a:t>  </a:t>
            </a:r>
            <a:r>
              <a:rPr lang="el-GR" b="1" dirty="0">
                <a:solidFill>
                  <a:srgbClr val="3E3D2D"/>
                </a:solidFill>
                <a:latin typeface="Times New Roman"/>
                <a:ea typeface="Calibri"/>
              </a:rPr>
              <a:t>æ ≈   Ν </a:t>
            </a:r>
            <a:r>
              <a:rPr lang="el-GR" b="1" u="sng" dirty="0"/>
              <a:t>ʊ - ʌ </a:t>
            </a:r>
            <a:r>
              <a:rPr lang="el-GR" b="1" dirty="0">
                <a:solidFill>
                  <a:srgbClr val="3E3D2D"/>
                </a:solidFill>
                <a:latin typeface="Times New Roman"/>
                <a:ea typeface="Calibri"/>
              </a:rPr>
              <a:t>≈ </a:t>
            </a:r>
            <a:r>
              <a:rPr lang="en-US" b="1" dirty="0">
                <a:solidFill>
                  <a:srgbClr val="3E3D2D"/>
                </a:solidFill>
                <a:latin typeface="Times New Roman"/>
                <a:ea typeface="Calibri"/>
              </a:rPr>
              <a:t>ɒ</a:t>
            </a:r>
            <a:endParaRPr lang="el-GR" b="1" dirty="0">
              <a:solidFill>
                <a:srgbClr val="3E3D2D"/>
              </a:solidFill>
              <a:latin typeface="Times New Roman"/>
              <a:ea typeface="Calibri"/>
            </a:endParaRPr>
          </a:p>
          <a:p>
            <a:pPr marL="68580" indent="0">
              <a:buNone/>
            </a:pPr>
            <a:r>
              <a:rPr lang="el-GR" b="1" dirty="0">
                <a:solidFill>
                  <a:srgbClr val="3E3D2D"/>
                </a:solidFill>
                <a:latin typeface="Times New Roman"/>
              </a:rPr>
              <a:t>                                          Β     </a:t>
            </a:r>
            <a:r>
              <a:rPr lang="el-GR" b="1" dirty="0"/>
              <a:t>ʊ</a:t>
            </a:r>
            <a:r>
              <a:rPr lang="el-GR" b="1" dirty="0">
                <a:solidFill>
                  <a:srgbClr val="3E3D2D"/>
                </a:solidFill>
                <a:latin typeface="Times New Roman"/>
              </a:rPr>
              <a:t>  </a:t>
            </a:r>
            <a:endParaRPr lang="el-GR" b="1" dirty="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789040"/>
            <a:ext cx="17319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9649CC8-38DB-0641-A583-5888F4CE0EEF}"/>
              </a:ext>
            </a:extLst>
          </p:cNvPr>
          <p:cNvSpPr txBox="1"/>
          <p:nvPr/>
        </p:nvSpPr>
        <p:spPr>
          <a:xfrm>
            <a:off x="685800" y="2060848"/>
            <a:ext cx="7772400" cy="923330"/>
          </a:xfrm>
          <a:prstGeom prst="rect">
            <a:avLst/>
          </a:prstGeom>
          <a:noFill/>
        </p:spPr>
        <p:txBody>
          <a:bodyPr wrap="square" rtlCol="0">
            <a:spAutoFit/>
          </a:bodyPr>
          <a:lstStyle/>
          <a:p>
            <a:r>
              <a:rPr lang="el-GR" b="1" dirty="0"/>
              <a:t>Τις διαφορές αυτές μπορεί να τις χειριστεί η </a:t>
            </a:r>
            <a:r>
              <a:rPr lang="el-GR" b="1" dirty="0" err="1"/>
              <a:t>δομιστική</a:t>
            </a:r>
            <a:r>
              <a:rPr lang="el-GR" b="1" dirty="0"/>
              <a:t> διαλεκτολογία μέσω ενός επιμέρους</a:t>
            </a:r>
          </a:p>
          <a:p>
            <a:endParaRPr lang="el-GR" dirty="0"/>
          </a:p>
        </p:txBody>
      </p:sp>
    </p:spTree>
    <p:extLst>
      <p:ext uri="{BB962C8B-B14F-4D97-AF65-F5344CB8AC3E}">
        <p14:creationId xmlns:p14="http://schemas.microsoft.com/office/powerpoint/2010/main" val="1831542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Κατανομη φωνηματων</a:t>
            </a:r>
            <a:endParaRPr lang="en-GB" dirty="0"/>
          </a:p>
        </p:txBody>
      </p:sp>
      <p:sp>
        <p:nvSpPr>
          <p:cNvPr id="3" name="Content Placeholder 2"/>
          <p:cNvSpPr>
            <a:spLocks noGrp="1"/>
          </p:cNvSpPr>
          <p:nvPr>
            <p:ph idx="1"/>
          </p:nvPr>
        </p:nvSpPr>
        <p:spPr/>
        <p:txBody>
          <a:bodyPr/>
          <a:lstStyle/>
          <a:p>
            <a:pPr marL="0" indent="0">
              <a:buNone/>
            </a:pPr>
            <a:endParaRPr lang="en-GB" dirty="0"/>
          </a:p>
        </p:txBody>
      </p:sp>
      <p:sp>
        <p:nvSpPr>
          <p:cNvPr id="4" name="Rectangle 3"/>
          <p:cNvSpPr/>
          <p:nvPr/>
        </p:nvSpPr>
        <p:spPr>
          <a:xfrm>
            <a:off x="1520264" y="2204864"/>
            <a:ext cx="655272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4000"/>
              </a:lnSpc>
            </a:pPr>
            <a:r>
              <a:rPr lang="el-GR" sz="2400" dirty="0"/>
              <a:t>οι ποικιλίες μπορούν να διαφέρουν ως προς τα </a:t>
            </a:r>
            <a:r>
              <a:rPr lang="el-GR" sz="2400" dirty="0">
                <a:uFill>
                  <a:solidFill>
                    <a:schemeClr val="accent3">
                      <a:lumMod val="60000"/>
                      <a:lumOff val="40000"/>
                    </a:schemeClr>
                  </a:solidFill>
                </a:uFill>
              </a:rPr>
              <a:t>φωνολογικά περιβάλλοντα </a:t>
            </a:r>
            <a:r>
              <a:rPr lang="el-GR" sz="2400" dirty="0"/>
              <a:t>στα οποία εμφανίζονται συγκεκριμένα φωνήματα</a:t>
            </a:r>
          </a:p>
        </p:txBody>
      </p:sp>
    </p:spTree>
    <p:extLst>
      <p:ext uri="{BB962C8B-B14F-4D97-AF65-F5344CB8AC3E}">
        <p14:creationId xmlns:p14="http://schemas.microsoft.com/office/powerpoint/2010/main" val="3092225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7083"/>
            <a:ext cx="7772400" cy="1609344"/>
          </a:xfrm>
        </p:spPr>
        <p:txBody>
          <a:bodyPr/>
          <a:lstStyle/>
          <a:p>
            <a:r>
              <a:rPr lang="el-GR" dirty="0"/>
              <a:t>Κατανομη φωνηματων</a:t>
            </a:r>
            <a:endParaRPr lang="en-GB" dirty="0"/>
          </a:p>
        </p:txBody>
      </p:sp>
      <p:sp>
        <p:nvSpPr>
          <p:cNvPr id="3" name="Content Placeholder 2"/>
          <p:cNvSpPr>
            <a:spLocks noGrp="1"/>
          </p:cNvSpPr>
          <p:nvPr>
            <p:ph idx="1"/>
          </p:nvPr>
        </p:nvSpPr>
        <p:spPr>
          <a:xfrm>
            <a:off x="970772" y="2852936"/>
            <a:ext cx="7202456" cy="3789531"/>
          </a:xfrm>
        </p:spPr>
        <p:txBody>
          <a:bodyPr/>
          <a:lstStyle/>
          <a:p>
            <a:pPr>
              <a:lnSpc>
                <a:spcPct val="114000"/>
              </a:lnSpc>
            </a:pPr>
            <a:endParaRPr lang="el-GR" dirty="0"/>
          </a:p>
          <a:p>
            <a:pPr>
              <a:lnSpc>
                <a:spcPct val="114000"/>
              </a:lnSpc>
            </a:pPr>
            <a:r>
              <a:rPr lang="el-GR" b="1" dirty="0">
                <a:solidFill>
                  <a:schemeClr val="accent1"/>
                </a:solidFill>
              </a:rPr>
              <a:t>όλες οι ποικιλίες </a:t>
            </a:r>
            <a:r>
              <a:rPr lang="el-GR" b="1" dirty="0"/>
              <a:t>της αγγλικής έχουν το σύμφωνο /r/ στον φωνηματικό τους κατάλογο, αλλά </a:t>
            </a:r>
            <a:r>
              <a:rPr lang="el-GR" b="1" dirty="0">
                <a:solidFill>
                  <a:schemeClr val="accent1"/>
                </a:solidFill>
              </a:rPr>
              <a:t>διαφέρουν</a:t>
            </a:r>
            <a:r>
              <a:rPr lang="el-GR" b="1" dirty="0"/>
              <a:t> ως προς το </a:t>
            </a:r>
            <a:r>
              <a:rPr lang="el-GR" b="1" dirty="0">
                <a:uFill>
                  <a:solidFill>
                    <a:schemeClr val="accent3">
                      <a:lumMod val="60000"/>
                      <a:lumOff val="40000"/>
                    </a:schemeClr>
                  </a:solidFill>
                </a:uFill>
              </a:rPr>
              <a:t>εάν επιτρέπουν ή όχι το μεταφωνηεντικό /r/</a:t>
            </a:r>
          </a:p>
          <a:p>
            <a:pPr marL="68580" indent="0">
              <a:lnSpc>
                <a:spcPct val="114000"/>
              </a:lnSpc>
              <a:buNone/>
            </a:pPr>
            <a:r>
              <a:rPr lang="el-GR" b="1" dirty="0"/>
              <a:t>    δηλαδή το /r/ πριν από παύση, όπως στο </a:t>
            </a:r>
            <a:r>
              <a:rPr lang="el-GR" b="1" i="1" dirty="0"/>
              <a:t>far</a:t>
            </a:r>
            <a:r>
              <a:rPr lang="el-GR" b="1" dirty="0"/>
              <a:t> ή</a:t>
            </a:r>
          </a:p>
          <a:p>
            <a:pPr marL="68580" indent="0">
              <a:lnSpc>
                <a:spcPct val="114000"/>
              </a:lnSpc>
              <a:buNone/>
            </a:pPr>
            <a:r>
              <a:rPr lang="el-GR" b="1" dirty="0"/>
              <a:t>     πριν από σύμφωνο, όπως στα </a:t>
            </a:r>
            <a:r>
              <a:rPr lang="el-GR" b="1" i="1" dirty="0"/>
              <a:t>farm </a:t>
            </a:r>
            <a:r>
              <a:rPr lang="el-GR" b="1" dirty="0"/>
              <a:t>ή </a:t>
            </a:r>
          </a:p>
          <a:p>
            <a:pPr marL="68580" indent="0">
              <a:lnSpc>
                <a:spcPct val="114000"/>
              </a:lnSpc>
              <a:buNone/>
            </a:pPr>
            <a:r>
              <a:rPr lang="el-GR" b="1" i="1" dirty="0"/>
              <a:t>     far behind</a:t>
            </a:r>
            <a:endParaRPr lang="el-GR" b="1" dirty="0"/>
          </a:p>
          <a:p>
            <a:endParaRPr lang="en-GB" dirty="0"/>
          </a:p>
        </p:txBody>
      </p:sp>
      <p:sp>
        <p:nvSpPr>
          <p:cNvPr id="4" name="TextBox 3">
            <a:extLst>
              <a:ext uri="{FF2B5EF4-FFF2-40B4-BE49-F238E27FC236}">
                <a16:creationId xmlns:a16="http://schemas.microsoft.com/office/drawing/2014/main" id="{E23C8632-DEB2-3E43-832D-DA78C048854C}"/>
              </a:ext>
            </a:extLst>
          </p:cNvPr>
          <p:cNvSpPr txBox="1"/>
          <p:nvPr/>
        </p:nvSpPr>
        <p:spPr>
          <a:xfrm>
            <a:off x="685800" y="1484784"/>
            <a:ext cx="5614392" cy="381643"/>
          </a:xfrm>
          <a:prstGeom prst="rect">
            <a:avLst/>
          </a:prstGeom>
          <a:noFill/>
        </p:spPr>
        <p:txBody>
          <a:bodyPr wrap="square" rtlCol="0">
            <a:spAutoFit/>
          </a:bodyPr>
          <a:lstStyle/>
          <a:p>
            <a:pPr marL="68580" indent="0">
              <a:lnSpc>
                <a:spcPct val="114000"/>
              </a:lnSpc>
              <a:buNone/>
            </a:pPr>
            <a:r>
              <a:rPr lang="el-GR" b="1" dirty="0"/>
              <a:t>ως προς την </a:t>
            </a:r>
            <a:r>
              <a:rPr lang="el-GR" b="1" dirty="0">
                <a:solidFill>
                  <a:schemeClr val="accent1"/>
                </a:solidFill>
                <a:uFill>
                  <a:solidFill>
                    <a:schemeClr val="accent3">
                      <a:lumMod val="60000"/>
                      <a:lumOff val="40000"/>
                    </a:schemeClr>
                  </a:solidFill>
                </a:uFill>
              </a:rPr>
              <a:t>κατανομή των φωνημάτων:</a:t>
            </a:r>
            <a:endParaRPr lang="el-GR" dirty="0"/>
          </a:p>
        </p:txBody>
      </p:sp>
      <p:sp>
        <p:nvSpPr>
          <p:cNvPr id="5" name="TextBox 4">
            <a:extLst>
              <a:ext uri="{FF2B5EF4-FFF2-40B4-BE49-F238E27FC236}">
                <a16:creationId xmlns:a16="http://schemas.microsoft.com/office/drawing/2014/main" id="{3C78D23B-1272-D544-BEE4-9621F2CB1365}"/>
              </a:ext>
            </a:extLst>
          </p:cNvPr>
          <p:cNvSpPr txBox="1"/>
          <p:nvPr/>
        </p:nvSpPr>
        <p:spPr>
          <a:xfrm>
            <a:off x="755576" y="1988840"/>
            <a:ext cx="8136904" cy="1200329"/>
          </a:xfrm>
          <a:prstGeom prst="rect">
            <a:avLst/>
          </a:prstGeom>
          <a:noFill/>
        </p:spPr>
        <p:txBody>
          <a:bodyPr wrap="square" rtlCol="0">
            <a:spAutoFit/>
          </a:bodyPr>
          <a:lstStyle/>
          <a:p>
            <a:r>
              <a:rPr lang="el-GR" b="1" dirty="0"/>
              <a:t>Μπορούν να διαθέτουν τον ίδιο </a:t>
            </a:r>
            <a:r>
              <a:rPr lang="el-GR" b="1" dirty="0" err="1"/>
              <a:t>φωνηματικό</a:t>
            </a:r>
            <a:r>
              <a:rPr lang="el-GR" b="1" dirty="0"/>
              <a:t> κατάλογο αλλά να διαφέρουν ως προς τα φωνολογικά περιβάλλοντα στα οποία απαντούν συγκεκριμένα φωνήματα.</a:t>
            </a:r>
          </a:p>
          <a:p>
            <a:endParaRPr lang="el-GR" dirty="0"/>
          </a:p>
        </p:txBody>
      </p:sp>
      <p:sp>
        <p:nvSpPr>
          <p:cNvPr id="6" name="TextBox 5">
            <a:extLst>
              <a:ext uri="{FF2B5EF4-FFF2-40B4-BE49-F238E27FC236}">
                <a16:creationId xmlns:a16="http://schemas.microsoft.com/office/drawing/2014/main" id="{51978834-A388-7749-AF59-A0070FCAF22B}"/>
              </a:ext>
            </a:extLst>
          </p:cNvPr>
          <p:cNvSpPr txBox="1"/>
          <p:nvPr/>
        </p:nvSpPr>
        <p:spPr>
          <a:xfrm>
            <a:off x="755576" y="2996952"/>
            <a:ext cx="2736304" cy="369332"/>
          </a:xfrm>
          <a:prstGeom prst="rect">
            <a:avLst/>
          </a:prstGeom>
          <a:noFill/>
        </p:spPr>
        <p:txBody>
          <a:bodyPr wrap="square" rtlCol="0">
            <a:spAutoFit/>
          </a:bodyPr>
          <a:lstStyle/>
          <a:p>
            <a:r>
              <a:rPr lang="el-GR" b="1" dirty="0">
                <a:solidFill>
                  <a:srgbClr val="C00000"/>
                </a:solidFill>
              </a:rPr>
              <a:t>ΠΑΡΑΔΕΙΓΜΑ</a:t>
            </a:r>
          </a:p>
        </p:txBody>
      </p:sp>
    </p:spTree>
    <p:extLst>
      <p:ext uri="{BB962C8B-B14F-4D97-AF65-F5344CB8AC3E}">
        <p14:creationId xmlns:p14="http://schemas.microsoft.com/office/powerpoint/2010/main" val="236810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Επιλογη πληροφορητων/τριων</a:t>
            </a:r>
          </a:p>
        </p:txBody>
      </p:sp>
      <p:sp>
        <p:nvSpPr>
          <p:cNvPr id="3" name="Content Placeholder 2"/>
          <p:cNvSpPr>
            <a:spLocks noGrp="1"/>
          </p:cNvSpPr>
          <p:nvPr>
            <p:ph idx="1"/>
          </p:nvPr>
        </p:nvSpPr>
        <p:spPr/>
        <p:txBody>
          <a:bodyPr/>
          <a:lstStyle/>
          <a:p>
            <a:r>
              <a:rPr lang="el-GR" b="1" dirty="0"/>
              <a:t>μη μετακινούμενοι </a:t>
            </a:r>
          </a:p>
          <a:p>
            <a:r>
              <a:rPr lang="el-GR" b="1" dirty="0"/>
              <a:t>μεγάλοι σε ηλικία</a:t>
            </a:r>
          </a:p>
          <a:p>
            <a:r>
              <a:rPr lang="el-GR" b="1" dirty="0"/>
              <a:t>κάτοικοι της επαρχίας </a:t>
            </a:r>
          </a:p>
          <a:p>
            <a:r>
              <a:rPr lang="el-GR" b="1" dirty="0"/>
              <a:t>άνδρες</a:t>
            </a:r>
          </a:p>
          <a:p>
            <a:pPr marL="0" indent="0">
              <a:buNone/>
            </a:pPr>
            <a:r>
              <a:rPr lang="el-GR" b="1" dirty="0"/>
              <a:t>  (Non-mobile, Older, Rural, Males, NORM)</a:t>
            </a:r>
          </a:p>
          <a:p>
            <a:endParaRPr lang="el-GR" b="1" dirty="0"/>
          </a:p>
          <a:p>
            <a:endParaRPr lang="el-G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8697"/>
            <a:ext cx="1856184"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814" y="2934184"/>
            <a:ext cx="265509"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667" y="2385481"/>
            <a:ext cx="1229916"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3627" y="3005700"/>
            <a:ext cx="265509"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5723" y="46482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695" y="5111702"/>
            <a:ext cx="265509"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5476" y="4116731"/>
            <a:ext cx="179189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1155" y="4878731"/>
            <a:ext cx="420291"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3A213E04-1FA6-8E44-9E71-EFEF019366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272" y="117984"/>
            <a:ext cx="1737122"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465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Κατανομη φωνηματων</a:t>
            </a:r>
            <a:endParaRPr lang="en-GB" dirty="0"/>
          </a:p>
        </p:txBody>
      </p:sp>
      <p:sp>
        <p:nvSpPr>
          <p:cNvPr id="3" name="Content Placeholder 2"/>
          <p:cNvSpPr>
            <a:spLocks noGrp="1"/>
          </p:cNvSpPr>
          <p:nvPr>
            <p:ph idx="1"/>
          </p:nvPr>
        </p:nvSpPr>
        <p:spPr/>
        <p:txBody>
          <a:bodyPr/>
          <a:lstStyle/>
          <a:p>
            <a:pPr>
              <a:lnSpc>
                <a:spcPct val="124000"/>
              </a:lnSpc>
            </a:pPr>
            <a:r>
              <a:rPr lang="el-GR" b="1" dirty="0"/>
              <a:t>η σκοτσέζικη, η ιρλανδική, η πλειονότητα των αμερικανικών και σχεδόν όλες οι καναδικές προφορές </a:t>
            </a:r>
            <a:r>
              <a:rPr lang="el-GR" b="1" dirty="0">
                <a:solidFill>
                  <a:schemeClr val="accent1"/>
                </a:solidFill>
              </a:rPr>
              <a:t>έχουν το μεταφωνηεντικό /r/</a:t>
            </a:r>
            <a:r>
              <a:rPr lang="el-GR" b="1" dirty="0"/>
              <a:t> (</a:t>
            </a:r>
            <a:r>
              <a:rPr lang="el-GR" b="1" i="1" dirty="0">
                <a:uFill>
                  <a:solidFill>
                    <a:schemeClr val="accent3">
                      <a:lumMod val="60000"/>
                      <a:lumOff val="40000"/>
                    </a:schemeClr>
                  </a:solidFill>
                </a:uFill>
              </a:rPr>
              <a:t>ροτικές ποικιλίες</a:t>
            </a:r>
            <a:r>
              <a:rPr lang="el-GR" b="1" dirty="0"/>
              <a:t>)</a:t>
            </a:r>
          </a:p>
          <a:p>
            <a:pPr marL="68580" indent="0">
              <a:lnSpc>
                <a:spcPct val="124000"/>
              </a:lnSpc>
              <a:buNone/>
            </a:pPr>
            <a:r>
              <a:rPr lang="el-GR" b="1" dirty="0"/>
              <a:t> </a:t>
            </a:r>
          </a:p>
          <a:p>
            <a:pPr>
              <a:lnSpc>
                <a:spcPct val="124000"/>
              </a:lnSpc>
            </a:pPr>
            <a:r>
              <a:rPr lang="el-GR" b="1" dirty="0"/>
              <a:t>η αυστραλιανή, η νοτιο-αφρικανική, οι περισσότερες ουαλικές και νεο-ζηλανδικές, καθώς και η πλειονότητα των αγγλικών προφορών </a:t>
            </a:r>
            <a:r>
              <a:rPr lang="el-GR" b="1" dirty="0">
                <a:solidFill>
                  <a:schemeClr val="accent1"/>
                </a:solidFill>
              </a:rPr>
              <a:t>δεν το έχουν </a:t>
            </a:r>
            <a:r>
              <a:rPr lang="el-GR" b="1" dirty="0"/>
              <a:t>(</a:t>
            </a:r>
            <a:r>
              <a:rPr lang="el-GR" b="1" i="1" u="sng" dirty="0">
                <a:uFill>
                  <a:solidFill>
                    <a:schemeClr val="accent3">
                      <a:lumMod val="60000"/>
                      <a:lumOff val="40000"/>
                    </a:schemeClr>
                  </a:solidFill>
                </a:uFill>
              </a:rPr>
              <a:t>μη ροτικές ποικιλίες</a:t>
            </a:r>
            <a:r>
              <a:rPr lang="el-GR" b="1" dirty="0"/>
              <a:t>)</a:t>
            </a:r>
          </a:p>
          <a:p>
            <a:endParaRPr lang="en-GB" dirty="0"/>
          </a:p>
        </p:txBody>
      </p:sp>
    </p:spTree>
    <p:extLst>
      <p:ext uri="{BB962C8B-B14F-4D97-AF65-F5344CB8AC3E}">
        <p14:creationId xmlns:p14="http://schemas.microsoft.com/office/powerpoint/2010/main" val="1414239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Κατανομη φωνηματων</a:t>
            </a:r>
            <a:endParaRPr lang="en-GB" dirty="0"/>
          </a:p>
        </p:txBody>
      </p:sp>
      <p:sp>
        <p:nvSpPr>
          <p:cNvPr id="3" name="Content Placeholder 2"/>
          <p:cNvSpPr>
            <a:spLocks noGrp="1"/>
          </p:cNvSpPr>
          <p:nvPr>
            <p:ph idx="1"/>
          </p:nvPr>
        </p:nvSpPr>
        <p:spPr/>
        <p:txBody>
          <a:bodyPr/>
          <a:lstStyle/>
          <a:p>
            <a:pPr>
              <a:lnSpc>
                <a:spcPct val="114000"/>
              </a:lnSpc>
            </a:pPr>
            <a:endParaRPr lang="el-GR" dirty="0"/>
          </a:p>
          <a:p>
            <a:pPr>
              <a:lnSpc>
                <a:spcPct val="114000"/>
              </a:lnSpc>
            </a:pPr>
            <a:r>
              <a:rPr lang="el-GR" b="1" dirty="0"/>
              <a:t>ο κανονικός τύπος διασυστήματος θα έδειχνε </a:t>
            </a:r>
            <a:r>
              <a:rPr lang="el-GR" b="1" dirty="0">
                <a:solidFill>
                  <a:schemeClr val="accent1"/>
                </a:solidFill>
              </a:rPr>
              <a:t>ότι απλώς όλες οι ποικιλίες έχουν το /</a:t>
            </a:r>
            <a:r>
              <a:rPr lang="en-US" b="1" dirty="0">
                <a:solidFill>
                  <a:schemeClr val="accent1"/>
                </a:solidFill>
              </a:rPr>
              <a:t>r</a:t>
            </a:r>
            <a:r>
              <a:rPr lang="el-GR" b="1" dirty="0">
                <a:solidFill>
                  <a:schemeClr val="accent1"/>
                </a:solidFill>
              </a:rPr>
              <a:t>/</a:t>
            </a:r>
          </a:p>
          <a:p>
            <a:pPr>
              <a:lnSpc>
                <a:spcPct val="114000"/>
              </a:lnSpc>
            </a:pPr>
            <a:endParaRPr lang="el-GR" b="1" dirty="0"/>
          </a:p>
          <a:p>
            <a:pPr>
              <a:lnSpc>
                <a:spcPct val="114000"/>
              </a:lnSpc>
            </a:pPr>
            <a:r>
              <a:rPr lang="el-GR" b="1" dirty="0">
                <a:solidFill>
                  <a:schemeClr val="accent1"/>
                </a:solidFill>
              </a:rPr>
              <a:t>δεν υπήρχε ικανοποιητικός τρόπος </a:t>
            </a:r>
            <a:r>
              <a:rPr lang="el-GR" b="1" dirty="0"/>
              <a:t>απεικόνισης αυτής της σημαντικής διαφοράς μεταξύ των αγγλικών ποικιλιών μέσω ενός διασυστήματος. </a:t>
            </a:r>
          </a:p>
          <a:p>
            <a:pPr>
              <a:lnSpc>
                <a:spcPct val="114000"/>
              </a:lnSpc>
            </a:pPr>
            <a:endParaRPr lang="el-GR" dirty="0"/>
          </a:p>
          <a:p>
            <a:endParaRPr lang="en-GB" dirty="0"/>
          </a:p>
        </p:txBody>
      </p:sp>
    </p:spTree>
    <p:extLst>
      <p:ext uri="{BB962C8B-B14F-4D97-AF65-F5344CB8AC3E}">
        <p14:creationId xmlns:p14="http://schemas.microsoft.com/office/powerpoint/2010/main" val="5626456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41" y="188640"/>
            <a:ext cx="7772400" cy="1609344"/>
          </a:xfrm>
        </p:spPr>
        <p:txBody>
          <a:bodyPr/>
          <a:lstStyle/>
          <a:p>
            <a:r>
              <a:rPr lang="el-GR" dirty="0"/>
              <a:t>Εκταση φωνηματων</a:t>
            </a:r>
            <a:endParaRPr lang="en-GB" dirty="0"/>
          </a:p>
        </p:txBody>
      </p:sp>
      <p:sp>
        <p:nvSpPr>
          <p:cNvPr id="3" name="Content Placeholder 2"/>
          <p:cNvSpPr>
            <a:spLocks noGrp="1"/>
          </p:cNvSpPr>
          <p:nvPr>
            <p:ph idx="1"/>
          </p:nvPr>
        </p:nvSpPr>
        <p:spPr>
          <a:xfrm>
            <a:off x="1088685" y="2015733"/>
            <a:ext cx="7202456" cy="3789531"/>
          </a:xfrm>
        </p:spPr>
        <p:txBody>
          <a:bodyPr>
            <a:normAutofit fontScale="92500" lnSpcReduction="10000"/>
          </a:bodyPr>
          <a:lstStyle/>
          <a:p>
            <a:pPr>
              <a:lnSpc>
                <a:spcPct val="124000"/>
              </a:lnSpc>
            </a:pPr>
            <a:r>
              <a:rPr lang="el-GR" b="1" dirty="0"/>
              <a:t>Μπορούν να έχουν τους ίδιους </a:t>
            </a:r>
            <a:r>
              <a:rPr lang="el-GR" b="1" dirty="0" err="1"/>
              <a:t>φωνηματικούς</a:t>
            </a:r>
            <a:r>
              <a:rPr lang="el-GR" b="1" dirty="0"/>
              <a:t> καταλόγους αλλά να διαφοροποιούνται ως </a:t>
            </a:r>
            <a:r>
              <a:rPr lang="el-GR" b="1" dirty="0">
                <a:solidFill>
                  <a:schemeClr val="accent1"/>
                </a:solidFill>
              </a:rPr>
              <a:t>προς την έκταση της εμφάνισης των </a:t>
            </a:r>
            <a:r>
              <a:rPr lang="el-GR" b="1" dirty="0">
                <a:solidFill>
                  <a:schemeClr val="accent1"/>
                </a:solidFill>
                <a:uFill>
                  <a:solidFill>
                    <a:schemeClr val="accent3">
                      <a:lumMod val="60000"/>
                      <a:lumOff val="40000"/>
                    </a:schemeClr>
                  </a:solidFill>
                </a:uFill>
              </a:rPr>
              <a:t>συγκεκριμένων φωνημάτων</a:t>
            </a:r>
            <a:r>
              <a:rPr lang="el-GR" b="1" dirty="0">
                <a:uFill>
                  <a:solidFill>
                    <a:schemeClr val="accent3">
                      <a:lumMod val="60000"/>
                      <a:lumOff val="40000"/>
                    </a:schemeClr>
                  </a:solidFill>
                </a:uFill>
              </a:rPr>
              <a:t> στα λεξικά σύνολα</a:t>
            </a:r>
            <a:endParaRPr lang="el-GR" b="1" dirty="0"/>
          </a:p>
          <a:p>
            <a:pPr>
              <a:lnSpc>
                <a:spcPct val="124000"/>
              </a:lnSpc>
            </a:pPr>
            <a:r>
              <a:rPr lang="el-GR" b="1" dirty="0"/>
              <a:t>αν συγκρίνουμε για άλλη μια φορά τις βόρειες με τις νότιες αγγλικές ποικιλίες της Αγγλίας παρατηρούμε ότι όλες έχουν τα φωνήεντα /</a:t>
            </a:r>
            <a:r>
              <a:rPr lang="el-GR" sz="2600" b="1" dirty="0">
                <a:solidFill>
                  <a:srgbClr val="3E3D2D"/>
                </a:solidFill>
                <a:latin typeface="Times New Roman"/>
                <a:ea typeface="Calibri"/>
              </a:rPr>
              <a:t>æ/</a:t>
            </a:r>
            <a:r>
              <a:rPr lang="el-GR" b="1" dirty="0"/>
              <a:t> (όπως στις λέξεις Sam, cat) και /</a:t>
            </a:r>
            <a:r>
              <a:rPr lang="en-US" sz="2200" b="1" dirty="0">
                <a:latin typeface="Times New Roman" panose="02020603050405020304" pitchFamily="18" charset="0"/>
                <a:cs typeface="Times New Roman" panose="02020603050405020304" pitchFamily="18" charset="0"/>
              </a:rPr>
              <a:t>a</a:t>
            </a:r>
            <a:r>
              <a:rPr lang="el-GR" b="1" dirty="0"/>
              <a:t>ː/ (όπως στις λέξεις psalm, cart) στους καταλόγους τους</a:t>
            </a:r>
            <a:endParaRPr lang="en-US" b="1" dirty="0"/>
          </a:p>
          <a:p>
            <a:pPr>
              <a:lnSpc>
                <a:spcPct val="124000"/>
              </a:lnSpc>
            </a:pPr>
            <a:r>
              <a:rPr lang="el-GR" b="1" dirty="0"/>
              <a:t>δεν συμφωνούν, όμως, ως προς </a:t>
            </a:r>
            <a:r>
              <a:rPr lang="el-GR" b="1" dirty="0">
                <a:solidFill>
                  <a:schemeClr val="accent1"/>
                </a:solidFill>
              </a:rPr>
              <a:t>τη συχνότητα </a:t>
            </a:r>
            <a:r>
              <a:rPr lang="el-GR" b="1" dirty="0"/>
              <a:t>αυτών των φωνηέντων</a:t>
            </a:r>
          </a:p>
          <a:p>
            <a:endParaRPr lang="en-GB" dirty="0"/>
          </a:p>
        </p:txBody>
      </p:sp>
      <p:sp>
        <p:nvSpPr>
          <p:cNvPr id="4" name="TextBox 3">
            <a:extLst>
              <a:ext uri="{FF2B5EF4-FFF2-40B4-BE49-F238E27FC236}">
                <a16:creationId xmlns:a16="http://schemas.microsoft.com/office/drawing/2014/main" id="{E707292E-C2E3-0841-B771-4615C01373BF}"/>
              </a:ext>
            </a:extLst>
          </p:cNvPr>
          <p:cNvSpPr txBox="1"/>
          <p:nvPr/>
        </p:nvSpPr>
        <p:spPr>
          <a:xfrm>
            <a:off x="530545" y="1416341"/>
            <a:ext cx="5614392" cy="381643"/>
          </a:xfrm>
          <a:prstGeom prst="rect">
            <a:avLst/>
          </a:prstGeom>
          <a:noFill/>
        </p:spPr>
        <p:txBody>
          <a:bodyPr wrap="square" rtlCol="0">
            <a:spAutoFit/>
          </a:bodyPr>
          <a:lstStyle/>
          <a:p>
            <a:pPr marL="68580" indent="0">
              <a:lnSpc>
                <a:spcPct val="114000"/>
              </a:lnSpc>
              <a:buNone/>
            </a:pPr>
            <a:r>
              <a:rPr lang="el-GR" b="1" dirty="0"/>
              <a:t>ως προς την </a:t>
            </a:r>
            <a:r>
              <a:rPr lang="el-GR" b="1" dirty="0">
                <a:solidFill>
                  <a:schemeClr val="accent1"/>
                </a:solidFill>
                <a:uFill>
                  <a:solidFill>
                    <a:schemeClr val="accent3">
                      <a:lumMod val="60000"/>
                      <a:lumOff val="40000"/>
                    </a:schemeClr>
                  </a:solidFill>
                </a:uFill>
              </a:rPr>
              <a:t>έκταση των φωνημάτων:</a:t>
            </a:r>
            <a:endParaRPr lang="el-GR" dirty="0"/>
          </a:p>
        </p:txBody>
      </p:sp>
    </p:spTree>
    <p:extLst>
      <p:ext uri="{BB962C8B-B14F-4D97-AF65-F5344CB8AC3E}">
        <p14:creationId xmlns:p14="http://schemas.microsoft.com/office/powerpoint/2010/main" val="18559364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Εκταση φωνηματων</a:t>
            </a:r>
            <a:endParaRPr lang="en-GB" dirty="0"/>
          </a:p>
        </p:txBody>
      </p:sp>
      <p:sp>
        <p:nvSpPr>
          <p:cNvPr id="3" name="Content Placeholder 2"/>
          <p:cNvSpPr>
            <a:spLocks noGrp="1"/>
          </p:cNvSpPr>
          <p:nvPr>
            <p:ph idx="1"/>
          </p:nvPr>
        </p:nvSpPr>
        <p:spPr/>
        <p:txBody>
          <a:bodyPr/>
          <a:lstStyle/>
          <a:p>
            <a:pPr>
              <a:lnSpc>
                <a:spcPct val="114000"/>
              </a:lnSpc>
            </a:pPr>
            <a:r>
              <a:rPr lang="el-GR" b="1" dirty="0"/>
              <a:t>υπάρχει μία μεγάλη ομάδα λέξεων, που περιλαμβάνει λέξεις όπως οι path, grass, laugh, dance, grant και sample, στην οποία οι βόρειες προφορές έχουν το </a:t>
            </a:r>
            <a:r>
              <a:rPr lang="el-GR" b="1" dirty="0">
                <a:latin typeface="Times New Roman" panose="02020603050405020304" pitchFamily="18" charset="0"/>
                <a:cs typeface="Times New Roman" panose="02020603050405020304" pitchFamily="18" charset="0"/>
              </a:rPr>
              <a:t>/</a:t>
            </a:r>
            <a:r>
              <a:rPr lang="el-GR" b="1" dirty="0">
                <a:solidFill>
                  <a:srgbClr val="3E3D2D"/>
                </a:solidFill>
                <a:latin typeface="Times New Roman" panose="02020603050405020304" pitchFamily="18" charset="0"/>
                <a:ea typeface="Calibri"/>
                <a:cs typeface="Times New Roman" panose="02020603050405020304" pitchFamily="18" charset="0"/>
              </a:rPr>
              <a:t>æ/</a:t>
            </a:r>
            <a:r>
              <a:rPr lang="el-GR" b="1" dirty="0">
                <a:latin typeface="Times New Roman" panose="02020603050405020304" pitchFamily="18" charset="0"/>
                <a:cs typeface="Times New Roman" panose="02020603050405020304" pitchFamily="18" charset="0"/>
              </a:rPr>
              <a:t> </a:t>
            </a:r>
            <a:r>
              <a:rPr lang="el-GR" b="1" dirty="0"/>
              <a:t>ενώ οι νότιες έχουν το /</a:t>
            </a:r>
            <a:r>
              <a:rPr lang="en-US" b="1" dirty="0">
                <a:latin typeface="Times New Roman" panose="02020603050405020304" pitchFamily="18" charset="0"/>
                <a:cs typeface="Times New Roman" panose="02020603050405020304" pitchFamily="18" charset="0"/>
              </a:rPr>
              <a:t>a</a:t>
            </a:r>
            <a:r>
              <a:rPr lang="el-GR" b="1" dirty="0"/>
              <a:t>ː/:</a:t>
            </a:r>
          </a:p>
          <a:p>
            <a:pPr marL="68580" indent="0">
              <a:lnSpc>
                <a:spcPct val="114000"/>
              </a:lnSpc>
              <a:buNone/>
            </a:pPr>
            <a:r>
              <a:rPr lang="el-GR" b="1" dirty="0"/>
              <a:t> </a:t>
            </a:r>
          </a:p>
          <a:p>
            <a:pPr marL="68580" indent="0">
              <a:lnSpc>
                <a:spcPct val="114000"/>
              </a:lnSpc>
              <a:buNone/>
            </a:pPr>
            <a:r>
              <a:rPr lang="el-GR" b="1" dirty="0"/>
              <a:t>                        </a:t>
            </a:r>
            <a:r>
              <a:rPr lang="en-US" b="1" dirty="0"/>
              <a:t>pat 	path 	palm</a:t>
            </a:r>
            <a:endParaRPr lang="el-GR" b="1" dirty="0"/>
          </a:p>
          <a:p>
            <a:pPr marL="68580" indent="0">
              <a:lnSpc>
                <a:spcPct val="114000"/>
              </a:lnSpc>
              <a:buNone/>
            </a:pPr>
            <a:r>
              <a:rPr lang="el-GR" b="1" dirty="0"/>
              <a:t>  Βορράς</a:t>
            </a:r>
            <a:r>
              <a:rPr lang="en-US" b="1" dirty="0"/>
              <a:t>     /</a:t>
            </a:r>
            <a:r>
              <a:rPr lang="el-GR" b="1" dirty="0"/>
              <a:t>ӕ</a:t>
            </a:r>
            <a:r>
              <a:rPr lang="en-US" b="1" dirty="0"/>
              <a:t>/ 	/</a:t>
            </a:r>
            <a:r>
              <a:rPr lang="el-GR" b="1" dirty="0"/>
              <a:t>ӕ</a:t>
            </a:r>
            <a:r>
              <a:rPr lang="en-US" b="1" dirty="0"/>
              <a:t>/ 	/</a:t>
            </a:r>
            <a:r>
              <a:rPr lang="en-US" b="1" dirty="0">
                <a:latin typeface="Times New Roman" panose="02020603050405020304" pitchFamily="18" charset="0"/>
                <a:cs typeface="Times New Roman" panose="02020603050405020304" pitchFamily="18" charset="0"/>
              </a:rPr>
              <a:t>a</a:t>
            </a:r>
            <a:r>
              <a:rPr lang="en-US" b="1" dirty="0"/>
              <a:t>ː/</a:t>
            </a:r>
            <a:endParaRPr lang="el-GR" b="1" dirty="0"/>
          </a:p>
          <a:p>
            <a:pPr marL="68580" indent="0">
              <a:lnSpc>
                <a:spcPct val="114000"/>
              </a:lnSpc>
              <a:buNone/>
            </a:pPr>
            <a:r>
              <a:rPr lang="el-GR" b="1" dirty="0"/>
              <a:t> </a:t>
            </a:r>
            <a:r>
              <a:rPr lang="en-US" b="1" dirty="0"/>
              <a:t>  </a:t>
            </a:r>
            <a:r>
              <a:rPr lang="el-GR" b="1" dirty="0"/>
              <a:t>Νότος</a:t>
            </a:r>
            <a:r>
              <a:rPr lang="en-US" b="1" dirty="0"/>
              <a:t>      </a:t>
            </a:r>
            <a:r>
              <a:rPr lang="el-GR" b="1" dirty="0"/>
              <a:t>/ӕ/ </a:t>
            </a:r>
            <a:r>
              <a:rPr lang="en-US" b="1" dirty="0"/>
              <a:t>            </a:t>
            </a:r>
            <a:r>
              <a:rPr lang="el-GR" b="1" dirty="0"/>
              <a:t>/</a:t>
            </a:r>
            <a:r>
              <a:rPr lang="en-US" b="1" dirty="0">
                <a:latin typeface="Times New Roman" panose="02020603050405020304" pitchFamily="18" charset="0"/>
                <a:cs typeface="Times New Roman" panose="02020603050405020304" pitchFamily="18" charset="0"/>
              </a:rPr>
              <a:t>a </a:t>
            </a:r>
            <a:r>
              <a:rPr lang="el-GR" b="1" dirty="0"/>
              <a:t>ː/ 	/</a:t>
            </a:r>
            <a:r>
              <a:rPr lang="en-US" b="1" dirty="0">
                <a:latin typeface="Times New Roman" panose="02020603050405020304" pitchFamily="18" charset="0"/>
                <a:cs typeface="Times New Roman" panose="02020603050405020304" pitchFamily="18" charset="0"/>
              </a:rPr>
              <a:t>a</a:t>
            </a:r>
            <a:r>
              <a:rPr lang="el-GR" b="1" dirty="0"/>
              <a:t>ː/</a:t>
            </a:r>
          </a:p>
          <a:p>
            <a:endParaRPr lang="en-GB" b="1" dirty="0"/>
          </a:p>
        </p:txBody>
      </p:sp>
    </p:spTree>
    <p:extLst>
      <p:ext uri="{BB962C8B-B14F-4D97-AF65-F5344CB8AC3E}">
        <p14:creationId xmlns:p14="http://schemas.microsoft.com/office/powerpoint/2010/main" val="4084017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46" y="260648"/>
            <a:ext cx="7772400" cy="1609344"/>
          </a:xfrm>
        </p:spPr>
        <p:txBody>
          <a:bodyPr/>
          <a:lstStyle/>
          <a:p>
            <a:r>
              <a:rPr lang="el-GR" dirty="0"/>
              <a:t>Εκταση φωνηματων</a:t>
            </a:r>
            <a:endParaRPr lang="en-GB" dirty="0"/>
          </a:p>
        </p:txBody>
      </p:sp>
      <p:sp>
        <p:nvSpPr>
          <p:cNvPr id="3" name="Content Placeholder 2"/>
          <p:cNvSpPr>
            <a:spLocks noGrp="1"/>
          </p:cNvSpPr>
          <p:nvPr>
            <p:ph idx="1"/>
          </p:nvPr>
        </p:nvSpPr>
        <p:spPr>
          <a:xfrm>
            <a:off x="755576" y="1869992"/>
            <a:ext cx="7772400" cy="4050792"/>
          </a:xfrm>
        </p:spPr>
        <p:txBody>
          <a:bodyPr>
            <a:normAutofit fontScale="92500" lnSpcReduction="10000"/>
          </a:bodyPr>
          <a:lstStyle/>
          <a:p>
            <a:pPr>
              <a:lnSpc>
                <a:spcPct val="150000"/>
              </a:lnSpc>
            </a:pPr>
            <a:r>
              <a:rPr lang="el-GR" b="1" dirty="0"/>
              <a:t>Σαφώς είναι σημαντικό το γεγονός ότι δύο διάλεκτοι μπορούν να έχουν κοινό </a:t>
            </a:r>
            <a:r>
              <a:rPr lang="el-GR" b="1" dirty="0" err="1"/>
              <a:t>φωνηματικό</a:t>
            </a:r>
            <a:r>
              <a:rPr lang="el-GR" b="1" dirty="0"/>
              <a:t> κατάλογο και εντούτοις να διαφέρουν σημαντικά εξαιτίας της έκτασης της εμφάνισης των φωνημάτων στα λεξικά σύνολα. </a:t>
            </a:r>
          </a:p>
          <a:p>
            <a:pPr>
              <a:lnSpc>
                <a:spcPct val="150000"/>
              </a:lnSpc>
            </a:pPr>
            <a:endParaRPr lang="el-GR" b="1" dirty="0"/>
          </a:p>
          <a:p>
            <a:pPr>
              <a:lnSpc>
                <a:spcPct val="150000"/>
              </a:lnSpc>
            </a:pPr>
            <a:r>
              <a:rPr lang="el-GR" b="1" dirty="0"/>
              <a:t>Αυτή η συγκεκριμένη διαφορά, μάλιστα, μάλλον είναι το πιο σημαντικό χαρακτηριστικό που διακρίνει τις βόρειες από τις νότιες διαλέκτους, και οπωσδήποτε είναι ένα χαρακτηριστικό που γνωρίζουν όλοι οι Άγγλοι ομιλητές. </a:t>
            </a:r>
          </a:p>
          <a:p>
            <a:endParaRPr lang="en-GB" b="1" dirty="0"/>
          </a:p>
        </p:txBody>
      </p:sp>
    </p:spTree>
    <p:extLst>
      <p:ext uri="{BB962C8B-B14F-4D97-AF65-F5344CB8AC3E}">
        <p14:creationId xmlns:p14="http://schemas.microsoft.com/office/powerpoint/2010/main" val="2454597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Εκταση φωνηματων</a:t>
            </a:r>
            <a:endParaRPr lang="en-GB" dirty="0"/>
          </a:p>
        </p:txBody>
      </p:sp>
      <p:sp>
        <p:nvSpPr>
          <p:cNvPr id="3" name="Content Placeholder 2"/>
          <p:cNvSpPr>
            <a:spLocks noGrp="1"/>
          </p:cNvSpPr>
          <p:nvPr>
            <p:ph idx="1"/>
          </p:nvPr>
        </p:nvSpPr>
        <p:spPr/>
        <p:txBody>
          <a:bodyPr/>
          <a:lstStyle/>
          <a:p>
            <a:pPr lvl="0"/>
            <a:endParaRPr lang="en-GB" dirty="0"/>
          </a:p>
          <a:p>
            <a:pPr lvl="0"/>
            <a:endParaRPr lang="en-GB" dirty="0"/>
          </a:p>
        </p:txBody>
      </p:sp>
      <p:sp>
        <p:nvSpPr>
          <p:cNvPr id="4" name="Rectangle 3"/>
          <p:cNvSpPr/>
          <p:nvPr/>
        </p:nvSpPr>
        <p:spPr>
          <a:xfrm>
            <a:off x="1691680" y="2924944"/>
            <a:ext cx="5760640"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2400" dirty="0"/>
              <a:t>δεν υπήρχε κάποιος απλός τρόπος απεικόνισης αυτού του είδους διαφοροποίησης μέσω ενός διασυστήματος</a:t>
            </a:r>
          </a:p>
          <a:p>
            <a:endParaRPr lang="en-GB" dirty="0"/>
          </a:p>
        </p:txBody>
      </p:sp>
      <p:sp>
        <p:nvSpPr>
          <p:cNvPr id="5" name="TextBox 4">
            <a:extLst>
              <a:ext uri="{FF2B5EF4-FFF2-40B4-BE49-F238E27FC236}">
                <a16:creationId xmlns:a16="http://schemas.microsoft.com/office/drawing/2014/main" id="{6D95C352-B6FA-C440-A523-19693B747986}"/>
              </a:ext>
            </a:extLst>
          </p:cNvPr>
          <p:cNvSpPr txBox="1"/>
          <p:nvPr/>
        </p:nvSpPr>
        <p:spPr>
          <a:xfrm>
            <a:off x="827584" y="2093976"/>
            <a:ext cx="5688632" cy="369332"/>
          </a:xfrm>
          <a:prstGeom prst="rect">
            <a:avLst/>
          </a:prstGeom>
          <a:noFill/>
        </p:spPr>
        <p:txBody>
          <a:bodyPr wrap="square" rtlCol="0">
            <a:spAutoFit/>
          </a:bodyPr>
          <a:lstStyle/>
          <a:p>
            <a:r>
              <a:rPr lang="el-GR" b="1" dirty="0"/>
              <a:t>Δυστυχώς όμως και πάλι…</a:t>
            </a:r>
          </a:p>
        </p:txBody>
      </p:sp>
    </p:spTree>
    <p:extLst>
      <p:ext uri="{BB962C8B-B14F-4D97-AF65-F5344CB8AC3E}">
        <p14:creationId xmlns:p14="http://schemas.microsoft.com/office/powerpoint/2010/main" val="3823372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p:txBody>
          <a:bodyPr/>
          <a:lstStyle/>
          <a:p>
            <a:pPr>
              <a:lnSpc>
                <a:spcPct val="114000"/>
              </a:lnSpc>
            </a:pPr>
            <a:r>
              <a:rPr lang="el-GR" sz="2500" b="1" dirty="0"/>
              <a:t>Πρόβλημα χειρισμού </a:t>
            </a:r>
            <a:r>
              <a:rPr lang="el-GR" sz="2500" b="1" dirty="0">
                <a:uFill>
                  <a:solidFill>
                    <a:schemeClr val="accent3">
                      <a:lumMod val="60000"/>
                      <a:lumOff val="40000"/>
                    </a:schemeClr>
                  </a:solidFill>
                </a:uFill>
              </a:rPr>
              <a:t>των λεξικών αντιστοιχιών</a:t>
            </a:r>
          </a:p>
          <a:p>
            <a:pPr>
              <a:lnSpc>
                <a:spcPct val="114000"/>
              </a:lnSpc>
            </a:pPr>
            <a:endParaRPr lang="el-GR" b="1" dirty="0">
              <a:uFill>
                <a:solidFill>
                  <a:schemeClr val="accent3">
                    <a:lumMod val="60000"/>
                    <a:lumOff val="40000"/>
                  </a:schemeClr>
                </a:solidFill>
              </a:uFill>
            </a:endParaRPr>
          </a:p>
          <a:p>
            <a:pPr>
              <a:lnSpc>
                <a:spcPct val="100000"/>
              </a:lnSpc>
            </a:pPr>
            <a:r>
              <a:rPr lang="el-GR" b="1" dirty="0"/>
              <a:t>    </a:t>
            </a:r>
            <a:r>
              <a:rPr lang="el-GR" sz="2500" b="1" dirty="0"/>
              <a:t>του να δηλώνεται δηλαδή ποιο φώνημα σε ένα σύνολο λέξεων μιας ποικιλίας αντιστοιχεί σε ποιο φώνημα στο ίδιο σύνολο λέξεων μίας άλλης ποικιλίας  – αποτελεί ένα σύνθετο ζήτημα.</a:t>
            </a:r>
          </a:p>
          <a:p>
            <a:endParaRPr lang="en-GB" dirty="0"/>
          </a:p>
        </p:txBody>
      </p:sp>
    </p:spTree>
    <p:extLst>
      <p:ext uri="{BB962C8B-B14F-4D97-AF65-F5344CB8AC3E}">
        <p14:creationId xmlns:p14="http://schemas.microsoft.com/office/powerpoint/2010/main" val="843081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47" y="33612"/>
            <a:ext cx="7772400" cy="1609344"/>
          </a:xfrm>
        </p:spPr>
        <p:txBody>
          <a:bodyPr/>
          <a:lstStyle/>
          <a:p>
            <a:r>
              <a:rPr lang="el-GR" dirty="0"/>
              <a:t>Λεξικεσ αντιστοιχιεσ</a:t>
            </a:r>
            <a:endParaRPr lang="en-GB" dirty="0"/>
          </a:p>
        </p:txBody>
      </p:sp>
      <p:sp>
        <p:nvSpPr>
          <p:cNvPr id="3" name="Content Placeholder 2"/>
          <p:cNvSpPr>
            <a:spLocks noGrp="1"/>
          </p:cNvSpPr>
          <p:nvPr>
            <p:ph idx="1"/>
          </p:nvPr>
        </p:nvSpPr>
        <p:spPr>
          <a:xfrm>
            <a:off x="971600" y="2727331"/>
            <a:ext cx="7772400" cy="4050792"/>
          </a:xfrm>
        </p:spPr>
        <p:txBody>
          <a:bodyPr>
            <a:normAutofit/>
          </a:bodyPr>
          <a:lstStyle/>
          <a:p>
            <a:pPr marL="68580" indent="0">
              <a:lnSpc>
                <a:spcPct val="114000"/>
              </a:lnSpc>
              <a:buNone/>
            </a:pPr>
            <a:r>
              <a:rPr lang="el-GR" dirty="0"/>
              <a:t>                                 ΠΠ                Νόριτς</a:t>
            </a:r>
          </a:p>
          <a:p>
            <a:pPr>
              <a:lnSpc>
                <a:spcPct val="114000"/>
              </a:lnSpc>
            </a:pPr>
            <a:r>
              <a:rPr lang="en-US" dirty="0"/>
              <a:t>dew, view </a:t>
            </a:r>
            <a:r>
              <a:rPr lang="el-GR" dirty="0"/>
              <a:t>         </a:t>
            </a:r>
            <a:r>
              <a:rPr lang="en-US" dirty="0"/>
              <a:t>/</a:t>
            </a:r>
            <a:r>
              <a:rPr lang="en-US" dirty="0" err="1"/>
              <a:t>j</a:t>
            </a:r>
            <a:r>
              <a:rPr lang="en-US" dirty="0" err="1">
                <a:latin typeface="Times New Roman" panose="02020603050405020304" pitchFamily="18" charset="0"/>
                <a:cs typeface="Times New Roman" panose="02020603050405020304" pitchFamily="18" charset="0"/>
              </a:rPr>
              <a:t>u</a:t>
            </a:r>
            <a:r>
              <a:rPr lang="en-US" dirty="0"/>
              <a:t>ː/ 	</a:t>
            </a:r>
            <a:r>
              <a:rPr lang="el-GR" dirty="0"/>
              <a:t>        </a:t>
            </a:r>
            <a:r>
              <a:rPr lang="en-US" dirty="0">
                <a:latin typeface="Times New Roman" panose="02020603050405020304" pitchFamily="18" charset="0"/>
                <a:cs typeface="Times New Roman" panose="02020603050405020304" pitchFamily="18" charset="0"/>
              </a:rPr>
              <a:t>/ʉː/</a:t>
            </a:r>
            <a:endParaRPr lang="el-GR" dirty="0">
              <a:latin typeface="Times New Roman" panose="02020603050405020304" pitchFamily="18" charset="0"/>
              <a:cs typeface="Times New Roman" panose="02020603050405020304" pitchFamily="18" charset="0"/>
            </a:endParaRPr>
          </a:p>
          <a:p>
            <a:pPr>
              <a:lnSpc>
                <a:spcPct val="114000"/>
              </a:lnSpc>
            </a:pPr>
            <a:r>
              <a:rPr lang="en-US" dirty="0"/>
              <a:t>do, lose 	</a:t>
            </a:r>
            <a:r>
              <a:rPr lang="el-GR" dirty="0"/>
              <a:t>  </a:t>
            </a:r>
            <a:r>
              <a:rPr lang="en-US" dirty="0"/>
              <a:t>/</a:t>
            </a:r>
            <a:r>
              <a:rPr lang="en-US" dirty="0">
                <a:latin typeface="Times New Roman" panose="02020603050405020304" pitchFamily="18" charset="0"/>
                <a:cs typeface="Times New Roman" panose="02020603050405020304" pitchFamily="18" charset="0"/>
              </a:rPr>
              <a:t>u</a:t>
            </a:r>
            <a:r>
              <a:rPr lang="en-US" dirty="0"/>
              <a:t>ː/ 	</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/ʉː/</a:t>
            </a:r>
            <a:endParaRPr lang="el-GR" dirty="0">
              <a:latin typeface="Times New Roman" panose="02020603050405020304" pitchFamily="18" charset="0"/>
              <a:cs typeface="Times New Roman" panose="02020603050405020304" pitchFamily="18" charset="0"/>
            </a:endParaRPr>
          </a:p>
          <a:p>
            <a:pPr>
              <a:lnSpc>
                <a:spcPct val="114000"/>
              </a:lnSpc>
            </a:pPr>
            <a:r>
              <a:rPr lang="en-US" dirty="0"/>
              <a:t>school, food </a:t>
            </a:r>
            <a:r>
              <a:rPr lang="el-GR" dirty="0"/>
              <a:t>      </a:t>
            </a:r>
            <a:r>
              <a:rPr lang="en-US" dirty="0"/>
              <a:t>/</a:t>
            </a:r>
            <a:r>
              <a:rPr lang="en-US" dirty="0">
                <a:latin typeface="Times New Roman" panose="02020603050405020304" pitchFamily="18" charset="0"/>
                <a:cs typeface="Times New Roman" panose="02020603050405020304" pitchFamily="18" charset="0"/>
              </a:rPr>
              <a:t>u</a:t>
            </a:r>
            <a:r>
              <a:rPr lang="en-US" dirty="0"/>
              <a:t>ː/ 	</a:t>
            </a:r>
            <a:r>
              <a:rPr lang="el-GR" dirty="0"/>
              <a:t>        </a:t>
            </a:r>
            <a:r>
              <a:rPr lang="en-US" dirty="0"/>
              <a:t>/</a:t>
            </a:r>
            <a:r>
              <a:rPr lang="en-US" dirty="0">
                <a:latin typeface="Times New Roman" panose="02020603050405020304" pitchFamily="18" charset="0"/>
                <a:cs typeface="Times New Roman" panose="02020603050405020304" pitchFamily="18" charset="0"/>
              </a:rPr>
              <a:t>u</a:t>
            </a:r>
            <a:r>
              <a:rPr lang="en-US" dirty="0"/>
              <a:t>ː/</a:t>
            </a:r>
            <a:endParaRPr lang="el-GR" dirty="0"/>
          </a:p>
          <a:p>
            <a:pPr>
              <a:lnSpc>
                <a:spcPct val="114000"/>
              </a:lnSpc>
            </a:pPr>
            <a:r>
              <a:rPr lang="en-US" dirty="0"/>
              <a:t>go, load 	</a:t>
            </a:r>
            <a:r>
              <a:rPr lang="el-GR" dirty="0"/>
              <a:t>   </a:t>
            </a:r>
            <a:r>
              <a:rPr lang="en-US" dirty="0"/>
              <a:t>/</a:t>
            </a:r>
            <a:r>
              <a:rPr lang="en-US" dirty="0" err="1">
                <a:latin typeface="Times New Roman" panose="02020603050405020304" pitchFamily="18" charset="0"/>
                <a:cs typeface="Times New Roman" panose="02020603050405020304" pitchFamily="18" charset="0"/>
              </a:rPr>
              <a:t>ou</a:t>
            </a:r>
            <a:r>
              <a:rPr lang="en-US" dirty="0"/>
              <a:t>/ 	</a:t>
            </a:r>
            <a:r>
              <a:rPr lang="el-GR" dirty="0"/>
              <a:t>        </a:t>
            </a:r>
            <a:r>
              <a:rPr lang="en-US" dirty="0"/>
              <a:t>/</a:t>
            </a:r>
            <a:r>
              <a:rPr lang="en-US" dirty="0">
                <a:latin typeface="Times New Roman" panose="02020603050405020304" pitchFamily="18" charset="0"/>
                <a:cs typeface="Times New Roman" panose="02020603050405020304" pitchFamily="18" charset="0"/>
              </a:rPr>
              <a:t>uː</a:t>
            </a:r>
            <a:r>
              <a:rPr lang="en-US" dirty="0"/>
              <a:t>/</a:t>
            </a:r>
            <a:endParaRPr lang="el-GR" dirty="0"/>
          </a:p>
          <a:p>
            <a:pPr>
              <a:lnSpc>
                <a:spcPct val="114000"/>
              </a:lnSpc>
            </a:pPr>
            <a:r>
              <a:rPr lang="en-US" dirty="0"/>
              <a:t>know, old 	</a:t>
            </a:r>
            <a:r>
              <a:rPr lang="el-GR" dirty="0"/>
              <a:t>   </a:t>
            </a:r>
            <a:r>
              <a:rPr lang="en-US" dirty="0"/>
              <a:t>/</a:t>
            </a:r>
            <a:r>
              <a:rPr lang="en-US" dirty="0" err="1">
                <a:latin typeface="Times New Roman" panose="02020603050405020304" pitchFamily="18" charset="0"/>
                <a:cs typeface="Times New Roman" panose="02020603050405020304" pitchFamily="18" charset="0"/>
              </a:rPr>
              <a:t>ou</a:t>
            </a:r>
            <a:r>
              <a:rPr lang="en-US" dirty="0"/>
              <a:t>/ 	</a:t>
            </a:r>
            <a:r>
              <a:rPr lang="el-GR" dirty="0"/>
              <a:t>       </a:t>
            </a:r>
            <a:r>
              <a:rPr lang="en-US" dirty="0"/>
              <a:t>/</a:t>
            </a:r>
            <a:r>
              <a:rPr lang="en-US" dirty="0" err="1">
                <a:latin typeface="Times New Roman" panose="02020603050405020304" pitchFamily="18" charset="0"/>
                <a:cs typeface="Times New Roman" panose="02020603050405020304" pitchFamily="18" charset="0"/>
              </a:rPr>
              <a:t>ou</a:t>
            </a:r>
            <a:r>
              <a:rPr lang="en-US" dirty="0"/>
              <a:t>/</a:t>
            </a:r>
            <a:endParaRPr lang="el-GR" dirty="0"/>
          </a:p>
          <a:p>
            <a:pPr>
              <a:lnSpc>
                <a:spcPct val="114000"/>
              </a:lnSpc>
            </a:pPr>
            <a:r>
              <a:rPr lang="en-US" dirty="0"/>
              <a:t>home, stone </a:t>
            </a:r>
            <a:r>
              <a:rPr lang="el-GR" dirty="0"/>
              <a:t>        </a:t>
            </a:r>
            <a:r>
              <a:rPr lang="en-US" dirty="0"/>
              <a:t>/</a:t>
            </a:r>
            <a:r>
              <a:rPr lang="en-US" dirty="0" err="1">
                <a:latin typeface="Times New Roman" panose="02020603050405020304" pitchFamily="18" charset="0"/>
                <a:cs typeface="Times New Roman" panose="02020603050405020304" pitchFamily="18" charset="0"/>
              </a:rPr>
              <a:t>ou</a:t>
            </a:r>
            <a:r>
              <a:rPr lang="en-US" dirty="0"/>
              <a:t>/ 	</a:t>
            </a:r>
            <a:r>
              <a:rPr lang="el-GR" dirty="0"/>
              <a:t>        </a:t>
            </a:r>
            <a:r>
              <a:rPr lang="en-US" dirty="0"/>
              <a:t>/ʊ/</a:t>
            </a:r>
            <a:endParaRPr lang="el-GR" dirty="0"/>
          </a:p>
          <a:p>
            <a:pPr>
              <a:lnSpc>
                <a:spcPct val="114000"/>
              </a:lnSpc>
            </a:pPr>
            <a:r>
              <a:rPr lang="en-US" dirty="0"/>
              <a:t>put, pull </a:t>
            </a:r>
            <a:r>
              <a:rPr lang="el-GR" dirty="0"/>
              <a:t>	   </a:t>
            </a:r>
            <a:r>
              <a:rPr lang="en-US" dirty="0"/>
              <a:t>/ʊ/ </a:t>
            </a:r>
            <a:r>
              <a:rPr lang="el-GR" dirty="0"/>
              <a:t>	        </a:t>
            </a:r>
            <a:r>
              <a:rPr lang="en-US" dirty="0"/>
              <a:t>/ʊ/</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996952"/>
            <a:ext cx="23891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531E347-51D8-FE44-8AFE-11C7FF4374E0}"/>
              </a:ext>
            </a:extLst>
          </p:cNvPr>
          <p:cNvSpPr txBox="1"/>
          <p:nvPr/>
        </p:nvSpPr>
        <p:spPr>
          <a:xfrm>
            <a:off x="621188" y="1584979"/>
            <a:ext cx="8208912" cy="1200329"/>
          </a:xfrm>
          <a:prstGeom prst="rect">
            <a:avLst/>
          </a:prstGeom>
          <a:noFill/>
        </p:spPr>
        <p:txBody>
          <a:bodyPr wrap="square" rtlCol="0">
            <a:spAutoFit/>
          </a:bodyPr>
          <a:lstStyle/>
          <a:p>
            <a:r>
              <a:rPr lang="el-GR" dirty="0"/>
              <a:t>Ας εξετάσουμε τις ακόλουθες φωνολογικές διαφορές μεταξύ της Παραδεδομένης</a:t>
            </a:r>
          </a:p>
          <a:p>
            <a:r>
              <a:rPr lang="el-GR" dirty="0"/>
              <a:t>Προφοράς και της αγγλικής που </a:t>
            </a:r>
            <a:r>
              <a:rPr lang="el-GR" dirty="0" err="1"/>
              <a:t>ομιλείται</a:t>
            </a:r>
            <a:r>
              <a:rPr lang="el-GR" dirty="0"/>
              <a:t> στην πόλη </a:t>
            </a:r>
            <a:r>
              <a:rPr lang="el-GR" dirty="0" err="1"/>
              <a:t>Νόριτς</a:t>
            </a:r>
            <a:r>
              <a:rPr lang="el-GR" dirty="0"/>
              <a:t> της περιοχής </a:t>
            </a:r>
            <a:r>
              <a:rPr lang="en-US" dirty="0"/>
              <a:t>East</a:t>
            </a:r>
          </a:p>
          <a:p>
            <a:r>
              <a:rPr lang="en-US" dirty="0"/>
              <a:t>Anglia:</a:t>
            </a:r>
          </a:p>
          <a:p>
            <a:endParaRPr lang="el-GR" dirty="0"/>
          </a:p>
        </p:txBody>
      </p:sp>
      <p:sp>
        <p:nvSpPr>
          <p:cNvPr id="5" name="TextBox 4">
            <a:extLst>
              <a:ext uri="{FF2B5EF4-FFF2-40B4-BE49-F238E27FC236}">
                <a16:creationId xmlns:a16="http://schemas.microsoft.com/office/drawing/2014/main" id="{91664CD5-8799-6240-8DC2-DE1D537742D0}"/>
              </a:ext>
            </a:extLst>
          </p:cNvPr>
          <p:cNvSpPr txBox="1"/>
          <p:nvPr/>
        </p:nvSpPr>
        <p:spPr>
          <a:xfrm>
            <a:off x="3146995" y="2393737"/>
            <a:ext cx="1368152" cy="369332"/>
          </a:xfrm>
          <a:prstGeom prst="rect">
            <a:avLst/>
          </a:prstGeom>
          <a:noFill/>
        </p:spPr>
        <p:txBody>
          <a:bodyPr wrap="square" rtlCol="0">
            <a:spAutoFit/>
          </a:bodyPr>
          <a:lstStyle/>
          <a:p>
            <a:r>
              <a:rPr lang="el-GR" dirty="0"/>
              <a:t>Φωνήεντα </a:t>
            </a:r>
          </a:p>
        </p:txBody>
      </p:sp>
    </p:spTree>
    <p:extLst>
      <p:ext uri="{BB962C8B-B14F-4D97-AF65-F5344CB8AC3E}">
        <p14:creationId xmlns:p14="http://schemas.microsoft.com/office/powerpoint/2010/main" val="18102738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p:txBody>
          <a:bodyPr>
            <a:normAutofit/>
          </a:bodyPr>
          <a:lstStyle/>
          <a:p>
            <a:r>
              <a:rPr lang="el-GR" dirty="0"/>
              <a:t>Οι λέξεις </a:t>
            </a:r>
            <a:r>
              <a:rPr lang="en-US" i="1" dirty="0"/>
              <a:t>do </a:t>
            </a:r>
            <a:r>
              <a:rPr lang="el-GR" dirty="0"/>
              <a:t>και </a:t>
            </a:r>
            <a:r>
              <a:rPr lang="en-US" i="1" dirty="0"/>
              <a:t>school </a:t>
            </a:r>
            <a:r>
              <a:rPr lang="el-GR" dirty="0"/>
              <a:t>της ΠΠ έχουν το ίδιο φωνήεν, και οι </a:t>
            </a:r>
            <a:r>
              <a:rPr lang="en-US" i="1" dirty="0"/>
              <a:t>school </a:t>
            </a:r>
            <a:r>
              <a:rPr lang="el-GR" dirty="0"/>
              <a:t>και </a:t>
            </a:r>
            <a:r>
              <a:rPr lang="en-US" i="1" dirty="0"/>
              <a:t>go </a:t>
            </a:r>
            <a:r>
              <a:rPr lang="el-GR" dirty="0"/>
              <a:t>του </a:t>
            </a:r>
            <a:r>
              <a:rPr lang="el-GR" dirty="0" err="1"/>
              <a:t>Νόριτς</a:t>
            </a:r>
            <a:r>
              <a:rPr lang="el-GR" dirty="0"/>
              <a:t> έχουν επίσης το ίδιο φωνήεν. </a:t>
            </a:r>
          </a:p>
          <a:p>
            <a:endParaRPr lang="el-GR" b="1" dirty="0"/>
          </a:p>
          <a:p>
            <a:pPr marL="68580" indent="0">
              <a:lnSpc>
                <a:spcPct val="114000"/>
              </a:lnSpc>
              <a:buNone/>
            </a:pPr>
            <a:r>
              <a:rPr lang="el-GR" b="1" dirty="0"/>
              <a:t>τι σημαίνει το να λέμε ότι και οι δύο διάλεκτοι έχουν το </a:t>
            </a:r>
            <a:r>
              <a:rPr lang="el-GR" b="1" dirty="0">
                <a:latin typeface="Times New Roman" panose="02020603050405020304" pitchFamily="18" charset="0"/>
                <a:cs typeface="Times New Roman" panose="02020603050405020304" pitchFamily="18" charset="0"/>
              </a:rPr>
              <a:t>/uː/; </a:t>
            </a:r>
          </a:p>
          <a:p>
            <a:pPr marL="68580" indent="0">
              <a:lnSpc>
                <a:spcPct val="114000"/>
              </a:lnSpc>
              <a:buNone/>
            </a:pPr>
            <a:endParaRPr lang="el-GR" b="1" dirty="0">
              <a:latin typeface="Times New Roman" panose="02020603050405020304" pitchFamily="18" charset="0"/>
              <a:cs typeface="Times New Roman" panose="02020603050405020304" pitchFamily="18" charset="0"/>
            </a:endParaRPr>
          </a:p>
          <a:p>
            <a:pPr>
              <a:lnSpc>
                <a:spcPct val="114000"/>
              </a:lnSpc>
            </a:pPr>
            <a:r>
              <a:rPr lang="el-GR" b="1" dirty="0"/>
              <a:t>σημαίνει ότι το </a:t>
            </a:r>
            <a:r>
              <a:rPr lang="el-GR" b="1" dirty="0">
                <a:latin typeface="Times New Roman" panose="02020603050405020304" pitchFamily="18" charset="0"/>
                <a:cs typeface="Times New Roman" panose="02020603050405020304" pitchFamily="18" charset="0"/>
              </a:rPr>
              <a:t>/uː/ </a:t>
            </a:r>
            <a:r>
              <a:rPr lang="el-GR" b="1" dirty="0"/>
              <a:t>είναι το ίδιο φωνήεν και στις δύο ποικιλίες; </a:t>
            </a:r>
            <a:r>
              <a:rPr lang="en-GB" b="1" dirty="0"/>
              <a:t> </a:t>
            </a:r>
          </a:p>
          <a:p>
            <a:pPr>
              <a:lnSpc>
                <a:spcPct val="114000"/>
              </a:lnSpc>
            </a:pPr>
            <a:r>
              <a:rPr lang="el-GR" b="1" dirty="0"/>
              <a:t>αρκεί η φωνητική ομοιότητα από μόνη της;</a:t>
            </a:r>
          </a:p>
          <a:p>
            <a:endParaRPr lang="en-GB" b="1" dirty="0"/>
          </a:p>
        </p:txBody>
      </p:sp>
      <p:sp>
        <p:nvSpPr>
          <p:cNvPr id="4" name="TextBox 3">
            <a:extLst>
              <a:ext uri="{FF2B5EF4-FFF2-40B4-BE49-F238E27FC236}">
                <a16:creationId xmlns:a16="http://schemas.microsoft.com/office/drawing/2014/main" id="{D8249DDE-268B-1C44-8974-DBDC0FB4CB6B}"/>
              </a:ext>
            </a:extLst>
          </p:cNvPr>
          <p:cNvSpPr txBox="1"/>
          <p:nvPr/>
        </p:nvSpPr>
        <p:spPr>
          <a:xfrm>
            <a:off x="899592" y="5737967"/>
            <a:ext cx="7558608" cy="923330"/>
          </a:xfrm>
          <a:prstGeom prst="rect">
            <a:avLst/>
          </a:prstGeom>
          <a:noFill/>
        </p:spPr>
        <p:txBody>
          <a:bodyPr wrap="square" rtlCol="0">
            <a:spAutoFit/>
          </a:bodyPr>
          <a:lstStyle/>
          <a:p>
            <a:r>
              <a:rPr lang="el-GR" dirty="0"/>
              <a:t>Τα φωνήεντα σίγουρα </a:t>
            </a:r>
            <a:r>
              <a:rPr lang="el-GR" i="1" dirty="0"/>
              <a:t>ακούγονται </a:t>
            </a:r>
            <a:r>
              <a:rPr lang="el-GR" dirty="0"/>
              <a:t>όμοια (κατά προσέγγιση[</a:t>
            </a:r>
            <a:r>
              <a:rPr lang="en-US" dirty="0"/>
              <a:t>uː]), </a:t>
            </a:r>
            <a:r>
              <a:rPr lang="el-GR" dirty="0"/>
              <a:t>αλλά η φωνητική ομοιότητα από μόνη της δεν είναι αρκετή. </a:t>
            </a:r>
          </a:p>
          <a:p>
            <a:endParaRPr lang="el-GR" dirty="0"/>
          </a:p>
        </p:txBody>
      </p:sp>
    </p:spTree>
    <p:extLst>
      <p:ext uri="{BB962C8B-B14F-4D97-AF65-F5344CB8AC3E}">
        <p14:creationId xmlns:p14="http://schemas.microsoft.com/office/powerpoint/2010/main" val="1638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p:txBody>
          <a:bodyPr/>
          <a:lstStyle/>
          <a:p>
            <a:pPr lvl="0">
              <a:lnSpc>
                <a:spcPct val="114000"/>
              </a:lnSpc>
            </a:pPr>
            <a:endParaRPr lang="en-GB" b="1" dirty="0"/>
          </a:p>
          <a:p>
            <a:pPr lvl="0">
              <a:lnSpc>
                <a:spcPct val="114000"/>
              </a:lnSpc>
            </a:pPr>
            <a:r>
              <a:rPr lang="el-GR" b="1" dirty="0"/>
              <a:t>Γενικά, οι λεξικές αντιστοιχίες είναι πολύπλοκες: </a:t>
            </a:r>
          </a:p>
          <a:p>
            <a:pPr marL="68580" lvl="0" indent="0">
              <a:lnSpc>
                <a:spcPct val="114000"/>
              </a:lnSpc>
              <a:buNone/>
            </a:pPr>
            <a:r>
              <a:rPr lang="el-GR" b="1" dirty="0"/>
              <a:t>    το /ʉː/ του Νόριτς </a:t>
            </a:r>
            <a:r>
              <a:rPr lang="el-GR" b="1" dirty="0">
                <a:sym typeface="Wingdings" panose="05000000000000000000" pitchFamily="2" charset="2"/>
              </a:rPr>
              <a:t> αντιστοιχεί </a:t>
            </a:r>
            <a:r>
              <a:rPr lang="el-GR" b="1" dirty="0"/>
              <a:t>στα /</a:t>
            </a:r>
            <a:r>
              <a:rPr lang="el-GR" b="1" dirty="0">
                <a:latin typeface="Times New Roman" panose="02020603050405020304" pitchFamily="18" charset="0"/>
                <a:cs typeface="Times New Roman" panose="02020603050405020304" pitchFamily="18" charset="0"/>
              </a:rPr>
              <a:t>juː</a:t>
            </a:r>
            <a:r>
              <a:rPr lang="el-GR" b="1" dirty="0"/>
              <a:t>/ &amp; /</a:t>
            </a:r>
            <a:r>
              <a:rPr lang="el-GR" b="1" dirty="0">
                <a:latin typeface="Times New Roman" panose="02020603050405020304" pitchFamily="18" charset="0"/>
                <a:cs typeface="Times New Roman" panose="02020603050405020304" pitchFamily="18" charset="0"/>
              </a:rPr>
              <a:t>uː</a:t>
            </a:r>
            <a:r>
              <a:rPr lang="el-GR" b="1" dirty="0"/>
              <a:t>/ της ΠΠ </a:t>
            </a:r>
          </a:p>
          <a:p>
            <a:pPr marL="68580" lvl="0" indent="0">
              <a:lnSpc>
                <a:spcPct val="114000"/>
              </a:lnSpc>
              <a:buNone/>
            </a:pPr>
            <a:r>
              <a:rPr lang="el-GR" b="1" dirty="0"/>
              <a:t>                        το /</a:t>
            </a:r>
            <a:r>
              <a:rPr lang="el-GR" b="1" dirty="0">
                <a:latin typeface="Times New Roman" panose="02020603050405020304" pitchFamily="18" charset="0"/>
                <a:cs typeface="Times New Roman" panose="02020603050405020304" pitchFamily="18" charset="0"/>
              </a:rPr>
              <a:t>uː</a:t>
            </a:r>
            <a:r>
              <a:rPr lang="el-GR" b="1" dirty="0"/>
              <a:t>/ </a:t>
            </a:r>
            <a:r>
              <a:rPr lang="el-GR" b="1" dirty="0">
                <a:sym typeface="Wingdings" panose="05000000000000000000" pitchFamily="2" charset="2"/>
              </a:rPr>
              <a:t> αντιστοιχεί </a:t>
            </a:r>
            <a:r>
              <a:rPr lang="el-GR" b="1" dirty="0"/>
              <a:t>στα στα /</a:t>
            </a:r>
            <a:r>
              <a:rPr lang="el-GR" b="1" dirty="0">
                <a:latin typeface="Times New Roman" panose="02020603050405020304" pitchFamily="18" charset="0"/>
                <a:cs typeface="Times New Roman" panose="02020603050405020304" pitchFamily="18" charset="0"/>
              </a:rPr>
              <a:t>uː</a:t>
            </a:r>
            <a:r>
              <a:rPr lang="el-GR" b="1" dirty="0"/>
              <a:t>/ </a:t>
            </a:r>
            <a:r>
              <a:rPr lang="el-GR" b="1" i="1" dirty="0"/>
              <a:t>&amp;</a:t>
            </a:r>
            <a:r>
              <a:rPr lang="el-GR" b="1" dirty="0"/>
              <a:t> /</a:t>
            </a:r>
            <a:r>
              <a:rPr lang="el-GR" b="1" dirty="0" err="1">
                <a:latin typeface="Times New Roman" panose="02020603050405020304" pitchFamily="18" charset="0"/>
                <a:cs typeface="Times New Roman" panose="02020603050405020304" pitchFamily="18" charset="0"/>
              </a:rPr>
              <a:t>ou</a:t>
            </a:r>
            <a:r>
              <a:rPr lang="el-GR" b="1" dirty="0"/>
              <a:t>/ της ΠΠ </a:t>
            </a:r>
          </a:p>
          <a:p>
            <a:pPr marL="68580" indent="0">
              <a:lnSpc>
                <a:spcPct val="114000"/>
              </a:lnSpc>
              <a:buNone/>
            </a:pPr>
            <a:r>
              <a:rPr lang="el-GR" b="1" dirty="0"/>
              <a:t>                        τo /</a:t>
            </a:r>
            <a:r>
              <a:rPr lang="el-GR" b="1" dirty="0">
                <a:latin typeface="Times New Roman" panose="02020603050405020304" pitchFamily="18" charset="0"/>
                <a:cs typeface="Times New Roman" panose="02020603050405020304" pitchFamily="18" charset="0"/>
              </a:rPr>
              <a:t>ʊ</a:t>
            </a:r>
            <a:r>
              <a:rPr lang="el-GR" b="1" dirty="0"/>
              <a:t>/ </a:t>
            </a:r>
            <a:r>
              <a:rPr lang="el-GR" b="1" dirty="0">
                <a:sym typeface="Wingdings" panose="05000000000000000000" pitchFamily="2" charset="2"/>
              </a:rPr>
              <a:t></a:t>
            </a:r>
            <a:r>
              <a:rPr lang="el-GR" b="1" dirty="0"/>
              <a:t> </a:t>
            </a:r>
            <a:r>
              <a:rPr lang="el-GR" b="1" dirty="0">
                <a:sym typeface="Wingdings" panose="05000000000000000000" pitchFamily="2" charset="2"/>
              </a:rPr>
              <a:t>αντιστοιχεί </a:t>
            </a:r>
            <a:r>
              <a:rPr lang="el-GR" b="1" dirty="0"/>
              <a:t>στα /</a:t>
            </a:r>
            <a:r>
              <a:rPr lang="el-GR" b="1" dirty="0">
                <a:latin typeface="Times New Roman" panose="02020603050405020304" pitchFamily="18" charset="0"/>
                <a:cs typeface="Times New Roman" panose="02020603050405020304" pitchFamily="18" charset="0"/>
              </a:rPr>
              <a:t>ʊ</a:t>
            </a:r>
            <a:r>
              <a:rPr lang="el-GR" b="1" dirty="0"/>
              <a:t>/ </a:t>
            </a:r>
            <a:r>
              <a:rPr lang="el-GR" b="1" i="1" dirty="0"/>
              <a:t>&amp; </a:t>
            </a:r>
            <a:r>
              <a:rPr lang="el-GR" b="1" dirty="0"/>
              <a:t>/</a:t>
            </a:r>
            <a:r>
              <a:rPr lang="el-GR" b="1" dirty="0" err="1">
                <a:latin typeface="Times New Roman" panose="02020603050405020304" pitchFamily="18" charset="0"/>
                <a:cs typeface="Times New Roman" panose="02020603050405020304" pitchFamily="18" charset="0"/>
              </a:rPr>
              <a:t>ou</a:t>
            </a:r>
            <a:r>
              <a:rPr lang="el-GR" b="1" dirty="0"/>
              <a:t>/ της ΠΠ </a:t>
            </a:r>
          </a:p>
          <a:p>
            <a:pPr marL="68580" lvl="0" indent="0">
              <a:lnSpc>
                <a:spcPct val="114000"/>
              </a:lnSpc>
              <a:buNone/>
            </a:pPr>
            <a:r>
              <a:rPr lang="el-GR" b="1" dirty="0"/>
              <a:t> Από την άλλη:    </a:t>
            </a:r>
          </a:p>
          <a:p>
            <a:pPr marL="68580" lvl="0" indent="0">
              <a:lnSpc>
                <a:spcPct val="114000"/>
              </a:lnSpc>
              <a:buNone/>
            </a:pPr>
            <a:r>
              <a:rPr lang="el-GR" b="1" dirty="0"/>
              <a:t>το /</a:t>
            </a:r>
            <a:r>
              <a:rPr lang="el-GR" b="1" dirty="0">
                <a:latin typeface="Times New Roman" panose="02020603050405020304" pitchFamily="18" charset="0"/>
                <a:cs typeface="Times New Roman" panose="02020603050405020304" pitchFamily="18" charset="0"/>
              </a:rPr>
              <a:t>ou</a:t>
            </a:r>
            <a:r>
              <a:rPr lang="el-GR" b="1" dirty="0"/>
              <a:t>/ της ΠΠ </a:t>
            </a:r>
            <a:r>
              <a:rPr lang="el-GR" b="1" dirty="0">
                <a:sym typeface="Wingdings" panose="05000000000000000000" pitchFamily="2" charset="2"/>
              </a:rPr>
              <a:t> αντιστοιχεί </a:t>
            </a:r>
            <a:r>
              <a:rPr lang="el-GR" b="1" dirty="0"/>
              <a:t>στα /</a:t>
            </a:r>
            <a:r>
              <a:rPr lang="el-GR" b="1" dirty="0">
                <a:latin typeface="Times New Roman" panose="02020603050405020304" pitchFamily="18" charset="0"/>
                <a:cs typeface="Times New Roman" panose="02020603050405020304" pitchFamily="18" charset="0"/>
              </a:rPr>
              <a:t>uː</a:t>
            </a:r>
            <a:r>
              <a:rPr lang="el-GR" b="1" dirty="0"/>
              <a:t>/, /</a:t>
            </a:r>
            <a:r>
              <a:rPr lang="el-GR" b="1" dirty="0">
                <a:latin typeface="Times New Roman" panose="02020603050405020304" pitchFamily="18" charset="0"/>
                <a:cs typeface="Times New Roman" panose="02020603050405020304" pitchFamily="18" charset="0"/>
              </a:rPr>
              <a:t>ou</a:t>
            </a:r>
            <a:r>
              <a:rPr lang="el-GR" b="1" dirty="0"/>
              <a:t>/ </a:t>
            </a:r>
            <a:r>
              <a:rPr lang="el-GR" b="1" i="1" dirty="0"/>
              <a:t>και </a:t>
            </a:r>
            <a:r>
              <a:rPr lang="el-GR" b="1" dirty="0"/>
              <a:t>/</a:t>
            </a:r>
            <a:r>
              <a:rPr lang="el-GR" b="1" dirty="0">
                <a:latin typeface="Times New Roman" panose="02020603050405020304" pitchFamily="18" charset="0"/>
                <a:cs typeface="Times New Roman" panose="02020603050405020304" pitchFamily="18" charset="0"/>
              </a:rPr>
              <a:t>ʊ</a:t>
            </a:r>
            <a:r>
              <a:rPr lang="el-GR" b="1" dirty="0"/>
              <a:t>/ του Νόριτς</a:t>
            </a:r>
          </a:p>
          <a:p>
            <a:pPr>
              <a:lnSpc>
                <a:spcPct val="114000"/>
              </a:lnSpc>
            </a:pPr>
            <a:endParaRPr lang="el-GR" dirty="0"/>
          </a:p>
          <a:p>
            <a:endParaRPr lang="en-GB" dirty="0"/>
          </a:p>
        </p:txBody>
      </p:sp>
    </p:spTree>
    <p:extLst>
      <p:ext uri="{BB962C8B-B14F-4D97-AF65-F5344CB8AC3E}">
        <p14:creationId xmlns:p14="http://schemas.microsoft.com/office/powerpoint/2010/main" val="167314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πορεια </a:t>
            </a:r>
            <a:br>
              <a:rPr lang="el-GR" dirty="0"/>
            </a:br>
            <a:r>
              <a:rPr lang="el-GR" dirty="0"/>
              <a:t>διαλεκτικησ γεωγραφιασ</a:t>
            </a:r>
          </a:p>
        </p:txBody>
      </p:sp>
      <p:sp>
        <p:nvSpPr>
          <p:cNvPr id="3" name="Content Placeholder 2"/>
          <p:cNvSpPr>
            <a:spLocks noGrp="1"/>
          </p:cNvSpPr>
          <p:nvPr>
            <p:ph idx="1"/>
          </p:nvPr>
        </p:nvSpPr>
        <p:spPr/>
        <p:txBody>
          <a:bodyPr>
            <a:normAutofit/>
          </a:bodyPr>
          <a:lstStyle/>
          <a:p>
            <a:pPr marL="68580" indent="0">
              <a:lnSpc>
                <a:spcPct val="124000"/>
              </a:lnSpc>
              <a:buNone/>
            </a:pPr>
            <a:r>
              <a:rPr lang="el-GR" sz="2000" dirty="0"/>
              <a:t>λόγοι επανάκαμψης</a:t>
            </a:r>
          </a:p>
          <a:p>
            <a:pPr>
              <a:lnSpc>
                <a:spcPct val="124000"/>
              </a:lnSpc>
            </a:pPr>
            <a:r>
              <a:rPr lang="el-GR" sz="2000" dirty="0"/>
              <a:t>η </a:t>
            </a:r>
            <a:r>
              <a:rPr lang="el-GR" sz="2000" b="1" dirty="0"/>
              <a:t>τεχνολογική ανάπτυξη </a:t>
            </a:r>
            <a:r>
              <a:rPr lang="el-GR" sz="2000" dirty="0"/>
              <a:t>συμβάλλουν στη </a:t>
            </a:r>
          </a:p>
          <a:p>
            <a:pPr marL="68580" lvl="0" indent="0">
              <a:lnSpc>
                <a:spcPct val="124000"/>
              </a:lnSpc>
              <a:buNone/>
            </a:pPr>
            <a:r>
              <a:rPr lang="el-GR" sz="2000" dirty="0"/>
              <a:t>    γρήγορη κωδικοποίηση των ευρημάτων </a:t>
            </a:r>
          </a:p>
          <a:p>
            <a:pPr>
              <a:lnSpc>
                <a:spcPct val="124000"/>
              </a:lnSpc>
            </a:pPr>
            <a:r>
              <a:rPr lang="el-GR" sz="2000" dirty="0"/>
              <a:t>η </a:t>
            </a:r>
            <a:r>
              <a:rPr lang="el-GR" sz="2000" b="1" dirty="0"/>
              <a:t>αναπτυξη της κοινωνιογλωσσολογίας </a:t>
            </a:r>
          </a:p>
          <a:p>
            <a:pPr marL="68580" lvl="0" indent="0">
              <a:lnSpc>
                <a:spcPct val="124000"/>
              </a:lnSpc>
              <a:buNone/>
            </a:pPr>
            <a:r>
              <a:rPr lang="el-GR" sz="2000" dirty="0"/>
              <a:t>    προσέφερε ένα κατάλληλο θεωρητικό</a:t>
            </a:r>
          </a:p>
          <a:p>
            <a:pPr marL="68580" lvl="0" indent="0">
              <a:lnSpc>
                <a:spcPct val="124000"/>
              </a:lnSpc>
              <a:buNone/>
            </a:pPr>
            <a:r>
              <a:rPr lang="el-GR" sz="2000" dirty="0"/>
              <a:t>    πλαίσιο  για την επιστημονική </a:t>
            </a:r>
          </a:p>
          <a:p>
            <a:pPr marL="68580" lvl="0" indent="0">
              <a:lnSpc>
                <a:spcPct val="124000"/>
              </a:lnSpc>
              <a:buNone/>
            </a:pPr>
            <a:r>
              <a:rPr lang="el-GR" sz="2000" dirty="0"/>
              <a:t>    εξέταση της ποικιλότητας</a:t>
            </a:r>
          </a:p>
          <a:p>
            <a:endParaRPr lang="el-G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9" y="3700028"/>
            <a:ext cx="1495425" cy="128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315" y="5153027"/>
            <a:ext cx="266291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817" y="4874420"/>
            <a:ext cx="1302544"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449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p:txBody>
          <a:bodyPr>
            <a:normAutofit/>
          </a:bodyPr>
          <a:lstStyle/>
          <a:p>
            <a:pPr marL="68580" indent="0">
              <a:lnSpc>
                <a:spcPct val="114000"/>
              </a:lnSpc>
              <a:buNone/>
            </a:pPr>
            <a:r>
              <a:rPr lang="el-GR" b="1" dirty="0"/>
              <a:t>                                  ΠΠ               Νόριτς</a:t>
            </a:r>
          </a:p>
          <a:p>
            <a:pPr>
              <a:lnSpc>
                <a:spcPct val="114000"/>
              </a:lnSpc>
            </a:pPr>
            <a:r>
              <a:rPr lang="en-US" b="1" dirty="0"/>
              <a:t>dew, view </a:t>
            </a:r>
            <a:r>
              <a:rPr lang="el-GR" b="1" dirty="0"/>
              <a:t>         </a:t>
            </a:r>
            <a:r>
              <a:rPr lang="en-US" b="1" dirty="0"/>
              <a:t>/</a:t>
            </a:r>
            <a:r>
              <a:rPr lang="en-US" b="1" dirty="0" err="1"/>
              <a:t>j</a:t>
            </a:r>
            <a:r>
              <a:rPr lang="en-US" b="1" dirty="0" err="1">
                <a:latin typeface="Times New Roman" panose="02020603050405020304" pitchFamily="18" charset="0"/>
                <a:cs typeface="Times New Roman" panose="02020603050405020304" pitchFamily="18" charset="0"/>
              </a:rPr>
              <a:t>u</a:t>
            </a:r>
            <a:r>
              <a:rPr lang="en-US" b="1" dirty="0"/>
              <a:t>ː/ 	</a:t>
            </a:r>
            <a:r>
              <a:rPr lang="el-GR" b="1" dirty="0"/>
              <a:t>        </a:t>
            </a:r>
            <a:r>
              <a:rPr lang="en-US" b="1" dirty="0">
                <a:latin typeface="Times New Roman" panose="02020603050405020304" pitchFamily="18" charset="0"/>
                <a:cs typeface="Times New Roman" panose="02020603050405020304" pitchFamily="18" charset="0"/>
              </a:rPr>
              <a:t>/ʉː/</a:t>
            </a:r>
            <a:endParaRPr lang="el-GR" b="1" dirty="0">
              <a:latin typeface="Times New Roman" panose="02020603050405020304" pitchFamily="18" charset="0"/>
              <a:cs typeface="Times New Roman" panose="02020603050405020304" pitchFamily="18" charset="0"/>
            </a:endParaRPr>
          </a:p>
          <a:p>
            <a:pPr>
              <a:lnSpc>
                <a:spcPct val="114000"/>
              </a:lnSpc>
            </a:pPr>
            <a:r>
              <a:rPr lang="en-US" b="1" dirty="0"/>
              <a:t>do, lose 	/</a:t>
            </a:r>
            <a:r>
              <a:rPr lang="en-US" b="1" dirty="0">
                <a:latin typeface="Times New Roman" panose="02020603050405020304" pitchFamily="18" charset="0"/>
                <a:cs typeface="Times New Roman" panose="02020603050405020304" pitchFamily="18" charset="0"/>
              </a:rPr>
              <a:t>u</a:t>
            </a:r>
            <a:r>
              <a:rPr lang="en-US" b="1" dirty="0"/>
              <a:t>ː/ 	</a:t>
            </a:r>
            <a:r>
              <a:rPr lang="el-GR"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/ʉː/</a:t>
            </a:r>
            <a:endParaRPr lang="el-GR" b="1" dirty="0">
              <a:latin typeface="Times New Roman" panose="02020603050405020304" pitchFamily="18" charset="0"/>
              <a:cs typeface="Times New Roman" panose="02020603050405020304" pitchFamily="18" charset="0"/>
            </a:endParaRPr>
          </a:p>
          <a:p>
            <a:pPr>
              <a:lnSpc>
                <a:spcPct val="114000"/>
              </a:lnSpc>
            </a:pPr>
            <a:r>
              <a:rPr lang="en-US" b="1" dirty="0"/>
              <a:t>school, food </a:t>
            </a:r>
            <a:r>
              <a:rPr lang="el-GR" b="1" dirty="0"/>
              <a:t>     </a:t>
            </a:r>
            <a:r>
              <a:rPr lang="en-US" b="1" dirty="0"/>
              <a:t>/</a:t>
            </a:r>
            <a:r>
              <a:rPr lang="en-US" b="1" dirty="0">
                <a:latin typeface="Times New Roman" panose="02020603050405020304" pitchFamily="18" charset="0"/>
                <a:cs typeface="Times New Roman" panose="02020603050405020304" pitchFamily="18" charset="0"/>
              </a:rPr>
              <a:t>u</a:t>
            </a:r>
            <a:r>
              <a:rPr lang="en-US" b="1" dirty="0"/>
              <a:t>ː/ 	</a:t>
            </a:r>
            <a:r>
              <a:rPr lang="el-GR" b="1" dirty="0"/>
              <a:t>        </a:t>
            </a:r>
            <a:r>
              <a:rPr lang="en-US" b="1" dirty="0"/>
              <a:t>/</a:t>
            </a:r>
            <a:r>
              <a:rPr lang="en-US" b="1" dirty="0">
                <a:latin typeface="Times New Roman" panose="02020603050405020304" pitchFamily="18" charset="0"/>
                <a:cs typeface="Times New Roman" panose="02020603050405020304" pitchFamily="18" charset="0"/>
              </a:rPr>
              <a:t>u</a:t>
            </a:r>
            <a:r>
              <a:rPr lang="en-US" b="1" dirty="0"/>
              <a:t>ː/</a:t>
            </a:r>
            <a:endParaRPr lang="el-GR" b="1" dirty="0"/>
          </a:p>
          <a:p>
            <a:pPr>
              <a:lnSpc>
                <a:spcPct val="114000"/>
              </a:lnSpc>
            </a:pPr>
            <a:r>
              <a:rPr lang="en-US" b="1" dirty="0"/>
              <a:t>go, load </a:t>
            </a:r>
            <a:r>
              <a:rPr lang="el-GR" b="1" dirty="0"/>
              <a:t>           </a:t>
            </a:r>
            <a:r>
              <a:rPr lang="en-US" b="1" dirty="0"/>
              <a:t>/</a:t>
            </a:r>
            <a:r>
              <a:rPr lang="en-US" b="1" dirty="0" err="1">
                <a:latin typeface="Times New Roman" panose="02020603050405020304" pitchFamily="18" charset="0"/>
                <a:cs typeface="Times New Roman" panose="02020603050405020304" pitchFamily="18" charset="0"/>
              </a:rPr>
              <a:t>ou</a:t>
            </a:r>
            <a:r>
              <a:rPr lang="en-US" b="1" dirty="0"/>
              <a:t>/ 	</a:t>
            </a:r>
            <a:r>
              <a:rPr lang="el-GR" b="1" dirty="0"/>
              <a:t>        </a:t>
            </a:r>
            <a:r>
              <a:rPr lang="en-US" b="1" dirty="0"/>
              <a:t>/</a:t>
            </a:r>
            <a:r>
              <a:rPr lang="en-US" b="1" dirty="0">
                <a:latin typeface="Times New Roman" panose="02020603050405020304" pitchFamily="18" charset="0"/>
                <a:cs typeface="Times New Roman" panose="02020603050405020304" pitchFamily="18" charset="0"/>
              </a:rPr>
              <a:t>uː</a:t>
            </a:r>
            <a:r>
              <a:rPr lang="en-US" b="1" dirty="0"/>
              <a:t>/</a:t>
            </a:r>
            <a:endParaRPr lang="el-GR" b="1" dirty="0"/>
          </a:p>
          <a:p>
            <a:pPr>
              <a:lnSpc>
                <a:spcPct val="114000"/>
              </a:lnSpc>
            </a:pPr>
            <a:r>
              <a:rPr lang="en-US" b="1" dirty="0"/>
              <a:t>know, old </a:t>
            </a:r>
            <a:r>
              <a:rPr lang="el-GR" b="1" dirty="0"/>
              <a:t>        </a:t>
            </a:r>
            <a:r>
              <a:rPr lang="en-US" b="1" dirty="0"/>
              <a:t>/</a:t>
            </a:r>
            <a:r>
              <a:rPr lang="en-US" b="1" dirty="0" err="1">
                <a:latin typeface="Times New Roman" panose="02020603050405020304" pitchFamily="18" charset="0"/>
                <a:cs typeface="Times New Roman" panose="02020603050405020304" pitchFamily="18" charset="0"/>
              </a:rPr>
              <a:t>ou</a:t>
            </a:r>
            <a:r>
              <a:rPr lang="en-US" b="1" dirty="0"/>
              <a:t>/ 	</a:t>
            </a:r>
            <a:r>
              <a:rPr lang="el-GR" b="1" dirty="0"/>
              <a:t>       </a:t>
            </a:r>
            <a:r>
              <a:rPr lang="en-US" b="1" dirty="0"/>
              <a:t>/</a:t>
            </a:r>
            <a:r>
              <a:rPr lang="en-US" b="1" dirty="0" err="1">
                <a:latin typeface="Times New Roman" panose="02020603050405020304" pitchFamily="18" charset="0"/>
                <a:cs typeface="Times New Roman" panose="02020603050405020304" pitchFamily="18" charset="0"/>
              </a:rPr>
              <a:t>ou</a:t>
            </a:r>
            <a:r>
              <a:rPr lang="en-US" b="1" dirty="0"/>
              <a:t>/</a:t>
            </a:r>
            <a:endParaRPr lang="el-GR" b="1" dirty="0"/>
          </a:p>
          <a:p>
            <a:pPr>
              <a:lnSpc>
                <a:spcPct val="114000"/>
              </a:lnSpc>
            </a:pPr>
            <a:r>
              <a:rPr lang="en-US" b="1" dirty="0"/>
              <a:t>home, stone </a:t>
            </a:r>
            <a:r>
              <a:rPr lang="el-GR" b="1" dirty="0"/>
              <a:t>    </a:t>
            </a:r>
            <a:r>
              <a:rPr lang="en-US" b="1" dirty="0"/>
              <a:t>/</a:t>
            </a:r>
            <a:r>
              <a:rPr lang="en-US" b="1" dirty="0" err="1">
                <a:latin typeface="Times New Roman" panose="02020603050405020304" pitchFamily="18" charset="0"/>
                <a:cs typeface="Times New Roman" panose="02020603050405020304" pitchFamily="18" charset="0"/>
              </a:rPr>
              <a:t>ou</a:t>
            </a:r>
            <a:r>
              <a:rPr lang="en-US" b="1" dirty="0"/>
              <a:t>/ 	</a:t>
            </a:r>
            <a:r>
              <a:rPr lang="el-GR" b="1" dirty="0"/>
              <a:t>        </a:t>
            </a:r>
            <a:r>
              <a:rPr lang="en-US" b="1" dirty="0"/>
              <a:t>/ʊ/</a:t>
            </a:r>
            <a:endParaRPr lang="el-GR" b="1" dirty="0"/>
          </a:p>
          <a:p>
            <a:pPr>
              <a:lnSpc>
                <a:spcPct val="114000"/>
              </a:lnSpc>
            </a:pPr>
            <a:r>
              <a:rPr lang="en-US" b="1" dirty="0"/>
              <a:t>put, pull </a:t>
            </a:r>
            <a:r>
              <a:rPr lang="el-GR" b="1" dirty="0"/>
              <a:t>	  </a:t>
            </a:r>
            <a:r>
              <a:rPr lang="en-US" b="1" dirty="0"/>
              <a:t>/ʊ/ </a:t>
            </a:r>
            <a:r>
              <a:rPr lang="el-GR" b="1" dirty="0"/>
              <a:t>	        </a:t>
            </a:r>
            <a:r>
              <a:rPr lang="en-US" b="1" dirty="0"/>
              <a:t>/ʊ/</a:t>
            </a:r>
            <a:endParaRPr lang="el-GR" b="1" dirty="0"/>
          </a:p>
          <a:p>
            <a:endParaRPr lang="en-GB" b="1" dirty="0"/>
          </a:p>
        </p:txBody>
      </p:sp>
    </p:spTree>
    <p:extLst>
      <p:ext uri="{BB962C8B-B14F-4D97-AF65-F5344CB8AC3E}">
        <p14:creationId xmlns:p14="http://schemas.microsoft.com/office/powerpoint/2010/main" val="17168091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p:txBody>
          <a:bodyPr>
            <a:normAutofit/>
          </a:bodyPr>
          <a:lstStyle/>
          <a:p>
            <a:pPr marL="0" indent="0">
              <a:lnSpc>
                <a:spcPct val="114000"/>
              </a:lnSpc>
              <a:buNone/>
            </a:pPr>
            <a:r>
              <a:rPr lang="el-GR" dirty="0"/>
              <a:t>Σε οποιαδήποτε σύγκριση των δύο αυτών ποικιλιών </a:t>
            </a:r>
            <a:endParaRPr lang="el-GR" b="1" dirty="0"/>
          </a:p>
          <a:p>
            <a:pPr>
              <a:lnSpc>
                <a:spcPct val="114000"/>
              </a:lnSpc>
            </a:pPr>
            <a:r>
              <a:rPr lang="el-GR" b="1" dirty="0"/>
              <a:t>ο τύπος διασυστήματος του Weinreich θα έδειχνε </a:t>
            </a:r>
            <a:r>
              <a:rPr lang="el-GR" b="1" dirty="0">
                <a:solidFill>
                  <a:schemeClr val="accent1"/>
                </a:solidFill>
                <a:uFill>
                  <a:solidFill>
                    <a:schemeClr val="accent3">
                      <a:lumMod val="60000"/>
                      <a:lumOff val="40000"/>
                    </a:schemeClr>
                  </a:solidFill>
                </a:uFill>
              </a:rPr>
              <a:t>μόνο τις διαφορές καταλόγου</a:t>
            </a:r>
            <a:r>
              <a:rPr lang="el-GR" b="1" dirty="0">
                <a:solidFill>
                  <a:schemeClr val="accent1"/>
                </a:solidFill>
              </a:rPr>
              <a:t>. </a:t>
            </a:r>
          </a:p>
          <a:p>
            <a:pPr>
              <a:lnSpc>
                <a:spcPct val="114000"/>
              </a:lnSpc>
            </a:pPr>
            <a:r>
              <a:rPr lang="el-GR" b="1" dirty="0"/>
              <a:t>Θα έδειχνε δηλαδή, ότι το Νόριτς απλώς έχει ένα επιπλέον φωνήεν </a:t>
            </a:r>
            <a:r>
              <a:rPr lang="el-GR" dirty="0"/>
              <a:t>αν και είναι ενδεικτικό της σοβαρότητας του προβλήματος της σύγκρισης ότι δεν είναι απόλυτα ξεκάθαρο ποιο από τα δύο φωνήεντα του </a:t>
            </a:r>
            <a:r>
              <a:rPr lang="el-GR" dirty="0" err="1"/>
              <a:t>Νόριτς</a:t>
            </a:r>
            <a:r>
              <a:rPr lang="el-GR" dirty="0"/>
              <a:t> είναι το επιπλέον. </a:t>
            </a:r>
          </a:p>
          <a:p>
            <a:pPr>
              <a:lnSpc>
                <a:spcPct val="114000"/>
              </a:lnSpc>
            </a:pPr>
            <a:r>
              <a:rPr lang="el-GR" dirty="0"/>
              <a:t>Ο συμβολισμός τους υποδεικνύει ότι είναι το /</a:t>
            </a:r>
            <a:r>
              <a:rPr lang="en-US" dirty="0" err="1"/>
              <a:t>ʉ</a:t>
            </a:r>
            <a:r>
              <a:rPr lang="en-US" dirty="0"/>
              <a:t>ː/, </a:t>
            </a:r>
            <a:r>
              <a:rPr lang="el-GR" dirty="0"/>
              <a:t>αλλά δεν μπορούμε να αποκλείσουμε την πιθανότητα διαφορετικών συμβολισμών.</a:t>
            </a:r>
          </a:p>
          <a:p>
            <a:pPr>
              <a:lnSpc>
                <a:spcPct val="114000"/>
              </a:lnSpc>
            </a:pPr>
            <a:endParaRPr lang="el-GR" b="1" dirty="0"/>
          </a:p>
        </p:txBody>
      </p:sp>
    </p:spTree>
    <p:extLst>
      <p:ext uri="{BB962C8B-B14F-4D97-AF65-F5344CB8AC3E}">
        <p14:creationId xmlns:p14="http://schemas.microsoft.com/office/powerpoint/2010/main" val="4899102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p:txBody>
          <a:bodyPr/>
          <a:lstStyle/>
          <a:p>
            <a:pPr>
              <a:lnSpc>
                <a:spcPct val="114000"/>
              </a:lnSpc>
            </a:pPr>
            <a:r>
              <a:rPr lang="el-GR" b="1" dirty="0"/>
              <a:t>Σε μια μελέτη των γερμανικών διαλέκτων της Ελβετίας, ο W. G. Moulton αποπειράθηκε να βελτιώσει το σύστημα </a:t>
            </a:r>
          </a:p>
          <a:p>
            <a:pPr marL="0" indent="0">
              <a:lnSpc>
                <a:spcPct val="114000"/>
              </a:lnSpc>
              <a:buNone/>
            </a:pPr>
            <a:endParaRPr lang="el-GR" b="1" dirty="0"/>
          </a:p>
          <a:p>
            <a:pPr lvl="0">
              <a:lnSpc>
                <a:spcPct val="114000"/>
              </a:lnSpc>
            </a:pPr>
            <a:r>
              <a:rPr lang="el-GR" dirty="0"/>
              <a:t>Το βελτίωσε αναπτύσσοντας μια μέθοδο απεικόνισης των λεξικών αντιστοιχιών βασισμένη στο γεγονός ότι ποικιλίες που σχετίζονται μεταξύ τους διαφέρουν επειδή </a:t>
            </a:r>
            <a:r>
              <a:rPr lang="el-GR" b="1" dirty="0">
                <a:solidFill>
                  <a:schemeClr val="accent1"/>
                </a:solidFill>
                <a:uFill>
                  <a:solidFill>
                    <a:schemeClr val="accent3">
                      <a:lumMod val="60000"/>
                      <a:lumOff val="40000"/>
                    </a:schemeClr>
                  </a:solidFill>
                </a:uFill>
              </a:rPr>
              <a:t>προήλθαν από μία κοινή πηγή </a:t>
            </a:r>
            <a:r>
              <a:rPr lang="el-GR" b="1" dirty="0"/>
              <a:t>σαν αποτέλεσμα διαφορετικών γλωσσικών αλλαγών</a:t>
            </a:r>
          </a:p>
          <a:p>
            <a:pPr>
              <a:lnSpc>
                <a:spcPct val="114000"/>
              </a:lnSpc>
            </a:pPr>
            <a:r>
              <a:rPr lang="el-GR" b="1" dirty="0"/>
              <a:t>στην περίπτωση της αγγλικής, κοινή πηγή μπορεί να θεωρηθεί η μέση (μεσαιωνική) αγγλική</a:t>
            </a:r>
          </a:p>
          <a:p>
            <a:pPr lvl="0">
              <a:lnSpc>
                <a:spcPct val="114000"/>
              </a:lnSpc>
            </a:pPr>
            <a:endParaRPr lang="el-GR" b="1" dirty="0"/>
          </a:p>
          <a:p>
            <a:pPr marL="0" indent="0">
              <a:lnSpc>
                <a:spcPct val="114000"/>
              </a:lnSpc>
              <a:buNone/>
            </a:pPr>
            <a:endParaRPr lang="en-GB" b="1" dirty="0"/>
          </a:p>
        </p:txBody>
      </p:sp>
    </p:spTree>
    <p:extLst>
      <p:ext uri="{BB962C8B-B14F-4D97-AF65-F5344CB8AC3E}">
        <p14:creationId xmlns:p14="http://schemas.microsoft.com/office/powerpoint/2010/main" val="23033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a:xfrm>
            <a:off x="685800" y="2924944"/>
            <a:ext cx="7772400" cy="4050792"/>
          </a:xfrm>
        </p:spPr>
        <p:txBody>
          <a:bodyPr/>
          <a:lstStyle/>
          <a:p>
            <a:pPr marL="68580" indent="0">
              <a:buNone/>
            </a:pPr>
            <a:endParaRPr lang="el-GR" b="1" dirty="0"/>
          </a:p>
          <a:p>
            <a:pPr marL="68580" indent="0">
              <a:buNone/>
            </a:pPr>
            <a:r>
              <a:rPr lang="en-US" b="1" dirty="0"/>
              <a:t>1. </a:t>
            </a:r>
            <a:r>
              <a:rPr lang="en-US" b="1" i="1" dirty="0"/>
              <a:t>dew, view	   </a:t>
            </a:r>
            <a:r>
              <a:rPr lang="el-GR" b="1" i="1" dirty="0"/>
              <a:t>                   </a:t>
            </a:r>
            <a:r>
              <a:rPr lang="en-GB" b="1" i="1" dirty="0"/>
              <a:t>    </a:t>
            </a:r>
            <a:r>
              <a:rPr lang="el-GR" b="1" i="1" dirty="0"/>
              <a:t> </a:t>
            </a:r>
            <a:r>
              <a:rPr lang="en-US" b="1" dirty="0"/>
              <a:t>/</a:t>
            </a:r>
            <a:r>
              <a:rPr lang="en-US" b="1" dirty="0" err="1">
                <a:latin typeface="Times New Roman" panose="02020603050405020304" pitchFamily="18" charset="0"/>
                <a:cs typeface="Times New Roman" panose="02020603050405020304" pitchFamily="18" charset="0"/>
              </a:rPr>
              <a:t>iu</a:t>
            </a:r>
            <a:r>
              <a:rPr lang="en-US" b="1" dirty="0"/>
              <a:t>/ </a:t>
            </a:r>
            <a:endParaRPr lang="el-GR" b="1" dirty="0"/>
          </a:p>
          <a:p>
            <a:pPr marL="68580" indent="0">
              <a:buNone/>
            </a:pPr>
            <a:r>
              <a:rPr lang="en-US" b="1" dirty="0"/>
              <a:t>2. </a:t>
            </a:r>
            <a:r>
              <a:rPr lang="en-US" b="1" i="1" dirty="0"/>
              <a:t>do, lose, school, food     </a:t>
            </a:r>
            <a:r>
              <a:rPr lang="el-GR" b="1" i="1" dirty="0"/>
              <a:t>    </a:t>
            </a:r>
            <a:r>
              <a:rPr lang="en-US" b="1" dirty="0"/>
              <a:t>/</a:t>
            </a:r>
            <a:r>
              <a:rPr lang="en-US" b="1" dirty="0">
                <a:latin typeface="Times New Roman" panose="02020603050405020304" pitchFamily="18" charset="0"/>
                <a:cs typeface="Times New Roman" panose="02020603050405020304" pitchFamily="18" charset="0"/>
              </a:rPr>
              <a:t>oː</a:t>
            </a:r>
            <a:r>
              <a:rPr lang="en-US" b="1" dirty="0"/>
              <a:t>/ </a:t>
            </a:r>
            <a:endParaRPr lang="el-GR" b="1" dirty="0"/>
          </a:p>
          <a:p>
            <a:pPr marL="68580" indent="0">
              <a:buNone/>
            </a:pPr>
            <a:r>
              <a:rPr lang="en-US" b="1" dirty="0"/>
              <a:t>3. </a:t>
            </a:r>
            <a:r>
              <a:rPr lang="en-US" b="1" i="1" dirty="0"/>
              <a:t>go, load, home, stone   </a:t>
            </a:r>
            <a:r>
              <a:rPr lang="el-GR" b="1" i="1" dirty="0"/>
              <a:t>     </a:t>
            </a:r>
            <a:r>
              <a:rPr lang="en-US" b="1" dirty="0"/>
              <a:t>/</a:t>
            </a:r>
            <a:r>
              <a:rPr lang="en-US" b="1" dirty="0">
                <a:latin typeface="Times New Roman" panose="02020603050405020304" pitchFamily="18" charset="0"/>
                <a:cs typeface="Times New Roman" panose="02020603050405020304" pitchFamily="18" charset="0"/>
              </a:rPr>
              <a:t>ɔː</a:t>
            </a:r>
            <a:r>
              <a:rPr lang="en-US" b="1" dirty="0"/>
              <a:t>/ </a:t>
            </a:r>
            <a:endParaRPr lang="el-GR" b="1" dirty="0"/>
          </a:p>
          <a:p>
            <a:pPr marL="68580" indent="0">
              <a:buNone/>
            </a:pPr>
            <a:r>
              <a:rPr lang="en-US" b="1" dirty="0"/>
              <a:t>4. </a:t>
            </a:r>
            <a:r>
              <a:rPr lang="en-US" b="1" i="1" dirty="0"/>
              <a:t>know, old    </a:t>
            </a:r>
            <a:r>
              <a:rPr lang="el-GR" b="1" i="1" dirty="0"/>
              <a:t>	        </a:t>
            </a:r>
            <a:r>
              <a:rPr lang="en-US" b="1" i="1" dirty="0"/>
              <a:t>  </a:t>
            </a:r>
            <a:r>
              <a:rPr lang="el-GR" b="1" i="1" dirty="0"/>
              <a:t>        </a:t>
            </a:r>
            <a:r>
              <a:rPr lang="en-GB" b="1" i="1" dirty="0"/>
              <a:t>      </a:t>
            </a:r>
            <a:r>
              <a:rPr lang="el-GR" b="1" i="1" dirty="0"/>
              <a:t>  </a:t>
            </a:r>
            <a:r>
              <a:rPr lang="en-US" b="1" dirty="0"/>
              <a:t>/</a:t>
            </a:r>
            <a:r>
              <a:rPr lang="en-US" b="1" dirty="0" err="1">
                <a:latin typeface="Times New Roman" panose="02020603050405020304" pitchFamily="18" charset="0"/>
                <a:cs typeface="Times New Roman" panose="02020603050405020304" pitchFamily="18" charset="0"/>
              </a:rPr>
              <a:t>ou</a:t>
            </a:r>
            <a:r>
              <a:rPr lang="en-US" b="1" dirty="0"/>
              <a:t>/ </a:t>
            </a:r>
            <a:endParaRPr lang="el-GR" b="1" dirty="0"/>
          </a:p>
          <a:p>
            <a:pPr marL="68580" indent="0">
              <a:buNone/>
            </a:pPr>
            <a:r>
              <a:rPr lang="en-US" b="1" dirty="0"/>
              <a:t>5. </a:t>
            </a:r>
            <a:r>
              <a:rPr lang="en-US" b="1" i="1" dirty="0"/>
              <a:t>put, pull        </a:t>
            </a:r>
            <a:r>
              <a:rPr lang="el-GR" b="1" i="1" dirty="0"/>
              <a:t>                       </a:t>
            </a:r>
            <a:r>
              <a:rPr lang="en-GB" b="1" i="1" dirty="0"/>
              <a:t>    </a:t>
            </a:r>
            <a:r>
              <a:rPr lang="en-US" b="1" dirty="0"/>
              <a:t>/</a:t>
            </a:r>
            <a:r>
              <a:rPr lang="en-US" b="1" dirty="0">
                <a:latin typeface="Times New Roman" panose="02020603050405020304" pitchFamily="18" charset="0"/>
                <a:cs typeface="Times New Roman" panose="02020603050405020304" pitchFamily="18" charset="0"/>
              </a:rPr>
              <a:t>ʊ</a:t>
            </a:r>
            <a:r>
              <a:rPr lang="en-US" b="1" dirty="0"/>
              <a:t>/ </a:t>
            </a:r>
            <a:endParaRPr lang="el-GR" b="1" dirty="0"/>
          </a:p>
          <a:p>
            <a:endParaRPr lang="el-GR" dirty="0"/>
          </a:p>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645024"/>
            <a:ext cx="17319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38D6FD5-EA32-8849-951D-FAFD98770020}"/>
              </a:ext>
            </a:extLst>
          </p:cNvPr>
          <p:cNvSpPr txBox="1"/>
          <p:nvPr/>
        </p:nvSpPr>
        <p:spPr>
          <a:xfrm>
            <a:off x="685800" y="1988840"/>
            <a:ext cx="7702624" cy="923330"/>
          </a:xfrm>
          <a:prstGeom prst="rect">
            <a:avLst/>
          </a:prstGeom>
          <a:noFill/>
        </p:spPr>
        <p:txBody>
          <a:bodyPr wrap="square" rtlCol="0">
            <a:spAutoFit/>
          </a:bodyPr>
          <a:lstStyle/>
          <a:p>
            <a:pPr marL="285750" indent="-285750">
              <a:buFont typeface="Wingdings" pitchFamily="2" charset="2"/>
              <a:buChar char="Ø"/>
            </a:pPr>
            <a:r>
              <a:rPr lang="el-GR" b="1" dirty="0"/>
              <a:t>όπου η έκταση εμφάνισης των φωνηέντων στις λέξεις που συγκρίθηκαν ήταν η εξής:</a:t>
            </a:r>
          </a:p>
          <a:p>
            <a:endParaRPr lang="el-GR" dirty="0"/>
          </a:p>
        </p:txBody>
      </p:sp>
    </p:spTree>
    <p:extLst>
      <p:ext uri="{BB962C8B-B14F-4D97-AF65-F5344CB8AC3E}">
        <p14:creationId xmlns:p14="http://schemas.microsoft.com/office/powerpoint/2010/main" val="28158862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p:txBody>
          <a:bodyPr/>
          <a:lstStyle/>
          <a:p>
            <a:pPr algn="just">
              <a:lnSpc>
                <a:spcPct val="100000"/>
              </a:lnSpc>
            </a:pPr>
            <a:r>
              <a:rPr lang="el-GR" dirty="0"/>
              <a:t>Χρησιμοποιώντας τους αριθμούς 1-5 για να αναφερθούμε στα λεξικά σύνολα μπορούμε να δημιουργήσουμε, </a:t>
            </a:r>
            <a:r>
              <a:rPr lang="el-GR" b="1" dirty="0"/>
              <a:t>σύμφωνα με τον Moulton, ένα πιο διαφωτιστικό </a:t>
            </a:r>
            <a:r>
              <a:rPr lang="el-GR" b="1" dirty="0" err="1"/>
              <a:t>διασύστημα</a:t>
            </a:r>
            <a:r>
              <a:rPr lang="el-GR" b="1" dirty="0"/>
              <a:t> που χαρακτηρίζει τα σύγχρονα φωνήεντα με βάση τη μεσαιωνική πηγή τους: </a:t>
            </a:r>
          </a:p>
          <a:p>
            <a:pPr>
              <a:lnSpc>
                <a:spcPct val="114000"/>
              </a:lnSpc>
            </a:pPr>
            <a:endParaRPr lang="el-GR" dirty="0"/>
          </a:p>
          <a:p>
            <a:pPr marL="68580" indent="0" algn="ctr">
              <a:lnSpc>
                <a:spcPct val="114000"/>
              </a:lnSpc>
              <a:buNone/>
            </a:pPr>
            <a:r>
              <a:rPr lang="el-GR" b="1" dirty="0"/>
              <a:t>    Ν    </a:t>
            </a:r>
            <a:r>
              <a:rPr lang="el-GR" b="1" u="sng" dirty="0"/>
              <a:t>ʉː</a:t>
            </a:r>
            <a:r>
              <a:rPr lang="el-GR" b="1" u="sng" baseline="-25000" dirty="0"/>
              <a:t>1,2 </a:t>
            </a:r>
            <a:r>
              <a:rPr lang="el-GR" b="1" u="sng" dirty="0"/>
              <a:t>~   </a:t>
            </a:r>
            <a:r>
              <a:rPr lang="el-GR" b="1" u="sng" dirty="0">
                <a:latin typeface="Times New Roman" panose="02020603050405020304" pitchFamily="18" charset="0"/>
                <a:cs typeface="Times New Roman" panose="02020603050405020304" pitchFamily="18" charset="0"/>
              </a:rPr>
              <a:t>u</a:t>
            </a:r>
            <a:r>
              <a:rPr lang="el-GR" b="1" u="sng" dirty="0"/>
              <a:t>ː</a:t>
            </a:r>
            <a:r>
              <a:rPr lang="el-GR" b="1" u="sng" baseline="-25000" dirty="0"/>
              <a:t>2,3   </a:t>
            </a:r>
            <a:r>
              <a:rPr lang="el-GR" b="1" u="sng" dirty="0"/>
              <a:t>~    </a:t>
            </a:r>
            <a:r>
              <a:rPr lang="el-GR" b="1" u="sng" dirty="0">
                <a:latin typeface="Times New Roman" panose="02020603050405020304" pitchFamily="18" charset="0"/>
                <a:cs typeface="Times New Roman" panose="02020603050405020304" pitchFamily="18" charset="0"/>
              </a:rPr>
              <a:t>ou</a:t>
            </a:r>
            <a:r>
              <a:rPr lang="el-GR" b="1" u="sng" baseline="-25000" dirty="0"/>
              <a:t>4</a:t>
            </a:r>
            <a:r>
              <a:rPr lang="el-GR" b="1" u="sng" dirty="0"/>
              <a:t>    ~   ʊ</a:t>
            </a:r>
            <a:r>
              <a:rPr lang="el-GR" b="1" u="sng" baseline="-25000" dirty="0"/>
              <a:t>3,5</a:t>
            </a:r>
            <a:endParaRPr lang="el-GR" b="1" dirty="0"/>
          </a:p>
          <a:p>
            <a:pPr marL="68580" indent="0" algn="ctr">
              <a:lnSpc>
                <a:spcPct val="114000"/>
              </a:lnSpc>
              <a:buNone/>
            </a:pPr>
            <a:r>
              <a:rPr lang="el-GR" b="1" dirty="0"/>
              <a:t>   ΠΠ    </a:t>
            </a:r>
            <a:r>
              <a:rPr lang="el-GR" b="1" dirty="0">
                <a:latin typeface="Times New Roman" panose="02020603050405020304" pitchFamily="18" charset="0"/>
                <a:cs typeface="Times New Roman" panose="02020603050405020304" pitchFamily="18" charset="0"/>
              </a:rPr>
              <a:t>ju</a:t>
            </a:r>
            <a:r>
              <a:rPr lang="el-GR" b="1" dirty="0"/>
              <a:t>ː</a:t>
            </a:r>
            <a:r>
              <a:rPr lang="el-GR" b="1" baseline="-25000" dirty="0"/>
              <a:t>1</a:t>
            </a:r>
            <a:r>
              <a:rPr lang="el-GR" b="1" dirty="0"/>
              <a:t>    ~    </a:t>
            </a:r>
            <a:r>
              <a:rPr lang="el-GR" b="1" dirty="0">
                <a:latin typeface="Times New Roman" panose="02020603050405020304" pitchFamily="18" charset="0"/>
                <a:cs typeface="Times New Roman" panose="02020603050405020304" pitchFamily="18" charset="0"/>
              </a:rPr>
              <a:t>u</a:t>
            </a:r>
            <a:r>
              <a:rPr lang="el-GR" b="1" dirty="0"/>
              <a:t>ː</a:t>
            </a:r>
            <a:r>
              <a:rPr lang="el-GR" b="1" baseline="-25000" dirty="0"/>
              <a:t>2</a:t>
            </a:r>
            <a:r>
              <a:rPr lang="el-GR" b="1" dirty="0"/>
              <a:t>   ~    </a:t>
            </a:r>
            <a:r>
              <a:rPr lang="el-GR" b="1" dirty="0">
                <a:latin typeface="Times New Roman" panose="02020603050405020304" pitchFamily="18" charset="0"/>
                <a:cs typeface="Times New Roman" panose="02020603050405020304" pitchFamily="18" charset="0"/>
              </a:rPr>
              <a:t>ou</a:t>
            </a:r>
            <a:r>
              <a:rPr lang="el-GR" b="1" baseline="-25000" dirty="0"/>
              <a:t>3,4  </a:t>
            </a:r>
            <a:r>
              <a:rPr lang="el-GR" b="1" dirty="0"/>
              <a:t>~  ʊ</a:t>
            </a:r>
            <a:r>
              <a:rPr lang="el-GR" b="1" baseline="-25000" dirty="0"/>
              <a:t>5</a:t>
            </a:r>
            <a:endParaRPr lang="el-GR" b="1" dirty="0"/>
          </a:p>
          <a:p>
            <a:endParaRPr lang="en-GB" b="1" dirty="0"/>
          </a:p>
        </p:txBody>
      </p:sp>
    </p:spTree>
    <p:extLst>
      <p:ext uri="{BB962C8B-B14F-4D97-AF65-F5344CB8AC3E}">
        <p14:creationId xmlns:p14="http://schemas.microsoft.com/office/powerpoint/2010/main" val="3401392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Λεξικεσ αντιστοιχιεσ</a:t>
            </a:r>
            <a:endParaRPr lang="en-GB" dirty="0"/>
          </a:p>
        </p:txBody>
      </p:sp>
      <p:sp>
        <p:nvSpPr>
          <p:cNvPr id="3" name="Content Placeholder 2"/>
          <p:cNvSpPr>
            <a:spLocks noGrp="1"/>
          </p:cNvSpPr>
          <p:nvPr>
            <p:ph idx="1"/>
          </p:nvPr>
        </p:nvSpPr>
        <p:spPr>
          <a:xfrm>
            <a:off x="1088685" y="2015733"/>
            <a:ext cx="7202456" cy="4005555"/>
          </a:xfrm>
        </p:spPr>
        <p:txBody>
          <a:bodyPr/>
          <a:lstStyle/>
          <a:p>
            <a:pPr>
              <a:lnSpc>
                <a:spcPct val="114000"/>
              </a:lnSpc>
            </a:pPr>
            <a:r>
              <a:rPr lang="el-GR" b="1" dirty="0"/>
              <a:t>το </a:t>
            </a:r>
            <a:r>
              <a:rPr lang="el-GR" b="1" dirty="0">
                <a:latin typeface="Times New Roman" panose="02020603050405020304" pitchFamily="18" charset="0"/>
                <a:cs typeface="Times New Roman" panose="02020603050405020304" pitchFamily="18" charset="0"/>
              </a:rPr>
              <a:t>/uː/ </a:t>
            </a:r>
            <a:r>
              <a:rPr lang="el-GR" b="1" dirty="0"/>
              <a:t>του Νόριτς εμφανίζεται σε λέξεις που προέρχονται από τη μεσαιωνική αγγλική ομάδα 2 </a:t>
            </a:r>
            <a:r>
              <a:rPr lang="el-GR" b="1" dirty="0">
                <a:latin typeface="Times New Roman" panose="02020603050405020304" pitchFamily="18" charset="0"/>
                <a:cs typeface="Times New Roman" panose="02020603050405020304" pitchFamily="18" charset="0"/>
              </a:rPr>
              <a:t>(/οː/) </a:t>
            </a:r>
            <a:r>
              <a:rPr lang="el-GR" b="1" dirty="0"/>
              <a:t>όπως οι </a:t>
            </a:r>
            <a:r>
              <a:rPr lang="el-GR" b="1" i="1" dirty="0"/>
              <a:t>school</a:t>
            </a:r>
            <a:r>
              <a:rPr lang="el-GR" b="1" dirty="0"/>
              <a:t>, </a:t>
            </a:r>
            <a:r>
              <a:rPr lang="el-GR" b="1" i="1" dirty="0"/>
              <a:t>food</a:t>
            </a:r>
            <a:r>
              <a:rPr lang="el-GR" b="1" dirty="0"/>
              <a:t>, και από τη μεσαιωνική αγγλική ομάδα 3 </a:t>
            </a:r>
            <a:r>
              <a:rPr lang="el-GR" b="1" dirty="0">
                <a:latin typeface="Times New Roman" panose="02020603050405020304" pitchFamily="18" charset="0"/>
                <a:cs typeface="Times New Roman" panose="02020603050405020304" pitchFamily="18" charset="0"/>
              </a:rPr>
              <a:t>(/ɔː/), </a:t>
            </a:r>
            <a:r>
              <a:rPr lang="el-GR" b="1" dirty="0"/>
              <a:t>(</a:t>
            </a:r>
            <a:r>
              <a:rPr lang="el-GR" b="1" i="1" dirty="0"/>
              <a:t>go</a:t>
            </a:r>
            <a:r>
              <a:rPr lang="el-GR" b="1" dirty="0"/>
              <a:t>, </a:t>
            </a:r>
            <a:r>
              <a:rPr lang="el-GR" b="1" i="1" dirty="0"/>
              <a:t>load</a:t>
            </a:r>
            <a:r>
              <a:rPr lang="el-GR" b="1" dirty="0"/>
              <a:t>)</a:t>
            </a:r>
          </a:p>
          <a:p>
            <a:pPr marL="0" indent="0">
              <a:lnSpc>
                <a:spcPct val="114000"/>
              </a:lnSpc>
              <a:buNone/>
            </a:pPr>
            <a:endParaRPr lang="el-GR" b="1" dirty="0"/>
          </a:p>
          <a:p>
            <a:pPr>
              <a:lnSpc>
                <a:spcPct val="114000"/>
              </a:lnSpc>
            </a:pPr>
            <a:r>
              <a:rPr lang="el-GR" b="1" dirty="0"/>
              <a:t>Το /</a:t>
            </a:r>
            <a:r>
              <a:rPr lang="el-GR" b="1" dirty="0">
                <a:latin typeface="Times New Roman" panose="02020603050405020304" pitchFamily="18" charset="0"/>
                <a:cs typeface="Times New Roman" panose="02020603050405020304" pitchFamily="18" charset="0"/>
              </a:rPr>
              <a:t>uː</a:t>
            </a:r>
            <a:r>
              <a:rPr lang="el-GR" b="1" dirty="0"/>
              <a:t>/ της ΠΠ εμφανίζεται μόνο σε λέξεις που προέρχονται από τη μεσαιωνική αγγλική ομάδα 2 /οː/</a:t>
            </a:r>
          </a:p>
          <a:p>
            <a:endParaRPr lang="en-GB" dirty="0"/>
          </a:p>
        </p:txBody>
      </p:sp>
    </p:spTree>
    <p:extLst>
      <p:ext uri="{BB962C8B-B14F-4D97-AF65-F5344CB8AC3E}">
        <p14:creationId xmlns:p14="http://schemas.microsoft.com/office/powerpoint/2010/main" val="366620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609344"/>
          </a:xfrm>
        </p:spPr>
        <p:txBody>
          <a:bodyPr/>
          <a:lstStyle/>
          <a:p>
            <a:r>
              <a:rPr lang="el-GR" dirty="0"/>
              <a:t>Λεξικεσ αντιστοιχιεσ</a:t>
            </a:r>
            <a:endParaRPr lang="en-GB" dirty="0"/>
          </a:p>
        </p:txBody>
      </p:sp>
      <p:sp>
        <p:nvSpPr>
          <p:cNvPr id="3" name="Content Placeholder 2"/>
          <p:cNvSpPr>
            <a:spLocks noGrp="1"/>
          </p:cNvSpPr>
          <p:nvPr>
            <p:ph idx="1"/>
          </p:nvPr>
        </p:nvSpPr>
        <p:spPr>
          <a:xfrm>
            <a:off x="539552" y="1700808"/>
            <a:ext cx="7772400" cy="4680520"/>
          </a:xfrm>
        </p:spPr>
        <p:txBody>
          <a:bodyPr>
            <a:normAutofit fontScale="92500" lnSpcReduction="20000"/>
          </a:bodyPr>
          <a:lstStyle/>
          <a:p>
            <a:pPr marL="68580" indent="0" algn="just">
              <a:lnSpc>
                <a:spcPct val="114000"/>
              </a:lnSpc>
              <a:buNone/>
            </a:pPr>
            <a:endParaRPr lang="el-GR" i="1" u="sng" dirty="0">
              <a:uFill>
                <a:solidFill>
                  <a:schemeClr val="accent3">
                    <a:lumMod val="60000"/>
                    <a:lumOff val="40000"/>
                  </a:schemeClr>
                </a:solidFill>
              </a:uFill>
            </a:endParaRPr>
          </a:p>
          <a:p>
            <a:pPr marL="68580" indent="0" algn="just">
              <a:lnSpc>
                <a:spcPct val="114000"/>
              </a:lnSpc>
              <a:buNone/>
            </a:pPr>
            <a:r>
              <a:rPr lang="el-GR" b="1" dirty="0">
                <a:solidFill>
                  <a:schemeClr val="accent1"/>
                </a:solidFill>
                <a:uFill>
                  <a:solidFill>
                    <a:schemeClr val="accent3">
                      <a:lumMod val="60000"/>
                      <a:lumOff val="40000"/>
                    </a:schemeClr>
                  </a:solidFill>
                </a:uFill>
              </a:rPr>
              <a:t>μειονέκτημα</a:t>
            </a:r>
          </a:p>
          <a:p>
            <a:pPr algn="just">
              <a:lnSpc>
                <a:spcPct val="114000"/>
              </a:lnSpc>
            </a:pPr>
            <a:r>
              <a:rPr lang="el-GR" b="1" dirty="0"/>
              <a:t>δεν δείχνει επακριβώς ποιες λέξεις έχουν ένα συγκεκριμένο </a:t>
            </a:r>
            <a:r>
              <a:rPr lang="el-GR" b="1" dirty="0" err="1"/>
              <a:t>φωνηέν</a:t>
            </a:r>
            <a:endParaRPr lang="el-GR" b="1" dirty="0"/>
          </a:p>
          <a:p>
            <a:pPr algn="just">
              <a:lnSpc>
                <a:spcPct val="110000"/>
              </a:lnSpc>
            </a:pPr>
            <a:r>
              <a:rPr lang="el-GR" b="1" dirty="0"/>
              <a:t>δεν είναι σε θέση να δείξει τον </a:t>
            </a:r>
            <a:r>
              <a:rPr lang="el-GR" b="1" i="1" dirty="0"/>
              <a:t>βαθμό </a:t>
            </a:r>
            <a:r>
              <a:rPr lang="el-GR" b="1" dirty="0"/>
              <a:t>στον οποίο ένα σύγχρονο φωνήεν αντιστοιχεί σε μια ιστορική πηγή και όχι σε μία άλλη. </a:t>
            </a:r>
          </a:p>
          <a:p>
            <a:pPr algn="just">
              <a:lnSpc>
                <a:spcPct val="110000"/>
              </a:lnSpc>
            </a:pPr>
            <a:r>
              <a:rPr lang="el-GR" b="1" dirty="0"/>
              <a:t>Το </a:t>
            </a:r>
            <a:r>
              <a:rPr lang="el-GR" b="1" dirty="0" err="1"/>
              <a:t>διασύστημα</a:t>
            </a:r>
            <a:r>
              <a:rPr lang="el-GR" b="1" dirty="0"/>
              <a:t> που παρουσιάσαμε παραπάνω δείχνει ότι ορισμένα /οː/ της μεσαιωνικής αγγλικής έχουν γίνει /</a:t>
            </a:r>
            <a:r>
              <a:rPr lang="en-US" b="1" dirty="0" err="1"/>
              <a:t>ʉ</a:t>
            </a:r>
            <a:r>
              <a:rPr lang="en-US" b="1" dirty="0"/>
              <a:t>ː/ </a:t>
            </a:r>
            <a:r>
              <a:rPr lang="el-GR" b="1" dirty="0"/>
              <a:t>στο </a:t>
            </a:r>
            <a:r>
              <a:rPr lang="el-GR" b="1" dirty="0" err="1"/>
              <a:t>Νόριτς</a:t>
            </a:r>
            <a:r>
              <a:rPr lang="el-GR" b="1" dirty="0"/>
              <a:t>, ενώ άλλα έχουν γίνει /</a:t>
            </a:r>
            <a:r>
              <a:rPr lang="en-US" b="1" dirty="0"/>
              <a:t>uː/, </a:t>
            </a:r>
            <a:r>
              <a:rPr lang="el-GR" b="1" dirty="0"/>
              <a:t>δεν δείχνει όμως ποια και πόσα. </a:t>
            </a:r>
          </a:p>
          <a:p>
            <a:pPr algn="just">
              <a:lnSpc>
                <a:spcPct val="110000"/>
              </a:lnSpc>
            </a:pPr>
            <a:r>
              <a:rPr lang="el-GR" b="1" dirty="0"/>
              <a:t>Ένα </a:t>
            </a:r>
            <a:r>
              <a:rPr lang="el-GR" b="1" dirty="0" err="1"/>
              <a:t>διασύστημα</a:t>
            </a:r>
            <a:r>
              <a:rPr lang="el-GR" b="1" dirty="0"/>
              <a:t> αυτού του τύπου, όπως σημειώνει και ο </a:t>
            </a:r>
            <a:r>
              <a:rPr lang="en-US" b="1" dirty="0"/>
              <a:t>Moulton, </a:t>
            </a:r>
            <a:r>
              <a:rPr lang="el-GR" b="1" dirty="0"/>
              <a:t>έχει επίσης την ατυχή συνέπεια ότι δίνει την εντύπωση ότι η ΠΠ και το </a:t>
            </a:r>
            <a:r>
              <a:rPr lang="el-GR" b="1" dirty="0" err="1"/>
              <a:t>Νόριτς</a:t>
            </a:r>
            <a:r>
              <a:rPr lang="el-GR" b="1" dirty="0"/>
              <a:t> δεν έχουν, τουλάχιστον σε αυτά τα επιμέρους συστήματα, καμιά κοινή φωνολογική μονάδα.</a:t>
            </a:r>
          </a:p>
          <a:p>
            <a:pPr algn="just">
              <a:lnSpc>
                <a:spcPct val="114000"/>
              </a:lnSpc>
            </a:pPr>
            <a:endParaRPr lang="el-GR" b="1" dirty="0"/>
          </a:p>
          <a:p>
            <a:pPr algn="just"/>
            <a:endParaRPr lang="en-GB" dirty="0"/>
          </a:p>
        </p:txBody>
      </p:sp>
      <p:sp>
        <p:nvSpPr>
          <p:cNvPr id="5" name="TextBox 4">
            <a:extLst>
              <a:ext uri="{FF2B5EF4-FFF2-40B4-BE49-F238E27FC236}">
                <a16:creationId xmlns:a16="http://schemas.microsoft.com/office/drawing/2014/main" id="{64DACE64-8E98-E543-80E1-ADD3EA1364B3}"/>
              </a:ext>
            </a:extLst>
          </p:cNvPr>
          <p:cNvSpPr txBox="1"/>
          <p:nvPr/>
        </p:nvSpPr>
        <p:spPr>
          <a:xfrm>
            <a:off x="683568" y="1412776"/>
            <a:ext cx="7200800" cy="923330"/>
          </a:xfrm>
          <a:prstGeom prst="rect">
            <a:avLst/>
          </a:prstGeom>
          <a:noFill/>
        </p:spPr>
        <p:txBody>
          <a:bodyPr wrap="square" rtlCol="0">
            <a:spAutoFit/>
          </a:bodyPr>
          <a:lstStyle/>
          <a:p>
            <a:r>
              <a:rPr lang="el-GR" b="1" dirty="0"/>
              <a:t>Ακόμη και αυτή η εκδοχή </a:t>
            </a:r>
            <a:r>
              <a:rPr lang="el-GR" b="1" dirty="0" err="1"/>
              <a:t>διασυστήματος</a:t>
            </a:r>
            <a:r>
              <a:rPr lang="el-GR" b="1" dirty="0"/>
              <a:t> ωστόσο δίνει μόνο μία κατά προσέγγιση περιγραφή των λεξικών αντιστοιχιών. </a:t>
            </a:r>
          </a:p>
          <a:p>
            <a:endParaRPr lang="el-GR" dirty="0"/>
          </a:p>
        </p:txBody>
      </p:sp>
    </p:spTree>
    <p:extLst>
      <p:ext uri="{BB962C8B-B14F-4D97-AF65-F5344CB8AC3E}">
        <p14:creationId xmlns:p14="http://schemas.microsoft.com/office/powerpoint/2010/main" val="17892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Δομιστικη διαλεκτολογια</a:t>
            </a:r>
            <a:endParaRPr lang="en-GB" b="1" dirty="0"/>
          </a:p>
        </p:txBody>
      </p:sp>
      <p:sp>
        <p:nvSpPr>
          <p:cNvPr id="3" name="Content Placeholder 2"/>
          <p:cNvSpPr>
            <a:spLocks noGrp="1"/>
          </p:cNvSpPr>
          <p:nvPr>
            <p:ph idx="1"/>
          </p:nvPr>
        </p:nvSpPr>
        <p:spPr/>
        <p:txBody>
          <a:bodyPr/>
          <a:lstStyle/>
          <a:p>
            <a:pPr>
              <a:lnSpc>
                <a:spcPct val="114000"/>
              </a:lnSpc>
            </a:pPr>
            <a:r>
              <a:rPr lang="el-GR" b="1" dirty="0"/>
              <a:t>επιτυχία στην ανάδειξη διαφορών καταλόγου</a:t>
            </a:r>
          </a:p>
          <a:p>
            <a:pPr>
              <a:lnSpc>
                <a:spcPct val="114000"/>
              </a:lnSpc>
            </a:pPr>
            <a:endParaRPr lang="el-GR" b="1" dirty="0"/>
          </a:p>
          <a:p>
            <a:pPr>
              <a:lnSpc>
                <a:spcPct val="114000"/>
              </a:lnSpc>
            </a:pPr>
            <a:r>
              <a:rPr lang="el-GR" b="1" dirty="0"/>
              <a:t>αποτυχία στην ανάδειξη διαφορών κατανομής και έκτασης</a:t>
            </a:r>
          </a:p>
          <a:p>
            <a:pPr>
              <a:lnSpc>
                <a:spcPct val="114000"/>
              </a:lnSpc>
            </a:pPr>
            <a:endParaRPr lang="el-GR" b="1" dirty="0"/>
          </a:p>
          <a:p>
            <a:pPr>
              <a:lnSpc>
                <a:spcPct val="114000"/>
              </a:lnSpc>
            </a:pPr>
            <a:r>
              <a:rPr lang="el-GR" b="1" dirty="0"/>
              <a:t>γενικότερη αποτίμηση: </a:t>
            </a:r>
            <a:r>
              <a:rPr lang="el-GR" b="1" dirty="0">
                <a:solidFill>
                  <a:schemeClr val="accent1"/>
                </a:solidFill>
              </a:rPr>
              <a:t>η προσπάθεια εφαρμογής των αρχών του δομισμού δεν καρποφόρησε</a:t>
            </a:r>
          </a:p>
          <a:p>
            <a:endParaRPr lang="en-GB" dirty="0"/>
          </a:p>
        </p:txBody>
      </p:sp>
    </p:spTree>
    <p:extLst>
      <p:ext uri="{BB962C8B-B14F-4D97-AF65-F5344CB8AC3E}">
        <p14:creationId xmlns:p14="http://schemas.microsoft.com/office/powerpoint/2010/main" val="35224348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Γενετικη διαλεκτολογια</a:t>
            </a:r>
            <a:endParaRPr lang="en-GB" dirty="0"/>
          </a:p>
        </p:txBody>
      </p:sp>
      <p:sp>
        <p:nvSpPr>
          <p:cNvPr id="5" name="Text Placeholder 4"/>
          <p:cNvSpPr>
            <a:spLocks noGrp="1"/>
          </p:cNvSpPr>
          <p:nvPr>
            <p:ph type="body" idx="1"/>
          </p:nvPr>
        </p:nvSpPr>
        <p:spPr/>
        <p:txBody>
          <a:bodyPr/>
          <a:lstStyle/>
          <a:p>
            <a:r>
              <a:rPr lang="el-GR" dirty="0"/>
              <a:t>διαλεκτολογία </a:t>
            </a:r>
          </a:p>
          <a:p>
            <a:r>
              <a:rPr lang="el-GR" dirty="0"/>
              <a:t>&amp; γενετική γλωσσολογία</a:t>
            </a:r>
          </a:p>
          <a:p>
            <a:endParaRPr lang="en-GB" dirty="0"/>
          </a:p>
        </p:txBody>
      </p:sp>
    </p:spTree>
    <p:extLst>
      <p:ext uri="{BB962C8B-B14F-4D97-AF65-F5344CB8AC3E}">
        <p14:creationId xmlns:p14="http://schemas.microsoft.com/office/powerpoint/2010/main" val="30853553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Γενετικη διαλεκτολογια</a:t>
            </a:r>
            <a:endParaRPr lang="en-GB" dirty="0"/>
          </a:p>
        </p:txBody>
      </p:sp>
      <p:sp>
        <p:nvSpPr>
          <p:cNvPr id="5" name="Content Placeholder 4"/>
          <p:cNvSpPr>
            <a:spLocks noGrp="1"/>
          </p:cNvSpPr>
          <p:nvPr>
            <p:ph idx="1"/>
          </p:nvPr>
        </p:nvSpPr>
        <p:spPr>
          <a:xfrm>
            <a:off x="667009" y="1302628"/>
            <a:ext cx="7772400" cy="4752528"/>
          </a:xfrm>
        </p:spPr>
        <p:txBody>
          <a:bodyPr>
            <a:normAutofit fontScale="92500" lnSpcReduction="10000"/>
          </a:bodyPr>
          <a:lstStyle/>
          <a:p>
            <a:pPr>
              <a:lnSpc>
                <a:spcPct val="114000"/>
              </a:lnSpc>
            </a:pPr>
            <a:endParaRPr lang="el-GR" u="sng" dirty="0">
              <a:uFill>
                <a:solidFill>
                  <a:schemeClr val="accent3">
                    <a:lumMod val="60000"/>
                    <a:lumOff val="40000"/>
                  </a:schemeClr>
                </a:solidFill>
              </a:uFill>
            </a:endParaRPr>
          </a:p>
          <a:p>
            <a:pPr>
              <a:lnSpc>
                <a:spcPct val="114000"/>
              </a:lnSpc>
            </a:pPr>
            <a:endParaRPr lang="el-GR" dirty="0"/>
          </a:p>
          <a:p>
            <a:pPr>
              <a:lnSpc>
                <a:spcPct val="150000"/>
              </a:lnSpc>
              <a:buFont typeface="Wingdings" pitchFamily="2" charset="2"/>
              <a:buChar char="Ø"/>
            </a:pPr>
            <a:r>
              <a:rPr lang="el-GR" sz="2200" b="1" dirty="0"/>
              <a:t>Η </a:t>
            </a:r>
            <a:r>
              <a:rPr lang="el-GR" sz="2200" b="1" dirty="0" err="1"/>
              <a:t>δομιστική</a:t>
            </a:r>
            <a:r>
              <a:rPr lang="el-GR" sz="2200" b="1" dirty="0"/>
              <a:t> διαλεκτολογία μπορούσε λοιπόν να χειριστεί με επιτυχία διαφορές καταλόγου, αλλά με μεγάλη δυσκολία διαφορές έκτασης εμφάνισης και κατανομής. </a:t>
            </a:r>
          </a:p>
          <a:p>
            <a:pPr>
              <a:lnSpc>
                <a:spcPct val="150000"/>
              </a:lnSpc>
              <a:buFont typeface="Wingdings" pitchFamily="2" charset="2"/>
              <a:buChar char="Ø"/>
            </a:pPr>
            <a:endParaRPr lang="el-GR" sz="2200" b="1" dirty="0"/>
          </a:p>
          <a:p>
            <a:pPr>
              <a:lnSpc>
                <a:spcPct val="150000"/>
              </a:lnSpc>
              <a:buFont typeface="Wingdings" pitchFamily="2" charset="2"/>
              <a:buChar char="Ø"/>
            </a:pPr>
            <a:r>
              <a:rPr lang="el-GR" sz="2200" b="1" dirty="0"/>
              <a:t>Μία διέξοδο απέναντι σε αυτές τις δυσκολίες προσέφερε η </a:t>
            </a:r>
            <a:r>
              <a:rPr lang="el-GR" sz="2200" b="1" i="1" dirty="0"/>
              <a:t>γενετική</a:t>
            </a:r>
            <a:r>
              <a:rPr lang="el-GR" sz="2200" b="1" dirty="0"/>
              <a:t> </a:t>
            </a:r>
            <a:r>
              <a:rPr lang="el-GR" sz="2200" b="1" i="1" dirty="0"/>
              <a:t>διαλεκτολογία</a:t>
            </a:r>
            <a:r>
              <a:rPr lang="el-GR" sz="2200" b="1" dirty="0"/>
              <a:t>, η οποία διέθετε επίσης το πλεονέκτημα ότι έκανε πιο εύκολο τον χειρισμό περισσότερων των δύο διαλέκτων σε μια δεδομένη στιγμή.</a:t>
            </a:r>
          </a:p>
          <a:p>
            <a:pPr algn="just">
              <a:lnSpc>
                <a:spcPct val="114000"/>
              </a:lnSpc>
            </a:pPr>
            <a:endParaRPr lang="el-GR" b="1" dirty="0"/>
          </a:p>
          <a:p>
            <a:pPr algn="just"/>
            <a:endParaRPr lang="en-GB" b="1" dirty="0"/>
          </a:p>
        </p:txBody>
      </p:sp>
    </p:spTree>
    <p:extLst>
      <p:ext uri="{BB962C8B-B14F-4D97-AF65-F5344CB8AC3E}">
        <p14:creationId xmlns:p14="http://schemas.microsoft.com/office/powerpoint/2010/main" val="27221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{37F58416-2A6F-C141-8EEA-FC2127B79B2D}tf10001070</Template>
  <TotalTime>3433</TotalTime>
  <Words>6284</Words>
  <Application>Microsoft Macintosh PowerPoint</Application>
  <PresentationFormat>Προβολή στην οθόνη (4:3)</PresentationFormat>
  <Paragraphs>696</Paragraphs>
  <Slides>125</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125</vt:i4>
      </vt:variant>
    </vt:vector>
  </HeadingPairs>
  <TitlesOfParts>
    <vt:vector size="136" baseType="lpstr">
      <vt:lpstr>Arial</vt:lpstr>
      <vt:lpstr>Calibri</vt:lpstr>
      <vt:lpstr>Cambria</vt:lpstr>
      <vt:lpstr>Century Gothic</vt:lpstr>
      <vt:lpstr>Comic Sans MS</vt:lpstr>
      <vt:lpstr>Rockwell</vt:lpstr>
      <vt:lpstr>Rockwell Condensed</vt:lpstr>
      <vt:lpstr>Rockwell Extra Bold</vt:lpstr>
      <vt:lpstr>Times New Roman</vt:lpstr>
      <vt:lpstr>Wingdings</vt:lpstr>
      <vt:lpstr>Ξυλογραφία</vt:lpstr>
      <vt:lpstr>διαλεκτΟΛΟΓΙΑ  Ενότητα 5: Ισογλωσσος, Διαλεκτολογία &amp; Θεωρητικη γλωσσολογια</vt:lpstr>
      <vt:lpstr>Ερευνεσ διαλεκτικησ γεωγραφιασ</vt:lpstr>
      <vt:lpstr>γλωσσικοι χαρτεσ / ατλαντεσ</vt:lpstr>
      <vt:lpstr>γλωσσικοι χαρτεσ / ατλαντεσ</vt:lpstr>
      <vt:lpstr>γλωσσικοι χαρτεσ / ατλαντεσ</vt:lpstr>
      <vt:lpstr>γλωσσικοι χαρτεσ / ατλαντεσ</vt:lpstr>
      <vt:lpstr>γλωσσικοι χαρτεσ / ατλαντεσ</vt:lpstr>
      <vt:lpstr>Επιλογη πληροφορητων/τριων</vt:lpstr>
      <vt:lpstr>πορεια  διαλεκτικησ γεωγραφιασ</vt:lpstr>
      <vt:lpstr>ερωτηματολογιο</vt:lpstr>
      <vt:lpstr>ερωτηματολογιο</vt:lpstr>
      <vt:lpstr>ερωτηματολογιο</vt:lpstr>
      <vt:lpstr>ερωτηματολογιο</vt:lpstr>
      <vt:lpstr>ερωτηματολογιο</vt:lpstr>
      <vt:lpstr>ισογλωσσοσ</vt:lpstr>
      <vt:lpstr>ισογλωσσοσ</vt:lpstr>
      <vt:lpstr>ισογλωσσοσ</vt:lpstr>
      <vt:lpstr>ισογλωσσοσ</vt:lpstr>
      <vt:lpstr>ισογλωσσοσ</vt:lpstr>
      <vt:lpstr>ισογλωσσοσ</vt:lpstr>
      <vt:lpstr>ισογλωσσοσ</vt:lpstr>
      <vt:lpstr>ισογλωσσοσ</vt:lpstr>
      <vt:lpstr>ισογλωσσοσ</vt:lpstr>
      <vt:lpstr>ισογλωσσοσ</vt:lpstr>
      <vt:lpstr>ισογλωσσοσ</vt:lpstr>
      <vt:lpstr>ΙΣΟΓΛΩΣΣΟ  απο τισ Νεοελληνικεσ διαλεκτουσ</vt:lpstr>
      <vt:lpstr>Μοτιβα/τυποι ισογλωσσων</vt:lpstr>
      <vt:lpstr>Μοτιβα/τυποι ισογλωσσων</vt:lpstr>
      <vt:lpstr>διασταυρουμενεσ/ σταυρωτεσ ισογλωσσοι (criss-cross)</vt:lpstr>
      <vt:lpstr>διασταυρουμενεσ/ σταυρωτεσ ισογλωσσοι (criss-cross)</vt:lpstr>
      <vt:lpstr>διασταυρουμενεσ/ σταυρωτεσ ισογλωσσοι (criss-cross)</vt:lpstr>
      <vt:lpstr>διασταυρουμενεσ/ σταυρωτεσ ισογλωσσοι (criss-cross)</vt:lpstr>
      <vt:lpstr>διασταυρουμενεσ/ σταυρωτεσ ισογλωσσοι (criss-cross)</vt:lpstr>
      <vt:lpstr>περιοχeσ υπολειμμaτων/νησiδΑ  (relic areas)</vt:lpstr>
      <vt:lpstr>περιοχeσ υπολειμμaτων/απολιθωματων/νησiδα  (relic areas)</vt:lpstr>
      <vt:lpstr>περιοχeσ υπολειμμaτων/νησiδα  (relic areas)</vt:lpstr>
      <vt:lpstr>περιοχeσ υπολειμμaτων/νησiδα  (relic areas)</vt:lpstr>
      <vt:lpstr>περιοχeσ υπολειμμaτων/νησiδα  (relic areas)</vt:lpstr>
      <vt:lpstr>περιοχeσ υπολειμμaτων/νησiδα  (relic areas)</vt:lpstr>
      <vt:lpstr>δεσμη/δεσμιδα  ισογλωσσων (bundles)</vt:lpstr>
      <vt:lpstr>δεσμη/δεσμιδα  ισογλωσσων (bundles)</vt:lpstr>
      <vt:lpstr>δεσμη/δεσμιδα  ισογλωσσων (bundles)</vt:lpstr>
      <vt:lpstr>κατηγοριοποιηση ισογλωσσων ανα επιπεδο αναλυσησ</vt:lpstr>
      <vt:lpstr>κατηγοριοποιηση ισογλωσσων ανα επιπεδο αναλυσησ</vt:lpstr>
      <vt:lpstr>κατηγοριοποιηση ισογλωσσων ανα επιπεδο αναλυσησ</vt:lpstr>
      <vt:lpstr>κατηγοριοποιηση ισογλωσσων ανα επιπεδο αναλυσησ</vt:lpstr>
      <vt:lpstr>κατηγοριοποιηση ισογλωσσων ανα επιπεδο αναλυσησ</vt:lpstr>
      <vt:lpstr>κατηγοριοποιηση ισογλωσσων ανα επιπεδο αναλυσησ</vt:lpstr>
      <vt:lpstr>Διαλεκτολογια &amp; φιλολογια </vt:lpstr>
      <vt:lpstr>διαλεκτολογια &amp; φιλολογια</vt:lpstr>
      <vt:lpstr>διαλεκτολογια &amp; φιλολογια</vt:lpstr>
      <vt:lpstr>Διαλεκτολογια &amp; φιλολογια</vt:lpstr>
      <vt:lpstr>Διαλεκτολογια &amp; φιλολογια</vt:lpstr>
      <vt:lpstr>διαλεκτολογια &amp; φιλολογια</vt:lpstr>
      <vt:lpstr>διαλεκτολογια &amp; φιλολογια</vt:lpstr>
      <vt:lpstr>διαλεκτολογια &amp; φιλολογια</vt:lpstr>
      <vt:lpstr>διαλεκτολογια &amp; φιλολογια</vt:lpstr>
      <vt:lpstr>Δομιστικη διαλεκτολογια</vt:lpstr>
      <vt:lpstr>Διαλεκτολογια &amp; θεωρητικη γλωσσολογια</vt:lpstr>
      <vt:lpstr>Διαλεκτολογια &amp; θεωρητικη γλωσσολογια</vt:lpstr>
      <vt:lpstr>Διαλεκτολογια &amp; θεωρητικη γλωσσολογια</vt:lpstr>
      <vt:lpstr>Δομιστικη διαλεκτολογια</vt:lpstr>
      <vt:lpstr>Διαλεκτολογια &amp; θεωρητικη γλωσσολογια</vt:lpstr>
      <vt:lpstr>Διαλεκτολογια &amp; θεωρητικη γλωσσολογια</vt:lpstr>
      <vt:lpstr>Διαλεκτολογια &amp; θεωρητικη γλωσσολογια</vt:lpstr>
      <vt:lpstr>Διαλεκτολογια &amp; θεωρητικη γλωσσολογια</vt:lpstr>
      <vt:lpstr>Διαλεκτολογια &amp; θεωρητικη γλωσσολογια</vt:lpstr>
      <vt:lpstr>Δομιστικη διαλεκτολογια</vt:lpstr>
      <vt:lpstr>Δομιστικη διαλεκτολογια</vt:lpstr>
      <vt:lpstr>διασυστημα</vt:lpstr>
      <vt:lpstr>Διασυστημα  συστημα φωνηεντικων φωνολογικων μοναδων</vt:lpstr>
      <vt:lpstr>διασυστημα</vt:lpstr>
      <vt:lpstr>διασυστημα</vt:lpstr>
      <vt:lpstr>Δομιστικη γλωσσολογια</vt:lpstr>
      <vt:lpstr>Δομιστικη γλωσσολογια</vt:lpstr>
      <vt:lpstr>Καταλογοσ φωνηματων</vt:lpstr>
      <vt:lpstr>Καταλογοσ φωνηματων</vt:lpstr>
      <vt:lpstr>Κατανομη φωνηματων</vt:lpstr>
      <vt:lpstr>Κατανομη φωνηματων</vt:lpstr>
      <vt:lpstr>Κατανομη φωνηματων</vt:lpstr>
      <vt:lpstr>Κατανομη φωνηματων</vt:lpstr>
      <vt:lpstr>Εκταση φωνηματων</vt:lpstr>
      <vt:lpstr>Εκταση φωνηματων</vt:lpstr>
      <vt:lpstr>Εκταση φωνηματων</vt:lpstr>
      <vt:lpstr>Εκταση φωνηματων</vt:lpstr>
      <vt:lpstr>Λεξικεσ αντιστοιχιεσ</vt:lpstr>
      <vt:lpstr>Λεξικεσ αντιστοιχιεσ</vt:lpstr>
      <vt:lpstr>Λεξικεσ αντιστοιχιεσ</vt:lpstr>
      <vt:lpstr>Λεξικεσ αντιστοιχιεσ</vt:lpstr>
      <vt:lpstr>Λεξικεσ αντιστοιχιεσ</vt:lpstr>
      <vt:lpstr>Λεξικεσ αντιστοιχιεσ</vt:lpstr>
      <vt:lpstr>Λεξικεσ αντιστοιχιεσ</vt:lpstr>
      <vt:lpstr>Λεξικεσ αντιστοιχιεσ</vt:lpstr>
      <vt:lpstr>Λεξικεσ αντιστοιχιεσ</vt:lpstr>
      <vt:lpstr>Λεξικεσ αντιστοιχιεσ</vt:lpstr>
      <vt:lpstr>Λεξικεσ αντιστοιχιεσ</vt:lpstr>
      <vt:lpstr>Δομιστικη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παραδειγμα</vt:lpstr>
      <vt:lpstr>παραδειγμα</vt:lpstr>
      <vt:lpstr>παραδειγμα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Γενετικη διαλεκτολογια</vt:lpstr>
      <vt:lpstr>Παρουσίαση του PowerPoint</vt:lpstr>
      <vt:lpstr>Βιβλιογραφία </vt:lpstr>
      <vt:lpstr>ΕΡΩΤΗΣΕΙΣ 5ου Μαθηματοσ</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διαλεκτολογία</dc:title>
  <dc:creator>Rania</dc:creator>
  <cp:lastModifiedBy>ΒΑΣΙΛΙΚΗ ΖΑΧΑΡΟΠΟΥΛΟΥ</cp:lastModifiedBy>
  <cp:revision>195</cp:revision>
  <cp:lastPrinted>2025-11-17T13:49:03Z</cp:lastPrinted>
  <dcterms:created xsi:type="dcterms:W3CDTF">2006-08-16T00:00:00Z</dcterms:created>
  <dcterms:modified xsi:type="dcterms:W3CDTF">2025-11-23T22:53:05Z</dcterms:modified>
</cp:coreProperties>
</file>