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78"/>
  </p:notesMasterIdLst>
  <p:sldIdLst>
    <p:sldId id="257" r:id="rId3"/>
    <p:sldId id="490" r:id="rId4"/>
    <p:sldId id="491" r:id="rId5"/>
    <p:sldId id="500" r:id="rId6"/>
    <p:sldId id="501" r:id="rId7"/>
    <p:sldId id="377" r:id="rId8"/>
    <p:sldId id="448" r:id="rId9"/>
    <p:sldId id="478" r:id="rId10"/>
    <p:sldId id="458" r:id="rId11"/>
    <p:sldId id="374" r:id="rId12"/>
    <p:sldId id="506" r:id="rId13"/>
    <p:sldId id="299" r:id="rId14"/>
    <p:sldId id="401" r:id="rId15"/>
    <p:sldId id="300" r:id="rId16"/>
    <p:sldId id="380" r:id="rId17"/>
    <p:sldId id="402" r:id="rId18"/>
    <p:sldId id="379" r:id="rId19"/>
    <p:sldId id="381" r:id="rId20"/>
    <p:sldId id="382" r:id="rId21"/>
    <p:sldId id="397" r:id="rId22"/>
    <p:sldId id="502" r:id="rId23"/>
    <p:sldId id="403" r:id="rId24"/>
    <p:sldId id="404" r:id="rId25"/>
    <p:sldId id="301" r:id="rId26"/>
    <p:sldId id="405" r:id="rId27"/>
    <p:sldId id="406" r:id="rId28"/>
    <p:sldId id="399" r:id="rId29"/>
    <p:sldId id="400" r:id="rId30"/>
    <p:sldId id="407" r:id="rId31"/>
    <p:sldId id="408" r:id="rId32"/>
    <p:sldId id="409" r:id="rId33"/>
    <p:sldId id="410" r:id="rId34"/>
    <p:sldId id="306" r:id="rId35"/>
    <p:sldId id="411" r:id="rId36"/>
    <p:sldId id="412" r:id="rId37"/>
    <p:sldId id="413" r:id="rId38"/>
    <p:sldId id="414" r:id="rId39"/>
    <p:sldId id="415" r:id="rId40"/>
    <p:sldId id="416" r:id="rId41"/>
    <p:sldId id="308" r:id="rId42"/>
    <p:sldId id="309" r:id="rId43"/>
    <p:sldId id="417" r:id="rId44"/>
    <p:sldId id="311" r:id="rId45"/>
    <p:sldId id="312" r:id="rId46"/>
    <p:sldId id="313" r:id="rId47"/>
    <p:sldId id="419" r:id="rId48"/>
    <p:sldId id="314" r:id="rId49"/>
    <p:sldId id="315" r:id="rId50"/>
    <p:sldId id="316" r:id="rId51"/>
    <p:sldId id="329" r:id="rId52"/>
    <p:sldId id="330" r:id="rId53"/>
    <p:sldId id="317" r:id="rId54"/>
    <p:sldId id="318" r:id="rId55"/>
    <p:sldId id="319" r:id="rId56"/>
    <p:sldId id="420" r:id="rId57"/>
    <p:sldId id="332" r:id="rId58"/>
    <p:sldId id="333" r:id="rId59"/>
    <p:sldId id="334" r:id="rId60"/>
    <p:sldId id="421" r:id="rId61"/>
    <p:sldId id="423" r:id="rId62"/>
    <p:sldId id="424" r:id="rId63"/>
    <p:sldId id="337" r:id="rId64"/>
    <p:sldId id="425" r:id="rId65"/>
    <p:sldId id="339" r:id="rId66"/>
    <p:sldId id="340" r:id="rId67"/>
    <p:sldId id="341" r:id="rId68"/>
    <p:sldId id="342" r:id="rId69"/>
    <p:sldId id="343" r:id="rId70"/>
    <p:sldId id="344" r:id="rId71"/>
    <p:sldId id="345" r:id="rId72"/>
    <p:sldId id="346" r:id="rId73"/>
    <p:sldId id="372" r:id="rId74"/>
    <p:sldId id="503" r:id="rId75"/>
    <p:sldId id="504" r:id="rId76"/>
    <p:sldId id="505"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21"/>
    <p:restoredTop sz="94679"/>
  </p:normalViewPr>
  <p:slideViewPr>
    <p:cSldViewPr>
      <p:cViewPr varScale="1">
        <p:scale>
          <a:sx n="104" d="100"/>
          <a:sy n="104" d="100"/>
        </p:scale>
        <p:origin x="2232"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7186A-60AF-8441-8541-F5DD68D56248}" type="datetimeFigureOut">
              <a:rPr lang="el-GR" smtClean="0"/>
              <a:t>15/11/25</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l-GR"/>
              <a:t>Επεξεργασία στυλ υποδείγματος κειμένου
Δεύτερου επιπέδου
Τρίτου επιπέδου
Τέταρτου επιπέδου
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FA9AA-500D-4048-B98A-FD8420493C5F}" type="slidenum">
              <a:rPr lang="el-GR" smtClean="0"/>
              <a:t>‹#›</a:t>
            </a:fld>
            <a:endParaRPr lang="el-GR"/>
          </a:p>
        </p:txBody>
      </p:sp>
    </p:spTree>
    <p:extLst>
      <p:ext uri="{BB962C8B-B14F-4D97-AF65-F5344CB8AC3E}">
        <p14:creationId xmlns:p14="http://schemas.microsoft.com/office/powerpoint/2010/main" val="79342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514D7630-C0AE-7E4F-9906-A2231385FBFE}" type="slidenum">
              <a:rPr lang="el-GR" smtClean="0"/>
              <a:t>3</a:t>
            </a:fld>
            <a:endParaRPr lang="el-GR"/>
          </a:p>
        </p:txBody>
      </p:sp>
    </p:spTree>
    <p:extLst>
      <p:ext uri="{BB962C8B-B14F-4D97-AF65-F5344CB8AC3E}">
        <p14:creationId xmlns:p14="http://schemas.microsoft.com/office/powerpoint/2010/main" val="48193476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5" name="Footer Placeholder 4"/>
          <p:cNvSpPr>
            <a:spLocks noGrp="1"/>
          </p:cNvSpPr>
          <p:nvPr>
            <p:ph type="ftr" sz="quarter" idx="11"/>
          </p:nvPr>
        </p:nvSpPr>
        <p:spPr>
          <a:xfrm>
            <a:off x="812805" y="6272785"/>
            <a:ext cx="4745736"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37222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85455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908869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5" name="Footer Placeholder 4"/>
          <p:cNvSpPr>
            <a:spLocks noGrp="1"/>
          </p:cNvSpPr>
          <p:nvPr>
            <p:ph type="ftr" sz="quarter" idx="11"/>
          </p:nvPr>
        </p:nvSpPr>
        <p:spPr>
          <a:xfrm>
            <a:off x="812805" y="6272785"/>
            <a:ext cx="4745736"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3264215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61161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solidFill>
                <a:prstClr val="black">
                  <a:tint val="75000"/>
                </a:prstClr>
              </a:solidFill>
            </a:endParaRP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636441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713756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1108508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2192852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412569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10" name="Footer Placeholder 9"/>
          <p:cNvSpPr>
            <a:spLocks noGrp="1"/>
          </p:cNvSpPr>
          <p:nvPr>
            <p:ph type="ftr" sz="quarter" idx="11"/>
          </p:nvPr>
        </p:nvSpPr>
        <p:spPr/>
        <p:txBody>
          <a:bodyPr/>
          <a:lstStyle/>
          <a:p>
            <a:endParaRPr lang="en-US">
              <a:solidFill>
                <a:prstClr val="black">
                  <a:tint val="75000"/>
                </a:prstClr>
              </a:solidFill>
            </a:endParaRPr>
          </a:p>
        </p:txBody>
      </p:sp>
      <p:sp>
        <p:nvSpPr>
          <p:cNvPr id="11" name="Slide Number Placeholder 10"/>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345410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325710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408377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914006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97275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solidFill>
                <a:prstClr val="black">
                  <a:tint val="75000"/>
                </a:prstClr>
              </a:solidFill>
            </a:endParaRP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349546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967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335355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422780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382251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10" name="Footer Placeholder 9"/>
          <p:cNvSpPr>
            <a:spLocks noGrp="1"/>
          </p:cNvSpPr>
          <p:nvPr>
            <p:ph type="ftr" sz="quarter" idx="11"/>
          </p:nvPr>
        </p:nvSpPr>
        <p:spPr/>
        <p:txBody>
          <a:bodyPr/>
          <a:lstStyle/>
          <a:p>
            <a:endParaRPr lang="en-US">
              <a:solidFill>
                <a:prstClr val="black">
                  <a:tint val="75000"/>
                </a:prstClr>
              </a:solidFill>
            </a:endParaRPr>
          </a:p>
        </p:txBody>
      </p:sp>
      <p:sp>
        <p:nvSpPr>
          <p:cNvPr id="11" name="Slide Number Placeholder 10"/>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61798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65459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3330557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A51DEA6A-A940-4A6C-BBDF-6A1F4AD3C25C}" type="datetimeFigureOut">
              <a:rPr lang="en-US" smtClean="0">
                <a:solidFill>
                  <a:prstClr val="black">
                    <a:tint val="75000"/>
                  </a:prstClr>
                </a:solidFill>
              </a:rPr>
              <a:pPr/>
              <a:t>11/15/25</a:t>
            </a:fld>
            <a:endParaRPr lang="en-US">
              <a:solidFill>
                <a:prstClr val="black">
                  <a:tint val="75000"/>
                </a:prstClr>
              </a:solidFill>
            </a:endParaRP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3288163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achaia.lmgd.philology.upatras.gr/el" TargetMode="External"/><Relationship Id="rId2" Type="http://schemas.openxmlformats.org/officeDocument/2006/relationships/hyperlink" Target="http://lesvos.lmgd.philology.upatras.gr/?q=el/perioxes-raw&amp;idiwma=27"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www.tekstlab.uio.no/cambridge_survey/"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4400" b="1" dirty="0"/>
              <a:t>διαλεκτΟΛΟΓΙΑ</a:t>
            </a:r>
            <a:br>
              <a:rPr lang="el-GR" sz="4400" b="1" dirty="0"/>
            </a:br>
            <a:br>
              <a:rPr lang="el-GR" sz="3600" dirty="0"/>
            </a:br>
            <a:r>
              <a:rPr lang="el-GR" sz="3200" b="1" dirty="0"/>
              <a:t>Ενότητα 4: </a:t>
            </a:r>
            <a:r>
              <a:rPr lang="el-GR" sz="3200" dirty="0"/>
              <a:t>Διαλεκτικη γεωγραφια, ΓΛΩΣΣΟΓΕΩΓΡΑΦΙΑ</a:t>
            </a:r>
            <a:endParaRPr lang="en-US" sz="3200" dirty="0"/>
          </a:p>
        </p:txBody>
      </p:sp>
      <p:sp>
        <p:nvSpPr>
          <p:cNvPr id="3" name="Text Box 8">
            <a:extLst>
              <a:ext uri="{FF2B5EF4-FFF2-40B4-BE49-F238E27FC236}">
                <a16:creationId xmlns:a16="http://schemas.microsoft.com/office/drawing/2014/main" id="{26EB898E-AA37-904A-9815-439016FA88D1}"/>
              </a:ext>
            </a:extLst>
          </p:cNvPr>
          <p:cNvSpPr txBox="1">
            <a:spLocks noChangeArrowheads="1"/>
          </p:cNvSpPr>
          <p:nvPr/>
        </p:nvSpPr>
        <p:spPr bwMode="auto">
          <a:xfrm>
            <a:off x="3962400" y="5181600"/>
            <a:ext cx="43211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itchFamily="2" charset="2"/>
              <a:buChar char="n"/>
              <a:defRPr sz="2800">
                <a:solidFill>
                  <a:schemeClr val="tx1"/>
                </a:solidFill>
                <a:latin typeface="Comic Sans MS" panose="030F0902030302020204" pitchFamily="66" charset="0"/>
              </a:defRPr>
            </a:lvl1pPr>
            <a:lvl2pPr marL="742950" indent="-285750">
              <a:spcBef>
                <a:spcPct val="20000"/>
              </a:spcBef>
              <a:buClr>
                <a:schemeClr val="accent1"/>
              </a:buClr>
              <a:buSzPct val="75000"/>
              <a:buFont typeface="Wingdings" pitchFamily="2" charset="2"/>
              <a:buChar char="n"/>
              <a:defRPr sz="2600">
                <a:solidFill>
                  <a:schemeClr val="tx1"/>
                </a:solidFill>
                <a:latin typeface="Comic Sans MS" panose="030F0902030302020204" pitchFamily="66" charset="0"/>
              </a:defRPr>
            </a:lvl2pPr>
            <a:lvl3pPr marL="1143000" indent="-228600">
              <a:spcBef>
                <a:spcPct val="20000"/>
              </a:spcBef>
              <a:buClr>
                <a:schemeClr val="folHlink"/>
              </a:buClr>
              <a:buSzPct val="55000"/>
              <a:buFont typeface="Wingdings" pitchFamily="2" charset="2"/>
              <a:buChar char="n"/>
              <a:defRPr sz="2300">
                <a:solidFill>
                  <a:schemeClr val="tx1"/>
                </a:solidFill>
                <a:latin typeface="Comic Sans MS" panose="030F0902030302020204" pitchFamily="66" charset="0"/>
              </a:defRPr>
            </a:lvl3pPr>
            <a:lvl4pPr marL="16002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4pPr>
            <a:lvl5pPr marL="20574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9pPr>
          </a:lstStyle>
          <a:p>
            <a:pPr algn="r" eaLnBrk="1" hangingPunct="1">
              <a:spcBef>
                <a:spcPct val="50000"/>
              </a:spcBef>
              <a:buClrTx/>
              <a:buSzTx/>
              <a:buFontTx/>
              <a:buNone/>
            </a:pPr>
            <a:r>
              <a:rPr lang="el-GR" altLang="el-GR" sz="1800" dirty="0">
                <a:solidFill>
                  <a:srgbClr val="000000"/>
                </a:solidFill>
              </a:rPr>
              <a:t>    Δρ. Βασιλική Ζαχαροπούλου</a:t>
            </a:r>
            <a:endParaRPr lang="en-US" altLang="el-GR" sz="1800" dirty="0">
              <a:solidFill>
                <a:srgbClr val="000000"/>
              </a:solidFill>
            </a:endParaRPr>
          </a:p>
          <a:p>
            <a:pPr algn="r" eaLnBrk="1" hangingPunct="1">
              <a:spcBef>
                <a:spcPct val="50000"/>
              </a:spcBef>
              <a:buClrTx/>
              <a:buSzTx/>
              <a:buFontTx/>
              <a:buNone/>
            </a:pPr>
            <a:r>
              <a:rPr lang="en-US" altLang="el-GR" sz="1800" dirty="0" err="1">
                <a:solidFill>
                  <a:srgbClr val="000000"/>
                </a:solidFill>
              </a:rPr>
              <a:t>v_zacharopoulou@ac.upatras.gr</a:t>
            </a:r>
            <a:endParaRPr lang="el-GR" altLang="el-GR" sz="1800" dirty="0">
              <a:solidFill>
                <a:srgbClr val="000000"/>
              </a:solidFill>
            </a:endParaRPr>
          </a:p>
          <a:p>
            <a:pPr algn="r">
              <a:spcBef>
                <a:spcPts val="600"/>
              </a:spcBef>
              <a:buClrTx/>
              <a:buSzTx/>
              <a:buNone/>
            </a:pPr>
            <a:r>
              <a:rPr lang="en-US" altLang="el-GR" sz="1600" i="1" dirty="0">
                <a:solidFill>
                  <a:srgbClr val="4E004E"/>
                </a:solidFill>
              </a:rPr>
              <a:t>(</a:t>
            </a:r>
            <a:r>
              <a:rPr lang="el-GR" altLang="el-GR" sz="1600" i="1" dirty="0">
                <a:solidFill>
                  <a:srgbClr val="4E004E"/>
                </a:solidFill>
              </a:rPr>
              <a:t>Χειμερινό εξάμηνο </a:t>
            </a:r>
            <a:r>
              <a:rPr lang="en-US" altLang="el-GR" sz="1600" i="1" dirty="0">
                <a:solidFill>
                  <a:srgbClr val="4E004E"/>
                </a:solidFill>
              </a:rPr>
              <a:t>20</a:t>
            </a:r>
            <a:r>
              <a:rPr lang="el-GR" altLang="el-GR" sz="1600" i="1" dirty="0">
                <a:solidFill>
                  <a:srgbClr val="4E004E"/>
                </a:solidFill>
              </a:rPr>
              <a:t>25</a:t>
            </a:r>
            <a:r>
              <a:rPr lang="en-US" altLang="el-GR" sz="1600" i="1" dirty="0">
                <a:solidFill>
                  <a:srgbClr val="4E004E"/>
                </a:solidFill>
              </a:rPr>
              <a:t>-2</a:t>
            </a:r>
            <a:r>
              <a:rPr lang="el-GR" altLang="el-GR" sz="1600" i="1" dirty="0">
                <a:solidFill>
                  <a:srgbClr val="4E004E"/>
                </a:solidFill>
              </a:rPr>
              <a:t>6</a:t>
            </a:r>
            <a:r>
              <a:rPr lang="en-US" altLang="el-GR" sz="1600" i="1" dirty="0">
                <a:solidFill>
                  <a:srgbClr val="4E004E"/>
                </a:solidFill>
              </a:rPr>
              <a:t>)</a:t>
            </a:r>
            <a:endParaRPr lang="el-GR" altLang="el-GR" sz="1600" i="1" dirty="0">
              <a:solidFill>
                <a:srgbClr val="4E004E"/>
              </a:solidFill>
            </a:endParaRPr>
          </a:p>
        </p:txBody>
      </p:sp>
    </p:spTree>
    <p:extLst>
      <p:ext uri="{BB962C8B-B14F-4D97-AF65-F5344CB8AC3E}">
        <p14:creationId xmlns:p14="http://schemas.microsoft.com/office/powerpoint/2010/main" val="136446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Νεοελληνικεσ διαλεκτοι &amp; ταξινομηση</a:t>
            </a:r>
            <a:endParaRPr lang="en-GB" dirty="0"/>
          </a:p>
        </p:txBody>
      </p:sp>
      <p:sp>
        <p:nvSpPr>
          <p:cNvPr id="3" name="Content Placeholder 2"/>
          <p:cNvSpPr>
            <a:spLocks noGrp="1"/>
          </p:cNvSpPr>
          <p:nvPr>
            <p:ph idx="1"/>
          </p:nvPr>
        </p:nvSpPr>
        <p:spPr/>
        <p:txBody>
          <a:bodyPr/>
          <a:lstStyle/>
          <a:p>
            <a:endParaRPr lang="el-GR" dirty="0"/>
          </a:p>
          <a:p>
            <a:r>
              <a:rPr lang="el-GR" b="1" dirty="0"/>
              <a:t>Α. Διάλεκτοι που μιλιούνται εντός ή εκτός Ελλάδας</a:t>
            </a:r>
          </a:p>
          <a:p>
            <a:r>
              <a:rPr lang="el-GR" b="1" dirty="0"/>
              <a:t>Β. Χρόνος ενσωμάτωσης της διαλεκτικής περιοχής στο ελληνικό κράτος</a:t>
            </a:r>
          </a:p>
          <a:p>
            <a:r>
              <a:rPr lang="el-GR" b="1" dirty="0"/>
              <a:t>Γ. Μέγεθος διαλεκτόφωνου πληθυσμού </a:t>
            </a:r>
          </a:p>
          <a:p>
            <a:r>
              <a:rPr lang="el-GR" b="1" dirty="0"/>
              <a:t>Δ. Απόκλιση της διαλέκτου από την κοινή</a:t>
            </a:r>
            <a:endParaRPr lang="en-GB"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381756"/>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35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000" dirty="0"/>
              <a:t>Νεολληνικεσ διαλεκτοι &amp; γλωσσικη υποχωρηση </a:t>
            </a:r>
            <a:endParaRPr lang="en-GB" sz="3000" dirty="0"/>
          </a:p>
        </p:txBody>
      </p:sp>
      <p:sp>
        <p:nvSpPr>
          <p:cNvPr id="3" name="Content Placeholder 2"/>
          <p:cNvSpPr>
            <a:spLocks noGrp="1"/>
          </p:cNvSpPr>
          <p:nvPr>
            <p:ph idx="1"/>
          </p:nvPr>
        </p:nvSpPr>
        <p:spPr>
          <a:xfrm>
            <a:off x="1088685" y="2369050"/>
            <a:ext cx="7202456" cy="2910911"/>
          </a:xfrm>
        </p:spPr>
        <p:txBody>
          <a:bodyPr>
            <a:normAutofit fontScale="77500" lnSpcReduction="20000"/>
          </a:bodyPr>
          <a:lstStyle/>
          <a:p>
            <a:r>
              <a:rPr lang="el-GR" b="1" dirty="0"/>
              <a:t>κινητικότητα των πληθυσμών </a:t>
            </a:r>
          </a:p>
          <a:p>
            <a:r>
              <a:rPr lang="el-GR" b="1" dirty="0"/>
              <a:t>αστικοποίηση και η αλλαγή των παραδοσιακών συνθηκών ζωής και εργασίας</a:t>
            </a:r>
          </a:p>
          <a:p>
            <a:pPr marL="0" indent="0">
              <a:buNone/>
            </a:pPr>
            <a:r>
              <a:rPr lang="el-GR" b="1" dirty="0"/>
              <a:t>    (μετασχηματισμός της ελληνικής κοινωνίας και κυρίως της υπαίθρου από </a:t>
            </a:r>
          </a:p>
          <a:p>
            <a:pPr marL="0" indent="0">
              <a:buNone/>
            </a:pPr>
            <a:r>
              <a:rPr lang="el-GR" b="1" dirty="0"/>
              <a:t>     αγροτοκτηνοτροφικής σε (ημι)αστικής και εργατοϋπαλληλικής)</a:t>
            </a:r>
          </a:p>
          <a:p>
            <a:r>
              <a:rPr lang="el-GR" b="1" dirty="0"/>
              <a:t> εκπαίδευση (μέσο και στόχος διδασκαλίας </a:t>
            </a:r>
            <a:r>
              <a:rPr lang="el-GR" b="1" dirty="0">
                <a:sym typeface="Wingdings" panose="05000000000000000000" pitchFamily="2" charset="2"/>
              </a:rPr>
              <a:t> καθαρεύουσα, κοινή νεοελληνική)</a:t>
            </a:r>
          </a:p>
          <a:p>
            <a:r>
              <a:rPr lang="el-GR" b="1" dirty="0">
                <a:sym typeface="Wingdings" panose="05000000000000000000" pitchFamily="2" charset="2"/>
              </a:rPr>
              <a:t>διάδοση των ΜΜΕ και η χρήση της κοινής νεοελληνική</a:t>
            </a:r>
          </a:p>
          <a:p>
            <a:r>
              <a:rPr lang="el-GR" b="1" dirty="0">
                <a:sym typeface="Wingdings" panose="05000000000000000000" pitchFamily="2" charset="2"/>
              </a:rPr>
              <a:t>η αρνητική στάση του οικογενειακού περιβάλλοντος κατά των διαλέκτων (στιγματισμός)</a:t>
            </a:r>
            <a:endParaRPr lang="en-GB" b="1" dirty="0"/>
          </a:p>
        </p:txBody>
      </p:sp>
      <p:pic>
        <p:nvPicPr>
          <p:cNvPr id="4" name="Picture 2">
            <a:extLst>
              <a:ext uri="{FF2B5EF4-FFF2-40B4-BE49-F238E27FC236}">
                <a16:creationId xmlns:a16="http://schemas.microsoft.com/office/drawing/2014/main" id="{62B83661-EE40-3F4D-806C-8F2040A38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800600"/>
            <a:ext cx="1731963"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95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800" dirty="0"/>
              <a:t>Διαλεκτικη γεωγραφια</a:t>
            </a:r>
          </a:p>
        </p:txBody>
      </p:sp>
      <p:sp>
        <p:nvSpPr>
          <p:cNvPr id="5" name="Subtitle 4"/>
          <p:cNvSpPr>
            <a:spLocks noGrp="1"/>
          </p:cNvSpPr>
          <p:nvPr>
            <p:ph type="subTitle" idx="1"/>
          </p:nvPr>
        </p:nvSpPr>
        <p:spPr/>
        <p:txBody>
          <a:bodyPr/>
          <a:lstStyle/>
          <a:p>
            <a:r>
              <a:rPr lang="el-GR" dirty="0"/>
              <a:t>Γλωσσογεωγραφία</a:t>
            </a:r>
          </a:p>
        </p:txBody>
      </p:sp>
    </p:spTree>
    <p:extLst>
      <p:ext uri="{BB962C8B-B14F-4D97-AF65-F5344CB8AC3E}">
        <p14:creationId xmlns:p14="http://schemas.microsoft.com/office/powerpoint/2010/main" val="2833965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απαρχεσ</a:t>
            </a:r>
          </a:p>
        </p:txBody>
      </p:sp>
      <p:sp>
        <p:nvSpPr>
          <p:cNvPr id="3" name="Content Placeholder 2"/>
          <p:cNvSpPr>
            <a:spLocks noGrp="1"/>
          </p:cNvSpPr>
          <p:nvPr>
            <p:ph idx="1"/>
          </p:nvPr>
        </p:nvSpPr>
        <p:spPr>
          <a:xfrm>
            <a:off x="838200" y="2015733"/>
            <a:ext cx="7452941" cy="4613667"/>
          </a:xfrm>
        </p:spPr>
        <p:txBody>
          <a:bodyPr>
            <a:normAutofit lnSpcReduction="10000"/>
          </a:bodyPr>
          <a:lstStyle/>
          <a:p>
            <a:pPr algn="just">
              <a:lnSpc>
                <a:spcPct val="150000"/>
              </a:lnSpc>
            </a:pPr>
            <a:r>
              <a:rPr lang="el-GR" dirty="0"/>
              <a:t>Οι </a:t>
            </a:r>
            <a:r>
              <a:rPr lang="el-GR" b="1" dirty="0">
                <a:solidFill>
                  <a:srgbClr val="C00000"/>
                </a:solidFill>
              </a:rPr>
              <a:t>γεωγραφικές γλωσσικές διαφοροποιήσεις </a:t>
            </a:r>
            <a:r>
              <a:rPr lang="el-GR" b="1" dirty="0"/>
              <a:t>αποτελούσαν αντικείμενο συζήτησης από την αρχαιότητα</a:t>
            </a:r>
            <a:r>
              <a:rPr lang="el-GR" dirty="0"/>
              <a:t>. </a:t>
            </a:r>
          </a:p>
          <a:p>
            <a:pPr algn="just">
              <a:lnSpc>
                <a:spcPct val="150000"/>
              </a:lnSpc>
            </a:pPr>
            <a:r>
              <a:rPr lang="el-GR" dirty="0"/>
              <a:t>Στην </a:t>
            </a:r>
            <a:r>
              <a:rPr lang="el-GR" b="1" dirty="0">
                <a:solidFill>
                  <a:srgbClr val="C00000"/>
                </a:solidFill>
              </a:rPr>
              <a:t>Παλαιά Διαθήκη</a:t>
            </a:r>
            <a:r>
              <a:rPr lang="el-GR" dirty="0"/>
              <a:t>, για παράδειγμα, καταγράφεται το εξής γεγονός: </a:t>
            </a:r>
          </a:p>
          <a:p>
            <a:pPr lvl="1" algn="just">
              <a:lnSpc>
                <a:spcPct val="150000"/>
              </a:lnSpc>
              <a:buFont typeface="Wingdings" pitchFamily="2" charset="2"/>
              <a:buChar char="Ø"/>
            </a:pPr>
            <a:r>
              <a:rPr lang="el-GR" dirty="0"/>
              <a:t>Στις όχθες του Ιορδάνη ποταμού πολεμούσαν οι </a:t>
            </a:r>
            <a:r>
              <a:rPr lang="el-GR" b="1" dirty="0" err="1"/>
              <a:t>Γιλεαδίτες</a:t>
            </a:r>
            <a:r>
              <a:rPr lang="el-GR" b="1" dirty="0"/>
              <a:t> </a:t>
            </a:r>
            <a:r>
              <a:rPr lang="el-GR" dirty="0"/>
              <a:t>με τους </a:t>
            </a:r>
            <a:r>
              <a:rPr lang="el-GR" b="1" dirty="0" err="1"/>
              <a:t>Εφραιμίτες</a:t>
            </a:r>
            <a:r>
              <a:rPr lang="el-GR" dirty="0"/>
              <a:t>. Όταν οι </a:t>
            </a:r>
            <a:r>
              <a:rPr lang="el-GR" dirty="0" err="1"/>
              <a:t>Γιλεαδίτες</a:t>
            </a:r>
            <a:r>
              <a:rPr lang="el-GR" dirty="0"/>
              <a:t> αιχμαλώτιζαν κάποιον, τον ρωτούσαν αν είναι </a:t>
            </a:r>
            <a:r>
              <a:rPr lang="el-GR" dirty="0" err="1"/>
              <a:t>Εφραιμίτης</a:t>
            </a:r>
            <a:r>
              <a:rPr lang="el-GR" dirty="0"/>
              <a:t>. Αν απαντούσε αρνητικά, του ζητούσαν να πει τη λέξη </a:t>
            </a:r>
            <a:r>
              <a:rPr lang="el-GR" i="1" dirty="0"/>
              <a:t>στάχυ</a:t>
            </a:r>
            <a:r>
              <a:rPr lang="el-GR" dirty="0"/>
              <a:t>, που στη γλώσσα τους προφερόταν </a:t>
            </a:r>
            <a:r>
              <a:rPr lang="en-US" i="1" dirty="0"/>
              <a:t>shibboleth-</a:t>
            </a:r>
            <a:r>
              <a:rPr lang="el-GR" i="1" dirty="0" err="1"/>
              <a:t>Σχίββωλεθ</a:t>
            </a:r>
            <a:r>
              <a:rPr lang="el-GR" dirty="0"/>
              <a:t>. Αν εκείνος έλεγε </a:t>
            </a:r>
            <a:r>
              <a:rPr lang="en-US" i="1" dirty="0"/>
              <a:t>shibboleth-</a:t>
            </a:r>
            <a:r>
              <a:rPr lang="el-GR" dirty="0"/>
              <a:t> </a:t>
            </a:r>
            <a:r>
              <a:rPr lang="el-GR" i="1" dirty="0" err="1"/>
              <a:t>Σίββωλεθ</a:t>
            </a:r>
            <a:r>
              <a:rPr lang="el-GR" dirty="0"/>
              <a:t>, τον σκότωναν.</a:t>
            </a:r>
          </a:p>
          <a:p>
            <a:pPr marL="0" indent="0">
              <a:buNone/>
            </a:pPr>
            <a:endParaRPr lang="el-GR" b="1" dirty="0"/>
          </a:p>
        </p:txBody>
      </p:sp>
    </p:spTree>
    <p:extLst>
      <p:ext uri="{BB962C8B-B14F-4D97-AF65-F5344CB8AC3E}">
        <p14:creationId xmlns:p14="http://schemas.microsoft.com/office/powerpoint/2010/main" val="212815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απαρχεσ</a:t>
            </a:r>
          </a:p>
        </p:txBody>
      </p:sp>
      <p:sp>
        <p:nvSpPr>
          <p:cNvPr id="3" name="Content Placeholder 2"/>
          <p:cNvSpPr>
            <a:spLocks noGrp="1"/>
          </p:cNvSpPr>
          <p:nvPr>
            <p:ph idx="1"/>
          </p:nvPr>
        </p:nvSpPr>
        <p:spPr>
          <a:xfrm>
            <a:off x="838200" y="2015733"/>
            <a:ext cx="7452941" cy="4080267"/>
          </a:xfrm>
        </p:spPr>
        <p:txBody>
          <a:bodyPr>
            <a:normAutofit/>
          </a:bodyPr>
          <a:lstStyle/>
          <a:p>
            <a:r>
              <a:rPr lang="el-GR" b="1" dirty="0">
                <a:solidFill>
                  <a:schemeClr val="accent1">
                    <a:lumMod val="75000"/>
                  </a:schemeClr>
                </a:solidFill>
              </a:rPr>
              <a:t>γλωσσική διαφοροποίηση </a:t>
            </a:r>
            <a:r>
              <a:rPr lang="el-GR" b="1" dirty="0"/>
              <a:t>αντικείμενο συζήτησης από την αρχαιότητα</a:t>
            </a:r>
          </a:p>
          <a:p>
            <a:pPr marL="0" indent="0">
              <a:buNone/>
            </a:pPr>
            <a:r>
              <a:rPr lang="el-GR" b="1" dirty="0"/>
              <a:t>     π.χ. </a:t>
            </a:r>
            <a:r>
              <a:rPr lang="en-GB" b="1" dirty="0"/>
              <a:t>                   </a:t>
            </a:r>
            <a:r>
              <a:rPr lang="el-GR" b="1" dirty="0"/>
              <a:t>Παλαιά Διαθήκη,</a:t>
            </a:r>
          </a:p>
          <a:p>
            <a:pPr marL="0" indent="0">
              <a:buNone/>
            </a:pPr>
            <a:r>
              <a:rPr lang="el-GR" b="1" dirty="0"/>
              <a:t>                             Ιορδάνης Ποταμός</a:t>
            </a:r>
          </a:p>
          <a:p>
            <a:pPr marL="0" indent="0">
              <a:buNone/>
            </a:pPr>
            <a:endParaRPr lang="el-GR" dirty="0"/>
          </a:p>
          <a:p>
            <a:pPr marL="0" indent="0">
              <a:buNone/>
            </a:pPr>
            <a:r>
              <a:rPr lang="el-GR" dirty="0"/>
              <a:t>            </a:t>
            </a:r>
          </a:p>
          <a:p>
            <a:pPr marL="0" indent="0">
              <a:buNone/>
            </a:pPr>
            <a:r>
              <a:rPr lang="el-GR" b="1" dirty="0"/>
              <a:t>             σχίββωλεθ                                  σίββωλεθ</a:t>
            </a:r>
            <a:endParaRPr lang="en-GB" b="1" dirty="0"/>
          </a:p>
          <a:p>
            <a:pPr marL="0" indent="0">
              <a:buNone/>
            </a:pPr>
            <a:r>
              <a:rPr lang="el-GR" i="1" dirty="0"/>
              <a:t>Κριταί 12,6: ...έλεγε Σίββωλεθ, διότι δεν ηδύνατο να προφέρη ούτω. Τότε επίανον αυτόν και εφόνευον αυτόν</a:t>
            </a:r>
            <a:endParaRPr lang="en-GB" i="1" dirty="0"/>
          </a:p>
          <a:p>
            <a:pPr marL="0" indent="0">
              <a:buNone/>
            </a:pPr>
            <a:endParaRPr lang="el-GR" b="1" dirty="0"/>
          </a:p>
        </p:txBody>
      </p:sp>
      <p:sp>
        <p:nvSpPr>
          <p:cNvPr id="4" name="Rectangle 3"/>
          <p:cNvSpPr/>
          <p:nvPr/>
        </p:nvSpPr>
        <p:spPr>
          <a:xfrm>
            <a:off x="1447800" y="3963924"/>
            <a:ext cx="2286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Γιλεαδίτες</a:t>
            </a:r>
            <a:endParaRPr lang="en-GB" dirty="0"/>
          </a:p>
        </p:txBody>
      </p:sp>
      <p:sp>
        <p:nvSpPr>
          <p:cNvPr id="5" name="Rectangle 4"/>
          <p:cNvSpPr/>
          <p:nvPr/>
        </p:nvSpPr>
        <p:spPr>
          <a:xfrm>
            <a:off x="4572000" y="3962400"/>
            <a:ext cx="2590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Εφραιμίτες</a:t>
            </a:r>
            <a:endParaRPr lang="en-GB" dirty="0"/>
          </a:p>
        </p:txBody>
      </p:sp>
    </p:spTree>
    <p:extLst>
      <p:ext uri="{BB962C8B-B14F-4D97-AF65-F5344CB8AC3E}">
        <p14:creationId xmlns:p14="http://schemas.microsoft.com/office/powerpoint/2010/main" val="3804186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609344"/>
          </a:xfrm>
        </p:spPr>
        <p:txBody>
          <a:bodyPr/>
          <a:lstStyle/>
          <a:p>
            <a:r>
              <a:rPr lang="el-GR" dirty="0"/>
              <a:t>απαρχεσ</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31912" y="1600200"/>
            <a:ext cx="6480175" cy="4864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161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απαρχεσ</a:t>
            </a:r>
            <a:endParaRPr lang="en-GB" dirty="0"/>
          </a:p>
        </p:txBody>
      </p:sp>
      <p:sp>
        <p:nvSpPr>
          <p:cNvPr id="3" name="Content Placeholder 2"/>
          <p:cNvSpPr>
            <a:spLocks noGrp="1"/>
          </p:cNvSpPr>
          <p:nvPr>
            <p:ph idx="1"/>
          </p:nvPr>
        </p:nvSpPr>
        <p:spPr>
          <a:xfrm>
            <a:off x="609600" y="1600200"/>
            <a:ext cx="7772400" cy="4953000"/>
          </a:xfrm>
        </p:spPr>
        <p:txBody>
          <a:bodyPr>
            <a:normAutofit fontScale="92500" lnSpcReduction="10000"/>
          </a:bodyPr>
          <a:lstStyle/>
          <a:p>
            <a:pPr marL="0" indent="0">
              <a:buNone/>
            </a:pPr>
            <a:endParaRPr lang="en-GB" b="1" dirty="0"/>
          </a:p>
          <a:p>
            <a:pPr algn="just">
              <a:lnSpc>
                <a:spcPct val="150000"/>
              </a:lnSpc>
            </a:pPr>
            <a:r>
              <a:rPr lang="el-GR" dirty="0"/>
              <a:t>Μέχρι το </a:t>
            </a:r>
            <a:r>
              <a:rPr lang="el-GR" b="1" dirty="0"/>
              <a:t>β’ μισό του 19ου αι. οι διαλεκτικές παρατηρήσεις ήταν διαισθητικές και μη συστηματικές</a:t>
            </a:r>
            <a:r>
              <a:rPr lang="el-GR" dirty="0"/>
              <a:t>. </a:t>
            </a:r>
          </a:p>
          <a:p>
            <a:pPr algn="just">
              <a:lnSpc>
                <a:spcPct val="150000"/>
              </a:lnSpc>
            </a:pPr>
            <a:r>
              <a:rPr lang="el-GR" dirty="0"/>
              <a:t>Για παράδειγμα, το 1284 ο Γάλλος ποιητής </a:t>
            </a:r>
            <a:r>
              <a:rPr lang="en-US" dirty="0" err="1"/>
              <a:t>Bernant</a:t>
            </a:r>
            <a:r>
              <a:rPr lang="en-US" dirty="0"/>
              <a:t> d’ </a:t>
            </a:r>
            <a:r>
              <a:rPr lang="en-US" dirty="0" err="1"/>
              <a:t>Auriac</a:t>
            </a:r>
            <a:r>
              <a:rPr lang="el-GR" dirty="0"/>
              <a:t> εισάγει τους όρους </a:t>
            </a:r>
            <a:r>
              <a:rPr lang="en-US" b="1" i="1" dirty="0"/>
              <a:t>langue </a:t>
            </a:r>
            <a:r>
              <a:rPr lang="en-US" b="1" i="1" dirty="0" err="1"/>
              <a:t>d’oil</a:t>
            </a:r>
            <a:r>
              <a:rPr lang="en-US" b="1" dirty="0"/>
              <a:t> </a:t>
            </a:r>
            <a:r>
              <a:rPr lang="el-GR" dirty="0"/>
              <a:t>και </a:t>
            </a:r>
            <a:r>
              <a:rPr lang="en-US" b="1" i="1" dirty="0"/>
              <a:t>langue d’</a:t>
            </a:r>
            <a:r>
              <a:rPr lang="el-GR" b="1" i="1" dirty="0"/>
              <a:t> </a:t>
            </a:r>
            <a:r>
              <a:rPr lang="en-US" b="1" i="1" dirty="0" err="1"/>
              <a:t>oc</a:t>
            </a:r>
            <a:r>
              <a:rPr lang="en-US" b="1" dirty="0"/>
              <a:t> </a:t>
            </a:r>
            <a:r>
              <a:rPr lang="el-GR" dirty="0"/>
              <a:t>για να προσδιορίσει τη διαλεκτική διαφορά μεταξύ βορρά (</a:t>
            </a:r>
            <a:r>
              <a:rPr lang="en-US" i="1" dirty="0"/>
              <a:t>oil</a:t>
            </a:r>
            <a:r>
              <a:rPr lang="en-US" dirty="0"/>
              <a:t>, </a:t>
            </a:r>
            <a:r>
              <a:rPr lang="el-GR" dirty="0"/>
              <a:t>σήμερα </a:t>
            </a:r>
            <a:r>
              <a:rPr lang="en-US" dirty="0" err="1"/>
              <a:t>oui</a:t>
            </a:r>
            <a:r>
              <a:rPr lang="en-US" dirty="0"/>
              <a:t>) </a:t>
            </a:r>
            <a:r>
              <a:rPr lang="el-GR" dirty="0"/>
              <a:t>και νότου (</a:t>
            </a:r>
            <a:r>
              <a:rPr lang="en-US" i="1" dirty="0" err="1"/>
              <a:t>oc</a:t>
            </a:r>
            <a:r>
              <a:rPr lang="en-US" dirty="0"/>
              <a:t>)</a:t>
            </a:r>
            <a:r>
              <a:rPr lang="el-GR" dirty="0"/>
              <a:t> για την λέξη «ναι»</a:t>
            </a:r>
            <a:r>
              <a:rPr lang="en-US" dirty="0"/>
              <a:t>. </a:t>
            </a:r>
            <a:endParaRPr lang="el-GR" dirty="0"/>
          </a:p>
          <a:p>
            <a:pPr algn="just">
              <a:lnSpc>
                <a:spcPct val="150000"/>
              </a:lnSpc>
            </a:pPr>
            <a:endParaRPr lang="el-GR" dirty="0"/>
          </a:p>
          <a:p>
            <a:pPr lvl="1">
              <a:lnSpc>
                <a:spcPct val="150000"/>
              </a:lnSpc>
              <a:buFont typeface="Wingdings" pitchFamily="2" charset="2"/>
              <a:buChar char="Ø"/>
            </a:pPr>
            <a:r>
              <a:rPr lang="el-GR" sz="2000" b="1" dirty="0"/>
              <a:t>Οι όροι του </a:t>
            </a:r>
            <a:r>
              <a:rPr lang="en-US" sz="2000" dirty="0"/>
              <a:t>d’ </a:t>
            </a:r>
            <a:r>
              <a:rPr lang="en-US" sz="2000" dirty="0" err="1"/>
              <a:t>Auriac</a:t>
            </a:r>
            <a:r>
              <a:rPr lang="el-GR" sz="2000" dirty="0"/>
              <a:t>  χρησιμοποιούνται μέχρι και σήμερα για να χαρακτηρίσουν τον διαλεκτικό διαχωρισμό που εξακολουθεί να υφίσταται.</a:t>
            </a:r>
            <a:endParaRPr lang="en-GB" sz="2000" b="1" dirty="0"/>
          </a:p>
        </p:txBody>
      </p:sp>
    </p:spTree>
    <p:extLst>
      <p:ext uri="{BB962C8B-B14F-4D97-AF65-F5344CB8AC3E}">
        <p14:creationId xmlns:p14="http://schemas.microsoft.com/office/powerpoint/2010/main" val="345761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απαρχεσ</a:t>
            </a:r>
            <a:endParaRPr lang="en-GB" dirty="0"/>
          </a:p>
        </p:txBody>
      </p:sp>
      <p:sp>
        <p:nvSpPr>
          <p:cNvPr id="3" name="Content Placeholder 2"/>
          <p:cNvSpPr>
            <a:spLocks noGrp="1"/>
          </p:cNvSpPr>
          <p:nvPr>
            <p:ph idx="1"/>
          </p:nvPr>
        </p:nvSpPr>
        <p:spPr/>
        <p:txBody>
          <a:bodyPr/>
          <a:lstStyle/>
          <a:p>
            <a:pPr marL="0" indent="0">
              <a:buNone/>
            </a:pPr>
            <a:endParaRPr lang="en-GB" b="1" dirty="0"/>
          </a:p>
          <a:p>
            <a:pPr marL="0" indent="0">
              <a:buNone/>
            </a:pPr>
            <a:r>
              <a:rPr lang="el-GR" b="1" dirty="0"/>
              <a:t>ως το β’ μισό του 19ου αι. </a:t>
            </a:r>
            <a:r>
              <a:rPr lang="el-GR" b="1" dirty="0">
                <a:solidFill>
                  <a:schemeClr val="accent1"/>
                </a:solidFill>
              </a:rPr>
              <a:t>διαισθητικές,  μη συστηματικές </a:t>
            </a:r>
            <a:r>
              <a:rPr lang="el-GR" b="1" dirty="0"/>
              <a:t>παρατηρήσεις</a:t>
            </a:r>
          </a:p>
          <a:p>
            <a:r>
              <a:rPr lang="el-GR" b="1" dirty="0"/>
              <a:t>         1284 ο Γάλλος ποιητής </a:t>
            </a:r>
            <a:r>
              <a:rPr lang="en-GB" b="1" dirty="0" err="1"/>
              <a:t>Bernant</a:t>
            </a:r>
            <a:r>
              <a:rPr lang="en-GB" b="1" dirty="0"/>
              <a:t> d’ </a:t>
            </a:r>
            <a:r>
              <a:rPr lang="en-GB" b="1" dirty="0" err="1"/>
              <a:t>Auriac</a:t>
            </a:r>
            <a:endParaRPr lang="el-GR" b="1" dirty="0">
              <a:sym typeface="Wingdings" panose="05000000000000000000" pitchFamily="2" charset="2"/>
            </a:endParaRPr>
          </a:p>
          <a:p>
            <a:pPr marL="0" indent="0">
              <a:buNone/>
            </a:pPr>
            <a:endParaRPr lang="en-GB" b="1" dirty="0"/>
          </a:p>
        </p:txBody>
      </p:sp>
      <p:sp>
        <p:nvSpPr>
          <p:cNvPr id="4" name="Rectangle 3"/>
          <p:cNvSpPr/>
          <p:nvPr/>
        </p:nvSpPr>
        <p:spPr>
          <a:xfrm>
            <a:off x="2133600" y="4572000"/>
            <a:ext cx="487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langue d’</a:t>
            </a:r>
            <a:r>
              <a:rPr lang="fr-FR" sz="2400" dirty="0" err="1"/>
              <a:t>oil</a:t>
            </a:r>
            <a:r>
              <a:rPr lang="fr-FR" sz="2400" dirty="0"/>
              <a:t> vs langue d’oc</a:t>
            </a:r>
          </a:p>
        </p:txBody>
      </p:sp>
      <p:sp>
        <p:nvSpPr>
          <p:cNvPr id="5" name="Down Arrow 4"/>
          <p:cNvSpPr/>
          <p:nvPr/>
        </p:nvSpPr>
        <p:spPr>
          <a:xfrm>
            <a:off x="4191000" y="3962400"/>
            <a:ext cx="609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0811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απαρχεσ</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2133599"/>
            <a:ext cx="3375207" cy="345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33600"/>
            <a:ext cx="3584495" cy="345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918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απαρχεσ</a:t>
            </a:r>
            <a:endParaRPr lang="en-GB" dirty="0"/>
          </a:p>
        </p:txBody>
      </p:sp>
      <p:sp>
        <p:nvSpPr>
          <p:cNvPr id="3" name="Content Placeholder 2"/>
          <p:cNvSpPr>
            <a:spLocks noGrp="1"/>
          </p:cNvSpPr>
          <p:nvPr>
            <p:ph idx="1"/>
          </p:nvPr>
        </p:nvSpPr>
        <p:spPr/>
        <p:txBody>
          <a:bodyPr/>
          <a:lstStyle/>
          <a:p>
            <a:pPr lvl="0">
              <a:buClr>
                <a:srgbClr val="B71E42"/>
              </a:buClr>
            </a:pPr>
            <a:endParaRPr lang="en-GB" b="1" dirty="0">
              <a:solidFill>
                <a:prstClr val="black"/>
              </a:solidFill>
            </a:endParaRPr>
          </a:p>
          <a:p>
            <a:pPr lvl="0">
              <a:buClr>
                <a:srgbClr val="B71E42"/>
              </a:buClr>
            </a:pPr>
            <a:r>
              <a:rPr lang="el-GR" b="1" dirty="0">
                <a:solidFill>
                  <a:prstClr val="black"/>
                </a:solidFill>
              </a:rPr>
              <a:t>1387, ο John de Trevisa </a:t>
            </a:r>
            <a:r>
              <a:rPr lang="en-GB" b="1" dirty="0">
                <a:solidFill>
                  <a:prstClr val="black"/>
                </a:solidFill>
                <a:sym typeface="Wingdings" panose="05000000000000000000" pitchFamily="2" charset="2"/>
              </a:rPr>
              <a:t> </a:t>
            </a:r>
            <a:r>
              <a:rPr lang="el-GR" b="1" dirty="0">
                <a:solidFill>
                  <a:prstClr val="black"/>
                </a:solidFill>
              </a:rPr>
              <a:t>κάτοικοι της μέσης Αγγλίας κατανοούν καλύτερα τους κατοίκους της Βόρειας και Νότιας Αγγλίας απ’ όσο κατανοούν οι βόρειοι και οι νότιοι ο ένας τον άλλο.</a:t>
            </a:r>
            <a:endParaRPr lang="en-GB" b="1" dirty="0">
              <a:solidFill>
                <a:prstClr val="black"/>
              </a:solidFill>
            </a:endParaRPr>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99" y="3733800"/>
            <a:ext cx="1690991"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6450384" y="4447032"/>
            <a:ext cx="430911" cy="201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p:cNvSpPr/>
          <p:nvPr/>
        </p:nvSpPr>
        <p:spPr>
          <a:xfrm>
            <a:off x="6441620" y="5099304"/>
            <a:ext cx="568779"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6450384" y="5638800"/>
            <a:ext cx="636216"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066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381000" y="457200"/>
            <a:ext cx="7772400" cy="1609344"/>
          </a:xfrm>
        </p:spPr>
        <p:txBody>
          <a:bodyPr>
            <a:noAutofit/>
          </a:bodyPr>
          <a:lstStyle/>
          <a:p>
            <a:pPr algn="ctr"/>
            <a:r>
              <a:rPr lang="el-GR" sz="3000" dirty="0"/>
              <a:t>Ιστορια</a:t>
            </a:r>
            <a:br>
              <a:rPr lang="el-GR" sz="3000" dirty="0"/>
            </a:br>
            <a:r>
              <a:rPr lang="el-GR" sz="3000" dirty="0"/>
              <a:t>αρχαια ελληνικη γλωσσα – αρχαιεσ ελληνικεσ διαλεκτοι</a:t>
            </a:r>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762000" y="2066544"/>
            <a:ext cx="7543800" cy="4486656"/>
          </a:xfrm>
        </p:spPr>
        <p:txBody>
          <a:bodyPr>
            <a:normAutofit fontScale="92500" lnSpcReduction="20000"/>
          </a:bodyPr>
          <a:lstStyle/>
          <a:p>
            <a:pPr marL="0" indent="0">
              <a:lnSpc>
                <a:spcPct val="170000"/>
              </a:lnSpc>
              <a:buNone/>
            </a:pPr>
            <a:r>
              <a:rPr lang="el-GR" sz="2500" b="1" dirty="0"/>
              <a:t>Διαλεκτικές ομάδες:</a:t>
            </a:r>
            <a:endParaRPr lang="el-GR" sz="2500" dirty="0"/>
          </a:p>
          <a:p>
            <a:pPr>
              <a:lnSpc>
                <a:spcPct val="170000"/>
              </a:lnSpc>
            </a:pPr>
            <a:r>
              <a:rPr lang="el-GR" dirty="0"/>
              <a:t>Ιωνική-Αττική</a:t>
            </a:r>
          </a:p>
          <a:p>
            <a:pPr>
              <a:lnSpc>
                <a:spcPct val="170000"/>
              </a:lnSpc>
            </a:pPr>
            <a:r>
              <a:rPr lang="el-GR" dirty="0" err="1"/>
              <a:t>Αρκαδο</a:t>
            </a:r>
            <a:r>
              <a:rPr lang="el-GR" dirty="0"/>
              <a:t>-Κυπριακή</a:t>
            </a:r>
          </a:p>
          <a:p>
            <a:pPr>
              <a:lnSpc>
                <a:spcPct val="170000"/>
              </a:lnSpc>
            </a:pPr>
            <a:r>
              <a:rPr lang="el-GR" dirty="0"/>
              <a:t>Αιολική (Ο Ανδριώτης (1995) ενοποιεί τις πρώτες δύο (Αρκαδο Κυπριακή και Αιολική) με τον όρο </a:t>
            </a:r>
            <a:r>
              <a:rPr lang="el-GR" b="1" dirty="0"/>
              <a:t>κεντρική</a:t>
            </a:r>
            <a:r>
              <a:rPr lang="el-GR" dirty="0"/>
              <a:t> και αναγνωρίζει 3 διαλεκτικές ομάδες.)</a:t>
            </a:r>
          </a:p>
          <a:p>
            <a:pPr>
              <a:lnSpc>
                <a:spcPct val="170000"/>
              </a:lnSpc>
            </a:pPr>
            <a:r>
              <a:rPr lang="el-GR" dirty="0"/>
              <a:t>Δυτική (Δωρική της Πελοποννήσου, της Ηπείρου και της Δυτικής Στερεάς). (Α. Φ. Χριστίδης 2001: 285)</a:t>
            </a:r>
          </a:p>
          <a:p>
            <a:endParaRPr lang="el-GR" dirty="0"/>
          </a:p>
        </p:txBody>
      </p:sp>
      <p:pic>
        <p:nvPicPr>
          <p:cNvPr id="4" name="Picture 2">
            <a:extLst>
              <a:ext uri="{FF2B5EF4-FFF2-40B4-BE49-F238E27FC236}">
                <a16:creationId xmlns:a16="http://schemas.microsoft.com/office/drawing/2014/main" id="{9D9D5499-D205-9345-9B20-DC99AAF63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558985"/>
            <a:ext cx="1417450" cy="120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78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Διαλεκτικη γεωγραφια</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1981200" y="2819400"/>
            <a:ext cx="51816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καθοριστικό βήμα: </a:t>
            </a:r>
          </a:p>
          <a:p>
            <a:pPr algn="ctr"/>
            <a:r>
              <a:rPr lang="el-GR" sz="2400" dirty="0"/>
              <a:t>β’ μισό του 19</a:t>
            </a:r>
            <a:r>
              <a:rPr lang="el-GR" sz="2400" baseline="30000" dirty="0"/>
              <a:t>ου</a:t>
            </a:r>
            <a:r>
              <a:rPr lang="el-GR" sz="2400" dirty="0"/>
              <a:t> αι. </a:t>
            </a:r>
            <a:endParaRPr lang="en-GB" sz="2400" dirty="0"/>
          </a:p>
        </p:txBody>
      </p:sp>
      <p:sp>
        <p:nvSpPr>
          <p:cNvPr id="5" name="Rectangle 4"/>
          <p:cNvSpPr/>
          <p:nvPr/>
        </p:nvSpPr>
        <p:spPr>
          <a:xfrm>
            <a:off x="3581400" y="4267200"/>
            <a:ext cx="5105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πρώτες απόπειρες συστηματοποίησης</a:t>
            </a:r>
            <a:endParaRPr lang="en-GB" sz="2000" dirty="0"/>
          </a:p>
        </p:txBody>
      </p:sp>
      <p:sp>
        <p:nvSpPr>
          <p:cNvPr id="6" name="Down Arrow 5"/>
          <p:cNvSpPr/>
          <p:nvPr/>
        </p:nvSpPr>
        <p:spPr>
          <a:xfrm>
            <a:off x="6137148" y="4114800"/>
            <a:ext cx="457200" cy="6096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935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Διαλεκτικη γεωγραφια</a:t>
            </a:r>
            <a:endParaRPr lang="en-GB" dirty="0"/>
          </a:p>
        </p:txBody>
      </p:sp>
      <p:sp>
        <p:nvSpPr>
          <p:cNvPr id="3" name="Content Placeholder 2"/>
          <p:cNvSpPr>
            <a:spLocks noGrp="1"/>
          </p:cNvSpPr>
          <p:nvPr>
            <p:ph idx="1"/>
          </p:nvPr>
        </p:nvSpPr>
        <p:spPr>
          <a:xfrm>
            <a:off x="685800" y="1828800"/>
            <a:ext cx="7772400" cy="4343400"/>
          </a:xfrm>
        </p:spPr>
        <p:txBody>
          <a:bodyPr>
            <a:normAutofit fontScale="85000" lnSpcReduction="20000"/>
          </a:bodyPr>
          <a:lstStyle/>
          <a:p>
            <a:r>
              <a:rPr lang="el-GR" sz="2500" b="1" dirty="0" err="1"/>
              <a:t>Νεογραμματικοί</a:t>
            </a:r>
            <a:r>
              <a:rPr lang="el-GR" sz="2500" b="1" dirty="0"/>
              <a:t>:</a:t>
            </a:r>
          </a:p>
          <a:p>
            <a:endParaRPr lang="el-GR" dirty="0"/>
          </a:p>
          <a:p>
            <a:pPr>
              <a:lnSpc>
                <a:spcPct val="110000"/>
              </a:lnSpc>
              <a:buFont typeface="Wingdings" pitchFamily="2" charset="2"/>
              <a:buChar char="Ø"/>
            </a:pPr>
            <a:r>
              <a:rPr lang="el-GR" sz="2400" dirty="0">
                <a:sym typeface="Wingdings" pitchFamily="2" charset="2"/>
              </a:rPr>
              <a:t>χάρη στην μελέτη των κλασικών γλωσσών είχαν οδηγηθεί σε σημαντικές ανακαλύψεις πάνω στη σχέση ανάμεσα σε πολλές σύγχρονες και κλασικές γλώσσες </a:t>
            </a:r>
          </a:p>
          <a:p>
            <a:pPr>
              <a:lnSpc>
                <a:spcPct val="110000"/>
              </a:lnSpc>
              <a:buFont typeface="Wingdings" pitchFamily="2" charset="2"/>
              <a:buChar char="Ø"/>
            </a:pPr>
            <a:r>
              <a:rPr lang="el-GR" sz="2400" dirty="0">
                <a:sym typeface="Wingdings" pitchFamily="2" charset="2"/>
              </a:rPr>
              <a:t>είχαν αρχίσει να αναζητούν γενικές αρχές που διέπουν την γλωσσική αλλαγή </a:t>
            </a:r>
          </a:p>
          <a:p>
            <a:pPr>
              <a:lnSpc>
                <a:spcPct val="110000"/>
              </a:lnSpc>
              <a:buFont typeface="Wingdings" pitchFamily="2" charset="2"/>
              <a:buChar char="Ø"/>
            </a:pPr>
            <a:endParaRPr lang="el-GR" sz="2400" dirty="0">
              <a:sym typeface="Wingdings" pitchFamily="2" charset="2"/>
            </a:endParaRPr>
          </a:p>
          <a:p>
            <a:pPr>
              <a:lnSpc>
                <a:spcPct val="110000"/>
              </a:lnSpc>
              <a:buFont typeface="Wingdings" pitchFamily="2" charset="2"/>
              <a:buChar char="Ø"/>
            </a:pPr>
            <a:r>
              <a:rPr lang="el-GR" sz="2400" dirty="0"/>
              <a:t>Υποστήριζαν:</a:t>
            </a:r>
          </a:p>
          <a:p>
            <a:endParaRPr lang="el-GR" dirty="0"/>
          </a:p>
          <a:p>
            <a:endParaRPr lang="el-GR" dirty="0"/>
          </a:p>
          <a:p>
            <a:pPr marL="0" indent="0">
              <a:buNone/>
            </a:pPr>
            <a:r>
              <a:rPr lang="el-GR" dirty="0"/>
              <a:t> </a:t>
            </a:r>
            <a:endParaRPr lang="en-GB" dirty="0"/>
          </a:p>
        </p:txBody>
      </p:sp>
      <p:sp>
        <p:nvSpPr>
          <p:cNvPr id="5" name="Rectangle 3">
            <a:extLst>
              <a:ext uri="{FF2B5EF4-FFF2-40B4-BE49-F238E27FC236}">
                <a16:creationId xmlns:a16="http://schemas.microsoft.com/office/drawing/2014/main" id="{B3A5B50B-4D3E-B04D-B5BB-A8D0D1751A20}"/>
              </a:ext>
            </a:extLst>
          </p:cNvPr>
          <p:cNvSpPr/>
          <p:nvPr/>
        </p:nvSpPr>
        <p:spPr>
          <a:xfrm rot="21052445">
            <a:off x="1701032" y="4949151"/>
            <a:ext cx="6199136" cy="805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Οι φωνολογικές αλλαγές δεν έχουν εξαιρέσεις</a:t>
            </a:r>
            <a:endParaRPr lang="en-GB" dirty="0"/>
          </a:p>
        </p:txBody>
      </p:sp>
    </p:spTree>
    <p:extLst>
      <p:ext uri="{BB962C8B-B14F-4D97-AF65-F5344CB8AC3E}">
        <p14:creationId xmlns:p14="http://schemas.microsoft.com/office/powerpoint/2010/main" val="924710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Διαλεκτικη γεωγραφια</a:t>
            </a:r>
            <a:endParaRPr lang="en-GB" dirty="0"/>
          </a:p>
        </p:txBody>
      </p:sp>
      <p:sp>
        <p:nvSpPr>
          <p:cNvPr id="3" name="Content Placeholder 2"/>
          <p:cNvSpPr>
            <a:spLocks noGrp="1"/>
          </p:cNvSpPr>
          <p:nvPr>
            <p:ph idx="1"/>
          </p:nvPr>
        </p:nvSpPr>
        <p:spPr/>
        <p:txBody>
          <a:bodyPr/>
          <a:lstStyle/>
          <a:p>
            <a:r>
              <a:rPr lang="el-GR" b="1" dirty="0"/>
              <a:t>Νεογραμματικοί</a:t>
            </a:r>
          </a:p>
          <a:p>
            <a:endParaRPr lang="el-GR" dirty="0"/>
          </a:p>
          <a:p>
            <a:endParaRPr lang="el-GR" dirty="0"/>
          </a:p>
          <a:p>
            <a:pPr marL="0" indent="0">
              <a:buNone/>
            </a:pPr>
            <a:r>
              <a:rPr lang="el-GR" dirty="0"/>
              <a:t> </a:t>
            </a:r>
          </a:p>
          <a:p>
            <a:pPr>
              <a:lnSpc>
                <a:spcPct val="150000"/>
              </a:lnSpc>
            </a:pPr>
            <a:r>
              <a:rPr lang="el-GR" dirty="0"/>
              <a:t>Τα πρώτα ευρήματα των </a:t>
            </a:r>
            <a:r>
              <a:rPr lang="el-GR" dirty="0" err="1"/>
              <a:t>διαλεκτολόγων</a:t>
            </a:r>
            <a:r>
              <a:rPr lang="el-GR" dirty="0"/>
              <a:t> ανέδειξαν μια ασύλληπτη ποικιλότητα, πράγμα που έδειχνε να αντικρούει τον ισχυρισμό για απουσία εξαιρέσεων στις φωνολογικές αλλαγές.</a:t>
            </a:r>
          </a:p>
          <a:p>
            <a:pPr marL="0" indent="0">
              <a:buNone/>
            </a:pPr>
            <a:endParaRPr lang="en-GB" dirty="0"/>
          </a:p>
        </p:txBody>
      </p:sp>
      <p:sp>
        <p:nvSpPr>
          <p:cNvPr id="4" name="Rectangle 3"/>
          <p:cNvSpPr/>
          <p:nvPr/>
        </p:nvSpPr>
        <p:spPr>
          <a:xfrm rot="21052445">
            <a:off x="1513530" y="2452851"/>
            <a:ext cx="502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Οι φωνολογικές αλλαγές δεν έχουν εξαιρέσεις</a:t>
            </a:r>
            <a:endParaRPr lang="en-GB" dirty="0"/>
          </a:p>
        </p:txBody>
      </p:sp>
    </p:spTree>
    <p:extLst>
      <p:ext uri="{BB962C8B-B14F-4D97-AF65-F5344CB8AC3E}">
        <p14:creationId xmlns:p14="http://schemas.microsoft.com/office/powerpoint/2010/main" val="2913911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Διαλεκτικη γεωγραφια</a:t>
            </a:r>
            <a:endParaRPr lang="en-GB" dirty="0"/>
          </a:p>
        </p:txBody>
      </p:sp>
      <p:sp>
        <p:nvSpPr>
          <p:cNvPr id="3" name="Content Placeholder 2"/>
          <p:cNvSpPr>
            <a:spLocks noGrp="1"/>
          </p:cNvSpPr>
          <p:nvPr>
            <p:ph idx="1"/>
          </p:nvPr>
        </p:nvSpPr>
        <p:spPr>
          <a:xfrm>
            <a:off x="685800" y="1752600"/>
            <a:ext cx="7772400" cy="4419600"/>
          </a:xfrm>
        </p:spPr>
        <p:txBody>
          <a:bodyPr/>
          <a:lstStyle/>
          <a:p>
            <a:pPr marL="0" indent="0">
              <a:buNone/>
            </a:pPr>
            <a:endParaRPr lang="el-GR" dirty="0"/>
          </a:p>
          <a:p>
            <a:r>
              <a:rPr lang="el-GR" b="1" dirty="0"/>
              <a:t>Διαλεκτικοί γεωγράφοι </a:t>
            </a:r>
          </a:p>
          <a:p>
            <a:pPr marL="0" indent="0">
              <a:buNone/>
            </a:pPr>
            <a:r>
              <a:rPr lang="el-GR" dirty="0"/>
              <a:t> </a:t>
            </a:r>
          </a:p>
          <a:p>
            <a:pPr marL="0" indent="0">
              <a:buNone/>
            </a:pPr>
            <a:endParaRPr lang="en-GB" dirty="0"/>
          </a:p>
        </p:txBody>
      </p:sp>
      <p:sp>
        <p:nvSpPr>
          <p:cNvPr id="5" name="Rectangle 4"/>
          <p:cNvSpPr/>
          <p:nvPr/>
        </p:nvSpPr>
        <p:spPr>
          <a:xfrm rot="21077376">
            <a:off x="1765688" y="2683852"/>
            <a:ext cx="3733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αδιανόητη ετερογένεια δεδομένων</a:t>
            </a:r>
            <a:endParaRPr lang="en-GB" dirty="0"/>
          </a:p>
        </p:txBody>
      </p:sp>
      <p:sp>
        <p:nvSpPr>
          <p:cNvPr id="6" name="Rectangle 5"/>
          <p:cNvSpPr/>
          <p:nvPr/>
        </p:nvSpPr>
        <p:spPr>
          <a:xfrm rot="21045802">
            <a:off x="4214236" y="3018892"/>
            <a:ext cx="3962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καχυποψία σχεδόν σε κάθε μορφή γλωσσολογικής θεωρίας </a:t>
            </a:r>
            <a:endParaRPr lang="en-GB" dirty="0"/>
          </a:p>
        </p:txBody>
      </p:sp>
      <p:sp>
        <p:nvSpPr>
          <p:cNvPr id="7" name="TextBox 6">
            <a:extLst>
              <a:ext uri="{FF2B5EF4-FFF2-40B4-BE49-F238E27FC236}">
                <a16:creationId xmlns:a16="http://schemas.microsoft.com/office/drawing/2014/main" id="{6C867DA0-F1CB-494C-A844-19104D087838}"/>
              </a:ext>
            </a:extLst>
          </p:cNvPr>
          <p:cNvSpPr txBox="1"/>
          <p:nvPr/>
        </p:nvSpPr>
        <p:spPr>
          <a:xfrm>
            <a:off x="808472" y="4182578"/>
            <a:ext cx="7391400" cy="253915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l-GR" dirty="0"/>
              <a:t>Ως αποτέλεσμα, οι διαλεκτικοί γεωγράφοι αντιμετώπιζαν με καχυποψία κάθε μορφή γλωσσολογικής θεωρίας και για αρκετό διάστημα δεν ενδιαφέρθηκαν για γενικά γλωσσολογικά θέματα. </a:t>
            </a:r>
            <a:r>
              <a:rPr lang="el-GR" sz="2000" b="1" dirty="0"/>
              <a:t>Κατά τις τελευταίες δεκαετίες του 20ού αι. ωστόσο, σημειώθηκε μια αμοιβαία προσέγγιση.</a:t>
            </a:r>
          </a:p>
          <a:p>
            <a:endParaRPr lang="el-GR" dirty="0"/>
          </a:p>
        </p:txBody>
      </p:sp>
    </p:spTree>
    <p:extLst>
      <p:ext uri="{BB962C8B-B14F-4D97-AF65-F5344CB8AC3E}">
        <p14:creationId xmlns:p14="http://schemas.microsoft.com/office/powerpoint/2010/main" val="3126556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Διαλεκτικη γεωγραφια</a:t>
            </a:r>
          </a:p>
        </p:txBody>
      </p:sp>
      <p:sp>
        <p:nvSpPr>
          <p:cNvPr id="3" name="Content Placeholder 2"/>
          <p:cNvSpPr>
            <a:spLocks noGrp="1"/>
          </p:cNvSpPr>
          <p:nvPr>
            <p:ph idx="1"/>
          </p:nvPr>
        </p:nvSpPr>
        <p:spPr/>
        <p:txBody>
          <a:bodyPr/>
          <a:lstStyle/>
          <a:p>
            <a:endParaRPr lang="el-GR" dirty="0"/>
          </a:p>
          <a:p>
            <a:pPr>
              <a:lnSpc>
                <a:spcPct val="150000"/>
              </a:lnSpc>
            </a:pPr>
            <a:r>
              <a:rPr lang="el-GR" dirty="0"/>
              <a:t>Αφορά ένα </a:t>
            </a:r>
            <a:r>
              <a:rPr lang="el-GR" b="1" dirty="0"/>
              <a:t>σύνολο </a:t>
            </a:r>
            <a:r>
              <a:rPr lang="el-GR" b="1" dirty="0">
                <a:solidFill>
                  <a:schemeClr val="accent1"/>
                </a:solidFill>
              </a:rPr>
              <a:t>μεθόδων</a:t>
            </a:r>
            <a:r>
              <a:rPr lang="el-GR" b="1" dirty="0"/>
              <a:t> για τη </a:t>
            </a:r>
            <a:r>
              <a:rPr lang="el-GR" dirty="0"/>
              <a:t>συστηματική συλλογή</a:t>
            </a:r>
            <a:r>
              <a:rPr lang="el-GR" b="1" dirty="0"/>
              <a:t> δεδομένων που εμφανίζουν </a:t>
            </a:r>
            <a:r>
              <a:rPr lang="el-GR" b="1" dirty="0">
                <a:solidFill>
                  <a:schemeClr val="accent1">
                    <a:lumMod val="75000"/>
                  </a:schemeClr>
                </a:solidFill>
              </a:rPr>
              <a:t>διαλεκτικές διαφορές</a:t>
            </a:r>
          </a:p>
          <a:p>
            <a:pPr>
              <a:lnSpc>
                <a:spcPct val="150000"/>
              </a:lnSpc>
            </a:pPr>
            <a:r>
              <a:rPr lang="el-GR" b="1" dirty="0"/>
              <a:t>απώτερος σκοπός η </a:t>
            </a:r>
            <a:r>
              <a:rPr lang="el-GR" b="1" dirty="0">
                <a:solidFill>
                  <a:schemeClr val="accent1"/>
                </a:solidFill>
              </a:rPr>
              <a:t>καταγραφή των γλωσσικών τύπων </a:t>
            </a:r>
            <a:r>
              <a:rPr lang="el-GR" b="1" dirty="0"/>
              <a:t>σε ειδικούς χάρτες</a:t>
            </a:r>
          </a:p>
          <a:p>
            <a:endParaRPr lang="el-GR" dirty="0"/>
          </a:p>
        </p:txBody>
      </p:sp>
    </p:spTree>
    <p:extLst>
      <p:ext uri="{BB962C8B-B14F-4D97-AF65-F5344CB8AC3E}">
        <p14:creationId xmlns:p14="http://schemas.microsoft.com/office/powerpoint/2010/main" val="1309191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Georg </a:t>
            </a:r>
            <a:r>
              <a:rPr lang="en-US" dirty="0" err="1"/>
              <a:t>Wenker</a:t>
            </a:r>
            <a:r>
              <a:rPr lang="en-US" dirty="0"/>
              <a:t> (1852-1911)</a:t>
            </a:r>
            <a:endParaRPr lang="el-GR" dirty="0"/>
          </a:p>
        </p:txBody>
      </p:sp>
      <p:sp>
        <p:nvSpPr>
          <p:cNvPr id="3" name="Content Placeholder 2"/>
          <p:cNvSpPr>
            <a:spLocks noGrp="1"/>
          </p:cNvSpPr>
          <p:nvPr>
            <p:ph idx="1"/>
          </p:nvPr>
        </p:nvSpPr>
        <p:spPr>
          <a:xfrm>
            <a:off x="683741" y="1981200"/>
            <a:ext cx="7732747" cy="4574217"/>
          </a:xfrm>
        </p:spPr>
        <p:txBody>
          <a:bodyPr>
            <a:normAutofit fontScale="92500" lnSpcReduction="10000"/>
          </a:bodyPr>
          <a:lstStyle/>
          <a:p>
            <a:pPr algn="just">
              <a:lnSpc>
                <a:spcPct val="120000"/>
              </a:lnSpc>
            </a:pPr>
            <a:r>
              <a:rPr lang="el-GR" sz="2200" dirty="0">
                <a:cs typeface="Calibri" panose="020F0502020204030204" pitchFamily="34" charset="0"/>
              </a:rPr>
              <a:t>Το πρώτο έργο καταγραφής διαλεκτικών δεδομένων που μπορεί να ενταχτεί στη διαλεκτική γεωγραφία ξεκινά στη Γερμανία από τον </a:t>
            </a:r>
            <a:r>
              <a:rPr lang="en-US" sz="2200" dirty="0">
                <a:cs typeface="Calibri" panose="020F0502020204030204" pitchFamily="34" charset="0"/>
              </a:rPr>
              <a:t>Georg </a:t>
            </a:r>
            <a:r>
              <a:rPr lang="en-US" sz="2200" dirty="0" err="1">
                <a:cs typeface="Calibri" panose="020F0502020204030204" pitchFamily="34" charset="0"/>
              </a:rPr>
              <a:t>Wenker</a:t>
            </a:r>
            <a:r>
              <a:rPr lang="en-US" sz="2200" dirty="0">
                <a:cs typeface="Calibri" panose="020F0502020204030204" pitchFamily="34" charset="0"/>
              </a:rPr>
              <a:t>.</a:t>
            </a:r>
            <a:endParaRPr lang="el-GR" sz="2200" b="1" dirty="0">
              <a:solidFill>
                <a:schemeClr val="accent1">
                  <a:lumMod val="75000"/>
                </a:schemeClr>
              </a:solidFill>
              <a:cs typeface="Calibri" panose="020F0502020204030204" pitchFamily="34" charset="0"/>
            </a:endParaRPr>
          </a:p>
          <a:p>
            <a:pPr>
              <a:lnSpc>
                <a:spcPct val="120000"/>
              </a:lnSpc>
            </a:pPr>
            <a:r>
              <a:rPr lang="en-US" sz="2200" dirty="0">
                <a:cs typeface="Calibri" panose="020F0502020204030204" pitchFamily="34" charset="0"/>
              </a:rPr>
              <a:t>O </a:t>
            </a:r>
            <a:r>
              <a:rPr lang="en-US" sz="2200" dirty="0" err="1">
                <a:cs typeface="Calibri" panose="020F0502020204030204" pitchFamily="34" charset="0"/>
              </a:rPr>
              <a:t>Wenker</a:t>
            </a:r>
            <a:r>
              <a:rPr lang="en-US" sz="2200" dirty="0">
                <a:cs typeface="Calibri" panose="020F0502020204030204" pitchFamily="34" charset="0"/>
              </a:rPr>
              <a:t> </a:t>
            </a:r>
            <a:r>
              <a:rPr lang="el-GR" sz="2200" dirty="0">
                <a:cs typeface="Calibri" panose="020F0502020204030204" pitchFamily="34" charset="0"/>
              </a:rPr>
              <a:t>αποστέλλει μια </a:t>
            </a:r>
            <a:r>
              <a:rPr lang="el-GR" sz="2200" b="1" dirty="0">
                <a:solidFill>
                  <a:schemeClr val="accent1">
                    <a:lumMod val="75000"/>
                  </a:schemeClr>
                </a:solidFill>
                <a:cs typeface="Calibri" panose="020F0502020204030204" pitchFamily="34" charset="0"/>
              </a:rPr>
              <a:t>λίστα προτάσεων </a:t>
            </a:r>
            <a:r>
              <a:rPr lang="el-GR" sz="2200" dirty="0">
                <a:cs typeface="Calibri" panose="020F0502020204030204" pitchFamily="34" charset="0"/>
              </a:rPr>
              <a:t>στην επίσημη γερμανική </a:t>
            </a:r>
            <a:r>
              <a:rPr lang="el-GR" sz="2200" b="1" dirty="0">
                <a:cs typeface="Calibri" panose="020F0502020204030204" pitchFamily="34" charset="0"/>
              </a:rPr>
              <a:t>σε διευθυντές σχολείων </a:t>
            </a:r>
            <a:r>
              <a:rPr lang="el-GR" sz="2200" dirty="0">
                <a:cs typeface="Calibri" panose="020F0502020204030204" pitchFamily="34" charset="0"/>
              </a:rPr>
              <a:t>από τη</a:t>
            </a:r>
            <a:r>
              <a:rPr lang="el-GR" sz="2200" b="1" dirty="0">
                <a:cs typeface="Calibri" panose="020F0502020204030204" pitchFamily="34" charset="0"/>
              </a:rPr>
              <a:t> Βόρεια Γερμανία για μεταγραφή </a:t>
            </a:r>
            <a:r>
              <a:rPr lang="el-GR" sz="2200" b="1" dirty="0">
                <a:solidFill>
                  <a:schemeClr val="accent1">
                    <a:lumMod val="75000"/>
                  </a:schemeClr>
                </a:solidFill>
                <a:cs typeface="Calibri" panose="020F0502020204030204" pitchFamily="34" charset="0"/>
              </a:rPr>
              <a:t>στην τοπική διάλεκτο </a:t>
            </a:r>
            <a:r>
              <a:rPr lang="el-GR" sz="2200" b="1" dirty="0">
                <a:cs typeface="Calibri" panose="020F0502020204030204" pitchFamily="34" charset="0"/>
              </a:rPr>
              <a:t>(1876)</a:t>
            </a:r>
          </a:p>
          <a:p>
            <a:pPr>
              <a:lnSpc>
                <a:spcPct val="120000"/>
              </a:lnSpc>
            </a:pPr>
            <a:r>
              <a:rPr lang="el-GR" sz="2200" dirty="0">
                <a:cs typeface="Calibri" panose="020F0502020204030204" pitchFamily="34" charset="0"/>
              </a:rPr>
              <a:t>Ο κατάλογος </a:t>
            </a:r>
            <a:r>
              <a:rPr lang="el-GR" sz="2200" dirty="0" err="1">
                <a:cs typeface="Calibri" panose="020F0502020204030204" pitchFamily="34" charset="0"/>
              </a:rPr>
              <a:t>περιελάμβανε</a:t>
            </a:r>
            <a:r>
              <a:rPr lang="el-GR" sz="2200" dirty="0">
                <a:cs typeface="Calibri" panose="020F0502020204030204" pitchFamily="34" charset="0"/>
              </a:rPr>
              <a:t> </a:t>
            </a:r>
            <a:r>
              <a:rPr lang="el-GR" sz="2200" b="1" dirty="0">
                <a:cs typeface="Calibri" panose="020F0502020204030204" pitchFamily="34" charset="0"/>
              </a:rPr>
              <a:t>40 </a:t>
            </a:r>
            <a:r>
              <a:rPr lang="el-GR" sz="2200" dirty="0">
                <a:cs typeface="Calibri" panose="020F0502020204030204" pitchFamily="34" charset="0"/>
              </a:rPr>
              <a:t>σύνθετες κυρίως</a:t>
            </a:r>
            <a:r>
              <a:rPr lang="el-GR" sz="2200" b="1" dirty="0">
                <a:cs typeface="Calibri" panose="020F0502020204030204" pitchFamily="34" charset="0"/>
              </a:rPr>
              <a:t> προτάσεις, π.χ.  «Τον χειμώνα τα ξερά φύλλα στροβιλίζονται στον αέρα»</a:t>
            </a:r>
          </a:p>
          <a:p>
            <a:pPr>
              <a:lnSpc>
                <a:spcPct val="120000"/>
              </a:lnSpc>
            </a:pPr>
            <a:r>
              <a:rPr lang="el-GR" sz="2200" b="1" dirty="0">
                <a:cs typeface="Calibri" panose="020F0502020204030204" pitchFamily="34" charset="0"/>
              </a:rPr>
              <a:t>Μεταξύ 1877-1887 </a:t>
            </a:r>
            <a:r>
              <a:rPr lang="el-GR" sz="2200" dirty="0">
                <a:cs typeface="Calibri" panose="020F0502020204030204" pitchFamily="34" charset="0"/>
              </a:rPr>
              <a:t>στέλνει</a:t>
            </a:r>
            <a:r>
              <a:rPr lang="el-GR" sz="2200" b="1" dirty="0">
                <a:cs typeface="Calibri" panose="020F0502020204030204" pitchFamily="34" charset="0"/>
              </a:rPr>
              <a:t> τον κατάλογο σε όλη τη χώρα </a:t>
            </a:r>
          </a:p>
          <a:p>
            <a:pPr>
              <a:lnSpc>
                <a:spcPct val="120000"/>
              </a:lnSpc>
            </a:pPr>
            <a:r>
              <a:rPr lang="el-GR" sz="2200" b="1" dirty="0">
                <a:cs typeface="Calibri" panose="020F0502020204030204" pitchFamily="34" charset="0"/>
              </a:rPr>
              <a:t> Από τα 50.000 περίπου ερωτηματολόγια που έστειλε, παραλαμβάνει συμπληρωμένα περίπου 45.000.</a:t>
            </a:r>
          </a:p>
          <a:p>
            <a:endParaRPr lang="el-GR"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81000"/>
            <a:ext cx="1277632" cy="137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46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Georg </a:t>
            </a:r>
            <a:r>
              <a:rPr lang="en-US" dirty="0" err="1"/>
              <a:t>Wenker</a:t>
            </a:r>
            <a:r>
              <a:rPr lang="en-US" dirty="0"/>
              <a:t> (1852-1911)</a:t>
            </a:r>
            <a:endParaRPr lang="en-GB" dirty="0"/>
          </a:p>
        </p:txBody>
      </p:sp>
      <p:sp>
        <p:nvSpPr>
          <p:cNvPr id="3" name="Content Placeholder 2"/>
          <p:cNvSpPr>
            <a:spLocks noGrp="1"/>
          </p:cNvSpPr>
          <p:nvPr>
            <p:ph idx="1"/>
          </p:nvPr>
        </p:nvSpPr>
        <p:spPr>
          <a:xfrm>
            <a:off x="811042" y="1981200"/>
            <a:ext cx="7521915" cy="4648200"/>
          </a:xfrm>
        </p:spPr>
        <p:txBody>
          <a:bodyPr>
            <a:normAutofit fontScale="92500"/>
          </a:bodyPr>
          <a:lstStyle/>
          <a:p>
            <a:pPr algn="just">
              <a:lnSpc>
                <a:spcPct val="120000"/>
              </a:lnSpc>
            </a:pPr>
            <a:r>
              <a:rPr lang="el-GR" b="1" dirty="0"/>
              <a:t>Ο μεγάλος όγκος του υλικού που συγκεντρώθηκε ήταν ανασταλτικός </a:t>
            </a:r>
          </a:p>
          <a:p>
            <a:pPr algn="just">
              <a:lnSpc>
                <a:spcPct val="120000"/>
              </a:lnSpc>
            </a:pPr>
            <a:r>
              <a:rPr lang="el-GR" b="1" dirty="0"/>
              <a:t>γι’ αυτό εντέλει η ανάλυσή του περιορίστηκε </a:t>
            </a:r>
            <a:r>
              <a:rPr lang="el-GR" b="1" dirty="0">
                <a:solidFill>
                  <a:srgbClr val="FF0000"/>
                </a:solidFill>
              </a:rPr>
              <a:t>σε ορισμένους τύπους λέξεων στη βόρεια και κεντρική Γερμανία.</a:t>
            </a:r>
            <a:r>
              <a:rPr lang="el-GR" b="1" dirty="0"/>
              <a:t> </a:t>
            </a:r>
          </a:p>
          <a:p>
            <a:pPr algn="just">
              <a:lnSpc>
                <a:spcPct val="120000"/>
              </a:lnSpc>
            </a:pPr>
            <a:r>
              <a:rPr lang="el-GR" b="1" dirty="0"/>
              <a:t>Το 1881 ο </a:t>
            </a:r>
            <a:r>
              <a:rPr lang="en-US" b="1" dirty="0" err="1"/>
              <a:t>Wenker</a:t>
            </a:r>
            <a:r>
              <a:rPr lang="en-US" b="1" dirty="0"/>
              <a:t> </a:t>
            </a:r>
            <a:r>
              <a:rPr lang="el-GR" b="1" dirty="0"/>
              <a:t>συντάσσει χειρόγραφα δύο ομάδες χαρτών τις οποίες δένει σε τόμο με τίτλο </a:t>
            </a:r>
            <a:r>
              <a:rPr lang="en-US" b="1" i="1" dirty="0" err="1"/>
              <a:t>Sprachatlas</a:t>
            </a:r>
            <a:r>
              <a:rPr lang="en-US" b="1" i="1" dirty="0"/>
              <a:t> des </a:t>
            </a:r>
            <a:r>
              <a:rPr lang="en-US" b="1" i="1" dirty="0" err="1"/>
              <a:t>Deutschen</a:t>
            </a:r>
            <a:r>
              <a:rPr lang="en-US" b="1" i="1" dirty="0"/>
              <a:t> </a:t>
            </a:r>
            <a:r>
              <a:rPr lang="en-US" b="1" i="1" dirty="0" err="1"/>
              <a:t>Reichs</a:t>
            </a:r>
            <a:r>
              <a:rPr lang="en-US" b="1" dirty="0"/>
              <a:t> (1881)</a:t>
            </a:r>
          </a:p>
          <a:p>
            <a:pPr algn="just">
              <a:lnSpc>
                <a:spcPct val="120000"/>
              </a:lnSpc>
            </a:pPr>
            <a:r>
              <a:rPr lang="en-US" b="1" dirty="0"/>
              <a:t>To 1926 </a:t>
            </a:r>
            <a:r>
              <a:rPr lang="el-GR" b="1" dirty="0"/>
              <a:t>εκδόθηκε ο πρώτος τόμος του </a:t>
            </a:r>
            <a:r>
              <a:rPr lang="en-US" b="1" i="1" dirty="0" err="1"/>
              <a:t>Deutscher</a:t>
            </a:r>
            <a:r>
              <a:rPr lang="en-US" b="1" i="1" dirty="0"/>
              <a:t> </a:t>
            </a:r>
            <a:r>
              <a:rPr lang="en-US" b="1" i="1" dirty="0" err="1"/>
              <a:t>Sprachatlas</a:t>
            </a:r>
            <a:r>
              <a:rPr lang="en-US" b="1" dirty="0"/>
              <a:t>, </a:t>
            </a:r>
            <a:endParaRPr lang="el-GR" b="1" dirty="0"/>
          </a:p>
          <a:p>
            <a:pPr algn="just">
              <a:lnSpc>
                <a:spcPct val="120000"/>
              </a:lnSpc>
            </a:pPr>
            <a:r>
              <a:rPr lang="el-GR" b="1" dirty="0"/>
              <a:t>το υλικό ωστόσο αποδείχθηκε κατώτερο των προσδοκιών καθώς οι τοπικοί λεξικοί τύποι που είχαν συγκεντρωθεί ήταν ελάχιστοι.</a:t>
            </a:r>
          </a:p>
          <a:p>
            <a:endParaRPr lang="el-GR" b="1" dirty="0"/>
          </a:p>
        </p:txBody>
      </p:sp>
      <p:pic>
        <p:nvPicPr>
          <p:cNvPr id="4" name="Picture 2">
            <a:extLst>
              <a:ext uri="{FF2B5EF4-FFF2-40B4-BE49-F238E27FC236}">
                <a16:creationId xmlns:a16="http://schemas.microsoft.com/office/drawing/2014/main" id="{8EF77968-AB8A-A142-ABAD-0EA1DE0168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81000"/>
            <a:ext cx="1277632" cy="137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50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Georg </a:t>
            </a:r>
            <a:r>
              <a:rPr lang="en-US" dirty="0" err="1"/>
              <a:t>Wenker</a:t>
            </a:r>
            <a:r>
              <a:rPr lang="en-US" dirty="0"/>
              <a:t> (1852-1911)</a:t>
            </a:r>
            <a:endParaRPr lang="en-GB" dirty="0"/>
          </a:p>
        </p:txBody>
      </p:sp>
      <p:sp>
        <p:nvSpPr>
          <p:cNvPr id="3" name="Content Placeholder 2"/>
          <p:cNvSpPr>
            <a:spLocks noGrp="1"/>
          </p:cNvSpPr>
          <p:nvPr>
            <p:ph idx="1"/>
          </p:nvPr>
        </p:nvSpPr>
        <p:spPr>
          <a:xfrm>
            <a:off x="1088684" y="2015733"/>
            <a:ext cx="7521915" cy="4385067"/>
          </a:xfrm>
        </p:spPr>
        <p:txBody>
          <a:bodyPr>
            <a:normAutofit/>
          </a:bodyPr>
          <a:lstStyle/>
          <a:p>
            <a:r>
              <a:rPr lang="el-GR" b="1" dirty="0"/>
              <a:t>πλούτος υλικού </a:t>
            </a:r>
            <a:r>
              <a:rPr lang="el-GR" b="1" dirty="0">
                <a:sym typeface="Wingdings" panose="05000000000000000000" pitchFamily="2" charset="2"/>
              </a:rPr>
              <a:t> εμπόδιο </a:t>
            </a:r>
          </a:p>
          <a:p>
            <a:r>
              <a:rPr lang="el-GR" b="1" dirty="0">
                <a:sym typeface="Wingdings" panose="05000000000000000000" pitchFamily="2" charset="2"/>
              </a:rPr>
              <a:t>περιορισμός ανάλυσης </a:t>
            </a:r>
            <a:r>
              <a:rPr lang="el-GR" b="1" dirty="0">
                <a:solidFill>
                  <a:schemeClr val="accent1"/>
                </a:solidFill>
                <a:sym typeface="Wingdings" panose="05000000000000000000" pitchFamily="2" charset="2"/>
              </a:rPr>
              <a:t>στους τοπικούς τύπους ορισμένων λέξεων</a:t>
            </a:r>
            <a:r>
              <a:rPr lang="el-GR" b="1" dirty="0">
                <a:sym typeface="Wingdings" panose="05000000000000000000" pitchFamily="2" charset="2"/>
              </a:rPr>
              <a:t> σε συγκεκριμένη περιοχή βόρειας &amp; κεντρικής Γερμανίας </a:t>
            </a:r>
          </a:p>
          <a:p>
            <a:r>
              <a:rPr lang="el-GR" b="1" dirty="0">
                <a:sym typeface="Wingdings" panose="05000000000000000000" pitchFamily="2" charset="2"/>
              </a:rPr>
              <a:t>πρόβλημα χαρτογράφησης των πολύπλοκων τοπικών τύπων , δύο ομάδες χαρτών  ένα χαρακτηριστικό,  πρώτοι δημοσιευμένοι </a:t>
            </a:r>
            <a:r>
              <a:rPr lang="el-GR" b="1" dirty="0">
                <a:solidFill>
                  <a:schemeClr val="accent1"/>
                </a:solidFill>
                <a:sym typeface="Wingdings" panose="05000000000000000000" pitchFamily="2" charset="2"/>
              </a:rPr>
              <a:t>γλωσσικοί άτλαντες 1881</a:t>
            </a:r>
          </a:p>
          <a:p>
            <a:r>
              <a:rPr lang="el-GR" b="1" dirty="0">
                <a:sym typeface="Wingdings" panose="05000000000000000000" pitchFamily="2" charset="2"/>
              </a:rPr>
              <a:t>4 δεκαετίες έρευνας, εντέλει έλαχιστος αριθμός τοπικών λεξικών τύπων</a:t>
            </a:r>
            <a:endParaRPr lang="en-GB" b="1" dirty="0"/>
          </a:p>
        </p:txBody>
      </p:sp>
      <p:pic>
        <p:nvPicPr>
          <p:cNvPr id="4" name="Picture 2">
            <a:extLst>
              <a:ext uri="{FF2B5EF4-FFF2-40B4-BE49-F238E27FC236}">
                <a16:creationId xmlns:a16="http://schemas.microsoft.com/office/drawing/2014/main" id="{AEB7487F-C1B4-5D4C-9CA6-3068553ACC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81000"/>
            <a:ext cx="1277632" cy="137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375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Διαλεκτικη γεωγραφια </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438400" y="3124200"/>
            <a:ext cx="4419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παρά τα όποια προβλήματα </a:t>
            </a:r>
          </a:p>
          <a:p>
            <a:pPr algn="ctr"/>
            <a:r>
              <a:rPr lang="el-GR" sz="2400" dirty="0"/>
              <a:t>ξεκίνημα &amp; επέκταση</a:t>
            </a:r>
            <a:r>
              <a:rPr lang="en-GB" sz="2400" dirty="0"/>
              <a:t> </a:t>
            </a:r>
            <a:r>
              <a:rPr lang="el-GR" sz="2400" dirty="0"/>
              <a:t>του κλάδου </a:t>
            </a:r>
            <a:endParaRPr lang="en-GB" sz="2400" dirty="0"/>
          </a:p>
        </p:txBody>
      </p:sp>
    </p:spTree>
    <p:extLst>
      <p:ext uri="{BB962C8B-B14F-4D97-AF65-F5344CB8AC3E}">
        <p14:creationId xmlns:p14="http://schemas.microsoft.com/office/powerpoint/2010/main" val="2624929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Ερευνητεσ πεδιου</a:t>
            </a:r>
          </a:p>
        </p:txBody>
      </p:sp>
      <p:sp>
        <p:nvSpPr>
          <p:cNvPr id="3" name="Content Placeholder 2"/>
          <p:cNvSpPr>
            <a:spLocks noGrp="1"/>
          </p:cNvSpPr>
          <p:nvPr>
            <p:ph idx="1"/>
          </p:nvPr>
        </p:nvSpPr>
        <p:spPr>
          <a:xfrm>
            <a:off x="674716" y="2093145"/>
            <a:ext cx="7772400" cy="4050792"/>
          </a:xfrm>
        </p:spPr>
        <p:txBody>
          <a:bodyPr>
            <a:normAutofit/>
          </a:bodyPr>
          <a:lstStyle/>
          <a:p>
            <a:pPr algn="just">
              <a:lnSpc>
                <a:spcPct val="110000"/>
              </a:lnSpc>
            </a:pPr>
            <a:r>
              <a:rPr lang="el-GR" b="1" dirty="0"/>
              <a:t>Το </a:t>
            </a:r>
            <a:r>
              <a:rPr lang="el-GR" b="1" dirty="0">
                <a:solidFill>
                  <a:srgbClr val="FF0000"/>
                </a:solidFill>
              </a:rPr>
              <a:t>ταχυδρομικό ερωτηματολόγιο </a:t>
            </a:r>
            <a:r>
              <a:rPr lang="el-GR" b="1" dirty="0"/>
              <a:t>αντικαθίσταται από </a:t>
            </a:r>
            <a:r>
              <a:rPr lang="el-GR" b="1" dirty="0">
                <a:solidFill>
                  <a:srgbClr val="FF0000"/>
                </a:solidFill>
              </a:rPr>
              <a:t>ερευνητές πεδίου</a:t>
            </a:r>
            <a:r>
              <a:rPr lang="el-GR" b="1" dirty="0"/>
              <a:t>, οι οποίοι αναλαμβάνουν να καταγράψουν το διαλεκτικό υλικό μέσω </a:t>
            </a:r>
            <a:r>
              <a:rPr lang="el-GR" b="1" dirty="0">
                <a:solidFill>
                  <a:srgbClr val="FF0000"/>
                </a:solidFill>
              </a:rPr>
              <a:t>επιτόπιων συνεντεύξεων</a:t>
            </a:r>
            <a:r>
              <a:rPr lang="el-GR" b="1" dirty="0"/>
              <a:t>.</a:t>
            </a:r>
          </a:p>
          <a:p>
            <a:pPr algn="just">
              <a:lnSpc>
                <a:spcPct val="110000"/>
              </a:lnSpc>
            </a:pPr>
            <a:r>
              <a:rPr lang="el-GR" b="1" dirty="0"/>
              <a:t>Οι ερευνητές πεδίου εκπαιδεύονται </a:t>
            </a:r>
            <a:r>
              <a:rPr lang="el-GR" b="1" dirty="0">
                <a:solidFill>
                  <a:srgbClr val="FF0000"/>
                </a:solidFill>
              </a:rPr>
              <a:t>σε ένα σύστημα φωνητικής μεταγραφής.</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724400"/>
            <a:ext cx="1426369"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08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608571" y="152400"/>
            <a:ext cx="7772400" cy="1609344"/>
          </a:xfrm>
        </p:spPr>
        <p:txBody>
          <a:bodyPr>
            <a:noAutofit/>
          </a:bodyPr>
          <a:lstStyle/>
          <a:p>
            <a:pPr algn="ctr"/>
            <a:r>
              <a:rPr lang="el-GR" sz="3000" dirty="0"/>
              <a:t>Ιστορια</a:t>
            </a:r>
            <a:br>
              <a:rPr lang="el-GR" sz="3000" dirty="0"/>
            </a:br>
            <a:r>
              <a:rPr lang="el-GR" sz="3000" dirty="0"/>
              <a:t>αρχαια ελληνικη γλωσσα – αρχαιεσ ελληνικεσ διαλεκτοι</a:t>
            </a:r>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608571" y="1761744"/>
            <a:ext cx="8053516" cy="4478336"/>
          </a:xfrm>
        </p:spPr>
        <p:txBody>
          <a:bodyPr>
            <a:normAutofit/>
          </a:bodyPr>
          <a:lstStyle/>
          <a:p>
            <a:pPr>
              <a:lnSpc>
                <a:spcPct val="120000"/>
              </a:lnSpc>
            </a:pPr>
            <a:r>
              <a:rPr lang="el-GR" b="1" dirty="0"/>
              <a:t>Οι διάλεκτοι μεταφυτεύονται στις αποικίες:</a:t>
            </a:r>
            <a:r>
              <a:rPr lang="el-GR" dirty="0"/>
              <a:t> Ιωνική στον Πόντο, η Αρκαδοκυπριακή στην Κύπρο, η Δωρική (Δυτική) στο Βυζάντιο, την Κυρηναϊκή, την Κρήτη, τη Σικελία και την Ν. Ιταλία και αργότερα η Αττική μέσω των Μακεδόνων ως κοινή στην Αίγυπτο και την Ασία.</a:t>
            </a:r>
          </a:p>
          <a:p>
            <a:pPr>
              <a:lnSpc>
                <a:spcPct val="120000"/>
              </a:lnSpc>
            </a:pPr>
            <a:r>
              <a:rPr lang="el-GR" b="1" dirty="0"/>
              <a:t>Μαρτυρίες από συγγραφείς</a:t>
            </a:r>
            <a:r>
              <a:rPr lang="el-GR" dirty="0"/>
              <a:t>:</a:t>
            </a:r>
          </a:p>
          <a:p>
            <a:pPr marL="0" indent="0">
              <a:lnSpc>
                <a:spcPct val="120000"/>
              </a:lnSpc>
              <a:buNone/>
            </a:pPr>
            <a:r>
              <a:rPr lang="el-GR" dirty="0"/>
              <a:t>Ο Θουκυδίδης, μιλώντας για την </a:t>
            </a:r>
            <a:r>
              <a:rPr lang="el-GR" b="1" dirty="0" err="1"/>
              <a:t>Ίμερα</a:t>
            </a:r>
            <a:r>
              <a:rPr lang="el-GR" dirty="0"/>
              <a:t> της Σικελίας (μια αρχαία ελληνική αποικία), περιγράφει ότι η </a:t>
            </a:r>
            <a:r>
              <a:rPr lang="el-GR" b="1" dirty="0"/>
              <a:t>διάλεκτος</a:t>
            </a:r>
            <a:r>
              <a:rPr lang="el-GR" dirty="0"/>
              <a:t> που μιλούσαν οι κάτοικοί της </a:t>
            </a:r>
            <a:r>
              <a:rPr lang="el-GR" b="1" dirty="0"/>
              <a:t>ήταν ανάμειξη</a:t>
            </a:r>
            <a:r>
              <a:rPr lang="el-GR" dirty="0"/>
              <a:t> δύο ελληνικών διαλέκτων: της </a:t>
            </a:r>
            <a:r>
              <a:rPr lang="el-GR" b="1" dirty="0"/>
              <a:t>Χαλκιδικής (Ιωνικής/Αιολικής)</a:t>
            </a:r>
            <a:r>
              <a:rPr lang="el-GR" dirty="0"/>
              <a:t>, και της </a:t>
            </a:r>
            <a:r>
              <a:rPr lang="el-GR" b="1" dirty="0"/>
              <a:t>Δωρικής</a:t>
            </a:r>
            <a:r>
              <a:rPr lang="el-GR" dirty="0"/>
              <a:t>.</a:t>
            </a:r>
          </a:p>
          <a:p>
            <a:pPr marL="0" indent="0">
              <a:buNone/>
            </a:pPr>
            <a:endParaRPr lang="el-GR" dirty="0"/>
          </a:p>
          <a:p>
            <a:endParaRPr lang="el-GR" dirty="0"/>
          </a:p>
          <a:p>
            <a:endParaRPr lang="el-GR" sz="1875" dirty="0"/>
          </a:p>
          <a:p>
            <a:endParaRPr lang="el-GR" sz="1875" dirty="0"/>
          </a:p>
          <a:p>
            <a:endParaRPr lang="el-GR" dirty="0"/>
          </a:p>
        </p:txBody>
      </p:sp>
      <p:pic>
        <p:nvPicPr>
          <p:cNvPr id="4" name="Picture 2">
            <a:extLst>
              <a:ext uri="{FF2B5EF4-FFF2-40B4-BE49-F238E27FC236}">
                <a16:creationId xmlns:a16="http://schemas.microsoft.com/office/drawing/2014/main" id="{9556D4C0-E72F-7E4C-8055-85C7D332B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81600"/>
            <a:ext cx="170256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3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Ερευνητεσ πεδιου</a:t>
            </a:r>
          </a:p>
        </p:txBody>
      </p:sp>
      <p:sp>
        <p:nvSpPr>
          <p:cNvPr id="3" name="Content Placeholder 2"/>
          <p:cNvSpPr>
            <a:spLocks noGrp="1"/>
          </p:cNvSpPr>
          <p:nvPr>
            <p:ph idx="1"/>
          </p:nvPr>
        </p:nvSpPr>
        <p:spPr>
          <a:xfrm>
            <a:off x="674716" y="2093145"/>
            <a:ext cx="7772400" cy="4050792"/>
          </a:xfrm>
        </p:spPr>
        <p:txBody>
          <a:bodyPr>
            <a:normAutofit/>
          </a:bodyPr>
          <a:lstStyle/>
          <a:p>
            <a:pPr>
              <a:lnSpc>
                <a:spcPct val="100000"/>
              </a:lnSpc>
            </a:pPr>
            <a:r>
              <a:rPr lang="el-GR" b="1" dirty="0"/>
              <a:t>Το ταχυδρομικό ερωτηματολόγιο δεν εγκαταλείπεται τελείως. Σε ορισμένες έρευνες, συνοδεύει επικουρικά τις συνεντεύξεις π.χ. Καταγραφή </a:t>
            </a:r>
            <a:r>
              <a:rPr lang="el-GR" b="1" dirty="0" err="1"/>
              <a:t>Σκοτσέζικων</a:t>
            </a:r>
            <a:r>
              <a:rPr lang="el-GR" b="1" dirty="0"/>
              <a:t> Διαλέκτων (1952) στην πρώτη φάση, περιφερειακές έρευνες καταγραφής αμερικανικών διαλέκτων και Καναδά.</a:t>
            </a:r>
          </a:p>
          <a:p>
            <a:pPr algn="just">
              <a:lnSpc>
                <a:spcPct val="110000"/>
              </a:lnSpc>
            </a:pPr>
            <a:r>
              <a:rPr lang="el-GR" b="1" dirty="0"/>
              <a:t>Ενίοτε δηλαδή χρησιμοποιείται </a:t>
            </a:r>
            <a:r>
              <a:rPr lang="el-GR" b="1" dirty="0">
                <a:solidFill>
                  <a:schemeClr val="accent1">
                    <a:lumMod val="75000"/>
                  </a:schemeClr>
                </a:solidFill>
              </a:rPr>
              <a:t>συνδυασμός </a:t>
            </a:r>
            <a:r>
              <a:rPr lang="el-GR" b="1" dirty="0"/>
              <a:t>μεθόδων ερωτηματολογίου και επιτόπιας  έρευνας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724400"/>
            <a:ext cx="1426369"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384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Jules </a:t>
            </a:r>
            <a:r>
              <a:rPr lang="en-US" dirty="0" err="1"/>
              <a:t>Gilliéron</a:t>
            </a:r>
            <a:r>
              <a:rPr lang="en-US" dirty="0"/>
              <a:t> (1854-1926)</a:t>
            </a:r>
            <a:endParaRPr lang="el-GR" dirty="0"/>
          </a:p>
        </p:txBody>
      </p:sp>
      <p:sp>
        <p:nvSpPr>
          <p:cNvPr id="3" name="Content Placeholder 2"/>
          <p:cNvSpPr>
            <a:spLocks noGrp="1"/>
          </p:cNvSpPr>
          <p:nvPr>
            <p:ph idx="1"/>
          </p:nvPr>
        </p:nvSpPr>
        <p:spPr>
          <a:xfrm>
            <a:off x="685800" y="2121408"/>
            <a:ext cx="7924800" cy="4050792"/>
          </a:xfrm>
        </p:spPr>
        <p:txBody>
          <a:bodyPr>
            <a:normAutofit lnSpcReduction="10000"/>
          </a:bodyPr>
          <a:lstStyle/>
          <a:p>
            <a:pPr>
              <a:lnSpc>
                <a:spcPct val="100000"/>
              </a:lnSpc>
            </a:pPr>
            <a:r>
              <a:rPr lang="el-GR" b="1" dirty="0"/>
              <a:t>Επόμενη σημαντική έρευνα διαλεκτικής γεωγραφίας ξεκινά το 1896 στη Γαλλία υπό την επίβλεψη του Ελβετού </a:t>
            </a:r>
            <a:r>
              <a:rPr lang="en-US" b="1" dirty="0"/>
              <a:t>Jules </a:t>
            </a:r>
            <a:r>
              <a:rPr lang="en-US" b="1" dirty="0" err="1"/>
              <a:t>Gilliéron</a:t>
            </a:r>
            <a:r>
              <a:rPr lang="en-US" b="1" i="1" dirty="0"/>
              <a:t>.</a:t>
            </a:r>
            <a:endParaRPr lang="el-GR" b="1" i="1" dirty="0"/>
          </a:p>
          <a:p>
            <a:pPr>
              <a:lnSpc>
                <a:spcPct val="100000"/>
              </a:lnSpc>
            </a:pPr>
            <a:endParaRPr lang="el-GR" b="1" dirty="0"/>
          </a:p>
          <a:p>
            <a:pPr>
              <a:lnSpc>
                <a:spcPct val="100000"/>
              </a:lnSpc>
            </a:pPr>
            <a:r>
              <a:rPr lang="el-GR" b="1" dirty="0"/>
              <a:t>Ο </a:t>
            </a:r>
            <a:r>
              <a:rPr lang="en-US" b="1" dirty="0" err="1"/>
              <a:t>Gilliéron</a:t>
            </a:r>
            <a:r>
              <a:rPr lang="el-GR" b="1" i="1" dirty="0"/>
              <a:t> ε</a:t>
            </a:r>
            <a:r>
              <a:rPr lang="en-US" b="1" i="1" dirty="0" err="1"/>
              <a:t>ί</a:t>
            </a:r>
            <a:r>
              <a:rPr lang="el-GR" b="1" i="1" dirty="0" err="1"/>
              <a:t>χε</a:t>
            </a:r>
            <a:r>
              <a:rPr lang="el-GR" b="1" i="1" dirty="0"/>
              <a:t> ως στόχο τη </a:t>
            </a:r>
            <a:r>
              <a:rPr lang="el-GR" b="1" dirty="0"/>
              <a:t>βελτίωση των μεθόδων του </a:t>
            </a:r>
            <a:r>
              <a:rPr lang="el-GR" b="1" dirty="0" err="1"/>
              <a:t>Wenker</a:t>
            </a:r>
            <a:r>
              <a:rPr lang="el-GR" b="1" dirty="0"/>
              <a:t>.</a:t>
            </a:r>
          </a:p>
          <a:p>
            <a:pPr>
              <a:lnSpc>
                <a:spcPct val="100000"/>
              </a:lnSpc>
            </a:pPr>
            <a:r>
              <a:rPr lang="el-GR" b="1" dirty="0"/>
              <a:t>Συνέταξε ένα </a:t>
            </a:r>
            <a:r>
              <a:rPr lang="el-GR" b="1" dirty="0">
                <a:solidFill>
                  <a:srgbClr val="FF0000"/>
                </a:solidFill>
              </a:rPr>
              <a:t>ερωτηματολόγιο</a:t>
            </a:r>
            <a:r>
              <a:rPr lang="el-GR" b="1" dirty="0"/>
              <a:t>, στο οποίο απομόνωσε συγκεκριμένα λεξικά στοιχεία, δημιουργώντας έναν </a:t>
            </a:r>
            <a:r>
              <a:rPr lang="el-GR" b="1" dirty="0">
                <a:solidFill>
                  <a:schemeClr val="accent1"/>
                </a:solidFill>
                <a:sym typeface="Wingdings" panose="05000000000000000000" pitchFamily="2" charset="2"/>
              </a:rPr>
              <a:t> </a:t>
            </a:r>
            <a:r>
              <a:rPr lang="el-GR" b="1" dirty="0">
                <a:solidFill>
                  <a:schemeClr val="accent1"/>
                </a:solidFill>
              </a:rPr>
              <a:t>πυρήνα 1.500 λέξεων</a:t>
            </a:r>
            <a:r>
              <a:rPr lang="el-GR" b="1" dirty="0"/>
              <a:t> (τροποποιήσεις), 1896</a:t>
            </a:r>
          </a:p>
          <a:p>
            <a:pPr>
              <a:lnSpc>
                <a:spcPct val="100000"/>
              </a:lnSpc>
            </a:pPr>
            <a:r>
              <a:rPr lang="el-GR" b="1" dirty="0"/>
              <a:t>στόχος του η </a:t>
            </a:r>
            <a:r>
              <a:rPr lang="el-GR" b="1" dirty="0">
                <a:solidFill>
                  <a:schemeClr val="accent1">
                    <a:lumMod val="75000"/>
                  </a:schemeClr>
                </a:solidFill>
              </a:rPr>
              <a:t>διάσωση των διαλέκτων/ιδιωμάτων</a:t>
            </a:r>
            <a:r>
              <a:rPr lang="el-GR" b="1" dirty="0"/>
              <a:t>, η ύπαρξη υλικού από όλες τις διαλέκτους, επιστημονική καταγραφή </a:t>
            </a:r>
          </a:p>
          <a:p>
            <a:endParaRPr lang="el-G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52401"/>
            <a:ext cx="138050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7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Edmond </a:t>
            </a:r>
            <a:r>
              <a:rPr lang="en-US" dirty="0" err="1"/>
              <a:t>Edmont</a:t>
            </a:r>
            <a:r>
              <a:rPr lang="en-US" dirty="0"/>
              <a:t> </a:t>
            </a:r>
            <a:br>
              <a:rPr lang="en-US" dirty="0"/>
            </a:br>
            <a:endParaRPr lang="el-GR" dirty="0"/>
          </a:p>
        </p:txBody>
      </p:sp>
      <p:sp>
        <p:nvSpPr>
          <p:cNvPr id="3" name="Content Placeholder 2"/>
          <p:cNvSpPr>
            <a:spLocks noGrp="1"/>
          </p:cNvSpPr>
          <p:nvPr>
            <p:ph idx="1"/>
          </p:nvPr>
        </p:nvSpPr>
        <p:spPr>
          <a:xfrm>
            <a:off x="609600" y="1676400"/>
            <a:ext cx="7772400" cy="4724400"/>
          </a:xfrm>
        </p:spPr>
        <p:txBody>
          <a:bodyPr>
            <a:normAutofit/>
          </a:bodyPr>
          <a:lstStyle/>
          <a:p>
            <a:pPr algn="ctr"/>
            <a:r>
              <a:rPr lang="el-GR" sz="2200" b="1" dirty="0"/>
              <a:t>Ως ερευνητή πεδίου, επέλεξε τον </a:t>
            </a:r>
            <a:r>
              <a:rPr lang="en-US" sz="2200" b="1" dirty="0"/>
              <a:t>Edmond </a:t>
            </a:r>
            <a:r>
              <a:rPr lang="en-US" sz="2200" b="1" dirty="0" err="1"/>
              <a:t>Edmont</a:t>
            </a:r>
            <a:endParaRPr lang="en-US" sz="2200" b="1" dirty="0"/>
          </a:p>
          <a:p>
            <a:endParaRPr lang="el-GR" b="1" dirty="0"/>
          </a:p>
          <a:p>
            <a:r>
              <a:rPr lang="el-GR" b="1" dirty="0"/>
              <a:t>μια μυθική φιγούρα, στο χώρο της διαλεκτολογίας</a:t>
            </a:r>
          </a:p>
          <a:p>
            <a:pPr>
              <a:lnSpc>
                <a:spcPct val="110000"/>
              </a:lnSpc>
            </a:pPr>
            <a:r>
              <a:rPr lang="el-GR" b="1" dirty="0"/>
              <a:t>Μπακάλης στο επάγγελμα, διέθετε εξαιρετική ικανότητα στο να αντιλαμβάνεται λεπτές φωνολογικές διακρίσεις.</a:t>
            </a:r>
          </a:p>
          <a:p>
            <a:r>
              <a:rPr lang="el-GR" b="1" dirty="0"/>
              <a:t>Αφού </a:t>
            </a:r>
            <a:r>
              <a:rPr lang="el-GR" b="1" dirty="0" err="1"/>
              <a:t>εκπαίδευτηκε</a:t>
            </a:r>
            <a:r>
              <a:rPr lang="el-GR" b="1" dirty="0"/>
              <a:t> στο σύστημα μεταγραφής</a:t>
            </a:r>
            <a:r>
              <a:rPr lang="en-GB" b="1" dirty="0"/>
              <a:t> </a:t>
            </a:r>
            <a:r>
              <a:rPr lang="el-GR" b="1" dirty="0"/>
              <a:t>«</a:t>
            </a:r>
            <a:r>
              <a:rPr lang="en-GB" b="1" dirty="0"/>
              <a:t>human transcribing machine</a:t>
            </a:r>
            <a:r>
              <a:rPr lang="el-GR" b="1" dirty="0"/>
              <a:t>»</a:t>
            </a:r>
          </a:p>
          <a:p>
            <a:r>
              <a:rPr lang="el-GR" b="1" dirty="0"/>
              <a:t>μεταξύ 1896-1900 ταξίδεψε </a:t>
            </a:r>
            <a:r>
              <a:rPr lang="el-GR" b="1" dirty="0">
                <a:solidFill>
                  <a:schemeClr val="accent1">
                    <a:lumMod val="75000"/>
                  </a:schemeClr>
                </a:solidFill>
              </a:rPr>
              <a:t>στη γαλλική επαρχία με ποδήλατο</a:t>
            </a:r>
          </a:p>
          <a:p>
            <a:r>
              <a:rPr lang="el-GR" b="1" dirty="0"/>
              <a:t>και συγκέντρωσε </a:t>
            </a:r>
            <a:r>
              <a:rPr lang="el-GR" b="1" dirty="0">
                <a:solidFill>
                  <a:schemeClr val="accent1">
                    <a:lumMod val="75000"/>
                  </a:schemeClr>
                </a:solidFill>
              </a:rPr>
              <a:t>700 συντεντεύξεις από 639 διαφορετικές τοποθεσίες</a:t>
            </a:r>
          </a:p>
          <a:p>
            <a:pPr marL="0" indent="0">
              <a:buNone/>
            </a:pPr>
            <a:endParaRPr lang="el-GR" b="1" dirty="0"/>
          </a:p>
          <a:p>
            <a:pPr marL="0" indent="0">
              <a:buNone/>
            </a:pPr>
            <a:endParaRPr lang="el-GR" b="1" dirty="0"/>
          </a:p>
          <a:p>
            <a:endParaRPr lang="el-GR" b="1"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9214" y="76200"/>
            <a:ext cx="1317972" cy="155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85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Edmond </a:t>
            </a:r>
            <a:r>
              <a:rPr lang="en-US" dirty="0" err="1"/>
              <a:t>Edmont</a:t>
            </a:r>
            <a:r>
              <a:rPr lang="en-US" dirty="0"/>
              <a:t> </a:t>
            </a:r>
            <a:br>
              <a:rPr lang="en-US" dirty="0"/>
            </a:br>
            <a:endParaRPr lang="el-GR" dirty="0"/>
          </a:p>
        </p:txBody>
      </p:sp>
      <p:sp>
        <p:nvSpPr>
          <p:cNvPr id="3" name="Content Placeholder 2"/>
          <p:cNvSpPr>
            <a:spLocks noGrp="1"/>
          </p:cNvSpPr>
          <p:nvPr>
            <p:ph idx="1"/>
          </p:nvPr>
        </p:nvSpPr>
        <p:spPr/>
        <p:txBody>
          <a:bodyPr>
            <a:normAutofit/>
          </a:bodyPr>
          <a:lstStyle/>
          <a:p>
            <a:pPr>
              <a:lnSpc>
                <a:spcPct val="100000"/>
              </a:lnSpc>
            </a:pPr>
            <a:r>
              <a:rPr lang="el-GR" dirty="0"/>
              <a:t>Δεν διαθέτουμε σαφείς πληροφορίες για τον τρόπο επιλογής των πληροφορητών</a:t>
            </a:r>
          </a:p>
          <a:p>
            <a:pPr>
              <a:lnSpc>
                <a:spcPct val="100000"/>
              </a:lnSpc>
            </a:pPr>
            <a:r>
              <a:rPr lang="el-GR" dirty="0"/>
              <a:t>ωστόσο γνωρίζουμε ότι </a:t>
            </a:r>
            <a:r>
              <a:rPr lang="el-GR" b="1" dirty="0"/>
              <a:t>από τους 700 πληροφορητές, μόνο οι 60 ήταν γυναίκες, και μόνο οι 200 με κάποια στοιχειώδη μόρφωση</a:t>
            </a:r>
          </a:p>
          <a:p>
            <a:pPr>
              <a:lnSpc>
                <a:spcPct val="100000"/>
              </a:lnSpc>
            </a:pPr>
            <a:r>
              <a:rPr lang="el-GR" dirty="0"/>
              <a:t>Ο </a:t>
            </a:r>
            <a:r>
              <a:rPr lang="en-US" dirty="0" err="1"/>
              <a:t>Edmont</a:t>
            </a:r>
            <a:r>
              <a:rPr lang="en-US" dirty="0"/>
              <a:t> </a:t>
            </a:r>
            <a:r>
              <a:rPr lang="el-GR" dirty="0"/>
              <a:t>έστελνε τακτικά τα ευρήματά του στον </a:t>
            </a:r>
            <a:r>
              <a:rPr lang="en-US" dirty="0" err="1"/>
              <a:t>Gilliéron</a:t>
            </a:r>
            <a:r>
              <a:rPr lang="en-US" dirty="0"/>
              <a:t> </a:t>
            </a:r>
            <a:r>
              <a:rPr lang="el-GR" dirty="0"/>
              <a:t>και τους συνεργάτες του με αποτέλεσμα η πρώτη δημοσίευση να ξεκινήσει το 1902 ενώ ο δέκατος τρίτος και τελευταίος τόμος του </a:t>
            </a:r>
            <a:r>
              <a:rPr lang="en-US" i="1" dirty="0"/>
              <a:t>Atlas </a:t>
            </a:r>
            <a:r>
              <a:rPr lang="en-US" i="1" dirty="0" err="1"/>
              <a:t>linguistique</a:t>
            </a:r>
            <a:r>
              <a:rPr lang="en-US" i="1" dirty="0"/>
              <a:t> de la France</a:t>
            </a:r>
            <a:r>
              <a:rPr lang="en-US" dirty="0"/>
              <a:t> (ALF)</a:t>
            </a:r>
            <a:r>
              <a:rPr lang="el-GR" dirty="0"/>
              <a:t> δημοσιεύτηκε το 1910.</a:t>
            </a:r>
          </a:p>
          <a:p>
            <a:endParaRPr lang="el-GR" b="1" dirty="0"/>
          </a:p>
          <a:p>
            <a:pPr marL="0" indent="0">
              <a:buNone/>
            </a:pPr>
            <a:r>
              <a:rPr lang="el-GR" b="1" dirty="0"/>
              <a:t>   &lt;δημοσιεύσεις: 1</a:t>
            </a:r>
            <a:r>
              <a:rPr lang="el-GR" b="1" baseline="30000" dirty="0"/>
              <a:t>ος</a:t>
            </a:r>
            <a:r>
              <a:rPr lang="el-GR" b="1" dirty="0"/>
              <a:t> τόμος </a:t>
            </a:r>
            <a:r>
              <a:rPr lang="el-GR" b="1" dirty="0">
                <a:sym typeface="Wingdings" panose="05000000000000000000" pitchFamily="2" charset="2"/>
              </a:rPr>
              <a:t>1902, 13</a:t>
            </a:r>
            <a:r>
              <a:rPr lang="el-GR" b="1" baseline="30000" dirty="0">
                <a:sym typeface="Wingdings" panose="05000000000000000000" pitchFamily="2" charset="2"/>
              </a:rPr>
              <a:t>ος</a:t>
            </a:r>
            <a:r>
              <a:rPr lang="el-GR" b="1" dirty="0">
                <a:sym typeface="Wingdings" panose="05000000000000000000" pitchFamily="2" charset="2"/>
              </a:rPr>
              <a:t> τόμος  1910&gt;</a:t>
            </a:r>
            <a:endParaRPr lang="en-GB" b="1" dirty="0"/>
          </a:p>
          <a:p>
            <a:pPr marL="0" indent="0">
              <a:buNone/>
            </a:pPr>
            <a:endParaRPr lang="el-GR" b="1" dirty="0"/>
          </a:p>
          <a:p>
            <a:pPr marL="0" indent="0">
              <a:buNone/>
            </a:pPr>
            <a:endParaRPr lang="el-GR" b="1" dirty="0"/>
          </a:p>
          <a:p>
            <a:endParaRPr lang="el-GR" b="1"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57200"/>
            <a:ext cx="1317972" cy="155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8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Επομενεσ</a:t>
            </a:r>
            <a:r>
              <a:rPr lang="el-GR" dirty="0"/>
              <a:t> </a:t>
            </a:r>
            <a:r>
              <a:rPr lang="el-GR" dirty="0" err="1"/>
              <a:t>ερευνεσ</a:t>
            </a:r>
            <a:r>
              <a:rPr lang="el-GR" dirty="0"/>
              <a:t> </a:t>
            </a:r>
            <a:br>
              <a:rPr lang="en-US" dirty="0"/>
            </a:br>
            <a:endParaRPr lang="el-GR" dirty="0"/>
          </a:p>
        </p:txBody>
      </p:sp>
      <p:sp>
        <p:nvSpPr>
          <p:cNvPr id="3" name="Content Placeholder 2"/>
          <p:cNvSpPr>
            <a:spLocks noGrp="1"/>
          </p:cNvSpPr>
          <p:nvPr>
            <p:ph idx="1"/>
          </p:nvPr>
        </p:nvSpPr>
        <p:spPr>
          <a:xfrm>
            <a:off x="651164" y="1524000"/>
            <a:ext cx="7772400" cy="4724400"/>
          </a:xfrm>
        </p:spPr>
        <p:txBody>
          <a:bodyPr>
            <a:normAutofit/>
          </a:bodyPr>
          <a:lstStyle/>
          <a:p>
            <a:pPr algn="just">
              <a:lnSpc>
                <a:spcPct val="100000"/>
              </a:lnSpc>
            </a:pPr>
            <a:r>
              <a:rPr lang="el-GR" b="1" dirty="0"/>
              <a:t>Το πρόγραμμα του </a:t>
            </a:r>
            <a:r>
              <a:rPr lang="en-US" b="1" dirty="0" err="1"/>
              <a:t>Gilliéron</a:t>
            </a:r>
            <a:r>
              <a:rPr lang="en-US" b="1" dirty="0"/>
              <a:t> </a:t>
            </a:r>
            <a:r>
              <a:rPr lang="el-GR" b="1" dirty="0"/>
              <a:t>άσκησε σημαντική επιρροή και υπήρξε υπόδειγμα για πολλές έρευνες που ακολούθησαν τόσο λόγω της αποτελεσματικότητάς του όσο και για την ποιότητα των ευρημάτων.</a:t>
            </a:r>
          </a:p>
          <a:p>
            <a:pPr algn="just">
              <a:lnSpc>
                <a:spcPct val="100000"/>
              </a:lnSpc>
            </a:pPr>
            <a:endParaRPr lang="el-GR" b="1" dirty="0"/>
          </a:p>
          <a:p>
            <a:pPr algn="just">
              <a:lnSpc>
                <a:spcPct val="100000"/>
              </a:lnSpc>
            </a:pPr>
            <a:r>
              <a:rPr lang="el-GR" b="1" dirty="0"/>
              <a:t>Οι φοιτητές του </a:t>
            </a:r>
            <a:r>
              <a:rPr lang="en-US" b="1" dirty="0" err="1"/>
              <a:t>Gilliéron</a:t>
            </a:r>
            <a:r>
              <a:rPr lang="en-US" b="1" dirty="0"/>
              <a:t>, </a:t>
            </a:r>
            <a:r>
              <a:rPr lang="en-US" b="1" dirty="0">
                <a:solidFill>
                  <a:srgbClr val="FF0000"/>
                </a:solidFill>
              </a:rPr>
              <a:t>Karl </a:t>
            </a:r>
            <a:r>
              <a:rPr lang="en-US" b="1" dirty="0" err="1">
                <a:solidFill>
                  <a:srgbClr val="FF0000"/>
                </a:solidFill>
              </a:rPr>
              <a:t>Jaberg</a:t>
            </a:r>
            <a:r>
              <a:rPr lang="en-US" b="1" dirty="0">
                <a:solidFill>
                  <a:srgbClr val="FF0000"/>
                </a:solidFill>
              </a:rPr>
              <a:t> </a:t>
            </a:r>
            <a:r>
              <a:rPr lang="el-GR" b="1" dirty="0"/>
              <a:t>και </a:t>
            </a:r>
            <a:r>
              <a:rPr lang="en-US" b="1" dirty="0">
                <a:solidFill>
                  <a:srgbClr val="FF0000"/>
                </a:solidFill>
              </a:rPr>
              <a:t>Jacob Jud</a:t>
            </a:r>
            <a:r>
              <a:rPr lang="en-US" b="1" dirty="0"/>
              <a:t>, </a:t>
            </a:r>
            <a:r>
              <a:rPr lang="el-GR" b="1" dirty="0"/>
              <a:t>μετά την ολοκλήρωση του </a:t>
            </a:r>
            <a:r>
              <a:rPr lang="el-GR" b="1" dirty="0" err="1"/>
              <a:t>προγράμματους</a:t>
            </a:r>
            <a:r>
              <a:rPr lang="el-GR" b="1" dirty="0"/>
              <a:t> στη Γαλλία </a:t>
            </a:r>
            <a:r>
              <a:rPr lang="el-GR" b="1" dirty="0">
                <a:solidFill>
                  <a:srgbClr val="FF0000"/>
                </a:solidFill>
              </a:rPr>
              <a:t>διευθύνουν το δικό τους πρόγραμμα για τις ιταλικές διαλέκτους </a:t>
            </a:r>
            <a:r>
              <a:rPr lang="el-GR" b="1" dirty="0"/>
              <a:t>της Ιταλίας και της νότιας Ελβετίας (1931-1940)</a:t>
            </a:r>
          </a:p>
          <a:p>
            <a:pPr algn="just">
              <a:lnSpc>
                <a:spcPct val="100000"/>
              </a:lnSpc>
            </a:pPr>
            <a:endParaRPr lang="el-GR" b="1" dirty="0"/>
          </a:p>
          <a:p>
            <a:pPr algn="just">
              <a:lnSpc>
                <a:spcPct val="100000"/>
              </a:lnSpc>
            </a:pPr>
            <a:r>
              <a:rPr lang="el-GR" b="1" dirty="0"/>
              <a:t>Ο </a:t>
            </a:r>
            <a:r>
              <a:rPr lang="en-US" b="1" dirty="0" err="1"/>
              <a:t>Gilliéron</a:t>
            </a:r>
            <a:r>
              <a:rPr lang="en-US" b="1" dirty="0"/>
              <a:t> </a:t>
            </a:r>
            <a:r>
              <a:rPr lang="el-GR" b="1" dirty="0">
                <a:solidFill>
                  <a:srgbClr val="FF0000"/>
                </a:solidFill>
              </a:rPr>
              <a:t>συνδέεται με εθνικές διαλεκτικές έρευνες </a:t>
            </a:r>
            <a:r>
              <a:rPr lang="el-GR" b="1" dirty="0"/>
              <a:t>στην Ισπανία, στη Ρουμανία, στην Αγγλία και με πολλές περιφερειακές έρευνες στην Ευρώπη.</a:t>
            </a:r>
          </a:p>
          <a:p>
            <a:endParaRPr lang="el-GR" dirty="0"/>
          </a:p>
          <a:p>
            <a:endParaRPr lang="el-GR" dirty="0"/>
          </a:p>
          <a:p>
            <a:pPr marL="0" indent="0">
              <a:buNone/>
            </a:pPr>
            <a:endParaRPr lang="el-GR" b="1" dirty="0"/>
          </a:p>
          <a:p>
            <a:pPr marL="0" indent="0">
              <a:buNone/>
            </a:pPr>
            <a:endParaRPr lang="el-GR" b="1" dirty="0"/>
          </a:p>
          <a:p>
            <a:endParaRPr lang="el-GR" b="1" dirty="0"/>
          </a:p>
        </p:txBody>
      </p:sp>
    </p:spTree>
    <p:extLst>
      <p:ext uri="{BB962C8B-B14F-4D97-AF65-F5344CB8AC3E}">
        <p14:creationId xmlns:p14="http://schemas.microsoft.com/office/powerpoint/2010/main" val="345701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609344"/>
          </a:xfrm>
        </p:spPr>
        <p:txBody>
          <a:bodyPr/>
          <a:lstStyle/>
          <a:p>
            <a:r>
              <a:rPr lang="el-GR" dirty="0"/>
              <a:t>Επομενεσ ερευνεσ </a:t>
            </a:r>
          </a:p>
        </p:txBody>
      </p:sp>
      <p:sp>
        <p:nvSpPr>
          <p:cNvPr id="3" name="Content Placeholder 2"/>
          <p:cNvSpPr>
            <a:spLocks noGrp="1"/>
          </p:cNvSpPr>
          <p:nvPr>
            <p:ph idx="1"/>
          </p:nvPr>
        </p:nvSpPr>
        <p:spPr>
          <a:xfrm>
            <a:off x="662247" y="1676400"/>
            <a:ext cx="7674316" cy="4639056"/>
          </a:xfrm>
        </p:spPr>
        <p:txBody>
          <a:bodyPr>
            <a:normAutofit lnSpcReduction="10000"/>
          </a:bodyPr>
          <a:lstStyle/>
          <a:p>
            <a:pPr algn="just">
              <a:lnSpc>
                <a:spcPct val="110000"/>
              </a:lnSpc>
            </a:pPr>
            <a:r>
              <a:rPr lang="el-GR" b="1" dirty="0">
                <a:solidFill>
                  <a:srgbClr val="FF0000"/>
                </a:solidFill>
              </a:rPr>
              <a:t>Ο </a:t>
            </a:r>
            <a:r>
              <a:rPr lang="el-GR" b="1" i="1" dirty="0">
                <a:solidFill>
                  <a:srgbClr val="FF0000"/>
                </a:solidFill>
              </a:rPr>
              <a:t>Γλωσσικός Άτλας των Ηνωμένων Πολιτειών και του Καναδά</a:t>
            </a:r>
            <a:r>
              <a:rPr lang="el-GR" b="1" dirty="0">
                <a:solidFill>
                  <a:srgbClr val="FF0000"/>
                </a:solidFill>
              </a:rPr>
              <a:t> </a:t>
            </a:r>
            <a:r>
              <a:rPr lang="el-GR" dirty="0"/>
              <a:t>(</a:t>
            </a:r>
            <a:r>
              <a:rPr lang="en-US" dirty="0"/>
              <a:t>LAUSC-</a:t>
            </a:r>
            <a:r>
              <a:rPr lang="el-GR" dirty="0"/>
              <a:t> </a:t>
            </a:r>
            <a:r>
              <a:rPr lang="en-US" dirty="0"/>
              <a:t>Linguistic Atlas of the United States and Canada) </a:t>
            </a:r>
            <a:r>
              <a:rPr lang="el-GR" dirty="0"/>
              <a:t>χρηματοδοτείται το 1930 και ξεκινάει εργασίες, η περιοχή χωρίστηκε σε περιφέρειες με την κάθε περιφέρεια να αποτελεί ένα αυτόνομο πρόγραμμα. Τον γενικό συντονισμό ανέλαβε ο </a:t>
            </a:r>
            <a:r>
              <a:rPr lang="en-US" dirty="0"/>
              <a:t>Hans</a:t>
            </a:r>
            <a:r>
              <a:rPr lang="el-GR" dirty="0"/>
              <a:t> </a:t>
            </a:r>
            <a:r>
              <a:rPr lang="en-US" dirty="0" err="1"/>
              <a:t>Kurath</a:t>
            </a:r>
            <a:r>
              <a:rPr lang="en-US" dirty="0"/>
              <a:t>, </a:t>
            </a:r>
            <a:r>
              <a:rPr lang="el-GR" dirty="0"/>
              <a:t>ο οποίος ήταν υπεύθυνος στην περιφέρειας της Νέας Αγγλίας</a:t>
            </a:r>
          </a:p>
          <a:p>
            <a:pPr algn="just">
              <a:lnSpc>
                <a:spcPct val="110000"/>
              </a:lnSpc>
            </a:pPr>
            <a:endParaRPr lang="el-GR" dirty="0"/>
          </a:p>
          <a:p>
            <a:pPr algn="just">
              <a:lnSpc>
                <a:spcPct val="110000"/>
              </a:lnSpc>
            </a:pPr>
            <a:r>
              <a:rPr lang="el-GR" dirty="0"/>
              <a:t>Δημοσιεύσεις: </a:t>
            </a:r>
            <a:r>
              <a:rPr lang="el-GR" i="1" dirty="0"/>
              <a:t>Γλωσσικός Άτλας της Νέας Αγγλίας</a:t>
            </a:r>
            <a:r>
              <a:rPr lang="el-GR" dirty="0"/>
              <a:t> (1939-1943), </a:t>
            </a:r>
            <a:r>
              <a:rPr lang="el-GR" i="1" dirty="0"/>
              <a:t>Λεξική Γεωγραφία των Ηνωμένων Πολιτειών</a:t>
            </a:r>
            <a:r>
              <a:rPr lang="el-GR" dirty="0"/>
              <a:t> (1949), </a:t>
            </a:r>
            <a:r>
              <a:rPr lang="el-GR" i="1" dirty="0"/>
              <a:t>Γλωσσικός Άτλας των Άνω </a:t>
            </a:r>
            <a:r>
              <a:rPr lang="el-GR" i="1" dirty="0" err="1"/>
              <a:t>Μεσοδυτικών</a:t>
            </a:r>
            <a:r>
              <a:rPr lang="el-GR" i="1" dirty="0"/>
              <a:t> Πολιτειών</a:t>
            </a:r>
            <a:r>
              <a:rPr lang="el-GR" dirty="0"/>
              <a:t> (1973-1976), </a:t>
            </a:r>
            <a:r>
              <a:rPr lang="el-GR" i="1" dirty="0"/>
              <a:t>Γλωσσικός Άτλας των Πολιτειών του Κόλπου</a:t>
            </a:r>
            <a:r>
              <a:rPr lang="el-GR" dirty="0"/>
              <a:t> με επικεφαλής τον </a:t>
            </a:r>
            <a:r>
              <a:rPr lang="en-US" dirty="0"/>
              <a:t>Lee Pederson (1986-1996)</a:t>
            </a:r>
          </a:p>
        </p:txBody>
      </p:sp>
    </p:spTree>
    <p:extLst>
      <p:ext uri="{BB962C8B-B14F-4D97-AF65-F5344CB8AC3E}">
        <p14:creationId xmlns:p14="http://schemas.microsoft.com/office/powerpoint/2010/main" val="377261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609344"/>
          </a:xfrm>
        </p:spPr>
        <p:txBody>
          <a:bodyPr/>
          <a:lstStyle/>
          <a:p>
            <a:r>
              <a:rPr lang="el-GR" dirty="0"/>
              <a:t>Επομενεσ ερευνεσ </a:t>
            </a:r>
          </a:p>
        </p:txBody>
      </p:sp>
      <p:sp>
        <p:nvSpPr>
          <p:cNvPr id="3" name="Content Placeholder 2"/>
          <p:cNvSpPr>
            <a:spLocks noGrp="1"/>
          </p:cNvSpPr>
          <p:nvPr>
            <p:ph idx="1"/>
          </p:nvPr>
        </p:nvSpPr>
        <p:spPr>
          <a:xfrm>
            <a:off x="609600" y="1524000"/>
            <a:ext cx="7674316" cy="4639056"/>
          </a:xfrm>
        </p:spPr>
        <p:txBody>
          <a:bodyPr>
            <a:normAutofit/>
          </a:bodyPr>
          <a:lstStyle/>
          <a:p>
            <a:pPr algn="just">
              <a:lnSpc>
                <a:spcPct val="100000"/>
              </a:lnSpc>
            </a:pPr>
            <a:r>
              <a:rPr lang="el-GR" b="1" dirty="0">
                <a:solidFill>
                  <a:srgbClr val="FF0000"/>
                </a:solidFill>
              </a:rPr>
              <a:t>Η </a:t>
            </a:r>
            <a:r>
              <a:rPr lang="el-GR" b="1" i="1" dirty="0">
                <a:solidFill>
                  <a:srgbClr val="FF0000"/>
                </a:solidFill>
              </a:rPr>
              <a:t>Καταγραφή των Αγγλικών Διαλέκτων</a:t>
            </a:r>
            <a:r>
              <a:rPr lang="el-GR" b="1" dirty="0">
                <a:solidFill>
                  <a:srgbClr val="FF0000"/>
                </a:solidFill>
              </a:rPr>
              <a:t> </a:t>
            </a:r>
            <a:r>
              <a:rPr lang="el-GR" dirty="0"/>
              <a:t>(</a:t>
            </a:r>
            <a:r>
              <a:rPr lang="en-US" dirty="0"/>
              <a:t>Survey of English Dialects) </a:t>
            </a:r>
            <a:r>
              <a:rPr lang="el-GR" dirty="0"/>
              <a:t>με συντονιστές τους </a:t>
            </a:r>
            <a:r>
              <a:rPr lang="en-US" dirty="0"/>
              <a:t>Eugen </a:t>
            </a:r>
            <a:r>
              <a:rPr lang="en-US" dirty="0" err="1"/>
              <a:t>Dieth</a:t>
            </a:r>
            <a:r>
              <a:rPr lang="en-US" dirty="0"/>
              <a:t> </a:t>
            </a:r>
            <a:r>
              <a:rPr lang="el-GR" dirty="0"/>
              <a:t>και </a:t>
            </a:r>
            <a:r>
              <a:rPr lang="en-US" dirty="0"/>
              <a:t>Harold Orton. </a:t>
            </a:r>
            <a:endParaRPr lang="el-GR" dirty="0"/>
          </a:p>
          <a:p>
            <a:pPr algn="just">
              <a:lnSpc>
                <a:spcPct val="100000"/>
              </a:lnSpc>
            </a:pPr>
            <a:r>
              <a:rPr lang="el-GR" dirty="0"/>
              <a:t>Το πρόγραμμα εγκαινιάζεται το 1948, η έρευνα πεδίου πραγματοποιείται μεταξύ 1950-1961 και οι δημοσιεύσεις από το 1962-1978. </a:t>
            </a:r>
          </a:p>
          <a:p>
            <a:pPr algn="just">
              <a:lnSpc>
                <a:spcPct val="100000"/>
              </a:lnSpc>
            </a:pPr>
            <a:r>
              <a:rPr lang="el-GR" dirty="0"/>
              <a:t>Η χώρα χωρίστηκε σε 4 περιφέρειες (βορρά, νότο, ανατολικά και δυτικά </a:t>
            </a:r>
            <a:r>
              <a:rPr lang="el-GR" dirty="0" err="1"/>
              <a:t>μίντλαντ</a:t>
            </a:r>
            <a:r>
              <a:rPr lang="el-GR" dirty="0"/>
              <a:t>) και συνολικά διεξήχθησαν 313 </a:t>
            </a:r>
            <a:r>
              <a:rPr lang="el-GR" dirty="0" err="1"/>
              <a:t>συντεύξεις</a:t>
            </a:r>
            <a:r>
              <a:rPr lang="el-GR" dirty="0"/>
              <a:t>, οι οποίες βασίστηκαν σε ένα μακροσκελές ερωτηματολόγιο 1.200 λέξεων περίπου. </a:t>
            </a:r>
          </a:p>
          <a:p>
            <a:pPr algn="just">
              <a:lnSpc>
                <a:spcPct val="100000"/>
              </a:lnSpc>
            </a:pPr>
            <a:r>
              <a:rPr lang="el-GR" dirty="0"/>
              <a:t>Πέρα από την έκδοση χαρτών, </a:t>
            </a:r>
            <a:r>
              <a:rPr lang="en-US" dirty="0"/>
              <a:t>o Orton </a:t>
            </a:r>
            <a:r>
              <a:rPr lang="el-GR" dirty="0"/>
              <a:t>αποφάσισε να ενσωματώσει έναν ολοκληρωμένο κατάλογο με τις απαντήσεις των πληροφορητών.</a:t>
            </a:r>
          </a:p>
        </p:txBody>
      </p:sp>
    </p:spTree>
    <p:extLst>
      <p:ext uri="{BB962C8B-B14F-4D97-AF65-F5344CB8AC3E}">
        <p14:creationId xmlns:p14="http://schemas.microsoft.com/office/powerpoint/2010/main" val="286974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72400" cy="1609344"/>
          </a:xfrm>
        </p:spPr>
        <p:txBody>
          <a:bodyPr>
            <a:normAutofit/>
          </a:bodyPr>
          <a:lstStyle/>
          <a:p>
            <a:r>
              <a:rPr lang="el-GR" sz="3500" dirty="0" err="1"/>
              <a:t>Πορεια</a:t>
            </a:r>
            <a:r>
              <a:rPr lang="el-GR" sz="3500" dirty="0"/>
              <a:t> </a:t>
            </a:r>
            <a:r>
              <a:rPr lang="el-GR" sz="3500" dirty="0" err="1"/>
              <a:t>διαλεκτικησ</a:t>
            </a:r>
            <a:r>
              <a:rPr lang="el-GR" sz="3500" dirty="0"/>
              <a:t> </a:t>
            </a:r>
            <a:r>
              <a:rPr lang="el-GR" sz="3500" dirty="0" err="1"/>
              <a:t>γεωγραφιασ</a:t>
            </a:r>
            <a:r>
              <a:rPr lang="el-GR" sz="3500" dirty="0"/>
              <a:t> </a:t>
            </a:r>
          </a:p>
        </p:txBody>
      </p:sp>
      <p:sp>
        <p:nvSpPr>
          <p:cNvPr id="3" name="Content Placeholder 2"/>
          <p:cNvSpPr>
            <a:spLocks noGrp="1"/>
          </p:cNvSpPr>
          <p:nvPr>
            <p:ph idx="1"/>
          </p:nvPr>
        </p:nvSpPr>
        <p:spPr>
          <a:xfrm>
            <a:off x="828502" y="1905000"/>
            <a:ext cx="7674316" cy="4953000"/>
          </a:xfrm>
        </p:spPr>
        <p:txBody>
          <a:bodyPr>
            <a:normAutofit/>
          </a:bodyPr>
          <a:lstStyle/>
          <a:p>
            <a:pPr>
              <a:lnSpc>
                <a:spcPct val="110000"/>
              </a:lnSpc>
            </a:pPr>
            <a:r>
              <a:rPr lang="el-GR" dirty="0"/>
              <a:t>Η διαλεκτική γεωγραφία γνωρίζει ανάπτυξη κατά το πρώτο μισό του 20ού αι., καθώς η έκδοση της έρευνας του </a:t>
            </a:r>
            <a:r>
              <a:rPr lang="en-US" dirty="0" err="1"/>
              <a:t>Gilliéron</a:t>
            </a:r>
            <a:r>
              <a:rPr lang="en-US" dirty="0"/>
              <a:t> </a:t>
            </a:r>
            <a:r>
              <a:rPr lang="el-GR" dirty="0"/>
              <a:t>και η αναγνώριση της αξίας του έργου του </a:t>
            </a:r>
            <a:r>
              <a:rPr lang="en-US" dirty="0" err="1"/>
              <a:t>Wenker</a:t>
            </a:r>
            <a:r>
              <a:rPr lang="en-US" dirty="0"/>
              <a:t> </a:t>
            </a:r>
            <a:r>
              <a:rPr lang="el-GR" dirty="0"/>
              <a:t>πυροδοτούν νέα προγράμματα.</a:t>
            </a:r>
          </a:p>
          <a:p>
            <a:pPr>
              <a:lnSpc>
                <a:spcPct val="110000"/>
              </a:lnSpc>
            </a:pPr>
            <a:endParaRPr lang="el-GR" dirty="0"/>
          </a:p>
          <a:p>
            <a:pPr>
              <a:lnSpc>
                <a:spcPct val="110000"/>
              </a:lnSpc>
            </a:pPr>
            <a:r>
              <a:rPr lang="el-GR" dirty="0"/>
              <a:t>Στις ενδιάμεσες δεκαετίες παρατηρείται κάμψη και στασιμότητα. Μια από τις ελάχιστες εξαιρέσεις ήταν η Καταγραφή των </a:t>
            </a:r>
            <a:r>
              <a:rPr lang="el-GR" dirty="0" err="1"/>
              <a:t>Σκοτσέζικων</a:t>
            </a:r>
            <a:r>
              <a:rPr lang="el-GR" dirty="0"/>
              <a:t> Διαλέκτων που ξεκίνησε το 1952.</a:t>
            </a:r>
          </a:p>
          <a:p>
            <a:endParaRPr lang="el-GR" dirty="0"/>
          </a:p>
          <a:p>
            <a:endParaRPr lang="el-GR" dirty="0"/>
          </a:p>
          <a:p>
            <a:endParaRPr lang="el-GR" dirty="0"/>
          </a:p>
        </p:txBody>
      </p:sp>
    </p:spTree>
    <p:extLst>
      <p:ext uri="{BB962C8B-B14F-4D97-AF65-F5344CB8AC3E}">
        <p14:creationId xmlns:p14="http://schemas.microsoft.com/office/powerpoint/2010/main" val="2676552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72400" cy="1609344"/>
          </a:xfrm>
        </p:spPr>
        <p:txBody>
          <a:bodyPr>
            <a:normAutofit/>
          </a:bodyPr>
          <a:lstStyle/>
          <a:p>
            <a:r>
              <a:rPr lang="el-GR" sz="3500" dirty="0" err="1"/>
              <a:t>Πορεια</a:t>
            </a:r>
            <a:r>
              <a:rPr lang="el-GR" sz="3500" dirty="0"/>
              <a:t> </a:t>
            </a:r>
            <a:r>
              <a:rPr lang="el-GR" sz="3500" dirty="0" err="1"/>
              <a:t>διαλεκτικησ</a:t>
            </a:r>
            <a:r>
              <a:rPr lang="el-GR" sz="3500" dirty="0"/>
              <a:t> </a:t>
            </a:r>
            <a:r>
              <a:rPr lang="el-GR" sz="3500" dirty="0" err="1"/>
              <a:t>γεωγραφιασ</a:t>
            </a:r>
            <a:r>
              <a:rPr lang="el-GR" sz="3500" dirty="0"/>
              <a:t> </a:t>
            </a:r>
          </a:p>
        </p:txBody>
      </p:sp>
      <p:sp>
        <p:nvSpPr>
          <p:cNvPr id="3" name="Content Placeholder 2"/>
          <p:cNvSpPr>
            <a:spLocks noGrp="1"/>
          </p:cNvSpPr>
          <p:nvPr>
            <p:ph idx="1"/>
          </p:nvPr>
        </p:nvSpPr>
        <p:spPr>
          <a:xfrm>
            <a:off x="533400" y="1713253"/>
            <a:ext cx="7674316" cy="4953000"/>
          </a:xfrm>
        </p:spPr>
        <p:txBody>
          <a:bodyPr>
            <a:normAutofit/>
          </a:bodyPr>
          <a:lstStyle/>
          <a:p>
            <a:pPr>
              <a:lnSpc>
                <a:spcPct val="110000"/>
              </a:lnSpc>
            </a:pPr>
            <a:r>
              <a:rPr lang="el-GR" b="1" dirty="0">
                <a:solidFill>
                  <a:schemeClr val="accent1">
                    <a:lumMod val="75000"/>
                  </a:schemeClr>
                </a:solidFill>
              </a:rPr>
              <a:t>Επανάκαμψη του κλάδου </a:t>
            </a:r>
            <a:r>
              <a:rPr lang="el-GR" b="1" dirty="0"/>
              <a:t>σημειώνεται κατά τη δεκαετία του 1980, όταν σημαντικά περιφερειακά προγράμματα πραγματοποιούνται σε </a:t>
            </a:r>
            <a:r>
              <a:rPr lang="el-GR" b="1" dirty="0">
                <a:solidFill>
                  <a:schemeClr val="accent1">
                    <a:lumMod val="75000"/>
                  </a:schemeClr>
                </a:solidFill>
              </a:rPr>
              <a:t>Ισπανία, Γαλλία, Μεξικό, Κανάρια Νησιά</a:t>
            </a:r>
          </a:p>
          <a:p>
            <a:pPr>
              <a:lnSpc>
                <a:spcPct val="110000"/>
              </a:lnSpc>
            </a:pPr>
            <a:endParaRPr lang="el-GR" b="1" dirty="0">
              <a:solidFill>
                <a:schemeClr val="accent1">
                  <a:lumMod val="75000"/>
                </a:schemeClr>
              </a:solidFill>
            </a:endParaRPr>
          </a:p>
          <a:p>
            <a:pPr algn="just">
              <a:lnSpc>
                <a:spcPct val="110000"/>
              </a:lnSpc>
            </a:pPr>
            <a:r>
              <a:rPr lang="el-GR" b="1" dirty="0"/>
              <a:t>Ο λόγος επανάκαμψης είναι διττός: αφενός η τεχνολογική ανάπτυξη συμβάλλει στη γρήγορη κωδικοποίηση και παρουσίαση των ευρημάτων και αφετέρου η ανάπτυξη του κλάδου της κοινωνιογλωσσολογίας προσφέρει ένα κατάλληλο θεωρητικό πλαίσιο για την επιστημονική εξέταση της ποικιλότητας.</a:t>
            </a:r>
          </a:p>
          <a:p>
            <a:endParaRPr lang="el-GR" dirty="0"/>
          </a:p>
          <a:p>
            <a:endParaRPr lang="el-GR" dirty="0"/>
          </a:p>
          <a:p>
            <a:endParaRPr lang="el-GR" dirty="0"/>
          </a:p>
        </p:txBody>
      </p:sp>
    </p:spTree>
    <p:extLst>
      <p:ext uri="{BB962C8B-B14F-4D97-AF65-F5344CB8AC3E}">
        <p14:creationId xmlns:p14="http://schemas.microsoft.com/office/powerpoint/2010/main" val="35373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91F34A-03E6-C842-BDE8-95FDA5370FB1}"/>
              </a:ext>
            </a:extLst>
          </p:cNvPr>
          <p:cNvSpPr>
            <a:spLocks noGrp="1"/>
          </p:cNvSpPr>
          <p:nvPr>
            <p:ph type="title"/>
          </p:nvPr>
        </p:nvSpPr>
        <p:spPr>
          <a:xfrm>
            <a:off x="838200" y="2133600"/>
            <a:ext cx="7772400" cy="1609344"/>
          </a:xfrm>
        </p:spPr>
        <p:txBody>
          <a:bodyPr>
            <a:normAutofit/>
          </a:bodyPr>
          <a:lstStyle/>
          <a:p>
            <a:r>
              <a:rPr lang="el-GR" sz="3500" dirty="0"/>
              <a:t>ΜΕΘΟΔΟΙ ΔΙΑΛΕΚΤΙΚΗΣ ΓΕΩΓΡΑΦΙΑΣ</a:t>
            </a:r>
          </a:p>
        </p:txBody>
      </p:sp>
    </p:spTree>
    <p:extLst>
      <p:ext uri="{BB962C8B-B14F-4D97-AF65-F5344CB8AC3E}">
        <p14:creationId xmlns:p14="http://schemas.microsoft.com/office/powerpoint/2010/main" val="6627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457200" y="798474"/>
            <a:ext cx="7543800" cy="546770"/>
          </a:xfrm>
        </p:spPr>
        <p:txBody>
          <a:bodyPr>
            <a:noAutofit/>
          </a:bodyPr>
          <a:lstStyle/>
          <a:p>
            <a:pPr algn="ctr"/>
            <a:r>
              <a:rPr lang="el-GR" sz="2250" dirty="0"/>
              <a:t>Ιστορια</a:t>
            </a:r>
            <a:br>
              <a:rPr lang="el-GR" sz="2250" dirty="0"/>
            </a:br>
            <a:r>
              <a:rPr lang="el-GR" sz="2250" dirty="0"/>
              <a:t>αρχαια ελληνικη γλωσσα – αρχαιεσ ελληνικεσ διαλεκτοι</a:t>
            </a:r>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310978" y="1600200"/>
            <a:ext cx="8656450" cy="5105400"/>
          </a:xfrm>
        </p:spPr>
        <p:txBody>
          <a:bodyPr>
            <a:normAutofit fontScale="85000" lnSpcReduction="10000"/>
          </a:bodyPr>
          <a:lstStyle/>
          <a:p>
            <a:endParaRPr lang="el-GR" dirty="0"/>
          </a:p>
          <a:p>
            <a:pPr algn="just">
              <a:lnSpc>
                <a:spcPct val="120000"/>
              </a:lnSpc>
            </a:pPr>
            <a:r>
              <a:rPr lang="el-GR" b="1" dirty="0"/>
              <a:t>Δύσκολη η χρονολόγηση της αφετηρίας:</a:t>
            </a:r>
            <a:endParaRPr lang="el-GR" dirty="0"/>
          </a:p>
          <a:p>
            <a:pPr algn="just">
              <a:lnSpc>
                <a:spcPct val="120000"/>
              </a:lnSpc>
            </a:pPr>
            <a:r>
              <a:rPr lang="el-GR" b="1" dirty="0"/>
              <a:t>α. Άλλο πράγμα η αφετηρία και η χρονολόγηση των αρχαϊσμών μιας</a:t>
            </a:r>
            <a:r>
              <a:rPr lang="el-GR" dirty="0"/>
              <a:t> </a:t>
            </a:r>
            <a:r>
              <a:rPr lang="el-GR" b="1" dirty="0"/>
              <a:t>διαλέκτου και άλλο η διαμόρφωση της φυσιογνωμίας της.</a:t>
            </a:r>
          </a:p>
          <a:p>
            <a:pPr algn="just">
              <a:lnSpc>
                <a:spcPct val="120000"/>
              </a:lnSpc>
            </a:pPr>
            <a:r>
              <a:rPr lang="el-GR" b="1" dirty="0"/>
              <a:t>β.</a:t>
            </a:r>
            <a:r>
              <a:rPr lang="el-GR" dirty="0"/>
              <a:t> Η άποψη των </a:t>
            </a:r>
            <a:r>
              <a:rPr lang="en-US" dirty="0"/>
              <a:t>Heisenberg, </a:t>
            </a:r>
            <a:r>
              <a:rPr lang="en-US" dirty="0" err="1"/>
              <a:t>Meillet</a:t>
            </a:r>
            <a:r>
              <a:rPr lang="en-US" dirty="0"/>
              <a:t>, Thumb </a:t>
            </a:r>
            <a:r>
              <a:rPr lang="el-GR" dirty="0"/>
              <a:t>και άλλων στηρίζεται κυρίως στη χρονολόγηση της </a:t>
            </a:r>
            <a:r>
              <a:rPr lang="el-GR" b="1" dirty="0"/>
              <a:t>γραπτής μαρτυρίας των διαλεκτικών</a:t>
            </a:r>
            <a:r>
              <a:rPr lang="el-GR" dirty="0"/>
              <a:t> </a:t>
            </a:r>
            <a:r>
              <a:rPr lang="el-GR" b="1" dirty="0"/>
              <a:t>νεωτερισμών</a:t>
            </a:r>
            <a:r>
              <a:rPr lang="el-GR" dirty="0"/>
              <a:t>.</a:t>
            </a:r>
          </a:p>
          <a:p>
            <a:pPr algn="just">
              <a:lnSpc>
                <a:spcPct val="120000"/>
              </a:lnSpc>
            </a:pPr>
            <a:r>
              <a:rPr lang="el-GR" b="1" dirty="0"/>
              <a:t>γ. </a:t>
            </a:r>
            <a:r>
              <a:rPr lang="el-GR" dirty="0"/>
              <a:t>Δεν απαντούν διαλεκτικά φαινόμενα στα κείμενα της α’ χιλιετίας, καθώς η γραφόμενη ελληνική γλώσσα της περιόδου αυτής είναι μια λόγια γλώσσα, παγιωμένη, που ακολουθεί πιστά τα διδάγματα των </a:t>
            </a:r>
            <a:r>
              <a:rPr lang="el-GR" b="1" dirty="0"/>
              <a:t>Αττικιστών.</a:t>
            </a:r>
            <a:r>
              <a:rPr lang="el-GR" dirty="0"/>
              <a:t> Στο «περιθώριο» της λόγιας γλώσσας υπήρχε η ομιλούμενη γλώσσα του απλού λαού, οι χρήστες της οποίας ή δεν ήξεραν να γράφουν ή δεν την έκριναν άξια να γράφεται.</a:t>
            </a:r>
          </a:p>
          <a:p>
            <a:pPr algn="just">
              <a:lnSpc>
                <a:spcPct val="120000"/>
              </a:lnSpc>
            </a:pPr>
            <a:r>
              <a:rPr lang="el-GR" b="1" dirty="0"/>
              <a:t>Επομένως:</a:t>
            </a:r>
            <a:r>
              <a:rPr lang="el-GR" dirty="0"/>
              <a:t> Η σχηματική παρουσίαση της ιστορίας της Ελληνικής ακυρώνει – με κάποιες εξαιρέσεις (π.χ. Τσακώνικα) - την πιθανότητα ύπαρξης συνέχειας ανάμεσα στις αρχαιοελληνικές και τις νεοελληνικές διαλέκτους.</a:t>
            </a:r>
          </a:p>
          <a:p>
            <a:endParaRPr lang="el-GR" dirty="0"/>
          </a:p>
          <a:p>
            <a:endParaRPr lang="el-GR" dirty="0"/>
          </a:p>
          <a:p>
            <a:endParaRPr lang="el-GR" dirty="0"/>
          </a:p>
          <a:p>
            <a:endParaRPr lang="el-GR" dirty="0"/>
          </a:p>
          <a:p>
            <a:endParaRPr lang="el-GR" dirty="0"/>
          </a:p>
          <a:p>
            <a:pPr>
              <a:lnSpc>
                <a:spcPct val="150000"/>
              </a:lnSpc>
            </a:pPr>
            <a:endParaRPr lang="el-GR" dirty="0"/>
          </a:p>
          <a:p>
            <a:pPr>
              <a:lnSpc>
                <a:spcPct val="150000"/>
              </a:lnSpc>
            </a:pPr>
            <a:endParaRPr lang="el-GR" dirty="0"/>
          </a:p>
          <a:p>
            <a:pPr marL="0" indent="0">
              <a:buNone/>
            </a:pPr>
            <a:endParaRPr lang="el-GR" dirty="0"/>
          </a:p>
          <a:p>
            <a:endParaRPr lang="el-GR" dirty="0"/>
          </a:p>
          <a:p>
            <a:endParaRPr lang="el-GR" sz="1875" dirty="0"/>
          </a:p>
          <a:p>
            <a:endParaRPr lang="el-GR" sz="1875" dirty="0"/>
          </a:p>
          <a:p>
            <a:endParaRPr lang="el-GR" dirty="0"/>
          </a:p>
        </p:txBody>
      </p:sp>
      <p:pic>
        <p:nvPicPr>
          <p:cNvPr id="4" name="Picture 2">
            <a:extLst>
              <a:ext uri="{FF2B5EF4-FFF2-40B4-BE49-F238E27FC236}">
                <a16:creationId xmlns:a16="http://schemas.microsoft.com/office/drawing/2014/main" id="{1C975F4D-D227-764F-88E7-8AC236C3F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0297"/>
            <a:ext cx="1569850" cy="133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95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γλωσσικοι χαρτεσ / ατλαντεσ</a:t>
            </a:r>
          </a:p>
        </p:txBody>
      </p:sp>
      <p:sp>
        <p:nvSpPr>
          <p:cNvPr id="3" name="Content Placeholder 2"/>
          <p:cNvSpPr>
            <a:spLocks noGrp="1"/>
          </p:cNvSpPr>
          <p:nvPr>
            <p:ph idx="1"/>
          </p:nvPr>
        </p:nvSpPr>
        <p:spPr>
          <a:xfrm>
            <a:off x="936285" y="1905000"/>
            <a:ext cx="7521915" cy="4308867"/>
          </a:xfrm>
        </p:spPr>
        <p:txBody>
          <a:bodyPr>
            <a:normAutofit lnSpcReduction="10000"/>
          </a:bodyPr>
          <a:lstStyle/>
          <a:p>
            <a:pPr>
              <a:lnSpc>
                <a:spcPct val="110000"/>
              </a:lnSpc>
            </a:pPr>
            <a:r>
              <a:rPr lang="el-GR" b="1" dirty="0"/>
              <a:t>Μετά την ολοκλήρωση των </a:t>
            </a:r>
            <a:r>
              <a:rPr lang="el-GR" b="1" dirty="0" err="1"/>
              <a:t>συνεντέυξεων</a:t>
            </a:r>
            <a:r>
              <a:rPr lang="el-GR" b="1" dirty="0"/>
              <a:t> και την καταγραφή των απαντήσεων, επιλέγονται τα γλωσσικά στοιχεία (τα πιο σημαντικά) που εμφανίζουν </a:t>
            </a:r>
            <a:r>
              <a:rPr lang="el-GR" b="1" dirty="0">
                <a:solidFill>
                  <a:schemeClr val="accent1"/>
                </a:solidFill>
              </a:rPr>
              <a:t>διαλεκτική ποικιλία</a:t>
            </a:r>
            <a:r>
              <a:rPr lang="el-GR" b="1" dirty="0"/>
              <a:t> και αποτυπώνονται πάνω σε χάρτη</a:t>
            </a:r>
          </a:p>
          <a:p>
            <a:pPr>
              <a:lnSpc>
                <a:spcPct val="110000"/>
              </a:lnSpc>
            </a:pPr>
            <a:r>
              <a:rPr lang="el-GR" b="1" dirty="0"/>
              <a:t>κάθε έκδοση (γλωσσικός </a:t>
            </a:r>
            <a:r>
              <a:rPr lang="el-GR" b="1" dirty="0" err="1"/>
              <a:t>άτλας</a:t>
            </a:r>
            <a:r>
              <a:rPr lang="el-GR" b="1" dirty="0"/>
              <a:t>)</a:t>
            </a:r>
            <a:r>
              <a:rPr lang="el-GR" b="1" dirty="0">
                <a:sym typeface="Wingdings" panose="05000000000000000000" pitchFamily="2" charset="2"/>
              </a:rPr>
              <a:t></a:t>
            </a:r>
            <a:r>
              <a:rPr lang="el-GR" b="1" dirty="0"/>
              <a:t> αποτελείται από ένα </a:t>
            </a:r>
            <a:r>
              <a:rPr lang="el-GR" b="1" dirty="0" err="1"/>
              <a:t>συνολο</a:t>
            </a:r>
            <a:r>
              <a:rPr lang="el-GR" b="1" dirty="0"/>
              <a:t> χαρτών της συγκεκριμένης περιοχής, με έναν χάρτη για κάθε γλωσσικό στοιχείο που αντιστοιχεί σε διαλεκτική ποικιλία</a:t>
            </a:r>
          </a:p>
          <a:p>
            <a:pPr>
              <a:lnSpc>
                <a:spcPct val="110000"/>
              </a:lnSpc>
            </a:pPr>
            <a:r>
              <a:rPr lang="el-GR" b="1" dirty="0"/>
              <a:t>μπορεί να περιλαμβάνει </a:t>
            </a:r>
            <a:r>
              <a:rPr lang="el-GR" b="1" dirty="0">
                <a:solidFill>
                  <a:schemeClr val="accent1">
                    <a:lumMod val="75000"/>
                  </a:schemeClr>
                </a:solidFill>
              </a:rPr>
              <a:t>φωνητικά, λεξιλογικά ή/και μορφολογικά </a:t>
            </a:r>
            <a:r>
              <a:rPr lang="el-GR" b="1" dirty="0"/>
              <a:t>στοιχεία</a:t>
            </a:r>
          </a:p>
          <a:p>
            <a:pPr>
              <a:lnSpc>
                <a:spcPct val="110000"/>
              </a:lnSpc>
            </a:pPr>
            <a:r>
              <a:rPr lang="el-GR" b="1" dirty="0"/>
              <a:t>στόχος</a:t>
            </a:r>
            <a:r>
              <a:rPr lang="el-GR" b="1" dirty="0">
                <a:sym typeface="Wingdings" panose="05000000000000000000" pitchFamily="2" charset="2"/>
              </a:rPr>
              <a:t></a:t>
            </a:r>
            <a:r>
              <a:rPr lang="el-GR" b="1" dirty="0"/>
              <a:t> </a:t>
            </a:r>
            <a:r>
              <a:rPr lang="el-GR" b="1" dirty="0">
                <a:solidFill>
                  <a:schemeClr val="accent1">
                    <a:lumMod val="75000"/>
                  </a:schemeClr>
                </a:solidFill>
              </a:rPr>
              <a:t>εντοπισμός περιοχών χρήσης </a:t>
            </a:r>
            <a:r>
              <a:rPr lang="el-GR" b="1" dirty="0"/>
              <a:t>του κάθε γλωσσικού στοιχείου</a:t>
            </a:r>
          </a:p>
          <a:p>
            <a:endParaRPr lang="el-GR" dirty="0"/>
          </a:p>
        </p:txBody>
      </p:sp>
    </p:spTree>
    <p:extLst>
      <p:ext uri="{BB962C8B-B14F-4D97-AF65-F5344CB8AC3E}">
        <p14:creationId xmlns:p14="http://schemas.microsoft.com/office/powerpoint/2010/main" val="338529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γλωσσικοι χαρτεσ / ατλαντεσ</a:t>
            </a:r>
          </a:p>
        </p:txBody>
      </p:sp>
      <p:sp>
        <p:nvSpPr>
          <p:cNvPr id="3" name="Rectangle 2"/>
          <p:cNvSpPr/>
          <p:nvPr/>
        </p:nvSpPr>
        <p:spPr>
          <a:xfrm>
            <a:off x="1066800" y="3276600"/>
            <a:ext cx="2667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γλωσσικοί χάρτες</a:t>
            </a:r>
            <a:endParaRPr lang="en-GB" sz="2400" dirty="0"/>
          </a:p>
        </p:txBody>
      </p:sp>
      <p:sp>
        <p:nvSpPr>
          <p:cNvPr id="4" name="Rectangle 3"/>
          <p:cNvSpPr/>
          <p:nvPr/>
        </p:nvSpPr>
        <p:spPr>
          <a:xfrm>
            <a:off x="4724400" y="2286000"/>
            <a:ext cx="3200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περιγραφικοί/εκθετικοί </a:t>
            </a:r>
          </a:p>
          <a:p>
            <a:pPr algn="ctr"/>
            <a:r>
              <a:rPr lang="en-GB" dirty="0"/>
              <a:t>(display maps)</a:t>
            </a:r>
          </a:p>
        </p:txBody>
      </p:sp>
      <p:sp>
        <p:nvSpPr>
          <p:cNvPr id="5" name="Rectangle 4"/>
          <p:cNvSpPr/>
          <p:nvPr/>
        </p:nvSpPr>
        <p:spPr>
          <a:xfrm>
            <a:off x="4800600" y="3505200"/>
            <a:ext cx="3124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ερμηνευτικοί</a:t>
            </a:r>
          </a:p>
          <a:p>
            <a:pPr algn="ctr"/>
            <a:r>
              <a:rPr lang="el-GR" dirty="0"/>
              <a:t>(</a:t>
            </a:r>
            <a:r>
              <a:rPr lang="en-GB" dirty="0"/>
              <a:t>interpretive)</a:t>
            </a:r>
          </a:p>
        </p:txBody>
      </p:sp>
      <p:sp>
        <p:nvSpPr>
          <p:cNvPr id="7" name="Right Arrow 6"/>
          <p:cNvSpPr/>
          <p:nvPr/>
        </p:nvSpPr>
        <p:spPr>
          <a:xfrm rot="20156812">
            <a:off x="3942486" y="2842217"/>
            <a:ext cx="978408"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Right Arrow 7"/>
          <p:cNvSpPr/>
          <p:nvPr/>
        </p:nvSpPr>
        <p:spPr>
          <a:xfrm>
            <a:off x="3886200" y="3666744"/>
            <a:ext cx="965820" cy="4572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1387215-D028-B941-BBDA-C681379A6B95}"/>
              </a:ext>
            </a:extLst>
          </p:cNvPr>
          <p:cNvSpPr txBox="1"/>
          <p:nvPr/>
        </p:nvSpPr>
        <p:spPr>
          <a:xfrm>
            <a:off x="2197410" y="1668568"/>
            <a:ext cx="4343400" cy="477054"/>
          </a:xfrm>
          <a:prstGeom prst="rect">
            <a:avLst/>
          </a:prstGeom>
          <a:noFill/>
        </p:spPr>
        <p:txBody>
          <a:bodyPr wrap="square" rtlCol="0">
            <a:spAutoFit/>
          </a:bodyPr>
          <a:lstStyle/>
          <a:p>
            <a:pPr algn="ctr"/>
            <a:r>
              <a:rPr lang="el-GR" sz="2500" b="1" dirty="0"/>
              <a:t>Είδη χαρτών</a:t>
            </a:r>
          </a:p>
        </p:txBody>
      </p:sp>
    </p:spTree>
    <p:extLst>
      <p:ext uri="{BB962C8B-B14F-4D97-AF65-F5344CB8AC3E}">
        <p14:creationId xmlns:p14="http://schemas.microsoft.com/office/powerpoint/2010/main" val="1168228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938"/>
            <a:ext cx="7772400" cy="1609344"/>
          </a:xfrm>
        </p:spPr>
        <p:txBody>
          <a:bodyPr/>
          <a:lstStyle/>
          <a:p>
            <a:r>
              <a:rPr lang="el-GR" dirty="0"/>
              <a:t>γλωσσικοι χαρτεσ / ατλαντεσ</a:t>
            </a:r>
          </a:p>
        </p:txBody>
      </p:sp>
      <p:sp>
        <p:nvSpPr>
          <p:cNvPr id="3" name="Content Placeholder 2"/>
          <p:cNvSpPr>
            <a:spLocks noGrp="1"/>
          </p:cNvSpPr>
          <p:nvPr>
            <p:ph idx="1"/>
          </p:nvPr>
        </p:nvSpPr>
        <p:spPr>
          <a:xfrm>
            <a:off x="685800" y="1447800"/>
            <a:ext cx="7772400" cy="4724400"/>
          </a:xfrm>
        </p:spPr>
        <p:txBody>
          <a:bodyPr/>
          <a:lstStyle/>
          <a:p>
            <a:pPr>
              <a:lnSpc>
                <a:spcPct val="100000"/>
              </a:lnSpc>
            </a:pPr>
            <a:r>
              <a:rPr lang="el-GR" b="1" dirty="0">
                <a:solidFill>
                  <a:schemeClr val="accent1"/>
                </a:solidFill>
              </a:rPr>
              <a:t>περιγραφικοί χάρτες</a:t>
            </a:r>
            <a:r>
              <a:rPr lang="el-GR" dirty="0"/>
              <a:t>: περιγράφουν/εκθέτουν δεδομένα</a:t>
            </a:r>
          </a:p>
          <a:p>
            <a:pPr>
              <a:lnSpc>
                <a:spcPct val="100000"/>
              </a:lnSpc>
            </a:pPr>
            <a:r>
              <a:rPr lang="el-GR" dirty="0"/>
              <a:t> </a:t>
            </a:r>
            <a:r>
              <a:rPr lang="el-GR" b="1" dirty="0"/>
              <a:t>μεταφέρουν τις καταχωρημένες σε πίνακα απαντήσεις για ένα συγκεκριμένο στοιχείο πάνω σε χάρτη</a:t>
            </a:r>
          </a:p>
          <a:p>
            <a:pPr>
              <a:lnSpc>
                <a:spcPct val="100000"/>
              </a:lnSpc>
            </a:pPr>
            <a:r>
              <a:rPr lang="el-GR" b="1" dirty="0"/>
              <a:t>δίνουν μία γεωγραφική διάσταση στον πίνακα, αποτελούν το πιο συνηθισμένο είδος χάρτη</a:t>
            </a:r>
          </a:p>
          <a:p>
            <a:pPr>
              <a:lnSpc>
                <a:spcPct val="100000"/>
              </a:lnSpc>
            </a:pPr>
            <a:r>
              <a:rPr lang="el-GR" b="1" dirty="0"/>
              <a:t>κωδικοποιούν μεγάλη ποσότητα πληροφορίας</a:t>
            </a:r>
          </a:p>
          <a:p>
            <a:pPr marL="0" indent="0">
              <a:buNone/>
            </a:pPr>
            <a:endParaRPr lang="el-G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191000"/>
            <a:ext cx="3886200" cy="226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238" y="3886200"/>
            <a:ext cx="2033562" cy="279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006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Atlas linguistique de la France</a:t>
            </a:r>
            <a:br>
              <a:rPr lang="fr-FR" dirty="0"/>
            </a:br>
            <a:endParaRPr lang="el-GR"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4778" y="2309409"/>
            <a:ext cx="3124822" cy="438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438400"/>
            <a:ext cx="3276600" cy="420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0C6EABD-2D94-3043-8CD1-650755547BA3}"/>
              </a:ext>
            </a:extLst>
          </p:cNvPr>
          <p:cNvSpPr txBox="1"/>
          <p:nvPr/>
        </p:nvSpPr>
        <p:spPr>
          <a:xfrm>
            <a:off x="762000" y="1276850"/>
            <a:ext cx="6629400" cy="369332"/>
          </a:xfrm>
          <a:prstGeom prst="rect">
            <a:avLst/>
          </a:prstGeom>
          <a:noFill/>
        </p:spPr>
        <p:txBody>
          <a:bodyPr wrap="square" rtlCol="0">
            <a:spAutoFit/>
          </a:bodyPr>
          <a:lstStyle/>
          <a:p>
            <a:r>
              <a:rPr lang="el-GR" b="1" dirty="0"/>
              <a:t>Παραδείγματα περιγραφικών χαρτών</a:t>
            </a:r>
          </a:p>
        </p:txBody>
      </p:sp>
      <p:sp>
        <p:nvSpPr>
          <p:cNvPr id="4" name="TextBox 3">
            <a:extLst>
              <a:ext uri="{FF2B5EF4-FFF2-40B4-BE49-F238E27FC236}">
                <a16:creationId xmlns:a16="http://schemas.microsoft.com/office/drawing/2014/main" id="{A9B424AD-313A-3E4D-87BF-2193271F9CF5}"/>
              </a:ext>
            </a:extLst>
          </p:cNvPr>
          <p:cNvSpPr txBox="1"/>
          <p:nvPr/>
        </p:nvSpPr>
        <p:spPr>
          <a:xfrm>
            <a:off x="1524000" y="1805940"/>
            <a:ext cx="4191000" cy="369332"/>
          </a:xfrm>
          <a:prstGeom prst="rect">
            <a:avLst/>
          </a:prstGeom>
          <a:noFill/>
        </p:spPr>
        <p:txBody>
          <a:bodyPr wrap="square" rtlCol="0">
            <a:spAutoFit/>
          </a:bodyPr>
          <a:lstStyle/>
          <a:p>
            <a:r>
              <a:rPr lang="el-GR" dirty="0"/>
              <a:t>Γλωσσικός Άτλας της Γαλλίας</a:t>
            </a:r>
          </a:p>
        </p:txBody>
      </p:sp>
    </p:spTree>
    <p:extLst>
      <p:ext uri="{BB962C8B-B14F-4D97-AF65-F5344CB8AC3E}">
        <p14:creationId xmlns:p14="http://schemas.microsoft.com/office/powerpoint/2010/main" val="2975180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Linguistic Atlas of New England</a:t>
            </a:r>
            <a:br>
              <a:rPr lang="en-US" dirty="0"/>
            </a:br>
            <a:endParaRPr lang="el-GR"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328949"/>
            <a:ext cx="3352800" cy="427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62200"/>
            <a:ext cx="3200400" cy="400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A0B7F9BE-5CA5-9E48-A935-D40A9BAFEA61}"/>
              </a:ext>
            </a:extLst>
          </p:cNvPr>
          <p:cNvSpPr txBox="1"/>
          <p:nvPr/>
        </p:nvSpPr>
        <p:spPr>
          <a:xfrm>
            <a:off x="762000" y="1276850"/>
            <a:ext cx="6629400" cy="369332"/>
          </a:xfrm>
          <a:prstGeom prst="rect">
            <a:avLst/>
          </a:prstGeom>
          <a:noFill/>
        </p:spPr>
        <p:txBody>
          <a:bodyPr wrap="square" rtlCol="0">
            <a:spAutoFit/>
          </a:bodyPr>
          <a:lstStyle/>
          <a:p>
            <a:r>
              <a:rPr lang="el-GR" b="1" dirty="0"/>
              <a:t>Παραδείγματα περιγραφικών χαρτών</a:t>
            </a:r>
          </a:p>
        </p:txBody>
      </p:sp>
      <p:sp>
        <p:nvSpPr>
          <p:cNvPr id="6" name="TextBox 5">
            <a:extLst>
              <a:ext uri="{FF2B5EF4-FFF2-40B4-BE49-F238E27FC236}">
                <a16:creationId xmlns:a16="http://schemas.microsoft.com/office/drawing/2014/main" id="{42DB02FE-65B8-0043-BA45-53209E220F85}"/>
              </a:ext>
            </a:extLst>
          </p:cNvPr>
          <p:cNvSpPr txBox="1"/>
          <p:nvPr/>
        </p:nvSpPr>
        <p:spPr>
          <a:xfrm>
            <a:off x="1143000" y="1724644"/>
            <a:ext cx="4191000" cy="369332"/>
          </a:xfrm>
          <a:prstGeom prst="rect">
            <a:avLst/>
          </a:prstGeom>
          <a:noFill/>
        </p:spPr>
        <p:txBody>
          <a:bodyPr wrap="square" rtlCol="0">
            <a:spAutoFit/>
          </a:bodyPr>
          <a:lstStyle/>
          <a:p>
            <a:r>
              <a:rPr lang="el-GR" dirty="0"/>
              <a:t>Γλωσσικός Άτλας της Νέας Αγγλίας</a:t>
            </a:r>
          </a:p>
        </p:txBody>
      </p:sp>
    </p:spTree>
    <p:extLst>
      <p:ext uri="{BB962C8B-B14F-4D97-AF65-F5344CB8AC3E}">
        <p14:creationId xmlns:p14="http://schemas.microsoft.com/office/powerpoint/2010/main" val="1101004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5757"/>
            <a:ext cx="7772400" cy="1609344"/>
          </a:xfrm>
        </p:spPr>
        <p:txBody>
          <a:bodyPr>
            <a:normAutofit/>
          </a:bodyPr>
          <a:lstStyle/>
          <a:p>
            <a:r>
              <a:rPr lang="el-GR" sz="4000" dirty="0"/>
              <a:t>γλωσσικοι χαρτεσ / ατλαντεσ</a:t>
            </a:r>
          </a:p>
        </p:txBody>
      </p:sp>
      <p:sp>
        <p:nvSpPr>
          <p:cNvPr id="3" name="Content Placeholder 2"/>
          <p:cNvSpPr>
            <a:spLocks noGrp="1"/>
          </p:cNvSpPr>
          <p:nvPr>
            <p:ph idx="1"/>
          </p:nvPr>
        </p:nvSpPr>
        <p:spPr>
          <a:xfrm>
            <a:off x="563712" y="1828800"/>
            <a:ext cx="7772400" cy="4800600"/>
          </a:xfrm>
        </p:spPr>
        <p:txBody>
          <a:bodyPr>
            <a:normAutofit fontScale="92500" lnSpcReduction="20000"/>
          </a:bodyPr>
          <a:lstStyle/>
          <a:p>
            <a:pPr>
              <a:lnSpc>
                <a:spcPct val="110000"/>
              </a:lnSpc>
            </a:pPr>
            <a:r>
              <a:rPr lang="el-GR" b="1" dirty="0">
                <a:solidFill>
                  <a:schemeClr val="accent1"/>
                </a:solidFill>
              </a:rPr>
              <a:t>ερμηνευτικοί χάρτες: </a:t>
            </a:r>
            <a:r>
              <a:rPr lang="el-GR" dirty="0"/>
              <a:t>ερμηνεύουν δεδομένα</a:t>
            </a:r>
          </a:p>
          <a:p>
            <a:pPr>
              <a:lnSpc>
                <a:spcPct val="110000"/>
              </a:lnSpc>
            </a:pPr>
            <a:r>
              <a:rPr lang="el-GR" b="1" dirty="0"/>
              <a:t>δείχνοντας την κατανομή των κυρίαρχων πραγματώσεων από περιοχή σε περιοχή, πρόκειται δηλαδή για αναπαράσταση κυρίαρχων απαντήσεων και της κατανομής τους</a:t>
            </a:r>
          </a:p>
          <a:p>
            <a:pPr>
              <a:lnSpc>
                <a:spcPct val="110000"/>
              </a:lnSpc>
            </a:pPr>
            <a:r>
              <a:rPr lang="el-GR" b="1" dirty="0"/>
              <a:t>εμφανίζονται κυρίως </a:t>
            </a:r>
            <a:r>
              <a:rPr lang="el-GR" b="1" dirty="0">
                <a:solidFill>
                  <a:schemeClr val="accent1">
                    <a:lumMod val="75000"/>
                  </a:schemeClr>
                </a:solidFill>
              </a:rPr>
              <a:t>σε δευτερογενείς έρευνες </a:t>
            </a:r>
            <a:r>
              <a:rPr lang="el-GR" b="1" dirty="0"/>
              <a:t>που αφορούν την ανάπτυξη ενός συγκεκριμένου θέματος</a:t>
            </a:r>
          </a:p>
          <a:p>
            <a:pPr>
              <a:lnSpc>
                <a:spcPct val="110000"/>
              </a:lnSpc>
            </a:pPr>
            <a:r>
              <a:rPr lang="el-GR" b="1" dirty="0"/>
              <a:t>βασίζονται σε περιγραφικούς/εκθετικούς γλωσσικούς χάρτες</a:t>
            </a:r>
          </a:p>
          <a:p>
            <a:pPr>
              <a:lnSpc>
                <a:spcPct val="110000"/>
              </a:lnSpc>
            </a:pPr>
            <a:r>
              <a:rPr lang="el-GR" b="1" dirty="0"/>
              <a:t>κωδικοποιούν μικρή ποσότητα πληροφορίας </a:t>
            </a:r>
          </a:p>
          <a:p>
            <a:pPr>
              <a:lnSpc>
                <a:spcPct val="110000"/>
              </a:lnSpc>
            </a:pPr>
            <a:r>
              <a:rPr lang="el-GR" b="1" dirty="0"/>
              <a:t>επιχειρούν έναν πιο </a:t>
            </a:r>
            <a:r>
              <a:rPr lang="el-GR" b="1" dirty="0">
                <a:solidFill>
                  <a:schemeClr val="accent1">
                    <a:lumMod val="75000"/>
                  </a:schemeClr>
                </a:solidFill>
              </a:rPr>
              <a:t>γενικό απολογισμό</a:t>
            </a:r>
            <a:r>
              <a:rPr lang="el-GR" b="1" dirty="0"/>
              <a:t>, εντοπίζουν γενικότερες τάσεις, </a:t>
            </a:r>
          </a:p>
          <a:p>
            <a:pPr>
              <a:lnSpc>
                <a:spcPct val="110000"/>
              </a:lnSpc>
            </a:pPr>
            <a:r>
              <a:rPr lang="el-GR" b="1" dirty="0"/>
              <a:t>παραλείπουν πιο σπάνιους γλωσσικούς τύπους, συνδυάζουν παρεμφερείς τύπους, κατηγοριοποιούν σε ευρύτερες ομάδες και  αναδεικνύουν περιοχές που κυριαρχεί μια συγκεκριμένη κατηγορία</a:t>
            </a:r>
          </a:p>
          <a:p>
            <a:endParaRPr lang="el-GR"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298331"/>
            <a:ext cx="1102489" cy="171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52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644046"/>
            <a:ext cx="3201534" cy="498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37A08B0A-C3BC-1C4C-9D31-DDA9FB5815C2}"/>
              </a:ext>
            </a:extLst>
          </p:cNvPr>
          <p:cNvSpPr txBox="1"/>
          <p:nvPr/>
        </p:nvSpPr>
        <p:spPr>
          <a:xfrm>
            <a:off x="838200" y="609600"/>
            <a:ext cx="6781800" cy="369332"/>
          </a:xfrm>
          <a:prstGeom prst="rect">
            <a:avLst/>
          </a:prstGeom>
          <a:noFill/>
        </p:spPr>
        <p:txBody>
          <a:bodyPr wrap="square" rtlCol="0">
            <a:spAutoFit/>
          </a:bodyPr>
          <a:lstStyle/>
          <a:p>
            <a:r>
              <a:rPr lang="el-GR" b="1" dirty="0"/>
              <a:t>Παράδειγμα ερμηνευτικού χάρτη</a:t>
            </a:r>
          </a:p>
        </p:txBody>
      </p:sp>
    </p:spTree>
    <p:extLst>
      <p:ext uri="{BB962C8B-B14F-4D97-AF65-F5344CB8AC3E}">
        <p14:creationId xmlns:p14="http://schemas.microsoft.com/office/powerpoint/2010/main" val="1214800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Γλωσσικοσ ατλασ τησ Κρητησ </a:t>
            </a:r>
            <a:br>
              <a:rPr lang="el-GR" dirty="0"/>
            </a:br>
            <a:r>
              <a:rPr lang="el-GR" dirty="0"/>
              <a:t>Ν. Κοντοσοπουλοσ</a:t>
            </a:r>
            <a:br>
              <a:rPr lang="el-GR" dirty="0"/>
            </a:br>
            <a:endParaRPr lang="el-GR" dirty="0"/>
          </a:p>
        </p:txBody>
      </p:sp>
      <p:sp>
        <p:nvSpPr>
          <p:cNvPr id="3" name="Content Placeholder 2"/>
          <p:cNvSpPr>
            <a:spLocks noGrp="1"/>
          </p:cNvSpPr>
          <p:nvPr>
            <p:ph idx="1"/>
          </p:nvPr>
        </p:nvSpPr>
        <p:spPr/>
        <p:txBody>
          <a:bodyPr>
            <a:normAutofit/>
          </a:bodyPr>
          <a:lstStyle/>
          <a:p>
            <a:pPr marL="0" indent="0">
              <a:buNone/>
            </a:pPr>
            <a:r>
              <a:rPr lang="el-GR" b="1" dirty="0"/>
              <a:t>                                          επεξήγησις συμβόλων </a:t>
            </a:r>
          </a:p>
          <a:p>
            <a:r>
              <a:rPr lang="el-GR" b="1" dirty="0"/>
              <a:t>τους όρους αυτούς τους κατέγραψα με την ακροαματική μέθοδο, δηλ. όπως τους εντόπιζα στον αβίαστο λόγο των διαλεκτόφωνων. Πρόκειται για λέξεις που απαντούν πολύ συχνά στην καθημερινή ομιλία</a:t>
            </a:r>
          </a:p>
          <a:p>
            <a:endParaRPr lang="el-GR" b="1" dirty="0"/>
          </a:p>
          <a:p>
            <a:r>
              <a:rPr lang="el-GR" b="1" dirty="0"/>
              <a:t> οι έννοιες που δεν συνοδεύονται με κανένα από τα παραπάνω σύμβολα είναι εκείνες, στις οποίες έλαβα την διαλεκτική λέξη ύστερα από περιγραφή του ζητούμενου </a:t>
            </a:r>
          </a:p>
        </p:txBody>
      </p:sp>
    </p:spTree>
    <p:extLst>
      <p:ext uri="{BB962C8B-B14F-4D97-AF65-F5344CB8AC3E}">
        <p14:creationId xmlns:p14="http://schemas.microsoft.com/office/powerpoint/2010/main" val="2063211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Γλωσσικοσ ατλασ τησ Κρητησ </a:t>
            </a:r>
            <a:br>
              <a:rPr lang="el-GR" dirty="0"/>
            </a:br>
            <a:r>
              <a:rPr lang="el-GR" dirty="0"/>
              <a:t>Ν. Κοντοσοπουλοσ</a:t>
            </a: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04900" y="2260600"/>
            <a:ext cx="6934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781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Γλωσσικοι χαρτεσ</a:t>
            </a:r>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5445" y="2360525"/>
            <a:ext cx="1984420" cy="320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117" y="2421844"/>
            <a:ext cx="2015698" cy="305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84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CCCA3B-2A6C-3747-B498-CAB16824AF36}"/>
              </a:ext>
            </a:extLst>
          </p:cNvPr>
          <p:cNvSpPr>
            <a:spLocks noGrp="1"/>
          </p:cNvSpPr>
          <p:nvPr>
            <p:ph type="title"/>
          </p:nvPr>
        </p:nvSpPr>
        <p:spPr>
          <a:xfrm>
            <a:off x="152400" y="1011054"/>
            <a:ext cx="7543800" cy="546770"/>
          </a:xfrm>
        </p:spPr>
        <p:txBody>
          <a:bodyPr>
            <a:noAutofit/>
          </a:bodyPr>
          <a:lstStyle/>
          <a:p>
            <a:pPr algn="ctr"/>
            <a:r>
              <a:rPr lang="el-GR" sz="2250" dirty="0"/>
              <a:t>Ιστορια</a:t>
            </a:r>
            <a:br>
              <a:rPr lang="el-GR" sz="2250" dirty="0"/>
            </a:br>
            <a:r>
              <a:rPr lang="el-GR" sz="2250" dirty="0"/>
              <a:t>αρχαια ελληνικη γλωσσα – αρχαιεσ ελληνικεσ διαλεκτοι</a:t>
            </a:r>
          </a:p>
        </p:txBody>
      </p:sp>
      <p:sp>
        <p:nvSpPr>
          <p:cNvPr id="3" name="Θέση περιεχομένου 2">
            <a:extLst>
              <a:ext uri="{FF2B5EF4-FFF2-40B4-BE49-F238E27FC236}">
                <a16:creationId xmlns:a16="http://schemas.microsoft.com/office/drawing/2014/main" id="{A42F6CD4-0D8F-974F-AC08-77689715F1AF}"/>
              </a:ext>
            </a:extLst>
          </p:cNvPr>
          <p:cNvSpPr>
            <a:spLocks noGrp="1"/>
          </p:cNvSpPr>
          <p:nvPr>
            <p:ph idx="1"/>
          </p:nvPr>
        </p:nvSpPr>
        <p:spPr>
          <a:xfrm>
            <a:off x="762000" y="1605468"/>
            <a:ext cx="7543800" cy="4871532"/>
          </a:xfrm>
        </p:spPr>
        <p:txBody>
          <a:bodyPr>
            <a:normAutofit/>
          </a:bodyPr>
          <a:lstStyle/>
          <a:p>
            <a:endParaRPr lang="el-GR" dirty="0"/>
          </a:p>
          <a:p>
            <a:pPr>
              <a:lnSpc>
                <a:spcPct val="110000"/>
              </a:lnSpc>
            </a:pPr>
            <a:r>
              <a:rPr lang="el-GR" b="1" dirty="0"/>
              <a:t>Όμως: Υπάρχουν κατάλοιπα αρχαιοελληνικών διαλέκτων</a:t>
            </a:r>
            <a:endParaRPr lang="el-GR" dirty="0"/>
          </a:p>
          <a:p>
            <a:pPr>
              <a:lnSpc>
                <a:spcPct val="110000"/>
              </a:lnSpc>
            </a:pPr>
            <a:r>
              <a:rPr lang="el-GR" dirty="0"/>
              <a:t>Διαπιστώνεται συχνά ότι εκτός από τα χαρακτηριστικά της Κοινής στις νεοελληνικές διαλέκτους, επιβιώνουν και χαρακτηριστικά των αρχαιοελληνικών διαλέκτων (ιωνικά, δωρικά, αιολικά).</a:t>
            </a:r>
          </a:p>
          <a:p>
            <a:pPr>
              <a:lnSpc>
                <a:spcPct val="110000"/>
              </a:lnSpc>
            </a:pPr>
            <a:r>
              <a:rPr lang="el-GR" dirty="0"/>
              <a:t>Οι </a:t>
            </a:r>
            <a:r>
              <a:rPr lang="el-GR" dirty="0" err="1"/>
              <a:t>δωρισμοί</a:t>
            </a:r>
            <a:r>
              <a:rPr lang="el-GR" dirty="0"/>
              <a:t> που επιβιώνουν ως σήμερα έχουν οδηγήσει τους ερευνητές στην δημιουργία του όρου </a:t>
            </a:r>
            <a:r>
              <a:rPr lang="el-GR" b="1" dirty="0"/>
              <a:t>‘δωρική διαλεκτική ζώνη της Ελληνικής’ </a:t>
            </a:r>
            <a:r>
              <a:rPr lang="el-GR" dirty="0"/>
              <a:t>που περιλαμβάνει την Κρήτη, την Πελοπόννησο, τα Δωδεκάνησα και εν μέρει την Κύπρο, την Ήπειρο, τα Επτάνησα και την Κάτω Ιταλία.</a:t>
            </a:r>
          </a:p>
          <a:p>
            <a:endParaRPr lang="el-GR" dirty="0"/>
          </a:p>
          <a:p>
            <a:endParaRPr lang="el-GR" dirty="0"/>
          </a:p>
          <a:p>
            <a:endParaRPr lang="el-GR" dirty="0"/>
          </a:p>
          <a:p>
            <a:endParaRPr lang="el-GR" dirty="0"/>
          </a:p>
          <a:p>
            <a:endParaRPr lang="el-GR" dirty="0"/>
          </a:p>
          <a:p>
            <a:pPr>
              <a:lnSpc>
                <a:spcPct val="150000"/>
              </a:lnSpc>
            </a:pPr>
            <a:endParaRPr lang="el-GR" dirty="0"/>
          </a:p>
          <a:p>
            <a:pPr>
              <a:lnSpc>
                <a:spcPct val="150000"/>
              </a:lnSpc>
            </a:pPr>
            <a:endParaRPr lang="el-GR" dirty="0"/>
          </a:p>
          <a:p>
            <a:pPr marL="0" indent="0">
              <a:buNone/>
            </a:pPr>
            <a:endParaRPr lang="el-GR" dirty="0"/>
          </a:p>
          <a:p>
            <a:endParaRPr lang="el-GR" dirty="0"/>
          </a:p>
          <a:p>
            <a:endParaRPr lang="el-GR" sz="1875" dirty="0"/>
          </a:p>
          <a:p>
            <a:endParaRPr lang="el-GR" sz="1875" dirty="0"/>
          </a:p>
          <a:p>
            <a:endParaRPr lang="el-GR" dirty="0"/>
          </a:p>
        </p:txBody>
      </p:sp>
      <p:pic>
        <p:nvPicPr>
          <p:cNvPr id="4" name="Picture 2">
            <a:extLst>
              <a:ext uri="{FF2B5EF4-FFF2-40B4-BE49-F238E27FC236}">
                <a16:creationId xmlns:a16="http://schemas.microsoft.com/office/drawing/2014/main" id="{5302C068-6590-F243-B164-D009DA161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042"/>
            <a:ext cx="1569850" cy="133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613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Εργαστηριο νεοελληνικων διαλεκτων</a:t>
            </a:r>
            <a:endParaRPr lang="en-GB" dirty="0"/>
          </a:p>
        </p:txBody>
      </p:sp>
      <p:sp>
        <p:nvSpPr>
          <p:cNvPr id="3" name="Content Placeholder 2"/>
          <p:cNvSpPr>
            <a:spLocks noGrp="1"/>
          </p:cNvSpPr>
          <p:nvPr>
            <p:ph idx="1"/>
          </p:nvPr>
        </p:nvSpPr>
        <p:spPr/>
        <p:txBody>
          <a:bodyPr/>
          <a:lstStyle/>
          <a:p>
            <a:endParaRPr lang="en-GB" dirty="0">
              <a:hlinkClick r:id="rId2"/>
            </a:endParaRPr>
          </a:p>
          <a:p>
            <a:r>
              <a:rPr lang="en-GB" dirty="0">
                <a:hlinkClick r:id="rId2"/>
              </a:rPr>
              <a:t>http://lesvos.lmgd.philology.upatras.gr/?q=el/perioxes-raw&amp;idiwma=27</a:t>
            </a:r>
            <a:endParaRPr lang="el-GR" dirty="0"/>
          </a:p>
          <a:p>
            <a:r>
              <a:rPr lang="en-GB" dirty="0">
                <a:hlinkClick r:id="rId3"/>
              </a:rPr>
              <a:t>http://achaia.lmgd.philology.upatras.gr/el</a:t>
            </a:r>
            <a:endParaRPr lang="el-GR" dirty="0"/>
          </a:p>
          <a:p>
            <a:endParaRPr lang="en-GB" dirty="0"/>
          </a:p>
        </p:txBody>
      </p:sp>
    </p:spTree>
    <p:extLst>
      <p:ext uri="{BB962C8B-B14F-4D97-AF65-F5344CB8AC3E}">
        <p14:creationId xmlns:p14="http://schemas.microsoft.com/office/powerpoint/2010/main" val="2481110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χαρτεσ</a:t>
            </a:r>
            <a:endParaRPr lang="en-GB" dirty="0"/>
          </a:p>
        </p:txBody>
      </p:sp>
      <p:sp>
        <p:nvSpPr>
          <p:cNvPr id="3" name="Content Placeholder 2"/>
          <p:cNvSpPr>
            <a:spLocks noGrp="1"/>
          </p:cNvSpPr>
          <p:nvPr>
            <p:ph idx="1"/>
          </p:nvPr>
        </p:nvSpPr>
        <p:spPr/>
        <p:txBody>
          <a:bodyPr/>
          <a:lstStyle/>
          <a:p>
            <a:r>
              <a:rPr lang="en-GB" dirty="0">
                <a:hlinkClick r:id="rId2"/>
              </a:rPr>
              <a:t>http://www.tekstlab.uio.no/cambridge_survey/</a:t>
            </a:r>
            <a:endParaRPr lang="en-GB" dirty="0"/>
          </a:p>
          <a:p>
            <a:endParaRPr lang="en-GB" dirty="0"/>
          </a:p>
        </p:txBody>
      </p:sp>
    </p:spTree>
    <p:extLst>
      <p:ext uri="{BB962C8B-B14F-4D97-AF65-F5344CB8AC3E}">
        <p14:creationId xmlns:p14="http://schemas.microsoft.com/office/powerpoint/2010/main" val="1662281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Επιλογη πληροφορητων/τριων</a:t>
            </a:r>
          </a:p>
        </p:txBody>
      </p:sp>
      <p:sp>
        <p:nvSpPr>
          <p:cNvPr id="3" name="Content Placeholder 2"/>
          <p:cNvSpPr>
            <a:spLocks noGrp="1"/>
          </p:cNvSpPr>
          <p:nvPr>
            <p:ph idx="1"/>
          </p:nvPr>
        </p:nvSpPr>
        <p:spPr>
          <a:xfrm>
            <a:off x="1088684" y="2015733"/>
            <a:ext cx="7521915" cy="3450613"/>
          </a:xfrm>
        </p:spPr>
        <p:txBody>
          <a:bodyPr/>
          <a:lstStyle/>
          <a:p>
            <a:r>
              <a:rPr lang="el-GR" b="1" dirty="0"/>
              <a:t>το βασικότερο κοινό χαρακτηριστικό των προγραμμάτων διαλεκτικής γεωγραφίας είναι ο </a:t>
            </a:r>
            <a:r>
              <a:rPr lang="el-GR" b="1" dirty="0">
                <a:solidFill>
                  <a:schemeClr val="accent1"/>
                </a:solidFill>
              </a:rPr>
              <a:t>τύπος του πληροφορητή </a:t>
            </a:r>
          </a:p>
          <a:p>
            <a:endParaRPr lang="el-GR" b="1" dirty="0"/>
          </a:p>
          <a:p>
            <a:endParaRPr lang="el-G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001" y="3581400"/>
            <a:ext cx="19431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111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Επιλογη πληροφορητων/τριων</a:t>
            </a:r>
          </a:p>
        </p:txBody>
      </p:sp>
      <p:sp>
        <p:nvSpPr>
          <p:cNvPr id="3" name="Content Placeholder 2"/>
          <p:cNvSpPr>
            <a:spLocks noGrp="1"/>
          </p:cNvSpPr>
          <p:nvPr>
            <p:ph idx="1"/>
          </p:nvPr>
        </p:nvSpPr>
        <p:spPr/>
        <p:txBody>
          <a:bodyPr/>
          <a:lstStyle/>
          <a:p>
            <a:r>
              <a:rPr lang="el-GR" b="1" dirty="0"/>
              <a:t>μη μετακινούμενοι </a:t>
            </a:r>
          </a:p>
          <a:p>
            <a:r>
              <a:rPr lang="el-GR" b="1" dirty="0"/>
              <a:t>μεγάλοι σε ηλικία</a:t>
            </a:r>
          </a:p>
          <a:p>
            <a:r>
              <a:rPr lang="el-GR" b="1" dirty="0"/>
              <a:t>κάτοικοι της επαρχίας </a:t>
            </a:r>
          </a:p>
          <a:p>
            <a:r>
              <a:rPr lang="el-GR" b="1" dirty="0"/>
              <a:t>άνδρες</a:t>
            </a:r>
          </a:p>
          <a:p>
            <a:pPr marL="0" indent="0">
              <a:buNone/>
            </a:pPr>
            <a:r>
              <a:rPr lang="el-GR" b="1" dirty="0"/>
              <a:t>  (Non-mobile, Older, Rural, Males, NORM)</a:t>
            </a:r>
          </a:p>
          <a:p>
            <a:endParaRPr lang="el-GR" b="1" dirty="0"/>
          </a:p>
          <a:p>
            <a:endParaRPr lang="el-GR"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08697"/>
            <a:ext cx="1856184"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1814" y="2934184"/>
            <a:ext cx="265509"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667" y="2385481"/>
            <a:ext cx="1229916"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3627" y="3005700"/>
            <a:ext cx="265509"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5723" y="4648200"/>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8695" y="5111702"/>
            <a:ext cx="265509"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5476" y="4116731"/>
            <a:ext cx="1791891"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1155" y="4878731"/>
            <a:ext cx="420291"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945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Επιλογη πληροφορητων/τριων</a:t>
            </a:r>
          </a:p>
        </p:txBody>
      </p:sp>
      <p:sp>
        <p:nvSpPr>
          <p:cNvPr id="3" name="Content Placeholder 2"/>
          <p:cNvSpPr>
            <a:spLocks noGrp="1"/>
          </p:cNvSpPr>
          <p:nvPr>
            <p:ph idx="1"/>
          </p:nvPr>
        </p:nvSpPr>
        <p:spPr/>
        <p:txBody>
          <a:bodyPr/>
          <a:lstStyle/>
          <a:p>
            <a:r>
              <a:rPr lang="el-GR" b="1" dirty="0">
                <a:solidFill>
                  <a:schemeClr val="accent1"/>
                </a:solidFill>
              </a:rPr>
              <a:t>μόνιμη διανομή</a:t>
            </a:r>
            <a:r>
              <a:rPr lang="el-GR" b="1" dirty="0"/>
              <a:t> </a:t>
            </a:r>
            <a:r>
              <a:rPr lang="el-GR" b="1" dirty="0">
                <a:sym typeface="Wingdings" panose="05000000000000000000" pitchFamily="2" charset="2"/>
              </a:rPr>
              <a:t></a:t>
            </a:r>
            <a:r>
              <a:rPr lang="el-GR" b="1" dirty="0"/>
              <a:t> εγγύηση ότι η ομιλία τους είναι χαρακτηριστική της περιοχής</a:t>
            </a:r>
          </a:p>
          <a:p>
            <a:r>
              <a:rPr lang="el-GR" b="1" dirty="0">
                <a:solidFill>
                  <a:schemeClr val="accent1"/>
                </a:solidFill>
              </a:rPr>
              <a:t>μεγάλη ηλικία</a:t>
            </a:r>
            <a:r>
              <a:rPr lang="el-GR" b="1" dirty="0"/>
              <a:t> </a:t>
            </a:r>
            <a:r>
              <a:rPr lang="el-GR" b="1" dirty="0">
                <a:sym typeface="Wingdings" panose="05000000000000000000" pitchFamily="2" charset="2"/>
              </a:rPr>
              <a:t></a:t>
            </a:r>
            <a:r>
              <a:rPr lang="el-GR" b="1" dirty="0"/>
              <a:t> διάσωση της ομιλίας μιας περασμένης εποχής (προβιομηχανική εποχή), παλαιότερη μορφή διαλέκτου</a:t>
            </a:r>
          </a:p>
          <a:p>
            <a:r>
              <a:rPr lang="el-GR" b="1" dirty="0">
                <a:solidFill>
                  <a:schemeClr val="accent1"/>
                </a:solidFill>
              </a:rPr>
              <a:t>επαρχία </a:t>
            </a:r>
            <a:r>
              <a:rPr lang="el-GR" b="1" dirty="0">
                <a:sym typeface="Wingdings" panose="05000000000000000000" pitchFamily="2" charset="2"/>
              </a:rPr>
              <a:t></a:t>
            </a:r>
            <a:r>
              <a:rPr lang="el-GR" b="1" dirty="0"/>
              <a:t> οι αστικές κοινοτήτες χαρακτηρίζονται από κινητικότητα και ρευστότητα</a:t>
            </a:r>
          </a:p>
          <a:p>
            <a:r>
              <a:rPr lang="el-GR" b="1" dirty="0">
                <a:solidFill>
                  <a:schemeClr val="accent1"/>
                </a:solidFill>
              </a:rPr>
              <a:t>άντρες </a:t>
            </a:r>
            <a:r>
              <a:rPr lang="el-GR" b="1" dirty="0">
                <a:sym typeface="Wingdings" panose="05000000000000000000" pitchFamily="2" charset="2"/>
              </a:rPr>
              <a:t></a:t>
            </a:r>
            <a:r>
              <a:rPr lang="el-GR" b="1" dirty="0"/>
              <a:t> συμμόρφωση των γυναικών με κοινωνικές και ταξικές προσδοκίες</a:t>
            </a:r>
          </a:p>
          <a:p>
            <a:endParaRPr lang="el-GR" dirty="0"/>
          </a:p>
        </p:txBody>
      </p:sp>
      <p:sp>
        <p:nvSpPr>
          <p:cNvPr id="5" name="TextBox 4">
            <a:extLst>
              <a:ext uri="{FF2B5EF4-FFF2-40B4-BE49-F238E27FC236}">
                <a16:creationId xmlns:a16="http://schemas.microsoft.com/office/drawing/2014/main" id="{6F99A971-E12F-6B40-A3A8-66455B0C2412}"/>
              </a:ext>
            </a:extLst>
          </p:cNvPr>
          <p:cNvSpPr txBox="1"/>
          <p:nvPr/>
        </p:nvSpPr>
        <p:spPr>
          <a:xfrm>
            <a:off x="2854036" y="5486400"/>
            <a:ext cx="5604164" cy="1200329"/>
          </a:xfrm>
          <a:prstGeom prst="rect">
            <a:avLst/>
          </a:prstGeom>
          <a:noFill/>
        </p:spPr>
        <p:txBody>
          <a:bodyPr wrap="square" rtlCol="0">
            <a:spAutoFit/>
          </a:bodyPr>
          <a:lstStyle/>
          <a:p>
            <a:pPr marL="285750" indent="-285750">
              <a:buFont typeface="Wingdings" pitchFamily="2" charset="2"/>
              <a:buChar char="ü"/>
            </a:pPr>
            <a:r>
              <a:rPr lang="el-GR" dirty="0"/>
              <a:t>Συνολικά, στόχος ήταν η καταγραφή της «παλαιότερης», «ανόθευτης», «αναλλοίωτης» και «γνήσιας» διαλέκτου.</a:t>
            </a:r>
          </a:p>
          <a:p>
            <a:endParaRPr lang="el-GR" dirty="0"/>
          </a:p>
        </p:txBody>
      </p:sp>
    </p:spTree>
    <p:extLst>
      <p:ext uri="{BB962C8B-B14F-4D97-AF65-F5344CB8AC3E}">
        <p14:creationId xmlns:p14="http://schemas.microsoft.com/office/powerpoint/2010/main" val="461835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Επιλογη πληροφορητων/τριων</a:t>
            </a:r>
          </a:p>
        </p:txBody>
      </p:sp>
      <p:sp>
        <p:nvSpPr>
          <p:cNvPr id="3" name="Content Placeholder 2"/>
          <p:cNvSpPr>
            <a:spLocks noGrp="1"/>
          </p:cNvSpPr>
          <p:nvPr>
            <p:ph idx="1"/>
          </p:nvPr>
        </p:nvSpPr>
        <p:spPr/>
        <p:txBody>
          <a:bodyPr/>
          <a:lstStyle/>
          <a:p>
            <a:r>
              <a:rPr lang="el-GR" dirty="0"/>
              <a:t>Ο αρχετυπικός πληροφορητής τύπου </a:t>
            </a:r>
            <a:r>
              <a:rPr lang="el-GR" b="1" dirty="0"/>
              <a:t>NORM</a:t>
            </a:r>
          </a:p>
          <a:p>
            <a:r>
              <a:rPr lang="el-GR" b="1" dirty="0"/>
              <a:t>αποτελεί το κυριότερο </a:t>
            </a:r>
            <a:r>
              <a:rPr lang="el-GR" b="1" dirty="0">
                <a:solidFill>
                  <a:schemeClr val="accent1">
                    <a:lumMod val="75000"/>
                  </a:schemeClr>
                </a:solidFill>
              </a:rPr>
              <a:t>σημείο κριτικής της διαλεκτικής γεωγραφίας</a:t>
            </a:r>
          </a:p>
          <a:p>
            <a:pPr marL="0" indent="0">
              <a:buNone/>
            </a:pPr>
            <a:endParaRPr lang="el-GR" dirty="0"/>
          </a:p>
          <a:p>
            <a:pPr marL="0" indent="0">
              <a:buNone/>
            </a:pPr>
            <a:r>
              <a:rPr lang="el-GR" dirty="0"/>
              <a:t>καθώς αφορούσε</a:t>
            </a:r>
          </a:p>
          <a:p>
            <a:r>
              <a:rPr lang="el-GR" b="1" dirty="0"/>
              <a:t> περιορισμένο και </a:t>
            </a:r>
            <a:r>
              <a:rPr lang="el-GR" b="1" dirty="0">
                <a:solidFill>
                  <a:schemeClr val="accent1">
                    <a:lumMod val="75000"/>
                  </a:schemeClr>
                </a:solidFill>
              </a:rPr>
              <a:t>μη αντιπροσωπευτικό δείγμα </a:t>
            </a:r>
            <a:r>
              <a:rPr lang="el-GR" b="1" dirty="0"/>
              <a:t>πληθυσμού</a:t>
            </a:r>
          </a:p>
          <a:p>
            <a:r>
              <a:rPr lang="el-GR" dirty="0"/>
              <a:t>πράγμα που οδηγούσε στην καταγραφή μιας περασμένης μορφής γλώσσας, μιας  </a:t>
            </a:r>
            <a:r>
              <a:rPr lang="el-GR" b="1" dirty="0"/>
              <a:t>«γλωσσικής αρχαιολογίας»</a:t>
            </a:r>
          </a:p>
          <a:p>
            <a:endParaRPr lang="el-GR" dirty="0"/>
          </a:p>
        </p:txBody>
      </p:sp>
    </p:spTree>
    <p:extLst>
      <p:ext uri="{BB962C8B-B14F-4D97-AF65-F5344CB8AC3E}">
        <p14:creationId xmlns:p14="http://schemas.microsoft.com/office/powerpoint/2010/main" val="7038376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Πορεια διαλεκτικησ γεωγραφιασ</a:t>
            </a:r>
            <a:br>
              <a:rPr lang="el-GR" i="1" dirty="0"/>
            </a:br>
            <a:br>
              <a:rPr lang="el-GR" i="1" dirty="0"/>
            </a:br>
            <a:endParaRPr lang="el-GR" dirty="0"/>
          </a:p>
        </p:txBody>
      </p:sp>
      <p:sp>
        <p:nvSpPr>
          <p:cNvPr id="3" name="Content Placeholder 2"/>
          <p:cNvSpPr>
            <a:spLocks noGrp="1"/>
          </p:cNvSpPr>
          <p:nvPr>
            <p:ph idx="1"/>
          </p:nvPr>
        </p:nvSpPr>
        <p:spPr>
          <a:xfrm>
            <a:off x="1043492" y="2057400"/>
            <a:ext cx="7414708" cy="3733800"/>
          </a:xfrm>
        </p:spPr>
        <p:txBody>
          <a:bodyPr>
            <a:normAutofit/>
          </a:bodyPr>
          <a:lstStyle/>
          <a:p>
            <a:pPr lvl="0">
              <a:lnSpc>
                <a:spcPct val="124000"/>
              </a:lnSpc>
            </a:pPr>
            <a:endParaRPr lang="el-GR" dirty="0"/>
          </a:p>
          <a:p>
            <a:pPr lvl="0">
              <a:lnSpc>
                <a:spcPct val="124000"/>
              </a:lnSpc>
            </a:pPr>
            <a:r>
              <a:rPr lang="el-GR" sz="2200" b="1" dirty="0">
                <a:solidFill>
                  <a:schemeClr val="accent1"/>
                </a:solidFill>
              </a:rPr>
              <a:t>ανάπτυξη </a:t>
            </a:r>
            <a:r>
              <a:rPr lang="el-GR" sz="2200" b="1" dirty="0"/>
              <a:t>κατά το πρώτο μισό του 20ού αι.</a:t>
            </a:r>
          </a:p>
          <a:p>
            <a:pPr lvl="0">
              <a:lnSpc>
                <a:spcPct val="124000"/>
              </a:lnSpc>
            </a:pPr>
            <a:r>
              <a:rPr lang="el-GR" sz="2200" b="1" dirty="0">
                <a:solidFill>
                  <a:schemeClr val="accent1"/>
                </a:solidFill>
              </a:rPr>
              <a:t>ύφεση </a:t>
            </a:r>
            <a:r>
              <a:rPr lang="el-GR" sz="2200" b="1" dirty="0"/>
              <a:t>τις ενδιάμεσες δεκαετίες </a:t>
            </a:r>
          </a:p>
          <a:p>
            <a:pPr lvl="0">
              <a:lnSpc>
                <a:spcPct val="124000"/>
              </a:lnSpc>
            </a:pPr>
            <a:r>
              <a:rPr lang="el-GR" sz="2200" b="1" dirty="0">
                <a:solidFill>
                  <a:schemeClr val="accent1"/>
                </a:solidFill>
              </a:rPr>
              <a:t>επανάκαμψη</a:t>
            </a:r>
            <a:r>
              <a:rPr lang="el-GR" sz="2200" b="1" dirty="0"/>
              <a:t> από τη δεκαετία του 1980 (περιφερειακά προγράμματα σε Ισπανία, Γαλλία, Μεξικό, Κανάρια Νησιά κ.λπ.) </a:t>
            </a:r>
          </a:p>
        </p:txBody>
      </p:sp>
    </p:spTree>
    <p:extLst>
      <p:ext uri="{BB962C8B-B14F-4D97-AF65-F5344CB8AC3E}">
        <p14:creationId xmlns:p14="http://schemas.microsoft.com/office/powerpoint/2010/main" val="3688922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πορεια </a:t>
            </a:r>
            <a:br>
              <a:rPr lang="el-GR" dirty="0"/>
            </a:br>
            <a:r>
              <a:rPr lang="el-GR" dirty="0"/>
              <a:t>διαλεκτικησ γεωγραφιασ</a:t>
            </a:r>
          </a:p>
        </p:txBody>
      </p:sp>
      <p:sp>
        <p:nvSpPr>
          <p:cNvPr id="3" name="Content Placeholder 2"/>
          <p:cNvSpPr>
            <a:spLocks noGrp="1"/>
          </p:cNvSpPr>
          <p:nvPr>
            <p:ph idx="1"/>
          </p:nvPr>
        </p:nvSpPr>
        <p:spPr/>
        <p:txBody>
          <a:bodyPr>
            <a:normAutofit/>
          </a:bodyPr>
          <a:lstStyle/>
          <a:p>
            <a:pPr marL="68580" indent="0">
              <a:lnSpc>
                <a:spcPct val="124000"/>
              </a:lnSpc>
              <a:buNone/>
            </a:pPr>
            <a:r>
              <a:rPr lang="el-GR" sz="2000" b="1" dirty="0"/>
              <a:t>λόγοι επανάκαμψης</a:t>
            </a:r>
          </a:p>
          <a:p>
            <a:pPr>
              <a:lnSpc>
                <a:spcPct val="124000"/>
              </a:lnSpc>
            </a:pPr>
            <a:r>
              <a:rPr lang="el-GR" sz="2000" b="1" dirty="0"/>
              <a:t>η </a:t>
            </a:r>
            <a:r>
              <a:rPr lang="el-GR" sz="2000" b="1" dirty="0">
                <a:solidFill>
                  <a:schemeClr val="accent1"/>
                </a:solidFill>
              </a:rPr>
              <a:t>τεχνολογική ανάπτυξη </a:t>
            </a:r>
            <a:r>
              <a:rPr lang="el-GR" sz="2000" b="1" dirty="0"/>
              <a:t>συμβάλλουν στη </a:t>
            </a:r>
          </a:p>
          <a:p>
            <a:pPr marL="68580" lvl="0" indent="0">
              <a:lnSpc>
                <a:spcPct val="124000"/>
              </a:lnSpc>
              <a:buNone/>
            </a:pPr>
            <a:r>
              <a:rPr lang="el-GR" sz="2000" b="1" dirty="0"/>
              <a:t>    γρήγορη κωδικοποίηση των ευρημάτων </a:t>
            </a:r>
          </a:p>
          <a:p>
            <a:pPr>
              <a:lnSpc>
                <a:spcPct val="124000"/>
              </a:lnSpc>
            </a:pPr>
            <a:r>
              <a:rPr lang="el-GR" sz="2000" b="1" dirty="0"/>
              <a:t>η </a:t>
            </a:r>
            <a:r>
              <a:rPr lang="el-GR" sz="2000" b="1" dirty="0">
                <a:solidFill>
                  <a:schemeClr val="accent1"/>
                </a:solidFill>
              </a:rPr>
              <a:t>αναπτυξη της κοινωνιογλωσσολογίας </a:t>
            </a:r>
          </a:p>
          <a:p>
            <a:pPr marL="68580" lvl="0" indent="0">
              <a:lnSpc>
                <a:spcPct val="124000"/>
              </a:lnSpc>
              <a:buNone/>
            </a:pPr>
            <a:r>
              <a:rPr lang="el-GR" sz="2000" b="1" dirty="0"/>
              <a:t>    προσέφερε ένα κατάλληλο θεωρητικό</a:t>
            </a:r>
          </a:p>
          <a:p>
            <a:pPr marL="68580" lvl="0" indent="0">
              <a:lnSpc>
                <a:spcPct val="124000"/>
              </a:lnSpc>
              <a:buNone/>
            </a:pPr>
            <a:r>
              <a:rPr lang="el-GR" sz="2000" b="1" dirty="0"/>
              <a:t>    πλαίσιο  για την επιστημονική </a:t>
            </a:r>
          </a:p>
          <a:p>
            <a:pPr marL="68580" lvl="0" indent="0">
              <a:lnSpc>
                <a:spcPct val="124000"/>
              </a:lnSpc>
              <a:buNone/>
            </a:pPr>
            <a:r>
              <a:rPr lang="el-GR" sz="2000" b="1" dirty="0"/>
              <a:t>    εξέταση της ποικιλότητας</a:t>
            </a:r>
          </a:p>
          <a:p>
            <a:endParaRPr lang="el-G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799" y="3700028"/>
            <a:ext cx="1495425" cy="1280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314" y="5153025"/>
            <a:ext cx="266291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87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7264"/>
            <a:ext cx="7772400" cy="1609344"/>
          </a:xfrm>
        </p:spPr>
        <p:txBody>
          <a:bodyPr/>
          <a:lstStyle/>
          <a:p>
            <a:r>
              <a:rPr lang="el-GR" dirty="0"/>
              <a:t>ερωτηματολογιο</a:t>
            </a:r>
          </a:p>
        </p:txBody>
      </p:sp>
      <p:sp>
        <p:nvSpPr>
          <p:cNvPr id="3" name="Content Placeholder 2"/>
          <p:cNvSpPr>
            <a:spLocks noGrp="1"/>
          </p:cNvSpPr>
          <p:nvPr>
            <p:ph idx="1"/>
          </p:nvPr>
        </p:nvSpPr>
        <p:spPr>
          <a:xfrm>
            <a:off x="556606" y="1816608"/>
            <a:ext cx="7772400" cy="4050792"/>
          </a:xfrm>
        </p:spPr>
        <p:txBody>
          <a:bodyPr/>
          <a:lstStyle/>
          <a:p>
            <a:r>
              <a:rPr lang="el-GR" dirty="0"/>
              <a:t>Ήδη όπως είδαμε από τις απαρχές της διαλεκτικής γεωγραφίας…</a:t>
            </a:r>
          </a:p>
          <a:p>
            <a:endParaRPr lang="el-GR" dirty="0"/>
          </a:p>
          <a:p>
            <a:r>
              <a:rPr lang="el-GR" b="1" dirty="0"/>
              <a:t>οι συνεντεύξεις βασίζονταν σε </a:t>
            </a:r>
            <a:r>
              <a:rPr lang="el-GR" b="1" dirty="0">
                <a:solidFill>
                  <a:schemeClr val="accent1"/>
                </a:solidFill>
              </a:rPr>
              <a:t>ερωτηματολόγια</a:t>
            </a:r>
          </a:p>
          <a:p>
            <a:endParaRPr lang="el-GR" b="1" dirty="0">
              <a:solidFill>
                <a:schemeClr val="accent1"/>
              </a:solidFill>
            </a:endParaRPr>
          </a:p>
          <a:p>
            <a:r>
              <a:rPr lang="el-GR" dirty="0"/>
              <a:t>οι συνεντεύξεις μπορεί να πραγματοποιούνταν από διαφορετικούς ερευνητές και σε διαφορετικές κάθε φορά συνθήκες, βασίζονταν σε έναν…</a:t>
            </a:r>
          </a:p>
          <a:p>
            <a:endParaRPr lang="el-GR" dirty="0"/>
          </a:p>
          <a:p>
            <a:r>
              <a:rPr lang="el-GR" b="1" dirty="0"/>
              <a:t>κοινός </a:t>
            </a:r>
            <a:r>
              <a:rPr lang="el-GR" b="1" dirty="0">
                <a:solidFill>
                  <a:schemeClr val="accent1"/>
                </a:solidFill>
              </a:rPr>
              <a:t>πυρήνας γλωσσικών δεδομένων </a:t>
            </a:r>
            <a:r>
              <a:rPr lang="el-GR" b="1" dirty="0">
                <a:sym typeface="Wingdings" panose="05000000000000000000" pitchFamily="2" charset="2"/>
              </a:rPr>
              <a:t></a:t>
            </a:r>
            <a:r>
              <a:rPr lang="el-GR" b="1" dirty="0"/>
              <a:t> επιτρέπει τη </a:t>
            </a:r>
            <a:r>
              <a:rPr lang="el-GR" b="1" dirty="0">
                <a:solidFill>
                  <a:schemeClr val="accent1"/>
                </a:solidFill>
              </a:rPr>
              <a:t>συγκρισιμότητα των αποτελεσμάτων</a:t>
            </a:r>
          </a:p>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74874"/>
            <a:ext cx="222885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708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609344"/>
          </a:xfrm>
        </p:spPr>
        <p:txBody>
          <a:bodyPr/>
          <a:lstStyle/>
          <a:p>
            <a:r>
              <a:rPr lang="el-GR" dirty="0"/>
              <a:t>ερωτηματολογιο</a:t>
            </a:r>
          </a:p>
        </p:txBody>
      </p:sp>
      <p:sp>
        <p:nvSpPr>
          <p:cNvPr id="3" name="Content Placeholder 2"/>
          <p:cNvSpPr>
            <a:spLocks noGrp="1"/>
          </p:cNvSpPr>
          <p:nvPr>
            <p:ph idx="1"/>
          </p:nvPr>
        </p:nvSpPr>
        <p:spPr>
          <a:xfrm>
            <a:off x="762000" y="1600200"/>
            <a:ext cx="7848599" cy="4495799"/>
          </a:xfrm>
        </p:spPr>
        <p:txBody>
          <a:bodyPr>
            <a:normAutofit/>
          </a:bodyPr>
          <a:lstStyle/>
          <a:p>
            <a:pPr marL="0" indent="0">
              <a:buNone/>
            </a:pPr>
            <a:r>
              <a:rPr lang="el-GR" b="1" dirty="0"/>
              <a:t> </a:t>
            </a:r>
            <a:r>
              <a:rPr lang="el-GR" dirty="0"/>
              <a:t>Μια βασική διάκριση των </a:t>
            </a:r>
            <a:r>
              <a:rPr lang="el-GR" b="1" dirty="0"/>
              <a:t>ερωτηματολογίων</a:t>
            </a:r>
            <a:r>
              <a:rPr lang="el-GR" dirty="0"/>
              <a:t> είναι ανάμεσα σε </a:t>
            </a:r>
          </a:p>
          <a:p>
            <a:pPr marL="0" indent="0" algn="ctr">
              <a:buNone/>
            </a:pPr>
            <a:r>
              <a:rPr lang="el-GR" sz="2600" b="1" dirty="0">
                <a:solidFill>
                  <a:schemeClr val="accent1"/>
                </a:solidFill>
              </a:rPr>
              <a:t>άμεσα </a:t>
            </a:r>
            <a:r>
              <a:rPr lang="el-GR" sz="2600" b="1" dirty="0" err="1"/>
              <a:t>vs</a:t>
            </a:r>
            <a:r>
              <a:rPr lang="el-GR" sz="2600" b="1" dirty="0"/>
              <a:t> </a:t>
            </a:r>
            <a:r>
              <a:rPr lang="el-GR" sz="2600" b="1" dirty="0">
                <a:solidFill>
                  <a:schemeClr val="accent1"/>
                </a:solidFill>
              </a:rPr>
              <a:t>έμμεσα</a:t>
            </a:r>
          </a:p>
          <a:p>
            <a:pPr marL="0" indent="0" algn="ctr">
              <a:buNone/>
            </a:pPr>
            <a:endParaRPr lang="el-GR" sz="2600" b="1" dirty="0">
              <a:solidFill>
                <a:schemeClr val="accent1"/>
              </a:solidFill>
            </a:endParaRPr>
          </a:p>
          <a:p>
            <a:pPr marL="0" indent="0">
              <a:buNone/>
            </a:pPr>
            <a:r>
              <a:rPr lang="el-GR" b="1" dirty="0"/>
              <a:t>Τα άμεσα ερωτηματολόγια περιλαμβάνουν:</a:t>
            </a:r>
          </a:p>
          <a:p>
            <a:pPr marL="0" indent="0">
              <a:buNone/>
            </a:pPr>
            <a:endParaRPr lang="el-GR" dirty="0"/>
          </a:p>
          <a:p>
            <a:r>
              <a:rPr lang="el-GR" b="1" dirty="0">
                <a:solidFill>
                  <a:srgbClr val="FF0000"/>
                </a:solidFill>
              </a:rPr>
              <a:t>άμεσες ερωτήσεις</a:t>
            </a:r>
            <a:r>
              <a:rPr lang="el-GR" dirty="0">
                <a:solidFill>
                  <a:srgbClr val="FF0000"/>
                </a:solidFill>
              </a:rPr>
              <a:t>:  </a:t>
            </a:r>
            <a:r>
              <a:rPr lang="el-GR" b="1" i="1" dirty="0"/>
              <a:t>Πώς λέτε το «φλιτζάνι»</a:t>
            </a:r>
            <a:r>
              <a:rPr lang="el-GR" b="1" dirty="0"/>
              <a:t>; </a:t>
            </a:r>
            <a:r>
              <a:rPr lang="el-GR" b="1" i="1" dirty="0"/>
              <a:t>Πώς λέτε το «καρναβάλι»;</a:t>
            </a:r>
          </a:p>
          <a:p>
            <a:pPr marL="0" indent="0" algn="ctr">
              <a:buNone/>
            </a:pPr>
            <a:r>
              <a:rPr lang="el-GR" dirty="0"/>
              <a:t>(έκανε ο </a:t>
            </a:r>
            <a:r>
              <a:rPr lang="el-GR" dirty="0" err="1"/>
              <a:t>Edmont</a:t>
            </a:r>
            <a:r>
              <a:rPr lang="el-GR" dirty="0"/>
              <a:t>, αλλά και ο </a:t>
            </a:r>
            <a:r>
              <a:rPr lang="el-GR" dirty="0" err="1"/>
              <a:t>Wenker</a:t>
            </a:r>
            <a:r>
              <a:rPr lang="el-GR" dirty="0"/>
              <a:t> με το ταχυδρομικό ερωτηματολόγιο του, αφού οι πληροφορητές είχαν στη διάθεσή τους τον γραπτό επίσημο τύπο των λέξεων)</a:t>
            </a:r>
          </a:p>
          <a:p>
            <a:endParaRPr lang="el-GR" dirty="0"/>
          </a:p>
          <a:p>
            <a:endParaRPr lang="el-GR" dirty="0"/>
          </a:p>
          <a:p>
            <a:endParaRPr lang="el-GR" dirty="0"/>
          </a:p>
        </p:txBody>
      </p:sp>
    </p:spTree>
    <p:extLst>
      <p:ext uri="{BB962C8B-B14F-4D97-AF65-F5344CB8AC3E}">
        <p14:creationId xmlns:p14="http://schemas.microsoft.com/office/powerpoint/2010/main" val="211734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Νεοελληνικεσ διαλεκτοι </a:t>
            </a:r>
            <a:endParaRPr lang="en-GB" dirty="0"/>
          </a:p>
        </p:txBody>
      </p:sp>
      <p:sp>
        <p:nvSpPr>
          <p:cNvPr id="3" name="Content Placeholder 2"/>
          <p:cNvSpPr>
            <a:spLocks noGrp="1"/>
          </p:cNvSpPr>
          <p:nvPr>
            <p:ph idx="1"/>
          </p:nvPr>
        </p:nvSpPr>
        <p:spPr/>
        <p:txBody>
          <a:bodyPr/>
          <a:lstStyle/>
          <a:p>
            <a:r>
              <a:rPr lang="el-GR" b="1" dirty="0"/>
              <a:t>Γ. Χατζιδάκις (1892)</a:t>
            </a:r>
          </a:p>
          <a:p>
            <a:pPr marL="0" indent="0">
              <a:buNone/>
            </a:pPr>
            <a:r>
              <a:rPr lang="el-GR" b="1" dirty="0"/>
              <a:t>    βόρεια &amp; νότια ιδιώματα</a:t>
            </a:r>
            <a:endParaRPr lang="en-GB" b="1" dirty="0"/>
          </a:p>
          <a:p>
            <a:r>
              <a:rPr lang="en-GB" b="1" dirty="0"/>
              <a:t> </a:t>
            </a:r>
            <a:r>
              <a:rPr lang="el-GR" b="1" dirty="0"/>
              <a:t>Μ. Τριανταφυλλίδης (1938)</a:t>
            </a:r>
          </a:p>
          <a:p>
            <a:r>
              <a:rPr lang="el-GR" b="1" dirty="0"/>
              <a:t>Β. </a:t>
            </a:r>
            <a:r>
              <a:rPr lang="en-GB" b="1" dirty="0"/>
              <a:t>Newton (1972)</a:t>
            </a:r>
          </a:p>
          <a:p>
            <a:r>
              <a:rPr lang="en-GB" b="1" dirty="0"/>
              <a:t> </a:t>
            </a:r>
            <a:r>
              <a:rPr lang="el-GR" b="1" dirty="0"/>
              <a:t>Ν. Κοντοσόπουλο (1994)</a:t>
            </a:r>
          </a:p>
          <a:p>
            <a:r>
              <a:rPr lang="en-GB" b="1" dirty="0"/>
              <a:t>P.  </a:t>
            </a:r>
            <a:r>
              <a:rPr lang="en-GB" b="1" dirty="0" err="1"/>
              <a:t>Trudgill</a:t>
            </a:r>
            <a:r>
              <a:rPr lang="en-GB" b="1" dirty="0"/>
              <a:t> (2003)</a:t>
            </a:r>
            <a:endParaRPr lang="el-GR"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3871" y="2197369"/>
            <a:ext cx="2066730" cy="211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7073" y="2123988"/>
            <a:ext cx="2022959" cy="2830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3060" y="4310744"/>
            <a:ext cx="847542" cy="169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3377" y="4352810"/>
            <a:ext cx="842087" cy="165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7218" y="4517038"/>
            <a:ext cx="1302544"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0676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609344"/>
          </a:xfrm>
        </p:spPr>
        <p:txBody>
          <a:bodyPr/>
          <a:lstStyle/>
          <a:p>
            <a:r>
              <a:rPr lang="el-GR" dirty="0"/>
              <a:t>ερωτηματολογιο</a:t>
            </a:r>
          </a:p>
        </p:txBody>
      </p:sp>
      <p:sp>
        <p:nvSpPr>
          <p:cNvPr id="3" name="Content Placeholder 2"/>
          <p:cNvSpPr>
            <a:spLocks noGrp="1"/>
          </p:cNvSpPr>
          <p:nvPr>
            <p:ph idx="1"/>
          </p:nvPr>
        </p:nvSpPr>
        <p:spPr>
          <a:xfrm>
            <a:off x="762000" y="1600200"/>
            <a:ext cx="7848599" cy="4495799"/>
          </a:xfrm>
        </p:spPr>
        <p:txBody>
          <a:bodyPr>
            <a:normAutofit fontScale="92500" lnSpcReduction="20000"/>
          </a:bodyPr>
          <a:lstStyle/>
          <a:p>
            <a:pPr marL="0" indent="0">
              <a:buNone/>
            </a:pPr>
            <a:r>
              <a:rPr lang="el-GR" b="1" dirty="0"/>
              <a:t> </a:t>
            </a:r>
            <a:r>
              <a:rPr lang="el-GR" dirty="0"/>
              <a:t>Μια βασική διάκριση των </a:t>
            </a:r>
            <a:r>
              <a:rPr lang="el-GR" b="1" dirty="0"/>
              <a:t>ερωτηματολογίων</a:t>
            </a:r>
            <a:r>
              <a:rPr lang="el-GR" dirty="0"/>
              <a:t> είναι ανάμεσα σε </a:t>
            </a:r>
          </a:p>
          <a:p>
            <a:pPr marL="0" indent="0" algn="ctr">
              <a:buNone/>
            </a:pPr>
            <a:r>
              <a:rPr lang="el-GR" sz="2600" b="1" dirty="0">
                <a:solidFill>
                  <a:schemeClr val="accent1"/>
                </a:solidFill>
              </a:rPr>
              <a:t>άμεσα </a:t>
            </a:r>
            <a:r>
              <a:rPr lang="el-GR" sz="2600" b="1" dirty="0" err="1"/>
              <a:t>vs</a:t>
            </a:r>
            <a:r>
              <a:rPr lang="el-GR" sz="2600" b="1" dirty="0"/>
              <a:t> </a:t>
            </a:r>
            <a:r>
              <a:rPr lang="el-GR" sz="2600" b="1" dirty="0">
                <a:solidFill>
                  <a:schemeClr val="accent1"/>
                </a:solidFill>
              </a:rPr>
              <a:t>έμμεσα</a:t>
            </a:r>
          </a:p>
          <a:p>
            <a:pPr marL="0" indent="0" algn="ctr">
              <a:buNone/>
            </a:pPr>
            <a:endParaRPr lang="el-GR" sz="2600" b="1" dirty="0">
              <a:solidFill>
                <a:schemeClr val="accent1"/>
              </a:solidFill>
            </a:endParaRPr>
          </a:p>
          <a:p>
            <a:pPr marL="0" indent="0">
              <a:buNone/>
            </a:pPr>
            <a:r>
              <a:rPr lang="el-GR" b="1" dirty="0"/>
              <a:t>Τα έμμεσα ερωτηματολόγια περιλαμβάνουν:</a:t>
            </a:r>
            <a:endParaRPr lang="el-GR" dirty="0"/>
          </a:p>
          <a:p>
            <a:r>
              <a:rPr lang="el-GR" b="1" dirty="0">
                <a:solidFill>
                  <a:srgbClr val="FF0000"/>
                </a:solidFill>
              </a:rPr>
              <a:t>έμμεσες ερωτήσεις</a:t>
            </a:r>
            <a:r>
              <a:rPr lang="el-GR" dirty="0">
                <a:solidFill>
                  <a:srgbClr val="FF0000"/>
                </a:solidFill>
              </a:rPr>
              <a:t>: </a:t>
            </a:r>
          </a:p>
          <a:p>
            <a:pPr marL="0" indent="0">
              <a:buNone/>
            </a:pPr>
            <a:r>
              <a:rPr lang="el-GR" b="1" i="1" dirty="0"/>
              <a:t>Τι είναι αυτό</a:t>
            </a:r>
            <a:r>
              <a:rPr lang="el-GR" b="1" dirty="0"/>
              <a:t>; </a:t>
            </a:r>
            <a:r>
              <a:rPr lang="el-GR" dirty="0"/>
              <a:t>δείχνοντας ένα φλιτζάνι </a:t>
            </a:r>
          </a:p>
          <a:p>
            <a:pPr marL="0" indent="0">
              <a:buNone/>
            </a:pPr>
            <a:r>
              <a:rPr lang="el-GR" b="1" dirty="0"/>
              <a:t>Μετρήστε…</a:t>
            </a:r>
          </a:p>
          <a:p>
            <a:pPr marL="0" indent="0">
              <a:buNone/>
            </a:pPr>
            <a:r>
              <a:rPr lang="el-GR" dirty="0"/>
              <a:t>(ζητώντας από τους πληροφορητές να μετρήσουν από το 40 ως το 60 αν ήθελαν να καταγράψουν τη λέξη «πενήντα»)</a:t>
            </a:r>
          </a:p>
          <a:p>
            <a:endParaRPr lang="el-GR" dirty="0"/>
          </a:p>
          <a:p>
            <a:pPr>
              <a:lnSpc>
                <a:spcPct val="120000"/>
              </a:lnSpc>
            </a:pPr>
            <a:r>
              <a:rPr lang="el-GR" dirty="0"/>
              <a:t>Τα έμμεσα ερωτηματολόγια αποτελούν καινοτομία στην έρευνα των </a:t>
            </a:r>
            <a:r>
              <a:rPr lang="en-US" dirty="0" err="1"/>
              <a:t>Jaberg</a:t>
            </a:r>
            <a:r>
              <a:rPr lang="en-US" dirty="0"/>
              <a:t> </a:t>
            </a:r>
            <a:r>
              <a:rPr lang="el-GR" dirty="0"/>
              <a:t>και </a:t>
            </a:r>
            <a:r>
              <a:rPr lang="en-US" dirty="0"/>
              <a:t>Jud </a:t>
            </a:r>
            <a:r>
              <a:rPr lang="el-GR" dirty="0"/>
              <a:t>για τις ιταλικές διαλέκτους. Εδώ οι ερευνητές επιχειρούν να εκμαιεύσουν πιο φυσικές απαντήσεις</a:t>
            </a:r>
          </a:p>
          <a:p>
            <a:endParaRPr lang="el-GR" dirty="0"/>
          </a:p>
          <a:p>
            <a:endParaRPr lang="el-GR" dirty="0"/>
          </a:p>
          <a:p>
            <a:endParaRPr lang="el-GR" dirty="0"/>
          </a:p>
        </p:txBody>
      </p:sp>
    </p:spTree>
    <p:extLst>
      <p:ext uri="{BB962C8B-B14F-4D97-AF65-F5344CB8AC3E}">
        <p14:creationId xmlns:p14="http://schemas.microsoft.com/office/powerpoint/2010/main" val="36674597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3" y="533400"/>
            <a:ext cx="7772400" cy="1066800"/>
          </a:xfrm>
        </p:spPr>
        <p:txBody>
          <a:bodyPr/>
          <a:lstStyle/>
          <a:p>
            <a:r>
              <a:rPr lang="el-GR" dirty="0"/>
              <a:t>ερωτηματολογιο</a:t>
            </a:r>
          </a:p>
        </p:txBody>
      </p:sp>
      <p:sp>
        <p:nvSpPr>
          <p:cNvPr id="3" name="Content Placeholder 2"/>
          <p:cNvSpPr>
            <a:spLocks noGrp="1"/>
          </p:cNvSpPr>
          <p:nvPr>
            <p:ph idx="1"/>
          </p:nvPr>
        </p:nvSpPr>
        <p:spPr>
          <a:xfrm>
            <a:off x="533400" y="1828800"/>
            <a:ext cx="8086725" cy="4724400"/>
          </a:xfrm>
        </p:spPr>
        <p:txBody>
          <a:bodyPr>
            <a:normAutofit/>
          </a:bodyPr>
          <a:lstStyle/>
          <a:p>
            <a:r>
              <a:rPr lang="el-GR" dirty="0"/>
              <a:t> Τα ερωτηματολόγια μπορούν να χωριστούν σε</a:t>
            </a:r>
            <a:endParaRPr lang="el-GR" b="1" dirty="0">
              <a:solidFill>
                <a:schemeClr val="accent1"/>
              </a:solidFill>
            </a:endParaRPr>
          </a:p>
          <a:p>
            <a:pPr marL="0" indent="0" algn="ctr">
              <a:buNone/>
            </a:pPr>
            <a:r>
              <a:rPr lang="el-GR" b="1" dirty="0">
                <a:solidFill>
                  <a:schemeClr val="accent1"/>
                </a:solidFill>
              </a:rPr>
              <a:t>επίσημα</a:t>
            </a:r>
            <a:r>
              <a:rPr lang="el-GR" dirty="0"/>
              <a:t> </a:t>
            </a:r>
            <a:r>
              <a:rPr lang="el-GR" dirty="0" err="1"/>
              <a:t>vs</a:t>
            </a:r>
            <a:r>
              <a:rPr lang="el-GR" dirty="0"/>
              <a:t> </a:t>
            </a:r>
            <a:r>
              <a:rPr lang="el-GR" b="1" dirty="0">
                <a:solidFill>
                  <a:schemeClr val="accent1"/>
                </a:solidFill>
              </a:rPr>
              <a:t>ανεπίσημα</a:t>
            </a:r>
            <a:r>
              <a:rPr lang="el-GR" dirty="0"/>
              <a:t> </a:t>
            </a:r>
          </a:p>
          <a:p>
            <a:r>
              <a:rPr lang="el-GR" b="1" dirty="0">
                <a:solidFill>
                  <a:schemeClr val="accent1"/>
                </a:solidFill>
              </a:rPr>
              <a:t>Επίσημα/τυπικά</a:t>
            </a:r>
            <a:r>
              <a:rPr lang="el-GR" dirty="0"/>
              <a:t>: είναι τα ερωτηματολόγια τα οποία περιλαμβάνουν προκαθορισμένες διατυπώσεις για την απόσπαση πληροφορίας.  </a:t>
            </a:r>
            <a:r>
              <a:rPr lang="el-GR" dirty="0">
                <a:sym typeface="Wingdings" pitchFamily="2" charset="2"/>
              </a:rPr>
              <a:t></a:t>
            </a:r>
            <a:r>
              <a:rPr lang="el-GR" b="1" dirty="0"/>
              <a:t> Άγγλοι</a:t>
            </a:r>
          </a:p>
          <a:p>
            <a:r>
              <a:rPr lang="el-GR" b="1" dirty="0">
                <a:solidFill>
                  <a:schemeClr val="accent1"/>
                </a:solidFill>
              </a:rPr>
              <a:t>Ανεπίσημα/μη τυπικά</a:t>
            </a:r>
            <a:r>
              <a:rPr lang="el-GR" b="1" dirty="0"/>
              <a:t>: </a:t>
            </a:r>
            <a:r>
              <a:rPr lang="el-GR" dirty="0"/>
              <a:t>είναι τα ερωτηματολόγια που δίνουν την ελευθερία στον ερευνητή να κατευθύνει τη συνέντευξη με τον τρόπο που θέλει αρκεί να αποσπάσει την επιθυμητή πληροφορία. </a:t>
            </a:r>
            <a:r>
              <a:rPr lang="el-GR" dirty="0">
                <a:sym typeface="Wingdings" pitchFamily="2" charset="2"/>
              </a:rPr>
              <a:t></a:t>
            </a:r>
            <a:r>
              <a:rPr lang="el-GR" b="1" dirty="0"/>
              <a:t> Αμερικάνοι</a:t>
            </a:r>
            <a:endParaRPr lang="el-GR" dirty="0"/>
          </a:p>
          <a:p>
            <a:endParaRPr lang="el-GR" b="1" dirty="0"/>
          </a:p>
          <a:p>
            <a:r>
              <a:rPr lang="el-GR" dirty="0"/>
              <a:t>Η έρευνα των αγγλικών διαλέκτων ακολούθησε τα επίσημα/τυπικά ερωτηματολόγια ενώ για τις αμερικανικές τα ανεπίσημα/μη τυπικά.</a:t>
            </a:r>
          </a:p>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8600"/>
            <a:ext cx="32861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2830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ερωτηματολογιο</a:t>
            </a:r>
          </a:p>
        </p:txBody>
      </p:sp>
      <p:sp>
        <p:nvSpPr>
          <p:cNvPr id="3" name="Content Placeholder 2"/>
          <p:cNvSpPr>
            <a:spLocks noGrp="1"/>
          </p:cNvSpPr>
          <p:nvPr>
            <p:ph idx="1"/>
          </p:nvPr>
        </p:nvSpPr>
        <p:spPr/>
        <p:txBody>
          <a:bodyPr>
            <a:normAutofit/>
          </a:bodyPr>
          <a:lstStyle/>
          <a:p>
            <a:pPr>
              <a:lnSpc>
                <a:spcPct val="124000"/>
              </a:lnSpc>
            </a:pPr>
            <a:r>
              <a:rPr lang="el-GR" sz="2200" b="1" i="1" dirty="0"/>
              <a:t>Καταγραφή Αγγλικών Διαλέκτων </a:t>
            </a:r>
            <a:r>
              <a:rPr lang="el-GR" sz="2200" b="1" dirty="0"/>
              <a:t>(</a:t>
            </a:r>
            <a:r>
              <a:rPr lang="en-US" sz="2200" b="1" dirty="0"/>
              <a:t>Survey of English Dialects</a:t>
            </a:r>
            <a:r>
              <a:rPr lang="el-GR" sz="2200" b="1" dirty="0"/>
              <a:t>) από τους </a:t>
            </a:r>
            <a:r>
              <a:rPr lang="en-US" sz="2200" b="1" dirty="0"/>
              <a:t>Eugen </a:t>
            </a:r>
            <a:r>
              <a:rPr lang="en-US" sz="2200" b="1" dirty="0" err="1"/>
              <a:t>Dieth</a:t>
            </a:r>
            <a:r>
              <a:rPr lang="en-US" sz="2200" b="1" dirty="0"/>
              <a:t> </a:t>
            </a:r>
            <a:r>
              <a:rPr lang="el-GR" sz="2200" b="1" dirty="0"/>
              <a:t>και </a:t>
            </a:r>
            <a:r>
              <a:rPr lang="en-US" sz="2200" b="1" dirty="0"/>
              <a:t>Harold Orton</a:t>
            </a:r>
            <a:r>
              <a:rPr lang="el-GR" sz="2200" b="1" dirty="0"/>
              <a:t>, 1948, χωρισμός σε 4 περιφέρειες, δημοσιεύσεις 1962-1978, 313 συνεντεύξεις, στόχος 1.200 λέξεις, </a:t>
            </a:r>
          </a:p>
          <a:p>
            <a:pPr marL="68580" indent="0">
              <a:lnSpc>
                <a:spcPct val="124000"/>
              </a:lnSpc>
              <a:buNone/>
            </a:pPr>
            <a:r>
              <a:rPr lang="el-GR" sz="2200" b="1" dirty="0"/>
              <a:t>    όχι μόνο έκδοση χαρτών αλλά και ενός ολοκληρωμένου καταλόγου </a:t>
            </a:r>
          </a:p>
          <a:p>
            <a:pPr marL="68580" indent="0">
              <a:lnSpc>
                <a:spcPct val="124000"/>
              </a:lnSpc>
              <a:buNone/>
            </a:pPr>
            <a:r>
              <a:rPr lang="el-GR" sz="2200" b="1" dirty="0"/>
              <a:t>με τις απαντήσεις  των πληροφορητών/τριών</a:t>
            </a:r>
          </a:p>
          <a:p>
            <a:endParaRPr lang="el-GR"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852" y="4419600"/>
            <a:ext cx="1562100" cy="20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052" y="5454448"/>
            <a:ext cx="1828800" cy="136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634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609344"/>
          </a:xfrm>
        </p:spPr>
        <p:txBody>
          <a:bodyPr/>
          <a:lstStyle/>
          <a:p>
            <a:r>
              <a:rPr lang="el-GR" dirty="0"/>
              <a:t>ερωτηματολογιο</a:t>
            </a:r>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8791" y="2667000"/>
            <a:ext cx="5537817" cy="344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8DA1C70B-FE90-A84A-B0A7-D50E875B4437}"/>
              </a:ext>
            </a:extLst>
          </p:cNvPr>
          <p:cNvSpPr txBox="1"/>
          <p:nvPr/>
        </p:nvSpPr>
        <p:spPr>
          <a:xfrm>
            <a:off x="685800" y="1600200"/>
            <a:ext cx="7543800" cy="1200329"/>
          </a:xfrm>
          <a:prstGeom prst="rect">
            <a:avLst/>
          </a:prstGeom>
          <a:noFill/>
        </p:spPr>
        <p:txBody>
          <a:bodyPr wrap="square" rtlCol="0">
            <a:spAutoFit/>
          </a:bodyPr>
          <a:lstStyle/>
          <a:p>
            <a:pPr algn="ctr"/>
            <a:r>
              <a:rPr lang="el-GR" dirty="0"/>
              <a:t>Οι </a:t>
            </a:r>
            <a:r>
              <a:rPr lang="en-US" dirty="0" err="1"/>
              <a:t>Dieth</a:t>
            </a:r>
            <a:r>
              <a:rPr lang="en-US" dirty="0"/>
              <a:t> </a:t>
            </a:r>
            <a:r>
              <a:rPr lang="el-GR" dirty="0"/>
              <a:t>και </a:t>
            </a:r>
            <a:r>
              <a:rPr lang="en-US" dirty="0"/>
              <a:t>Orton (</a:t>
            </a:r>
            <a:r>
              <a:rPr lang="el-GR" dirty="0"/>
              <a:t>Καταγραφή Αγγλικών Διαλέκτων) επιχειρώντας να</a:t>
            </a:r>
          </a:p>
          <a:p>
            <a:pPr algn="ctr"/>
            <a:r>
              <a:rPr lang="el-GR" dirty="0"/>
              <a:t>ταξινομήσουν τις έμμεσες ερωτήσεις καταλήγουν σε δύο βασικές κατηγορίες</a:t>
            </a:r>
          </a:p>
          <a:p>
            <a:endParaRPr lang="el-GR" dirty="0"/>
          </a:p>
        </p:txBody>
      </p:sp>
    </p:spTree>
    <p:extLst>
      <p:ext uri="{BB962C8B-B14F-4D97-AF65-F5344CB8AC3E}">
        <p14:creationId xmlns:p14="http://schemas.microsoft.com/office/powerpoint/2010/main" val="36664889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ερωτηματολογιο</a:t>
            </a:r>
          </a:p>
        </p:txBody>
      </p:sp>
      <p:sp>
        <p:nvSpPr>
          <p:cNvPr id="3" name="Content Placeholder 2"/>
          <p:cNvSpPr>
            <a:spLocks noGrp="1"/>
          </p:cNvSpPr>
          <p:nvPr>
            <p:ph idx="1"/>
          </p:nvPr>
        </p:nvSpPr>
        <p:spPr/>
        <p:txBody>
          <a:bodyPr>
            <a:normAutofit/>
          </a:bodyPr>
          <a:lstStyle/>
          <a:p>
            <a:r>
              <a:rPr lang="el-GR" b="1" dirty="0">
                <a:solidFill>
                  <a:schemeClr val="accent1"/>
                </a:solidFill>
              </a:rPr>
              <a:t>Ερωτήσεις ονομασίας</a:t>
            </a:r>
          </a:p>
          <a:p>
            <a:endParaRPr lang="en-GB" dirty="0"/>
          </a:p>
          <a:p>
            <a:pPr marL="0" indent="0">
              <a:buNone/>
            </a:pPr>
            <a:r>
              <a:rPr lang="el-GR" b="1" dirty="0"/>
              <a:t>απλές ερωτήσεις μερικής αγνοίας (τι, πού, πώς, πότε, γιατί)</a:t>
            </a:r>
          </a:p>
          <a:p>
            <a:pPr marL="0" indent="0">
              <a:buNone/>
            </a:pPr>
            <a:r>
              <a:rPr lang="el-GR" b="1" dirty="0"/>
              <a:t> σύντομη απάντηση συνήθως μονολεκτική </a:t>
            </a:r>
          </a:p>
          <a:p>
            <a:pPr marL="0" indent="0">
              <a:buNone/>
            </a:pPr>
            <a:r>
              <a:rPr lang="el-GR" b="1" dirty="0"/>
              <a:t> π.χ. </a:t>
            </a:r>
            <a:r>
              <a:rPr lang="el-GR" b="1" i="1" dirty="0"/>
              <a:t>Τι λες σε κάποιον που χτυπάει την πόρτα σου,  αν θέλεις να μπει</a:t>
            </a:r>
            <a:r>
              <a:rPr lang="el-GR" b="1" dirty="0"/>
              <a:t>; ( «περάστε») </a:t>
            </a:r>
          </a:p>
          <a:p>
            <a:pPr marL="0" indent="0">
              <a:buNone/>
            </a:pPr>
            <a:r>
              <a:rPr lang="el-GR" b="1" dirty="0"/>
              <a:t> [Δείχνοντας μια άδεια τσέπη] </a:t>
            </a:r>
            <a:r>
              <a:rPr lang="el-GR" b="1" i="1" dirty="0"/>
              <a:t>Τι έχω μέσα στην τσέπη μου</a:t>
            </a:r>
            <a:r>
              <a:rPr lang="el-GR" b="1" dirty="0"/>
              <a:t>;    («τίποτα»)</a:t>
            </a:r>
          </a:p>
          <a:p>
            <a:endParaRPr lang="el-GR" dirty="0"/>
          </a:p>
        </p:txBody>
      </p:sp>
    </p:spTree>
    <p:extLst>
      <p:ext uri="{BB962C8B-B14F-4D97-AF65-F5344CB8AC3E}">
        <p14:creationId xmlns:p14="http://schemas.microsoft.com/office/powerpoint/2010/main" val="1711983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ερωτηματολογιο</a:t>
            </a:r>
          </a:p>
        </p:txBody>
      </p:sp>
      <p:sp>
        <p:nvSpPr>
          <p:cNvPr id="3" name="Content Placeholder 2"/>
          <p:cNvSpPr>
            <a:spLocks noGrp="1"/>
          </p:cNvSpPr>
          <p:nvPr>
            <p:ph idx="1"/>
          </p:nvPr>
        </p:nvSpPr>
        <p:spPr>
          <a:xfrm>
            <a:off x="685800" y="2438400"/>
            <a:ext cx="7772400" cy="4050792"/>
          </a:xfrm>
        </p:spPr>
        <p:txBody>
          <a:bodyPr/>
          <a:lstStyle/>
          <a:p>
            <a:r>
              <a:rPr lang="el-GR" b="1" dirty="0">
                <a:solidFill>
                  <a:schemeClr val="accent1"/>
                </a:solidFill>
              </a:rPr>
              <a:t>ερώτηση πολλαπλών απαντήσεων</a:t>
            </a:r>
            <a:r>
              <a:rPr lang="el-GR" dirty="0"/>
              <a:t>: </a:t>
            </a:r>
            <a:r>
              <a:rPr lang="el-GR" b="1" dirty="0"/>
              <a:t>διατύπωση ενός προβλήματος που επιδέχεται περισσότερες από μία λέξη ως απάντηση </a:t>
            </a:r>
          </a:p>
          <a:p>
            <a:pPr marL="0" indent="0">
              <a:buNone/>
            </a:pPr>
            <a:endParaRPr lang="el-GR" dirty="0"/>
          </a:p>
          <a:p>
            <a:pPr marL="0" indent="0">
              <a:buNone/>
            </a:pPr>
            <a:r>
              <a:rPr lang="el-GR" dirty="0"/>
              <a:t>   π.χ.  </a:t>
            </a:r>
            <a:r>
              <a:rPr lang="el-GR" b="1" i="1" dirty="0"/>
              <a:t>Τι μπορείς να φτιάξεις με το γάλα</a:t>
            </a:r>
            <a:r>
              <a:rPr lang="el-GR" b="1" dirty="0"/>
              <a:t>; </a:t>
            </a:r>
          </a:p>
          <a:p>
            <a:pPr marL="0" indent="0">
              <a:buNone/>
            </a:pPr>
            <a:r>
              <a:rPr lang="el-GR" b="1" dirty="0"/>
              <a:t>          </a:t>
            </a:r>
            <a:r>
              <a:rPr lang="el-GR" b="1" i="1" dirty="0"/>
              <a:t>Με ποιον τρόπο ξεχωρίζουν τα πρόβατά σου</a:t>
            </a:r>
            <a:r>
              <a:rPr lang="el-GR" b="1" dirty="0"/>
              <a:t>;</a:t>
            </a:r>
          </a:p>
          <a:p>
            <a:endParaRPr lang="el-GR" dirty="0"/>
          </a:p>
          <a:p>
            <a:endParaRPr lang="el-GR" dirty="0"/>
          </a:p>
        </p:txBody>
      </p:sp>
    </p:spTree>
    <p:extLst>
      <p:ext uri="{BB962C8B-B14F-4D97-AF65-F5344CB8AC3E}">
        <p14:creationId xmlns:p14="http://schemas.microsoft.com/office/powerpoint/2010/main" val="31135284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ερωτηματολογιο</a:t>
            </a:r>
          </a:p>
        </p:txBody>
      </p:sp>
      <p:sp>
        <p:nvSpPr>
          <p:cNvPr id="3" name="Content Placeholder 2"/>
          <p:cNvSpPr>
            <a:spLocks noGrp="1"/>
          </p:cNvSpPr>
          <p:nvPr>
            <p:ph idx="1"/>
          </p:nvPr>
        </p:nvSpPr>
        <p:spPr/>
        <p:txBody>
          <a:bodyPr/>
          <a:lstStyle/>
          <a:p>
            <a:r>
              <a:rPr lang="el-GR" b="1" dirty="0">
                <a:solidFill>
                  <a:schemeClr val="accent1"/>
                </a:solidFill>
              </a:rPr>
              <a:t>αντίστροφες ερωτήσεις</a:t>
            </a:r>
            <a:r>
              <a:rPr lang="el-GR" b="1" dirty="0"/>
              <a:t>: στόχος ένας συγκεκριμένος τύπος λέξης κάνοντας τον πληροφορητή να μιλήσει εκτενέστερα για αυτή </a:t>
            </a:r>
          </a:p>
          <a:p>
            <a:endParaRPr lang="el-GR" dirty="0"/>
          </a:p>
          <a:p>
            <a:pPr marL="0" indent="0">
              <a:buNone/>
            </a:pPr>
            <a:r>
              <a:rPr lang="el-GR" dirty="0"/>
              <a:t>   π.χ. </a:t>
            </a:r>
            <a:r>
              <a:rPr lang="el-GR" b="1" i="1" dirty="0"/>
              <a:t>Σε τι χρησιμοποιείται ο αχυρώνας και πού βρίσκεται;</a:t>
            </a:r>
          </a:p>
          <a:p>
            <a:endParaRPr lang="el-GR" b="1" i="1" dirty="0"/>
          </a:p>
          <a:p>
            <a:endParaRPr lang="el-GR" dirty="0"/>
          </a:p>
        </p:txBody>
      </p:sp>
    </p:spTree>
    <p:extLst>
      <p:ext uri="{BB962C8B-B14F-4D97-AF65-F5344CB8AC3E}">
        <p14:creationId xmlns:p14="http://schemas.microsoft.com/office/powerpoint/2010/main" val="8009009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ερωτηματολογιο</a:t>
            </a:r>
          </a:p>
        </p:txBody>
      </p:sp>
      <p:sp>
        <p:nvSpPr>
          <p:cNvPr id="3" name="Content Placeholder 2"/>
          <p:cNvSpPr>
            <a:spLocks noGrp="1"/>
          </p:cNvSpPr>
          <p:nvPr>
            <p:ph idx="1"/>
          </p:nvPr>
        </p:nvSpPr>
        <p:spPr/>
        <p:txBody>
          <a:bodyPr/>
          <a:lstStyle/>
          <a:p>
            <a:r>
              <a:rPr lang="el-GR" b="1" dirty="0">
                <a:solidFill>
                  <a:schemeClr val="accent1"/>
                </a:solidFill>
              </a:rPr>
              <a:t>Ερωτήσεις συμπλήρωσης</a:t>
            </a:r>
            <a:r>
              <a:rPr lang="el-GR" dirty="0"/>
              <a:t>, </a:t>
            </a:r>
            <a:r>
              <a:rPr lang="el-GR" b="1" dirty="0"/>
              <a:t>περιέχουν ένα κενό που πρέπει να συμπληρωθεί </a:t>
            </a:r>
          </a:p>
          <a:p>
            <a:pPr marL="0" indent="0">
              <a:buNone/>
            </a:pPr>
            <a:endParaRPr lang="el-GR" dirty="0"/>
          </a:p>
          <a:p>
            <a:pPr marL="0" indent="0">
              <a:buNone/>
            </a:pPr>
            <a:r>
              <a:rPr lang="el-GR" dirty="0"/>
              <a:t>   π.χ.    </a:t>
            </a:r>
            <a:r>
              <a:rPr lang="el-GR" b="1" i="1" dirty="0"/>
              <a:t>Για να γίνει γλυκό το τσάι, βάζεις</a:t>
            </a:r>
            <a:r>
              <a:rPr lang="el-GR" b="1" dirty="0"/>
              <a:t>... </a:t>
            </a:r>
          </a:p>
          <a:p>
            <a:pPr marL="0" indent="0">
              <a:buNone/>
            </a:pPr>
            <a:r>
              <a:rPr lang="el-GR" b="1" dirty="0"/>
              <a:t>            </a:t>
            </a:r>
            <a:r>
              <a:rPr lang="el-GR" b="1" i="1" dirty="0"/>
              <a:t>Το κάρβουνο βγαίνει στα ορυχεία,  </a:t>
            </a:r>
          </a:p>
          <a:p>
            <a:pPr marL="0" indent="0">
              <a:buNone/>
            </a:pPr>
            <a:r>
              <a:rPr lang="el-GR" b="1" i="1" dirty="0"/>
              <a:t>            ενώ η πέτρα στα</a:t>
            </a:r>
            <a:r>
              <a:rPr lang="el-GR" b="1" dirty="0"/>
              <a:t>...</a:t>
            </a:r>
          </a:p>
          <a:p>
            <a:endParaRPr lang="el-GR" b="1" dirty="0"/>
          </a:p>
        </p:txBody>
      </p:sp>
    </p:spTree>
    <p:extLst>
      <p:ext uri="{BB962C8B-B14F-4D97-AF65-F5344CB8AC3E}">
        <p14:creationId xmlns:p14="http://schemas.microsoft.com/office/powerpoint/2010/main" val="25203551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ερωτηματολογιο</a:t>
            </a:r>
          </a:p>
        </p:txBody>
      </p:sp>
      <p:sp>
        <p:nvSpPr>
          <p:cNvPr id="3" name="Content Placeholder 2"/>
          <p:cNvSpPr>
            <a:spLocks noGrp="1"/>
          </p:cNvSpPr>
          <p:nvPr>
            <p:ph idx="1"/>
          </p:nvPr>
        </p:nvSpPr>
        <p:spPr/>
        <p:txBody>
          <a:bodyPr>
            <a:normAutofit/>
          </a:bodyPr>
          <a:lstStyle/>
          <a:p>
            <a:r>
              <a:rPr lang="el-GR" b="1" dirty="0"/>
              <a:t>υποκατηγορία ερωτήσεων συμπλήρωσης: </a:t>
            </a:r>
            <a:r>
              <a:rPr lang="el-GR" b="1" dirty="0">
                <a:solidFill>
                  <a:schemeClr val="accent1"/>
                </a:solidFill>
              </a:rPr>
              <a:t>ερωτήσεις μετατροπής</a:t>
            </a:r>
            <a:r>
              <a:rPr lang="el-GR" b="1" dirty="0"/>
              <a:t>, συμπλήρωσης μιας σειράς προτάσεων </a:t>
            </a:r>
          </a:p>
          <a:p>
            <a:endParaRPr lang="el-GR" b="1" dirty="0"/>
          </a:p>
          <a:p>
            <a:pPr marL="0" indent="0">
              <a:buNone/>
            </a:pPr>
            <a:r>
              <a:rPr lang="el-GR" dirty="0"/>
              <a:t>π.χ.   </a:t>
            </a:r>
            <a:r>
              <a:rPr lang="el-GR" b="1" i="1" dirty="0"/>
              <a:t>Ο ράφτης είναι ένας άνδρας που...  κουστούμια</a:t>
            </a:r>
            <a:r>
              <a:rPr lang="el-GR" b="1" dirty="0"/>
              <a:t>. </a:t>
            </a:r>
          </a:p>
          <a:p>
            <a:pPr marL="0" indent="0">
              <a:buNone/>
            </a:pPr>
            <a:r>
              <a:rPr lang="el-GR" b="1" dirty="0"/>
              <a:t>        </a:t>
            </a:r>
            <a:r>
              <a:rPr lang="el-GR" b="1" i="1" dirty="0"/>
              <a:t>Πηγαίνεις στον ράφτη και του ζητάς να...  ένα </a:t>
            </a:r>
          </a:p>
          <a:p>
            <a:pPr marL="0" indent="0">
              <a:buNone/>
            </a:pPr>
            <a:r>
              <a:rPr lang="el-GR" b="1" i="1" dirty="0"/>
              <a:t>       κουστούμι.</a:t>
            </a:r>
          </a:p>
          <a:p>
            <a:pPr marL="0" indent="0">
              <a:buNone/>
            </a:pPr>
            <a:r>
              <a:rPr lang="el-GR" b="1" i="1" dirty="0"/>
              <a:t>       Μπορώ να πω: «Ωραίο κοστούμι φοράς. Ποιος στο... ;»</a:t>
            </a:r>
          </a:p>
        </p:txBody>
      </p:sp>
    </p:spTree>
    <p:extLst>
      <p:ext uri="{BB962C8B-B14F-4D97-AF65-F5344CB8AC3E}">
        <p14:creationId xmlns:p14="http://schemas.microsoft.com/office/powerpoint/2010/main" val="6083816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ερωτηματολογιο</a:t>
            </a:r>
          </a:p>
        </p:txBody>
      </p:sp>
      <p:sp>
        <p:nvSpPr>
          <p:cNvPr id="3" name="Content Placeholder 2"/>
          <p:cNvSpPr>
            <a:spLocks noGrp="1"/>
          </p:cNvSpPr>
          <p:nvPr>
            <p:ph idx="1"/>
          </p:nvPr>
        </p:nvSpPr>
        <p:spPr/>
        <p:txBody>
          <a:bodyPr>
            <a:normAutofit fontScale="92500" lnSpcReduction="20000"/>
          </a:bodyPr>
          <a:lstStyle/>
          <a:p>
            <a:pPr marL="0" indent="0">
              <a:buNone/>
            </a:pPr>
            <a:r>
              <a:rPr lang="el-GR" dirty="0"/>
              <a:t>Γενικότερα…</a:t>
            </a:r>
          </a:p>
          <a:p>
            <a:r>
              <a:rPr lang="el-GR" b="1" dirty="0"/>
              <a:t>προτιμώνται οι έμμεσες ερωτήσεις</a:t>
            </a:r>
          </a:p>
          <a:p>
            <a:pPr>
              <a:lnSpc>
                <a:spcPct val="110000"/>
              </a:lnSpc>
            </a:pPr>
            <a:r>
              <a:rPr lang="el-GR" b="1" dirty="0"/>
              <a:t>το βασικό μειονέκτημα, ωστόσο, ήταν ότι απαιτούνταν περισσότερος χρόνος για τις συνεντεύξεις</a:t>
            </a:r>
          </a:p>
          <a:p>
            <a:r>
              <a:rPr lang="el-GR" b="1" dirty="0"/>
              <a:t>π.χ. για τον Γλωσσικό άτλαντα των ΗΠΑ και Καναδά, </a:t>
            </a:r>
            <a:r>
              <a:rPr lang="en-GB" b="1" dirty="0"/>
              <a:t>  </a:t>
            </a:r>
          </a:p>
          <a:p>
            <a:pPr marL="0" indent="0">
              <a:buNone/>
            </a:pPr>
            <a:r>
              <a:rPr lang="en-GB" b="1" dirty="0"/>
              <a:t>         </a:t>
            </a:r>
            <a:r>
              <a:rPr lang="el-GR" b="1" dirty="0"/>
              <a:t>ερωτηματολόγιο </a:t>
            </a:r>
            <a:r>
              <a:rPr lang="el-GR" b="1" dirty="0">
                <a:solidFill>
                  <a:schemeClr val="accent1"/>
                </a:solidFill>
              </a:rPr>
              <a:t>700  λέξεων   </a:t>
            </a:r>
            <a:endParaRPr lang="en-GB" b="1" dirty="0">
              <a:solidFill>
                <a:schemeClr val="accent1"/>
              </a:solidFill>
            </a:endParaRPr>
          </a:p>
          <a:p>
            <a:pPr marL="0" indent="0">
              <a:buNone/>
            </a:pPr>
            <a:r>
              <a:rPr lang="en-GB" b="1" dirty="0">
                <a:solidFill>
                  <a:schemeClr val="accent1"/>
                </a:solidFill>
                <a:sym typeface="Wingdings" panose="05000000000000000000" pitchFamily="2" charset="2"/>
              </a:rPr>
              <a:t>                  </a:t>
            </a:r>
            <a:r>
              <a:rPr lang="el-GR" dirty="0">
                <a:sym typeface="Wingdings" panose="05000000000000000000" pitchFamily="2" charset="2"/>
              </a:rPr>
              <a:t>απαιτούσε</a:t>
            </a:r>
            <a:r>
              <a:rPr lang="en-GB" b="1" dirty="0">
                <a:solidFill>
                  <a:schemeClr val="accent1"/>
                </a:solidFill>
                <a:sym typeface="Wingdings" panose="05000000000000000000" pitchFamily="2" charset="2"/>
              </a:rPr>
              <a:t>  </a:t>
            </a:r>
            <a:r>
              <a:rPr lang="el-GR" b="1" dirty="0">
                <a:solidFill>
                  <a:schemeClr val="accent1"/>
                </a:solidFill>
                <a:sym typeface="Wingdings" panose="05000000000000000000" pitchFamily="2" charset="2"/>
              </a:rPr>
              <a:t></a:t>
            </a:r>
            <a:r>
              <a:rPr lang="el-GR" b="1" dirty="0">
                <a:solidFill>
                  <a:schemeClr val="accent1"/>
                </a:solidFill>
              </a:rPr>
              <a:t>12 ώρες </a:t>
            </a:r>
            <a:r>
              <a:rPr lang="el-GR" dirty="0"/>
              <a:t>με κάθε ομιλητή</a:t>
            </a:r>
          </a:p>
          <a:p>
            <a:pPr marL="0" indent="0">
              <a:buNone/>
            </a:pPr>
            <a:r>
              <a:rPr lang="el-GR" dirty="0"/>
              <a:t>και στο πρόγραμμα:</a:t>
            </a:r>
          </a:p>
          <a:p>
            <a:pPr marL="0" indent="0">
              <a:buNone/>
            </a:pPr>
            <a:r>
              <a:rPr lang="el-GR" b="1" dirty="0"/>
              <a:t>    καταγραφής  Αγγλικών Διαλέκτων </a:t>
            </a:r>
          </a:p>
          <a:p>
            <a:pPr marL="0" indent="0">
              <a:buNone/>
            </a:pPr>
            <a:r>
              <a:rPr lang="el-GR" b="1" dirty="0"/>
              <a:t>                       ερωτηματολόγιο </a:t>
            </a:r>
            <a:r>
              <a:rPr lang="el-GR" b="1" dirty="0">
                <a:solidFill>
                  <a:schemeClr val="accent1"/>
                </a:solidFill>
              </a:rPr>
              <a:t>1200 λέξεων </a:t>
            </a:r>
            <a:endParaRPr lang="en-GB" b="1" dirty="0">
              <a:solidFill>
                <a:schemeClr val="accent1"/>
              </a:solidFill>
            </a:endParaRPr>
          </a:p>
          <a:p>
            <a:pPr marL="0" indent="0">
              <a:buNone/>
            </a:pPr>
            <a:r>
              <a:rPr lang="en-GB" b="1" dirty="0">
                <a:sym typeface="Wingdings" panose="05000000000000000000" pitchFamily="2" charset="2"/>
              </a:rPr>
              <a:t>                                                     </a:t>
            </a:r>
            <a:r>
              <a:rPr lang="el-GR" b="1" dirty="0">
                <a:solidFill>
                  <a:schemeClr val="accent1"/>
                </a:solidFill>
                <a:sym typeface="Wingdings" panose="05000000000000000000" pitchFamily="2" charset="2"/>
              </a:rPr>
              <a:t> </a:t>
            </a:r>
            <a:r>
              <a:rPr lang="el-GR" b="1" dirty="0">
                <a:solidFill>
                  <a:schemeClr val="accent1"/>
                </a:solidFill>
              </a:rPr>
              <a:t>20-24 ώρες</a:t>
            </a:r>
          </a:p>
          <a:p>
            <a:endParaRPr lang="el-GR" dirty="0"/>
          </a:p>
        </p:txBody>
      </p:sp>
    </p:spTree>
    <p:extLst>
      <p:ext uri="{BB962C8B-B14F-4D97-AF65-F5344CB8AC3E}">
        <p14:creationId xmlns:p14="http://schemas.microsoft.com/office/powerpoint/2010/main" val="1753075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Διακριση χατζιδακι (1892)</a:t>
            </a:r>
            <a:endParaRPr lang="en-GB" dirty="0"/>
          </a:p>
        </p:txBody>
      </p:sp>
      <p:sp>
        <p:nvSpPr>
          <p:cNvPr id="3" name="Content Placeholder 2"/>
          <p:cNvSpPr>
            <a:spLocks noGrp="1"/>
          </p:cNvSpPr>
          <p:nvPr>
            <p:ph idx="1"/>
          </p:nvPr>
        </p:nvSpPr>
        <p:spPr/>
        <p:txBody>
          <a:bodyPr>
            <a:normAutofit/>
          </a:bodyPr>
          <a:lstStyle/>
          <a:p>
            <a:endParaRPr lang="el-GR" dirty="0"/>
          </a:p>
          <a:p>
            <a:endParaRPr lang="el-GR" dirty="0"/>
          </a:p>
          <a:p>
            <a:r>
              <a:rPr lang="el-GR" dirty="0"/>
              <a:t>Βόρεια ιδιώματα </a:t>
            </a:r>
            <a:r>
              <a:rPr lang="el-GR" dirty="0">
                <a:sym typeface="Wingdings" panose="05000000000000000000" pitchFamily="2" charset="2"/>
              </a:rPr>
              <a:t> </a:t>
            </a:r>
          </a:p>
          <a:p>
            <a:endParaRPr lang="el-GR" dirty="0">
              <a:sym typeface="Wingdings" panose="05000000000000000000" pitchFamily="2" charset="2"/>
            </a:endParaRPr>
          </a:p>
          <a:p>
            <a:endParaRPr lang="el-GR" dirty="0">
              <a:sym typeface="Wingdings" panose="05000000000000000000" pitchFamily="2" charset="2"/>
            </a:endParaRPr>
          </a:p>
          <a:p>
            <a:endParaRPr lang="el-GR" dirty="0">
              <a:sym typeface="Wingdings" panose="05000000000000000000" pitchFamily="2" charset="2"/>
            </a:endParaRPr>
          </a:p>
          <a:p>
            <a:r>
              <a:rPr lang="el-GR" dirty="0">
                <a:sym typeface="Wingdings" panose="05000000000000000000" pitchFamily="2" charset="2"/>
              </a:rPr>
              <a:t>Νότια ιδιώματα </a:t>
            </a:r>
          </a:p>
          <a:p>
            <a:pPr marL="0" indent="0">
              <a:buNone/>
            </a:pPr>
            <a:r>
              <a:rPr lang="el-GR" dirty="0">
                <a:sym typeface="Wingdings" panose="05000000000000000000" pitchFamily="2" charset="2"/>
              </a:rPr>
              <a:t>   </a:t>
            </a:r>
            <a:endParaRPr lang="en-GB" dirty="0"/>
          </a:p>
        </p:txBody>
      </p:sp>
      <p:sp>
        <p:nvSpPr>
          <p:cNvPr id="4" name="Rectangle 3"/>
          <p:cNvSpPr/>
          <p:nvPr/>
        </p:nvSpPr>
        <p:spPr>
          <a:xfrm>
            <a:off x="3366018" y="2414296"/>
            <a:ext cx="3603949" cy="720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t>τα άτονα /o/ και /e/ τρέπονται σε /u/ και /i/ </a:t>
            </a:r>
            <a:endParaRPr lang="en-GB" sz="1350" dirty="0"/>
          </a:p>
        </p:txBody>
      </p:sp>
      <p:sp>
        <p:nvSpPr>
          <p:cNvPr id="5" name="Rectangle 4"/>
          <p:cNvSpPr/>
          <p:nvPr/>
        </p:nvSpPr>
        <p:spPr>
          <a:xfrm>
            <a:off x="3366018" y="3348523"/>
            <a:ext cx="3603949" cy="573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t>τα άτονα /i/ και /u/ κατά κανόνα αποβάλλονται</a:t>
            </a:r>
            <a:endParaRPr lang="en-GB" sz="1350" dirty="0"/>
          </a:p>
        </p:txBody>
      </p:sp>
      <p:sp>
        <p:nvSpPr>
          <p:cNvPr id="6" name="Rectangle 5"/>
          <p:cNvSpPr/>
          <p:nvPr/>
        </p:nvSpPr>
        <p:spPr>
          <a:xfrm>
            <a:off x="3366019" y="4202275"/>
            <a:ext cx="3659933" cy="531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t>τα φωνήεντα μένουν ανέπαφα</a:t>
            </a:r>
            <a:endParaRPr lang="en-GB" sz="1350" dirty="0"/>
          </a:p>
        </p:txBody>
      </p:sp>
      <p:sp>
        <p:nvSpPr>
          <p:cNvPr id="7" name="TextBox 6">
            <a:extLst>
              <a:ext uri="{FF2B5EF4-FFF2-40B4-BE49-F238E27FC236}">
                <a16:creationId xmlns:a16="http://schemas.microsoft.com/office/drawing/2014/main" id="{65514C50-7D5D-AF4E-AC10-B20642C36266}"/>
              </a:ext>
            </a:extLst>
          </p:cNvPr>
          <p:cNvSpPr txBox="1"/>
          <p:nvPr/>
        </p:nvSpPr>
        <p:spPr>
          <a:xfrm>
            <a:off x="6969967" y="2302530"/>
            <a:ext cx="1889448" cy="923330"/>
          </a:xfrm>
          <a:prstGeom prst="rect">
            <a:avLst/>
          </a:prstGeom>
          <a:noFill/>
        </p:spPr>
        <p:txBody>
          <a:bodyPr wrap="square" rtlCol="0">
            <a:spAutoFit/>
          </a:bodyPr>
          <a:lstStyle/>
          <a:p>
            <a:pPr algn="ctr"/>
            <a:r>
              <a:rPr lang="el-GR" dirty="0"/>
              <a:t> π.χ. </a:t>
            </a:r>
          </a:p>
          <a:p>
            <a:pPr algn="ctr"/>
            <a:r>
              <a:rPr lang="el-GR" dirty="0"/>
              <a:t>(φεγγάρι): </a:t>
            </a:r>
            <a:r>
              <a:rPr lang="el-GR" dirty="0" err="1"/>
              <a:t>figar</a:t>
            </a:r>
            <a:r>
              <a:rPr lang="el-GR" dirty="0"/>
              <a:t> </a:t>
            </a:r>
          </a:p>
          <a:p>
            <a:pPr algn="ctr"/>
            <a:r>
              <a:rPr lang="el-GR" dirty="0"/>
              <a:t>(χωράφι): </a:t>
            </a:r>
            <a:r>
              <a:rPr lang="en-GB" dirty="0" err="1"/>
              <a:t>xuraf</a:t>
            </a:r>
            <a:endParaRPr lang="el-GR" dirty="0"/>
          </a:p>
        </p:txBody>
      </p:sp>
      <p:sp>
        <p:nvSpPr>
          <p:cNvPr id="8" name="TextBox 7">
            <a:extLst>
              <a:ext uri="{FF2B5EF4-FFF2-40B4-BE49-F238E27FC236}">
                <a16:creationId xmlns:a16="http://schemas.microsoft.com/office/drawing/2014/main" id="{2067D10F-A268-704E-95BE-F9FE7032DBB7}"/>
              </a:ext>
            </a:extLst>
          </p:cNvPr>
          <p:cNvSpPr txBox="1"/>
          <p:nvPr/>
        </p:nvSpPr>
        <p:spPr>
          <a:xfrm>
            <a:off x="7162799" y="3348523"/>
            <a:ext cx="1696615" cy="646331"/>
          </a:xfrm>
          <a:prstGeom prst="rect">
            <a:avLst/>
          </a:prstGeom>
          <a:noFill/>
        </p:spPr>
        <p:txBody>
          <a:bodyPr wrap="square" rtlCol="0">
            <a:spAutoFit/>
          </a:bodyPr>
          <a:lstStyle/>
          <a:p>
            <a:r>
              <a:rPr lang="el-GR" dirty="0"/>
              <a:t>π.χ. (χέρι): </a:t>
            </a:r>
            <a:r>
              <a:rPr lang="en-GB" dirty="0" err="1"/>
              <a:t>çer</a:t>
            </a:r>
            <a:endParaRPr lang="el-GR" dirty="0"/>
          </a:p>
          <a:p>
            <a:r>
              <a:rPr lang="el-GR" dirty="0"/>
              <a:t> </a:t>
            </a:r>
          </a:p>
        </p:txBody>
      </p:sp>
      <p:pic>
        <p:nvPicPr>
          <p:cNvPr id="9" name="Picture 2">
            <a:extLst>
              <a:ext uri="{FF2B5EF4-FFF2-40B4-BE49-F238E27FC236}">
                <a16:creationId xmlns:a16="http://schemas.microsoft.com/office/drawing/2014/main" id="{A6AD73BD-D535-BB4C-8F49-BDCCA88DD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47713">
            <a:off x="7122042" y="4806440"/>
            <a:ext cx="1302544" cy="163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8960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ερωτηματολογιο</a:t>
            </a:r>
          </a:p>
        </p:txBody>
      </p:sp>
      <p:sp>
        <p:nvSpPr>
          <p:cNvPr id="3" name="Content Placeholder 2"/>
          <p:cNvSpPr>
            <a:spLocks noGrp="1"/>
          </p:cNvSpPr>
          <p:nvPr>
            <p:ph idx="1"/>
          </p:nvPr>
        </p:nvSpPr>
        <p:spPr>
          <a:xfrm>
            <a:off x="533400" y="1828800"/>
            <a:ext cx="7772400" cy="4050792"/>
          </a:xfrm>
        </p:spPr>
        <p:txBody>
          <a:bodyPr/>
          <a:lstStyle/>
          <a:p>
            <a:endParaRPr lang="el-GR" dirty="0"/>
          </a:p>
          <a:p>
            <a:endParaRPr lang="el-GR" dirty="0"/>
          </a:p>
          <a:p>
            <a:pPr algn="just">
              <a:lnSpc>
                <a:spcPct val="150000"/>
              </a:lnSpc>
            </a:pPr>
            <a:r>
              <a:rPr lang="el-GR" dirty="0"/>
              <a:t>Το ερωτηματολόγιο </a:t>
            </a:r>
            <a:r>
              <a:rPr lang="el-GR" b="1" dirty="0"/>
              <a:t>οργανώνεται σε </a:t>
            </a:r>
            <a:r>
              <a:rPr lang="el-GR" b="1" dirty="0">
                <a:solidFill>
                  <a:schemeClr val="accent1"/>
                </a:solidFill>
              </a:rPr>
              <a:t>σημασιολογικά πεδία</a:t>
            </a:r>
            <a:r>
              <a:rPr lang="el-GR" b="1" dirty="0"/>
              <a:t>, θεματικές περιοχές όπως οι τεχνικές καλλιέργειας, η χλώρίδα και η πανίδα, ο καιρός, οι κοινωνικές δραστηριότητες, οι οικογενειακές σχέσεις </a:t>
            </a:r>
            <a:r>
              <a:rPr lang="el-GR" dirty="0"/>
              <a:t>κ.λπ. προκειμένου οι πληροφορητές να εστιάσουν στη σημασιολογική βάση και όχι στη μορφή των απαντήσεων.</a:t>
            </a:r>
          </a:p>
          <a:p>
            <a:endParaRPr lang="el-GR" b="1" dirty="0"/>
          </a:p>
          <a:p>
            <a:endParaRPr lang="el-GR" b="1" dirty="0"/>
          </a:p>
        </p:txBody>
      </p:sp>
    </p:spTree>
    <p:extLst>
      <p:ext uri="{BB962C8B-B14F-4D97-AF65-F5344CB8AC3E}">
        <p14:creationId xmlns:p14="http://schemas.microsoft.com/office/powerpoint/2010/main" val="1938247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ερωτηματολογιο</a:t>
            </a:r>
          </a:p>
        </p:txBody>
      </p:sp>
      <p:sp>
        <p:nvSpPr>
          <p:cNvPr id="3" name="Content Placeholder 2"/>
          <p:cNvSpPr>
            <a:spLocks noGrp="1"/>
          </p:cNvSpPr>
          <p:nvPr>
            <p:ph idx="1"/>
          </p:nvPr>
        </p:nvSpPr>
        <p:spPr>
          <a:xfrm>
            <a:off x="533400" y="1905000"/>
            <a:ext cx="8077200" cy="4050792"/>
          </a:xfrm>
        </p:spPr>
        <p:txBody>
          <a:bodyPr>
            <a:normAutofit/>
          </a:bodyPr>
          <a:lstStyle/>
          <a:p>
            <a:pPr marL="0" indent="0" algn="ctr">
              <a:buNone/>
            </a:pPr>
            <a:r>
              <a:rPr lang="el-GR" b="1" dirty="0">
                <a:solidFill>
                  <a:schemeClr val="accent1"/>
                </a:solidFill>
              </a:rPr>
              <a:t>κριτική </a:t>
            </a:r>
          </a:p>
          <a:p>
            <a:pPr marL="0" indent="0">
              <a:buNone/>
            </a:pPr>
            <a:r>
              <a:rPr lang="el-GR" dirty="0"/>
              <a:t>Κεντρικό σημείο κριτικής των ερωτηματολογίων ήταν:</a:t>
            </a:r>
          </a:p>
          <a:p>
            <a:pPr marL="0" indent="0">
              <a:buNone/>
            </a:pPr>
            <a:endParaRPr lang="el-GR" dirty="0"/>
          </a:p>
          <a:p>
            <a:pPr>
              <a:lnSpc>
                <a:spcPct val="100000"/>
              </a:lnSpc>
            </a:pPr>
            <a:r>
              <a:rPr lang="el-GR" b="1" dirty="0"/>
              <a:t>το σχετικά επίσημο, προσεγμένο ύφος των ομιλητών</a:t>
            </a:r>
          </a:p>
          <a:p>
            <a:pPr>
              <a:lnSpc>
                <a:spcPct val="100000"/>
              </a:lnSpc>
            </a:pPr>
            <a:r>
              <a:rPr lang="el-GR" b="1" dirty="0"/>
              <a:t>η σχέση μεταξύ ερευνητών &amp; πληροφορητών </a:t>
            </a:r>
            <a:r>
              <a:rPr lang="el-GR" dirty="0"/>
              <a:t>που δεν επέτρεπε την καλλιέργεια ενός χαλαρού, ανεπίσημου κλίματος</a:t>
            </a:r>
          </a:p>
          <a:p>
            <a:pPr>
              <a:lnSpc>
                <a:spcPct val="100000"/>
              </a:lnSpc>
            </a:pPr>
            <a:r>
              <a:rPr lang="el-GR" b="1" dirty="0"/>
              <a:t>αρκετές ερωτήσεις ασήμαντες/προφανείς </a:t>
            </a:r>
            <a:r>
              <a:rPr lang="el-GR" dirty="0"/>
              <a:t>(π.χ. </a:t>
            </a:r>
            <a:r>
              <a:rPr lang="el-GR" i="1" dirty="0"/>
              <a:t>Τι σε κάνει να ιδρώνεις; / Ποια είναι τα δύο σημαντικότερα μέλη της οικογένειας</a:t>
            </a:r>
            <a:r>
              <a:rPr lang="el-GR" dirty="0"/>
              <a:t>;), πράγμα που προσέδιδε στη συνέντευξη </a:t>
            </a:r>
            <a:r>
              <a:rPr lang="el-GR" dirty="0" err="1"/>
              <a:t>διεκπεραιωτικό</a:t>
            </a:r>
            <a:r>
              <a:rPr lang="el-GR" dirty="0"/>
              <a:t> χαρακτήρα.</a:t>
            </a:r>
            <a:endParaRPr lang="el-GR" b="1" dirty="0"/>
          </a:p>
          <a:p>
            <a:pPr>
              <a:lnSpc>
                <a:spcPct val="100000"/>
              </a:lnSpc>
            </a:pPr>
            <a:r>
              <a:rPr lang="el-GR" b="1" dirty="0"/>
              <a:t>χρονοβόρα διαδικασία</a:t>
            </a:r>
            <a:endParaRPr lang="el-GR" b="1" i="1" dirty="0"/>
          </a:p>
          <a:p>
            <a:pPr marL="0" indent="0">
              <a:buNone/>
            </a:pPr>
            <a:endParaRPr lang="el-GR"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28600"/>
            <a:ext cx="138588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4462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85E45D9-5D1C-4848-B54A-1C0794F67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33400"/>
            <a:ext cx="8581149" cy="5765760"/>
          </a:xfrm>
          <a:prstGeom prst="rect">
            <a:avLst/>
          </a:prstGeom>
        </p:spPr>
      </p:pic>
    </p:spTree>
    <p:extLst>
      <p:ext uri="{BB962C8B-B14F-4D97-AF65-F5344CB8AC3E}">
        <p14:creationId xmlns:p14="http://schemas.microsoft.com/office/powerpoint/2010/main" val="16648474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D7FA04-7121-6043-B8F5-64110B8C3004}"/>
              </a:ext>
            </a:extLst>
          </p:cNvPr>
          <p:cNvSpPr>
            <a:spLocks noGrp="1"/>
          </p:cNvSpPr>
          <p:nvPr>
            <p:ph type="title"/>
          </p:nvPr>
        </p:nvSpPr>
        <p:spPr/>
        <p:txBody>
          <a:bodyPr/>
          <a:lstStyle/>
          <a:p>
            <a:r>
              <a:rPr lang="el-GR" dirty="0"/>
              <a:t>Βιβλιογραφία </a:t>
            </a:r>
          </a:p>
        </p:txBody>
      </p:sp>
      <p:sp>
        <p:nvSpPr>
          <p:cNvPr id="3" name="Θέση περιεχομένου 2">
            <a:extLst>
              <a:ext uri="{FF2B5EF4-FFF2-40B4-BE49-F238E27FC236}">
                <a16:creationId xmlns:a16="http://schemas.microsoft.com/office/drawing/2014/main" id="{4965A0FA-EF53-AF4C-9F31-B191D4A4A35E}"/>
              </a:ext>
            </a:extLst>
          </p:cNvPr>
          <p:cNvSpPr>
            <a:spLocks noGrp="1"/>
          </p:cNvSpPr>
          <p:nvPr>
            <p:ph idx="1"/>
          </p:nvPr>
        </p:nvSpPr>
        <p:spPr>
          <a:xfrm>
            <a:off x="685800" y="2743200"/>
            <a:ext cx="7772400" cy="3429000"/>
          </a:xfrm>
        </p:spPr>
        <p:txBody>
          <a:bodyPr/>
          <a:lstStyle/>
          <a:p>
            <a:r>
              <a:rPr lang="en-US" dirty="0"/>
              <a:t>Chambers, K.J. &amp; P. Trudgill, 2011. </a:t>
            </a:r>
            <a:r>
              <a:rPr lang="el-GR" i="1" dirty="0"/>
              <a:t>Διαλεκτολογία</a:t>
            </a:r>
            <a:r>
              <a:rPr lang="el-GR" dirty="0"/>
              <a:t>. </a:t>
            </a:r>
            <a:r>
              <a:rPr lang="el-GR" dirty="0" err="1"/>
              <a:t>Μτφρ</a:t>
            </a:r>
            <a:r>
              <a:rPr lang="el-GR" dirty="0"/>
              <a:t>: Στέλλα Λαμπροπούλου, Επιμέλεια: Δημήτρης </a:t>
            </a:r>
            <a:r>
              <a:rPr lang="el-GR" dirty="0" err="1"/>
              <a:t>Παπαζαχαρίου</a:t>
            </a:r>
            <a:r>
              <a:rPr lang="el-GR" dirty="0"/>
              <a:t>, Αθήνα: </a:t>
            </a:r>
            <a:r>
              <a:rPr lang="el-GR" dirty="0" err="1"/>
              <a:t>εκδ</a:t>
            </a:r>
            <a:r>
              <a:rPr lang="el-GR" dirty="0"/>
              <a:t>. Πατάκη, σελ. 31-53.</a:t>
            </a:r>
          </a:p>
          <a:p>
            <a:endParaRPr lang="el-GR" dirty="0"/>
          </a:p>
        </p:txBody>
      </p:sp>
    </p:spTree>
    <p:extLst>
      <p:ext uri="{BB962C8B-B14F-4D97-AF65-F5344CB8AC3E}">
        <p14:creationId xmlns:p14="http://schemas.microsoft.com/office/powerpoint/2010/main" val="953850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53269C-DC92-1841-B750-12EB392F64CA}"/>
              </a:ext>
            </a:extLst>
          </p:cNvPr>
          <p:cNvSpPr>
            <a:spLocks noGrp="1"/>
          </p:cNvSpPr>
          <p:nvPr>
            <p:ph type="title"/>
          </p:nvPr>
        </p:nvSpPr>
        <p:spPr/>
        <p:txBody>
          <a:bodyPr/>
          <a:lstStyle/>
          <a:p>
            <a:r>
              <a:rPr lang="el-GR" dirty="0"/>
              <a:t>ΕΡΩΤΗΣΕΙΣ 4</a:t>
            </a:r>
            <a:r>
              <a:rPr lang="el-GR" baseline="30000" dirty="0"/>
              <a:t>ου </a:t>
            </a:r>
            <a:r>
              <a:rPr lang="el-GR" dirty="0" err="1"/>
              <a:t>Μαθηματοσ</a:t>
            </a:r>
            <a:endParaRPr lang="el-GR" dirty="0"/>
          </a:p>
        </p:txBody>
      </p:sp>
      <p:sp>
        <p:nvSpPr>
          <p:cNvPr id="3" name="Θέση περιεχομένου 2">
            <a:extLst>
              <a:ext uri="{FF2B5EF4-FFF2-40B4-BE49-F238E27FC236}">
                <a16:creationId xmlns:a16="http://schemas.microsoft.com/office/drawing/2014/main" id="{B574B682-FB04-8F40-B520-F5A01A2A6114}"/>
              </a:ext>
            </a:extLst>
          </p:cNvPr>
          <p:cNvSpPr>
            <a:spLocks noGrp="1"/>
          </p:cNvSpPr>
          <p:nvPr>
            <p:ph idx="1"/>
          </p:nvPr>
        </p:nvSpPr>
        <p:spPr>
          <a:xfrm>
            <a:off x="495300" y="1828800"/>
            <a:ext cx="8153400" cy="4800600"/>
          </a:xfrm>
        </p:spPr>
        <p:txBody>
          <a:bodyPr>
            <a:normAutofit/>
          </a:bodyPr>
          <a:lstStyle/>
          <a:p>
            <a:pPr marL="457200" indent="-457200">
              <a:lnSpc>
                <a:spcPct val="150000"/>
              </a:lnSpc>
              <a:buFont typeface="+mj-lt"/>
              <a:buAutoNum type="arabicPeriod"/>
            </a:pPr>
            <a:r>
              <a:rPr lang="el-GR" dirty="0"/>
              <a:t>Τι αφορά η διαλεκτική γεωγραφία και ποιος είναι ο στόχος της;</a:t>
            </a:r>
          </a:p>
          <a:p>
            <a:pPr marL="457200" indent="-457200">
              <a:lnSpc>
                <a:spcPct val="150000"/>
              </a:lnSpc>
              <a:buFont typeface="+mj-lt"/>
              <a:buAutoNum type="arabicPeriod"/>
            </a:pPr>
            <a:r>
              <a:rPr lang="el-GR" dirty="0"/>
              <a:t>Με ποιο ζητούμενο ξεκίνησε η μελέτη των διαλέκτων; Πώς καθορίστηκε η πορεία της μέχρι τα μέσα του 20ού αιώνα; </a:t>
            </a:r>
          </a:p>
          <a:p>
            <a:pPr marL="457200" indent="-457200">
              <a:lnSpc>
                <a:spcPct val="150000"/>
              </a:lnSpc>
              <a:buFont typeface="+mj-lt"/>
              <a:buAutoNum type="arabicPeriod"/>
            </a:pPr>
            <a:r>
              <a:rPr lang="el-GR" dirty="0"/>
              <a:t>Τι ξέρετε για την έρευνα του </a:t>
            </a:r>
            <a:r>
              <a:rPr lang="en-US" dirty="0"/>
              <a:t>Georg </a:t>
            </a:r>
            <a:r>
              <a:rPr lang="en-US" dirty="0" err="1"/>
              <a:t>Wenker</a:t>
            </a:r>
            <a:r>
              <a:rPr lang="en-US" dirty="0"/>
              <a:t>; </a:t>
            </a:r>
            <a:r>
              <a:rPr lang="el-GR" dirty="0"/>
              <a:t>Ποια τα πλεονεκτήματα και ποια τα μειονεκτήματα της έρευνάς του;</a:t>
            </a:r>
          </a:p>
          <a:p>
            <a:pPr marL="457200" indent="-457200">
              <a:lnSpc>
                <a:spcPct val="150000"/>
              </a:lnSpc>
              <a:buFont typeface="+mj-lt"/>
              <a:buAutoNum type="arabicPeriod"/>
            </a:pPr>
            <a:r>
              <a:rPr lang="el-GR" dirty="0"/>
              <a:t>Τι ξέρετε για την έρευνα του </a:t>
            </a:r>
            <a:r>
              <a:rPr lang="en-US" dirty="0"/>
              <a:t>Jules </a:t>
            </a:r>
            <a:r>
              <a:rPr lang="en-US" dirty="0" err="1"/>
              <a:t>Gillieron</a:t>
            </a:r>
            <a:r>
              <a:rPr lang="en-US" dirty="0"/>
              <a:t>;</a:t>
            </a:r>
            <a:r>
              <a:rPr lang="el-GR" dirty="0"/>
              <a:t> Πώς διαφοροποιήθηκε από την έρευνα του </a:t>
            </a:r>
            <a:r>
              <a:rPr lang="en-US" dirty="0"/>
              <a:t>Georg </a:t>
            </a:r>
            <a:r>
              <a:rPr lang="en-US" dirty="0" err="1"/>
              <a:t>Wenker</a:t>
            </a:r>
            <a:r>
              <a:rPr lang="en-US" dirty="0"/>
              <a:t>; </a:t>
            </a:r>
            <a:endParaRPr lang="el-GR" dirty="0"/>
          </a:p>
          <a:p>
            <a:pPr marL="457200" indent="-457200">
              <a:lnSpc>
                <a:spcPct val="150000"/>
              </a:lnSpc>
              <a:buFont typeface="+mj-lt"/>
              <a:buAutoNum type="arabicPeriod"/>
            </a:pPr>
            <a:r>
              <a:rPr lang="el-GR" dirty="0"/>
              <a:t>Ποια είδη γλωσσικών χαρτών γνωρίζετε;</a:t>
            </a:r>
          </a:p>
        </p:txBody>
      </p:sp>
    </p:spTree>
    <p:extLst>
      <p:ext uri="{BB962C8B-B14F-4D97-AF65-F5344CB8AC3E}">
        <p14:creationId xmlns:p14="http://schemas.microsoft.com/office/powerpoint/2010/main" val="29542330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53269C-DC92-1841-B750-12EB392F64CA}"/>
              </a:ext>
            </a:extLst>
          </p:cNvPr>
          <p:cNvSpPr>
            <a:spLocks noGrp="1"/>
          </p:cNvSpPr>
          <p:nvPr>
            <p:ph type="title"/>
          </p:nvPr>
        </p:nvSpPr>
        <p:spPr/>
        <p:txBody>
          <a:bodyPr/>
          <a:lstStyle/>
          <a:p>
            <a:r>
              <a:rPr lang="el-GR" dirty="0"/>
              <a:t>ΕΡΩΤΗΣΕΙΣ 4</a:t>
            </a:r>
            <a:r>
              <a:rPr lang="el-GR" baseline="30000" dirty="0"/>
              <a:t>ου </a:t>
            </a:r>
            <a:r>
              <a:rPr lang="el-GR" dirty="0" err="1"/>
              <a:t>Μαθηματοσ</a:t>
            </a:r>
            <a:endParaRPr lang="el-GR" dirty="0"/>
          </a:p>
        </p:txBody>
      </p:sp>
      <p:sp>
        <p:nvSpPr>
          <p:cNvPr id="3" name="Θέση περιεχομένου 2">
            <a:extLst>
              <a:ext uri="{FF2B5EF4-FFF2-40B4-BE49-F238E27FC236}">
                <a16:creationId xmlns:a16="http://schemas.microsoft.com/office/drawing/2014/main" id="{B574B682-FB04-8F40-B520-F5A01A2A6114}"/>
              </a:ext>
            </a:extLst>
          </p:cNvPr>
          <p:cNvSpPr>
            <a:spLocks noGrp="1"/>
          </p:cNvSpPr>
          <p:nvPr>
            <p:ph idx="1"/>
          </p:nvPr>
        </p:nvSpPr>
        <p:spPr>
          <a:xfrm>
            <a:off x="495300" y="1828800"/>
            <a:ext cx="8153400" cy="4800600"/>
          </a:xfrm>
        </p:spPr>
        <p:txBody>
          <a:bodyPr>
            <a:normAutofit/>
          </a:bodyPr>
          <a:lstStyle/>
          <a:p>
            <a:pPr marL="0" indent="0">
              <a:lnSpc>
                <a:spcPct val="150000"/>
              </a:lnSpc>
              <a:buNone/>
            </a:pPr>
            <a:r>
              <a:rPr lang="el-GR" dirty="0">
                <a:solidFill>
                  <a:srgbClr val="C00000"/>
                </a:solidFill>
              </a:rPr>
              <a:t>6.  </a:t>
            </a:r>
            <a:r>
              <a:rPr lang="el-GR" dirty="0"/>
              <a:t>Ποιος ήταν ο τρόπος επιλογής των πληροφορητών;</a:t>
            </a:r>
          </a:p>
          <a:p>
            <a:pPr marL="0" indent="0">
              <a:lnSpc>
                <a:spcPct val="150000"/>
              </a:lnSpc>
              <a:buNone/>
            </a:pPr>
            <a:r>
              <a:rPr lang="el-GR" dirty="0">
                <a:solidFill>
                  <a:srgbClr val="C00000"/>
                </a:solidFill>
              </a:rPr>
              <a:t>7. </a:t>
            </a:r>
            <a:r>
              <a:rPr lang="el-GR" dirty="0"/>
              <a:t>Πως μπορούμε να κατηγοριοποιήσουμε τα ερωτηματολόγια;</a:t>
            </a:r>
          </a:p>
          <a:p>
            <a:pPr marL="0" indent="0">
              <a:lnSpc>
                <a:spcPct val="150000"/>
              </a:lnSpc>
              <a:buNone/>
            </a:pPr>
            <a:r>
              <a:rPr lang="el-GR" dirty="0">
                <a:solidFill>
                  <a:srgbClr val="C00000"/>
                </a:solidFill>
              </a:rPr>
              <a:t>8.  </a:t>
            </a:r>
            <a:r>
              <a:rPr lang="el-GR" dirty="0"/>
              <a:t>Ποιες υποκατηγορίες εμφανίζουν οι ερωτήσεις ονομασίας;</a:t>
            </a:r>
          </a:p>
          <a:p>
            <a:pPr marL="0" indent="0">
              <a:lnSpc>
                <a:spcPct val="150000"/>
              </a:lnSpc>
              <a:buNone/>
            </a:pPr>
            <a:r>
              <a:rPr lang="el-GR" dirty="0">
                <a:solidFill>
                  <a:srgbClr val="C00000"/>
                </a:solidFill>
              </a:rPr>
              <a:t>9. </a:t>
            </a:r>
            <a:r>
              <a:rPr lang="el-GR" dirty="0"/>
              <a:t>Ποια είναι τα θετικά και τα αρνητικά ενός ερωτηματολογίου;</a:t>
            </a:r>
          </a:p>
        </p:txBody>
      </p:sp>
    </p:spTree>
    <p:extLst>
      <p:ext uri="{BB962C8B-B14F-4D97-AF65-F5344CB8AC3E}">
        <p14:creationId xmlns:p14="http://schemas.microsoft.com/office/powerpoint/2010/main" val="3716437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Νεοελληνικεσ διαλεκτοι </a:t>
            </a:r>
            <a:endParaRPr lang="en-GB" dirty="0"/>
          </a:p>
        </p:txBody>
      </p:sp>
      <p:sp>
        <p:nvSpPr>
          <p:cNvPr id="3" name="Content Placeholder 2"/>
          <p:cNvSpPr>
            <a:spLocks noGrp="1"/>
          </p:cNvSpPr>
          <p:nvPr>
            <p:ph idx="1"/>
          </p:nvPr>
        </p:nvSpPr>
        <p:spPr/>
        <p:txBody>
          <a:bodyPr>
            <a:normAutofit/>
          </a:bodyPr>
          <a:lstStyle/>
          <a:p>
            <a:pPr algn="just"/>
            <a:r>
              <a:rPr lang="el-GR" dirty="0">
                <a:latin typeface="Calibri" panose="020F0502020204030204" pitchFamily="34" charset="0"/>
                <a:cs typeface="Calibri" panose="020F0502020204030204" pitchFamily="34" charset="0"/>
              </a:rPr>
              <a:t>Σύμφωνα με τον </a:t>
            </a:r>
            <a:r>
              <a:rPr lang="en-US" dirty="0">
                <a:latin typeface="Calibri" panose="020F0502020204030204" pitchFamily="34" charset="0"/>
                <a:cs typeface="Calibri" panose="020F0502020204030204" pitchFamily="34" charset="0"/>
              </a:rPr>
              <a:t>Trudgill (2003), </a:t>
            </a:r>
            <a:r>
              <a:rPr lang="el-GR" dirty="0">
                <a:latin typeface="Calibri" panose="020F0502020204030204" pitchFamily="34" charset="0"/>
                <a:cs typeface="Calibri" panose="020F0502020204030204" pitchFamily="34" charset="0"/>
              </a:rPr>
              <a:t>η ταξινόμηση των διαλέκτων, με βάση τη διαθέσιμη γνώση γύρω από τη γεωγραφική κατανομή τους όπως αυτές εμφανίζονταν μεταξύ του 1820 και του 1920 (όταν βρίσκονταν στην πλήρη τους ανάπτυξη, πριν από τις μετακινήσεις των πληθυσμών) βασίζονται στα ακόλουθα κριτήρια:</a:t>
            </a:r>
            <a:endParaRPr lang="en-US" dirty="0">
              <a:latin typeface="Calibri" panose="020F0502020204030204" pitchFamily="34" charset="0"/>
              <a:cs typeface="Calibri" panose="020F0502020204030204" pitchFamily="34" charset="0"/>
            </a:endParaRPr>
          </a:p>
          <a:p>
            <a:pPr algn="ctr"/>
            <a:r>
              <a:rPr lang="en-US" b="1" dirty="0">
                <a:latin typeface="Calibri" panose="020F0502020204030204" pitchFamily="34" charset="0"/>
                <a:cs typeface="Calibri" panose="020F0502020204030204" pitchFamily="34" charset="0"/>
              </a:rPr>
              <a:t>1. </a:t>
            </a:r>
            <a:r>
              <a:rPr lang="el-GR" b="1" dirty="0" err="1">
                <a:latin typeface="Calibri" panose="020F0502020204030204" pitchFamily="34" charset="0"/>
                <a:cs typeface="Calibri" panose="020F0502020204030204" pitchFamily="34" charset="0"/>
              </a:rPr>
              <a:t>Αποβολ</a:t>
            </a:r>
            <a:r>
              <a:rPr lang="en-US" b="1" dirty="0" err="1">
                <a:latin typeface="Calibri" panose="020F0502020204030204" pitchFamily="34" charset="0"/>
                <a:cs typeface="Calibri" panose="020F0502020204030204" pitchFamily="34" charset="0"/>
              </a:rPr>
              <a:t>ή</a:t>
            </a:r>
            <a:r>
              <a:rPr lang="el-GR" b="1" dirty="0">
                <a:latin typeface="Calibri" panose="020F0502020204030204" pitchFamily="34" charset="0"/>
                <a:cs typeface="Calibri" panose="020F0502020204030204" pitchFamily="34" charset="0"/>
              </a:rPr>
              <a:t> των υψηλών φωνηέντων</a:t>
            </a:r>
          </a:p>
          <a:p>
            <a:pPr algn="ctr"/>
            <a:r>
              <a:rPr lang="el-GR" b="1" dirty="0">
                <a:latin typeface="Calibri" panose="020F0502020204030204" pitchFamily="34" charset="0"/>
                <a:cs typeface="Calibri" panose="020F0502020204030204" pitchFamily="34" charset="0"/>
              </a:rPr>
              <a:t>2. ύψιλον &gt; /</a:t>
            </a:r>
            <a:r>
              <a:rPr lang="en-US" b="1" dirty="0">
                <a:latin typeface="Calibri" panose="020F0502020204030204" pitchFamily="34" charset="0"/>
                <a:cs typeface="Calibri" panose="020F0502020204030204" pitchFamily="34" charset="0"/>
              </a:rPr>
              <a:t>u</a:t>
            </a:r>
            <a:r>
              <a:rPr lang="el-GR" b="1" dirty="0">
                <a:latin typeface="Calibri" panose="020F0502020204030204" pitchFamily="34" charset="0"/>
                <a:cs typeface="Calibri" panose="020F0502020204030204" pitchFamily="34" charset="0"/>
              </a:rPr>
              <a:t>/</a:t>
            </a:r>
          </a:p>
          <a:p>
            <a:pPr algn="ctr"/>
            <a:r>
              <a:rPr lang="el-GR" b="1" dirty="0">
                <a:latin typeface="Calibri" panose="020F0502020204030204" pitchFamily="34" charset="0"/>
                <a:cs typeface="Calibri" panose="020F0502020204030204" pitchFamily="34" charset="0"/>
              </a:rPr>
              <a:t>3. </a:t>
            </a:r>
            <a:r>
              <a:rPr lang="el-GR" b="1" dirty="0" err="1">
                <a:latin typeface="Calibri" panose="020F0502020204030204" pitchFamily="34" charset="0"/>
                <a:cs typeface="Calibri" panose="020F0502020204030204" pitchFamily="34" charset="0"/>
              </a:rPr>
              <a:t>Ουράνωση</a:t>
            </a:r>
            <a:r>
              <a:rPr lang="el-GR" b="1" dirty="0">
                <a:latin typeface="Calibri" panose="020F0502020204030204" pitchFamily="34" charset="0"/>
                <a:cs typeface="Calibri" panose="020F0502020204030204" pitchFamily="34" charset="0"/>
              </a:rPr>
              <a:t> των υπερωικών</a:t>
            </a:r>
          </a:p>
          <a:p>
            <a:pPr algn="ctr"/>
            <a:r>
              <a:rPr lang="el-GR" b="1" dirty="0">
                <a:latin typeface="Calibri" panose="020F0502020204030204" pitchFamily="34" charset="0"/>
                <a:cs typeface="Calibri" panose="020F0502020204030204" pitchFamily="34" charset="0"/>
              </a:rPr>
              <a:t>4. Τσιτακισμός </a:t>
            </a:r>
          </a:p>
          <a:p>
            <a:pPr algn="ctr"/>
            <a:r>
              <a:rPr lang="el-GR" b="1" dirty="0">
                <a:latin typeface="Calibri" panose="020F0502020204030204" pitchFamily="34" charset="0"/>
                <a:cs typeface="Calibri" panose="020F0502020204030204" pitchFamily="34" charset="0"/>
              </a:rPr>
              <a:t>5. Διπλά σύμφωνα</a:t>
            </a:r>
          </a:p>
          <a:p>
            <a:pPr algn="ctr"/>
            <a:r>
              <a:rPr lang="el-GR" b="1" dirty="0">
                <a:latin typeface="Calibri" panose="020F0502020204030204" pitchFamily="34" charset="0"/>
                <a:cs typeface="Calibri" panose="020F0502020204030204" pitchFamily="34" charset="0"/>
              </a:rPr>
              <a:t>6. Διατήρηση του τελικού /</a:t>
            </a:r>
            <a:r>
              <a:rPr lang="en-US" b="1" dirty="0">
                <a:latin typeface="Calibri" panose="020F0502020204030204" pitchFamily="34" charset="0"/>
                <a:cs typeface="Calibri" panose="020F0502020204030204" pitchFamily="34" charset="0"/>
              </a:rPr>
              <a:t>n/ </a:t>
            </a:r>
            <a:endParaRPr lang="el-GR" b="1" dirty="0">
              <a:latin typeface="Calibri" panose="020F0502020204030204" pitchFamily="34" charset="0"/>
              <a:cs typeface="Calibri" panose="020F0502020204030204" pitchFamily="34" charset="0"/>
            </a:endParaRPr>
          </a:p>
          <a:p>
            <a:endParaRPr lang="el-GR" dirty="0">
              <a:latin typeface="Calibri" panose="020F0502020204030204" pitchFamily="34" charset="0"/>
              <a:cs typeface="Calibri" panose="020F0502020204030204" pitchFamily="34" charset="0"/>
            </a:endParaRPr>
          </a:p>
          <a:p>
            <a:endParaRPr lang="el-GR" b="1" dirty="0"/>
          </a:p>
        </p:txBody>
      </p:sp>
      <p:pic>
        <p:nvPicPr>
          <p:cNvPr id="4" name="Picture 2">
            <a:extLst>
              <a:ext uri="{FF2B5EF4-FFF2-40B4-BE49-F238E27FC236}">
                <a16:creationId xmlns:a16="http://schemas.microsoft.com/office/drawing/2014/main" id="{A59FC161-6EA2-0642-BD0F-20CAAAA1F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47713">
            <a:off x="6714989" y="5058322"/>
            <a:ext cx="1302544" cy="163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74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1059250"/>
            <a:ext cx="7543800" cy="951392"/>
          </a:xfrm>
        </p:spPr>
        <p:txBody>
          <a:bodyPr>
            <a:normAutofit/>
          </a:bodyPr>
          <a:lstStyle/>
          <a:p>
            <a:r>
              <a:rPr lang="el-GR" sz="3000" b="1" dirty="0"/>
              <a:t>Νεοελληνικεσ διαλεκτοι – </a:t>
            </a:r>
            <a:r>
              <a:rPr lang="en-GB" sz="3000" b="1" dirty="0" err="1"/>
              <a:t>trudgill</a:t>
            </a:r>
            <a:r>
              <a:rPr lang="en-GB" sz="3000" b="1" dirty="0"/>
              <a:t> </a:t>
            </a:r>
            <a:br>
              <a:rPr lang="en-GB" sz="3000" b="1" dirty="0"/>
            </a:br>
            <a:r>
              <a:rPr lang="en-GB" sz="3000" b="1" dirty="0"/>
              <a:t>(1820-1920)</a:t>
            </a:r>
          </a:p>
        </p:txBody>
      </p:sp>
      <p:sp>
        <p:nvSpPr>
          <p:cNvPr id="3" name="Content Placeholder 2"/>
          <p:cNvSpPr>
            <a:spLocks noGrp="1"/>
          </p:cNvSpPr>
          <p:nvPr>
            <p:ph idx="1"/>
          </p:nvPr>
        </p:nvSpPr>
        <p:spPr>
          <a:xfrm>
            <a:off x="2224556" y="3043435"/>
            <a:ext cx="2460705" cy="3470378"/>
          </a:xfrm>
        </p:spPr>
        <p:txBody>
          <a:bodyPr>
            <a:normAutofit fontScale="85000" lnSpcReduction="20000"/>
          </a:bodyPr>
          <a:lstStyle/>
          <a:p>
            <a:pPr>
              <a:lnSpc>
                <a:spcPct val="120000"/>
              </a:lnSpc>
            </a:pPr>
            <a:r>
              <a:rPr lang="el-GR" b="1" dirty="0"/>
              <a:t>1. </a:t>
            </a:r>
            <a:r>
              <a:rPr lang="el-GR" b="1" dirty="0">
                <a:solidFill>
                  <a:srgbClr val="FF0000"/>
                </a:solidFill>
              </a:rPr>
              <a:t>Κεντρική</a:t>
            </a:r>
            <a:r>
              <a:rPr lang="el-GR" b="1" dirty="0"/>
              <a:t> </a:t>
            </a:r>
          </a:p>
          <a:p>
            <a:pPr>
              <a:lnSpc>
                <a:spcPct val="120000"/>
              </a:lnSpc>
            </a:pPr>
            <a:r>
              <a:rPr lang="el-GR" b="1" dirty="0"/>
              <a:t>2. </a:t>
            </a:r>
            <a:r>
              <a:rPr lang="el-GR" b="1" dirty="0">
                <a:solidFill>
                  <a:srgbClr val="FF0000"/>
                </a:solidFill>
              </a:rPr>
              <a:t>Βόρεια </a:t>
            </a:r>
            <a:r>
              <a:rPr lang="el-GR" b="1" dirty="0"/>
              <a:t>βόρεια ηπειρωτική χώρα </a:t>
            </a:r>
          </a:p>
          <a:p>
            <a:pPr lvl="1">
              <a:lnSpc>
                <a:spcPct val="120000"/>
              </a:lnSpc>
            </a:pPr>
            <a:r>
              <a:rPr lang="el-GR" b="1" dirty="0">
                <a:solidFill>
                  <a:schemeClr val="tx1">
                    <a:lumMod val="95000"/>
                    <a:lumOff val="5000"/>
                  </a:schemeClr>
                </a:solidFill>
              </a:rPr>
              <a:t>2. </a:t>
            </a:r>
            <a:r>
              <a:rPr lang="el-GR" b="1" dirty="0">
                <a:solidFill>
                  <a:srgbClr val="FF0000"/>
                </a:solidFill>
              </a:rPr>
              <a:t>α. Σάμος </a:t>
            </a:r>
          </a:p>
          <a:p>
            <a:pPr marL="0" indent="0">
              <a:buNone/>
            </a:pPr>
            <a:r>
              <a:rPr lang="el-GR" b="1" dirty="0"/>
              <a:t>3. </a:t>
            </a:r>
            <a:r>
              <a:rPr lang="el-GR" b="1" dirty="0">
                <a:solidFill>
                  <a:srgbClr val="FF0000"/>
                </a:solidFill>
              </a:rPr>
              <a:t>Μάνη</a:t>
            </a:r>
          </a:p>
          <a:p>
            <a:pPr marL="0" indent="0">
              <a:buNone/>
            </a:pPr>
            <a:r>
              <a:rPr lang="el-GR" b="1" dirty="0"/>
              <a:t>4. </a:t>
            </a:r>
            <a:r>
              <a:rPr lang="el-GR" b="1" dirty="0">
                <a:solidFill>
                  <a:srgbClr val="FF0000"/>
                </a:solidFill>
              </a:rPr>
              <a:t>Τσακωνική</a:t>
            </a:r>
            <a:endParaRPr lang="el-GR" dirty="0"/>
          </a:p>
          <a:p>
            <a:pPr marL="0" indent="0">
              <a:buNone/>
            </a:pPr>
            <a:r>
              <a:rPr lang="el-GR" b="1" dirty="0"/>
              <a:t>5. </a:t>
            </a:r>
            <a:r>
              <a:rPr lang="el-GR" b="1" dirty="0">
                <a:solidFill>
                  <a:srgbClr val="FF0000"/>
                </a:solidFill>
              </a:rPr>
              <a:t>Παλιά αθηναϊκή</a:t>
            </a:r>
          </a:p>
          <a:p>
            <a:pPr marL="0" indent="0">
              <a:buNone/>
            </a:pPr>
            <a:r>
              <a:rPr lang="el-GR" b="1" dirty="0"/>
              <a:t>6. </a:t>
            </a:r>
            <a:r>
              <a:rPr lang="el-GR" b="1" dirty="0">
                <a:solidFill>
                  <a:srgbClr val="FF0000"/>
                </a:solidFill>
              </a:rPr>
              <a:t>Κύμη</a:t>
            </a:r>
          </a:p>
          <a:p>
            <a:pPr marL="0" indent="0">
              <a:buNone/>
            </a:pPr>
            <a:r>
              <a:rPr lang="el-GR" b="1" dirty="0"/>
              <a:t>7. </a:t>
            </a:r>
            <a:r>
              <a:rPr lang="el-GR" b="1" dirty="0">
                <a:solidFill>
                  <a:srgbClr val="FF0000"/>
                </a:solidFill>
              </a:rPr>
              <a:t>Νότια</a:t>
            </a:r>
          </a:p>
          <a:p>
            <a:pPr marL="0" indent="0">
              <a:buNone/>
            </a:pPr>
            <a:r>
              <a:rPr lang="el-GR" b="1" dirty="0"/>
              <a:t>8. </a:t>
            </a:r>
            <a:r>
              <a:rPr lang="el-GR" b="1" dirty="0">
                <a:solidFill>
                  <a:srgbClr val="FF0000"/>
                </a:solidFill>
              </a:rPr>
              <a:t>Νοτιοανατολική</a:t>
            </a:r>
          </a:p>
          <a:p>
            <a:pPr marL="0" indent="0">
              <a:buNone/>
            </a:pPr>
            <a:endParaRPr lang="el-GR" b="1" dirty="0">
              <a:solidFill>
                <a:srgbClr val="FF0000"/>
              </a:solidFill>
            </a:endParaRPr>
          </a:p>
          <a:p>
            <a:pPr marL="0" indent="0">
              <a:buNone/>
            </a:pPr>
            <a:endParaRPr lang="el-GR" b="1" dirty="0">
              <a:solidFill>
                <a:srgbClr val="FF0000"/>
              </a:solidFill>
            </a:endParaRPr>
          </a:p>
          <a:p>
            <a:pPr marL="0" indent="0">
              <a:buNone/>
            </a:pPr>
            <a:endParaRPr lang="el-GR" b="1" dirty="0">
              <a:solidFill>
                <a:srgbClr val="FF0000"/>
              </a:solidFill>
            </a:endParaRPr>
          </a:p>
          <a:p>
            <a:pPr marL="0" indent="0">
              <a:buNone/>
            </a:pPr>
            <a:endParaRPr lang="el-GR" b="1" dirty="0">
              <a:solidFill>
                <a:srgbClr val="FF0000"/>
              </a:solidFill>
            </a:endParaRPr>
          </a:p>
          <a:p>
            <a:pPr marL="0" indent="0">
              <a:buNone/>
            </a:pPr>
            <a:endParaRPr lang="el-GR" b="1" dirty="0">
              <a:solidFill>
                <a:srgbClr val="FF0000"/>
              </a:solidFill>
            </a:endParaRPr>
          </a:p>
          <a:p>
            <a:pPr marL="0" indent="0">
              <a:buNone/>
            </a:pPr>
            <a:endParaRPr lang="el-GR" b="1" dirty="0">
              <a:solidFill>
                <a:srgbClr val="FF0000"/>
              </a:solidFill>
            </a:endParaRPr>
          </a:p>
          <a:p>
            <a:pPr marL="0" indent="0">
              <a:buNone/>
            </a:pPr>
            <a:endParaRPr lang="el-GR" b="1" dirty="0">
              <a:solidFill>
                <a:srgbClr val="FF0000"/>
              </a:solidFill>
            </a:endParaRPr>
          </a:p>
          <a:p>
            <a:pPr marL="0" indent="0">
              <a:buNone/>
            </a:pPr>
            <a:endParaRPr lang="el-GR" b="1" dirty="0">
              <a:solidFill>
                <a:srgbClr val="FF0000"/>
              </a:solidFill>
            </a:endParaRPr>
          </a:p>
          <a:p>
            <a:pPr marL="0" indent="0">
              <a:buNone/>
            </a:pPr>
            <a:endParaRPr lang="en-GB" dirty="0"/>
          </a:p>
        </p:txBody>
      </p:sp>
      <p:sp>
        <p:nvSpPr>
          <p:cNvPr id="4" name="TextBox 3">
            <a:extLst>
              <a:ext uri="{FF2B5EF4-FFF2-40B4-BE49-F238E27FC236}">
                <a16:creationId xmlns:a16="http://schemas.microsoft.com/office/drawing/2014/main" id="{B9E2E174-EE2C-BF4D-A5AC-1752F1F836EF}"/>
              </a:ext>
            </a:extLst>
          </p:cNvPr>
          <p:cNvSpPr txBox="1"/>
          <p:nvPr/>
        </p:nvSpPr>
        <p:spPr>
          <a:xfrm>
            <a:off x="604751" y="2447059"/>
            <a:ext cx="8161020" cy="715581"/>
          </a:xfrm>
          <a:prstGeom prst="rect">
            <a:avLst/>
          </a:prstGeom>
          <a:noFill/>
        </p:spPr>
        <p:txBody>
          <a:bodyPr wrap="square" rtlCol="0">
            <a:spAutoFit/>
          </a:bodyPr>
          <a:lstStyle/>
          <a:p>
            <a:r>
              <a:rPr lang="el-GR" sz="1350" b="1" dirty="0"/>
              <a:t>Τα χαρακτηριστικά αυτά μας επιτρέπουν να χωρίσουμε τον ενιαίο </a:t>
            </a:r>
            <a:r>
              <a:rPr lang="el-GR" sz="1350" b="1" dirty="0" err="1"/>
              <a:t>διαλεκτόφωνο</a:t>
            </a:r>
            <a:r>
              <a:rPr lang="el-GR" sz="1350" b="1" dirty="0"/>
              <a:t> ελληνικό χώρο, κατά την περίοδο μέχρι τις αρχές του 20ού αιώνα, σε 14 περιοχές, ως εξής:</a:t>
            </a:r>
          </a:p>
          <a:p>
            <a:endParaRPr lang="el-GR" sz="1350" dirty="0"/>
          </a:p>
        </p:txBody>
      </p:sp>
      <p:sp>
        <p:nvSpPr>
          <p:cNvPr id="5" name="TextBox 4">
            <a:extLst>
              <a:ext uri="{FF2B5EF4-FFF2-40B4-BE49-F238E27FC236}">
                <a16:creationId xmlns:a16="http://schemas.microsoft.com/office/drawing/2014/main" id="{19749261-0EA3-E546-B110-7235E21B5A8F}"/>
              </a:ext>
            </a:extLst>
          </p:cNvPr>
          <p:cNvSpPr txBox="1"/>
          <p:nvPr/>
        </p:nvSpPr>
        <p:spPr>
          <a:xfrm>
            <a:off x="2537460" y="2084994"/>
            <a:ext cx="5218315" cy="507831"/>
          </a:xfrm>
          <a:prstGeom prst="rect">
            <a:avLst/>
          </a:prstGeom>
          <a:noFill/>
        </p:spPr>
        <p:txBody>
          <a:bodyPr wrap="square" rtlCol="0">
            <a:spAutoFit/>
          </a:bodyPr>
          <a:lstStyle/>
          <a:p>
            <a:r>
              <a:rPr lang="el-GR" sz="1350" b="1" i="1" dirty="0"/>
              <a:t>Διαλεκτική διαφοροποίηση του ελλαδικού χώρου</a:t>
            </a:r>
            <a:endParaRPr lang="el-GR" sz="1350" b="1" dirty="0"/>
          </a:p>
          <a:p>
            <a:endParaRPr lang="el-GR" sz="1350" dirty="0"/>
          </a:p>
        </p:txBody>
      </p:sp>
      <p:sp>
        <p:nvSpPr>
          <p:cNvPr id="6" name="TextBox 5">
            <a:extLst>
              <a:ext uri="{FF2B5EF4-FFF2-40B4-BE49-F238E27FC236}">
                <a16:creationId xmlns:a16="http://schemas.microsoft.com/office/drawing/2014/main" id="{BC944102-FE29-A64B-B569-3B11EDEABEA7}"/>
              </a:ext>
            </a:extLst>
          </p:cNvPr>
          <p:cNvSpPr txBox="1"/>
          <p:nvPr/>
        </p:nvSpPr>
        <p:spPr>
          <a:xfrm>
            <a:off x="4783975" y="4432629"/>
            <a:ext cx="2971800" cy="2031325"/>
          </a:xfrm>
          <a:prstGeom prst="rect">
            <a:avLst/>
          </a:prstGeom>
          <a:noFill/>
        </p:spPr>
        <p:txBody>
          <a:bodyPr wrap="square" rtlCol="0">
            <a:spAutoFit/>
          </a:bodyPr>
          <a:lstStyle/>
          <a:p>
            <a:r>
              <a:rPr lang="el-GR" b="1" dirty="0"/>
              <a:t>9. </a:t>
            </a:r>
            <a:r>
              <a:rPr lang="el-GR" b="1" dirty="0">
                <a:solidFill>
                  <a:srgbClr val="FF0000"/>
                </a:solidFill>
              </a:rPr>
              <a:t>Ανατολική</a:t>
            </a:r>
          </a:p>
          <a:p>
            <a:r>
              <a:rPr lang="el-GR" b="1" dirty="0"/>
              <a:t>10. </a:t>
            </a:r>
            <a:r>
              <a:rPr lang="el-GR" b="1" dirty="0">
                <a:solidFill>
                  <a:srgbClr val="FF0000"/>
                </a:solidFill>
              </a:rPr>
              <a:t>Σμύρνη</a:t>
            </a:r>
          </a:p>
          <a:p>
            <a:r>
              <a:rPr lang="el-GR" b="1" dirty="0"/>
              <a:t>11. </a:t>
            </a:r>
            <a:r>
              <a:rPr lang="el-GR" b="1" dirty="0">
                <a:solidFill>
                  <a:srgbClr val="FF0000"/>
                </a:solidFill>
              </a:rPr>
              <a:t>Κεντρικές Κυκλάδες</a:t>
            </a:r>
          </a:p>
          <a:p>
            <a:r>
              <a:rPr lang="el-GR" b="1" dirty="0"/>
              <a:t>12. </a:t>
            </a:r>
            <a:r>
              <a:rPr lang="el-GR" b="1" dirty="0">
                <a:solidFill>
                  <a:srgbClr val="FF0000"/>
                </a:solidFill>
              </a:rPr>
              <a:t>Δυτικές Κυκλάδες</a:t>
            </a:r>
          </a:p>
          <a:p>
            <a:r>
              <a:rPr lang="el-GR" b="1" dirty="0"/>
              <a:t>13. </a:t>
            </a:r>
            <a:r>
              <a:rPr lang="el-GR" b="1" dirty="0">
                <a:solidFill>
                  <a:srgbClr val="FF0000"/>
                </a:solidFill>
              </a:rPr>
              <a:t>Μύκονος</a:t>
            </a:r>
          </a:p>
          <a:p>
            <a:r>
              <a:rPr lang="el-GR" b="1" dirty="0"/>
              <a:t>14. </a:t>
            </a:r>
            <a:r>
              <a:rPr lang="el-GR" b="1" dirty="0">
                <a:solidFill>
                  <a:srgbClr val="FF0000"/>
                </a:solidFill>
              </a:rPr>
              <a:t>Βόρειες Κυκλάδες</a:t>
            </a:r>
          </a:p>
          <a:p>
            <a:endParaRPr lang="el-GR" dirty="0"/>
          </a:p>
        </p:txBody>
      </p:sp>
      <p:pic>
        <p:nvPicPr>
          <p:cNvPr id="7" name="Picture 2">
            <a:extLst>
              <a:ext uri="{FF2B5EF4-FFF2-40B4-BE49-F238E27FC236}">
                <a16:creationId xmlns:a16="http://schemas.microsoft.com/office/drawing/2014/main" id="{17E958E0-6E22-9049-86E2-6D22C2B3F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760" y="2938414"/>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2047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Ξυλογραφί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Ξυλογραφί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1_Ξυλογραφία">
  <a:themeElements>
    <a:clrScheme name="Ξυλογραφί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Ξυλογραφί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3790</Words>
  <Application>Microsoft Macintosh PowerPoint</Application>
  <PresentationFormat>Προβολή στην οθόνη (4:3)</PresentationFormat>
  <Paragraphs>450</Paragraphs>
  <Slides>75</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75</vt:i4>
      </vt:variant>
    </vt:vector>
  </HeadingPairs>
  <TitlesOfParts>
    <vt:vector size="85" baseType="lpstr">
      <vt:lpstr>Arial</vt:lpstr>
      <vt:lpstr>Calibri</vt:lpstr>
      <vt:lpstr>Cambria</vt:lpstr>
      <vt:lpstr>Comic Sans MS</vt:lpstr>
      <vt:lpstr>Rockwell</vt:lpstr>
      <vt:lpstr>Rockwell Condensed</vt:lpstr>
      <vt:lpstr>Rockwell Extra Bold</vt:lpstr>
      <vt:lpstr>Wingdings</vt:lpstr>
      <vt:lpstr>Ξυλογραφία</vt:lpstr>
      <vt:lpstr>1_Ξυλογραφία</vt:lpstr>
      <vt:lpstr>διαλεκτΟΛΟΓΙΑ  Ενότητα 4: Διαλεκτικη γεωγραφια, ΓΛΩΣΣΟΓΕΩΓΡΑΦΙΑ</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Ιστορια αρχαια ελληνικη γλωσσα – αρχαιεσ ελληνικεσ διαλεκτοι</vt:lpstr>
      <vt:lpstr>Νεοελληνικεσ διαλεκτοι </vt:lpstr>
      <vt:lpstr>Διακριση χατζιδακι (1892)</vt:lpstr>
      <vt:lpstr>Νεοελληνικεσ διαλεκτοι </vt:lpstr>
      <vt:lpstr>Νεοελληνικεσ διαλεκτοι – trudgill  (1820-1920)</vt:lpstr>
      <vt:lpstr>Νεοελληνικεσ διαλεκτοι &amp; ταξινομηση</vt:lpstr>
      <vt:lpstr>Νεολληνικεσ διαλεκτοι &amp; γλωσσικη υποχωρηση </vt:lpstr>
      <vt:lpstr>Διαλεκτικη γεωγραφια</vt:lpstr>
      <vt:lpstr>απαρχεσ</vt:lpstr>
      <vt:lpstr>απαρχεσ</vt:lpstr>
      <vt:lpstr>απαρχεσ</vt:lpstr>
      <vt:lpstr>απαρχεσ</vt:lpstr>
      <vt:lpstr>απαρχεσ</vt:lpstr>
      <vt:lpstr>απαρχεσ</vt:lpstr>
      <vt:lpstr>απαρχεσ</vt:lpstr>
      <vt:lpstr>Διαλεκτικη γεωγραφια</vt:lpstr>
      <vt:lpstr>Διαλεκτικη γεωγραφια</vt:lpstr>
      <vt:lpstr>Διαλεκτικη γεωγραφια</vt:lpstr>
      <vt:lpstr>Διαλεκτικη γεωγραφια</vt:lpstr>
      <vt:lpstr>Διαλεκτικη γεωγραφια</vt:lpstr>
      <vt:lpstr>Georg Wenker (1852-1911)</vt:lpstr>
      <vt:lpstr>Georg Wenker (1852-1911)</vt:lpstr>
      <vt:lpstr>Georg Wenker (1852-1911)</vt:lpstr>
      <vt:lpstr>Διαλεκτικη γεωγραφια </vt:lpstr>
      <vt:lpstr>Ερευνητεσ πεδιου</vt:lpstr>
      <vt:lpstr>Ερευνητεσ πεδιου</vt:lpstr>
      <vt:lpstr>Jules Gilliéron (1854-1926)</vt:lpstr>
      <vt:lpstr>Edmond Edmont  </vt:lpstr>
      <vt:lpstr>Edmond Edmont  </vt:lpstr>
      <vt:lpstr>Επομενεσ ερευνεσ  </vt:lpstr>
      <vt:lpstr>Επομενεσ ερευνεσ </vt:lpstr>
      <vt:lpstr>Επομενεσ ερευνεσ </vt:lpstr>
      <vt:lpstr>Πορεια διαλεκτικησ γεωγραφιασ </vt:lpstr>
      <vt:lpstr>Πορεια διαλεκτικησ γεωγραφιασ </vt:lpstr>
      <vt:lpstr>ΜΕΘΟΔΟΙ ΔΙΑΛΕΚΤΙΚΗΣ ΓΕΩΓΡΑΦΙΑΣ</vt:lpstr>
      <vt:lpstr>γλωσσικοι χαρτεσ / ατλαντεσ</vt:lpstr>
      <vt:lpstr>γλωσσικοι χαρτεσ / ατλαντεσ</vt:lpstr>
      <vt:lpstr>γλωσσικοι χαρτεσ / ατλαντεσ</vt:lpstr>
      <vt:lpstr>Atlas linguistique de la France </vt:lpstr>
      <vt:lpstr>Linguistic Atlas of New England </vt:lpstr>
      <vt:lpstr>γλωσσικοι χαρτεσ / ατλαντεσ</vt:lpstr>
      <vt:lpstr>Παρουσίαση του PowerPoint</vt:lpstr>
      <vt:lpstr>Γλωσσικοσ ατλασ τησ Κρητησ  Ν. Κοντοσοπουλοσ </vt:lpstr>
      <vt:lpstr>Γλωσσικοσ ατλασ τησ Κρητησ  Ν. Κοντοσοπουλοσ</vt:lpstr>
      <vt:lpstr>Γλωσσικοι χαρτεσ</vt:lpstr>
      <vt:lpstr>Εργαστηριο νεοελληνικων διαλεκτων</vt:lpstr>
      <vt:lpstr>χαρτεσ</vt:lpstr>
      <vt:lpstr>Επιλογη πληροφορητων/τριων</vt:lpstr>
      <vt:lpstr>Επιλογη πληροφορητων/τριων</vt:lpstr>
      <vt:lpstr>Επιλογη πληροφορητων/τριων</vt:lpstr>
      <vt:lpstr>Επιλογη πληροφορητων/τριων</vt:lpstr>
      <vt:lpstr>Πορεια διαλεκτικησ γεωγραφιασ  </vt:lpstr>
      <vt:lpstr>πορεια  διαλεκτικησ γεωγραφιασ</vt:lpstr>
      <vt:lpstr>ερωτηματολογιο</vt:lpstr>
      <vt:lpstr>ερωτηματολογιο</vt:lpstr>
      <vt:lpstr>ερωτηματολογιο</vt:lpstr>
      <vt:lpstr>ερωτηματολογιο</vt:lpstr>
      <vt:lpstr>ερωτηματολογιο</vt:lpstr>
      <vt:lpstr>ερωτηματολογιο</vt:lpstr>
      <vt:lpstr>ερωτηματολογιο</vt:lpstr>
      <vt:lpstr>ερωτηματολογιο</vt:lpstr>
      <vt:lpstr>ερωτηματολογιο</vt:lpstr>
      <vt:lpstr>ερωτηματολογιο</vt:lpstr>
      <vt:lpstr>ερωτηματολογιο</vt:lpstr>
      <vt:lpstr>ερωτηματολογιο</vt:lpstr>
      <vt:lpstr>ερωτηματολογιο</vt:lpstr>
      <vt:lpstr>ερωτηματολογιο</vt:lpstr>
      <vt:lpstr>Παρουσίαση του PowerPoint</vt:lpstr>
      <vt:lpstr>Βιβλιογραφία </vt:lpstr>
      <vt:lpstr>ΕΡΩΤΗΣΕΙΣ 4ου Μαθηματοσ</vt:lpstr>
      <vt:lpstr>ΕΡΩΤΗΣΕΙΣ 4ου Μαθηματοσ</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διαλεκτολογια</dc:title>
  <dc:creator>rania</dc:creator>
  <cp:lastModifiedBy>ΒΑΣΙΛΙΚΗ ΖΑΧΑΡΟΠΟΥΛΟΥ</cp:lastModifiedBy>
  <cp:revision>84</cp:revision>
  <dcterms:created xsi:type="dcterms:W3CDTF">2006-08-16T00:00:00Z</dcterms:created>
  <dcterms:modified xsi:type="dcterms:W3CDTF">2025-11-15T08:53:09Z</dcterms:modified>
</cp:coreProperties>
</file>