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99" r:id="rId2"/>
    <p:sldId id="333" r:id="rId3"/>
    <p:sldId id="335" r:id="rId4"/>
    <p:sldId id="336" r:id="rId5"/>
    <p:sldId id="511" r:id="rId6"/>
    <p:sldId id="397" r:id="rId7"/>
    <p:sldId id="476" r:id="rId8"/>
    <p:sldId id="477" r:id="rId9"/>
    <p:sldId id="346" r:id="rId10"/>
    <p:sldId id="347" r:id="rId11"/>
    <p:sldId id="367" r:id="rId12"/>
    <p:sldId id="421" r:id="rId13"/>
    <p:sldId id="422" r:id="rId14"/>
    <p:sldId id="439" r:id="rId15"/>
    <p:sldId id="512" r:id="rId16"/>
    <p:sldId id="354" r:id="rId17"/>
    <p:sldId id="523" r:id="rId18"/>
    <p:sldId id="489" r:id="rId19"/>
    <p:sldId id="490" r:id="rId20"/>
    <p:sldId id="491" r:id="rId21"/>
    <p:sldId id="492" r:id="rId22"/>
    <p:sldId id="493" r:id="rId23"/>
    <p:sldId id="494" r:id="rId24"/>
    <p:sldId id="495" r:id="rId25"/>
    <p:sldId id="496" r:id="rId26"/>
    <p:sldId id="498" r:id="rId27"/>
    <p:sldId id="499" r:id="rId28"/>
    <p:sldId id="500" r:id="rId29"/>
    <p:sldId id="501" r:id="rId30"/>
    <p:sldId id="502" r:id="rId31"/>
    <p:sldId id="503" r:id="rId32"/>
    <p:sldId id="504" r:id="rId33"/>
    <p:sldId id="505" r:id="rId34"/>
    <p:sldId id="506" r:id="rId35"/>
    <p:sldId id="507" r:id="rId36"/>
    <p:sldId id="508" r:id="rId37"/>
    <p:sldId id="509" r:id="rId38"/>
    <p:sldId id="447" r:id="rId39"/>
    <p:sldId id="479" r:id="rId40"/>
    <p:sldId id="448" r:id="rId41"/>
    <p:sldId id="449" r:id="rId42"/>
    <p:sldId id="450" r:id="rId43"/>
    <p:sldId id="451" r:id="rId44"/>
    <p:sldId id="478" r:id="rId45"/>
    <p:sldId id="452" r:id="rId46"/>
    <p:sldId id="480" r:id="rId47"/>
    <p:sldId id="453" r:id="rId48"/>
    <p:sldId id="481" r:id="rId49"/>
    <p:sldId id="454" r:id="rId50"/>
    <p:sldId id="482" r:id="rId51"/>
    <p:sldId id="456" r:id="rId52"/>
    <p:sldId id="483" r:id="rId53"/>
    <p:sldId id="457" r:id="rId54"/>
    <p:sldId id="458" r:id="rId55"/>
    <p:sldId id="484" r:id="rId56"/>
    <p:sldId id="485" r:id="rId57"/>
    <p:sldId id="486" r:id="rId58"/>
    <p:sldId id="487" r:id="rId59"/>
    <p:sldId id="488" r:id="rId60"/>
    <p:sldId id="441" r:id="rId61"/>
    <p:sldId id="442" r:id="rId62"/>
    <p:sldId id="443" r:id="rId63"/>
    <p:sldId id="463" r:id="rId64"/>
    <p:sldId id="400" r:id="rId65"/>
    <p:sldId id="401" r:id="rId66"/>
    <p:sldId id="402" r:id="rId67"/>
    <p:sldId id="403" r:id="rId68"/>
    <p:sldId id="404" r:id="rId69"/>
    <p:sldId id="464" r:id="rId70"/>
    <p:sldId id="465" r:id="rId71"/>
    <p:sldId id="466" r:id="rId72"/>
    <p:sldId id="468" r:id="rId73"/>
    <p:sldId id="471" r:id="rId74"/>
    <p:sldId id="469" r:id="rId75"/>
    <p:sldId id="472" r:id="rId76"/>
    <p:sldId id="473" r:id="rId77"/>
    <p:sldId id="405" r:id="rId78"/>
    <p:sldId id="331" r:id="rId79"/>
    <p:sldId id="51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0" autoAdjust="0"/>
    <p:restoredTop sz="94679"/>
  </p:normalViewPr>
  <p:slideViewPr>
    <p:cSldViewPr snapToGrid="0">
      <p:cViewPr varScale="1">
        <p:scale>
          <a:sx n="104" d="100"/>
          <a:sy n="104" d="100"/>
        </p:scale>
        <p:origin x="13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59B21-140B-AD4F-87FD-A935437075ED}" type="datetimeFigureOut">
              <a:rPr lang="el-GR" smtClean="0"/>
              <a:t>15/11/25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D7630-C0AE-7E4F-9906-A2231385FBFE}" type="slidenum">
              <a:rPr lang="el-GR" smtClean="0"/>
              <a:t>‹#›</a:t>
            </a:fld>
            <a:endParaRPr lang="el-GR"/>
          </a:p>
        </p:txBody>
      </p:sp>
    </p:spTree>
    <p:extLst>
      <p:ext uri="{BB962C8B-B14F-4D97-AF65-F5344CB8AC3E}">
        <p14:creationId xmlns:p14="http://schemas.microsoft.com/office/powerpoint/2010/main" val="331379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14D7630-C0AE-7E4F-9906-A2231385FBFE}" type="slidenum">
              <a:rPr lang="el-GR" smtClean="0"/>
              <a:t>20</a:t>
            </a:fld>
            <a:endParaRPr lang="el-GR"/>
          </a:p>
        </p:txBody>
      </p:sp>
    </p:spTree>
    <p:extLst>
      <p:ext uri="{BB962C8B-B14F-4D97-AF65-F5344CB8AC3E}">
        <p14:creationId xmlns:p14="http://schemas.microsoft.com/office/powerpoint/2010/main" val="39613696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172633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77177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96524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0249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217726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33737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93F61-757C-4D34-A00A-71A65047FA8B}"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56914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93F61-757C-4D34-A00A-71A65047FA8B}"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2979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152264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428157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49554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t>11/15/25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t>‹#›</a:t>
            </a:fld>
            <a:endParaRPr lang="en-US"/>
          </a:p>
        </p:txBody>
      </p:sp>
    </p:spTree>
    <p:extLst>
      <p:ext uri="{BB962C8B-B14F-4D97-AF65-F5344CB8AC3E}">
        <p14:creationId xmlns:p14="http://schemas.microsoft.com/office/powerpoint/2010/main" val="948390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3SlVjsqax0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youtube.com/watch?v=RUzQaoaYeG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qkc4zA6dIbI" TargetMode="External"/><Relationship Id="rId2" Type="http://schemas.openxmlformats.org/officeDocument/2006/relationships/hyperlink" Target="https://www.youtube.com/watch?v=X4JxjG_mIyk" TargetMode="External"/><Relationship Id="rId1" Type="http://schemas.openxmlformats.org/officeDocument/2006/relationships/slideLayout" Target="../slideLayouts/slideLayout2.xml"/><Relationship Id="rId4" Type="http://schemas.openxmlformats.org/officeDocument/2006/relationships/hyperlink" Target="https://www.youtube.com/watch?v=u2k_PJqNBdc"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l-GR" sz="4500" b="1" dirty="0" err="1"/>
              <a:t>διαλεκτΟΛΟΓΙΑ</a:t>
            </a:r>
            <a:br>
              <a:rPr lang="el-GR" sz="4500" b="1" dirty="0"/>
            </a:br>
            <a:br>
              <a:rPr lang="el-GR" sz="4000" dirty="0"/>
            </a:br>
            <a:r>
              <a:rPr lang="el-GR" sz="3500" b="1" dirty="0"/>
              <a:t>Ενότητα 3: Αρχαίες Ελληνικές διάλεκτοι &amp; Νεοελληνικές διάλεκτοι </a:t>
            </a:r>
            <a:br>
              <a:rPr lang="el-GR" sz="4000" dirty="0"/>
            </a:br>
            <a:endParaRPr lang="el-GR" sz="4000" dirty="0"/>
          </a:p>
        </p:txBody>
      </p:sp>
      <p:sp>
        <p:nvSpPr>
          <p:cNvPr id="6" name="Text Box 8">
            <a:extLst>
              <a:ext uri="{FF2B5EF4-FFF2-40B4-BE49-F238E27FC236}">
                <a16:creationId xmlns:a16="http://schemas.microsoft.com/office/drawing/2014/main" id="{20C458AA-7969-5344-BF9F-E97233342CC9}"/>
              </a:ext>
            </a:extLst>
          </p:cNvPr>
          <p:cNvSpPr txBox="1">
            <a:spLocks noChangeArrowheads="1"/>
          </p:cNvSpPr>
          <p:nvPr/>
        </p:nvSpPr>
        <p:spPr bwMode="auto">
          <a:xfrm>
            <a:off x="6893655" y="5301818"/>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
        <p:nvSpPr>
          <p:cNvPr id="4" name="Υπότιτλος 2">
            <a:extLst>
              <a:ext uri="{FF2B5EF4-FFF2-40B4-BE49-F238E27FC236}">
                <a16:creationId xmlns:a16="http://schemas.microsoft.com/office/drawing/2014/main" id="{F8B1FABC-09A9-1043-B58C-8B674257CF91}"/>
              </a:ext>
            </a:extLst>
          </p:cNvPr>
          <p:cNvSpPr>
            <a:spLocks noGrp="1"/>
          </p:cNvSpPr>
          <p:nvPr>
            <p:ph type="subTitle" idx="1"/>
          </p:nvPr>
        </p:nvSpPr>
        <p:spPr>
          <a:xfrm>
            <a:off x="1069848" y="4389120"/>
            <a:ext cx="7891272" cy="1069848"/>
          </a:xfrm>
        </p:spPr>
        <p:txBody>
          <a:bodyPr/>
          <a:lstStyle/>
          <a:p>
            <a:r>
              <a:rPr lang="el-GR" dirty="0"/>
              <a:t>3</a:t>
            </a:r>
            <a:r>
              <a:rPr lang="el-GR" baseline="30000" dirty="0"/>
              <a:t>η</a:t>
            </a:r>
            <a:r>
              <a:rPr lang="el-GR" dirty="0"/>
              <a:t> Διάλεξη</a:t>
            </a:r>
          </a:p>
        </p:txBody>
      </p:sp>
    </p:spTree>
    <p:extLst>
      <p:ext uri="{BB962C8B-B14F-4D97-AF65-F5344CB8AC3E}">
        <p14:creationId xmlns:p14="http://schemas.microsoft.com/office/powerpoint/2010/main" val="26756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p>
        </p:txBody>
      </p:sp>
      <p:sp>
        <p:nvSpPr>
          <p:cNvPr id="3" name="Content Placeholder 2"/>
          <p:cNvSpPr>
            <a:spLocks noGrp="1"/>
          </p:cNvSpPr>
          <p:nvPr>
            <p:ph idx="1"/>
          </p:nvPr>
        </p:nvSpPr>
        <p:spPr/>
        <p:txBody>
          <a:bodyPr>
            <a:normAutofit/>
          </a:bodyPr>
          <a:lstStyle/>
          <a:p>
            <a:endParaRPr lang="el-GR" dirty="0"/>
          </a:p>
          <a:p>
            <a:endParaRPr lang="el-GR" b="1" dirty="0"/>
          </a:p>
          <a:p>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760" y="4091701"/>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90057" y="2897154"/>
            <a:ext cx="2761861" cy="2052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καθορισμός πολιτικών αποφάσεων</a:t>
            </a:r>
            <a:endParaRPr lang="en-GB" sz="2400" dirty="0"/>
          </a:p>
        </p:txBody>
      </p:sp>
      <p:sp>
        <p:nvSpPr>
          <p:cNvPr id="5" name="Oval 4"/>
          <p:cNvSpPr/>
          <p:nvPr/>
        </p:nvSpPr>
        <p:spPr>
          <a:xfrm>
            <a:off x="6046237" y="2411169"/>
            <a:ext cx="3303036" cy="2659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γλωσσικός σχεδιασμός </a:t>
            </a:r>
          </a:p>
          <a:p>
            <a:pPr algn="ctr"/>
            <a:r>
              <a:rPr lang="el-GR" sz="2400" dirty="0"/>
              <a:t>γλωσσική πολιτική </a:t>
            </a:r>
          </a:p>
          <a:p>
            <a:pPr algn="ctr"/>
            <a:r>
              <a:rPr lang="el-GR" sz="2400" dirty="0"/>
              <a:t>εκπαίδευση</a:t>
            </a:r>
            <a:endParaRPr lang="en-GB" sz="2400" dirty="0"/>
          </a:p>
        </p:txBody>
      </p:sp>
    </p:spTree>
    <p:extLst>
      <p:ext uri="{BB962C8B-B14F-4D97-AF65-F5344CB8AC3E}">
        <p14:creationId xmlns:p14="http://schemas.microsoft.com/office/powerpoint/2010/main" val="74046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endParaRPr lang="en-GB" dirty="0"/>
          </a:p>
        </p:txBody>
      </p:sp>
      <p:sp>
        <p:nvSpPr>
          <p:cNvPr id="3" name="Content Placeholder 2"/>
          <p:cNvSpPr>
            <a:spLocks noGrp="1"/>
          </p:cNvSpPr>
          <p:nvPr>
            <p:ph idx="1"/>
          </p:nvPr>
        </p:nvSpPr>
        <p:spPr/>
        <p:txBody>
          <a:bodyPr/>
          <a:lstStyle/>
          <a:p>
            <a:pPr marL="0" indent="0">
              <a:buNone/>
            </a:pP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612" y="4483587"/>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34882" y="2183362"/>
            <a:ext cx="3508310" cy="2388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διαχωρισμός μεταξύ του «εμείς» και του «άλλου» </a:t>
            </a:r>
            <a:endParaRPr lang="en-GB" sz="2400" dirty="0"/>
          </a:p>
        </p:txBody>
      </p:sp>
    </p:spTree>
    <p:extLst>
      <p:ext uri="{BB962C8B-B14F-4D97-AF65-F5344CB8AC3E}">
        <p14:creationId xmlns:p14="http://schemas.microsoft.com/office/powerpoint/2010/main" val="367154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Διαμορφωση γλωσσικων στασεων</a:t>
            </a:r>
            <a:endParaRPr lang="en-GB" dirty="0"/>
          </a:p>
        </p:txBody>
      </p:sp>
      <p:sp>
        <p:nvSpPr>
          <p:cNvPr id="3" name="Content Placeholder 2"/>
          <p:cNvSpPr>
            <a:spLocks noGrp="1"/>
          </p:cNvSpPr>
          <p:nvPr>
            <p:ph idx="1"/>
          </p:nvPr>
        </p:nvSpPr>
        <p:spPr>
          <a:xfrm>
            <a:off x="895281" y="2806377"/>
            <a:ext cx="10058400" cy="4050792"/>
          </a:xfrm>
        </p:spPr>
        <p:txBody>
          <a:bodyPr/>
          <a:lstStyle/>
          <a:p>
            <a:pPr>
              <a:lnSpc>
                <a:spcPct val="150000"/>
              </a:lnSpc>
            </a:pPr>
            <a:r>
              <a:rPr lang="el-GR" b="1" dirty="0"/>
              <a:t>Σχηματίζονται σε </a:t>
            </a:r>
            <a:r>
              <a:rPr lang="el-GR" b="1" dirty="0">
                <a:solidFill>
                  <a:schemeClr val="accent1"/>
                </a:solidFill>
              </a:rPr>
              <a:t>μικρή ηλικία</a:t>
            </a:r>
          </a:p>
          <a:p>
            <a:pPr>
              <a:lnSpc>
                <a:spcPct val="150000"/>
              </a:lnSpc>
            </a:pPr>
            <a:r>
              <a:rPr lang="el-GR" b="1" dirty="0"/>
              <a:t>Μέρος της </a:t>
            </a:r>
            <a:r>
              <a:rPr lang="el-GR" b="1" dirty="0">
                <a:solidFill>
                  <a:schemeClr val="accent1"/>
                </a:solidFill>
              </a:rPr>
              <a:t>κοινωνικοποίησης του ατόμου</a:t>
            </a:r>
            <a:r>
              <a:rPr lang="el-GR" b="1" dirty="0"/>
              <a:t>,  δλδ της εκμάθησης των κοινωνικά αποδεκτών απόψεων και συμπεριφορών που χαρακτηρίζουν την ομάδα του</a:t>
            </a:r>
          </a:p>
          <a:p>
            <a:pPr>
              <a:lnSpc>
                <a:spcPct val="150000"/>
              </a:lnSpc>
            </a:pPr>
            <a:r>
              <a:rPr lang="el-GR" b="1" dirty="0">
                <a:solidFill>
                  <a:schemeClr val="accent1"/>
                </a:solidFill>
              </a:rPr>
              <a:t>Ατομικοί &amp; συλλογικοί παράγοντες κοινωνικοποίησης </a:t>
            </a:r>
            <a:r>
              <a:rPr lang="el-GR" b="1" dirty="0"/>
              <a:t>(γονείς, παρέα, σχολείο, ΜΜΕ) </a:t>
            </a:r>
            <a:r>
              <a:rPr lang="el-GR" b="1" dirty="0">
                <a:sym typeface="Wingdings" panose="05000000000000000000" pitchFamily="2" charset="2"/>
              </a:rPr>
              <a:t> καθοριστικός ρόλος στη διαμόρφωσή τους </a:t>
            </a:r>
          </a:p>
          <a:p>
            <a:pPr>
              <a:lnSpc>
                <a:spcPct val="150000"/>
              </a:lnSpc>
            </a:pPr>
            <a:r>
              <a:rPr lang="el-GR" b="1" dirty="0">
                <a:sym typeface="Wingdings" panose="05000000000000000000" pitchFamily="2" charset="2"/>
              </a:rPr>
              <a:t>Κρίσιμη περίοδος διαφοροποίησης / σταθεροποίησης  </a:t>
            </a:r>
            <a:r>
              <a:rPr lang="el-GR" b="1" dirty="0">
                <a:solidFill>
                  <a:schemeClr val="accent1"/>
                </a:solidFill>
                <a:sym typeface="Wingdings" panose="05000000000000000000" pitchFamily="2" charset="2"/>
              </a:rPr>
              <a:t>εφηβεία </a:t>
            </a:r>
            <a:endParaRPr lang="en-GB" b="1" dirty="0">
              <a:solidFill>
                <a:schemeClr val="accent1"/>
              </a:solidFill>
            </a:endParaRPr>
          </a:p>
        </p:txBody>
      </p:sp>
      <p:sp>
        <p:nvSpPr>
          <p:cNvPr id="4" name="TextBox 3">
            <a:extLst>
              <a:ext uri="{FF2B5EF4-FFF2-40B4-BE49-F238E27FC236}">
                <a16:creationId xmlns:a16="http://schemas.microsoft.com/office/drawing/2014/main" id="{D8D9459E-53E3-FB44-8623-C143DC6472C1}"/>
              </a:ext>
            </a:extLst>
          </p:cNvPr>
          <p:cNvSpPr txBox="1"/>
          <p:nvPr/>
        </p:nvSpPr>
        <p:spPr>
          <a:xfrm>
            <a:off x="2685012" y="2151334"/>
            <a:ext cx="10407534" cy="446276"/>
          </a:xfrm>
          <a:prstGeom prst="rect">
            <a:avLst/>
          </a:prstGeom>
          <a:noFill/>
        </p:spPr>
        <p:txBody>
          <a:bodyPr wrap="square" rtlCol="0">
            <a:spAutoFit/>
          </a:bodyPr>
          <a:lstStyle/>
          <a:p>
            <a:r>
              <a:rPr lang="el-GR" sz="2300" b="1" dirty="0"/>
              <a:t>Πώς διαμορφώνονται οι γλωσσικές στάσεις;</a:t>
            </a:r>
          </a:p>
        </p:txBody>
      </p:sp>
      <p:pic>
        <p:nvPicPr>
          <p:cNvPr id="5" name="Picture 2">
            <a:extLst>
              <a:ext uri="{FF2B5EF4-FFF2-40B4-BE49-F238E27FC236}">
                <a16:creationId xmlns:a16="http://schemas.microsoft.com/office/drawing/2014/main" id="{30E2FC5D-586E-7848-84ED-4B34F9C81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6016" y="117264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03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Παραγοντεσ Διαμορφωσησ γλωσσικων στασεων </a:t>
            </a:r>
            <a:endParaRPr lang="en-GB" dirty="0"/>
          </a:p>
        </p:txBody>
      </p:sp>
      <p:sp>
        <p:nvSpPr>
          <p:cNvPr id="3" name="Content Placeholder 2"/>
          <p:cNvSpPr>
            <a:spLocks noGrp="1"/>
          </p:cNvSpPr>
          <p:nvPr>
            <p:ph idx="1"/>
          </p:nvPr>
        </p:nvSpPr>
        <p:spPr>
          <a:xfrm>
            <a:off x="1269354" y="2969305"/>
            <a:ext cx="10058400" cy="4050792"/>
          </a:xfrm>
        </p:spPr>
        <p:txBody>
          <a:bodyPr/>
          <a:lstStyle/>
          <a:p>
            <a:r>
              <a:rPr lang="el-GR" b="1" dirty="0">
                <a:solidFill>
                  <a:schemeClr val="accent1"/>
                </a:solidFill>
              </a:rPr>
              <a:t>Ηλικία</a:t>
            </a:r>
          </a:p>
          <a:p>
            <a:r>
              <a:rPr lang="el-GR" b="1" dirty="0">
                <a:solidFill>
                  <a:schemeClr val="accent1"/>
                </a:solidFill>
              </a:rPr>
              <a:t>Φύλο</a:t>
            </a:r>
          </a:p>
          <a:p>
            <a:r>
              <a:rPr lang="el-GR" b="1" dirty="0">
                <a:solidFill>
                  <a:schemeClr val="accent1"/>
                </a:solidFill>
              </a:rPr>
              <a:t>Προσωπική ιστορία</a:t>
            </a:r>
          </a:p>
          <a:p>
            <a:r>
              <a:rPr lang="el-GR" b="1" dirty="0">
                <a:solidFill>
                  <a:schemeClr val="accent1"/>
                </a:solidFill>
              </a:rPr>
              <a:t>Γλωσσικό / πολιτιστικό υπόβαθρο </a:t>
            </a:r>
          </a:p>
          <a:p>
            <a:r>
              <a:rPr lang="el-GR" b="1" dirty="0">
                <a:solidFill>
                  <a:schemeClr val="accent1"/>
                </a:solidFill>
              </a:rPr>
              <a:t>Είδος εκπαίδευσης</a:t>
            </a:r>
          </a:p>
          <a:p>
            <a:r>
              <a:rPr lang="el-GR" b="1" dirty="0">
                <a:solidFill>
                  <a:schemeClr val="accent1"/>
                </a:solidFill>
              </a:rPr>
              <a:t>Στάση της κοινότητας, των θεσμών, των γονέων, των συνομηλίκων </a:t>
            </a:r>
            <a:endParaRPr lang="en-GB" b="1" dirty="0">
              <a:solidFill>
                <a:schemeClr val="accent1"/>
              </a:solidFill>
            </a:endParaRPr>
          </a:p>
        </p:txBody>
      </p:sp>
      <p:sp>
        <p:nvSpPr>
          <p:cNvPr id="4" name="TextBox 3">
            <a:extLst>
              <a:ext uri="{FF2B5EF4-FFF2-40B4-BE49-F238E27FC236}">
                <a16:creationId xmlns:a16="http://schemas.microsoft.com/office/drawing/2014/main" id="{E523D4A7-2CDA-D049-8577-2AA54D4B6BB7}"/>
              </a:ext>
            </a:extLst>
          </p:cNvPr>
          <p:cNvSpPr txBox="1"/>
          <p:nvPr/>
        </p:nvSpPr>
        <p:spPr>
          <a:xfrm>
            <a:off x="1493797" y="2215207"/>
            <a:ext cx="9919577" cy="400110"/>
          </a:xfrm>
          <a:prstGeom prst="rect">
            <a:avLst/>
          </a:prstGeom>
          <a:noFill/>
        </p:spPr>
        <p:txBody>
          <a:bodyPr wrap="square" rtlCol="0">
            <a:spAutoFit/>
          </a:bodyPr>
          <a:lstStyle/>
          <a:p>
            <a:r>
              <a:rPr lang="el-GR" sz="2000" b="1" dirty="0"/>
              <a:t>Ποιοι είναι οι παράγοντες διαμόρφωσης των γλωσσικών στάσεων;</a:t>
            </a:r>
          </a:p>
        </p:txBody>
      </p:sp>
      <p:pic>
        <p:nvPicPr>
          <p:cNvPr id="5" name="Picture 2">
            <a:extLst>
              <a:ext uri="{FF2B5EF4-FFF2-40B4-BE49-F238E27FC236}">
                <a16:creationId xmlns:a16="http://schemas.microsoft.com/office/drawing/2014/main" id="{3CF3EC70-5AB7-144F-9B7C-A92542172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508" y="2969305"/>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29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μεθοδολογικα εργαλεια</a:t>
            </a:r>
          </a:p>
        </p:txBody>
      </p:sp>
      <p:sp>
        <p:nvSpPr>
          <p:cNvPr id="3" name="Content Placeholder 2"/>
          <p:cNvSpPr>
            <a:spLocks noGrp="1"/>
          </p:cNvSpPr>
          <p:nvPr>
            <p:ph idx="1"/>
          </p:nvPr>
        </p:nvSpPr>
        <p:spPr>
          <a:xfrm>
            <a:off x="1069848" y="2121408"/>
            <a:ext cx="10058400" cy="4341176"/>
          </a:xfrm>
        </p:spPr>
        <p:txBody>
          <a:bodyPr>
            <a:normAutofit/>
          </a:bodyPr>
          <a:lstStyle/>
          <a:p>
            <a:r>
              <a:rPr lang="el-GR" dirty="0"/>
              <a:t>Τα γνωστότερα μεθοδολογικά εργαλεία για την καταγραφή των γλωσσικών στάσεων είναι τα ερωτηματολόγια, ανοικτά ή κλειστά, οι συνεντεύξεις και οι διάφορες παραλλαγές της λεγόμενης τεχνικής των </a:t>
            </a:r>
            <a:r>
              <a:rPr lang="el-GR" i="1" dirty="0"/>
              <a:t>εναρμονισμένων αμφιέσεων </a:t>
            </a:r>
            <a:r>
              <a:rPr lang="el-GR" dirty="0"/>
              <a:t>(</a:t>
            </a:r>
            <a:r>
              <a:rPr lang="en-US" dirty="0"/>
              <a:t>matched guise technique). </a:t>
            </a:r>
            <a:r>
              <a:rPr lang="el-GR" dirty="0"/>
              <a:t>Οι μέθοδοι αυτές χωρίζονται σε </a:t>
            </a:r>
            <a:r>
              <a:rPr lang="el-GR" i="1" dirty="0"/>
              <a:t>άμεσ</a:t>
            </a:r>
            <a:r>
              <a:rPr lang="el-GR" dirty="0"/>
              <a:t>ες και </a:t>
            </a:r>
            <a:r>
              <a:rPr lang="el-GR" i="1" dirty="0"/>
              <a:t>έμμεσες</a:t>
            </a:r>
            <a:r>
              <a:rPr lang="el-GR" dirty="0"/>
              <a:t>.</a:t>
            </a:r>
          </a:p>
          <a:p>
            <a:endParaRPr lang="el-GR" b="1" dirty="0">
              <a:solidFill>
                <a:schemeClr val="accent1"/>
              </a:solidFill>
            </a:endParaRPr>
          </a:p>
          <a:p>
            <a:r>
              <a:rPr lang="el-GR" b="1" dirty="0">
                <a:solidFill>
                  <a:schemeClr val="accent1"/>
                </a:solidFill>
              </a:rPr>
              <a:t>άμεσες μέθοδοι </a:t>
            </a:r>
            <a:r>
              <a:rPr lang="el-GR" dirty="0">
                <a:sym typeface="Wingdings" panose="05000000000000000000" pitchFamily="2" charset="2"/>
              </a:rPr>
              <a:t></a:t>
            </a:r>
            <a:r>
              <a:rPr lang="el-GR" dirty="0"/>
              <a:t> οι πληροφορητές/τριες ρωτώνται ευθέως για τη γνώμη τους σχετικά με γλωσσικές ποικιλίες, προτιμήσεις κ.λπ. </a:t>
            </a:r>
          </a:p>
          <a:p>
            <a:pPr marL="0" indent="0">
              <a:buNone/>
            </a:pPr>
            <a:r>
              <a:rPr lang="el-GR" b="1" dirty="0"/>
              <a:t>       ερωτηματολόγια</a:t>
            </a:r>
          </a:p>
          <a:p>
            <a:pPr marL="0" indent="0">
              <a:buNone/>
            </a:pPr>
            <a:r>
              <a:rPr lang="el-GR" b="1" dirty="0"/>
              <a:t>       συνεντεύξεις</a:t>
            </a:r>
          </a:p>
          <a:p>
            <a:r>
              <a:rPr lang="el-GR" b="1" dirty="0">
                <a:solidFill>
                  <a:schemeClr val="accent1"/>
                </a:solidFill>
              </a:rPr>
              <a:t>έμμεσες μέθοδοι </a:t>
            </a:r>
            <a:r>
              <a:rPr lang="el-GR" dirty="0">
                <a:sym typeface="Wingdings" panose="05000000000000000000" pitchFamily="2" charset="2"/>
              </a:rPr>
              <a:t></a:t>
            </a:r>
            <a:r>
              <a:rPr lang="el-GR" dirty="0"/>
              <a:t> οι πληροφορητές/τριες δεν γνωρίζουν ότι διερευνώνται οι στάσεις τους απέναντι στη γλώσσα</a:t>
            </a:r>
          </a:p>
          <a:p>
            <a:pPr marL="0" indent="0">
              <a:buNone/>
            </a:pPr>
            <a:r>
              <a:rPr lang="el-GR" dirty="0"/>
              <a:t>   </a:t>
            </a:r>
            <a:r>
              <a:rPr lang="el-GR" b="1" dirty="0"/>
              <a:t>τεχνική των εναρμονισμένων αμφιέσεων </a:t>
            </a:r>
          </a:p>
          <a:p>
            <a:pPr marL="0" indent="0">
              <a:buNone/>
            </a:pPr>
            <a:endParaRPr lang="el-G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191" y="130239"/>
            <a:ext cx="2309284"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09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a:xfrm>
            <a:off x="691979" y="1952369"/>
            <a:ext cx="11022226" cy="4720280"/>
          </a:xfrm>
        </p:spPr>
        <p:txBody>
          <a:bodyPr>
            <a:normAutofit fontScale="92500" lnSpcReduction="20000"/>
          </a:bodyPr>
          <a:lstStyle/>
          <a:p>
            <a:endParaRPr lang="el-GR" dirty="0"/>
          </a:p>
          <a:p>
            <a:pPr marL="0" indent="0">
              <a:lnSpc>
                <a:spcPct val="150000"/>
              </a:lnSpc>
              <a:buNone/>
            </a:pPr>
            <a:r>
              <a:rPr lang="el-GR" dirty="0"/>
              <a:t>Στην τεχνική των εναρμονισμένων αμφιέσεων, ακούγονται:</a:t>
            </a:r>
          </a:p>
          <a:p>
            <a:pPr>
              <a:lnSpc>
                <a:spcPct val="150000"/>
              </a:lnSpc>
            </a:pPr>
            <a:r>
              <a:rPr lang="el-GR" dirty="0"/>
              <a:t>μαγνητοφωνημένα </a:t>
            </a:r>
            <a:r>
              <a:rPr lang="el-GR" b="1" dirty="0">
                <a:solidFill>
                  <a:schemeClr val="accent1"/>
                </a:solidFill>
              </a:rPr>
              <a:t>αποσπάσματα λόγου </a:t>
            </a:r>
            <a:r>
              <a:rPr lang="el-GR" dirty="0"/>
              <a:t>ενός αριθμού ατόμων που μιλούν με διαφορετικό τρόπο (συνήθως με διαφορετική προφορά)</a:t>
            </a:r>
          </a:p>
          <a:p>
            <a:pPr>
              <a:lnSpc>
                <a:spcPct val="150000"/>
              </a:lnSpc>
            </a:pPr>
            <a:r>
              <a:rPr lang="el-GR" dirty="0"/>
              <a:t>οι πληροφορητές/τριες </a:t>
            </a:r>
            <a:r>
              <a:rPr lang="el-GR" b="1" dirty="0">
                <a:solidFill>
                  <a:schemeClr val="accent1"/>
                </a:solidFill>
              </a:rPr>
              <a:t>καλούνται να κατατάξουν </a:t>
            </a:r>
            <a:r>
              <a:rPr lang="el-GR" dirty="0"/>
              <a:t>αυτά τα άτομα σε διάφορες </a:t>
            </a:r>
            <a:r>
              <a:rPr lang="el-GR" b="1" dirty="0">
                <a:solidFill>
                  <a:schemeClr val="accent1"/>
                </a:solidFill>
              </a:rPr>
              <a:t>αξιολογικές κλίμακες </a:t>
            </a:r>
            <a:r>
              <a:rPr lang="el-GR" dirty="0"/>
              <a:t>κύρους, εξυπνάδας, μόρφωσης, φιλικότητας, καταλληλότητας σε κάποιο επάγγελμα κ.ά. (χωρίς να ξέρουν ότι ο λόγος που άκουσαν προέρχεται από έναν ή πολύ λιγότερους ομιλητές/</a:t>
            </a:r>
            <a:r>
              <a:rPr lang="el-GR" dirty="0" err="1"/>
              <a:t>τριες</a:t>
            </a:r>
            <a:r>
              <a:rPr lang="el-GR" dirty="0"/>
              <a:t> απ' ό,τι τα αποσπάσματα.)</a:t>
            </a:r>
          </a:p>
          <a:p>
            <a:pPr>
              <a:lnSpc>
                <a:spcPct val="150000"/>
              </a:lnSpc>
            </a:pPr>
            <a:r>
              <a:rPr lang="el-GR" dirty="0"/>
              <a:t>Έτσι, η κατηγοριοποίηση που κάνουν εξαρτάται αποκλειστικά από τον τρόπο ομιλίας που άκουσαν, πράγμα το οποίο βοηθά στον εντοπισμό των </a:t>
            </a:r>
            <a:r>
              <a:rPr lang="el-GR" dirty="0" err="1"/>
              <a:t>στάσεών</a:t>
            </a:r>
            <a:r>
              <a:rPr lang="el-GR" dirty="0"/>
              <a:t> τους απέναντι στις γλωσσικές διαφοροποιήσεις ή ποικιλίες.</a:t>
            </a:r>
          </a:p>
          <a:p>
            <a:pPr>
              <a:lnSpc>
                <a:spcPct val="100000"/>
              </a:lnSpc>
            </a:pPr>
            <a:endParaRPr lang="el-GR" dirty="0"/>
          </a:p>
          <a:p>
            <a:endParaRPr lang="el-GR" dirty="0"/>
          </a:p>
        </p:txBody>
      </p:sp>
      <p:pic>
        <p:nvPicPr>
          <p:cNvPr id="4" name="Picture 2">
            <a:extLst>
              <a:ext uri="{FF2B5EF4-FFF2-40B4-BE49-F238E27FC236}">
                <a16:creationId xmlns:a16="http://schemas.microsoft.com/office/drawing/2014/main" id="{B585D1B1-F70B-CD4D-8824-5E5382564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458" y="239807"/>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2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αμεσεσ μεθοδοι</a:t>
            </a:r>
          </a:p>
        </p:txBody>
      </p:sp>
      <p:sp>
        <p:nvSpPr>
          <p:cNvPr id="3" name="Content Placeholder 2"/>
          <p:cNvSpPr>
            <a:spLocks noGrp="1"/>
          </p:cNvSpPr>
          <p:nvPr>
            <p:ph idx="1"/>
          </p:nvPr>
        </p:nvSpPr>
        <p:spPr/>
        <p:txBody>
          <a:bodyPr/>
          <a:lstStyle/>
          <a:p>
            <a:pPr>
              <a:lnSpc>
                <a:spcPct val="150000"/>
              </a:lnSpc>
            </a:pPr>
            <a:r>
              <a:rPr lang="el-GR" sz="2500" b="1" dirty="0">
                <a:solidFill>
                  <a:schemeClr val="accent1"/>
                </a:solidFill>
              </a:rPr>
              <a:t>ερωτήσεις ανοιχτού τύπου</a:t>
            </a:r>
            <a:r>
              <a:rPr lang="el-GR" sz="2500" dirty="0"/>
              <a:t>:  οι πληροφορητές/τριες εκφράζουν ελεύθερα την άποψή τους και μπορεί να να ξεφύγουν από το θέμα </a:t>
            </a:r>
          </a:p>
          <a:p>
            <a:pPr marL="0" indent="0">
              <a:lnSpc>
                <a:spcPct val="150000"/>
              </a:lnSpc>
              <a:buNone/>
            </a:pPr>
            <a:endParaRPr lang="el-GR" sz="2500" dirty="0"/>
          </a:p>
          <a:p>
            <a:pPr>
              <a:lnSpc>
                <a:spcPct val="150000"/>
              </a:lnSpc>
            </a:pPr>
            <a:r>
              <a:rPr lang="el-GR" sz="2500" b="1" dirty="0">
                <a:solidFill>
                  <a:schemeClr val="accent1"/>
                </a:solidFill>
              </a:rPr>
              <a:t>ερωτήσεις κλειστού τύπου</a:t>
            </a:r>
            <a:r>
              <a:rPr lang="el-GR" sz="2500" dirty="0"/>
              <a:t>: οι πληροφορητές/τριες καλούνται να επιλέξουν μέσα από απαντήσεις ναι/όχι, πολλαπλής επιλογής, ή μέσα από κάποια κλίμακα διαβαθμίσεων</a:t>
            </a:r>
          </a:p>
          <a:p>
            <a:endParaRPr lang="el-GR" dirty="0"/>
          </a:p>
        </p:txBody>
      </p:sp>
      <p:pic>
        <p:nvPicPr>
          <p:cNvPr id="4" name="Picture 2">
            <a:extLst>
              <a:ext uri="{FF2B5EF4-FFF2-40B4-BE49-F238E27FC236}">
                <a16:creationId xmlns:a16="http://schemas.microsoft.com/office/drawing/2014/main" id="{23510D88-0AD3-174F-999A-83308550D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885" y="981314"/>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14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br>
              <a:rPr lang="el-GR" sz="4500" b="1" dirty="0"/>
            </a:br>
            <a:r>
              <a:rPr lang="el-GR" sz="3500" b="1" dirty="0"/>
              <a:t>Αρχαίες Ελληνικές διάλεκτοι &amp; Νεοελληνικές διάλεκτοι </a:t>
            </a:r>
            <a:br>
              <a:rPr lang="el-GR" sz="4000" dirty="0"/>
            </a:br>
            <a:endParaRPr lang="el-GR" sz="4000" dirty="0"/>
          </a:p>
        </p:txBody>
      </p:sp>
    </p:spTree>
    <p:extLst>
      <p:ext uri="{BB962C8B-B14F-4D97-AF65-F5344CB8AC3E}">
        <p14:creationId xmlns:p14="http://schemas.microsoft.com/office/powerpoint/2010/main" val="108528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1DEA5A-775F-9F4A-BB27-97F368EE4109}"/>
              </a:ext>
            </a:extLst>
          </p:cNvPr>
          <p:cNvSpPr>
            <a:spLocks noGrp="1"/>
          </p:cNvSpPr>
          <p:nvPr>
            <p:ph type="title"/>
          </p:nvPr>
        </p:nvSpPr>
        <p:spPr/>
        <p:txBody>
          <a:bodyPr>
            <a:noAutofit/>
          </a:bodyPr>
          <a:lstStyle/>
          <a:p>
            <a:pPr algn="ctr"/>
            <a:r>
              <a:rPr lang="el-GR" sz="4000" dirty="0" err="1"/>
              <a:t>Ιστορια</a:t>
            </a:r>
            <a:br>
              <a:rPr lang="el-GR" sz="4000" dirty="0"/>
            </a:br>
            <a:r>
              <a:rPr lang="el-GR" sz="4000" dirty="0" err="1"/>
              <a:t>αρχαια</a:t>
            </a:r>
            <a:r>
              <a:rPr lang="el-GR" sz="4000" dirty="0"/>
              <a:t> </a:t>
            </a:r>
            <a:r>
              <a:rPr lang="el-GR" sz="4000" dirty="0" err="1"/>
              <a:t>ελληνικη</a:t>
            </a:r>
            <a:r>
              <a:rPr lang="el-GR" sz="4000" dirty="0"/>
              <a:t> </a:t>
            </a:r>
            <a:r>
              <a:rPr lang="el-GR" sz="4000" dirty="0" err="1"/>
              <a:t>γλωσσα</a:t>
            </a:r>
            <a:r>
              <a:rPr lang="el-GR" sz="4000" dirty="0"/>
              <a:t> – </a:t>
            </a:r>
            <a:r>
              <a:rPr lang="el-GR" sz="4000" dirty="0" err="1"/>
              <a:t>αρχαιεσ</a:t>
            </a:r>
            <a:r>
              <a:rPr lang="el-GR" sz="4000" dirty="0"/>
              <a:t> </a:t>
            </a:r>
            <a:r>
              <a:rPr lang="el-GR" sz="4000" dirty="0" err="1"/>
              <a:t>ελληνικεσ</a:t>
            </a:r>
            <a:r>
              <a:rPr lang="el-GR" sz="4000" dirty="0"/>
              <a:t> </a:t>
            </a:r>
            <a:r>
              <a:rPr lang="el-GR" sz="4000" dirty="0" err="1"/>
              <a:t>διαλεκτοι</a:t>
            </a:r>
            <a:endParaRPr lang="el-GR" sz="4000" dirty="0"/>
          </a:p>
        </p:txBody>
      </p:sp>
      <p:sp>
        <p:nvSpPr>
          <p:cNvPr id="3" name="Θέση περιεχομένου 2">
            <a:extLst>
              <a:ext uri="{FF2B5EF4-FFF2-40B4-BE49-F238E27FC236}">
                <a16:creationId xmlns:a16="http://schemas.microsoft.com/office/drawing/2014/main" id="{CBCFBC1F-9997-EC40-878A-F788C93E8C1F}"/>
              </a:ext>
            </a:extLst>
          </p:cNvPr>
          <p:cNvSpPr>
            <a:spLocks noGrp="1"/>
          </p:cNvSpPr>
          <p:nvPr>
            <p:ph idx="1"/>
          </p:nvPr>
        </p:nvSpPr>
        <p:spPr>
          <a:xfrm>
            <a:off x="1069848" y="2337539"/>
            <a:ext cx="10058400" cy="4050792"/>
          </a:xfrm>
        </p:spPr>
        <p:txBody>
          <a:bodyPr>
            <a:normAutofit lnSpcReduction="10000"/>
          </a:bodyPr>
          <a:lstStyle/>
          <a:p>
            <a:pPr>
              <a:lnSpc>
                <a:spcPct val="100000"/>
              </a:lnSpc>
            </a:pPr>
            <a:r>
              <a:rPr lang="el-GR" b="1" dirty="0"/>
              <a:t>Ινδοευρωπαίοι:</a:t>
            </a:r>
            <a:r>
              <a:rPr lang="el-GR" dirty="0"/>
              <a:t> στέπα των </a:t>
            </a:r>
            <a:r>
              <a:rPr lang="el-GR" dirty="0" err="1"/>
              <a:t>Κιργισίων</a:t>
            </a:r>
            <a:r>
              <a:rPr lang="el-GR" dirty="0"/>
              <a:t> ανάμεσα στα Ουράλια όρη και την Κασπία θάλασσα].</a:t>
            </a:r>
          </a:p>
          <a:p>
            <a:pPr>
              <a:lnSpc>
                <a:spcPct val="100000"/>
              </a:lnSpc>
            </a:pPr>
            <a:r>
              <a:rPr lang="el-GR" b="1" dirty="0"/>
              <a:t>Διάσπαση:</a:t>
            </a:r>
            <a:r>
              <a:rPr lang="el-GR" dirty="0"/>
              <a:t> 5η χιλιετηρίδα π.Χ. με διαδοχικές μετακινήσεις πληθυσμών στο χώρο της ΝΑ Ευρώπης σε διάστημα δύο χιλιετηρίδων.</a:t>
            </a:r>
          </a:p>
          <a:p>
            <a:pPr>
              <a:lnSpc>
                <a:spcPct val="100000"/>
              </a:lnSpc>
            </a:pPr>
            <a:r>
              <a:rPr lang="el-GR" b="1" dirty="0"/>
              <a:t>Κάθοδος στην Ελλάδα</a:t>
            </a:r>
            <a:r>
              <a:rPr lang="el-GR" dirty="0"/>
              <a:t> πραγματοποιήθηκε κατά κύματα σε χρονικά διαστήματα ως τον 12ο αιώνα π.Χ.</a:t>
            </a:r>
          </a:p>
          <a:p>
            <a:pPr>
              <a:lnSpc>
                <a:spcPct val="100000"/>
              </a:lnSpc>
            </a:pPr>
            <a:r>
              <a:rPr lang="el-GR" b="1" dirty="0"/>
              <a:t>Επιδράσεις από τις γλώσσες </a:t>
            </a:r>
            <a:r>
              <a:rPr lang="el-GR" dirty="0"/>
              <a:t>που μιλούσαν οι προκάτοχοι των Ελλήνων. Διαμόρφωση τοπικών διαφορών.</a:t>
            </a:r>
          </a:p>
          <a:p>
            <a:pPr>
              <a:lnSpc>
                <a:spcPct val="100000"/>
              </a:lnSpc>
            </a:pPr>
            <a:r>
              <a:rPr lang="el-GR" b="1" dirty="0"/>
              <a:t>Γραμμική Β:</a:t>
            </a:r>
            <a:r>
              <a:rPr lang="el-GR" dirty="0"/>
              <a:t> Μυκηναϊκά. Κοινή γλώσσα με διαφοροποιήσεις.</a:t>
            </a:r>
          </a:p>
          <a:p>
            <a:pPr>
              <a:lnSpc>
                <a:spcPct val="100000"/>
              </a:lnSpc>
            </a:pPr>
            <a:r>
              <a:rPr lang="el-GR" dirty="0"/>
              <a:t>Κατάρρευση των βασιλείων τη δεύτερη χιλιετηρίδα, δημιουργία των πόλεων-κρατών και επιταχύνεται η γλωσσική διαφοροποίηση.</a:t>
            </a:r>
          </a:p>
          <a:p>
            <a:endParaRPr lang="el-GR" dirty="0"/>
          </a:p>
        </p:txBody>
      </p:sp>
    </p:spTree>
    <p:extLst>
      <p:ext uri="{BB962C8B-B14F-4D97-AF65-F5344CB8AC3E}">
        <p14:creationId xmlns:p14="http://schemas.microsoft.com/office/powerpoint/2010/main" val="357992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p:txBody>
          <a:bodyPr>
            <a:noAutofit/>
          </a:bodyPr>
          <a:lstStyle/>
          <a:p>
            <a:pPr algn="ctr"/>
            <a:r>
              <a:rPr lang="el-GR" sz="4000" dirty="0" err="1"/>
              <a:t>Ιστορια</a:t>
            </a:r>
            <a:br>
              <a:rPr lang="el-GR" sz="4000" dirty="0"/>
            </a:br>
            <a:r>
              <a:rPr lang="el-GR" sz="4000" dirty="0" err="1"/>
              <a:t>αρχαια</a:t>
            </a:r>
            <a:r>
              <a:rPr lang="el-GR" sz="4000" dirty="0"/>
              <a:t> </a:t>
            </a:r>
            <a:r>
              <a:rPr lang="el-GR" sz="4000" dirty="0" err="1"/>
              <a:t>ελληνικη</a:t>
            </a:r>
            <a:r>
              <a:rPr lang="el-GR" sz="4000" dirty="0"/>
              <a:t> </a:t>
            </a:r>
            <a:r>
              <a:rPr lang="el-GR" sz="4000" dirty="0" err="1"/>
              <a:t>γλωσσα</a:t>
            </a:r>
            <a:r>
              <a:rPr lang="el-GR" sz="4000" dirty="0"/>
              <a:t> – </a:t>
            </a:r>
            <a:r>
              <a:rPr lang="el-GR" sz="4000" dirty="0" err="1"/>
              <a:t>αρχαιεσ</a:t>
            </a:r>
            <a:r>
              <a:rPr lang="el-GR" sz="4000" dirty="0"/>
              <a:t> </a:t>
            </a:r>
            <a:r>
              <a:rPr lang="el-GR" sz="4000" dirty="0" err="1"/>
              <a:t>ελληνικεσ</a:t>
            </a:r>
            <a:r>
              <a:rPr lang="el-GR" sz="4000" dirty="0"/>
              <a:t> </a:t>
            </a:r>
            <a:r>
              <a:rPr lang="el-GR" sz="4000" dirty="0" err="1"/>
              <a:t>διαλεκτοι</a:t>
            </a:r>
            <a:endParaRPr lang="el-GR" sz="4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2485504"/>
            <a:ext cx="10058400" cy="3686695"/>
          </a:xfrm>
        </p:spPr>
        <p:txBody>
          <a:bodyPr/>
          <a:lstStyle/>
          <a:p>
            <a:r>
              <a:rPr lang="el-GR" sz="2500" b="1" dirty="0"/>
              <a:t>Διαλεκτικές ομάδες:</a:t>
            </a:r>
          </a:p>
          <a:p>
            <a:endParaRPr lang="el-GR" sz="2500" dirty="0"/>
          </a:p>
          <a:p>
            <a:r>
              <a:rPr lang="el-GR" dirty="0"/>
              <a:t>Ιωνική-Αττική</a:t>
            </a:r>
          </a:p>
          <a:p>
            <a:r>
              <a:rPr lang="el-GR" dirty="0" err="1"/>
              <a:t>Αρκαδο</a:t>
            </a:r>
            <a:r>
              <a:rPr lang="el-GR" dirty="0"/>
              <a:t>-Κυπριακή</a:t>
            </a:r>
          </a:p>
          <a:p>
            <a:r>
              <a:rPr lang="el-GR" dirty="0"/>
              <a:t>Αιολική (Ο Ανδριώτης (1995) ενοποιεί τις πρώτες δύο (</a:t>
            </a:r>
            <a:r>
              <a:rPr lang="el-GR" dirty="0" err="1"/>
              <a:t>Αρκαδο</a:t>
            </a:r>
            <a:r>
              <a:rPr lang="el-GR" dirty="0"/>
              <a:t> Κυπριακή και Αιολική) με τον όρο </a:t>
            </a:r>
            <a:r>
              <a:rPr lang="el-GR" b="1" dirty="0"/>
              <a:t>κεντρική</a:t>
            </a:r>
            <a:r>
              <a:rPr lang="el-GR" dirty="0"/>
              <a:t> και αναγνωρίζει 3 διαλεκτικές ομάδες.)</a:t>
            </a:r>
          </a:p>
          <a:p>
            <a:r>
              <a:rPr lang="el-GR" dirty="0"/>
              <a:t>Δυτική (Δωρική της Πελοποννήσου, της Ηπείρου και της Δυτικής Στερεάς). (Α. Φ. Χριστίδης 2001: 285)</a:t>
            </a:r>
          </a:p>
          <a:p>
            <a:endParaRPr lang="el-GR" dirty="0"/>
          </a:p>
        </p:txBody>
      </p:sp>
    </p:spTree>
    <p:extLst>
      <p:ext uri="{BB962C8B-B14F-4D97-AF65-F5344CB8AC3E}">
        <p14:creationId xmlns:p14="http://schemas.microsoft.com/office/powerpoint/2010/main" val="37931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Μιλω για τη γλωσσα</a:t>
            </a:r>
          </a:p>
        </p:txBody>
      </p:sp>
      <p:sp>
        <p:nvSpPr>
          <p:cNvPr id="3" name="Content Placeholder 2"/>
          <p:cNvSpPr>
            <a:spLocks noGrp="1"/>
          </p:cNvSpPr>
          <p:nvPr>
            <p:ph idx="1"/>
          </p:nvPr>
        </p:nvSpPr>
        <p:spPr/>
        <p:txBody>
          <a:bodyPr/>
          <a:lstStyle/>
          <a:p>
            <a:r>
              <a:rPr lang="el-GR" dirty="0"/>
              <a:t>εκφράζω ιδέες &amp; απόψεις για</a:t>
            </a:r>
          </a:p>
        </p:txBody>
      </p:sp>
      <p:sp>
        <p:nvSpPr>
          <p:cNvPr id="4" name="Oval 3"/>
          <p:cNvSpPr/>
          <p:nvPr/>
        </p:nvSpPr>
        <p:spPr>
          <a:xfrm>
            <a:off x="2141316" y="3159889"/>
            <a:ext cx="1342664" cy="1180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 χρήση</a:t>
            </a:r>
          </a:p>
        </p:txBody>
      </p:sp>
      <p:sp>
        <p:nvSpPr>
          <p:cNvPr id="5" name="Oval 4"/>
          <p:cNvSpPr/>
          <p:nvPr/>
        </p:nvSpPr>
        <p:spPr>
          <a:xfrm>
            <a:off x="3935392" y="3865945"/>
            <a:ext cx="1620456" cy="1481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την αξία</a:t>
            </a:r>
          </a:p>
        </p:txBody>
      </p:sp>
      <p:sp>
        <p:nvSpPr>
          <p:cNvPr id="6" name="Oval 5"/>
          <p:cNvSpPr/>
          <p:nvPr/>
        </p:nvSpPr>
        <p:spPr>
          <a:xfrm>
            <a:off x="5555848" y="2581155"/>
            <a:ext cx="1909823" cy="1608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 λειτουργία</a:t>
            </a:r>
          </a:p>
        </p:txBody>
      </p:sp>
      <p:sp>
        <p:nvSpPr>
          <p:cNvPr id="7" name="Rectangle 6"/>
          <p:cNvSpPr/>
          <p:nvPr/>
        </p:nvSpPr>
        <p:spPr>
          <a:xfrm rot="20581813">
            <a:off x="8572341" y="2280772"/>
            <a:ext cx="2074472" cy="29174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γλωσσικές</a:t>
            </a:r>
          </a:p>
          <a:p>
            <a:pPr algn="ctr"/>
            <a:r>
              <a:rPr lang="el-GR" dirty="0"/>
              <a:t>στάσεις</a:t>
            </a:r>
          </a:p>
        </p:txBody>
      </p:sp>
      <p:cxnSp>
        <p:nvCxnSpPr>
          <p:cNvPr id="9" name="Straight Arrow Connector 8"/>
          <p:cNvCxnSpPr/>
          <p:nvPr/>
        </p:nvCxnSpPr>
        <p:spPr>
          <a:xfrm flipH="1">
            <a:off x="3159889" y="2581155"/>
            <a:ext cx="324091" cy="474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16415" y="2581155"/>
            <a:ext cx="428263" cy="116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3965" y="2453833"/>
            <a:ext cx="601883" cy="364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72536" y="4815067"/>
            <a:ext cx="2500131" cy="1169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...της μητρικής μας γλώσσας ή για άλλες γλώσσες/ποικιλίες</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151" y="4206428"/>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53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p:txBody>
          <a:bodyPr>
            <a:noAutofit/>
          </a:bodyPr>
          <a:lstStyle/>
          <a:p>
            <a:pPr algn="ctr"/>
            <a:r>
              <a:rPr lang="el-GR" sz="4000" dirty="0" err="1"/>
              <a:t>Ιστορια</a:t>
            </a:r>
            <a:br>
              <a:rPr lang="el-GR" sz="4000" dirty="0"/>
            </a:br>
            <a:r>
              <a:rPr lang="el-GR" sz="4000" dirty="0" err="1"/>
              <a:t>αρχαια</a:t>
            </a:r>
            <a:r>
              <a:rPr lang="el-GR" sz="4000" dirty="0"/>
              <a:t> </a:t>
            </a:r>
            <a:r>
              <a:rPr lang="el-GR" sz="4000" dirty="0" err="1"/>
              <a:t>ελληνικη</a:t>
            </a:r>
            <a:r>
              <a:rPr lang="el-GR" sz="4000" dirty="0"/>
              <a:t> </a:t>
            </a:r>
            <a:r>
              <a:rPr lang="el-GR" sz="4000" dirty="0" err="1"/>
              <a:t>γλωσσα</a:t>
            </a:r>
            <a:r>
              <a:rPr lang="el-GR" sz="4000" dirty="0"/>
              <a:t> – </a:t>
            </a:r>
            <a:r>
              <a:rPr lang="el-GR" sz="4000" dirty="0" err="1"/>
              <a:t>αρχαιεσ</a:t>
            </a:r>
            <a:r>
              <a:rPr lang="el-GR" sz="4000" dirty="0"/>
              <a:t> </a:t>
            </a:r>
            <a:r>
              <a:rPr lang="el-GR" sz="4000" dirty="0" err="1"/>
              <a:t>ελληνικεσ</a:t>
            </a:r>
            <a:r>
              <a:rPr lang="el-GR" sz="4000" dirty="0"/>
              <a:t> </a:t>
            </a:r>
            <a:r>
              <a:rPr lang="el-GR" sz="4000" dirty="0" err="1"/>
              <a:t>διαλεκτοι</a:t>
            </a:r>
            <a:endParaRPr lang="el-GR" sz="4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827903" y="2485504"/>
            <a:ext cx="10738021" cy="4038864"/>
          </a:xfrm>
        </p:spPr>
        <p:txBody>
          <a:bodyPr>
            <a:normAutofit fontScale="85000" lnSpcReduction="20000"/>
          </a:bodyPr>
          <a:lstStyle/>
          <a:p>
            <a:pPr>
              <a:lnSpc>
                <a:spcPct val="120000"/>
              </a:lnSpc>
            </a:pPr>
            <a:r>
              <a:rPr lang="el-GR" sz="2500" b="1" dirty="0"/>
              <a:t>Οι διάλεκτοι μεταφυτεύονται στις αποικίες:</a:t>
            </a:r>
            <a:r>
              <a:rPr lang="el-GR" sz="2500" dirty="0"/>
              <a:t> Ιωνική στον Πόντο, η Αρκαδοκυπριακή στην Κύπρο, η Δωρική (Δυτική) στο Βυζάντιο, την Κυρηναϊκή, την Κρήτη, τη Σικελία και την Ν. Ιταλία και αργότερα η Αττική μέσω των Μακεδόνων ως κοινή στην Αίγυπτο και την Ασία.</a:t>
            </a:r>
          </a:p>
          <a:p>
            <a:pPr>
              <a:lnSpc>
                <a:spcPct val="120000"/>
              </a:lnSpc>
            </a:pPr>
            <a:r>
              <a:rPr lang="el-GR" b="1" dirty="0"/>
              <a:t>Μαρτυρίες από συγγραφείς</a:t>
            </a:r>
            <a:r>
              <a:rPr lang="el-GR" dirty="0"/>
              <a:t>:</a:t>
            </a:r>
          </a:p>
          <a:p>
            <a:pPr marL="0" indent="0">
              <a:lnSpc>
                <a:spcPct val="120000"/>
              </a:lnSpc>
              <a:buNone/>
            </a:pPr>
            <a:r>
              <a:rPr lang="el-GR" dirty="0"/>
              <a:t>Θουκυδίδης για την Ιμέρα της Σικελίας «</a:t>
            </a:r>
            <a:r>
              <a:rPr lang="el-GR" dirty="0" err="1"/>
              <a:t>ἡ</a:t>
            </a:r>
            <a:r>
              <a:rPr lang="el-GR" dirty="0"/>
              <a:t> φωνή μεταξύ </a:t>
            </a:r>
            <a:r>
              <a:rPr lang="el-GR" dirty="0" err="1"/>
              <a:t>τῆς</a:t>
            </a:r>
            <a:r>
              <a:rPr lang="el-GR" dirty="0"/>
              <a:t> τε </a:t>
            </a:r>
            <a:r>
              <a:rPr lang="el-GR" dirty="0" err="1"/>
              <a:t>Χαλκιδέων</a:t>
            </a:r>
            <a:r>
              <a:rPr lang="el-GR" dirty="0"/>
              <a:t> </a:t>
            </a:r>
            <a:r>
              <a:rPr lang="el-GR" dirty="0" err="1"/>
              <a:t>καί</a:t>
            </a:r>
            <a:r>
              <a:rPr lang="el-GR" dirty="0"/>
              <a:t> </a:t>
            </a:r>
            <a:r>
              <a:rPr lang="el-GR" dirty="0" err="1"/>
              <a:t>Δωρίδος</a:t>
            </a:r>
            <a:r>
              <a:rPr lang="el-GR" dirty="0"/>
              <a:t> </a:t>
            </a:r>
            <a:r>
              <a:rPr lang="el-GR" dirty="0" err="1"/>
              <a:t>ἐκράθη</a:t>
            </a:r>
            <a:r>
              <a:rPr lang="el-GR" dirty="0"/>
              <a:t>» (παθητική φωνή του </a:t>
            </a:r>
            <a:r>
              <a:rPr lang="el-GR" dirty="0" err="1"/>
              <a:t>κεράννυμι</a:t>
            </a:r>
            <a:r>
              <a:rPr lang="el-GR" dirty="0"/>
              <a:t> ‘ανακατεύω’).</a:t>
            </a:r>
          </a:p>
          <a:p>
            <a:pPr marL="0" indent="0">
              <a:lnSpc>
                <a:spcPct val="120000"/>
              </a:lnSpc>
              <a:buNone/>
            </a:pPr>
            <a:r>
              <a:rPr lang="el-GR" dirty="0"/>
              <a:t>«Η γλώσσα (ή η προφορά) αναμίχθηκε ανάμεσα στη </a:t>
            </a:r>
            <a:r>
              <a:rPr lang="el-GR" dirty="0" err="1"/>
              <a:t>χαλκιδική</a:t>
            </a:r>
            <a:r>
              <a:rPr lang="el-GR" dirty="0"/>
              <a:t> και τη δωρική.»</a:t>
            </a:r>
          </a:p>
          <a:p>
            <a:pPr marL="0" indent="0">
              <a:lnSpc>
                <a:spcPct val="120000"/>
              </a:lnSpc>
              <a:buNone/>
            </a:pPr>
            <a:r>
              <a:rPr lang="el-GR" dirty="0"/>
              <a:t>Ο Θουκυδίδης, μιλώντας για την </a:t>
            </a:r>
            <a:r>
              <a:rPr lang="el-GR" b="1" dirty="0" err="1"/>
              <a:t>Ίμερα</a:t>
            </a:r>
            <a:r>
              <a:rPr lang="el-GR" dirty="0"/>
              <a:t> της Σικελίας (μια αρχαία ελληνική αποικία), περιγράφει ότι η </a:t>
            </a:r>
            <a:r>
              <a:rPr lang="el-GR" b="1" dirty="0"/>
              <a:t>διάλεκτος</a:t>
            </a:r>
            <a:r>
              <a:rPr lang="el-GR" dirty="0"/>
              <a:t> που μιλούσαν οι κάτοικοί της </a:t>
            </a:r>
            <a:r>
              <a:rPr lang="el-GR" b="1" dirty="0"/>
              <a:t>ήταν ανάμειξη</a:t>
            </a:r>
            <a:r>
              <a:rPr lang="el-GR" dirty="0"/>
              <a:t> δύο ελληνικών διαλέκτων: της </a:t>
            </a:r>
            <a:r>
              <a:rPr lang="el-GR" b="1" dirty="0"/>
              <a:t>Χαλκιδικής (Ιωνικής/Αιολικής)</a:t>
            </a:r>
            <a:r>
              <a:rPr lang="el-GR" dirty="0"/>
              <a:t>, και της </a:t>
            </a:r>
            <a:r>
              <a:rPr lang="el-GR" b="1" dirty="0"/>
              <a:t>Δωρικής</a:t>
            </a:r>
            <a:r>
              <a:rPr lang="el-GR" dirty="0"/>
              <a:t>.</a:t>
            </a:r>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33950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p:txBody>
          <a:bodyPr>
            <a:noAutofit/>
          </a:bodyPr>
          <a:lstStyle/>
          <a:p>
            <a:pPr algn="ctr"/>
            <a:r>
              <a:rPr lang="el-GR" sz="4000" dirty="0" err="1"/>
              <a:t>Ιστορια</a:t>
            </a:r>
            <a:br>
              <a:rPr lang="el-GR" sz="4000" dirty="0"/>
            </a:br>
            <a:r>
              <a:rPr lang="el-GR" sz="4000" dirty="0" err="1"/>
              <a:t>αρχαια</a:t>
            </a:r>
            <a:r>
              <a:rPr lang="el-GR" sz="4000" dirty="0"/>
              <a:t> </a:t>
            </a:r>
            <a:r>
              <a:rPr lang="el-GR" sz="4000" dirty="0" err="1"/>
              <a:t>ελληνικη</a:t>
            </a:r>
            <a:r>
              <a:rPr lang="el-GR" sz="4000" dirty="0"/>
              <a:t> </a:t>
            </a:r>
            <a:r>
              <a:rPr lang="el-GR" sz="4000" dirty="0" err="1"/>
              <a:t>γλωσσα</a:t>
            </a:r>
            <a:r>
              <a:rPr lang="el-GR" sz="4000" dirty="0"/>
              <a:t> – </a:t>
            </a:r>
            <a:r>
              <a:rPr lang="el-GR" sz="4000" dirty="0" err="1"/>
              <a:t>αρχαιεσ</a:t>
            </a:r>
            <a:r>
              <a:rPr lang="el-GR" sz="4000" dirty="0"/>
              <a:t> </a:t>
            </a:r>
            <a:r>
              <a:rPr lang="el-GR" sz="4000" dirty="0" err="1"/>
              <a:t>ελληνικεσ</a:t>
            </a:r>
            <a:r>
              <a:rPr lang="el-GR" sz="4000" dirty="0"/>
              <a:t> </a:t>
            </a:r>
            <a:r>
              <a:rPr lang="el-GR" sz="4000" dirty="0" err="1"/>
              <a:t>διαλεκτοι</a:t>
            </a:r>
            <a:endParaRPr lang="el-GR" sz="4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2485504"/>
            <a:ext cx="10058400" cy="3686695"/>
          </a:xfrm>
        </p:spPr>
        <p:txBody>
          <a:bodyPr>
            <a:normAutofit/>
          </a:bodyPr>
          <a:lstStyle/>
          <a:p>
            <a:r>
              <a:rPr lang="el-GR" b="1" dirty="0"/>
              <a:t>Σταδιακή δημιουργία κοινής</a:t>
            </a:r>
            <a:endParaRPr lang="el-GR" dirty="0"/>
          </a:p>
          <a:p>
            <a:r>
              <a:rPr lang="el-GR" b="1" dirty="0"/>
              <a:t>Διαδικασία ενοποίησης: από τον 5ο αιώνα π.Χ. και σταδιακά.</a:t>
            </a:r>
            <a:endParaRPr lang="el-GR" dirty="0"/>
          </a:p>
          <a:p>
            <a:pPr marL="0" indent="0" algn="just">
              <a:buNone/>
            </a:pPr>
            <a:r>
              <a:rPr lang="el-GR" dirty="0"/>
              <a:t>Οι διάλεκτοι υποχωρούν μπροστά στην </a:t>
            </a:r>
            <a:r>
              <a:rPr lang="el-GR" b="1" dirty="0"/>
              <a:t>επικράτηση της </a:t>
            </a:r>
            <a:r>
              <a:rPr lang="el-GR" b="1" dirty="0" err="1"/>
              <a:t>αττικο</a:t>
            </a:r>
            <a:r>
              <a:rPr lang="el-GR" b="1" dirty="0"/>
              <a:t>-ιωνικής </a:t>
            </a:r>
            <a:r>
              <a:rPr lang="el-GR" dirty="0"/>
              <a:t>κοινής. Η διαδικασία αυτή επιταχύνεται με την δημιουργία της αυτοκρατορίας του Μ. Αλεξάνδρου και ολοκληρώνεται με τη ρωμαϊκή κυριαρχία, περίοδο κατά την οποία η ελληνιστική κοινή είναι η πιο διαδεδομένη γλώσσα επικοινωνίας στο ανατολικό τμήμα της αυτοκρατορίας. Η διάλυση του ρωμαϊκού κράτους και οι συνεχείς ανακατατάξεις κατά της διάρκεια της βυζαντινής αυτοκρατορίας δημιουργούν τις συνθήκες για νέες διαλεκτικές διαφοροποιήσεις.</a:t>
            </a:r>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16012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705232"/>
            <a:ext cx="10058400" cy="4728819"/>
          </a:xfrm>
        </p:spPr>
        <p:txBody>
          <a:bodyPr>
            <a:normAutofit/>
          </a:bodyPr>
          <a:lstStyle/>
          <a:p>
            <a:pPr marL="0" indent="0" algn="ctr">
              <a:buNone/>
            </a:pPr>
            <a:r>
              <a:rPr lang="el-GR" b="1" dirty="0"/>
              <a:t>Καταγωγή διαλέκτων</a:t>
            </a:r>
            <a:endParaRPr lang="el-GR" dirty="0"/>
          </a:p>
          <a:p>
            <a:pPr marL="0" indent="0" algn="ctr">
              <a:buNone/>
            </a:pPr>
            <a:r>
              <a:rPr lang="el-GR" b="1" dirty="0"/>
              <a:t>Προβληματισμός: υπάρχει ιστορική συνέχεια αρχαιοελληνικών και</a:t>
            </a:r>
            <a:r>
              <a:rPr lang="el-GR" dirty="0"/>
              <a:t> </a:t>
            </a:r>
            <a:r>
              <a:rPr lang="el-GR" b="1" dirty="0"/>
              <a:t>νεοελληνικών διαλέκτων;</a:t>
            </a:r>
            <a:endParaRPr lang="el-GR" dirty="0"/>
          </a:p>
          <a:p>
            <a:r>
              <a:rPr lang="el-GR" b="1" dirty="0"/>
              <a:t>Μαρτυρίες</a:t>
            </a:r>
            <a:endParaRPr lang="el-GR" dirty="0"/>
          </a:p>
          <a:p>
            <a:pPr marL="0" indent="0">
              <a:buNone/>
            </a:pPr>
            <a:r>
              <a:rPr lang="el-GR" dirty="0"/>
              <a:t>Ο περιηγητής </a:t>
            </a:r>
            <a:r>
              <a:rPr lang="en-US" b="1" dirty="0"/>
              <a:t>Martin </a:t>
            </a:r>
            <a:r>
              <a:rPr lang="en-US" b="1" dirty="0" err="1"/>
              <a:t>Crusius</a:t>
            </a:r>
            <a:r>
              <a:rPr lang="en-US" b="1" dirty="0"/>
              <a:t> </a:t>
            </a:r>
            <a:r>
              <a:rPr lang="el-GR" b="1" dirty="0"/>
              <a:t>γράφει στην </a:t>
            </a:r>
            <a:r>
              <a:rPr lang="en-US" b="1" dirty="0" err="1"/>
              <a:t>Turcograecia</a:t>
            </a:r>
            <a:r>
              <a:rPr lang="en-US" b="1" dirty="0"/>
              <a:t> (1584: 561):</a:t>
            </a:r>
            <a:endParaRPr lang="en-US" dirty="0"/>
          </a:p>
          <a:p>
            <a:pPr marL="0" indent="0">
              <a:buNone/>
            </a:pPr>
            <a:r>
              <a:rPr lang="en-US" i="1" dirty="0"/>
              <a:t>«</a:t>
            </a:r>
            <a:r>
              <a:rPr lang="el-GR" i="1" dirty="0"/>
              <a:t>Περί δε </a:t>
            </a:r>
            <a:r>
              <a:rPr lang="el-GR" i="1" dirty="0" err="1"/>
              <a:t>τῶν</a:t>
            </a:r>
            <a:r>
              <a:rPr lang="el-GR" i="1" dirty="0"/>
              <a:t> διαλέκτων τί </a:t>
            </a:r>
            <a:r>
              <a:rPr lang="el-GR" i="1" dirty="0" err="1"/>
              <a:t>ἂν</a:t>
            </a:r>
            <a:r>
              <a:rPr lang="el-GR" i="1" dirty="0"/>
              <a:t> και </a:t>
            </a:r>
            <a:r>
              <a:rPr lang="el-GR" i="1" dirty="0" err="1"/>
              <a:t>εἴποιμι</a:t>
            </a:r>
            <a:r>
              <a:rPr lang="el-GR" i="1" dirty="0"/>
              <a:t>, </a:t>
            </a:r>
            <a:r>
              <a:rPr lang="el-GR" i="1" dirty="0" err="1"/>
              <a:t>πολλῶν</a:t>
            </a:r>
            <a:r>
              <a:rPr lang="el-GR" i="1" dirty="0"/>
              <a:t> </a:t>
            </a:r>
            <a:r>
              <a:rPr lang="el-GR" i="1" dirty="0" err="1"/>
              <a:t>οὐσῶν</a:t>
            </a:r>
            <a:r>
              <a:rPr lang="el-GR" i="1" dirty="0"/>
              <a:t> και διαφόρων,</a:t>
            </a:r>
            <a:r>
              <a:rPr lang="el-GR" dirty="0"/>
              <a:t> </a:t>
            </a:r>
            <a:r>
              <a:rPr lang="el-GR" i="1" dirty="0" err="1"/>
              <a:t>ὑπέρ</a:t>
            </a:r>
            <a:r>
              <a:rPr lang="el-GR" i="1" dirty="0"/>
              <a:t> τας </a:t>
            </a:r>
            <a:r>
              <a:rPr lang="el-GR" i="1" dirty="0" err="1"/>
              <a:t>ἐβδομήκοντα</a:t>
            </a:r>
            <a:r>
              <a:rPr lang="el-GR" i="1" dirty="0"/>
              <a:t>[…] </a:t>
            </a:r>
            <a:r>
              <a:rPr lang="el-GR" i="1" dirty="0" err="1"/>
              <a:t>ἒτι</a:t>
            </a:r>
            <a:r>
              <a:rPr lang="el-GR" i="1" dirty="0"/>
              <a:t> </a:t>
            </a:r>
            <a:r>
              <a:rPr lang="el-GR" i="1" dirty="0" err="1"/>
              <a:t>τῶν</a:t>
            </a:r>
            <a:r>
              <a:rPr lang="el-GR" i="1" dirty="0"/>
              <a:t> </a:t>
            </a:r>
            <a:r>
              <a:rPr lang="el-GR" i="1" dirty="0" err="1"/>
              <a:t>ἡμετέρων</a:t>
            </a:r>
            <a:r>
              <a:rPr lang="el-GR" i="1" dirty="0"/>
              <a:t> </a:t>
            </a:r>
            <a:r>
              <a:rPr lang="el-GR" i="1" dirty="0" err="1"/>
              <a:t>ἰδιωτῶν</a:t>
            </a:r>
            <a:r>
              <a:rPr lang="el-GR" i="1" dirty="0"/>
              <a:t> τους </a:t>
            </a:r>
            <a:r>
              <a:rPr lang="el-GR" i="1" dirty="0" err="1"/>
              <a:t>μέν</a:t>
            </a:r>
            <a:r>
              <a:rPr lang="el-GR" i="1" dirty="0"/>
              <a:t> </a:t>
            </a:r>
            <a:r>
              <a:rPr lang="el-GR" i="1" dirty="0" err="1"/>
              <a:t>Δωρικῶς</a:t>
            </a:r>
            <a:r>
              <a:rPr lang="el-GR" i="1" dirty="0"/>
              <a:t>,</a:t>
            </a:r>
            <a:r>
              <a:rPr lang="el-GR" dirty="0"/>
              <a:t> </a:t>
            </a:r>
            <a:r>
              <a:rPr lang="el-GR" i="1" dirty="0"/>
              <a:t>τούς δε </a:t>
            </a:r>
            <a:r>
              <a:rPr lang="el-GR" i="1" dirty="0" err="1"/>
              <a:t>Ἀττικῶς</a:t>
            </a:r>
            <a:r>
              <a:rPr lang="el-GR" i="1" dirty="0"/>
              <a:t>, </a:t>
            </a:r>
            <a:r>
              <a:rPr lang="el-GR" i="1" dirty="0" err="1"/>
              <a:t>ἂλλους</a:t>
            </a:r>
            <a:r>
              <a:rPr lang="el-GR" i="1" dirty="0"/>
              <a:t> </a:t>
            </a:r>
            <a:r>
              <a:rPr lang="el-GR" i="1" dirty="0" err="1"/>
              <a:t>Αἰολικῶς</a:t>
            </a:r>
            <a:r>
              <a:rPr lang="el-GR" i="1" dirty="0"/>
              <a:t>, </a:t>
            </a:r>
            <a:r>
              <a:rPr lang="el-GR" i="1" dirty="0" err="1"/>
              <a:t>ἑτέρους</a:t>
            </a:r>
            <a:r>
              <a:rPr lang="el-GR" i="1" dirty="0"/>
              <a:t> </a:t>
            </a:r>
            <a:r>
              <a:rPr lang="el-GR" i="1" dirty="0" err="1"/>
              <a:t>Ἰωνικῶς</a:t>
            </a:r>
            <a:r>
              <a:rPr lang="el-GR" i="1" dirty="0"/>
              <a:t> </a:t>
            </a:r>
            <a:r>
              <a:rPr lang="el-GR" i="1" dirty="0" err="1"/>
              <a:t>πρός</a:t>
            </a:r>
            <a:r>
              <a:rPr lang="el-GR" i="1" dirty="0"/>
              <a:t> </a:t>
            </a:r>
            <a:r>
              <a:rPr lang="el-GR" i="1" dirty="0" err="1"/>
              <a:t>δέ</a:t>
            </a:r>
            <a:r>
              <a:rPr lang="el-GR" i="1" dirty="0"/>
              <a:t> τούτοις</a:t>
            </a:r>
            <a:r>
              <a:rPr lang="el-GR" dirty="0"/>
              <a:t> </a:t>
            </a:r>
            <a:r>
              <a:rPr lang="el-GR" i="1" dirty="0" err="1"/>
              <a:t>κοινῶς</a:t>
            </a:r>
            <a:r>
              <a:rPr lang="el-GR" i="1" dirty="0"/>
              <a:t> </a:t>
            </a:r>
            <a:r>
              <a:rPr lang="el-GR" i="1" dirty="0" err="1"/>
              <a:t>φθεγγομένους</a:t>
            </a:r>
            <a:r>
              <a:rPr lang="el-GR" i="1" dirty="0"/>
              <a:t> </a:t>
            </a:r>
            <a:r>
              <a:rPr lang="el-GR" i="1" dirty="0" err="1"/>
              <a:t>εὑρήσει</a:t>
            </a:r>
            <a:r>
              <a:rPr lang="el-GR" i="1" dirty="0"/>
              <a:t> τις ».</a:t>
            </a:r>
          </a:p>
          <a:p>
            <a:pPr marL="0" indent="0">
              <a:buNone/>
            </a:pPr>
            <a:r>
              <a:rPr lang="el-GR" b="1" dirty="0"/>
              <a:t>Μετάφραση στα νέα ελληνικά:</a:t>
            </a:r>
            <a:br>
              <a:rPr lang="el-GR" dirty="0"/>
            </a:br>
            <a:r>
              <a:rPr lang="el-GR" dirty="0"/>
              <a:t>«Και τι θα μπορούσα να πω για τις διαλέκτους, αφού είναι πολλές και διάφορες, περισσότερες από εβδομήντα· ακόμη και μεταξύ των δικών μας απλών ανθρώπων, θα βρει κανείς μερικούς που μιλούν δωρικά, άλλους αττικά, άλλους αιολικά, άλλους ιωνικά, και επιπλέον κάποιους που μιλούν στη κοινή (δηλαδή τη γενική) διάλεκτο.»</a:t>
            </a:r>
            <a:endParaRPr lang="el-GR" i="1"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4190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fontScale="92500" lnSpcReduction="20000"/>
          </a:bodyPr>
          <a:lstStyle/>
          <a:p>
            <a:pPr marL="0" indent="0" algn="ctr">
              <a:lnSpc>
                <a:spcPct val="150000"/>
              </a:lnSpc>
              <a:buNone/>
            </a:pPr>
            <a:r>
              <a:rPr lang="el-GR" b="1" dirty="0"/>
              <a:t>Παραδοσιακή διαλεκτική έρευνα: </a:t>
            </a:r>
          </a:p>
          <a:p>
            <a:pPr>
              <a:lnSpc>
                <a:spcPct val="150000"/>
              </a:lnSpc>
            </a:pPr>
            <a:r>
              <a:rPr lang="el-GR" dirty="0"/>
              <a:t>έντονη τάση θεώρησης των νεοελληνικών διαλέκτων ως άμεσων απογόνων των διαλέκτων της Αρχαίας Ελληνικής (</a:t>
            </a:r>
            <a:r>
              <a:rPr lang="el-GR" dirty="0" err="1"/>
              <a:t>Τσοπανάκης</a:t>
            </a:r>
            <a:r>
              <a:rPr lang="el-GR" dirty="0"/>
              <a:t>) =&gt; Έντονη προσπάθεια αναζήτησης αιολικών και δωρικών στοιχείων στις μεσαιωνικές και νεοελληνικές διαλέκτους ή ακόμα και ανίχνευση χαρακτηριστικών της αρχέγονης ινδοευρωπαϊκής (βλ. </a:t>
            </a:r>
            <a:r>
              <a:rPr lang="el-GR" b="1" dirty="0"/>
              <a:t>Αναγνώστου 1902</a:t>
            </a:r>
            <a:r>
              <a:rPr lang="el-GR" dirty="0"/>
              <a:t> για τα Λεσβιακά).</a:t>
            </a:r>
          </a:p>
          <a:p>
            <a:pPr>
              <a:lnSpc>
                <a:spcPct val="150000"/>
              </a:lnSpc>
            </a:pPr>
            <a:endParaRPr lang="el-GR" dirty="0"/>
          </a:p>
          <a:p>
            <a:pPr>
              <a:lnSpc>
                <a:spcPct val="150000"/>
              </a:lnSpc>
            </a:pPr>
            <a:r>
              <a:rPr lang="en-US" b="1" dirty="0" err="1"/>
              <a:t>Heilmaier</a:t>
            </a:r>
            <a:r>
              <a:rPr lang="en-US" b="1" dirty="0"/>
              <a:t> (1834): </a:t>
            </a:r>
            <a:r>
              <a:rPr lang="el-GR" dirty="0"/>
              <a:t>Η Νέα Ελληνική αποτελεί εξέλιξη της κοινής των Ελληνιστικών και Ρωμαϊκών χρόνων και ότι οι παρατηρούμενοι </a:t>
            </a:r>
            <a:r>
              <a:rPr lang="el-GR" dirty="0" err="1"/>
              <a:t>αιολοδωρισμοί</a:t>
            </a:r>
            <a:r>
              <a:rPr lang="el-GR" dirty="0"/>
              <a:t> αποτελούν απλώς νεότερους αναλογικούς σχηματισμούς. Η άποψη αυτή </a:t>
            </a:r>
            <a:r>
              <a:rPr lang="el-GR" dirty="0" err="1"/>
              <a:t>επεβλήθη</a:t>
            </a:r>
            <a:r>
              <a:rPr lang="el-GR" dirty="0"/>
              <a:t> αργότερα από τον </a:t>
            </a:r>
            <a:r>
              <a:rPr lang="el-GR" b="1" dirty="0"/>
              <a:t>Γ. Ν. Χατζιδάκι</a:t>
            </a:r>
            <a:r>
              <a:rPr lang="el-GR" dirty="0"/>
              <a:t> (1892) και είναι πια γενικά παραδεκτή.</a:t>
            </a:r>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0176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a:bodyPr>
          <a:lstStyle/>
          <a:p>
            <a:pPr marL="0" indent="0" algn="ctr">
              <a:lnSpc>
                <a:spcPct val="150000"/>
              </a:lnSpc>
              <a:buNone/>
            </a:pPr>
            <a:r>
              <a:rPr lang="el-GR" b="1" dirty="0"/>
              <a:t>Παραδοσιακή διαλεκτική έρευνα: </a:t>
            </a:r>
          </a:p>
          <a:p>
            <a:pPr>
              <a:lnSpc>
                <a:spcPct val="100000"/>
              </a:lnSpc>
            </a:pPr>
            <a:r>
              <a:rPr lang="el-GR" dirty="0"/>
              <a:t>Ο </a:t>
            </a:r>
            <a:r>
              <a:rPr lang="el-GR" b="1" dirty="0"/>
              <a:t>Χατζιδάκις (1892)</a:t>
            </a:r>
            <a:r>
              <a:rPr lang="el-GR" dirty="0"/>
              <a:t> παρατηρεί ότι ήδη τον 14ο αιώνα η κυπριακή διάλεκτος βρίσκεται διαμορφωμένη στις </a:t>
            </a:r>
            <a:r>
              <a:rPr lang="el-GR" dirty="0" err="1"/>
              <a:t>Ασσίζες</a:t>
            </a:r>
            <a:r>
              <a:rPr lang="el-GR" dirty="0"/>
              <a:t> (=Συνεδριάσεις (δικαστηρίων) ή συλλογές νομικών διατάξεων.)</a:t>
            </a:r>
          </a:p>
          <a:p>
            <a:pPr>
              <a:lnSpc>
                <a:spcPct val="100000"/>
              </a:lnSpc>
            </a:pPr>
            <a:r>
              <a:rPr lang="el-GR" b="1" dirty="0"/>
              <a:t>Ο </a:t>
            </a:r>
            <a:r>
              <a:rPr lang="en-US" b="1" dirty="0" err="1"/>
              <a:t>Kretschmer</a:t>
            </a:r>
            <a:r>
              <a:rPr lang="en-US" b="1" dirty="0"/>
              <a:t> (1905) </a:t>
            </a:r>
            <a:r>
              <a:rPr lang="el-GR" dirty="0"/>
              <a:t>λαμβάνοντας </a:t>
            </a:r>
            <a:r>
              <a:rPr lang="el-GR" dirty="0" err="1"/>
              <a:t>υπ’όψιν</a:t>
            </a:r>
            <a:r>
              <a:rPr lang="el-GR" dirty="0"/>
              <a:t> τους αρχαϊσμούς, τοποθετεί την αρχή των ΝΕΔ τον 3ο αι. π.Χ. (αρχή Ελληνιστικής περιόδου (βλ. και Αναγνωστόπουλο 1926).</a:t>
            </a:r>
          </a:p>
          <a:p>
            <a:pPr>
              <a:lnSpc>
                <a:spcPct val="100000"/>
              </a:lnSpc>
            </a:pPr>
            <a:r>
              <a:rPr lang="en-US" b="1" dirty="0"/>
              <a:t>Heisenberg (1918):</a:t>
            </a:r>
            <a:r>
              <a:rPr lang="en-US" dirty="0"/>
              <a:t> </a:t>
            </a:r>
            <a:r>
              <a:rPr lang="el-GR" dirty="0"/>
              <a:t>θεωρεί ότι οι ΝΕΔ δημιουργούνται μετά την άλωση της Πόλης από τους Σταυροφόρους (1204), όταν παύει να λειτουργεί η ενοποιητική δύναμη της πρωτεύουσας.</a:t>
            </a:r>
          </a:p>
          <a:p>
            <a:pPr>
              <a:lnSpc>
                <a:spcPct val="100000"/>
              </a:lnSpc>
            </a:pPr>
            <a:r>
              <a:rPr lang="el-GR" dirty="0"/>
              <a:t>Ο </a:t>
            </a:r>
            <a:r>
              <a:rPr lang="en-US" b="1" dirty="0" err="1"/>
              <a:t>Meillet</a:t>
            </a:r>
            <a:r>
              <a:rPr lang="en-US" b="1" dirty="0"/>
              <a:t> (1921)</a:t>
            </a:r>
            <a:r>
              <a:rPr lang="en-US" dirty="0"/>
              <a:t> </a:t>
            </a:r>
            <a:r>
              <a:rPr lang="el-GR" dirty="0"/>
              <a:t>τοποθετεί την αρχή τους ανάμεσα στον 8ο και τον 9</a:t>
            </a:r>
            <a:r>
              <a:rPr lang="el-GR" baseline="30000" dirty="0"/>
              <a:t>ο</a:t>
            </a:r>
            <a:r>
              <a:rPr lang="el-GR" dirty="0"/>
              <a:t> αιώνα.</a:t>
            </a:r>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9729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a:bodyPr>
          <a:lstStyle/>
          <a:p>
            <a:endParaRPr lang="el-GR" dirty="0"/>
          </a:p>
          <a:p>
            <a:r>
              <a:rPr lang="el-GR" dirty="0"/>
              <a:t>Ο </a:t>
            </a:r>
            <a:r>
              <a:rPr lang="el-GR" b="1" dirty="0"/>
              <a:t>Τ</a:t>
            </a:r>
            <a:r>
              <a:rPr lang="en-US" b="1" dirty="0" err="1"/>
              <a:t>humb</a:t>
            </a:r>
            <a:r>
              <a:rPr lang="en-US" b="1" dirty="0"/>
              <a:t> (1908) </a:t>
            </a:r>
            <a:r>
              <a:rPr lang="el-GR" dirty="0"/>
              <a:t>υποστηρίζει ότι διαμορφώνονται</a:t>
            </a:r>
            <a:r>
              <a:rPr lang="el-GR" b="1" dirty="0"/>
              <a:t> </a:t>
            </a:r>
            <a:r>
              <a:rPr lang="el-GR" dirty="0"/>
              <a:t>κατά τη διάρκεια του 15ου αιώνα – τοποθετεί όμως την αρχή τους στους πρώτους χριστιανικούς αιώνες-.</a:t>
            </a:r>
          </a:p>
          <a:p>
            <a:endParaRPr lang="el-GR" dirty="0"/>
          </a:p>
          <a:p>
            <a:r>
              <a:rPr lang="el-GR" dirty="0"/>
              <a:t>Ο </a:t>
            </a:r>
            <a:r>
              <a:rPr lang="el-GR" b="1" dirty="0"/>
              <a:t>Αναγνωστόπουλος (1926)</a:t>
            </a:r>
            <a:r>
              <a:rPr lang="el-GR" dirty="0"/>
              <a:t> τοποθετεί την αρχή των νεοελληνικών διαλέκτων στους πρώτους αιώνες του μεσαιωνικού ελληνισμού, θεωρεί όμως ότι η οριστική διαμόρφωση έγινε τον 13ο αιώνα.</a:t>
            </a:r>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5211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a:bodyPr>
          <a:lstStyle/>
          <a:p>
            <a:endParaRPr lang="el-GR" dirty="0"/>
          </a:p>
          <a:p>
            <a:r>
              <a:rPr lang="el-GR" b="1" dirty="0"/>
              <a:t>Ο </a:t>
            </a:r>
            <a:r>
              <a:rPr lang="en-US" b="1" dirty="0"/>
              <a:t>Browning (1995) </a:t>
            </a:r>
            <a:r>
              <a:rPr lang="el-GR" dirty="0"/>
              <a:t>συνδέει την εμφάνιση των νεοελληνικών διαλέκτων με την πολιτική και τη δημογραφική ιστορία των Ελλήνων. Υποστηρίζει ότι η ανίχνευση της περιόδου εμφάνισης των επιμέρους διαλέκτων </a:t>
            </a:r>
            <a:r>
              <a:rPr lang="el-GR" b="1" dirty="0"/>
              <a:t>πρέπει να συνδέεται με την εξέταση των περιόδων κατά τις οποίες οι επιμέρους περιοχές αποκόπηκαν από τον υπόλοιπο ελληνόφωνο κόσμο</a:t>
            </a:r>
            <a:r>
              <a:rPr lang="el-GR" dirty="0"/>
              <a:t>.</a:t>
            </a:r>
          </a:p>
          <a:p>
            <a:endParaRPr lang="el-GR" dirty="0"/>
          </a:p>
          <a:p>
            <a:r>
              <a:rPr lang="en-US" b="1" dirty="0"/>
              <a:t>Browning (1995: 157):</a:t>
            </a:r>
            <a:r>
              <a:rPr lang="en-US" dirty="0"/>
              <a:t> </a:t>
            </a:r>
            <a:r>
              <a:rPr lang="en-US" i="1" dirty="0"/>
              <a:t>«</a:t>
            </a:r>
            <a:r>
              <a:rPr lang="el-GR" i="1" dirty="0"/>
              <a:t>Οι αρχαίες ελληνικές διάλεκτοι είχαν σχεδόν</a:t>
            </a:r>
            <a:r>
              <a:rPr lang="el-GR" dirty="0"/>
              <a:t> </a:t>
            </a:r>
            <a:r>
              <a:rPr lang="el-GR" i="1" dirty="0"/>
              <a:t>αντικατασταθεί εντελώς στους ύστερους ελληνιστικούς χρόνους από την</a:t>
            </a:r>
            <a:r>
              <a:rPr lang="el-GR" dirty="0"/>
              <a:t> </a:t>
            </a:r>
            <a:r>
              <a:rPr lang="el-GR" i="1" dirty="0"/>
              <a:t>κοινή ελληνική που βασιζόταν στην αττική διάλεκτο. Οι νεοελληνικές</a:t>
            </a:r>
            <a:r>
              <a:rPr lang="el-GR" dirty="0"/>
              <a:t> </a:t>
            </a:r>
            <a:r>
              <a:rPr lang="el-GR" i="1" dirty="0"/>
              <a:t>διάλεκτοι – </a:t>
            </a:r>
            <a:r>
              <a:rPr lang="el-GR" b="1" i="1" dirty="0"/>
              <a:t>με κάποιες εξαιρέσεις</a:t>
            </a:r>
            <a:r>
              <a:rPr lang="el-GR" i="1" dirty="0"/>
              <a:t>- είναι το αποτέλεσμα διαλεκτικής</a:t>
            </a:r>
            <a:r>
              <a:rPr lang="el-GR" dirty="0"/>
              <a:t> </a:t>
            </a:r>
            <a:r>
              <a:rPr lang="el-GR" i="1" dirty="0"/>
              <a:t>διαφοροποίησης μέσα σ’ αυτή την κοινή γλώσσα, στην οποία οι αρχαίες</a:t>
            </a:r>
            <a:r>
              <a:rPr lang="el-GR" dirty="0"/>
              <a:t> </a:t>
            </a:r>
            <a:r>
              <a:rPr lang="el-GR" i="1" dirty="0"/>
              <a:t>διάλεκτοι, όσο επέζησαν γενικά, συνεισέφεραν εξαιρετικά λίγο».</a:t>
            </a:r>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6423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lnSpcReduction="10000"/>
          </a:bodyPr>
          <a:lstStyle/>
          <a:p>
            <a:endParaRPr lang="el-GR" dirty="0"/>
          </a:p>
          <a:p>
            <a:r>
              <a:rPr lang="en-US" b="1" dirty="0" err="1"/>
              <a:t>Hodot</a:t>
            </a:r>
            <a:r>
              <a:rPr lang="en-US" b="1" dirty="0"/>
              <a:t> (2000: 33):</a:t>
            </a:r>
            <a:r>
              <a:rPr lang="en-US" dirty="0"/>
              <a:t> </a:t>
            </a:r>
            <a:endParaRPr lang="el-GR" dirty="0"/>
          </a:p>
          <a:p>
            <a:pPr marL="0" indent="0" algn="just">
              <a:lnSpc>
                <a:spcPct val="150000"/>
              </a:lnSpc>
              <a:buNone/>
            </a:pPr>
            <a:r>
              <a:rPr lang="en-US" i="1" dirty="0"/>
              <a:t>“</a:t>
            </a:r>
            <a:r>
              <a:rPr lang="en-US" b="1" i="1" dirty="0"/>
              <a:t>H </a:t>
            </a:r>
            <a:r>
              <a:rPr lang="el-GR" b="1" i="1" dirty="0"/>
              <a:t>ύπαρξη συνέχειας</a:t>
            </a:r>
            <a:r>
              <a:rPr lang="el-GR" i="1" dirty="0"/>
              <a:t> ανάμεσα στις αρχαίες και τις</a:t>
            </a:r>
            <a:r>
              <a:rPr lang="el-GR" dirty="0"/>
              <a:t> </a:t>
            </a:r>
            <a:r>
              <a:rPr lang="el-GR" i="1" dirty="0"/>
              <a:t>σύγχρονες διαλέκτους είναι σε γενικές γραμμές </a:t>
            </a:r>
            <a:r>
              <a:rPr lang="el-GR" b="1" i="1" dirty="0"/>
              <a:t>απίθανη</a:t>
            </a:r>
            <a:r>
              <a:rPr lang="el-GR" i="1" dirty="0"/>
              <a:t> και πάντως μη αποδείξιμη.[…] Στην ουσία, την ιστορία της Ελληνικής διατρέχει το ίδιο</a:t>
            </a:r>
            <a:r>
              <a:rPr lang="el-GR" dirty="0"/>
              <a:t> </a:t>
            </a:r>
            <a:r>
              <a:rPr lang="el-GR" i="1" dirty="0"/>
              <a:t>πρόβλημα: το ευρέως διαδεδομένο συναίσθημα μιας διπλής ένταξης, α.</a:t>
            </a:r>
            <a:r>
              <a:rPr lang="el-GR" dirty="0"/>
              <a:t> </a:t>
            </a:r>
            <a:r>
              <a:rPr lang="el-GR" i="1" dirty="0"/>
              <a:t>στην μεγάλη ελληνόφωνη κοινότητα και την παιδεία της, β. στην ιδιαίτερη</a:t>
            </a:r>
            <a:r>
              <a:rPr lang="el-GR" dirty="0"/>
              <a:t> </a:t>
            </a:r>
            <a:r>
              <a:rPr lang="el-GR" i="1" dirty="0"/>
              <a:t>πατρίδα –φορέα ιδιαίτερων αξιών- και στο ιδίωμά της. Για το λόγο αυτό</a:t>
            </a:r>
            <a:r>
              <a:rPr lang="el-GR" dirty="0"/>
              <a:t> </a:t>
            </a:r>
            <a:r>
              <a:rPr lang="el-GR" i="1" dirty="0"/>
              <a:t>[…] η πολιτική, κοινωνική και πολιτισμική ιστορία έχει </a:t>
            </a:r>
            <a:r>
              <a:rPr lang="el-GR" i="1" dirty="0" err="1"/>
              <a:t>διαπλακεί</a:t>
            </a:r>
            <a:r>
              <a:rPr lang="el-GR" i="1" dirty="0"/>
              <a:t> και</a:t>
            </a:r>
            <a:r>
              <a:rPr lang="el-GR" dirty="0"/>
              <a:t> </a:t>
            </a:r>
            <a:r>
              <a:rPr lang="el-GR" i="1" dirty="0" err="1"/>
              <a:t>διαπλέκεται</a:t>
            </a:r>
            <a:r>
              <a:rPr lang="el-GR" i="1" dirty="0"/>
              <a:t> ακόμη με την καθαυτό γλωσσική εξέλιξη, παρόλο που τα</a:t>
            </a:r>
            <a:r>
              <a:rPr lang="el-GR" dirty="0"/>
              <a:t> </a:t>
            </a:r>
            <a:r>
              <a:rPr lang="el-GR" i="1" dirty="0"/>
              <a:t>φαινόμενα που σχετίζονται με την εξέλιξη αυτή δεν αποκτούν την πλήρη</a:t>
            </a:r>
            <a:r>
              <a:rPr lang="el-GR" dirty="0"/>
              <a:t> </a:t>
            </a:r>
            <a:r>
              <a:rPr lang="el-GR" i="1" dirty="0"/>
              <a:t>σημασία τους παρά μόνο μέσα στη μακρά διάρκεια”</a:t>
            </a:r>
            <a:r>
              <a:rPr lang="el-GR" dirty="0"/>
              <a:t>.</a:t>
            </a:r>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028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fontScale="92500" lnSpcReduction="20000"/>
          </a:bodyPr>
          <a:lstStyle/>
          <a:p>
            <a:endParaRPr lang="el-GR" dirty="0"/>
          </a:p>
          <a:p>
            <a:pPr algn="just">
              <a:lnSpc>
                <a:spcPct val="110000"/>
              </a:lnSpc>
            </a:pPr>
            <a:r>
              <a:rPr lang="el-GR" b="1" dirty="0"/>
              <a:t>Δύσκολη η χρονολόγηση της αφετηρίας:</a:t>
            </a:r>
            <a:endParaRPr lang="el-GR" dirty="0"/>
          </a:p>
          <a:p>
            <a:pPr algn="just">
              <a:lnSpc>
                <a:spcPct val="110000"/>
              </a:lnSpc>
            </a:pPr>
            <a:r>
              <a:rPr lang="el-GR" b="1" dirty="0"/>
              <a:t>α. Άλλο πράγμα η αφετηρία και η χρονολόγηση των αρχαϊσμών μιας</a:t>
            </a:r>
            <a:r>
              <a:rPr lang="el-GR" dirty="0"/>
              <a:t> </a:t>
            </a:r>
            <a:r>
              <a:rPr lang="el-GR" b="1" dirty="0"/>
              <a:t>διαλέκτου και άλλο η διαμόρφωση της φυσιογνωμίας της.</a:t>
            </a:r>
          </a:p>
          <a:p>
            <a:pPr algn="just">
              <a:lnSpc>
                <a:spcPct val="110000"/>
              </a:lnSpc>
            </a:pPr>
            <a:r>
              <a:rPr lang="el-GR" b="1" dirty="0"/>
              <a:t>β.</a:t>
            </a:r>
            <a:r>
              <a:rPr lang="el-GR" dirty="0"/>
              <a:t> Η άποψη των </a:t>
            </a:r>
            <a:r>
              <a:rPr lang="en-US" dirty="0"/>
              <a:t>Heisenberg, </a:t>
            </a:r>
            <a:r>
              <a:rPr lang="en-US" dirty="0" err="1"/>
              <a:t>Meillet</a:t>
            </a:r>
            <a:r>
              <a:rPr lang="en-US" dirty="0"/>
              <a:t>, Thumb </a:t>
            </a:r>
            <a:r>
              <a:rPr lang="el-GR" dirty="0"/>
              <a:t>και άλλων στηρίζεται κυρίως στη χρονολόγηση της </a:t>
            </a:r>
            <a:r>
              <a:rPr lang="el-GR" b="1" dirty="0"/>
              <a:t>γραπτής μαρτυρίας των διαλεκτικών</a:t>
            </a:r>
            <a:r>
              <a:rPr lang="el-GR" dirty="0"/>
              <a:t> </a:t>
            </a:r>
            <a:r>
              <a:rPr lang="el-GR" b="1" dirty="0"/>
              <a:t>νεωτερισμών</a:t>
            </a:r>
            <a:r>
              <a:rPr lang="el-GR" dirty="0"/>
              <a:t>.</a:t>
            </a:r>
          </a:p>
          <a:p>
            <a:pPr algn="just">
              <a:lnSpc>
                <a:spcPct val="110000"/>
              </a:lnSpc>
            </a:pPr>
            <a:r>
              <a:rPr lang="el-GR" b="1" dirty="0"/>
              <a:t>γ. </a:t>
            </a:r>
            <a:r>
              <a:rPr lang="el-GR" dirty="0"/>
              <a:t>Δεν απαντούν διαλεκτικά φαινόμενα στα κείμενα της α’ χιλιετίας, καθώς η γραφόμενη ελληνική γλώσσα της περιόδου αυτής είναι μια λόγια γλώσσα, παγιωμένη, που ακολουθεί πιστά τα διδάγματα των </a:t>
            </a:r>
            <a:r>
              <a:rPr lang="el-GR" b="1" dirty="0"/>
              <a:t>Αττικιστών.</a:t>
            </a:r>
            <a:r>
              <a:rPr lang="el-GR" dirty="0"/>
              <a:t> Στο «περιθώριο» της λόγιας γλώσσας υπήρχε η ομιλούμενη γλώσσα του απλού λαού, οι χρήστες της οποίας ή δεν ήξεραν να γράφουν ή δεν την έκριναν άξια να γράφεται.</a:t>
            </a:r>
          </a:p>
          <a:p>
            <a:pPr algn="just">
              <a:lnSpc>
                <a:spcPct val="110000"/>
              </a:lnSpc>
            </a:pPr>
            <a:r>
              <a:rPr lang="el-GR" b="1" dirty="0"/>
              <a:t>Επομένως:</a:t>
            </a:r>
            <a:r>
              <a:rPr lang="el-GR" dirty="0"/>
              <a:t> Η σχηματική παρουσίαση της ιστορίας της Ελληνικής ακυρώνει – με κάποιες εξαιρέσεις (π.χ. Τσακώνικα) - την πιθανότητα ύπαρξης συνέχειας ανάμεσα στις αρχαιοελληνικές και τις νεοελληνικές διαλέκτους.</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0830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69848" y="1920240"/>
            <a:ext cx="10058400" cy="4513811"/>
          </a:xfrm>
        </p:spPr>
        <p:txBody>
          <a:bodyPr>
            <a:normAutofit/>
          </a:bodyPr>
          <a:lstStyle/>
          <a:p>
            <a:endParaRPr lang="el-GR" dirty="0"/>
          </a:p>
          <a:p>
            <a:r>
              <a:rPr lang="el-GR" b="1" dirty="0"/>
              <a:t>Όμως: Υπάρχουν κατάλοιπα αρχαιοελληνικών διαλέκτων</a:t>
            </a:r>
            <a:endParaRPr lang="el-GR" dirty="0"/>
          </a:p>
          <a:p>
            <a:r>
              <a:rPr lang="el-GR" dirty="0"/>
              <a:t>Διαπιστώνεται συχνά ότι εκτός από τα χαρακτηριστικά της Κοινής στις νεοελληνικές διαλέκτους, επιβιώνουν και χαρακτηριστικά των αρχαιοελληνικών διαλέκτων (ιωνικά, δωρικά, αιολικά).</a:t>
            </a:r>
          </a:p>
          <a:p>
            <a:r>
              <a:rPr lang="el-GR" dirty="0"/>
              <a:t>Οι </a:t>
            </a:r>
            <a:r>
              <a:rPr lang="el-GR" dirty="0" err="1"/>
              <a:t>δωρισμοί</a:t>
            </a:r>
            <a:r>
              <a:rPr lang="el-GR" dirty="0"/>
              <a:t> που επιβιώνουν ως σήμερα έχουν οδηγήσει τους ερευνητές στην δημιουργία του όρου </a:t>
            </a:r>
            <a:r>
              <a:rPr lang="el-GR" b="1" dirty="0"/>
              <a:t>‘δωρική διαλεκτική ζώνη της Ελληνικής’ </a:t>
            </a:r>
            <a:r>
              <a:rPr lang="el-GR" dirty="0"/>
              <a:t>που περιλαμβάνει την Κρήτη, την Πελοπόννησο, τα Δωδεκάνησα και εν μέρει την Κύπρο, την Ήπειρο, τα Επτάνησα και την Κάτω Ιταλία.</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329796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pPr marL="0" indent="0">
              <a:buNone/>
            </a:pPr>
            <a:endParaRPr lang="el-GR" dirty="0"/>
          </a:p>
          <a:p>
            <a:pPr marL="0" indent="0" algn="ctr">
              <a:lnSpc>
                <a:spcPct val="150000"/>
              </a:lnSpc>
              <a:buNone/>
            </a:pPr>
            <a:r>
              <a:rPr lang="el-GR" sz="2300" dirty="0"/>
              <a:t>η </a:t>
            </a:r>
            <a:r>
              <a:rPr lang="el-GR" sz="2300" b="1" dirty="0">
                <a:solidFill>
                  <a:schemeClr val="accent1"/>
                </a:solidFill>
              </a:rPr>
              <a:t>γλωσσική στάση </a:t>
            </a:r>
            <a:r>
              <a:rPr lang="el-GR" sz="2300" dirty="0"/>
              <a:t>αφορά  </a:t>
            </a:r>
            <a:r>
              <a:rPr lang="el-GR" sz="2300" i="1" dirty="0"/>
              <a:t>την </a:t>
            </a:r>
            <a:r>
              <a:rPr lang="el-GR" sz="2300" b="1" i="1" dirty="0">
                <a:solidFill>
                  <a:schemeClr val="accent1"/>
                </a:solidFill>
              </a:rPr>
              <a:t>αντίληψη</a:t>
            </a:r>
            <a:r>
              <a:rPr lang="el-GR" sz="2300" i="1" dirty="0"/>
              <a:t> που έχουν για τις ιδιότητες της γλώσσας οι διάφορες εθνοτικές και κοινωνικές ομάδες ομιλητών/τριών, </a:t>
            </a:r>
            <a:r>
              <a:rPr lang="el-GR" sz="2300" b="1" i="1" dirty="0">
                <a:solidFill>
                  <a:schemeClr val="accent1"/>
                </a:solidFill>
              </a:rPr>
              <a:t>ανεξάρτητα από τα πορίσματα των γλωσσολογικών ερευνών </a:t>
            </a:r>
          </a:p>
          <a:p>
            <a:pPr algn="ctr"/>
            <a:endParaRPr lang="el-GR" dirty="0"/>
          </a:p>
        </p:txBody>
      </p:sp>
      <p:pic>
        <p:nvPicPr>
          <p:cNvPr id="4" name="Picture 2">
            <a:extLst>
              <a:ext uri="{FF2B5EF4-FFF2-40B4-BE49-F238E27FC236}">
                <a16:creationId xmlns:a16="http://schemas.microsoft.com/office/drawing/2014/main" id="{79ABAC1B-7596-C347-AF9D-A1EF0D1D8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151" y="4206428"/>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00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a:bodyPr>
          <a:lstStyle/>
          <a:p>
            <a:endParaRPr lang="el-GR" dirty="0"/>
          </a:p>
          <a:p>
            <a:r>
              <a:rPr lang="el-GR" b="1" dirty="0"/>
              <a:t>Μερικά χαρακτηριστικά φαινόμενα:</a:t>
            </a:r>
          </a:p>
          <a:p>
            <a:endParaRPr lang="el-GR" dirty="0"/>
          </a:p>
          <a:p>
            <a:pPr marL="274320" lvl="1" indent="0">
              <a:lnSpc>
                <a:spcPct val="150000"/>
              </a:lnSpc>
              <a:buNone/>
            </a:pPr>
            <a:r>
              <a:rPr lang="el-GR" dirty="0"/>
              <a:t>Α) Η διατήρηση του δωρικού μακρού α </a:t>
            </a:r>
            <a:r>
              <a:rPr lang="el-GR" i="1" dirty="0"/>
              <a:t>α </a:t>
            </a:r>
            <a:r>
              <a:rPr lang="el-GR" i="1" dirty="0" err="1"/>
              <a:t>φωνά</a:t>
            </a:r>
            <a:r>
              <a:rPr lang="el-GR" dirty="0"/>
              <a:t> στην Τσακωνιά.</a:t>
            </a:r>
          </a:p>
          <a:p>
            <a:pPr marL="274320" lvl="1" indent="0">
              <a:lnSpc>
                <a:spcPct val="150000"/>
              </a:lnSpc>
              <a:buNone/>
            </a:pPr>
            <a:r>
              <a:rPr lang="el-GR" dirty="0"/>
              <a:t>Β) Η προφορά του αρχαίου υ ως ου, π.χ. </a:t>
            </a:r>
            <a:r>
              <a:rPr lang="el-GR" i="1" dirty="0" err="1"/>
              <a:t>σούκο</a:t>
            </a:r>
            <a:r>
              <a:rPr lang="el-GR" dirty="0"/>
              <a:t> αντί για </a:t>
            </a:r>
            <a:r>
              <a:rPr lang="el-GR" i="1" dirty="0"/>
              <a:t>σύκο</a:t>
            </a:r>
            <a:r>
              <a:rPr lang="el-GR" dirty="0"/>
              <a:t> στην Τσακωνιά, τη Μάνη, τα Μέγαρα, την Αίγινα, την Παλιά Αθήνα και την Κύμη, </a:t>
            </a:r>
            <a:r>
              <a:rPr lang="el-GR" i="1" dirty="0" err="1"/>
              <a:t>κρούβγω</a:t>
            </a:r>
            <a:r>
              <a:rPr lang="el-GR" dirty="0"/>
              <a:t> αντί για </a:t>
            </a:r>
            <a:r>
              <a:rPr lang="el-GR" i="1" dirty="0" err="1"/>
              <a:t>κρύβγω</a:t>
            </a:r>
            <a:r>
              <a:rPr lang="el-GR" dirty="0"/>
              <a:t> στην Κρήτη.</a:t>
            </a:r>
          </a:p>
          <a:p>
            <a:pPr marL="274320" lvl="1" indent="0">
              <a:lnSpc>
                <a:spcPct val="150000"/>
              </a:lnSpc>
              <a:buNone/>
            </a:pPr>
            <a:r>
              <a:rPr lang="el-GR" dirty="0"/>
              <a:t>Γ) Η αφομοίωση των έρρινων σε περιβάλλον πριν από άηχα κλειστά /</a:t>
            </a:r>
            <a:r>
              <a:rPr lang="en-US" dirty="0"/>
              <a:t>k/,</a:t>
            </a:r>
            <a:r>
              <a:rPr lang="el-GR" dirty="0"/>
              <a:t> </a:t>
            </a:r>
            <a:r>
              <a:rPr lang="en-US" dirty="0"/>
              <a:t>/p/ /t/. </a:t>
            </a:r>
            <a:r>
              <a:rPr lang="el-GR" dirty="0"/>
              <a:t>Π.χ. </a:t>
            </a:r>
            <a:r>
              <a:rPr lang="el-GR" i="1" dirty="0" err="1"/>
              <a:t>αππωθώ</a:t>
            </a:r>
            <a:r>
              <a:rPr lang="el-GR" i="1" dirty="0"/>
              <a:t> &lt; </a:t>
            </a:r>
            <a:r>
              <a:rPr lang="el-GR" i="1" dirty="0" err="1"/>
              <a:t>αμπωθώ</a:t>
            </a:r>
            <a:r>
              <a:rPr lang="el-GR" dirty="0"/>
              <a:t> στην Κύπρο, </a:t>
            </a:r>
            <a:r>
              <a:rPr lang="el-GR" i="1" dirty="0" err="1"/>
              <a:t>συππέθερος</a:t>
            </a:r>
            <a:r>
              <a:rPr lang="el-GR" dirty="0"/>
              <a:t> στην Κάρπαθο </a:t>
            </a:r>
            <a:r>
              <a:rPr lang="el-GR" dirty="0" err="1"/>
              <a:t>κλ.π</a:t>
            </a:r>
            <a:r>
              <a:rPr lang="el-GR" dirty="0"/>
              <a:t>.</a:t>
            </a:r>
          </a:p>
          <a:p>
            <a:pPr marL="274320" lvl="1" indent="0">
              <a:lnSpc>
                <a:spcPct val="150000"/>
              </a:lnSpc>
              <a:buNone/>
            </a:pPr>
            <a:r>
              <a:rPr lang="el-GR" dirty="0"/>
              <a:t>Δ) Αφομοίωση του συριστικού /</a:t>
            </a:r>
            <a:r>
              <a:rPr lang="en-US" dirty="0"/>
              <a:t>s/ </a:t>
            </a:r>
            <a:r>
              <a:rPr lang="el-GR" dirty="0"/>
              <a:t>από το επόμενο σύμφωνο. Π.χ. </a:t>
            </a:r>
            <a:r>
              <a:rPr lang="el-GR" i="1" dirty="0" err="1"/>
              <a:t>γύριμμα</a:t>
            </a:r>
            <a:r>
              <a:rPr lang="el-GR" i="1" dirty="0"/>
              <a:t> </a:t>
            </a:r>
            <a:r>
              <a:rPr lang="el-GR" dirty="0"/>
              <a:t>στην Κάτω Ιταλία, </a:t>
            </a:r>
            <a:r>
              <a:rPr lang="el-GR" i="1" dirty="0"/>
              <a:t>ο</a:t>
            </a:r>
            <a:r>
              <a:rPr lang="el-GR" dirty="0"/>
              <a:t> </a:t>
            </a:r>
            <a:r>
              <a:rPr lang="el-GR" i="1" dirty="0" err="1"/>
              <a:t>πατέραμμου</a:t>
            </a:r>
            <a:r>
              <a:rPr lang="el-GR" i="1" dirty="0"/>
              <a:t> </a:t>
            </a:r>
            <a:r>
              <a:rPr lang="el-GR" dirty="0"/>
              <a:t>στη Μάνη και την Κορσική </a:t>
            </a:r>
            <a:r>
              <a:rPr lang="el-GR" dirty="0" err="1"/>
              <a:t>κλ.π</a:t>
            </a:r>
            <a:r>
              <a:rPr lang="el-GR" dirty="0"/>
              <a:t>.</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1321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a:bodyPr>
          <a:lstStyle/>
          <a:p>
            <a:pPr marL="0" indent="0">
              <a:buNone/>
            </a:pPr>
            <a:r>
              <a:rPr lang="el-GR" b="1" dirty="0"/>
              <a:t>Συνοψίζοντας διαπιστώνουμε:</a:t>
            </a:r>
          </a:p>
          <a:p>
            <a:pPr marL="0" indent="0">
              <a:buNone/>
            </a:pPr>
            <a:endParaRPr lang="el-GR" b="1" dirty="0"/>
          </a:p>
          <a:p>
            <a:pPr>
              <a:lnSpc>
                <a:spcPct val="100000"/>
              </a:lnSpc>
            </a:pPr>
            <a:r>
              <a:rPr lang="el-GR" dirty="0"/>
              <a:t>Το πότε ακριβώς συντελέστηκε η </a:t>
            </a:r>
            <a:r>
              <a:rPr lang="el-GR" dirty="0" err="1"/>
              <a:t>διαλεκτολογική</a:t>
            </a:r>
            <a:r>
              <a:rPr lang="el-GR" dirty="0"/>
              <a:t> διάσπαση της Νέας Ελληνικής δεν είναι δυνατό να οριστεί για ολόκληρο τον ελληνικό χώρο, καθώς δεν υπάρχουν για όλες τις διαλεκτικές μορφές της ελληνικής πηγές οι οποίες να προσφέρουν σχετικές μαρτυρίες.</a:t>
            </a:r>
          </a:p>
          <a:p>
            <a:pPr marL="0" indent="0">
              <a:lnSpc>
                <a:spcPct val="100000"/>
              </a:lnSpc>
              <a:buNone/>
            </a:pPr>
            <a:endParaRPr lang="el-GR" dirty="0"/>
          </a:p>
          <a:p>
            <a:pPr>
              <a:lnSpc>
                <a:spcPct val="100000"/>
              </a:lnSpc>
            </a:pPr>
            <a:r>
              <a:rPr lang="el-GR" dirty="0"/>
              <a:t>Γεγονός είναι πάντως ότι σε κυπριακά κείμενα του 14</a:t>
            </a:r>
            <a:r>
              <a:rPr lang="el-GR" baseline="30000" dirty="0"/>
              <a:t>ου</a:t>
            </a:r>
            <a:r>
              <a:rPr lang="el-GR" dirty="0"/>
              <a:t> -15ου αιώνα (</a:t>
            </a:r>
            <a:r>
              <a:rPr lang="el-GR" i="1" dirty="0" err="1"/>
              <a:t>Ασσίζες</a:t>
            </a:r>
            <a:r>
              <a:rPr lang="el-GR" dirty="0"/>
              <a:t> της Κύπρου, </a:t>
            </a:r>
            <a:r>
              <a:rPr lang="el-GR" i="1" dirty="0"/>
              <a:t>Χρονικά</a:t>
            </a:r>
            <a:r>
              <a:rPr lang="el-GR" dirty="0"/>
              <a:t> του Λ. Μαχαιρά και του Γ. </a:t>
            </a:r>
            <a:r>
              <a:rPr lang="el-GR" dirty="0" err="1"/>
              <a:t>Βουστρώνιου</a:t>
            </a:r>
            <a:r>
              <a:rPr lang="el-GR" dirty="0"/>
              <a:t>) παρουσιάζονται χαρακτηριστικά γνωρίσματα των τυπικών ιδιωμάτων της Κύπρου.</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357226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fontScale="92500" lnSpcReduction="10000"/>
          </a:bodyPr>
          <a:lstStyle/>
          <a:p>
            <a:endParaRPr lang="el-GR" dirty="0"/>
          </a:p>
          <a:p>
            <a:pPr marL="0" indent="0">
              <a:buNone/>
            </a:pPr>
            <a:r>
              <a:rPr lang="el-GR" b="1" dirty="0"/>
              <a:t>Συνοψίζοντας διαπιστώνουμε:</a:t>
            </a:r>
          </a:p>
          <a:p>
            <a:endParaRPr lang="el-GR" dirty="0"/>
          </a:p>
          <a:p>
            <a:pPr>
              <a:lnSpc>
                <a:spcPct val="110000"/>
              </a:lnSpc>
            </a:pPr>
            <a:r>
              <a:rPr lang="el-GR" dirty="0"/>
              <a:t>Αντίστοιχα, σε κρητικά ποιήματα του 16</a:t>
            </a:r>
            <a:r>
              <a:rPr lang="el-GR" baseline="30000" dirty="0"/>
              <a:t>ου</a:t>
            </a:r>
            <a:r>
              <a:rPr lang="el-GR" dirty="0"/>
              <a:t> -17ου αιώνα βρίσκουμε διαμορφωμένα όλα σχεδόν τα στοιχεία των σημερινών ιδιωμάτων της Κρήτης.</a:t>
            </a:r>
          </a:p>
          <a:p>
            <a:pPr>
              <a:lnSpc>
                <a:spcPct val="110000"/>
              </a:lnSpc>
            </a:pPr>
            <a:r>
              <a:rPr lang="el-GR" b="1" dirty="0"/>
              <a:t>Τα συγκεκριμένα στοιχεία μας κάνουν να υποθέσουμε ότι στα χρόνια</a:t>
            </a:r>
            <a:r>
              <a:rPr lang="el-GR" dirty="0"/>
              <a:t> </a:t>
            </a:r>
            <a:r>
              <a:rPr lang="el-GR" b="1" dirty="0"/>
              <a:t>της Άλωσης η διαμόρφωση των σημερινών διαλέκτων βρισκόταν ήδη σε προχωρημένο στάδιο.</a:t>
            </a:r>
            <a:endParaRPr lang="el-GR" dirty="0"/>
          </a:p>
          <a:p>
            <a:pPr>
              <a:lnSpc>
                <a:spcPct val="110000"/>
              </a:lnSpc>
            </a:pPr>
            <a:r>
              <a:rPr lang="el-GR" dirty="0"/>
              <a:t>Άλωση της Πόλης (1453): Συμβατικό τέρμα της μεσαιωνικής περιόδου της Ελληνικής και έναρξη της νεοελληνικής περιόδου.</a:t>
            </a:r>
          </a:p>
          <a:p>
            <a:pPr>
              <a:lnSpc>
                <a:spcPct val="110000"/>
              </a:lnSpc>
            </a:pPr>
            <a:r>
              <a:rPr lang="el-GR" b="1" dirty="0"/>
              <a:t>Η ελληνική γλώσσα διαμορφώνεται</a:t>
            </a:r>
            <a:r>
              <a:rPr lang="el-GR" dirty="0"/>
              <a:t> </a:t>
            </a:r>
            <a:r>
              <a:rPr lang="el-GR" b="1" dirty="0"/>
              <a:t>πολύ πριν την Άλωση και</a:t>
            </a:r>
            <a:r>
              <a:rPr lang="el-GR" dirty="0"/>
              <a:t> </a:t>
            </a:r>
            <a:r>
              <a:rPr lang="el-GR" b="1" dirty="0"/>
              <a:t>οι ρίζες της απαντώνται σε προηγούμενες περιόδους.</a:t>
            </a:r>
            <a:r>
              <a:rPr lang="el-GR" dirty="0"/>
              <a:t> Σε μερικές περιοχές τα νεότερα στοιχεία απαντώνται πρόωρα, ενώ σε άλλες μεταγενέστερα.</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6478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a:bodyPr>
          <a:lstStyle/>
          <a:p>
            <a:endParaRPr lang="el-GR" dirty="0"/>
          </a:p>
          <a:p>
            <a:pPr marL="0" indent="0">
              <a:buNone/>
            </a:pPr>
            <a:r>
              <a:rPr lang="el-GR" b="1" dirty="0"/>
              <a:t>Συνοψίζοντας διαπιστώνουμε:</a:t>
            </a:r>
          </a:p>
          <a:p>
            <a:endParaRPr lang="el-GR" dirty="0"/>
          </a:p>
          <a:p>
            <a:r>
              <a:rPr lang="el-GR" b="1" dirty="0"/>
              <a:t>Ασφαλή συμπεράσματα μπορούν να εξαχθούν μετά από</a:t>
            </a:r>
            <a:r>
              <a:rPr lang="el-GR" dirty="0"/>
              <a:t> </a:t>
            </a:r>
            <a:r>
              <a:rPr lang="el-GR" b="1" dirty="0"/>
              <a:t>εκτεταμένη έρευνα πηγών:</a:t>
            </a:r>
            <a:endParaRPr lang="el-GR" dirty="0"/>
          </a:p>
          <a:p>
            <a:r>
              <a:rPr lang="el-GR" dirty="0"/>
              <a:t>Συστηματική μελέτη των μεσαιωνικών ελληνικών διαλέκτων (Αρχείο </a:t>
            </a:r>
            <a:r>
              <a:rPr lang="en-US" dirty="0"/>
              <a:t>Cambridge, </a:t>
            </a:r>
            <a:r>
              <a:rPr lang="el-GR" dirty="0"/>
              <a:t>ΕΝΕΔΙ)</a:t>
            </a:r>
          </a:p>
          <a:p>
            <a:r>
              <a:rPr lang="el-GR" dirty="0"/>
              <a:t>Μελέτη φαινομένων γλωσσικής επαφής (Πολλά χαρακτηριστικά των βορείων ιδιωμάτων φαίνεται να έχουν παμβαλκανικό χαρακτήρα. Π.χ. η αποβολή άτονων φωνηέντων).</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924170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fontScale="85000" lnSpcReduction="20000"/>
          </a:bodyPr>
          <a:lstStyle/>
          <a:p>
            <a:endParaRPr lang="el-GR" dirty="0"/>
          </a:p>
          <a:p>
            <a:pPr marL="0" indent="0" algn="ctr">
              <a:buNone/>
            </a:pPr>
            <a:r>
              <a:rPr lang="el-GR" b="1" dirty="0"/>
              <a:t>Παράγοντες που επηρεάζουν τη μορφή των διαλέκτων –</a:t>
            </a:r>
            <a:r>
              <a:rPr lang="el-GR" dirty="0"/>
              <a:t> </a:t>
            </a:r>
            <a:r>
              <a:rPr lang="el-GR" b="1" dirty="0"/>
              <a:t>Αλλαγή/εξέλιξη</a:t>
            </a:r>
          </a:p>
          <a:p>
            <a:endParaRPr lang="el-GR" dirty="0"/>
          </a:p>
          <a:p>
            <a:pPr>
              <a:lnSpc>
                <a:spcPct val="120000"/>
              </a:lnSpc>
            </a:pPr>
            <a:r>
              <a:rPr lang="el-GR" b="1" dirty="0"/>
              <a:t>α. </a:t>
            </a:r>
            <a:r>
              <a:rPr lang="el-GR" b="1" dirty="0" err="1"/>
              <a:t>Ενδογλωσσικοί</a:t>
            </a:r>
            <a:r>
              <a:rPr lang="el-GR" b="1" dirty="0"/>
              <a:t> παράγοντες:</a:t>
            </a:r>
            <a:r>
              <a:rPr lang="el-GR" dirty="0"/>
              <a:t> </a:t>
            </a:r>
            <a:r>
              <a:rPr lang="en-US" dirty="0"/>
              <a:t>F. D. Saussure: «</a:t>
            </a:r>
            <a:r>
              <a:rPr lang="el-GR" b="1" i="1" dirty="0"/>
              <a:t>οι διαφορετικές</a:t>
            </a:r>
            <a:r>
              <a:rPr lang="el-GR" dirty="0"/>
              <a:t> </a:t>
            </a:r>
            <a:r>
              <a:rPr lang="el-GR" b="1" i="1" dirty="0"/>
              <a:t>γλωσσικές επιτελέσεις μέσα στο χρόνο οδηγούν στην αλλαγή».</a:t>
            </a:r>
            <a:endParaRPr lang="el-GR" dirty="0"/>
          </a:p>
          <a:p>
            <a:pPr>
              <a:lnSpc>
                <a:spcPct val="120000"/>
              </a:lnSpc>
            </a:pPr>
            <a:r>
              <a:rPr lang="el-GR" b="1" dirty="0"/>
              <a:t>β. </a:t>
            </a:r>
            <a:r>
              <a:rPr lang="el-GR" b="1" dirty="0" err="1"/>
              <a:t>Εξωγλωσσικοί</a:t>
            </a:r>
            <a:r>
              <a:rPr lang="el-GR" b="1" dirty="0"/>
              <a:t> παράγοντες</a:t>
            </a:r>
            <a:r>
              <a:rPr lang="el-GR" dirty="0"/>
              <a:t> (γεωγραφικοί - ιστορικοί - πολιτικοί):</a:t>
            </a:r>
          </a:p>
          <a:p>
            <a:pPr marL="274320" lvl="1" indent="0">
              <a:lnSpc>
                <a:spcPct val="120000"/>
              </a:lnSpc>
              <a:buNone/>
            </a:pPr>
            <a:r>
              <a:rPr lang="el-GR" dirty="0"/>
              <a:t>απομόνωση (Τσακωνιά, Σαμοθράκη </a:t>
            </a:r>
            <a:r>
              <a:rPr lang="el-GR" dirty="0" err="1"/>
              <a:t>κλ.π</a:t>
            </a:r>
            <a:r>
              <a:rPr lang="el-GR" dirty="0"/>
              <a:t>)</a:t>
            </a:r>
          </a:p>
          <a:p>
            <a:pPr marL="274320" lvl="1" indent="0">
              <a:lnSpc>
                <a:spcPct val="120000"/>
              </a:lnSpc>
              <a:buNone/>
            </a:pPr>
            <a:r>
              <a:rPr lang="el-GR" dirty="0"/>
              <a:t>επαφή (Ενετική Κατοχή στα Επτάνησα </a:t>
            </a:r>
            <a:r>
              <a:rPr lang="el-GR" dirty="0" err="1"/>
              <a:t>κλ.π</a:t>
            </a:r>
            <a:r>
              <a:rPr lang="el-GR" dirty="0"/>
              <a:t>)</a:t>
            </a:r>
          </a:p>
          <a:p>
            <a:pPr>
              <a:lnSpc>
                <a:spcPct val="120000"/>
              </a:lnSpc>
            </a:pPr>
            <a:r>
              <a:rPr lang="el-GR" b="1" dirty="0"/>
              <a:t>γ. Κοινωνικοπολιτικοί παράγοντες:</a:t>
            </a:r>
            <a:endParaRPr lang="el-GR" dirty="0"/>
          </a:p>
          <a:p>
            <a:pPr lvl="1">
              <a:lnSpc>
                <a:spcPct val="120000"/>
              </a:lnSpc>
            </a:pPr>
            <a:r>
              <a:rPr lang="el-GR" dirty="0"/>
              <a:t>Αίσθημα πολιτικής και πολιτιστικής ενότητας (καλλιεργούνταν ιδιαίτερα έντονα από την βυζαντινή αυτοκρατορία)</a:t>
            </a:r>
          </a:p>
          <a:p>
            <a:pPr lvl="1">
              <a:lnSpc>
                <a:spcPct val="120000"/>
              </a:lnSpc>
            </a:pPr>
            <a:r>
              <a:rPr lang="el-GR" dirty="0"/>
              <a:t>Καλλιέργεια εθνικής ταυτότητας (ενάντια σε Μουσουλμάνους, Σλάβους, Λατίνους.</a:t>
            </a:r>
          </a:p>
          <a:p>
            <a:pPr lvl="1">
              <a:lnSpc>
                <a:spcPct val="120000"/>
              </a:lnSpc>
            </a:pPr>
            <a:r>
              <a:rPr lang="el-GR" dirty="0"/>
              <a:t>Επίδραση της εκπαίδευσης</a:t>
            </a:r>
          </a:p>
          <a:p>
            <a:pPr lvl="1">
              <a:lnSpc>
                <a:spcPct val="120000"/>
              </a:lnSpc>
            </a:pPr>
            <a:r>
              <a:rPr lang="el-GR" dirty="0"/>
              <a:t>Μετακινήσεις εντός του ελληνόφωνου κόσμου</a:t>
            </a:r>
          </a:p>
          <a:p>
            <a:pPr marL="0" indent="0">
              <a:buNone/>
            </a:pPr>
            <a:endParaRPr lang="el-GR" dirty="0"/>
          </a:p>
          <a:p>
            <a:endParaRPr lang="el-GR" dirty="0"/>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8232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845425"/>
            <a:ext cx="10058400" cy="4563688"/>
          </a:xfrm>
        </p:spPr>
        <p:txBody>
          <a:bodyPr>
            <a:normAutofit fontScale="85000" lnSpcReduction="20000"/>
          </a:bodyPr>
          <a:lstStyle/>
          <a:p>
            <a:pPr marL="0" indent="0" algn="ctr">
              <a:buNone/>
            </a:pPr>
            <a:r>
              <a:rPr lang="el-GR" sz="2500" b="1" dirty="0"/>
              <a:t>ΜΑΡΤΥΡΙΕΣ για την ιστορία και την ανάπτυξη των</a:t>
            </a:r>
            <a:r>
              <a:rPr lang="el-GR" sz="2500" dirty="0"/>
              <a:t> </a:t>
            </a:r>
            <a:r>
              <a:rPr lang="el-GR" sz="2500" b="1" dirty="0"/>
              <a:t>διαλέκτων της Μεσαιωνικής και της Νέας Ελληνικής:</a:t>
            </a:r>
          </a:p>
          <a:p>
            <a:pPr marL="0" indent="0">
              <a:buNone/>
            </a:pPr>
            <a:endParaRPr lang="el-GR" b="1" dirty="0"/>
          </a:p>
          <a:p>
            <a:pPr marL="0" indent="0">
              <a:lnSpc>
                <a:spcPct val="120000"/>
              </a:lnSpc>
              <a:buNone/>
            </a:pPr>
            <a:r>
              <a:rPr lang="el-GR" dirty="0"/>
              <a:t>1) Η συγχρονική μορφή των διαλέκτων. Αυτό προσπαθούμε να καταγράψουμε. Προφορικό και γραπτό υλικό.</a:t>
            </a:r>
          </a:p>
          <a:p>
            <a:pPr marL="0" indent="0">
              <a:lnSpc>
                <a:spcPct val="120000"/>
              </a:lnSpc>
              <a:buNone/>
            </a:pPr>
            <a:r>
              <a:rPr lang="el-GR" dirty="0"/>
              <a:t>2) Διαλεκτικές διαφορές που μπορούν να εντοπιστούν στην προηγούμενη δημώδη ελληνική λογοτεχνία. Π.χ. Κρητική λογοτεχνία. Ποντιακά -&gt; Επιγραφές του 1306 </a:t>
            </a:r>
            <a:r>
              <a:rPr lang="el-GR" dirty="0" err="1"/>
              <a:t>κλ.π</a:t>
            </a:r>
            <a:r>
              <a:rPr lang="el-GR" dirty="0"/>
              <a:t>.</a:t>
            </a:r>
          </a:p>
          <a:p>
            <a:pPr>
              <a:lnSpc>
                <a:spcPct val="120000"/>
              </a:lnSpc>
            </a:pPr>
            <a:r>
              <a:rPr lang="el-GR" dirty="0"/>
              <a:t>Κύπρος: -&gt; 14ος αι. </a:t>
            </a:r>
            <a:r>
              <a:rPr lang="el-GR" dirty="0" err="1"/>
              <a:t>Ασσίζες</a:t>
            </a:r>
            <a:r>
              <a:rPr lang="el-GR" dirty="0"/>
              <a:t> (κείμενο νομικού περιεχομένου μεταφρασμένο από τα Γαλλικά) </a:t>
            </a:r>
          </a:p>
          <a:p>
            <a:pPr marL="0" indent="0">
              <a:lnSpc>
                <a:spcPct val="120000"/>
              </a:lnSpc>
              <a:buNone/>
            </a:pPr>
            <a:r>
              <a:rPr lang="el-GR" dirty="0"/>
              <a:t>-&gt; 15ος αι. Χρονικό Λεόντιου Μαχαιρά</a:t>
            </a:r>
          </a:p>
          <a:p>
            <a:pPr>
              <a:lnSpc>
                <a:spcPct val="120000"/>
              </a:lnSpc>
            </a:pPr>
            <a:r>
              <a:rPr lang="el-GR" dirty="0"/>
              <a:t>Κρήτη: -&gt; Ερωφίλη (16ος αι.)</a:t>
            </a:r>
          </a:p>
          <a:p>
            <a:pPr marL="0" indent="0">
              <a:lnSpc>
                <a:spcPct val="120000"/>
              </a:lnSpc>
              <a:buNone/>
            </a:pPr>
            <a:r>
              <a:rPr lang="el-GR" dirty="0"/>
              <a:t>	-&gt; </a:t>
            </a:r>
            <a:r>
              <a:rPr lang="el-GR" dirty="0" err="1"/>
              <a:t>Ερωτόκριτος</a:t>
            </a:r>
            <a:r>
              <a:rPr lang="el-GR" dirty="0"/>
              <a:t> (17ος αι.)</a:t>
            </a:r>
          </a:p>
          <a:p>
            <a:pPr marL="0" indent="0">
              <a:lnSpc>
                <a:spcPct val="120000"/>
              </a:lnSpc>
              <a:buNone/>
            </a:pPr>
            <a:r>
              <a:rPr lang="el-GR" b="1" dirty="0"/>
              <a:t>ΝΟΤΕ</a:t>
            </a:r>
            <a:r>
              <a:rPr lang="el-GR" dirty="0"/>
              <a:t>: Ο Κορνάρος λειτούργησε ως νόρμα. Ενώ αντλεί υλικό από το κρητικό ιδίωμα, συγχρόνως το επιβάλλει επειδή το διαβάζουν και το αποστηθίζουν όλοι.</a:t>
            </a:r>
          </a:p>
          <a:p>
            <a:pPr marL="0" indent="0">
              <a:lnSpc>
                <a:spcPct val="100000"/>
              </a:lnSpc>
              <a:buNone/>
            </a:pPr>
            <a:endParaRPr lang="el-GR" dirty="0"/>
          </a:p>
          <a:p>
            <a:endParaRPr lang="el-GR" b="1" dirty="0"/>
          </a:p>
          <a:p>
            <a:endParaRPr lang="el-GR" dirty="0"/>
          </a:p>
          <a:p>
            <a:pPr marL="0" indent="0">
              <a:buNone/>
            </a:pPr>
            <a:endParaRPr lang="el-GR" dirty="0"/>
          </a:p>
          <a:p>
            <a:endParaRPr lang="el-GR" dirty="0"/>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21043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537855"/>
            <a:ext cx="10058400" cy="4513811"/>
          </a:xfrm>
        </p:spPr>
        <p:txBody>
          <a:bodyPr>
            <a:normAutofit/>
          </a:bodyPr>
          <a:lstStyle/>
          <a:p>
            <a:pPr marL="0" indent="0" algn="ctr">
              <a:buNone/>
            </a:pPr>
            <a:r>
              <a:rPr lang="el-GR" sz="2500" b="1" dirty="0"/>
              <a:t>ΜΑΡΤΥΡΙΕΣ για την ιστορία και την ανάπτυξη των</a:t>
            </a:r>
            <a:r>
              <a:rPr lang="el-GR" sz="2500" dirty="0"/>
              <a:t> </a:t>
            </a:r>
            <a:r>
              <a:rPr lang="el-GR" sz="2500" b="1" dirty="0"/>
              <a:t>διαλέκτων της Μεσαιωνικής και της Νέας Ελληνικής:</a:t>
            </a:r>
          </a:p>
          <a:p>
            <a:pPr marL="0" indent="0">
              <a:buNone/>
            </a:pPr>
            <a:endParaRPr lang="el-GR" b="1" dirty="0"/>
          </a:p>
          <a:p>
            <a:pPr marL="0" indent="0">
              <a:lnSpc>
                <a:spcPct val="100000"/>
              </a:lnSpc>
              <a:buNone/>
            </a:pPr>
            <a:r>
              <a:rPr lang="el-GR" dirty="0"/>
              <a:t>3) Αναφορές σε διαλεκτικές διαφορές στα γραπτά κείμενα γραμματικών και άλλων συγγραφέων του μεσαίωνα και των πρώιμων </a:t>
            </a:r>
            <a:r>
              <a:rPr lang="el-GR" dirty="0" err="1"/>
              <a:t>νεοτέρων</a:t>
            </a:r>
            <a:r>
              <a:rPr lang="el-GR" dirty="0"/>
              <a:t> χρόνων. Χρονικόν του Μωρέως, </a:t>
            </a:r>
            <a:r>
              <a:rPr lang="el-GR" dirty="0" err="1"/>
              <a:t>Ασίζες</a:t>
            </a:r>
            <a:r>
              <a:rPr lang="el-GR" dirty="0"/>
              <a:t>, Σοφιανός, κ.λπ.</a:t>
            </a:r>
          </a:p>
          <a:p>
            <a:pPr marL="0" indent="0">
              <a:lnSpc>
                <a:spcPct val="100000"/>
              </a:lnSpc>
              <a:buNone/>
            </a:pPr>
            <a:r>
              <a:rPr lang="el-GR" dirty="0"/>
              <a:t>Ο Ευστάθιος, δάσκαλος της Πατριαρχικής σχολής της </a:t>
            </a:r>
            <a:r>
              <a:rPr lang="el-GR" dirty="0" err="1"/>
              <a:t>Κων</a:t>
            </a:r>
            <a:r>
              <a:rPr lang="el-GR" dirty="0"/>
              <a:t>/</a:t>
            </a:r>
            <a:r>
              <a:rPr lang="el-GR" dirty="0" err="1"/>
              <a:t>λης</a:t>
            </a:r>
            <a:r>
              <a:rPr lang="el-GR" dirty="0"/>
              <a:t> έχει γράψει ένα εκτενές ερευνητικό υπόμνημα για την </a:t>
            </a:r>
            <a:r>
              <a:rPr lang="el-GR" dirty="0" err="1"/>
              <a:t>Ιλιάδα</a:t>
            </a:r>
            <a:r>
              <a:rPr lang="el-GR" dirty="0"/>
              <a:t> (12ος </a:t>
            </a:r>
            <a:r>
              <a:rPr lang="el-GR" dirty="0" err="1"/>
              <a:t>αι.μ.Χ</a:t>
            </a:r>
            <a:r>
              <a:rPr lang="el-GR" dirty="0"/>
              <a:t>.).</a:t>
            </a:r>
          </a:p>
          <a:p>
            <a:pPr marL="0" indent="0">
              <a:lnSpc>
                <a:spcPct val="100000"/>
              </a:lnSpc>
              <a:buNone/>
            </a:pPr>
            <a:r>
              <a:rPr lang="el-GR" dirty="0"/>
              <a:t>Γράφει π.χ. </a:t>
            </a:r>
            <a:r>
              <a:rPr lang="el-GR" dirty="0" err="1"/>
              <a:t>αχάντια</a:t>
            </a:r>
            <a:r>
              <a:rPr lang="el-GR" dirty="0"/>
              <a:t> αντί για </a:t>
            </a:r>
            <a:r>
              <a:rPr lang="el-GR" dirty="0" err="1"/>
              <a:t>ακάνθια</a:t>
            </a:r>
            <a:r>
              <a:rPr lang="el-GR" dirty="0"/>
              <a:t>.</a:t>
            </a:r>
          </a:p>
          <a:p>
            <a:endParaRPr lang="el-GR" b="1" dirty="0"/>
          </a:p>
          <a:p>
            <a:endParaRPr lang="el-GR" dirty="0"/>
          </a:p>
          <a:p>
            <a:pPr marL="0" indent="0">
              <a:buNone/>
            </a:pPr>
            <a:endParaRPr lang="el-GR" dirty="0"/>
          </a:p>
          <a:p>
            <a:endParaRPr lang="el-GR" dirty="0"/>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628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069848" y="484632"/>
            <a:ext cx="10058400" cy="729026"/>
          </a:xfrm>
        </p:spPr>
        <p:txBody>
          <a:bodyPr>
            <a:noAutofit/>
          </a:bodyPr>
          <a:lstStyle/>
          <a:p>
            <a:pPr algn="ctr"/>
            <a:r>
              <a:rPr lang="el-GR" sz="3000" dirty="0" err="1"/>
              <a:t>Ιστορια</a:t>
            </a:r>
            <a:br>
              <a:rPr lang="el-GR" sz="3000" dirty="0"/>
            </a:br>
            <a:r>
              <a:rPr lang="el-GR" sz="3000" dirty="0" err="1"/>
              <a:t>αρχαια</a:t>
            </a:r>
            <a:r>
              <a:rPr lang="el-GR" sz="3000" dirty="0"/>
              <a:t> </a:t>
            </a:r>
            <a:r>
              <a:rPr lang="el-GR" sz="3000" dirty="0" err="1"/>
              <a:t>ελληνικη</a:t>
            </a:r>
            <a:r>
              <a:rPr lang="el-GR" sz="3000" dirty="0"/>
              <a:t> </a:t>
            </a:r>
            <a:r>
              <a:rPr lang="el-GR" sz="3000" dirty="0" err="1"/>
              <a:t>γλωσσα</a:t>
            </a:r>
            <a:r>
              <a:rPr lang="el-GR" sz="3000" dirty="0"/>
              <a:t> – </a:t>
            </a:r>
            <a:r>
              <a:rPr lang="el-GR" sz="3000" dirty="0" err="1"/>
              <a:t>αρχαιεσ</a:t>
            </a:r>
            <a:r>
              <a:rPr lang="el-GR" sz="3000" dirty="0"/>
              <a:t> </a:t>
            </a:r>
            <a:r>
              <a:rPr lang="el-GR" sz="3000" dirty="0" err="1"/>
              <a:t>ελληνικεσ</a:t>
            </a:r>
            <a:r>
              <a:rPr lang="el-GR" sz="3000" dirty="0"/>
              <a:t> </a:t>
            </a:r>
            <a:r>
              <a:rPr lang="el-GR" sz="3000" dirty="0" err="1"/>
              <a:t>διαλεκτοι</a:t>
            </a:r>
            <a:endParaRPr lang="el-GR" sz="3000" dirty="0"/>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1011659" y="1645919"/>
            <a:ext cx="10058400" cy="4838007"/>
          </a:xfrm>
        </p:spPr>
        <p:txBody>
          <a:bodyPr>
            <a:normAutofit fontScale="92500" lnSpcReduction="10000"/>
          </a:bodyPr>
          <a:lstStyle/>
          <a:p>
            <a:pPr marL="0" indent="0" algn="ctr">
              <a:buNone/>
            </a:pPr>
            <a:r>
              <a:rPr lang="el-GR" sz="2500" b="1" dirty="0"/>
              <a:t>ΜΑΡΤΥΡΙΕΣ για την ιστορία και την ανάπτυξη των</a:t>
            </a:r>
            <a:r>
              <a:rPr lang="el-GR" sz="2500" dirty="0"/>
              <a:t> </a:t>
            </a:r>
            <a:r>
              <a:rPr lang="el-GR" sz="2500" b="1" dirty="0"/>
              <a:t>διαλέκτων της Μεσαιωνικής και της Νέας Ελληνικής:</a:t>
            </a:r>
          </a:p>
          <a:p>
            <a:pPr marL="0" indent="0" algn="ctr">
              <a:buNone/>
            </a:pPr>
            <a:endParaRPr lang="el-GR" sz="2500" b="1" dirty="0"/>
          </a:p>
          <a:p>
            <a:pPr>
              <a:lnSpc>
                <a:spcPct val="110000"/>
              </a:lnSpc>
            </a:pPr>
            <a:r>
              <a:rPr lang="el-GR" dirty="0"/>
              <a:t>4) </a:t>
            </a:r>
            <a:r>
              <a:rPr lang="el-GR" b="1" dirty="0"/>
              <a:t>Δάνεια από και σε άλλες γλώσσες</a:t>
            </a:r>
            <a:r>
              <a:rPr lang="el-GR" dirty="0"/>
              <a:t>. π.χ. Βουλγαρική.</a:t>
            </a:r>
          </a:p>
          <a:p>
            <a:pPr>
              <a:lnSpc>
                <a:spcPct val="110000"/>
              </a:lnSpc>
            </a:pPr>
            <a:r>
              <a:rPr lang="el-GR" b="1" dirty="0"/>
              <a:t>Φύση στοιχείων:</a:t>
            </a:r>
            <a:r>
              <a:rPr lang="el-GR" dirty="0"/>
              <a:t> Αρχαίας Ελληνικής (</a:t>
            </a:r>
            <a:r>
              <a:rPr lang="el-GR" dirty="0" err="1"/>
              <a:t>όρθα</a:t>
            </a:r>
            <a:r>
              <a:rPr lang="el-GR" dirty="0"/>
              <a:t>), δάνεια (</a:t>
            </a:r>
            <a:r>
              <a:rPr lang="el-GR" dirty="0" err="1"/>
              <a:t>ματζέτο</a:t>
            </a:r>
            <a:r>
              <a:rPr lang="el-GR" dirty="0"/>
              <a:t>, Ζακυνθινά) </a:t>
            </a:r>
          </a:p>
          <a:p>
            <a:pPr>
              <a:lnSpc>
                <a:spcPct val="110000"/>
              </a:lnSpc>
            </a:pPr>
            <a:r>
              <a:rPr lang="el-GR" b="1" dirty="0"/>
              <a:t>Επιβίωση αρχαϊκών στοιχείων στις νεοελληνικές διαλέκτους</a:t>
            </a:r>
          </a:p>
          <a:p>
            <a:pPr lvl="1">
              <a:lnSpc>
                <a:spcPct val="110000"/>
              </a:lnSpc>
            </a:pPr>
            <a:r>
              <a:rPr lang="el-GR" dirty="0"/>
              <a:t>Απουσία συνίζησης σε ορισμένα ιδιώματα της Δωδεκανήσου, στα Ποντιακά, τα </a:t>
            </a:r>
            <a:r>
              <a:rPr lang="el-GR" dirty="0" err="1"/>
              <a:t>Καππαδοκικά</a:t>
            </a:r>
            <a:r>
              <a:rPr lang="el-GR" dirty="0"/>
              <a:t>, τα Τσακωνικά, τα </a:t>
            </a:r>
            <a:r>
              <a:rPr lang="el-GR" dirty="0" err="1"/>
              <a:t>Κατωιταλιώτικα</a:t>
            </a:r>
            <a:r>
              <a:rPr lang="el-GR" dirty="0"/>
              <a:t>, στο Ιδίωμα των Μεγάρων και της Παλιάς Αθήνας, της Αίγινας, της Κύμης, της Μάνης, των Επτανήσων, π.χ. </a:t>
            </a:r>
            <a:r>
              <a:rPr lang="el-GR" i="1" dirty="0" err="1"/>
              <a:t>φωτία</a:t>
            </a:r>
            <a:r>
              <a:rPr lang="el-GR" i="1" dirty="0"/>
              <a:t>, </a:t>
            </a:r>
            <a:r>
              <a:rPr lang="el-GR" i="1" dirty="0" err="1"/>
              <a:t>ποδέα</a:t>
            </a:r>
            <a:r>
              <a:rPr lang="el-GR" dirty="0"/>
              <a:t> κ.α.</a:t>
            </a:r>
          </a:p>
          <a:p>
            <a:pPr lvl="1">
              <a:lnSpc>
                <a:spcPct val="110000"/>
              </a:lnSpc>
            </a:pPr>
            <a:r>
              <a:rPr lang="el-GR" dirty="0"/>
              <a:t>Η προφορά διπλών συμφώνων στην Κύπρο, τα Δωδεκάνησα, την Ικαρία, τη Χίο, την Κύμη, την Κάτω Ιταλία και σε μερικά νησιά των Κυκλάδων, π.χ. </a:t>
            </a:r>
            <a:r>
              <a:rPr lang="en-US" i="1" dirty="0" err="1"/>
              <a:t>aḍḍo</a:t>
            </a:r>
            <a:r>
              <a:rPr lang="en-US" dirty="0"/>
              <a:t> ‘</a:t>
            </a:r>
            <a:r>
              <a:rPr lang="el-GR" dirty="0"/>
              <a:t>άλλος’, </a:t>
            </a:r>
            <a:r>
              <a:rPr lang="el-GR" i="1" dirty="0" err="1"/>
              <a:t>νύφφη</a:t>
            </a:r>
            <a:r>
              <a:rPr lang="el-GR" dirty="0"/>
              <a:t> κ.α.</a:t>
            </a:r>
          </a:p>
          <a:p>
            <a:pPr lvl="1">
              <a:lnSpc>
                <a:spcPct val="110000"/>
              </a:lnSpc>
            </a:pPr>
            <a:r>
              <a:rPr lang="el-GR" dirty="0"/>
              <a:t>Η διατήρηση του τελικού ν στην Κύπρο, τα Δωδεκάνησα, τον Πόντο, την Κάτω Ιταλία, π.χ. </a:t>
            </a:r>
            <a:r>
              <a:rPr lang="el-GR" i="1" dirty="0" err="1"/>
              <a:t>αρνίν</a:t>
            </a:r>
            <a:r>
              <a:rPr lang="el-GR" i="1" dirty="0"/>
              <a:t>, </a:t>
            </a:r>
            <a:r>
              <a:rPr lang="el-GR" i="1" dirty="0" err="1"/>
              <a:t>τυρίν</a:t>
            </a:r>
            <a:r>
              <a:rPr lang="el-GR" dirty="0"/>
              <a:t> κ.α.</a:t>
            </a:r>
          </a:p>
          <a:p>
            <a:pPr lvl="1">
              <a:lnSpc>
                <a:spcPct val="110000"/>
              </a:lnSpc>
            </a:pPr>
            <a:r>
              <a:rPr lang="el-GR" dirty="0"/>
              <a:t>Οι προστακτικές Αορίστου στην Ποντιακή, πχ. </a:t>
            </a:r>
            <a:r>
              <a:rPr lang="el-GR" i="1" dirty="0" err="1"/>
              <a:t>κόψον</a:t>
            </a:r>
            <a:r>
              <a:rPr lang="el-GR" i="1" dirty="0"/>
              <a:t>, </a:t>
            </a:r>
            <a:r>
              <a:rPr lang="el-GR" i="1" dirty="0" err="1"/>
              <a:t>ράψον</a:t>
            </a:r>
            <a:r>
              <a:rPr lang="el-GR" i="1" dirty="0"/>
              <a:t>, </a:t>
            </a:r>
            <a:r>
              <a:rPr lang="el-GR" i="1" dirty="0" err="1"/>
              <a:t>μείνον</a:t>
            </a:r>
            <a:r>
              <a:rPr lang="el-GR" dirty="0"/>
              <a:t> κ.α.</a:t>
            </a:r>
          </a:p>
          <a:p>
            <a:pPr marL="0" indent="0">
              <a:buNone/>
            </a:pPr>
            <a:endParaRPr lang="el-GR" b="1" dirty="0"/>
          </a:p>
          <a:p>
            <a:endParaRPr lang="el-GR" b="1" dirty="0"/>
          </a:p>
          <a:p>
            <a:endParaRPr lang="el-GR" dirty="0"/>
          </a:p>
          <a:p>
            <a:pPr marL="0" indent="0">
              <a:buNone/>
            </a:pPr>
            <a:endParaRPr lang="el-GR" dirty="0"/>
          </a:p>
          <a:p>
            <a:endParaRPr lang="el-GR" dirty="0"/>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2500" dirty="0"/>
          </a:p>
          <a:p>
            <a:endParaRPr lang="el-GR" sz="2500" dirty="0"/>
          </a:p>
          <a:p>
            <a:endParaRPr lang="el-GR" dirty="0"/>
          </a:p>
        </p:txBody>
      </p:sp>
    </p:spTree>
    <p:extLst>
      <p:ext uri="{BB962C8B-B14F-4D97-AF65-F5344CB8AC3E}">
        <p14:creationId xmlns:p14="http://schemas.microsoft.com/office/powerpoint/2010/main" val="108901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t>
            </a:r>
            <a:endParaRPr lang="en-GB" dirty="0"/>
          </a:p>
        </p:txBody>
      </p:sp>
      <p:sp>
        <p:nvSpPr>
          <p:cNvPr id="3" name="Content Placeholder 2"/>
          <p:cNvSpPr>
            <a:spLocks noGrp="1"/>
          </p:cNvSpPr>
          <p:nvPr>
            <p:ph idx="1"/>
          </p:nvPr>
        </p:nvSpPr>
        <p:spPr/>
        <p:txBody>
          <a:bodyPr/>
          <a:lstStyle/>
          <a:p>
            <a:r>
              <a:rPr lang="el-GR" b="1" dirty="0"/>
              <a:t>Γ. Χατζιδάκις (1892)</a:t>
            </a:r>
          </a:p>
          <a:p>
            <a:pPr marL="0" indent="0">
              <a:buNone/>
            </a:pPr>
            <a:r>
              <a:rPr lang="el-GR" b="1" dirty="0"/>
              <a:t>    βόρεια &amp; νότια ιδιώματα</a:t>
            </a:r>
            <a:endParaRPr lang="en-GB" b="1" dirty="0"/>
          </a:p>
          <a:p>
            <a:r>
              <a:rPr lang="en-GB" b="1" dirty="0"/>
              <a:t> </a:t>
            </a:r>
            <a:r>
              <a:rPr lang="el-GR" b="1" dirty="0"/>
              <a:t>Μ. Τριανταφυλλίδης (1938)</a:t>
            </a:r>
          </a:p>
          <a:p>
            <a:r>
              <a:rPr lang="el-GR" b="1" dirty="0"/>
              <a:t>Β. </a:t>
            </a:r>
            <a:r>
              <a:rPr lang="en-GB" b="1" dirty="0"/>
              <a:t>Newton (1972)</a:t>
            </a:r>
          </a:p>
          <a:p>
            <a:r>
              <a:rPr lang="en-GB" b="1" dirty="0"/>
              <a:t> </a:t>
            </a:r>
            <a:r>
              <a:rPr lang="el-GR" b="1" dirty="0"/>
              <a:t>Ν. Κοντοσόπουλο (1994)</a:t>
            </a:r>
          </a:p>
          <a:p>
            <a:r>
              <a:rPr lang="en-GB" b="1" dirty="0"/>
              <a:t>P.  </a:t>
            </a:r>
            <a:r>
              <a:rPr lang="en-GB" b="1" dirty="0" err="1"/>
              <a:t>Trudgill</a:t>
            </a:r>
            <a:r>
              <a:rPr lang="en-GB" b="1" dirty="0"/>
              <a:t> (2003)</a:t>
            </a:r>
            <a:endParaRPr lang="el-GR"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204" y="2123987"/>
            <a:ext cx="2755640" cy="21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096" y="2123988"/>
            <a:ext cx="2697279" cy="283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747" y="4310743"/>
            <a:ext cx="1130056" cy="169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7835" y="4352809"/>
            <a:ext cx="1122783" cy="165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40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t>
            </a:r>
            <a:endParaRPr lang="en-GB" dirty="0"/>
          </a:p>
        </p:txBody>
      </p:sp>
      <p:sp>
        <p:nvSpPr>
          <p:cNvPr id="3" name="Content Placeholder 2"/>
          <p:cNvSpPr>
            <a:spLocks noGrp="1"/>
          </p:cNvSpPr>
          <p:nvPr>
            <p:ph idx="1"/>
          </p:nvPr>
        </p:nvSpPr>
        <p:spPr/>
        <p:txBody>
          <a:bodyPr>
            <a:normAutofit/>
          </a:bodyPr>
          <a:lstStyle/>
          <a:p>
            <a:pPr algn="just">
              <a:lnSpc>
                <a:spcPct val="100000"/>
              </a:lnSpc>
            </a:pPr>
            <a:r>
              <a:rPr lang="el-GR" dirty="0">
                <a:latin typeface="Calibri" panose="020F0502020204030204" pitchFamily="34" charset="0"/>
                <a:cs typeface="Calibri" panose="020F0502020204030204" pitchFamily="34" charset="0"/>
              </a:rPr>
              <a:t>Για τη δυνατότητα ταξινόμησης των νεοελληνικών διαλέκτων έγραφε πριν από εξήντα περίπου χρόνια ο </a:t>
            </a:r>
            <a:r>
              <a:rPr lang="en-US" dirty="0">
                <a:latin typeface="Calibri" panose="020F0502020204030204" pitchFamily="34" charset="0"/>
                <a:cs typeface="Calibri" panose="020F0502020204030204" pitchFamily="34" charset="0"/>
              </a:rPr>
              <a:t>T</a:t>
            </a:r>
            <a:r>
              <a:rPr lang="el-GR" dirty="0" err="1">
                <a:latin typeface="Calibri" panose="020F0502020204030204" pitchFamily="34" charset="0"/>
                <a:cs typeface="Calibri" panose="020F0502020204030204" pitchFamily="34" charset="0"/>
              </a:rPr>
              <a:t>ριανταφυλλίδης</a:t>
            </a:r>
            <a:r>
              <a:rPr lang="el-GR" dirty="0">
                <a:latin typeface="Calibri" panose="020F0502020204030204" pitchFamily="34" charset="0"/>
                <a:cs typeface="Calibri" panose="020F0502020204030204" pitchFamily="34" charset="0"/>
              </a:rPr>
              <a:t> (1938, 66): «</a:t>
            </a:r>
            <a:r>
              <a:rPr lang="en-US" dirty="0">
                <a:latin typeface="Calibri" panose="020F0502020204030204" pitchFamily="34" charset="0"/>
                <a:cs typeface="Calibri" panose="020F0502020204030204" pitchFamily="34" charset="0"/>
              </a:rPr>
              <a:t>E</a:t>
            </a:r>
            <a:r>
              <a:rPr lang="el-GR" dirty="0" err="1">
                <a:latin typeface="Calibri" panose="020F0502020204030204" pitchFamily="34" charset="0"/>
                <a:cs typeface="Calibri" panose="020F0502020204030204" pitchFamily="34" charset="0"/>
              </a:rPr>
              <a:t>πειδή</a:t>
            </a:r>
            <a:r>
              <a:rPr lang="el-GR" dirty="0">
                <a:latin typeface="Calibri" panose="020F0502020204030204" pitchFamily="34" charset="0"/>
                <a:cs typeface="Calibri" panose="020F0502020204030204" pitchFamily="34" charset="0"/>
              </a:rPr>
              <a:t> δεν έχει προηγηθεί συστηματική </a:t>
            </a:r>
            <a:r>
              <a:rPr lang="el-GR" dirty="0" err="1">
                <a:latin typeface="Calibri" panose="020F0502020204030204" pitchFamily="34" charset="0"/>
                <a:cs typeface="Calibri" panose="020F0502020204030204" pitchFamily="34" charset="0"/>
              </a:rPr>
              <a:t>γλωσσογεωγραφική</a:t>
            </a:r>
            <a:r>
              <a:rPr lang="el-GR" dirty="0">
                <a:latin typeface="Calibri" panose="020F0502020204030204" pitchFamily="34" charset="0"/>
                <a:cs typeface="Calibri" panose="020F0502020204030204" pitchFamily="34" charset="0"/>
              </a:rPr>
              <a:t> έρευνα και λείπει έτσι ο </a:t>
            </a:r>
            <a:r>
              <a:rPr lang="el-GR" dirty="0" err="1">
                <a:latin typeface="Calibri" panose="020F0502020204030204" pitchFamily="34" charset="0"/>
                <a:cs typeface="Calibri" panose="020F0502020204030204" pitchFamily="34" charset="0"/>
              </a:rPr>
              <a:t>γλωσσογεωγραφικός</a:t>
            </a:r>
            <a:r>
              <a:rPr lang="el-GR" dirty="0">
                <a:latin typeface="Calibri" panose="020F0502020204030204" pitchFamily="34" charset="0"/>
                <a:cs typeface="Calibri" panose="020F0502020204030204" pitchFamily="34" charset="0"/>
              </a:rPr>
              <a:t> άτλαντας δεν είναι δυνατό να γίνει οριστική κατάταξη των ελληνικών ιδιωμάτων».</a:t>
            </a:r>
            <a:endParaRPr lang="en-US" dirty="0">
              <a:latin typeface="Calibri" panose="020F0502020204030204" pitchFamily="34" charset="0"/>
              <a:cs typeface="Calibri" panose="020F0502020204030204" pitchFamily="34" charset="0"/>
            </a:endParaRPr>
          </a:p>
          <a:p>
            <a:pPr algn="just">
              <a:lnSpc>
                <a:spcPct val="100000"/>
              </a:lnSpc>
            </a:pPr>
            <a:endParaRPr lang="el-GR"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H </a:t>
            </a:r>
            <a:r>
              <a:rPr lang="el-GR" dirty="0">
                <a:latin typeface="Calibri" panose="020F0502020204030204" pitchFamily="34" charset="0"/>
                <a:cs typeface="Calibri" panose="020F0502020204030204" pitchFamily="34" charset="0"/>
              </a:rPr>
              <a:t>πιο γνωστή ταξινόμηση είναι αυτή που πρότεινε στα τέλη του περασμένου αιώνα ο </a:t>
            </a:r>
            <a:r>
              <a:rPr lang="en-US" dirty="0">
                <a:latin typeface="Calibri" panose="020F0502020204030204" pitchFamily="34" charset="0"/>
                <a:cs typeface="Calibri" panose="020F0502020204030204" pitchFamily="34" charset="0"/>
              </a:rPr>
              <a:t>X</a:t>
            </a:r>
            <a:r>
              <a:rPr lang="el-GR" dirty="0" err="1">
                <a:latin typeface="Calibri" panose="020F0502020204030204" pitchFamily="34" charset="0"/>
                <a:cs typeface="Calibri" panose="020F0502020204030204" pitchFamily="34" charset="0"/>
              </a:rPr>
              <a:t>ατζιδάκις</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a:t>
            </a:r>
            <a:r>
              <a:rPr lang="el-GR" dirty="0">
                <a:latin typeface="Calibri" panose="020F0502020204030204" pitchFamily="34" charset="0"/>
                <a:cs typeface="Calibri" panose="020F0502020204030204" pitchFamily="34" charset="0"/>
              </a:rPr>
              <a:t>ε βάση την εξέλιξη των </a:t>
            </a:r>
            <a:r>
              <a:rPr lang="el-GR" dirty="0" err="1">
                <a:latin typeface="Calibri" panose="020F0502020204030204" pitchFamily="34" charset="0"/>
                <a:cs typeface="Calibri" panose="020F0502020204030204" pitchFamily="34" charset="0"/>
              </a:rPr>
              <a:t>ατόνων</a:t>
            </a:r>
            <a:r>
              <a:rPr lang="el-GR" dirty="0">
                <a:latin typeface="Calibri" panose="020F0502020204030204" pitchFamily="34" charset="0"/>
                <a:cs typeface="Calibri" panose="020F0502020204030204" pitchFamily="34" charset="0"/>
              </a:rPr>
              <a:t> μεσαίων και κλειστών φωνηέντων χωρίζει τα νεοελληνικά ιδιώματα σε βόρεια, όπου τα άτονα /</a:t>
            </a:r>
            <a:r>
              <a:rPr lang="en-US" dirty="0">
                <a:latin typeface="Calibri" panose="020F0502020204030204" pitchFamily="34" charset="0"/>
                <a:cs typeface="Calibri" panose="020F0502020204030204" pitchFamily="34" charset="0"/>
              </a:rPr>
              <a:t>o/ </a:t>
            </a:r>
            <a:r>
              <a:rPr lang="el-GR" dirty="0">
                <a:latin typeface="Calibri" panose="020F0502020204030204" pitchFamily="34" charset="0"/>
                <a:cs typeface="Calibri" panose="020F0502020204030204" pitchFamily="34" charset="0"/>
              </a:rPr>
              <a:t>και /</a:t>
            </a:r>
            <a:r>
              <a:rPr lang="en-US" dirty="0">
                <a:latin typeface="Calibri" panose="020F0502020204030204" pitchFamily="34" charset="0"/>
                <a:cs typeface="Calibri" panose="020F0502020204030204" pitchFamily="34" charset="0"/>
              </a:rPr>
              <a:t>e/</a:t>
            </a:r>
            <a:r>
              <a:rPr lang="el-GR" dirty="0">
                <a:latin typeface="Calibri" panose="020F0502020204030204" pitchFamily="34" charset="0"/>
                <a:cs typeface="Calibri" panose="020F0502020204030204" pitchFamily="34" charset="0"/>
              </a:rPr>
              <a:t> τρέπονται σε /</a:t>
            </a:r>
            <a:r>
              <a:rPr lang="en-US" dirty="0">
                <a:latin typeface="Calibri" panose="020F0502020204030204" pitchFamily="34" charset="0"/>
                <a:cs typeface="Calibri" panose="020F0502020204030204" pitchFamily="34" charset="0"/>
              </a:rPr>
              <a:t>u/ </a:t>
            </a:r>
            <a:r>
              <a:rPr lang="el-GR" dirty="0">
                <a:latin typeface="Calibri" panose="020F0502020204030204" pitchFamily="34" charset="0"/>
                <a:cs typeface="Calibri" panose="020F0502020204030204" pitchFamily="34" charset="0"/>
              </a:rPr>
              <a:t>και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τα άτονα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r>
              <a:rPr lang="en-US" dirty="0">
                <a:latin typeface="Calibri" panose="020F0502020204030204" pitchFamily="34" charset="0"/>
                <a:cs typeface="Calibri" panose="020F0502020204030204" pitchFamily="34" charset="0"/>
              </a:rPr>
              <a:t>u/ </a:t>
            </a:r>
            <a:r>
              <a:rPr lang="el-GR" dirty="0">
                <a:latin typeface="Calibri" panose="020F0502020204030204" pitchFamily="34" charset="0"/>
                <a:cs typeface="Calibri" panose="020F0502020204030204" pitchFamily="34" charset="0"/>
              </a:rPr>
              <a:t>κατά κανόνα αποβάλλονται, και σε νότια, όπου τα φωνήεντα μένουν ανέπαφα (</a:t>
            </a:r>
            <a:r>
              <a:rPr lang="en-US" dirty="0" err="1">
                <a:latin typeface="Calibri" panose="020F0502020204030204" pitchFamily="34" charset="0"/>
                <a:cs typeface="Calibri" panose="020F0502020204030204" pitchFamily="34" charset="0"/>
              </a:rPr>
              <a:t>Hatzidakis</a:t>
            </a:r>
            <a:r>
              <a:rPr lang="en-US" dirty="0">
                <a:latin typeface="Calibri" panose="020F0502020204030204" pitchFamily="34" charset="0"/>
                <a:cs typeface="Calibri" panose="020F0502020204030204" pitchFamily="34" charset="0"/>
              </a:rPr>
              <a:t> 1892, 342).</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0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r>
              <a:rPr lang="el-GR" dirty="0"/>
              <a:t>ένας </a:t>
            </a:r>
            <a:r>
              <a:rPr lang="el-GR" b="1" dirty="0">
                <a:solidFill>
                  <a:schemeClr val="accent1"/>
                </a:solidFill>
              </a:rPr>
              <a:t>συνεχώς αναπτυσσόμενος </a:t>
            </a:r>
            <a:r>
              <a:rPr lang="el-GR" dirty="0"/>
              <a:t>τομέας των κοινωνικών προσεγγίσεων της γλώσσας</a:t>
            </a:r>
          </a:p>
          <a:p>
            <a:endParaRPr lang="el-GR" dirty="0"/>
          </a:p>
        </p:txBody>
      </p:sp>
      <p:sp>
        <p:nvSpPr>
          <p:cNvPr id="4" name="Oval 3"/>
          <p:cNvSpPr/>
          <p:nvPr/>
        </p:nvSpPr>
        <p:spPr>
          <a:xfrm>
            <a:off x="2442256" y="3981691"/>
            <a:ext cx="2465409" cy="2060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γλωσσολογία</a:t>
            </a:r>
          </a:p>
        </p:txBody>
      </p:sp>
      <p:sp>
        <p:nvSpPr>
          <p:cNvPr id="5" name="Oval 4"/>
          <p:cNvSpPr/>
          <p:nvPr/>
        </p:nvSpPr>
        <p:spPr>
          <a:xfrm>
            <a:off x="3038353" y="2627451"/>
            <a:ext cx="2257064" cy="1817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(κοινωνική)</a:t>
            </a:r>
          </a:p>
          <a:p>
            <a:pPr algn="ctr"/>
            <a:r>
              <a:rPr lang="el-GR" dirty="0"/>
              <a:t>ψυχολογία</a:t>
            </a:r>
          </a:p>
        </p:txBody>
      </p:sp>
      <p:sp>
        <p:nvSpPr>
          <p:cNvPr id="7" name="Oval 6"/>
          <p:cNvSpPr/>
          <p:nvPr/>
        </p:nvSpPr>
        <p:spPr>
          <a:xfrm>
            <a:off x="4571999" y="4294208"/>
            <a:ext cx="2430685" cy="174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κοινωνιολογία</a:t>
            </a:r>
          </a:p>
        </p:txBody>
      </p:sp>
      <p:sp>
        <p:nvSpPr>
          <p:cNvPr id="8" name="Oval 7"/>
          <p:cNvSpPr/>
          <p:nvPr/>
        </p:nvSpPr>
        <p:spPr>
          <a:xfrm>
            <a:off x="5116010" y="2627451"/>
            <a:ext cx="2488557" cy="1990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ανθρωπολογία</a:t>
            </a:r>
          </a:p>
        </p:txBody>
      </p:sp>
      <p:sp>
        <p:nvSpPr>
          <p:cNvPr id="9" name="Oval 8"/>
          <p:cNvSpPr/>
          <p:nvPr/>
        </p:nvSpPr>
        <p:spPr>
          <a:xfrm>
            <a:off x="6921661" y="4444676"/>
            <a:ext cx="1909823" cy="159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ιστορία</a:t>
            </a:r>
          </a:p>
        </p:txBody>
      </p:sp>
      <p:sp>
        <p:nvSpPr>
          <p:cNvPr id="10" name="Oval 9"/>
          <p:cNvSpPr/>
          <p:nvPr/>
        </p:nvSpPr>
        <p:spPr>
          <a:xfrm>
            <a:off x="7483033" y="2934183"/>
            <a:ext cx="2181828" cy="185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παιδαγωγικές</a:t>
            </a:r>
          </a:p>
          <a:p>
            <a:pPr algn="ctr"/>
            <a:r>
              <a:rPr lang="el-GR" dirty="0"/>
              <a:t>σπουδές</a:t>
            </a:r>
          </a:p>
        </p:txBody>
      </p:sp>
      <p:sp>
        <p:nvSpPr>
          <p:cNvPr id="11" name="Oval 10"/>
          <p:cNvSpPr/>
          <p:nvPr/>
        </p:nvSpPr>
        <p:spPr>
          <a:xfrm>
            <a:off x="8573947" y="4294208"/>
            <a:ext cx="1970590" cy="1875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επικοινωνιολογία</a:t>
            </a:r>
          </a:p>
        </p:txBody>
      </p:sp>
      <p:pic>
        <p:nvPicPr>
          <p:cNvPr id="12" name="Picture 2">
            <a:extLst>
              <a:ext uri="{FF2B5EF4-FFF2-40B4-BE49-F238E27FC236}">
                <a16:creationId xmlns:a16="http://schemas.microsoft.com/office/drawing/2014/main" id="{B12D2509-054D-F249-8378-0DF5C8922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081" y="266155"/>
            <a:ext cx="1736725" cy="153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8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Διακριση χατζιδακι (1892)</a:t>
            </a:r>
            <a:endParaRPr lang="en-GB" dirty="0"/>
          </a:p>
        </p:txBody>
      </p:sp>
      <p:sp>
        <p:nvSpPr>
          <p:cNvPr id="3" name="Content Placeholder 2"/>
          <p:cNvSpPr>
            <a:spLocks noGrp="1"/>
          </p:cNvSpPr>
          <p:nvPr>
            <p:ph idx="1"/>
          </p:nvPr>
        </p:nvSpPr>
        <p:spPr/>
        <p:txBody>
          <a:bodyPr>
            <a:normAutofit/>
          </a:bodyPr>
          <a:lstStyle/>
          <a:p>
            <a:endParaRPr lang="el-GR" dirty="0"/>
          </a:p>
          <a:p>
            <a:endParaRPr lang="el-GR" dirty="0"/>
          </a:p>
          <a:p>
            <a:r>
              <a:rPr lang="el-GR" dirty="0"/>
              <a:t>Βόρεια ιδιώματα </a:t>
            </a:r>
            <a:r>
              <a:rPr lang="el-GR" dirty="0">
                <a:sym typeface="Wingdings" panose="05000000000000000000" pitchFamily="2" charset="2"/>
              </a:rPr>
              <a:t> </a:t>
            </a:r>
          </a:p>
          <a:p>
            <a:endParaRPr lang="el-GR" dirty="0">
              <a:sym typeface="Wingdings" panose="05000000000000000000" pitchFamily="2" charset="2"/>
            </a:endParaRPr>
          </a:p>
          <a:p>
            <a:endParaRPr lang="el-GR" dirty="0">
              <a:sym typeface="Wingdings" panose="05000000000000000000" pitchFamily="2" charset="2"/>
            </a:endParaRPr>
          </a:p>
          <a:p>
            <a:endParaRPr lang="el-GR" dirty="0">
              <a:sym typeface="Wingdings" panose="05000000000000000000" pitchFamily="2" charset="2"/>
            </a:endParaRPr>
          </a:p>
          <a:p>
            <a:r>
              <a:rPr lang="el-GR" dirty="0">
                <a:sym typeface="Wingdings" panose="05000000000000000000" pitchFamily="2" charset="2"/>
              </a:rPr>
              <a:t>Νότια ιδιώματα </a:t>
            </a:r>
          </a:p>
          <a:p>
            <a:pPr marL="0" indent="0">
              <a:buNone/>
            </a:pPr>
            <a:r>
              <a:rPr lang="el-GR" dirty="0">
                <a:sym typeface="Wingdings" panose="05000000000000000000" pitchFamily="2" charset="2"/>
              </a:rPr>
              <a:t>   </a:t>
            </a:r>
            <a:endParaRPr lang="en-GB" dirty="0"/>
          </a:p>
        </p:txBody>
      </p:sp>
      <p:sp>
        <p:nvSpPr>
          <p:cNvPr id="4" name="Rectangle 3"/>
          <p:cNvSpPr/>
          <p:nvPr/>
        </p:nvSpPr>
        <p:spPr>
          <a:xfrm>
            <a:off x="4488024" y="2076061"/>
            <a:ext cx="4805265" cy="96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άτονα /o/ και /e/ τρέπονται σε /u/ και /i/ </a:t>
            </a:r>
            <a:endParaRPr lang="en-GB" dirty="0"/>
          </a:p>
        </p:txBody>
      </p:sp>
      <p:sp>
        <p:nvSpPr>
          <p:cNvPr id="5" name="Rectangle 4"/>
          <p:cNvSpPr/>
          <p:nvPr/>
        </p:nvSpPr>
        <p:spPr>
          <a:xfrm>
            <a:off x="4488024" y="3321698"/>
            <a:ext cx="4805265" cy="765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άτονα /i/ και /u/ κατά κανόνα αποβάλλονται</a:t>
            </a:r>
            <a:endParaRPr lang="en-GB" dirty="0"/>
          </a:p>
        </p:txBody>
      </p:sp>
      <p:sp>
        <p:nvSpPr>
          <p:cNvPr id="6" name="Rectangle 5"/>
          <p:cNvSpPr/>
          <p:nvPr/>
        </p:nvSpPr>
        <p:spPr>
          <a:xfrm>
            <a:off x="4488024" y="4460033"/>
            <a:ext cx="4879911" cy="70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φωνήεντα μένουν ανέπαφα</a:t>
            </a:r>
            <a:endParaRPr lang="en-GB" dirty="0"/>
          </a:p>
        </p:txBody>
      </p:sp>
    </p:spTree>
    <p:extLst>
      <p:ext uri="{BB962C8B-B14F-4D97-AF65-F5344CB8AC3E}">
        <p14:creationId xmlns:p14="http://schemas.microsoft.com/office/powerpoint/2010/main" val="2442767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Βορεια ιδιωματα </a:t>
            </a:r>
            <a:endParaRPr lang="en-GB" dirty="0"/>
          </a:p>
        </p:txBody>
      </p:sp>
      <p:sp>
        <p:nvSpPr>
          <p:cNvPr id="3" name="Content Placeholder 2"/>
          <p:cNvSpPr>
            <a:spLocks noGrp="1"/>
          </p:cNvSpPr>
          <p:nvPr>
            <p:ph idx="1"/>
          </p:nvPr>
        </p:nvSpPr>
        <p:spPr/>
        <p:txBody>
          <a:bodyPr/>
          <a:lstStyle/>
          <a:p>
            <a:r>
              <a:rPr lang="en-GB" b="1" dirty="0"/>
              <a:t>A</a:t>
            </a:r>
            <a:r>
              <a:rPr lang="el-GR" b="1" dirty="0"/>
              <a:t>ποβολή (σίγηση) του άτονων υψηλών [</a:t>
            </a:r>
            <a:r>
              <a:rPr lang="en-GB" b="1" dirty="0" err="1"/>
              <a:t>i</a:t>
            </a:r>
            <a:r>
              <a:rPr lang="en-GB" b="1" dirty="0"/>
              <a:t>] </a:t>
            </a:r>
            <a:r>
              <a:rPr lang="el-GR" b="1" dirty="0"/>
              <a:t>και [</a:t>
            </a:r>
            <a:r>
              <a:rPr lang="en-GB" b="1" dirty="0"/>
              <a:t>u]: </a:t>
            </a:r>
            <a:r>
              <a:rPr lang="el-GR" b="1" dirty="0"/>
              <a:t>π.χ.</a:t>
            </a:r>
          </a:p>
          <a:p>
            <a:pPr marL="0" indent="0">
              <a:buNone/>
            </a:pPr>
            <a:r>
              <a:rPr lang="el-GR" dirty="0"/>
              <a:t>                                          (χέρι): </a:t>
            </a:r>
            <a:r>
              <a:rPr lang="en-GB" dirty="0" err="1"/>
              <a:t>çer</a:t>
            </a:r>
            <a:endParaRPr lang="el-GR" dirty="0"/>
          </a:p>
          <a:p>
            <a:pPr marL="0" indent="0">
              <a:buNone/>
            </a:pPr>
            <a:r>
              <a:rPr lang="el-GR" dirty="0"/>
              <a:t>		</a:t>
            </a:r>
            <a:r>
              <a:rPr lang="en-GB" dirty="0"/>
              <a:t>(</a:t>
            </a:r>
            <a:r>
              <a:rPr lang="el-GR" dirty="0"/>
              <a:t>πηγάδι): </a:t>
            </a:r>
            <a:r>
              <a:rPr lang="en-GB" dirty="0" err="1"/>
              <a:t>pɣað</a:t>
            </a:r>
            <a:endParaRPr lang="en-GB" dirty="0"/>
          </a:p>
          <a:p>
            <a:pPr marL="0" indent="0">
              <a:buNone/>
            </a:pPr>
            <a:r>
              <a:rPr lang="el-GR" dirty="0"/>
              <a:t>                                        </a:t>
            </a:r>
            <a:r>
              <a:rPr lang="en-GB" dirty="0"/>
              <a:t>(</a:t>
            </a:r>
            <a:r>
              <a:rPr lang="el-GR" dirty="0"/>
              <a:t>σκυλί): </a:t>
            </a:r>
            <a:r>
              <a:rPr lang="en-GB" dirty="0" err="1"/>
              <a:t>skli</a:t>
            </a:r>
            <a:r>
              <a:rPr lang="en-GB" dirty="0"/>
              <a:t> </a:t>
            </a:r>
            <a:endParaRPr lang="el-GR" dirty="0"/>
          </a:p>
          <a:p>
            <a:pPr marL="0" indent="0">
              <a:buNone/>
            </a:pPr>
            <a:r>
              <a:rPr lang="el-GR" dirty="0"/>
              <a:t>                                      </a:t>
            </a:r>
            <a:r>
              <a:rPr lang="en-GB" dirty="0"/>
              <a:t>(</a:t>
            </a:r>
            <a:r>
              <a:rPr lang="el-GR" dirty="0"/>
              <a:t>πουλάω): </a:t>
            </a:r>
            <a:r>
              <a:rPr lang="en-GB" dirty="0" err="1"/>
              <a:t>plau</a:t>
            </a:r>
            <a:endParaRPr lang="el-GR" dirty="0"/>
          </a:p>
          <a:p>
            <a:pPr marL="0" indent="0">
              <a:buNone/>
            </a:pPr>
            <a:r>
              <a:rPr lang="el-GR" dirty="0"/>
              <a:t>                                       </a:t>
            </a:r>
            <a:r>
              <a:rPr lang="en-GB" dirty="0"/>
              <a:t>(</a:t>
            </a:r>
            <a:r>
              <a:rPr lang="el-GR" dirty="0"/>
              <a:t>δουλεύει): </a:t>
            </a:r>
            <a:r>
              <a:rPr lang="en-GB" dirty="0" err="1"/>
              <a:t>ðlev</a:t>
            </a:r>
            <a:endParaRPr lang="en-GB" dirty="0"/>
          </a:p>
        </p:txBody>
      </p:sp>
    </p:spTree>
    <p:extLst>
      <p:ext uri="{BB962C8B-B14F-4D97-AF65-F5344CB8AC3E}">
        <p14:creationId xmlns:p14="http://schemas.microsoft.com/office/powerpoint/2010/main" val="160532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Βορεια ιδιωματα</a:t>
            </a:r>
            <a:endParaRPr lang="en-GB" dirty="0"/>
          </a:p>
        </p:txBody>
      </p:sp>
      <p:sp>
        <p:nvSpPr>
          <p:cNvPr id="3" name="Content Placeholder 2"/>
          <p:cNvSpPr>
            <a:spLocks noGrp="1"/>
          </p:cNvSpPr>
          <p:nvPr>
            <p:ph idx="1"/>
          </p:nvPr>
        </p:nvSpPr>
        <p:spPr/>
        <p:txBody>
          <a:bodyPr/>
          <a:lstStyle/>
          <a:p>
            <a:endParaRPr lang="el-GR" b="1" dirty="0"/>
          </a:p>
          <a:p>
            <a:r>
              <a:rPr lang="el-GR" b="1" dirty="0"/>
              <a:t>Στένωση ή κώφωση (=ανύψωση/raising) των άτονων [e] και [ο] σε [i] και [u] αντίστοιχα </a:t>
            </a:r>
          </a:p>
          <a:p>
            <a:pPr marL="0" indent="0" algn="ctr">
              <a:buNone/>
            </a:pPr>
            <a:r>
              <a:rPr lang="el-GR" dirty="0"/>
              <a:t>    π.χ. (φεγγάρι): figar </a:t>
            </a:r>
          </a:p>
          <a:p>
            <a:pPr marL="0" indent="0" algn="ctr">
              <a:buNone/>
            </a:pPr>
            <a:r>
              <a:rPr lang="el-GR" dirty="0"/>
              <a:t>(χωράφι): </a:t>
            </a:r>
            <a:r>
              <a:rPr lang="en-GB" dirty="0" err="1"/>
              <a:t>xuraf</a:t>
            </a:r>
            <a:endParaRPr lang="en-GB" dirty="0"/>
          </a:p>
        </p:txBody>
      </p:sp>
    </p:spTree>
    <p:extLst>
      <p:ext uri="{BB962C8B-B14F-4D97-AF65-F5344CB8AC3E}">
        <p14:creationId xmlns:p14="http://schemas.microsoft.com/office/powerpoint/2010/main" val="1990503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Διακριση τριανταφυλλιδη (1938)</a:t>
            </a:r>
            <a:endParaRPr lang="en-GB" sz="4000" dirty="0"/>
          </a:p>
        </p:txBody>
      </p:sp>
      <p:sp>
        <p:nvSpPr>
          <p:cNvPr id="3" name="Content Placeholder 2"/>
          <p:cNvSpPr>
            <a:spLocks noGrp="1"/>
          </p:cNvSpPr>
          <p:nvPr>
            <p:ph idx="1"/>
          </p:nvPr>
        </p:nvSpPr>
        <p:spPr>
          <a:xfrm>
            <a:off x="1069848" y="2445604"/>
            <a:ext cx="10058400" cy="4050792"/>
          </a:xfrm>
        </p:spPr>
        <p:txBody>
          <a:bodyPr>
            <a:normAutofit/>
          </a:bodyPr>
          <a:lstStyle/>
          <a:p>
            <a:r>
              <a:rPr lang="el-GR" b="1" dirty="0"/>
              <a:t>H απορρίνωση των ρινικών συμπλεγμάτων mb, ng, nd: πρβ. [ku'bi] - [ku'mbi].</a:t>
            </a:r>
          </a:p>
          <a:p>
            <a:r>
              <a:rPr lang="el-GR" b="1" dirty="0"/>
              <a:t>H τροπή του [ç] σε [ʃ]: πρβ. ['çeri] &gt; ['ʃeri].</a:t>
            </a:r>
          </a:p>
          <a:p>
            <a:r>
              <a:rPr lang="el-GR" b="1" dirty="0"/>
              <a:t>H διατήρηση της λεγόμενης χρονικής αύξησης: [e'ðenete] - ['ðenate].</a:t>
            </a:r>
          </a:p>
          <a:p>
            <a:r>
              <a:rPr lang="el-GR" b="1" dirty="0"/>
              <a:t>H χρήση της αιτιατικής ενικού των προσωπικών αντωνυμιών μετά από τα ρήματα δίνω, λέω: [se 'leo] - [su 'leo].</a:t>
            </a:r>
          </a:p>
          <a:p>
            <a:r>
              <a:rPr lang="el-GR" b="1" dirty="0"/>
              <a:t>H επίταξη των ατόνων τύπων της προσωπικής αντωνυμίας: ['ðini mu] - [mu 'ðini]</a:t>
            </a:r>
            <a:endParaRPr lang="en-GB" b="1" dirty="0"/>
          </a:p>
        </p:txBody>
      </p:sp>
    </p:spTree>
    <p:extLst>
      <p:ext uri="{BB962C8B-B14F-4D97-AF65-F5344CB8AC3E}">
        <p14:creationId xmlns:p14="http://schemas.microsoft.com/office/powerpoint/2010/main" val="4153578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t>
            </a:r>
            <a:endParaRPr lang="en-GB" dirty="0"/>
          </a:p>
        </p:txBody>
      </p:sp>
      <p:sp>
        <p:nvSpPr>
          <p:cNvPr id="3" name="Content Placeholder 2"/>
          <p:cNvSpPr>
            <a:spLocks noGrp="1"/>
          </p:cNvSpPr>
          <p:nvPr>
            <p:ph idx="1"/>
          </p:nvPr>
        </p:nvSpPr>
        <p:spPr/>
        <p:txBody>
          <a:bodyPr>
            <a:normAutofit/>
          </a:bodyPr>
          <a:lstStyle/>
          <a:p>
            <a:pPr algn="just"/>
            <a:r>
              <a:rPr lang="el-GR" dirty="0">
                <a:latin typeface="Calibri" panose="020F0502020204030204" pitchFamily="34" charset="0"/>
                <a:cs typeface="Calibri" panose="020F0502020204030204" pitchFamily="34" charset="0"/>
              </a:rPr>
              <a:t>Σύμφωνα με τον </a:t>
            </a:r>
            <a:r>
              <a:rPr lang="en-US" dirty="0">
                <a:latin typeface="Calibri" panose="020F0502020204030204" pitchFamily="34" charset="0"/>
                <a:cs typeface="Calibri" panose="020F0502020204030204" pitchFamily="34" charset="0"/>
              </a:rPr>
              <a:t>Trudgill (2003), </a:t>
            </a:r>
            <a:r>
              <a:rPr lang="el-GR" dirty="0">
                <a:latin typeface="Calibri" panose="020F0502020204030204" pitchFamily="34" charset="0"/>
                <a:cs typeface="Calibri" panose="020F0502020204030204" pitchFamily="34" charset="0"/>
              </a:rPr>
              <a:t>η ταξινόμηση των διαλέκτων, με βάση τη διαθέσιμη γνώση γύρω από τη γεωγραφική κατανομή τους όπως αυτές εμφανίζονταν μεταξύ του 1820 και του 1920 (όταν βρίσκονταν στην πλήρη τους ανάπτυξη, πριν από τις μετακινήσεις των πληθυσμών) βασίζονται στα ακόλουθα κριτήρια:</a:t>
            </a:r>
            <a:endParaRPr lang="en-US"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1. </a:t>
            </a:r>
            <a:r>
              <a:rPr lang="el-GR" b="1" dirty="0" err="1">
                <a:latin typeface="Calibri" panose="020F0502020204030204" pitchFamily="34" charset="0"/>
                <a:cs typeface="Calibri" panose="020F0502020204030204" pitchFamily="34" charset="0"/>
              </a:rPr>
              <a:t>Αποβολ</a:t>
            </a:r>
            <a:r>
              <a:rPr lang="en-US" b="1" dirty="0" err="1">
                <a:latin typeface="Calibri" panose="020F0502020204030204" pitchFamily="34" charset="0"/>
                <a:cs typeface="Calibri" panose="020F0502020204030204" pitchFamily="34" charset="0"/>
              </a:rPr>
              <a:t>ή</a:t>
            </a:r>
            <a:r>
              <a:rPr lang="el-GR" b="1" dirty="0">
                <a:latin typeface="Calibri" panose="020F0502020204030204" pitchFamily="34" charset="0"/>
                <a:cs typeface="Calibri" panose="020F0502020204030204" pitchFamily="34" charset="0"/>
              </a:rPr>
              <a:t> των υψηλών φωνηέντων</a:t>
            </a:r>
          </a:p>
          <a:p>
            <a:pPr algn="ctr"/>
            <a:r>
              <a:rPr lang="el-GR" b="1" dirty="0">
                <a:latin typeface="Calibri" panose="020F0502020204030204" pitchFamily="34" charset="0"/>
                <a:cs typeface="Calibri" panose="020F0502020204030204" pitchFamily="34" charset="0"/>
              </a:rPr>
              <a:t>2. ύψιλον &gt; /</a:t>
            </a:r>
            <a:r>
              <a:rPr lang="en-US" b="1" dirty="0">
                <a:latin typeface="Calibri" panose="020F0502020204030204" pitchFamily="34" charset="0"/>
                <a:cs typeface="Calibri" panose="020F0502020204030204" pitchFamily="34" charset="0"/>
              </a:rPr>
              <a:t>u</a:t>
            </a:r>
            <a:r>
              <a:rPr lang="el-GR" b="1" dirty="0">
                <a:latin typeface="Calibri" panose="020F0502020204030204" pitchFamily="34" charset="0"/>
                <a:cs typeface="Calibri" panose="020F0502020204030204" pitchFamily="34" charset="0"/>
              </a:rPr>
              <a:t>/</a:t>
            </a:r>
          </a:p>
          <a:p>
            <a:pPr algn="ctr"/>
            <a:r>
              <a:rPr lang="el-GR" b="1" dirty="0">
                <a:latin typeface="Calibri" panose="020F0502020204030204" pitchFamily="34" charset="0"/>
                <a:cs typeface="Calibri" panose="020F0502020204030204" pitchFamily="34" charset="0"/>
              </a:rPr>
              <a:t>3. </a:t>
            </a:r>
            <a:r>
              <a:rPr lang="el-GR" b="1" dirty="0" err="1">
                <a:latin typeface="Calibri" panose="020F0502020204030204" pitchFamily="34" charset="0"/>
                <a:cs typeface="Calibri" panose="020F0502020204030204" pitchFamily="34" charset="0"/>
              </a:rPr>
              <a:t>Ουράνωση</a:t>
            </a:r>
            <a:r>
              <a:rPr lang="el-GR" b="1" dirty="0">
                <a:latin typeface="Calibri" panose="020F0502020204030204" pitchFamily="34" charset="0"/>
                <a:cs typeface="Calibri" panose="020F0502020204030204" pitchFamily="34" charset="0"/>
              </a:rPr>
              <a:t> των υπερωικών</a:t>
            </a:r>
          </a:p>
          <a:p>
            <a:pPr algn="ctr"/>
            <a:r>
              <a:rPr lang="el-GR" b="1" dirty="0">
                <a:latin typeface="Calibri" panose="020F0502020204030204" pitchFamily="34" charset="0"/>
                <a:cs typeface="Calibri" panose="020F0502020204030204" pitchFamily="34" charset="0"/>
              </a:rPr>
              <a:t>4. Τσιτακισμός </a:t>
            </a:r>
          </a:p>
          <a:p>
            <a:pPr algn="ctr"/>
            <a:r>
              <a:rPr lang="el-GR" b="1" dirty="0">
                <a:latin typeface="Calibri" panose="020F0502020204030204" pitchFamily="34" charset="0"/>
                <a:cs typeface="Calibri" panose="020F0502020204030204" pitchFamily="34" charset="0"/>
              </a:rPr>
              <a:t>5. Διπλά σύμφωνα</a:t>
            </a:r>
          </a:p>
          <a:p>
            <a:pPr algn="ctr"/>
            <a:r>
              <a:rPr lang="el-GR" b="1" dirty="0">
                <a:latin typeface="Calibri" panose="020F0502020204030204" pitchFamily="34" charset="0"/>
                <a:cs typeface="Calibri" panose="020F0502020204030204" pitchFamily="34" charset="0"/>
              </a:rPr>
              <a:t>6. Διατήρηση του τελικού /</a:t>
            </a:r>
            <a:r>
              <a:rPr lang="en-US" b="1" dirty="0">
                <a:latin typeface="Calibri" panose="020F0502020204030204" pitchFamily="34" charset="0"/>
                <a:cs typeface="Calibri" panose="020F0502020204030204" pitchFamily="34" charset="0"/>
              </a:rPr>
              <a:t>n/ </a:t>
            </a:r>
            <a:endParaRPr lang="el-GR" b="1"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endParaRPr lang="el-GR" b="1" dirty="0"/>
          </a:p>
        </p:txBody>
      </p:sp>
    </p:spTree>
    <p:extLst>
      <p:ext uri="{BB962C8B-B14F-4D97-AF65-F5344CB8AC3E}">
        <p14:creationId xmlns:p14="http://schemas.microsoft.com/office/powerpoint/2010/main" val="12476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t>Νεοελληνικεσ διαλεκτοι – </a:t>
            </a:r>
            <a:r>
              <a:rPr lang="en-GB" sz="2800" b="1" dirty="0" err="1"/>
              <a:t>trudgill</a:t>
            </a:r>
            <a:r>
              <a:rPr lang="en-GB" sz="2800" b="1" dirty="0"/>
              <a:t> </a:t>
            </a:r>
            <a:br>
              <a:rPr lang="en-GB" sz="2800" b="1" dirty="0"/>
            </a:br>
            <a:r>
              <a:rPr lang="en-GB" sz="2800" dirty="0"/>
              <a:t>(1820-1920)</a:t>
            </a:r>
          </a:p>
        </p:txBody>
      </p:sp>
      <p:sp>
        <p:nvSpPr>
          <p:cNvPr id="3" name="Content Placeholder 2"/>
          <p:cNvSpPr>
            <a:spLocks noGrp="1"/>
          </p:cNvSpPr>
          <p:nvPr>
            <p:ph idx="1"/>
          </p:nvPr>
        </p:nvSpPr>
        <p:spPr>
          <a:xfrm>
            <a:off x="1451579" y="2025063"/>
            <a:ext cx="9603275" cy="3450613"/>
          </a:xfrm>
        </p:spPr>
        <p:txBody>
          <a:bodyPr/>
          <a:lstStyle/>
          <a:p>
            <a:r>
              <a:rPr lang="el-GR" b="1" dirty="0">
                <a:solidFill>
                  <a:srgbClr val="333333"/>
                </a:solidFill>
                <a:latin typeface="Lucida Grande"/>
              </a:rPr>
              <a:t>αποβολή των υψηλών φωνηέντων</a:t>
            </a:r>
          </a:p>
          <a:p>
            <a:pPr marL="0" indent="0">
              <a:buNone/>
            </a:pPr>
            <a:r>
              <a:rPr lang="el-GR" b="1" dirty="0">
                <a:solidFill>
                  <a:srgbClr val="333333"/>
                </a:solidFill>
                <a:latin typeface="Lucida Grande"/>
              </a:rPr>
              <a:t>   </a:t>
            </a:r>
          </a:p>
          <a:p>
            <a:pPr marL="0" indent="0">
              <a:buNone/>
            </a:pPr>
            <a:r>
              <a:rPr lang="el-GR" b="1" dirty="0">
                <a:solidFill>
                  <a:srgbClr val="333333"/>
                </a:solidFill>
                <a:latin typeface="Lucida Grande"/>
              </a:rPr>
              <a:t>   απόβολή του άτονου /</a:t>
            </a:r>
            <a:r>
              <a:rPr lang="en-GB" b="1" dirty="0" err="1">
                <a:solidFill>
                  <a:srgbClr val="333333"/>
                </a:solidFill>
                <a:latin typeface="Lucida Grande"/>
              </a:rPr>
              <a:t>i</a:t>
            </a:r>
            <a:r>
              <a:rPr lang="en-GB" b="1" dirty="0">
                <a:solidFill>
                  <a:srgbClr val="333333"/>
                </a:solidFill>
                <a:latin typeface="Lucida Grande"/>
              </a:rPr>
              <a:t>/</a:t>
            </a:r>
            <a:r>
              <a:rPr lang="el-GR" b="1" dirty="0">
                <a:solidFill>
                  <a:srgbClr val="333333"/>
                </a:solidFill>
                <a:latin typeface="Lucida Grande"/>
              </a:rPr>
              <a:t> π.χ. σκυλί&gt; σκλι </a:t>
            </a:r>
          </a:p>
          <a:p>
            <a:pPr marL="0" indent="0">
              <a:buNone/>
            </a:pPr>
            <a:r>
              <a:rPr lang="el-GR" b="1" dirty="0">
                <a:solidFill>
                  <a:srgbClr val="333333"/>
                </a:solidFill>
                <a:latin typeface="Lucida Grande"/>
              </a:rPr>
              <a:t>                    του άτονου /</a:t>
            </a:r>
            <a:r>
              <a:rPr lang="en-GB" b="1" dirty="0">
                <a:solidFill>
                  <a:srgbClr val="333333"/>
                </a:solidFill>
                <a:latin typeface="Lucida Grande"/>
              </a:rPr>
              <a:t>u/ </a:t>
            </a:r>
            <a:r>
              <a:rPr lang="el-GR" b="1" dirty="0">
                <a:solidFill>
                  <a:srgbClr val="333333"/>
                </a:solidFill>
                <a:latin typeface="Lucida Grande"/>
              </a:rPr>
              <a:t>π.χ. πουλί&gt; πλι</a:t>
            </a:r>
          </a:p>
          <a:p>
            <a:pPr marL="0" indent="0">
              <a:buNone/>
            </a:pPr>
            <a:endParaRPr lang="el-GR" b="1" dirty="0">
              <a:solidFill>
                <a:srgbClr val="333333"/>
              </a:solidFill>
              <a:latin typeface="Lucida Grande"/>
            </a:endParaRPr>
          </a:p>
          <a:p>
            <a:pPr marL="0" indent="0">
              <a:buNone/>
            </a:pPr>
            <a:r>
              <a:rPr lang="el-GR" b="1" dirty="0">
                <a:solidFill>
                  <a:srgbClr val="333333"/>
                </a:solidFill>
                <a:latin typeface="Lucida Grande"/>
              </a:rPr>
              <a:t>   τρόπή του άτονου [</a:t>
            </a:r>
            <a:r>
              <a:rPr lang="en-GB" b="1" dirty="0">
                <a:solidFill>
                  <a:srgbClr val="333333"/>
                </a:solidFill>
                <a:latin typeface="Lucida Grande"/>
              </a:rPr>
              <a:t>e] </a:t>
            </a:r>
            <a:r>
              <a:rPr lang="el-GR" b="1" dirty="0">
                <a:solidFill>
                  <a:srgbClr val="333333"/>
                </a:solidFill>
                <a:latin typeface="Lucida Grande"/>
              </a:rPr>
              <a:t>σε </a:t>
            </a:r>
            <a:r>
              <a:rPr lang="en-GB" b="1" dirty="0">
                <a:solidFill>
                  <a:srgbClr val="333333"/>
                </a:solidFill>
                <a:latin typeface="Lucida Grande"/>
              </a:rPr>
              <a:t>[</a:t>
            </a:r>
            <a:r>
              <a:rPr lang="en-GB" b="1" dirty="0" err="1">
                <a:solidFill>
                  <a:srgbClr val="333333"/>
                </a:solidFill>
                <a:latin typeface="Lucida Grande"/>
              </a:rPr>
              <a:t>i</a:t>
            </a:r>
            <a:r>
              <a:rPr lang="en-GB" b="1" dirty="0">
                <a:solidFill>
                  <a:srgbClr val="333333"/>
                </a:solidFill>
                <a:latin typeface="Lucida Grande"/>
              </a:rPr>
              <a:t>] </a:t>
            </a:r>
            <a:r>
              <a:rPr lang="el-GR" b="1" dirty="0">
                <a:solidFill>
                  <a:srgbClr val="333333"/>
                </a:solidFill>
                <a:latin typeface="Lucida Grande"/>
              </a:rPr>
              <a:t>π.χ. νερό &gt; νιρό, έχετε &gt; έχιτι</a:t>
            </a:r>
          </a:p>
          <a:p>
            <a:pPr marL="0" indent="0">
              <a:buNone/>
            </a:pPr>
            <a:r>
              <a:rPr lang="el-GR" b="1" dirty="0">
                <a:solidFill>
                  <a:srgbClr val="333333"/>
                </a:solidFill>
                <a:latin typeface="Lucida Grande"/>
              </a:rPr>
              <a:t>                του άτονου [</a:t>
            </a:r>
            <a:r>
              <a:rPr lang="en-GB" b="1" dirty="0">
                <a:solidFill>
                  <a:srgbClr val="333333"/>
                </a:solidFill>
                <a:latin typeface="Lucida Grande"/>
              </a:rPr>
              <a:t>o] </a:t>
            </a:r>
            <a:r>
              <a:rPr lang="el-GR" b="1" dirty="0">
                <a:solidFill>
                  <a:srgbClr val="333333"/>
                </a:solidFill>
                <a:latin typeface="Lucida Grande"/>
              </a:rPr>
              <a:t>σε </a:t>
            </a:r>
            <a:r>
              <a:rPr lang="en-GB" b="1" dirty="0">
                <a:solidFill>
                  <a:srgbClr val="333333"/>
                </a:solidFill>
                <a:latin typeface="Lucida Grande"/>
              </a:rPr>
              <a:t>[u]  </a:t>
            </a:r>
            <a:r>
              <a:rPr lang="el-GR" b="1" dirty="0">
                <a:solidFill>
                  <a:srgbClr val="333333"/>
                </a:solidFill>
                <a:latin typeface="Lucida Grande"/>
              </a:rPr>
              <a:t>π.χ. άνθρωπος &gt; άνθρουπους  </a:t>
            </a:r>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805" y="767673"/>
            <a:ext cx="3072526" cy="286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569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t>Νεοελληνικεσ διαλεκτοι – </a:t>
            </a:r>
            <a:r>
              <a:rPr lang="en-GB" sz="2800" b="1" dirty="0" err="1"/>
              <a:t>trudgill</a:t>
            </a:r>
            <a:r>
              <a:rPr lang="en-GB" sz="2800" b="1" dirty="0"/>
              <a:t> </a:t>
            </a:r>
            <a:br>
              <a:rPr lang="en-GB" sz="2800" b="1" dirty="0"/>
            </a:br>
            <a:r>
              <a:rPr lang="en-GB" sz="2800" dirty="0"/>
              <a:t>(1820-1920)</a:t>
            </a:r>
          </a:p>
        </p:txBody>
      </p:sp>
      <p:sp>
        <p:nvSpPr>
          <p:cNvPr id="3" name="Content Placeholder 2"/>
          <p:cNvSpPr>
            <a:spLocks noGrp="1"/>
          </p:cNvSpPr>
          <p:nvPr>
            <p:ph idx="1"/>
          </p:nvPr>
        </p:nvSpPr>
        <p:spPr>
          <a:xfrm>
            <a:off x="804377" y="1866739"/>
            <a:ext cx="10589341" cy="4842980"/>
          </a:xfrm>
        </p:spPr>
        <p:txBody>
          <a:bodyPr>
            <a:normAutofit/>
          </a:bodyPr>
          <a:lstStyle/>
          <a:p>
            <a:pPr algn="ctr"/>
            <a:r>
              <a:rPr lang="el-GR" b="1" i="1" dirty="0"/>
              <a:t>1. Αποβολή των ψηλών φωνηέντων</a:t>
            </a:r>
            <a:endParaRPr lang="en-US" b="1" i="1" dirty="0"/>
          </a:p>
          <a:p>
            <a:r>
              <a:rPr lang="el-GR" sz="2100" dirty="0">
                <a:latin typeface="Calibri" panose="020F0502020204030204" pitchFamily="34" charset="0"/>
                <a:cs typeface="Calibri" panose="020F0502020204030204" pitchFamily="34" charset="0"/>
              </a:rPr>
              <a:t>Ένα πολύ γνωστό χαρακτηριστικό που συνδέεται με τις βορειοελλαδικές διαλέκτους.</a:t>
            </a:r>
          </a:p>
          <a:p>
            <a:r>
              <a:rPr lang="el-GR" sz="2100" dirty="0">
                <a:latin typeface="Calibri" panose="020F0502020204030204" pitchFamily="34" charset="0"/>
                <a:cs typeface="Calibri" panose="020F0502020204030204" pitchFamily="34" charset="0"/>
              </a:rPr>
              <a:t>Οι διάλεκτοι αυτές χωρίζονται από τον </a:t>
            </a:r>
            <a:r>
              <a:rPr lang="el-GR" sz="2100" dirty="0" err="1">
                <a:latin typeface="Calibri" panose="020F0502020204030204" pitchFamily="34" charset="0"/>
                <a:cs typeface="Calibri" panose="020F0502020204030204" pitchFamily="34" charset="0"/>
              </a:rPr>
              <a:t>Κοντοσόπουλο</a:t>
            </a:r>
            <a:r>
              <a:rPr lang="el-GR" sz="2100" dirty="0">
                <a:latin typeface="Calibri" panose="020F0502020204030204" pitchFamily="34" charset="0"/>
                <a:cs typeface="Calibri" panose="020F0502020204030204" pitchFamily="34" charset="0"/>
              </a:rPr>
              <a:t> (1994) </a:t>
            </a:r>
            <a:r>
              <a:rPr lang="el-GR" sz="2100" b="1" dirty="0">
                <a:latin typeface="Calibri" panose="020F0502020204030204" pitchFamily="34" charset="0"/>
                <a:cs typeface="Calibri" panose="020F0502020204030204" pitchFamily="34" charset="0"/>
              </a:rPr>
              <a:t>σε 3 υποομάδες. </a:t>
            </a:r>
            <a:endParaRPr lang="en-US" sz="2100" b="1" dirty="0">
              <a:latin typeface="Calibri" panose="020F0502020204030204" pitchFamily="34" charset="0"/>
              <a:cs typeface="Calibri" panose="020F0502020204030204" pitchFamily="34" charset="0"/>
            </a:endParaRPr>
          </a:p>
          <a:p>
            <a:pPr marL="457200" indent="-457200">
              <a:buFont typeface="+mj-lt"/>
              <a:buAutoNum type="arabicPeriod"/>
            </a:pPr>
            <a:r>
              <a:rPr lang="el-GR" sz="2100" b="1" dirty="0">
                <a:latin typeface="Calibri" panose="020F0502020204030204" pitchFamily="34" charset="0"/>
                <a:cs typeface="Calibri" panose="020F0502020204030204" pitchFamily="34" charset="0"/>
              </a:rPr>
              <a:t>Οι</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ακραίες βόρειες διάλεκτοι αποβάλλουν όλα τα άτονα /</a:t>
            </a:r>
            <a:r>
              <a:rPr lang="en-US" sz="2100" b="1" dirty="0" err="1">
                <a:latin typeface="Calibri" panose="020F0502020204030204" pitchFamily="34" charset="0"/>
                <a:cs typeface="Calibri" panose="020F0502020204030204" pitchFamily="34" charset="0"/>
              </a:rPr>
              <a:t>i</a:t>
            </a:r>
            <a:r>
              <a:rPr lang="en-US" sz="2100" b="1" dirty="0">
                <a:latin typeface="Calibri" panose="020F0502020204030204" pitchFamily="34" charset="0"/>
                <a:cs typeface="Calibri" panose="020F0502020204030204" pitchFamily="34" charset="0"/>
              </a:rPr>
              <a:t>, u/ </a:t>
            </a:r>
            <a:r>
              <a:rPr lang="el-GR" sz="2100" b="1" dirty="0">
                <a:latin typeface="Calibri" panose="020F0502020204030204" pitchFamily="34" charset="0"/>
                <a:cs typeface="Calibri" panose="020F0502020204030204" pitchFamily="34" charset="0"/>
              </a:rPr>
              <a:t>και ανυψώνουν τα άτονα/</a:t>
            </a:r>
            <a:r>
              <a:rPr lang="en-US" sz="2100" b="1" dirty="0">
                <a:latin typeface="Calibri" panose="020F0502020204030204" pitchFamily="34" charset="0"/>
                <a:cs typeface="Calibri" panose="020F0502020204030204" pitchFamily="34" charset="0"/>
              </a:rPr>
              <a:t>e, o/ </a:t>
            </a:r>
            <a:r>
              <a:rPr lang="el-GR" sz="2100" b="1" dirty="0">
                <a:latin typeface="Calibri" panose="020F0502020204030204" pitchFamily="34" charset="0"/>
                <a:cs typeface="Calibri" panose="020F0502020204030204" pitchFamily="34" charset="0"/>
              </a:rPr>
              <a:t>σε /</a:t>
            </a:r>
            <a:r>
              <a:rPr lang="en-US" sz="2100" b="1" dirty="0" err="1">
                <a:latin typeface="Calibri" panose="020F0502020204030204" pitchFamily="34" charset="0"/>
                <a:cs typeface="Calibri" panose="020F0502020204030204" pitchFamily="34" charset="0"/>
              </a:rPr>
              <a:t>i</a:t>
            </a:r>
            <a:r>
              <a:rPr lang="en-US" sz="2100" b="1" dirty="0">
                <a:latin typeface="Calibri" panose="020F0502020204030204" pitchFamily="34" charset="0"/>
                <a:cs typeface="Calibri" panose="020F0502020204030204" pitchFamily="34" charset="0"/>
              </a:rPr>
              <a:t>, u/, </a:t>
            </a:r>
            <a:r>
              <a:rPr lang="el-GR" sz="2100" b="1" dirty="0">
                <a:latin typeface="Calibri" panose="020F0502020204030204" pitchFamily="34" charset="0"/>
                <a:cs typeface="Calibri" panose="020F0502020204030204" pitchFamily="34" charset="0"/>
              </a:rPr>
              <a:t>αντίστοιχα. Αυτό οδηγεί σε προφορές του τύπου Θεσσαλονίκη</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/θ</a:t>
            </a:r>
            <a:r>
              <a:rPr lang="en-US" sz="2100" b="1" dirty="0" err="1">
                <a:latin typeface="Calibri" panose="020F0502020204030204" pitchFamily="34" charset="0"/>
                <a:cs typeface="Calibri" panose="020F0502020204030204" pitchFamily="34" charset="0"/>
              </a:rPr>
              <a:t>esalonˈiki</a:t>
            </a:r>
            <a:r>
              <a:rPr lang="en-US" sz="2100" b="1" dirty="0">
                <a:latin typeface="Calibri" panose="020F0502020204030204" pitchFamily="34" charset="0"/>
                <a:cs typeface="Calibri" panose="020F0502020204030204" pitchFamily="34" charset="0"/>
              </a:rPr>
              <a:t>/ &gt; /</a:t>
            </a:r>
            <a:r>
              <a:rPr lang="el-GR" sz="2100" b="1" dirty="0">
                <a:latin typeface="Calibri" panose="020F0502020204030204" pitchFamily="34" charset="0"/>
                <a:cs typeface="Calibri" panose="020F0502020204030204" pitchFamily="34" charset="0"/>
              </a:rPr>
              <a:t>θ</a:t>
            </a:r>
            <a:r>
              <a:rPr lang="en-US" sz="2100" b="1" dirty="0" err="1">
                <a:latin typeface="Calibri" panose="020F0502020204030204" pitchFamily="34" charset="0"/>
                <a:cs typeface="Calibri" panose="020F0502020204030204" pitchFamily="34" charset="0"/>
              </a:rPr>
              <a:t>isaluˈnik</a:t>
            </a:r>
            <a:r>
              <a:rPr lang="en-US" sz="2100" b="1" dirty="0">
                <a:latin typeface="Calibri" panose="020F0502020204030204" pitchFamily="34" charset="0"/>
                <a:cs typeface="Calibri" panose="020F0502020204030204" pitchFamily="34" charset="0"/>
              </a:rPr>
              <a:t>/.</a:t>
            </a:r>
            <a:endParaRPr lang="el-GR" sz="2100" b="1" dirty="0">
              <a:latin typeface="Calibri" panose="020F0502020204030204" pitchFamily="34" charset="0"/>
              <a:cs typeface="Calibri" panose="020F0502020204030204" pitchFamily="34" charset="0"/>
            </a:endParaRPr>
          </a:p>
          <a:p>
            <a:pPr marL="457200" indent="-457200">
              <a:buFont typeface="+mj-lt"/>
              <a:buAutoNum type="arabicPeriod"/>
            </a:pP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Οι βόρειες διάλεκτοι αποβάλλουν τα άτονα /</a:t>
            </a:r>
            <a:r>
              <a:rPr lang="en-US" sz="2100" b="1" dirty="0" err="1">
                <a:latin typeface="Calibri" panose="020F0502020204030204" pitchFamily="34" charset="0"/>
                <a:cs typeface="Calibri" panose="020F0502020204030204" pitchFamily="34" charset="0"/>
              </a:rPr>
              <a:t>i</a:t>
            </a:r>
            <a:r>
              <a:rPr lang="en-US" sz="2100" b="1" dirty="0">
                <a:latin typeface="Calibri" panose="020F0502020204030204" pitchFamily="34" charset="0"/>
                <a:cs typeface="Calibri" panose="020F0502020204030204" pitchFamily="34" charset="0"/>
              </a:rPr>
              <a:t>, u/ </a:t>
            </a:r>
            <a:r>
              <a:rPr lang="el-GR" sz="2100" b="1" dirty="0">
                <a:latin typeface="Calibri" panose="020F0502020204030204" pitchFamily="34" charset="0"/>
                <a:cs typeface="Calibri" panose="020F0502020204030204" pitchFamily="34" charset="0"/>
              </a:rPr>
              <a:t>μόνο στο</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τέλος λέξης και ανυψώνουν τα άτονα /</a:t>
            </a:r>
            <a:r>
              <a:rPr lang="en-US" sz="2100" b="1" dirty="0">
                <a:latin typeface="Calibri" panose="020F0502020204030204" pitchFamily="34" charset="0"/>
                <a:cs typeface="Calibri" panose="020F0502020204030204" pitchFamily="34" charset="0"/>
              </a:rPr>
              <a:t>e, o/. </a:t>
            </a:r>
          </a:p>
          <a:p>
            <a:pPr marL="457200" indent="-457200">
              <a:buFont typeface="+mj-lt"/>
              <a:buAutoNum type="arabicPeriod"/>
            </a:pPr>
            <a:r>
              <a:rPr lang="el-GR" sz="2100" b="1" dirty="0">
                <a:latin typeface="Calibri" panose="020F0502020204030204" pitchFamily="34" charset="0"/>
                <a:cs typeface="Calibri" panose="020F0502020204030204" pitchFamily="34" charset="0"/>
              </a:rPr>
              <a:t>Οι </a:t>
            </a:r>
            <a:r>
              <a:rPr lang="el-GR" sz="2100" b="1" dirty="0" err="1">
                <a:latin typeface="Calibri" panose="020F0502020204030204" pitchFamily="34" charset="0"/>
                <a:cs typeface="Calibri" panose="020F0502020204030204" pitchFamily="34" charset="0"/>
              </a:rPr>
              <a:t>ημιβόρειες</a:t>
            </a:r>
            <a:r>
              <a:rPr lang="el-GR" sz="2100" b="1" dirty="0">
                <a:latin typeface="Calibri" panose="020F0502020204030204" pitchFamily="34" charset="0"/>
                <a:cs typeface="Calibri" panose="020F0502020204030204" pitchFamily="34" charset="0"/>
              </a:rPr>
              <a:t> διάλεκτοι αποβάλλουν και</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αυτές μόνο τα τελικά άτονα /</a:t>
            </a:r>
            <a:r>
              <a:rPr lang="en-US" sz="2100" b="1" dirty="0" err="1">
                <a:latin typeface="Calibri" panose="020F0502020204030204" pitchFamily="34" charset="0"/>
                <a:cs typeface="Calibri" panose="020F0502020204030204" pitchFamily="34" charset="0"/>
              </a:rPr>
              <a:t>i</a:t>
            </a:r>
            <a:r>
              <a:rPr lang="en-US" sz="2100" b="1" dirty="0">
                <a:latin typeface="Calibri" panose="020F0502020204030204" pitchFamily="34" charset="0"/>
                <a:cs typeface="Calibri" panose="020F0502020204030204" pitchFamily="34" charset="0"/>
              </a:rPr>
              <a:t>, u/ </a:t>
            </a:r>
            <a:r>
              <a:rPr lang="el-GR" sz="2100" b="1" dirty="0">
                <a:latin typeface="Calibri" panose="020F0502020204030204" pitchFamily="34" charset="0"/>
                <a:cs typeface="Calibri" panose="020F0502020204030204" pitchFamily="34" charset="0"/>
              </a:rPr>
              <a:t>αλλά δεν ανυψώνουν τα άτονα /</a:t>
            </a:r>
            <a:r>
              <a:rPr lang="en-US" sz="2100" b="1" dirty="0">
                <a:latin typeface="Calibri" panose="020F0502020204030204" pitchFamily="34" charset="0"/>
                <a:cs typeface="Calibri" panose="020F0502020204030204" pitchFamily="34" charset="0"/>
              </a:rPr>
              <a:t>e, o/. </a:t>
            </a:r>
            <a:r>
              <a:rPr lang="el-GR" sz="2100" b="1" dirty="0">
                <a:latin typeface="Calibri" panose="020F0502020204030204" pitchFamily="34" charset="0"/>
                <a:cs typeface="Calibri" panose="020F0502020204030204" pitchFamily="34" charset="0"/>
              </a:rPr>
              <a:t>Η αποβολή</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των ψηλών φωνηέντων είναι ξεκάθαρα ένας διαλεκτικός νεωτερισμός που αποτελεί</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κοινό χαρακτηριστικό των βόρειων περιοχών και δεν έχει επηρεάσει άλλες περιοχές</a:t>
            </a:r>
            <a:r>
              <a:rPr lang="en-US" sz="2100" b="1" dirty="0">
                <a:latin typeface="Calibri" panose="020F0502020204030204" pitchFamily="34" charset="0"/>
                <a:cs typeface="Calibri" panose="020F0502020204030204" pitchFamily="34" charset="0"/>
              </a:rPr>
              <a:t> </a:t>
            </a:r>
            <a:r>
              <a:rPr lang="el-GR" sz="2100" b="1" dirty="0">
                <a:latin typeface="Calibri" panose="020F0502020204030204" pitchFamily="34" charset="0"/>
                <a:cs typeface="Calibri" panose="020F0502020204030204" pitchFamily="34" charset="0"/>
              </a:rPr>
              <a:t>νοτιότερα.</a:t>
            </a:r>
          </a:p>
          <a:p>
            <a:pPr marL="0" indent="0">
              <a:buNone/>
            </a:pPr>
            <a:endParaRPr lang="en-US" i="1" dirty="0"/>
          </a:p>
          <a:p>
            <a:endParaRPr lang="el-GR"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338" y="127593"/>
            <a:ext cx="1959622" cy="182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8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p:txBody>
          <a:bodyPr/>
          <a:lstStyle/>
          <a:p>
            <a:pPr algn="ctr"/>
            <a:r>
              <a:rPr lang="en-US" b="1" dirty="0"/>
              <a:t>2. </a:t>
            </a:r>
            <a:r>
              <a:rPr lang="el-GR" b="1" dirty="0"/>
              <a:t>ύψιλον &gt; /</a:t>
            </a:r>
            <a:r>
              <a:rPr lang="en-GB" b="1" dirty="0"/>
              <a:t>u/</a:t>
            </a:r>
          </a:p>
          <a:p>
            <a:pPr marL="0" indent="0">
              <a:buNone/>
            </a:pPr>
            <a:endParaRPr lang="el-GR" dirty="0"/>
          </a:p>
          <a:p>
            <a:pPr marL="0" indent="0">
              <a:buNone/>
            </a:pPr>
            <a:r>
              <a:rPr lang="el-GR" dirty="0"/>
              <a:t>Το αρχαιοελληνικό /</a:t>
            </a:r>
            <a:r>
              <a:rPr lang="en-GB" dirty="0"/>
              <a:t>u</a:t>
            </a:r>
            <a:r>
              <a:rPr lang="el-GR" dirty="0"/>
              <a:t>/ μετατράπηκε σε </a:t>
            </a:r>
            <a:r>
              <a:rPr lang="en-GB" dirty="0"/>
              <a:t>/</a:t>
            </a:r>
            <a:r>
              <a:rPr lang="en-GB" dirty="0" err="1"/>
              <a:t>i</a:t>
            </a:r>
            <a:r>
              <a:rPr lang="en-GB" dirty="0"/>
              <a:t>/</a:t>
            </a:r>
            <a:r>
              <a:rPr lang="el-GR" dirty="0"/>
              <a:t> εκτός από ορισμένες περιοχές </a:t>
            </a:r>
          </a:p>
          <a:p>
            <a:pPr marL="0" indent="0">
              <a:buNone/>
            </a:pPr>
            <a:r>
              <a:rPr lang="el-GR" dirty="0"/>
              <a:t>όπως </a:t>
            </a:r>
            <a:r>
              <a:rPr lang="el-GR" b="1" dirty="0"/>
              <a:t>Κύμη, Μέγαρα, Τσακωνιά, Μάνη</a:t>
            </a:r>
          </a:p>
          <a:p>
            <a:pPr marL="0" indent="0">
              <a:buNone/>
            </a:pPr>
            <a:endParaRPr lang="el-GR" dirty="0"/>
          </a:p>
          <a:p>
            <a:pPr marL="0" indent="0">
              <a:buNone/>
            </a:pPr>
            <a:r>
              <a:rPr lang="el-GR" b="1" dirty="0"/>
              <a:t>Π.χ.  γιουναίκα, κιουρά, εσού, βούτουρο </a:t>
            </a:r>
            <a:endParaRPr lang="en-GB"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890" y="3489650"/>
            <a:ext cx="2552504" cy="238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710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069848" y="2121408"/>
            <a:ext cx="10058400" cy="4514170"/>
          </a:xfrm>
        </p:spPr>
        <p:txBody>
          <a:bodyPr>
            <a:normAutofit fontScale="92500" lnSpcReduction="20000"/>
          </a:bodyPr>
          <a:lstStyle/>
          <a:p>
            <a:pPr marL="0" indent="0" algn="ctr">
              <a:buNone/>
            </a:pPr>
            <a:r>
              <a:rPr lang="en-US" b="1" dirty="0"/>
              <a:t>2. </a:t>
            </a:r>
            <a:r>
              <a:rPr lang="el-GR" b="1" dirty="0"/>
              <a:t>ύψιλον &gt; </a:t>
            </a:r>
            <a:r>
              <a:rPr lang="en-US" b="1" dirty="0"/>
              <a:t>/</a:t>
            </a:r>
            <a:r>
              <a:rPr lang="en-GB" b="1" dirty="0"/>
              <a:t>u/</a:t>
            </a:r>
          </a:p>
          <a:p>
            <a:pPr marL="0" indent="0">
              <a:buNone/>
            </a:pPr>
            <a:endParaRPr lang="el-GR" dirty="0"/>
          </a:p>
          <a:p>
            <a:pPr algn="just">
              <a:lnSpc>
                <a:spcPct val="110000"/>
              </a:lnSpc>
            </a:pPr>
            <a:r>
              <a:rPr lang="el-GR" b="1" dirty="0">
                <a:latin typeface="Calibri" panose="020F0502020204030204" pitchFamily="34" charset="0"/>
                <a:cs typeface="Calibri" panose="020F0502020204030204" pitchFamily="34" charset="0"/>
              </a:rPr>
              <a:t>Τα αρχαία ελληνικά υ και οι (προφορά [</a:t>
            </a:r>
            <a:r>
              <a:rPr lang="en-US" b="1" dirty="0">
                <a:latin typeface="Calibri" panose="020F0502020204030204" pitchFamily="34" charset="0"/>
                <a:cs typeface="Calibri" panose="020F0502020204030204" pitchFamily="34" charset="0"/>
              </a:rPr>
              <a:t>y],) </a:t>
            </a:r>
            <a:r>
              <a:rPr lang="el-GR" b="1" dirty="0">
                <a:latin typeface="Calibri" panose="020F0502020204030204" pitchFamily="34" charset="0"/>
                <a:cs typeface="Calibri" panose="020F0502020204030204" pitchFamily="34" charset="0"/>
              </a:rPr>
              <a:t>τράπηκαν σε /</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σε όλες σχεδόν τις</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ποικιλίες της νέας ελληνικής (</a:t>
            </a:r>
            <a:r>
              <a:rPr lang="en-US" b="1" dirty="0">
                <a:latin typeface="Calibri" panose="020F0502020204030204" pitchFamily="34" charset="0"/>
                <a:cs typeface="Calibri" panose="020F0502020204030204" pitchFamily="34" charset="0"/>
              </a:rPr>
              <a:t>Newton 1972, 16). </a:t>
            </a:r>
          </a:p>
          <a:p>
            <a:pPr algn="just">
              <a:lnSpc>
                <a:spcPct val="110000"/>
              </a:lnSpc>
            </a:pPr>
            <a:r>
              <a:rPr lang="el-GR" dirty="0">
                <a:latin typeface="Calibri" panose="020F0502020204030204" pitchFamily="34" charset="0"/>
                <a:cs typeface="Calibri" panose="020F0502020204030204" pitchFamily="34" charset="0"/>
              </a:rPr>
              <a:t>Ωστόσο, </a:t>
            </a:r>
            <a:r>
              <a:rPr lang="el-GR" b="1" dirty="0">
                <a:latin typeface="Calibri" panose="020F0502020204030204" pitchFamily="34" charset="0"/>
                <a:cs typeface="Calibri" panose="020F0502020204030204" pitchFamily="34" charset="0"/>
              </a:rPr>
              <a:t>ορισμένες περιοχές έχουν</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u/. </a:t>
            </a:r>
          </a:p>
          <a:p>
            <a:pPr algn="just">
              <a:lnSpc>
                <a:spcPct val="110000"/>
              </a:lnSpc>
            </a:pPr>
            <a:r>
              <a:rPr lang="el-GR" dirty="0">
                <a:latin typeface="Calibri" panose="020F0502020204030204" pitchFamily="34" charset="0"/>
                <a:cs typeface="Calibri" panose="020F0502020204030204" pitchFamily="34" charset="0"/>
              </a:rPr>
              <a:t>Είναι οι εξής: </a:t>
            </a:r>
            <a:r>
              <a:rPr lang="el-GR" b="1" dirty="0">
                <a:latin typeface="Calibri" panose="020F0502020204030204" pitchFamily="34" charset="0"/>
                <a:cs typeface="Calibri" panose="020F0502020204030204" pitchFamily="34" charset="0"/>
              </a:rPr>
              <a:t>οι </a:t>
            </a:r>
            <a:r>
              <a:rPr lang="en-US" b="1" dirty="0">
                <a:latin typeface="Calibri" panose="020F0502020204030204" pitchFamily="34" charset="0"/>
                <a:cs typeface="Calibri" panose="020F0502020204030204" pitchFamily="34" charset="0"/>
              </a:rPr>
              <a:t>4</a:t>
            </a:r>
            <a:r>
              <a:rPr lang="el-GR" b="1" dirty="0">
                <a:latin typeface="Calibri" panose="020F0502020204030204" pitchFamily="34" charset="0"/>
                <a:cs typeface="Calibri" panose="020F0502020204030204" pitchFamily="34" charset="0"/>
              </a:rPr>
              <a:t> διάλεκτοι-«οάσεις» </a:t>
            </a:r>
            <a:r>
              <a:rPr lang="el-GR" dirty="0">
                <a:latin typeface="Calibri" panose="020F0502020204030204" pitchFamily="34" charset="0"/>
                <a:cs typeface="Calibri" panose="020F0502020204030204" pitchFamily="34" charset="0"/>
              </a:rPr>
              <a:t>στις παρυφές ή μέσα στην</a:t>
            </a:r>
            <a:r>
              <a:rPr lang="en-US"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αρβανιτόφωνη</a:t>
            </a:r>
            <a:r>
              <a:rPr lang="el-GR" dirty="0">
                <a:latin typeface="Calibri" panose="020F0502020204030204" pitchFamily="34" charset="0"/>
                <a:cs typeface="Calibri" panose="020F0502020204030204" pitchFamily="34" charset="0"/>
              </a:rPr>
              <a:t> περιοχή γύρω από την Αθήνα, δηλαδή οι διάλεκτοι </a:t>
            </a:r>
            <a:r>
              <a:rPr lang="el-GR" b="1" dirty="0">
                <a:latin typeface="Calibri" panose="020F0502020204030204" pitchFamily="34" charset="0"/>
                <a:cs typeface="Calibri" panose="020F0502020204030204" pitchFamily="34" charset="0"/>
              </a:rPr>
              <a:t>της Κύμης, της</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Αίγινας, των Μεγάρων και η παλαιά αθηναϊκή· η χερσόνησος της Μάνης στη νότια</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Πελοπόννησο· και η τσακωνική. </a:t>
            </a:r>
            <a:endParaRPr lang="en-US" b="1" dirty="0">
              <a:latin typeface="Calibri" panose="020F0502020204030204" pitchFamily="34" charset="0"/>
              <a:cs typeface="Calibri" panose="020F0502020204030204" pitchFamily="34" charset="0"/>
            </a:endParaRPr>
          </a:p>
          <a:p>
            <a:pPr algn="just">
              <a:lnSpc>
                <a:spcPct val="110000"/>
              </a:lnSpc>
            </a:pPr>
            <a:r>
              <a:rPr lang="el-GR" dirty="0">
                <a:latin typeface="Calibri" panose="020F0502020204030204" pitchFamily="34" charset="0"/>
                <a:cs typeface="Calibri" panose="020F0502020204030204" pitchFamily="34" charset="0"/>
              </a:rPr>
              <a:t>Η τσακωνική είναι η μόνη νεότερη διάλεκτος που</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δεν προέρχεται από την αρχαιοελληνική κοινή και αποκλίνει από πολλές απόψεις.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Ένα προφανές συμπέρασμα από αυτή τη γεωγραφική μορφοποίηση είναι ότι οι</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τέσσερις, εξαφανισμένες σήμερα, διάλεκτοι- «οάσεις» είναι τα τελευταία κατάλοιπα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μιας μεγάλης, ενιαίας περιοχής, στην οποία απαντούσε κάποτε το χαρακτηριστικό</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αυτό, πριν τη διείσδυση των αρβανίτικων (</a:t>
            </a:r>
            <a:r>
              <a:rPr lang="en-US" dirty="0" err="1">
                <a:latin typeface="Calibri" panose="020F0502020204030204" pitchFamily="34" charset="0"/>
                <a:cs typeface="Calibri" panose="020F0502020204030204" pitchFamily="34" charset="0"/>
              </a:rPr>
              <a:t>Karatzas</a:t>
            </a:r>
            <a:r>
              <a:rPr lang="en-US" dirty="0">
                <a:latin typeface="Calibri" panose="020F0502020204030204" pitchFamily="34" charset="0"/>
                <a:cs typeface="Calibri" panose="020F0502020204030204" pitchFamily="34" charset="0"/>
              </a:rPr>
              <a:t> 1940) </a:t>
            </a:r>
            <a:r>
              <a:rPr lang="el-GR" dirty="0">
                <a:latin typeface="Calibri" panose="020F0502020204030204" pitchFamily="34" charset="0"/>
                <a:cs typeface="Calibri" panose="020F0502020204030204" pitchFamily="34" charset="0"/>
              </a:rPr>
              <a:t>που είχε ως αποτέλεσμα τη</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διαίρεση και την απομάκρυνση των τεσσάρων αυτών περιοχών μεταξύ τους.</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2591" y="939337"/>
            <a:ext cx="1499370" cy="139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0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Νεοελληνικεσ διαλεκτοι – </a:t>
            </a:r>
            <a:r>
              <a:rPr lang="en-GB" sz="4000" dirty="0" err="1"/>
              <a:t>trudgill</a:t>
            </a:r>
            <a:r>
              <a:rPr lang="en-GB" sz="4000" dirty="0"/>
              <a:t> </a:t>
            </a:r>
            <a:br>
              <a:rPr lang="en-GB" sz="4000" dirty="0"/>
            </a:br>
            <a:r>
              <a:rPr lang="en-GB" sz="4000" dirty="0"/>
              <a:t>(1820-1920)</a:t>
            </a:r>
          </a:p>
        </p:txBody>
      </p:sp>
      <p:sp>
        <p:nvSpPr>
          <p:cNvPr id="3" name="Content Placeholder 2"/>
          <p:cNvSpPr>
            <a:spLocks noGrp="1"/>
          </p:cNvSpPr>
          <p:nvPr>
            <p:ph idx="1"/>
          </p:nvPr>
        </p:nvSpPr>
        <p:spPr/>
        <p:txBody>
          <a:bodyPr>
            <a:normAutofit/>
          </a:bodyPr>
          <a:lstStyle/>
          <a:p>
            <a:pPr marL="0" indent="0" algn="ctr">
              <a:buNone/>
            </a:pPr>
            <a:r>
              <a:rPr lang="en-US" b="1" dirty="0"/>
              <a:t>3. </a:t>
            </a:r>
            <a:r>
              <a:rPr lang="el-GR" b="1" dirty="0" err="1"/>
              <a:t>ουράνωση</a:t>
            </a:r>
            <a:r>
              <a:rPr lang="el-GR" b="1" dirty="0"/>
              <a:t> των υπερωικών</a:t>
            </a:r>
          </a:p>
          <a:p>
            <a:pPr marL="0" indent="0">
              <a:buNone/>
            </a:pPr>
            <a:r>
              <a:rPr lang="el-GR" b="1" dirty="0"/>
              <a:t>Όλες οι ποικιλίες της νέας ελληνικής προσθιώνουν τα υπερωικά σύμφωνα σε περιβάλλοντα πριν από φωνήεν και /j/. </a:t>
            </a:r>
            <a:r>
              <a:rPr lang="el-GR" dirty="0"/>
              <a:t>Ωστόσο, ένα πολύ γνωστό χαρακτηριστικό που συνδέεται με τις νότιες ελληνικές διαλέκτους είναι η απόλυτη ουράνωση και προστριβοποίηση των υπερωικών στην ίδια θέση </a:t>
            </a:r>
            <a:r>
              <a:rPr lang="el-GR" b="1" dirty="0"/>
              <a:t>(Κρήτη, Κύπρο, Μάνη) </a:t>
            </a:r>
          </a:p>
          <a:p>
            <a:pPr marL="0" indent="0">
              <a:buNone/>
            </a:pPr>
            <a:r>
              <a:rPr lang="el-GR" b="1" dirty="0"/>
              <a:t>Συγκεκριμένα, τα /k, g, x, ɣ/ προσθιώνονται </a:t>
            </a:r>
          </a:p>
          <a:p>
            <a:pPr marL="0" indent="0">
              <a:buNone/>
            </a:pPr>
            <a:r>
              <a:rPr lang="el-GR" b="1" dirty="0"/>
              <a:t>πριν από /i, e, j/ και τρέπονται σε [tɕ, dʑ, ɕ, ʑ] ή [tʃ, dʒ, ʃ, ʒ]</a:t>
            </a:r>
          </a:p>
          <a:p>
            <a:pPr marL="0" indent="0">
              <a:buNone/>
            </a:pPr>
            <a:r>
              <a:rPr lang="el-GR" dirty="0"/>
              <a:t>π.χ. </a:t>
            </a:r>
            <a:r>
              <a:rPr lang="el-GR" b="1" dirty="0"/>
              <a:t>κερί /</a:t>
            </a:r>
            <a:r>
              <a:rPr lang="el-GR" dirty="0"/>
              <a:t> </a:t>
            </a:r>
            <a:r>
              <a:rPr lang="el-GR" b="1" dirty="0"/>
              <a:t>tʃερί, εκεί / ε</a:t>
            </a:r>
            <a:r>
              <a:rPr lang="el-GR" b="1" dirty="0">
                <a:solidFill>
                  <a:prstClr val="black"/>
                </a:solidFill>
              </a:rPr>
              <a:t>tʃεί</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41" y="4012162"/>
            <a:ext cx="2111753" cy="197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5542CCD-35F6-E64B-9766-2953C8850F3D}"/>
              </a:ext>
            </a:extLst>
          </p:cNvPr>
          <p:cNvSpPr txBox="1"/>
          <p:nvPr/>
        </p:nvSpPr>
        <p:spPr>
          <a:xfrm>
            <a:off x="469462" y="5200678"/>
            <a:ext cx="10224655" cy="1754326"/>
          </a:xfrm>
          <a:prstGeom prst="rect">
            <a:avLst/>
          </a:prstGeom>
          <a:noFill/>
        </p:spPr>
        <p:txBody>
          <a:bodyPr wrap="square" rtlCol="0">
            <a:spAutoFit/>
          </a:bodyPr>
          <a:lstStyle/>
          <a:p>
            <a:r>
              <a:rPr lang="el-GR" dirty="0"/>
              <a:t>Σύμφωνα</a:t>
            </a:r>
            <a:r>
              <a:rPr lang="en-US" dirty="0"/>
              <a:t> </a:t>
            </a:r>
            <a:r>
              <a:rPr lang="el-GR" dirty="0"/>
              <a:t>με τον </a:t>
            </a:r>
            <a:r>
              <a:rPr lang="en-US" dirty="0"/>
              <a:t>Newton (1972) </a:t>
            </a:r>
            <a:r>
              <a:rPr lang="el-GR" dirty="0"/>
              <a:t>και τον </a:t>
            </a:r>
            <a:r>
              <a:rPr lang="el-GR" dirty="0" err="1"/>
              <a:t>Κοντοσόπουλο</a:t>
            </a:r>
            <a:r>
              <a:rPr lang="el-GR" dirty="0"/>
              <a:t> (1994), το χαρακτηριστικό αυτό</a:t>
            </a:r>
          </a:p>
          <a:p>
            <a:r>
              <a:rPr lang="el-GR" dirty="0"/>
              <a:t>απαντά επίσης </a:t>
            </a:r>
            <a:r>
              <a:rPr lang="el-GR" b="1" dirty="0"/>
              <a:t>στη Μάνη</a:t>
            </a:r>
            <a:r>
              <a:rPr lang="el-GR" dirty="0"/>
              <a:t>, διάλεκτος η οποία έχει άλλα κοινά χαρακτηριστικά με την</a:t>
            </a:r>
          </a:p>
          <a:p>
            <a:r>
              <a:rPr lang="el-GR" dirty="0"/>
              <a:t>κρητική· απαντά επίσης </a:t>
            </a:r>
            <a:r>
              <a:rPr lang="el-GR" b="1" dirty="0"/>
              <a:t>στα Κύθηρα και τα Αντικύθηρα και σε μερικά νησιά των</a:t>
            </a:r>
            <a:r>
              <a:rPr lang="en-US" b="1" dirty="0"/>
              <a:t> </a:t>
            </a:r>
            <a:r>
              <a:rPr lang="el-GR" b="1" dirty="0"/>
              <a:t>νότιων Κυκλάδων</a:t>
            </a:r>
            <a:r>
              <a:rPr lang="en-US" b="1" dirty="0"/>
              <a:t> </a:t>
            </a:r>
            <a:r>
              <a:rPr lang="el-GR" b="1" dirty="0"/>
              <a:t>και της Δωδεκανήσου</a:t>
            </a:r>
            <a:r>
              <a:rPr lang="el-GR" dirty="0"/>
              <a:t>. Ας σημειωθεί ότι και η Κύμη της Εύβοιας</a:t>
            </a:r>
            <a:r>
              <a:rPr lang="en-US" dirty="0"/>
              <a:t> </a:t>
            </a:r>
            <a:r>
              <a:rPr lang="el-GR" dirty="0"/>
              <a:t>διαθέτει αυτό το χαρακτηριστικό.</a:t>
            </a:r>
          </a:p>
          <a:p>
            <a:endParaRPr lang="el-GR" dirty="0"/>
          </a:p>
        </p:txBody>
      </p:sp>
    </p:spTree>
    <p:extLst>
      <p:ext uri="{BB962C8B-B14F-4D97-AF65-F5344CB8AC3E}">
        <p14:creationId xmlns:p14="http://schemas.microsoft.com/office/powerpoint/2010/main" val="18125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linds(horizontal)">
                                      <p:cBhvr>
                                        <p:cTn id="21" dur="500"/>
                                        <p:tgtEl>
                                          <p:spTgt spid="4">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linds(horizontal)">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err="1"/>
              <a:t>Ορισμος</a:t>
            </a:r>
            <a:r>
              <a:rPr lang="el-GR" sz="4000" dirty="0"/>
              <a:t>, </a:t>
            </a:r>
            <a:r>
              <a:rPr lang="el-GR" sz="4000" dirty="0" err="1"/>
              <a:t>διαστασεις</a:t>
            </a:r>
            <a:r>
              <a:rPr lang="el-GR" sz="4000" dirty="0"/>
              <a:t> &amp; </a:t>
            </a:r>
            <a:r>
              <a:rPr lang="el-GR" sz="4000" dirty="0" err="1"/>
              <a:t>περιεχομενο</a:t>
            </a:r>
            <a:r>
              <a:rPr lang="el-GR" sz="4000" dirty="0"/>
              <a:t> </a:t>
            </a:r>
            <a:r>
              <a:rPr lang="el-GR" sz="4000" dirty="0" err="1"/>
              <a:t>γλωσσικων</a:t>
            </a:r>
            <a:r>
              <a:rPr lang="el-GR" sz="4000" dirty="0"/>
              <a:t> </a:t>
            </a:r>
            <a:r>
              <a:rPr lang="el-GR" sz="4000" dirty="0" err="1"/>
              <a:t>στασεων</a:t>
            </a:r>
            <a:endParaRPr lang="en-GB" sz="4000"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677886" y="2575249"/>
            <a:ext cx="6494106" cy="2043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Συναισθηματικοί, νοητικοί ή συμπεριφορικοί δείκτες που αφορούν αξιολογικές αντιδράσεις απέναντι σε διάφορες γλωσσικές ποικιλίες ή τους/τις ομιλητές/τριες τους.</a:t>
            </a:r>
            <a:endParaRPr lang="en-GB" sz="2400" dirty="0"/>
          </a:p>
        </p:txBody>
      </p:sp>
      <p:pic>
        <p:nvPicPr>
          <p:cNvPr id="5" name="Picture 2">
            <a:extLst>
              <a:ext uri="{FF2B5EF4-FFF2-40B4-BE49-F238E27FC236}">
                <a16:creationId xmlns:a16="http://schemas.microsoft.com/office/drawing/2014/main" id="{BD605D32-AF6D-7B4D-A6DF-01B59F3F9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667" y="439178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594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Νεοελληνικεσ διαλεκτοι – </a:t>
            </a:r>
            <a:r>
              <a:rPr lang="en-GB" sz="4000" dirty="0" err="1"/>
              <a:t>trudgill</a:t>
            </a:r>
            <a:r>
              <a:rPr lang="en-GB" sz="4000" dirty="0"/>
              <a:t> </a:t>
            </a:r>
            <a:br>
              <a:rPr lang="en-GB" sz="4000" dirty="0"/>
            </a:br>
            <a:r>
              <a:rPr lang="en-GB" sz="4000" dirty="0"/>
              <a:t>(1820-1920)</a:t>
            </a:r>
          </a:p>
        </p:txBody>
      </p:sp>
      <p:sp>
        <p:nvSpPr>
          <p:cNvPr id="3" name="Content Placeholder 2"/>
          <p:cNvSpPr>
            <a:spLocks noGrp="1"/>
          </p:cNvSpPr>
          <p:nvPr>
            <p:ph idx="1"/>
          </p:nvPr>
        </p:nvSpPr>
        <p:spPr>
          <a:xfrm>
            <a:off x="1069848" y="2093976"/>
            <a:ext cx="10058400" cy="4256451"/>
          </a:xfrm>
        </p:spPr>
        <p:txBody>
          <a:bodyPr>
            <a:normAutofit fontScale="85000" lnSpcReduction="10000"/>
          </a:bodyPr>
          <a:lstStyle/>
          <a:p>
            <a:pPr marL="0" indent="0" algn="ctr">
              <a:buNone/>
            </a:pPr>
            <a:r>
              <a:rPr lang="en-US" sz="2400" b="1" i="1" dirty="0"/>
              <a:t>4. </a:t>
            </a:r>
            <a:r>
              <a:rPr lang="el-GR" sz="2400" b="1" i="1" dirty="0"/>
              <a:t>τσιτακισμός</a:t>
            </a:r>
            <a:endParaRPr lang="el-GR" sz="2400" b="1" dirty="0"/>
          </a:p>
          <a:p>
            <a:pPr>
              <a:lnSpc>
                <a:spcPct val="110000"/>
              </a:lnSpc>
            </a:pPr>
            <a:r>
              <a:rPr lang="el-GR" b="1" dirty="0"/>
              <a:t>Σε μια περιοχή ακριβώς βόρεια από αυτήν όπου εμφανίζεται η </a:t>
            </a:r>
            <a:r>
              <a:rPr lang="el-GR" b="1" dirty="0" err="1"/>
              <a:t>ουράνωση</a:t>
            </a:r>
            <a:r>
              <a:rPr lang="el-GR" b="1" dirty="0"/>
              <a:t> των</a:t>
            </a:r>
            <a:r>
              <a:rPr lang="en-US" b="1" dirty="0"/>
              <a:t> </a:t>
            </a:r>
            <a:r>
              <a:rPr lang="el-GR" b="1" dirty="0"/>
              <a:t>υπερωικών βρίσκουμε ένα χαρακτηριστικό γνωστό στους </a:t>
            </a:r>
            <a:r>
              <a:rPr lang="el-GR" b="1" dirty="0" err="1"/>
              <a:t>έλληνες</a:t>
            </a:r>
            <a:r>
              <a:rPr lang="el-GR" b="1" dirty="0"/>
              <a:t> γλωσσολόγους ως</a:t>
            </a:r>
            <a:r>
              <a:rPr lang="en-US" b="1" dirty="0"/>
              <a:t> </a:t>
            </a:r>
            <a:r>
              <a:rPr lang="el-GR" b="1" dirty="0"/>
              <a:t>τσιτακισμός. </a:t>
            </a:r>
            <a:endParaRPr lang="en-US" b="1" dirty="0"/>
          </a:p>
          <a:p>
            <a:pPr>
              <a:lnSpc>
                <a:spcPct val="110000"/>
              </a:lnSpc>
            </a:pPr>
            <a:r>
              <a:rPr lang="el-GR" b="1" dirty="0"/>
              <a:t>Αυτό αφορά την επιπλέον </a:t>
            </a:r>
            <a:r>
              <a:rPr lang="el-GR" b="1" dirty="0" err="1"/>
              <a:t>προσθίωση</a:t>
            </a:r>
            <a:r>
              <a:rPr lang="el-GR" b="1" dirty="0"/>
              <a:t> του αρχικού /</a:t>
            </a:r>
            <a:r>
              <a:rPr lang="en-US" b="1" dirty="0"/>
              <a:t>k/ </a:t>
            </a:r>
            <a:r>
              <a:rPr lang="el-GR" b="1" dirty="0"/>
              <a:t>μπροστά από /</a:t>
            </a:r>
            <a:r>
              <a:rPr lang="en-US" b="1" dirty="0" err="1"/>
              <a:t>i</a:t>
            </a:r>
            <a:r>
              <a:rPr lang="en-US" b="1" dirty="0"/>
              <a:t>, </a:t>
            </a:r>
            <a:r>
              <a:rPr lang="en-US" b="1" dirty="0" err="1"/>
              <a:t>e,j</a:t>
            </a:r>
            <a:r>
              <a:rPr lang="en-US" b="1" dirty="0"/>
              <a:t>/ </a:t>
            </a:r>
            <a:r>
              <a:rPr lang="el-GR" b="1" dirty="0"/>
              <a:t>και την τροπή του σε /</a:t>
            </a:r>
            <a:r>
              <a:rPr lang="en-US" b="1" dirty="0" err="1"/>
              <a:t>ts</a:t>
            </a:r>
            <a:r>
              <a:rPr lang="en-US" b="1" dirty="0"/>
              <a:t>/. </a:t>
            </a:r>
            <a:r>
              <a:rPr lang="el-GR" b="1" dirty="0"/>
              <a:t>Π.χ. αυλάκι &gt; </a:t>
            </a:r>
            <a:r>
              <a:rPr lang="el-GR" b="1" dirty="0" err="1"/>
              <a:t>αυλάτσι</a:t>
            </a:r>
            <a:r>
              <a:rPr lang="el-GR" b="1" dirty="0"/>
              <a:t>, κοιλιά &gt; </a:t>
            </a:r>
            <a:r>
              <a:rPr lang="el-GR" b="1" dirty="0" err="1"/>
              <a:t>τσοιλιά</a:t>
            </a:r>
            <a:endParaRPr lang="en-US" b="1" dirty="0"/>
          </a:p>
          <a:p>
            <a:pPr>
              <a:lnSpc>
                <a:spcPct val="110000"/>
              </a:lnSpc>
            </a:pPr>
            <a:r>
              <a:rPr lang="el-GR" dirty="0"/>
              <a:t>Αυτό μπορεί να έχει ως αποτέλεσμα (</a:t>
            </a:r>
            <a:r>
              <a:rPr lang="en-US" dirty="0"/>
              <a:t>Newton 1972, 133) </a:t>
            </a:r>
            <a:r>
              <a:rPr lang="el-GR" dirty="0"/>
              <a:t>την συγχώνευση/σύμπτωση των /</a:t>
            </a:r>
            <a:r>
              <a:rPr lang="en-US" dirty="0"/>
              <a:t>k/ </a:t>
            </a:r>
            <a:r>
              <a:rPr lang="el-GR" dirty="0"/>
              <a:t>και /</a:t>
            </a:r>
            <a:r>
              <a:rPr lang="en-US" dirty="0" err="1"/>
              <a:t>ts</a:t>
            </a:r>
            <a:r>
              <a:rPr lang="en-US" dirty="0"/>
              <a:t>/.</a:t>
            </a:r>
          </a:p>
          <a:p>
            <a:pPr>
              <a:lnSpc>
                <a:spcPct val="110000"/>
              </a:lnSpc>
            </a:pPr>
            <a:r>
              <a:rPr lang="en-US" dirty="0"/>
              <a:t> </a:t>
            </a:r>
            <a:r>
              <a:rPr lang="el-GR" dirty="0"/>
              <a:t>Σε μερικά μέρη το φαινόμενο</a:t>
            </a:r>
            <a:r>
              <a:rPr lang="en-US" dirty="0"/>
              <a:t> </a:t>
            </a:r>
            <a:r>
              <a:rPr lang="el-GR" dirty="0"/>
              <a:t>επεκτείνεται και στα /</a:t>
            </a:r>
            <a:r>
              <a:rPr lang="en-US" dirty="0"/>
              <a:t>x, g/ </a:t>
            </a:r>
            <a:r>
              <a:rPr lang="el-GR" dirty="0"/>
              <a:t>τα οποία τρέπονται σε /</a:t>
            </a:r>
            <a:r>
              <a:rPr lang="en-US" dirty="0"/>
              <a:t>s, </a:t>
            </a:r>
            <a:r>
              <a:rPr lang="en-US" dirty="0" err="1"/>
              <a:t>dz</a:t>
            </a:r>
            <a:r>
              <a:rPr lang="en-US" dirty="0"/>
              <a:t>/. </a:t>
            </a:r>
          </a:p>
          <a:p>
            <a:pPr>
              <a:lnSpc>
                <a:spcPct val="110000"/>
              </a:lnSpc>
            </a:pPr>
            <a:r>
              <a:rPr lang="el-GR" dirty="0"/>
              <a:t>Η περιοχή αυτή</a:t>
            </a:r>
            <a:r>
              <a:rPr lang="en-US" dirty="0"/>
              <a:t> </a:t>
            </a:r>
            <a:r>
              <a:rPr lang="el-GR" dirty="0"/>
              <a:t>περιλαμβάνει </a:t>
            </a:r>
            <a:r>
              <a:rPr lang="el-GR" b="1" dirty="0"/>
              <a:t>τα περισσότερα νησιά των Κυκλάδων που δεν διαθέτουν </a:t>
            </a:r>
            <a:r>
              <a:rPr lang="el-GR" dirty="0"/>
              <a:t>την </a:t>
            </a:r>
            <a:r>
              <a:rPr lang="el-GR" b="1" dirty="0" err="1"/>
              <a:t>ουράνωση</a:t>
            </a:r>
            <a:r>
              <a:rPr lang="en-US" b="1" dirty="0"/>
              <a:t> </a:t>
            </a:r>
            <a:r>
              <a:rPr lang="el-GR" b="1" dirty="0"/>
              <a:t>των υπερωικών. </a:t>
            </a:r>
            <a:r>
              <a:rPr lang="el-GR" dirty="0"/>
              <a:t>Ο τσιτακισμός απαντά επίσης σε τρεις από τις διαλέκτους «οάσεις»:</a:t>
            </a:r>
            <a:r>
              <a:rPr lang="en-US" dirty="0"/>
              <a:t> </a:t>
            </a:r>
            <a:r>
              <a:rPr lang="el-GR" b="1" dirty="0"/>
              <a:t>στην Αίγινα, την παλαιά αθηναϊκή και τα Μέγαρα (όχι όμως στην Κύμη). </a:t>
            </a:r>
            <a:endParaRPr lang="en-US" b="1" dirty="0"/>
          </a:p>
          <a:p>
            <a:pPr>
              <a:lnSpc>
                <a:spcPct val="110000"/>
              </a:lnSpc>
            </a:pPr>
            <a:r>
              <a:rPr lang="el-GR" dirty="0"/>
              <a:t>Τόσο η</a:t>
            </a:r>
            <a:r>
              <a:rPr lang="en-US" dirty="0"/>
              <a:t> </a:t>
            </a:r>
            <a:r>
              <a:rPr lang="el-GR" dirty="0" err="1"/>
              <a:t>ουράνωση</a:t>
            </a:r>
            <a:r>
              <a:rPr lang="el-GR" dirty="0"/>
              <a:t> των υπερωικών όσο και ο τσιτακισμός αποτελούν σαφείς διαλεκτικούς</a:t>
            </a:r>
            <a:r>
              <a:rPr lang="en-US" dirty="0"/>
              <a:t> </a:t>
            </a:r>
            <a:r>
              <a:rPr lang="el-GR" dirty="0"/>
              <a:t>νεωτερισμούς.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063" y="484632"/>
            <a:ext cx="1944301" cy="181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Νεοελληνικεσ διαλεκτοι – </a:t>
            </a:r>
            <a:r>
              <a:rPr lang="en-GB" sz="4000" dirty="0" err="1"/>
              <a:t>trudgill</a:t>
            </a:r>
            <a:r>
              <a:rPr lang="en-GB" sz="4000" dirty="0"/>
              <a:t> </a:t>
            </a:r>
            <a:br>
              <a:rPr lang="en-GB" sz="4000" dirty="0"/>
            </a:br>
            <a:r>
              <a:rPr lang="en-GB" sz="4000" dirty="0"/>
              <a:t>(1820-1920)</a:t>
            </a:r>
          </a:p>
        </p:txBody>
      </p:sp>
      <p:sp>
        <p:nvSpPr>
          <p:cNvPr id="3" name="Content Placeholder 2"/>
          <p:cNvSpPr>
            <a:spLocks noGrp="1"/>
          </p:cNvSpPr>
          <p:nvPr>
            <p:ph idx="1"/>
          </p:nvPr>
        </p:nvSpPr>
        <p:spPr/>
        <p:txBody>
          <a:bodyPr/>
          <a:lstStyle/>
          <a:p>
            <a:pPr marL="0" indent="0" algn="ctr">
              <a:buNone/>
            </a:pPr>
            <a:r>
              <a:rPr lang="en-US" b="1" dirty="0"/>
              <a:t>5.</a:t>
            </a:r>
            <a:r>
              <a:rPr lang="el-GR" b="1" dirty="0"/>
              <a:t>Διπλά σύμφωνα </a:t>
            </a:r>
            <a:endParaRPr lang="en-US" b="1" dirty="0"/>
          </a:p>
          <a:p>
            <a:r>
              <a:rPr lang="el-GR" dirty="0"/>
              <a:t>Ένα άλλο χαρακτηριστικό πολύ γνωστό για την κυπριακή είναι </a:t>
            </a:r>
            <a:r>
              <a:rPr lang="el-GR" b="1" dirty="0"/>
              <a:t>η διατήρηση των διπλών συμφώνων </a:t>
            </a:r>
            <a:r>
              <a:rPr lang="el-GR" dirty="0"/>
              <a:t>της αρχαίας ελληνικής. Το χαρακτηριστικό αυτό είναι ενδεικτικό γλωσσικής διατήρησης σε σχέση με την κοινή νέα ελληνική. Ωστόσο, </a:t>
            </a:r>
            <a:r>
              <a:rPr lang="el-GR" b="1" dirty="0"/>
              <a:t>η κυπριακή </a:t>
            </a:r>
            <a:r>
              <a:rPr lang="el-GR" dirty="0"/>
              <a:t>επιδεικνύει και ανάπτυξη </a:t>
            </a:r>
            <a:r>
              <a:rPr lang="el-GR" b="1" dirty="0"/>
              <a:t>νέων διπλών συμφώνων, ακόμη και σε αρχική θέση της λέξης. </a:t>
            </a:r>
          </a:p>
          <a:p>
            <a:pPr marL="0" indent="0">
              <a:buNone/>
            </a:pPr>
            <a:r>
              <a:rPr lang="el-GR" b="1" dirty="0"/>
              <a:t>  χαλ-λούμιν΄, πολ-λά</a:t>
            </a:r>
            <a:endParaRPr lang="en-GB" b="1" dirty="0"/>
          </a:p>
        </p:txBody>
      </p:sp>
    </p:spTree>
    <p:extLst>
      <p:ext uri="{BB962C8B-B14F-4D97-AF65-F5344CB8AC3E}">
        <p14:creationId xmlns:p14="http://schemas.microsoft.com/office/powerpoint/2010/main" val="2722729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Νεοελληνικεσ διαλεκτοι – </a:t>
            </a:r>
            <a:r>
              <a:rPr lang="en-GB" sz="4000" dirty="0" err="1"/>
              <a:t>trudgill</a:t>
            </a:r>
            <a:r>
              <a:rPr lang="en-GB" sz="4000" dirty="0"/>
              <a:t> </a:t>
            </a:r>
            <a:br>
              <a:rPr lang="en-GB" sz="4000" dirty="0"/>
            </a:br>
            <a:r>
              <a:rPr lang="en-GB" sz="4000" dirty="0"/>
              <a:t>(1820-1920)</a:t>
            </a:r>
          </a:p>
        </p:txBody>
      </p:sp>
      <p:sp>
        <p:nvSpPr>
          <p:cNvPr id="3" name="Content Placeholder 2"/>
          <p:cNvSpPr>
            <a:spLocks noGrp="1"/>
          </p:cNvSpPr>
          <p:nvPr>
            <p:ph idx="1"/>
          </p:nvPr>
        </p:nvSpPr>
        <p:spPr>
          <a:xfrm>
            <a:off x="1069848" y="1962912"/>
            <a:ext cx="10058400" cy="4523232"/>
          </a:xfrm>
        </p:spPr>
        <p:txBody>
          <a:bodyPr/>
          <a:lstStyle/>
          <a:p>
            <a:pPr marL="0" indent="0" algn="ctr">
              <a:buNone/>
            </a:pPr>
            <a:r>
              <a:rPr lang="en-US" sz="2300" b="1" dirty="0"/>
              <a:t>5.</a:t>
            </a:r>
            <a:r>
              <a:rPr lang="el-GR" sz="2300" b="1" dirty="0"/>
              <a:t>Διπλά σύμφωνα </a:t>
            </a:r>
            <a:endParaRPr lang="en-US" sz="2300" b="1" dirty="0"/>
          </a:p>
          <a:p>
            <a:pPr>
              <a:lnSpc>
                <a:spcPct val="100000"/>
              </a:lnSpc>
            </a:pPr>
            <a:r>
              <a:rPr lang="el-GR" sz="2200" dirty="0"/>
              <a:t>Στην περίπτωση των </a:t>
            </a:r>
            <a:r>
              <a:rPr lang="el-GR" sz="2200" dirty="0" err="1"/>
              <a:t>τριβόμενων</a:t>
            </a:r>
            <a:r>
              <a:rPr lang="el-GR" sz="2200" dirty="0"/>
              <a:t>, των έρρινων και των προσεγγιστικών, ο αναδιπλασιασμός αυτός παίρνει απλώς τη μορφή μακρότητας, δηλαδή το ναι προφέρεται ως /</a:t>
            </a:r>
            <a:r>
              <a:rPr lang="en-US" sz="2200" dirty="0" err="1"/>
              <a:t>nne</a:t>
            </a:r>
            <a:r>
              <a:rPr lang="en-US" sz="2200" dirty="0"/>
              <a:t>/. </a:t>
            </a:r>
            <a:endParaRPr lang="el-GR" sz="2200" dirty="0"/>
          </a:p>
          <a:p>
            <a:pPr>
              <a:lnSpc>
                <a:spcPct val="100000"/>
              </a:lnSpc>
            </a:pPr>
            <a:r>
              <a:rPr lang="el-GR" sz="2200" dirty="0"/>
              <a:t>Στην περίπτωση των άηχων κλειστών, ωστόσο, εκδηλώνεται όχι μόνο ως μακρότητα (η οποία δεν θα μπορούσε να γίνει αντιληπτή ακουστικά σε αρχική θέση λέξης) αλλά και ως δασύτητα. </a:t>
            </a:r>
            <a:r>
              <a:rPr lang="el-GR" sz="2200" b="1" dirty="0"/>
              <a:t>Έτσι, συναντάμε στην κυπριακή ελάχιστα ζεύγη (</a:t>
            </a:r>
            <a:r>
              <a:rPr lang="en-US" sz="2200" b="1" dirty="0"/>
              <a:t>Newton 1972, 91) </a:t>
            </a:r>
            <a:r>
              <a:rPr lang="el-GR" sz="2200" b="1" dirty="0"/>
              <a:t>της μορφής /</a:t>
            </a:r>
            <a:r>
              <a:rPr lang="en-US" sz="2200" b="1" dirty="0" err="1"/>
              <a:t>filla</a:t>
            </a:r>
            <a:r>
              <a:rPr lang="en-US" sz="2200" b="1" dirty="0"/>
              <a:t>/ '</a:t>
            </a:r>
            <a:r>
              <a:rPr lang="el-GR" sz="2200" b="1" dirty="0"/>
              <a:t>φύλλα' </a:t>
            </a:r>
            <a:r>
              <a:rPr lang="en-US" sz="2200" b="1" dirty="0"/>
              <a:t>vs. /fila/ '</a:t>
            </a:r>
            <a:r>
              <a:rPr lang="el-GR" sz="2200" b="1" dirty="0"/>
              <a:t>φίλα!' και /</a:t>
            </a:r>
            <a:r>
              <a:rPr lang="en-US" sz="2200" b="1" dirty="0" err="1"/>
              <a:t>mmatin</a:t>
            </a:r>
            <a:r>
              <a:rPr lang="en-US" sz="2200" b="1" dirty="0"/>
              <a:t>/</a:t>
            </a:r>
            <a:r>
              <a:rPr lang="el-GR" sz="2200" b="1" dirty="0"/>
              <a:t> </a:t>
            </a:r>
            <a:r>
              <a:rPr lang="en-US" sz="2200" b="1" dirty="0"/>
              <a:t>'</a:t>
            </a:r>
            <a:r>
              <a:rPr lang="el-GR" sz="2200" b="1" dirty="0"/>
              <a:t>μάτι' </a:t>
            </a:r>
            <a:r>
              <a:rPr lang="en-US" sz="2200" b="1" dirty="0"/>
              <a:t>vs. /</a:t>
            </a:r>
            <a:r>
              <a:rPr lang="en-US" sz="2200" b="1" dirty="0" err="1"/>
              <a:t>matin</a:t>
            </a:r>
            <a:r>
              <a:rPr lang="en-US" sz="2200" b="1" dirty="0"/>
              <a:t>/ '</a:t>
            </a:r>
            <a:r>
              <a:rPr lang="el-GR" sz="2200" b="1" dirty="0"/>
              <a:t>παλτό’. </a:t>
            </a:r>
          </a:p>
          <a:p>
            <a:pPr>
              <a:lnSpc>
                <a:spcPct val="100000"/>
              </a:lnSpc>
            </a:pPr>
            <a:r>
              <a:rPr lang="el-GR" sz="2200" dirty="0"/>
              <a:t>Η παρουσία των διπλών συμφώνων </a:t>
            </a:r>
            <a:r>
              <a:rPr lang="el-GR" sz="2200" b="1" dirty="0"/>
              <a:t>δεν περιορίζεται στην Κύπρο </a:t>
            </a:r>
            <a:r>
              <a:rPr lang="el-GR" sz="2200" dirty="0"/>
              <a:t>αλλά εκτείνεται σε πολλά </a:t>
            </a:r>
            <a:r>
              <a:rPr lang="el-GR" sz="2200" b="1" dirty="0"/>
              <a:t>ακόμη νησιά του νοτιοανατολικού Αιγαίου</a:t>
            </a:r>
            <a:r>
              <a:rPr lang="el-GR" sz="2200" dirty="0"/>
              <a:t>.</a:t>
            </a:r>
          </a:p>
        </p:txBody>
      </p:sp>
    </p:spTree>
    <p:extLst>
      <p:ext uri="{BB962C8B-B14F-4D97-AF65-F5344CB8AC3E}">
        <p14:creationId xmlns:p14="http://schemas.microsoft.com/office/powerpoint/2010/main" val="16619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Νεοελληνικεσ διαλεκτοι – </a:t>
            </a:r>
            <a:r>
              <a:rPr lang="en-GB" sz="4000" dirty="0" err="1"/>
              <a:t>trudgill</a:t>
            </a:r>
            <a:r>
              <a:rPr lang="en-GB" sz="4000" dirty="0"/>
              <a:t> </a:t>
            </a:r>
            <a:br>
              <a:rPr lang="en-GB" sz="4000" dirty="0"/>
            </a:br>
            <a:r>
              <a:rPr lang="en-GB" sz="4000" dirty="0"/>
              <a:t>(1820-1920)</a:t>
            </a:r>
          </a:p>
        </p:txBody>
      </p:sp>
      <p:sp>
        <p:nvSpPr>
          <p:cNvPr id="3" name="Content Placeholder 2"/>
          <p:cNvSpPr>
            <a:spLocks noGrp="1"/>
          </p:cNvSpPr>
          <p:nvPr>
            <p:ph idx="1"/>
          </p:nvPr>
        </p:nvSpPr>
        <p:spPr/>
        <p:txBody>
          <a:bodyPr>
            <a:normAutofit/>
          </a:bodyPr>
          <a:lstStyle/>
          <a:p>
            <a:pPr algn="ctr"/>
            <a:r>
              <a:rPr lang="el-GR" b="1" dirty="0"/>
              <a:t>6. Διατήρηση του τελικού /</a:t>
            </a:r>
            <a:r>
              <a:rPr lang="en-GB" b="1" dirty="0"/>
              <a:t>n/</a:t>
            </a:r>
          </a:p>
          <a:p>
            <a:pPr marL="0" indent="0">
              <a:buNone/>
            </a:pPr>
            <a:r>
              <a:rPr lang="el-GR" b="1" dirty="0"/>
              <a:t>Εξίσου τυπική της κυπριακής είναι η διατήρηση του πρωτογενούς τελικού /</a:t>
            </a:r>
            <a:r>
              <a:rPr lang="en-US" b="1" dirty="0"/>
              <a:t>n/. </a:t>
            </a:r>
            <a:endParaRPr lang="el-GR" b="1" dirty="0"/>
          </a:p>
          <a:p>
            <a:pPr marL="0" indent="0">
              <a:buNone/>
            </a:pPr>
            <a:endParaRPr lang="el-GR" dirty="0"/>
          </a:p>
          <a:p>
            <a:pPr marL="0" indent="0">
              <a:buNone/>
            </a:pPr>
            <a:r>
              <a:rPr lang="el-GR" b="1" dirty="0"/>
              <a:t>Βουνόν, γεμάτον, χάραμαν, </a:t>
            </a:r>
            <a:r>
              <a:rPr lang="el-GR" b="1" dirty="0" err="1"/>
              <a:t>παιδίν</a:t>
            </a:r>
            <a:r>
              <a:rPr lang="el-GR" b="1" dirty="0"/>
              <a:t>  (Κυπριακή, νοτιοανατολικά νησιά του Αιγαίου)</a:t>
            </a:r>
          </a:p>
          <a:p>
            <a:r>
              <a:rPr lang="el-GR" dirty="0"/>
              <a:t>Και πάλι το χαρακτηριστικό αυτό εκτείνεται και πέρα από την Κύπρο: «Ένα από τα βασικά χαρακτηριστικά του νοτιοανατολικού διαλεκτικού συνόλου είναι η διατήρηση του αρχαίου τελικού έρρινου σε διάφορες κατηγορίες λέξεων. Για παράδειγμα το </a:t>
            </a:r>
            <a:r>
              <a:rPr lang="en-US" dirty="0"/>
              <a:t>(</a:t>
            </a:r>
            <a:r>
              <a:rPr lang="el-GR" dirty="0"/>
              <a:t>είπε) εμφανίζεται ως [</a:t>
            </a:r>
            <a:r>
              <a:rPr lang="en-US" dirty="0" err="1"/>
              <a:t>ipen</a:t>
            </a:r>
            <a:r>
              <a:rPr lang="en-US" dirty="0"/>
              <a:t>] </a:t>
            </a:r>
            <a:r>
              <a:rPr lang="el-GR" dirty="0"/>
              <a:t>(= </a:t>
            </a:r>
            <a:r>
              <a:rPr lang="el-GR" dirty="0" err="1"/>
              <a:t>είπεν</a:t>
            </a:r>
            <a:r>
              <a:rPr lang="el-GR" dirty="0"/>
              <a:t>) πριν από παύση» (</a:t>
            </a:r>
            <a:r>
              <a:rPr lang="en-US" dirty="0"/>
              <a:t>Newton 1972, 99). </a:t>
            </a:r>
            <a:r>
              <a:rPr lang="el-GR" dirty="0"/>
              <a:t>Και η περιοχή αυτή αντιπροσωπεύει, σαφώς, μια ζώνη γλωσσικής διατήρησης σε σχέση με την κοινή νέα ελληνική.</a:t>
            </a:r>
          </a:p>
          <a:p>
            <a:pPr marL="0" indent="0">
              <a:buNone/>
            </a:pPr>
            <a:endParaRPr lang="en-GB" b="1" dirty="0"/>
          </a:p>
        </p:txBody>
      </p:sp>
    </p:spTree>
    <p:extLst>
      <p:ext uri="{BB962C8B-B14F-4D97-AF65-F5344CB8AC3E}">
        <p14:creationId xmlns:p14="http://schemas.microsoft.com/office/powerpoint/2010/main" val="30877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783059" y="2865829"/>
            <a:ext cx="10345189" cy="3690234"/>
          </a:xfrm>
        </p:spPr>
        <p:txBody>
          <a:bodyPr>
            <a:normAutofit fontScale="77500" lnSpcReduction="20000"/>
          </a:bodyPr>
          <a:lstStyle/>
          <a:p>
            <a:pPr>
              <a:lnSpc>
                <a:spcPct val="120000"/>
              </a:lnSpc>
            </a:pPr>
            <a:r>
              <a:rPr lang="el-GR" b="1" dirty="0"/>
              <a:t>1. </a:t>
            </a:r>
            <a:r>
              <a:rPr lang="el-GR" b="1" dirty="0">
                <a:solidFill>
                  <a:srgbClr val="FF0000"/>
                </a:solidFill>
              </a:rPr>
              <a:t>Κεντρική</a:t>
            </a:r>
            <a:r>
              <a:rPr lang="el-GR" b="1" dirty="0"/>
              <a:t> (Δυτική Ήπειρος, Κέρκυρα, Κεφαλονιά, Ζάκυνθος, Πελοπόννησος). </a:t>
            </a:r>
            <a:r>
              <a:rPr lang="el-GR" dirty="0"/>
              <a:t>Η περιοχή αυτή δεν διαθέτει κανένα από τα έξι χαρακτηριστικά που χρησιμοποιούμε ως κριτήρια. Αυτό δεν προκαλεί έκπληξη, δεδομένου ότι τα νησιά του Ιονίου και η Πελοπόννησος είναι γενικά αποδεκτό ότι έχουν παράσχει τα περισσότερα στοιχεία στην πρότυπη ΚΝΕ (</a:t>
            </a:r>
            <a:r>
              <a:rPr lang="en-US" dirty="0" err="1"/>
              <a:t>Horrocks</a:t>
            </a:r>
            <a:r>
              <a:rPr lang="en-US" dirty="0"/>
              <a:t> 1997, 300).</a:t>
            </a:r>
            <a:endParaRPr lang="el-GR" dirty="0"/>
          </a:p>
          <a:p>
            <a:pPr>
              <a:lnSpc>
                <a:spcPct val="120000"/>
              </a:lnSpc>
            </a:pPr>
            <a:r>
              <a:rPr lang="el-GR" b="1" dirty="0"/>
              <a:t>2. </a:t>
            </a:r>
            <a:r>
              <a:rPr lang="el-GR" b="1" dirty="0">
                <a:solidFill>
                  <a:srgbClr val="FF0000"/>
                </a:solidFill>
              </a:rPr>
              <a:t>Βόρεια </a:t>
            </a:r>
            <a:r>
              <a:rPr lang="el-GR" b="1" dirty="0"/>
              <a:t>(χαρακτηρίζεται από αποβολή  των υψηλών φωνηέντων)</a:t>
            </a:r>
          </a:p>
          <a:p>
            <a:pPr marL="0" indent="0">
              <a:lnSpc>
                <a:spcPct val="120000"/>
              </a:lnSpc>
              <a:buNone/>
            </a:pPr>
            <a:r>
              <a:rPr lang="el-GR" b="1" dirty="0"/>
              <a:t>τη βόρεια ηπειρωτική χώρα (εκτός από τη δυτική Ήπειρο), τη Λευκάδα, τη βόρεια Εύβοια, τη Θάσο, τη Σαμοθράκη, την Ίμβρο, τη Λέσβο, τη Λήμνο, τη Σκύρο, τη Σκιάθο, τη Σκόπελο, την Αλόννησο (και τα υπόλοιπα μικρά νησιά των βόρειων Σποράδων). </a:t>
            </a:r>
            <a:r>
              <a:rPr lang="el-GR" dirty="0"/>
              <a:t>Υπάρχει και σε αυτή την περιοχή σημαντική κατά τόπους διαφοροποίηση όσον αφορά τον βαθμό στον οποίο ακολουθείται ο κανόνας αυτός.</a:t>
            </a:r>
          </a:p>
          <a:p>
            <a:pPr>
              <a:lnSpc>
                <a:spcPct val="120000"/>
              </a:lnSpc>
            </a:pPr>
            <a:r>
              <a:rPr lang="el-GR" b="1" dirty="0"/>
              <a:t>2. α. Σάμος </a:t>
            </a:r>
          </a:p>
          <a:p>
            <a:pPr marL="0" indent="0">
              <a:lnSpc>
                <a:spcPct val="120000"/>
              </a:lnSpc>
              <a:buNone/>
            </a:pPr>
            <a:r>
              <a:rPr lang="el-GR" dirty="0"/>
              <a:t>Και η Σάμος εμφανίζει αποβολή των ψηλών φωνηέντων. Ταξινομείται ως ξεχωριστή </a:t>
            </a:r>
            <a:r>
              <a:rPr lang="el-GR" dirty="0" err="1"/>
              <a:t>υποπεριοχή</a:t>
            </a:r>
            <a:r>
              <a:rPr lang="el-GR" dirty="0"/>
              <a:t> απλά και μόνο εξαιτίας της γεωγραφικής της απόστασης από την περιοχή 2.</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28565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217815" y="3142211"/>
            <a:ext cx="10058400" cy="3196244"/>
          </a:xfrm>
        </p:spPr>
        <p:txBody>
          <a:bodyPr>
            <a:normAutofit/>
          </a:bodyPr>
          <a:lstStyle/>
          <a:p>
            <a:pPr marL="0" indent="0">
              <a:lnSpc>
                <a:spcPct val="100000"/>
              </a:lnSpc>
              <a:buNone/>
            </a:pPr>
            <a:r>
              <a:rPr lang="el-GR" b="1" dirty="0"/>
              <a:t>3. </a:t>
            </a:r>
            <a:r>
              <a:rPr lang="el-GR" b="1" dirty="0">
                <a:solidFill>
                  <a:srgbClr val="FF0000"/>
                </a:solidFill>
              </a:rPr>
              <a:t>Μάνη</a:t>
            </a:r>
            <a:r>
              <a:rPr lang="el-GR" b="1" dirty="0"/>
              <a:t> </a:t>
            </a:r>
            <a:r>
              <a:rPr lang="el-GR" dirty="0"/>
              <a:t>Η Μάνη εμφανίζει /u/ από το ύψιλον και επιπλέον ουράνωση των υπερωικών.</a:t>
            </a:r>
          </a:p>
          <a:p>
            <a:pPr marL="0" indent="0">
              <a:lnSpc>
                <a:spcPct val="100000"/>
              </a:lnSpc>
              <a:buNone/>
            </a:pPr>
            <a:r>
              <a:rPr lang="el-GR" b="1" dirty="0"/>
              <a:t>4. </a:t>
            </a:r>
            <a:r>
              <a:rPr lang="el-GR" b="1" dirty="0">
                <a:solidFill>
                  <a:srgbClr val="FF0000"/>
                </a:solidFill>
              </a:rPr>
              <a:t>Τσακωνική</a:t>
            </a:r>
            <a:r>
              <a:rPr lang="el-GR" b="1" dirty="0"/>
              <a:t> </a:t>
            </a:r>
            <a:r>
              <a:rPr lang="el-GR" dirty="0"/>
              <a:t>Η διάλεκτος αυτή διαφέρει σημαντικά από τις υπόλοιπες ελληνικές διαλέκτους, καθώς δεν προέρχεται από την κοινή.</a:t>
            </a:r>
          </a:p>
          <a:p>
            <a:pPr marL="0" indent="0">
              <a:lnSpc>
                <a:spcPct val="100000"/>
              </a:lnSpc>
              <a:buNone/>
            </a:pPr>
            <a:r>
              <a:rPr lang="el-GR" b="1" dirty="0"/>
              <a:t>5. </a:t>
            </a:r>
            <a:r>
              <a:rPr lang="el-GR" b="1" dirty="0">
                <a:solidFill>
                  <a:srgbClr val="FF0000"/>
                </a:solidFill>
              </a:rPr>
              <a:t>Παλιά αθηναϊκή</a:t>
            </a:r>
          </a:p>
          <a:p>
            <a:pPr marL="0" indent="0">
              <a:lnSpc>
                <a:spcPct val="100000"/>
              </a:lnSpc>
              <a:buNone/>
            </a:pPr>
            <a:r>
              <a:rPr lang="el-GR" dirty="0"/>
              <a:t>Η διάλεκτος αυτή, που έχει εκλείψει, </a:t>
            </a:r>
            <a:r>
              <a:rPr lang="el-GR" b="1" dirty="0"/>
              <a:t>εκπροσωπείται από τρεις ξεχωριστές περιοχές: Αίγινα, Μέγαρα, και την παλιά αθηναϊκή της ίδιας της Αθήνας</a:t>
            </a:r>
            <a:r>
              <a:rPr lang="el-GR" dirty="0"/>
              <a:t>. Οι περιοχές αυτές εμφανίζουν /u/ από το ύψιλον και τσιτακισμό.</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2770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217815" y="3142211"/>
            <a:ext cx="10058400" cy="3196244"/>
          </a:xfrm>
        </p:spPr>
        <p:txBody>
          <a:bodyPr>
            <a:normAutofit/>
          </a:bodyPr>
          <a:lstStyle/>
          <a:p>
            <a:pPr marL="0" indent="0">
              <a:lnSpc>
                <a:spcPct val="100000"/>
              </a:lnSpc>
              <a:buNone/>
            </a:pPr>
            <a:r>
              <a:rPr lang="el-GR" b="1" dirty="0"/>
              <a:t>6. </a:t>
            </a:r>
            <a:r>
              <a:rPr lang="el-GR" b="1" dirty="0">
                <a:solidFill>
                  <a:srgbClr val="FF0000"/>
                </a:solidFill>
              </a:rPr>
              <a:t>Κύμη</a:t>
            </a:r>
          </a:p>
          <a:p>
            <a:pPr marL="0" indent="0">
              <a:lnSpc>
                <a:spcPct val="100000"/>
              </a:lnSpc>
              <a:buNone/>
            </a:pPr>
            <a:r>
              <a:rPr lang="el-GR" dirty="0"/>
              <a:t>Η Κύμη εμφανίζει /u/ από το </a:t>
            </a:r>
            <a:r>
              <a:rPr lang="el-GR" i="1" dirty="0"/>
              <a:t>ύψιλον</a:t>
            </a:r>
            <a:r>
              <a:rPr lang="el-GR" dirty="0"/>
              <a:t> και </a:t>
            </a:r>
            <a:r>
              <a:rPr lang="el-GR" dirty="0" err="1"/>
              <a:t>ουράνωση</a:t>
            </a:r>
            <a:r>
              <a:rPr lang="el-GR" dirty="0"/>
              <a:t> των υπερωικών, </a:t>
            </a:r>
            <a:r>
              <a:rPr lang="el-GR" b="1" dirty="0"/>
              <a:t>όπως και η Μάνη</a:t>
            </a:r>
            <a:r>
              <a:rPr lang="el-GR" dirty="0"/>
              <a:t>.</a:t>
            </a:r>
          </a:p>
          <a:p>
            <a:pPr marL="0" indent="0">
              <a:lnSpc>
                <a:spcPct val="100000"/>
              </a:lnSpc>
              <a:buNone/>
            </a:pPr>
            <a:r>
              <a:rPr lang="el-GR" b="1" dirty="0"/>
              <a:t>7. </a:t>
            </a:r>
            <a:r>
              <a:rPr lang="el-GR" b="1" dirty="0">
                <a:solidFill>
                  <a:srgbClr val="FF0000"/>
                </a:solidFill>
              </a:rPr>
              <a:t>Νότια</a:t>
            </a:r>
          </a:p>
          <a:p>
            <a:pPr marL="0" indent="0">
              <a:lnSpc>
                <a:spcPct val="100000"/>
              </a:lnSpc>
              <a:buNone/>
            </a:pPr>
            <a:r>
              <a:rPr lang="el-GR" dirty="0"/>
              <a:t>Στην περιοχή αυτή απαντά μόνο το ένα από τα έξι χαρακτηριστικά μας, η </a:t>
            </a:r>
            <a:r>
              <a:rPr lang="el-GR" dirty="0" err="1"/>
              <a:t>ουράνωση</a:t>
            </a:r>
            <a:r>
              <a:rPr lang="el-GR" dirty="0"/>
              <a:t> των υπερωικών: </a:t>
            </a:r>
            <a:r>
              <a:rPr lang="el-GR" b="1" dirty="0"/>
              <a:t>Κρήτη, Κύθηρα, Αντικύθηρα και Σαντορίνη (Θήρα) και, ίσως Ανάφη και Μήλος.</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18592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217815" y="3142211"/>
            <a:ext cx="10058400" cy="3196244"/>
          </a:xfrm>
        </p:spPr>
        <p:txBody>
          <a:bodyPr>
            <a:normAutofit/>
          </a:bodyPr>
          <a:lstStyle/>
          <a:p>
            <a:pPr marL="0" indent="0">
              <a:lnSpc>
                <a:spcPct val="100000"/>
              </a:lnSpc>
              <a:buNone/>
            </a:pPr>
            <a:r>
              <a:rPr lang="el-GR" b="1" dirty="0"/>
              <a:t>8. </a:t>
            </a:r>
            <a:r>
              <a:rPr lang="el-GR" b="1" dirty="0">
                <a:solidFill>
                  <a:srgbClr val="FF0000"/>
                </a:solidFill>
              </a:rPr>
              <a:t>Νοτιοανατολική</a:t>
            </a:r>
          </a:p>
          <a:p>
            <a:pPr>
              <a:lnSpc>
                <a:spcPct val="100000"/>
              </a:lnSpc>
            </a:pPr>
            <a:r>
              <a:rPr lang="el-GR" b="1" dirty="0"/>
              <a:t>Κύπρος, Ρόδος, Κάρπαθος, Κάσος, </a:t>
            </a:r>
            <a:r>
              <a:rPr lang="el-GR" b="1" dirty="0" err="1"/>
              <a:t>Καστελλόριζο</a:t>
            </a:r>
            <a:r>
              <a:rPr lang="el-GR" b="1" dirty="0"/>
              <a:t>, Κως, Λέρος, Πάτμος. Τα νησιά αυτά εμφανίζουν </a:t>
            </a:r>
            <a:r>
              <a:rPr lang="el-GR" b="1" dirty="0" err="1"/>
              <a:t>ουράνωση</a:t>
            </a:r>
            <a:r>
              <a:rPr lang="el-GR" b="1" dirty="0"/>
              <a:t> των υπερωικών και διπλά σύμφωνα καθώς και διατήρηση του τελικού /n/.</a:t>
            </a:r>
          </a:p>
          <a:p>
            <a:pPr marL="0" indent="0">
              <a:lnSpc>
                <a:spcPct val="100000"/>
              </a:lnSpc>
              <a:buNone/>
            </a:pPr>
            <a:r>
              <a:rPr lang="el-GR" b="1" dirty="0"/>
              <a:t>9. </a:t>
            </a:r>
            <a:r>
              <a:rPr lang="el-GR" b="1" dirty="0">
                <a:solidFill>
                  <a:srgbClr val="FF0000"/>
                </a:solidFill>
              </a:rPr>
              <a:t>Ανατολική</a:t>
            </a:r>
          </a:p>
          <a:p>
            <a:pPr>
              <a:lnSpc>
                <a:spcPct val="100000"/>
              </a:lnSpc>
            </a:pPr>
            <a:r>
              <a:rPr lang="el-GR" b="1" dirty="0"/>
              <a:t>Σύμη, Τήλος, Νίσυρος, Κάλυμνος, Ικαρία, Αστυπάλαια, Χίος, και γειτονικές περιοχές της ηπειρωτικής Μικράς Ασίας. Η περιοχή αυτή διαθέτει διπλά σύμφωνα και διατήρηση του τελικού /n/, αλλά όχι </a:t>
            </a:r>
            <a:r>
              <a:rPr lang="el-GR" b="1" dirty="0" err="1"/>
              <a:t>ουράνωση</a:t>
            </a:r>
            <a:r>
              <a:rPr lang="el-GR" b="1" dirty="0"/>
              <a:t> των υπερωικών.</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41260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217815" y="3142211"/>
            <a:ext cx="10058400" cy="3196244"/>
          </a:xfrm>
        </p:spPr>
        <p:txBody>
          <a:bodyPr>
            <a:normAutofit/>
          </a:bodyPr>
          <a:lstStyle/>
          <a:p>
            <a:pPr marL="0" indent="0">
              <a:lnSpc>
                <a:spcPct val="100000"/>
              </a:lnSpc>
              <a:buNone/>
            </a:pPr>
            <a:r>
              <a:rPr lang="el-GR" b="1" dirty="0"/>
              <a:t>10. </a:t>
            </a:r>
            <a:r>
              <a:rPr lang="el-GR" b="1" dirty="0">
                <a:solidFill>
                  <a:srgbClr val="FF0000"/>
                </a:solidFill>
              </a:rPr>
              <a:t>Σμύρνη</a:t>
            </a:r>
          </a:p>
          <a:p>
            <a:pPr>
              <a:lnSpc>
                <a:spcPct val="100000"/>
              </a:lnSpc>
            </a:pPr>
            <a:r>
              <a:rPr lang="el-GR" b="1" dirty="0"/>
              <a:t>Η περιοχή της Σμύρνης της Μ. Ασίας, σύμφωνα με τον </a:t>
            </a:r>
            <a:r>
              <a:rPr lang="el-GR" b="1" dirty="0" err="1"/>
              <a:t>Κοντοσόπουλο</a:t>
            </a:r>
            <a:r>
              <a:rPr lang="el-GR" b="1" dirty="0"/>
              <a:t> (1994, 113-114), διέθετε έναν αριθμό διακριτικών χαρακτηριστικών, αλλά κανένα από τα έξι επιλεγμένα. Από την άποψη αυτή ταυτίζεται με την περιοχή 1.</a:t>
            </a:r>
          </a:p>
          <a:p>
            <a:pPr marL="0" indent="0">
              <a:lnSpc>
                <a:spcPct val="100000"/>
              </a:lnSpc>
              <a:buNone/>
            </a:pPr>
            <a:r>
              <a:rPr lang="el-GR" b="1" dirty="0"/>
              <a:t>11. </a:t>
            </a:r>
            <a:r>
              <a:rPr lang="el-GR" b="1" dirty="0">
                <a:solidFill>
                  <a:srgbClr val="FF0000"/>
                </a:solidFill>
              </a:rPr>
              <a:t>Κεντρικές Κυκλάδες</a:t>
            </a:r>
          </a:p>
          <a:p>
            <a:pPr>
              <a:lnSpc>
                <a:spcPct val="100000"/>
              </a:lnSpc>
            </a:pPr>
            <a:r>
              <a:rPr lang="el-GR" b="1" dirty="0"/>
              <a:t>Αμοργός, Ηράκλεια, Σχοινούσα, Κέρος, Κουφονήσι, και Δονούσα. Τα νησιά αυτά διαθέτουν τα χαρακτηριστικά των διπλών συμφώνων, της διατήρησης του τελικού /n/ και του τσιτακισμού.</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32791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9333"/>
            <a:ext cx="10058400" cy="1268522"/>
          </a:xfrm>
        </p:spPr>
        <p:txBody>
          <a:bodyPr>
            <a:normAutofit/>
          </a:bodyPr>
          <a:lstStyle/>
          <a:p>
            <a:r>
              <a:rPr lang="el-GR" sz="4000" b="1" dirty="0"/>
              <a:t>Νεοελληνικεσ διαλεκτοι – </a:t>
            </a:r>
            <a:r>
              <a:rPr lang="en-GB" sz="4000" b="1" dirty="0" err="1"/>
              <a:t>trudgill</a:t>
            </a:r>
            <a:r>
              <a:rPr lang="en-GB" sz="4000" b="1" dirty="0"/>
              <a:t> </a:t>
            </a:r>
            <a:br>
              <a:rPr lang="en-GB" sz="4000" b="1" dirty="0"/>
            </a:br>
            <a:r>
              <a:rPr lang="en-GB" sz="4000" b="1" dirty="0"/>
              <a:t>(1820-1920)</a:t>
            </a:r>
          </a:p>
        </p:txBody>
      </p:sp>
      <p:sp>
        <p:nvSpPr>
          <p:cNvPr id="3" name="Content Placeholder 2"/>
          <p:cNvSpPr>
            <a:spLocks noGrp="1"/>
          </p:cNvSpPr>
          <p:nvPr>
            <p:ph idx="1"/>
          </p:nvPr>
        </p:nvSpPr>
        <p:spPr>
          <a:xfrm>
            <a:off x="1217815" y="2951018"/>
            <a:ext cx="10058400" cy="3607724"/>
          </a:xfrm>
        </p:spPr>
        <p:txBody>
          <a:bodyPr>
            <a:normAutofit fontScale="92500" lnSpcReduction="10000"/>
          </a:bodyPr>
          <a:lstStyle/>
          <a:p>
            <a:pPr marL="0" indent="0">
              <a:lnSpc>
                <a:spcPct val="110000"/>
              </a:lnSpc>
              <a:buNone/>
            </a:pPr>
            <a:r>
              <a:rPr lang="el-GR" b="1" dirty="0"/>
              <a:t>12. </a:t>
            </a:r>
            <a:r>
              <a:rPr lang="el-GR" b="1" dirty="0">
                <a:solidFill>
                  <a:srgbClr val="FF0000"/>
                </a:solidFill>
              </a:rPr>
              <a:t>Δυτικές Κυκλάδες</a:t>
            </a:r>
          </a:p>
          <a:p>
            <a:pPr>
              <a:lnSpc>
                <a:spcPct val="110000"/>
              </a:lnSpc>
            </a:pPr>
            <a:r>
              <a:rPr lang="el-GR" b="1" dirty="0"/>
              <a:t>Οι Σίφνος, Κίμωλος και Σέριφος διαθέτουν διπλά σύμφωνα και </a:t>
            </a:r>
            <a:r>
              <a:rPr lang="el-GR" b="1" dirty="0" err="1"/>
              <a:t>ουράνωση</a:t>
            </a:r>
            <a:r>
              <a:rPr lang="el-GR" b="1" dirty="0"/>
              <a:t> των υπερωικών, αλλά όχι τσιτακισμό.</a:t>
            </a:r>
          </a:p>
          <a:p>
            <a:pPr marL="0" indent="0">
              <a:lnSpc>
                <a:spcPct val="110000"/>
              </a:lnSpc>
              <a:buNone/>
            </a:pPr>
            <a:r>
              <a:rPr lang="el-GR" b="1" dirty="0"/>
              <a:t>13. </a:t>
            </a:r>
            <a:r>
              <a:rPr lang="el-GR" b="1" dirty="0">
                <a:solidFill>
                  <a:srgbClr val="FF0000"/>
                </a:solidFill>
              </a:rPr>
              <a:t>Μύκονος</a:t>
            </a:r>
          </a:p>
          <a:p>
            <a:pPr>
              <a:lnSpc>
                <a:spcPct val="110000"/>
              </a:lnSpc>
            </a:pPr>
            <a:r>
              <a:rPr lang="el-GR" b="1" dirty="0"/>
              <a:t>Είναι η μόνη που διαθέτει το βόρειο χαρακτηριστικό της αποβολής των ψηλών φωνηέντων και τον τσιτακισμό των κεντρικών Κυκλάδων.</a:t>
            </a:r>
          </a:p>
          <a:p>
            <a:pPr marL="0" indent="0">
              <a:lnSpc>
                <a:spcPct val="110000"/>
              </a:lnSpc>
              <a:buNone/>
            </a:pPr>
            <a:r>
              <a:rPr lang="el-GR" b="1" dirty="0"/>
              <a:t>14. </a:t>
            </a:r>
            <a:r>
              <a:rPr lang="el-GR" b="1" dirty="0">
                <a:solidFill>
                  <a:srgbClr val="FF0000"/>
                </a:solidFill>
              </a:rPr>
              <a:t>Βόρειες Κυκλάδες</a:t>
            </a:r>
          </a:p>
          <a:p>
            <a:pPr>
              <a:lnSpc>
                <a:spcPct val="110000"/>
              </a:lnSpc>
            </a:pPr>
            <a:r>
              <a:rPr lang="el-GR" b="1" dirty="0"/>
              <a:t>Άνδρος, Τήνος, Κέα, Σύρος, Νάξος, Πάρος, Αντίπαρος, Ίος, Σίκινος και Φολέγανδρος. Από τα έξι χαρακτηριστικά, τα νησιά αυτά διαθέτουν μόνο τον τσιτακισμό.</a:t>
            </a:r>
          </a:p>
          <a:p>
            <a:pPr marL="0" indent="0">
              <a:buNone/>
            </a:pPr>
            <a:endParaRPr lang="el-GR" dirty="0"/>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806335" y="2119745"/>
            <a:ext cx="10881360" cy="923330"/>
          </a:xfrm>
          <a:prstGeom prst="rect">
            <a:avLst/>
          </a:prstGeom>
          <a:noFill/>
        </p:spPr>
        <p:txBody>
          <a:bodyPr wrap="square" rtlCol="0">
            <a:spAutoFit/>
          </a:bodyPr>
          <a:lstStyle/>
          <a:p>
            <a:r>
              <a:rPr lang="el-GR" b="1" dirty="0"/>
              <a:t>Τα χαρακτηριστικά αυτά μας επιτρέπουν να χωρίσουμε τον ενιαίο </a:t>
            </a:r>
            <a:r>
              <a:rPr lang="el-GR" b="1" dirty="0" err="1"/>
              <a:t>διαλεκτόφωνο</a:t>
            </a:r>
            <a:r>
              <a:rPr lang="el-GR" b="1" dirty="0"/>
              <a:t> ελληνικό χώρο, κατά την περίοδο μέχρι τις αρχές του 20ού αιώνα, σε 14 περιοχές, ως εξής:</a:t>
            </a:r>
          </a:p>
          <a:p>
            <a:endParaRPr lang="el-GR" dirty="0"/>
          </a:p>
        </p:txBody>
      </p:sp>
      <p:sp>
        <p:nvSpPr>
          <p:cNvPr id="5" name="TextBox 4">
            <a:extLst>
              <a:ext uri="{FF2B5EF4-FFF2-40B4-BE49-F238E27FC236}">
                <a16:creationId xmlns:a16="http://schemas.microsoft.com/office/drawing/2014/main" id="{19749261-0EA3-E546-B110-7235E21B5A8F}"/>
              </a:ext>
            </a:extLst>
          </p:cNvPr>
          <p:cNvSpPr txBox="1"/>
          <p:nvPr/>
        </p:nvSpPr>
        <p:spPr>
          <a:xfrm>
            <a:off x="3383280" y="1636991"/>
            <a:ext cx="6957753" cy="646331"/>
          </a:xfrm>
          <a:prstGeom prst="rect">
            <a:avLst/>
          </a:prstGeom>
          <a:noFill/>
        </p:spPr>
        <p:txBody>
          <a:bodyPr wrap="square" rtlCol="0">
            <a:spAutoFit/>
          </a:bodyPr>
          <a:lstStyle/>
          <a:p>
            <a:r>
              <a:rPr lang="el-GR" b="1" i="1" dirty="0"/>
              <a:t>Διαλεκτική διαφοροποίηση του ελλαδικού χώρου</a:t>
            </a:r>
            <a:endParaRPr lang="el-GR" b="1" dirty="0"/>
          </a:p>
          <a:p>
            <a:endParaRPr lang="el-GR" dirty="0"/>
          </a:p>
        </p:txBody>
      </p:sp>
    </p:spTree>
    <p:extLst>
      <p:ext uri="{BB962C8B-B14F-4D97-AF65-F5344CB8AC3E}">
        <p14:creationId xmlns:p14="http://schemas.microsoft.com/office/powerpoint/2010/main" val="11043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Διαστασεισ γλωσσικων στασεων</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rot="549894">
            <a:off x="1474238" y="2360645"/>
            <a:ext cx="3573624" cy="1334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νοητική</a:t>
            </a:r>
            <a:endParaRPr lang="en-GB" sz="2800" dirty="0"/>
          </a:p>
        </p:txBody>
      </p:sp>
      <p:sp>
        <p:nvSpPr>
          <p:cNvPr id="5" name="Rectangle 4"/>
          <p:cNvSpPr/>
          <p:nvPr/>
        </p:nvSpPr>
        <p:spPr>
          <a:xfrm rot="20866048">
            <a:off x="5854958" y="2463282"/>
            <a:ext cx="3592286" cy="139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συναισθηματική</a:t>
            </a:r>
            <a:endParaRPr lang="en-GB" sz="2800" dirty="0"/>
          </a:p>
        </p:txBody>
      </p:sp>
      <p:sp>
        <p:nvSpPr>
          <p:cNvPr id="6" name="Rectangle 5"/>
          <p:cNvSpPr/>
          <p:nvPr/>
        </p:nvSpPr>
        <p:spPr>
          <a:xfrm rot="21121414">
            <a:off x="3760236" y="4567336"/>
            <a:ext cx="3750906" cy="1166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βουλητική</a:t>
            </a:r>
            <a:endParaRPr lang="en-GB"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244" y="4353751"/>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46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Αρχη νεοελληνικων διαλεκτων</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903444" y="2425952"/>
            <a:ext cx="3247053"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Heisenberg </a:t>
            </a:r>
          </a:p>
        </p:txBody>
      </p:sp>
      <p:sp>
        <p:nvSpPr>
          <p:cNvPr id="5" name="Rectangle 4"/>
          <p:cNvSpPr/>
          <p:nvPr/>
        </p:nvSpPr>
        <p:spPr>
          <a:xfrm>
            <a:off x="5411754" y="2099387"/>
            <a:ext cx="4917233" cy="1511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νεοελληνικές διάλεκτοι δημιουργούνται μετά την άλωση της Πόλης από τους Λατίνους (1204), όταν παύει να λειτουργεί η ισχυρή ενοποιητική δύναμη της πρωτεύουσας</a:t>
            </a:r>
            <a:endParaRPr lang="en-GB" dirty="0"/>
          </a:p>
        </p:txBody>
      </p:sp>
      <p:sp>
        <p:nvSpPr>
          <p:cNvPr id="6" name="Right Arrow 5"/>
          <p:cNvSpPr/>
          <p:nvPr/>
        </p:nvSpPr>
        <p:spPr>
          <a:xfrm>
            <a:off x="5010535" y="2640557"/>
            <a:ext cx="690465" cy="3545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Rectangle 7"/>
          <p:cNvSpPr/>
          <p:nvPr/>
        </p:nvSpPr>
        <p:spPr>
          <a:xfrm>
            <a:off x="1903444" y="4152122"/>
            <a:ext cx="3247053" cy="746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Χατζιδάκις</a:t>
            </a:r>
            <a:endParaRPr lang="en-GB" dirty="0"/>
          </a:p>
        </p:txBody>
      </p:sp>
      <p:sp>
        <p:nvSpPr>
          <p:cNvPr id="9" name="Rectangle 8"/>
          <p:cNvSpPr/>
          <p:nvPr/>
        </p:nvSpPr>
        <p:spPr>
          <a:xfrm>
            <a:off x="5505060" y="3844211"/>
            <a:ext cx="4730620" cy="1362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ανάπτυξη των νεοελληνικών διαλέκτων ανάγεται σε «ικανώς αρχαίους χρόνους» και παρατηρεί ότι κατά τον 14ο αιώνα η κυπριακή διάλεκτος παρουσιάζεται στις Aσσίζες ήδη διαμορφωμένη.</a:t>
            </a:r>
            <a:endParaRPr lang="en-GB" dirty="0"/>
          </a:p>
        </p:txBody>
      </p:sp>
      <p:sp>
        <p:nvSpPr>
          <p:cNvPr id="10" name="Right Arrow 9"/>
          <p:cNvSpPr/>
          <p:nvPr/>
        </p:nvSpPr>
        <p:spPr>
          <a:xfrm>
            <a:off x="4833258" y="4296746"/>
            <a:ext cx="765106" cy="28924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599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Αρχη νεοελληνικων διαλεκτων</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486607" y="2500602"/>
            <a:ext cx="2668555"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r>
              <a:rPr lang="el-GR" dirty="0"/>
              <a:t>ναγνωστόπουλος</a:t>
            </a:r>
            <a:endParaRPr lang="en-GB" dirty="0"/>
          </a:p>
        </p:txBody>
      </p:sp>
      <p:sp>
        <p:nvSpPr>
          <p:cNvPr id="5" name="Rectangle 4"/>
          <p:cNvSpPr/>
          <p:nvPr/>
        </p:nvSpPr>
        <p:spPr>
          <a:xfrm>
            <a:off x="5449078" y="2155370"/>
            <a:ext cx="5103844" cy="1343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αρχή των νεοελληνικών διαλέκτων πρέπει να αναχθεί στους πρώτους χρόνους του μεσαιωνικού ελληνισμού, η οριστική τους όμως διαμόρφωση φαίνεται πως συντελέστηκε κατά τον 13ο αιώνα</a:t>
            </a:r>
            <a:endParaRPr lang="en-GB" dirty="0"/>
          </a:p>
        </p:txBody>
      </p:sp>
      <p:sp>
        <p:nvSpPr>
          <p:cNvPr id="6" name="Right Arrow 5"/>
          <p:cNvSpPr/>
          <p:nvPr/>
        </p:nvSpPr>
        <p:spPr>
          <a:xfrm>
            <a:off x="4963886" y="2635897"/>
            <a:ext cx="699796" cy="19594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6"/>
          <p:cNvSpPr/>
          <p:nvPr/>
        </p:nvSpPr>
        <p:spPr>
          <a:xfrm>
            <a:off x="2486607" y="4301411"/>
            <a:ext cx="2733870"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Browning </a:t>
            </a:r>
          </a:p>
        </p:txBody>
      </p:sp>
      <p:sp>
        <p:nvSpPr>
          <p:cNvPr id="8" name="Rectangle 7"/>
          <p:cNvSpPr/>
          <p:nvPr/>
        </p:nvSpPr>
        <p:spPr>
          <a:xfrm>
            <a:off x="5589037" y="3834882"/>
            <a:ext cx="5402424" cy="209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στην προσπάθειά μας να καθορίσουμε την προέλευση και την πρώιμη ιστορία των νεοελληνικών διαλέκτων, θα πρέπει να εξετάζουμε τις περιόδους που οι επιμέρους περιοχές (Πόντος, Kαππαδοκία, Kύπρος κ.ο.κ.) αποκλείστηκαν από τον υπόλοιπο ελληνόφωνο κόσμο με αποτέλεσμα τη μείωση της ενοποιητικής δράσης του κέντρου</a:t>
            </a:r>
            <a:endParaRPr lang="en-GB" dirty="0"/>
          </a:p>
        </p:txBody>
      </p:sp>
      <p:sp>
        <p:nvSpPr>
          <p:cNvPr id="9" name="Right Arrow 8"/>
          <p:cNvSpPr/>
          <p:nvPr/>
        </p:nvSpPr>
        <p:spPr>
          <a:xfrm>
            <a:off x="4795934" y="4551005"/>
            <a:ext cx="942391" cy="2192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3658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Αρχη νεοελληνικων διαλεκτων</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780522" y="3172408"/>
            <a:ext cx="2603240" cy="75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Τζιτζιλής</a:t>
            </a:r>
            <a:endParaRPr lang="en-GB" dirty="0"/>
          </a:p>
        </p:txBody>
      </p:sp>
      <p:sp>
        <p:nvSpPr>
          <p:cNvPr id="5" name="Rectangle 4"/>
          <p:cNvSpPr/>
          <p:nvPr/>
        </p:nvSpPr>
        <p:spPr>
          <a:xfrm>
            <a:off x="5701004" y="2752531"/>
            <a:ext cx="4040155" cy="167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Eίναι βέβαιο ότι καμιά προσπάθεια δεν είναι δυνατό να μας οδηγήσει σε ασφαλή συμπεράσματα χωρίς τη συστηματική μελέτη των μεσαιωνικών ελληνικών διαλέκτων. </a:t>
            </a:r>
            <a:endParaRPr lang="en-GB" dirty="0"/>
          </a:p>
        </p:txBody>
      </p:sp>
      <p:sp>
        <p:nvSpPr>
          <p:cNvPr id="6" name="Right Arrow 5"/>
          <p:cNvSpPr/>
          <p:nvPr/>
        </p:nvSpPr>
        <p:spPr>
          <a:xfrm>
            <a:off x="5215811" y="3482651"/>
            <a:ext cx="681136" cy="21926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80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&amp; ταξινομηση</a:t>
            </a:r>
            <a:endParaRPr lang="en-GB" dirty="0"/>
          </a:p>
        </p:txBody>
      </p:sp>
      <p:sp>
        <p:nvSpPr>
          <p:cNvPr id="3" name="Content Placeholder 2"/>
          <p:cNvSpPr>
            <a:spLocks noGrp="1"/>
          </p:cNvSpPr>
          <p:nvPr>
            <p:ph idx="1"/>
          </p:nvPr>
        </p:nvSpPr>
        <p:spPr/>
        <p:txBody>
          <a:bodyPr/>
          <a:lstStyle/>
          <a:p>
            <a:endParaRPr lang="el-GR" dirty="0"/>
          </a:p>
          <a:p>
            <a:r>
              <a:rPr lang="el-GR" b="1" dirty="0"/>
              <a:t>Α. Διάλεκτοι που μιλιούνται εντός ή εκτός Ελλάδας</a:t>
            </a:r>
          </a:p>
          <a:p>
            <a:r>
              <a:rPr lang="el-GR" b="1" dirty="0"/>
              <a:t>Β. Χρόνος ενσωμάτωσης της διαλεκτικής περιοχής στο ελληνικό κράτος</a:t>
            </a:r>
          </a:p>
          <a:p>
            <a:r>
              <a:rPr lang="el-GR" b="1" dirty="0"/>
              <a:t>Γ. Μέγεθος διαλεκτόφωνου πληθυσμού </a:t>
            </a:r>
          </a:p>
          <a:p>
            <a:r>
              <a:rPr lang="el-GR" b="1" dirty="0"/>
              <a:t>Δ. Απόκλιση της διαλέκτου από την κοινή</a:t>
            </a:r>
            <a:endParaRPr lang="en-GB" b="1" dirty="0"/>
          </a:p>
        </p:txBody>
      </p:sp>
    </p:spTree>
    <p:extLst>
      <p:ext uri="{BB962C8B-B14F-4D97-AF65-F5344CB8AC3E}">
        <p14:creationId xmlns:p14="http://schemas.microsoft.com/office/powerpoint/2010/main" val="13221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Α. Διαλεκτοι που μιλιουνται εντοσ ή εκτοσ Ελλαδασ</a:t>
            </a:r>
            <a:br>
              <a:rPr lang="el-GR" b="1" dirty="0"/>
            </a:br>
            <a:endParaRPr lang="en-GB" dirty="0"/>
          </a:p>
        </p:txBody>
      </p:sp>
      <p:sp>
        <p:nvSpPr>
          <p:cNvPr id="3" name="Content Placeholder 2"/>
          <p:cNvSpPr>
            <a:spLocks noGrp="1"/>
          </p:cNvSpPr>
          <p:nvPr>
            <p:ph idx="1"/>
          </p:nvPr>
        </p:nvSpPr>
        <p:spPr/>
        <p:txBody>
          <a:bodyPr/>
          <a:lstStyle/>
          <a:p>
            <a:r>
              <a:rPr lang="el-GR" b="1" dirty="0">
                <a:solidFill>
                  <a:schemeClr val="accent1"/>
                </a:solidFill>
              </a:rPr>
              <a:t>Εγχώριες διάλεκτοι </a:t>
            </a:r>
            <a:r>
              <a:rPr lang="el-GR" b="1" dirty="0"/>
              <a:t>(δωδεκανησιακή, χιώτικη &amp; Ικαρίας, κρητική, μανιάτικη,  πελοποννησιακή, επτανησιακή, βόρεια ιδιώματα, τσακωνική κ.λπ.)</a:t>
            </a:r>
          </a:p>
          <a:p>
            <a:r>
              <a:rPr lang="el-GR" b="1" dirty="0"/>
              <a:t> </a:t>
            </a:r>
            <a:r>
              <a:rPr lang="el-GR" b="1" dirty="0">
                <a:solidFill>
                  <a:schemeClr val="accent1"/>
                </a:solidFill>
              </a:rPr>
              <a:t>Μεταφερμένες διάλεκτοι </a:t>
            </a:r>
            <a:r>
              <a:rPr lang="el-GR" b="1" dirty="0"/>
              <a:t>που μιλιούνται εντός Ελλάδας (ποντιακή, καππαδοκική κ.λπ.)</a:t>
            </a:r>
          </a:p>
          <a:p>
            <a:r>
              <a:rPr lang="el-GR" b="1" dirty="0"/>
              <a:t> </a:t>
            </a:r>
            <a:r>
              <a:rPr lang="el-GR" b="1" dirty="0">
                <a:solidFill>
                  <a:schemeClr val="accent1"/>
                </a:solidFill>
              </a:rPr>
              <a:t>Διάλεκτοι που μιλιούνται εκτός Ελλάδας </a:t>
            </a:r>
            <a:r>
              <a:rPr lang="el-GR" b="1" dirty="0"/>
              <a:t>(κατωιταλική κ.λπ.)</a:t>
            </a:r>
          </a:p>
          <a:p>
            <a:r>
              <a:rPr lang="el-GR" b="1" dirty="0"/>
              <a:t>Η ιδιάζουσα περίπτωση της </a:t>
            </a:r>
            <a:r>
              <a:rPr lang="el-GR" b="1" dirty="0">
                <a:solidFill>
                  <a:schemeClr val="accent1"/>
                </a:solidFill>
              </a:rPr>
              <a:t>Κύπρου</a:t>
            </a:r>
            <a:endParaRPr lang="en-GB" b="1" dirty="0">
              <a:solidFill>
                <a:schemeClr val="accent1"/>
              </a:solidFill>
            </a:endParaRPr>
          </a:p>
        </p:txBody>
      </p:sp>
    </p:spTree>
    <p:extLst>
      <p:ext uri="{BB962C8B-B14F-4D97-AF65-F5344CB8AC3E}">
        <p14:creationId xmlns:p14="http://schemas.microsoft.com/office/powerpoint/2010/main" val="1742024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89214"/>
            <a:ext cx="10058400" cy="1104761"/>
          </a:xfrm>
        </p:spPr>
        <p:txBody>
          <a:bodyPr>
            <a:normAutofit fontScale="90000"/>
          </a:bodyPr>
          <a:lstStyle/>
          <a:p>
            <a:r>
              <a:rPr lang="el-GR" sz="4400" b="1" dirty="0"/>
              <a:t>Β. Χρονοσ ενσωματωσησ τησ διαλεκτικησ περιοχησ στο ελληνικο κρατοσ</a:t>
            </a:r>
            <a:br>
              <a:rPr lang="el-GR" b="1" dirty="0"/>
            </a:br>
            <a:endParaRPr lang="en-GB" dirty="0"/>
          </a:p>
        </p:txBody>
      </p:sp>
      <p:sp>
        <p:nvSpPr>
          <p:cNvPr id="3" name="Content Placeholder 2"/>
          <p:cNvSpPr>
            <a:spLocks noGrp="1"/>
          </p:cNvSpPr>
          <p:nvPr>
            <p:ph idx="1"/>
          </p:nvPr>
        </p:nvSpPr>
        <p:spPr>
          <a:xfrm>
            <a:off x="1297410" y="2539434"/>
            <a:ext cx="9603275" cy="3927868"/>
          </a:xfrm>
        </p:spPr>
        <p:txBody>
          <a:bodyPr>
            <a:noAutofit/>
          </a:bodyPr>
          <a:lstStyle/>
          <a:p>
            <a:r>
              <a:rPr lang="el-GR" sz="2400" b="1" dirty="0">
                <a:solidFill>
                  <a:schemeClr val="accent1"/>
                </a:solidFill>
              </a:rPr>
              <a:t>Διάλεκτοι που βρέθηκαν εντός της ελληνικής επικράτειας με την ίδρυση του ελληνικού κράτους</a:t>
            </a:r>
            <a:r>
              <a:rPr lang="el-GR" sz="2400" b="1" dirty="0"/>
              <a:t> (1830) (κυκλαδική, μανιάτικη, πελοποννησιακή, τσακωνική κ.λπ)</a:t>
            </a:r>
          </a:p>
          <a:p>
            <a:r>
              <a:rPr lang="el-GR" sz="2400" b="1" dirty="0">
                <a:solidFill>
                  <a:schemeClr val="accent1"/>
                </a:solidFill>
              </a:rPr>
              <a:t>Διάλεκτοι που ενσωματώθηκαν σταδιακά στην ελληνική επικράτεια μέχρι και το τέλους του Α’ Παγκόσμιου Πολέμου </a:t>
            </a:r>
            <a:r>
              <a:rPr lang="el-GR" sz="2400" b="1" dirty="0"/>
              <a:t>(1919) (επτανησιακή, χιώτικη &amp; Ικαρίας, κρητική, θεσσαλικά, ηπειρωτικά, μακεδονικά, θρακικά και νησιωτικά βόρεια ιδιώματα) </a:t>
            </a:r>
          </a:p>
        </p:txBody>
      </p:sp>
    </p:spTree>
    <p:extLst>
      <p:ext uri="{BB962C8B-B14F-4D97-AF65-F5344CB8AC3E}">
        <p14:creationId xmlns:p14="http://schemas.microsoft.com/office/powerpoint/2010/main" val="765645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662" y="1058210"/>
            <a:ext cx="10058400" cy="1609344"/>
          </a:xfrm>
        </p:spPr>
        <p:txBody>
          <a:bodyPr>
            <a:normAutofit fontScale="90000"/>
          </a:bodyPr>
          <a:lstStyle/>
          <a:p>
            <a:r>
              <a:rPr lang="el-GR" sz="4400" b="1" dirty="0"/>
              <a:t>Β. Χρονοσ ενσωματωσησ τησ διαλεκτικησ περιοχησ στο ελληνικο κρατοσ</a:t>
            </a:r>
            <a:br>
              <a:rPr lang="el-GR" b="1" dirty="0"/>
            </a:br>
            <a:endParaRPr lang="en-GB" dirty="0"/>
          </a:p>
        </p:txBody>
      </p:sp>
      <p:sp>
        <p:nvSpPr>
          <p:cNvPr id="3" name="Content Placeholder 2"/>
          <p:cNvSpPr>
            <a:spLocks noGrp="1"/>
          </p:cNvSpPr>
          <p:nvPr>
            <p:ph idx="1"/>
          </p:nvPr>
        </p:nvSpPr>
        <p:spPr>
          <a:xfrm>
            <a:off x="1297410" y="2902140"/>
            <a:ext cx="9603275" cy="3955860"/>
          </a:xfrm>
        </p:spPr>
        <p:txBody>
          <a:bodyPr/>
          <a:lstStyle/>
          <a:p>
            <a:r>
              <a:rPr lang="el-GR" sz="2400" b="1" dirty="0">
                <a:solidFill>
                  <a:schemeClr val="accent1"/>
                </a:solidFill>
              </a:rPr>
              <a:t>Διάλεκτοι που οι ομιλήτες/τριες τους ενσωματώθηκαν στην ελληνική επικράτεια από το 1919 ως τον Β’ Παγκόσμιο Πόλεμο </a:t>
            </a:r>
            <a:r>
              <a:rPr lang="el-GR" sz="2400" b="1" dirty="0"/>
              <a:t>(ποντιακή, καπαδοκική κ.λπ.)</a:t>
            </a:r>
          </a:p>
          <a:p>
            <a:r>
              <a:rPr lang="el-GR" sz="2400" b="1" dirty="0">
                <a:solidFill>
                  <a:schemeClr val="accent1"/>
                </a:solidFill>
              </a:rPr>
              <a:t>Διάλεκτοι που οι ομιλητές/τριες τους ενσωματώθηκαν στην ελληνική επικράτεια από τον Β’ Παγκόσμιο Πόλεμο και μετά  </a:t>
            </a:r>
            <a:r>
              <a:rPr lang="el-GR" sz="2400" b="1" dirty="0"/>
              <a:t>(δωδεκανησιακή κ.λπ</a:t>
            </a:r>
            <a:r>
              <a:rPr lang="el-GR" dirty="0"/>
              <a:t>.)</a:t>
            </a:r>
          </a:p>
        </p:txBody>
      </p:sp>
    </p:spTree>
    <p:extLst>
      <p:ext uri="{BB962C8B-B14F-4D97-AF65-F5344CB8AC3E}">
        <p14:creationId xmlns:p14="http://schemas.microsoft.com/office/powerpoint/2010/main" val="3291332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 Αριθμοσ ομιλητων/τριων </a:t>
            </a:r>
            <a:br>
              <a:rPr lang="el-GR" dirty="0"/>
            </a:br>
            <a:r>
              <a:rPr lang="el-GR" sz="2000" dirty="0"/>
              <a:t>ΕΙΚΟΣΤΟΣ ΑΙΩΝΑΣ</a:t>
            </a:r>
            <a:endParaRPr lang="en-GB" dirty="0"/>
          </a:p>
        </p:txBody>
      </p:sp>
      <p:sp>
        <p:nvSpPr>
          <p:cNvPr id="3" name="Content Placeholder 2"/>
          <p:cNvSpPr>
            <a:spLocks noGrp="1"/>
          </p:cNvSpPr>
          <p:nvPr>
            <p:ph idx="1"/>
          </p:nvPr>
        </p:nvSpPr>
        <p:spPr>
          <a:xfrm>
            <a:off x="1069848" y="2806377"/>
            <a:ext cx="10058400" cy="4050792"/>
          </a:xfrm>
        </p:spPr>
        <p:txBody>
          <a:bodyPr/>
          <a:lstStyle/>
          <a:p>
            <a:r>
              <a:rPr lang="el-GR" sz="2400" b="1" dirty="0">
                <a:solidFill>
                  <a:schemeClr val="accent1"/>
                </a:solidFill>
              </a:rPr>
              <a:t>Διάλεκτοι με μεγάλο αριθμό ομιλητών/τριών</a:t>
            </a:r>
          </a:p>
          <a:p>
            <a:pPr marL="0" indent="0">
              <a:buNone/>
            </a:pPr>
            <a:r>
              <a:rPr lang="el-GR" sz="2400" b="1" dirty="0"/>
              <a:t>(ποντιακή, καπποδοκική, κυπριακή, δωδεκανησιακή, κυκλαδική, κρητική, πελοποννησιακή, επτανησιακή, βόρεια ιδιώματα)</a:t>
            </a:r>
          </a:p>
          <a:p>
            <a:r>
              <a:rPr lang="el-GR" sz="2400" b="1" dirty="0"/>
              <a:t> </a:t>
            </a:r>
            <a:r>
              <a:rPr lang="el-GR" sz="2400" b="1" dirty="0">
                <a:solidFill>
                  <a:schemeClr val="accent1"/>
                </a:solidFill>
              </a:rPr>
              <a:t>Διάλεκτοι με μικρό αριθμό ομιλητών/τριών </a:t>
            </a:r>
          </a:p>
          <a:p>
            <a:pPr marL="0" indent="0">
              <a:buNone/>
            </a:pPr>
            <a:r>
              <a:rPr lang="el-GR" sz="2400" b="1" dirty="0"/>
              <a:t>(χιώτικη &amp; Ικαρίας, μανιάτικη, κατωιταλική, τσακωνική</a:t>
            </a:r>
            <a:r>
              <a:rPr lang="el-GR" b="1" dirty="0"/>
              <a:t>) </a:t>
            </a:r>
            <a:endParaRPr lang="en-GB" b="1" dirty="0"/>
          </a:p>
        </p:txBody>
      </p:sp>
    </p:spTree>
    <p:extLst>
      <p:ext uri="{BB962C8B-B14F-4D97-AF65-F5344CB8AC3E}">
        <p14:creationId xmlns:p14="http://schemas.microsoft.com/office/powerpoint/2010/main" val="2663858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 ΑΠΟΚΛΙΣΗ ΤΗΣ ΔΙΑΛΕΚΤΟΥ ΑΠΟ ΤΗΝ ΚΟΙΝΗ</a:t>
            </a:r>
            <a:endParaRPr lang="en-GB" dirty="0"/>
          </a:p>
        </p:txBody>
      </p:sp>
      <p:sp>
        <p:nvSpPr>
          <p:cNvPr id="3" name="Content Placeholder 2"/>
          <p:cNvSpPr>
            <a:spLocks noGrp="1"/>
          </p:cNvSpPr>
          <p:nvPr>
            <p:ph idx="1"/>
          </p:nvPr>
        </p:nvSpPr>
        <p:spPr>
          <a:xfrm>
            <a:off x="1069848" y="2636798"/>
            <a:ext cx="10058400" cy="4050792"/>
          </a:xfrm>
        </p:spPr>
        <p:txBody>
          <a:bodyPr>
            <a:noAutofit/>
          </a:bodyPr>
          <a:lstStyle/>
          <a:p>
            <a:r>
              <a:rPr lang="el-GR" sz="2400" b="1" dirty="0">
                <a:solidFill>
                  <a:schemeClr val="accent1"/>
                </a:solidFill>
              </a:rPr>
              <a:t>Διάλεκτοι με μεγάλη απόκλιση από την κοινή</a:t>
            </a:r>
            <a:r>
              <a:rPr lang="el-GR" sz="2400" b="1" dirty="0"/>
              <a:t> (ποντιακή, καππαδοκική, κατωιταλική, τσακωνική κ.λπ.)</a:t>
            </a:r>
          </a:p>
          <a:p>
            <a:r>
              <a:rPr lang="el-GR" sz="2400" b="1" dirty="0">
                <a:solidFill>
                  <a:schemeClr val="accent1"/>
                </a:solidFill>
              </a:rPr>
              <a:t>Διάλεκτοι με μέτρια απόκλιση από την κοινή</a:t>
            </a:r>
            <a:r>
              <a:rPr lang="el-GR" sz="2400" b="1" dirty="0"/>
              <a:t> (κυπριακη – μέτρια ως μεγάλη απόκλιση, δωδεκανησιακή – μέτρια ως μεγάλη απόκλιση, χιώτικη &amp; Ικαρίας, κυκλαδική, κρητική, μανιάτικη κ.λπ.)</a:t>
            </a:r>
          </a:p>
          <a:p>
            <a:r>
              <a:rPr lang="el-GR" sz="2400" b="1" dirty="0">
                <a:solidFill>
                  <a:schemeClr val="accent1"/>
                </a:solidFill>
              </a:rPr>
              <a:t>Διάλεκτοι με μικρή απόκλιση από την κοινή </a:t>
            </a:r>
            <a:r>
              <a:rPr lang="el-GR" sz="2400" b="1" dirty="0"/>
              <a:t>(πελοποννησιακή, επτανησιακή κ.λπ.</a:t>
            </a:r>
            <a:r>
              <a:rPr lang="el-GR" sz="2400" dirty="0"/>
              <a:t>)</a:t>
            </a:r>
          </a:p>
        </p:txBody>
      </p:sp>
    </p:spTree>
    <p:extLst>
      <p:ext uri="{BB962C8B-B14F-4D97-AF65-F5344CB8AC3E}">
        <p14:creationId xmlns:p14="http://schemas.microsoft.com/office/powerpoint/2010/main" val="4157754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4929" y="1760344"/>
            <a:ext cx="7554552" cy="345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62E35AC-CC27-B74A-B201-D591A131FAE8}"/>
              </a:ext>
            </a:extLst>
          </p:cNvPr>
          <p:cNvSpPr txBox="1"/>
          <p:nvPr/>
        </p:nvSpPr>
        <p:spPr>
          <a:xfrm>
            <a:off x="2231383" y="5380672"/>
            <a:ext cx="7735330" cy="1477328"/>
          </a:xfrm>
          <a:prstGeom prst="rect">
            <a:avLst/>
          </a:prstGeom>
          <a:noFill/>
        </p:spPr>
        <p:txBody>
          <a:bodyPr wrap="square" rtlCol="0">
            <a:spAutoFit/>
          </a:bodyPr>
          <a:lstStyle/>
          <a:p>
            <a:r>
              <a:rPr lang="en-US" dirty="0">
                <a:hlinkClick r:id="rId3"/>
              </a:rPr>
              <a:t>https://www.youtube.com/watch?v=3SlVjsqax0M</a:t>
            </a:r>
            <a:endParaRPr lang="el-GR" dirty="0"/>
          </a:p>
          <a:p>
            <a:endParaRPr lang="el-GR" dirty="0"/>
          </a:p>
          <a:p>
            <a:r>
              <a:rPr lang="en-US" dirty="0">
                <a:hlinkClick r:id="rId4"/>
              </a:rPr>
              <a:t>https://www.youtube.com/watch?v=RUzQaoaYeGo</a:t>
            </a:r>
            <a:endParaRPr lang="el-GR" dirty="0"/>
          </a:p>
          <a:p>
            <a:endParaRPr lang="el-GR" dirty="0"/>
          </a:p>
          <a:p>
            <a:endParaRPr lang="el-GR" dirty="0"/>
          </a:p>
        </p:txBody>
      </p:sp>
    </p:spTree>
    <p:extLst>
      <p:ext uri="{BB962C8B-B14F-4D97-AF65-F5344CB8AC3E}">
        <p14:creationId xmlns:p14="http://schemas.microsoft.com/office/powerpoint/2010/main" val="214765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Διαστασεισ γλωσσικων στασεων</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l-GR" b="1" dirty="0"/>
              <a:t>Στη </a:t>
            </a:r>
            <a:r>
              <a:rPr lang="el-GR" b="1" i="1" dirty="0"/>
              <a:t>νοητική διάσταση</a:t>
            </a:r>
            <a:r>
              <a:rPr lang="el-GR" b="1" dirty="0"/>
              <a:t> ανήκουν:</a:t>
            </a:r>
          </a:p>
          <a:p>
            <a:r>
              <a:rPr lang="el-GR" b="1" dirty="0">
                <a:solidFill>
                  <a:schemeClr val="accent1"/>
                </a:solidFill>
              </a:rPr>
              <a:t>οι μεταγλωσσικές αντιλήψεις</a:t>
            </a:r>
            <a:r>
              <a:rPr lang="el-GR" dirty="0"/>
              <a:t>, οι απόψεις και πεποιθήσεις των ατόμων για τις ποικιλίες</a:t>
            </a:r>
          </a:p>
          <a:p>
            <a:endParaRPr lang="el-GR" dirty="0"/>
          </a:p>
          <a:p>
            <a:pPr marL="0" indent="0">
              <a:buNone/>
            </a:pPr>
            <a:r>
              <a:rPr lang="el-GR" b="1" dirty="0"/>
              <a:t>Η </a:t>
            </a:r>
            <a:r>
              <a:rPr lang="el-GR" b="1" i="1" dirty="0"/>
              <a:t>συναισθηματική διάσταση</a:t>
            </a:r>
            <a:r>
              <a:rPr lang="el-GR" b="1" dirty="0"/>
              <a:t> αφορά: </a:t>
            </a:r>
          </a:p>
          <a:p>
            <a:r>
              <a:rPr lang="el-GR" b="1" dirty="0">
                <a:solidFill>
                  <a:schemeClr val="accent1"/>
                </a:solidFill>
              </a:rPr>
              <a:t>τα συναισθήματα </a:t>
            </a:r>
            <a:r>
              <a:rPr lang="el-GR" dirty="0"/>
              <a:t>που μπορεί να γεννά μια γλωσσική ποικιλία ή ένα γλωσσικό στοιχείο</a:t>
            </a:r>
          </a:p>
          <a:p>
            <a:r>
              <a:rPr lang="el-GR" dirty="0"/>
              <a:t>η συναισθηματική διάσταση είναι δυνατόν να βρίσκεται σε αντίθεση με τη νοητική</a:t>
            </a:r>
          </a:p>
          <a:p>
            <a:pPr marL="0" indent="0">
              <a:buNone/>
            </a:pPr>
            <a:endParaRPr lang="el-GR" dirty="0"/>
          </a:p>
          <a:p>
            <a:pPr marL="0" indent="0">
              <a:buNone/>
            </a:pPr>
            <a:r>
              <a:rPr lang="el-GR" b="1" dirty="0"/>
              <a:t>Η </a:t>
            </a:r>
            <a:r>
              <a:rPr lang="el-GR" b="1" i="1" dirty="0"/>
              <a:t>βουλητική διάσταση</a:t>
            </a:r>
            <a:r>
              <a:rPr lang="el-GR" b="1" dirty="0"/>
              <a:t>:</a:t>
            </a:r>
          </a:p>
          <a:p>
            <a:r>
              <a:rPr lang="el-GR" dirty="0"/>
              <a:t>αφορά την </a:t>
            </a:r>
            <a:r>
              <a:rPr lang="el-GR" b="1" dirty="0">
                <a:solidFill>
                  <a:schemeClr val="accent1"/>
                </a:solidFill>
              </a:rPr>
              <a:t>επιθυμία για δράση</a:t>
            </a:r>
            <a:r>
              <a:rPr lang="el-GR" dirty="0"/>
              <a:t>, σχετίζεται με τις </a:t>
            </a:r>
            <a:r>
              <a:rPr lang="el-GR" b="1" dirty="0">
                <a:solidFill>
                  <a:schemeClr val="accent1"/>
                </a:solidFill>
              </a:rPr>
              <a:t>προθέσεις</a:t>
            </a:r>
            <a:r>
              <a:rPr lang="el-GR" dirty="0"/>
              <a:t> ομάδων ή ατόμων σχετικά με τη γλώσσα </a:t>
            </a:r>
          </a:p>
          <a:p>
            <a:endParaRPr lang="el-GR" dirty="0"/>
          </a:p>
          <a:p>
            <a:endParaRPr lang="el-GR"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233" y="31061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911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p>
        </p:txBody>
      </p:sp>
      <p:sp>
        <p:nvSpPr>
          <p:cNvPr id="3" name="Content Placeholder 2"/>
          <p:cNvSpPr>
            <a:spLocks noGrp="1"/>
          </p:cNvSpPr>
          <p:nvPr>
            <p:ph idx="1"/>
          </p:nvPr>
        </p:nvSpPr>
        <p:spPr/>
        <p:txBody>
          <a:bodyPr>
            <a:normAutofit/>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ctr">
              <a:buNone/>
            </a:pPr>
            <a:endParaRPr lang="el-GR" dirty="0"/>
          </a:p>
          <a:p>
            <a:pPr marL="0" indent="0" algn="ctr">
              <a:buNone/>
            </a:pPr>
            <a:endParaRPr lang="el-GR" dirty="0"/>
          </a:p>
          <a:p>
            <a:pPr marL="0" indent="0" algn="ctr">
              <a:buNone/>
            </a:pPr>
            <a:r>
              <a:rPr lang="el-GR" dirty="0"/>
              <a:t> </a:t>
            </a:r>
          </a:p>
          <a:p>
            <a:pPr marL="0" indent="0" algn="ctr">
              <a:buNone/>
            </a:pPr>
            <a:endParaRPr lang="el-GR" dirty="0"/>
          </a:p>
          <a:p>
            <a:pPr marL="0" indent="0" algn="ctr">
              <a:buNone/>
            </a:pPr>
            <a:r>
              <a:rPr lang="en-GB" dirty="0"/>
              <a:t>https://www.youtube.com/watch?v=iulN-3kLbQY</a:t>
            </a:r>
            <a:endParaRPr lang="el-GR" dirty="0"/>
          </a:p>
          <a:p>
            <a:pPr marL="0" indent="0">
              <a:buNone/>
            </a:pPr>
            <a:endParaRPr lang="el-GR" dirty="0"/>
          </a:p>
        </p:txBody>
      </p:sp>
      <p:sp>
        <p:nvSpPr>
          <p:cNvPr id="5" name="Rectangle 4"/>
          <p:cNvSpPr/>
          <p:nvPr/>
        </p:nvSpPr>
        <p:spPr>
          <a:xfrm>
            <a:off x="1875452" y="2547257"/>
            <a:ext cx="4795935"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Τι έν γκλυτσέα τούση νύφτα τι έν ώρια</a:t>
            </a:r>
          </a:p>
          <a:p>
            <a:pPr algn="ctr"/>
            <a:r>
              <a:rPr lang="el-GR" dirty="0"/>
              <a:t>τα εβώ ε πλώνω πενσέοντα σε σένα</a:t>
            </a:r>
          </a:p>
          <a:p>
            <a:pPr algn="ctr"/>
            <a:r>
              <a:rPr lang="el-GR" dirty="0"/>
              <a:t>τσ' ετού μπει στη φενέστρα σου αγάπη μου</a:t>
            </a:r>
          </a:p>
          <a:p>
            <a:pPr algn="ctr"/>
            <a:r>
              <a:rPr lang="el-GR" dirty="0"/>
              <a:t>της καρδίας μου σου 'νοίφτω την πένα</a:t>
            </a:r>
          </a:p>
          <a:p>
            <a:pPr algn="ctr"/>
            <a:r>
              <a:rPr lang="el-GR" dirty="0"/>
              <a:t>Λαριλό...</a:t>
            </a:r>
            <a:endParaRPr lang="en-GB" dirty="0"/>
          </a:p>
        </p:txBody>
      </p:sp>
      <p:sp>
        <p:nvSpPr>
          <p:cNvPr id="6" name="Rectangle 5"/>
          <p:cNvSpPr/>
          <p:nvPr/>
        </p:nvSpPr>
        <p:spPr>
          <a:xfrm>
            <a:off x="7455161" y="2090058"/>
            <a:ext cx="3685592" cy="2883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Εβώ πάντα σ' εσένα πενσέω</a:t>
            </a:r>
          </a:p>
          <a:p>
            <a:pPr algn="ctr"/>
            <a:r>
              <a:rPr lang="el-GR" dirty="0"/>
              <a:t>γιατί σένα φσυχή μου 'γαπώ</a:t>
            </a:r>
          </a:p>
          <a:p>
            <a:pPr algn="ctr"/>
            <a:r>
              <a:rPr lang="el-GR" dirty="0"/>
              <a:t>τσαι που πάω που σύρνω που στέω</a:t>
            </a:r>
          </a:p>
          <a:p>
            <a:pPr algn="ctr"/>
            <a:r>
              <a:rPr lang="el-GR" dirty="0"/>
              <a:t>στην καρδιά μου πάντα σένα βαστώ</a:t>
            </a:r>
          </a:p>
          <a:p>
            <a:pPr algn="ctr"/>
            <a:r>
              <a:rPr lang="el-GR" dirty="0"/>
              <a:t>Λαριλό...</a:t>
            </a:r>
            <a:endParaRPr lang="en-GB" dirty="0"/>
          </a:p>
        </p:txBody>
      </p:sp>
    </p:spTree>
    <p:extLst>
      <p:ext uri="{BB962C8B-B14F-4D97-AF65-F5344CB8AC3E}">
        <p14:creationId xmlns:p14="http://schemas.microsoft.com/office/powerpoint/2010/main" val="2512427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p>
        </p:txBody>
      </p:sp>
      <p:sp>
        <p:nvSpPr>
          <p:cNvPr id="3" name="Content Placeholder 2"/>
          <p:cNvSpPr>
            <a:spLocks noGrp="1"/>
          </p:cNvSpPr>
          <p:nvPr>
            <p:ph idx="1"/>
          </p:nvPr>
        </p:nvSpPr>
        <p:spPr/>
        <p:txBody>
          <a:bodyPr>
            <a:normAutofit/>
          </a:bodyPr>
          <a:lstStyle/>
          <a:p>
            <a:endParaRPr lang="el-GR" dirty="0"/>
          </a:p>
          <a:p>
            <a:pPr marL="0" indent="0">
              <a:buNone/>
            </a:pPr>
            <a:endParaRPr lang="el-GR" dirty="0"/>
          </a:p>
          <a:p>
            <a:r>
              <a:rPr lang="en-US" dirty="0">
                <a:hlinkClick r:id="rId2"/>
              </a:rPr>
              <a:t>https://www.youtube.com/watch?v=X4JxjG_mIyk</a:t>
            </a:r>
            <a:endParaRPr lang="el-GR" dirty="0"/>
          </a:p>
          <a:p>
            <a:pPr marL="0" indent="0">
              <a:buNone/>
            </a:pPr>
            <a:endParaRPr lang="el-GR" dirty="0"/>
          </a:p>
          <a:p>
            <a:r>
              <a:rPr lang="en-US" dirty="0">
                <a:hlinkClick r:id="rId3"/>
              </a:rPr>
              <a:t>https://www.youtube.com/watch?v=qkc4zA6dIbI</a:t>
            </a:r>
            <a:endParaRPr lang="el-GR" dirty="0"/>
          </a:p>
          <a:p>
            <a:endParaRPr lang="el-GR" dirty="0"/>
          </a:p>
          <a:p>
            <a:r>
              <a:rPr lang="en-GB" dirty="0">
                <a:hlinkClick r:id="rId4"/>
              </a:rPr>
              <a:t>https://www.youtube.com/watch?v=u2k_PJqNBdc</a:t>
            </a:r>
            <a:endParaRPr lang="en-GB" dirty="0"/>
          </a:p>
          <a:p>
            <a:endParaRPr lang="el-GR"/>
          </a:p>
          <a:p>
            <a:endParaRPr lang="el-GR" dirty="0"/>
          </a:p>
          <a:p>
            <a:pPr marL="0" indent="0">
              <a:buNone/>
            </a:pPr>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48512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p>
        </p:txBody>
      </p:sp>
      <p:sp>
        <p:nvSpPr>
          <p:cNvPr id="3" name="Content Placeholder 2"/>
          <p:cNvSpPr>
            <a:spLocks noGrp="1"/>
          </p:cNvSpPr>
          <p:nvPr>
            <p:ph idx="1"/>
          </p:nvPr>
        </p:nvSpPr>
        <p:spPr/>
        <p:txBody>
          <a:bodyPr>
            <a:normAutofit/>
          </a:bodyPr>
          <a:lstStyle/>
          <a:p>
            <a:pPr marL="0" indent="0" algn="ctr">
              <a:buNone/>
            </a:pPr>
            <a:r>
              <a:rPr lang="el-GR" b="1" u="sng" dirty="0">
                <a:uFill>
                  <a:solidFill>
                    <a:schemeClr val="accent1"/>
                  </a:solidFill>
                </a:uFill>
              </a:rPr>
              <a:t>Ξιμπούκαρε λευκό ντουμάν</a:t>
            </a:r>
            <a:r>
              <a:rPr lang="el-GR" b="1" dirty="0"/>
              <a:t>’</a:t>
            </a:r>
          </a:p>
          <a:p>
            <a:r>
              <a:rPr lang="el-GR" dirty="0"/>
              <a:t>[...]</a:t>
            </a:r>
          </a:p>
          <a:p>
            <a:r>
              <a:rPr lang="el-GR" dirty="0"/>
              <a:t>Βάζουμι καλά μεσ’ του κεφάλι μας ότι το κάτ καλύτερου τσ διαδικασίας, έκανι γρηγουρότιρα τα πράματα κι έζμπρουξι σ ένα πιο ιπτσουσίας νταραβέρ’ . Τώρα παραδέχουμαστι πως χρειάζιτι πιότερος χρόνους κι αγώνας για να γιφυρωθούν οι γκριμοί στα «λούκια» π΄ χάσκνι τέντα</a:t>
            </a:r>
          </a:p>
          <a:p>
            <a:r>
              <a:rPr lang="el-GR" dirty="0"/>
              <a:t>Άρα, ας κουπιάσ’ καλά η πρόθεσ’ των ιλλινικών αρχών να συντουμεύνι του έργου τσ μι τσ θισμούς κι’τωντας να καταφέρνι μια πιτιχιμέν’ κατάληξ τσ αξιουλόγησης, σμα-κουντά».</a:t>
            </a:r>
          </a:p>
          <a:p>
            <a:r>
              <a:rPr lang="el-GR" dirty="0"/>
              <a:t>Ιπίσις ανακινώθ’καν κι κάτ’ άλλα, π’ διν έχου που να τα γράψου.</a:t>
            </a:r>
          </a:p>
          <a:p>
            <a:pPr marL="0" indent="0">
              <a:buNone/>
            </a:pPr>
            <a:endParaRPr lang="el-GR" dirty="0"/>
          </a:p>
        </p:txBody>
      </p:sp>
    </p:spTree>
    <p:extLst>
      <p:ext uri="{BB962C8B-B14F-4D97-AF65-F5344CB8AC3E}">
        <p14:creationId xmlns:p14="http://schemas.microsoft.com/office/powerpoint/2010/main" val="1278115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endParaRPr lang="en-GB" dirty="0"/>
          </a:p>
        </p:txBody>
      </p:sp>
      <p:pic>
        <p:nvPicPr>
          <p:cNvPr id="1026" name="Picture 2" descr="C:\Users\rania\Desktop\kinhto fwto\DCIM\100ANDRO\DSC_394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18945" y="2137423"/>
            <a:ext cx="6130099"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34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5472" y="1997463"/>
            <a:ext cx="4211532" cy="474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067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endParaRPr lang="en-GB" dirty="0"/>
          </a:p>
        </p:txBody>
      </p:sp>
      <p:pic>
        <p:nvPicPr>
          <p:cNvPr id="3074" name="Picture 2" descr="C:\Users\rania\Downloads\73375580_1153486468179574_733658975980591513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38671" y="1721365"/>
            <a:ext cx="8520754" cy="479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73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Διαλεκτικα κειμενα</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242" y="2357438"/>
            <a:ext cx="3209196" cy="320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357438"/>
            <a:ext cx="3287582" cy="328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359" y="2444621"/>
            <a:ext cx="3071328" cy="307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429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dirty="0"/>
              <a:t>Νεολληνικεσ διαλεκτοι &amp; γλωσσικη υποχωρηση </a:t>
            </a:r>
            <a:endParaRPr lang="en-GB" sz="4000" dirty="0"/>
          </a:p>
        </p:txBody>
      </p:sp>
      <p:sp>
        <p:nvSpPr>
          <p:cNvPr id="3" name="Content Placeholder 2"/>
          <p:cNvSpPr>
            <a:spLocks noGrp="1"/>
          </p:cNvSpPr>
          <p:nvPr>
            <p:ph idx="1"/>
          </p:nvPr>
        </p:nvSpPr>
        <p:spPr>
          <a:xfrm>
            <a:off x="1451579" y="2015732"/>
            <a:ext cx="9603275" cy="3881215"/>
          </a:xfrm>
        </p:spPr>
        <p:txBody>
          <a:bodyPr>
            <a:normAutofit/>
          </a:bodyPr>
          <a:lstStyle/>
          <a:p>
            <a:r>
              <a:rPr lang="el-GR" b="1" dirty="0"/>
              <a:t>κινητικότητα των πληθυσμών </a:t>
            </a:r>
          </a:p>
          <a:p>
            <a:r>
              <a:rPr lang="el-GR" b="1" dirty="0"/>
              <a:t>αστικοποίηση και η αλλαγή των παραδοσιακών συνθηκών ζωής και εργασίας</a:t>
            </a:r>
          </a:p>
          <a:p>
            <a:pPr marL="0" indent="0">
              <a:buNone/>
            </a:pPr>
            <a:r>
              <a:rPr lang="el-GR" b="1" dirty="0"/>
              <a:t>    (μετασχηματισμός της ελληνικής κοινωνίας και κυρίως της υπαίθρου από </a:t>
            </a:r>
          </a:p>
          <a:p>
            <a:pPr marL="0" indent="0">
              <a:buNone/>
            </a:pPr>
            <a:r>
              <a:rPr lang="el-GR" b="1" dirty="0"/>
              <a:t>     αγροτοκτηνοτροφικής σε (ημι)αστικής και εργατοϋπαλληλικής)</a:t>
            </a:r>
          </a:p>
          <a:p>
            <a:r>
              <a:rPr lang="el-GR" b="1" dirty="0"/>
              <a:t> εκπαίδευση (μέσο και στόχος διδασκαλίας </a:t>
            </a:r>
            <a:r>
              <a:rPr lang="el-GR" b="1" dirty="0">
                <a:sym typeface="Wingdings" panose="05000000000000000000" pitchFamily="2" charset="2"/>
              </a:rPr>
              <a:t> καθαρεύουσα, κοινή νεοελληνική)</a:t>
            </a:r>
          </a:p>
          <a:p>
            <a:r>
              <a:rPr lang="el-GR" b="1" dirty="0">
                <a:sym typeface="Wingdings" panose="05000000000000000000" pitchFamily="2" charset="2"/>
              </a:rPr>
              <a:t>διάδοση των ΜΜΕ και η χρήση της κοινής νεοελληνική</a:t>
            </a:r>
          </a:p>
          <a:p>
            <a:r>
              <a:rPr lang="el-GR" b="1" dirty="0">
                <a:sym typeface="Wingdings" panose="05000000000000000000" pitchFamily="2" charset="2"/>
              </a:rPr>
              <a:t>η αρνητική στάση του οικογενειακού περιβάλλοντος κατά των διαλέκτων (στιγματισμός)</a:t>
            </a:r>
            <a:endParaRPr lang="en-GB" b="1" dirty="0"/>
          </a:p>
        </p:txBody>
      </p:sp>
    </p:spTree>
    <p:extLst>
      <p:ext uri="{BB962C8B-B14F-4D97-AF65-F5344CB8AC3E}">
        <p14:creationId xmlns:p14="http://schemas.microsoft.com/office/powerpoint/2010/main" val="12393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7CE9CF0-94E2-2C4C-9126-C63A7C5CF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945" y="498764"/>
            <a:ext cx="8581149" cy="5765760"/>
          </a:xfrm>
          <a:prstGeom prst="rect">
            <a:avLst/>
          </a:prstGeom>
        </p:spPr>
      </p:pic>
    </p:spTree>
    <p:extLst>
      <p:ext uri="{BB962C8B-B14F-4D97-AF65-F5344CB8AC3E}">
        <p14:creationId xmlns:p14="http://schemas.microsoft.com/office/powerpoint/2010/main" val="9823455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3191D3A-CC16-8F45-89F2-E597469BC4DA}"/>
              </a:ext>
            </a:extLst>
          </p:cNvPr>
          <p:cNvSpPr>
            <a:spLocks noGrp="1"/>
          </p:cNvSpPr>
          <p:nvPr>
            <p:ph idx="1"/>
          </p:nvPr>
        </p:nvSpPr>
        <p:spPr>
          <a:xfrm>
            <a:off x="1069848" y="1519881"/>
            <a:ext cx="10058400" cy="4905633"/>
          </a:xfrm>
        </p:spPr>
        <p:txBody>
          <a:bodyPr>
            <a:noAutofit/>
          </a:bodyPr>
          <a:lstStyle/>
          <a:p>
            <a:pPr marL="457200" indent="-457200">
              <a:lnSpc>
                <a:spcPct val="100000"/>
              </a:lnSpc>
              <a:buFont typeface="+mj-lt"/>
              <a:buAutoNum type="arabicPeriod"/>
            </a:pPr>
            <a:r>
              <a:rPr lang="el-GR" sz="2300" dirty="0"/>
              <a:t>Υπάρχει ιστορική συνέχεια αρχαιοελληνικών και νεοελληνικών διαλέκτων; Ποιες μαρτυρίες υπάρχουν;</a:t>
            </a:r>
          </a:p>
          <a:p>
            <a:pPr marL="457200" indent="-457200">
              <a:lnSpc>
                <a:spcPct val="100000"/>
              </a:lnSpc>
              <a:buFont typeface="+mj-lt"/>
              <a:buAutoNum type="arabicPeriod"/>
            </a:pPr>
            <a:r>
              <a:rPr lang="el-GR" sz="2300" dirty="0"/>
              <a:t>Ποιο παράγοντες επηρεάζουν τη μορφή των διαλέκτων (αλλαγή/εξέλιξη);</a:t>
            </a:r>
          </a:p>
          <a:p>
            <a:pPr marL="457200" indent="-457200">
              <a:lnSpc>
                <a:spcPct val="100000"/>
              </a:lnSpc>
              <a:buFont typeface="+mj-lt"/>
              <a:buAutoNum type="arabicPeriod"/>
            </a:pPr>
            <a:r>
              <a:rPr lang="el-GR" sz="2300" dirty="0"/>
              <a:t>Με βάση ποια κριτήρια ταξινόμησε ο </a:t>
            </a:r>
            <a:r>
              <a:rPr lang="el-GR" sz="2300" dirty="0" err="1"/>
              <a:t>Χατζιδάκης</a:t>
            </a:r>
            <a:r>
              <a:rPr lang="el-GR" sz="2300" dirty="0"/>
              <a:t> στα τέλη του 19</a:t>
            </a:r>
            <a:r>
              <a:rPr lang="el-GR" sz="2300" baseline="30000" dirty="0"/>
              <a:t>ου</a:t>
            </a:r>
            <a:r>
              <a:rPr lang="el-GR" sz="2300" dirty="0"/>
              <a:t> αιώνα τα βόρεια και τα νότια ιδιώματα;</a:t>
            </a:r>
          </a:p>
          <a:p>
            <a:pPr marL="457200" indent="-457200">
              <a:lnSpc>
                <a:spcPct val="100000"/>
              </a:lnSpc>
              <a:buFont typeface="+mj-lt"/>
              <a:buAutoNum type="arabicPeriod"/>
            </a:pPr>
            <a:r>
              <a:rPr lang="el-GR" sz="2300" dirty="0"/>
              <a:t>Σύμφωνα με τον </a:t>
            </a:r>
            <a:r>
              <a:rPr lang="en-US" sz="2300" dirty="0"/>
              <a:t>Trudgill (2003) </a:t>
            </a:r>
            <a:r>
              <a:rPr lang="el-GR" sz="2300" dirty="0"/>
              <a:t>με βάση ποια κριτήρια ταξινομούνται οι διάλεκτοι της ΚΝΕ;</a:t>
            </a:r>
          </a:p>
          <a:p>
            <a:pPr marL="457200" indent="-457200">
              <a:lnSpc>
                <a:spcPct val="100000"/>
              </a:lnSpc>
              <a:buFont typeface="+mj-lt"/>
              <a:buAutoNum type="arabicPeriod"/>
            </a:pPr>
            <a:r>
              <a:rPr lang="el-GR" sz="2300" dirty="0"/>
              <a:t>Τα κριτήρια ταξινόμησης των διαλέκτων της ΚΝΕ μας επιτρέπουν να χωρίζουμε τον </a:t>
            </a:r>
            <a:r>
              <a:rPr lang="el-GR" sz="2300" dirty="0" err="1"/>
              <a:t>διαλεκτόφωνο</a:t>
            </a:r>
            <a:r>
              <a:rPr lang="el-GR" sz="2300" dirty="0"/>
              <a:t> ελληνικό χώρο σε 14 περιοχές. Ποιες είναι αυτές και ποια χαρακτηριστικά παρουσιάζουν;</a:t>
            </a:r>
          </a:p>
          <a:p>
            <a:pPr marL="457200" indent="-457200">
              <a:lnSpc>
                <a:spcPct val="100000"/>
              </a:lnSpc>
              <a:buFont typeface="+mj-lt"/>
              <a:buAutoNum type="arabicPeriod"/>
            </a:pPr>
            <a:r>
              <a:rPr lang="el-GR" sz="2300" dirty="0"/>
              <a:t>Ποια ακόμη κριτήρια ταξινόμησης των Νεοελληνικών Διαλέκτων γνωρίζετε;</a:t>
            </a:r>
          </a:p>
        </p:txBody>
      </p:sp>
      <p:sp>
        <p:nvSpPr>
          <p:cNvPr id="4" name="Τίτλος 1">
            <a:extLst>
              <a:ext uri="{FF2B5EF4-FFF2-40B4-BE49-F238E27FC236}">
                <a16:creationId xmlns:a16="http://schemas.microsoft.com/office/drawing/2014/main" id="{1F067518-D2D0-0146-B0C8-0C1B22B426D6}"/>
              </a:ext>
            </a:extLst>
          </p:cNvPr>
          <p:cNvSpPr>
            <a:spLocks noGrp="1"/>
          </p:cNvSpPr>
          <p:nvPr>
            <p:ph type="title"/>
          </p:nvPr>
        </p:nvSpPr>
        <p:spPr>
          <a:xfrm>
            <a:off x="1069848" y="145315"/>
            <a:ext cx="10058400" cy="1609344"/>
          </a:xfrm>
        </p:spPr>
        <p:txBody>
          <a:bodyPr/>
          <a:lstStyle/>
          <a:p>
            <a:r>
              <a:rPr lang="el-GR" dirty="0"/>
              <a:t>ΕΡΩΤΗΣΕΙΣ 3</a:t>
            </a:r>
            <a:r>
              <a:rPr lang="el-GR" baseline="30000" dirty="0"/>
              <a:t>ου </a:t>
            </a:r>
            <a:r>
              <a:rPr lang="el-GR" dirty="0" err="1"/>
              <a:t>Μαθηματοσ</a:t>
            </a:r>
            <a:endParaRPr lang="el-GR" dirty="0"/>
          </a:p>
        </p:txBody>
      </p:sp>
    </p:spTree>
    <p:extLst>
      <p:ext uri="{BB962C8B-B14F-4D97-AF65-F5344CB8AC3E}">
        <p14:creationId xmlns:p14="http://schemas.microsoft.com/office/powerpoint/2010/main" val="60578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pPr>
              <a:lnSpc>
                <a:spcPct val="150000"/>
              </a:lnSpc>
            </a:pPr>
            <a:r>
              <a:rPr lang="el-GR" dirty="0"/>
              <a:t>Ως προς το περιεχόμενό τους, οι αξιολογήσεις που εμπεριέχουν οι γλωσσικές στάσεις αφορούν τόσο την </a:t>
            </a:r>
            <a:r>
              <a:rPr lang="el-GR" i="1" dirty="0"/>
              <a:t>υπόσταση </a:t>
            </a:r>
            <a:r>
              <a:rPr lang="el-GR" dirty="0"/>
              <a:t>των γλωσσικών ποικιλιών όσο και τη </a:t>
            </a:r>
            <a:r>
              <a:rPr lang="el-GR" i="1" dirty="0"/>
              <a:t>μορφή </a:t>
            </a:r>
            <a:r>
              <a:rPr lang="el-GR" dirty="0"/>
              <a:t>τους.</a:t>
            </a:r>
          </a:p>
          <a:p>
            <a:endParaRPr lang="el-GR" dirty="0"/>
          </a:p>
        </p:txBody>
      </p:sp>
      <p:sp>
        <p:nvSpPr>
          <p:cNvPr id="4" name="Oval 3"/>
          <p:cNvSpPr/>
          <p:nvPr/>
        </p:nvSpPr>
        <p:spPr>
          <a:xfrm>
            <a:off x="3113380" y="3981611"/>
            <a:ext cx="2326511" cy="1661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υπόσταση</a:t>
            </a:r>
          </a:p>
        </p:txBody>
      </p:sp>
      <p:sp>
        <p:nvSpPr>
          <p:cNvPr id="5" name="Oval 4"/>
          <p:cNvSpPr/>
          <p:nvPr/>
        </p:nvSpPr>
        <p:spPr>
          <a:xfrm>
            <a:off x="5539644" y="4021571"/>
            <a:ext cx="2191192" cy="1581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μορφή</a:t>
            </a:r>
          </a:p>
        </p:txBody>
      </p:sp>
      <p:pic>
        <p:nvPicPr>
          <p:cNvPr id="6" name="Picture 2">
            <a:extLst>
              <a:ext uri="{FF2B5EF4-FFF2-40B4-BE49-F238E27FC236}">
                <a16:creationId xmlns:a16="http://schemas.microsoft.com/office/drawing/2014/main" id="{86AF2873-B3F5-8742-9348-E0E75E6D3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853" y="44069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90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r>
              <a:rPr lang="en-GB" dirty="0"/>
              <a:t> &amp; </a:t>
            </a:r>
            <a:r>
              <a:rPr lang="el-GR" dirty="0"/>
              <a:t>Τομεισ επιρροησ</a:t>
            </a:r>
          </a:p>
        </p:txBody>
      </p:sp>
      <p:sp>
        <p:nvSpPr>
          <p:cNvPr id="3" name="Content Placeholder 2"/>
          <p:cNvSpPr>
            <a:spLocks noGrp="1"/>
          </p:cNvSpPr>
          <p:nvPr>
            <p:ph idx="1"/>
          </p:nvPr>
        </p:nvSpPr>
        <p:spPr>
          <a:xfrm>
            <a:off x="1451579" y="1996752"/>
            <a:ext cx="9603275" cy="3469594"/>
          </a:xfrm>
        </p:spPr>
        <p:txBody>
          <a:bodyPr/>
          <a:lstStyle/>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637" y="4315636"/>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380931" y="2119983"/>
            <a:ext cx="2985796" cy="193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στάσεις απέναντι στους/στις </a:t>
            </a:r>
          </a:p>
          <a:p>
            <a:pPr algn="ctr"/>
            <a:r>
              <a:rPr lang="el-GR" sz="2400" dirty="0"/>
              <a:t>ομιλητές/τριες</a:t>
            </a:r>
            <a:endParaRPr lang="en-GB" sz="2400" dirty="0"/>
          </a:p>
        </p:txBody>
      </p:sp>
      <p:sp>
        <p:nvSpPr>
          <p:cNvPr id="5" name="Oval 4"/>
          <p:cNvSpPr/>
          <p:nvPr/>
        </p:nvSpPr>
        <p:spPr>
          <a:xfrm>
            <a:off x="4544009" y="3013786"/>
            <a:ext cx="2939143" cy="2593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επίδραση στη διατήρηση ή υποχώρηση γλωσσικών ποικιλιών</a:t>
            </a:r>
            <a:endParaRPr lang="en-GB" sz="2400" dirty="0"/>
          </a:p>
        </p:txBody>
      </p:sp>
      <p:sp>
        <p:nvSpPr>
          <p:cNvPr id="6" name="Oval 5"/>
          <p:cNvSpPr/>
          <p:nvPr/>
        </p:nvSpPr>
        <p:spPr>
          <a:xfrm>
            <a:off x="7819053" y="2164701"/>
            <a:ext cx="2579946" cy="21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επίδραση στην εκμάθηση νέων ποικιλιών</a:t>
            </a:r>
            <a:endParaRPr lang="en-GB" sz="2400" dirty="0"/>
          </a:p>
        </p:txBody>
      </p:sp>
    </p:spTree>
    <p:extLst>
      <p:ext uri="{BB962C8B-B14F-4D97-AF65-F5344CB8AC3E}">
        <p14:creationId xmlns:p14="http://schemas.microsoft.com/office/powerpoint/2010/main" val="359726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{37F58416-2A6F-C141-8EEA-FC2127B79B2D}tf10001070</Template>
  <TotalTime>3198</TotalTime>
  <Words>6442</Words>
  <Application>Microsoft Macintosh PowerPoint</Application>
  <PresentationFormat>Ευρεία οθόνη</PresentationFormat>
  <Paragraphs>643</Paragraphs>
  <Slides>79</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79</vt:i4>
      </vt:variant>
    </vt:vector>
  </HeadingPairs>
  <TitlesOfParts>
    <vt:vector size="88" baseType="lpstr">
      <vt:lpstr>Calibri</vt:lpstr>
      <vt:lpstr>Cambria</vt:lpstr>
      <vt:lpstr>Comic Sans MS</vt:lpstr>
      <vt:lpstr>Lucida Grande</vt:lpstr>
      <vt:lpstr>Rockwell</vt:lpstr>
      <vt:lpstr>Rockwell Condensed</vt:lpstr>
      <vt:lpstr>Rockwell Extra Bold</vt:lpstr>
      <vt:lpstr>Wingdings</vt:lpstr>
      <vt:lpstr>Ξυλογραφία</vt:lpstr>
      <vt:lpstr>διαλεκτΟΛΟΓΙΑ  Ενότητα 3: Αρχαίες Ελληνικές διάλεκτοι &amp; Νεοελληνικές διάλεκτοι  </vt:lpstr>
      <vt:lpstr>Μιλω για τη γλωσσα</vt:lpstr>
      <vt:lpstr>Γλωσσικεσ στασεισ</vt:lpstr>
      <vt:lpstr>Γλωσσικεσ στασεισ</vt:lpstr>
      <vt:lpstr>Ορισμος, διαστασεις &amp; περιεχομενο γλωσσικων στασεων</vt:lpstr>
      <vt:lpstr>Διαστασεισ γλωσσικων στασεων</vt:lpstr>
      <vt:lpstr>Διαστασεισ γλωσσικων στασεων</vt:lpstr>
      <vt:lpstr>Γλωσσικεσ στασεισ</vt:lpstr>
      <vt:lpstr>Γλωσσικεσ στασεισ &amp; Τομεισ επιρροησ</vt:lpstr>
      <vt:lpstr>γλωσσικεσ στασεισ &amp; τομεισ επιρροησ</vt:lpstr>
      <vt:lpstr>γλωσσικεσ στασεισ &amp; τομεισ επιρροησ</vt:lpstr>
      <vt:lpstr>Διαμορφωση γλωσσικων στασεων</vt:lpstr>
      <vt:lpstr>Παραγοντεσ Διαμορφωσησ γλωσσικων στασεων </vt:lpstr>
      <vt:lpstr>γλωσσικεσ στασεισ &amp; μεθοδολογικα εργαλεια</vt:lpstr>
      <vt:lpstr>γλωσσικεσ στασεισ &amp; τεχνικη εναρμονισμενων αμφιεσεων </vt:lpstr>
      <vt:lpstr>Γλωσσικεσ στασεισ &amp; αμεσεσ μεθοδοι</vt:lpstr>
      <vt:lpstr> Αρχαίες Ελληνικές διάλεκτοι &amp; Νεοελληνικές διάλεκτοι  </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Νεοελληνικεσ διαλεκτοι </vt:lpstr>
      <vt:lpstr>Νεοελληνικεσ διαλεκτοι </vt:lpstr>
      <vt:lpstr>Διακριση χατζιδακι (1892)</vt:lpstr>
      <vt:lpstr>Βορεια ιδιωματα </vt:lpstr>
      <vt:lpstr>Βορεια ιδιωματα</vt:lpstr>
      <vt:lpstr>Διακριση τριανταφυλλιδη (1938)</vt:lpstr>
      <vt:lpstr>Νεοελληνικεσ διαλεκτοι </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Νεοελληνικεσ διαλεκτοι – trudgill  (1820-1920)</vt:lpstr>
      <vt:lpstr>Αρχη νεοελληνικων διαλεκτων</vt:lpstr>
      <vt:lpstr>Αρχη νεοελληνικων διαλεκτων</vt:lpstr>
      <vt:lpstr>Αρχη νεοελληνικων διαλεκτων</vt:lpstr>
      <vt:lpstr>Νεοελληνικεσ διαλεκτοι &amp; ταξινομηση</vt:lpstr>
      <vt:lpstr>Α. Διαλεκτοι που μιλιουνται εντοσ ή εκτοσ Ελλαδασ </vt:lpstr>
      <vt:lpstr>Β. Χρονοσ ενσωματωσησ τησ διαλεκτικησ περιοχησ στο ελληνικο κρατοσ </vt:lpstr>
      <vt:lpstr>Β. Χρονοσ ενσωματωσησ τησ διαλεκτικησ περιοχησ στο ελληνικο κρατοσ </vt:lpstr>
      <vt:lpstr>Γ. Αριθμοσ ομιλητων/τριων  ΕΙΚΟΣΤΟΣ ΑΙΩΝΑΣ</vt:lpstr>
      <vt:lpstr>Δ. ΑΠΟΚΛΙΣΗ ΤΗΣ ΔΙΑΛΕΚΤΟΥ ΑΠΟ ΤΗΝ ΚΟΙΝΗ</vt:lpstr>
      <vt:lpstr>Διαλεκτικα κειμενα</vt:lpstr>
      <vt:lpstr>Διαλεκτικα κειμενα</vt:lpstr>
      <vt:lpstr>Διαλεκτικα κειμενα</vt:lpstr>
      <vt:lpstr>Διαλεκτικα κειμενα</vt:lpstr>
      <vt:lpstr>Διαλεκτικα κειμενα</vt:lpstr>
      <vt:lpstr>Διαλεκτικα κειμενα</vt:lpstr>
      <vt:lpstr>Διαλεκτικα κειμενα</vt:lpstr>
      <vt:lpstr>Διαλεκτικα κειμενα</vt:lpstr>
      <vt:lpstr>Νεολληνικεσ διαλεκτοι &amp; γλωσσικη υποχωρηση </vt:lpstr>
      <vt:lpstr>Παρουσίαση του PowerPoint</vt:lpstr>
      <vt:lpstr>ΕΡΩΤΗΣΕΙΣ 3ου Μαθηματοσ</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ΚΟΙΝΩΝΙΟΓΛΩΣΣΟΛΟΓΙΑ</dc:title>
  <dc:creator>Rania</dc:creator>
  <cp:lastModifiedBy>ΒΑΣΙΛΙΚΗ ΖΑΧΑΡΟΠΟΥΛΟΥ</cp:lastModifiedBy>
  <cp:revision>219</cp:revision>
  <dcterms:created xsi:type="dcterms:W3CDTF">2018-02-07T09:17:54Z</dcterms:created>
  <dcterms:modified xsi:type="dcterms:W3CDTF">2025-11-15T08:51:10Z</dcterms:modified>
</cp:coreProperties>
</file>