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1"/>
  </p:handoutMasterIdLst>
  <p:sldIdLst>
    <p:sldId id="299" r:id="rId2"/>
    <p:sldId id="401" r:id="rId3"/>
    <p:sldId id="302" r:id="rId4"/>
    <p:sldId id="402" r:id="rId5"/>
    <p:sldId id="403" r:id="rId6"/>
    <p:sldId id="400" r:id="rId7"/>
    <p:sldId id="406" r:id="rId8"/>
    <p:sldId id="407" r:id="rId9"/>
    <p:sldId id="408" r:id="rId10"/>
    <p:sldId id="404" r:id="rId11"/>
    <p:sldId id="405" r:id="rId12"/>
    <p:sldId id="409" r:id="rId13"/>
    <p:sldId id="410" r:id="rId14"/>
    <p:sldId id="411" r:id="rId15"/>
    <p:sldId id="412" r:id="rId16"/>
    <p:sldId id="413" r:id="rId17"/>
    <p:sldId id="415" r:id="rId18"/>
    <p:sldId id="417" r:id="rId19"/>
    <p:sldId id="419" r:id="rId20"/>
    <p:sldId id="458" r:id="rId21"/>
    <p:sldId id="332" r:id="rId22"/>
    <p:sldId id="459" r:id="rId23"/>
    <p:sldId id="333" r:id="rId24"/>
    <p:sldId id="460" r:id="rId25"/>
    <p:sldId id="334" r:id="rId26"/>
    <p:sldId id="457" r:id="rId27"/>
    <p:sldId id="337" r:id="rId28"/>
    <p:sldId id="338" r:id="rId29"/>
    <p:sldId id="335" r:id="rId30"/>
    <p:sldId id="336" r:id="rId31"/>
    <p:sldId id="455" r:id="rId32"/>
    <p:sldId id="461" r:id="rId33"/>
    <p:sldId id="340" r:id="rId34"/>
    <p:sldId id="341" r:id="rId35"/>
    <p:sldId id="342" r:id="rId36"/>
    <p:sldId id="343" r:id="rId37"/>
    <p:sldId id="344" r:id="rId38"/>
    <p:sldId id="462" r:id="rId39"/>
    <p:sldId id="456" r:id="rId40"/>
    <p:sldId id="369" r:id="rId41"/>
    <p:sldId id="346" r:id="rId42"/>
    <p:sldId id="347" r:id="rId43"/>
    <p:sldId id="367" r:id="rId44"/>
    <p:sldId id="348" r:id="rId45"/>
    <p:sldId id="349" r:id="rId46"/>
    <p:sldId id="371" r:id="rId47"/>
    <p:sldId id="350" r:id="rId48"/>
    <p:sldId id="351" r:id="rId49"/>
    <p:sldId id="463" r:id="rId50"/>
    <p:sldId id="464" r:id="rId51"/>
    <p:sldId id="421" r:id="rId52"/>
    <p:sldId id="422" r:id="rId53"/>
    <p:sldId id="423" r:id="rId54"/>
    <p:sldId id="424" r:id="rId55"/>
    <p:sldId id="425" r:id="rId56"/>
    <p:sldId id="449" r:id="rId57"/>
    <p:sldId id="450" r:id="rId58"/>
    <p:sldId id="451" r:id="rId59"/>
    <p:sldId id="452" r:id="rId60"/>
    <p:sldId id="453" r:id="rId61"/>
    <p:sldId id="454" r:id="rId62"/>
    <p:sldId id="354" r:id="rId63"/>
    <p:sldId id="465" r:id="rId64"/>
    <p:sldId id="466" r:id="rId65"/>
    <p:sldId id="356" r:id="rId66"/>
    <p:sldId id="357" r:id="rId67"/>
    <p:sldId id="467" r:id="rId68"/>
    <p:sldId id="360" r:id="rId69"/>
    <p:sldId id="361" r:id="rId70"/>
    <p:sldId id="426" r:id="rId71"/>
    <p:sldId id="427" r:id="rId72"/>
    <p:sldId id="428" r:id="rId73"/>
    <p:sldId id="429" r:id="rId74"/>
    <p:sldId id="430" r:id="rId75"/>
    <p:sldId id="431" r:id="rId76"/>
    <p:sldId id="432" r:id="rId77"/>
    <p:sldId id="433" r:id="rId78"/>
    <p:sldId id="434" r:id="rId79"/>
    <p:sldId id="435" r:id="rId80"/>
    <p:sldId id="436" r:id="rId81"/>
    <p:sldId id="437" r:id="rId82"/>
    <p:sldId id="438" r:id="rId83"/>
    <p:sldId id="519" r:id="rId84"/>
    <p:sldId id="440" r:id="rId85"/>
    <p:sldId id="520" r:id="rId86"/>
    <p:sldId id="521" r:id="rId87"/>
    <p:sldId id="522" r:id="rId88"/>
    <p:sldId id="331" r:id="rId89"/>
    <p:sldId id="468"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20" autoAdjust="0"/>
    <p:restoredTop sz="94683"/>
  </p:normalViewPr>
  <p:slideViewPr>
    <p:cSldViewPr snapToGrid="0">
      <p:cViewPr varScale="1">
        <p:scale>
          <a:sx n="102" d="100"/>
          <a:sy n="102" d="100"/>
        </p:scale>
        <p:origin x="144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9088F-C188-4F4C-9687-7BFD7A04C0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4DCD35AD-FEED-4EBE-A113-38F707BA3766}">
      <dgm:prSet phldrT="[Text]"/>
      <dgm:spPr/>
      <dgm:t>
        <a:bodyPr/>
        <a:lstStyle/>
        <a:p>
          <a:r>
            <a:rPr lang="en-US" dirty="0"/>
            <a:t>Chambers &amp; </a:t>
          </a:r>
          <a:r>
            <a:rPr lang="en-US" dirty="0" err="1"/>
            <a:t>Trudgill</a:t>
          </a:r>
          <a:r>
            <a:rPr lang="en-US" dirty="0"/>
            <a:t> </a:t>
          </a:r>
          <a:endParaRPr lang="el-GR" dirty="0"/>
        </a:p>
      </dgm:t>
    </dgm:pt>
    <dgm:pt modelId="{3A862754-A395-4E1F-A0CC-9E12C3CD18C6}" type="parTrans" cxnId="{9A0232DA-CDBE-4150-8070-A381364224BE}">
      <dgm:prSet/>
      <dgm:spPr/>
      <dgm:t>
        <a:bodyPr/>
        <a:lstStyle/>
        <a:p>
          <a:endParaRPr lang="el-GR"/>
        </a:p>
      </dgm:t>
    </dgm:pt>
    <dgm:pt modelId="{611DABBC-B263-4C41-9274-8283793832EC}" type="sibTrans" cxnId="{9A0232DA-CDBE-4150-8070-A381364224BE}">
      <dgm:prSet/>
      <dgm:spPr/>
      <dgm:t>
        <a:bodyPr/>
        <a:lstStyle/>
        <a:p>
          <a:endParaRPr lang="el-GR"/>
        </a:p>
      </dgm:t>
    </dgm:pt>
    <dgm:pt modelId="{C761051C-4EDC-46E7-821A-299CC9F6C098}">
      <dgm:prSet phldrT="[Text]"/>
      <dgm:spPr/>
      <dgm:t>
        <a:bodyPr/>
        <a:lstStyle/>
        <a:p>
          <a:r>
            <a:rPr lang="el-GR" b="1" dirty="0"/>
            <a:t>διάλεκτος</a:t>
          </a:r>
        </a:p>
        <a:p>
          <a:r>
            <a:rPr lang="el-GR" dirty="0"/>
            <a:t>αφορά ποικιλίες που</a:t>
          </a:r>
          <a:r>
            <a:rPr lang="en-US" dirty="0"/>
            <a:t> </a:t>
          </a:r>
          <a:r>
            <a:rPr lang="el-GR" dirty="0"/>
            <a:t>διαφέρουν από άλλες ποικιλίες ως προς τη γραμματική (και ίσως το λεξιλόγιο) και</a:t>
          </a:r>
          <a:r>
            <a:rPr lang="en-US" dirty="0"/>
            <a:t> </a:t>
          </a:r>
          <a:r>
            <a:rPr lang="el-GR" dirty="0"/>
            <a:t>τη φωνολογία τους. </a:t>
          </a:r>
        </a:p>
      </dgm:t>
    </dgm:pt>
    <dgm:pt modelId="{FD50DF76-A7AA-4524-99DA-347813503096}" type="parTrans" cxnId="{8159CBCE-A851-45A9-8440-12A91241A4FA}">
      <dgm:prSet/>
      <dgm:spPr/>
      <dgm:t>
        <a:bodyPr/>
        <a:lstStyle/>
        <a:p>
          <a:endParaRPr lang="el-GR"/>
        </a:p>
      </dgm:t>
    </dgm:pt>
    <dgm:pt modelId="{E0173CBD-2485-4259-B309-222327175D75}" type="sibTrans" cxnId="{8159CBCE-A851-45A9-8440-12A91241A4FA}">
      <dgm:prSet/>
      <dgm:spPr/>
      <dgm:t>
        <a:bodyPr/>
        <a:lstStyle/>
        <a:p>
          <a:endParaRPr lang="el-GR"/>
        </a:p>
      </dgm:t>
    </dgm:pt>
    <dgm:pt modelId="{4AC7BFD3-6B71-4CD2-B9AA-5BFFB66AF9A8}">
      <dgm:prSet phldrT="[Text]"/>
      <dgm:spPr/>
      <dgm:t>
        <a:bodyPr/>
        <a:lstStyle/>
        <a:p>
          <a:r>
            <a:rPr lang="el-GR" b="1" dirty="0"/>
            <a:t>προφορά</a:t>
          </a:r>
        </a:p>
        <a:p>
          <a:r>
            <a:rPr lang="el-GR" dirty="0"/>
            <a:t>αναφέρεται σε μια ποικιλία που</a:t>
          </a:r>
          <a:r>
            <a:rPr lang="en-US" dirty="0"/>
            <a:t> </a:t>
          </a:r>
          <a:r>
            <a:rPr lang="el-GR" dirty="0"/>
            <a:t>διαφοροποιείται φωνητικά ή/και φωνολογικά από άλλες ποικιλίες.</a:t>
          </a:r>
        </a:p>
      </dgm:t>
    </dgm:pt>
    <dgm:pt modelId="{DA823F5A-F694-4C11-9FA9-FFFDB8001C0E}" type="parTrans" cxnId="{D2943A3C-044A-4CB5-8E5E-DEF1F0DE515E}">
      <dgm:prSet/>
      <dgm:spPr/>
      <dgm:t>
        <a:bodyPr/>
        <a:lstStyle/>
        <a:p>
          <a:endParaRPr lang="el-GR"/>
        </a:p>
      </dgm:t>
    </dgm:pt>
    <dgm:pt modelId="{8EF7BED5-5B76-4D21-ABF8-F725D88E9A6A}" type="sibTrans" cxnId="{D2943A3C-044A-4CB5-8E5E-DEF1F0DE515E}">
      <dgm:prSet/>
      <dgm:spPr/>
      <dgm:t>
        <a:bodyPr/>
        <a:lstStyle/>
        <a:p>
          <a:endParaRPr lang="el-GR"/>
        </a:p>
      </dgm:t>
    </dgm:pt>
    <dgm:pt modelId="{38D4CA43-0F88-4D4B-A2CC-B63EBCBCB160}" type="pres">
      <dgm:prSet presAssocID="{C5A9088F-C188-4F4C-9687-7BFD7A04C0BA}" presName="hierChild1" presStyleCnt="0">
        <dgm:presLayoutVars>
          <dgm:chPref val="1"/>
          <dgm:dir/>
          <dgm:animOne val="branch"/>
          <dgm:animLvl val="lvl"/>
          <dgm:resizeHandles/>
        </dgm:presLayoutVars>
      </dgm:prSet>
      <dgm:spPr/>
    </dgm:pt>
    <dgm:pt modelId="{E89520DB-4E17-46AA-8BCC-943C56296F00}" type="pres">
      <dgm:prSet presAssocID="{4DCD35AD-FEED-4EBE-A113-38F707BA3766}" presName="hierRoot1" presStyleCnt="0"/>
      <dgm:spPr/>
    </dgm:pt>
    <dgm:pt modelId="{0AFE9975-F548-4632-A91B-C3FB009338C7}" type="pres">
      <dgm:prSet presAssocID="{4DCD35AD-FEED-4EBE-A113-38F707BA3766}" presName="composite" presStyleCnt="0"/>
      <dgm:spPr/>
    </dgm:pt>
    <dgm:pt modelId="{94DFF547-97BF-4880-825A-9B952B349E0C}" type="pres">
      <dgm:prSet presAssocID="{4DCD35AD-FEED-4EBE-A113-38F707BA3766}" presName="background" presStyleLbl="node0" presStyleIdx="0" presStyleCnt="1"/>
      <dgm:spPr/>
    </dgm:pt>
    <dgm:pt modelId="{3AABCA50-4540-49C7-A3E4-9AA83D8C1E7B}" type="pres">
      <dgm:prSet presAssocID="{4DCD35AD-FEED-4EBE-A113-38F707BA3766}" presName="text" presStyleLbl="fgAcc0" presStyleIdx="0" presStyleCnt="1">
        <dgm:presLayoutVars>
          <dgm:chPref val="3"/>
        </dgm:presLayoutVars>
      </dgm:prSet>
      <dgm:spPr/>
    </dgm:pt>
    <dgm:pt modelId="{1DF9D7AA-F689-419C-B0D8-B8C0D6812818}" type="pres">
      <dgm:prSet presAssocID="{4DCD35AD-FEED-4EBE-A113-38F707BA3766}" presName="hierChild2" presStyleCnt="0"/>
      <dgm:spPr/>
    </dgm:pt>
    <dgm:pt modelId="{50E5915C-F880-4B83-9A2A-DAF434C46357}" type="pres">
      <dgm:prSet presAssocID="{FD50DF76-A7AA-4524-99DA-347813503096}" presName="Name10" presStyleLbl="parChTrans1D2" presStyleIdx="0" presStyleCnt="2"/>
      <dgm:spPr/>
    </dgm:pt>
    <dgm:pt modelId="{BE75E4BA-2F6D-4477-9026-95B6C9B351D1}" type="pres">
      <dgm:prSet presAssocID="{C761051C-4EDC-46E7-821A-299CC9F6C098}" presName="hierRoot2" presStyleCnt="0"/>
      <dgm:spPr/>
    </dgm:pt>
    <dgm:pt modelId="{10F35A95-902A-42F5-A2BE-92D40BE7AD3F}" type="pres">
      <dgm:prSet presAssocID="{C761051C-4EDC-46E7-821A-299CC9F6C098}" presName="composite2" presStyleCnt="0"/>
      <dgm:spPr/>
    </dgm:pt>
    <dgm:pt modelId="{E8A3F6CF-5B86-418E-BDC2-BBDF194966AF}" type="pres">
      <dgm:prSet presAssocID="{C761051C-4EDC-46E7-821A-299CC9F6C098}" presName="background2" presStyleLbl="node2" presStyleIdx="0" presStyleCnt="2"/>
      <dgm:spPr/>
    </dgm:pt>
    <dgm:pt modelId="{3830C8D2-CBF9-4BCF-AD2F-AC9E9E149AF8}" type="pres">
      <dgm:prSet presAssocID="{C761051C-4EDC-46E7-821A-299CC9F6C098}" presName="text2" presStyleLbl="fgAcc2" presStyleIdx="0" presStyleCnt="2" custScaleX="110812" custScaleY="122104">
        <dgm:presLayoutVars>
          <dgm:chPref val="3"/>
        </dgm:presLayoutVars>
      </dgm:prSet>
      <dgm:spPr/>
    </dgm:pt>
    <dgm:pt modelId="{3C128409-2F70-49B5-AF79-45FFE4975D3C}" type="pres">
      <dgm:prSet presAssocID="{C761051C-4EDC-46E7-821A-299CC9F6C098}" presName="hierChild3" presStyleCnt="0"/>
      <dgm:spPr/>
    </dgm:pt>
    <dgm:pt modelId="{3B82EBCF-5496-4212-86C3-1F17DD06381D}" type="pres">
      <dgm:prSet presAssocID="{DA823F5A-F694-4C11-9FA9-FFFDB8001C0E}" presName="Name10" presStyleLbl="parChTrans1D2" presStyleIdx="1" presStyleCnt="2"/>
      <dgm:spPr/>
    </dgm:pt>
    <dgm:pt modelId="{BC0C814E-AC27-4C28-8686-37D724C835E1}" type="pres">
      <dgm:prSet presAssocID="{4AC7BFD3-6B71-4CD2-B9AA-5BFFB66AF9A8}" presName="hierRoot2" presStyleCnt="0"/>
      <dgm:spPr/>
    </dgm:pt>
    <dgm:pt modelId="{D755C0F6-C9CC-43DA-9D0C-7A8FDB91A97C}" type="pres">
      <dgm:prSet presAssocID="{4AC7BFD3-6B71-4CD2-B9AA-5BFFB66AF9A8}" presName="composite2" presStyleCnt="0"/>
      <dgm:spPr/>
    </dgm:pt>
    <dgm:pt modelId="{C06736B8-574D-4B2A-A4BA-2713BE8F6ED3}" type="pres">
      <dgm:prSet presAssocID="{4AC7BFD3-6B71-4CD2-B9AA-5BFFB66AF9A8}" presName="background2" presStyleLbl="node2" presStyleIdx="1" presStyleCnt="2"/>
      <dgm:spPr/>
    </dgm:pt>
    <dgm:pt modelId="{D3505D18-45CD-4FA4-9AC9-4494D57D470C}" type="pres">
      <dgm:prSet presAssocID="{4AC7BFD3-6B71-4CD2-B9AA-5BFFB66AF9A8}" presName="text2" presStyleLbl="fgAcc2" presStyleIdx="1" presStyleCnt="2" custScaleX="118867" custScaleY="123743">
        <dgm:presLayoutVars>
          <dgm:chPref val="3"/>
        </dgm:presLayoutVars>
      </dgm:prSet>
      <dgm:spPr/>
    </dgm:pt>
    <dgm:pt modelId="{0C399A75-1691-4505-96D3-5DB6F441B8F8}" type="pres">
      <dgm:prSet presAssocID="{4AC7BFD3-6B71-4CD2-B9AA-5BFFB66AF9A8}" presName="hierChild3" presStyleCnt="0"/>
      <dgm:spPr/>
    </dgm:pt>
  </dgm:ptLst>
  <dgm:cxnLst>
    <dgm:cxn modelId="{F43A2614-3ABB-4D3E-B001-EE8CA8EAC060}" type="presOf" srcId="{C5A9088F-C188-4F4C-9687-7BFD7A04C0BA}" destId="{38D4CA43-0F88-4D4B-A2CC-B63EBCBCB160}" srcOrd="0" destOrd="0" presId="urn:microsoft.com/office/officeart/2005/8/layout/hierarchy1"/>
    <dgm:cxn modelId="{4DEA3D2D-658B-4A68-AEDD-E817D1CD55DA}" type="presOf" srcId="{FD50DF76-A7AA-4524-99DA-347813503096}" destId="{50E5915C-F880-4B83-9A2A-DAF434C46357}" srcOrd="0" destOrd="0" presId="urn:microsoft.com/office/officeart/2005/8/layout/hierarchy1"/>
    <dgm:cxn modelId="{D2943A3C-044A-4CB5-8E5E-DEF1F0DE515E}" srcId="{4DCD35AD-FEED-4EBE-A113-38F707BA3766}" destId="{4AC7BFD3-6B71-4CD2-B9AA-5BFFB66AF9A8}" srcOrd="1" destOrd="0" parTransId="{DA823F5A-F694-4C11-9FA9-FFFDB8001C0E}" sibTransId="{8EF7BED5-5B76-4D21-ABF8-F725D88E9A6A}"/>
    <dgm:cxn modelId="{BEB4CC42-6D28-4488-8AD0-55469F5A6ECC}" type="presOf" srcId="{4AC7BFD3-6B71-4CD2-B9AA-5BFFB66AF9A8}" destId="{D3505D18-45CD-4FA4-9AC9-4494D57D470C}" srcOrd="0" destOrd="0" presId="urn:microsoft.com/office/officeart/2005/8/layout/hierarchy1"/>
    <dgm:cxn modelId="{49D4214A-FC11-4705-8210-3434E6699137}" type="presOf" srcId="{C761051C-4EDC-46E7-821A-299CC9F6C098}" destId="{3830C8D2-CBF9-4BCF-AD2F-AC9E9E149AF8}" srcOrd="0" destOrd="0" presId="urn:microsoft.com/office/officeart/2005/8/layout/hierarchy1"/>
    <dgm:cxn modelId="{A79C495A-5CAA-4D6E-8BAF-DC1EE4E5BD37}" type="presOf" srcId="{4DCD35AD-FEED-4EBE-A113-38F707BA3766}" destId="{3AABCA50-4540-49C7-A3E4-9AA83D8C1E7B}" srcOrd="0" destOrd="0" presId="urn:microsoft.com/office/officeart/2005/8/layout/hierarchy1"/>
    <dgm:cxn modelId="{805880A6-F2F8-486D-90C8-C2ADB2A42E51}" type="presOf" srcId="{DA823F5A-F694-4C11-9FA9-FFFDB8001C0E}" destId="{3B82EBCF-5496-4212-86C3-1F17DD06381D}" srcOrd="0" destOrd="0" presId="urn:microsoft.com/office/officeart/2005/8/layout/hierarchy1"/>
    <dgm:cxn modelId="{8159CBCE-A851-45A9-8440-12A91241A4FA}" srcId="{4DCD35AD-FEED-4EBE-A113-38F707BA3766}" destId="{C761051C-4EDC-46E7-821A-299CC9F6C098}" srcOrd="0" destOrd="0" parTransId="{FD50DF76-A7AA-4524-99DA-347813503096}" sibTransId="{E0173CBD-2485-4259-B309-222327175D75}"/>
    <dgm:cxn modelId="{9A0232DA-CDBE-4150-8070-A381364224BE}" srcId="{C5A9088F-C188-4F4C-9687-7BFD7A04C0BA}" destId="{4DCD35AD-FEED-4EBE-A113-38F707BA3766}" srcOrd="0" destOrd="0" parTransId="{3A862754-A395-4E1F-A0CC-9E12C3CD18C6}" sibTransId="{611DABBC-B263-4C41-9274-8283793832EC}"/>
    <dgm:cxn modelId="{98915C6D-B9E2-476D-BD1A-308A0B00D6BE}" type="presParOf" srcId="{38D4CA43-0F88-4D4B-A2CC-B63EBCBCB160}" destId="{E89520DB-4E17-46AA-8BCC-943C56296F00}" srcOrd="0" destOrd="0" presId="urn:microsoft.com/office/officeart/2005/8/layout/hierarchy1"/>
    <dgm:cxn modelId="{9CCD999D-A852-4276-A62A-05850808109D}" type="presParOf" srcId="{E89520DB-4E17-46AA-8BCC-943C56296F00}" destId="{0AFE9975-F548-4632-A91B-C3FB009338C7}" srcOrd="0" destOrd="0" presId="urn:microsoft.com/office/officeart/2005/8/layout/hierarchy1"/>
    <dgm:cxn modelId="{7374471A-003E-4473-A1C5-9C75FF793F79}" type="presParOf" srcId="{0AFE9975-F548-4632-A91B-C3FB009338C7}" destId="{94DFF547-97BF-4880-825A-9B952B349E0C}" srcOrd="0" destOrd="0" presId="urn:microsoft.com/office/officeart/2005/8/layout/hierarchy1"/>
    <dgm:cxn modelId="{BCA481D7-F1DF-4CCE-97CE-B1A800CAB36E}" type="presParOf" srcId="{0AFE9975-F548-4632-A91B-C3FB009338C7}" destId="{3AABCA50-4540-49C7-A3E4-9AA83D8C1E7B}" srcOrd="1" destOrd="0" presId="urn:microsoft.com/office/officeart/2005/8/layout/hierarchy1"/>
    <dgm:cxn modelId="{CBF971D3-D6D1-4F1C-A196-31397A0BA5A6}" type="presParOf" srcId="{E89520DB-4E17-46AA-8BCC-943C56296F00}" destId="{1DF9D7AA-F689-419C-B0D8-B8C0D6812818}" srcOrd="1" destOrd="0" presId="urn:microsoft.com/office/officeart/2005/8/layout/hierarchy1"/>
    <dgm:cxn modelId="{D533D238-775A-48D0-99D7-FD9704342295}" type="presParOf" srcId="{1DF9D7AA-F689-419C-B0D8-B8C0D6812818}" destId="{50E5915C-F880-4B83-9A2A-DAF434C46357}" srcOrd="0" destOrd="0" presId="urn:microsoft.com/office/officeart/2005/8/layout/hierarchy1"/>
    <dgm:cxn modelId="{B28D6B83-9380-49C8-B841-683C2B82F695}" type="presParOf" srcId="{1DF9D7AA-F689-419C-B0D8-B8C0D6812818}" destId="{BE75E4BA-2F6D-4477-9026-95B6C9B351D1}" srcOrd="1" destOrd="0" presId="urn:microsoft.com/office/officeart/2005/8/layout/hierarchy1"/>
    <dgm:cxn modelId="{1BB6868D-A183-4D78-954F-92BA7C2CA2C2}" type="presParOf" srcId="{BE75E4BA-2F6D-4477-9026-95B6C9B351D1}" destId="{10F35A95-902A-42F5-A2BE-92D40BE7AD3F}" srcOrd="0" destOrd="0" presId="urn:microsoft.com/office/officeart/2005/8/layout/hierarchy1"/>
    <dgm:cxn modelId="{ED71C695-B42C-4AD5-86F0-F80A1A176CB6}" type="presParOf" srcId="{10F35A95-902A-42F5-A2BE-92D40BE7AD3F}" destId="{E8A3F6CF-5B86-418E-BDC2-BBDF194966AF}" srcOrd="0" destOrd="0" presId="urn:microsoft.com/office/officeart/2005/8/layout/hierarchy1"/>
    <dgm:cxn modelId="{36F40002-B18A-49F5-843E-BBCB459E2A3B}" type="presParOf" srcId="{10F35A95-902A-42F5-A2BE-92D40BE7AD3F}" destId="{3830C8D2-CBF9-4BCF-AD2F-AC9E9E149AF8}" srcOrd="1" destOrd="0" presId="urn:microsoft.com/office/officeart/2005/8/layout/hierarchy1"/>
    <dgm:cxn modelId="{23FA95D9-22A0-44CA-A46D-6E5A6DA97ED7}" type="presParOf" srcId="{BE75E4BA-2F6D-4477-9026-95B6C9B351D1}" destId="{3C128409-2F70-49B5-AF79-45FFE4975D3C}" srcOrd="1" destOrd="0" presId="urn:microsoft.com/office/officeart/2005/8/layout/hierarchy1"/>
    <dgm:cxn modelId="{5997BE5A-1F61-415D-8DC1-849696B539EE}" type="presParOf" srcId="{1DF9D7AA-F689-419C-B0D8-B8C0D6812818}" destId="{3B82EBCF-5496-4212-86C3-1F17DD06381D}" srcOrd="2" destOrd="0" presId="urn:microsoft.com/office/officeart/2005/8/layout/hierarchy1"/>
    <dgm:cxn modelId="{A2F3D631-1452-438F-8DCD-82741D2E1629}" type="presParOf" srcId="{1DF9D7AA-F689-419C-B0D8-B8C0D6812818}" destId="{BC0C814E-AC27-4C28-8686-37D724C835E1}" srcOrd="3" destOrd="0" presId="urn:microsoft.com/office/officeart/2005/8/layout/hierarchy1"/>
    <dgm:cxn modelId="{3C965199-4021-44C2-933A-EB2F047B8FB8}" type="presParOf" srcId="{BC0C814E-AC27-4C28-8686-37D724C835E1}" destId="{D755C0F6-C9CC-43DA-9D0C-7A8FDB91A97C}" srcOrd="0" destOrd="0" presId="urn:microsoft.com/office/officeart/2005/8/layout/hierarchy1"/>
    <dgm:cxn modelId="{6B9024F6-E327-4267-BF5F-7CB1CDB4C2DB}" type="presParOf" srcId="{D755C0F6-C9CC-43DA-9D0C-7A8FDB91A97C}" destId="{C06736B8-574D-4B2A-A4BA-2713BE8F6ED3}" srcOrd="0" destOrd="0" presId="urn:microsoft.com/office/officeart/2005/8/layout/hierarchy1"/>
    <dgm:cxn modelId="{72ACC949-2220-42F6-AC36-BD277F2F1744}" type="presParOf" srcId="{D755C0F6-C9CC-43DA-9D0C-7A8FDB91A97C}" destId="{D3505D18-45CD-4FA4-9AC9-4494D57D470C}" srcOrd="1" destOrd="0" presId="urn:microsoft.com/office/officeart/2005/8/layout/hierarchy1"/>
    <dgm:cxn modelId="{A8A90F85-1856-4542-8AB6-A37B249EA5B2}" type="presParOf" srcId="{BC0C814E-AC27-4C28-8686-37D724C835E1}" destId="{0C399A75-1691-4505-96D3-5DB6F441B8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D39B2-226A-4662-8932-E09758F3584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l-GR"/>
        </a:p>
      </dgm:t>
    </dgm:pt>
    <dgm:pt modelId="{622B5A80-D7CC-4945-B7FB-C09E531FB6A5}">
      <dgm:prSet phldrT="[Text]"/>
      <dgm:spPr/>
      <dgm:t>
        <a:bodyPr/>
        <a:lstStyle/>
        <a:p>
          <a:r>
            <a:rPr lang="el-GR" dirty="0"/>
            <a:t>Κοντοσόπουλος</a:t>
          </a:r>
        </a:p>
      </dgm:t>
    </dgm:pt>
    <dgm:pt modelId="{25A5A0C7-57F1-4AC2-8144-3D41CFC8E4F0}" type="parTrans" cxnId="{B6958E6E-448F-45AC-9F7C-A9F10B50B006}">
      <dgm:prSet/>
      <dgm:spPr/>
      <dgm:t>
        <a:bodyPr/>
        <a:lstStyle/>
        <a:p>
          <a:endParaRPr lang="el-GR"/>
        </a:p>
      </dgm:t>
    </dgm:pt>
    <dgm:pt modelId="{5EF6275A-1A77-4923-A9A2-23605079B894}" type="sibTrans" cxnId="{B6958E6E-448F-45AC-9F7C-A9F10B50B006}">
      <dgm:prSet/>
      <dgm:spPr/>
      <dgm:t>
        <a:bodyPr/>
        <a:lstStyle/>
        <a:p>
          <a:endParaRPr lang="el-GR"/>
        </a:p>
      </dgm:t>
    </dgm:pt>
    <dgm:pt modelId="{0E1940FC-1B74-4D13-9BD6-1D5328723D79}">
      <dgm:prSet phldrT="[Text]"/>
      <dgm:spPr/>
      <dgm:t>
        <a:bodyPr/>
        <a:lstStyle/>
        <a:p>
          <a:r>
            <a:rPr lang="el-GR" dirty="0"/>
            <a:t>διάλεκτος </a:t>
          </a:r>
        </a:p>
        <a:p>
          <a:r>
            <a:rPr lang="el-GR" dirty="0"/>
            <a:t>(δε γίνεται κατανοητή από μη ντόπιους)</a:t>
          </a:r>
        </a:p>
      </dgm:t>
    </dgm:pt>
    <dgm:pt modelId="{F632066F-2717-408B-869F-35735E0C50EE}" type="parTrans" cxnId="{0C8EF876-C293-4D21-831B-E3CB3D7205D6}">
      <dgm:prSet/>
      <dgm:spPr/>
      <dgm:t>
        <a:bodyPr/>
        <a:lstStyle/>
        <a:p>
          <a:endParaRPr lang="el-GR"/>
        </a:p>
      </dgm:t>
    </dgm:pt>
    <dgm:pt modelId="{F8476F42-F14B-4925-B403-33F746C3D7C0}" type="sibTrans" cxnId="{0C8EF876-C293-4D21-831B-E3CB3D7205D6}">
      <dgm:prSet/>
      <dgm:spPr/>
      <dgm:t>
        <a:bodyPr/>
        <a:lstStyle/>
        <a:p>
          <a:endParaRPr lang="el-GR"/>
        </a:p>
      </dgm:t>
    </dgm:pt>
    <dgm:pt modelId="{9B0FF73F-983E-4076-88DD-A59AA0E920D0}">
      <dgm:prSet phldrT="[Text]"/>
      <dgm:spPr/>
      <dgm:t>
        <a:bodyPr/>
        <a:lstStyle/>
        <a:p>
          <a:r>
            <a:rPr lang="el-GR" dirty="0"/>
            <a:t>ιδίωμα</a:t>
          </a:r>
        </a:p>
        <a:p>
          <a:r>
            <a:rPr lang="el-GR" dirty="0"/>
            <a:t>(κατανοητό από μη ντόπιους) </a:t>
          </a:r>
        </a:p>
      </dgm:t>
    </dgm:pt>
    <dgm:pt modelId="{49F56759-9EDB-4003-B1D1-4310D062BE39}" type="parTrans" cxnId="{8FCA6441-A635-4ABA-A4F5-BD8773876E9E}">
      <dgm:prSet/>
      <dgm:spPr/>
      <dgm:t>
        <a:bodyPr/>
        <a:lstStyle/>
        <a:p>
          <a:endParaRPr lang="el-GR"/>
        </a:p>
      </dgm:t>
    </dgm:pt>
    <dgm:pt modelId="{53FC0D31-4A84-47C5-B432-A7124D71F608}" type="sibTrans" cxnId="{8FCA6441-A635-4ABA-A4F5-BD8773876E9E}">
      <dgm:prSet/>
      <dgm:spPr/>
      <dgm:t>
        <a:bodyPr/>
        <a:lstStyle/>
        <a:p>
          <a:endParaRPr lang="el-GR"/>
        </a:p>
      </dgm:t>
    </dgm:pt>
    <dgm:pt modelId="{82EF8716-0474-4106-9DCC-ADAB0D03A2D8}">
      <dgm:prSet/>
      <dgm:spPr/>
      <dgm:t>
        <a:bodyPr/>
        <a:lstStyle/>
        <a:p>
          <a:r>
            <a:rPr lang="el-GR" dirty="0"/>
            <a:t>καταχρηστική διάλεκτος</a:t>
          </a:r>
        </a:p>
        <a:p>
          <a:r>
            <a:rPr lang="el-GR" dirty="0"/>
            <a:t>(ιδίωμα με μεγάλη έκταση)</a:t>
          </a:r>
        </a:p>
      </dgm:t>
    </dgm:pt>
    <dgm:pt modelId="{F0B77995-3F89-4581-8D98-212B43A2910B}" type="parTrans" cxnId="{317CB5FD-D9E5-48A7-8A50-7D39C6ED11AE}">
      <dgm:prSet/>
      <dgm:spPr/>
      <dgm:t>
        <a:bodyPr/>
        <a:lstStyle/>
        <a:p>
          <a:endParaRPr lang="el-GR"/>
        </a:p>
      </dgm:t>
    </dgm:pt>
    <dgm:pt modelId="{A258876E-1270-409A-8FDE-1F2AA9117BFB}" type="sibTrans" cxnId="{317CB5FD-D9E5-48A7-8A50-7D39C6ED11AE}">
      <dgm:prSet/>
      <dgm:spPr/>
      <dgm:t>
        <a:bodyPr/>
        <a:lstStyle/>
        <a:p>
          <a:endParaRPr lang="el-GR"/>
        </a:p>
      </dgm:t>
    </dgm:pt>
    <dgm:pt modelId="{C7D87871-1311-4AAB-9717-785D1FB592DC}" type="pres">
      <dgm:prSet presAssocID="{C66D39B2-226A-4662-8932-E09758F35848}" presName="hierChild1" presStyleCnt="0">
        <dgm:presLayoutVars>
          <dgm:chPref val="1"/>
          <dgm:dir/>
          <dgm:animOne val="branch"/>
          <dgm:animLvl val="lvl"/>
          <dgm:resizeHandles/>
        </dgm:presLayoutVars>
      </dgm:prSet>
      <dgm:spPr/>
    </dgm:pt>
    <dgm:pt modelId="{DD9691E9-B19B-491F-B215-C503F5CD1D64}" type="pres">
      <dgm:prSet presAssocID="{622B5A80-D7CC-4945-B7FB-C09E531FB6A5}" presName="hierRoot1" presStyleCnt="0"/>
      <dgm:spPr/>
    </dgm:pt>
    <dgm:pt modelId="{7C9DB6A2-DE28-4809-AE92-11AAE6E85947}" type="pres">
      <dgm:prSet presAssocID="{622B5A80-D7CC-4945-B7FB-C09E531FB6A5}" presName="composite" presStyleCnt="0"/>
      <dgm:spPr/>
    </dgm:pt>
    <dgm:pt modelId="{E0904F64-05AE-45D8-AFBD-D1CB40A3D601}" type="pres">
      <dgm:prSet presAssocID="{622B5A80-D7CC-4945-B7FB-C09E531FB6A5}" presName="background" presStyleLbl="node0" presStyleIdx="0" presStyleCnt="1"/>
      <dgm:spPr/>
    </dgm:pt>
    <dgm:pt modelId="{A4222355-AE89-4B5D-8466-9A51BCFC137A}" type="pres">
      <dgm:prSet presAssocID="{622B5A80-D7CC-4945-B7FB-C09E531FB6A5}" presName="text" presStyleLbl="fgAcc0" presStyleIdx="0" presStyleCnt="1">
        <dgm:presLayoutVars>
          <dgm:chPref val="3"/>
        </dgm:presLayoutVars>
      </dgm:prSet>
      <dgm:spPr/>
    </dgm:pt>
    <dgm:pt modelId="{6AD5819F-7A39-47CD-A240-1B58E63325AA}" type="pres">
      <dgm:prSet presAssocID="{622B5A80-D7CC-4945-B7FB-C09E531FB6A5}" presName="hierChild2" presStyleCnt="0"/>
      <dgm:spPr/>
    </dgm:pt>
    <dgm:pt modelId="{A14BB601-ACB6-40AB-A2B5-9C36FC030927}" type="pres">
      <dgm:prSet presAssocID="{F632066F-2717-408B-869F-35735E0C50EE}" presName="Name10" presStyleLbl="parChTrans1D2" presStyleIdx="0" presStyleCnt="3"/>
      <dgm:spPr/>
    </dgm:pt>
    <dgm:pt modelId="{461400E0-159A-4687-94B6-0BA0A476681C}" type="pres">
      <dgm:prSet presAssocID="{0E1940FC-1B74-4D13-9BD6-1D5328723D79}" presName="hierRoot2" presStyleCnt="0"/>
      <dgm:spPr/>
    </dgm:pt>
    <dgm:pt modelId="{AB462508-483C-44C5-9A4D-385EF408BEC6}" type="pres">
      <dgm:prSet presAssocID="{0E1940FC-1B74-4D13-9BD6-1D5328723D79}" presName="composite2" presStyleCnt="0"/>
      <dgm:spPr/>
    </dgm:pt>
    <dgm:pt modelId="{DC823838-9727-4218-9CF2-BFFDA69B6713}" type="pres">
      <dgm:prSet presAssocID="{0E1940FC-1B74-4D13-9BD6-1D5328723D79}" presName="background2" presStyleLbl="node2" presStyleIdx="0" presStyleCnt="3"/>
      <dgm:spPr/>
    </dgm:pt>
    <dgm:pt modelId="{055A03EC-FD0A-47E5-BCC7-1318BD117DEF}" type="pres">
      <dgm:prSet presAssocID="{0E1940FC-1B74-4D13-9BD6-1D5328723D79}" presName="text2" presStyleLbl="fgAcc2" presStyleIdx="0" presStyleCnt="3" custScaleY="122467">
        <dgm:presLayoutVars>
          <dgm:chPref val="3"/>
        </dgm:presLayoutVars>
      </dgm:prSet>
      <dgm:spPr/>
    </dgm:pt>
    <dgm:pt modelId="{3EE19A5C-D502-4B33-9B55-B5E10F8A21B7}" type="pres">
      <dgm:prSet presAssocID="{0E1940FC-1B74-4D13-9BD6-1D5328723D79}" presName="hierChild3" presStyleCnt="0"/>
      <dgm:spPr/>
    </dgm:pt>
    <dgm:pt modelId="{808BBB0A-2596-4DC0-AE37-C7BA8115529A}" type="pres">
      <dgm:prSet presAssocID="{49F56759-9EDB-4003-B1D1-4310D062BE39}" presName="Name10" presStyleLbl="parChTrans1D2" presStyleIdx="1" presStyleCnt="3"/>
      <dgm:spPr/>
    </dgm:pt>
    <dgm:pt modelId="{691CD875-59DA-44CE-8D67-2ECB4189A713}" type="pres">
      <dgm:prSet presAssocID="{9B0FF73F-983E-4076-88DD-A59AA0E920D0}" presName="hierRoot2" presStyleCnt="0"/>
      <dgm:spPr/>
    </dgm:pt>
    <dgm:pt modelId="{25C0A288-52F1-4CC6-9571-EE693005D04F}" type="pres">
      <dgm:prSet presAssocID="{9B0FF73F-983E-4076-88DD-A59AA0E920D0}" presName="composite2" presStyleCnt="0"/>
      <dgm:spPr/>
    </dgm:pt>
    <dgm:pt modelId="{3854B024-2667-465A-B1BC-980C788E4E8B}" type="pres">
      <dgm:prSet presAssocID="{9B0FF73F-983E-4076-88DD-A59AA0E920D0}" presName="background2" presStyleLbl="node2" presStyleIdx="1" presStyleCnt="3"/>
      <dgm:spPr/>
    </dgm:pt>
    <dgm:pt modelId="{EFEAD280-1D11-4803-9E8D-B43C0513ED91}" type="pres">
      <dgm:prSet presAssocID="{9B0FF73F-983E-4076-88DD-A59AA0E920D0}" presName="text2" presStyleLbl="fgAcc2" presStyleIdx="1" presStyleCnt="3">
        <dgm:presLayoutVars>
          <dgm:chPref val="3"/>
        </dgm:presLayoutVars>
      </dgm:prSet>
      <dgm:spPr/>
    </dgm:pt>
    <dgm:pt modelId="{12DD0AF7-5D78-4B7E-B619-0FF3AD3A69D3}" type="pres">
      <dgm:prSet presAssocID="{9B0FF73F-983E-4076-88DD-A59AA0E920D0}" presName="hierChild3" presStyleCnt="0"/>
      <dgm:spPr/>
    </dgm:pt>
    <dgm:pt modelId="{24D2B559-2A81-4A0B-A5A0-778A094679D6}" type="pres">
      <dgm:prSet presAssocID="{F0B77995-3F89-4581-8D98-212B43A2910B}" presName="Name10" presStyleLbl="parChTrans1D2" presStyleIdx="2" presStyleCnt="3"/>
      <dgm:spPr/>
    </dgm:pt>
    <dgm:pt modelId="{ECB8C348-5E84-4B77-9CE5-2E178EE1FC3F}" type="pres">
      <dgm:prSet presAssocID="{82EF8716-0474-4106-9DCC-ADAB0D03A2D8}" presName="hierRoot2" presStyleCnt="0"/>
      <dgm:spPr/>
    </dgm:pt>
    <dgm:pt modelId="{35A4BE23-F025-4F35-A1AF-F645F7AFBBBE}" type="pres">
      <dgm:prSet presAssocID="{82EF8716-0474-4106-9DCC-ADAB0D03A2D8}" presName="composite2" presStyleCnt="0"/>
      <dgm:spPr/>
    </dgm:pt>
    <dgm:pt modelId="{EB21A150-BDC6-472C-9598-14D4542FE121}" type="pres">
      <dgm:prSet presAssocID="{82EF8716-0474-4106-9DCC-ADAB0D03A2D8}" presName="background2" presStyleLbl="node2" presStyleIdx="2" presStyleCnt="3"/>
      <dgm:spPr/>
    </dgm:pt>
    <dgm:pt modelId="{A4FE3C93-29FD-4731-8B07-21934017F8E6}" type="pres">
      <dgm:prSet presAssocID="{82EF8716-0474-4106-9DCC-ADAB0D03A2D8}" presName="text2" presStyleLbl="fgAcc2" presStyleIdx="2" presStyleCnt="3">
        <dgm:presLayoutVars>
          <dgm:chPref val="3"/>
        </dgm:presLayoutVars>
      </dgm:prSet>
      <dgm:spPr/>
    </dgm:pt>
    <dgm:pt modelId="{601E696B-1F1E-47BF-AFF6-8BDAA6165979}" type="pres">
      <dgm:prSet presAssocID="{82EF8716-0474-4106-9DCC-ADAB0D03A2D8}" presName="hierChild3" presStyleCnt="0"/>
      <dgm:spPr/>
    </dgm:pt>
  </dgm:ptLst>
  <dgm:cxnLst>
    <dgm:cxn modelId="{15DFB119-8623-4A0E-9FE5-3E762D436153}" type="presOf" srcId="{F632066F-2717-408B-869F-35735E0C50EE}" destId="{A14BB601-ACB6-40AB-A2B5-9C36FC030927}" srcOrd="0" destOrd="0" presId="urn:microsoft.com/office/officeart/2005/8/layout/hierarchy1"/>
    <dgm:cxn modelId="{6C645A32-8F92-4185-A08B-98D62C5BEBAC}" type="presOf" srcId="{F0B77995-3F89-4581-8D98-212B43A2910B}" destId="{24D2B559-2A81-4A0B-A5A0-778A094679D6}" srcOrd="0" destOrd="0" presId="urn:microsoft.com/office/officeart/2005/8/layout/hierarchy1"/>
    <dgm:cxn modelId="{EEF5B03A-C1B6-4394-A0C7-D08955F078A2}" type="presOf" srcId="{0E1940FC-1B74-4D13-9BD6-1D5328723D79}" destId="{055A03EC-FD0A-47E5-BCC7-1318BD117DEF}" srcOrd="0" destOrd="0" presId="urn:microsoft.com/office/officeart/2005/8/layout/hierarchy1"/>
    <dgm:cxn modelId="{AA992A40-2709-48A7-B6CD-B302C15BBC65}" type="presOf" srcId="{622B5A80-D7CC-4945-B7FB-C09E531FB6A5}" destId="{A4222355-AE89-4B5D-8466-9A51BCFC137A}" srcOrd="0" destOrd="0" presId="urn:microsoft.com/office/officeart/2005/8/layout/hierarchy1"/>
    <dgm:cxn modelId="{8FCA6441-A635-4ABA-A4F5-BD8773876E9E}" srcId="{622B5A80-D7CC-4945-B7FB-C09E531FB6A5}" destId="{9B0FF73F-983E-4076-88DD-A59AA0E920D0}" srcOrd="1" destOrd="0" parTransId="{49F56759-9EDB-4003-B1D1-4310D062BE39}" sibTransId="{53FC0D31-4A84-47C5-B432-A7124D71F608}"/>
    <dgm:cxn modelId="{B6958E6E-448F-45AC-9F7C-A9F10B50B006}" srcId="{C66D39B2-226A-4662-8932-E09758F35848}" destId="{622B5A80-D7CC-4945-B7FB-C09E531FB6A5}" srcOrd="0" destOrd="0" parTransId="{25A5A0C7-57F1-4AC2-8144-3D41CFC8E4F0}" sibTransId="{5EF6275A-1A77-4923-A9A2-23605079B894}"/>
    <dgm:cxn modelId="{0C8EF876-C293-4D21-831B-E3CB3D7205D6}" srcId="{622B5A80-D7CC-4945-B7FB-C09E531FB6A5}" destId="{0E1940FC-1B74-4D13-9BD6-1D5328723D79}" srcOrd="0" destOrd="0" parTransId="{F632066F-2717-408B-869F-35735E0C50EE}" sibTransId="{F8476F42-F14B-4925-B403-33F746C3D7C0}"/>
    <dgm:cxn modelId="{5B9704A6-4586-4E18-904D-F17821F628B4}" type="presOf" srcId="{82EF8716-0474-4106-9DCC-ADAB0D03A2D8}" destId="{A4FE3C93-29FD-4731-8B07-21934017F8E6}" srcOrd="0" destOrd="0" presId="urn:microsoft.com/office/officeart/2005/8/layout/hierarchy1"/>
    <dgm:cxn modelId="{CDB579B1-712A-45F7-8034-094D0AC7E065}" type="presOf" srcId="{49F56759-9EDB-4003-B1D1-4310D062BE39}" destId="{808BBB0A-2596-4DC0-AE37-C7BA8115529A}" srcOrd="0" destOrd="0" presId="urn:microsoft.com/office/officeart/2005/8/layout/hierarchy1"/>
    <dgm:cxn modelId="{3C4DAFB7-171B-4325-9560-10583E89670E}" type="presOf" srcId="{C66D39B2-226A-4662-8932-E09758F35848}" destId="{C7D87871-1311-4AAB-9717-785D1FB592DC}" srcOrd="0" destOrd="0" presId="urn:microsoft.com/office/officeart/2005/8/layout/hierarchy1"/>
    <dgm:cxn modelId="{9F7649EA-9C8A-4867-894A-A627056490AC}" type="presOf" srcId="{9B0FF73F-983E-4076-88DD-A59AA0E920D0}" destId="{EFEAD280-1D11-4803-9E8D-B43C0513ED91}" srcOrd="0" destOrd="0" presId="urn:microsoft.com/office/officeart/2005/8/layout/hierarchy1"/>
    <dgm:cxn modelId="{317CB5FD-D9E5-48A7-8A50-7D39C6ED11AE}" srcId="{622B5A80-D7CC-4945-B7FB-C09E531FB6A5}" destId="{82EF8716-0474-4106-9DCC-ADAB0D03A2D8}" srcOrd="2" destOrd="0" parTransId="{F0B77995-3F89-4581-8D98-212B43A2910B}" sibTransId="{A258876E-1270-409A-8FDE-1F2AA9117BFB}"/>
    <dgm:cxn modelId="{661E3F7C-62BB-4E72-9141-BFE84BFD2024}" type="presParOf" srcId="{C7D87871-1311-4AAB-9717-785D1FB592DC}" destId="{DD9691E9-B19B-491F-B215-C503F5CD1D64}" srcOrd="0" destOrd="0" presId="urn:microsoft.com/office/officeart/2005/8/layout/hierarchy1"/>
    <dgm:cxn modelId="{D9C10D3B-0F1C-4ECD-ADD5-A204C9DCD430}" type="presParOf" srcId="{DD9691E9-B19B-491F-B215-C503F5CD1D64}" destId="{7C9DB6A2-DE28-4809-AE92-11AAE6E85947}" srcOrd="0" destOrd="0" presId="urn:microsoft.com/office/officeart/2005/8/layout/hierarchy1"/>
    <dgm:cxn modelId="{9AD95FC7-37CC-4009-9E70-94899815BAD8}" type="presParOf" srcId="{7C9DB6A2-DE28-4809-AE92-11AAE6E85947}" destId="{E0904F64-05AE-45D8-AFBD-D1CB40A3D601}" srcOrd="0" destOrd="0" presId="urn:microsoft.com/office/officeart/2005/8/layout/hierarchy1"/>
    <dgm:cxn modelId="{81B13942-5C9A-41F3-8B75-69FD5F3B4DB9}" type="presParOf" srcId="{7C9DB6A2-DE28-4809-AE92-11AAE6E85947}" destId="{A4222355-AE89-4B5D-8466-9A51BCFC137A}" srcOrd="1" destOrd="0" presId="urn:microsoft.com/office/officeart/2005/8/layout/hierarchy1"/>
    <dgm:cxn modelId="{FA166E6D-B969-456A-825B-683B1E051A87}" type="presParOf" srcId="{DD9691E9-B19B-491F-B215-C503F5CD1D64}" destId="{6AD5819F-7A39-47CD-A240-1B58E63325AA}" srcOrd="1" destOrd="0" presId="urn:microsoft.com/office/officeart/2005/8/layout/hierarchy1"/>
    <dgm:cxn modelId="{BE677957-F971-43DC-BBFD-1892A8FE194B}" type="presParOf" srcId="{6AD5819F-7A39-47CD-A240-1B58E63325AA}" destId="{A14BB601-ACB6-40AB-A2B5-9C36FC030927}" srcOrd="0" destOrd="0" presId="urn:microsoft.com/office/officeart/2005/8/layout/hierarchy1"/>
    <dgm:cxn modelId="{6AFD8B74-FC4C-41F5-8009-9385829C7257}" type="presParOf" srcId="{6AD5819F-7A39-47CD-A240-1B58E63325AA}" destId="{461400E0-159A-4687-94B6-0BA0A476681C}" srcOrd="1" destOrd="0" presId="urn:microsoft.com/office/officeart/2005/8/layout/hierarchy1"/>
    <dgm:cxn modelId="{9B66900C-7234-4926-AE3E-DDC1A4C8514F}" type="presParOf" srcId="{461400E0-159A-4687-94B6-0BA0A476681C}" destId="{AB462508-483C-44C5-9A4D-385EF408BEC6}" srcOrd="0" destOrd="0" presId="urn:microsoft.com/office/officeart/2005/8/layout/hierarchy1"/>
    <dgm:cxn modelId="{1107B5FE-E9E5-4F4A-8DD1-E734EC461D3B}" type="presParOf" srcId="{AB462508-483C-44C5-9A4D-385EF408BEC6}" destId="{DC823838-9727-4218-9CF2-BFFDA69B6713}" srcOrd="0" destOrd="0" presId="urn:microsoft.com/office/officeart/2005/8/layout/hierarchy1"/>
    <dgm:cxn modelId="{51B3D733-5326-4C14-8516-EAE3CDCEA0E4}" type="presParOf" srcId="{AB462508-483C-44C5-9A4D-385EF408BEC6}" destId="{055A03EC-FD0A-47E5-BCC7-1318BD117DEF}" srcOrd="1" destOrd="0" presId="urn:microsoft.com/office/officeart/2005/8/layout/hierarchy1"/>
    <dgm:cxn modelId="{C1B8B10A-4AED-4550-88B1-D449424F0D2E}" type="presParOf" srcId="{461400E0-159A-4687-94B6-0BA0A476681C}" destId="{3EE19A5C-D502-4B33-9B55-B5E10F8A21B7}" srcOrd="1" destOrd="0" presId="urn:microsoft.com/office/officeart/2005/8/layout/hierarchy1"/>
    <dgm:cxn modelId="{6BE0F531-C822-455F-9904-CB8C3E164CAB}" type="presParOf" srcId="{6AD5819F-7A39-47CD-A240-1B58E63325AA}" destId="{808BBB0A-2596-4DC0-AE37-C7BA8115529A}" srcOrd="2" destOrd="0" presId="urn:microsoft.com/office/officeart/2005/8/layout/hierarchy1"/>
    <dgm:cxn modelId="{BA075F75-2033-4539-A605-9DA3718D884A}" type="presParOf" srcId="{6AD5819F-7A39-47CD-A240-1B58E63325AA}" destId="{691CD875-59DA-44CE-8D67-2ECB4189A713}" srcOrd="3" destOrd="0" presId="urn:microsoft.com/office/officeart/2005/8/layout/hierarchy1"/>
    <dgm:cxn modelId="{3761E6FA-0C90-4B31-8175-DEAAA1D1C050}" type="presParOf" srcId="{691CD875-59DA-44CE-8D67-2ECB4189A713}" destId="{25C0A288-52F1-4CC6-9571-EE693005D04F}" srcOrd="0" destOrd="0" presId="urn:microsoft.com/office/officeart/2005/8/layout/hierarchy1"/>
    <dgm:cxn modelId="{8D52BB97-E7B3-4F94-BC84-62D0F4875812}" type="presParOf" srcId="{25C0A288-52F1-4CC6-9571-EE693005D04F}" destId="{3854B024-2667-465A-B1BC-980C788E4E8B}" srcOrd="0" destOrd="0" presId="urn:microsoft.com/office/officeart/2005/8/layout/hierarchy1"/>
    <dgm:cxn modelId="{92876651-12B0-4803-8B52-4225FC5674CB}" type="presParOf" srcId="{25C0A288-52F1-4CC6-9571-EE693005D04F}" destId="{EFEAD280-1D11-4803-9E8D-B43C0513ED91}" srcOrd="1" destOrd="0" presId="urn:microsoft.com/office/officeart/2005/8/layout/hierarchy1"/>
    <dgm:cxn modelId="{9DB2D01B-7200-4AC3-83AB-F90E03CD7194}" type="presParOf" srcId="{691CD875-59DA-44CE-8D67-2ECB4189A713}" destId="{12DD0AF7-5D78-4B7E-B619-0FF3AD3A69D3}" srcOrd="1" destOrd="0" presId="urn:microsoft.com/office/officeart/2005/8/layout/hierarchy1"/>
    <dgm:cxn modelId="{15BA03D3-8F1E-4017-9BE8-11C5DB9CB341}" type="presParOf" srcId="{6AD5819F-7A39-47CD-A240-1B58E63325AA}" destId="{24D2B559-2A81-4A0B-A5A0-778A094679D6}" srcOrd="4" destOrd="0" presId="urn:microsoft.com/office/officeart/2005/8/layout/hierarchy1"/>
    <dgm:cxn modelId="{061E6680-55E3-4976-B3B1-ECD3FAC81BB5}" type="presParOf" srcId="{6AD5819F-7A39-47CD-A240-1B58E63325AA}" destId="{ECB8C348-5E84-4B77-9CE5-2E178EE1FC3F}" srcOrd="5" destOrd="0" presId="urn:microsoft.com/office/officeart/2005/8/layout/hierarchy1"/>
    <dgm:cxn modelId="{CB56EA14-810A-4474-9A2C-B0C1DAC47613}" type="presParOf" srcId="{ECB8C348-5E84-4B77-9CE5-2E178EE1FC3F}" destId="{35A4BE23-F025-4F35-A1AF-F645F7AFBBBE}" srcOrd="0" destOrd="0" presId="urn:microsoft.com/office/officeart/2005/8/layout/hierarchy1"/>
    <dgm:cxn modelId="{B9310810-A017-483E-852C-C05C09FB26C4}" type="presParOf" srcId="{35A4BE23-F025-4F35-A1AF-F645F7AFBBBE}" destId="{EB21A150-BDC6-472C-9598-14D4542FE121}" srcOrd="0" destOrd="0" presId="urn:microsoft.com/office/officeart/2005/8/layout/hierarchy1"/>
    <dgm:cxn modelId="{9A2113FB-0782-4915-829A-FC46F3776661}" type="presParOf" srcId="{35A4BE23-F025-4F35-A1AF-F645F7AFBBBE}" destId="{A4FE3C93-29FD-4731-8B07-21934017F8E6}" srcOrd="1" destOrd="0" presId="urn:microsoft.com/office/officeart/2005/8/layout/hierarchy1"/>
    <dgm:cxn modelId="{5954ACE5-5FAB-4E1B-B01A-E3B18439FB90}" type="presParOf" srcId="{ECB8C348-5E84-4B77-9CE5-2E178EE1FC3F}" destId="{601E696B-1F1E-47BF-AFF6-8BDAA616597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2EBCF-5496-4212-86C3-1F17DD06381D}">
      <dsp:nvSpPr>
        <dsp:cNvPr id="0" name=""/>
        <dsp:cNvSpPr/>
      </dsp:nvSpPr>
      <dsp:spPr>
        <a:xfrm>
          <a:off x="4840946" y="1436577"/>
          <a:ext cx="1504048" cy="657616"/>
        </a:xfrm>
        <a:custGeom>
          <a:avLst/>
          <a:gdLst/>
          <a:ahLst/>
          <a:cxnLst/>
          <a:rect l="0" t="0" r="0" b="0"/>
          <a:pathLst>
            <a:path>
              <a:moveTo>
                <a:pt x="0" y="0"/>
              </a:moveTo>
              <a:lnTo>
                <a:pt x="0" y="448146"/>
              </a:lnTo>
              <a:lnTo>
                <a:pt x="1504048" y="448146"/>
              </a:lnTo>
              <a:lnTo>
                <a:pt x="1504048" y="6576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5915C-F880-4B83-9A2A-DAF434C46357}">
      <dsp:nvSpPr>
        <dsp:cNvPr id="0" name=""/>
        <dsp:cNvSpPr/>
      </dsp:nvSpPr>
      <dsp:spPr>
        <a:xfrm>
          <a:off x="3245830" y="1436577"/>
          <a:ext cx="1595116" cy="657616"/>
        </a:xfrm>
        <a:custGeom>
          <a:avLst/>
          <a:gdLst/>
          <a:ahLst/>
          <a:cxnLst/>
          <a:rect l="0" t="0" r="0" b="0"/>
          <a:pathLst>
            <a:path>
              <a:moveTo>
                <a:pt x="1595116" y="0"/>
              </a:moveTo>
              <a:lnTo>
                <a:pt x="1595116" y="448146"/>
              </a:lnTo>
              <a:lnTo>
                <a:pt x="0" y="448146"/>
              </a:lnTo>
              <a:lnTo>
                <a:pt x="0" y="657616"/>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DFF547-97BF-4880-825A-9B952B349E0C}">
      <dsp:nvSpPr>
        <dsp:cNvPr id="0" name=""/>
        <dsp:cNvSpPr/>
      </dsp:nvSpPr>
      <dsp:spPr>
        <a:xfrm>
          <a:off x="3710374" y="749"/>
          <a:ext cx="2261145" cy="14358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BCA50-4540-49C7-A3E4-9AA83D8C1E7B}">
      <dsp:nvSpPr>
        <dsp:cNvPr id="0" name=""/>
        <dsp:cNvSpPr/>
      </dsp:nvSpPr>
      <dsp:spPr>
        <a:xfrm>
          <a:off x="3961612" y="239426"/>
          <a:ext cx="2261145" cy="14358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Chambers &amp; </a:t>
          </a:r>
          <a:r>
            <a:rPr lang="en-US" sz="1500" kern="1200" dirty="0" err="1"/>
            <a:t>Trudgill</a:t>
          </a:r>
          <a:r>
            <a:rPr lang="en-US" sz="1500" kern="1200" dirty="0"/>
            <a:t> </a:t>
          </a:r>
          <a:endParaRPr lang="el-GR" sz="1500" kern="1200" dirty="0"/>
        </a:p>
      </dsp:txBody>
      <dsp:txXfrm>
        <a:off x="4003666" y="281480"/>
        <a:ext cx="2177037" cy="1351719"/>
      </dsp:txXfrm>
    </dsp:sp>
    <dsp:sp modelId="{E8A3F6CF-5B86-418E-BDC2-BBDF194966AF}">
      <dsp:nvSpPr>
        <dsp:cNvPr id="0" name=""/>
        <dsp:cNvSpPr/>
      </dsp:nvSpPr>
      <dsp:spPr>
        <a:xfrm>
          <a:off x="1993020" y="2094193"/>
          <a:ext cx="2505620" cy="17532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0C8D2-CBF9-4BCF-AD2F-AC9E9E149AF8}">
      <dsp:nvSpPr>
        <dsp:cNvPr id="0" name=""/>
        <dsp:cNvSpPr/>
      </dsp:nvSpPr>
      <dsp:spPr>
        <a:xfrm>
          <a:off x="2244258" y="2332870"/>
          <a:ext cx="2505620" cy="17532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dirty="0"/>
            <a:t>διάλεκτος</a:t>
          </a:r>
        </a:p>
        <a:p>
          <a:pPr marL="0" lvl="0" indent="0" algn="ctr" defTabSz="666750">
            <a:lnSpc>
              <a:spcPct val="90000"/>
            </a:lnSpc>
            <a:spcBef>
              <a:spcPct val="0"/>
            </a:spcBef>
            <a:spcAft>
              <a:spcPct val="35000"/>
            </a:spcAft>
            <a:buNone/>
          </a:pPr>
          <a:r>
            <a:rPr lang="el-GR" sz="1500" kern="1200" dirty="0"/>
            <a:t>αφορά ποικιλίες που</a:t>
          </a:r>
          <a:r>
            <a:rPr lang="en-US" sz="1500" kern="1200" dirty="0"/>
            <a:t> </a:t>
          </a:r>
          <a:r>
            <a:rPr lang="el-GR" sz="1500" kern="1200" dirty="0"/>
            <a:t>διαφέρουν από άλλες ποικιλίες ως προς τη γραμματική (και ίσως το λεξιλόγιο) και</a:t>
          </a:r>
          <a:r>
            <a:rPr lang="en-US" sz="1500" kern="1200" dirty="0"/>
            <a:t> </a:t>
          </a:r>
          <a:r>
            <a:rPr lang="el-GR" sz="1500" kern="1200" dirty="0"/>
            <a:t>τη φωνολογία τους. </a:t>
          </a:r>
        </a:p>
      </dsp:txBody>
      <dsp:txXfrm>
        <a:off x="2295608" y="2384220"/>
        <a:ext cx="2402920" cy="1650502"/>
      </dsp:txXfrm>
    </dsp:sp>
    <dsp:sp modelId="{C06736B8-574D-4B2A-A4BA-2713BE8F6ED3}">
      <dsp:nvSpPr>
        <dsp:cNvPr id="0" name=""/>
        <dsp:cNvSpPr/>
      </dsp:nvSpPr>
      <dsp:spPr>
        <a:xfrm>
          <a:off x="5001117" y="2094193"/>
          <a:ext cx="2687755" cy="17767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05D18-45CD-4FA4-9AC9-4494D57D470C}">
      <dsp:nvSpPr>
        <dsp:cNvPr id="0" name=""/>
        <dsp:cNvSpPr/>
      </dsp:nvSpPr>
      <dsp:spPr>
        <a:xfrm>
          <a:off x="5252355" y="2332870"/>
          <a:ext cx="2687755" cy="17767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dirty="0"/>
            <a:t>προφορά</a:t>
          </a:r>
        </a:p>
        <a:p>
          <a:pPr marL="0" lvl="0" indent="0" algn="ctr" defTabSz="666750">
            <a:lnSpc>
              <a:spcPct val="90000"/>
            </a:lnSpc>
            <a:spcBef>
              <a:spcPct val="0"/>
            </a:spcBef>
            <a:spcAft>
              <a:spcPct val="35000"/>
            </a:spcAft>
            <a:buNone/>
          </a:pPr>
          <a:r>
            <a:rPr lang="el-GR" sz="1500" kern="1200" dirty="0"/>
            <a:t>αναφέρεται σε μια ποικιλία που</a:t>
          </a:r>
          <a:r>
            <a:rPr lang="en-US" sz="1500" kern="1200" dirty="0"/>
            <a:t> </a:t>
          </a:r>
          <a:r>
            <a:rPr lang="el-GR" sz="1500" kern="1200" dirty="0"/>
            <a:t>διαφοροποιείται φωνητικά ή/και φωνολογικά από άλλες ποικιλίες.</a:t>
          </a:r>
        </a:p>
      </dsp:txBody>
      <dsp:txXfrm>
        <a:off x="5304394" y="2384909"/>
        <a:ext cx="2583677" cy="16726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2B559-2A81-4A0B-A5A0-778A094679D6}">
      <dsp:nvSpPr>
        <dsp:cNvPr id="0" name=""/>
        <dsp:cNvSpPr/>
      </dsp:nvSpPr>
      <dsp:spPr>
        <a:xfrm>
          <a:off x="4695801" y="1211255"/>
          <a:ext cx="2328851" cy="554160"/>
        </a:xfrm>
        <a:custGeom>
          <a:avLst/>
          <a:gdLst/>
          <a:ahLst/>
          <a:cxnLst/>
          <a:rect l="0" t="0" r="0" b="0"/>
          <a:pathLst>
            <a:path>
              <a:moveTo>
                <a:pt x="0" y="0"/>
              </a:moveTo>
              <a:lnTo>
                <a:pt x="0" y="377644"/>
              </a:lnTo>
              <a:lnTo>
                <a:pt x="2328851" y="377644"/>
              </a:lnTo>
              <a:lnTo>
                <a:pt x="2328851" y="5541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8BBB0A-2596-4DC0-AE37-C7BA8115529A}">
      <dsp:nvSpPr>
        <dsp:cNvPr id="0" name=""/>
        <dsp:cNvSpPr/>
      </dsp:nvSpPr>
      <dsp:spPr>
        <a:xfrm>
          <a:off x="4650081" y="1211255"/>
          <a:ext cx="91440" cy="554160"/>
        </a:xfrm>
        <a:custGeom>
          <a:avLst/>
          <a:gdLst/>
          <a:ahLst/>
          <a:cxnLst/>
          <a:rect l="0" t="0" r="0" b="0"/>
          <a:pathLst>
            <a:path>
              <a:moveTo>
                <a:pt x="45720" y="0"/>
              </a:moveTo>
              <a:lnTo>
                <a:pt x="45720" y="5541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BB601-ACB6-40AB-A2B5-9C36FC030927}">
      <dsp:nvSpPr>
        <dsp:cNvPr id="0" name=""/>
        <dsp:cNvSpPr/>
      </dsp:nvSpPr>
      <dsp:spPr>
        <a:xfrm>
          <a:off x="2366950" y="1211255"/>
          <a:ext cx="2328851" cy="554160"/>
        </a:xfrm>
        <a:custGeom>
          <a:avLst/>
          <a:gdLst/>
          <a:ahLst/>
          <a:cxnLst/>
          <a:rect l="0" t="0" r="0" b="0"/>
          <a:pathLst>
            <a:path>
              <a:moveTo>
                <a:pt x="2328851" y="0"/>
              </a:moveTo>
              <a:lnTo>
                <a:pt x="2328851" y="377644"/>
              </a:lnTo>
              <a:lnTo>
                <a:pt x="0" y="377644"/>
              </a:lnTo>
              <a:lnTo>
                <a:pt x="0" y="55416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04F64-05AE-45D8-AFBD-D1CB40A3D601}">
      <dsp:nvSpPr>
        <dsp:cNvPr id="0" name=""/>
        <dsp:cNvSpPr/>
      </dsp:nvSpPr>
      <dsp:spPr>
        <a:xfrm>
          <a:off x="3743089" y="1311"/>
          <a:ext cx="1905423" cy="1209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22355-AE89-4B5D-8466-9A51BCFC137A}">
      <dsp:nvSpPr>
        <dsp:cNvPr id="0" name=""/>
        <dsp:cNvSpPr/>
      </dsp:nvSpPr>
      <dsp:spPr>
        <a:xfrm>
          <a:off x="3954803" y="202439"/>
          <a:ext cx="1905423" cy="12099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Κοντοσόπουλος</a:t>
          </a:r>
        </a:p>
      </dsp:txBody>
      <dsp:txXfrm>
        <a:off x="3990241" y="237877"/>
        <a:ext cx="1834547" cy="1139068"/>
      </dsp:txXfrm>
    </dsp:sp>
    <dsp:sp modelId="{DC823838-9727-4218-9CF2-BFFDA69B6713}">
      <dsp:nvSpPr>
        <dsp:cNvPr id="0" name=""/>
        <dsp:cNvSpPr/>
      </dsp:nvSpPr>
      <dsp:spPr>
        <a:xfrm>
          <a:off x="1414238" y="1765416"/>
          <a:ext cx="1905423" cy="14817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5A03EC-FD0A-47E5-BCC7-1318BD117DEF}">
      <dsp:nvSpPr>
        <dsp:cNvPr id="0" name=""/>
        <dsp:cNvSpPr/>
      </dsp:nvSpPr>
      <dsp:spPr>
        <a:xfrm>
          <a:off x="1625952" y="1966544"/>
          <a:ext cx="1905423" cy="14817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διάλεκτος </a:t>
          </a:r>
        </a:p>
        <a:p>
          <a:pPr marL="0" lvl="0" indent="0" algn="ctr" defTabSz="755650">
            <a:lnSpc>
              <a:spcPct val="90000"/>
            </a:lnSpc>
            <a:spcBef>
              <a:spcPct val="0"/>
            </a:spcBef>
            <a:spcAft>
              <a:spcPct val="35000"/>
            </a:spcAft>
            <a:buNone/>
          </a:pPr>
          <a:r>
            <a:rPr lang="el-GR" sz="1700" kern="1200" dirty="0"/>
            <a:t>(δε γίνεται κατανοητή από μη ντόπιους)</a:t>
          </a:r>
        </a:p>
      </dsp:txBody>
      <dsp:txXfrm>
        <a:off x="1669352" y="2009944"/>
        <a:ext cx="1818623" cy="1394982"/>
      </dsp:txXfrm>
    </dsp:sp>
    <dsp:sp modelId="{3854B024-2667-465A-B1BC-980C788E4E8B}">
      <dsp:nvSpPr>
        <dsp:cNvPr id="0" name=""/>
        <dsp:cNvSpPr/>
      </dsp:nvSpPr>
      <dsp:spPr>
        <a:xfrm>
          <a:off x="3743089" y="1765416"/>
          <a:ext cx="1905423" cy="1209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EAD280-1D11-4803-9E8D-B43C0513ED91}">
      <dsp:nvSpPr>
        <dsp:cNvPr id="0" name=""/>
        <dsp:cNvSpPr/>
      </dsp:nvSpPr>
      <dsp:spPr>
        <a:xfrm>
          <a:off x="3954803" y="1966544"/>
          <a:ext cx="1905423" cy="12099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ιδίωμα</a:t>
          </a:r>
        </a:p>
        <a:p>
          <a:pPr marL="0" lvl="0" indent="0" algn="ctr" defTabSz="755650">
            <a:lnSpc>
              <a:spcPct val="90000"/>
            </a:lnSpc>
            <a:spcBef>
              <a:spcPct val="0"/>
            </a:spcBef>
            <a:spcAft>
              <a:spcPct val="35000"/>
            </a:spcAft>
            <a:buNone/>
          </a:pPr>
          <a:r>
            <a:rPr lang="el-GR" sz="1700" kern="1200" dirty="0"/>
            <a:t>(κατανοητό από μη ντόπιους) </a:t>
          </a:r>
        </a:p>
      </dsp:txBody>
      <dsp:txXfrm>
        <a:off x="3990241" y="2001982"/>
        <a:ext cx="1834547" cy="1139068"/>
      </dsp:txXfrm>
    </dsp:sp>
    <dsp:sp modelId="{EB21A150-BDC6-472C-9598-14D4542FE121}">
      <dsp:nvSpPr>
        <dsp:cNvPr id="0" name=""/>
        <dsp:cNvSpPr/>
      </dsp:nvSpPr>
      <dsp:spPr>
        <a:xfrm>
          <a:off x="6071941" y="1765416"/>
          <a:ext cx="1905423" cy="1209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E3C93-29FD-4731-8B07-21934017F8E6}">
      <dsp:nvSpPr>
        <dsp:cNvPr id="0" name=""/>
        <dsp:cNvSpPr/>
      </dsp:nvSpPr>
      <dsp:spPr>
        <a:xfrm>
          <a:off x="6283654" y="1966544"/>
          <a:ext cx="1905423" cy="12099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dirty="0"/>
            <a:t>καταχρηστική διάλεκτος</a:t>
          </a:r>
        </a:p>
        <a:p>
          <a:pPr marL="0" lvl="0" indent="0" algn="ctr" defTabSz="755650">
            <a:lnSpc>
              <a:spcPct val="90000"/>
            </a:lnSpc>
            <a:spcBef>
              <a:spcPct val="0"/>
            </a:spcBef>
            <a:spcAft>
              <a:spcPct val="35000"/>
            </a:spcAft>
            <a:buNone/>
          </a:pPr>
          <a:r>
            <a:rPr lang="el-GR" sz="1700" kern="1200" dirty="0"/>
            <a:t>(ιδίωμα με μεγάλη έκταση)</a:t>
          </a:r>
        </a:p>
      </dsp:txBody>
      <dsp:txXfrm>
        <a:off x="6319092" y="2001982"/>
        <a:ext cx="1834547" cy="11390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0F28A8F3-BBAB-7241-AD20-F7EAB77BEB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81CA7F27-669C-D24F-BC39-1EE553D1F9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B3AE61-6CC5-284C-A83B-9E87918AEF6B}" type="datetimeFigureOut">
              <a:rPr lang="el-GR" smtClean="0"/>
              <a:t>15/11/25</a:t>
            </a:fld>
            <a:endParaRPr lang="el-GR"/>
          </a:p>
        </p:txBody>
      </p:sp>
      <p:sp>
        <p:nvSpPr>
          <p:cNvPr id="4" name="Θέση υποσέλιδου 3">
            <a:extLst>
              <a:ext uri="{FF2B5EF4-FFF2-40B4-BE49-F238E27FC236}">
                <a16:creationId xmlns:a16="http://schemas.microsoft.com/office/drawing/2014/main" id="{2431DC8E-337D-FD43-BCFF-5CE93D3F83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E33412CC-F12C-6D4C-90DA-82A32D4B48E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F319ED-7466-3949-88A8-03122B69ECA9}" type="slidenum">
              <a:rPr lang="el-GR" smtClean="0"/>
              <a:t>‹#›</a:t>
            </a:fld>
            <a:endParaRPr lang="el-GR"/>
          </a:p>
        </p:txBody>
      </p:sp>
    </p:spTree>
    <p:extLst>
      <p:ext uri="{BB962C8B-B14F-4D97-AF65-F5344CB8AC3E}">
        <p14:creationId xmlns:p14="http://schemas.microsoft.com/office/powerpoint/2010/main" val="25063530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E5593F61-757C-4D34-A00A-71A65047FA8B}" type="slidenum">
              <a:rPr lang="en-US" smtClean="0"/>
              <a:t>‹#›</a:t>
            </a:fld>
            <a:endParaRPr lang="en-US"/>
          </a:p>
        </p:txBody>
      </p:sp>
    </p:spTree>
    <p:extLst>
      <p:ext uri="{BB962C8B-B14F-4D97-AF65-F5344CB8AC3E}">
        <p14:creationId xmlns:p14="http://schemas.microsoft.com/office/powerpoint/2010/main" val="4114403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360429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46717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2" y="804171"/>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57"/>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75"/>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3" y="2023011"/>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3"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1585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09737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8593667" y="6272784"/>
            <a:ext cx="2644309" cy="365125"/>
          </a:xfrm>
        </p:spPr>
        <p:txBody>
          <a:bodyPr/>
          <a:lstStyle/>
          <a:p>
            <a:fld id="{A51DEA6A-A940-4A6C-BBDF-6A1F4AD3C25C}" type="datetimeFigureOut">
              <a:rPr lang="en-US" smtClean="0"/>
              <a:t>11/15/25</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E5593F61-757C-4D34-A00A-71A65047FA8B}" type="slidenum">
              <a:rPr lang="en-US" smtClean="0"/>
              <a:t>‹#›</a:t>
            </a:fld>
            <a:endParaRPr lang="en-US"/>
          </a:p>
        </p:txBody>
      </p:sp>
    </p:spTree>
    <p:extLst>
      <p:ext uri="{BB962C8B-B14F-4D97-AF65-F5344CB8AC3E}">
        <p14:creationId xmlns:p14="http://schemas.microsoft.com/office/powerpoint/2010/main" val="3703994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34023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t>11/15/25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93F61-757C-4D34-A00A-71A65047FA8B}" type="slidenum">
              <a:rPr lang="en-US" smtClean="0"/>
              <a:t>‹#›</a:t>
            </a:fld>
            <a:endParaRPr lang="en-US"/>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97368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1DEA6A-A940-4A6C-BBDF-6A1F4AD3C25C}" type="datetimeFigureOut">
              <a:rPr lang="en-US" smtClean="0"/>
              <a:t>11/15/25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93F61-757C-4D34-A00A-71A65047FA8B}" type="slidenum">
              <a:rPr lang="en-US" smtClean="0"/>
              <a:t>‹#›</a:t>
            </a:fld>
            <a:endParaRPr lang="en-US"/>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02343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t>11/15/25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304187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t>11/15/25</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830010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5" name="Date Placeholder 4"/>
          <p:cNvSpPr>
            <a:spLocks noGrp="1"/>
          </p:cNvSpPr>
          <p:nvPr>
            <p:ph type="dt" sz="half" idx="10"/>
          </p:nvPr>
        </p:nvSpPr>
        <p:spPr/>
        <p:txBody>
          <a:bodyPr/>
          <a:lstStyle/>
          <a:p>
            <a:fld id="{A51DEA6A-A940-4A6C-BBDF-6A1F4AD3C25C}" type="datetimeFigureOut">
              <a:rPr lang="en-US" smtClean="0"/>
              <a:t>11/15/25</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E5593F61-757C-4D34-A00A-71A65047FA8B}" type="slidenum">
              <a:rPr lang="en-US" smtClean="0"/>
              <a:t>‹#›</a:t>
            </a:fld>
            <a:endParaRPr lang="en-US"/>
          </a:p>
        </p:txBody>
      </p:sp>
    </p:spTree>
    <p:extLst>
      <p:ext uri="{BB962C8B-B14F-4D97-AF65-F5344CB8AC3E}">
        <p14:creationId xmlns:p14="http://schemas.microsoft.com/office/powerpoint/2010/main" val="2066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51DEA6A-A940-4A6C-BBDF-6A1F4AD3C25C}" type="datetimeFigureOut">
              <a:rPr lang="en-US" smtClean="0"/>
              <a:t>11/15/25</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5593F61-757C-4D34-A00A-71A65047FA8B}" type="slidenum">
              <a:rPr lang="en-US" smtClean="0"/>
              <a:t>‹#›</a:t>
            </a:fld>
            <a:endParaRPr lang="en-US"/>
          </a:p>
        </p:txBody>
      </p:sp>
    </p:spTree>
    <p:extLst>
      <p:ext uri="{BB962C8B-B14F-4D97-AF65-F5344CB8AC3E}">
        <p14:creationId xmlns:p14="http://schemas.microsoft.com/office/powerpoint/2010/main" val="2122915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u2k_PJqNBdc" TargetMode="External"/><Relationship Id="rId2" Type="http://schemas.openxmlformats.org/officeDocument/2006/relationships/hyperlink" Target="https://www.zarpanews.gr/mathima-kritikon-sto-panepistimio-to-vinteo-toy-ant1-poy-exorgise-kathigitr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J3letleHneo" TargetMode="External"/><Relationship Id="rId2" Type="http://schemas.openxmlformats.org/officeDocument/2006/relationships/hyperlink" Target="https://www.youtube.com/watch?v=i8yDTpTeNc0"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youtube.com/watch?v=vcaOxqFF654"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654645"/>
            <a:ext cx="9966960" cy="3035808"/>
          </a:xfrm>
        </p:spPr>
        <p:txBody>
          <a:bodyPr>
            <a:normAutofit/>
          </a:bodyPr>
          <a:lstStyle/>
          <a:p>
            <a:pPr algn="ctr"/>
            <a:r>
              <a:rPr lang="el-GR" sz="4500" b="1" dirty="0" err="1"/>
              <a:t>ΔιαλεκτΟΛΟΓΙΑ</a:t>
            </a:r>
            <a:br>
              <a:rPr lang="el-GR" sz="4000" dirty="0"/>
            </a:br>
            <a:br>
              <a:rPr lang="el-GR" sz="4000" dirty="0"/>
            </a:br>
            <a:r>
              <a:rPr lang="el-GR" sz="4000" b="1" dirty="0"/>
              <a:t>Ενότητα 2: Γλωσσικές στάσεις                                       </a:t>
            </a:r>
            <a:br>
              <a:rPr lang="el-GR" sz="4000" b="1" dirty="0"/>
            </a:br>
            <a:r>
              <a:rPr lang="el-GR" sz="4000" b="1" dirty="0"/>
              <a:t> </a:t>
            </a:r>
            <a:br>
              <a:rPr lang="el-GR" sz="4000" b="1" dirty="0"/>
            </a:br>
            <a:endParaRPr lang="el-GR" sz="4000" dirty="0"/>
          </a:p>
        </p:txBody>
      </p:sp>
      <p:sp>
        <p:nvSpPr>
          <p:cNvPr id="4" name="Text Box 8">
            <a:extLst>
              <a:ext uri="{FF2B5EF4-FFF2-40B4-BE49-F238E27FC236}">
                <a16:creationId xmlns:a16="http://schemas.microsoft.com/office/drawing/2014/main" id="{6D7D0C18-16EB-5D43-B86E-CE6C0BF4A15B}"/>
              </a:ext>
            </a:extLst>
          </p:cNvPr>
          <p:cNvSpPr txBox="1">
            <a:spLocks noChangeArrowheads="1"/>
          </p:cNvSpPr>
          <p:nvPr/>
        </p:nvSpPr>
        <p:spPr bwMode="auto">
          <a:xfrm>
            <a:off x="6893655" y="5301818"/>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
        <p:nvSpPr>
          <p:cNvPr id="5" name="Υπότιτλος 2">
            <a:extLst>
              <a:ext uri="{FF2B5EF4-FFF2-40B4-BE49-F238E27FC236}">
                <a16:creationId xmlns:a16="http://schemas.microsoft.com/office/drawing/2014/main" id="{CA3C21FB-059D-C94A-A345-D575707EB070}"/>
              </a:ext>
            </a:extLst>
          </p:cNvPr>
          <p:cNvSpPr>
            <a:spLocks noGrp="1"/>
          </p:cNvSpPr>
          <p:nvPr>
            <p:ph type="subTitle" idx="1"/>
          </p:nvPr>
        </p:nvSpPr>
        <p:spPr>
          <a:xfrm>
            <a:off x="1069848" y="4389120"/>
            <a:ext cx="7891272" cy="1069848"/>
          </a:xfrm>
        </p:spPr>
        <p:txBody>
          <a:bodyPr/>
          <a:lstStyle/>
          <a:p>
            <a:r>
              <a:rPr lang="el-GR" dirty="0"/>
              <a:t>2</a:t>
            </a:r>
            <a:r>
              <a:rPr lang="el-GR" baseline="30000" dirty="0"/>
              <a:t>η</a:t>
            </a:r>
            <a:r>
              <a:rPr lang="el-GR" dirty="0"/>
              <a:t> Διάλεξη</a:t>
            </a:r>
          </a:p>
        </p:txBody>
      </p:sp>
    </p:spTree>
    <p:extLst>
      <p:ext uri="{BB962C8B-B14F-4D97-AF65-F5344CB8AC3E}">
        <p14:creationId xmlns:p14="http://schemas.microsoft.com/office/powerpoint/2010/main" val="267569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19703"/>
            <a:ext cx="10058400" cy="1609344"/>
          </a:xfrm>
        </p:spPr>
        <p:txBody>
          <a:bodyPr/>
          <a:lstStyle/>
          <a:p>
            <a:r>
              <a:rPr lang="el-GR" dirty="0"/>
              <a:t>σχεση γλωσσασ </a:t>
            </a:r>
            <a:br>
              <a:rPr lang="el-GR" dirty="0"/>
            </a:br>
            <a:r>
              <a:rPr lang="el-GR" dirty="0"/>
              <a:t>&amp; διαλεκτικου συνεχουσ</a:t>
            </a:r>
          </a:p>
        </p:txBody>
      </p:sp>
      <p:sp>
        <p:nvSpPr>
          <p:cNvPr id="3" name="Content Placeholder 2"/>
          <p:cNvSpPr>
            <a:spLocks noGrp="1"/>
          </p:cNvSpPr>
          <p:nvPr>
            <p:ph idx="1"/>
          </p:nvPr>
        </p:nvSpPr>
        <p:spPr>
          <a:xfrm>
            <a:off x="605481" y="2483100"/>
            <a:ext cx="10522767" cy="4139129"/>
          </a:xfrm>
        </p:spPr>
        <p:txBody>
          <a:bodyPr>
            <a:normAutofit lnSpcReduction="10000"/>
          </a:bodyPr>
          <a:lstStyle/>
          <a:p>
            <a:pPr>
              <a:lnSpc>
                <a:spcPct val="110000"/>
              </a:lnSpc>
            </a:pPr>
            <a:r>
              <a:rPr lang="en-US" dirty="0"/>
              <a:t>Trudgill</a:t>
            </a:r>
            <a:r>
              <a:rPr lang="el-GR" dirty="0"/>
              <a:t>  </a:t>
            </a:r>
            <a:r>
              <a:rPr lang="el-GR" dirty="0">
                <a:sym typeface="Wingdings" panose="05000000000000000000" pitchFamily="2" charset="2"/>
              </a:rPr>
              <a:t> </a:t>
            </a:r>
            <a:r>
              <a:rPr lang="el-GR" dirty="0"/>
              <a:t>διαπιστώνοντας ότι μέχρι τη δεκαετία του 1960 οι όροι διάλεκτος &amp; γλώσσα χαρακτηρίζονταν από </a:t>
            </a:r>
            <a:r>
              <a:rPr lang="el-GR" b="1" dirty="0" err="1">
                <a:solidFill>
                  <a:schemeClr val="accent1"/>
                </a:solidFill>
              </a:rPr>
              <a:t>στατικότητα</a:t>
            </a:r>
            <a:r>
              <a:rPr lang="el-GR" dirty="0"/>
              <a:t> αφού αντιμετωπίζονταν ως οντότητες που </a:t>
            </a:r>
            <a:r>
              <a:rPr lang="el-GR" b="1" dirty="0">
                <a:solidFill>
                  <a:schemeClr val="accent1"/>
                </a:solidFill>
              </a:rPr>
              <a:t>δεν</a:t>
            </a:r>
            <a:r>
              <a:rPr lang="el-GR" b="1" dirty="0"/>
              <a:t> </a:t>
            </a:r>
            <a:r>
              <a:rPr lang="el-GR" dirty="0"/>
              <a:t>επηρεάζονται από εξωτερικούς παράγοντες</a:t>
            </a:r>
          </a:p>
          <a:p>
            <a:pPr>
              <a:lnSpc>
                <a:spcPct val="110000"/>
              </a:lnSpc>
            </a:pPr>
            <a:endParaRPr lang="el-GR" dirty="0"/>
          </a:p>
          <a:p>
            <a:pPr>
              <a:lnSpc>
                <a:spcPct val="110000"/>
              </a:lnSpc>
            </a:pPr>
            <a:r>
              <a:rPr lang="en-US" dirty="0"/>
              <a:t>Trudgill</a:t>
            </a:r>
            <a:r>
              <a:rPr lang="el-GR" dirty="0"/>
              <a:t>  </a:t>
            </a:r>
            <a:r>
              <a:rPr lang="el-GR" dirty="0">
                <a:sym typeface="Wingdings" panose="05000000000000000000" pitchFamily="2" charset="2"/>
              </a:rPr>
              <a:t> προτείνει να ορίζονται με βάση τον </a:t>
            </a:r>
            <a:r>
              <a:rPr lang="el-GR" b="1" dirty="0">
                <a:solidFill>
                  <a:schemeClr val="accent1"/>
                </a:solidFill>
                <a:sym typeface="Wingdings" panose="05000000000000000000" pitchFamily="2" charset="2"/>
              </a:rPr>
              <a:t>τρόπο αλλαγής </a:t>
            </a:r>
            <a:r>
              <a:rPr lang="el-GR" dirty="0">
                <a:sym typeface="Wingdings" panose="05000000000000000000" pitchFamily="2" charset="2"/>
              </a:rPr>
              <a:t>των γλωσσικών συστημάτων </a:t>
            </a:r>
            <a:endParaRPr lang="el-GR" dirty="0"/>
          </a:p>
          <a:p>
            <a:pPr marL="0" indent="0" algn="ctr">
              <a:lnSpc>
                <a:spcPct val="110000"/>
              </a:lnSpc>
              <a:buNone/>
            </a:pPr>
            <a:endParaRPr lang="el-GR" u="sng" dirty="0"/>
          </a:p>
          <a:p>
            <a:pPr>
              <a:lnSpc>
                <a:spcPct val="110000"/>
              </a:lnSpc>
            </a:pPr>
            <a:r>
              <a:rPr lang="el-GR" b="1" dirty="0">
                <a:solidFill>
                  <a:schemeClr val="accent1"/>
                </a:solidFill>
              </a:rPr>
              <a:t>αυτόνομη ποικιλία</a:t>
            </a:r>
            <a:r>
              <a:rPr lang="el-GR" dirty="0"/>
              <a:t>: ανεξάρτητη οντότητα, κωδικοποίηση / προτυποποίηση</a:t>
            </a:r>
          </a:p>
          <a:p>
            <a:pPr marL="0" indent="0">
              <a:lnSpc>
                <a:spcPct val="110000"/>
              </a:lnSpc>
              <a:buNone/>
            </a:pPr>
            <a:r>
              <a:rPr lang="el-GR" dirty="0"/>
              <a:t>   </a:t>
            </a:r>
          </a:p>
          <a:p>
            <a:pPr>
              <a:lnSpc>
                <a:spcPct val="110000"/>
              </a:lnSpc>
            </a:pPr>
            <a:r>
              <a:rPr lang="el-GR" b="1" dirty="0">
                <a:solidFill>
                  <a:schemeClr val="accent1"/>
                </a:solidFill>
              </a:rPr>
              <a:t>ετερόνομη ποικιλία</a:t>
            </a:r>
            <a:r>
              <a:rPr lang="el-GR" dirty="0"/>
              <a:t>:  εξαρτημένη οντότητα, τείνει προς μια άλλη</a:t>
            </a:r>
          </a:p>
          <a:p>
            <a:pPr marL="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74927">
            <a:off x="9983792" y="5199604"/>
            <a:ext cx="1699961" cy="130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49978561-4667-3647-AFEC-2434F4AD0C00}"/>
              </a:ext>
            </a:extLst>
          </p:cNvPr>
          <p:cNvSpPr txBox="1"/>
          <p:nvPr/>
        </p:nvSpPr>
        <p:spPr>
          <a:xfrm>
            <a:off x="2490673" y="1729047"/>
            <a:ext cx="6367549" cy="754053"/>
          </a:xfrm>
          <a:prstGeom prst="rect">
            <a:avLst/>
          </a:prstGeom>
          <a:noFill/>
        </p:spPr>
        <p:txBody>
          <a:bodyPr wrap="square" rtlCol="0">
            <a:spAutoFit/>
          </a:bodyPr>
          <a:lstStyle/>
          <a:p>
            <a:r>
              <a:rPr lang="el-GR" sz="2500" u="sng" dirty="0">
                <a:uFill>
                  <a:solidFill>
                    <a:schemeClr val="accent1"/>
                  </a:solidFill>
                </a:uFill>
              </a:rPr>
              <a:t>κριτήριο της αυτονομίας &amp; ετερονομίας</a:t>
            </a:r>
          </a:p>
          <a:p>
            <a:endParaRPr lang="el-GR" dirty="0"/>
          </a:p>
        </p:txBody>
      </p:sp>
      <p:pic>
        <p:nvPicPr>
          <p:cNvPr id="6" name="Picture 2">
            <a:extLst>
              <a:ext uri="{FF2B5EF4-FFF2-40B4-BE49-F238E27FC236}">
                <a16:creationId xmlns:a16="http://schemas.microsoft.com/office/drawing/2014/main" id="{6B4B5343-78D8-0B49-9A69-B5DF9A268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0062" y="1037069"/>
            <a:ext cx="1486703" cy="906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94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κριτηριο αυτονομιασ &amp; ετερονομιασ</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3495" y="2093976"/>
            <a:ext cx="2469095" cy="1847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559" y="2127308"/>
            <a:ext cx="1966539" cy="167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636" y="2252726"/>
            <a:ext cx="1808639" cy="155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598" y="2127806"/>
            <a:ext cx="2359025"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03714">
            <a:off x="9784792" y="365481"/>
            <a:ext cx="1741752" cy="117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ED64EE5-82A0-504C-919C-C9AEA2E4C2D4}"/>
              </a:ext>
            </a:extLst>
          </p:cNvPr>
          <p:cNvSpPr txBox="1"/>
          <p:nvPr/>
        </p:nvSpPr>
        <p:spPr>
          <a:xfrm>
            <a:off x="166256" y="4035061"/>
            <a:ext cx="3574472" cy="2769989"/>
          </a:xfrm>
          <a:prstGeom prst="rect">
            <a:avLst/>
          </a:prstGeom>
          <a:noFill/>
        </p:spPr>
        <p:txBody>
          <a:bodyPr wrap="square" rtlCol="0">
            <a:spAutoFit/>
          </a:bodyPr>
          <a:lstStyle/>
          <a:p>
            <a:pPr marL="171450" indent="-171450" algn="just">
              <a:buFont typeface="Arial" panose="020B0604020202020204" pitchFamily="34" charset="0"/>
              <a:buChar char="•"/>
            </a:pPr>
            <a:r>
              <a:rPr lang="el-GR" sz="1200" dirty="0"/>
              <a:t>Στην περίπτωση του δυτικού γερμανικού συνεχούς, οι διάλεκτοι της ολλανδικής γλώσσας είναι ετερόνομες προς την επίσημη ολλανδική ενώ οι διάλεκτοι της γερμανικής γλώσσας είναι ετερόνομες προς την επίσημη γερμανική. </a:t>
            </a:r>
          </a:p>
          <a:p>
            <a:pPr algn="just"/>
            <a:endParaRPr lang="el-GR" sz="1200" dirty="0"/>
          </a:p>
          <a:p>
            <a:pPr marL="171450" indent="-171450" algn="just">
              <a:buFont typeface="Arial" panose="020B0604020202020204" pitchFamily="34" charset="0"/>
              <a:buChar char="•"/>
            </a:pPr>
            <a:r>
              <a:rPr lang="el-GR" sz="1200" dirty="0"/>
              <a:t>Με άλλα λόγια, οι ομιλητές/</a:t>
            </a:r>
            <a:r>
              <a:rPr lang="el-GR" sz="1200" dirty="0" err="1"/>
              <a:t>τριες</a:t>
            </a:r>
            <a:r>
              <a:rPr lang="el-GR" sz="1200" dirty="0"/>
              <a:t> των ολλανδικών διαλέκτων θεωρούν ότι μιλούν την ολλανδική, ότι γράφουν και διαβάζουν την ολλανδική και ότι αλλαγές στις διαλέκτους τους είναι προσανατολισμένες στην ολλανδική και άρα θεωρούν την ολλανδική ως πρότυπη γλώσσα.</a:t>
            </a:r>
          </a:p>
          <a:p>
            <a:endParaRPr lang="el-GR" dirty="0"/>
          </a:p>
        </p:txBody>
      </p:sp>
      <p:sp>
        <p:nvSpPr>
          <p:cNvPr id="4" name="TextBox 3">
            <a:extLst>
              <a:ext uri="{FF2B5EF4-FFF2-40B4-BE49-F238E27FC236}">
                <a16:creationId xmlns:a16="http://schemas.microsoft.com/office/drawing/2014/main" id="{C85EDE04-0C11-AA42-98A5-0A28ABC02D56}"/>
              </a:ext>
            </a:extLst>
          </p:cNvPr>
          <p:cNvSpPr txBox="1"/>
          <p:nvPr/>
        </p:nvSpPr>
        <p:spPr>
          <a:xfrm>
            <a:off x="3910559" y="4035061"/>
            <a:ext cx="2644419" cy="2308324"/>
          </a:xfrm>
          <a:prstGeom prst="rect">
            <a:avLst/>
          </a:prstGeom>
          <a:noFill/>
        </p:spPr>
        <p:txBody>
          <a:bodyPr wrap="square" rtlCol="0">
            <a:spAutoFit/>
          </a:bodyPr>
          <a:lstStyle/>
          <a:p>
            <a:pPr marL="171450" indent="-171450">
              <a:buFont typeface="Arial" panose="020B0604020202020204" pitchFamily="34" charset="0"/>
              <a:buChar char="•"/>
            </a:pPr>
            <a:r>
              <a:rPr lang="el-GR" sz="1200" dirty="0"/>
              <a:t>Η σημερινή νότια Σουηδία, ως το 1658 αποτελούσε τμήμα της Δανίας.</a:t>
            </a:r>
          </a:p>
          <a:p>
            <a:pPr marL="171450" indent="-171450">
              <a:buFont typeface="Arial" panose="020B0604020202020204" pitchFamily="34" charset="0"/>
              <a:buChar char="•"/>
            </a:pPr>
            <a:r>
              <a:rPr lang="el-GR" sz="1200" dirty="0"/>
              <a:t> Ως τότε, οι διάλεκτοι σε εκείνο το τμήμα του συνεχούς θεωρούνταν διάλεκτοι της δανικής. </a:t>
            </a:r>
          </a:p>
          <a:p>
            <a:pPr marL="171450" indent="-171450">
              <a:buFont typeface="Arial" panose="020B0604020202020204" pitchFamily="34" charset="0"/>
              <a:buChar char="•"/>
            </a:pPr>
            <a:r>
              <a:rPr lang="el-GR" sz="1200" dirty="0"/>
              <a:t>Μετά την ενσωμάτωσή της με τη Σουηδία, θεωρήθηκαν διάλεκτοι της σουηδικής. </a:t>
            </a:r>
          </a:p>
          <a:p>
            <a:pPr marL="171450" indent="-171450">
              <a:buFont typeface="Arial" panose="020B0604020202020204" pitchFamily="34" charset="0"/>
              <a:buChar char="•"/>
            </a:pPr>
            <a:r>
              <a:rPr lang="el-GR" sz="1200" dirty="0"/>
              <a:t>Οι διάλεκτοι δεν είχαν αλλάξει γλωσσικά αλλά είχε αλλάξει το καθεστώς ετερονομίας τους</a:t>
            </a:r>
          </a:p>
        </p:txBody>
      </p:sp>
      <p:sp>
        <p:nvSpPr>
          <p:cNvPr id="5" name="TextBox 4">
            <a:extLst>
              <a:ext uri="{FF2B5EF4-FFF2-40B4-BE49-F238E27FC236}">
                <a16:creationId xmlns:a16="http://schemas.microsoft.com/office/drawing/2014/main" id="{73122379-64D9-3C44-8997-854607823CF0}"/>
              </a:ext>
            </a:extLst>
          </p:cNvPr>
          <p:cNvSpPr txBox="1"/>
          <p:nvPr/>
        </p:nvSpPr>
        <p:spPr>
          <a:xfrm>
            <a:off x="7057505" y="4156364"/>
            <a:ext cx="1995055" cy="1661993"/>
          </a:xfrm>
          <a:prstGeom prst="rect">
            <a:avLst/>
          </a:prstGeom>
          <a:noFill/>
        </p:spPr>
        <p:txBody>
          <a:bodyPr wrap="square" rtlCol="0">
            <a:spAutoFit/>
          </a:bodyPr>
          <a:lstStyle/>
          <a:p>
            <a:pPr marL="171450" indent="-171450">
              <a:buFont typeface="Arial" panose="020B0604020202020204" pitchFamily="34" charset="0"/>
              <a:buChar char="•"/>
            </a:pPr>
            <a:r>
              <a:rPr lang="el-GR" sz="1200" dirty="0"/>
              <a:t>Τα </a:t>
            </a:r>
            <a:r>
              <a:rPr lang="el-GR" sz="1200" dirty="0" err="1"/>
              <a:t>Αφρικάανς</a:t>
            </a:r>
            <a:r>
              <a:rPr lang="el-GR" sz="1200" dirty="0"/>
              <a:t> αναγνωρίστηκαν το 1920 ως ανεξάρτητη γλώσσα της Νότιας Αφρικής, ως τότε θεωρούνταν ετερόνομη της ολλανδικής.</a:t>
            </a:r>
          </a:p>
          <a:p>
            <a:endParaRPr lang="el-GR" dirty="0"/>
          </a:p>
        </p:txBody>
      </p:sp>
      <p:sp>
        <p:nvSpPr>
          <p:cNvPr id="6" name="TextBox 5">
            <a:extLst>
              <a:ext uri="{FF2B5EF4-FFF2-40B4-BE49-F238E27FC236}">
                <a16:creationId xmlns:a16="http://schemas.microsoft.com/office/drawing/2014/main" id="{E9A391D5-645F-F34B-B97D-A0E75D2098E6}"/>
              </a:ext>
            </a:extLst>
          </p:cNvPr>
          <p:cNvSpPr txBox="1"/>
          <p:nvPr/>
        </p:nvSpPr>
        <p:spPr>
          <a:xfrm>
            <a:off x="9326964" y="4088011"/>
            <a:ext cx="2374773" cy="2585323"/>
          </a:xfrm>
          <a:prstGeom prst="rect">
            <a:avLst/>
          </a:prstGeom>
          <a:noFill/>
        </p:spPr>
        <p:txBody>
          <a:bodyPr wrap="square" rtlCol="0">
            <a:spAutoFit/>
          </a:bodyPr>
          <a:lstStyle/>
          <a:p>
            <a:pPr marL="171450" indent="-171450">
              <a:buFont typeface="Arial" panose="020B0604020202020204" pitchFamily="34" charset="0"/>
              <a:buChar char="•"/>
            </a:pPr>
            <a:r>
              <a:rPr lang="el-GR" sz="1200" dirty="0"/>
              <a:t>Η αγγλική της Βόρειας Αμερικής θεωρούνταν παλαιότερα ετερόνομη ως προς τη βρετανική αγγλική ενώ σήμερα η αμερικανική θεωρείται αυτόνομη ποικιλία (όπως και η καναδική). </a:t>
            </a:r>
          </a:p>
          <a:p>
            <a:endParaRPr lang="el-GR" sz="1200" dirty="0"/>
          </a:p>
          <a:p>
            <a:pPr marL="171450" indent="-171450">
              <a:buFont typeface="Arial" panose="020B0604020202020204" pitchFamily="34" charset="0"/>
              <a:buChar char="•"/>
            </a:pPr>
            <a:r>
              <a:rPr lang="el-GR" sz="1200" dirty="0"/>
              <a:t>Η γαλλική του Καναδά ωστόσο ακόμα θεωρείται ετερόνομη της ευρωπαϊκής γαλλικής.</a:t>
            </a:r>
          </a:p>
          <a:p>
            <a:endParaRPr lang="el-GR" dirty="0"/>
          </a:p>
        </p:txBody>
      </p:sp>
    </p:spTree>
    <p:extLst>
      <p:ext uri="{BB962C8B-B14F-4D97-AF65-F5344CB8AC3E}">
        <p14:creationId xmlns:p14="http://schemas.microsoft.com/office/powerpoint/2010/main" val="371359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p>
        </p:txBody>
      </p:sp>
      <p:sp>
        <p:nvSpPr>
          <p:cNvPr id="3" name="Content Placeholder 2"/>
          <p:cNvSpPr>
            <a:spLocks noGrp="1"/>
          </p:cNvSpPr>
          <p:nvPr>
            <p:ph idx="1"/>
          </p:nvPr>
        </p:nvSpPr>
        <p:spPr/>
        <p:txBody>
          <a:bodyPr/>
          <a:lstStyle/>
          <a:p>
            <a:pPr>
              <a:lnSpc>
                <a:spcPct val="150000"/>
              </a:lnSpc>
            </a:pPr>
            <a:r>
              <a:rPr lang="el-GR" b="1" u="sng" dirty="0">
                <a:uFill>
                  <a:solidFill>
                    <a:schemeClr val="accent2"/>
                  </a:solidFill>
                </a:uFill>
              </a:rPr>
              <a:t>7.097 γλώσσες </a:t>
            </a:r>
            <a:r>
              <a:rPr lang="el-GR" b="1" dirty="0"/>
              <a:t>(Ethnologue)</a:t>
            </a:r>
          </a:p>
          <a:p>
            <a:pPr>
              <a:lnSpc>
                <a:spcPct val="150000"/>
              </a:lnSpc>
            </a:pPr>
            <a:r>
              <a:rPr lang="el-GR" b="1" dirty="0"/>
              <a:t>το 90% - 50% των γλωσσών θα βρίσκεται υπό απειλή ή θα έχει εξαφανιστεί μέχρι το 2100</a:t>
            </a:r>
          </a:p>
          <a:p>
            <a:pPr>
              <a:lnSpc>
                <a:spcPct val="150000"/>
              </a:lnSpc>
            </a:pPr>
            <a:r>
              <a:rPr lang="el-GR" b="1" dirty="0">
                <a:solidFill>
                  <a:schemeClr val="accent1"/>
                </a:solidFill>
              </a:rPr>
              <a:t>μικρός αριθμός </a:t>
            </a:r>
            <a:r>
              <a:rPr lang="el-GR" b="1" dirty="0"/>
              <a:t>γλωσσών μιλιούνται από το μεγαλύτερο μέρος του παγκόσμιου πληθυσμού </a:t>
            </a:r>
          </a:p>
          <a:p>
            <a:pPr>
              <a:lnSpc>
                <a:spcPct val="150000"/>
              </a:lnSpc>
            </a:pPr>
            <a:r>
              <a:rPr lang="el-GR" b="1" dirty="0">
                <a:solidFill>
                  <a:schemeClr val="accent1"/>
                </a:solidFill>
              </a:rPr>
              <a:t>μεγάλος αριθμός </a:t>
            </a:r>
            <a:r>
              <a:rPr lang="el-GR" b="1" dirty="0"/>
              <a:t>γλωσσών που μιλιούνται από χιλιάδες ή εκατοντάδες ομιλητές/τριες</a:t>
            </a:r>
          </a:p>
        </p:txBody>
      </p:sp>
    </p:spTree>
    <p:extLst>
      <p:ext uri="{BB962C8B-B14F-4D97-AF65-F5344CB8AC3E}">
        <p14:creationId xmlns:p14="http://schemas.microsoft.com/office/powerpoint/2010/main" val="329807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endParaRPr lang="el-GR" dirty="0"/>
          </a:p>
        </p:txBody>
      </p:sp>
      <p:sp>
        <p:nvSpPr>
          <p:cNvPr id="3" name="Content Placeholder 2"/>
          <p:cNvSpPr>
            <a:spLocks noGrp="1"/>
          </p:cNvSpPr>
          <p:nvPr>
            <p:ph idx="1"/>
          </p:nvPr>
        </p:nvSpPr>
        <p:spPr/>
        <p:txBody>
          <a:bodyPr>
            <a:normAutofit lnSpcReduction="10000"/>
          </a:bodyPr>
          <a:lstStyle/>
          <a:p>
            <a:pPr>
              <a:lnSpc>
                <a:spcPct val="150000"/>
              </a:lnSpc>
            </a:pPr>
            <a:r>
              <a:rPr lang="el-GR" b="1" dirty="0"/>
              <a:t>το </a:t>
            </a:r>
            <a:r>
              <a:rPr lang="el-GR" b="1" dirty="0">
                <a:solidFill>
                  <a:schemeClr val="accent1"/>
                </a:solidFill>
              </a:rPr>
              <a:t>5% των γλωσσών </a:t>
            </a:r>
            <a:r>
              <a:rPr lang="el-GR" b="1" dirty="0"/>
              <a:t>(δηλαδή περίπου 350 γλώσσες)  </a:t>
            </a:r>
            <a:r>
              <a:rPr lang="el-GR" b="1" dirty="0">
                <a:sym typeface="Wingdings" panose="05000000000000000000" pitchFamily="2" charset="2"/>
              </a:rPr>
              <a:t> </a:t>
            </a:r>
            <a:r>
              <a:rPr lang="el-GR" b="1" dirty="0">
                <a:solidFill>
                  <a:schemeClr val="accent1"/>
                </a:solidFill>
              </a:rPr>
              <a:t>94%</a:t>
            </a:r>
            <a:r>
              <a:rPr lang="el-GR" b="1" dirty="0"/>
              <a:t> του πληθυσμού</a:t>
            </a:r>
          </a:p>
          <a:p>
            <a:pPr>
              <a:lnSpc>
                <a:spcPct val="150000"/>
              </a:lnSpc>
            </a:pPr>
            <a:r>
              <a:rPr lang="el-GR" b="1" dirty="0"/>
              <a:t>το </a:t>
            </a:r>
            <a:r>
              <a:rPr lang="el-GR" b="1" dirty="0">
                <a:solidFill>
                  <a:schemeClr val="accent1"/>
                </a:solidFill>
              </a:rPr>
              <a:t>95% των γλωσσών </a:t>
            </a:r>
            <a:r>
              <a:rPr lang="el-GR" b="1" dirty="0"/>
              <a:t>αντιστοιχούν στο </a:t>
            </a:r>
            <a:r>
              <a:rPr lang="el-GR" b="1" dirty="0">
                <a:solidFill>
                  <a:schemeClr val="accent1"/>
                </a:solidFill>
              </a:rPr>
              <a:t>6%</a:t>
            </a:r>
            <a:r>
              <a:rPr lang="el-GR" b="1" dirty="0"/>
              <a:t> του πληθυσμού</a:t>
            </a:r>
          </a:p>
          <a:p>
            <a:pPr>
              <a:lnSpc>
                <a:spcPct val="150000"/>
              </a:lnSpc>
            </a:pPr>
            <a:r>
              <a:rPr lang="el-GR" b="1" dirty="0">
                <a:solidFill>
                  <a:schemeClr val="accent1"/>
                </a:solidFill>
              </a:rPr>
              <a:t>8 γλώσσες </a:t>
            </a:r>
            <a:r>
              <a:rPr lang="el-GR" b="1" dirty="0"/>
              <a:t>μιλιούνται η καθεμιά  από </a:t>
            </a:r>
            <a:r>
              <a:rPr lang="el-GR" b="1" dirty="0">
                <a:solidFill>
                  <a:schemeClr val="accent1"/>
                </a:solidFill>
              </a:rPr>
              <a:t>100 εκατομμύρια </a:t>
            </a:r>
            <a:r>
              <a:rPr lang="el-GR" b="1" dirty="0"/>
              <a:t>ομιλητές/τριες  και πάνω </a:t>
            </a:r>
          </a:p>
          <a:p>
            <a:pPr marL="0" indent="0">
              <a:lnSpc>
                <a:spcPct val="150000"/>
              </a:lnSpc>
              <a:buNone/>
            </a:pPr>
            <a:r>
              <a:rPr lang="el-GR" b="1" dirty="0"/>
              <a:t> - μανδαρίνικα, ισπανικά, αγγλικά, μπενγκάλι, χίντι</a:t>
            </a:r>
          </a:p>
          <a:p>
            <a:pPr marL="0" indent="0">
              <a:lnSpc>
                <a:spcPct val="150000"/>
              </a:lnSpc>
              <a:buNone/>
            </a:pPr>
            <a:r>
              <a:rPr lang="el-GR" b="1" dirty="0"/>
              <a:t>-  πορτογαλικά, ρωσικά, γιαπωνέζικα</a:t>
            </a:r>
          </a:p>
          <a:p>
            <a:pPr>
              <a:lnSpc>
                <a:spcPct val="150000"/>
              </a:lnSpc>
            </a:pPr>
            <a:r>
              <a:rPr lang="el-GR" b="1" dirty="0"/>
              <a:t>αν οι αραβικές διάλεκτοι εκληφθούν ως μία γλώσσα, συνδυαστικά ξεπερνούν τα ρωσικά ή τα γιαπωνέζικα</a:t>
            </a:r>
          </a:p>
          <a:p>
            <a:endParaRPr lang="el-GR" dirty="0"/>
          </a:p>
        </p:txBody>
      </p:sp>
    </p:spTree>
    <p:extLst>
      <p:ext uri="{BB962C8B-B14F-4D97-AF65-F5344CB8AC3E}">
        <p14:creationId xmlns:p14="http://schemas.microsoft.com/office/powerpoint/2010/main" val="422151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81691" y="2016124"/>
            <a:ext cx="4004957" cy="3771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67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endParaRPr lang="el-G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84625" y="2393950"/>
            <a:ext cx="42291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379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a:t>
            </a:r>
            <a:endParaRPr lang="el-G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92575" y="2260600"/>
            <a:ext cx="40132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43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Γλωσσεσ του κοσμου</a:t>
            </a:r>
            <a:br>
              <a:rPr lang="el-GR" dirty="0"/>
            </a:br>
            <a:r>
              <a:rPr lang="el-GR" sz="2000" dirty="0"/>
              <a:t>ΣΤΑΤΙΣΤΙΚΑ  - κατανομη αριθμου χωρων </a:t>
            </a:r>
            <a:endParaRPr lang="el-GR"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327525" y="2393950"/>
            <a:ext cx="35433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502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Απειλουμενεσ γλωσσεσ</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38425" y="2774950"/>
            <a:ext cx="69215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0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Μειονοτικεσ γλωσσεσ</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90361" y="2120900"/>
            <a:ext cx="6417627"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525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a:t>
            </a:r>
            <a:r>
              <a:rPr lang="en-GB" dirty="0"/>
              <a:t>vs </a:t>
            </a:r>
            <a:r>
              <a:rPr lang="el-GR" dirty="0"/>
              <a:t>διαλεκτοσ</a:t>
            </a:r>
            <a:endParaRPr lang="en-GB" dirty="0"/>
          </a:p>
        </p:txBody>
      </p:sp>
      <p:sp>
        <p:nvSpPr>
          <p:cNvPr id="4" name="Content Placeholder 3"/>
          <p:cNvSpPr>
            <a:spLocks noGrp="1"/>
          </p:cNvSpPr>
          <p:nvPr>
            <p:ph idx="1"/>
          </p:nvPr>
        </p:nvSpPr>
        <p:spPr>
          <a:xfrm>
            <a:off x="1451583" y="2015734"/>
            <a:ext cx="4034817" cy="34506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l-GR" sz="3200" dirty="0"/>
              <a:t>γλώσσα</a:t>
            </a:r>
          </a:p>
        </p:txBody>
      </p:sp>
      <p:sp>
        <p:nvSpPr>
          <p:cNvPr id="5" name="Oval 4"/>
          <p:cNvSpPr/>
          <p:nvPr/>
        </p:nvSpPr>
        <p:spPr>
          <a:xfrm>
            <a:off x="4614506" y="3099318"/>
            <a:ext cx="2710024" cy="1923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διάλεκτος</a:t>
            </a:r>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953006"/>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946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424ED-3B6D-8548-B027-2A0C4149CB59}"/>
              </a:ext>
            </a:extLst>
          </p:cNvPr>
          <p:cNvSpPr>
            <a:spLocks noGrp="1"/>
          </p:cNvSpPr>
          <p:nvPr>
            <p:ph type="title"/>
          </p:nvPr>
        </p:nvSpPr>
        <p:spPr/>
        <p:txBody>
          <a:bodyPr/>
          <a:lstStyle/>
          <a:p>
            <a:r>
              <a:rPr lang="el-GR" dirty="0" err="1"/>
              <a:t>Γλωσσικεσ</a:t>
            </a:r>
            <a:r>
              <a:rPr lang="el-GR" dirty="0"/>
              <a:t> </a:t>
            </a:r>
            <a:r>
              <a:rPr lang="el-GR" dirty="0" err="1"/>
              <a:t>στασεισ</a:t>
            </a:r>
            <a:endParaRPr lang="el-GR" dirty="0"/>
          </a:p>
        </p:txBody>
      </p:sp>
      <p:sp>
        <p:nvSpPr>
          <p:cNvPr id="3" name="Θέση περιεχομένου 2">
            <a:extLst>
              <a:ext uri="{FF2B5EF4-FFF2-40B4-BE49-F238E27FC236}">
                <a16:creationId xmlns:a16="http://schemas.microsoft.com/office/drawing/2014/main" id="{C2BFC071-3E3E-3A4F-9C14-089712BC02C7}"/>
              </a:ext>
            </a:extLst>
          </p:cNvPr>
          <p:cNvSpPr>
            <a:spLocks noGrp="1"/>
          </p:cNvSpPr>
          <p:nvPr>
            <p:ph idx="1"/>
          </p:nvPr>
        </p:nvSpPr>
        <p:spPr>
          <a:xfrm>
            <a:off x="654908" y="2350096"/>
            <a:ext cx="10398526" cy="4310195"/>
          </a:xfrm>
        </p:spPr>
        <p:txBody>
          <a:bodyPr>
            <a:normAutofit fontScale="92500"/>
          </a:bodyPr>
          <a:lstStyle/>
          <a:p>
            <a:pPr algn="just">
              <a:lnSpc>
                <a:spcPct val="100000"/>
              </a:lnSpc>
            </a:pPr>
            <a:r>
              <a:rPr lang="el-GR" sz="2300" dirty="0"/>
              <a:t>Οι γλωσσικοί τύποι στους οποίους καταφεύγουν οι ομιλητές/</a:t>
            </a:r>
            <a:r>
              <a:rPr lang="el-GR" sz="2300" dirty="0" err="1"/>
              <a:t>τριες</a:t>
            </a:r>
            <a:r>
              <a:rPr lang="el-GR" sz="2300" dirty="0"/>
              <a:t> μπορεί να χρησιμοποιούνται ως </a:t>
            </a:r>
            <a:r>
              <a:rPr lang="el-GR" sz="2300" dirty="0" err="1"/>
              <a:t>ενδείκτες</a:t>
            </a:r>
            <a:r>
              <a:rPr lang="el-GR" sz="2300" dirty="0"/>
              <a:t> ταυτότητας/κοινωνικών χαρακτηριστικών. </a:t>
            </a:r>
          </a:p>
          <a:p>
            <a:pPr algn="just">
              <a:lnSpc>
                <a:spcPct val="100000"/>
              </a:lnSpc>
            </a:pPr>
            <a:endParaRPr lang="el-GR" sz="2300" dirty="0"/>
          </a:p>
          <a:p>
            <a:pPr algn="just">
              <a:lnSpc>
                <a:spcPct val="100000"/>
              </a:lnSpc>
            </a:pPr>
            <a:r>
              <a:rPr lang="el-GR" sz="2300" dirty="0"/>
              <a:t>Στην περίπτωση αυτή, οι ομιλητές/</a:t>
            </a:r>
            <a:r>
              <a:rPr lang="el-GR" sz="2300" dirty="0" err="1"/>
              <a:t>τριες</a:t>
            </a:r>
            <a:r>
              <a:rPr lang="el-GR" sz="2300" dirty="0"/>
              <a:t> επιλέγουν συγκεκριμένους γλωσσικούς τύπους προκειμένου να κατασκευάσουν την/τις ταυτότητά/</a:t>
            </a:r>
            <a:r>
              <a:rPr lang="el-GR" sz="2300" dirty="0" err="1"/>
              <a:t>ές</a:t>
            </a:r>
            <a:r>
              <a:rPr lang="el-GR" sz="2300" dirty="0"/>
              <a:t> τους. </a:t>
            </a:r>
          </a:p>
          <a:p>
            <a:pPr algn="just">
              <a:lnSpc>
                <a:spcPct val="100000"/>
              </a:lnSpc>
            </a:pPr>
            <a:endParaRPr lang="el-GR" sz="2300" dirty="0"/>
          </a:p>
          <a:p>
            <a:pPr algn="just">
              <a:lnSpc>
                <a:spcPct val="100000"/>
              </a:lnSpc>
            </a:pPr>
            <a:r>
              <a:rPr lang="el-GR" sz="2300" dirty="0"/>
              <a:t>Για παράδειγμα, η </a:t>
            </a:r>
            <a:r>
              <a:rPr lang="en-US" sz="2300" dirty="0" err="1"/>
              <a:t>Chesire</a:t>
            </a:r>
            <a:r>
              <a:rPr lang="en-US" sz="2300" dirty="0"/>
              <a:t> (1978) </a:t>
            </a:r>
            <a:r>
              <a:rPr lang="el-GR" sz="2300" dirty="0"/>
              <a:t>μελετά στο Ρέντινγκ της Αγγλίας τους γλωσσικούς τύπους </a:t>
            </a:r>
            <a:r>
              <a:rPr lang="en-US" sz="2300" i="1" dirty="0"/>
              <a:t>I know,</a:t>
            </a:r>
            <a:r>
              <a:rPr lang="el-GR" sz="2300" dirty="0"/>
              <a:t> </a:t>
            </a:r>
            <a:r>
              <a:rPr lang="en-US" sz="2300" i="1" dirty="0"/>
              <a:t>you know, they call</a:t>
            </a:r>
            <a:r>
              <a:rPr lang="en-US" sz="2300" dirty="0"/>
              <a:t> </a:t>
            </a:r>
            <a:r>
              <a:rPr lang="el-GR" sz="2300" dirty="0"/>
              <a:t>που απαντούν και ως αποκλίνοντες </a:t>
            </a:r>
            <a:r>
              <a:rPr lang="en-US" sz="2300" i="1" dirty="0"/>
              <a:t>I knows, you knows, they</a:t>
            </a:r>
            <a:r>
              <a:rPr lang="el-GR" sz="2300" i="1" dirty="0"/>
              <a:t> </a:t>
            </a:r>
            <a:r>
              <a:rPr lang="en-US" sz="2300" i="1" dirty="0"/>
              <a:t>calls</a:t>
            </a:r>
            <a:r>
              <a:rPr lang="en-US" sz="2300" dirty="0"/>
              <a:t>, </a:t>
            </a:r>
            <a:r>
              <a:rPr lang="el-GR" sz="2300" dirty="0"/>
              <a:t>συμπεραίνοντας ότι οι αποκλίνοντες τύποι συνδέονταν με το αρσενικό φύλο και με το βαθμό συμμετοχής των αγοριών στην υποκουλτούρα του δρόμου.</a:t>
            </a:r>
          </a:p>
          <a:p>
            <a:endParaRPr lang="en-US" dirty="0"/>
          </a:p>
          <a:p>
            <a:endParaRPr lang="el-GR" dirty="0"/>
          </a:p>
        </p:txBody>
      </p:sp>
      <p:sp>
        <p:nvSpPr>
          <p:cNvPr id="4" name="TextBox 3">
            <a:extLst>
              <a:ext uri="{FF2B5EF4-FFF2-40B4-BE49-F238E27FC236}">
                <a16:creationId xmlns:a16="http://schemas.microsoft.com/office/drawing/2014/main" id="{C4BAD579-CC32-524A-BDBC-55B08E5D6708}"/>
              </a:ext>
            </a:extLst>
          </p:cNvPr>
          <p:cNvSpPr txBox="1"/>
          <p:nvPr/>
        </p:nvSpPr>
        <p:spPr>
          <a:xfrm>
            <a:off x="3358342" y="1596044"/>
            <a:ext cx="8936182" cy="754053"/>
          </a:xfrm>
          <a:prstGeom prst="rect">
            <a:avLst/>
          </a:prstGeom>
          <a:noFill/>
        </p:spPr>
        <p:txBody>
          <a:bodyPr wrap="square" rtlCol="0">
            <a:spAutoFit/>
          </a:bodyPr>
          <a:lstStyle/>
          <a:p>
            <a:r>
              <a:rPr lang="el-GR" sz="2500" i="1" dirty="0"/>
              <a:t>Μιλώ τη γλώσσα </a:t>
            </a:r>
            <a:r>
              <a:rPr lang="en-US" sz="2500" i="1" dirty="0"/>
              <a:t>vs </a:t>
            </a:r>
            <a:r>
              <a:rPr lang="el-GR" sz="2500" i="1" dirty="0"/>
              <a:t>μιλώ για τη γλώσσα</a:t>
            </a:r>
            <a:endParaRPr lang="el-GR" sz="2500" dirty="0"/>
          </a:p>
          <a:p>
            <a:endParaRPr lang="el-GR" dirty="0"/>
          </a:p>
        </p:txBody>
      </p:sp>
    </p:spTree>
    <p:extLst>
      <p:ext uri="{BB962C8B-B14F-4D97-AF65-F5344CB8AC3E}">
        <p14:creationId xmlns:p14="http://schemas.microsoft.com/office/powerpoint/2010/main" val="995789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l-GR" dirty="0"/>
              <a:t>	 </a:t>
            </a:r>
          </a:p>
          <a:p>
            <a:pPr marL="0" indent="0">
              <a:buNone/>
            </a:pPr>
            <a:r>
              <a:rPr lang="el-GR" dirty="0"/>
              <a:t>             γλωσσικοί τύποι     	                    ενδείκτες χαρακτηριστικών</a:t>
            </a:r>
          </a:p>
          <a:p>
            <a:endParaRPr lang="el-GR" dirty="0"/>
          </a:p>
        </p:txBody>
      </p:sp>
      <p:sp>
        <p:nvSpPr>
          <p:cNvPr id="4" name="Right Arrow 3"/>
          <p:cNvSpPr/>
          <p:nvPr/>
        </p:nvSpPr>
        <p:spPr>
          <a:xfrm>
            <a:off x="5075499" y="2668785"/>
            <a:ext cx="648182" cy="312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90640">
            <a:off x="887076" y="3179451"/>
            <a:ext cx="1702366" cy="3107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150" y="3370780"/>
            <a:ext cx="4894540" cy="301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394" y="3370780"/>
            <a:ext cx="3740646" cy="193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Τίτλος 1">
            <a:extLst>
              <a:ext uri="{FF2B5EF4-FFF2-40B4-BE49-F238E27FC236}">
                <a16:creationId xmlns:a16="http://schemas.microsoft.com/office/drawing/2014/main" id="{4D4CF894-5E18-C442-B6AE-6F5CE25C8040}"/>
              </a:ext>
            </a:extLst>
          </p:cNvPr>
          <p:cNvSpPr txBox="1">
            <a:spLocks/>
          </p:cNvSpPr>
          <p:nvPr/>
        </p:nvSpPr>
        <p:spPr>
          <a:xfrm>
            <a:off x="1087794" y="238376"/>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l-GR" dirty="0" err="1"/>
              <a:t>Γλωσσικεσ</a:t>
            </a:r>
            <a:r>
              <a:rPr lang="el-GR" dirty="0"/>
              <a:t> </a:t>
            </a:r>
            <a:r>
              <a:rPr lang="el-GR" dirty="0" err="1"/>
              <a:t>στασεισ</a:t>
            </a:r>
            <a:endParaRPr lang="el-GR" dirty="0"/>
          </a:p>
        </p:txBody>
      </p:sp>
      <p:sp>
        <p:nvSpPr>
          <p:cNvPr id="11" name="TextBox 10">
            <a:extLst>
              <a:ext uri="{FF2B5EF4-FFF2-40B4-BE49-F238E27FC236}">
                <a16:creationId xmlns:a16="http://schemas.microsoft.com/office/drawing/2014/main" id="{7E7EEAD0-C98F-6245-8041-7462F2DEDCB1}"/>
              </a:ext>
            </a:extLst>
          </p:cNvPr>
          <p:cNvSpPr txBox="1"/>
          <p:nvPr/>
        </p:nvSpPr>
        <p:spPr>
          <a:xfrm>
            <a:off x="3167149" y="1498295"/>
            <a:ext cx="8936182" cy="754053"/>
          </a:xfrm>
          <a:prstGeom prst="rect">
            <a:avLst/>
          </a:prstGeom>
          <a:noFill/>
        </p:spPr>
        <p:txBody>
          <a:bodyPr wrap="square" rtlCol="0">
            <a:spAutoFit/>
          </a:bodyPr>
          <a:lstStyle/>
          <a:p>
            <a:r>
              <a:rPr lang="el-GR" sz="2500" i="1" dirty="0"/>
              <a:t>Μιλώ τη γλώσσα </a:t>
            </a:r>
            <a:r>
              <a:rPr lang="en-US" sz="2500" i="1" dirty="0"/>
              <a:t>vs </a:t>
            </a:r>
            <a:r>
              <a:rPr lang="el-GR" sz="2500" i="1" dirty="0"/>
              <a:t>μιλώ για τη γλώσσα</a:t>
            </a:r>
            <a:endParaRPr lang="el-GR" sz="2500" dirty="0"/>
          </a:p>
          <a:p>
            <a:endParaRPr lang="el-GR" dirty="0"/>
          </a:p>
        </p:txBody>
      </p:sp>
    </p:spTree>
    <p:extLst>
      <p:ext uri="{BB962C8B-B14F-4D97-AF65-F5344CB8AC3E}">
        <p14:creationId xmlns:p14="http://schemas.microsoft.com/office/powerpoint/2010/main" val="140520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424ED-3B6D-8548-B027-2A0C4149CB59}"/>
              </a:ext>
            </a:extLst>
          </p:cNvPr>
          <p:cNvSpPr>
            <a:spLocks noGrp="1"/>
          </p:cNvSpPr>
          <p:nvPr>
            <p:ph type="title"/>
          </p:nvPr>
        </p:nvSpPr>
        <p:spPr/>
        <p:txBody>
          <a:bodyPr/>
          <a:lstStyle/>
          <a:p>
            <a:r>
              <a:rPr lang="el-GR" dirty="0" err="1"/>
              <a:t>Γλωσσικεσ</a:t>
            </a:r>
            <a:r>
              <a:rPr lang="el-GR" dirty="0"/>
              <a:t> </a:t>
            </a:r>
            <a:r>
              <a:rPr lang="el-GR" dirty="0" err="1"/>
              <a:t>στασεισ</a:t>
            </a:r>
            <a:endParaRPr lang="el-GR" dirty="0"/>
          </a:p>
        </p:txBody>
      </p:sp>
      <p:sp>
        <p:nvSpPr>
          <p:cNvPr id="3" name="Θέση περιεχομένου 2">
            <a:extLst>
              <a:ext uri="{FF2B5EF4-FFF2-40B4-BE49-F238E27FC236}">
                <a16:creationId xmlns:a16="http://schemas.microsoft.com/office/drawing/2014/main" id="{C2BFC071-3E3E-3A4F-9C14-089712BC02C7}"/>
              </a:ext>
            </a:extLst>
          </p:cNvPr>
          <p:cNvSpPr>
            <a:spLocks noGrp="1"/>
          </p:cNvSpPr>
          <p:nvPr>
            <p:ph idx="1"/>
          </p:nvPr>
        </p:nvSpPr>
        <p:spPr>
          <a:xfrm>
            <a:off x="531341" y="2350097"/>
            <a:ext cx="10522093" cy="4297838"/>
          </a:xfrm>
        </p:spPr>
        <p:txBody>
          <a:bodyPr>
            <a:normAutofit/>
          </a:bodyPr>
          <a:lstStyle/>
          <a:p>
            <a:pPr algn="just">
              <a:lnSpc>
                <a:spcPct val="150000"/>
              </a:lnSpc>
            </a:pPr>
            <a:r>
              <a:rPr lang="el-GR" sz="2500" dirty="0"/>
              <a:t>Οι ομιλητές/</a:t>
            </a:r>
            <a:r>
              <a:rPr lang="el-GR" sz="2500" dirty="0" err="1"/>
              <a:t>τριες</a:t>
            </a:r>
            <a:r>
              <a:rPr lang="el-GR" sz="2500" dirty="0"/>
              <a:t>, πέρα από το να μιλούν τη γλώσσα, είναι δυνατό να μιλούν </a:t>
            </a:r>
            <a:r>
              <a:rPr lang="el-GR" sz="2500" i="1" dirty="0"/>
              <a:t>για</a:t>
            </a:r>
            <a:r>
              <a:rPr lang="el-GR" sz="2500" dirty="0"/>
              <a:t> </a:t>
            </a:r>
            <a:r>
              <a:rPr lang="el-GR" sz="2500" i="1" dirty="0"/>
              <a:t>τη γλώσσα</a:t>
            </a:r>
            <a:r>
              <a:rPr lang="el-GR" sz="2500" dirty="0"/>
              <a:t>. </a:t>
            </a:r>
          </a:p>
          <a:p>
            <a:pPr algn="just">
              <a:lnSpc>
                <a:spcPct val="150000"/>
              </a:lnSpc>
            </a:pPr>
            <a:r>
              <a:rPr lang="el-GR" sz="2500" dirty="0"/>
              <a:t>Με άλλα λόγια, μπορεί να εκφράζουν </a:t>
            </a:r>
            <a:r>
              <a:rPr lang="el-GR" sz="2500" i="1" dirty="0"/>
              <a:t>ιδέες και απόψεις</a:t>
            </a:r>
            <a:r>
              <a:rPr lang="el-GR" sz="2500" dirty="0"/>
              <a:t> για τη </a:t>
            </a:r>
            <a:r>
              <a:rPr lang="el-GR" sz="2500" i="1" dirty="0"/>
              <a:t>χρήση,</a:t>
            </a:r>
            <a:r>
              <a:rPr lang="el-GR" sz="2500" dirty="0"/>
              <a:t> </a:t>
            </a:r>
            <a:r>
              <a:rPr lang="el-GR" sz="2500" i="1" dirty="0"/>
              <a:t>την αξία και τη λειτουργία της μίας ή της άλλης γλώσσας/ποικιλίας</a:t>
            </a:r>
            <a:r>
              <a:rPr lang="el-GR" sz="2500" dirty="0"/>
              <a:t>. </a:t>
            </a:r>
          </a:p>
          <a:p>
            <a:pPr algn="just">
              <a:lnSpc>
                <a:spcPct val="150000"/>
              </a:lnSpc>
            </a:pPr>
            <a:r>
              <a:rPr lang="el-GR" sz="2500" dirty="0"/>
              <a:t>Αυτές οι απόψεις, ιδέες, αντιλήψεις περί γλώσσας ονομάζονται </a:t>
            </a:r>
            <a:r>
              <a:rPr lang="el-GR" sz="2500" i="1" dirty="0"/>
              <a:t>γλωσσικές στάσεις</a:t>
            </a:r>
            <a:r>
              <a:rPr lang="el-GR" sz="2500" dirty="0"/>
              <a:t>.</a:t>
            </a:r>
          </a:p>
          <a:p>
            <a:endParaRPr lang="en-US" dirty="0"/>
          </a:p>
          <a:p>
            <a:endParaRPr lang="el-GR" dirty="0"/>
          </a:p>
        </p:txBody>
      </p:sp>
      <p:sp>
        <p:nvSpPr>
          <p:cNvPr id="4" name="TextBox 3">
            <a:extLst>
              <a:ext uri="{FF2B5EF4-FFF2-40B4-BE49-F238E27FC236}">
                <a16:creationId xmlns:a16="http://schemas.microsoft.com/office/drawing/2014/main" id="{C4BAD579-CC32-524A-BDBC-55B08E5D6708}"/>
              </a:ext>
            </a:extLst>
          </p:cNvPr>
          <p:cNvSpPr txBox="1"/>
          <p:nvPr/>
        </p:nvSpPr>
        <p:spPr>
          <a:xfrm>
            <a:off x="3358342" y="1596044"/>
            <a:ext cx="8936182" cy="754053"/>
          </a:xfrm>
          <a:prstGeom prst="rect">
            <a:avLst/>
          </a:prstGeom>
          <a:noFill/>
        </p:spPr>
        <p:txBody>
          <a:bodyPr wrap="square" rtlCol="0">
            <a:spAutoFit/>
          </a:bodyPr>
          <a:lstStyle/>
          <a:p>
            <a:r>
              <a:rPr lang="el-GR" sz="2500" i="1" dirty="0"/>
              <a:t>Μιλώ τη γλώσσα </a:t>
            </a:r>
            <a:r>
              <a:rPr lang="en-US" sz="2500" i="1" dirty="0"/>
              <a:t>vs </a:t>
            </a:r>
            <a:r>
              <a:rPr lang="el-GR" sz="2500" i="1" dirty="0"/>
              <a:t>μιλώ για τη γλώσσα</a:t>
            </a:r>
            <a:endParaRPr lang="el-GR" sz="2500" dirty="0"/>
          </a:p>
          <a:p>
            <a:endParaRPr lang="el-GR" dirty="0"/>
          </a:p>
        </p:txBody>
      </p:sp>
    </p:spTree>
    <p:extLst>
      <p:ext uri="{BB962C8B-B14F-4D97-AF65-F5344CB8AC3E}">
        <p14:creationId xmlns:p14="http://schemas.microsoft.com/office/powerpoint/2010/main" val="123758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Μιλω για τη γλωσσα</a:t>
            </a:r>
          </a:p>
        </p:txBody>
      </p:sp>
      <p:sp>
        <p:nvSpPr>
          <p:cNvPr id="3" name="Content Placeholder 2"/>
          <p:cNvSpPr>
            <a:spLocks noGrp="1"/>
          </p:cNvSpPr>
          <p:nvPr>
            <p:ph idx="1"/>
          </p:nvPr>
        </p:nvSpPr>
        <p:spPr/>
        <p:txBody>
          <a:bodyPr/>
          <a:lstStyle/>
          <a:p>
            <a:r>
              <a:rPr lang="el-GR" dirty="0"/>
              <a:t>εκφράζω ιδέες &amp; απόψεις για</a:t>
            </a:r>
          </a:p>
        </p:txBody>
      </p:sp>
      <p:sp>
        <p:nvSpPr>
          <p:cNvPr id="4" name="Oval 3"/>
          <p:cNvSpPr/>
          <p:nvPr/>
        </p:nvSpPr>
        <p:spPr>
          <a:xfrm>
            <a:off x="2141316" y="3159889"/>
            <a:ext cx="1342664" cy="11806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 χρήση</a:t>
            </a:r>
          </a:p>
        </p:txBody>
      </p:sp>
      <p:sp>
        <p:nvSpPr>
          <p:cNvPr id="5" name="Oval 4"/>
          <p:cNvSpPr/>
          <p:nvPr/>
        </p:nvSpPr>
        <p:spPr>
          <a:xfrm>
            <a:off x="3935392" y="3865945"/>
            <a:ext cx="1620456" cy="14815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την αξία</a:t>
            </a:r>
          </a:p>
        </p:txBody>
      </p:sp>
      <p:sp>
        <p:nvSpPr>
          <p:cNvPr id="6" name="Oval 5"/>
          <p:cNvSpPr/>
          <p:nvPr/>
        </p:nvSpPr>
        <p:spPr>
          <a:xfrm>
            <a:off x="5555848" y="2581155"/>
            <a:ext cx="1909823" cy="1608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 λειτουργία</a:t>
            </a:r>
          </a:p>
        </p:txBody>
      </p:sp>
      <p:sp>
        <p:nvSpPr>
          <p:cNvPr id="7" name="Rectangle 6"/>
          <p:cNvSpPr/>
          <p:nvPr/>
        </p:nvSpPr>
        <p:spPr>
          <a:xfrm rot="20581813">
            <a:off x="8572341" y="2280772"/>
            <a:ext cx="2074472" cy="2917485"/>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γλωσσικές</a:t>
            </a:r>
          </a:p>
          <a:p>
            <a:pPr algn="ctr"/>
            <a:r>
              <a:rPr lang="el-GR" dirty="0"/>
              <a:t>στάσεις</a:t>
            </a:r>
          </a:p>
        </p:txBody>
      </p:sp>
      <p:cxnSp>
        <p:nvCxnSpPr>
          <p:cNvPr id="9" name="Straight Arrow Connector 8"/>
          <p:cNvCxnSpPr/>
          <p:nvPr/>
        </p:nvCxnSpPr>
        <p:spPr>
          <a:xfrm flipH="1">
            <a:off x="3159889" y="2581155"/>
            <a:ext cx="324091" cy="474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016415" y="2581155"/>
            <a:ext cx="428263" cy="1169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53965" y="2453833"/>
            <a:ext cx="601883" cy="3646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5972536" y="4815067"/>
            <a:ext cx="2500131" cy="11690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...της μητρικής μας γλώσσας ή για άλλες γλώσσες/ποικιλίες</a:t>
            </a:r>
          </a:p>
        </p:txBody>
      </p:sp>
    </p:spTree>
    <p:extLst>
      <p:ext uri="{BB962C8B-B14F-4D97-AF65-F5344CB8AC3E}">
        <p14:creationId xmlns:p14="http://schemas.microsoft.com/office/powerpoint/2010/main" val="3763537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424ED-3B6D-8548-B027-2A0C4149CB59}"/>
              </a:ext>
            </a:extLst>
          </p:cNvPr>
          <p:cNvSpPr>
            <a:spLocks noGrp="1"/>
          </p:cNvSpPr>
          <p:nvPr>
            <p:ph type="title"/>
          </p:nvPr>
        </p:nvSpPr>
        <p:spPr/>
        <p:txBody>
          <a:bodyPr/>
          <a:lstStyle/>
          <a:p>
            <a:r>
              <a:rPr lang="el-GR" dirty="0" err="1"/>
              <a:t>Γλωσσικεσ</a:t>
            </a:r>
            <a:r>
              <a:rPr lang="el-GR" dirty="0"/>
              <a:t> </a:t>
            </a:r>
            <a:r>
              <a:rPr lang="el-GR" dirty="0" err="1"/>
              <a:t>στασεισ</a:t>
            </a:r>
            <a:endParaRPr lang="el-GR" dirty="0"/>
          </a:p>
        </p:txBody>
      </p:sp>
      <p:sp>
        <p:nvSpPr>
          <p:cNvPr id="3" name="Θέση περιεχομένου 2">
            <a:extLst>
              <a:ext uri="{FF2B5EF4-FFF2-40B4-BE49-F238E27FC236}">
                <a16:creationId xmlns:a16="http://schemas.microsoft.com/office/drawing/2014/main" id="{C2BFC071-3E3E-3A4F-9C14-089712BC02C7}"/>
              </a:ext>
            </a:extLst>
          </p:cNvPr>
          <p:cNvSpPr>
            <a:spLocks noGrp="1"/>
          </p:cNvSpPr>
          <p:nvPr>
            <p:ph idx="1"/>
          </p:nvPr>
        </p:nvSpPr>
        <p:spPr>
          <a:xfrm>
            <a:off x="995034" y="2350097"/>
            <a:ext cx="10058400" cy="4050792"/>
          </a:xfrm>
        </p:spPr>
        <p:txBody>
          <a:bodyPr>
            <a:normAutofit lnSpcReduction="10000"/>
          </a:bodyPr>
          <a:lstStyle/>
          <a:p>
            <a:pPr>
              <a:lnSpc>
                <a:spcPct val="150000"/>
              </a:lnSpc>
            </a:pPr>
            <a:r>
              <a:rPr lang="el-GR" dirty="0"/>
              <a:t>Ειδικότερα, η έννοια </a:t>
            </a:r>
            <a:r>
              <a:rPr lang="el-GR" b="1" i="1" dirty="0"/>
              <a:t>γλωσσική</a:t>
            </a:r>
            <a:r>
              <a:rPr lang="el-GR" b="1" dirty="0"/>
              <a:t> στάση </a:t>
            </a:r>
            <a:r>
              <a:rPr lang="el-GR" dirty="0"/>
              <a:t>αφορά:</a:t>
            </a:r>
          </a:p>
          <a:p>
            <a:pPr>
              <a:lnSpc>
                <a:spcPct val="150000"/>
              </a:lnSpc>
              <a:buFont typeface="Wingdings" pitchFamily="2" charset="2"/>
              <a:buChar char="Ø"/>
            </a:pPr>
            <a:r>
              <a:rPr lang="el-GR" dirty="0"/>
              <a:t>την αντίληψη που έχουν για τις ιδιότητες της γλώσσας οι διάφορες εθνικές και κοινωνικές ομάδες ομιλητών/τριών, ανεξάρτητα από τα πορίσματα των γλωσσολογικών ερευνών</a:t>
            </a:r>
          </a:p>
          <a:p>
            <a:pPr>
              <a:lnSpc>
                <a:spcPct val="150000"/>
              </a:lnSpc>
              <a:buFont typeface="Wingdings" pitchFamily="2" charset="2"/>
              <a:buChar char="Ø"/>
            </a:pPr>
            <a:r>
              <a:rPr lang="el-GR" dirty="0"/>
              <a:t>το πώς οι ομάδες των ομιλητών/τριών συγκεκριμενοποιούν στη συμπεριφορά τους τις απόψεις τους σχετικά με τις γλωσσικές ποικιλίες που τους περιβάλλουν (γλώσσες, διαλέκτους, τοπικά και κοινωνικά ιδιώματα, επίπεδα ύφους των επιμέρους γλωσσικών συστημάτων κλπ.).</a:t>
            </a:r>
          </a:p>
          <a:p>
            <a:endParaRPr lang="en-US" dirty="0"/>
          </a:p>
          <a:p>
            <a:endParaRPr lang="el-GR" dirty="0"/>
          </a:p>
        </p:txBody>
      </p:sp>
      <p:sp>
        <p:nvSpPr>
          <p:cNvPr id="4" name="TextBox 3">
            <a:extLst>
              <a:ext uri="{FF2B5EF4-FFF2-40B4-BE49-F238E27FC236}">
                <a16:creationId xmlns:a16="http://schemas.microsoft.com/office/drawing/2014/main" id="{C4BAD579-CC32-524A-BDBC-55B08E5D6708}"/>
              </a:ext>
            </a:extLst>
          </p:cNvPr>
          <p:cNvSpPr txBox="1"/>
          <p:nvPr/>
        </p:nvSpPr>
        <p:spPr>
          <a:xfrm>
            <a:off x="3358342" y="1596044"/>
            <a:ext cx="8936182" cy="754053"/>
          </a:xfrm>
          <a:prstGeom prst="rect">
            <a:avLst/>
          </a:prstGeom>
          <a:noFill/>
        </p:spPr>
        <p:txBody>
          <a:bodyPr wrap="square" rtlCol="0">
            <a:spAutoFit/>
          </a:bodyPr>
          <a:lstStyle/>
          <a:p>
            <a:r>
              <a:rPr lang="el-GR" sz="2500" i="1" dirty="0"/>
              <a:t>Μιλώ τη γλώσσα </a:t>
            </a:r>
            <a:r>
              <a:rPr lang="en-US" sz="2500" i="1" dirty="0"/>
              <a:t>vs </a:t>
            </a:r>
            <a:r>
              <a:rPr lang="el-GR" sz="2500" i="1" dirty="0"/>
              <a:t>μιλώ για τη γλώσσα</a:t>
            </a:r>
            <a:endParaRPr lang="el-GR" sz="2500" dirty="0"/>
          </a:p>
          <a:p>
            <a:endParaRPr lang="el-GR" dirty="0"/>
          </a:p>
        </p:txBody>
      </p:sp>
    </p:spTree>
    <p:extLst>
      <p:ext uri="{BB962C8B-B14F-4D97-AF65-F5344CB8AC3E}">
        <p14:creationId xmlns:p14="http://schemas.microsoft.com/office/powerpoint/2010/main" val="2409268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Μιλω για τη γλωσσα </a:t>
            </a:r>
          </a:p>
        </p:txBody>
      </p:sp>
      <p:sp>
        <p:nvSpPr>
          <p:cNvPr id="3" name="Content Placeholder 2"/>
          <p:cNvSpPr>
            <a:spLocks noGrp="1"/>
          </p:cNvSpPr>
          <p:nvPr>
            <p:ph idx="1"/>
          </p:nvPr>
        </p:nvSpPr>
        <p:spPr/>
        <p:txBody>
          <a:bodyPr/>
          <a:lstStyle/>
          <a:p>
            <a:endParaRPr lang="el-GR" dirty="0"/>
          </a:p>
        </p:txBody>
      </p:sp>
      <p:sp>
        <p:nvSpPr>
          <p:cNvPr id="4" name="Oval 3"/>
          <p:cNvSpPr/>
          <p:nvPr/>
        </p:nvSpPr>
        <p:spPr>
          <a:xfrm>
            <a:off x="1365812" y="2395959"/>
            <a:ext cx="1840375" cy="13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γλώσσα</a:t>
            </a:r>
          </a:p>
        </p:txBody>
      </p:sp>
      <p:sp>
        <p:nvSpPr>
          <p:cNvPr id="5" name="Oval 4"/>
          <p:cNvSpPr/>
          <p:nvPr/>
        </p:nvSpPr>
        <p:spPr>
          <a:xfrm>
            <a:off x="4490976" y="2083444"/>
            <a:ext cx="1724628" cy="13889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κοινωνιό</a:t>
            </a:r>
          </a:p>
          <a:p>
            <a:pPr algn="ctr"/>
            <a:r>
              <a:rPr lang="el-GR" dirty="0"/>
              <a:t>λεκτος</a:t>
            </a:r>
          </a:p>
        </p:txBody>
      </p:sp>
      <p:sp>
        <p:nvSpPr>
          <p:cNvPr id="6" name="Oval 5"/>
          <p:cNvSpPr/>
          <p:nvPr/>
        </p:nvSpPr>
        <p:spPr>
          <a:xfrm>
            <a:off x="2858947" y="3784921"/>
            <a:ext cx="1805651" cy="1585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διάλεκτος/ ιδίωμα</a:t>
            </a:r>
          </a:p>
        </p:txBody>
      </p:sp>
      <p:sp>
        <p:nvSpPr>
          <p:cNvPr id="7" name="Oval 6"/>
          <p:cNvSpPr/>
          <p:nvPr/>
        </p:nvSpPr>
        <p:spPr>
          <a:xfrm>
            <a:off x="7407797" y="2274425"/>
            <a:ext cx="2164466" cy="1632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επίπεδα ύφους</a:t>
            </a:r>
          </a:p>
        </p:txBody>
      </p:sp>
      <p:sp>
        <p:nvSpPr>
          <p:cNvPr id="8" name="Oval 7"/>
          <p:cNvSpPr/>
          <p:nvPr/>
        </p:nvSpPr>
        <p:spPr>
          <a:xfrm>
            <a:off x="8646288" y="4490976"/>
            <a:ext cx="1435261" cy="1122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λέξεις</a:t>
            </a:r>
          </a:p>
        </p:txBody>
      </p:sp>
      <p:sp>
        <p:nvSpPr>
          <p:cNvPr id="9" name="Oval 8"/>
          <p:cNvSpPr/>
          <p:nvPr/>
        </p:nvSpPr>
        <p:spPr>
          <a:xfrm>
            <a:off x="5521123" y="4085863"/>
            <a:ext cx="1886674" cy="1527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κειμενικά είδη</a:t>
            </a:r>
          </a:p>
        </p:txBody>
      </p:sp>
    </p:spTree>
    <p:extLst>
      <p:ext uri="{BB962C8B-B14F-4D97-AF65-F5344CB8AC3E}">
        <p14:creationId xmlns:p14="http://schemas.microsoft.com/office/powerpoint/2010/main" val="1606889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Μιλω για τη γλωσσα</a:t>
            </a:r>
          </a:p>
        </p:txBody>
      </p:sp>
      <p:sp>
        <p:nvSpPr>
          <p:cNvPr id="3" name="Content Placeholder 2"/>
          <p:cNvSpPr>
            <a:spLocks noGrp="1"/>
          </p:cNvSpPr>
          <p:nvPr>
            <p:ph idx="1"/>
          </p:nvPr>
        </p:nvSpPr>
        <p:spPr>
          <a:xfrm>
            <a:off x="798022" y="2152996"/>
            <a:ext cx="10139033" cy="4326775"/>
          </a:xfrm>
        </p:spPr>
        <p:txBody>
          <a:bodyPr>
            <a:noAutofit/>
          </a:bodyPr>
          <a:lstStyle/>
          <a:p>
            <a:pPr algn="just">
              <a:lnSpc>
                <a:spcPct val="150000"/>
              </a:lnSpc>
            </a:pPr>
            <a:r>
              <a:rPr lang="el-GR" dirty="0"/>
              <a:t>Τις τελευταίες δεκαετίες, οι στάσεις των ομάδων ή/και ατόμων απέναντι στη γλώσσα και οι τρόποι διερεύνησης αυτών των στάσεων αποτελούν ένα συνεχώς αναπτυσσόμενο τομέα των κοινωνικών προσεγγίσεων της γλώσσας. </a:t>
            </a:r>
          </a:p>
          <a:p>
            <a:pPr algn="just">
              <a:lnSpc>
                <a:spcPct val="150000"/>
              </a:lnSpc>
            </a:pPr>
            <a:r>
              <a:rPr lang="el-GR" dirty="0"/>
              <a:t>Πρόκειται για διεπιστημονική έννοια καθώς εμπλέκει στοιχεία από διάφορους ανθρωπιστικούς κλάδους: της γλωσσολογίας (της κοινωνιογλωσσολογίας, της εθνογραφίας της επικοινωνίας κ.ά.), της ψυχολογίας, της κοινωνιολογίας, της ανθρωπολογίας, της ιστορίας, των παιδαγωγικών σπουδών, των επικοινωνιακών σπουδών και ιδιαίτερα της κοινωνικής ψυχολογίας, η οποία έδωσε και την πρώτη ώθηση για τον εντοπισμό της υποκειμενικής πλευράς της γλωσσικής συμπεριφοράς.</a:t>
            </a:r>
          </a:p>
        </p:txBody>
      </p:sp>
      <p:sp>
        <p:nvSpPr>
          <p:cNvPr id="4" name="TextBox 3">
            <a:extLst>
              <a:ext uri="{FF2B5EF4-FFF2-40B4-BE49-F238E27FC236}">
                <a16:creationId xmlns:a16="http://schemas.microsoft.com/office/drawing/2014/main" id="{810411CE-9FFD-9F4C-B95B-E3955B200040}"/>
              </a:ext>
            </a:extLst>
          </p:cNvPr>
          <p:cNvSpPr txBox="1"/>
          <p:nvPr/>
        </p:nvSpPr>
        <p:spPr>
          <a:xfrm>
            <a:off x="3358342" y="1596044"/>
            <a:ext cx="8936182" cy="754053"/>
          </a:xfrm>
          <a:prstGeom prst="rect">
            <a:avLst/>
          </a:prstGeom>
          <a:noFill/>
        </p:spPr>
        <p:txBody>
          <a:bodyPr wrap="square" rtlCol="0">
            <a:spAutoFit/>
          </a:bodyPr>
          <a:lstStyle/>
          <a:p>
            <a:r>
              <a:rPr lang="el-GR" sz="2500" i="1" dirty="0"/>
              <a:t>Μιλώ τη γλώσσα </a:t>
            </a:r>
            <a:r>
              <a:rPr lang="en-US" sz="2500" i="1" dirty="0"/>
              <a:t>vs </a:t>
            </a:r>
            <a:r>
              <a:rPr lang="el-GR" sz="2500" i="1" dirty="0"/>
              <a:t>μιλώ για τη γλώσσα</a:t>
            </a:r>
            <a:endParaRPr lang="el-GR" sz="2500" dirty="0"/>
          </a:p>
          <a:p>
            <a:endParaRPr lang="el-GR" dirty="0"/>
          </a:p>
        </p:txBody>
      </p:sp>
    </p:spTree>
    <p:extLst>
      <p:ext uri="{BB962C8B-B14F-4D97-AF65-F5344CB8AC3E}">
        <p14:creationId xmlns:p14="http://schemas.microsoft.com/office/powerpoint/2010/main" val="608346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101" y="0"/>
            <a:ext cx="11646131" cy="1609344"/>
          </a:xfrm>
        </p:spPr>
        <p:txBody>
          <a:bodyPr>
            <a:normAutofit/>
          </a:bodyPr>
          <a:lstStyle/>
          <a:p>
            <a:r>
              <a:rPr lang="el-GR" sz="4400" dirty="0"/>
              <a:t>ΠΑΡΑΔΕΙΓΜΑΤΑ ΓΛΩΣΣΙΚΩΝ ΣΤΑΣΕΩΝ</a:t>
            </a:r>
          </a:p>
        </p:txBody>
      </p:sp>
      <p:sp>
        <p:nvSpPr>
          <p:cNvPr id="3" name="Content Placeholder 2"/>
          <p:cNvSpPr>
            <a:spLocks noGrp="1"/>
          </p:cNvSpPr>
          <p:nvPr>
            <p:ph idx="1"/>
          </p:nvPr>
        </p:nvSpPr>
        <p:spPr>
          <a:xfrm>
            <a:off x="473825" y="1655805"/>
            <a:ext cx="10654423" cy="4831491"/>
          </a:xfrm>
        </p:spPr>
        <p:txBody>
          <a:bodyPr>
            <a:normAutofit lnSpcReduction="10000"/>
          </a:bodyPr>
          <a:lstStyle/>
          <a:p>
            <a:pPr>
              <a:lnSpc>
                <a:spcPct val="150000"/>
              </a:lnSpc>
            </a:pPr>
            <a:r>
              <a:rPr lang="el-GR" b="1" dirty="0"/>
              <a:t>Μ’ αρέσουν πολύ τα γαλλικά γιατί είναι μια γλώσσα με φινέτσα.</a:t>
            </a:r>
          </a:p>
          <a:p>
            <a:pPr>
              <a:lnSpc>
                <a:spcPct val="150000"/>
              </a:lnSpc>
            </a:pPr>
            <a:r>
              <a:rPr lang="el-GR" b="1" dirty="0"/>
              <a:t>Τα γερμανικά είναι μια βάρβαρη γλώσσα, όπως εξάλλου και οι ίδιοι οι Γερμανοί.</a:t>
            </a:r>
          </a:p>
          <a:p>
            <a:pPr>
              <a:lnSpc>
                <a:spcPct val="150000"/>
              </a:lnSpc>
            </a:pPr>
            <a:r>
              <a:rPr lang="el-GR" b="1" dirty="0"/>
              <a:t>Τα αλβανικά δεν είναι γλώσσα που αξίζει να τη μάθουμε.</a:t>
            </a:r>
          </a:p>
          <a:p>
            <a:pPr>
              <a:lnSpc>
                <a:spcPct val="150000"/>
              </a:lnSpc>
            </a:pPr>
            <a:r>
              <a:rPr lang="el-GR" b="1" dirty="0"/>
              <a:t>Η γλώσσα καταγωγής μου είναι τα ουκρανικά και θέλω να τα μάθω οπωσδήποτε για να γνωρίσω την ιστορία τον πολιτισμό της οικογένειάς μου.</a:t>
            </a:r>
          </a:p>
          <a:p>
            <a:pPr>
              <a:lnSpc>
                <a:spcPct val="150000"/>
              </a:lnSpc>
            </a:pPr>
            <a:r>
              <a:rPr lang="el-GR" b="1" dirty="0"/>
              <a:t>Η ελληνική γλώσσα αποτελεί μέρος του εθνικού μας πλούτου, γι’ αυτό πρέπει να την προστατεύουμε από τη φθορά και την αλλοίωση.</a:t>
            </a:r>
          </a:p>
          <a:p>
            <a:pPr>
              <a:lnSpc>
                <a:spcPct val="150000"/>
              </a:lnSpc>
            </a:pPr>
            <a:r>
              <a:rPr lang="el-GR" b="1" dirty="0"/>
              <a:t>Η γλώσσα των νέων απειλεί όχι μόνο τη γλώσσα μας, αλλά και τη νοητική ανάπτυξη των ίδιων των νέων</a:t>
            </a:r>
            <a:r>
              <a:rPr lang="el-GR" dirty="0"/>
              <a:t>.</a:t>
            </a:r>
          </a:p>
        </p:txBody>
      </p:sp>
    </p:spTree>
    <p:extLst>
      <p:ext uri="{BB962C8B-B14F-4D97-AF65-F5344CB8AC3E}">
        <p14:creationId xmlns:p14="http://schemas.microsoft.com/office/powerpoint/2010/main" val="1611644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335" y="1692876"/>
            <a:ext cx="10350519" cy="4930346"/>
          </a:xfrm>
        </p:spPr>
        <p:txBody>
          <a:bodyPr>
            <a:normAutofit fontScale="92500"/>
          </a:bodyPr>
          <a:lstStyle/>
          <a:p>
            <a:pPr>
              <a:lnSpc>
                <a:spcPct val="150000"/>
              </a:lnSpc>
            </a:pPr>
            <a:r>
              <a:rPr lang="el-GR" b="1" dirty="0"/>
              <a:t>Οι αγρότες/ισσες που μιλούν χωριάτικα δεν ξέρουν να μιλούν σωστά και καταστρέφουν τη γλώσσα.</a:t>
            </a:r>
          </a:p>
          <a:p>
            <a:pPr>
              <a:lnSpc>
                <a:spcPct val="150000"/>
              </a:lnSpc>
            </a:pPr>
            <a:r>
              <a:rPr lang="el-GR" b="1" dirty="0"/>
              <a:t>Προσπαθώ να φτιάξω ένα λεξικό της τοπικής μου διαλέκτου, γιατί είναι η γλώσσα του τόπου μου και θεωρώ ότι δεν πρέπει να ξεχαστεί.</a:t>
            </a:r>
          </a:p>
          <a:p>
            <a:pPr>
              <a:lnSpc>
                <a:spcPct val="150000"/>
              </a:lnSpc>
            </a:pPr>
            <a:r>
              <a:rPr lang="el-GR" b="1" dirty="0"/>
              <a:t>Η γλώσσα της λογοτεχνίας είναι το πρότυπο που πρέπει να μιμούμαστε όλοι.</a:t>
            </a:r>
          </a:p>
          <a:p>
            <a:pPr>
              <a:lnSpc>
                <a:spcPct val="150000"/>
              </a:lnSpc>
            </a:pPr>
            <a:r>
              <a:rPr lang="el-GR" b="1" dirty="0"/>
              <a:t>Η ξύλινη γλώσσα των πολιτικών δεν βοηθάει να καταλάβουμε τι λένε και αποκρύπτει τα πραγματικά νοήματα όσων θέλουν να πουν, άρα μάλλον πρέπει να καταπολεμηθεί.</a:t>
            </a:r>
          </a:p>
          <a:p>
            <a:pPr>
              <a:lnSpc>
                <a:spcPct val="150000"/>
              </a:lnSpc>
            </a:pPr>
            <a:r>
              <a:rPr lang="el-GR" b="1" dirty="0"/>
              <a:t>Τα SMS κάνουν την επικοινωνία πιο απρόσωπη και αποξενώνουν τους ανθρώπους.</a:t>
            </a:r>
          </a:p>
          <a:p>
            <a:pPr>
              <a:lnSpc>
                <a:spcPct val="150000"/>
              </a:lnSpc>
            </a:pPr>
            <a:r>
              <a:rPr lang="el-GR" b="1" dirty="0"/>
              <a:t>Καθώς τα παιδιά μεγαλώνουν πρέπει να μάθουν να γράφουν δοκίμια και άρθρα</a:t>
            </a:r>
            <a:r>
              <a:rPr lang="el-GR" dirty="0"/>
              <a:t>.</a:t>
            </a:r>
          </a:p>
        </p:txBody>
      </p:sp>
      <p:sp>
        <p:nvSpPr>
          <p:cNvPr id="5" name="Τίτλος 4">
            <a:extLst>
              <a:ext uri="{FF2B5EF4-FFF2-40B4-BE49-F238E27FC236}">
                <a16:creationId xmlns:a16="http://schemas.microsoft.com/office/drawing/2014/main" id="{C822C299-2502-4141-99D6-E20CA5C1BF8F}"/>
              </a:ext>
            </a:extLst>
          </p:cNvPr>
          <p:cNvSpPr>
            <a:spLocks noGrp="1"/>
          </p:cNvSpPr>
          <p:nvPr>
            <p:ph type="title"/>
          </p:nvPr>
        </p:nvSpPr>
        <p:spPr>
          <a:xfrm>
            <a:off x="498764" y="484632"/>
            <a:ext cx="10629484" cy="1609344"/>
          </a:xfrm>
        </p:spPr>
        <p:txBody>
          <a:bodyPr>
            <a:normAutofit fontScale="90000"/>
          </a:bodyPr>
          <a:lstStyle/>
          <a:p>
            <a:r>
              <a:rPr lang="el-GR" dirty="0"/>
              <a:t>ΠΑΡΑΔΕΙΓΜΑΤΑ ΓΛΩΣΣΙΚΩΝ ΣΤΑΣΕΩΝ</a:t>
            </a:r>
            <a:br>
              <a:rPr lang="el-GR" dirty="0"/>
            </a:br>
            <a:endParaRPr lang="el-GR" dirty="0"/>
          </a:p>
        </p:txBody>
      </p:sp>
    </p:spTree>
    <p:extLst>
      <p:ext uri="{BB962C8B-B14F-4D97-AF65-F5344CB8AC3E}">
        <p14:creationId xmlns:p14="http://schemas.microsoft.com/office/powerpoint/2010/main" val="735911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p:txBody>
          <a:bodyPr/>
          <a:lstStyle/>
          <a:p>
            <a:pPr marL="0" indent="0">
              <a:buNone/>
            </a:pPr>
            <a:endParaRPr lang="el-GR" dirty="0"/>
          </a:p>
          <a:p>
            <a:pPr marL="0" indent="0" algn="ctr">
              <a:lnSpc>
                <a:spcPct val="150000"/>
              </a:lnSpc>
              <a:buNone/>
            </a:pPr>
            <a:r>
              <a:rPr lang="el-GR" sz="2300" dirty="0"/>
              <a:t>η </a:t>
            </a:r>
            <a:r>
              <a:rPr lang="el-GR" sz="2300" b="1" dirty="0">
                <a:solidFill>
                  <a:schemeClr val="accent1"/>
                </a:solidFill>
              </a:rPr>
              <a:t>γλωσσική στάση </a:t>
            </a:r>
            <a:r>
              <a:rPr lang="el-GR" sz="2300" dirty="0"/>
              <a:t>αφορά  </a:t>
            </a:r>
            <a:r>
              <a:rPr lang="el-GR" sz="2300" i="1" dirty="0"/>
              <a:t>την </a:t>
            </a:r>
            <a:r>
              <a:rPr lang="el-GR" sz="2300" b="1" i="1" dirty="0">
                <a:solidFill>
                  <a:schemeClr val="accent1"/>
                </a:solidFill>
              </a:rPr>
              <a:t>αντίληψη</a:t>
            </a:r>
            <a:r>
              <a:rPr lang="el-GR" sz="2300" i="1" dirty="0"/>
              <a:t> που έχουν για τις ιδιότητες της γλώσσας οι διάφορες εθνοτικές και κοινωνικές ομάδες ομιλητών/τριών, </a:t>
            </a:r>
            <a:r>
              <a:rPr lang="el-GR" sz="2300" b="1" i="1" dirty="0">
                <a:solidFill>
                  <a:schemeClr val="accent1"/>
                </a:solidFill>
              </a:rPr>
              <a:t>ανεξάρτητα από τα πορίσματα των γλωσσολογικών ερευνών </a:t>
            </a:r>
          </a:p>
          <a:p>
            <a:pPr algn="ctr"/>
            <a:endParaRPr lang="el-GR" dirty="0"/>
          </a:p>
        </p:txBody>
      </p:sp>
    </p:spTree>
    <p:extLst>
      <p:ext uri="{BB962C8B-B14F-4D97-AF65-F5344CB8AC3E}">
        <p14:creationId xmlns:p14="http://schemas.microsoft.com/office/powerpoint/2010/main" val="217205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063" y="369149"/>
            <a:ext cx="9607661" cy="1056319"/>
          </a:xfrm>
        </p:spPr>
        <p:txBody>
          <a:bodyPr/>
          <a:lstStyle/>
          <a:p>
            <a:r>
              <a:rPr lang="el-GR" dirty="0"/>
              <a:t>Γλωσσα </a:t>
            </a:r>
            <a:r>
              <a:rPr lang="en-US" dirty="0"/>
              <a:t>vs </a:t>
            </a:r>
            <a:r>
              <a:rPr lang="el-GR" dirty="0"/>
              <a:t>διαλεκτοσ</a:t>
            </a:r>
          </a:p>
        </p:txBody>
      </p:sp>
      <p:sp>
        <p:nvSpPr>
          <p:cNvPr id="4" name="Text Placeholder 3"/>
          <p:cNvSpPr>
            <a:spLocks noGrp="1"/>
          </p:cNvSpPr>
          <p:nvPr>
            <p:ph type="body" idx="1"/>
          </p:nvPr>
        </p:nvSpPr>
        <p:spPr>
          <a:xfrm>
            <a:off x="1206122" y="1529106"/>
            <a:ext cx="1288322" cy="801943"/>
          </a:xfrm>
        </p:spPr>
        <p:txBody>
          <a:bodyPr/>
          <a:lstStyle/>
          <a:p>
            <a:r>
              <a:rPr lang="el-GR" dirty="0"/>
              <a:t>γλωσσα</a:t>
            </a:r>
          </a:p>
        </p:txBody>
      </p:sp>
      <p:sp>
        <p:nvSpPr>
          <p:cNvPr id="6" name="Text Placeholder 5"/>
          <p:cNvSpPr>
            <a:spLocks noGrp="1"/>
          </p:cNvSpPr>
          <p:nvPr>
            <p:ph type="body" sz="quarter" idx="3"/>
          </p:nvPr>
        </p:nvSpPr>
        <p:spPr>
          <a:xfrm>
            <a:off x="6453927" y="1621892"/>
            <a:ext cx="1743199" cy="802237"/>
          </a:xfrm>
        </p:spPr>
        <p:txBody>
          <a:bodyPr/>
          <a:lstStyle/>
          <a:p>
            <a:r>
              <a:rPr lang="el-GR" dirty="0" err="1"/>
              <a:t>Διαλεκτοσ</a:t>
            </a:r>
            <a:r>
              <a:rPr lang="el-GR" dirty="0"/>
              <a:t> </a:t>
            </a:r>
          </a:p>
        </p:txBody>
      </p:sp>
      <p:sp>
        <p:nvSpPr>
          <p:cNvPr id="3" name="TextBox 2">
            <a:extLst>
              <a:ext uri="{FF2B5EF4-FFF2-40B4-BE49-F238E27FC236}">
                <a16:creationId xmlns:a16="http://schemas.microsoft.com/office/drawing/2014/main" id="{E8A25BAC-A5A3-F84B-84A8-E688EB77A480}"/>
              </a:ext>
            </a:extLst>
          </p:cNvPr>
          <p:cNvSpPr txBox="1"/>
          <p:nvPr/>
        </p:nvSpPr>
        <p:spPr>
          <a:xfrm>
            <a:off x="8197126" y="1682525"/>
            <a:ext cx="3673449" cy="1200329"/>
          </a:xfrm>
          <a:prstGeom prst="rect">
            <a:avLst/>
          </a:prstGeom>
          <a:noFill/>
        </p:spPr>
        <p:txBody>
          <a:bodyPr wrap="square" rtlCol="0">
            <a:spAutoFit/>
          </a:bodyPr>
          <a:lstStyle/>
          <a:p>
            <a:r>
              <a:rPr lang="el-GR" dirty="0"/>
              <a:t>σύμφωνα με παραδοσιακές στάσεις, παραπέμπει σε έναν υποδεέστερο τύπο γλώσσας που συνδέεται με…..</a:t>
            </a:r>
          </a:p>
        </p:txBody>
      </p:sp>
      <p:sp>
        <p:nvSpPr>
          <p:cNvPr id="8" name="TextBox 7">
            <a:extLst>
              <a:ext uri="{FF2B5EF4-FFF2-40B4-BE49-F238E27FC236}">
                <a16:creationId xmlns:a16="http://schemas.microsoft.com/office/drawing/2014/main" id="{61A995EA-6B63-B24E-88CC-A122D9DE566D}"/>
              </a:ext>
            </a:extLst>
          </p:cNvPr>
          <p:cNvSpPr txBox="1"/>
          <p:nvPr/>
        </p:nvSpPr>
        <p:spPr>
          <a:xfrm>
            <a:off x="2494444" y="1744315"/>
            <a:ext cx="3673449" cy="923330"/>
          </a:xfrm>
          <a:prstGeom prst="rect">
            <a:avLst/>
          </a:prstGeom>
          <a:noFill/>
        </p:spPr>
        <p:txBody>
          <a:bodyPr wrap="square" rtlCol="0">
            <a:spAutoFit/>
          </a:bodyPr>
          <a:lstStyle/>
          <a:p>
            <a:r>
              <a:rPr lang="el-GR" dirty="0"/>
              <a:t>συνήθως παραπέμπει στον επίσημο τύπο γλώσσας που συνδέεται με…..</a:t>
            </a:r>
          </a:p>
        </p:txBody>
      </p:sp>
      <p:sp>
        <p:nvSpPr>
          <p:cNvPr id="9" name="TextBox 8">
            <a:extLst>
              <a:ext uri="{FF2B5EF4-FFF2-40B4-BE49-F238E27FC236}">
                <a16:creationId xmlns:a16="http://schemas.microsoft.com/office/drawing/2014/main" id="{907FFA15-7001-FD42-9F00-1ECDF9CC82D2}"/>
              </a:ext>
            </a:extLst>
          </p:cNvPr>
          <p:cNvSpPr txBox="1"/>
          <p:nvPr/>
        </p:nvSpPr>
        <p:spPr>
          <a:xfrm>
            <a:off x="1364063" y="2882854"/>
            <a:ext cx="3902881" cy="646331"/>
          </a:xfrm>
          <a:prstGeom prst="rect">
            <a:avLst/>
          </a:prstGeom>
          <a:noFill/>
        </p:spPr>
        <p:txBody>
          <a:bodyPr wrap="square" rtlCol="0">
            <a:spAutoFit/>
          </a:bodyPr>
          <a:lstStyle/>
          <a:p>
            <a:pPr marL="285750" indent="-285750">
              <a:buFont typeface="Arial" panose="020B0604020202020204" pitchFamily="34" charset="0"/>
              <a:buChar char="•"/>
            </a:pPr>
            <a:r>
              <a:rPr lang="el-GR" dirty="0"/>
              <a:t>υψηλό κοινωνικό κύρος</a:t>
            </a:r>
          </a:p>
          <a:p>
            <a:endParaRPr lang="el-GR" dirty="0"/>
          </a:p>
        </p:txBody>
      </p:sp>
      <p:sp>
        <p:nvSpPr>
          <p:cNvPr id="10" name="TextBox 9">
            <a:extLst>
              <a:ext uri="{FF2B5EF4-FFF2-40B4-BE49-F238E27FC236}">
                <a16:creationId xmlns:a16="http://schemas.microsoft.com/office/drawing/2014/main" id="{D8E2EC72-D3E3-7745-A647-EC2135896573}"/>
              </a:ext>
            </a:extLst>
          </p:cNvPr>
          <p:cNvSpPr txBox="1"/>
          <p:nvPr/>
        </p:nvSpPr>
        <p:spPr>
          <a:xfrm>
            <a:off x="1364063" y="3422791"/>
            <a:ext cx="3720001" cy="923330"/>
          </a:xfrm>
          <a:prstGeom prst="rect">
            <a:avLst/>
          </a:prstGeom>
          <a:noFill/>
        </p:spPr>
        <p:txBody>
          <a:bodyPr wrap="square" rtlCol="0">
            <a:spAutoFit/>
          </a:bodyPr>
          <a:lstStyle/>
          <a:p>
            <a:pPr marL="285750" indent="-285750">
              <a:buFont typeface="Arial" panose="020B0604020202020204" pitchFamily="34" charset="0"/>
              <a:buChar char="•"/>
            </a:pPr>
            <a:r>
              <a:rPr lang="el-GR" dirty="0"/>
              <a:t>αστικές </a:t>
            </a:r>
            <a:r>
              <a:rPr lang="el-GR" dirty="0" err="1"/>
              <a:t>πυκνοκατοικημένες</a:t>
            </a:r>
            <a:r>
              <a:rPr lang="el-GR" dirty="0"/>
              <a:t> περιοχές</a:t>
            </a:r>
          </a:p>
          <a:p>
            <a:endParaRPr lang="el-GR" dirty="0"/>
          </a:p>
        </p:txBody>
      </p:sp>
      <p:sp>
        <p:nvSpPr>
          <p:cNvPr id="11" name="TextBox 10">
            <a:extLst>
              <a:ext uri="{FF2B5EF4-FFF2-40B4-BE49-F238E27FC236}">
                <a16:creationId xmlns:a16="http://schemas.microsoft.com/office/drawing/2014/main" id="{D8670545-674E-5642-990A-63C12186297F}"/>
              </a:ext>
            </a:extLst>
          </p:cNvPr>
          <p:cNvSpPr txBox="1"/>
          <p:nvPr/>
        </p:nvSpPr>
        <p:spPr>
          <a:xfrm>
            <a:off x="1364063" y="4169664"/>
            <a:ext cx="3610273" cy="369332"/>
          </a:xfrm>
          <a:prstGeom prst="rect">
            <a:avLst/>
          </a:prstGeom>
          <a:noFill/>
        </p:spPr>
        <p:txBody>
          <a:bodyPr wrap="square" rtlCol="0">
            <a:spAutoFit/>
          </a:bodyPr>
          <a:lstStyle/>
          <a:p>
            <a:pPr marL="285750" indent="-285750">
              <a:buFont typeface="Arial" panose="020B0604020202020204" pitchFamily="34" charset="0"/>
              <a:buChar char="•"/>
            </a:pPr>
            <a:r>
              <a:rPr lang="el-GR" dirty="0"/>
              <a:t>κατοίκους των πόλεων</a:t>
            </a:r>
          </a:p>
        </p:txBody>
      </p:sp>
      <p:sp>
        <p:nvSpPr>
          <p:cNvPr id="12" name="TextBox 11">
            <a:extLst>
              <a:ext uri="{FF2B5EF4-FFF2-40B4-BE49-F238E27FC236}">
                <a16:creationId xmlns:a16="http://schemas.microsoft.com/office/drawing/2014/main" id="{0C579120-01B4-A243-894D-FDBC7596A969}"/>
              </a:ext>
            </a:extLst>
          </p:cNvPr>
          <p:cNvSpPr txBox="1"/>
          <p:nvPr/>
        </p:nvSpPr>
        <p:spPr>
          <a:xfrm>
            <a:off x="1364063" y="4562892"/>
            <a:ext cx="3390817" cy="646331"/>
          </a:xfrm>
          <a:prstGeom prst="rect">
            <a:avLst/>
          </a:prstGeom>
          <a:noFill/>
        </p:spPr>
        <p:txBody>
          <a:bodyPr wrap="square" rtlCol="0">
            <a:spAutoFit/>
          </a:bodyPr>
          <a:lstStyle/>
          <a:p>
            <a:pPr marL="285750" indent="-285750">
              <a:buFont typeface="Arial" panose="020B0604020202020204" pitchFamily="34" charset="0"/>
              <a:buChar char="•"/>
            </a:pPr>
            <a:r>
              <a:rPr lang="el-GR" dirty="0"/>
              <a:t>γραπτή παράδοση</a:t>
            </a:r>
          </a:p>
          <a:p>
            <a:endParaRPr lang="el-GR" dirty="0"/>
          </a:p>
        </p:txBody>
      </p:sp>
      <p:sp>
        <p:nvSpPr>
          <p:cNvPr id="13" name="TextBox 12">
            <a:extLst>
              <a:ext uri="{FF2B5EF4-FFF2-40B4-BE49-F238E27FC236}">
                <a16:creationId xmlns:a16="http://schemas.microsoft.com/office/drawing/2014/main" id="{F04DF9C0-AAD7-EF48-84E4-8A2A9091A201}"/>
              </a:ext>
            </a:extLst>
          </p:cNvPr>
          <p:cNvSpPr txBox="1"/>
          <p:nvPr/>
        </p:nvSpPr>
        <p:spPr>
          <a:xfrm>
            <a:off x="1364063" y="4983480"/>
            <a:ext cx="2967105" cy="923330"/>
          </a:xfrm>
          <a:prstGeom prst="rect">
            <a:avLst/>
          </a:prstGeom>
          <a:noFill/>
        </p:spPr>
        <p:txBody>
          <a:bodyPr wrap="square" rtlCol="0">
            <a:spAutoFit/>
          </a:bodyPr>
          <a:lstStyle/>
          <a:p>
            <a:pPr marL="285750" indent="-285750">
              <a:buFont typeface="Arial" panose="020B0604020202020204" pitchFamily="34" charset="0"/>
              <a:buChar char="•"/>
            </a:pPr>
            <a:r>
              <a:rPr lang="el-GR" dirty="0"/>
              <a:t>(γλώσσα της διοίκησης &amp; της εκπαίδευσης)</a:t>
            </a:r>
          </a:p>
          <a:p>
            <a:endParaRPr lang="el-GR" dirty="0"/>
          </a:p>
        </p:txBody>
      </p:sp>
      <p:sp>
        <p:nvSpPr>
          <p:cNvPr id="14" name="TextBox 13">
            <a:extLst>
              <a:ext uri="{FF2B5EF4-FFF2-40B4-BE49-F238E27FC236}">
                <a16:creationId xmlns:a16="http://schemas.microsoft.com/office/drawing/2014/main" id="{65FB11FD-1DE8-DC4C-841D-6D3A50C0CEEF}"/>
              </a:ext>
            </a:extLst>
          </p:cNvPr>
          <p:cNvSpPr txBox="1"/>
          <p:nvPr/>
        </p:nvSpPr>
        <p:spPr>
          <a:xfrm>
            <a:off x="1364063" y="5733288"/>
            <a:ext cx="2741593" cy="646331"/>
          </a:xfrm>
          <a:prstGeom prst="rect">
            <a:avLst/>
          </a:prstGeom>
          <a:noFill/>
        </p:spPr>
        <p:txBody>
          <a:bodyPr wrap="square" rtlCol="0">
            <a:spAutoFit/>
          </a:bodyPr>
          <a:lstStyle/>
          <a:p>
            <a:pPr marL="285750" indent="-285750">
              <a:buFont typeface="Arial" panose="020B0604020202020204" pitchFamily="34" charset="0"/>
              <a:buChar char="•"/>
            </a:pPr>
            <a:r>
              <a:rPr lang="el-GR" dirty="0"/>
              <a:t>ορθή γλώσσα</a:t>
            </a:r>
          </a:p>
          <a:p>
            <a:endParaRPr lang="el-GR" dirty="0"/>
          </a:p>
        </p:txBody>
      </p:sp>
      <p:sp>
        <p:nvSpPr>
          <p:cNvPr id="15" name="TextBox 14">
            <a:extLst>
              <a:ext uri="{FF2B5EF4-FFF2-40B4-BE49-F238E27FC236}">
                <a16:creationId xmlns:a16="http://schemas.microsoft.com/office/drawing/2014/main" id="{8BC5C89E-B648-674F-9EB3-5C3C0412E9F6}"/>
              </a:ext>
            </a:extLst>
          </p:cNvPr>
          <p:cNvSpPr txBox="1"/>
          <p:nvPr/>
        </p:nvSpPr>
        <p:spPr>
          <a:xfrm>
            <a:off x="6453927" y="3035808"/>
            <a:ext cx="4646889" cy="646331"/>
          </a:xfrm>
          <a:prstGeom prst="rect">
            <a:avLst/>
          </a:prstGeom>
          <a:noFill/>
        </p:spPr>
        <p:txBody>
          <a:bodyPr wrap="square" rtlCol="0">
            <a:spAutoFit/>
          </a:bodyPr>
          <a:lstStyle/>
          <a:p>
            <a:pPr marL="285750" indent="-285750">
              <a:buFont typeface="Arial" panose="020B0604020202020204" pitchFamily="34" charset="0"/>
              <a:buChar char="•"/>
            </a:pPr>
            <a:r>
              <a:rPr lang="el-GR" dirty="0"/>
              <a:t>χαμηλό κοινωνικό κύρος</a:t>
            </a:r>
          </a:p>
          <a:p>
            <a:endParaRPr lang="el-GR" dirty="0"/>
          </a:p>
        </p:txBody>
      </p:sp>
      <p:sp>
        <p:nvSpPr>
          <p:cNvPr id="16" name="TextBox 15">
            <a:extLst>
              <a:ext uri="{FF2B5EF4-FFF2-40B4-BE49-F238E27FC236}">
                <a16:creationId xmlns:a16="http://schemas.microsoft.com/office/drawing/2014/main" id="{0BE75A06-22ED-914C-99F8-C23A6E36C243}"/>
              </a:ext>
            </a:extLst>
          </p:cNvPr>
          <p:cNvSpPr txBox="1"/>
          <p:nvPr/>
        </p:nvSpPr>
        <p:spPr>
          <a:xfrm>
            <a:off x="6453927" y="3529185"/>
            <a:ext cx="4335993" cy="369332"/>
          </a:xfrm>
          <a:prstGeom prst="rect">
            <a:avLst/>
          </a:prstGeom>
          <a:noFill/>
        </p:spPr>
        <p:txBody>
          <a:bodyPr wrap="square" rtlCol="0">
            <a:spAutoFit/>
          </a:bodyPr>
          <a:lstStyle/>
          <a:p>
            <a:pPr marL="285750" indent="-285750">
              <a:buFont typeface="Arial" panose="020B0604020202020204" pitchFamily="34" charset="0"/>
              <a:buChar char="•"/>
            </a:pPr>
            <a:r>
              <a:rPr lang="el-GR" dirty="0"/>
              <a:t>απομονωμένες γεωγραφικές περιοχές</a:t>
            </a:r>
          </a:p>
        </p:txBody>
      </p:sp>
      <p:sp>
        <p:nvSpPr>
          <p:cNvPr id="17" name="TextBox 16">
            <a:extLst>
              <a:ext uri="{FF2B5EF4-FFF2-40B4-BE49-F238E27FC236}">
                <a16:creationId xmlns:a16="http://schemas.microsoft.com/office/drawing/2014/main" id="{E7FAB668-9397-CE48-848C-8073F94A4C4D}"/>
              </a:ext>
            </a:extLst>
          </p:cNvPr>
          <p:cNvSpPr txBox="1"/>
          <p:nvPr/>
        </p:nvSpPr>
        <p:spPr>
          <a:xfrm>
            <a:off x="6453927" y="4028438"/>
            <a:ext cx="4251960" cy="923330"/>
          </a:xfrm>
          <a:prstGeom prst="rect">
            <a:avLst/>
          </a:prstGeom>
          <a:noFill/>
        </p:spPr>
        <p:txBody>
          <a:bodyPr wrap="square" rtlCol="0">
            <a:spAutoFit/>
          </a:bodyPr>
          <a:lstStyle/>
          <a:p>
            <a:pPr marL="285750" indent="-285750">
              <a:buFont typeface="Arial" panose="020B0604020202020204" pitchFamily="34" charset="0"/>
              <a:buChar char="•"/>
            </a:pPr>
            <a:r>
              <a:rPr lang="el-GR" dirty="0"/>
              <a:t>κατοίκους της υπαίθρου/ εργατική τάξη</a:t>
            </a:r>
          </a:p>
          <a:p>
            <a:endParaRPr lang="el-GR" dirty="0"/>
          </a:p>
        </p:txBody>
      </p:sp>
      <p:sp>
        <p:nvSpPr>
          <p:cNvPr id="18" name="TextBox 17">
            <a:extLst>
              <a:ext uri="{FF2B5EF4-FFF2-40B4-BE49-F238E27FC236}">
                <a16:creationId xmlns:a16="http://schemas.microsoft.com/office/drawing/2014/main" id="{1AF2349F-C292-6744-AFE2-4911508C7403}"/>
              </a:ext>
            </a:extLst>
          </p:cNvPr>
          <p:cNvSpPr txBox="1"/>
          <p:nvPr/>
        </p:nvSpPr>
        <p:spPr>
          <a:xfrm>
            <a:off x="6453927" y="4706481"/>
            <a:ext cx="4014216" cy="1200329"/>
          </a:xfrm>
          <a:prstGeom prst="rect">
            <a:avLst/>
          </a:prstGeom>
          <a:noFill/>
        </p:spPr>
        <p:txBody>
          <a:bodyPr wrap="square" rtlCol="0">
            <a:spAutoFit/>
          </a:bodyPr>
          <a:lstStyle/>
          <a:p>
            <a:pPr marL="285750" indent="-285750">
              <a:buFont typeface="Arial" panose="020B0604020202020204" pitchFamily="34" charset="0"/>
              <a:buChar char="•"/>
            </a:pPr>
            <a:r>
              <a:rPr lang="el-GR" dirty="0"/>
              <a:t>προφορική μορφή, απουσία γραπτής παράδοσης</a:t>
            </a:r>
          </a:p>
          <a:p>
            <a:endParaRPr lang="el-GR" dirty="0"/>
          </a:p>
          <a:p>
            <a:endParaRPr lang="el-GR" dirty="0"/>
          </a:p>
        </p:txBody>
      </p:sp>
      <p:sp>
        <p:nvSpPr>
          <p:cNvPr id="19" name="TextBox 18">
            <a:extLst>
              <a:ext uri="{FF2B5EF4-FFF2-40B4-BE49-F238E27FC236}">
                <a16:creationId xmlns:a16="http://schemas.microsoft.com/office/drawing/2014/main" id="{B2F41F21-D011-1847-AFAD-900F5BAD1AD6}"/>
              </a:ext>
            </a:extLst>
          </p:cNvPr>
          <p:cNvSpPr txBox="1"/>
          <p:nvPr/>
        </p:nvSpPr>
        <p:spPr>
          <a:xfrm>
            <a:off x="6453927" y="5364671"/>
            <a:ext cx="4433764" cy="923330"/>
          </a:xfrm>
          <a:prstGeom prst="rect">
            <a:avLst/>
          </a:prstGeom>
          <a:noFill/>
        </p:spPr>
        <p:txBody>
          <a:bodyPr wrap="square" rtlCol="0">
            <a:spAutoFit/>
          </a:bodyPr>
          <a:lstStyle/>
          <a:p>
            <a:pPr marL="285750" indent="-285750">
              <a:buFont typeface="Arial" panose="020B0604020202020204" pitchFamily="34" charset="0"/>
              <a:buChar char="•"/>
            </a:pPr>
            <a:r>
              <a:rPr lang="el-GR" dirty="0"/>
              <a:t>παρέκκλιση από την πρότυπη γλώσσα, περιθωριακές μορφές</a:t>
            </a:r>
          </a:p>
          <a:p>
            <a:endParaRPr lang="el-GR" dirty="0"/>
          </a:p>
        </p:txBody>
      </p:sp>
      <p:pic>
        <p:nvPicPr>
          <p:cNvPr id="20" name="Picture 2">
            <a:extLst>
              <a:ext uri="{FF2B5EF4-FFF2-40B4-BE49-F238E27FC236}">
                <a16:creationId xmlns:a16="http://schemas.microsoft.com/office/drawing/2014/main" id="{EDBF5081-96AA-134B-B373-FB7491CCD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513" y="131191"/>
            <a:ext cx="2111259" cy="14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68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p:txBody>
          <a:bodyPr/>
          <a:lstStyle/>
          <a:p>
            <a:r>
              <a:rPr lang="el-GR" dirty="0"/>
              <a:t>ένας </a:t>
            </a:r>
            <a:r>
              <a:rPr lang="el-GR" b="1" dirty="0">
                <a:solidFill>
                  <a:schemeClr val="accent1"/>
                </a:solidFill>
              </a:rPr>
              <a:t>συνεχώς αναπτυσσόμενος </a:t>
            </a:r>
            <a:r>
              <a:rPr lang="el-GR" dirty="0"/>
              <a:t>τομέας των κοινωνικών προσεγγίσεων της γλώσσας</a:t>
            </a:r>
          </a:p>
          <a:p>
            <a:endParaRPr lang="el-GR" dirty="0"/>
          </a:p>
        </p:txBody>
      </p:sp>
      <p:sp>
        <p:nvSpPr>
          <p:cNvPr id="4" name="Oval 3"/>
          <p:cNvSpPr/>
          <p:nvPr/>
        </p:nvSpPr>
        <p:spPr>
          <a:xfrm>
            <a:off x="2442256" y="3981691"/>
            <a:ext cx="2465409" cy="20602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γλωσσολογία</a:t>
            </a:r>
          </a:p>
        </p:txBody>
      </p:sp>
      <p:sp>
        <p:nvSpPr>
          <p:cNvPr id="5" name="Oval 4"/>
          <p:cNvSpPr/>
          <p:nvPr/>
        </p:nvSpPr>
        <p:spPr>
          <a:xfrm>
            <a:off x="3038353" y="2627451"/>
            <a:ext cx="2257064" cy="18172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(κοινωνική)</a:t>
            </a:r>
          </a:p>
          <a:p>
            <a:pPr algn="ctr"/>
            <a:r>
              <a:rPr lang="el-GR" dirty="0"/>
              <a:t>ψυχολογία</a:t>
            </a:r>
          </a:p>
        </p:txBody>
      </p:sp>
      <p:sp>
        <p:nvSpPr>
          <p:cNvPr id="7" name="Oval 6"/>
          <p:cNvSpPr/>
          <p:nvPr/>
        </p:nvSpPr>
        <p:spPr>
          <a:xfrm>
            <a:off x="4571999" y="4294208"/>
            <a:ext cx="2430685" cy="17477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κοινωνιολογία</a:t>
            </a:r>
          </a:p>
        </p:txBody>
      </p:sp>
      <p:sp>
        <p:nvSpPr>
          <p:cNvPr id="8" name="Oval 7"/>
          <p:cNvSpPr/>
          <p:nvPr/>
        </p:nvSpPr>
        <p:spPr>
          <a:xfrm>
            <a:off x="5116010" y="2627451"/>
            <a:ext cx="2488557" cy="1990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ανθρωπολογία</a:t>
            </a:r>
          </a:p>
        </p:txBody>
      </p:sp>
      <p:sp>
        <p:nvSpPr>
          <p:cNvPr id="9" name="Oval 8"/>
          <p:cNvSpPr/>
          <p:nvPr/>
        </p:nvSpPr>
        <p:spPr>
          <a:xfrm>
            <a:off x="6921661" y="4444676"/>
            <a:ext cx="1909823" cy="15973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ιστορία</a:t>
            </a:r>
          </a:p>
        </p:txBody>
      </p:sp>
      <p:sp>
        <p:nvSpPr>
          <p:cNvPr id="10" name="Oval 9"/>
          <p:cNvSpPr/>
          <p:nvPr/>
        </p:nvSpPr>
        <p:spPr>
          <a:xfrm>
            <a:off x="7483033" y="2934183"/>
            <a:ext cx="2181828" cy="18577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παιδαγωγικές</a:t>
            </a:r>
          </a:p>
          <a:p>
            <a:pPr algn="ctr"/>
            <a:r>
              <a:rPr lang="el-GR" dirty="0"/>
              <a:t>σπουδές</a:t>
            </a:r>
          </a:p>
        </p:txBody>
      </p:sp>
      <p:sp>
        <p:nvSpPr>
          <p:cNvPr id="11" name="Oval 10"/>
          <p:cNvSpPr/>
          <p:nvPr/>
        </p:nvSpPr>
        <p:spPr>
          <a:xfrm>
            <a:off x="8573947" y="4294208"/>
            <a:ext cx="1970590" cy="1875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επικοινωνιολογία</a:t>
            </a:r>
          </a:p>
        </p:txBody>
      </p:sp>
    </p:spTree>
    <p:extLst>
      <p:ext uri="{BB962C8B-B14F-4D97-AF65-F5344CB8AC3E}">
        <p14:creationId xmlns:p14="http://schemas.microsoft.com/office/powerpoint/2010/main" val="986763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err="1"/>
              <a:t>Ορισμος</a:t>
            </a:r>
            <a:r>
              <a:rPr lang="el-GR" sz="4000" dirty="0"/>
              <a:t>, </a:t>
            </a:r>
            <a:r>
              <a:rPr lang="el-GR" sz="4000" dirty="0" err="1"/>
              <a:t>διαστασεις</a:t>
            </a:r>
            <a:r>
              <a:rPr lang="el-GR" sz="4000" dirty="0"/>
              <a:t> &amp; </a:t>
            </a:r>
            <a:r>
              <a:rPr lang="el-GR" sz="4000" dirty="0" err="1"/>
              <a:t>περιεχομενο</a:t>
            </a:r>
            <a:r>
              <a:rPr lang="el-GR" sz="4000" dirty="0"/>
              <a:t> </a:t>
            </a:r>
            <a:r>
              <a:rPr lang="el-GR" sz="4000" dirty="0" err="1"/>
              <a:t>γλωσσικων</a:t>
            </a:r>
            <a:r>
              <a:rPr lang="el-GR" sz="4000" dirty="0"/>
              <a:t> </a:t>
            </a:r>
            <a:r>
              <a:rPr lang="el-GR" sz="4000" dirty="0" err="1"/>
              <a:t>στασεων</a:t>
            </a:r>
            <a:endParaRPr lang="en-GB" sz="4000"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677886" y="2575249"/>
            <a:ext cx="6494106" cy="20434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Συναισθηματικοί, νοητικοί ή συμπεριφορικοί δείκτες που αφορούν αξιολογικές αντιδράσεις απέναντι σε διάφορες γλωσσικές ποικιλίες ή τους/τις ομιλητές/τριες τους.</a:t>
            </a:r>
            <a:endParaRPr lang="en-GB" sz="2400" dirty="0"/>
          </a:p>
        </p:txBody>
      </p:sp>
    </p:spTree>
    <p:extLst>
      <p:ext uri="{BB962C8B-B14F-4D97-AF65-F5344CB8AC3E}">
        <p14:creationId xmlns:p14="http://schemas.microsoft.com/office/powerpoint/2010/main" val="3537344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959" y="251875"/>
            <a:ext cx="10058400" cy="1609344"/>
          </a:xfrm>
        </p:spPr>
        <p:txBody>
          <a:bodyPr/>
          <a:lstStyle/>
          <a:p>
            <a:r>
              <a:rPr lang="el-GR" dirty="0"/>
              <a:t>Νοητικη διασταση</a:t>
            </a:r>
          </a:p>
        </p:txBody>
      </p:sp>
      <p:sp>
        <p:nvSpPr>
          <p:cNvPr id="3" name="Content Placeholder 2"/>
          <p:cNvSpPr>
            <a:spLocks noGrp="1"/>
          </p:cNvSpPr>
          <p:nvPr>
            <p:ph idx="1"/>
          </p:nvPr>
        </p:nvSpPr>
        <p:spPr>
          <a:xfrm>
            <a:off x="1069848" y="1795549"/>
            <a:ext cx="10058400" cy="4376651"/>
          </a:xfrm>
        </p:spPr>
        <p:txBody>
          <a:bodyPr/>
          <a:lstStyle/>
          <a:p>
            <a:pPr marL="0" indent="0">
              <a:buNone/>
            </a:pPr>
            <a:r>
              <a:rPr lang="el-GR" dirty="0"/>
              <a:t>Στη </a:t>
            </a:r>
            <a:r>
              <a:rPr lang="el-GR" i="1" dirty="0"/>
              <a:t>νοητική διάσταση</a:t>
            </a:r>
            <a:r>
              <a:rPr lang="el-GR" dirty="0"/>
              <a:t> ανήκουν:</a:t>
            </a:r>
          </a:p>
          <a:p>
            <a:r>
              <a:rPr lang="el-GR" b="1" dirty="0">
                <a:solidFill>
                  <a:schemeClr val="accent1"/>
                </a:solidFill>
              </a:rPr>
              <a:t>οι μεταγλωσσικές αντιλήψεις</a:t>
            </a:r>
            <a:r>
              <a:rPr lang="el-GR" dirty="0"/>
              <a:t>, οι απόψεις και πεποιθήσεις των ατόμων για τις ποικιλίες</a:t>
            </a:r>
          </a:p>
          <a:p>
            <a:pPr marL="0" indent="0">
              <a:buNone/>
            </a:pPr>
            <a:endParaRPr lang="el-GR" dirty="0"/>
          </a:p>
          <a:p>
            <a:pPr marL="0" indent="0">
              <a:buNone/>
            </a:pPr>
            <a:endParaRPr lang="el-GR" dirty="0"/>
          </a:p>
          <a:p>
            <a:pPr marL="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21" y="3215022"/>
            <a:ext cx="22256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388" y="4404801"/>
            <a:ext cx="22320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5844" y="3200442"/>
            <a:ext cx="253047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01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203" y="222871"/>
            <a:ext cx="10058400" cy="1609344"/>
          </a:xfrm>
        </p:spPr>
        <p:txBody>
          <a:bodyPr/>
          <a:lstStyle/>
          <a:p>
            <a:r>
              <a:rPr lang="el-GR" dirty="0"/>
              <a:t>Συναισθηματικη διασταση</a:t>
            </a:r>
          </a:p>
        </p:txBody>
      </p:sp>
      <p:sp>
        <p:nvSpPr>
          <p:cNvPr id="3" name="Content Placeholder 2"/>
          <p:cNvSpPr>
            <a:spLocks noGrp="1"/>
          </p:cNvSpPr>
          <p:nvPr>
            <p:ph idx="1"/>
          </p:nvPr>
        </p:nvSpPr>
        <p:spPr>
          <a:xfrm>
            <a:off x="1069848" y="1820487"/>
            <a:ext cx="10058400" cy="4351713"/>
          </a:xfrm>
        </p:spPr>
        <p:txBody>
          <a:bodyPr/>
          <a:lstStyle/>
          <a:p>
            <a:pPr marL="0" indent="0">
              <a:buNone/>
            </a:pPr>
            <a:r>
              <a:rPr lang="el-GR" dirty="0"/>
              <a:t>Η </a:t>
            </a:r>
            <a:r>
              <a:rPr lang="el-GR" i="1" dirty="0"/>
              <a:t>συναισθηματική διάσταση</a:t>
            </a:r>
            <a:r>
              <a:rPr lang="el-GR" dirty="0"/>
              <a:t> αφορά: </a:t>
            </a:r>
          </a:p>
          <a:p>
            <a:r>
              <a:rPr lang="el-GR" b="1" dirty="0">
                <a:solidFill>
                  <a:schemeClr val="accent1"/>
                </a:solidFill>
              </a:rPr>
              <a:t>τα συναισθήματα </a:t>
            </a:r>
            <a:r>
              <a:rPr lang="el-GR" dirty="0"/>
              <a:t>που μπορεί να γεννά μια γλωσσική ποικιλία ή ένα γλωσσικό στοιχείο</a:t>
            </a:r>
          </a:p>
          <a:p>
            <a:endParaRPr lang="el-G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83" y="2914448"/>
            <a:ext cx="2152650"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6083" y="3697879"/>
            <a:ext cx="19272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048" y="3743917"/>
            <a:ext cx="2073275" cy="147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Παραπομπή σε άλλη σελίδα 3">
            <a:extLst>
              <a:ext uri="{FF2B5EF4-FFF2-40B4-BE49-F238E27FC236}">
                <a16:creationId xmlns:a16="http://schemas.microsoft.com/office/drawing/2014/main" id="{A3EF5E01-DA6C-054D-95C4-67BEE2BF1C29}"/>
              </a:ext>
            </a:extLst>
          </p:cNvPr>
          <p:cNvSpPr/>
          <p:nvPr/>
        </p:nvSpPr>
        <p:spPr>
          <a:xfrm>
            <a:off x="8803163" y="3165059"/>
            <a:ext cx="2086494" cy="1579419"/>
          </a:xfrm>
          <a:prstGeom prst="flowChartOffpage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Arial" panose="020B0604020202020204" pitchFamily="34" charset="0"/>
                <a:cs typeface="Arial" panose="020B0604020202020204" pitchFamily="34" charset="0"/>
              </a:rPr>
              <a:t>Με διασκεδάζει η γλώσσα των νέων.</a:t>
            </a:r>
          </a:p>
          <a:p>
            <a:pPr algn="ctr"/>
            <a:endParaRPr lang="el-GR" dirty="0"/>
          </a:p>
        </p:txBody>
      </p:sp>
    </p:spTree>
    <p:extLst>
      <p:ext uri="{BB962C8B-B14F-4D97-AF65-F5344CB8AC3E}">
        <p14:creationId xmlns:p14="http://schemas.microsoft.com/office/powerpoint/2010/main" val="292455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Νοητικη &amp; συναισθηματικη διασταση</a:t>
            </a:r>
          </a:p>
        </p:txBody>
      </p:sp>
      <p:sp>
        <p:nvSpPr>
          <p:cNvPr id="3" name="Content Placeholder 2"/>
          <p:cNvSpPr>
            <a:spLocks noGrp="1"/>
          </p:cNvSpPr>
          <p:nvPr>
            <p:ph idx="1"/>
          </p:nvPr>
        </p:nvSpPr>
        <p:spPr/>
        <p:txBody>
          <a:bodyPr/>
          <a:lstStyle/>
          <a:p>
            <a:r>
              <a:rPr lang="el-GR" dirty="0"/>
              <a:t>η συναισθηματική διάσταση είναι δυνατόν να βρίσκεται σε αντίθεση με τη νοητική</a:t>
            </a:r>
          </a:p>
          <a:p>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4" y="3029252"/>
            <a:ext cx="3902075"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31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36597"/>
          </a:xfrm>
        </p:spPr>
        <p:txBody>
          <a:bodyPr/>
          <a:lstStyle/>
          <a:p>
            <a:r>
              <a:rPr lang="el-GR" dirty="0"/>
              <a:t>Βουλητικη διασταση</a:t>
            </a:r>
          </a:p>
        </p:txBody>
      </p:sp>
      <p:sp>
        <p:nvSpPr>
          <p:cNvPr id="3" name="Content Placeholder 2"/>
          <p:cNvSpPr>
            <a:spLocks noGrp="1"/>
          </p:cNvSpPr>
          <p:nvPr>
            <p:ph idx="1"/>
          </p:nvPr>
        </p:nvSpPr>
        <p:spPr>
          <a:xfrm>
            <a:off x="1069848" y="1521229"/>
            <a:ext cx="10058400" cy="4650971"/>
          </a:xfrm>
        </p:spPr>
        <p:txBody>
          <a:bodyPr/>
          <a:lstStyle/>
          <a:p>
            <a:r>
              <a:rPr lang="el-GR" dirty="0"/>
              <a:t>Η </a:t>
            </a:r>
            <a:r>
              <a:rPr lang="el-GR" i="1" dirty="0"/>
              <a:t>βουλητική διάσταση</a:t>
            </a:r>
            <a:r>
              <a:rPr lang="el-GR" dirty="0"/>
              <a:t>:</a:t>
            </a:r>
          </a:p>
          <a:p>
            <a:r>
              <a:rPr lang="el-GR" dirty="0"/>
              <a:t>αφορά την </a:t>
            </a:r>
            <a:r>
              <a:rPr lang="el-GR" b="1" dirty="0">
                <a:solidFill>
                  <a:schemeClr val="accent1"/>
                </a:solidFill>
              </a:rPr>
              <a:t>επιθυμία για δράση</a:t>
            </a:r>
            <a:r>
              <a:rPr lang="el-GR" dirty="0"/>
              <a:t>, σχετίζεται με τις </a:t>
            </a:r>
            <a:r>
              <a:rPr lang="el-GR" b="1" dirty="0">
                <a:solidFill>
                  <a:schemeClr val="accent1"/>
                </a:solidFill>
              </a:rPr>
              <a:t>προθέσεις</a:t>
            </a:r>
            <a:r>
              <a:rPr lang="el-GR" dirty="0"/>
              <a:t> ομάδων ή ατόμων σχετικά με τη γλώσσα </a:t>
            </a:r>
          </a:p>
          <a:p>
            <a:endParaRPr lang="el-GR" dirty="0"/>
          </a:p>
          <a:p>
            <a:endParaRPr lang="el-G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17" y="2663638"/>
            <a:ext cx="230505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875" y="2815589"/>
            <a:ext cx="2395538"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595" y="2815589"/>
            <a:ext cx="3225800"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Παραπομπή σε άλλη σελίδα 3">
            <a:extLst>
              <a:ext uri="{FF2B5EF4-FFF2-40B4-BE49-F238E27FC236}">
                <a16:creationId xmlns:a16="http://schemas.microsoft.com/office/drawing/2014/main" id="{00EFB6F0-C3E0-2941-BF9F-DB7072B01EFC}"/>
              </a:ext>
            </a:extLst>
          </p:cNvPr>
          <p:cNvSpPr/>
          <p:nvPr/>
        </p:nvSpPr>
        <p:spPr>
          <a:xfrm>
            <a:off x="1562793" y="4394981"/>
            <a:ext cx="3059082" cy="1771837"/>
          </a:xfrm>
          <a:prstGeom prst="flowChartOffpage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Να σημειώνετε τις λέξεις από το επάγγελμα των γονιών σας και να φτιάξετε</a:t>
            </a:r>
          </a:p>
          <a:p>
            <a:r>
              <a:rPr lang="el-GR" dirty="0"/>
              <a:t>γλωσσάρια μ’ αυτές.</a:t>
            </a:r>
          </a:p>
          <a:p>
            <a:pPr algn="ctr"/>
            <a:endParaRPr lang="el-GR" dirty="0"/>
          </a:p>
        </p:txBody>
      </p:sp>
      <p:sp>
        <p:nvSpPr>
          <p:cNvPr id="5" name="Παραπομπή σε άλλη σελίδα 4">
            <a:extLst>
              <a:ext uri="{FF2B5EF4-FFF2-40B4-BE49-F238E27FC236}">
                <a16:creationId xmlns:a16="http://schemas.microsoft.com/office/drawing/2014/main" id="{341D734C-A148-2B4A-9CB8-8AB66816C885}"/>
              </a:ext>
            </a:extLst>
          </p:cNvPr>
          <p:cNvSpPr/>
          <p:nvPr/>
        </p:nvSpPr>
        <p:spPr>
          <a:xfrm>
            <a:off x="7017413" y="4313098"/>
            <a:ext cx="2618509" cy="2384527"/>
          </a:xfrm>
          <a:prstGeom prst="flowChartOffpage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Να χρησιμοποιείτε όσο γίνεται τη γλώσσα των νέων στα κείμενα που γράφετε</a:t>
            </a:r>
          </a:p>
          <a:p>
            <a:r>
              <a:rPr lang="el-GR" dirty="0"/>
              <a:t>για τις τηλεοπτικές σειρές.</a:t>
            </a:r>
          </a:p>
          <a:p>
            <a:pPr algn="ctr"/>
            <a:endParaRPr lang="el-GR" dirty="0"/>
          </a:p>
        </p:txBody>
      </p:sp>
    </p:spTree>
    <p:extLst>
      <p:ext uri="{BB962C8B-B14F-4D97-AF65-F5344CB8AC3E}">
        <p14:creationId xmlns:p14="http://schemas.microsoft.com/office/powerpoint/2010/main" val="571678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p:txBody>
          <a:bodyPr/>
          <a:lstStyle/>
          <a:p>
            <a:pPr>
              <a:lnSpc>
                <a:spcPct val="150000"/>
              </a:lnSpc>
            </a:pPr>
            <a:r>
              <a:rPr lang="el-GR" dirty="0"/>
              <a:t>Ως προς το περιεχόμενό τους, οι αξιολογήσεις που εμπεριέχουν οι γλωσσικές στάσεις αφορούν τόσο την </a:t>
            </a:r>
            <a:r>
              <a:rPr lang="el-GR" i="1" dirty="0"/>
              <a:t>υπόσταση </a:t>
            </a:r>
            <a:r>
              <a:rPr lang="el-GR" dirty="0"/>
              <a:t>των γλωσσικών ποικιλιών όσο και τη </a:t>
            </a:r>
            <a:r>
              <a:rPr lang="el-GR" i="1" dirty="0"/>
              <a:t>μορφή </a:t>
            </a:r>
            <a:r>
              <a:rPr lang="el-GR" dirty="0"/>
              <a:t>τους.</a:t>
            </a:r>
          </a:p>
          <a:p>
            <a:endParaRPr lang="el-GR" dirty="0"/>
          </a:p>
        </p:txBody>
      </p:sp>
      <p:sp>
        <p:nvSpPr>
          <p:cNvPr id="4" name="Oval 3"/>
          <p:cNvSpPr/>
          <p:nvPr/>
        </p:nvSpPr>
        <p:spPr>
          <a:xfrm>
            <a:off x="3113380" y="3981611"/>
            <a:ext cx="2326511" cy="1661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υπόσταση</a:t>
            </a:r>
          </a:p>
        </p:txBody>
      </p:sp>
      <p:sp>
        <p:nvSpPr>
          <p:cNvPr id="5" name="Oval 4"/>
          <p:cNvSpPr/>
          <p:nvPr/>
        </p:nvSpPr>
        <p:spPr>
          <a:xfrm>
            <a:off x="5539644" y="4021571"/>
            <a:ext cx="2191192" cy="15812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μορφή</a:t>
            </a:r>
          </a:p>
        </p:txBody>
      </p:sp>
    </p:spTree>
    <p:extLst>
      <p:ext uri="{BB962C8B-B14F-4D97-AF65-F5344CB8AC3E}">
        <p14:creationId xmlns:p14="http://schemas.microsoft.com/office/powerpoint/2010/main" val="2836501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53" y="294895"/>
            <a:ext cx="10533824" cy="1609344"/>
          </a:xfrm>
        </p:spPr>
        <p:txBody>
          <a:bodyPr/>
          <a:lstStyle/>
          <a:p>
            <a:r>
              <a:rPr lang="el-GR" dirty="0"/>
              <a:t>Γλωσσικεσ στασεισ &amp; υποσταση</a:t>
            </a:r>
          </a:p>
        </p:txBody>
      </p:sp>
      <p:sp>
        <p:nvSpPr>
          <p:cNvPr id="3" name="Content Placeholder 2"/>
          <p:cNvSpPr>
            <a:spLocks noGrp="1"/>
          </p:cNvSpPr>
          <p:nvPr>
            <p:ph idx="1"/>
          </p:nvPr>
        </p:nvSpPr>
        <p:spPr>
          <a:xfrm>
            <a:off x="1069848" y="1629295"/>
            <a:ext cx="10058400" cy="4542905"/>
          </a:xfrm>
        </p:spPr>
        <p:txBody>
          <a:bodyPr/>
          <a:lstStyle/>
          <a:p>
            <a:pPr marL="0" indent="0">
              <a:buNone/>
            </a:pPr>
            <a:r>
              <a:rPr lang="el-GR" dirty="0"/>
              <a:t>Σχετικά με την υπόσταση, ιδιαίτερα επίμονες στάσεις εκδηλώνονται ως προς την</a:t>
            </a:r>
            <a:endParaRPr lang="el-GR" b="1" dirty="0">
              <a:solidFill>
                <a:schemeClr val="accent1"/>
              </a:solidFill>
            </a:endParaRPr>
          </a:p>
          <a:p>
            <a:r>
              <a:rPr lang="el-GR" b="1" dirty="0">
                <a:solidFill>
                  <a:schemeClr val="accent1"/>
                </a:solidFill>
              </a:rPr>
              <a:t>ιεράρχηση</a:t>
            </a:r>
            <a:r>
              <a:rPr lang="el-GR" dirty="0"/>
              <a:t> των γλωσσών με βάση το κοινωνικό κύρος</a:t>
            </a:r>
          </a:p>
          <a:p>
            <a:pPr marL="0" indent="0">
              <a:buNone/>
            </a:pPr>
            <a:endParaRPr lang="el-G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53" y="2672959"/>
            <a:ext cx="2682875"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7119" y="2672959"/>
            <a:ext cx="24574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711" y="2618535"/>
            <a:ext cx="2762250"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Παραπομπή σε άλλη σελίδα 3">
            <a:extLst>
              <a:ext uri="{FF2B5EF4-FFF2-40B4-BE49-F238E27FC236}">
                <a16:creationId xmlns:a16="http://schemas.microsoft.com/office/drawing/2014/main" id="{04175574-31AD-5447-AFED-D1988AB93F68}"/>
              </a:ext>
            </a:extLst>
          </p:cNvPr>
          <p:cNvSpPr/>
          <p:nvPr/>
        </p:nvSpPr>
        <p:spPr>
          <a:xfrm>
            <a:off x="2123078" y="4239822"/>
            <a:ext cx="2568633" cy="1813879"/>
          </a:xfrm>
          <a:prstGeom prst="flowChartOffpage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Τα αγγλικά της Βρετανίας είναι πολύ πιο όμορφα από αυτά της Αμερικής.</a:t>
            </a:r>
          </a:p>
          <a:p>
            <a:pPr algn="ctr"/>
            <a:endParaRPr lang="el-GR" dirty="0"/>
          </a:p>
        </p:txBody>
      </p:sp>
      <p:sp>
        <p:nvSpPr>
          <p:cNvPr id="8" name="Παραπομπή σε άλλη σελίδα 7">
            <a:extLst>
              <a:ext uri="{FF2B5EF4-FFF2-40B4-BE49-F238E27FC236}">
                <a16:creationId xmlns:a16="http://schemas.microsoft.com/office/drawing/2014/main" id="{34C3670E-B17D-CE44-B0EC-A9FCEC5D05A8}"/>
              </a:ext>
            </a:extLst>
          </p:cNvPr>
          <p:cNvSpPr/>
          <p:nvPr/>
        </p:nvSpPr>
        <p:spPr>
          <a:xfrm>
            <a:off x="8254176" y="4358321"/>
            <a:ext cx="2568633" cy="1813879"/>
          </a:xfrm>
          <a:prstGeom prst="flowChartOffpage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Δεν είναι ωραίο να μιλάς χωριάτικα κλπ.</a:t>
            </a:r>
          </a:p>
          <a:p>
            <a:pPr algn="ctr"/>
            <a:endParaRPr lang="el-GR" dirty="0"/>
          </a:p>
        </p:txBody>
      </p:sp>
    </p:spTree>
    <p:extLst>
      <p:ext uri="{BB962C8B-B14F-4D97-AF65-F5344CB8AC3E}">
        <p14:creationId xmlns:p14="http://schemas.microsoft.com/office/powerpoint/2010/main" val="1389828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41" y="110559"/>
            <a:ext cx="10058400" cy="1609344"/>
          </a:xfrm>
        </p:spPr>
        <p:txBody>
          <a:bodyPr/>
          <a:lstStyle/>
          <a:p>
            <a:r>
              <a:rPr lang="el-GR" dirty="0"/>
              <a:t>Γλωσσικεσ στασεισ &amp; μορφη</a:t>
            </a:r>
          </a:p>
        </p:txBody>
      </p:sp>
      <p:sp>
        <p:nvSpPr>
          <p:cNvPr id="3" name="Content Placeholder 2"/>
          <p:cNvSpPr>
            <a:spLocks noGrp="1"/>
          </p:cNvSpPr>
          <p:nvPr>
            <p:ph idx="1"/>
          </p:nvPr>
        </p:nvSpPr>
        <p:spPr>
          <a:xfrm>
            <a:off x="676658" y="1636775"/>
            <a:ext cx="5788150" cy="5110014"/>
          </a:xfrm>
        </p:spPr>
        <p:txBody>
          <a:bodyPr>
            <a:normAutofit fontScale="92500" lnSpcReduction="20000"/>
          </a:bodyPr>
          <a:lstStyle/>
          <a:p>
            <a:pPr algn="just">
              <a:lnSpc>
                <a:spcPct val="120000"/>
              </a:lnSpc>
            </a:pPr>
            <a:r>
              <a:rPr lang="el-GR" dirty="0"/>
              <a:t>Η ιεράρχηση του κύρους επηρεάζει, με καθοριστικό μάλιστα τρόπο, τις απόψεις των ατόμων και ως προς τα επιμέρους στοιχεία της δομής των ποικιλιών, δηλαδή τη μορφή τους. </a:t>
            </a:r>
          </a:p>
          <a:p>
            <a:pPr algn="just">
              <a:lnSpc>
                <a:spcPct val="120000"/>
              </a:lnSpc>
            </a:pPr>
            <a:r>
              <a:rPr lang="el-GR" dirty="0"/>
              <a:t>Στοιχεία που απαντούν σε ποικιλίες κύρους, π.χ. στην πρότυπη γλώσσα μιας χώρας ή στο λογιότερο ύφος της, ιεραρχούνται υψηλότερα από αυτά των χαμηλών ποικιλιών ή του οικείου ύφους. </a:t>
            </a:r>
          </a:p>
          <a:p>
            <a:pPr algn="just">
              <a:lnSpc>
                <a:spcPct val="120000"/>
              </a:lnSpc>
            </a:pPr>
            <a:r>
              <a:rPr lang="el-GR" dirty="0"/>
              <a:t>Διαμαρτυρίες πάλι σχετικά με τη χρήση δάνειων τύπων τη χρήση «σωστών» ή «λανθασμένων» στοιχείων, τον τρόπο </a:t>
            </a:r>
            <a:r>
              <a:rPr lang="el-GR" dirty="0" err="1"/>
              <a:t>ορθογράφησης</a:t>
            </a:r>
            <a:r>
              <a:rPr lang="el-GR" dirty="0"/>
              <a:t> των λέξεων, τη γλωσσική αλλαγή που προμηνύουν πιθανοί νεωτερισμοί κ.ά. αποτυπώνουν στάσεις ως προς τη μορφή που θεωρείται ότι πρέπει να έχει μια γλώσσα:</a:t>
            </a:r>
          </a:p>
          <a:p>
            <a:pPr marL="0" indent="0">
              <a:buNone/>
            </a:pPr>
            <a:endParaRPr lang="el-G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9847" y="1967677"/>
            <a:ext cx="2761063" cy="163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489" y="5131718"/>
            <a:ext cx="2799430" cy="1428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772" y="3789278"/>
            <a:ext cx="3366985" cy="1281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99DEC86B-6EE1-B24C-BE2F-44EEDCFBEB39}"/>
              </a:ext>
            </a:extLst>
          </p:cNvPr>
          <p:cNvSpPr txBox="1"/>
          <p:nvPr/>
        </p:nvSpPr>
        <p:spPr>
          <a:xfrm>
            <a:off x="7378931" y="1317246"/>
            <a:ext cx="4397433" cy="923330"/>
          </a:xfrm>
          <a:prstGeom prst="rect">
            <a:avLst/>
          </a:prstGeom>
          <a:noFill/>
        </p:spPr>
        <p:txBody>
          <a:bodyPr wrap="square" rtlCol="0">
            <a:spAutoFit/>
          </a:bodyPr>
          <a:lstStyle/>
          <a:p>
            <a:r>
              <a:rPr lang="el-GR" dirty="0">
                <a:sym typeface="Wingdings" pitchFamily="2" charset="2"/>
              </a:rPr>
              <a:t> </a:t>
            </a:r>
            <a:r>
              <a:rPr lang="el-GR" dirty="0"/>
              <a:t>αξιολογήσεις για </a:t>
            </a:r>
            <a:r>
              <a:rPr lang="el-GR" b="1" dirty="0">
                <a:solidFill>
                  <a:schemeClr val="accent1"/>
                </a:solidFill>
              </a:rPr>
              <a:t>τα επιμέρους στοιχεία </a:t>
            </a:r>
            <a:r>
              <a:rPr lang="el-GR" dirty="0"/>
              <a:t>της δομής των ποικιλιών</a:t>
            </a:r>
          </a:p>
          <a:p>
            <a:endParaRPr lang="el-GR" dirty="0"/>
          </a:p>
        </p:txBody>
      </p:sp>
    </p:spTree>
    <p:extLst>
      <p:ext uri="{BB962C8B-B14F-4D97-AF65-F5344CB8AC3E}">
        <p14:creationId xmlns:p14="http://schemas.microsoft.com/office/powerpoint/2010/main" val="3599016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endParaRPr lang="el-GR" dirty="0"/>
          </a:p>
          <a:p>
            <a:r>
              <a:rPr lang="en-GB" dirty="0">
                <a:hlinkClick r:id="rId2"/>
              </a:rPr>
              <a:t>https://www.zarpanews.gr/mathima-kritikon-sto-panepistimio-to-vinteo-toy-ant1-poy-exorgise-kathigitria/</a:t>
            </a:r>
            <a:endParaRPr lang="en-GB" dirty="0"/>
          </a:p>
          <a:p>
            <a:endParaRPr lang="en-GB" dirty="0"/>
          </a:p>
          <a:p>
            <a:r>
              <a:rPr lang="en-GB" dirty="0">
                <a:hlinkClick r:id="rId3"/>
              </a:rPr>
              <a:t>https://www.youtube.com/watch?v=u2k_PJqNBdc</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335320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a:t>
            </a:r>
            <a:r>
              <a:rPr lang="en-GB" dirty="0"/>
              <a:t>vs </a:t>
            </a:r>
            <a:r>
              <a:rPr lang="el-GR" dirty="0"/>
              <a:t>διαλεκτοσ</a:t>
            </a:r>
            <a:endParaRPr lang="en-GB"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3391095617"/>
              </p:ext>
            </p:extLst>
          </p:nvPr>
        </p:nvGraphicFramePr>
        <p:xfrm>
          <a:off x="390699" y="1957935"/>
          <a:ext cx="9933132" cy="4110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52000" y="4932069"/>
            <a:ext cx="2353733" cy="160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192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endParaRPr lang="en-GB" dirty="0"/>
          </a:p>
        </p:txBody>
      </p:sp>
      <p:sp>
        <p:nvSpPr>
          <p:cNvPr id="3" name="Content Placeholder 2"/>
          <p:cNvSpPr>
            <a:spLocks noGrp="1"/>
          </p:cNvSpPr>
          <p:nvPr>
            <p:ph idx="1"/>
          </p:nvPr>
        </p:nvSpPr>
        <p:spPr/>
        <p:txBody>
          <a:bodyPr/>
          <a:lstStyle/>
          <a:p>
            <a:r>
              <a:rPr lang="en-GB" dirty="0">
                <a:hlinkClick r:id="rId2"/>
              </a:rPr>
              <a:t>https://www.youtube.com/watch?v=i8yDTpTeNc0</a:t>
            </a:r>
            <a:r>
              <a:rPr lang="en-GB" dirty="0"/>
              <a:t>   </a:t>
            </a:r>
            <a:r>
              <a:rPr lang="en-GB" dirty="0" err="1"/>
              <a:t>greeklish</a:t>
            </a:r>
            <a:endParaRPr lang="el-GR" dirty="0"/>
          </a:p>
          <a:p>
            <a:endParaRPr lang="el-GR" dirty="0"/>
          </a:p>
          <a:p>
            <a:r>
              <a:rPr lang="el-GR" dirty="0"/>
              <a:t> </a:t>
            </a:r>
            <a:r>
              <a:rPr lang="en-GB" dirty="0">
                <a:hlinkClick r:id="rId3"/>
              </a:rPr>
              <a:t>https://www.youtube.com/watch?v=J3letleHneo</a:t>
            </a:r>
            <a:r>
              <a:rPr lang="el-GR" dirty="0"/>
              <a:t> </a:t>
            </a:r>
            <a:r>
              <a:rPr lang="en-GB" dirty="0"/>
              <a:t> </a:t>
            </a:r>
            <a:r>
              <a:rPr lang="el-GR" dirty="0"/>
              <a:t>γλώσσα των νέων</a:t>
            </a:r>
            <a:endParaRPr lang="en-GB" dirty="0"/>
          </a:p>
        </p:txBody>
      </p:sp>
    </p:spTree>
    <p:extLst>
      <p:ext uri="{BB962C8B-B14F-4D97-AF65-F5344CB8AC3E}">
        <p14:creationId xmlns:p14="http://schemas.microsoft.com/office/powerpoint/2010/main" val="3875942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p>
        </p:txBody>
      </p:sp>
      <p:sp>
        <p:nvSpPr>
          <p:cNvPr id="3" name="Content Placeholder 2"/>
          <p:cNvSpPr>
            <a:spLocks noGrp="1"/>
          </p:cNvSpPr>
          <p:nvPr>
            <p:ph idx="1"/>
          </p:nvPr>
        </p:nvSpPr>
        <p:spPr>
          <a:xfrm>
            <a:off x="803189" y="1964724"/>
            <a:ext cx="10251665" cy="4448433"/>
          </a:xfrm>
        </p:spPr>
        <p:txBody>
          <a:bodyPr>
            <a:normAutofit/>
          </a:bodyPr>
          <a:lstStyle/>
          <a:p>
            <a:pPr algn="just">
              <a:lnSpc>
                <a:spcPct val="150000"/>
              </a:lnSpc>
            </a:pPr>
            <a:r>
              <a:rPr lang="el-GR" sz="2400" dirty="0"/>
              <a:t>Στην πραγματικότητα, όλες αυτές οι στάσεις, οι επιμέρους αξιολογήσεις, οι απόψεις και τα συναισθήματα των ομιλητών/τριών αντιστοιχούν σε </a:t>
            </a:r>
            <a:r>
              <a:rPr lang="el-GR" sz="2400" b="1" dirty="0"/>
              <a:t>στάσεις </a:t>
            </a:r>
            <a:r>
              <a:rPr lang="el-GR" sz="2400" b="1" dirty="0">
                <a:solidFill>
                  <a:schemeClr val="accent1"/>
                </a:solidFill>
              </a:rPr>
              <a:t>όχι απέναντι στην ίδια τη γλώσσα</a:t>
            </a:r>
            <a:r>
              <a:rPr lang="el-GR" sz="2400" b="1" dirty="0"/>
              <a:t> και τα στοιχεία της, εφόσον –για την επιστήμη- τα γλωσσικά στοιχεία δεν φέρουν αξία από μόνα τους, </a:t>
            </a:r>
            <a:r>
              <a:rPr lang="el-GR" sz="2400" b="1" dirty="0">
                <a:solidFill>
                  <a:schemeClr val="accent1"/>
                </a:solidFill>
              </a:rPr>
              <a:t>αλλά απέναντι στους/στις ομιλητές/</a:t>
            </a:r>
            <a:r>
              <a:rPr lang="el-GR" sz="2400" b="1" dirty="0" err="1">
                <a:solidFill>
                  <a:schemeClr val="accent1"/>
                </a:solidFill>
              </a:rPr>
              <a:t>τριες</a:t>
            </a:r>
            <a:r>
              <a:rPr lang="el-GR" sz="2400" b="1" dirty="0">
                <a:solidFill>
                  <a:schemeClr val="accent1"/>
                </a:solidFill>
              </a:rPr>
              <a:t> </a:t>
            </a:r>
            <a:r>
              <a:rPr lang="el-GR" sz="2400" b="1" dirty="0"/>
              <a:t>των διαφόρων ποικιλιών και τις εθνικές ή κοινωνικές ομάδες όπου ανήκουν αυτοί οι ομιλητές/</a:t>
            </a:r>
            <a:r>
              <a:rPr lang="el-GR" sz="2400" b="1" dirty="0" err="1"/>
              <a:t>τριες</a:t>
            </a:r>
            <a:r>
              <a:rPr lang="el-GR" sz="2400" b="1" dirty="0"/>
              <a:t>.</a:t>
            </a:r>
          </a:p>
          <a:p>
            <a:pPr algn="just"/>
            <a:endParaRPr lang="el-GR" b="1" dirty="0"/>
          </a:p>
          <a:p>
            <a:pPr algn="just"/>
            <a:endParaRPr lang="el-GR" b="1" dirty="0"/>
          </a:p>
          <a:p>
            <a:endParaRPr lang="el-GR" dirty="0"/>
          </a:p>
        </p:txBody>
      </p:sp>
    </p:spTree>
    <p:extLst>
      <p:ext uri="{BB962C8B-B14F-4D97-AF65-F5344CB8AC3E}">
        <p14:creationId xmlns:p14="http://schemas.microsoft.com/office/powerpoint/2010/main" val="359726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p>
        </p:txBody>
      </p:sp>
      <p:sp>
        <p:nvSpPr>
          <p:cNvPr id="3" name="Content Placeholder 2"/>
          <p:cNvSpPr>
            <a:spLocks noGrp="1"/>
          </p:cNvSpPr>
          <p:nvPr>
            <p:ph idx="1"/>
          </p:nvPr>
        </p:nvSpPr>
        <p:spPr/>
        <p:txBody>
          <a:bodyPr>
            <a:normAutofit/>
          </a:bodyPr>
          <a:lstStyle/>
          <a:p>
            <a:endParaRPr lang="el-GR" dirty="0"/>
          </a:p>
          <a:p>
            <a:pPr>
              <a:lnSpc>
                <a:spcPct val="100000"/>
              </a:lnSpc>
            </a:pPr>
            <a:r>
              <a:rPr lang="el-GR" sz="2300" dirty="0"/>
              <a:t>Η μελέτη των γλωσσικών στάσεων είναι πολύ σημαντική καθώς επηρεάζουν πολλούς τομείς των γλωσσικών εκφάνσεων και, τελικά, της ίδιας της κοινωνικής ζωής των ομιλητών/τριών.</a:t>
            </a:r>
          </a:p>
          <a:p>
            <a:pPr>
              <a:lnSpc>
                <a:spcPct val="100000"/>
              </a:lnSpc>
            </a:pPr>
            <a:endParaRPr lang="el-GR" sz="2300" b="1" dirty="0"/>
          </a:p>
          <a:p>
            <a:pPr>
              <a:lnSpc>
                <a:spcPct val="100000"/>
              </a:lnSpc>
            </a:pPr>
            <a:r>
              <a:rPr lang="el-GR" sz="2300" dirty="0"/>
              <a:t>Συγκεκριμένα, </a:t>
            </a:r>
            <a:r>
              <a:rPr lang="el-GR" sz="2300" b="1" dirty="0"/>
              <a:t>θετικές ή αρνητικές στάσεις μπορεί να επηρεάσουν </a:t>
            </a:r>
            <a:r>
              <a:rPr lang="el-GR" sz="2300" dirty="0"/>
              <a:t>πρώτα απ’ όλα</a:t>
            </a:r>
            <a:r>
              <a:rPr lang="el-GR" sz="2300" b="1" dirty="0"/>
              <a:t> </a:t>
            </a:r>
            <a:r>
              <a:rPr lang="el-GR" sz="2300" b="1" dirty="0">
                <a:solidFill>
                  <a:schemeClr val="accent1"/>
                </a:solidFill>
              </a:rPr>
              <a:t>την ενίσχυση </a:t>
            </a:r>
            <a:r>
              <a:rPr lang="el-GR" sz="2300" b="1" dirty="0"/>
              <a:t>ή απλώς τη </a:t>
            </a:r>
            <a:r>
              <a:rPr lang="el-GR" sz="2300" b="1" dirty="0">
                <a:solidFill>
                  <a:schemeClr val="accent1"/>
                </a:solidFill>
              </a:rPr>
              <a:t>διατήρηση </a:t>
            </a:r>
            <a:r>
              <a:rPr lang="el-GR" sz="2300" b="1" dirty="0"/>
              <a:t>(επιβίωση) ή </a:t>
            </a:r>
            <a:r>
              <a:rPr lang="el-GR" sz="2300" b="1" dirty="0">
                <a:solidFill>
                  <a:schemeClr val="accent1"/>
                </a:solidFill>
              </a:rPr>
              <a:t>την υποχώρηση </a:t>
            </a:r>
            <a:r>
              <a:rPr lang="el-GR" sz="2300" b="1" dirty="0"/>
              <a:t>(μέχρι «θανάτου») ποικιλιών χαμηλού κύρους, όπως π.χ. έγινε με τη συρρίκνωση πολλών μειονοτικών γλωσσών, διαλέκτων, ιδιωμάτων ή κοινωνικών ποικιλιών</a:t>
            </a:r>
          </a:p>
          <a:p>
            <a:endParaRPr lang="el-GR" b="1" dirty="0"/>
          </a:p>
          <a:p>
            <a:endParaRPr lang="el-GR" dirty="0"/>
          </a:p>
        </p:txBody>
      </p:sp>
    </p:spTree>
    <p:extLst>
      <p:ext uri="{BB962C8B-B14F-4D97-AF65-F5344CB8AC3E}">
        <p14:creationId xmlns:p14="http://schemas.microsoft.com/office/powerpoint/2010/main" val="740465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endParaRPr lang="en-GB" dirty="0"/>
          </a:p>
        </p:txBody>
      </p:sp>
      <p:sp>
        <p:nvSpPr>
          <p:cNvPr id="3" name="Content Placeholder 2"/>
          <p:cNvSpPr>
            <a:spLocks noGrp="1"/>
          </p:cNvSpPr>
          <p:nvPr>
            <p:ph idx="1"/>
          </p:nvPr>
        </p:nvSpPr>
        <p:spPr/>
        <p:txBody>
          <a:bodyPr/>
          <a:lstStyle/>
          <a:p>
            <a:endParaRPr lang="el-GR" dirty="0"/>
          </a:p>
          <a:p>
            <a:pPr>
              <a:lnSpc>
                <a:spcPct val="150000"/>
              </a:lnSpc>
            </a:pPr>
            <a:r>
              <a:rPr lang="el-GR" sz="2500" dirty="0"/>
              <a:t>Το γεγονός ότι </a:t>
            </a:r>
            <a:r>
              <a:rPr lang="el-GR" sz="2500" b="1" dirty="0"/>
              <a:t>οι στάσεις φαίνεται να επιδρούν σημαντικά στην </a:t>
            </a:r>
            <a:r>
              <a:rPr lang="el-GR" sz="2500" b="1" dirty="0">
                <a:solidFill>
                  <a:schemeClr val="accent1"/>
                </a:solidFill>
              </a:rPr>
              <a:t>εκμάθηση νέων ποικιλιών </a:t>
            </a:r>
            <a:r>
              <a:rPr lang="el-GR" sz="2500" dirty="0"/>
              <a:t>(π.χ. στην προτίμηση της εκμάθησης της αγγλικής αντί για την ουαλική),</a:t>
            </a:r>
            <a:r>
              <a:rPr lang="el-GR" sz="2500" b="1" dirty="0">
                <a:solidFill>
                  <a:schemeClr val="accent1"/>
                </a:solidFill>
              </a:rPr>
              <a:t> </a:t>
            </a:r>
            <a:r>
              <a:rPr lang="el-GR" sz="2500" b="1" dirty="0"/>
              <a:t>καθιστά τη μελέτη τους πολύτιμη για τη συναγωγή συμπερασμάτων που θα βοηθήσουν σε περαιτέρω αποφάσεις.</a:t>
            </a:r>
          </a:p>
          <a:p>
            <a:endParaRPr lang="en-GB" dirty="0"/>
          </a:p>
        </p:txBody>
      </p:sp>
    </p:spTree>
    <p:extLst>
      <p:ext uri="{BB962C8B-B14F-4D97-AF65-F5344CB8AC3E}">
        <p14:creationId xmlns:p14="http://schemas.microsoft.com/office/powerpoint/2010/main" val="3671542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p>
        </p:txBody>
      </p:sp>
      <p:sp>
        <p:nvSpPr>
          <p:cNvPr id="3" name="Content Placeholder 2"/>
          <p:cNvSpPr>
            <a:spLocks noGrp="1"/>
          </p:cNvSpPr>
          <p:nvPr>
            <p:ph idx="1"/>
          </p:nvPr>
        </p:nvSpPr>
        <p:spPr>
          <a:xfrm>
            <a:off x="667265" y="2121407"/>
            <a:ext cx="10460983" cy="4526527"/>
          </a:xfrm>
        </p:spPr>
        <p:txBody>
          <a:bodyPr>
            <a:normAutofit fontScale="85000" lnSpcReduction="10000"/>
          </a:bodyPr>
          <a:lstStyle/>
          <a:p>
            <a:pPr>
              <a:lnSpc>
                <a:spcPct val="150000"/>
              </a:lnSpc>
            </a:pPr>
            <a:r>
              <a:rPr lang="el-GR" sz="2300" b="1" dirty="0"/>
              <a:t>Έχει επίσης αποδειχτεί ότι η στάση ενός ατόμου απέναντι στην ποικιλία που προσπαθεί να μάθει </a:t>
            </a:r>
            <a:r>
              <a:rPr lang="el-GR" sz="2300" b="1" dirty="0">
                <a:solidFill>
                  <a:schemeClr val="accent1"/>
                </a:solidFill>
              </a:rPr>
              <a:t>καθορίζει </a:t>
            </a:r>
            <a:r>
              <a:rPr lang="el-GR" sz="2300" b="1" dirty="0"/>
              <a:t>σε μεγάλο βαθμό και την ίδια τη </a:t>
            </a:r>
            <a:r>
              <a:rPr lang="el-GR" sz="2300" b="1" dirty="0">
                <a:solidFill>
                  <a:schemeClr val="accent1"/>
                </a:solidFill>
              </a:rPr>
              <a:t>δυσκολία ή ευκολία </a:t>
            </a:r>
            <a:r>
              <a:rPr lang="el-GR" sz="2300" b="1" dirty="0"/>
              <a:t>εκμάθησής της. </a:t>
            </a:r>
          </a:p>
          <a:p>
            <a:pPr>
              <a:lnSpc>
                <a:spcPct val="150000"/>
              </a:lnSpc>
            </a:pPr>
            <a:r>
              <a:rPr lang="el-GR" sz="2300" b="1" dirty="0"/>
              <a:t>Τέλος, οι γλωσσικές στάσεις μπορεί να επηρεάσουν την </a:t>
            </a:r>
            <a:r>
              <a:rPr lang="el-GR" sz="2300" b="1" dirty="0">
                <a:solidFill>
                  <a:schemeClr val="accent1"/>
                </a:solidFill>
              </a:rPr>
              <a:t>επικοινωνιακή ικανότητα </a:t>
            </a:r>
            <a:r>
              <a:rPr lang="el-GR" sz="2300" b="1" dirty="0"/>
              <a:t>ατόμων και ομάδων, αλλά και τη </a:t>
            </a:r>
            <a:r>
              <a:rPr lang="el-GR" sz="2300" b="1" dirty="0">
                <a:solidFill>
                  <a:schemeClr val="accent1"/>
                </a:solidFill>
              </a:rPr>
              <a:t>διεπίδραση ή την αλληλοκατανόηση</a:t>
            </a:r>
            <a:r>
              <a:rPr lang="el-GR" sz="2300" b="1" dirty="0"/>
              <a:t> μεταξύ των ομιλητών/τριών τους. </a:t>
            </a:r>
          </a:p>
          <a:p>
            <a:pPr>
              <a:lnSpc>
                <a:spcPct val="150000"/>
              </a:lnSpc>
            </a:pPr>
            <a:r>
              <a:rPr lang="el-GR" sz="2300" dirty="0"/>
              <a:t>Θεωρούμε π.χ. πως καταλαβαίνουμε ευκολότερα τη γλώσσα ή την ποικιλία μιας ομάδας προς την οποία υπάρχει θετική διάθεση, εκτίμηση ή θαυμασμός: η αντικειμενική ευκολία ή δυσκολία κατανόησης της γλώσσας της επηρεάζεται από τη θετική μας στάση απέναντί της.</a:t>
            </a:r>
          </a:p>
          <a:p>
            <a:endParaRPr lang="el-GR" b="1" dirty="0"/>
          </a:p>
        </p:txBody>
      </p:sp>
    </p:spTree>
    <p:extLst>
      <p:ext uri="{BB962C8B-B14F-4D97-AF65-F5344CB8AC3E}">
        <p14:creationId xmlns:p14="http://schemas.microsoft.com/office/powerpoint/2010/main" val="15274904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p>
        </p:txBody>
      </p:sp>
      <p:sp>
        <p:nvSpPr>
          <p:cNvPr id="3" name="Content Placeholder 2"/>
          <p:cNvSpPr>
            <a:spLocks noGrp="1"/>
          </p:cNvSpPr>
          <p:nvPr>
            <p:ph idx="1"/>
          </p:nvPr>
        </p:nvSpPr>
        <p:spPr>
          <a:xfrm>
            <a:off x="1451579" y="2025063"/>
            <a:ext cx="9603275" cy="3750586"/>
          </a:xfrm>
        </p:spPr>
        <p:txBody>
          <a:bodyPr>
            <a:normAutofit/>
          </a:bodyPr>
          <a:lstStyle/>
          <a:p>
            <a:endParaRPr lang="el-GR" b="1" dirty="0"/>
          </a:p>
          <a:p>
            <a:pPr algn="just">
              <a:lnSpc>
                <a:spcPct val="150000"/>
              </a:lnSpc>
            </a:pPr>
            <a:r>
              <a:rPr lang="el-GR" sz="2500" b="1" dirty="0"/>
              <a:t>Σε συλλογικό επίπεδο, οι γλωσσικές στάσεις καθορίζουν </a:t>
            </a:r>
            <a:r>
              <a:rPr lang="el-GR" sz="2500" b="1" dirty="0">
                <a:solidFill>
                  <a:schemeClr val="accent1"/>
                </a:solidFill>
              </a:rPr>
              <a:t>πολιτικές αποφάσεις </a:t>
            </a:r>
            <a:r>
              <a:rPr lang="el-GR" sz="2500" b="1" dirty="0"/>
              <a:t>θεσμών και ενσωματώνονται στον </a:t>
            </a:r>
            <a:r>
              <a:rPr lang="el-GR" sz="2500" b="1" dirty="0">
                <a:solidFill>
                  <a:schemeClr val="accent1"/>
                </a:solidFill>
              </a:rPr>
              <a:t>γλωσσικό σχεδιασμό </a:t>
            </a:r>
            <a:r>
              <a:rPr lang="el-GR" sz="2500" b="1" dirty="0"/>
              <a:t>αυτής της κοινωνίας </a:t>
            </a:r>
            <a:r>
              <a:rPr lang="el-GR" sz="2500" dirty="0"/>
              <a:t>και την κυριότερη έκφανσή του, </a:t>
            </a:r>
            <a:r>
              <a:rPr lang="el-GR" sz="2500" b="1" dirty="0"/>
              <a:t>την εκπαίδευση.</a:t>
            </a:r>
          </a:p>
          <a:p>
            <a:endParaRPr lang="el-GR" b="1" dirty="0"/>
          </a:p>
          <a:p>
            <a:endParaRPr lang="el-GR" b="1" dirty="0"/>
          </a:p>
          <a:p>
            <a:endParaRPr lang="el-GR" dirty="0"/>
          </a:p>
        </p:txBody>
      </p:sp>
    </p:spTree>
    <p:extLst>
      <p:ext uri="{BB962C8B-B14F-4D97-AF65-F5344CB8AC3E}">
        <p14:creationId xmlns:p14="http://schemas.microsoft.com/office/powerpoint/2010/main" val="958848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endParaRPr lang="en-GB" dirty="0"/>
          </a:p>
        </p:txBody>
      </p:sp>
      <p:sp>
        <p:nvSpPr>
          <p:cNvPr id="3" name="Content Placeholder 2"/>
          <p:cNvSpPr>
            <a:spLocks noGrp="1"/>
          </p:cNvSpPr>
          <p:nvPr>
            <p:ph idx="1"/>
          </p:nvPr>
        </p:nvSpPr>
        <p:spPr/>
        <p:txBody>
          <a:bodyPr/>
          <a:lstStyle/>
          <a:p>
            <a:pPr>
              <a:lnSpc>
                <a:spcPct val="100000"/>
              </a:lnSpc>
            </a:pPr>
            <a:r>
              <a:rPr lang="el-GR" sz="2300" dirty="0"/>
              <a:t> </a:t>
            </a:r>
            <a:r>
              <a:rPr lang="el-GR" sz="2300" b="1" dirty="0"/>
              <a:t>η </a:t>
            </a:r>
            <a:r>
              <a:rPr lang="el-GR" sz="2300" b="1" dirty="0">
                <a:solidFill>
                  <a:schemeClr val="accent1"/>
                </a:solidFill>
              </a:rPr>
              <a:t>γλωσσική πολιτική </a:t>
            </a:r>
            <a:r>
              <a:rPr lang="el-GR" sz="2300" b="1" dirty="0"/>
              <a:t>αποφασίζει για το ποια/ποιες γλώσσα/ες θα διδαχθεί/θούν στα σχολεία, σε ποια ακριβώς μορφή κλπ. Αυτό μπορεί να έχει σοβαρό αντίκτυπο στα παιδιά: θετικό, αν ανήκουν στις εθνοτικές ή κοινωνικές ομάδες των οποίων ο τρόπος ομιλίας και γραφής προκρίνεται από τις εκπαιδευτικές επιλογές, αρνητικό, αν αποσιωπάται, επικρίνεται ή και τιμωρείται ή διώκεται </a:t>
            </a:r>
          </a:p>
          <a:p>
            <a:pPr>
              <a:lnSpc>
                <a:spcPct val="100000"/>
              </a:lnSpc>
            </a:pPr>
            <a:endParaRPr lang="el-GR" sz="2300" b="1" dirty="0"/>
          </a:p>
          <a:p>
            <a:pPr>
              <a:lnSpc>
                <a:spcPct val="100000"/>
              </a:lnSpc>
            </a:pPr>
            <a:r>
              <a:rPr lang="el-GR" sz="2300" dirty="0"/>
              <a:t>Επιπλέον όμως, πέρα από τις γενικότερες τάσεις σε συλλογικό επίπεδο, οι ειδικότερες στάσεις των εκπαιδευτικών ως υποκειμένων μπορεί επίσης να επιδράσουν θετικά ή αρνητικά πάνω σε κάθε παιδί.</a:t>
            </a:r>
          </a:p>
          <a:p>
            <a:endParaRPr lang="en-GB" dirty="0"/>
          </a:p>
        </p:txBody>
      </p:sp>
    </p:spTree>
    <p:extLst>
      <p:ext uri="{BB962C8B-B14F-4D97-AF65-F5344CB8AC3E}">
        <p14:creationId xmlns:p14="http://schemas.microsoft.com/office/powerpoint/2010/main" val="3929433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τομεισ επιρροησ</a:t>
            </a:r>
          </a:p>
        </p:txBody>
      </p:sp>
      <p:sp>
        <p:nvSpPr>
          <p:cNvPr id="3" name="Content Placeholder 2"/>
          <p:cNvSpPr>
            <a:spLocks noGrp="1"/>
          </p:cNvSpPr>
          <p:nvPr>
            <p:ph idx="1"/>
          </p:nvPr>
        </p:nvSpPr>
        <p:spPr>
          <a:xfrm>
            <a:off x="667265" y="1890584"/>
            <a:ext cx="10460983" cy="4707924"/>
          </a:xfrm>
        </p:spPr>
        <p:txBody>
          <a:bodyPr>
            <a:normAutofit/>
          </a:bodyPr>
          <a:lstStyle/>
          <a:p>
            <a:endParaRPr lang="el-GR" dirty="0"/>
          </a:p>
          <a:p>
            <a:pPr algn="just">
              <a:lnSpc>
                <a:spcPct val="150000"/>
              </a:lnSpc>
            </a:pPr>
            <a:r>
              <a:rPr lang="el-GR" sz="2200" dirty="0"/>
              <a:t>Από καθαρά γλωσσολογική και </a:t>
            </a:r>
            <a:r>
              <a:rPr lang="el-GR" sz="2200" dirty="0" err="1"/>
              <a:t>κοινωνιογλωσσολογική</a:t>
            </a:r>
            <a:r>
              <a:rPr lang="el-GR" sz="2200" dirty="0"/>
              <a:t> άποψη, ο σχηματισμός των στάσεων συνδέεται στενά με τη γλωσσική ποικιλία, αφού η ύπαρξη διαφορετικών τύπων στα περισσότερα επίπεδα της γλώσσας δίνει τη δυνατότητα αξιολογικής αντιμετώπισής του καθενός από αυτούς.</a:t>
            </a:r>
            <a:endParaRPr lang="el-GR" sz="2200" b="1" dirty="0"/>
          </a:p>
          <a:p>
            <a:pPr algn="just">
              <a:lnSpc>
                <a:spcPct val="150000"/>
              </a:lnSpc>
            </a:pPr>
            <a:r>
              <a:rPr lang="el-GR" sz="2200" b="1" dirty="0"/>
              <a:t>Στη βάση τους βρίσκεται ακριβώς ο καθοριστικός </a:t>
            </a:r>
            <a:r>
              <a:rPr lang="el-GR" sz="2200" b="1" dirty="0">
                <a:solidFill>
                  <a:schemeClr val="accent1"/>
                </a:solidFill>
              </a:rPr>
              <a:t>διαχωρισμός μεταξύ του «Εμείς», </a:t>
            </a:r>
            <a:r>
              <a:rPr lang="el-GR" sz="2200" b="1" dirty="0"/>
              <a:t>του «δικού μας» (εδώ της γλώσσας, της διαλέκτου, της ορθογραφίας που μάθαμε εμείς στο σχολείο κλπ.) από το </a:t>
            </a:r>
            <a:r>
              <a:rPr lang="el-GR" sz="2200" b="1" dirty="0">
                <a:solidFill>
                  <a:schemeClr val="accent1"/>
                </a:solidFill>
              </a:rPr>
              <a:t>«άλλο» </a:t>
            </a:r>
            <a:r>
              <a:rPr lang="el-GR" sz="2200" b="1" dirty="0"/>
              <a:t>(τους «Άλλους», γενικότερα) και οι αξιολογήσεις που τα συνοδεύουν.</a:t>
            </a:r>
          </a:p>
        </p:txBody>
      </p:sp>
    </p:spTree>
    <p:extLst>
      <p:ext uri="{BB962C8B-B14F-4D97-AF65-F5344CB8AC3E}">
        <p14:creationId xmlns:p14="http://schemas.microsoft.com/office/powerpoint/2010/main" val="570210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στερεοτυπα</a:t>
            </a:r>
          </a:p>
        </p:txBody>
      </p:sp>
      <p:sp>
        <p:nvSpPr>
          <p:cNvPr id="3" name="Content Placeholder 2"/>
          <p:cNvSpPr>
            <a:spLocks noGrp="1"/>
          </p:cNvSpPr>
          <p:nvPr>
            <p:ph idx="1"/>
          </p:nvPr>
        </p:nvSpPr>
        <p:spPr>
          <a:xfrm>
            <a:off x="654908" y="2121407"/>
            <a:ext cx="10473340" cy="4514171"/>
          </a:xfrm>
        </p:spPr>
        <p:txBody>
          <a:bodyPr>
            <a:normAutofit/>
          </a:bodyPr>
          <a:lstStyle/>
          <a:p>
            <a:pPr>
              <a:lnSpc>
                <a:spcPct val="100000"/>
              </a:lnSpc>
            </a:pPr>
            <a:r>
              <a:rPr lang="el-GR" sz="2200" dirty="0"/>
              <a:t>Ο όρος: </a:t>
            </a:r>
          </a:p>
          <a:p>
            <a:pPr>
              <a:lnSpc>
                <a:spcPct val="100000"/>
              </a:lnSpc>
            </a:pPr>
            <a:r>
              <a:rPr lang="el-GR" sz="2200" b="1" dirty="0">
                <a:solidFill>
                  <a:schemeClr val="accent1"/>
                </a:solidFill>
              </a:rPr>
              <a:t>στερεότυπο</a:t>
            </a:r>
            <a:r>
              <a:rPr lang="el-GR" sz="2200" b="1" dirty="0"/>
              <a:t>: </a:t>
            </a:r>
            <a:r>
              <a:rPr lang="el-GR" sz="2200" dirty="0"/>
              <a:t>αναφέρεται σε </a:t>
            </a:r>
            <a:r>
              <a:rPr lang="el-GR" sz="2200" b="1" dirty="0"/>
              <a:t>πεποιθήσεις για τάξεις ατόμων, ομάδων ή αντικειμένων, οι οποίες είναι «προκατασκευασμένες», </a:t>
            </a:r>
            <a:r>
              <a:rPr lang="el-GR" sz="2200" dirty="0"/>
              <a:t>δεν προκύπτουν, δηλαδή, από μια σύγχρονη εκτίμηση του κάθε φαινομένου, αλλά από μηχανικές συνήθειες κρίσεως και προσδοκίας.</a:t>
            </a:r>
          </a:p>
          <a:p>
            <a:pPr>
              <a:lnSpc>
                <a:spcPct val="100000"/>
              </a:lnSpc>
            </a:pPr>
            <a:r>
              <a:rPr lang="el-GR" sz="2200" b="1" dirty="0"/>
              <a:t>είναι οποιαδήποτε </a:t>
            </a:r>
            <a:r>
              <a:rPr lang="el-GR" sz="2200" b="1" dirty="0">
                <a:solidFill>
                  <a:schemeClr val="accent1"/>
                </a:solidFill>
              </a:rPr>
              <a:t>κατηγορηματική γενίκευση </a:t>
            </a:r>
            <a:r>
              <a:rPr lang="el-GR" sz="2200" b="1" dirty="0"/>
              <a:t>για ανθρώπους ή κοινωνικές ομάδες, που αγνοεί την ατομική ή κοινωνική ποικιλία και διαφορά</a:t>
            </a:r>
          </a:p>
          <a:p>
            <a:pPr>
              <a:lnSpc>
                <a:spcPct val="100000"/>
              </a:lnSpc>
            </a:pPr>
            <a:r>
              <a:rPr lang="el-GR" sz="2200" b="1" dirty="0">
                <a:solidFill>
                  <a:schemeClr val="accent1"/>
                </a:solidFill>
              </a:rPr>
              <a:t>πρόχειρα και βεβιασμένα συμπεράσματα </a:t>
            </a:r>
            <a:r>
              <a:rPr lang="el-GR" sz="2200" b="1" dirty="0"/>
              <a:t>για πρόσωπα, μέρη, ομάδες και για περισσότερο πολύπλοκες καταστάσεις, τα οποία προκαταλαμβάνουν τη συμπεριφορά μας.</a:t>
            </a:r>
          </a:p>
          <a:p>
            <a:endParaRPr lang="el-GR" dirty="0"/>
          </a:p>
        </p:txBody>
      </p:sp>
    </p:spTree>
    <p:extLst>
      <p:ext uri="{BB962C8B-B14F-4D97-AF65-F5344CB8AC3E}">
        <p14:creationId xmlns:p14="http://schemas.microsoft.com/office/powerpoint/2010/main" val="9046442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στερεοτυπα</a:t>
            </a:r>
          </a:p>
        </p:txBody>
      </p:sp>
      <p:sp>
        <p:nvSpPr>
          <p:cNvPr id="3" name="Content Placeholder 2"/>
          <p:cNvSpPr>
            <a:spLocks noGrp="1"/>
          </p:cNvSpPr>
          <p:nvPr>
            <p:ph idx="1"/>
          </p:nvPr>
        </p:nvSpPr>
        <p:spPr>
          <a:xfrm>
            <a:off x="1069848" y="2093976"/>
            <a:ext cx="10058400" cy="4078224"/>
          </a:xfrm>
        </p:spPr>
        <p:txBody>
          <a:bodyPr/>
          <a:lstStyle/>
          <a:p>
            <a:pPr>
              <a:lnSpc>
                <a:spcPct val="100000"/>
              </a:lnSpc>
            </a:pPr>
            <a:r>
              <a:rPr lang="el-GR" dirty="0"/>
              <a:t>Τα κοινά στερεότυπα προέρχονται από την καθημερινή, κοινή πραγματικότητα και αποτελούν ένα συνδυασμό του πραγματικού κόσμου και της αντίληψης των ατόμων που επηρεάζονται βαθιά από τον πολιτισμό τους και από τη γλώσσα τους.</a:t>
            </a:r>
          </a:p>
          <a:p>
            <a:pPr>
              <a:lnSpc>
                <a:spcPct val="100000"/>
              </a:lnSpc>
            </a:pPr>
            <a:r>
              <a:rPr lang="el-GR" dirty="0"/>
              <a:t>Ένας τρόπος να δούμε τα στερεότυπα είναι όταν αναφερόμαστε σε άλλες εθνικές ομάδες ή στον τρόπο ομιλίας τους π.χ. τα ανέκδοτα για τους Πόντιους στην Ελλάδα ή η ειρωνική μίμηση του τρόπου που μιλάνε οι Κρητικοί ή οι Επτανήσιοι.</a:t>
            </a:r>
          </a:p>
          <a:p>
            <a:endParaRPr lang="el-GR" dirty="0"/>
          </a:p>
        </p:txBody>
      </p:sp>
      <p:pic>
        <p:nvPicPr>
          <p:cNvPr id="5" name="Εικόνα 4">
            <a:extLst>
              <a:ext uri="{FF2B5EF4-FFF2-40B4-BE49-F238E27FC236}">
                <a16:creationId xmlns:a16="http://schemas.microsoft.com/office/drawing/2014/main" id="{F19E6041-0C50-2045-B03F-16A8515EE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971" y="4205866"/>
            <a:ext cx="3300153" cy="2305586"/>
          </a:xfrm>
          <a:prstGeom prst="rect">
            <a:avLst/>
          </a:prstGeom>
        </p:spPr>
      </p:pic>
      <p:pic>
        <p:nvPicPr>
          <p:cNvPr id="7" name="Εικόνα 6">
            <a:extLst>
              <a:ext uri="{FF2B5EF4-FFF2-40B4-BE49-F238E27FC236}">
                <a16:creationId xmlns:a16="http://schemas.microsoft.com/office/drawing/2014/main" id="{F8F1F0DB-5BE0-D94B-BCF9-59B7ED820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74" y="4391345"/>
            <a:ext cx="3483033" cy="2120107"/>
          </a:xfrm>
          <a:prstGeom prst="rect">
            <a:avLst/>
          </a:prstGeom>
        </p:spPr>
      </p:pic>
      <p:pic>
        <p:nvPicPr>
          <p:cNvPr id="9" name="Εικόνα 8">
            <a:extLst>
              <a:ext uri="{FF2B5EF4-FFF2-40B4-BE49-F238E27FC236}">
                <a16:creationId xmlns:a16="http://schemas.microsoft.com/office/drawing/2014/main" id="{7538A872-DD48-094A-B2D3-81EABDFF9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3717" y="4146804"/>
            <a:ext cx="3652635" cy="2423711"/>
          </a:xfrm>
          <a:prstGeom prst="rect">
            <a:avLst/>
          </a:prstGeom>
        </p:spPr>
      </p:pic>
    </p:spTree>
    <p:extLst>
      <p:ext uri="{BB962C8B-B14F-4D97-AF65-F5344CB8AC3E}">
        <p14:creationId xmlns:p14="http://schemas.microsoft.com/office/powerpoint/2010/main" val="1486804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a:t>
            </a:r>
            <a:r>
              <a:rPr lang="en-GB" dirty="0"/>
              <a:t>Vs </a:t>
            </a:r>
            <a:r>
              <a:rPr lang="el-GR" dirty="0"/>
              <a:t>διαλεκτοσ</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2586950"/>
              </p:ext>
            </p:extLst>
          </p:nvPr>
        </p:nvGraphicFramePr>
        <p:xfrm>
          <a:off x="1452033" y="2016125"/>
          <a:ext cx="9603317"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5105405"/>
            <a:ext cx="265853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31565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στερεοτυπα</a:t>
            </a:r>
          </a:p>
        </p:txBody>
      </p:sp>
      <p:sp>
        <p:nvSpPr>
          <p:cNvPr id="3" name="Content Placeholder 2"/>
          <p:cNvSpPr>
            <a:spLocks noGrp="1"/>
          </p:cNvSpPr>
          <p:nvPr>
            <p:ph idx="1"/>
          </p:nvPr>
        </p:nvSpPr>
        <p:spPr>
          <a:xfrm>
            <a:off x="928531" y="2320913"/>
            <a:ext cx="10058400" cy="4050792"/>
          </a:xfrm>
        </p:spPr>
        <p:txBody>
          <a:bodyPr>
            <a:normAutofit fontScale="92500" lnSpcReduction="10000"/>
          </a:bodyPr>
          <a:lstStyle/>
          <a:p>
            <a:pPr algn="just">
              <a:lnSpc>
                <a:spcPct val="150000"/>
              </a:lnSpc>
            </a:pPr>
            <a:r>
              <a:rPr lang="el-GR" sz="2300" dirty="0"/>
              <a:t>Όπως αναφέρθηκε προηγουμένως, η διαδικασία δημιουργίας στερεοτύπων περιλαμβάνει κάτι το εξεζητημένο, το υπερβολικό που συνδέεται με αυτή την κατηγορία.</a:t>
            </a:r>
          </a:p>
          <a:p>
            <a:pPr algn="just">
              <a:lnSpc>
                <a:spcPct val="150000"/>
              </a:lnSpc>
            </a:pPr>
            <a:r>
              <a:rPr lang="el-GR" sz="2300" dirty="0"/>
              <a:t>Το να κάνουμε κρίσεις για τους ανθρώπους σύμφωνα με τα γλωσσικά τους χαρακτηριστικά είναι ένας συνηθισμένος τρόπος στερεοτύπου λόγω της «ορατής» φύσης των δεικτών στη γλώσσα οι οποίοι συσχετίζονται με </a:t>
            </a:r>
            <a:r>
              <a:rPr lang="el-GR" sz="2300" dirty="0" err="1"/>
              <a:t>εξωγλωσσικές</a:t>
            </a:r>
            <a:r>
              <a:rPr lang="el-GR" sz="2300" dirty="0"/>
              <a:t> κοινωνικές κατηγορίες, όπως είναι η ηλικία, η κοινωνική τάξη, η θρησκεία και η εθνότητα.</a:t>
            </a:r>
          </a:p>
          <a:p>
            <a:endParaRPr lang="el-GR" dirty="0"/>
          </a:p>
        </p:txBody>
      </p:sp>
    </p:spTree>
    <p:extLst>
      <p:ext uri="{BB962C8B-B14F-4D97-AF65-F5344CB8AC3E}">
        <p14:creationId xmlns:p14="http://schemas.microsoft.com/office/powerpoint/2010/main" val="2280733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Διαμορφωση γλωσσικων στασεων</a:t>
            </a:r>
            <a:endParaRPr lang="en-GB" dirty="0"/>
          </a:p>
        </p:txBody>
      </p:sp>
      <p:sp>
        <p:nvSpPr>
          <p:cNvPr id="3" name="Content Placeholder 2"/>
          <p:cNvSpPr>
            <a:spLocks noGrp="1"/>
          </p:cNvSpPr>
          <p:nvPr>
            <p:ph idx="1"/>
          </p:nvPr>
        </p:nvSpPr>
        <p:spPr>
          <a:xfrm>
            <a:off x="895281" y="2806377"/>
            <a:ext cx="10058400" cy="4050792"/>
          </a:xfrm>
        </p:spPr>
        <p:txBody>
          <a:bodyPr/>
          <a:lstStyle/>
          <a:p>
            <a:pPr>
              <a:lnSpc>
                <a:spcPct val="150000"/>
              </a:lnSpc>
            </a:pPr>
            <a:r>
              <a:rPr lang="el-GR" b="1" dirty="0"/>
              <a:t>Σχηματίζονται σε </a:t>
            </a:r>
            <a:r>
              <a:rPr lang="el-GR" b="1" dirty="0">
                <a:solidFill>
                  <a:schemeClr val="accent1"/>
                </a:solidFill>
              </a:rPr>
              <a:t>μικρή ηλικία</a:t>
            </a:r>
          </a:p>
          <a:p>
            <a:pPr>
              <a:lnSpc>
                <a:spcPct val="150000"/>
              </a:lnSpc>
            </a:pPr>
            <a:r>
              <a:rPr lang="el-GR" b="1" dirty="0"/>
              <a:t>Μέρος της </a:t>
            </a:r>
            <a:r>
              <a:rPr lang="el-GR" b="1" dirty="0">
                <a:solidFill>
                  <a:schemeClr val="accent1"/>
                </a:solidFill>
              </a:rPr>
              <a:t>κοινωνικοποίησης του ατόμου</a:t>
            </a:r>
            <a:r>
              <a:rPr lang="el-GR" b="1" dirty="0"/>
              <a:t>,  δλδ της εκμάθησης των κοινωνικά αποδεκτών απόψεων και συμπεριφορών που χαρακτηρίζουν την ομάδα του</a:t>
            </a:r>
          </a:p>
          <a:p>
            <a:pPr>
              <a:lnSpc>
                <a:spcPct val="150000"/>
              </a:lnSpc>
            </a:pPr>
            <a:r>
              <a:rPr lang="el-GR" b="1" dirty="0">
                <a:solidFill>
                  <a:schemeClr val="accent1"/>
                </a:solidFill>
              </a:rPr>
              <a:t>Ατομικοί &amp; συλλογικοί παράγοντες κοινωνικοποίησης </a:t>
            </a:r>
            <a:r>
              <a:rPr lang="el-GR" b="1" dirty="0"/>
              <a:t>(γονείς, παρέα, σχολείο, ΜΜΕ) </a:t>
            </a:r>
            <a:r>
              <a:rPr lang="el-GR" b="1" dirty="0">
                <a:sym typeface="Wingdings" panose="05000000000000000000" pitchFamily="2" charset="2"/>
              </a:rPr>
              <a:t> καθοριστικός ρόλος στη διαμόρφωσή τους </a:t>
            </a:r>
          </a:p>
          <a:p>
            <a:pPr>
              <a:lnSpc>
                <a:spcPct val="150000"/>
              </a:lnSpc>
            </a:pPr>
            <a:r>
              <a:rPr lang="el-GR" b="1" dirty="0">
                <a:sym typeface="Wingdings" panose="05000000000000000000" pitchFamily="2" charset="2"/>
              </a:rPr>
              <a:t>Κρίσιμη περίοδος διαφοροποίησης / σταθεροποίησης  </a:t>
            </a:r>
            <a:r>
              <a:rPr lang="el-GR" b="1" dirty="0">
                <a:solidFill>
                  <a:schemeClr val="accent1"/>
                </a:solidFill>
                <a:sym typeface="Wingdings" panose="05000000000000000000" pitchFamily="2" charset="2"/>
              </a:rPr>
              <a:t>εφηβεία </a:t>
            </a:r>
            <a:endParaRPr lang="en-GB" b="1" dirty="0">
              <a:solidFill>
                <a:schemeClr val="accent1"/>
              </a:solidFill>
            </a:endParaRPr>
          </a:p>
        </p:txBody>
      </p:sp>
      <p:sp>
        <p:nvSpPr>
          <p:cNvPr id="4" name="TextBox 3">
            <a:extLst>
              <a:ext uri="{FF2B5EF4-FFF2-40B4-BE49-F238E27FC236}">
                <a16:creationId xmlns:a16="http://schemas.microsoft.com/office/drawing/2014/main" id="{D8D9459E-53E3-FB44-8623-C143DC6472C1}"/>
              </a:ext>
            </a:extLst>
          </p:cNvPr>
          <p:cNvSpPr txBox="1"/>
          <p:nvPr/>
        </p:nvSpPr>
        <p:spPr>
          <a:xfrm>
            <a:off x="2685012" y="2151334"/>
            <a:ext cx="10407534" cy="446276"/>
          </a:xfrm>
          <a:prstGeom prst="rect">
            <a:avLst/>
          </a:prstGeom>
          <a:noFill/>
        </p:spPr>
        <p:txBody>
          <a:bodyPr wrap="square" rtlCol="0">
            <a:spAutoFit/>
          </a:bodyPr>
          <a:lstStyle/>
          <a:p>
            <a:r>
              <a:rPr lang="el-GR" sz="2300" b="1" dirty="0"/>
              <a:t>Πώς διαμορφώνονται οι γλωσσικές στάσεις;</a:t>
            </a:r>
          </a:p>
        </p:txBody>
      </p:sp>
    </p:spTree>
    <p:extLst>
      <p:ext uri="{BB962C8B-B14F-4D97-AF65-F5344CB8AC3E}">
        <p14:creationId xmlns:p14="http://schemas.microsoft.com/office/powerpoint/2010/main" val="2430942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Παραγοντεσ Διαμορφωσησ γλωσσικων στασεων </a:t>
            </a:r>
            <a:endParaRPr lang="en-GB" dirty="0"/>
          </a:p>
        </p:txBody>
      </p:sp>
      <p:sp>
        <p:nvSpPr>
          <p:cNvPr id="3" name="Content Placeholder 2"/>
          <p:cNvSpPr>
            <a:spLocks noGrp="1"/>
          </p:cNvSpPr>
          <p:nvPr>
            <p:ph idx="1"/>
          </p:nvPr>
        </p:nvSpPr>
        <p:spPr>
          <a:xfrm>
            <a:off x="1269354" y="2969305"/>
            <a:ext cx="10058400" cy="4050792"/>
          </a:xfrm>
        </p:spPr>
        <p:txBody>
          <a:bodyPr/>
          <a:lstStyle/>
          <a:p>
            <a:r>
              <a:rPr lang="el-GR" b="1" dirty="0">
                <a:solidFill>
                  <a:schemeClr val="accent1"/>
                </a:solidFill>
              </a:rPr>
              <a:t>Ηλικία</a:t>
            </a:r>
          </a:p>
          <a:p>
            <a:r>
              <a:rPr lang="el-GR" b="1" dirty="0">
                <a:solidFill>
                  <a:schemeClr val="accent1"/>
                </a:solidFill>
              </a:rPr>
              <a:t>Φύλο</a:t>
            </a:r>
          </a:p>
          <a:p>
            <a:r>
              <a:rPr lang="el-GR" b="1" dirty="0">
                <a:solidFill>
                  <a:schemeClr val="accent1"/>
                </a:solidFill>
              </a:rPr>
              <a:t>Προσωπική ιστορία</a:t>
            </a:r>
          </a:p>
          <a:p>
            <a:r>
              <a:rPr lang="el-GR" b="1" dirty="0">
                <a:solidFill>
                  <a:schemeClr val="accent1"/>
                </a:solidFill>
              </a:rPr>
              <a:t>Γλωσσικό / πολιτιστικό υπόβαθρο </a:t>
            </a:r>
          </a:p>
          <a:p>
            <a:r>
              <a:rPr lang="el-GR" b="1" dirty="0">
                <a:solidFill>
                  <a:schemeClr val="accent1"/>
                </a:solidFill>
              </a:rPr>
              <a:t>Είδος εκπαίδευσης</a:t>
            </a:r>
          </a:p>
          <a:p>
            <a:r>
              <a:rPr lang="el-GR" b="1" dirty="0">
                <a:solidFill>
                  <a:schemeClr val="accent1"/>
                </a:solidFill>
              </a:rPr>
              <a:t>Στάση της κοινότητας, των θεσμών, των γονέων, των συνομηλίκων </a:t>
            </a:r>
            <a:endParaRPr lang="en-GB" b="1" dirty="0">
              <a:solidFill>
                <a:schemeClr val="accent1"/>
              </a:solidFill>
            </a:endParaRPr>
          </a:p>
        </p:txBody>
      </p:sp>
      <p:sp>
        <p:nvSpPr>
          <p:cNvPr id="4" name="TextBox 3">
            <a:extLst>
              <a:ext uri="{FF2B5EF4-FFF2-40B4-BE49-F238E27FC236}">
                <a16:creationId xmlns:a16="http://schemas.microsoft.com/office/drawing/2014/main" id="{E523D4A7-2CDA-D049-8577-2AA54D4B6BB7}"/>
              </a:ext>
            </a:extLst>
          </p:cNvPr>
          <p:cNvSpPr txBox="1"/>
          <p:nvPr/>
        </p:nvSpPr>
        <p:spPr>
          <a:xfrm>
            <a:off x="1493797" y="2215207"/>
            <a:ext cx="9919577" cy="400110"/>
          </a:xfrm>
          <a:prstGeom prst="rect">
            <a:avLst/>
          </a:prstGeom>
          <a:noFill/>
        </p:spPr>
        <p:txBody>
          <a:bodyPr wrap="square" rtlCol="0">
            <a:spAutoFit/>
          </a:bodyPr>
          <a:lstStyle/>
          <a:p>
            <a:r>
              <a:rPr lang="el-GR" sz="2000" b="1" dirty="0"/>
              <a:t>Ποιοι είναι οι παράγοντες διαμόρφωσης των γλωσσικών στάσεων;</a:t>
            </a:r>
          </a:p>
        </p:txBody>
      </p:sp>
    </p:spTree>
    <p:extLst>
      <p:ext uri="{BB962C8B-B14F-4D97-AF65-F5344CB8AC3E}">
        <p14:creationId xmlns:p14="http://schemas.microsoft.com/office/powerpoint/2010/main" val="24249417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t>
            </a:r>
            <a:r>
              <a:rPr lang="el-GR" sz="2400" dirty="0"/>
              <a:t>[λ. Τσιτσιπησ]</a:t>
            </a:r>
            <a:endParaRPr lang="en-GB" sz="2400"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192694" y="2239346"/>
            <a:ext cx="7697755" cy="303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οι στάσεις απέναντι στη γλώσσα είναι ένα σύνθετο φαινόµενο, διότι εµπλέκει περισσότερες της µίας θέσεις, όπως π.χ. την επίσηµη άποψη του ηγεµονικού θεσµικού πλαισίου της κοινωνίας, η οποία κατά κανόνα τείνει στην προώθηση µιας καθαρολογικής αντίληψης υπέρ της στάνταρ ποικιλίας, και τις όποιες στάσεις των οµιλητών των κοινωνικά κυριαρχούµενων γλωσσών</a:t>
            </a:r>
            <a:r>
              <a:rPr lang="el-GR" dirty="0"/>
              <a:t>. </a:t>
            </a:r>
            <a:endParaRPr lang="en-GB" dirty="0"/>
          </a:p>
        </p:txBody>
      </p:sp>
    </p:spTree>
    <p:extLst>
      <p:ext uri="{BB962C8B-B14F-4D97-AF65-F5344CB8AC3E}">
        <p14:creationId xmlns:p14="http://schemas.microsoft.com/office/powerpoint/2010/main" val="254937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t>
            </a:r>
            <a:r>
              <a:rPr lang="el-GR" sz="2400" dirty="0"/>
              <a:t>– Λ. Τσιτσιπησ</a:t>
            </a:r>
            <a:endParaRPr lang="en-GB" sz="2400"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276670" y="2062066"/>
            <a:ext cx="7212563" cy="34243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H γλώσσα συνηθέστατα αποτελεί σύµβολο οµαδικής-εθνοτικής ταυτότητας και, ως εκ τούτου, ο όποιος εθνικός-κρατικός µηχανισµός επιχειρεί την όποια µορφή ενοποίησης, φοβάται την ποικιλία ή διαφορετικότητα των ταυτοτήτων· ... </a:t>
            </a:r>
            <a:endParaRPr lang="en-GB" sz="2400" dirty="0"/>
          </a:p>
        </p:txBody>
      </p:sp>
    </p:spTree>
    <p:extLst>
      <p:ext uri="{BB962C8B-B14F-4D97-AF65-F5344CB8AC3E}">
        <p14:creationId xmlns:p14="http://schemas.microsoft.com/office/powerpoint/2010/main" val="3371550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t>
            </a:r>
            <a:r>
              <a:rPr lang="el-GR" sz="2400" dirty="0"/>
              <a:t>– Λ. Τσιτσιπησ</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472612" y="2631233"/>
            <a:ext cx="7417837" cy="2985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2400" dirty="0">
                <a:solidFill>
                  <a:prstClr val="white"/>
                </a:solidFill>
              </a:rPr>
              <a:t>Mε αυτό τον τρόπο επιχειρείται η γλωσσική υποταγή ως µέσο για την πολιτική υποταγή</a:t>
            </a:r>
            <a:r>
              <a:rPr lang="el-GR" dirty="0">
                <a:solidFill>
                  <a:prstClr val="white"/>
                </a:solidFill>
              </a:rPr>
              <a:t>. </a:t>
            </a:r>
          </a:p>
          <a:p>
            <a:pPr lvl="0" algn="ctr"/>
            <a:r>
              <a:rPr lang="el-GR" sz="2400" dirty="0">
                <a:solidFill>
                  <a:prstClr val="white"/>
                </a:solidFill>
              </a:rPr>
              <a:t>Kαι αυτό διότι υπάρχει ο φόβος ότι η πίστη προς την τοπική γλώσσα είναι πιθανόν να είναι ισχυρότερη από την πίστη προς το έθνος</a:t>
            </a:r>
            <a:endParaRPr lang="en-GB" sz="2400" dirty="0">
              <a:solidFill>
                <a:prstClr val="white"/>
              </a:solidFill>
            </a:endParaRPr>
          </a:p>
        </p:txBody>
      </p:sp>
    </p:spTree>
    <p:extLst>
      <p:ext uri="{BB962C8B-B14F-4D97-AF65-F5344CB8AC3E}">
        <p14:creationId xmlns:p14="http://schemas.microsoft.com/office/powerpoint/2010/main" val="40361146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μεθοδολογικα εργαλεια</a:t>
            </a:r>
          </a:p>
        </p:txBody>
      </p:sp>
      <p:sp>
        <p:nvSpPr>
          <p:cNvPr id="3" name="Content Placeholder 2"/>
          <p:cNvSpPr>
            <a:spLocks noGrp="1"/>
          </p:cNvSpPr>
          <p:nvPr>
            <p:ph idx="1"/>
          </p:nvPr>
        </p:nvSpPr>
        <p:spPr>
          <a:xfrm>
            <a:off x="729049" y="2121407"/>
            <a:ext cx="10399199" cy="4464743"/>
          </a:xfrm>
        </p:spPr>
        <p:txBody>
          <a:bodyPr>
            <a:normAutofit lnSpcReduction="10000"/>
          </a:bodyPr>
          <a:lstStyle/>
          <a:p>
            <a:pPr>
              <a:lnSpc>
                <a:spcPct val="110000"/>
              </a:lnSpc>
            </a:pPr>
            <a:r>
              <a:rPr lang="el-GR" dirty="0"/>
              <a:t>Τα γνωστότερα μεθοδολογικά εργαλεία για την καταγραφή των γλωσσικών στάσεων είναι τα ερωτηματολόγια, ανοικτά ή κλειστά, οι συνεντεύξεις και οι διάφορες παραλλαγές της λεγόμενης τεχνικής των </a:t>
            </a:r>
            <a:r>
              <a:rPr lang="el-GR" i="1" dirty="0"/>
              <a:t>εναρμονισμένων αμφιέσεων </a:t>
            </a:r>
            <a:r>
              <a:rPr lang="el-GR" dirty="0"/>
              <a:t>(</a:t>
            </a:r>
            <a:r>
              <a:rPr lang="en-US" dirty="0"/>
              <a:t>matched guise technique). </a:t>
            </a:r>
            <a:r>
              <a:rPr lang="el-GR" dirty="0"/>
              <a:t>Οι μέθοδοι αυτές χωρίζονται σε </a:t>
            </a:r>
            <a:r>
              <a:rPr lang="el-GR" i="1" dirty="0"/>
              <a:t>άμεσ</a:t>
            </a:r>
            <a:r>
              <a:rPr lang="el-GR" dirty="0"/>
              <a:t>ες και </a:t>
            </a:r>
            <a:r>
              <a:rPr lang="el-GR" i="1" dirty="0"/>
              <a:t>έμμεσες</a:t>
            </a:r>
            <a:r>
              <a:rPr lang="el-GR" dirty="0"/>
              <a:t>.</a:t>
            </a:r>
          </a:p>
          <a:p>
            <a:pPr marL="0" indent="0">
              <a:lnSpc>
                <a:spcPct val="110000"/>
              </a:lnSpc>
              <a:buNone/>
            </a:pPr>
            <a:endParaRPr lang="el-GR" b="1" dirty="0">
              <a:solidFill>
                <a:schemeClr val="accent1"/>
              </a:solidFill>
            </a:endParaRPr>
          </a:p>
          <a:p>
            <a:pPr>
              <a:lnSpc>
                <a:spcPct val="110000"/>
              </a:lnSpc>
            </a:pPr>
            <a:r>
              <a:rPr lang="el-GR" b="1" dirty="0">
                <a:solidFill>
                  <a:schemeClr val="accent1"/>
                </a:solidFill>
              </a:rPr>
              <a:t>άμεσες μέθοδοι </a:t>
            </a:r>
            <a:r>
              <a:rPr lang="el-GR" dirty="0">
                <a:sym typeface="Wingdings" panose="05000000000000000000" pitchFamily="2" charset="2"/>
              </a:rPr>
              <a:t></a:t>
            </a:r>
            <a:r>
              <a:rPr lang="el-GR" dirty="0"/>
              <a:t> οι πληροφορητές/τριες ρωτώνται ευθέως για τη γνώμη τους σχετικά με γλωσσικές ποικιλίες, προτιμήσεις κ.λπ. </a:t>
            </a:r>
          </a:p>
          <a:p>
            <a:pPr marL="0" indent="0">
              <a:lnSpc>
                <a:spcPct val="110000"/>
              </a:lnSpc>
              <a:buNone/>
            </a:pPr>
            <a:r>
              <a:rPr lang="el-GR" dirty="0"/>
              <a:t>       ερωτηματολόγια</a:t>
            </a:r>
          </a:p>
          <a:p>
            <a:pPr marL="0" indent="0">
              <a:lnSpc>
                <a:spcPct val="110000"/>
              </a:lnSpc>
              <a:buNone/>
            </a:pPr>
            <a:r>
              <a:rPr lang="el-GR" dirty="0"/>
              <a:t>       συνεντεύξεις</a:t>
            </a:r>
          </a:p>
          <a:p>
            <a:pPr>
              <a:lnSpc>
                <a:spcPct val="110000"/>
              </a:lnSpc>
            </a:pPr>
            <a:r>
              <a:rPr lang="el-GR" b="1" dirty="0">
                <a:solidFill>
                  <a:schemeClr val="accent1"/>
                </a:solidFill>
              </a:rPr>
              <a:t>έμμεσες μέθοδοι </a:t>
            </a:r>
            <a:r>
              <a:rPr lang="el-GR" dirty="0">
                <a:sym typeface="Wingdings" panose="05000000000000000000" pitchFamily="2" charset="2"/>
              </a:rPr>
              <a:t></a:t>
            </a:r>
            <a:r>
              <a:rPr lang="el-GR" dirty="0"/>
              <a:t> οι πληροφορητές/τριες δεν γνωρίζουν ότι διερευνώνται οι στάσεις τους απέναντι στη γλώσσα</a:t>
            </a:r>
          </a:p>
          <a:p>
            <a:endParaRPr lang="el-GR" dirty="0"/>
          </a:p>
        </p:txBody>
      </p:sp>
    </p:spTree>
    <p:extLst>
      <p:ext uri="{BB962C8B-B14F-4D97-AF65-F5344CB8AC3E}">
        <p14:creationId xmlns:p14="http://schemas.microsoft.com/office/powerpoint/2010/main" val="2618832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τεχνικη εναρμονισμενων αμφιεσεων </a:t>
            </a:r>
          </a:p>
        </p:txBody>
      </p:sp>
      <p:sp>
        <p:nvSpPr>
          <p:cNvPr id="3" name="Content Placeholder 2"/>
          <p:cNvSpPr>
            <a:spLocks noGrp="1"/>
          </p:cNvSpPr>
          <p:nvPr>
            <p:ph idx="1"/>
          </p:nvPr>
        </p:nvSpPr>
        <p:spPr>
          <a:xfrm>
            <a:off x="691979" y="1952369"/>
            <a:ext cx="11022226" cy="4720280"/>
          </a:xfrm>
        </p:spPr>
        <p:txBody>
          <a:bodyPr>
            <a:normAutofit fontScale="92500" lnSpcReduction="20000"/>
          </a:bodyPr>
          <a:lstStyle/>
          <a:p>
            <a:endParaRPr lang="el-GR" dirty="0"/>
          </a:p>
          <a:p>
            <a:pPr marL="0" indent="0">
              <a:lnSpc>
                <a:spcPct val="150000"/>
              </a:lnSpc>
              <a:buNone/>
            </a:pPr>
            <a:r>
              <a:rPr lang="el-GR" dirty="0"/>
              <a:t>Στην τεχνική των εναρμονισμένων αμφιέσεων, ακούγονται:</a:t>
            </a:r>
          </a:p>
          <a:p>
            <a:pPr>
              <a:lnSpc>
                <a:spcPct val="150000"/>
              </a:lnSpc>
            </a:pPr>
            <a:r>
              <a:rPr lang="el-GR" dirty="0"/>
              <a:t>μαγνητοφωνημένα </a:t>
            </a:r>
            <a:r>
              <a:rPr lang="el-GR" b="1" dirty="0">
                <a:solidFill>
                  <a:schemeClr val="accent1"/>
                </a:solidFill>
              </a:rPr>
              <a:t>αποσπάσματα λόγου </a:t>
            </a:r>
            <a:r>
              <a:rPr lang="el-GR" dirty="0"/>
              <a:t>ενός αριθμού ατόμων που μιλούν με διαφορετικό τρόπο (συνήθως με διαφορετική προφορά)</a:t>
            </a:r>
          </a:p>
          <a:p>
            <a:pPr>
              <a:lnSpc>
                <a:spcPct val="150000"/>
              </a:lnSpc>
            </a:pPr>
            <a:r>
              <a:rPr lang="el-GR" dirty="0"/>
              <a:t>οι πληροφορητές/τριες </a:t>
            </a:r>
            <a:r>
              <a:rPr lang="el-GR" b="1" dirty="0">
                <a:solidFill>
                  <a:schemeClr val="accent1"/>
                </a:solidFill>
              </a:rPr>
              <a:t>καλούνται να κατατάξουν </a:t>
            </a:r>
            <a:r>
              <a:rPr lang="el-GR" dirty="0"/>
              <a:t>αυτά τα άτομα σε διάφορες </a:t>
            </a:r>
            <a:r>
              <a:rPr lang="el-GR" b="1" dirty="0">
                <a:solidFill>
                  <a:schemeClr val="accent1"/>
                </a:solidFill>
              </a:rPr>
              <a:t>αξιολογικές κλίμακες </a:t>
            </a:r>
            <a:r>
              <a:rPr lang="el-GR" dirty="0"/>
              <a:t>κύρους, εξυπνάδας, μόρφωσης, φιλικότητας, καταλληλότητας σε κάποιο επάγγελμα κ.ά. (χωρίς να ξέρουν ότι ο λόγος που άκουσαν προέρχεται από έναν ή πολύ λιγότερους ομιλητές/</a:t>
            </a:r>
            <a:r>
              <a:rPr lang="el-GR" dirty="0" err="1"/>
              <a:t>τριες</a:t>
            </a:r>
            <a:r>
              <a:rPr lang="el-GR" dirty="0"/>
              <a:t> απ' ό,τι τα αποσπάσματα.)</a:t>
            </a:r>
          </a:p>
          <a:p>
            <a:pPr>
              <a:lnSpc>
                <a:spcPct val="150000"/>
              </a:lnSpc>
            </a:pPr>
            <a:r>
              <a:rPr lang="el-GR" dirty="0"/>
              <a:t>Έτσι, η κατηγοριοποίηση που κάνουν εξαρτάται αποκλειστικά από τον τρόπο ομιλίας που άκουσαν, πράγμα το οποίο βοηθά στον εντοπισμό των </a:t>
            </a:r>
            <a:r>
              <a:rPr lang="el-GR" dirty="0" err="1"/>
              <a:t>στάσεών</a:t>
            </a:r>
            <a:r>
              <a:rPr lang="el-GR" dirty="0"/>
              <a:t> τους απέναντι στις γλωσσικές διαφοροποιήσεις ή ποικιλίες.</a:t>
            </a:r>
          </a:p>
          <a:p>
            <a:pPr>
              <a:lnSpc>
                <a:spcPct val="100000"/>
              </a:lnSpc>
            </a:pPr>
            <a:endParaRPr lang="el-GR" dirty="0"/>
          </a:p>
          <a:p>
            <a:endParaRPr lang="el-GR" dirty="0"/>
          </a:p>
        </p:txBody>
      </p:sp>
    </p:spTree>
    <p:extLst>
      <p:ext uri="{BB962C8B-B14F-4D97-AF65-F5344CB8AC3E}">
        <p14:creationId xmlns:p14="http://schemas.microsoft.com/office/powerpoint/2010/main" val="1890051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τεχνικη εναρμονισμενων αμφιεσεων </a:t>
            </a:r>
          </a:p>
        </p:txBody>
      </p:sp>
      <p:sp>
        <p:nvSpPr>
          <p:cNvPr id="3" name="Content Placeholder 2"/>
          <p:cNvSpPr>
            <a:spLocks noGrp="1"/>
          </p:cNvSpPr>
          <p:nvPr>
            <p:ph idx="1"/>
          </p:nvPr>
        </p:nvSpPr>
        <p:spPr/>
        <p:txBody>
          <a:bodyPr/>
          <a:lstStyle/>
          <a:p>
            <a:pPr>
              <a:lnSpc>
                <a:spcPct val="150000"/>
              </a:lnSpc>
            </a:pPr>
            <a:r>
              <a:rPr lang="el-GR" dirty="0"/>
              <a:t>διάλεκτος Κυδωνιών (Αϊβαλί)-Μοσχονησίων</a:t>
            </a:r>
          </a:p>
          <a:p>
            <a:pPr marL="0" indent="0">
              <a:lnSpc>
                <a:spcPct val="150000"/>
              </a:lnSpc>
              <a:buNone/>
            </a:pPr>
            <a:r>
              <a:rPr lang="el-GR" dirty="0"/>
              <a:t>Χρονική διάρκεια: 13 δευτερόλεπτα</a:t>
            </a:r>
          </a:p>
          <a:p>
            <a:pPr>
              <a:lnSpc>
                <a:spcPct val="150000"/>
              </a:lnSpc>
            </a:pPr>
            <a:endParaRPr lang="el-GR" dirty="0"/>
          </a:p>
          <a:p>
            <a:pPr>
              <a:lnSpc>
                <a:spcPct val="150000"/>
              </a:lnSpc>
            </a:pPr>
            <a:r>
              <a:rPr lang="el-GR" dirty="0"/>
              <a:t>Τα πιδιά ταπ τα τ’ ουρφανουτρουφείου τα παράδουσι στουν μπαππού μ. Τσι πήγαν μέχρι τα σύνουρα τς Ρουσίας πήγαν. Και κει λοιπόν που πήγαν, τα ’καν, τα μουρά τα ’χει ούλα μαζί του, σαράντα πιδιά.</a:t>
            </a:r>
          </a:p>
          <a:p>
            <a:endParaRPr lang="el-GR" dirty="0"/>
          </a:p>
        </p:txBody>
      </p:sp>
    </p:spTree>
    <p:extLst>
      <p:ext uri="{BB962C8B-B14F-4D97-AF65-F5344CB8AC3E}">
        <p14:creationId xmlns:p14="http://schemas.microsoft.com/office/powerpoint/2010/main" val="2884836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τεχνικη εναρμονισμενων αμφιεσεων </a:t>
            </a:r>
          </a:p>
        </p:txBody>
      </p:sp>
      <p:sp>
        <p:nvSpPr>
          <p:cNvPr id="3" name="Content Placeholder 2"/>
          <p:cNvSpPr>
            <a:spLocks noGrp="1"/>
          </p:cNvSpPr>
          <p:nvPr>
            <p:ph idx="1"/>
          </p:nvPr>
        </p:nvSpPr>
        <p:spPr>
          <a:xfrm>
            <a:off x="1069848" y="2121408"/>
            <a:ext cx="10360152" cy="4477100"/>
          </a:xfrm>
        </p:spPr>
        <p:txBody>
          <a:bodyPr>
            <a:normAutofit fontScale="92500" lnSpcReduction="10000"/>
          </a:bodyPr>
          <a:lstStyle/>
          <a:p>
            <a:pPr marL="0" indent="0">
              <a:lnSpc>
                <a:spcPct val="150000"/>
              </a:lnSpc>
              <a:buNone/>
            </a:pPr>
            <a:r>
              <a:rPr lang="el-GR" dirty="0"/>
              <a:t>Με τον τρόπο που μιλάει ο ομιλητής στο ηχητικό αρχείο:</a:t>
            </a:r>
          </a:p>
          <a:p>
            <a:pPr>
              <a:lnSpc>
                <a:spcPct val="150000"/>
              </a:lnSpc>
            </a:pPr>
            <a:r>
              <a:rPr lang="el-GR" dirty="0"/>
              <a:t>Μιλούν και τα αδέρφια μου.</a:t>
            </a:r>
          </a:p>
          <a:p>
            <a:pPr>
              <a:lnSpc>
                <a:spcPct val="150000"/>
              </a:lnSpc>
            </a:pPr>
            <a:r>
              <a:rPr lang="el-GR" dirty="0"/>
              <a:t>Μιλάει και ο πατέρας μου.</a:t>
            </a:r>
          </a:p>
          <a:p>
            <a:pPr>
              <a:lnSpc>
                <a:spcPct val="150000"/>
              </a:lnSpc>
            </a:pPr>
            <a:r>
              <a:rPr lang="el-GR" dirty="0"/>
              <a:t>Μιλάει και η μητέρα μου.</a:t>
            </a:r>
          </a:p>
          <a:p>
            <a:pPr>
              <a:lnSpc>
                <a:spcPct val="150000"/>
              </a:lnSpc>
            </a:pPr>
            <a:r>
              <a:rPr lang="el-GR" dirty="0"/>
              <a:t>Μιλάει και ο παππούς μου </a:t>
            </a:r>
          </a:p>
          <a:p>
            <a:pPr>
              <a:lnSpc>
                <a:spcPct val="150000"/>
              </a:lnSpc>
            </a:pPr>
            <a:r>
              <a:rPr lang="el-GR" dirty="0"/>
              <a:t>Μιλάει και η γιαγιά μου</a:t>
            </a:r>
          </a:p>
          <a:p>
            <a:pPr>
              <a:lnSpc>
                <a:spcPct val="150000"/>
              </a:lnSpc>
            </a:pPr>
            <a:r>
              <a:rPr lang="el-GR" dirty="0"/>
              <a:t>Μιλούν και συγγενείς μου που κατοικούν στο χωριό.</a:t>
            </a:r>
          </a:p>
          <a:p>
            <a:pPr>
              <a:lnSpc>
                <a:spcPct val="150000"/>
              </a:lnSpc>
            </a:pPr>
            <a:r>
              <a:rPr lang="el-GR" dirty="0"/>
              <a:t>Μιλούν και συγγενείς μου που κατοικούν στην πόλη</a:t>
            </a:r>
          </a:p>
        </p:txBody>
      </p:sp>
    </p:spTree>
    <p:extLst>
      <p:ext uri="{BB962C8B-B14F-4D97-AF65-F5344CB8AC3E}">
        <p14:creationId xmlns:p14="http://schemas.microsoft.com/office/powerpoint/2010/main" val="232429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Διαλεκτοσ </a:t>
            </a:r>
            <a:r>
              <a:rPr lang="en-GB" dirty="0"/>
              <a:t>vs </a:t>
            </a:r>
            <a:r>
              <a:rPr lang="el-GR" dirty="0"/>
              <a:t>γλωσσα</a:t>
            </a:r>
            <a:endParaRPr lang="en-GB" dirty="0"/>
          </a:p>
        </p:txBody>
      </p:sp>
      <p:sp>
        <p:nvSpPr>
          <p:cNvPr id="3" name="Content Placeholder 2"/>
          <p:cNvSpPr>
            <a:spLocks noGrp="1"/>
          </p:cNvSpPr>
          <p:nvPr>
            <p:ph idx="1"/>
          </p:nvPr>
        </p:nvSpPr>
        <p:spPr/>
        <p:txBody>
          <a:bodyPr/>
          <a:lstStyle/>
          <a:p>
            <a:pPr>
              <a:lnSpc>
                <a:spcPct val="134000"/>
              </a:lnSpc>
            </a:pPr>
            <a:r>
              <a:rPr lang="el-GR" b="1" dirty="0">
                <a:solidFill>
                  <a:schemeClr val="accent1"/>
                </a:solidFill>
              </a:rPr>
              <a:t>διάλεκτος</a:t>
            </a:r>
            <a:r>
              <a:rPr lang="el-GR" dirty="0"/>
              <a:t>:  </a:t>
            </a:r>
            <a:r>
              <a:rPr lang="el-GR" dirty="0">
                <a:uFill>
                  <a:solidFill>
                    <a:schemeClr val="accent3">
                      <a:lumMod val="60000"/>
                      <a:lumOff val="40000"/>
                    </a:schemeClr>
                  </a:solidFill>
                </a:uFill>
              </a:rPr>
              <a:t>πλήρες γλωσσικό σύστημα</a:t>
            </a:r>
            <a:r>
              <a:rPr lang="el-GR" dirty="0"/>
              <a:t> που εξυπηρετεί τις  επικοινωνιακές ανάγκες των ομιλητών/τριών της</a:t>
            </a:r>
          </a:p>
          <a:p>
            <a:pPr>
              <a:lnSpc>
                <a:spcPct val="134000"/>
              </a:lnSpc>
            </a:pPr>
            <a:r>
              <a:rPr lang="el-GR" b="1" dirty="0">
                <a:solidFill>
                  <a:schemeClr val="accent1"/>
                </a:solidFill>
              </a:rPr>
              <a:t>γλώσσα &amp; διάλεκτος</a:t>
            </a:r>
            <a:r>
              <a:rPr lang="el-GR" dirty="0"/>
              <a:t>:  </a:t>
            </a:r>
            <a:r>
              <a:rPr lang="el-GR" dirty="0">
                <a:uFill>
                  <a:solidFill>
                    <a:schemeClr val="accent3">
                      <a:lumMod val="60000"/>
                      <a:lumOff val="40000"/>
                    </a:schemeClr>
                  </a:solidFill>
                </a:uFill>
              </a:rPr>
              <a:t>ισότιμα γλωσσικά συστήματα</a:t>
            </a:r>
          </a:p>
          <a:p>
            <a:pPr>
              <a:lnSpc>
                <a:spcPct val="134000"/>
              </a:lnSpc>
            </a:pPr>
            <a:r>
              <a:rPr lang="el-GR" dirty="0"/>
              <a:t> η γλώσσα αποκτά </a:t>
            </a:r>
            <a:r>
              <a:rPr lang="el-GR" b="1" dirty="0">
                <a:solidFill>
                  <a:schemeClr val="accent1"/>
                </a:solidFill>
                <a:uFill>
                  <a:solidFill>
                    <a:schemeClr val="accent3">
                      <a:lumMod val="60000"/>
                      <a:lumOff val="40000"/>
                    </a:schemeClr>
                  </a:solidFill>
                </a:uFill>
              </a:rPr>
              <a:t>κοινωνική, πολιτική, ιδεολογική</a:t>
            </a:r>
          </a:p>
          <a:p>
            <a:pPr marL="68580" indent="0">
              <a:lnSpc>
                <a:spcPct val="134000"/>
              </a:lnSpc>
              <a:buNone/>
            </a:pPr>
            <a:r>
              <a:rPr lang="el-GR" b="1" dirty="0">
                <a:solidFill>
                  <a:schemeClr val="accent1"/>
                </a:solidFill>
                <a:uFill>
                  <a:solidFill>
                    <a:schemeClr val="accent3">
                      <a:lumMod val="60000"/>
                      <a:lumOff val="40000"/>
                    </a:schemeClr>
                  </a:solidFill>
                </a:uFill>
              </a:rPr>
              <a:t>    πολιτισμική </a:t>
            </a:r>
            <a:r>
              <a:rPr lang="el-GR" dirty="0"/>
              <a:t>υπεροχή </a:t>
            </a:r>
          </a:p>
          <a:p>
            <a:pPr marL="68580" indent="0">
              <a:lnSpc>
                <a:spcPct val="124000"/>
              </a:lnSpc>
              <a:buNone/>
            </a:pPr>
            <a:r>
              <a:rPr lang="el-GR" dirty="0"/>
              <a:t>    </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4343405"/>
            <a:ext cx="2658533"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305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τεχνικη εναρμονισμενων αμφιεσεων </a:t>
            </a:r>
          </a:p>
        </p:txBody>
      </p:sp>
      <p:sp>
        <p:nvSpPr>
          <p:cNvPr id="3" name="Content Placeholder 2"/>
          <p:cNvSpPr>
            <a:spLocks noGrp="1"/>
          </p:cNvSpPr>
          <p:nvPr>
            <p:ph idx="1"/>
          </p:nvPr>
        </p:nvSpPr>
        <p:spPr/>
        <p:txBody>
          <a:bodyPr/>
          <a:lstStyle/>
          <a:p>
            <a:pPr marL="0" indent="0">
              <a:lnSpc>
                <a:spcPct val="150000"/>
              </a:lnSpc>
              <a:buNone/>
            </a:pPr>
            <a:r>
              <a:rPr lang="el-GR" dirty="0"/>
              <a:t>Ακούγοντας τον ομιλητή στο ηχητικό αρχείο περιμένω ότι θα ντύνεται όπως τα άτομα στην Εικόνα</a:t>
            </a:r>
          </a:p>
          <a:p>
            <a:pPr>
              <a:lnSpc>
                <a:spcPct val="150000"/>
              </a:lnSpc>
            </a:pPr>
            <a:r>
              <a:rPr lang="el-GR" dirty="0"/>
              <a:t>Συμφωνώ απολύτως * Μάλλον συμφωνώ*</a:t>
            </a:r>
          </a:p>
          <a:p>
            <a:pPr>
              <a:lnSpc>
                <a:spcPct val="150000"/>
              </a:lnSpc>
            </a:pPr>
            <a:r>
              <a:rPr lang="el-GR" dirty="0"/>
              <a:t>Ούτε συμφωνώ /Ούτε διαφωνώ* </a:t>
            </a:r>
          </a:p>
          <a:p>
            <a:pPr>
              <a:lnSpc>
                <a:spcPct val="150000"/>
              </a:lnSpc>
            </a:pPr>
            <a:r>
              <a:rPr lang="el-GR" dirty="0"/>
              <a:t>Μάλλον διαφωνώ*</a:t>
            </a:r>
          </a:p>
          <a:p>
            <a:pPr>
              <a:lnSpc>
                <a:spcPct val="150000"/>
              </a:lnSpc>
            </a:pPr>
            <a:r>
              <a:rPr lang="el-GR" dirty="0"/>
              <a:t>Διαφωνώ απολύτως</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797" y="4376757"/>
            <a:ext cx="25479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389" y="3440132"/>
            <a:ext cx="2657475"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977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τεχνικη εναρμονισμενων αμφιεσεων </a:t>
            </a:r>
          </a:p>
        </p:txBody>
      </p:sp>
      <p:sp>
        <p:nvSpPr>
          <p:cNvPr id="3" name="Content Placeholder 2"/>
          <p:cNvSpPr>
            <a:spLocks noGrp="1"/>
          </p:cNvSpPr>
          <p:nvPr>
            <p:ph idx="1"/>
          </p:nvPr>
        </p:nvSpPr>
        <p:spPr/>
        <p:txBody>
          <a:bodyPr>
            <a:noAutofit/>
          </a:bodyPr>
          <a:lstStyle/>
          <a:p>
            <a:pPr>
              <a:lnSpc>
                <a:spcPct val="150000"/>
              </a:lnSpc>
            </a:pPr>
            <a:r>
              <a:rPr lang="el-GR" sz="2300" dirty="0"/>
              <a:t>Οι εργάτες μιλούν στο καφενείο με τους φίλους τους όπως ο ομιλητής στο ηχητικό αρχείο.</a:t>
            </a:r>
          </a:p>
          <a:p>
            <a:pPr>
              <a:lnSpc>
                <a:spcPct val="150000"/>
              </a:lnSpc>
            </a:pPr>
            <a:r>
              <a:rPr lang="el-GR" sz="2300" dirty="0"/>
              <a:t>Οι πολιτικοί μιλούν στη Βουλή όπως ο ομιλητής στο ηχητικό αρχείο</a:t>
            </a:r>
          </a:p>
          <a:p>
            <a:pPr>
              <a:lnSpc>
                <a:spcPct val="150000"/>
              </a:lnSpc>
            </a:pPr>
            <a:r>
              <a:rPr lang="el-GR" sz="2300" dirty="0"/>
              <a:t>Οι δημοσιογράφοι μιλούν σε δελτία ειδήσεων όπως ο ομιλητής στο ηχητικό αρχείο.</a:t>
            </a:r>
          </a:p>
          <a:p>
            <a:pPr>
              <a:lnSpc>
                <a:spcPct val="150000"/>
              </a:lnSpc>
            </a:pPr>
            <a:r>
              <a:rPr lang="el-GR" sz="2300" dirty="0"/>
              <a:t>Οι δάσκαλοι/οι δασκάλες μιλούν όταν κάνουν μάθημα όπως ο ομιλητής στο ηχητικό αρχείο</a:t>
            </a:r>
          </a:p>
        </p:txBody>
      </p:sp>
    </p:spTree>
    <p:extLst>
      <p:ext uri="{BB962C8B-B14F-4D97-AF65-F5344CB8AC3E}">
        <p14:creationId xmlns:p14="http://schemas.microsoft.com/office/powerpoint/2010/main" val="2945989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αμεσεσ μεθοδοι</a:t>
            </a:r>
          </a:p>
        </p:txBody>
      </p:sp>
      <p:sp>
        <p:nvSpPr>
          <p:cNvPr id="3" name="Content Placeholder 2"/>
          <p:cNvSpPr>
            <a:spLocks noGrp="1"/>
          </p:cNvSpPr>
          <p:nvPr>
            <p:ph idx="1"/>
          </p:nvPr>
        </p:nvSpPr>
        <p:spPr/>
        <p:txBody>
          <a:bodyPr/>
          <a:lstStyle/>
          <a:p>
            <a:pPr>
              <a:lnSpc>
                <a:spcPct val="150000"/>
              </a:lnSpc>
            </a:pPr>
            <a:r>
              <a:rPr lang="el-GR" sz="2500" b="1" dirty="0">
                <a:solidFill>
                  <a:schemeClr val="accent1"/>
                </a:solidFill>
              </a:rPr>
              <a:t>ερωτήσεις ανοιχτού τύπου</a:t>
            </a:r>
            <a:r>
              <a:rPr lang="el-GR" sz="2500" dirty="0"/>
              <a:t>:  οι πληροφορητές/τριες εκφράζουν ελεύθερα την άποψή τους και μπορεί να να ξεφύγουν από το θέμα </a:t>
            </a:r>
          </a:p>
          <a:p>
            <a:pPr marL="0" indent="0">
              <a:lnSpc>
                <a:spcPct val="150000"/>
              </a:lnSpc>
              <a:buNone/>
            </a:pPr>
            <a:endParaRPr lang="el-GR" sz="2500" dirty="0"/>
          </a:p>
          <a:p>
            <a:pPr>
              <a:lnSpc>
                <a:spcPct val="150000"/>
              </a:lnSpc>
            </a:pPr>
            <a:r>
              <a:rPr lang="el-GR" sz="2500" b="1" dirty="0">
                <a:solidFill>
                  <a:schemeClr val="accent1"/>
                </a:solidFill>
              </a:rPr>
              <a:t>ερωτήσεις κλειστού τύπου</a:t>
            </a:r>
            <a:r>
              <a:rPr lang="el-GR" sz="2500" dirty="0"/>
              <a:t>: οι πληροφορητές/τριες καλούνται να επιλέξουν μέσα από απαντήσεις ναι/όχι, πολλαπλής επιλογής, ή μέσα από κάποια κλίμακα διαβαθμίσεων</a:t>
            </a:r>
          </a:p>
          <a:p>
            <a:endParaRPr lang="el-GR" dirty="0"/>
          </a:p>
        </p:txBody>
      </p:sp>
    </p:spTree>
    <p:extLst>
      <p:ext uri="{BB962C8B-B14F-4D97-AF65-F5344CB8AC3E}">
        <p14:creationId xmlns:p14="http://schemas.microsoft.com/office/powerpoint/2010/main" val="916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κλειστο ερωτηματολογιο</a:t>
            </a:r>
            <a:br>
              <a:rPr lang="el-GR" dirty="0"/>
            </a:br>
            <a:r>
              <a:rPr lang="el-GR" sz="2200" dirty="0"/>
              <a:t>Trudgill &amp; Tzavaras (1977) </a:t>
            </a:r>
          </a:p>
        </p:txBody>
      </p:sp>
      <p:sp>
        <p:nvSpPr>
          <p:cNvPr id="3" name="Content Placeholder 2"/>
          <p:cNvSpPr>
            <a:spLocks noGrp="1"/>
          </p:cNvSpPr>
          <p:nvPr>
            <p:ph idx="1"/>
          </p:nvPr>
        </p:nvSpPr>
        <p:spPr/>
        <p:txBody>
          <a:bodyPr>
            <a:normAutofit/>
          </a:bodyPr>
          <a:lstStyle/>
          <a:p>
            <a:pPr>
              <a:lnSpc>
                <a:spcPct val="120000"/>
              </a:lnSpc>
            </a:pPr>
            <a:r>
              <a:rPr lang="el-GR" dirty="0"/>
              <a:t>Χρησιμοποιώντας ένα κλειστό ερωτηματολόγιο, οι </a:t>
            </a:r>
            <a:r>
              <a:rPr lang="en-US" dirty="0"/>
              <a:t>Trudgill &amp; </a:t>
            </a:r>
            <a:r>
              <a:rPr lang="en-US" dirty="0" err="1"/>
              <a:t>Tzavaras</a:t>
            </a:r>
            <a:r>
              <a:rPr lang="en-US" dirty="0"/>
              <a:t> (1977)</a:t>
            </a:r>
            <a:r>
              <a:rPr lang="el-GR" dirty="0"/>
              <a:t> βρήκαν ότι τα αρβανίτικα φθίνουν ως γλώσσα ταυτότητας της ομάδας. Οι ερωτήσεις που τέθηκαν στα υποκείμενα της έρευνας ήταν οι εξής: </a:t>
            </a:r>
            <a:endParaRPr lang="el-GR" b="1" dirty="0"/>
          </a:p>
          <a:p>
            <a:r>
              <a:rPr lang="el-GR" b="1" dirty="0"/>
              <a:t>«Σου αρέσει να μιλάς αρβανίτικα;» </a:t>
            </a:r>
          </a:p>
          <a:p>
            <a:r>
              <a:rPr lang="el-GR" b="1" dirty="0"/>
              <a:t>«Θεωρείς ότι είναι πλεονέκτημα να μιλάς αρβανίτικα;»</a:t>
            </a:r>
          </a:p>
          <a:p>
            <a:r>
              <a:rPr lang="el-GR" b="1" dirty="0"/>
              <a:t>«Είναι απαραίτητο να μιλάς αρβανίτικα για να είσαι Αρβανίτης;»</a:t>
            </a:r>
          </a:p>
          <a:p>
            <a:pPr marL="0" indent="0">
              <a:buNone/>
            </a:pPr>
            <a:endParaRPr lang="el-GR" dirty="0"/>
          </a:p>
          <a:p>
            <a:pPr marL="0" indent="0">
              <a:lnSpc>
                <a:spcPct val="100000"/>
              </a:lnSpc>
              <a:buNone/>
            </a:pPr>
            <a:r>
              <a:rPr lang="el-GR" dirty="0"/>
              <a:t>Οι απαντήσεις δείχνουν ότι όλες οι ηλικιακές ομάδες δεν θεωρούν απαραίτητο να μιλάει κανείς αρβανίτικα για να είναι Αρβανίτης, εκτός από τους πολύ νέους. </a:t>
            </a:r>
          </a:p>
          <a:p>
            <a:pPr marL="0" indent="0">
              <a:buNone/>
            </a:pPr>
            <a:endParaRPr lang="el-GR" dirty="0"/>
          </a:p>
          <a:p>
            <a:endParaRPr lang="el-GR" dirty="0"/>
          </a:p>
        </p:txBody>
      </p:sp>
    </p:spTree>
    <p:extLst>
      <p:ext uri="{BB962C8B-B14F-4D97-AF65-F5344CB8AC3E}">
        <p14:creationId xmlns:p14="http://schemas.microsoft.com/office/powerpoint/2010/main" val="40513675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γλωσσικεσ στασεισ &amp; κλειστο ερωτηματολογιο</a:t>
            </a:r>
            <a:br>
              <a:rPr lang="el-GR" dirty="0"/>
            </a:br>
            <a:r>
              <a:rPr lang="el-GR" sz="2200" dirty="0"/>
              <a:t>Trudgill &amp; Tzavaras (1977) </a:t>
            </a:r>
          </a:p>
        </p:txBody>
      </p:sp>
      <p:sp>
        <p:nvSpPr>
          <p:cNvPr id="3" name="Content Placeholder 2"/>
          <p:cNvSpPr>
            <a:spLocks noGrp="1"/>
          </p:cNvSpPr>
          <p:nvPr>
            <p:ph idx="1"/>
          </p:nvPr>
        </p:nvSpPr>
        <p:spPr>
          <a:xfrm>
            <a:off x="1069848" y="2618508"/>
            <a:ext cx="10058400" cy="3553691"/>
          </a:xfrm>
        </p:spPr>
        <p:txBody>
          <a:bodyPr>
            <a:normAutofit/>
          </a:bodyPr>
          <a:lstStyle/>
          <a:p>
            <a:pPr algn="just">
              <a:lnSpc>
                <a:spcPct val="150000"/>
              </a:lnSpc>
            </a:pPr>
            <a:r>
              <a:rPr lang="el-GR" dirty="0"/>
              <a:t>Οι συγγραφείς εξηγούν αυτό το εύρημα από το γεγονός ότι: </a:t>
            </a:r>
          </a:p>
          <a:p>
            <a:pPr algn="just">
              <a:lnSpc>
                <a:spcPct val="150000"/>
              </a:lnSpc>
            </a:pPr>
            <a:r>
              <a:rPr lang="el-GR" dirty="0"/>
              <a:t>Τα μεγαλύτερα σε ηλικία άτομα αντιλαμβάνονται ότι τα αρβανίτικα πεθαίνουν, αλλά θέλουν να πιστεύουν ότι παρ’ όλα αυτά μπορεί να διατηρηθεί η ταυτότητά τους. </a:t>
            </a:r>
          </a:p>
          <a:p>
            <a:pPr algn="just">
              <a:lnSpc>
                <a:spcPct val="150000"/>
              </a:lnSpc>
            </a:pPr>
            <a:r>
              <a:rPr lang="el-GR" dirty="0"/>
              <a:t>Οι νεότεροι ομιλητές, από την άλλη, είναι περισσότερο αισιόδοξοι για το μέλλον των αρβανίτικων, χωρίς να έχουν όμως αντίληψη της πραγματικής κατάστασης.</a:t>
            </a:r>
          </a:p>
          <a:p>
            <a:pPr marL="0" indent="0">
              <a:buNone/>
            </a:pPr>
            <a:endParaRPr lang="el-GR" dirty="0"/>
          </a:p>
          <a:p>
            <a:endParaRPr lang="el-GR" dirty="0"/>
          </a:p>
        </p:txBody>
      </p:sp>
    </p:spTree>
    <p:extLst>
      <p:ext uri="{BB962C8B-B14F-4D97-AF65-F5344CB8AC3E}">
        <p14:creationId xmlns:p14="http://schemas.microsoft.com/office/powerpoint/2010/main" val="3111174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απεραθιτικο ιδιωμα</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0611" y="2346290"/>
            <a:ext cx="3795258" cy="387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812" y="2467640"/>
            <a:ext cx="5044639" cy="333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321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απεραθιτικο ιδιωμα</a:t>
            </a:r>
          </a:p>
        </p:txBody>
      </p:sp>
      <p:sp>
        <p:nvSpPr>
          <p:cNvPr id="3" name="Content Placeholder 2"/>
          <p:cNvSpPr>
            <a:spLocks noGrp="1"/>
          </p:cNvSpPr>
          <p:nvPr>
            <p:ph idx="1"/>
          </p:nvPr>
        </p:nvSpPr>
        <p:spPr>
          <a:xfrm>
            <a:off x="1451579" y="2015732"/>
            <a:ext cx="9603275" cy="3974521"/>
          </a:xfrm>
        </p:spPr>
        <p:txBody>
          <a:bodyPr>
            <a:normAutofit/>
          </a:bodyPr>
          <a:lstStyle/>
          <a:p>
            <a:pPr>
              <a:lnSpc>
                <a:spcPct val="100000"/>
              </a:lnSpc>
            </a:pPr>
            <a:r>
              <a:rPr lang="el-GR" b="1" i="1" dirty="0"/>
              <a:t>Και λοιπόν ήταν, ήτανε στη Dραγαία ο Μαργαριτο’ώργης και φόρτωσεν απάνω στο ’άδαρο ένα τσουβάλι αλεύρι. Δεν επάαινεν ο ‘άδαρος, δεν επάαινε. Κατεβαίνει, λοιπόν, σταματά λοιπόν το ’άδαρο, σταματά λοιπόν το ’άδαρο ο Μαργαριτοϊώργης και ξεφορτώνει το αλεύρι και το καθίζει στον ώμο κι ανεβαίνει απάνω στο ’άδαρο. Τίποτα ο ’άδαρος! «Ε, που να σε κόψου dα ’ργισμένα», λέει, «τόση ώρα που το σήκωνες εσύ δεν επάαινες, τώρα που το σηκώνω ’ω για δε bας;!».</a:t>
            </a:r>
          </a:p>
          <a:p>
            <a:endParaRPr lang="el-GR" dirty="0"/>
          </a:p>
          <a:p>
            <a:pPr marL="0" indent="0">
              <a:spcBef>
                <a:spcPts val="0"/>
              </a:spcBef>
              <a:buNone/>
            </a:pPr>
            <a:r>
              <a:rPr lang="el-GR" sz="1700" dirty="0"/>
              <a:t>Καταγραφή: Άγιοι Ανάργυροι, 1 Φεβρουαρίου 2000</a:t>
            </a:r>
          </a:p>
          <a:p>
            <a:pPr marL="0" indent="0">
              <a:spcBef>
                <a:spcPts val="0"/>
              </a:spcBef>
              <a:buNone/>
            </a:pPr>
            <a:r>
              <a:rPr lang="el-GR" sz="1700" dirty="0"/>
              <a:t>Πληροφορητής: Γιώργος Πολυκρέτης (Μπαροϊώργης)</a:t>
            </a:r>
          </a:p>
          <a:p>
            <a:pPr marL="0" indent="0">
              <a:spcBef>
                <a:spcPts val="0"/>
              </a:spcBef>
              <a:buNone/>
            </a:pPr>
            <a:r>
              <a:rPr lang="el-GR" sz="1700" dirty="0"/>
              <a:t>Αρχείο Μαρίας Ξεφτέρη</a:t>
            </a:r>
          </a:p>
          <a:p>
            <a:pPr marL="0" indent="0">
              <a:spcBef>
                <a:spcPts val="0"/>
              </a:spcBef>
              <a:buNone/>
            </a:pPr>
            <a:endParaRPr lang="el-GR" sz="1700" dirty="0"/>
          </a:p>
          <a:p>
            <a:pPr marL="0" indent="0">
              <a:spcBef>
                <a:spcPts val="0"/>
              </a:spcBef>
              <a:buNone/>
            </a:pPr>
            <a:r>
              <a:rPr lang="en-GB" sz="1700" dirty="0">
                <a:hlinkClick r:id="rId2"/>
              </a:rPr>
              <a:t>https://www.youtube.com/watch?v=vcaOxqFF654</a:t>
            </a:r>
            <a:r>
              <a:rPr lang="el-GR" sz="1700" dirty="0"/>
              <a:t> </a:t>
            </a:r>
          </a:p>
          <a:p>
            <a:endParaRPr lang="el-GR" dirty="0"/>
          </a:p>
          <a:p>
            <a:endParaRPr lang="el-GR" dirty="0"/>
          </a:p>
        </p:txBody>
      </p:sp>
    </p:spTree>
    <p:extLst>
      <p:ext uri="{BB962C8B-B14F-4D97-AF65-F5344CB8AC3E}">
        <p14:creationId xmlns:p14="http://schemas.microsoft.com/office/powerpoint/2010/main" val="742161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389" y="271462"/>
            <a:ext cx="10058400" cy="1609344"/>
          </a:xfrm>
        </p:spPr>
        <p:txBody>
          <a:bodyPr/>
          <a:lstStyle/>
          <a:p>
            <a:r>
              <a:rPr lang="el-GR" dirty="0"/>
              <a:t>Γλωσσικεσ στασεισ &amp; απεραθιτικο ιδιωμα</a:t>
            </a:r>
          </a:p>
        </p:txBody>
      </p:sp>
      <p:sp>
        <p:nvSpPr>
          <p:cNvPr id="3" name="Content Placeholder 2"/>
          <p:cNvSpPr>
            <a:spLocks noGrp="1"/>
          </p:cNvSpPr>
          <p:nvPr>
            <p:ph idx="1"/>
          </p:nvPr>
        </p:nvSpPr>
        <p:spPr>
          <a:xfrm>
            <a:off x="884497" y="2590965"/>
            <a:ext cx="10058400" cy="4050792"/>
          </a:xfrm>
        </p:spPr>
        <p:txBody>
          <a:bodyPr>
            <a:normAutofit fontScale="92500" lnSpcReduction="10000"/>
          </a:bodyPr>
          <a:lstStyle/>
          <a:p>
            <a:pPr marL="0" indent="0" algn="ctr">
              <a:lnSpc>
                <a:spcPct val="110000"/>
              </a:lnSpc>
              <a:buNone/>
            </a:pPr>
            <a:r>
              <a:rPr lang="el-GR" b="1" dirty="0">
                <a:solidFill>
                  <a:schemeClr val="accent1"/>
                </a:solidFill>
              </a:rPr>
              <a:t>Εύκολα ή δύσκολα;</a:t>
            </a:r>
          </a:p>
          <a:p>
            <a:pPr>
              <a:lnSpc>
                <a:spcPct val="110000"/>
              </a:lnSpc>
            </a:pPr>
            <a:r>
              <a:rPr lang="el-GR" b="1" dirty="0"/>
              <a:t>Θ: Έχει πολλές δύσκολες λέξεις, που είναι τελείως διαφορετικές από τις ελληνικές που ξέρουμε. Ξέρεις ότι έχει πολλές λέξεις από τα ιταλικά, τα τουρκικά;</a:t>
            </a:r>
          </a:p>
          <a:p>
            <a:pPr>
              <a:lnSpc>
                <a:spcPct val="110000"/>
              </a:lnSpc>
            </a:pPr>
            <a:r>
              <a:rPr lang="el-GR" b="1" dirty="0"/>
              <a:t>Θ: Γιατί μου βγαίνουνε από μοναχά dωνε, δεν κάνω ε’ώ τί’οτα.</a:t>
            </a:r>
          </a:p>
          <a:p>
            <a:pPr>
              <a:lnSpc>
                <a:spcPct val="110000"/>
              </a:lnSpc>
            </a:pPr>
            <a:r>
              <a:rPr lang="el-GR" b="1" dirty="0"/>
              <a:t>Α10: Εύκολα δεν θεωρώ για τους ξένους να τα μάθουνε. Τώρα μεταξύ μας … Θεωρώ ότι είναι δύσκολα να τα μιλήσεις, δηλαδή αν από γεννησιμιού σου δεν τ’ ακούς. </a:t>
            </a:r>
          </a:p>
          <a:p>
            <a:pPr>
              <a:lnSpc>
                <a:spcPct val="110000"/>
              </a:lnSpc>
            </a:pPr>
            <a:r>
              <a:rPr lang="el-GR" b="1" dirty="0"/>
              <a:t>Θ09: Για μένα είναι εύκολα. Είναι πολύ πκιο εύκολα δηλαδή να μιλήσω απεραθίτικα σε κάποιο παρά αθηναίικα. Γιατί τα μιλώ κάθε μέρακαι μπορεί εκεί που μιλώ, ας πούμε, τ’ αλλουνού αθηναίικα να ταμπερδέψω, να του πω κι απεραθίτικα μαζί. Πιο εύκολα μου ’ναι έτσι,παρά να … Για τσ’ άλλοι είναι δύσκολη. Δηλαδή πολλοί έχουνε προσπαθήσει και μόνο απεραθίτικα δε μιλούνε. Τα λένε πολύ χάλια, δε βγαίνουνε απεραθίτικα</a:t>
            </a:r>
            <a:r>
              <a:rPr lang="el-GR" dirty="0"/>
              <a:t>.</a:t>
            </a:r>
          </a:p>
          <a:p>
            <a:endParaRPr lang="el-GR" dirty="0"/>
          </a:p>
        </p:txBody>
      </p:sp>
      <p:sp>
        <p:nvSpPr>
          <p:cNvPr id="4" name="TextBox 3">
            <a:extLst>
              <a:ext uri="{FF2B5EF4-FFF2-40B4-BE49-F238E27FC236}">
                <a16:creationId xmlns:a16="http://schemas.microsoft.com/office/drawing/2014/main" id="{505D69B7-0CAF-8D41-8670-EB79888823A2}"/>
              </a:ext>
            </a:extLst>
          </p:cNvPr>
          <p:cNvSpPr txBox="1"/>
          <p:nvPr/>
        </p:nvSpPr>
        <p:spPr>
          <a:xfrm>
            <a:off x="753762" y="1880806"/>
            <a:ext cx="10565027" cy="923330"/>
          </a:xfrm>
          <a:prstGeom prst="rect">
            <a:avLst/>
          </a:prstGeom>
          <a:noFill/>
        </p:spPr>
        <p:txBody>
          <a:bodyPr wrap="square" rtlCol="0">
            <a:spAutoFit/>
          </a:bodyPr>
          <a:lstStyle/>
          <a:p>
            <a:r>
              <a:rPr lang="el-GR" dirty="0"/>
              <a:t>Παραδείγματα γλωσσικών στάσεων ανοιχτού τύπου (αρχείο Μ. </a:t>
            </a:r>
            <a:r>
              <a:rPr lang="el-GR" dirty="0" err="1"/>
              <a:t>Ξεφτέρη</a:t>
            </a:r>
            <a:r>
              <a:rPr lang="el-GR" dirty="0"/>
              <a:t>) </a:t>
            </a:r>
            <a:endParaRPr lang="en-US" dirty="0"/>
          </a:p>
          <a:p>
            <a:r>
              <a:rPr lang="el-GR" b="1" dirty="0">
                <a:solidFill>
                  <a:schemeClr val="accent1"/>
                </a:solidFill>
              </a:rPr>
              <a:t>Στάσεις</a:t>
            </a:r>
            <a:r>
              <a:rPr lang="en-US" b="1" dirty="0">
                <a:solidFill>
                  <a:schemeClr val="accent1"/>
                </a:solidFill>
              </a:rPr>
              <a:t> </a:t>
            </a:r>
            <a:r>
              <a:rPr lang="el-GR" b="1" dirty="0">
                <a:solidFill>
                  <a:schemeClr val="accent1"/>
                </a:solidFill>
              </a:rPr>
              <a:t>των νεότερων γενεών των κατοίκων τ’ </a:t>
            </a:r>
            <a:r>
              <a:rPr lang="el-GR" b="1" dirty="0" err="1">
                <a:solidFill>
                  <a:schemeClr val="accent1"/>
                </a:solidFill>
              </a:rPr>
              <a:t>Απεράθου</a:t>
            </a:r>
            <a:r>
              <a:rPr lang="el-GR" b="1" dirty="0">
                <a:solidFill>
                  <a:schemeClr val="accent1"/>
                </a:solidFill>
              </a:rPr>
              <a:t> απέναντι στη μητρική τους γλώσσα</a:t>
            </a:r>
            <a:r>
              <a:rPr lang="en-US" b="1" dirty="0">
                <a:solidFill>
                  <a:schemeClr val="accent1"/>
                </a:solidFill>
              </a:rPr>
              <a:t>.</a:t>
            </a:r>
            <a:endParaRPr lang="el-GR" b="1" dirty="0">
              <a:solidFill>
                <a:schemeClr val="accent1"/>
              </a:solidFill>
            </a:endParaRPr>
          </a:p>
          <a:p>
            <a:endParaRPr lang="el-GR" dirty="0"/>
          </a:p>
        </p:txBody>
      </p:sp>
    </p:spTree>
    <p:extLst>
      <p:ext uri="{BB962C8B-B14F-4D97-AF65-F5344CB8AC3E}">
        <p14:creationId xmlns:p14="http://schemas.microsoft.com/office/powerpoint/2010/main" val="10663412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απεραθιτικο ιδιωμα</a:t>
            </a:r>
          </a:p>
        </p:txBody>
      </p:sp>
      <p:sp>
        <p:nvSpPr>
          <p:cNvPr id="3" name="Content Placeholder 2"/>
          <p:cNvSpPr>
            <a:spLocks noGrp="1"/>
          </p:cNvSpPr>
          <p:nvPr>
            <p:ph idx="1"/>
          </p:nvPr>
        </p:nvSpPr>
        <p:spPr>
          <a:xfrm>
            <a:off x="1451579" y="2015732"/>
            <a:ext cx="9603275" cy="4508636"/>
          </a:xfrm>
        </p:spPr>
        <p:txBody>
          <a:bodyPr>
            <a:normAutofit fontScale="85000" lnSpcReduction="10000"/>
          </a:bodyPr>
          <a:lstStyle/>
          <a:p>
            <a:pPr marL="0" indent="0">
              <a:buNone/>
            </a:pPr>
            <a:r>
              <a:rPr lang="el-GR" dirty="0"/>
              <a:t>                                       </a:t>
            </a:r>
            <a:r>
              <a:rPr lang="el-GR" b="1" dirty="0">
                <a:solidFill>
                  <a:schemeClr val="accent1"/>
                </a:solidFill>
              </a:rPr>
              <a:t>Στάσεις των Ναξιωτών απέναντι στ’ απεραθίτικα</a:t>
            </a:r>
          </a:p>
          <a:p>
            <a:pPr>
              <a:lnSpc>
                <a:spcPct val="120000"/>
              </a:lnSpc>
            </a:pPr>
            <a:r>
              <a:rPr lang="el-GR" b="1" dirty="0"/>
              <a:t>Α05: Εντάξει, έχει γούστο η προφορά μας και πιστεύω ότι αρέσει στους άλλους να την ακούνε. </a:t>
            </a:r>
          </a:p>
          <a:p>
            <a:pPr>
              <a:lnSpc>
                <a:spcPct val="120000"/>
              </a:lnSpc>
            </a:pPr>
            <a:r>
              <a:rPr lang="el-GR" b="1" dirty="0"/>
              <a:t>Α04: Επειδή δεν μπορούν να τα μιλήσουν και επειδή έχουν κόμπλεξ απέναντί μας λόγω που είμαστε έξυπνοι σαν άνθρωποι. </a:t>
            </a:r>
          </a:p>
          <a:p>
            <a:pPr>
              <a:lnSpc>
                <a:spcPct val="120000"/>
              </a:lnSpc>
            </a:pPr>
            <a:r>
              <a:rPr lang="el-GR" b="1" dirty="0"/>
              <a:t>Θ06: Γιατί θέλουν να τα μιλούν και κείνοι κι ας μη μπορούνε. Δηλαδή το «λου», που λέμε εμείς, το λένε «ρου». Στην προσπάθειά τους δηλαδή  βγάζουν ένα «ρο», κατάλαβες;</a:t>
            </a:r>
          </a:p>
          <a:p>
            <a:pPr>
              <a:lnSpc>
                <a:spcPct val="120000"/>
              </a:lnSpc>
            </a:pPr>
            <a:r>
              <a:rPr lang="el-GR" b="1" dirty="0"/>
              <a:t>Θ10: Ε’ώ πιστεύω πως είν’ ευτό, γιατί είναι λί’ο περίεργα, δεν μπορεί δηλαδή. Θωρείς οι Φιλωτίτες θένε να τα μιλήσουνε και θαρρείς πως καταπίναν όχι τη γλώσσα dώνε ... και νομίζω πως επειδή δεν μπορούν να τηνε πούνε, να τηνε μιλήσουνε ευτοί, έχουνε … το βλέπουνε αρνητικά, ότι και καλά επειδή δεν μπορούνε, επειδή δεν μπορούν να τη μιλήσουν … των αρέσει και δεν μπορούν να τηνε μιλήσουνε, για να την κακολογήσουνε  —πώς να το πω— για να βγουν εκείνοι κερδισμένοι…</a:t>
            </a:r>
          </a:p>
          <a:p>
            <a:endParaRPr lang="el-GR" dirty="0"/>
          </a:p>
        </p:txBody>
      </p:sp>
    </p:spTree>
    <p:extLst>
      <p:ext uri="{BB962C8B-B14F-4D97-AF65-F5344CB8AC3E}">
        <p14:creationId xmlns:p14="http://schemas.microsoft.com/office/powerpoint/2010/main" val="27421584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&amp; απεραθιτικο ιδιωμα</a:t>
            </a:r>
          </a:p>
        </p:txBody>
      </p:sp>
      <p:sp>
        <p:nvSpPr>
          <p:cNvPr id="3" name="Content Placeholder 2"/>
          <p:cNvSpPr>
            <a:spLocks noGrp="1"/>
          </p:cNvSpPr>
          <p:nvPr>
            <p:ph idx="1"/>
          </p:nvPr>
        </p:nvSpPr>
        <p:spPr>
          <a:xfrm>
            <a:off x="827903" y="2015732"/>
            <a:ext cx="10676238" cy="4607490"/>
          </a:xfrm>
        </p:spPr>
        <p:txBody>
          <a:bodyPr>
            <a:normAutofit/>
          </a:bodyPr>
          <a:lstStyle/>
          <a:p>
            <a:pPr marL="0" indent="0">
              <a:lnSpc>
                <a:spcPct val="110000"/>
              </a:lnSpc>
              <a:buNone/>
            </a:pPr>
            <a:r>
              <a:rPr lang="el-GR" dirty="0"/>
              <a:t>			</a:t>
            </a:r>
            <a:r>
              <a:rPr lang="el-GR" b="1" dirty="0">
                <a:solidFill>
                  <a:schemeClr val="accent1"/>
                </a:solidFill>
              </a:rPr>
              <a:t>Στάσεις των Αθηναίων απέναντι στ’ απεραθίτικα</a:t>
            </a:r>
          </a:p>
          <a:p>
            <a:pPr>
              <a:lnSpc>
                <a:spcPct val="110000"/>
              </a:lnSpc>
            </a:pPr>
            <a:r>
              <a:rPr lang="el-GR" b="1" dirty="0"/>
              <a:t>Α05: Εντάξει, έχει γούστο η προφορά μας και πιστεύω ότι αρέσει στους άλλους να την ακούνε. Πιστεύω πως ένα μεγάλο μέρος π.χ. Αθηναίων θα ήθελαν να βρεθούν σε μια απεραθίτικη παρέα και να παρακολουθήσουν μια συζήτηση.</a:t>
            </a:r>
          </a:p>
          <a:p>
            <a:pPr>
              <a:lnSpc>
                <a:spcPct val="110000"/>
              </a:lnSpc>
            </a:pPr>
            <a:r>
              <a:rPr lang="el-GR" b="1" dirty="0"/>
              <a:t>Θ02: Οι πιο πολλοί πιστεύω των αρέσει. Δηλαδή μπορώ να το δω αυτό το πράγμα, γιατί με το λεωφορείο που ’ρχομαι σ’ επαφή με ξένο κόσμο, το ’χω δει αυτό το πράμα, των αρέσει. Αφού πολλές φορές μου λένε να τωνε μιλώ, ναι. Πάρα πολύ…</a:t>
            </a:r>
          </a:p>
          <a:p>
            <a:pPr>
              <a:lnSpc>
                <a:spcPct val="110000"/>
              </a:lnSpc>
            </a:pPr>
            <a:r>
              <a:rPr lang="el-GR" b="1" dirty="0"/>
              <a:t>Θ07: Τους αρέσουνε. Αυτό το χαρακτηριστικό του «λου» που λέμε εμείς τώρα  θέλουν και αυτοί να το πούνε. Έρχονται τώρα εδώ και λένε «Μάθε μου το  λου, αυτό το λου» και δεν μπορεί λοιπόν και εκνευρίζονται. Γιατί εσύ μπορείς και γω δεν μπορώ και τέτοια πράγματα</a:t>
            </a:r>
          </a:p>
          <a:p>
            <a:endParaRPr lang="el-GR" dirty="0"/>
          </a:p>
        </p:txBody>
      </p:sp>
    </p:spTree>
    <p:extLst>
      <p:ext uri="{BB962C8B-B14F-4D97-AF65-F5344CB8AC3E}">
        <p14:creationId xmlns:p14="http://schemas.microsoft.com/office/powerpoint/2010/main" val="324313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1027664"/>
            <a:ext cx="9366325" cy="877336"/>
          </a:xfrm>
        </p:spPr>
        <p:txBody>
          <a:bodyPr>
            <a:normAutofit fontScale="90000"/>
          </a:bodyPr>
          <a:lstStyle/>
          <a:p>
            <a:r>
              <a:rPr lang="el-GR" dirty="0"/>
              <a:t>Κριτηριο αμοιβαιασ κατανοησησ</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576545" y="393182"/>
            <a:ext cx="23622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133600" y="3200400"/>
            <a:ext cx="3352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κριτήριο</a:t>
            </a:r>
          </a:p>
          <a:p>
            <a:pPr algn="ctr"/>
            <a:r>
              <a:rPr lang="el-GR" dirty="0"/>
              <a:t>αμοιβαίας</a:t>
            </a:r>
          </a:p>
          <a:p>
            <a:pPr algn="ctr"/>
            <a:r>
              <a:rPr lang="el-GR" dirty="0"/>
              <a:t>κατανόησης  </a:t>
            </a:r>
          </a:p>
        </p:txBody>
      </p:sp>
      <p:sp>
        <p:nvSpPr>
          <p:cNvPr id="7" name="Oval 6"/>
          <p:cNvSpPr/>
          <p:nvPr/>
        </p:nvSpPr>
        <p:spPr>
          <a:xfrm>
            <a:off x="6096000" y="2895600"/>
            <a:ext cx="4064000" cy="2209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γλώσσα </a:t>
            </a:r>
          </a:p>
          <a:p>
            <a:pPr algn="ctr"/>
            <a:r>
              <a:rPr lang="el-GR" dirty="0"/>
              <a:t>σύνολο </a:t>
            </a:r>
          </a:p>
          <a:p>
            <a:pPr algn="ctr"/>
            <a:r>
              <a:rPr lang="el-GR" dirty="0"/>
              <a:t>από αμοιβαία κατανοητές διαλέκτους  </a:t>
            </a:r>
          </a:p>
        </p:txBody>
      </p:sp>
      <p:sp>
        <p:nvSpPr>
          <p:cNvPr id="8" name="Right Arrow 7"/>
          <p:cNvSpPr/>
          <p:nvPr/>
        </p:nvSpPr>
        <p:spPr>
          <a:xfrm>
            <a:off x="4876800" y="3962400"/>
            <a:ext cx="1930400" cy="228600"/>
          </a:xfrm>
          <a:prstGeom prst="rightArrow">
            <a:avLst/>
          </a:prstGeom>
          <a:solidFill>
            <a:schemeClr val="accent3">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solidFill>
                <a:schemeClr val="accent3">
                  <a:lumMod val="75000"/>
                </a:schemeClr>
              </a:solidFill>
            </a:endParaRPr>
          </a:p>
        </p:txBody>
      </p:sp>
    </p:spTree>
    <p:extLst>
      <p:ext uri="{BB962C8B-B14F-4D97-AF65-F5344CB8AC3E}">
        <p14:creationId xmlns:p14="http://schemas.microsoft.com/office/powerpoint/2010/main" val="33866904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Ερευνεσ γλωσσικων στασεων για την ελληνικη πραγματικοτητα</a:t>
            </a:r>
            <a:endParaRPr lang="en-GB" dirty="0"/>
          </a:p>
        </p:txBody>
      </p:sp>
      <p:sp>
        <p:nvSpPr>
          <p:cNvPr id="3" name="Content Placeholder 2"/>
          <p:cNvSpPr>
            <a:spLocks noGrp="1"/>
          </p:cNvSpPr>
          <p:nvPr>
            <p:ph idx="1"/>
          </p:nvPr>
        </p:nvSpPr>
        <p:spPr/>
        <p:txBody>
          <a:bodyPr/>
          <a:lstStyle/>
          <a:p>
            <a:r>
              <a:rPr lang="el-GR" b="1" dirty="0">
                <a:solidFill>
                  <a:schemeClr val="accent1"/>
                </a:solidFill>
              </a:rPr>
              <a:t>Κουρδής (1996, 2001)</a:t>
            </a:r>
          </a:p>
          <a:p>
            <a:pPr marL="0" indent="0">
              <a:buNone/>
            </a:pPr>
            <a:r>
              <a:rPr lang="el-GR" dirty="0"/>
              <a:t>   τοπικό θεσσαλικό ιδίωμα</a:t>
            </a:r>
          </a:p>
          <a:p>
            <a:pPr marL="0" indent="0">
              <a:buNone/>
            </a:pPr>
            <a:r>
              <a:rPr lang="el-GR" dirty="0"/>
              <a:t>   </a:t>
            </a:r>
            <a:r>
              <a:rPr lang="el-GR" b="1" dirty="0">
                <a:solidFill>
                  <a:schemeClr val="accent1"/>
                </a:solidFill>
              </a:rPr>
              <a:t>μέθοδος μαγνητοφωνημένων αφηγήσεων,  ερωτηματολόγιο</a:t>
            </a:r>
          </a:p>
          <a:p>
            <a:pPr marL="0" indent="0">
              <a:buNone/>
            </a:pPr>
            <a:r>
              <a:rPr lang="el-GR" dirty="0"/>
              <a:t>   σύνδεση ιδιώματος με το χωριό, τα ηλικιωμένα άτομα &amp; τους </a:t>
            </a:r>
          </a:p>
          <a:p>
            <a:pPr marL="0" indent="0">
              <a:buNone/>
            </a:pPr>
            <a:r>
              <a:rPr lang="el-GR" dirty="0"/>
              <a:t>   αμόρφωτους/κακόγουστους ανθρώπους </a:t>
            </a:r>
          </a:p>
          <a:p>
            <a:pPr marL="0" indent="0">
              <a:buNone/>
            </a:pPr>
            <a:r>
              <a:rPr lang="el-GR" dirty="0"/>
              <a:t>   κοινη νεολληνικη – «καλύτερη» γλώσσα</a:t>
            </a:r>
            <a:endParaRPr lang="en-GB" dirty="0"/>
          </a:p>
        </p:txBody>
      </p:sp>
    </p:spTree>
    <p:extLst>
      <p:ext uri="{BB962C8B-B14F-4D97-AF65-F5344CB8AC3E}">
        <p14:creationId xmlns:p14="http://schemas.microsoft.com/office/powerpoint/2010/main" val="3112588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Ερευνεσ γλωσσικων στασεων για την ελληνικη πραγματικοτητα</a:t>
            </a:r>
            <a:endParaRPr lang="en-GB" dirty="0"/>
          </a:p>
        </p:txBody>
      </p:sp>
      <p:sp>
        <p:nvSpPr>
          <p:cNvPr id="3" name="Content Placeholder 2"/>
          <p:cNvSpPr>
            <a:spLocks noGrp="1"/>
          </p:cNvSpPr>
          <p:nvPr>
            <p:ph idx="1"/>
          </p:nvPr>
        </p:nvSpPr>
        <p:spPr/>
        <p:txBody>
          <a:bodyPr/>
          <a:lstStyle/>
          <a:p>
            <a:r>
              <a:rPr lang="el-GR" b="1" dirty="0">
                <a:solidFill>
                  <a:schemeClr val="accent1"/>
                </a:solidFill>
              </a:rPr>
              <a:t>Πλαδή (2000)</a:t>
            </a:r>
          </a:p>
          <a:p>
            <a:pPr marL="0" indent="0">
              <a:buNone/>
            </a:pPr>
            <a:r>
              <a:rPr lang="el-GR" dirty="0"/>
              <a:t>   ιδίωμα Λιτόχωρο Πιερίας</a:t>
            </a:r>
          </a:p>
          <a:p>
            <a:pPr marL="0" indent="0">
              <a:buNone/>
            </a:pPr>
            <a:r>
              <a:rPr lang="el-GR" dirty="0"/>
              <a:t>   </a:t>
            </a:r>
            <a:r>
              <a:rPr lang="el-GR" b="1" dirty="0">
                <a:solidFill>
                  <a:schemeClr val="accent1"/>
                </a:solidFill>
              </a:rPr>
              <a:t>δύο αντιθετικές γλωσσικές στάσεις </a:t>
            </a:r>
          </a:p>
          <a:p>
            <a:pPr marL="0" indent="0">
              <a:buNone/>
            </a:pPr>
            <a:r>
              <a:rPr lang="el-GR" dirty="0"/>
              <a:t>   αρνητική στάση ως προς το ιδίωμα: μεικτή γλώσσα, μη γνήσια, δεν μιλιέται σωστά,</a:t>
            </a:r>
          </a:p>
          <a:p>
            <a:pPr marL="0" indent="0">
              <a:buNone/>
            </a:pPr>
            <a:r>
              <a:rPr lang="el-GR" dirty="0"/>
              <a:t>   γλώσσα απολίτιστων </a:t>
            </a:r>
          </a:p>
          <a:p>
            <a:pPr marL="0" indent="0">
              <a:buNone/>
            </a:pPr>
            <a:r>
              <a:rPr lang="el-GR" dirty="0"/>
              <a:t>   κοινή: ευγένεια, πολιτισμός </a:t>
            </a:r>
          </a:p>
          <a:p>
            <a:pPr marL="0" indent="0">
              <a:buNone/>
            </a:pPr>
            <a:r>
              <a:rPr lang="el-GR" dirty="0"/>
              <a:t>   θετική στάση (ηλικιωμένοι, 30ρηδες): κομμάτι εθνογλωσσικής ταυτότητας </a:t>
            </a:r>
            <a:endParaRPr lang="en-GB" dirty="0"/>
          </a:p>
        </p:txBody>
      </p:sp>
    </p:spTree>
    <p:extLst>
      <p:ext uri="{BB962C8B-B14F-4D97-AF65-F5344CB8AC3E}">
        <p14:creationId xmlns:p14="http://schemas.microsoft.com/office/powerpoint/2010/main" val="40334937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 </a:t>
            </a:r>
            <a:br>
              <a:rPr lang="el-GR" dirty="0"/>
            </a:br>
            <a:r>
              <a:rPr lang="el-GR" sz="1800" dirty="0"/>
              <a:t>Καμπακη-βουγιουκλη &amp; δουρου</a:t>
            </a:r>
            <a:endParaRPr lang="en-GB" sz="1800" dirty="0"/>
          </a:p>
        </p:txBody>
      </p:sp>
      <p:sp>
        <p:nvSpPr>
          <p:cNvPr id="3" name="Content Placeholder 2"/>
          <p:cNvSpPr>
            <a:spLocks noGrp="1"/>
          </p:cNvSpPr>
          <p:nvPr>
            <p:ph idx="1"/>
          </p:nvPr>
        </p:nvSpPr>
        <p:spPr>
          <a:xfrm>
            <a:off x="1451579" y="2015732"/>
            <a:ext cx="9603275" cy="3955860"/>
          </a:xfrm>
        </p:spPr>
        <p:txBody>
          <a:bodyPr>
            <a:normAutofit/>
          </a:bodyPr>
          <a:lstStyle/>
          <a:p>
            <a:r>
              <a:rPr lang="el-GR" b="1" dirty="0">
                <a:solidFill>
                  <a:schemeClr val="accent1"/>
                </a:solidFill>
              </a:rPr>
              <a:t>Γλωσσικό ιδίωμα Σουφλίου </a:t>
            </a:r>
          </a:p>
          <a:p>
            <a:pPr marL="0" indent="0">
              <a:buNone/>
            </a:pPr>
            <a:r>
              <a:rPr lang="el-GR" b="1" dirty="0"/>
              <a:t>  κύριο ερευνητικό εργαλείο: ερωτηματολόγιο </a:t>
            </a:r>
          </a:p>
          <a:p>
            <a:pPr marL="0" indent="0">
              <a:buNone/>
            </a:pPr>
            <a:r>
              <a:rPr lang="el-GR" b="1" dirty="0"/>
              <a:t>  146 μαθητές/τριες του Λυκείου Σουφλίου</a:t>
            </a:r>
          </a:p>
          <a:p>
            <a:pPr marL="0" indent="0">
              <a:buNone/>
            </a:pPr>
            <a:r>
              <a:rPr lang="el-GR" b="1" dirty="0"/>
              <a:t>  σαφήνεια &amp; απλότητα ερωτήσεων  </a:t>
            </a:r>
          </a:p>
        </p:txBody>
      </p:sp>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7208" y="2633963"/>
            <a:ext cx="4710403" cy="279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95846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Γλωσσικεσ στασεισ </a:t>
            </a:r>
            <a:br>
              <a:rPr lang="el-GR" dirty="0">
                <a:solidFill>
                  <a:prstClr val="black"/>
                </a:solidFill>
              </a:rPr>
            </a:br>
            <a:r>
              <a:rPr lang="el-GR" sz="1800" dirty="0">
                <a:solidFill>
                  <a:prstClr val="black"/>
                </a:solidFill>
              </a:rPr>
              <a:t>Καμπακη-βουγιουκλη &amp; δουρου</a:t>
            </a:r>
            <a:endParaRPr lang="en-GB" dirty="0"/>
          </a:p>
        </p:txBody>
      </p:sp>
      <p:sp>
        <p:nvSpPr>
          <p:cNvPr id="3" name="Content Placeholder 2"/>
          <p:cNvSpPr>
            <a:spLocks noGrp="1"/>
          </p:cNvSpPr>
          <p:nvPr>
            <p:ph idx="1"/>
          </p:nvPr>
        </p:nvSpPr>
        <p:spPr/>
        <p:txBody>
          <a:bodyPr>
            <a:normAutofit/>
          </a:bodyPr>
          <a:lstStyle/>
          <a:p>
            <a:r>
              <a:rPr lang="el-GR" b="1" dirty="0"/>
              <a:t>1. ΦΥΛΟ</a:t>
            </a:r>
          </a:p>
          <a:p>
            <a:r>
              <a:rPr lang="el-GR" b="1" dirty="0"/>
              <a:t>2. ΗΛΙΚΙΑ</a:t>
            </a:r>
          </a:p>
          <a:p>
            <a:r>
              <a:rPr lang="el-GR" b="1" dirty="0"/>
              <a:t>3. ΤΑΞΗ</a:t>
            </a:r>
          </a:p>
          <a:p>
            <a:r>
              <a:rPr lang="el-GR" b="1" dirty="0"/>
              <a:t>4. ΜΗΤΡΙΚΗ ΓΛΩΣΣΑ (ελληνική, τουρκική, πομακική)</a:t>
            </a:r>
          </a:p>
          <a:p>
            <a:r>
              <a:rPr lang="el-GR" b="1" dirty="0"/>
              <a:t>5. ΚΑΤΑΓΩΓΗ (κατάγομαι από το Σουφλί</a:t>
            </a:r>
          </a:p>
          <a:p>
            <a:pPr marL="0" indent="0">
              <a:buNone/>
            </a:pPr>
            <a:r>
              <a:rPr lang="el-GR" b="1" dirty="0"/>
              <a:t>                           δεν κατάγομαι από το Σουφλί)</a:t>
            </a:r>
          </a:p>
          <a:p>
            <a:pPr marL="0" indent="0">
              <a:buNone/>
            </a:pPr>
            <a:endParaRPr lang="el-GR" dirty="0"/>
          </a:p>
          <a:p>
            <a:pPr marL="0" indent="0">
              <a:buNone/>
            </a:pPr>
            <a:r>
              <a:rPr lang="el-GR" dirty="0"/>
              <a:t>(ανωνυμία, εμπιστευτικότητα)</a:t>
            </a:r>
            <a:endParaRPr lang="en-GB" dirty="0"/>
          </a:p>
        </p:txBody>
      </p:sp>
    </p:spTree>
    <p:extLst>
      <p:ext uri="{BB962C8B-B14F-4D97-AF65-F5344CB8AC3E}">
        <p14:creationId xmlns:p14="http://schemas.microsoft.com/office/powerpoint/2010/main" val="949440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Γλωσσικεσ στασεισ </a:t>
            </a:r>
            <a:br>
              <a:rPr lang="el-GR" dirty="0">
                <a:solidFill>
                  <a:prstClr val="black"/>
                </a:solidFill>
              </a:rPr>
            </a:br>
            <a:r>
              <a:rPr lang="el-GR" sz="1800" dirty="0">
                <a:solidFill>
                  <a:prstClr val="black"/>
                </a:solidFill>
              </a:rPr>
              <a:t>Καμπακη-βουγιουκλη &amp; δουρου</a:t>
            </a:r>
            <a:endParaRPr lang="en-GB" dirty="0"/>
          </a:p>
        </p:txBody>
      </p:sp>
      <p:sp>
        <p:nvSpPr>
          <p:cNvPr id="3" name="Content Placeholder 2"/>
          <p:cNvSpPr>
            <a:spLocks noGrp="1"/>
          </p:cNvSpPr>
          <p:nvPr>
            <p:ph idx="1"/>
          </p:nvPr>
        </p:nvSpPr>
        <p:spPr>
          <a:xfrm>
            <a:off x="1451579" y="2015732"/>
            <a:ext cx="9603275" cy="3993182"/>
          </a:xfrm>
        </p:spPr>
        <p:txBody>
          <a:bodyPr>
            <a:normAutofit/>
          </a:bodyPr>
          <a:lstStyle/>
          <a:p>
            <a:r>
              <a:rPr lang="el-GR" b="1" dirty="0"/>
              <a:t>6. α) Χρησιμοποιείτε το τοπικό γλωσσικό ιδίωμα;</a:t>
            </a:r>
          </a:p>
          <a:p>
            <a:pPr marL="0" indent="0">
              <a:buNone/>
            </a:pPr>
            <a:r>
              <a:rPr lang="el-GR" b="1" dirty="0"/>
              <a:t>       ναι</a:t>
            </a:r>
            <a:r>
              <a:rPr lang="en-GB" b="1" dirty="0"/>
              <a:t>………………………………….</a:t>
            </a:r>
            <a:endParaRPr lang="el-GR" b="1" dirty="0"/>
          </a:p>
          <a:p>
            <a:pPr marL="0" indent="0">
              <a:buNone/>
            </a:pPr>
            <a:r>
              <a:rPr lang="el-GR" b="1" dirty="0"/>
              <a:t>       όχι</a:t>
            </a:r>
            <a:r>
              <a:rPr lang="en-GB" b="1" dirty="0"/>
              <a:t>………………………………….</a:t>
            </a:r>
            <a:endParaRPr lang="el-GR" b="1" dirty="0"/>
          </a:p>
          <a:p>
            <a:pPr marL="0" indent="0">
              <a:buNone/>
            </a:pPr>
            <a:r>
              <a:rPr lang="el-GR" b="1" dirty="0"/>
              <a:t>      β) Για ποιους λόγους δεν χρησιμοποιείτε το γλωσσικό ιδίωμα</a:t>
            </a:r>
          </a:p>
          <a:p>
            <a:pPr marL="0" indent="0">
              <a:buNone/>
            </a:pPr>
            <a:r>
              <a:rPr lang="el-GR" b="1" dirty="0"/>
              <a:t>       δεν αισθάνομαι άνετα</a:t>
            </a:r>
            <a:r>
              <a:rPr lang="en-GB" b="1" dirty="0"/>
              <a:t>……………..</a:t>
            </a:r>
            <a:endParaRPr lang="el-GR" b="1" dirty="0"/>
          </a:p>
          <a:p>
            <a:pPr marL="0" indent="0">
              <a:buNone/>
            </a:pPr>
            <a:r>
              <a:rPr lang="el-GR" b="1" dirty="0"/>
              <a:t>       ακούγεται παράξενο</a:t>
            </a:r>
            <a:r>
              <a:rPr lang="en-GB" b="1" dirty="0"/>
              <a:t>……………….</a:t>
            </a:r>
            <a:endParaRPr lang="el-GR" b="1" dirty="0"/>
          </a:p>
          <a:p>
            <a:pPr marL="0" indent="0">
              <a:buNone/>
            </a:pPr>
            <a:r>
              <a:rPr lang="el-GR" b="1" dirty="0"/>
              <a:t>       δεν το γνωρίζω καλά</a:t>
            </a:r>
            <a:r>
              <a:rPr lang="en-GB" b="1" dirty="0"/>
              <a:t>………………</a:t>
            </a:r>
            <a:endParaRPr lang="el-GR" b="1" dirty="0"/>
          </a:p>
          <a:p>
            <a:pPr marL="0" indent="0">
              <a:buNone/>
            </a:pPr>
            <a:r>
              <a:rPr lang="el-GR" b="1" dirty="0"/>
              <a:t>       άλλο</a:t>
            </a:r>
            <a:r>
              <a:rPr lang="en-GB" b="1" dirty="0"/>
              <a:t>…………………………………..</a:t>
            </a:r>
            <a:endParaRPr lang="el-GR" b="1" dirty="0"/>
          </a:p>
        </p:txBody>
      </p:sp>
    </p:spTree>
    <p:extLst>
      <p:ext uri="{BB962C8B-B14F-4D97-AF65-F5344CB8AC3E}">
        <p14:creationId xmlns:p14="http://schemas.microsoft.com/office/powerpoint/2010/main" val="36083256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Γλωσσικεσ στασεισ </a:t>
            </a:r>
            <a:br>
              <a:rPr lang="el-GR" dirty="0">
                <a:solidFill>
                  <a:prstClr val="black"/>
                </a:solidFill>
              </a:rPr>
            </a:br>
            <a:r>
              <a:rPr lang="el-GR" sz="1800" dirty="0">
                <a:solidFill>
                  <a:prstClr val="black"/>
                </a:solidFill>
              </a:rPr>
              <a:t>Καμπακη-βουγιουκλη &amp; δουρου</a:t>
            </a:r>
            <a:endParaRPr lang="en-GB" dirty="0"/>
          </a:p>
        </p:txBody>
      </p:sp>
      <p:sp>
        <p:nvSpPr>
          <p:cNvPr id="3" name="Content Placeholder 2"/>
          <p:cNvSpPr>
            <a:spLocks noGrp="1"/>
          </p:cNvSpPr>
          <p:nvPr>
            <p:ph idx="1"/>
          </p:nvPr>
        </p:nvSpPr>
        <p:spPr>
          <a:xfrm>
            <a:off x="1451579" y="2015732"/>
            <a:ext cx="9603275" cy="3927868"/>
          </a:xfrm>
        </p:spPr>
        <p:txBody>
          <a:bodyPr>
            <a:normAutofit lnSpcReduction="10000"/>
          </a:bodyPr>
          <a:lstStyle/>
          <a:p>
            <a:pPr marL="0" indent="0">
              <a:buNone/>
            </a:pPr>
            <a:r>
              <a:rPr lang="el-GR" b="1" dirty="0"/>
              <a:t>Παρακάτω σας δίνεται μια ράβδος [0,1] της οποίας το ένα άκρο, το ΜΗΔΕΝ σημαίνει ΣΠΑΝΙΑ και το άλλο το ΕΝΑ σημαίνει ΠΑΝΤΑ. Εσείς κόψτε τη ράβδο στο σημείο που θεωρείτε ότι αντιπροσωπεύει τη συχνότητα με την οποία χρησιμοποιείτε το ιδίωμα. </a:t>
            </a:r>
          </a:p>
          <a:p>
            <a:pPr marL="0" indent="0">
              <a:buNone/>
            </a:pPr>
            <a:endParaRPr lang="el-GR" b="1" dirty="0"/>
          </a:p>
          <a:p>
            <a:pPr marL="0" indent="0">
              <a:buNone/>
            </a:pPr>
            <a:r>
              <a:rPr lang="el-GR" b="1" dirty="0"/>
              <a:t>7. Με ποια συχνότητα χρησιμοποιείτε εσείς το ιδίωμα; </a:t>
            </a:r>
          </a:p>
          <a:p>
            <a:pPr marL="0" indent="0">
              <a:buNone/>
            </a:pPr>
            <a:r>
              <a:rPr lang="el-GR" b="1" dirty="0"/>
              <a:t>    0________________________________________1</a:t>
            </a:r>
          </a:p>
          <a:p>
            <a:pPr marL="0" indent="0">
              <a:buNone/>
            </a:pPr>
            <a:endParaRPr lang="el-GR" b="1" dirty="0"/>
          </a:p>
          <a:p>
            <a:pPr marL="457200" indent="-457200">
              <a:buAutoNum type="arabicPeriod" startAt="8"/>
            </a:pPr>
            <a:r>
              <a:rPr lang="el-GR" b="1" dirty="0"/>
              <a:t>Με ποια συχνότητα χρησιμοποιείται το ιδίωμα από το οικογενειακό σας περιβάλλον; </a:t>
            </a:r>
          </a:p>
          <a:p>
            <a:pPr marL="0" indent="0">
              <a:buNone/>
            </a:pPr>
            <a:r>
              <a:rPr lang="el-GR" b="1" dirty="0"/>
              <a:t> 0_______________________________________1</a:t>
            </a:r>
          </a:p>
          <a:p>
            <a:pPr marL="0" indent="0">
              <a:buNone/>
            </a:pPr>
            <a:endParaRPr lang="en-GB" dirty="0"/>
          </a:p>
        </p:txBody>
      </p:sp>
    </p:spTree>
    <p:extLst>
      <p:ext uri="{BB962C8B-B14F-4D97-AF65-F5344CB8AC3E}">
        <p14:creationId xmlns:p14="http://schemas.microsoft.com/office/powerpoint/2010/main" val="428654162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934" y="757866"/>
            <a:ext cx="9603275" cy="1049235"/>
          </a:xfrm>
        </p:spPr>
        <p:txBody>
          <a:bodyPr>
            <a:normAutofit fontScale="90000"/>
          </a:bodyPr>
          <a:lstStyle/>
          <a:p>
            <a:r>
              <a:rPr lang="el-GR" dirty="0">
                <a:solidFill>
                  <a:prstClr val="black"/>
                </a:solidFill>
              </a:rPr>
              <a:t>Γλωσσικεσ στασεισ </a:t>
            </a:r>
            <a:br>
              <a:rPr lang="el-GR" dirty="0">
                <a:solidFill>
                  <a:prstClr val="black"/>
                </a:solidFill>
              </a:rPr>
            </a:br>
            <a:r>
              <a:rPr lang="el-GR" sz="1800" dirty="0">
                <a:solidFill>
                  <a:prstClr val="black"/>
                </a:solidFill>
              </a:rPr>
              <a:t>Καμπακη-βουγιουκλη &amp; δουρου</a:t>
            </a:r>
            <a:endParaRPr lang="en-GB" dirty="0"/>
          </a:p>
        </p:txBody>
      </p:sp>
      <p:sp>
        <p:nvSpPr>
          <p:cNvPr id="3" name="Content Placeholder 2"/>
          <p:cNvSpPr>
            <a:spLocks noGrp="1"/>
          </p:cNvSpPr>
          <p:nvPr>
            <p:ph idx="1"/>
          </p:nvPr>
        </p:nvSpPr>
        <p:spPr>
          <a:xfrm>
            <a:off x="1451579" y="2015731"/>
            <a:ext cx="9603275" cy="4151803"/>
          </a:xfrm>
        </p:spPr>
        <p:txBody>
          <a:bodyPr>
            <a:normAutofit/>
          </a:bodyPr>
          <a:lstStyle/>
          <a:p>
            <a:endParaRPr lang="en-GB" b="1" dirty="0"/>
          </a:p>
          <a:p>
            <a:endParaRPr lang="en-GB" b="1" dirty="0"/>
          </a:p>
          <a:p>
            <a:r>
              <a:rPr lang="el-GR" b="1" dirty="0"/>
              <a:t>9. Ποια είναι η άποψή σας για το γλωσσικό ιδίωμα αλλά και τα γλωσσικά ιδιώματα γενικότερα; Συμφωνείτε ή διαφωνείτε με αυτά;  (μηδέν – διαφωνώ απόλυτα / ένα – συμφωνώ απόλυτα)</a:t>
            </a:r>
          </a:p>
          <a:p>
            <a:pPr marL="0" indent="0">
              <a:buNone/>
            </a:pPr>
            <a:r>
              <a:rPr lang="el-GR" b="1" dirty="0"/>
              <a:t>     0_____________________________________1</a:t>
            </a:r>
          </a:p>
        </p:txBody>
      </p:sp>
    </p:spTree>
    <p:extLst>
      <p:ext uri="{BB962C8B-B14F-4D97-AF65-F5344CB8AC3E}">
        <p14:creationId xmlns:p14="http://schemas.microsoft.com/office/powerpoint/2010/main" val="32905263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Γλωσσικεσ στασεισ </a:t>
            </a:r>
            <a:br>
              <a:rPr lang="el-GR" dirty="0">
                <a:solidFill>
                  <a:prstClr val="black"/>
                </a:solidFill>
              </a:rPr>
            </a:br>
            <a:r>
              <a:rPr lang="el-GR" sz="1800" dirty="0">
                <a:solidFill>
                  <a:prstClr val="black"/>
                </a:solidFill>
              </a:rPr>
              <a:t>Καμπακη-βουγιουκλη &amp; δουρου</a:t>
            </a:r>
            <a:endParaRPr lang="en-GB" dirty="0"/>
          </a:p>
        </p:txBody>
      </p:sp>
      <p:sp>
        <p:nvSpPr>
          <p:cNvPr id="3" name="Content Placeholder 2"/>
          <p:cNvSpPr>
            <a:spLocks noGrp="1"/>
          </p:cNvSpPr>
          <p:nvPr>
            <p:ph idx="1"/>
          </p:nvPr>
        </p:nvSpPr>
        <p:spPr>
          <a:xfrm>
            <a:off x="1451579" y="2015732"/>
            <a:ext cx="10090388" cy="3450613"/>
          </a:xfrm>
        </p:spPr>
        <p:txBody>
          <a:bodyPr/>
          <a:lstStyle/>
          <a:p>
            <a:r>
              <a:rPr lang="el-GR" b="1" dirty="0"/>
              <a:t>10. Παρακάτω βλέπετε λέξεις του σουφλιώτικου ιδιώματος. Μπορείτε να μας δώσετε τη σημασία τους στη νέα ελληνική; </a:t>
            </a:r>
          </a:p>
          <a:p>
            <a:pPr marL="0" indent="0">
              <a:buNone/>
            </a:pPr>
            <a:endParaRPr lang="el-GR" b="1" dirty="0"/>
          </a:p>
          <a:p>
            <a:pPr marL="0" indent="0">
              <a:buNone/>
            </a:pPr>
            <a:r>
              <a:rPr lang="el-GR" b="1" dirty="0"/>
              <a:t> 1. σνίκας 2. μπασπαρμάκι 3. γκάτζος 4. γκτζούνι 5. ματσί </a:t>
            </a:r>
          </a:p>
          <a:p>
            <a:pPr marL="0" indent="0">
              <a:buNone/>
            </a:pPr>
            <a:r>
              <a:rPr lang="el-GR" b="1" dirty="0"/>
              <a:t> 6. πούρτσος 7. μπίμπα 8. τσουρτσουλιάνος 9. μπλούντα 10. γκουστέρα </a:t>
            </a:r>
          </a:p>
          <a:p>
            <a:pPr marL="0" indent="0">
              <a:buNone/>
            </a:pPr>
            <a:r>
              <a:rPr lang="el-GR" b="1" dirty="0"/>
              <a:t> 11. ζάπκος 12. μπίζαης 13. πάιγκας 14. σαλιάρος 15. λαλατάς 16. σάπκα </a:t>
            </a:r>
          </a:p>
          <a:p>
            <a:pPr marL="0" indent="0">
              <a:buNone/>
            </a:pPr>
            <a:r>
              <a:rPr lang="el-GR" b="1" dirty="0"/>
              <a:t> 17. γιέσκους 18. κιρπιντέν </a:t>
            </a:r>
            <a:endParaRPr lang="en-GB" b="1" dirty="0"/>
          </a:p>
          <a:p>
            <a:endParaRPr lang="en-GB" dirty="0"/>
          </a:p>
        </p:txBody>
      </p:sp>
    </p:spTree>
    <p:extLst>
      <p:ext uri="{BB962C8B-B14F-4D97-AF65-F5344CB8AC3E}">
        <p14:creationId xmlns:p14="http://schemas.microsoft.com/office/powerpoint/2010/main" val="23883955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Γλωσσικεσ στασεισ </a:t>
            </a:r>
            <a:br>
              <a:rPr lang="el-GR" dirty="0">
                <a:solidFill>
                  <a:prstClr val="black"/>
                </a:solidFill>
              </a:rPr>
            </a:br>
            <a:r>
              <a:rPr lang="el-GR" sz="1800" dirty="0">
                <a:solidFill>
                  <a:prstClr val="black"/>
                </a:solidFill>
              </a:rPr>
              <a:t>Καμπακη-βουγιουκλη &amp; δουρου</a:t>
            </a:r>
            <a:endParaRPr lang="en-GB" dirty="0"/>
          </a:p>
        </p:txBody>
      </p:sp>
      <p:sp>
        <p:nvSpPr>
          <p:cNvPr id="3" name="Content Placeholder 2"/>
          <p:cNvSpPr>
            <a:spLocks noGrp="1"/>
          </p:cNvSpPr>
          <p:nvPr>
            <p:ph idx="1"/>
          </p:nvPr>
        </p:nvSpPr>
        <p:spPr/>
        <p:txBody>
          <a:bodyPr/>
          <a:lstStyle/>
          <a:p>
            <a:r>
              <a:rPr lang="en-GB" b="1" dirty="0"/>
              <a:t>130 </a:t>
            </a:r>
            <a:r>
              <a:rPr lang="el-GR" b="1" dirty="0"/>
              <a:t>ερωτηματολόγια συμπληρώθηκαν απο τα 145 </a:t>
            </a:r>
          </a:p>
          <a:p>
            <a:r>
              <a:rPr lang="el-GR" b="1" dirty="0"/>
              <a:t>αγόρια γνωρίζουν καλύτερα το τοπικό ιδίωμα</a:t>
            </a:r>
          </a:p>
          <a:p>
            <a:pPr marL="0" indent="0">
              <a:buNone/>
            </a:pPr>
            <a:r>
              <a:rPr lang="el-GR" b="1" dirty="0"/>
              <a:t>   θετικότερη στάση προς το γλωσσικό ιδίωμα</a:t>
            </a:r>
          </a:p>
          <a:p>
            <a:pPr marL="0" indent="0">
              <a:buNone/>
            </a:pPr>
            <a:r>
              <a:rPr lang="el-GR" b="1" dirty="0"/>
              <a:t>  ελάχιστοι αλλόγλωσσοι μαθητές γνώριζαν το ιδίωμα </a:t>
            </a:r>
            <a:endParaRPr lang="en-GB" b="1" dirty="0"/>
          </a:p>
        </p:txBody>
      </p:sp>
    </p:spTree>
    <p:extLst>
      <p:ext uri="{BB962C8B-B14F-4D97-AF65-F5344CB8AC3E}">
        <p14:creationId xmlns:p14="http://schemas.microsoft.com/office/powerpoint/2010/main" val="2421593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Γλωσσικεσ στασεισ</a:t>
            </a:r>
            <a:br>
              <a:rPr lang="el-GR" dirty="0"/>
            </a:br>
            <a:r>
              <a:rPr lang="el-GR" sz="2400" dirty="0"/>
              <a:t>μ. ματθαιουδακη</a:t>
            </a:r>
            <a:endParaRPr lang="en-GB" sz="2400" dirty="0"/>
          </a:p>
        </p:txBody>
      </p:sp>
      <p:sp>
        <p:nvSpPr>
          <p:cNvPr id="3" name="Content Placeholder 2"/>
          <p:cNvSpPr>
            <a:spLocks noGrp="1"/>
          </p:cNvSpPr>
          <p:nvPr>
            <p:ph idx="1"/>
          </p:nvPr>
        </p:nvSpPr>
        <p:spPr>
          <a:xfrm>
            <a:off x="1451579" y="2015732"/>
            <a:ext cx="10043735" cy="3918537"/>
          </a:xfrm>
        </p:spPr>
        <p:txBody>
          <a:bodyPr>
            <a:normAutofit/>
          </a:bodyPr>
          <a:lstStyle/>
          <a:p>
            <a:r>
              <a:rPr lang="el-GR" b="1" dirty="0"/>
              <a:t>Ερωτηματολόγιο 30 ερωτήσεων</a:t>
            </a:r>
          </a:p>
          <a:p>
            <a:r>
              <a:rPr lang="el-GR" b="1" dirty="0"/>
              <a:t>144 μαθητές/τριες </a:t>
            </a:r>
            <a:r>
              <a:rPr lang="el-GR" b="1"/>
              <a:t>πειραματικών γυμνασίων </a:t>
            </a:r>
            <a:r>
              <a:rPr lang="el-GR" b="1" dirty="0"/>
              <a:t>και λυκείων Θεσσαλονίκης (2014-2015)</a:t>
            </a:r>
          </a:p>
          <a:p>
            <a:r>
              <a:rPr lang="el-GR" b="1" dirty="0"/>
              <a:t>29 ερωτήσεις κλειστού τύπου</a:t>
            </a:r>
          </a:p>
          <a:p>
            <a:r>
              <a:rPr lang="el-GR" dirty="0"/>
              <a:t>Δομή: 5 μέρη </a:t>
            </a:r>
            <a:r>
              <a:rPr lang="el-GR" b="1" dirty="0"/>
              <a:t>α) προφίλ μαθητή/τριας</a:t>
            </a:r>
          </a:p>
          <a:p>
            <a:pPr marL="0" indent="0">
              <a:buNone/>
            </a:pPr>
            <a:r>
              <a:rPr lang="el-GR" b="1" dirty="0"/>
              <a:t>                         β) καταγωγή, μητρική/ές γλώσσα/ες &amp; μορφωτικό υπόβαθρο γονέων</a:t>
            </a:r>
          </a:p>
          <a:p>
            <a:pPr marL="0" indent="0">
              <a:buNone/>
            </a:pPr>
            <a:r>
              <a:rPr lang="el-GR" b="1" dirty="0"/>
              <a:t>                         γ) χρήση της γλώσσας</a:t>
            </a:r>
          </a:p>
          <a:p>
            <a:pPr marL="0" indent="0">
              <a:buNone/>
            </a:pPr>
            <a:r>
              <a:rPr lang="el-GR" b="1" dirty="0"/>
              <a:t>                         δ) απόψεις για τις ελληνικές διαλέκτους</a:t>
            </a:r>
          </a:p>
          <a:p>
            <a:pPr marL="0" indent="0">
              <a:buNone/>
            </a:pPr>
            <a:r>
              <a:rPr lang="el-GR" b="1" dirty="0"/>
              <a:t> 	   ε) απόψεις σχετικά με τον ρόλο των διαλέκτων στην κοινωνία &amp; το σχολείο</a:t>
            </a:r>
            <a:endParaRPr lang="en-GB" b="1" dirty="0"/>
          </a:p>
        </p:txBody>
      </p:sp>
    </p:spTree>
    <p:extLst>
      <p:ext uri="{BB962C8B-B14F-4D97-AF65-F5344CB8AC3E}">
        <p14:creationId xmlns:p14="http://schemas.microsoft.com/office/powerpoint/2010/main" val="149108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541" y="379271"/>
            <a:ext cx="9366325" cy="801136"/>
          </a:xfrm>
        </p:spPr>
        <p:txBody>
          <a:bodyPr/>
          <a:lstStyle/>
          <a:p>
            <a:r>
              <a:rPr lang="el-GR" sz="2900" dirty="0">
                <a:solidFill>
                  <a:prstClr val="black"/>
                </a:solidFill>
              </a:rPr>
              <a:t>Κριτηριο αμοιβαιασ κατανοησησ</a:t>
            </a:r>
            <a:endParaRPr lang="el-GR"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1832" y="1148983"/>
            <a:ext cx="2235200" cy="222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1518" y="1103385"/>
            <a:ext cx="2410172" cy="231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ultiply 3"/>
          <p:cNvSpPr/>
          <p:nvPr/>
        </p:nvSpPr>
        <p:spPr>
          <a:xfrm>
            <a:off x="1687409" y="1511834"/>
            <a:ext cx="812800" cy="1128575"/>
          </a:xfrm>
          <a:prstGeom prst="mathMultiply">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338" y="1794567"/>
            <a:ext cx="6265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3915" y="193077"/>
            <a:ext cx="1597903" cy="98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41969DFF-C4EE-024E-A0FE-625D3981B1ED}"/>
              </a:ext>
            </a:extLst>
          </p:cNvPr>
          <p:cNvSpPr txBox="1"/>
          <p:nvPr/>
        </p:nvSpPr>
        <p:spPr>
          <a:xfrm>
            <a:off x="407322" y="3457368"/>
            <a:ext cx="4048300" cy="3754874"/>
          </a:xfrm>
          <a:prstGeom prst="rect">
            <a:avLst/>
          </a:prstGeom>
          <a:noFill/>
        </p:spPr>
        <p:txBody>
          <a:bodyPr wrap="square" rtlCol="0">
            <a:spAutoFit/>
          </a:bodyPr>
          <a:lstStyle/>
          <a:p>
            <a:r>
              <a:rPr lang="el-GR" sz="1400" b="1" dirty="0">
                <a:solidFill>
                  <a:schemeClr val="accent1"/>
                </a:solidFill>
              </a:rPr>
              <a:t>Γλώσσες που είναι αμοιβαία κατανοητές.</a:t>
            </a:r>
          </a:p>
          <a:p>
            <a:pPr algn="ctr"/>
            <a:r>
              <a:rPr lang="el-GR" sz="1400" b="1" dirty="0">
                <a:solidFill>
                  <a:schemeClr val="accent1"/>
                </a:solidFill>
              </a:rPr>
              <a:t>σκανδιναβικές γλώσσες</a:t>
            </a:r>
          </a:p>
          <a:p>
            <a:pPr marL="285750" indent="-285750" algn="just">
              <a:buFont typeface="Arial" panose="020B0604020202020204" pitchFamily="34" charset="0"/>
              <a:buChar char="•"/>
            </a:pPr>
            <a:r>
              <a:rPr lang="el-GR" sz="1400" dirty="0"/>
              <a:t>Η νορβηγική, η σουηδική και η δανική θεωρούνται διαφορετικές γλώσσες.</a:t>
            </a:r>
          </a:p>
          <a:p>
            <a:pPr marL="285750" indent="-285750" algn="just">
              <a:buFont typeface="Arial" panose="020B0604020202020204" pitchFamily="34" charset="0"/>
              <a:buChar char="•"/>
            </a:pPr>
            <a:r>
              <a:rPr lang="el-GR" sz="1400" dirty="0"/>
              <a:t>Ωστόσο, </a:t>
            </a:r>
            <a:r>
              <a:rPr lang="el-GR" sz="1400" b="1" dirty="0"/>
              <a:t>είναι αμοιβαία κατανοητές γλώσσες.</a:t>
            </a:r>
          </a:p>
          <a:p>
            <a:pPr marL="285750" indent="-285750" algn="just">
              <a:buFont typeface="Arial" panose="020B0604020202020204" pitchFamily="34" charset="0"/>
              <a:buChar char="•"/>
            </a:pPr>
            <a:r>
              <a:rPr lang="el-GR" sz="1400" dirty="0"/>
              <a:t>θα έπρεπε να αποτελούν διαλέκτους μίας γλώσσας.</a:t>
            </a:r>
          </a:p>
          <a:p>
            <a:pPr marL="285750" indent="-285750" algn="just">
              <a:buFont typeface="Arial" panose="020B0604020202020204" pitchFamily="34" charset="0"/>
              <a:buChar char="•"/>
            </a:pPr>
            <a:r>
              <a:rPr lang="el-GR" sz="1400" dirty="0"/>
              <a:t>προβληματικό σημείο αποτελεί η ύπαρξη διαβάθμισης στο κριτήριο της αμοιβαίας κατανόησης. </a:t>
            </a:r>
          </a:p>
          <a:p>
            <a:pPr marL="285750" indent="-285750" algn="just">
              <a:buFont typeface="Arial" panose="020B0604020202020204" pitchFamily="34" charset="0"/>
              <a:buChar char="•"/>
            </a:pPr>
            <a:r>
              <a:rPr lang="el-GR" sz="1400" dirty="0"/>
              <a:t>Για παράδειγμα, οι Δανοί καταλαβαίνουν καλύτερα τους Νορβηγούς από ό,τι οι Νορβηγοί τους Δανούς. </a:t>
            </a:r>
          </a:p>
          <a:p>
            <a:pPr marL="285750" indent="-285750" algn="just">
              <a:buFont typeface="Arial" panose="020B0604020202020204" pitchFamily="34" charset="0"/>
              <a:buChar char="•"/>
            </a:pPr>
            <a:endParaRPr lang="el-GR" sz="1400" dirty="0"/>
          </a:p>
          <a:p>
            <a:pPr marL="285750" indent="-285750" algn="just">
              <a:buFont typeface="Arial" panose="020B0604020202020204" pitchFamily="34" charset="0"/>
              <a:buChar char="•"/>
            </a:pPr>
            <a:endParaRPr lang="el-GR" sz="1400" dirty="0"/>
          </a:p>
          <a:p>
            <a:pPr marL="285750" indent="-285750" algn="just">
              <a:buFont typeface="Arial" panose="020B0604020202020204" pitchFamily="34" charset="0"/>
              <a:buChar char="•"/>
            </a:pPr>
            <a:endParaRPr lang="el-GR" sz="1400" dirty="0"/>
          </a:p>
        </p:txBody>
      </p:sp>
      <p:sp>
        <p:nvSpPr>
          <p:cNvPr id="5" name="TextBox 4">
            <a:extLst>
              <a:ext uri="{FF2B5EF4-FFF2-40B4-BE49-F238E27FC236}">
                <a16:creationId xmlns:a16="http://schemas.microsoft.com/office/drawing/2014/main" id="{54284C1F-8D1C-7346-BF59-E5018CE332DB}"/>
              </a:ext>
            </a:extLst>
          </p:cNvPr>
          <p:cNvSpPr txBox="1"/>
          <p:nvPr/>
        </p:nvSpPr>
        <p:spPr>
          <a:xfrm>
            <a:off x="4522124" y="3637192"/>
            <a:ext cx="3507971" cy="2954655"/>
          </a:xfrm>
          <a:prstGeom prst="rect">
            <a:avLst/>
          </a:prstGeom>
          <a:noFill/>
        </p:spPr>
        <p:txBody>
          <a:bodyPr wrap="square" rtlCol="0">
            <a:spAutoFit/>
          </a:bodyPr>
          <a:lstStyle/>
          <a:p>
            <a:r>
              <a:rPr lang="el-GR" sz="1400" b="1" dirty="0">
                <a:solidFill>
                  <a:schemeClr val="accent1"/>
                </a:solidFill>
              </a:rPr>
              <a:t>Διάλεκτοι που δεν είναι αμοιβαία κατανοητές.</a:t>
            </a:r>
          </a:p>
          <a:p>
            <a:pPr algn="ctr"/>
            <a:r>
              <a:rPr lang="el-GR" sz="1400" b="1" dirty="0">
                <a:solidFill>
                  <a:schemeClr val="accent1"/>
                </a:solidFill>
              </a:rPr>
              <a:t>Επίσημη Γερμανική </a:t>
            </a:r>
            <a:r>
              <a:rPr lang="en-US" sz="1400" b="1" dirty="0">
                <a:solidFill>
                  <a:schemeClr val="accent1"/>
                </a:solidFill>
              </a:rPr>
              <a:t>vs </a:t>
            </a:r>
            <a:r>
              <a:rPr lang="el-GR" sz="1400" b="1" dirty="0">
                <a:solidFill>
                  <a:schemeClr val="accent1"/>
                </a:solidFill>
              </a:rPr>
              <a:t>Βαυαρική διάλεκτος</a:t>
            </a:r>
          </a:p>
          <a:p>
            <a:pPr marL="285750" indent="-285750">
              <a:buFont typeface="Arial" panose="020B0604020202020204" pitchFamily="34" charset="0"/>
              <a:buChar char="•"/>
            </a:pPr>
            <a:r>
              <a:rPr lang="el-GR" sz="1400" dirty="0"/>
              <a:t>οι περιπτώσεις της επίσημης Γερμανικής (</a:t>
            </a:r>
            <a:r>
              <a:rPr lang="en-US" sz="1400" dirty="0"/>
              <a:t>Hoch Deutsch)</a:t>
            </a:r>
            <a:r>
              <a:rPr lang="el-GR" sz="1400" dirty="0"/>
              <a:t> και της βαυαρικής διαλέκτου. </a:t>
            </a:r>
          </a:p>
          <a:p>
            <a:endParaRPr lang="el-GR" sz="1400" dirty="0"/>
          </a:p>
          <a:p>
            <a:pPr marL="285750" indent="-285750">
              <a:buFont typeface="Arial" panose="020B0604020202020204" pitchFamily="34" charset="0"/>
              <a:buChar char="•"/>
            </a:pPr>
            <a:r>
              <a:rPr lang="el-GR" sz="1400" dirty="0"/>
              <a:t>Ακόμα και σήμερα, οι ομιλητές της επίσημης Γερμανικής δεν καταλαβαίνουν τη βαυαρική διάλεκτο.</a:t>
            </a:r>
          </a:p>
          <a:p>
            <a:pPr algn="ctr"/>
            <a:endParaRPr lang="el-GR" sz="1400" b="1" dirty="0">
              <a:solidFill>
                <a:schemeClr val="accent1"/>
              </a:solidFill>
            </a:endParaRPr>
          </a:p>
          <a:p>
            <a:endParaRPr lang="el-GR" dirty="0"/>
          </a:p>
        </p:txBody>
      </p:sp>
      <p:pic>
        <p:nvPicPr>
          <p:cNvPr id="12" name="Θέση περιεχομένου 7">
            <a:extLst>
              <a:ext uri="{FF2B5EF4-FFF2-40B4-BE49-F238E27FC236}">
                <a16:creationId xmlns:a16="http://schemas.microsoft.com/office/drawing/2014/main" id="{972C7906-2B79-004D-8DFB-C2B5CB5E8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041" y="946331"/>
            <a:ext cx="1940330" cy="2494710"/>
          </a:xfrm>
          <a:prstGeom prst="rect">
            <a:avLst/>
          </a:prstGeom>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1999" y="1747467"/>
            <a:ext cx="626533"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1AEEF95-1CFE-7549-A539-977A8F221217}"/>
              </a:ext>
            </a:extLst>
          </p:cNvPr>
          <p:cNvSpPr txBox="1"/>
          <p:nvPr/>
        </p:nvSpPr>
        <p:spPr>
          <a:xfrm>
            <a:off x="8241518" y="3773978"/>
            <a:ext cx="3396300" cy="2308324"/>
          </a:xfrm>
          <a:prstGeom prst="rect">
            <a:avLst/>
          </a:prstGeom>
          <a:noFill/>
        </p:spPr>
        <p:txBody>
          <a:bodyPr wrap="square" rtlCol="0">
            <a:spAutoFit/>
          </a:bodyPr>
          <a:lstStyle/>
          <a:p>
            <a:r>
              <a:rPr lang="el-GR" sz="1400" b="1" dirty="0">
                <a:solidFill>
                  <a:schemeClr val="accent1"/>
                </a:solidFill>
              </a:rPr>
              <a:t>Διάλεκτοι που δεν είναι αμοιβαία κατανοητές.</a:t>
            </a:r>
            <a:endParaRPr lang="en-GB" sz="1400" b="1" dirty="0"/>
          </a:p>
          <a:p>
            <a:pPr algn="ctr"/>
            <a:r>
              <a:rPr lang="el-GR" sz="1400" b="1" dirty="0">
                <a:solidFill>
                  <a:schemeClr val="accent1"/>
                </a:solidFill>
              </a:rPr>
              <a:t>νεοελληνικές διάλεκτοι</a:t>
            </a:r>
          </a:p>
          <a:p>
            <a:pPr marL="285750" indent="-285750">
              <a:buFont typeface="Arial" panose="020B0604020202020204" pitchFamily="34" charset="0"/>
              <a:buChar char="•"/>
            </a:pPr>
            <a:r>
              <a:rPr lang="el-GR" sz="1400" dirty="0"/>
              <a:t>τα Ποντιακά, τα Κυπριακά, τα </a:t>
            </a:r>
            <a:r>
              <a:rPr lang="el-GR" sz="1400" dirty="0" err="1"/>
              <a:t>Κατωιταλιώτικα</a:t>
            </a:r>
            <a:r>
              <a:rPr lang="el-GR" sz="1400" dirty="0"/>
              <a:t>, τα </a:t>
            </a:r>
            <a:r>
              <a:rPr lang="el-GR" sz="1400" dirty="0" err="1"/>
              <a:t>Καππαδοκικά</a:t>
            </a:r>
            <a:r>
              <a:rPr lang="el-GR" sz="1400" dirty="0"/>
              <a:t> και τα Τσακώνικα σε σχέση με την Κοινή Νέα Ελληνική, δηλαδή οι περιπτώσεις που ο </a:t>
            </a:r>
            <a:r>
              <a:rPr lang="el-GR" sz="1400" dirty="0" err="1"/>
              <a:t>Κοντοσόπουλος</a:t>
            </a:r>
            <a:r>
              <a:rPr lang="el-GR" sz="1400" dirty="0"/>
              <a:t> όρισε ως διαλέκτους της Ελληνικής.</a:t>
            </a:r>
            <a:endParaRPr lang="el-GR" sz="1400" b="1" dirty="0">
              <a:solidFill>
                <a:schemeClr val="accent1"/>
              </a:solidFill>
            </a:endParaRPr>
          </a:p>
          <a:p>
            <a:endParaRPr lang="el-GR" dirty="0"/>
          </a:p>
        </p:txBody>
      </p:sp>
    </p:spTree>
    <p:extLst>
      <p:ext uri="{BB962C8B-B14F-4D97-AF65-F5344CB8AC3E}">
        <p14:creationId xmlns:p14="http://schemas.microsoft.com/office/powerpoint/2010/main" val="20746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a:t>Προφιλ μαθητων/τριων</a:t>
            </a:r>
            <a:br>
              <a:rPr lang="el-GR" dirty="0"/>
            </a:br>
            <a:endParaRPr lang="en-GB" dirty="0"/>
          </a:p>
        </p:txBody>
      </p:sp>
      <p:sp>
        <p:nvSpPr>
          <p:cNvPr id="3" name="Content Placeholder 2"/>
          <p:cNvSpPr>
            <a:spLocks noGrp="1"/>
          </p:cNvSpPr>
          <p:nvPr>
            <p:ph sz="half" idx="1"/>
          </p:nvPr>
        </p:nvSpPr>
        <p:spPr/>
        <p:txBody>
          <a:bodyPr/>
          <a:lstStyle/>
          <a:p>
            <a:pPr marL="457200" indent="-457200">
              <a:buAutoNum type="arabicPeriod"/>
            </a:pPr>
            <a:r>
              <a:rPr lang="el-GR" b="1" dirty="0"/>
              <a:t>Φύλο </a:t>
            </a:r>
          </a:p>
          <a:p>
            <a:pPr marL="0" indent="0">
              <a:buNone/>
            </a:pPr>
            <a:r>
              <a:rPr lang="el-GR" b="1" dirty="0"/>
              <a:t>       Κορίτσι     Αγόρι</a:t>
            </a:r>
          </a:p>
          <a:p>
            <a:pPr marL="0" indent="0">
              <a:buNone/>
            </a:pPr>
            <a:r>
              <a:rPr lang="el-GR" b="1" dirty="0"/>
              <a:t>2. Ηλίκία</a:t>
            </a:r>
          </a:p>
          <a:p>
            <a:pPr marL="0" indent="0">
              <a:buNone/>
            </a:pPr>
            <a:r>
              <a:rPr lang="el-GR" b="1" dirty="0"/>
              <a:t>3. Τάξη</a:t>
            </a:r>
          </a:p>
          <a:p>
            <a:pPr marL="0" indent="0">
              <a:buNone/>
            </a:pPr>
            <a:r>
              <a:rPr lang="el-GR" b="1" dirty="0"/>
              <a:t>4. Σχολείο</a:t>
            </a:r>
          </a:p>
          <a:p>
            <a:pPr marL="0" indent="0">
              <a:buNone/>
            </a:pPr>
            <a:r>
              <a:rPr lang="el-GR" b="1" dirty="0"/>
              <a:t>5. Πού μενεις</a:t>
            </a:r>
            <a:endParaRPr lang="en-GB" b="1" dirty="0"/>
          </a:p>
        </p:txBody>
      </p:sp>
      <p:sp>
        <p:nvSpPr>
          <p:cNvPr id="5" name="Content Placeholder 4"/>
          <p:cNvSpPr>
            <a:spLocks noGrp="1"/>
          </p:cNvSpPr>
          <p:nvPr>
            <p:ph sz="half" idx="2"/>
          </p:nvPr>
        </p:nvSpPr>
        <p:spPr>
          <a:xfrm>
            <a:off x="6413771" y="2017343"/>
            <a:ext cx="4645152" cy="3814290"/>
          </a:xfrm>
        </p:spPr>
        <p:txBody>
          <a:bodyPr/>
          <a:lstStyle/>
          <a:p>
            <a:pPr marL="0" indent="0">
              <a:buNone/>
            </a:pPr>
            <a:r>
              <a:rPr lang="el-GR" dirty="0"/>
              <a:t>6. </a:t>
            </a:r>
            <a:r>
              <a:rPr lang="el-GR" b="1" dirty="0"/>
              <a:t>Πού γεννήθηκες;</a:t>
            </a:r>
          </a:p>
          <a:p>
            <a:pPr marL="0" indent="0">
              <a:buNone/>
            </a:pPr>
            <a:r>
              <a:rPr lang="el-GR" b="1" dirty="0"/>
              <a:t>7. Πού μεγάλωσες;</a:t>
            </a:r>
          </a:p>
          <a:p>
            <a:pPr marL="0" indent="0">
              <a:buNone/>
            </a:pPr>
            <a:r>
              <a:rPr lang="el-GR" b="1" dirty="0"/>
              <a:t>8. Πόσα χρόνια ζεις στη Θεσ/νίκη;</a:t>
            </a:r>
          </a:p>
          <a:p>
            <a:pPr marL="0" indent="0">
              <a:buNone/>
            </a:pPr>
            <a:r>
              <a:rPr lang="el-GR" b="1" dirty="0"/>
              <a:t>9. Έχεις ζήσει σε άλλη μέρη της Ελλάδας; (για περίοδο πάνω από 3 μήνες;)</a:t>
            </a:r>
          </a:p>
          <a:p>
            <a:pPr marL="0" indent="0">
              <a:buNone/>
            </a:pPr>
            <a:r>
              <a:rPr lang="el-GR" b="1" dirty="0"/>
              <a:t>10. Αν ναι, πού και για πόσον καιρό; </a:t>
            </a:r>
            <a:endParaRPr lang="en-GB" b="1" dirty="0"/>
          </a:p>
        </p:txBody>
      </p:sp>
    </p:spTree>
    <p:extLst>
      <p:ext uri="{BB962C8B-B14F-4D97-AF65-F5344CB8AC3E}">
        <p14:creationId xmlns:p14="http://schemas.microsoft.com/office/powerpoint/2010/main" val="2596415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Προφιλ γονεων</a:t>
            </a:r>
            <a:endParaRPr lang="en-GB" dirty="0"/>
          </a:p>
        </p:txBody>
      </p:sp>
      <p:sp>
        <p:nvSpPr>
          <p:cNvPr id="3" name="Content Placeholder 2"/>
          <p:cNvSpPr>
            <a:spLocks noGrp="1"/>
          </p:cNvSpPr>
          <p:nvPr>
            <p:ph sz="half" idx="1"/>
          </p:nvPr>
        </p:nvSpPr>
        <p:spPr>
          <a:xfrm>
            <a:off x="1447331" y="2010878"/>
            <a:ext cx="4645152" cy="3886069"/>
          </a:xfrm>
        </p:spPr>
        <p:txBody>
          <a:bodyPr>
            <a:normAutofit/>
          </a:bodyPr>
          <a:lstStyle/>
          <a:p>
            <a:pPr marL="0" indent="0">
              <a:buNone/>
            </a:pPr>
            <a:r>
              <a:rPr lang="en-GB" dirty="0"/>
              <a:t>11</a:t>
            </a:r>
            <a:r>
              <a:rPr lang="en-GB" b="1" dirty="0"/>
              <a:t>. </a:t>
            </a:r>
            <a:r>
              <a:rPr lang="el-GR" b="1" dirty="0"/>
              <a:t>Πατέρας</a:t>
            </a:r>
          </a:p>
          <a:p>
            <a:pPr marL="0" indent="0">
              <a:buNone/>
            </a:pPr>
            <a:r>
              <a:rPr lang="el-GR" b="1" dirty="0"/>
              <a:t>Απόφοιτος Δημοτικού</a:t>
            </a:r>
          </a:p>
          <a:p>
            <a:pPr marL="0" indent="0">
              <a:buNone/>
            </a:pPr>
            <a:r>
              <a:rPr lang="el-GR" b="1" dirty="0"/>
              <a:t>Απόφοιτος Γυμνασίου</a:t>
            </a:r>
          </a:p>
          <a:p>
            <a:pPr marL="0" indent="0">
              <a:buNone/>
            </a:pPr>
            <a:r>
              <a:rPr lang="el-GR" b="1" dirty="0"/>
              <a:t>Απόφοιτος Λυκείου</a:t>
            </a:r>
          </a:p>
          <a:p>
            <a:pPr marL="0" indent="0">
              <a:buNone/>
            </a:pPr>
            <a:r>
              <a:rPr lang="el-GR" b="1" dirty="0"/>
              <a:t>Απόφοιτος ΤΕΙ</a:t>
            </a:r>
          </a:p>
          <a:p>
            <a:pPr marL="0" indent="0">
              <a:buNone/>
            </a:pPr>
            <a:r>
              <a:rPr lang="el-GR" b="1" dirty="0"/>
              <a:t>Απόφοιτος ΑΕΙ</a:t>
            </a:r>
          </a:p>
          <a:p>
            <a:pPr marL="0" indent="0">
              <a:buNone/>
            </a:pPr>
            <a:r>
              <a:rPr lang="el-GR" b="1" dirty="0"/>
              <a:t>Κάτοχος Μεταπτυχιακού </a:t>
            </a:r>
          </a:p>
          <a:p>
            <a:pPr marL="0" indent="0">
              <a:buNone/>
            </a:pPr>
            <a:r>
              <a:rPr lang="el-GR" b="1" dirty="0"/>
              <a:t>Κάτοχος Διδακτορικού διπλώματος</a:t>
            </a:r>
          </a:p>
          <a:p>
            <a:pPr marL="0" indent="0">
              <a:buNone/>
            </a:pPr>
            <a:r>
              <a:rPr lang="el-GR" b="1" dirty="0"/>
              <a:t>Άλλο </a:t>
            </a:r>
            <a:endParaRPr lang="en-GB" b="1" dirty="0"/>
          </a:p>
        </p:txBody>
      </p:sp>
      <p:sp>
        <p:nvSpPr>
          <p:cNvPr id="4" name="Content Placeholder 3"/>
          <p:cNvSpPr>
            <a:spLocks noGrp="1"/>
          </p:cNvSpPr>
          <p:nvPr>
            <p:ph sz="half" idx="2"/>
          </p:nvPr>
        </p:nvSpPr>
        <p:spPr/>
        <p:txBody>
          <a:bodyPr>
            <a:normAutofit/>
          </a:bodyPr>
          <a:lstStyle/>
          <a:p>
            <a:pPr marL="0" indent="0">
              <a:buNone/>
            </a:pPr>
            <a:endParaRPr lang="el-GR" dirty="0"/>
          </a:p>
          <a:p>
            <a:pPr marL="0" indent="0">
              <a:buNone/>
            </a:pPr>
            <a:r>
              <a:rPr lang="el-GR" b="1" dirty="0"/>
              <a:t>12. Μητέρα (ομοίως)</a:t>
            </a:r>
          </a:p>
          <a:p>
            <a:pPr marL="0" indent="0">
              <a:buNone/>
            </a:pPr>
            <a:r>
              <a:rPr lang="el-GR" b="1" dirty="0"/>
              <a:t>13. Από πού κατάγονται οι γονείς σου; </a:t>
            </a:r>
          </a:p>
          <a:p>
            <a:pPr marL="0" indent="0">
              <a:buNone/>
            </a:pPr>
            <a:r>
              <a:rPr lang="el-GR" b="1" dirty="0"/>
              <a:t>14. Ποια/ες γλώσσα/ες μιλά ο πατέρας στο σπίτι;</a:t>
            </a:r>
          </a:p>
          <a:p>
            <a:pPr marL="0" indent="0">
              <a:buNone/>
            </a:pPr>
            <a:r>
              <a:rPr lang="el-GR" b="1" dirty="0"/>
              <a:t>15. Ποια/ες γλώσσα/ες μιλά η μητέρα σου στο σπίτι </a:t>
            </a:r>
            <a:endParaRPr lang="en-GB" b="1" dirty="0"/>
          </a:p>
        </p:txBody>
      </p:sp>
    </p:spTree>
    <p:extLst>
      <p:ext uri="{BB962C8B-B14F-4D97-AF65-F5344CB8AC3E}">
        <p14:creationId xmlns:p14="http://schemas.microsoft.com/office/powerpoint/2010/main" val="21391183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Χρηση τησ γλωσσασ</a:t>
            </a:r>
            <a:endParaRPr lang="en-GB" dirty="0"/>
          </a:p>
        </p:txBody>
      </p:sp>
      <p:sp>
        <p:nvSpPr>
          <p:cNvPr id="5" name="Content Placeholder 4"/>
          <p:cNvSpPr>
            <a:spLocks noGrp="1"/>
          </p:cNvSpPr>
          <p:nvPr>
            <p:ph idx="1"/>
          </p:nvPr>
        </p:nvSpPr>
        <p:spPr/>
        <p:txBody>
          <a:bodyPr/>
          <a:lstStyle/>
          <a:p>
            <a:pPr>
              <a:lnSpc>
                <a:spcPct val="100000"/>
              </a:lnSpc>
            </a:pPr>
            <a:r>
              <a:rPr lang="el-GR" b="1" dirty="0"/>
              <a:t>16. Πιστεύεις ότι η προφορά σου ή η επιλογή των λέξεων που κάνεις όταν μιλάς «προδίδει» την καταγωγή σου;  Ναι _ Όχι_</a:t>
            </a:r>
          </a:p>
          <a:p>
            <a:pPr>
              <a:lnSpc>
                <a:spcPct val="100000"/>
              </a:lnSpc>
            </a:pPr>
            <a:r>
              <a:rPr lang="el-GR" b="1" dirty="0"/>
              <a:t>17. Όταν ταξιδεύεις σε άλλες πόλεις και περιοχές της Ελλάδας, έχει τύχει να σχολιάσει κάποιος την προφορά σου; Ναι_ Όχι_  Αν ναι, δώσε παράδειγμα. </a:t>
            </a:r>
          </a:p>
          <a:p>
            <a:pPr>
              <a:lnSpc>
                <a:spcPct val="100000"/>
              </a:lnSpc>
            </a:pPr>
            <a:r>
              <a:rPr lang="el-GR" b="1" dirty="0"/>
              <a:t>18. Αν δεν είσαι από τη Θεσσαλονίκη, πιστεύεις ότι μιλάς διαφορετικά από τους Θεσσαλονικείς; Ναι_ Όχι_</a:t>
            </a:r>
          </a:p>
          <a:p>
            <a:pPr>
              <a:lnSpc>
                <a:spcPct val="100000"/>
              </a:lnSpc>
            </a:pPr>
            <a:r>
              <a:rPr lang="el-GR" b="1" dirty="0"/>
              <a:t>19. Αν δεν είσαι από τη Θεσσαλονίκη, έχουν σχολιάσει οι Θεσσαλονικείς τον τρόπο με τον οποίο μιλάς; Ναι_ Όχι</a:t>
            </a:r>
            <a:endParaRPr lang="en-GB" b="1" dirty="0"/>
          </a:p>
        </p:txBody>
      </p:sp>
    </p:spTree>
    <p:extLst>
      <p:ext uri="{BB962C8B-B14F-4D97-AF65-F5344CB8AC3E}">
        <p14:creationId xmlns:p14="http://schemas.microsoft.com/office/powerpoint/2010/main" val="3178150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Χρηση τησ γλωσσασ</a:t>
            </a:r>
            <a:endParaRPr lang="en-GB" dirty="0"/>
          </a:p>
        </p:txBody>
      </p:sp>
      <p:sp>
        <p:nvSpPr>
          <p:cNvPr id="3" name="Content Placeholder 2"/>
          <p:cNvSpPr>
            <a:spLocks noGrp="1"/>
          </p:cNvSpPr>
          <p:nvPr>
            <p:ph idx="1"/>
          </p:nvPr>
        </p:nvSpPr>
        <p:spPr/>
        <p:txBody>
          <a:bodyPr/>
          <a:lstStyle/>
          <a:p>
            <a:endParaRPr lang="el-GR" dirty="0"/>
          </a:p>
          <a:p>
            <a:pPr>
              <a:lnSpc>
                <a:spcPct val="100000"/>
              </a:lnSpc>
            </a:pPr>
            <a:r>
              <a:rPr lang="el-GR" b="1" dirty="0"/>
              <a:t>20. Έχεις ποτέ προσπαθήσει να αλλάξεις τον τρόπο που μιλάς στα ελληνικά (λέξεις και προφορά) προκειμένου να γίνεις αποδεκτός/ή ή αρεστός/ή στους γύρω σου;</a:t>
            </a:r>
          </a:p>
          <a:p>
            <a:pPr marL="0" indent="0">
              <a:lnSpc>
                <a:spcPct val="100000"/>
              </a:lnSpc>
              <a:buNone/>
            </a:pPr>
            <a:r>
              <a:rPr lang="el-GR" b="1" dirty="0"/>
              <a:t>    Ναι_ Όχι_</a:t>
            </a:r>
          </a:p>
          <a:p>
            <a:pPr marL="0" indent="0">
              <a:buNone/>
            </a:pPr>
            <a:endParaRPr lang="en-GB" dirty="0"/>
          </a:p>
        </p:txBody>
      </p:sp>
    </p:spTree>
    <p:extLst>
      <p:ext uri="{BB962C8B-B14F-4D97-AF65-F5344CB8AC3E}">
        <p14:creationId xmlns:p14="http://schemas.microsoft.com/office/powerpoint/2010/main" val="2483360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Αποψεισ σχετικα με τισ ελληνικεσ διαλεκτουσ</a:t>
            </a:r>
            <a:endParaRPr lang="en-GB" dirty="0"/>
          </a:p>
        </p:txBody>
      </p:sp>
      <p:sp>
        <p:nvSpPr>
          <p:cNvPr id="3" name="Content Placeholder 2"/>
          <p:cNvSpPr>
            <a:spLocks noGrp="1"/>
          </p:cNvSpPr>
          <p:nvPr>
            <p:ph idx="1"/>
          </p:nvPr>
        </p:nvSpPr>
        <p:spPr>
          <a:xfrm>
            <a:off x="1069848" y="2173801"/>
            <a:ext cx="9603275" cy="4397425"/>
          </a:xfrm>
        </p:spPr>
        <p:txBody>
          <a:bodyPr>
            <a:normAutofit/>
          </a:bodyPr>
          <a:lstStyle/>
          <a:p>
            <a:pPr>
              <a:lnSpc>
                <a:spcPct val="100000"/>
              </a:lnSpc>
            </a:pPr>
            <a:r>
              <a:rPr lang="en-GB" b="1" dirty="0"/>
              <a:t>21. </a:t>
            </a:r>
            <a:r>
              <a:rPr lang="el-GR" b="1" dirty="0"/>
              <a:t>Πιστεύεις ότι οι άνθρωποι έχουν την τάση να κρίνουν τους άλλους ομιλητές από τον τρόπο με τον οποίο μιλούν; Ναι_ Όχι_</a:t>
            </a:r>
          </a:p>
          <a:p>
            <a:pPr>
              <a:lnSpc>
                <a:spcPct val="100000"/>
              </a:lnSpc>
            </a:pPr>
            <a:r>
              <a:rPr lang="el-GR" b="1" dirty="0"/>
              <a:t>22. Εσύ έχει τύχει ποτέ να κρίνεις κάποιον ομιλητή από τον τρόπο με τον οποίο μιλα; Ναι_ Όχι_</a:t>
            </a:r>
          </a:p>
          <a:p>
            <a:pPr>
              <a:lnSpc>
                <a:spcPct val="100000"/>
              </a:lnSpc>
            </a:pPr>
            <a:r>
              <a:rPr lang="el-GR" b="1" dirty="0"/>
              <a:t>23. Έχεις συναντήσει ποτέ προβλήματα κατανόησης της ομιλίας κατοίκων άλλων περιοχών της Ελλάδας (με διαφορετικές διαλέκτους &amp; προφορές;) Ναι_ Όχι_</a:t>
            </a:r>
          </a:p>
          <a:p>
            <a:pPr>
              <a:lnSpc>
                <a:spcPct val="100000"/>
              </a:lnSpc>
            </a:pPr>
            <a:r>
              <a:rPr lang="el-GR" b="1" dirty="0"/>
              <a:t>24. Κάποιες διάλεκτοι της ελληνικής γλώσσας (ποντιακή, τσακώνικη) είναι </a:t>
            </a:r>
          </a:p>
          <a:p>
            <a:pPr marL="0" indent="0">
              <a:lnSpc>
                <a:spcPct val="100000"/>
              </a:lnSpc>
              <a:buNone/>
            </a:pPr>
            <a:r>
              <a:rPr lang="el-GR" b="1" dirty="0"/>
              <a:t>    πιο ευχάριστες να τις ακούς από άλλες</a:t>
            </a:r>
          </a:p>
          <a:p>
            <a:pPr marL="0" indent="0">
              <a:lnSpc>
                <a:spcPct val="100000"/>
              </a:lnSpc>
              <a:buNone/>
            </a:pPr>
            <a:r>
              <a:rPr lang="el-GR" b="1" dirty="0"/>
              <a:t>    πιο εύκολες να τις καταλάβεις από άλλες</a:t>
            </a:r>
            <a:endParaRPr lang="en-GB" b="1" dirty="0"/>
          </a:p>
        </p:txBody>
      </p:sp>
    </p:spTree>
    <p:extLst>
      <p:ext uri="{BB962C8B-B14F-4D97-AF65-F5344CB8AC3E}">
        <p14:creationId xmlns:p14="http://schemas.microsoft.com/office/powerpoint/2010/main" val="40609781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Αποψεισ σχετικα με τισ ελληνικεσ διαλεκτουσ</a:t>
            </a:r>
            <a:endParaRPr lang="en-GB" dirty="0"/>
          </a:p>
        </p:txBody>
      </p:sp>
      <p:sp>
        <p:nvSpPr>
          <p:cNvPr id="3" name="Content Placeholder 2"/>
          <p:cNvSpPr>
            <a:spLocks noGrp="1"/>
          </p:cNvSpPr>
          <p:nvPr>
            <p:ph idx="1"/>
          </p:nvPr>
        </p:nvSpPr>
        <p:spPr/>
        <p:txBody>
          <a:bodyPr/>
          <a:lstStyle/>
          <a:p>
            <a:endParaRPr lang="el-GR" dirty="0"/>
          </a:p>
          <a:p>
            <a:r>
              <a:rPr lang="el-GR" b="1" dirty="0"/>
              <a:t>25. Μια τοπική διάλεκτος είναι κατώτερη σε σχέση με την Κοινή Νέα Ελληνική</a:t>
            </a:r>
          </a:p>
          <a:p>
            <a:pPr marL="0" indent="0">
              <a:buNone/>
            </a:pPr>
            <a:r>
              <a:rPr lang="el-GR" b="1" dirty="0"/>
              <a:t>  Διαφωνώ απόλυτα_ Διαφωνώ_ Συμφωνώ_ Συμφωνώ απόλυτα__</a:t>
            </a:r>
          </a:p>
          <a:p>
            <a:pPr marL="0" indent="0">
              <a:buNone/>
            </a:pPr>
            <a:endParaRPr lang="el-GR" dirty="0"/>
          </a:p>
        </p:txBody>
      </p:sp>
    </p:spTree>
    <p:extLst>
      <p:ext uri="{BB962C8B-B14F-4D97-AF65-F5344CB8AC3E}">
        <p14:creationId xmlns:p14="http://schemas.microsoft.com/office/powerpoint/2010/main" val="4214475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διαλεκτοι στην κοινωνια &amp; το σχολειο</a:t>
            </a:r>
            <a:endParaRPr lang="en-GB" dirty="0"/>
          </a:p>
        </p:txBody>
      </p:sp>
      <p:sp>
        <p:nvSpPr>
          <p:cNvPr id="3" name="Content Placeholder 2"/>
          <p:cNvSpPr>
            <a:spLocks noGrp="1"/>
          </p:cNvSpPr>
          <p:nvPr>
            <p:ph idx="1"/>
          </p:nvPr>
        </p:nvSpPr>
        <p:spPr>
          <a:xfrm>
            <a:off x="1297410" y="2349364"/>
            <a:ext cx="9603275" cy="3983852"/>
          </a:xfrm>
        </p:spPr>
        <p:txBody>
          <a:bodyPr/>
          <a:lstStyle/>
          <a:p>
            <a:r>
              <a:rPr lang="el-GR" b="1" dirty="0"/>
              <a:t>26. Η ΚΝΕ είναι πιο κατάλληλη για την τηλεόραση, το ραδιόφωνο κ.λπ.  από κάποια τοπική διάλεκτο. </a:t>
            </a:r>
          </a:p>
          <a:p>
            <a:pPr marL="0" indent="0">
              <a:buNone/>
            </a:pPr>
            <a:r>
              <a:rPr lang="el-GR" b="1" dirty="0"/>
              <a:t>   Διαφωνώ απόλυτα_ Διαφωνώ_ Συμφωνώ_ Συμφωνώ απόλυτα__</a:t>
            </a:r>
          </a:p>
          <a:p>
            <a:r>
              <a:rPr lang="el-GR" b="1" dirty="0"/>
              <a:t>27. Για να εξελιχθείς επαγγελματικά πρέπει οπωσδήποτε να χρησιμοποιείς την ΚΝΕ</a:t>
            </a:r>
          </a:p>
          <a:p>
            <a:pPr marL="0" indent="0">
              <a:buNone/>
            </a:pPr>
            <a:r>
              <a:rPr lang="el-GR" b="1" dirty="0"/>
              <a:t> Διαφωνώ απόλυτα_ Διαφωνώ_ Συμφωνώ_ Συμφωνώ απόλυτα__</a:t>
            </a:r>
          </a:p>
          <a:p>
            <a:r>
              <a:rPr lang="el-GR" b="1" dirty="0"/>
              <a:t>28. Οι καθηγητές θα πρέπει να χρησιμοποιούν μόνο την ΚΝΕ στο σχολείο. </a:t>
            </a:r>
          </a:p>
          <a:p>
            <a:pPr marL="0" indent="0">
              <a:buNone/>
            </a:pPr>
            <a:r>
              <a:rPr lang="el-GR" b="1" dirty="0"/>
              <a:t>Διαφωνώ απόλυτα_ Διαφωνώ_ Συμφωνώ_ Συμφωνώ απόλυτα__</a:t>
            </a:r>
          </a:p>
          <a:p>
            <a:pPr marL="0" indent="0">
              <a:buNone/>
            </a:pPr>
            <a:endParaRPr lang="en-GB" b="1" dirty="0"/>
          </a:p>
        </p:txBody>
      </p:sp>
    </p:spTree>
    <p:extLst>
      <p:ext uri="{BB962C8B-B14F-4D97-AF65-F5344CB8AC3E}">
        <p14:creationId xmlns:p14="http://schemas.microsoft.com/office/powerpoint/2010/main" val="17867590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διαλεκτοι στην κοινωνια &amp; το σχολειο</a:t>
            </a:r>
            <a:endParaRPr lang="en-GB" dirty="0"/>
          </a:p>
        </p:txBody>
      </p:sp>
      <p:sp>
        <p:nvSpPr>
          <p:cNvPr id="3" name="Content Placeholder 2"/>
          <p:cNvSpPr>
            <a:spLocks noGrp="1"/>
          </p:cNvSpPr>
          <p:nvPr>
            <p:ph idx="1"/>
          </p:nvPr>
        </p:nvSpPr>
        <p:spPr>
          <a:xfrm>
            <a:off x="1069848" y="2430327"/>
            <a:ext cx="10058400" cy="4050792"/>
          </a:xfrm>
        </p:spPr>
        <p:txBody>
          <a:bodyPr/>
          <a:lstStyle/>
          <a:p>
            <a:r>
              <a:rPr lang="el-GR" b="1" dirty="0"/>
              <a:t>29. Οι μαθητές θα πρέπει να χρησιμοποιούν μόνο την ΚΝΕ στο σχολείο.</a:t>
            </a:r>
          </a:p>
          <a:p>
            <a:pPr marL="0" indent="0">
              <a:buNone/>
            </a:pPr>
            <a:r>
              <a:rPr lang="el-GR" b="1" dirty="0"/>
              <a:t>  Διαφωνώ απόλυτα_ Διαφωνώ_ Συμφωνώ_ Συμφωνώ απόλυτα__</a:t>
            </a:r>
          </a:p>
          <a:p>
            <a:r>
              <a:rPr lang="el-GR" b="1" dirty="0"/>
              <a:t>30. Σε ποιες περιοχές της Ελλάδας πιστεύεις ότι η ελληνική γλώσσα μιλιέται «σωστά»; </a:t>
            </a:r>
          </a:p>
          <a:p>
            <a:pPr marL="0" indent="0">
              <a:buNone/>
            </a:pPr>
            <a:r>
              <a:rPr lang="el-GR" dirty="0"/>
              <a:t>   ........................................................................................................................................................</a:t>
            </a:r>
          </a:p>
          <a:p>
            <a:pPr marL="0" indent="0">
              <a:buNone/>
            </a:pPr>
            <a:r>
              <a:rPr lang="el-GR" dirty="0"/>
              <a:t>   .........................................................................................................................................................</a:t>
            </a:r>
          </a:p>
        </p:txBody>
      </p:sp>
    </p:spTree>
    <p:extLst>
      <p:ext uri="{BB962C8B-B14F-4D97-AF65-F5344CB8AC3E}">
        <p14:creationId xmlns:p14="http://schemas.microsoft.com/office/powerpoint/2010/main" val="27413916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9078D0E-1286-0F4B-BE12-5D31B959F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945" y="498764"/>
            <a:ext cx="8581149" cy="5765760"/>
          </a:xfrm>
          <a:prstGeom prst="rect">
            <a:avLst/>
          </a:prstGeom>
        </p:spPr>
      </p:pic>
    </p:spTree>
    <p:extLst>
      <p:ext uri="{BB962C8B-B14F-4D97-AF65-F5344CB8AC3E}">
        <p14:creationId xmlns:p14="http://schemas.microsoft.com/office/powerpoint/2010/main" val="982345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B59838-41B0-8946-B86C-136D8041C45C}"/>
              </a:ext>
            </a:extLst>
          </p:cNvPr>
          <p:cNvSpPr>
            <a:spLocks noGrp="1"/>
          </p:cNvSpPr>
          <p:nvPr>
            <p:ph type="title"/>
          </p:nvPr>
        </p:nvSpPr>
        <p:spPr>
          <a:xfrm>
            <a:off x="1069848" y="484632"/>
            <a:ext cx="10058400" cy="1084676"/>
          </a:xfrm>
        </p:spPr>
        <p:txBody>
          <a:bodyPr/>
          <a:lstStyle/>
          <a:p>
            <a:r>
              <a:rPr lang="el-GR" dirty="0" err="1"/>
              <a:t>Ερωτησεισ</a:t>
            </a:r>
            <a:r>
              <a:rPr lang="el-GR" dirty="0"/>
              <a:t> β’ </a:t>
            </a:r>
            <a:r>
              <a:rPr lang="el-GR" dirty="0" err="1"/>
              <a:t>εβδομαδασ</a:t>
            </a:r>
            <a:endParaRPr lang="el-GR" dirty="0"/>
          </a:p>
        </p:txBody>
      </p:sp>
      <p:sp>
        <p:nvSpPr>
          <p:cNvPr id="3" name="Θέση περιεχομένου 2">
            <a:extLst>
              <a:ext uri="{FF2B5EF4-FFF2-40B4-BE49-F238E27FC236}">
                <a16:creationId xmlns:a16="http://schemas.microsoft.com/office/drawing/2014/main" id="{EBA46731-7ADC-004B-A2AE-4AF0A7A16DCF}"/>
              </a:ext>
            </a:extLst>
          </p:cNvPr>
          <p:cNvSpPr>
            <a:spLocks noGrp="1"/>
          </p:cNvSpPr>
          <p:nvPr>
            <p:ph idx="1"/>
          </p:nvPr>
        </p:nvSpPr>
        <p:spPr>
          <a:xfrm>
            <a:off x="1069848" y="1569308"/>
            <a:ext cx="10058400" cy="4602892"/>
          </a:xfrm>
        </p:spPr>
        <p:txBody>
          <a:bodyPr/>
          <a:lstStyle/>
          <a:p>
            <a:pPr algn="just"/>
            <a:r>
              <a:rPr lang="el-GR" sz="2700" dirty="0"/>
              <a:t>Τι περιγράφει ο όρος γλωσσική στάση; Να αναφέρετε παραδείγματα γλωσσικών στάσεων.</a:t>
            </a:r>
          </a:p>
          <a:p>
            <a:pPr algn="just"/>
            <a:r>
              <a:rPr lang="el-GR" sz="2700" dirty="0"/>
              <a:t>Ποιοι είναι οι δείκτες που αφορούν αξιολογικές αντιδράσεις απέναντι σε διάφορες γλωσσικές ποικιλίες ή τους/τις ομιλητές/</a:t>
            </a:r>
            <a:r>
              <a:rPr lang="el-GR" sz="2700" dirty="0" err="1"/>
              <a:t>τριές</a:t>
            </a:r>
            <a:r>
              <a:rPr lang="el-GR" sz="2700" dirty="0"/>
              <a:t> τους;</a:t>
            </a:r>
          </a:p>
          <a:p>
            <a:pPr algn="just"/>
            <a:r>
              <a:rPr lang="el-GR" sz="2700" dirty="0"/>
              <a:t>Σε τι αναφέρεται ο όρος στερεότυπο;</a:t>
            </a:r>
          </a:p>
          <a:p>
            <a:pPr algn="just"/>
            <a:r>
              <a:rPr lang="el-GR" sz="2700" dirty="0"/>
              <a:t>Ποιοι είναι οι παράγοντες διαμόρφωσης των γλωσσικών στάσεων;</a:t>
            </a:r>
          </a:p>
          <a:p>
            <a:pPr algn="just"/>
            <a:r>
              <a:rPr lang="el-GR" sz="2700" dirty="0"/>
              <a:t>Ποια είναι τα πιο γνωστά μεθοδολογικά εργαλεία για την καταγραφή των γλωσσικών στάσεων;</a:t>
            </a:r>
          </a:p>
          <a:p>
            <a:endParaRPr lang="el-GR" dirty="0"/>
          </a:p>
        </p:txBody>
      </p:sp>
    </p:spTree>
    <p:extLst>
      <p:ext uri="{BB962C8B-B14F-4D97-AF65-F5344CB8AC3E}">
        <p14:creationId xmlns:p14="http://schemas.microsoft.com/office/powerpoint/2010/main" val="2049046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Γεωγραφικα διαλεκτικα συνεχη</a:t>
            </a:r>
          </a:p>
        </p:txBody>
      </p:sp>
      <p:sp>
        <p:nvSpPr>
          <p:cNvPr id="3" name="Content Placeholder 2"/>
          <p:cNvSpPr>
            <a:spLocks noGrp="1"/>
          </p:cNvSpPr>
          <p:nvPr>
            <p:ph idx="1"/>
          </p:nvPr>
        </p:nvSpPr>
        <p:spPr/>
        <p:txBody>
          <a:bodyPr/>
          <a:lstStyle/>
          <a:p>
            <a:r>
              <a:rPr lang="el-GR" b="1" dirty="0">
                <a:solidFill>
                  <a:schemeClr val="accent1"/>
                </a:solidFill>
              </a:rPr>
              <a:t>διαλεκτικά συνεχή</a:t>
            </a:r>
            <a:r>
              <a:rPr lang="en-US" dirty="0"/>
              <a:t>: </a:t>
            </a:r>
            <a:r>
              <a:rPr lang="el-GR" dirty="0"/>
              <a:t>αλυσίδες ποικιλιών με γειτονικούς κρίκους</a:t>
            </a:r>
            <a:r>
              <a:rPr lang="en-US" dirty="0"/>
              <a:t> </a:t>
            </a:r>
            <a:r>
              <a:rPr lang="el-GR" dirty="0"/>
              <a:t>που αντιστοιχούν σε αμοιβαία κατανοητές  ποικιλίες</a:t>
            </a:r>
          </a:p>
          <a:p>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0677" y="3079814"/>
            <a:ext cx="2178873" cy="273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070" y="218903"/>
            <a:ext cx="2332567"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CE1FE75-900E-BD4D-AC6D-DF75F5C0A0A9}"/>
              </a:ext>
            </a:extLst>
          </p:cNvPr>
          <p:cNvSpPr txBox="1"/>
          <p:nvPr/>
        </p:nvSpPr>
        <p:spPr>
          <a:xfrm>
            <a:off x="4676757" y="2531173"/>
            <a:ext cx="7040880"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b="1" dirty="0" err="1">
                <a:solidFill>
                  <a:schemeClr val="accent1"/>
                </a:solidFill>
              </a:rPr>
              <a:t>δυτικορομανικό</a:t>
            </a:r>
            <a:r>
              <a:rPr lang="el-GR" dirty="0"/>
              <a:t> (πρότυπες ποικιλίες της γαλλικής, της ιταλικής, της </a:t>
            </a:r>
            <a:r>
              <a:rPr lang="el-GR" dirty="0" err="1"/>
              <a:t>καταλανικής</a:t>
            </a:r>
            <a:r>
              <a:rPr lang="el-GR" dirty="0"/>
              <a:t>, της ισπανικής, της πορτογαλικής, διάλεκτοι)</a:t>
            </a:r>
          </a:p>
          <a:p>
            <a:pPr marL="285750" indent="-285750">
              <a:lnSpc>
                <a:spcPct val="150000"/>
              </a:lnSpc>
              <a:buFont typeface="Arial" panose="020B0604020202020204" pitchFamily="34" charset="0"/>
              <a:buChar char="•"/>
            </a:pPr>
            <a:r>
              <a:rPr lang="el-GR" b="1" dirty="0">
                <a:solidFill>
                  <a:schemeClr val="accent1"/>
                </a:solidFill>
              </a:rPr>
              <a:t>δυτικογερμανικό</a:t>
            </a:r>
            <a:r>
              <a:rPr lang="el-GR" dirty="0"/>
              <a:t> (πρότυπες ποικιλίες της γερμανικής, της ολλανδικής, της φλαμανδικής, διάλεκτοι)</a:t>
            </a:r>
          </a:p>
          <a:p>
            <a:pPr marL="285750" indent="-285750">
              <a:lnSpc>
                <a:spcPct val="150000"/>
              </a:lnSpc>
              <a:buFont typeface="Arial" panose="020B0604020202020204" pitchFamily="34" charset="0"/>
              <a:buChar char="•"/>
            </a:pPr>
            <a:r>
              <a:rPr lang="el-GR" b="1" dirty="0">
                <a:solidFill>
                  <a:schemeClr val="accent1"/>
                </a:solidFill>
              </a:rPr>
              <a:t>σκανδιναβικό</a:t>
            </a:r>
            <a:r>
              <a:rPr lang="el-GR" dirty="0"/>
              <a:t> (πρότυπες ποικιλίες  της νορβηγικής, της σουηδικής,  της δανικής, διάλεκτοι)</a:t>
            </a:r>
          </a:p>
          <a:p>
            <a:pPr marL="285750" indent="-285750">
              <a:lnSpc>
                <a:spcPct val="150000"/>
              </a:lnSpc>
              <a:buFont typeface="Arial" panose="020B0604020202020204" pitchFamily="34" charset="0"/>
              <a:buChar char="•"/>
            </a:pPr>
            <a:r>
              <a:rPr lang="el-GR" b="1" dirty="0" err="1">
                <a:solidFill>
                  <a:schemeClr val="accent1"/>
                </a:solidFill>
              </a:rPr>
              <a:t>βορειοσλαβικό</a:t>
            </a:r>
            <a:r>
              <a:rPr lang="el-GR" b="1" dirty="0">
                <a:solidFill>
                  <a:schemeClr val="accent1"/>
                </a:solidFill>
              </a:rPr>
              <a:t> </a:t>
            </a:r>
            <a:r>
              <a:rPr lang="el-GR" dirty="0"/>
              <a:t>(πρότυπες ποικιλίες της ρωσικής, της ουκρανικής, της πολωνικής, της τσεχικής, της σλοβακικής, διάλεκτοι)</a:t>
            </a:r>
          </a:p>
          <a:p>
            <a:pPr marL="285750" indent="-285750">
              <a:lnSpc>
                <a:spcPct val="150000"/>
              </a:lnSpc>
              <a:buFont typeface="Arial" panose="020B0604020202020204" pitchFamily="34" charset="0"/>
              <a:buChar char="•"/>
            </a:pPr>
            <a:r>
              <a:rPr lang="el-GR" b="1" dirty="0" err="1">
                <a:solidFill>
                  <a:schemeClr val="accent1"/>
                </a:solidFill>
              </a:rPr>
              <a:t>νοτιοσλαβικό</a:t>
            </a:r>
            <a:r>
              <a:rPr lang="el-GR" b="1" dirty="0"/>
              <a:t> </a:t>
            </a:r>
            <a:r>
              <a:rPr lang="el-GR" dirty="0"/>
              <a:t>(διαλέκτους της Σλοβενίας, της Σερβίας, της Κροατίας, της ΒΜ της Βουλγαρίας)</a:t>
            </a:r>
          </a:p>
          <a:p>
            <a:endParaRPr lang="el-GR" dirty="0"/>
          </a:p>
        </p:txBody>
      </p:sp>
    </p:spTree>
    <p:extLst>
      <p:ext uri="{BB962C8B-B14F-4D97-AF65-F5344CB8AC3E}">
        <p14:creationId xmlns:p14="http://schemas.microsoft.com/office/powerpoint/2010/main" val="385494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{37F58416-2A6F-C141-8EEA-FC2127B79B2D}tf10001070</Template>
  <TotalTime>1987</TotalTime>
  <Words>5628</Words>
  <Application>Microsoft Macintosh PowerPoint</Application>
  <PresentationFormat>Ευρεία οθόνη</PresentationFormat>
  <Paragraphs>505</Paragraphs>
  <Slides>89</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89</vt:i4>
      </vt:variant>
    </vt:vector>
  </HeadingPairs>
  <TitlesOfParts>
    <vt:vector size="98" baseType="lpstr">
      <vt:lpstr>Arial</vt:lpstr>
      <vt:lpstr>Calibri</vt:lpstr>
      <vt:lpstr>Cambria</vt:lpstr>
      <vt:lpstr>Comic Sans MS</vt:lpstr>
      <vt:lpstr>Rockwell</vt:lpstr>
      <vt:lpstr>Rockwell Condensed</vt:lpstr>
      <vt:lpstr>Rockwell Extra Bold</vt:lpstr>
      <vt:lpstr>Wingdings</vt:lpstr>
      <vt:lpstr>Ξυλογραφία</vt:lpstr>
      <vt:lpstr>ΔιαλεκτΟΛΟΓΙΑ  Ενότητα 2: Γλωσσικές στάσεις                                          </vt:lpstr>
      <vt:lpstr>Γλωσσα vs διαλεκτοσ</vt:lpstr>
      <vt:lpstr>Γλωσσα vs διαλεκτοσ</vt:lpstr>
      <vt:lpstr>Γλωσσα vs διαλεκτοσ</vt:lpstr>
      <vt:lpstr>Γλωσσα Vs διαλεκτοσ</vt:lpstr>
      <vt:lpstr>Διαλεκτοσ vs γλωσσα</vt:lpstr>
      <vt:lpstr>Κριτηριο αμοιβαιασ κατανοησησ</vt:lpstr>
      <vt:lpstr>Κριτηριο αμοιβαιασ κατανοησησ</vt:lpstr>
      <vt:lpstr>Γεωγραφικα διαλεκτικα συνεχη</vt:lpstr>
      <vt:lpstr>σχεση γλωσσασ  &amp; διαλεκτικου συνεχουσ</vt:lpstr>
      <vt:lpstr>κριτηριο αυτονομιασ &amp; ετερονομιασ</vt:lpstr>
      <vt:lpstr>Γλωσσεσ του κοσμου ΣΤΑΤΙΣΤΙΚΑ</vt:lpstr>
      <vt:lpstr>Γλωσσεσ του κοσμου ΣΤΑΤΙΣΤΙΚΑ</vt:lpstr>
      <vt:lpstr>Γλωσσεσ του κοσμου ΣΤΑΤΙΣΤΙΚΑ</vt:lpstr>
      <vt:lpstr>Γλωσσεσ του κοσμου ΣΤΑΤΙΣΤΙΚΑ</vt:lpstr>
      <vt:lpstr>Γλωσσεσ του κοσμου ΣΤΑΤΙΣΤΙΚΑ</vt:lpstr>
      <vt:lpstr>Γλωσσεσ του κοσμου ΣΤΑΤΙΣΤΙΚΑ  - κατανομη αριθμου χωρων </vt:lpstr>
      <vt:lpstr>Απειλουμενεσ γλωσσεσ</vt:lpstr>
      <vt:lpstr>Μειονοτικεσ γλωσσεσ</vt:lpstr>
      <vt:lpstr>Γλωσσικεσ στασεισ</vt:lpstr>
      <vt:lpstr>Παρουσίαση του PowerPoint</vt:lpstr>
      <vt:lpstr>Γλωσσικεσ στασεισ</vt:lpstr>
      <vt:lpstr>Μιλω για τη γλωσσα</vt:lpstr>
      <vt:lpstr>Γλωσσικεσ στασεισ</vt:lpstr>
      <vt:lpstr>Μιλω για τη γλωσσα </vt:lpstr>
      <vt:lpstr>Μιλω για τη γλωσσα</vt:lpstr>
      <vt:lpstr>ΠΑΡΑΔΕΙΓΜΑΤΑ ΓΛΩΣΣΙΚΩΝ ΣΤΑΣΕΩΝ</vt:lpstr>
      <vt:lpstr>ΠΑΡΑΔΕΙΓΜΑΤΑ ΓΛΩΣΣΙΚΩΝ ΣΤΑΣΕΩΝ </vt:lpstr>
      <vt:lpstr>Γλωσσικεσ στασεισ</vt:lpstr>
      <vt:lpstr>Γλωσσικεσ στασεισ</vt:lpstr>
      <vt:lpstr>Ορισμος, διαστασεις &amp; περιεχομενο γλωσσικων στασεων</vt:lpstr>
      <vt:lpstr>Νοητικη διασταση</vt:lpstr>
      <vt:lpstr>Συναισθηματικη διασταση</vt:lpstr>
      <vt:lpstr>Νοητικη &amp; συναισθηματικη διασταση</vt:lpstr>
      <vt:lpstr>Βουλητικη διασταση</vt:lpstr>
      <vt:lpstr>Γλωσσικεσ στασεισ</vt:lpstr>
      <vt:lpstr>Γλωσσικεσ στασεισ &amp; υποσταση</vt:lpstr>
      <vt:lpstr>Γλωσσικεσ στασεισ &amp; μορφη</vt:lpstr>
      <vt:lpstr>Γλωσσικεσ στασεισ</vt:lpstr>
      <vt:lpstr>Γλωσσικεσ στασεισ</vt:lpstr>
      <vt:lpstr>Γλωσσικεσ στασεισ</vt:lpstr>
      <vt:lpstr>γλωσσικεσ στασεισ &amp; τομεισ επιρροησ</vt:lpstr>
      <vt:lpstr>γλωσσικεσ στασεισ &amp; τομεισ επιρροησ</vt:lpstr>
      <vt:lpstr>γλωσσικεσ στασεισ &amp; τομεισ επιρροησ</vt:lpstr>
      <vt:lpstr>γλωσσικεσ στασεισ &amp; τομεισ επιρροησ</vt:lpstr>
      <vt:lpstr>γλωσσικεσ στασεισ &amp; τομεισ επιρροησ</vt:lpstr>
      <vt:lpstr>γλωσσικεσ στασεισ &amp; τομεισ επιρροησ</vt:lpstr>
      <vt:lpstr>Γλωσσικεσ στασεισ &amp; στερεοτυπα</vt:lpstr>
      <vt:lpstr>Γλωσσικεσ στασεισ &amp; στερεοτυπα</vt:lpstr>
      <vt:lpstr>Γλωσσικεσ στασεισ &amp; στερεοτυπα</vt:lpstr>
      <vt:lpstr>Διαμορφωση γλωσσικων στασεων</vt:lpstr>
      <vt:lpstr>Παραγοντεσ Διαμορφωσησ γλωσσικων στασεων </vt:lpstr>
      <vt:lpstr>Γλωσσικεσ στασεισ [λ. Τσιτσιπησ]</vt:lpstr>
      <vt:lpstr>Γλωσσικεσ στασεισ – Λ. Τσιτσιπησ</vt:lpstr>
      <vt:lpstr>Γλωσσικεσ στασεισ – Λ. Τσιτσιπησ</vt:lpstr>
      <vt:lpstr>γλωσσικεσ στασεισ &amp; μεθοδολογικα εργαλεια</vt:lpstr>
      <vt:lpstr>γλωσσικεσ στασεισ &amp; τεχνικη εναρμονισμενων αμφιεσεων </vt:lpstr>
      <vt:lpstr>γλωσσικεσ στασεισ &amp; τεχνικη εναρμονισμενων αμφιεσεων </vt:lpstr>
      <vt:lpstr>γλωσσικεσ στασεισ &amp; τεχνικη εναρμονισμενων αμφιεσεων </vt:lpstr>
      <vt:lpstr>γλωσσικεσ στασεισ &amp; τεχνικη εναρμονισμενων αμφιεσεων </vt:lpstr>
      <vt:lpstr>γλωσσικεσ στασεισ &amp; τεχνικη εναρμονισμενων αμφιεσεων </vt:lpstr>
      <vt:lpstr>Γλωσσικεσ στασεισ &amp; αμεσεσ μεθοδοι</vt:lpstr>
      <vt:lpstr>γλωσσικεσ στασεισ &amp; κλειστο ερωτηματολογιο Trudgill &amp; Tzavaras (1977) </vt:lpstr>
      <vt:lpstr>γλωσσικεσ στασεισ &amp; κλειστο ερωτηματολογιο Trudgill &amp; Tzavaras (1977) </vt:lpstr>
      <vt:lpstr>Γλωσσικεσ στασεισ &amp; απεραθιτικο ιδιωμα</vt:lpstr>
      <vt:lpstr>Γλωσσικεσ στασεισ &amp; απεραθιτικο ιδιωμα</vt:lpstr>
      <vt:lpstr>Γλωσσικεσ στασεισ &amp; απεραθιτικο ιδιωμα</vt:lpstr>
      <vt:lpstr>Γλωσσικεσ στασεισ &amp; απεραθιτικο ιδιωμα</vt:lpstr>
      <vt:lpstr>Γλωσσικεσ στασεισ &amp; απεραθιτικο ιδιωμα</vt:lpstr>
      <vt:lpstr>Ερευνεσ γλωσσικων στασεων για την ελληνικη πραγματικοτητα</vt:lpstr>
      <vt:lpstr>Ερευνεσ γλωσσικων στασεων για την ελληνικη πραγματικοτητα</vt:lpstr>
      <vt:lpstr>Γλωσσικεσ στασεισ  Καμπακη-βουγιουκλη &amp; δουρου</vt:lpstr>
      <vt:lpstr>Γλωσσικεσ στασεισ  Καμπακη-βουγιουκλη &amp; δουρου</vt:lpstr>
      <vt:lpstr>Γλωσσικεσ στασεισ  Καμπακη-βουγιουκλη &amp; δουρου</vt:lpstr>
      <vt:lpstr>Γλωσσικεσ στασεισ  Καμπακη-βουγιουκλη &amp; δουρου</vt:lpstr>
      <vt:lpstr>Γλωσσικεσ στασεισ  Καμπακη-βουγιουκλη &amp; δουρου</vt:lpstr>
      <vt:lpstr>Γλωσσικεσ στασεισ  Καμπακη-βουγιουκλη &amp; δουρου</vt:lpstr>
      <vt:lpstr>Γλωσσικεσ στασεισ  Καμπακη-βουγιουκλη &amp; δουρου</vt:lpstr>
      <vt:lpstr>Γλωσσικεσ στασεισ μ. ματθαιουδακη</vt:lpstr>
      <vt:lpstr>Προφιλ μαθητων/τριων </vt:lpstr>
      <vt:lpstr>Προφιλ γονεων</vt:lpstr>
      <vt:lpstr>Χρηση τησ γλωσσασ</vt:lpstr>
      <vt:lpstr>Χρηση τησ γλωσσασ</vt:lpstr>
      <vt:lpstr>Αποψεισ σχετικα με τισ ελληνικεσ διαλεκτουσ</vt:lpstr>
      <vt:lpstr>Αποψεισ σχετικα με τισ ελληνικεσ διαλεκτουσ</vt:lpstr>
      <vt:lpstr>Οι διαλεκτοι στην κοινωνια &amp; το σχολειο</vt:lpstr>
      <vt:lpstr>Οι διαλεκτοι στην κοινωνια &amp; το σχολειο</vt:lpstr>
      <vt:lpstr>Παρουσίαση του PowerPoint</vt:lpstr>
      <vt:lpstr>Ερωτησεισ β’ εβδομαδασ</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ΚΟΙΝΩΝΙΟΓΛΩΣΣΟΛΟΓΙΑ</dc:title>
  <dc:creator>Rania</dc:creator>
  <cp:lastModifiedBy>ΒΑΣΙΛΙΚΗ ΖΑΧΑΡΟΠΟΥΛΟΥ</cp:lastModifiedBy>
  <cp:revision>165</cp:revision>
  <cp:lastPrinted>2025-10-26T00:15:56Z</cp:lastPrinted>
  <dcterms:created xsi:type="dcterms:W3CDTF">2018-02-07T09:17:54Z</dcterms:created>
  <dcterms:modified xsi:type="dcterms:W3CDTF">2025-11-15T08:50:41Z</dcterms:modified>
</cp:coreProperties>
</file>