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9" r:id="rId2"/>
    <p:sldId id="391" r:id="rId3"/>
    <p:sldId id="392" r:id="rId4"/>
    <p:sldId id="333" r:id="rId5"/>
    <p:sldId id="334" r:id="rId6"/>
    <p:sldId id="338" r:id="rId7"/>
    <p:sldId id="339" r:id="rId8"/>
    <p:sldId id="393" r:id="rId9"/>
    <p:sldId id="394" r:id="rId10"/>
    <p:sldId id="395" r:id="rId11"/>
    <p:sldId id="340" r:id="rId12"/>
    <p:sldId id="341" r:id="rId13"/>
    <p:sldId id="342" r:id="rId14"/>
    <p:sldId id="343" r:id="rId15"/>
    <p:sldId id="344" r:id="rId16"/>
    <p:sldId id="345" r:id="rId17"/>
    <p:sldId id="346" r:id="rId18"/>
    <p:sldId id="347" r:id="rId19"/>
    <p:sldId id="396" r:id="rId20"/>
    <p:sldId id="375" r:id="rId21"/>
    <p:sldId id="376" r:id="rId22"/>
    <p:sldId id="377" r:id="rId23"/>
    <p:sldId id="378" r:id="rId24"/>
    <p:sldId id="379" r:id="rId25"/>
    <p:sldId id="380" r:id="rId26"/>
    <p:sldId id="381" r:id="rId27"/>
    <p:sldId id="382" r:id="rId28"/>
    <p:sldId id="383" r:id="rId29"/>
    <p:sldId id="384" r:id="rId30"/>
    <p:sldId id="385" r:id="rId31"/>
    <p:sldId id="386" r:id="rId32"/>
    <p:sldId id="387" r:id="rId33"/>
    <p:sldId id="388" r:id="rId34"/>
    <p:sldId id="389" r:id="rId35"/>
    <p:sldId id="390" r:id="rId36"/>
    <p:sldId id="348" r:id="rId37"/>
    <p:sldId id="397" r:id="rId38"/>
    <p:sldId id="398" r:id="rId39"/>
    <p:sldId id="399" r:id="rId40"/>
    <p:sldId id="400" r:id="rId41"/>
    <p:sldId id="350" r:id="rId42"/>
    <p:sldId id="351" r:id="rId43"/>
    <p:sldId id="352" r:id="rId44"/>
    <p:sldId id="353" r:id="rId45"/>
    <p:sldId id="354" r:id="rId46"/>
    <p:sldId id="355" r:id="rId47"/>
    <p:sldId id="356" r:id="rId48"/>
    <p:sldId id="370" r:id="rId49"/>
    <p:sldId id="371" r:id="rId50"/>
    <p:sldId id="372" r:id="rId51"/>
    <p:sldId id="373" r:id="rId52"/>
    <p:sldId id="374" r:id="rId53"/>
    <p:sldId id="357" r:id="rId54"/>
    <p:sldId id="358" r:id="rId55"/>
    <p:sldId id="401" r:id="rId56"/>
    <p:sldId id="402" r:id="rId57"/>
    <p:sldId id="403" r:id="rId58"/>
    <p:sldId id="361" r:id="rId59"/>
    <p:sldId id="404" r:id="rId60"/>
    <p:sldId id="362" r:id="rId61"/>
    <p:sldId id="405" r:id="rId62"/>
    <p:sldId id="363" r:id="rId63"/>
    <p:sldId id="410" r:id="rId64"/>
    <p:sldId id="364" r:id="rId65"/>
    <p:sldId id="406" r:id="rId66"/>
    <p:sldId id="365" r:id="rId67"/>
    <p:sldId id="407" r:id="rId68"/>
    <p:sldId id="408" r:id="rId69"/>
    <p:sldId id="366" r:id="rId70"/>
    <p:sldId id="409" r:id="rId71"/>
    <p:sldId id="367" r:id="rId72"/>
    <p:sldId id="368" r:id="rId73"/>
    <p:sldId id="369" r:id="rId74"/>
    <p:sldId id="329" r:id="rId75"/>
    <p:sldId id="515" r:id="rId76"/>
    <p:sldId id="527"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96" autoAdjust="0"/>
    <p:restoredTop sz="91429"/>
  </p:normalViewPr>
  <p:slideViewPr>
    <p:cSldViewPr snapToGrid="0">
      <p:cViewPr varScale="1">
        <p:scale>
          <a:sx n="45" d="100"/>
          <a:sy n="45" d="100"/>
        </p:scale>
        <p:origin x="1776"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A51DEA6A-A940-4A6C-BBDF-6A1F4AD3C25C}" type="datetimeFigureOut">
              <a:rPr lang="en-US" smtClean="0"/>
              <a:t>12/16/25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E5593F61-757C-4D34-A00A-71A65047FA8B}" type="slidenum">
              <a:rPr lang="en-US" smtClean="0"/>
              <a:t>‹#›</a:t>
            </a:fld>
            <a:endParaRPr lang="en-US"/>
          </a:p>
        </p:txBody>
      </p:sp>
    </p:spTree>
    <p:extLst>
      <p:ext uri="{BB962C8B-B14F-4D97-AF65-F5344CB8AC3E}">
        <p14:creationId xmlns:p14="http://schemas.microsoft.com/office/powerpoint/2010/main" val="2854456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4" name="Date Placeholder 3"/>
          <p:cNvSpPr>
            <a:spLocks noGrp="1"/>
          </p:cNvSpPr>
          <p:nvPr>
            <p:ph type="dt" sz="half" idx="10"/>
          </p:nvPr>
        </p:nvSpPr>
        <p:spPr/>
        <p:txBody>
          <a:bodyPr/>
          <a:lstStyle/>
          <a:p>
            <a:fld id="{A51DEA6A-A940-4A6C-BBDF-6A1F4AD3C25C}" type="datetimeFigureOut">
              <a:rPr lang="en-US" smtClean="0"/>
              <a:t>12/16/25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93F61-757C-4D34-A00A-71A65047FA8B}" type="slidenum">
              <a:rPr lang="en-US" smtClean="0"/>
              <a:t>‹#›</a:t>
            </a:fld>
            <a:endParaRPr lang="en-US"/>
          </a:p>
        </p:txBody>
      </p:sp>
    </p:spTree>
    <p:extLst>
      <p:ext uri="{BB962C8B-B14F-4D97-AF65-F5344CB8AC3E}">
        <p14:creationId xmlns:p14="http://schemas.microsoft.com/office/powerpoint/2010/main" val="4208148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A51DEA6A-A940-4A6C-BBDF-6A1F4AD3C25C}" type="datetimeFigureOut">
              <a:rPr lang="en-US" smtClean="0"/>
              <a:t>12/16/25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93F61-757C-4D34-A00A-71A65047FA8B}" type="slidenum">
              <a:rPr lang="en-US" smtClean="0"/>
              <a:t>‹#›</a:t>
            </a:fld>
            <a:endParaRPr lang="en-US"/>
          </a:p>
        </p:txBody>
      </p:sp>
    </p:spTree>
    <p:extLst>
      <p:ext uri="{BB962C8B-B14F-4D97-AF65-F5344CB8AC3E}">
        <p14:creationId xmlns:p14="http://schemas.microsoft.com/office/powerpoint/2010/main" val="119315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A51DEA6A-A940-4A6C-BBDF-6A1F4AD3C25C}" type="datetimeFigureOut">
              <a:rPr lang="en-US" smtClean="0"/>
              <a:t>12/16/25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93F61-757C-4D34-A00A-71A65047FA8B}" type="slidenum">
              <a:rPr lang="en-US" smtClean="0"/>
              <a:t>‹#›</a:t>
            </a:fld>
            <a:endParaRPr lang="en-US"/>
          </a:p>
        </p:txBody>
      </p:sp>
    </p:spTree>
    <p:extLst>
      <p:ext uri="{BB962C8B-B14F-4D97-AF65-F5344CB8AC3E}">
        <p14:creationId xmlns:p14="http://schemas.microsoft.com/office/powerpoint/2010/main" val="1297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4" name="Date Placeholder 3"/>
          <p:cNvSpPr>
            <a:spLocks noGrp="1"/>
          </p:cNvSpPr>
          <p:nvPr>
            <p:ph type="dt" sz="half" idx="10"/>
          </p:nvPr>
        </p:nvSpPr>
        <p:spPr>
          <a:xfrm>
            <a:off x="8593667" y="6272784"/>
            <a:ext cx="2644309" cy="365125"/>
          </a:xfrm>
        </p:spPr>
        <p:txBody>
          <a:bodyPr/>
          <a:lstStyle/>
          <a:p>
            <a:fld id="{A51DEA6A-A940-4A6C-BBDF-6A1F4AD3C25C}" type="datetimeFigureOut">
              <a:rPr lang="en-US" smtClean="0"/>
              <a:t>12/16/25</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E5593F61-757C-4D34-A00A-71A65047FA8B}" type="slidenum">
              <a:rPr lang="en-US" smtClean="0"/>
              <a:t>‹#›</a:t>
            </a:fld>
            <a:endParaRPr lang="en-US"/>
          </a:p>
        </p:txBody>
      </p:sp>
    </p:spTree>
    <p:extLst>
      <p:ext uri="{BB962C8B-B14F-4D97-AF65-F5344CB8AC3E}">
        <p14:creationId xmlns:p14="http://schemas.microsoft.com/office/powerpoint/2010/main" val="367150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Date Placeholder 4"/>
          <p:cNvSpPr>
            <a:spLocks noGrp="1"/>
          </p:cNvSpPr>
          <p:nvPr>
            <p:ph type="dt" sz="half" idx="10"/>
          </p:nvPr>
        </p:nvSpPr>
        <p:spPr/>
        <p:txBody>
          <a:bodyPr/>
          <a:lstStyle/>
          <a:p>
            <a:fld id="{A51DEA6A-A940-4A6C-BBDF-6A1F4AD3C25C}" type="datetimeFigureOut">
              <a:rPr lang="en-US" smtClean="0"/>
              <a:t>12/16/25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93F61-757C-4D34-A00A-71A65047FA8B}" type="slidenum">
              <a:rPr lang="en-US" smtClean="0"/>
              <a:t>‹#›</a:t>
            </a:fld>
            <a:endParaRPr lang="en-US"/>
          </a:p>
        </p:txBody>
      </p:sp>
    </p:spTree>
    <p:extLst>
      <p:ext uri="{BB962C8B-B14F-4D97-AF65-F5344CB8AC3E}">
        <p14:creationId xmlns:p14="http://schemas.microsoft.com/office/powerpoint/2010/main" val="2090026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7" name="Date Placeholder 6"/>
          <p:cNvSpPr>
            <a:spLocks noGrp="1"/>
          </p:cNvSpPr>
          <p:nvPr>
            <p:ph type="dt" sz="half" idx="10"/>
          </p:nvPr>
        </p:nvSpPr>
        <p:spPr/>
        <p:txBody>
          <a:bodyPr/>
          <a:lstStyle/>
          <a:p>
            <a:fld id="{A51DEA6A-A940-4A6C-BBDF-6A1F4AD3C25C}" type="datetimeFigureOut">
              <a:rPr lang="en-US" smtClean="0"/>
              <a:t>12/16/25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593F61-757C-4D34-A00A-71A65047FA8B}" type="slidenum">
              <a:rPr lang="en-US" smtClean="0"/>
              <a:t>‹#›</a:t>
            </a:fld>
            <a:endParaRPr lang="en-US"/>
          </a:p>
        </p:txBody>
      </p:sp>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39847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1DEA6A-A940-4A6C-BBDF-6A1F4AD3C25C}" type="datetimeFigureOut">
              <a:rPr lang="en-US" smtClean="0"/>
              <a:t>12/16/25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593F61-757C-4D34-A00A-71A65047FA8B}" type="slidenum">
              <a:rPr lang="en-US" smtClean="0"/>
              <a:t>‹#›</a:t>
            </a:fld>
            <a:endParaRPr lang="en-US"/>
          </a:p>
        </p:txBody>
      </p:sp>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a:p>
        </p:txBody>
      </p:sp>
    </p:spTree>
    <p:extLst>
      <p:ext uri="{BB962C8B-B14F-4D97-AF65-F5344CB8AC3E}">
        <p14:creationId xmlns:p14="http://schemas.microsoft.com/office/powerpoint/2010/main" val="1834269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DEA6A-A940-4A6C-BBDF-6A1F4AD3C25C}" type="datetimeFigureOut">
              <a:rPr lang="en-US" smtClean="0"/>
              <a:t>12/16/25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593F61-757C-4D34-A00A-71A65047FA8B}" type="slidenum">
              <a:rPr lang="en-US" smtClean="0"/>
              <a:t>‹#›</a:t>
            </a:fld>
            <a:endParaRPr lang="en-US"/>
          </a:p>
        </p:txBody>
      </p:sp>
    </p:spTree>
    <p:extLst>
      <p:ext uri="{BB962C8B-B14F-4D97-AF65-F5344CB8AC3E}">
        <p14:creationId xmlns:p14="http://schemas.microsoft.com/office/powerpoint/2010/main" val="367119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5" name="Date Placeholder 4"/>
          <p:cNvSpPr>
            <a:spLocks noGrp="1"/>
          </p:cNvSpPr>
          <p:nvPr>
            <p:ph type="dt" sz="half" idx="10"/>
          </p:nvPr>
        </p:nvSpPr>
        <p:spPr/>
        <p:txBody>
          <a:bodyPr/>
          <a:lstStyle/>
          <a:p>
            <a:fld id="{A51DEA6A-A940-4A6C-BBDF-6A1F4AD3C25C}" type="datetimeFigureOut">
              <a:rPr lang="en-US" smtClean="0"/>
              <a:t>12/16/25</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E5593F61-757C-4D34-A00A-71A65047FA8B}" type="slidenum">
              <a:rPr lang="en-US" smtClean="0"/>
              <a:t>‹#›</a:t>
            </a:fld>
            <a:endParaRPr lang="en-US"/>
          </a:p>
        </p:txBody>
      </p:sp>
    </p:spTree>
    <p:extLst>
      <p:ext uri="{BB962C8B-B14F-4D97-AF65-F5344CB8AC3E}">
        <p14:creationId xmlns:p14="http://schemas.microsoft.com/office/powerpoint/2010/main" val="3791691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5" name="Date Placeholder 4"/>
          <p:cNvSpPr>
            <a:spLocks noGrp="1"/>
          </p:cNvSpPr>
          <p:nvPr>
            <p:ph type="dt" sz="half" idx="10"/>
          </p:nvPr>
        </p:nvSpPr>
        <p:spPr/>
        <p:txBody>
          <a:bodyPr/>
          <a:lstStyle/>
          <a:p>
            <a:fld id="{A51DEA6A-A940-4A6C-BBDF-6A1F4AD3C25C}" type="datetimeFigureOut">
              <a:rPr lang="en-US" smtClean="0"/>
              <a:t>12/16/25</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E5593F61-757C-4D34-A00A-71A65047FA8B}" type="slidenum">
              <a:rPr lang="en-US" smtClean="0"/>
              <a:t>‹#›</a:t>
            </a:fld>
            <a:endParaRPr lang="en-US"/>
          </a:p>
        </p:txBody>
      </p:sp>
    </p:spTree>
    <p:extLst>
      <p:ext uri="{BB962C8B-B14F-4D97-AF65-F5344CB8AC3E}">
        <p14:creationId xmlns:p14="http://schemas.microsoft.com/office/powerpoint/2010/main" val="1564182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51DEA6A-A940-4A6C-BBDF-6A1F4AD3C25C}" type="datetimeFigureOut">
              <a:rPr lang="en-US" smtClean="0"/>
              <a:t>12/16/25</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5593F61-757C-4D34-A00A-71A65047FA8B}" type="slidenum">
              <a:rPr lang="en-US" smtClean="0"/>
              <a:t>‹#›</a:t>
            </a:fld>
            <a:endParaRPr lang="en-US"/>
          </a:p>
        </p:txBody>
      </p:sp>
    </p:spTree>
    <p:extLst>
      <p:ext uri="{BB962C8B-B14F-4D97-AF65-F5344CB8AC3E}">
        <p14:creationId xmlns:p14="http://schemas.microsoft.com/office/powerpoint/2010/main" val="3309895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www.eldp.net/en/our+grants/grant+types/"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hyperlink" Target="https://www.youtube.com/watch?v=KB7kLNwKEVU" TargetMode="External"/><Relationship Id="rId3" Type="http://schemas.openxmlformats.org/officeDocument/2006/relationships/hyperlink" Target="https://vimeo.com/112287414" TargetMode="External"/><Relationship Id="rId7" Type="http://schemas.openxmlformats.org/officeDocument/2006/relationships/hyperlink" Target="https://www.youtube.com/watch?v=O89PkSNTtbg" TargetMode="External"/><Relationship Id="rId2" Type="http://schemas.openxmlformats.org/officeDocument/2006/relationships/hyperlink" Target="https://vimeo.com/6413574" TargetMode="External"/><Relationship Id="rId1" Type="http://schemas.openxmlformats.org/officeDocument/2006/relationships/slideLayout" Target="../slideLayouts/slideLayout2.xml"/><Relationship Id="rId6" Type="http://schemas.openxmlformats.org/officeDocument/2006/relationships/hyperlink" Target="https://www.youtube.com/watch?v=WFH4h75X2j8" TargetMode="External"/><Relationship Id="rId5" Type="http://schemas.openxmlformats.org/officeDocument/2006/relationships/hyperlink" Target="http://video.nationalgeographic.com/video/short-film-showcase/meet-the-last-speaker-of-a-dying-language?utm_source=Facebook&amp;utm_medium=Social&amp;utm_content=link_fb20161121video-fluentspeakervod&amp;utm_campaign=Content&amp;sf42948669=1" TargetMode="External"/><Relationship Id="rId4" Type="http://schemas.openxmlformats.org/officeDocument/2006/relationships/hyperlink" Target="https://vimeo.com/12431252" TargetMode="Externa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sz="4000" b="1" dirty="0"/>
              <a:t>διαλεκτΟΛΟΓΙΑ</a:t>
            </a:r>
            <a:br>
              <a:rPr lang="el-GR" sz="4000" b="1" dirty="0"/>
            </a:br>
            <a:br>
              <a:rPr lang="el-GR" sz="4000" b="1" dirty="0"/>
            </a:br>
            <a:r>
              <a:rPr lang="el-GR" sz="4000" b="1"/>
              <a:t>Ενότητα 10: </a:t>
            </a:r>
            <a:r>
              <a:rPr lang="el-GR" sz="4000" b="1" dirty="0"/>
              <a:t>ΓΛΩΣΣΙΚΟΣ ΘΑΝΑΤΟΣ</a:t>
            </a:r>
            <a:endParaRPr lang="el-GR" sz="4000" dirty="0"/>
          </a:p>
        </p:txBody>
      </p:sp>
      <p:sp>
        <p:nvSpPr>
          <p:cNvPr id="6" name="Text Box 8">
            <a:extLst>
              <a:ext uri="{FF2B5EF4-FFF2-40B4-BE49-F238E27FC236}">
                <a16:creationId xmlns:a16="http://schemas.microsoft.com/office/drawing/2014/main" id="{A6C05C07-3316-D642-A0AD-41C6BD759669}"/>
              </a:ext>
            </a:extLst>
          </p:cNvPr>
          <p:cNvSpPr txBox="1">
            <a:spLocks noChangeArrowheads="1"/>
          </p:cNvSpPr>
          <p:nvPr/>
        </p:nvSpPr>
        <p:spPr bwMode="auto">
          <a:xfrm>
            <a:off x="6998043" y="5393724"/>
            <a:ext cx="43211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itchFamily="2" charset="2"/>
              <a:buChar char="n"/>
              <a:defRPr sz="2800">
                <a:solidFill>
                  <a:schemeClr val="tx1"/>
                </a:solidFill>
                <a:latin typeface="Comic Sans MS" panose="030F0902030302020204" pitchFamily="66" charset="0"/>
              </a:defRPr>
            </a:lvl1pPr>
            <a:lvl2pPr marL="742950" indent="-285750">
              <a:spcBef>
                <a:spcPct val="20000"/>
              </a:spcBef>
              <a:buClr>
                <a:schemeClr val="accent1"/>
              </a:buClr>
              <a:buSzPct val="75000"/>
              <a:buFont typeface="Wingdings" pitchFamily="2" charset="2"/>
              <a:buChar char="n"/>
              <a:defRPr sz="2600">
                <a:solidFill>
                  <a:schemeClr val="tx1"/>
                </a:solidFill>
                <a:latin typeface="Comic Sans MS" panose="030F0902030302020204" pitchFamily="66" charset="0"/>
              </a:defRPr>
            </a:lvl2pPr>
            <a:lvl3pPr marL="1143000" indent="-228600">
              <a:spcBef>
                <a:spcPct val="20000"/>
              </a:spcBef>
              <a:buClr>
                <a:schemeClr val="folHlink"/>
              </a:buClr>
              <a:buSzPct val="55000"/>
              <a:buFont typeface="Wingdings" pitchFamily="2" charset="2"/>
              <a:buChar char="n"/>
              <a:defRPr sz="2300">
                <a:solidFill>
                  <a:schemeClr val="tx1"/>
                </a:solidFill>
                <a:latin typeface="Comic Sans MS" panose="030F0902030302020204" pitchFamily="66" charset="0"/>
              </a:defRPr>
            </a:lvl3pPr>
            <a:lvl4pPr marL="1600200" indent="-228600">
              <a:spcBef>
                <a:spcPct val="20000"/>
              </a:spcBef>
              <a:buClr>
                <a:schemeClr val="accent1"/>
              </a:buClr>
              <a:buFont typeface="Wingdings" pitchFamily="2" charset="2"/>
              <a:buChar char="§"/>
              <a:defRPr sz="2000">
                <a:solidFill>
                  <a:schemeClr val="tx1"/>
                </a:solidFill>
                <a:latin typeface="Comic Sans MS" panose="030F0902030302020204" pitchFamily="66" charset="0"/>
              </a:defRPr>
            </a:lvl4pPr>
            <a:lvl5pPr marL="2057400" indent="-228600">
              <a:spcBef>
                <a:spcPct val="20000"/>
              </a:spcBef>
              <a:buClr>
                <a:schemeClr val="accent1"/>
              </a:buClr>
              <a:buFont typeface="Wingdings" pitchFamily="2" charset="2"/>
              <a:buChar char="§"/>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9pPr>
          </a:lstStyle>
          <a:p>
            <a:pPr algn="r" eaLnBrk="1" hangingPunct="1">
              <a:spcBef>
                <a:spcPct val="50000"/>
              </a:spcBef>
              <a:buClrTx/>
              <a:buSzTx/>
              <a:buFontTx/>
              <a:buNone/>
            </a:pPr>
            <a:r>
              <a:rPr lang="el-GR" altLang="el-GR" sz="1800" dirty="0">
                <a:solidFill>
                  <a:srgbClr val="000000"/>
                </a:solidFill>
              </a:rPr>
              <a:t>    Δρ. Βασιλική Ζαχαροπούλου</a:t>
            </a:r>
            <a:endParaRPr lang="en-US" altLang="el-GR" sz="1800" dirty="0">
              <a:solidFill>
                <a:srgbClr val="000000"/>
              </a:solidFill>
            </a:endParaRPr>
          </a:p>
          <a:p>
            <a:pPr algn="r" eaLnBrk="1" hangingPunct="1">
              <a:spcBef>
                <a:spcPct val="50000"/>
              </a:spcBef>
              <a:buClrTx/>
              <a:buSzTx/>
              <a:buFontTx/>
              <a:buNone/>
            </a:pPr>
            <a:r>
              <a:rPr lang="en-US" altLang="el-GR" sz="1800" dirty="0" err="1">
                <a:solidFill>
                  <a:srgbClr val="000000"/>
                </a:solidFill>
              </a:rPr>
              <a:t>v_zacharopoulou@ac.upatras.gr</a:t>
            </a:r>
            <a:endParaRPr lang="el-GR" altLang="el-GR" sz="1800" dirty="0">
              <a:solidFill>
                <a:srgbClr val="000000"/>
              </a:solidFill>
            </a:endParaRPr>
          </a:p>
          <a:p>
            <a:pPr algn="r">
              <a:spcBef>
                <a:spcPts val="600"/>
              </a:spcBef>
              <a:buClrTx/>
              <a:buSzTx/>
              <a:buNone/>
            </a:pPr>
            <a:r>
              <a:rPr lang="en-US" altLang="el-GR" sz="1600" i="1" dirty="0">
                <a:solidFill>
                  <a:srgbClr val="4E004E"/>
                </a:solidFill>
              </a:rPr>
              <a:t>(</a:t>
            </a:r>
            <a:r>
              <a:rPr lang="el-GR" altLang="el-GR" sz="1600" i="1" dirty="0">
                <a:solidFill>
                  <a:srgbClr val="4E004E"/>
                </a:solidFill>
              </a:rPr>
              <a:t>Χειμερινό εξάμηνο </a:t>
            </a:r>
            <a:r>
              <a:rPr lang="en-US" altLang="el-GR" sz="1600" i="1" dirty="0">
                <a:solidFill>
                  <a:srgbClr val="4E004E"/>
                </a:solidFill>
              </a:rPr>
              <a:t>20</a:t>
            </a:r>
            <a:r>
              <a:rPr lang="el-GR" altLang="el-GR" sz="1600" i="1" dirty="0">
                <a:solidFill>
                  <a:srgbClr val="4E004E"/>
                </a:solidFill>
              </a:rPr>
              <a:t>25</a:t>
            </a:r>
            <a:r>
              <a:rPr lang="en-US" altLang="el-GR" sz="1600" i="1" dirty="0">
                <a:solidFill>
                  <a:srgbClr val="4E004E"/>
                </a:solidFill>
              </a:rPr>
              <a:t>-2</a:t>
            </a:r>
            <a:r>
              <a:rPr lang="el-GR" altLang="el-GR" sz="1600" i="1" dirty="0">
                <a:solidFill>
                  <a:srgbClr val="4E004E"/>
                </a:solidFill>
              </a:rPr>
              <a:t>6</a:t>
            </a:r>
            <a:r>
              <a:rPr lang="en-US" altLang="el-GR" sz="1600" i="1" dirty="0">
                <a:solidFill>
                  <a:srgbClr val="4E004E"/>
                </a:solidFill>
              </a:rPr>
              <a:t>)</a:t>
            </a:r>
            <a:endParaRPr lang="el-GR" altLang="el-GR" sz="1600" i="1" dirty="0">
              <a:solidFill>
                <a:srgbClr val="4E004E"/>
              </a:solidFill>
            </a:endParaRPr>
          </a:p>
        </p:txBody>
      </p:sp>
    </p:spTree>
    <p:extLst>
      <p:ext uri="{BB962C8B-B14F-4D97-AF65-F5344CB8AC3E}">
        <p14:creationId xmlns:p14="http://schemas.microsoft.com/office/powerpoint/2010/main" val="267569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err="1"/>
              <a:t>φαινομενα</a:t>
            </a:r>
            <a:r>
              <a:rPr lang="el-GR" sz="2800" dirty="0"/>
              <a:t> </a:t>
            </a:r>
            <a:r>
              <a:rPr lang="el-GR" sz="2800" dirty="0" err="1"/>
              <a:t>γλωσσικησ</a:t>
            </a:r>
            <a:r>
              <a:rPr lang="el-GR" sz="2800" dirty="0"/>
              <a:t> συρρικνωσησ</a:t>
            </a:r>
          </a:p>
        </p:txBody>
      </p:sp>
      <p:sp>
        <p:nvSpPr>
          <p:cNvPr id="3" name="Content Placeholder 2"/>
          <p:cNvSpPr>
            <a:spLocks noGrp="1"/>
          </p:cNvSpPr>
          <p:nvPr>
            <p:ph idx="1"/>
          </p:nvPr>
        </p:nvSpPr>
        <p:spPr/>
        <p:txBody>
          <a:bodyPr>
            <a:normAutofit/>
          </a:bodyPr>
          <a:lstStyle/>
          <a:p>
            <a:pPr marL="0" indent="0">
              <a:buNone/>
            </a:pPr>
            <a:r>
              <a:rPr lang="el-GR" b="1" dirty="0">
                <a:solidFill>
                  <a:schemeClr val="accent1"/>
                </a:solidFill>
              </a:rPr>
              <a:t>3. γλωσσικός θάνατος (language </a:t>
            </a:r>
            <a:r>
              <a:rPr lang="el-GR" b="1" dirty="0" err="1">
                <a:solidFill>
                  <a:schemeClr val="accent1"/>
                </a:solidFill>
              </a:rPr>
              <a:t>death</a:t>
            </a:r>
            <a:r>
              <a:rPr lang="el-GR" b="1" dirty="0">
                <a:solidFill>
                  <a:schemeClr val="accent1"/>
                </a:solidFill>
              </a:rPr>
              <a:t>)</a:t>
            </a:r>
            <a:r>
              <a:rPr lang="el-GR" b="1" dirty="0"/>
              <a:t>:</a:t>
            </a:r>
          </a:p>
          <a:p>
            <a:pPr marL="0" indent="0">
              <a:buNone/>
            </a:pPr>
            <a:endParaRPr lang="el-GR" b="1" dirty="0"/>
          </a:p>
          <a:p>
            <a:pPr algn="just">
              <a:lnSpc>
                <a:spcPct val="150000"/>
              </a:lnSpc>
            </a:pPr>
            <a:r>
              <a:rPr lang="el-GR" sz="2200" b="1" dirty="0"/>
              <a:t>είναι η περίπτωση κατά την οποία μια γλώσσα δεν έχει πλέον καθόλου ομιλητές και εξαφανίζεται από τον παγκόσμιο γλωσσικό χάρτη.</a:t>
            </a:r>
          </a:p>
          <a:p>
            <a:pPr marL="0" indent="0">
              <a:buNone/>
            </a:pPr>
            <a:endParaRPr lang="el-GR" b="1" dirty="0"/>
          </a:p>
        </p:txBody>
      </p:sp>
    </p:spTree>
    <p:extLst>
      <p:ext uri="{BB962C8B-B14F-4D97-AF65-F5344CB8AC3E}">
        <p14:creationId xmlns:p14="http://schemas.microsoft.com/office/powerpoint/2010/main" val="797539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τυποι γλωσσικου θανατου</a:t>
            </a:r>
          </a:p>
        </p:txBody>
      </p:sp>
      <p:sp>
        <p:nvSpPr>
          <p:cNvPr id="3" name="Content Placeholder 2"/>
          <p:cNvSpPr>
            <a:spLocks noGrp="1"/>
          </p:cNvSpPr>
          <p:nvPr>
            <p:ph idx="1"/>
          </p:nvPr>
        </p:nvSpPr>
        <p:spPr>
          <a:xfrm>
            <a:off x="914400" y="2960993"/>
            <a:ext cx="10058400" cy="4050792"/>
          </a:xfrm>
        </p:spPr>
        <p:txBody>
          <a:bodyPr/>
          <a:lstStyle/>
          <a:p>
            <a:pPr marL="0" indent="0">
              <a:buNone/>
            </a:pPr>
            <a:endParaRPr lang="el-GR" b="1" dirty="0">
              <a:solidFill>
                <a:schemeClr val="accent1"/>
              </a:solidFill>
            </a:endParaRPr>
          </a:p>
          <a:p>
            <a:pPr marL="457200" indent="-457200">
              <a:buFont typeface="+mj-lt"/>
              <a:buAutoNum type="arabicPeriod"/>
            </a:pPr>
            <a:r>
              <a:rPr lang="el-GR" b="1" dirty="0">
                <a:solidFill>
                  <a:schemeClr val="accent1"/>
                </a:solidFill>
              </a:rPr>
              <a:t>ξαφνικός θάνατος</a:t>
            </a:r>
            <a:r>
              <a:rPr lang="el-GR" dirty="0"/>
              <a:t> (</a:t>
            </a:r>
            <a:r>
              <a:rPr lang="en-US" dirty="0"/>
              <a:t>sudden language death) </a:t>
            </a:r>
          </a:p>
          <a:p>
            <a:pPr marL="457200" indent="-457200">
              <a:buFont typeface="+mj-lt"/>
              <a:buAutoNum type="arabicPeriod"/>
            </a:pPr>
            <a:r>
              <a:rPr lang="el-GR" b="1" dirty="0">
                <a:solidFill>
                  <a:schemeClr val="accent1"/>
                </a:solidFill>
              </a:rPr>
              <a:t>ριζικός θάνατος </a:t>
            </a:r>
            <a:r>
              <a:rPr lang="el-GR" dirty="0"/>
              <a:t>(</a:t>
            </a:r>
            <a:r>
              <a:rPr lang="en-US" dirty="0"/>
              <a:t>radical language death)</a:t>
            </a:r>
          </a:p>
          <a:p>
            <a:pPr marL="457200" indent="-457200">
              <a:buFont typeface="+mj-lt"/>
              <a:buAutoNum type="arabicPeriod"/>
            </a:pPr>
            <a:r>
              <a:rPr lang="en-US" dirty="0"/>
              <a:t> </a:t>
            </a:r>
            <a:r>
              <a:rPr lang="el-GR" b="1" dirty="0">
                <a:solidFill>
                  <a:schemeClr val="accent1"/>
                </a:solidFill>
              </a:rPr>
              <a:t>σταδιακός γλωσσικός θάνατος </a:t>
            </a:r>
            <a:r>
              <a:rPr lang="el-GR" dirty="0"/>
              <a:t>(</a:t>
            </a:r>
            <a:r>
              <a:rPr lang="en-US" dirty="0"/>
              <a:t>gradual language death) </a:t>
            </a:r>
          </a:p>
          <a:p>
            <a:pPr marL="457200" indent="-457200">
              <a:buFont typeface="+mj-lt"/>
              <a:buAutoNum type="arabicPeriod"/>
            </a:pPr>
            <a:r>
              <a:rPr lang="el-GR" b="1" dirty="0">
                <a:solidFill>
                  <a:schemeClr val="accent1"/>
                </a:solidFill>
              </a:rPr>
              <a:t>θάνατος γλώσσας από κάτω προς τα πάνω </a:t>
            </a:r>
            <a:r>
              <a:rPr lang="el-GR" dirty="0"/>
              <a:t>(</a:t>
            </a:r>
            <a:r>
              <a:rPr lang="en-US" dirty="0"/>
              <a:t>bottom-to-top language death)</a:t>
            </a:r>
          </a:p>
          <a:p>
            <a:endParaRPr lang="el-GR" dirty="0"/>
          </a:p>
        </p:txBody>
      </p:sp>
      <p:sp>
        <p:nvSpPr>
          <p:cNvPr id="4" name="TextBox 3">
            <a:extLst>
              <a:ext uri="{FF2B5EF4-FFF2-40B4-BE49-F238E27FC236}">
                <a16:creationId xmlns:a16="http://schemas.microsoft.com/office/drawing/2014/main" id="{7159B1B6-2DD6-3E4F-89A9-60B917A0753A}"/>
              </a:ext>
            </a:extLst>
          </p:cNvPr>
          <p:cNvSpPr txBox="1"/>
          <p:nvPr/>
        </p:nvSpPr>
        <p:spPr>
          <a:xfrm>
            <a:off x="828779" y="2093976"/>
            <a:ext cx="10858916" cy="1046440"/>
          </a:xfrm>
          <a:prstGeom prst="rect">
            <a:avLst/>
          </a:prstGeom>
          <a:noFill/>
        </p:spPr>
        <p:txBody>
          <a:bodyPr wrap="square" rtlCol="0">
            <a:spAutoFit/>
          </a:bodyPr>
          <a:lstStyle/>
          <a:p>
            <a:r>
              <a:rPr lang="el-GR" sz="2200" b="1" dirty="0"/>
              <a:t>Σύμφωνα με τους </a:t>
            </a:r>
            <a:r>
              <a:rPr lang="en-US" sz="2200" b="1" i="1" dirty="0"/>
              <a:t>Campbell &amp; </a:t>
            </a:r>
            <a:r>
              <a:rPr lang="en-US" sz="2200" b="1" i="1" dirty="0" err="1"/>
              <a:t>Muntzel</a:t>
            </a:r>
            <a:r>
              <a:rPr lang="en-US" sz="2200" b="1" i="1" dirty="0"/>
              <a:t> (1989), </a:t>
            </a:r>
            <a:r>
              <a:rPr lang="el-GR" sz="2200" b="1" dirty="0"/>
              <a:t>οι τύποι γλωσσικού/διαλεκτικού θανάτου μπορούν να ταξινομηθούν στις ακόλουθες κατηγορίες:</a:t>
            </a:r>
          </a:p>
          <a:p>
            <a:endParaRPr lang="el-GR" dirty="0"/>
          </a:p>
        </p:txBody>
      </p:sp>
    </p:spTree>
    <p:extLst>
      <p:ext uri="{BB962C8B-B14F-4D97-AF65-F5344CB8AC3E}">
        <p14:creationId xmlns:p14="http://schemas.microsoft.com/office/powerpoint/2010/main" val="331723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1. </a:t>
            </a:r>
            <a:r>
              <a:rPr lang="el-GR" dirty="0" err="1"/>
              <a:t>ξαφνικοσ</a:t>
            </a:r>
            <a:r>
              <a:rPr lang="el-GR" dirty="0"/>
              <a:t> θανατοσ</a:t>
            </a:r>
            <a:br>
              <a:rPr lang="el-GR" dirty="0"/>
            </a:br>
            <a:r>
              <a:rPr lang="en-US" sz="1800" dirty="0"/>
              <a:t>sudden death</a:t>
            </a:r>
            <a:endParaRPr lang="el-GR" sz="1800" dirty="0"/>
          </a:p>
        </p:txBody>
      </p:sp>
      <p:sp>
        <p:nvSpPr>
          <p:cNvPr id="3" name="Content Placeholder 2"/>
          <p:cNvSpPr>
            <a:spLocks noGrp="1"/>
          </p:cNvSpPr>
          <p:nvPr>
            <p:ph idx="1"/>
          </p:nvPr>
        </p:nvSpPr>
        <p:spPr/>
        <p:txBody>
          <a:bodyPr/>
          <a:lstStyle/>
          <a:p>
            <a:pPr marL="0" indent="0">
              <a:buNone/>
            </a:pPr>
            <a:r>
              <a:rPr lang="el-GR" dirty="0"/>
              <a:t>Ο </a:t>
            </a:r>
            <a:r>
              <a:rPr lang="el-GR" i="1" dirty="0"/>
              <a:t>ξαφνικός θάνατος</a:t>
            </a:r>
            <a:r>
              <a:rPr lang="el-GR" dirty="0"/>
              <a:t> αναφέρεται στην περίπτωση</a:t>
            </a:r>
          </a:p>
          <a:p>
            <a:r>
              <a:rPr lang="el-GR" b="1" dirty="0">
                <a:solidFill>
                  <a:schemeClr val="accent1"/>
                </a:solidFill>
              </a:rPr>
              <a:t>ολοκληρωτικής εξαφάνισης ή εξολόθρευσης </a:t>
            </a:r>
            <a:r>
              <a:rPr lang="el-GR" b="1" dirty="0"/>
              <a:t>ενός πληθυσμόυ </a:t>
            </a:r>
          </a:p>
          <a:p>
            <a:endParaRPr lang="el-GR" b="1" dirty="0"/>
          </a:p>
          <a:p>
            <a:r>
              <a:rPr lang="el-GR" b="1" dirty="0"/>
              <a:t>π.χ. Μαύρος Πόλεμος μεταξύ Βρετανών αποικιοκρατών και Αβορίγινων ιθαγενών  της Τασμανίας (1825-1832)</a:t>
            </a:r>
          </a:p>
          <a:p>
            <a:endParaRPr lang="el-G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566" y="4744371"/>
            <a:ext cx="1676400" cy="150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0179" y="4146804"/>
            <a:ext cx="3633788"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846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1. </a:t>
            </a:r>
            <a:r>
              <a:rPr lang="el-GR" dirty="0" err="1"/>
              <a:t>ξαφνικοσ</a:t>
            </a:r>
            <a:r>
              <a:rPr lang="el-GR" dirty="0"/>
              <a:t> θανατοσ</a:t>
            </a:r>
            <a:br>
              <a:rPr lang="el-GR" dirty="0"/>
            </a:br>
            <a:r>
              <a:rPr lang="en-US" sz="1800" dirty="0"/>
              <a:t>sudden death</a:t>
            </a:r>
            <a:endParaRPr lang="el-GR" dirty="0"/>
          </a:p>
        </p:txBody>
      </p:sp>
      <p:sp>
        <p:nvSpPr>
          <p:cNvPr id="3" name="Content Placeholder 2"/>
          <p:cNvSpPr>
            <a:spLocks noGrp="1"/>
          </p:cNvSpPr>
          <p:nvPr>
            <p:ph idx="1"/>
          </p:nvPr>
        </p:nvSpPr>
        <p:spPr/>
        <p:txBody>
          <a:bodyPr/>
          <a:lstStyle/>
          <a:p>
            <a:r>
              <a:rPr lang="el-GR" b="1" dirty="0"/>
              <a:t>σφαγιασμός της Nicoleño, μιας αζτεκικής φυλής, στο νησί Σαν Νίκολας στην Καλιφόρνια από κυνηγούς θαλάσσιας ενυδρίδας &amp; φώκιας (1814), </a:t>
            </a:r>
            <a:r>
              <a:rPr lang="el-GR" dirty="0"/>
              <a:t>(τελευταία ομιλήτρια </a:t>
            </a:r>
            <a:r>
              <a:rPr lang="en-US" dirty="0"/>
              <a:t>Juana Maria)</a:t>
            </a:r>
          </a:p>
          <a:p>
            <a:endParaRPr lang="el-GR" b="1" dirty="0"/>
          </a:p>
          <a:p>
            <a:endParaRPr lang="el-GR"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2405" y="3849132"/>
            <a:ext cx="2335212"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8260" y="3355975"/>
            <a:ext cx="1616075"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768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2. </a:t>
            </a:r>
            <a:r>
              <a:rPr lang="el-GR" dirty="0" err="1"/>
              <a:t>Ριζικοσ</a:t>
            </a:r>
            <a:r>
              <a:rPr lang="el-GR" dirty="0"/>
              <a:t> θανατοσ</a:t>
            </a:r>
            <a:br>
              <a:rPr lang="el-GR" dirty="0"/>
            </a:br>
            <a:r>
              <a:rPr lang="en-US" sz="2000" dirty="0"/>
              <a:t>radical death</a:t>
            </a:r>
            <a:endParaRPr lang="el-GR" sz="2000" dirty="0"/>
          </a:p>
        </p:txBody>
      </p:sp>
      <p:sp>
        <p:nvSpPr>
          <p:cNvPr id="3" name="Content Placeholder 2"/>
          <p:cNvSpPr>
            <a:spLocks noGrp="1"/>
          </p:cNvSpPr>
          <p:nvPr>
            <p:ph idx="1"/>
          </p:nvPr>
        </p:nvSpPr>
        <p:spPr/>
        <p:txBody>
          <a:bodyPr>
            <a:normAutofit/>
          </a:bodyPr>
          <a:lstStyle/>
          <a:p>
            <a:pPr marL="0" indent="0">
              <a:lnSpc>
                <a:spcPct val="150000"/>
              </a:lnSpc>
              <a:buNone/>
            </a:pPr>
            <a:r>
              <a:rPr lang="el-GR" dirty="0"/>
              <a:t>Στην περίπτωση του </a:t>
            </a:r>
            <a:r>
              <a:rPr lang="el-GR" i="1" dirty="0"/>
              <a:t>ριζικού θανάτου</a:t>
            </a:r>
            <a:r>
              <a:rPr lang="el-GR" dirty="0"/>
              <a:t>, μετά από</a:t>
            </a:r>
            <a:endParaRPr lang="el-GR" b="1" dirty="0">
              <a:solidFill>
                <a:schemeClr val="accent1"/>
              </a:solidFill>
            </a:endParaRPr>
          </a:p>
          <a:p>
            <a:pPr>
              <a:lnSpc>
                <a:spcPct val="150000"/>
              </a:lnSpc>
            </a:pPr>
            <a:r>
              <a:rPr lang="el-GR" b="1" dirty="0">
                <a:solidFill>
                  <a:schemeClr val="accent1"/>
                </a:solidFill>
              </a:rPr>
              <a:t>τη μαζική εξόντωση </a:t>
            </a:r>
            <a:r>
              <a:rPr lang="el-GR" b="1" dirty="0"/>
              <a:t>των ομιλητών</a:t>
            </a:r>
            <a:r>
              <a:rPr lang="en-US" b="1" dirty="0"/>
              <a:t>/</a:t>
            </a:r>
            <a:r>
              <a:rPr lang="el-GR" b="1" dirty="0"/>
              <a:t>τριών μιας γλώσσας</a:t>
            </a:r>
            <a:r>
              <a:rPr lang="en-US" b="1" dirty="0"/>
              <a:t> </a:t>
            </a:r>
            <a:r>
              <a:rPr lang="en-US" b="1" dirty="0">
                <a:sym typeface="Wingdings" panose="05000000000000000000" pitchFamily="2" charset="2"/>
              </a:rPr>
              <a:t></a:t>
            </a:r>
            <a:r>
              <a:rPr lang="el-GR" b="1" dirty="0"/>
              <a:t> οι εναπομείναντες ομιλητές </a:t>
            </a:r>
            <a:r>
              <a:rPr lang="el-GR" b="1" dirty="0">
                <a:solidFill>
                  <a:schemeClr val="accent1"/>
                </a:solidFill>
              </a:rPr>
              <a:t>μετακινούνται</a:t>
            </a:r>
            <a:r>
              <a:rPr lang="el-GR" b="1" dirty="0"/>
              <a:t> γλωσσικά και υιοθετούν τη χρήση </a:t>
            </a:r>
            <a:r>
              <a:rPr lang="el-GR" b="1" dirty="0">
                <a:solidFill>
                  <a:schemeClr val="accent1"/>
                </a:solidFill>
              </a:rPr>
              <a:t>μιας άλλης γλώσσας.</a:t>
            </a:r>
          </a:p>
          <a:p>
            <a:pPr marL="0" indent="0">
              <a:lnSpc>
                <a:spcPct val="150000"/>
              </a:lnSpc>
              <a:buNone/>
            </a:pPr>
            <a:endParaRPr lang="el-GR" b="1" dirty="0"/>
          </a:p>
          <a:p>
            <a:pPr algn="just">
              <a:lnSpc>
                <a:spcPct val="150000"/>
              </a:lnSpc>
            </a:pPr>
            <a:r>
              <a:rPr lang="el-GR" b="1" dirty="0"/>
              <a:t>Με άλλα λόγια, οι ομιλητές παύουν να χρησιμοποιούν τη γλώσσα ή το ιδίωμα για να επιβιώσουν πολιτικά ή κοινωνικά, επειδή </a:t>
            </a:r>
            <a:r>
              <a:rPr lang="el-GR" b="1" dirty="0">
                <a:solidFill>
                  <a:srgbClr val="C00000"/>
                </a:solidFill>
              </a:rPr>
              <a:t>απειλούνται με πολιτική καταπίεση</a:t>
            </a:r>
            <a:r>
              <a:rPr lang="el-GR" dirty="0">
                <a:solidFill>
                  <a:srgbClr val="C00000"/>
                </a:solidFill>
              </a:rPr>
              <a:t>, </a:t>
            </a:r>
            <a:r>
              <a:rPr lang="el-GR" b="1" dirty="0">
                <a:solidFill>
                  <a:srgbClr val="C00000"/>
                </a:solidFill>
              </a:rPr>
              <a:t>περιθωριοποίηση ή ακόμα και γενοκτονία </a:t>
            </a:r>
          </a:p>
          <a:p>
            <a:pPr marL="0" indent="0">
              <a:buNone/>
            </a:pPr>
            <a:endParaRPr lang="el-GR" b="1" dirty="0"/>
          </a:p>
        </p:txBody>
      </p:sp>
    </p:spTree>
    <p:extLst>
      <p:ext uri="{BB962C8B-B14F-4D97-AF65-F5344CB8AC3E}">
        <p14:creationId xmlns:p14="http://schemas.microsoft.com/office/powerpoint/2010/main" val="166667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2. </a:t>
            </a:r>
            <a:r>
              <a:rPr lang="el-GR" dirty="0" err="1"/>
              <a:t>Ριζικοσ</a:t>
            </a:r>
            <a:r>
              <a:rPr lang="el-GR" dirty="0"/>
              <a:t> θανατοσ</a:t>
            </a:r>
            <a:br>
              <a:rPr lang="el-GR" dirty="0"/>
            </a:br>
            <a:r>
              <a:rPr lang="en-US" sz="2000" dirty="0"/>
              <a:t>radical death</a:t>
            </a:r>
            <a:endParaRPr lang="el-GR" dirty="0"/>
          </a:p>
        </p:txBody>
      </p:sp>
      <p:sp>
        <p:nvSpPr>
          <p:cNvPr id="3" name="Content Placeholder 2"/>
          <p:cNvSpPr>
            <a:spLocks noGrp="1"/>
          </p:cNvSpPr>
          <p:nvPr>
            <p:ph idx="1"/>
          </p:nvPr>
        </p:nvSpPr>
        <p:spPr/>
        <p:txBody>
          <a:bodyPr>
            <a:normAutofit/>
          </a:bodyPr>
          <a:lstStyle/>
          <a:p>
            <a:pPr>
              <a:lnSpc>
                <a:spcPct val="100000"/>
              </a:lnSpc>
            </a:pPr>
            <a:r>
              <a:rPr lang="el-GR" b="1" dirty="0"/>
              <a:t>π.χ. Το 1930 ο στρατηγός </a:t>
            </a:r>
            <a:r>
              <a:rPr lang="el-GR" b="1" dirty="0" err="1"/>
              <a:t>Μαξιμιλιάνο</a:t>
            </a:r>
            <a:r>
              <a:rPr lang="el-GR" b="1" dirty="0"/>
              <a:t> </a:t>
            </a:r>
            <a:r>
              <a:rPr lang="el-GR" b="1" dirty="0" err="1"/>
              <a:t>Ερνάντες</a:t>
            </a:r>
            <a:r>
              <a:rPr lang="el-GR" b="1" dirty="0"/>
              <a:t> </a:t>
            </a:r>
            <a:r>
              <a:rPr lang="el-GR" b="1" dirty="0" err="1"/>
              <a:t>Μαρτίνες</a:t>
            </a:r>
            <a:r>
              <a:rPr lang="el-GR" b="1" dirty="0"/>
              <a:t>, Υπουργός Άμυνας του Ελ Σαλβαδόρ, κατέλαβε με πραξικόπημα την εξουσία. </a:t>
            </a:r>
          </a:p>
          <a:p>
            <a:pPr>
              <a:lnSpc>
                <a:spcPct val="100000"/>
              </a:lnSpc>
            </a:pPr>
            <a:r>
              <a:rPr lang="el-GR" b="1" dirty="0"/>
              <a:t>Το 1932 κατέστειλε μια επανάσταση από αγρότες και Ινδιάνους στο δυτικό κομμάτι της χώρας. Η στρατιωτική σύγκρουση άφησε πάνω από 20.000 νεκρούς. </a:t>
            </a:r>
          </a:p>
          <a:p>
            <a:pPr>
              <a:lnSpc>
                <a:spcPct val="100000"/>
              </a:lnSpc>
            </a:pPr>
            <a:r>
              <a:rPr lang="el-GR" b="1" dirty="0"/>
              <a:t>Οι ομιλητές των ινδιάνικων γλωσσών </a:t>
            </a:r>
            <a:r>
              <a:rPr lang="en-US" b="1" dirty="0" err="1"/>
              <a:t>Lenca</a:t>
            </a:r>
            <a:r>
              <a:rPr lang="en-US" b="1" dirty="0"/>
              <a:t> </a:t>
            </a:r>
            <a:r>
              <a:rPr lang="el-GR" b="1" dirty="0"/>
              <a:t>και </a:t>
            </a:r>
            <a:r>
              <a:rPr lang="en-US" b="1" dirty="0" err="1"/>
              <a:t>Cacaopera</a:t>
            </a:r>
            <a:r>
              <a:rPr lang="en-US" b="1" dirty="0"/>
              <a:t> </a:t>
            </a:r>
            <a:r>
              <a:rPr lang="el-GR" b="1" dirty="0"/>
              <a:t>σταμάτησαν να μιλούν τις γλώσσες τους για να προστατευτούν. </a:t>
            </a:r>
          </a:p>
          <a:p>
            <a:pPr>
              <a:lnSpc>
                <a:spcPct val="100000"/>
              </a:lnSpc>
            </a:pPr>
            <a:r>
              <a:rPr lang="el-GR" b="1" dirty="0"/>
              <a:t>(Ωστόσο, μπορεί να υπάρξει διαδικασία επανόρθωσης (</a:t>
            </a:r>
            <a:r>
              <a:rPr lang="en-US" b="1" dirty="0"/>
              <a:t>recovery process), </a:t>
            </a:r>
            <a:r>
              <a:rPr lang="el-GR" b="1" dirty="0"/>
              <a:t>αν ο κίνδυνος αποφευχθεί.)</a:t>
            </a:r>
          </a:p>
          <a:p>
            <a:endParaRPr lang="el-GR" dirty="0"/>
          </a:p>
          <a:p>
            <a:endParaRPr lang="el-G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9439" y="5107536"/>
            <a:ext cx="17748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8912" y="5167861"/>
            <a:ext cx="1944688"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557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3. </a:t>
            </a:r>
            <a:r>
              <a:rPr lang="el-GR" dirty="0" err="1"/>
              <a:t>σταδιακοσ</a:t>
            </a:r>
            <a:r>
              <a:rPr lang="el-GR" dirty="0"/>
              <a:t> θανατοσ </a:t>
            </a:r>
            <a:br>
              <a:rPr lang="el-GR" dirty="0"/>
            </a:br>
            <a:r>
              <a:rPr lang="en-US" sz="2400" dirty="0"/>
              <a:t>gradual death </a:t>
            </a:r>
            <a:endParaRPr lang="el-GR" sz="2400" dirty="0"/>
          </a:p>
        </p:txBody>
      </p:sp>
      <p:sp>
        <p:nvSpPr>
          <p:cNvPr id="3" name="Content Placeholder 2"/>
          <p:cNvSpPr>
            <a:spLocks noGrp="1"/>
          </p:cNvSpPr>
          <p:nvPr>
            <p:ph idx="1"/>
          </p:nvPr>
        </p:nvSpPr>
        <p:spPr>
          <a:xfrm>
            <a:off x="1069848" y="2121407"/>
            <a:ext cx="10058400" cy="4445647"/>
          </a:xfrm>
        </p:spPr>
        <p:txBody>
          <a:bodyPr>
            <a:normAutofit/>
          </a:bodyPr>
          <a:lstStyle/>
          <a:p>
            <a:pPr marL="0" indent="0">
              <a:lnSpc>
                <a:spcPct val="100000"/>
              </a:lnSpc>
              <a:buNone/>
            </a:pPr>
            <a:r>
              <a:rPr lang="el-GR" sz="2100" dirty="0"/>
              <a:t>ο </a:t>
            </a:r>
            <a:r>
              <a:rPr lang="el-GR" sz="2100" i="1" dirty="0"/>
              <a:t>σταδιακός γλωσσικός θάνατος</a:t>
            </a:r>
            <a:r>
              <a:rPr lang="el-GR" sz="2100" dirty="0"/>
              <a:t> αποτελεί</a:t>
            </a:r>
            <a:endParaRPr lang="el-GR" sz="2100" b="1" dirty="0"/>
          </a:p>
          <a:p>
            <a:pPr>
              <a:lnSpc>
                <a:spcPct val="100000"/>
              </a:lnSpc>
            </a:pPr>
            <a:r>
              <a:rPr lang="el-GR" sz="2100" b="1" dirty="0"/>
              <a:t>τον πιο συνηθισμένο τύπο εξαφάνισης γλώσσας</a:t>
            </a:r>
          </a:p>
          <a:p>
            <a:pPr algn="just">
              <a:lnSpc>
                <a:spcPct val="100000"/>
              </a:lnSpc>
            </a:pPr>
            <a:r>
              <a:rPr lang="el-GR" sz="2100" b="1" dirty="0"/>
              <a:t>Αφορά περισσότερο τις γεωγραφικές ποικιλίες καθώς </a:t>
            </a:r>
            <a:r>
              <a:rPr lang="el-GR" sz="2100" b="1" dirty="0">
                <a:solidFill>
                  <a:srgbClr val="C00000"/>
                </a:solidFill>
              </a:rPr>
              <a:t>περιγράφει την περίπτωση της βαθμιαίας γλωσσικής συρρίκνωσης </a:t>
            </a:r>
            <a:r>
              <a:rPr lang="el-GR" sz="2100" b="1" dirty="0"/>
              <a:t>και εξαφάνισης που οφείλεται στη </a:t>
            </a:r>
            <a:r>
              <a:rPr lang="el-GR" sz="2100" b="1" dirty="0">
                <a:solidFill>
                  <a:srgbClr val="C00000"/>
                </a:solidFill>
              </a:rPr>
              <a:t>χρήση της κυρίαρχης γλώσσας </a:t>
            </a:r>
            <a:r>
              <a:rPr lang="el-GR" sz="2100" b="1" dirty="0"/>
              <a:t>σε ολοένα και περισσότερο περιβάλλοντα. </a:t>
            </a:r>
          </a:p>
          <a:p>
            <a:pPr algn="just">
              <a:lnSpc>
                <a:spcPct val="100000"/>
              </a:lnSpc>
            </a:pPr>
            <a:r>
              <a:rPr lang="el-GR" sz="2100" b="1" dirty="0"/>
              <a:t>Ως εκ τούτου, η αρχική γλώσσα διατηρείται </a:t>
            </a:r>
            <a:r>
              <a:rPr lang="el-GR" sz="2100" b="1" dirty="0">
                <a:solidFill>
                  <a:srgbClr val="C00000"/>
                </a:solidFill>
              </a:rPr>
              <a:t>σε ανεπίσημα, φιλικά περιβάλλοντα</a:t>
            </a:r>
            <a:r>
              <a:rPr lang="el-GR" sz="2100" b="1" dirty="0"/>
              <a:t>. Πέρα από τη σταδιακή μείωση των καταστάσεων όπου μιλιέται η γλώσσα/ιδίωμα, μειώνεται και ο αριθμός των νέων που μιλούν τη γλώσσα/ιδίωμα.</a:t>
            </a:r>
          </a:p>
          <a:p>
            <a:endParaRPr lang="el-GR" b="1" dirty="0"/>
          </a:p>
          <a:p>
            <a:endParaRPr lang="el-GR" dirty="0"/>
          </a:p>
        </p:txBody>
      </p:sp>
    </p:spTree>
    <p:extLst>
      <p:ext uri="{BB962C8B-B14F-4D97-AF65-F5344CB8AC3E}">
        <p14:creationId xmlns:p14="http://schemas.microsoft.com/office/powerpoint/2010/main" val="94646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3. </a:t>
            </a:r>
            <a:r>
              <a:rPr lang="el-GR" dirty="0" err="1"/>
              <a:t>σταδιακοσ</a:t>
            </a:r>
            <a:r>
              <a:rPr lang="el-GR" dirty="0"/>
              <a:t> θανατοσ </a:t>
            </a:r>
            <a:br>
              <a:rPr lang="el-GR" dirty="0"/>
            </a:br>
            <a:r>
              <a:rPr lang="en-US" sz="2400" dirty="0"/>
              <a:t>gradual death </a:t>
            </a:r>
            <a:endParaRPr lang="el-GR" dirty="0"/>
          </a:p>
        </p:txBody>
      </p:sp>
      <p:sp>
        <p:nvSpPr>
          <p:cNvPr id="3" name="Content Placeholder 2"/>
          <p:cNvSpPr>
            <a:spLocks noGrp="1"/>
          </p:cNvSpPr>
          <p:nvPr>
            <p:ph idx="1"/>
          </p:nvPr>
        </p:nvSpPr>
        <p:spPr>
          <a:xfrm>
            <a:off x="806335" y="2121408"/>
            <a:ext cx="10490661" cy="4050792"/>
          </a:xfrm>
        </p:spPr>
        <p:txBody>
          <a:bodyPr>
            <a:normAutofit lnSpcReduction="10000"/>
          </a:bodyPr>
          <a:lstStyle/>
          <a:p>
            <a:pPr marL="0" indent="0">
              <a:buNone/>
            </a:pPr>
            <a:r>
              <a:rPr lang="el-GR" b="1" dirty="0"/>
              <a:t>Η </a:t>
            </a:r>
            <a:r>
              <a:rPr lang="en-US" b="1" i="1" dirty="0"/>
              <a:t>Garzon (1992) </a:t>
            </a:r>
            <a:r>
              <a:rPr lang="el-GR" b="1" dirty="0"/>
              <a:t>ερευνώντας τους </a:t>
            </a:r>
            <a:r>
              <a:rPr lang="en-US" b="1" dirty="0"/>
              <a:t>Maya </a:t>
            </a:r>
            <a:r>
              <a:rPr lang="el-GR" b="1" dirty="0"/>
              <a:t>στο νότιο Μεξικό, εντοπίζει τα εξής στάδια σταδιακού θανάτου:</a:t>
            </a:r>
          </a:p>
          <a:p>
            <a:endParaRPr lang="el-GR" sz="2300" b="1" dirty="0"/>
          </a:p>
          <a:p>
            <a:r>
              <a:rPr lang="el-GR" sz="2300" b="1" dirty="0"/>
              <a:t>μία εκτεταμένη περίοδο </a:t>
            </a:r>
            <a:r>
              <a:rPr lang="el-GR" sz="2300" b="1" dirty="0">
                <a:solidFill>
                  <a:schemeClr val="accent1"/>
                </a:solidFill>
              </a:rPr>
              <a:t>περιορισμένης γλωσσικής επαφής</a:t>
            </a:r>
            <a:r>
              <a:rPr lang="el-GR" sz="2300" b="1" dirty="0"/>
              <a:t>, όπου η πλειοψηφία του πληθυσμού χρησιμοποιεί τη μητρική γλώσσα και μόνο μερικά άτομα αποκτούν γνώση της κυρίαρχης γλώσσας.</a:t>
            </a:r>
          </a:p>
          <a:p>
            <a:pPr marL="0" indent="0">
              <a:buNone/>
            </a:pPr>
            <a:endParaRPr lang="el-GR" sz="2300" b="1" dirty="0"/>
          </a:p>
          <a:p>
            <a:r>
              <a:rPr lang="el-GR" sz="2300" b="1" dirty="0"/>
              <a:t>μία περίοδος </a:t>
            </a:r>
            <a:r>
              <a:rPr lang="el-GR" sz="2300" b="1" dirty="0">
                <a:solidFill>
                  <a:schemeClr val="accent1"/>
                </a:solidFill>
              </a:rPr>
              <a:t>γλωσσικής υποχώρησης υπέρ της κυρίαρχης γλώσσας</a:t>
            </a:r>
            <a:r>
              <a:rPr lang="el-GR" sz="2300" b="1" dirty="0"/>
              <a:t>. Τα περιβάλλοντα χρήσης της μειονοτικής γλώσσας αρχίζουν να περιορίζονται ενώ αυξάνεται ο αριθμός των ατόμων που μαθαίνουν την κυρίαρχη γλώσσα.</a:t>
            </a:r>
          </a:p>
          <a:p>
            <a:endParaRPr lang="el-GR" dirty="0"/>
          </a:p>
        </p:txBody>
      </p:sp>
    </p:spTree>
    <p:extLst>
      <p:ext uri="{BB962C8B-B14F-4D97-AF65-F5344CB8AC3E}">
        <p14:creationId xmlns:p14="http://schemas.microsoft.com/office/powerpoint/2010/main" val="254740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3. </a:t>
            </a:r>
            <a:r>
              <a:rPr lang="el-GR" dirty="0" err="1"/>
              <a:t>σταδιακοσ</a:t>
            </a:r>
            <a:r>
              <a:rPr lang="el-GR" dirty="0"/>
              <a:t> θανατοσ </a:t>
            </a:r>
            <a:br>
              <a:rPr lang="el-GR" dirty="0"/>
            </a:br>
            <a:r>
              <a:rPr lang="en-US" sz="2400" dirty="0"/>
              <a:t>gradual death </a:t>
            </a:r>
            <a:endParaRPr lang="el-GR" dirty="0"/>
          </a:p>
        </p:txBody>
      </p:sp>
      <p:sp>
        <p:nvSpPr>
          <p:cNvPr id="3" name="Content Placeholder 2"/>
          <p:cNvSpPr>
            <a:spLocks noGrp="1"/>
          </p:cNvSpPr>
          <p:nvPr>
            <p:ph idx="1"/>
          </p:nvPr>
        </p:nvSpPr>
        <p:spPr/>
        <p:txBody>
          <a:bodyPr/>
          <a:lstStyle/>
          <a:p>
            <a:pPr lvl="0"/>
            <a:r>
              <a:rPr lang="el-GR" sz="2600" b="1" dirty="0"/>
              <a:t>χρήση </a:t>
            </a:r>
            <a:r>
              <a:rPr lang="el-GR" sz="2600" b="1" dirty="0">
                <a:solidFill>
                  <a:schemeClr val="accent1"/>
                </a:solidFill>
                <a:uFill>
                  <a:solidFill>
                    <a:schemeClr val="accent3">
                      <a:lumMod val="60000"/>
                      <a:lumOff val="40000"/>
                    </a:schemeClr>
                  </a:solidFill>
                </a:uFill>
              </a:rPr>
              <a:t>της κυρίαρχης γλώσσας από τους γονείς προς τα παιδιά τους</a:t>
            </a:r>
            <a:r>
              <a:rPr lang="el-GR" sz="2600" b="1" dirty="0">
                <a:solidFill>
                  <a:schemeClr val="accent1"/>
                </a:solidFill>
              </a:rPr>
              <a:t>, </a:t>
            </a:r>
            <a:r>
              <a:rPr lang="el-GR" sz="2600" b="1" dirty="0"/>
              <a:t>επειδή θεωρούν ότι θα έχουν μεγαλύτερο όφελος</a:t>
            </a:r>
          </a:p>
          <a:p>
            <a:endParaRPr lang="en-US" sz="2600" b="1" dirty="0"/>
          </a:p>
          <a:p>
            <a:r>
              <a:rPr lang="el-GR" sz="2600" b="1" dirty="0"/>
              <a:t>οι νέοι άνθρωποι </a:t>
            </a:r>
            <a:r>
              <a:rPr lang="el-GR" sz="2600" b="1" dirty="0">
                <a:solidFill>
                  <a:schemeClr val="accent1"/>
                </a:solidFill>
                <a:uFill>
                  <a:solidFill>
                    <a:schemeClr val="accent3">
                      <a:lumMod val="60000"/>
                      <a:lumOff val="40000"/>
                    </a:schemeClr>
                  </a:solidFill>
                </a:uFill>
              </a:rPr>
              <a:t>αποτυγχάνουν να μάθουν και να αποκτήσουν ικανότητα στη μειονοτική γλώσσα</a:t>
            </a:r>
            <a:r>
              <a:rPr lang="el-GR" sz="2600" b="1" dirty="0">
                <a:solidFill>
                  <a:schemeClr val="accent1"/>
                </a:solidFill>
              </a:rPr>
              <a:t>,</a:t>
            </a:r>
            <a:r>
              <a:rPr lang="el-GR" sz="2600" b="1" dirty="0"/>
              <a:t> εξαιτίας της ανεπαρκούς πρόσβασης που έχουν σ’ αυτή, με αποτέλεσμα να απορρίπτουν τη γλώσσα</a:t>
            </a:r>
          </a:p>
          <a:p>
            <a:endParaRPr lang="el-GR" dirty="0"/>
          </a:p>
        </p:txBody>
      </p:sp>
    </p:spTree>
    <p:extLst>
      <p:ext uri="{BB962C8B-B14F-4D97-AF65-F5344CB8AC3E}">
        <p14:creationId xmlns:p14="http://schemas.microsoft.com/office/powerpoint/2010/main" val="191276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4. </a:t>
            </a:r>
            <a:r>
              <a:rPr lang="el-GR" dirty="0" err="1"/>
              <a:t>θανατοσ</a:t>
            </a:r>
            <a:r>
              <a:rPr lang="el-GR" dirty="0"/>
              <a:t> γλωσσασ απο κατω προσ τα πανω </a:t>
            </a:r>
            <a:r>
              <a:rPr lang="el-GR" sz="2200" dirty="0"/>
              <a:t>(bottom-to-top language death)</a:t>
            </a:r>
            <a:br>
              <a:rPr lang="el-GR" sz="2200" dirty="0"/>
            </a:br>
            <a:endParaRPr lang="el-GR" sz="2200" dirty="0"/>
          </a:p>
        </p:txBody>
      </p:sp>
      <p:sp>
        <p:nvSpPr>
          <p:cNvPr id="3" name="Content Placeholder 2"/>
          <p:cNvSpPr>
            <a:spLocks noGrp="1"/>
          </p:cNvSpPr>
          <p:nvPr>
            <p:ph idx="1"/>
          </p:nvPr>
        </p:nvSpPr>
        <p:spPr/>
        <p:txBody>
          <a:bodyPr/>
          <a:lstStyle/>
          <a:p>
            <a:endParaRPr lang="el-GR" b="1" dirty="0"/>
          </a:p>
          <a:p>
            <a:pPr marL="0" indent="0">
              <a:buNone/>
            </a:pPr>
            <a:r>
              <a:rPr lang="el-GR" sz="2500" dirty="0"/>
              <a:t>ο θάνατος γλώσσας </a:t>
            </a:r>
            <a:r>
              <a:rPr lang="el-GR" sz="2500" i="1" dirty="0"/>
              <a:t>από κάτω προς τα πάνω</a:t>
            </a:r>
            <a:r>
              <a:rPr lang="el-GR" sz="2500" dirty="0"/>
              <a:t> αφορά το φαινόμενο κατά το οποίο: </a:t>
            </a:r>
          </a:p>
          <a:p>
            <a:pPr marL="0" indent="0">
              <a:buNone/>
            </a:pPr>
            <a:endParaRPr lang="el-GR" sz="2500" dirty="0"/>
          </a:p>
          <a:p>
            <a:r>
              <a:rPr lang="el-GR" sz="2500" b="1" dirty="0"/>
              <a:t>η γλώσσα </a:t>
            </a:r>
            <a:r>
              <a:rPr lang="el-GR" sz="2500" b="1" dirty="0">
                <a:solidFill>
                  <a:schemeClr val="accent1"/>
                </a:solidFill>
              </a:rPr>
              <a:t>παύει να χρησιμοποιείται </a:t>
            </a:r>
            <a:r>
              <a:rPr lang="el-GR" sz="2500" b="1" dirty="0"/>
              <a:t>στην καθημερινή επικοινωνία αλλά διατηρείται </a:t>
            </a:r>
            <a:r>
              <a:rPr lang="el-GR" sz="2500" b="1" dirty="0">
                <a:solidFill>
                  <a:schemeClr val="accent1"/>
                </a:solidFill>
              </a:rPr>
              <a:t>σε πιο τυπικές περιστάσεις </a:t>
            </a:r>
          </a:p>
          <a:p>
            <a:endParaRPr lang="el-GR" sz="2500" b="1" dirty="0"/>
          </a:p>
          <a:p>
            <a:pPr marL="0" indent="0">
              <a:buNone/>
            </a:pPr>
            <a:r>
              <a:rPr lang="el-GR" sz="2500" b="1" dirty="0"/>
              <a:t>   π.χ. τα λατινικά σε εκκλησιαστικές τελετουργίες </a:t>
            </a:r>
          </a:p>
          <a:p>
            <a:pPr marL="0" indent="0">
              <a:buNone/>
            </a:pPr>
            <a:endParaRPr lang="el-GR" b="1" dirty="0"/>
          </a:p>
        </p:txBody>
      </p:sp>
    </p:spTree>
    <p:extLst>
      <p:ext uri="{BB962C8B-B14F-4D97-AF65-F5344CB8AC3E}">
        <p14:creationId xmlns:p14="http://schemas.microsoft.com/office/powerpoint/2010/main" val="1965228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Γλωσσεσ του κοσμου</a:t>
            </a:r>
            <a:br>
              <a:rPr lang="el-GR" dirty="0"/>
            </a:br>
            <a:r>
              <a:rPr lang="el-GR" sz="2000" dirty="0"/>
              <a:t>ΣΤΑΤΙΣΤΙΚΑ</a:t>
            </a:r>
          </a:p>
        </p:txBody>
      </p:sp>
      <p:sp>
        <p:nvSpPr>
          <p:cNvPr id="3" name="Content Placeholder 2"/>
          <p:cNvSpPr>
            <a:spLocks noGrp="1"/>
          </p:cNvSpPr>
          <p:nvPr>
            <p:ph idx="1"/>
          </p:nvPr>
        </p:nvSpPr>
        <p:spPr>
          <a:xfrm>
            <a:off x="1069848" y="2121408"/>
            <a:ext cx="10058400" cy="4528774"/>
          </a:xfrm>
        </p:spPr>
        <p:txBody>
          <a:bodyPr>
            <a:normAutofit/>
          </a:bodyPr>
          <a:lstStyle/>
          <a:p>
            <a:r>
              <a:rPr lang="el-GR" dirty="0"/>
              <a:t>Σύμφωνα με το </a:t>
            </a:r>
            <a:r>
              <a:rPr lang="en-US" b="1" dirty="0" err="1"/>
              <a:t>Ethnologue</a:t>
            </a:r>
            <a:r>
              <a:rPr lang="en-US" b="1" dirty="0"/>
              <a:t>, </a:t>
            </a:r>
            <a:r>
              <a:rPr lang="el-GR" dirty="0"/>
              <a:t>σήμερα παγκοσμίως μιλιούνται </a:t>
            </a:r>
            <a:r>
              <a:rPr lang="el-GR" dirty="0">
                <a:sym typeface="Wingdings" pitchFamily="2" charset="2"/>
              </a:rPr>
              <a:t> </a:t>
            </a:r>
            <a:r>
              <a:rPr lang="el-GR" b="1" dirty="0"/>
              <a:t>7.097 γλώσσες</a:t>
            </a:r>
            <a:r>
              <a:rPr lang="el-GR" dirty="0"/>
              <a:t>. </a:t>
            </a:r>
          </a:p>
          <a:p>
            <a:endParaRPr lang="el-GR" dirty="0"/>
          </a:p>
          <a:p>
            <a:pPr algn="just"/>
            <a:r>
              <a:rPr lang="el-GR" dirty="0"/>
              <a:t>Από αυτές τουλάχιστον οι μισές πιθανότατα να μην συνεχίσουν να υπάρχουν μετά από μερικές γενιές καθώς οι γλώσσες αυτές δεν μαθαίνονται πλέον από τα παιδιά ως πρώτη/μητρική γλώσσα.</a:t>
            </a:r>
          </a:p>
          <a:p>
            <a:pPr algn="just"/>
            <a:endParaRPr lang="el-GR" dirty="0"/>
          </a:p>
          <a:p>
            <a:r>
              <a:rPr lang="el-GR" dirty="0"/>
              <a:t>Ο </a:t>
            </a:r>
            <a:r>
              <a:rPr lang="en-US" dirty="0"/>
              <a:t>Krauss (1992) </a:t>
            </a:r>
            <a:r>
              <a:rPr lang="el-GR" dirty="0"/>
              <a:t>υπολογίζει ότι </a:t>
            </a:r>
            <a:r>
              <a:rPr lang="el-GR" b="1" dirty="0"/>
              <a:t>το 90% - 50% των γλωσσών θα βρίσκεται υπό απειλή ή θα έχει εξαφανιστεί μέχρι το 2100</a:t>
            </a:r>
          </a:p>
          <a:p>
            <a:endParaRPr lang="el-GR" b="1" dirty="0"/>
          </a:p>
          <a:p>
            <a:r>
              <a:rPr lang="el-GR" dirty="0"/>
              <a:t>ενώ ο </a:t>
            </a:r>
            <a:r>
              <a:rPr lang="en-US" dirty="0"/>
              <a:t>Crystal (2010) </a:t>
            </a:r>
            <a:r>
              <a:rPr lang="el-GR" dirty="0"/>
              <a:t>πιο αισιόδοξος θεωρεί ότι το </a:t>
            </a:r>
            <a:r>
              <a:rPr lang="el-GR" b="1" dirty="0"/>
              <a:t>50% των γλωσσών θα αφανιστεί</a:t>
            </a:r>
            <a:r>
              <a:rPr lang="el-GR" dirty="0"/>
              <a:t>.</a:t>
            </a:r>
          </a:p>
          <a:p>
            <a:endParaRPr lang="el-GR" b="1" dirty="0"/>
          </a:p>
        </p:txBody>
      </p:sp>
    </p:spTree>
    <p:extLst>
      <p:ext uri="{BB962C8B-B14F-4D97-AF65-F5344CB8AC3E}">
        <p14:creationId xmlns:p14="http://schemas.microsoft.com/office/powerpoint/2010/main" val="874957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Συνυπαρξη &amp; επαφη γλωσσων</a:t>
            </a:r>
          </a:p>
        </p:txBody>
      </p:sp>
      <p:sp>
        <p:nvSpPr>
          <p:cNvPr id="3" name="Content Placeholder 2"/>
          <p:cNvSpPr>
            <a:spLocks noGrp="1"/>
          </p:cNvSpPr>
          <p:nvPr>
            <p:ph idx="1"/>
          </p:nvPr>
        </p:nvSpPr>
        <p:spPr/>
        <p:txBody>
          <a:bodyPr/>
          <a:lstStyle/>
          <a:p>
            <a:endParaRPr lang="el-GR" dirty="0"/>
          </a:p>
        </p:txBody>
      </p:sp>
      <p:sp>
        <p:nvSpPr>
          <p:cNvPr id="4" name="Rectangle 3"/>
          <p:cNvSpPr/>
          <p:nvPr/>
        </p:nvSpPr>
        <p:spPr>
          <a:xfrm>
            <a:off x="2893671" y="2546430"/>
            <a:ext cx="6377651" cy="1840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t>χρήση από τα ίδια άτομα δύο ή περισσότερων γλωσσών ή γλωσσικών ποικιλιών στο πλαίσιο μιας γλωσσικά ετερογενούς γλωσσικής κοινότητας. </a:t>
            </a:r>
          </a:p>
        </p:txBody>
      </p:sp>
      <p:sp>
        <p:nvSpPr>
          <p:cNvPr id="5" name="Oval 4"/>
          <p:cNvSpPr/>
          <p:nvPr/>
        </p:nvSpPr>
        <p:spPr>
          <a:xfrm>
            <a:off x="8507393" y="3935392"/>
            <a:ext cx="2639028" cy="1828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γλωσσικές αλληλεπιδράσεις</a:t>
            </a:r>
          </a:p>
        </p:txBody>
      </p:sp>
    </p:spTree>
    <p:extLst>
      <p:ext uri="{BB962C8B-B14F-4D97-AF65-F5344CB8AC3E}">
        <p14:creationId xmlns:p14="http://schemas.microsoft.com/office/powerpoint/2010/main" val="1003009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Κοινωνικη διγλωσσια</a:t>
            </a:r>
          </a:p>
        </p:txBody>
      </p:sp>
      <p:sp>
        <p:nvSpPr>
          <p:cNvPr id="3" name="Content Placeholder 2"/>
          <p:cNvSpPr>
            <a:spLocks noGrp="1"/>
          </p:cNvSpPr>
          <p:nvPr>
            <p:ph idx="1"/>
          </p:nvPr>
        </p:nvSpPr>
        <p:spPr/>
        <p:txBody>
          <a:bodyPr/>
          <a:lstStyle/>
          <a:p>
            <a:endParaRPr lang="el-GR" dirty="0"/>
          </a:p>
        </p:txBody>
      </p:sp>
      <p:sp>
        <p:nvSpPr>
          <p:cNvPr id="4" name="Rectangle 3"/>
          <p:cNvSpPr/>
          <p:nvPr/>
        </p:nvSpPr>
        <p:spPr>
          <a:xfrm>
            <a:off x="3078866" y="2708476"/>
            <a:ext cx="6366076" cy="1979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το φαινόμενο όπου σε μία γλωσσική κοινότητα δύο ποικιλίες της ίδιας γλώσσας, η υψηλή (Υ) και η χαμηλή (Χ), χρησιμοποιούνται από τους/τις ομιλητές/τριες σε διαφορετικές περιστάσεις επικοινωνίας.</a:t>
            </a:r>
          </a:p>
        </p:txBody>
      </p:sp>
    </p:spTree>
    <p:extLst>
      <p:ext uri="{BB962C8B-B14F-4D97-AF65-F5344CB8AC3E}">
        <p14:creationId xmlns:p14="http://schemas.microsoft.com/office/powerpoint/2010/main" val="3964322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Κοινωνικη διγλωσσια</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37211" y="2390404"/>
            <a:ext cx="9991037" cy="3242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9589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Ελληνικο γλωσσικο ζητημα</a:t>
            </a:r>
            <a:br>
              <a:rPr lang="el-GR" dirty="0"/>
            </a:br>
            <a:endParaRPr lang="el-GR" dirty="0"/>
          </a:p>
        </p:txBody>
      </p:sp>
      <p:sp>
        <p:nvSpPr>
          <p:cNvPr id="4" name="Oval 3"/>
          <p:cNvSpPr/>
          <p:nvPr/>
        </p:nvSpPr>
        <p:spPr>
          <a:xfrm>
            <a:off x="5278056" y="2476982"/>
            <a:ext cx="1932972" cy="1655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18</a:t>
            </a:r>
            <a:r>
              <a:rPr lang="el-GR" baseline="30000" dirty="0"/>
              <a:t>ος</a:t>
            </a:r>
            <a:r>
              <a:rPr lang="el-GR" dirty="0"/>
              <a:t> αι. </a:t>
            </a:r>
          </a:p>
        </p:txBody>
      </p:sp>
      <p:sp>
        <p:nvSpPr>
          <p:cNvPr id="5" name="Oval 4"/>
          <p:cNvSpPr/>
          <p:nvPr/>
        </p:nvSpPr>
        <p:spPr>
          <a:xfrm>
            <a:off x="2118167" y="2326511"/>
            <a:ext cx="2442258" cy="18056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ιδέα για απελευθέρωση</a:t>
            </a:r>
          </a:p>
        </p:txBody>
      </p:sp>
      <p:sp>
        <p:nvSpPr>
          <p:cNvPr id="6" name="Oval 5"/>
          <p:cNvSpPr/>
          <p:nvPr/>
        </p:nvSpPr>
        <p:spPr>
          <a:xfrm>
            <a:off x="8148578" y="2592729"/>
            <a:ext cx="2372809" cy="1655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πνευματικός φωτισμός</a:t>
            </a:r>
          </a:p>
        </p:txBody>
      </p:sp>
      <p:sp>
        <p:nvSpPr>
          <p:cNvPr id="7" name="Oval 6"/>
          <p:cNvSpPr/>
          <p:nvPr/>
        </p:nvSpPr>
        <p:spPr>
          <a:xfrm>
            <a:off x="5376440" y="4548850"/>
            <a:ext cx="2222339" cy="1412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ανάγκη για εθνική γλώσσα</a:t>
            </a:r>
          </a:p>
        </p:txBody>
      </p:sp>
      <p:cxnSp>
        <p:nvCxnSpPr>
          <p:cNvPr id="9" name="Straight Arrow Connector 8"/>
          <p:cNvCxnSpPr/>
          <p:nvPr/>
        </p:nvCxnSpPr>
        <p:spPr>
          <a:xfrm flipH="1">
            <a:off x="4653023" y="3507129"/>
            <a:ext cx="509286" cy="925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891514" y="4247909"/>
            <a:ext cx="451413" cy="2083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430947" y="3229336"/>
            <a:ext cx="613458" cy="2777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051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Ελληνικο γλωσσικο ζητημα</a:t>
            </a:r>
            <a:br>
              <a:rPr lang="el-GR" dirty="0"/>
            </a:br>
            <a:r>
              <a:rPr lang="el-GR" dirty="0"/>
              <a:t>- ποια γλωσσα</a:t>
            </a:r>
          </a:p>
        </p:txBody>
      </p:sp>
      <p:sp>
        <p:nvSpPr>
          <p:cNvPr id="3" name="Content Placeholder 2"/>
          <p:cNvSpPr>
            <a:spLocks noGrp="1"/>
          </p:cNvSpPr>
          <p:nvPr>
            <p:ph idx="1"/>
          </p:nvPr>
        </p:nvSpPr>
        <p:spPr/>
        <p:txBody>
          <a:bodyPr>
            <a:normAutofit/>
          </a:bodyPr>
          <a:lstStyle/>
          <a:p>
            <a:pPr algn="just"/>
            <a:r>
              <a:rPr lang="el-GR" sz="2500" dirty="0"/>
              <a:t>οι </a:t>
            </a:r>
            <a:r>
              <a:rPr lang="el-GR" sz="2500" b="1" dirty="0">
                <a:solidFill>
                  <a:schemeClr val="accent1"/>
                </a:solidFill>
              </a:rPr>
              <a:t>αρχαϊστές</a:t>
            </a:r>
            <a:r>
              <a:rPr lang="el-GR" sz="2500" dirty="0"/>
              <a:t> (όπως ο `Ανθιμος Γαζής, ο Νεόφυτος Δούκας, ο Παναγιώτης Κοδρικάς) </a:t>
            </a:r>
          </a:p>
          <a:p>
            <a:pPr algn="just">
              <a:buFontTx/>
              <a:buChar char="-"/>
            </a:pPr>
            <a:r>
              <a:rPr lang="el-GR" sz="2500" dirty="0"/>
              <a:t>το έθνος έχει ξεπέσει πνευματικά </a:t>
            </a:r>
          </a:p>
          <a:p>
            <a:pPr algn="just">
              <a:buFontTx/>
              <a:buChar char="-"/>
            </a:pPr>
            <a:r>
              <a:rPr lang="el-GR" sz="2500" dirty="0"/>
              <a:t>αποδίδουν τον ξεπεσμό αυτό στο χάσιμο της αρχαίας γλώσσας την οποία και προσπαθούν να ξαναζωντανέψουν.</a:t>
            </a:r>
          </a:p>
          <a:p>
            <a:pPr algn="just"/>
            <a:r>
              <a:rPr lang="el-GR" sz="2500" dirty="0"/>
              <a:t>οι </a:t>
            </a:r>
            <a:r>
              <a:rPr lang="el-GR" sz="2500" b="1" dirty="0">
                <a:solidFill>
                  <a:schemeClr val="accent1"/>
                </a:solidFill>
              </a:rPr>
              <a:t>δημοτικιστές</a:t>
            </a:r>
            <a:r>
              <a:rPr lang="el-GR" sz="2500" dirty="0"/>
              <a:t> (όπως ο Ρήγας, ο Χριστόπουλος, ο Βηλαράς και αργότερα ο Σολωμός)</a:t>
            </a:r>
          </a:p>
          <a:p>
            <a:pPr marL="0" indent="0" algn="just">
              <a:buNone/>
            </a:pPr>
            <a:r>
              <a:rPr lang="el-GR" sz="2500" dirty="0"/>
              <a:t>- επιθυμούν να κάνουν εθνική την προφορική  ομιλούμενη γλώσσα</a:t>
            </a:r>
          </a:p>
        </p:txBody>
      </p:sp>
    </p:spTree>
    <p:extLst>
      <p:ext uri="{BB962C8B-B14F-4D97-AF65-F5344CB8AC3E}">
        <p14:creationId xmlns:p14="http://schemas.microsoft.com/office/powerpoint/2010/main" val="1203505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Ελληνικο γλωσσικο ζητημα</a:t>
            </a:r>
            <a:br>
              <a:rPr lang="el-GR" dirty="0"/>
            </a:br>
            <a:r>
              <a:rPr lang="el-GR" dirty="0"/>
              <a:t>- ποια γλωσσα</a:t>
            </a:r>
          </a:p>
        </p:txBody>
      </p:sp>
      <p:sp>
        <p:nvSpPr>
          <p:cNvPr id="3" name="Content Placeholder 2"/>
          <p:cNvSpPr>
            <a:spLocks noGrp="1"/>
          </p:cNvSpPr>
          <p:nvPr>
            <p:ph idx="1"/>
          </p:nvPr>
        </p:nvSpPr>
        <p:spPr/>
        <p:txBody>
          <a:bodyPr>
            <a:normAutofit/>
          </a:bodyPr>
          <a:lstStyle/>
          <a:p>
            <a:r>
              <a:rPr lang="el-GR" sz="2500" b="1" dirty="0">
                <a:solidFill>
                  <a:schemeClr val="accent1"/>
                </a:solidFill>
              </a:rPr>
              <a:t>ενδιάμεσος δρόμος </a:t>
            </a:r>
            <a:r>
              <a:rPr lang="el-GR" sz="2500" dirty="0"/>
              <a:t>ο Κοραής (1743 - 1833) </a:t>
            </a:r>
          </a:p>
          <a:p>
            <a:pPr>
              <a:buFontTx/>
              <a:buChar char="-"/>
            </a:pPr>
            <a:r>
              <a:rPr lang="el-GR" sz="2500" dirty="0"/>
              <a:t>παίρνει ως βάση του την προφορική γλώσσα </a:t>
            </a:r>
          </a:p>
          <a:p>
            <a:pPr>
              <a:buFontTx/>
              <a:buChar char="-"/>
            </a:pPr>
            <a:r>
              <a:rPr lang="el-GR" sz="2500" dirty="0"/>
              <a:t>προσπαθεί να την «καθαρίσει», να την «καλλωπίσει» απορρίπτοντας τα τουρκικά δάνεια και τα έντονα ιδιωματικά στοιχεία. </a:t>
            </a:r>
          </a:p>
          <a:p>
            <a:pPr marL="0" indent="0">
              <a:buNone/>
            </a:pPr>
            <a:endParaRPr lang="el-GR" sz="2500" dirty="0"/>
          </a:p>
          <a:p>
            <a:pPr marL="0" indent="0">
              <a:buNone/>
            </a:pPr>
            <a:r>
              <a:rPr lang="el-GR" sz="2500" dirty="0"/>
              <a:t>[Η δημοτική καθιερώνεται ως επίσημη γλώσσα, μόλις το 1976].</a:t>
            </a:r>
          </a:p>
        </p:txBody>
      </p:sp>
    </p:spTree>
    <p:extLst>
      <p:ext uri="{BB962C8B-B14F-4D97-AF65-F5344CB8AC3E}">
        <p14:creationId xmlns:p14="http://schemas.microsoft.com/office/powerpoint/2010/main" val="532420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Χαρακτηριστικα </a:t>
            </a:r>
          </a:p>
        </p:txBody>
      </p:sp>
      <p:sp>
        <p:nvSpPr>
          <p:cNvPr id="3" name="Content Placeholder 2"/>
          <p:cNvSpPr>
            <a:spLocks noGrp="1"/>
          </p:cNvSpPr>
          <p:nvPr>
            <p:ph idx="1"/>
          </p:nvPr>
        </p:nvSpPr>
        <p:spPr/>
        <p:txBody>
          <a:bodyPr/>
          <a:lstStyle/>
          <a:p>
            <a:endParaRPr lang="el-GR" dirty="0"/>
          </a:p>
          <a:p>
            <a:endParaRPr lang="el-GR" dirty="0"/>
          </a:p>
          <a:p>
            <a:endParaRPr lang="el-GR" dirty="0"/>
          </a:p>
          <a:p>
            <a:endParaRPr lang="el-GR" dirty="0"/>
          </a:p>
          <a:p>
            <a:r>
              <a:rPr lang="el-GR" dirty="0"/>
              <a:t>επίσημος λόγος 						ανεπίσημος λόγος</a:t>
            </a:r>
          </a:p>
        </p:txBody>
      </p:sp>
      <p:sp>
        <p:nvSpPr>
          <p:cNvPr id="4" name="Rectangle 3"/>
          <p:cNvSpPr/>
          <p:nvPr/>
        </p:nvSpPr>
        <p:spPr>
          <a:xfrm>
            <a:off x="3599727" y="2349661"/>
            <a:ext cx="5463251" cy="1215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λειτουργική διαφοροποίηση μεταξύ υψηλής και χαμηλής ποικιλίας</a:t>
            </a:r>
          </a:p>
        </p:txBody>
      </p:sp>
      <p:sp>
        <p:nvSpPr>
          <p:cNvPr id="5" name="Oval 4"/>
          <p:cNvSpPr/>
          <p:nvPr/>
        </p:nvSpPr>
        <p:spPr>
          <a:xfrm>
            <a:off x="1770927" y="4514126"/>
            <a:ext cx="1828800" cy="10590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υψηλή ποικιλία</a:t>
            </a:r>
          </a:p>
        </p:txBody>
      </p:sp>
      <p:sp>
        <p:nvSpPr>
          <p:cNvPr id="6" name="Oval 5"/>
          <p:cNvSpPr/>
          <p:nvPr/>
        </p:nvSpPr>
        <p:spPr>
          <a:xfrm>
            <a:off x="8912507" y="4514126"/>
            <a:ext cx="1747777" cy="1203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χαμηλή ποικιλία</a:t>
            </a:r>
          </a:p>
        </p:txBody>
      </p:sp>
      <p:sp>
        <p:nvSpPr>
          <p:cNvPr id="7" name="Rounded Rectangle 6"/>
          <p:cNvSpPr/>
          <p:nvPr/>
        </p:nvSpPr>
        <p:spPr>
          <a:xfrm>
            <a:off x="5069712" y="4957765"/>
            <a:ext cx="2187615" cy="5324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γελοιοποίηση</a:t>
            </a:r>
          </a:p>
        </p:txBody>
      </p:sp>
      <p:sp>
        <p:nvSpPr>
          <p:cNvPr id="8" name="Right Arrow 7"/>
          <p:cNvSpPr/>
          <p:nvPr/>
        </p:nvSpPr>
        <p:spPr>
          <a:xfrm>
            <a:off x="4271058" y="5116010"/>
            <a:ext cx="38196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ight Arrow 8"/>
          <p:cNvSpPr/>
          <p:nvPr/>
        </p:nvSpPr>
        <p:spPr>
          <a:xfrm>
            <a:off x="7755038" y="5161729"/>
            <a:ext cx="60188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Left Arrow 9"/>
          <p:cNvSpPr/>
          <p:nvPr/>
        </p:nvSpPr>
        <p:spPr>
          <a:xfrm>
            <a:off x="4271058" y="5382228"/>
            <a:ext cx="381965"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Left Arrow 10"/>
          <p:cNvSpPr/>
          <p:nvPr/>
        </p:nvSpPr>
        <p:spPr>
          <a:xfrm>
            <a:off x="7755038" y="5427947"/>
            <a:ext cx="601884"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08430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Χαρακτηριστικα</a:t>
            </a:r>
          </a:p>
        </p:txBody>
      </p:sp>
      <p:sp>
        <p:nvSpPr>
          <p:cNvPr id="3" name="Content Placeholder 2"/>
          <p:cNvSpPr>
            <a:spLocks noGrp="1"/>
          </p:cNvSpPr>
          <p:nvPr>
            <p:ph idx="1"/>
          </p:nvPr>
        </p:nvSpPr>
        <p:spPr/>
        <p:txBody>
          <a:bodyPr/>
          <a:lstStyle/>
          <a:p>
            <a:endParaRPr lang="el-GR" dirty="0"/>
          </a:p>
        </p:txBody>
      </p:sp>
      <p:sp>
        <p:nvSpPr>
          <p:cNvPr id="4" name="Rectangle 3"/>
          <p:cNvSpPr/>
          <p:nvPr/>
        </p:nvSpPr>
        <p:spPr>
          <a:xfrm>
            <a:off x="3802047" y="2518579"/>
            <a:ext cx="4953965" cy="1458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t>διαφορά κύρους</a:t>
            </a:r>
          </a:p>
        </p:txBody>
      </p:sp>
      <p:sp>
        <p:nvSpPr>
          <p:cNvPr id="5" name="Rectangle 4"/>
          <p:cNvSpPr/>
          <p:nvPr/>
        </p:nvSpPr>
        <p:spPr>
          <a:xfrm rot="21216146">
            <a:off x="1517533" y="3959758"/>
            <a:ext cx="3257071" cy="1786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υψηλή ποικιλία</a:t>
            </a:r>
          </a:p>
          <a:p>
            <a:pPr algn="ctr"/>
            <a:r>
              <a:rPr lang="el-GR" sz="2400" dirty="0"/>
              <a:t>θεωρείται πιο ορθή, πιο λογική, πιο ικανή να εκφράσει σύνθετες σκέψεις</a:t>
            </a:r>
            <a:endParaRPr lang="en-GB" sz="2400" dirty="0"/>
          </a:p>
        </p:txBody>
      </p:sp>
      <p:sp>
        <p:nvSpPr>
          <p:cNvPr id="6" name="Rectangle 5"/>
          <p:cNvSpPr/>
          <p:nvPr/>
        </p:nvSpPr>
        <p:spPr>
          <a:xfrm rot="1166182">
            <a:off x="7922152" y="4226463"/>
            <a:ext cx="2929812" cy="1574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χαμηλή ποικιλία</a:t>
            </a:r>
          </a:p>
          <a:p>
            <a:pPr algn="ctr"/>
            <a:r>
              <a:rPr lang="el-GR" sz="2400" dirty="0"/>
              <a:t>θεωρείται</a:t>
            </a:r>
          </a:p>
          <a:p>
            <a:pPr algn="ctr"/>
            <a:r>
              <a:rPr lang="el-GR" sz="2400" dirty="0"/>
              <a:t>ατελής, ελλιπής, φθορά</a:t>
            </a:r>
            <a:endParaRPr lang="en-GB" sz="2400" dirty="0"/>
          </a:p>
        </p:txBody>
      </p:sp>
    </p:spTree>
    <p:extLst>
      <p:ext uri="{BB962C8B-B14F-4D97-AF65-F5344CB8AC3E}">
        <p14:creationId xmlns:p14="http://schemas.microsoft.com/office/powerpoint/2010/main" val="1374175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Χαρακτηριστικα</a:t>
            </a:r>
          </a:p>
        </p:txBody>
      </p:sp>
      <p:sp>
        <p:nvSpPr>
          <p:cNvPr id="3" name="Content Placeholder 2"/>
          <p:cNvSpPr>
            <a:spLocks noGrp="1"/>
          </p:cNvSpPr>
          <p:nvPr>
            <p:ph idx="1"/>
          </p:nvPr>
        </p:nvSpPr>
        <p:spPr/>
        <p:txBody>
          <a:bodyPr/>
          <a:lstStyle/>
          <a:p>
            <a:endParaRPr lang="el-GR"/>
          </a:p>
        </p:txBody>
      </p:sp>
      <p:sp>
        <p:nvSpPr>
          <p:cNvPr id="4" name="Rectangle 3"/>
          <p:cNvSpPr/>
          <p:nvPr/>
        </p:nvSpPr>
        <p:spPr>
          <a:xfrm>
            <a:off x="2804160" y="2696900"/>
            <a:ext cx="6988022" cy="2618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Υπάρχει μεγάλη λογοτεχνική κληρονομιά γραμμένη σε γλωσσικές μορφές συγγενέστερες προς την υψηλή και όχι τη χαμηλή ποικιλία </a:t>
            </a:r>
          </a:p>
        </p:txBody>
      </p:sp>
    </p:spTree>
    <p:extLst>
      <p:ext uri="{BB962C8B-B14F-4D97-AF65-F5344CB8AC3E}">
        <p14:creationId xmlns:p14="http://schemas.microsoft.com/office/powerpoint/2010/main" val="1310717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Χαρακτηριστικα</a:t>
            </a:r>
          </a:p>
        </p:txBody>
      </p:sp>
      <p:sp>
        <p:nvSpPr>
          <p:cNvPr id="3" name="Content Placeholder 2"/>
          <p:cNvSpPr>
            <a:spLocks noGrp="1"/>
          </p:cNvSpPr>
          <p:nvPr>
            <p:ph idx="1"/>
          </p:nvPr>
        </p:nvSpPr>
        <p:spPr/>
        <p:txBody>
          <a:bodyPr/>
          <a:lstStyle/>
          <a:p>
            <a:endParaRPr lang="el-GR"/>
          </a:p>
        </p:txBody>
      </p:sp>
      <p:sp>
        <p:nvSpPr>
          <p:cNvPr id="4" name="Rectangle 3"/>
          <p:cNvSpPr/>
          <p:nvPr/>
        </p:nvSpPr>
        <p:spPr>
          <a:xfrm>
            <a:off x="4074289" y="2286000"/>
            <a:ext cx="4433103" cy="1017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διαφορά στον τρόπο </a:t>
            </a:r>
          </a:p>
          <a:p>
            <a:pPr algn="ctr"/>
            <a:r>
              <a:rPr lang="el-GR" sz="2400" dirty="0"/>
              <a:t>απόκτησης της κάθε ποικιλίας</a:t>
            </a:r>
          </a:p>
          <a:p>
            <a:pPr algn="ctr"/>
            <a:endParaRPr lang="el-GR" dirty="0"/>
          </a:p>
        </p:txBody>
      </p:sp>
      <p:sp>
        <p:nvSpPr>
          <p:cNvPr id="5" name="Rectangle 4"/>
          <p:cNvSpPr/>
          <p:nvPr/>
        </p:nvSpPr>
        <p:spPr>
          <a:xfrm>
            <a:off x="1474237" y="3853544"/>
            <a:ext cx="4553339" cy="1091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t>χαμηλή ποικιλία </a:t>
            </a:r>
          </a:p>
          <a:p>
            <a:pPr algn="ctr"/>
            <a:r>
              <a:rPr lang="el-GR" sz="2000" dirty="0"/>
              <a:t>κατάκτηση με φυσικό τρόπο (μητρική γλώσσα)</a:t>
            </a:r>
            <a:endParaRPr lang="en-GB" sz="2000" dirty="0"/>
          </a:p>
        </p:txBody>
      </p:sp>
      <p:sp>
        <p:nvSpPr>
          <p:cNvPr id="6" name="Rectangle 5"/>
          <p:cNvSpPr/>
          <p:nvPr/>
        </p:nvSpPr>
        <p:spPr>
          <a:xfrm>
            <a:off x="7147247" y="3853543"/>
            <a:ext cx="3844213" cy="13436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t>υψηλή  ποικιλία </a:t>
            </a:r>
          </a:p>
          <a:p>
            <a:pPr algn="ctr"/>
            <a:r>
              <a:rPr lang="el-GR" sz="2000" dirty="0"/>
              <a:t>εκμάθηση μέσω της επίσημης διδακτικής διαδικασίας στο σχολείο</a:t>
            </a:r>
            <a:endParaRPr lang="en-GB" sz="2000" dirty="0"/>
          </a:p>
        </p:txBody>
      </p:sp>
    </p:spTree>
    <p:extLst>
      <p:ext uri="{BB962C8B-B14F-4D97-AF65-F5344CB8AC3E}">
        <p14:creationId xmlns:p14="http://schemas.microsoft.com/office/powerpoint/2010/main" val="2777138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Γλωσσεσ του κοσμου</a:t>
            </a:r>
            <a:br>
              <a:rPr lang="el-GR" dirty="0"/>
            </a:br>
            <a:r>
              <a:rPr lang="el-GR" sz="2000" dirty="0"/>
              <a:t>ΣΤΑΤΙΣΤΙΚΑ</a:t>
            </a:r>
          </a:p>
        </p:txBody>
      </p:sp>
      <p:sp>
        <p:nvSpPr>
          <p:cNvPr id="3" name="Content Placeholder 2"/>
          <p:cNvSpPr>
            <a:spLocks noGrp="1"/>
          </p:cNvSpPr>
          <p:nvPr>
            <p:ph idx="1"/>
          </p:nvPr>
        </p:nvSpPr>
        <p:spPr>
          <a:xfrm>
            <a:off x="1069848" y="2121408"/>
            <a:ext cx="10058400" cy="4528774"/>
          </a:xfrm>
        </p:spPr>
        <p:txBody>
          <a:bodyPr>
            <a:normAutofit/>
          </a:bodyPr>
          <a:lstStyle/>
          <a:p>
            <a:endParaRPr lang="el-GR" b="1" dirty="0"/>
          </a:p>
          <a:p>
            <a:r>
              <a:rPr lang="el-GR" b="1" dirty="0">
                <a:solidFill>
                  <a:schemeClr val="accent1"/>
                </a:solidFill>
              </a:rPr>
              <a:t>μικρός αριθμός </a:t>
            </a:r>
            <a:r>
              <a:rPr lang="el-GR" b="1" dirty="0"/>
              <a:t>γλωσσών μιλιούνται από το μεγαλύτερο μέρος του παγκόσμιου πληθυσμού (</a:t>
            </a:r>
            <a:r>
              <a:rPr lang="el-GR" dirty="0"/>
              <a:t>πάνω από το 50% του παγκόσμιου πληθυσμού )</a:t>
            </a:r>
          </a:p>
          <a:p>
            <a:endParaRPr lang="el-GR" b="1" dirty="0"/>
          </a:p>
          <a:p>
            <a:r>
              <a:rPr lang="el-GR" b="1" dirty="0">
                <a:solidFill>
                  <a:schemeClr val="accent1"/>
                </a:solidFill>
              </a:rPr>
              <a:t>μεγάλος αριθμός </a:t>
            </a:r>
            <a:r>
              <a:rPr lang="el-GR" b="1" dirty="0"/>
              <a:t>γλωσσών που μιλιούνται από χιλιάδες ή εκατοντάδες ομιλητές/τριες</a:t>
            </a:r>
          </a:p>
        </p:txBody>
      </p:sp>
    </p:spTree>
    <p:extLst>
      <p:ext uri="{BB962C8B-B14F-4D97-AF65-F5344CB8AC3E}">
        <p14:creationId xmlns:p14="http://schemas.microsoft.com/office/powerpoint/2010/main" val="2934822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χαρακτηριστικα</a:t>
            </a:r>
            <a:endParaRPr lang="en-GB" dirty="0"/>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4124131" y="2547256"/>
            <a:ext cx="435739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βαθμός κωδικοποίησης</a:t>
            </a:r>
            <a:endParaRPr lang="en-GB" sz="2400" dirty="0"/>
          </a:p>
        </p:txBody>
      </p:sp>
      <p:sp>
        <p:nvSpPr>
          <p:cNvPr id="5" name="Rectangle 4"/>
          <p:cNvSpPr/>
          <p:nvPr/>
        </p:nvSpPr>
        <p:spPr>
          <a:xfrm rot="20830441">
            <a:off x="6341189" y="3865164"/>
            <a:ext cx="3725891" cy="1553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a:p>
            <a:pPr algn="ctr"/>
            <a:endParaRPr lang="el-GR" dirty="0"/>
          </a:p>
          <a:p>
            <a:pPr algn="ctr"/>
            <a:r>
              <a:rPr lang="el-GR" sz="2400" dirty="0"/>
              <a:t>υψηλή ποικιλία: </a:t>
            </a:r>
          </a:p>
          <a:p>
            <a:pPr algn="ctr"/>
            <a:r>
              <a:rPr lang="el-GR" sz="2400" dirty="0"/>
              <a:t>λεξικά, </a:t>
            </a:r>
          </a:p>
          <a:p>
            <a:pPr algn="ctr"/>
            <a:r>
              <a:rPr lang="el-GR" sz="2400" dirty="0"/>
              <a:t>γραμματική, </a:t>
            </a:r>
          </a:p>
          <a:p>
            <a:pPr algn="ctr"/>
            <a:r>
              <a:rPr lang="el-GR" sz="2400" dirty="0"/>
              <a:t>ορθογραφικός οδηγός</a:t>
            </a:r>
          </a:p>
          <a:p>
            <a:pPr algn="ctr"/>
            <a:endParaRPr lang="el-GR" dirty="0"/>
          </a:p>
          <a:p>
            <a:pPr algn="ctr"/>
            <a:endParaRPr lang="en-GB" dirty="0"/>
          </a:p>
        </p:txBody>
      </p:sp>
    </p:spTree>
    <p:extLst>
      <p:ext uri="{BB962C8B-B14F-4D97-AF65-F5344CB8AC3E}">
        <p14:creationId xmlns:p14="http://schemas.microsoft.com/office/powerpoint/2010/main" val="3003163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χαρακτηριστικα</a:t>
            </a:r>
            <a:endParaRPr lang="en-GB" dirty="0"/>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4851918" y="2491273"/>
            <a:ext cx="3209731" cy="933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t>όροι</a:t>
            </a:r>
            <a:endParaRPr lang="en-GB" sz="2800" dirty="0"/>
          </a:p>
        </p:txBody>
      </p:sp>
      <p:sp>
        <p:nvSpPr>
          <p:cNvPr id="5" name="Rectangle 4"/>
          <p:cNvSpPr/>
          <p:nvPr/>
        </p:nvSpPr>
        <p:spPr>
          <a:xfrm>
            <a:off x="4208105" y="4096138"/>
            <a:ext cx="4982547" cy="8864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t>υψηλή ποικιλία:  τεχνικοί, επιστημονικοί, </a:t>
            </a:r>
          </a:p>
          <a:p>
            <a:pPr algn="ctr"/>
            <a:r>
              <a:rPr lang="el-GR" sz="2000" dirty="0"/>
              <a:t>φιλοσοφικοί όροι</a:t>
            </a:r>
            <a:endParaRPr lang="en-GB" sz="2000" dirty="0"/>
          </a:p>
        </p:txBody>
      </p:sp>
    </p:spTree>
    <p:extLst>
      <p:ext uri="{BB962C8B-B14F-4D97-AF65-F5344CB8AC3E}">
        <p14:creationId xmlns:p14="http://schemas.microsoft.com/office/powerpoint/2010/main" val="2581842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Χαρακτηριστικα</a:t>
            </a:r>
          </a:p>
        </p:txBody>
      </p:sp>
      <p:sp>
        <p:nvSpPr>
          <p:cNvPr id="4" name="Rectangle 3"/>
          <p:cNvSpPr/>
          <p:nvPr/>
        </p:nvSpPr>
        <p:spPr>
          <a:xfrm>
            <a:off x="1889760" y="2332652"/>
            <a:ext cx="7674118" cy="29952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Η κοινωνική διγλωσσία μπορεί να διατηρηθεί για αιώνες και από τη συνύπαρξη της υψηλής με τη χαμηλή ποικιλία μπορεί να προκύψουν ενδιάμεσες γλωσσικές μορφές, εξαιτίας του δανεισμού στοιχείων από την υψηλή στη χαμηλή ποικιλία ή και αντίστροφα.</a:t>
            </a:r>
          </a:p>
        </p:txBody>
      </p:sp>
    </p:spTree>
    <p:extLst>
      <p:ext uri="{BB962C8B-B14F-4D97-AF65-F5344CB8AC3E}">
        <p14:creationId xmlns:p14="http://schemas.microsoft.com/office/powerpoint/2010/main" val="546542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Χαρακτηριστικα</a:t>
            </a:r>
          </a:p>
        </p:txBody>
      </p:sp>
      <p:sp>
        <p:nvSpPr>
          <p:cNvPr id="4" name="Rectangle 3"/>
          <p:cNvSpPr/>
          <p:nvPr/>
        </p:nvSpPr>
        <p:spPr>
          <a:xfrm>
            <a:off x="2145792" y="2442258"/>
            <a:ext cx="8183195" cy="2922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Η υψηλή ποικιλία έχει συνήθως δομή συνθετικής γλώσσας με πλουσιότερη κλιτική μορφολογία, σε αντίθεση με την χαμηλή ποικιλία που έχει συνήθως δομή αναλυτικής γλώσσας</a:t>
            </a:r>
          </a:p>
        </p:txBody>
      </p:sp>
    </p:spTree>
    <p:extLst>
      <p:ext uri="{BB962C8B-B14F-4D97-AF65-F5344CB8AC3E}">
        <p14:creationId xmlns:p14="http://schemas.microsoft.com/office/powerpoint/2010/main" val="2305173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χαρακτηριστικα</a:t>
            </a:r>
            <a:endParaRPr lang="en-GB" dirty="0"/>
          </a:p>
        </p:txBody>
      </p:sp>
      <p:sp>
        <p:nvSpPr>
          <p:cNvPr id="3" name="Content Placeholder 2"/>
          <p:cNvSpPr>
            <a:spLocks noGrp="1"/>
          </p:cNvSpPr>
          <p:nvPr>
            <p:ph idx="1"/>
          </p:nvPr>
        </p:nvSpPr>
        <p:spPr/>
        <p:txBody>
          <a:bodyPr/>
          <a:lstStyle/>
          <a:p>
            <a:endParaRPr lang="en-GB"/>
          </a:p>
        </p:txBody>
      </p:sp>
      <p:sp>
        <p:nvSpPr>
          <p:cNvPr id="4" name="Rectangle 3"/>
          <p:cNvSpPr/>
          <p:nvPr/>
        </p:nvSpPr>
        <p:spPr>
          <a:xfrm>
            <a:off x="3293706" y="2780522"/>
            <a:ext cx="6279502" cy="1763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a:t>
            </a:r>
          </a:p>
          <a:p>
            <a:pPr algn="ctr"/>
            <a:r>
              <a:rPr lang="el-GR" sz="2400" dirty="0"/>
              <a:t>Μεταξύ της χαμηλής και της υψηλής ποικιλίας δεν παρατηρούνται συνήθως σημαντικές φωνολογικές διαφορές </a:t>
            </a:r>
          </a:p>
          <a:p>
            <a:pPr algn="ctr"/>
            <a:r>
              <a:rPr lang="el-GR" sz="2400" dirty="0"/>
              <a:t>π.χ. εχθές. χτες</a:t>
            </a:r>
          </a:p>
        </p:txBody>
      </p:sp>
    </p:spTree>
    <p:extLst>
      <p:ext uri="{BB962C8B-B14F-4D97-AF65-F5344CB8AC3E}">
        <p14:creationId xmlns:p14="http://schemas.microsoft.com/office/powerpoint/2010/main" val="4103810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ΔΙΕΥΡΥΝΣΗ ΤΟΥ ΟΡΟΥ</a:t>
            </a:r>
          </a:p>
        </p:txBody>
      </p:sp>
      <p:sp>
        <p:nvSpPr>
          <p:cNvPr id="4" name="Rectangle 3"/>
          <p:cNvSpPr/>
          <p:nvPr/>
        </p:nvSpPr>
        <p:spPr>
          <a:xfrm>
            <a:off x="3576577" y="2544187"/>
            <a:ext cx="6500484" cy="2307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περιπτώσεις που αναφέρονται τόσο σε διαφορετικές λειτουργικές ποικιλίες όσο και σε διαλέκτους και διαφορετικές (πλειονοτικές – μειονοτικές) γλώσσες. </a:t>
            </a:r>
          </a:p>
        </p:txBody>
      </p:sp>
    </p:spTree>
    <p:extLst>
      <p:ext uri="{BB962C8B-B14F-4D97-AF65-F5344CB8AC3E}">
        <p14:creationId xmlns:p14="http://schemas.microsoft.com/office/powerpoint/2010/main" val="897372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θανατοσ γλωσσασ απο κατω προσ τα πανω </a:t>
            </a:r>
            <a:r>
              <a:rPr lang="el-GR" sz="2200" dirty="0"/>
              <a:t>(bottom-to-top language death)</a:t>
            </a:r>
            <a:br>
              <a:rPr lang="el-GR" sz="2200" dirty="0"/>
            </a:br>
            <a:endParaRPr lang="el-GR" sz="2200" dirty="0"/>
          </a:p>
        </p:txBody>
      </p:sp>
      <p:sp>
        <p:nvSpPr>
          <p:cNvPr id="3" name="Content Placeholder 2"/>
          <p:cNvSpPr>
            <a:spLocks noGrp="1"/>
          </p:cNvSpPr>
          <p:nvPr>
            <p:ph idx="1"/>
          </p:nvPr>
        </p:nvSpPr>
        <p:spPr/>
        <p:txBody>
          <a:bodyPr/>
          <a:lstStyle/>
          <a:p>
            <a:endParaRPr lang="el-GR" b="1" dirty="0"/>
          </a:p>
          <a:p>
            <a:r>
              <a:rPr lang="el-GR" sz="2600" b="1" dirty="0"/>
              <a:t>η γλώσσα </a:t>
            </a:r>
            <a:r>
              <a:rPr lang="el-GR" sz="2600" b="1" dirty="0">
                <a:solidFill>
                  <a:schemeClr val="accent1"/>
                </a:solidFill>
              </a:rPr>
              <a:t>παύει να χρησιμοποιείται </a:t>
            </a:r>
            <a:r>
              <a:rPr lang="el-GR" sz="2600" b="1" dirty="0"/>
              <a:t>στην καθημερινή επικοινωνία αλλά διατηρείται </a:t>
            </a:r>
            <a:r>
              <a:rPr lang="el-GR" sz="2600" b="1" dirty="0">
                <a:solidFill>
                  <a:schemeClr val="accent1"/>
                </a:solidFill>
              </a:rPr>
              <a:t>σε πιο τυπικές περιστάσεις </a:t>
            </a:r>
          </a:p>
          <a:p>
            <a:endParaRPr lang="el-GR" sz="2600" b="1" dirty="0"/>
          </a:p>
          <a:p>
            <a:pPr marL="0" indent="0">
              <a:buNone/>
            </a:pPr>
            <a:r>
              <a:rPr lang="el-GR" sz="2600" b="1" dirty="0"/>
              <a:t>   π.χ. τα λατινικά σε εκκλησιαστικές τελετουργίες </a:t>
            </a:r>
          </a:p>
          <a:p>
            <a:pPr marL="0" indent="0">
              <a:buNone/>
            </a:pPr>
            <a:endParaRPr lang="el-GR" b="1" dirty="0"/>
          </a:p>
        </p:txBody>
      </p:sp>
    </p:spTree>
    <p:extLst>
      <p:ext uri="{BB962C8B-B14F-4D97-AF65-F5344CB8AC3E}">
        <p14:creationId xmlns:p14="http://schemas.microsoft.com/office/powerpoint/2010/main" val="3088113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τυποι γλωσσικου θανατου</a:t>
            </a:r>
          </a:p>
        </p:txBody>
      </p:sp>
      <p:sp>
        <p:nvSpPr>
          <p:cNvPr id="3" name="Content Placeholder 2"/>
          <p:cNvSpPr>
            <a:spLocks noGrp="1"/>
          </p:cNvSpPr>
          <p:nvPr>
            <p:ph idx="1"/>
          </p:nvPr>
        </p:nvSpPr>
        <p:spPr>
          <a:xfrm>
            <a:off x="737339" y="1822150"/>
            <a:ext cx="10723418" cy="4050792"/>
          </a:xfrm>
        </p:spPr>
        <p:txBody>
          <a:bodyPr/>
          <a:lstStyle/>
          <a:p>
            <a:pPr marL="0" indent="0">
              <a:buNone/>
            </a:pPr>
            <a:endParaRPr lang="el-GR" b="1" dirty="0">
              <a:solidFill>
                <a:schemeClr val="accent1"/>
              </a:solidFill>
            </a:endParaRPr>
          </a:p>
          <a:p>
            <a:pPr marL="457200" indent="-457200">
              <a:buFont typeface="+mj-lt"/>
              <a:buAutoNum type="arabicPeriod"/>
            </a:pPr>
            <a:r>
              <a:rPr lang="el-GR" b="1" dirty="0">
                <a:solidFill>
                  <a:schemeClr val="accent1"/>
                </a:solidFill>
              </a:rPr>
              <a:t>ξαφνικός θάνατος</a:t>
            </a:r>
            <a:r>
              <a:rPr lang="el-GR" dirty="0"/>
              <a:t> (</a:t>
            </a:r>
            <a:r>
              <a:rPr lang="en-US" dirty="0"/>
              <a:t>sudden language death) </a:t>
            </a:r>
          </a:p>
          <a:p>
            <a:pPr marL="457200" indent="-457200">
              <a:buFont typeface="+mj-lt"/>
              <a:buAutoNum type="arabicPeriod"/>
            </a:pPr>
            <a:r>
              <a:rPr lang="el-GR" b="1" dirty="0">
                <a:solidFill>
                  <a:schemeClr val="accent1"/>
                </a:solidFill>
              </a:rPr>
              <a:t>ριζικός θάνατος </a:t>
            </a:r>
            <a:r>
              <a:rPr lang="el-GR" dirty="0"/>
              <a:t>(</a:t>
            </a:r>
            <a:r>
              <a:rPr lang="en-US" dirty="0"/>
              <a:t>radical language death)</a:t>
            </a:r>
          </a:p>
          <a:p>
            <a:pPr marL="457200" indent="-457200">
              <a:buFont typeface="+mj-lt"/>
              <a:buAutoNum type="arabicPeriod"/>
            </a:pPr>
            <a:r>
              <a:rPr lang="en-US" dirty="0"/>
              <a:t> </a:t>
            </a:r>
            <a:r>
              <a:rPr lang="el-GR" b="1" dirty="0">
                <a:solidFill>
                  <a:schemeClr val="accent1"/>
                </a:solidFill>
              </a:rPr>
              <a:t>σταδιακός γλωσσικός θάνατος </a:t>
            </a:r>
            <a:r>
              <a:rPr lang="el-GR" dirty="0"/>
              <a:t>(</a:t>
            </a:r>
            <a:r>
              <a:rPr lang="en-US" dirty="0"/>
              <a:t>gradual language death) </a:t>
            </a:r>
          </a:p>
          <a:p>
            <a:pPr marL="457200" indent="-457200">
              <a:buFont typeface="+mj-lt"/>
              <a:buAutoNum type="arabicPeriod"/>
            </a:pPr>
            <a:r>
              <a:rPr lang="el-GR" b="1" dirty="0">
                <a:solidFill>
                  <a:schemeClr val="accent1"/>
                </a:solidFill>
              </a:rPr>
              <a:t>θάνατος γλώσσας από κάτω προς τα πάνω </a:t>
            </a:r>
            <a:r>
              <a:rPr lang="el-GR" dirty="0"/>
              <a:t>(</a:t>
            </a:r>
            <a:r>
              <a:rPr lang="en-US" dirty="0"/>
              <a:t>bottom-to-top language death)</a:t>
            </a:r>
            <a:endParaRPr lang="el-GR" dirty="0"/>
          </a:p>
          <a:p>
            <a:pPr marL="457200" indent="-457200">
              <a:buFont typeface="+mj-lt"/>
              <a:buAutoNum type="arabicPeriod"/>
            </a:pPr>
            <a:endParaRPr lang="el-GR" dirty="0"/>
          </a:p>
          <a:p>
            <a:pPr algn="just">
              <a:lnSpc>
                <a:spcPct val="150000"/>
              </a:lnSpc>
            </a:pPr>
            <a:r>
              <a:rPr lang="el-GR" b="1" dirty="0"/>
              <a:t>Καθώς ο γλωσσικός θάνατος αποτελεί μια σύνθετη κοινωνικά διαδικασία ξεχωριστή για κάθε περίπτωση, οι παραπάνω κατηγορίες γλωσσικού θανάτου δεν είναι </a:t>
            </a:r>
            <a:r>
              <a:rPr lang="el-GR" b="1" dirty="0" err="1"/>
              <a:t>αλληλοαποκλειόμενες</a:t>
            </a:r>
            <a:r>
              <a:rPr lang="el-GR" b="1" dirty="0"/>
              <a:t>.</a:t>
            </a:r>
          </a:p>
          <a:p>
            <a:pPr marL="457200" indent="-457200">
              <a:buFont typeface="+mj-lt"/>
              <a:buAutoNum type="arabicPeriod"/>
            </a:pPr>
            <a:endParaRPr lang="en-US" dirty="0"/>
          </a:p>
          <a:p>
            <a:endParaRPr lang="el-GR" dirty="0"/>
          </a:p>
        </p:txBody>
      </p:sp>
    </p:spTree>
    <p:extLst>
      <p:ext uri="{BB962C8B-B14F-4D97-AF65-F5344CB8AC3E}">
        <p14:creationId xmlns:p14="http://schemas.microsoft.com/office/powerpoint/2010/main" val="398077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237741"/>
            <a:ext cx="10058400" cy="1609344"/>
          </a:xfrm>
        </p:spPr>
        <p:txBody>
          <a:bodyPr/>
          <a:lstStyle/>
          <a:p>
            <a:r>
              <a:rPr lang="el-GR" i="1" dirty="0"/>
              <a:t>ΠΙΤΖΙΝ &amp; </a:t>
            </a:r>
            <a:r>
              <a:rPr lang="el-GR" i="1" dirty="0" err="1"/>
              <a:t>Κρεολεσ</a:t>
            </a:r>
            <a:r>
              <a:rPr lang="el-GR" i="1" dirty="0"/>
              <a:t> ΓΛΩΣΣΕΣ</a:t>
            </a:r>
            <a:endParaRPr lang="en-US" dirty="0"/>
          </a:p>
        </p:txBody>
      </p:sp>
      <p:sp>
        <p:nvSpPr>
          <p:cNvPr id="3" name="Content Placeholder 2"/>
          <p:cNvSpPr>
            <a:spLocks noGrp="1"/>
          </p:cNvSpPr>
          <p:nvPr>
            <p:ph idx="1"/>
          </p:nvPr>
        </p:nvSpPr>
        <p:spPr>
          <a:xfrm>
            <a:off x="737339" y="1822150"/>
            <a:ext cx="10723418" cy="4050792"/>
          </a:xfrm>
        </p:spPr>
        <p:txBody>
          <a:bodyPr/>
          <a:lstStyle/>
          <a:p>
            <a:pPr marL="0" indent="0">
              <a:buNone/>
            </a:pPr>
            <a:endParaRPr lang="el-GR" b="1" dirty="0">
              <a:solidFill>
                <a:schemeClr val="accent1"/>
              </a:solidFill>
            </a:endParaRPr>
          </a:p>
          <a:p>
            <a:pPr marL="457200" indent="-457200">
              <a:buFont typeface="+mj-lt"/>
              <a:buAutoNum type="arabicPeriod"/>
            </a:pPr>
            <a:endParaRPr lang="en-US" dirty="0"/>
          </a:p>
          <a:p>
            <a:endParaRPr lang="el-GR" dirty="0"/>
          </a:p>
        </p:txBody>
      </p:sp>
      <p:sp>
        <p:nvSpPr>
          <p:cNvPr id="4" name="TextBox 3">
            <a:extLst>
              <a:ext uri="{FF2B5EF4-FFF2-40B4-BE49-F238E27FC236}">
                <a16:creationId xmlns:a16="http://schemas.microsoft.com/office/drawing/2014/main" id="{9E7C11A8-98E5-5B47-9481-B4681D19410A}"/>
              </a:ext>
            </a:extLst>
          </p:cNvPr>
          <p:cNvSpPr txBox="1"/>
          <p:nvPr/>
        </p:nvSpPr>
        <p:spPr>
          <a:xfrm>
            <a:off x="2466384" y="1872020"/>
            <a:ext cx="9160627" cy="4985980"/>
          </a:xfrm>
          <a:prstGeom prst="rect">
            <a:avLst/>
          </a:prstGeom>
          <a:noFill/>
        </p:spPr>
        <p:txBody>
          <a:bodyPr wrap="square" rtlCol="0">
            <a:spAutoFit/>
          </a:bodyPr>
          <a:lstStyle/>
          <a:p>
            <a:pPr algn="just"/>
            <a:r>
              <a:rPr lang="el-GR" sz="2000" i="1" dirty="0"/>
              <a:t>Σημείωση: </a:t>
            </a:r>
            <a:r>
              <a:rPr lang="el-GR" sz="2000" b="1" i="1" dirty="0">
                <a:solidFill>
                  <a:srgbClr val="C00000"/>
                </a:solidFill>
              </a:rPr>
              <a:t>Πίτζιν γλώσσες (</a:t>
            </a:r>
            <a:r>
              <a:rPr lang="en-US" sz="2000" b="1" i="1" dirty="0">
                <a:solidFill>
                  <a:srgbClr val="C00000"/>
                </a:solidFill>
              </a:rPr>
              <a:t>pidgin &lt; business): </a:t>
            </a:r>
            <a:r>
              <a:rPr lang="el-GR" sz="2000" b="1" i="1" dirty="0"/>
              <a:t>γλώσσες που αναπτύσσονται για να</a:t>
            </a:r>
            <a:r>
              <a:rPr lang="el-GR" sz="2000" b="1" dirty="0"/>
              <a:t> </a:t>
            </a:r>
            <a:r>
              <a:rPr lang="el-GR" sz="2000" b="1" i="1" dirty="0"/>
              <a:t>ικανοποιήσουν συγκεκριμένους επικοινωνιακούς σκοπούς σε σχέση με το εμπόριο (και</a:t>
            </a:r>
            <a:r>
              <a:rPr lang="el-GR" sz="2000" b="1" dirty="0"/>
              <a:t> </a:t>
            </a:r>
            <a:r>
              <a:rPr lang="el-GR" sz="2000" b="1" i="1" dirty="0"/>
              <a:t>ειδικότερα με το εμπόριο των σκλάβων). </a:t>
            </a:r>
          </a:p>
          <a:p>
            <a:pPr algn="just"/>
            <a:endParaRPr lang="el-GR" sz="2000" b="1" i="1" dirty="0"/>
          </a:p>
          <a:p>
            <a:pPr algn="just"/>
            <a:r>
              <a:rPr lang="el-GR" sz="2000" b="1" i="1" dirty="0"/>
              <a:t>Αναπτύχθηκαν σε μέρη του επονομαζόμενου Τρίτου Κόσμου  όπως η Καραϊβική, τα παράλια της Νότιας Αμερικής, τα παράλια της Αφρικής. </a:t>
            </a:r>
          </a:p>
          <a:p>
            <a:pPr algn="just"/>
            <a:endParaRPr lang="el-GR" sz="2000" b="1" i="1" dirty="0"/>
          </a:p>
          <a:p>
            <a:pPr algn="just"/>
            <a:r>
              <a:rPr lang="el-GR" sz="2000" b="1" i="1" dirty="0"/>
              <a:t>Ως βάση  τους έχουν γλώσσες των </a:t>
            </a:r>
            <a:r>
              <a:rPr lang="el-GR" sz="2000" b="1" i="1" dirty="0" err="1"/>
              <a:t>αποικοικρατών</a:t>
            </a:r>
            <a:r>
              <a:rPr lang="el-GR" sz="2000" b="1" i="1" dirty="0"/>
              <a:t> π.χ. αγγλική, γαλλική, ισπανική.</a:t>
            </a:r>
          </a:p>
          <a:p>
            <a:pPr algn="just"/>
            <a:endParaRPr lang="el-GR" sz="2000" b="1" dirty="0"/>
          </a:p>
          <a:p>
            <a:pPr algn="just"/>
            <a:r>
              <a:rPr lang="el-GR" sz="2000" b="1" i="1" dirty="0"/>
              <a:t>Αποτελούν γλώσσες χωρίς φυσικούς ομιλητές, γλώσσες επαφής/διαμεσολάβησης.</a:t>
            </a:r>
          </a:p>
          <a:p>
            <a:pPr algn="just"/>
            <a:endParaRPr lang="el-GR" sz="2000" i="1" dirty="0"/>
          </a:p>
          <a:p>
            <a:pPr algn="just"/>
            <a:r>
              <a:rPr lang="el-GR" sz="2000" b="1" i="1" dirty="0">
                <a:solidFill>
                  <a:srgbClr val="C00000"/>
                </a:solidFill>
              </a:rPr>
              <a:t>Η </a:t>
            </a:r>
            <a:r>
              <a:rPr lang="el-GR" sz="2000" b="1" i="1" dirty="0" err="1">
                <a:solidFill>
                  <a:srgbClr val="C00000"/>
                </a:solidFill>
              </a:rPr>
              <a:t>πίτζιν</a:t>
            </a:r>
            <a:r>
              <a:rPr lang="el-GR" sz="2000" b="1" dirty="0">
                <a:solidFill>
                  <a:srgbClr val="C00000"/>
                </a:solidFill>
              </a:rPr>
              <a:t> </a:t>
            </a:r>
            <a:r>
              <a:rPr lang="el-GR" sz="2000" b="1" i="1" dirty="0">
                <a:solidFill>
                  <a:srgbClr val="C00000"/>
                </a:solidFill>
              </a:rPr>
              <a:t>που γίνεται μητρική γλώσσα μιας νέας γενιάς ομιλητών λέγεται κρεολή.</a:t>
            </a:r>
            <a:endParaRPr lang="el-GR" sz="2000" b="1" dirty="0">
              <a:solidFill>
                <a:srgbClr val="C00000"/>
              </a:solidFill>
            </a:endParaRPr>
          </a:p>
          <a:p>
            <a:endParaRPr lang="el-GR" dirty="0"/>
          </a:p>
        </p:txBody>
      </p:sp>
      <p:pic>
        <p:nvPicPr>
          <p:cNvPr id="5" name="Picture 3" descr="comfused">
            <a:extLst>
              <a:ext uri="{FF2B5EF4-FFF2-40B4-BE49-F238E27FC236}">
                <a16:creationId xmlns:a16="http://schemas.microsoft.com/office/drawing/2014/main" id="{9D10FD4A-BE3B-C14D-9CEE-86EFD66323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37339" y="3071785"/>
            <a:ext cx="1355582" cy="2951163"/>
          </a:xfrm>
          <a:prstGeom prst="rect">
            <a:avLst/>
          </a:prstGeom>
          <a:noFill/>
          <a:ln w="19050">
            <a:solidFill>
              <a:srgbClr val="66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86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linds(horizontal)">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blinds(horizontal)">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blinds(horizontal)">
                                      <p:cBhvr>
                                        <p:cTn id="2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αιτια γλωσσικου θανατου</a:t>
            </a:r>
            <a:br>
              <a:rPr lang="el-GR" dirty="0"/>
            </a:br>
            <a:endParaRPr lang="el-GR" dirty="0"/>
          </a:p>
        </p:txBody>
      </p:sp>
      <p:sp>
        <p:nvSpPr>
          <p:cNvPr id="3" name="Content Placeholder 2"/>
          <p:cNvSpPr>
            <a:spLocks noGrp="1"/>
          </p:cNvSpPr>
          <p:nvPr>
            <p:ph idx="1"/>
          </p:nvPr>
        </p:nvSpPr>
        <p:spPr>
          <a:xfrm>
            <a:off x="485051" y="2012852"/>
            <a:ext cx="6098629" cy="4693334"/>
          </a:xfrm>
        </p:spPr>
        <p:txBody>
          <a:bodyPr>
            <a:normAutofit/>
          </a:bodyPr>
          <a:lstStyle/>
          <a:p>
            <a:r>
              <a:rPr lang="el-GR" sz="2500" b="1" dirty="0"/>
              <a:t>καταπίεση, </a:t>
            </a:r>
          </a:p>
          <a:p>
            <a:r>
              <a:rPr lang="el-GR" sz="2500" b="1" dirty="0"/>
              <a:t>ραγδαία μείωση του πληθυσμού, </a:t>
            </a:r>
          </a:p>
          <a:p>
            <a:r>
              <a:rPr lang="el-GR" sz="2500" b="1" dirty="0"/>
              <a:t>έλλειψη οικονομικών ευκαιριών, </a:t>
            </a:r>
          </a:p>
          <a:p>
            <a:r>
              <a:rPr lang="el-GR" sz="2500" b="1" dirty="0"/>
              <a:t>πυκνή επικοινωνία με άλλες περιοχές, </a:t>
            </a:r>
          </a:p>
          <a:p>
            <a:r>
              <a:rPr lang="el-GR" sz="2500" b="1" dirty="0"/>
              <a:t>εσωτερική και εξωτερική μετανάστευση, </a:t>
            </a:r>
          </a:p>
          <a:p>
            <a:r>
              <a:rPr lang="el-GR" sz="2500" b="1" dirty="0"/>
              <a:t>αστικοποίηση, </a:t>
            </a:r>
          </a:p>
          <a:p>
            <a:r>
              <a:rPr lang="el-GR" sz="2500" b="1" dirty="0"/>
              <a:t>υποχρεωτική εκπαίδευση, </a:t>
            </a:r>
          </a:p>
          <a:p>
            <a:endParaRPr lang="el-GR" dirty="0"/>
          </a:p>
          <a:p>
            <a:endParaRPr lang="el-GR" dirty="0"/>
          </a:p>
        </p:txBody>
      </p:sp>
      <p:sp>
        <p:nvSpPr>
          <p:cNvPr id="4" name="TextBox 3">
            <a:extLst>
              <a:ext uri="{FF2B5EF4-FFF2-40B4-BE49-F238E27FC236}">
                <a16:creationId xmlns:a16="http://schemas.microsoft.com/office/drawing/2014/main" id="{3057356C-34A8-4240-8BE8-346CB3FEC4B2}"/>
              </a:ext>
            </a:extLst>
          </p:cNvPr>
          <p:cNvSpPr txBox="1"/>
          <p:nvPr/>
        </p:nvSpPr>
        <p:spPr>
          <a:xfrm>
            <a:off x="2356381" y="1289304"/>
            <a:ext cx="9634451" cy="461665"/>
          </a:xfrm>
          <a:prstGeom prst="rect">
            <a:avLst/>
          </a:prstGeom>
          <a:noFill/>
        </p:spPr>
        <p:txBody>
          <a:bodyPr wrap="square" rtlCol="0">
            <a:spAutoFit/>
          </a:bodyPr>
          <a:lstStyle/>
          <a:p>
            <a:r>
              <a:rPr lang="el-GR" sz="2400" b="1" dirty="0"/>
              <a:t>Γενικότερα, τα αίτια γλωσσικού θανάτου είναι</a:t>
            </a:r>
            <a:r>
              <a:rPr lang="el-GR" dirty="0"/>
              <a:t>:</a:t>
            </a:r>
          </a:p>
        </p:txBody>
      </p:sp>
      <p:sp>
        <p:nvSpPr>
          <p:cNvPr id="5" name="TextBox 4">
            <a:extLst>
              <a:ext uri="{FF2B5EF4-FFF2-40B4-BE49-F238E27FC236}">
                <a16:creationId xmlns:a16="http://schemas.microsoft.com/office/drawing/2014/main" id="{FCC0EAF9-28AC-434C-8144-F918DE636F1B}"/>
              </a:ext>
            </a:extLst>
          </p:cNvPr>
          <p:cNvSpPr txBox="1"/>
          <p:nvPr/>
        </p:nvSpPr>
        <p:spPr>
          <a:xfrm>
            <a:off x="6998208" y="2024458"/>
            <a:ext cx="4584192" cy="4216539"/>
          </a:xfrm>
          <a:prstGeom prst="rect">
            <a:avLst/>
          </a:prstGeom>
          <a:noFill/>
        </p:spPr>
        <p:txBody>
          <a:bodyPr wrap="square" rtlCol="0">
            <a:spAutoFit/>
          </a:bodyPr>
          <a:lstStyle/>
          <a:p>
            <a:pPr marL="285750" indent="-285750">
              <a:buFont typeface="Arial" panose="020B0604020202020204" pitchFamily="34" charset="0"/>
              <a:buChar char="•"/>
            </a:pPr>
            <a:r>
              <a:rPr lang="el-GR" sz="2500" b="1" dirty="0"/>
              <a:t>επιβολή επίσημης γλώσσας, </a:t>
            </a:r>
          </a:p>
          <a:p>
            <a:pPr marL="285750" indent="-285750">
              <a:buFont typeface="Arial" panose="020B0604020202020204" pitchFamily="34" charset="0"/>
              <a:buChar char="•"/>
            </a:pPr>
            <a:r>
              <a:rPr lang="el-GR" sz="2500" b="1" dirty="0"/>
              <a:t>εθνική και πολιτιστική ταύτιση με άλλη εθνότητα, </a:t>
            </a:r>
          </a:p>
          <a:p>
            <a:pPr marL="285750" indent="-285750">
              <a:buFont typeface="Arial" panose="020B0604020202020204" pitchFamily="34" charset="0"/>
              <a:buChar char="•"/>
            </a:pPr>
            <a:r>
              <a:rPr lang="el-GR" sz="2500" b="1" dirty="0"/>
              <a:t>πόλεμος, </a:t>
            </a:r>
          </a:p>
          <a:p>
            <a:pPr marL="285750" indent="-285750">
              <a:buFont typeface="Arial" panose="020B0604020202020204" pitchFamily="34" charset="0"/>
              <a:buChar char="•"/>
            </a:pPr>
            <a:r>
              <a:rPr lang="el-GR" sz="2500" b="1" dirty="0"/>
              <a:t>θρησκευτικός προσηλυτισμός, </a:t>
            </a:r>
          </a:p>
          <a:p>
            <a:pPr marL="285750" indent="-285750">
              <a:buFont typeface="Arial" panose="020B0604020202020204" pitchFamily="34" charset="0"/>
              <a:buChar char="•"/>
            </a:pPr>
            <a:r>
              <a:rPr lang="el-GR" sz="2500" b="1" dirty="0"/>
              <a:t>στιγματισμός και απαξίωση της γλώσσας, </a:t>
            </a:r>
          </a:p>
          <a:p>
            <a:pPr marL="285750" indent="-285750">
              <a:buFont typeface="Arial" panose="020B0604020202020204" pitchFamily="34" charset="0"/>
              <a:buChar char="•"/>
            </a:pPr>
            <a:r>
              <a:rPr lang="el-GR" sz="2500" b="1" dirty="0"/>
              <a:t>ιστορικά συμβάντα</a:t>
            </a:r>
          </a:p>
          <a:p>
            <a:endParaRPr lang="el-GR" dirty="0"/>
          </a:p>
        </p:txBody>
      </p:sp>
    </p:spTree>
    <p:extLst>
      <p:ext uri="{BB962C8B-B14F-4D97-AF65-F5344CB8AC3E}">
        <p14:creationId xmlns:p14="http://schemas.microsoft.com/office/powerpoint/2010/main" val="37697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blinds(horizontal)">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blinds(horizontal)">
                                      <p:cBhvr>
                                        <p:cTn id="47" dur="500"/>
                                        <p:tgtEl>
                                          <p:spTgt spid="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5">
                                            <p:txEl>
                                              <p:pRg st="2" end="2"/>
                                            </p:txEl>
                                          </p:spTgt>
                                        </p:tgtEl>
                                        <p:attrNameLst>
                                          <p:attrName>style.visibility</p:attrName>
                                        </p:attrNameLst>
                                      </p:cBhvr>
                                      <p:to>
                                        <p:strVal val="visible"/>
                                      </p:to>
                                    </p:set>
                                    <p:animEffect transition="in" filter="blinds(horizontal)">
                                      <p:cBhvr>
                                        <p:cTn id="52" dur="500"/>
                                        <p:tgtEl>
                                          <p:spTgt spid="5">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animEffect transition="in" filter="blinds(horizontal)">
                                      <p:cBhvr>
                                        <p:cTn id="57" dur="500"/>
                                        <p:tgtEl>
                                          <p:spTgt spid="5">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5">
                                            <p:txEl>
                                              <p:pRg st="4" end="4"/>
                                            </p:txEl>
                                          </p:spTgt>
                                        </p:tgtEl>
                                        <p:attrNameLst>
                                          <p:attrName>style.visibility</p:attrName>
                                        </p:attrNameLst>
                                      </p:cBhvr>
                                      <p:to>
                                        <p:strVal val="visible"/>
                                      </p:to>
                                    </p:set>
                                    <p:animEffect transition="in" filter="blinds(horizontal)">
                                      <p:cBhvr>
                                        <p:cTn id="62" dur="500"/>
                                        <p:tgtEl>
                                          <p:spTgt spid="5">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5">
                                            <p:txEl>
                                              <p:pRg st="5" end="5"/>
                                            </p:txEl>
                                          </p:spTgt>
                                        </p:tgtEl>
                                        <p:attrNameLst>
                                          <p:attrName>style.visibility</p:attrName>
                                        </p:attrNameLst>
                                      </p:cBhvr>
                                      <p:to>
                                        <p:strVal val="visible"/>
                                      </p:to>
                                    </p:set>
                                    <p:animEffect transition="in" filter="blinds(horizontal)">
                                      <p:cBhvr>
                                        <p:cTn id="6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Γλωσσεσ του κοσμου</a:t>
            </a:r>
            <a:br>
              <a:rPr lang="el-GR" dirty="0"/>
            </a:br>
            <a:r>
              <a:rPr lang="el-GR" sz="2000" dirty="0"/>
              <a:t>ΣΤΑΤΙΣΤΙΚΑ</a:t>
            </a:r>
            <a:endParaRPr lang="el-GR" dirty="0"/>
          </a:p>
        </p:txBody>
      </p:sp>
      <p:sp>
        <p:nvSpPr>
          <p:cNvPr id="3" name="Content Placeholder 2"/>
          <p:cNvSpPr>
            <a:spLocks noGrp="1"/>
          </p:cNvSpPr>
          <p:nvPr>
            <p:ph idx="1"/>
          </p:nvPr>
        </p:nvSpPr>
        <p:spPr/>
        <p:txBody>
          <a:bodyPr>
            <a:normAutofit/>
          </a:bodyPr>
          <a:lstStyle/>
          <a:p>
            <a:r>
              <a:rPr lang="el-GR" b="1" dirty="0"/>
              <a:t>το </a:t>
            </a:r>
            <a:r>
              <a:rPr lang="el-GR" b="1" dirty="0">
                <a:solidFill>
                  <a:schemeClr val="accent1"/>
                </a:solidFill>
              </a:rPr>
              <a:t>5% των γλωσσών </a:t>
            </a:r>
            <a:r>
              <a:rPr lang="el-GR" b="1" dirty="0"/>
              <a:t>(δηλαδή περίπου 350 γλώσσες) αντιστοιχούν </a:t>
            </a:r>
            <a:r>
              <a:rPr lang="el-GR" b="1" dirty="0">
                <a:sym typeface="Wingdings" panose="05000000000000000000" pitchFamily="2" charset="2"/>
              </a:rPr>
              <a:t> </a:t>
            </a:r>
            <a:r>
              <a:rPr lang="el-GR" b="1" dirty="0">
                <a:solidFill>
                  <a:schemeClr val="accent1"/>
                </a:solidFill>
              </a:rPr>
              <a:t>94%</a:t>
            </a:r>
            <a:r>
              <a:rPr lang="el-GR" b="1" dirty="0"/>
              <a:t> του πληθυσμού</a:t>
            </a:r>
          </a:p>
          <a:p>
            <a:r>
              <a:rPr lang="el-GR" b="1" dirty="0"/>
              <a:t>το </a:t>
            </a:r>
            <a:r>
              <a:rPr lang="el-GR" b="1" dirty="0">
                <a:solidFill>
                  <a:schemeClr val="accent1"/>
                </a:solidFill>
              </a:rPr>
              <a:t>95% των γλωσσών </a:t>
            </a:r>
            <a:r>
              <a:rPr lang="el-GR" b="1" dirty="0"/>
              <a:t>αντιστοιχούν στο </a:t>
            </a:r>
            <a:r>
              <a:rPr lang="el-GR" b="1" dirty="0">
                <a:solidFill>
                  <a:schemeClr val="accent1"/>
                </a:solidFill>
              </a:rPr>
              <a:t>6%</a:t>
            </a:r>
            <a:r>
              <a:rPr lang="el-GR" b="1" dirty="0"/>
              <a:t> του πληθυσμού</a:t>
            </a:r>
          </a:p>
          <a:p>
            <a:r>
              <a:rPr lang="el-GR" b="1" dirty="0">
                <a:solidFill>
                  <a:schemeClr val="accent1"/>
                </a:solidFill>
              </a:rPr>
              <a:t>8 γλώσσες </a:t>
            </a:r>
            <a:r>
              <a:rPr lang="el-GR" b="1" dirty="0"/>
              <a:t>μιλιούνται η καθεμιά  από </a:t>
            </a:r>
            <a:r>
              <a:rPr lang="el-GR" b="1" dirty="0">
                <a:solidFill>
                  <a:schemeClr val="accent1"/>
                </a:solidFill>
              </a:rPr>
              <a:t>100 εκατομμύρια </a:t>
            </a:r>
            <a:r>
              <a:rPr lang="el-GR" b="1" dirty="0"/>
              <a:t>ομιλητές/τριες  και πάνω </a:t>
            </a:r>
          </a:p>
          <a:p>
            <a:pPr marL="0" indent="0">
              <a:buNone/>
            </a:pPr>
            <a:r>
              <a:rPr lang="el-GR" b="1" dirty="0"/>
              <a:t> - μανδαρίνικα, ισπανικά, αγγλικά, μπενγκάλι, χίντι</a:t>
            </a:r>
          </a:p>
          <a:p>
            <a:pPr>
              <a:buFontTx/>
              <a:buChar char="-"/>
            </a:pPr>
            <a:r>
              <a:rPr lang="el-GR" b="1" dirty="0"/>
              <a:t>πορτογαλικά, ρωσικά, γιαπωνέζικα</a:t>
            </a:r>
          </a:p>
          <a:p>
            <a:pPr>
              <a:buFontTx/>
              <a:buChar char="-"/>
            </a:pPr>
            <a:endParaRPr lang="el-GR" b="1" dirty="0"/>
          </a:p>
          <a:p>
            <a:r>
              <a:rPr lang="el-GR" b="1" dirty="0"/>
              <a:t>Επιπλέον, αν οι αραβικές διάλεκτοι εκληφθούν ως μία γλώσσα, συνδυαστικά ξεπερνούν τα ρωσικά ή τα γιαπωνέζικα</a:t>
            </a:r>
          </a:p>
          <a:p>
            <a:endParaRPr lang="el-GR" dirty="0"/>
          </a:p>
        </p:txBody>
      </p:sp>
    </p:spTree>
    <p:extLst>
      <p:ext uri="{BB962C8B-B14F-4D97-AF65-F5344CB8AC3E}">
        <p14:creationId xmlns:p14="http://schemas.microsoft.com/office/powerpoint/2010/main" val="2403372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6801" y="450697"/>
            <a:ext cx="10058400" cy="1609344"/>
          </a:xfrm>
        </p:spPr>
        <p:txBody>
          <a:bodyPr/>
          <a:lstStyle/>
          <a:p>
            <a:r>
              <a:rPr lang="el-GR" dirty="0"/>
              <a:t>αιτια γλωσσικου θανατου</a:t>
            </a:r>
            <a:br>
              <a:rPr lang="el-GR" dirty="0"/>
            </a:br>
            <a:endParaRPr lang="el-GR" dirty="0"/>
          </a:p>
        </p:txBody>
      </p:sp>
      <p:sp>
        <p:nvSpPr>
          <p:cNvPr id="3" name="Content Placeholder 2"/>
          <p:cNvSpPr>
            <a:spLocks noGrp="1"/>
          </p:cNvSpPr>
          <p:nvPr>
            <p:ph idx="1"/>
          </p:nvPr>
        </p:nvSpPr>
        <p:spPr>
          <a:xfrm>
            <a:off x="1189657" y="2514495"/>
            <a:ext cx="10082714" cy="4085810"/>
          </a:xfrm>
        </p:spPr>
        <p:txBody>
          <a:bodyPr>
            <a:normAutofit/>
          </a:bodyPr>
          <a:lstStyle/>
          <a:p>
            <a:pPr>
              <a:lnSpc>
                <a:spcPct val="100000"/>
              </a:lnSpc>
            </a:pPr>
            <a:r>
              <a:rPr lang="el-GR" b="1" dirty="0">
                <a:solidFill>
                  <a:schemeClr val="accent1"/>
                </a:solidFill>
              </a:rPr>
              <a:t>οικονομικοί παράγοντες</a:t>
            </a:r>
            <a:r>
              <a:rPr lang="el-GR" b="1" dirty="0"/>
              <a:t>:  εγκατάλειψη της μητρικής γλώσσας, υιοθέτηση μιας άλλης γλώσσας, συνώνυμης με την κοινωνικοοικονομική άνοδο και επιτυχία</a:t>
            </a:r>
          </a:p>
          <a:p>
            <a:pPr>
              <a:lnSpc>
                <a:spcPct val="100000"/>
              </a:lnSpc>
            </a:pPr>
            <a:r>
              <a:rPr lang="el-GR" b="1" dirty="0">
                <a:solidFill>
                  <a:schemeClr val="accent1"/>
                </a:solidFill>
              </a:rPr>
              <a:t>πολιτικοί παράγοντες</a:t>
            </a:r>
            <a:r>
              <a:rPr lang="el-GR" b="1" dirty="0"/>
              <a:t>: ασύμμετρες σχέσεις κύρους και εξουσίας μεταξύ εθνικών και κοινωνικών ομάδων οι γλώσσες χαμηλότερων πολιτικά υποδεέστερων, στρωμάτων είναι πιθανότερο να υποστούν γλωσσικό θάνατο </a:t>
            </a:r>
            <a:r>
              <a:rPr lang="el-GR" dirty="0"/>
              <a:t>(εξαιρέσεις: Νορμανδοί κατακτητές της Αγγλίας τον 11ο αι. υιοθετούν την αγγλική)</a:t>
            </a:r>
            <a:endParaRPr lang="el-GR" b="1" dirty="0"/>
          </a:p>
          <a:p>
            <a:pPr>
              <a:lnSpc>
                <a:spcPct val="100000"/>
              </a:lnSpc>
            </a:pPr>
            <a:r>
              <a:rPr lang="el-GR" b="1" dirty="0">
                <a:solidFill>
                  <a:schemeClr val="accent1"/>
                </a:solidFill>
              </a:rPr>
              <a:t>ιδεολογικοί παράγοντες</a:t>
            </a:r>
            <a:r>
              <a:rPr lang="el-GR" b="1" dirty="0"/>
              <a:t>: αντιλήψεις και αξίες για τη χρήση της γλώσσας και τη γλωσσική ποικιλότητα, γλωσσική διαφοροποίηση </a:t>
            </a:r>
            <a:r>
              <a:rPr lang="el-GR" b="1" dirty="0">
                <a:sym typeface="Wingdings" panose="05000000000000000000" pitchFamily="2" charset="2"/>
              </a:rPr>
              <a:t></a:t>
            </a:r>
            <a:r>
              <a:rPr lang="el-GR" b="1" dirty="0"/>
              <a:t> εμπόδιο για την ομοιογενοποίηση των πληθυσμών που κατοικούν στο έθνος-κράτος, μη απόκτηση εθνικής συνείδησης, γλωσσική ομοιογενοποίηση με αποτέλεσμα τη βαθμιαία εξαφάνιση των μειονοτικών γλωσσών και των διαλέκτων (</a:t>
            </a:r>
            <a:r>
              <a:rPr lang="el-GR" dirty="0"/>
              <a:t>π.χ. αμερικανικό κράτος </a:t>
            </a:r>
            <a:r>
              <a:rPr lang="el-GR" dirty="0" err="1"/>
              <a:t>μονογλωσσικός</a:t>
            </a:r>
            <a:r>
              <a:rPr lang="el-GR" dirty="0"/>
              <a:t> εθνοκεντρισμός)</a:t>
            </a:r>
          </a:p>
          <a:p>
            <a:endParaRPr lang="el-GR" b="1" dirty="0"/>
          </a:p>
          <a:p>
            <a:endParaRPr lang="el-GR" dirty="0"/>
          </a:p>
        </p:txBody>
      </p:sp>
      <p:sp>
        <p:nvSpPr>
          <p:cNvPr id="4" name="TextBox 3">
            <a:extLst>
              <a:ext uri="{FF2B5EF4-FFF2-40B4-BE49-F238E27FC236}">
                <a16:creationId xmlns:a16="http://schemas.microsoft.com/office/drawing/2014/main" id="{5ED2061C-7AEA-884A-86DD-81B40AB3908E}"/>
              </a:ext>
            </a:extLst>
          </p:cNvPr>
          <p:cNvSpPr txBox="1"/>
          <p:nvPr/>
        </p:nvSpPr>
        <p:spPr>
          <a:xfrm>
            <a:off x="948276" y="1447645"/>
            <a:ext cx="10565476" cy="1292662"/>
          </a:xfrm>
          <a:prstGeom prst="rect">
            <a:avLst/>
          </a:prstGeom>
          <a:noFill/>
        </p:spPr>
        <p:txBody>
          <a:bodyPr wrap="square" rtlCol="0">
            <a:spAutoFit/>
          </a:bodyPr>
          <a:lstStyle/>
          <a:p>
            <a:pPr algn="just"/>
            <a:r>
              <a:rPr lang="el-GR" sz="2000" b="1" dirty="0"/>
              <a:t>Ο </a:t>
            </a:r>
            <a:r>
              <a:rPr lang="en-US" sz="2000" b="1" i="1" dirty="0"/>
              <a:t>Wolfram (2008) </a:t>
            </a:r>
            <a:r>
              <a:rPr lang="el-GR" sz="2000" b="1" dirty="0"/>
              <a:t>πέρα από τις </a:t>
            </a:r>
            <a:r>
              <a:rPr lang="el-GR" sz="2000" b="1" dirty="0" err="1"/>
              <a:t>μικροπαραμέτρους</a:t>
            </a:r>
            <a:r>
              <a:rPr lang="el-GR" sz="2000" b="1" dirty="0"/>
              <a:t> που αφορούν κάθε γεγονός/κοινότητα ξεχωριστά εντοπίζει και </a:t>
            </a:r>
            <a:r>
              <a:rPr lang="el-GR" sz="2000" b="1" dirty="0" err="1"/>
              <a:t>μακροπαραμέτρους</a:t>
            </a:r>
            <a:r>
              <a:rPr lang="el-GR" sz="2000" b="1" dirty="0"/>
              <a:t> που αντανακλούν γενικότερες τάσεις:</a:t>
            </a:r>
          </a:p>
          <a:p>
            <a:endParaRPr lang="el-GR" dirty="0"/>
          </a:p>
        </p:txBody>
      </p:sp>
    </p:spTree>
    <p:extLst>
      <p:ext uri="{BB962C8B-B14F-4D97-AF65-F5344CB8AC3E}">
        <p14:creationId xmlns:p14="http://schemas.microsoft.com/office/powerpoint/2010/main" val="135194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αιτια γλωσσικου θανατου</a:t>
            </a:r>
          </a:p>
        </p:txBody>
      </p:sp>
      <p:sp>
        <p:nvSpPr>
          <p:cNvPr id="3" name="Content Placeholder 2"/>
          <p:cNvSpPr>
            <a:spLocks noGrp="1"/>
          </p:cNvSpPr>
          <p:nvPr>
            <p:ph idx="1"/>
          </p:nvPr>
        </p:nvSpPr>
        <p:spPr/>
        <p:txBody>
          <a:bodyPr/>
          <a:lstStyle/>
          <a:p>
            <a:endParaRPr lang="el-GR" dirty="0"/>
          </a:p>
          <a:p>
            <a:r>
              <a:rPr lang="el-GR" sz="2600" b="1" dirty="0">
                <a:solidFill>
                  <a:schemeClr val="accent1"/>
                </a:solidFill>
              </a:rPr>
              <a:t>οικολογικοί παράγοντες</a:t>
            </a:r>
            <a:r>
              <a:rPr lang="el-GR" sz="2600" b="1" dirty="0"/>
              <a:t>: γεωγραφική θέση, φυσικό περιβάλλον, δημογραφικές πληροφορίες, είδη κοινωνικών δικτύων και διεπιδράσεις</a:t>
            </a:r>
          </a:p>
          <a:p>
            <a:r>
              <a:rPr lang="el-GR" sz="2600" b="1" dirty="0">
                <a:solidFill>
                  <a:schemeClr val="accent1"/>
                </a:solidFill>
              </a:rPr>
              <a:t>πολιτιστικοί παράγοντες</a:t>
            </a:r>
            <a:r>
              <a:rPr lang="el-GR" sz="2600" b="1" dirty="0"/>
              <a:t>: στάσεις της κοινότητας (ενδοκεντρική / εξωκεντρική), επηρεάζουν την κατευθυντικότητα της γλωσσικής αλλαγής</a:t>
            </a:r>
          </a:p>
          <a:p>
            <a:endParaRPr lang="el-GR" dirty="0"/>
          </a:p>
        </p:txBody>
      </p:sp>
    </p:spTree>
    <p:extLst>
      <p:ext uri="{BB962C8B-B14F-4D97-AF65-F5344CB8AC3E}">
        <p14:creationId xmlns:p14="http://schemas.microsoft.com/office/powerpoint/2010/main" val="950158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Απειλουμενεσ γλωσσεσ</a:t>
            </a:r>
          </a:p>
        </p:txBody>
      </p:sp>
      <p:sp>
        <p:nvSpPr>
          <p:cNvPr id="4" name="Rectangle 3"/>
          <p:cNvSpPr/>
          <p:nvPr/>
        </p:nvSpPr>
        <p:spPr>
          <a:xfrm>
            <a:off x="3123039" y="2374463"/>
            <a:ext cx="6435524" cy="2176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οι γλώσσες που βρίσκονται σε διαδικασία γλωσσικού θανάτου εντάσσονται </a:t>
            </a:r>
          </a:p>
          <a:p>
            <a:pPr algn="ctr"/>
            <a:r>
              <a:rPr lang="el-GR" sz="2400" dirty="0"/>
              <a:t>στις απειλούμενες γλώσσες (endangered languages)</a:t>
            </a:r>
          </a:p>
        </p:txBody>
      </p:sp>
    </p:spTree>
    <p:extLst>
      <p:ext uri="{BB962C8B-B14F-4D97-AF65-F5344CB8AC3E}">
        <p14:creationId xmlns:p14="http://schemas.microsoft.com/office/powerpoint/2010/main" val="1195399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259" y="127185"/>
            <a:ext cx="10058400" cy="1609344"/>
          </a:xfrm>
        </p:spPr>
        <p:txBody>
          <a:bodyPr/>
          <a:lstStyle/>
          <a:p>
            <a:r>
              <a:rPr lang="el-GR" dirty="0"/>
              <a:t>Απειλουμενεσ γλωσσεσ</a:t>
            </a:r>
            <a:br>
              <a:rPr lang="el-GR" dirty="0"/>
            </a:br>
            <a:r>
              <a:rPr lang="el-GR" sz="2000" dirty="0"/>
              <a:t>9 κριτηρια - </a:t>
            </a:r>
            <a:r>
              <a:rPr lang="en-US" sz="2000" dirty="0" err="1"/>
              <a:t>unesco</a:t>
            </a:r>
            <a:endParaRPr lang="el-GR" sz="2000" dirty="0"/>
          </a:p>
        </p:txBody>
      </p:sp>
      <p:sp>
        <p:nvSpPr>
          <p:cNvPr id="3" name="Content Placeholder 2"/>
          <p:cNvSpPr>
            <a:spLocks noGrp="1"/>
          </p:cNvSpPr>
          <p:nvPr>
            <p:ph idx="1"/>
          </p:nvPr>
        </p:nvSpPr>
        <p:spPr>
          <a:xfrm>
            <a:off x="1177259" y="2447993"/>
            <a:ext cx="9603275" cy="3817909"/>
          </a:xfrm>
        </p:spPr>
        <p:txBody>
          <a:bodyPr>
            <a:normAutofit/>
          </a:bodyPr>
          <a:lstStyle/>
          <a:p>
            <a:r>
              <a:rPr lang="el-GR" b="1" dirty="0"/>
              <a:t>μεταβίβαση από γενιά σε γενιά </a:t>
            </a:r>
          </a:p>
          <a:p>
            <a:r>
              <a:rPr lang="el-GR" b="1" dirty="0"/>
              <a:t>αριθμός ομιλητών</a:t>
            </a:r>
            <a:r>
              <a:rPr lang="en-US" b="1" dirty="0"/>
              <a:t>/</a:t>
            </a:r>
            <a:r>
              <a:rPr lang="el-GR" b="1" dirty="0"/>
              <a:t>τριών</a:t>
            </a:r>
          </a:p>
          <a:p>
            <a:r>
              <a:rPr lang="el-GR" b="1" dirty="0"/>
              <a:t>αναλογία ομιλητών/τριών με τον υπόλοιπο πληθυσμό </a:t>
            </a:r>
          </a:p>
          <a:p>
            <a:r>
              <a:rPr lang="el-GR" b="1" dirty="0"/>
              <a:t>τάσεις στα υπάρχοντα γλωσσικά πεδία </a:t>
            </a:r>
          </a:p>
          <a:p>
            <a:r>
              <a:rPr lang="el-GR" b="1" dirty="0"/>
              <a:t>παρουσία σε νέα πεδία και ΜΜΕ </a:t>
            </a:r>
          </a:p>
          <a:p>
            <a:r>
              <a:rPr lang="el-GR" b="1" dirty="0"/>
              <a:t>υλικό για γλωσσική εκπαίδευση και γραμματισμό </a:t>
            </a:r>
          </a:p>
          <a:p>
            <a:r>
              <a:rPr lang="el-GR" b="1" dirty="0"/>
              <a:t>κυβερνητικές και θεσμικές στάσεις και πρακτικές </a:t>
            </a:r>
          </a:p>
          <a:p>
            <a:r>
              <a:rPr lang="el-GR" b="1" dirty="0"/>
              <a:t>στάσεις των μελών της κοινότητας απέναντι στη γλώσσα τους </a:t>
            </a:r>
          </a:p>
          <a:p>
            <a:r>
              <a:rPr lang="el-GR" b="1" dirty="0"/>
              <a:t>η ποσότητα και η ποιότητα της καταγραφής της γλώσσας</a:t>
            </a:r>
          </a:p>
          <a:p>
            <a:endParaRPr lang="el-GR" dirty="0"/>
          </a:p>
        </p:txBody>
      </p:sp>
      <p:sp>
        <p:nvSpPr>
          <p:cNvPr id="4" name="TextBox 3">
            <a:extLst>
              <a:ext uri="{FF2B5EF4-FFF2-40B4-BE49-F238E27FC236}">
                <a16:creationId xmlns:a16="http://schemas.microsoft.com/office/drawing/2014/main" id="{16D9A7CF-3F89-254C-8102-7B06DA3578C4}"/>
              </a:ext>
            </a:extLst>
          </p:cNvPr>
          <p:cNvSpPr txBox="1"/>
          <p:nvPr/>
        </p:nvSpPr>
        <p:spPr>
          <a:xfrm>
            <a:off x="939339" y="1630596"/>
            <a:ext cx="10848108" cy="923330"/>
          </a:xfrm>
          <a:prstGeom prst="rect">
            <a:avLst/>
          </a:prstGeom>
          <a:noFill/>
        </p:spPr>
        <p:txBody>
          <a:bodyPr wrap="square" rtlCol="0">
            <a:spAutoFit/>
          </a:bodyPr>
          <a:lstStyle/>
          <a:p>
            <a:pPr algn="ctr"/>
            <a:r>
              <a:rPr lang="el-GR" b="1" dirty="0"/>
              <a:t>Οι ερευνητές εντοπίζουν διαφορετικά στάδια απειλής.</a:t>
            </a:r>
          </a:p>
          <a:p>
            <a:pPr algn="ctr"/>
            <a:r>
              <a:rPr lang="el-GR" b="1" dirty="0"/>
              <a:t>Η </a:t>
            </a:r>
            <a:r>
              <a:rPr lang="en-US" b="1" dirty="0" err="1"/>
              <a:t>Unesco</a:t>
            </a:r>
            <a:r>
              <a:rPr lang="en-US" b="1" dirty="0"/>
              <a:t> </a:t>
            </a:r>
            <a:r>
              <a:rPr lang="el-GR" b="1" dirty="0"/>
              <a:t>εντοπίζει 9 κριτήρια για να καθορίσει την επικινδυνότητα που διατρέχει κάθε γλώσσα:</a:t>
            </a:r>
          </a:p>
          <a:p>
            <a:endParaRPr lang="el-GR" dirty="0"/>
          </a:p>
        </p:txBody>
      </p:sp>
      <p:sp>
        <p:nvSpPr>
          <p:cNvPr id="5" name="TextBox 4">
            <a:extLst>
              <a:ext uri="{FF2B5EF4-FFF2-40B4-BE49-F238E27FC236}">
                <a16:creationId xmlns:a16="http://schemas.microsoft.com/office/drawing/2014/main" id="{EE63A2EB-3F4A-3E43-8FCE-B5643DAE6BC0}"/>
              </a:ext>
            </a:extLst>
          </p:cNvPr>
          <p:cNvSpPr txBox="1"/>
          <p:nvPr/>
        </p:nvSpPr>
        <p:spPr>
          <a:xfrm>
            <a:off x="1238030" y="6265902"/>
            <a:ext cx="9936857" cy="646331"/>
          </a:xfrm>
          <a:prstGeom prst="rect">
            <a:avLst/>
          </a:prstGeom>
          <a:noFill/>
        </p:spPr>
        <p:txBody>
          <a:bodyPr wrap="square" rtlCol="0">
            <a:spAutoFit/>
          </a:bodyPr>
          <a:lstStyle/>
          <a:p>
            <a:r>
              <a:rPr lang="el-GR" dirty="0"/>
              <a:t>Κύριος δείκτης απειλής είναι όταν τα παιδιά σταματάνε να μαθαίνουν τη γλώσσα ως μητρική.</a:t>
            </a:r>
          </a:p>
          <a:p>
            <a:endParaRPr lang="el-GR" dirty="0"/>
          </a:p>
        </p:txBody>
      </p:sp>
    </p:spTree>
    <p:extLst>
      <p:ext uri="{BB962C8B-B14F-4D97-AF65-F5344CB8AC3E}">
        <p14:creationId xmlns:p14="http://schemas.microsoft.com/office/powerpoint/2010/main" val="372825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Effect transition="in" filter="blinds(horizontal)">
                                      <p:cBhvr>
                                        <p:cTn id="5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041" y="77309"/>
            <a:ext cx="10058400" cy="1609344"/>
          </a:xfrm>
        </p:spPr>
        <p:txBody>
          <a:bodyPr/>
          <a:lstStyle/>
          <a:p>
            <a:r>
              <a:rPr lang="el-GR" dirty="0"/>
              <a:t>Απειλουμενεσ γλωσσεσ</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2276" y="1596044"/>
            <a:ext cx="10801593" cy="5095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41143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Απειλουμενεσ γλωσσεσ</a:t>
            </a:r>
            <a:br>
              <a:rPr lang="el-GR" dirty="0"/>
            </a:br>
            <a:r>
              <a:rPr lang="el-GR" dirty="0"/>
              <a:t>- </a:t>
            </a:r>
            <a:r>
              <a:rPr lang="el-GR" sz="2000" dirty="0"/>
              <a:t>επιπεδα επικινδυνοτητασ</a:t>
            </a:r>
            <a:endParaRPr lang="el-GR" dirty="0"/>
          </a:p>
        </p:txBody>
      </p:sp>
      <p:sp>
        <p:nvSpPr>
          <p:cNvPr id="3" name="Content Placeholder 2"/>
          <p:cNvSpPr>
            <a:spLocks noGrp="1"/>
          </p:cNvSpPr>
          <p:nvPr>
            <p:ph idx="1"/>
          </p:nvPr>
        </p:nvSpPr>
        <p:spPr>
          <a:xfrm>
            <a:off x="1138671" y="2663613"/>
            <a:ext cx="10058400" cy="4050792"/>
          </a:xfrm>
        </p:spPr>
        <p:txBody>
          <a:bodyPr>
            <a:normAutofit/>
          </a:bodyPr>
          <a:lstStyle/>
          <a:p>
            <a:pPr>
              <a:lnSpc>
                <a:spcPct val="100000"/>
              </a:lnSpc>
            </a:pPr>
            <a:r>
              <a:rPr lang="el-GR" b="1" dirty="0">
                <a:solidFill>
                  <a:schemeClr val="accent1"/>
                </a:solidFill>
              </a:rPr>
              <a:t>Ασφαλής γλώσσα:</a:t>
            </a:r>
            <a:r>
              <a:rPr lang="el-GR" b="1" dirty="0"/>
              <a:t> όλες οι γενιές χρησιμοποιούν τη γλώσσα σε όλα ή σχεδόν σε όλα τα πλαίσια και </a:t>
            </a:r>
            <a:r>
              <a:rPr lang="el-GR" b="1" dirty="0">
                <a:sym typeface="Wingdings" panose="05000000000000000000" pitchFamily="2" charset="2"/>
              </a:rPr>
              <a:t></a:t>
            </a:r>
            <a:r>
              <a:rPr lang="el-GR" b="1" dirty="0"/>
              <a:t> έχει μία ευρεία βάση ομιλητών/τριών συγκριτικά με άλλες που μιλούνται στην ίδια περιοχή. Η ασφαλής γλώσσα </a:t>
            </a:r>
            <a:r>
              <a:rPr lang="el-GR" b="1" dirty="0">
                <a:sym typeface="Wingdings" panose="05000000000000000000" pitchFamily="2" charset="2"/>
              </a:rPr>
              <a:t> έχει </a:t>
            </a:r>
            <a:r>
              <a:rPr lang="el-GR" b="1" dirty="0"/>
              <a:t>κύρος επίσημης γλώσσας π.χ. είναι η γλώσσα της κυβέρνησης, της εκπαίδευσης και του εμπορίου. </a:t>
            </a:r>
            <a:r>
              <a:rPr lang="el-GR" dirty="0"/>
              <a:t>Με άλλα λόγια, χαρακτηρίζεται από υψηλό γόητρο.</a:t>
            </a:r>
            <a:endParaRPr lang="el-GR" b="1" dirty="0"/>
          </a:p>
          <a:p>
            <a:pPr>
              <a:lnSpc>
                <a:spcPct val="100000"/>
              </a:lnSpc>
            </a:pPr>
            <a:r>
              <a:rPr lang="el-GR" b="1" dirty="0">
                <a:solidFill>
                  <a:schemeClr val="accent1"/>
                </a:solidFill>
              </a:rPr>
              <a:t>γλώσσα σε κίνδυνο: </a:t>
            </a:r>
            <a:r>
              <a:rPr lang="el-GR" b="1" dirty="0"/>
              <a:t>δεν παρατηρείται κάποιο μοτίβο συρρίκνωσης της βάσης των ομιλητών/τριών αλλά η γλώσσα στερείται κάποια από τα χαρακτηριστικά μιας ασφαλούς γλώσσας. Για παράδειγμα, μπορεί να χρησιμοποιείται σε  </a:t>
            </a:r>
            <a:r>
              <a:rPr lang="el-GR" b="1" dirty="0">
                <a:sym typeface="Wingdings" panose="05000000000000000000" pitchFamily="2" charset="2"/>
              </a:rPr>
              <a:t></a:t>
            </a:r>
            <a:r>
              <a:rPr lang="el-GR" b="1" dirty="0"/>
              <a:t> περιορισμένα επικοινωνιακά πλαίσια ή να έχει ένα μικρότερο αριθμό ομιλητών/τριών από άλλους ομιλητές/τριες στην ίδια περιοχή </a:t>
            </a:r>
            <a:r>
              <a:rPr lang="el-GR" b="1" dirty="0">
                <a:sym typeface="Wingdings" panose="05000000000000000000" pitchFamily="2" charset="2"/>
              </a:rPr>
              <a:t></a:t>
            </a:r>
            <a:r>
              <a:rPr lang="el-GR" b="1" dirty="0"/>
              <a:t> Οι γλωσσικές στάσεις σημαντικές σε αυτό το στάδιο  (</a:t>
            </a:r>
            <a:r>
              <a:rPr lang="el-GR" dirty="0"/>
              <a:t>οι θετικές στάσεις απέναντι στη γλώσσα μπορεί να συμβάλλουν στη ζωογόνηση και οι αρνητικές στον θάνατο.)</a:t>
            </a:r>
          </a:p>
          <a:p>
            <a:endParaRPr lang="el-GR" dirty="0"/>
          </a:p>
          <a:p>
            <a:endParaRPr lang="el-GR" dirty="0"/>
          </a:p>
          <a:p>
            <a:endParaRPr lang="el-G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8663" y="173736"/>
            <a:ext cx="1276816"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DCCD906A-749B-A742-B852-995853AB7E7B}"/>
              </a:ext>
            </a:extLst>
          </p:cNvPr>
          <p:cNvSpPr txBox="1"/>
          <p:nvPr/>
        </p:nvSpPr>
        <p:spPr>
          <a:xfrm>
            <a:off x="1113733" y="2191850"/>
            <a:ext cx="10083338" cy="646331"/>
          </a:xfrm>
          <a:prstGeom prst="rect">
            <a:avLst/>
          </a:prstGeom>
          <a:noFill/>
        </p:spPr>
        <p:txBody>
          <a:bodyPr wrap="square" rtlCol="0">
            <a:spAutoFit/>
          </a:bodyPr>
          <a:lstStyle/>
          <a:p>
            <a:r>
              <a:rPr lang="el-GR" b="1" dirty="0"/>
              <a:t>Οι </a:t>
            </a:r>
            <a:r>
              <a:rPr lang="en-US" b="1" i="1" dirty="0"/>
              <a:t>Grenoble &amp; Whaley (2006) </a:t>
            </a:r>
            <a:r>
              <a:rPr lang="el-GR" b="1" dirty="0"/>
              <a:t>αντίστοιχα εντοπίζουν τα ακόλουθα επίπεδα επικινδυνότητας:</a:t>
            </a:r>
          </a:p>
          <a:p>
            <a:endParaRPr lang="el-GR" dirty="0"/>
          </a:p>
        </p:txBody>
      </p:sp>
    </p:spTree>
    <p:extLst>
      <p:ext uri="{BB962C8B-B14F-4D97-AF65-F5344CB8AC3E}">
        <p14:creationId xmlns:p14="http://schemas.microsoft.com/office/powerpoint/2010/main" val="315454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477" y="243562"/>
            <a:ext cx="10058400" cy="1609344"/>
          </a:xfrm>
        </p:spPr>
        <p:txBody>
          <a:bodyPr/>
          <a:lstStyle/>
          <a:p>
            <a:r>
              <a:rPr lang="el-GR" dirty="0"/>
              <a:t>Απειλουμενεσ γλωσσεσ</a:t>
            </a:r>
            <a:br>
              <a:rPr lang="el-GR" dirty="0"/>
            </a:br>
            <a:r>
              <a:rPr lang="el-GR" dirty="0"/>
              <a:t>- </a:t>
            </a:r>
            <a:r>
              <a:rPr lang="el-GR" sz="2000" dirty="0"/>
              <a:t>επιπεδα επικινδυνοτητασ</a:t>
            </a:r>
            <a:endParaRPr lang="el-GR" dirty="0"/>
          </a:p>
        </p:txBody>
      </p:sp>
      <p:sp>
        <p:nvSpPr>
          <p:cNvPr id="3" name="Content Placeholder 2"/>
          <p:cNvSpPr>
            <a:spLocks noGrp="1"/>
          </p:cNvSpPr>
          <p:nvPr>
            <p:ph idx="1"/>
          </p:nvPr>
        </p:nvSpPr>
        <p:spPr>
          <a:xfrm>
            <a:off x="1011659" y="2686674"/>
            <a:ext cx="10058400" cy="4050792"/>
          </a:xfrm>
        </p:spPr>
        <p:txBody>
          <a:bodyPr/>
          <a:lstStyle/>
          <a:p>
            <a:r>
              <a:rPr lang="el-GR" b="1" dirty="0">
                <a:solidFill>
                  <a:schemeClr val="accent1"/>
                </a:solidFill>
              </a:rPr>
              <a:t>υπό εξαφάνιση</a:t>
            </a:r>
            <a:r>
              <a:rPr lang="el-GR" b="1" dirty="0"/>
              <a:t>: μια γλώσσα βρίσκεται υπό εξαφάνιση όταν ανιχνεύεται μια</a:t>
            </a:r>
            <a:r>
              <a:rPr lang="el-GR" dirty="0"/>
              <a:t> </a:t>
            </a:r>
            <a:r>
              <a:rPr lang="el-GR" b="1" dirty="0" err="1"/>
              <a:t>παρατηρήσιμη</a:t>
            </a:r>
            <a:r>
              <a:rPr lang="el-GR" b="1" dirty="0"/>
              <a:t> μετατόπιση προς μια άλλη γλώσσα.  </a:t>
            </a:r>
            <a:r>
              <a:rPr lang="el-GR" b="1" dirty="0">
                <a:sym typeface="Wingdings" panose="05000000000000000000" pitchFamily="2" charset="2"/>
              </a:rPr>
              <a:t></a:t>
            </a:r>
            <a:r>
              <a:rPr lang="el-GR" b="1" dirty="0"/>
              <a:t> Καθώς μειώνεται ο βαθμός μεταβίβασης από γενιά σε γενιά </a:t>
            </a:r>
            <a:r>
              <a:rPr lang="el-GR" b="1" dirty="0">
                <a:sym typeface="Wingdings" panose="05000000000000000000" pitchFamily="2" charset="2"/>
              </a:rPr>
              <a:t></a:t>
            </a:r>
            <a:r>
              <a:rPr lang="el-GR" b="1" dirty="0"/>
              <a:t> η βάση των ομιλητών/τριών συρρικνώνεται. </a:t>
            </a:r>
            <a:r>
              <a:rPr lang="el-GR" b="1" dirty="0">
                <a:sym typeface="Wingdings" panose="05000000000000000000" pitchFamily="2" charset="2"/>
              </a:rPr>
              <a:t></a:t>
            </a:r>
            <a:r>
              <a:rPr lang="el-GR" b="1" dirty="0"/>
              <a:t> Οι υπό εξαφάνιση γλώσσες χρησιμοποιούνται σε περιορισμένο αριθμό επικοινωνιακών πλαισίων </a:t>
            </a:r>
          </a:p>
          <a:p>
            <a:r>
              <a:rPr lang="el-GR" b="1" dirty="0">
                <a:solidFill>
                  <a:schemeClr val="accent1"/>
                </a:solidFill>
              </a:rPr>
              <a:t>ετοιμοθάνατη</a:t>
            </a:r>
            <a:r>
              <a:rPr lang="el-GR" b="1" dirty="0"/>
              <a:t>: η γλώσσα δεν μεταβιβάζεται πια στα παιδιά, επομένως η βάση ομιλητών/τριών συρρικνώνεται συστηματικά</a:t>
            </a:r>
          </a:p>
          <a:p>
            <a:r>
              <a:rPr lang="el-GR" b="1" dirty="0">
                <a:solidFill>
                  <a:schemeClr val="accent1"/>
                </a:solidFill>
              </a:rPr>
              <a:t>σχεδόν εξαφανισμένη</a:t>
            </a:r>
            <a:r>
              <a:rPr lang="el-GR" b="1" dirty="0"/>
              <a:t>: παραμένουν μόνο λίγοι ομιλητές/τριες της παλαιότερης γενιάς </a:t>
            </a:r>
          </a:p>
          <a:p>
            <a:r>
              <a:rPr lang="el-GR" b="1" dirty="0">
                <a:solidFill>
                  <a:schemeClr val="accent1"/>
                </a:solidFill>
              </a:rPr>
              <a:t>εξαφανισμένη</a:t>
            </a:r>
            <a:r>
              <a:rPr lang="el-GR" b="1" dirty="0"/>
              <a:t>: δεν υπάρχει κανένας ομιλητής/τρια της γλώσσας</a:t>
            </a:r>
          </a:p>
          <a:p>
            <a:endParaRPr lang="el-GR" dirty="0"/>
          </a:p>
          <a:p>
            <a:endParaRPr lang="el-GR" dirty="0"/>
          </a:p>
        </p:txBody>
      </p:sp>
      <p:sp>
        <p:nvSpPr>
          <p:cNvPr id="4" name="TextBox 3">
            <a:extLst>
              <a:ext uri="{FF2B5EF4-FFF2-40B4-BE49-F238E27FC236}">
                <a16:creationId xmlns:a16="http://schemas.microsoft.com/office/drawing/2014/main" id="{ADF7A260-28E0-5B4F-8BD3-51BC6E75BB4D}"/>
              </a:ext>
            </a:extLst>
          </p:cNvPr>
          <p:cNvSpPr txBox="1"/>
          <p:nvPr/>
        </p:nvSpPr>
        <p:spPr>
          <a:xfrm>
            <a:off x="1011659" y="1852906"/>
            <a:ext cx="10083338" cy="646331"/>
          </a:xfrm>
          <a:prstGeom prst="rect">
            <a:avLst/>
          </a:prstGeom>
          <a:noFill/>
        </p:spPr>
        <p:txBody>
          <a:bodyPr wrap="square" rtlCol="0">
            <a:spAutoFit/>
          </a:bodyPr>
          <a:lstStyle/>
          <a:p>
            <a:r>
              <a:rPr lang="el-GR" b="1" dirty="0"/>
              <a:t>Οι </a:t>
            </a:r>
            <a:r>
              <a:rPr lang="en-US" b="1" i="1" dirty="0"/>
              <a:t>Grenoble &amp; Whaley (2006) </a:t>
            </a:r>
            <a:r>
              <a:rPr lang="el-GR" b="1" dirty="0"/>
              <a:t>αντίστοιχα εντοπίζουν τα ακόλουθα επίπεδα επικινδυνότητας:</a:t>
            </a:r>
          </a:p>
          <a:p>
            <a:endParaRPr lang="el-GR" dirty="0"/>
          </a:p>
        </p:txBody>
      </p:sp>
    </p:spTree>
    <p:extLst>
      <p:ext uri="{BB962C8B-B14F-4D97-AF65-F5344CB8AC3E}">
        <p14:creationId xmlns:p14="http://schemas.microsoft.com/office/powerpoint/2010/main" val="275231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Απειλουμενεσ γλωσσεσ</a:t>
            </a: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90016" y="2093976"/>
            <a:ext cx="9887712" cy="452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74135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ΔΕΔΟΜΕΝΑ ΤΗΣ ΕΛΛΗΝΙΚΗΣ ΕΠΙΚΡΑΤΕΙΑΣ</a:t>
            </a:r>
          </a:p>
        </p:txBody>
      </p:sp>
      <p:sp>
        <p:nvSpPr>
          <p:cNvPr id="3" name="Content Placeholder 2"/>
          <p:cNvSpPr>
            <a:spLocks noGrp="1"/>
          </p:cNvSpPr>
          <p:nvPr>
            <p:ph idx="1"/>
          </p:nvPr>
        </p:nvSpPr>
        <p:spPr/>
        <p:txBody>
          <a:bodyPr>
            <a:normAutofit/>
          </a:bodyPr>
          <a:lstStyle/>
          <a:p>
            <a:pPr marL="0" indent="0" algn="just">
              <a:buNone/>
            </a:pPr>
            <a:r>
              <a:rPr lang="el-GR" sz="2700" b="1" dirty="0">
                <a:solidFill>
                  <a:schemeClr val="accent1"/>
                </a:solidFill>
              </a:rPr>
              <a:t>μειονοτικές γλώσσες </a:t>
            </a:r>
          </a:p>
          <a:p>
            <a:pPr algn="just"/>
            <a:r>
              <a:rPr lang="el-GR" sz="2700" b="1" dirty="0"/>
              <a:t>Τουρκική</a:t>
            </a:r>
            <a:r>
              <a:rPr lang="el-GR" sz="2700" dirty="0"/>
              <a:t>: πρόκειται για τη γλώσσα των τουρκόφωνων μουσουλμάνων της  Δ. Θράκης</a:t>
            </a:r>
          </a:p>
          <a:p>
            <a:pPr algn="just"/>
            <a:r>
              <a:rPr lang="el-GR" sz="2700" b="1" dirty="0"/>
              <a:t>Πομάκικα</a:t>
            </a:r>
            <a:r>
              <a:rPr lang="el-GR" sz="2700" dirty="0"/>
              <a:t>: πρόκειται για τη γλώσσα των μουσουλμάνων πομάκων της Δ. Θράκης με χαρακτηριστικά βουλγαρικής διαλέκτου</a:t>
            </a:r>
          </a:p>
          <a:p>
            <a:pPr algn="just"/>
            <a:r>
              <a:rPr lang="el-GR" sz="2700" b="1" dirty="0"/>
              <a:t>Βλάχικα:</a:t>
            </a:r>
            <a:r>
              <a:rPr lang="el-GR" sz="2700" dirty="0"/>
              <a:t> πρόκειται για τη λατινογενή γλώσσα που χρησιμοποιούν οι Θεσσαλοί, Ηπειρώτες και Μακεδόνες πολλών χωριών της Πίνδου</a:t>
            </a:r>
          </a:p>
        </p:txBody>
      </p:sp>
    </p:spTree>
    <p:extLst>
      <p:ext uri="{BB962C8B-B14F-4D97-AF65-F5344CB8AC3E}">
        <p14:creationId xmlns:p14="http://schemas.microsoft.com/office/powerpoint/2010/main" val="234568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ΔΕΔΟΜΕΝΑ ΤΗΣ ΕΛΛΗΝΙΚΗΣ ΕΠΙΚΡΑΤΕΙΑΣ</a:t>
            </a:r>
          </a:p>
        </p:txBody>
      </p:sp>
      <p:sp>
        <p:nvSpPr>
          <p:cNvPr id="3" name="Content Placeholder 2"/>
          <p:cNvSpPr>
            <a:spLocks noGrp="1"/>
          </p:cNvSpPr>
          <p:nvPr>
            <p:ph idx="1"/>
          </p:nvPr>
        </p:nvSpPr>
        <p:spPr/>
        <p:txBody>
          <a:bodyPr>
            <a:normAutofit fontScale="92500" lnSpcReduction="20000"/>
          </a:bodyPr>
          <a:lstStyle/>
          <a:p>
            <a:pPr marL="0" indent="0" algn="just">
              <a:lnSpc>
                <a:spcPct val="110000"/>
              </a:lnSpc>
              <a:buNone/>
            </a:pPr>
            <a:r>
              <a:rPr lang="el-GR" sz="2600" b="1" dirty="0">
                <a:solidFill>
                  <a:schemeClr val="accent1"/>
                </a:solidFill>
              </a:rPr>
              <a:t>μειονοτικές γλώσσες</a:t>
            </a:r>
          </a:p>
          <a:p>
            <a:pPr algn="just">
              <a:lnSpc>
                <a:spcPct val="110000"/>
              </a:lnSpc>
            </a:pPr>
            <a:r>
              <a:rPr lang="el-GR" sz="2600" b="1" dirty="0"/>
              <a:t>Σλάβικα</a:t>
            </a:r>
            <a:r>
              <a:rPr lang="el-GR" sz="2600" dirty="0"/>
              <a:t>: πρόκειται για τη γλώσσα των κατοίκων των συνοριακών νομών της Δ. Μακεδονίας. Εντάσσεται στο νοτιοδυτικό άκρο του σλαβικού γλωσσικού συνεχούς</a:t>
            </a:r>
          </a:p>
          <a:p>
            <a:pPr algn="just">
              <a:lnSpc>
                <a:spcPct val="110000"/>
              </a:lnSpc>
            </a:pPr>
            <a:r>
              <a:rPr lang="el-GR" sz="2600" b="1" dirty="0"/>
              <a:t>Αρβανίτικα:</a:t>
            </a:r>
            <a:r>
              <a:rPr lang="el-GR" sz="2600" dirty="0"/>
              <a:t> πρόκειται για τη γλώσσα που μιλιέται κυρίως από κατοίκους της Βοιωτίας, Αττικής, Αργολιδοκορινθίας, Καρυστίας και μερικών νησιών. `Εχει πολλές γλωσσικές ομοιότητες με την Τοσκική διάλεκτο της Αλβανικής</a:t>
            </a:r>
          </a:p>
          <a:p>
            <a:pPr algn="just">
              <a:lnSpc>
                <a:spcPct val="110000"/>
              </a:lnSpc>
            </a:pPr>
            <a:r>
              <a:rPr lang="el-GR" sz="2600" b="1" dirty="0"/>
              <a:t>Ρομανές:</a:t>
            </a:r>
            <a:r>
              <a:rPr lang="el-GR" sz="2600" dirty="0"/>
              <a:t> πρόκειται για τη γλώσσα των Rom, των τσιγγάνων (κατάγεται από διαλέκτους που μιλιούνται στη Β. Ινδία)</a:t>
            </a:r>
          </a:p>
          <a:p>
            <a:endParaRPr lang="el-GR" b="1" dirty="0">
              <a:solidFill>
                <a:schemeClr val="accent1"/>
              </a:solidFill>
            </a:endParaRPr>
          </a:p>
        </p:txBody>
      </p:sp>
    </p:spTree>
    <p:extLst>
      <p:ext uri="{BB962C8B-B14F-4D97-AF65-F5344CB8AC3E}">
        <p14:creationId xmlns:p14="http://schemas.microsoft.com/office/powerpoint/2010/main" val="142289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Γλωσσεσ του κοσμου</a:t>
            </a:r>
            <a:br>
              <a:rPr lang="el-GR" dirty="0"/>
            </a:br>
            <a:r>
              <a:rPr lang="el-GR" sz="2000" dirty="0"/>
              <a:t>ΣΤΑΤΙΣΤΙΚΑ</a:t>
            </a:r>
            <a:endParaRPr lang="el-G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81691" y="2016124"/>
            <a:ext cx="4004957" cy="3771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2354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Δεδομενα τησ ελληνικησ επικρατειασ</a:t>
            </a:r>
          </a:p>
        </p:txBody>
      </p:sp>
      <p:sp>
        <p:nvSpPr>
          <p:cNvPr id="3" name="Content Placeholder 2"/>
          <p:cNvSpPr>
            <a:spLocks noGrp="1"/>
          </p:cNvSpPr>
          <p:nvPr>
            <p:ph idx="1"/>
          </p:nvPr>
        </p:nvSpPr>
        <p:spPr/>
        <p:txBody>
          <a:bodyPr/>
          <a:lstStyle/>
          <a:p>
            <a:pPr marL="0" indent="0">
              <a:buNone/>
            </a:pPr>
            <a:r>
              <a:rPr lang="el-GR" b="1" dirty="0">
                <a:solidFill>
                  <a:schemeClr val="accent1"/>
                </a:solidFill>
              </a:rPr>
              <a:t>μειονοτικές γλώσσες</a:t>
            </a:r>
          </a:p>
          <a:p>
            <a:r>
              <a:rPr lang="el-GR" b="1" dirty="0"/>
              <a:t>Αρμενική</a:t>
            </a:r>
            <a:r>
              <a:rPr lang="el-GR" dirty="0"/>
              <a:t>: πρόκειται για τη γλώσσα της μειονότητας των Αρμενίων.</a:t>
            </a:r>
          </a:p>
          <a:p>
            <a:r>
              <a:rPr lang="el-GR" b="1" dirty="0"/>
              <a:t>Λαντίνο</a:t>
            </a:r>
            <a:r>
              <a:rPr lang="el-GR" dirty="0"/>
              <a:t>: πρόκειται για τη λατινογενή γλώσσα που μιλούσαν, κυρίως πριν από το Β’ Παγκόσμιο πόλεμο, οι Εβραίοι της Θεσσαλονίκης.</a:t>
            </a:r>
          </a:p>
          <a:p>
            <a:endParaRPr lang="el-GR" dirty="0"/>
          </a:p>
        </p:txBody>
      </p:sp>
      <p:sp>
        <p:nvSpPr>
          <p:cNvPr id="4" name="Rectangle 3"/>
          <p:cNvSpPr/>
          <p:nvPr/>
        </p:nvSpPr>
        <p:spPr>
          <a:xfrm>
            <a:off x="1548384" y="4062714"/>
            <a:ext cx="8845682" cy="2374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a:t>Κοινός παρανομαστής για τις περισσότερες από τις παραπάνω γλώσσες είναι από τη μια ο στιγματισμός και η υποτίμησή τους και από την άλλη ο αποκλεισμός τους από την εκπαίδευση. Ο λόγος προφανώς είναι η διαφύλαξη της ελληνικής γλωσσικής και πολιτισμικής καθαρότητας.</a:t>
            </a:r>
          </a:p>
        </p:txBody>
      </p:sp>
    </p:spTree>
    <p:extLst>
      <p:ext uri="{BB962C8B-B14F-4D97-AF65-F5344CB8AC3E}">
        <p14:creationId xmlns:p14="http://schemas.microsoft.com/office/powerpoint/2010/main" val="275487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Μειονοτικεσ γλωσσεσ</a:t>
            </a:r>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560622" y="1791716"/>
            <a:ext cx="7076852" cy="446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61566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Διγλωσσια - μονογλωσσια</a:t>
            </a:r>
          </a:p>
        </p:txBody>
      </p:sp>
      <p:sp>
        <p:nvSpPr>
          <p:cNvPr id="3" name="Content Placeholder 2"/>
          <p:cNvSpPr>
            <a:spLocks noGrp="1"/>
          </p:cNvSpPr>
          <p:nvPr>
            <p:ph idx="1"/>
          </p:nvPr>
        </p:nvSpPr>
        <p:spPr/>
        <p:txBody>
          <a:bodyPr/>
          <a:lstStyle/>
          <a:p>
            <a:endParaRPr lang="el-GR" b="1" dirty="0">
              <a:solidFill>
                <a:schemeClr val="accent1"/>
              </a:solidFill>
            </a:endParaRPr>
          </a:p>
          <a:p>
            <a:r>
              <a:rPr lang="el-GR" sz="2600" b="1" dirty="0">
                <a:solidFill>
                  <a:schemeClr val="accent1"/>
                </a:solidFill>
              </a:rPr>
              <a:t>μονογλωσσία</a:t>
            </a:r>
            <a:r>
              <a:rPr lang="el-GR" sz="2600" dirty="0"/>
              <a:t> (monolingualism) = η ικανότητα να χρησιμοποιεί ένα άτομο μία γλώσσα</a:t>
            </a:r>
          </a:p>
          <a:p>
            <a:endParaRPr lang="el-GR" sz="2600" dirty="0"/>
          </a:p>
          <a:p>
            <a:r>
              <a:rPr lang="el-GR" sz="2600" b="1" dirty="0">
                <a:solidFill>
                  <a:schemeClr val="accent1"/>
                </a:solidFill>
              </a:rPr>
              <a:t>διγλωσσία</a:t>
            </a:r>
            <a:r>
              <a:rPr lang="el-GR" sz="2600" dirty="0"/>
              <a:t> (bilingualism) και</a:t>
            </a:r>
            <a:r>
              <a:rPr lang="el-GR" sz="2600" b="1" dirty="0">
                <a:solidFill>
                  <a:schemeClr val="accent1"/>
                </a:solidFill>
              </a:rPr>
              <a:t> πολυγλωσσία </a:t>
            </a:r>
            <a:r>
              <a:rPr lang="el-GR" sz="2600" dirty="0"/>
              <a:t>(multilingualism): η ικανότητα να χρησιμοποιεί ένα άτομο δύο ή περισσότερες (μη ισχυρές) γλώσσες </a:t>
            </a:r>
          </a:p>
        </p:txBody>
      </p:sp>
    </p:spTree>
    <p:extLst>
      <p:ext uri="{BB962C8B-B14F-4D97-AF65-F5344CB8AC3E}">
        <p14:creationId xmlns:p14="http://schemas.microsoft.com/office/powerpoint/2010/main" val="13317441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Απειλουμενεσ γλωσσεσ</a:t>
            </a:r>
          </a:p>
        </p:txBody>
      </p:sp>
      <p:sp>
        <p:nvSpPr>
          <p:cNvPr id="3" name="Content Placeholder 2"/>
          <p:cNvSpPr>
            <a:spLocks noGrp="1"/>
          </p:cNvSpPr>
          <p:nvPr>
            <p:ph idx="1"/>
          </p:nvPr>
        </p:nvSpPr>
        <p:spPr/>
        <p:txBody>
          <a:bodyPr>
            <a:normAutofit/>
          </a:bodyPr>
          <a:lstStyle/>
          <a:p>
            <a:endParaRPr lang="el-GR" dirty="0"/>
          </a:p>
        </p:txBody>
      </p:sp>
      <p:sp>
        <p:nvSpPr>
          <p:cNvPr id="4" name="Rectangle 3"/>
          <p:cNvSpPr/>
          <p:nvPr/>
        </p:nvSpPr>
        <p:spPr>
          <a:xfrm>
            <a:off x="2500604" y="2621902"/>
            <a:ext cx="7735077" cy="2024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σύμφωνα με τον Krauss (1992), καμία γλώσσα με λιγότερους από 10.000 ομιλητές δεν είναι ασφαλής </a:t>
            </a:r>
          </a:p>
        </p:txBody>
      </p:sp>
    </p:spTree>
    <p:extLst>
      <p:ext uri="{BB962C8B-B14F-4D97-AF65-F5344CB8AC3E}">
        <p14:creationId xmlns:p14="http://schemas.microsoft.com/office/powerpoint/2010/main" val="10613638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Απειλουμενεσ γλωσσεσ</a:t>
            </a:r>
          </a:p>
        </p:txBody>
      </p:sp>
      <p:sp>
        <p:nvSpPr>
          <p:cNvPr id="3" name="Content Placeholder 2"/>
          <p:cNvSpPr>
            <a:spLocks noGrp="1"/>
          </p:cNvSpPr>
          <p:nvPr>
            <p:ph idx="1"/>
          </p:nvPr>
        </p:nvSpPr>
        <p:spPr/>
        <p:txBody>
          <a:bodyPr/>
          <a:lstStyle/>
          <a:p>
            <a:r>
              <a:rPr lang="el-GR" b="1" dirty="0"/>
              <a:t>1979 η γροιλανδική κυβέρνηση ανακηρύσσει τα δυτικά γροιλανδικά ως επίσημη γλώσσα </a:t>
            </a:r>
            <a:r>
              <a:rPr lang="el-GR" b="1" dirty="0">
                <a:sym typeface="Wingdings" panose="05000000000000000000" pitchFamily="2" charset="2"/>
              </a:rPr>
              <a:t></a:t>
            </a:r>
            <a:r>
              <a:rPr lang="el-GR" b="1" dirty="0"/>
              <a:t> αύξηση των ομιλητών/τριών της </a:t>
            </a:r>
          </a:p>
          <a:p>
            <a:endParaRPr lang="el-GR" b="1" dirty="0"/>
          </a:p>
          <a:p>
            <a:r>
              <a:rPr lang="el-GR" b="1" dirty="0"/>
              <a:t>η μοναδική αρκτική ιθαγενής γλώσσα που κατόρθωσε κάτι τέτοιο </a:t>
            </a:r>
          </a:p>
          <a:p>
            <a:endParaRPr lang="el-GR" b="1" dirty="0"/>
          </a:p>
          <a:p>
            <a:r>
              <a:rPr lang="el-GR" dirty="0"/>
              <a:t>Η καλλιέργεια </a:t>
            </a:r>
            <a:r>
              <a:rPr lang="el-GR" b="1" dirty="0"/>
              <a:t>θετικής στάσης απέναντι στη γλώσσα συμβάλλει στη ζωογόνησή της</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8733" y="4979896"/>
            <a:ext cx="3209757" cy="140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9733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041" y="136329"/>
            <a:ext cx="10058400" cy="1609344"/>
          </a:xfrm>
        </p:spPr>
        <p:txBody>
          <a:bodyPr/>
          <a:lstStyle/>
          <a:p>
            <a:r>
              <a:rPr lang="el-GR" dirty="0"/>
              <a:t>Μεθοδολογικα ζητηματα</a:t>
            </a:r>
          </a:p>
        </p:txBody>
      </p:sp>
      <p:sp>
        <p:nvSpPr>
          <p:cNvPr id="3" name="Content Placeholder 2"/>
          <p:cNvSpPr>
            <a:spLocks noGrp="1"/>
          </p:cNvSpPr>
          <p:nvPr>
            <p:ph idx="1"/>
          </p:nvPr>
        </p:nvSpPr>
        <p:spPr>
          <a:xfrm>
            <a:off x="1069848" y="1745673"/>
            <a:ext cx="10058400" cy="4838007"/>
          </a:xfrm>
        </p:spPr>
        <p:txBody>
          <a:bodyPr>
            <a:normAutofit/>
          </a:bodyPr>
          <a:lstStyle/>
          <a:p>
            <a:pPr>
              <a:lnSpc>
                <a:spcPct val="100000"/>
              </a:lnSpc>
              <a:buFont typeface="Wingdings" pitchFamily="2" charset="2"/>
              <a:buChar char="Ø"/>
            </a:pPr>
            <a:r>
              <a:rPr lang="el-GR" b="1" dirty="0"/>
              <a:t>Ένα από τα κεντρικά ζητήματα είναι ο καθορισμός </a:t>
            </a:r>
            <a:r>
              <a:rPr lang="el-GR" b="1" dirty="0">
                <a:solidFill>
                  <a:srgbClr val="C00000"/>
                </a:solidFill>
              </a:rPr>
              <a:t>της γλωσσικής κοινότητας</a:t>
            </a:r>
            <a:r>
              <a:rPr lang="el-GR" b="1" dirty="0"/>
              <a:t>. Με άλλα λόγια, ο εντοπισμός των συνεκτικών χαρακτηριστικών των μελών (γλώσσα, συνυπολογισμός συγγενικών δεσμών, κουλτούρα) και η αναγνώριση των μελών που ανήκουν στην κοινότητα (π.χ. μέλη της κοινότητας μπορεί να μην ξέρουν τη διάλεκτο).</a:t>
            </a:r>
          </a:p>
          <a:p>
            <a:pPr>
              <a:lnSpc>
                <a:spcPct val="100000"/>
              </a:lnSpc>
              <a:buFont typeface="Wingdings" pitchFamily="2" charset="2"/>
              <a:buChar char="Ø"/>
            </a:pPr>
            <a:r>
              <a:rPr lang="el-GR" b="1" dirty="0"/>
              <a:t> Περιορισμένος αριθμός πληροφορητών</a:t>
            </a:r>
          </a:p>
          <a:p>
            <a:pPr>
              <a:lnSpc>
                <a:spcPct val="100000"/>
              </a:lnSpc>
              <a:buFont typeface="Wingdings" pitchFamily="2" charset="2"/>
              <a:buChar char="Ø"/>
            </a:pPr>
            <a:r>
              <a:rPr lang="el-GR" b="1" dirty="0">
                <a:solidFill>
                  <a:schemeClr val="accent1"/>
                </a:solidFill>
              </a:rPr>
              <a:t>Ανασταλτικός παράγοντας: αρνητικές στάσεις </a:t>
            </a:r>
            <a:r>
              <a:rPr lang="el-GR" b="1" dirty="0"/>
              <a:t>απέναντι στη γλώσσα/διάλεκτο “broken language” ενδέχεται να οδηγήσει στην άρνηση γνώσης της γλώσσας/διαλέκτου</a:t>
            </a:r>
          </a:p>
          <a:p>
            <a:pPr>
              <a:lnSpc>
                <a:spcPct val="100000"/>
              </a:lnSpc>
              <a:buFont typeface="Wingdings" pitchFamily="2" charset="2"/>
              <a:buChar char="Ø"/>
            </a:pPr>
            <a:r>
              <a:rPr lang="el-GR" b="1" dirty="0"/>
              <a:t>Η επιλογή αντιπροσωπευτικού δείγματος περιορίζεται καθώς υπάρχουν διαβαθμίσεις μεταξύ των πληροφορητών. Οι διαβαθμίσεις αυτές μπορεί να οδηγήσουν τους ερευνητές σε διαφορετικές τεχνικές εκμαίευσης, πιο ενεργός ο ρόλος του ερευνητή όσο η γνώση της γλώσσας είναι πιο περιορισμένη.</a:t>
            </a:r>
          </a:p>
          <a:p>
            <a:endParaRPr lang="el-GR" dirty="0"/>
          </a:p>
        </p:txBody>
      </p:sp>
    </p:spTree>
    <p:extLst>
      <p:ext uri="{BB962C8B-B14F-4D97-AF65-F5344CB8AC3E}">
        <p14:creationId xmlns:p14="http://schemas.microsoft.com/office/powerpoint/2010/main" val="72332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663" y="168748"/>
            <a:ext cx="10058400" cy="1609344"/>
          </a:xfrm>
        </p:spPr>
        <p:txBody>
          <a:bodyPr/>
          <a:lstStyle/>
          <a:p>
            <a:r>
              <a:rPr lang="el-GR" dirty="0"/>
              <a:t>Τυπολογια ομιλητων/τριων</a:t>
            </a:r>
          </a:p>
        </p:txBody>
      </p:sp>
      <p:sp>
        <p:nvSpPr>
          <p:cNvPr id="3" name="Content Placeholder 2"/>
          <p:cNvSpPr>
            <a:spLocks noGrp="1"/>
          </p:cNvSpPr>
          <p:nvPr>
            <p:ph idx="1"/>
          </p:nvPr>
        </p:nvSpPr>
        <p:spPr>
          <a:xfrm>
            <a:off x="986721" y="2221160"/>
            <a:ext cx="10058400" cy="4050792"/>
          </a:xfrm>
        </p:spPr>
        <p:txBody>
          <a:bodyPr>
            <a:normAutofit/>
          </a:bodyPr>
          <a:lstStyle/>
          <a:p>
            <a:pPr marL="457200" indent="-457200">
              <a:buFont typeface="+mj-lt"/>
              <a:buAutoNum type="arabicPeriod"/>
            </a:pPr>
            <a:r>
              <a:rPr lang="el-GR" b="1" dirty="0">
                <a:solidFill>
                  <a:schemeClr val="accent1"/>
                </a:solidFill>
              </a:rPr>
              <a:t>ευφραδείς ομιλητές </a:t>
            </a:r>
            <a:r>
              <a:rPr lang="el-GR" b="1" dirty="0"/>
              <a:t>(</a:t>
            </a:r>
            <a:r>
              <a:rPr lang="en-US" b="1" dirty="0"/>
              <a:t>fluent speakers)</a:t>
            </a:r>
          </a:p>
          <a:p>
            <a:pPr marL="457200" indent="-457200">
              <a:buFont typeface="+mj-lt"/>
              <a:buAutoNum type="arabicPeriod"/>
            </a:pPr>
            <a:r>
              <a:rPr lang="el-GR" b="1" dirty="0" err="1">
                <a:solidFill>
                  <a:schemeClr val="accent1"/>
                </a:solidFill>
              </a:rPr>
              <a:t>ημι</a:t>
            </a:r>
            <a:r>
              <a:rPr lang="el-GR" b="1" dirty="0">
                <a:solidFill>
                  <a:schemeClr val="accent1"/>
                </a:solidFill>
              </a:rPr>
              <a:t>-ομιλητές</a:t>
            </a:r>
            <a:r>
              <a:rPr lang="el-GR" b="1" dirty="0"/>
              <a:t> (</a:t>
            </a:r>
            <a:r>
              <a:rPr lang="en-US" b="1" dirty="0"/>
              <a:t>semi – speakers)</a:t>
            </a:r>
          </a:p>
          <a:p>
            <a:pPr marL="457200" indent="-457200">
              <a:buFont typeface="+mj-lt"/>
              <a:buAutoNum type="arabicPeriod"/>
            </a:pPr>
            <a:r>
              <a:rPr lang="el-GR" b="1" dirty="0">
                <a:solidFill>
                  <a:schemeClr val="accent1"/>
                </a:solidFill>
              </a:rPr>
              <a:t>τελικοί ομιλητές </a:t>
            </a:r>
            <a:r>
              <a:rPr lang="el-GR" b="1" dirty="0"/>
              <a:t>(</a:t>
            </a:r>
            <a:r>
              <a:rPr lang="en-US" b="1" dirty="0"/>
              <a:t>terminal speakers)</a:t>
            </a:r>
          </a:p>
          <a:p>
            <a:pPr marL="0" indent="0">
              <a:buNone/>
            </a:pPr>
            <a:r>
              <a:rPr lang="en-US" b="1" dirty="0"/>
              <a:t>******</a:t>
            </a:r>
          </a:p>
          <a:p>
            <a:r>
              <a:rPr lang="el-GR" b="1" dirty="0" err="1">
                <a:solidFill>
                  <a:schemeClr val="accent1"/>
                </a:solidFill>
              </a:rPr>
              <a:t>Ενθυμητές</a:t>
            </a:r>
            <a:r>
              <a:rPr lang="el-GR" b="1" dirty="0">
                <a:solidFill>
                  <a:schemeClr val="accent1"/>
                </a:solidFill>
              </a:rPr>
              <a:t> </a:t>
            </a:r>
            <a:r>
              <a:rPr lang="el-GR" b="1" dirty="0"/>
              <a:t>(</a:t>
            </a:r>
            <a:r>
              <a:rPr lang="en-US" b="1" dirty="0" err="1"/>
              <a:t>rememberers</a:t>
            </a:r>
            <a:r>
              <a:rPr lang="el-GR" b="1" dirty="0"/>
              <a:t>) (</a:t>
            </a:r>
            <a:r>
              <a:rPr lang="el-GR" dirty="0"/>
              <a:t>Η κατηγορία των </a:t>
            </a:r>
            <a:r>
              <a:rPr lang="el-GR" i="1" dirty="0" err="1"/>
              <a:t>ενθυμητών</a:t>
            </a:r>
            <a:r>
              <a:rPr lang="en-US" dirty="0"/>
              <a:t> </a:t>
            </a:r>
            <a:r>
              <a:rPr lang="el-GR" dirty="0"/>
              <a:t>είναι αναγνωρίσιμη αλλά λιγότερο καθορισμένη.</a:t>
            </a:r>
            <a:endParaRPr lang="en-US" b="1" dirty="0"/>
          </a:p>
          <a:p>
            <a:r>
              <a:rPr lang="el-GR" b="1" dirty="0">
                <a:solidFill>
                  <a:schemeClr val="accent1"/>
                </a:solidFill>
              </a:rPr>
              <a:t>Ομιλητές -φάντασμα </a:t>
            </a:r>
            <a:r>
              <a:rPr lang="el-GR" b="1" dirty="0"/>
              <a:t>(</a:t>
            </a:r>
            <a:r>
              <a:rPr lang="en-US" b="1" dirty="0"/>
              <a:t>ghost speakers</a:t>
            </a:r>
            <a:r>
              <a:rPr lang="el-GR" b="1" dirty="0"/>
              <a:t>) (</a:t>
            </a:r>
            <a:r>
              <a:rPr lang="el-GR" dirty="0"/>
              <a:t>Η κατηγορία των ομιλητών-φάντασμα </a:t>
            </a:r>
            <a:r>
              <a:rPr lang="el-GR" i="1" dirty="0"/>
              <a:t>ε</a:t>
            </a:r>
            <a:r>
              <a:rPr lang="en-US" i="1" dirty="0" err="1"/>
              <a:t>ί</a:t>
            </a:r>
            <a:r>
              <a:rPr lang="el-GR" i="1" dirty="0"/>
              <a:t>ναι</a:t>
            </a:r>
            <a:r>
              <a:rPr lang="en-US" dirty="0"/>
              <a:t> </a:t>
            </a:r>
            <a:r>
              <a:rPr lang="el-GR" dirty="0"/>
              <a:t>λιγότερο αναγνωρίσιμη, εντοπίζεται σε περιπτώσεις προχωρημένου γλωσσικού θανάτου)</a:t>
            </a:r>
            <a:endParaRPr lang="en-US" b="1" dirty="0"/>
          </a:p>
          <a:p>
            <a:r>
              <a:rPr lang="el-GR" b="1" dirty="0" err="1">
                <a:solidFill>
                  <a:schemeClr val="accent1"/>
                </a:solidFill>
              </a:rPr>
              <a:t>νεο</a:t>
            </a:r>
            <a:r>
              <a:rPr lang="el-GR" b="1" dirty="0">
                <a:solidFill>
                  <a:schemeClr val="accent1"/>
                </a:solidFill>
              </a:rPr>
              <a:t>-ομιλητές</a:t>
            </a:r>
            <a:r>
              <a:rPr lang="el-GR" b="1" dirty="0"/>
              <a:t> (</a:t>
            </a:r>
            <a:r>
              <a:rPr lang="en-US" b="1" dirty="0"/>
              <a:t>neo-speakers</a:t>
            </a:r>
            <a:r>
              <a:rPr lang="el-GR" b="1" dirty="0"/>
              <a:t>) (</a:t>
            </a:r>
            <a:r>
              <a:rPr lang="el-GR" dirty="0"/>
              <a:t>μια νέα κατηγορία που εμφανίζεται από τα προγράμματα αναβίωσης (</a:t>
            </a:r>
            <a:r>
              <a:rPr lang="en-US" dirty="0"/>
              <a:t>revitalization programs).</a:t>
            </a:r>
          </a:p>
          <a:p>
            <a:endParaRPr lang="en-US" b="1" dirty="0"/>
          </a:p>
          <a:p>
            <a:endParaRPr lang="el-GR" dirty="0"/>
          </a:p>
        </p:txBody>
      </p:sp>
      <p:sp>
        <p:nvSpPr>
          <p:cNvPr id="4" name="TextBox 3">
            <a:extLst>
              <a:ext uri="{FF2B5EF4-FFF2-40B4-BE49-F238E27FC236}">
                <a16:creationId xmlns:a16="http://schemas.microsoft.com/office/drawing/2014/main" id="{EF28795D-D9A3-D94B-86DE-E50736F2043E}"/>
              </a:ext>
            </a:extLst>
          </p:cNvPr>
          <p:cNvSpPr txBox="1"/>
          <p:nvPr/>
        </p:nvSpPr>
        <p:spPr>
          <a:xfrm>
            <a:off x="739834" y="1633019"/>
            <a:ext cx="9401694" cy="646331"/>
          </a:xfrm>
          <a:prstGeom prst="rect">
            <a:avLst/>
          </a:prstGeom>
          <a:noFill/>
        </p:spPr>
        <p:txBody>
          <a:bodyPr wrap="square" rtlCol="0">
            <a:spAutoFit/>
          </a:bodyPr>
          <a:lstStyle/>
          <a:p>
            <a:r>
              <a:rPr lang="el-GR" b="1" dirty="0"/>
              <a:t>Συνήθως αναγνωρίζονται τρεις βασικές κατηγορίες:</a:t>
            </a:r>
            <a:r>
              <a:rPr lang="el-GR" dirty="0"/>
              <a:t> </a:t>
            </a:r>
          </a:p>
          <a:p>
            <a:endParaRPr lang="el-GR" dirty="0"/>
          </a:p>
        </p:txBody>
      </p:sp>
    </p:spTree>
    <p:extLst>
      <p:ext uri="{BB962C8B-B14F-4D97-AF65-F5344CB8AC3E}">
        <p14:creationId xmlns:p14="http://schemas.microsoft.com/office/powerpoint/2010/main" val="70205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ευφραδεισ ομιλητεσ-τριεσ</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l-GR" b="1" dirty="0">
                <a:solidFill>
                  <a:srgbClr val="C00000"/>
                </a:solidFill>
              </a:rPr>
              <a:t>Οι </a:t>
            </a:r>
            <a:r>
              <a:rPr lang="el-GR" b="1" i="1" dirty="0">
                <a:solidFill>
                  <a:srgbClr val="C00000"/>
                </a:solidFill>
              </a:rPr>
              <a:t>ευφραδείς ομιλητές/</a:t>
            </a:r>
            <a:r>
              <a:rPr lang="el-GR" b="1" i="1" dirty="0" err="1">
                <a:solidFill>
                  <a:srgbClr val="C00000"/>
                </a:solidFill>
              </a:rPr>
              <a:t>τριες</a:t>
            </a:r>
            <a:r>
              <a:rPr lang="el-GR" b="1" dirty="0">
                <a:solidFill>
                  <a:srgbClr val="C00000"/>
                </a:solidFill>
              </a:rPr>
              <a:t>: </a:t>
            </a:r>
          </a:p>
          <a:p>
            <a:pPr algn="just">
              <a:lnSpc>
                <a:spcPct val="150000"/>
              </a:lnSpc>
            </a:pPr>
            <a:r>
              <a:rPr lang="el-GR" b="1" dirty="0"/>
              <a:t>αναφέρονται ενίοτε ως </a:t>
            </a:r>
            <a:r>
              <a:rPr lang="el-GR" b="1" dirty="0">
                <a:solidFill>
                  <a:srgbClr val="C00000"/>
                </a:solidFill>
              </a:rPr>
              <a:t>παραδοσιακοί ομιλητές</a:t>
            </a:r>
            <a:r>
              <a:rPr lang="el-GR" b="1" dirty="0"/>
              <a:t>, γιατί είναι οι πιο συντηρητικοί ομιλητές σε σχέση με άλλους που έχουν μικρότερη επάρκεια στη γλώσσα. </a:t>
            </a:r>
          </a:p>
          <a:p>
            <a:pPr algn="just">
              <a:lnSpc>
                <a:spcPct val="150000"/>
              </a:lnSpc>
            </a:pPr>
            <a:r>
              <a:rPr lang="el-GR" b="1" dirty="0"/>
              <a:t>Έχουν </a:t>
            </a:r>
            <a:r>
              <a:rPr lang="el-GR" b="1" dirty="0">
                <a:solidFill>
                  <a:srgbClr val="C00000"/>
                </a:solidFill>
              </a:rPr>
              <a:t>υψηλή δεξιότητα παραγωγής και κατανόησης </a:t>
            </a:r>
            <a:r>
              <a:rPr lang="el-GR" b="1" dirty="0"/>
              <a:t>της γλώσσας. </a:t>
            </a:r>
          </a:p>
          <a:p>
            <a:pPr algn="just">
              <a:lnSpc>
                <a:spcPct val="150000"/>
              </a:lnSpc>
            </a:pPr>
            <a:r>
              <a:rPr lang="el-GR" b="1" dirty="0"/>
              <a:t>Ένα χαρακτηριστικό των ομιλητών αυτών είναι ότι </a:t>
            </a:r>
            <a:r>
              <a:rPr lang="el-GR" b="1" dirty="0">
                <a:solidFill>
                  <a:srgbClr val="C00000"/>
                </a:solidFill>
              </a:rPr>
              <a:t>είχαν συνήθως και πιθανόν να έχουν άλλους συνομιλητές για να μιλήσουν τη γλώσσα</a:t>
            </a:r>
            <a:r>
              <a:rPr lang="el-GR" b="1" dirty="0"/>
              <a:t>. </a:t>
            </a:r>
          </a:p>
          <a:p>
            <a:pPr algn="just">
              <a:lnSpc>
                <a:spcPct val="150000"/>
              </a:lnSpc>
            </a:pPr>
            <a:r>
              <a:rPr lang="el-GR" b="1" dirty="0"/>
              <a:t>Όσο η διαδικασία γλωσσικού θανάτου προχωρά, οι ευφραδείς ομιλητές μειώνονται μέχρι που δεν απομένει κανείς.</a:t>
            </a:r>
          </a:p>
          <a:p>
            <a:endParaRPr lang="en-GB" dirty="0"/>
          </a:p>
        </p:txBody>
      </p:sp>
    </p:spTree>
    <p:extLst>
      <p:ext uri="{BB962C8B-B14F-4D97-AF65-F5344CB8AC3E}">
        <p14:creationId xmlns:p14="http://schemas.microsoft.com/office/powerpoint/2010/main" val="276536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ευφραδεισ ομιλητεσ-τριεσ</a:t>
            </a:r>
            <a:endParaRPr lang="en-GB" dirty="0"/>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1978089" y="2556588"/>
            <a:ext cx="5103845" cy="989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έχουν συνομιλητές/τριες</a:t>
            </a:r>
            <a:endParaRPr lang="en-GB" sz="2400" dirty="0"/>
          </a:p>
        </p:txBody>
      </p:sp>
      <p:sp>
        <p:nvSpPr>
          <p:cNvPr id="5" name="Rectangle 4"/>
          <p:cNvSpPr/>
          <p:nvPr/>
        </p:nvSpPr>
        <p:spPr>
          <a:xfrm>
            <a:off x="4973216" y="4226767"/>
            <a:ext cx="4898572" cy="942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σταδιακά μειώνονται</a:t>
            </a:r>
            <a:endParaRPr lang="en-GB" sz="2400" dirty="0"/>
          </a:p>
        </p:txBody>
      </p:sp>
    </p:spTree>
    <p:extLst>
      <p:ext uri="{BB962C8B-B14F-4D97-AF65-F5344CB8AC3E}">
        <p14:creationId xmlns:p14="http://schemas.microsoft.com/office/powerpoint/2010/main" val="15455768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288" y="0"/>
            <a:ext cx="10058400" cy="1609344"/>
          </a:xfrm>
        </p:spPr>
        <p:txBody>
          <a:bodyPr/>
          <a:lstStyle/>
          <a:p>
            <a:r>
              <a:rPr lang="el-GR" dirty="0"/>
              <a:t>Ημι-ομιλητεσ/τριεσ</a:t>
            </a:r>
            <a:endParaRPr lang="en-GB" dirty="0"/>
          </a:p>
        </p:txBody>
      </p:sp>
      <p:sp>
        <p:nvSpPr>
          <p:cNvPr id="3" name="Content Placeholder 2"/>
          <p:cNvSpPr>
            <a:spLocks noGrp="1"/>
          </p:cNvSpPr>
          <p:nvPr>
            <p:ph idx="1"/>
          </p:nvPr>
        </p:nvSpPr>
        <p:spPr>
          <a:xfrm>
            <a:off x="770589" y="1313412"/>
            <a:ext cx="10626159" cy="5295206"/>
          </a:xfrm>
        </p:spPr>
        <p:txBody>
          <a:bodyPr>
            <a:normAutofit fontScale="85000" lnSpcReduction="10000"/>
          </a:bodyPr>
          <a:lstStyle/>
          <a:p>
            <a:pPr marL="0" indent="0" algn="just">
              <a:lnSpc>
                <a:spcPct val="110000"/>
              </a:lnSpc>
              <a:buNone/>
            </a:pPr>
            <a:r>
              <a:rPr lang="el-GR" sz="2100" b="1" dirty="0"/>
              <a:t>Οι </a:t>
            </a:r>
            <a:r>
              <a:rPr lang="el-GR" sz="2100" b="1" i="1" dirty="0" err="1">
                <a:solidFill>
                  <a:srgbClr val="C00000"/>
                </a:solidFill>
              </a:rPr>
              <a:t>ημι</a:t>
            </a:r>
            <a:r>
              <a:rPr lang="el-GR" sz="2100" b="1" i="1" dirty="0">
                <a:solidFill>
                  <a:srgbClr val="C00000"/>
                </a:solidFill>
              </a:rPr>
              <a:t>-ομιλητές/</a:t>
            </a:r>
            <a:r>
              <a:rPr lang="el-GR" sz="2100" b="1" i="1" dirty="0" err="1">
                <a:solidFill>
                  <a:srgbClr val="C00000"/>
                </a:solidFill>
              </a:rPr>
              <a:t>τριες</a:t>
            </a:r>
            <a:r>
              <a:rPr lang="el-GR" sz="2100" b="1" dirty="0">
                <a:solidFill>
                  <a:srgbClr val="C00000"/>
                </a:solidFill>
              </a:rPr>
              <a:t>: </a:t>
            </a:r>
            <a:r>
              <a:rPr lang="el-GR" sz="2100" b="1" dirty="0"/>
              <a:t>η κατηγορία αυτή, εισήχθη από την </a:t>
            </a:r>
            <a:r>
              <a:rPr lang="en-US" sz="2100" b="1" dirty="0"/>
              <a:t>Dorian </a:t>
            </a:r>
            <a:r>
              <a:rPr lang="el-GR" sz="2100" b="1" dirty="0"/>
              <a:t>και είναι ενδεικτική της διαδικασίας του γλωσσικού θανάτου. </a:t>
            </a:r>
          </a:p>
          <a:p>
            <a:pPr algn="just">
              <a:lnSpc>
                <a:spcPct val="110000"/>
              </a:lnSpc>
            </a:pPr>
            <a:r>
              <a:rPr lang="el-GR" sz="2100" b="1" dirty="0"/>
              <a:t>Είναι μια ευρεία κατηγορία η οποία περιλαμβάνει όλα τα μέλη της κοινότητας που </a:t>
            </a:r>
            <a:r>
              <a:rPr lang="el-GR" sz="2100" b="1" dirty="0">
                <a:solidFill>
                  <a:srgbClr val="C00000"/>
                </a:solidFill>
              </a:rPr>
              <a:t>κατανοούν την απειλούμενη γλώσσα αλλά εμφανίζουν διαβάθμιση στις δεξιότητες παραγωγής λόγου</a:t>
            </a:r>
            <a:r>
              <a:rPr lang="el-GR" sz="2100" b="1" dirty="0"/>
              <a:t>.</a:t>
            </a:r>
          </a:p>
          <a:p>
            <a:pPr algn="just">
              <a:lnSpc>
                <a:spcPct val="110000"/>
              </a:lnSpc>
            </a:pPr>
            <a:r>
              <a:rPr lang="el-GR" sz="2100" b="1" dirty="0"/>
              <a:t> Με άλλα λόγια, ο όρος αυτός χρησιμοποιείται για να περιγράψει τον πληροφορητή εκείνον, που παρόλο που </a:t>
            </a:r>
            <a:r>
              <a:rPr lang="el-GR" sz="2100" b="1" dirty="0">
                <a:solidFill>
                  <a:srgbClr val="C00000"/>
                </a:solidFill>
              </a:rPr>
              <a:t>εμφανίζει κάποια ικανότητα/επιδεξιότητα στη γλώσσα δεν μπορεί να θεωρηθεί ως πλήρως ικανός ομιλητής της. </a:t>
            </a:r>
          </a:p>
          <a:p>
            <a:pPr algn="just">
              <a:lnSpc>
                <a:spcPct val="110000"/>
              </a:lnSpc>
            </a:pPr>
            <a:r>
              <a:rPr lang="el-GR" sz="2100" b="1" dirty="0"/>
              <a:t>Κατά συνέπεια, ο όρος αυτός είναι δυνατό να περιλαμβάνει ομιλητές με σχετικά υψηλή ικανότητα, κυρίως σε φιλικά περιβάλλοντα, ομιλητές με περιορισμένη γλωσσική γνώση που είναι κοινωνικά ενσωματωμένοι στην κοινότητα της απειλούμενης γλώσσας και μπορούν να </a:t>
            </a:r>
            <a:r>
              <a:rPr lang="el-GR" sz="2100" b="1" dirty="0" err="1"/>
              <a:t>διεπιδρούν</a:t>
            </a:r>
            <a:r>
              <a:rPr lang="el-GR" sz="2100" b="1" dirty="0"/>
              <a:t> στις περισσότερες περιστάσεις χρησιμοποιώντας λιγοστούς γλωσσικούς τύπους με τον σωστό τρόπο. </a:t>
            </a:r>
          </a:p>
          <a:p>
            <a:pPr algn="just">
              <a:lnSpc>
                <a:spcPct val="110000"/>
              </a:lnSpc>
            </a:pPr>
            <a:r>
              <a:rPr lang="el-GR" sz="2100" b="1" dirty="0"/>
              <a:t>Οι </a:t>
            </a:r>
            <a:r>
              <a:rPr lang="el-GR" sz="2100" b="1" dirty="0" err="1"/>
              <a:t>ημι</a:t>
            </a:r>
            <a:r>
              <a:rPr lang="el-GR" sz="2100" b="1" dirty="0"/>
              <a:t>-ομιλητές </a:t>
            </a:r>
            <a:r>
              <a:rPr lang="el-GR" sz="2100" b="1" dirty="0">
                <a:solidFill>
                  <a:srgbClr val="C00000"/>
                </a:solidFill>
              </a:rPr>
              <a:t>δεν έχουν συχνή επαφή με άλλους ομιλητές της απειλούμενης γλώσσας και διεκπεραιώνουν τις περισσότερες πτυχές της κοινωνικής τους ζωής με την κυρίαρχη γλώσσα. </a:t>
            </a:r>
          </a:p>
          <a:p>
            <a:pPr algn="just">
              <a:lnSpc>
                <a:spcPct val="110000"/>
              </a:lnSpc>
            </a:pPr>
            <a:r>
              <a:rPr lang="el-GR" sz="2100" b="1" dirty="0"/>
              <a:t>Αξίζει να </a:t>
            </a:r>
            <a:r>
              <a:rPr lang="el-GR" sz="2100" b="1" dirty="0" err="1"/>
              <a:t>σημειώθεί</a:t>
            </a:r>
            <a:r>
              <a:rPr lang="el-GR" sz="2100" b="1" dirty="0"/>
              <a:t> ότι από </a:t>
            </a:r>
            <a:r>
              <a:rPr lang="el-GR" sz="2100" b="1" dirty="0" err="1"/>
              <a:t>αυτη</a:t>
            </a:r>
            <a:r>
              <a:rPr lang="el-GR" sz="2100" b="1" dirty="0"/>
              <a:t> την κατηγορία προέρχονται πολλοί ακτιβιστές που συμμετέχουν σε προγράμματα γλωσσικής αναβίωσης.</a:t>
            </a:r>
          </a:p>
          <a:p>
            <a:endParaRPr lang="en-GB" dirty="0"/>
          </a:p>
        </p:txBody>
      </p:sp>
    </p:spTree>
    <p:extLst>
      <p:ext uri="{BB962C8B-B14F-4D97-AF65-F5344CB8AC3E}">
        <p14:creationId xmlns:p14="http://schemas.microsoft.com/office/powerpoint/2010/main" val="337429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Γλωσσεσ του κοσμου</a:t>
            </a:r>
            <a:br>
              <a:rPr lang="el-GR" dirty="0"/>
            </a:br>
            <a:r>
              <a:rPr lang="el-GR" sz="2000" dirty="0"/>
              <a:t>ΣΤΑΤΙΣΤΙΚΑ  - κατανομη αριθμου χωρων </a:t>
            </a:r>
            <a:endParaRPr lang="el-GR"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327525" y="2393950"/>
            <a:ext cx="35433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575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Ημι-ομιλητεσ/τριεσ</a:t>
            </a:r>
            <a:endParaRPr lang="en-GB" dirty="0"/>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1492898" y="2062066"/>
            <a:ext cx="5234474" cy="1208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κατανόηση της απειλούμενης γλώσσας αλλά διαβαθμίσεις στις δεξιότητες παραγωγής λόγου</a:t>
            </a:r>
            <a:endParaRPr lang="en-GB" sz="2400" dirty="0"/>
          </a:p>
        </p:txBody>
      </p:sp>
      <p:sp>
        <p:nvSpPr>
          <p:cNvPr id="5" name="Rectangle 4"/>
          <p:cNvSpPr/>
          <p:nvPr/>
        </p:nvSpPr>
        <p:spPr>
          <a:xfrm>
            <a:off x="1950098" y="3704254"/>
            <a:ext cx="4488024" cy="1418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δεν έχουν συχνή επαφή με ευφράδεις ομιλητές/τριες της απειλούμενης γλώσσας</a:t>
            </a:r>
            <a:endParaRPr lang="en-GB" sz="2400" dirty="0"/>
          </a:p>
        </p:txBody>
      </p:sp>
      <p:sp>
        <p:nvSpPr>
          <p:cNvPr id="6" name="Rectangle 5"/>
          <p:cNvSpPr/>
          <p:nvPr/>
        </p:nvSpPr>
        <p:spPr>
          <a:xfrm>
            <a:off x="6680719" y="3391678"/>
            <a:ext cx="4422711" cy="1147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διεκπεραιώνουν τις περισσότερες δραστηριότητές τους στην κυρίαρχη γλώσσα</a:t>
            </a:r>
            <a:endParaRPr lang="en-GB" sz="2400" dirty="0"/>
          </a:p>
        </p:txBody>
      </p:sp>
    </p:spTree>
    <p:extLst>
      <p:ext uri="{BB962C8B-B14F-4D97-AF65-F5344CB8AC3E}">
        <p14:creationId xmlns:p14="http://schemas.microsoft.com/office/powerpoint/2010/main" val="8103657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Τελικοι ομιλητεσ/τριεσ</a:t>
            </a:r>
            <a:endParaRPr lang="en-GB" dirty="0"/>
          </a:p>
        </p:txBody>
      </p:sp>
      <p:sp>
        <p:nvSpPr>
          <p:cNvPr id="3" name="Content Placeholder 2"/>
          <p:cNvSpPr>
            <a:spLocks noGrp="1"/>
          </p:cNvSpPr>
          <p:nvPr>
            <p:ph idx="1"/>
          </p:nvPr>
        </p:nvSpPr>
        <p:spPr>
          <a:xfrm>
            <a:off x="1069848" y="2121407"/>
            <a:ext cx="10058400" cy="4445647"/>
          </a:xfrm>
        </p:spPr>
        <p:txBody>
          <a:bodyPr>
            <a:normAutofit/>
          </a:bodyPr>
          <a:lstStyle/>
          <a:p>
            <a:pPr marL="0" indent="0" algn="just">
              <a:lnSpc>
                <a:spcPct val="100000"/>
              </a:lnSpc>
              <a:buNone/>
            </a:pPr>
            <a:r>
              <a:rPr lang="el-GR" sz="2300" b="1" dirty="0">
                <a:solidFill>
                  <a:srgbClr val="C00000"/>
                </a:solidFill>
              </a:rPr>
              <a:t>Οι </a:t>
            </a:r>
            <a:r>
              <a:rPr lang="el-GR" sz="2300" b="1" i="1" dirty="0">
                <a:solidFill>
                  <a:srgbClr val="C00000"/>
                </a:solidFill>
              </a:rPr>
              <a:t>τελικοί ομιλητές/</a:t>
            </a:r>
            <a:r>
              <a:rPr lang="el-GR" sz="2300" b="1" i="1" dirty="0" err="1">
                <a:solidFill>
                  <a:srgbClr val="C00000"/>
                </a:solidFill>
              </a:rPr>
              <a:t>τριες</a:t>
            </a:r>
            <a:r>
              <a:rPr lang="el-GR" sz="2300" b="1" dirty="0">
                <a:solidFill>
                  <a:srgbClr val="C00000"/>
                </a:solidFill>
              </a:rPr>
              <a:t>: </a:t>
            </a:r>
          </a:p>
          <a:p>
            <a:pPr algn="just">
              <a:lnSpc>
                <a:spcPct val="100000"/>
              </a:lnSpc>
            </a:pPr>
            <a:r>
              <a:rPr lang="el-GR" sz="2300" b="1" dirty="0"/>
              <a:t>Συνήθως ο όρος αυτός είναι αρνητικά χρωματισμένος. </a:t>
            </a:r>
          </a:p>
          <a:p>
            <a:pPr algn="just">
              <a:lnSpc>
                <a:spcPct val="100000"/>
              </a:lnSpc>
            </a:pPr>
            <a:r>
              <a:rPr lang="el-GR" sz="2300" b="1" dirty="0"/>
              <a:t>Οι τελικοί ομιλητές είναι εκείνοι που έχουν παθητική γνώση της γλώσσας και πολύ περιορισμένες ικανότητες παραγωγής λόγου, συχνά περιορισμένες σε παγιωμένες φράσεις. </a:t>
            </a:r>
          </a:p>
          <a:p>
            <a:pPr algn="just">
              <a:lnSpc>
                <a:spcPct val="100000"/>
              </a:lnSpc>
            </a:pPr>
            <a:r>
              <a:rPr lang="el-GR" sz="2300" b="1" dirty="0"/>
              <a:t>Αυτή η περιορισμένη γνώση μπορεί να είναι αποτέλεσμα μερικής κατάκτησης της απειλούμενης γλώσσας (π.χ. ακούγοντάς την από τους παππούδες/γιαγιάδες) ή μπορεί να βρίσκονται σε προχωρημένο στάδιο γλωσσικής απώλειας ενώ στην παιδική ηλικία να ήταν ικανοί ομιλητές.</a:t>
            </a:r>
          </a:p>
          <a:p>
            <a:endParaRPr lang="en-GB" dirty="0"/>
          </a:p>
        </p:txBody>
      </p:sp>
    </p:spTree>
    <p:extLst>
      <p:ext uri="{BB962C8B-B14F-4D97-AF65-F5344CB8AC3E}">
        <p14:creationId xmlns:p14="http://schemas.microsoft.com/office/powerpoint/2010/main" val="59836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Τελικοι ομιλητεσ/τριεσ</a:t>
            </a:r>
            <a:endParaRPr lang="en-GB" dirty="0"/>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1408922" y="2551923"/>
            <a:ext cx="4861249" cy="942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παθητική γνώση της γλώσσας</a:t>
            </a:r>
            <a:endParaRPr lang="en-GB" sz="2400" dirty="0"/>
          </a:p>
        </p:txBody>
      </p:sp>
      <p:sp>
        <p:nvSpPr>
          <p:cNvPr id="5" name="Rectangle 4"/>
          <p:cNvSpPr/>
          <p:nvPr/>
        </p:nvSpPr>
        <p:spPr>
          <a:xfrm>
            <a:off x="3424335" y="3900196"/>
            <a:ext cx="5225143" cy="1194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περιορισμένες ικανότητες παραγωγής λόγου</a:t>
            </a:r>
          </a:p>
          <a:p>
            <a:pPr algn="ctr"/>
            <a:r>
              <a:rPr lang="el-GR" sz="2400" dirty="0"/>
              <a:t>ιδίως παγιωμένες εκφράσεις</a:t>
            </a:r>
            <a:endParaRPr lang="en-GB" sz="2400" dirty="0"/>
          </a:p>
        </p:txBody>
      </p:sp>
      <p:sp>
        <p:nvSpPr>
          <p:cNvPr id="6" name="Rectangle 5"/>
          <p:cNvSpPr/>
          <p:nvPr/>
        </p:nvSpPr>
        <p:spPr>
          <a:xfrm>
            <a:off x="7072604" y="2453951"/>
            <a:ext cx="4198775" cy="11383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προχωρημένο στάδιο γλωσσικής απώλειας</a:t>
            </a:r>
            <a:endParaRPr lang="en-GB" sz="2400" dirty="0"/>
          </a:p>
        </p:txBody>
      </p:sp>
    </p:spTree>
    <p:extLst>
      <p:ext uri="{BB962C8B-B14F-4D97-AF65-F5344CB8AC3E}">
        <p14:creationId xmlns:p14="http://schemas.microsoft.com/office/powerpoint/2010/main" val="7668788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E2544C2-90AD-8241-90D5-0F2321C7A0AC}"/>
              </a:ext>
            </a:extLst>
          </p:cNvPr>
          <p:cNvSpPr>
            <a:spLocks noGrp="1"/>
          </p:cNvSpPr>
          <p:nvPr>
            <p:ph idx="1"/>
          </p:nvPr>
        </p:nvSpPr>
        <p:spPr>
          <a:xfrm>
            <a:off x="1242843" y="1132867"/>
            <a:ext cx="10058400" cy="5070225"/>
          </a:xfrm>
        </p:spPr>
        <p:txBody>
          <a:bodyPr>
            <a:normAutofit fontScale="92500"/>
          </a:bodyPr>
          <a:lstStyle/>
          <a:p>
            <a:pPr algn="just">
              <a:lnSpc>
                <a:spcPct val="150000"/>
              </a:lnSpc>
            </a:pPr>
            <a:r>
              <a:rPr lang="el-GR" sz="2400" b="1" dirty="0"/>
              <a:t>Ανάλογα με τον βαθμό ζωντάνιας της γλώσσας, ο αριθμός των ομιλητών/τριών κάθε είδους ποικίλλει. </a:t>
            </a:r>
          </a:p>
          <a:p>
            <a:pPr algn="just">
              <a:lnSpc>
                <a:spcPct val="150000"/>
              </a:lnSpc>
            </a:pPr>
            <a:r>
              <a:rPr lang="el-GR" sz="2400" b="1" dirty="0"/>
              <a:t>Για παράδειγμα, τη στιγμή που ένας γλωσσολόγος εμφανίζεται, η γλώσσα μπορεί να βρίσκεται σε τέτοιο στάδιο απειλής που να μην υπάρχουν ηλικιωμένοι ικανοί ομιλητές και οι μεγαλύτεροι ομιλητές να είναι στην πραγματικότητα νεαροί ικανοί ομιλητές ή ακόμα και </a:t>
            </a:r>
            <a:r>
              <a:rPr lang="el-GR" sz="2400" b="1" dirty="0" err="1"/>
              <a:t>ημι</a:t>
            </a:r>
            <a:r>
              <a:rPr lang="el-GR" sz="2400" b="1" dirty="0"/>
              <a:t>-ομιλητές. </a:t>
            </a:r>
          </a:p>
          <a:p>
            <a:pPr algn="just">
              <a:lnSpc>
                <a:spcPct val="150000"/>
              </a:lnSpc>
            </a:pPr>
            <a:r>
              <a:rPr lang="el-GR" sz="2400" b="1" dirty="0"/>
              <a:t>Το δεύτερο σημείο είναι ότι ανάλογα με τη διαθεσιμότητα των ειδών ομιλητών/τριών, οι συζητήσεις περί αναβίωσης συχνά περιλαμβάνουν την επιλογή ανάμεσα σε διαφορετικούς τύπους λόγου.</a:t>
            </a:r>
          </a:p>
          <a:p>
            <a:endParaRPr lang="el-GR" dirty="0"/>
          </a:p>
        </p:txBody>
      </p:sp>
    </p:spTree>
    <p:extLst>
      <p:ext uri="{BB962C8B-B14F-4D97-AF65-F5344CB8AC3E}">
        <p14:creationId xmlns:p14="http://schemas.microsoft.com/office/powerpoint/2010/main" val="423947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Ενθυμητεσ/τριεσ</a:t>
            </a:r>
            <a:endParaRPr lang="en-GB" dirty="0"/>
          </a:p>
        </p:txBody>
      </p:sp>
      <p:sp>
        <p:nvSpPr>
          <p:cNvPr id="3" name="Content Placeholder 2"/>
          <p:cNvSpPr>
            <a:spLocks noGrp="1"/>
          </p:cNvSpPr>
          <p:nvPr>
            <p:ph idx="1"/>
          </p:nvPr>
        </p:nvSpPr>
        <p:spPr>
          <a:xfrm>
            <a:off x="911906" y="1780586"/>
            <a:ext cx="10058400" cy="4595276"/>
          </a:xfrm>
        </p:spPr>
        <p:txBody>
          <a:bodyPr>
            <a:normAutofit fontScale="92500"/>
          </a:bodyPr>
          <a:lstStyle/>
          <a:p>
            <a:pPr marL="0" indent="0" algn="just">
              <a:lnSpc>
                <a:spcPct val="110000"/>
              </a:lnSpc>
              <a:buNone/>
            </a:pPr>
            <a:r>
              <a:rPr lang="el-GR" b="1" i="1" dirty="0" err="1">
                <a:solidFill>
                  <a:srgbClr val="C00000"/>
                </a:solidFill>
              </a:rPr>
              <a:t>Ενθυμητές</a:t>
            </a:r>
            <a:r>
              <a:rPr lang="el-GR" b="1" i="1" dirty="0">
                <a:solidFill>
                  <a:srgbClr val="C00000"/>
                </a:solidFill>
              </a:rPr>
              <a:t>/</a:t>
            </a:r>
            <a:r>
              <a:rPr lang="el-GR" b="1" i="1" dirty="0" err="1">
                <a:solidFill>
                  <a:srgbClr val="C00000"/>
                </a:solidFill>
              </a:rPr>
              <a:t>τριες</a:t>
            </a:r>
            <a:r>
              <a:rPr lang="el-GR" b="1" i="1" dirty="0">
                <a:solidFill>
                  <a:srgbClr val="C00000"/>
                </a:solidFill>
              </a:rPr>
              <a:t>/ </a:t>
            </a:r>
            <a:r>
              <a:rPr lang="en-US" b="1" i="1" dirty="0" err="1">
                <a:solidFill>
                  <a:srgbClr val="C00000"/>
                </a:solidFill>
              </a:rPr>
              <a:t>Rememberers</a:t>
            </a:r>
            <a:r>
              <a:rPr lang="en-US" b="1" dirty="0">
                <a:solidFill>
                  <a:srgbClr val="C00000"/>
                </a:solidFill>
              </a:rPr>
              <a:t>: </a:t>
            </a:r>
            <a:endParaRPr lang="el-GR" b="1" dirty="0">
              <a:solidFill>
                <a:srgbClr val="C00000"/>
              </a:solidFill>
            </a:endParaRPr>
          </a:p>
          <a:p>
            <a:pPr algn="just">
              <a:lnSpc>
                <a:spcPct val="110000"/>
              </a:lnSpc>
            </a:pPr>
            <a:r>
              <a:rPr lang="el-GR" b="1" dirty="0"/>
              <a:t>για να περιγράψουμε αυτό το είδος ομιλητή, θα πρέπει να αναφερθούμε σε τρόπους γλωσσικής κατάκτησης και απώλειας. </a:t>
            </a:r>
          </a:p>
          <a:p>
            <a:pPr algn="just">
              <a:lnSpc>
                <a:spcPct val="110000"/>
              </a:lnSpc>
            </a:pPr>
            <a:r>
              <a:rPr lang="el-GR" b="1" dirty="0"/>
              <a:t>Ομιλητές με περιορισμένη γνώση της απειλούμενης γλώσσας είναι δυνατό να συσχετιστούν με τις κατηγορίες του </a:t>
            </a:r>
            <a:r>
              <a:rPr lang="el-GR" b="1" dirty="0" err="1"/>
              <a:t>ημι</a:t>
            </a:r>
            <a:r>
              <a:rPr lang="el-GR" b="1" dirty="0"/>
              <a:t>-ομιλητή ή του τελικού ομιλητή. </a:t>
            </a:r>
          </a:p>
          <a:p>
            <a:pPr algn="just">
              <a:lnSpc>
                <a:spcPct val="110000"/>
              </a:lnSpc>
            </a:pPr>
            <a:r>
              <a:rPr lang="el-GR" b="1" dirty="0"/>
              <a:t>Η γλωσσική απώλεια μπορεί να προέρχεται από τραυματικές συνθήκες όπως σφαγιασμούς που τους ανάγκασαν να αποκρύψουν τη γνώση της γλώσσας. </a:t>
            </a:r>
          </a:p>
          <a:p>
            <a:pPr algn="just">
              <a:lnSpc>
                <a:spcPct val="110000"/>
              </a:lnSpc>
            </a:pPr>
            <a:r>
              <a:rPr lang="el-GR" b="1" dirty="0"/>
              <a:t>Ο όρος «</a:t>
            </a:r>
            <a:r>
              <a:rPr lang="en-US" b="1" dirty="0" err="1"/>
              <a:t>rememberer</a:t>
            </a:r>
            <a:r>
              <a:rPr lang="en-US" b="1" dirty="0"/>
              <a:t>» </a:t>
            </a:r>
            <a:r>
              <a:rPr lang="el-GR" b="1" dirty="0"/>
              <a:t>αναφέρεται στην περίπτωση που οι ομιλητές αυτοί ανακτούν μια μερικώς ενεργή χρήση της γλώσσας. Στην αρχή μπορεί να είναι διστακτικοί ή απρόθυμοι, αλλά μπορεί να συμμετάσχουν σε κάποιο πρόγραμμα αναβίωσης. Δεν μπορούν να </a:t>
            </a:r>
            <a:r>
              <a:rPr lang="el-GR" b="1" dirty="0" err="1"/>
              <a:t>παραβλεφθούν</a:t>
            </a:r>
            <a:r>
              <a:rPr lang="el-GR" b="1" dirty="0"/>
              <a:t> από την έρευνα αφού μπορεί να βοηθήσουν στην ανασύσταση της κοινότητας και να συμβάλουν στη γλωσσική αναβίωση.</a:t>
            </a:r>
          </a:p>
          <a:p>
            <a:endParaRPr lang="en-GB" dirty="0"/>
          </a:p>
        </p:txBody>
      </p:sp>
    </p:spTree>
    <p:extLst>
      <p:ext uri="{BB962C8B-B14F-4D97-AF65-F5344CB8AC3E}">
        <p14:creationId xmlns:p14="http://schemas.microsoft.com/office/powerpoint/2010/main" val="209318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Ενθυμητεσ/τριεσ</a:t>
            </a:r>
            <a:endParaRPr lang="en-GB" dirty="0"/>
          </a:p>
        </p:txBody>
      </p:sp>
      <p:sp>
        <p:nvSpPr>
          <p:cNvPr id="3" name="Content Placeholder 2"/>
          <p:cNvSpPr>
            <a:spLocks noGrp="1"/>
          </p:cNvSpPr>
          <p:nvPr>
            <p:ph idx="1"/>
          </p:nvPr>
        </p:nvSpPr>
        <p:spPr/>
        <p:txBody>
          <a:bodyPr/>
          <a:lstStyle/>
          <a:p>
            <a:endParaRPr lang="en-GB"/>
          </a:p>
        </p:txBody>
      </p:sp>
      <p:sp>
        <p:nvSpPr>
          <p:cNvPr id="4" name="Rectangle 3"/>
          <p:cNvSpPr/>
          <p:nvPr/>
        </p:nvSpPr>
        <p:spPr>
          <a:xfrm>
            <a:off x="1726163" y="2584580"/>
            <a:ext cx="4861249" cy="10356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γλωσσική απώλεια από τραυματική εμπειρία</a:t>
            </a:r>
            <a:endParaRPr lang="en-GB" sz="2400" dirty="0"/>
          </a:p>
        </p:txBody>
      </p:sp>
      <p:sp>
        <p:nvSpPr>
          <p:cNvPr id="5" name="Rectangle 4"/>
          <p:cNvSpPr/>
          <p:nvPr/>
        </p:nvSpPr>
        <p:spPr>
          <a:xfrm>
            <a:off x="7371184" y="3247053"/>
            <a:ext cx="3629608" cy="1147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μερική ανάκτηση της γλώσσας</a:t>
            </a:r>
            <a:endParaRPr lang="en-GB" sz="2400" dirty="0"/>
          </a:p>
        </p:txBody>
      </p:sp>
      <p:sp>
        <p:nvSpPr>
          <p:cNvPr id="6" name="Rectangle 5"/>
          <p:cNvSpPr/>
          <p:nvPr/>
        </p:nvSpPr>
        <p:spPr>
          <a:xfrm>
            <a:off x="2360645" y="4394718"/>
            <a:ext cx="4077477" cy="961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δισταγμός - απροθυμία</a:t>
            </a:r>
            <a:endParaRPr lang="en-GB" sz="2400" dirty="0"/>
          </a:p>
        </p:txBody>
      </p:sp>
    </p:spTree>
    <p:extLst>
      <p:ext uri="{BB962C8B-B14F-4D97-AF65-F5344CB8AC3E}">
        <p14:creationId xmlns:p14="http://schemas.microsoft.com/office/powerpoint/2010/main" val="6601691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728" y="146304"/>
            <a:ext cx="10058400" cy="1609344"/>
          </a:xfrm>
        </p:spPr>
        <p:txBody>
          <a:bodyPr/>
          <a:lstStyle/>
          <a:p>
            <a:r>
              <a:rPr lang="el-GR" dirty="0"/>
              <a:t>Ομιλητεσ/τριεσ-φαντασμα</a:t>
            </a:r>
            <a:endParaRPr lang="en-GB" dirty="0"/>
          </a:p>
        </p:txBody>
      </p:sp>
      <p:sp>
        <p:nvSpPr>
          <p:cNvPr id="3" name="Content Placeholder 2"/>
          <p:cNvSpPr>
            <a:spLocks noGrp="1"/>
          </p:cNvSpPr>
          <p:nvPr>
            <p:ph idx="1"/>
          </p:nvPr>
        </p:nvSpPr>
        <p:spPr>
          <a:xfrm>
            <a:off x="787216" y="1755648"/>
            <a:ext cx="10058400" cy="4487210"/>
          </a:xfrm>
        </p:spPr>
        <p:txBody>
          <a:bodyPr>
            <a:normAutofit/>
          </a:bodyPr>
          <a:lstStyle/>
          <a:p>
            <a:pPr marL="0" indent="0">
              <a:buNone/>
            </a:pPr>
            <a:r>
              <a:rPr lang="el-GR" b="1" dirty="0">
                <a:solidFill>
                  <a:srgbClr val="C00000"/>
                </a:solidFill>
              </a:rPr>
              <a:t>Ομιλητές-φάντασμα (</a:t>
            </a:r>
            <a:r>
              <a:rPr lang="en-US" b="1" dirty="0">
                <a:solidFill>
                  <a:srgbClr val="C00000"/>
                </a:solidFill>
              </a:rPr>
              <a:t>Ghost speakers): </a:t>
            </a:r>
            <a:endParaRPr lang="el-GR" b="1" dirty="0">
              <a:solidFill>
                <a:srgbClr val="C00000"/>
              </a:solidFill>
            </a:endParaRPr>
          </a:p>
          <a:p>
            <a:pPr algn="just">
              <a:lnSpc>
                <a:spcPct val="150000"/>
              </a:lnSpc>
            </a:pPr>
            <a:r>
              <a:rPr lang="el-GR" b="1" dirty="0"/>
              <a:t>είναι εκείνοι που εμφανώς αρνούνται κάθε γνώση της απειλούμενης γλώσσας παρά την ύπαρξη στοιχείων που αναδεικνύουν ότι κατέχουν κάποιας μορφής γλωσσική ικανότητα. </a:t>
            </a:r>
          </a:p>
          <a:p>
            <a:pPr algn="just">
              <a:lnSpc>
                <a:spcPct val="150000"/>
              </a:lnSpc>
            </a:pPr>
            <a:r>
              <a:rPr lang="el-GR" b="1" dirty="0"/>
              <a:t>Η άρνηση αυτή είναι ενδεικτική της έντονα αρνητικής στάσης απέναντι στη γλώσσα και της συσχέτισής τους με τη γλώσσα αυτή. </a:t>
            </a:r>
          </a:p>
          <a:p>
            <a:pPr algn="just">
              <a:lnSpc>
                <a:spcPct val="150000"/>
              </a:lnSpc>
            </a:pPr>
            <a:r>
              <a:rPr lang="el-GR" b="1" dirty="0"/>
              <a:t>Αυτός ο τύπος του (μη)ομιλητή είναι χαρακτηριστικός σε συγκεκριμένα πλαίσια γλωσσικής απειλής, για παράδειγμα όταν μια υποβαθμισμένη επαρχιακή γλώσσα εκτοπίζεται από μια </a:t>
            </a:r>
            <a:r>
              <a:rPr lang="el-GR" b="1" dirty="0" err="1"/>
              <a:t>προτυποποιημένη</a:t>
            </a:r>
            <a:r>
              <a:rPr lang="el-GR" b="1" dirty="0"/>
              <a:t> εθνική γλώσσα.</a:t>
            </a:r>
          </a:p>
          <a:p>
            <a:endParaRPr lang="en-GB" dirty="0"/>
          </a:p>
        </p:txBody>
      </p:sp>
    </p:spTree>
    <p:extLst>
      <p:ext uri="{BB962C8B-B14F-4D97-AF65-F5344CB8AC3E}">
        <p14:creationId xmlns:p14="http://schemas.microsoft.com/office/powerpoint/2010/main" val="61787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Ομιλητεσ/τριεσ-φαντασμα</a:t>
            </a:r>
            <a:endParaRPr lang="en-GB" dirty="0"/>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1427584" y="2202024"/>
            <a:ext cx="4926563" cy="1110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t>άρνηση γνώσης της απειλούμενης γλώσσας</a:t>
            </a:r>
            <a:endParaRPr lang="en-GB" sz="2800" dirty="0"/>
          </a:p>
        </p:txBody>
      </p:sp>
      <p:sp>
        <p:nvSpPr>
          <p:cNvPr id="5" name="Rectangle 4"/>
          <p:cNvSpPr/>
          <p:nvPr/>
        </p:nvSpPr>
        <p:spPr>
          <a:xfrm>
            <a:off x="7296539" y="2202024"/>
            <a:ext cx="3396343" cy="1203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l-GR" sz="2800" dirty="0">
                <a:solidFill>
                  <a:prstClr val="white"/>
                </a:solidFill>
              </a:rPr>
              <a:t>ύπαρξη στοιχείων</a:t>
            </a:r>
          </a:p>
          <a:p>
            <a:pPr lvl="0" algn="ctr"/>
            <a:r>
              <a:rPr lang="el-GR" sz="2800" dirty="0">
                <a:solidFill>
                  <a:prstClr val="white"/>
                </a:solidFill>
              </a:rPr>
              <a:t>για γλωσσική ικανότητα</a:t>
            </a:r>
            <a:endParaRPr lang="en-GB" sz="2800" dirty="0">
              <a:solidFill>
                <a:prstClr val="white"/>
              </a:solidFill>
            </a:endParaRPr>
          </a:p>
        </p:txBody>
      </p:sp>
      <p:sp>
        <p:nvSpPr>
          <p:cNvPr id="6" name="Rectangle 5"/>
          <p:cNvSpPr/>
          <p:nvPr/>
        </p:nvSpPr>
        <p:spPr>
          <a:xfrm>
            <a:off x="2127380" y="3582954"/>
            <a:ext cx="5010539" cy="1063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αρνητικές στάσεις απέναντι στη γλώσσα</a:t>
            </a:r>
            <a:endParaRPr lang="en-GB" sz="2400" dirty="0"/>
          </a:p>
        </p:txBody>
      </p:sp>
      <p:sp>
        <p:nvSpPr>
          <p:cNvPr id="7" name="Rectangle 6"/>
          <p:cNvSpPr/>
          <p:nvPr/>
        </p:nvSpPr>
        <p:spPr>
          <a:xfrm>
            <a:off x="7296539" y="4002832"/>
            <a:ext cx="3750907" cy="737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εκτοπισμός από μια πρότυπη γλώσσα</a:t>
            </a:r>
            <a:endParaRPr lang="en-GB" sz="2400" dirty="0"/>
          </a:p>
        </p:txBody>
      </p:sp>
    </p:spTree>
    <p:extLst>
      <p:ext uri="{BB962C8B-B14F-4D97-AF65-F5344CB8AC3E}">
        <p14:creationId xmlns:p14="http://schemas.microsoft.com/office/powerpoint/2010/main" val="35239946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426" y="201999"/>
            <a:ext cx="10058400" cy="1609344"/>
          </a:xfrm>
        </p:spPr>
        <p:txBody>
          <a:bodyPr/>
          <a:lstStyle/>
          <a:p>
            <a:r>
              <a:rPr lang="el-GR" dirty="0"/>
              <a:t>Νεο-ομιλητεσ-τριεσ</a:t>
            </a:r>
            <a:endParaRPr lang="en-GB" dirty="0"/>
          </a:p>
        </p:txBody>
      </p:sp>
      <p:sp>
        <p:nvSpPr>
          <p:cNvPr id="3" name="Content Placeholder 2"/>
          <p:cNvSpPr>
            <a:spLocks noGrp="1"/>
          </p:cNvSpPr>
          <p:nvPr>
            <p:ph idx="1"/>
          </p:nvPr>
        </p:nvSpPr>
        <p:spPr>
          <a:xfrm>
            <a:off x="795528" y="1597705"/>
            <a:ext cx="10058400" cy="4661777"/>
          </a:xfrm>
        </p:spPr>
        <p:txBody>
          <a:bodyPr>
            <a:normAutofit fontScale="92500" lnSpcReduction="20000"/>
          </a:bodyPr>
          <a:lstStyle/>
          <a:p>
            <a:pPr marL="0" indent="0">
              <a:buNone/>
            </a:pPr>
            <a:r>
              <a:rPr lang="el-GR" b="1" dirty="0" err="1">
                <a:solidFill>
                  <a:srgbClr val="C00000"/>
                </a:solidFill>
              </a:rPr>
              <a:t>Νεο</a:t>
            </a:r>
            <a:r>
              <a:rPr lang="el-GR" b="1" dirty="0">
                <a:solidFill>
                  <a:srgbClr val="C00000"/>
                </a:solidFill>
              </a:rPr>
              <a:t>-ομιλητές/</a:t>
            </a:r>
            <a:r>
              <a:rPr lang="el-GR" b="1" dirty="0" err="1">
                <a:solidFill>
                  <a:srgbClr val="C00000"/>
                </a:solidFill>
              </a:rPr>
              <a:t>τριες</a:t>
            </a:r>
            <a:r>
              <a:rPr lang="el-GR" b="1" dirty="0">
                <a:solidFill>
                  <a:srgbClr val="C00000"/>
                </a:solidFill>
              </a:rPr>
              <a:t>: </a:t>
            </a:r>
          </a:p>
          <a:p>
            <a:pPr marL="0" indent="0">
              <a:buNone/>
            </a:pPr>
            <a:endParaRPr lang="el-GR" b="1" dirty="0">
              <a:solidFill>
                <a:srgbClr val="C00000"/>
              </a:solidFill>
            </a:endParaRPr>
          </a:p>
          <a:p>
            <a:pPr algn="just">
              <a:lnSpc>
                <a:spcPct val="110000"/>
              </a:lnSpc>
            </a:pPr>
            <a:r>
              <a:rPr lang="el-GR" b="1" dirty="0"/>
              <a:t>Αυτό το είδος του ομιλητή δεν έχει κατοχυρωθεί βιβλιογραφικά ακόμα, αλλά αποκτά κεντρικό ρόλο στη γλωσσική αναβίωση, καθώς στόχος της είναι να δημιουργήσει τέτοιου είδους ομιλητές. </a:t>
            </a:r>
          </a:p>
          <a:p>
            <a:pPr algn="just">
              <a:lnSpc>
                <a:spcPct val="110000"/>
              </a:lnSpc>
            </a:pPr>
            <a:r>
              <a:rPr lang="el-GR" b="1" dirty="0"/>
              <a:t>Οι </a:t>
            </a:r>
            <a:r>
              <a:rPr lang="el-GR" b="1" dirty="0" err="1"/>
              <a:t>νεο</a:t>
            </a:r>
            <a:r>
              <a:rPr lang="el-GR" b="1" dirty="0"/>
              <a:t>-ομιλητές μαθαίνουν τις απειλούμενες γλώσσες στο πλαίσιο των προγραμμάτων γλωσσικής αναβίωσης. </a:t>
            </a:r>
          </a:p>
          <a:p>
            <a:pPr algn="just">
              <a:lnSpc>
                <a:spcPct val="110000"/>
              </a:lnSpc>
            </a:pPr>
            <a:r>
              <a:rPr lang="el-GR" b="1" dirty="0"/>
              <a:t>Ο βαθμός γλωσσικής ικανότητας ποικίλλει και εξαρτάται από τις δεξιότητες του καθενός. </a:t>
            </a:r>
          </a:p>
          <a:p>
            <a:pPr algn="just">
              <a:lnSpc>
                <a:spcPct val="110000"/>
              </a:lnSpc>
            </a:pPr>
            <a:r>
              <a:rPr lang="el-GR" b="1" dirty="0"/>
              <a:t>Οι </a:t>
            </a:r>
            <a:r>
              <a:rPr lang="el-GR" b="1" dirty="0" err="1"/>
              <a:t>νεο</a:t>
            </a:r>
            <a:r>
              <a:rPr lang="el-GR" b="1" dirty="0"/>
              <a:t>-ομιλητές μπορεί να διαχωριστούν από τις υπόλοιπες κατηγορίες καθώς μπορεί να περιλαμβάνουν ανθρώπους εκτός της κοινότητας.</a:t>
            </a:r>
          </a:p>
          <a:p>
            <a:pPr algn="just">
              <a:lnSpc>
                <a:spcPct val="110000"/>
              </a:lnSpc>
            </a:pPr>
            <a:r>
              <a:rPr lang="el-GR" b="1" dirty="0"/>
              <a:t> Οι θετικές στάσεις απέναντι στην απειλούμενη γλώσσα και η εικόνα για την κοινότητα της απειλούμενης γλώσσας τούς παρακινεί να καταβάλλουν συνειδητές προσπάθειες να τη μάθουν.</a:t>
            </a:r>
          </a:p>
          <a:p>
            <a:endParaRPr lang="en-GB" dirty="0"/>
          </a:p>
        </p:txBody>
      </p:sp>
    </p:spTree>
    <p:extLst>
      <p:ext uri="{BB962C8B-B14F-4D97-AF65-F5344CB8AC3E}">
        <p14:creationId xmlns:p14="http://schemas.microsoft.com/office/powerpoint/2010/main" val="264241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Νεο-ομιλητεσ-τριεσ</a:t>
            </a:r>
            <a:endParaRPr lang="en-GB" dirty="0"/>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1558213" y="2211355"/>
            <a:ext cx="4189445" cy="998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προγράμματα γλωσσικής αναβίωσης</a:t>
            </a:r>
            <a:endParaRPr lang="en-GB" sz="2400" dirty="0"/>
          </a:p>
        </p:txBody>
      </p:sp>
      <p:sp>
        <p:nvSpPr>
          <p:cNvPr id="5" name="Rectangle 4"/>
          <p:cNvSpPr/>
          <p:nvPr/>
        </p:nvSpPr>
        <p:spPr>
          <a:xfrm>
            <a:off x="2687216" y="3620277"/>
            <a:ext cx="4795935" cy="1054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θετικές στάσεις απέναντι στην απειλούμενη γλώσσα</a:t>
            </a:r>
            <a:endParaRPr lang="en-GB" sz="2400" dirty="0"/>
          </a:p>
        </p:txBody>
      </p:sp>
      <p:sp>
        <p:nvSpPr>
          <p:cNvPr id="6" name="Rectangle 5"/>
          <p:cNvSpPr/>
          <p:nvPr/>
        </p:nvSpPr>
        <p:spPr>
          <a:xfrm>
            <a:off x="7716416" y="2612571"/>
            <a:ext cx="3750906" cy="1240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άνθρωποι και εκτός κοινότητας</a:t>
            </a:r>
            <a:endParaRPr lang="en-GB" sz="2400" dirty="0"/>
          </a:p>
        </p:txBody>
      </p:sp>
    </p:spTree>
    <p:extLst>
      <p:ext uri="{BB962C8B-B14F-4D97-AF65-F5344CB8AC3E}">
        <p14:creationId xmlns:p14="http://schemas.microsoft.com/office/powerpoint/2010/main" val="2253329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err="1"/>
              <a:t>φαινομενα</a:t>
            </a:r>
            <a:r>
              <a:rPr lang="el-GR" sz="2800" dirty="0"/>
              <a:t> </a:t>
            </a:r>
            <a:r>
              <a:rPr lang="el-GR" sz="2800" dirty="0" err="1"/>
              <a:t>γλωσσικησ</a:t>
            </a:r>
            <a:r>
              <a:rPr lang="el-GR" sz="2800" dirty="0"/>
              <a:t> συρρικνωσησ</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l-GR" b="1" dirty="0">
                <a:solidFill>
                  <a:schemeClr val="accent1"/>
                </a:solidFill>
              </a:rPr>
              <a:t>γλωσσική μετατόπιση ή μετακίνηση  (language shift) </a:t>
            </a:r>
            <a:r>
              <a:rPr lang="el-GR" b="1" dirty="0"/>
              <a:t>: υιοθέτηση μιας άλλης γλώσσας που περιβάλλεται με μεγαλύτερο γόητρο</a:t>
            </a:r>
          </a:p>
          <a:p>
            <a:pPr marL="457200" indent="-457200">
              <a:buFont typeface="+mj-lt"/>
              <a:buAutoNum type="arabicPeriod"/>
            </a:pPr>
            <a:r>
              <a:rPr lang="el-GR" b="1" dirty="0">
                <a:solidFill>
                  <a:schemeClr val="accent1"/>
                </a:solidFill>
              </a:rPr>
              <a:t>γλωσσική απώλεια (language loss)</a:t>
            </a:r>
            <a:r>
              <a:rPr lang="el-GR" b="1" dirty="0"/>
              <a:t>:  πέρασμα από μια γλώσσα σε άλλη σε μία μόνο γλωσσική κοινότητα</a:t>
            </a:r>
          </a:p>
          <a:p>
            <a:pPr marL="457200" indent="-457200">
              <a:buFont typeface="+mj-lt"/>
              <a:buAutoNum type="arabicPeriod"/>
            </a:pPr>
            <a:r>
              <a:rPr lang="el-GR" b="1" dirty="0">
                <a:solidFill>
                  <a:schemeClr val="accent1"/>
                </a:solidFill>
              </a:rPr>
              <a:t>γλωσσικός θάνατος (language death)</a:t>
            </a:r>
            <a:r>
              <a:rPr lang="el-GR" b="1" dirty="0"/>
              <a:t>: απουσία ομιλητών/τριών, εξαφάνιση από τον γλωσσικό χάρτη</a:t>
            </a:r>
          </a:p>
        </p:txBody>
      </p:sp>
    </p:spTree>
    <p:extLst>
      <p:ext uri="{BB962C8B-B14F-4D97-AF65-F5344CB8AC3E}">
        <p14:creationId xmlns:p14="http://schemas.microsoft.com/office/powerpoint/2010/main" val="15852974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Τελευταιοσ ομιλητησ-τρια</a:t>
            </a:r>
            <a:endParaRPr lang="en-GB" dirty="0"/>
          </a:p>
        </p:txBody>
      </p:sp>
      <p:sp>
        <p:nvSpPr>
          <p:cNvPr id="3" name="Content Placeholder 2"/>
          <p:cNvSpPr>
            <a:spLocks noGrp="1"/>
          </p:cNvSpPr>
          <p:nvPr>
            <p:ph idx="1"/>
          </p:nvPr>
        </p:nvSpPr>
        <p:spPr/>
        <p:txBody>
          <a:bodyPr/>
          <a:lstStyle/>
          <a:p>
            <a:pPr marL="0" indent="0">
              <a:buNone/>
            </a:pPr>
            <a:r>
              <a:rPr lang="el-GR" b="1" dirty="0">
                <a:solidFill>
                  <a:srgbClr val="C00000"/>
                </a:solidFill>
              </a:rPr>
              <a:t>Τελευταίος ομιλητής/</a:t>
            </a:r>
            <a:r>
              <a:rPr lang="el-GR" b="1" dirty="0" err="1">
                <a:solidFill>
                  <a:srgbClr val="C00000"/>
                </a:solidFill>
              </a:rPr>
              <a:t>τρια</a:t>
            </a:r>
            <a:r>
              <a:rPr lang="el-GR" b="1" dirty="0">
                <a:solidFill>
                  <a:srgbClr val="C00000"/>
                </a:solidFill>
              </a:rPr>
              <a:t>:</a:t>
            </a:r>
          </a:p>
          <a:p>
            <a:pPr algn="just">
              <a:lnSpc>
                <a:spcPct val="150000"/>
              </a:lnSpc>
            </a:pPr>
            <a:r>
              <a:rPr lang="el-GR" b="1" dirty="0"/>
              <a:t>Αυτό το είδος δεν ανήκει στην τυπολογία των ομιλητών μιας απειλούμενης γλώσσας αλλά σε ένα </a:t>
            </a:r>
            <a:r>
              <a:rPr lang="el-GR" b="1" dirty="0" err="1"/>
              <a:t>κοινωνιοπολιτικό</a:t>
            </a:r>
            <a:r>
              <a:rPr lang="el-GR" b="1" dirty="0"/>
              <a:t> στάτους με μια δόση μύθου. </a:t>
            </a:r>
          </a:p>
          <a:p>
            <a:pPr algn="just">
              <a:lnSpc>
                <a:spcPct val="150000"/>
              </a:lnSpc>
            </a:pPr>
            <a:r>
              <a:rPr lang="el-GR" b="1" dirty="0"/>
              <a:t>Εγείρει τη φαντασία των μη ειδικών, είναι μια ιδιότητα που αποδίδεται από μια κοινότητα σε ένα συγκεκριμένο πρόσωπο ή να αυτοαποκαλεστεί. </a:t>
            </a:r>
          </a:p>
          <a:p>
            <a:pPr algn="just">
              <a:lnSpc>
                <a:spcPct val="150000"/>
              </a:lnSpc>
            </a:pPr>
            <a:r>
              <a:rPr lang="el-GR" b="1" dirty="0"/>
              <a:t>Κι ενώ το πρόσωπο μπορεί να θεωρείται ως τελευταίο στην ουσία να ανήκει σε έναν </a:t>
            </a:r>
            <a:r>
              <a:rPr lang="el-GR" b="1" dirty="0" err="1"/>
              <a:t>ημι</a:t>
            </a:r>
            <a:r>
              <a:rPr lang="el-GR" b="1" dirty="0"/>
              <a:t>-ομιλητή ή ακόμα και σε έναν </a:t>
            </a:r>
            <a:r>
              <a:rPr lang="el-GR" b="1" dirty="0" err="1"/>
              <a:t>ενθυμητή</a:t>
            </a:r>
            <a:r>
              <a:rPr lang="el-GR" b="1" dirty="0"/>
              <a:t>.</a:t>
            </a:r>
          </a:p>
          <a:p>
            <a:endParaRPr lang="en-GB" dirty="0"/>
          </a:p>
        </p:txBody>
      </p:sp>
    </p:spTree>
    <p:extLst>
      <p:ext uri="{BB962C8B-B14F-4D97-AF65-F5344CB8AC3E}">
        <p14:creationId xmlns:p14="http://schemas.microsoft.com/office/powerpoint/2010/main" val="137515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Τελευταιοσ ομιλητησ-τρια</a:t>
            </a:r>
            <a:endParaRPr lang="en-GB" dirty="0"/>
          </a:p>
        </p:txBody>
      </p:sp>
      <p:sp>
        <p:nvSpPr>
          <p:cNvPr id="3" name="Content Placeholder 2"/>
          <p:cNvSpPr>
            <a:spLocks noGrp="1"/>
          </p:cNvSpPr>
          <p:nvPr>
            <p:ph idx="1"/>
          </p:nvPr>
        </p:nvSpPr>
        <p:spPr/>
        <p:txBody>
          <a:bodyPr/>
          <a:lstStyle/>
          <a:p>
            <a:endParaRPr lang="en-GB"/>
          </a:p>
        </p:txBody>
      </p:sp>
      <p:sp>
        <p:nvSpPr>
          <p:cNvPr id="4" name="Rectangle 3"/>
          <p:cNvSpPr/>
          <p:nvPr/>
        </p:nvSpPr>
        <p:spPr>
          <a:xfrm>
            <a:off x="1623527" y="2108718"/>
            <a:ext cx="3554963" cy="1156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πέπλο μύθου</a:t>
            </a:r>
            <a:endParaRPr lang="en-GB" sz="2400" dirty="0"/>
          </a:p>
        </p:txBody>
      </p:sp>
      <p:sp>
        <p:nvSpPr>
          <p:cNvPr id="5" name="Rectangle 4"/>
          <p:cNvSpPr/>
          <p:nvPr/>
        </p:nvSpPr>
        <p:spPr>
          <a:xfrm>
            <a:off x="5561045" y="4016829"/>
            <a:ext cx="4833257" cy="1073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t>εγείρει τη φαντασία</a:t>
            </a:r>
            <a:endParaRPr lang="en-GB" sz="2800" dirty="0"/>
          </a:p>
        </p:txBody>
      </p:sp>
    </p:spTree>
    <p:extLst>
      <p:ext uri="{BB962C8B-B14F-4D97-AF65-F5344CB8AC3E}">
        <p14:creationId xmlns:p14="http://schemas.microsoft.com/office/powerpoint/2010/main" val="10750033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Προγραμματα καταγραφησ</a:t>
            </a:r>
            <a:endParaRPr lang="en-GB" dirty="0"/>
          </a:p>
        </p:txBody>
      </p:sp>
      <p:sp>
        <p:nvSpPr>
          <p:cNvPr id="3" name="Content Placeholder 2"/>
          <p:cNvSpPr>
            <a:spLocks noGrp="1"/>
          </p:cNvSpPr>
          <p:nvPr>
            <p:ph idx="1"/>
          </p:nvPr>
        </p:nvSpPr>
        <p:spPr/>
        <p:txBody>
          <a:bodyPr/>
          <a:lstStyle/>
          <a:p>
            <a:r>
              <a:rPr lang="en-US" b="1" dirty="0"/>
              <a:t>Endangered Languages Documentation Program</a:t>
            </a:r>
            <a:endParaRPr lang="en-US" dirty="0"/>
          </a:p>
          <a:p>
            <a:pPr marL="68580" indent="0">
              <a:buNone/>
            </a:pPr>
            <a:r>
              <a:rPr lang="el-GR" dirty="0"/>
              <a:t>χρημαδότηση καταγραφής των απειλούμενων γλωσσών</a:t>
            </a:r>
          </a:p>
          <a:p>
            <a:pPr marL="68580" indent="0">
              <a:buNone/>
            </a:pPr>
            <a:r>
              <a:rPr lang="el-GR" dirty="0"/>
              <a:t>ενθάρρυνση έρευνας πεδίου στις απειλούμενες γλώσσες</a:t>
            </a:r>
          </a:p>
          <a:p>
            <a:pPr marL="68580" indent="0">
              <a:buNone/>
            </a:pPr>
            <a:r>
              <a:rPr lang="el-GR" dirty="0"/>
              <a:t>δημιουργία αρχείων γλωσσικών κοινοτήτων</a:t>
            </a:r>
          </a:p>
          <a:p>
            <a:pPr marL="68580" indent="0">
              <a:buNone/>
            </a:pPr>
            <a:r>
              <a:rPr lang="el-GR" dirty="0"/>
              <a:t>δωρεάν διαθεσιμότητα </a:t>
            </a:r>
          </a:p>
          <a:p>
            <a:pPr marL="68580" indent="0">
              <a:buNone/>
            </a:pPr>
            <a:r>
              <a:rPr lang="en-US" dirty="0">
                <a:hlinkClick r:id="rId2"/>
              </a:rPr>
              <a:t>http://www.eldp.net/en/our+grants/grant+types/</a:t>
            </a:r>
            <a:r>
              <a:rPr lang="el-GR" dirty="0"/>
              <a:t> </a:t>
            </a:r>
          </a:p>
          <a:p>
            <a:endParaRPr lang="en-GB" dirty="0"/>
          </a:p>
        </p:txBody>
      </p:sp>
    </p:spTree>
    <p:extLst>
      <p:ext uri="{BB962C8B-B14F-4D97-AF65-F5344CB8AC3E}">
        <p14:creationId xmlns:p14="http://schemas.microsoft.com/office/powerpoint/2010/main" val="24269743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Προγραμματα αναβιωσησ</a:t>
            </a:r>
            <a:endParaRPr lang="en-GB" dirty="0"/>
          </a:p>
        </p:txBody>
      </p:sp>
      <p:sp>
        <p:nvSpPr>
          <p:cNvPr id="3" name="Content Placeholder 2"/>
          <p:cNvSpPr>
            <a:spLocks noGrp="1"/>
          </p:cNvSpPr>
          <p:nvPr>
            <p:ph idx="1"/>
          </p:nvPr>
        </p:nvSpPr>
        <p:spPr/>
        <p:txBody>
          <a:bodyPr>
            <a:normAutofit fontScale="77500" lnSpcReduction="20000"/>
          </a:bodyPr>
          <a:lstStyle/>
          <a:p>
            <a:r>
              <a:rPr lang="el-GR" dirty="0"/>
              <a:t>Ονγκότα </a:t>
            </a:r>
            <a:r>
              <a:rPr lang="el-GR" dirty="0">
                <a:hlinkClick r:id="rId2"/>
              </a:rPr>
              <a:t>https://vimeo.com/6413574</a:t>
            </a:r>
            <a:r>
              <a:rPr lang="el-GR" dirty="0"/>
              <a:t> </a:t>
            </a:r>
          </a:p>
          <a:p>
            <a:r>
              <a:rPr lang="el-GR" dirty="0"/>
              <a:t>Τσιρόκι </a:t>
            </a:r>
            <a:r>
              <a:rPr lang="el-GR" dirty="0">
                <a:hlinkClick r:id="rId3"/>
              </a:rPr>
              <a:t>https://vimeo.com/112287414</a:t>
            </a:r>
            <a:endParaRPr lang="el-GR" dirty="0"/>
          </a:p>
          <a:p>
            <a:r>
              <a:rPr lang="el-GR" dirty="0"/>
              <a:t>Ταμίλ </a:t>
            </a:r>
            <a:r>
              <a:rPr lang="el-GR" dirty="0">
                <a:hlinkClick r:id="rId4"/>
              </a:rPr>
              <a:t>https://vimeo.com/12431252</a:t>
            </a:r>
            <a:r>
              <a:rPr lang="el-GR" dirty="0"/>
              <a:t> </a:t>
            </a:r>
            <a:endParaRPr lang="en-US" dirty="0"/>
          </a:p>
          <a:p>
            <a:endParaRPr lang="en-US" dirty="0"/>
          </a:p>
          <a:p>
            <a:r>
              <a:rPr lang="en-US" dirty="0">
                <a:hlinkClick r:id="rId5"/>
              </a:rPr>
              <a:t>http://video.nationalgeographic.com/video/short-film-showcase/meet-the-last-speaker-of-a-dying-language?utm_source=Facebook&amp;utm_medium=Social&amp;utm_content=link_fb20161121video-fluentspeakervod&amp;utm_campaign=Content&amp;sf42948669=1</a:t>
            </a:r>
            <a:endParaRPr lang="en-US" dirty="0"/>
          </a:p>
          <a:p>
            <a:endParaRPr lang="en-US" dirty="0"/>
          </a:p>
          <a:p>
            <a:r>
              <a:rPr lang="en-US" dirty="0">
                <a:hlinkClick r:id="rId6"/>
              </a:rPr>
              <a:t>https://www.youtube.com/watch?v=WFH4h75X2j8</a:t>
            </a:r>
            <a:endParaRPr lang="en-US" dirty="0"/>
          </a:p>
          <a:p>
            <a:endParaRPr lang="en-US" dirty="0"/>
          </a:p>
          <a:p>
            <a:r>
              <a:rPr lang="en-US" dirty="0">
                <a:hlinkClick r:id="rId7"/>
              </a:rPr>
              <a:t>https://www.youtube.com/watch?v=O89PkSNTtbg</a:t>
            </a:r>
            <a:endParaRPr lang="en-US" dirty="0"/>
          </a:p>
          <a:p>
            <a:endParaRPr lang="en-US" dirty="0"/>
          </a:p>
          <a:p>
            <a:r>
              <a:rPr lang="en-US" dirty="0">
                <a:hlinkClick r:id="rId8"/>
              </a:rPr>
              <a:t>https://www.youtube.com/watch?v=KB7kLNwKEVU</a:t>
            </a:r>
            <a:endParaRPr lang="en-US" dirty="0"/>
          </a:p>
          <a:p>
            <a:endParaRPr lang="en-US" dirty="0"/>
          </a:p>
          <a:p>
            <a:endParaRPr lang="en-US" dirty="0"/>
          </a:p>
          <a:p>
            <a:endParaRPr lang="el-GR" dirty="0"/>
          </a:p>
          <a:p>
            <a:endParaRPr lang="en-GB" dirty="0"/>
          </a:p>
        </p:txBody>
      </p:sp>
    </p:spTree>
    <p:extLst>
      <p:ext uri="{BB962C8B-B14F-4D97-AF65-F5344CB8AC3E}">
        <p14:creationId xmlns:p14="http://schemas.microsoft.com/office/powerpoint/2010/main" val="12545743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A375780-9335-6B4E-B860-37EF5FD41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926" y="1164624"/>
            <a:ext cx="6435862" cy="4324320"/>
          </a:xfrm>
          <a:prstGeom prst="rect">
            <a:avLst/>
          </a:prstGeom>
        </p:spPr>
      </p:pic>
    </p:spTree>
    <p:extLst>
      <p:ext uri="{BB962C8B-B14F-4D97-AF65-F5344CB8AC3E}">
        <p14:creationId xmlns:p14="http://schemas.microsoft.com/office/powerpoint/2010/main" val="1715559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C4E640B-D11E-8747-BA91-7EB6555CEC01}"/>
              </a:ext>
            </a:extLst>
          </p:cNvPr>
          <p:cNvSpPr>
            <a:spLocks noGrp="1"/>
          </p:cNvSpPr>
          <p:nvPr>
            <p:ph idx="1"/>
          </p:nvPr>
        </p:nvSpPr>
        <p:spPr>
          <a:xfrm>
            <a:off x="741405" y="1083440"/>
            <a:ext cx="11046939" cy="5453283"/>
          </a:xfrm>
        </p:spPr>
        <p:txBody>
          <a:bodyPr>
            <a:noAutofit/>
          </a:bodyPr>
          <a:lstStyle/>
          <a:p>
            <a:pPr algn="just">
              <a:lnSpc>
                <a:spcPct val="120000"/>
              </a:lnSpc>
              <a:buFont typeface="Wingdings" pitchFamily="2" charset="2"/>
              <a:buChar char="v"/>
            </a:pPr>
            <a:r>
              <a:rPr lang="el-GR" sz="2100" b="1" dirty="0"/>
              <a:t>Ποια φαινόμενα γλωσσικής συρρίκνωσης γνωρίζετε;</a:t>
            </a:r>
          </a:p>
          <a:p>
            <a:pPr algn="just">
              <a:lnSpc>
                <a:spcPct val="120000"/>
              </a:lnSpc>
              <a:buFont typeface="Wingdings" pitchFamily="2" charset="2"/>
              <a:buChar char="v"/>
            </a:pPr>
            <a:r>
              <a:rPr lang="el-GR" sz="2100" b="1" dirty="0"/>
              <a:t>Σύμφωνα με τους </a:t>
            </a:r>
            <a:r>
              <a:rPr lang="en-US" sz="2100" b="1" dirty="0" err="1"/>
              <a:t>Campell</a:t>
            </a:r>
            <a:r>
              <a:rPr lang="en-US" sz="2100" b="1" dirty="0"/>
              <a:t> &amp; </a:t>
            </a:r>
            <a:r>
              <a:rPr lang="en-US" sz="2100" b="1" dirty="0" err="1"/>
              <a:t>Muntzel</a:t>
            </a:r>
            <a:r>
              <a:rPr lang="en-US" sz="2100" b="1" dirty="0"/>
              <a:t> (1989) </a:t>
            </a:r>
            <a:r>
              <a:rPr lang="el-GR" sz="2100" b="1" dirty="0"/>
              <a:t>οι τύποι γλωσσικού θανάτου μπορούν να ταξινομηθούν σε κατηγορίες. Ποιες κατηγορίες αναφέρουν οι ερευνητές; </a:t>
            </a:r>
          </a:p>
          <a:p>
            <a:pPr algn="just">
              <a:lnSpc>
                <a:spcPct val="120000"/>
              </a:lnSpc>
              <a:buFont typeface="Wingdings" pitchFamily="2" charset="2"/>
              <a:buChar char="v"/>
            </a:pPr>
            <a:r>
              <a:rPr lang="el-GR" sz="2100" b="1" dirty="0"/>
              <a:t>Ποια στάδια γλωσσικού θανάτου εντοπίζει η </a:t>
            </a:r>
            <a:r>
              <a:rPr lang="en-US" sz="2100" b="1" dirty="0"/>
              <a:t>Garzon (1992) </a:t>
            </a:r>
            <a:r>
              <a:rPr lang="el-GR" sz="2100" b="1" dirty="0"/>
              <a:t>ερευνώντας τους </a:t>
            </a:r>
            <a:r>
              <a:rPr lang="en-US" sz="2100" b="1" dirty="0"/>
              <a:t>Maya </a:t>
            </a:r>
            <a:r>
              <a:rPr lang="el-GR" sz="2100" b="1" dirty="0"/>
              <a:t>στο Μεξικό; </a:t>
            </a:r>
            <a:endParaRPr lang="en-US" sz="2100" b="1" dirty="0"/>
          </a:p>
          <a:p>
            <a:pPr algn="just">
              <a:lnSpc>
                <a:spcPct val="120000"/>
              </a:lnSpc>
              <a:buFont typeface="Wingdings" pitchFamily="2" charset="2"/>
              <a:buChar char="v"/>
            </a:pPr>
            <a:r>
              <a:rPr lang="el-GR" sz="2100" b="1" dirty="0"/>
              <a:t>Ποια είναι τα αίτια του γλωσσικού θανάτου σύμφωνα με τον </a:t>
            </a:r>
            <a:r>
              <a:rPr lang="en-US" sz="2100" b="1" dirty="0"/>
              <a:t>Wolfram (2008)</a:t>
            </a:r>
            <a:r>
              <a:rPr lang="el-GR" sz="2100" b="1" dirty="0"/>
              <a:t>;</a:t>
            </a:r>
          </a:p>
          <a:p>
            <a:pPr algn="just">
              <a:lnSpc>
                <a:spcPct val="120000"/>
              </a:lnSpc>
              <a:buFont typeface="Wingdings" pitchFamily="2" charset="2"/>
              <a:buChar char="v"/>
            </a:pPr>
            <a:r>
              <a:rPr lang="el-GR" sz="2100" b="1" dirty="0"/>
              <a:t>Η </a:t>
            </a:r>
            <a:r>
              <a:rPr lang="en-US" sz="2100" b="1" dirty="0"/>
              <a:t>UNESCO </a:t>
            </a:r>
            <a:r>
              <a:rPr lang="el-GR" sz="2100" b="1" dirty="0"/>
              <a:t>εντοπίζει 9 κριτήρια για να καθορίσει την επικινδυνότητα που διατρέχει κάθε γλώσσα. Ποια είναι αυτά; </a:t>
            </a:r>
          </a:p>
          <a:p>
            <a:pPr>
              <a:lnSpc>
                <a:spcPct val="120000"/>
              </a:lnSpc>
              <a:buFont typeface="Wingdings" pitchFamily="2" charset="2"/>
              <a:buChar char="v"/>
            </a:pPr>
            <a:r>
              <a:rPr lang="el-GR" sz="2100" b="1" dirty="0"/>
              <a:t>Ποια επίπεδα επικινδυνότητας των γλωσσών εντοπίζουν οι </a:t>
            </a:r>
            <a:r>
              <a:rPr lang="en-US" sz="2100" b="1" dirty="0"/>
              <a:t>Grenoble &amp; Whaley (2006)</a:t>
            </a:r>
            <a:r>
              <a:rPr lang="el-GR" sz="2100" b="1" dirty="0"/>
              <a:t>;</a:t>
            </a:r>
          </a:p>
          <a:p>
            <a:pPr>
              <a:lnSpc>
                <a:spcPct val="120000"/>
              </a:lnSpc>
              <a:buFont typeface="Wingdings" pitchFamily="2" charset="2"/>
              <a:buChar char="v"/>
            </a:pPr>
            <a:r>
              <a:rPr lang="el-GR" sz="2100" b="1" dirty="0"/>
              <a:t>Ποιες κατηγορίες ομιλητών των απειλούμενων γλωσσών αναγνωρίζονται συνήθως;</a:t>
            </a:r>
          </a:p>
        </p:txBody>
      </p:sp>
      <p:sp>
        <p:nvSpPr>
          <p:cNvPr id="4" name="Τίτλος 1">
            <a:extLst>
              <a:ext uri="{FF2B5EF4-FFF2-40B4-BE49-F238E27FC236}">
                <a16:creationId xmlns:a16="http://schemas.microsoft.com/office/drawing/2014/main" id="{7123C841-5B23-3440-AE68-63C4A58846F9}"/>
              </a:ext>
            </a:extLst>
          </p:cNvPr>
          <p:cNvSpPr>
            <a:spLocks noGrp="1"/>
          </p:cNvSpPr>
          <p:nvPr>
            <p:ph type="title"/>
          </p:nvPr>
        </p:nvSpPr>
        <p:spPr>
          <a:xfrm>
            <a:off x="2778601" y="0"/>
            <a:ext cx="6972546" cy="1207008"/>
          </a:xfrm>
        </p:spPr>
        <p:txBody>
          <a:bodyPr>
            <a:normAutofit/>
          </a:bodyPr>
          <a:lstStyle/>
          <a:p>
            <a:r>
              <a:rPr lang="el-GR" sz="3375" dirty="0"/>
              <a:t>ΕΡΩΤΗΣΕΙΣ </a:t>
            </a:r>
            <a:r>
              <a:rPr lang="en-US" sz="3375"/>
              <a:t>10</a:t>
            </a:r>
            <a:r>
              <a:rPr lang="el-GR" sz="3375" baseline="30000"/>
              <a:t>ου </a:t>
            </a:r>
            <a:r>
              <a:rPr lang="el-GR" sz="3375" dirty="0" err="1"/>
              <a:t>Μαθηματοσ</a:t>
            </a:r>
            <a:endParaRPr lang="el-GR" sz="3375" dirty="0"/>
          </a:p>
        </p:txBody>
      </p:sp>
    </p:spTree>
    <p:extLst>
      <p:ext uri="{BB962C8B-B14F-4D97-AF65-F5344CB8AC3E}">
        <p14:creationId xmlns:p14="http://schemas.microsoft.com/office/powerpoint/2010/main" val="38511051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1EDADC-F8D4-BB4B-A805-26A8BB355659}"/>
              </a:ext>
            </a:extLst>
          </p:cNvPr>
          <p:cNvSpPr>
            <a:spLocks noGrp="1"/>
          </p:cNvSpPr>
          <p:nvPr>
            <p:ph type="title"/>
          </p:nvPr>
        </p:nvSpPr>
        <p:spPr>
          <a:xfrm>
            <a:off x="872140" y="145315"/>
            <a:ext cx="10058400" cy="1609344"/>
          </a:xfrm>
        </p:spPr>
        <p:txBody>
          <a:bodyPr/>
          <a:lstStyle/>
          <a:p>
            <a:r>
              <a:rPr lang="el-GR" dirty="0" err="1"/>
              <a:t>βιβλιογραφια</a:t>
            </a:r>
            <a:endParaRPr lang="el-GR" dirty="0"/>
          </a:p>
        </p:txBody>
      </p:sp>
      <p:sp>
        <p:nvSpPr>
          <p:cNvPr id="3" name="Θέση περιεχομένου 2">
            <a:extLst>
              <a:ext uri="{FF2B5EF4-FFF2-40B4-BE49-F238E27FC236}">
                <a16:creationId xmlns:a16="http://schemas.microsoft.com/office/drawing/2014/main" id="{EBF60797-9FFE-5041-AAE3-45C39AABC0AE}"/>
              </a:ext>
            </a:extLst>
          </p:cNvPr>
          <p:cNvSpPr>
            <a:spLocks noGrp="1"/>
          </p:cNvSpPr>
          <p:nvPr>
            <p:ph idx="1"/>
          </p:nvPr>
        </p:nvSpPr>
        <p:spPr>
          <a:xfrm>
            <a:off x="1322173" y="1754659"/>
            <a:ext cx="9514703" cy="4806779"/>
          </a:xfrm>
        </p:spPr>
        <p:txBody>
          <a:bodyPr>
            <a:normAutofit fontScale="85000" lnSpcReduction="20000"/>
          </a:bodyPr>
          <a:lstStyle/>
          <a:p>
            <a:pPr>
              <a:lnSpc>
                <a:spcPct val="110000"/>
              </a:lnSpc>
            </a:pPr>
            <a:r>
              <a:rPr lang="en-US" dirty="0"/>
              <a:t>Campbell, L. &amp; M. C. </a:t>
            </a:r>
            <a:r>
              <a:rPr lang="en-US" dirty="0" err="1"/>
              <a:t>Muntzel</a:t>
            </a:r>
            <a:r>
              <a:rPr lang="en-US" dirty="0"/>
              <a:t>. 1989. The structural consequences of language death.</a:t>
            </a:r>
            <a:r>
              <a:rPr lang="el-GR" dirty="0"/>
              <a:t> Στο </a:t>
            </a:r>
            <a:r>
              <a:rPr lang="en-US" dirty="0"/>
              <a:t>Nancy Dorian (</a:t>
            </a:r>
            <a:r>
              <a:rPr lang="el-GR" dirty="0" err="1"/>
              <a:t>επιμ</a:t>
            </a:r>
            <a:r>
              <a:rPr lang="el-GR" dirty="0"/>
              <a:t>.), </a:t>
            </a:r>
            <a:r>
              <a:rPr lang="en-US" dirty="0"/>
              <a:t>Investigating Obsolescence: Studies in Language</a:t>
            </a:r>
            <a:r>
              <a:rPr lang="el-GR" dirty="0"/>
              <a:t> </a:t>
            </a:r>
            <a:r>
              <a:rPr lang="en-US" dirty="0"/>
              <a:t>Contraction and Death, 181-196. Cambridge: CUP.</a:t>
            </a:r>
          </a:p>
          <a:p>
            <a:pPr>
              <a:lnSpc>
                <a:spcPct val="110000"/>
              </a:lnSpc>
            </a:pPr>
            <a:r>
              <a:rPr lang="en-US" dirty="0"/>
              <a:t>Chambers, J.K., P. Trudgill &amp; N. Schilling-Estes. 2008. </a:t>
            </a:r>
            <a:r>
              <a:rPr lang="en-US" i="1" dirty="0"/>
              <a:t>The Handbook of Language</a:t>
            </a:r>
            <a:r>
              <a:rPr lang="el-GR" i="1" dirty="0"/>
              <a:t> </a:t>
            </a:r>
            <a:r>
              <a:rPr lang="en-US" i="1" dirty="0"/>
              <a:t>Variation and Change</a:t>
            </a:r>
            <a:r>
              <a:rPr lang="en-US" dirty="0"/>
              <a:t>. Blackwell Publishing.</a:t>
            </a:r>
          </a:p>
          <a:p>
            <a:pPr>
              <a:lnSpc>
                <a:spcPct val="110000"/>
              </a:lnSpc>
            </a:pPr>
            <a:r>
              <a:rPr lang="en-US" dirty="0"/>
              <a:t>Crystal, D. 2000. </a:t>
            </a:r>
            <a:r>
              <a:rPr lang="en-US" i="1" dirty="0"/>
              <a:t>Language Death</a:t>
            </a:r>
            <a:r>
              <a:rPr lang="en-US" dirty="0"/>
              <a:t>. Cambridge: Cambridge University Press.</a:t>
            </a:r>
          </a:p>
          <a:p>
            <a:pPr>
              <a:lnSpc>
                <a:spcPct val="110000"/>
              </a:lnSpc>
            </a:pPr>
            <a:r>
              <a:rPr lang="en-US" dirty="0"/>
              <a:t>Dorian, N.C. 1981. </a:t>
            </a:r>
            <a:r>
              <a:rPr lang="en-US" i="1" dirty="0"/>
              <a:t>Language Death: the life cycle of a Scottish Gaelic Dialect.</a:t>
            </a:r>
            <a:r>
              <a:rPr lang="el-GR" i="1" dirty="0"/>
              <a:t> </a:t>
            </a:r>
            <a:r>
              <a:rPr lang="en-US" dirty="0"/>
              <a:t>Philadelphia: University of Pennsylvania Press.</a:t>
            </a:r>
          </a:p>
          <a:p>
            <a:pPr>
              <a:lnSpc>
                <a:spcPct val="110000"/>
              </a:lnSpc>
            </a:pPr>
            <a:r>
              <a:rPr lang="en-US" dirty="0"/>
              <a:t>Garzon, S. 1992. The process of language death in a Mayan community in southern</a:t>
            </a:r>
            <a:r>
              <a:rPr lang="el-GR" dirty="0"/>
              <a:t> </a:t>
            </a:r>
            <a:r>
              <a:rPr lang="en-US" dirty="0"/>
              <a:t>Mexico. </a:t>
            </a:r>
            <a:r>
              <a:rPr lang="en-US" i="1" dirty="0"/>
              <a:t>International Journal of the Sociology of Language 93:</a:t>
            </a:r>
            <a:r>
              <a:rPr lang="en-US" dirty="0"/>
              <a:t> 53-66.</a:t>
            </a:r>
          </a:p>
          <a:p>
            <a:pPr>
              <a:lnSpc>
                <a:spcPct val="110000"/>
              </a:lnSpc>
            </a:pPr>
            <a:r>
              <a:rPr lang="en-US" dirty="0"/>
              <a:t>Grenoble, L. A. &amp; Whaley, L. J. 2006. </a:t>
            </a:r>
            <a:r>
              <a:rPr lang="en-US" i="1" dirty="0"/>
              <a:t>Saving Languages: An Introduction to</a:t>
            </a:r>
            <a:r>
              <a:rPr lang="el-GR" dirty="0"/>
              <a:t>. </a:t>
            </a:r>
            <a:r>
              <a:rPr lang="en-US" i="1" dirty="0"/>
              <a:t>Language Revitalizatio</a:t>
            </a:r>
            <a:r>
              <a:rPr lang="en-US" dirty="0"/>
              <a:t>n. New York: Cambridge University Press.</a:t>
            </a:r>
          </a:p>
          <a:p>
            <a:pPr>
              <a:lnSpc>
                <a:spcPct val="110000"/>
              </a:lnSpc>
            </a:pPr>
            <a:r>
              <a:rPr lang="en-US" dirty="0" err="1"/>
              <a:t>Janse</a:t>
            </a:r>
            <a:r>
              <a:rPr lang="en-US" dirty="0"/>
              <a:t>, M. &amp; S. </a:t>
            </a:r>
            <a:r>
              <a:rPr lang="en-US" dirty="0" err="1"/>
              <a:t>Tol</a:t>
            </a:r>
            <a:r>
              <a:rPr lang="en-US" dirty="0"/>
              <a:t>. 2003. </a:t>
            </a:r>
            <a:r>
              <a:rPr lang="en-US" i="1" dirty="0"/>
              <a:t>Language Death and Language Maintenance: Theoretical,</a:t>
            </a:r>
            <a:r>
              <a:rPr lang="el-GR" dirty="0"/>
              <a:t> </a:t>
            </a:r>
            <a:r>
              <a:rPr lang="en-US" i="1" dirty="0"/>
              <a:t>Practical and Descriptive Approaches</a:t>
            </a:r>
            <a:r>
              <a:rPr lang="en-US" dirty="0"/>
              <a:t>. Amsterdam/Philadelphia: John Benjamins.</a:t>
            </a:r>
          </a:p>
          <a:p>
            <a:pPr>
              <a:lnSpc>
                <a:spcPct val="110000"/>
              </a:lnSpc>
            </a:pPr>
            <a:r>
              <a:rPr lang="en-US" dirty="0"/>
              <a:t>Krauss, M. 1992. The world’s languages in crisis. </a:t>
            </a:r>
            <a:r>
              <a:rPr lang="en-US" i="1" dirty="0"/>
              <a:t>Language 68</a:t>
            </a:r>
            <a:r>
              <a:rPr lang="en-US" dirty="0"/>
              <a:t>: 4-10.</a:t>
            </a:r>
          </a:p>
          <a:p>
            <a:endParaRPr lang="en-US" dirty="0"/>
          </a:p>
          <a:p>
            <a:endParaRPr lang="el-GR" dirty="0"/>
          </a:p>
          <a:p>
            <a:endParaRPr lang="el-GR" dirty="0"/>
          </a:p>
          <a:p>
            <a:endParaRPr lang="el-GR" dirty="0"/>
          </a:p>
        </p:txBody>
      </p:sp>
    </p:spTree>
    <p:extLst>
      <p:ext uri="{BB962C8B-B14F-4D97-AF65-F5344CB8AC3E}">
        <p14:creationId xmlns:p14="http://schemas.microsoft.com/office/powerpoint/2010/main" val="1185825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err="1"/>
              <a:t>φαινομενα</a:t>
            </a:r>
            <a:r>
              <a:rPr lang="el-GR" sz="2800" dirty="0"/>
              <a:t> </a:t>
            </a:r>
            <a:r>
              <a:rPr lang="el-GR" sz="2800" dirty="0" err="1"/>
              <a:t>γλωσσικησ</a:t>
            </a:r>
            <a:r>
              <a:rPr lang="el-GR" sz="2800" dirty="0"/>
              <a:t> συρρικνωσησ</a:t>
            </a:r>
          </a:p>
        </p:txBody>
      </p:sp>
      <p:sp>
        <p:nvSpPr>
          <p:cNvPr id="3" name="Content Placeholder 2"/>
          <p:cNvSpPr>
            <a:spLocks noGrp="1"/>
          </p:cNvSpPr>
          <p:nvPr>
            <p:ph idx="1"/>
          </p:nvPr>
        </p:nvSpPr>
        <p:spPr/>
        <p:txBody>
          <a:bodyPr>
            <a:normAutofit fontScale="92500" lnSpcReduction="10000"/>
          </a:bodyPr>
          <a:lstStyle/>
          <a:p>
            <a:pPr marL="0" indent="0">
              <a:buNone/>
            </a:pPr>
            <a:r>
              <a:rPr lang="el-GR" b="1" dirty="0">
                <a:solidFill>
                  <a:schemeClr val="accent1"/>
                </a:solidFill>
              </a:rPr>
              <a:t>1. γλωσσική μετατόπιση ή μετακίνηση  (language shift) </a:t>
            </a:r>
            <a:r>
              <a:rPr lang="el-GR" b="1" dirty="0"/>
              <a:t>: </a:t>
            </a:r>
          </a:p>
          <a:p>
            <a:pPr marL="0" indent="0" algn="just">
              <a:lnSpc>
                <a:spcPct val="150000"/>
              </a:lnSpc>
              <a:buNone/>
            </a:pPr>
            <a:r>
              <a:rPr lang="el-GR" sz="2200" b="1" dirty="0"/>
              <a:t>ονομάζεται η διαδικασία κατά την οποία μια γλωσσική κοινότητα εγκαταλείπει σταδιακά την αρχική της γλώσσα και, μέσω μιας (συχνά μακράς) περιόδου </a:t>
            </a:r>
            <a:r>
              <a:rPr lang="el-GR" sz="2200" b="1" dirty="0" err="1"/>
              <a:t>δι</a:t>
            </a:r>
            <a:r>
              <a:rPr lang="el-GR" sz="2200" b="1" dirty="0"/>
              <a:t>(</a:t>
            </a:r>
            <a:r>
              <a:rPr lang="el-GR" sz="2200" b="1" dirty="0" err="1"/>
              <a:t>πλο</a:t>
            </a:r>
            <a:r>
              <a:rPr lang="el-GR" sz="2200" b="1" dirty="0"/>
              <a:t>)</a:t>
            </a:r>
            <a:r>
              <a:rPr lang="el-GR" sz="2200" b="1" dirty="0" err="1"/>
              <a:t>γλωσσίας</a:t>
            </a:r>
            <a:r>
              <a:rPr lang="el-GR" sz="2200" b="1" dirty="0"/>
              <a:t> (</a:t>
            </a:r>
            <a:r>
              <a:rPr lang="en-US" sz="2200" b="1" dirty="0"/>
              <a:t>bilingualism) </a:t>
            </a:r>
            <a:r>
              <a:rPr lang="el-GR" sz="2200" b="1" dirty="0"/>
              <a:t>υιοθετεί μια άλλη γλώσσα, η οποία περιβάλλεται με μεγαλύτερο γόητρο και χρησιμοποιείται σε περισσότερα επικοινωνιακά πλαίσια μέχρι που εκτοπίζει την άλλη. Υπό την πίεση των κυρίαρχων γλωσσών, μόνοι οι πιο ηλικιωμένοι εξακολουθούν να μιλούν την αρχική γλώσσα ενώ οι νεότεροι μετατοπίζονται γλωσσικά. Η γλωσσική μετακίνηση μπορεί να γίνει γρήγορα μέσα σε δύο γενιές ή πιο σταδιακά μετά από περισσότερες γενιές.</a:t>
            </a:r>
          </a:p>
        </p:txBody>
      </p:sp>
    </p:spTree>
    <p:extLst>
      <p:ext uri="{BB962C8B-B14F-4D97-AF65-F5344CB8AC3E}">
        <p14:creationId xmlns:p14="http://schemas.microsoft.com/office/powerpoint/2010/main" val="2184744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err="1"/>
              <a:t>φαινομενα</a:t>
            </a:r>
            <a:r>
              <a:rPr lang="el-GR" sz="2800" dirty="0"/>
              <a:t> </a:t>
            </a:r>
            <a:r>
              <a:rPr lang="el-GR" sz="2800" dirty="0" err="1"/>
              <a:t>γλωσσικησ</a:t>
            </a:r>
            <a:r>
              <a:rPr lang="el-GR" sz="2800" dirty="0"/>
              <a:t> συρρικνωσησ</a:t>
            </a:r>
          </a:p>
        </p:txBody>
      </p:sp>
      <p:sp>
        <p:nvSpPr>
          <p:cNvPr id="3" name="Content Placeholder 2"/>
          <p:cNvSpPr>
            <a:spLocks noGrp="1"/>
          </p:cNvSpPr>
          <p:nvPr>
            <p:ph idx="1"/>
          </p:nvPr>
        </p:nvSpPr>
        <p:spPr/>
        <p:txBody>
          <a:bodyPr>
            <a:normAutofit/>
          </a:bodyPr>
          <a:lstStyle/>
          <a:p>
            <a:r>
              <a:rPr lang="el-GR" b="1" dirty="0">
                <a:solidFill>
                  <a:schemeClr val="accent1"/>
                </a:solidFill>
              </a:rPr>
              <a:t>2. γλωσσική απώλεια (language </a:t>
            </a:r>
            <a:r>
              <a:rPr lang="el-GR" b="1" dirty="0" err="1">
                <a:solidFill>
                  <a:schemeClr val="accent1"/>
                </a:solidFill>
              </a:rPr>
              <a:t>loss</a:t>
            </a:r>
            <a:r>
              <a:rPr lang="el-GR" b="1" dirty="0">
                <a:solidFill>
                  <a:schemeClr val="accent1"/>
                </a:solidFill>
              </a:rPr>
              <a:t>)</a:t>
            </a:r>
            <a:r>
              <a:rPr lang="el-GR" b="1" dirty="0"/>
              <a:t>: </a:t>
            </a:r>
          </a:p>
          <a:p>
            <a:endParaRPr lang="el-GR" b="1" dirty="0"/>
          </a:p>
          <a:p>
            <a:pPr marL="0" indent="0" algn="just">
              <a:lnSpc>
                <a:spcPct val="150000"/>
              </a:lnSpc>
              <a:buNone/>
            </a:pPr>
            <a:r>
              <a:rPr lang="el-GR" sz="2200" b="1" dirty="0"/>
              <a:t>ονομάζεται το ολοκληρωτικό πέρασμα από μια γλώσσα σε άλλη που συμβαίνει σε μια μόνο συγκεκριμένη κοινότητα ενώ, παράλληλα, η ίδια γλώσσα μπορεί να μιλιέται σε άλλες γλωσσικές κοινότητες, αλλού.</a:t>
            </a:r>
          </a:p>
          <a:p>
            <a:pPr marL="0" indent="0">
              <a:buNone/>
            </a:pPr>
            <a:endParaRPr lang="el-GR" b="1" dirty="0"/>
          </a:p>
        </p:txBody>
      </p:sp>
    </p:spTree>
    <p:extLst>
      <p:ext uri="{BB962C8B-B14F-4D97-AF65-F5344CB8AC3E}">
        <p14:creationId xmlns:p14="http://schemas.microsoft.com/office/powerpoint/2010/main" val="10072455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Ξυλογραφία">
  <a:themeElements>
    <a:clrScheme name="Ξυλογραφί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Ξυλογραφία">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Ξυλογραφί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{37F58416-2A6F-C141-8EEA-FC2127B79B2D}tf10001070</Template>
  <TotalTime>1365</TotalTime>
  <Words>4315</Words>
  <Application>Microsoft Macintosh PowerPoint</Application>
  <PresentationFormat>Ευρεία οθόνη</PresentationFormat>
  <Paragraphs>393</Paragraphs>
  <Slides>76</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76</vt:i4>
      </vt:variant>
    </vt:vector>
  </HeadingPairs>
  <TitlesOfParts>
    <vt:vector size="85" baseType="lpstr">
      <vt:lpstr>Arial</vt:lpstr>
      <vt:lpstr>Calibri</vt:lpstr>
      <vt:lpstr>Cambria</vt:lpstr>
      <vt:lpstr>Comic Sans MS</vt:lpstr>
      <vt:lpstr>Rockwell</vt:lpstr>
      <vt:lpstr>Rockwell Condensed</vt:lpstr>
      <vt:lpstr>Rockwell Extra Bold</vt:lpstr>
      <vt:lpstr>Wingdings</vt:lpstr>
      <vt:lpstr>Ξυλογραφία</vt:lpstr>
      <vt:lpstr>διαλεκτΟΛΟΓΙΑ  Ενότητα 10: ΓΛΩΣΣΙΚΟΣ ΘΑΝΑΤΟΣ</vt:lpstr>
      <vt:lpstr>Γλωσσεσ του κοσμου ΣΤΑΤΙΣΤΙΚΑ</vt:lpstr>
      <vt:lpstr>Γλωσσεσ του κοσμου ΣΤΑΤΙΣΤΙΚΑ</vt:lpstr>
      <vt:lpstr>Γλωσσεσ του κοσμου ΣΤΑΤΙΣΤΙΚΑ</vt:lpstr>
      <vt:lpstr>Γλωσσεσ του κοσμου ΣΤΑΤΙΣΤΙΚΑ</vt:lpstr>
      <vt:lpstr>Γλωσσεσ του κοσμου ΣΤΑΤΙΣΤΙΚΑ  - κατανομη αριθμου χωρων </vt:lpstr>
      <vt:lpstr>φαινομενα γλωσσικησ συρρικνωσησ</vt:lpstr>
      <vt:lpstr>φαινομενα γλωσσικησ συρρικνωσησ</vt:lpstr>
      <vt:lpstr>φαινομενα γλωσσικησ συρρικνωσησ</vt:lpstr>
      <vt:lpstr>φαινομενα γλωσσικησ συρρικνωσησ</vt:lpstr>
      <vt:lpstr>τυποι γλωσσικου θανατου</vt:lpstr>
      <vt:lpstr>1. ξαφνικοσ θανατοσ sudden death</vt:lpstr>
      <vt:lpstr>1. ξαφνικοσ θανατοσ sudden death</vt:lpstr>
      <vt:lpstr>2. Ριζικοσ θανατοσ radical death</vt:lpstr>
      <vt:lpstr>2. Ριζικοσ θανατοσ radical death</vt:lpstr>
      <vt:lpstr>3. σταδιακοσ θανατοσ  gradual death </vt:lpstr>
      <vt:lpstr>3. σταδιακοσ θανατοσ  gradual death </vt:lpstr>
      <vt:lpstr>3. σταδιακοσ θανατοσ  gradual death </vt:lpstr>
      <vt:lpstr>4. θανατοσ γλωσσασ απο κατω προσ τα πανω (bottom-to-top language death) </vt:lpstr>
      <vt:lpstr>Συνυπαρξη &amp; επαφη γλωσσων</vt:lpstr>
      <vt:lpstr>Κοινωνικη διγλωσσια</vt:lpstr>
      <vt:lpstr>Κοινωνικη διγλωσσια</vt:lpstr>
      <vt:lpstr>Ελληνικο γλωσσικο ζητημα </vt:lpstr>
      <vt:lpstr>Ελληνικο γλωσσικο ζητημα - ποια γλωσσα</vt:lpstr>
      <vt:lpstr>Ελληνικο γλωσσικο ζητημα - ποια γλωσσα</vt:lpstr>
      <vt:lpstr>Χαρακτηριστικα </vt:lpstr>
      <vt:lpstr>Χαρακτηριστικα</vt:lpstr>
      <vt:lpstr>Χαρακτηριστικα</vt:lpstr>
      <vt:lpstr>Χαρακτηριστικα</vt:lpstr>
      <vt:lpstr>χαρακτηριστικα</vt:lpstr>
      <vt:lpstr>χαρακτηριστικα</vt:lpstr>
      <vt:lpstr>Χαρακτηριστικα</vt:lpstr>
      <vt:lpstr>Χαρακτηριστικα</vt:lpstr>
      <vt:lpstr>χαρακτηριστικα</vt:lpstr>
      <vt:lpstr>ΔΙΕΥΡΥΝΣΗ ΤΟΥ ΟΡΟΥ</vt:lpstr>
      <vt:lpstr>θανατοσ γλωσσασ απο κατω προσ τα πανω (bottom-to-top language death) </vt:lpstr>
      <vt:lpstr>τυποι γλωσσικου θανατου</vt:lpstr>
      <vt:lpstr>ΠΙΤΖΙΝ &amp; Κρεολεσ ΓΛΩΣΣΕΣ</vt:lpstr>
      <vt:lpstr>αιτια γλωσσικου θανατου </vt:lpstr>
      <vt:lpstr>αιτια γλωσσικου θανατου </vt:lpstr>
      <vt:lpstr>αιτια γλωσσικου θανατου</vt:lpstr>
      <vt:lpstr>Απειλουμενεσ γλωσσεσ</vt:lpstr>
      <vt:lpstr>Απειλουμενεσ γλωσσεσ 9 κριτηρια - unesco</vt:lpstr>
      <vt:lpstr>Απειλουμενεσ γλωσσεσ</vt:lpstr>
      <vt:lpstr>Απειλουμενεσ γλωσσεσ - επιπεδα επικινδυνοτητασ</vt:lpstr>
      <vt:lpstr>Απειλουμενεσ γλωσσεσ - επιπεδα επικινδυνοτητασ</vt:lpstr>
      <vt:lpstr>Απειλουμενεσ γλωσσεσ</vt:lpstr>
      <vt:lpstr>ΔΕΔΟΜΕΝΑ ΤΗΣ ΕΛΛΗΝΙΚΗΣ ΕΠΙΚΡΑΤΕΙΑΣ</vt:lpstr>
      <vt:lpstr>ΔΕΔΟΜΕΝΑ ΤΗΣ ΕΛΛΗΝΙΚΗΣ ΕΠΙΚΡΑΤΕΙΑΣ</vt:lpstr>
      <vt:lpstr>Δεδομενα τησ ελληνικησ επικρατειασ</vt:lpstr>
      <vt:lpstr>Μειονοτικεσ γλωσσεσ</vt:lpstr>
      <vt:lpstr>Διγλωσσια - μονογλωσσια</vt:lpstr>
      <vt:lpstr>Απειλουμενεσ γλωσσεσ</vt:lpstr>
      <vt:lpstr>Απειλουμενεσ γλωσσεσ</vt:lpstr>
      <vt:lpstr>Μεθοδολογικα ζητηματα</vt:lpstr>
      <vt:lpstr>Τυπολογια ομιλητων/τριων</vt:lpstr>
      <vt:lpstr>ευφραδεισ ομιλητεσ-τριεσ</vt:lpstr>
      <vt:lpstr>ευφραδεισ ομιλητεσ-τριεσ</vt:lpstr>
      <vt:lpstr>Ημι-ομιλητεσ/τριεσ</vt:lpstr>
      <vt:lpstr>Ημι-ομιλητεσ/τριεσ</vt:lpstr>
      <vt:lpstr>Τελικοι ομιλητεσ/τριεσ</vt:lpstr>
      <vt:lpstr>Τελικοι ομιλητεσ/τριεσ</vt:lpstr>
      <vt:lpstr>Παρουσίαση του PowerPoint</vt:lpstr>
      <vt:lpstr>Ενθυμητεσ/τριεσ</vt:lpstr>
      <vt:lpstr>Ενθυμητεσ/τριεσ</vt:lpstr>
      <vt:lpstr>Ομιλητεσ/τριεσ-φαντασμα</vt:lpstr>
      <vt:lpstr>Ομιλητεσ/τριεσ-φαντασμα</vt:lpstr>
      <vt:lpstr>Νεο-ομιλητεσ-τριεσ</vt:lpstr>
      <vt:lpstr>Νεο-ομιλητεσ-τριεσ</vt:lpstr>
      <vt:lpstr>Τελευταιοσ ομιλητησ-τρια</vt:lpstr>
      <vt:lpstr>Τελευταιοσ ομιλητησ-τρια</vt:lpstr>
      <vt:lpstr>Προγραμματα καταγραφησ</vt:lpstr>
      <vt:lpstr>Προγραμματα αναβιωσησ</vt:lpstr>
      <vt:lpstr>Παρουσίαση του PowerPoint</vt:lpstr>
      <vt:lpstr>ΕΡΩΤΗΣΕΙΣ 10ου Μαθηματοσ</vt:lpstr>
      <vt:lpstr>βιβλιογραφια</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ΚΟΙΝΩΝΙΟΓΛΩΣΣΟΛΟΓΙΑ</dc:title>
  <dc:creator>Rania</dc:creator>
  <cp:lastModifiedBy>ΒΑΣΙΛΙΚΗ ΖΑΧΑΡΟΠΟΥΛΟΥ</cp:lastModifiedBy>
  <cp:revision>108</cp:revision>
  <dcterms:created xsi:type="dcterms:W3CDTF">2018-02-07T09:17:54Z</dcterms:created>
  <dcterms:modified xsi:type="dcterms:W3CDTF">2025-12-15T22:36:04Z</dcterms:modified>
</cp:coreProperties>
</file>