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sldIdLst>
    <p:sldId id="256" r:id="rId2"/>
    <p:sldId id="339" r:id="rId3"/>
    <p:sldId id="340" r:id="rId4"/>
    <p:sldId id="332" r:id="rId5"/>
    <p:sldId id="379" r:id="rId6"/>
    <p:sldId id="386" r:id="rId7"/>
    <p:sldId id="301" r:id="rId8"/>
    <p:sldId id="344" r:id="rId9"/>
    <p:sldId id="302" r:id="rId10"/>
    <p:sldId id="303" r:id="rId11"/>
    <p:sldId id="380" r:id="rId12"/>
    <p:sldId id="390" r:id="rId13"/>
    <p:sldId id="391" r:id="rId14"/>
    <p:sldId id="304" r:id="rId15"/>
    <p:sldId id="392" r:id="rId16"/>
    <p:sldId id="313" r:id="rId17"/>
    <p:sldId id="305" r:id="rId18"/>
    <p:sldId id="327" r:id="rId19"/>
    <p:sldId id="320" r:id="rId20"/>
    <p:sldId id="393" r:id="rId21"/>
    <p:sldId id="346" r:id="rId22"/>
    <p:sldId id="382" r:id="rId23"/>
    <p:sldId id="394" r:id="rId24"/>
    <p:sldId id="347" r:id="rId25"/>
    <p:sldId id="396" r:id="rId26"/>
    <p:sldId id="397" r:id="rId27"/>
    <p:sldId id="383" r:id="rId28"/>
    <p:sldId id="398" r:id="rId29"/>
    <p:sldId id="349" r:id="rId30"/>
    <p:sldId id="350" r:id="rId31"/>
    <p:sldId id="351" r:id="rId32"/>
    <p:sldId id="352" r:id="rId33"/>
    <p:sldId id="353" r:id="rId34"/>
    <p:sldId id="354" r:id="rId35"/>
    <p:sldId id="355" r:id="rId36"/>
    <p:sldId id="356" r:id="rId37"/>
    <p:sldId id="357" r:id="rId38"/>
    <p:sldId id="399" r:id="rId39"/>
    <p:sldId id="400" r:id="rId40"/>
    <p:sldId id="360" r:id="rId41"/>
    <p:sldId id="361" r:id="rId42"/>
    <p:sldId id="401" r:id="rId43"/>
    <p:sldId id="403" r:id="rId44"/>
    <p:sldId id="362" r:id="rId45"/>
    <p:sldId id="363" r:id="rId46"/>
    <p:sldId id="364" r:id="rId47"/>
    <p:sldId id="365" r:id="rId48"/>
    <p:sldId id="405" r:id="rId49"/>
    <p:sldId id="406" r:id="rId50"/>
    <p:sldId id="407" r:id="rId51"/>
    <p:sldId id="408" r:id="rId52"/>
    <p:sldId id="409" r:id="rId53"/>
    <p:sldId id="367" r:id="rId54"/>
    <p:sldId id="368" r:id="rId55"/>
    <p:sldId id="369" r:id="rId56"/>
    <p:sldId id="411" r:id="rId57"/>
    <p:sldId id="370" r:id="rId58"/>
    <p:sldId id="371" r:id="rId59"/>
    <p:sldId id="372" r:id="rId60"/>
    <p:sldId id="413" r:id="rId61"/>
    <p:sldId id="373" r:id="rId62"/>
    <p:sldId id="374" r:id="rId63"/>
    <p:sldId id="375" r:id="rId64"/>
    <p:sldId id="376" r:id="rId65"/>
    <p:sldId id="377" r:id="rId66"/>
    <p:sldId id="385" r:id="rId67"/>
    <p:sldId id="416" r:id="rId68"/>
    <p:sldId id="331" r:id="rId69"/>
    <p:sldId id="419" r:id="rId7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8668"/>
    <p:restoredTop sz="94679"/>
  </p:normalViewPr>
  <p:slideViewPr>
    <p:cSldViewPr snapToGrid="0">
      <p:cViewPr varScale="1">
        <p:scale>
          <a:sx n="104" d="100"/>
          <a:sy n="104" d="100"/>
        </p:scale>
        <p:origin x="1240" y="20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3.png"/></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4.png"/><Relationship Id="rId1" Type="http://schemas.openxmlformats.org/officeDocument/2006/relationships/slideMaster" Target="../slideMasters/slideMaster1.xml"/><Relationship Id="rId5" Type="http://schemas.microsoft.com/office/2007/relationships/hdphoto" Target="../media/hdphoto1.wdp"/><Relationship Id="rId4" Type="http://schemas.openxmlformats.org/officeDocument/2006/relationships/image" Target="../media/image2.png"/></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Διαφάνεια τίτλου">
    <p:spTree>
      <p:nvGrpSpPr>
        <p:cNvPr id="1" name=""/>
        <p:cNvGrpSpPr/>
        <p:nvPr/>
      </p:nvGrpSpPr>
      <p:grpSpPr>
        <a:xfrm>
          <a:off x="0" y="0"/>
          <a:ext cx="0" cy="0"/>
          <a:chOff x="0" y="0"/>
          <a:chExt cx="0" cy="0"/>
        </a:xfrm>
      </p:grpSpPr>
      <p:sp>
        <p:nvSpPr>
          <p:cNvPr id="7" name="Rectangle 6"/>
          <p:cNvSpPr/>
          <p:nvPr/>
        </p:nvSpPr>
        <p:spPr>
          <a:xfrm>
            <a:off x="920834" y="134694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6200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920834" y="4299696"/>
            <a:ext cx="10222992" cy="80683"/>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175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p:cNvSpPr/>
          <p:nvPr/>
        </p:nvSpPr>
        <p:spPr>
          <a:xfrm>
            <a:off x="920834" y="1484779"/>
            <a:ext cx="10222992" cy="274320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0" name="Group 9"/>
          <p:cNvGrpSpPr/>
          <p:nvPr/>
        </p:nvGrpSpPr>
        <p:grpSpPr>
          <a:xfrm>
            <a:off x="9649215" y="4068923"/>
            <a:ext cx="1080904" cy="1080902"/>
            <a:chOff x="9685338" y="4460675"/>
            <a:chExt cx="1080904" cy="1080902"/>
          </a:xfrm>
        </p:grpSpPr>
        <p:sp>
          <p:nvSpPr>
            <p:cNvPr id="11" name="Oval 10"/>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2" name="Oval 11"/>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2" name="Title 1"/>
          <p:cNvSpPr>
            <a:spLocks noGrp="1"/>
          </p:cNvSpPr>
          <p:nvPr>
            <p:ph type="ctrTitle"/>
          </p:nvPr>
        </p:nvSpPr>
        <p:spPr>
          <a:xfrm>
            <a:off x="1051560" y="1432223"/>
            <a:ext cx="9966960" cy="3035808"/>
          </a:xfrm>
        </p:spPr>
        <p:txBody>
          <a:bodyPr anchor="ctr">
            <a:noAutofit/>
          </a:bodyPr>
          <a:lstStyle>
            <a:lvl1pPr algn="l">
              <a:lnSpc>
                <a:spcPct val="80000"/>
              </a:lnSpc>
              <a:defRPr sz="9600" cap="all" baseline="0">
                <a:blipFill dpi="0" rotWithShape="1">
                  <a:blip r:embed="rId4"/>
                  <a:srcRect/>
                  <a:tile tx="6350" ty="-127000" sx="65000" sy="64000" flip="none" algn="tl"/>
                </a:blipFill>
              </a:defRPr>
            </a:lvl1pPr>
          </a:lstStyle>
          <a:p>
            <a:r>
              <a:rPr lang="el-GR"/>
              <a:t>Κάντε κλικ για να επεξεργαστείτε τον τίτλο υποδείγματος</a:t>
            </a:r>
            <a:endParaRPr lang="en-US" dirty="0"/>
          </a:p>
        </p:txBody>
      </p:sp>
      <p:sp>
        <p:nvSpPr>
          <p:cNvPr id="3" name="Subtitle 2"/>
          <p:cNvSpPr>
            <a:spLocks noGrp="1"/>
          </p:cNvSpPr>
          <p:nvPr>
            <p:ph type="subTitle" idx="1"/>
          </p:nvPr>
        </p:nvSpPr>
        <p:spPr>
          <a:xfrm>
            <a:off x="1069848" y="4389120"/>
            <a:ext cx="7891272" cy="1069848"/>
          </a:xfrm>
        </p:spPr>
        <p:txBody>
          <a:bodyPr>
            <a:normAutofit/>
          </a:bodyPr>
          <a:lstStyle>
            <a:lvl1pPr marL="0" indent="0" algn="l">
              <a:buNone/>
              <a:defRPr sz="2200">
                <a:solidFill>
                  <a:schemeClr val="tx1"/>
                </a:solidFill>
              </a:defRPr>
            </a:lvl1pPr>
            <a:lvl2pPr marL="457200" indent="0" algn="ctr">
              <a:buNone/>
              <a:defRPr sz="2800"/>
            </a:lvl2pPr>
            <a:lvl3pPr marL="914400" indent="0" algn="ctr">
              <a:buNone/>
              <a:defRPr sz="24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fld id="{A51DEA6A-A940-4A6C-BBDF-6A1F4AD3C25C}" type="datetimeFigureOut">
              <a:rPr lang="en-US" smtClean="0"/>
              <a:t>11/2/25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a:xfrm>
            <a:off x="9592733" y="4289334"/>
            <a:ext cx="1193868" cy="640080"/>
          </a:xfrm>
        </p:spPr>
        <p:txBody>
          <a:bodyPr/>
          <a:lstStyle>
            <a:lvl1pPr>
              <a:defRPr sz="2800"/>
            </a:lvl1pPr>
          </a:lstStyle>
          <a:p>
            <a:fld id="{E5593F61-757C-4D34-A00A-71A65047FA8B}" type="slidenum">
              <a:rPr lang="en-US" smtClean="0"/>
              <a:t>‹#›</a:t>
            </a:fld>
            <a:endParaRPr lang="en-US"/>
          </a:p>
        </p:txBody>
      </p:sp>
    </p:spTree>
    <p:extLst>
      <p:ext uri="{BB962C8B-B14F-4D97-AF65-F5344CB8AC3E}">
        <p14:creationId xmlns:p14="http://schemas.microsoft.com/office/powerpoint/2010/main" val="347620478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a:p>
        </p:txBody>
      </p:sp>
      <p:sp>
        <p:nvSpPr>
          <p:cNvPr id="3" name="Vertical Text Placeholder 2"/>
          <p:cNvSpPr>
            <a:spLocks noGrp="1"/>
          </p:cNvSpPr>
          <p:nvPr>
            <p:ph type="body" orient="vert" idx="1"/>
          </p:nvPr>
        </p:nvSpPr>
        <p:spPr/>
        <p:txBody>
          <a:bodyPr vert="eaVert"/>
          <a:lstStyle/>
          <a:p>
            <a:pPr lvl="0"/>
            <a:r>
              <a:rPr lang="el-GR"/>
              <a:t>Επεξεργασία στυλ υποδείγματος κειμένου
Δεύτερου επιπέδου
Τρίτου επιπέδου
Τέταρτου επιπέδου
Πέμπτου επιπέδου</a:t>
            </a:r>
            <a:endParaRPr lang="en-US"/>
          </a:p>
        </p:txBody>
      </p:sp>
      <p:sp>
        <p:nvSpPr>
          <p:cNvPr id="4" name="Date Placeholder 3"/>
          <p:cNvSpPr>
            <a:spLocks noGrp="1"/>
          </p:cNvSpPr>
          <p:nvPr>
            <p:ph type="dt" sz="half" idx="10"/>
          </p:nvPr>
        </p:nvSpPr>
        <p:spPr/>
        <p:txBody>
          <a:bodyPr/>
          <a:lstStyle/>
          <a:p>
            <a:fld id="{A51DEA6A-A940-4A6C-BBDF-6A1F4AD3C25C}" type="datetimeFigureOut">
              <a:rPr lang="en-US" smtClean="0"/>
              <a:t>11/2/25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593F61-757C-4D34-A00A-71A65047FA8B}" type="slidenum">
              <a:rPr lang="en-US" smtClean="0"/>
              <a:t>‹#›</a:t>
            </a:fld>
            <a:endParaRPr lang="en-US"/>
          </a:p>
        </p:txBody>
      </p:sp>
    </p:spTree>
    <p:extLst>
      <p:ext uri="{BB962C8B-B14F-4D97-AF65-F5344CB8AC3E}">
        <p14:creationId xmlns:p14="http://schemas.microsoft.com/office/powerpoint/2010/main" val="9756667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533400"/>
            <a:ext cx="2552700" cy="5638800"/>
          </a:xfrm>
        </p:spPr>
        <p:txBody>
          <a:bodyPr vert="eaVert"/>
          <a:lstStyle/>
          <a:p>
            <a:r>
              <a:rPr lang="el-GR"/>
              <a:t>Κάντε κλικ για να επεξεργαστείτε τον τίτλο υποδείγματος</a:t>
            </a:r>
            <a:endParaRPr lang="en-US" dirty="0"/>
          </a:p>
        </p:txBody>
      </p:sp>
      <p:sp>
        <p:nvSpPr>
          <p:cNvPr id="3" name="Vertical Text Placeholder 2"/>
          <p:cNvSpPr>
            <a:spLocks noGrp="1"/>
          </p:cNvSpPr>
          <p:nvPr>
            <p:ph type="body" orient="vert" idx="1"/>
          </p:nvPr>
        </p:nvSpPr>
        <p:spPr>
          <a:xfrm>
            <a:off x="1066800" y="533400"/>
            <a:ext cx="7505700" cy="5638800"/>
          </a:xfrm>
        </p:spPr>
        <p:txBody>
          <a:bodyPr vert="eaVert"/>
          <a:lstStyle/>
          <a:p>
            <a:pPr lvl="0"/>
            <a:r>
              <a:rPr lang="el-GR"/>
              <a:t>Επεξεργασία στυλ υποδείγματος κειμένου
Δεύτερου επιπέδου
Τρίτου επιπέδου
Τέταρτου επιπέδου
Πέμπτου επιπέδου</a:t>
            </a:r>
            <a:endParaRPr lang="en-US" dirty="0"/>
          </a:p>
        </p:txBody>
      </p:sp>
      <p:sp>
        <p:nvSpPr>
          <p:cNvPr id="4" name="Date Placeholder 3"/>
          <p:cNvSpPr>
            <a:spLocks noGrp="1"/>
          </p:cNvSpPr>
          <p:nvPr>
            <p:ph type="dt" sz="half" idx="10"/>
          </p:nvPr>
        </p:nvSpPr>
        <p:spPr/>
        <p:txBody>
          <a:bodyPr/>
          <a:lstStyle/>
          <a:p>
            <a:fld id="{A51DEA6A-A940-4A6C-BBDF-6A1F4AD3C25C}" type="datetimeFigureOut">
              <a:rPr lang="en-US" smtClean="0"/>
              <a:t>11/2/25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593F61-757C-4D34-A00A-71A65047FA8B}" type="slidenum">
              <a:rPr lang="en-US" smtClean="0"/>
              <a:t>‹#›</a:t>
            </a:fld>
            <a:endParaRPr lang="en-US"/>
          </a:p>
        </p:txBody>
      </p:sp>
    </p:spTree>
    <p:extLst>
      <p:ext uri="{BB962C8B-B14F-4D97-AF65-F5344CB8AC3E}">
        <p14:creationId xmlns:p14="http://schemas.microsoft.com/office/powerpoint/2010/main" val="18892009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447192" y="804171"/>
            <a:ext cx="9607661" cy="1056319"/>
          </a:xfrm>
        </p:spPr>
        <p:txBody>
          <a:bodyPr/>
          <a:lstStyle/>
          <a:p>
            <a:r>
              <a:rPr lang="en-US"/>
              <a:t>Click to edit Master title style</a:t>
            </a:r>
            <a:endParaRPr lang="en-US" dirty="0"/>
          </a:p>
        </p:txBody>
      </p:sp>
      <p:sp>
        <p:nvSpPr>
          <p:cNvPr id="3" name="Text Placeholder 2"/>
          <p:cNvSpPr>
            <a:spLocks noGrp="1"/>
          </p:cNvSpPr>
          <p:nvPr>
            <p:ph type="body" idx="1"/>
          </p:nvPr>
        </p:nvSpPr>
        <p:spPr>
          <a:xfrm>
            <a:off x="1447191" y="2019557"/>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447191" y="2824275"/>
            <a:ext cx="4645152" cy="264445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12363" y="2023011"/>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412363" y="2821491"/>
            <a:ext cx="4645152" cy="263737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A51DEA6A-A940-4A6C-BBDF-6A1F4AD3C25C}" type="datetimeFigureOut">
              <a:rPr lang="en-US" smtClean="0"/>
              <a:t>11/2/25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593F61-757C-4D34-A00A-71A65047FA8B}" type="slidenum">
              <a:rPr lang="en-US" smtClean="0"/>
              <a:t>‹#›</a:t>
            </a:fld>
            <a:endParaRPr lang="en-US"/>
          </a:p>
        </p:txBody>
      </p:sp>
    </p:spTree>
    <p:extLst>
      <p:ext uri="{BB962C8B-B14F-4D97-AF65-F5344CB8AC3E}">
        <p14:creationId xmlns:p14="http://schemas.microsoft.com/office/powerpoint/2010/main" val="123127744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p:txBody>
          <a:bodyPr/>
          <a:lstStyle/>
          <a:p>
            <a:pPr lvl="0"/>
            <a:r>
              <a:rPr lang="el-GR"/>
              <a:t>Επεξεργασία στυλ υποδείγματος κειμένου
Δεύτερου επιπέδου
Τρίτου επιπέδου
Τέταρτου επιπέδου
Πέμπτου επιπέδου</a:t>
            </a:r>
            <a:endParaRPr lang="en-US" dirty="0"/>
          </a:p>
        </p:txBody>
      </p:sp>
      <p:sp>
        <p:nvSpPr>
          <p:cNvPr id="4" name="Date Placeholder 3"/>
          <p:cNvSpPr>
            <a:spLocks noGrp="1"/>
          </p:cNvSpPr>
          <p:nvPr>
            <p:ph type="dt" sz="half" idx="10"/>
          </p:nvPr>
        </p:nvSpPr>
        <p:spPr/>
        <p:txBody>
          <a:bodyPr/>
          <a:lstStyle/>
          <a:p>
            <a:fld id="{A51DEA6A-A940-4A6C-BBDF-6A1F4AD3C25C}" type="datetimeFigureOut">
              <a:rPr lang="en-US" smtClean="0"/>
              <a:t>11/2/25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E5593F61-757C-4D34-A00A-71A65047FA8B}" type="slidenum">
              <a:rPr lang="en-US" smtClean="0"/>
              <a:t>‹#›</a:t>
            </a:fld>
            <a:endParaRPr lang="en-US"/>
          </a:p>
        </p:txBody>
      </p:sp>
    </p:spTree>
    <p:extLst>
      <p:ext uri="{BB962C8B-B14F-4D97-AF65-F5344CB8AC3E}">
        <p14:creationId xmlns:p14="http://schemas.microsoft.com/office/powerpoint/2010/main" val="140674276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Κεφαλίδα ενότητας">
    <p:spTree>
      <p:nvGrpSpPr>
        <p:cNvPr id="1" name=""/>
        <p:cNvGrpSpPr/>
        <p:nvPr/>
      </p:nvGrpSpPr>
      <p:grpSpPr>
        <a:xfrm>
          <a:off x="0" y="0"/>
          <a:ext cx="0" cy="0"/>
          <a:chOff x="0" y="0"/>
          <a:chExt cx="0" cy="0"/>
        </a:xfrm>
      </p:grpSpPr>
      <p:sp>
        <p:nvSpPr>
          <p:cNvPr id="7" name="Rectangle 6"/>
          <p:cNvSpPr/>
          <p:nvPr/>
        </p:nvSpPr>
        <p:spPr>
          <a:xfrm>
            <a:off x="0" y="4917989"/>
            <a:ext cx="12192000" cy="1940010"/>
          </a:xfrm>
          <a:prstGeom prst="rect">
            <a:avLst/>
          </a:prstGeom>
          <a:blipFill dpi="0" rotWithShape="1">
            <a:blip r:embed="rId2">
              <a:alphaModFix amt="85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2167128" y="1225296"/>
            <a:ext cx="9281160" cy="3520440"/>
          </a:xfrm>
        </p:spPr>
        <p:txBody>
          <a:bodyPr anchor="ctr">
            <a:normAutofit/>
          </a:bodyPr>
          <a:lstStyle>
            <a:lvl1pPr>
              <a:lnSpc>
                <a:spcPct val="80000"/>
              </a:lnSpc>
              <a:defRPr sz="8000" b="0"/>
            </a:lvl1p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2165774" y="5020056"/>
            <a:ext cx="9052560" cy="1066800"/>
          </a:xfrm>
        </p:spPr>
        <p:txBody>
          <a:bodyPr anchor="t">
            <a:normAutofit/>
          </a:bodyPr>
          <a:lstStyle>
            <a:lvl1pPr marL="0" indent="0">
              <a:buNone/>
              <a:defRPr sz="20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
Δεύτερου επιπέδου
Τρίτου επιπέδου
Τέταρτου επιπέδου
Πέμπτου επιπέδου</a:t>
            </a:r>
            <a:endParaRPr lang="en-US"/>
          </a:p>
        </p:txBody>
      </p:sp>
      <p:sp>
        <p:nvSpPr>
          <p:cNvPr id="4" name="Date Placeholder 3"/>
          <p:cNvSpPr>
            <a:spLocks noGrp="1"/>
          </p:cNvSpPr>
          <p:nvPr>
            <p:ph type="dt" sz="half" idx="10"/>
          </p:nvPr>
        </p:nvSpPr>
        <p:spPr>
          <a:xfrm>
            <a:off x="8593667" y="6272784"/>
            <a:ext cx="2644309" cy="365125"/>
          </a:xfrm>
        </p:spPr>
        <p:txBody>
          <a:bodyPr/>
          <a:lstStyle/>
          <a:p>
            <a:fld id="{A51DEA6A-A940-4A6C-BBDF-6A1F4AD3C25C}" type="datetimeFigureOut">
              <a:rPr lang="en-US" smtClean="0"/>
              <a:t>11/2/25</a:t>
            </a:fld>
            <a:endParaRPr lang="en-US"/>
          </a:p>
        </p:txBody>
      </p:sp>
      <p:sp>
        <p:nvSpPr>
          <p:cNvPr id="5" name="Footer Placeholder 4"/>
          <p:cNvSpPr>
            <a:spLocks noGrp="1"/>
          </p:cNvSpPr>
          <p:nvPr>
            <p:ph type="ftr" sz="quarter" idx="11"/>
          </p:nvPr>
        </p:nvSpPr>
        <p:spPr>
          <a:xfrm>
            <a:off x="2182708" y="6272784"/>
            <a:ext cx="6327648" cy="365125"/>
          </a:xfrm>
        </p:spPr>
        <p:txBody>
          <a:bodyPr/>
          <a:lstStyle/>
          <a:p>
            <a:endParaRPr lang="en-US"/>
          </a:p>
        </p:txBody>
      </p:sp>
      <p:grpSp>
        <p:nvGrpSpPr>
          <p:cNvPr id="8" name="Group 7"/>
          <p:cNvGrpSpPr/>
          <p:nvPr/>
        </p:nvGrpSpPr>
        <p:grpSpPr>
          <a:xfrm>
            <a:off x="897399" y="2325848"/>
            <a:ext cx="1080904" cy="1080902"/>
            <a:chOff x="9685338" y="4460675"/>
            <a:chExt cx="1080904" cy="1080902"/>
          </a:xfrm>
        </p:grpSpPr>
        <p:sp>
          <p:nvSpPr>
            <p:cNvPr id="9" name="Oval 8"/>
            <p:cNvSpPr/>
            <p:nvPr/>
          </p:nvSpPr>
          <p:spPr>
            <a:xfrm>
              <a:off x="9685338" y="4460675"/>
              <a:ext cx="1080904" cy="1080902"/>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Layer>
                    </a14:imgProps>
                  </a:ext>
                </a:extLst>
              </a:blip>
              <a:srcRect/>
              <a:tile tx="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9793429" y="4568765"/>
              <a:ext cx="864723" cy="864722"/>
            </a:xfrm>
            <a:prstGeom prst="ellipse">
              <a:avLst/>
            </a:prstGeom>
            <a:noFill/>
            <a:ln w="254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12"/>
          </p:nvPr>
        </p:nvSpPr>
        <p:spPr>
          <a:xfrm>
            <a:off x="843702" y="2506133"/>
            <a:ext cx="1188298" cy="720332"/>
          </a:xfrm>
        </p:spPr>
        <p:txBody>
          <a:bodyPr/>
          <a:lstStyle>
            <a:lvl1pPr>
              <a:defRPr sz="2800"/>
            </a:lvl1pPr>
          </a:lstStyle>
          <a:p>
            <a:fld id="{E5593F61-757C-4D34-A00A-71A65047FA8B}" type="slidenum">
              <a:rPr lang="en-US" smtClean="0"/>
              <a:t>‹#›</a:t>
            </a:fld>
            <a:endParaRPr lang="en-US"/>
          </a:p>
        </p:txBody>
      </p:sp>
    </p:spTree>
    <p:extLst>
      <p:ext uri="{BB962C8B-B14F-4D97-AF65-F5344CB8AC3E}">
        <p14:creationId xmlns:p14="http://schemas.microsoft.com/office/powerpoint/2010/main" val="13017968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sz="half" idx="1"/>
          </p:nvPr>
        </p:nvSpPr>
        <p:spPr>
          <a:xfrm>
            <a:off x="1069848"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l-GR"/>
              <a:t>Επεξεργασία στυλ υποδείγματος κειμένου
Δεύτερου επιπέδου
Τρίτου επιπέδου
Τέταρτου επιπέδου
Πέμπτου επιπέδου</a:t>
            </a:r>
            <a:endParaRPr lang="en-US" dirty="0"/>
          </a:p>
        </p:txBody>
      </p:sp>
      <p:sp>
        <p:nvSpPr>
          <p:cNvPr id="4" name="Content Placeholder 3"/>
          <p:cNvSpPr>
            <a:spLocks noGrp="1"/>
          </p:cNvSpPr>
          <p:nvPr>
            <p:ph sz="half" idx="2"/>
          </p:nvPr>
        </p:nvSpPr>
        <p:spPr>
          <a:xfrm>
            <a:off x="6364224" y="2194560"/>
            <a:ext cx="4754880" cy="3977640"/>
          </a:xfrm>
        </p:spPr>
        <p:txBody>
          <a:bodyPr/>
          <a:lstStyle>
            <a:lvl1pPr>
              <a:defRPr sz="2000"/>
            </a:lvl1pPr>
            <a:lvl2pPr>
              <a:defRPr sz="1800"/>
            </a:lvl2pPr>
            <a:lvl3pPr>
              <a:defRPr sz="1600"/>
            </a:lvl3pPr>
            <a:lvl4pPr>
              <a:defRPr sz="1600"/>
            </a:lvl4pPr>
            <a:lvl5pPr>
              <a:defRPr sz="1600"/>
            </a:lvl5pPr>
            <a:lvl6pPr>
              <a:defRPr sz="1800"/>
            </a:lvl6pPr>
            <a:lvl7pPr>
              <a:defRPr sz="1800"/>
            </a:lvl7pPr>
            <a:lvl8pPr>
              <a:defRPr sz="1800"/>
            </a:lvl8pPr>
            <a:lvl9pPr>
              <a:defRPr sz="1800"/>
            </a:lvl9pPr>
          </a:lstStyle>
          <a:p>
            <a:pPr lvl="0"/>
            <a:r>
              <a:rPr lang="el-GR"/>
              <a:t>Επεξεργασία στυλ υποδείγματος κειμένου
Δεύτερου επιπέδου
Τρίτου επιπέδου
Τέταρτου επιπέδου
Πέμπτου επιπέδου</a:t>
            </a:r>
            <a:endParaRPr lang="en-US" dirty="0"/>
          </a:p>
        </p:txBody>
      </p:sp>
      <p:sp>
        <p:nvSpPr>
          <p:cNvPr id="5" name="Date Placeholder 4"/>
          <p:cNvSpPr>
            <a:spLocks noGrp="1"/>
          </p:cNvSpPr>
          <p:nvPr>
            <p:ph type="dt" sz="half" idx="10"/>
          </p:nvPr>
        </p:nvSpPr>
        <p:spPr/>
        <p:txBody>
          <a:bodyPr/>
          <a:lstStyle/>
          <a:p>
            <a:fld id="{A51DEA6A-A940-4A6C-BBDF-6A1F4AD3C25C}" type="datetimeFigureOut">
              <a:rPr lang="en-US" smtClean="0"/>
              <a:t>11/2/25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E5593F61-757C-4D34-A00A-71A65047FA8B}" type="slidenum">
              <a:rPr lang="en-US" smtClean="0"/>
              <a:t>‹#›</a:t>
            </a:fld>
            <a:endParaRPr lang="en-US"/>
          </a:p>
        </p:txBody>
      </p:sp>
    </p:spTree>
    <p:extLst>
      <p:ext uri="{BB962C8B-B14F-4D97-AF65-F5344CB8AC3E}">
        <p14:creationId xmlns:p14="http://schemas.microsoft.com/office/powerpoint/2010/main" val="108154485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Σύγκριση">
    <p:spTree>
      <p:nvGrpSpPr>
        <p:cNvPr id="1" name=""/>
        <p:cNvGrpSpPr/>
        <p:nvPr/>
      </p:nvGrpSpPr>
      <p:grpSpPr>
        <a:xfrm>
          <a:off x="0" y="0"/>
          <a:ext cx="0" cy="0"/>
          <a:chOff x="0" y="0"/>
          <a:chExt cx="0" cy="0"/>
        </a:xfrm>
      </p:grpSpPr>
      <p:sp>
        <p:nvSpPr>
          <p:cNvPr id="3" name="Text Placeholder 2"/>
          <p:cNvSpPr>
            <a:spLocks noGrp="1"/>
          </p:cNvSpPr>
          <p:nvPr>
            <p:ph type="body" idx="1"/>
          </p:nvPr>
        </p:nvSpPr>
        <p:spPr>
          <a:xfrm>
            <a:off x="1066800"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
Δεύτερου επιπέδου
Τρίτου επιπέδου
Τέταρτου επιπέδου
Πέμπτου επιπέδου</a:t>
            </a:r>
            <a:endParaRPr lang="en-US"/>
          </a:p>
        </p:txBody>
      </p:sp>
      <p:sp>
        <p:nvSpPr>
          <p:cNvPr id="4" name="Content Placeholder 3"/>
          <p:cNvSpPr>
            <a:spLocks noGrp="1"/>
          </p:cNvSpPr>
          <p:nvPr>
            <p:ph sz="half" idx="2"/>
          </p:nvPr>
        </p:nvSpPr>
        <p:spPr>
          <a:xfrm>
            <a:off x="1069848"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l-GR"/>
              <a:t>Επεξεργασία στυλ υποδείγματος κειμένου
Δεύτερου επιπέδου
Τρίτου επιπέδου
Τέταρτου επιπέδου
Πέμπτου επιπέδου</a:t>
            </a:r>
            <a:endParaRPr lang="en-US" dirty="0"/>
          </a:p>
        </p:txBody>
      </p:sp>
      <p:sp>
        <p:nvSpPr>
          <p:cNvPr id="5" name="Text Placeholder 4"/>
          <p:cNvSpPr>
            <a:spLocks noGrp="1"/>
          </p:cNvSpPr>
          <p:nvPr>
            <p:ph type="body" sz="quarter" idx="3"/>
          </p:nvPr>
        </p:nvSpPr>
        <p:spPr>
          <a:xfrm>
            <a:off x="6364224" y="2048256"/>
            <a:ext cx="4754880" cy="640080"/>
          </a:xfrm>
        </p:spPr>
        <p:txBody>
          <a:bodyPr anchor="ctr">
            <a:normAutofit/>
          </a:bodyPr>
          <a:lstStyle>
            <a:lvl1pPr marL="0" indent="0">
              <a:buNone/>
              <a:defRPr sz="2000" b="1">
                <a:solidFill>
                  <a:schemeClr val="accent1">
                    <a:lumMod val="7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
Δεύτερου επιπέδου
Τρίτου επιπέδου
Τέταρτου επιπέδου
Πέμπτου επιπέδου</a:t>
            </a:r>
            <a:endParaRPr lang="en-US"/>
          </a:p>
        </p:txBody>
      </p:sp>
      <p:sp>
        <p:nvSpPr>
          <p:cNvPr id="6" name="Content Placeholder 5"/>
          <p:cNvSpPr>
            <a:spLocks noGrp="1"/>
          </p:cNvSpPr>
          <p:nvPr>
            <p:ph sz="quarter" idx="4"/>
          </p:nvPr>
        </p:nvSpPr>
        <p:spPr>
          <a:xfrm>
            <a:off x="6364224" y="2743200"/>
            <a:ext cx="4754880" cy="3291840"/>
          </a:xfrm>
        </p:spPr>
        <p:txBody>
          <a:bodyPr/>
          <a:lstStyle>
            <a:lvl1pPr>
              <a:defRPr sz="2000"/>
            </a:lvl1pPr>
            <a:lvl2pPr>
              <a:defRPr sz="1800"/>
            </a:lvl2pPr>
            <a:lvl3pPr>
              <a:defRPr sz="1600"/>
            </a:lvl3pPr>
            <a:lvl4pPr>
              <a:defRPr sz="1600"/>
            </a:lvl4pPr>
            <a:lvl5pPr>
              <a:defRPr sz="1600"/>
            </a:lvl5pPr>
            <a:lvl6pPr>
              <a:defRPr sz="1600"/>
            </a:lvl6pPr>
            <a:lvl7pPr>
              <a:defRPr sz="1600"/>
            </a:lvl7pPr>
            <a:lvl8pPr>
              <a:defRPr sz="1600"/>
            </a:lvl8pPr>
            <a:lvl9pPr>
              <a:defRPr sz="1600"/>
            </a:lvl9pPr>
          </a:lstStyle>
          <a:p>
            <a:pPr lvl="0"/>
            <a:r>
              <a:rPr lang="el-GR"/>
              <a:t>Επεξεργασία στυλ υποδείγματος κειμένου
Δεύτερου επιπέδου
Τρίτου επιπέδου
Τέταρτου επιπέδου
Πέμπτου επιπέδου</a:t>
            </a:r>
            <a:endParaRPr lang="en-US" dirty="0"/>
          </a:p>
        </p:txBody>
      </p:sp>
      <p:sp>
        <p:nvSpPr>
          <p:cNvPr id="7" name="Date Placeholder 6"/>
          <p:cNvSpPr>
            <a:spLocks noGrp="1"/>
          </p:cNvSpPr>
          <p:nvPr>
            <p:ph type="dt" sz="half" idx="10"/>
          </p:nvPr>
        </p:nvSpPr>
        <p:spPr/>
        <p:txBody>
          <a:bodyPr/>
          <a:lstStyle/>
          <a:p>
            <a:fld id="{A51DEA6A-A940-4A6C-BBDF-6A1F4AD3C25C}" type="datetimeFigureOut">
              <a:rPr lang="en-US" smtClean="0"/>
              <a:t>11/2/25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E5593F61-757C-4D34-A00A-71A65047FA8B}" type="slidenum">
              <a:rPr lang="en-US" smtClean="0"/>
              <a:t>‹#›</a:t>
            </a:fld>
            <a:endParaRPr lang="en-US"/>
          </a:p>
        </p:txBody>
      </p:sp>
      <p:sp>
        <p:nvSpPr>
          <p:cNvPr id="10" name="Title 9"/>
          <p:cNvSpPr>
            <a:spLocks noGrp="1"/>
          </p:cNvSpPr>
          <p:nvPr>
            <p:ph type="title"/>
          </p:nvPr>
        </p:nvSpPr>
        <p:spPr/>
        <p:txBody>
          <a:bodyPr/>
          <a:lstStyle/>
          <a:p>
            <a:r>
              <a:rPr lang="el-GR"/>
              <a:t>Κάντε κλικ για να επεξεργαστείτε τον τίτλο υποδείγματος</a:t>
            </a:r>
            <a:endParaRPr lang="en-US" dirty="0"/>
          </a:p>
        </p:txBody>
      </p:sp>
    </p:spTree>
    <p:extLst>
      <p:ext uri="{BB962C8B-B14F-4D97-AF65-F5344CB8AC3E}">
        <p14:creationId xmlns:p14="http://schemas.microsoft.com/office/powerpoint/2010/main" val="39615739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Μόνο τίτλος">
    <p:spTree>
      <p:nvGrpSpPr>
        <p:cNvPr id="1" name=""/>
        <p:cNvGrpSpPr/>
        <p:nvPr/>
      </p:nvGrpSpPr>
      <p:grpSpPr>
        <a:xfrm>
          <a:off x="0" y="0"/>
          <a:ext cx="0" cy="0"/>
          <a:chOff x="0" y="0"/>
          <a:chExt cx="0" cy="0"/>
        </a:xfrm>
      </p:grpSpPr>
      <p:sp>
        <p:nvSpPr>
          <p:cNvPr id="3" name="Date Placeholder 2"/>
          <p:cNvSpPr>
            <a:spLocks noGrp="1"/>
          </p:cNvSpPr>
          <p:nvPr>
            <p:ph type="dt" sz="half" idx="10"/>
          </p:nvPr>
        </p:nvSpPr>
        <p:spPr/>
        <p:txBody>
          <a:bodyPr/>
          <a:lstStyle/>
          <a:p>
            <a:fld id="{A51DEA6A-A940-4A6C-BBDF-6A1F4AD3C25C}" type="datetimeFigureOut">
              <a:rPr lang="en-US" smtClean="0"/>
              <a:t>11/2/25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E5593F61-757C-4D34-A00A-71A65047FA8B}" type="slidenum">
              <a:rPr lang="en-US" smtClean="0"/>
              <a:t>‹#›</a:t>
            </a:fld>
            <a:endParaRPr lang="en-US"/>
          </a:p>
        </p:txBody>
      </p:sp>
      <p:sp>
        <p:nvSpPr>
          <p:cNvPr id="6" name="Title 5"/>
          <p:cNvSpPr>
            <a:spLocks noGrp="1"/>
          </p:cNvSpPr>
          <p:nvPr>
            <p:ph type="title"/>
          </p:nvPr>
        </p:nvSpPr>
        <p:spPr/>
        <p:txBody>
          <a:bodyPr/>
          <a:lstStyle/>
          <a:p>
            <a:r>
              <a:rPr lang="el-GR"/>
              <a:t>Κάντε κλικ για να επεξεργαστείτε τον τίτλο υποδείγματος</a:t>
            </a:r>
            <a:endParaRPr lang="en-US"/>
          </a:p>
        </p:txBody>
      </p:sp>
    </p:spTree>
    <p:extLst>
      <p:ext uri="{BB962C8B-B14F-4D97-AF65-F5344CB8AC3E}">
        <p14:creationId xmlns:p14="http://schemas.microsoft.com/office/powerpoint/2010/main" val="229887802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51DEA6A-A940-4A6C-BBDF-6A1F4AD3C25C}" type="datetimeFigureOut">
              <a:rPr lang="en-US" smtClean="0"/>
              <a:t>11/2/25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E5593F61-757C-4D34-A00A-71A65047FA8B}" type="slidenum">
              <a:rPr lang="en-US" smtClean="0"/>
              <a:t>‹#›</a:t>
            </a:fld>
            <a:endParaRPr lang="en-US"/>
          </a:p>
        </p:txBody>
      </p:sp>
    </p:spTree>
    <p:extLst>
      <p:ext uri="{BB962C8B-B14F-4D97-AF65-F5344CB8AC3E}">
        <p14:creationId xmlns:p14="http://schemas.microsoft.com/office/powerpoint/2010/main" val="353548567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Περιεχόμενο με λεζάντα">
    <p:spTree>
      <p:nvGrpSpPr>
        <p:cNvPr id="1" name=""/>
        <p:cNvGrpSpPr/>
        <p:nvPr/>
      </p:nvGrpSpPr>
      <p:grpSpPr>
        <a:xfrm>
          <a:off x="0" y="0"/>
          <a:ext cx="0" cy="0"/>
          <a:chOff x="0" y="0"/>
          <a:chExt cx="0" cy="0"/>
        </a:xfrm>
      </p:grpSpPr>
      <p:sp>
        <p:nvSpPr>
          <p:cNvPr id="8" name="Rectangle 7"/>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l-GR"/>
              <a:t>Κάντε κλικ για να επεξεργαστείτε τον τίτλο υποδείγματος</a:t>
            </a:r>
            <a:endParaRPr lang="en-US" dirty="0"/>
          </a:p>
        </p:txBody>
      </p:sp>
      <p:sp>
        <p:nvSpPr>
          <p:cNvPr id="3" name="Content Placeholder 2"/>
          <p:cNvSpPr>
            <a:spLocks noGrp="1"/>
          </p:cNvSpPr>
          <p:nvPr>
            <p:ph idx="1"/>
          </p:nvPr>
        </p:nvSpPr>
        <p:spPr>
          <a:xfrm>
            <a:off x="838200" y="685800"/>
            <a:ext cx="6711696" cy="5020056"/>
          </a:xfrm>
        </p:spPr>
        <p:txBody>
          <a:bodyPr/>
          <a:lstStyle>
            <a:lvl1pPr>
              <a:defRPr sz="2000"/>
            </a:lvl1pPr>
            <a:lvl2pPr>
              <a:defRPr sz="1800"/>
            </a:lvl2pPr>
            <a:lvl3pPr>
              <a:defRPr sz="1600"/>
            </a:lvl3pPr>
            <a:lvl4pPr>
              <a:defRPr sz="1600"/>
            </a:lvl4pPr>
            <a:lvl5pPr>
              <a:defRPr sz="1600"/>
            </a:lvl5pPr>
            <a:lvl6pPr>
              <a:defRPr sz="2000"/>
            </a:lvl6pPr>
            <a:lvl7pPr>
              <a:defRPr sz="2000"/>
            </a:lvl7pPr>
            <a:lvl8pPr>
              <a:defRPr sz="2000"/>
            </a:lvl8pPr>
            <a:lvl9pPr>
              <a:defRPr sz="2000"/>
            </a:lvl9pPr>
          </a:lstStyle>
          <a:p>
            <a:pPr lvl="0"/>
            <a:r>
              <a:rPr lang="el-GR"/>
              <a:t>Επεξεργασία στυλ υποδείγματος κειμένου
Δεύτερου επιπέδου
Τρίτου επιπέδου
Τέταρτου επιπέδου
Πέμπτου επιπέδου</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
Δεύτερου επιπέδου
Τρίτου επιπέδου
Τέταρτου επιπέδου
Πέμπτου επιπέδου</a:t>
            </a:r>
            <a:endParaRPr lang="en-US"/>
          </a:p>
        </p:txBody>
      </p:sp>
      <p:sp>
        <p:nvSpPr>
          <p:cNvPr id="5" name="Date Placeholder 4"/>
          <p:cNvSpPr>
            <a:spLocks noGrp="1"/>
          </p:cNvSpPr>
          <p:nvPr>
            <p:ph type="dt" sz="half" idx="10"/>
          </p:nvPr>
        </p:nvSpPr>
        <p:spPr/>
        <p:txBody>
          <a:bodyPr/>
          <a:lstStyle/>
          <a:p>
            <a:fld id="{A51DEA6A-A940-4A6C-BBDF-6A1F4AD3C25C}" type="datetimeFigureOut">
              <a:rPr lang="en-US" smtClean="0"/>
              <a:t>11/2/25</a:t>
            </a:fld>
            <a:endParaRPr lang="en-US"/>
          </a:p>
        </p:txBody>
      </p:sp>
      <p:sp>
        <p:nvSpPr>
          <p:cNvPr id="6" name="Footer Placeholder 5"/>
          <p:cNvSpPr>
            <a:spLocks noGrp="1"/>
          </p:cNvSpPr>
          <p:nvPr>
            <p:ph type="ftr" sz="quarter" idx="11"/>
          </p:nvPr>
        </p:nvSpPr>
        <p:spPr/>
        <p:txBody>
          <a:bodyPr/>
          <a:lstStyle/>
          <a:p>
            <a:endParaRPr lang="en-US"/>
          </a:p>
        </p:txBody>
      </p:sp>
      <p:grpSp>
        <p:nvGrpSpPr>
          <p:cNvPr id="9" name="Group 8"/>
          <p:cNvGrpSpPr>
            <a:grpSpLocks noChangeAspect="1"/>
          </p:cNvGrpSpPr>
          <p:nvPr/>
        </p:nvGrpSpPr>
        <p:grpSpPr>
          <a:xfrm>
            <a:off x="11401725" y="6229681"/>
            <a:ext cx="457200" cy="457200"/>
            <a:chOff x="11361456" y="6195813"/>
            <a:chExt cx="548640" cy="548640"/>
          </a:xfrm>
        </p:grpSpPr>
        <p:sp>
          <p:nvSpPr>
            <p:cNvPr id="10" name="Oval 9"/>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1" name="Oval 10"/>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E5593F61-757C-4D34-A00A-71A65047FA8B}" type="slidenum">
              <a:rPr lang="en-US" smtClean="0"/>
              <a:t>‹#›</a:t>
            </a:fld>
            <a:endParaRPr lang="en-US"/>
          </a:p>
        </p:txBody>
      </p:sp>
    </p:spTree>
    <p:extLst>
      <p:ext uri="{BB962C8B-B14F-4D97-AF65-F5344CB8AC3E}">
        <p14:creationId xmlns:p14="http://schemas.microsoft.com/office/powerpoint/2010/main" val="756256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Εικόνα με λεζάντα">
    <p:spTree>
      <p:nvGrpSpPr>
        <p:cNvPr id="1" name=""/>
        <p:cNvGrpSpPr/>
        <p:nvPr/>
      </p:nvGrpSpPr>
      <p:grpSpPr>
        <a:xfrm>
          <a:off x="0" y="0"/>
          <a:ext cx="0" cy="0"/>
          <a:chOff x="0" y="0"/>
          <a:chExt cx="0" cy="0"/>
        </a:xfrm>
      </p:grpSpPr>
      <p:sp>
        <p:nvSpPr>
          <p:cNvPr id="11" name="Rectangle 10"/>
          <p:cNvSpPr/>
          <p:nvPr/>
        </p:nvSpPr>
        <p:spPr>
          <a:xfrm>
            <a:off x="8303740" y="0"/>
            <a:ext cx="3888259" cy="6857999"/>
          </a:xfrm>
          <a:prstGeom prst="rect">
            <a:avLst/>
          </a:prstGeom>
          <a:blipFill dpi="0" rotWithShape="1">
            <a:blip r:embed="rId2">
              <a:alphaModFix amt="60000"/>
              <a:lum bright="70000" contrast="-70000"/>
              <a:extLst>
                <a:ext uri="{BEBA8EAE-BF5A-486C-A8C5-ECC9F3942E4B}">
                  <a14:imgProps xmlns:a14="http://schemas.microsoft.com/office/drawing/2010/main">
                    <a14:imgLayer r:embed="rId3">
                      <a14:imgEffect>
                        <a14:sharpenSoften amount="61000"/>
                      </a14:imgEffect>
                    </a14:imgLayer>
                  </a14:imgProps>
                </a:ext>
                <a:ext uri="{28A0092B-C50C-407E-A947-70E740481C1C}">
                  <a14:useLocalDpi xmlns:a14="http://schemas.microsoft.com/office/drawing/2010/main" val="0"/>
                </a:ext>
              </a:extLst>
            </a:blip>
            <a:srcRect/>
            <a:tile tx="0" ty="-704850" sx="92000" sy="89000" flip="xy" algn="ctr"/>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p:cNvSpPr>
            <a:spLocks noGrp="1"/>
          </p:cNvSpPr>
          <p:nvPr>
            <p:ph type="title"/>
          </p:nvPr>
        </p:nvSpPr>
        <p:spPr>
          <a:xfrm>
            <a:off x="8549640" y="685800"/>
            <a:ext cx="3200400" cy="1737360"/>
          </a:xfrm>
        </p:spPr>
        <p:txBody>
          <a:bodyPr anchor="b">
            <a:normAutofit/>
          </a:bodyPr>
          <a:lstStyle>
            <a:lvl1pPr>
              <a:defRPr sz="3200" b="1"/>
            </a:lvl1pPr>
          </a:lstStyle>
          <a:p>
            <a:r>
              <a:rPr lang="el-GR"/>
              <a:t>Κάντε κλικ για να επεξεργαστείτε τον τίτλο υποδείγματος</a:t>
            </a:r>
            <a:endParaRPr lang="en-US" dirty="0"/>
          </a:p>
        </p:txBody>
      </p:sp>
      <p:sp>
        <p:nvSpPr>
          <p:cNvPr id="3" name="Picture Placeholder 2"/>
          <p:cNvSpPr>
            <a:spLocks noGrp="1"/>
          </p:cNvSpPr>
          <p:nvPr>
            <p:ph type="pic" idx="1"/>
          </p:nvPr>
        </p:nvSpPr>
        <p:spPr>
          <a:xfrm>
            <a:off x="0" y="0"/>
            <a:ext cx="8303740" cy="6858000"/>
          </a:xfrm>
          <a:solidFill>
            <a:schemeClr val="tx2">
              <a:lumMod val="20000"/>
              <a:lumOff val="80000"/>
            </a:schemeClr>
          </a:solidFill>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8549640" y="2423160"/>
            <a:ext cx="3200400" cy="3291840"/>
          </a:xfrm>
        </p:spPr>
        <p:txBody>
          <a:bodyPr>
            <a:normAutofit/>
          </a:bodyPr>
          <a:lstStyle>
            <a:lvl1pPr marL="0" indent="0">
              <a:lnSpc>
                <a:spcPct val="100000"/>
              </a:lnSpc>
              <a:spcBef>
                <a:spcPts val="1000"/>
              </a:spcBef>
              <a:buNone/>
              <a:defRPr sz="1400">
                <a:solidFill>
                  <a:schemeClr val="accent1">
                    <a:lumMod val="75000"/>
                  </a:schemeClr>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
Δεύτερου επιπέδου
Τρίτου επιπέδου
Τέταρτου επιπέδου
Πέμπτου επιπέδου</a:t>
            </a:r>
            <a:endParaRPr lang="en-US"/>
          </a:p>
        </p:txBody>
      </p:sp>
      <p:sp>
        <p:nvSpPr>
          <p:cNvPr id="5" name="Date Placeholder 4"/>
          <p:cNvSpPr>
            <a:spLocks noGrp="1"/>
          </p:cNvSpPr>
          <p:nvPr>
            <p:ph type="dt" sz="half" idx="10"/>
          </p:nvPr>
        </p:nvSpPr>
        <p:spPr/>
        <p:txBody>
          <a:bodyPr/>
          <a:lstStyle/>
          <a:p>
            <a:fld id="{A51DEA6A-A940-4A6C-BBDF-6A1F4AD3C25C}" type="datetimeFigureOut">
              <a:rPr lang="en-US" smtClean="0"/>
              <a:t>11/2/25</a:t>
            </a:fld>
            <a:endParaRPr lang="en-US"/>
          </a:p>
        </p:txBody>
      </p:sp>
      <p:grpSp>
        <p:nvGrpSpPr>
          <p:cNvPr id="8" name="Group 7"/>
          <p:cNvGrpSpPr>
            <a:grpSpLocks noChangeAspect="1"/>
          </p:cNvGrpSpPr>
          <p:nvPr/>
        </p:nvGrpSpPr>
        <p:grpSpPr>
          <a:xfrm>
            <a:off x="11401725" y="6229681"/>
            <a:ext cx="457200" cy="457200"/>
            <a:chOff x="11361456" y="6195813"/>
            <a:chExt cx="548640" cy="548640"/>
          </a:xfrm>
        </p:grpSpPr>
        <p:sp>
          <p:nvSpPr>
            <p:cNvPr id="9" name="Oval 8"/>
            <p:cNvSpPr/>
            <p:nvPr/>
          </p:nvSpPr>
          <p:spPr>
            <a:xfrm>
              <a:off x="11361456" y="6195813"/>
              <a:ext cx="548640" cy="548640"/>
            </a:xfrm>
            <a:prstGeom prst="ellipse">
              <a:avLst/>
            </a:prstGeom>
            <a:blipFill dpi="0" rotWithShape="1">
              <a:blip r:embed="rId4">
                <a:duotone>
                  <a:schemeClr val="accent1">
                    <a:shade val="45000"/>
                    <a:satMod val="135000"/>
                  </a:schemeClr>
                  <a:prstClr val="white"/>
                </a:duotone>
                <a:extLst>
                  <a:ext uri="{BEBA8EAE-BF5A-486C-A8C5-ECC9F3942E4B}">
                    <a14:imgProps xmlns:a14="http://schemas.microsoft.com/office/drawing/2010/main">
                      <a14:imgLayer r:embed="rId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10" name="Oval 9"/>
            <p:cNvSpPr/>
            <p:nvPr/>
          </p:nvSpPr>
          <p:spPr>
            <a:xfrm>
              <a:off x="11396488" y="6230844"/>
              <a:ext cx="478576" cy="478578"/>
            </a:xfrm>
            <a:prstGeom prst="ellipse">
              <a:avLst/>
            </a:prstGeom>
            <a:noFill/>
            <a:ln w="12700" cap="flat" cmpd="sng" algn="ctr">
              <a:solidFill>
                <a:sysClr val="window" lastClr="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7" name="Slide Number Placeholder 6"/>
          <p:cNvSpPr>
            <a:spLocks noGrp="1"/>
          </p:cNvSpPr>
          <p:nvPr>
            <p:ph type="sldNum" sz="quarter" idx="12"/>
          </p:nvPr>
        </p:nvSpPr>
        <p:spPr/>
        <p:txBody>
          <a:bodyPr/>
          <a:lstStyle/>
          <a:p>
            <a:fld id="{E5593F61-757C-4D34-A00A-71A65047FA8B}" type="slidenum">
              <a:rPr lang="en-US" smtClean="0"/>
              <a:t>‹#›</a:t>
            </a:fld>
            <a:endParaRPr lang="en-US"/>
          </a:p>
        </p:txBody>
      </p:sp>
    </p:spTree>
    <p:extLst>
      <p:ext uri="{BB962C8B-B14F-4D97-AF65-F5344CB8AC3E}">
        <p14:creationId xmlns:p14="http://schemas.microsoft.com/office/powerpoint/2010/main" val="348916240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microsoft.com/office/2007/relationships/hdphoto" Target="../media/hdphoto1.wdp"/><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69848" y="484632"/>
            <a:ext cx="10058400" cy="1609344"/>
          </a:xfrm>
          <a:prstGeom prst="rect">
            <a:avLst/>
          </a:prstGeom>
        </p:spPr>
        <p:txBody>
          <a:bodyPr vert="horz" lIns="91440" tIns="45720" rIns="91440" bIns="45720" rtlCol="0" anchor="ctr">
            <a:normAutofit/>
          </a:bodyPr>
          <a:lstStyle/>
          <a:p>
            <a:r>
              <a:rPr lang="el-GR"/>
              <a:t>Κάντε κλικ για να επεξεργαστείτε τον τίτλο υποδείγματος</a:t>
            </a:r>
            <a:endParaRPr lang="en-US" dirty="0"/>
          </a:p>
        </p:txBody>
      </p:sp>
      <p:sp>
        <p:nvSpPr>
          <p:cNvPr id="3" name="Text Placeholder 2"/>
          <p:cNvSpPr>
            <a:spLocks noGrp="1"/>
          </p:cNvSpPr>
          <p:nvPr>
            <p:ph type="body" idx="1"/>
          </p:nvPr>
        </p:nvSpPr>
        <p:spPr>
          <a:xfrm>
            <a:off x="1069848" y="2121408"/>
            <a:ext cx="10058400" cy="4050792"/>
          </a:xfrm>
          <a:prstGeom prst="rect">
            <a:avLst/>
          </a:prstGeom>
        </p:spPr>
        <p:txBody>
          <a:bodyPr vert="horz" lIns="91440" tIns="45720" rIns="91440" bIns="45720" rtlCol="0">
            <a:normAutofit/>
          </a:bodyPr>
          <a:lstStyle/>
          <a:p>
            <a:pPr lvl="0"/>
            <a:r>
              <a:rPr lang="el-GR"/>
              <a:t>Επεξεργασία στυλ υποδείγματος κειμένου
Δεύτερου επιπέδου
Τρίτου επιπέδου
Τέταρτου επιπέδου
Πέμπτου επιπέδου</a:t>
            </a:r>
            <a:endParaRPr lang="en-US" dirty="0"/>
          </a:p>
        </p:txBody>
      </p:sp>
      <p:sp>
        <p:nvSpPr>
          <p:cNvPr id="4" name="Date Placeholder 3"/>
          <p:cNvSpPr>
            <a:spLocks noGrp="1"/>
          </p:cNvSpPr>
          <p:nvPr>
            <p:ph type="dt" sz="half" idx="2"/>
          </p:nvPr>
        </p:nvSpPr>
        <p:spPr>
          <a:xfrm>
            <a:off x="7964424" y="6272784"/>
            <a:ext cx="3273552" cy="365125"/>
          </a:xfrm>
          <a:prstGeom prst="rect">
            <a:avLst/>
          </a:prstGeom>
        </p:spPr>
        <p:txBody>
          <a:bodyPr vert="horz" lIns="91440" tIns="45720" rIns="91440" bIns="45720" rtlCol="0" anchor="ctr"/>
          <a:lstStyle>
            <a:lvl1pPr algn="r">
              <a:defRPr sz="1100">
                <a:solidFill>
                  <a:schemeClr val="tx2"/>
                </a:solidFill>
              </a:defRPr>
            </a:lvl1pPr>
          </a:lstStyle>
          <a:p>
            <a:fld id="{A51DEA6A-A940-4A6C-BBDF-6A1F4AD3C25C}" type="datetimeFigureOut">
              <a:rPr lang="en-US" smtClean="0"/>
              <a:t>11/2/25</a:t>
            </a:fld>
            <a:endParaRPr lang="en-US"/>
          </a:p>
        </p:txBody>
      </p:sp>
      <p:sp>
        <p:nvSpPr>
          <p:cNvPr id="5" name="Footer Placeholder 4"/>
          <p:cNvSpPr>
            <a:spLocks noGrp="1"/>
          </p:cNvSpPr>
          <p:nvPr>
            <p:ph type="ftr" sz="quarter" idx="3"/>
          </p:nvPr>
        </p:nvSpPr>
        <p:spPr>
          <a:xfrm>
            <a:off x="1088136" y="6272784"/>
            <a:ext cx="6327648" cy="365125"/>
          </a:xfrm>
          <a:prstGeom prst="rect">
            <a:avLst/>
          </a:prstGeom>
        </p:spPr>
        <p:txBody>
          <a:bodyPr vert="horz" lIns="91440" tIns="45720" rIns="91440" bIns="45720" rtlCol="0" anchor="ctr"/>
          <a:lstStyle>
            <a:lvl1pPr algn="l">
              <a:defRPr sz="1100">
                <a:solidFill>
                  <a:schemeClr val="tx2"/>
                </a:solidFill>
              </a:defRPr>
            </a:lvl1pPr>
          </a:lstStyle>
          <a:p>
            <a:endParaRPr lang="en-US"/>
          </a:p>
        </p:txBody>
      </p:sp>
      <p:grpSp>
        <p:nvGrpSpPr>
          <p:cNvPr id="7" name="Group 6"/>
          <p:cNvGrpSpPr>
            <a:grpSpLocks noChangeAspect="1"/>
          </p:cNvGrpSpPr>
          <p:nvPr/>
        </p:nvGrpSpPr>
        <p:grpSpPr>
          <a:xfrm>
            <a:off x="11401725" y="6229681"/>
            <a:ext cx="457200" cy="457200"/>
            <a:chOff x="11361456" y="6195813"/>
            <a:chExt cx="548640" cy="548640"/>
          </a:xfrm>
        </p:grpSpPr>
        <p:sp>
          <p:nvSpPr>
            <p:cNvPr id="8" name="Oval 7"/>
            <p:cNvSpPr/>
            <p:nvPr/>
          </p:nvSpPr>
          <p:spPr>
            <a:xfrm>
              <a:off x="11361456" y="6195813"/>
              <a:ext cx="548640" cy="548640"/>
            </a:xfrm>
            <a:prstGeom prst="ellipse">
              <a:avLst/>
            </a:prstGeom>
            <a:blipFill dpi="0" rotWithShape="1">
              <a:blip r:embed="rId14">
                <a:duotone>
                  <a:schemeClr val="accent1">
                    <a:shade val="45000"/>
                    <a:satMod val="135000"/>
                  </a:schemeClr>
                  <a:prstClr val="white"/>
                </a:duotone>
                <a:extLst>
                  <a:ext uri="{BEBA8EAE-BF5A-486C-A8C5-ECC9F3942E4B}">
                    <a14:imgProps xmlns:a14="http://schemas.microsoft.com/office/drawing/2010/main">
                      <a14:imgLayer r:embed="rId15">
                        <a14:imgEffect>
                          <a14:saturation sat="95000"/>
                        </a14:imgEffect>
                        <a14:imgEffect>
                          <a14:brightnessContrast bright="-40000" contrast="20000"/>
                        </a14:imgEffect>
                      </a14:imgLayer>
                    </a14:imgProps>
                  </a:ext>
                </a:extLst>
              </a:blip>
              <a:srcRect/>
              <a:tile tx="50800" ty="0" sx="85000" sy="85000" flip="none" algn="tl"/>
            </a:blipFill>
            <a:ln w="25400" cap="flat" cmpd="sng" algn="ctr">
              <a:noFill/>
              <a:prstDash val="solid"/>
            </a:ln>
            <a:effectLst/>
          </p:spPr>
          <p:txBody>
            <a:bodyPr lIns="0" tIns="0" rIns="0" bIns="0"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2000" b="0" i="0" u="none" strike="noStrike" kern="0" cap="none" spc="0" normalizeH="0" baseline="0" noProof="0" dirty="0">
                <a:ln>
                  <a:noFill/>
                </a:ln>
                <a:solidFill>
                  <a:prstClr val="white"/>
                </a:solidFill>
                <a:effectLst/>
                <a:uLnTx/>
                <a:uFillTx/>
                <a:latin typeface="Rockwell Extra Bold" pitchFamily="18" charset="0"/>
                <a:ea typeface="+mn-ea"/>
                <a:cs typeface="+mn-cs"/>
              </a:endParaRPr>
            </a:p>
          </p:txBody>
        </p:sp>
        <p:sp>
          <p:nvSpPr>
            <p:cNvPr id="9" name="Oval 8"/>
            <p:cNvSpPr/>
            <p:nvPr/>
          </p:nvSpPr>
          <p:spPr>
            <a:xfrm>
              <a:off x="11396488" y="6230844"/>
              <a:ext cx="478576" cy="478578"/>
            </a:xfrm>
            <a:prstGeom prst="ellipse">
              <a:avLst/>
            </a:prstGeom>
            <a:noFill/>
            <a:ln w="12700" cap="flat" cmpd="sng" algn="ctr">
              <a:solidFill>
                <a:srgbClr val="FFFFFF"/>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dirty="0">
                <a:ln>
                  <a:noFill/>
                </a:ln>
                <a:solidFill>
                  <a:prstClr val="white"/>
                </a:solidFill>
                <a:effectLst/>
                <a:uLnTx/>
                <a:uFillTx/>
                <a:latin typeface="Calibri"/>
                <a:ea typeface="+mn-ea"/>
                <a:cs typeface="+mn-cs"/>
              </a:endParaRPr>
            </a:p>
          </p:txBody>
        </p:sp>
      </p:grpSp>
      <p:sp>
        <p:nvSpPr>
          <p:cNvPr id="6" name="Slide Number Placeholder 5"/>
          <p:cNvSpPr>
            <a:spLocks noGrp="1"/>
          </p:cNvSpPr>
          <p:nvPr>
            <p:ph type="sldNum" sz="quarter" idx="4"/>
          </p:nvPr>
        </p:nvSpPr>
        <p:spPr>
          <a:xfrm>
            <a:off x="11311128" y="6272784"/>
            <a:ext cx="640080" cy="365125"/>
          </a:xfrm>
          <a:prstGeom prst="rect">
            <a:avLst/>
          </a:prstGeom>
        </p:spPr>
        <p:txBody>
          <a:bodyPr vert="horz" lIns="91440" tIns="45720" rIns="91440" bIns="45720" rtlCol="0" anchor="ctr"/>
          <a:lstStyle>
            <a:lvl1pPr algn="ctr">
              <a:defRPr sz="1400" b="1">
                <a:solidFill>
                  <a:srgbClr val="FFFFFF"/>
                </a:solidFill>
                <a:latin typeface="+mj-lt"/>
              </a:defRPr>
            </a:lvl1pPr>
          </a:lstStyle>
          <a:p>
            <a:fld id="{E5593F61-757C-4D34-A00A-71A65047FA8B}" type="slidenum">
              <a:rPr lang="en-US" smtClean="0"/>
              <a:t>‹#›</a:t>
            </a:fld>
            <a:endParaRPr lang="en-US"/>
          </a:p>
        </p:txBody>
      </p:sp>
    </p:spTree>
    <p:extLst>
      <p:ext uri="{BB962C8B-B14F-4D97-AF65-F5344CB8AC3E}">
        <p14:creationId xmlns:p14="http://schemas.microsoft.com/office/powerpoint/2010/main" val="2268414260"/>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Lst>
  <p:txStyles>
    <p:titleStyle>
      <a:lvl1pPr algn="l" defTabSz="914400" rtl="0" eaLnBrk="1" latinLnBrk="0" hangingPunct="1">
        <a:lnSpc>
          <a:spcPct val="90000"/>
        </a:lnSpc>
        <a:spcBef>
          <a:spcPct val="0"/>
        </a:spcBef>
        <a:buNone/>
        <a:defRPr sz="5400" kern="1200" cap="all" baseline="0">
          <a:blipFill>
            <a:blip r:embed="rId16">
              <a:extLst>
                <a:ext uri="{28A0092B-C50C-407E-A947-70E740481C1C}">
                  <a14:useLocalDpi xmlns:a14="http://schemas.microsoft.com/office/drawing/2010/main" val="0"/>
                </a:ext>
              </a:extLst>
            </a:blip>
            <a:tile tx="6350" ty="-127000" sx="65000" sy="64000" flip="none" algn="tl"/>
          </a:blip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lumMod val="75000"/>
          </a:schemeClr>
        </a:buClr>
        <a:buSzPct val="85000"/>
        <a:buFont typeface="Wingdings" pitchFamily="2" charset="2"/>
        <a:buChar char="§"/>
        <a:defRPr sz="2000" kern="1200">
          <a:solidFill>
            <a:schemeClr val="tx1"/>
          </a:solidFill>
          <a:latin typeface="+mn-lt"/>
          <a:ea typeface="+mn-ea"/>
          <a:cs typeface="+mn-cs"/>
        </a:defRPr>
      </a:lvl1pPr>
      <a:lvl2pPr marL="45720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800" kern="1200">
          <a:solidFill>
            <a:schemeClr val="tx1"/>
          </a:solidFill>
          <a:latin typeface="+mn-lt"/>
          <a:ea typeface="+mn-ea"/>
          <a:cs typeface="+mn-cs"/>
        </a:defRPr>
      </a:lvl2pPr>
      <a:lvl3pPr marL="73152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3pPr>
      <a:lvl4pPr marL="100584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4pPr>
      <a:lvl5pPr marL="1280160" indent="-18288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5pPr>
      <a:lvl6pPr marL="16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6pPr>
      <a:lvl7pPr marL="19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7pPr>
      <a:lvl8pPr marL="22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8pPr>
      <a:lvl9pPr marL="2500000" indent="-228600" algn="l" defTabSz="914400" rtl="0" eaLnBrk="1" latinLnBrk="0" hangingPunct="1">
        <a:lnSpc>
          <a:spcPct val="90000"/>
        </a:lnSpc>
        <a:spcBef>
          <a:spcPts val="400"/>
        </a:spcBef>
        <a:spcAft>
          <a:spcPts val="200"/>
        </a:spcAft>
        <a:buClr>
          <a:schemeClr val="accent1">
            <a:lumMod val="75000"/>
          </a:schemeClr>
        </a:buClr>
        <a:buSzPct val="85000"/>
        <a:buFont typeface="Wingdings" pitchFamily="2" charset="2"/>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4.xml"/></Relationships>
</file>

<file path=ppt/slides/_rels/slide26.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4.xml"/></Relationships>
</file>

<file path=ppt/slides/_rels/slide29.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48.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4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5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5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5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hyperlink" Target="https://www.youtube.com/watch?v=5w8BtIiPw5c" TargetMode="External"/><Relationship Id="rId2" Type="http://schemas.openxmlformats.org/officeDocument/2006/relationships/hyperlink" Target="https://www.youtube.com/watch?v=cQLZcOfzCHQ" TargetMode="External"/><Relationship Id="rId1" Type="http://schemas.openxmlformats.org/officeDocument/2006/relationships/slideLayout" Target="../slideLayouts/slideLayout2.xml"/><Relationship Id="rId5" Type="http://schemas.openxmlformats.org/officeDocument/2006/relationships/hyperlink" Target="https://www.youtube.com/watch?v=Xu9a3F5Luys" TargetMode="External"/><Relationship Id="rId4" Type="http://schemas.openxmlformats.org/officeDocument/2006/relationships/hyperlink" Target="https://www.youtube.com/watch?v=XmMaB6WuvQY"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051560" y="1816443"/>
            <a:ext cx="9966960" cy="2651588"/>
          </a:xfrm>
        </p:spPr>
        <p:txBody>
          <a:bodyPr>
            <a:normAutofit fontScale="90000"/>
          </a:bodyPr>
          <a:lstStyle/>
          <a:p>
            <a:pPr algn="ctr"/>
            <a:r>
              <a:rPr lang="el-GR" sz="5000" b="1" dirty="0" err="1"/>
              <a:t>Διαλεκτολογια</a:t>
            </a:r>
            <a:br>
              <a:rPr lang="el-GR" sz="4000" dirty="0"/>
            </a:br>
            <a:br>
              <a:rPr lang="el-GR" sz="4000" dirty="0"/>
            </a:br>
            <a:r>
              <a:rPr lang="el-GR" sz="3300" b="1" dirty="0"/>
              <a:t>Ενότητα 1: Εισαγωγικά: Γλώσσα – Διάλεκτος. Κριτήριο αμοιβαίας κατανόησης. Διαλεκτικό συνεχές. Κριτήριο αυτονομίας &amp; ετερονομίας. </a:t>
            </a:r>
            <a:br>
              <a:rPr lang="el-GR" sz="4000" dirty="0"/>
            </a:br>
            <a:endParaRPr lang="en-US" sz="4000" dirty="0"/>
          </a:p>
        </p:txBody>
      </p:sp>
      <p:sp>
        <p:nvSpPr>
          <p:cNvPr id="4" name="Text Box 8">
            <a:extLst>
              <a:ext uri="{FF2B5EF4-FFF2-40B4-BE49-F238E27FC236}">
                <a16:creationId xmlns:a16="http://schemas.microsoft.com/office/drawing/2014/main" id="{79E11811-1E40-184A-BF69-17D0EE44DC1A}"/>
              </a:ext>
            </a:extLst>
          </p:cNvPr>
          <p:cNvSpPr txBox="1">
            <a:spLocks noChangeArrowheads="1"/>
          </p:cNvSpPr>
          <p:nvPr/>
        </p:nvSpPr>
        <p:spPr bwMode="auto">
          <a:xfrm>
            <a:off x="6893655" y="5301818"/>
            <a:ext cx="4321175" cy="110799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SzPct val="90000"/>
              <a:buFont typeface="Wingdings" pitchFamily="2" charset="2"/>
              <a:buChar char="n"/>
              <a:defRPr sz="2800">
                <a:solidFill>
                  <a:schemeClr val="tx1"/>
                </a:solidFill>
                <a:latin typeface="Comic Sans MS" panose="030F0902030302020204" pitchFamily="66" charset="0"/>
              </a:defRPr>
            </a:lvl1pPr>
            <a:lvl2pPr marL="742950" indent="-285750">
              <a:spcBef>
                <a:spcPct val="20000"/>
              </a:spcBef>
              <a:buClr>
                <a:schemeClr val="accent1"/>
              </a:buClr>
              <a:buSzPct val="75000"/>
              <a:buFont typeface="Wingdings" pitchFamily="2" charset="2"/>
              <a:buChar char="n"/>
              <a:defRPr sz="2600">
                <a:solidFill>
                  <a:schemeClr val="tx1"/>
                </a:solidFill>
                <a:latin typeface="Comic Sans MS" panose="030F0902030302020204" pitchFamily="66" charset="0"/>
              </a:defRPr>
            </a:lvl2pPr>
            <a:lvl3pPr marL="1143000" indent="-228600">
              <a:spcBef>
                <a:spcPct val="20000"/>
              </a:spcBef>
              <a:buClr>
                <a:schemeClr val="folHlink"/>
              </a:buClr>
              <a:buSzPct val="55000"/>
              <a:buFont typeface="Wingdings" pitchFamily="2" charset="2"/>
              <a:buChar char="n"/>
              <a:defRPr sz="2300">
                <a:solidFill>
                  <a:schemeClr val="tx1"/>
                </a:solidFill>
                <a:latin typeface="Comic Sans MS" panose="030F0902030302020204" pitchFamily="66" charset="0"/>
              </a:defRPr>
            </a:lvl3pPr>
            <a:lvl4pPr marL="1600200" indent="-228600">
              <a:spcBef>
                <a:spcPct val="20000"/>
              </a:spcBef>
              <a:buClr>
                <a:schemeClr val="accent1"/>
              </a:buClr>
              <a:buFont typeface="Wingdings" pitchFamily="2" charset="2"/>
              <a:buChar char="§"/>
              <a:defRPr sz="2000">
                <a:solidFill>
                  <a:schemeClr val="tx1"/>
                </a:solidFill>
                <a:latin typeface="Comic Sans MS" panose="030F0902030302020204" pitchFamily="66" charset="0"/>
              </a:defRPr>
            </a:lvl4pPr>
            <a:lvl5pPr marL="2057400" indent="-228600">
              <a:spcBef>
                <a:spcPct val="20000"/>
              </a:spcBef>
              <a:buClr>
                <a:schemeClr val="accent1"/>
              </a:buClr>
              <a:buFont typeface="Wingdings" pitchFamily="2" charset="2"/>
              <a:buChar char="§"/>
              <a:defRPr sz="2000">
                <a:solidFill>
                  <a:schemeClr val="tx1"/>
                </a:solidFill>
                <a:latin typeface="Comic Sans MS" panose="030F0902030302020204" pitchFamily="66" charset="0"/>
              </a:defRPr>
            </a:lvl5pPr>
            <a:lvl6pPr marL="25146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Comic Sans MS" panose="030F0902030302020204" pitchFamily="66" charset="0"/>
              </a:defRPr>
            </a:lvl6pPr>
            <a:lvl7pPr marL="29718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Comic Sans MS" panose="030F0902030302020204" pitchFamily="66" charset="0"/>
              </a:defRPr>
            </a:lvl7pPr>
            <a:lvl8pPr marL="34290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Comic Sans MS" panose="030F0902030302020204" pitchFamily="66" charset="0"/>
              </a:defRPr>
            </a:lvl8pPr>
            <a:lvl9pPr marL="3886200" indent="-228600" eaLnBrk="0" fontAlgn="base" hangingPunct="0">
              <a:spcBef>
                <a:spcPct val="20000"/>
              </a:spcBef>
              <a:spcAft>
                <a:spcPct val="0"/>
              </a:spcAft>
              <a:buClr>
                <a:schemeClr val="accent1"/>
              </a:buClr>
              <a:buFont typeface="Wingdings" pitchFamily="2" charset="2"/>
              <a:buChar char="§"/>
              <a:defRPr sz="2000">
                <a:solidFill>
                  <a:schemeClr val="tx1"/>
                </a:solidFill>
                <a:latin typeface="Comic Sans MS" panose="030F0902030302020204" pitchFamily="66" charset="0"/>
              </a:defRPr>
            </a:lvl9pPr>
          </a:lstStyle>
          <a:p>
            <a:pPr algn="r" eaLnBrk="1" hangingPunct="1">
              <a:spcBef>
                <a:spcPct val="50000"/>
              </a:spcBef>
              <a:buClrTx/>
              <a:buSzTx/>
              <a:buFontTx/>
              <a:buNone/>
            </a:pPr>
            <a:r>
              <a:rPr lang="el-GR" altLang="el-GR" sz="1800" dirty="0">
                <a:solidFill>
                  <a:srgbClr val="000000"/>
                </a:solidFill>
              </a:rPr>
              <a:t>    Δρ. Βασιλική Ζαχαροπούλου</a:t>
            </a:r>
            <a:endParaRPr lang="en-US" altLang="el-GR" sz="1800" dirty="0">
              <a:solidFill>
                <a:srgbClr val="000000"/>
              </a:solidFill>
            </a:endParaRPr>
          </a:p>
          <a:p>
            <a:pPr algn="r" eaLnBrk="1" hangingPunct="1">
              <a:spcBef>
                <a:spcPct val="50000"/>
              </a:spcBef>
              <a:buClrTx/>
              <a:buSzTx/>
              <a:buFontTx/>
              <a:buNone/>
            </a:pPr>
            <a:r>
              <a:rPr lang="en-US" altLang="el-GR" sz="1800" dirty="0" err="1">
                <a:solidFill>
                  <a:srgbClr val="000000"/>
                </a:solidFill>
              </a:rPr>
              <a:t>v_zacharopoulou@ac.upatras.gr</a:t>
            </a:r>
            <a:endParaRPr lang="el-GR" altLang="el-GR" sz="1800" dirty="0">
              <a:solidFill>
                <a:srgbClr val="000000"/>
              </a:solidFill>
            </a:endParaRPr>
          </a:p>
          <a:p>
            <a:pPr algn="r">
              <a:spcBef>
                <a:spcPts val="600"/>
              </a:spcBef>
              <a:buClrTx/>
              <a:buSzTx/>
              <a:buNone/>
            </a:pPr>
            <a:r>
              <a:rPr lang="en-US" altLang="el-GR" sz="1600" i="1" dirty="0">
                <a:solidFill>
                  <a:srgbClr val="4E004E"/>
                </a:solidFill>
              </a:rPr>
              <a:t>(</a:t>
            </a:r>
            <a:r>
              <a:rPr lang="el-GR" altLang="el-GR" sz="1600" i="1" dirty="0">
                <a:solidFill>
                  <a:srgbClr val="4E004E"/>
                </a:solidFill>
              </a:rPr>
              <a:t>Χειμερινό εξάμηνο </a:t>
            </a:r>
            <a:r>
              <a:rPr lang="en-US" altLang="el-GR" sz="1600" i="1" dirty="0">
                <a:solidFill>
                  <a:srgbClr val="4E004E"/>
                </a:solidFill>
              </a:rPr>
              <a:t>20</a:t>
            </a:r>
            <a:r>
              <a:rPr lang="el-GR" altLang="el-GR" sz="1600" i="1" dirty="0">
                <a:solidFill>
                  <a:srgbClr val="4E004E"/>
                </a:solidFill>
              </a:rPr>
              <a:t>25</a:t>
            </a:r>
            <a:r>
              <a:rPr lang="en-US" altLang="el-GR" sz="1600" i="1" dirty="0">
                <a:solidFill>
                  <a:srgbClr val="4E004E"/>
                </a:solidFill>
              </a:rPr>
              <a:t>-2</a:t>
            </a:r>
            <a:r>
              <a:rPr lang="el-GR" altLang="el-GR" sz="1600" i="1" dirty="0">
                <a:solidFill>
                  <a:srgbClr val="4E004E"/>
                </a:solidFill>
              </a:rPr>
              <a:t>6</a:t>
            </a:r>
            <a:r>
              <a:rPr lang="en-US" altLang="el-GR" sz="1600" i="1" dirty="0">
                <a:solidFill>
                  <a:srgbClr val="4E004E"/>
                </a:solidFill>
              </a:rPr>
              <a:t>)</a:t>
            </a:r>
            <a:endParaRPr lang="el-GR" altLang="el-GR" sz="1600" i="1" dirty="0">
              <a:solidFill>
                <a:srgbClr val="4E004E"/>
              </a:solidFill>
            </a:endParaRPr>
          </a:p>
        </p:txBody>
      </p:sp>
      <p:sp>
        <p:nvSpPr>
          <p:cNvPr id="5" name="Υπότιτλος 2">
            <a:extLst>
              <a:ext uri="{FF2B5EF4-FFF2-40B4-BE49-F238E27FC236}">
                <a16:creationId xmlns:a16="http://schemas.microsoft.com/office/drawing/2014/main" id="{953C72CD-F13E-AE42-9300-7D08AC5C09B9}"/>
              </a:ext>
            </a:extLst>
          </p:cNvPr>
          <p:cNvSpPr>
            <a:spLocks noGrp="1"/>
          </p:cNvSpPr>
          <p:nvPr>
            <p:ph type="subTitle" idx="1"/>
          </p:nvPr>
        </p:nvSpPr>
        <p:spPr>
          <a:xfrm>
            <a:off x="1051560" y="4549413"/>
            <a:ext cx="7891272" cy="1069848"/>
          </a:xfrm>
        </p:spPr>
        <p:txBody>
          <a:bodyPr/>
          <a:lstStyle/>
          <a:p>
            <a:r>
              <a:rPr lang="el-GR" dirty="0"/>
              <a:t>1</a:t>
            </a:r>
            <a:r>
              <a:rPr lang="el-GR" baseline="30000" dirty="0"/>
              <a:t>η</a:t>
            </a:r>
            <a:r>
              <a:rPr lang="el-GR" dirty="0"/>
              <a:t> Διάλεξη</a:t>
            </a:r>
          </a:p>
        </p:txBody>
      </p:sp>
    </p:spTree>
    <p:extLst>
      <p:ext uri="{BB962C8B-B14F-4D97-AF65-F5344CB8AC3E}">
        <p14:creationId xmlns:p14="http://schemas.microsoft.com/office/powerpoint/2010/main" val="176068291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l-GR" dirty="0"/>
              <a:t>Γλωσσα </a:t>
            </a:r>
            <a:r>
              <a:rPr lang="en-US" dirty="0"/>
              <a:t>vs </a:t>
            </a:r>
            <a:r>
              <a:rPr lang="el-GR" dirty="0"/>
              <a:t>διαλεκτοσ</a:t>
            </a:r>
          </a:p>
        </p:txBody>
      </p:sp>
      <p:sp>
        <p:nvSpPr>
          <p:cNvPr id="8" name="Content Placeholder 7"/>
          <p:cNvSpPr>
            <a:spLocks noGrp="1"/>
          </p:cNvSpPr>
          <p:nvPr>
            <p:ph idx="1"/>
          </p:nvPr>
        </p:nvSpPr>
        <p:spPr/>
        <p:txBody>
          <a:bodyPr/>
          <a:lstStyle/>
          <a:p>
            <a:endParaRPr lang="el-GR" dirty="0"/>
          </a:p>
          <a:p>
            <a:endParaRPr lang="el-GR" dirty="0"/>
          </a:p>
          <a:p>
            <a:r>
              <a:rPr lang="el-GR" dirty="0"/>
              <a:t>γλώσσα &amp; διάλεκτος: </a:t>
            </a:r>
            <a:r>
              <a:rPr lang="el-GR" b="1" dirty="0">
                <a:solidFill>
                  <a:schemeClr val="accent1"/>
                </a:solidFill>
              </a:rPr>
              <a:t>ισότιμα</a:t>
            </a:r>
            <a:r>
              <a:rPr lang="el-GR" dirty="0"/>
              <a:t> γλωσσικά συστήματα</a:t>
            </a:r>
          </a:p>
          <a:p>
            <a:r>
              <a:rPr lang="el-GR" dirty="0"/>
              <a:t> η γλώσσα αποκτά </a:t>
            </a:r>
            <a:r>
              <a:rPr lang="el-GR" b="1" dirty="0">
                <a:solidFill>
                  <a:schemeClr val="accent1"/>
                </a:solidFill>
              </a:rPr>
              <a:t>κοινωνική, πολιτική, ιδεολογική, πολιτισμική </a:t>
            </a:r>
            <a:r>
              <a:rPr lang="el-GR" dirty="0"/>
              <a:t>υπεροχή </a:t>
            </a:r>
          </a:p>
          <a:p>
            <a:pPr marL="0" indent="0">
              <a:buNone/>
            </a:pPr>
            <a:endParaRPr lang="el-GR" dirty="0"/>
          </a:p>
        </p:txBody>
      </p:sp>
    </p:spTree>
    <p:extLst>
      <p:ext uri="{BB962C8B-B14F-4D97-AF65-F5344CB8AC3E}">
        <p14:creationId xmlns:p14="http://schemas.microsoft.com/office/powerpoint/2010/main" val="369630425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ΓΛΩΣΣΑ </a:t>
            </a:r>
            <a:r>
              <a:rPr lang="en-GB" dirty="0"/>
              <a:t>VS </a:t>
            </a:r>
            <a:r>
              <a:rPr lang="el-GR" dirty="0"/>
              <a:t>δΙΑΛΕΚΤΟΣ</a:t>
            </a:r>
            <a:endParaRPr lang="en-GB" dirty="0"/>
          </a:p>
        </p:txBody>
      </p:sp>
      <p:sp>
        <p:nvSpPr>
          <p:cNvPr id="3" name="Content Placeholder 2"/>
          <p:cNvSpPr>
            <a:spLocks noGrp="1"/>
          </p:cNvSpPr>
          <p:nvPr>
            <p:ph idx="1"/>
          </p:nvPr>
        </p:nvSpPr>
        <p:spPr/>
        <p:txBody>
          <a:bodyPr/>
          <a:lstStyle/>
          <a:p>
            <a:endParaRPr lang="en-GB" dirty="0"/>
          </a:p>
        </p:txBody>
      </p:sp>
      <p:sp>
        <p:nvSpPr>
          <p:cNvPr id="4" name="Rectangle 3"/>
          <p:cNvSpPr/>
          <p:nvPr/>
        </p:nvSpPr>
        <p:spPr>
          <a:xfrm>
            <a:off x="1931437" y="2379306"/>
            <a:ext cx="8658808" cy="264056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a:t>Η διάλεκτος αποτελεί ένα πλήρες γλωσσικό σύστημα </a:t>
            </a:r>
          </a:p>
          <a:p>
            <a:pPr algn="ctr"/>
            <a:r>
              <a:rPr lang="el-GR" sz="2400" dirty="0"/>
              <a:t>που εξυπηρετεί τις</a:t>
            </a:r>
          </a:p>
          <a:p>
            <a:pPr algn="ctr"/>
            <a:r>
              <a:rPr lang="el-GR" sz="2400" dirty="0"/>
              <a:t>επικοινωνιακές ανάγκες των ομιλητών/τριών της. </a:t>
            </a:r>
          </a:p>
          <a:p>
            <a:pPr algn="ctr"/>
            <a:r>
              <a:rPr lang="el-GR" sz="2400" dirty="0"/>
              <a:t>Η γλώσσα και η διάλεκτος</a:t>
            </a:r>
          </a:p>
          <a:p>
            <a:pPr algn="ctr"/>
            <a:r>
              <a:rPr lang="el-GR" sz="2400" dirty="0"/>
              <a:t>αποτελούν ισότιμα συστήματα. </a:t>
            </a:r>
          </a:p>
          <a:p>
            <a:pPr algn="ctr"/>
            <a:r>
              <a:rPr lang="el-GR" sz="2400" dirty="0"/>
              <a:t>Καμία διάλεκτος δεν είναι υποδεέστερη ή ανώτερη</a:t>
            </a:r>
          </a:p>
          <a:p>
            <a:pPr algn="ctr"/>
            <a:r>
              <a:rPr lang="el-GR" sz="2400" dirty="0"/>
              <a:t>από κάποια άλλη.</a:t>
            </a:r>
            <a:endParaRPr lang="en-GB" sz="2400" dirty="0"/>
          </a:p>
        </p:txBody>
      </p:sp>
    </p:spTree>
    <p:extLst>
      <p:ext uri="{BB962C8B-B14F-4D97-AF65-F5344CB8AC3E}">
        <p14:creationId xmlns:p14="http://schemas.microsoft.com/office/powerpoint/2010/main" val="837002659"/>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DA655F9F-172D-924D-B35A-3718C59F037C}"/>
              </a:ext>
            </a:extLst>
          </p:cNvPr>
          <p:cNvSpPr>
            <a:spLocks noGrp="1"/>
          </p:cNvSpPr>
          <p:nvPr>
            <p:ph type="title"/>
          </p:nvPr>
        </p:nvSpPr>
        <p:spPr/>
        <p:txBody>
          <a:bodyPr/>
          <a:lstStyle/>
          <a:p>
            <a:r>
              <a:rPr lang="el-GR" dirty="0" err="1"/>
              <a:t>Γλωσσα</a:t>
            </a:r>
            <a:r>
              <a:rPr lang="el-GR" dirty="0"/>
              <a:t> – </a:t>
            </a:r>
            <a:r>
              <a:rPr lang="el-GR" dirty="0" err="1"/>
              <a:t>διαλεκτοσ</a:t>
            </a:r>
            <a:r>
              <a:rPr lang="el-GR" dirty="0"/>
              <a:t> - </a:t>
            </a:r>
            <a:r>
              <a:rPr lang="el-GR" dirty="0" err="1"/>
              <a:t>ιδιωμα</a:t>
            </a:r>
            <a:br>
              <a:rPr lang="el-GR" dirty="0"/>
            </a:br>
            <a:endParaRPr lang="el-GR" dirty="0"/>
          </a:p>
        </p:txBody>
      </p:sp>
      <p:sp>
        <p:nvSpPr>
          <p:cNvPr id="3" name="Θέση περιεχομένου 2">
            <a:extLst>
              <a:ext uri="{FF2B5EF4-FFF2-40B4-BE49-F238E27FC236}">
                <a16:creationId xmlns:a16="http://schemas.microsoft.com/office/drawing/2014/main" id="{1223FB9E-15CB-2B45-8272-0963E0DE8E61}"/>
              </a:ext>
            </a:extLst>
          </p:cNvPr>
          <p:cNvSpPr>
            <a:spLocks noGrp="1"/>
          </p:cNvSpPr>
          <p:nvPr>
            <p:ph idx="1"/>
          </p:nvPr>
        </p:nvSpPr>
        <p:spPr/>
        <p:txBody>
          <a:bodyPr/>
          <a:lstStyle/>
          <a:p>
            <a:pPr marL="0" indent="0" algn="just">
              <a:buNone/>
            </a:pPr>
            <a:r>
              <a:rPr lang="el-GR" dirty="0"/>
              <a:t>Σύμφωνα με τους </a:t>
            </a:r>
            <a:r>
              <a:rPr lang="en-US" dirty="0"/>
              <a:t>Chambers &amp; Trudgill:</a:t>
            </a:r>
          </a:p>
          <a:p>
            <a:pPr marL="0" indent="0" algn="just">
              <a:buNone/>
            </a:pPr>
            <a:r>
              <a:rPr lang="el-GR" dirty="0"/>
              <a:t>ο όρος </a:t>
            </a:r>
            <a:r>
              <a:rPr lang="el-GR" b="1" dirty="0"/>
              <a:t>διάλεκτος</a:t>
            </a:r>
            <a:r>
              <a:rPr lang="el-GR" dirty="0"/>
              <a:t> αφορά ποικιλίες που</a:t>
            </a:r>
            <a:r>
              <a:rPr lang="en-US" dirty="0"/>
              <a:t> </a:t>
            </a:r>
            <a:r>
              <a:rPr lang="el-GR" dirty="0"/>
              <a:t>διαφέρουν από άλλες ποικιλίες ως προς τη γραμματική (και ίσως το λεξιλόγιο) και</a:t>
            </a:r>
            <a:r>
              <a:rPr lang="en-US" dirty="0"/>
              <a:t> </a:t>
            </a:r>
            <a:r>
              <a:rPr lang="el-GR" dirty="0"/>
              <a:t>τη φωνολογία τους. </a:t>
            </a:r>
            <a:endParaRPr lang="en-US" dirty="0"/>
          </a:p>
          <a:p>
            <a:pPr marL="0" indent="0" algn="just">
              <a:buNone/>
            </a:pPr>
            <a:endParaRPr lang="en-US" dirty="0"/>
          </a:p>
          <a:p>
            <a:pPr marL="0" indent="0" algn="just">
              <a:buNone/>
            </a:pPr>
            <a:r>
              <a:rPr lang="el-GR" dirty="0"/>
              <a:t>Ο όρος </a:t>
            </a:r>
            <a:r>
              <a:rPr lang="el-GR" b="1" dirty="0"/>
              <a:t>προφορά</a:t>
            </a:r>
            <a:r>
              <a:rPr lang="el-GR" dirty="0"/>
              <a:t> αναφέρεται σε μια ποικιλία που</a:t>
            </a:r>
            <a:r>
              <a:rPr lang="en-US" dirty="0"/>
              <a:t> </a:t>
            </a:r>
            <a:r>
              <a:rPr lang="el-GR" dirty="0"/>
              <a:t>διαφοροποιείται φωνητικά ή/και φωνολογικά από άλλες ποικιλίες.</a:t>
            </a:r>
          </a:p>
          <a:p>
            <a:endParaRPr lang="el-GR" dirty="0"/>
          </a:p>
        </p:txBody>
      </p:sp>
    </p:spTree>
    <p:extLst>
      <p:ext uri="{BB962C8B-B14F-4D97-AF65-F5344CB8AC3E}">
        <p14:creationId xmlns:p14="http://schemas.microsoft.com/office/powerpoint/2010/main" val="187553704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2F39705-4125-C448-A13F-0CCF658C48B5}"/>
              </a:ext>
            </a:extLst>
          </p:cNvPr>
          <p:cNvSpPr>
            <a:spLocks noGrp="1"/>
          </p:cNvSpPr>
          <p:nvPr>
            <p:ph type="title"/>
          </p:nvPr>
        </p:nvSpPr>
        <p:spPr/>
        <p:txBody>
          <a:bodyPr/>
          <a:lstStyle/>
          <a:p>
            <a:r>
              <a:rPr lang="el-GR" dirty="0" err="1"/>
              <a:t>Γλωσσα</a:t>
            </a:r>
            <a:r>
              <a:rPr lang="el-GR" dirty="0"/>
              <a:t> – </a:t>
            </a:r>
            <a:r>
              <a:rPr lang="el-GR" dirty="0" err="1"/>
              <a:t>διαλεκτοσ</a:t>
            </a:r>
            <a:r>
              <a:rPr lang="el-GR" dirty="0"/>
              <a:t> - </a:t>
            </a:r>
            <a:r>
              <a:rPr lang="el-GR" dirty="0" err="1"/>
              <a:t>ιδιωμα</a:t>
            </a:r>
            <a:endParaRPr lang="el-GR" dirty="0"/>
          </a:p>
        </p:txBody>
      </p:sp>
      <p:sp>
        <p:nvSpPr>
          <p:cNvPr id="3" name="Θέση περιεχομένου 2">
            <a:extLst>
              <a:ext uri="{FF2B5EF4-FFF2-40B4-BE49-F238E27FC236}">
                <a16:creationId xmlns:a16="http://schemas.microsoft.com/office/drawing/2014/main" id="{014F4316-0421-3D40-B9CB-06FE2B988C26}"/>
              </a:ext>
            </a:extLst>
          </p:cNvPr>
          <p:cNvSpPr>
            <a:spLocks noGrp="1"/>
          </p:cNvSpPr>
          <p:nvPr>
            <p:ph idx="1"/>
          </p:nvPr>
        </p:nvSpPr>
        <p:spPr>
          <a:xfrm>
            <a:off x="531526" y="1997840"/>
            <a:ext cx="11135044" cy="695933"/>
          </a:xfrm>
        </p:spPr>
        <p:txBody>
          <a:bodyPr/>
          <a:lstStyle/>
          <a:p>
            <a:r>
              <a:rPr lang="el-GR" b="1" dirty="0"/>
              <a:t>Κριτήρια διάκρισης γλώσσας, διαλέκτου και ιδιώματος – Πρόταση</a:t>
            </a:r>
            <a:r>
              <a:rPr lang="en-US" dirty="0"/>
              <a:t> </a:t>
            </a:r>
            <a:r>
              <a:rPr lang="el-GR" b="1" dirty="0" err="1"/>
              <a:t>Κοντοσόπουλου</a:t>
            </a:r>
            <a:r>
              <a:rPr lang="el-GR" b="1" dirty="0"/>
              <a:t> (1994)</a:t>
            </a:r>
            <a:endParaRPr lang="el-GR" dirty="0"/>
          </a:p>
          <a:p>
            <a:endParaRPr lang="el-GR" dirty="0"/>
          </a:p>
        </p:txBody>
      </p:sp>
      <p:sp>
        <p:nvSpPr>
          <p:cNvPr id="4" name="TextBox 3">
            <a:extLst>
              <a:ext uri="{FF2B5EF4-FFF2-40B4-BE49-F238E27FC236}">
                <a16:creationId xmlns:a16="http://schemas.microsoft.com/office/drawing/2014/main" id="{88E343F3-5CE9-B543-B5C6-E47CAC93E771}"/>
              </a:ext>
            </a:extLst>
          </p:cNvPr>
          <p:cNvSpPr txBox="1"/>
          <p:nvPr/>
        </p:nvSpPr>
        <p:spPr>
          <a:xfrm>
            <a:off x="1069848" y="2693773"/>
            <a:ext cx="10058400" cy="2215991"/>
          </a:xfrm>
          <a:prstGeom prst="rect">
            <a:avLst/>
          </a:prstGeom>
          <a:noFill/>
        </p:spPr>
        <p:txBody>
          <a:bodyPr wrap="square" rtlCol="0">
            <a:spAutoFit/>
          </a:bodyPr>
          <a:lstStyle/>
          <a:p>
            <a:pPr marL="285750" indent="-285750" algn="just">
              <a:buFont typeface="Wingdings" pitchFamily="2" charset="2"/>
              <a:buChar char="Ø"/>
            </a:pPr>
            <a:r>
              <a:rPr lang="el-GR" sz="2000" dirty="0"/>
              <a:t>Ο </a:t>
            </a:r>
            <a:r>
              <a:rPr lang="el-GR" sz="2000" b="1" dirty="0" err="1"/>
              <a:t>Κοντοσόπουλος</a:t>
            </a:r>
            <a:r>
              <a:rPr lang="el-GR" sz="2000" b="1" dirty="0"/>
              <a:t> (1994) </a:t>
            </a:r>
            <a:r>
              <a:rPr lang="el-GR" sz="2000" dirty="0"/>
              <a:t>ήταν ο πρώτος Έλληνας </a:t>
            </a:r>
            <a:r>
              <a:rPr lang="el-GR" sz="2000" dirty="0" err="1"/>
              <a:t>διαλεκτολόγος</a:t>
            </a:r>
            <a:r>
              <a:rPr lang="el-GR" sz="2000" dirty="0"/>
              <a:t>, ο οποίος αφιέρωσε όλη την</a:t>
            </a:r>
            <a:r>
              <a:rPr lang="en-US" sz="2000" dirty="0"/>
              <a:t> </a:t>
            </a:r>
            <a:r>
              <a:rPr lang="el-GR" sz="2000" dirty="0"/>
              <a:t>επιστημονική του δραστηριότητα στη μελέτη και κωδικοποίηση των ελληνικών διαλέκτων.</a:t>
            </a:r>
            <a:r>
              <a:rPr lang="en-US" sz="2000" dirty="0"/>
              <a:t> </a:t>
            </a:r>
          </a:p>
          <a:p>
            <a:pPr algn="just"/>
            <a:endParaRPr lang="en-US" sz="2000" dirty="0"/>
          </a:p>
          <a:p>
            <a:pPr marL="285750" indent="-285750" algn="just">
              <a:buFont typeface="Wingdings" pitchFamily="2" charset="2"/>
              <a:buChar char="Ø"/>
            </a:pPr>
            <a:r>
              <a:rPr lang="el-GR" sz="2000" dirty="0"/>
              <a:t>Στο πλαίσιο της μελέτης του, προσδιόρισε </a:t>
            </a:r>
            <a:r>
              <a:rPr lang="el-GR" sz="2000" b="1" dirty="0"/>
              <a:t>με κριτήρια τον ορισμό μιας διαλέκτου</a:t>
            </a:r>
            <a:r>
              <a:rPr lang="el-GR" sz="2000" dirty="0"/>
              <a:t>,</a:t>
            </a:r>
            <a:r>
              <a:rPr lang="en-US" sz="2000" dirty="0"/>
              <a:t> </a:t>
            </a:r>
            <a:r>
              <a:rPr lang="el-GR" sz="2000" dirty="0"/>
              <a:t>προτείνοντας παράλληλα και τον όρο </a:t>
            </a:r>
            <a:r>
              <a:rPr lang="el-GR" sz="2000" b="1" dirty="0"/>
              <a:t>ιδίωμα</a:t>
            </a:r>
            <a:r>
              <a:rPr lang="el-GR" sz="2000" dirty="0"/>
              <a:t>.</a:t>
            </a:r>
          </a:p>
          <a:p>
            <a:endParaRPr lang="el-GR" dirty="0"/>
          </a:p>
        </p:txBody>
      </p:sp>
    </p:spTree>
    <p:extLst>
      <p:ext uri="{BB962C8B-B14F-4D97-AF65-F5344CB8AC3E}">
        <p14:creationId xmlns:p14="http://schemas.microsoft.com/office/powerpoint/2010/main" val="2043691273"/>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Γλωσσα – διαλεκτοσ - ιδιωμα</a:t>
            </a:r>
          </a:p>
        </p:txBody>
      </p:sp>
      <p:sp>
        <p:nvSpPr>
          <p:cNvPr id="3" name="Content Placeholder 2"/>
          <p:cNvSpPr>
            <a:spLocks noGrp="1"/>
          </p:cNvSpPr>
          <p:nvPr>
            <p:ph idx="1"/>
          </p:nvPr>
        </p:nvSpPr>
        <p:spPr/>
        <p:txBody>
          <a:bodyPr>
            <a:normAutofit fontScale="85000" lnSpcReduction="10000"/>
          </a:bodyPr>
          <a:lstStyle/>
          <a:p>
            <a:r>
              <a:rPr lang="el-GR" u="sng" dirty="0"/>
              <a:t>Κοντοσόπουλος (1994, 2001)</a:t>
            </a:r>
          </a:p>
          <a:p>
            <a:pPr marL="68580" indent="0">
              <a:buNone/>
            </a:pPr>
            <a:endParaRPr lang="el-GR" dirty="0"/>
          </a:p>
          <a:p>
            <a:pPr marL="68580" indent="0">
              <a:lnSpc>
                <a:spcPct val="134000"/>
              </a:lnSpc>
              <a:buNone/>
            </a:pPr>
            <a:r>
              <a:rPr lang="el-GR" i="1" dirty="0"/>
              <a:t>...στη γλωσσική επιστήμη γίνεται διάκριση ανάμεσα σε </a:t>
            </a:r>
            <a:r>
              <a:rPr lang="el-GR" i="1" u="sng" dirty="0">
                <a:uFill>
                  <a:solidFill>
                    <a:schemeClr val="accent3">
                      <a:lumMod val="60000"/>
                      <a:lumOff val="40000"/>
                    </a:schemeClr>
                  </a:solidFill>
                </a:uFill>
              </a:rPr>
              <a:t>διάλεκτο</a:t>
            </a:r>
            <a:r>
              <a:rPr lang="el-GR" i="1" dirty="0"/>
              <a:t> (όταν οι διαφορές της τοπικής γλωσσικής παραλλαγής είναι μεγάλες και τέτοιες που με δυσκολία παρακολουθεί το νόημα του λόγου ένας ομόγλωσσος που δεν είναι ντόπιος) και σε </a:t>
            </a:r>
            <a:r>
              <a:rPr lang="el-GR" i="1" u="sng" dirty="0">
                <a:uFill>
                  <a:solidFill>
                    <a:schemeClr val="accent3">
                      <a:lumMod val="60000"/>
                      <a:lumOff val="40000"/>
                    </a:schemeClr>
                  </a:solidFill>
                </a:uFill>
              </a:rPr>
              <a:t>ιδίωμα</a:t>
            </a:r>
            <a:r>
              <a:rPr lang="el-GR" i="1" dirty="0">
                <a:uFill>
                  <a:solidFill>
                    <a:schemeClr val="accent3">
                      <a:lumMod val="60000"/>
                      <a:lumOff val="40000"/>
                    </a:schemeClr>
                  </a:solidFill>
                </a:uFill>
              </a:rPr>
              <a:t> </a:t>
            </a:r>
            <a:r>
              <a:rPr lang="el-GR" i="1" dirty="0"/>
              <a:t>(όταν οι διαφορές είναι μεν αισθητές,  αλλά δεν δυσκολεύουν την κατανόηση των λεγομένων από τους ομόγλωσσους που δεν είναι ντόπιοι). </a:t>
            </a:r>
          </a:p>
          <a:p>
            <a:pPr marL="68580" indent="0">
              <a:lnSpc>
                <a:spcPct val="134000"/>
              </a:lnSpc>
              <a:buNone/>
            </a:pPr>
            <a:r>
              <a:rPr lang="el-GR" i="1" dirty="0">
                <a:uFill>
                  <a:solidFill>
                    <a:schemeClr val="accent3">
                      <a:lumMod val="60000"/>
                      <a:lumOff val="40000"/>
                    </a:schemeClr>
                  </a:solidFill>
                </a:uFill>
              </a:rPr>
              <a:t>                                             .........  </a:t>
            </a:r>
          </a:p>
          <a:p>
            <a:pPr marL="68580" indent="0">
              <a:lnSpc>
                <a:spcPct val="134000"/>
              </a:lnSpc>
              <a:buNone/>
            </a:pPr>
            <a:r>
              <a:rPr lang="el-GR" i="1" u="sng" dirty="0">
                <a:uFill>
                  <a:solidFill>
                    <a:schemeClr val="accent3">
                      <a:lumMod val="60000"/>
                      <a:lumOff val="40000"/>
                    </a:schemeClr>
                  </a:solidFill>
                </a:uFill>
              </a:rPr>
              <a:t>Καταχρηστικά</a:t>
            </a:r>
            <a:r>
              <a:rPr lang="el-GR" i="1" dirty="0"/>
              <a:t> μπορούμε να ονομάζουμε </a:t>
            </a:r>
            <a:r>
              <a:rPr lang="el-GR" i="1" u="sng" dirty="0">
                <a:uFill>
                  <a:solidFill>
                    <a:schemeClr val="accent3">
                      <a:lumMod val="60000"/>
                      <a:lumOff val="40000"/>
                    </a:schemeClr>
                  </a:solidFill>
                </a:uFill>
              </a:rPr>
              <a:t>διαλέκτους</a:t>
            </a:r>
            <a:r>
              <a:rPr lang="el-GR" i="1" dirty="0"/>
              <a:t> την κυπριακή και  την κρητική μορφή της νεοελληνικής.  Για όλες τις άλλες τοπικές μορφές της γλώσσης μας θα ταίριαζε επιστημονικά  ο χαρακτηρισμός τους με τον όρο ιδίωμα</a:t>
            </a:r>
            <a:r>
              <a:rPr lang="el-GR" dirty="0"/>
              <a:t>…</a:t>
            </a:r>
          </a:p>
          <a:p>
            <a:endParaRPr lang="el-GR"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666422" y="764048"/>
            <a:ext cx="1341639" cy="18627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0728069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F7DCAD11-04BA-B24D-9485-B7C38FE8C41C}"/>
              </a:ext>
            </a:extLst>
          </p:cNvPr>
          <p:cNvSpPr>
            <a:spLocks noGrp="1"/>
          </p:cNvSpPr>
          <p:nvPr>
            <p:ph type="title"/>
          </p:nvPr>
        </p:nvSpPr>
        <p:spPr>
          <a:xfrm>
            <a:off x="1069847" y="132959"/>
            <a:ext cx="10058400" cy="1609344"/>
          </a:xfrm>
        </p:spPr>
        <p:txBody>
          <a:bodyPr/>
          <a:lstStyle/>
          <a:p>
            <a:r>
              <a:rPr lang="el-GR" dirty="0" err="1"/>
              <a:t>Γλωσσα</a:t>
            </a:r>
            <a:r>
              <a:rPr lang="el-GR" dirty="0"/>
              <a:t> – </a:t>
            </a:r>
            <a:r>
              <a:rPr lang="el-GR" dirty="0" err="1"/>
              <a:t>διαλεκτοσ</a:t>
            </a:r>
            <a:r>
              <a:rPr lang="el-GR" dirty="0"/>
              <a:t> - </a:t>
            </a:r>
            <a:r>
              <a:rPr lang="el-GR" dirty="0" err="1"/>
              <a:t>ιδιωμα</a:t>
            </a:r>
            <a:endParaRPr lang="el-GR" dirty="0"/>
          </a:p>
        </p:txBody>
      </p:sp>
      <p:sp>
        <p:nvSpPr>
          <p:cNvPr id="3" name="Θέση περιεχομένου 2">
            <a:extLst>
              <a:ext uri="{FF2B5EF4-FFF2-40B4-BE49-F238E27FC236}">
                <a16:creationId xmlns:a16="http://schemas.microsoft.com/office/drawing/2014/main" id="{DEB6D666-5E49-6A46-914D-22699BBBBC69}"/>
              </a:ext>
            </a:extLst>
          </p:cNvPr>
          <p:cNvSpPr>
            <a:spLocks noGrp="1"/>
          </p:cNvSpPr>
          <p:nvPr>
            <p:ph idx="1"/>
          </p:nvPr>
        </p:nvSpPr>
        <p:spPr>
          <a:xfrm>
            <a:off x="1069847" y="1742303"/>
            <a:ext cx="10409579" cy="4522573"/>
          </a:xfrm>
        </p:spPr>
        <p:txBody>
          <a:bodyPr>
            <a:normAutofit lnSpcReduction="10000"/>
          </a:bodyPr>
          <a:lstStyle/>
          <a:p>
            <a:pPr marL="0" indent="0">
              <a:buNone/>
            </a:pPr>
            <a:r>
              <a:rPr lang="el-GR" sz="2500" b="1" dirty="0"/>
              <a:t>Σύμφωνα με τον </a:t>
            </a:r>
            <a:r>
              <a:rPr lang="el-GR" sz="2500" b="1" dirty="0" err="1"/>
              <a:t>Κοντοσόπουλο</a:t>
            </a:r>
            <a:r>
              <a:rPr lang="el-GR" sz="2500" b="1" dirty="0"/>
              <a:t> (2001),</a:t>
            </a:r>
          </a:p>
          <a:p>
            <a:pPr algn="just">
              <a:lnSpc>
                <a:spcPct val="150000"/>
              </a:lnSpc>
            </a:pPr>
            <a:r>
              <a:rPr lang="el-GR" dirty="0"/>
              <a:t>- οι </a:t>
            </a:r>
            <a:r>
              <a:rPr lang="el-GR" b="1" dirty="0"/>
              <a:t>διάλεκτοι </a:t>
            </a:r>
            <a:r>
              <a:rPr lang="el-GR" dirty="0"/>
              <a:t>αποτελούν γλωσσικά συστήματα με κοινή ιστορική καταγωγή που μιλιούνται σε διαφορετικούς τόπους και δε γίνονται κατανοητά από τους/τις ομιλητές/</a:t>
            </a:r>
            <a:r>
              <a:rPr lang="el-GR" dirty="0" err="1"/>
              <a:t>τριες</a:t>
            </a:r>
            <a:r>
              <a:rPr lang="el-GR" dirty="0"/>
              <a:t> της επίσημης γλώσσας π.χ. ποντιακά, τσακώνικα</a:t>
            </a:r>
          </a:p>
          <a:p>
            <a:pPr algn="just">
              <a:lnSpc>
                <a:spcPct val="150000"/>
              </a:lnSpc>
            </a:pPr>
            <a:r>
              <a:rPr lang="el-GR" dirty="0"/>
              <a:t>- τα </a:t>
            </a:r>
            <a:r>
              <a:rPr lang="el-GR" b="1" dirty="0"/>
              <a:t>ιδιώματα </a:t>
            </a:r>
            <a:r>
              <a:rPr lang="el-GR" dirty="0"/>
              <a:t>αποτελούν γλωσσικά συστήματα με κοινή ιστορική καταγωγή που μιλιούνται σε διαφορετικούς τόπους και γίνονται κατανοητά από τους/τις ομιλητές/</a:t>
            </a:r>
            <a:r>
              <a:rPr lang="el-GR" dirty="0" err="1"/>
              <a:t>τριες</a:t>
            </a:r>
            <a:r>
              <a:rPr lang="el-GR" dirty="0"/>
              <a:t> της επίσημης γλώσσας</a:t>
            </a:r>
          </a:p>
          <a:p>
            <a:pPr algn="just">
              <a:lnSpc>
                <a:spcPct val="150000"/>
              </a:lnSpc>
            </a:pPr>
            <a:r>
              <a:rPr lang="el-GR" dirty="0"/>
              <a:t>- ένα ιδίωμα μπορεί να θεωρείται </a:t>
            </a:r>
            <a:r>
              <a:rPr lang="el-GR" b="1" dirty="0"/>
              <a:t>καταχρηστικά διάλεκτος</a:t>
            </a:r>
            <a:r>
              <a:rPr lang="el-GR" dirty="0"/>
              <a:t> λόγω μεγάλης γεωγραφικής έκτασης π.χ. κρητικά, κυπριακά.</a:t>
            </a:r>
          </a:p>
          <a:p>
            <a:endParaRPr lang="el-GR" dirty="0"/>
          </a:p>
        </p:txBody>
      </p:sp>
    </p:spTree>
    <p:extLst>
      <p:ext uri="{BB962C8B-B14F-4D97-AF65-F5344CB8AC3E}">
        <p14:creationId xmlns:p14="http://schemas.microsoft.com/office/powerpoint/2010/main" val="416550619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Γλωσσα – διαλεκτοσ - ιδιωμα</a:t>
            </a:r>
          </a:p>
        </p:txBody>
      </p:sp>
      <p:pic>
        <p:nvPicPr>
          <p:cNvPr id="6146"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2701925" y="2393950"/>
            <a:ext cx="6794500" cy="3505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5317955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Γλωσσα-διαλεκτοσ-ιδιωμα</a:t>
            </a:r>
          </a:p>
        </p:txBody>
      </p:sp>
      <p:sp>
        <p:nvSpPr>
          <p:cNvPr id="3" name="Content Placeholder 2"/>
          <p:cNvSpPr>
            <a:spLocks noGrp="1"/>
          </p:cNvSpPr>
          <p:nvPr>
            <p:ph idx="1"/>
          </p:nvPr>
        </p:nvSpPr>
        <p:spPr/>
        <p:txBody>
          <a:bodyPr/>
          <a:lstStyle/>
          <a:p>
            <a:r>
              <a:rPr lang="el-GR" b="1" u="sng" dirty="0">
                <a:uFill>
                  <a:solidFill>
                    <a:schemeClr val="accent1"/>
                  </a:solidFill>
                </a:uFill>
              </a:rPr>
              <a:t>διάλεκτος</a:t>
            </a:r>
            <a:r>
              <a:rPr lang="el-GR" b="1" u="sng" dirty="0"/>
              <a:t>:</a:t>
            </a:r>
            <a:r>
              <a:rPr lang="el-GR" b="1" dirty="0"/>
              <a:t> </a:t>
            </a:r>
            <a:r>
              <a:rPr lang="el-GR" dirty="0"/>
              <a:t>τοπική ποικιλία που δεν γίνεται κατανοητή από μη ντόπιους π.χ. ποντιακά, τσακώνικα, κατωιταλιώτικα, καππαδοκικά</a:t>
            </a:r>
          </a:p>
          <a:p>
            <a:r>
              <a:rPr lang="el-GR" b="1" u="sng" dirty="0">
                <a:uFill>
                  <a:solidFill>
                    <a:schemeClr val="accent1"/>
                  </a:solidFill>
                </a:uFill>
              </a:rPr>
              <a:t>ιδίωμα:</a:t>
            </a:r>
            <a:r>
              <a:rPr lang="el-GR" b="1" dirty="0"/>
              <a:t> </a:t>
            </a:r>
            <a:r>
              <a:rPr lang="el-GR" dirty="0"/>
              <a:t>τοπική ποικιλία που είναι κατανοητή από μη ντοπιους ομιλητές π.χ. βόρειο, επτανησιακό, δωδεκανησιακό ιδίωμα </a:t>
            </a:r>
          </a:p>
          <a:p>
            <a:r>
              <a:rPr lang="el-GR" dirty="0"/>
              <a:t>ένα </a:t>
            </a:r>
            <a:r>
              <a:rPr lang="el-GR" b="1" dirty="0"/>
              <a:t>ιδίωμα μπορεί να θεωρείται διάλεκτος </a:t>
            </a:r>
            <a:r>
              <a:rPr lang="el-GR" dirty="0"/>
              <a:t>λόγω μεγάλης γεωγραφικής έκτασης π.χ. κρητικά, κυπριακά</a:t>
            </a:r>
          </a:p>
          <a:p>
            <a:r>
              <a:rPr lang="el-GR" dirty="0"/>
              <a:t>ιδίωμα χρήσιμο ως υποδιαίρεση διαλέκτου π.χ. κρητική διάλεκτος  ανατολικό (ν. Ηρακλείου, Λασιθίου) &amp; δυτικό ιδίωμα (ν. Ρεθύμνου, Χανίων)</a:t>
            </a:r>
          </a:p>
          <a:p>
            <a:endParaRPr lang="el-GR" dirty="0"/>
          </a:p>
        </p:txBody>
      </p:sp>
    </p:spTree>
    <p:extLst>
      <p:ext uri="{BB962C8B-B14F-4D97-AF65-F5344CB8AC3E}">
        <p14:creationId xmlns:p14="http://schemas.microsoft.com/office/powerpoint/2010/main" val="296157916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err="1"/>
              <a:t>Γλωσσα</a:t>
            </a:r>
            <a:r>
              <a:rPr lang="el-GR" dirty="0"/>
              <a:t> – </a:t>
            </a:r>
            <a:r>
              <a:rPr lang="el-GR" dirty="0" err="1"/>
              <a:t>διαλεκτοσ</a:t>
            </a:r>
            <a:r>
              <a:rPr lang="el-GR" dirty="0"/>
              <a:t> - ιδιωμα</a:t>
            </a:r>
          </a:p>
        </p:txBody>
      </p:sp>
      <p:sp>
        <p:nvSpPr>
          <p:cNvPr id="3" name="Content Placeholder 2"/>
          <p:cNvSpPr>
            <a:spLocks noGrp="1"/>
          </p:cNvSpPr>
          <p:nvPr>
            <p:ph idx="1"/>
          </p:nvPr>
        </p:nvSpPr>
        <p:spPr/>
        <p:txBody>
          <a:bodyPr/>
          <a:lstStyle/>
          <a:p>
            <a:endParaRPr lang="el-GR" b="1" dirty="0">
              <a:solidFill>
                <a:schemeClr val="accent1"/>
              </a:solidFill>
            </a:endParaRPr>
          </a:p>
          <a:p>
            <a:r>
              <a:rPr lang="el-GR" b="1" dirty="0">
                <a:solidFill>
                  <a:schemeClr val="accent1"/>
                </a:solidFill>
              </a:rPr>
              <a:t>Τοπικό ιδίωμα</a:t>
            </a:r>
            <a:r>
              <a:rPr lang="el-GR" dirty="0"/>
              <a:t>: μικρές αποκλίσεις σε φωνητικό και λεξιλογικό επίπεδο (π.χ. βόρειο ιδίωμα)</a:t>
            </a:r>
          </a:p>
          <a:p>
            <a:pPr marL="0" indent="0">
              <a:buNone/>
            </a:pPr>
            <a:endParaRPr lang="el-GR" dirty="0"/>
          </a:p>
          <a:p>
            <a:r>
              <a:rPr lang="el-GR" b="1" dirty="0">
                <a:solidFill>
                  <a:schemeClr val="accent1"/>
                </a:solidFill>
              </a:rPr>
              <a:t>Διάλεκτος</a:t>
            </a:r>
            <a:r>
              <a:rPr lang="el-GR" dirty="0"/>
              <a:t>: μεγαλύτερος βαθμός διαφοροποίησης (π.χ. Κρητική, Καππαδοκική, Τσακώνικη)</a:t>
            </a:r>
          </a:p>
          <a:p>
            <a:endParaRPr lang="el-GR" dirty="0"/>
          </a:p>
        </p:txBody>
      </p:sp>
    </p:spTree>
    <p:extLst>
      <p:ext uri="{BB962C8B-B14F-4D97-AF65-F5344CB8AC3E}">
        <p14:creationId xmlns:p14="http://schemas.microsoft.com/office/powerpoint/2010/main" val="41128987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err="1"/>
              <a:t>Γλωσσα</a:t>
            </a:r>
            <a:r>
              <a:rPr lang="el-GR" dirty="0"/>
              <a:t>  - </a:t>
            </a:r>
            <a:r>
              <a:rPr lang="el-GR" dirty="0" err="1"/>
              <a:t>διαλεκτοσ</a:t>
            </a:r>
            <a:endParaRPr lang="el-GR" dirty="0"/>
          </a:p>
        </p:txBody>
      </p:sp>
      <p:sp>
        <p:nvSpPr>
          <p:cNvPr id="3" name="Content Placeholder 2"/>
          <p:cNvSpPr>
            <a:spLocks noGrp="1"/>
          </p:cNvSpPr>
          <p:nvPr>
            <p:ph idx="1"/>
          </p:nvPr>
        </p:nvSpPr>
        <p:spPr/>
        <p:txBody>
          <a:bodyPr/>
          <a:lstStyle/>
          <a:p>
            <a:r>
              <a:rPr lang="el-GR" dirty="0"/>
              <a:t>Οι όροι γλώσσα και διάλεκτος δεν μπορούν επαρκώς να προσδιοριστούν γλωσσολογικά και μάλλον αντανακλούν εξωγλωσσικές αναγκαιότητες, κυρίως πολιτικές. </a:t>
            </a:r>
          </a:p>
          <a:p>
            <a:endParaRPr lang="el-GR" dirty="0"/>
          </a:p>
          <a:p>
            <a:pPr marL="0" indent="0">
              <a:buNone/>
            </a:pPr>
            <a:r>
              <a:rPr lang="el-GR" dirty="0"/>
              <a:t>  Max Weinreich: «</a:t>
            </a:r>
            <a:r>
              <a:rPr lang="el-GR" b="1" dirty="0">
                <a:solidFill>
                  <a:schemeClr val="accent1"/>
                </a:solidFill>
              </a:rPr>
              <a:t>Γλώσσα είναι μία διάλεκτος που έχει στρατό και στόλο</a:t>
            </a:r>
            <a:r>
              <a:rPr lang="el-GR" dirty="0"/>
              <a:t>»</a:t>
            </a:r>
          </a:p>
          <a:p>
            <a:endParaRPr lang="el-GR" dirty="0"/>
          </a:p>
          <a:p>
            <a:pPr marL="0" indent="0">
              <a:buNone/>
            </a:pPr>
            <a:r>
              <a:rPr lang="el-GR" dirty="0"/>
              <a:t>               Calvet: «</a:t>
            </a:r>
            <a:r>
              <a:rPr lang="el-GR" b="1" dirty="0">
                <a:solidFill>
                  <a:schemeClr val="accent1"/>
                </a:solidFill>
              </a:rPr>
              <a:t>Διάλεκτος</a:t>
            </a:r>
            <a:r>
              <a:rPr lang="en-US" b="1" dirty="0">
                <a:solidFill>
                  <a:schemeClr val="accent1"/>
                </a:solidFill>
              </a:rPr>
              <a:t> </a:t>
            </a:r>
            <a:r>
              <a:rPr lang="el-GR" b="1" dirty="0">
                <a:solidFill>
                  <a:schemeClr val="accent1"/>
                </a:solidFill>
              </a:rPr>
              <a:t>δεν είναι παρά μια ηττημένη γλώσσα</a:t>
            </a:r>
            <a:r>
              <a:rPr lang="el-GR" dirty="0"/>
              <a:t>» </a:t>
            </a:r>
          </a:p>
          <a:p>
            <a:endParaRPr lang="el-GR" dirty="0"/>
          </a:p>
          <a:p>
            <a:endParaRPr lang="el-GR" dirty="0"/>
          </a:p>
        </p:txBody>
      </p:sp>
    </p:spTree>
    <p:extLst>
      <p:ext uri="{BB962C8B-B14F-4D97-AF65-F5344CB8AC3E}">
        <p14:creationId xmlns:p14="http://schemas.microsoft.com/office/powerpoint/2010/main" val="193729828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συγγραματα</a:t>
            </a:r>
            <a:endParaRPr lang="en-GB" dirty="0"/>
          </a:p>
        </p:txBody>
      </p:sp>
      <p:pic>
        <p:nvPicPr>
          <p:cNvPr id="2050"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2643917" y="2118762"/>
            <a:ext cx="2161311" cy="344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87885" y="2352676"/>
            <a:ext cx="2307771" cy="325972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910177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C7DD0402-D321-FC41-A0D9-1FECC1E037E6}"/>
              </a:ext>
            </a:extLst>
          </p:cNvPr>
          <p:cNvSpPr>
            <a:spLocks noGrp="1"/>
          </p:cNvSpPr>
          <p:nvPr>
            <p:ph type="title"/>
          </p:nvPr>
        </p:nvSpPr>
        <p:spPr/>
        <p:txBody>
          <a:bodyPr/>
          <a:lstStyle/>
          <a:p>
            <a:r>
              <a:rPr lang="el-GR" dirty="0" err="1"/>
              <a:t>Γλωσσα</a:t>
            </a:r>
            <a:r>
              <a:rPr lang="el-GR" dirty="0"/>
              <a:t> </a:t>
            </a:r>
            <a:r>
              <a:rPr lang="en-GB" dirty="0"/>
              <a:t>vs </a:t>
            </a:r>
            <a:r>
              <a:rPr lang="el-GR" dirty="0" err="1"/>
              <a:t>Διαλεκτοι</a:t>
            </a:r>
            <a:endParaRPr lang="el-GR" dirty="0"/>
          </a:p>
        </p:txBody>
      </p:sp>
      <p:sp>
        <p:nvSpPr>
          <p:cNvPr id="3" name="Θέση περιεχομένου 2">
            <a:extLst>
              <a:ext uri="{FF2B5EF4-FFF2-40B4-BE49-F238E27FC236}">
                <a16:creationId xmlns:a16="http://schemas.microsoft.com/office/drawing/2014/main" id="{7789E493-A93E-B344-BA37-F1ACEDD933A1}"/>
              </a:ext>
            </a:extLst>
          </p:cNvPr>
          <p:cNvSpPr>
            <a:spLocks noGrp="1"/>
          </p:cNvSpPr>
          <p:nvPr>
            <p:ph idx="1"/>
          </p:nvPr>
        </p:nvSpPr>
        <p:spPr>
          <a:xfrm>
            <a:off x="1069848" y="1886629"/>
            <a:ext cx="10261298" cy="4464744"/>
          </a:xfrm>
        </p:spPr>
        <p:txBody>
          <a:bodyPr>
            <a:normAutofit/>
          </a:bodyPr>
          <a:lstStyle/>
          <a:p>
            <a:pPr>
              <a:lnSpc>
                <a:spcPct val="150000"/>
              </a:lnSpc>
            </a:pPr>
            <a:r>
              <a:rPr lang="el-GR" sz="2300" dirty="0"/>
              <a:t>Οι</a:t>
            </a:r>
            <a:r>
              <a:rPr lang="el-GR" sz="2300" i="1" dirty="0"/>
              <a:t> διάλεκτοι</a:t>
            </a:r>
            <a:r>
              <a:rPr lang="el-GR" sz="2300" dirty="0"/>
              <a:t> μπορεί να θεωρηθούν υποδιαιρέσεις μιας συγκεκριμένης γλώσσας. Άρα η γλώσσα νοείται ως μια υπερκείμενη οντότητα. </a:t>
            </a:r>
          </a:p>
          <a:p>
            <a:pPr>
              <a:lnSpc>
                <a:spcPct val="150000"/>
              </a:lnSpc>
            </a:pPr>
            <a:r>
              <a:rPr lang="el-GR" sz="2300" dirty="0"/>
              <a:t>Πώς όμως μπορούμε να διακρίνουμε τη γλώσσα από τη διάλεκτο;</a:t>
            </a:r>
          </a:p>
          <a:p>
            <a:endParaRPr lang="el-GR" dirty="0"/>
          </a:p>
        </p:txBody>
      </p:sp>
      <p:sp>
        <p:nvSpPr>
          <p:cNvPr id="4" name="Rectangle 3">
            <a:extLst>
              <a:ext uri="{FF2B5EF4-FFF2-40B4-BE49-F238E27FC236}">
                <a16:creationId xmlns:a16="http://schemas.microsoft.com/office/drawing/2014/main" id="{B072C7B7-1887-114B-ABA2-0B977B8BE76C}"/>
              </a:ext>
            </a:extLst>
          </p:cNvPr>
          <p:cNvSpPr/>
          <p:nvPr/>
        </p:nvSpPr>
        <p:spPr>
          <a:xfrm rot="736503">
            <a:off x="1901733" y="4184325"/>
            <a:ext cx="4236097" cy="1045029"/>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a:t>γλώσσα: υπερκείμενη οντότητα</a:t>
            </a:r>
            <a:endParaRPr lang="en-GB" sz="2400" dirty="0"/>
          </a:p>
        </p:txBody>
      </p:sp>
      <p:sp>
        <p:nvSpPr>
          <p:cNvPr id="5" name="Rectangle 4">
            <a:extLst>
              <a:ext uri="{FF2B5EF4-FFF2-40B4-BE49-F238E27FC236}">
                <a16:creationId xmlns:a16="http://schemas.microsoft.com/office/drawing/2014/main" id="{470EB3C0-0A33-9541-82D9-705A0574A8F5}"/>
              </a:ext>
            </a:extLst>
          </p:cNvPr>
          <p:cNvSpPr/>
          <p:nvPr/>
        </p:nvSpPr>
        <p:spPr>
          <a:xfrm rot="21123630">
            <a:off x="6448209" y="5281379"/>
            <a:ext cx="4348066" cy="97038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a:t>διάλεκτοι: υποδιαιρέσεις μιας γλώσσας</a:t>
            </a:r>
            <a:endParaRPr lang="en-GB" sz="2400" dirty="0"/>
          </a:p>
        </p:txBody>
      </p:sp>
    </p:spTree>
    <p:extLst>
      <p:ext uri="{BB962C8B-B14F-4D97-AF65-F5344CB8AC3E}">
        <p14:creationId xmlns:p14="http://schemas.microsoft.com/office/powerpoint/2010/main" val="269237967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l-GR" dirty="0"/>
              <a:t>Αποπειρεσ οριοθετησησ</a:t>
            </a:r>
            <a:br>
              <a:rPr lang="el-GR" dirty="0"/>
            </a:br>
            <a:r>
              <a:rPr lang="el-GR" dirty="0"/>
              <a:t>γλωσσασ - διαλεκτου</a:t>
            </a:r>
            <a:endParaRPr lang="en-GB" dirty="0"/>
          </a:p>
        </p:txBody>
      </p:sp>
      <p:sp>
        <p:nvSpPr>
          <p:cNvPr id="3" name="Content Placeholder 2"/>
          <p:cNvSpPr>
            <a:spLocks noGrp="1"/>
          </p:cNvSpPr>
          <p:nvPr>
            <p:ph idx="1"/>
          </p:nvPr>
        </p:nvSpPr>
        <p:spPr/>
        <p:txBody>
          <a:bodyPr>
            <a:normAutofit/>
          </a:bodyPr>
          <a:lstStyle/>
          <a:p>
            <a:pPr marL="0" indent="0">
              <a:buNone/>
            </a:pPr>
            <a:r>
              <a:rPr lang="el-GR" sz="2400" dirty="0"/>
              <a:t> Μία από τις συνηθέστερες απαντήσεις που δίνεται σε αυτόν τον προβληματισμό είναι ο ακόλουθος ορισμός:</a:t>
            </a:r>
          </a:p>
          <a:p>
            <a:pPr marL="0" indent="0">
              <a:buNone/>
            </a:pPr>
            <a:r>
              <a:rPr lang="el-GR" sz="2400" dirty="0"/>
              <a:t>                              </a:t>
            </a:r>
          </a:p>
        </p:txBody>
      </p:sp>
      <p:sp>
        <p:nvSpPr>
          <p:cNvPr id="4" name="Rectangle 3"/>
          <p:cNvSpPr/>
          <p:nvPr/>
        </p:nvSpPr>
        <p:spPr>
          <a:xfrm>
            <a:off x="1679448" y="3003804"/>
            <a:ext cx="8839200" cy="22860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800" dirty="0">
                <a:solidFill>
                  <a:prstClr val="white"/>
                </a:solidFill>
              </a:rPr>
              <a:t>γλώσσα: είναι ένα σύνολο από αμοιβαία κατανοητές διαλέκτους </a:t>
            </a:r>
          </a:p>
        </p:txBody>
      </p:sp>
      <p:sp>
        <p:nvSpPr>
          <p:cNvPr id="5" name="TextBox 4">
            <a:extLst>
              <a:ext uri="{FF2B5EF4-FFF2-40B4-BE49-F238E27FC236}">
                <a16:creationId xmlns:a16="http://schemas.microsoft.com/office/drawing/2014/main" id="{6E70E608-3008-3F40-9A42-07888DDF0B32}"/>
              </a:ext>
            </a:extLst>
          </p:cNvPr>
          <p:cNvSpPr txBox="1"/>
          <p:nvPr/>
        </p:nvSpPr>
        <p:spPr>
          <a:xfrm>
            <a:off x="2113005" y="5634681"/>
            <a:ext cx="8056606" cy="646331"/>
          </a:xfrm>
          <a:prstGeom prst="rect">
            <a:avLst/>
          </a:prstGeom>
          <a:noFill/>
        </p:spPr>
        <p:txBody>
          <a:bodyPr wrap="square" rtlCol="0">
            <a:spAutoFit/>
          </a:bodyPr>
          <a:lstStyle/>
          <a:p>
            <a:pPr algn="ctr"/>
            <a:r>
              <a:rPr lang="el-GR" dirty="0"/>
              <a:t>κριτήριο αμοιβαίας κατανόησης</a:t>
            </a:r>
          </a:p>
          <a:p>
            <a:endParaRPr lang="el-GR" dirty="0"/>
          </a:p>
        </p:txBody>
      </p:sp>
    </p:spTree>
    <p:extLst>
      <p:ext uri="{BB962C8B-B14F-4D97-AF65-F5344CB8AC3E}">
        <p14:creationId xmlns:p14="http://schemas.microsoft.com/office/powerpoint/2010/main" val="107144600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5416" y="484632"/>
            <a:ext cx="11232292" cy="1609344"/>
          </a:xfrm>
        </p:spPr>
        <p:txBody>
          <a:bodyPr/>
          <a:lstStyle/>
          <a:p>
            <a:r>
              <a:rPr lang="el-GR" dirty="0"/>
              <a:t>Κριτηριο αμοιβαιασ κατανοησησ</a:t>
            </a:r>
            <a:endParaRPr lang="en-GB" dirty="0"/>
          </a:p>
        </p:txBody>
      </p:sp>
      <p:sp>
        <p:nvSpPr>
          <p:cNvPr id="3" name="Content Placeholder 2"/>
          <p:cNvSpPr>
            <a:spLocks noGrp="1"/>
          </p:cNvSpPr>
          <p:nvPr>
            <p:ph idx="1"/>
          </p:nvPr>
        </p:nvSpPr>
        <p:spPr/>
        <p:txBody>
          <a:bodyPr/>
          <a:lstStyle/>
          <a:p>
            <a:endParaRPr lang="en-GB" dirty="0"/>
          </a:p>
        </p:txBody>
      </p:sp>
      <p:sp>
        <p:nvSpPr>
          <p:cNvPr id="4" name="Rectangle 3"/>
          <p:cNvSpPr/>
          <p:nvPr/>
        </p:nvSpPr>
        <p:spPr>
          <a:xfrm>
            <a:off x="2481943" y="2435290"/>
            <a:ext cx="7679094" cy="2631233"/>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2400" dirty="0"/>
              <a:t>Με άλλα λόγια, εάν δυο ομιλητές/τριες διαφορετικών διαλέκτων αλληλοκατανοούνται, τότε οι διάλεκτοι αυτές ανήκουν στην ίδια γλώσσα. Εάν δεν αλληλοκατανοούνται, ανήκουν σε διαφορετικές γλώσσες</a:t>
            </a:r>
            <a:endParaRPr lang="en-GB" sz="2400" dirty="0"/>
          </a:p>
        </p:txBody>
      </p:sp>
    </p:spTree>
    <p:extLst>
      <p:ext uri="{BB962C8B-B14F-4D97-AF65-F5344CB8AC3E}">
        <p14:creationId xmlns:p14="http://schemas.microsoft.com/office/powerpoint/2010/main" val="754930033"/>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AD08AEC6-F5B8-044A-BB16-0AE7DBD0A6DB}"/>
              </a:ext>
            </a:extLst>
          </p:cNvPr>
          <p:cNvSpPr>
            <a:spLocks noGrp="1"/>
          </p:cNvSpPr>
          <p:nvPr>
            <p:ph type="title"/>
          </p:nvPr>
        </p:nvSpPr>
        <p:spPr>
          <a:xfrm>
            <a:off x="457200" y="484632"/>
            <a:ext cx="11454714" cy="1609344"/>
          </a:xfrm>
        </p:spPr>
        <p:txBody>
          <a:bodyPr/>
          <a:lstStyle/>
          <a:p>
            <a:r>
              <a:rPr lang="el-GR" dirty="0" err="1"/>
              <a:t>Κριτηριο</a:t>
            </a:r>
            <a:r>
              <a:rPr lang="el-GR" dirty="0"/>
              <a:t> </a:t>
            </a:r>
            <a:r>
              <a:rPr lang="el-GR" dirty="0" err="1"/>
              <a:t>αμοιβαιασ</a:t>
            </a:r>
            <a:r>
              <a:rPr lang="el-GR" dirty="0"/>
              <a:t> </a:t>
            </a:r>
            <a:r>
              <a:rPr lang="el-GR" dirty="0" err="1"/>
              <a:t>κατανοησησ</a:t>
            </a:r>
            <a:endParaRPr lang="el-GR" dirty="0"/>
          </a:p>
        </p:txBody>
      </p:sp>
      <p:sp>
        <p:nvSpPr>
          <p:cNvPr id="3" name="Θέση περιεχομένου 2">
            <a:extLst>
              <a:ext uri="{FF2B5EF4-FFF2-40B4-BE49-F238E27FC236}">
                <a16:creationId xmlns:a16="http://schemas.microsoft.com/office/drawing/2014/main" id="{A167843C-6ECB-CF4B-BB32-0D2C4D094CD7}"/>
              </a:ext>
            </a:extLst>
          </p:cNvPr>
          <p:cNvSpPr>
            <a:spLocks noGrp="1"/>
          </p:cNvSpPr>
          <p:nvPr>
            <p:ph idx="1"/>
          </p:nvPr>
        </p:nvSpPr>
        <p:spPr/>
        <p:txBody>
          <a:bodyPr/>
          <a:lstStyle/>
          <a:p>
            <a:pPr algn="just"/>
            <a:r>
              <a:rPr lang="el-GR" sz="2500" dirty="0"/>
              <a:t>Η οπτική αυτή έχει το πλεονέκτημα ότι παρέχει ένα κριτήριο για τη διάκριση μεταξύ των διαφορετικών γλωσσών. </a:t>
            </a:r>
          </a:p>
          <a:p>
            <a:pPr algn="just"/>
            <a:endParaRPr lang="el-GR" sz="2500" dirty="0"/>
          </a:p>
          <a:p>
            <a:pPr algn="just"/>
            <a:r>
              <a:rPr lang="el-GR" sz="2500" dirty="0"/>
              <a:t>Ωστόσο, η διάκριση μεταξύ γλώσσας και διαλέκτου με το κριτήριο της αμοιβαίας κατανόησης εμφανίζει αρκετά προβληματικά σημεία.</a:t>
            </a:r>
          </a:p>
          <a:p>
            <a:endParaRPr lang="el-GR" dirty="0"/>
          </a:p>
        </p:txBody>
      </p:sp>
    </p:spTree>
    <p:extLst>
      <p:ext uri="{BB962C8B-B14F-4D97-AF65-F5344CB8AC3E}">
        <p14:creationId xmlns:p14="http://schemas.microsoft.com/office/powerpoint/2010/main" val="185589921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52391" y="232756"/>
            <a:ext cx="10058400" cy="1271847"/>
          </a:xfrm>
        </p:spPr>
        <p:txBody>
          <a:bodyPr/>
          <a:lstStyle/>
          <a:p>
            <a:r>
              <a:rPr lang="el-GR" dirty="0" err="1"/>
              <a:t>Αντιπαραδειγματα</a:t>
            </a:r>
            <a:endParaRPr lang="en-GB" dirty="0"/>
          </a:p>
        </p:txBody>
      </p:sp>
      <p:pic>
        <p:nvPicPr>
          <p:cNvPr id="512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08919" y="1776585"/>
            <a:ext cx="3860800" cy="397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half" idx="2"/>
          </p:nvPr>
        </p:nvSpPr>
        <p:spPr>
          <a:xfrm>
            <a:off x="4582380" y="1959465"/>
            <a:ext cx="6262404" cy="4836434"/>
          </a:xfrm>
        </p:spPr>
        <p:txBody>
          <a:bodyPr>
            <a:normAutofit/>
          </a:bodyPr>
          <a:lstStyle/>
          <a:p>
            <a:r>
              <a:rPr lang="el-GR" b="1" dirty="0">
                <a:solidFill>
                  <a:schemeClr val="tx1">
                    <a:lumMod val="95000"/>
                    <a:lumOff val="5000"/>
                  </a:schemeClr>
                </a:solidFill>
              </a:rPr>
              <a:t>Αντιπαράδειγμα 1α</a:t>
            </a:r>
          </a:p>
          <a:p>
            <a:r>
              <a:rPr lang="el-GR" b="1" dirty="0">
                <a:solidFill>
                  <a:schemeClr val="accent1"/>
                </a:solidFill>
              </a:rPr>
              <a:t>Γλώσσες που είναι αμοιβαία κατανοητές.</a:t>
            </a:r>
            <a:endParaRPr lang="el-GR" b="1" dirty="0"/>
          </a:p>
          <a:p>
            <a:pPr marL="0" indent="0" algn="ctr">
              <a:buNone/>
            </a:pPr>
            <a:r>
              <a:rPr lang="el-GR" b="1" dirty="0">
                <a:solidFill>
                  <a:schemeClr val="accent1"/>
                </a:solidFill>
              </a:rPr>
              <a:t>σκανδιναβικές γλώσσες</a:t>
            </a:r>
          </a:p>
          <a:p>
            <a:pPr algn="just"/>
            <a:r>
              <a:rPr lang="el-GR" dirty="0"/>
              <a:t>Η νορβηγική, η σουηδική και η δανική θεωρούνται διαφορετικές γλώσσες.</a:t>
            </a:r>
          </a:p>
          <a:p>
            <a:pPr algn="just"/>
            <a:r>
              <a:rPr lang="el-GR" dirty="0"/>
              <a:t>Εντούτοις, </a:t>
            </a:r>
            <a:r>
              <a:rPr lang="el-GR" b="1" dirty="0"/>
              <a:t>είναι αμοιβαία κατανοητές γλώσσες </a:t>
            </a:r>
            <a:r>
              <a:rPr lang="el-GR" dirty="0"/>
              <a:t>αφού οι ομιλητές/</a:t>
            </a:r>
            <a:r>
              <a:rPr lang="el-GR" dirty="0" err="1"/>
              <a:t>τριές</a:t>
            </a:r>
            <a:r>
              <a:rPr lang="el-GR" dirty="0"/>
              <a:t> τους μπορούν να επικοινωνούν και να συνεννοούνται μεταξύ τους. </a:t>
            </a:r>
          </a:p>
          <a:p>
            <a:pPr marL="0" indent="0" algn="just">
              <a:buNone/>
            </a:pPr>
            <a:r>
              <a:rPr lang="el-GR" dirty="0"/>
              <a:t>Επομένως με βάση τον παραπάνω ορισμό θα έπρεπε να αποτελούν διαλέκτους μίας γλώσσας.</a:t>
            </a:r>
          </a:p>
          <a:p>
            <a:pPr marL="0" indent="0">
              <a:buNone/>
            </a:pPr>
            <a:endParaRPr lang="en-GB" b="1" dirty="0">
              <a:solidFill>
                <a:schemeClr val="accent1"/>
              </a:solidFill>
            </a:endParaRPr>
          </a:p>
        </p:txBody>
      </p:sp>
      <p:sp>
        <p:nvSpPr>
          <p:cNvPr id="3" name="TextBox 2">
            <a:extLst>
              <a:ext uri="{FF2B5EF4-FFF2-40B4-BE49-F238E27FC236}">
                <a16:creationId xmlns:a16="http://schemas.microsoft.com/office/drawing/2014/main" id="{25D13390-DF07-7D4D-BBFC-9BBF17F01096}"/>
              </a:ext>
            </a:extLst>
          </p:cNvPr>
          <p:cNvSpPr txBox="1"/>
          <p:nvPr/>
        </p:nvSpPr>
        <p:spPr>
          <a:xfrm>
            <a:off x="5438536" y="1455928"/>
            <a:ext cx="5802283" cy="369332"/>
          </a:xfrm>
          <a:prstGeom prst="rect">
            <a:avLst/>
          </a:prstGeom>
          <a:noFill/>
        </p:spPr>
        <p:txBody>
          <a:bodyPr wrap="square" rtlCol="0">
            <a:spAutoFit/>
          </a:bodyPr>
          <a:lstStyle/>
          <a:p>
            <a:r>
              <a:rPr lang="el-GR" b="1" dirty="0">
                <a:solidFill>
                  <a:schemeClr val="accent1"/>
                </a:solidFill>
              </a:rPr>
              <a:t>κριτήριο αμοιβαίας κατανόησης </a:t>
            </a:r>
            <a:endParaRPr lang="el-GR" b="1" dirty="0"/>
          </a:p>
        </p:txBody>
      </p:sp>
    </p:spTree>
    <p:extLst>
      <p:ext uri="{BB962C8B-B14F-4D97-AF65-F5344CB8AC3E}">
        <p14:creationId xmlns:p14="http://schemas.microsoft.com/office/powerpoint/2010/main" val="4163846967"/>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0704" y="0"/>
            <a:ext cx="10058400" cy="1609344"/>
          </a:xfrm>
        </p:spPr>
        <p:txBody>
          <a:bodyPr/>
          <a:lstStyle/>
          <a:p>
            <a:r>
              <a:rPr lang="el-GR" dirty="0"/>
              <a:t>αντιπαραδειγματα</a:t>
            </a:r>
            <a:endParaRPr lang="en-GB" dirty="0"/>
          </a:p>
        </p:txBody>
      </p:sp>
      <p:pic>
        <p:nvPicPr>
          <p:cNvPr id="5122" name="Picture 2"/>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308919" y="1776585"/>
            <a:ext cx="3860800" cy="39702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3"/>
          <p:cNvSpPr>
            <a:spLocks noGrp="1"/>
          </p:cNvSpPr>
          <p:nvPr>
            <p:ph sz="half" idx="2"/>
          </p:nvPr>
        </p:nvSpPr>
        <p:spPr>
          <a:xfrm>
            <a:off x="4599006" y="1679171"/>
            <a:ext cx="6906932" cy="4948093"/>
          </a:xfrm>
        </p:spPr>
        <p:txBody>
          <a:bodyPr>
            <a:normAutofit fontScale="92500" lnSpcReduction="10000"/>
          </a:bodyPr>
          <a:lstStyle/>
          <a:p>
            <a:r>
              <a:rPr lang="el-GR" b="1" dirty="0"/>
              <a:t>Αντιπαράδειγμα 1α</a:t>
            </a:r>
            <a:endParaRPr lang="el-GR" b="1" dirty="0">
              <a:solidFill>
                <a:schemeClr val="accent1"/>
              </a:solidFill>
            </a:endParaRPr>
          </a:p>
          <a:p>
            <a:r>
              <a:rPr lang="el-GR" b="1" dirty="0">
                <a:solidFill>
                  <a:schemeClr val="accent1"/>
                </a:solidFill>
              </a:rPr>
              <a:t>Γλώσσες που είναι αμοιβαία κατανοητές.</a:t>
            </a:r>
          </a:p>
          <a:p>
            <a:pPr marL="0" indent="0" algn="ctr">
              <a:buNone/>
            </a:pPr>
            <a:r>
              <a:rPr lang="el-GR" b="1" dirty="0">
                <a:solidFill>
                  <a:schemeClr val="accent1"/>
                </a:solidFill>
              </a:rPr>
              <a:t>σκανδιναβικές γλώσσες</a:t>
            </a:r>
          </a:p>
          <a:p>
            <a:pPr algn="just">
              <a:lnSpc>
                <a:spcPct val="110000"/>
              </a:lnSpc>
            </a:pPr>
            <a:r>
              <a:rPr lang="el-GR" dirty="0"/>
              <a:t>Ένα ακόμα προβληματικό σημείο αποτελεί η ύπαρξη διαβάθμισης στο κριτήριο της αμοιβαίας κατανόησης. </a:t>
            </a:r>
          </a:p>
          <a:p>
            <a:pPr algn="just">
              <a:lnSpc>
                <a:spcPct val="110000"/>
              </a:lnSpc>
            </a:pPr>
            <a:r>
              <a:rPr lang="el-GR" dirty="0"/>
              <a:t>Με άλλα λόγια, οι ομιλητές/</a:t>
            </a:r>
            <a:r>
              <a:rPr lang="el-GR" dirty="0" err="1"/>
              <a:t>τριες</a:t>
            </a:r>
            <a:r>
              <a:rPr lang="el-GR" dirty="0"/>
              <a:t> της μίας γλώσσας είναι δυνατό να κατανοούν καλύτερα τους ομιλητές της άλλης γλώσσας. </a:t>
            </a:r>
          </a:p>
          <a:p>
            <a:pPr algn="just">
              <a:lnSpc>
                <a:spcPct val="110000"/>
              </a:lnSpc>
            </a:pPr>
            <a:r>
              <a:rPr lang="el-GR" dirty="0"/>
              <a:t>Για παράδειγμα, οι Δανοί καταλαβαίνουν καλύτερα τους Νορβηγούς από ό,τι οι Νορβηγοί τους Δανούς. </a:t>
            </a:r>
          </a:p>
          <a:p>
            <a:pPr algn="just">
              <a:lnSpc>
                <a:spcPct val="110000"/>
              </a:lnSpc>
            </a:pPr>
            <a:r>
              <a:rPr lang="el-GR" dirty="0"/>
              <a:t>Η διαφορά αυτή ενδεχομένως οφείλεται στο ότι η προφορά των νορβηγικών ακολουθεί πιστά την ορθογραφία των δανικών ενώ η δανική προφορά είναι πιο πολύπλοκη.</a:t>
            </a:r>
          </a:p>
          <a:p>
            <a:pPr marL="0" indent="0">
              <a:buNone/>
            </a:pPr>
            <a:endParaRPr lang="en-GB" b="1" dirty="0">
              <a:solidFill>
                <a:schemeClr val="accent1"/>
              </a:solidFill>
            </a:endParaRPr>
          </a:p>
        </p:txBody>
      </p:sp>
      <p:sp>
        <p:nvSpPr>
          <p:cNvPr id="5" name="TextBox 4">
            <a:extLst>
              <a:ext uri="{FF2B5EF4-FFF2-40B4-BE49-F238E27FC236}">
                <a16:creationId xmlns:a16="http://schemas.microsoft.com/office/drawing/2014/main" id="{107CCBB8-9E5C-7C44-B3E0-87447E1B1321}"/>
              </a:ext>
            </a:extLst>
          </p:cNvPr>
          <p:cNvSpPr txBox="1"/>
          <p:nvPr/>
        </p:nvSpPr>
        <p:spPr>
          <a:xfrm>
            <a:off x="5779358" y="1240012"/>
            <a:ext cx="5802283" cy="369332"/>
          </a:xfrm>
          <a:prstGeom prst="rect">
            <a:avLst/>
          </a:prstGeom>
          <a:noFill/>
        </p:spPr>
        <p:txBody>
          <a:bodyPr wrap="square" rtlCol="0">
            <a:spAutoFit/>
          </a:bodyPr>
          <a:lstStyle/>
          <a:p>
            <a:r>
              <a:rPr lang="el-GR" b="1" dirty="0">
                <a:solidFill>
                  <a:schemeClr val="accent1"/>
                </a:solidFill>
              </a:rPr>
              <a:t>κριτήριο αμοιβαίας κατανόησης </a:t>
            </a:r>
            <a:endParaRPr lang="el-GR" b="1" dirty="0"/>
          </a:p>
        </p:txBody>
      </p:sp>
    </p:spTree>
    <p:extLst>
      <p:ext uri="{BB962C8B-B14F-4D97-AF65-F5344CB8AC3E}">
        <p14:creationId xmlns:p14="http://schemas.microsoft.com/office/powerpoint/2010/main" val="112588086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60704" y="0"/>
            <a:ext cx="10058400" cy="1609344"/>
          </a:xfrm>
        </p:spPr>
        <p:txBody>
          <a:bodyPr/>
          <a:lstStyle/>
          <a:p>
            <a:r>
              <a:rPr lang="el-GR" dirty="0"/>
              <a:t>αντιπαραδειγματα</a:t>
            </a:r>
            <a:endParaRPr lang="en-GB" dirty="0"/>
          </a:p>
        </p:txBody>
      </p:sp>
      <p:sp>
        <p:nvSpPr>
          <p:cNvPr id="4" name="Content Placeholder 3"/>
          <p:cNvSpPr>
            <a:spLocks noGrp="1"/>
          </p:cNvSpPr>
          <p:nvPr>
            <p:ph sz="half" idx="2"/>
          </p:nvPr>
        </p:nvSpPr>
        <p:spPr>
          <a:xfrm>
            <a:off x="4773573" y="1833787"/>
            <a:ext cx="6906932" cy="4284380"/>
          </a:xfrm>
        </p:spPr>
        <p:txBody>
          <a:bodyPr>
            <a:normAutofit fontScale="92500" lnSpcReduction="20000"/>
          </a:bodyPr>
          <a:lstStyle/>
          <a:p>
            <a:r>
              <a:rPr lang="el-GR" b="1" dirty="0"/>
              <a:t>Αντιπαράδειγμα 1 β</a:t>
            </a:r>
            <a:endParaRPr lang="el-GR" b="1" dirty="0">
              <a:solidFill>
                <a:schemeClr val="accent1"/>
              </a:solidFill>
            </a:endParaRPr>
          </a:p>
          <a:p>
            <a:r>
              <a:rPr lang="el-GR" b="1" dirty="0">
                <a:solidFill>
                  <a:schemeClr val="accent1"/>
                </a:solidFill>
              </a:rPr>
              <a:t>Γλώσσες που είναι αμοιβαία κατανοητές.</a:t>
            </a:r>
          </a:p>
          <a:p>
            <a:pPr marL="0" indent="0" algn="ctr">
              <a:buNone/>
            </a:pPr>
            <a:r>
              <a:rPr lang="el-GR" b="1">
                <a:solidFill>
                  <a:schemeClr val="accent1"/>
                </a:solidFill>
              </a:rPr>
              <a:t>Επίσημες γλώσσες Ινδίας - Πακιστάν </a:t>
            </a:r>
            <a:endParaRPr lang="el-GR" b="1" dirty="0">
              <a:solidFill>
                <a:schemeClr val="accent1"/>
              </a:solidFill>
            </a:endParaRPr>
          </a:p>
          <a:p>
            <a:pPr algn="just">
              <a:lnSpc>
                <a:spcPct val="120000"/>
              </a:lnSpc>
            </a:pPr>
            <a:r>
              <a:rPr lang="el-GR" dirty="0"/>
              <a:t>Σ΄ αυτή την ομάδα συμπεριλαμβάνονται οι περιπτώσεις των Χίντι (</a:t>
            </a:r>
            <a:r>
              <a:rPr lang="en-US" dirty="0"/>
              <a:t>Hindi) </a:t>
            </a:r>
            <a:r>
              <a:rPr lang="el-GR" dirty="0"/>
              <a:t>και Ουρντού (</a:t>
            </a:r>
            <a:r>
              <a:rPr lang="en-US" dirty="0" err="1"/>
              <a:t>Ourdou</a:t>
            </a:r>
            <a:r>
              <a:rPr lang="en-US" dirty="0"/>
              <a:t>), </a:t>
            </a:r>
            <a:r>
              <a:rPr lang="el-GR" dirty="0"/>
              <a:t>που είναι αναγνωρισμένες ως δύο διαφορετικές γλώσσες, αλλά στην ουσία αποτελούν το ίδιο γλωσσικό σύστημα.</a:t>
            </a:r>
          </a:p>
          <a:p>
            <a:pPr algn="just">
              <a:lnSpc>
                <a:spcPct val="120000"/>
              </a:lnSpc>
            </a:pPr>
            <a:r>
              <a:rPr lang="el-GR" dirty="0"/>
              <a:t> Η διαφορά τους είναι ότι τα Χίντι γράφονται με βραχμανική γραφή (</a:t>
            </a:r>
            <a:r>
              <a:rPr lang="en-US" dirty="0"/>
              <a:t>Devanagari), </a:t>
            </a:r>
            <a:r>
              <a:rPr lang="el-GR" dirty="0"/>
              <a:t>είναι μία από τις επίσημες γλώσσες της Ινδίας και είναι συνδεδεμένα με την ινδουιστική κοινότητα, ενώ τα Ουρντού γράφονται με το μουσουλμανικό αλφάβητο, είναι η επίσημη γλώσσα του Πακιστάν, και έχουν συνδεθεί με την μουσουλμανική κοινότητα του Πακιστάν και της Ινδίας.</a:t>
            </a:r>
          </a:p>
          <a:p>
            <a:pPr marL="0" indent="0">
              <a:buNone/>
            </a:pPr>
            <a:endParaRPr lang="en-GB" b="1" dirty="0">
              <a:solidFill>
                <a:schemeClr val="accent1"/>
              </a:solidFill>
            </a:endParaRPr>
          </a:p>
        </p:txBody>
      </p:sp>
      <p:sp>
        <p:nvSpPr>
          <p:cNvPr id="5" name="TextBox 4">
            <a:extLst>
              <a:ext uri="{FF2B5EF4-FFF2-40B4-BE49-F238E27FC236}">
                <a16:creationId xmlns:a16="http://schemas.microsoft.com/office/drawing/2014/main" id="{F4BB0FD4-4B3C-C844-9F3B-086F0EE94251}"/>
              </a:ext>
            </a:extLst>
          </p:cNvPr>
          <p:cNvSpPr txBox="1"/>
          <p:nvPr/>
        </p:nvSpPr>
        <p:spPr>
          <a:xfrm>
            <a:off x="5878222" y="1309230"/>
            <a:ext cx="5802283" cy="369332"/>
          </a:xfrm>
          <a:prstGeom prst="rect">
            <a:avLst/>
          </a:prstGeom>
          <a:noFill/>
        </p:spPr>
        <p:txBody>
          <a:bodyPr wrap="square" rtlCol="0">
            <a:spAutoFit/>
          </a:bodyPr>
          <a:lstStyle/>
          <a:p>
            <a:r>
              <a:rPr lang="el-GR" b="1" dirty="0">
                <a:solidFill>
                  <a:schemeClr val="accent1"/>
                </a:solidFill>
              </a:rPr>
              <a:t>κριτήριο αμοιβαίας κατανόησης </a:t>
            </a:r>
            <a:endParaRPr lang="el-GR" b="1" dirty="0"/>
          </a:p>
        </p:txBody>
      </p:sp>
      <p:pic>
        <p:nvPicPr>
          <p:cNvPr id="8" name="Θέση περιεχομένου 7">
            <a:extLst>
              <a:ext uri="{FF2B5EF4-FFF2-40B4-BE49-F238E27FC236}">
                <a16:creationId xmlns:a16="http://schemas.microsoft.com/office/drawing/2014/main" id="{FCC77793-F68F-5F40-B295-0BD99AF0C7B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29647" y="2117112"/>
            <a:ext cx="4087531" cy="3028465"/>
          </a:xfrm>
        </p:spPr>
      </p:pic>
    </p:spTree>
    <p:extLst>
      <p:ext uri="{BB962C8B-B14F-4D97-AF65-F5344CB8AC3E}">
        <p14:creationId xmlns:p14="http://schemas.microsoft.com/office/powerpoint/2010/main" val="22685252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580768" y="484632"/>
            <a:ext cx="11405286" cy="1609344"/>
          </a:xfrm>
        </p:spPr>
        <p:txBody>
          <a:bodyPr/>
          <a:lstStyle/>
          <a:p>
            <a:r>
              <a:rPr lang="el-GR" dirty="0"/>
              <a:t>Κριτηριο αμοιβαιασ κατανοησησ</a:t>
            </a:r>
            <a:endParaRPr lang="en-GB" dirty="0"/>
          </a:p>
        </p:txBody>
      </p:sp>
      <p:sp>
        <p:nvSpPr>
          <p:cNvPr id="6" name="Content Placeholder 5"/>
          <p:cNvSpPr>
            <a:spLocks noGrp="1"/>
          </p:cNvSpPr>
          <p:nvPr>
            <p:ph idx="1"/>
          </p:nvPr>
        </p:nvSpPr>
        <p:spPr>
          <a:xfrm>
            <a:off x="1069848" y="2207905"/>
            <a:ext cx="10522767" cy="4217608"/>
          </a:xfrm>
        </p:spPr>
        <p:txBody>
          <a:bodyPr>
            <a:normAutofit/>
          </a:bodyPr>
          <a:lstStyle/>
          <a:p>
            <a:pPr>
              <a:lnSpc>
                <a:spcPct val="150000"/>
              </a:lnSpc>
            </a:pPr>
            <a:r>
              <a:rPr lang="el-GR" sz="2500" b="1" dirty="0"/>
              <a:t>Παράλληλα, η αμοιβαία κατανόηση μπορεί να εξαρτάται και από ποικίλους άλλους παράγοντες όπως:</a:t>
            </a:r>
          </a:p>
          <a:p>
            <a:pPr lvl="2">
              <a:lnSpc>
                <a:spcPct val="150000"/>
              </a:lnSpc>
              <a:buFont typeface="Wingdings" pitchFamily="2" charset="2"/>
              <a:buChar char="ü"/>
            </a:pPr>
            <a:r>
              <a:rPr lang="el-GR" sz="2500" dirty="0"/>
              <a:t>ο βαθμός έκθεσης στη γλώσσα/συχνότητα επαφής</a:t>
            </a:r>
          </a:p>
          <a:p>
            <a:pPr lvl="2">
              <a:lnSpc>
                <a:spcPct val="150000"/>
              </a:lnSpc>
              <a:buFont typeface="Wingdings" pitchFamily="2" charset="2"/>
              <a:buChar char="ü"/>
            </a:pPr>
            <a:r>
              <a:rPr lang="el-GR" sz="2500" dirty="0"/>
              <a:t>Το μορφωτικό επίπεδο</a:t>
            </a:r>
          </a:p>
          <a:p>
            <a:pPr lvl="2">
              <a:lnSpc>
                <a:spcPct val="150000"/>
              </a:lnSpc>
              <a:buFont typeface="Wingdings" pitchFamily="2" charset="2"/>
              <a:buChar char="ü"/>
            </a:pPr>
            <a:r>
              <a:rPr lang="el-GR" sz="2500" dirty="0"/>
              <a:t>η επιθυμία των ομιλητών/τριών να κατανοήσουν τη γλώσσα της άλλης ομάδας.</a:t>
            </a:r>
          </a:p>
          <a:p>
            <a:endParaRPr lang="el-GR" dirty="0"/>
          </a:p>
          <a:p>
            <a:pPr marL="0" indent="0">
              <a:buNone/>
            </a:pPr>
            <a:endParaRPr lang="el-GR" dirty="0"/>
          </a:p>
        </p:txBody>
      </p:sp>
    </p:spTree>
    <p:extLst>
      <p:ext uri="{BB962C8B-B14F-4D97-AF65-F5344CB8AC3E}">
        <p14:creationId xmlns:p14="http://schemas.microsoft.com/office/powerpoint/2010/main" val="135940822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αντιπαραδειγματα</a:t>
            </a:r>
            <a:endParaRPr lang="en-GB" dirty="0"/>
          </a:p>
        </p:txBody>
      </p:sp>
      <p:sp>
        <p:nvSpPr>
          <p:cNvPr id="4" name="Content Placeholder 3"/>
          <p:cNvSpPr>
            <a:spLocks noGrp="1"/>
          </p:cNvSpPr>
          <p:nvPr>
            <p:ph sz="half" idx="2"/>
          </p:nvPr>
        </p:nvSpPr>
        <p:spPr>
          <a:xfrm>
            <a:off x="5752407" y="2194560"/>
            <a:ext cx="6209608" cy="3977640"/>
          </a:xfrm>
        </p:spPr>
        <p:txBody>
          <a:bodyPr>
            <a:normAutofit fontScale="92500" lnSpcReduction="10000"/>
          </a:bodyPr>
          <a:lstStyle/>
          <a:p>
            <a:r>
              <a:rPr lang="el-GR" b="1" dirty="0"/>
              <a:t>Αντιπαράδειγμα  2</a:t>
            </a:r>
            <a:endParaRPr lang="el-GR" b="1" dirty="0">
              <a:solidFill>
                <a:schemeClr val="accent1"/>
              </a:solidFill>
            </a:endParaRPr>
          </a:p>
          <a:p>
            <a:r>
              <a:rPr lang="el-GR" b="1" dirty="0">
                <a:solidFill>
                  <a:schemeClr val="accent1"/>
                </a:solidFill>
              </a:rPr>
              <a:t>Διάλεκτοι που δεν είναι αμοιβαία κατανοητές.</a:t>
            </a:r>
          </a:p>
          <a:p>
            <a:pPr marL="0" indent="0" algn="ctr">
              <a:buNone/>
            </a:pPr>
            <a:r>
              <a:rPr lang="el-GR" b="1" dirty="0">
                <a:solidFill>
                  <a:schemeClr val="accent1"/>
                </a:solidFill>
              </a:rPr>
              <a:t>Επίσημη Γερμανική </a:t>
            </a:r>
            <a:r>
              <a:rPr lang="en-US" b="1" dirty="0">
                <a:solidFill>
                  <a:schemeClr val="accent1"/>
                </a:solidFill>
              </a:rPr>
              <a:t>vs </a:t>
            </a:r>
            <a:r>
              <a:rPr lang="el-GR" b="1" dirty="0">
                <a:solidFill>
                  <a:schemeClr val="accent1"/>
                </a:solidFill>
              </a:rPr>
              <a:t>Βαυαρική διάλεκτος</a:t>
            </a:r>
          </a:p>
          <a:p>
            <a:pPr algn="just"/>
            <a:r>
              <a:rPr lang="el-GR" dirty="0"/>
              <a:t>Σ’ αυτή την ομάδα περιλαμβάνονται οι περιπτώσεις της επίσημης Γερμανικής (</a:t>
            </a:r>
            <a:r>
              <a:rPr lang="en-US" dirty="0"/>
              <a:t>Hoch Deutsch)</a:t>
            </a:r>
            <a:r>
              <a:rPr lang="el-GR" dirty="0"/>
              <a:t> και της βαυαρικής διαλέκτου. Ακόμα και σήμερα, οι ομιλητές της επίσημης Γερμανικής δεν καταλαβαίνουν τη βαυαρική διάλεκτο.</a:t>
            </a:r>
          </a:p>
          <a:p>
            <a:pPr algn="just"/>
            <a:endParaRPr lang="el-GR" dirty="0"/>
          </a:p>
          <a:p>
            <a:pPr algn="just"/>
            <a:r>
              <a:rPr lang="el-GR" dirty="0"/>
              <a:t> ή των ιταλικών διαλέκτων του νότου και του βορρά., όπου οι ομιλητές των Ιταλικών του βορρά δεν καταλαβαίνουν τις διαλέκτους της Σικελίας και της Κάτω Ιταλίας.</a:t>
            </a:r>
          </a:p>
          <a:p>
            <a:endParaRPr lang="el-GR" b="1" dirty="0">
              <a:solidFill>
                <a:schemeClr val="accent1"/>
              </a:solidFill>
            </a:endParaRPr>
          </a:p>
          <a:p>
            <a:pPr marL="0" indent="0">
              <a:buNone/>
            </a:pPr>
            <a:endParaRPr lang="en-GB" dirty="0"/>
          </a:p>
        </p:txBody>
      </p:sp>
      <p:sp>
        <p:nvSpPr>
          <p:cNvPr id="6" name="TextBox 5">
            <a:extLst>
              <a:ext uri="{FF2B5EF4-FFF2-40B4-BE49-F238E27FC236}">
                <a16:creationId xmlns:a16="http://schemas.microsoft.com/office/drawing/2014/main" id="{FC76AC0B-8166-6140-8F94-F7A0CC65035E}"/>
              </a:ext>
            </a:extLst>
          </p:cNvPr>
          <p:cNvSpPr txBox="1"/>
          <p:nvPr/>
        </p:nvSpPr>
        <p:spPr>
          <a:xfrm>
            <a:off x="5944724" y="1642031"/>
            <a:ext cx="5802283" cy="369332"/>
          </a:xfrm>
          <a:prstGeom prst="rect">
            <a:avLst/>
          </a:prstGeom>
          <a:noFill/>
        </p:spPr>
        <p:txBody>
          <a:bodyPr wrap="square" rtlCol="0">
            <a:spAutoFit/>
          </a:bodyPr>
          <a:lstStyle/>
          <a:p>
            <a:r>
              <a:rPr lang="el-GR" b="1" dirty="0">
                <a:solidFill>
                  <a:schemeClr val="accent1"/>
                </a:solidFill>
              </a:rPr>
              <a:t>κριτήριο αμοιβαίας κατανόησης </a:t>
            </a:r>
            <a:endParaRPr lang="el-GR" b="1" dirty="0"/>
          </a:p>
        </p:txBody>
      </p:sp>
      <p:pic>
        <p:nvPicPr>
          <p:cNvPr id="8" name="Θέση περιεχομένου 7">
            <a:extLst>
              <a:ext uri="{FF2B5EF4-FFF2-40B4-BE49-F238E27FC236}">
                <a16:creationId xmlns:a16="http://schemas.microsoft.com/office/drawing/2014/main" id="{45085E80-930F-F44D-B325-29F716A79F4D}"/>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749836" y="1757546"/>
            <a:ext cx="1757450" cy="2259579"/>
          </a:xfrm>
        </p:spPr>
      </p:pic>
      <p:pic>
        <p:nvPicPr>
          <p:cNvPr id="10" name="Εικόνα 9">
            <a:extLst>
              <a:ext uri="{FF2B5EF4-FFF2-40B4-BE49-F238E27FC236}">
                <a16:creationId xmlns:a16="http://schemas.microsoft.com/office/drawing/2014/main" id="{5206E8F8-F1BC-B44D-9BE9-B4ED929B719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07286" y="4247803"/>
            <a:ext cx="1923756" cy="2390370"/>
          </a:xfrm>
          <a:prstGeom prst="rect">
            <a:avLst/>
          </a:prstGeom>
        </p:spPr>
      </p:pic>
    </p:spTree>
    <p:extLst>
      <p:ext uri="{BB962C8B-B14F-4D97-AF65-F5344CB8AC3E}">
        <p14:creationId xmlns:p14="http://schemas.microsoft.com/office/powerpoint/2010/main" val="22217449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αντιπαραδειγματα</a:t>
            </a:r>
            <a:endParaRPr lang="en-GB" dirty="0"/>
          </a:p>
        </p:txBody>
      </p:sp>
      <p:pic>
        <p:nvPicPr>
          <p:cNvPr id="5" name="Picture Placeholder 4"/>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1408906" y="2284412"/>
            <a:ext cx="4076700" cy="3797300"/>
          </a:xfrm>
          <a:prstGeom prst="rect">
            <a:avLst/>
          </a:prstGeom>
        </p:spPr>
      </p:pic>
      <p:sp>
        <p:nvSpPr>
          <p:cNvPr id="4" name="Content Placeholder 3"/>
          <p:cNvSpPr>
            <a:spLocks noGrp="1"/>
          </p:cNvSpPr>
          <p:nvPr>
            <p:ph sz="half" idx="2"/>
          </p:nvPr>
        </p:nvSpPr>
        <p:spPr>
          <a:xfrm>
            <a:off x="5857146" y="2284412"/>
            <a:ext cx="5847173" cy="4123431"/>
          </a:xfrm>
        </p:spPr>
        <p:txBody>
          <a:bodyPr>
            <a:normAutofit fontScale="92500" lnSpcReduction="20000"/>
          </a:bodyPr>
          <a:lstStyle/>
          <a:p>
            <a:pPr marL="0" indent="0">
              <a:buNone/>
            </a:pPr>
            <a:r>
              <a:rPr lang="el-GR" b="1" dirty="0"/>
              <a:t>Αντιπαράδειγμα 2 β</a:t>
            </a:r>
          </a:p>
          <a:p>
            <a:pPr marL="0" indent="0">
              <a:buNone/>
            </a:pPr>
            <a:r>
              <a:rPr lang="el-GR" b="1" dirty="0">
                <a:solidFill>
                  <a:schemeClr val="accent1"/>
                </a:solidFill>
              </a:rPr>
              <a:t>Διάλεκτοι που δεν είναι αμοιβαία κατανοητές.</a:t>
            </a:r>
            <a:endParaRPr lang="en-GB" b="1" dirty="0"/>
          </a:p>
          <a:p>
            <a:pPr marL="0" indent="0" algn="ctr">
              <a:buNone/>
            </a:pPr>
            <a:r>
              <a:rPr lang="el-GR" b="1" dirty="0">
                <a:solidFill>
                  <a:schemeClr val="accent1"/>
                </a:solidFill>
              </a:rPr>
              <a:t>νεοελληνικές διάλεκτοι</a:t>
            </a:r>
          </a:p>
          <a:p>
            <a:pPr algn="just">
              <a:lnSpc>
                <a:spcPct val="120000"/>
              </a:lnSpc>
            </a:pPr>
            <a:r>
              <a:rPr lang="el-GR" dirty="0"/>
              <a:t>Στην ίδια ομάδα συμπεριλαμβάνονται και τα Ποντιακά, τα Κυπριακά, τα </a:t>
            </a:r>
            <a:r>
              <a:rPr lang="el-GR" dirty="0" err="1"/>
              <a:t>Κατωιταλιώτικα</a:t>
            </a:r>
            <a:r>
              <a:rPr lang="el-GR" dirty="0"/>
              <a:t>, τα </a:t>
            </a:r>
            <a:r>
              <a:rPr lang="el-GR" dirty="0" err="1"/>
              <a:t>Καππαδοκικά</a:t>
            </a:r>
            <a:r>
              <a:rPr lang="el-GR" dirty="0"/>
              <a:t> και τα Τσακώνικα σε σχέση με την Κοινή Νέα Ελληνική, δηλαδή οι περιπτώσεις που ο </a:t>
            </a:r>
            <a:r>
              <a:rPr lang="el-GR" dirty="0" err="1"/>
              <a:t>Κοντοσόπουλος</a:t>
            </a:r>
            <a:r>
              <a:rPr lang="el-GR" dirty="0"/>
              <a:t> όρισε ως διαλέκτους της Ελληνικής. </a:t>
            </a:r>
          </a:p>
          <a:p>
            <a:pPr algn="just">
              <a:lnSpc>
                <a:spcPct val="120000"/>
              </a:lnSpc>
            </a:pPr>
            <a:r>
              <a:rPr lang="el-GR" dirty="0"/>
              <a:t>Αντίστοιχες περιπτώσεις γλωσσικών συστημάτων τα οποία δεν είναι κατανοητά μεταξύ τους αλλά χαρακτηρίζονται ως διάλεκτοι της ίδιας γλώσσας υπάρχουν σε όλο τον κόσμο.</a:t>
            </a:r>
          </a:p>
          <a:p>
            <a:pPr marL="0" indent="0">
              <a:buNone/>
            </a:pPr>
            <a:endParaRPr lang="el-GR" b="1" dirty="0">
              <a:solidFill>
                <a:schemeClr val="accent1"/>
              </a:solidFill>
            </a:endParaRPr>
          </a:p>
          <a:p>
            <a:pPr marL="0" indent="0">
              <a:buNone/>
            </a:pPr>
            <a:endParaRPr lang="en-GB" b="1" dirty="0"/>
          </a:p>
        </p:txBody>
      </p:sp>
      <p:sp>
        <p:nvSpPr>
          <p:cNvPr id="6" name="TextBox 5">
            <a:extLst>
              <a:ext uri="{FF2B5EF4-FFF2-40B4-BE49-F238E27FC236}">
                <a16:creationId xmlns:a16="http://schemas.microsoft.com/office/drawing/2014/main" id="{8C1EC658-8AA4-BC43-94C7-BE60DE01CC30}"/>
              </a:ext>
            </a:extLst>
          </p:cNvPr>
          <p:cNvSpPr txBox="1"/>
          <p:nvPr/>
        </p:nvSpPr>
        <p:spPr>
          <a:xfrm>
            <a:off x="6767684" y="1724644"/>
            <a:ext cx="5802283" cy="369332"/>
          </a:xfrm>
          <a:prstGeom prst="rect">
            <a:avLst/>
          </a:prstGeom>
          <a:noFill/>
        </p:spPr>
        <p:txBody>
          <a:bodyPr wrap="square" rtlCol="0">
            <a:spAutoFit/>
          </a:bodyPr>
          <a:lstStyle/>
          <a:p>
            <a:r>
              <a:rPr lang="el-GR" b="1" dirty="0">
                <a:solidFill>
                  <a:schemeClr val="accent1"/>
                </a:solidFill>
              </a:rPr>
              <a:t>κριτήριο αμοιβαίας κατανόησης </a:t>
            </a:r>
            <a:endParaRPr lang="el-GR" b="1" dirty="0"/>
          </a:p>
        </p:txBody>
      </p:sp>
    </p:spTree>
    <p:extLst>
      <p:ext uri="{BB962C8B-B14F-4D97-AF65-F5344CB8AC3E}">
        <p14:creationId xmlns:p14="http://schemas.microsoft.com/office/powerpoint/2010/main" val="79268375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εξεταση</a:t>
            </a:r>
            <a:endParaRPr lang="en-GB" dirty="0"/>
          </a:p>
        </p:txBody>
      </p:sp>
      <p:sp>
        <p:nvSpPr>
          <p:cNvPr id="3" name="Content Placeholder 2"/>
          <p:cNvSpPr>
            <a:spLocks noGrp="1"/>
          </p:cNvSpPr>
          <p:nvPr>
            <p:ph idx="1"/>
          </p:nvPr>
        </p:nvSpPr>
        <p:spPr/>
        <p:txBody>
          <a:bodyPr/>
          <a:lstStyle/>
          <a:p>
            <a:endParaRPr lang="el-GR" dirty="0"/>
          </a:p>
          <a:p>
            <a:r>
              <a:rPr lang="el-GR" sz="2400" dirty="0"/>
              <a:t>Τελική </a:t>
            </a:r>
            <a:r>
              <a:rPr lang="el-GR" sz="2400" b="1" dirty="0">
                <a:solidFill>
                  <a:schemeClr val="accent1"/>
                </a:solidFill>
              </a:rPr>
              <a:t>γραπτή εξέταση </a:t>
            </a:r>
            <a:r>
              <a:rPr lang="el-GR" sz="2400" dirty="0"/>
              <a:t>(10 μονάδες)</a:t>
            </a:r>
          </a:p>
          <a:p>
            <a:endParaRPr lang="el-GR" sz="2400" dirty="0"/>
          </a:p>
          <a:p>
            <a:r>
              <a:rPr lang="el-GR" sz="2400" b="1" dirty="0">
                <a:solidFill>
                  <a:schemeClr val="accent1"/>
                </a:solidFill>
              </a:rPr>
              <a:t>Προαιρετική προσθετική </a:t>
            </a:r>
            <a:r>
              <a:rPr lang="el-GR" sz="2400" dirty="0"/>
              <a:t>εργασία </a:t>
            </a:r>
          </a:p>
          <a:p>
            <a:pPr marL="0" indent="0">
              <a:buNone/>
            </a:pPr>
            <a:r>
              <a:rPr lang="el-GR" sz="2400" dirty="0"/>
              <a:t>      (έως 2 μονάδες)</a:t>
            </a:r>
            <a:endParaRPr lang="en-US" sz="2400" dirty="0"/>
          </a:p>
          <a:p>
            <a:pPr marL="0" indent="0">
              <a:buNone/>
            </a:pPr>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49914" y="2607323"/>
            <a:ext cx="2866733" cy="22259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99283185"/>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αντιπαραδειγματα</a:t>
            </a:r>
            <a:endParaRPr lang="en-GB" dirty="0"/>
          </a:p>
        </p:txBody>
      </p:sp>
      <p:pic>
        <p:nvPicPr>
          <p:cNvPr id="8195" name="Picture 3"/>
          <p:cNvPicPr>
            <a:picLocks noGrp="1" noChangeAspect="1" noChangeArrowheads="1"/>
          </p:cNvPicPr>
          <p:nvPr>
            <p:ph sz="half" idx="1"/>
          </p:nvPr>
        </p:nvPicPr>
        <p:blipFill>
          <a:blip r:embed="rId2">
            <a:extLst>
              <a:ext uri="{28A0092B-C50C-407E-A947-70E740481C1C}">
                <a14:useLocalDpi xmlns:a14="http://schemas.microsoft.com/office/drawing/2010/main" val="0"/>
              </a:ext>
            </a:extLst>
          </a:blip>
          <a:srcRect/>
          <a:stretch>
            <a:fillRect/>
          </a:stretch>
        </p:blipFill>
        <p:spPr bwMode="auto">
          <a:xfrm>
            <a:off x="1422403" y="2362200"/>
            <a:ext cx="4519372" cy="2783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Content Placeholder 3"/>
          <p:cNvSpPr>
            <a:spLocks noGrp="1"/>
          </p:cNvSpPr>
          <p:nvPr>
            <p:ph sz="half" idx="2"/>
          </p:nvPr>
        </p:nvSpPr>
        <p:spPr/>
        <p:txBody>
          <a:bodyPr/>
          <a:lstStyle/>
          <a:p>
            <a:r>
              <a:rPr lang="el-GR" b="1" dirty="0">
                <a:solidFill>
                  <a:schemeClr val="accent1"/>
                </a:solidFill>
              </a:rPr>
              <a:t>Τσακωνιά</a:t>
            </a:r>
            <a:r>
              <a:rPr lang="el-GR" dirty="0"/>
              <a:t>, περιοχή Κυνουρίας στον νομό Αρκαδίας της Πελοποννήσου (9 χωριά: Λεωνίδιο, Πραματευτή, Μέλανα, Σαπουνακέικα, Τυρός, Πραστός, Καστάνιστα, Σίταινα, Άγιος Ανδρέας)</a:t>
            </a:r>
          </a:p>
          <a:p>
            <a:endParaRPr lang="en-GB" dirty="0"/>
          </a:p>
        </p:txBody>
      </p:sp>
      <p:sp>
        <p:nvSpPr>
          <p:cNvPr id="6" name="Rectangle 5"/>
          <p:cNvSpPr/>
          <p:nvPr/>
        </p:nvSpPr>
        <p:spPr>
          <a:xfrm>
            <a:off x="1625600" y="5334000"/>
            <a:ext cx="7213600" cy="369332"/>
          </a:xfrm>
          <a:prstGeom prst="rect">
            <a:avLst/>
          </a:prstGeom>
        </p:spPr>
        <p:txBody>
          <a:bodyPr wrap="square">
            <a:spAutoFit/>
          </a:bodyPr>
          <a:lstStyle/>
          <a:p>
            <a:r>
              <a:rPr lang="en-GB" dirty="0">
                <a:solidFill>
                  <a:prstClr val="black"/>
                </a:solidFill>
              </a:rPr>
              <a:t>https://www.youtube.com/watch?v=wJPjVT0awiI</a:t>
            </a:r>
          </a:p>
        </p:txBody>
      </p:sp>
    </p:spTree>
    <p:extLst>
      <p:ext uri="{BB962C8B-B14F-4D97-AF65-F5344CB8AC3E}">
        <p14:creationId xmlns:p14="http://schemas.microsoft.com/office/powerpoint/2010/main" val="16098066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Τσακωνικη διαλεκτοσ</a:t>
            </a:r>
            <a:endParaRPr lang="en-GB" dirty="0"/>
          </a:p>
        </p:txBody>
      </p:sp>
      <p:sp>
        <p:nvSpPr>
          <p:cNvPr id="3" name="Content Placeholder 2"/>
          <p:cNvSpPr>
            <a:spLocks noGrp="1"/>
          </p:cNvSpPr>
          <p:nvPr>
            <p:ph idx="1"/>
          </p:nvPr>
        </p:nvSpPr>
        <p:spPr/>
        <p:txBody>
          <a:bodyPr>
            <a:noAutofit/>
          </a:bodyPr>
          <a:lstStyle/>
          <a:p>
            <a:r>
              <a:rPr lang="el-GR" sz="3200" b="1" i="1" dirty="0"/>
              <a:t>Στο χωρίο ναμ’ γεννάτ’ ένα καβγί (&lt; *καρπίον) σερνικού. Το καβγί έντα ’τανι ’ποπίσω νορά. Μέρα νούτ’α κράντα ’τάνι. Όντε ’τα κράντα το καβγί, μεγαλώντα, φουσκώντα ’τάνι από το κράψιμο.</a:t>
            </a:r>
            <a:r>
              <a:rPr lang="el-GR" sz="3200" b="1" dirty="0"/>
              <a:t> </a:t>
            </a:r>
            <a:endParaRPr lang="en-GB" sz="3200" b="1" dirty="0"/>
          </a:p>
        </p:txBody>
      </p:sp>
    </p:spTree>
    <p:extLst>
      <p:ext uri="{BB962C8B-B14F-4D97-AF65-F5344CB8AC3E}">
        <p14:creationId xmlns:p14="http://schemas.microsoft.com/office/powerpoint/2010/main" val="237497883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Τσακωνικη διαλεκτοσ</a:t>
            </a:r>
            <a:endParaRPr lang="en-GB" dirty="0"/>
          </a:p>
        </p:txBody>
      </p:sp>
      <p:sp>
        <p:nvSpPr>
          <p:cNvPr id="3" name="Content Placeholder 2"/>
          <p:cNvSpPr>
            <a:spLocks noGrp="1"/>
          </p:cNvSpPr>
          <p:nvPr>
            <p:ph idx="1"/>
          </p:nvPr>
        </p:nvSpPr>
        <p:spPr/>
        <p:txBody>
          <a:bodyPr/>
          <a:lstStyle/>
          <a:p>
            <a:br>
              <a:rPr lang="el-GR" dirty="0"/>
            </a:br>
            <a:r>
              <a:rPr lang="el-GR" sz="3200" b="1" dirty="0">
                <a:solidFill>
                  <a:srgbClr val="222222"/>
                </a:solidFill>
                <a:latin typeface="Arial"/>
              </a:rPr>
              <a:t>Στο χωριό μας γεννήθηκε ένα παιδί αρσενικό. Το παιδί είχε από πίσω ουρά. Μέρα νύχτα έκλαιγε. Όταν έκλαιγε το παιδί, μεγάλωνε, φούσκωνε από το κλάμα.</a:t>
            </a:r>
            <a:endParaRPr lang="en-GB" sz="3200" b="1" dirty="0"/>
          </a:p>
        </p:txBody>
      </p:sp>
    </p:spTree>
    <p:extLst>
      <p:ext uri="{BB962C8B-B14F-4D97-AF65-F5344CB8AC3E}">
        <p14:creationId xmlns:p14="http://schemas.microsoft.com/office/powerpoint/2010/main" val="393557327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Τσακωνικη διαλεκτοσ</a:t>
            </a:r>
            <a:endParaRPr lang="en-GB" dirty="0"/>
          </a:p>
        </p:txBody>
      </p:sp>
      <p:sp>
        <p:nvSpPr>
          <p:cNvPr id="3" name="Content Placeholder 2"/>
          <p:cNvSpPr>
            <a:spLocks noGrp="1"/>
          </p:cNvSpPr>
          <p:nvPr>
            <p:ph idx="1"/>
          </p:nvPr>
        </p:nvSpPr>
        <p:spPr/>
        <p:txBody>
          <a:bodyPr>
            <a:normAutofit/>
          </a:bodyPr>
          <a:lstStyle/>
          <a:p>
            <a:pPr marL="0" indent="0">
              <a:buNone/>
            </a:pPr>
            <a:r>
              <a:rPr lang="el-GR" sz="2800" b="1" i="1" dirty="0"/>
              <a:t>Το καβγί ήταν δράκο αδρειωμένε. Θέντα ’τάνι νι πάρ’ ο μπαμπά σ’, νι ’ι βάλει στο δισάτš’ τšαι να βγάει να γυρίσ’ το χωρίο από τέσσερ’ άκρε, να ’ι σταυρώσ’ τšαι να φωνιάτσ’ από τρει βολέ:</a:t>
            </a:r>
            <a:endParaRPr lang="en-GB" sz="2800" b="1" i="1" dirty="0"/>
          </a:p>
        </p:txBody>
      </p:sp>
    </p:spTree>
    <p:extLst>
      <p:ext uri="{BB962C8B-B14F-4D97-AF65-F5344CB8AC3E}">
        <p14:creationId xmlns:p14="http://schemas.microsoft.com/office/powerpoint/2010/main" val="1867259680"/>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Τσακωνικη διαλεκτοσ</a:t>
            </a:r>
            <a:endParaRPr lang="en-GB" dirty="0"/>
          </a:p>
        </p:txBody>
      </p:sp>
      <p:sp>
        <p:nvSpPr>
          <p:cNvPr id="3" name="Content Placeholder 2"/>
          <p:cNvSpPr>
            <a:spLocks noGrp="1"/>
          </p:cNvSpPr>
          <p:nvPr>
            <p:ph idx="1"/>
          </p:nvPr>
        </p:nvSpPr>
        <p:spPr/>
        <p:txBody>
          <a:bodyPr>
            <a:normAutofit/>
          </a:bodyPr>
          <a:lstStyle/>
          <a:p>
            <a:r>
              <a:rPr lang="el-GR" sz="2800" b="1" dirty="0"/>
              <a:t>Το παιδί ήταν δράκος ανδρειωμένος. Ήθελε να το πάρει ο πατέρας του, να το βάλει στο δισάκι και να το βγάλει να το γυρίσει στο χωριό, στις τέσσερις άκρες (του), να το σταυρώσει και να φωνάξει τρεις φορές:</a:t>
            </a:r>
            <a:endParaRPr lang="en-GB" sz="2800" b="1" dirty="0"/>
          </a:p>
        </p:txBody>
      </p:sp>
    </p:spTree>
    <p:extLst>
      <p:ext uri="{BB962C8B-B14F-4D97-AF65-F5344CB8AC3E}">
        <p14:creationId xmlns:p14="http://schemas.microsoft.com/office/powerpoint/2010/main" val="2756302757"/>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Τσακωνικη διαλεκτοσ</a:t>
            </a:r>
            <a:endParaRPr lang="en-GB" dirty="0"/>
          </a:p>
        </p:txBody>
      </p:sp>
      <p:sp>
        <p:nvSpPr>
          <p:cNvPr id="3" name="Content Placeholder 2"/>
          <p:cNvSpPr>
            <a:spLocks noGrp="1"/>
          </p:cNvSpPr>
          <p:nvPr>
            <p:ph idx="1"/>
          </p:nvPr>
        </p:nvSpPr>
        <p:spPr/>
        <p:txBody>
          <a:bodyPr/>
          <a:lstStyle/>
          <a:p>
            <a:r>
              <a:rPr lang="el-GR" sz="3200" b="1" i="1" dirty="0"/>
              <a:t>«Δράκο γεννάτ’!» Τήνοι δίντε ’τα νι μάκο, αφιόνι, να κασεί. Μä μέρα πη ’τα κράντα πολύ το καβγί, ο μπαμπά σ’ δωκώ ’τα νι λίγου πολιότερε τšαι το καβγί φαρμακωμένε ’ταρ</a:t>
            </a:r>
            <a:r>
              <a:rPr lang="el-GR" i="1" dirty="0"/>
              <a:t>.</a:t>
            </a:r>
            <a:endParaRPr lang="en-GB" dirty="0"/>
          </a:p>
        </p:txBody>
      </p:sp>
    </p:spTree>
    <p:extLst>
      <p:ext uri="{BB962C8B-B14F-4D97-AF65-F5344CB8AC3E}">
        <p14:creationId xmlns:p14="http://schemas.microsoft.com/office/powerpoint/2010/main" val="302925626"/>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Τσακωνικη διαλεκτοσ</a:t>
            </a:r>
            <a:endParaRPr lang="en-GB" dirty="0"/>
          </a:p>
        </p:txBody>
      </p:sp>
      <p:sp>
        <p:nvSpPr>
          <p:cNvPr id="3" name="Content Placeholder 2"/>
          <p:cNvSpPr>
            <a:spLocks noGrp="1"/>
          </p:cNvSpPr>
          <p:nvPr>
            <p:ph idx="1"/>
          </p:nvPr>
        </p:nvSpPr>
        <p:spPr/>
        <p:txBody>
          <a:bodyPr>
            <a:noAutofit/>
          </a:bodyPr>
          <a:lstStyle/>
          <a:p>
            <a:r>
              <a:rPr lang="el-GR" sz="3200" b="1" dirty="0">
                <a:solidFill>
                  <a:srgbClr val="222222"/>
                </a:solidFill>
                <a:latin typeface="Arial"/>
              </a:rPr>
              <a:t>«Δράκος γεννήθηκε!» Εκείνοι του έδιναν μήκωνα, αφιόνι, για να κοιμηθεί. Μια μέρα που έκλαιγε πολύ το παιδί, ο πατέρας του τού έδωσε λίγο περισσότερο και το παιδί φαρμακώθηκε</a:t>
            </a:r>
            <a:r>
              <a:rPr lang="el-GR" sz="3200" dirty="0">
                <a:solidFill>
                  <a:srgbClr val="222222"/>
                </a:solidFill>
                <a:latin typeface="Arial"/>
              </a:rPr>
              <a:t>.</a:t>
            </a:r>
            <a:endParaRPr lang="en-GB" sz="3200" dirty="0"/>
          </a:p>
        </p:txBody>
      </p:sp>
    </p:spTree>
    <p:extLst>
      <p:ext uri="{BB962C8B-B14F-4D97-AF65-F5344CB8AC3E}">
        <p14:creationId xmlns:p14="http://schemas.microsoft.com/office/powerpoint/2010/main" val="4233081051"/>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697" y="512064"/>
            <a:ext cx="11396749" cy="1609344"/>
          </a:xfrm>
        </p:spPr>
        <p:txBody>
          <a:bodyPr/>
          <a:lstStyle/>
          <a:p>
            <a:r>
              <a:rPr lang="el-GR" dirty="0"/>
              <a:t>Κριτηριο αμοιβαιασ κατανοησησ</a:t>
            </a:r>
          </a:p>
        </p:txBody>
      </p:sp>
      <p:sp>
        <p:nvSpPr>
          <p:cNvPr id="3" name="Content Placeholder 2"/>
          <p:cNvSpPr>
            <a:spLocks noGrp="1"/>
          </p:cNvSpPr>
          <p:nvPr>
            <p:ph idx="1"/>
          </p:nvPr>
        </p:nvSpPr>
        <p:spPr/>
        <p:txBody>
          <a:bodyPr/>
          <a:lstStyle/>
          <a:p>
            <a:endParaRPr lang="el-GR" dirty="0"/>
          </a:p>
          <a:p>
            <a:endParaRPr lang="el-GR" dirty="0"/>
          </a:p>
          <a:p>
            <a:pPr>
              <a:lnSpc>
                <a:spcPct val="150000"/>
              </a:lnSpc>
            </a:pPr>
            <a:r>
              <a:rPr lang="el-GR" sz="2500" i="1" dirty="0"/>
              <a:t>Συμπέρασμα</a:t>
            </a:r>
            <a:r>
              <a:rPr lang="el-GR" sz="2500" dirty="0"/>
              <a:t>: το κριτήριο αμοιβαίας κατανόησης </a:t>
            </a:r>
            <a:r>
              <a:rPr lang="el-GR" sz="2500" b="1" dirty="0"/>
              <a:t>είναι χρήσιμο αλλά όχι επαρκές </a:t>
            </a:r>
            <a:r>
              <a:rPr lang="el-GR" sz="2500" dirty="0"/>
              <a:t>για να οριοθετήσουμε επιτυχώς τι είναι γλώσσα.</a:t>
            </a:r>
          </a:p>
          <a:p>
            <a:endParaRPr lang="el-GR" dirty="0"/>
          </a:p>
        </p:txBody>
      </p:sp>
    </p:spTree>
    <p:extLst>
      <p:ext uri="{BB962C8B-B14F-4D97-AF65-F5344CB8AC3E}">
        <p14:creationId xmlns:p14="http://schemas.microsoft.com/office/powerpoint/2010/main" val="3181092792"/>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0697" y="512064"/>
            <a:ext cx="11396749" cy="1609344"/>
          </a:xfrm>
        </p:spPr>
        <p:txBody>
          <a:bodyPr/>
          <a:lstStyle/>
          <a:p>
            <a:r>
              <a:rPr lang="el-GR" dirty="0"/>
              <a:t>Κριτηριο αμοιβαιασ κατανοησησ</a:t>
            </a:r>
          </a:p>
        </p:txBody>
      </p:sp>
      <p:sp>
        <p:nvSpPr>
          <p:cNvPr id="3" name="Content Placeholder 2"/>
          <p:cNvSpPr>
            <a:spLocks noGrp="1"/>
          </p:cNvSpPr>
          <p:nvPr>
            <p:ph idx="1"/>
          </p:nvPr>
        </p:nvSpPr>
        <p:spPr>
          <a:xfrm>
            <a:off x="687462" y="1780586"/>
            <a:ext cx="10058400" cy="4553712"/>
          </a:xfrm>
        </p:spPr>
        <p:txBody>
          <a:bodyPr>
            <a:normAutofit fontScale="92500"/>
          </a:bodyPr>
          <a:lstStyle/>
          <a:p>
            <a:pPr algn="just">
              <a:lnSpc>
                <a:spcPct val="160000"/>
              </a:lnSpc>
              <a:buFont typeface="Wingdings" pitchFamily="2" charset="2"/>
              <a:buChar char="Ø"/>
            </a:pPr>
            <a:r>
              <a:rPr lang="el-GR" sz="2300" b="1" dirty="0">
                <a:solidFill>
                  <a:schemeClr val="accent1"/>
                </a:solidFill>
              </a:rPr>
              <a:t>Βάσει των παραπάνω περιπτώσεων, διαπιστώνουμε ότι η έννοια γλώσσα δεν είναι αμιγώς γλωσσική, καθώς υπεισέρχονται πολιτικοί, γεωγραφικοί, ιστορικοί, κοινωνιολογικοί, πολιτισμικοί στην οριοθέτησή της. </a:t>
            </a:r>
          </a:p>
          <a:p>
            <a:pPr algn="just">
              <a:lnSpc>
                <a:spcPct val="120000"/>
              </a:lnSpc>
            </a:pPr>
            <a:r>
              <a:rPr lang="el-GR" dirty="0"/>
              <a:t>Για παράδειγμα, θεωρούμε ότι οι σκανδιναβικές γλώσσες είναι ξεχωριστές γλώσσες γιατί, πέρα από τα διαφορετικά γλωσσικά στοιχεία:</a:t>
            </a:r>
          </a:p>
          <a:p>
            <a:pPr marL="0" indent="0">
              <a:lnSpc>
                <a:spcPct val="120000"/>
              </a:lnSpc>
              <a:buNone/>
            </a:pPr>
            <a:r>
              <a:rPr lang="el-GR" dirty="0"/>
              <a:t>-</a:t>
            </a:r>
            <a:r>
              <a:rPr lang="en-US" dirty="0"/>
              <a:t> </a:t>
            </a:r>
            <a:r>
              <a:rPr lang="el-GR" dirty="0"/>
              <a:t>έχουν ξεχωριστές </a:t>
            </a:r>
            <a:r>
              <a:rPr lang="el-GR" dirty="0" err="1"/>
              <a:t>κωδικοποιήμένες</a:t>
            </a:r>
            <a:r>
              <a:rPr lang="el-GR" dirty="0"/>
              <a:t> πρότυπες μορφές (διαφορετική ορθογραφία, βιβλία γραμματικής, λογοτεχνική γραμματεία)</a:t>
            </a:r>
          </a:p>
          <a:p>
            <a:pPr marL="0" indent="0">
              <a:lnSpc>
                <a:spcPct val="120000"/>
              </a:lnSpc>
              <a:buNone/>
            </a:pPr>
            <a:r>
              <a:rPr lang="el-GR" dirty="0"/>
              <a:t>-</a:t>
            </a:r>
            <a:r>
              <a:rPr lang="en-US" dirty="0"/>
              <a:t> </a:t>
            </a:r>
            <a:r>
              <a:rPr lang="el-GR" dirty="0"/>
              <a:t>αντιστοιχούν σε διαφορετικά εθνικά κράτη</a:t>
            </a:r>
          </a:p>
          <a:p>
            <a:pPr marL="0" indent="0">
              <a:lnSpc>
                <a:spcPct val="120000"/>
              </a:lnSpc>
              <a:buNone/>
            </a:pPr>
            <a:r>
              <a:rPr lang="el-GR" dirty="0"/>
              <a:t>- οι ομιλητές τους θεωρούν ότι μιλούν διαφορετικές γλώσσες.</a:t>
            </a:r>
          </a:p>
          <a:p>
            <a:endParaRPr lang="el-GR" dirty="0"/>
          </a:p>
        </p:txBody>
      </p:sp>
    </p:spTree>
    <p:extLst>
      <p:ext uri="{BB962C8B-B14F-4D97-AF65-F5344CB8AC3E}">
        <p14:creationId xmlns:p14="http://schemas.microsoft.com/office/powerpoint/2010/main" val="26918615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ποικιλια</a:t>
            </a:r>
            <a:endParaRPr lang="en-GB" dirty="0"/>
          </a:p>
        </p:txBody>
      </p:sp>
      <p:sp>
        <p:nvSpPr>
          <p:cNvPr id="3" name="Content Placeholder 2"/>
          <p:cNvSpPr>
            <a:spLocks noGrp="1"/>
          </p:cNvSpPr>
          <p:nvPr>
            <p:ph idx="1"/>
          </p:nvPr>
        </p:nvSpPr>
        <p:spPr>
          <a:xfrm>
            <a:off x="1128038" y="2117667"/>
            <a:ext cx="10058400" cy="4050792"/>
          </a:xfrm>
        </p:spPr>
        <p:txBody>
          <a:bodyPr/>
          <a:lstStyle/>
          <a:p>
            <a:pPr algn="ctr"/>
            <a:r>
              <a:rPr lang="el-GR" b="1" dirty="0">
                <a:solidFill>
                  <a:schemeClr val="accent1"/>
                </a:solidFill>
              </a:rPr>
              <a:t>Δημιουργείται η ανάγκη για πιο ουδέτερους όρους. </a:t>
            </a:r>
          </a:p>
          <a:p>
            <a:pPr>
              <a:lnSpc>
                <a:spcPct val="150000"/>
              </a:lnSpc>
            </a:pPr>
            <a:r>
              <a:rPr lang="el-GR" b="1" i="1" dirty="0"/>
              <a:t>Ποικιλία </a:t>
            </a:r>
            <a:r>
              <a:rPr lang="el-GR" b="1" dirty="0"/>
              <a:t>(</a:t>
            </a:r>
            <a:r>
              <a:rPr lang="en-US" b="1" dirty="0"/>
              <a:t>variety): </a:t>
            </a:r>
            <a:r>
              <a:rPr lang="el-GR" dirty="0"/>
              <a:t>κάθε τύπος γλώσσας ο οποίος αντιμετωπίζεται ως οντότητα. </a:t>
            </a:r>
          </a:p>
          <a:p>
            <a:pPr>
              <a:lnSpc>
                <a:spcPct val="150000"/>
              </a:lnSpc>
            </a:pPr>
            <a:r>
              <a:rPr lang="el-GR" dirty="0"/>
              <a:t>Οι ποικιλίες χωρίζονται σε δύο μεγάλες κατηγορίες: τις </a:t>
            </a:r>
            <a:r>
              <a:rPr lang="el-GR" b="1" i="1" dirty="0"/>
              <a:t>γεωγραφικές ποικιλίες</a:t>
            </a:r>
            <a:r>
              <a:rPr lang="el-GR" b="1" dirty="0"/>
              <a:t> </a:t>
            </a:r>
            <a:r>
              <a:rPr lang="el-GR" dirty="0"/>
              <a:t>και τις </a:t>
            </a:r>
            <a:r>
              <a:rPr lang="el-GR" b="1" i="1" dirty="0"/>
              <a:t>κοινωνικές</a:t>
            </a:r>
            <a:r>
              <a:rPr lang="el-GR" b="1" dirty="0"/>
              <a:t> </a:t>
            </a:r>
            <a:r>
              <a:rPr lang="el-GR" b="1" i="1" dirty="0"/>
              <a:t>ποικιλίες/</a:t>
            </a:r>
            <a:r>
              <a:rPr lang="el-GR" b="1" i="1" dirty="0" err="1"/>
              <a:t>κοινωνιολέκτους</a:t>
            </a:r>
            <a:r>
              <a:rPr lang="el-GR" dirty="0"/>
              <a:t>.</a:t>
            </a:r>
          </a:p>
          <a:p>
            <a:endParaRPr lang="en-GB" dirty="0"/>
          </a:p>
        </p:txBody>
      </p:sp>
      <p:sp>
        <p:nvSpPr>
          <p:cNvPr id="5" name="Rectangle 4"/>
          <p:cNvSpPr/>
          <p:nvPr/>
        </p:nvSpPr>
        <p:spPr>
          <a:xfrm>
            <a:off x="6805908" y="4261935"/>
            <a:ext cx="4380530" cy="6928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600" dirty="0">
                <a:solidFill>
                  <a:prstClr val="white"/>
                </a:solidFill>
              </a:rPr>
              <a:t>τύπος γλώσσας που τον αντιμετωπίζουμε ως οντότητα</a:t>
            </a:r>
            <a:endParaRPr lang="en-GB" sz="1600" dirty="0">
              <a:solidFill>
                <a:prstClr val="white"/>
              </a:solidFill>
            </a:endParaRPr>
          </a:p>
        </p:txBody>
      </p:sp>
      <p:sp>
        <p:nvSpPr>
          <p:cNvPr id="6" name="Oval 5"/>
          <p:cNvSpPr/>
          <p:nvPr/>
        </p:nvSpPr>
        <p:spPr>
          <a:xfrm>
            <a:off x="6606125" y="5064461"/>
            <a:ext cx="2155490" cy="13118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a:solidFill>
                  <a:prstClr val="white"/>
                </a:solidFill>
              </a:rPr>
              <a:t>γεωγραφική</a:t>
            </a:r>
            <a:endParaRPr lang="en-GB" sz="1400" dirty="0">
              <a:solidFill>
                <a:prstClr val="white"/>
              </a:solidFill>
            </a:endParaRPr>
          </a:p>
        </p:txBody>
      </p:sp>
      <p:sp>
        <p:nvSpPr>
          <p:cNvPr id="7" name="Oval 6"/>
          <p:cNvSpPr/>
          <p:nvPr/>
        </p:nvSpPr>
        <p:spPr>
          <a:xfrm>
            <a:off x="9210501" y="5113575"/>
            <a:ext cx="1917747" cy="1213658"/>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l-GR" sz="1400" dirty="0">
                <a:solidFill>
                  <a:prstClr val="white"/>
                </a:solidFill>
              </a:rPr>
              <a:t>κοινωνική</a:t>
            </a:r>
            <a:endParaRPr lang="en-GB" sz="1400" dirty="0">
              <a:solidFill>
                <a:prstClr val="white"/>
              </a:solidFill>
            </a:endParaRPr>
          </a:p>
        </p:txBody>
      </p:sp>
    </p:spTree>
    <p:extLst>
      <p:ext uri="{BB962C8B-B14F-4D97-AF65-F5344CB8AC3E}">
        <p14:creationId xmlns:p14="http://schemas.microsoft.com/office/powerpoint/2010/main" val="22387499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διαλεκτολογια</a:t>
            </a:r>
            <a:endParaRPr lang="en-GB" dirty="0"/>
          </a:p>
        </p:txBody>
      </p:sp>
      <p:sp>
        <p:nvSpPr>
          <p:cNvPr id="3" name="Content Placeholder 2"/>
          <p:cNvSpPr>
            <a:spLocks noGrp="1"/>
          </p:cNvSpPr>
          <p:nvPr>
            <p:ph idx="1"/>
          </p:nvPr>
        </p:nvSpPr>
        <p:spPr/>
        <p:txBody>
          <a:bodyPr>
            <a:normAutofit/>
          </a:bodyPr>
          <a:lstStyle/>
          <a:p>
            <a:pPr marL="0" indent="0">
              <a:buNone/>
            </a:pPr>
            <a:r>
              <a:rPr lang="el-GR" i="1" dirty="0"/>
              <a:t>κλάδος της Γλωσσολογίας που έχει ως αντικείμενο την </a:t>
            </a:r>
            <a:r>
              <a:rPr lang="el-GR" b="1" i="1" dirty="0">
                <a:solidFill>
                  <a:schemeClr val="accent1">
                    <a:lumMod val="75000"/>
                  </a:schemeClr>
                </a:solidFill>
              </a:rPr>
              <a:t>επιστημονική μελέτη </a:t>
            </a:r>
            <a:r>
              <a:rPr lang="el-GR" i="1" dirty="0"/>
              <a:t>της </a:t>
            </a:r>
            <a:r>
              <a:rPr lang="el-GR" b="1" i="1" dirty="0">
                <a:solidFill>
                  <a:schemeClr val="accent1">
                    <a:lumMod val="75000"/>
                  </a:schemeClr>
                </a:solidFill>
              </a:rPr>
              <a:t>διαλέκτου και των διαλέκτων</a:t>
            </a:r>
            <a:r>
              <a:rPr lang="el-GR" i="1" dirty="0"/>
              <a:t>, των γλωσσών </a:t>
            </a:r>
            <a:r>
              <a:rPr lang="el-GR" b="1" i="1" dirty="0">
                <a:solidFill>
                  <a:schemeClr val="accent1">
                    <a:lumMod val="75000"/>
                  </a:schemeClr>
                </a:solidFill>
              </a:rPr>
              <a:t>που έρχονται σε επαφή</a:t>
            </a:r>
            <a:r>
              <a:rPr lang="el-GR" i="1" dirty="0"/>
              <a:t>, των γλωσσών </a:t>
            </a:r>
            <a:r>
              <a:rPr lang="el-GR" b="1" i="1" dirty="0">
                <a:solidFill>
                  <a:schemeClr val="accent1">
                    <a:lumMod val="75000"/>
                  </a:schemeClr>
                </a:solidFill>
              </a:rPr>
              <a:t>που αλλάζουν/αλληλοεπηρεάζονται</a:t>
            </a:r>
            <a:r>
              <a:rPr lang="el-GR" i="1" dirty="0"/>
              <a:t>, των γλωσσών </a:t>
            </a:r>
            <a:r>
              <a:rPr lang="el-GR" b="1" i="1" dirty="0">
                <a:solidFill>
                  <a:schemeClr val="accent1">
                    <a:lumMod val="75000"/>
                  </a:schemeClr>
                </a:solidFill>
              </a:rPr>
              <a:t>που συρρικνώνονται</a:t>
            </a:r>
            <a:r>
              <a:rPr lang="el-GR" i="1" dirty="0"/>
              <a:t>, των </a:t>
            </a:r>
            <a:r>
              <a:rPr lang="el-GR" b="1" i="1" dirty="0">
                <a:solidFill>
                  <a:schemeClr val="accent1">
                    <a:lumMod val="75000"/>
                  </a:schemeClr>
                </a:solidFill>
              </a:rPr>
              <a:t>γλωσσών που πεθαίνουν </a:t>
            </a:r>
          </a:p>
          <a:p>
            <a:pPr marL="0" indent="0">
              <a:buNone/>
            </a:pPr>
            <a:endParaRPr lang="el-GR" i="1" dirty="0"/>
          </a:p>
          <a:p>
            <a:pPr marL="0" indent="0">
              <a:buNone/>
            </a:pPr>
            <a:r>
              <a:rPr lang="el-GR" b="1" dirty="0">
                <a:solidFill>
                  <a:schemeClr val="accent1"/>
                </a:solidFill>
              </a:rPr>
              <a:t>αντικείμενο μελέτης</a:t>
            </a:r>
            <a:r>
              <a:rPr lang="el-GR" dirty="0"/>
              <a:t>: γλωσσική διαφοροποίηση κυρίως ανά </a:t>
            </a:r>
          </a:p>
          <a:p>
            <a:pPr marL="0" indent="0">
              <a:buNone/>
            </a:pPr>
            <a:r>
              <a:rPr lang="el-GR" dirty="0"/>
              <a:t>γεωγραφικές περιοχές</a:t>
            </a:r>
            <a:endParaRPr lang="en-GB" dirty="0"/>
          </a:p>
        </p:txBody>
      </p:sp>
      <p:pic>
        <p:nvPicPr>
          <p:cNvPr id="102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691499" y="4257999"/>
            <a:ext cx="2743200" cy="1663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1597088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Ορια γλωσσων / ποικιλιων</a:t>
            </a:r>
            <a:endParaRPr lang="en-GB" dirty="0"/>
          </a:p>
        </p:txBody>
      </p:sp>
      <p:sp>
        <p:nvSpPr>
          <p:cNvPr id="3" name="Content Placeholder 2"/>
          <p:cNvSpPr>
            <a:spLocks noGrp="1"/>
          </p:cNvSpPr>
          <p:nvPr>
            <p:ph idx="1"/>
          </p:nvPr>
        </p:nvSpPr>
        <p:spPr/>
        <p:txBody>
          <a:bodyPr/>
          <a:lstStyle/>
          <a:p>
            <a:endParaRPr lang="el-GR" dirty="0"/>
          </a:p>
          <a:p>
            <a:r>
              <a:rPr lang="el-GR" sz="2800" dirty="0"/>
              <a:t>απουσία </a:t>
            </a:r>
            <a:r>
              <a:rPr lang="el-GR" sz="2800" b="1" dirty="0">
                <a:solidFill>
                  <a:schemeClr val="accent1"/>
                </a:solidFill>
              </a:rPr>
              <a:t>διακριτότητας</a:t>
            </a:r>
            <a:r>
              <a:rPr lang="el-GR" sz="2800" dirty="0"/>
              <a:t> μεταξύ των γλωσσικών ποικιλιών</a:t>
            </a:r>
          </a:p>
          <a:p>
            <a:r>
              <a:rPr lang="el-GR" sz="2800" b="1" dirty="0">
                <a:solidFill>
                  <a:schemeClr val="accent1"/>
                </a:solidFill>
              </a:rPr>
              <a:t>ασαφή όρια</a:t>
            </a:r>
            <a:endParaRPr lang="el-GR" sz="2800" dirty="0"/>
          </a:p>
          <a:p>
            <a:r>
              <a:rPr lang="el-GR" sz="2800" dirty="0"/>
              <a:t>γλώσσα </a:t>
            </a:r>
            <a:r>
              <a:rPr lang="el-GR" sz="2800" b="1" dirty="0">
                <a:solidFill>
                  <a:schemeClr val="accent1"/>
                </a:solidFill>
              </a:rPr>
              <a:t>μη ευκρινώς </a:t>
            </a:r>
            <a:r>
              <a:rPr lang="el-GR" sz="2800" dirty="0"/>
              <a:t>διακεκριμένη οντότητα</a:t>
            </a:r>
          </a:p>
          <a:p>
            <a:endParaRPr lang="el-GR" sz="2800" dirty="0"/>
          </a:p>
          <a:p>
            <a:endParaRPr lang="en-GB" dirty="0"/>
          </a:p>
        </p:txBody>
      </p:sp>
    </p:spTree>
    <p:extLst>
      <p:ext uri="{BB962C8B-B14F-4D97-AF65-F5344CB8AC3E}">
        <p14:creationId xmlns:p14="http://schemas.microsoft.com/office/powerpoint/2010/main" val="209020256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Διαλεκτικα συνεχη</a:t>
            </a:r>
            <a:endParaRPr lang="en-GB" dirty="0"/>
          </a:p>
        </p:txBody>
      </p:sp>
      <p:sp>
        <p:nvSpPr>
          <p:cNvPr id="4" name="TextBox 3">
            <a:extLst>
              <a:ext uri="{FF2B5EF4-FFF2-40B4-BE49-F238E27FC236}">
                <a16:creationId xmlns:a16="http://schemas.microsoft.com/office/drawing/2014/main" id="{9198E265-2621-3244-84A6-BE731C13FF14}"/>
              </a:ext>
            </a:extLst>
          </p:cNvPr>
          <p:cNvSpPr txBox="1"/>
          <p:nvPr/>
        </p:nvSpPr>
        <p:spPr>
          <a:xfrm>
            <a:off x="906088" y="1886989"/>
            <a:ext cx="6400800" cy="3970318"/>
          </a:xfrm>
          <a:prstGeom prst="rect">
            <a:avLst/>
          </a:prstGeom>
          <a:noFill/>
        </p:spPr>
        <p:txBody>
          <a:bodyPr wrap="square" rtlCol="0">
            <a:spAutoFit/>
          </a:bodyPr>
          <a:lstStyle/>
          <a:p>
            <a:pPr marL="285750" indent="-285750" algn="just">
              <a:buFont typeface="Wingdings" pitchFamily="2" charset="2"/>
              <a:buChar char="Ø"/>
            </a:pPr>
            <a:r>
              <a:rPr lang="el-GR" dirty="0"/>
              <a:t>Πολλές φορές όταν αναφερόμαστε σε διαλέκτους/προφορές/ποικιλίες έχουμε την εντύπωση ότι αποτελούν ξεχωριστές οντότητες. </a:t>
            </a:r>
          </a:p>
          <a:p>
            <a:pPr marL="285750" indent="-285750" algn="just">
              <a:buFont typeface="Wingdings" pitchFamily="2" charset="2"/>
              <a:buChar char="Ø"/>
            </a:pPr>
            <a:endParaRPr lang="el-GR" dirty="0"/>
          </a:p>
          <a:p>
            <a:pPr marL="285750" indent="-285750" algn="just">
              <a:buFont typeface="Wingdings" pitchFamily="2" charset="2"/>
              <a:buChar char="Ø"/>
            </a:pPr>
            <a:r>
              <a:rPr lang="el-GR" dirty="0"/>
              <a:t>Στην πραγματικότητα, όμως, τα όρια μεταξύ των ποικιλιών δεν είναι ξεκάθαρα διακριτά.</a:t>
            </a:r>
          </a:p>
          <a:p>
            <a:pPr marL="285750" indent="-285750" algn="just">
              <a:buFont typeface="Wingdings" pitchFamily="2" charset="2"/>
              <a:buChar char="Ø"/>
            </a:pPr>
            <a:endParaRPr lang="el-GR" dirty="0"/>
          </a:p>
          <a:p>
            <a:pPr marL="285750" indent="-285750" algn="just">
              <a:buFont typeface="Wingdings" pitchFamily="2" charset="2"/>
              <a:buChar char="Ø"/>
            </a:pPr>
            <a:r>
              <a:rPr lang="el-GR" dirty="0"/>
              <a:t> Η ασάφεια αυτή μπορεί να γίνει κατανοητή με μεγαλύτερη ενάργεια μέσα από την εξέταση των </a:t>
            </a:r>
            <a:r>
              <a:rPr lang="el-GR" b="1" dirty="0"/>
              <a:t>διαλεκτικών συνεχών</a:t>
            </a:r>
            <a:r>
              <a:rPr lang="el-GR" dirty="0"/>
              <a:t>. </a:t>
            </a:r>
            <a:r>
              <a:rPr lang="el-GR" dirty="0">
                <a:solidFill>
                  <a:schemeClr val="accent1"/>
                </a:solidFill>
              </a:rPr>
              <a:t>Τα διαλεκτικά συνεχή αποτελούν αλυσίδες ποικιλιών, των οποίων οι γειτονικοί κρίκοι αντιστοιχούν σε αμοιβαία κατανοητές ποικιλίες. Με άλλα λόγια, διαλεκτικό συνεχές είναι οι κρίκοι μιας γλωσσικής αλυσίδας, που συνδέει γειτονικές περιοχές μεταξύ τους.</a:t>
            </a:r>
          </a:p>
        </p:txBody>
      </p:sp>
      <p:sp>
        <p:nvSpPr>
          <p:cNvPr id="5" name="Επεξήγηση με σύννεφο 4">
            <a:extLst>
              <a:ext uri="{FF2B5EF4-FFF2-40B4-BE49-F238E27FC236}">
                <a16:creationId xmlns:a16="http://schemas.microsoft.com/office/drawing/2014/main" id="{07AFF53B-4BBC-2542-BA1C-5E1DEA2434D9}"/>
              </a:ext>
            </a:extLst>
          </p:cNvPr>
          <p:cNvSpPr/>
          <p:nvPr/>
        </p:nvSpPr>
        <p:spPr>
          <a:xfrm>
            <a:off x="7714211" y="847897"/>
            <a:ext cx="4547062" cy="3275216"/>
          </a:xfrm>
          <a:prstGeom prst="cloudCallout">
            <a:avLst>
              <a:gd name="adj1" fmla="val -14983"/>
              <a:gd name="adj2" fmla="val 79251"/>
            </a:avLst>
          </a:prstGeom>
        </p:spPr>
        <p:style>
          <a:lnRef idx="2">
            <a:schemeClr val="accent6"/>
          </a:lnRef>
          <a:fillRef idx="1">
            <a:schemeClr val="lt1"/>
          </a:fillRef>
          <a:effectRef idx="0">
            <a:schemeClr val="accent6"/>
          </a:effectRef>
          <a:fontRef idx="minor">
            <a:schemeClr val="dk1"/>
          </a:fontRef>
        </p:style>
        <p:txBody>
          <a:bodyPr rtlCol="0" anchor="ctr"/>
          <a:lstStyle/>
          <a:p>
            <a:pPr marL="68580" indent="0" algn="ctr">
              <a:buNone/>
            </a:pPr>
            <a:r>
              <a:rPr lang="el-GR" sz="1200" b="1" dirty="0">
                <a:solidFill>
                  <a:schemeClr val="tx1">
                    <a:lumMod val="95000"/>
                    <a:lumOff val="5000"/>
                  </a:schemeClr>
                </a:solidFill>
                <a:uFill>
                  <a:solidFill>
                    <a:schemeClr val="accent3">
                      <a:lumMod val="60000"/>
                      <a:lumOff val="40000"/>
                    </a:schemeClr>
                  </a:solidFill>
                </a:uFill>
              </a:rPr>
              <a:t>Διαλεκτικά συνεχή:</a:t>
            </a:r>
          </a:p>
          <a:p>
            <a:pPr marL="68580" indent="0" algn="ctr">
              <a:buNone/>
            </a:pPr>
            <a:r>
              <a:rPr lang="el-GR" sz="1200" b="1" dirty="0">
                <a:solidFill>
                  <a:schemeClr val="accent1"/>
                </a:solidFill>
                <a:uFill>
                  <a:solidFill>
                    <a:schemeClr val="accent3">
                      <a:lumMod val="60000"/>
                      <a:lumOff val="40000"/>
                    </a:schemeClr>
                  </a:solidFill>
                </a:uFill>
              </a:rPr>
              <a:t>αλυσίδες ποικιλιών </a:t>
            </a:r>
          </a:p>
          <a:p>
            <a:pPr marL="68580" indent="0" algn="ctr">
              <a:buNone/>
            </a:pPr>
            <a:r>
              <a:rPr lang="el-GR" sz="1200" b="1" dirty="0">
                <a:uFill>
                  <a:solidFill>
                    <a:schemeClr val="accent3">
                      <a:lumMod val="60000"/>
                      <a:lumOff val="40000"/>
                    </a:schemeClr>
                  </a:solidFill>
                </a:uFill>
              </a:rPr>
              <a:t>οι γειτονικοί κρίκοι αντιστοιχούν σε αμοιβαία κατανοητές ποικιλίες</a:t>
            </a:r>
          </a:p>
          <a:p>
            <a:pPr algn="ctr"/>
            <a:endParaRPr lang="el-GR" dirty="0"/>
          </a:p>
        </p:txBody>
      </p:sp>
      <p:pic>
        <p:nvPicPr>
          <p:cNvPr id="8" name="Εικόνα 7">
            <a:extLst>
              <a:ext uri="{FF2B5EF4-FFF2-40B4-BE49-F238E27FC236}">
                <a16:creationId xmlns:a16="http://schemas.microsoft.com/office/drawing/2014/main" id="{B7F120EF-E2C0-9043-8E29-174CE4FEDE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0291" y="4123113"/>
            <a:ext cx="889977" cy="2453617"/>
          </a:xfrm>
          <a:prstGeom prst="rect">
            <a:avLst/>
          </a:prstGeom>
        </p:spPr>
      </p:pic>
    </p:spTree>
    <p:extLst>
      <p:ext uri="{BB962C8B-B14F-4D97-AF65-F5344CB8AC3E}">
        <p14:creationId xmlns:p14="http://schemas.microsoft.com/office/powerpoint/2010/main" val="99522632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Διαλεκτικα συνεχη</a:t>
            </a:r>
            <a:endParaRPr lang="en-GB" dirty="0"/>
          </a:p>
        </p:txBody>
      </p:sp>
      <p:sp>
        <p:nvSpPr>
          <p:cNvPr id="5" name="Επεξήγηση με σύννεφο 4">
            <a:extLst>
              <a:ext uri="{FF2B5EF4-FFF2-40B4-BE49-F238E27FC236}">
                <a16:creationId xmlns:a16="http://schemas.microsoft.com/office/drawing/2014/main" id="{07AFF53B-4BBC-2542-BA1C-5E1DEA2434D9}"/>
              </a:ext>
            </a:extLst>
          </p:cNvPr>
          <p:cNvSpPr/>
          <p:nvPr/>
        </p:nvSpPr>
        <p:spPr>
          <a:xfrm>
            <a:off x="3657600" y="1753984"/>
            <a:ext cx="6833062" cy="3682540"/>
          </a:xfrm>
          <a:prstGeom prst="cloudCallout">
            <a:avLst>
              <a:gd name="adj1" fmla="val -62526"/>
              <a:gd name="adj2" fmla="val 30774"/>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el-GR" dirty="0"/>
              <a:t>Όταν το διαλεκτικό συνεχές αφορά τον </a:t>
            </a:r>
            <a:r>
              <a:rPr lang="el-GR" b="1" dirty="0"/>
              <a:t>οριζόντιο γεωγραφικό άξονα</a:t>
            </a:r>
            <a:r>
              <a:rPr lang="el-GR" dirty="0"/>
              <a:t>, ονομάζεται </a:t>
            </a:r>
            <a:r>
              <a:rPr lang="el-GR" b="1" i="1" dirty="0">
                <a:solidFill>
                  <a:schemeClr val="accent1"/>
                </a:solidFill>
              </a:rPr>
              <a:t>γεωγραφικό διαλεκτικό συνεχές</a:t>
            </a:r>
            <a:r>
              <a:rPr lang="el-GR" dirty="0"/>
              <a:t>, ενώ όταν αφορά </a:t>
            </a:r>
            <a:r>
              <a:rPr lang="el-GR" b="1" dirty="0"/>
              <a:t>τον κάθετο κοινωνικό άξονα</a:t>
            </a:r>
            <a:r>
              <a:rPr lang="el-GR" dirty="0"/>
              <a:t>, </a:t>
            </a:r>
            <a:r>
              <a:rPr lang="el-GR" b="1" i="1" dirty="0">
                <a:solidFill>
                  <a:schemeClr val="accent1"/>
                </a:solidFill>
              </a:rPr>
              <a:t>κοινωνικό διαλεκτικό συνεχές</a:t>
            </a:r>
            <a:r>
              <a:rPr lang="el-GR" b="1" dirty="0">
                <a:solidFill>
                  <a:schemeClr val="accent1"/>
                </a:solidFill>
              </a:rPr>
              <a:t>.</a:t>
            </a:r>
          </a:p>
          <a:p>
            <a:pPr algn="ctr"/>
            <a:endParaRPr lang="el-GR" dirty="0"/>
          </a:p>
        </p:txBody>
      </p:sp>
      <p:pic>
        <p:nvPicPr>
          <p:cNvPr id="8" name="Εικόνα 7">
            <a:extLst>
              <a:ext uri="{FF2B5EF4-FFF2-40B4-BE49-F238E27FC236}">
                <a16:creationId xmlns:a16="http://schemas.microsoft.com/office/drawing/2014/main" id="{B7F120EF-E2C0-9043-8E29-174CE4FEDED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32044" y="4031673"/>
            <a:ext cx="889977" cy="2453617"/>
          </a:xfrm>
          <a:prstGeom prst="rect">
            <a:avLst/>
          </a:prstGeom>
        </p:spPr>
      </p:pic>
    </p:spTree>
    <p:extLst>
      <p:ext uri="{BB962C8B-B14F-4D97-AF65-F5344CB8AC3E}">
        <p14:creationId xmlns:p14="http://schemas.microsoft.com/office/powerpoint/2010/main" val="15216603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0575" y="484632"/>
            <a:ext cx="11396749" cy="1609344"/>
          </a:xfrm>
        </p:spPr>
        <p:txBody>
          <a:bodyPr/>
          <a:lstStyle/>
          <a:p>
            <a:r>
              <a:rPr lang="el-GR" dirty="0"/>
              <a:t>Γεωγραφικα διαλεκτικα συνεχη</a:t>
            </a:r>
          </a:p>
        </p:txBody>
      </p:sp>
      <p:sp>
        <p:nvSpPr>
          <p:cNvPr id="3" name="Content Placeholder 2"/>
          <p:cNvSpPr>
            <a:spLocks noGrp="1"/>
          </p:cNvSpPr>
          <p:nvPr>
            <p:ph idx="1"/>
          </p:nvPr>
        </p:nvSpPr>
        <p:spPr>
          <a:xfrm>
            <a:off x="1069848" y="1920240"/>
            <a:ext cx="10058400" cy="4251960"/>
          </a:xfrm>
        </p:spPr>
        <p:txBody>
          <a:bodyPr/>
          <a:lstStyle/>
          <a:p>
            <a:pPr algn="just">
              <a:lnSpc>
                <a:spcPct val="100000"/>
              </a:lnSpc>
            </a:pPr>
            <a:r>
              <a:rPr lang="el-GR" dirty="0"/>
              <a:t>Αν εξετάσουμε τις διαλέκτους που μιλιούνται σε μία περιοχή και σταδιακά μετακινηθούμε προς μία συγκεκριμένη κατεύθυνση, θα εντοπίσουμε γλωσσικές διαφορές μεταξύ των περιοχών (π.χ. στην προφορά, στο λεξιλόγιο, στη μορφολογία, στη σύνταξη, στη σημασία). Οι διαφορές αυτές είναι </a:t>
            </a:r>
            <a:r>
              <a:rPr lang="el-GR" b="1" i="1" dirty="0"/>
              <a:t>συσσωρευτικές</a:t>
            </a:r>
            <a:r>
              <a:rPr lang="el-GR" dirty="0"/>
              <a:t>, </a:t>
            </a:r>
            <a:r>
              <a:rPr lang="el-GR" u="sng" dirty="0"/>
              <a:t>δηλαδή όσο απομακρυνόμαστε από την αφετηρία τόσο μεγαλύτερες οι διαφορές: όσο μεγαλύτερη η γεωγραφική απόσταση, τόσο μεγαλύτερη και η δυσκολία αμοιβαίας κατανόησης μεταξύ των περιοχών:</a:t>
            </a:r>
          </a:p>
          <a:p>
            <a:pPr marL="0" indent="0">
              <a:buNone/>
            </a:pPr>
            <a:endParaRPr lang="el-GR" sz="2800" dirty="0"/>
          </a:p>
          <a:p>
            <a:pPr marL="0" indent="0">
              <a:buNone/>
            </a:pPr>
            <a:endParaRPr lang="el-GR"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423265" y="3965275"/>
            <a:ext cx="4048299" cy="25558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6102947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5637" y="285126"/>
            <a:ext cx="11637818" cy="1609344"/>
          </a:xfrm>
        </p:spPr>
        <p:txBody>
          <a:bodyPr/>
          <a:lstStyle/>
          <a:p>
            <a:r>
              <a:rPr lang="el-GR" dirty="0"/>
              <a:t>Γεωγραφικα διαλεκτικα συνεχη</a:t>
            </a:r>
          </a:p>
        </p:txBody>
      </p:sp>
      <p:sp>
        <p:nvSpPr>
          <p:cNvPr id="3" name="Content Placeholder 2"/>
          <p:cNvSpPr>
            <a:spLocks noGrp="1"/>
          </p:cNvSpPr>
          <p:nvPr>
            <p:ph idx="1"/>
          </p:nvPr>
        </p:nvSpPr>
        <p:spPr>
          <a:xfrm>
            <a:off x="479644" y="2627638"/>
            <a:ext cx="7205010" cy="3623533"/>
          </a:xfrm>
        </p:spPr>
        <p:txBody>
          <a:bodyPr>
            <a:normAutofit fontScale="77500" lnSpcReduction="20000"/>
          </a:bodyPr>
          <a:lstStyle/>
          <a:p>
            <a:pPr algn="just">
              <a:lnSpc>
                <a:spcPct val="160000"/>
              </a:lnSpc>
            </a:pPr>
            <a:r>
              <a:rPr lang="el-GR" dirty="0"/>
              <a:t>Αν οι ομιλητές/</a:t>
            </a:r>
            <a:r>
              <a:rPr lang="el-GR" dirty="0" err="1"/>
              <a:t>τριες</a:t>
            </a:r>
            <a:r>
              <a:rPr lang="el-GR" dirty="0"/>
              <a:t> του χωριού Α καταλαβαίνουν τους κατοίκους του χωριού Β πολύ καλά και τους κατοίκους του Ζ αρκετά καλά, καταλαβαίνουν την ομιλία των κατοίκων του χωριού Ν με μεγάλη δυσκολία ενώ τους κατοίκους του Ω καθόλου. Οι κάτοικοι του χωριού Ν πιθανότατα θα καταλαβαίνουν την ομιλία του Ζ αρκετά καλά ενώ τους κατοίκους του Α και του Ω με δυσκολία. Επομένως, παρόλο που οι διάλεκτοι των χωριών στα άκρα δεν είναι αμοιβαία κατανοητές συνδέονται με μια αλυσίδα αμοιβαίας κατανόησης. Με άλλα λόγια, σε κανένα σημείο δεν διακόπτεται η αλυσίδα ώστε να υπάρχουν γειτονικές διάλεκτοι που να μην είναι αμοιβαία κατανοητές.</a:t>
            </a:r>
          </a:p>
          <a:p>
            <a:pPr marL="0" indent="0">
              <a:buNone/>
            </a:pPr>
            <a:endParaRPr lang="el-GR" sz="2800" dirty="0"/>
          </a:p>
          <a:p>
            <a:pPr marL="0" indent="0">
              <a:buNone/>
            </a:pPr>
            <a:endParaRPr lang="el-GR" dirty="0"/>
          </a:p>
        </p:txBody>
      </p:sp>
      <p:pic>
        <p:nvPicPr>
          <p:cNvPr id="71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266546" y="3180648"/>
            <a:ext cx="3505200" cy="22129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a:extLst>
              <a:ext uri="{FF2B5EF4-FFF2-40B4-BE49-F238E27FC236}">
                <a16:creationId xmlns:a16="http://schemas.microsoft.com/office/drawing/2014/main" id="{8810830B-F9D0-8F46-BB60-3819CE5FFD51}"/>
              </a:ext>
            </a:extLst>
          </p:cNvPr>
          <p:cNvSpPr txBox="1"/>
          <p:nvPr/>
        </p:nvSpPr>
        <p:spPr>
          <a:xfrm>
            <a:off x="931025" y="1571304"/>
            <a:ext cx="10748357" cy="1200329"/>
          </a:xfrm>
          <a:prstGeom prst="rect">
            <a:avLst/>
          </a:prstGeom>
          <a:noFill/>
        </p:spPr>
        <p:txBody>
          <a:bodyPr wrap="square" rtlCol="0">
            <a:spAutoFit/>
          </a:bodyPr>
          <a:lstStyle/>
          <a:p>
            <a:r>
              <a:rPr lang="el-GR" b="1" dirty="0"/>
              <a:t>μετακίνηση προς μία κατεύθυνση, συσσωρευτικές αλλαγές, αλυσίδα αμοιβαίας κατανόησης</a:t>
            </a:r>
          </a:p>
          <a:p>
            <a:endParaRPr lang="el-GR" b="1" dirty="0"/>
          </a:p>
          <a:p>
            <a:pPr algn="ctr"/>
            <a:r>
              <a:rPr lang="el-GR" dirty="0"/>
              <a:t>Α </a:t>
            </a:r>
            <a:r>
              <a:rPr lang="el-GR" dirty="0">
                <a:sym typeface="Wingdings" pitchFamily="2" charset="2"/>
              </a:rPr>
              <a:t></a:t>
            </a:r>
            <a:r>
              <a:rPr lang="el-GR" dirty="0"/>
              <a:t> Β </a:t>
            </a:r>
            <a:r>
              <a:rPr lang="el-GR" dirty="0">
                <a:sym typeface="Wingdings" pitchFamily="2" charset="2"/>
              </a:rPr>
              <a:t></a:t>
            </a:r>
            <a:r>
              <a:rPr lang="el-GR" dirty="0"/>
              <a:t> Γ </a:t>
            </a:r>
            <a:r>
              <a:rPr lang="el-GR" dirty="0">
                <a:sym typeface="Wingdings" pitchFamily="2" charset="2"/>
              </a:rPr>
              <a:t></a:t>
            </a:r>
            <a:r>
              <a:rPr lang="el-GR" dirty="0"/>
              <a:t> Δ </a:t>
            </a:r>
            <a:r>
              <a:rPr lang="el-GR" dirty="0">
                <a:sym typeface="Wingdings" pitchFamily="2" charset="2"/>
              </a:rPr>
              <a:t></a:t>
            </a:r>
            <a:r>
              <a:rPr lang="el-GR" dirty="0"/>
              <a:t>Ε </a:t>
            </a:r>
            <a:r>
              <a:rPr lang="el-GR" dirty="0">
                <a:sym typeface="Wingdings" pitchFamily="2" charset="2"/>
              </a:rPr>
              <a:t></a:t>
            </a:r>
            <a:r>
              <a:rPr lang="el-GR" dirty="0"/>
              <a:t> Ζ </a:t>
            </a:r>
            <a:r>
              <a:rPr lang="el-GR" dirty="0">
                <a:sym typeface="Wingdings" pitchFamily="2" charset="2"/>
              </a:rPr>
              <a:t></a:t>
            </a:r>
            <a:r>
              <a:rPr lang="el-GR" dirty="0"/>
              <a:t> ....Ν</a:t>
            </a:r>
            <a:r>
              <a:rPr lang="el-GR" dirty="0">
                <a:sym typeface="Wingdings" pitchFamily="2" charset="2"/>
              </a:rPr>
              <a:t></a:t>
            </a:r>
            <a:r>
              <a:rPr lang="el-GR" dirty="0"/>
              <a:t>.... </a:t>
            </a:r>
            <a:r>
              <a:rPr lang="el-GR" dirty="0">
                <a:sym typeface="Wingdings" pitchFamily="2" charset="2"/>
              </a:rPr>
              <a:t></a:t>
            </a:r>
            <a:r>
              <a:rPr lang="el-GR" dirty="0"/>
              <a:t> Ω</a:t>
            </a:r>
          </a:p>
          <a:p>
            <a:endParaRPr lang="el-GR" dirty="0"/>
          </a:p>
        </p:txBody>
      </p:sp>
    </p:spTree>
    <p:extLst>
      <p:ext uri="{BB962C8B-B14F-4D97-AF65-F5344CB8AC3E}">
        <p14:creationId xmlns:p14="http://schemas.microsoft.com/office/powerpoint/2010/main" val="84637407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Γεωγραφικα διαλεκτικα συνεχη</a:t>
            </a:r>
          </a:p>
        </p:txBody>
      </p:sp>
      <p:sp>
        <p:nvSpPr>
          <p:cNvPr id="3" name="Content Placeholder 2"/>
          <p:cNvSpPr>
            <a:spLocks noGrp="1"/>
          </p:cNvSpPr>
          <p:nvPr>
            <p:ph idx="1"/>
          </p:nvPr>
        </p:nvSpPr>
        <p:spPr/>
        <p:txBody>
          <a:bodyPr>
            <a:normAutofit/>
          </a:bodyPr>
          <a:lstStyle/>
          <a:p>
            <a:r>
              <a:rPr lang="el-GR" sz="2400" b="1" dirty="0"/>
              <a:t>Ας υποθέσουμε ότι ξεκινάτε από το Βερολίνο για να περπατήσετε ως το Άμστερνταμ, καλύπτοντας περίπου 10 μίλια την ημέρα. Να είστε σίγουροι ότι αυτοί που θα σας παρέχουν πρωινό κάθε πρωί μπορούν να καταλάβουν (και να γίνουν κατανοητοί από) αυτούς που θα σας σερβίρουν φαγητό το απόγευμα.</a:t>
            </a:r>
          </a:p>
          <a:p>
            <a:pPr marL="0" indent="0">
              <a:buNone/>
            </a:pPr>
            <a:r>
              <a:rPr lang="el-GR" dirty="0"/>
              <a:t>                     Stephen Anderson, Linguistic Society of America</a:t>
            </a:r>
          </a:p>
          <a:p>
            <a:endParaRPr lang="el-GR" dirty="0"/>
          </a:p>
        </p:txBody>
      </p:sp>
    </p:spTree>
    <p:extLst>
      <p:ext uri="{BB962C8B-B14F-4D97-AF65-F5344CB8AC3E}">
        <p14:creationId xmlns:p14="http://schemas.microsoft.com/office/powerpoint/2010/main" val="27803816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Γεωγραφικα διαλεκτικα συνεχη</a:t>
            </a:r>
            <a:endParaRPr lang="en-GB" dirty="0"/>
          </a:p>
        </p:txBody>
      </p:sp>
      <p:sp>
        <p:nvSpPr>
          <p:cNvPr id="3" name="Content Placeholder 2"/>
          <p:cNvSpPr>
            <a:spLocks noGrp="1"/>
          </p:cNvSpPr>
          <p:nvPr>
            <p:ph idx="1"/>
          </p:nvPr>
        </p:nvSpPr>
        <p:spPr/>
        <p:txBody>
          <a:bodyPr>
            <a:normAutofit/>
          </a:bodyPr>
          <a:lstStyle/>
          <a:p>
            <a:r>
              <a:rPr lang="el-GR" sz="2400" b="1" dirty="0"/>
              <a:t>Ωστόσο, οι Γερμανοί ομιλητές/τριες στην αρχή του ταξιδιού σας και οι Ολλανδοί ομιλητές/τριες στο τέλος του ταξιδιού θα δυσκολεύονταν πολύ περισσότερο (να κατανοήσουν ο ένας τον άλλον) και σίγουρα θα θεωρούσαν τους εαυτούς τους ομιλητές/τριες δύο αρκετά διακριτών γλωσσών.</a:t>
            </a:r>
            <a:endParaRPr lang="en-GB" sz="2400" b="1" dirty="0"/>
          </a:p>
        </p:txBody>
      </p:sp>
      <p:sp>
        <p:nvSpPr>
          <p:cNvPr id="4" name="Rectangle 3"/>
          <p:cNvSpPr/>
          <p:nvPr/>
        </p:nvSpPr>
        <p:spPr>
          <a:xfrm>
            <a:off x="5181600" y="5105400"/>
            <a:ext cx="6096000" cy="400110"/>
          </a:xfrm>
          <a:prstGeom prst="rect">
            <a:avLst/>
          </a:prstGeom>
        </p:spPr>
        <p:txBody>
          <a:bodyPr>
            <a:spAutoFit/>
          </a:bodyPr>
          <a:lstStyle/>
          <a:p>
            <a:r>
              <a:rPr lang="el-GR" sz="2000" dirty="0">
                <a:solidFill>
                  <a:prstClr val="black"/>
                </a:solidFill>
              </a:rPr>
              <a:t> Stephen Anderson, Linguistic Society of America</a:t>
            </a:r>
            <a:endParaRPr lang="en-GB" dirty="0">
              <a:solidFill>
                <a:prstClr val="black"/>
              </a:solidFill>
            </a:endParaRPr>
          </a:p>
        </p:txBody>
      </p:sp>
    </p:spTree>
    <p:extLst>
      <p:ext uri="{BB962C8B-B14F-4D97-AF65-F5344CB8AC3E}">
        <p14:creationId xmlns:p14="http://schemas.microsoft.com/office/powerpoint/2010/main" val="358820451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49135" y="310065"/>
            <a:ext cx="10845615" cy="1609344"/>
          </a:xfrm>
        </p:spPr>
        <p:txBody>
          <a:bodyPr/>
          <a:lstStyle/>
          <a:p>
            <a:r>
              <a:rPr lang="el-GR" dirty="0"/>
              <a:t>Γεωγραφικα διαλεκτικα συνεχη</a:t>
            </a:r>
          </a:p>
        </p:txBody>
      </p:sp>
      <p:pic>
        <p:nvPicPr>
          <p:cNvPr id="9218"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588357" y="1678854"/>
            <a:ext cx="3784138" cy="4431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5"/>
          <p:cNvSpPr>
            <a:spLocks noGrp="1"/>
          </p:cNvSpPr>
          <p:nvPr>
            <p:ph sz="half" idx="2"/>
          </p:nvPr>
        </p:nvSpPr>
        <p:spPr>
          <a:xfrm>
            <a:off x="5066607" y="3067397"/>
            <a:ext cx="4754880" cy="3977640"/>
          </a:xfrm>
        </p:spPr>
        <p:txBody>
          <a:bodyPr>
            <a:normAutofit/>
          </a:bodyPr>
          <a:lstStyle/>
          <a:p>
            <a:pPr marL="0" indent="0">
              <a:buNone/>
            </a:pPr>
            <a:r>
              <a:rPr lang="el-GR" b="1" dirty="0"/>
              <a:t>ευρωπαϊκά διαλεκτικά συνεχή</a:t>
            </a:r>
          </a:p>
          <a:p>
            <a:pPr marL="0" indent="0">
              <a:buNone/>
            </a:pPr>
            <a:endParaRPr lang="el-GR" dirty="0"/>
          </a:p>
          <a:p>
            <a:r>
              <a:rPr lang="el-GR" b="1" dirty="0"/>
              <a:t>δυτικορομανικό </a:t>
            </a:r>
          </a:p>
          <a:p>
            <a:r>
              <a:rPr lang="el-GR" b="1" dirty="0"/>
              <a:t>δυτικογερμανικό</a:t>
            </a:r>
          </a:p>
          <a:p>
            <a:r>
              <a:rPr lang="el-GR" b="1" dirty="0"/>
              <a:t>σκανδιναβικό</a:t>
            </a:r>
          </a:p>
          <a:p>
            <a:r>
              <a:rPr lang="el-GR" b="1" dirty="0"/>
              <a:t>βορειοσλαβικό</a:t>
            </a:r>
          </a:p>
          <a:p>
            <a:r>
              <a:rPr lang="el-GR" b="1" dirty="0"/>
              <a:t>νοτιοσλαβικό </a:t>
            </a:r>
          </a:p>
        </p:txBody>
      </p:sp>
      <p:sp>
        <p:nvSpPr>
          <p:cNvPr id="2" name="TextBox 1">
            <a:extLst>
              <a:ext uri="{FF2B5EF4-FFF2-40B4-BE49-F238E27FC236}">
                <a16:creationId xmlns:a16="http://schemas.microsoft.com/office/drawing/2014/main" id="{A98B454D-85DD-624A-8E9D-5DFDC658A657}"/>
              </a:ext>
            </a:extLst>
          </p:cNvPr>
          <p:cNvSpPr txBox="1"/>
          <p:nvPr/>
        </p:nvSpPr>
        <p:spPr>
          <a:xfrm>
            <a:off x="4455623" y="1590069"/>
            <a:ext cx="7223760" cy="1477328"/>
          </a:xfrm>
          <a:prstGeom prst="rect">
            <a:avLst/>
          </a:prstGeom>
          <a:noFill/>
        </p:spPr>
        <p:txBody>
          <a:bodyPr wrap="square" rtlCol="0">
            <a:spAutoFit/>
          </a:bodyPr>
          <a:lstStyle/>
          <a:p>
            <a:pPr algn="just"/>
            <a:r>
              <a:rPr lang="el-GR" dirty="0"/>
              <a:t>Το ερώτημα που τίθεται είναι εάν η περίπτωση των διαλεκτικών συνεχών είναι κάτι σπάνιο. Θα λέγαμε ότι είναι μάλλον το αντίθετο. Έχει ενδιαφέρον ότι ολόκληρη η Ευρώπη χαρακτηρίζεται από την ύπαρξη πέντε διαλεκτικών συνεχών.</a:t>
            </a:r>
          </a:p>
          <a:p>
            <a:endParaRPr lang="el-GR" dirty="0"/>
          </a:p>
        </p:txBody>
      </p:sp>
    </p:spTree>
    <p:extLst>
      <p:ext uri="{BB962C8B-B14F-4D97-AF65-F5344CB8AC3E}">
        <p14:creationId xmlns:p14="http://schemas.microsoft.com/office/powerpoint/2010/main" val="349745532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0698" y="0"/>
            <a:ext cx="10845615" cy="1421476"/>
          </a:xfrm>
        </p:spPr>
        <p:txBody>
          <a:bodyPr/>
          <a:lstStyle/>
          <a:p>
            <a:r>
              <a:rPr lang="el-GR" dirty="0"/>
              <a:t>Γεωγραφικα διαλεκτικα συνεχη</a:t>
            </a:r>
          </a:p>
        </p:txBody>
      </p:sp>
      <p:pic>
        <p:nvPicPr>
          <p:cNvPr id="9218"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588357" y="1678854"/>
            <a:ext cx="3784138" cy="4431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5"/>
          <p:cNvSpPr>
            <a:spLocks noGrp="1"/>
          </p:cNvSpPr>
          <p:nvPr>
            <p:ph sz="half" idx="2"/>
          </p:nvPr>
        </p:nvSpPr>
        <p:spPr>
          <a:xfrm>
            <a:off x="4734098" y="1905534"/>
            <a:ext cx="6953596" cy="3977640"/>
          </a:xfrm>
        </p:spPr>
        <p:txBody>
          <a:bodyPr>
            <a:normAutofit fontScale="92500" lnSpcReduction="20000"/>
          </a:bodyPr>
          <a:lstStyle/>
          <a:p>
            <a:pPr algn="ctr"/>
            <a:r>
              <a:rPr lang="el-GR" sz="2700" b="1" i="1" dirty="0" err="1"/>
              <a:t>δυτικορομανικό</a:t>
            </a:r>
            <a:r>
              <a:rPr lang="el-GR" sz="2700" b="1" i="1" dirty="0"/>
              <a:t> διαλεκτικό συνεχές</a:t>
            </a:r>
            <a:r>
              <a:rPr lang="el-GR" sz="2700" b="1" dirty="0"/>
              <a:t> </a:t>
            </a:r>
          </a:p>
          <a:p>
            <a:pPr algn="just">
              <a:lnSpc>
                <a:spcPct val="150000"/>
              </a:lnSpc>
            </a:pPr>
            <a:r>
              <a:rPr lang="el-GR" dirty="0"/>
              <a:t>(εκτείνεται από τις πορτογαλικές ακτές ως το κέντρο του Βελγίου), περιλαμβάνει τις πρότυπες ποικιλίες της γαλλικής, της ιταλικής, της </a:t>
            </a:r>
            <a:r>
              <a:rPr lang="el-GR" dirty="0" err="1"/>
              <a:t>καταλανικής</a:t>
            </a:r>
            <a:r>
              <a:rPr lang="el-GR" dirty="0"/>
              <a:t>, της ισπανικής και της πορτογαλικής και τις διαλέκτους τους, παρόλο που οι πρότυπες ποικιλίες δεν είναι μεταξύ τους αμοιβαία κατανοητές, οι επαρχιακές διάλεκτοι των γλωσσών αυτών αποτελούν μέρος μιας διαλεκτικής γλωσσικής αλυσίδας, για παράδειγμα οι κάτοικοι στα σύνορα Πορτογαλίας – Ισπανίας </a:t>
            </a:r>
            <a:r>
              <a:rPr lang="el-GR" dirty="0" err="1"/>
              <a:t>αλληλοκατανοούνται</a:t>
            </a:r>
            <a:r>
              <a:rPr lang="el-GR" dirty="0"/>
              <a:t>)</a:t>
            </a:r>
          </a:p>
        </p:txBody>
      </p:sp>
      <p:sp>
        <p:nvSpPr>
          <p:cNvPr id="2" name="TextBox 1">
            <a:extLst>
              <a:ext uri="{FF2B5EF4-FFF2-40B4-BE49-F238E27FC236}">
                <a16:creationId xmlns:a16="http://schemas.microsoft.com/office/drawing/2014/main" id="{A98B454D-85DD-624A-8E9D-5DFDC658A657}"/>
              </a:ext>
            </a:extLst>
          </p:cNvPr>
          <p:cNvSpPr txBox="1"/>
          <p:nvPr/>
        </p:nvSpPr>
        <p:spPr>
          <a:xfrm>
            <a:off x="2726576" y="1098310"/>
            <a:ext cx="7223760" cy="646331"/>
          </a:xfrm>
          <a:prstGeom prst="rect">
            <a:avLst/>
          </a:prstGeom>
          <a:noFill/>
        </p:spPr>
        <p:txBody>
          <a:bodyPr wrap="square" rtlCol="0">
            <a:spAutoFit/>
          </a:bodyPr>
          <a:lstStyle/>
          <a:p>
            <a:r>
              <a:rPr lang="el-GR" dirty="0"/>
              <a:t>Παραδείγματα γεωγραφικών διαλεκτικών συνεχών της Ευρώπης:</a:t>
            </a:r>
          </a:p>
          <a:p>
            <a:endParaRPr lang="el-GR" dirty="0"/>
          </a:p>
        </p:txBody>
      </p:sp>
    </p:spTree>
    <p:extLst>
      <p:ext uri="{BB962C8B-B14F-4D97-AF65-F5344CB8AC3E}">
        <p14:creationId xmlns:p14="http://schemas.microsoft.com/office/powerpoint/2010/main" val="3126694687"/>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0698" y="0"/>
            <a:ext cx="10845615" cy="1421476"/>
          </a:xfrm>
        </p:spPr>
        <p:txBody>
          <a:bodyPr/>
          <a:lstStyle/>
          <a:p>
            <a:r>
              <a:rPr lang="el-GR" dirty="0"/>
              <a:t>Γεωγραφικα διαλεκτικα συνεχη</a:t>
            </a:r>
          </a:p>
        </p:txBody>
      </p:sp>
      <p:pic>
        <p:nvPicPr>
          <p:cNvPr id="9218" name="Picture 2"/>
          <p:cNvPicPr>
            <a:picLocks noGrp="1" noChangeAspect="1" noChangeArrowheads="1"/>
          </p:cNvPicPr>
          <p:nvPr>
            <p:ph sz="half" idx="1"/>
          </p:nvPr>
        </p:nvPicPr>
        <p:blipFill>
          <a:blip r:embed="rId2" cstate="print">
            <a:extLst>
              <a:ext uri="{28A0092B-C50C-407E-A947-70E740481C1C}">
                <a14:useLocalDpi xmlns:a14="http://schemas.microsoft.com/office/drawing/2010/main" val="0"/>
              </a:ext>
            </a:extLst>
          </a:blip>
          <a:srcRect/>
          <a:stretch>
            <a:fillRect/>
          </a:stretch>
        </p:blipFill>
        <p:spPr bwMode="auto">
          <a:xfrm>
            <a:off x="588357" y="1678854"/>
            <a:ext cx="3784138" cy="4431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Content Placeholder 5"/>
          <p:cNvSpPr>
            <a:spLocks noGrp="1"/>
          </p:cNvSpPr>
          <p:nvPr>
            <p:ph sz="half" idx="2"/>
          </p:nvPr>
        </p:nvSpPr>
        <p:spPr>
          <a:xfrm>
            <a:off x="4734098" y="1905534"/>
            <a:ext cx="6953596" cy="3977640"/>
          </a:xfrm>
        </p:spPr>
        <p:txBody>
          <a:bodyPr>
            <a:normAutofit/>
          </a:bodyPr>
          <a:lstStyle/>
          <a:p>
            <a:pPr algn="ctr"/>
            <a:r>
              <a:rPr lang="el-GR" sz="2500" b="1" i="1" dirty="0"/>
              <a:t>δυτικογερμανικό διαλεκτικό συνεχές</a:t>
            </a:r>
            <a:r>
              <a:rPr lang="el-GR" sz="2500" b="1" dirty="0"/>
              <a:t> </a:t>
            </a:r>
            <a:endParaRPr lang="el-GR" b="1" dirty="0"/>
          </a:p>
          <a:p>
            <a:pPr algn="just">
              <a:lnSpc>
                <a:spcPct val="150000"/>
              </a:lnSpc>
            </a:pPr>
            <a:r>
              <a:rPr lang="el-GR" dirty="0"/>
              <a:t>(πρότυπες ποικιλίες και διάλεκτοι της γερμανικής, της ολλανδικής και της φλαμανδικής)</a:t>
            </a:r>
          </a:p>
        </p:txBody>
      </p:sp>
      <p:sp>
        <p:nvSpPr>
          <p:cNvPr id="2" name="TextBox 1">
            <a:extLst>
              <a:ext uri="{FF2B5EF4-FFF2-40B4-BE49-F238E27FC236}">
                <a16:creationId xmlns:a16="http://schemas.microsoft.com/office/drawing/2014/main" id="{A98B454D-85DD-624A-8E9D-5DFDC658A657}"/>
              </a:ext>
            </a:extLst>
          </p:cNvPr>
          <p:cNvSpPr txBox="1"/>
          <p:nvPr/>
        </p:nvSpPr>
        <p:spPr>
          <a:xfrm>
            <a:off x="2726576" y="1098310"/>
            <a:ext cx="7223760" cy="646331"/>
          </a:xfrm>
          <a:prstGeom prst="rect">
            <a:avLst/>
          </a:prstGeom>
          <a:noFill/>
        </p:spPr>
        <p:txBody>
          <a:bodyPr wrap="square" rtlCol="0">
            <a:spAutoFit/>
          </a:bodyPr>
          <a:lstStyle/>
          <a:p>
            <a:r>
              <a:rPr lang="el-GR" dirty="0"/>
              <a:t>Παραδείγματα γεωγραφικών διαλεκτικών συνεχών της Ευρώπης:</a:t>
            </a:r>
          </a:p>
          <a:p>
            <a:endParaRPr lang="el-GR" dirty="0"/>
          </a:p>
        </p:txBody>
      </p:sp>
      <p:pic>
        <p:nvPicPr>
          <p:cNvPr id="7" name="Θέση περιεχομένου 7">
            <a:extLst>
              <a:ext uri="{FF2B5EF4-FFF2-40B4-BE49-F238E27FC236}">
                <a16:creationId xmlns:a16="http://schemas.microsoft.com/office/drawing/2014/main" id="{FAC3E129-F9DC-074F-8D44-0BF0624981F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569527" y="3585311"/>
            <a:ext cx="4181302" cy="3073184"/>
          </a:xfrm>
          <a:prstGeom prst="rect">
            <a:avLst/>
          </a:prstGeom>
        </p:spPr>
      </p:pic>
    </p:spTree>
    <p:extLst>
      <p:ext uri="{BB962C8B-B14F-4D97-AF65-F5344CB8AC3E}">
        <p14:creationId xmlns:p14="http://schemas.microsoft.com/office/powerpoint/2010/main" val="127949773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ΔΙΑΛΕΚΤΟΛΟΓΙΑ</a:t>
            </a:r>
            <a:endParaRPr lang="en-GB" dirty="0"/>
          </a:p>
        </p:txBody>
      </p:sp>
      <p:sp>
        <p:nvSpPr>
          <p:cNvPr id="3" name="Content Placeholder 2"/>
          <p:cNvSpPr>
            <a:spLocks noGrp="1"/>
          </p:cNvSpPr>
          <p:nvPr>
            <p:ph idx="1"/>
          </p:nvPr>
        </p:nvSpPr>
        <p:spPr/>
        <p:txBody>
          <a:bodyPr/>
          <a:lstStyle/>
          <a:p>
            <a:pPr marL="0" indent="0">
              <a:buNone/>
            </a:pPr>
            <a:r>
              <a:rPr lang="el-GR" dirty="0"/>
              <a:t>Η Διαλεκτολογία συνδιαλέγεται και με άλλους γλωσσολογικούς κλάδους, όπως</a:t>
            </a:r>
          </a:p>
          <a:p>
            <a:r>
              <a:rPr lang="el-GR" dirty="0"/>
              <a:t> την Κοινωνιογλωσσολογία</a:t>
            </a:r>
          </a:p>
          <a:p>
            <a:r>
              <a:rPr lang="el-GR" dirty="0"/>
              <a:t>την Ιστορική Γλωσσολογία</a:t>
            </a:r>
          </a:p>
          <a:p>
            <a:r>
              <a:rPr lang="el-GR" dirty="0"/>
              <a:t>την Φωνητική / Φωνολογία</a:t>
            </a:r>
          </a:p>
          <a:p>
            <a:r>
              <a:rPr lang="el-GR" dirty="0"/>
              <a:t>τη Μορφολογία (βλ. Μορφοφωνολογία ΝΕ διαλέκτων)</a:t>
            </a:r>
            <a:endParaRPr lang="en-GB" dirty="0"/>
          </a:p>
        </p:txBody>
      </p:sp>
    </p:spTree>
    <p:extLst>
      <p:ext uri="{BB962C8B-B14F-4D97-AF65-F5344CB8AC3E}">
        <p14:creationId xmlns:p14="http://schemas.microsoft.com/office/powerpoint/2010/main" val="387270250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0698" y="0"/>
            <a:ext cx="10845615" cy="1421476"/>
          </a:xfrm>
        </p:spPr>
        <p:txBody>
          <a:bodyPr/>
          <a:lstStyle/>
          <a:p>
            <a:r>
              <a:rPr lang="el-GR" dirty="0"/>
              <a:t>Γεωγραφικα διαλεκτικα συνεχη</a:t>
            </a:r>
          </a:p>
        </p:txBody>
      </p:sp>
      <p:sp>
        <p:nvSpPr>
          <p:cNvPr id="6" name="Content Placeholder 5"/>
          <p:cNvSpPr>
            <a:spLocks noGrp="1"/>
          </p:cNvSpPr>
          <p:nvPr>
            <p:ph sz="half" idx="2"/>
          </p:nvPr>
        </p:nvSpPr>
        <p:spPr>
          <a:xfrm>
            <a:off x="4734098" y="1905534"/>
            <a:ext cx="6953596" cy="3977640"/>
          </a:xfrm>
        </p:spPr>
        <p:txBody>
          <a:bodyPr>
            <a:normAutofit/>
          </a:bodyPr>
          <a:lstStyle/>
          <a:p>
            <a:pPr algn="ctr"/>
            <a:r>
              <a:rPr lang="el-GR" sz="2500" b="1" i="1" dirty="0"/>
              <a:t>σκανδιναβικό διαλεκτικό συνεχές</a:t>
            </a:r>
            <a:r>
              <a:rPr lang="el-GR" sz="2500" b="1" dirty="0"/>
              <a:t> </a:t>
            </a:r>
          </a:p>
          <a:p>
            <a:pPr algn="ctr"/>
            <a:endParaRPr lang="el-GR" b="1" dirty="0"/>
          </a:p>
          <a:p>
            <a:r>
              <a:rPr lang="el-GR" dirty="0"/>
              <a:t>(διάλεκτοι της νορβηγικής, της σουηδικής και της δανικής)</a:t>
            </a:r>
          </a:p>
        </p:txBody>
      </p:sp>
      <p:sp>
        <p:nvSpPr>
          <p:cNvPr id="2" name="TextBox 1">
            <a:extLst>
              <a:ext uri="{FF2B5EF4-FFF2-40B4-BE49-F238E27FC236}">
                <a16:creationId xmlns:a16="http://schemas.microsoft.com/office/drawing/2014/main" id="{A98B454D-85DD-624A-8E9D-5DFDC658A657}"/>
              </a:ext>
            </a:extLst>
          </p:cNvPr>
          <p:cNvSpPr txBox="1"/>
          <p:nvPr/>
        </p:nvSpPr>
        <p:spPr>
          <a:xfrm>
            <a:off x="2726576" y="1098310"/>
            <a:ext cx="7223760" cy="646331"/>
          </a:xfrm>
          <a:prstGeom prst="rect">
            <a:avLst/>
          </a:prstGeom>
          <a:noFill/>
        </p:spPr>
        <p:txBody>
          <a:bodyPr wrap="square" rtlCol="0">
            <a:spAutoFit/>
          </a:bodyPr>
          <a:lstStyle/>
          <a:p>
            <a:r>
              <a:rPr lang="el-GR" dirty="0"/>
              <a:t>Παραδείγματα γεωγραφικών διαλεκτικών συνεχών της Ευρώπης:</a:t>
            </a:r>
          </a:p>
          <a:p>
            <a:endParaRPr lang="el-GR" dirty="0"/>
          </a:p>
        </p:txBody>
      </p:sp>
      <p:pic>
        <p:nvPicPr>
          <p:cNvPr id="8" name="Θέση περιεχομένου 7">
            <a:extLst>
              <a:ext uri="{FF2B5EF4-FFF2-40B4-BE49-F238E27FC236}">
                <a16:creationId xmlns:a16="http://schemas.microsoft.com/office/drawing/2014/main" id="{E273BABE-9E3A-5F48-B497-71800A9AE1A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777345" y="3399146"/>
            <a:ext cx="4002580" cy="3076468"/>
          </a:xfrm>
        </p:spPr>
      </p:pic>
      <p:pic>
        <p:nvPicPr>
          <p:cNvPr id="10" name="Picture 2">
            <a:extLst>
              <a:ext uri="{FF2B5EF4-FFF2-40B4-BE49-F238E27FC236}">
                <a16:creationId xmlns:a16="http://schemas.microsoft.com/office/drawing/2014/main" id="{B4A2AC96-A14F-C34E-9430-749D72C4FD4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357" y="1678854"/>
            <a:ext cx="3784138" cy="4431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4921808"/>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0698" y="0"/>
            <a:ext cx="10845615" cy="1421476"/>
          </a:xfrm>
        </p:spPr>
        <p:txBody>
          <a:bodyPr/>
          <a:lstStyle/>
          <a:p>
            <a:r>
              <a:rPr lang="el-GR" dirty="0"/>
              <a:t>Γεωγραφικα διαλεκτικα συνεχη</a:t>
            </a:r>
          </a:p>
        </p:txBody>
      </p:sp>
      <p:sp>
        <p:nvSpPr>
          <p:cNvPr id="6" name="Content Placeholder 5"/>
          <p:cNvSpPr>
            <a:spLocks noGrp="1"/>
          </p:cNvSpPr>
          <p:nvPr>
            <p:ph sz="half" idx="2"/>
          </p:nvPr>
        </p:nvSpPr>
        <p:spPr>
          <a:xfrm>
            <a:off x="4734098" y="1905534"/>
            <a:ext cx="6953596" cy="3977640"/>
          </a:xfrm>
        </p:spPr>
        <p:txBody>
          <a:bodyPr>
            <a:normAutofit/>
          </a:bodyPr>
          <a:lstStyle/>
          <a:p>
            <a:pPr algn="ctr"/>
            <a:r>
              <a:rPr lang="el-GR" sz="2500" b="1" i="1" dirty="0" err="1"/>
              <a:t>βορειοσλαβικό</a:t>
            </a:r>
            <a:r>
              <a:rPr lang="el-GR" sz="2500" b="1" i="1" dirty="0"/>
              <a:t> διαλεκτικό συνεχές</a:t>
            </a:r>
            <a:r>
              <a:rPr lang="el-GR" sz="2500" b="1" dirty="0"/>
              <a:t> </a:t>
            </a:r>
          </a:p>
          <a:p>
            <a:pPr algn="just">
              <a:lnSpc>
                <a:spcPct val="150000"/>
              </a:lnSpc>
            </a:pPr>
            <a:r>
              <a:rPr lang="el-GR" dirty="0"/>
              <a:t>(πρότυπες ποικιλίες και διάλεκτοι της ρωσικής, της ουκρανικής, της πολωνικής, της τσεχικής και της σλοβακικής)</a:t>
            </a:r>
          </a:p>
        </p:txBody>
      </p:sp>
      <p:sp>
        <p:nvSpPr>
          <p:cNvPr id="2" name="TextBox 1">
            <a:extLst>
              <a:ext uri="{FF2B5EF4-FFF2-40B4-BE49-F238E27FC236}">
                <a16:creationId xmlns:a16="http://schemas.microsoft.com/office/drawing/2014/main" id="{A98B454D-85DD-624A-8E9D-5DFDC658A657}"/>
              </a:ext>
            </a:extLst>
          </p:cNvPr>
          <p:cNvSpPr txBox="1"/>
          <p:nvPr/>
        </p:nvSpPr>
        <p:spPr>
          <a:xfrm>
            <a:off x="2726576" y="1098310"/>
            <a:ext cx="7223760" cy="646331"/>
          </a:xfrm>
          <a:prstGeom prst="rect">
            <a:avLst/>
          </a:prstGeom>
          <a:noFill/>
        </p:spPr>
        <p:txBody>
          <a:bodyPr wrap="square" rtlCol="0">
            <a:spAutoFit/>
          </a:bodyPr>
          <a:lstStyle/>
          <a:p>
            <a:r>
              <a:rPr lang="el-GR" dirty="0"/>
              <a:t>Παραδείγματα γεωγραφικών διαλεκτικών συνεχών της Ευρώπης:</a:t>
            </a:r>
          </a:p>
          <a:p>
            <a:endParaRPr lang="el-GR" dirty="0"/>
          </a:p>
        </p:txBody>
      </p:sp>
      <p:pic>
        <p:nvPicPr>
          <p:cNvPr id="8" name="Θέση περιεχομένου 7">
            <a:extLst>
              <a:ext uri="{FF2B5EF4-FFF2-40B4-BE49-F238E27FC236}">
                <a16:creationId xmlns:a16="http://schemas.microsoft.com/office/drawing/2014/main" id="{E273BABE-9E3A-5F48-B497-71800A9AE1A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7115694" y="3540462"/>
            <a:ext cx="4002580" cy="3076468"/>
          </a:xfrm>
        </p:spPr>
      </p:pic>
      <p:pic>
        <p:nvPicPr>
          <p:cNvPr id="10" name="Picture 2">
            <a:extLst>
              <a:ext uri="{FF2B5EF4-FFF2-40B4-BE49-F238E27FC236}">
                <a16:creationId xmlns:a16="http://schemas.microsoft.com/office/drawing/2014/main" id="{B4A2AC96-A14F-C34E-9430-749D72C4FD4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357" y="1678854"/>
            <a:ext cx="3784138" cy="4431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87472091"/>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390698" y="0"/>
            <a:ext cx="10845615" cy="1421476"/>
          </a:xfrm>
        </p:spPr>
        <p:txBody>
          <a:bodyPr/>
          <a:lstStyle/>
          <a:p>
            <a:r>
              <a:rPr lang="el-GR" dirty="0"/>
              <a:t>Γεωγραφικα διαλεκτικα συνεχη</a:t>
            </a:r>
          </a:p>
        </p:txBody>
      </p:sp>
      <p:sp>
        <p:nvSpPr>
          <p:cNvPr id="6" name="Content Placeholder 5"/>
          <p:cNvSpPr>
            <a:spLocks noGrp="1"/>
          </p:cNvSpPr>
          <p:nvPr>
            <p:ph sz="half" idx="2"/>
          </p:nvPr>
        </p:nvSpPr>
        <p:spPr>
          <a:xfrm>
            <a:off x="4734098" y="1905534"/>
            <a:ext cx="6953596" cy="3977640"/>
          </a:xfrm>
        </p:spPr>
        <p:txBody>
          <a:bodyPr>
            <a:normAutofit/>
          </a:bodyPr>
          <a:lstStyle/>
          <a:p>
            <a:pPr algn="ctr"/>
            <a:r>
              <a:rPr lang="el-GR" sz="2500" b="1" i="1" dirty="0" err="1"/>
              <a:t>νοτιοσλαβικό</a:t>
            </a:r>
            <a:r>
              <a:rPr lang="el-GR" sz="2500" b="1" i="1" dirty="0"/>
              <a:t> συνεχές</a:t>
            </a:r>
            <a:r>
              <a:rPr lang="el-GR" sz="2500" b="1" dirty="0"/>
              <a:t> </a:t>
            </a:r>
          </a:p>
          <a:p>
            <a:pPr>
              <a:lnSpc>
                <a:spcPct val="150000"/>
              </a:lnSpc>
            </a:pPr>
            <a:r>
              <a:rPr lang="el-GR" dirty="0"/>
              <a:t>(πρότυπες ποικιλίες και διάλεκτοι της σλοβενικής, της σερβικής, της κροατικής, της ΠΓΔΜ και της βουλγαρικής)</a:t>
            </a:r>
          </a:p>
        </p:txBody>
      </p:sp>
      <p:sp>
        <p:nvSpPr>
          <p:cNvPr id="2" name="TextBox 1">
            <a:extLst>
              <a:ext uri="{FF2B5EF4-FFF2-40B4-BE49-F238E27FC236}">
                <a16:creationId xmlns:a16="http://schemas.microsoft.com/office/drawing/2014/main" id="{A98B454D-85DD-624A-8E9D-5DFDC658A657}"/>
              </a:ext>
            </a:extLst>
          </p:cNvPr>
          <p:cNvSpPr txBox="1"/>
          <p:nvPr/>
        </p:nvSpPr>
        <p:spPr>
          <a:xfrm>
            <a:off x="2726576" y="1098310"/>
            <a:ext cx="7223760" cy="646331"/>
          </a:xfrm>
          <a:prstGeom prst="rect">
            <a:avLst/>
          </a:prstGeom>
          <a:noFill/>
        </p:spPr>
        <p:txBody>
          <a:bodyPr wrap="square" rtlCol="0">
            <a:spAutoFit/>
          </a:bodyPr>
          <a:lstStyle/>
          <a:p>
            <a:r>
              <a:rPr lang="el-GR" dirty="0"/>
              <a:t>Παραδείγματα γεωγραφικών διαλεκτικών συνεχών της Ευρώπης:</a:t>
            </a:r>
          </a:p>
          <a:p>
            <a:endParaRPr lang="el-GR" dirty="0"/>
          </a:p>
        </p:txBody>
      </p:sp>
      <p:pic>
        <p:nvPicPr>
          <p:cNvPr id="8" name="Θέση περιεχομένου 7">
            <a:extLst>
              <a:ext uri="{FF2B5EF4-FFF2-40B4-BE49-F238E27FC236}">
                <a16:creationId xmlns:a16="http://schemas.microsoft.com/office/drawing/2014/main" id="{E273BABE-9E3A-5F48-B497-71800A9AE1AA}"/>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511337" y="3623589"/>
            <a:ext cx="4289367" cy="3076468"/>
          </a:xfrm>
        </p:spPr>
      </p:pic>
      <p:pic>
        <p:nvPicPr>
          <p:cNvPr id="10" name="Picture 2">
            <a:extLst>
              <a:ext uri="{FF2B5EF4-FFF2-40B4-BE49-F238E27FC236}">
                <a16:creationId xmlns:a16="http://schemas.microsoft.com/office/drawing/2014/main" id="{B4A2AC96-A14F-C34E-9430-749D72C4FD4B}"/>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8357" y="1678854"/>
            <a:ext cx="3784138" cy="44310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07925830"/>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Διαλεκτικα συνεχη</a:t>
            </a:r>
          </a:p>
        </p:txBody>
      </p:sp>
      <p:sp>
        <p:nvSpPr>
          <p:cNvPr id="3" name="Content Placeholder 2"/>
          <p:cNvSpPr>
            <a:spLocks noGrp="1"/>
          </p:cNvSpPr>
          <p:nvPr>
            <p:ph idx="1"/>
          </p:nvPr>
        </p:nvSpPr>
        <p:spPr/>
        <p:txBody>
          <a:bodyPr/>
          <a:lstStyle/>
          <a:p>
            <a:r>
              <a:rPr lang="el-GR" b="1" dirty="0"/>
              <a:t>δεδομένου ότι τα διαλεκτικά συνεχή αφορούν </a:t>
            </a:r>
            <a:r>
              <a:rPr lang="el-GR" b="1" dirty="0">
                <a:solidFill>
                  <a:schemeClr val="accent1"/>
                </a:solidFill>
              </a:rPr>
              <a:t>αμοιβαία κατανοητές γειτονικές ποικιλίες,</a:t>
            </a:r>
            <a:r>
              <a:rPr lang="el-GR" b="1" dirty="0"/>
              <a:t> ο τρόπος με τον οποίο χωρίζουμε και ονοματίζουμε συγκεκριμένα τμήματα ενός συνεχούς ως γλώσσες μπορεί να είναι από γλωσσική σκοπιά </a:t>
            </a:r>
            <a:r>
              <a:rPr lang="el-GR" b="1" dirty="0">
                <a:solidFill>
                  <a:schemeClr val="accent1"/>
                </a:solidFill>
              </a:rPr>
              <a:t>αυθαίρετος </a:t>
            </a:r>
            <a:r>
              <a:rPr lang="el-GR" b="1" dirty="0"/>
              <a:t>(αλλά πολιτικά και πολιτισμικά «δικαιολογημένος»).</a:t>
            </a:r>
          </a:p>
          <a:p>
            <a:endParaRPr lang="el-GR" b="1" dirty="0">
              <a:solidFill>
                <a:schemeClr val="accent1"/>
              </a:solidFill>
            </a:endParaRPr>
          </a:p>
          <a:p>
            <a:endParaRPr lang="el-GR" dirty="0"/>
          </a:p>
        </p:txBody>
      </p:sp>
      <p:pic>
        <p:nvPicPr>
          <p:cNvPr id="102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131" y="3960219"/>
            <a:ext cx="2650897" cy="2096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1407038"/>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Διαλεκτικα συνεχη</a:t>
            </a:r>
          </a:p>
        </p:txBody>
      </p:sp>
      <p:sp>
        <p:nvSpPr>
          <p:cNvPr id="3" name="Content Placeholder 2"/>
          <p:cNvSpPr>
            <a:spLocks noGrp="1"/>
          </p:cNvSpPr>
          <p:nvPr>
            <p:ph idx="1"/>
          </p:nvPr>
        </p:nvSpPr>
        <p:spPr>
          <a:xfrm>
            <a:off x="1451581" y="2015738"/>
            <a:ext cx="9603275" cy="4080267"/>
          </a:xfrm>
        </p:spPr>
        <p:txBody>
          <a:bodyPr>
            <a:normAutofit/>
          </a:bodyPr>
          <a:lstStyle/>
          <a:p>
            <a:r>
              <a:rPr lang="el-GR" b="1" dirty="0"/>
              <a:t>η σταδιακή διαβάθμιση των διαλεκτικών διαφορών που εμφανίζει ένα διαλεκτικό συνεχές </a:t>
            </a:r>
            <a:r>
              <a:rPr lang="el-GR" b="1" dirty="0">
                <a:solidFill>
                  <a:schemeClr val="accent1"/>
                </a:solidFill>
              </a:rPr>
              <a:t>καθιστά εμφανή τη δυσκολία </a:t>
            </a:r>
            <a:r>
              <a:rPr lang="el-GR" b="1" dirty="0"/>
              <a:t>που υπάρχει, όταν θελήσει κανείς να καθορίσει ένα ακριβές όριο που να διαχωρίζει μια γλώσσα από μια άλλη συγγενή της πάνω στον χάρτη (π.χ. τα γαλλικά από τα ιταλικά):  δεδομένου ότι οι διαφορές στις συγγενείς και γειτονικές διαλέκτους είναι συνεχείς (βαθμιαίες), το όριο ασυνέχειας που θα καθοριστεί </a:t>
            </a:r>
            <a:r>
              <a:rPr lang="el-GR" b="1" dirty="0">
                <a:solidFill>
                  <a:schemeClr val="accent1"/>
                </a:solidFill>
              </a:rPr>
              <a:t>δεν μπορεί να είναι γλωσσικό.  </a:t>
            </a:r>
          </a:p>
          <a:p>
            <a:endParaRPr lang="el-GR" dirty="0"/>
          </a:p>
          <a:p>
            <a:r>
              <a:rPr lang="el-GR" dirty="0"/>
              <a:t>Διάλεκτος, Μαρία Κακριδή-</a:t>
            </a:r>
            <a:r>
              <a:rPr lang="el-GR" dirty="0" err="1"/>
              <a:t>Φερράρι</a:t>
            </a:r>
            <a:r>
              <a:rPr lang="el-GR" dirty="0"/>
              <a:t> 2007</a:t>
            </a:r>
          </a:p>
          <a:p>
            <a:endParaRPr lang="el-GR" dirty="0"/>
          </a:p>
        </p:txBody>
      </p:sp>
    </p:spTree>
    <p:extLst>
      <p:ext uri="{BB962C8B-B14F-4D97-AF65-F5344CB8AC3E}">
        <p14:creationId xmlns:p14="http://schemas.microsoft.com/office/powerpoint/2010/main" val="125077261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571" y="484632"/>
            <a:ext cx="10820677" cy="1609344"/>
          </a:xfrm>
        </p:spPr>
        <p:txBody>
          <a:bodyPr/>
          <a:lstStyle/>
          <a:p>
            <a:r>
              <a:rPr lang="el-GR" dirty="0"/>
              <a:t>Γεωγραφικα διαλεκτικα συνεχη</a:t>
            </a:r>
          </a:p>
        </p:txBody>
      </p:sp>
      <p:sp>
        <p:nvSpPr>
          <p:cNvPr id="3" name="Content Placeholder 2"/>
          <p:cNvSpPr>
            <a:spLocks noGrp="1"/>
          </p:cNvSpPr>
          <p:nvPr>
            <p:ph idx="1"/>
          </p:nvPr>
        </p:nvSpPr>
        <p:spPr/>
        <p:txBody>
          <a:bodyPr/>
          <a:lstStyle/>
          <a:p>
            <a:r>
              <a:rPr lang="el-GR" dirty="0"/>
              <a:t>... </a:t>
            </a:r>
            <a:r>
              <a:rPr lang="el-GR" b="1" dirty="0"/>
              <a:t>το κριτήριο και πάλι δεν είναι γλωσσικό αλλά </a:t>
            </a:r>
            <a:r>
              <a:rPr lang="el-GR" b="1" dirty="0">
                <a:solidFill>
                  <a:schemeClr val="accent1"/>
                </a:solidFill>
              </a:rPr>
              <a:t>πολιτικό</a:t>
            </a:r>
            <a:r>
              <a:rPr lang="el-GR" b="1" dirty="0"/>
              <a:t>: συνδέει την κάθε διάλεκτο με τη γλώσσα η οποία εξυπηρετεί ως πρότυπη/κοινή το κράτος στο οποίο ανήκουν πολιτικά οι ομιλητές/τριες αυτής της διαλέκτου: τη Γαλλία ή την Ιταλία ή την Ισπανία κλπ.</a:t>
            </a:r>
          </a:p>
          <a:p>
            <a:pPr marL="0" indent="0">
              <a:buNone/>
            </a:pPr>
            <a:endParaRPr lang="en-US" dirty="0"/>
          </a:p>
          <a:p>
            <a:pPr marL="0" indent="0">
              <a:buNone/>
            </a:pPr>
            <a:endParaRPr lang="en-US" dirty="0"/>
          </a:p>
          <a:p>
            <a:pPr marL="0" indent="0">
              <a:buNone/>
            </a:pPr>
            <a:r>
              <a:rPr lang="el-GR" dirty="0"/>
              <a:t>Διάλεκτος, Μαρία Κακριδή-Φερράρι 2007</a:t>
            </a:r>
          </a:p>
          <a:p>
            <a:endParaRPr lang="el-GR" dirty="0"/>
          </a:p>
        </p:txBody>
      </p:sp>
    </p:spTree>
    <p:extLst>
      <p:ext uri="{BB962C8B-B14F-4D97-AF65-F5344CB8AC3E}">
        <p14:creationId xmlns:p14="http://schemas.microsoft.com/office/powerpoint/2010/main" val="97643166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7571" y="484632"/>
            <a:ext cx="10820677" cy="1609344"/>
          </a:xfrm>
        </p:spPr>
        <p:txBody>
          <a:bodyPr/>
          <a:lstStyle/>
          <a:p>
            <a:r>
              <a:rPr lang="el-GR" dirty="0"/>
              <a:t>Γεωγραφικα διαλεκτικα συνεχη</a:t>
            </a:r>
          </a:p>
        </p:txBody>
      </p:sp>
      <p:sp>
        <p:nvSpPr>
          <p:cNvPr id="3" name="Content Placeholder 2"/>
          <p:cNvSpPr>
            <a:spLocks noGrp="1"/>
          </p:cNvSpPr>
          <p:nvPr>
            <p:ph idx="1"/>
          </p:nvPr>
        </p:nvSpPr>
        <p:spPr/>
        <p:txBody>
          <a:bodyPr/>
          <a:lstStyle/>
          <a:p>
            <a:r>
              <a:rPr lang="el-GR" sz="2500" dirty="0"/>
              <a:t>Συνολικά, τα διαλεκτικά συνεχή αποτελούν βασικό αντεπιχείρημα στην αμοιβαία κατανόηση, αφού αναδεικνύουν:</a:t>
            </a:r>
          </a:p>
          <a:p>
            <a:endParaRPr lang="el-GR" sz="2500" dirty="0"/>
          </a:p>
          <a:p>
            <a:pPr lvl="1">
              <a:buFont typeface="Wingdings" pitchFamily="2" charset="2"/>
              <a:buChar char="Ø"/>
            </a:pPr>
            <a:r>
              <a:rPr lang="el-GR" sz="2500" dirty="0"/>
              <a:t>τη δυσκολία χάραξης διαχωριστικής γραμμής μεταξύ των ποικιλιών, και ως εκ τούτου</a:t>
            </a:r>
          </a:p>
          <a:p>
            <a:pPr lvl="1">
              <a:buFont typeface="Wingdings" pitchFamily="2" charset="2"/>
              <a:buChar char="Ø"/>
            </a:pPr>
            <a:r>
              <a:rPr lang="el-GR" sz="2500" dirty="0"/>
              <a:t>τον μη διακριτό χαρακτήρα της γλώσσας.</a:t>
            </a:r>
          </a:p>
          <a:p>
            <a:endParaRPr lang="el-GR" dirty="0"/>
          </a:p>
        </p:txBody>
      </p:sp>
    </p:spTree>
    <p:extLst>
      <p:ext uri="{BB962C8B-B14F-4D97-AF65-F5344CB8AC3E}">
        <p14:creationId xmlns:p14="http://schemas.microsoft.com/office/powerpoint/2010/main" val="410709195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Γλωσσα - διαλεκτοσ</a:t>
            </a:r>
            <a:endParaRPr lang="en-GB" dirty="0"/>
          </a:p>
        </p:txBody>
      </p:sp>
      <p:sp>
        <p:nvSpPr>
          <p:cNvPr id="3" name="Content Placeholder 2"/>
          <p:cNvSpPr>
            <a:spLocks noGrp="1"/>
          </p:cNvSpPr>
          <p:nvPr>
            <p:ph idx="1"/>
          </p:nvPr>
        </p:nvSpPr>
        <p:spPr/>
        <p:txBody>
          <a:bodyPr>
            <a:normAutofit/>
          </a:bodyPr>
          <a:lstStyle/>
          <a:p>
            <a:r>
              <a:rPr lang="el-GR" sz="2800" dirty="0"/>
              <a:t>Οι όροι </a:t>
            </a:r>
            <a:r>
              <a:rPr lang="el-GR" sz="2800" b="1" dirty="0">
                <a:solidFill>
                  <a:schemeClr val="accent1"/>
                </a:solidFill>
              </a:rPr>
              <a:t>γλώσσα και διάλεκτος </a:t>
            </a:r>
            <a:r>
              <a:rPr lang="el-GR" sz="2800" dirty="0"/>
              <a:t>δεν μπορούν επαρκώς να προσδιοριστούν γλωσσολογικά και μάλλον αντανακλούν </a:t>
            </a:r>
            <a:r>
              <a:rPr lang="el-GR" sz="2800" b="1" dirty="0">
                <a:solidFill>
                  <a:schemeClr val="accent1"/>
                </a:solidFill>
              </a:rPr>
              <a:t>εξωγλωσσικές αναγκαιότητες</a:t>
            </a:r>
            <a:r>
              <a:rPr lang="el-GR" sz="2800" dirty="0"/>
              <a:t>, κυρίως </a:t>
            </a:r>
            <a:r>
              <a:rPr lang="el-GR" sz="2800" b="1" dirty="0">
                <a:solidFill>
                  <a:schemeClr val="accent1"/>
                </a:solidFill>
              </a:rPr>
              <a:t>πολιτικές.</a:t>
            </a:r>
            <a:r>
              <a:rPr lang="el-GR" sz="2800" dirty="0"/>
              <a:t> </a:t>
            </a:r>
          </a:p>
          <a:p>
            <a:endParaRPr lang="en-GB" sz="2800" dirty="0"/>
          </a:p>
        </p:txBody>
      </p:sp>
    </p:spTree>
    <p:extLst>
      <p:ext uri="{BB962C8B-B14F-4D97-AF65-F5344CB8AC3E}">
        <p14:creationId xmlns:p14="http://schemas.microsoft.com/office/powerpoint/2010/main" val="2345275598"/>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Γλωσσα / διαλεκτοσ</a:t>
            </a:r>
          </a:p>
        </p:txBody>
      </p:sp>
      <p:sp>
        <p:nvSpPr>
          <p:cNvPr id="3" name="Content Placeholder 2"/>
          <p:cNvSpPr>
            <a:spLocks noGrp="1"/>
          </p:cNvSpPr>
          <p:nvPr>
            <p:ph idx="1"/>
          </p:nvPr>
        </p:nvSpPr>
        <p:spPr/>
        <p:txBody>
          <a:bodyPr>
            <a:normAutofit/>
          </a:bodyPr>
          <a:lstStyle/>
          <a:p>
            <a:r>
              <a:rPr lang="en-US" sz="2400" dirty="0"/>
              <a:t>Trudgill</a:t>
            </a:r>
            <a:r>
              <a:rPr lang="el-GR" sz="2400" dirty="0"/>
              <a:t>  </a:t>
            </a:r>
            <a:r>
              <a:rPr lang="el-GR" sz="2400" dirty="0">
                <a:sym typeface="Wingdings" panose="05000000000000000000" pitchFamily="2" charset="2"/>
              </a:rPr>
              <a:t> </a:t>
            </a:r>
            <a:r>
              <a:rPr lang="el-GR" sz="2400" dirty="0"/>
              <a:t>διαπιστώνοντας ότι μέχρι τη δεκαετία του 1960 οι όροι διάλεκτος &amp; γλώσσα χαρακτηρίζονταν από </a:t>
            </a:r>
            <a:r>
              <a:rPr lang="el-GR" sz="2400" b="1" dirty="0">
                <a:solidFill>
                  <a:schemeClr val="accent1"/>
                </a:solidFill>
              </a:rPr>
              <a:t>στατικότητα</a:t>
            </a:r>
            <a:r>
              <a:rPr lang="el-GR" sz="2400" dirty="0"/>
              <a:t> αφού αντιμετωπίζονταν ως οντότητες που </a:t>
            </a:r>
            <a:r>
              <a:rPr lang="el-GR" sz="2400" b="1" dirty="0">
                <a:solidFill>
                  <a:schemeClr val="accent1"/>
                </a:solidFill>
              </a:rPr>
              <a:t>δεν</a:t>
            </a:r>
            <a:r>
              <a:rPr lang="el-GR" sz="2400" b="1" dirty="0"/>
              <a:t> </a:t>
            </a:r>
            <a:r>
              <a:rPr lang="el-GR" sz="2400" dirty="0"/>
              <a:t>επηρεάζονται από εξωτερικούς παράγοντες</a:t>
            </a:r>
          </a:p>
          <a:p>
            <a:endParaRPr lang="el-GR" sz="2400" dirty="0"/>
          </a:p>
          <a:p>
            <a:r>
              <a:rPr lang="en-US" sz="2400" dirty="0" err="1"/>
              <a:t>Trudgill</a:t>
            </a:r>
            <a:r>
              <a:rPr lang="el-GR" sz="2400" dirty="0"/>
              <a:t>  </a:t>
            </a:r>
            <a:r>
              <a:rPr lang="el-GR" sz="2400" dirty="0">
                <a:sym typeface="Wingdings" panose="05000000000000000000" pitchFamily="2" charset="2"/>
              </a:rPr>
              <a:t> προτείνει να ορίζονται με βάση τον </a:t>
            </a:r>
            <a:r>
              <a:rPr lang="el-GR" sz="2400" b="1" dirty="0">
                <a:solidFill>
                  <a:schemeClr val="accent1"/>
                </a:solidFill>
                <a:sym typeface="Wingdings" panose="05000000000000000000" pitchFamily="2" charset="2"/>
              </a:rPr>
              <a:t>τρόπο αλλαγής </a:t>
            </a:r>
            <a:r>
              <a:rPr lang="el-GR" sz="2400" dirty="0">
                <a:sym typeface="Wingdings" panose="05000000000000000000" pitchFamily="2" charset="2"/>
              </a:rPr>
              <a:t>των γλωσσικών συστημάτων </a:t>
            </a:r>
            <a:endParaRPr lang="el-GR" sz="2400"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40802" y="4610852"/>
            <a:ext cx="2336801" cy="14241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921066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σχεση γλωσσασ </a:t>
            </a:r>
            <a:br>
              <a:rPr lang="el-GR" dirty="0"/>
            </a:br>
            <a:r>
              <a:rPr lang="el-GR" dirty="0"/>
              <a:t>&amp; διαλεκτικου συνεχουσ</a:t>
            </a:r>
          </a:p>
        </p:txBody>
      </p:sp>
      <p:sp>
        <p:nvSpPr>
          <p:cNvPr id="3" name="Content Placeholder 2"/>
          <p:cNvSpPr>
            <a:spLocks noGrp="1"/>
          </p:cNvSpPr>
          <p:nvPr>
            <p:ph idx="1"/>
          </p:nvPr>
        </p:nvSpPr>
        <p:spPr>
          <a:xfrm>
            <a:off x="637587" y="2678360"/>
            <a:ext cx="6719177" cy="4050792"/>
          </a:xfrm>
        </p:spPr>
        <p:txBody>
          <a:bodyPr>
            <a:normAutofit fontScale="92500" lnSpcReduction="10000"/>
          </a:bodyPr>
          <a:lstStyle/>
          <a:p>
            <a:pPr marL="0" indent="0" algn="ctr">
              <a:buNone/>
            </a:pPr>
            <a:endParaRPr lang="el-GR" sz="2400" u="sng" dirty="0"/>
          </a:p>
          <a:p>
            <a:pPr algn="just"/>
            <a:r>
              <a:rPr lang="el-GR" dirty="0"/>
              <a:t>Εισάγονται οι έννοιες της </a:t>
            </a:r>
            <a:r>
              <a:rPr lang="el-GR" i="1" dirty="0"/>
              <a:t>αυτονομίας</a:t>
            </a:r>
            <a:r>
              <a:rPr lang="el-GR" dirty="0"/>
              <a:t> και της </a:t>
            </a:r>
            <a:r>
              <a:rPr lang="el-GR" i="1" dirty="0"/>
              <a:t>ετερονομίας</a:t>
            </a:r>
            <a:r>
              <a:rPr lang="el-GR" dirty="0"/>
              <a:t>.</a:t>
            </a:r>
          </a:p>
          <a:p>
            <a:pPr algn="just"/>
            <a:endParaRPr lang="el-GR" dirty="0"/>
          </a:p>
          <a:p>
            <a:pPr algn="just">
              <a:lnSpc>
                <a:spcPct val="110000"/>
              </a:lnSpc>
            </a:pPr>
            <a:r>
              <a:rPr lang="el-GR" dirty="0"/>
              <a:t>Ως </a:t>
            </a:r>
            <a:r>
              <a:rPr lang="el-GR" i="1" dirty="0">
                <a:solidFill>
                  <a:schemeClr val="accent1"/>
                </a:solidFill>
              </a:rPr>
              <a:t>αυτόνομη </a:t>
            </a:r>
            <a:r>
              <a:rPr lang="el-GR" dirty="0"/>
              <a:t>χαρακτηρίζεται η ποικιλία που συνιστά μια ανεξάρτητη οντότητα, ενώ </a:t>
            </a:r>
          </a:p>
          <a:p>
            <a:pPr algn="just">
              <a:lnSpc>
                <a:spcPct val="110000"/>
              </a:lnSpc>
            </a:pPr>
            <a:r>
              <a:rPr lang="el-GR" dirty="0"/>
              <a:t>Ως </a:t>
            </a:r>
            <a:r>
              <a:rPr lang="el-GR" i="1" dirty="0">
                <a:solidFill>
                  <a:schemeClr val="accent1"/>
                </a:solidFill>
              </a:rPr>
              <a:t>ετερόνομη</a:t>
            </a:r>
            <a:r>
              <a:rPr lang="el-GR" dirty="0"/>
              <a:t> αυτή που συνιστά εξαρτημένη οντότητα και αλλάζει ακολουθώντας τα γλωσσικά πρότυπα μιας άλλης ποικιλίας. Με άλλα λόγια, τα μέλη της ετερόνομης ποικιλίας προσβλέπουν σε μία αυτόνομη.</a:t>
            </a:r>
          </a:p>
          <a:p>
            <a:endParaRPr lang="el-GR" dirty="0"/>
          </a:p>
          <a:p>
            <a:pPr marL="0" indent="0">
              <a:buNone/>
            </a:pPr>
            <a:r>
              <a:rPr lang="el-GR" sz="2400" dirty="0"/>
              <a:t>   </a:t>
            </a:r>
          </a:p>
        </p:txBody>
      </p:sp>
      <p:sp>
        <p:nvSpPr>
          <p:cNvPr id="4" name="TextBox 3">
            <a:extLst>
              <a:ext uri="{FF2B5EF4-FFF2-40B4-BE49-F238E27FC236}">
                <a16:creationId xmlns:a16="http://schemas.microsoft.com/office/drawing/2014/main" id="{254B35C5-B8B0-ED4C-9621-65E4582C0AE1}"/>
              </a:ext>
            </a:extLst>
          </p:cNvPr>
          <p:cNvSpPr txBox="1"/>
          <p:nvPr/>
        </p:nvSpPr>
        <p:spPr>
          <a:xfrm>
            <a:off x="2601884" y="1986742"/>
            <a:ext cx="6367549" cy="754053"/>
          </a:xfrm>
          <a:prstGeom prst="rect">
            <a:avLst/>
          </a:prstGeom>
          <a:noFill/>
        </p:spPr>
        <p:txBody>
          <a:bodyPr wrap="square" rtlCol="0">
            <a:spAutoFit/>
          </a:bodyPr>
          <a:lstStyle/>
          <a:p>
            <a:r>
              <a:rPr lang="el-GR" sz="2500" u="sng" dirty="0">
                <a:uFill>
                  <a:solidFill>
                    <a:schemeClr val="accent1"/>
                  </a:solidFill>
                </a:uFill>
              </a:rPr>
              <a:t>κριτήριο της αυτονομίας &amp; ετερονομίας</a:t>
            </a:r>
          </a:p>
          <a:p>
            <a:endParaRPr lang="el-GR" dirty="0"/>
          </a:p>
        </p:txBody>
      </p:sp>
      <p:sp>
        <p:nvSpPr>
          <p:cNvPr id="5" name="Επεξήγηση με σύννεφο 4">
            <a:extLst>
              <a:ext uri="{FF2B5EF4-FFF2-40B4-BE49-F238E27FC236}">
                <a16:creationId xmlns:a16="http://schemas.microsoft.com/office/drawing/2014/main" id="{C3A09C55-CEBB-244C-8E9D-6D23EFB3A838}"/>
              </a:ext>
            </a:extLst>
          </p:cNvPr>
          <p:cNvSpPr/>
          <p:nvPr/>
        </p:nvSpPr>
        <p:spPr>
          <a:xfrm>
            <a:off x="8021782" y="2322665"/>
            <a:ext cx="3217025" cy="1920240"/>
          </a:xfrm>
          <a:prstGeom prst="cloudCallout">
            <a:avLst>
              <a:gd name="adj1" fmla="val -63469"/>
              <a:gd name="adj2" fmla="val 38258"/>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sz="1400" b="1" dirty="0">
                <a:solidFill>
                  <a:schemeClr val="accent1"/>
                </a:solidFill>
              </a:rPr>
              <a:t>αυτόνομη ποικιλία</a:t>
            </a:r>
            <a:r>
              <a:rPr lang="el-GR" sz="1400" dirty="0"/>
              <a:t>: ανεξάρτητη οντότητα, κωδικοποίηση / προτυποποίηση</a:t>
            </a:r>
          </a:p>
          <a:p>
            <a:pPr algn="ctr"/>
            <a:endParaRPr lang="el-GR" dirty="0"/>
          </a:p>
        </p:txBody>
      </p:sp>
      <p:sp>
        <p:nvSpPr>
          <p:cNvPr id="6" name="Επεξήγηση με σύννεφο 5">
            <a:extLst>
              <a:ext uri="{FF2B5EF4-FFF2-40B4-BE49-F238E27FC236}">
                <a16:creationId xmlns:a16="http://schemas.microsoft.com/office/drawing/2014/main" id="{A910E12C-A4E8-844F-AF70-131B9AEAF12D}"/>
              </a:ext>
            </a:extLst>
          </p:cNvPr>
          <p:cNvSpPr/>
          <p:nvPr/>
        </p:nvSpPr>
        <p:spPr>
          <a:xfrm>
            <a:off x="8321041" y="4472247"/>
            <a:ext cx="3217024" cy="1895302"/>
          </a:xfrm>
          <a:prstGeom prst="cloudCallout">
            <a:avLst>
              <a:gd name="adj1" fmla="val -72697"/>
              <a:gd name="adj2" fmla="val 2786"/>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l-GR" sz="1400" b="1" dirty="0">
                <a:solidFill>
                  <a:schemeClr val="accent1"/>
                </a:solidFill>
              </a:rPr>
              <a:t>ετερόνομη ποικιλία</a:t>
            </a:r>
            <a:r>
              <a:rPr lang="el-GR" sz="1400" dirty="0"/>
              <a:t>:  εξαρτημένη οντότητα, τείνει προς μια άλλη</a:t>
            </a:r>
          </a:p>
          <a:p>
            <a:pPr algn="ctr"/>
            <a:endParaRPr lang="el-GR" dirty="0"/>
          </a:p>
        </p:txBody>
      </p:sp>
    </p:spTree>
    <p:extLst>
      <p:ext uri="{BB962C8B-B14F-4D97-AF65-F5344CB8AC3E}">
        <p14:creationId xmlns:p14="http://schemas.microsoft.com/office/powerpoint/2010/main" val="154674896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Γλωσσικη ποικιλοτητα</a:t>
            </a:r>
            <a:endParaRPr lang="en-GB" dirty="0"/>
          </a:p>
        </p:txBody>
      </p:sp>
      <p:pic>
        <p:nvPicPr>
          <p:cNvPr id="1026" name="Picture 2" descr="C:\Users\rania\Documents\σκλήθρα τελικό\dialekto.jpg"/>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090444" y="2044117"/>
            <a:ext cx="5056472" cy="34496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5894833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σχεση γλωσσασ </a:t>
            </a:r>
            <a:br>
              <a:rPr lang="el-GR" dirty="0"/>
            </a:br>
            <a:r>
              <a:rPr lang="el-GR" dirty="0"/>
              <a:t>&amp; διαλεκτικου συνεχουσ</a:t>
            </a:r>
          </a:p>
        </p:txBody>
      </p:sp>
      <p:sp>
        <p:nvSpPr>
          <p:cNvPr id="3" name="Content Placeholder 2"/>
          <p:cNvSpPr>
            <a:spLocks noGrp="1"/>
          </p:cNvSpPr>
          <p:nvPr>
            <p:ph idx="1"/>
          </p:nvPr>
        </p:nvSpPr>
        <p:spPr/>
        <p:txBody>
          <a:bodyPr>
            <a:normAutofit/>
          </a:bodyPr>
          <a:lstStyle/>
          <a:p>
            <a:pPr marL="0" indent="0" algn="ctr">
              <a:buNone/>
            </a:pPr>
            <a:r>
              <a:rPr lang="el-GR" sz="2400" u="sng" dirty="0">
                <a:uFill>
                  <a:solidFill>
                    <a:schemeClr val="accent1"/>
                  </a:solidFill>
                </a:uFill>
              </a:rPr>
              <a:t>κριτήριο της αυτονομίας &amp; ετερονομίας</a:t>
            </a:r>
          </a:p>
          <a:p>
            <a:pPr marL="0" indent="0" algn="ctr">
              <a:buNone/>
            </a:pPr>
            <a:endParaRPr lang="el-GR" sz="2400" u="sng" dirty="0"/>
          </a:p>
          <a:p>
            <a:pPr algn="just"/>
            <a:r>
              <a:rPr lang="el-GR" sz="2400" b="1" dirty="0">
                <a:solidFill>
                  <a:schemeClr val="accent1"/>
                </a:solidFill>
              </a:rPr>
              <a:t>αυτόνομη ποικιλία</a:t>
            </a:r>
            <a:r>
              <a:rPr lang="el-GR" sz="2400" dirty="0"/>
              <a:t>: </a:t>
            </a:r>
            <a:r>
              <a:rPr lang="el-GR" dirty="0"/>
              <a:t>Η αυτόνομη ποικιλία χωρίς να ακολουθεί τα πρότυπα κάποιου γειτονικού γλωσσικού συστήματος. Η αυτόνομη ποικιλία συνήθως </a:t>
            </a:r>
            <a:r>
              <a:rPr lang="el-GR" dirty="0" err="1"/>
              <a:t>προτυποποιείται</a:t>
            </a:r>
            <a:r>
              <a:rPr lang="el-GR" dirty="0"/>
              <a:t>, γίνεται γλωσσική νόρμα (κωδικοποίηση μέσω της συγγραφής λεξικών/γραμματικών, ένταξη στον γραπτό λόγο και στις επίσημες περιστάσεις π.χ. στις επιστήμες, στα ΜΜΕ, στην εκπαίδευση, δημιουργία θεσμών).</a:t>
            </a:r>
          </a:p>
          <a:p>
            <a:endParaRPr lang="el-GR" sz="2400" dirty="0"/>
          </a:p>
        </p:txBody>
      </p:sp>
    </p:spTree>
    <p:extLst>
      <p:ext uri="{BB962C8B-B14F-4D97-AF65-F5344CB8AC3E}">
        <p14:creationId xmlns:p14="http://schemas.microsoft.com/office/powerpoint/2010/main" val="3214066520"/>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κριτηριο αυτονομιασ &amp; ετερονομιασ</a:t>
            </a:r>
          </a:p>
        </p:txBody>
      </p:sp>
      <p:pic>
        <p:nvPicPr>
          <p:cNvPr id="3074"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7184913" y="1450519"/>
            <a:ext cx="4203523" cy="3144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739060" y="4717440"/>
            <a:ext cx="2389188" cy="1914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a:extLst>
              <a:ext uri="{FF2B5EF4-FFF2-40B4-BE49-F238E27FC236}">
                <a16:creationId xmlns:a16="http://schemas.microsoft.com/office/drawing/2014/main" id="{D43AEF75-9BB7-3041-B1C2-67F0CBA3BB09}"/>
              </a:ext>
            </a:extLst>
          </p:cNvPr>
          <p:cNvSpPr txBox="1"/>
          <p:nvPr/>
        </p:nvSpPr>
        <p:spPr>
          <a:xfrm>
            <a:off x="856211" y="2485506"/>
            <a:ext cx="5893724" cy="3416320"/>
          </a:xfrm>
          <a:prstGeom prst="rect">
            <a:avLst/>
          </a:prstGeom>
          <a:noFill/>
        </p:spPr>
        <p:txBody>
          <a:bodyPr wrap="square" rtlCol="0">
            <a:spAutoFit/>
          </a:bodyPr>
          <a:lstStyle/>
          <a:p>
            <a:pPr algn="just"/>
            <a:r>
              <a:rPr lang="el-GR" dirty="0"/>
              <a:t>Στην περίπτωση του δυτικού γερμανικού συνεχούς, οι διάλεκτοι της ολλανδικής γλώσσας είναι ετερόνομες προς την επίσημη ολλανδική ενώ οι διάλεκτοι της γερμανικής γλώσσας είναι ετερόνομες προς την επίσημη γερμανική. </a:t>
            </a:r>
          </a:p>
          <a:p>
            <a:pPr algn="just"/>
            <a:endParaRPr lang="el-GR" dirty="0"/>
          </a:p>
          <a:p>
            <a:pPr algn="just"/>
            <a:r>
              <a:rPr lang="el-GR" dirty="0"/>
              <a:t>Με άλλα λόγια, οι ομιλητές/</a:t>
            </a:r>
            <a:r>
              <a:rPr lang="el-GR" dirty="0" err="1"/>
              <a:t>τριες</a:t>
            </a:r>
            <a:r>
              <a:rPr lang="el-GR" dirty="0"/>
              <a:t> των ολλανδικών διαλέκτων θεωρούν ότι μιλούν την ολλανδική, ότι γράφουν και διαβάζουν την ολλανδική και ότι αλλαγές στις διαλέκτους τους είναι προσανατολισμένες στην ολλανδική και άρα θεωρούν την ολλανδική ως πρότυπη γλώσσα.</a:t>
            </a:r>
          </a:p>
          <a:p>
            <a:endParaRPr lang="el-GR" dirty="0"/>
          </a:p>
        </p:txBody>
      </p:sp>
    </p:spTree>
    <p:extLst>
      <p:ext uri="{BB962C8B-B14F-4D97-AF65-F5344CB8AC3E}">
        <p14:creationId xmlns:p14="http://schemas.microsoft.com/office/powerpoint/2010/main" val="2500349115"/>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κριτηριο αυτονομιασ &amp; ετερονομιασ</a:t>
            </a:r>
          </a:p>
        </p:txBody>
      </p:sp>
      <p:sp>
        <p:nvSpPr>
          <p:cNvPr id="4" name="Content Placeholder 3"/>
          <p:cNvSpPr>
            <a:spLocks noGrp="1"/>
          </p:cNvSpPr>
          <p:nvPr>
            <p:ph idx="1"/>
          </p:nvPr>
        </p:nvSpPr>
        <p:spPr>
          <a:xfrm>
            <a:off x="573578" y="2093976"/>
            <a:ext cx="7281949" cy="4281886"/>
          </a:xfrm>
        </p:spPr>
        <p:txBody>
          <a:bodyPr>
            <a:normAutofit fontScale="85000" lnSpcReduction="20000"/>
          </a:bodyPr>
          <a:lstStyle/>
          <a:p>
            <a:endParaRPr lang="el-GR" dirty="0"/>
          </a:p>
          <a:p>
            <a:pPr algn="just">
              <a:lnSpc>
                <a:spcPct val="120000"/>
              </a:lnSpc>
            </a:pPr>
            <a:r>
              <a:rPr lang="el-GR" dirty="0"/>
              <a:t>Καθώς οι έννοιες της </a:t>
            </a:r>
            <a:r>
              <a:rPr lang="el-GR" i="1" dirty="0"/>
              <a:t>ετερονομίας</a:t>
            </a:r>
            <a:r>
              <a:rPr lang="el-GR" dirty="0"/>
              <a:t> &amp; </a:t>
            </a:r>
            <a:r>
              <a:rPr lang="el-GR" i="1" dirty="0"/>
              <a:t>αυτονομίας</a:t>
            </a:r>
            <a:r>
              <a:rPr lang="el-GR" dirty="0"/>
              <a:t> δεν είναι στατικές, η κατεύθυνση ετερονομίας μπορεί να αλλάξει ή ακόμα και να οδηγηθούμε σε καθεστώς αυτονομίας.</a:t>
            </a:r>
          </a:p>
          <a:p>
            <a:pPr algn="ctr">
              <a:lnSpc>
                <a:spcPct val="120000"/>
              </a:lnSpc>
            </a:pPr>
            <a:r>
              <a:rPr lang="el-GR" dirty="0"/>
              <a:t>Παραδείγματα</a:t>
            </a:r>
          </a:p>
          <a:p>
            <a:pPr algn="just">
              <a:lnSpc>
                <a:spcPct val="120000"/>
              </a:lnSpc>
              <a:buFont typeface="Wingdings" pitchFamily="2" charset="2"/>
              <a:buChar char="Ø"/>
            </a:pPr>
            <a:r>
              <a:rPr lang="el-GR" dirty="0"/>
              <a:t>η περίπτωση της σημερινής νότιας Σουηδίας, η οποία ως το 1658 αποτελούσε τμήμα της Δανίας. Ως τότε, οι διάλεκτοι σε εκείνο το τμήμα του συνεχούς θεωρούνταν διάλεκτοι της δανικής. Μετά την ενσωμάτωσή της με τη Σουηδία, μετά από πολεμικές συγκρούσεις, μέσα σε περίοδο 40 χρόνων, θεωρήθηκαν διάλεκτοι της σουηδικής. Οι διάλεκτοι δεν είχαν αλλάξει γλωσσικά αλλά είχε αλλάξει το καθεστώς ετερονομίας τους</a:t>
            </a:r>
          </a:p>
          <a:p>
            <a:pPr>
              <a:lnSpc>
                <a:spcPct val="120000"/>
              </a:lnSpc>
            </a:pPr>
            <a:r>
              <a:rPr lang="el-GR" dirty="0"/>
              <a:t>Μέχρι τις αρχές του 19ου αι. η επίσημη γλώσσα στη Νορβηγία ήταν η δανική, μετά την ανασύσταση της Νορβηγίας ως αυτόνομου έθνους αναπτύχθηκε μια αυτόνομη επίσημη νορβηγική.</a:t>
            </a:r>
          </a:p>
          <a:p>
            <a:pPr algn="just">
              <a:lnSpc>
                <a:spcPct val="120000"/>
              </a:lnSpc>
              <a:buFont typeface="Wingdings" pitchFamily="2" charset="2"/>
              <a:buChar char="Ø"/>
            </a:pPr>
            <a:endParaRPr lang="el-GR" dirty="0"/>
          </a:p>
          <a:p>
            <a:endParaRPr lang="el-GR" b="1" dirty="0"/>
          </a:p>
        </p:txBody>
      </p:sp>
      <p:pic>
        <p:nvPicPr>
          <p:cNvPr id="4099"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456458" y="4674366"/>
            <a:ext cx="2924357" cy="17014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Στρογγυλεμένο ορθογώνιο 4">
            <a:extLst>
              <a:ext uri="{FF2B5EF4-FFF2-40B4-BE49-F238E27FC236}">
                <a16:creationId xmlns:a16="http://schemas.microsoft.com/office/drawing/2014/main" id="{38354858-012A-7A4E-B3AA-9539473D6DF4}"/>
              </a:ext>
            </a:extLst>
          </p:cNvPr>
          <p:cNvSpPr/>
          <p:nvPr/>
        </p:nvSpPr>
        <p:spPr>
          <a:xfrm>
            <a:off x="8562030" y="1839726"/>
            <a:ext cx="3167149" cy="2834640"/>
          </a:xfrm>
          <a:prstGeom prst="roundRect">
            <a:avLst/>
          </a:prstGeom>
          <a:solidFill>
            <a:schemeClr val="accent1">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l-GR" b="1" dirty="0">
                <a:solidFill>
                  <a:schemeClr val="tx1"/>
                </a:solidFill>
              </a:rPr>
              <a:t>Νότια Σουηδία: αλλαγή ετερονομίας  μετά το 1658</a:t>
            </a:r>
          </a:p>
          <a:p>
            <a:endParaRPr lang="el-GR" b="1" dirty="0">
              <a:solidFill>
                <a:schemeClr val="tx1"/>
              </a:solidFill>
            </a:endParaRPr>
          </a:p>
          <a:p>
            <a:r>
              <a:rPr lang="el-GR" b="1" dirty="0">
                <a:solidFill>
                  <a:schemeClr val="tx1"/>
                </a:solidFill>
              </a:rPr>
              <a:t>Νορβηγία: ως αρχές του 19ου αι.  επίσημη γλώσσα</a:t>
            </a:r>
            <a:r>
              <a:rPr lang="el-GR" b="1" dirty="0"/>
              <a:t> </a:t>
            </a:r>
            <a:r>
              <a:rPr lang="el-GR" b="1" dirty="0">
                <a:solidFill>
                  <a:schemeClr val="tx1"/>
                </a:solidFill>
              </a:rPr>
              <a:t>δανική</a:t>
            </a:r>
          </a:p>
          <a:p>
            <a:pPr algn="ctr"/>
            <a:endParaRPr lang="el-GR" dirty="0"/>
          </a:p>
        </p:txBody>
      </p:sp>
    </p:spTree>
    <p:extLst>
      <p:ext uri="{BB962C8B-B14F-4D97-AF65-F5344CB8AC3E}">
        <p14:creationId xmlns:p14="http://schemas.microsoft.com/office/powerpoint/2010/main" val="323876477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κριτηριο αυτονομιασ &amp; ετερονομιασ</a:t>
            </a:r>
          </a:p>
        </p:txBody>
      </p:sp>
      <p:sp>
        <p:nvSpPr>
          <p:cNvPr id="3" name="Content Placeholder 2"/>
          <p:cNvSpPr>
            <a:spLocks noGrp="1"/>
          </p:cNvSpPr>
          <p:nvPr>
            <p:ph idx="1"/>
          </p:nvPr>
        </p:nvSpPr>
        <p:spPr/>
        <p:txBody>
          <a:bodyPr/>
          <a:lstStyle/>
          <a:p>
            <a:pPr>
              <a:lnSpc>
                <a:spcPct val="150000"/>
              </a:lnSpc>
            </a:pPr>
            <a:r>
              <a:rPr lang="el-GR" b="1" dirty="0"/>
              <a:t>Τα </a:t>
            </a:r>
            <a:r>
              <a:rPr lang="el-GR" b="1" dirty="0" err="1"/>
              <a:t>Αφρικάανς</a:t>
            </a:r>
            <a:r>
              <a:rPr lang="el-GR" b="1" dirty="0"/>
              <a:t> αναγνωρίστηκαν το 1920 ως ανεξάρτητη γλώσσα της Νότιας Αφρικής, ως τότε θεωρούνταν ετερόνομη της ολλανδικής.</a:t>
            </a:r>
          </a:p>
          <a:p>
            <a:endParaRPr lang="el-GR" dirty="0"/>
          </a:p>
        </p:txBody>
      </p:sp>
      <p:pic>
        <p:nvPicPr>
          <p:cNvPr id="51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317674" y="3458872"/>
            <a:ext cx="3059922" cy="26299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76956807"/>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κριτηριο αυτονομιασ &amp; ετερονομιασ</a:t>
            </a:r>
          </a:p>
        </p:txBody>
      </p:sp>
      <p:sp>
        <p:nvSpPr>
          <p:cNvPr id="3" name="Content Placeholder 2"/>
          <p:cNvSpPr>
            <a:spLocks noGrp="1"/>
          </p:cNvSpPr>
          <p:nvPr>
            <p:ph idx="1"/>
          </p:nvPr>
        </p:nvSpPr>
        <p:spPr>
          <a:xfrm>
            <a:off x="1069848" y="2121408"/>
            <a:ext cx="6694239" cy="4050792"/>
          </a:xfrm>
        </p:spPr>
        <p:txBody>
          <a:bodyPr/>
          <a:lstStyle/>
          <a:p>
            <a:endParaRPr lang="el-GR" dirty="0"/>
          </a:p>
          <a:p>
            <a:r>
              <a:rPr lang="el-GR" dirty="0"/>
              <a:t>Η αγγλική της Βόρειας Αμερικής θεωρούνταν παλαιότερα ετερόνομη ως προς τη βρετανική αγγλική ενώ σήμερα η αμερικανική θεωρείται αυτόνομη ποικιλία (όπως και η καναδική). </a:t>
            </a:r>
          </a:p>
          <a:p>
            <a:endParaRPr lang="el-GR" dirty="0"/>
          </a:p>
          <a:p>
            <a:r>
              <a:rPr lang="el-GR" dirty="0"/>
              <a:t>Η γαλλική του Καναδά ωστόσο ακόμα θεωρείται ετερόνομη της ευρωπαϊκής γαλλικής.</a:t>
            </a:r>
          </a:p>
          <a:p>
            <a:endParaRPr lang="el-GR" dirty="0"/>
          </a:p>
        </p:txBody>
      </p:sp>
      <p:pic>
        <p:nvPicPr>
          <p:cNvPr id="61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59538" y="4234705"/>
            <a:ext cx="2987087" cy="22533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Στρογγυλεμένο ορθογώνιο 3">
            <a:extLst>
              <a:ext uri="{FF2B5EF4-FFF2-40B4-BE49-F238E27FC236}">
                <a16:creationId xmlns:a16="http://schemas.microsoft.com/office/drawing/2014/main" id="{F7D063E9-46CF-594E-8D6D-B02AF09ED6E6}"/>
              </a:ext>
            </a:extLst>
          </p:cNvPr>
          <p:cNvSpPr/>
          <p:nvPr/>
        </p:nvSpPr>
        <p:spPr>
          <a:xfrm>
            <a:off x="8459538" y="2093976"/>
            <a:ext cx="3352847" cy="2113297"/>
          </a:xfrm>
          <a:prstGeom prst="roundRect">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
        <p:nvSpPr>
          <p:cNvPr id="5" name="TextBox 4">
            <a:extLst>
              <a:ext uri="{FF2B5EF4-FFF2-40B4-BE49-F238E27FC236}">
                <a16:creationId xmlns:a16="http://schemas.microsoft.com/office/drawing/2014/main" id="{0240EDFB-FB83-0744-8D1E-727039440562}"/>
              </a:ext>
            </a:extLst>
          </p:cNvPr>
          <p:cNvSpPr txBox="1"/>
          <p:nvPr/>
        </p:nvSpPr>
        <p:spPr>
          <a:xfrm>
            <a:off x="8940803" y="2305321"/>
            <a:ext cx="2973428" cy="2031325"/>
          </a:xfrm>
          <a:prstGeom prst="rect">
            <a:avLst/>
          </a:prstGeom>
          <a:noFill/>
        </p:spPr>
        <p:txBody>
          <a:bodyPr wrap="square" rtlCol="0">
            <a:spAutoFit/>
          </a:bodyPr>
          <a:lstStyle/>
          <a:p>
            <a:r>
              <a:rPr lang="el-GR" b="1" dirty="0"/>
              <a:t>αγγλική του Καναδά: αυτόνομη</a:t>
            </a:r>
          </a:p>
          <a:p>
            <a:endParaRPr lang="el-GR" b="1" dirty="0"/>
          </a:p>
          <a:p>
            <a:r>
              <a:rPr lang="el-GR" b="1" dirty="0"/>
              <a:t>γαλλική του Καναδά: ετερόνομη προς την ευρωπαϊκή </a:t>
            </a:r>
          </a:p>
          <a:p>
            <a:endParaRPr lang="el-GR" dirty="0"/>
          </a:p>
        </p:txBody>
      </p:sp>
    </p:spTree>
    <p:extLst>
      <p:ext uri="{BB962C8B-B14F-4D97-AF65-F5344CB8AC3E}">
        <p14:creationId xmlns:p14="http://schemas.microsoft.com/office/powerpoint/2010/main" val="2341073381"/>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κριτηριο αυτονομιασ &amp; ετερονομιασ</a:t>
            </a:r>
          </a:p>
        </p:txBody>
      </p:sp>
      <p:sp>
        <p:nvSpPr>
          <p:cNvPr id="3" name="Content Placeholder 2"/>
          <p:cNvSpPr>
            <a:spLocks noGrp="1"/>
          </p:cNvSpPr>
          <p:nvPr>
            <p:ph idx="1"/>
          </p:nvPr>
        </p:nvSpPr>
        <p:spPr/>
        <p:txBody>
          <a:bodyPr/>
          <a:lstStyle/>
          <a:p>
            <a:pPr marL="0" indent="0">
              <a:buNone/>
            </a:pPr>
            <a:r>
              <a:rPr lang="el-GR" b="1" dirty="0"/>
              <a:t>                                οριοθέτηση γλώσσας – διαλέκτου</a:t>
            </a:r>
          </a:p>
          <a:p>
            <a:pPr marL="0" indent="0">
              <a:buNone/>
            </a:pPr>
            <a:r>
              <a:rPr lang="el-GR" dirty="0"/>
              <a:t>Επομένως: </a:t>
            </a:r>
          </a:p>
          <a:p>
            <a:pPr marL="0" indent="0">
              <a:buNone/>
            </a:pPr>
            <a:endParaRPr lang="el-GR" dirty="0"/>
          </a:p>
          <a:p>
            <a:pPr>
              <a:lnSpc>
                <a:spcPct val="150000"/>
              </a:lnSpc>
            </a:pPr>
            <a:r>
              <a:rPr lang="el-GR" b="1" dirty="0">
                <a:solidFill>
                  <a:schemeClr val="accent1"/>
                </a:solidFill>
              </a:rPr>
              <a:t>γλώσσα</a:t>
            </a:r>
            <a:r>
              <a:rPr lang="el-GR" dirty="0"/>
              <a:t>: </a:t>
            </a:r>
            <a:r>
              <a:rPr lang="el-GR" b="1" dirty="0"/>
              <a:t>αυτόνομη ποικιλία που περιλαμβάνει και όλες εκείνες τις ποικιλίες που είναι εξαρτημένες/ετερόνομες προς αυτή.</a:t>
            </a:r>
          </a:p>
          <a:p>
            <a:endParaRPr lang="el-GR" b="1" dirty="0"/>
          </a:p>
          <a:p>
            <a:r>
              <a:rPr lang="el-GR" b="1" dirty="0">
                <a:solidFill>
                  <a:schemeClr val="accent1"/>
                </a:solidFill>
              </a:rPr>
              <a:t>διάλεκτος</a:t>
            </a:r>
            <a:r>
              <a:rPr lang="el-GR" dirty="0"/>
              <a:t>: </a:t>
            </a:r>
            <a:r>
              <a:rPr lang="el-GR" b="1" dirty="0"/>
              <a:t>εξαρτημένη ποικιλία, ετερόνομη προς μια άλλη.</a:t>
            </a:r>
          </a:p>
          <a:p>
            <a:endParaRPr lang="el-GR" b="1" dirty="0"/>
          </a:p>
        </p:txBody>
      </p:sp>
    </p:spTree>
    <p:extLst>
      <p:ext uri="{BB962C8B-B14F-4D97-AF65-F5344CB8AC3E}">
        <p14:creationId xmlns:p14="http://schemas.microsoft.com/office/powerpoint/2010/main" val="1670758138"/>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Κριτηριο αυτονομιασ &amp; ετερονομιασ</a:t>
            </a:r>
            <a:endParaRPr lang="en-GB" dirty="0"/>
          </a:p>
        </p:txBody>
      </p:sp>
      <p:sp>
        <p:nvSpPr>
          <p:cNvPr id="3" name="Content Placeholder 2"/>
          <p:cNvSpPr>
            <a:spLocks noGrp="1"/>
          </p:cNvSpPr>
          <p:nvPr>
            <p:ph idx="1"/>
          </p:nvPr>
        </p:nvSpPr>
        <p:spPr/>
        <p:txBody>
          <a:bodyPr>
            <a:normAutofit/>
          </a:bodyPr>
          <a:lstStyle/>
          <a:p>
            <a:pPr marL="0" indent="0">
              <a:lnSpc>
                <a:spcPct val="100000"/>
              </a:lnSpc>
              <a:buNone/>
            </a:pPr>
            <a:r>
              <a:rPr lang="el-GR" sz="2300" dirty="0"/>
              <a:t>Το κριτήριο αυτονομίας/ετερονομίας για τη διάκριση μεταξύ γλώσσας και διαλέκτου αποτελεί σημαντική </a:t>
            </a:r>
            <a:r>
              <a:rPr lang="el-GR" sz="2300" dirty="0" err="1"/>
              <a:t>προόδος</a:t>
            </a:r>
            <a:r>
              <a:rPr lang="el-GR" sz="2300" dirty="0"/>
              <a:t> γιατί:</a:t>
            </a:r>
          </a:p>
          <a:p>
            <a:pPr>
              <a:lnSpc>
                <a:spcPct val="100000"/>
              </a:lnSpc>
            </a:pPr>
            <a:r>
              <a:rPr lang="el-GR" sz="2300" dirty="0"/>
              <a:t>απαλλάσσει τη διαλεκτολογία από το αδιέξοδο που δημιουργούσε το κριτήριο της αμοιβαίας κατανόησης.</a:t>
            </a:r>
          </a:p>
          <a:p>
            <a:pPr>
              <a:lnSpc>
                <a:spcPct val="100000"/>
              </a:lnSpc>
            </a:pPr>
            <a:r>
              <a:rPr lang="el-GR" sz="2300" dirty="0"/>
              <a:t>ως βασικό κριτήριο αναγνωρίζεται η πορεία αλλαγής του γλωσσικού συστήματος και η πιθανή συγχρονική του επιρροή ενός άλλου γλωσσικού συστήματος στην πορεία αυτή. Αναγνωρίζεται δηλαδή ότι η αλλαγή αποτελεί ένα απο τα θεμελιώδη χαρακτηριστικά της γλώσσας.</a:t>
            </a:r>
            <a:endParaRPr lang="en-GB" sz="2300" dirty="0"/>
          </a:p>
        </p:txBody>
      </p:sp>
    </p:spTree>
    <p:extLst>
      <p:ext uri="{BB962C8B-B14F-4D97-AF65-F5344CB8AC3E}">
        <p14:creationId xmlns:p14="http://schemas.microsoft.com/office/powerpoint/2010/main" val="3377870378"/>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Θέση περιεχομένου 2">
            <a:extLst>
              <a:ext uri="{FF2B5EF4-FFF2-40B4-BE49-F238E27FC236}">
                <a16:creationId xmlns:a16="http://schemas.microsoft.com/office/drawing/2014/main" id="{EB3CF64A-AFC8-E541-94A8-BF4B6D9CD629}"/>
              </a:ext>
            </a:extLst>
          </p:cNvPr>
          <p:cNvSpPr>
            <a:spLocks noGrp="1"/>
          </p:cNvSpPr>
          <p:nvPr>
            <p:ph idx="1"/>
          </p:nvPr>
        </p:nvSpPr>
        <p:spPr>
          <a:xfrm>
            <a:off x="798000" y="1120511"/>
            <a:ext cx="10058400" cy="4050792"/>
          </a:xfrm>
        </p:spPr>
        <p:txBody>
          <a:bodyPr/>
          <a:lstStyle/>
          <a:p>
            <a:pPr marL="0" indent="0">
              <a:buNone/>
            </a:pPr>
            <a:r>
              <a:rPr lang="el-GR" sz="2500" b="1" dirty="0"/>
              <a:t>Βιβλιογραφία</a:t>
            </a:r>
          </a:p>
          <a:p>
            <a:endParaRPr lang="el-GR" dirty="0"/>
          </a:p>
          <a:p>
            <a:endParaRPr lang="el-GR" dirty="0"/>
          </a:p>
          <a:p>
            <a:r>
              <a:rPr lang="en-US" dirty="0"/>
              <a:t>Chambers, K.J. &amp; P. Trudgill, 2011. </a:t>
            </a:r>
            <a:r>
              <a:rPr lang="el-GR" i="1" dirty="0"/>
              <a:t>Διαλεκτολογία</a:t>
            </a:r>
            <a:r>
              <a:rPr lang="el-GR" dirty="0"/>
              <a:t>. </a:t>
            </a:r>
            <a:r>
              <a:rPr lang="el-GR" dirty="0" err="1"/>
              <a:t>Μτφρ</a:t>
            </a:r>
            <a:r>
              <a:rPr lang="el-GR" dirty="0"/>
              <a:t>: Στέλλα Λαμπροπούλου, Επιμέλεια: Δημήτρης </a:t>
            </a:r>
            <a:r>
              <a:rPr lang="el-GR" dirty="0" err="1"/>
              <a:t>Παπαζαχαρίου</a:t>
            </a:r>
            <a:r>
              <a:rPr lang="el-GR" dirty="0"/>
              <a:t>, Αθήνα: </a:t>
            </a:r>
            <a:r>
              <a:rPr lang="el-GR" dirty="0" err="1"/>
              <a:t>εκδ</a:t>
            </a:r>
            <a:r>
              <a:rPr lang="el-GR" dirty="0"/>
              <a:t>. Πατάκη, σελ. 13, 22-30.</a:t>
            </a:r>
          </a:p>
          <a:p>
            <a:endParaRPr lang="el-GR" dirty="0"/>
          </a:p>
          <a:p>
            <a:r>
              <a:rPr lang="el-GR" dirty="0" err="1"/>
              <a:t>Κοντοσόπουλος</a:t>
            </a:r>
            <a:r>
              <a:rPr lang="el-GR" dirty="0"/>
              <a:t>, Ν. Γ. 2001. Διάλεκτοι και ιδιώματα της Νέας Ελληνικής. </a:t>
            </a:r>
            <a:r>
              <a:rPr lang="el-GR" dirty="0" err="1"/>
              <a:t>Αθήνα:εκδ</a:t>
            </a:r>
            <a:r>
              <a:rPr lang="el-GR" dirty="0"/>
              <a:t>. Γρηγόρης.</a:t>
            </a:r>
          </a:p>
          <a:p>
            <a:pPr marL="0" indent="0">
              <a:buNone/>
            </a:pPr>
            <a:endParaRPr lang="el-GR" dirty="0"/>
          </a:p>
        </p:txBody>
      </p:sp>
    </p:spTree>
    <p:extLst>
      <p:ext uri="{BB962C8B-B14F-4D97-AF65-F5344CB8AC3E}">
        <p14:creationId xmlns:p14="http://schemas.microsoft.com/office/powerpoint/2010/main" val="178861126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Εικόνα 2">
            <a:extLst>
              <a:ext uri="{FF2B5EF4-FFF2-40B4-BE49-F238E27FC236}">
                <a16:creationId xmlns:a16="http://schemas.microsoft.com/office/drawing/2014/main" id="{314F0887-7A55-F546-AF95-94F6BCE1416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34945" y="498764"/>
            <a:ext cx="8581149" cy="5765760"/>
          </a:xfrm>
          <a:prstGeom prst="rect">
            <a:avLst/>
          </a:prstGeom>
        </p:spPr>
      </p:pic>
    </p:spTree>
    <p:extLst>
      <p:ext uri="{BB962C8B-B14F-4D97-AF65-F5344CB8AC3E}">
        <p14:creationId xmlns:p14="http://schemas.microsoft.com/office/powerpoint/2010/main" val="98234554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12A8900C-9C98-9B4E-B163-A57F7C11949C}"/>
              </a:ext>
            </a:extLst>
          </p:cNvPr>
          <p:cNvSpPr>
            <a:spLocks noGrp="1"/>
          </p:cNvSpPr>
          <p:nvPr>
            <p:ph type="title"/>
          </p:nvPr>
        </p:nvSpPr>
        <p:spPr>
          <a:xfrm>
            <a:off x="1304626" y="170029"/>
            <a:ext cx="10058400" cy="1609344"/>
          </a:xfrm>
        </p:spPr>
        <p:txBody>
          <a:bodyPr/>
          <a:lstStyle/>
          <a:p>
            <a:r>
              <a:rPr lang="el-GR" dirty="0"/>
              <a:t>ΕΡΩΤΗΣΕΙΣ Α’ ΕΒΔΟΜΑΔΑΣ</a:t>
            </a:r>
          </a:p>
        </p:txBody>
      </p:sp>
      <p:sp>
        <p:nvSpPr>
          <p:cNvPr id="3" name="Θέση περιεχομένου 2">
            <a:extLst>
              <a:ext uri="{FF2B5EF4-FFF2-40B4-BE49-F238E27FC236}">
                <a16:creationId xmlns:a16="http://schemas.microsoft.com/office/drawing/2014/main" id="{8ABD4184-D29A-DC4D-9FC4-5A620C055CF0}"/>
              </a:ext>
            </a:extLst>
          </p:cNvPr>
          <p:cNvSpPr>
            <a:spLocks noGrp="1"/>
          </p:cNvSpPr>
          <p:nvPr>
            <p:ph idx="1"/>
          </p:nvPr>
        </p:nvSpPr>
        <p:spPr>
          <a:xfrm>
            <a:off x="766119" y="1408670"/>
            <a:ext cx="10849233" cy="4596713"/>
          </a:xfrm>
        </p:spPr>
        <p:txBody>
          <a:bodyPr>
            <a:normAutofit lnSpcReduction="10000"/>
          </a:bodyPr>
          <a:lstStyle/>
          <a:p>
            <a:pPr marL="0" indent="0">
              <a:buNone/>
            </a:pPr>
            <a:endParaRPr lang="el-GR" dirty="0"/>
          </a:p>
          <a:p>
            <a:r>
              <a:rPr lang="el-GR" dirty="0"/>
              <a:t>Ποιος είναι ο διαισθητικός ορισμός των όρων γλώσσα, διάλεκτος; Για ποιο λόγο δεν είναι σωστός;</a:t>
            </a:r>
          </a:p>
          <a:p>
            <a:r>
              <a:rPr lang="el-GR" dirty="0"/>
              <a:t>Σε ποια κριτήρια βασίστηκε ο </a:t>
            </a:r>
            <a:r>
              <a:rPr lang="el-GR" dirty="0" err="1"/>
              <a:t>Κοντοσόπουλος</a:t>
            </a:r>
            <a:r>
              <a:rPr lang="el-GR" dirty="0"/>
              <a:t> για να ορίσει τους όρους γλώσσα, διάλεκτος και ιδίωμα; Είναι σωστοί οι παραπάνω ορισμοί;</a:t>
            </a:r>
          </a:p>
          <a:p>
            <a:r>
              <a:rPr lang="el-GR" dirty="0"/>
              <a:t>Τι ακριβώς λέει το κριτήριο της αμοιβαίας κατανόησης; Παρουσιάστε αναλυτικά και με παραδείγματα αντεπιχειρήματα για την ορθότητα αυτού του κριτηρίου.</a:t>
            </a:r>
          </a:p>
          <a:p>
            <a:r>
              <a:rPr lang="el-GR" dirty="0"/>
              <a:t>Τι ξέρετε για το γεωγραφικό συνεχές; Για ποιους λόγους το γεωγραφικό διαλεκτικό συνεχές αποτελεί αντεπιχείρημα για το κριτήριο της αμοιβαίας κατανόησης;</a:t>
            </a:r>
          </a:p>
          <a:p>
            <a:r>
              <a:rPr lang="el-GR" dirty="0"/>
              <a:t>Πόσα γεωγραφικά συνεχή ξέρετε να υπάρχουν στην Ευρώπη;</a:t>
            </a:r>
          </a:p>
          <a:p>
            <a:r>
              <a:rPr lang="el-GR" dirty="0"/>
              <a:t>Ποιο πρόβλημα αντιμετώπιζε η διαλεκτολογία – και η Γλωσσολογία γενικότερα – εξαιτίας της αδυναμίας τους να ορίσουν γλωσσικά την γλώσσα και την διάλεκτο; Ποιους όρους αναγκάστηκε να χρησιμοποιήσει αντί για την γλώσσα και την διάλεκτο για να βγει από το πρόβλημα;</a:t>
            </a:r>
          </a:p>
          <a:p>
            <a:endParaRPr lang="el-GR" dirty="0"/>
          </a:p>
        </p:txBody>
      </p:sp>
    </p:spTree>
    <p:extLst>
      <p:ext uri="{BB962C8B-B14F-4D97-AF65-F5344CB8AC3E}">
        <p14:creationId xmlns:p14="http://schemas.microsoft.com/office/powerpoint/2010/main" val="302779799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Γλωσσα </a:t>
            </a:r>
            <a:r>
              <a:rPr lang="en-US" dirty="0"/>
              <a:t>VS </a:t>
            </a:r>
            <a:r>
              <a:rPr lang="el-GR" dirty="0"/>
              <a:t>ΔΙΑΛΕΚΤΟΣ</a:t>
            </a:r>
          </a:p>
        </p:txBody>
      </p:sp>
      <p:pic>
        <p:nvPicPr>
          <p:cNvPr id="2053" name="Picture 5"/>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256706" y="2360935"/>
            <a:ext cx="3229694" cy="258632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253758" y="2512266"/>
            <a:ext cx="3552716" cy="21530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8019872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a:t>Γλωσσικη ποικιλοτητα</a:t>
            </a:r>
            <a:endParaRPr lang="en-GB" dirty="0"/>
          </a:p>
        </p:txBody>
      </p:sp>
      <p:sp>
        <p:nvSpPr>
          <p:cNvPr id="3" name="Content Placeholder 2"/>
          <p:cNvSpPr>
            <a:spLocks noGrp="1"/>
          </p:cNvSpPr>
          <p:nvPr>
            <p:ph idx="1"/>
          </p:nvPr>
        </p:nvSpPr>
        <p:spPr/>
        <p:txBody>
          <a:bodyPr/>
          <a:lstStyle/>
          <a:p>
            <a:endParaRPr lang="el-GR" dirty="0">
              <a:hlinkClick r:id="rId2"/>
            </a:endParaRPr>
          </a:p>
          <a:p>
            <a:r>
              <a:rPr lang="en-GB" dirty="0">
                <a:hlinkClick r:id="rId2"/>
              </a:rPr>
              <a:t>https://www.youtube.com/watch?v=cQLZcOfzCHQ</a:t>
            </a:r>
            <a:endParaRPr lang="en-GB" dirty="0"/>
          </a:p>
          <a:p>
            <a:r>
              <a:rPr lang="en-GB" dirty="0">
                <a:hlinkClick r:id="rId3"/>
              </a:rPr>
              <a:t>https://www.youtube.com/watch?v=5w8BtIiPw5c</a:t>
            </a:r>
            <a:endParaRPr lang="el-GR" dirty="0"/>
          </a:p>
          <a:p>
            <a:r>
              <a:rPr lang="en-GB" dirty="0">
                <a:hlinkClick r:id="rId4"/>
              </a:rPr>
              <a:t>https://www.youtube.com/watch?v=XmMaB6WuvQY</a:t>
            </a:r>
            <a:r>
              <a:rPr lang="el-GR" dirty="0"/>
              <a:t> </a:t>
            </a:r>
          </a:p>
          <a:p>
            <a:r>
              <a:rPr lang="en-GB" dirty="0">
                <a:hlinkClick r:id="rId5"/>
              </a:rPr>
              <a:t>https://www.youtube.com/watch?v=Xu9a3F5Luys</a:t>
            </a:r>
            <a:endParaRPr lang="el-GR" dirty="0"/>
          </a:p>
          <a:p>
            <a:endParaRPr lang="el-GR" dirty="0"/>
          </a:p>
          <a:p>
            <a:endParaRPr lang="en-GB" dirty="0"/>
          </a:p>
        </p:txBody>
      </p:sp>
    </p:spTree>
    <p:extLst>
      <p:ext uri="{BB962C8B-B14F-4D97-AF65-F5344CB8AC3E}">
        <p14:creationId xmlns:p14="http://schemas.microsoft.com/office/powerpoint/2010/main" val="255621656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64063" y="369149"/>
            <a:ext cx="9607661" cy="1056319"/>
          </a:xfrm>
        </p:spPr>
        <p:txBody>
          <a:bodyPr/>
          <a:lstStyle/>
          <a:p>
            <a:r>
              <a:rPr lang="el-GR" dirty="0"/>
              <a:t>Γλωσσα </a:t>
            </a:r>
            <a:r>
              <a:rPr lang="en-US" dirty="0"/>
              <a:t>vs </a:t>
            </a:r>
            <a:r>
              <a:rPr lang="el-GR" dirty="0"/>
              <a:t>διαλεκτοσ</a:t>
            </a:r>
          </a:p>
        </p:txBody>
      </p:sp>
      <p:sp>
        <p:nvSpPr>
          <p:cNvPr id="4" name="Text Placeholder 3"/>
          <p:cNvSpPr>
            <a:spLocks noGrp="1"/>
          </p:cNvSpPr>
          <p:nvPr>
            <p:ph type="body" idx="1"/>
          </p:nvPr>
        </p:nvSpPr>
        <p:spPr>
          <a:xfrm>
            <a:off x="1206122" y="1529106"/>
            <a:ext cx="1288322" cy="801943"/>
          </a:xfrm>
        </p:spPr>
        <p:txBody>
          <a:bodyPr/>
          <a:lstStyle/>
          <a:p>
            <a:r>
              <a:rPr lang="el-GR" dirty="0"/>
              <a:t>γλωσσα</a:t>
            </a:r>
          </a:p>
        </p:txBody>
      </p:sp>
      <p:sp>
        <p:nvSpPr>
          <p:cNvPr id="6" name="Text Placeholder 5"/>
          <p:cNvSpPr>
            <a:spLocks noGrp="1"/>
          </p:cNvSpPr>
          <p:nvPr>
            <p:ph type="body" sz="quarter" idx="3"/>
          </p:nvPr>
        </p:nvSpPr>
        <p:spPr>
          <a:xfrm>
            <a:off x="6453927" y="1621892"/>
            <a:ext cx="1743199" cy="802237"/>
          </a:xfrm>
        </p:spPr>
        <p:txBody>
          <a:bodyPr/>
          <a:lstStyle/>
          <a:p>
            <a:r>
              <a:rPr lang="el-GR" dirty="0" err="1"/>
              <a:t>Διαλεκτοσ</a:t>
            </a:r>
            <a:r>
              <a:rPr lang="el-GR" dirty="0"/>
              <a:t> </a:t>
            </a:r>
          </a:p>
        </p:txBody>
      </p:sp>
      <p:sp>
        <p:nvSpPr>
          <p:cNvPr id="3" name="TextBox 2">
            <a:extLst>
              <a:ext uri="{FF2B5EF4-FFF2-40B4-BE49-F238E27FC236}">
                <a16:creationId xmlns:a16="http://schemas.microsoft.com/office/drawing/2014/main" id="{E8A25BAC-A5A3-F84B-84A8-E688EB77A480}"/>
              </a:ext>
            </a:extLst>
          </p:cNvPr>
          <p:cNvSpPr txBox="1"/>
          <p:nvPr/>
        </p:nvSpPr>
        <p:spPr>
          <a:xfrm>
            <a:off x="8197126" y="1682525"/>
            <a:ext cx="3673449" cy="1200329"/>
          </a:xfrm>
          <a:prstGeom prst="rect">
            <a:avLst/>
          </a:prstGeom>
          <a:noFill/>
        </p:spPr>
        <p:txBody>
          <a:bodyPr wrap="square" rtlCol="0">
            <a:spAutoFit/>
          </a:bodyPr>
          <a:lstStyle/>
          <a:p>
            <a:r>
              <a:rPr lang="el-GR" dirty="0"/>
              <a:t>σύμφωνα με παραδοσιακές στάσεις, παραπέμπει σε έναν υποδεέστερο τύπο γλώσσας που συνδέεται με…..</a:t>
            </a:r>
          </a:p>
        </p:txBody>
      </p:sp>
      <p:sp>
        <p:nvSpPr>
          <p:cNvPr id="8" name="TextBox 7">
            <a:extLst>
              <a:ext uri="{FF2B5EF4-FFF2-40B4-BE49-F238E27FC236}">
                <a16:creationId xmlns:a16="http://schemas.microsoft.com/office/drawing/2014/main" id="{61A995EA-6B63-B24E-88CC-A122D9DE566D}"/>
              </a:ext>
            </a:extLst>
          </p:cNvPr>
          <p:cNvSpPr txBox="1"/>
          <p:nvPr/>
        </p:nvSpPr>
        <p:spPr>
          <a:xfrm>
            <a:off x="2494444" y="1744315"/>
            <a:ext cx="3673449" cy="923330"/>
          </a:xfrm>
          <a:prstGeom prst="rect">
            <a:avLst/>
          </a:prstGeom>
          <a:noFill/>
        </p:spPr>
        <p:txBody>
          <a:bodyPr wrap="square" rtlCol="0">
            <a:spAutoFit/>
          </a:bodyPr>
          <a:lstStyle/>
          <a:p>
            <a:r>
              <a:rPr lang="el-GR" dirty="0"/>
              <a:t>συνήθως παραπέμπει στον επίσημο τύπο γλώσσας που συνδέεται με…..</a:t>
            </a:r>
          </a:p>
        </p:txBody>
      </p:sp>
      <p:sp>
        <p:nvSpPr>
          <p:cNvPr id="9" name="TextBox 8">
            <a:extLst>
              <a:ext uri="{FF2B5EF4-FFF2-40B4-BE49-F238E27FC236}">
                <a16:creationId xmlns:a16="http://schemas.microsoft.com/office/drawing/2014/main" id="{907FFA15-7001-FD42-9F00-1ECDF9CC82D2}"/>
              </a:ext>
            </a:extLst>
          </p:cNvPr>
          <p:cNvSpPr txBox="1"/>
          <p:nvPr/>
        </p:nvSpPr>
        <p:spPr>
          <a:xfrm>
            <a:off x="1364063" y="2882854"/>
            <a:ext cx="3902881" cy="646331"/>
          </a:xfrm>
          <a:prstGeom prst="rect">
            <a:avLst/>
          </a:prstGeom>
          <a:noFill/>
        </p:spPr>
        <p:txBody>
          <a:bodyPr wrap="square" rtlCol="0">
            <a:spAutoFit/>
          </a:bodyPr>
          <a:lstStyle/>
          <a:p>
            <a:pPr marL="285750" indent="-285750">
              <a:buFont typeface="Arial" panose="020B0604020202020204" pitchFamily="34" charset="0"/>
              <a:buChar char="•"/>
            </a:pPr>
            <a:r>
              <a:rPr lang="el-GR" dirty="0"/>
              <a:t>υψηλό κοινωνικό κύρος</a:t>
            </a:r>
          </a:p>
          <a:p>
            <a:endParaRPr lang="el-GR" dirty="0"/>
          </a:p>
        </p:txBody>
      </p:sp>
      <p:sp>
        <p:nvSpPr>
          <p:cNvPr id="10" name="TextBox 9">
            <a:extLst>
              <a:ext uri="{FF2B5EF4-FFF2-40B4-BE49-F238E27FC236}">
                <a16:creationId xmlns:a16="http://schemas.microsoft.com/office/drawing/2014/main" id="{D8E2EC72-D3E3-7745-A647-EC2135896573}"/>
              </a:ext>
            </a:extLst>
          </p:cNvPr>
          <p:cNvSpPr txBox="1"/>
          <p:nvPr/>
        </p:nvSpPr>
        <p:spPr>
          <a:xfrm>
            <a:off x="1364063" y="3422791"/>
            <a:ext cx="3720001" cy="923330"/>
          </a:xfrm>
          <a:prstGeom prst="rect">
            <a:avLst/>
          </a:prstGeom>
          <a:noFill/>
        </p:spPr>
        <p:txBody>
          <a:bodyPr wrap="square" rtlCol="0">
            <a:spAutoFit/>
          </a:bodyPr>
          <a:lstStyle/>
          <a:p>
            <a:pPr marL="285750" indent="-285750">
              <a:buFont typeface="Arial" panose="020B0604020202020204" pitchFamily="34" charset="0"/>
              <a:buChar char="•"/>
            </a:pPr>
            <a:r>
              <a:rPr lang="el-GR" dirty="0"/>
              <a:t>αστικές </a:t>
            </a:r>
            <a:r>
              <a:rPr lang="el-GR" dirty="0" err="1"/>
              <a:t>πυκνοκατοικημένες</a:t>
            </a:r>
            <a:r>
              <a:rPr lang="el-GR" dirty="0"/>
              <a:t> περιοχές</a:t>
            </a:r>
          </a:p>
          <a:p>
            <a:endParaRPr lang="el-GR" dirty="0"/>
          </a:p>
        </p:txBody>
      </p:sp>
      <p:sp>
        <p:nvSpPr>
          <p:cNvPr id="11" name="TextBox 10">
            <a:extLst>
              <a:ext uri="{FF2B5EF4-FFF2-40B4-BE49-F238E27FC236}">
                <a16:creationId xmlns:a16="http://schemas.microsoft.com/office/drawing/2014/main" id="{D8670545-674E-5642-990A-63C12186297F}"/>
              </a:ext>
            </a:extLst>
          </p:cNvPr>
          <p:cNvSpPr txBox="1"/>
          <p:nvPr/>
        </p:nvSpPr>
        <p:spPr>
          <a:xfrm>
            <a:off x="1364063" y="4169664"/>
            <a:ext cx="3610273" cy="369332"/>
          </a:xfrm>
          <a:prstGeom prst="rect">
            <a:avLst/>
          </a:prstGeom>
          <a:noFill/>
        </p:spPr>
        <p:txBody>
          <a:bodyPr wrap="square" rtlCol="0">
            <a:spAutoFit/>
          </a:bodyPr>
          <a:lstStyle/>
          <a:p>
            <a:pPr marL="285750" indent="-285750">
              <a:buFont typeface="Arial" panose="020B0604020202020204" pitchFamily="34" charset="0"/>
              <a:buChar char="•"/>
            </a:pPr>
            <a:r>
              <a:rPr lang="el-GR" dirty="0"/>
              <a:t>κατοίκους των πόλεων</a:t>
            </a:r>
          </a:p>
        </p:txBody>
      </p:sp>
      <p:sp>
        <p:nvSpPr>
          <p:cNvPr id="12" name="TextBox 11">
            <a:extLst>
              <a:ext uri="{FF2B5EF4-FFF2-40B4-BE49-F238E27FC236}">
                <a16:creationId xmlns:a16="http://schemas.microsoft.com/office/drawing/2014/main" id="{0C579120-01B4-A243-894D-FDBC7596A969}"/>
              </a:ext>
            </a:extLst>
          </p:cNvPr>
          <p:cNvSpPr txBox="1"/>
          <p:nvPr/>
        </p:nvSpPr>
        <p:spPr>
          <a:xfrm>
            <a:off x="1364063" y="4562892"/>
            <a:ext cx="3390817" cy="646331"/>
          </a:xfrm>
          <a:prstGeom prst="rect">
            <a:avLst/>
          </a:prstGeom>
          <a:noFill/>
        </p:spPr>
        <p:txBody>
          <a:bodyPr wrap="square" rtlCol="0">
            <a:spAutoFit/>
          </a:bodyPr>
          <a:lstStyle/>
          <a:p>
            <a:pPr marL="285750" indent="-285750">
              <a:buFont typeface="Arial" panose="020B0604020202020204" pitchFamily="34" charset="0"/>
              <a:buChar char="•"/>
            </a:pPr>
            <a:r>
              <a:rPr lang="el-GR" dirty="0"/>
              <a:t>γραπτή παράδοση</a:t>
            </a:r>
          </a:p>
          <a:p>
            <a:endParaRPr lang="el-GR" dirty="0"/>
          </a:p>
        </p:txBody>
      </p:sp>
      <p:sp>
        <p:nvSpPr>
          <p:cNvPr id="13" name="TextBox 12">
            <a:extLst>
              <a:ext uri="{FF2B5EF4-FFF2-40B4-BE49-F238E27FC236}">
                <a16:creationId xmlns:a16="http://schemas.microsoft.com/office/drawing/2014/main" id="{F04DF9C0-AAD7-EF48-84E4-8A2A9091A201}"/>
              </a:ext>
            </a:extLst>
          </p:cNvPr>
          <p:cNvSpPr txBox="1"/>
          <p:nvPr/>
        </p:nvSpPr>
        <p:spPr>
          <a:xfrm>
            <a:off x="1364063" y="4983480"/>
            <a:ext cx="2967105" cy="923330"/>
          </a:xfrm>
          <a:prstGeom prst="rect">
            <a:avLst/>
          </a:prstGeom>
          <a:noFill/>
        </p:spPr>
        <p:txBody>
          <a:bodyPr wrap="square" rtlCol="0">
            <a:spAutoFit/>
          </a:bodyPr>
          <a:lstStyle/>
          <a:p>
            <a:pPr marL="285750" indent="-285750">
              <a:buFont typeface="Arial" panose="020B0604020202020204" pitchFamily="34" charset="0"/>
              <a:buChar char="•"/>
            </a:pPr>
            <a:r>
              <a:rPr lang="el-GR" dirty="0"/>
              <a:t>(γλώσσα της διοίκησης &amp; της εκπαίδευσης)</a:t>
            </a:r>
          </a:p>
          <a:p>
            <a:endParaRPr lang="el-GR" dirty="0"/>
          </a:p>
        </p:txBody>
      </p:sp>
      <p:sp>
        <p:nvSpPr>
          <p:cNvPr id="14" name="TextBox 13">
            <a:extLst>
              <a:ext uri="{FF2B5EF4-FFF2-40B4-BE49-F238E27FC236}">
                <a16:creationId xmlns:a16="http://schemas.microsoft.com/office/drawing/2014/main" id="{65FB11FD-1DE8-DC4C-841D-6D3A50C0CEEF}"/>
              </a:ext>
            </a:extLst>
          </p:cNvPr>
          <p:cNvSpPr txBox="1"/>
          <p:nvPr/>
        </p:nvSpPr>
        <p:spPr>
          <a:xfrm>
            <a:off x="1364063" y="5733288"/>
            <a:ext cx="2741593" cy="646331"/>
          </a:xfrm>
          <a:prstGeom prst="rect">
            <a:avLst/>
          </a:prstGeom>
          <a:noFill/>
        </p:spPr>
        <p:txBody>
          <a:bodyPr wrap="square" rtlCol="0">
            <a:spAutoFit/>
          </a:bodyPr>
          <a:lstStyle/>
          <a:p>
            <a:pPr marL="285750" indent="-285750">
              <a:buFont typeface="Arial" panose="020B0604020202020204" pitchFamily="34" charset="0"/>
              <a:buChar char="•"/>
            </a:pPr>
            <a:r>
              <a:rPr lang="el-GR" dirty="0"/>
              <a:t>ορθή γλώσσα</a:t>
            </a:r>
          </a:p>
          <a:p>
            <a:endParaRPr lang="el-GR" dirty="0"/>
          </a:p>
        </p:txBody>
      </p:sp>
      <p:sp>
        <p:nvSpPr>
          <p:cNvPr id="15" name="TextBox 14">
            <a:extLst>
              <a:ext uri="{FF2B5EF4-FFF2-40B4-BE49-F238E27FC236}">
                <a16:creationId xmlns:a16="http://schemas.microsoft.com/office/drawing/2014/main" id="{8BC5C89E-B648-674F-9EB3-5C3C0412E9F6}"/>
              </a:ext>
            </a:extLst>
          </p:cNvPr>
          <p:cNvSpPr txBox="1"/>
          <p:nvPr/>
        </p:nvSpPr>
        <p:spPr>
          <a:xfrm>
            <a:off x="6453927" y="3035808"/>
            <a:ext cx="4646889" cy="646331"/>
          </a:xfrm>
          <a:prstGeom prst="rect">
            <a:avLst/>
          </a:prstGeom>
          <a:noFill/>
        </p:spPr>
        <p:txBody>
          <a:bodyPr wrap="square" rtlCol="0">
            <a:spAutoFit/>
          </a:bodyPr>
          <a:lstStyle/>
          <a:p>
            <a:pPr marL="285750" indent="-285750">
              <a:buFont typeface="Arial" panose="020B0604020202020204" pitchFamily="34" charset="0"/>
              <a:buChar char="•"/>
            </a:pPr>
            <a:r>
              <a:rPr lang="el-GR" dirty="0"/>
              <a:t>χαμηλό κοινωνικό κύρος</a:t>
            </a:r>
          </a:p>
          <a:p>
            <a:endParaRPr lang="el-GR" dirty="0"/>
          </a:p>
        </p:txBody>
      </p:sp>
      <p:sp>
        <p:nvSpPr>
          <p:cNvPr id="16" name="TextBox 15">
            <a:extLst>
              <a:ext uri="{FF2B5EF4-FFF2-40B4-BE49-F238E27FC236}">
                <a16:creationId xmlns:a16="http://schemas.microsoft.com/office/drawing/2014/main" id="{0BE75A06-22ED-914C-99F8-C23A6E36C243}"/>
              </a:ext>
            </a:extLst>
          </p:cNvPr>
          <p:cNvSpPr txBox="1"/>
          <p:nvPr/>
        </p:nvSpPr>
        <p:spPr>
          <a:xfrm>
            <a:off x="6453927" y="3529185"/>
            <a:ext cx="4335993" cy="369332"/>
          </a:xfrm>
          <a:prstGeom prst="rect">
            <a:avLst/>
          </a:prstGeom>
          <a:noFill/>
        </p:spPr>
        <p:txBody>
          <a:bodyPr wrap="square" rtlCol="0">
            <a:spAutoFit/>
          </a:bodyPr>
          <a:lstStyle/>
          <a:p>
            <a:pPr marL="285750" indent="-285750">
              <a:buFont typeface="Arial" panose="020B0604020202020204" pitchFamily="34" charset="0"/>
              <a:buChar char="•"/>
            </a:pPr>
            <a:r>
              <a:rPr lang="el-GR" dirty="0"/>
              <a:t>απομονωμένες γεωγραφικές περιοχές</a:t>
            </a:r>
          </a:p>
        </p:txBody>
      </p:sp>
      <p:sp>
        <p:nvSpPr>
          <p:cNvPr id="17" name="TextBox 16">
            <a:extLst>
              <a:ext uri="{FF2B5EF4-FFF2-40B4-BE49-F238E27FC236}">
                <a16:creationId xmlns:a16="http://schemas.microsoft.com/office/drawing/2014/main" id="{E7FAB668-9397-CE48-848C-8073F94A4C4D}"/>
              </a:ext>
            </a:extLst>
          </p:cNvPr>
          <p:cNvSpPr txBox="1"/>
          <p:nvPr/>
        </p:nvSpPr>
        <p:spPr>
          <a:xfrm>
            <a:off x="6453927" y="4028438"/>
            <a:ext cx="4251960" cy="923330"/>
          </a:xfrm>
          <a:prstGeom prst="rect">
            <a:avLst/>
          </a:prstGeom>
          <a:noFill/>
        </p:spPr>
        <p:txBody>
          <a:bodyPr wrap="square" rtlCol="0">
            <a:spAutoFit/>
          </a:bodyPr>
          <a:lstStyle/>
          <a:p>
            <a:pPr marL="285750" indent="-285750">
              <a:buFont typeface="Arial" panose="020B0604020202020204" pitchFamily="34" charset="0"/>
              <a:buChar char="•"/>
            </a:pPr>
            <a:r>
              <a:rPr lang="el-GR" dirty="0"/>
              <a:t>κατοίκους της υπαίθρου/ εργατική τάξη</a:t>
            </a:r>
          </a:p>
          <a:p>
            <a:endParaRPr lang="el-GR" dirty="0"/>
          </a:p>
        </p:txBody>
      </p:sp>
      <p:sp>
        <p:nvSpPr>
          <p:cNvPr id="18" name="TextBox 17">
            <a:extLst>
              <a:ext uri="{FF2B5EF4-FFF2-40B4-BE49-F238E27FC236}">
                <a16:creationId xmlns:a16="http://schemas.microsoft.com/office/drawing/2014/main" id="{1AF2349F-C292-6744-AFE2-4911508C7403}"/>
              </a:ext>
            </a:extLst>
          </p:cNvPr>
          <p:cNvSpPr txBox="1"/>
          <p:nvPr/>
        </p:nvSpPr>
        <p:spPr>
          <a:xfrm>
            <a:off x="6453927" y="4706481"/>
            <a:ext cx="4014216" cy="1200329"/>
          </a:xfrm>
          <a:prstGeom prst="rect">
            <a:avLst/>
          </a:prstGeom>
          <a:noFill/>
        </p:spPr>
        <p:txBody>
          <a:bodyPr wrap="square" rtlCol="0">
            <a:spAutoFit/>
          </a:bodyPr>
          <a:lstStyle/>
          <a:p>
            <a:pPr marL="285750" indent="-285750">
              <a:buFont typeface="Arial" panose="020B0604020202020204" pitchFamily="34" charset="0"/>
              <a:buChar char="•"/>
            </a:pPr>
            <a:r>
              <a:rPr lang="el-GR" dirty="0"/>
              <a:t>προφορική μορφή, απουσία γραπτής παράδοσης</a:t>
            </a:r>
          </a:p>
          <a:p>
            <a:endParaRPr lang="el-GR" dirty="0"/>
          </a:p>
          <a:p>
            <a:endParaRPr lang="el-GR" dirty="0"/>
          </a:p>
        </p:txBody>
      </p:sp>
      <p:sp>
        <p:nvSpPr>
          <p:cNvPr id="19" name="TextBox 18">
            <a:extLst>
              <a:ext uri="{FF2B5EF4-FFF2-40B4-BE49-F238E27FC236}">
                <a16:creationId xmlns:a16="http://schemas.microsoft.com/office/drawing/2014/main" id="{B2F41F21-D011-1847-AFAD-900F5BAD1AD6}"/>
              </a:ext>
            </a:extLst>
          </p:cNvPr>
          <p:cNvSpPr txBox="1"/>
          <p:nvPr/>
        </p:nvSpPr>
        <p:spPr>
          <a:xfrm>
            <a:off x="6453927" y="5364671"/>
            <a:ext cx="4433764" cy="923330"/>
          </a:xfrm>
          <a:prstGeom prst="rect">
            <a:avLst/>
          </a:prstGeom>
          <a:noFill/>
        </p:spPr>
        <p:txBody>
          <a:bodyPr wrap="square" rtlCol="0">
            <a:spAutoFit/>
          </a:bodyPr>
          <a:lstStyle/>
          <a:p>
            <a:pPr marL="285750" indent="-285750">
              <a:buFont typeface="Arial" panose="020B0604020202020204" pitchFamily="34" charset="0"/>
              <a:buChar char="•"/>
            </a:pPr>
            <a:r>
              <a:rPr lang="el-GR" dirty="0"/>
              <a:t>παρέκκλιση από την πρότυπη γλώσσα, περιθωριακές μορφές</a:t>
            </a:r>
          </a:p>
          <a:p>
            <a:endParaRPr lang="el-GR" dirty="0"/>
          </a:p>
        </p:txBody>
      </p:sp>
    </p:spTree>
    <p:extLst>
      <p:ext uri="{BB962C8B-B14F-4D97-AF65-F5344CB8AC3E}">
        <p14:creationId xmlns:p14="http://schemas.microsoft.com/office/powerpoint/2010/main" val="27898462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linds(horizontal)">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linds(horizontal)">
                                      <p:cBhvr>
                                        <p:cTn id="12" dur="500"/>
                                        <p:tgtEl>
                                          <p:spTgt spid="8"/>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blinds(horizontal)">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3" presetClass="entr" presetSubtype="10" fill="hold" grpId="0"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linds(horizontal)">
                                      <p:cBhvr>
                                        <p:cTn id="22" dur="500"/>
                                        <p:tgtEl>
                                          <p:spTgt spid="10"/>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blinds(horizontal)">
                                      <p:cBhvr>
                                        <p:cTn id="27" dur="500"/>
                                        <p:tgtEl>
                                          <p:spTgt spid="11"/>
                                        </p:tgtEl>
                                      </p:cBhvr>
                                    </p:animEffect>
                                  </p:childTnLst>
                                </p:cTn>
                              </p:par>
                            </p:childTnLst>
                          </p:cTn>
                        </p:par>
                      </p:childTnLst>
                    </p:cTn>
                  </p:par>
                  <p:par>
                    <p:cTn id="28" fill="hold">
                      <p:stCondLst>
                        <p:cond delay="indefinite"/>
                      </p:stCondLst>
                      <p:childTnLst>
                        <p:par>
                          <p:cTn id="29" fill="hold">
                            <p:stCondLst>
                              <p:cond delay="0"/>
                            </p:stCondLst>
                            <p:childTnLst>
                              <p:par>
                                <p:cTn id="30" presetID="3" presetClass="entr" presetSubtype="10" fill="hold" grpId="0" nodeType="click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blinds(horizontal)">
                                      <p:cBhvr>
                                        <p:cTn id="32" dur="500"/>
                                        <p:tgtEl>
                                          <p:spTgt spid="12"/>
                                        </p:tgtEl>
                                      </p:cBhvr>
                                    </p:animEffect>
                                  </p:childTnLst>
                                </p:cTn>
                              </p:par>
                            </p:childTnLst>
                          </p:cTn>
                        </p:par>
                      </p:childTnLst>
                    </p:cTn>
                  </p:par>
                  <p:par>
                    <p:cTn id="33" fill="hold">
                      <p:stCondLst>
                        <p:cond delay="indefinite"/>
                      </p:stCondLst>
                      <p:childTnLst>
                        <p:par>
                          <p:cTn id="34" fill="hold">
                            <p:stCondLst>
                              <p:cond delay="0"/>
                            </p:stCondLst>
                            <p:childTnLst>
                              <p:par>
                                <p:cTn id="35" presetID="3" presetClass="entr" presetSubtype="1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blinds(horizontal)">
                                      <p:cBhvr>
                                        <p:cTn id="37" dur="500"/>
                                        <p:tgtEl>
                                          <p:spTgt spid="13"/>
                                        </p:tgtEl>
                                      </p:cBhvr>
                                    </p:animEffect>
                                  </p:childTnLst>
                                </p:cTn>
                              </p:par>
                            </p:childTnLst>
                          </p:cTn>
                        </p:par>
                      </p:childTnLst>
                    </p:cTn>
                  </p:par>
                  <p:par>
                    <p:cTn id="38" fill="hold">
                      <p:stCondLst>
                        <p:cond delay="indefinite"/>
                      </p:stCondLst>
                      <p:childTnLst>
                        <p:par>
                          <p:cTn id="39" fill="hold">
                            <p:stCondLst>
                              <p:cond delay="0"/>
                            </p:stCondLst>
                            <p:childTnLst>
                              <p:par>
                                <p:cTn id="40" presetID="3" presetClass="entr" presetSubtype="1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Effect transition="in" filter="blinds(horizontal)">
                                      <p:cBhvr>
                                        <p:cTn id="42" dur="500"/>
                                        <p:tgtEl>
                                          <p:spTgt spid="14"/>
                                        </p:tgtEl>
                                      </p:cBhvr>
                                    </p:animEffect>
                                  </p:childTnLst>
                                </p:cTn>
                              </p:par>
                            </p:childTnLst>
                          </p:cTn>
                        </p:par>
                      </p:childTnLst>
                    </p:cTn>
                  </p:par>
                  <p:par>
                    <p:cTn id="43" fill="hold">
                      <p:stCondLst>
                        <p:cond delay="indefinite"/>
                      </p:stCondLst>
                      <p:childTnLst>
                        <p:par>
                          <p:cTn id="44" fill="hold">
                            <p:stCondLst>
                              <p:cond delay="0"/>
                            </p:stCondLst>
                            <p:childTnLst>
                              <p:par>
                                <p:cTn id="45" presetID="3" presetClass="entr" presetSubtype="10" fill="hold" grpId="0" nodeType="clickEffect">
                                  <p:stCondLst>
                                    <p:cond delay="0"/>
                                  </p:stCondLst>
                                  <p:childTnLst>
                                    <p:set>
                                      <p:cBhvr>
                                        <p:cTn id="46" dur="1" fill="hold">
                                          <p:stCondLst>
                                            <p:cond delay="0"/>
                                          </p:stCondLst>
                                        </p:cTn>
                                        <p:tgtEl>
                                          <p:spTgt spid="6">
                                            <p:txEl>
                                              <p:pRg st="0" end="0"/>
                                            </p:txEl>
                                          </p:spTgt>
                                        </p:tgtEl>
                                        <p:attrNameLst>
                                          <p:attrName>style.visibility</p:attrName>
                                        </p:attrNameLst>
                                      </p:cBhvr>
                                      <p:to>
                                        <p:strVal val="visible"/>
                                      </p:to>
                                    </p:set>
                                    <p:animEffect transition="in" filter="blinds(horizontal)">
                                      <p:cBhvr>
                                        <p:cTn id="47" dur="500"/>
                                        <p:tgtEl>
                                          <p:spTgt spid="6">
                                            <p:txEl>
                                              <p:pRg st="0" end="0"/>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3" presetClass="entr" presetSubtype="10" fill="hold" grpId="0" nodeType="clickEffect">
                                  <p:stCondLst>
                                    <p:cond delay="0"/>
                                  </p:stCondLst>
                                  <p:childTnLst>
                                    <p:set>
                                      <p:cBhvr>
                                        <p:cTn id="51" dur="1" fill="hold">
                                          <p:stCondLst>
                                            <p:cond delay="0"/>
                                          </p:stCondLst>
                                        </p:cTn>
                                        <p:tgtEl>
                                          <p:spTgt spid="3"/>
                                        </p:tgtEl>
                                        <p:attrNameLst>
                                          <p:attrName>style.visibility</p:attrName>
                                        </p:attrNameLst>
                                      </p:cBhvr>
                                      <p:to>
                                        <p:strVal val="visible"/>
                                      </p:to>
                                    </p:set>
                                    <p:animEffect transition="in" filter="blinds(horizontal)">
                                      <p:cBhvr>
                                        <p:cTn id="52" dur="500"/>
                                        <p:tgtEl>
                                          <p:spTgt spid="3"/>
                                        </p:tgtEl>
                                      </p:cBhvr>
                                    </p:animEffect>
                                  </p:childTnLst>
                                </p:cTn>
                              </p:par>
                            </p:childTnLst>
                          </p:cTn>
                        </p:par>
                      </p:childTnLst>
                    </p:cTn>
                  </p:par>
                  <p:par>
                    <p:cTn id="53" fill="hold">
                      <p:stCondLst>
                        <p:cond delay="indefinite"/>
                      </p:stCondLst>
                      <p:childTnLst>
                        <p:par>
                          <p:cTn id="54" fill="hold">
                            <p:stCondLst>
                              <p:cond delay="0"/>
                            </p:stCondLst>
                            <p:childTnLst>
                              <p:par>
                                <p:cTn id="55" presetID="3" presetClass="entr" presetSubtype="10" fill="hold" grpId="0" nodeType="click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blinds(horizontal)">
                                      <p:cBhvr>
                                        <p:cTn id="57" dur="500"/>
                                        <p:tgtEl>
                                          <p:spTgt spid="15"/>
                                        </p:tgtEl>
                                      </p:cBhvr>
                                    </p:animEffect>
                                  </p:childTnLst>
                                </p:cTn>
                              </p:par>
                            </p:childTnLst>
                          </p:cTn>
                        </p:par>
                      </p:childTnLst>
                    </p:cTn>
                  </p:par>
                  <p:par>
                    <p:cTn id="58" fill="hold">
                      <p:stCondLst>
                        <p:cond delay="indefinite"/>
                      </p:stCondLst>
                      <p:childTnLst>
                        <p:par>
                          <p:cTn id="59" fill="hold">
                            <p:stCondLst>
                              <p:cond delay="0"/>
                            </p:stCondLst>
                            <p:childTnLst>
                              <p:par>
                                <p:cTn id="60" presetID="3" presetClass="entr" presetSubtype="10" fill="hold" grpId="0" nodeType="clickEffect">
                                  <p:stCondLst>
                                    <p:cond delay="0"/>
                                  </p:stCondLst>
                                  <p:childTnLst>
                                    <p:set>
                                      <p:cBhvr>
                                        <p:cTn id="61" dur="1" fill="hold">
                                          <p:stCondLst>
                                            <p:cond delay="0"/>
                                          </p:stCondLst>
                                        </p:cTn>
                                        <p:tgtEl>
                                          <p:spTgt spid="16"/>
                                        </p:tgtEl>
                                        <p:attrNameLst>
                                          <p:attrName>style.visibility</p:attrName>
                                        </p:attrNameLst>
                                      </p:cBhvr>
                                      <p:to>
                                        <p:strVal val="visible"/>
                                      </p:to>
                                    </p:set>
                                    <p:animEffect transition="in" filter="blinds(horizontal)">
                                      <p:cBhvr>
                                        <p:cTn id="62" dur="500"/>
                                        <p:tgtEl>
                                          <p:spTgt spid="16"/>
                                        </p:tgtEl>
                                      </p:cBhvr>
                                    </p:animEffect>
                                  </p:childTnLst>
                                </p:cTn>
                              </p:par>
                            </p:childTnLst>
                          </p:cTn>
                        </p:par>
                      </p:childTnLst>
                    </p:cTn>
                  </p:par>
                  <p:par>
                    <p:cTn id="63" fill="hold">
                      <p:stCondLst>
                        <p:cond delay="indefinite"/>
                      </p:stCondLst>
                      <p:childTnLst>
                        <p:par>
                          <p:cTn id="64" fill="hold">
                            <p:stCondLst>
                              <p:cond delay="0"/>
                            </p:stCondLst>
                            <p:childTnLst>
                              <p:par>
                                <p:cTn id="65" presetID="3" presetClass="entr" presetSubtype="10" fill="hold" grpId="0" nodeType="clickEffect">
                                  <p:stCondLst>
                                    <p:cond delay="0"/>
                                  </p:stCondLst>
                                  <p:childTnLst>
                                    <p:set>
                                      <p:cBhvr>
                                        <p:cTn id="66" dur="1" fill="hold">
                                          <p:stCondLst>
                                            <p:cond delay="0"/>
                                          </p:stCondLst>
                                        </p:cTn>
                                        <p:tgtEl>
                                          <p:spTgt spid="17"/>
                                        </p:tgtEl>
                                        <p:attrNameLst>
                                          <p:attrName>style.visibility</p:attrName>
                                        </p:attrNameLst>
                                      </p:cBhvr>
                                      <p:to>
                                        <p:strVal val="visible"/>
                                      </p:to>
                                    </p:set>
                                    <p:animEffect transition="in" filter="blinds(horizontal)">
                                      <p:cBhvr>
                                        <p:cTn id="67" dur="500"/>
                                        <p:tgtEl>
                                          <p:spTgt spid="17"/>
                                        </p:tgtEl>
                                      </p:cBhvr>
                                    </p:animEffect>
                                  </p:childTnLst>
                                </p:cTn>
                              </p:par>
                            </p:childTnLst>
                          </p:cTn>
                        </p:par>
                      </p:childTnLst>
                    </p:cTn>
                  </p:par>
                  <p:par>
                    <p:cTn id="68" fill="hold">
                      <p:stCondLst>
                        <p:cond delay="indefinite"/>
                      </p:stCondLst>
                      <p:childTnLst>
                        <p:par>
                          <p:cTn id="69" fill="hold">
                            <p:stCondLst>
                              <p:cond delay="0"/>
                            </p:stCondLst>
                            <p:childTnLst>
                              <p:par>
                                <p:cTn id="70" presetID="3" presetClass="entr" presetSubtype="10" fill="hold" grpId="0" nodeType="clickEffect">
                                  <p:stCondLst>
                                    <p:cond delay="0"/>
                                  </p:stCondLst>
                                  <p:childTnLst>
                                    <p:set>
                                      <p:cBhvr>
                                        <p:cTn id="71" dur="1" fill="hold">
                                          <p:stCondLst>
                                            <p:cond delay="0"/>
                                          </p:stCondLst>
                                        </p:cTn>
                                        <p:tgtEl>
                                          <p:spTgt spid="18"/>
                                        </p:tgtEl>
                                        <p:attrNameLst>
                                          <p:attrName>style.visibility</p:attrName>
                                        </p:attrNameLst>
                                      </p:cBhvr>
                                      <p:to>
                                        <p:strVal val="visible"/>
                                      </p:to>
                                    </p:set>
                                    <p:animEffect transition="in" filter="blinds(horizontal)">
                                      <p:cBhvr>
                                        <p:cTn id="72" dur="500"/>
                                        <p:tgtEl>
                                          <p:spTgt spid="18"/>
                                        </p:tgtEl>
                                      </p:cBhvr>
                                    </p:animEffect>
                                  </p:childTnLst>
                                </p:cTn>
                              </p:par>
                            </p:childTnLst>
                          </p:cTn>
                        </p:par>
                      </p:childTnLst>
                    </p:cTn>
                  </p:par>
                  <p:par>
                    <p:cTn id="73" fill="hold">
                      <p:stCondLst>
                        <p:cond delay="indefinite"/>
                      </p:stCondLst>
                      <p:childTnLst>
                        <p:par>
                          <p:cTn id="74" fill="hold">
                            <p:stCondLst>
                              <p:cond delay="0"/>
                            </p:stCondLst>
                            <p:childTnLst>
                              <p:par>
                                <p:cTn id="75" presetID="3" presetClass="entr" presetSubtype="10" fill="hold" grpId="0" nodeType="clickEffect">
                                  <p:stCondLst>
                                    <p:cond delay="0"/>
                                  </p:stCondLst>
                                  <p:childTnLst>
                                    <p:set>
                                      <p:cBhvr>
                                        <p:cTn id="76" dur="1" fill="hold">
                                          <p:stCondLst>
                                            <p:cond delay="0"/>
                                          </p:stCondLst>
                                        </p:cTn>
                                        <p:tgtEl>
                                          <p:spTgt spid="19"/>
                                        </p:tgtEl>
                                        <p:attrNameLst>
                                          <p:attrName>style.visibility</p:attrName>
                                        </p:attrNameLst>
                                      </p:cBhvr>
                                      <p:to>
                                        <p:strVal val="visible"/>
                                      </p:to>
                                    </p:set>
                                    <p:animEffect transition="in" filter="blinds(horizontal)">
                                      <p:cBhvr>
                                        <p:cTn id="7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P spid="6" grpId="0" build="p"/>
      <p:bldP spid="3" grpId="0"/>
      <p:bldP spid="8" grpId="0"/>
      <p:bldP spid="9" grpId="0"/>
      <p:bldP spid="10" grpId="0"/>
      <p:bldP spid="11" grpId="0"/>
      <p:bldP spid="12" grpId="0"/>
      <p:bldP spid="13" grpId="0"/>
      <p:bldP spid="14" grpId="0"/>
      <p:bldP spid="15" grpId="0"/>
      <p:bldP spid="16" grpId="0"/>
      <p:bldP spid="17" grpId="0"/>
      <p:bldP spid="18" grpId="0"/>
      <p:bldP spid="19" grpId="0"/>
    </p:bld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Ξυλογραφία">
  <a:themeElements>
    <a:clrScheme name="Ξυλογραφία">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Ξυλογραφία">
      <a:majorFont>
        <a:latin typeface="Rockwell Condensed" panose="02060603050405020104"/>
        <a:ea typeface=""/>
        <a:cs typeface=""/>
        <a:font script="Grek" typeface="Cambria"/>
        <a:font script="Cyrl" typeface="Cambria"/>
        <a:font script="Jpan" typeface="HG明朝B"/>
        <a:font script="Hang" typeface="바탕"/>
        <a:font script="Hans" typeface="方正姚体"/>
        <a:font script="Hant" typeface="微軟正黑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Rockwell" panose="02060603020205020403"/>
        <a:ea typeface=""/>
        <a:cs typeface=""/>
        <a:font script="Grek" typeface="Cambria"/>
        <a:font script="Cyrl" typeface="Cambria"/>
        <a:font script="Jpan" typeface="HG明朝B"/>
        <a:font script="Hang" typeface="바탕"/>
        <a:font script="Hans" typeface="方正姚体"/>
        <a:font script="Hant" typeface="標楷體"/>
        <a:font script="Arab" typeface="Times New Roman"/>
        <a:font script="Hebr" typeface="David"/>
        <a:font script="Thai" typeface="Jasmine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Ξυλογραφία">
      <a:fillStyleLst>
        <a:solidFill>
          <a:schemeClr val="phClr"/>
        </a:solidFill>
        <a:blipFill rotWithShape="1">
          <a:blip xmlns:r="http://schemas.openxmlformats.org/officeDocument/2006/relationships" r:embed="rId1">
            <a:duotone>
              <a:schemeClr val="phClr">
                <a:tint val="70000"/>
                <a:shade val="63000"/>
              </a:schemeClr>
              <a:schemeClr val="phClr">
                <a:tint val="10000"/>
                <a:satMod val="150000"/>
              </a:schemeClr>
            </a:duotone>
          </a:blip>
          <a:tile tx="0" ty="0" sx="60000" sy="59000" flip="none" algn="tl"/>
        </a:blipFill>
        <a:blipFill rotWithShape="1">
          <a:blip xmlns:r="http://schemas.openxmlformats.org/officeDocument/2006/relationships" r:embed="rId1">
            <a:duotone>
              <a:schemeClr val="phClr">
                <a:shade val="36000"/>
                <a:satMod val="120000"/>
              </a:schemeClr>
              <a:schemeClr val="phClr">
                <a:tint val="40000"/>
              </a:schemeClr>
            </a:duotone>
          </a:blip>
          <a:tile tx="0" ty="0" sx="60000" sy="59000" flip="none" algn="tl"/>
        </a:blipFill>
      </a:fillStyleLst>
      <a:lnStyleLst>
        <a:ln w="6350"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oftEdge rad="12700"/>
          </a:effectLst>
        </a:effectStyle>
        <a:effectStyle>
          <a:effectLst>
            <a:outerShdw blurRad="50800" dist="19050" dir="5400000" algn="tl" rotWithShape="0">
              <a:srgbClr val="000000">
                <a:alpha val="60000"/>
              </a:srgbClr>
            </a:outerShdw>
            <a:softEdge rad="12700"/>
          </a:effectLst>
        </a:effectStyle>
      </a:effectStyleLst>
      <a:bgFillStyleLst>
        <a:solidFill>
          <a:schemeClr val="phClr"/>
        </a:solidFill>
        <a:solidFill>
          <a:schemeClr val="phClr">
            <a:shade val="97000"/>
            <a:satMod val="150000"/>
          </a:schemeClr>
        </a:solidFill>
        <a:blipFill rotWithShape="1">
          <a:blip xmlns:r="http://schemas.openxmlformats.org/officeDocument/2006/relationships" r:embed="rId1">
            <a:duotone>
              <a:schemeClr val="phClr">
                <a:tint val="75000"/>
                <a:shade val="58000"/>
                <a:satMod val="120000"/>
              </a:schemeClr>
              <a:schemeClr val="phClr">
                <a:tint val="50000"/>
                <a:shade val="96000"/>
              </a:schemeClr>
            </a:duotone>
          </a:blip>
          <a:tile tx="0" ty="0" sx="100000" sy="100000" flip="none" algn="tl"/>
        </a:blipFill>
      </a:bgFillStyleLst>
    </a:fmtScheme>
  </a:themeElements>
  <a:objectDefaults/>
  <a:extraClrSchemeLst/>
  <a:extLst>
    <a:ext uri="{05A4C25C-085E-4340-85A3-A5531E510DB2}">
      <thm15:themeFamily xmlns:thm15="http://schemas.microsoft.com/office/thememl/2012/main" name="Wood Type" id="{7ACABC62-BF99-48CF-A9DC-4DB89C7B13DC}" vid="{142A1326-48AB-42A9-8428-CB14AA30176D}"/>
    </a:ext>
  </a:extLst>
</a:theme>
</file>

<file path=docProps/app.xml><?xml version="1.0" encoding="utf-8"?>
<Properties xmlns="http://schemas.openxmlformats.org/officeDocument/2006/extended-properties" xmlns:vt="http://schemas.openxmlformats.org/officeDocument/2006/docPropsVTypes">
  <Template>{37F58416-2A6F-C141-8EEA-FC2127B79B2D}tf10001070</Template>
  <TotalTime>1718</TotalTime>
  <Words>3737</Words>
  <Application>Microsoft Macintosh PowerPoint</Application>
  <PresentationFormat>Ευρεία οθόνη</PresentationFormat>
  <Paragraphs>334</Paragraphs>
  <Slides>69</Slides>
  <Notes>0</Notes>
  <HiddenSlides>0</HiddenSlides>
  <MMClips>0</MMClips>
  <ScaleCrop>false</ScaleCrop>
  <HeadingPairs>
    <vt:vector size="6" baseType="variant">
      <vt:variant>
        <vt:lpstr>Γραμματοσειρές που χρησιμοποιούνται</vt:lpstr>
      </vt:variant>
      <vt:variant>
        <vt:i4>8</vt:i4>
      </vt:variant>
      <vt:variant>
        <vt:lpstr>Θέμα</vt:lpstr>
      </vt:variant>
      <vt:variant>
        <vt:i4>1</vt:i4>
      </vt:variant>
      <vt:variant>
        <vt:lpstr>Τίτλοι διαφανειών</vt:lpstr>
      </vt:variant>
      <vt:variant>
        <vt:i4>69</vt:i4>
      </vt:variant>
    </vt:vector>
  </HeadingPairs>
  <TitlesOfParts>
    <vt:vector size="78" baseType="lpstr">
      <vt:lpstr>Arial</vt:lpstr>
      <vt:lpstr>Calibri</vt:lpstr>
      <vt:lpstr>Cambria</vt:lpstr>
      <vt:lpstr>Comic Sans MS</vt:lpstr>
      <vt:lpstr>Rockwell</vt:lpstr>
      <vt:lpstr>Rockwell Condensed</vt:lpstr>
      <vt:lpstr>Rockwell Extra Bold</vt:lpstr>
      <vt:lpstr>Wingdings</vt:lpstr>
      <vt:lpstr>Ξυλογραφία</vt:lpstr>
      <vt:lpstr>Διαλεκτολογια  Ενότητα 1: Εισαγωγικά: Γλώσσα – Διάλεκτος. Κριτήριο αμοιβαίας κατανόησης. Διαλεκτικό συνεχές. Κριτήριο αυτονομίας &amp; ετερονομίας.  </vt:lpstr>
      <vt:lpstr>συγγραματα</vt:lpstr>
      <vt:lpstr>εξεταση</vt:lpstr>
      <vt:lpstr>διαλεκτολογια</vt:lpstr>
      <vt:lpstr>ΔΙΑΛΕΚΤΟΛΟΓΙΑ</vt:lpstr>
      <vt:lpstr>Γλωσσικη ποικιλοτητα</vt:lpstr>
      <vt:lpstr>Γλωσσα VS ΔΙΑΛΕΚΤΟΣ</vt:lpstr>
      <vt:lpstr>Γλωσσικη ποικιλοτητα</vt:lpstr>
      <vt:lpstr>Γλωσσα vs διαλεκτοσ</vt:lpstr>
      <vt:lpstr>Γλωσσα vs διαλεκτοσ</vt:lpstr>
      <vt:lpstr>ΓΛΩΣΣΑ VS δΙΑΛΕΚΤΟΣ</vt:lpstr>
      <vt:lpstr>Γλωσσα – διαλεκτοσ - ιδιωμα </vt:lpstr>
      <vt:lpstr>Γλωσσα – διαλεκτοσ - ιδιωμα</vt:lpstr>
      <vt:lpstr>Γλωσσα – διαλεκτοσ - ιδιωμα</vt:lpstr>
      <vt:lpstr>Γλωσσα – διαλεκτοσ - ιδιωμα</vt:lpstr>
      <vt:lpstr>Γλωσσα – διαλεκτοσ - ιδιωμα</vt:lpstr>
      <vt:lpstr>Γλωσσα-διαλεκτοσ-ιδιωμα</vt:lpstr>
      <vt:lpstr>Γλωσσα – διαλεκτοσ - ιδιωμα</vt:lpstr>
      <vt:lpstr>Γλωσσα  - διαλεκτοσ</vt:lpstr>
      <vt:lpstr>Γλωσσα vs Διαλεκτοι</vt:lpstr>
      <vt:lpstr>Αποπειρεσ οριοθετησησ γλωσσασ - διαλεκτου</vt:lpstr>
      <vt:lpstr>Κριτηριο αμοιβαιασ κατανοησησ</vt:lpstr>
      <vt:lpstr>Κριτηριο αμοιβαιασ κατανοησησ</vt:lpstr>
      <vt:lpstr>Αντιπαραδειγματα</vt:lpstr>
      <vt:lpstr>αντιπαραδειγματα</vt:lpstr>
      <vt:lpstr>αντιπαραδειγματα</vt:lpstr>
      <vt:lpstr>Κριτηριο αμοιβαιασ κατανοησησ</vt:lpstr>
      <vt:lpstr>αντιπαραδειγματα</vt:lpstr>
      <vt:lpstr>αντιπαραδειγματα</vt:lpstr>
      <vt:lpstr>αντιπαραδειγματα</vt:lpstr>
      <vt:lpstr>Τσακωνικη διαλεκτοσ</vt:lpstr>
      <vt:lpstr>Τσακωνικη διαλεκτοσ</vt:lpstr>
      <vt:lpstr>Τσακωνικη διαλεκτοσ</vt:lpstr>
      <vt:lpstr>Τσακωνικη διαλεκτοσ</vt:lpstr>
      <vt:lpstr>Τσακωνικη διαλεκτοσ</vt:lpstr>
      <vt:lpstr>Τσακωνικη διαλεκτοσ</vt:lpstr>
      <vt:lpstr>Κριτηριο αμοιβαιασ κατανοησησ</vt:lpstr>
      <vt:lpstr>Κριτηριο αμοιβαιασ κατανοησησ</vt:lpstr>
      <vt:lpstr>ποικιλια</vt:lpstr>
      <vt:lpstr>Ορια γλωσσων / ποικιλιων</vt:lpstr>
      <vt:lpstr>Διαλεκτικα συνεχη</vt:lpstr>
      <vt:lpstr>Διαλεκτικα συνεχη</vt:lpstr>
      <vt:lpstr>Γεωγραφικα διαλεκτικα συνεχη</vt:lpstr>
      <vt:lpstr>Γεωγραφικα διαλεκτικα συνεχη</vt:lpstr>
      <vt:lpstr>Γεωγραφικα διαλεκτικα συνεχη</vt:lpstr>
      <vt:lpstr>Γεωγραφικα διαλεκτικα συνεχη</vt:lpstr>
      <vt:lpstr>Γεωγραφικα διαλεκτικα συνεχη</vt:lpstr>
      <vt:lpstr>Γεωγραφικα διαλεκτικα συνεχη</vt:lpstr>
      <vt:lpstr>Γεωγραφικα διαλεκτικα συνεχη</vt:lpstr>
      <vt:lpstr>Γεωγραφικα διαλεκτικα συνεχη</vt:lpstr>
      <vt:lpstr>Γεωγραφικα διαλεκτικα συνεχη</vt:lpstr>
      <vt:lpstr>Γεωγραφικα διαλεκτικα συνεχη</vt:lpstr>
      <vt:lpstr>Διαλεκτικα συνεχη</vt:lpstr>
      <vt:lpstr>Διαλεκτικα συνεχη</vt:lpstr>
      <vt:lpstr>Γεωγραφικα διαλεκτικα συνεχη</vt:lpstr>
      <vt:lpstr>Γεωγραφικα διαλεκτικα συνεχη</vt:lpstr>
      <vt:lpstr>Γλωσσα - διαλεκτοσ</vt:lpstr>
      <vt:lpstr>Γλωσσα / διαλεκτοσ</vt:lpstr>
      <vt:lpstr>σχεση γλωσσασ  &amp; διαλεκτικου συνεχουσ</vt:lpstr>
      <vt:lpstr>σχεση γλωσσασ  &amp; διαλεκτικου συνεχουσ</vt:lpstr>
      <vt:lpstr>κριτηριο αυτονομιασ &amp; ετερονομιασ</vt:lpstr>
      <vt:lpstr>κριτηριο αυτονομιασ &amp; ετερονομιασ</vt:lpstr>
      <vt:lpstr>κριτηριο αυτονομιασ &amp; ετερονομιασ</vt:lpstr>
      <vt:lpstr>κριτηριο αυτονομιασ &amp; ετερονομιασ</vt:lpstr>
      <vt:lpstr>κριτηριο αυτονομιασ &amp; ετερονομιασ</vt:lpstr>
      <vt:lpstr>Κριτηριο αυτονομιασ &amp; ετερονομιασ</vt:lpstr>
      <vt:lpstr>Παρουσίαση του PowerPoint</vt:lpstr>
      <vt:lpstr>Παρουσίαση του PowerPoint</vt:lpstr>
      <vt:lpstr>ΕΡΩΤΗΣΕΙΣ Α’ ΕΒΔΟΜΑΔΑΣ</vt:lpstr>
    </vt:vector>
  </TitlesOfParts>
  <LinksUpToDate>false</LinksUpToDate>
  <SharedDoc>false</SharedDoc>
  <HyperlinksChanged>false</HyperlinksChanged>
  <AppVersion>16.0016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ΚΟΙΝΩΝΙΟΓΛΩΣΣΟΛΟΓΙΑ</dc:title>
  <dc:creator>Rania</dc:creator>
  <cp:lastModifiedBy>ΒΑΣΙΛΙΚΗ ΖΑΧΑΡΟΠΟΥΛΟΥ</cp:lastModifiedBy>
  <cp:revision>127</cp:revision>
  <dcterms:created xsi:type="dcterms:W3CDTF">2018-02-07T09:17:54Z</dcterms:created>
  <dcterms:modified xsi:type="dcterms:W3CDTF">2025-11-02T18:31:50Z</dcterms:modified>
</cp:coreProperties>
</file>