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4"/>
  </p:sldMasterIdLst>
  <p:handoutMasterIdLst>
    <p:handoutMasterId r:id="rId53"/>
  </p:handoutMasterIdLst>
  <p:sldIdLst>
    <p:sldId id="256" r:id="rId5"/>
    <p:sldId id="327" r:id="rId6"/>
    <p:sldId id="328" r:id="rId7"/>
    <p:sldId id="329" r:id="rId8"/>
    <p:sldId id="392" r:id="rId9"/>
    <p:sldId id="375" r:id="rId10"/>
    <p:sldId id="330" r:id="rId11"/>
    <p:sldId id="393" r:id="rId12"/>
    <p:sldId id="333" r:id="rId13"/>
    <p:sldId id="394" r:id="rId14"/>
    <p:sldId id="395" r:id="rId15"/>
    <p:sldId id="396" r:id="rId16"/>
    <p:sldId id="338" r:id="rId17"/>
    <p:sldId id="376" r:id="rId18"/>
    <p:sldId id="334" r:id="rId19"/>
    <p:sldId id="397" r:id="rId20"/>
    <p:sldId id="336" r:id="rId21"/>
    <p:sldId id="381" r:id="rId22"/>
    <p:sldId id="335" r:id="rId23"/>
    <p:sldId id="337" r:id="rId24"/>
    <p:sldId id="339" r:id="rId25"/>
    <p:sldId id="340" r:id="rId26"/>
    <p:sldId id="544" r:id="rId27"/>
    <p:sldId id="400" r:id="rId28"/>
    <p:sldId id="401" r:id="rId29"/>
    <p:sldId id="341" r:id="rId30"/>
    <p:sldId id="402" r:id="rId31"/>
    <p:sldId id="403" r:id="rId32"/>
    <p:sldId id="383" r:id="rId33"/>
    <p:sldId id="398" r:id="rId34"/>
    <p:sldId id="348" r:id="rId35"/>
    <p:sldId id="351" r:id="rId36"/>
    <p:sldId id="349" r:id="rId37"/>
    <p:sldId id="352" r:id="rId38"/>
    <p:sldId id="355" r:id="rId39"/>
    <p:sldId id="377" r:id="rId40"/>
    <p:sldId id="356" r:id="rId41"/>
    <p:sldId id="359" r:id="rId42"/>
    <p:sldId id="360" r:id="rId43"/>
    <p:sldId id="384" r:id="rId44"/>
    <p:sldId id="404" r:id="rId45"/>
    <p:sldId id="405" r:id="rId46"/>
    <p:sldId id="386" r:id="rId47"/>
    <p:sldId id="388" r:id="rId48"/>
    <p:sldId id="389" r:id="rId49"/>
    <p:sldId id="387" r:id="rId50"/>
    <p:sldId id="390" r:id="rId51"/>
    <p:sldId id="391"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autoAdjust="0"/>
    <p:restoredTop sz="91429"/>
  </p:normalViewPr>
  <p:slideViewPr>
    <p:cSldViewPr snapToGrid="0" snapToObjects="1">
      <p:cViewPr varScale="1">
        <p:scale>
          <a:sx n="129" d="100"/>
          <a:sy n="129" d="100"/>
        </p:scale>
        <p:origin x="49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handoutMaster" Target="handoutMasters/handoutMaster1.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3C70875A-3FAF-5A4C-94C6-849F33E4C59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61E0B109-488E-D64C-B6B3-8FA77D0370B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4E32772-789F-1F45-8169-94B5A27A55B6}" type="datetimeFigureOut">
              <a:rPr lang="el-GR" smtClean="0"/>
              <a:t>12/12/25</a:t>
            </a:fld>
            <a:endParaRPr lang="el-GR"/>
          </a:p>
        </p:txBody>
      </p:sp>
      <p:sp>
        <p:nvSpPr>
          <p:cNvPr id="4" name="Θέση υποσέλιδου 3">
            <a:extLst>
              <a:ext uri="{FF2B5EF4-FFF2-40B4-BE49-F238E27FC236}">
                <a16:creationId xmlns:a16="http://schemas.microsoft.com/office/drawing/2014/main" id="{049551A6-9A42-0043-813A-040CDABEFA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5345B20F-5A12-7346-A343-F2A209CD069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A6C717-1328-374D-AB44-1B692C5C7131}" type="slidenum">
              <a:rPr lang="el-GR" smtClean="0"/>
              <a:t>‹#›</a:t>
            </a:fld>
            <a:endParaRPr lang="el-GR"/>
          </a:p>
        </p:txBody>
      </p:sp>
    </p:spTree>
    <p:extLst>
      <p:ext uri="{BB962C8B-B14F-4D97-AF65-F5344CB8AC3E}">
        <p14:creationId xmlns:p14="http://schemas.microsoft.com/office/powerpoint/2010/main" val="105782011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12/12/25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12/12/25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12/12/25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12/12/25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12/12/25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12/12/25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12/12/25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12/12/25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l-GR"/>
              <a:t>Κάντε κλικ για να επεξεργαστείτε τον τίτλο υποδείγματος</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12/12/25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A16AA21-1863-4931-97CB-99D0A168701B}" type="datetimeFigureOut">
              <a:rPr lang="en-US" smtClean="0"/>
              <a:t>12/12/25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l-GR"/>
              <a:t>Κάντε κλικ για να επεξεργαστείτε τον τίτλο υποδείγματος</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72C379-9A7C-4C87-A116-CBE9F58B04C5}" type="datetimeFigureOut">
              <a:rPr lang="en-US" smtClean="0"/>
              <a:t>12/12/25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12/12/25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211698-0190-3742-9191-8A6BA2A82500}"/>
              </a:ext>
            </a:extLst>
          </p:cNvPr>
          <p:cNvSpPr>
            <a:spLocks noGrp="1"/>
          </p:cNvSpPr>
          <p:nvPr>
            <p:ph type="ctrTitle"/>
          </p:nvPr>
        </p:nvSpPr>
        <p:spPr>
          <a:xfrm>
            <a:off x="1051560" y="1432223"/>
            <a:ext cx="10055352" cy="3035808"/>
          </a:xfrm>
        </p:spPr>
        <p:txBody>
          <a:bodyPr/>
          <a:lstStyle/>
          <a:p>
            <a:pPr algn="ctr"/>
            <a:r>
              <a:rPr lang="el-GR" altLang="el-GR" sz="4600" b="1" dirty="0">
                <a:effectLst>
                  <a:outerShdw blurRad="38100" dist="38100" dir="2700000" algn="tl">
                    <a:srgbClr val="000000"/>
                  </a:outerShdw>
                </a:effectLst>
              </a:rPr>
              <a:t>ΦΩΝΗΤΙΚΗ – ΦΩΝΟΛΟΓΙΑ</a:t>
            </a:r>
            <a:br>
              <a:rPr lang="el-GR" altLang="el-GR" sz="4600" b="1" dirty="0">
                <a:effectLst>
                  <a:outerShdw blurRad="38100" dist="38100" dir="2700000" algn="tl">
                    <a:srgbClr val="000000"/>
                  </a:outerShdw>
                </a:effectLst>
              </a:rPr>
            </a:br>
            <a:r>
              <a:rPr lang="el-GR" altLang="el-GR" sz="4600" b="1" dirty="0">
                <a:effectLst>
                  <a:outerShdw blurRad="38100" dist="38100" dir="2700000" algn="tl">
                    <a:srgbClr val="000000"/>
                  </a:outerShdw>
                </a:effectLst>
              </a:rPr>
              <a:t>Μάθημα 8 &amp; 9 : </a:t>
            </a:r>
            <a:r>
              <a:rPr lang="el-GR" sz="4000" dirty="0" err="1"/>
              <a:t>Φωνολογικα</a:t>
            </a:r>
            <a:r>
              <a:rPr lang="el-GR" sz="4000" dirty="0"/>
              <a:t> </a:t>
            </a:r>
            <a:r>
              <a:rPr lang="el-GR" sz="4000" dirty="0" err="1"/>
              <a:t>Φαινομενα</a:t>
            </a:r>
            <a:r>
              <a:rPr lang="el-GR" sz="4000" dirty="0"/>
              <a:t> - ΦΟΡΜΑΛΙΣΜΟΣ</a:t>
            </a:r>
          </a:p>
        </p:txBody>
      </p:sp>
      <p:sp>
        <p:nvSpPr>
          <p:cNvPr id="6" name="Υπότιτλος 2">
            <a:extLst>
              <a:ext uri="{FF2B5EF4-FFF2-40B4-BE49-F238E27FC236}">
                <a16:creationId xmlns:a16="http://schemas.microsoft.com/office/drawing/2014/main" id="{CEC2E2E5-BF4A-964F-A994-9FF38B65BBD1}"/>
              </a:ext>
            </a:extLst>
          </p:cNvPr>
          <p:cNvSpPr>
            <a:spLocks noGrp="1"/>
          </p:cNvSpPr>
          <p:nvPr>
            <p:ph type="subTitle" idx="1"/>
          </p:nvPr>
        </p:nvSpPr>
        <p:spPr>
          <a:xfrm>
            <a:off x="911352" y="4542346"/>
            <a:ext cx="7891272" cy="1069848"/>
          </a:xfrm>
        </p:spPr>
        <p:txBody>
          <a:bodyPr/>
          <a:lstStyle/>
          <a:p>
            <a:r>
              <a:rPr lang="el-GR" dirty="0"/>
              <a:t>8 &amp; 9</a:t>
            </a:r>
            <a:r>
              <a:rPr lang="el-GR" baseline="30000" dirty="0"/>
              <a:t>η</a:t>
            </a:r>
            <a:r>
              <a:rPr lang="el-GR" dirty="0"/>
              <a:t> Διάλεξη</a:t>
            </a:r>
          </a:p>
        </p:txBody>
      </p:sp>
      <p:pic>
        <p:nvPicPr>
          <p:cNvPr id="7" name="Picture 11" descr="Speech1">
            <a:extLst>
              <a:ext uri="{FF2B5EF4-FFF2-40B4-BE49-F238E27FC236}">
                <a16:creationId xmlns:a16="http://schemas.microsoft.com/office/drawing/2014/main" id="{34B33F3C-BBC5-014A-B94E-ADCE5580A40F}"/>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175895" y="3816539"/>
            <a:ext cx="14065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a:extLst>
              <a:ext uri="{FF2B5EF4-FFF2-40B4-BE49-F238E27FC236}">
                <a16:creationId xmlns:a16="http://schemas.microsoft.com/office/drawing/2014/main" id="{90DC24F9-5B51-444A-94FE-EE3ECFC3B566}"/>
              </a:ext>
            </a:extLst>
          </p:cNvPr>
          <p:cNvSpPr txBox="1">
            <a:spLocks noChangeArrowheads="1"/>
          </p:cNvSpPr>
          <p:nvPr/>
        </p:nvSpPr>
        <p:spPr bwMode="auto">
          <a:xfrm>
            <a:off x="7062660" y="5324856"/>
            <a:ext cx="4321175"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90000"/>
              <a:buFont typeface="Wingdings" pitchFamily="2" charset="2"/>
              <a:buChar char="n"/>
              <a:defRPr sz="2800">
                <a:solidFill>
                  <a:schemeClr val="tx1"/>
                </a:solidFill>
                <a:latin typeface="Comic Sans MS" panose="030F0902030302020204" pitchFamily="66" charset="0"/>
              </a:defRPr>
            </a:lvl1pPr>
            <a:lvl2pPr marL="742950" indent="-285750">
              <a:spcBef>
                <a:spcPct val="20000"/>
              </a:spcBef>
              <a:buClr>
                <a:schemeClr val="accent1"/>
              </a:buClr>
              <a:buSzPct val="75000"/>
              <a:buFont typeface="Wingdings" pitchFamily="2" charset="2"/>
              <a:buChar char="n"/>
              <a:defRPr sz="2600">
                <a:solidFill>
                  <a:schemeClr val="tx1"/>
                </a:solidFill>
                <a:latin typeface="Comic Sans MS" panose="030F0902030302020204" pitchFamily="66"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Comic Sans MS" panose="030F0902030302020204" pitchFamily="66" charset="0"/>
              </a:defRPr>
            </a:lvl3pPr>
            <a:lvl4pPr marL="1600200" indent="-228600">
              <a:spcBef>
                <a:spcPct val="20000"/>
              </a:spcBef>
              <a:buClr>
                <a:schemeClr val="accent1"/>
              </a:buClr>
              <a:buFont typeface="Wingdings" pitchFamily="2" charset="2"/>
              <a:buChar char="§"/>
              <a:defRPr sz="2000">
                <a:solidFill>
                  <a:schemeClr val="tx1"/>
                </a:solidFill>
                <a:latin typeface="Comic Sans MS" panose="030F0902030302020204" pitchFamily="66" charset="0"/>
              </a:defRPr>
            </a:lvl4pPr>
            <a:lvl5pPr marL="2057400" indent="-228600">
              <a:spcBef>
                <a:spcPct val="20000"/>
              </a:spcBef>
              <a:buClr>
                <a:schemeClr val="accent1"/>
              </a:buClr>
              <a:buFont typeface="Wingdings" pitchFamily="2" charset="2"/>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anose="030F0902030302020204" pitchFamily="66" charset="0"/>
              </a:defRPr>
            </a:lvl9pPr>
          </a:lstStyle>
          <a:p>
            <a:pPr algn="r" eaLnBrk="1" hangingPunct="1">
              <a:spcBef>
                <a:spcPct val="50000"/>
              </a:spcBef>
              <a:buClrTx/>
              <a:buSzTx/>
              <a:buFontTx/>
              <a:buNone/>
            </a:pPr>
            <a:r>
              <a:rPr lang="el-GR" altLang="el-GR" sz="1800" dirty="0">
                <a:solidFill>
                  <a:srgbClr val="000000"/>
                </a:solidFill>
              </a:rPr>
              <a:t>    Δρ. Βασιλική Ζαχαροπούλου</a:t>
            </a:r>
          </a:p>
          <a:p>
            <a:pPr algn="r">
              <a:spcBef>
                <a:spcPct val="50000"/>
              </a:spcBef>
              <a:buClrTx/>
              <a:buSzTx/>
              <a:buNone/>
            </a:pPr>
            <a:r>
              <a:rPr lang="en-US" altLang="el-GR" sz="1800" dirty="0" err="1">
                <a:solidFill>
                  <a:srgbClr val="000000"/>
                </a:solidFill>
              </a:rPr>
              <a:t>v_zacharopoulou@ac.upatras.gr</a:t>
            </a:r>
            <a:endParaRPr lang="el-GR" altLang="el-GR" sz="1800" dirty="0">
              <a:solidFill>
                <a:srgbClr val="000000"/>
              </a:solidFill>
            </a:endParaRPr>
          </a:p>
          <a:p>
            <a:pPr algn="r">
              <a:spcBef>
                <a:spcPts val="600"/>
              </a:spcBef>
              <a:buClrTx/>
              <a:buSzTx/>
              <a:buNone/>
            </a:pPr>
            <a:r>
              <a:rPr lang="en-US" altLang="el-GR" sz="1600" i="1" dirty="0">
                <a:solidFill>
                  <a:srgbClr val="4E004E"/>
                </a:solidFill>
              </a:rPr>
              <a:t>(</a:t>
            </a:r>
            <a:r>
              <a:rPr lang="el-GR" altLang="el-GR" sz="1600" i="1" dirty="0">
                <a:solidFill>
                  <a:srgbClr val="4E004E"/>
                </a:solidFill>
              </a:rPr>
              <a:t>Χειμερινό εξάμηνο </a:t>
            </a:r>
            <a:r>
              <a:rPr lang="en-US" altLang="el-GR" sz="1600" i="1" dirty="0">
                <a:solidFill>
                  <a:srgbClr val="4E004E"/>
                </a:solidFill>
              </a:rPr>
              <a:t>20</a:t>
            </a:r>
            <a:r>
              <a:rPr lang="el-GR" altLang="el-GR" sz="1600" i="1" dirty="0">
                <a:solidFill>
                  <a:srgbClr val="4E004E"/>
                </a:solidFill>
              </a:rPr>
              <a:t>25</a:t>
            </a:r>
            <a:r>
              <a:rPr lang="en-US" altLang="el-GR" sz="1600" i="1" dirty="0">
                <a:solidFill>
                  <a:srgbClr val="4E004E"/>
                </a:solidFill>
              </a:rPr>
              <a:t>-2</a:t>
            </a:r>
            <a:r>
              <a:rPr lang="el-GR" altLang="el-GR" sz="1600" i="1" dirty="0">
                <a:solidFill>
                  <a:srgbClr val="4E004E"/>
                </a:solidFill>
              </a:rPr>
              <a:t>6</a:t>
            </a:r>
            <a:r>
              <a:rPr lang="en-US" altLang="el-GR" sz="1600" i="1" dirty="0">
                <a:solidFill>
                  <a:srgbClr val="4E004E"/>
                </a:solidFill>
              </a:rPr>
              <a:t>)</a:t>
            </a:r>
            <a:endParaRPr lang="el-GR" altLang="el-GR" sz="1600" i="1" dirty="0">
              <a:solidFill>
                <a:srgbClr val="4E004E"/>
              </a:solidFill>
            </a:endParaRPr>
          </a:p>
        </p:txBody>
      </p:sp>
    </p:spTree>
    <p:extLst>
      <p:ext uri="{BB962C8B-B14F-4D97-AF65-F5344CB8AC3E}">
        <p14:creationId xmlns:p14="http://schemas.microsoft.com/office/powerpoint/2010/main" val="787999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510748"/>
            <a:ext cx="9452113" cy="5148469"/>
          </a:xfrm>
        </p:spPr>
        <p:txBody>
          <a:bodyPr>
            <a:noAutofit/>
          </a:bodyPr>
          <a:lstStyle/>
          <a:p>
            <a:pPr marL="0" indent="0" algn="just">
              <a:lnSpc>
                <a:spcPct val="100000"/>
              </a:lnSpc>
              <a:spcBef>
                <a:spcPts val="0"/>
              </a:spcBef>
              <a:buNone/>
            </a:pPr>
            <a:r>
              <a:rPr lang="el-GR" sz="2800" b="1" dirty="0">
                <a:latin typeface="Times New Roman" panose="02020603050405020304" pitchFamily="18" charset="0"/>
                <a:ea typeface="Times New Roman" panose="02020603050405020304" pitchFamily="18" charset="0"/>
              </a:rPr>
              <a:t>Α) Μεταβολή ορισμένων Δ.Χ. του τεμαχίου, κάτω από την επίδραση γειτονικών τεμαχίων:</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a:t>
            </a:r>
            <a:r>
              <a:rPr lang="en-US" sz="2800" dirty="0">
                <a:latin typeface="Times New Roman" panose="02020603050405020304" pitchFamily="18" charset="0"/>
                <a:ea typeface="Times New Roman" panose="02020603050405020304" pitchFamily="18" charset="0"/>
              </a:rPr>
              <a:t>I</a:t>
            </a:r>
            <a:r>
              <a:rPr lang="el-GR" sz="2800" dirty="0">
                <a:latin typeface="Times New Roman" panose="02020603050405020304" pitchFamily="18" charset="0"/>
                <a:ea typeface="Times New Roman" panose="02020603050405020304" pitchFamily="18" charset="0"/>
              </a:rPr>
              <a:t>. </a:t>
            </a:r>
            <a:r>
              <a:rPr lang="el-GR" sz="2800" b="1" dirty="0">
                <a:latin typeface="Times New Roman" panose="02020603050405020304" pitchFamily="18" charset="0"/>
                <a:ea typeface="Times New Roman" panose="02020603050405020304" pitchFamily="18" charset="0"/>
              </a:rPr>
              <a:t>Ανομοίωση</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Calibri" panose="020F0502020204030204" pitchFamily="34" charset="0"/>
              </a:rPr>
              <a:t>	</a:t>
            </a:r>
            <a:r>
              <a:rPr lang="el-GR" sz="2800" dirty="0"/>
              <a:t>π.χ. [</a:t>
            </a:r>
            <a:r>
              <a:rPr lang="en-GB" sz="2800" dirty="0">
                <a:latin typeface="Cambria" panose="02040503050406030204" pitchFamily="18" charset="0"/>
                <a:ea typeface="Cambria" panose="02040503050406030204" pitchFamily="18" charset="0"/>
              </a:rPr>
              <a:t>f</a:t>
            </a:r>
            <a:r>
              <a:rPr lang="el-GR" sz="2800" b="1" dirty="0">
                <a:solidFill>
                  <a:srgbClr val="FF0000"/>
                </a:solidFill>
                <a:ea typeface="Cambria" panose="02040503050406030204" pitchFamily="18" charset="0"/>
              </a:rPr>
              <a:t>θ</a:t>
            </a:r>
            <a:r>
              <a:rPr lang="en-GB" sz="2800" dirty="0" err="1">
                <a:latin typeface="Cambria" panose="02040503050406030204" pitchFamily="18" charset="0"/>
                <a:ea typeface="Cambria" panose="02040503050406030204" pitchFamily="18" charset="0"/>
              </a:rPr>
              <a:t>i</a:t>
            </a:r>
            <a:r>
              <a:rPr lang="en-GB" sz="2800" dirty="0" err="1">
                <a:latin typeface="Times New Roman" panose="02020603050405020304" pitchFamily="18" charset="0"/>
                <a:ea typeface="Cambria" panose="02040503050406030204" pitchFamily="18" charset="0"/>
                <a:cs typeface="Times New Roman" panose="02020603050405020304" pitchFamily="18" charset="0"/>
              </a:rPr>
              <a:t>ꞌ</a:t>
            </a:r>
            <a:r>
              <a:rPr lang="en-GB" sz="2800" dirty="0" err="1">
                <a:latin typeface="Cambria" panose="02040503050406030204" pitchFamily="18" charset="0"/>
                <a:ea typeface="Cambria" panose="02040503050406030204" pitchFamily="18" charset="0"/>
              </a:rPr>
              <a:t>no</a:t>
            </a:r>
            <a:r>
              <a:rPr lang="el-GR" sz="2800" dirty="0">
                <a:ea typeface="Cambria" panose="02040503050406030204" pitchFamily="18" charset="0"/>
              </a:rPr>
              <a:t>] </a:t>
            </a:r>
            <a:r>
              <a:rPr lang="el-GR" sz="2800" i="1" dirty="0">
                <a:ea typeface="Cambria" panose="02040503050406030204" pitchFamily="18" charset="0"/>
              </a:rPr>
              <a:t>φθηνό</a:t>
            </a:r>
            <a:r>
              <a:rPr lang="en-GB" sz="2800" dirty="0">
                <a:latin typeface="Cambria" panose="02040503050406030204" pitchFamily="18" charset="0"/>
                <a:ea typeface="Cambria" panose="02040503050406030204" pitchFamily="18" charset="0"/>
              </a:rPr>
              <a:t> → [</a:t>
            </a:r>
            <a:r>
              <a:rPr lang="en-GB" sz="2800" dirty="0" err="1">
                <a:latin typeface="Cambria" panose="02040503050406030204" pitchFamily="18" charset="0"/>
                <a:ea typeface="Cambria" panose="02040503050406030204" pitchFamily="18" charset="0"/>
              </a:rPr>
              <a:t>f</a:t>
            </a:r>
            <a:r>
              <a:rPr lang="en-GB" sz="2800" b="1" dirty="0" err="1">
                <a:solidFill>
                  <a:srgbClr val="FF0000"/>
                </a:solidFill>
                <a:latin typeface="Cambria" panose="02040503050406030204" pitchFamily="18" charset="0"/>
                <a:ea typeface="Cambria" panose="02040503050406030204" pitchFamily="18" charset="0"/>
              </a:rPr>
              <a:t>t</a:t>
            </a:r>
            <a:r>
              <a:rPr lang="en-GB" sz="2800" dirty="0" err="1">
                <a:latin typeface="Cambria" panose="02040503050406030204" pitchFamily="18" charset="0"/>
                <a:ea typeface="Cambria" panose="02040503050406030204" pitchFamily="18" charset="0"/>
              </a:rPr>
              <a:t>i'no</a:t>
            </a:r>
            <a:r>
              <a:rPr lang="en-GB" sz="2800" dirty="0">
                <a:latin typeface="Cambria" panose="02040503050406030204" pitchFamily="18" charset="0"/>
                <a:ea typeface="Cambria" panose="02040503050406030204" pitchFamily="18" charset="0"/>
              </a:rPr>
              <a:t>]</a:t>
            </a:r>
            <a:r>
              <a:rPr lang="el-GR" sz="2800" dirty="0">
                <a:ea typeface="Cambria" panose="02040503050406030204" pitchFamily="18" charset="0"/>
              </a:rPr>
              <a:t> </a:t>
            </a:r>
            <a:r>
              <a:rPr lang="el-GR" sz="2800" i="1" dirty="0"/>
              <a:t>φτηνό</a:t>
            </a:r>
            <a:r>
              <a:rPr lang="el-GR" sz="2800" dirty="0"/>
              <a:t>  </a:t>
            </a:r>
            <a:r>
              <a:rPr lang="en-US" sz="2800" dirty="0">
                <a:latin typeface="Times New Roman" panose="02020603050405020304" pitchFamily="18" charset="0"/>
                <a:ea typeface="Calibri" panose="020F0502020204030204" pitchFamily="34" charset="0"/>
              </a:rPr>
              <a:t>    </a:t>
            </a:r>
            <a:r>
              <a:rPr lang="el-GR" sz="2800" dirty="0">
                <a:latin typeface="Times New Roman" panose="02020603050405020304" pitchFamily="18" charset="0"/>
                <a:ea typeface="Calibri" panose="020F0502020204030204" pitchFamily="34" charset="0"/>
              </a:rPr>
              <a:t> </a:t>
            </a:r>
            <a:endParaRPr lang="en-US" sz="2800" dirty="0">
              <a:latin typeface="Times New Roman" panose="02020603050405020304" pitchFamily="18" charset="0"/>
              <a:ea typeface="Calibri" panose="020F0502020204030204" pitchFamily="34" charset="0"/>
            </a:endParaRPr>
          </a:p>
          <a:p>
            <a:pPr marL="389700" indent="-342900" algn="just">
              <a:lnSpc>
                <a:spcPct val="150000"/>
              </a:lnSpc>
              <a:buFont typeface="Wingdings" panose="05000000000000000000" pitchFamily="2" charset="2"/>
              <a:buChar char="ü"/>
            </a:pPr>
            <a:r>
              <a:rPr lang="en-GB" sz="1800" dirty="0">
                <a:latin typeface="Cambria" panose="02040503050406030204" pitchFamily="18" charset="0"/>
                <a:ea typeface="Cambria" panose="02040503050406030204" pitchFamily="18" charset="0"/>
              </a:rPr>
              <a:t>[</a:t>
            </a:r>
            <a:r>
              <a:rPr lang="el-GR" sz="1800" dirty="0">
                <a:ea typeface="Cambria" panose="02040503050406030204" pitchFamily="18" charset="0"/>
              </a:rPr>
              <a:t>θ</a:t>
            </a:r>
            <a:r>
              <a:rPr lang="en-GB" sz="1800" dirty="0">
                <a:latin typeface="Cambria" panose="02040503050406030204" pitchFamily="18" charset="0"/>
                <a:ea typeface="Cambria" panose="02040503050406030204" pitchFamily="18" charset="0"/>
              </a:rPr>
              <a:t>]</a:t>
            </a:r>
            <a:r>
              <a:rPr lang="el-GR" sz="1800" dirty="0">
                <a:ea typeface="Cambria" panose="02040503050406030204" pitchFamily="18" charset="0"/>
              </a:rPr>
              <a:t> </a:t>
            </a:r>
            <a:r>
              <a:rPr lang="el-GR" sz="1800" dirty="0"/>
              <a:t>→ </a:t>
            </a:r>
            <a:r>
              <a:rPr lang="en-GB" sz="1800" dirty="0">
                <a:latin typeface="Cambria" panose="02040503050406030204" pitchFamily="18" charset="0"/>
                <a:ea typeface="Cambria" panose="02040503050406030204" pitchFamily="18" charset="0"/>
              </a:rPr>
              <a:t>[t]</a:t>
            </a:r>
            <a:r>
              <a:rPr lang="el-GR" sz="1800" dirty="0"/>
              <a:t>,   επειδή [f] = +εξακολουθητικό (</a:t>
            </a:r>
            <a:r>
              <a:rPr lang="el-GR" sz="1800" dirty="0" err="1"/>
              <a:t>τριβόμενο</a:t>
            </a:r>
            <a:r>
              <a:rPr lang="el-GR" sz="1800" dirty="0"/>
              <a:t>)</a:t>
            </a:r>
          </a:p>
          <a:p>
            <a:pPr marL="389700" indent="-342900" algn="just">
              <a:lnSpc>
                <a:spcPct val="150000"/>
              </a:lnSpc>
              <a:buFont typeface="Wingdings" panose="05000000000000000000" pitchFamily="2" charset="2"/>
              <a:buChar char="ü"/>
            </a:pPr>
            <a:r>
              <a:rPr lang="el-GR" sz="1800" dirty="0"/>
              <a:t>Μεταβάλλεται ο </a:t>
            </a:r>
            <a:r>
              <a:rPr lang="el-GR" sz="1800" b="1" dirty="0"/>
              <a:t>τρόπος άρθρωσης </a:t>
            </a:r>
            <a:r>
              <a:rPr lang="el-GR" sz="1800" dirty="0"/>
              <a:t>του </a:t>
            </a:r>
            <a:r>
              <a:rPr lang="el-GR" sz="1800" u="sng" dirty="0"/>
              <a:t>δεύτερου συμφώνου</a:t>
            </a:r>
            <a:r>
              <a:rPr lang="el-GR" sz="1800" dirty="0"/>
              <a:t>, προκειμένου να </a:t>
            </a:r>
            <a:r>
              <a:rPr lang="el-GR" sz="1800" b="1" dirty="0"/>
              <a:t>διαφοροποιηθεί</a:t>
            </a:r>
            <a:r>
              <a:rPr lang="el-GR" sz="1800" dirty="0"/>
              <a:t> από το προηγούμενο σύμφωνο</a:t>
            </a:r>
          </a:p>
          <a:p>
            <a:pPr marL="389700" indent="-342900" algn="just">
              <a:lnSpc>
                <a:spcPct val="100000"/>
              </a:lnSpc>
              <a:buFont typeface="Wingdings" panose="05000000000000000000" pitchFamily="2" charset="2"/>
              <a:buChar char="ü"/>
            </a:pPr>
            <a:r>
              <a:rPr lang="el-GR" sz="1800" dirty="0"/>
              <a:t>Το +εξακολουθητικό (</a:t>
            </a:r>
            <a:r>
              <a:rPr lang="el-GR" sz="1800" dirty="0" err="1"/>
              <a:t>τριβόμενο</a:t>
            </a:r>
            <a:r>
              <a:rPr lang="el-GR" sz="1800" dirty="0"/>
              <a:t>) [θ] γίνεται –εξακολουθητικό (κλειστό) </a:t>
            </a:r>
            <a:r>
              <a:rPr lang="el-GR" sz="1800" dirty="0">
                <a:ea typeface="Cambria" panose="02040503050406030204" pitchFamily="18" charset="0"/>
              </a:rPr>
              <a:t>[</a:t>
            </a:r>
            <a:r>
              <a:rPr lang="en-GB" sz="1800" dirty="0">
                <a:latin typeface="Cambria" panose="02040503050406030204" pitchFamily="18" charset="0"/>
                <a:ea typeface="Cambria" panose="02040503050406030204" pitchFamily="18" charset="0"/>
              </a:rPr>
              <a:t>t</a:t>
            </a:r>
            <a:r>
              <a:rPr lang="el-GR" sz="1800" dirty="0">
                <a:ea typeface="Cambria" panose="02040503050406030204" pitchFamily="18" charset="0"/>
              </a:rPr>
              <a:t>]</a:t>
            </a:r>
            <a:r>
              <a:rPr lang="el-GR" sz="1800" dirty="0"/>
              <a:t>, επειδή προηγείται +εξακολουθητικός (</a:t>
            </a:r>
            <a:r>
              <a:rPr lang="el-GR" sz="1800" dirty="0" err="1"/>
              <a:t>τριβόμενος</a:t>
            </a:r>
            <a:r>
              <a:rPr lang="el-GR" sz="1800" dirty="0"/>
              <a:t>) φθόγγος [f] </a:t>
            </a:r>
            <a:r>
              <a:rPr lang="en-US" sz="2800" dirty="0">
                <a:latin typeface="Times New Roman" panose="02020603050405020304" pitchFamily="18" charset="0"/>
                <a:ea typeface="Calibri" panose="020F0502020204030204" pitchFamily="34" charset="0"/>
              </a:rPr>
              <a:t>	</a:t>
            </a: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00FCAD22-1319-DE40-9FBC-89AB2F52F8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4717" y="2062129"/>
            <a:ext cx="1618830" cy="1473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3344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510748"/>
            <a:ext cx="9452113" cy="5148469"/>
          </a:xfrm>
        </p:spPr>
        <p:txBody>
          <a:bodyPr>
            <a:noAutofit/>
          </a:bodyPr>
          <a:lstStyle/>
          <a:p>
            <a:pPr marL="0" indent="0" algn="just">
              <a:lnSpc>
                <a:spcPct val="100000"/>
              </a:lnSpc>
              <a:spcBef>
                <a:spcPts val="0"/>
              </a:spcBef>
              <a:buNone/>
            </a:pPr>
            <a:r>
              <a:rPr lang="el-GR" sz="2800" b="1" dirty="0">
                <a:latin typeface="Times New Roman" panose="02020603050405020304" pitchFamily="18" charset="0"/>
                <a:ea typeface="Times New Roman" panose="02020603050405020304" pitchFamily="18" charset="0"/>
              </a:rPr>
              <a:t>Α) Μεταβολή ορισμένων Δ.Χ. του τεμαχίου, κάτω από την επίδραση γειτονικών τεμαχίων:</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a:t>
            </a:r>
            <a:r>
              <a:rPr lang="en-US" sz="2800" dirty="0">
                <a:latin typeface="Times New Roman" panose="02020603050405020304" pitchFamily="18" charset="0"/>
                <a:ea typeface="Times New Roman" panose="02020603050405020304" pitchFamily="18" charset="0"/>
              </a:rPr>
              <a:t>I</a:t>
            </a:r>
            <a:r>
              <a:rPr lang="el-GR" sz="2800" dirty="0">
                <a:latin typeface="Times New Roman" panose="02020603050405020304" pitchFamily="18" charset="0"/>
                <a:ea typeface="Times New Roman" panose="02020603050405020304" pitchFamily="18" charset="0"/>
              </a:rPr>
              <a:t>. </a:t>
            </a:r>
            <a:r>
              <a:rPr lang="el-GR" sz="2800" b="1" dirty="0">
                <a:latin typeface="Times New Roman" panose="02020603050405020304" pitchFamily="18" charset="0"/>
                <a:ea typeface="Times New Roman" panose="02020603050405020304" pitchFamily="18" charset="0"/>
              </a:rPr>
              <a:t>Ανομοίωση</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Calibri" panose="020F0502020204030204" pitchFamily="34" charset="0"/>
              </a:rPr>
              <a:t>	</a:t>
            </a:r>
            <a:r>
              <a:rPr lang="el-GR" sz="2800" dirty="0"/>
              <a:t>π.χ.  </a:t>
            </a:r>
            <a:r>
              <a:rPr lang="el-GR" sz="2800" dirty="0">
                <a:ea typeface="Cambria" panose="02040503050406030204" pitchFamily="18" charset="0"/>
              </a:rPr>
              <a:t>[</a:t>
            </a:r>
            <a:r>
              <a:rPr lang="el-GR" sz="2800" dirty="0">
                <a:latin typeface="Times New Roman" panose="02020603050405020304" pitchFamily="18" charset="0"/>
                <a:ea typeface="Cambria" panose="02040503050406030204" pitchFamily="18" charset="0"/>
                <a:cs typeface="Times New Roman" panose="02020603050405020304" pitchFamily="18" charset="0"/>
              </a:rPr>
              <a:t>ꞌ</a:t>
            </a:r>
            <a:r>
              <a:rPr lang="en-GB" sz="2800" b="1" dirty="0" err="1">
                <a:solidFill>
                  <a:srgbClr val="FF0000"/>
                </a:solidFill>
                <a:latin typeface="Cambria" panose="02040503050406030204" pitchFamily="18" charset="0"/>
                <a:ea typeface="Cambria" panose="02040503050406030204" pitchFamily="18" charset="0"/>
              </a:rPr>
              <a:t>k</a:t>
            </a:r>
            <a:r>
              <a:rPr lang="en-GB" sz="2800" dirty="0" err="1">
                <a:latin typeface="Cambria" panose="02040503050406030204" pitchFamily="18" charset="0"/>
                <a:ea typeface="Cambria" panose="02040503050406030204" pitchFamily="18" charset="0"/>
              </a:rPr>
              <a:t>tipos</a:t>
            </a:r>
            <a:r>
              <a:rPr lang="el-GR" sz="2800" dirty="0">
                <a:ea typeface="Cambria" panose="02040503050406030204" pitchFamily="18" charset="0"/>
              </a:rPr>
              <a:t>] </a:t>
            </a:r>
            <a:r>
              <a:rPr lang="el-GR" sz="2800" i="1" dirty="0">
                <a:ea typeface="Cambria" panose="02040503050406030204" pitchFamily="18" charset="0"/>
              </a:rPr>
              <a:t>κτύπος</a:t>
            </a:r>
            <a:r>
              <a:rPr lang="en-GB" sz="2800" i="1" dirty="0">
                <a:latin typeface="Cambria" panose="02040503050406030204" pitchFamily="18" charset="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n-GB" sz="2800" b="1" dirty="0" err="1">
                <a:solidFill>
                  <a:srgbClr val="FF0000"/>
                </a:solidFill>
                <a:latin typeface="Cambria" panose="02040503050406030204" pitchFamily="18" charset="0"/>
                <a:ea typeface="Cambria" panose="02040503050406030204" pitchFamily="18" charset="0"/>
              </a:rPr>
              <a:t>x</a:t>
            </a:r>
            <a:r>
              <a:rPr lang="en-GB" sz="2800" dirty="0" err="1">
                <a:latin typeface="Cambria" panose="02040503050406030204" pitchFamily="18" charset="0"/>
                <a:ea typeface="Cambria" panose="02040503050406030204" pitchFamily="18" charset="0"/>
              </a:rPr>
              <a:t>tipos</a:t>
            </a:r>
            <a:r>
              <a:rPr lang="en-GB" sz="2800" dirty="0">
                <a:latin typeface="Cambria" panose="02040503050406030204" pitchFamily="18" charset="0"/>
                <a:ea typeface="Cambria" panose="02040503050406030204" pitchFamily="18" charset="0"/>
              </a:rPr>
              <a:t>] </a:t>
            </a:r>
            <a:r>
              <a:rPr lang="el-GR" sz="2800" i="1" dirty="0">
                <a:ea typeface="Cambria" panose="02040503050406030204" pitchFamily="18" charset="0"/>
              </a:rPr>
              <a:t>χτύπος</a:t>
            </a:r>
            <a:endParaRPr lang="en-US" sz="2800" dirty="0">
              <a:latin typeface="Times New Roman" panose="02020603050405020304" pitchFamily="18" charset="0"/>
              <a:ea typeface="Calibri" panose="020F0502020204030204" pitchFamily="34" charset="0"/>
            </a:endParaRPr>
          </a:p>
          <a:p>
            <a:pPr marL="389700" indent="-342900" algn="just">
              <a:lnSpc>
                <a:spcPct val="150000"/>
              </a:lnSpc>
              <a:buFont typeface="Wingdings" panose="05000000000000000000" pitchFamily="2" charset="2"/>
              <a:buChar char="ü"/>
            </a:pPr>
            <a:r>
              <a:rPr lang="el-GR" sz="1800" dirty="0">
                <a:ea typeface="Cambria" panose="02040503050406030204" pitchFamily="18" charset="0"/>
              </a:rPr>
              <a:t> [</a:t>
            </a:r>
            <a:r>
              <a:rPr lang="en-GB" sz="1800" dirty="0">
                <a:latin typeface="Cambria" panose="02040503050406030204" pitchFamily="18" charset="0"/>
                <a:ea typeface="Cambria" panose="02040503050406030204" pitchFamily="18" charset="0"/>
              </a:rPr>
              <a:t>k</a:t>
            </a:r>
            <a:r>
              <a:rPr lang="el-GR" sz="1800" dirty="0">
                <a:ea typeface="Cambria" panose="02040503050406030204" pitchFamily="18" charset="0"/>
              </a:rPr>
              <a:t>] → [</a:t>
            </a:r>
            <a:r>
              <a:rPr lang="en-GB" sz="1800" dirty="0">
                <a:latin typeface="Cambria" panose="02040503050406030204" pitchFamily="18" charset="0"/>
                <a:ea typeface="Cambria" panose="02040503050406030204" pitchFamily="18" charset="0"/>
              </a:rPr>
              <a:t>x</a:t>
            </a:r>
            <a:r>
              <a:rPr lang="el-GR" sz="1800" dirty="0">
                <a:ea typeface="Cambria" panose="02040503050406030204" pitchFamily="18" charset="0"/>
              </a:rPr>
              <a:t>],   επειδή [</a:t>
            </a:r>
            <a:r>
              <a:rPr lang="en-GB" sz="1800" dirty="0">
                <a:latin typeface="Cambria" panose="02040503050406030204" pitchFamily="18" charset="0"/>
                <a:ea typeface="Cambria" panose="02040503050406030204" pitchFamily="18" charset="0"/>
              </a:rPr>
              <a:t>t</a:t>
            </a:r>
            <a:r>
              <a:rPr lang="el-GR" sz="1800" dirty="0">
                <a:ea typeface="Cambria" panose="02040503050406030204" pitchFamily="18" charset="0"/>
              </a:rPr>
              <a:t>] = -εξακολουθητικό (κλειστό)</a:t>
            </a:r>
            <a:endParaRPr lang="en-GB" sz="1800" dirty="0"/>
          </a:p>
          <a:p>
            <a:pPr marL="389700" indent="-342900" algn="just">
              <a:lnSpc>
                <a:spcPct val="150000"/>
              </a:lnSpc>
              <a:buFont typeface="Wingdings" panose="05000000000000000000" pitchFamily="2" charset="2"/>
              <a:buChar char="ü"/>
            </a:pPr>
            <a:r>
              <a:rPr lang="el-GR" sz="1800" dirty="0"/>
              <a:t>Μεταβάλλεται ο </a:t>
            </a:r>
            <a:r>
              <a:rPr lang="el-GR" sz="1800" b="1" dirty="0"/>
              <a:t>τρόπος άρθρωσης </a:t>
            </a:r>
            <a:r>
              <a:rPr lang="el-GR" sz="1800" dirty="0"/>
              <a:t>του </a:t>
            </a:r>
            <a:r>
              <a:rPr lang="el-GR" sz="1800" u="sng" dirty="0"/>
              <a:t>πρώτου συμφώνου</a:t>
            </a:r>
            <a:r>
              <a:rPr lang="el-GR" sz="1800" dirty="0"/>
              <a:t>, προκειμένου να </a:t>
            </a:r>
            <a:r>
              <a:rPr lang="el-GR" sz="1800" b="1" dirty="0"/>
              <a:t>διαφοροποιηθεί </a:t>
            </a:r>
            <a:r>
              <a:rPr lang="el-GR" sz="1800" dirty="0"/>
              <a:t>από το επόμενο σύμφωνο</a:t>
            </a:r>
          </a:p>
          <a:p>
            <a:pPr marL="389700" indent="-342900" algn="just">
              <a:lnSpc>
                <a:spcPct val="150000"/>
              </a:lnSpc>
              <a:buFont typeface="Wingdings" panose="05000000000000000000" pitchFamily="2" charset="2"/>
              <a:buChar char="ü"/>
            </a:pPr>
            <a:r>
              <a:rPr lang="el-GR" sz="1800" dirty="0"/>
              <a:t>Το </a:t>
            </a:r>
            <a:r>
              <a:rPr lang="el-GR" sz="1800" dirty="0">
                <a:ea typeface="Cambria" panose="02040503050406030204" pitchFamily="18" charset="0"/>
              </a:rPr>
              <a:t>-εξακολουθητικό (κλειστό)</a:t>
            </a:r>
            <a:r>
              <a:rPr lang="el-GR" sz="1800" dirty="0"/>
              <a:t> σύμφωνο [</a:t>
            </a:r>
            <a:r>
              <a:rPr lang="en-GB" sz="1800" dirty="0">
                <a:latin typeface="Cambria" panose="02040503050406030204" pitchFamily="18" charset="0"/>
                <a:ea typeface="Cambria" panose="02040503050406030204" pitchFamily="18" charset="0"/>
              </a:rPr>
              <a:t>k</a:t>
            </a:r>
            <a:r>
              <a:rPr lang="el-GR" sz="1800" dirty="0">
                <a:ea typeface="Cambria" panose="02040503050406030204" pitchFamily="18" charset="0"/>
              </a:rPr>
              <a:t>]</a:t>
            </a:r>
            <a:r>
              <a:rPr lang="el-GR" sz="1800" dirty="0"/>
              <a:t> γίνεται +εξακολουθητικό (</a:t>
            </a:r>
            <a:r>
              <a:rPr lang="el-GR" sz="1800" dirty="0" err="1"/>
              <a:t>τριβόμενο</a:t>
            </a:r>
            <a:r>
              <a:rPr lang="el-GR" sz="1800" dirty="0"/>
              <a:t>) σύμφωνο </a:t>
            </a:r>
            <a:r>
              <a:rPr lang="el-GR" sz="1800" dirty="0">
                <a:ea typeface="Cambria" panose="02040503050406030204" pitchFamily="18" charset="0"/>
              </a:rPr>
              <a:t>[</a:t>
            </a:r>
            <a:r>
              <a:rPr lang="en-GB" sz="1800" dirty="0">
                <a:latin typeface="Cambria" panose="02040503050406030204" pitchFamily="18" charset="0"/>
                <a:ea typeface="Cambria" panose="02040503050406030204" pitchFamily="18" charset="0"/>
              </a:rPr>
              <a:t>x</a:t>
            </a:r>
            <a:r>
              <a:rPr lang="el-GR" sz="1800" dirty="0">
                <a:ea typeface="Cambria" panose="02040503050406030204" pitchFamily="18" charset="0"/>
              </a:rPr>
              <a:t>]</a:t>
            </a:r>
            <a:r>
              <a:rPr lang="el-GR" sz="1800" dirty="0"/>
              <a:t>, επειδή ακολουθεί φθόγγος που αποτελεί εξίσου </a:t>
            </a:r>
            <a:r>
              <a:rPr lang="el-GR" sz="1800" dirty="0">
                <a:ea typeface="Cambria" panose="02040503050406030204" pitchFamily="18" charset="0"/>
              </a:rPr>
              <a:t>-εξακολουθητικό (κλειστό)</a:t>
            </a:r>
            <a:r>
              <a:rPr lang="el-GR" sz="1800" dirty="0"/>
              <a:t> σύμφωνο </a:t>
            </a:r>
            <a:r>
              <a:rPr lang="el-GR" sz="1800" dirty="0">
                <a:ea typeface="Cambria" panose="02040503050406030204" pitchFamily="18" charset="0"/>
              </a:rPr>
              <a:t>[</a:t>
            </a:r>
            <a:r>
              <a:rPr lang="en-GB" sz="1800" dirty="0">
                <a:latin typeface="Cambria" panose="02040503050406030204" pitchFamily="18" charset="0"/>
                <a:ea typeface="Cambria" panose="02040503050406030204" pitchFamily="18" charset="0"/>
              </a:rPr>
              <a:t>t</a:t>
            </a:r>
            <a:r>
              <a:rPr lang="el-GR" sz="1800" dirty="0">
                <a:ea typeface="Cambria" panose="02040503050406030204" pitchFamily="18" charset="0"/>
              </a:rPr>
              <a:t>] </a:t>
            </a:r>
            <a:endParaRPr lang="el-GR" sz="1800" dirty="0"/>
          </a:p>
        </p:txBody>
      </p:sp>
      <p:pic>
        <p:nvPicPr>
          <p:cNvPr id="4" name="Picture 2">
            <a:extLst>
              <a:ext uri="{FF2B5EF4-FFF2-40B4-BE49-F238E27FC236}">
                <a16:creationId xmlns:a16="http://schemas.microsoft.com/office/drawing/2014/main" id="{F5318258-C851-054D-A4B1-1AC28A11C1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8233" y="1867057"/>
            <a:ext cx="1538466" cy="1400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9643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510748"/>
            <a:ext cx="9452113" cy="5148469"/>
          </a:xfrm>
        </p:spPr>
        <p:txBody>
          <a:bodyPr>
            <a:noAutofit/>
          </a:bodyPr>
          <a:lstStyle/>
          <a:p>
            <a:pPr marL="0" indent="0" algn="just">
              <a:lnSpc>
                <a:spcPct val="100000"/>
              </a:lnSpc>
              <a:spcBef>
                <a:spcPts val="0"/>
              </a:spcBef>
              <a:buNone/>
            </a:pPr>
            <a:r>
              <a:rPr lang="el-GR" sz="2800" b="1" dirty="0">
                <a:latin typeface="Times New Roman" panose="02020603050405020304" pitchFamily="18" charset="0"/>
                <a:ea typeface="Times New Roman" panose="02020603050405020304" pitchFamily="18" charset="0"/>
              </a:rPr>
              <a:t>Α) Μεταβολή ορισμένων Δ.Χ. του τεμαχίου, κάτω από την επίδραση γειτονικών τεμαχίων:</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a:t>
            </a:r>
            <a:r>
              <a:rPr lang="en-US" sz="2800" dirty="0">
                <a:latin typeface="Times New Roman" panose="02020603050405020304" pitchFamily="18" charset="0"/>
                <a:ea typeface="Times New Roman" panose="02020603050405020304" pitchFamily="18" charset="0"/>
              </a:rPr>
              <a:t>I</a:t>
            </a:r>
            <a:r>
              <a:rPr lang="el-GR" sz="2800" dirty="0">
                <a:latin typeface="Times New Roman" panose="02020603050405020304" pitchFamily="18" charset="0"/>
                <a:ea typeface="Times New Roman" panose="02020603050405020304" pitchFamily="18" charset="0"/>
              </a:rPr>
              <a:t>. </a:t>
            </a:r>
            <a:r>
              <a:rPr lang="el-GR" sz="2800" b="1" dirty="0">
                <a:latin typeface="Times New Roman" panose="02020603050405020304" pitchFamily="18" charset="0"/>
                <a:ea typeface="Times New Roman" panose="02020603050405020304" pitchFamily="18" charset="0"/>
              </a:rPr>
              <a:t>Ανομοίωση</a:t>
            </a:r>
            <a:r>
              <a:rPr lang="el-GR" sz="2800" dirty="0">
                <a:latin typeface="Times New Roman" panose="02020603050405020304" pitchFamily="18" charset="0"/>
                <a:ea typeface="Times New Roman" panose="02020603050405020304" pitchFamily="18" charset="0"/>
              </a:rPr>
              <a:t>: </a:t>
            </a:r>
            <a:r>
              <a:rPr lang="el-GR" sz="1800" dirty="0">
                <a:ea typeface="Cambria" panose="02040503050406030204" pitchFamily="18" charset="0"/>
              </a:rPr>
              <a:t> </a:t>
            </a:r>
            <a:r>
              <a:rPr lang="el-GR" sz="2400" dirty="0">
                <a:ea typeface="Cambria" panose="02040503050406030204" pitchFamily="18" charset="0"/>
              </a:rPr>
              <a:t>π.χ.  </a:t>
            </a:r>
            <a:r>
              <a:rPr lang="el-GR" sz="2400" dirty="0">
                <a:latin typeface="Doulos SIL"/>
                <a:ea typeface="Times New Roman" panose="02020603050405020304" pitchFamily="18" charset="0"/>
              </a:rPr>
              <a:t>[</a:t>
            </a:r>
            <a:r>
              <a:rPr lang="el-GR" sz="2400" dirty="0">
                <a:latin typeface="Doulos SIL"/>
                <a:ea typeface="Calibri" panose="020F0502020204030204" pitchFamily="34" charset="0"/>
              </a:rPr>
              <a:t>ˈ</a:t>
            </a:r>
            <a:r>
              <a:rPr lang="en-US" sz="2400" dirty="0" err="1">
                <a:latin typeface="Doulos SIL"/>
                <a:ea typeface="Calibri" panose="020F0502020204030204" pitchFamily="34" charset="0"/>
              </a:rPr>
              <a:t>ɣraf</a:t>
            </a:r>
            <a:r>
              <a:rPr lang="en-US" sz="2400" dirty="0">
                <a:latin typeface="Doulos SIL"/>
                <a:ea typeface="Calibri" panose="020F0502020204030204" pitchFamily="34" charset="0"/>
              </a:rPr>
              <a:t>-</a:t>
            </a:r>
            <a:r>
              <a:rPr lang="el-GR" sz="2400" dirty="0">
                <a:solidFill>
                  <a:srgbClr val="FF0000"/>
                </a:solidFill>
                <a:latin typeface="Doulos SIL"/>
                <a:ea typeface="Calibri" panose="020F0502020204030204" pitchFamily="34" charset="0"/>
              </a:rPr>
              <a:t>θ</a:t>
            </a:r>
            <a:r>
              <a:rPr lang="en-US" sz="2400" dirty="0" err="1">
                <a:latin typeface="Doulos SIL"/>
                <a:ea typeface="Calibri" panose="020F0502020204030204" pitchFamily="34" charset="0"/>
              </a:rPr>
              <a:t>ika</a:t>
            </a:r>
            <a:r>
              <a:rPr lang="el-GR" sz="2400" dirty="0">
                <a:latin typeface="Doulos SIL"/>
                <a:ea typeface="Calibri" panose="020F0502020204030204" pitchFamily="34" charset="0"/>
              </a:rPr>
              <a:t>]</a:t>
            </a:r>
            <a:r>
              <a:rPr lang="en-US" sz="2400" dirty="0">
                <a:latin typeface="Doulos SIL"/>
                <a:ea typeface="Calibri" panose="020F0502020204030204" pitchFamily="34" charset="0"/>
              </a:rPr>
              <a:t> </a:t>
            </a:r>
            <a:r>
              <a:rPr lang="en-GB" sz="2400" dirty="0">
                <a:latin typeface="Cambria" panose="02040503050406030204" pitchFamily="18" charset="0"/>
                <a:ea typeface="Cambria" panose="02040503050406030204" pitchFamily="18" charset="0"/>
              </a:rPr>
              <a:t>→</a:t>
            </a:r>
            <a:r>
              <a:rPr lang="en-US" sz="2400" dirty="0">
                <a:latin typeface="Doulos SIL"/>
                <a:ea typeface="Calibri" panose="020F0502020204030204" pitchFamily="34" charset="0"/>
              </a:rPr>
              <a:t> [</a:t>
            </a:r>
            <a:r>
              <a:rPr lang="el-GR" sz="2400" dirty="0">
                <a:latin typeface="Doulos SIL"/>
                <a:ea typeface="Calibri" panose="020F0502020204030204" pitchFamily="34" charset="0"/>
              </a:rPr>
              <a:t>ˈ</a:t>
            </a:r>
            <a:r>
              <a:rPr lang="en-US" sz="2400" dirty="0" err="1">
                <a:latin typeface="Doulos SIL"/>
                <a:ea typeface="Calibri" panose="020F0502020204030204" pitchFamily="34" charset="0"/>
              </a:rPr>
              <a:t>ɣraf-</a:t>
            </a:r>
            <a:r>
              <a:rPr lang="en-US" sz="2400" dirty="0" err="1">
                <a:solidFill>
                  <a:srgbClr val="FF0000"/>
                </a:solidFill>
                <a:latin typeface="Doulos SIL"/>
                <a:ea typeface="Calibri" panose="020F0502020204030204" pitchFamily="34" charset="0"/>
              </a:rPr>
              <a:t>t</a:t>
            </a:r>
            <a:r>
              <a:rPr lang="en-US" sz="2400" dirty="0" err="1">
                <a:latin typeface="Doulos SIL"/>
                <a:ea typeface="Calibri" panose="020F0502020204030204" pitchFamily="34" charset="0"/>
              </a:rPr>
              <a:t>ika</a:t>
            </a:r>
            <a:r>
              <a:rPr lang="en-US" sz="2400" dirty="0">
                <a:latin typeface="Doulos SIL"/>
                <a:ea typeface="Calibri" panose="020F0502020204030204" pitchFamily="34" charset="0"/>
              </a:rPr>
              <a:t>]</a:t>
            </a:r>
            <a:endParaRPr lang="el-GR" sz="2400" dirty="0">
              <a:latin typeface="Doulos SIL"/>
              <a:ea typeface="Calibri" panose="020F0502020204030204" pitchFamily="34" charset="0"/>
            </a:endParaRPr>
          </a:p>
          <a:p>
            <a:pPr marL="0" indent="0" algn="just">
              <a:lnSpc>
                <a:spcPct val="100000"/>
              </a:lnSpc>
              <a:spcBef>
                <a:spcPts val="0"/>
              </a:spcBef>
              <a:buNone/>
            </a:pPr>
            <a:endParaRPr lang="en-US" sz="2400" dirty="0">
              <a:latin typeface="Doulos SIL"/>
              <a:ea typeface="Calibri" panose="020F0502020204030204" pitchFamily="34" charset="0"/>
            </a:endParaRPr>
          </a:p>
          <a:p>
            <a:pPr marL="389700" indent="-342900" algn="just">
              <a:lnSpc>
                <a:spcPct val="150000"/>
              </a:lnSpc>
            </a:pPr>
            <a:r>
              <a:rPr lang="el-GR" sz="2400" dirty="0">
                <a:ea typeface="Cambria" panose="02040503050406030204" pitchFamily="18" charset="0"/>
                <a:cs typeface="Times New Roman" panose="02020603050405020304" pitchFamily="18" charset="0"/>
              </a:rPr>
              <a:t>Σε μια ακολουθία από δύο +εξακολουθητικά (τριβόμενα) σύμφωνα, το δεύτερο μεταβάλλεται σε -εξακολουθητικό (κλειστό), με στόχο να διαφοροποιηθεί</a:t>
            </a:r>
          </a:p>
        </p:txBody>
      </p:sp>
      <p:pic>
        <p:nvPicPr>
          <p:cNvPr id="4" name="Picture 2">
            <a:extLst>
              <a:ext uri="{FF2B5EF4-FFF2-40B4-BE49-F238E27FC236}">
                <a16:creationId xmlns:a16="http://schemas.microsoft.com/office/drawing/2014/main" id="{E9A72446-50A2-904E-8457-50CFAC667B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89180" y="2377440"/>
            <a:ext cx="1416559" cy="1289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9005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510748"/>
            <a:ext cx="10058400" cy="5148469"/>
          </a:xfrm>
        </p:spPr>
        <p:txBody>
          <a:bodyPr vert="horz" lIns="91440" tIns="45720" rIns="91440" bIns="45720" rtlCol="0" anchor="t">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Α) </a:t>
            </a:r>
            <a:r>
              <a:rPr lang="el-GR" sz="2800" b="1" dirty="0">
                <a:latin typeface="Times New Roman" panose="02020603050405020304" pitchFamily="18" charset="0"/>
                <a:ea typeface="Times New Roman" panose="02020603050405020304" pitchFamily="18" charset="0"/>
              </a:rPr>
              <a:t>Μεταβολή ορισμένων Δ.Χ. του τεμαχίου, κάτω από την επίδραση γειτονικών τεμαχίων:</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Ι</a:t>
            </a:r>
            <a:r>
              <a:rPr lang="en-US" sz="2800" dirty="0">
                <a:latin typeface="Times New Roman"/>
                <a:ea typeface="Times New Roman" panose="02020603050405020304" pitchFamily="18" charset="0"/>
                <a:cs typeface="Times New Roman"/>
              </a:rPr>
              <a:t>I</a:t>
            </a:r>
            <a:r>
              <a:rPr lang="el-GR" sz="2800" dirty="0">
                <a:latin typeface="Times New Roman"/>
                <a:ea typeface="Times New Roman" panose="02020603050405020304" pitchFamily="18" charset="0"/>
                <a:cs typeface="Times New Roman"/>
              </a:rPr>
              <a:t>Ι </a:t>
            </a:r>
            <a:r>
              <a:rPr lang="el-GR" sz="2800" b="1" dirty="0">
                <a:latin typeface="Times New Roman"/>
                <a:ea typeface="Times New Roman" panose="02020603050405020304" pitchFamily="18" charset="0"/>
                <a:cs typeface="Times New Roman"/>
              </a:rPr>
              <a:t>Εξασθένηση</a:t>
            </a:r>
            <a:r>
              <a:rPr lang="el-GR" sz="2800" dirty="0">
                <a:latin typeface="Times New Roman"/>
                <a:ea typeface="Times New Roman" panose="02020603050405020304" pitchFamily="18" charset="0"/>
                <a:cs typeface="Times New Roman"/>
              </a:rPr>
              <a:t>: Όταν ένα τεμάχιο αλλάζει κάποιο Δ.Χ. του, για να μετατραπεί σε έναν ήχο με λιγότερη ισχύ (δηλ. να κατέβει στην κλίμακα ισχύος).</a:t>
            </a:r>
          </a:p>
          <a:p>
            <a:pPr marL="0" indent="0" algn="just">
              <a:lnSpc>
                <a:spcPct val="100000"/>
              </a:lnSpc>
              <a:spcBef>
                <a:spcPts val="0"/>
              </a:spcBef>
              <a:buNone/>
            </a:pPr>
            <a:endParaRPr lang="en-US"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ro</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m</a:t>
            </a:r>
            <a:r>
              <a:rPr lang="en-US" sz="2800" dirty="0" err="1">
                <a:solidFill>
                  <a:srgbClr val="FF0000"/>
                </a:solidFill>
                <a:latin typeface="Times New Roman"/>
                <a:ea typeface="Times New Roman" panose="02020603050405020304" pitchFamily="18" charset="0"/>
                <a:cs typeface="Times New Roman"/>
              </a:rPr>
              <a:t>e</a:t>
            </a:r>
            <a:r>
              <a:rPr lang="en-US" sz="2800" dirty="0" err="1">
                <a:latin typeface="Times New Roman"/>
                <a:ea typeface="Times New Roman" panose="02020603050405020304" pitchFamily="18" charset="0"/>
                <a:cs typeface="Times New Roman"/>
              </a:rPr>
              <a:t>os</a:t>
            </a:r>
            <a:r>
              <a:rPr lang="en-US" sz="2800" dirty="0">
                <a:latin typeface="Times New Roman"/>
                <a:ea typeface="Times New Roman" panose="02020603050405020304" pitchFamily="18" charset="0"/>
                <a:cs typeface="Times New Roman"/>
              </a:rPr>
              <a:t>/ </a:t>
            </a:r>
            <a:r>
              <a:rPr lang="en-GB" sz="2800" dirty="0">
                <a:latin typeface="Cambria" panose="02040503050406030204" pitchFamily="18" charset="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ro</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m</a:t>
            </a:r>
            <a:r>
              <a:rPr lang="en-US" sz="2800" dirty="0" err="1">
                <a:solidFill>
                  <a:srgbClr val="FF0000"/>
                </a:solidFill>
                <a:latin typeface="Times New Roman"/>
                <a:ea typeface="Times New Roman" panose="02020603050405020304" pitchFamily="18" charset="0"/>
                <a:cs typeface="Times New Roman"/>
              </a:rPr>
              <a:t>j</a:t>
            </a:r>
            <a:r>
              <a:rPr lang="en-US" sz="2800" dirty="0" err="1">
                <a:latin typeface="Times New Roman"/>
                <a:ea typeface="Times New Roman" panose="02020603050405020304" pitchFamily="18" charset="0"/>
                <a:cs typeface="Times New Roman"/>
              </a:rPr>
              <a:t>os</a:t>
            </a:r>
            <a:r>
              <a:rPr lang="en-US" sz="2800" dirty="0">
                <a:latin typeface="Times New Roman"/>
                <a:ea typeface="Times New Roman" panose="02020603050405020304" pitchFamily="18" charset="0"/>
                <a:cs typeface="Times New Roman"/>
              </a:rPr>
              <a:t>/</a:t>
            </a:r>
            <a:endParaRPr lang="el-GR" sz="2800" dirty="0">
              <a:effectLst/>
              <a:latin typeface="Times New Roman"/>
              <a:ea typeface="Times New Roman" panose="02020603050405020304" pitchFamily="18" charset="0"/>
              <a:cs typeface="Times New Roman"/>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pu</a:t>
            </a:r>
            <a:r>
              <a:rPr lang="el-GR" sz="2800" dirty="0">
                <a:effectLst/>
                <a:latin typeface="Doulos SIL"/>
                <a:ea typeface="Calibri" panose="020F0502020204030204" pitchFamily="34" charset="0"/>
              </a:rPr>
              <a:t>ˈ</a:t>
            </a:r>
            <a:r>
              <a:rPr lang="en-US" sz="2800" dirty="0">
                <a:latin typeface="Times New Roman" panose="02020603050405020304" pitchFamily="18" charset="0"/>
                <a:ea typeface="Times New Roman" panose="02020603050405020304" pitchFamily="18" charset="0"/>
              </a:rPr>
              <a:t>l</a:t>
            </a:r>
            <a:r>
              <a:rPr lang="en-US" sz="2800" dirty="0">
                <a:solidFill>
                  <a:srgbClr val="FF0000"/>
                </a:solidFill>
                <a:latin typeface="Times New Roman" panose="02020603050405020304" pitchFamily="18" charset="0"/>
                <a:ea typeface="Times New Roman" panose="02020603050405020304" pitchFamily="18" charset="0"/>
              </a:rPr>
              <a:t>i</a:t>
            </a:r>
            <a:r>
              <a:rPr lang="en-US" sz="2800" dirty="0">
                <a:latin typeface="Times New Roman" panose="02020603050405020304" pitchFamily="18" charset="0"/>
                <a:ea typeface="Times New Roman" panose="02020603050405020304" pitchFamily="18" charset="0"/>
              </a:rPr>
              <a:t>/ + /a/</a:t>
            </a:r>
            <a:r>
              <a:rPr lang="el-GR" sz="2800" dirty="0">
                <a:latin typeface="Times New Roman" panose="02020603050405020304" pitchFamily="18" charset="0"/>
                <a:ea typeface="Times New Roman" panose="02020603050405020304" pitchFamily="18" charset="0"/>
              </a:rPr>
              <a:t> </a:t>
            </a:r>
            <a:r>
              <a:rPr lang="en-GB" sz="2800" dirty="0">
                <a:latin typeface="Cambria" panose="02040503050406030204" pitchFamily="18" charset="0"/>
                <a:ea typeface="Cambria" panose="02040503050406030204" pitchFamily="18" charset="0"/>
              </a:rPr>
              <a:t>→ </a:t>
            </a:r>
            <a:r>
              <a:rPr lang="el-GR"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pu</a:t>
            </a:r>
            <a:r>
              <a:rPr lang="el-GR" sz="2800" dirty="0">
                <a:effectLst/>
                <a:latin typeface="Doulos SIL"/>
                <a:ea typeface="Calibri" panose="020F0502020204030204" pitchFamily="34" charset="0"/>
              </a:rPr>
              <a:t>ˈ</a:t>
            </a:r>
            <a:r>
              <a:rPr lang="en-US" sz="2800" dirty="0" err="1">
                <a:latin typeface="Times New Roman" panose="02020603050405020304" pitchFamily="18" charset="0"/>
                <a:ea typeface="Times New Roman" panose="02020603050405020304" pitchFamily="18" charset="0"/>
              </a:rPr>
              <a:t>l</a:t>
            </a:r>
            <a:r>
              <a:rPr lang="en-US" sz="2800" dirty="0" err="1">
                <a:solidFill>
                  <a:srgbClr val="FF0000"/>
                </a:solidFill>
                <a:latin typeface="Times New Roman" panose="02020603050405020304" pitchFamily="18" charset="0"/>
                <a:ea typeface="Times New Roman" panose="02020603050405020304" pitchFamily="18" charset="0"/>
              </a:rPr>
              <a:t>j</a:t>
            </a:r>
            <a:r>
              <a:rPr lang="en-US" sz="2800" dirty="0" err="1">
                <a:latin typeface="Times New Roman" panose="02020603050405020304" pitchFamily="18" charset="0"/>
                <a:ea typeface="Times New Roman" panose="02020603050405020304" pitchFamily="18" charset="0"/>
              </a:rPr>
              <a:t>a</a:t>
            </a:r>
            <a:r>
              <a:rPr lang="en-US" sz="2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a:ea typeface="Times New Roman" panose="02020603050405020304" pitchFamily="18" charset="0"/>
                <a:cs typeface="Times New Roman"/>
              </a:rPr>
              <a:t>	/a</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xla</a:t>
            </a:r>
            <a:r>
              <a:rPr lang="el-GR" sz="2800" dirty="0">
                <a:latin typeface="Times New Roman"/>
                <a:ea typeface="Times New Roman" panose="02020603050405020304" pitchFamily="18" charset="0"/>
                <a:cs typeface="Times New Roman"/>
              </a:rPr>
              <a:t>δ</a:t>
            </a:r>
            <a:r>
              <a:rPr lang="en-US" sz="2800" dirty="0" err="1">
                <a:solidFill>
                  <a:srgbClr val="FF0000"/>
                </a:solidFill>
                <a:latin typeface="Times New Roman"/>
                <a:ea typeface="Times New Roman" panose="02020603050405020304" pitchFamily="18" charset="0"/>
                <a:cs typeface="Times New Roman"/>
              </a:rPr>
              <a:t>i</a:t>
            </a:r>
            <a:r>
              <a:rPr lang="en-US" sz="2800" dirty="0">
                <a:latin typeface="Times New Roman"/>
                <a:ea typeface="Times New Roman" panose="02020603050405020304" pitchFamily="18" charset="0"/>
                <a:cs typeface="Times New Roman"/>
              </a:rPr>
              <a:t>/ + /a/ </a:t>
            </a:r>
            <a:r>
              <a:rPr lang="en-GB" sz="2800" dirty="0">
                <a:latin typeface="Cambria" panose="02040503050406030204" pitchFamily="18" charset="0"/>
                <a:ea typeface="Cambria" panose="02040503050406030204" pitchFamily="18" charset="0"/>
              </a:rPr>
              <a:t>→</a:t>
            </a:r>
            <a:r>
              <a:rPr lang="en-US" sz="2800" dirty="0">
                <a:latin typeface="Times New Roman"/>
                <a:ea typeface="Times New Roman" panose="02020603050405020304" pitchFamily="18" charset="0"/>
                <a:cs typeface="Times New Roman"/>
              </a:rPr>
              <a:t> /a</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xla</a:t>
            </a:r>
            <a:r>
              <a:rPr lang="el-GR" sz="2800" dirty="0">
                <a:latin typeface="Times New Roman"/>
                <a:ea typeface="Times New Roman" panose="02020603050405020304" pitchFamily="18" charset="0"/>
                <a:cs typeface="Times New Roman"/>
              </a:rPr>
              <a:t>δ</a:t>
            </a:r>
            <a:r>
              <a:rPr lang="en-US" sz="2800" dirty="0">
                <a:solidFill>
                  <a:srgbClr val="FF0000"/>
                </a:solidFill>
                <a:latin typeface="Times New Roman"/>
                <a:ea typeface="Times New Roman" panose="02020603050405020304" pitchFamily="18" charset="0"/>
                <a:cs typeface="Times New Roman"/>
              </a:rPr>
              <a:t>j</a:t>
            </a:r>
            <a:r>
              <a:rPr lang="en-US" sz="2800" dirty="0">
                <a:latin typeface="Times New Roman"/>
                <a:ea typeface="Times New Roman" panose="02020603050405020304" pitchFamily="18" charset="0"/>
                <a:cs typeface="Times New Roman"/>
              </a:rPr>
              <a:t>a/</a:t>
            </a:r>
          </a:p>
          <a:p>
            <a:pPr marL="0" indent="0" algn="just">
              <a:lnSpc>
                <a:spcPct val="100000"/>
              </a:lnSpc>
              <a:spcBef>
                <a:spcPts val="0"/>
              </a:spcBef>
              <a:buNone/>
            </a:pP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l</a:t>
            </a:r>
            <a:r>
              <a:rPr lang="en-US" sz="2800" dirty="0" err="1">
                <a:solidFill>
                  <a:srgbClr val="FF0000"/>
                </a:solidFill>
                <a:latin typeface="Times New Roman"/>
                <a:ea typeface="Times New Roman" panose="02020603050405020304" pitchFamily="18" charset="0"/>
                <a:cs typeface="Times New Roman"/>
              </a:rPr>
              <a:t>e</a:t>
            </a:r>
            <a:r>
              <a:rPr lang="en-US" sz="2800" dirty="0" err="1">
                <a:latin typeface="Times New Roman"/>
                <a:ea typeface="Times New Roman" panose="02020603050405020304" pitchFamily="18" charset="0"/>
                <a:cs typeface="Times New Roman"/>
              </a:rPr>
              <a:t>o</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dari</a:t>
            </a:r>
            <a:r>
              <a:rPr lang="en-US" sz="2800" dirty="0">
                <a:latin typeface="Times New Roman"/>
                <a:ea typeface="Times New Roman" panose="02020603050405020304" pitchFamily="18" charset="0"/>
                <a:cs typeface="Times New Roman"/>
              </a:rPr>
              <a:t>/ </a:t>
            </a:r>
            <a:r>
              <a:rPr lang="en-GB" sz="2800" dirty="0">
                <a:latin typeface="Cambria" panose="02040503050406030204" pitchFamily="18" charset="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l</a:t>
            </a:r>
            <a:r>
              <a:rPr lang="en-US" sz="2800" dirty="0" err="1">
                <a:solidFill>
                  <a:srgbClr val="FF0000"/>
                </a:solidFill>
                <a:latin typeface="Times New Roman"/>
                <a:ea typeface="Times New Roman" panose="02020603050405020304" pitchFamily="18" charset="0"/>
                <a:cs typeface="Times New Roman"/>
              </a:rPr>
              <a:t>j</a:t>
            </a:r>
            <a:r>
              <a:rPr lang="en-US" sz="2800" dirty="0" err="1">
                <a:latin typeface="Times New Roman"/>
                <a:ea typeface="Times New Roman" panose="02020603050405020304" pitchFamily="18" charset="0"/>
                <a:cs typeface="Times New Roman"/>
              </a:rPr>
              <a:t>o</a:t>
            </a:r>
            <a:r>
              <a:rPr lang="el-GR" sz="2800" dirty="0">
                <a:latin typeface="Cambria"/>
                <a:ea typeface="Cambria"/>
                <a:cs typeface="+mn-lt"/>
              </a:rPr>
              <a:t>ˈ</a:t>
            </a:r>
            <a:r>
              <a:rPr lang="en-US" sz="2800" dirty="0" err="1">
                <a:latin typeface="Times New Roman"/>
                <a:ea typeface="Times New Roman" panose="02020603050405020304" pitchFamily="18" charset="0"/>
                <a:cs typeface="Times New Roman"/>
              </a:rPr>
              <a:t>dari</a:t>
            </a:r>
            <a:r>
              <a:rPr lang="en-US" sz="28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800" dirty="0">
                <a:latin typeface="Times New Roman"/>
                <a:ea typeface="Times New Roman" panose="02020603050405020304" pitchFamily="18" charset="0"/>
                <a:cs typeface="Times New Roman"/>
              </a:rPr>
              <a:t>	/a</a:t>
            </a:r>
            <a:r>
              <a:rPr lang="en-US" sz="2800" dirty="0">
                <a:solidFill>
                  <a:srgbClr val="FF0000"/>
                </a:solidFill>
                <a:latin typeface="Times New Roman"/>
                <a:ea typeface="Times New Roman" panose="02020603050405020304" pitchFamily="18" charset="0"/>
                <a:cs typeface="Times New Roman"/>
              </a:rPr>
              <a:t>e</a:t>
            </a:r>
            <a:r>
              <a:rPr lang="el-GR" sz="2800" dirty="0">
                <a:solidFill>
                  <a:srgbClr val="000000"/>
                </a:solidFill>
                <a:latin typeface="Cambria"/>
                <a:ea typeface="Cambria"/>
                <a:cs typeface="+mn-lt"/>
              </a:rPr>
              <a:t>ˈ</a:t>
            </a:r>
            <a:r>
              <a:rPr lang="en-US" sz="2800" dirty="0" err="1">
                <a:solidFill>
                  <a:srgbClr val="000000"/>
                </a:solidFill>
                <a:latin typeface="Cambria"/>
                <a:ea typeface="Cambria"/>
                <a:cs typeface="+mn-lt"/>
              </a:rPr>
              <a:t>t</a:t>
            </a:r>
            <a:r>
              <a:rPr lang="en-US" sz="2800" dirty="0" err="1">
                <a:latin typeface="Times New Roman"/>
                <a:ea typeface="Times New Roman" panose="02020603050405020304" pitchFamily="18" charset="0"/>
                <a:cs typeface="Times New Roman"/>
              </a:rPr>
              <a:t>os</a:t>
            </a:r>
            <a:r>
              <a:rPr lang="en-US" sz="2800" dirty="0">
                <a:latin typeface="Times New Roman"/>
                <a:ea typeface="Times New Roman" panose="02020603050405020304" pitchFamily="18" charset="0"/>
                <a:cs typeface="Times New Roman"/>
              </a:rPr>
              <a:t>/ </a:t>
            </a:r>
            <a:r>
              <a:rPr lang="en-GB" sz="2800" dirty="0">
                <a:latin typeface="Cambria" panose="02040503050406030204" pitchFamily="18" charset="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l-GR" sz="2800" dirty="0">
                <a:latin typeface="Cambria"/>
                <a:ea typeface="Cambria"/>
                <a:cs typeface="+mn-lt"/>
              </a:rPr>
              <a:t>ˈ</a:t>
            </a:r>
            <a:r>
              <a:rPr lang="en-US" sz="2800" dirty="0" err="1">
                <a:latin typeface="Times New Roman"/>
                <a:ea typeface="Cambria"/>
                <a:cs typeface="Times New Roman"/>
              </a:rPr>
              <a:t>a</a:t>
            </a:r>
            <a:r>
              <a:rPr lang="en-US" sz="2800" dirty="0" err="1">
                <a:solidFill>
                  <a:srgbClr val="FF0000"/>
                </a:solidFill>
                <a:latin typeface="Times New Roman"/>
                <a:ea typeface="Times New Roman" panose="02020603050405020304" pitchFamily="18" charset="0"/>
                <a:cs typeface="Times New Roman"/>
              </a:rPr>
              <a:t>j</a:t>
            </a:r>
            <a:r>
              <a:rPr lang="en-US" sz="2800" dirty="0" err="1">
                <a:latin typeface="Times New Roman"/>
                <a:ea typeface="Times New Roman" panose="02020603050405020304" pitchFamily="18" charset="0"/>
                <a:cs typeface="Times New Roman"/>
              </a:rPr>
              <a:t>tos</a:t>
            </a:r>
            <a:r>
              <a:rPr lang="en-US" sz="28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11DF52C2-925D-C643-AB6B-941D18DBA7F6}"/>
              </a:ext>
            </a:extLst>
          </p:cNvPr>
          <p:cNvSpPr txBox="1"/>
          <p:nvPr/>
        </p:nvSpPr>
        <p:spPr>
          <a:xfrm>
            <a:off x="6952734" y="3822620"/>
            <a:ext cx="4621427" cy="3693319"/>
          </a:xfrm>
          <a:prstGeom prst="rect">
            <a:avLst/>
          </a:prstGeom>
          <a:noFill/>
        </p:spPr>
        <p:txBody>
          <a:bodyPr wrap="square" rtlCol="0">
            <a:spAutoFit/>
          </a:bodyPr>
          <a:lstStyle/>
          <a:p>
            <a:pPr marL="285750" indent="-285750">
              <a:buFont typeface="Wingdings" pitchFamily="2" charset="2"/>
              <a:buChar char="Ø"/>
            </a:pPr>
            <a:r>
              <a:rPr lang="el-GR" dirty="0"/>
              <a:t>Δεν επιτρέπεται 2 πυρήνες/φωνήεντα το ένα δίπλα στο άλλο </a:t>
            </a:r>
            <a:r>
              <a:rPr lang="el-GR" dirty="0">
                <a:sym typeface="Wingdings" pitchFamily="2" charset="2"/>
              </a:rPr>
              <a:t> συνεπώς το ένα από τα 2 χάνει το +συλλαβικό του Δ.Χ. </a:t>
            </a:r>
          </a:p>
          <a:p>
            <a:pPr marL="285750" indent="-285750">
              <a:buFont typeface="Wingdings" pitchFamily="2" charset="2"/>
              <a:buChar char="Ø"/>
            </a:pPr>
            <a:endParaRPr lang="el-GR" dirty="0">
              <a:sym typeface="Wingdings" pitchFamily="2" charset="2"/>
            </a:endParaRPr>
          </a:p>
          <a:p>
            <a:r>
              <a:rPr lang="el-GR" dirty="0">
                <a:sym typeface="Wingdings" pitchFamily="2" charset="2"/>
              </a:rPr>
              <a:t>-συλλαβικό </a:t>
            </a:r>
          </a:p>
          <a:p>
            <a:r>
              <a:rPr lang="el-GR" dirty="0">
                <a:sym typeface="Wingdings" pitchFamily="2" charset="2"/>
              </a:rPr>
              <a:t>-συμφωνικό</a:t>
            </a:r>
          </a:p>
          <a:p>
            <a:endParaRPr lang="en-US" dirty="0">
              <a:cs typeface="Times New Roman"/>
            </a:endParaRPr>
          </a:p>
          <a:p>
            <a:r>
              <a:rPr lang="el-GR" sz="1700" dirty="0">
                <a:cs typeface="Times New Roman"/>
              </a:rPr>
              <a:t>Αλλάζει το λιγότερο ισχυρό φωνήεν</a:t>
            </a:r>
          </a:p>
          <a:p>
            <a:pPr marL="46800" indent="0" algn="just">
              <a:lnSpc>
                <a:spcPct val="150000"/>
              </a:lnSpc>
              <a:buNone/>
            </a:pPr>
            <a:r>
              <a:rPr lang="el-GR" sz="1700" dirty="0"/>
              <a:t>[a] &gt; [o] &gt; [u] &gt; [i] &gt; [e]</a:t>
            </a:r>
          </a:p>
          <a:p>
            <a:pPr marL="46800" indent="0" algn="just">
              <a:lnSpc>
                <a:spcPct val="150000"/>
              </a:lnSpc>
              <a:buNone/>
            </a:pPr>
            <a:r>
              <a:rPr lang="el-GR" sz="1700" dirty="0"/>
              <a:t> 5       4        3        2       1</a:t>
            </a:r>
          </a:p>
          <a:p>
            <a:endParaRPr lang="el-GR" dirty="0">
              <a:cs typeface="Times New Roman"/>
            </a:endParaRPr>
          </a:p>
          <a:p>
            <a:endParaRPr lang="el-GR" dirty="0"/>
          </a:p>
        </p:txBody>
      </p:sp>
      <p:sp>
        <p:nvSpPr>
          <p:cNvPr id="5" name="3 - Δεξιό άγκιστρο">
            <a:extLst>
              <a:ext uri="{FF2B5EF4-FFF2-40B4-BE49-F238E27FC236}">
                <a16:creationId xmlns:a16="http://schemas.microsoft.com/office/drawing/2014/main" id="{0EE5C345-A15B-6147-B14D-37B8C8A65A80}"/>
              </a:ext>
            </a:extLst>
          </p:cNvPr>
          <p:cNvSpPr/>
          <p:nvPr/>
        </p:nvSpPr>
        <p:spPr bwMode="auto">
          <a:xfrm>
            <a:off x="8334928" y="4995712"/>
            <a:ext cx="170885" cy="449045"/>
          </a:xfrm>
          <a:prstGeom prst="rightBrace">
            <a:avLst/>
          </a:prstGeom>
        </p:spPr>
        <p:style>
          <a:lnRef idx="1">
            <a:schemeClr val="dk1"/>
          </a:lnRef>
          <a:fillRef idx="0">
            <a:schemeClr val="dk1"/>
          </a:fillRef>
          <a:effectRef idx="0">
            <a:schemeClr val="dk1"/>
          </a:effectRef>
          <a:fontRef idx="minor">
            <a:schemeClr val="tx1"/>
          </a:fontRef>
        </p:style>
        <p:txBody>
          <a:bodyPr anchor="ctr"/>
          <a:lstStyle>
            <a:lvl1pPr algn="l" eaLnBrk="0" hangingPunct="0">
              <a:spcBef>
                <a:spcPct val="20000"/>
              </a:spcBef>
              <a:buClr>
                <a:schemeClr val="folHlink"/>
              </a:buClr>
              <a:buSzPct val="90000"/>
              <a:buFont typeface="Wingdings" pitchFamily="2" charset="2"/>
              <a:buChar char="n"/>
              <a:defRPr sz="2800">
                <a:solidFill>
                  <a:schemeClr val="tx1"/>
                </a:solidFill>
                <a:latin typeface="Comic Sans MS" pitchFamily="66" charset="0"/>
              </a:defRPr>
            </a:lvl1pPr>
            <a:lvl2pPr marL="742950" indent="-285750" algn="l" eaLnBrk="0" hangingPunct="0">
              <a:spcBef>
                <a:spcPct val="20000"/>
              </a:spcBef>
              <a:buClr>
                <a:schemeClr val="accent1"/>
              </a:buClr>
              <a:buSzPct val="75000"/>
              <a:buFont typeface="Wingdings" pitchFamily="2" charset="2"/>
              <a:buChar char="n"/>
              <a:defRPr sz="2600">
                <a:solidFill>
                  <a:schemeClr val="tx1"/>
                </a:solidFill>
                <a:latin typeface="Comic Sans MS" pitchFamily="66" charset="0"/>
              </a:defRPr>
            </a:lvl2pPr>
            <a:lvl3pPr marL="1143000" indent="-228600" algn="l" eaLnBrk="0" hangingPunct="0">
              <a:spcBef>
                <a:spcPct val="20000"/>
              </a:spcBef>
              <a:buClr>
                <a:schemeClr val="folHlink"/>
              </a:buClr>
              <a:buSzPct val="55000"/>
              <a:buFont typeface="Wingdings" pitchFamily="2" charset="2"/>
              <a:buChar char="n"/>
              <a:defRPr sz="2300">
                <a:solidFill>
                  <a:schemeClr val="tx1"/>
                </a:solidFill>
                <a:latin typeface="Comic Sans MS" pitchFamily="66" charset="0"/>
              </a:defRPr>
            </a:lvl3pPr>
            <a:lvl4pPr marL="1600200" indent="-228600" algn="l" eaLnBrk="0" hangingPunct="0">
              <a:spcBef>
                <a:spcPct val="20000"/>
              </a:spcBef>
              <a:buClr>
                <a:schemeClr val="accent1"/>
              </a:buClr>
              <a:buFont typeface="Wingdings" pitchFamily="2" charset="2"/>
              <a:buChar char="§"/>
              <a:defRPr sz="2000">
                <a:solidFill>
                  <a:schemeClr val="tx1"/>
                </a:solidFill>
                <a:latin typeface="Comic Sans MS" pitchFamily="66" charset="0"/>
              </a:defRPr>
            </a:lvl4pPr>
            <a:lvl5pPr marL="2057400" indent="-228600" algn="l" eaLnBrk="0" hangingPunct="0">
              <a:spcBef>
                <a:spcPct val="20000"/>
              </a:spcBef>
              <a:buClr>
                <a:schemeClr val="accent1"/>
              </a:buClr>
              <a:buFont typeface="Wingdings" pitchFamily="2" charset="2"/>
              <a:buChar char="§"/>
              <a:defRPr sz="2000">
                <a:solidFill>
                  <a:schemeClr val="tx1"/>
                </a:solidFill>
                <a:latin typeface="Comic Sans MS" pitchFamily="66"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itchFamily="66"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itchFamily="66"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itchFamily="66"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Comic Sans MS" pitchFamily="66" charset="0"/>
              </a:defRPr>
            </a:lvl9pPr>
          </a:lstStyle>
          <a:p>
            <a:pPr algn="ctr" eaLnBrk="1" hangingPunct="1">
              <a:spcBef>
                <a:spcPct val="0"/>
              </a:spcBef>
              <a:buClrTx/>
              <a:buSzTx/>
              <a:buFontTx/>
              <a:buNone/>
              <a:defRPr/>
            </a:pPr>
            <a:endParaRPr lang="el-GR" altLang="el-GR" sz="2000">
              <a:effectLst>
                <a:outerShdw blurRad="38100" dist="38100" dir="2700000" algn="tl">
                  <a:srgbClr val="FFFFFF"/>
                </a:outerShdw>
              </a:effectLst>
            </a:endParaRPr>
          </a:p>
        </p:txBody>
      </p:sp>
      <p:sp>
        <p:nvSpPr>
          <p:cNvPr id="6" name="TextBox 5">
            <a:extLst>
              <a:ext uri="{FF2B5EF4-FFF2-40B4-BE49-F238E27FC236}">
                <a16:creationId xmlns:a16="http://schemas.microsoft.com/office/drawing/2014/main" id="{103AB219-E445-FB40-BD4F-68C34777ADFF}"/>
              </a:ext>
            </a:extLst>
          </p:cNvPr>
          <p:cNvSpPr txBox="1"/>
          <p:nvPr/>
        </p:nvSpPr>
        <p:spPr>
          <a:xfrm>
            <a:off x="8601291" y="5001395"/>
            <a:ext cx="2220351" cy="646331"/>
          </a:xfrm>
          <a:prstGeom prst="rect">
            <a:avLst/>
          </a:prstGeom>
          <a:noFill/>
        </p:spPr>
        <p:txBody>
          <a:bodyPr wrap="none" rtlCol="0">
            <a:spAutoFit/>
          </a:bodyPr>
          <a:lstStyle/>
          <a:p>
            <a:r>
              <a:rPr lang="el-GR" dirty="0">
                <a:sym typeface="Wingdings" pitchFamily="2" charset="2"/>
              </a:rPr>
              <a:t>είναι το </a:t>
            </a:r>
            <a:r>
              <a:rPr lang="en-US" dirty="0">
                <a:solidFill>
                  <a:srgbClr val="FF0000"/>
                </a:solidFill>
                <a:ea typeface="Times New Roman" panose="02020603050405020304" pitchFamily="18" charset="0"/>
                <a:cs typeface="Times New Roman"/>
              </a:rPr>
              <a:t>j</a:t>
            </a:r>
            <a:r>
              <a:rPr lang="el-GR" dirty="0">
                <a:solidFill>
                  <a:srgbClr val="FF0000"/>
                </a:solidFill>
                <a:ea typeface="Times New Roman" panose="02020603050405020304" pitchFamily="18" charset="0"/>
                <a:cs typeface="Times New Roman"/>
              </a:rPr>
              <a:t> </a:t>
            </a:r>
            <a:r>
              <a:rPr lang="el-GR" dirty="0">
                <a:ea typeface="Times New Roman" panose="02020603050405020304" pitchFamily="18" charset="0"/>
                <a:cs typeface="Times New Roman"/>
              </a:rPr>
              <a:t>(Ημίφωνο)</a:t>
            </a:r>
            <a:endParaRPr lang="en-US" dirty="0">
              <a:ea typeface="Times New Roman" panose="02020603050405020304" pitchFamily="18" charset="0"/>
              <a:cs typeface="Times New Roman"/>
            </a:endParaRPr>
          </a:p>
          <a:p>
            <a:endParaRPr lang="el-GR" dirty="0"/>
          </a:p>
        </p:txBody>
      </p:sp>
      <p:pic>
        <p:nvPicPr>
          <p:cNvPr id="7" name="Picture 2">
            <a:extLst>
              <a:ext uri="{FF2B5EF4-FFF2-40B4-BE49-F238E27FC236}">
                <a16:creationId xmlns:a16="http://schemas.microsoft.com/office/drawing/2014/main" id="{0EBC2667-BB3D-9241-9CA0-1F08EDA4FF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04052" y="5444757"/>
            <a:ext cx="1213355" cy="1104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2440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16C90D1-D113-76FF-BB49-47C3590149E2}"/>
              </a:ext>
            </a:extLst>
          </p:cNvPr>
          <p:cNvSpPr>
            <a:spLocks noGrp="1"/>
          </p:cNvSpPr>
          <p:nvPr>
            <p:ph idx="1"/>
          </p:nvPr>
        </p:nvSpPr>
        <p:spPr>
          <a:xfrm>
            <a:off x="1069848" y="1236036"/>
            <a:ext cx="10058400" cy="5324420"/>
          </a:xfrm>
        </p:spPr>
        <p:txBody>
          <a:bodyPr vert="horz" lIns="91440" tIns="45720" rIns="91440" bIns="45720" rtlCol="0" anchor="t">
            <a:noAutofit/>
          </a:bodyPr>
          <a:lstStyle/>
          <a:p>
            <a:pPr>
              <a:buFont typeface="Calibri" pitchFamily="2" charset="2"/>
              <a:buChar char="-"/>
            </a:pPr>
            <a:r>
              <a:rPr lang="el-GR" sz="2800" b="1" dirty="0">
                <a:latin typeface="Times New Roman"/>
                <a:cs typeface="Times New Roman"/>
              </a:rPr>
              <a:t>Κλίμακα ισχύος στην Ελληνική</a:t>
            </a:r>
            <a:endParaRPr lang="el-GR"/>
          </a:p>
          <a:p>
            <a:pPr marL="0" indent="0">
              <a:buNone/>
            </a:pPr>
            <a:r>
              <a:rPr lang="en-US" sz="2800" b="1" dirty="0">
                <a:latin typeface="Times New Roman"/>
                <a:cs typeface="Times New Roman"/>
              </a:rPr>
              <a:t>a, o, u, </a:t>
            </a:r>
            <a:r>
              <a:rPr lang="en-US" sz="2800" b="1" err="1">
                <a:latin typeface="Times New Roman"/>
                <a:cs typeface="Times New Roman"/>
              </a:rPr>
              <a:t>i</a:t>
            </a:r>
            <a:r>
              <a:rPr lang="en-US" sz="2800" b="1" dirty="0">
                <a:latin typeface="Times New Roman"/>
                <a:cs typeface="Times New Roman"/>
              </a:rPr>
              <a:t>, e</a:t>
            </a:r>
          </a:p>
          <a:p>
            <a:pPr marL="0" indent="0">
              <a:buNone/>
            </a:pPr>
            <a:r>
              <a:rPr lang="en-US" sz="2800" b="1" dirty="0">
                <a:latin typeface="Times New Roman"/>
                <a:cs typeface="Times New Roman"/>
              </a:rPr>
              <a:t>j</a:t>
            </a:r>
          </a:p>
          <a:p>
            <a:pPr marL="0" indent="0">
              <a:buNone/>
            </a:pPr>
            <a:r>
              <a:rPr lang="en-US" sz="2800" b="1" dirty="0">
                <a:latin typeface="Times New Roman"/>
                <a:cs typeface="Times New Roman"/>
              </a:rPr>
              <a:t>l, r</a:t>
            </a:r>
          </a:p>
          <a:p>
            <a:pPr marL="0" indent="0">
              <a:buNone/>
            </a:pPr>
            <a:r>
              <a:rPr lang="en-US" sz="2800" b="1" dirty="0">
                <a:latin typeface="Times New Roman"/>
                <a:cs typeface="Times New Roman"/>
              </a:rPr>
              <a:t>m, n, </a:t>
            </a:r>
            <a:r>
              <a:rPr lang="en-US" sz="2800" b="1" dirty="0">
                <a:latin typeface="Times New Roman"/>
                <a:cs typeface="Calibri"/>
              </a:rPr>
              <a:t>ɲ, </a:t>
            </a:r>
            <a:r>
              <a:rPr lang="en-US" sz="2800" b="1" dirty="0">
                <a:latin typeface="Times New Roman"/>
                <a:ea typeface="Doulos SIL" panose="02000500070000020004" pitchFamily="2" charset="0"/>
                <a:cs typeface="Doulos SIL" panose="02000500070000020004" pitchFamily="2" charset="0"/>
              </a:rPr>
              <a:t>ŋ</a:t>
            </a:r>
            <a:r>
              <a:rPr lang="en-US" sz="2800" b="1" dirty="0">
                <a:latin typeface="Times New Roman"/>
                <a:cs typeface="Times New Roman"/>
              </a:rPr>
              <a:t> </a:t>
            </a:r>
          </a:p>
          <a:p>
            <a:pPr marL="0" indent="0">
              <a:buNone/>
            </a:pPr>
            <a:r>
              <a:rPr lang="en-US" sz="2800" b="1" err="1">
                <a:latin typeface="Times New Roman"/>
                <a:cs typeface="Times New Roman"/>
              </a:rPr>
              <a:t>ts</a:t>
            </a:r>
            <a:r>
              <a:rPr lang="en-US" sz="2800" b="1" dirty="0">
                <a:latin typeface="Times New Roman"/>
                <a:cs typeface="Times New Roman"/>
              </a:rPr>
              <a:t>, </a:t>
            </a:r>
            <a:r>
              <a:rPr lang="en-US" sz="2800" b="1" err="1">
                <a:latin typeface="Times New Roman"/>
                <a:cs typeface="Times New Roman"/>
              </a:rPr>
              <a:t>dz</a:t>
            </a:r>
            <a:endParaRPr lang="en-US" sz="2800" b="1" dirty="0">
              <a:latin typeface="Times New Roman"/>
              <a:cs typeface="Times New Roman"/>
            </a:endParaRPr>
          </a:p>
          <a:p>
            <a:pPr marL="0" indent="0">
              <a:buNone/>
            </a:pPr>
            <a:r>
              <a:rPr lang="en-US" sz="2800" b="1" dirty="0">
                <a:latin typeface="Times New Roman"/>
                <a:cs typeface="Times New Roman"/>
              </a:rPr>
              <a:t>+ </a:t>
            </a:r>
            <a:r>
              <a:rPr lang="el-GR" sz="2800" b="1" dirty="0">
                <a:latin typeface="Times New Roman"/>
                <a:cs typeface="Times New Roman"/>
              </a:rPr>
              <a:t>εξακολουθητικά + ηχηρά</a:t>
            </a:r>
          </a:p>
          <a:p>
            <a:pPr marL="0" marR="0" lvl="0" indent="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None/>
              <a:tabLst/>
              <a:defRPr/>
            </a:pPr>
            <a:r>
              <a:rPr kumimoji="0" lang="en-US" sz="2800" b="1" i="0" u="none" strike="noStrike" kern="1200" cap="none" spc="0" normalizeH="0" baseline="0" noProof="0" dirty="0">
                <a:ln>
                  <a:noFill/>
                </a:ln>
                <a:solidFill>
                  <a:prstClr val="black"/>
                </a:solidFill>
                <a:effectLst/>
                <a:uLnTx/>
                <a:uFillTx/>
                <a:latin typeface="Times New Roman"/>
                <a:cs typeface="Times New Roman"/>
              </a:rPr>
              <a:t>+ </a:t>
            </a:r>
            <a:r>
              <a:rPr kumimoji="0" lang="el-GR" sz="2800" b="1" i="0" u="none" strike="noStrike" kern="1200" cap="none" spc="0" normalizeH="0" baseline="0" noProof="0" dirty="0">
                <a:ln>
                  <a:noFill/>
                </a:ln>
                <a:solidFill>
                  <a:prstClr val="black"/>
                </a:solidFill>
                <a:effectLst/>
                <a:uLnTx/>
                <a:uFillTx/>
                <a:latin typeface="Times New Roman"/>
                <a:cs typeface="Times New Roman"/>
              </a:rPr>
              <a:t>εξακολουθητικά - ηχηρά</a:t>
            </a:r>
            <a:endParaRPr lang="en-US" sz="2800" b="1" i="0" u="none" strike="noStrike" kern="1200" cap="none" spc="0" normalizeH="0" baseline="0" noProof="0" dirty="0">
              <a:ln>
                <a:noFill/>
              </a:ln>
              <a:solidFill>
                <a:prstClr val="black"/>
              </a:solidFill>
              <a:effectLst/>
              <a:uLnTx/>
              <a:uFillTx/>
              <a:latin typeface="Times New Roman"/>
              <a:cs typeface="Times New Roman"/>
            </a:endParaRPr>
          </a:p>
          <a:p>
            <a:pPr marL="0" indent="0">
              <a:buNone/>
              <a:defRPr/>
            </a:pPr>
            <a:r>
              <a:rPr lang="el-GR" sz="2800" b="1" dirty="0">
                <a:solidFill>
                  <a:prstClr val="black"/>
                </a:solidFill>
                <a:latin typeface="Times New Roman"/>
                <a:cs typeface="Times New Roman"/>
              </a:rPr>
              <a:t>-</a:t>
            </a:r>
            <a:r>
              <a:rPr lang="en-US" sz="2800" b="1" dirty="0">
                <a:solidFill>
                  <a:prstClr val="black"/>
                </a:solidFill>
                <a:latin typeface="Times New Roman"/>
                <a:cs typeface="Times New Roman"/>
              </a:rPr>
              <a:t> </a:t>
            </a:r>
            <a:r>
              <a:rPr kumimoji="0" lang="el-GR" sz="2800" b="1" i="0" u="none" strike="noStrike" kern="1200" cap="none" spc="0" normalizeH="0" baseline="0" noProof="0" dirty="0">
                <a:ln>
                  <a:noFill/>
                </a:ln>
                <a:solidFill>
                  <a:prstClr val="black"/>
                </a:solidFill>
                <a:effectLst/>
                <a:uLnTx/>
                <a:uFillTx/>
                <a:latin typeface="Times New Roman"/>
                <a:cs typeface="Times New Roman"/>
              </a:rPr>
              <a:t>εξακολουθητικά + ηχηρά</a:t>
            </a:r>
            <a:endParaRPr lang="el-GR" dirty="0">
              <a:solidFill>
                <a:prstClr val="black"/>
              </a:solidFill>
            </a:endParaRPr>
          </a:p>
          <a:p>
            <a:pPr marL="0" indent="0">
              <a:buClr>
                <a:srgbClr val="D34817">
                  <a:lumMod val="75000"/>
                </a:srgbClr>
              </a:buClr>
              <a:buNone/>
              <a:defRPr/>
            </a:pPr>
            <a:r>
              <a:rPr lang="el-GR" sz="2800" b="1" dirty="0">
                <a:latin typeface="Times New Roman"/>
                <a:cs typeface="Times New Roman"/>
              </a:rPr>
              <a:t>-</a:t>
            </a:r>
            <a:r>
              <a:rPr lang="en-US" sz="2800" b="1" dirty="0">
                <a:latin typeface="Times New Roman"/>
                <a:cs typeface="Times New Roman"/>
              </a:rPr>
              <a:t> </a:t>
            </a:r>
            <a:r>
              <a:rPr lang="el-GR" sz="2800" b="1" dirty="0">
                <a:latin typeface="Times New Roman"/>
                <a:cs typeface="Times New Roman"/>
              </a:rPr>
              <a:t>εξακολουθητικά - ηχηρά</a:t>
            </a:r>
            <a:endParaRPr lang="en-US" sz="2800" b="1" dirty="0">
              <a:latin typeface="Times New Roman"/>
              <a:cs typeface="Times New Roman"/>
            </a:endParaRPr>
          </a:p>
          <a:p>
            <a:pPr marR="0" lvl="0" algn="l" defTabSz="914400" rtl="0" eaLnBrk="1" fontAlgn="auto" latinLnBrk="0" hangingPunct="1">
              <a:lnSpc>
                <a:spcPct val="90000"/>
              </a:lnSpc>
              <a:spcBef>
                <a:spcPts val="1200"/>
              </a:spcBef>
              <a:spcAft>
                <a:spcPts val="0"/>
              </a:spcAft>
              <a:buClr>
                <a:srgbClr val="D34817">
                  <a:lumMod val="75000"/>
                </a:srgbClr>
              </a:buClr>
              <a:buSzPct val="85000"/>
              <a:buFont typeface="Calibri"/>
              <a:buChar char="-"/>
              <a:tabLst/>
              <a:defRPr/>
            </a:pPr>
            <a:endParaRPr lang="en-US" sz="2000" b="1" i="0" u="none" strike="noStrike" kern="1200" cap="none" spc="0" normalizeH="0" baseline="0" noProof="0" dirty="0">
              <a:ln>
                <a:noFill/>
              </a:ln>
              <a:solidFill>
                <a:prstClr val="black"/>
              </a:solidFill>
              <a:effectLst/>
              <a:uLnTx/>
              <a:uFillTx/>
              <a:latin typeface="Rockwell"/>
            </a:endParaRPr>
          </a:p>
          <a:p>
            <a:pPr marL="0" indent="0">
              <a:buNone/>
            </a:pPr>
            <a:endParaRPr lang="en-US" b="1" dirty="0"/>
          </a:p>
        </p:txBody>
      </p:sp>
      <p:pic>
        <p:nvPicPr>
          <p:cNvPr id="4" name="Εικόνα 3">
            <a:extLst>
              <a:ext uri="{FF2B5EF4-FFF2-40B4-BE49-F238E27FC236}">
                <a16:creationId xmlns:a16="http://schemas.microsoft.com/office/drawing/2014/main" id="{40A07609-627E-7DFB-FDA6-78CA1E3D769F}"/>
              </a:ext>
            </a:extLst>
          </p:cNvPr>
          <p:cNvPicPr>
            <a:picLocks noChangeAspect="1"/>
          </p:cNvPicPr>
          <p:nvPr/>
        </p:nvPicPr>
        <p:blipFill>
          <a:blip r:embed="rId2"/>
          <a:stretch>
            <a:fillRect/>
          </a:stretch>
        </p:blipFill>
        <p:spPr>
          <a:xfrm>
            <a:off x="1066364" y="299244"/>
            <a:ext cx="10059272" cy="932769"/>
          </a:xfrm>
          <a:prstGeom prst="rect">
            <a:avLst/>
          </a:prstGeom>
        </p:spPr>
      </p:pic>
      <p:cxnSp>
        <p:nvCxnSpPr>
          <p:cNvPr id="6" name="Ευθύγραμμο βέλος σύνδεσης 5">
            <a:extLst>
              <a:ext uri="{FF2B5EF4-FFF2-40B4-BE49-F238E27FC236}">
                <a16:creationId xmlns:a16="http://schemas.microsoft.com/office/drawing/2014/main" id="{3B57CBEB-064A-A3E1-9238-818976E65A58}"/>
              </a:ext>
            </a:extLst>
          </p:cNvPr>
          <p:cNvCxnSpPr>
            <a:cxnSpLocks/>
          </p:cNvCxnSpPr>
          <p:nvPr/>
        </p:nvCxnSpPr>
        <p:spPr>
          <a:xfrm>
            <a:off x="7039429" y="1981200"/>
            <a:ext cx="14514" cy="4541269"/>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 name="Picture 2">
            <a:extLst>
              <a:ext uri="{FF2B5EF4-FFF2-40B4-BE49-F238E27FC236}">
                <a16:creationId xmlns:a16="http://schemas.microsoft.com/office/drawing/2014/main" id="{AE3D20E9-707C-9E4A-AEE3-BF11A7A15F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97852" y="3837907"/>
            <a:ext cx="1883503" cy="1714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6028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169773" y="1524000"/>
            <a:ext cx="9555892" cy="4885038"/>
          </a:xfrm>
        </p:spPr>
        <p:txBody>
          <a:bodyPr vert="horz" lIns="91440" tIns="45720" rIns="91440" bIns="45720" rtlCol="0" anchor="t">
            <a:noAutofit/>
          </a:bodyPr>
          <a:lstStyle/>
          <a:p>
            <a:pPr marL="0" indent="0" algn="just">
              <a:lnSpc>
                <a:spcPct val="100000"/>
              </a:lnSpc>
              <a:spcBef>
                <a:spcPts val="0"/>
              </a:spcBef>
              <a:buNone/>
            </a:pPr>
            <a:r>
              <a:rPr lang="en-US" sz="2800" b="1" dirty="0">
                <a:latin typeface="Times New Roman"/>
                <a:ea typeface="Times New Roman" panose="02020603050405020304" pitchFamily="18" charset="0"/>
                <a:cs typeface="Times New Roman"/>
              </a:rPr>
              <a:t>B</a:t>
            </a:r>
            <a:r>
              <a:rPr lang="el-GR" sz="2800" b="1" dirty="0">
                <a:latin typeface="Times New Roman"/>
                <a:ea typeface="Times New Roman" panose="02020603050405020304" pitchFamily="18" charset="0"/>
                <a:cs typeface="Times New Roman"/>
              </a:rPr>
              <a:t>) Μεταβολή </a:t>
            </a:r>
            <a:r>
              <a:rPr lang="el-GR" sz="2800" b="1" dirty="0" err="1">
                <a:latin typeface="Times New Roman"/>
                <a:ea typeface="Times New Roman" panose="02020603050405020304" pitchFamily="18" charset="0"/>
                <a:cs typeface="Times New Roman"/>
              </a:rPr>
              <a:t>ολ</a:t>
            </a:r>
            <a:r>
              <a:rPr lang="en-US" sz="2800" b="1" dirty="0">
                <a:latin typeface="Times New Roman"/>
                <a:ea typeface="Times New Roman" panose="02020603050405020304" pitchFamily="18" charset="0"/>
                <a:cs typeface="Times New Roman"/>
              </a:rPr>
              <a:t>ό</a:t>
            </a:r>
            <a:r>
              <a:rPr lang="el-GR" sz="2800" b="1" dirty="0" err="1">
                <a:latin typeface="Times New Roman"/>
                <a:ea typeface="Times New Roman" panose="02020603050405020304" pitchFamily="18" charset="0"/>
                <a:cs typeface="Times New Roman"/>
              </a:rPr>
              <a:t>κληρου</a:t>
            </a:r>
            <a:r>
              <a:rPr lang="el-GR" sz="2800" b="1" dirty="0">
                <a:latin typeface="Times New Roman"/>
                <a:ea typeface="Times New Roman" panose="02020603050405020304" pitchFamily="18" charset="0"/>
                <a:cs typeface="Times New Roman"/>
              </a:rPr>
              <a:t> του τεμαχίου:</a:t>
            </a:r>
          </a:p>
          <a:p>
            <a:pPr marL="0" indent="0" algn="just">
              <a:lnSpc>
                <a:spcPct val="100000"/>
              </a:lnSpc>
              <a:spcBef>
                <a:spcPts val="0"/>
              </a:spcBef>
              <a:buNone/>
            </a:pPr>
            <a:endParaRPr lang="el-GR" sz="1000" dirty="0">
              <a:latin typeface="Times New Roman" panose="02020603050405020304" pitchFamily="18" charset="0"/>
              <a:ea typeface="Times New Roman" panose="02020603050405020304" pitchFamily="18" charset="0"/>
              <a:cs typeface="Times New Roman"/>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Ι. </a:t>
            </a:r>
            <a:r>
              <a:rPr lang="el-GR" sz="2800" b="1" dirty="0">
                <a:latin typeface="Times New Roman"/>
                <a:ea typeface="Times New Roman" panose="02020603050405020304" pitchFamily="18" charset="0"/>
                <a:cs typeface="Times New Roman"/>
              </a:rPr>
              <a:t>Αποβολή</a:t>
            </a:r>
            <a:r>
              <a:rPr lang="el-GR" sz="2800" dirty="0">
                <a:latin typeface="Times New Roman"/>
                <a:ea typeface="Times New Roman" panose="02020603050405020304" pitchFamily="18" charset="0"/>
                <a:cs typeface="Times New Roman"/>
              </a:rPr>
              <a:t>: Όταν ολόκληρη η υποκείμενη φωνολογική μονάδα ΔΕΝ πραγματώνεται στην επιφανειακή δομή (συνήθως εξαιτίας </a:t>
            </a:r>
            <a:r>
              <a:rPr lang="el-GR" sz="2800" dirty="0" err="1">
                <a:latin typeface="Times New Roman"/>
                <a:ea typeface="Times New Roman" panose="02020603050405020304" pitchFamily="18" charset="0"/>
                <a:cs typeface="Times New Roman"/>
              </a:rPr>
              <a:t>φωνοτακτικών</a:t>
            </a:r>
            <a:r>
              <a:rPr lang="el-GR" sz="2800" dirty="0">
                <a:latin typeface="Times New Roman"/>
                <a:ea typeface="Times New Roman" panose="02020603050405020304" pitchFamily="18" charset="0"/>
                <a:cs typeface="Times New Roman"/>
              </a:rPr>
              <a:t> περιορισμών):</a:t>
            </a:r>
          </a:p>
          <a:p>
            <a:pPr marL="0" indent="0" algn="just">
              <a:lnSpc>
                <a:spcPct val="100000"/>
              </a:lnSpc>
              <a:spcBef>
                <a:spcPts val="0"/>
              </a:spcBef>
              <a:buNone/>
            </a:pPr>
            <a:endParaRPr lang="el-GR" sz="2800" dirty="0">
              <a:latin typeface="Times New Roman"/>
              <a:ea typeface="Times New Roman" panose="02020603050405020304" pitchFamily="18" charset="0"/>
              <a:cs typeface="Times New Roman"/>
            </a:endParaRPr>
          </a:p>
          <a:p>
            <a:pPr marL="0" indent="0" algn="just">
              <a:lnSpc>
                <a:spcPct val="100000"/>
              </a:lnSpc>
              <a:spcBef>
                <a:spcPts val="0"/>
              </a:spcBef>
              <a:buNone/>
            </a:pPr>
            <a:r>
              <a:rPr lang="el-GR" sz="2800" dirty="0"/>
              <a:t>π.χ. </a:t>
            </a:r>
            <a:r>
              <a:rPr lang="en-GB" sz="2800" dirty="0">
                <a:latin typeface="Cambria" panose="02040503050406030204" pitchFamily="18" charset="0"/>
                <a:ea typeface="Cambria" panose="02040503050406030204" pitchFamily="18" charset="0"/>
              </a:rPr>
              <a:t>/</a:t>
            </a:r>
            <a:r>
              <a:rPr lang="en-GB" sz="2800" dirty="0" err="1">
                <a:latin typeface="Cambria" panose="02040503050406030204" pitchFamily="18" charset="0"/>
                <a:ea typeface="Cambria" panose="02040503050406030204" pitchFamily="18" charset="0"/>
              </a:rPr>
              <a:t>ip</a:t>
            </a:r>
            <a:r>
              <a:rPr lang="en-GB" sz="2800" b="1" dirty="0" err="1">
                <a:latin typeface="Cambria" panose="02040503050406030204" pitchFamily="18" charset="0"/>
                <a:ea typeface="Cambria" panose="02040503050406030204" pitchFamily="18" charset="0"/>
              </a:rPr>
              <a:t>o</a:t>
            </a:r>
            <a:r>
              <a:rPr lang="en-GB" sz="2800" b="1" dirty="0">
                <a:latin typeface="Cambria" panose="02040503050406030204" pitchFamily="18" charset="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evala</a:t>
            </a:r>
            <a:r>
              <a:rPr lang="en-GB" sz="2800" dirty="0">
                <a:latin typeface="Cambria" panose="02040503050406030204" pitchFamily="18" charset="0"/>
                <a:ea typeface="Cambria" panose="02040503050406030204" pitchFamily="18" charset="0"/>
              </a:rPr>
              <a:t>/  </a:t>
            </a:r>
            <a:r>
              <a:rPr lang="el-GR" sz="2800" i="1" dirty="0">
                <a:ea typeface="Cambria" panose="02040503050406030204" pitchFamily="18" charset="0"/>
              </a:rPr>
              <a:t>υπό + έβαλα </a:t>
            </a:r>
            <a:r>
              <a:rPr lang="el-GR" sz="2800" dirty="0">
                <a:ea typeface="Cambria" panose="02040503050406030204" pitchFamily="18" charset="0"/>
              </a:rPr>
              <a:t>→ [</a:t>
            </a:r>
            <a:r>
              <a:rPr lang="en-GB" sz="2800" dirty="0" err="1">
                <a:latin typeface="Cambria" panose="02040503050406030204" pitchFamily="18" charset="0"/>
                <a:ea typeface="Cambria" panose="02040503050406030204" pitchFamily="18" charset="0"/>
              </a:rPr>
              <a:t>i'pevala</a:t>
            </a:r>
            <a:r>
              <a:rPr lang="en-GB" sz="2800" dirty="0">
                <a:latin typeface="Cambria" panose="02040503050406030204" pitchFamily="18" charset="0"/>
                <a:ea typeface="Cambria" panose="02040503050406030204" pitchFamily="18" charset="0"/>
              </a:rPr>
              <a:t>] </a:t>
            </a:r>
            <a:r>
              <a:rPr lang="el-GR" sz="2800" i="1" dirty="0">
                <a:ea typeface="Cambria" panose="02040503050406030204" pitchFamily="18" charset="0"/>
              </a:rPr>
              <a:t>υπέβαλα </a:t>
            </a:r>
          </a:p>
          <a:p>
            <a:pPr marL="0" indent="0" algn="just">
              <a:lnSpc>
                <a:spcPct val="100000"/>
              </a:lnSpc>
              <a:spcBef>
                <a:spcPts val="0"/>
              </a:spcBef>
              <a:buNone/>
            </a:pPr>
            <a:endParaRPr lang="el-GR" sz="2800" i="1" dirty="0">
              <a:ea typeface="Cambria" panose="02040503050406030204" pitchFamily="18" charset="0"/>
            </a:endParaRPr>
          </a:p>
          <a:p>
            <a:pPr marL="0" indent="0" algn="just">
              <a:lnSpc>
                <a:spcPct val="100000"/>
              </a:lnSpc>
              <a:spcBef>
                <a:spcPts val="0"/>
              </a:spcBef>
              <a:buNone/>
            </a:pPr>
            <a:endParaRPr lang="el-GR" sz="2800" dirty="0">
              <a:latin typeface="Times New Roman"/>
              <a:ea typeface="Times New Roman" panose="02020603050405020304" pitchFamily="18" charset="0"/>
              <a:cs typeface="Times New Roman"/>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endParaRPr lang="el-GR" sz="2800" dirty="0">
              <a:latin typeface="Times New Roman" panose="02020603050405020304" pitchFamily="18" charset="0"/>
              <a:ea typeface="Times New Roman" panose="02020603050405020304" pitchFamily="18" charset="0"/>
              <a:cs typeface="Times New Roman"/>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C6F213FB-F424-9D43-A667-1636A3CC601E}"/>
              </a:ext>
            </a:extLst>
          </p:cNvPr>
          <p:cNvSpPr txBox="1"/>
          <p:nvPr/>
        </p:nvSpPr>
        <p:spPr>
          <a:xfrm>
            <a:off x="961685" y="4592653"/>
            <a:ext cx="10166563" cy="2416046"/>
          </a:xfrm>
          <a:prstGeom prst="rect">
            <a:avLst/>
          </a:prstGeom>
          <a:noFill/>
        </p:spPr>
        <p:txBody>
          <a:bodyPr wrap="square" rtlCol="0">
            <a:spAutoFit/>
          </a:bodyPr>
          <a:lstStyle/>
          <a:p>
            <a:pPr algn="just"/>
            <a:r>
              <a:rPr lang="el-GR" sz="2300" dirty="0">
                <a:solidFill>
                  <a:srgbClr val="FF0000"/>
                </a:solidFill>
              </a:rPr>
              <a:t>Αιτία </a:t>
            </a:r>
            <a:r>
              <a:rPr lang="el-GR" sz="2300" dirty="0"/>
              <a:t>= η τάση για </a:t>
            </a:r>
            <a:r>
              <a:rPr lang="el-GR" sz="2300" b="1" dirty="0"/>
              <a:t>απλοποίηση της συλλαβικής δομής</a:t>
            </a:r>
            <a:r>
              <a:rPr lang="el-GR" sz="2300" dirty="0"/>
              <a:t>, με σκοπό τη </a:t>
            </a:r>
            <a:r>
              <a:rPr lang="el-GR" sz="2300" b="1" dirty="0"/>
              <a:t>διατήρηση της πιο απλής - ιδανικής δομής ΣΦ (Σύμφωνο – Φωνήεν) </a:t>
            </a:r>
          </a:p>
          <a:p>
            <a:pPr algn="just"/>
            <a:endParaRPr lang="el-GR" sz="2300" b="1" dirty="0"/>
          </a:p>
          <a:p>
            <a:pPr algn="just"/>
            <a:r>
              <a:rPr lang="el-GR" sz="2300" dirty="0">
                <a:solidFill>
                  <a:srgbClr val="FF0000"/>
                </a:solidFill>
              </a:rPr>
              <a:t>Αποτέλεσμα</a:t>
            </a:r>
            <a:r>
              <a:rPr lang="el-GR" sz="2300" dirty="0"/>
              <a:t> = είτε εξάλειψη ενός συμφώνου από ένα ανεπιθύμητο συμφωνικό σύμπλεγμα είτε του ενός από δύο διαδοχικά φωνήεντα</a:t>
            </a:r>
            <a:endParaRPr lang="en-GB" sz="2300" dirty="0"/>
          </a:p>
          <a:p>
            <a:endParaRPr lang="el-GR" b="1" dirty="0"/>
          </a:p>
          <a:p>
            <a:endParaRPr lang="el-GR" dirty="0"/>
          </a:p>
        </p:txBody>
      </p:sp>
      <p:pic>
        <p:nvPicPr>
          <p:cNvPr id="6" name="Picture 2">
            <a:extLst>
              <a:ext uri="{FF2B5EF4-FFF2-40B4-BE49-F238E27FC236}">
                <a16:creationId xmlns:a16="http://schemas.microsoft.com/office/drawing/2014/main" id="{7B6D2C10-087E-5346-BDE3-743C39DE78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2409" y="672241"/>
            <a:ext cx="1511678" cy="1376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313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4102" y="719720"/>
            <a:ext cx="12333197" cy="6138280"/>
          </a:xfrm>
        </p:spPr>
        <p:txBody>
          <a:bodyPr vert="horz" lIns="91440" tIns="45720" rIns="91440" bIns="45720" rtlCol="0" anchor="t">
            <a:noAutofit/>
          </a:bodyPr>
          <a:lstStyle/>
          <a:p>
            <a:pPr marL="0" indent="0" algn="just">
              <a:lnSpc>
                <a:spcPct val="100000"/>
              </a:lnSpc>
              <a:spcBef>
                <a:spcPts val="0"/>
              </a:spcBef>
              <a:buNone/>
            </a:pPr>
            <a:r>
              <a:rPr lang="en-US" sz="2800" b="1" dirty="0">
                <a:latin typeface="Times New Roman"/>
                <a:ea typeface="Times New Roman" panose="02020603050405020304" pitchFamily="18" charset="0"/>
                <a:cs typeface="Times New Roman"/>
              </a:rPr>
              <a:t>B</a:t>
            </a:r>
            <a:r>
              <a:rPr lang="el-GR" sz="2800" b="1" dirty="0">
                <a:latin typeface="Times New Roman"/>
                <a:ea typeface="Times New Roman" panose="02020603050405020304" pitchFamily="18" charset="0"/>
                <a:cs typeface="Times New Roman"/>
              </a:rPr>
              <a:t>) Μεταβολή </a:t>
            </a:r>
            <a:r>
              <a:rPr lang="el-GR" sz="2800" b="1" dirty="0" err="1">
                <a:latin typeface="Times New Roman"/>
                <a:ea typeface="Times New Roman" panose="02020603050405020304" pitchFamily="18" charset="0"/>
                <a:cs typeface="Times New Roman"/>
              </a:rPr>
              <a:t>ολ</a:t>
            </a:r>
            <a:r>
              <a:rPr lang="en-US" sz="2800" b="1" dirty="0">
                <a:latin typeface="Times New Roman"/>
                <a:ea typeface="Times New Roman" panose="02020603050405020304" pitchFamily="18" charset="0"/>
                <a:cs typeface="Times New Roman"/>
              </a:rPr>
              <a:t>ό</a:t>
            </a:r>
            <a:r>
              <a:rPr lang="el-GR" sz="2800" b="1" dirty="0" err="1">
                <a:latin typeface="Times New Roman"/>
                <a:ea typeface="Times New Roman" panose="02020603050405020304" pitchFamily="18" charset="0"/>
                <a:cs typeface="Times New Roman"/>
              </a:rPr>
              <a:t>κληρου</a:t>
            </a:r>
            <a:r>
              <a:rPr lang="el-GR" sz="2800" b="1" dirty="0">
                <a:latin typeface="Times New Roman"/>
                <a:ea typeface="Times New Roman" panose="02020603050405020304" pitchFamily="18" charset="0"/>
                <a:cs typeface="Times New Roman"/>
              </a:rPr>
              <a:t> του τεμαχίου:</a:t>
            </a:r>
          </a:p>
          <a:p>
            <a:pPr marL="0" indent="0" algn="just">
              <a:lnSpc>
                <a:spcPct val="100000"/>
              </a:lnSpc>
              <a:spcBef>
                <a:spcPts val="0"/>
              </a:spcBef>
              <a:buNone/>
            </a:pPr>
            <a:endParaRPr lang="el-GR" sz="1000" dirty="0">
              <a:latin typeface="Times New Roman" panose="02020603050405020304" pitchFamily="18" charset="0"/>
              <a:ea typeface="Times New Roman" panose="02020603050405020304" pitchFamily="18" charset="0"/>
              <a:cs typeface="Times New Roman"/>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Ι. </a:t>
            </a:r>
            <a:r>
              <a:rPr lang="el-GR" sz="2800" b="1" dirty="0">
                <a:latin typeface="Times New Roman"/>
                <a:ea typeface="Times New Roman" panose="02020603050405020304" pitchFamily="18" charset="0"/>
                <a:cs typeface="Times New Roman"/>
              </a:rPr>
              <a:t>Αποβολή</a:t>
            </a:r>
            <a:r>
              <a:rPr lang="el-GR" sz="2800" dirty="0">
                <a:latin typeface="Times New Roman"/>
                <a:ea typeface="Times New Roman" panose="02020603050405020304" pitchFamily="18" charset="0"/>
                <a:cs typeface="Times New Roman"/>
              </a:rPr>
              <a:t>: Όταν ολόκληρη η υποκείμενη φωνολογική μονάδα ΔΕΝ πραγματώνεται στην επιφανειακή δομή (συνήθως εξαιτίας </a:t>
            </a:r>
            <a:r>
              <a:rPr lang="el-GR" sz="2800" dirty="0" err="1">
                <a:latin typeface="Times New Roman"/>
                <a:ea typeface="Times New Roman" panose="02020603050405020304" pitchFamily="18" charset="0"/>
                <a:cs typeface="Times New Roman"/>
              </a:rPr>
              <a:t>φωνοτακτικών</a:t>
            </a:r>
            <a:r>
              <a:rPr lang="el-GR" sz="2800" dirty="0">
                <a:latin typeface="Times New Roman"/>
                <a:ea typeface="Times New Roman" panose="02020603050405020304" pitchFamily="18" charset="0"/>
                <a:cs typeface="Times New Roman"/>
              </a:rPr>
              <a:t> περιορισμών):</a:t>
            </a: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l-GR" sz="2400" dirty="0">
                <a:latin typeface="Times New Roman"/>
                <a:ea typeface="Times New Roman" panose="02020603050405020304" pitchFamily="18" charset="0"/>
                <a:cs typeface="Times New Roman"/>
              </a:rPr>
              <a:t>/</a:t>
            </a:r>
            <a:r>
              <a:rPr lang="en-US" sz="2400" dirty="0">
                <a:latin typeface="Times New Roman"/>
                <a:ea typeface="Times New Roman" panose="02020603050405020304" pitchFamily="18" charset="0"/>
                <a:cs typeface="Times New Roman"/>
              </a:rPr>
              <a:t>ta/ +/</a:t>
            </a:r>
            <a:r>
              <a:rPr lang="en-US" sz="2400" dirty="0" err="1">
                <a:latin typeface="Times New Roman"/>
                <a:ea typeface="Times New Roman" panose="02020603050405020304" pitchFamily="18" charset="0"/>
                <a:cs typeface="Times New Roman"/>
              </a:rPr>
              <a:t>exo</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l-GR"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err="1">
                <a:latin typeface="Times New Roman"/>
                <a:ea typeface="Times New Roman" panose="02020603050405020304" pitchFamily="18" charset="0"/>
                <a:cs typeface="Times New Roman"/>
              </a:rPr>
              <a:t>taxo</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a:t>
            </a:r>
            <a:r>
              <a:rPr lang="en-US" sz="2400" dirty="0" err="1">
                <a:latin typeface="Times New Roman"/>
                <a:ea typeface="Times New Roman" panose="02020603050405020304" pitchFamily="18" charset="0"/>
                <a:cs typeface="Times New Roman"/>
              </a:rPr>
              <a:t>na</a:t>
            </a:r>
            <a:r>
              <a:rPr lang="en-US" sz="2400" dirty="0">
                <a:latin typeface="Times New Roman"/>
                <a:ea typeface="Times New Roman" panose="02020603050405020304" pitchFamily="18" charset="0"/>
                <a:cs typeface="Times New Roman"/>
              </a:rPr>
              <a:t>/+/</a:t>
            </a:r>
            <a:r>
              <a:rPr lang="en-US" sz="2400" dirty="0" err="1">
                <a:latin typeface="Times New Roman"/>
                <a:ea typeface="Times New Roman" panose="02020603050405020304" pitchFamily="18" charset="0"/>
                <a:cs typeface="Times New Roman"/>
              </a:rPr>
              <a:t>ime</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a:latin typeface="Times New Roman"/>
                <a:ea typeface="Times New Roman" panose="02020603050405020304" pitchFamily="18" charset="0"/>
                <a:cs typeface="Times New Roman"/>
              </a:rPr>
              <a:t>name]</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/to/+/</a:t>
            </a:r>
            <a:r>
              <a:rPr lang="en-US" sz="2400" dirty="0" err="1">
                <a:latin typeface="Times New Roman"/>
                <a:ea typeface="Times New Roman" panose="02020603050405020304" pitchFamily="18" charset="0"/>
                <a:cs typeface="Times New Roman"/>
              </a:rPr>
              <a:t>aniksa</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err="1">
                <a:latin typeface="Times New Roman"/>
                <a:ea typeface="Times New Roman" panose="02020603050405020304" pitchFamily="18" charset="0"/>
                <a:cs typeface="Times New Roman"/>
              </a:rPr>
              <a:t>taniksa</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/mu/+/</a:t>
            </a:r>
            <a:r>
              <a:rPr lang="en-US" sz="2400" dirty="0" err="1">
                <a:latin typeface="Times New Roman"/>
                <a:ea typeface="Times New Roman" panose="02020603050405020304" pitchFamily="18" charset="0"/>
                <a:cs typeface="Times New Roman"/>
              </a:rPr>
              <a:t>anikses</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err="1">
                <a:latin typeface="Times New Roman"/>
                <a:ea typeface="Times New Roman" panose="02020603050405020304" pitchFamily="18" charset="0"/>
                <a:cs typeface="Times New Roman"/>
              </a:rPr>
              <a:t>manoikses</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/mu/+/</a:t>
            </a:r>
            <a:r>
              <a:rPr lang="en-US" sz="2400" dirty="0" err="1">
                <a:latin typeface="Times New Roman"/>
                <a:ea typeface="Times New Roman" panose="02020603050405020304" pitchFamily="18" charset="0"/>
                <a:cs typeface="Times New Roman"/>
              </a:rPr>
              <a:t>ormikses</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err="1">
                <a:latin typeface="Times New Roman"/>
                <a:ea typeface="Times New Roman" panose="02020603050405020304" pitchFamily="18" charset="0"/>
                <a:cs typeface="Times New Roman"/>
              </a:rPr>
              <a:t>mormikses</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/to/+/</a:t>
            </a:r>
            <a:r>
              <a:rPr lang="en-US" sz="2400" dirty="0" err="1">
                <a:latin typeface="Times New Roman"/>
                <a:ea typeface="Times New Roman" panose="02020603050405020304" pitchFamily="18" charset="0"/>
                <a:cs typeface="Times New Roman"/>
              </a:rPr>
              <a:t>i</a:t>
            </a:r>
            <a:r>
              <a:rPr lang="el-GR" sz="2400" dirty="0">
                <a:effectLst/>
                <a:latin typeface="Times New Roman"/>
                <a:ea typeface="Calibri" panose="020F0502020204030204" pitchFamily="34" charset="0"/>
                <a:cs typeface="Times New Roman"/>
              </a:rPr>
              <a:t>ð</a:t>
            </a:r>
            <a:r>
              <a:rPr lang="en-US" sz="2400" dirty="0">
                <a:latin typeface="Times New Roman"/>
                <a:ea typeface="Calibri" panose="020F0502020204030204" pitchFamily="34" charset="0"/>
                <a:cs typeface="Times New Roman"/>
              </a:rPr>
              <a:t>es/ </a:t>
            </a:r>
            <a:r>
              <a:rPr lang="en-GB" sz="2400" dirty="0">
                <a:latin typeface="Cambria" panose="02040503050406030204" pitchFamily="18" charset="0"/>
                <a:ea typeface="Cambria" panose="02040503050406030204" pitchFamily="18" charset="0"/>
              </a:rPr>
              <a:t>→</a:t>
            </a:r>
            <a:r>
              <a:rPr lang="en-US" sz="2400" dirty="0">
                <a:latin typeface="Times New Roman"/>
                <a:ea typeface="Calibri" panose="020F0502020204030204" pitchFamily="34" charset="0"/>
                <a:cs typeface="Times New Roman"/>
              </a:rPr>
              <a:t> [</a:t>
            </a:r>
            <a:r>
              <a:rPr lang="el-GR" sz="2800" dirty="0">
                <a:latin typeface="Times New Roman"/>
                <a:ea typeface="Cambria"/>
                <a:cs typeface="Times New Roman"/>
              </a:rPr>
              <a:t>ˈ</a:t>
            </a:r>
            <a:r>
              <a:rPr lang="en-US" sz="2400" dirty="0" err="1">
                <a:latin typeface="Times New Roman"/>
                <a:ea typeface="Calibri" panose="020F0502020204030204" pitchFamily="34" charset="0"/>
                <a:cs typeface="Times New Roman"/>
              </a:rPr>
              <a:t>toðes</a:t>
            </a:r>
            <a:r>
              <a:rPr lang="en-US" sz="2400" dirty="0">
                <a:latin typeface="Times New Roman"/>
                <a:ea typeface="Calibri" panose="020F0502020204030204" pitchFamily="34" charset="0"/>
                <a:cs typeface="Times New Roman"/>
              </a:rPr>
              <a:t>]</a:t>
            </a:r>
            <a:endParaRPr lang="en-US" sz="2400" dirty="0">
              <a:latin typeface="Calibri"/>
              <a:ea typeface="Times New Roman" panose="02020603050405020304" pitchFamily="18" charset="0"/>
              <a:cs typeface="Times New Roman"/>
            </a:endParaRP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/mu/+/</a:t>
            </a:r>
            <a:r>
              <a:rPr lang="en-US" sz="2400" dirty="0" err="1">
                <a:latin typeface="Times New Roman"/>
                <a:ea typeface="Times New Roman" panose="02020603050405020304" pitchFamily="18" charset="0"/>
                <a:cs typeface="Times New Roman"/>
              </a:rPr>
              <a:t>ipes</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n-US" sz="2400" dirty="0" err="1">
                <a:latin typeface="Times New Roman"/>
                <a:ea typeface="Times New Roman" panose="02020603050405020304" pitchFamily="18" charset="0"/>
                <a:cs typeface="Times New Roman"/>
              </a:rPr>
              <a:t>mupes</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/mu/+/e</a:t>
            </a:r>
            <a:r>
              <a:rPr lang="el-GR" sz="2400" dirty="0">
                <a:effectLst/>
                <a:latin typeface="Times New Roman"/>
                <a:ea typeface="Calibri" panose="020F0502020204030204" pitchFamily="34" charset="0"/>
                <a:cs typeface="Times New Roman"/>
              </a:rPr>
              <a:t>ð</a:t>
            </a:r>
            <a:r>
              <a:rPr lang="en-US" sz="2400" dirty="0" err="1">
                <a:latin typeface="Times New Roman"/>
                <a:ea typeface="Times New Roman" panose="02020603050405020304" pitchFamily="18" charset="0"/>
                <a:cs typeface="Times New Roman"/>
              </a:rPr>
              <a:t>oses</a:t>
            </a:r>
            <a:r>
              <a:rPr lang="en-US" sz="2400" dirty="0">
                <a:latin typeface="Times New Roman"/>
                <a:ea typeface="Times New Roman" panose="02020603050405020304" pitchFamily="18" charset="0"/>
                <a:cs typeface="Times New Roman"/>
              </a:rPr>
              <a:t>/ </a:t>
            </a:r>
            <a:r>
              <a:rPr lang="en-GB" sz="2400" dirty="0">
                <a:latin typeface="Cambria" panose="02040503050406030204" pitchFamily="18" charset="0"/>
                <a:ea typeface="Cambria" panose="02040503050406030204" pitchFamily="18" charset="0"/>
              </a:rPr>
              <a:t>→</a:t>
            </a:r>
            <a:r>
              <a:rPr lang="en-US" sz="2400" dirty="0">
                <a:latin typeface="Times New Roman"/>
                <a:ea typeface="Times New Roman" panose="02020603050405020304" pitchFamily="18" charset="0"/>
                <a:cs typeface="Times New Roman"/>
              </a:rPr>
              <a:t> [</a:t>
            </a:r>
            <a:r>
              <a:rPr lang="el-GR" sz="2800" dirty="0">
                <a:latin typeface="Times New Roman"/>
                <a:ea typeface="Cambria"/>
                <a:cs typeface="Times New Roman"/>
              </a:rPr>
              <a:t>ˈ</a:t>
            </a:r>
            <a:r>
              <a:rPr lang="en-US" sz="2400" dirty="0" err="1">
                <a:latin typeface="Times New Roman"/>
                <a:ea typeface="Times New Roman" panose="02020603050405020304" pitchFamily="18" charset="0"/>
                <a:cs typeface="Times New Roman"/>
              </a:rPr>
              <a:t>muðoses</a:t>
            </a:r>
            <a:r>
              <a:rPr lang="en-US" sz="24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/me/+o</a:t>
            </a:r>
            <a:r>
              <a:rPr lang="el-GR" sz="2400" dirty="0">
                <a:effectLst/>
                <a:latin typeface="Times New Roman"/>
                <a:ea typeface="Calibri" panose="020F0502020204030204" pitchFamily="34" charset="0"/>
                <a:cs typeface="Times New Roman"/>
              </a:rPr>
              <a:t>ð</a:t>
            </a:r>
            <a:r>
              <a:rPr lang="en-US" sz="2400" dirty="0" err="1">
                <a:effectLst/>
                <a:latin typeface="Times New Roman"/>
                <a:ea typeface="Calibri" panose="020F0502020204030204" pitchFamily="34" charset="0"/>
                <a:cs typeface="Times New Roman"/>
              </a:rPr>
              <a:t>iɣises</a:t>
            </a:r>
            <a:r>
              <a:rPr lang="en-US" sz="2400" dirty="0">
                <a:effectLst/>
                <a:latin typeface="Times New Roman"/>
                <a:ea typeface="Calibri" panose="020F0502020204030204" pitchFamily="34" charset="0"/>
                <a:cs typeface="Times New Roman"/>
              </a:rPr>
              <a:t>/ </a:t>
            </a:r>
            <a:r>
              <a:rPr lang="en-GB" sz="2400" dirty="0">
                <a:latin typeface="Cambria" panose="02040503050406030204" pitchFamily="18" charset="0"/>
                <a:ea typeface="Cambria" panose="02040503050406030204" pitchFamily="18" charset="0"/>
              </a:rPr>
              <a:t>→</a:t>
            </a:r>
            <a:r>
              <a:rPr lang="en-US" sz="2400" dirty="0">
                <a:effectLst/>
                <a:latin typeface="Times New Roman"/>
                <a:ea typeface="Calibri" panose="020F0502020204030204" pitchFamily="34" charset="0"/>
                <a:cs typeface="Times New Roman"/>
              </a:rPr>
              <a:t> [</a:t>
            </a:r>
            <a:r>
              <a:rPr lang="en-US" sz="2400" dirty="0" err="1">
                <a:latin typeface="Times New Roman"/>
                <a:ea typeface="Calibri" panose="020F0502020204030204" pitchFamily="34" charset="0"/>
                <a:cs typeface="Times New Roman"/>
              </a:rPr>
              <a:t>mo</a:t>
            </a:r>
            <a:r>
              <a:rPr lang="el-GR" sz="2800" dirty="0">
                <a:latin typeface="Times New Roman"/>
                <a:ea typeface="Cambria"/>
                <a:cs typeface="Times New Roman"/>
              </a:rPr>
              <a:t>ˈ</a:t>
            </a:r>
            <a:r>
              <a:rPr lang="el-GR" sz="2400" dirty="0">
                <a:effectLst/>
                <a:latin typeface="Times New Roman"/>
                <a:ea typeface="Calibri" panose="020F0502020204030204" pitchFamily="34" charset="0"/>
                <a:cs typeface="Times New Roman"/>
              </a:rPr>
              <a:t>ð</a:t>
            </a:r>
            <a:r>
              <a:rPr lang="en-US" sz="2400" dirty="0" err="1">
                <a:effectLst/>
                <a:latin typeface="Times New Roman"/>
                <a:ea typeface="Calibri" panose="020F0502020204030204" pitchFamily="34" charset="0"/>
                <a:cs typeface="Times New Roman"/>
              </a:rPr>
              <a:t>iʝises</a:t>
            </a:r>
            <a:r>
              <a:rPr lang="en-US" sz="2400" dirty="0">
                <a:effectLst/>
                <a:latin typeface="Times New Roman"/>
                <a:ea typeface="Calibri" panose="020F0502020204030204" pitchFamily="34" charset="0"/>
                <a:cs typeface="Times New Roman"/>
              </a:rPr>
              <a:t>]</a:t>
            </a:r>
            <a:endParaRPr lang="en-US" sz="2400" dirty="0">
              <a:latin typeface="Calibri"/>
              <a:ea typeface="Times New Roman" panose="02020603050405020304" pitchFamily="18" charset="0"/>
              <a:cs typeface="Times New Roman"/>
            </a:endParaRPr>
          </a:p>
          <a:p>
            <a:pPr marL="0" indent="0" algn="just">
              <a:lnSpc>
                <a:spcPct val="100000"/>
              </a:lnSpc>
              <a:spcBef>
                <a:spcPts val="0"/>
              </a:spcBef>
              <a:buNone/>
            </a:pPr>
            <a:r>
              <a:rPr lang="en-US" sz="2400" dirty="0">
                <a:latin typeface="Times New Roman"/>
                <a:ea typeface="Times New Roman" panose="02020603050405020304" pitchFamily="18" charset="0"/>
                <a:cs typeface="Times New Roman"/>
              </a:rPr>
              <a:t>	/me/+/</a:t>
            </a:r>
            <a:r>
              <a:rPr lang="en-US" sz="2400" dirty="0" err="1">
                <a:latin typeface="Times New Roman"/>
                <a:ea typeface="Times New Roman" panose="02020603050405020304" pitchFamily="18" charset="0"/>
                <a:cs typeface="Times New Roman"/>
              </a:rPr>
              <a:t>i</a:t>
            </a:r>
            <a:r>
              <a:rPr lang="el-GR" sz="2400" dirty="0">
                <a:effectLst/>
                <a:latin typeface="Times New Roman"/>
                <a:ea typeface="Calibri" panose="020F0502020204030204" pitchFamily="34" charset="0"/>
                <a:cs typeface="Times New Roman"/>
              </a:rPr>
              <a:t>ð</a:t>
            </a:r>
            <a:r>
              <a:rPr lang="en-US" sz="2400" dirty="0">
                <a:effectLst/>
                <a:latin typeface="Times New Roman"/>
                <a:ea typeface="Calibri" panose="020F0502020204030204" pitchFamily="34" charset="0"/>
                <a:cs typeface="Times New Roman"/>
              </a:rPr>
              <a:t>es/ </a:t>
            </a:r>
            <a:r>
              <a:rPr lang="en-GB" sz="2400" dirty="0">
                <a:latin typeface="Cambria" panose="02040503050406030204" pitchFamily="18" charset="0"/>
                <a:ea typeface="Cambria" panose="02040503050406030204" pitchFamily="18" charset="0"/>
              </a:rPr>
              <a:t>→</a:t>
            </a:r>
            <a:r>
              <a:rPr lang="en-US" sz="2400" dirty="0">
                <a:effectLst/>
                <a:latin typeface="Times New Roman"/>
                <a:ea typeface="Calibri" panose="020F0502020204030204" pitchFamily="34" charset="0"/>
                <a:cs typeface="Times New Roman"/>
              </a:rPr>
              <a:t> </a:t>
            </a:r>
            <a:r>
              <a:rPr lang="en-US" sz="2400" dirty="0">
                <a:latin typeface="Times New Roman"/>
                <a:ea typeface="Calibri" panose="020F0502020204030204" pitchFamily="34" charset="0"/>
                <a:cs typeface="Times New Roman"/>
              </a:rPr>
              <a:t>[</a:t>
            </a:r>
            <a:r>
              <a:rPr lang="el-GR" sz="2800" dirty="0">
                <a:latin typeface="Times New Roman"/>
                <a:ea typeface="Cambria"/>
                <a:cs typeface="Times New Roman"/>
              </a:rPr>
              <a:t>ˈ</a:t>
            </a:r>
            <a:r>
              <a:rPr lang="en-US" sz="2400" dirty="0">
                <a:effectLst/>
                <a:latin typeface="Times New Roman"/>
                <a:ea typeface="Calibri" panose="020F0502020204030204" pitchFamily="34" charset="0"/>
                <a:cs typeface="Times New Roman"/>
              </a:rPr>
              <a:t>mi</a:t>
            </a:r>
            <a:r>
              <a:rPr lang="el-GR" sz="2400" dirty="0">
                <a:effectLst/>
                <a:latin typeface="Times New Roman"/>
                <a:ea typeface="Calibri" panose="020F0502020204030204" pitchFamily="34" charset="0"/>
                <a:cs typeface="Times New Roman"/>
              </a:rPr>
              <a:t>ð</a:t>
            </a:r>
            <a:r>
              <a:rPr lang="en-US" sz="2400" dirty="0">
                <a:effectLst/>
                <a:latin typeface="Times New Roman"/>
                <a:ea typeface="Calibri" panose="020F0502020204030204" pitchFamily="34" charset="0"/>
                <a:cs typeface="Times New Roman"/>
              </a:rPr>
              <a:t>es]</a:t>
            </a:r>
            <a:endParaRPr lang="en-US" sz="2400" dirty="0">
              <a:latin typeface="Calibri"/>
              <a:ea typeface="Times New Roman" panose="02020603050405020304" pitchFamily="18" charset="0"/>
              <a:cs typeface="Times New Roman"/>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cs typeface="Times New Roman"/>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84518E02-6565-D254-B048-BB2646E894AD}"/>
              </a:ext>
            </a:extLst>
          </p:cNvPr>
          <p:cNvSpPr txBox="1"/>
          <p:nvPr/>
        </p:nvSpPr>
        <p:spPr>
          <a:xfrm>
            <a:off x="6827599" y="2380681"/>
            <a:ext cx="3360214" cy="2031325"/>
          </a:xfrm>
          <a:prstGeom prst="rect">
            <a:avLst/>
          </a:prstGeom>
          <a:noFill/>
          <a:ln w="28575">
            <a:solidFill>
              <a:schemeClr val="accent2">
                <a:lumMod val="75000"/>
              </a:schemeClr>
            </a:solidFill>
          </a:ln>
        </p:spPr>
        <p:txBody>
          <a:bodyPr wrap="square" rtlCol="0">
            <a:spAutoFit/>
          </a:bodyPr>
          <a:lstStyle/>
          <a:p>
            <a:r>
              <a:rPr lang="el-GR" dirty="0"/>
              <a:t>Κλίμακα ισχύος φωνηέντων</a:t>
            </a:r>
          </a:p>
          <a:p>
            <a:r>
              <a:rPr lang="el-GR" dirty="0"/>
              <a:t>                            </a:t>
            </a:r>
            <a:r>
              <a:rPr lang="en-US" dirty="0"/>
              <a:t>a</a:t>
            </a:r>
          </a:p>
          <a:p>
            <a:r>
              <a:rPr lang="en-US" dirty="0"/>
              <a:t>                         o</a:t>
            </a:r>
          </a:p>
          <a:p>
            <a:r>
              <a:rPr lang="en-US" dirty="0"/>
              <a:t>                         u</a:t>
            </a:r>
          </a:p>
          <a:p>
            <a:r>
              <a:rPr lang="en-US" dirty="0"/>
              <a:t>                         i</a:t>
            </a:r>
          </a:p>
          <a:p>
            <a:r>
              <a:rPr lang="en-US" dirty="0"/>
              <a:t>                         e  </a:t>
            </a:r>
            <a:endParaRPr lang="el-GR" dirty="0"/>
          </a:p>
          <a:p>
            <a:endParaRPr lang="el-GR" dirty="0"/>
          </a:p>
        </p:txBody>
      </p:sp>
      <p:cxnSp>
        <p:nvCxnSpPr>
          <p:cNvPr id="6" name="Ευθύγραμμο βέλος σύνδεσης 5">
            <a:extLst>
              <a:ext uri="{FF2B5EF4-FFF2-40B4-BE49-F238E27FC236}">
                <a16:creationId xmlns:a16="http://schemas.microsoft.com/office/drawing/2014/main" id="{2602588E-C22E-CA0A-338B-EE0F53A103A2}"/>
              </a:ext>
            </a:extLst>
          </p:cNvPr>
          <p:cNvCxnSpPr/>
          <p:nvPr/>
        </p:nvCxnSpPr>
        <p:spPr>
          <a:xfrm flipV="1">
            <a:off x="8737992" y="2779486"/>
            <a:ext cx="0" cy="123371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6F213FB-F424-9D43-A667-1636A3CC601E}"/>
              </a:ext>
            </a:extLst>
          </p:cNvPr>
          <p:cNvSpPr txBox="1"/>
          <p:nvPr/>
        </p:nvSpPr>
        <p:spPr>
          <a:xfrm>
            <a:off x="6104238" y="4503069"/>
            <a:ext cx="5758247" cy="2908489"/>
          </a:xfrm>
          <a:prstGeom prst="rect">
            <a:avLst/>
          </a:prstGeom>
          <a:noFill/>
        </p:spPr>
        <p:txBody>
          <a:bodyPr wrap="square" rtlCol="0">
            <a:spAutoFit/>
          </a:bodyPr>
          <a:lstStyle/>
          <a:p>
            <a:pPr marL="46800" indent="0" algn="just">
              <a:lnSpc>
                <a:spcPct val="150000"/>
              </a:lnSpc>
              <a:buNone/>
            </a:pPr>
            <a:r>
              <a:rPr lang="el-GR" sz="1400" b="1" dirty="0"/>
              <a:t>Φωνηεντική ιεραρχία</a:t>
            </a:r>
          </a:p>
          <a:p>
            <a:pPr marL="46800" indent="0" algn="just">
              <a:lnSpc>
                <a:spcPct val="150000"/>
              </a:lnSpc>
              <a:buNone/>
            </a:pPr>
            <a:r>
              <a:rPr lang="el-GR" sz="1400" dirty="0"/>
              <a:t>[a] &gt; [o] &gt; [u] &gt; [i] &gt; [e]</a:t>
            </a:r>
          </a:p>
          <a:p>
            <a:pPr marL="46800" indent="0" algn="just">
              <a:lnSpc>
                <a:spcPct val="150000"/>
              </a:lnSpc>
              <a:buNone/>
            </a:pPr>
            <a:r>
              <a:rPr lang="el-GR" sz="1400" dirty="0"/>
              <a:t> 5       4        3        2       1</a:t>
            </a:r>
          </a:p>
          <a:p>
            <a:pPr marL="46800" indent="0" algn="just">
              <a:lnSpc>
                <a:spcPct val="150000"/>
              </a:lnSpc>
              <a:buNone/>
            </a:pPr>
            <a:r>
              <a:rPr lang="el-GR" sz="1400" dirty="0"/>
              <a:t>   Ισχυρό </a:t>
            </a:r>
            <a:r>
              <a:rPr lang="el-GR" sz="1400" dirty="0">
                <a:latin typeface="Times New Roman" panose="02020603050405020304" pitchFamily="18" charset="0"/>
                <a:cs typeface="Times New Roman" panose="02020603050405020304" pitchFamily="18" charset="0"/>
              </a:rPr>
              <a:t>←</a:t>
            </a:r>
            <a:r>
              <a:rPr lang="el-GR" sz="1400" dirty="0"/>
              <a:t> Ασθενές</a:t>
            </a:r>
          </a:p>
          <a:p>
            <a:pPr marL="389700" indent="-342900" algn="just">
              <a:lnSpc>
                <a:spcPct val="150000"/>
              </a:lnSpc>
              <a:buFont typeface="Wingdings" panose="05000000000000000000" pitchFamily="2" charset="2"/>
              <a:buChar char="v"/>
            </a:pPr>
            <a:r>
              <a:rPr lang="el-GR" sz="1400" dirty="0"/>
              <a:t>Δεν είναι τυχαίο το ποιο φωνήεν χάνεται</a:t>
            </a:r>
          </a:p>
          <a:p>
            <a:pPr marL="389700" indent="-342900" algn="just">
              <a:lnSpc>
                <a:spcPct val="150000"/>
              </a:lnSpc>
              <a:buFont typeface="Wingdings" panose="05000000000000000000" pitchFamily="2" charset="2"/>
              <a:buChar char="v"/>
            </a:pPr>
            <a:r>
              <a:rPr lang="el-GR" sz="1400" dirty="0"/>
              <a:t>Χάνεται το λιγότερο ισχυρό </a:t>
            </a:r>
          </a:p>
          <a:p>
            <a:pPr marL="389700" indent="-342900" algn="just">
              <a:lnSpc>
                <a:spcPct val="150000"/>
              </a:lnSpc>
              <a:buFont typeface="Wingdings" panose="05000000000000000000" pitchFamily="2" charset="2"/>
              <a:buChar char="v"/>
            </a:pPr>
            <a:r>
              <a:rPr lang="el-GR" sz="1400" dirty="0"/>
              <a:t>Το φωνήεν που μένει είναι το πιο ισχυρό από πλευράς ηχηρότητας </a:t>
            </a:r>
          </a:p>
          <a:p>
            <a:endParaRPr lang="el-GR" b="1" dirty="0"/>
          </a:p>
          <a:p>
            <a:endParaRPr lang="el-GR" dirty="0"/>
          </a:p>
        </p:txBody>
      </p:sp>
      <p:pic>
        <p:nvPicPr>
          <p:cNvPr id="7" name="Picture 2">
            <a:extLst>
              <a:ext uri="{FF2B5EF4-FFF2-40B4-BE49-F238E27FC236}">
                <a16:creationId xmlns:a16="http://schemas.microsoft.com/office/drawing/2014/main" id="{D4BFB977-91C5-FE4D-9C6B-CF96521742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20260" y="3033934"/>
            <a:ext cx="1513938" cy="137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610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362466" y="1204686"/>
            <a:ext cx="10341978" cy="5653313"/>
          </a:xfrm>
        </p:spPr>
        <p:txBody>
          <a:bodyPr>
            <a:noAutofit/>
          </a:bodyPr>
          <a:lstStyle/>
          <a:p>
            <a:pPr marL="0" indent="0" algn="just">
              <a:lnSpc>
                <a:spcPct val="100000"/>
              </a:lnSpc>
              <a:spcBef>
                <a:spcPts val="0"/>
              </a:spcBef>
              <a:buNone/>
            </a:pPr>
            <a:r>
              <a:rPr lang="en-US" sz="2800" b="1" dirty="0">
                <a:latin typeface="Times New Roman" panose="02020603050405020304" pitchFamily="18" charset="0"/>
                <a:ea typeface="Times New Roman" panose="02020603050405020304" pitchFamily="18" charset="0"/>
              </a:rPr>
              <a:t>B</a:t>
            </a:r>
            <a:r>
              <a:rPr lang="el-GR" sz="2800" b="1" dirty="0">
                <a:latin typeface="Times New Roman" panose="02020603050405020304" pitchFamily="18" charset="0"/>
                <a:ea typeface="Times New Roman" panose="02020603050405020304" pitchFamily="18" charset="0"/>
              </a:rPr>
              <a:t>) Μεταβολή </a:t>
            </a:r>
            <a:r>
              <a:rPr lang="el-GR" sz="2800" b="1" dirty="0" err="1">
                <a:latin typeface="Times New Roman" panose="02020603050405020304" pitchFamily="18" charset="0"/>
                <a:ea typeface="Times New Roman" panose="02020603050405020304" pitchFamily="18" charset="0"/>
              </a:rPr>
              <a:t>ολ</a:t>
            </a:r>
            <a:r>
              <a:rPr lang="en-US" sz="2800" b="1" dirty="0" err="1">
                <a:latin typeface="Times New Roman" panose="02020603050405020304" pitchFamily="18" charset="0"/>
                <a:ea typeface="Times New Roman" panose="02020603050405020304" pitchFamily="18" charset="0"/>
              </a:rPr>
              <a:t>ό</a:t>
            </a:r>
            <a:r>
              <a:rPr lang="el-GR" sz="2800" b="1" dirty="0" err="1">
                <a:latin typeface="Times New Roman" panose="02020603050405020304" pitchFamily="18" charset="0"/>
                <a:ea typeface="Times New Roman" panose="02020603050405020304" pitchFamily="18" charset="0"/>
              </a:rPr>
              <a:t>κληρου</a:t>
            </a:r>
            <a:r>
              <a:rPr lang="el-GR" sz="2800" b="1" dirty="0">
                <a:latin typeface="Times New Roman" panose="02020603050405020304" pitchFamily="18" charset="0"/>
                <a:ea typeface="Times New Roman" panose="02020603050405020304" pitchFamily="18" charset="0"/>
              </a:rPr>
              <a:t> του τεμαχίου:</a:t>
            </a:r>
          </a:p>
          <a:p>
            <a:pPr marL="0" indent="0" algn="just">
              <a:lnSpc>
                <a:spcPct val="100000"/>
              </a:lnSpc>
              <a:spcBef>
                <a:spcPts val="0"/>
              </a:spcBef>
              <a:buNone/>
            </a:pPr>
            <a:endParaRPr lang="el-GR" sz="1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Ι. </a:t>
            </a:r>
            <a:r>
              <a:rPr lang="el-GR" sz="2800" b="1" dirty="0">
                <a:latin typeface="Times New Roman" panose="02020603050405020304" pitchFamily="18" charset="0"/>
                <a:ea typeface="Times New Roman" panose="02020603050405020304" pitchFamily="18" charset="0"/>
              </a:rPr>
              <a:t>Αποβολή</a:t>
            </a:r>
            <a:r>
              <a:rPr lang="el-GR" sz="2800" dirty="0">
                <a:latin typeface="Times New Roman" panose="02020603050405020304" pitchFamily="18" charset="0"/>
                <a:ea typeface="Times New Roman" panose="02020603050405020304" pitchFamily="18" charset="0"/>
              </a:rPr>
              <a:t>: Όταν ολόκληρη η υποκείμενη φωνολογική 	μονάδα ΔΕΝ πραγματώνεται στην επιφανειακή δομή 	(συνήθως εξαιτίας </a:t>
            </a:r>
            <a:r>
              <a:rPr lang="el-GR" sz="2800" dirty="0" err="1">
                <a:latin typeface="Times New Roman" panose="02020603050405020304" pitchFamily="18" charset="0"/>
                <a:ea typeface="Times New Roman" panose="02020603050405020304" pitchFamily="18" charset="0"/>
              </a:rPr>
              <a:t>φωνοτακτικών</a:t>
            </a:r>
            <a:r>
              <a:rPr lang="el-GR" sz="2800" dirty="0">
                <a:latin typeface="Times New Roman" panose="02020603050405020304" pitchFamily="18" charset="0"/>
                <a:ea typeface="Times New Roman" panose="02020603050405020304" pitchFamily="18" charset="0"/>
              </a:rPr>
              <a:t> περιορισμών):</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500" dirty="0"/>
              <a:t>π.χ. /</a:t>
            </a:r>
            <a:r>
              <a:rPr lang="el-GR" sz="2500" dirty="0" err="1"/>
              <a:t>si</a:t>
            </a:r>
            <a:r>
              <a:rPr lang="el-GR" sz="2500" b="1" dirty="0" err="1"/>
              <a:t>n</a:t>
            </a:r>
            <a:r>
              <a:rPr lang="el-GR" sz="2500" dirty="0"/>
              <a:t> + </a:t>
            </a:r>
            <a:r>
              <a:rPr lang="el-GR" sz="2500" dirty="0" err="1"/>
              <a:t>nomos</a:t>
            </a:r>
            <a:r>
              <a:rPr lang="el-GR" sz="2500" dirty="0"/>
              <a:t>/ → [</a:t>
            </a:r>
            <a:r>
              <a:rPr lang="el-GR" sz="2500" dirty="0" err="1"/>
              <a:t>si</a:t>
            </a:r>
            <a:r>
              <a:rPr lang="el-GR" sz="2500" b="1" dirty="0" err="1"/>
              <a:t>n</a:t>
            </a:r>
            <a:r>
              <a:rPr lang="el-GR" sz="2500" dirty="0" err="1"/>
              <a:t>nomos</a:t>
            </a:r>
            <a:r>
              <a:rPr lang="el-GR" sz="2500" dirty="0"/>
              <a:t>] → [</a:t>
            </a:r>
            <a:r>
              <a:rPr lang="el-GR" sz="2500" dirty="0">
                <a:latin typeface="Times New Roman" panose="02020603050405020304" pitchFamily="18" charset="0"/>
                <a:cs typeface="Times New Roman" panose="02020603050405020304" pitchFamily="18" charset="0"/>
              </a:rPr>
              <a:t>ꞌ</a:t>
            </a:r>
            <a:r>
              <a:rPr lang="el-GR" sz="2500" dirty="0" err="1"/>
              <a:t>sinomos</a:t>
            </a:r>
            <a:r>
              <a:rPr lang="el-GR" sz="2500" dirty="0"/>
              <a:t>] </a:t>
            </a:r>
            <a:endParaRPr lang="el-GR" sz="2500" i="1" dirty="0"/>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46800" indent="0" algn="just">
              <a:lnSpc>
                <a:spcPct val="150000"/>
              </a:lnSpc>
              <a:buNone/>
            </a:pPr>
            <a:r>
              <a:rPr lang="el-GR" sz="2500" dirty="0">
                <a:ea typeface="Cambria" panose="02040503050406030204" pitchFamily="18" charset="0"/>
              </a:rPr>
              <a:t>π.χ. /δ</a:t>
            </a:r>
            <a:r>
              <a:rPr lang="en-GB" sz="2500" dirty="0" err="1">
                <a:latin typeface="Cambria" panose="02040503050406030204" pitchFamily="18" charset="0"/>
                <a:ea typeface="Cambria" panose="02040503050406030204" pitchFamily="18" charset="0"/>
              </a:rPr>
              <a:t>e</a:t>
            </a:r>
            <a:r>
              <a:rPr lang="en-GB" sz="2500" b="1" dirty="0" err="1">
                <a:latin typeface="Cambria" panose="02040503050406030204" pitchFamily="18" charset="0"/>
                <a:ea typeface="Cambria" panose="02040503050406030204" pitchFamily="18" charset="0"/>
              </a:rPr>
              <a:t>n</a:t>
            </a:r>
            <a:r>
              <a:rPr lang="el-GR" sz="2500" dirty="0">
                <a:ea typeface="Cambria" panose="02040503050406030204" pitchFamily="18" charset="0"/>
              </a:rPr>
              <a:t>/ +</a:t>
            </a:r>
            <a:r>
              <a:rPr lang="en-GB" sz="2500" dirty="0">
                <a:latin typeface="Cambria" panose="02040503050406030204" pitchFamily="18" charset="0"/>
                <a:ea typeface="Cambria" panose="02040503050406030204" pitchFamily="18" charset="0"/>
              </a:rPr>
              <a:t> </a:t>
            </a:r>
            <a:r>
              <a:rPr lang="el-GR" sz="2500" dirty="0">
                <a:ea typeface="Cambria" panose="02040503050406030204" pitchFamily="18" charset="0"/>
              </a:rPr>
              <a:t>/θ</a:t>
            </a:r>
            <a:r>
              <a:rPr lang="en-GB" sz="2500" dirty="0" err="1">
                <a:latin typeface="Cambria" panose="02040503050406030204" pitchFamily="18" charset="0"/>
                <a:ea typeface="Cambria" panose="02040503050406030204" pitchFamily="18" charset="0"/>
              </a:rPr>
              <a:t>elo</a:t>
            </a:r>
            <a:r>
              <a:rPr lang="el-GR" sz="2500" dirty="0">
                <a:ea typeface="Cambria" panose="02040503050406030204" pitchFamily="18" charset="0"/>
              </a:rPr>
              <a:t>/</a:t>
            </a:r>
            <a:r>
              <a:rPr lang="en-GB" sz="2500" dirty="0">
                <a:latin typeface="Cambria" panose="02040503050406030204" pitchFamily="18" charset="0"/>
                <a:ea typeface="Cambria" panose="02040503050406030204" pitchFamily="18" charset="0"/>
              </a:rPr>
              <a:t>: </a:t>
            </a:r>
            <a:r>
              <a:rPr lang="el-GR" sz="2500" dirty="0">
                <a:ea typeface="Cambria" panose="02040503050406030204" pitchFamily="18" charset="0"/>
              </a:rPr>
              <a:t> </a:t>
            </a:r>
            <a:r>
              <a:rPr lang="en-GB" sz="2500" dirty="0">
                <a:latin typeface="Cambria" panose="02040503050406030204" pitchFamily="18" charset="0"/>
                <a:ea typeface="Cambria" panose="02040503050406030204" pitchFamily="18" charset="0"/>
              </a:rPr>
              <a:t>[</a:t>
            </a:r>
            <a:r>
              <a:rPr lang="el-GR" sz="2500" dirty="0">
                <a:ea typeface="Cambria" panose="02040503050406030204" pitchFamily="18" charset="0"/>
              </a:rPr>
              <a:t>δ</a:t>
            </a:r>
            <a:r>
              <a:rPr lang="en-GB" sz="2500" dirty="0">
                <a:latin typeface="Cambria" panose="02040503050406030204" pitchFamily="18" charset="0"/>
                <a:ea typeface="Cambria" panose="02040503050406030204" pitchFamily="18" charset="0"/>
              </a:rPr>
              <a:t>e'</a:t>
            </a:r>
            <a:r>
              <a:rPr lang="el-GR" sz="2500" dirty="0">
                <a:ea typeface="Cambria" panose="02040503050406030204" pitchFamily="18" charset="0"/>
              </a:rPr>
              <a:t>θ</a:t>
            </a:r>
            <a:r>
              <a:rPr lang="en-GB" sz="2500" dirty="0" err="1">
                <a:latin typeface="Cambria" panose="02040503050406030204" pitchFamily="18" charset="0"/>
                <a:ea typeface="Cambria" panose="02040503050406030204" pitchFamily="18" charset="0"/>
              </a:rPr>
              <a:t>elo</a:t>
            </a:r>
            <a:r>
              <a:rPr lang="en-GB" sz="2500" dirty="0">
                <a:latin typeface="Cambria" panose="02040503050406030204" pitchFamily="18" charset="0"/>
                <a:ea typeface="Cambria" panose="02040503050406030204" pitchFamily="18" charset="0"/>
              </a:rPr>
              <a:t>] </a:t>
            </a:r>
            <a:endParaRPr lang="el-GR" sz="2500" dirty="0">
              <a:latin typeface="Cambria" panose="02040503050406030204" pitchFamily="18" charset="0"/>
              <a:ea typeface="Cambria" panose="02040503050406030204" pitchFamily="18" charset="0"/>
            </a:endParaRPr>
          </a:p>
          <a:p>
            <a:pPr marL="46800" indent="0" algn="just">
              <a:lnSpc>
                <a:spcPct val="150000"/>
              </a:lnSpc>
              <a:buNone/>
            </a:pPr>
            <a:r>
              <a:rPr lang="el-GR" sz="2500" dirty="0">
                <a:latin typeface="Cambria" panose="02040503050406030204" pitchFamily="18" charset="0"/>
              </a:rPr>
              <a:t>    </a:t>
            </a:r>
            <a:r>
              <a:rPr lang="en-GB" sz="2500" dirty="0">
                <a:latin typeface="Cambria" panose="02040503050406030204" pitchFamily="18" charset="0"/>
              </a:rPr>
              <a:t>/ti</a:t>
            </a:r>
            <a:r>
              <a:rPr lang="en-GB" sz="2500" b="1" dirty="0">
                <a:latin typeface="Cambria" panose="02040503050406030204" pitchFamily="18" charset="0"/>
              </a:rPr>
              <a:t>n</a:t>
            </a:r>
            <a:r>
              <a:rPr lang="el-GR" sz="2500" dirty="0"/>
              <a:t>/ +</a:t>
            </a:r>
            <a:r>
              <a:rPr lang="en-GB" sz="2500" dirty="0">
                <a:latin typeface="Cambria" panose="02040503050406030204" pitchFamily="18" charset="0"/>
              </a:rPr>
              <a:t> </a:t>
            </a:r>
            <a:r>
              <a:rPr lang="el-GR" sz="2500" dirty="0"/>
              <a:t>/</a:t>
            </a:r>
            <a:r>
              <a:rPr lang="en-GB" sz="2500" dirty="0" err="1">
                <a:latin typeface="Cambria" panose="02040503050406030204" pitchFamily="18" charset="0"/>
              </a:rPr>
              <a:t>skeftome</a:t>
            </a:r>
            <a:r>
              <a:rPr lang="en-GB" sz="2500" dirty="0">
                <a:latin typeface="Cambria" panose="02040503050406030204" pitchFamily="18" charset="0"/>
              </a:rPr>
              <a:t>/: </a:t>
            </a:r>
            <a:r>
              <a:rPr lang="el-GR" sz="2500" dirty="0"/>
              <a:t>  </a:t>
            </a:r>
            <a:r>
              <a:rPr lang="en-GB" sz="2500" dirty="0">
                <a:latin typeface="Cambria" panose="02040503050406030204" pitchFamily="18" charset="0"/>
              </a:rPr>
              <a:t>[</a:t>
            </a:r>
            <a:r>
              <a:rPr lang="en-GB" sz="2500" dirty="0" err="1">
                <a:latin typeface="Cambria" panose="02040503050406030204" pitchFamily="18" charset="0"/>
              </a:rPr>
              <a:t>ti'sceftome</a:t>
            </a:r>
            <a:r>
              <a:rPr lang="en-GB" sz="2500" dirty="0">
                <a:latin typeface="Cambria" panose="02040503050406030204" pitchFamily="18" charset="0"/>
              </a:rPr>
              <a:t>]</a:t>
            </a: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7248662F-E57A-A14E-AFFE-22C26D1C99D0}"/>
              </a:ext>
            </a:extLst>
          </p:cNvPr>
          <p:cNvSpPr txBox="1"/>
          <p:nvPr/>
        </p:nvSpPr>
        <p:spPr>
          <a:xfrm>
            <a:off x="6837407" y="3443417"/>
            <a:ext cx="5140410" cy="1354217"/>
          </a:xfrm>
          <a:prstGeom prst="rect">
            <a:avLst/>
          </a:prstGeom>
          <a:noFill/>
        </p:spPr>
        <p:txBody>
          <a:bodyPr wrap="square" rtlCol="0">
            <a:spAutoFit/>
          </a:bodyPr>
          <a:lstStyle/>
          <a:p>
            <a:pPr algn="just"/>
            <a:r>
              <a:rPr lang="el-GR" sz="1600" b="1" dirty="0">
                <a:sym typeface="Wingdings" pitchFamily="2" charset="2"/>
              </a:rPr>
              <a:t> </a:t>
            </a:r>
            <a:r>
              <a:rPr lang="el-GR" sz="1600" b="1" dirty="0"/>
              <a:t>Αποβολή συμφώνου από ένα μη επιθυμητό συμφωνικό σύμπλεγμα:</a:t>
            </a:r>
            <a:r>
              <a:rPr lang="el-GR" sz="1600" dirty="0"/>
              <a:t> όταν υπάρχουν δύο πανομοιότυπα γειτνιάζοντα σύμφωνα και αποβάλλεται το ένα από τα δύο</a:t>
            </a:r>
            <a:endParaRPr lang="el-GR" sz="1600" b="1" dirty="0"/>
          </a:p>
          <a:p>
            <a:endParaRPr lang="el-GR" dirty="0"/>
          </a:p>
        </p:txBody>
      </p:sp>
      <p:sp>
        <p:nvSpPr>
          <p:cNvPr id="6" name="TextBox 5">
            <a:extLst>
              <a:ext uri="{FF2B5EF4-FFF2-40B4-BE49-F238E27FC236}">
                <a16:creationId xmlns:a16="http://schemas.microsoft.com/office/drawing/2014/main" id="{34E757B1-1419-1C48-90A8-5514BD0ADDA6}"/>
              </a:ext>
            </a:extLst>
          </p:cNvPr>
          <p:cNvSpPr txBox="1"/>
          <p:nvPr/>
        </p:nvSpPr>
        <p:spPr>
          <a:xfrm>
            <a:off x="6837407" y="5250735"/>
            <a:ext cx="5132173" cy="1154162"/>
          </a:xfrm>
          <a:prstGeom prst="rect">
            <a:avLst/>
          </a:prstGeom>
          <a:noFill/>
        </p:spPr>
        <p:txBody>
          <a:bodyPr wrap="square" rtlCol="0">
            <a:spAutoFit/>
          </a:bodyPr>
          <a:lstStyle/>
          <a:p>
            <a:pPr algn="just"/>
            <a:r>
              <a:rPr lang="el-GR" sz="1700" dirty="0">
                <a:sym typeface="Wingdings" pitchFamily="2" charset="2"/>
              </a:rPr>
              <a:t></a:t>
            </a:r>
            <a:r>
              <a:rPr lang="en-GB" sz="1700" dirty="0">
                <a:latin typeface="Cambria" panose="02040503050406030204" pitchFamily="18" charset="0"/>
                <a:ea typeface="Cambria" panose="02040503050406030204" pitchFamily="18" charset="0"/>
              </a:rPr>
              <a:t>H</a:t>
            </a:r>
            <a:r>
              <a:rPr lang="el-GR" sz="1700" dirty="0"/>
              <a:t> αποβολή του </a:t>
            </a:r>
            <a:r>
              <a:rPr lang="en-GB" sz="1700" dirty="0">
                <a:latin typeface="Cambria" panose="02040503050406030204" pitchFamily="18" charset="0"/>
              </a:rPr>
              <a:t>[n]</a:t>
            </a:r>
            <a:r>
              <a:rPr lang="el-GR" sz="1700" dirty="0"/>
              <a:t>, που αποτελεί μέρος ενός άτονου λειτουργικού στοιχείου, συνήθως απαντάται πριν από εξακολουθητικό σύμφωνο</a:t>
            </a:r>
          </a:p>
          <a:p>
            <a:endParaRPr lang="el-GR" dirty="0"/>
          </a:p>
        </p:txBody>
      </p:sp>
      <p:pic>
        <p:nvPicPr>
          <p:cNvPr id="7" name="Picture 2">
            <a:extLst>
              <a:ext uri="{FF2B5EF4-FFF2-40B4-BE49-F238E27FC236}">
                <a16:creationId xmlns:a16="http://schemas.microsoft.com/office/drawing/2014/main" id="{55EF7118-02FB-D049-8FBB-7A19DF81FA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9332" y="755904"/>
            <a:ext cx="1362983" cy="1240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5869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65BD17-99B8-215D-6E82-06D642E8FD27}"/>
              </a:ext>
            </a:extLst>
          </p:cNvPr>
          <p:cNvSpPr>
            <a:spLocks noGrp="1"/>
          </p:cNvSpPr>
          <p:nvPr>
            <p:ph type="title"/>
          </p:nvPr>
        </p:nvSpPr>
        <p:spPr/>
        <p:txBody>
          <a:bodyPr/>
          <a:lstStyle/>
          <a:p>
            <a:r>
              <a:rPr lang="el-GR" sz="4000" dirty="0" err="1">
                <a:solidFill>
                  <a:srgbClr val="000000"/>
                </a:solidFill>
                <a:latin typeface="Cambria"/>
                <a:ea typeface="Cambria"/>
              </a:rPr>
              <a:t>Τυπολογια</a:t>
            </a:r>
            <a:r>
              <a:rPr lang="el-GR" sz="4000" dirty="0">
                <a:solidFill>
                  <a:srgbClr val="000000"/>
                </a:solidFill>
                <a:latin typeface="Cambria"/>
                <a:ea typeface="Cambria"/>
              </a:rPr>
              <a:t> </a:t>
            </a:r>
            <a:r>
              <a:rPr lang="el-GR" sz="4000" dirty="0" err="1">
                <a:solidFill>
                  <a:srgbClr val="000000"/>
                </a:solidFill>
                <a:latin typeface="Cambria"/>
                <a:ea typeface="Cambria"/>
              </a:rPr>
              <a:t>Φωνολογικων</a:t>
            </a:r>
            <a:r>
              <a:rPr lang="el-GR" sz="4000" dirty="0">
                <a:solidFill>
                  <a:srgbClr val="000000"/>
                </a:solidFill>
                <a:latin typeface="Cambria"/>
                <a:ea typeface="Cambria"/>
              </a:rPr>
              <a:t> </a:t>
            </a:r>
            <a:r>
              <a:rPr lang="el-GR" sz="4000" dirty="0" err="1">
                <a:solidFill>
                  <a:srgbClr val="000000"/>
                </a:solidFill>
                <a:latin typeface="Cambria"/>
                <a:ea typeface="Cambria"/>
              </a:rPr>
              <a:t>φαινΟμενων</a:t>
            </a:r>
            <a:endParaRPr lang="el-GR" dirty="0" err="1"/>
          </a:p>
        </p:txBody>
      </p:sp>
      <p:sp>
        <p:nvSpPr>
          <p:cNvPr id="3" name="Θέση περιεχομένου 2">
            <a:extLst>
              <a:ext uri="{FF2B5EF4-FFF2-40B4-BE49-F238E27FC236}">
                <a16:creationId xmlns:a16="http://schemas.microsoft.com/office/drawing/2014/main" id="{E97C92D1-A0D6-AFE4-E7BA-6CDADC71D7E2}"/>
              </a:ext>
            </a:extLst>
          </p:cNvPr>
          <p:cNvSpPr>
            <a:spLocks noGrp="1"/>
          </p:cNvSpPr>
          <p:nvPr>
            <p:ph idx="1"/>
          </p:nvPr>
        </p:nvSpPr>
        <p:spPr>
          <a:xfrm>
            <a:off x="1069848" y="2099214"/>
            <a:ext cx="10250749" cy="4487277"/>
          </a:xfrm>
        </p:spPr>
        <p:txBody>
          <a:bodyPr vert="horz" lIns="91440" tIns="45720" rIns="91440" bIns="45720" rtlCol="0" anchor="t">
            <a:normAutofit fontScale="77500" lnSpcReduction="20000"/>
          </a:bodyPr>
          <a:lstStyle/>
          <a:p>
            <a:pPr algn="just">
              <a:lnSpc>
                <a:spcPct val="120000"/>
              </a:lnSpc>
            </a:pPr>
            <a:r>
              <a:rPr lang="el-GR" sz="2800" dirty="0">
                <a:latin typeface="Times New Roman"/>
                <a:ea typeface="Cambria"/>
                <a:cs typeface="Times New Roman"/>
              </a:rPr>
              <a:t>Η αποβολή προκαλείται: α) από τη δημιουργία ενός συμφωνικού συμπλέγματος που δεν μπορεί να προφερθεί, β) από τη συνύπαρξη δύο γειτονικών φωνηέντων.</a:t>
            </a:r>
          </a:p>
          <a:p>
            <a:pPr algn="just">
              <a:lnSpc>
                <a:spcPct val="120000"/>
              </a:lnSpc>
            </a:pPr>
            <a:endParaRPr lang="el-GR" sz="2800" dirty="0">
              <a:latin typeface="Times New Roman"/>
              <a:ea typeface="Cambria"/>
              <a:cs typeface="Times New Roman"/>
            </a:endParaRPr>
          </a:p>
          <a:p>
            <a:pPr algn="just">
              <a:lnSpc>
                <a:spcPct val="120000"/>
              </a:lnSpc>
              <a:buClr>
                <a:srgbClr val="9E3611"/>
              </a:buClr>
            </a:pPr>
            <a:r>
              <a:rPr lang="el-GR" sz="2800" b="1" dirty="0" err="1">
                <a:latin typeface="Times New Roman"/>
                <a:ea typeface="Cambria"/>
                <a:cs typeface="Times New Roman"/>
              </a:rPr>
              <a:t>Φωνοτακτικοί</a:t>
            </a:r>
            <a:r>
              <a:rPr lang="el-GR" sz="2800" b="1" dirty="0">
                <a:latin typeface="Times New Roman"/>
                <a:ea typeface="Cambria"/>
                <a:cs typeface="Times New Roman"/>
              </a:rPr>
              <a:t> κανόνες</a:t>
            </a:r>
            <a:r>
              <a:rPr lang="el-GR" sz="2800" dirty="0">
                <a:latin typeface="Times New Roman"/>
                <a:ea typeface="Cambria"/>
                <a:cs typeface="Times New Roman"/>
              </a:rPr>
              <a:t>: κανόνες που ορίζουν τις επιτρεπτές ακολουθίες φωνημάτων, ποιοι είναι δηλαδή οι ανεπιθύμητοι συνδυασμοί φωνημάτων που δεν μπορούν να πραγματωθούν σε ένα συγκεκριμένο φωνολογικό γλωσσικό σύστημα.</a:t>
            </a:r>
            <a:r>
              <a:rPr lang="el-GR" sz="2800" b="1" i="1" kern="0" dirty="0">
                <a:solidFill>
                  <a:srgbClr val="000000"/>
                </a:solidFill>
                <a:ea typeface="Cambria" panose="02040503050406030204" pitchFamily="18" charset="0"/>
              </a:rPr>
              <a:t> </a:t>
            </a:r>
          </a:p>
          <a:p>
            <a:pPr marL="0" indent="0" algn="just">
              <a:lnSpc>
                <a:spcPct val="120000"/>
              </a:lnSpc>
              <a:buClr>
                <a:srgbClr val="9E3611"/>
              </a:buClr>
              <a:buNone/>
            </a:pPr>
            <a:r>
              <a:rPr lang="el-GR" sz="2800" b="1" i="1" kern="0" dirty="0">
                <a:solidFill>
                  <a:srgbClr val="000000"/>
                </a:solidFill>
                <a:ea typeface="Cambria" panose="02040503050406030204" pitchFamily="18" charset="0"/>
              </a:rPr>
              <a:t>σπ</a:t>
            </a:r>
            <a:r>
              <a:rPr lang="el-GR" sz="2800" i="1" kern="0" dirty="0">
                <a:solidFill>
                  <a:srgbClr val="000000"/>
                </a:solidFill>
                <a:ea typeface="Cambria" panose="02040503050406030204" pitchFamily="18" charset="0"/>
              </a:rPr>
              <a:t>ίτι, </a:t>
            </a:r>
            <a:r>
              <a:rPr lang="el-GR" sz="2800" b="1" i="1" kern="0" dirty="0">
                <a:solidFill>
                  <a:srgbClr val="000000"/>
                </a:solidFill>
                <a:ea typeface="Cambria" panose="02040503050406030204" pitchFamily="18" charset="0"/>
              </a:rPr>
              <a:t>στ</a:t>
            </a:r>
            <a:r>
              <a:rPr lang="el-GR" sz="2800" i="1" kern="0" dirty="0">
                <a:solidFill>
                  <a:srgbClr val="000000"/>
                </a:solidFill>
                <a:ea typeface="Cambria" panose="02040503050406030204" pitchFamily="18" charset="0"/>
              </a:rPr>
              <a:t>όχος, </a:t>
            </a:r>
            <a:r>
              <a:rPr lang="el-GR" sz="2800" b="1" i="1" kern="0" dirty="0">
                <a:solidFill>
                  <a:srgbClr val="000000"/>
                </a:solidFill>
                <a:ea typeface="Cambria" panose="02040503050406030204" pitchFamily="18" charset="0"/>
              </a:rPr>
              <a:t>σχ</a:t>
            </a:r>
            <a:r>
              <a:rPr lang="el-GR" sz="2800" i="1" kern="0" dirty="0">
                <a:solidFill>
                  <a:srgbClr val="000000"/>
                </a:solidFill>
                <a:ea typeface="Cambria" panose="02040503050406030204" pitchFamily="18" charset="0"/>
              </a:rPr>
              <a:t>ολείο (αλλά όχι </a:t>
            </a:r>
            <a:r>
              <a:rPr lang="el-GR" sz="2800" i="1" kern="0" dirty="0" err="1">
                <a:solidFill>
                  <a:srgbClr val="000000"/>
                </a:solidFill>
                <a:ea typeface="Cambria" panose="02040503050406030204" pitchFamily="18" charset="0"/>
              </a:rPr>
              <a:t>μβ</a:t>
            </a:r>
            <a:r>
              <a:rPr lang="el-GR" sz="2800" i="1" kern="0" dirty="0">
                <a:solidFill>
                  <a:srgbClr val="000000"/>
                </a:solidFill>
                <a:ea typeface="Cambria" panose="02040503050406030204" pitchFamily="18" charset="0"/>
              </a:rPr>
              <a:t>-,  </a:t>
            </a:r>
            <a:r>
              <a:rPr lang="el-GR" sz="2800" i="1" kern="0" dirty="0" err="1">
                <a:solidFill>
                  <a:srgbClr val="000000"/>
                </a:solidFill>
                <a:ea typeface="Cambria" panose="02040503050406030204" pitchFamily="18" charset="0"/>
              </a:rPr>
              <a:t>ρτ</a:t>
            </a:r>
            <a:r>
              <a:rPr lang="el-GR" sz="2800" i="1" kern="0" dirty="0">
                <a:solidFill>
                  <a:srgbClr val="000000"/>
                </a:solidFill>
                <a:ea typeface="Cambria" panose="02040503050406030204" pitchFamily="18" charset="0"/>
              </a:rPr>
              <a:t>-)</a:t>
            </a:r>
            <a:endParaRPr lang="el-GR" sz="2800" kern="0" dirty="0">
              <a:solidFill>
                <a:srgbClr val="000000"/>
              </a:solidFill>
              <a:ea typeface="Cambria" panose="02040503050406030204" pitchFamily="18" charset="0"/>
            </a:endParaRPr>
          </a:p>
          <a:p>
            <a:pPr algn="just">
              <a:lnSpc>
                <a:spcPct val="120000"/>
              </a:lnSpc>
              <a:buClr>
                <a:srgbClr val="9E3611"/>
              </a:buClr>
            </a:pPr>
            <a:endParaRPr lang="el-GR" sz="2800" dirty="0">
              <a:latin typeface="Times New Roman"/>
              <a:ea typeface="Cambria"/>
              <a:cs typeface="Times New Roman"/>
            </a:endParaRPr>
          </a:p>
          <a:p>
            <a:pPr algn="just">
              <a:lnSpc>
                <a:spcPct val="120000"/>
              </a:lnSpc>
              <a:buClr>
                <a:srgbClr val="9E3611"/>
              </a:buClr>
            </a:pPr>
            <a:r>
              <a:rPr lang="el-GR" sz="2800" dirty="0">
                <a:latin typeface="Times New Roman"/>
                <a:ea typeface="Cambria"/>
                <a:cs typeface="Times New Roman"/>
              </a:rPr>
              <a:t>Η απλοποίηση των φωνημάτων μέσω της αποβολής οδηγεί στην προσέγγιση μιας πιο ιδανικής ή λιγότερο μαρκαρισμένης συλλαβής, </a:t>
            </a:r>
            <a:r>
              <a:rPr lang="el-GR" sz="2800" b="1" dirty="0">
                <a:latin typeface="Times New Roman"/>
                <a:ea typeface="Cambria"/>
                <a:cs typeface="Times New Roman"/>
              </a:rPr>
              <a:t>ΣΦ </a:t>
            </a:r>
            <a:r>
              <a:rPr lang="el-GR" sz="2800" dirty="0">
                <a:latin typeface="Times New Roman"/>
                <a:ea typeface="Cambria"/>
                <a:cs typeface="Times New Roman"/>
              </a:rPr>
              <a:t>(</a:t>
            </a:r>
            <a:r>
              <a:rPr lang="el-GR" sz="2800" b="1" dirty="0">
                <a:latin typeface="Times New Roman"/>
                <a:ea typeface="Cambria"/>
                <a:cs typeface="Times New Roman"/>
              </a:rPr>
              <a:t>Σ</a:t>
            </a:r>
            <a:r>
              <a:rPr lang="el-GR" sz="2800" dirty="0">
                <a:latin typeface="Times New Roman"/>
                <a:ea typeface="Cambria"/>
                <a:cs typeface="Times New Roman"/>
              </a:rPr>
              <a:t>ύμφωνο-</a:t>
            </a:r>
            <a:r>
              <a:rPr lang="el-GR" sz="2800" b="1" dirty="0">
                <a:latin typeface="Times New Roman"/>
                <a:ea typeface="Cambria"/>
                <a:cs typeface="Times New Roman"/>
              </a:rPr>
              <a:t>Φ</a:t>
            </a:r>
            <a:r>
              <a:rPr lang="el-GR" sz="2800" dirty="0">
                <a:latin typeface="Times New Roman"/>
                <a:ea typeface="Cambria"/>
                <a:cs typeface="Times New Roman"/>
              </a:rPr>
              <a:t>ωνήεν).</a:t>
            </a:r>
          </a:p>
        </p:txBody>
      </p:sp>
      <p:pic>
        <p:nvPicPr>
          <p:cNvPr id="4" name="Picture 2">
            <a:extLst>
              <a:ext uri="{FF2B5EF4-FFF2-40B4-BE49-F238E27FC236}">
                <a16:creationId xmlns:a16="http://schemas.microsoft.com/office/drawing/2014/main" id="{1C69F261-4954-014D-98A1-62ADAA1B6C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5802" y="60832"/>
            <a:ext cx="1349589" cy="122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0077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263611" y="1431234"/>
            <a:ext cx="11417375" cy="5426765"/>
          </a:xfrm>
        </p:spPr>
        <p:txBody>
          <a:bodyPr vert="horz" lIns="91440" tIns="45720" rIns="91440" bIns="45720" rtlCol="0" anchor="t">
            <a:noAutofit/>
          </a:bodyPr>
          <a:lstStyle/>
          <a:p>
            <a:pPr marL="0" indent="0" algn="just">
              <a:lnSpc>
                <a:spcPct val="100000"/>
              </a:lnSpc>
              <a:spcBef>
                <a:spcPts val="0"/>
              </a:spcBef>
              <a:buNone/>
            </a:pPr>
            <a:r>
              <a:rPr lang="en-US" sz="2800" b="1" dirty="0">
                <a:latin typeface="Times New Roman"/>
                <a:ea typeface="Times New Roman" panose="02020603050405020304" pitchFamily="18" charset="0"/>
                <a:cs typeface="Times New Roman"/>
              </a:rPr>
              <a:t>B</a:t>
            </a:r>
            <a:r>
              <a:rPr lang="el-GR" sz="2800" b="1" dirty="0">
                <a:latin typeface="Times New Roman"/>
                <a:ea typeface="Times New Roman" panose="02020603050405020304" pitchFamily="18" charset="0"/>
                <a:cs typeface="Times New Roman"/>
              </a:rPr>
              <a:t>) Μεταβολή </a:t>
            </a:r>
            <a:r>
              <a:rPr lang="el-GR" sz="2800" b="1" dirty="0" err="1">
                <a:latin typeface="Times New Roman"/>
                <a:ea typeface="Times New Roman" panose="02020603050405020304" pitchFamily="18" charset="0"/>
                <a:cs typeface="Times New Roman"/>
              </a:rPr>
              <a:t>ολ</a:t>
            </a:r>
            <a:r>
              <a:rPr lang="en-US" sz="2800" b="1" dirty="0">
                <a:latin typeface="Times New Roman"/>
                <a:ea typeface="Times New Roman" panose="02020603050405020304" pitchFamily="18" charset="0"/>
                <a:cs typeface="Times New Roman"/>
              </a:rPr>
              <a:t>ό</a:t>
            </a:r>
            <a:r>
              <a:rPr lang="el-GR" sz="2800" b="1" dirty="0" err="1">
                <a:latin typeface="Times New Roman"/>
                <a:ea typeface="Times New Roman" panose="02020603050405020304" pitchFamily="18" charset="0"/>
                <a:cs typeface="Times New Roman"/>
              </a:rPr>
              <a:t>κληρου</a:t>
            </a:r>
            <a:r>
              <a:rPr lang="el-GR" sz="2800" b="1" dirty="0">
                <a:latin typeface="Times New Roman"/>
                <a:ea typeface="Times New Roman" panose="02020603050405020304" pitchFamily="18" charset="0"/>
                <a:cs typeface="Times New Roman"/>
              </a:rPr>
              <a:t> του τεμαχίου:</a:t>
            </a:r>
            <a:endParaRPr lang="en-US" sz="2800" b="1"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1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Ι</a:t>
            </a:r>
            <a:r>
              <a:rPr lang="en-US" sz="2800" dirty="0">
                <a:latin typeface="Times New Roman"/>
                <a:ea typeface="Times New Roman" panose="02020603050405020304" pitchFamily="18" charset="0"/>
                <a:cs typeface="Times New Roman"/>
              </a:rPr>
              <a:t>I</a:t>
            </a:r>
            <a:r>
              <a:rPr lang="el-GR" sz="2800" dirty="0">
                <a:latin typeface="Times New Roman"/>
                <a:ea typeface="Times New Roman" panose="02020603050405020304" pitchFamily="18" charset="0"/>
                <a:cs typeface="Times New Roman"/>
              </a:rPr>
              <a:t>. </a:t>
            </a:r>
            <a:r>
              <a:rPr lang="el-GR" sz="2800" b="1" dirty="0">
                <a:latin typeface="Times New Roman"/>
                <a:ea typeface="Times New Roman" panose="02020603050405020304" pitchFamily="18" charset="0"/>
                <a:cs typeface="Times New Roman"/>
              </a:rPr>
              <a:t>Ανάπτυξη</a:t>
            </a:r>
            <a:r>
              <a:rPr lang="el-GR" sz="2800" dirty="0">
                <a:latin typeface="Times New Roman"/>
                <a:ea typeface="Times New Roman" panose="02020603050405020304" pitchFamily="18" charset="0"/>
                <a:cs typeface="Times New Roman"/>
              </a:rPr>
              <a:t>: Όταν ολόκληρη φωνολογική μονάδα, η οποία ΔΕΝ υπάρχει στην </a:t>
            </a:r>
            <a:r>
              <a:rPr lang="el-GR" sz="2800" dirty="0" err="1">
                <a:latin typeface="Times New Roman"/>
                <a:ea typeface="Times New Roman" panose="02020603050405020304" pitchFamily="18" charset="0"/>
                <a:cs typeface="Times New Roman"/>
              </a:rPr>
              <a:t>βαθειά</a:t>
            </a:r>
            <a:r>
              <a:rPr lang="el-GR" sz="2800" dirty="0">
                <a:latin typeface="Times New Roman"/>
                <a:ea typeface="Times New Roman" panose="02020603050405020304" pitchFamily="18" charset="0"/>
                <a:cs typeface="Times New Roman"/>
              </a:rPr>
              <a:t> δομή, πραγματώνεται στην επιφανειακή δομή 	(συνήθως εξαιτίας </a:t>
            </a:r>
            <a:r>
              <a:rPr lang="el-GR" sz="2800" dirty="0" err="1">
                <a:latin typeface="Times New Roman"/>
                <a:ea typeface="Times New Roman" panose="02020603050405020304" pitchFamily="18" charset="0"/>
                <a:cs typeface="Times New Roman"/>
              </a:rPr>
              <a:t>φωνοτακτικών</a:t>
            </a:r>
            <a:r>
              <a:rPr lang="el-GR" sz="2800" dirty="0">
                <a:latin typeface="Times New Roman"/>
                <a:ea typeface="Times New Roman" panose="02020603050405020304" pitchFamily="18" charset="0"/>
                <a:cs typeface="Times New Roman"/>
              </a:rPr>
              <a:t> περιορισμών):</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l-GR" sz="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GB" sz="2800" dirty="0">
                <a:latin typeface="Cambria" panose="02040503050406030204" pitchFamily="18" charset="0"/>
                <a:ea typeface="Cambria" panose="02040503050406030204" pitchFamily="18" charset="0"/>
              </a:rPr>
              <a:t> </a:t>
            </a:r>
            <a:r>
              <a:rPr lang="el-GR" sz="2800" dirty="0">
                <a:latin typeface="Cambria" panose="02040503050406030204" pitchFamily="18" charset="0"/>
                <a:ea typeface="Cambria" panose="02040503050406030204" pitchFamily="18" charset="0"/>
              </a:rPr>
              <a:t>π.χ. </a:t>
            </a:r>
            <a:r>
              <a:rPr lang="el-GR" sz="2800" dirty="0">
                <a:ea typeface="Cambria" panose="02040503050406030204" pitchFamily="18" charset="0"/>
              </a:rPr>
              <a:t>/a</a:t>
            </a:r>
            <a:r>
              <a:rPr lang="en-GB" sz="2800" dirty="0" err="1">
                <a:latin typeface="Cambria" panose="02040503050406030204" pitchFamily="18" charset="0"/>
                <a:ea typeface="Cambria" panose="02040503050406030204" pitchFamily="18" charset="0"/>
              </a:rPr>
              <a:t>ɣ</a:t>
            </a:r>
            <a:r>
              <a:rPr lang="el-GR" sz="2800" dirty="0" err="1">
                <a:ea typeface="Cambria" panose="02040503050406030204" pitchFamily="18" charset="0"/>
              </a:rPr>
              <a:t>apa</a:t>
            </a:r>
            <a:r>
              <a:rPr lang="en-GB" sz="2800" dirty="0">
                <a:latin typeface="Cambria" panose="02040503050406030204" pitchFamily="18" charset="0"/>
                <a:ea typeface="Cambria" panose="02040503050406030204" pitchFamily="18" charset="0"/>
              </a:rPr>
              <a:t>o</a:t>
            </a:r>
            <a:r>
              <a:rPr lang="el-GR" sz="2800" dirty="0">
                <a:ea typeface="Cambria" panose="02040503050406030204" pitchFamily="18" charset="0"/>
              </a:rPr>
              <a:t>/</a:t>
            </a:r>
            <a:r>
              <a:rPr lang="en-GB" sz="2800" dirty="0">
                <a:latin typeface="Cambria" panose="02040503050406030204" pitchFamily="18" charset="0"/>
                <a:ea typeface="Cambria" panose="02040503050406030204" pitchFamily="18" charset="0"/>
              </a:rPr>
              <a:t> </a:t>
            </a:r>
            <a:r>
              <a:rPr lang="el-GR" sz="2800" dirty="0">
                <a:ea typeface="Cambria" panose="02040503050406030204" pitchFamily="18" charset="0"/>
              </a:rPr>
              <a:t>→</a:t>
            </a:r>
            <a:r>
              <a:rPr lang="en-GB" sz="2800" dirty="0">
                <a:latin typeface="Cambria" panose="02040503050406030204" pitchFamily="18" charset="0"/>
                <a:ea typeface="Cambria" panose="02040503050406030204" pitchFamily="18" charset="0"/>
              </a:rPr>
              <a:t> *</a:t>
            </a:r>
            <a:r>
              <a:rPr lang="el-GR" sz="2800" dirty="0">
                <a:ea typeface="Cambria" panose="02040503050406030204" pitchFamily="18" charset="0"/>
              </a:rPr>
              <a:t>a</a:t>
            </a:r>
            <a:r>
              <a:rPr lang="en-GB" sz="2800" dirty="0" err="1">
                <a:latin typeface="Cambria" panose="02040503050406030204" pitchFamily="18" charset="0"/>
                <a:ea typeface="Cambria" panose="02040503050406030204" pitchFamily="18" charset="0"/>
              </a:rPr>
              <a:t>ɣ</a:t>
            </a:r>
            <a:r>
              <a:rPr lang="el-GR" sz="2800" dirty="0" err="1">
                <a:ea typeface="Cambria" panose="02040503050406030204" pitchFamily="18" charset="0"/>
              </a:rPr>
              <a:t>apaa</a:t>
            </a:r>
            <a:r>
              <a:rPr lang="el-GR" sz="2800" dirty="0">
                <a:ea typeface="Cambria" panose="02040503050406030204" pitchFamily="18" charset="0"/>
              </a:rPr>
              <a:t>→ [</a:t>
            </a:r>
            <a:r>
              <a:rPr lang="el-GR" sz="2800" dirty="0" err="1">
                <a:ea typeface="Cambria" panose="02040503050406030204" pitchFamily="18" charset="0"/>
              </a:rPr>
              <a:t>a'ɣapa</a:t>
            </a:r>
            <a:r>
              <a:rPr lang="en-GB" sz="2800" b="1" dirty="0" err="1">
                <a:solidFill>
                  <a:srgbClr val="FF0000"/>
                </a:solidFill>
                <a:latin typeface="Cambria" panose="02040503050406030204" pitchFamily="18" charset="0"/>
                <a:ea typeface="Cambria" panose="02040503050406030204" pitchFamily="18" charset="0"/>
              </a:rPr>
              <a:t>ɣ</a:t>
            </a:r>
            <a:r>
              <a:rPr lang="el-GR" sz="2800" dirty="0">
                <a:ea typeface="Cambria" panose="02040503050406030204" pitchFamily="18" charset="0"/>
              </a:rPr>
              <a:t>a] </a:t>
            </a:r>
            <a:r>
              <a:rPr lang="en-US" sz="2400" dirty="0">
                <a:latin typeface="Doulos SIL"/>
                <a:ea typeface="Times New Roman" panose="02020603050405020304" pitchFamily="18" charset="0"/>
              </a:rPr>
              <a:t>	</a:t>
            </a:r>
            <a:endParaRPr lang="el-GR" sz="2400" dirty="0">
              <a:latin typeface="Doulos SIL"/>
              <a:ea typeface="Times New Roman" panose="02020603050405020304" pitchFamily="18" charset="0"/>
            </a:endParaRPr>
          </a:p>
          <a:p>
            <a:pPr marL="0" indent="0" algn="just">
              <a:lnSpc>
                <a:spcPct val="100000"/>
              </a:lnSpc>
              <a:spcBef>
                <a:spcPts val="0"/>
              </a:spcBef>
              <a:buNone/>
            </a:pPr>
            <a:r>
              <a:rPr lang="el-GR" sz="2400" dirty="0">
                <a:latin typeface="Doulos SIL"/>
                <a:ea typeface="Times New Roman" panose="02020603050405020304" pitchFamily="18" charset="0"/>
              </a:rPr>
              <a:t>	</a:t>
            </a:r>
          </a:p>
          <a:p>
            <a:pPr marL="0" indent="0" algn="just">
              <a:lnSpc>
                <a:spcPct val="100000"/>
              </a:lnSpc>
              <a:spcBef>
                <a:spcPts val="0"/>
              </a:spcBef>
              <a:buNone/>
            </a:pPr>
            <a:r>
              <a:rPr lang="el-GR" sz="2400" dirty="0">
                <a:latin typeface="Doulos SIL"/>
                <a:ea typeface="Times New Roman" panose="02020603050405020304" pitchFamily="18" charset="0"/>
              </a:rPr>
              <a:t>               </a:t>
            </a: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69032112-B0CA-FF40-AB2B-0208E23CCAE2}"/>
              </a:ext>
            </a:extLst>
          </p:cNvPr>
          <p:cNvSpPr txBox="1"/>
          <p:nvPr/>
        </p:nvSpPr>
        <p:spPr>
          <a:xfrm>
            <a:off x="7101017" y="5090984"/>
            <a:ext cx="4201296" cy="1754326"/>
          </a:xfrm>
          <a:prstGeom prst="rect">
            <a:avLst/>
          </a:prstGeom>
          <a:noFill/>
        </p:spPr>
        <p:txBody>
          <a:bodyPr wrap="square" rtlCol="0">
            <a:spAutoFit/>
          </a:bodyPr>
          <a:lstStyle/>
          <a:p>
            <a:pPr algn="just"/>
            <a:r>
              <a:rPr lang="el-GR" dirty="0">
                <a:sym typeface="Wingdings" pitchFamily="2" charset="2"/>
              </a:rPr>
              <a:t> </a:t>
            </a:r>
            <a:r>
              <a:rPr lang="el-GR" dirty="0"/>
              <a:t>Η προσθήκη ενός νέου φωνήματος μέσα σε μια δομή οφείλεται συνήθως σε </a:t>
            </a:r>
            <a:r>
              <a:rPr lang="el-GR" b="1" dirty="0" err="1"/>
              <a:t>φωνοτακτικά</a:t>
            </a:r>
            <a:r>
              <a:rPr lang="el-GR" b="1" dirty="0"/>
              <a:t> αίτια </a:t>
            </a:r>
            <a:r>
              <a:rPr lang="el-GR" dirty="0"/>
              <a:t>(π.χ. η βελτίωση της συλλαβικής δομής, αποφυγή χασμωδίας κ.λπ.)</a:t>
            </a:r>
          </a:p>
          <a:p>
            <a:endParaRPr lang="el-GR" dirty="0"/>
          </a:p>
        </p:txBody>
      </p:sp>
      <p:sp>
        <p:nvSpPr>
          <p:cNvPr id="5" name="TextBox 4">
            <a:extLst>
              <a:ext uri="{FF2B5EF4-FFF2-40B4-BE49-F238E27FC236}">
                <a16:creationId xmlns:a16="http://schemas.microsoft.com/office/drawing/2014/main" id="{85414226-1D10-EF49-8D25-C8FF5B4B4250}"/>
              </a:ext>
            </a:extLst>
          </p:cNvPr>
          <p:cNvSpPr txBox="1"/>
          <p:nvPr/>
        </p:nvSpPr>
        <p:spPr>
          <a:xfrm>
            <a:off x="6236043" y="3914207"/>
            <a:ext cx="5066270" cy="923330"/>
          </a:xfrm>
          <a:prstGeom prst="rect">
            <a:avLst/>
          </a:prstGeom>
          <a:noFill/>
        </p:spPr>
        <p:txBody>
          <a:bodyPr wrap="square" rtlCol="0">
            <a:spAutoFit/>
          </a:bodyPr>
          <a:lstStyle/>
          <a:p>
            <a:r>
              <a:rPr lang="el-GR" dirty="0">
                <a:sym typeface="Wingdings" pitchFamily="2" charset="2"/>
              </a:rPr>
              <a:t> </a:t>
            </a:r>
            <a:r>
              <a:rPr lang="el-GR" dirty="0"/>
              <a:t>η εμφάνιση του /</a:t>
            </a:r>
            <a:r>
              <a:rPr lang="en-GB" dirty="0" err="1"/>
              <a:t>ɣ</a:t>
            </a:r>
            <a:r>
              <a:rPr lang="el-GR" dirty="0"/>
              <a:t>/ γίνεται για να διατηρηθεί η βέλτιστη συλλαβική δομή (ΣΦ)</a:t>
            </a:r>
            <a:endParaRPr lang="en-GB" dirty="0"/>
          </a:p>
          <a:p>
            <a:endParaRPr lang="el-GR" dirty="0"/>
          </a:p>
        </p:txBody>
      </p:sp>
      <p:sp>
        <p:nvSpPr>
          <p:cNvPr id="6" name="TextBox 5">
            <a:extLst>
              <a:ext uri="{FF2B5EF4-FFF2-40B4-BE49-F238E27FC236}">
                <a16:creationId xmlns:a16="http://schemas.microsoft.com/office/drawing/2014/main" id="{15E446E9-57D5-6440-8E98-A98E2AF505C4}"/>
              </a:ext>
            </a:extLst>
          </p:cNvPr>
          <p:cNvSpPr txBox="1"/>
          <p:nvPr/>
        </p:nvSpPr>
        <p:spPr>
          <a:xfrm>
            <a:off x="947351" y="4464908"/>
            <a:ext cx="6071287" cy="2585323"/>
          </a:xfrm>
          <a:prstGeom prst="rect">
            <a:avLst/>
          </a:prstGeom>
          <a:noFill/>
        </p:spPr>
        <p:txBody>
          <a:bodyPr wrap="square" rtlCol="0">
            <a:spAutoFit/>
          </a:bodyPr>
          <a:lstStyle/>
          <a:p>
            <a:pPr algn="just">
              <a:lnSpc>
                <a:spcPct val="150000"/>
              </a:lnSpc>
            </a:pPr>
            <a:r>
              <a:rPr lang="el-GR" dirty="0">
                <a:latin typeface="Doulos SIL"/>
                <a:ea typeface="Times New Roman" panose="02020603050405020304" pitchFamily="18" charset="0"/>
              </a:rPr>
              <a:t>	</a:t>
            </a:r>
            <a:r>
              <a:rPr lang="en-US" sz="2400" dirty="0">
                <a:latin typeface="Doulos SIL"/>
                <a:ea typeface="Times New Roman" panose="02020603050405020304" pitchFamily="18" charset="0"/>
              </a:rPr>
              <a:t>/</a:t>
            </a:r>
            <a:r>
              <a:rPr lang="el-GR" sz="2400" dirty="0">
                <a:latin typeface="Doulos SIL"/>
                <a:ea typeface="Times New Roman" panose="02020603050405020304" pitchFamily="18" charset="0"/>
              </a:rPr>
              <a:t>θ</a:t>
            </a:r>
            <a:r>
              <a:rPr lang="en-US" sz="2400" dirty="0" err="1">
                <a:latin typeface="Doulos SIL"/>
                <a:ea typeface="Times New Roman" panose="02020603050405020304" pitchFamily="18" charset="0"/>
              </a:rPr>
              <a:t>elun</a:t>
            </a:r>
            <a:r>
              <a:rPr lang="en-US" sz="2400" dirty="0">
                <a:latin typeface="Doulos SIL"/>
                <a:ea typeface="Times New Roman" panose="02020603050405020304" pitchFamily="18" charset="0"/>
              </a:rPr>
              <a:t>/ </a:t>
            </a:r>
            <a:r>
              <a:rPr lang="el-GR" sz="2400" dirty="0">
                <a:ea typeface="Cambria" panose="02040503050406030204" pitchFamily="18" charset="0"/>
              </a:rPr>
              <a:t>→</a:t>
            </a:r>
            <a:r>
              <a:rPr lang="en-US" sz="2400" dirty="0">
                <a:latin typeface="Doulos SIL"/>
                <a:ea typeface="Times New Roman" panose="02020603050405020304" pitchFamily="18" charset="0"/>
              </a:rPr>
              <a:t> [</a:t>
            </a:r>
            <a:r>
              <a:rPr lang="el-GR" sz="2400" dirty="0">
                <a:latin typeface="Cambria"/>
                <a:ea typeface="Cambria"/>
              </a:rPr>
              <a:t>ˈ</a:t>
            </a:r>
            <a:r>
              <a:rPr lang="el-GR" sz="2400" dirty="0">
                <a:latin typeface="Doulos SIL"/>
                <a:ea typeface="Times New Roman" panose="02020603050405020304" pitchFamily="18" charset="0"/>
              </a:rPr>
              <a:t>θ</a:t>
            </a:r>
            <a:r>
              <a:rPr lang="en-US" sz="2400" dirty="0" err="1">
                <a:latin typeface="Doulos SIL"/>
                <a:ea typeface="Times New Roman" panose="02020603050405020304" pitchFamily="18" charset="0"/>
              </a:rPr>
              <a:t>elun</a:t>
            </a:r>
            <a:r>
              <a:rPr lang="en-US" sz="2400" dirty="0" err="1">
                <a:solidFill>
                  <a:srgbClr val="FF0000"/>
                </a:solidFill>
                <a:latin typeface="Doulos SIL"/>
                <a:ea typeface="Times New Roman" panose="02020603050405020304" pitchFamily="18" charset="0"/>
              </a:rPr>
              <a:t>e</a:t>
            </a:r>
            <a:r>
              <a:rPr lang="en-US" sz="2400" dirty="0">
                <a:latin typeface="Doulos SIL"/>
                <a:ea typeface="Times New Roman" panose="02020603050405020304" pitchFamily="18" charset="0"/>
              </a:rPr>
              <a:t>]</a:t>
            </a:r>
          </a:p>
          <a:p>
            <a:pPr algn="just">
              <a:lnSpc>
                <a:spcPct val="150000"/>
              </a:lnSpc>
            </a:pPr>
            <a:r>
              <a:rPr lang="en-US" sz="2400" dirty="0">
                <a:latin typeface="Doulos SIL"/>
                <a:ea typeface="Times New Roman" panose="02020603050405020304" pitchFamily="18" charset="0"/>
              </a:rPr>
              <a:t>	/ton/+/</a:t>
            </a:r>
            <a:r>
              <a:rPr lang="en-US" sz="2400" dirty="0" err="1">
                <a:latin typeface="Doulos SIL"/>
                <a:ea typeface="Times New Roman" panose="02020603050405020304" pitchFamily="18" charset="0"/>
              </a:rPr>
              <a:t>vlepo</a:t>
            </a:r>
            <a:r>
              <a:rPr lang="en-US" sz="2400" dirty="0">
                <a:latin typeface="Doulos SIL"/>
                <a:ea typeface="Times New Roman" panose="02020603050405020304" pitchFamily="18" charset="0"/>
              </a:rPr>
              <a:t>/ </a:t>
            </a:r>
            <a:r>
              <a:rPr lang="el-GR" sz="2400" dirty="0">
                <a:ea typeface="Cambria" panose="02040503050406030204" pitchFamily="18" charset="0"/>
              </a:rPr>
              <a:t>→ </a:t>
            </a:r>
            <a:r>
              <a:rPr lang="en-US" sz="2400" dirty="0">
                <a:latin typeface="Doulos SIL"/>
                <a:ea typeface="Times New Roman" panose="02020603050405020304" pitchFamily="18" charset="0"/>
              </a:rPr>
              <a:t>[ton</a:t>
            </a:r>
            <a:r>
              <a:rPr lang="en-US" sz="2400" dirty="0">
                <a:solidFill>
                  <a:srgbClr val="FF0000"/>
                </a:solidFill>
                <a:latin typeface="Doulos SIL"/>
                <a:ea typeface="Times New Roman" panose="02020603050405020304" pitchFamily="18" charset="0"/>
              </a:rPr>
              <a:t>e</a:t>
            </a:r>
            <a:r>
              <a:rPr lang="el-GR" sz="2400" dirty="0">
                <a:solidFill>
                  <a:srgbClr val="000000"/>
                </a:solidFill>
                <a:latin typeface="Cambria"/>
                <a:ea typeface="Cambria"/>
              </a:rPr>
              <a:t>ˈ</a:t>
            </a:r>
            <a:r>
              <a:rPr lang="en-US" sz="2400" dirty="0" err="1">
                <a:solidFill>
                  <a:srgbClr val="000000"/>
                </a:solidFill>
                <a:latin typeface="Doulos SIL"/>
                <a:ea typeface="Times New Roman" panose="02020603050405020304" pitchFamily="18" charset="0"/>
              </a:rPr>
              <a:t>vlepo</a:t>
            </a:r>
            <a:r>
              <a:rPr lang="en-US" sz="2400" dirty="0">
                <a:latin typeface="Doulos SIL"/>
                <a:ea typeface="Times New Roman" panose="02020603050405020304" pitchFamily="18" charset="0"/>
              </a:rPr>
              <a:t>]</a:t>
            </a:r>
          </a:p>
          <a:p>
            <a:pPr algn="just">
              <a:lnSpc>
                <a:spcPct val="150000"/>
              </a:lnSpc>
            </a:pPr>
            <a:r>
              <a:rPr lang="en-US" sz="2400" dirty="0">
                <a:latin typeface="Doulos SIL"/>
                <a:ea typeface="Times New Roman" panose="02020603050405020304" pitchFamily="18" charset="0"/>
              </a:rPr>
              <a:t>	/</a:t>
            </a:r>
            <a:r>
              <a:rPr lang="en-US" sz="2400" dirty="0" err="1">
                <a:latin typeface="Doulos SIL"/>
                <a:ea typeface="Times New Roman" panose="02020603050405020304" pitchFamily="18" charset="0"/>
              </a:rPr>
              <a:t>kapnos</a:t>
            </a:r>
            <a:r>
              <a:rPr lang="en-US" sz="2400" dirty="0">
                <a:latin typeface="Doulos SIL"/>
                <a:ea typeface="Times New Roman" panose="02020603050405020304" pitchFamily="18" charset="0"/>
              </a:rPr>
              <a:t>/ </a:t>
            </a:r>
            <a:r>
              <a:rPr lang="el-GR" sz="2400" dirty="0">
                <a:ea typeface="Cambria" panose="02040503050406030204" pitchFamily="18" charset="0"/>
              </a:rPr>
              <a:t>→</a:t>
            </a:r>
            <a:r>
              <a:rPr lang="en-US" sz="2400" dirty="0">
                <a:latin typeface="Doulos SIL"/>
                <a:ea typeface="Times New Roman" panose="02020603050405020304" pitchFamily="18" charset="0"/>
              </a:rPr>
              <a:t> [</a:t>
            </a:r>
            <a:r>
              <a:rPr lang="en-US" sz="2400" dirty="0" err="1">
                <a:latin typeface="Doulos SIL"/>
                <a:ea typeface="Times New Roman" panose="02020603050405020304" pitchFamily="18" charset="0"/>
              </a:rPr>
              <a:t>kap</a:t>
            </a:r>
            <a:r>
              <a:rPr lang="en-US" sz="2400" dirty="0" err="1">
                <a:solidFill>
                  <a:srgbClr val="FF0000"/>
                </a:solidFill>
                <a:latin typeface="Doulos SIL"/>
                <a:ea typeface="Times New Roman" panose="02020603050405020304" pitchFamily="18" charset="0"/>
              </a:rPr>
              <a:t>i</a:t>
            </a:r>
            <a:r>
              <a:rPr lang="el-GR" sz="2400" dirty="0">
                <a:solidFill>
                  <a:srgbClr val="000000"/>
                </a:solidFill>
                <a:latin typeface="Cambria"/>
                <a:ea typeface="Cambria"/>
              </a:rPr>
              <a:t>ˈ</a:t>
            </a:r>
            <a:r>
              <a:rPr lang="en-US" sz="2400" dirty="0" err="1">
                <a:latin typeface="Doulos SIL"/>
                <a:ea typeface="Times New Roman" panose="02020603050405020304" pitchFamily="18" charset="0"/>
              </a:rPr>
              <a:t>nos</a:t>
            </a:r>
            <a:r>
              <a:rPr lang="en-US" sz="2400" dirty="0">
                <a:latin typeface="Doulos SIL"/>
                <a:ea typeface="Times New Roman" panose="02020603050405020304" pitchFamily="18" charset="0"/>
              </a:rPr>
              <a:t>]</a:t>
            </a:r>
          </a:p>
          <a:p>
            <a:pPr algn="just">
              <a:lnSpc>
                <a:spcPct val="150000"/>
              </a:lnSpc>
            </a:pPr>
            <a:r>
              <a:rPr lang="en-US" sz="2400" dirty="0">
                <a:latin typeface="Doulos SIL"/>
                <a:ea typeface="Times New Roman" panose="02020603050405020304" pitchFamily="18" charset="0"/>
              </a:rPr>
              <a:t>	/pes/+/mu/ </a:t>
            </a:r>
            <a:r>
              <a:rPr lang="el-GR" sz="2400" dirty="0">
                <a:ea typeface="Cambria" panose="02040503050406030204" pitchFamily="18" charset="0"/>
              </a:rPr>
              <a:t>→</a:t>
            </a:r>
            <a:r>
              <a:rPr lang="en-US" sz="2400" dirty="0">
                <a:latin typeface="Doulos SIL"/>
                <a:ea typeface="Times New Roman" panose="02020603050405020304" pitchFamily="18" charset="0"/>
              </a:rPr>
              <a:t> [</a:t>
            </a:r>
            <a:r>
              <a:rPr lang="el-GR" sz="2400" dirty="0">
                <a:latin typeface="Cambria"/>
                <a:ea typeface="Cambria"/>
              </a:rPr>
              <a:t>ˈ</a:t>
            </a:r>
            <a:r>
              <a:rPr lang="en-US" sz="2400" dirty="0" err="1">
                <a:latin typeface="Doulos SIL"/>
                <a:ea typeface="Times New Roman" panose="02020603050405020304" pitchFamily="18" charset="0"/>
              </a:rPr>
              <a:t>pes</a:t>
            </a:r>
            <a:r>
              <a:rPr lang="en-US" sz="2400" dirty="0" err="1">
                <a:solidFill>
                  <a:srgbClr val="FF0000"/>
                </a:solidFill>
                <a:latin typeface="Doulos SIL"/>
                <a:ea typeface="Times New Roman" panose="02020603050405020304" pitchFamily="18" charset="0"/>
              </a:rPr>
              <a:t>e</a:t>
            </a:r>
            <a:r>
              <a:rPr lang="en-US" sz="2400" dirty="0" err="1">
                <a:latin typeface="Doulos SIL"/>
                <a:ea typeface="Times New Roman" panose="02020603050405020304" pitchFamily="18" charset="0"/>
              </a:rPr>
              <a:t>mu</a:t>
            </a:r>
            <a:r>
              <a:rPr lang="en-US" sz="2400" dirty="0">
                <a:latin typeface="Doulos SIL"/>
                <a:ea typeface="Times New Roman" panose="02020603050405020304" pitchFamily="18" charset="0"/>
              </a:rPr>
              <a:t>]</a:t>
            </a:r>
            <a:endParaRPr lang="en-US" sz="2400" dirty="0">
              <a:latin typeface="Times New Roman"/>
              <a:ea typeface="Times New Roman" panose="02020603050405020304" pitchFamily="18" charset="0"/>
            </a:endParaRPr>
          </a:p>
          <a:p>
            <a:endParaRPr lang="el-GR" dirty="0"/>
          </a:p>
        </p:txBody>
      </p:sp>
      <p:pic>
        <p:nvPicPr>
          <p:cNvPr id="7" name="Picture 2">
            <a:extLst>
              <a:ext uri="{FF2B5EF4-FFF2-40B4-BE49-F238E27FC236}">
                <a16:creationId xmlns:a16="http://schemas.microsoft.com/office/drawing/2014/main" id="{6C88626C-AE84-404B-9EE2-7ACA96C91D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2802" y="834610"/>
            <a:ext cx="1310891" cy="1193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308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Φωνολογικα</a:t>
            </a:r>
            <a:r>
              <a:rPr lang="el-GR" sz="4000" dirty="0"/>
              <a:t> </a:t>
            </a:r>
            <a:r>
              <a:rPr lang="el-GR" sz="4000" dirty="0" err="1"/>
              <a:t>φαινομενα</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2266122"/>
            <a:ext cx="9452113" cy="4393095"/>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Τα φωνολογικά φαινόμενα περιγράφουν –και προσπαθούν να ερμηνεύσουν- τη μετατροπή της υποκείμενης φωνολογικής μονάδας σε μία διαφορετική πραγμάτωση στην επιφανειακή δομή.</a:t>
            </a: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DA563F8F-8C6D-C04F-905B-709BECF36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812" y="282097"/>
            <a:ext cx="1883503" cy="1714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2257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162878" y="1292087"/>
            <a:ext cx="9452113" cy="5426765"/>
          </a:xfrm>
        </p:spPr>
        <p:txBody>
          <a:bodyPr vert="horz" lIns="91440" tIns="45720" rIns="91440" bIns="45720" rtlCol="0" anchor="t">
            <a:noAutofit/>
          </a:bodyPr>
          <a:lstStyle/>
          <a:p>
            <a:pPr marL="0" indent="0" algn="just">
              <a:lnSpc>
                <a:spcPct val="100000"/>
              </a:lnSpc>
              <a:spcBef>
                <a:spcPts val="0"/>
              </a:spcBef>
              <a:buNone/>
            </a:pPr>
            <a:r>
              <a:rPr lang="en-US" sz="2800" b="1" dirty="0">
                <a:latin typeface="Times New Roman"/>
                <a:ea typeface="Times New Roman" panose="02020603050405020304" pitchFamily="18" charset="0"/>
                <a:cs typeface="Times New Roman"/>
              </a:rPr>
              <a:t>B</a:t>
            </a:r>
            <a:r>
              <a:rPr lang="el-GR" sz="2800" b="1" dirty="0">
                <a:latin typeface="Times New Roman"/>
                <a:ea typeface="Times New Roman" panose="02020603050405020304" pitchFamily="18" charset="0"/>
                <a:cs typeface="Times New Roman"/>
              </a:rPr>
              <a:t>) Μεταβολή </a:t>
            </a:r>
            <a:r>
              <a:rPr lang="el-GR" sz="2800" b="1" dirty="0" err="1">
                <a:latin typeface="Times New Roman"/>
                <a:ea typeface="Times New Roman" panose="02020603050405020304" pitchFamily="18" charset="0"/>
                <a:cs typeface="Times New Roman"/>
              </a:rPr>
              <a:t>ολ</a:t>
            </a:r>
            <a:r>
              <a:rPr lang="en-US" sz="2800" b="1" dirty="0">
                <a:latin typeface="Times New Roman"/>
                <a:ea typeface="Times New Roman" panose="02020603050405020304" pitchFamily="18" charset="0"/>
                <a:cs typeface="Times New Roman"/>
              </a:rPr>
              <a:t>ό</a:t>
            </a:r>
            <a:r>
              <a:rPr lang="el-GR" sz="2800" b="1" dirty="0" err="1">
                <a:latin typeface="Times New Roman"/>
                <a:ea typeface="Times New Roman" panose="02020603050405020304" pitchFamily="18" charset="0"/>
                <a:cs typeface="Times New Roman"/>
              </a:rPr>
              <a:t>κληρου</a:t>
            </a:r>
            <a:r>
              <a:rPr lang="el-GR" sz="2800" b="1" dirty="0">
                <a:latin typeface="Times New Roman"/>
                <a:ea typeface="Times New Roman" panose="02020603050405020304" pitchFamily="18" charset="0"/>
                <a:cs typeface="Times New Roman"/>
              </a:rPr>
              <a:t> του τεμαχίου:</a:t>
            </a:r>
            <a:endParaRPr lang="en-US" sz="2800" b="1"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1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Ι</a:t>
            </a:r>
            <a:r>
              <a:rPr lang="en-US" sz="2800" dirty="0">
                <a:latin typeface="Times New Roman"/>
                <a:ea typeface="Times New Roman" panose="02020603050405020304" pitchFamily="18" charset="0"/>
                <a:cs typeface="Times New Roman"/>
              </a:rPr>
              <a:t>I</a:t>
            </a:r>
            <a:r>
              <a:rPr lang="el-GR" sz="2800" dirty="0">
                <a:latin typeface="Times New Roman"/>
                <a:ea typeface="Times New Roman" panose="02020603050405020304" pitchFamily="18" charset="0"/>
                <a:cs typeface="Times New Roman"/>
              </a:rPr>
              <a:t>Ι. </a:t>
            </a:r>
            <a:r>
              <a:rPr lang="el-GR" sz="2800" b="1" dirty="0">
                <a:latin typeface="Times New Roman"/>
                <a:ea typeface="Times New Roman" panose="02020603050405020304" pitchFamily="18" charset="0"/>
                <a:cs typeface="Times New Roman"/>
              </a:rPr>
              <a:t>Συνάρθρωση</a:t>
            </a:r>
            <a:r>
              <a:rPr lang="el-GR" sz="2800" dirty="0">
                <a:latin typeface="Times New Roman"/>
                <a:ea typeface="Times New Roman" panose="02020603050405020304" pitchFamily="18" charset="0"/>
                <a:cs typeface="Times New Roman"/>
              </a:rPr>
              <a:t>: Όταν δύο </a:t>
            </a:r>
            <a:r>
              <a:rPr lang="el-GR" sz="2800" dirty="0" err="1">
                <a:latin typeface="Times New Roman"/>
                <a:ea typeface="Times New Roman" panose="02020603050405020304" pitchFamily="18" charset="0"/>
                <a:cs typeface="Times New Roman"/>
              </a:rPr>
              <a:t>τεμαχιακές</a:t>
            </a:r>
            <a:r>
              <a:rPr lang="el-GR" sz="2800" dirty="0">
                <a:latin typeface="Times New Roman"/>
                <a:ea typeface="Times New Roman" panose="02020603050405020304" pitchFamily="18" charset="0"/>
                <a:cs typeface="Times New Roman"/>
              </a:rPr>
              <a:t> φωνολογικές 	μονάδες που υπάρχουν στη </a:t>
            </a:r>
            <a:r>
              <a:rPr lang="el-GR" sz="2800" dirty="0" err="1">
                <a:latin typeface="Times New Roman"/>
                <a:ea typeface="Times New Roman" panose="02020603050405020304" pitchFamily="18" charset="0"/>
                <a:cs typeface="Times New Roman"/>
              </a:rPr>
              <a:t>βαθειά</a:t>
            </a:r>
            <a:r>
              <a:rPr lang="el-GR" sz="2800" dirty="0">
                <a:latin typeface="Times New Roman"/>
                <a:ea typeface="Times New Roman" panose="02020603050405020304" pitchFamily="18" charset="0"/>
                <a:cs typeface="Times New Roman"/>
              </a:rPr>
              <a:t> δομή, πραγματώνονται 	στην 	επιφανειακή δομή ως μια. Αυτό το ένα τεμάχιο της 	επιφανειακής δομής έχει Δ.Χ. ΚΑΙ από τις δύο 	υποκείμενες φωνολογικές μονάδες:</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pu</a:t>
            </a:r>
            <a:r>
              <a:rPr lang="el-GR" sz="2800" dirty="0">
                <a:effectLst/>
                <a:latin typeface="Doulos SIL"/>
                <a:ea typeface="Calibri" panose="020F0502020204030204" pitchFamily="34" charset="0"/>
              </a:rPr>
              <a:t>ˈ</a:t>
            </a:r>
            <a:r>
              <a:rPr lang="en-US" sz="2800" dirty="0">
                <a:latin typeface="Times New Roman" panose="02020603050405020304" pitchFamily="18" charset="0"/>
                <a:ea typeface="Times New Roman" panose="02020603050405020304" pitchFamily="18" charset="0"/>
              </a:rPr>
              <a:t>l</a:t>
            </a:r>
            <a:r>
              <a:rPr lang="en-US" sz="2800" dirty="0">
                <a:solidFill>
                  <a:srgbClr val="FF0000"/>
                </a:solidFill>
                <a:latin typeface="Times New Roman" panose="02020603050405020304" pitchFamily="18" charset="0"/>
                <a:ea typeface="Times New Roman" panose="02020603050405020304" pitchFamily="18" charset="0"/>
              </a:rPr>
              <a:t>i</a:t>
            </a:r>
            <a:r>
              <a:rPr lang="en-US" sz="2800" dirty="0">
                <a:latin typeface="Times New Roman" panose="02020603050405020304" pitchFamily="18" charset="0"/>
                <a:ea typeface="Times New Roman" panose="02020603050405020304" pitchFamily="18" charset="0"/>
              </a:rPr>
              <a:t>/ + /a/</a:t>
            </a:r>
            <a:r>
              <a:rPr lang="el-GR" sz="2800" dirty="0">
                <a:latin typeface="Times New Roman" panose="02020603050405020304" pitchFamily="18" charset="0"/>
                <a:ea typeface="Times New Roman" panose="02020603050405020304" pitchFamily="18" charset="0"/>
              </a:rPr>
              <a:t> </a:t>
            </a:r>
            <a:r>
              <a:rPr lang="el-GR" sz="2800" dirty="0">
                <a:ea typeface="Cambria" panose="02040503050406030204" pitchFamily="18" charset="0"/>
              </a:rPr>
              <a:t>→</a:t>
            </a:r>
            <a:r>
              <a:rPr lang="el-GR"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pu</a:t>
            </a:r>
            <a:r>
              <a:rPr lang="el-GR" sz="2800" dirty="0">
                <a:effectLst/>
                <a:latin typeface="Doulos SIL"/>
                <a:ea typeface="Calibri" panose="020F0502020204030204" pitchFamily="34" charset="0"/>
              </a:rPr>
              <a:t>ˈ</a:t>
            </a:r>
            <a:r>
              <a:rPr lang="en-US" sz="2800" dirty="0" err="1">
                <a:latin typeface="Times New Roman" panose="02020603050405020304" pitchFamily="18" charset="0"/>
                <a:ea typeface="Times New Roman" panose="02020603050405020304" pitchFamily="18" charset="0"/>
              </a:rPr>
              <a:t>l</a:t>
            </a:r>
            <a:r>
              <a:rPr lang="en-US" sz="2800" dirty="0" err="1">
                <a:solidFill>
                  <a:srgbClr val="FF0000"/>
                </a:solidFill>
                <a:latin typeface="Times New Roman" panose="02020603050405020304" pitchFamily="18" charset="0"/>
                <a:ea typeface="Times New Roman" panose="02020603050405020304" pitchFamily="18" charset="0"/>
              </a:rPr>
              <a:t>j</a:t>
            </a:r>
            <a:r>
              <a:rPr lang="en-US" sz="2800" dirty="0" err="1">
                <a:latin typeface="Times New Roman" panose="02020603050405020304" pitchFamily="18" charset="0"/>
                <a:ea typeface="Times New Roman" panose="02020603050405020304" pitchFamily="18" charset="0"/>
              </a:rPr>
              <a:t>a</a:t>
            </a:r>
            <a:r>
              <a:rPr lang="en-US" sz="2800"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(ΕΞΑΣΘΕΝΗΣΗ)</a:t>
            </a: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pu</a:t>
            </a:r>
            <a:r>
              <a:rPr lang="el-GR" sz="2800" dirty="0">
                <a:effectLst/>
                <a:latin typeface="Doulos SIL"/>
                <a:ea typeface="Calibri" panose="020F0502020204030204" pitchFamily="34" charset="0"/>
              </a:rPr>
              <a:t>ˈ</a:t>
            </a:r>
            <a:r>
              <a:rPr lang="en-US" sz="2800" dirty="0" err="1">
                <a:solidFill>
                  <a:srgbClr val="FF0000"/>
                </a:solidFill>
                <a:latin typeface="Times New Roman"/>
                <a:ea typeface="Times New Roman" panose="02020603050405020304" pitchFamily="18" charset="0"/>
                <a:cs typeface="Times New Roman"/>
              </a:rPr>
              <a:t>lj</a:t>
            </a:r>
            <a:r>
              <a:rPr lang="en-US" sz="2800" dirty="0" err="1">
                <a:latin typeface="Times New Roman"/>
                <a:ea typeface="Times New Roman" panose="02020603050405020304" pitchFamily="18" charset="0"/>
                <a:cs typeface="Times New Roman"/>
              </a:rPr>
              <a:t>a</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pu</a:t>
            </a:r>
            <a:r>
              <a:rPr lang="el-GR" sz="2800" dirty="0">
                <a:effectLst/>
                <a:latin typeface="Doulos SIL"/>
                <a:ea typeface="Calibri" panose="020F0502020204030204" pitchFamily="34" charset="0"/>
              </a:rPr>
              <a:t>ˈ</a:t>
            </a:r>
            <a:r>
              <a:rPr lang="el-GR" sz="2800" dirty="0">
                <a:solidFill>
                  <a:srgbClr val="FF0000"/>
                </a:solidFill>
                <a:effectLst/>
                <a:latin typeface="Times New Roman"/>
                <a:ea typeface="Calibri" panose="020F0502020204030204" pitchFamily="34" charset="0"/>
                <a:cs typeface="Times New Roman"/>
              </a:rPr>
              <a:t>ʎ</a:t>
            </a:r>
            <a:r>
              <a:rPr lang="en-US" sz="2800" dirty="0">
                <a:latin typeface="Times New Roman"/>
                <a:ea typeface="Calibri" panose="020F0502020204030204" pitchFamily="34" charset="0"/>
                <a:cs typeface="Times New Roman"/>
              </a:rPr>
              <a:t>a]    (</a:t>
            </a:r>
            <a:r>
              <a:rPr lang="el-GR" sz="2800" dirty="0">
                <a:latin typeface="Times New Roman"/>
                <a:ea typeface="Calibri" panose="020F0502020204030204" pitchFamily="34" charset="0"/>
                <a:cs typeface="Times New Roman"/>
              </a:rPr>
              <a:t>ΣΥΝΑΡΘΡΩΣΗ)</a:t>
            </a:r>
            <a:r>
              <a:rPr lang="en-US" sz="2800" dirty="0">
                <a:latin typeface="Times New Roman"/>
                <a:ea typeface="Calibri" panose="020F0502020204030204" pitchFamily="34" charset="0"/>
                <a:cs typeface="Times New Roman"/>
              </a:rPr>
              <a:t>                         </a:t>
            </a:r>
            <a:r>
              <a:rPr lang="el-GR" sz="2800" dirty="0">
                <a:effectLst/>
                <a:latin typeface="Times New Roman"/>
                <a:cs typeface="Times New Roman"/>
              </a:rPr>
              <a:t> </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61FE0B31-0105-E848-BEAE-8C3386E9A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8959" y="924339"/>
            <a:ext cx="1327324" cy="1208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102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ΑΛΗΛΛΟΥΧΙΑ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81803" y="1292087"/>
            <a:ext cx="11733144" cy="5426765"/>
          </a:xfrm>
        </p:spPr>
        <p:txBody>
          <a:bodyPr vert="horz" lIns="91440" tIns="45720" rIns="91440" bIns="45720" rtlCol="0" anchor="t">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Από τη </a:t>
            </a:r>
            <a:r>
              <a:rPr lang="el-GR" sz="2800" dirty="0" err="1">
                <a:latin typeface="Times New Roman" panose="02020603050405020304" pitchFamily="18" charset="0"/>
                <a:ea typeface="Times New Roman" panose="02020603050405020304" pitchFamily="18" charset="0"/>
              </a:rPr>
              <a:t>βαθειά</a:t>
            </a:r>
            <a:r>
              <a:rPr lang="el-GR" sz="2800" dirty="0">
                <a:latin typeface="Times New Roman" panose="02020603050405020304" pitchFamily="18" charset="0"/>
                <a:ea typeface="Times New Roman" panose="02020603050405020304" pitchFamily="18" charset="0"/>
              </a:rPr>
              <a:t> δομή ως την επιφανειακή δομή, μπορεί να πραγματωθούν παραπάνω από ένα φωνολογικά φαινόμενα:</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le</a:t>
            </a:r>
            <a:r>
              <a:rPr lang="en-US" sz="2800" dirty="0" err="1">
                <a:latin typeface="Times New Roman" panose="02020603050405020304" pitchFamily="18" charset="0"/>
                <a:ea typeface="Times New Roman" panose="02020603050405020304" pitchFamily="18" charset="0"/>
              </a:rPr>
              <a:t>o</a:t>
            </a:r>
            <a:r>
              <a:rPr lang="el-GR" sz="2800" dirty="0">
                <a:latin typeface="Doulos SIL"/>
                <a:ea typeface="Calibri" panose="020F0502020204030204" pitchFamily="34" charset="0"/>
              </a:rPr>
              <a:t>ˈ</a:t>
            </a:r>
            <a:r>
              <a:rPr lang="en-US" sz="2800" dirty="0" err="1">
                <a:latin typeface="Times New Roman" panose="02020603050405020304" pitchFamily="18" charset="0"/>
                <a:ea typeface="Times New Roman" panose="02020603050405020304" pitchFamily="18" charset="0"/>
              </a:rPr>
              <a:t>dari</a:t>
            </a:r>
            <a:r>
              <a:rPr lang="en-US" sz="2800" dirty="0">
                <a:latin typeface="Times New Roman" panose="02020603050405020304" pitchFamily="18" charset="0"/>
                <a:ea typeface="Times New Roman" panose="02020603050405020304" pitchFamily="18" charset="0"/>
              </a:rPr>
              <a:t>/</a:t>
            </a:r>
            <a:r>
              <a:rPr lang="el-GR" sz="2800" dirty="0">
                <a:latin typeface="Times New Roman" panose="02020603050405020304" pitchFamily="18" charset="0"/>
                <a:ea typeface="Times New Roman" panose="02020603050405020304" pitchFamily="18" charset="0"/>
              </a:rPr>
              <a:t> </a:t>
            </a:r>
            <a:r>
              <a:rPr lang="el-GR" sz="2800" dirty="0">
                <a:ea typeface="Cambria" panose="02040503050406030204" pitchFamily="18" charset="0"/>
              </a:rPr>
              <a:t>→</a:t>
            </a:r>
            <a:r>
              <a:rPr lang="el-GR" sz="2800" dirty="0">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lj</a:t>
            </a:r>
            <a:r>
              <a:rPr lang="en-US" sz="2800" dirty="0" err="1">
                <a:latin typeface="Times New Roman" panose="02020603050405020304" pitchFamily="18" charset="0"/>
                <a:ea typeface="Times New Roman" panose="02020603050405020304" pitchFamily="18" charset="0"/>
              </a:rPr>
              <a:t>o</a:t>
            </a:r>
            <a:r>
              <a:rPr lang="el-GR" sz="2800" dirty="0">
                <a:latin typeface="Doulos SIL"/>
                <a:ea typeface="Calibri" panose="020F0502020204030204" pitchFamily="34" charset="0"/>
              </a:rPr>
              <a:t>ˈ</a:t>
            </a:r>
            <a:r>
              <a:rPr lang="en-US" sz="2800" dirty="0" err="1">
                <a:latin typeface="Times New Roman" panose="02020603050405020304" pitchFamily="18" charset="0"/>
                <a:ea typeface="Times New Roman" panose="02020603050405020304" pitchFamily="18" charset="0"/>
              </a:rPr>
              <a:t>dari</a:t>
            </a:r>
            <a:r>
              <a:rPr lang="en-US" sz="2800"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(ΕΞΑΣΘΕΝΗΣΗ)</a:t>
            </a: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n-US" sz="2800" dirty="0" err="1">
                <a:solidFill>
                  <a:srgbClr val="FF0000"/>
                </a:solidFill>
                <a:latin typeface="Times New Roman"/>
                <a:ea typeface="Times New Roman" panose="02020603050405020304" pitchFamily="18" charset="0"/>
                <a:cs typeface="Times New Roman"/>
              </a:rPr>
              <a:t>lj</a:t>
            </a:r>
            <a:r>
              <a:rPr lang="en-US" sz="2800" dirty="0" err="1">
                <a:latin typeface="Times New Roman"/>
                <a:ea typeface="Times New Roman" panose="02020603050405020304" pitchFamily="18" charset="0"/>
                <a:cs typeface="Times New Roman"/>
              </a:rPr>
              <a:t>o</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dari</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l-GR" sz="2800" dirty="0">
                <a:solidFill>
                  <a:srgbClr val="FF0000"/>
                </a:solidFill>
                <a:effectLst/>
                <a:latin typeface="Times New Roman"/>
                <a:ea typeface="Calibri" panose="020F0502020204030204" pitchFamily="34" charset="0"/>
                <a:cs typeface="Times New Roman"/>
              </a:rPr>
              <a:t>ʎ</a:t>
            </a:r>
            <a:r>
              <a:rPr lang="en-US" sz="2800" dirty="0">
                <a:effectLst/>
                <a:latin typeface="Times New Roman"/>
                <a:ea typeface="Calibri" panose="020F0502020204030204" pitchFamily="34" charset="0"/>
                <a:cs typeface="Times New Roman"/>
              </a:rPr>
              <a:t>o</a:t>
            </a:r>
            <a:r>
              <a:rPr lang="el-GR" sz="2800" dirty="0">
                <a:latin typeface="Doulos SIL"/>
                <a:ea typeface="Calibri" panose="020F0502020204030204" pitchFamily="34" charset="0"/>
              </a:rPr>
              <a:t>ˈ</a:t>
            </a:r>
            <a:r>
              <a:rPr lang="en-US" sz="2800" dirty="0" err="1">
                <a:effectLst/>
                <a:latin typeface="Times New Roman"/>
                <a:ea typeface="Calibri" panose="020F0502020204030204" pitchFamily="34" charset="0"/>
                <a:cs typeface="Times New Roman"/>
              </a:rPr>
              <a:t>dari</a:t>
            </a:r>
            <a:r>
              <a:rPr lang="en-US" sz="2800" dirty="0">
                <a:latin typeface="Times New Roman"/>
                <a:ea typeface="Calibri" panose="020F0502020204030204" pitchFamily="34" charset="0"/>
                <a:cs typeface="Times New Roman"/>
              </a:rPr>
              <a:t>]  	(</a:t>
            </a:r>
            <a:r>
              <a:rPr lang="el-GR" sz="2800" dirty="0">
                <a:latin typeface="Times New Roman"/>
                <a:ea typeface="Calibri" panose="020F0502020204030204" pitchFamily="34" charset="0"/>
                <a:cs typeface="Times New Roman"/>
              </a:rPr>
              <a:t>ΣΥΝΑΡΘΡΩΣΗ)</a:t>
            </a:r>
            <a:r>
              <a:rPr lang="en-US" sz="2800" dirty="0">
                <a:latin typeface="Times New Roman"/>
                <a:ea typeface="Calibri" panose="020F0502020204030204" pitchFamily="34" charset="0"/>
                <a:cs typeface="Times New Roman"/>
              </a:rPr>
              <a:t>                         </a:t>
            </a:r>
            <a:r>
              <a:rPr lang="el-GR" sz="2800" dirty="0">
                <a:effectLst/>
                <a:latin typeface="Times New Roman"/>
                <a:cs typeface="Times New Roman"/>
              </a:rPr>
              <a:t> </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/to</a:t>
            </a:r>
            <a:r>
              <a:rPr lang="en-US" sz="2800" dirty="0">
                <a:solidFill>
                  <a:srgbClr val="FF0000"/>
                </a:solidFill>
                <a:latin typeface="Times New Roman"/>
                <a:ea typeface="Times New Roman" panose="02020603050405020304" pitchFamily="18" charset="0"/>
                <a:cs typeface="Times New Roman"/>
              </a:rPr>
              <a:t>n</a:t>
            </a:r>
            <a:r>
              <a:rPr lang="en-US" sz="2800" dirty="0">
                <a:latin typeface="Times New Roman"/>
                <a:ea typeface="Times New Roman" panose="02020603050405020304" pitchFamily="18" charset="0"/>
                <a:cs typeface="Times New Roman"/>
              </a:rPr>
              <a:t>/ + /</a:t>
            </a:r>
            <a:r>
              <a:rPr lang="el-GR" sz="2800" dirty="0">
                <a:latin typeface="Doulos SIL"/>
                <a:ea typeface="Calibri" panose="020F0502020204030204" pitchFamily="34" charset="0"/>
              </a:rPr>
              <a:t>ˈ</a:t>
            </a:r>
            <a:r>
              <a:rPr lang="en-US" sz="2800" dirty="0" err="1">
                <a:solidFill>
                  <a:srgbClr val="FF0000"/>
                </a:solidFill>
                <a:latin typeface="Times New Roman"/>
                <a:ea typeface="Times New Roman" panose="02020603050405020304" pitchFamily="18" charset="0"/>
                <a:cs typeface="Times New Roman"/>
              </a:rPr>
              <a:t>k</a:t>
            </a:r>
            <a:r>
              <a:rPr lang="en-US" sz="2800" dirty="0" err="1">
                <a:latin typeface="Times New Roman"/>
                <a:ea typeface="Times New Roman" panose="02020603050405020304" pitchFamily="18" charset="0"/>
                <a:cs typeface="Times New Roman"/>
              </a:rPr>
              <a:t>opo</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[to</a:t>
            </a:r>
            <a:r>
              <a:rPr lang="el-GR" sz="2800" dirty="0">
                <a:solidFill>
                  <a:srgbClr val="FF0000"/>
                </a:solidFill>
                <a:latin typeface="Cambria"/>
                <a:ea typeface="Cambria"/>
              </a:rPr>
              <a:t>ŋ</a:t>
            </a:r>
            <a:r>
              <a:rPr lang="el-GR" sz="2800" dirty="0">
                <a:latin typeface="Doulos SIL"/>
                <a:ea typeface="Calibri" panose="020F0502020204030204" pitchFamily="34" charset="0"/>
              </a:rPr>
              <a:t>ˈ</a:t>
            </a:r>
            <a:r>
              <a:rPr lang="en-US" sz="2800" dirty="0" err="1">
                <a:solidFill>
                  <a:srgbClr val="FF0000"/>
                </a:solidFill>
                <a:latin typeface="Times New Roman"/>
                <a:ea typeface="Times New Roman" panose="02020603050405020304" pitchFamily="18" charset="0"/>
                <a:cs typeface="Times New Roman"/>
              </a:rPr>
              <a:t>g</a:t>
            </a:r>
            <a:r>
              <a:rPr lang="en-US" sz="2800" dirty="0" err="1">
                <a:latin typeface="Times New Roman"/>
                <a:ea typeface="Times New Roman" panose="02020603050405020304" pitchFamily="18" charset="0"/>
                <a:cs typeface="Times New Roman"/>
              </a:rPr>
              <a:t>opo</a:t>
            </a:r>
            <a:r>
              <a:rPr lang="en-US" sz="2800" dirty="0">
                <a:latin typeface="Times New Roman"/>
                <a:ea typeface="Times New Roman" panose="02020603050405020304" pitchFamily="18" charset="0"/>
                <a:cs typeface="Times New Roman"/>
              </a:rPr>
              <a:t>] </a:t>
            </a:r>
            <a:r>
              <a:rPr lang="el-GR"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a:t>
            </a:r>
            <a:r>
              <a:rPr lang="el-GR" sz="2800" dirty="0">
                <a:latin typeface="Times New Roman"/>
                <a:ea typeface="Times New Roman" panose="02020603050405020304" pitchFamily="18" charset="0"/>
                <a:cs typeface="Times New Roman"/>
              </a:rPr>
              <a:t>2 ΑΦΟΜΟΙΩΣΕΙΣ)</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r>
              <a:rPr lang="en-US" sz="2800" dirty="0">
                <a:effectLst/>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[to</a:t>
            </a:r>
            <a:r>
              <a:rPr lang="el-GR" sz="2800" dirty="0">
                <a:solidFill>
                  <a:srgbClr val="FF0000"/>
                </a:solidFill>
                <a:latin typeface="Cambria"/>
                <a:ea typeface="Cambria"/>
              </a:rPr>
              <a:t>ŋ</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gopo</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[to</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gopo</a:t>
            </a:r>
            <a:r>
              <a:rPr lang="en-US" sz="2800" dirty="0">
                <a:latin typeface="Times New Roman"/>
                <a:ea typeface="Times New Roman" panose="02020603050405020304" pitchFamily="18" charset="0"/>
                <a:cs typeface="Times New Roman"/>
              </a:rPr>
              <a:t>]</a:t>
            </a:r>
            <a:r>
              <a:rPr lang="el-GR" sz="2800" dirty="0">
                <a:latin typeface="Times New Roman"/>
                <a:ea typeface="Times New Roman" panose="02020603050405020304" pitchFamily="18" charset="0"/>
                <a:cs typeface="Times New Roman"/>
              </a:rPr>
              <a:t>		(ΑΠΟΚΟΠΗ)</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to</a:t>
            </a:r>
            <a:r>
              <a:rPr lang="en-US" sz="2800" dirty="0">
                <a:solidFill>
                  <a:srgbClr val="FF0000"/>
                </a:solidFill>
                <a:latin typeface="Times New Roman"/>
                <a:ea typeface="Times New Roman" panose="02020603050405020304" pitchFamily="18" charset="0"/>
                <a:cs typeface="Times New Roman"/>
              </a:rPr>
              <a:t>n</a:t>
            </a:r>
            <a:r>
              <a:rPr lang="en-US" sz="2800" dirty="0">
                <a:latin typeface="Times New Roman"/>
                <a:ea typeface="Times New Roman" panose="02020603050405020304" pitchFamily="18" charset="0"/>
                <a:cs typeface="Times New Roman"/>
              </a:rPr>
              <a:t>/ + /</a:t>
            </a:r>
            <a:r>
              <a:rPr lang="en-US" sz="2800" dirty="0" err="1">
                <a:solidFill>
                  <a:srgbClr val="FF0000"/>
                </a:solidFill>
                <a:latin typeface="Times New Roman"/>
                <a:ea typeface="Times New Roman" panose="02020603050405020304" pitchFamily="18" charset="0"/>
                <a:cs typeface="Times New Roman"/>
              </a:rPr>
              <a:t>k</a:t>
            </a:r>
            <a:r>
              <a:rPr lang="en-US" sz="2800" dirty="0" err="1">
                <a:latin typeface="Times New Roman"/>
                <a:ea typeface="Times New Roman" panose="02020603050405020304" pitchFamily="18" charset="0"/>
                <a:cs typeface="Times New Roman"/>
              </a:rPr>
              <a:t>er</a:t>
            </a:r>
            <a:r>
              <a:rPr lang="el-GR" sz="2800" dirty="0">
                <a:latin typeface="Doulos SIL"/>
                <a:ea typeface="Calibri" panose="020F0502020204030204" pitchFamily="34" charset="0"/>
              </a:rPr>
              <a:t>ˈ</a:t>
            </a:r>
            <a:r>
              <a:rPr lang="en-US" sz="2800" dirty="0">
                <a:latin typeface="Times New Roman"/>
                <a:ea typeface="Times New Roman" panose="02020603050405020304" pitchFamily="18" charset="0"/>
                <a:cs typeface="Times New Roman"/>
              </a:rPr>
              <a:t>o/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/to</a:t>
            </a:r>
            <a:r>
              <a:rPr lang="el-GR" sz="2800" dirty="0">
                <a:solidFill>
                  <a:srgbClr val="FF0000"/>
                </a:solidFill>
                <a:latin typeface="Cambria"/>
                <a:ea typeface="Cambria"/>
              </a:rPr>
              <a:t>ŋ</a:t>
            </a:r>
            <a:r>
              <a:rPr lang="en-US" sz="2800" dirty="0" err="1">
                <a:solidFill>
                  <a:srgbClr val="FF0000"/>
                </a:solidFill>
                <a:latin typeface="Times New Roman"/>
                <a:ea typeface="Times New Roman" panose="02020603050405020304" pitchFamily="18" charset="0"/>
                <a:cs typeface="Times New Roman"/>
              </a:rPr>
              <a:t>g</a:t>
            </a:r>
            <a:r>
              <a:rPr lang="en-US" sz="2800" dirty="0" err="1">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a:t>
            </a:r>
            <a:r>
              <a:rPr lang="el-GR"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a:t>
            </a:r>
            <a:r>
              <a:rPr lang="el-GR" sz="2800" dirty="0">
                <a:latin typeface="Times New Roman"/>
                <a:ea typeface="Times New Roman" panose="02020603050405020304" pitchFamily="18" charset="0"/>
                <a:cs typeface="Times New Roman"/>
              </a:rPr>
              <a:t>2 ΑΦΟΜΟΙΩΣΕΙΣ)</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r>
              <a:rPr lang="en-US" sz="2800" dirty="0">
                <a:effectLst/>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 /to</a:t>
            </a:r>
            <a:r>
              <a:rPr lang="el-GR" sz="2800" dirty="0">
                <a:solidFill>
                  <a:srgbClr val="FF0000"/>
                </a:solidFill>
                <a:latin typeface="Cambria"/>
                <a:ea typeface="Cambria"/>
              </a:rPr>
              <a:t>ŋ</a:t>
            </a:r>
            <a:r>
              <a:rPr lang="en-US" sz="2800" dirty="0" err="1">
                <a:solidFill>
                  <a:srgbClr val="FF0000"/>
                </a:solidFill>
                <a:latin typeface="Times New Roman"/>
                <a:ea typeface="Times New Roman" panose="02020603050405020304" pitchFamily="18" charset="0"/>
                <a:cs typeface="Times New Roman"/>
              </a:rPr>
              <a:t>g</a:t>
            </a:r>
            <a:r>
              <a:rPr lang="en-US" sz="2800" dirty="0" err="1">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to</a:t>
            </a:r>
            <a:r>
              <a:rPr lang="en-US" sz="2800" dirty="0" err="1">
                <a:solidFill>
                  <a:srgbClr val="FF0000"/>
                </a:solidFill>
                <a:latin typeface="Rockwell"/>
                <a:ea typeface="Cambria"/>
              </a:rPr>
              <a:t>ɲ</a:t>
            </a:r>
            <a:r>
              <a:rPr lang="el-GR" sz="2800" dirty="0">
                <a:solidFill>
                  <a:srgbClr val="FF0000"/>
                </a:solidFill>
                <a:latin typeface="Calibri"/>
                <a:ea typeface="Times New Roman" panose="02020603050405020304" pitchFamily="18" charset="0"/>
                <a:cs typeface="Times New Roman"/>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		(</a:t>
            </a:r>
            <a:r>
              <a:rPr lang="el-GR" sz="2800" dirty="0">
                <a:latin typeface="Times New Roman"/>
                <a:ea typeface="Times New Roman" panose="02020603050405020304" pitchFamily="18" charset="0"/>
                <a:cs typeface="Times New Roman"/>
              </a:rPr>
              <a:t>ΑΦΟΜΟΙΩΣΗ κλειστού και ρινικού)</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r>
              <a:rPr lang="en-US" sz="2800" dirty="0">
                <a:effectLst/>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a:t>
            </a:r>
            <a:r>
              <a:rPr lang="en-US" sz="2800" dirty="0" err="1">
                <a:latin typeface="Times New Roman"/>
                <a:ea typeface="Times New Roman" panose="02020603050405020304" pitchFamily="18" charset="0"/>
                <a:cs typeface="Times New Roman"/>
              </a:rPr>
              <a:t>to</a:t>
            </a:r>
            <a:r>
              <a:rPr lang="en-US" sz="2800" dirty="0" err="1">
                <a:solidFill>
                  <a:srgbClr val="FF0000"/>
                </a:solidFill>
                <a:latin typeface="Rockwell"/>
                <a:ea typeface="Cambria"/>
              </a:rPr>
              <a:t>ɲ</a:t>
            </a:r>
            <a:r>
              <a:rPr lang="el-GR" sz="2800" dirty="0">
                <a:solidFill>
                  <a:srgbClr val="FF0000"/>
                </a:solidFill>
                <a:latin typeface="Calibri"/>
                <a:ea typeface="Times New Roman" panose="02020603050405020304" pitchFamily="18" charset="0"/>
                <a:cs typeface="Times New Roman"/>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 </a:t>
            </a:r>
            <a:r>
              <a:rPr lang="el-GR" sz="2800" dirty="0">
                <a:ea typeface="Cambria" panose="02040503050406030204" pitchFamily="18" charset="0"/>
              </a:rPr>
              <a:t>→</a:t>
            </a:r>
            <a:r>
              <a:rPr lang="en-US" sz="2800" dirty="0">
                <a:latin typeface="Times New Roman"/>
                <a:ea typeface="Times New Roman" panose="02020603050405020304" pitchFamily="18" charset="0"/>
                <a:cs typeface="Times New Roman"/>
              </a:rPr>
              <a:t> [to</a:t>
            </a:r>
            <a:r>
              <a:rPr lang="el-GR" sz="2800" dirty="0">
                <a:solidFill>
                  <a:srgbClr val="FF0000"/>
                </a:solidFill>
                <a:effectLst/>
                <a:latin typeface="Times New Roman"/>
                <a:ea typeface="Calibri" panose="020F0502020204030204" pitchFamily="34" charset="0"/>
                <a:cs typeface="Times New Roman"/>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a:t>
            </a:r>
            <a:r>
              <a:rPr lang="el-GR" sz="2800" dirty="0">
                <a:latin typeface="Times New Roman"/>
                <a:ea typeface="Times New Roman" panose="02020603050405020304" pitchFamily="18" charset="0"/>
                <a:cs typeface="Times New Roman"/>
              </a:rPr>
              <a:t>		(ΑΠΟΚΟΠΗ)</a:t>
            </a:r>
            <a:endParaRPr lang="en-US" sz="2800" dirty="0">
              <a:latin typeface="Times New Roman"/>
              <a:ea typeface="Times New Roman" panose="02020603050405020304" pitchFamily="18" charset="0"/>
              <a:cs typeface="Times New Roman"/>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2B0B56C6-418E-574F-A1BF-0834A45F56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1008" y="2581883"/>
            <a:ext cx="1563939" cy="1423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7299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ΑΛΗΛΛΟΥΧΙΑ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162878" y="1292087"/>
            <a:ext cx="9452113" cy="5426765"/>
          </a:xfrm>
        </p:spPr>
        <p:txBody>
          <a:bodyPr vert="horz" lIns="91440" tIns="45720" rIns="91440" bIns="45720" rtlCol="0" anchor="t">
            <a:noAutofit/>
          </a:bodyPr>
          <a:lstStyle/>
          <a:p>
            <a:pPr marL="0" indent="0" algn="just">
              <a:lnSpc>
                <a:spcPct val="100000"/>
              </a:lnSpc>
              <a:spcBef>
                <a:spcPts val="0"/>
              </a:spcBef>
              <a:buNone/>
            </a:pPr>
            <a:r>
              <a:rPr lang="el-GR" sz="2800" dirty="0" err="1">
                <a:latin typeface="Times New Roman"/>
                <a:ea typeface="Times New Roman" panose="02020603050405020304" pitchFamily="18" charset="0"/>
                <a:cs typeface="Times New Roman"/>
              </a:rPr>
              <a:t>Σημαντικ</a:t>
            </a:r>
            <a:r>
              <a:rPr lang="en-US" sz="2800" dirty="0">
                <a:latin typeface="Times New Roman"/>
                <a:ea typeface="Times New Roman" panose="02020603050405020304" pitchFamily="18" charset="0"/>
                <a:cs typeface="Times New Roman"/>
              </a:rPr>
              <a:t>ή</a:t>
            </a:r>
            <a:r>
              <a:rPr lang="el-GR" sz="2800" dirty="0">
                <a:latin typeface="Times New Roman"/>
                <a:ea typeface="Times New Roman" panose="02020603050405020304" pitchFamily="18" charset="0"/>
                <a:cs typeface="Times New Roman"/>
              </a:rPr>
              <a:t> η σειρά των φωνολογικών φαινομένων</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Ποιο προηγείται (ώστε το </a:t>
            </a:r>
            <a:r>
              <a:rPr lang="el-GR" sz="2800" dirty="0" err="1">
                <a:latin typeface="Times New Roman" panose="02020603050405020304" pitchFamily="18" charset="0"/>
                <a:ea typeface="Times New Roman" panose="02020603050405020304" pitchFamily="18" charset="0"/>
              </a:rPr>
              <a:t>εξαγώμενο</a:t>
            </a:r>
            <a:r>
              <a:rPr lang="el-GR" sz="2800" dirty="0">
                <a:latin typeface="Times New Roman" panose="02020603050405020304" pitchFamily="18" charset="0"/>
                <a:ea typeface="Times New Roman" panose="02020603050405020304" pitchFamily="18" charset="0"/>
              </a:rPr>
              <a:t> του πρώτου 	φαινομένου να γίνεται το </a:t>
            </a:r>
            <a:r>
              <a:rPr lang="el-GR" sz="2800" dirty="0" err="1">
                <a:latin typeface="Times New Roman" panose="02020603050405020304" pitchFamily="18" charset="0"/>
                <a:ea typeface="Times New Roman" panose="02020603050405020304" pitchFamily="18" charset="0"/>
              </a:rPr>
              <a:t>εισαγώμενο</a:t>
            </a:r>
            <a:r>
              <a:rPr lang="el-GR" sz="2800" dirty="0">
                <a:latin typeface="Times New Roman" panose="02020603050405020304" pitchFamily="18" charset="0"/>
                <a:ea typeface="Times New Roman" panose="02020603050405020304" pitchFamily="18" charset="0"/>
              </a:rPr>
              <a:t> (δηλ. «να  	τροφοδοτεί») του επόμενου φαινομένου;</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ton/ + /</a:t>
            </a:r>
            <a:r>
              <a:rPr lang="en-US" sz="2800" dirty="0" err="1">
                <a:latin typeface="Times New Roman"/>
                <a:ea typeface="Times New Roman" panose="02020603050405020304" pitchFamily="18" charset="0"/>
                <a:cs typeface="Times New Roman"/>
              </a:rPr>
              <a:t>ker</a:t>
            </a:r>
            <a:r>
              <a:rPr lang="el-GR" sz="2800" dirty="0">
                <a:latin typeface="Doulos SIL"/>
                <a:ea typeface="Calibri" panose="020F0502020204030204" pitchFamily="34" charset="0"/>
              </a:rPr>
              <a:t>ˈ</a:t>
            </a:r>
            <a:r>
              <a:rPr lang="en-US" sz="2800" dirty="0">
                <a:latin typeface="Times New Roman"/>
                <a:ea typeface="Times New Roman" panose="02020603050405020304" pitchFamily="18" charset="0"/>
                <a:cs typeface="Times New Roman"/>
              </a:rPr>
              <a:t>o/ </a:t>
            </a:r>
            <a:r>
              <a:rPr lang="en-US" sz="2800" dirty="0">
                <a:latin typeface="Times New Roman"/>
                <a:ea typeface="Times New Roman" panose="02020603050405020304" pitchFamily="18" charset="0"/>
                <a:cs typeface="Times New Roman"/>
                <a:sym typeface="Wingdings" pitchFamily="2" charset="2"/>
              </a:rPr>
              <a:t></a:t>
            </a:r>
            <a:r>
              <a:rPr lang="en-US" sz="2800" dirty="0">
                <a:latin typeface="Times New Roman"/>
                <a:ea typeface="Times New Roman" panose="02020603050405020304" pitchFamily="18" charset="0"/>
                <a:cs typeface="Times New Roman"/>
              </a:rPr>
              <a:t> [to</a:t>
            </a:r>
            <a:r>
              <a:rPr lang="el-GR" sz="2800" dirty="0">
                <a:latin typeface="Cambria"/>
                <a:ea typeface="Cambria"/>
              </a:rPr>
              <a:t>ŋ</a:t>
            </a:r>
            <a:r>
              <a:rPr lang="en-US" sz="2800" dirty="0" err="1">
                <a:latin typeface="Times New Roman"/>
                <a:ea typeface="Times New Roman" panose="02020603050405020304" pitchFamily="18" charset="0"/>
                <a:cs typeface="Times New Roman"/>
              </a:rPr>
              <a:t>ge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800" dirty="0">
                <a:effectLst/>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 [to</a:t>
            </a:r>
            <a:r>
              <a:rPr lang="el-GR" sz="2800" dirty="0">
                <a:latin typeface="Cambria"/>
                <a:ea typeface="Cambria"/>
              </a:rPr>
              <a:t>ŋ</a:t>
            </a:r>
            <a:r>
              <a:rPr lang="en-US" sz="2800" dirty="0" err="1">
                <a:latin typeface="Times New Roman"/>
                <a:ea typeface="Times New Roman" panose="02020603050405020304" pitchFamily="18" charset="0"/>
                <a:cs typeface="Times New Roman"/>
              </a:rPr>
              <a:t>ge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sym typeface="Wingdings" pitchFamily="2" charset="2"/>
              </a:rPr>
              <a:t></a:t>
            </a:r>
            <a:r>
              <a:rPr lang="en-US" sz="2800" dirty="0">
                <a:latin typeface="Times New Roman"/>
                <a:ea typeface="Times New Roman" panose="02020603050405020304" pitchFamily="18" charset="0"/>
                <a:cs typeface="Times New Roman"/>
              </a:rPr>
              <a:t> [</a:t>
            </a:r>
            <a:r>
              <a:rPr lang="en-US" sz="2800" dirty="0" err="1">
                <a:latin typeface="Times New Roman"/>
                <a:ea typeface="Times New Roman" panose="02020603050405020304" pitchFamily="18" charset="0"/>
                <a:cs typeface="Times New Roman"/>
              </a:rPr>
              <a:t>to</a:t>
            </a:r>
            <a:r>
              <a:rPr lang="en-US" sz="2800" dirty="0" err="1">
                <a:latin typeface="Rockwell"/>
              </a:rPr>
              <a:t>ɲ</a:t>
            </a:r>
            <a:r>
              <a:rPr lang="el-GR" sz="2800" dirty="0">
                <a:latin typeface="Calibri"/>
                <a:ea typeface="Times New Roman" panose="02020603050405020304" pitchFamily="18" charset="0"/>
                <a:cs typeface="Calibri"/>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a:t>
            </a:r>
          </a:p>
          <a:p>
            <a:pPr marL="0" indent="0" algn="just">
              <a:lnSpc>
                <a:spcPct val="100000"/>
              </a:lnSpc>
              <a:spcBef>
                <a:spcPts val="0"/>
              </a:spcBef>
              <a:buNone/>
            </a:pPr>
            <a:r>
              <a:rPr lang="en-US" sz="2800" dirty="0">
                <a:effectLst/>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rPr>
              <a:t>[</a:t>
            </a:r>
            <a:r>
              <a:rPr lang="en-US" sz="2800" dirty="0" err="1">
                <a:latin typeface="Times New Roman"/>
                <a:ea typeface="Times New Roman" panose="02020603050405020304" pitchFamily="18" charset="0"/>
                <a:cs typeface="Times New Roman"/>
              </a:rPr>
              <a:t>to</a:t>
            </a:r>
            <a:r>
              <a:rPr lang="en-US" sz="2800" dirty="0" err="1">
                <a:latin typeface="Rockwell"/>
              </a:rPr>
              <a:t>ɲ</a:t>
            </a:r>
            <a:r>
              <a:rPr lang="el-GR" sz="2800" dirty="0">
                <a:latin typeface="Times New Roman"/>
                <a:ea typeface="Times New Roman" panose="02020603050405020304" pitchFamily="18" charset="0"/>
                <a:cs typeface="Times New Roman"/>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 </a:t>
            </a:r>
            <a:r>
              <a:rPr lang="en-US" sz="2800" dirty="0">
                <a:latin typeface="Times New Roman"/>
                <a:ea typeface="Times New Roman" panose="02020603050405020304" pitchFamily="18" charset="0"/>
                <a:cs typeface="Times New Roman"/>
                <a:sym typeface="Wingdings" pitchFamily="2" charset="2"/>
              </a:rPr>
              <a:t></a:t>
            </a:r>
            <a:r>
              <a:rPr lang="en-US" sz="2800" dirty="0">
                <a:latin typeface="Times New Roman"/>
                <a:ea typeface="Times New Roman" panose="02020603050405020304" pitchFamily="18" charset="0"/>
                <a:cs typeface="Times New Roman"/>
              </a:rPr>
              <a:t> [to</a:t>
            </a:r>
            <a:r>
              <a:rPr lang="el-GR" sz="2800" dirty="0">
                <a:effectLst/>
                <a:latin typeface="Times New Roman"/>
                <a:ea typeface="Calibri" panose="020F0502020204030204" pitchFamily="34" charset="0"/>
                <a:cs typeface="Times New Roman"/>
              </a:rPr>
              <a:t>ɟ</a:t>
            </a:r>
            <a:r>
              <a:rPr lang="en-US" sz="2800" dirty="0">
                <a:latin typeface="Times New Roman"/>
                <a:ea typeface="Times New Roman" panose="02020603050405020304" pitchFamily="18" charset="0"/>
                <a:cs typeface="Times New Roman"/>
              </a:rPr>
              <a:t>e</a:t>
            </a:r>
            <a:r>
              <a:rPr lang="el-GR" sz="2800" dirty="0">
                <a:latin typeface="Doulos SIL"/>
                <a:ea typeface="Calibri" panose="020F0502020204030204" pitchFamily="34" charset="0"/>
              </a:rPr>
              <a:t>ˈ</a:t>
            </a:r>
            <a:r>
              <a:rPr lang="en-US" sz="2800" dirty="0" err="1">
                <a:latin typeface="Times New Roman"/>
                <a:ea typeface="Times New Roman" panose="02020603050405020304" pitchFamily="18" charset="0"/>
                <a:cs typeface="Times New Roman"/>
              </a:rPr>
              <a:t>ro</a:t>
            </a:r>
            <a:r>
              <a:rPr lang="en-US" sz="2800" dirty="0">
                <a:latin typeface="Times New Roman"/>
                <a:ea typeface="Times New Roman" panose="02020603050405020304" pitchFamily="18" charset="0"/>
                <a:cs typeface="Times New Roman"/>
              </a:rPr>
              <a:t>]</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AC681A70-70C0-C549-908F-DCA58BA5AE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56502" y="3657600"/>
            <a:ext cx="1563893" cy="1423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1602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C0234E-2AEB-CB41-89A2-299BC2D3745D}"/>
              </a:ext>
            </a:extLst>
          </p:cNvPr>
          <p:cNvSpPr>
            <a:spLocks noGrp="1"/>
          </p:cNvSpPr>
          <p:nvPr>
            <p:ph type="title"/>
          </p:nvPr>
        </p:nvSpPr>
        <p:spPr>
          <a:xfrm>
            <a:off x="1069848" y="0"/>
            <a:ext cx="10058400" cy="1609344"/>
          </a:xfrm>
        </p:spPr>
        <p:txBody>
          <a:bodyPr>
            <a:normAutofit/>
          </a:bodyPr>
          <a:lstStyle/>
          <a:p>
            <a:r>
              <a:rPr lang="el-GR" sz="3600" dirty="0"/>
              <a:t>ΙΕΡΑΡΧΙΣΗ </a:t>
            </a:r>
            <a:r>
              <a:rPr lang="el-GR" sz="3600" dirty="0" err="1"/>
              <a:t>Φωνολογικων</a:t>
            </a:r>
            <a:r>
              <a:rPr lang="el-GR" sz="3600" dirty="0"/>
              <a:t> </a:t>
            </a:r>
            <a:r>
              <a:rPr lang="el-GR" sz="3600" dirty="0" err="1"/>
              <a:t>φαινΟμενων</a:t>
            </a:r>
            <a:endParaRPr lang="el-GR" sz="3600" dirty="0"/>
          </a:p>
        </p:txBody>
      </p:sp>
      <p:sp>
        <p:nvSpPr>
          <p:cNvPr id="3" name="Θέση περιεχομένου 2">
            <a:extLst>
              <a:ext uri="{FF2B5EF4-FFF2-40B4-BE49-F238E27FC236}">
                <a16:creationId xmlns:a16="http://schemas.microsoft.com/office/drawing/2014/main" id="{43D905AB-116C-FF46-9CD6-098DA6BCCC03}"/>
              </a:ext>
            </a:extLst>
          </p:cNvPr>
          <p:cNvSpPr>
            <a:spLocks noGrp="1"/>
          </p:cNvSpPr>
          <p:nvPr>
            <p:ph idx="1"/>
          </p:nvPr>
        </p:nvSpPr>
        <p:spPr>
          <a:xfrm>
            <a:off x="1069848" y="1438656"/>
            <a:ext cx="10628376" cy="4962144"/>
          </a:xfrm>
        </p:spPr>
        <p:txBody>
          <a:bodyPr>
            <a:normAutofit fontScale="92500" lnSpcReduction="20000"/>
          </a:bodyPr>
          <a:lstStyle/>
          <a:p>
            <a:pPr marL="0" indent="0">
              <a:lnSpc>
                <a:spcPct val="150000"/>
              </a:lnSpc>
              <a:buNone/>
            </a:pPr>
            <a:r>
              <a:rPr lang="el-GR" sz="2200" dirty="0"/>
              <a:t>Η σειρά φωνολογικών φαινομένων διαδραματίζει σημαντικό ρόλο!</a:t>
            </a:r>
          </a:p>
          <a:p>
            <a:pPr>
              <a:lnSpc>
                <a:spcPct val="150000"/>
              </a:lnSpc>
            </a:pPr>
            <a:r>
              <a:rPr lang="en-US" sz="2200" dirty="0"/>
              <a:t>FEEDING ORDER:</a:t>
            </a:r>
            <a:r>
              <a:rPr lang="el-GR" sz="2200" dirty="0"/>
              <a:t> σωστή σειρά φωνολογικών φαινομένων: </a:t>
            </a:r>
          </a:p>
          <a:p>
            <a:pPr lvl="7">
              <a:lnSpc>
                <a:spcPct val="150000"/>
              </a:lnSpc>
            </a:pPr>
            <a:r>
              <a:rPr lang="el-GR" sz="2200" dirty="0"/>
              <a:t>ο 1</a:t>
            </a:r>
            <a:r>
              <a:rPr lang="el-GR" sz="2200" baseline="30000" dirty="0"/>
              <a:t>ος</a:t>
            </a:r>
            <a:r>
              <a:rPr lang="el-GR" sz="2200" dirty="0"/>
              <a:t> κανόνας «</a:t>
            </a:r>
            <a:r>
              <a:rPr lang="el-GR" sz="2200" dirty="0" err="1"/>
              <a:t>ταϊζει</a:t>
            </a:r>
            <a:r>
              <a:rPr lang="el-GR" sz="2200" dirty="0"/>
              <a:t>» τον 2</a:t>
            </a:r>
            <a:r>
              <a:rPr lang="el-GR" sz="2200" baseline="30000" dirty="0"/>
              <a:t>ο</a:t>
            </a:r>
            <a:r>
              <a:rPr lang="el-GR" sz="2200" dirty="0"/>
              <a:t> </a:t>
            </a:r>
          </a:p>
          <a:p>
            <a:pPr lvl="7">
              <a:lnSpc>
                <a:spcPct val="150000"/>
              </a:lnSpc>
            </a:pPr>
            <a:r>
              <a:rPr lang="el-GR" sz="2200" dirty="0"/>
              <a:t>ο 2</a:t>
            </a:r>
            <a:r>
              <a:rPr lang="el-GR" sz="2200" baseline="30000" dirty="0"/>
              <a:t>ος</a:t>
            </a:r>
            <a:r>
              <a:rPr lang="el-GR" sz="2200" dirty="0"/>
              <a:t> κανόνας «</a:t>
            </a:r>
            <a:r>
              <a:rPr lang="el-GR" sz="2200" dirty="0" err="1"/>
              <a:t>ταϊζει</a:t>
            </a:r>
            <a:r>
              <a:rPr lang="el-GR" sz="2200" dirty="0"/>
              <a:t>» τον 3</a:t>
            </a:r>
            <a:r>
              <a:rPr lang="el-GR" sz="2200" baseline="30000" dirty="0"/>
              <a:t>ο</a:t>
            </a:r>
            <a:r>
              <a:rPr lang="el-GR" sz="2200" dirty="0"/>
              <a:t> </a:t>
            </a:r>
          </a:p>
          <a:p>
            <a:pPr>
              <a:lnSpc>
                <a:spcPct val="150000"/>
              </a:lnSpc>
            </a:pPr>
            <a:r>
              <a:rPr lang="el-GR" sz="2200" dirty="0"/>
              <a:t>Αν αλλάξουμε την σειρά θα έχουμε </a:t>
            </a:r>
            <a:r>
              <a:rPr lang="el-GR" sz="2200" dirty="0">
                <a:sym typeface="Wingdings" pitchFamily="2" charset="2"/>
              </a:rPr>
              <a:t> </a:t>
            </a:r>
            <a:r>
              <a:rPr lang="en-US" sz="2200" dirty="0">
                <a:sym typeface="Wingdings" pitchFamily="2" charset="2"/>
              </a:rPr>
              <a:t>BLEEDING</a:t>
            </a:r>
          </a:p>
          <a:p>
            <a:pPr marL="0" indent="0" algn="just">
              <a:lnSpc>
                <a:spcPct val="150000"/>
              </a:lnSpc>
              <a:spcBef>
                <a:spcPts val="0"/>
              </a:spcBef>
              <a:buNone/>
            </a:pPr>
            <a:r>
              <a:rPr lang="el-GR" sz="2200" dirty="0">
                <a:sym typeface="Wingdings" pitchFamily="2" charset="2"/>
              </a:rPr>
              <a:t>π.χ. </a:t>
            </a:r>
            <a:r>
              <a:rPr lang="en-US" sz="2200" dirty="0">
                <a:latin typeface="Times New Roman"/>
                <a:ea typeface="Times New Roman" panose="02020603050405020304" pitchFamily="18" charset="0"/>
                <a:cs typeface="Times New Roman"/>
              </a:rPr>
              <a:t>/to</a:t>
            </a:r>
            <a:r>
              <a:rPr lang="en-US" sz="2200" dirty="0">
                <a:solidFill>
                  <a:srgbClr val="FF0000"/>
                </a:solidFill>
                <a:latin typeface="Times New Roman"/>
                <a:ea typeface="Times New Roman" panose="02020603050405020304" pitchFamily="18" charset="0"/>
                <a:cs typeface="Times New Roman"/>
              </a:rPr>
              <a:t>n</a:t>
            </a:r>
            <a:r>
              <a:rPr lang="en-US" sz="2200" dirty="0">
                <a:latin typeface="Times New Roman"/>
                <a:ea typeface="Times New Roman" panose="02020603050405020304" pitchFamily="18" charset="0"/>
                <a:cs typeface="Times New Roman"/>
              </a:rPr>
              <a:t>/ + /</a:t>
            </a:r>
            <a:r>
              <a:rPr lang="el-GR" sz="2200" dirty="0">
                <a:latin typeface="Doulos SIL"/>
                <a:ea typeface="Calibri" panose="020F0502020204030204" pitchFamily="34" charset="0"/>
              </a:rPr>
              <a:t>ˈ</a:t>
            </a:r>
            <a:r>
              <a:rPr lang="en-US" sz="2200" dirty="0" err="1">
                <a:solidFill>
                  <a:srgbClr val="FF0000"/>
                </a:solidFill>
                <a:latin typeface="Times New Roman"/>
                <a:ea typeface="Times New Roman" panose="02020603050405020304" pitchFamily="18" charset="0"/>
                <a:cs typeface="Times New Roman"/>
              </a:rPr>
              <a:t>k</a:t>
            </a:r>
            <a:r>
              <a:rPr lang="en-US" sz="2200" dirty="0" err="1">
                <a:latin typeface="Times New Roman"/>
                <a:ea typeface="Times New Roman" panose="02020603050405020304" pitchFamily="18" charset="0"/>
                <a:cs typeface="Times New Roman"/>
              </a:rPr>
              <a:t>opo</a:t>
            </a:r>
            <a:r>
              <a:rPr lang="en-US" sz="2200" dirty="0">
                <a:latin typeface="Times New Roman"/>
                <a:ea typeface="Times New Roman" panose="02020603050405020304" pitchFamily="18" charset="0"/>
                <a:cs typeface="Times New Roman"/>
              </a:rPr>
              <a:t>/ </a:t>
            </a:r>
            <a:r>
              <a:rPr lang="el-GR" sz="2200" dirty="0">
                <a:ea typeface="Cambria" panose="02040503050406030204" pitchFamily="18" charset="0"/>
              </a:rPr>
              <a:t>→</a:t>
            </a:r>
            <a:r>
              <a:rPr lang="en-US" sz="2200" dirty="0">
                <a:latin typeface="Times New Roman"/>
                <a:ea typeface="Times New Roman" panose="02020603050405020304" pitchFamily="18" charset="0"/>
                <a:cs typeface="Times New Roman"/>
              </a:rPr>
              <a:t> [to</a:t>
            </a:r>
            <a:r>
              <a:rPr lang="el-GR" sz="2200" dirty="0" err="1">
                <a:solidFill>
                  <a:srgbClr val="FF0000"/>
                </a:solidFill>
                <a:latin typeface="Cambria"/>
                <a:ea typeface="Cambria"/>
              </a:rPr>
              <a:t>ŋ</a:t>
            </a:r>
            <a:r>
              <a:rPr lang="el-GR" sz="2200" dirty="0">
                <a:latin typeface="Doulos SIL"/>
                <a:ea typeface="Calibri" panose="020F0502020204030204" pitchFamily="34" charset="0"/>
              </a:rPr>
              <a:t>ˈ</a:t>
            </a:r>
            <a:r>
              <a:rPr lang="en-US" sz="2200" dirty="0" err="1">
                <a:solidFill>
                  <a:srgbClr val="FF0000"/>
                </a:solidFill>
                <a:latin typeface="Times New Roman"/>
                <a:ea typeface="Times New Roman" panose="02020603050405020304" pitchFamily="18" charset="0"/>
                <a:cs typeface="Times New Roman"/>
              </a:rPr>
              <a:t>g</a:t>
            </a:r>
            <a:r>
              <a:rPr lang="en-US" sz="2200" dirty="0" err="1">
                <a:latin typeface="Times New Roman"/>
                <a:ea typeface="Times New Roman" panose="02020603050405020304" pitchFamily="18" charset="0"/>
                <a:cs typeface="Times New Roman"/>
              </a:rPr>
              <a:t>opo</a:t>
            </a:r>
            <a:r>
              <a:rPr lang="en-US" sz="2200" dirty="0">
                <a:latin typeface="Times New Roman"/>
                <a:ea typeface="Times New Roman" panose="02020603050405020304" pitchFamily="18" charset="0"/>
                <a:cs typeface="Times New Roman"/>
              </a:rPr>
              <a:t>] (</a:t>
            </a:r>
            <a:r>
              <a:rPr lang="el-GR" sz="2200" dirty="0">
                <a:latin typeface="Times New Roman"/>
                <a:ea typeface="Times New Roman" panose="02020603050405020304" pitchFamily="18" charset="0"/>
                <a:cs typeface="Times New Roman"/>
              </a:rPr>
              <a:t>2 ΑΦΟΜΟΙΩΣΕΙΣ)</a:t>
            </a:r>
            <a:endParaRPr lang="en-US" sz="2200" dirty="0">
              <a:latin typeface="Times New Roman"/>
              <a:ea typeface="Times New Roman" panose="02020603050405020304" pitchFamily="18" charset="0"/>
              <a:cs typeface="Times New Roman"/>
            </a:endParaRPr>
          </a:p>
          <a:p>
            <a:pPr marL="0" indent="0" algn="just">
              <a:lnSpc>
                <a:spcPct val="150000"/>
              </a:lnSpc>
              <a:spcBef>
                <a:spcPts val="0"/>
              </a:spcBef>
              <a:buNone/>
            </a:pPr>
            <a:r>
              <a:rPr lang="en-US" sz="2200" dirty="0">
                <a:latin typeface="Times New Roman"/>
                <a:ea typeface="Times New Roman" panose="02020603050405020304" pitchFamily="18" charset="0"/>
                <a:cs typeface="Times New Roman"/>
              </a:rPr>
              <a:t>	[to</a:t>
            </a:r>
            <a:r>
              <a:rPr lang="el-GR" sz="2200" dirty="0" err="1">
                <a:solidFill>
                  <a:srgbClr val="FF0000"/>
                </a:solidFill>
                <a:latin typeface="Cambria"/>
                <a:ea typeface="Cambria"/>
              </a:rPr>
              <a:t>ŋ</a:t>
            </a:r>
            <a:r>
              <a:rPr lang="el-GR" sz="2200" dirty="0">
                <a:latin typeface="Doulos SIL"/>
                <a:ea typeface="Calibri" panose="020F0502020204030204" pitchFamily="34" charset="0"/>
              </a:rPr>
              <a:t>ˈ</a:t>
            </a:r>
            <a:r>
              <a:rPr lang="en-US" sz="2200" dirty="0" err="1">
                <a:latin typeface="Times New Roman"/>
                <a:ea typeface="Times New Roman" panose="02020603050405020304" pitchFamily="18" charset="0"/>
                <a:cs typeface="Times New Roman"/>
              </a:rPr>
              <a:t>gopo</a:t>
            </a:r>
            <a:r>
              <a:rPr lang="en-US" sz="2200" dirty="0">
                <a:latin typeface="Times New Roman"/>
                <a:ea typeface="Times New Roman" panose="02020603050405020304" pitchFamily="18" charset="0"/>
                <a:cs typeface="Times New Roman"/>
              </a:rPr>
              <a:t>] </a:t>
            </a:r>
            <a:r>
              <a:rPr lang="el-GR" sz="2200" dirty="0">
                <a:ea typeface="Cambria" panose="02040503050406030204" pitchFamily="18" charset="0"/>
              </a:rPr>
              <a:t>→</a:t>
            </a:r>
            <a:r>
              <a:rPr lang="en-US" sz="2200" dirty="0">
                <a:latin typeface="Times New Roman"/>
                <a:ea typeface="Times New Roman" panose="02020603050405020304" pitchFamily="18" charset="0"/>
                <a:cs typeface="Times New Roman"/>
              </a:rPr>
              <a:t> [to</a:t>
            </a:r>
            <a:r>
              <a:rPr lang="el-GR" sz="2200" dirty="0">
                <a:latin typeface="Doulos SIL"/>
                <a:ea typeface="Calibri" panose="020F0502020204030204" pitchFamily="34" charset="0"/>
              </a:rPr>
              <a:t>ˈ</a:t>
            </a:r>
            <a:r>
              <a:rPr lang="en-US" sz="2200" dirty="0" err="1">
                <a:latin typeface="Times New Roman"/>
                <a:ea typeface="Times New Roman" panose="02020603050405020304" pitchFamily="18" charset="0"/>
                <a:cs typeface="Times New Roman"/>
              </a:rPr>
              <a:t>gopo</a:t>
            </a:r>
            <a:r>
              <a:rPr lang="en-US" sz="2200" dirty="0">
                <a:latin typeface="Times New Roman"/>
                <a:ea typeface="Times New Roman" panose="02020603050405020304" pitchFamily="18" charset="0"/>
                <a:cs typeface="Times New Roman"/>
              </a:rPr>
              <a:t>]</a:t>
            </a:r>
            <a:r>
              <a:rPr lang="el-GR" sz="2200" dirty="0">
                <a:latin typeface="Times New Roman"/>
                <a:ea typeface="Times New Roman" panose="02020603050405020304" pitchFamily="18" charset="0"/>
                <a:cs typeface="Times New Roman"/>
              </a:rPr>
              <a:t>	(ΑΠΟΚΟΠΗ)</a:t>
            </a:r>
          </a:p>
          <a:p>
            <a:pPr algn="just">
              <a:lnSpc>
                <a:spcPct val="150000"/>
              </a:lnSpc>
              <a:spcBef>
                <a:spcPts val="0"/>
              </a:spcBef>
            </a:pPr>
            <a:r>
              <a:rPr lang="el-GR" sz="2200" dirty="0">
                <a:latin typeface="Times New Roman"/>
                <a:ea typeface="Times New Roman" panose="02020603050405020304" pitchFamily="18" charset="0"/>
                <a:cs typeface="Times New Roman"/>
              </a:rPr>
              <a:t>Αν προηγηθεί η αποκοπή </a:t>
            </a:r>
            <a:r>
              <a:rPr lang="en-US" sz="2200" dirty="0">
                <a:latin typeface="Times New Roman"/>
                <a:ea typeface="Times New Roman" panose="02020603050405020304" pitchFamily="18" charset="0"/>
                <a:cs typeface="Times New Roman"/>
              </a:rPr>
              <a:t>/to</a:t>
            </a:r>
            <a:r>
              <a:rPr lang="en-US" sz="2200" dirty="0">
                <a:solidFill>
                  <a:srgbClr val="FF0000"/>
                </a:solidFill>
                <a:latin typeface="Times New Roman"/>
                <a:ea typeface="Times New Roman" panose="02020603050405020304" pitchFamily="18" charset="0"/>
                <a:cs typeface="Times New Roman"/>
              </a:rPr>
              <a:t>n</a:t>
            </a:r>
            <a:r>
              <a:rPr lang="en-US" sz="2200" dirty="0">
                <a:latin typeface="Times New Roman"/>
                <a:ea typeface="Times New Roman" panose="02020603050405020304" pitchFamily="18" charset="0"/>
                <a:cs typeface="Times New Roman"/>
              </a:rPr>
              <a:t>/ + /</a:t>
            </a:r>
            <a:r>
              <a:rPr lang="el-GR" sz="2200" dirty="0">
                <a:latin typeface="Doulos SIL"/>
                <a:ea typeface="Calibri" panose="020F0502020204030204" pitchFamily="34" charset="0"/>
              </a:rPr>
              <a:t>ˈ</a:t>
            </a:r>
            <a:r>
              <a:rPr lang="en-US" sz="2200" dirty="0" err="1">
                <a:solidFill>
                  <a:srgbClr val="FF0000"/>
                </a:solidFill>
                <a:latin typeface="Times New Roman"/>
                <a:ea typeface="Times New Roman" panose="02020603050405020304" pitchFamily="18" charset="0"/>
                <a:cs typeface="Times New Roman"/>
              </a:rPr>
              <a:t>k</a:t>
            </a:r>
            <a:r>
              <a:rPr lang="en-US" sz="2200" dirty="0" err="1">
                <a:latin typeface="Times New Roman"/>
                <a:ea typeface="Times New Roman" panose="02020603050405020304" pitchFamily="18" charset="0"/>
                <a:cs typeface="Times New Roman"/>
              </a:rPr>
              <a:t>opo</a:t>
            </a:r>
            <a:r>
              <a:rPr lang="en-US" sz="2200" dirty="0">
                <a:latin typeface="Times New Roman"/>
                <a:ea typeface="Times New Roman" panose="02020603050405020304" pitchFamily="18" charset="0"/>
                <a:cs typeface="Times New Roman"/>
              </a:rPr>
              <a:t>/ </a:t>
            </a:r>
            <a:r>
              <a:rPr lang="el-GR" sz="2200" dirty="0">
                <a:ea typeface="Cambria" panose="02040503050406030204" pitchFamily="18" charset="0"/>
              </a:rPr>
              <a:t>→</a:t>
            </a:r>
            <a:r>
              <a:rPr lang="en-US" sz="2200" dirty="0">
                <a:latin typeface="Times New Roman"/>
                <a:ea typeface="Times New Roman" panose="02020603050405020304" pitchFamily="18" charset="0"/>
                <a:cs typeface="Times New Roman"/>
              </a:rPr>
              <a:t> </a:t>
            </a:r>
            <a:r>
              <a:rPr lang="el-GR" sz="2200" dirty="0">
                <a:latin typeface="Times New Roman"/>
                <a:ea typeface="Times New Roman" panose="02020603050405020304" pitchFamily="18" charset="0"/>
                <a:cs typeface="Times New Roman"/>
              </a:rPr>
              <a:t>*[ </a:t>
            </a:r>
            <a:r>
              <a:rPr lang="en-US" sz="2200" dirty="0" err="1">
                <a:latin typeface="Times New Roman"/>
                <a:ea typeface="Times New Roman" panose="02020603050405020304" pitchFamily="18" charset="0"/>
                <a:cs typeface="Times New Roman"/>
              </a:rPr>
              <a:t>tokopo</a:t>
            </a:r>
            <a:r>
              <a:rPr lang="en-US" sz="2200" dirty="0">
                <a:latin typeface="Times New Roman"/>
                <a:ea typeface="Times New Roman" panose="02020603050405020304" pitchFamily="18" charset="0"/>
                <a:cs typeface="Times New Roman"/>
              </a:rPr>
              <a:t>]</a:t>
            </a:r>
          </a:p>
          <a:p>
            <a:pPr algn="just">
              <a:lnSpc>
                <a:spcPct val="150000"/>
              </a:lnSpc>
              <a:spcBef>
                <a:spcPts val="0"/>
              </a:spcBef>
            </a:pPr>
            <a:r>
              <a:rPr lang="el-GR" sz="2200" dirty="0">
                <a:latin typeface="Times New Roman"/>
                <a:ea typeface="Times New Roman" panose="02020603050405020304" pitchFamily="18" charset="0"/>
                <a:cs typeface="Times New Roman"/>
              </a:rPr>
              <a:t>Όσον αφορά τις αφομοιώσεις δεχόμαστε ότι γίνονται ταυτόχρονα (η μία αφορά τον τόπο άρθρωσης και η άλλη τον τρόπο άρθρωσης)</a:t>
            </a:r>
          </a:p>
          <a:p>
            <a:pPr algn="just">
              <a:lnSpc>
                <a:spcPct val="150000"/>
              </a:lnSpc>
              <a:spcBef>
                <a:spcPts val="0"/>
              </a:spcBef>
            </a:pPr>
            <a:r>
              <a:rPr lang="el-GR" sz="2200" dirty="0">
                <a:latin typeface="Times New Roman"/>
                <a:ea typeface="Times New Roman" panose="02020603050405020304" pitchFamily="18" charset="0"/>
                <a:cs typeface="Times New Roman"/>
              </a:rPr>
              <a:t>Τελευταία είναι η αποκοπή, καθώς αν αλλάξουμε την σειρά θα έχουμε </a:t>
            </a:r>
            <a:r>
              <a:rPr lang="el-GR" sz="2200" dirty="0">
                <a:latin typeface="Times New Roman"/>
                <a:ea typeface="Times New Roman" panose="02020603050405020304" pitchFamily="18" charset="0"/>
                <a:cs typeface="Times New Roman"/>
                <a:sym typeface="Wingdings" pitchFamily="2" charset="2"/>
              </a:rPr>
              <a:t> </a:t>
            </a:r>
            <a:r>
              <a:rPr lang="en-US" sz="2200" dirty="0">
                <a:latin typeface="Times New Roman"/>
                <a:ea typeface="Times New Roman" panose="02020603050405020304" pitchFamily="18" charset="0"/>
                <a:cs typeface="Times New Roman"/>
                <a:sym typeface="Wingdings" pitchFamily="2" charset="2"/>
              </a:rPr>
              <a:t>BLEEDING</a:t>
            </a:r>
            <a:endParaRPr lang="el-GR" sz="2200" dirty="0">
              <a:latin typeface="Times New Roman"/>
              <a:ea typeface="Times New Roman" panose="02020603050405020304" pitchFamily="18" charset="0"/>
              <a:cs typeface="Times New Roman"/>
            </a:endParaRPr>
          </a:p>
          <a:p>
            <a:endParaRPr lang="el-GR" dirty="0"/>
          </a:p>
        </p:txBody>
      </p:sp>
      <p:pic>
        <p:nvPicPr>
          <p:cNvPr id="4" name="Picture 2">
            <a:extLst>
              <a:ext uri="{FF2B5EF4-FFF2-40B4-BE49-F238E27FC236}">
                <a16:creationId xmlns:a16="http://schemas.microsoft.com/office/drawing/2014/main" id="{DCB2F47E-AA0F-594A-8620-F6F9482310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34331" y="1755648"/>
            <a:ext cx="1563893" cy="1423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1178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162878" y="32202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658368" y="1292087"/>
            <a:ext cx="10863072" cy="4901449"/>
          </a:xfrm>
        </p:spPr>
        <p:txBody>
          <a:bodyPr>
            <a:noAutofit/>
          </a:bodyPr>
          <a:lstStyle/>
          <a:p>
            <a:pPr algn="just">
              <a:lnSpc>
                <a:spcPct val="100000"/>
              </a:lnSpc>
              <a:spcBef>
                <a:spcPts val="0"/>
              </a:spcBef>
            </a:pPr>
            <a:r>
              <a:rPr lang="el-GR" sz="2500" dirty="0">
                <a:latin typeface="Times New Roman" panose="02020603050405020304" pitchFamily="18" charset="0"/>
                <a:ea typeface="Times New Roman" panose="02020603050405020304" pitchFamily="18" charset="0"/>
              </a:rPr>
              <a:t> Είδαμε ότι στα πλαίσια της φωνολογίας αναγνωρίζονται δύο επίπεδα αναπαράστασης, ένα </a:t>
            </a:r>
            <a:r>
              <a:rPr lang="el-GR" sz="2500" dirty="0" err="1">
                <a:latin typeface="Times New Roman" panose="02020603050405020304" pitchFamily="18" charset="0"/>
                <a:ea typeface="Times New Roman" panose="02020603050405020304" pitchFamily="18" charset="0"/>
              </a:rPr>
              <a:t>φωνημικό</a:t>
            </a:r>
            <a:r>
              <a:rPr lang="el-GR" sz="2500" dirty="0">
                <a:latin typeface="Times New Roman" panose="02020603050405020304" pitchFamily="18" charset="0"/>
                <a:ea typeface="Times New Roman" panose="02020603050405020304" pitchFamily="18" charset="0"/>
              </a:rPr>
              <a:t> - υποκείμενο (</a:t>
            </a:r>
            <a:r>
              <a:rPr lang="el-GR" sz="2500" dirty="0" err="1">
                <a:latin typeface="Times New Roman" panose="02020603050405020304" pitchFamily="18" charset="0"/>
                <a:ea typeface="Times New Roman" panose="02020603050405020304" pitchFamily="18" charset="0"/>
              </a:rPr>
              <a:t>βαθειά</a:t>
            </a:r>
            <a:r>
              <a:rPr lang="el-GR" sz="2500" dirty="0">
                <a:latin typeface="Times New Roman" panose="02020603050405020304" pitchFamily="18" charset="0"/>
                <a:ea typeface="Times New Roman" panose="02020603050405020304" pitchFamily="18" charset="0"/>
              </a:rPr>
              <a:t> δομή) και ένα φωνητικό - επιφανειακό (επιφανειακή δομή) και ότι ανάμεσα στα δύο επίπεδα υπεισέρχονται φωνολογικά φαινόμενα διαφόρων τύπων.</a:t>
            </a:r>
          </a:p>
          <a:p>
            <a:pPr algn="just">
              <a:lnSpc>
                <a:spcPct val="100000"/>
              </a:lnSpc>
              <a:spcBef>
                <a:spcPts val="0"/>
              </a:spcBef>
            </a:pPr>
            <a:endParaRPr lang="el-GR" sz="2500" dirty="0">
              <a:latin typeface="Times New Roman" panose="02020603050405020304" pitchFamily="18" charset="0"/>
              <a:ea typeface="Times New Roman" panose="02020603050405020304" pitchFamily="18" charset="0"/>
            </a:endParaRPr>
          </a:p>
          <a:p>
            <a:pPr algn="just">
              <a:lnSpc>
                <a:spcPct val="100000"/>
              </a:lnSpc>
              <a:spcBef>
                <a:spcPts val="0"/>
              </a:spcBef>
            </a:pPr>
            <a:r>
              <a:rPr lang="el-GR" sz="2500" dirty="0">
                <a:latin typeface="Times New Roman" panose="02020603050405020304" pitchFamily="18" charset="0"/>
                <a:ea typeface="Times New Roman" panose="02020603050405020304" pitchFamily="18" charset="0"/>
              </a:rPr>
              <a:t>Ένα φωνολογικό φαινόμενο συνίσταται στην μεταβολή ενός τεμαχίου με καθορισμένα χαρακτηριστικά σε ένα συγκεκριμένο περιβάλλον.</a:t>
            </a:r>
          </a:p>
          <a:p>
            <a:pPr algn="just">
              <a:lnSpc>
                <a:spcPct val="100000"/>
              </a:lnSpc>
              <a:spcBef>
                <a:spcPts val="0"/>
              </a:spcBef>
            </a:pPr>
            <a:endParaRPr lang="el-GR" sz="2500" dirty="0">
              <a:latin typeface="Times New Roman" panose="02020603050405020304" pitchFamily="18" charset="0"/>
              <a:ea typeface="Times New Roman" panose="02020603050405020304" pitchFamily="18" charset="0"/>
            </a:endParaRPr>
          </a:p>
          <a:p>
            <a:pPr algn="just">
              <a:lnSpc>
                <a:spcPct val="100000"/>
              </a:lnSpc>
              <a:spcBef>
                <a:spcPts val="0"/>
              </a:spcBef>
            </a:pPr>
            <a:r>
              <a:rPr lang="el-GR" sz="2500" dirty="0">
                <a:latin typeface="Times New Roman" panose="02020603050405020304" pitchFamily="18" charset="0"/>
                <a:ea typeface="Times New Roman" panose="02020603050405020304" pitchFamily="18" charset="0"/>
              </a:rPr>
              <a:t>Ο όρος «μεταβολή» νοείται υπό ευρεία έννοια, στο βαθμό που μπορεί να ποικίλλει από την αλλαγή της τιμής ενός ή περισσοτέρων Δ.Χ. (π.χ. οι περιπτώσεις της αφομοίωσης ή της </a:t>
            </a:r>
            <a:r>
              <a:rPr lang="el-GR" sz="2500" dirty="0" err="1">
                <a:latin typeface="Times New Roman" panose="02020603050405020304" pitchFamily="18" charset="0"/>
                <a:ea typeface="Times New Roman" panose="02020603050405020304" pitchFamily="18" charset="0"/>
              </a:rPr>
              <a:t>ανομοιώσης</a:t>
            </a:r>
            <a:r>
              <a:rPr lang="el-GR" sz="2500" dirty="0">
                <a:latin typeface="Times New Roman" panose="02020603050405020304" pitchFamily="18" charset="0"/>
                <a:ea typeface="Times New Roman" panose="02020603050405020304" pitchFamily="18" charset="0"/>
              </a:rPr>
              <a:t>・ μέχρι την εξαφάνισή ολόκληρου του τεμαχίου – αποβολή/αποκοπή ή την εμφάνισή του – </a:t>
            </a:r>
            <a:r>
              <a:rPr lang="el-GR" sz="2500" dirty="0" err="1">
                <a:latin typeface="Times New Roman" panose="02020603050405020304" pitchFamily="18" charset="0"/>
                <a:ea typeface="Times New Roman" panose="02020603050405020304" pitchFamily="18" charset="0"/>
              </a:rPr>
              <a:t>επένθεση</a:t>
            </a:r>
            <a:r>
              <a:rPr lang="el-GR" sz="2500" dirty="0">
                <a:latin typeface="Times New Roman" panose="02020603050405020304" pitchFamily="18" charset="0"/>
                <a:ea typeface="Times New Roman" panose="02020603050405020304" pitchFamily="18" charset="0"/>
              </a:rPr>
              <a:t>/ανάπτυξη.</a:t>
            </a:r>
          </a:p>
          <a:p>
            <a:pPr algn="just">
              <a:lnSpc>
                <a:spcPct val="100000"/>
              </a:lnSpc>
              <a:spcBef>
                <a:spcPts val="0"/>
              </a:spcBef>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6690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162878" y="32202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760542" y="1107219"/>
            <a:ext cx="10863072" cy="4901449"/>
          </a:xfrm>
        </p:spPr>
        <p:txBody>
          <a:bodyPr>
            <a:noAutofit/>
          </a:bodyPr>
          <a:lstStyle/>
          <a:p>
            <a:pPr algn="just">
              <a:lnSpc>
                <a:spcPct val="100000"/>
              </a:lnSpc>
              <a:spcBef>
                <a:spcPts val="0"/>
              </a:spcBef>
            </a:pPr>
            <a:r>
              <a:rPr lang="el-GR" sz="2400" dirty="0">
                <a:latin typeface="Times New Roman" panose="02020603050405020304" pitchFamily="18" charset="0"/>
                <a:ea typeface="Times New Roman" panose="02020603050405020304" pitchFamily="18" charset="0"/>
              </a:rPr>
              <a:t> Κάθε φορά που θέλουμε να περιγράψουμε μια μεταβολή πρέπει να προσδιορίσουμε τα εξής:</a:t>
            </a:r>
          </a:p>
          <a:p>
            <a:pPr marL="2017120" lvl="7"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Α) ποιο τεμάχιο μεταβάλλεται </a:t>
            </a:r>
          </a:p>
          <a:p>
            <a:pPr marL="2017120" lvl="7"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Β) πώς μεταβάλλεται </a:t>
            </a:r>
          </a:p>
          <a:p>
            <a:pPr marL="2017120" lvl="7"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Γ) σε ποιο περιβάλλον μεταβάλλεται </a:t>
            </a:r>
          </a:p>
          <a:p>
            <a:pPr marL="2017120" lvl="7" indent="0" algn="just">
              <a:lnSpc>
                <a:spcPct val="100000"/>
              </a:lnSpc>
              <a:spcBef>
                <a:spcPts val="0"/>
              </a:spcBef>
              <a:buNone/>
            </a:pPr>
            <a:endParaRPr lang="el-GR" sz="2400" dirty="0">
              <a:latin typeface="Times New Roman" panose="02020603050405020304" pitchFamily="18" charset="0"/>
              <a:ea typeface="Times New Roman" panose="02020603050405020304" pitchFamily="18" charset="0"/>
            </a:endParaRPr>
          </a:p>
          <a:p>
            <a:pPr algn="just">
              <a:lnSpc>
                <a:spcPct val="100000"/>
              </a:lnSpc>
              <a:spcBef>
                <a:spcPts val="0"/>
              </a:spcBef>
            </a:pPr>
            <a:r>
              <a:rPr lang="en-US" sz="2400" dirty="0" err="1">
                <a:latin typeface="Times New Roman" panose="02020603050405020304" pitchFamily="18" charset="0"/>
                <a:ea typeface="Times New Roman" panose="02020603050405020304" pitchFamily="18" charset="0"/>
              </a:rPr>
              <a:t>Αυτές</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οι</a:t>
            </a:r>
            <a:r>
              <a:rPr lang="en-US" sz="2400" dirty="0">
                <a:latin typeface="Times New Roman" panose="02020603050405020304" pitchFamily="18" charset="0"/>
                <a:ea typeface="Times New Roman" panose="02020603050405020304" pitchFamily="18" charset="0"/>
              </a:rPr>
              <a:t> π</a:t>
            </a:r>
            <a:r>
              <a:rPr lang="en-US" sz="2400" dirty="0" err="1">
                <a:latin typeface="Times New Roman" panose="02020603050405020304" pitchFamily="18" charset="0"/>
                <a:ea typeface="Times New Roman" panose="02020603050405020304" pitchFamily="18" charset="0"/>
              </a:rPr>
              <a:t>ληροφορίες</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ενσωμ</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τώνοντ</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στους</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φωνολογικούς</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κ</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νόνες</a:t>
            </a:r>
            <a:r>
              <a:rPr lang="el-GR" sz="2400" dirty="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οι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ο</a:t>
            </a:r>
            <a:r>
              <a:rPr lang="en-US" sz="2400" dirty="0">
                <a:latin typeface="Times New Roman" panose="02020603050405020304" pitchFamily="18" charset="0"/>
                <a:ea typeface="Times New Roman" panose="02020603050405020304" pitchFamily="18" charset="0"/>
              </a:rPr>
              <a:t>π</a:t>
            </a:r>
            <a:r>
              <a:rPr lang="en-US" sz="2400" dirty="0" err="1">
                <a:latin typeface="Times New Roman" panose="02020603050405020304" pitchFamily="18" charset="0"/>
                <a:ea typeface="Times New Roman" panose="02020603050405020304" pitchFamily="18" charset="0"/>
              </a:rPr>
              <a:t>οίοι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είν</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τυ</a:t>
            </a:r>
            <a:r>
              <a:rPr lang="en-US" sz="2400" dirty="0">
                <a:latin typeface="Times New Roman" panose="02020603050405020304" pitchFamily="18" charset="0"/>
                <a:ea typeface="Times New Roman" panose="02020603050405020304" pitchFamily="18" charset="0"/>
              </a:rPr>
              <a:t>π</a:t>
            </a:r>
            <a:r>
              <a:rPr lang="en-US" sz="2400" dirty="0" err="1">
                <a:latin typeface="Times New Roman" panose="02020603050405020304" pitchFamily="18" charset="0"/>
                <a:ea typeface="Times New Roman" panose="02020603050405020304" pitchFamily="18" charset="0"/>
              </a:rPr>
              <a:t>ικές</a:t>
            </a:r>
            <a:r>
              <a:rPr lang="en-US" sz="2400" dirty="0">
                <a:latin typeface="Times New Roman" panose="02020603050405020304" pitchFamily="18" charset="0"/>
                <a:ea typeface="Times New Roman" panose="02020603050405020304" pitchFamily="18" charset="0"/>
              </a:rPr>
              <a:t> π</a:t>
            </a:r>
            <a:r>
              <a:rPr lang="en-US" sz="2400" dirty="0" err="1">
                <a:latin typeface="Times New Roman" panose="02020603050405020304" pitchFamily="18" charset="0"/>
                <a:ea typeface="Times New Roman" panose="02020603050405020304" pitchFamily="18" charset="0"/>
              </a:rPr>
              <a:t>εριγρ</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φές</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των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φ</a:t>
            </a:r>
            <a:r>
              <a:rPr lang="en-US" sz="2400" dirty="0">
                <a:latin typeface="Times New Roman" panose="02020603050405020304" pitchFamily="18" charset="0"/>
                <a:ea typeface="Times New Roman" panose="02020603050405020304" pitchFamily="18" charset="0"/>
              </a:rPr>
              <a:t>α</a:t>
            </a:r>
            <a:r>
              <a:rPr lang="en-US" sz="2400" dirty="0" err="1">
                <a:latin typeface="Times New Roman" panose="02020603050405020304" pitchFamily="18" charset="0"/>
                <a:ea typeface="Times New Roman" panose="02020603050405020304" pitchFamily="18" charset="0"/>
              </a:rPr>
              <a:t>ινομένων</a:t>
            </a:r>
            <a:r>
              <a:rPr lang="el-GR" sz="2400" dirty="0">
                <a:latin typeface="Times New Roman" panose="02020603050405020304" pitchFamily="18" charset="0"/>
                <a:ea typeface="Times New Roman" panose="02020603050405020304" pitchFamily="18" charset="0"/>
              </a:rPr>
              <a:t>.</a:t>
            </a:r>
          </a:p>
          <a:p>
            <a:pPr algn="just">
              <a:lnSpc>
                <a:spcPct val="100000"/>
              </a:lnSpc>
              <a:spcBef>
                <a:spcPts val="0"/>
              </a:spcBef>
            </a:pPr>
            <a:r>
              <a:rPr lang="el-GR" sz="2400" dirty="0">
                <a:latin typeface="Times New Roman" panose="02020603050405020304" pitchFamily="18" charset="0"/>
                <a:ea typeface="Times New Roman" panose="02020603050405020304" pitchFamily="18" charset="0"/>
              </a:rPr>
              <a:t>Ο φορμαλισμός που υιοθετείται πρέπει να μην είναι διφορούμενος και να είναι τόσο σαφής, ώστε να μπορεί να χρησιμοποιηθεί ως εγχειρίδιο λειτουργίας μίας υποθετικής γλωσσικής «μηχανής».</a:t>
            </a:r>
          </a:p>
          <a:p>
            <a:pPr algn="just">
              <a:lnSpc>
                <a:spcPct val="100000"/>
              </a:lnSpc>
              <a:spcBef>
                <a:spcPts val="0"/>
              </a:spcBef>
            </a:pPr>
            <a:r>
              <a:rPr lang="el-GR" sz="2400" dirty="0">
                <a:latin typeface="Times New Roman" panose="02020603050405020304" pitchFamily="18" charset="0"/>
                <a:ea typeface="Times New Roman" panose="02020603050405020304" pitchFamily="18" charset="0"/>
              </a:rPr>
              <a:t>Με άλλα λόγια, με δεδομένες τις υποκείμενες σε έναν κανόνα μορφές, πρέπει να είμαστε σε θέση, χωρίς καμία ιδιαίτερη γνώση της συγκεκριμένης γλώσσας, να συνάγουμε όλες τις επιφανειακές μορφές που πραγματικά υπάρχουν.</a:t>
            </a:r>
          </a:p>
          <a:p>
            <a:pPr algn="just">
              <a:lnSpc>
                <a:spcPct val="100000"/>
              </a:lnSpc>
              <a:spcBef>
                <a:spcPts val="0"/>
              </a:spcBef>
            </a:pPr>
            <a:endParaRPr lang="el-GR" sz="2600" dirty="0">
              <a:latin typeface="Times New Roman" panose="02020603050405020304" pitchFamily="18" charset="0"/>
              <a:ea typeface="Times New Roman" panose="02020603050405020304" pitchFamily="18" charset="0"/>
            </a:endParaRPr>
          </a:p>
          <a:p>
            <a:pPr algn="just">
              <a:lnSpc>
                <a:spcPct val="100000"/>
              </a:lnSpc>
              <a:spcBef>
                <a:spcPts val="0"/>
              </a:spcBef>
            </a:pPr>
            <a:endParaRPr lang="el-GR" sz="2800" dirty="0">
              <a:latin typeface="Times New Roman" panose="02020603050405020304" pitchFamily="18" charset="0"/>
              <a:ea typeface="Times New Roman" panose="02020603050405020304" pitchFamily="18" charset="0"/>
            </a:endParaRPr>
          </a:p>
          <a:p>
            <a:pPr algn="just">
              <a:lnSpc>
                <a:spcPct val="100000"/>
              </a:lnSpc>
              <a:spcBef>
                <a:spcPts val="0"/>
              </a:spcBef>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8517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162878" y="1292087"/>
            <a:ext cx="9452113" cy="5426765"/>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Αλγόριθμος/εξίσωση που αναπαριστά με σύμβολα τι αλλάζει, πώς αλλάζει, και για ποιο λόγο:</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Γ</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Α: Η </a:t>
            </a:r>
            <a:r>
              <a:rPr lang="el-GR" sz="2800" dirty="0" err="1">
                <a:latin typeface="Times New Roman" panose="02020603050405020304" pitchFamily="18" charset="0"/>
                <a:ea typeface="Times New Roman" panose="02020603050405020304" pitchFamily="18" charset="0"/>
              </a:rPr>
              <a:t>τεμαχιακή</a:t>
            </a:r>
            <a:r>
              <a:rPr lang="el-GR" sz="2800" dirty="0">
                <a:latin typeface="Times New Roman" panose="02020603050405020304" pitchFamily="18" charset="0"/>
                <a:ea typeface="Times New Roman" panose="02020603050405020304" pitchFamily="18" charset="0"/>
              </a:rPr>
              <a:t> φωνολογική μονάδα στη Βαθειά Δομή</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Β: οι αλλαγές που παθαίνει</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Γ: το περιβάλλον που προκαλεί την αλλαγή</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45135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989075-5EA0-7B53-F9E7-F0DF224D3642}"/>
              </a:ext>
            </a:extLst>
          </p:cNvPr>
          <p:cNvSpPr>
            <a:spLocks noGrp="1"/>
          </p:cNvSpPr>
          <p:nvPr>
            <p:ph idx="1"/>
          </p:nvPr>
        </p:nvSpPr>
        <p:spPr>
          <a:xfrm>
            <a:off x="712480" y="1938281"/>
            <a:ext cx="10506456" cy="4599679"/>
          </a:xfrm>
        </p:spPr>
        <p:txBody>
          <a:bodyPr>
            <a:normAutofit fontScale="77500" lnSpcReduction="20000"/>
          </a:bodyPr>
          <a:lstStyle/>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_ [Γ]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[Γ] _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[Γ] _ [Δ]	</a:t>
            </a:r>
          </a:p>
          <a:p>
            <a:pPr algn="just">
              <a:lnSpc>
                <a:spcPct val="120000"/>
              </a:lnSpc>
            </a:pPr>
            <a:r>
              <a:rPr lang="el-GR" sz="2800" dirty="0">
                <a:latin typeface="Times New Roman" panose="02020603050405020304" pitchFamily="18" charset="0"/>
                <a:ea typeface="Times New Roman" panose="02020603050405020304" pitchFamily="18" charset="0"/>
              </a:rPr>
              <a:t>Το Α είναι το στοιχείο που υφίσταται την μεταβολή. Είναι ένα τεμάχιο που προσδιορίζεται από τα Δ.Χ. του.</a:t>
            </a:r>
          </a:p>
          <a:p>
            <a:pPr algn="just">
              <a:lnSpc>
                <a:spcPct val="120000"/>
              </a:lnSpc>
            </a:pPr>
            <a:r>
              <a:rPr lang="el-GR" sz="2800" dirty="0">
                <a:latin typeface="Times New Roman" panose="02020603050405020304" pitchFamily="18" charset="0"/>
                <a:ea typeface="Times New Roman" panose="02020603050405020304" pitchFamily="18" charset="0"/>
              </a:rPr>
              <a:t>Το Β είναι το αποτέλεσμα της μεταβολής, δηλαδή το εξαγόμενο του κανόνα.</a:t>
            </a:r>
          </a:p>
          <a:p>
            <a:pPr marL="0" indent="0" algn="just">
              <a:lnSpc>
                <a:spcPct val="120000"/>
              </a:lnSpc>
              <a:buNone/>
            </a:pPr>
            <a:r>
              <a:rPr lang="el-GR" sz="2800" dirty="0">
                <a:latin typeface="Times New Roman" panose="02020603050405020304" pitchFamily="18" charset="0"/>
                <a:ea typeface="Times New Roman" panose="02020603050405020304" pitchFamily="18" charset="0"/>
              </a:rPr>
              <a:t>Στα δεξιά της διαγώνιας γραμμής βρίσκεται το περιβάλλον στο οποίο εντοπίζεται το φαινόμενο.</a:t>
            </a:r>
          </a:p>
          <a:p>
            <a:pPr algn="just">
              <a:lnSpc>
                <a:spcPct val="120000"/>
              </a:lnSpc>
            </a:pPr>
            <a:r>
              <a:rPr lang="el-GR" sz="2800" dirty="0">
                <a:latin typeface="Times New Roman" panose="02020603050405020304" pitchFamily="18" charset="0"/>
                <a:ea typeface="Times New Roman" panose="02020603050405020304" pitchFamily="18" charset="0"/>
              </a:rPr>
              <a:t>Η οριζόντια γραμμή δείχνει τη θέση που συμβαίνει, η οποία καθορίζεται με τον προσδιορισμό του στοιχείου που βρίσκεται αμέσως αριστερά του ( Γ ), ή του στοιχείου που βρίσκεται αμέσως δεξιά του ( Γ ) ή και από τα δύο ( Γ ), ( Δ ). </a:t>
            </a:r>
          </a:p>
          <a:p>
            <a:pPr marL="0" indent="0">
              <a:buNone/>
            </a:pPr>
            <a:endParaRPr lang="el-GR" sz="2800" dirty="0">
              <a:latin typeface="Times New Roman" panose="02020603050405020304" pitchFamily="18" charset="0"/>
              <a:ea typeface="Times New Roman" panose="02020603050405020304" pitchFamily="18" charset="0"/>
            </a:endParaRPr>
          </a:p>
        </p:txBody>
      </p:sp>
      <p:sp>
        <p:nvSpPr>
          <p:cNvPr id="4" name="Τίτλος 1">
            <a:extLst>
              <a:ext uri="{FF2B5EF4-FFF2-40B4-BE49-F238E27FC236}">
                <a16:creationId xmlns:a16="http://schemas.microsoft.com/office/drawing/2014/main" id="{0F93FF8A-36EE-46F8-6FFB-4897D2B2487A}"/>
              </a:ext>
            </a:extLst>
          </p:cNvPr>
          <p:cNvSpPr>
            <a:spLocks noGrp="1"/>
          </p:cNvSpPr>
          <p:nvPr>
            <p:ph type="title"/>
          </p:nvPr>
        </p:nvSpPr>
        <p:spPr>
          <a:xfrm>
            <a:off x="826780" y="787330"/>
            <a:ext cx="10058400" cy="785191"/>
          </a:xfrm>
        </p:spPr>
        <p:txBody>
          <a:bodyPr>
            <a:normAutofit fontScale="90000"/>
          </a:bodyPr>
          <a:lstStyle/>
          <a:p>
            <a:pPr algn="ctr"/>
            <a:r>
              <a:rPr lang="el-GR" sz="4000" dirty="0"/>
              <a:t>ΑΝΑΠΑΡΑΣΤΑΣΗ ΦΩΝΟΛΟΓΙΚΩΝ ΦΑΙΝΟΜΕΝΩΝ</a:t>
            </a:r>
          </a:p>
        </p:txBody>
      </p:sp>
    </p:spTree>
    <p:extLst>
      <p:ext uri="{BB962C8B-B14F-4D97-AF65-F5344CB8AC3E}">
        <p14:creationId xmlns:p14="http://schemas.microsoft.com/office/powerpoint/2010/main" val="3219624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989075-5EA0-7B53-F9E7-F0DF224D3642}"/>
              </a:ext>
            </a:extLst>
          </p:cNvPr>
          <p:cNvSpPr>
            <a:spLocks noGrp="1"/>
          </p:cNvSpPr>
          <p:nvPr>
            <p:ph idx="1"/>
          </p:nvPr>
        </p:nvSpPr>
        <p:spPr>
          <a:xfrm>
            <a:off x="712480" y="1938281"/>
            <a:ext cx="10506456" cy="4599679"/>
          </a:xfrm>
        </p:spPr>
        <p:txBody>
          <a:bodyPr>
            <a:normAutofit/>
          </a:bodyPr>
          <a:lstStyle/>
          <a:p>
            <a:pPr marL="0" indent="0">
              <a:buNone/>
            </a:pPr>
            <a:r>
              <a:rPr lang="el-GR" sz="2800" dirty="0">
                <a:latin typeface="Times New Roman" panose="02020603050405020304" pitchFamily="18" charset="0"/>
                <a:ea typeface="Times New Roman" panose="02020603050405020304" pitchFamily="18" charset="0"/>
              </a:rPr>
              <a:t>	</a:t>
            </a:r>
          </a:p>
          <a:p>
            <a:pPr marL="0" indent="0">
              <a:buNone/>
            </a:pPr>
            <a:endParaRPr lang="el-GR" sz="2800" dirty="0">
              <a:latin typeface="Times New Roman" panose="02020603050405020304" pitchFamily="18" charset="0"/>
              <a:ea typeface="Times New Roman" panose="02020603050405020304" pitchFamily="18" charset="0"/>
            </a:endParaRPr>
          </a:p>
        </p:txBody>
      </p:sp>
      <p:sp>
        <p:nvSpPr>
          <p:cNvPr id="4" name="Τίτλος 1">
            <a:extLst>
              <a:ext uri="{FF2B5EF4-FFF2-40B4-BE49-F238E27FC236}">
                <a16:creationId xmlns:a16="http://schemas.microsoft.com/office/drawing/2014/main" id="{0F93FF8A-36EE-46F8-6FFB-4897D2B2487A}"/>
              </a:ext>
            </a:extLst>
          </p:cNvPr>
          <p:cNvSpPr>
            <a:spLocks noGrp="1"/>
          </p:cNvSpPr>
          <p:nvPr>
            <p:ph type="title"/>
          </p:nvPr>
        </p:nvSpPr>
        <p:spPr>
          <a:xfrm>
            <a:off x="826780" y="787330"/>
            <a:ext cx="10058400" cy="785191"/>
          </a:xfrm>
        </p:spPr>
        <p:txBody>
          <a:bodyPr>
            <a:normAutofit fontScale="90000"/>
          </a:bodyPr>
          <a:lstStyle/>
          <a:p>
            <a:pPr algn="ctr"/>
            <a:r>
              <a:rPr lang="el-GR" sz="4000" dirty="0"/>
              <a:t>ΑΝΑΠΑΡΑΣΤΑΣΗ ΦΩΝΟΛΟΓΙΚΩΝ ΦΑΙΝΟΜΕΝΩΝ</a:t>
            </a:r>
          </a:p>
        </p:txBody>
      </p:sp>
      <p:pic>
        <p:nvPicPr>
          <p:cNvPr id="5" name="Εικόνα 4">
            <a:extLst>
              <a:ext uri="{FF2B5EF4-FFF2-40B4-BE49-F238E27FC236}">
                <a16:creationId xmlns:a16="http://schemas.microsoft.com/office/drawing/2014/main" id="{7A32AF4C-1629-284A-B4A5-38014B14C7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748" y="4084343"/>
            <a:ext cx="889977" cy="2453617"/>
          </a:xfrm>
          <a:prstGeom prst="rect">
            <a:avLst/>
          </a:prstGeom>
        </p:spPr>
      </p:pic>
      <p:sp>
        <p:nvSpPr>
          <p:cNvPr id="6" name="Επεξήγηση με σύννεφο 5">
            <a:extLst>
              <a:ext uri="{FF2B5EF4-FFF2-40B4-BE49-F238E27FC236}">
                <a16:creationId xmlns:a16="http://schemas.microsoft.com/office/drawing/2014/main" id="{82E7545E-652D-B942-9726-037AD4F9ACD9}"/>
              </a:ext>
            </a:extLst>
          </p:cNvPr>
          <p:cNvSpPr/>
          <p:nvPr/>
        </p:nvSpPr>
        <p:spPr>
          <a:xfrm>
            <a:off x="3353947" y="1572521"/>
            <a:ext cx="6833062" cy="4506869"/>
          </a:xfrm>
          <a:prstGeom prst="cloudCallout">
            <a:avLst>
              <a:gd name="adj1" fmla="val -71091"/>
              <a:gd name="adj2" fmla="val 9944"/>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latin typeface="Times New Roman" panose="02020603050405020304" pitchFamily="18" charset="0"/>
                <a:ea typeface="Times New Roman" panose="02020603050405020304" pitchFamily="18" charset="0"/>
              </a:rPr>
              <a:t>/Α/ 	</a:t>
            </a:r>
            <a:r>
              <a:rPr lang="en-US" sz="2800" b="1" dirty="0">
                <a:latin typeface="Times New Roman" panose="02020603050405020304" pitchFamily="18" charset="0"/>
                <a:ea typeface="Times New Roman" panose="02020603050405020304" pitchFamily="18" charset="0"/>
                <a:sym typeface="Wingdings" pitchFamily="2" charset="2"/>
              </a:rPr>
              <a:t></a:t>
            </a:r>
            <a:r>
              <a:rPr lang="el-GR" sz="2800" b="1" dirty="0">
                <a:latin typeface="Times New Roman" panose="02020603050405020304" pitchFamily="18" charset="0"/>
                <a:ea typeface="Times New Roman" panose="02020603050405020304" pitchFamily="18" charset="0"/>
              </a:rPr>
              <a:t>	[Β] 	/     _ [Γ]</a:t>
            </a:r>
          </a:p>
          <a:p>
            <a:pPr algn="ctr"/>
            <a:endParaRPr lang="el-GR" sz="2800" b="1" dirty="0">
              <a:latin typeface="Times New Roman" panose="02020603050405020304" pitchFamily="18" charset="0"/>
              <a:ea typeface="Times New Roman" panose="02020603050405020304" pitchFamily="18" charset="0"/>
            </a:endParaRPr>
          </a:p>
          <a:p>
            <a:pPr algn="ctr"/>
            <a:r>
              <a:rPr lang="el-GR" sz="2800" dirty="0">
                <a:latin typeface="Times New Roman" panose="02020603050405020304" pitchFamily="18" charset="0"/>
                <a:ea typeface="Times New Roman" panose="02020603050405020304" pitchFamily="18" charset="0"/>
              </a:rPr>
              <a:t>το Α γίνεται Β σε περιβάλλον πριν από … Γ</a:t>
            </a:r>
            <a:endParaRPr lang="el-GR" sz="2800" dirty="0"/>
          </a:p>
        </p:txBody>
      </p:sp>
    </p:spTree>
    <p:extLst>
      <p:ext uri="{BB962C8B-B14F-4D97-AF65-F5344CB8AC3E}">
        <p14:creationId xmlns:p14="http://schemas.microsoft.com/office/powerpoint/2010/main" val="8061921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989075-5EA0-7B53-F9E7-F0DF224D3642}"/>
              </a:ext>
            </a:extLst>
          </p:cNvPr>
          <p:cNvSpPr>
            <a:spLocks noGrp="1"/>
          </p:cNvSpPr>
          <p:nvPr>
            <p:ph idx="1"/>
          </p:nvPr>
        </p:nvSpPr>
        <p:spPr/>
        <p:txBody>
          <a:bodyPr>
            <a:normAutofit/>
          </a:bodyPr>
          <a:lstStyle/>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_ [Γ]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[Γ] _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     [Γ] _ [Δ]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/Α/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      /      [</a:t>
            </a:r>
            <a:r>
              <a:rPr lang="el-GR" sz="2800" dirty="0">
                <a:latin typeface="Times New Roman" panose="02020603050405020304" pitchFamily="18" charset="0"/>
                <a:ea typeface="Times New Roman" panose="02020603050405020304" pitchFamily="18" charset="0"/>
              </a:rPr>
              <a:t>Γ]		</a:t>
            </a:r>
          </a:p>
          <a:p>
            <a:pPr marL="457200" indent="-457200">
              <a:buFont typeface="+mj-lt"/>
              <a:buAutoNum type="arabicPeriod"/>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[Α]     /      [Γ] 		</a:t>
            </a:r>
          </a:p>
          <a:p>
            <a:pPr marL="457200" indent="-457200">
              <a:buFont typeface="+mj-lt"/>
              <a:buAutoNum type="arabicPeriod"/>
            </a:pPr>
            <a:r>
              <a:rPr lang="el-GR" sz="2800" dirty="0">
                <a:latin typeface="Times New Roman" panose="02020603050405020304" pitchFamily="18" charset="0"/>
              </a:rPr>
              <a:t>/</a:t>
            </a:r>
            <a:r>
              <a:rPr lang="en-US" sz="2800" dirty="0">
                <a:latin typeface="Times New Roman" panose="02020603050405020304" pitchFamily="18" charset="0"/>
              </a:rPr>
              <a:t>A + B/   </a:t>
            </a:r>
            <a:r>
              <a:rPr lang="en-US" sz="2800" dirty="0">
                <a:latin typeface="Times New Roman" panose="02020603050405020304" pitchFamily="18" charset="0"/>
                <a:sym typeface="Wingdings" pitchFamily="2" charset="2"/>
              </a:rPr>
              <a:t></a:t>
            </a:r>
            <a:r>
              <a:rPr lang="en-US" sz="2800" dirty="0">
                <a:latin typeface="Times New Roman" panose="02020603050405020304" pitchFamily="18" charset="0"/>
              </a:rPr>
              <a:t>        [</a:t>
            </a:r>
            <a:r>
              <a:rPr lang="el-GR" sz="2800" dirty="0">
                <a:latin typeface="Times New Roman" panose="02020603050405020304" pitchFamily="18" charset="0"/>
              </a:rPr>
              <a:t>Ζ]      /      [Γ]		</a:t>
            </a:r>
            <a:endParaRPr lang="en-US" sz="2800" dirty="0"/>
          </a:p>
        </p:txBody>
      </p:sp>
      <p:sp>
        <p:nvSpPr>
          <p:cNvPr id="4" name="Τίτλος 1">
            <a:extLst>
              <a:ext uri="{FF2B5EF4-FFF2-40B4-BE49-F238E27FC236}">
                <a16:creationId xmlns:a16="http://schemas.microsoft.com/office/drawing/2014/main" id="{0F93FF8A-36EE-46F8-6FFB-4897D2B2487A}"/>
              </a:ext>
            </a:extLst>
          </p:cNvPr>
          <p:cNvSpPr>
            <a:spLocks noGrp="1"/>
          </p:cNvSpPr>
          <p:nvPr>
            <p:ph type="title"/>
          </p:nvPr>
        </p:nvSpPr>
        <p:spPr>
          <a:xfrm>
            <a:off x="826780" y="787330"/>
            <a:ext cx="10058400" cy="785191"/>
          </a:xfrm>
        </p:spPr>
        <p:txBody>
          <a:bodyPr>
            <a:normAutofit fontScale="90000"/>
          </a:bodyPr>
          <a:lstStyle/>
          <a:p>
            <a:pPr algn="ctr"/>
            <a:r>
              <a:rPr lang="el-GR" sz="4000" dirty="0"/>
              <a:t>ΑΝΑΠΑΡΑΣΤΑΣΗ ΦΩΝΟΛΟΓΙΚΩΝ ΦΑΙΝΟΜΕΝΩΝ</a:t>
            </a:r>
          </a:p>
        </p:txBody>
      </p:sp>
    </p:spTree>
    <p:extLst>
      <p:ext uri="{BB962C8B-B14F-4D97-AF65-F5344CB8AC3E}">
        <p14:creationId xmlns:p14="http://schemas.microsoft.com/office/powerpoint/2010/main" val="4003161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2266122"/>
            <a:ext cx="9452113" cy="4393095"/>
          </a:xfrm>
        </p:spPr>
        <p:txBody>
          <a:bodyPr>
            <a:noAutofit/>
          </a:bodyPr>
          <a:lstStyle/>
          <a:p>
            <a:pPr marL="0" indent="0" algn="just">
              <a:lnSpc>
                <a:spcPct val="100000"/>
              </a:lnSpc>
              <a:spcBef>
                <a:spcPts val="0"/>
              </a:spcBef>
              <a:buNone/>
            </a:pPr>
            <a:r>
              <a:rPr lang="el-GR" sz="2800" b="1" dirty="0">
                <a:latin typeface="Times New Roman" panose="02020603050405020304" pitchFamily="18" charset="0"/>
                <a:ea typeface="Times New Roman" panose="02020603050405020304" pitchFamily="18" charset="0"/>
              </a:rPr>
              <a:t>Α) Μεταβολή ορισμένων Δ.Χ. του τεμαχίου, κάτω από την επίδραση γειτονικών τεμαχίων</a:t>
            </a:r>
            <a:r>
              <a:rPr lang="el-GR"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r>
              <a:rPr lang="el-GR" sz="2800" dirty="0">
                <a:latin typeface="Times New Roman" panose="02020603050405020304" pitchFamily="18" charset="0"/>
                <a:ea typeface="Times New Roman" panose="02020603050405020304" pitchFamily="18" charset="0"/>
              </a:rPr>
              <a:t>: Μεταβολή ενός ή παραπάνω Δ.Χ. της </a:t>
            </a:r>
            <a:r>
              <a:rPr lang="el-GR" sz="2800" dirty="0" err="1">
                <a:latin typeface="Times New Roman" panose="02020603050405020304" pitchFamily="18" charset="0"/>
                <a:ea typeface="Times New Roman" panose="02020603050405020304" pitchFamily="18" charset="0"/>
              </a:rPr>
              <a:t>τεμαχιακής</a:t>
            </a:r>
            <a:r>
              <a:rPr lang="el-GR" sz="2800" dirty="0">
                <a:latin typeface="Times New Roman" panose="02020603050405020304" pitchFamily="18" charset="0"/>
                <a:ea typeface="Times New Roman" panose="02020603050405020304" pitchFamily="18" charset="0"/>
              </a:rPr>
              <a:t> φωνολογικής μονάδας, με στόχο να μοιάσει στο γειτονικό περιβάλλον που προκαλεί την αλλαγή</a:t>
            </a:r>
            <a:r>
              <a:rPr lang="en-US" sz="2800" dirty="0">
                <a:latin typeface="Times New Roman" panose="02020603050405020304" pitchFamily="18" charset="0"/>
                <a:ea typeface="Times New Roman" panose="02020603050405020304" pitchFamily="18" charset="0"/>
              </a:rPr>
              <a:t>.</a:t>
            </a: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1719BA26-755C-454B-BF3D-6BED263E7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2691" y="4732314"/>
            <a:ext cx="1883503" cy="1714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965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8D2826-C93B-A8B0-373A-31C5F33D31BD}"/>
              </a:ext>
            </a:extLst>
          </p:cNvPr>
          <p:cNvSpPr>
            <a:spLocks noGrp="1"/>
          </p:cNvSpPr>
          <p:nvPr>
            <p:ph type="title"/>
          </p:nvPr>
        </p:nvSpPr>
        <p:spPr/>
        <p:txBody>
          <a:bodyPr/>
          <a:lstStyle/>
          <a:p>
            <a:r>
              <a:rPr lang="el-GR" dirty="0">
                <a:latin typeface="Cambria"/>
                <a:ea typeface="Cambria"/>
              </a:rPr>
              <a:t>ΦΟΡΜΑΛΙΣΜΟΣ</a:t>
            </a:r>
            <a:endParaRPr lang="el-GR" dirty="0"/>
          </a:p>
        </p:txBody>
      </p:sp>
      <p:sp>
        <p:nvSpPr>
          <p:cNvPr id="3" name="Θέση περιεχομένου 2">
            <a:extLst>
              <a:ext uri="{FF2B5EF4-FFF2-40B4-BE49-F238E27FC236}">
                <a16:creationId xmlns:a16="http://schemas.microsoft.com/office/drawing/2014/main" id="{A1C7B62D-26D8-761C-5888-3DAC8F114E1A}"/>
              </a:ext>
            </a:extLst>
          </p:cNvPr>
          <p:cNvSpPr>
            <a:spLocks noGrp="1"/>
          </p:cNvSpPr>
          <p:nvPr>
            <p:ph idx="1"/>
          </p:nvPr>
        </p:nvSpPr>
        <p:spPr>
          <a:xfrm>
            <a:off x="1069848" y="2109863"/>
            <a:ext cx="8013192" cy="4062337"/>
          </a:xfrm>
        </p:spPr>
        <p:txBody>
          <a:bodyPr vert="horz" lIns="91440" tIns="45720" rIns="91440" bIns="45720" rtlCol="0" anchor="t">
            <a:normAutofit/>
          </a:bodyPr>
          <a:lstStyle/>
          <a:p>
            <a:r>
              <a:rPr lang="el" sz="2300" b="1" dirty="0">
                <a:ea typeface="Cambria"/>
                <a:cs typeface="+mn-lt"/>
              </a:rPr>
              <a:t>α</a:t>
            </a:r>
            <a:r>
              <a:rPr lang="el-GR" sz="2300" b="1" dirty="0">
                <a:ea typeface="Cambria"/>
                <a:cs typeface="+mn-lt"/>
              </a:rPr>
              <a:t>)</a:t>
            </a:r>
            <a:r>
              <a:rPr lang="en-US" sz="2300" b="1" dirty="0">
                <a:ea typeface="Times New Roman" panose="02020603050405020304" pitchFamily="18" charset="0"/>
              </a:rPr>
              <a:t> /ton/ + /</a:t>
            </a:r>
            <a:r>
              <a:rPr lang="en-US" sz="2300" b="1" dirty="0">
                <a:solidFill>
                  <a:srgbClr val="FF0000"/>
                </a:solidFill>
                <a:ea typeface="Times New Roman" panose="02020603050405020304" pitchFamily="18" charset="0"/>
              </a:rPr>
              <a:t>t</a:t>
            </a:r>
            <a:r>
              <a:rPr lang="en-US" sz="2300" b="1" dirty="0">
                <a:ea typeface="Times New Roman" panose="02020603050405020304" pitchFamily="18" charset="0"/>
              </a:rPr>
              <a:t>opo/ </a:t>
            </a:r>
            <a:r>
              <a:rPr lang="en-US" sz="2300" b="1" dirty="0">
                <a:ea typeface="Times New Roman" panose="02020603050405020304" pitchFamily="18" charset="0"/>
                <a:sym typeface="Wingdings" pitchFamily="2" charset="2"/>
              </a:rPr>
              <a:t></a:t>
            </a:r>
            <a:r>
              <a:rPr lang="en-US" sz="2300" b="1" dirty="0">
                <a:ea typeface="Times New Roman" panose="02020603050405020304" pitchFamily="18" charset="0"/>
              </a:rPr>
              <a:t> [</a:t>
            </a:r>
            <a:r>
              <a:rPr lang="en-US" sz="2300" b="1" dirty="0" err="1">
                <a:ea typeface="Times New Roman" panose="02020603050405020304" pitchFamily="18" charset="0"/>
              </a:rPr>
              <a:t>ton</a:t>
            </a:r>
            <a:r>
              <a:rPr lang="en-US" sz="2300" b="1" dirty="0" err="1">
                <a:solidFill>
                  <a:srgbClr val="FF0000"/>
                </a:solidFill>
                <a:ea typeface="Times New Roman" panose="02020603050405020304" pitchFamily="18" charset="0"/>
              </a:rPr>
              <a:t>d</a:t>
            </a:r>
            <a:r>
              <a:rPr lang="en-US" sz="2300" b="1" dirty="0" err="1">
                <a:ea typeface="Times New Roman" panose="02020603050405020304" pitchFamily="18" charset="0"/>
              </a:rPr>
              <a:t>opo</a:t>
            </a:r>
            <a:r>
              <a:rPr lang="en-US" sz="2300" b="1" dirty="0">
                <a:ea typeface="Times New Roman" panose="02020603050405020304" pitchFamily="18" charset="0"/>
              </a:rPr>
              <a:t>] </a:t>
            </a:r>
            <a:r>
              <a:rPr lang="en-US" sz="2300" b="1" dirty="0">
                <a:ea typeface="Times New Roman" panose="02020603050405020304" pitchFamily="18" charset="0"/>
                <a:sym typeface="Wingdings" pitchFamily="2" charset="2"/>
              </a:rPr>
              <a:t> </a:t>
            </a:r>
            <a:r>
              <a:rPr lang="en-US" sz="2300" b="1" dirty="0">
                <a:ea typeface="Times New Roman" panose="02020603050405020304" pitchFamily="18" charset="0"/>
              </a:rPr>
              <a:t>[</a:t>
            </a:r>
            <a:r>
              <a:rPr lang="en-US" sz="2300" b="1" dirty="0" err="1">
                <a:ea typeface="Times New Roman" panose="02020603050405020304" pitchFamily="18" charset="0"/>
              </a:rPr>
              <a:t>to</a:t>
            </a:r>
            <a:r>
              <a:rPr lang="en-US" sz="2300" b="1" dirty="0" err="1">
                <a:solidFill>
                  <a:srgbClr val="FF0000"/>
                </a:solidFill>
                <a:ea typeface="Times New Roman" panose="02020603050405020304" pitchFamily="18" charset="0"/>
              </a:rPr>
              <a:t>d</a:t>
            </a:r>
            <a:r>
              <a:rPr lang="en-US" sz="2300" b="1" dirty="0" err="1">
                <a:ea typeface="Times New Roman" panose="02020603050405020304" pitchFamily="18" charset="0"/>
              </a:rPr>
              <a:t>opo</a:t>
            </a:r>
            <a:r>
              <a:rPr lang="en-US" sz="2300" b="1" dirty="0">
                <a:ea typeface="Times New Roman" panose="02020603050405020304" pitchFamily="18" charset="0"/>
              </a:rPr>
              <a:t>]</a:t>
            </a:r>
            <a:endParaRPr lang="en-US" sz="2300" b="1" dirty="0">
              <a:ea typeface="Cambria"/>
              <a:cs typeface="+mn-lt"/>
            </a:endParaRPr>
          </a:p>
          <a:p>
            <a:r>
              <a:rPr lang="el" sz="2300" b="1" dirty="0">
                <a:ea typeface="Cambria"/>
                <a:cs typeface="+mn-lt"/>
              </a:rPr>
              <a:t>β</a:t>
            </a:r>
            <a:r>
              <a:rPr lang="el-GR" sz="2300" b="1" dirty="0">
                <a:ea typeface="Cambria"/>
                <a:cs typeface="+mn-lt"/>
              </a:rPr>
              <a:t>)</a:t>
            </a:r>
            <a:r>
              <a:rPr lang="en-US" sz="2300" b="1" dirty="0">
                <a:ea typeface="Times New Roman" panose="02020603050405020304" pitchFamily="18" charset="0"/>
              </a:rPr>
              <a:t> /to</a:t>
            </a:r>
            <a:r>
              <a:rPr lang="en-US" sz="2300" b="1" dirty="0">
                <a:solidFill>
                  <a:srgbClr val="C00000"/>
                </a:solidFill>
                <a:ea typeface="Times New Roman" panose="02020603050405020304" pitchFamily="18" charset="0"/>
              </a:rPr>
              <a:t>n</a:t>
            </a:r>
            <a:r>
              <a:rPr lang="en-US" sz="2300" b="1" dirty="0">
                <a:ea typeface="Times New Roman" panose="02020603050405020304" pitchFamily="18" charset="0"/>
              </a:rPr>
              <a:t>/ + /</a:t>
            </a:r>
            <a:r>
              <a:rPr lang="en-US" sz="2300" b="1" dirty="0" err="1">
                <a:ea typeface="Times New Roman" panose="02020603050405020304" pitchFamily="18" charset="0"/>
              </a:rPr>
              <a:t>pono</a:t>
            </a:r>
            <a:r>
              <a:rPr lang="en-US" sz="2300" b="1" dirty="0">
                <a:ea typeface="Times New Roman" panose="02020603050405020304" pitchFamily="18" charset="0"/>
              </a:rPr>
              <a:t>/ </a:t>
            </a:r>
            <a:r>
              <a:rPr lang="en-US" sz="2300" b="1" dirty="0">
                <a:ea typeface="Times New Roman" panose="02020603050405020304" pitchFamily="18" charset="0"/>
                <a:sym typeface="Wingdings" pitchFamily="2" charset="2"/>
              </a:rPr>
              <a:t></a:t>
            </a:r>
            <a:r>
              <a:rPr lang="en-US" sz="2300" b="1" dirty="0">
                <a:ea typeface="Times New Roman" panose="02020603050405020304" pitchFamily="18" charset="0"/>
              </a:rPr>
              <a:t> [</a:t>
            </a:r>
            <a:r>
              <a:rPr lang="en-US" sz="2300" b="1" dirty="0" err="1">
                <a:ea typeface="Times New Roman" panose="02020603050405020304" pitchFamily="18" charset="0"/>
              </a:rPr>
              <a:t>to</a:t>
            </a:r>
            <a:r>
              <a:rPr lang="en-US" sz="2300" b="1" dirty="0" err="1">
                <a:solidFill>
                  <a:srgbClr val="C00000"/>
                </a:solidFill>
                <a:ea typeface="Times New Roman" panose="02020603050405020304" pitchFamily="18" charset="0"/>
              </a:rPr>
              <a:t>m</a:t>
            </a:r>
            <a:r>
              <a:rPr lang="en-US" sz="2300" b="1" dirty="0" err="1">
                <a:ea typeface="Times New Roman" panose="02020603050405020304" pitchFamily="18" charset="0"/>
              </a:rPr>
              <a:t>bono</a:t>
            </a:r>
            <a:r>
              <a:rPr lang="en-US" sz="2300" b="1" dirty="0">
                <a:ea typeface="Times New Roman" panose="02020603050405020304" pitchFamily="18" charset="0"/>
              </a:rPr>
              <a:t>] </a:t>
            </a:r>
            <a:r>
              <a:rPr lang="en-US" sz="2300" b="1" dirty="0">
                <a:ea typeface="Times New Roman" panose="02020603050405020304" pitchFamily="18" charset="0"/>
                <a:sym typeface="Wingdings" pitchFamily="2" charset="2"/>
              </a:rPr>
              <a:t> </a:t>
            </a:r>
            <a:r>
              <a:rPr lang="en-US" sz="2300" b="1" dirty="0">
                <a:ea typeface="Times New Roman" panose="02020603050405020304" pitchFamily="18" charset="0"/>
              </a:rPr>
              <a:t>[</a:t>
            </a:r>
            <a:r>
              <a:rPr lang="en-US" sz="2300" b="1" dirty="0" err="1">
                <a:ea typeface="Times New Roman" panose="02020603050405020304" pitchFamily="18" charset="0"/>
              </a:rPr>
              <a:t>tobono</a:t>
            </a:r>
            <a:r>
              <a:rPr lang="en-US" sz="2300" b="1" dirty="0">
                <a:ea typeface="Times New Roman" panose="02020603050405020304" pitchFamily="18" charset="0"/>
              </a:rPr>
              <a:t>]</a:t>
            </a:r>
            <a:endParaRPr lang="en-US" sz="2300" b="1" dirty="0">
              <a:ea typeface="Cambria"/>
              <a:cs typeface="+mn-lt"/>
            </a:endParaRPr>
          </a:p>
          <a:p>
            <a:r>
              <a:rPr lang="el" sz="2300" b="1" dirty="0">
                <a:ea typeface="Cambria"/>
                <a:cs typeface="+mn-lt"/>
              </a:rPr>
              <a:t>γ</a:t>
            </a:r>
            <a:r>
              <a:rPr lang="el-GR" sz="2300" b="1" dirty="0">
                <a:ea typeface="Cambria"/>
                <a:cs typeface="+mn-lt"/>
              </a:rPr>
              <a:t>)</a:t>
            </a:r>
            <a:r>
              <a:rPr lang="en-US" sz="2300" b="1" dirty="0">
                <a:ea typeface="Times New Roman" panose="02020603050405020304" pitchFamily="18" charset="0"/>
              </a:rPr>
              <a:t> /ton/+/</a:t>
            </a:r>
            <a:r>
              <a:rPr lang="en-US" sz="2300" b="1" dirty="0" err="1">
                <a:solidFill>
                  <a:srgbClr val="FF0000"/>
                </a:solidFill>
                <a:ea typeface="Times New Roman" panose="02020603050405020304" pitchFamily="18" charset="0"/>
              </a:rPr>
              <a:t>k</a:t>
            </a:r>
            <a:r>
              <a:rPr lang="en-US" sz="2300" b="1" dirty="0" err="1">
                <a:ea typeface="Times New Roman" panose="02020603050405020304" pitchFamily="18" charset="0"/>
              </a:rPr>
              <a:t>ono</a:t>
            </a:r>
            <a:r>
              <a:rPr lang="en-US" sz="2300" b="1" dirty="0">
                <a:ea typeface="Times New Roman" panose="02020603050405020304" pitchFamily="18" charset="0"/>
              </a:rPr>
              <a:t>/</a:t>
            </a:r>
            <a:r>
              <a:rPr lang="en-US" sz="2300" b="1" dirty="0">
                <a:ea typeface="Times New Roman" panose="02020603050405020304" pitchFamily="18" charset="0"/>
                <a:sym typeface="Wingdings" pitchFamily="2" charset="2"/>
              </a:rPr>
              <a:t> </a:t>
            </a:r>
            <a:r>
              <a:rPr lang="en-US" sz="2300" b="1" dirty="0">
                <a:ea typeface="Times New Roman" panose="02020603050405020304" pitchFamily="18" charset="0"/>
              </a:rPr>
              <a:t>[to</a:t>
            </a:r>
            <a:r>
              <a:rPr lang="el-GR" sz="2300" b="1" dirty="0" err="1">
                <a:ea typeface="Cambria"/>
              </a:rPr>
              <a:t>ŋ</a:t>
            </a:r>
            <a:r>
              <a:rPr lang="en-US" sz="2300" b="1" dirty="0" err="1">
                <a:solidFill>
                  <a:srgbClr val="FF0000"/>
                </a:solidFill>
                <a:ea typeface="Times New Roman" panose="02020603050405020304" pitchFamily="18" charset="0"/>
              </a:rPr>
              <a:t>g</a:t>
            </a:r>
            <a:r>
              <a:rPr lang="en-US" sz="2300" b="1" dirty="0" err="1">
                <a:ea typeface="Times New Roman" panose="02020603050405020304" pitchFamily="18" charset="0"/>
              </a:rPr>
              <a:t>ono</a:t>
            </a:r>
            <a:r>
              <a:rPr lang="en-US" sz="2300" b="1" dirty="0">
                <a:ea typeface="Times New Roman" panose="02020603050405020304" pitchFamily="18" charset="0"/>
              </a:rPr>
              <a:t>] </a:t>
            </a:r>
            <a:r>
              <a:rPr lang="en-US" sz="2300" b="1" dirty="0">
                <a:ea typeface="Times New Roman" panose="02020603050405020304" pitchFamily="18" charset="0"/>
                <a:sym typeface="Wingdings" pitchFamily="2" charset="2"/>
              </a:rPr>
              <a:t> </a:t>
            </a:r>
            <a:r>
              <a:rPr lang="en-US" sz="2300" b="1" dirty="0">
                <a:ea typeface="Times New Roman" panose="02020603050405020304" pitchFamily="18" charset="0"/>
              </a:rPr>
              <a:t>[</a:t>
            </a:r>
            <a:r>
              <a:rPr lang="en-US" sz="2300" b="1" dirty="0" err="1">
                <a:ea typeface="Times New Roman" panose="02020603050405020304" pitchFamily="18" charset="0"/>
              </a:rPr>
              <a:t>to</a:t>
            </a:r>
            <a:r>
              <a:rPr lang="en-US" sz="2300" b="1" dirty="0" err="1">
                <a:solidFill>
                  <a:srgbClr val="FF0000"/>
                </a:solidFill>
                <a:ea typeface="Times New Roman" panose="02020603050405020304" pitchFamily="18" charset="0"/>
              </a:rPr>
              <a:t>g</a:t>
            </a:r>
            <a:r>
              <a:rPr lang="en-US" sz="2300" b="1" dirty="0" err="1">
                <a:ea typeface="Times New Roman" panose="02020603050405020304" pitchFamily="18" charset="0"/>
              </a:rPr>
              <a:t>ono</a:t>
            </a:r>
            <a:r>
              <a:rPr lang="en-US" sz="2300" b="1" dirty="0">
                <a:ea typeface="Times New Roman" panose="02020603050405020304" pitchFamily="18" charset="0"/>
              </a:rPr>
              <a:t>] </a:t>
            </a:r>
          </a:p>
          <a:p>
            <a:r>
              <a:rPr lang="el" sz="2300" b="1" dirty="0">
                <a:ea typeface="Cambria"/>
                <a:cs typeface="+mn-lt"/>
              </a:rPr>
              <a:t>δ</a:t>
            </a:r>
            <a:r>
              <a:rPr lang="el-GR" sz="2300" b="1" dirty="0">
                <a:ea typeface="Cambria"/>
                <a:cs typeface="+mn-lt"/>
              </a:rPr>
              <a:t>)</a:t>
            </a:r>
            <a:r>
              <a:rPr lang="el-GR" sz="2300" b="1" dirty="0">
                <a:ea typeface="Times New Roman" panose="02020603050405020304" pitchFamily="18" charset="0"/>
              </a:rPr>
              <a:t> /</a:t>
            </a:r>
            <a:r>
              <a:rPr lang="en-US" sz="2300" b="1" dirty="0">
                <a:ea typeface="Times New Roman" panose="02020603050405020304" pitchFamily="18" charset="0"/>
              </a:rPr>
              <a:t>ton/+/</a:t>
            </a:r>
            <a:r>
              <a:rPr lang="en-US" sz="2300" b="1" dirty="0" err="1">
                <a:solidFill>
                  <a:srgbClr val="FF0000"/>
                </a:solidFill>
                <a:ea typeface="Times New Roman" panose="02020603050405020304" pitchFamily="18" charset="0"/>
              </a:rPr>
              <a:t>k</a:t>
            </a:r>
            <a:r>
              <a:rPr lang="en-US" sz="2300" b="1" dirty="0" err="1">
                <a:ea typeface="Times New Roman" panose="02020603050405020304" pitchFamily="18" charset="0"/>
              </a:rPr>
              <a:t>ero</a:t>
            </a:r>
            <a:r>
              <a:rPr lang="en-US" sz="2300" b="1" dirty="0">
                <a:ea typeface="Times New Roman" panose="02020603050405020304" pitchFamily="18" charset="0"/>
              </a:rPr>
              <a:t>/ </a:t>
            </a:r>
            <a:r>
              <a:rPr lang="en-US" sz="2300" b="1" dirty="0">
                <a:ea typeface="Times New Roman" panose="02020603050405020304" pitchFamily="18" charset="0"/>
                <a:sym typeface="Wingdings" pitchFamily="2" charset="2"/>
              </a:rPr>
              <a:t></a:t>
            </a:r>
            <a:r>
              <a:rPr lang="en-US" sz="2300" b="1" dirty="0">
                <a:ea typeface="Times New Roman" panose="02020603050405020304" pitchFamily="18" charset="0"/>
              </a:rPr>
              <a:t> [to</a:t>
            </a:r>
            <a:r>
              <a:rPr lang="el-GR" sz="2300" b="1" kern="100" dirty="0" err="1">
                <a:ea typeface="Aptos" panose="020B0004020202020204" pitchFamily="34" charset="0"/>
                <a:cs typeface="Times New Roman" panose="02020603050405020304" pitchFamily="18" charset="0"/>
              </a:rPr>
              <a:t>ɲ</a:t>
            </a:r>
            <a:r>
              <a:rPr lang="el-GR" sz="2300" b="1" dirty="0" err="1">
                <a:solidFill>
                  <a:srgbClr val="FF0000"/>
                </a:solidFill>
                <a:ea typeface="Times New Roman" panose="02020603050405020304" pitchFamily="18" charset="0"/>
                <a:cs typeface="Calibri"/>
              </a:rPr>
              <a:t>ɟ</a:t>
            </a:r>
            <a:r>
              <a:rPr lang="en-US" sz="2300" b="1" dirty="0" err="1">
                <a:ea typeface="Times New Roman" panose="02020603050405020304" pitchFamily="18" charset="0"/>
                <a:cs typeface="Calibri"/>
              </a:rPr>
              <a:t>ero</a:t>
            </a:r>
            <a:r>
              <a:rPr lang="en-US" sz="2300" b="1" dirty="0">
                <a:ea typeface="Times New Roman" panose="02020603050405020304" pitchFamily="18" charset="0"/>
                <a:cs typeface="Calibri"/>
              </a:rPr>
              <a:t>] </a:t>
            </a:r>
            <a:r>
              <a:rPr lang="en-US" sz="2300" b="1" dirty="0">
                <a:ea typeface="Times New Roman" panose="02020603050405020304" pitchFamily="18" charset="0"/>
                <a:cs typeface="Calibri"/>
                <a:sym typeface="Wingdings" pitchFamily="2" charset="2"/>
              </a:rPr>
              <a:t> </a:t>
            </a:r>
            <a:r>
              <a:rPr lang="en-US" sz="2300" b="1" dirty="0">
                <a:ea typeface="Times New Roman" panose="02020603050405020304" pitchFamily="18" charset="0"/>
              </a:rPr>
              <a:t>[to</a:t>
            </a:r>
            <a:r>
              <a:rPr lang="el-GR" sz="2300" b="1" dirty="0" err="1">
                <a:solidFill>
                  <a:srgbClr val="FF0000"/>
                </a:solidFill>
                <a:ea typeface="Times New Roman" panose="02020603050405020304" pitchFamily="18" charset="0"/>
                <a:cs typeface="Calibri"/>
              </a:rPr>
              <a:t>ɟ</a:t>
            </a:r>
            <a:r>
              <a:rPr lang="en-US" sz="2300" b="1" dirty="0" err="1">
                <a:ea typeface="Times New Roman" panose="02020603050405020304" pitchFamily="18" charset="0"/>
                <a:cs typeface="Calibri"/>
              </a:rPr>
              <a:t>ero</a:t>
            </a:r>
            <a:r>
              <a:rPr lang="en-US" sz="2300" b="1" dirty="0">
                <a:ea typeface="Times New Roman" panose="02020603050405020304" pitchFamily="18" charset="0"/>
                <a:cs typeface="Calibri"/>
              </a:rPr>
              <a:t>] </a:t>
            </a:r>
            <a:endParaRPr lang="en-US" sz="2300" b="1" dirty="0">
              <a:ea typeface="Cambria"/>
              <a:cs typeface="+mn-lt"/>
            </a:endParaRPr>
          </a:p>
          <a:p>
            <a:r>
              <a:rPr lang="el" sz="2300" b="1" dirty="0">
                <a:ea typeface="Cambria"/>
                <a:cs typeface="+mn-lt"/>
              </a:rPr>
              <a:t>ε</a:t>
            </a:r>
            <a:r>
              <a:rPr lang="el-GR" sz="2300" b="1" dirty="0">
                <a:ea typeface="Cambria"/>
                <a:cs typeface="+mn-lt"/>
              </a:rPr>
              <a:t>)</a:t>
            </a:r>
            <a:r>
              <a:rPr lang="en-US" sz="2300" b="1" dirty="0">
                <a:ea typeface="Times New Roman" panose="02020603050405020304" pitchFamily="18" charset="0"/>
                <a:cs typeface="Times New Roman"/>
              </a:rPr>
              <a:t> /</a:t>
            </a:r>
            <a:r>
              <a:rPr lang="en-US" sz="2300" b="1" dirty="0" err="1">
                <a:ea typeface="Calibri" panose="020F0502020204030204" pitchFamily="34" charset="0"/>
              </a:rPr>
              <a:t>aɣapa</a:t>
            </a:r>
            <a:r>
              <a:rPr lang="en-US" sz="2300" b="1" dirty="0">
                <a:ea typeface="Calibri" panose="020F0502020204030204" pitchFamily="34" charset="0"/>
              </a:rPr>
              <a:t>-a/ </a:t>
            </a:r>
            <a:r>
              <a:rPr lang="en-US" sz="2300" b="1" dirty="0">
                <a:ea typeface="Calibri" panose="020F0502020204030204" pitchFamily="34" charset="0"/>
                <a:sym typeface="Wingdings" pitchFamily="2" charset="2"/>
              </a:rPr>
              <a:t></a:t>
            </a:r>
            <a:r>
              <a:rPr lang="en-US" sz="2300" b="1" dirty="0">
                <a:ea typeface="Calibri" panose="020F0502020204030204" pitchFamily="34" charset="0"/>
              </a:rPr>
              <a:t> [a</a:t>
            </a:r>
            <a:r>
              <a:rPr lang="el-GR" sz="2300" b="1" dirty="0">
                <a:ea typeface="Cambria"/>
              </a:rPr>
              <a:t>ˈ</a:t>
            </a:r>
            <a:r>
              <a:rPr lang="en-US" sz="2300" b="1" dirty="0" err="1">
                <a:ea typeface="Calibri" panose="020F0502020204030204" pitchFamily="34" charset="0"/>
              </a:rPr>
              <a:t>ɣapa</a:t>
            </a:r>
            <a:r>
              <a:rPr lang="en-US" sz="2300" b="1" dirty="0" err="1">
                <a:solidFill>
                  <a:srgbClr val="FF0000"/>
                </a:solidFill>
                <a:ea typeface="Calibri" panose="020F0502020204030204" pitchFamily="34" charset="0"/>
              </a:rPr>
              <a:t>ɣ</a:t>
            </a:r>
            <a:r>
              <a:rPr lang="en-US" sz="2300" b="1" dirty="0" err="1">
                <a:ea typeface="Calibri" panose="020F0502020204030204" pitchFamily="34" charset="0"/>
              </a:rPr>
              <a:t>a</a:t>
            </a:r>
            <a:r>
              <a:rPr lang="en-US" sz="2300" b="1" dirty="0">
                <a:ea typeface="Calibri" panose="020F0502020204030204" pitchFamily="34" charset="0"/>
              </a:rPr>
              <a:t>]</a:t>
            </a:r>
            <a:endParaRPr lang="el-GR" sz="2300" b="1" dirty="0">
              <a:ea typeface="Calibri" panose="020F0502020204030204" pitchFamily="34" charset="0"/>
            </a:endParaRPr>
          </a:p>
          <a:p>
            <a:pPr>
              <a:buClr>
                <a:srgbClr val="9E3611"/>
              </a:buClr>
            </a:pPr>
            <a:endParaRPr lang="el-GR" dirty="0"/>
          </a:p>
          <a:p>
            <a:pPr>
              <a:buClr>
                <a:srgbClr val="9E3611"/>
              </a:buClr>
            </a:pPr>
            <a:endParaRPr lang="el-GR" dirty="0">
              <a:latin typeface="Cambria"/>
              <a:ea typeface="Cambria"/>
            </a:endParaRPr>
          </a:p>
        </p:txBody>
      </p:sp>
    </p:spTree>
    <p:extLst>
      <p:ext uri="{BB962C8B-B14F-4D97-AF65-F5344CB8AC3E}">
        <p14:creationId xmlns:p14="http://schemas.microsoft.com/office/powerpoint/2010/main" val="2639998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670039" y="785191"/>
            <a:ext cx="9938865" cy="6072809"/>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/ton/ + /</a:t>
            </a:r>
            <a:r>
              <a:rPr lang="en-US" sz="2800" dirty="0">
                <a:solidFill>
                  <a:srgbClr val="FF0000"/>
                </a:solidFill>
                <a:latin typeface="Times New Roman" panose="02020603050405020304" pitchFamily="18" charset="0"/>
                <a:ea typeface="Times New Roman" panose="02020603050405020304" pitchFamily="18" charset="0"/>
              </a:rPr>
              <a:t>t</a:t>
            </a:r>
            <a:r>
              <a:rPr lang="en-US" sz="2800" dirty="0">
                <a:latin typeface="Times New Roman" panose="02020603050405020304" pitchFamily="18" charset="0"/>
                <a:ea typeface="Times New Roman" panose="02020603050405020304" pitchFamily="18" charset="0"/>
              </a:rPr>
              <a:t>opo/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ton</a:t>
            </a:r>
            <a:r>
              <a:rPr lang="en-US" sz="2800" dirty="0" err="1">
                <a:solidFill>
                  <a:srgbClr val="FF0000"/>
                </a:solidFill>
                <a:latin typeface="Times New Roman" panose="02020603050405020304" pitchFamily="18" charset="0"/>
                <a:ea typeface="Times New Roman" panose="02020603050405020304" pitchFamily="18" charset="0"/>
              </a:rPr>
              <a:t>d</a:t>
            </a:r>
            <a:r>
              <a:rPr lang="en-US" sz="2800" dirty="0" err="1">
                <a:latin typeface="Times New Roman" panose="02020603050405020304" pitchFamily="18" charset="0"/>
                <a:ea typeface="Times New Roman" panose="02020603050405020304" pitchFamily="18" charset="0"/>
              </a:rPr>
              <a:t>opo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Ηχηρό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Πρόσθιο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Οπίσθιο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898374" y="1798982"/>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4336774"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638997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670039" y="785191"/>
            <a:ext cx="9938865" cy="6072809"/>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/ton/ + /</a:t>
            </a:r>
            <a:r>
              <a:rPr lang="en-US" sz="2800" dirty="0">
                <a:solidFill>
                  <a:srgbClr val="FF0000"/>
                </a:solidFill>
                <a:latin typeface="Times New Roman" panose="02020603050405020304" pitchFamily="18" charset="0"/>
                <a:ea typeface="Times New Roman" panose="02020603050405020304" pitchFamily="18" charset="0"/>
              </a:rPr>
              <a:t>t</a:t>
            </a:r>
            <a:r>
              <a:rPr lang="en-US" sz="2800" dirty="0">
                <a:latin typeface="Times New Roman" panose="02020603050405020304" pitchFamily="18" charset="0"/>
                <a:ea typeface="Times New Roman" panose="02020603050405020304" pitchFamily="18" charset="0"/>
              </a:rPr>
              <a:t>opo/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ton</a:t>
            </a:r>
            <a:r>
              <a:rPr lang="en-US" sz="2800" dirty="0" err="1">
                <a:solidFill>
                  <a:srgbClr val="FF0000"/>
                </a:solidFill>
                <a:latin typeface="Times New Roman" panose="02020603050405020304" pitchFamily="18" charset="0"/>
                <a:ea typeface="Times New Roman" panose="02020603050405020304" pitchFamily="18" charset="0"/>
              </a:rPr>
              <a:t>d</a:t>
            </a:r>
            <a:r>
              <a:rPr lang="en-US" sz="2800" dirty="0" err="1">
                <a:latin typeface="Times New Roman" panose="02020603050405020304" pitchFamily="18" charset="0"/>
                <a:ea typeface="Times New Roman" panose="02020603050405020304" pitchFamily="18" charset="0"/>
              </a:rPr>
              <a:t>opo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Β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Ηχηρό		    </a:t>
            </a:r>
            <a:r>
              <a:rPr lang="en-US" sz="2700" dirty="0">
                <a:latin typeface="Times New Roman" panose="02020603050405020304" pitchFamily="18" charset="0"/>
                <a:ea typeface="Times New Roman" panose="02020603050405020304" pitchFamily="18" charset="0"/>
                <a:sym typeface="Wingdings" pitchFamily="2" charset="2"/>
              </a:rPr>
              <a:t></a:t>
            </a:r>
            <a:r>
              <a:rPr lang="el-GR" sz="2700" dirty="0">
                <a:latin typeface="Times New Roman" panose="02020603050405020304" pitchFamily="18" charset="0"/>
                <a:ea typeface="Times New Roman" panose="02020603050405020304" pitchFamily="18" charset="0"/>
              </a:rPr>
              <a:t>  [+ Ηχηρό]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Πρόσθιο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Οπίσθιο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898374" y="1798982"/>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4336774"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15653751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670039" y="785191"/>
            <a:ext cx="9938865" cy="6072809"/>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/ton/ + /</a:t>
            </a:r>
            <a:r>
              <a:rPr lang="en-US" sz="2800" dirty="0">
                <a:solidFill>
                  <a:srgbClr val="FF0000"/>
                </a:solidFill>
                <a:latin typeface="Times New Roman" panose="02020603050405020304" pitchFamily="18" charset="0"/>
                <a:ea typeface="Times New Roman" panose="02020603050405020304" pitchFamily="18" charset="0"/>
              </a:rPr>
              <a:t>t</a:t>
            </a:r>
            <a:r>
              <a:rPr lang="en-US" sz="2800" dirty="0">
                <a:latin typeface="Times New Roman" panose="02020603050405020304" pitchFamily="18" charset="0"/>
                <a:ea typeface="Times New Roman" panose="02020603050405020304" pitchFamily="18" charset="0"/>
              </a:rPr>
              <a:t>opo/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ton</a:t>
            </a:r>
            <a:r>
              <a:rPr lang="en-US" sz="2800" dirty="0" err="1">
                <a:solidFill>
                  <a:srgbClr val="FF0000"/>
                </a:solidFill>
                <a:latin typeface="Times New Roman" panose="02020603050405020304" pitchFamily="18" charset="0"/>
                <a:ea typeface="Times New Roman" panose="02020603050405020304" pitchFamily="18" charset="0"/>
              </a:rPr>
              <a:t>d</a:t>
            </a:r>
            <a:r>
              <a:rPr lang="en-US" sz="2800" dirty="0" err="1">
                <a:latin typeface="Times New Roman" panose="02020603050405020304" pitchFamily="18" charset="0"/>
                <a:ea typeface="Times New Roman" panose="02020603050405020304" pitchFamily="18" charset="0"/>
              </a:rPr>
              <a:t>opo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Β              /    Γ</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 Συλλαβικό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 Συμφωνικό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Αντηχητικό				+ Αντηχητικό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Ρινικό					</a:t>
            </a:r>
            <a:r>
              <a:rPr lang="el-GR" sz="2700" dirty="0">
                <a:solidFill>
                  <a:srgbClr val="FF0000"/>
                </a:solidFill>
                <a:latin typeface="Times New Roman" panose="02020603050405020304" pitchFamily="18" charset="0"/>
                <a:ea typeface="Times New Roman" panose="02020603050405020304" pitchFamily="18" charset="0"/>
              </a:rPr>
              <a:t>+ Ρινικό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 Πλευρικό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Ηχηρό		    </a:t>
            </a:r>
            <a:r>
              <a:rPr lang="en-US" sz="2700" dirty="0">
                <a:latin typeface="Times New Roman" panose="02020603050405020304" pitchFamily="18" charset="0"/>
                <a:ea typeface="Times New Roman" panose="02020603050405020304" pitchFamily="18" charset="0"/>
                <a:sym typeface="Wingdings" pitchFamily="2" charset="2"/>
              </a:rPr>
              <a:t></a:t>
            </a:r>
            <a:r>
              <a:rPr lang="el-GR" sz="2700" dirty="0">
                <a:latin typeface="Times New Roman" panose="02020603050405020304" pitchFamily="18" charset="0"/>
                <a:ea typeface="Times New Roman" panose="02020603050405020304" pitchFamily="18" charset="0"/>
              </a:rPr>
              <a:t>[+ Ηχηρό]	</a:t>
            </a:r>
            <a:r>
              <a:rPr lang="el-GR" sz="2700" dirty="0">
                <a:solidFill>
                  <a:srgbClr val="FF0000"/>
                </a:solidFill>
                <a:latin typeface="Times New Roman" panose="02020603050405020304" pitchFamily="18" charset="0"/>
                <a:ea typeface="Times New Roman" panose="02020603050405020304" pitchFamily="18" charset="0"/>
              </a:rPr>
              <a:t>+ Ηχηρό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 Εξακολουθητικό</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 Τραχύ</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Πρόσθιο					+ Πρόσθιο</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endParaRPr lang="el-GR" sz="27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Οπίσθιο					- Οπίσθιο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898374" y="1798982"/>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Αριστερή αγκύλη 6">
            <a:extLst>
              <a:ext uri="{FF2B5EF4-FFF2-40B4-BE49-F238E27FC236}">
                <a16:creationId xmlns:a16="http://schemas.microsoft.com/office/drawing/2014/main" id="{3DC0757F-54FD-47B4-0F5B-2C25E73D2075}"/>
              </a:ext>
            </a:extLst>
          </p:cNvPr>
          <p:cNvSpPr/>
          <p:nvPr/>
        </p:nvSpPr>
        <p:spPr>
          <a:xfrm>
            <a:off x="7167772" y="1798980"/>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8" name="Δεξιά αγκύλη 7">
            <a:extLst>
              <a:ext uri="{FF2B5EF4-FFF2-40B4-BE49-F238E27FC236}">
                <a16:creationId xmlns:a16="http://schemas.microsoft.com/office/drawing/2014/main" id="{B865D8D1-D993-ADD1-5D48-CEFB3725ED00}"/>
              </a:ext>
            </a:extLst>
          </p:cNvPr>
          <p:cNvSpPr/>
          <p:nvPr/>
        </p:nvSpPr>
        <p:spPr>
          <a:xfrm>
            <a:off x="9448800"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4336774"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1" name="Ευθεία γραμμή σύνδεσης 10">
            <a:extLst>
              <a:ext uri="{FF2B5EF4-FFF2-40B4-BE49-F238E27FC236}">
                <a16:creationId xmlns:a16="http://schemas.microsoft.com/office/drawing/2014/main" id="{F4952C6F-D098-DC9B-6B7E-918E3E1C501D}"/>
              </a:ext>
            </a:extLst>
          </p:cNvPr>
          <p:cNvCxnSpPr/>
          <p:nvPr/>
        </p:nvCxnSpPr>
        <p:spPr>
          <a:xfrm flipH="1">
            <a:off x="6539948" y="1798980"/>
            <a:ext cx="516835" cy="4989443"/>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945A3B55-923A-B8A1-793C-0FB89621E715}"/>
              </a:ext>
            </a:extLst>
          </p:cNvPr>
          <p:cNvCxnSpPr/>
          <p:nvPr/>
        </p:nvCxnSpPr>
        <p:spPr>
          <a:xfrm>
            <a:off x="10137913" y="6619461"/>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10432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670039" y="785191"/>
            <a:ext cx="9938865" cy="6072809"/>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a:t>
            </a:r>
            <a:r>
              <a:rPr lang="en-US" sz="2800" dirty="0">
                <a:solidFill>
                  <a:srgbClr val="C00000"/>
                </a:solidFill>
                <a:latin typeface="Times New Roman" panose="02020603050405020304" pitchFamily="18" charset="0"/>
                <a:ea typeface="Times New Roman" panose="02020603050405020304" pitchFamily="18" charset="0"/>
              </a:rPr>
              <a:t>n</a:t>
            </a: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pono</a:t>
            </a:r>
            <a:r>
              <a:rPr lang="en-US"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a:t>
            </a:r>
            <a:r>
              <a:rPr lang="en-US" sz="2800" dirty="0" err="1">
                <a:solidFill>
                  <a:srgbClr val="C00000"/>
                </a:solidFill>
                <a:latin typeface="Times New Roman" panose="02020603050405020304" pitchFamily="18" charset="0"/>
                <a:ea typeface="Times New Roman" panose="02020603050405020304" pitchFamily="18" charset="0"/>
              </a:rPr>
              <a:t>m</a:t>
            </a:r>
            <a:r>
              <a:rPr lang="en-US" sz="2800" dirty="0" err="1">
                <a:latin typeface="Times New Roman" panose="02020603050405020304" pitchFamily="18" charset="0"/>
                <a:ea typeface="Times New Roman" panose="02020603050405020304" pitchFamily="18" charset="0"/>
              </a:rPr>
              <a:t>bono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Ηχηρό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Πρόσθιο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Οπίσθιο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898374" y="1798982"/>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4336774"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1027266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670039" y="785191"/>
            <a:ext cx="9938865" cy="6072809"/>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a:t>
            </a:r>
            <a:r>
              <a:rPr lang="en-US" sz="2800" dirty="0">
                <a:solidFill>
                  <a:srgbClr val="C00000"/>
                </a:solidFill>
                <a:latin typeface="Times New Roman" panose="02020603050405020304" pitchFamily="18" charset="0"/>
                <a:ea typeface="Times New Roman" panose="02020603050405020304" pitchFamily="18" charset="0"/>
              </a:rPr>
              <a:t>n</a:t>
            </a: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pono</a:t>
            </a:r>
            <a:r>
              <a:rPr lang="en-US"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a:t>
            </a:r>
            <a:r>
              <a:rPr lang="en-US" sz="2800" dirty="0" err="1">
                <a:solidFill>
                  <a:srgbClr val="C00000"/>
                </a:solidFill>
                <a:latin typeface="Times New Roman" panose="02020603050405020304" pitchFamily="18" charset="0"/>
                <a:ea typeface="Times New Roman" panose="02020603050405020304" pitchFamily="18" charset="0"/>
              </a:rPr>
              <a:t>m</a:t>
            </a:r>
            <a:r>
              <a:rPr lang="en-US" sz="2800" dirty="0" err="1">
                <a:latin typeface="Times New Roman" panose="02020603050405020304" pitchFamily="18" charset="0"/>
                <a:ea typeface="Times New Roman" panose="02020603050405020304" pitchFamily="18" charset="0"/>
              </a:rPr>
              <a:t>bono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B</a:t>
            </a:r>
            <a:r>
              <a:rPr lang="el-GR" sz="28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Ηχηρό		    </a:t>
            </a:r>
            <a:r>
              <a:rPr lang="en-US" sz="2700" dirty="0">
                <a:latin typeface="Times New Roman" panose="02020603050405020304" pitchFamily="18" charset="0"/>
                <a:ea typeface="Times New Roman" panose="02020603050405020304" pitchFamily="18" charset="0"/>
                <a:sym typeface="Wingdings" pitchFamily="2" charset="2"/>
              </a:rPr>
              <a:t></a:t>
            </a: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Πρόσθιο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Οπίσθιο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898374" y="1798982"/>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4336774"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3036376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Ευθεία γραμμή σύνδεσης 3">
            <a:extLst>
              <a:ext uri="{FF2B5EF4-FFF2-40B4-BE49-F238E27FC236}">
                <a16:creationId xmlns:a16="http://schemas.microsoft.com/office/drawing/2014/main" id="{2468F1F7-90A6-73D0-4EB9-9C02F5F67708}"/>
              </a:ext>
            </a:extLst>
          </p:cNvPr>
          <p:cNvCxnSpPr/>
          <p:nvPr/>
        </p:nvCxnSpPr>
        <p:spPr>
          <a:xfrm flipH="1">
            <a:off x="7171347" y="1798979"/>
            <a:ext cx="516835" cy="4989443"/>
          </a:xfrm>
          <a:prstGeom prst="line">
            <a:avLst/>
          </a:prstGeom>
          <a:ln w="28575"/>
        </p:spPr>
        <p:style>
          <a:lnRef idx="1">
            <a:schemeClr val="dk1"/>
          </a:lnRef>
          <a:fillRef idx="0">
            <a:schemeClr val="dk1"/>
          </a:fillRef>
          <a:effectRef idx="0">
            <a:schemeClr val="dk1"/>
          </a:effectRef>
          <a:fontRef idx="minor">
            <a:schemeClr val="tx1"/>
          </a:fontRef>
        </p:style>
      </p:cxnSp>
      <p:sp>
        <p:nvSpPr>
          <p:cNvPr id="5" name="Θέση περιεχομένου 2">
            <a:extLst>
              <a:ext uri="{FF2B5EF4-FFF2-40B4-BE49-F238E27FC236}">
                <a16:creationId xmlns:a16="http://schemas.microsoft.com/office/drawing/2014/main" id="{819EA4B8-0B3A-B38C-AD1F-A800BD0A81AA}"/>
              </a:ext>
            </a:extLst>
          </p:cNvPr>
          <p:cNvSpPr txBox="1">
            <a:spLocks/>
          </p:cNvSpPr>
          <p:nvPr/>
        </p:nvSpPr>
        <p:spPr>
          <a:xfrm>
            <a:off x="1189384" y="846666"/>
            <a:ext cx="9932768" cy="6011333"/>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just">
              <a:lnSpc>
                <a:spcPct val="100000"/>
              </a:lnSpc>
              <a:spcBef>
                <a:spcPts val="0"/>
              </a:spcBef>
              <a:buFont typeface="Wingdings" pitchFamily="2" charset="2"/>
              <a:buNone/>
            </a:pP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a:t>
            </a:r>
            <a:r>
              <a:rPr lang="en-US" sz="2800" dirty="0">
                <a:solidFill>
                  <a:srgbClr val="C00000"/>
                </a:solidFill>
                <a:latin typeface="Times New Roman" panose="02020603050405020304" pitchFamily="18" charset="0"/>
                <a:ea typeface="Times New Roman" panose="02020603050405020304" pitchFamily="18" charset="0"/>
              </a:rPr>
              <a:t>n</a:t>
            </a:r>
            <a:r>
              <a:rPr lang="en-US" sz="2800" dirty="0">
                <a:latin typeface="Times New Roman" panose="02020603050405020304" pitchFamily="18" charset="0"/>
                <a:ea typeface="Times New Roman" panose="02020603050405020304" pitchFamily="18" charset="0"/>
              </a:rPr>
              <a:t>/ + /pono/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a:t>
            </a:r>
            <a:r>
              <a:rPr lang="en-US" sz="2800" dirty="0" err="1">
                <a:solidFill>
                  <a:srgbClr val="C00000"/>
                </a:solidFill>
                <a:latin typeface="Times New Roman" panose="02020603050405020304" pitchFamily="18" charset="0"/>
                <a:ea typeface="Times New Roman" panose="02020603050405020304" pitchFamily="18" charset="0"/>
              </a:rPr>
              <a:t>m</a:t>
            </a:r>
            <a:r>
              <a:rPr lang="en-US" sz="2800" dirty="0" err="1">
                <a:latin typeface="Times New Roman" panose="02020603050405020304" pitchFamily="18" charset="0"/>
                <a:ea typeface="Times New Roman" panose="02020603050405020304" pitchFamily="18" charset="0"/>
              </a:rPr>
              <a:t>bono</a:t>
            </a:r>
            <a:r>
              <a:rPr lang="en-US" sz="2800" dirty="0">
                <a:latin typeface="Times New Roman" panose="02020603050405020304" pitchFamily="18" charset="0"/>
                <a:ea typeface="Times New Roman" panose="02020603050405020304" pitchFamily="18" charset="0"/>
              </a:rPr>
              <a:t>]</a:t>
            </a:r>
          </a:p>
          <a:p>
            <a:pPr marL="0" indent="0" algn="just">
              <a:lnSpc>
                <a:spcPct val="100000"/>
              </a:lnSpc>
              <a:spcBef>
                <a:spcPts val="0"/>
              </a:spcBef>
              <a:buFont typeface="Wingdings" pitchFamily="2" charset="2"/>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Font typeface="Wingdings" pitchFamily="2" charset="2"/>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B</a:t>
            </a:r>
            <a:r>
              <a:rPr lang="el-GR" sz="28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Αντηχητικό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a:t>
            </a:r>
            <a:r>
              <a:rPr lang="el-GR" sz="2700" dirty="0">
                <a:latin typeface="Times New Roman" panose="02020603050405020304" pitchFamily="18" charset="0"/>
                <a:ea typeface="Times New Roman" panose="02020603050405020304" pitchFamily="18" charset="0"/>
              </a:rPr>
              <a:t> Ηχηρό		   </a:t>
            </a:r>
            <a:r>
              <a:rPr lang="en-US" sz="2700" dirty="0">
                <a:latin typeface="Times New Roman" panose="02020603050405020304" pitchFamily="18" charset="0"/>
                <a:ea typeface="Times New Roman" panose="02020603050405020304" pitchFamily="18" charset="0"/>
                <a:sym typeface="Wingdings" pitchFamily="2" charset="2"/>
              </a:rPr>
              <a:t></a:t>
            </a: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Πρόσθιο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Κορωνιδικό</a:t>
            </a: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Font typeface="Wingdings" pitchFamily="2" charset="2"/>
              <a:buNone/>
            </a:pPr>
            <a:r>
              <a:rPr lang="el-GR" sz="2700" dirty="0">
                <a:latin typeface="Times New Roman" panose="02020603050405020304" pitchFamily="18" charset="0"/>
                <a:ea typeface="Times New Roman" panose="02020603050405020304" pitchFamily="18" charset="0"/>
              </a:rPr>
              <a:t>   - Οπίσθιο					</a:t>
            </a:r>
          </a:p>
          <a:p>
            <a:pPr marL="0" indent="0" algn="just">
              <a:lnSpc>
                <a:spcPct val="100000"/>
              </a:lnSpc>
              <a:spcBef>
                <a:spcPts val="0"/>
              </a:spcBef>
              <a:buFont typeface="Wingdings" pitchFamily="2" charset="2"/>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endParaRPr lang="el-GR" sz="2800" dirty="0">
              <a:latin typeface="Times New Roman" panose="02020603050405020304" pitchFamily="18" charset="0"/>
              <a:ea typeface="Times New Roman" panose="02020603050405020304" pitchFamily="18" charset="0"/>
            </a:endParaRPr>
          </a:p>
        </p:txBody>
      </p:sp>
      <p:sp>
        <p:nvSpPr>
          <p:cNvPr id="6" name="Τίτλος 1">
            <a:extLst>
              <a:ext uri="{FF2B5EF4-FFF2-40B4-BE49-F238E27FC236}">
                <a16:creationId xmlns:a16="http://schemas.microsoft.com/office/drawing/2014/main" id="{B5D31225-5597-D667-7F96-B23B934B36AF}"/>
              </a:ext>
            </a:extLst>
          </p:cNvPr>
          <p:cNvSpPr>
            <a:spLocks noGrp="1"/>
          </p:cNvSpPr>
          <p:nvPr>
            <p:ph type="title"/>
          </p:nvPr>
        </p:nvSpPr>
        <p:spPr>
          <a:xfrm>
            <a:off x="1069848" y="139148"/>
            <a:ext cx="10058400" cy="785191"/>
          </a:xfrm>
        </p:spPr>
        <p:txBody>
          <a:bodyPr>
            <a:normAutofit fontScale="90000"/>
          </a:bodyPr>
          <a:lstStyle/>
          <a:p>
            <a:pPr algn="ctr"/>
            <a:r>
              <a:rPr lang="el-GR" sz="4000" dirty="0"/>
              <a:t>ΑΝΑΠΑΡΑΣΤΑΣΗ ΦΩΝΟΛΟΓΙΚΩΝ ΦΑΙΝΟΜΕΝΩΝ</a:t>
            </a:r>
          </a:p>
        </p:txBody>
      </p:sp>
      <p:sp>
        <p:nvSpPr>
          <p:cNvPr id="7" name="Δεξιά αγκύλη 6">
            <a:extLst>
              <a:ext uri="{FF2B5EF4-FFF2-40B4-BE49-F238E27FC236}">
                <a16:creationId xmlns:a16="http://schemas.microsoft.com/office/drawing/2014/main" id="{56CB0F7F-CFD4-8EAE-AC53-CCDF24F152BC}"/>
              </a:ext>
            </a:extLst>
          </p:cNvPr>
          <p:cNvSpPr/>
          <p:nvPr/>
        </p:nvSpPr>
        <p:spPr>
          <a:xfrm>
            <a:off x="3745476" y="179898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8" name="Δεξιά αγκύλη 7">
            <a:extLst>
              <a:ext uri="{FF2B5EF4-FFF2-40B4-BE49-F238E27FC236}">
                <a16:creationId xmlns:a16="http://schemas.microsoft.com/office/drawing/2014/main" id="{4E248566-19FF-4D86-D81C-6D5F72019F37}"/>
              </a:ext>
            </a:extLst>
          </p:cNvPr>
          <p:cNvSpPr/>
          <p:nvPr/>
        </p:nvSpPr>
        <p:spPr>
          <a:xfrm>
            <a:off x="11481760" y="1784150"/>
            <a:ext cx="327992" cy="4989443"/>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Αριστερή αγκύλη 8">
            <a:extLst>
              <a:ext uri="{FF2B5EF4-FFF2-40B4-BE49-F238E27FC236}">
                <a16:creationId xmlns:a16="http://schemas.microsoft.com/office/drawing/2014/main" id="{B4F7A646-87CA-7B16-C36E-C00FEBF7F42D}"/>
              </a:ext>
            </a:extLst>
          </p:cNvPr>
          <p:cNvSpPr/>
          <p:nvPr/>
        </p:nvSpPr>
        <p:spPr>
          <a:xfrm>
            <a:off x="1364974" y="1798978"/>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0" name="Αριστερή αγκύλη 9">
            <a:extLst>
              <a:ext uri="{FF2B5EF4-FFF2-40B4-BE49-F238E27FC236}">
                <a16:creationId xmlns:a16="http://schemas.microsoft.com/office/drawing/2014/main" id="{6F333843-4736-9578-C354-90F6A8E5000C}"/>
              </a:ext>
            </a:extLst>
          </p:cNvPr>
          <p:cNvSpPr/>
          <p:nvPr/>
        </p:nvSpPr>
        <p:spPr>
          <a:xfrm>
            <a:off x="9035630" y="1699483"/>
            <a:ext cx="278296" cy="498944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2" name="TextBox 11">
            <a:extLst>
              <a:ext uri="{FF2B5EF4-FFF2-40B4-BE49-F238E27FC236}">
                <a16:creationId xmlns:a16="http://schemas.microsoft.com/office/drawing/2014/main" id="{11EA0C1F-15E8-CD4A-1D18-3D7A5B634458}"/>
              </a:ext>
            </a:extLst>
          </p:cNvPr>
          <p:cNvSpPr txBox="1"/>
          <p:nvPr/>
        </p:nvSpPr>
        <p:spPr>
          <a:xfrm>
            <a:off x="9313926" y="1798978"/>
            <a:ext cx="2495826" cy="5816977"/>
          </a:xfrm>
          <a:prstGeom prst="rect">
            <a:avLst/>
          </a:prstGeom>
          <a:noFill/>
        </p:spPr>
        <p:txBody>
          <a:bodyPr wrap="square">
            <a:spAutoFit/>
          </a:bodyPr>
          <a:lstStyle/>
          <a:p>
            <a:pPr marL="342900" indent="-342900" algn="just">
              <a:lnSpc>
                <a:spcPct val="100000"/>
              </a:lnSpc>
              <a:spcBef>
                <a:spcPts val="0"/>
              </a:spcBef>
              <a:buFontTx/>
              <a:buChar char="-"/>
            </a:pPr>
            <a:r>
              <a:rPr lang="el-GR" sz="2400" dirty="0">
                <a:latin typeface="Times New Roman" panose="02020603050405020304" pitchFamily="18" charset="0"/>
                <a:ea typeface="Times New Roman" panose="02020603050405020304" pitchFamily="18" charset="0"/>
              </a:rPr>
              <a:t>Συλλαβικό	 </a:t>
            </a:r>
          </a:p>
          <a:p>
            <a:pPr algn="just">
              <a:lnSpc>
                <a:spcPct val="100000"/>
              </a:lnSpc>
              <a:spcBef>
                <a:spcPts val="0"/>
              </a:spcBef>
            </a:pPr>
            <a:r>
              <a:rPr lang="el-GR" sz="2400" dirty="0">
                <a:latin typeface="Times New Roman" panose="02020603050405020304" pitchFamily="18" charset="0"/>
                <a:ea typeface="Times New Roman" panose="02020603050405020304" pitchFamily="18" charset="0"/>
              </a:rPr>
              <a:t>+ Συμφωνικό	    </a:t>
            </a:r>
          </a:p>
          <a:p>
            <a:pPr algn="just">
              <a:lnSpc>
                <a:spcPct val="100000"/>
              </a:lnSpc>
              <a:spcBef>
                <a:spcPts val="0"/>
              </a:spcBef>
            </a:pPr>
            <a:r>
              <a:rPr lang="el-GR" sz="2400" dirty="0">
                <a:latin typeface="Times New Roman" panose="02020603050405020304" pitchFamily="18" charset="0"/>
                <a:ea typeface="Times New Roman" panose="02020603050405020304" pitchFamily="18" charset="0"/>
              </a:rPr>
              <a:t>- Αντηχητικό</a:t>
            </a:r>
          </a:p>
          <a:p>
            <a:pPr algn="just">
              <a:lnSpc>
                <a:spcPct val="100000"/>
              </a:lnSpc>
              <a:spcBef>
                <a:spcPts val="0"/>
              </a:spcBef>
            </a:pPr>
            <a:r>
              <a:rPr lang="en-US" sz="2400" dirty="0">
                <a:latin typeface="Times New Roman" panose="02020603050405020304" pitchFamily="18" charset="0"/>
                <a:ea typeface="Times New Roman" panose="02020603050405020304" pitchFamily="18" charset="0"/>
              </a:rPr>
              <a:t>-</a:t>
            </a:r>
            <a:r>
              <a:rPr lang="el-GR" sz="24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 - </a:t>
            </a:r>
            <a:r>
              <a:rPr lang="el-GR" sz="2400" dirty="0" err="1">
                <a:latin typeface="Times New Roman" panose="02020603050405020304" pitchFamily="18" charset="0"/>
                <a:ea typeface="Times New Roman" panose="02020603050405020304" pitchFamily="18" charset="0"/>
              </a:rPr>
              <a:t>Βρ</a:t>
            </a:r>
            <a:r>
              <a:rPr lang="el-GR" sz="2400" dirty="0">
                <a:latin typeface="Times New Roman" panose="02020603050405020304" pitchFamily="18" charset="0"/>
                <a:ea typeface="Times New Roman" panose="02020603050405020304" pitchFamily="18" charset="0"/>
              </a:rPr>
              <a:t>. Άφεση	               </a:t>
            </a:r>
          </a:p>
          <a:p>
            <a:pPr algn="just"/>
            <a:r>
              <a:rPr lang="el-GR" sz="2400" dirty="0">
                <a:latin typeface="Times New Roman" panose="02020603050405020304" pitchFamily="18" charset="0"/>
                <a:ea typeface="Times New Roman" panose="02020603050405020304" pitchFamily="18" charset="0"/>
              </a:rPr>
              <a:t>-</a:t>
            </a:r>
            <a:r>
              <a:rPr lang="el-GR" sz="2400" dirty="0" err="1">
                <a:latin typeface="Times New Roman" panose="02020603050405020304" pitchFamily="18" charset="0"/>
                <a:ea typeface="Times New Roman" panose="02020603050405020304" pitchFamily="18" charset="0"/>
              </a:rPr>
              <a:t>Εξακολουθητικ</a:t>
            </a:r>
            <a:r>
              <a:rPr lang="en-US" sz="2400" dirty="0" err="1">
                <a:latin typeface="Times New Roman" panose="02020603050405020304" pitchFamily="18" charset="0"/>
                <a:ea typeface="Times New Roman" panose="02020603050405020304" pitchFamily="18" charset="0"/>
              </a:rPr>
              <a:t>ό</a:t>
            </a:r>
            <a:r>
              <a:rPr lang="el-GR" sz="2400" dirty="0">
                <a:latin typeface="Times New Roman" panose="02020603050405020304" pitchFamily="18" charset="0"/>
                <a:ea typeface="Times New Roman" panose="02020603050405020304" pitchFamily="18" charset="0"/>
              </a:rPr>
              <a:t>  - Τραχύ 	</a:t>
            </a:r>
          </a:p>
          <a:p>
            <a:pPr algn="just"/>
            <a:r>
              <a:rPr lang="el-GR" sz="2400" dirty="0">
                <a:latin typeface="Times New Roman" panose="02020603050405020304" pitchFamily="18" charset="0"/>
                <a:ea typeface="Times New Roman" panose="02020603050405020304" pitchFamily="18" charset="0"/>
              </a:rPr>
              <a:t>+ Πρόσθιο 	</a:t>
            </a:r>
          </a:p>
          <a:p>
            <a:pPr algn="just"/>
            <a:r>
              <a:rPr lang="el-GR" sz="2400" dirty="0">
                <a:solidFill>
                  <a:srgbClr val="FF0000"/>
                </a:solidFill>
                <a:latin typeface="Times New Roman" panose="02020603050405020304" pitchFamily="18" charset="0"/>
                <a:ea typeface="Times New Roman" panose="02020603050405020304" pitchFamily="18" charset="0"/>
              </a:rPr>
              <a:t>- </a:t>
            </a:r>
            <a:r>
              <a:rPr lang="el-GR" sz="2400" dirty="0" err="1">
                <a:solidFill>
                  <a:srgbClr val="FF0000"/>
                </a:solidFill>
                <a:latin typeface="Times New Roman" panose="02020603050405020304" pitchFamily="18" charset="0"/>
                <a:ea typeface="Times New Roman" panose="02020603050405020304" pitchFamily="18" charset="0"/>
              </a:rPr>
              <a:t>Κορωνιδικό</a:t>
            </a:r>
            <a:r>
              <a:rPr lang="el-GR" sz="2400" dirty="0">
                <a:solidFill>
                  <a:srgbClr val="FF0000"/>
                </a:solidFill>
                <a:latin typeface="Times New Roman" panose="02020603050405020304" pitchFamily="18" charset="0"/>
                <a:ea typeface="Times New Roman" panose="02020603050405020304" pitchFamily="18" charset="0"/>
              </a:rPr>
              <a:t>	</a:t>
            </a:r>
          </a:p>
          <a:p>
            <a:pPr algn="just"/>
            <a:r>
              <a:rPr lang="el-GR" sz="2400" dirty="0">
                <a:latin typeface="Times New Roman" panose="02020603050405020304" pitchFamily="18" charset="0"/>
                <a:ea typeface="Times New Roman" panose="02020603050405020304" pitchFamily="18" charset="0"/>
              </a:rPr>
              <a:t>- Οπίσθιο</a:t>
            </a:r>
          </a:p>
          <a:p>
            <a:pPr marL="0" indent="0" algn="just">
              <a:lnSpc>
                <a:spcPct val="100000"/>
              </a:lnSpc>
              <a:spcBef>
                <a:spcPts val="0"/>
              </a:spcBef>
              <a:buNone/>
            </a:pPr>
            <a:r>
              <a:rPr lang="el-GR" sz="24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l-GR" sz="2400" dirty="0">
                <a:solidFill>
                  <a:srgbClr val="FF0000"/>
                </a:solidFill>
                <a:latin typeface="Times New Roman" panose="02020603050405020304" pitchFamily="18" charset="0"/>
                <a:ea typeface="Times New Roman" panose="02020603050405020304" pitchFamily="18" charset="0"/>
              </a:rPr>
              <a:t>	</a:t>
            </a:r>
            <a:endParaRPr lang="el-GR" sz="2000" dirty="0">
              <a:latin typeface="Times New Roman" panose="02020603050405020304" pitchFamily="18" charset="0"/>
            </a:endParaRPr>
          </a:p>
          <a:p>
            <a:pPr marL="342900" indent="-342900" algn="just">
              <a:lnSpc>
                <a:spcPct val="100000"/>
              </a:lnSpc>
              <a:spcBef>
                <a:spcPts val="0"/>
              </a:spcBef>
              <a:buFontTx/>
              <a:buChar char="-"/>
            </a:pPr>
            <a:endParaRPr lang="el-GR" sz="2000" dirty="0">
              <a:latin typeface="Times New Roman" panose="02020603050405020304" pitchFamily="18" charset="0"/>
            </a:endParaRPr>
          </a:p>
          <a:p>
            <a:pPr marL="342900" indent="-342900" algn="just">
              <a:lnSpc>
                <a:spcPct val="100000"/>
              </a:lnSpc>
              <a:spcBef>
                <a:spcPts val="0"/>
              </a:spcBef>
              <a:buFontTx/>
              <a:buChar char="-"/>
            </a:pPr>
            <a:endParaRPr lang="el-GR" sz="2000" dirty="0">
              <a:latin typeface="Times New Roman" panose="02020603050405020304" pitchFamily="18" charset="0"/>
            </a:endParaRPr>
          </a:p>
          <a:p>
            <a:pPr marL="342900" indent="-342900" algn="just">
              <a:lnSpc>
                <a:spcPct val="100000"/>
              </a:lnSpc>
              <a:spcBef>
                <a:spcPts val="0"/>
              </a:spcBef>
              <a:buFontTx/>
              <a:buChar char="-"/>
            </a:pPr>
            <a:endParaRPr lang="el-GR" sz="2000" dirty="0"/>
          </a:p>
        </p:txBody>
      </p:sp>
      <p:cxnSp>
        <p:nvCxnSpPr>
          <p:cNvPr id="13" name="Ευθεία γραμμή σύνδεσης 12">
            <a:extLst>
              <a:ext uri="{FF2B5EF4-FFF2-40B4-BE49-F238E27FC236}">
                <a16:creationId xmlns:a16="http://schemas.microsoft.com/office/drawing/2014/main" id="{EFA7E761-0739-7CA1-200E-B3FE3C09B5E4}"/>
              </a:ext>
            </a:extLst>
          </p:cNvPr>
          <p:cNvCxnSpPr/>
          <p:nvPr/>
        </p:nvCxnSpPr>
        <p:spPr>
          <a:xfrm>
            <a:off x="7767246" y="6526328"/>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246478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824948" y="785191"/>
            <a:ext cx="11290851" cy="6072809"/>
          </a:xfrm>
        </p:spPr>
        <p:txBody>
          <a:bodyPr>
            <a:noAutofit/>
          </a:bodyPr>
          <a:lstStyle/>
          <a:p>
            <a:pPr marL="0" indent="0" algn="ctr">
              <a:lnSpc>
                <a:spcPct val="100000"/>
              </a:lnSpc>
              <a:spcBef>
                <a:spcPts val="0"/>
              </a:spcBef>
              <a:buNone/>
            </a:pPr>
            <a:r>
              <a:rPr lang="en-US" sz="2800" b="1" dirty="0">
                <a:latin typeface="Times New Roman" panose="02020603050405020304" pitchFamily="18" charset="0"/>
                <a:ea typeface="Times New Roman" panose="02020603050405020304" pitchFamily="18" charset="0"/>
              </a:rPr>
              <a:t>E</a:t>
            </a:r>
            <a:r>
              <a:rPr lang="el-GR" sz="2800" b="1" dirty="0" err="1">
                <a:latin typeface="Times New Roman" panose="02020603050405020304" pitchFamily="18" charset="0"/>
                <a:ea typeface="Times New Roman" panose="02020603050405020304" pitchFamily="18" charset="0"/>
              </a:rPr>
              <a:t>μμένουσα</a:t>
            </a:r>
            <a:r>
              <a:rPr lang="el-GR" sz="2800" b="1" dirty="0">
                <a:latin typeface="Times New Roman" panose="02020603050405020304" pitchFamily="18" charset="0"/>
                <a:ea typeface="Times New Roman" panose="02020603050405020304" pitchFamily="18" charset="0"/>
              </a:rPr>
              <a:t> μερική αφομοίωση των άηχων κλειστών συμφώνων</a:t>
            </a:r>
          </a:p>
          <a:p>
            <a:pPr marL="0" indent="0" algn="ctr">
              <a:lnSpc>
                <a:spcPct val="100000"/>
              </a:lnSpc>
              <a:spcBef>
                <a:spcPts val="0"/>
              </a:spcBef>
              <a:buNone/>
            </a:pPr>
            <a:r>
              <a:rPr lang="el-GR"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rPr>
              <a:t>/ton/+/</a:t>
            </a:r>
            <a:r>
              <a:rPr lang="en-US" dirty="0" err="1">
                <a:solidFill>
                  <a:srgbClr val="FF0000"/>
                </a:solidFill>
                <a:latin typeface="Times New Roman" panose="02020603050405020304" pitchFamily="18" charset="0"/>
                <a:ea typeface="Times New Roman" panose="02020603050405020304" pitchFamily="18" charset="0"/>
              </a:rPr>
              <a:t>p</a:t>
            </a:r>
            <a:r>
              <a:rPr lang="en-US" dirty="0" err="1">
                <a:latin typeface="Times New Roman" panose="02020603050405020304" pitchFamily="18" charset="0"/>
                <a:ea typeface="Times New Roman" panose="02020603050405020304" pitchFamily="18" charset="0"/>
              </a:rPr>
              <a:t>ono</a:t>
            </a:r>
            <a:r>
              <a:rPr lang="en-US"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sym typeface="Wingdings" pitchFamily="2" charset="2"/>
              </a:rPr>
              <a: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tom</a:t>
            </a:r>
            <a:r>
              <a:rPr lang="en-US" dirty="0" err="1">
                <a:solidFill>
                  <a:srgbClr val="FF0000"/>
                </a:solidFill>
                <a:latin typeface="Times New Roman" panose="02020603050405020304" pitchFamily="18" charset="0"/>
                <a:ea typeface="Times New Roman" panose="02020603050405020304" pitchFamily="18" charset="0"/>
              </a:rPr>
              <a:t>b</a:t>
            </a:r>
            <a:r>
              <a:rPr lang="en-US" dirty="0" err="1">
                <a:latin typeface="Times New Roman" panose="02020603050405020304" pitchFamily="18" charset="0"/>
                <a:ea typeface="Times New Roman" panose="02020603050405020304" pitchFamily="18" charset="0"/>
              </a:rPr>
              <a:t>ono</a:t>
            </a:r>
            <a:r>
              <a:rPr lang="en-US" dirty="0">
                <a:latin typeface="Times New Roman" panose="02020603050405020304" pitchFamily="18" charset="0"/>
                <a:ea typeface="Times New Roman" panose="02020603050405020304" pitchFamily="18" charset="0"/>
              </a:rPr>
              <a:t>], /ton/ + /</a:t>
            </a:r>
            <a:r>
              <a:rPr lang="en-US" dirty="0">
                <a:solidFill>
                  <a:srgbClr val="FF0000"/>
                </a:solidFill>
                <a:latin typeface="Times New Roman" panose="02020603050405020304" pitchFamily="18" charset="0"/>
                <a:ea typeface="Times New Roman" panose="02020603050405020304" pitchFamily="18" charset="0"/>
              </a:rPr>
              <a:t>t</a:t>
            </a:r>
            <a:r>
              <a:rPr lang="en-US" dirty="0">
                <a:latin typeface="Times New Roman" panose="02020603050405020304" pitchFamily="18" charset="0"/>
                <a:ea typeface="Times New Roman" panose="02020603050405020304" pitchFamily="18" charset="0"/>
              </a:rPr>
              <a:t>opo/</a:t>
            </a:r>
            <a:r>
              <a:rPr lang="en-US" dirty="0">
                <a:latin typeface="Times New Roman" panose="02020603050405020304" pitchFamily="18" charset="0"/>
                <a:ea typeface="Times New Roman" panose="02020603050405020304" pitchFamily="18" charset="0"/>
                <a:sym typeface="Wingdings" pitchFamily="2" charset="2"/>
              </a:rPr>
              <a: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ton</a:t>
            </a:r>
            <a:r>
              <a:rPr lang="en-US" dirty="0" err="1">
                <a:solidFill>
                  <a:srgbClr val="FF0000"/>
                </a:solidFill>
                <a:latin typeface="Times New Roman" panose="02020603050405020304" pitchFamily="18" charset="0"/>
                <a:ea typeface="Times New Roman" panose="02020603050405020304" pitchFamily="18" charset="0"/>
              </a:rPr>
              <a:t>d</a:t>
            </a:r>
            <a:r>
              <a:rPr lang="en-US" dirty="0" err="1">
                <a:latin typeface="Times New Roman" panose="02020603050405020304" pitchFamily="18" charset="0"/>
                <a:ea typeface="Times New Roman" panose="02020603050405020304" pitchFamily="18" charset="0"/>
              </a:rPr>
              <a:t>opo</a:t>
            </a:r>
            <a:r>
              <a:rPr lang="en-US" dirty="0">
                <a:latin typeface="Times New Roman" panose="02020603050405020304" pitchFamily="18" charset="0"/>
                <a:ea typeface="Times New Roman" panose="02020603050405020304" pitchFamily="18" charset="0"/>
              </a:rPr>
              <a:t>], /ton/+/</a:t>
            </a:r>
            <a:r>
              <a:rPr lang="en-US" dirty="0" err="1">
                <a:solidFill>
                  <a:srgbClr val="FF0000"/>
                </a:solidFill>
                <a:latin typeface="Times New Roman" panose="02020603050405020304" pitchFamily="18" charset="0"/>
                <a:ea typeface="Times New Roman" panose="02020603050405020304" pitchFamily="18" charset="0"/>
              </a:rPr>
              <a:t>k</a:t>
            </a:r>
            <a:r>
              <a:rPr lang="en-US" dirty="0" err="1">
                <a:latin typeface="Times New Roman" panose="02020603050405020304" pitchFamily="18" charset="0"/>
                <a:ea typeface="Times New Roman" panose="02020603050405020304" pitchFamily="18" charset="0"/>
              </a:rPr>
              <a:t>ono</a:t>
            </a:r>
            <a:r>
              <a:rPr lang="en-US"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sym typeface="Wingdings" pitchFamily="2" charset="2"/>
              </a:rPr>
              <a:t></a:t>
            </a:r>
            <a:r>
              <a:rPr lang="en-US" dirty="0">
                <a:latin typeface="Times New Roman" panose="02020603050405020304" pitchFamily="18" charset="0"/>
                <a:ea typeface="Times New Roman" panose="02020603050405020304" pitchFamily="18" charset="0"/>
              </a:rPr>
              <a:t>[to</a:t>
            </a:r>
            <a:r>
              <a:rPr lang="el-GR" sz="2000" dirty="0" err="1">
                <a:latin typeface="Cambria"/>
                <a:ea typeface="Cambria"/>
              </a:rPr>
              <a:t>ŋ</a:t>
            </a:r>
            <a:r>
              <a:rPr lang="en-US" dirty="0" err="1">
                <a:solidFill>
                  <a:srgbClr val="FF0000"/>
                </a:solidFill>
                <a:latin typeface="Times New Roman" panose="02020603050405020304" pitchFamily="18" charset="0"/>
                <a:ea typeface="Times New Roman" panose="02020603050405020304" pitchFamily="18" charset="0"/>
              </a:rPr>
              <a:t>g</a:t>
            </a:r>
            <a:r>
              <a:rPr lang="en-US" dirty="0" err="1">
                <a:latin typeface="Times New Roman" panose="02020603050405020304" pitchFamily="18" charset="0"/>
                <a:ea typeface="Times New Roman" panose="02020603050405020304" pitchFamily="18" charset="0"/>
              </a:rPr>
              <a:t>ono</a:t>
            </a:r>
            <a:r>
              <a:rPr lang="en-US"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rPr>
              <a:t>ton/+/</a:t>
            </a:r>
            <a:r>
              <a:rPr lang="en-US" dirty="0" err="1">
                <a:solidFill>
                  <a:srgbClr val="FF0000"/>
                </a:solidFill>
                <a:latin typeface="Times New Roman" panose="02020603050405020304" pitchFamily="18" charset="0"/>
                <a:ea typeface="Times New Roman" panose="02020603050405020304" pitchFamily="18" charset="0"/>
              </a:rPr>
              <a:t>k</a:t>
            </a:r>
            <a:r>
              <a:rPr lang="en-US" dirty="0" err="1">
                <a:latin typeface="Times New Roman" panose="02020603050405020304" pitchFamily="18" charset="0"/>
                <a:ea typeface="Times New Roman" panose="02020603050405020304" pitchFamily="18" charset="0"/>
              </a:rPr>
              <a:t>ero</a:t>
            </a:r>
            <a:r>
              <a:rPr lang="en-US"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sym typeface="Wingdings" pitchFamily="2" charset="2"/>
              </a:rPr>
              <a:t></a:t>
            </a:r>
            <a:r>
              <a:rPr lang="en-US" dirty="0">
                <a:latin typeface="Times New Roman" panose="02020603050405020304" pitchFamily="18" charset="0"/>
                <a:ea typeface="Times New Roman" panose="02020603050405020304" pitchFamily="18" charset="0"/>
              </a:rPr>
              <a:t> [to</a:t>
            </a:r>
            <a:r>
              <a:rPr lang="el-GR" kern="100" dirty="0" err="1">
                <a:effectLst/>
                <a:latin typeface="Arial" panose="020B0604020202020204" pitchFamily="34" charset="0"/>
                <a:ea typeface="Aptos" panose="020B0004020202020204" pitchFamily="34" charset="0"/>
                <a:cs typeface="Times New Roman" panose="02020603050405020304" pitchFamily="18" charset="0"/>
              </a:rPr>
              <a:t>ɲ</a:t>
            </a:r>
            <a:r>
              <a:rPr lang="el-GR" dirty="0" err="1">
                <a:solidFill>
                  <a:srgbClr val="FF0000"/>
                </a:solidFill>
                <a:latin typeface="Calibri"/>
                <a:ea typeface="Times New Roman" panose="02020603050405020304" pitchFamily="18" charset="0"/>
                <a:cs typeface="Calibri"/>
              </a:rPr>
              <a:t>ɟ</a:t>
            </a:r>
            <a:r>
              <a:rPr lang="en-US" dirty="0" err="1">
                <a:latin typeface="Calibri"/>
                <a:ea typeface="Times New Roman" panose="02020603050405020304" pitchFamily="18" charset="0"/>
                <a:cs typeface="Calibri"/>
              </a:rPr>
              <a:t>ero</a:t>
            </a:r>
            <a:r>
              <a:rPr lang="en-US" dirty="0">
                <a:latin typeface="Calibri"/>
                <a:ea typeface="Times New Roman" panose="02020603050405020304" pitchFamily="18" charset="0"/>
                <a:cs typeface="Calibri"/>
              </a:rPr>
              <a:t>]</a:t>
            </a:r>
            <a:r>
              <a:rPr lang="el-GR"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Ηχηρό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113182" y="2166730"/>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3412435" y="2166730"/>
            <a:ext cx="327992" cy="3776870"/>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Title 1">
            <a:extLst>
              <a:ext uri="{FF2B5EF4-FFF2-40B4-BE49-F238E27FC236}">
                <a16:creationId xmlns:a16="http://schemas.microsoft.com/office/drawing/2014/main" id="{225B313F-296E-D788-2073-37C33D9A1033}"/>
              </a:ext>
            </a:extLst>
          </p:cNvPr>
          <p:cNvSpPr>
            <a:spLocks noGrp="1"/>
          </p:cNvSpPr>
          <p:nvPr>
            <p:ph type="title"/>
          </p:nvPr>
        </p:nvSpPr>
        <p:spPr>
          <a:xfrm>
            <a:off x="0" y="0"/>
            <a:ext cx="12107119" cy="1031652"/>
          </a:xfrm>
        </p:spPr>
        <p:txBody>
          <a:bodyPr>
            <a:noAutofit/>
          </a:bodyPr>
          <a:lstStyle/>
          <a:p>
            <a:pPr algn="ctr"/>
            <a:r>
              <a:rPr lang="el-GR" sz="3200" dirty="0"/>
              <a:t>ΑΝΑΠΑΡΑΣΤΑΣΗ ΕΝΌΣ ΦΩΝΟΛΟΓΙΚΟΥ ΦΑΙΝΟΜΕΝΟΥ ΣΕ ΜΙΑ </a:t>
            </a:r>
            <a:r>
              <a:rPr lang="el-GR" sz="3200" dirty="0" err="1"/>
              <a:t>ΟΛΟκλΗΡΗ</a:t>
            </a:r>
            <a:r>
              <a:rPr lang="el-GR" sz="3200" dirty="0"/>
              <a:t> ΦΥΣΙΚΗ ΟΜΑΔΑ ΦΩΝΟΛΟΓΙΚΩΝ ΜΟΝΑΔΩΝ</a:t>
            </a:r>
            <a:endParaRPr lang="en-US" sz="3200" dirty="0"/>
          </a:p>
        </p:txBody>
      </p:sp>
    </p:spTree>
    <p:extLst>
      <p:ext uri="{BB962C8B-B14F-4D97-AF65-F5344CB8AC3E}">
        <p14:creationId xmlns:p14="http://schemas.microsoft.com/office/powerpoint/2010/main" val="4093114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73620" y="785191"/>
            <a:ext cx="11942179" cy="6072809"/>
          </a:xfrm>
        </p:spPr>
        <p:txBody>
          <a:bodyPr>
            <a:noAutofit/>
          </a:bodyPr>
          <a:lstStyle/>
          <a:p>
            <a:pPr marL="0" indent="0" algn="ctr">
              <a:lnSpc>
                <a:spcPct val="100000"/>
              </a:lnSpc>
              <a:spcBef>
                <a:spcPts val="0"/>
              </a:spcBef>
              <a:buNone/>
            </a:pPr>
            <a:r>
              <a:rPr lang="en-US" sz="2800" b="1" dirty="0">
                <a:latin typeface="Times New Roman" panose="02020603050405020304" pitchFamily="18" charset="0"/>
                <a:ea typeface="Times New Roman" panose="02020603050405020304" pitchFamily="18" charset="0"/>
              </a:rPr>
              <a:t>E</a:t>
            </a:r>
            <a:r>
              <a:rPr lang="el-GR" sz="2800" b="1" dirty="0" err="1">
                <a:latin typeface="Times New Roman" panose="02020603050405020304" pitchFamily="18" charset="0"/>
                <a:ea typeface="Times New Roman" panose="02020603050405020304" pitchFamily="18" charset="0"/>
              </a:rPr>
              <a:t>μμένουσα</a:t>
            </a:r>
            <a:r>
              <a:rPr lang="el-GR" sz="2800" b="1" dirty="0">
                <a:latin typeface="Times New Roman" panose="02020603050405020304" pitchFamily="18" charset="0"/>
                <a:ea typeface="Times New Roman" panose="02020603050405020304" pitchFamily="18" charset="0"/>
              </a:rPr>
              <a:t> μερική αφομοίωση των άηχων κλειστών συμφώνων</a:t>
            </a:r>
          </a:p>
          <a:p>
            <a:pPr marL="0" indent="0" algn="ctr">
              <a:lnSpc>
                <a:spcPct val="100000"/>
              </a:lnSpc>
              <a:spcBef>
                <a:spcPts val="0"/>
              </a:spcBef>
              <a:buNone/>
            </a:pPr>
            <a:r>
              <a:rPr lang="el-GR" sz="2800" dirty="0">
                <a:latin typeface="Times New Roman" panose="02020603050405020304" pitchFamily="18" charset="0"/>
                <a:ea typeface="Times New Roman" panose="02020603050405020304" pitchFamily="18" charset="0"/>
              </a:rPr>
              <a:t>(</a:t>
            </a:r>
            <a:r>
              <a:rPr lang="en-US" sz="2800" dirty="0">
                <a:latin typeface="Times New Roman" panose="02020603050405020304" pitchFamily="18" charset="0"/>
                <a:ea typeface="Times New Roman" panose="02020603050405020304" pitchFamily="18" charset="0"/>
              </a:rPr>
              <a:t>/ton/+/</a:t>
            </a:r>
            <a:r>
              <a:rPr lang="en-US" sz="2800" dirty="0">
                <a:solidFill>
                  <a:srgbClr val="FF0000"/>
                </a:solidFill>
                <a:latin typeface="Times New Roman" panose="02020603050405020304" pitchFamily="18" charset="0"/>
                <a:ea typeface="Times New Roman" panose="02020603050405020304" pitchFamily="18" charset="0"/>
              </a:rPr>
              <a:t>p</a:t>
            </a:r>
            <a:r>
              <a:rPr lang="en-US" sz="2800" dirty="0">
                <a:latin typeface="Times New Roman" panose="02020603050405020304" pitchFamily="18" charset="0"/>
                <a:ea typeface="Times New Roman" panose="02020603050405020304" pitchFamily="18" charset="0"/>
              </a:rPr>
              <a:t>ono/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tom</a:t>
            </a:r>
            <a:r>
              <a:rPr lang="en-US" sz="2800" dirty="0" err="1">
                <a:solidFill>
                  <a:srgbClr val="FF0000"/>
                </a:solidFill>
                <a:latin typeface="Times New Roman" panose="02020603050405020304" pitchFamily="18" charset="0"/>
                <a:ea typeface="Times New Roman" panose="02020603050405020304" pitchFamily="18" charset="0"/>
              </a:rPr>
              <a:t>b</a:t>
            </a:r>
            <a:r>
              <a:rPr lang="en-US" sz="2800" dirty="0" err="1">
                <a:latin typeface="Times New Roman" panose="02020603050405020304" pitchFamily="18" charset="0"/>
                <a:ea typeface="Times New Roman" panose="02020603050405020304" pitchFamily="18" charset="0"/>
              </a:rPr>
              <a:t>ono</a:t>
            </a:r>
            <a:r>
              <a:rPr lang="en-US" sz="2800" dirty="0">
                <a:latin typeface="Times New Roman" panose="02020603050405020304" pitchFamily="18" charset="0"/>
                <a:ea typeface="Times New Roman" panose="02020603050405020304" pitchFamily="18" charset="0"/>
              </a:rPr>
              <a:t>], /ton/ + /</a:t>
            </a:r>
            <a:r>
              <a:rPr lang="en-US" sz="2800" dirty="0">
                <a:solidFill>
                  <a:srgbClr val="FF0000"/>
                </a:solidFill>
                <a:latin typeface="Times New Roman" panose="02020603050405020304" pitchFamily="18" charset="0"/>
                <a:ea typeface="Times New Roman" panose="02020603050405020304" pitchFamily="18" charset="0"/>
              </a:rPr>
              <a:t>t</a:t>
            </a:r>
            <a:r>
              <a:rPr lang="en-US" sz="2800" dirty="0">
                <a:latin typeface="Times New Roman" panose="02020603050405020304" pitchFamily="18" charset="0"/>
                <a:ea typeface="Times New Roman" panose="02020603050405020304" pitchFamily="18" charset="0"/>
              </a:rPr>
              <a:t>opo/ </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ton</a:t>
            </a:r>
            <a:r>
              <a:rPr lang="en-US" sz="2800" dirty="0" err="1">
                <a:solidFill>
                  <a:srgbClr val="FF0000"/>
                </a:solidFill>
                <a:latin typeface="Times New Roman" panose="02020603050405020304" pitchFamily="18" charset="0"/>
                <a:ea typeface="Times New Roman" panose="02020603050405020304" pitchFamily="18" charset="0"/>
              </a:rPr>
              <a:t>d</a:t>
            </a:r>
            <a:r>
              <a:rPr lang="en-US" sz="2800" dirty="0" err="1">
                <a:latin typeface="Times New Roman" panose="02020603050405020304" pitchFamily="18" charset="0"/>
                <a:ea typeface="Times New Roman" panose="02020603050405020304" pitchFamily="18" charset="0"/>
              </a:rPr>
              <a:t>opo</a:t>
            </a:r>
            <a:r>
              <a:rPr lang="en-US" sz="2800" dirty="0">
                <a:latin typeface="Times New Roman" panose="02020603050405020304" pitchFamily="18" charset="0"/>
                <a:ea typeface="Times New Roman" panose="02020603050405020304" pitchFamily="18" charset="0"/>
              </a:rPr>
              <a:t>], /ton/+/</a:t>
            </a:r>
            <a:r>
              <a:rPr lang="en-US" sz="2800" dirty="0" err="1">
                <a:solidFill>
                  <a:srgbClr val="FF0000"/>
                </a:solidFill>
                <a:latin typeface="Times New Roman" panose="02020603050405020304" pitchFamily="18" charset="0"/>
                <a:ea typeface="Times New Roman" panose="02020603050405020304" pitchFamily="18" charset="0"/>
              </a:rPr>
              <a:t>k</a:t>
            </a:r>
            <a:r>
              <a:rPr lang="en-US" sz="2800" dirty="0" err="1">
                <a:latin typeface="Times New Roman" panose="02020603050405020304" pitchFamily="18" charset="0"/>
                <a:ea typeface="Times New Roman" panose="02020603050405020304" pitchFamily="18" charset="0"/>
              </a:rPr>
              <a:t>ono</a:t>
            </a:r>
            <a:r>
              <a:rPr lang="en-US" sz="2800" dirty="0">
                <a:latin typeface="Times New Roman" panose="02020603050405020304" pitchFamily="18" charset="0"/>
                <a:ea typeface="Times New Roman" panose="02020603050405020304" pitchFamily="18" charset="0"/>
              </a:rPr>
              <a:t>/</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[to</a:t>
            </a:r>
            <a:r>
              <a:rPr lang="el-GR" sz="2800" dirty="0" err="1">
                <a:latin typeface="Cambria"/>
                <a:ea typeface="Cambria"/>
              </a:rPr>
              <a:t>ŋ</a:t>
            </a:r>
            <a:r>
              <a:rPr lang="en-US" sz="2800" dirty="0" err="1">
                <a:solidFill>
                  <a:srgbClr val="FF0000"/>
                </a:solidFill>
                <a:latin typeface="Times New Roman" panose="02020603050405020304" pitchFamily="18" charset="0"/>
                <a:ea typeface="Times New Roman" panose="02020603050405020304" pitchFamily="18" charset="0"/>
              </a:rPr>
              <a:t>g</a:t>
            </a:r>
            <a:r>
              <a:rPr lang="en-US" sz="2800" dirty="0" err="1">
                <a:latin typeface="Times New Roman" panose="02020603050405020304" pitchFamily="18" charset="0"/>
                <a:ea typeface="Times New Roman" panose="02020603050405020304" pitchFamily="18" charset="0"/>
              </a:rPr>
              <a:t>ono</a:t>
            </a:r>
            <a:r>
              <a:rPr lang="en-US" sz="2800" dirty="0">
                <a:latin typeface="Times New Roman" panose="02020603050405020304" pitchFamily="18" charset="0"/>
                <a:ea typeface="Times New Roman" panose="02020603050405020304" pitchFamily="18" charset="0"/>
              </a:rPr>
              <a:t>],</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ton/+/</a:t>
            </a:r>
            <a:r>
              <a:rPr lang="en-US" sz="2800" dirty="0" err="1">
                <a:solidFill>
                  <a:srgbClr val="FF0000"/>
                </a:solidFill>
                <a:latin typeface="Times New Roman" panose="02020603050405020304" pitchFamily="18" charset="0"/>
                <a:ea typeface="Times New Roman" panose="02020603050405020304" pitchFamily="18" charset="0"/>
              </a:rPr>
              <a:t>k</a:t>
            </a:r>
            <a:r>
              <a:rPr lang="en-US" sz="2800" dirty="0" err="1">
                <a:latin typeface="Times New Roman" panose="02020603050405020304" pitchFamily="18" charset="0"/>
                <a:ea typeface="Times New Roman" panose="02020603050405020304" pitchFamily="18" charset="0"/>
              </a:rPr>
              <a:t>ero</a:t>
            </a:r>
            <a:r>
              <a:rPr lang="en-US" sz="2800" dirty="0">
                <a:latin typeface="Times New Roman" panose="02020603050405020304" pitchFamily="18" charset="0"/>
                <a:ea typeface="Times New Roman" panose="02020603050405020304" pitchFamily="18" charset="0"/>
              </a:rPr>
              <a:t>/</a:t>
            </a:r>
            <a:r>
              <a:rPr lang="en-US" sz="2800" dirty="0">
                <a:latin typeface="Times New Roman" panose="02020603050405020304" pitchFamily="18" charset="0"/>
                <a:ea typeface="Times New Roman" panose="02020603050405020304" pitchFamily="18" charset="0"/>
                <a:sym typeface="Wingdings" pitchFamily="2" charset="2"/>
              </a:rPr>
              <a:t></a:t>
            </a:r>
            <a:r>
              <a:rPr lang="en-US" sz="2800" dirty="0">
                <a:latin typeface="Times New Roman" panose="02020603050405020304" pitchFamily="18" charset="0"/>
                <a:ea typeface="Times New Roman" panose="02020603050405020304" pitchFamily="18" charset="0"/>
              </a:rPr>
              <a:t> [to</a:t>
            </a:r>
            <a:r>
              <a:rPr lang="el-GR" sz="2800" kern="100" dirty="0" err="1">
                <a:effectLst/>
                <a:latin typeface="Arial" panose="020B0604020202020204" pitchFamily="34" charset="0"/>
                <a:ea typeface="Aptos" panose="020B0004020202020204" pitchFamily="34" charset="0"/>
                <a:cs typeface="Times New Roman" panose="02020603050405020304" pitchFamily="18" charset="0"/>
              </a:rPr>
              <a:t>ɲ</a:t>
            </a:r>
            <a:r>
              <a:rPr lang="el-GR" sz="2800" dirty="0" err="1">
                <a:solidFill>
                  <a:srgbClr val="FF0000"/>
                </a:solidFill>
                <a:latin typeface="Calibri"/>
                <a:ea typeface="Times New Roman" panose="02020603050405020304" pitchFamily="18" charset="0"/>
                <a:cs typeface="Calibri"/>
              </a:rPr>
              <a:t>ɟ</a:t>
            </a:r>
            <a:r>
              <a:rPr lang="en-US" sz="2800" dirty="0" err="1">
                <a:latin typeface="Calibri"/>
                <a:ea typeface="Times New Roman" panose="02020603050405020304" pitchFamily="18" charset="0"/>
                <a:cs typeface="Calibri"/>
              </a:rPr>
              <a:t>ero</a:t>
            </a:r>
            <a:r>
              <a:rPr lang="en-US" sz="2800" dirty="0">
                <a:latin typeface="Calibri"/>
                <a:ea typeface="Times New Roman" panose="02020603050405020304" pitchFamily="18" charset="0"/>
                <a:cs typeface="Calibri"/>
              </a:rPr>
              <a:t>]</a:t>
            </a:r>
            <a:r>
              <a:rPr lang="el-GR" sz="28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8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a:t>
            </a:r>
            <a:r>
              <a:rPr lang="el-GR"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sym typeface="Wingdings" pitchFamily="2" charset="2"/>
              </a:rPr>
              <a:t></a:t>
            </a:r>
            <a:r>
              <a:rPr lang="el-GR" sz="2800" dirty="0">
                <a:latin typeface="Times New Roman" panose="02020603050405020304" pitchFamily="18" charset="0"/>
                <a:ea typeface="Times New Roman" panose="02020603050405020304" pitchFamily="18" charset="0"/>
              </a:rPr>
              <a:t> Β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 - Συλλαβικό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Συμφωνικό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Αντηχητικό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Ρινικό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Πλευρικό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a:t>
            </a:r>
            <a:r>
              <a:rPr lang="el-GR" sz="2700" dirty="0" err="1">
                <a:latin typeface="Times New Roman" panose="02020603050405020304" pitchFamily="18" charset="0"/>
                <a:ea typeface="Times New Roman" panose="02020603050405020304" pitchFamily="18" charset="0"/>
              </a:rPr>
              <a:t>Βρ</a:t>
            </a:r>
            <a:r>
              <a:rPr lang="el-GR" sz="27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Ηχηρό		      </a:t>
            </a:r>
            <a:r>
              <a:rPr lang="en-US" sz="2700" dirty="0">
                <a:latin typeface="Times New Roman" panose="02020603050405020304" pitchFamily="18" charset="0"/>
                <a:ea typeface="Times New Roman" panose="02020603050405020304" pitchFamily="18" charset="0"/>
                <a:sym typeface="Wingdings" pitchFamily="2" charset="2"/>
              </a:rPr>
              <a:t></a:t>
            </a:r>
            <a:r>
              <a:rPr lang="el-GR" sz="2700" dirty="0">
                <a:latin typeface="Times New Roman" panose="02020603050405020304" pitchFamily="18" charset="0"/>
                <a:ea typeface="Times New Roman" panose="02020603050405020304" pitchFamily="18" charset="0"/>
              </a:rPr>
              <a:t>   [+ Ηχηρό]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Εξακολουθητικό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 Τραχύ					</a:t>
            </a:r>
          </a:p>
          <a:p>
            <a:pPr marL="0" indent="0" algn="just">
              <a:lnSpc>
                <a:spcPct val="100000"/>
              </a:lnSpc>
              <a:spcBef>
                <a:spcPts val="0"/>
              </a:spcBef>
              <a:buNone/>
            </a:pPr>
            <a:r>
              <a:rPr lang="el-GR" sz="27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279804" y="2664442"/>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2798977" y="2664442"/>
            <a:ext cx="327992" cy="3776870"/>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Title 1">
            <a:extLst>
              <a:ext uri="{FF2B5EF4-FFF2-40B4-BE49-F238E27FC236}">
                <a16:creationId xmlns:a16="http://schemas.microsoft.com/office/drawing/2014/main" id="{EE1411DD-8779-0C8D-7C77-56DBEAD6784C}"/>
              </a:ext>
            </a:extLst>
          </p:cNvPr>
          <p:cNvSpPr>
            <a:spLocks noGrp="1"/>
          </p:cNvSpPr>
          <p:nvPr>
            <p:ph type="title"/>
          </p:nvPr>
        </p:nvSpPr>
        <p:spPr>
          <a:xfrm>
            <a:off x="0" y="0"/>
            <a:ext cx="12107119" cy="1031652"/>
          </a:xfrm>
        </p:spPr>
        <p:txBody>
          <a:bodyPr>
            <a:noAutofit/>
          </a:bodyPr>
          <a:lstStyle/>
          <a:p>
            <a:pPr algn="ctr"/>
            <a:r>
              <a:rPr lang="el-GR" sz="3200" dirty="0"/>
              <a:t>ΑΝΑΠΑΡΑΣΤΑΣΗ ΕΝΌΣ ΦΩΝΟΛΟΓΙΚΟΥ ΦΑΙΝΟΜΕΝΟΥ ΣΕ ΜΙΑ </a:t>
            </a:r>
            <a:r>
              <a:rPr lang="el-GR" sz="3200" dirty="0" err="1"/>
              <a:t>ΟΛΟκλΗΡΗ</a:t>
            </a:r>
            <a:r>
              <a:rPr lang="el-GR" sz="3200" dirty="0"/>
              <a:t> ΦΥΣΙΚΗ ΟΜΑΔΑ ΦΩΝΟΛΟΓΙΚΩΝ ΜΟΝΑΔΩΝ</a:t>
            </a:r>
            <a:endParaRPr lang="en-US" sz="3200" dirty="0"/>
          </a:p>
        </p:txBody>
      </p:sp>
    </p:spTree>
    <p:extLst>
      <p:ext uri="{BB962C8B-B14F-4D97-AF65-F5344CB8AC3E}">
        <p14:creationId xmlns:p14="http://schemas.microsoft.com/office/powerpoint/2010/main" val="3050343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0" y="139148"/>
            <a:ext cx="12191999" cy="785191"/>
          </a:xfrm>
        </p:spPr>
        <p:txBody>
          <a:bodyPr>
            <a:normAutofit fontScale="90000"/>
          </a:bodyPr>
          <a:lstStyle/>
          <a:p>
            <a:pPr algn="ctr"/>
            <a:r>
              <a:rPr lang="el-GR" sz="3600" dirty="0"/>
              <a:t>ΑΝΑΠΑΡΑΣΤΑΣΗ ΕΝΌΣ ΦΩΝΟΛΟΓΙΚΟΥ ΦΑΙΝΟΜΕΝΟΥ ΣΕ ΜΙΑ </a:t>
            </a:r>
            <a:r>
              <a:rPr lang="el-GR" sz="3600" dirty="0" err="1"/>
              <a:t>ΟΛΟκλΗΡΗ</a:t>
            </a:r>
            <a:r>
              <a:rPr lang="el-GR" sz="3600" dirty="0"/>
              <a:t> ΦΥΣΙΚΗ ΟΜΑΔΑ ΦΩΝΟΛΟΓΙΚΩΝ ΜΟΝΑΔΩΝ</a:t>
            </a:r>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824073" y="761575"/>
            <a:ext cx="11290851" cy="5874023"/>
          </a:xfrm>
        </p:spPr>
        <p:txBody>
          <a:bodyPr>
            <a:noAutofit/>
          </a:bodyPr>
          <a:lstStyle/>
          <a:p>
            <a:pPr marL="0" indent="0" algn="ctr">
              <a:lnSpc>
                <a:spcPct val="100000"/>
              </a:lnSpc>
              <a:spcBef>
                <a:spcPts val="0"/>
              </a:spcBef>
              <a:buNone/>
            </a:pPr>
            <a:r>
              <a:rPr lang="en-US" sz="2800" b="1" dirty="0">
                <a:latin typeface="Times New Roman" panose="02020603050405020304" pitchFamily="18" charset="0"/>
                <a:ea typeface="Times New Roman" panose="02020603050405020304" pitchFamily="18" charset="0"/>
              </a:rPr>
              <a:t>E</a:t>
            </a:r>
            <a:r>
              <a:rPr lang="el-GR" sz="2800" b="1" dirty="0" err="1">
                <a:latin typeface="Times New Roman" panose="02020603050405020304" pitchFamily="18" charset="0"/>
                <a:ea typeface="Times New Roman" panose="02020603050405020304" pitchFamily="18" charset="0"/>
              </a:rPr>
              <a:t>μμένουσα</a:t>
            </a:r>
            <a:r>
              <a:rPr lang="el-GR" sz="2800" b="1" dirty="0">
                <a:latin typeface="Times New Roman" panose="02020603050405020304" pitchFamily="18" charset="0"/>
                <a:ea typeface="Times New Roman" panose="02020603050405020304" pitchFamily="18" charset="0"/>
              </a:rPr>
              <a:t> μερική αφομοίωση των άηχων κλειστών συμφώνων</a:t>
            </a:r>
          </a:p>
          <a:p>
            <a:pPr marL="0" indent="0" algn="ctr">
              <a:lnSpc>
                <a:spcPct val="100000"/>
              </a:lnSpc>
              <a:spcBef>
                <a:spcPts val="0"/>
              </a:spcBef>
              <a:buNone/>
            </a:pPr>
            <a:r>
              <a:rPr lang="el-GR" sz="2400" dirty="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rPr>
              <a:t>/ton/+/</a:t>
            </a:r>
            <a:r>
              <a:rPr lang="en-US" sz="2400" dirty="0">
                <a:solidFill>
                  <a:srgbClr val="FF0000"/>
                </a:solidFill>
                <a:latin typeface="Times New Roman" panose="02020603050405020304" pitchFamily="18" charset="0"/>
                <a:ea typeface="Times New Roman" panose="02020603050405020304" pitchFamily="18" charset="0"/>
              </a:rPr>
              <a:t>p</a:t>
            </a:r>
            <a:r>
              <a:rPr lang="en-US" sz="2400" dirty="0">
                <a:latin typeface="Times New Roman" panose="02020603050405020304" pitchFamily="18" charset="0"/>
                <a:ea typeface="Times New Roman" panose="02020603050405020304" pitchFamily="18" charset="0"/>
              </a:rPr>
              <a:t>ono/ </a:t>
            </a:r>
            <a:r>
              <a:rPr lang="en-US" sz="2400" dirty="0">
                <a:latin typeface="Times New Roman" panose="02020603050405020304" pitchFamily="18" charset="0"/>
                <a:ea typeface="Times New Roman" panose="02020603050405020304" pitchFamily="18" charset="0"/>
                <a:sym typeface="Wingdings" pitchFamily="2" charset="2"/>
              </a:rPr>
              <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tom</a:t>
            </a:r>
            <a:r>
              <a:rPr lang="en-US" sz="2400" dirty="0" err="1">
                <a:solidFill>
                  <a:srgbClr val="FF0000"/>
                </a:solidFill>
                <a:latin typeface="Times New Roman" panose="02020603050405020304" pitchFamily="18" charset="0"/>
                <a:ea typeface="Times New Roman" panose="02020603050405020304" pitchFamily="18" charset="0"/>
              </a:rPr>
              <a:t>b</a:t>
            </a:r>
            <a:r>
              <a:rPr lang="en-US" sz="2400" dirty="0" err="1">
                <a:latin typeface="Times New Roman" panose="02020603050405020304" pitchFamily="18" charset="0"/>
                <a:ea typeface="Times New Roman" panose="02020603050405020304" pitchFamily="18" charset="0"/>
              </a:rPr>
              <a:t>ono</a:t>
            </a:r>
            <a:r>
              <a:rPr lang="en-US" sz="2400" dirty="0">
                <a:latin typeface="Times New Roman" panose="02020603050405020304" pitchFamily="18" charset="0"/>
                <a:ea typeface="Times New Roman" panose="02020603050405020304" pitchFamily="18" charset="0"/>
              </a:rPr>
              <a:t>], /ton/ + /</a:t>
            </a:r>
            <a:r>
              <a:rPr lang="en-US" sz="2400" dirty="0">
                <a:solidFill>
                  <a:srgbClr val="FF0000"/>
                </a:solidFill>
                <a:latin typeface="Times New Roman" panose="02020603050405020304" pitchFamily="18" charset="0"/>
                <a:ea typeface="Times New Roman" panose="02020603050405020304" pitchFamily="18" charset="0"/>
              </a:rPr>
              <a:t>t</a:t>
            </a:r>
            <a:r>
              <a:rPr lang="en-US" sz="2400" dirty="0">
                <a:latin typeface="Times New Roman" panose="02020603050405020304" pitchFamily="18" charset="0"/>
                <a:ea typeface="Times New Roman" panose="02020603050405020304" pitchFamily="18" charset="0"/>
              </a:rPr>
              <a:t>opo/ </a:t>
            </a:r>
            <a:r>
              <a:rPr lang="en-US" sz="2400" dirty="0">
                <a:latin typeface="Times New Roman" panose="02020603050405020304" pitchFamily="18" charset="0"/>
                <a:ea typeface="Times New Roman" panose="02020603050405020304" pitchFamily="18" charset="0"/>
                <a:sym typeface="Wingdings" pitchFamily="2" charset="2"/>
              </a:rPr>
              <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ton</a:t>
            </a:r>
            <a:r>
              <a:rPr lang="en-US" sz="2400" dirty="0" err="1">
                <a:solidFill>
                  <a:srgbClr val="FF0000"/>
                </a:solidFill>
                <a:latin typeface="Times New Roman" panose="02020603050405020304" pitchFamily="18" charset="0"/>
                <a:ea typeface="Times New Roman" panose="02020603050405020304" pitchFamily="18" charset="0"/>
              </a:rPr>
              <a:t>d</a:t>
            </a:r>
            <a:r>
              <a:rPr lang="en-US" sz="2400" dirty="0" err="1">
                <a:latin typeface="Times New Roman" panose="02020603050405020304" pitchFamily="18" charset="0"/>
                <a:ea typeface="Times New Roman" panose="02020603050405020304" pitchFamily="18" charset="0"/>
              </a:rPr>
              <a:t>opo</a:t>
            </a:r>
            <a:r>
              <a:rPr lang="en-US" sz="2400" dirty="0">
                <a:latin typeface="Times New Roman" panose="02020603050405020304" pitchFamily="18" charset="0"/>
                <a:ea typeface="Times New Roman" panose="02020603050405020304" pitchFamily="18" charset="0"/>
              </a:rPr>
              <a:t>], /ton/+/</a:t>
            </a:r>
            <a:r>
              <a:rPr lang="en-US" sz="2400" dirty="0" err="1">
                <a:solidFill>
                  <a:srgbClr val="FF0000"/>
                </a:solidFill>
                <a:latin typeface="Times New Roman" panose="02020603050405020304" pitchFamily="18" charset="0"/>
                <a:ea typeface="Times New Roman" panose="02020603050405020304" pitchFamily="18" charset="0"/>
              </a:rPr>
              <a:t>k</a:t>
            </a:r>
            <a:r>
              <a:rPr lang="en-US" sz="2400" dirty="0" err="1">
                <a:latin typeface="Times New Roman" panose="02020603050405020304" pitchFamily="18" charset="0"/>
                <a:ea typeface="Times New Roman" panose="02020603050405020304" pitchFamily="18" charset="0"/>
              </a:rPr>
              <a:t>ono</a:t>
            </a:r>
            <a:r>
              <a:rPr lang="en-US" sz="2400" dirty="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sym typeface="Wingdings" pitchFamily="2" charset="2"/>
              </a:rPr>
              <a:t></a:t>
            </a:r>
            <a:r>
              <a:rPr lang="en-US" sz="2400" dirty="0">
                <a:latin typeface="Times New Roman" panose="02020603050405020304" pitchFamily="18" charset="0"/>
                <a:ea typeface="Times New Roman" panose="02020603050405020304" pitchFamily="18" charset="0"/>
              </a:rPr>
              <a:t>[to</a:t>
            </a:r>
            <a:r>
              <a:rPr lang="el-GR" sz="2400" dirty="0" err="1">
                <a:latin typeface="Cambria"/>
                <a:ea typeface="Cambria"/>
                <a:cs typeface="+mn-lt"/>
              </a:rPr>
              <a:t>ŋ</a:t>
            </a:r>
            <a:r>
              <a:rPr lang="en-US" sz="2400" dirty="0" err="1">
                <a:solidFill>
                  <a:srgbClr val="FF0000"/>
                </a:solidFill>
                <a:latin typeface="Times New Roman" panose="02020603050405020304" pitchFamily="18" charset="0"/>
                <a:ea typeface="Times New Roman" panose="02020603050405020304" pitchFamily="18" charset="0"/>
              </a:rPr>
              <a:t>g</a:t>
            </a:r>
            <a:r>
              <a:rPr lang="en-US" sz="2400" dirty="0" err="1">
                <a:latin typeface="Times New Roman" panose="02020603050405020304" pitchFamily="18" charset="0"/>
                <a:ea typeface="Times New Roman" panose="02020603050405020304" pitchFamily="18" charset="0"/>
              </a:rPr>
              <a:t>ono</a:t>
            </a:r>
            <a:r>
              <a:rPr lang="en-US" sz="2400" dirty="0">
                <a:latin typeface="Times New Roman" panose="02020603050405020304" pitchFamily="18" charset="0"/>
                <a:ea typeface="Times New Roman" panose="02020603050405020304" pitchFamily="18" charset="0"/>
              </a:rPr>
              <a:t>]</a:t>
            </a:r>
            <a:r>
              <a:rPr lang="el-GR" sz="2400" dirty="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ton/+/</a:t>
            </a:r>
            <a:r>
              <a:rPr lang="en-US" sz="2400" dirty="0" err="1">
                <a:solidFill>
                  <a:srgbClr val="FF0000"/>
                </a:solidFill>
                <a:latin typeface="Times New Roman" panose="02020603050405020304" pitchFamily="18" charset="0"/>
                <a:ea typeface="Times New Roman" panose="02020603050405020304" pitchFamily="18" charset="0"/>
              </a:rPr>
              <a:t>k</a:t>
            </a:r>
            <a:r>
              <a:rPr lang="en-US" sz="2400" dirty="0" err="1">
                <a:latin typeface="Times New Roman" panose="02020603050405020304" pitchFamily="18" charset="0"/>
                <a:ea typeface="Times New Roman" panose="02020603050405020304" pitchFamily="18" charset="0"/>
              </a:rPr>
              <a:t>ero</a:t>
            </a:r>
            <a:r>
              <a:rPr lang="en-US" sz="2400" dirty="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sym typeface="Wingdings" pitchFamily="2" charset="2"/>
              </a:rPr>
              <a:t></a:t>
            </a:r>
            <a:r>
              <a:rPr lang="en-US" sz="2400" dirty="0">
                <a:latin typeface="Times New Roman" panose="02020603050405020304" pitchFamily="18" charset="0"/>
                <a:ea typeface="Times New Roman" panose="02020603050405020304" pitchFamily="18" charset="0"/>
              </a:rPr>
              <a:t> [to</a:t>
            </a:r>
            <a:r>
              <a:rPr lang="el-GR" kern="100" dirty="0" err="1">
                <a:effectLst/>
                <a:latin typeface="Arial" panose="020B0604020202020204" pitchFamily="34" charset="0"/>
                <a:ea typeface="Aptos" panose="020B0004020202020204" pitchFamily="34" charset="0"/>
                <a:cs typeface="Times New Roman" panose="02020603050405020304" pitchFamily="18" charset="0"/>
              </a:rPr>
              <a:t>ɲ</a:t>
            </a:r>
            <a:r>
              <a:rPr lang="el-GR" dirty="0" err="1">
                <a:solidFill>
                  <a:srgbClr val="FF0000"/>
                </a:solidFill>
                <a:latin typeface="Calibri"/>
                <a:ea typeface="Times New Roman" panose="02020603050405020304" pitchFamily="18" charset="0"/>
                <a:cs typeface="Calibri"/>
              </a:rPr>
              <a:t>ɟ</a:t>
            </a:r>
            <a:r>
              <a:rPr lang="en-US" sz="2400" dirty="0" err="1">
                <a:latin typeface="Calibri"/>
                <a:ea typeface="Times New Roman" panose="02020603050405020304" pitchFamily="18" charset="0"/>
                <a:cs typeface="Calibri"/>
              </a:rPr>
              <a:t>ero</a:t>
            </a:r>
            <a:r>
              <a:rPr lang="en-US" sz="2400" dirty="0">
                <a:latin typeface="Calibri"/>
                <a:ea typeface="Times New Roman" panose="02020603050405020304" pitchFamily="18" charset="0"/>
                <a:cs typeface="Calibri"/>
              </a:rPr>
              <a:t>]</a:t>
            </a:r>
            <a:r>
              <a:rPr lang="el-GR" sz="2400" dirty="0">
                <a:latin typeface="Times New Roman" panose="02020603050405020304" pitchFamily="18" charset="0"/>
                <a:ea typeface="Times New Roman" panose="02020603050405020304" pitchFamily="18" charset="0"/>
              </a:rPr>
              <a:t>)</a:t>
            </a:r>
            <a:endParaRPr lang="en-US" sz="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n-US" sz="2500" dirty="0">
                <a:latin typeface="Times New Roman" panose="02020603050405020304" pitchFamily="18" charset="0"/>
                <a:ea typeface="Times New Roman" panose="02020603050405020304" pitchFamily="18" charset="0"/>
              </a:rPr>
              <a:t>A</a:t>
            </a:r>
            <a:r>
              <a:rPr lang="el-GR" sz="2500" dirty="0">
                <a:latin typeface="Times New Roman" panose="02020603050405020304" pitchFamily="18" charset="0"/>
                <a:ea typeface="Times New Roman" panose="02020603050405020304" pitchFamily="18" charset="0"/>
              </a:rPr>
              <a:t>		     </a:t>
            </a:r>
            <a:r>
              <a:rPr lang="en-US" sz="2500" dirty="0">
                <a:latin typeface="Times New Roman" panose="02020603050405020304" pitchFamily="18" charset="0"/>
                <a:ea typeface="Times New Roman" panose="02020603050405020304" pitchFamily="18" charset="0"/>
                <a:sym typeface="Wingdings" pitchFamily="2" charset="2"/>
              </a:rPr>
              <a:t></a:t>
            </a:r>
            <a:r>
              <a:rPr lang="el-GR" sz="2500" dirty="0">
                <a:latin typeface="Times New Roman" panose="02020603050405020304" pitchFamily="18" charset="0"/>
                <a:ea typeface="Times New Roman" panose="02020603050405020304" pitchFamily="18" charset="0"/>
              </a:rPr>
              <a:t> 	Β                   /		        Γ</a:t>
            </a:r>
            <a:endParaRPr lang="en-US" sz="25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500" dirty="0">
                <a:latin typeface="Times New Roman" panose="02020603050405020304" pitchFamily="18" charset="0"/>
                <a:ea typeface="Times New Roman" panose="02020603050405020304" pitchFamily="18" charset="0"/>
              </a:rPr>
              <a:t>  </a:t>
            </a:r>
            <a:r>
              <a:rPr lang="el-GR" sz="2500" dirty="0">
                <a:latin typeface="Times New Roman" panose="02020603050405020304" pitchFamily="18" charset="0"/>
                <a:ea typeface="Times New Roman" panose="02020603050405020304" pitchFamily="18" charset="0"/>
              </a:rPr>
              <a:t> - Συλλαβικό						         - Συλλαβικό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Συμφωνικό					        + Συμφωνικό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Αντηχητικό					        + Αντηχητικό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Ρινικό						</a:t>
            </a:r>
            <a:r>
              <a:rPr lang="el-GR" sz="2500" dirty="0">
                <a:solidFill>
                  <a:srgbClr val="FF0000"/>
                </a:solidFill>
                <a:latin typeface="Times New Roman" panose="02020603050405020304" pitchFamily="18" charset="0"/>
                <a:ea typeface="Times New Roman" panose="02020603050405020304" pitchFamily="18" charset="0"/>
              </a:rPr>
              <a:t>        + Ρινικό</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Πλευρικό						        - Πλευρικό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a:t>
            </a:r>
            <a:r>
              <a:rPr lang="el-GR" sz="2500" dirty="0" err="1">
                <a:latin typeface="Times New Roman" panose="02020603050405020304" pitchFamily="18" charset="0"/>
                <a:ea typeface="Times New Roman" panose="02020603050405020304" pitchFamily="18" charset="0"/>
              </a:rPr>
              <a:t>Βρ</a:t>
            </a:r>
            <a:r>
              <a:rPr lang="el-GR" sz="2500" dirty="0">
                <a:latin typeface="Times New Roman" panose="02020603050405020304" pitchFamily="18" charset="0"/>
                <a:ea typeface="Times New Roman" panose="02020603050405020304" pitchFamily="18" charset="0"/>
              </a:rPr>
              <a:t>. Άφεση	    		        		         </a:t>
            </a:r>
            <a:r>
              <a:rPr lang="en-US" sz="2500" dirty="0">
                <a:latin typeface="Times New Roman" panose="02020603050405020304" pitchFamily="18" charset="0"/>
                <a:ea typeface="Times New Roman" panose="02020603050405020304" pitchFamily="18" charset="0"/>
              </a:rPr>
              <a:t>          </a:t>
            </a:r>
            <a:r>
              <a:rPr lang="el-GR" sz="2500" dirty="0">
                <a:latin typeface="Times New Roman" panose="02020603050405020304" pitchFamily="18" charset="0"/>
                <a:ea typeface="Times New Roman" panose="02020603050405020304" pitchFamily="18" charset="0"/>
              </a:rPr>
              <a:t>- </a:t>
            </a:r>
            <a:r>
              <a:rPr lang="el-GR" sz="2500" dirty="0" err="1">
                <a:latin typeface="Times New Roman" panose="02020603050405020304" pitchFamily="18" charset="0"/>
                <a:ea typeface="Times New Roman" panose="02020603050405020304" pitchFamily="18" charset="0"/>
              </a:rPr>
              <a:t>Βρ</a:t>
            </a:r>
            <a:r>
              <a:rPr lang="el-GR" sz="25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Ηχηρό		     </a:t>
            </a:r>
            <a:r>
              <a:rPr lang="en-US" sz="2500" dirty="0">
                <a:latin typeface="Times New Roman" panose="02020603050405020304" pitchFamily="18" charset="0"/>
                <a:ea typeface="Times New Roman" panose="02020603050405020304" pitchFamily="18" charset="0"/>
                <a:sym typeface="Wingdings" pitchFamily="2" charset="2"/>
              </a:rPr>
              <a:t></a:t>
            </a:r>
            <a:r>
              <a:rPr lang="el-GR" sz="2500" dirty="0">
                <a:latin typeface="Times New Roman" panose="02020603050405020304" pitchFamily="18" charset="0"/>
                <a:ea typeface="Times New Roman" panose="02020603050405020304" pitchFamily="18" charset="0"/>
              </a:rPr>
              <a:t>   [+ Ηχηρό] 		        </a:t>
            </a:r>
            <a:r>
              <a:rPr lang="el-GR" sz="2500" dirty="0">
                <a:solidFill>
                  <a:srgbClr val="FF0000"/>
                </a:solidFill>
                <a:latin typeface="Times New Roman" panose="02020603050405020304" pitchFamily="18" charset="0"/>
                <a:ea typeface="Times New Roman" panose="02020603050405020304" pitchFamily="18" charset="0"/>
              </a:rPr>
              <a:t>+ Ηχηρό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Εξακολουθητικό					        - Εξακολουθητικό</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Τραχύ						        - Τραχύ</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81D6A590-BF97-8862-7F74-6775B60E22BA}"/>
              </a:ext>
            </a:extLst>
          </p:cNvPr>
          <p:cNvSpPr/>
          <p:nvPr/>
        </p:nvSpPr>
        <p:spPr>
          <a:xfrm>
            <a:off x="1113182" y="2166730"/>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EA7AA1E9-C581-87A0-CB62-387DFCB7FFC0}"/>
              </a:ext>
            </a:extLst>
          </p:cNvPr>
          <p:cNvSpPr/>
          <p:nvPr/>
        </p:nvSpPr>
        <p:spPr>
          <a:xfrm>
            <a:off x="3412435" y="2166730"/>
            <a:ext cx="327992" cy="3776870"/>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4" name="Ευθεία γραμμή σύνδεσης 3">
            <a:extLst>
              <a:ext uri="{FF2B5EF4-FFF2-40B4-BE49-F238E27FC236}">
                <a16:creationId xmlns:a16="http://schemas.microsoft.com/office/drawing/2014/main" id="{EC857220-BDB5-CC2E-E958-ECA84D37A252}"/>
              </a:ext>
            </a:extLst>
          </p:cNvPr>
          <p:cNvCxnSpPr>
            <a:cxnSpLocks/>
          </p:cNvCxnSpPr>
          <p:nvPr/>
        </p:nvCxnSpPr>
        <p:spPr>
          <a:xfrm flipH="1">
            <a:off x="6821074" y="2122342"/>
            <a:ext cx="556591" cy="4621693"/>
          </a:xfrm>
          <a:prstGeom prst="line">
            <a:avLst/>
          </a:prstGeom>
          <a:ln w="28575"/>
        </p:spPr>
        <p:style>
          <a:lnRef idx="1">
            <a:schemeClr val="dk1"/>
          </a:lnRef>
          <a:fillRef idx="0">
            <a:schemeClr val="dk1"/>
          </a:fillRef>
          <a:effectRef idx="0">
            <a:schemeClr val="dk1"/>
          </a:effectRef>
          <a:fontRef idx="minor">
            <a:schemeClr val="tx1"/>
          </a:fontRef>
        </p:style>
      </p:cxnSp>
      <p:sp>
        <p:nvSpPr>
          <p:cNvPr id="5" name="Αριστερή αγκύλη 4">
            <a:extLst>
              <a:ext uri="{FF2B5EF4-FFF2-40B4-BE49-F238E27FC236}">
                <a16:creationId xmlns:a16="http://schemas.microsoft.com/office/drawing/2014/main" id="{19009C8E-D37F-F679-875F-62372F370105}"/>
              </a:ext>
            </a:extLst>
          </p:cNvPr>
          <p:cNvSpPr/>
          <p:nvPr/>
        </p:nvSpPr>
        <p:spPr>
          <a:xfrm>
            <a:off x="7759440" y="2398518"/>
            <a:ext cx="278296" cy="3545081"/>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8" name="Δεξιά αγκύλη 7">
            <a:extLst>
              <a:ext uri="{FF2B5EF4-FFF2-40B4-BE49-F238E27FC236}">
                <a16:creationId xmlns:a16="http://schemas.microsoft.com/office/drawing/2014/main" id="{FA06438A-3508-91E2-F799-6456183A3976}"/>
              </a:ext>
            </a:extLst>
          </p:cNvPr>
          <p:cNvSpPr/>
          <p:nvPr/>
        </p:nvSpPr>
        <p:spPr>
          <a:xfrm>
            <a:off x="10015571" y="2398517"/>
            <a:ext cx="327992" cy="3545081"/>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0" name="Ευθεία γραμμή σύνδεσης 9">
            <a:extLst>
              <a:ext uri="{FF2B5EF4-FFF2-40B4-BE49-F238E27FC236}">
                <a16:creationId xmlns:a16="http://schemas.microsoft.com/office/drawing/2014/main" id="{8D1D0D2D-2614-E87D-A21D-A7A88CC8FA3D}"/>
              </a:ext>
            </a:extLst>
          </p:cNvPr>
          <p:cNvCxnSpPr/>
          <p:nvPr/>
        </p:nvCxnSpPr>
        <p:spPr>
          <a:xfrm>
            <a:off x="10733200" y="5194037"/>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6731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563814" y="1738288"/>
            <a:ext cx="11070468" cy="1818198"/>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effectLst/>
                <a:latin typeface="Times New Roman" panose="02020603050405020304" pitchFamily="18" charset="0"/>
                <a:ea typeface="Times New Roman" panose="02020603050405020304" pitchFamily="18" charset="0"/>
              </a:rPr>
              <a:t>	Ι</a:t>
            </a:r>
            <a:r>
              <a:rPr lang="el-GR" sz="2800" dirty="0">
                <a:latin typeface="Times New Roman" panose="02020603050405020304" pitchFamily="18" charset="0"/>
                <a:ea typeface="Times New Roman" panose="02020603050405020304" pitchFamily="18" charset="0"/>
              </a:rPr>
              <a:t>. α.: </a:t>
            </a:r>
            <a:r>
              <a:rPr lang="el-GR" sz="2800" b="1" dirty="0">
                <a:latin typeface="Times New Roman" panose="02020603050405020304" pitchFamily="18" charset="0"/>
                <a:ea typeface="Times New Roman" panose="02020603050405020304" pitchFamily="18" charset="0"/>
              </a:rPr>
              <a:t>Προκαταβολική</a:t>
            </a:r>
            <a:r>
              <a:rPr lang="el-GR" sz="2800" dirty="0">
                <a:latin typeface="Times New Roman" panose="02020603050405020304" pitchFamily="18" charset="0"/>
                <a:ea typeface="Times New Roman" panose="02020603050405020304" pitchFamily="18" charset="0"/>
              </a:rPr>
              <a:t>: Όταν το περιβάλλον που προκαλεί την αλλαγή ακολουθεί, π.χ.:</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E43EE98C-54EC-DD4A-A49D-DD4AD33294F7}"/>
              </a:ext>
            </a:extLst>
          </p:cNvPr>
          <p:cNvSpPr txBox="1"/>
          <p:nvPr/>
        </p:nvSpPr>
        <p:spPr>
          <a:xfrm>
            <a:off x="1338072" y="3319480"/>
            <a:ext cx="6074664" cy="1177245"/>
          </a:xfrm>
          <a:prstGeom prst="rect">
            <a:avLst/>
          </a:prstGeom>
          <a:noFill/>
        </p:spPr>
        <p:txBody>
          <a:bodyPr wrap="square" rtlCol="0">
            <a:spAutoFit/>
          </a:bodyPr>
          <a:lstStyle/>
          <a:p>
            <a:pPr algn="just"/>
            <a:endParaRPr lang="el-GR" dirty="0"/>
          </a:p>
          <a:p>
            <a:pPr marL="46800" indent="0" algn="just">
              <a:lnSpc>
                <a:spcPct val="150000"/>
              </a:lnSpc>
              <a:buNone/>
            </a:pPr>
            <a:r>
              <a:rPr lang="el-GR" sz="2300" dirty="0"/>
              <a:t>π.χ.    /</a:t>
            </a:r>
            <a:r>
              <a:rPr lang="en-GB" sz="2300" dirty="0">
                <a:latin typeface="Cambria" panose="02040503050406030204" pitchFamily="18" charset="0"/>
              </a:rPr>
              <a:t>i</a:t>
            </a:r>
            <a:r>
              <a:rPr lang="en-GB" sz="2300" b="1" dirty="0">
                <a:latin typeface="Cambria" panose="02040503050406030204" pitchFamily="18" charset="0"/>
              </a:rPr>
              <a:t>s</a:t>
            </a:r>
            <a:r>
              <a:rPr lang="en-GB" sz="2300" dirty="0">
                <a:latin typeface="Cambria" panose="02040503050406030204" pitchFamily="18" charset="0"/>
              </a:rPr>
              <a:t> + </a:t>
            </a:r>
            <a:r>
              <a:rPr lang="en-GB" sz="2300" dirty="0" err="1">
                <a:solidFill>
                  <a:srgbClr val="00B050"/>
                </a:solidFill>
                <a:latin typeface="Cambria" panose="02040503050406030204" pitchFamily="18" charset="0"/>
              </a:rPr>
              <a:t>v</a:t>
            </a:r>
            <a:r>
              <a:rPr lang="en-GB" sz="2300" dirty="0" err="1">
                <a:latin typeface="Cambria" panose="02040503050406030204" pitchFamily="18" charset="0"/>
              </a:rPr>
              <a:t>alo</a:t>
            </a:r>
            <a:r>
              <a:rPr lang="en-GB" sz="2300" dirty="0">
                <a:latin typeface="Cambria" panose="02040503050406030204" pitchFamily="18" charset="0"/>
              </a:rPr>
              <a:t>/ → [</a:t>
            </a:r>
            <a:r>
              <a:rPr lang="en-GB" sz="2300" dirty="0" err="1">
                <a:latin typeface="Cambria" panose="02040503050406030204" pitchFamily="18" charset="0"/>
              </a:rPr>
              <a:t>i</a:t>
            </a:r>
            <a:r>
              <a:rPr lang="en-GB" sz="2300" b="1" dirty="0" err="1">
                <a:solidFill>
                  <a:srgbClr val="FF0000"/>
                </a:solidFill>
                <a:latin typeface="Cambria" panose="02040503050406030204" pitchFamily="18" charset="0"/>
              </a:rPr>
              <a:t>z</a:t>
            </a:r>
            <a:r>
              <a:rPr lang="en-GB" sz="2300" b="1" dirty="0" err="1">
                <a:latin typeface="Cambria" panose="02040503050406030204" pitchFamily="18" charset="0"/>
              </a:rPr>
              <a:t>'</a:t>
            </a:r>
            <a:r>
              <a:rPr lang="en-GB" sz="2300" dirty="0" err="1">
                <a:latin typeface="Cambria" panose="02040503050406030204" pitchFamily="18" charset="0"/>
              </a:rPr>
              <a:t>valo</a:t>
            </a:r>
            <a:r>
              <a:rPr lang="en-GB" sz="2300" dirty="0">
                <a:latin typeface="Cambria" panose="02040503050406030204" pitchFamily="18" charset="0"/>
              </a:rPr>
              <a:t>] </a:t>
            </a:r>
            <a:r>
              <a:rPr lang="el-GR" sz="2300" i="1" dirty="0"/>
              <a:t>εισβάλλω</a:t>
            </a:r>
          </a:p>
          <a:p>
            <a:endParaRPr lang="el-GR" dirty="0"/>
          </a:p>
        </p:txBody>
      </p:sp>
      <p:sp>
        <p:nvSpPr>
          <p:cNvPr id="5" name="TextBox 4">
            <a:extLst>
              <a:ext uri="{FF2B5EF4-FFF2-40B4-BE49-F238E27FC236}">
                <a16:creationId xmlns:a16="http://schemas.microsoft.com/office/drawing/2014/main" id="{C59BC4FE-425E-C14D-86D2-B1A90FAAEBC0}"/>
              </a:ext>
            </a:extLst>
          </p:cNvPr>
          <p:cNvSpPr txBox="1"/>
          <p:nvPr/>
        </p:nvSpPr>
        <p:spPr>
          <a:xfrm>
            <a:off x="1296990" y="4830210"/>
            <a:ext cx="7871394" cy="900246"/>
          </a:xfrm>
          <a:prstGeom prst="rect">
            <a:avLst/>
          </a:prstGeom>
          <a:noFill/>
        </p:spPr>
        <p:txBody>
          <a:bodyPr wrap="square" rtlCol="0">
            <a:spAutoFit/>
          </a:bodyPr>
          <a:lstStyle/>
          <a:p>
            <a:pPr marL="46800" indent="0" algn="just">
              <a:lnSpc>
                <a:spcPct val="150000"/>
              </a:lnSpc>
              <a:buNone/>
            </a:pPr>
            <a:r>
              <a:rPr lang="el-GR" sz="2300" dirty="0"/>
              <a:t>π.χ. /</a:t>
            </a:r>
            <a:r>
              <a:rPr lang="en-GB" sz="2300" dirty="0">
                <a:latin typeface="Cambria" panose="02040503050406030204" pitchFamily="18" charset="0"/>
              </a:rPr>
              <a:t>ti</a:t>
            </a:r>
            <a:r>
              <a:rPr lang="en-GB" sz="2300" b="1" dirty="0">
                <a:latin typeface="Cambria" panose="02040503050406030204" pitchFamily="18" charset="0"/>
              </a:rPr>
              <a:t>s</a:t>
            </a:r>
            <a:r>
              <a:rPr lang="en-GB" sz="2300" dirty="0">
                <a:latin typeface="Cambria" panose="02040503050406030204" pitchFamily="18" charset="0"/>
              </a:rPr>
              <a:t>/ </a:t>
            </a:r>
            <a:r>
              <a:rPr lang="el-GR" sz="2300" dirty="0">
                <a:latin typeface="Cambria" panose="02040503050406030204" pitchFamily="18" charset="0"/>
              </a:rPr>
              <a:t>+</a:t>
            </a:r>
            <a:r>
              <a:rPr lang="en-GB" sz="2300" dirty="0">
                <a:latin typeface="Cambria" panose="02040503050406030204" pitchFamily="18" charset="0"/>
              </a:rPr>
              <a:t> /</a:t>
            </a:r>
            <a:r>
              <a:rPr lang="en-GB" sz="2300" dirty="0" err="1">
                <a:solidFill>
                  <a:srgbClr val="00B050"/>
                </a:solidFill>
                <a:latin typeface="Cambria" panose="02040503050406030204" pitchFamily="18" charset="0"/>
              </a:rPr>
              <a:t>m</a:t>
            </a:r>
            <a:r>
              <a:rPr lang="en-GB" sz="2300" dirty="0" err="1">
                <a:latin typeface="Cambria" panose="02040503050406030204" pitchFamily="18" charset="0"/>
              </a:rPr>
              <a:t>eras</a:t>
            </a:r>
            <a:r>
              <a:rPr lang="en-GB" sz="2300" dirty="0">
                <a:latin typeface="Cambria" panose="02040503050406030204" pitchFamily="18" charset="0"/>
              </a:rPr>
              <a:t>/ → [</a:t>
            </a:r>
            <a:r>
              <a:rPr lang="en-GB" sz="2300" dirty="0" err="1">
                <a:latin typeface="Cambria" panose="02040503050406030204" pitchFamily="18" charset="0"/>
              </a:rPr>
              <a:t>ti</a:t>
            </a:r>
            <a:r>
              <a:rPr lang="en-GB" sz="2300" b="1" dirty="0" err="1">
                <a:solidFill>
                  <a:srgbClr val="FF0000"/>
                </a:solidFill>
                <a:latin typeface="Cambria" panose="02040503050406030204" pitchFamily="18" charset="0"/>
              </a:rPr>
              <a:t>z</a:t>
            </a:r>
            <a:r>
              <a:rPr lang="en-GB" sz="2300" b="1" dirty="0" err="1">
                <a:latin typeface="Cambria" panose="02040503050406030204" pitchFamily="18" charset="0"/>
              </a:rPr>
              <a:t>'</a:t>
            </a:r>
            <a:r>
              <a:rPr lang="en-GB" sz="2300" dirty="0" err="1">
                <a:latin typeface="Cambria" panose="02040503050406030204" pitchFamily="18" charset="0"/>
              </a:rPr>
              <a:t>meras</a:t>
            </a:r>
            <a:r>
              <a:rPr lang="en-GB" sz="2300" dirty="0">
                <a:latin typeface="Cambria" panose="02040503050406030204" pitchFamily="18" charset="0"/>
              </a:rPr>
              <a:t>] </a:t>
            </a:r>
            <a:r>
              <a:rPr lang="el-GR" sz="2300" i="1" dirty="0"/>
              <a:t>της μέρας </a:t>
            </a:r>
          </a:p>
          <a:p>
            <a:endParaRPr lang="el-GR" dirty="0"/>
          </a:p>
        </p:txBody>
      </p:sp>
      <p:sp>
        <p:nvSpPr>
          <p:cNvPr id="6" name="TextBox 5">
            <a:extLst>
              <a:ext uri="{FF2B5EF4-FFF2-40B4-BE49-F238E27FC236}">
                <a16:creationId xmlns:a16="http://schemas.microsoft.com/office/drawing/2014/main" id="{C7D90331-C083-8143-9E61-6B8AB8F8A47C}"/>
              </a:ext>
            </a:extLst>
          </p:cNvPr>
          <p:cNvSpPr txBox="1"/>
          <p:nvPr/>
        </p:nvSpPr>
        <p:spPr>
          <a:xfrm>
            <a:off x="563814" y="5618943"/>
            <a:ext cx="11038398" cy="1107996"/>
          </a:xfrm>
          <a:prstGeom prst="rect">
            <a:avLst/>
          </a:prstGeom>
          <a:noFill/>
        </p:spPr>
        <p:txBody>
          <a:bodyPr wrap="square" rtlCol="0">
            <a:spAutoFit/>
          </a:bodyPr>
          <a:lstStyle/>
          <a:p>
            <a:r>
              <a:rPr lang="el-GR" sz="2400" dirty="0"/>
              <a:t>Το </a:t>
            </a:r>
            <a:r>
              <a:rPr lang="el-GR" sz="2400" b="1" dirty="0"/>
              <a:t>-ηχηρό </a:t>
            </a:r>
            <a:r>
              <a:rPr lang="el-GR" sz="2400" dirty="0"/>
              <a:t>[s] αφομοιώνει το χαρακτηριστικό της ηχηρότητας από το </a:t>
            </a:r>
            <a:r>
              <a:rPr lang="el-GR" sz="2400" b="1" dirty="0"/>
              <a:t>+ηχηρό </a:t>
            </a:r>
            <a:r>
              <a:rPr lang="el-GR" sz="2400" dirty="0"/>
              <a:t>σύμφωνο που </a:t>
            </a:r>
            <a:r>
              <a:rPr lang="el-GR" sz="2400" b="1" u="sng" dirty="0"/>
              <a:t>ακολουθεί</a:t>
            </a:r>
            <a:r>
              <a:rPr lang="el-GR" sz="2400" dirty="0"/>
              <a:t> [</a:t>
            </a:r>
            <a:r>
              <a:rPr lang="en-US" sz="2400" dirty="0"/>
              <a:t>v], [</a:t>
            </a:r>
            <a:r>
              <a:rPr lang="el-GR" sz="2400" dirty="0"/>
              <a:t>γ], [</a:t>
            </a:r>
            <a:r>
              <a:rPr lang="en-US" sz="2400" dirty="0"/>
              <a:t>m</a:t>
            </a:r>
            <a:r>
              <a:rPr lang="el-GR" sz="2400" dirty="0"/>
              <a:t>]</a:t>
            </a:r>
            <a:r>
              <a:rPr lang="en-US" sz="2400" dirty="0"/>
              <a:t> </a:t>
            </a:r>
            <a:r>
              <a:rPr lang="el-GR" sz="2400" dirty="0"/>
              <a:t>και πραγματώνεται ως [z]</a:t>
            </a:r>
          </a:p>
          <a:p>
            <a:endParaRPr lang="el-GR" dirty="0"/>
          </a:p>
        </p:txBody>
      </p:sp>
      <p:sp>
        <p:nvSpPr>
          <p:cNvPr id="7" name="TextBox 6">
            <a:extLst>
              <a:ext uri="{FF2B5EF4-FFF2-40B4-BE49-F238E27FC236}">
                <a16:creationId xmlns:a16="http://schemas.microsoft.com/office/drawing/2014/main" id="{CA687A67-2305-0D44-AC5F-5B069A2EC33A}"/>
              </a:ext>
            </a:extLst>
          </p:cNvPr>
          <p:cNvSpPr txBox="1"/>
          <p:nvPr/>
        </p:nvSpPr>
        <p:spPr>
          <a:xfrm>
            <a:off x="1388364" y="4282386"/>
            <a:ext cx="5932998" cy="723275"/>
          </a:xfrm>
          <a:prstGeom prst="rect">
            <a:avLst/>
          </a:prstGeom>
          <a:noFill/>
        </p:spPr>
        <p:txBody>
          <a:bodyPr wrap="square" rtlCol="0">
            <a:spAutoFit/>
          </a:bodyPr>
          <a:lstStyle/>
          <a:p>
            <a:r>
              <a:rPr lang="el-GR" sz="2300" dirty="0"/>
              <a:t>π.χ. </a:t>
            </a:r>
            <a:r>
              <a:rPr lang="el-GR" sz="2300" dirty="0">
                <a:ea typeface="Cambria" panose="02040503050406030204" pitchFamily="18" charset="0"/>
              </a:rPr>
              <a:t>/</a:t>
            </a:r>
            <a:r>
              <a:rPr lang="en-GB" sz="2300" b="1" dirty="0">
                <a:latin typeface="Cambria" panose="02040503050406030204" pitchFamily="18" charset="0"/>
                <a:ea typeface="Cambria" panose="02040503050406030204" pitchFamily="18" charset="0"/>
              </a:rPr>
              <a:t>s</a:t>
            </a:r>
            <a:r>
              <a:rPr lang="el-GR" sz="2300" dirty="0">
                <a:solidFill>
                  <a:srgbClr val="00B050"/>
                </a:solidFill>
                <a:ea typeface="Cambria" panose="02040503050406030204" pitchFamily="18" charset="0"/>
              </a:rPr>
              <a:t>γ</a:t>
            </a:r>
            <a:r>
              <a:rPr lang="en-GB" sz="2300" dirty="0" err="1">
                <a:latin typeface="Cambria" panose="02040503050406030204" pitchFamily="18" charset="0"/>
                <a:ea typeface="Cambria" panose="02040503050406030204" pitchFamily="18" charset="0"/>
              </a:rPr>
              <a:t>uros</a:t>
            </a:r>
            <a:r>
              <a:rPr lang="en-GB" sz="2300" dirty="0">
                <a:latin typeface="Cambria" panose="02040503050406030204" pitchFamily="18" charset="0"/>
                <a:ea typeface="Cambria" panose="02040503050406030204" pitchFamily="18" charset="0"/>
              </a:rPr>
              <a:t>/ </a:t>
            </a:r>
            <a:r>
              <a:rPr lang="el-GR" sz="2300" dirty="0">
                <a:ea typeface="Cambria" panose="02040503050406030204" pitchFamily="18" charset="0"/>
              </a:rPr>
              <a:t> →</a:t>
            </a:r>
            <a:r>
              <a:rPr lang="en-GB" sz="2300" dirty="0">
                <a:latin typeface="Cambria" panose="02040503050406030204" pitchFamily="18" charset="0"/>
                <a:ea typeface="Cambria" panose="02040503050406030204" pitchFamily="18" charset="0"/>
              </a:rPr>
              <a:t> [</a:t>
            </a:r>
            <a:r>
              <a:rPr lang="en-GB" sz="2300" b="1" dirty="0" err="1">
                <a:solidFill>
                  <a:srgbClr val="FF0000"/>
                </a:solidFill>
                <a:latin typeface="Cambria" panose="02040503050406030204" pitchFamily="18" charset="0"/>
                <a:ea typeface="Cambria" panose="02040503050406030204" pitchFamily="18" charset="0"/>
              </a:rPr>
              <a:t>z</a:t>
            </a:r>
            <a:r>
              <a:rPr lang="en-GB" sz="2300" dirty="0" err="1">
                <a:latin typeface="Cambria" panose="02040503050406030204" pitchFamily="18" charset="0"/>
                <a:ea typeface="Cambria" panose="02040503050406030204" pitchFamily="18" charset="0"/>
              </a:rPr>
              <a:t>ɣu'ros</a:t>
            </a:r>
            <a:r>
              <a:rPr lang="en-GB" sz="2300" dirty="0">
                <a:latin typeface="Cambria" panose="02040503050406030204" pitchFamily="18" charset="0"/>
                <a:ea typeface="Cambria" panose="02040503050406030204" pitchFamily="18" charset="0"/>
              </a:rPr>
              <a:t>] </a:t>
            </a:r>
            <a:r>
              <a:rPr lang="el-GR" sz="2300" i="1" dirty="0"/>
              <a:t>σγουρός </a:t>
            </a:r>
            <a:r>
              <a:rPr lang="el-GR" sz="2300" dirty="0"/>
              <a:t>  </a:t>
            </a:r>
          </a:p>
          <a:p>
            <a:endParaRPr lang="el-GR" dirty="0"/>
          </a:p>
        </p:txBody>
      </p:sp>
      <p:pic>
        <p:nvPicPr>
          <p:cNvPr id="8" name="Picture 2">
            <a:extLst>
              <a:ext uri="{FF2B5EF4-FFF2-40B4-BE49-F238E27FC236}">
                <a16:creationId xmlns:a16="http://schemas.microsoft.com/office/drawing/2014/main" id="{9F2FE056-AA71-1D45-8E84-47E31280C1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4532" y="1158105"/>
            <a:ext cx="1607431" cy="146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72794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7BAB2-74C6-F5D8-A511-BD87554ECD0C}"/>
              </a:ext>
            </a:extLst>
          </p:cNvPr>
          <p:cNvSpPr>
            <a:spLocks noGrp="1"/>
          </p:cNvSpPr>
          <p:nvPr>
            <p:ph type="title"/>
          </p:nvPr>
        </p:nvSpPr>
        <p:spPr>
          <a:xfrm>
            <a:off x="0" y="0"/>
            <a:ext cx="12107119" cy="1031652"/>
          </a:xfrm>
        </p:spPr>
        <p:txBody>
          <a:bodyPr>
            <a:noAutofit/>
          </a:bodyPr>
          <a:lstStyle/>
          <a:p>
            <a:pPr algn="ctr"/>
            <a:r>
              <a:rPr lang="el-GR" sz="3200" dirty="0"/>
              <a:t>ΑΝΑΠΑΡΑΣΤΑΣΗ ΕΝΌΣ ΦΩΝΟΛΟΓΙΚΟΥ ΦΑΙΝΟΜΕΝΟΥ ΣΕ ΜΙΑ </a:t>
            </a:r>
            <a:r>
              <a:rPr lang="el-GR" sz="3200" dirty="0" err="1"/>
              <a:t>ΟΛΟκλΗΡΗ</a:t>
            </a:r>
            <a:r>
              <a:rPr lang="el-GR" sz="3200" dirty="0"/>
              <a:t> ΦΥΣΙΚΗ ΟΜΑΔΑ ΦΩΝΟΛΟΓΙΚΩΝ ΜΟΝΑΔΩΝ</a:t>
            </a:r>
            <a:endParaRPr lang="en-US" sz="3200" dirty="0"/>
          </a:p>
        </p:txBody>
      </p:sp>
      <p:sp>
        <p:nvSpPr>
          <p:cNvPr id="3" name="Content Placeholder 2">
            <a:extLst>
              <a:ext uri="{FF2B5EF4-FFF2-40B4-BE49-F238E27FC236}">
                <a16:creationId xmlns:a16="http://schemas.microsoft.com/office/drawing/2014/main" id="{4F183DBE-B226-FB48-DB6A-C3E385D2EF45}"/>
              </a:ext>
            </a:extLst>
          </p:cNvPr>
          <p:cNvSpPr>
            <a:spLocks noGrp="1"/>
          </p:cNvSpPr>
          <p:nvPr>
            <p:ph idx="1"/>
          </p:nvPr>
        </p:nvSpPr>
        <p:spPr>
          <a:xfrm>
            <a:off x="1069848" y="1031652"/>
            <a:ext cx="10058400" cy="5612216"/>
          </a:xfrm>
        </p:spPr>
        <p:txBody>
          <a:bodyPr>
            <a:normAutofit/>
          </a:bodyPr>
          <a:lstStyle/>
          <a:p>
            <a:pPr marL="0" indent="0" algn="ctr">
              <a:lnSpc>
                <a:spcPct val="100000"/>
              </a:lnSpc>
              <a:spcBef>
                <a:spcPts val="0"/>
              </a:spcBef>
              <a:buNone/>
            </a:pPr>
            <a:r>
              <a:rPr lang="el-GR" sz="2400" b="1" dirty="0">
                <a:latin typeface="Times New Roman" panose="02020603050405020304" pitchFamily="18" charset="0"/>
                <a:ea typeface="Times New Roman" panose="02020603050405020304" pitchFamily="18" charset="0"/>
              </a:rPr>
              <a:t>Προκαταβολική μερική αφομοίωση των άηχων κλειστών συμφώνων</a:t>
            </a:r>
          </a:p>
          <a:p>
            <a:pPr marL="0" indent="0" algn="ctr">
              <a:lnSpc>
                <a:spcPct val="100000"/>
              </a:lnSpc>
              <a:spcBef>
                <a:spcPts val="0"/>
              </a:spcBef>
              <a:buNone/>
            </a:pPr>
            <a:r>
              <a:rPr lang="el-GR" sz="2000" dirty="0">
                <a:latin typeface="Times New Roman" panose="02020603050405020304" pitchFamily="18" charset="0"/>
                <a:ea typeface="Times New Roman" panose="02020603050405020304" pitchFamily="18" charset="0"/>
              </a:rPr>
              <a:t>(</a:t>
            </a:r>
            <a:r>
              <a:rPr lang="en-US" sz="2000" dirty="0">
                <a:latin typeface="Times New Roman" panose="02020603050405020304" pitchFamily="18" charset="0"/>
                <a:ea typeface="Times New Roman" panose="02020603050405020304" pitchFamily="18" charset="0"/>
              </a:rPr>
              <a:t>/to</a:t>
            </a:r>
            <a:r>
              <a:rPr lang="en-US" sz="2000" dirty="0">
                <a:solidFill>
                  <a:srgbClr val="00B050"/>
                </a:solidFill>
                <a:latin typeface="Times New Roman" panose="02020603050405020304" pitchFamily="18" charset="0"/>
                <a:ea typeface="Times New Roman" panose="02020603050405020304" pitchFamily="18" charset="0"/>
              </a:rPr>
              <a:t>n</a:t>
            </a:r>
            <a:r>
              <a:rPr lang="en-US" sz="2000" dirty="0">
                <a:latin typeface="Times New Roman" panose="02020603050405020304" pitchFamily="18" charset="0"/>
                <a:ea typeface="Times New Roman" panose="02020603050405020304" pitchFamily="18" charset="0"/>
              </a:rPr>
              <a:t>/+/</a:t>
            </a:r>
            <a:r>
              <a:rPr lang="en-US" sz="2000" dirty="0">
                <a:solidFill>
                  <a:srgbClr val="FF0000"/>
                </a:solidFill>
                <a:latin typeface="Times New Roman" panose="02020603050405020304" pitchFamily="18" charset="0"/>
                <a:ea typeface="Times New Roman" panose="02020603050405020304" pitchFamily="18" charset="0"/>
              </a:rPr>
              <a:t>p</a:t>
            </a:r>
            <a:r>
              <a:rPr lang="en-US" sz="2000" dirty="0">
                <a:latin typeface="Times New Roman" panose="02020603050405020304" pitchFamily="18" charset="0"/>
                <a:ea typeface="Times New Roman" panose="02020603050405020304" pitchFamily="18" charset="0"/>
              </a:rPr>
              <a:t>ono/ </a:t>
            </a:r>
            <a:r>
              <a:rPr lang="en-US" sz="2000"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to</a:t>
            </a:r>
            <a:r>
              <a:rPr lang="en-US" sz="2000" dirty="0" err="1">
                <a:solidFill>
                  <a:srgbClr val="00B050"/>
                </a:solidFill>
                <a:latin typeface="Times New Roman" panose="02020603050405020304" pitchFamily="18" charset="0"/>
                <a:ea typeface="Times New Roman" panose="02020603050405020304" pitchFamily="18" charset="0"/>
              </a:rPr>
              <a:t>m</a:t>
            </a:r>
            <a:r>
              <a:rPr lang="en-US" sz="2000" dirty="0" err="1">
                <a:solidFill>
                  <a:srgbClr val="FF0000"/>
                </a:solidFill>
                <a:latin typeface="Times New Roman" panose="02020603050405020304" pitchFamily="18" charset="0"/>
                <a:ea typeface="Times New Roman" panose="02020603050405020304" pitchFamily="18" charset="0"/>
              </a:rPr>
              <a:t>b</a:t>
            </a:r>
            <a:r>
              <a:rPr lang="en-US" sz="2000" dirty="0" err="1">
                <a:latin typeface="Times New Roman" panose="02020603050405020304" pitchFamily="18" charset="0"/>
                <a:ea typeface="Times New Roman" panose="02020603050405020304" pitchFamily="18" charset="0"/>
              </a:rPr>
              <a:t>ono</a:t>
            </a:r>
            <a:r>
              <a:rPr lang="en-US" sz="2000" dirty="0">
                <a:latin typeface="Times New Roman" panose="02020603050405020304" pitchFamily="18" charset="0"/>
                <a:ea typeface="Times New Roman" panose="02020603050405020304" pitchFamily="18" charset="0"/>
              </a:rPr>
              <a:t>], /to</a:t>
            </a:r>
            <a:r>
              <a:rPr lang="en-US" sz="2000" dirty="0">
                <a:solidFill>
                  <a:srgbClr val="00B050"/>
                </a:solidFill>
                <a:latin typeface="Times New Roman" panose="02020603050405020304" pitchFamily="18" charset="0"/>
                <a:ea typeface="Times New Roman" panose="02020603050405020304" pitchFamily="18" charset="0"/>
              </a:rPr>
              <a:t>n</a:t>
            </a:r>
            <a:r>
              <a:rPr lang="en-US" sz="2000" dirty="0">
                <a:latin typeface="Times New Roman" panose="02020603050405020304" pitchFamily="18" charset="0"/>
                <a:ea typeface="Times New Roman" panose="02020603050405020304" pitchFamily="18" charset="0"/>
              </a:rPr>
              <a:t>/ + /</a:t>
            </a:r>
            <a:r>
              <a:rPr lang="en-US" sz="2000" dirty="0">
                <a:solidFill>
                  <a:srgbClr val="FF0000"/>
                </a:solidFill>
                <a:latin typeface="Times New Roman" panose="02020603050405020304" pitchFamily="18" charset="0"/>
                <a:ea typeface="Times New Roman" panose="02020603050405020304" pitchFamily="18" charset="0"/>
              </a:rPr>
              <a:t>t</a:t>
            </a:r>
            <a:r>
              <a:rPr lang="en-US" sz="2000" dirty="0">
                <a:latin typeface="Times New Roman" panose="02020603050405020304" pitchFamily="18" charset="0"/>
                <a:ea typeface="Times New Roman" panose="02020603050405020304" pitchFamily="18" charset="0"/>
              </a:rPr>
              <a:t>opo/ </a:t>
            </a:r>
            <a:r>
              <a:rPr lang="en-US" sz="2000"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to</a:t>
            </a:r>
            <a:r>
              <a:rPr lang="en-US" sz="2000" dirty="0" err="1">
                <a:solidFill>
                  <a:srgbClr val="00B050"/>
                </a:solidFill>
                <a:latin typeface="Times New Roman" panose="02020603050405020304" pitchFamily="18" charset="0"/>
                <a:ea typeface="Times New Roman" panose="02020603050405020304" pitchFamily="18" charset="0"/>
              </a:rPr>
              <a:t>n</a:t>
            </a:r>
            <a:r>
              <a:rPr lang="en-US" sz="2000" dirty="0" err="1">
                <a:solidFill>
                  <a:srgbClr val="FF0000"/>
                </a:solidFill>
                <a:latin typeface="Times New Roman" panose="02020603050405020304" pitchFamily="18" charset="0"/>
                <a:ea typeface="Times New Roman" panose="02020603050405020304" pitchFamily="18" charset="0"/>
              </a:rPr>
              <a:t>d</a:t>
            </a:r>
            <a:r>
              <a:rPr lang="en-US" sz="2000" dirty="0" err="1">
                <a:latin typeface="Times New Roman" panose="02020603050405020304" pitchFamily="18" charset="0"/>
                <a:ea typeface="Times New Roman" panose="02020603050405020304" pitchFamily="18" charset="0"/>
              </a:rPr>
              <a:t>opo</a:t>
            </a:r>
            <a:r>
              <a:rPr lang="en-US" sz="2000" dirty="0">
                <a:latin typeface="Times New Roman" panose="02020603050405020304" pitchFamily="18" charset="0"/>
                <a:ea typeface="Times New Roman" panose="02020603050405020304" pitchFamily="18" charset="0"/>
              </a:rPr>
              <a:t>], /to</a:t>
            </a:r>
            <a:r>
              <a:rPr lang="en-US" sz="2000" dirty="0">
                <a:solidFill>
                  <a:srgbClr val="00B050"/>
                </a:solidFill>
                <a:latin typeface="Times New Roman" panose="02020603050405020304" pitchFamily="18" charset="0"/>
                <a:ea typeface="Times New Roman" panose="02020603050405020304" pitchFamily="18" charset="0"/>
              </a:rPr>
              <a:t>n</a:t>
            </a:r>
            <a:r>
              <a:rPr lang="en-US" sz="2000" dirty="0">
                <a:latin typeface="Times New Roman" panose="02020603050405020304" pitchFamily="18" charset="0"/>
                <a:ea typeface="Times New Roman" panose="02020603050405020304" pitchFamily="18" charset="0"/>
              </a:rPr>
              <a:t>/+/</a:t>
            </a:r>
            <a:r>
              <a:rPr lang="en-US" sz="2000" dirty="0" err="1">
                <a:solidFill>
                  <a:srgbClr val="FF0000"/>
                </a:solidFill>
                <a:latin typeface="Times New Roman" panose="02020603050405020304" pitchFamily="18" charset="0"/>
                <a:ea typeface="Times New Roman" panose="02020603050405020304" pitchFamily="18" charset="0"/>
              </a:rPr>
              <a:t>k</a:t>
            </a:r>
            <a:r>
              <a:rPr lang="en-US" sz="2000" dirty="0" err="1">
                <a:latin typeface="Times New Roman" panose="02020603050405020304" pitchFamily="18" charset="0"/>
                <a:ea typeface="Times New Roman" panose="02020603050405020304" pitchFamily="18" charset="0"/>
              </a:rPr>
              <a:t>ono</a:t>
            </a:r>
            <a:r>
              <a:rPr lang="en-US" sz="2000" dirty="0">
                <a:latin typeface="Times New Roman" panose="02020603050405020304" pitchFamily="18" charset="0"/>
                <a:ea typeface="Times New Roman" panose="02020603050405020304" pitchFamily="18" charset="0"/>
              </a:rPr>
              <a:t>/</a:t>
            </a:r>
            <a:r>
              <a:rPr lang="en-US" sz="2000"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[to</a:t>
            </a:r>
            <a:r>
              <a:rPr lang="el-GR" sz="2000" dirty="0" err="1">
                <a:solidFill>
                  <a:srgbClr val="00B050"/>
                </a:solidFill>
                <a:latin typeface="Cambria"/>
                <a:ea typeface="Cambria"/>
                <a:cs typeface="+mn-lt"/>
              </a:rPr>
              <a:t>ŋ</a:t>
            </a:r>
            <a:r>
              <a:rPr lang="en-US" sz="2000" dirty="0" err="1">
                <a:solidFill>
                  <a:srgbClr val="FF0000"/>
                </a:solidFill>
                <a:latin typeface="Times New Roman" panose="02020603050405020304" pitchFamily="18" charset="0"/>
                <a:ea typeface="Times New Roman" panose="02020603050405020304" pitchFamily="18" charset="0"/>
              </a:rPr>
              <a:t>g</a:t>
            </a:r>
            <a:r>
              <a:rPr lang="en-US" sz="2000" dirty="0" err="1">
                <a:latin typeface="Times New Roman" panose="02020603050405020304" pitchFamily="18" charset="0"/>
                <a:ea typeface="Times New Roman" panose="02020603050405020304" pitchFamily="18" charset="0"/>
              </a:rPr>
              <a:t>ono</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to</a:t>
            </a:r>
            <a:r>
              <a:rPr lang="en-US" sz="2000" dirty="0">
                <a:solidFill>
                  <a:srgbClr val="00B050"/>
                </a:solidFill>
                <a:latin typeface="Times New Roman" panose="02020603050405020304" pitchFamily="18" charset="0"/>
                <a:ea typeface="Times New Roman" panose="02020603050405020304" pitchFamily="18" charset="0"/>
              </a:rPr>
              <a:t>n</a:t>
            </a:r>
            <a:r>
              <a:rPr lang="en-US" sz="2000" dirty="0">
                <a:latin typeface="Times New Roman" panose="02020603050405020304" pitchFamily="18" charset="0"/>
                <a:ea typeface="Times New Roman" panose="02020603050405020304" pitchFamily="18" charset="0"/>
              </a:rPr>
              <a:t>/+/</a:t>
            </a:r>
            <a:r>
              <a:rPr lang="en-US" sz="2000" dirty="0" err="1">
                <a:solidFill>
                  <a:srgbClr val="FF0000"/>
                </a:solidFill>
                <a:latin typeface="Times New Roman" panose="02020603050405020304" pitchFamily="18" charset="0"/>
                <a:ea typeface="Times New Roman" panose="02020603050405020304" pitchFamily="18" charset="0"/>
              </a:rPr>
              <a:t>k</a:t>
            </a:r>
            <a:r>
              <a:rPr lang="en-US" sz="2000" dirty="0" err="1">
                <a:latin typeface="Times New Roman" panose="02020603050405020304" pitchFamily="18" charset="0"/>
                <a:ea typeface="Times New Roman" panose="02020603050405020304" pitchFamily="18" charset="0"/>
              </a:rPr>
              <a:t>ero</a:t>
            </a:r>
            <a:r>
              <a:rPr lang="en-US" sz="2000" dirty="0">
                <a:latin typeface="Times New Roman" panose="02020603050405020304" pitchFamily="18" charset="0"/>
                <a:ea typeface="Times New Roman" panose="02020603050405020304" pitchFamily="18" charset="0"/>
              </a:rPr>
              <a:t>/</a:t>
            </a:r>
            <a:r>
              <a:rPr lang="en-US" sz="2000"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 [to</a:t>
            </a:r>
            <a:r>
              <a:rPr lang="el-GR" kern="100" dirty="0" err="1">
                <a:solidFill>
                  <a:srgbClr val="00B050"/>
                </a:solidFill>
                <a:effectLst/>
                <a:ea typeface="Aptos" panose="020B0004020202020204" pitchFamily="34" charset="0"/>
                <a:cs typeface="Times New Roman" panose="02020603050405020304" pitchFamily="18" charset="0"/>
              </a:rPr>
              <a:t>ɲ</a:t>
            </a:r>
            <a:r>
              <a:rPr lang="el-GR" dirty="0" err="1">
                <a:solidFill>
                  <a:srgbClr val="FF0000"/>
                </a:solidFill>
                <a:latin typeface="Calibri"/>
                <a:ea typeface="Times New Roman" panose="02020603050405020304" pitchFamily="18" charset="0"/>
                <a:cs typeface="Calibri"/>
              </a:rPr>
              <a:t>ɟ</a:t>
            </a:r>
            <a:r>
              <a:rPr lang="en-US" sz="2000" dirty="0" err="1">
                <a:latin typeface="Calibri"/>
                <a:ea typeface="Times New Roman" panose="02020603050405020304" pitchFamily="18" charset="0"/>
                <a:cs typeface="Calibri"/>
              </a:rPr>
              <a:t>ero</a:t>
            </a:r>
            <a:r>
              <a:rPr lang="en-US" sz="2000" dirty="0">
                <a:latin typeface="Calibri"/>
                <a:ea typeface="Times New Roman" panose="02020603050405020304" pitchFamily="18" charset="0"/>
                <a:cs typeface="Calibri"/>
              </a:rPr>
              <a:t>]</a:t>
            </a:r>
            <a:r>
              <a:rPr lang="el-GR" sz="2000" dirty="0">
                <a:latin typeface="Times New Roman" panose="02020603050405020304" pitchFamily="18" charset="0"/>
                <a:ea typeface="Times New Roman" panose="02020603050405020304" pitchFamily="18" charset="0"/>
              </a:rPr>
              <a:t>)</a:t>
            </a:r>
            <a:endParaRPr lang="en-US" sz="7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B</a:t>
            </a:r>
            <a:r>
              <a:rPr lang="el-GR" sz="2000" dirty="0">
                <a:latin typeface="Times New Roman" panose="02020603050405020304" pitchFamily="18" charset="0"/>
                <a:ea typeface="Times New Roman" panose="02020603050405020304" pitchFamily="18" charset="0"/>
              </a:rPr>
              <a:t>   			        Γ	</a:t>
            </a:r>
            <a:endParaRPr lang="en-US" sz="2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 Συλλαβικό					 	- Συλλαβικό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Συμφωνικό						 + Συμφωνικό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Αντηχητικό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  Αντηχητικό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Ρινικό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n-US"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Πλευρικό				 		- Πλευρικό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a:t>
            </a:r>
            <a:r>
              <a:rPr lang="el-GR" sz="2000" dirty="0" err="1">
                <a:latin typeface="Times New Roman" panose="02020603050405020304" pitchFamily="18" charset="0"/>
                <a:ea typeface="Times New Roman" panose="02020603050405020304" pitchFamily="18" charset="0"/>
              </a:rPr>
              <a:t>Βρ</a:t>
            </a:r>
            <a:r>
              <a:rPr lang="el-GR" sz="2000" dirty="0">
                <a:latin typeface="Times New Roman" panose="02020603050405020304" pitchFamily="18" charset="0"/>
                <a:ea typeface="Times New Roman" panose="02020603050405020304" pitchFamily="18" charset="0"/>
              </a:rPr>
              <a:t>. Άφεση	    	         </a:t>
            </a:r>
            <a:r>
              <a:rPr lang="el-GR" sz="2000" dirty="0">
                <a:solidFill>
                  <a:srgbClr val="00B050"/>
                </a:solidFill>
                <a:latin typeface="Times New Roman" panose="02020603050405020304" pitchFamily="18" charset="0"/>
                <a:ea typeface="Times New Roman" panose="02020603050405020304" pitchFamily="18" charset="0"/>
              </a:rPr>
              <a:t>α. πρόσθιο           </a:t>
            </a:r>
            <a:r>
              <a:rPr lang="el-GR" sz="2000" dirty="0">
                <a:latin typeface="Times New Roman" panose="02020603050405020304" pitchFamily="18" charset="0"/>
                <a:ea typeface="Times New Roman" panose="02020603050405020304" pitchFamily="18" charset="0"/>
              </a:rPr>
              <a:t>	 	- </a:t>
            </a:r>
            <a:r>
              <a:rPr lang="el-GR" sz="2000" dirty="0" err="1">
                <a:latin typeface="Times New Roman" panose="02020603050405020304" pitchFamily="18" charset="0"/>
                <a:ea typeface="Times New Roman" panose="02020603050405020304" pitchFamily="18" charset="0"/>
              </a:rPr>
              <a:t>Βρ</a:t>
            </a:r>
            <a:r>
              <a:rPr lang="el-GR" sz="2000" dirty="0">
                <a:latin typeface="Times New Roman" panose="02020603050405020304" pitchFamily="18" charset="0"/>
                <a:ea typeface="Times New Roman" panose="02020603050405020304" pitchFamily="18" charset="0"/>
              </a:rPr>
              <a:t>. Άφεση</a:t>
            </a:r>
          </a:p>
          <a:p>
            <a:pPr marL="0" indent="0" algn="just">
              <a:lnSpc>
                <a:spcPct val="100000"/>
              </a:lnSpc>
              <a:spcBef>
                <a:spcPts val="0"/>
              </a:spcBef>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Ηχηρό		    </a:t>
            </a:r>
            <a:r>
              <a:rPr lang="en-US" dirty="0">
                <a:latin typeface="Times New Roman" panose="02020603050405020304" pitchFamily="18" charset="0"/>
                <a:ea typeface="Times New Roman" panose="02020603050405020304" pitchFamily="18" charset="0"/>
                <a:sym typeface="Wingdings" pitchFamily="2" charset="2"/>
              </a:rPr>
              <a:t></a:t>
            </a:r>
            <a:r>
              <a:rPr lang="el-GR" sz="2000" dirty="0">
                <a:latin typeface="Times New Roman" panose="02020603050405020304" pitchFamily="18" charset="0"/>
                <a:ea typeface="Times New Roman" panose="02020603050405020304" pitchFamily="18" charset="0"/>
              </a:rPr>
              <a:t> </a:t>
            </a:r>
            <a:r>
              <a:rPr lang="el-GR" sz="2000" dirty="0">
                <a:solidFill>
                  <a:srgbClr val="00B050"/>
                </a:solidFill>
                <a:latin typeface="Times New Roman" panose="02020603050405020304" pitchFamily="18" charset="0"/>
                <a:ea typeface="Times New Roman" panose="02020603050405020304" pitchFamily="18" charset="0"/>
              </a:rPr>
              <a:t>β. </a:t>
            </a:r>
            <a:r>
              <a:rPr lang="el-GR" sz="2000" dirty="0" err="1">
                <a:solidFill>
                  <a:srgbClr val="00B050"/>
                </a:solidFill>
                <a:latin typeface="Times New Roman" panose="02020603050405020304" pitchFamily="18" charset="0"/>
                <a:ea typeface="Times New Roman" panose="02020603050405020304" pitchFamily="18" charset="0"/>
              </a:rPr>
              <a:t>κορωνιδικό</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 - Εξακολουθητικό </a:t>
            </a:r>
            <a:endParaRPr lang="en-US" sz="2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000" dirty="0">
                <a:latin typeface="Times New Roman" panose="02020603050405020304" pitchFamily="18" charset="0"/>
                <a:ea typeface="Times New Roman" panose="02020603050405020304" pitchFamily="18" charset="0"/>
              </a:rPr>
              <a:t>   - Εξακολουθητικό	         </a:t>
            </a:r>
            <a:r>
              <a:rPr lang="el-GR" sz="2000" dirty="0">
                <a:solidFill>
                  <a:srgbClr val="00B050"/>
                </a:solidFill>
                <a:latin typeface="Times New Roman" panose="02020603050405020304" pitchFamily="18" charset="0"/>
                <a:ea typeface="Times New Roman" panose="02020603050405020304" pitchFamily="18" charset="0"/>
              </a:rPr>
              <a:t>γ. οπίσθιο</a:t>
            </a:r>
            <a:r>
              <a:rPr lang="el-GR" sz="2000"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 Τραχύ</a:t>
            </a:r>
            <a:r>
              <a:rPr lang="el-GR" sz="20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Τραχύ					 	</a:t>
            </a:r>
            <a:endParaRPr lang="en-US" sz="2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l-GR" sz="2000" dirty="0">
                <a:solidFill>
                  <a:srgbClr val="00B050"/>
                </a:solidFill>
                <a:latin typeface="Times New Roman" panose="02020603050405020304" pitchFamily="18" charset="0"/>
                <a:ea typeface="Times New Roman" panose="02020603050405020304" pitchFamily="18" charset="0"/>
              </a:rPr>
              <a:t>+ Πρόσθιο					 	 α. Πρόσθιο</a:t>
            </a: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 </a:t>
            </a:r>
            <a:r>
              <a:rPr lang="el-GR" sz="2000" dirty="0" err="1">
                <a:solidFill>
                  <a:srgbClr val="00B050"/>
                </a:solidFill>
                <a:latin typeface="Times New Roman" panose="02020603050405020304" pitchFamily="18" charset="0"/>
                <a:ea typeface="Times New Roman" panose="02020603050405020304" pitchFamily="18" charset="0"/>
              </a:rPr>
              <a:t>Κορωνιδικό</a:t>
            </a:r>
            <a:r>
              <a:rPr lang="el-GR" sz="2000" dirty="0">
                <a:solidFill>
                  <a:srgbClr val="00B050"/>
                </a:solidFill>
                <a:latin typeface="Times New Roman" panose="02020603050405020304" pitchFamily="18" charset="0"/>
                <a:ea typeface="Times New Roman" panose="02020603050405020304" pitchFamily="18" charset="0"/>
              </a:rPr>
              <a:t>						 β. </a:t>
            </a:r>
            <a:r>
              <a:rPr lang="el-GR" sz="2000" dirty="0" err="1">
                <a:solidFill>
                  <a:srgbClr val="00B050"/>
                </a:solidFill>
                <a:latin typeface="Times New Roman" panose="02020603050405020304" pitchFamily="18" charset="0"/>
                <a:ea typeface="Times New Roman" panose="02020603050405020304" pitchFamily="18" charset="0"/>
              </a:rPr>
              <a:t>Κορωνιδικό</a:t>
            </a:r>
            <a:endParaRPr lang="el-GR" sz="2000" dirty="0">
              <a:solidFill>
                <a:srgbClr val="00B050"/>
              </a:solidFill>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 Οπίσθιο						 γ.  </a:t>
            </a:r>
            <a:r>
              <a:rPr lang="el-GR" sz="2000" dirty="0" err="1">
                <a:solidFill>
                  <a:srgbClr val="00B050"/>
                </a:solidFill>
                <a:latin typeface="Times New Roman" panose="02020603050405020304" pitchFamily="18" charset="0"/>
                <a:ea typeface="Times New Roman" panose="02020603050405020304" pitchFamily="18" charset="0"/>
              </a:rPr>
              <a:t>Οπισθιο</a:t>
            </a:r>
            <a:endParaRPr lang="el-GR" sz="2000" dirty="0">
              <a:solidFill>
                <a:srgbClr val="00B050"/>
              </a:solidFill>
              <a:latin typeface="Times New Roman" panose="02020603050405020304" pitchFamily="18" charset="0"/>
              <a:ea typeface="Times New Roman" panose="02020603050405020304" pitchFamily="18" charset="0"/>
            </a:endParaRPr>
          </a:p>
        </p:txBody>
      </p:sp>
      <p:sp>
        <p:nvSpPr>
          <p:cNvPr id="4" name="Αριστερή αγκύλη 5">
            <a:extLst>
              <a:ext uri="{FF2B5EF4-FFF2-40B4-BE49-F238E27FC236}">
                <a16:creationId xmlns:a16="http://schemas.microsoft.com/office/drawing/2014/main" id="{8B410832-4620-9303-E776-64B084BDFC63}"/>
              </a:ext>
            </a:extLst>
          </p:cNvPr>
          <p:cNvSpPr/>
          <p:nvPr/>
        </p:nvSpPr>
        <p:spPr>
          <a:xfrm>
            <a:off x="1182630"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5" name="Αριστερή αγκύλη 5">
            <a:extLst>
              <a:ext uri="{FF2B5EF4-FFF2-40B4-BE49-F238E27FC236}">
                <a16:creationId xmlns:a16="http://schemas.microsoft.com/office/drawing/2014/main" id="{4FA7D42B-7E9D-AFE3-D04E-D8569BBA8B15}"/>
              </a:ext>
            </a:extLst>
          </p:cNvPr>
          <p:cNvSpPr/>
          <p:nvPr/>
        </p:nvSpPr>
        <p:spPr>
          <a:xfrm rot="10800000">
            <a:off x="3127177"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D04E401E-E4B4-3B4F-B889-B244B209597D}"/>
              </a:ext>
            </a:extLst>
          </p:cNvPr>
          <p:cNvSpPr/>
          <p:nvPr/>
        </p:nvSpPr>
        <p:spPr>
          <a:xfrm>
            <a:off x="7300853"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Αριστερή αγκύλη 5">
            <a:extLst>
              <a:ext uri="{FF2B5EF4-FFF2-40B4-BE49-F238E27FC236}">
                <a16:creationId xmlns:a16="http://schemas.microsoft.com/office/drawing/2014/main" id="{5E94E981-0692-DBB7-3DB0-6B1D6AC02DF5}"/>
              </a:ext>
            </a:extLst>
          </p:cNvPr>
          <p:cNvSpPr/>
          <p:nvPr/>
        </p:nvSpPr>
        <p:spPr>
          <a:xfrm rot="10800000">
            <a:off x="9220419"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8" name="Ευθεία γραμμή σύνδεσης 3">
            <a:extLst>
              <a:ext uri="{FF2B5EF4-FFF2-40B4-BE49-F238E27FC236}">
                <a16:creationId xmlns:a16="http://schemas.microsoft.com/office/drawing/2014/main" id="{92326C4A-CD46-F00D-3A8A-3EB27A6BE9F9}"/>
              </a:ext>
            </a:extLst>
          </p:cNvPr>
          <p:cNvCxnSpPr>
            <a:cxnSpLocks/>
          </p:cNvCxnSpPr>
          <p:nvPr/>
        </p:nvCxnSpPr>
        <p:spPr>
          <a:xfrm flipH="1">
            <a:off x="5824773" y="2063304"/>
            <a:ext cx="497209" cy="4464753"/>
          </a:xfrm>
          <a:prstGeom prst="line">
            <a:avLst/>
          </a:prstGeom>
          <a:ln w="28575"/>
        </p:spPr>
        <p:style>
          <a:lnRef idx="1">
            <a:schemeClr val="dk1"/>
          </a:lnRef>
          <a:fillRef idx="0">
            <a:schemeClr val="dk1"/>
          </a:fillRef>
          <a:effectRef idx="0">
            <a:schemeClr val="dk1"/>
          </a:effectRef>
          <a:fontRef idx="minor">
            <a:schemeClr val="tx1"/>
          </a:fontRef>
        </p:style>
      </p:cxnSp>
      <p:cxnSp>
        <p:nvCxnSpPr>
          <p:cNvPr id="9" name="Ευθεία γραμμή σύνδεσης 9">
            <a:extLst>
              <a:ext uri="{FF2B5EF4-FFF2-40B4-BE49-F238E27FC236}">
                <a16:creationId xmlns:a16="http://schemas.microsoft.com/office/drawing/2014/main" id="{F9CA8A1C-1152-C0D5-F04C-08CCA6A00CAF}"/>
              </a:ext>
            </a:extLst>
          </p:cNvPr>
          <p:cNvCxnSpPr/>
          <p:nvPr/>
        </p:nvCxnSpPr>
        <p:spPr>
          <a:xfrm>
            <a:off x="6174250" y="6091075"/>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19405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3E8DA-9E51-E488-E371-6CDFB682CC7F}"/>
              </a:ext>
            </a:extLst>
          </p:cNvPr>
          <p:cNvSpPr>
            <a:spLocks noGrp="1"/>
          </p:cNvSpPr>
          <p:nvPr>
            <p:ph idx="1"/>
          </p:nvPr>
        </p:nvSpPr>
        <p:spPr>
          <a:xfrm>
            <a:off x="208344" y="914400"/>
            <a:ext cx="11748304" cy="5257800"/>
          </a:xfrm>
        </p:spPr>
        <p:txBody>
          <a:bodyPr>
            <a:normAutofit fontScale="92500" lnSpcReduction="10000"/>
          </a:bodyPr>
          <a:lstStyle/>
          <a:p>
            <a:pPr marL="0" indent="0" algn="ctr">
              <a:buNone/>
            </a:pPr>
            <a:r>
              <a:rPr lang="el-GR" dirty="0"/>
              <a:t> </a:t>
            </a:r>
            <a:r>
              <a:rPr lang="el-GR" sz="2800" b="1" dirty="0" err="1"/>
              <a:t>Αποβολ</a:t>
            </a:r>
            <a:r>
              <a:rPr lang="en-US" sz="2800" b="1" dirty="0" err="1"/>
              <a:t>ή</a:t>
            </a:r>
            <a:r>
              <a:rPr lang="el-GR" sz="2800" b="1" dirty="0"/>
              <a:t> </a:t>
            </a:r>
            <a:r>
              <a:rPr lang="el-GR" sz="2800" dirty="0"/>
              <a:t>(ρινικού)</a:t>
            </a:r>
          </a:p>
          <a:p>
            <a:pPr marL="0" indent="0" algn="just">
              <a:lnSpc>
                <a:spcPct val="100000"/>
              </a:lnSpc>
              <a:spcBef>
                <a:spcPts val="0"/>
              </a:spcBef>
              <a:buNone/>
            </a:pPr>
            <a:r>
              <a:rPr lang="el-GR" sz="2800" b="1" dirty="0"/>
              <a:t>                                                                 </a:t>
            </a:r>
          </a:p>
          <a:p>
            <a:pPr marL="0" indent="0" algn="just">
              <a:lnSpc>
                <a:spcPct val="100000"/>
              </a:lnSpc>
              <a:spcBef>
                <a:spcPts val="0"/>
              </a:spcBef>
              <a:buNone/>
            </a:pPr>
            <a:endParaRPr lang="el-GR" sz="2000" dirty="0">
              <a:effectLst/>
              <a:latin typeface="Doulos SIL"/>
              <a:ea typeface="Calibri" panose="020F0502020204030204" pitchFamily="34" charset="0"/>
            </a:endParaRPr>
          </a:p>
          <a:p>
            <a:pPr marL="0" indent="0" algn="just">
              <a:lnSpc>
                <a:spcPct val="100000"/>
              </a:lnSpc>
              <a:spcBef>
                <a:spcPts val="0"/>
              </a:spcBef>
              <a:buNone/>
            </a:pPr>
            <a:r>
              <a:rPr lang="el-GR" dirty="0">
                <a:latin typeface="Doulos SIL"/>
                <a:ea typeface="Calibri" panose="020F0502020204030204" pitchFamily="34" charset="0"/>
              </a:rPr>
              <a:t>                  	  Α        </a:t>
            </a:r>
            <a:r>
              <a:rPr lang="el-GR" dirty="0">
                <a:latin typeface="Doulos SIL"/>
                <a:ea typeface="Calibri" panose="020F0502020204030204" pitchFamily="34" charset="0"/>
                <a:sym typeface="Wingdings" pitchFamily="2" charset="2"/>
              </a:rPr>
              <a:t>	   </a:t>
            </a:r>
            <a:r>
              <a:rPr lang="el-GR" dirty="0">
                <a:ea typeface="Times New Roman" panose="02020603050405020304" pitchFamily="18" charset="0"/>
              </a:rPr>
              <a:t>⍉</a:t>
            </a:r>
            <a:r>
              <a:rPr lang="el-GR" dirty="0">
                <a:latin typeface="Doulos SIL"/>
                <a:ea typeface="Calibri" panose="020F0502020204030204" pitchFamily="34" charset="0"/>
              </a:rPr>
              <a:t>                                    _                Γ</a:t>
            </a:r>
          </a:p>
          <a:p>
            <a:pPr marL="0" indent="0" algn="just">
              <a:lnSpc>
                <a:spcPct val="100000"/>
              </a:lnSpc>
              <a:spcBef>
                <a:spcPts val="0"/>
              </a:spcBef>
              <a:buNone/>
            </a:pPr>
            <a:endParaRPr lang="en-US" sz="2000" dirty="0">
              <a:effectLst/>
              <a:latin typeface="Doulos SIL"/>
              <a:ea typeface="Calibri" panose="020F0502020204030204" pitchFamily="34" charset="0"/>
            </a:endParaRPr>
          </a:p>
          <a:p>
            <a:pPr marL="0" indent="0" algn="just">
              <a:buNone/>
            </a:pPr>
            <a:r>
              <a:rPr lang="el-GR" sz="2200" dirty="0">
                <a:ea typeface="Times New Roman" panose="02020603050405020304" pitchFamily="18" charset="0"/>
              </a:rPr>
              <a:t>                - Συλλαβικό					 - Συλλαβικό</a:t>
            </a:r>
          </a:p>
          <a:p>
            <a:pPr marL="0" indent="0" algn="just">
              <a:buNone/>
            </a:pPr>
            <a:r>
              <a:rPr lang="el-GR" sz="2200" dirty="0"/>
              <a:t>                + Συμφωνικό	</a:t>
            </a:r>
            <a:r>
              <a:rPr lang="el-GR" sz="2200" dirty="0">
                <a:ea typeface="Times New Roman" panose="02020603050405020304" pitchFamily="18" charset="0"/>
              </a:rPr>
              <a:t>				+ Συμφωνικό 		        	</a:t>
            </a:r>
          </a:p>
          <a:p>
            <a:pPr marL="0" indent="0" algn="just">
              <a:lnSpc>
                <a:spcPct val="100000"/>
              </a:lnSpc>
              <a:spcBef>
                <a:spcPts val="0"/>
              </a:spcBef>
              <a:buNone/>
            </a:pPr>
            <a:r>
              <a:rPr lang="el-GR" sz="2200" dirty="0">
                <a:ea typeface="Times New Roman" panose="02020603050405020304" pitchFamily="18" charset="0"/>
              </a:rPr>
              <a:t>                </a:t>
            </a:r>
            <a:r>
              <a:rPr lang="el-GR" sz="2200" dirty="0"/>
              <a:t>+</a:t>
            </a:r>
            <a:r>
              <a:rPr lang="el-GR" sz="2200" dirty="0">
                <a:ea typeface="Times New Roman" panose="02020603050405020304" pitchFamily="18" charset="0"/>
              </a:rPr>
              <a:t>  Αντηχητικό					- Αντηχητικό 	</a:t>
            </a:r>
            <a:r>
              <a:rPr lang="en-US" sz="2200" dirty="0">
                <a:ea typeface="Times New Roman" panose="02020603050405020304" pitchFamily="18" charset="0"/>
              </a:rPr>
              <a:t> </a:t>
            </a: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Ρινικό						- Ρινικό	</a:t>
            </a:r>
            <a:r>
              <a:rPr lang="en-US" sz="2200" dirty="0">
                <a:ea typeface="Times New Roman" panose="02020603050405020304" pitchFamily="18" charset="0"/>
              </a:rPr>
              <a:t> </a:t>
            </a: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Πλευρικό		                			 - Πλευρικό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a:t>
            </a:r>
            <a:r>
              <a:rPr lang="el-GR" sz="2200" dirty="0" err="1">
                <a:ea typeface="Times New Roman" panose="02020603050405020304" pitchFamily="18" charset="0"/>
              </a:rPr>
              <a:t>Βρ</a:t>
            </a:r>
            <a:r>
              <a:rPr lang="el-GR" sz="2200" dirty="0">
                <a:ea typeface="Times New Roman" panose="02020603050405020304" pitchFamily="18" charset="0"/>
              </a:rPr>
              <a:t>. Άφεση	    	 			 - </a:t>
            </a:r>
            <a:r>
              <a:rPr lang="el-GR" sz="2200" dirty="0" err="1">
                <a:ea typeface="Times New Roman" panose="02020603050405020304" pitchFamily="18" charset="0"/>
              </a:rPr>
              <a:t>Βρ</a:t>
            </a:r>
            <a:r>
              <a:rPr lang="el-GR" sz="2200" dirty="0">
                <a:ea typeface="Times New Roman" panose="02020603050405020304" pitchFamily="18" charset="0"/>
              </a:rPr>
              <a:t>. άφεση	</a:t>
            </a:r>
            <a:r>
              <a:rPr lang="en-US" sz="2200" dirty="0">
                <a:ea typeface="Times New Roman" panose="02020603050405020304" pitchFamily="18" charset="0"/>
              </a:rPr>
              <a:t> </a:t>
            </a:r>
            <a:r>
              <a:rPr lang="el-GR" sz="2200" dirty="0">
                <a:ea typeface="Times New Roman" panose="02020603050405020304" pitchFamily="18" charset="0"/>
              </a:rPr>
              <a:t>				</a:t>
            </a:r>
            <a:r>
              <a:rPr lang="en-US" sz="2200" dirty="0">
                <a:ea typeface="Times New Roman" panose="02020603050405020304" pitchFamily="18" charset="0"/>
              </a:rPr>
              <a:t>+</a:t>
            </a:r>
            <a:r>
              <a:rPr lang="el-GR" sz="2200" dirty="0">
                <a:ea typeface="Times New Roman" panose="02020603050405020304" pitchFamily="18" charset="0"/>
              </a:rPr>
              <a:t> Ηχηρό		    	</a:t>
            </a:r>
            <a:r>
              <a:rPr lang="en-US" sz="2200" dirty="0">
                <a:ea typeface="Times New Roman" panose="02020603050405020304" pitchFamily="18" charset="0"/>
              </a:rPr>
              <a:t> </a:t>
            </a:r>
            <a:r>
              <a:rPr lang="el-GR" sz="2200" dirty="0">
                <a:ea typeface="Times New Roman" panose="02020603050405020304" pitchFamily="18" charset="0"/>
              </a:rPr>
              <a:t>		 + Ηχηρό 	 				- Εξακολουθητικό	                 		- Εξακολουθητικό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Τραχύ	                                  			 - Τραχύ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a:t>
            </a:r>
            <a:endParaRPr lang="el-GR" dirty="0">
              <a:latin typeface="Times New Roman" panose="02020603050405020304" pitchFamily="18" charset="0"/>
            </a:endParaRPr>
          </a:p>
          <a:p>
            <a:pPr marL="0" indent="0" algn="just">
              <a:buNone/>
            </a:pPr>
            <a:endParaRPr lang="el-GR" sz="2800" b="1" dirty="0"/>
          </a:p>
          <a:p>
            <a:pPr marL="0" indent="0" algn="just">
              <a:buNone/>
            </a:pPr>
            <a:endParaRPr lang="en-US" b="1" dirty="0"/>
          </a:p>
        </p:txBody>
      </p:sp>
      <p:sp>
        <p:nvSpPr>
          <p:cNvPr id="4" name="Τίτλος 1">
            <a:extLst>
              <a:ext uri="{FF2B5EF4-FFF2-40B4-BE49-F238E27FC236}">
                <a16:creationId xmlns:a16="http://schemas.microsoft.com/office/drawing/2014/main" id="{1795A9C9-1E3F-BD96-B98F-E884244489F2}"/>
              </a:ext>
            </a:extLst>
          </p:cNvPr>
          <p:cNvSpPr>
            <a:spLocks noGrp="1"/>
          </p:cNvSpPr>
          <p:nvPr>
            <p:ph type="title"/>
          </p:nvPr>
        </p:nvSpPr>
        <p:spPr>
          <a:xfrm>
            <a:off x="896227" y="195207"/>
            <a:ext cx="10058400" cy="981186"/>
          </a:xfrm>
        </p:spPr>
        <p:txBody>
          <a:bodyPr>
            <a:normAutofit/>
          </a:bodyPr>
          <a:lstStyle/>
          <a:p>
            <a:pPr algn="ctr"/>
            <a:r>
              <a:rPr lang="el-GR" sz="3600" dirty="0"/>
              <a:t>ΑΝΑΠΑΡΑΣΤΑΣΗ ΦΩΝΟΛΟΓΙΚΩΝ ΦΑΙΝΟΜΕΝΩΝ</a:t>
            </a:r>
          </a:p>
        </p:txBody>
      </p:sp>
      <p:sp>
        <p:nvSpPr>
          <p:cNvPr id="5" name="Αριστερή αγκύλη 5">
            <a:extLst>
              <a:ext uri="{FF2B5EF4-FFF2-40B4-BE49-F238E27FC236}">
                <a16:creationId xmlns:a16="http://schemas.microsoft.com/office/drawing/2014/main" id="{5DFFA578-9790-33E7-EF05-E395BA8F67A5}"/>
              </a:ext>
            </a:extLst>
          </p:cNvPr>
          <p:cNvSpPr/>
          <p:nvPr/>
        </p:nvSpPr>
        <p:spPr>
          <a:xfrm>
            <a:off x="827673" y="2395330"/>
            <a:ext cx="207701" cy="3082286"/>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9F65C762-E866-78C8-D380-B6116D03720A}"/>
              </a:ext>
            </a:extLst>
          </p:cNvPr>
          <p:cNvSpPr/>
          <p:nvPr/>
        </p:nvSpPr>
        <p:spPr>
          <a:xfrm rot="10800000">
            <a:off x="3045288" y="2304288"/>
            <a:ext cx="254167" cy="3173328"/>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7" name="Ευθεία γραμμή σύνδεσης 3">
            <a:extLst>
              <a:ext uri="{FF2B5EF4-FFF2-40B4-BE49-F238E27FC236}">
                <a16:creationId xmlns:a16="http://schemas.microsoft.com/office/drawing/2014/main" id="{7A3E55EA-9CFC-C658-4FC7-52804215C6D8}"/>
              </a:ext>
            </a:extLst>
          </p:cNvPr>
          <p:cNvCxnSpPr>
            <a:cxnSpLocks/>
          </p:cNvCxnSpPr>
          <p:nvPr/>
        </p:nvCxnSpPr>
        <p:spPr>
          <a:xfrm flipH="1">
            <a:off x="5182264" y="1895586"/>
            <a:ext cx="556591" cy="4621693"/>
          </a:xfrm>
          <a:prstGeom prst="line">
            <a:avLst/>
          </a:prstGeom>
          <a:ln w="28575"/>
        </p:spPr>
        <p:style>
          <a:lnRef idx="1">
            <a:schemeClr val="dk1"/>
          </a:lnRef>
          <a:fillRef idx="0">
            <a:schemeClr val="dk1"/>
          </a:fillRef>
          <a:effectRef idx="0">
            <a:schemeClr val="dk1"/>
          </a:effectRef>
          <a:fontRef idx="minor">
            <a:schemeClr val="tx1"/>
          </a:fontRef>
        </p:style>
      </p:cxnSp>
      <p:sp>
        <p:nvSpPr>
          <p:cNvPr id="8" name="Αριστερή αγκύλη 5">
            <a:extLst>
              <a:ext uri="{FF2B5EF4-FFF2-40B4-BE49-F238E27FC236}">
                <a16:creationId xmlns:a16="http://schemas.microsoft.com/office/drawing/2014/main" id="{194BC4B8-3269-176C-6C5E-ECAE4712C9B2}"/>
              </a:ext>
            </a:extLst>
          </p:cNvPr>
          <p:cNvSpPr/>
          <p:nvPr/>
        </p:nvSpPr>
        <p:spPr>
          <a:xfrm>
            <a:off x="6374295" y="2395330"/>
            <a:ext cx="270439" cy="2774624"/>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Αριστερή αγκύλη 5">
            <a:extLst>
              <a:ext uri="{FF2B5EF4-FFF2-40B4-BE49-F238E27FC236}">
                <a16:creationId xmlns:a16="http://schemas.microsoft.com/office/drawing/2014/main" id="{AE75B75B-0531-00CC-7898-E459BD55E219}"/>
              </a:ext>
            </a:extLst>
          </p:cNvPr>
          <p:cNvSpPr/>
          <p:nvPr/>
        </p:nvSpPr>
        <p:spPr>
          <a:xfrm rot="10800000">
            <a:off x="8734846" y="2304288"/>
            <a:ext cx="173969" cy="2865667"/>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1338854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3E8DA-9E51-E488-E371-6CDFB682CC7F}"/>
              </a:ext>
            </a:extLst>
          </p:cNvPr>
          <p:cNvSpPr>
            <a:spLocks noGrp="1"/>
          </p:cNvSpPr>
          <p:nvPr>
            <p:ph idx="1"/>
          </p:nvPr>
        </p:nvSpPr>
        <p:spPr>
          <a:xfrm>
            <a:off x="208344" y="914400"/>
            <a:ext cx="11748304" cy="5257800"/>
          </a:xfrm>
        </p:spPr>
        <p:txBody>
          <a:bodyPr>
            <a:normAutofit fontScale="92500" lnSpcReduction="10000"/>
          </a:bodyPr>
          <a:lstStyle/>
          <a:p>
            <a:pPr marL="0" indent="0" algn="ctr">
              <a:buNone/>
            </a:pPr>
            <a:r>
              <a:rPr lang="el-GR" dirty="0"/>
              <a:t> </a:t>
            </a:r>
            <a:r>
              <a:rPr lang="el-GR" sz="2800" b="1" dirty="0" err="1"/>
              <a:t>Επένθεση</a:t>
            </a:r>
            <a:endParaRPr lang="el-GR" sz="2800" b="1" dirty="0"/>
          </a:p>
          <a:p>
            <a:pPr marL="0" indent="0" algn="just">
              <a:lnSpc>
                <a:spcPct val="100000"/>
              </a:lnSpc>
              <a:spcBef>
                <a:spcPts val="0"/>
              </a:spcBef>
              <a:buNone/>
            </a:pPr>
            <a:r>
              <a:rPr lang="el-GR" sz="2800" b="1" dirty="0"/>
              <a:t>                                                                 </a:t>
            </a:r>
            <a:r>
              <a:rPr lang="en-US" sz="2000" dirty="0">
                <a:latin typeface="Times New Roman"/>
                <a:ea typeface="Times New Roman" panose="02020603050405020304" pitchFamily="18" charset="0"/>
                <a:cs typeface="Times New Roman"/>
              </a:rPr>
              <a:t>/</a:t>
            </a:r>
            <a:r>
              <a:rPr lang="en-US" sz="2000" dirty="0" err="1">
                <a:latin typeface="Doulos SIL"/>
                <a:ea typeface="Calibri" panose="020F0502020204030204" pitchFamily="34" charset="0"/>
              </a:rPr>
              <a:t>a</a:t>
            </a:r>
            <a:r>
              <a:rPr lang="en-US" sz="2000" dirty="0" err="1">
                <a:effectLst/>
                <a:latin typeface="Doulos SIL"/>
                <a:ea typeface="Calibri" panose="020F0502020204030204" pitchFamily="34" charset="0"/>
              </a:rPr>
              <a:t>ɣapa</a:t>
            </a:r>
            <a:r>
              <a:rPr lang="en-US" sz="2000" dirty="0">
                <a:effectLst/>
                <a:latin typeface="Doulos SIL"/>
                <a:ea typeface="Calibri" panose="020F0502020204030204" pitchFamily="34" charset="0"/>
              </a:rPr>
              <a:t>-a/ </a:t>
            </a:r>
            <a:r>
              <a:rPr lang="en-US" sz="2000" dirty="0">
                <a:effectLst/>
                <a:latin typeface="Doulos SIL"/>
                <a:ea typeface="Calibri" panose="020F0502020204030204" pitchFamily="34" charset="0"/>
                <a:sym typeface="Wingdings" pitchFamily="2" charset="2"/>
              </a:rPr>
              <a:t></a:t>
            </a:r>
            <a:r>
              <a:rPr lang="en-US" sz="2000" dirty="0">
                <a:effectLst/>
                <a:latin typeface="Doulos SIL"/>
                <a:ea typeface="Calibri" panose="020F0502020204030204" pitchFamily="34" charset="0"/>
              </a:rPr>
              <a:t> [</a:t>
            </a:r>
            <a:r>
              <a:rPr lang="en-US" sz="2000" dirty="0">
                <a:latin typeface="Doulos SIL"/>
                <a:ea typeface="Calibri" panose="020F0502020204030204" pitchFamily="34" charset="0"/>
              </a:rPr>
              <a:t>a</a:t>
            </a:r>
            <a:r>
              <a:rPr lang="el-GR" sz="2400" dirty="0">
                <a:latin typeface="Cambria"/>
                <a:ea typeface="Cambria"/>
              </a:rPr>
              <a:t>ˈ</a:t>
            </a:r>
            <a:r>
              <a:rPr lang="en-US" sz="2000" dirty="0" err="1">
                <a:latin typeface="Doulos SIL"/>
                <a:ea typeface="Calibri" panose="020F0502020204030204" pitchFamily="34" charset="0"/>
              </a:rPr>
              <a:t>ɣapa</a:t>
            </a:r>
            <a:r>
              <a:rPr lang="en-US" sz="2000" dirty="0" err="1">
                <a:solidFill>
                  <a:srgbClr val="FF0000"/>
                </a:solidFill>
                <a:latin typeface="Doulos SIL"/>
                <a:ea typeface="Calibri" panose="020F0502020204030204" pitchFamily="34" charset="0"/>
              </a:rPr>
              <a:t>ɣ</a:t>
            </a:r>
            <a:r>
              <a:rPr lang="en-US" sz="2000" dirty="0" err="1">
                <a:latin typeface="Doulos SIL"/>
                <a:ea typeface="Calibri" panose="020F0502020204030204" pitchFamily="34" charset="0"/>
              </a:rPr>
              <a:t>a</a:t>
            </a:r>
            <a:r>
              <a:rPr lang="en-US" sz="2000" dirty="0">
                <a:effectLst/>
                <a:latin typeface="Doulos SIL"/>
                <a:ea typeface="Calibri" panose="020F0502020204030204" pitchFamily="34" charset="0"/>
              </a:rPr>
              <a:t>]</a:t>
            </a:r>
            <a:endParaRPr lang="el-GR" sz="2000" dirty="0">
              <a:effectLst/>
              <a:latin typeface="Doulos SIL"/>
              <a:ea typeface="Calibri" panose="020F0502020204030204" pitchFamily="34" charset="0"/>
            </a:endParaRPr>
          </a:p>
          <a:p>
            <a:pPr marL="0" indent="0" algn="just">
              <a:lnSpc>
                <a:spcPct val="100000"/>
              </a:lnSpc>
              <a:spcBef>
                <a:spcPts val="0"/>
              </a:spcBef>
              <a:buNone/>
            </a:pPr>
            <a:endParaRPr lang="el-GR" sz="2000" dirty="0">
              <a:effectLst/>
              <a:latin typeface="Doulos SIL"/>
              <a:ea typeface="Calibri" panose="020F0502020204030204" pitchFamily="34" charset="0"/>
            </a:endParaRPr>
          </a:p>
          <a:p>
            <a:pPr marL="0" indent="0" algn="just">
              <a:lnSpc>
                <a:spcPct val="100000"/>
              </a:lnSpc>
              <a:spcBef>
                <a:spcPts val="0"/>
              </a:spcBef>
              <a:buNone/>
            </a:pPr>
            <a:r>
              <a:rPr lang="el-GR" dirty="0">
                <a:latin typeface="Doulos SIL"/>
                <a:ea typeface="Calibri" panose="020F0502020204030204" pitchFamily="34" charset="0"/>
              </a:rPr>
              <a:t>                                                               Α                                                            Γ                                                           Δ</a:t>
            </a:r>
          </a:p>
          <a:p>
            <a:pPr marL="0" indent="0" algn="just">
              <a:lnSpc>
                <a:spcPct val="100000"/>
              </a:lnSpc>
              <a:spcBef>
                <a:spcPts val="0"/>
              </a:spcBef>
              <a:buNone/>
            </a:pPr>
            <a:endParaRPr lang="en-US" sz="2000" dirty="0">
              <a:effectLst/>
              <a:latin typeface="Doulos SIL"/>
              <a:ea typeface="Calibri" panose="020F0502020204030204" pitchFamily="34" charset="0"/>
            </a:endParaRPr>
          </a:p>
          <a:p>
            <a:pPr marL="0" indent="0" algn="just">
              <a:buNone/>
            </a:pPr>
            <a:r>
              <a:rPr lang="el-GR" sz="2200" dirty="0">
                <a:ea typeface="Times New Roman" panose="02020603050405020304" pitchFamily="18" charset="0"/>
              </a:rPr>
              <a:t>               ⍉         </a:t>
            </a:r>
            <a:r>
              <a:rPr lang="en-US" sz="2200" dirty="0">
                <a:ea typeface="Times New Roman" panose="02020603050405020304" pitchFamily="18" charset="0"/>
                <a:sym typeface="Wingdings" pitchFamily="2" charset="2"/>
              </a:rPr>
              <a:t></a:t>
            </a:r>
            <a:r>
              <a:rPr lang="el-GR" sz="2200" dirty="0">
                <a:ea typeface="Times New Roman" panose="02020603050405020304" pitchFamily="18" charset="0"/>
              </a:rPr>
              <a:t>                    - Συλλαβικό</a:t>
            </a:r>
          </a:p>
          <a:p>
            <a:pPr marL="0" indent="0" algn="just">
              <a:buNone/>
            </a:pPr>
            <a:r>
              <a:rPr lang="el-GR" sz="2200" dirty="0"/>
              <a:t>                                                   + Συμφωνικό</a:t>
            </a:r>
            <a:r>
              <a:rPr lang="el-GR" sz="2200" dirty="0">
                <a:ea typeface="Times New Roman" panose="02020603050405020304" pitchFamily="18" charset="0"/>
              </a:rPr>
              <a:t>			+ Συλλαβικό		       + Συλλαβικό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Αντηχητικό			- Συμφωνικό	</a:t>
            </a:r>
            <a:r>
              <a:rPr lang="en-US" sz="2200" dirty="0">
                <a:ea typeface="Times New Roman" panose="02020603050405020304" pitchFamily="18" charset="0"/>
              </a:rPr>
              <a:t> </a:t>
            </a:r>
            <a:r>
              <a:rPr lang="el-GR" sz="2200" dirty="0">
                <a:ea typeface="Times New Roman" panose="02020603050405020304" pitchFamily="18" charset="0"/>
              </a:rPr>
              <a:t>	      - Συμφωνικό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Ρινικό			+ Αντηχητικό	</a:t>
            </a:r>
            <a:r>
              <a:rPr lang="en-US" sz="2200" dirty="0">
                <a:ea typeface="Times New Roman" panose="02020603050405020304" pitchFamily="18" charset="0"/>
              </a:rPr>
              <a:t> </a:t>
            </a:r>
            <a:r>
              <a:rPr lang="el-GR" sz="2200" dirty="0">
                <a:ea typeface="Times New Roman" panose="02020603050405020304" pitchFamily="18" charset="0"/>
              </a:rPr>
              <a:t>	     + Αντηχητικό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Πλευρικό		                 - Υψηλό		 	      - Υψηλό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a:t>
            </a:r>
            <a:r>
              <a:rPr lang="el-GR" sz="2200" dirty="0" err="1">
                <a:ea typeface="Times New Roman" panose="02020603050405020304" pitchFamily="18" charset="0"/>
              </a:rPr>
              <a:t>Βρ</a:t>
            </a:r>
            <a:r>
              <a:rPr lang="el-GR" sz="2200" dirty="0">
                <a:ea typeface="Times New Roman" panose="02020603050405020304" pitchFamily="18" charset="0"/>
              </a:rPr>
              <a:t>. Άφεση	    	 	 + Χαμηλό	</a:t>
            </a:r>
            <a:r>
              <a:rPr lang="en-US" sz="2200" dirty="0">
                <a:ea typeface="Times New Roman" panose="02020603050405020304" pitchFamily="18" charset="0"/>
              </a:rPr>
              <a:t>                   + </a:t>
            </a:r>
            <a:r>
              <a:rPr lang="el-GR" sz="2200" dirty="0">
                <a:ea typeface="Times New Roman" panose="02020603050405020304" pitchFamily="18" charset="0"/>
              </a:rPr>
              <a:t>Χαμηλό</a:t>
            </a:r>
          </a:p>
          <a:p>
            <a:pPr marL="0" indent="0" algn="just">
              <a:lnSpc>
                <a:spcPct val="100000"/>
              </a:lnSpc>
              <a:spcBef>
                <a:spcPts val="0"/>
              </a:spcBef>
              <a:buFont typeface="Wingdings" pitchFamily="2" charset="2"/>
              <a:buNone/>
            </a:pPr>
            <a:r>
              <a:rPr lang="el-GR" sz="2200" dirty="0">
                <a:ea typeface="Times New Roman" panose="02020603050405020304" pitchFamily="18" charset="0"/>
              </a:rPr>
              <a:t>   			 </a:t>
            </a:r>
            <a:r>
              <a:rPr lang="en-US" sz="2200" dirty="0">
                <a:ea typeface="Times New Roman" panose="02020603050405020304" pitchFamily="18" charset="0"/>
              </a:rPr>
              <a:t>+</a:t>
            </a:r>
            <a:r>
              <a:rPr lang="el-GR" sz="2200" dirty="0">
                <a:ea typeface="Times New Roman" panose="02020603050405020304" pitchFamily="18" charset="0"/>
              </a:rPr>
              <a:t> Ηχηρό		    	</a:t>
            </a:r>
            <a:r>
              <a:rPr lang="en-US" sz="2200" dirty="0">
                <a:ea typeface="Times New Roman" panose="02020603050405020304" pitchFamily="18" charset="0"/>
              </a:rPr>
              <a:t> </a:t>
            </a:r>
            <a:r>
              <a:rPr lang="el-GR" sz="2200" dirty="0">
                <a:ea typeface="Times New Roman" panose="02020603050405020304" pitchFamily="18" charset="0"/>
              </a:rPr>
              <a:t>-  Πρόσθιο	                      -  Πρόσθιο</a:t>
            </a:r>
          </a:p>
          <a:p>
            <a:pPr marL="0" indent="0" algn="just">
              <a:lnSpc>
                <a:spcPct val="100000"/>
              </a:lnSpc>
              <a:spcBef>
                <a:spcPts val="0"/>
              </a:spcBef>
              <a:buFont typeface="Wingdings" pitchFamily="2" charset="2"/>
              <a:buNone/>
            </a:pPr>
            <a:r>
              <a:rPr lang="el-GR" sz="2200" dirty="0">
                <a:ea typeface="Times New Roman" panose="02020603050405020304" pitchFamily="18" charset="0"/>
              </a:rPr>
              <a:t>   			 </a:t>
            </a:r>
            <a:r>
              <a:rPr lang="en-US" sz="2200" dirty="0">
                <a:ea typeface="Times New Roman" panose="02020603050405020304" pitchFamily="18" charset="0"/>
              </a:rPr>
              <a:t>+</a:t>
            </a:r>
            <a:r>
              <a:rPr lang="el-GR" sz="2200" dirty="0">
                <a:ea typeface="Times New Roman" panose="02020603050405020304" pitchFamily="18" charset="0"/>
              </a:rPr>
              <a:t> Εξακολουθητικό	                  + Οπίσθιο		      + Οπίσθιο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Τραχύ	                                   - </a:t>
            </a:r>
            <a:r>
              <a:rPr lang="el-GR" sz="2200" dirty="0" err="1">
                <a:ea typeface="Times New Roman" panose="02020603050405020304" pitchFamily="18" charset="0"/>
              </a:rPr>
              <a:t>Στρογγυλο</a:t>
            </a:r>
            <a:r>
              <a:rPr lang="el-GR" sz="2200" dirty="0">
                <a:ea typeface="Times New Roman" panose="02020603050405020304" pitchFamily="18" charset="0"/>
              </a:rPr>
              <a:t>		       - </a:t>
            </a:r>
            <a:r>
              <a:rPr lang="el-GR" sz="2200" dirty="0" err="1">
                <a:ea typeface="Times New Roman" panose="02020603050405020304" pitchFamily="18" charset="0"/>
              </a:rPr>
              <a:t>Στρογγυλο</a:t>
            </a: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Πρόσθιο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a:t>
            </a:r>
            <a:r>
              <a:rPr lang="el-GR" sz="2200" dirty="0" err="1">
                <a:ea typeface="Times New Roman" panose="02020603050405020304" pitchFamily="18" charset="0"/>
              </a:rPr>
              <a:t>Κορωνιδικό</a:t>
            </a:r>
            <a:r>
              <a:rPr lang="el-GR" sz="2200" dirty="0">
                <a:ea typeface="Times New Roman" panose="02020603050405020304" pitchFamily="18" charset="0"/>
              </a:rPr>
              <a:t>						</a:t>
            </a:r>
          </a:p>
          <a:p>
            <a:pPr marL="0" indent="0" algn="just">
              <a:lnSpc>
                <a:spcPct val="100000"/>
              </a:lnSpc>
              <a:spcBef>
                <a:spcPts val="0"/>
              </a:spcBef>
              <a:buFont typeface="Wingdings" pitchFamily="2" charset="2"/>
              <a:buNone/>
            </a:pPr>
            <a:r>
              <a:rPr lang="el-GR" sz="2200" dirty="0">
                <a:ea typeface="Times New Roman" panose="02020603050405020304" pitchFamily="18" charset="0"/>
              </a:rPr>
              <a:t>                                                   + Οπίσθιο</a:t>
            </a:r>
            <a:r>
              <a:rPr lang="el-GR" sz="2000" dirty="0">
                <a:solidFill>
                  <a:srgbClr val="00B050"/>
                </a:solidFill>
                <a:latin typeface="Times New Roman" panose="02020603050405020304" pitchFamily="18" charset="0"/>
                <a:ea typeface="Times New Roman" panose="02020603050405020304" pitchFamily="18" charset="0"/>
              </a:rPr>
              <a:t>			</a:t>
            </a:r>
            <a:endParaRPr lang="el-GR" dirty="0">
              <a:latin typeface="Times New Roman" panose="02020603050405020304" pitchFamily="18" charset="0"/>
            </a:endParaRPr>
          </a:p>
          <a:p>
            <a:pPr marL="0" indent="0" algn="just">
              <a:buNone/>
            </a:pPr>
            <a:endParaRPr lang="el-GR" sz="2800" b="1" dirty="0"/>
          </a:p>
          <a:p>
            <a:pPr marL="0" indent="0" algn="just">
              <a:buNone/>
            </a:pPr>
            <a:endParaRPr lang="en-US" b="1" dirty="0"/>
          </a:p>
        </p:txBody>
      </p:sp>
      <p:sp>
        <p:nvSpPr>
          <p:cNvPr id="4" name="Τίτλος 1">
            <a:extLst>
              <a:ext uri="{FF2B5EF4-FFF2-40B4-BE49-F238E27FC236}">
                <a16:creationId xmlns:a16="http://schemas.microsoft.com/office/drawing/2014/main" id="{1795A9C9-1E3F-BD96-B98F-E884244489F2}"/>
              </a:ext>
            </a:extLst>
          </p:cNvPr>
          <p:cNvSpPr>
            <a:spLocks noGrp="1"/>
          </p:cNvSpPr>
          <p:nvPr>
            <p:ph type="title"/>
          </p:nvPr>
        </p:nvSpPr>
        <p:spPr>
          <a:xfrm>
            <a:off x="896227" y="195207"/>
            <a:ext cx="10058400" cy="981186"/>
          </a:xfrm>
        </p:spPr>
        <p:txBody>
          <a:bodyPr>
            <a:normAutofit/>
          </a:bodyPr>
          <a:lstStyle/>
          <a:p>
            <a:pPr algn="ctr"/>
            <a:r>
              <a:rPr lang="el-GR" sz="3600" dirty="0"/>
              <a:t>ΑΝΑΠΑΡΑΣΤΑΣΗ ΦΩΝΟΛΟΓΙΚΩΝ ΦΑΙΝΟΜΕΝΩΝ</a:t>
            </a:r>
          </a:p>
        </p:txBody>
      </p:sp>
      <p:sp>
        <p:nvSpPr>
          <p:cNvPr id="5" name="Αριστερή αγκύλη 5">
            <a:extLst>
              <a:ext uri="{FF2B5EF4-FFF2-40B4-BE49-F238E27FC236}">
                <a16:creationId xmlns:a16="http://schemas.microsoft.com/office/drawing/2014/main" id="{5DFFA578-9790-33E7-EF05-E395BA8F67A5}"/>
              </a:ext>
            </a:extLst>
          </p:cNvPr>
          <p:cNvSpPr/>
          <p:nvPr/>
        </p:nvSpPr>
        <p:spPr>
          <a:xfrm>
            <a:off x="2733638" y="2282477"/>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9F65C762-E866-78C8-D380-B6116D03720A}"/>
              </a:ext>
            </a:extLst>
          </p:cNvPr>
          <p:cNvSpPr/>
          <p:nvPr/>
        </p:nvSpPr>
        <p:spPr>
          <a:xfrm rot="10800000">
            <a:off x="5258932" y="2282477"/>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7" name="Ευθεία γραμμή σύνδεσης 3">
            <a:extLst>
              <a:ext uri="{FF2B5EF4-FFF2-40B4-BE49-F238E27FC236}">
                <a16:creationId xmlns:a16="http://schemas.microsoft.com/office/drawing/2014/main" id="{7A3E55EA-9CFC-C658-4FC7-52804215C6D8}"/>
              </a:ext>
            </a:extLst>
          </p:cNvPr>
          <p:cNvCxnSpPr>
            <a:cxnSpLocks/>
          </p:cNvCxnSpPr>
          <p:nvPr/>
        </p:nvCxnSpPr>
        <p:spPr>
          <a:xfrm flipH="1">
            <a:off x="5817704" y="2041100"/>
            <a:ext cx="556591" cy="4621693"/>
          </a:xfrm>
          <a:prstGeom prst="line">
            <a:avLst/>
          </a:prstGeom>
          <a:ln w="28575"/>
        </p:spPr>
        <p:style>
          <a:lnRef idx="1">
            <a:schemeClr val="dk1"/>
          </a:lnRef>
          <a:fillRef idx="0">
            <a:schemeClr val="dk1"/>
          </a:fillRef>
          <a:effectRef idx="0">
            <a:schemeClr val="dk1"/>
          </a:effectRef>
          <a:fontRef idx="minor">
            <a:schemeClr val="tx1"/>
          </a:fontRef>
        </p:style>
      </p:cxnSp>
      <p:sp>
        <p:nvSpPr>
          <p:cNvPr id="8" name="Αριστερή αγκύλη 5">
            <a:extLst>
              <a:ext uri="{FF2B5EF4-FFF2-40B4-BE49-F238E27FC236}">
                <a16:creationId xmlns:a16="http://schemas.microsoft.com/office/drawing/2014/main" id="{194BC4B8-3269-176C-6C5E-ECAE4712C9B2}"/>
              </a:ext>
            </a:extLst>
          </p:cNvPr>
          <p:cNvSpPr/>
          <p:nvPr/>
        </p:nvSpPr>
        <p:spPr>
          <a:xfrm>
            <a:off x="6515623" y="2662177"/>
            <a:ext cx="278296" cy="2558006"/>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Αριστερή αγκύλη 5">
            <a:extLst>
              <a:ext uri="{FF2B5EF4-FFF2-40B4-BE49-F238E27FC236}">
                <a16:creationId xmlns:a16="http://schemas.microsoft.com/office/drawing/2014/main" id="{AE75B75B-0531-00CC-7898-E459BD55E219}"/>
              </a:ext>
            </a:extLst>
          </p:cNvPr>
          <p:cNvSpPr/>
          <p:nvPr/>
        </p:nvSpPr>
        <p:spPr>
          <a:xfrm rot="10800000">
            <a:off x="7998527" y="2662174"/>
            <a:ext cx="278296" cy="2558007"/>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0" name="Αριστερή αγκύλη 5">
            <a:extLst>
              <a:ext uri="{FF2B5EF4-FFF2-40B4-BE49-F238E27FC236}">
                <a16:creationId xmlns:a16="http://schemas.microsoft.com/office/drawing/2014/main" id="{3D9DE574-1B17-F4C3-94E9-7B266F1DCE04}"/>
              </a:ext>
            </a:extLst>
          </p:cNvPr>
          <p:cNvSpPr/>
          <p:nvPr/>
        </p:nvSpPr>
        <p:spPr>
          <a:xfrm rot="10800000">
            <a:off x="11007440" y="2662171"/>
            <a:ext cx="278296" cy="2558007"/>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1" name="Αριστερή αγκύλη 5">
            <a:extLst>
              <a:ext uri="{FF2B5EF4-FFF2-40B4-BE49-F238E27FC236}">
                <a16:creationId xmlns:a16="http://schemas.microsoft.com/office/drawing/2014/main" id="{7505A6C3-0E60-E5DD-0A71-3C83506E9AEF}"/>
              </a:ext>
            </a:extLst>
          </p:cNvPr>
          <p:cNvSpPr/>
          <p:nvPr/>
        </p:nvSpPr>
        <p:spPr>
          <a:xfrm>
            <a:off x="9622758" y="2662174"/>
            <a:ext cx="278296" cy="268533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2" name="Ευθεία γραμμή σύνδεσης 9">
            <a:extLst>
              <a:ext uri="{FF2B5EF4-FFF2-40B4-BE49-F238E27FC236}">
                <a16:creationId xmlns:a16="http://schemas.microsoft.com/office/drawing/2014/main" id="{E0C9B0A1-8BCB-1B8E-6796-DC3152491244}"/>
              </a:ext>
            </a:extLst>
          </p:cNvPr>
          <p:cNvCxnSpPr/>
          <p:nvPr/>
        </p:nvCxnSpPr>
        <p:spPr>
          <a:xfrm>
            <a:off x="8535485" y="5477616"/>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9859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070D7-9F96-A49D-C45C-801169E4FE04}"/>
              </a:ext>
            </a:extLst>
          </p:cNvPr>
          <p:cNvSpPr>
            <a:spLocks noGrp="1"/>
          </p:cNvSpPr>
          <p:nvPr>
            <p:ph type="title"/>
          </p:nvPr>
        </p:nvSpPr>
        <p:spPr/>
        <p:txBody>
          <a:bodyPr/>
          <a:lstStyle/>
          <a:p>
            <a:r>
              <a:rPr lang="el-GR" dirty="0" err="1"/>
              <a:t>ασκησεισ</a:t>
            </a:r>
            <a:endParaRPr lang="en-US" dirty="0"/>
          </a:p>
        </p:txBody>
      </p:sp>
      <p:sp>
        <p:nvSpPr>
          <p:cNvPr id="3" name="Content Placeholder 2">
            <a:extLst>
              <a:ext uri="{FF2B5EF4-FFF2-40B4-BE49-F238E27FC236}">
                <a16:creationId xmlns:a16="http://schemas.microsoft.com/office/drawing/2014/main" id="{A920558C-46B9-1085-134E-6A70DBB7752C}"/>
              </a:ext>
            </a:extLst>
          </p:cNvPr>
          <p:cNvSpPr>
            <a:spLocks noGrp="1"/>
          </p:cNvSpPr>
          <p:nvPr>
            <p:ph idx="1"/>
          </p:nvPr>
        </p:nvSpPr>
        <p:spPr>
          <a:xfrm>
            <a:off x="855408" y="1812943"/>
            <a:ext cx="3351180" cy="4560425"/>
          </a:xfrm>
        </p:spPr>
        <p:txBody>
          <a:bodyPr>
            <a:normAutofit fontScale="92500" lnSpcReduction="20000"/>
          </a:bodyPr>
          <a:lstStyle/>
          <a:p>
            <a:pPr marL="0" marR="0" algn="just"/>
            <a:r>
              <a:rPr lang="en-US" sz="1800" kern="100" dirty="0">
                <a:effectLst/>
                <a:latin typeface="Aptos" panose="020B0004020202020204" pitchFamily="34" charset="0"/>
                <a:ea typeface="Aptos" panose="020B0004020202020204" pitchFamily="34" charset="0"/>
                <a:cs typeface="Times New Roman" panose="02020603050405020304" pitchFamily="18" charset="0"/>
              </a:rPr>
              <a:t>α)[pono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simbono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a:effectLst/>
                <a:latin typeface="Aptos" panose="020B0004020202020204" pitchFamily="34" charset="0"/>
                <a:ea typeface="Aptos" panose="020B0004020202020204" pitchFamily="34" charset="0"/>
                <a:cs typeface="Times New Roman" panose="02020603050405020304" pitchFamily="18" charset="0"/>
              </a:rPr>
              <a:t>β)[</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pasxo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simbasxo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γ</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pino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simbino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δ</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tino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sindino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ε</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terjazo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sinderjazo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στ</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trof</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ι</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sindrof</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os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ζ</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kolo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siŋgolo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η</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krato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siŋgrato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θ</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)[kalo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siŋgalo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ι</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aδo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sinaδo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ι</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α)[</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exo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sinexo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ι</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β)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orio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sinoro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ιγ</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)[kino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si</a:t>
            </a:r>
            <a:r>
              <a:rPr lang="en-US" sz="1800" kern="100" dirty="0" err="1">
                <a:effectLst/>
                <a:latin typeface="Arial" panose="020B0604020202020204" pitchFamily="34" charset="0"/>
                <a:ea typeface="Aptos" panose="020B0004020202020204" pitchFamily="34" charset="0"/>
                <a:cs typeface="Times New Roman" panose="02020603050405020304" pitchFamily="18" charset="0"/>
              </a:rPr>
              <a:t>ɲɟino</a:t>
            </a:r>
            <a:r>
              <a:rPr lang="en-US" sz="1800" kern="100" dirty="0">
                <a:effectLst/>
                <a:latin typeface="Arial" panose="020B0604020202020204" pitchFamily="34" charset="0"/>
                <a:ea typeface="Aptos" panose="020B0004020202020204" pitchFamily="34" charset="0"/>
                <a:cs typeface="Times New Roman" panose="02020603050405020304" pitchFamily="18" charset="0"/>
              </a:rPr>
              <a: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4F1876B4-729E-D97D-A98F-1EA9A25643C5}"/>
              </a:ext>
            </a:extLst>
          </p:cNvPr>
          <p:cNvSpPr txBox="1"/>
          <p:nvPr/>
        </p:nvSpPr>
        <p:spPr>
          <a:xfrm>
            <a:off x="4791919" y="1979271"/>
            <a:ext cx="6713316" cy="3416320"/>
          </a:xfrm>
          <a:prstGeom prst="rect">
            <a:avLst/>
          </a:prstGeom>
          <a:noFill/>
        </p:spPr>
        <p:txBody>
          <a:bodyPr wrap="square" rtlCol="0">
            <a:spAutoFit/>
          </a:bodyPr>
          <a:lstStyle/>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α) Σε ποιες από τις παραπάνω περιπτώσεις έχουμε την εμφάνιση φωνολογικών φαινομένων; </a:t>
            </a:r>
          </a:p>
          <a:p>
            <a:pPr marL="0" marR="0" algn="just"/>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β)Ποια φωνολογικά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φαινόµενα</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είναι υπεύθυνα για τις διαφορετικές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πραγµατώσεις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του</a:t>
            </a:r>
            <a:r>
              <a:rPr lang="el-GR" kern="100" dirty="0">
                <a:latin typeface="Aptos" panose="020B0004020202020204" pitchFamily="34" charset="0"/>
                <a:ea typeface="Aptos" panose="020B0004020202020204" pitchFamily="34" charset="0"/>
                <a:cs typeface="Times New Roman" panose="02020603050405020304" pitchFamily="18" charset="0"/>
              </a:rPr>
              <a:t> </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τελευταίου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υποκείµενου</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τεµαχίου</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του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προθήµατος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και του πρώτου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υποκείµενου</a:t>
            </a:r>
            <a:r>
              <a:rPr lang="el-GR" kern="100" dirty="0">
                <a:latin typeface="Aptos" panose="020B0004020202020204" pitchFamily="34" charset="0"/>
                <a:ea typeface="Aptos" panose="020B0004020202020204" pitchFamily="34" charset="0"/>
                <a:cs typeface="Times New Roman" panose="02020603050405020304" pitchFamily="18" charset="0"/>
              </a:rPr>
              <a:t>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τεµαχίου</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του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θέµατος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στα παραπάνω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παραδείγµατα</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gn="just"/>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γ)Αποδώστε με τον κατάλληλο φορμαλισμό τα παραπάνω φωνολογικά φαινόμενα.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52523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CB617-B3D4-3828-A1CE-7D2CD4C73F1F}"/>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9CBB8C5-A91B-DF86-10F2-9195EADBF2E5}"/>
              </a:ext>
            </a:extLst>
          </p:cNvPr>
          <p:cNvSpPr>
            <a:spLocks noGrp="1"/>
          </p:cNvSpPr>
          <p:nvPr>
            <p:ph idx="1"/>
          </p:nvPr>
        </p:nvSpPr>
        <p:spPr>
          <a:xfrm>
            <a:off x="824073" y="761575"/>
            <a:ext cx="11290851" cy="5874023"/>
          </a:xfrm>
        </p:spPr>
        <p:txBody>
          <a:bodyPr>
            <a:noAutofit/>
          </a:bodyPr>
          <a:lstStyle/>
          <a:p>
            <a:pPr marL="0" indent="0" algn="ctr">
              <a:lnSpc>
                <a:spcPct val="100000"/>
              </a:lnSpc>
              <a:spcBef>
                <a:spcPts val="0"/>
              </a:spcBef>
              <a:buNone/>
            </a:pPr>
            <a:r>
              <a:rPr lang="en-US" sz="2800" b="1" dirty="0">
                <a:latin typeface="Times New Roman" panose="02020603050405020304" pitchFamily="18" charset="0"/>
                <a:ea typeface="Times New Roman" panose="02020603050405020304" pitchFamily="18" charset="0"/>
              </a:rPr>
              <a:t>E</a:t>
            </a:r>
            <a:r>
              <a:rPr lang="el-GR" sz="2800" b="1" dirty="0" err="1">
                <a:latin typeface="Times New Roman" panose="02020603050405020304" pitchFamily="18" charset="0"/>
                <a:ea typeface="Times New Roman" panose="02020603050405020304" pitchFamily="18" charset="0"/>
              </a:rPr>
              <a:t>μμένουσα</a:t>
            </a:r>
            <a:r>
              <a:rPr lang="el-GR" sz="2800" b="1" dirty="0">
                <a:latin typeface="Times New Roman" panose="02020603050405020304" pitchFamily="18" charset="0"/>
                <a:ea typeface="Times New Roman" panose="02020603050405020304" pitchFamily="18" charset="0"/>
              </a:rPr>
              <a:t> μερική αφομοίωση των άηχων κλειστών συμφώνων</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n-US" sz="2500" dirty="0">
                <a:latin typeface="Times New Roman" panose="02020603050405020304" pitchFamily="18" charset="0"/>
                <a:ea typeface="Times New Roman" panose="02020603050405020304" pitchFamily="18" charset="0"/>
              </a:rPr>
              <a:t>A</a:t>
            </a:r>
            <a:r>
              <a:rPr lang="el-GR" sz="2500" dirty="0">
                <a:latin typeface="Times New Roman" panose="02020603050405020304" pitchFamily="18" charset="0"/>
                <a:ea typeface="Times New Roman" panose="02020603050405020304" pitchFamily="18" charset="0"/>
              </a:rPr>
              <a:t>		     </a:t>
            </a:r>
            <a:r>
              <a:rPr lang="en-US" sz="2500" dirty="0">
                <a:latin typeface="Times New Roman" panose="02020603050405020304" pitchFamily="18" charset="0"/>
                <a:ea typeface="Times New Roman" panose="02020603050405020304" pitchFamily="18" charset="0"/>
                <a:sym typeface="Wingdings" pitchFamily="2" charset="2"/>
              </a:rPr>
              <a:t></a:t>
            </a:r>
            <a:r>
              <a:rPr lang="el-GR" sz="2500" dirty="0">
                <a:latin typeface="Times New Roman" panose="02020603050405020304" pitchFamily="18" charset="0"/>
                <a:ea typeface="Times New Roman" panose="02020603050405020304" pitchFamily="18" charset="0"/>
              </a:rPr>
              <a:t> 	Β                   /		        Γ</a:t>
            </a:r>
            <a:endParaRPr lang="en-US" sz="25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5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500" dirty="0">
                <a:latin typeface="Times New Roman" panose="02020603050405020304" pitchFamily="18" charset="0"/>
                <a:ea typeface="Times New Roman" panose="02020603050405020304" pitchFamily="18" charset="0"/>
              </a:rPr>
              <a:t>  </a:t>
            </a:r>
            <a:r>
              <a:rPr lang="el-GR" sz="2500" dirty="0">
                <a:latin typeface="Times New Roman" panose="02020603050405020304" pitchFamily="18" charset="0"/>
                <a:ea typeface="Times New Roman" panose="02020603050405020304" pitchFamily="18" charset="0"/>
              </a:rPr>
              <a:t> - Συλλαβικό						         - Συλλαβικό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Συμφωνικό					        + Συμφωνικό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Αντηχητικό					        + Αντηχητικό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Ρινικό						</a:t>
            </a:r>
            <a:r>
              <a:rPr lang="el-GR" sz="2500" dirty="0">
                <a:solidFill>
                  <a:srgbClr val="FF0000"/>
                </a:solidFill>
                <a:latin typeface="Times New Roman" panose="02020603050405020304" pitchFamily="18" charset="0"/>
                <a:ea typeface="Times New Roman" panose="02020603050405020304" pitchFamily="18" charset="0"/>
              </a:rPr>
              <a:t>        + Ρινικό</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Πλευρικό						        - Πλευρικό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a:t>
            </a:r>
            <a:r>
              <a:rPr lang="el-GR" sz="2500" dirty="0" err="1">
                <a:latin typeface="Times New Roman" panose="02020603050405020304" pitchFamily="18" charset="0"/>
                <a:ea typeface="Times New Roman" panose="02020603050405020304" pitchFamily="18" charset="0"/>
              </a:rPr>
              <a:t>Βρ</a:t>
            </a:r>
            <a:r>
              <a:rPr lang="el-GR" sz="2500" dirty="0">
                <a:latin typeface="Times New Roman" panose="02020603050405020304" pitchFamily="18" charset="0"/>
                <a:ea typeface="Times New Roman" panose="02020603050405020304" pitchFamily="18" charset="0"/>
              </a:rPr>
              <a:t>. Άφεση	    		        		 	        - </a:t>
            </a:r>
            <a:r>
              <a:rPr lang="el-GR" sz="2500" dirty="0" err="1">
                <a:latin typeface="Times New Roman" panose="02020603050405020304" pitchFamily="18" charset="0"/>
                <a:ea typeface="Times New Roman" panose="02020603050405020304" pitchFamily="18" charset="0"/>
              </a:rPr>
              <a:t>Βρ</a:t>
            </a:r>
            <a:r>
              <a:rPr lang="el-GR" sz="2500" dirty="0">
                <a:latin typeface="Times New Roman" panose="02020603050405020304" pitchFamily="18" charset="0"/>
                <a:ea typeface="Times New Roman" panose="02020603050405020304" pitchFamily="18" charset="0"/>
              </a:rPr>
              <a:t>. Άφεση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Ηχηρό		      </a:t>
            </a:r>
            <a:r>
              <a:rPr lang="en-US" sz="2500" dirty="0">
                <a:latin typeface="Times New Roman" panose="02020603050405020304" pitchFamily="18" charset="0"/>
                <a:ea typeface="Times New Roman" panose="02020603050405020304" pitchFamily="18" charset="0"/>
                <a:sym typeface="Wingdings" pitchFamily="2" charset="2"/>
              </a:rPr>
              <a:t></a:t>
            </a:r>
            <a:r>
              <a:rPr lang="el-GR" sz="2500" dirty="0">
                <a:latin typeface="Times New Roman" panose="02020603050405020304" pitchFamily="18" charset="0"/>
                <a:ea typeface="Times New Roman" panose="02020603050405020304" pitchFamily="18" charset="0"/>
              </a:rPr>
              <a:t>   [+ Ηχηρό] 		        </a:t>
            </a:r>
            <a:r>
              <a:rPr lang="el-GR" sz="2500" dirty="0">
                <a:solidFill>
                  <a:srgbClr val="FF0000"/>
                </a:solidFill>
                <a:latin typeface="Times New Roman" panose="02020603050405020304" pitchFamily="18" charset="0"/>
                <a:ea typeface="Times New Roman" panose="02020603050405020304" pitchFamily="18" charset="0"/>
              </a:rPr>
              <a:t>+ Ηχηρό </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Εξακολουθητικό					        - Εξακολουθητικό</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 Τραχύ						        - Τραχύ</a:t>
            </a:r>
          </a:p>
          <a:p>
            <a:pPr marL="0" indent="0" algn="just">
              <a:lnSpc>
                <a:spcPct val="100000"/>
              </a:lnSpc>
              <a:spcBef>
                <a:spcPts val="0"/>
              </a:spcBef>
              <a:buNone/>
            </a:pPr>
            <a:r>
              <a:rPr lang="el-GR" sz="2500"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6" name="Αριστερή αγκύλη 5">
            <a:extLst>
              <a:ext uri="{FF2B5EF4-FFF2-40B4-BE49-F238E27FC236}">
                <a16:creationId xmlns:a16="http://schemas.microsoft.com/office/drawing/2014/main" id="{356FDEA4-FC74-CE8C-3855-5F547EBE7C78}"/>
              </a:ext>
            </a:extLst>
          </p:cNvPr>
          <p:cNvSpPr/>
          <p:nvPr/>
        </p:nvSpPr>
        <p:spPr>
          <a:xfrm>
            <a:off x="1113182" y="2166730"/>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9" name="Δεξιά αγκύλη 8">
            <a:extLst>
              <a:ext uri="{FF2B5EF4-FFF2-40B4-BE49-F238E27FC236}">
                <a16:creationId xmlns:a16="http://schemas.microsoft.com/office/drawing/2014/main" id="{7306ED67-5B24-FAE7-460B-5125CC11EFDF}"/>
              </a:ext>
            </a:extLst>
          </p:cNvPr>
          <p:cNvSpPr/>
          <p:nvPr/>
        </p:nvSpPr>
        <p:spPr>
          <a:xfrm>
            <a:off x="3412435" y="2166730"/>
            <a:ext cx="327992" cy="3776870"/>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4" name="Ευθεία γραμμή σύνδεσης 3">
            <a:extLst>
              <a:ext uri="{FF2B5EF4-FFF2-40B4-BE49-F238E27FC236}">
                <a16:creationId xmlns:a16="http://schemas.microsoft.com/office/drawing/2014/main" id="{922E00FB-6AEA-4A2B-2EF8-35F1CBC1DE1C}"/>
              </a:ext>
            </a:extLst>
          </p:cNvPr>
          <p:cNvCxnSpPr>
            <a:cxnSpLocks/>
          </p:cNvCxnSpPr>
          <p:nvPr/>
        </p:nvCxnSpPr>
        <p:spPr>
          <a:xfrm flipH="1">
            <a:off x="6821074" y="2122342"/>
            <a:ext cx="556591" cy="4621693"/>
          </a:xfrm>
          <a:prstGeom prst="line">
            <a:avLst/>
          </a:prstGeom>
          <a:ln w="28575"/>
        </p:spPr>
        <p:style>
          <a:lnRef idx="1">
            <a:schemeClr val="dk1"/>
          </a:lnRef>
          <a:fillRef idx="0">
            <a:schemeClr val="dk1"/>
          </a:fillRef>
          <a:effectRef idx="0">
            <a:schemeClr val="dk1"/>
          </a:effectRef>
          <a:fontRef idx="minor">
            <a:schemeClr val="tx1"/>
          </a:fontRef>
        </p:style>
      </p:cxnSp>
      <p:sp>
        <p:nvSpPr>
          <p:cNvPr id="5" name="Αριστερή αγκύλη 4">
            <a:extLst>
              <a:ext uri="{FF2B5EF4-FFF2-40B4-BE49-F238E27FC236}">
                <a16:creationId xmlns:a16="http://schemas.microsoft.com/office/drawing/2014/main" id="{72F1ED90-7962-8534-D5E8-6DB062515852}"/>
              </a:ext>
            </a:extLst>
          </p:cNvPr>
          <p:cNvSpPr/>
          <p:nvPr/>
        </p:nvSpPr>
        <p:spPr>
          <a:xfrm>
            <a:off x="7759440" y="2398518"/>
            <a:ext cx="278296" cy="3545081"/>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8" name="Δεξιά αγκύλη 7">
            <a:extLst>
              <a:ext uri="{FF2B5EF4-FFF2-40B4-BE49-F238E27FC236}">
                <a16:creationId xmlns:a16="http://schemas.microsoft.com/office/drawing/2014/main" id="{A4F6CACD-E52F-9ACD-82EF-5CD1EC3D3531}"/>
              </a:ext>
            </a:extLst>
          </p:cNvPr>
          <p:cNvSpPr/>
          <p:nvPr/>
        </p:nvSpPr>
        <p:spPr>
          <a:xfrm>
            <a:off x="10015571" y="2398517"/>
            <a:ext cx="327992" cy="3545081"/>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0" name="Ευθεία γραμμή σύνδεσης 9">
            <a:extLst>
              <a:ext uri="{FF2B5EF4-FFF2-40B4-BE49-F238E27FC236}">
                <a16:creationId xmlns:a16="http://schemas.microsoft.com/office/drawing/2014/main" id="{05A0EAB4-71C1-47A3-558D-9596B46A6225}"/>
              </a:ext>
            </a:extLst>
          </p:cNvPr>
          <p:cNvCxnSpPr/>
          <p:nvPr/>
        </p:nvCxnSpPr>
        <p:spPr>
          <a:xfrm>
            <a:off x="10733200" y="5194037"/>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001165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076CE-A91A-9F47-E31B-E56DC7E37A4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D34804-FCAB-51BE-AC3D-20F2C6EE82AE}"/>
              </a:ext>
            </a:extLst>
          </p:cNvPr>
          <p:cNvSpPr>
            <a:spLocks noGrp="1"/>
          </p:cNvSpPr>
          <p:nvPr>
            <p:ph idx="1"/>
          </p:nvPr>
        </p:nvSpPr>
        <p:spPr>
          <a:xfrm>
            <a:off x="1069848" y="1031652"/>
            <a:ext cx="10058400" cy="5612216"/>
          </a:xfrm>
        </p:spPr>
        <p:txBody>
          <a:bodyPr>
            <a:normAutofit/>
          </a:bodyPr>
          <a:lstStyle/>
          <a:p>
            <a:pPr marL="0" indent="0" algn="ctr">
              <a:lnSpc>
                <a:spcPct val="100000"/>
              </a:lnSpc>
              <a:spcBef>
                <a:spcPts val="0"/>
              </a:spcBef>
              <a:buNone/>
            </a:pPr>
            <a:r>
              <a:rPr lang="el-GR" sz="2400" b="1" dirty="0">
                <a:latin typeface="Times New Roman" panose="02020603050405020304" pitchFamily="18" charset="0"/>
                <a:ea typeface="Times New Roman" panose="02020603050405020304" pitchFamily="18" charset="0"/>
              </a:rPr>
              <a:t>Προκαταβολική μερική αφομοίωση των άηχων κλειστών συμφώνων</a:t>
            </a:r>
          </a:p>
          <a:p>
            <a:pPr marL="0" indent="0" algn="ctr">
              <a:lnSpc>
                <a:spcPct val="100000"/>
              </a:lnSpc>
              <a:spcBef>
                <a:spcPts val="0"/>
              </a:spcBef>
              <a:buNone/>
            </a:pPr>
            <a:endParaRPr lang="en-US" sz="2000" dirty="0">
              <a:latin typeface="Times New Roman" panose="02020603050405020304" pitchFamily="18" charset="0"/>
              <a:ea typeface="Times New Roman" panose="02020603050405020304" pitchFamily="18" charset="0"/>
            </a:endParaRPr>
          </a:p>
          <a:p>
            <a:pPr marL="0" indent="0" algn="ctr">
              <a:lnSpc>
                <a:spcPct val="100000"/>
              </a:lnSpc>
              <a:spcBef>
                <a:spcPts val="0"/>
              </a:spcBef>
              <a:buNone/>
            </a:pPr>
            <a:r>
              <a:rPr lang="en-US" sz="2000" dirty="0">
                <a:latin typeface="Times New Roman" panose="02020603050405020304" pitchFamily="18" charset="0"/>
                <a:ea typeface="Times New Roman" panose="02020603050405020304" pitchFamily="18" charset="0"/>
              </a:rPr>
              <a:t>A</a:t>
            </a:r>
            <a:r>
              <a:rPr lang="el-GR" sz="2000" dirty="0">
                <a:latin typeface="Times New Roman" panose="02020603050405020304" pitchFamily="18" charset="0"/>
                <a:ea typeface="Times New Roman" panose="02020603050405020304" pitchFamily="18" charset="0"/>
              </a:rPr>
              <a:t>		   </a:t>
            </a:r>
            <a:r>
              <a:rPr lang="en-US" dirty="0">
                <a:latin typeface="Times New Roman" panose="02020603050405020304" pitchFamily="18" charset="0"/>
                <a:ea typeface="Times New Roman" panose="02020603050405020304" pitchFamily="18" charset="0"/>
                <a:sym typeface="Wingdings" pitchFamily="2" charset="2"/>
              </a:rPr>
              <a:t></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B</a:t>
            </a:r>
            <a:r>
              <a:rPr lang="el-GR" sz="2000" dirty="0">
                <a:latin typeface="Times New Roman" panose="02020603050405020304" pitchFamily="18" charset="0"/>
                <a:ea typeface="Times New Roman" panose="02020603050405020304" pitchFamily="18" charset="0"/>
              </a:rPr>
              <a:t>   			        Γ	</a:t>
            </a:r>
            <a:endParaRPr lang="en-US" sz="2000" dirty="0">
              <a:latin typeface="Times New Roman" panose="02020603050405020304" pitchFamily="18" charset="0"/>
              <a:ea typeface="Times New Roman" panose="02020603050405020304" pitchFamily="18" charset="0"/>
            </a:endParaRPr>
          </a:p>
          <a:p>
            <a:pPr marL="0" indent="0" algn="ctr">
              <a:lnSpc>
                <a:spcPct val="100000"/>
              </a:lnSpc>
              <a:spcBef>
                <a:spcPts val="0"/>
              </a:spcBef>
              <a:buNone/>
            </a:pPr>
            <a:endParaRPr lang="en-US" sz="2000"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 Συλλαβικό					 	- Συλλαβικό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Συμφωνικό						 + Συμφωνικό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Αντηχητικό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  Αντηχητικό</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Ρινικό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Πλευρικό				 		- Πλευρικό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a:t>
            </a:r>
            <a:r>
              <a:rPr lang="el-GR" sz="2000" dirty="0" err="1">
                <a:latin typeface="Times New Roman" panose="02020603050405020304" pitchFamily="18" charset="0"/>
                <a:ea typeface="Times New Roman" panose="02020603050405020304" pitchFamily="18" charset="0"/>
              </a:rPr>
              <a:t>Βρ</a:t>
            </a:r>
            <a:r>
              <a:rPr lang="el-GR" sz="2000" dirty="0">
                <a:latin typeface="Times New Roman" panose="02020603050405020304" pitchFamily="18" charset="0"/>
                <a:ea typeface="Times New Roman" panose="02020603050405020304" pitchFamily="18" charset="0"/>
              </a:rPr>
              <a:t>. Άφεση	    	         </a:t>
            </a:r>
            <a:r>
              <a:rPr lang="el-GR" sz="2000" dirty="0">
                <a:solidFill>
                  <a:srgbClr val="00B050"/>
                </a:solidFill>
                <a:latin typeface="Times New Roman" panose="02020603050405020304" pitchFamily="18" charset="0"/>
                <a:ea typeface="Times New Roman" panose="02020603050405020304" pitchFamily="18" charset="0"/>
              </a:rPr>
              <a:t>α. πρόσθιο           </a:t>
            </a:r>
            <a:r>
              <a:rPr lang="el-GR" sz="2000" dirty="0">
                <a:latin typeface="Times New Roman" panose="02020603050405020304" pitchFamily="18" charset="0"/>
                <a:ea typeface="Times New Roman" panose="02020603050405020304" pitchFamily="18" charset="0"/>
              </a:rPr>
              <a:t>	 	- </a:t>
            </a:r>
            <a:r>
              <a:rPr lang="el-GR" sz="2000" dirty="0" err="1">
                <a:latin typeface="Times New Roman" panose="02020603050405020304" pitchFamily="18" charset="0"/>
                <a:ea typeface="Times New Roman" panose="02020603050405020304" pitchFamily="18" charset="0"/>
              </a:rPr>
              <a:t>Βρ</a:t>
            </a:r>
            <a:r>
              <a:rPr lang="el-GR" sz="2000" dirty="0">
                <a:latin typeface="Times New Roman" panose="02020603050405020304" pitchFamily="18" charset="0"/>
                <a:ea typeface="Times New Roman" panose="02020603050405020304" pitchFamily="18" charset="0"/>
              </a:rPr>
              <a:t>. Άφεση</a:t>
            </a:r>
          </a:p>
          <a:p>
            <a:pPr marL="0" indent="0" algn="just">
              <a:lnSpc>
                <a:spcPct val="100000"/>
              </a:lnSpc>
              <a:spcBef>
                <a:spcPts val="0"/>
              </a:spcBef>
              <a:buNone/>
            </a:pP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a:t>
            </a:r>
            <a:r>
              <a:rPr lang="el-GR" sz="2000" dirty="0">
                <a:latin typeface="Times New Roman" panose="02020603050405020304" pitchFamily="18" charset="0"/>
                <a:ea typeface="Times New Roman" panose="02020603050405020304" pitchFamily="18" charset="0"/>
              </a:rPr>
              <a:t> Ηχηρό		   </a:t>
            </a:r>
            <a:r>
              <a:rPr lang="en-US" sz="2000" dirty="0">
                <a:latin typeface="Times New Roman" panose="02020603050405020304" pitchFamily="18" charset="0"/>
                <a:ea typeface="Times New Roman" panose="02020603050405020304" pitchFamily="18" charset="0"/>
                <a:sym typeface="Wingdings" pitchFamily="2" charset="2"/>
              </a:rPr>
              <a:t></a:t>
            </a:r>
            <a:r>
              <a:rPr lang="el-GR" sz="2000" dirty="0">
                <a:latin typeface="Times New Roman" panose="02020603050405020304" pitchFamily="18" charset="0"/>
                <a:ea typeface="Times New Roman" panose="02020603050405020304" pitchFamily="18" charset="0"/>
              </a:rPr>
              <a:t>  </a:t>
            </a:r>
            <a:r>
              <a:rPr lang="el-GR" sz="2000" dirty="0">
                <a:solidFill>
                  <a:srgbClr val="00B050"/>
                </a:solidFill>
                <a:latin typeface="Times New Roman" panose="02020603050405020304" pitchFamily="18" charset="0"/>
                <a:ea typeface="Times New Roman" panose="02020603050405020304" pitchFamily="18" charset="0"/>
              </a:rPr>
              <a:t>β. </a:t>
            </a:r>
            <a:r>
              <a:rPr lang="el-GR" sz="2000" dirty="0" err="1">
                <a:solidFill>
                  <a:srgbClr val="00B050"/>
                </a:solidFill>
                <a:latin typeface="Times New Roman" panose="02020603050405020304" pitchFamily="18" charset="0"/>
                <a:ea typeface="Times New Roman" panose="02020603050405020304" pitchFamily="18" charset="0"/>
              </a:rPr>
              <a:t>κορωνιδικό</a:t>
            </a:r>
            <a:r>
              <a:rPr lang="el-GR" sz="2000"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 - Εξακολουθητικό</a:t>
            </a:r>
          </a:p>
          <a:p>
            <a:pPr marL="0" indent="0" algn="just">
              <a:lnSpc>
                <a:spcPct val="100000"/>
              </a:lnSpc>
              <a:spcBef>
                <a:spcPts val="0"/>
              </a:spcBef>
              <a:buNone/>
            </a:pPr>
            <a:r>
              <a:rPr lang="el-GR" dirty="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rPr>
              <a:t>- Εξακολουθητικό	         </a:t>
            </a:r>
            <a:r>
              <a:rPr lang="el-GR" sz="2000" dirty="0">
                <a:solidFill>
                  <a:srgbClr val="00B050"/>
                </a:solidFill>
                <a:latin typeface="Times New Roman" panose="02020603050405020304" pitchFamily="18" charset="0"/>
                <a:ea typeface="Times New Roman" panose="02020603050405020304" pitchFamily="18" charset="0"/>
              </a:rPr>
              <a:t>γ. οπίσθιο</a:t>
            </a:r>
            <a:r>
              <a:rPr lang="el-GR" sz="2000" dirty="0">
                <a:latin typeface="Times New Roman" panose="02020603050405020304" pitchFamily="18" charset="0"/>
                <a:ea typeface="Times New Roman" panose="02020603050405020304" pitchFamily="18" charset="0"/>
              </a:rPr>
              <a:t>		 	</a:t>
            </a:r>
            <a:r>
              <a:rPr lang="el-GR" dirty="0">
                <a:latin typeface="Times New Roman" panose="02020603050405020304" pitchFamily="18" charset="0"/>
                <a:ea typeface="Times New Roman" panose="02020603050405020304" pitchFamily="18" charset="0"/>
              </a:rPr>
              <a:t>- Τραχύ</a:t>
            </a:r>
            <a:r>
              <a:rPr lang="el-GR" sz="2000" dirty="0">
                <a:latin typeface="Times New Roman" panose="02020603050405020304" pitchFamily="18" charset="0"/>
                <a:ea typeface="Times New Roman" panose="02020603050405020304" pitchFamily="18" charset="0"/>
              </a:rPr>
              <a:t>	</a:t>
            </a:r>
          </a:p>
          <a:p>
            <a:pPr marL="0" indent="0" algn="just">
              <a:lnSpc>
                <a:spcPct val="100000"/>
              </a:lnSpc>
              <a:spcBef>
                <a:spcPts val="0"/>
              </a:spcBef>
              <a:buFont typeface="Wingdings" pitchFamily="2" charset="2"/>
              <a:buNone/>
            </a:pPr>
            <a:r>
              <a:rPr lang="el-GR" sz="2000" dirty="0">
                <a:latin typeface="Times New Roman" panose="02020603050405020304" pitchFamily="18" charset="0"/>
                <a:ea typeface="Times New Roman" panose="02020603050405020304" pitchFamily="18" charset="0"/>
              </a:rPr>
              <a:t>   - Τραχύ					 	</a:t>
            </a:r>
            <a:endParaRPr lang="el-GR" dirty="0">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 Πρόσθιο					 	 α. Πρόσθιο</a:t>
            </a: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 </a:t>
            </a:r>
            <a:r>
              <a:rPr lang="el-GR" sz="2000" dirty="0" err="1">
                <a:solidFill>
                  <a:srgbClr val="00B050"/>
                </a:solidFill>
                <a:latin typeface="Times New Roman" panose="02020603050405020304" pitchFamily="18" charset="0"/>
                <a:ea typeface="Times New Roman" panose="02020603050405020304" pitchFamily="18" charset="0"/>
              </a:rPr>
              <a:t>Κορωνιδικό</a:t>
            </a:r>
            <a:r>
              <a:rPr lang="el-GR" sz="2000" dirty="0">
                <a:solidFill>
                  <a:srgbClr val="00B050"/>
                </a:solidFill>
                <a:latin typeface="Times New Roman" panose="02020603050405020304" pitchFamily="18" charset="0"/>
                <a:ea typeface="Times New Roman" panose="02020603050405020304" pitchFamily="18" charset="0"/>
              </a:rPr>
              <a:t>						 β. </a:t>
            </a:r>
            <a:r>
              <a:rPr lang="el-GR" sz="2000" dirty="0" err="1">
                <a:solidFill>
                  <a:srgbClr val="00B050"/>
                </a:solidFill>
                <a:latin typeface="Times New Roman" panose="02020603050405020304" pitchFamily="18" charset="0"/>
                <a:ea typeface="Times New Roman" panose="02020603050405020304" pitchFamily="18" charset="0"/>
              </a:rPr>
              <a:t>Κορωνιδικό</a:t>
            </a:r>
            <a:endParaRPr lang="el-GR" sz="2000" dirty="0">
              <a:solidFill>
                <a:srgbClr val="00B050"/>
              </a:solidFill>
              <a:latin typeface="Times New Roman" panose="02020603050405020304" pitchFamily="18" charset="0"/>
              <a:ea typeface="Times New Roman" panose="02020603050405020304" pitchFamily="18" charset="0"/>
            </a:endParaRPr>
          </a:p>
          <a:p>
            <a:pPr marL="0" indent="0" algn="just">
              <a:lnSpc>
                <a:spcPct val="100000"/>
              </a:lnSpc>
              <a:spcBef>
                <a:spcPts val="0"/>
              </a:spcBef>
              <a:buFont typeface="Wingdings" pitchFamily="2" charset="2"/>
              <a:buNone/>
            </a:pPr>
            <a:r>
              <a:rPr lang="el-GR" sz="2000" dirty="0">
                <a:solidFill>
                  <a:srgbClr val="00B050"/>
                </a:solidFill>
                <a:latin typeface="Times New Roman" panose="02020603050405020304" pitchFamily="18" charset="0"/>
                <a:ea typeface="Times New Roman" panose="02020603050405020304" pitchFamily="18" charset="0"/>
              </a:rPr>
              <a:t>   - Οπίσθιο						 γ.  </a:t>
            </a:r>
            <a:r>
              <a:rPr lang="el-GR" sz="2000" dirty="0" err="1">
                <a:solidFill>
                  <a:srgbClr val="00B050"/>
                </a:solidFill>
                <a:latin typeface="Times New Roman" panose="02020603050405020304" pitchFamily="18" charset="0"/>
                <a:ea typeface="Times New Roman" panose="02020603050405020304" pitchFamily="18" charset="0"/>
              </a:rPr>
              <a:t>Οπισθιο</a:t>
            </a:r>
            <a:endParaRPr lang="el-GR" sz="2000" dirty="0">
              <a:solidFill>
                <a:srgbClr val="00B050"/>
              </a:solidFill>
              <a:latin typeface="Times New Roman" panose="02020603050405020304" pitchFamily="18" charset="0"/>
              <a:ea typeface="Times New Roman" panose="02020603050405020304" pitchFamily="18" charset="0"/>
            </a:endParaRPr>
          </a:p>
        </p:txBody>
      </p:sp>
      <p:sp>
        <p:nvSpPr>
          <p:cNvPr id="4" name="Αριστερή αγκύλη 5">
            <a:extLst>
              <a:ext uri="{FF2B5EF4-FFF2-40B4-BE49-F238E27FC236}">
                <a16:creationId xmlns:a16="http://schemas.microsoft.com/office/drawing/2014/main" id="{32FDDF46-BD9A-0F12-83F7-3189EE5EAEC3}"/>
              </a:ext>
            </a:extLst>
          </p:cNvPr>
          <p:cNvSpPr/>
          <p:nvPr/>
        </p:nvSpPr>
        <p:spPr>
          <a:xfrm>
            <a:off x="1182630"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5" name="Αριστερή αγκύλη 5">
            <a:extLst>
              <a:ext uri="{FF2B5EF4-FFF2-40B4-BE49-F238E27FC236}">
                <a16:creationId xmlns:a16="http://schemas.microsoft.com/office/drawing/2014/main" id="{7A5BDEF8-53C0-D561-E8DE-5F9BB8CCC44E}"/>
              </a:ext>
            </a:extLst>
          </p:cNvPr>
          <p:cNvSpPr/>
          <p:nvPr/>
        </p:nvSpPr>
        <p:spPr>
          <a:xfrm rot="10800000">
            <a:off x="3127177"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499A094F-902A-6956-DA33-816B27E45A45}"/>
              </a:ext>
            </a:extLst>
          </p:cNvPr>
          <p:cNvSpPr/>
          <p:nvPr/>
        </p:nvSpPr>
        <p:spPr>
          <a:xfrm>
            <a:off x="7300853"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7" name="Αριστερή αγκύλη 5">
            <a:extLst>
              <a:ext uri="{FF2B5EF4-FFF2-40B4-BE49-F238E27FC236}">
                <a16:creationId xmlns:a16="http://schemas.microsoft.com/office/drawing/2014/main" id="{79848F6A-DDD0-068A-55E6-B39836CEE72F}"/>
              </a:ext>
            </a:extLst>
          </p:cNvPr>
          <p:cNvSpPr/>
          <p:nvPr/>
        </p:nvSpPr>
        <p:spPr>
          <a:xfrm rot="10800000">
            <a:off x="9220419"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8" name="Ευθεία γραμμή σύνδεσης 3">
            <a:extLst>
              <a:ext uri="{FF2B5EF4-FFF2-40B4-BE49-F238E27FC236}">
                <a16:creationId xmlns:a16="http://schemas.microsoft.com/office/drawing/2014/main" id="{409700C4-02D2-D92D-8B6C-315494CCD5CA}"/>
              </a:ext>
            </a:extLst>
          </p:cNvPr>
          <p:cNvCxnSpPr>
            <a:cxnSpLocks/>
          </p:cNvCxnSpPr>
          <p:nvPr/>
        </p:nvCxnSpPr>
        <p:spPr>
          <a:xfrm flipH="1">
            <a:off x="5824773" y="2063304"/>
            <a:ext cx="497209" cy="4464753"/>
          </a:xfrm>
          <a:prstGeom prst="line">
            <a:avLst/>
          </a:prstGeom>
          <a:ln w="28575"/>
        </p:spPr>
        <p:style>
          <a:lnRef idx="1">
            <a:schemeClr val="dk1"/>
          </a:lnRef>
          <a:fillRef idx="0">
            <a:schemeClr val="dk1"/>
          </a:fillRef>
          <a:effectRef idx="0">
            <a:schemeClr val="dk1"/>
          </a:effectRef>
          <a:fontRef idx="minor">
            <a:schemeClr val="tx1"/>
          </a:fontRef>
        </p:style>
      </p:cxnSp>
      <p:cxnSp>
        <p:nvCxnSpPr>
          <p:cNvPr id="9" name="Ευθεία γραμμή σύνδεσης 9">
            <a:extLst>
              <a:ext uri="{FF2B5EF4-FFF2-40B4-BE49-F238E27FC236}">
                <a16:creationId xmlns:a16="http://schemas.microsoft.com/office/drawing/2014/main" id="{9B23AF00-95E4-CA8F-E78F-C63F9033A313}"/>
              </a:ext>
            </a:extLst>
          </p:cNvPr>
          <p:cNvCxnSpPr/>
          <p:nvPr/>
        </p:nvCxnSpPr>
        <p:spPr>
          <a:xfrm>
            <a:off x="6174250" y="6091075"/>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377186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79A8C-D1D1-F342-730F-48DF2DD0A106}"/>
              </a:ext>
            </a:extLst>
          </p:cNvPr>
          <p:cNvSpPr>
            <a:spLocks noGrp="1"/>
          </p:cNvSpPr>
          <p:nvPr>
            <p:ph type="title"/>
          </p:nvPr>
        </p:nvSpPr>
        <p:spPr/>
        <p:txBody>
          <a:bodyPr/>
          <a:lstStyle/>
          <a:p>
            <a:r>
              <a:rPr lang="el-GR" dirty="0" err="1"/>
              <a:t>ασκησεισ</a:t>
            </a:r>
            <a:endParaRPr lang="en-US" dirty="0"/>
          </a:p>
        </p:txBody>
      </p:sp>
      <p:sp>
        <p:nvSpPr>
          <p:cNvPr id="3" name="Content Placeholder 2">
            <a:extLst>
              <a:ext uri="{FF2B5EF4-FFF2-40B4-BE49-F238E27FC236}">
                <a16:creationId xmlns:a16="http://schemas.microsoft.com/office/drawing/2014/main" id="{2BFE25EF-A6D9-D9F6-6927-B2B746489BB9}"/>
              </a:ext>
            </a:extLst>
          </p:cNvPr>
          <p:cNvSpPr>
            <a:spLocks noGrp="1"/>
          </p:cNvSpPr>
          <p:nvPr>
            <p:ph idx="1"/>
          </p:nvPr>
        </p:nvSpPr>
        <p:spPr>
          <a:xfrm>
            <a:off x="544010" y="1689904"/>
            <a:ext cx="5324355" cy="5168096"/>
          </a:xfrm>
        </p:spPr>
        <p:txBody>
          <a:bodyPr>
            <a:normAutofit fontScale="92500" lnSpcReduction="10000"/>
          </a:bodyPr>
          <a:lstStyle/>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dog</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dogz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«σκυλί – σκυλιά»,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2)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lab</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labz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«εργαστήριο – εργαστήρια»,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3)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bed</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bedz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«κρεβάτι – κρεβάτια»,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4)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rei</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reiz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«ακτίνα – ακτίνες»,</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5)[</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kau</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kauz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«αγελάδα – αγελάδες»,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6)[</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ò</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ò</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νόµος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νόµοι</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7)[</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park</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parks</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πάρκο – πάρκα»,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8)[</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lap</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laps</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«αγκαλιά – αγκαλιές»,</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9)[</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cat</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cats</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«γάτα – γάτες»,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10)[</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li</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f</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li</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vz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«φύλο – φύλα»,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11)[</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na</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ι</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f</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naivz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«µ</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αχαίρι</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µ</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αχαίρια</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12)[</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arkaiv</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arkaivz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αρχείο – αρχεία»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13)[</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b</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ä</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s</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b</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ä</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s</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ë</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«λεωφορείο – λεωφορεία», </a:t>
            </a:r>
          </a:p>
          <a:p>
            <a:pPr marL="0" marR="0"/>
            <a:r>
              <a:rPr lang="el-GR" sz="1800" kern="100" dirty="0">
                <a:effectLst/>
                <a:latin typeface="Aptos" panose="020B0004020202020204" pitchFamily="34" charset="0"/>
                <a:ea typeface="Aptos" panose="020B0004020202020204" pitchFamily="34" charset="0"/>
                <a:cs typeface="Times New Roman" panose="02020603050405020304" pitchFamily="18" charset="0"/>
              </a:rPr>
              <a:t>14)[</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rouz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rouz</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ë</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z</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r>
              <a:rPr lang="el-GR" sz="1800" kern="100" dirty="0">
                <a:latin typeface="Aptos" panose="020B0004020202020204" pitchFamily="34" charset="0"/>
                <a:ea typeface="Aptos" panose="020B0004020202020204" pitchFamily="34" charset="0"/>
                <a:cs typeface="Times New Roman" panose="02020603050405020304" pitchFamily="18" charset="0"/>
              </a:rPr>
              <a:t> </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«τριαντάφυλλο – τριαντάφυλλα».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573D93FE-123A-7158-B307-F57E3B70C4D0}"/>
              </a:ext>
            </a:extLst>
          </p:cNvPr>
          <p:cNvSpPr txBox="1"/>
          <p:nvPr/>
        </p:nvSpPr>
        <p:spPr>
          <a:xfrm>
            <a:off x="5960962" y="1689904"/>
            <a:ext cx="5868365" cy="2862322"/>
          </a:xfrm>
          <a:prstGeom prst="rect">
            <a:avLst/>
          </a:prstGeom>
          <a:noFill/>
        </p:spPr>
        <p:txBody>
          <a:bodyPr wrap="square" rtlCol="0">
            <a:spAutoFit/>
          </a:bodyPr>
          <a:lstStyle/>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α)Σε ποιες από τις παραπάνω περιπτώσεις έχουμε την εμφάνιση φωνολογικών φαινομένων;</a:t>
            </a:r>
          </a:p>
          <a:p>
            <a:pPr marL="0" marR="0" algn="just"/>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β)Ποιο φωνολογικά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φαινόµενα</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είναι υπεύθυνα για τις διαφορετικές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πραγµατώσεις</a:t>
            </a:r>
            <a:r>
              <a:rPr lang="el-GR" kern="100" dirty="0">
                <a:latin typeface="Aptos" panose="020B0004020202020204" pitchFamily="34" charset="0"/>
                <a:ea typeface="Aptos" panose="020B0004020202020204" pitchFamily="34" charset="0"/>
                <a:cs typeface="Times New Roman" panose="02020603050405020304" pitchFamily="18" charset="0"/>
              </a:rPr>
              <a:t> </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µ</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ορφήµατος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του πληθυντικού </a:t>
            </a:r>
            <a:r>
              <a:rPr lang="el-GR" sz="1800" kern="100" dirty="0" err="1">
                <a:effectLst/>
                <a:latin typeface="Aptos" panose="020B0004020202020204" pitchFamily="34" charset="0"/>
                <a:ea typeface="Aptos" panose="020B0004020202020204" pitchFamily="34" charset="0"/>
                <a:cs typeface="Times New Roman" panose="02020603050405020304" pitchFamily="18" charset="0"/>
              </a:rPr>
              <a:t>αριθµού</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gn="just"/>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r>
              <a:rPr lang="el-GR" sz="1800" kern="100" dirty="0">
                <a:effectLst/>
                <a:latin typeface="Aptos" panose="020B0004020202020204" pitchFamily="34" charset="0"/>
                <a:ea typeface="Aptos" panose="020B0004020202020204" pitchFamily="34" charset="0"/>
                <a:cs typeface="Times New Roman" panose="02020603050405020304" pitchFamily="18" charset="0"/>
              </a:rPr>
              <a:t>γ) Αποδώστε με τον κατάλληλο φορμαλισμό τα παραπάνω φωνολογικά φαινόμενα.</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025581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ABF56E-2A36-0CD4-8E32-2BB220D1B275}"/>
              </a:ext>
            </a:extLst>
          </p:cNvPr>
          <p:cNvSpPr>
            <a:spLocks noGrp="1"/>
          </p:cNvSpPr>
          <p:nvPr>
            <p:ph idx="1"/>
          </p:nvPr>
        </p:nvSpPr>
        <p:spPr>
          <a:xfrm>
            <a:off x="1069848" y="787078"/>
            <a:ext cx="10058400" cy="5385122"/>
          </a:xfrm>
        </p:spPr>
        <p:txBody>
          <a:bodyPr/>
          <a:lstStyle/>
          <a:p>
            <a:pPr marL="0" indent="0" algn="ctr">
              <a:buNone/>
            </a:pPr>
            <a:r>
              <a:rPr lang="en-US" sz="2000" b="1" dirty="0">
                <a:latin typeface="Times New Roman" panose="02020603050405020304" pitchFamily="18" charset="0"/>
                <a:ea typeface="Times New Roman" panose="02020603050405020304" pitchFamily="18" charset="0"/>
              </a:rPr>
              <a:t>E</a:t>
            </a:r>
            <a:r>
              <a:rPr lang="el-GR" sz="2000" b="1" dirty="0" err="1">
                <a:latin typeface="Times New Roman" panose="02020603050405020304" pitchFamily="18" charset="0"/>
                <a:ea typeface="Times New Roman" panose="02020603050405020304" pitchFamily="18" charset="0"/>
              </a:rPr>
              <a:t>μμένουσα</a:t>
            </a:r>
            <a:r>
              <a:rPr lang="el-GR" sz="2000" b="1" dirty="0">
                <a:latin typeface="Times New Roman" panose="02020603050405020304" pitchFamily="18" charset="0"/>
                <a:ea typeface="Times New Roman" panose="02020603050405020304" pitchFamily="18" charset="0"/>
              </a:rPr>
              <a:t> μερική αφομοίωση</a:t>
            </a:r>
            <a:r>
              <a:rPr lang="en-US" sz="2000" b="1" dirty="0">
                <a:latin typeface="Times New Roman" panose="02020603050405020304" pitchFamily="18" charset="0"/>
                <a:ea typeface="Times New Roman" panose="02020603050405020304" pitchFamily="18" charset="0"/>
              </a:rPr>
              <a:t> </a:t>
            </a:r>
            <a:r>
              <a:rPr lang="el-GR" sz="2000" b="1" dirty="0">
                <a:latin typeface="Times New Roman" panose="02020603050405020304" pitchFamily="18" charset="0"/>
                <a:ea typeface="Times New Roman" panose="02020603050405020304" pitchFamily="18" charset="0"/>
              </a:rPr>
              <a:t>του [</a:t>
            </a:r>
            <a:r>
              <a:rPr lang="en-US" sz="2000" b="1" dirty="0">
                <a:latin typeface="Times New Roman" panose="02020603050405020304" pitchFamily="18" charset="0"/>
                <a:ea typeface="Times New Roman" panose="02020603050405020304" pitchFamily="18" charset="0"/>
              </a:rPr>
              <a:t>z]</a:t>
            </a:r>
            <a:endParaRPr lang="en-US" dirty="0"/>
          </a:p>
        </p:txBody>
      </p:sp>
      <p:sp>
        <p:nvSpPr>
          <p:cNvPr id="4" name="TextBox 3">
            <a:extLst>
              <a:ext uri="{FF2B5EF4-FFF2-40B4-BE49-F238E27FC236}">
                <a16:creationId xmlns:a16="http://schemas.microsoft.com/office/drawing/2014/main" id="{BE45A1AF-E8F3-9DF3-AD0F-9C99256BBC58}"/>
              </a:ext>
            </a:extLst>
          </p:cNvPr>
          <p:cNvSpPr txBox="1"/>
          <p:nvPr/>
        </p:nvSpPr>
        <p:spPr>
          <a:xfrm>
            <a:off x="1069848" y="1828800"/>
            <a:ext cx="6962982" cy="4247317"/>
          </a:xfrm>
          <a:prstGeom prst="rect">
            <a:avLst/>
          </a:prstGeom>
          <a:noFill/>
        </p:spPr>
        <p:txBody>
          <a:bodyPr wrap="square" rtlCol="0">
            <a:spAutoFit/>
          </a:bodyPr>
          <a:lstStyle/>
          <a:p>
            <a:r>
              <a:rPr lang="en-US" dirty="0"/>
              <a:t>                   </a:t>
            </a:r>
            <a:r>
              <a:rPr lang="el-GR" dirty="0"/>
              <a:t>  Α                                          Β</a:t>
            </a:r>
          </a:p>
          <a:p>
            <a:endParaRPr lang="el-GR" dirty="0"/>
          </a:p>
          <a:p>
            <a:r>
              <a:rPr lang="en-US" dirty="0"/>
              <a:t>   -  </a:t>
            </a:r>
            <a:r>
              <a:rPr lang="el-GR" dirty="0"/>
              <a:t>Συλλαβικό</a:t>
            </a:r>
          </a:p>
          <a:p>
            <a:r>
              <a:rPr lang="en-US" dirty="0"/>
              <a:t>   </a:t>
            </a:r>
            <a:r>
              <a:rPr lang="el-GR" dirty="0"/>
              <a:t>+  Συμφωνικό</a:t>
            </a:r>
          </a:p>
          <a:p>
            <a:r>
              <a:rPr lang="en-US" dirty="0"/>
              <a:t>   -  </a:t>
            </a:r>
            <a:r>
              <a:rPr lang="el-GR" dirty="0"/>
              <a:t>Αντηχητικό</a:t>
            </a:r>
            <a:r>
              <a:rPr lang="el-GR" sz="1800" dirty="0">
                <a:ea typeface="Times New Roman" panose="02020603050405020304" pitchFamily="18" charset="0"/>
              </a:rPr>
              <a:t>  </a:t>
            </a:r>
            <a:endParaRPr lang="en-US" sz="1800" dirty="0">
              <a:ea typeface="Times New Roman" panose="02020603050405020304" pitchFamily="18" charset="0"/>
            </a:endParaRPr>
          </a:p>
          <a:p>
            <a:r>
              <a:rPr lang="en-US" sz="1800" dirty="0">
                <a:ea typeface="Times New Roman" panose="02020603050405020304" pitchFamily="18" charset="0"/>
              </a:rPr>
              <a:t>   </a:t>
            </a:r>
            <a:r>
              <a:rPr lang="el-GR" sz="1800" dirty="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Πλευρικό			</a:t>
            </a:r>
          </a:p>
          <a:p>
            <a:pPr marL="0" indent="0" algn="just">
              <a:lnSpc>
                <a:spcPct val="100000"/>
              </a:lnSpc>
              <a:spcBef>
                <a:spcPts val="0"/>
              </a:spcBef>
              <a:buFont typeface="Wingdings" pitchFamily="2" charset="2"/>
              <a:buNone/>
            </a:pPr>
            <a:r>
              <a:rPr lang="en-US" dirty="0">
                <a:ea typeface="Times New Roman" panose="02020603050405020304" pitchFamily="18" charset="0"/>
              </a:rPr>
              <a:t>  </a:t>
            </a: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Βρ</a:t>
            </a:r>
            <a:r>
              <a:rPr lang="el-GR" sz="1800" dirty="0">
                <a:ea typeface="Times New Roman" panose="02020603050405020304" pitchFamily="18" charset="0"/>
              </a:rPr>
              <a:t>. Άφεση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 Ηχηρό		 </a:t>
            </a:r>
            <a:r>
              <a:rPr lang="en-US" dirty="0">
                <a:ea typeface="Times New Roman" panose="02020603050405020304" pitchFamily="18" charset="0"/>
                <a:sym typeface="Wingdings" pitchFamily="2" charset="2"/>
              </a:rPr>
              <a:t></a:t>
            </a:r>
            <a:r>
              <a:rPr lang="en-US" sz="1800" dirty="0">
                <a:ea typeface="Times New Roman" panose="02020603050405020304" pitchFamily="18" charset="0"/>
              </a:rPr>
              <a:t>      - </a:t>
            </a:r>
            <a:r>
              <a:rPr lang="el-GR" sz="1800" dirty="0">
                <a:ea typeface="Times New Roman" panose="02020603050405020304" pitchFamily="18" charset="0"/>
              </a:rPr>
              <a:t>Ηχηρό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a:t>
            </a:r>
            <a:r>
              <a:rPr lang="el-GR" sz="1800"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Εξακολουθητικό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Τραχύ	                                   </a:t>
            </a:r>
            <a:endParaRPr lang="en-US" dirty="0">
              <a:ea typeface="Times New Roman" panose="02020603050405020304" pitchFamily="18" charset="0"/>
            </a:endParaRPr>
          </a:p>
          <a:p>
            <a:pPr marL="0" indent="0" algn="just">
              <a:lnSpc>
                <a:spcPct val="100000"/>
              </a:lnSpc>
              <a:spcBef>
                <a:spcPts val="0"/>
              </a:spcBef>
              <a:buFont typeface="Wingdings" pitchFamily="2" charset="2"/>
              <a:buNone/>
            </a:pPr>
            <a:r>
              <a:rPr lang="en-US" sz="1800" dirty="0">
                <a:ea typeface="Times New Roman" panose="02020603050405020304" pitchFamily="18" charset="0"/>
              </a:rPr>
              <a:t>    </a:t>
            </a:r>
            <a:r>
              <a:rPr lang="el-GR" dirty="0">
                <a:ea typeface="Times New Roman" panose="02020603050405020304" pitchFamily="18" charset="0"/>
              </a:rPr>
              <a:t>+</a:t>
            </a:r>
            <a:r>
              <a:rPr lang="en-US" sz="1800" dirty="0">
                <a:ea typeface="Times New Roman" panose="02020603050405020304" pitchFamily="18" charset="0"/>
              </a:rPr>
              <a:t> </a:t>
            </a:r>
            <a:r>
              <a:rPr lang="el-GR" sz="1800" dirty="0">
                <a:ea typeface="Times New Roman" panose="02020603050405020304" pitchFamily="18" charset="0"/>
              </a:rPr>
              <a:t>Πρόσθιο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Κορωνιδικό</a:t>
            </a:r>
            <a:r>
              <a:rPr lang="el-GR" sz="1800" dirty="0">
                <a:ea typeface="Times New Roman" panose="02020603050405020304" pitchFamily="18" charset="0"/>
              </a:rPr>
              <a:t>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 Οπίσθιο</a:t>
            </a:r>
            <a:r>
              <a:rPr lang="el-GR" sz="1600" dirty="0">
                <a:solidFill>
                  <a:srgbClr val="00B050"/>
                </a:solidFill>
                <a:latin typeface="Times New Roman" panose="02020603050405020304" pitchFamily="18" charset="0"/>
                <a:ea typeface="Times New Roman" panose="02020603050405020304" pitchFamily="18" charset="0"/>
              </a:rPr>
              <a:t>	</a:t>
            </a:r>
            <a:endParaRPr lang="el-GR" dirty="0"/>
          </a:p>
          <a:p>
            <a:pPr marL="285750" indent="-285750">
              <a:buFontTx/>
              <a:buChar char="-"/>
            </a:pPr>
            <a:endParaRPr lang="en-US" dirty="0"/>
          </a:p>
        </p:txBody>
      </p:sp>
      <p:sp>
        <p:nvSpPr>
          <p:cNvPr id="5" name="Αριστερή αγκύλη 5">
            <a:extLst>
              <a:ext uri="{FF2B5EF4-FFF2-40B4-BE49-F238E27FC236}">
                <a16:creationId xmlns:a16="http://schemas.microsoft.com/office/drawing/2014/main" id="{66338ACF-9F5A-A2DD-FF0D-136BD951D4E4}"/>
              </a:ext>
            </a:extLst>
          </p:cNvPr>
          <p:cNvSpPr/>
          <p:nvPr/>
        </p:nvSpPr>
        <p:spPr>
          <a:xfrm>
            <a:off x="1182630" y="2328776"/>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8FC686CA-3402-1259-E1FD-06C6AD5DAA50}"/>
              </a:ext>
            </a:extLst>
          </p:cNvPr>
          <p:cNvSpPr/>
          <p:nvPr/>
        </p:nvSpPr>
        <p:spPr>
          <a:xfrm rot="10800000">
            <a:off x="3175405" y="2314012"/>
            <a:ext cx="278296" cy="377687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7" name="Ευθεία γραμμή σύνδεσης 3">
            <a:extLst>
              <a:ext uri="{FF2B5EF4-FFF2-40B4-BE49-F238E27FC236}">
                <a16:creationId xmlns:a16="http://schemas.microsoft.com/office/drawing/2014/main" id="{2B85DE41-3A3E-B842-C50F-8362ABD497B1}"/>
              </a:ext>
            </a:extLst>
          </p:cNvPr>
          <p:cNvCxnSpPr>
            <a:cxnSpLocks/>
          </p:cNvCxnSpPr>
          <p:nvPr/>
        </p:nvCxnSpPr>
        <p:spPr>
          <a:xfrm flipH="1">
            <a:off x="6096000" y="1606169"/>
            <a:ext cx="497209" cy="4464753"/>
          </a:xfrm>
          <a:prstGeom prst="line">
            <a:avLst/>
          </a:prstGeom>
          <a:ln w="28575"/>
        </p:spPr>
        <p:style>
          <a:lnRef idx="1">
            <a:schemeClr val="dk1"/>
          </a:lnRef>
          <a:fillRef idx="0">
            <a:schemeClr val="dk1"/>
          </a:fillRef>
          <a:effectRef idx="0">
            <a:schemeClr val="dk1"/>
          </a:effectRef>
          <a:fontRef idx="minor">
            <a:schemeClr val="tx1"/>
          </a:fontRef>
        </p:style>
      </p:cxnSp>
      <p:sp>
        <p:nvSpPr>
          <p:cNvPr id="8" name="TextBox 7">
            <a:extLst>
              <a:ext uri="{FF2B5EF4-FFF2-40B4-BE49-F238E27FC236}">
                <a16:creationId xmlns:a16="http://schemas.microsoft.com/office/drawing/2014/main" id="{E3890482-A58B-2F4E-5D07-09C072CA0BDC}"/>
              </a:ext>
            </a:extLst>
          </p:cNvPr>
          <p:cNvSpPr txBox="1"/>
          <p:nvPr/>
        </p:nvSpPr>
        <p:spPr>
          <a:xfrm>
            <a:off x="7179031" y="1425204"/>
            <a:ext cx="4178460" cy="3939540"/>
          </a:xfrm>
          <a:prstGeom prst="rect">
            <a:avLst/>
          </a:prstGeom>
          <a:noFill/>
        </p:spPr>
        <p:txBody>
          <a:bodyPr wrap="square" rtlCol="0">
            <a:spAutoFit/>
          </a:bodyPr>
          <a:lstStyle/>
          <a:p>
            <a:endParaRPr lang="el-GR" dirty="0"/>
          </a:p>
          <a:p>
            <a:r>
              <a:rPr lang="el-GR" dirty="0"/>
              <a:t>            Γ</a:t>
            </a:r>
          </a:p>
          <a:p>
            <a:endParaRPr lang="el-GR" dirty="0"/>
          </a:p>
          <a:p>
            <a:endParaRPr lang="el-GR" dirty="0"/>
          </a:p>
          <a:p>
            <a:r>
              <a:rPr lang="en-US" dirty="0"/>
              <a:t> -  </a:t>
            </a:r>
            <a:r>
              <a:rPr lang="el-GR" dirty="0"/>
              <a:t>Συλλαβικό</a:t>
            </a:r>
          </a:p>
          <a:p>
            <a:r>
              <a:rPr lang="en-US" dirty="0"/>
              <a:t>   </a:t>
            </a:r>
            <a:r>
              <a:rPr lang="el-GR" dirty="0"/>
              <a:t>+  Συμφωνικό</a:t>
            </a:r>
          </a:p>
          <a:p>
            <a:r>
              <a:rPr lang="en-US" dirty="0"/>
              <a:t>   -  </a:t>
            </a:r>
            <a:r>
              <a:rPr lang="el-GR" dirty="0"/>
              <a:t>Αντηχητικό</a:t>
            </a:r>
            <a:r>
              <a:rPr lang="el-GR" sz="1800" dirty="0">
                <a:ea typeface="Times New Roman" panose="02020603050405020304" pitchFamily="18" charset="0"/>
              </a:rPr>
              <a:t>  </a:t>
            </a:r>
            <a:endParaRPr lang="en-US" sz="1800" dirty="0">
              <a:ea typeface="Times New Roman" panose="02020603050405020304" pitchFamily="18" charset="0"/>
            </a:endParaRPr>
          </a:p>
          <a:p>
            <a:r>
              <a:rPr lang="en-US" sz="1800" dirty="0">
                <a:ea typeface="Times New Roman" panose="02020603050405020304" pitchFamily="18" charset="0"/>
              </a:rPr>
              <a:t>   </a:t>
            </a:r>
            <a:r>
              <a:rPr lang="el-GR" sz="1800" dirty="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Πλευρικό			</a:t>
            </a:r>
          </a:p>
          <a:p>
            <a:pPr marL="0" indent="0" algn="just">
              <a:lnSpc>
                <a:spcPct val="100000"/>
              </a:lnSpc>
              <a:spcBef>
                <a:spcPts val="0"/>
              </a:spcBef>
              <a:buFont typeface="Wingdings" pitchFamily="2" charset="2"/>
              <a:buNone/>
            </a:pPr>
            <a:r>
              <a:rPr lang="en-US" dirty="0">
                <a:ea typeface="Times New Roman" panose="02020603050405020304" pitchFamily="18" charset="0"/>
              </a:rPr>
              <a:t>  </a:t>
            </a: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Βρ</a:t>
            </a:r>
            <a:r>
              <a:rPr lang="el-GR" sz="1800" dirty="0">
                <a:ea typeface="Times New Roman" panose="02020603050405020304" pitchFamily="18" charset="0"/>
              </a:rPr>
              <a:t>. Άφεση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dirty="0">
                <a:ea typeface="Times New Roman" panose="02020603050405020304" pitchFamily="18" charset="0"/>
              </a:rPr>
              <a:t> </a:t>
            </a:r>
            <a:r>
              <a:rPr lang="el-GR" sz="1800" dirty="0">
                <a:ea typeface="Times New Roman" panose="02020603050405020304" pitchFamily="18" charset="0"/>
              </a:rPr>
              <a:t>-</a:t>
            </a:r>
            <a:r>
              <a:rPr lang="en-US" sz="1800" dirty="0">
                <a:ea typeface="Times New Roman" panose="02020603050405020304" pitchFamily="18" charset="0"/>
              </a:rPr>
              <a:t> </a:t>
            </a:r>
            <a:r>
              <a:rPr lang="el-GR" sz="1800" dirty="0">
                <a:ea typeface="Times New Roman" panose="02020603050405020304" pitchFamily="18" charset="0"/>
              </a:rPr>
              <a:t> Ηχηρό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Εξακολουθητικό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Τραχύ	                                   </a:t>
            </a:r>
            <a:endParaRPr lang="en-US" dirty="0">
              <a:ea typeface="Times New Roman" panose="02020603050405020304" pitchFamily="18" charset="0"/>
            </a:endParaRPr>
          </a:p>
          <a:p>
            <a:pPr marL="0" indent="0" algn="just">
              <a:lnSpc>
                <a:spcPct val="100000"/>
              </a:lnSpc>
              <a:spcBef>
                <a:spcPts val="0"/>
              </a:spcBef>
              <a:buFont typeface="Wingdings" pitchFamily="2" charset="2"/>
              <a:buNone/>
            </a:pPr>
            <a:r>
              <a:rPr lang="el-GR" sz="1600" dirty="0">
                <a:solidFill>
                  <a:srgbClr val="00B050"/>
                </a:solidFill>
                <a:latin typeface="Times New Roman" panose="02020603050405020304" pitchFamily="18" charset="0"/>
                <a:ea typeface="Times New Roman" panose="02020603050405020304" pitchFamily="18" charset="0"/>
              </a:rPr>
              <a:t>	</a:t>
            </a:r>
            <a:endParaRPr lang="en-US" dirty="0"/>
          </a:p>
        </p:txBody>
      </p:sp>
      <p:sp>
        <p:nvSpPr>
          <p:cNvPr id="9" name="Αριστερή αγκύλη 5">
            <a:extLst>
              <a:ext uri="{FF2B5EF4-FFF2-40B4-BE49-F238E27FC236}">
                <a16:creationId xmlns:a16="http://schemas.microsoft.com/office/drawing/2014/main" id="{60EDA308-3B5C-6735-9F1A-FFBC207E4C47}"/>
              </a:ext>
            </a:extLst>
          </p:cNvPr>
          <p:cNvSpPr/>
          <p:nvPr/>
        </p:nvSpPr>
        <p:spPr>
          <a:xfrm>
            <a:off x="7125602" y="2314012"/>
            <a:ext cx="278296" cy="3054218"/>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0" name="Αριστερή αγκύλη 5">
            <a:extLst>
              <a:ext uri="{FF2B5EF4-FFF2-40B4-BE49-F238E27FC236}">
                <a16:creationId xmlns:a16="http://schemas.microsoft.com/office/drawing/2014/main" id="{2CCD9E36-5678-5FAC-53E7-883AC65F6E8A}"/>
              </a:ext>
            </a:extLst>
          </p:cNvPr>
          <p:cNvSpPr/>
          <p:nvPr/>
        </p:nvSpPr>
        <p:spPr>
          <a:xfrm rot="10800000">
            <a:off x="8989965" y="2223343"/>
            <a:ext cx="278296" cy="3054218"/>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1" name="Ευθεία γραμμή σύνδεσης 9">
            <a:extLst>
              <a:ext uri="{FF2B5EF4-FFF2-40B4-BE49-F238E27FC236}">
                <a16:creationId xmlns:a16="http://schemas.microsoft.com/office/drawing/2014/main" id="{7352E501-40B4-6B60-E555-76D26B3F97D5}"/>
              </a:ext>
            </a:extLst>
          </p:cNvPr>
          <p:cNvCxnSpPr/>
          <p:nvPr/>
        </p:nvCxnSpPr>
        <p:spPr>
          <a:xfrm>
            <a:off x="9934547" y="5277561"/>
            <a:ext cx="984239"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451608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612E38-9E23-1511-D0C1-2D4778770181}"/>
              </a:ext>
            </a:extLst>
          </p:cNvPr>
          <p:cNvSpPr>
            <a:spLocks noGrp="1"/>
          </p:cNvSpPr>
          <p:nvPr>
            <p:ph idx="1"/>
          </p:nvPr>
        </p:nvSpPr>
        <p:spPr>
          <a:xfrm>
            <a:off x="1069848" y="740780"/>
            <a:ext cx="10058400" cy="5431420"/>
          </a:xfrm>
        </p:spPr>
        <p:txBody>
          <a:bodyPr>
            <a:normAutofit fontScale="92500" lnSpcReduction="20000"/>
          </a:bodyPr>
          <a:lstStyle/>
          <a:p>
            <a:pPr marL="0" indent="0">
              <a:buNone/>
            </a:pPr>
            <a:r>
              <a:rPr lang="el-GR" dirty="0" err="1"/>
              <a:t>Επένθεση</a:t>
            </a:r>
            <a:r>
              <a:rPr lang="el-GR" dirty="0"/>
              <a:t> του [</a:t>
            </a:r>
            <a:r>
              <a:rPr lang="en-US" dirty="0" err="1"/>
              <a:t>i</a:t>
            </a:r>
            <a:r>
              <a:rPr lang="en-US" dirty="0"/>
              <a:t>]</a:t>
            </a:r>
            <a:r>
              <a:rPr lang="el-GR" dirty="0"/>
              <a:t>  μεταξύ </a:t>
            </a:r>
            <a:r>
              <a:rPr lang="en-US" dirty="0"/>
              <a:t>/s, z/ </a:t>
            </a:r>
            <a:r>
              <a:rPr lang="el-GR" dirty="0"/>
              <a:t>και </a:t>
            </a:r>
            <a:r>
              <a:rPr lang="en-US" dirty="0"/>
              <a:t>[z]</a:t>
            </a:r>
          </a:p>
          <a:p>
            <a:pPr marL="0" indent="0">
              <a:buNone/>
            </a:pPr>
            <a:endParaRPr lang="en-US" dirty="0"/>
          </a:p>
          <a:p>
            <a:pPr marL="0" indent="0">
              <a:buNone/>
            </a:pPr>
            <a:endParaRPr lang="en-US" dirty="0"/>
          </a:p>
          <a:p>
            <a:pPr marL="0" indent="0">
              <a:buNone/>
            </a:pPr>
            <a:endParaRPr lang="en-US" dirty="0"/>
          </a:p>
          <a:p>
            <a:pPr marL="0" indent="0">
              <a:buNone/>
            </a:pPr>
            <a:r>
              <a:rPr lang="el-GR" sz="2000" dirty="0">
                <a:ea typeface="Times New Roman" panose="02020603050405020304" pitchFamily="18" charset="0"/>
              </a:rPr>
              <a:t>⍉</a:t>
            </a:r>
            <a:r>
              <a:rPr lang="en-US" sz="2000" dirty="0">
                <a:ea typeface="Times New Roman" panose="02020603050405020304" pitchFamily="18" charset="0"/>
              </a:rPr>
              <a:t>         </a:t>
            </a:r>
            <a:r>
              <a:rPr lang="en-US" sz="2000" dirty="0">
                <a:ea typeface="Times New Roman" panose="02020603050405020304" pitchFamily="18" charset="0"/>
                <a:sym typeface="Wingdings" pitchFamily="2" charset="2"/>
              </a:rPr>
              <a:t></a:t>
            </a:r>
            <a:r>
              <a:rPr lang="en-US" sz="2000" dirty="0">
                <a:ea typeface="Times New Roman" panose="02020603050405020304" pitchFamily="18" charset="0"/>
              </a:rPr>
              <a:t>      </a:t>
            </a:r>
            <a:r>
              <a:rPr lang="el-GR" sz="2000" dirty="0">
                <a:ea typeface="Times New Roman" panose="02020603050405020304" pitchFamily="18" charset="0"/>
              </a:rPr>
              <a:t>          Β</a:t>
            </a:r>
          </a:p>
          <a:p>
            <a:pPr marL="0" indent="0">
              <a:buNone/>
            </a:pPr>
            <a:r>
              <a:rPr lang="en-US" sz="2000" dirty="0">
                <a:ea typeface="Times New Roman" panose="02020603050405020304" pitchFamily="18" charset="0"/>
              </a:rPr>
              <a:t> </a:t>
            </a:r>
            <a:r>
              <a:rPr lang="el-GR" sz="2000" dirty="0">
                <a:ea typeface="Times New Roman" panose="02020603050405020304" pitchFamily="18" charset="0"/>
              </a:rPr>
              <a:t>                         </a:t>
            </a:r>
            <a:r>
              <a:rPr lang="en-US" sz="2000" dirty="0">
                <a:ea typeface="Times New Roman" panose="02020603050405020304" pitchFamily="18" charset="0"/>
              </a:rPr>
              <a:t> + </a:t>
            </a:r>
            <a:r>
              <a:rPr lang="el-GR" dirty="0">
                <a:ea typeface="Times New Roman" panose="02020603050405020304" pitchFamily="18" charset="0"/>
              </a:rPr>
              <a:t>Συλλαβικό</a:t>
            </a:r>
          </a:p>
          <a:p>
            <a:pPr marL="0" indent="0">
              <a:buNone/>
            </a:pPr>
            <a:r>
              <a:rPr lang="el-GR" dirty="0"/>
              <a:t>                            - Συμφωνικό</a:t>
            </a:r>
          </a:p>
          <a:p>
            <a:pPr marL="0" indent="0">
              <a:buNone/>
            </a:pPr>
            <a:r>
              <a:rPr lang="el-GR" dirty="0"/>
              <a:t>                           + Αντηχητικό</a:t>
            </a:r>
          </a:p>
          <a:p>
            <a:pPr marL="0" indent="0">
              <a:buNone/>
            </a:pPr>
            <a:r>
              <a:rPr lang="el-GR" dirty="0"/>
              <a:t>                          + Υψηλό</a:t>
            </a:r>
          </a:p>
          <a:p>
            <a:pPr marL="0" indent="0">
              <a:buNone/>
            </a:pPr>
            <a:r>
              <a:rPr lang="el-GR" dirty="0"/>
              <a:t>                          - Χαμηλό</a:t>
            </a:r>
          </a:p>
          <a:p>
            <a:pPr marL="0" indent="0">
              <a:buNone/>
            </a:pPr>
            <a:r>
              <a:rPr lang="el-GR" dirty="0"/>
              <a:t>                          + Πρόσθιο</a:t>
            </a:r>
          </a:p>
          <a:p>
            <a:pPr marL="0" indent="0">
              <a:buNone/>
            </a:pPr>
            <a:r>
              <a:rPr lang="el-GR" dirty="0"/>
              <a:t>                          - Οπίσθιο</a:t>
            </a:r>
          </a:p>
          <a:p>
            <a:pPr marL="0" indent="0">
              <a:buNone/>
            </a:pPr>
            <a:r>
              <a:rPr lang="el-GR" dirty="0"/>
              <a:t>                          - Στρογγυλό</a:t>
            </a:r>
          </a:p>
          <a:p>
            <a:pPr marL="0" indent="0">
              <a:buNone/>
            </a:pPr>
            <a:r>
              <a:rPr lang="el-GR" dirty="0"/>
              <a:t>                          </a:t>
            </a:r>
          </a:p>
          <a:p>
            <a:pPr marL="0" indent="0">
              <a:buNone/>
            </a:pPr>
            <a:r>
              <a:rPr lang="el-GR" dirty="0"/>
              <a:t>                          </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Αριστερή αγκύλη 5">
            <a:extLst>
              <a:ext uri="{FF2B5EF4-FFF2-40B4-BE49-F238E27FC236}">
                <a16:creationId xmlns:a16="http://schemas.microsoft.com/office/drawing/2014/main" id="{D9B929E0-E0A8-82A8-5289-7664C0469D5D}"/>
              </a:ext>
            </a:extLst>
          </p:cNvPr>
          <p:cNvSpPr/>
          <p:nvPr/>
        </p:nvSpPr>
        <p:spPr>
          <a:xfrm>
            <a:off x="2432696" y="2432948"/>
            <a:ext cx="278296" cy="3088176"/>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8A0EC909-A73A-F1C2-A73F-6F7BA25A5D28}"/>
              </a:ext>
            </a:extLst>
          </p:cNvPr>
          <p:cNvSpPr/>
          <p:nvPr/>
        </p:nvSpPr>
        <p:spPr>
          <a:xfrm rot="10800000">
            <a:off x="4073840" y="2432948"/>
            <a:ext cx="278296" cy="3088176"/>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7" name="Ευθεία γραμμή σύνδεσης 3">
            <a:extLst>
              <a:ext uri="{FF2B5EF4-FFF2-40B4-BE49-F238E27FC236}">
                <a16:creationId xmlns:a16="http://schemas.microsoft.com/office/drawing/2014/main" id="{0DE5D222-E562-8E57-08C9-C8F305CE1F89}"/>
              </a:ext>
            </a:extLst>
          </p:cNvPr>
          <p:cNvCxnSpPr>
            <a:cxnSpLocks/>
          </p:cNvCxnSpPr>
          <p:nvPr/>
        </p:nvCxnSpPr>
        <p:spPr>
          <a:xfrm flipH="1">
            <a:off x="4802750" y="2011282"/>
            <a:ext cx="468594" cy="4262196"/>
          </a:xfrm>
          <a:prstGeom prst="line">
            <a:avLst/>
          </a:prstGeom>
          <a:ln w="28575"/>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DE31E33D-6973-895C-C674-DC2D5E460D21}"/>
              </a:ext>
            </a:extLst>
          </p:cNvPr>
          <p:cNvSpPr txBox="1"/>
          <p:nvPr/>
        </p:nvSpPr>
        <p:spPr>
          <a:xfrm>
            <a:off x="5548498" y="1991010"/>
            <a:ext cx="2685327" cy="3693319"/>
          </a:xfrm>
          <a:prstGeom prst="rect">
            <a:avLst/>
          </a:prstGeom>
          <a:noFill/>
        </p:spPr>
        <p:txBody>
          <a:bodyPr wrap="square" rtlCol="0">
            <a:spAutoFit/>
          </a:bodyPr>
          <a:lstStyle/>
          <a:p>
            <a:r>
              <a:rPr lang="en-US" dirty="0"/>
              <a:t> </a:t>
            </a:r>
            <a:r>
              <a:rPr lang="el-GR" dirty="0"/>
              <a:t>               Γ  </a:t>
            </a:r>
          </a:p>
          <a:p>
            <a:endParaRPr lang="el-GR" dirty="0"/>
          </a:p>
          <a:p>
            <a:r>
              <a:rPr lang="el-GR" dirty="0"/>
              <a:t>    </a:t>
            </a:r>
            <a:r>
              <a:rPr lang="en-US" dirty="0"/>
              <a:t>-  </a:t>
            </a:r>
            <a:r>
              <a:rPr lang="el-GR" dirty="0"/>
              <a:t>Συλλαβικό</a:t>
            </a:r>
          </a:p>
          <a:p>
            <a:r>
              <a:rPr lang="en-US" dirty="0"/>
              <a:t>   </a:t>
            </a:r>
            <a:r>
              <a:rPr lang="el-GR" dirty="0"/>
              <a:t>+  Συμφωνικό</a:t>
            </a:r>
          </a:p>
          <a:p>
            <a:r>
              <a:rPr lang="en-US" dirty="0"/>
              <a:t>   -  </a:t>
            </a:r>
            <a:r>
              <a:rPr lang="el-GR" dirty="0"/>
              <a:t>Αντηχητικό</a:t>
            </a:r>
            <a:r>
              <a:rPr lang="el-GR" sz="1800" dirty="0">
                <a:ea typeface="Times New Roman" panose="02020603050405020304" pitchFamily="18" charset="0"/>
              </a:rPr>
              <a:t>  </a:t>
            </a:r>
            <a:endParaRPr lang="en-US" sz="1800" dirty="0">
              <a:ea typeface="Times New Roman" panose="02020603050405020304" pitchFamily="18" charset="0"/>
            </a:endParaRPr>
          </a:p>
          <a:p>
            <a:r>
              <a:rPr lang="en-US" sz="1800" dirty="0">
                <a:ea typeface="Times New Roman" panose="02020603050405020304" pitchFamily="18" charset="0"/>
              </a:rPr>
              <a:t>   </a:t>
            </a:r>
            <a:r>
              <a:rPr lang="el-GR" sz="1800" dirty="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Πλευρικό	</a:t>
            </a:r>
          </a:p>
          <a:p>
            <a:pPr marL="0" indent="0" algn="just">
              <a:lnSpc>
                <a:spcPct val="100000"/>
              </a:lnSpc>
              <a:spcBef>
                <a:spcPts val="0"/>
              </a:spcBef>
              <a:buFont typeface="Wingdings" pitchFamily="2" charset="2"/>
              <a:buNone/>
            </a:pPr>
            <a:r>
              <a:rPr lang="en-US" dirty="0">
                <a:ea typeface="Times New Roman" panose="02020603050405020304" pitchFamily="18" charset="0"/>
              </a:rPr>
              <a:t>  </a:t>
            </a: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Βρ</a:t>
            </a:r>
            <a:r>
              <a:rPr lang="el-GR" sz="1800" dirty="0">
                <a:ea typeface="Times New Roman" panose="02020603050405020304" pitchFamily="18" charset="0"/>
              </a:rPr>
              <a:t>. Άφεση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a:t>
            </a:r>
            <a:r>
              <a:rPr lang="el-GR" sz="1800" dirty="0">
                <a:ea typeface="Times New Roman" panose="02020603050405020304" pitchFamily="18" charset="0"/>
              </a:rPr>
              <a:t>Εξακολουθητικό</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Τραχύ	                                   </a:t>
            </a:r>
            <a:endParaRPr lang="en-US" dirty="0">
              <a:ea typeface="Times New Roman" panose="02020603050405020304" pitchFamily="18" charset="0"/>
            </a:endParaRPr>
          </a:p>
          <a:p>
            <a:pPr marL="0" indent="0" algn="just">
              <a:lnSpc>
                <a:spcPct val="100000"/>
              </a:lnSpc>
              <a:spcBef>
                <a:spcPts val="0"/>
              </a:spcBef>
              <a:buFont typeface="Wingdings" pitchFamily="2" charset="2"/>
              <a:buNone/>
            </a:pPr>
            <a:r>
              <a:rPr lang="en-US" sz="1800" dirty="0">
                <a:ea typeface="Times New Roman" panose="02020603050405020304" pitchFamily="18" charset="0"/>
              </a:rPr>
              <a:t>    </a:t>
            </a:r>
            <a:r>
              <a:rPr lang="el-GR" dirty="0">
                <a:ea typeface="Times New Roman" panose="02020603050405020304" pitchFamily="18" charset="0"/>
              </a:rPr>
              <a:t>+</a:t>
            </a:r>
            <a:r>
              <a:rPr lang="en-US" sz="1800" dirty="0">
                <a:ea typeface="Times New Roman" panose="02020603050405020304" pitchFamily="18" charset="0"/>
              </a:rPr>
              <a:t> </a:t>
            </a:r>
            <a:r>
              <a:rPr lang="el-GR" sz="1800" dirty="0">
                <a:ea typeface="Times New Roman" panose="02020603050405020304" pitchFamily="18" charset="0"/>
              </a:rPr>
              <a:t>Πρόσθιο	 </a:t>
            </a:r>
            <a:endParaRPr lang="el-GR" dirty="0">
              <a:ea typeface="Times New Roman" panose="02020603050405020304" pitchFamily="18" charset="0"/>
            </a:endParaRPr>
          </a:p>
          <a:p>
            <a:pPr marL="0" indent="0" algn="just">
              <a:lnSpc>
                <a:spcPct val="100000"/>
              </a:lnSpc>
              <a:spcBef>
                <a:spcPts val="0"/>
              </a:spcBef>
              <a:buFont typeface="Wingdings" pitchFamily="2" charset="2"/>
              <a:buNone/>
            </a:pP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Κορωνιδικό</a:t>
            </a:r>
            <a:r>
              <a:rPr lang="el-GR" sz="1800" dirty="0">
                <a:ea typeface="Times New Roman" panose="02020603050405020304" pitchFamily="18" charset="0"/>
              </a:rPr>
              <a:t>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 Οπίσθιο</a:t>
            </a:r>
            <a:endParaRPr lang="en-US" dirty="0"/>
          </a:p>
        </p:txBody>
      </p:sp>
      <p:sp>
        <p:nvSpPr>
          <p:cNvPr id="10" name="Αριστερή αγκύλη 5">
            <a:extLst>
              <a:ext uri="{FF2B5EF4-FFF2-40B4-BE49-F238E27FC236}">
                <a16:creationId xmlns:a16="http://schemas.microsoft.com/office/drawing/2014/main" id="{8F6B3A2D-0C0A-B45E-51EC-938EB48EEEFF}"/>
              </a:ext>
            </a:extLst>
          </p:cNvPr>
          <p:cNvSpPr/>
          <p:nvPr/>
        </p:nvSpPr>
        <p:spPr>
          <a:xfrm>
            <a:off x="5550703" y="2337081"/>
            <a:ext cx="278296" cy="333105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1" name="Αριστερή αγκύλη 5">
            <a:extLst>
              <a:ext uri="{FF2B5EF4-FFF2-40B4-BE49-F238E27FC236}">
                <a16:creationId xmlns:a16="http://schemas.microsoft.com/office/drawing/2014/main" id="{C5D7541A-30D3-E80B-BB50-735CE83CC6D9}"/>
              </a:ext>
            </a:extLst>
          </p:cNvPr>
          <p:cNvSpPr/>
          <p:nvPr/>
        </p:nvSpPr>
        <p:spPr>
          <a:xfrm rot="10800000">
            <a:off x="7570683" y="2337080"/>
            <a:ext cx="278296" cy="333105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cxnSp>
        <p:nvCxnSpPr>
          <p:cNvPr id="12" name="Ευθεία γραμμή σύνδεσης 9">
            <a:extLst>
              <a:ext uri="{FF2B5EF4-FFF2-40B4-BE49-F238E27FC236}">
                <a16:creationId xmlns:a16="http://schemas.microsoft.com/office/drawing/2014/main" id="{54D15D86-C282-7CCF-C525-A38852CBE309}"/>
              </a:ext>
            </a:extLst>
          </p:cNvPr>
          <p:cNvCxnSpPr/>
          <p:nvPr/>
        </p:nvCxnSpPr>
        <p:spPr>
          <a:xfrm>
            <a:off x="8174521" y="5572269"/>
            <a:ext cx="984239" cy="0"/>
          </a:xfrm>
          <a:prstGeom prst="line">
            <a:avLst/>
          </a:prstGeom>
          <a:ln w="28575"/>
        </p:spPr>
        <p:style>
          <a:lnRef idx="1">
            <a:schemeClr val="dk1"/>
          </a:lnRef>
          <a:fillRef idx="0">
            <a:schemeClr val="dk1"/>
          </a:fillRef>
          <a:effectRef idx="0">
            <a:schemeClr val="dk1"/>
          </a:effectRef>
          <a:fontRef idx="minor">
            <a:schemeClr val="tx1"/>
          </a:fontRef>
        </p:style>
      </p:cxnSp>
      <p:sp>
        <p:nvSpPr>
          <p:cNvPr id="16" name="TextBox 15">
            <a:extLst>
              <a:ext uri="{FF2B5EF4-FFF2-40B4-BE49-F238E27FC236}">
                <a16:creationId xmlns:a16="http://schemas.microsoft.com/office/drawing/2014/main" id="{5E03CEBA-B4E8-41FB-D991-8614370D4D77}"/>
              </a:ext>
            </a:extLst>
          </p:cNvPr>
          <p:cNvSpPr txBox="1"/>
          <p:nvPr/>
        </p:nvSpPr>
        <p:spPr>
          <a:xfrm>
            <a:off x="9451514" y="1755057"/>
            <a:ext cx="2685327" cy="3970318"/>
          </a:xfrm>
          <a:prstGeom prst="rect">
            <a:avLst/>
          </a:prstGeom>
          <a:noFill/>
        </p:spPr>
        <p:txBody>
          <a:bodyPr wrap="square" rtlCol="0">
            <a:spAutoFit/>
          </a:bodyPr>
          <a:lstStyle/>
          <a:p>
            <a:r>
              <a:rPr lang="en-US" dirty="0"/>
              <a:t> </a:t>
            </a:r>
            <a:r>
              <a:rPr lang="el-GR" dirty="0"/>
              <a:t>             Δ</a:t>
            </a:r>
          </a:p>
          <a:p>
            <a:r>
              <a:rPr lang="el-GR" dirty="0"/>
              <a:t> </a:t>
            </a:r>
          </a:p>
          <a:p>
            <a:r>
              <a:rPr lang="el-GR" dirty="0"/>
              <a:t>   </a:t>
            </a:r>
            <a:r>
              <a:rPr lang="en-US" dirty="0"/>
              <a:t>-  </a:t>
            </a:r>
            <a:r>
              <a:rPr lang="el-GR" dirty="0"/>
              <a:t>Συλλαβικό</a:t>
            </a:r>
          </a:p>
          <a:p>
            <a:r>
              <a:rPr lang="en-US" dirty="0"/>
              <a:t>   </a:t>
            </a:r>
            <a:r>
              <a:rPr lang="el-GR" dirty="0"/>
              <a:t>+  Συμφωνικό</a:t>
            </a:r>
          </a:p>
          <a:p>
            <a:r>
              <a:rPr lang="en-US" dirty="0"/>
              <a:t>   -  </a:t>
            </a:r>
            <a:r>
              <a:rPr lang="el-GR" dirty="0"/>
              <a:t>Αντηχητικό</a:t>
            </a:r>
            <a:r>
              <a:rPr lang="el-GR" sz="1800" dirty="0">
                <a:ea typeface="Times New Roman" panose="02020603050405020304" pitchFamily="18" charset="0"/>
              </a:rPr>
              <a:t>  </a:t>
            </a:r>
            <a:endParaRPr lang="en-US" sz="1800" dirty="0">
              <a:ea typeface="Times New Roman" panose="02020603050405020304" pitchFamily="18" charset="0"/>
            </a:endParaRPr>
          </a:p>
          <a:p>
            <a:r>
              <a:rPr lang="en-US" sz="1800" dirty="0">
                <a:ea typeface="Times New Roman" panose="02020603050405020304" pitchFamily="18" charset="0"/>
              </a:rPr>
              <a:t>   </a:t>
            </a:r>
            <a:r>
              <a:rPr lang="el-GR" sz="1800" dirty="0">
                <a:ea typeface="Times New Roman" panose="02020603050405020304" pitchFamily="18" charset="0"/>
              </a:rPr>
              <a:t>-  Ρινικό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Πλευρικό	</a:t>
            </a:r>
          </a:p>
          <a:p>
            <a:pPr marL="0" indent="0" algn="just">
              <a:lnSpc>
                <a:spcPct val="100000"/>
              </a:lnSpc>
              <a:spcBef>
                <a:spcPts val="0"/>
              </a:spcBef>
              <a:buFont typeface="Wingdings" pitchFamily="2" charset="2"/>
              <a:buNone/>
            </a:pPr>
            <a:r>
              <a:rPr lang="en-US" dirty="0">
                <a:ea typeface="Times New Roman" panose="02020603050405020304" pitchFamily="18" charset="0"/>
              </a:rPr>
              <a:t>  </a:t>
            </a: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Βρ</a:t>
            </a:r>
            <a:r>
              <a:rPr lang="el-GR" sz="1800" dirty="0">
                <a:ea typeface="Times New Roman" panose="02020603050405020304" pitchFamily="18" charset="0"/>
              </a:rPr>
              <a:t>. Άφεση</a:t>
            </a:r>
          </a:p>
          <a:p>
            <a:pPr marL="0" indent="0" algn="just">
              <a:lnSpc>
                <a:spcPct val="100000"/>
              </a:lnSpc>
              <a:spcBef>
                <a:spcPts val="0"/>
              </a:spcBef>
              <a:buFont typeface="Wingdings" pitchFamily="2" charset="2"/>
              <a:buNone/>
            </a:pPr>
            <a:r>
              <a:rPr lang="el-GR" dirty="0">
                <a:ea typeface="Times New Roman" panose="02020603050405020304" pitchFamily="18" charset="0"/>
              </a:rPr>
              <a:t>    + Ηχηρό</a:t>
            </a:r>
            <a:r>
              <a:rPr lang="el-GR" sz="1800" dirty="0">
                <a:ea typeface="Times New Roman" panose="02020603050405020304" pitchFamily="18" charset="0"/>
              </a:rPr>
              <a:t>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a:t>
            </a:r>
            <a:r>
              <a:rPr lang="el-GR" sz="1800" dirty="0">
                <a:ea typeface="Times New Roman" panose="02020603050405020304" pitchFamily="18" charset="0"/>
              </a:rPr>
              <a:t>Εξακολουθητικό</a:t>
            </a:r>
          </a:p>
          <a:p>
            <a:pPr marL="0" indent="0" algn="just">
              <a:lnSpc>
                <a:spcPct val="100000"/>
              </a:lnSpc>
              <a:spcBef>
                <a:spcPts val="0"/>
              </a:spcBef>
              <a:buFont typeface="Wingdings" pitchFamily="2" charset="2"/>
              <a:buNone/>
            </a:pPr>
            <a:r>
              <a:rPr lang="el-GR" sz="1800" dirty="0">
                <a:ea typeface="Times New Roman" panose="02020603050405020304" pitchFamily="18" charset="0"/>
              </a:rPr>
              <a:t>     +  Τραχύ	                                   </a:t>
            </a:r>
            <a:endParaRPr lang="en-US" dirty="0">
              <a:ea typeface="Times New Roman" panose="02020603050405020304" pitchFamily="18" charset="0"/>
            </a:endParaRPr>
          </a:p>
          <a:p>
            <a:pPr marL="0" indent="0" algn="just">
              <a:lnSpc>
                <a:spcPct val="100000"/>
              </a:lnSpc>
              <a:spcBef>
                <a:spcPts val="0"/>
              </a:spcBef>
              <a:buFont typeface="Wingdings" pitchFamily="2" charset="2"/>
              <a:buNone/>
            </a:pPr>
            <a:r>
              <a:rPr lang="en-US" sz="1800" dirty="0">
                <a:ea typeface="Times New Roman" panose="02020603050405020304" pitchFamily="18" charset="0"/>
              </a:rPr>
              <a:t>    </a:t>
            </a:r>
            <a:r>
              <a:rPr lang="el-GR" dirty="0">
                <a:ea typeface="Times New Roman" panose="02020603050405020304" pitchFamily="18" charset="0"/>
              </a:rPr>
              <a:t>+</a:t>
            </a:r>
            <a:r>
              <a:rPr lang="en-US" sz="1800" dirty="0">
                <a:ea typeface="Times New Roman" panose="02020603050405020304" pitchFamily="18" charset="0"/>
              </a:rPr>
              <a:t> </a:t>
            </a:r>
            <a:r>
              <a:rPr lang="el-GR" sz="1800" dirty="0">
                <a:ea typeface="Times New Roman" panose="02020603050405020304" pitchFamily="18" charset="0"/>
              </a:rPr>
              <a:t>Πρόσθιο	 </a:t>
            </a:r>
            <a:endParaRPr lang="el-GR" dirty="0">
              <a:ea typeface="Times New Roman" panose="02020603050405020304" pitchFamily="18" charset="0"/>
            </a:endParaRPr>
          </a:p>
          <a:p>
            <a:pPr marL="0" indent="0" algn="just">
              <a:lnSpc>
                <a:spcPct val="100000"/>
              </a:lnSpc>
              <a:spcBef>
                <a:spcPts val="0"/>
              </a:spcBef>
              <a:buFont typeface="Wingdings" pitchFamily="2" charset="2"/>
              <a:buNone/>
            </a:pPr>
            <a:r>
              <a:rPr lang="el-GR" sz="1800" dirty="0">
                <a:ea typeface="Times New Roman" panose="02020603050405020304" pitchFamily="18" charset="0"/>
              </a:rPr>
              <a:t>     + </a:t>
            </a:r>
            <a:r>
              <a:rPr lang="en-US" sz="1800" dirty="0">
                <a:ea typeface="Times New Roman" panose="02020603050405020304" pitchFamily="18" charset="0"/>
              </a:rPr>
              <a:t> </a:t>
            </a:r>
            <a:r>
              <a:rPr lang="el-GR" sz="1800" dirty="0" err="1">
                <a:ea typeface="Times New Roman" panose="02020603050405020304" pitchFamily="18" charset="0"/>
              </a:rPr>
              <a:t>Κορωνιδικό</a:t>
            </a:r>
            <a:r>
              <a:rPr lang="el-GR" sz="1800" dirty="0">
                <a:ea typeface="Times New Roman" panose="02020603050405020304" pitchFamily="18" charset="0"/>
              </a:rPr>
              <a:t>	</a:t>
            </a:r>
          </a:p>
          <a:p>
            <a:pPr marL="0" indent="0" algn="just">
              <a:lnSpc>
                <a:spcPct val="100000"/>
              </a:lnSpc>
              <a:spcBef>
                <a:spcPts val="0"/>
              </a:spcBef>
              <a:buFont typeface="Wingdings" pitchFamily="2" charset="2"/>
              <a:buNone/>
            </a:pPr>
            <a:r>
              <a:rPr lang="el-GR" sz="1800" dirty="0">
                <a:ea typeface="Times New Roman" panose="02020603050405020304" pitchFamily="18" charset="0"/>
              </a:rPr>
              <a:t>      -</a:t>
            </a:r>
            <a:r>
              <a:rPr lang="en-US" sz="1800" dirty="0">
                <a:ea typeface="Times New Roman" panose="02020603050405020304" pitchFamily="18" charset="0"/>
              </a:rPr>
              <a:t> </a:t>
            </a:r>
            <a:r>
              <a:rPr lang="el-GR" sz="1800" dirty="0">
                <a:ea typeface="Times New Roman" panose="02020603050405020304" pitchFamily="18" charset="0"/>
              </a:rPr>
              <a:t> Οπίσθιο</a:t>
            </a:r>
            <a:endParaRPr lang="en-US" dirty="0"/>
          </a:p>
        </p:txBody>
      </p:sp>
      <p:sp>
        <p:nvSpPr>
          <p:cNvPr id="17" name="Αριστερή αγκύλη 5">
            <a:extLst>
              <a:ext uri="{FF2B5EF4-FFF2-40B4-BE49-F238E27FC236}">
                <a16:creationId xmlns:a16="http://schemas.microsoft.com/office/drawing/2014/main" id="{E8F36DD4-B0B7-3FB8-28D4-3A3408EEC915}"/>
              </a:ext>
            </a:extLst>
          </p:cNvPr>
          <p:cNvSpPr/>
          <p:nvPr/>
        </p:nvSpPr>
        <p:spPr>
          <a:xfrm>
            <a:off x="9451514" y="2310642"/>
            <a:ext cx="278296" cy="3416320"/>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
        <p:nvSpPr>
          <p:cNvPr id="18" name="Αριστερή αγκύλη 5">
            <a:extLst>
              <a:ext uri="{FF2B5EF4-FFF2-40B4-BE49-F238E27FC236}">
                <a16:creationId xmlns:a16="http://schemas.microsoft.com/office/drawing/2014/main" id="{21AB313D-17BC-BBCC-A204-1A3D3BA5F587}"/>
              </a:ext>
            </a:extLst>
          </p:cNvPr>
          <p:cNvSpPr/>
          <p:nvPr/>
        </p:nvSpPr>
        <p:spPr>
          <a:xfrm rot="10800000">
            <a:off x="11342071" y="2268008"/>
            <a:ext cx="278296" cy="3458953"/>
          </a:xfrm>
          <a:prstGeom prst="lef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397486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685734" y="1597210"/>
            <a:ext cx="10826628" cy="4393095"/>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p>
          <a:p>
            <a:pPr marL="0" indent="0" algn="just">
              <a:lnSpc>
                <a:spcPct val="100000"/>
              </a:lnSpc>
              <a:spcBef>
                <a:spcPts val="0"/>
              </a:spcBef>
              <a:buNone/>
            </a:pPr>
            <a:endParaRPr lang="en-US"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I.</a:t>
            </a:r>
            <a:r>
              <a:rPr lang="el-GR" sz="2800" dirty="0">
                <a:latin typeface="Times New Roman" panose="02020603050405020304" pitchFamily="18" charset="0"/>
                <a:ea typeface="Times New Roman" panose="02020603050405020304" pitchFamily="18" charset="0"/>
              </a:rPr>
              <a:t> β.: </a:t>
            </a:r>
            <a:r>
              <a:rPr lang="el-GR" sz="2800" b="1" dirty="0">
                <a:latin typeface="Times New Roman" panose="02020603050405020304" pitchFamily="18" charset="0"/>
                <a:ea typeface="Times New Roman" panose="02020603050405020304" pitchFamily="18" charset="0"/>
              </a:rPr>
              <a:t>Εμμένουσα</a:t>
            </a:r>
            <a:r>
              <a:rPr lang="el-GR" sz="2800" dirty="0">
                <a:latin typeface="Times New Roman" panose="02020603050405020304" pitchFamily="18" charset="0"/>
                <a:ea typeface="Times New Roman" panose="02020603050405020304" pitchFamily="18" charset="0"/>
              </a:rPr>
              <a:t>: Όταν το περιβάλλον που προκαλεί την 		      αλλαγή προηγείται, π.χ.:</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	π.χ. </a:t>
            </a:r>
            <a:r>
              <a:rPr lang="el-GR" sz="2800" b="1" dirty="0">
                <a:latin typeface="Times New Roman" panose="02020603050405020304" pitchFamily="18" charset="0"/>
                <a:ea typeface="Times New Roman" panose="02020603050405020304" pitchFamily="18" charset="0"/>
              </a:rPr>
              <a:t>/</a:t>
            </a:r>
            <a:r>
              <a:rPr lang="en-US" sz="2800" dirty="0">
                <a:latin typeface="Times New Roman" panose="02020603050405020304" pitchFamily="18" charset="0"/>
                <a:ea typeface="Times New Roman" panose="02020603050405020304" pitchFamily="18" charset="0"/>
              </a:rPr>
              <a:t>to</a:t>
            </a:r>
            <a:r>
              <a:rPr lang="en-US" sz="2800" dirty="0">
                <a:solidFill>
                  <a:srgbClr val="00B050"/>
                </a:solidFill>
                <a:latin typeface="Times New Roman" panose="02020603050405020304" pitchFamily="18" charset="0"/>
                <a:ea typeface="Times New Roman" panose="02020603050405020304" pitchFamily="18" charset="0"/>
              </a:rPr>
              <a:t>n</a:t>
            </a:r>
            <a:r>
              <a:rPr lang="en-US" sz="2800" b="1" dirty="0">
                <a:latin typeface="Times New Roman" panose="02020603050405020304" pitchFamily="18" charset="0"/>
                <a:ea typeface="Times New Roman" panose="02020603050405020304" pitchFamily="18" charset="0"/>
              </a:rPr>
              <a:t>/</a:t>
            </a:r>
            <a:r>
              <a:rPr lang="el-GR" sz="2800" dirty="0">
                <a:latin typeface="Times New Roman" panose="02020603050405020304" pitchFamily="18" charset="0"/>
                <a:ea typeface="Times New Roman" panose="02020603050405020304" pitchFamily="18" charset="0"/>
              </a:rPr>
              <a:t> </a:t>
            </a:r>
            <a:r>
              <a:rPr lang="en-US" sz="2800" b="1" dirty="0">
                <a:latin typeface="Times New Roman" panose="02020603050405020304" pitchFamily="18" charset="0"/>
                <a:ea typeface="Times New Roman" panose="02020603050405020304" pitchFamily="18" charset="0"/>
              </a:rPr>
              <a:t>+</a:t>
            </a:r>
            <a:r>
              <a:rPr lang="el-GR" sz="2800" dirty="0">
                <a:latin typeface="Times New Roman" panose="02020603050405020304" pitchFamily="18" charset="0"/>
                <a:ea typeface="Times New Roman" panose="02020603050405020304" pitchFamily="18" charset="0"/>
              </a:rPr>
              <a:t> </a:t>
            </a:r>
            <a:r>
              <a:rPr lang="en-US" sz="2800" b="1" dirty="0">
                <a:latin typeface="Times New Roman" panose="02020603050405020304" pitchFamily="18" charset="0"/>
                <a:ea typeface="Times New Roman" panose="02020603050405020304" pitchFamily="18" charset="0"/>
              </a:rPr>
              <a:t>/t</a:t>
            </a:r>
            <a:r>
              <a:rPr lang="en-US" sz="2800" dirty="0">
                <a:latin typeface="Times New Roman" panose="02020603050405020304" pitchFamily="18" charset="0"/>
                <a:ea typeface="Times New Roman" panose="02020603050405020304" pitchFamily="18" charset="0"/>
              </a:rPr>
              <a:t>opo</a:t>
            </a:r>
            <a:r>
              <a:rPr lang="en-US" sz="2800" b="1" dirty="0">
                <a:latin typeface="Times New Roman" panose="02020603050405020304" pitchFamily="18" charset="0"/>
                <a:ea typeface="Times New Roman" panose="02020603050405020304" pitchFamily="18" charset="0"/>
              </a:rPr>
              <a:t>/</a:t>
            </a:r>
            <a:r>
              <a:rPr lang="en-US" sz="2800" dirty="0">
                <a:latin typeface="Times New Roman" panose="02020603050405020304" pitchFamily="18" charset="0"/>
                <a:ea typeface="Times New Roman" panose="02020603050405020304" pitchFamily="18" charset="0"/>
              </a:rPr>
              <a:t> </a:t>
            </a:r>
            <a:r>
              <a:rPr lang="el-GR" sz="2800" dirty="0">
                <a:ea typeface="Cambria" panose="02040503050406030204" pitchFamily="18" charset="0"/>
              </a:rPr>
              <a:t>→</a:t>
            </a:r>
            <a:r>
              <a:rPr lang="en-US" sz="2800" dirty="0">
                <a:latin typeface="Times New Roman" panose="02020603050405020304" pitchFamily="18" charset="0"/>
                <a:ea typeface="Times New Roman" panose="02020603050405020304" pitchFamily="18" charset="0"/>
              </a:rPr>
              <a:t> [ton</a:t>
            </a:r>
            <a:r>
              <a:rPr lang="el-GR" sz="2800" dirty="0">
                <a:latin typeface="Times New Roman" panose="02020603050405020304" pitchFamily="18" charset="0"/>
                <a:ea typeface="Times New Roman" panose="02020603050405020304" pitchFamily="18" charset="0"/>
              </a:rPr>
              <a:t>’</a:t>
            </a:r>
            <a:r>
              <a:rPr lang="en-US" sz="2800" dirty="0" err="1">
                <a:solidFill>
                  <a:srgbClr val="FF0000"/>
                </a:solidFill>
                <a:latin typeface="Times New Roman" panose="02020603050405020304" pitchFamily="18" charset="0"/>
                <a:ea typeface="Times New Roman" panose="02020603050405020304" pitchFamily="18" charset="0"/>
              </a:rPr>
              <a:t>d</a:t>
            </a:r>
            <a:r>
              <a:rPr lang="en-US" sz="2800" dirty="0" err="1">
                <a:latin typeface="Times New Roman" panose="02020603050405020304" pitchFamily="18" charset="0"/>
                <a:ea typeface="Times New Roman" panose="02020603050405020304" pitchFamily="18" charset="0"/>
              </a:rPr>
              <a:t>opo</a:t>
            </a:r>
            <a:r>
              <a:rPr lang="en-US" sz="2800" dirty="0">
                <a:latin typeface="Times New Roman" panose="02020603050405020304" pitchFamily="18" charset="0"/>
                <a:ea typeface="Times New Roman" panose="02020603050405020304" pitchFamily="18" charset="0"/>
              </a:rPr>
              <a:t>]</a:t>
            </a:r>
            <a:r>
              <a:rPr lang="el-GR" sz="2800" dirty="0">
                <a:latin typeface="Times New Roman" panose="02020603050405020304" pitchFamily="18" charset="0"/>
                <a:ea typeface="Times New Roman" panose="02020603050405020304" pitchFamily="18" charset="0"/>
              </a:rPr>
              <a:t> </a:t>
            </a:r>
            <a:r>
              <a:rPr lang="el-GR" sz="2800" i="1" dirty="0">
                <a:latin typeface="Times New Roman" panose="02020603050405020304" pitchFamily="18" charset="0"/>
                <a:ea typeface="Times New Roman" panose="02020603050405020304" pitchFamily="18" charset="0"/>
              </a:rPr>
              <a:t>τον </a:t>
            </a:r>
            <a:r>
              <a:rPr lang="el-GR" sz="2800" i="1" dirty="0" err="1">
                <a:latin typeface="Times New Roman" panose="02020603050405020304" pitchFamily="18" charset="0"/>
                <a:ea typeface="Times New Roman" panose="02020603050405020304" pitchFamily="18" charset="0"/>
              </a:rPr>
              <a:t>ντόπο</a:t>
            </a:r>
            <a:endParaRPr lang="el-GR" sz="2800" i="1"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i="1"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t>        π.χ. </a:t>
            </a:r>
            <a:r>
              <a:rPr lang="el-GR" sz="2800" dirty="0">
                <a:ea typeface="Cambria" panose="02040503050406030204" pitchFamily="18" charset="0"/>
              </a:rPr>
              <a:t>/</a:t>
            </a:r>
            <a:r>
              <a:rPr lang="en-GB" sz="2800" dirty="0">
                <a:latin typeface="Cambria" panose="02040503050406030204" pitchFamily="18" charset="0"/>
                <a:ea typeface="Cambria" panose="02040503050406030204" pitchFamily="18" charset="0"/>
              </a:rPr>
              <a:t>to</a:t>
            </a:r>
            <a:r>
              <a:rPr lang="en-GB" sz="2800" dirty="0">
                <a:solidFill>
                  <a:srgbClr val="00B050"/>
                </a:solidFill>
                <a:latin typeface="Cambria" panose="02040503050406030204" pitchFamily="18" charset="0"/>
                <a:ea typeface="Cambria" panose="02040503050406030204" pitchFamily="18" charset="0"/>
              </a:rPr>
              <a:t>n</a:t>
            </a:r>
            <a:r>
              <a:rPr lang="el-GR" sz="2800" dirty="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l-GR" sz="2800" dirty="0">
                <a:ea typeface="Cambria" panose="02040503050406030204" pitchFamily="18" charset="0"/>
              </a:rPr>
              <a:t>/</a:t>
            </a:r>
            <a:r>
              <a:rPr lang="en-GB" sz="2800" b="1" dirty="0" err="1">
                <a:latin typeface="Cambria" panose="02040503050406030204" pitchFamily="18" charset="0"/>
                <a:ea typeface="Cambria" panose="02040503050406030204" pitchFamily="18" charset="0"/>
              </a:rPr>
              <a:t>t</a:t>
            </a:r>
            <a:r>
              <a:rPr lang="en-GB" sz="2800" dirty="0" err="1">
                <a:latin typeface="Cambria" panose="02040503050406030204" pitchFamily="18" charset="0"/>
                <a:ea typeface="Cambria" panose="02040503050406030204" pitchFamily="18" charset="0"/>
              </a:rPr>
              <a:t>ipo</a:t>
            </a:r>
            <a:r>
              <a:rPr lang="el-GR" sz="2800" dirty="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ton'</a:t>
            </a:r>
            <a:r>
              <a:rPr lang="en-GB" sz="2800" b="1" dirty="0" err="1">
                <a:solidFill>
                  <a:srgbClr val="FF0000"/>
                </a:solidFill>
                <a:latin typeface="Cambria" panose="02040503050406030204" pitchFamily="18" charset="0"/>
                <a:ea typeface="Cambria" panose="02040503050406030204" pitchFamily="18" charset="0"/>
              </a:rPr>
              <a:t>d</a:t>
            </a:r>
            <a:r>
              <a:rPr lang="en-GB" sz="2800" dirty="0" err="1">
                <a:latin typeface="Cambria" panose="02040503050406030204" pitchFamily="18" charset="0"/>
                <a:ea typeface="Cambria" panose="02040503050406030204" pitchFamily="18" charset="0"/>
              </a:rPr>
              <a:t>ipo</a:t>
            </a:r>
            <a:r>
              <a:rPr lang="en-GB" sz="2800" dirty="0">
                <a:latin typeface="Cambria" panose="02040503050406030204" pitchFamily="18" charset="0"/>
                <a:ea typeface="Cambria" panose="02040503050406030204" pitchFamily="18" charset="0"/>
              </a:rPr>
              <a:t>]  </a:t>
            </a:r>
            <a:r>
              <a:rPr lang="el-GR" sz="2800" i="1" dirty="0">
                <a:ea typeface="Cambria" panose="02040503050406030204" pitchFamily="18" charset="0"/>
              </a:rPr>
              <a:t>τον τύπο</a:t>
            </a:r>
          </a:p>
          <a:p>
            <a:pPr marL="0" indent="0" algn="just">
              <a:lnSpc>
                <a:spcPct val="100000"/>
              </a:lnSpc>
              <a:spcBef>
                <a:spcPts val="0"/>
              </a:spcBef>
              <a:buNone/>
            </a:pPr>
            <a:endParaRPr lang="el-GR" sz="2800" i="1" dirty="0">
              <a:ea typeface="Cambria" panose="02040503050406030204" pitchFamily="18" charset="0"/>
            </a:endParaRPr>
          </a:p>
          <a:p>
            <a:r>
              <a:rPr lang="el-GR" sz="2500" dirty="0"/>
              <a:t>Το </a:t>
            </a:r>
            <a:r>
              <a:rPr lang="el-GR" sz="2500" b="1" dirty="0"/>
              <a:t>-ηχηρό </a:t>
            </a:r>
            <a:r>
              <a:rPr lang="en-US" sz="2500" dirty="0"/>
              <a:t>[t]</a:t>
            </a:r>
            <a:r>
              <a:rPr lang="el-GR" sz="2500" dirty="0"/>
              <a:t> αφομοιώνει το χαρακτηριστικό της ηχηρότητας από το </a:t>
            </a:r>
            <a:r>
              <a:rPr lang="el-GR" sz="2500" b="1" dirty="0"/>
              <a:t>+ηχηρό </a:t>
            </a:r>
            <a:r>
              <a:rPr lang="el-GR" sz="2500" dirty="0"/>
              <a:t>σύμφωνο [</a:t>
            </a:r>
            <a:r>
              <a:rPr lang="en-US" sz="2500" dirty="0"/>
              <a:t>n</a:t>
            </a:r>
            <a:r>
              <a:rPr lang="el-GR" sz="2500" dirty="0"/>
              <a:t>] που </a:t>
            </a:r>
            <a:r>
              <a:rPr lang="el-GR" sz="2500" b="1" u="sng" dirty="0" err="1"/>
              <a:t>προηγε</a:t>
            </a:r>
            <a:r>
              <a:rPr lang="en-US" sz="2500" b="1" u="sng" dirty="0" err="1"/>
              <a:t>ί</a:t>
            </a:r>
            <a:r>
              <a:rPr lang="el-GR" sz="2500" b="1" u="sng" dirty="0" err="1"/>
              <a:t>ται</a:t>
            </a:r>
            <a:r>
              <a:rPr lang="el-GR" sz="2500" dirty="0"/>
              <a:t> και πραγματώνεται ως [</a:t>
            </a:r>
            <a:r>
              <a:rPr lang="en-US" sz="2500" dirty="0"/>
              <a:t>d</a:t>
            </a:r>
            <a:r>
              <a:rPr lang="el-GR" sz="2500" dirty="0"/>
              <a:t>]</a:t>
            </a:r>
          </a:p>
          <a:p>
            <a:pPr marL="0" indent="0" algn="just">
              <a:lnSpc>
                <a:spcPct val="100000"/>
              </a:lnSpc>
              <a:spcBef>
                <a:spcPts val="0"/>
              </a:spcBef>
              <a:buNone/>
            </a:pPr>
            <a:endParaRPr lang="el-GR" sz="2800" i="1" dirty="0">
              <a:ea typeface="Cambria" panose="020405030504060302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2FAB1D05-D295-1741-9D73-4AE134FE21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6847" y="1421296"/>
            <a:ext cx="1322801" cy="120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6897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ECE4256-C103-11A5-E72D-CD212A4314D5}"/>
              </a:ext>
            </a:extLst>
          </p:cNvPr>
          <p:cNvSpPr>
            <a:spLocks noGrp="1"/>
          </p:cNvSpPr>
          <p:nvPr>
            <p:ph idx="1"/>
          </p:nvPr>
        </p:nvSpPr>
        <p:spPr>
          <a:xfrm>
            <a:off x="984504" y="1658112"/>
            <a:ext cx="10549128" cy="3762386"/>
          </a:xfrm>
        </p:spPr>
        <p:txBody>
          <a:bodyPr>
            <a:normAutofit fontScale="92500" lnSpcReduction="10000"/>
          </a:bodyPr>
          <a:lstStyle/>
          <a:p>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p>
          <a:p>
            <a:pPr marL="0" indent="0">
              <a:lnSpc>
                <a:spcPct val="120000"/>
              </a:lnSpc>
              <a:buNone/>
            </a:pPr>
            <a:r>
              <a:rPr lang="el-GR" sz="2800" b="1" dirty="0">
                <a:latin typeface="Times New Roman" panose="02020603050405020304" pitchFamily="18" charset="0"/>
                <a:ea typeface="Times New Roman" panose="02020603050405020304" pitchFamily="18" charset="0"/>
              </a:rPr>
              <a:t>          </a:t>
            </a:r>
            <a:r>
              <a:rPr lang="el-GR" sz="2800" dirty="0">
                <a:latin typeface="Times New Roman" panose="02020603050405020304" pitchFamily="18" charset="0"/>
                <a:ea typeface="Times New Roman" panose="02020603050405020304" pitchFamily="18" charset="0"/>
              </a:rPr>
              <a:t>Ι. γ.: </a:t>
            </a:r>
            <a:r>
              <a:rPr lang="el-GR" sz="2800" b="1" dirty="0">
                <a:latin typeface="Times New Roman" panose="02020603050405020304" pitchFamily="18" charset="0"/>
                <a:ea typeface="Times New Roman" panose="02020603050405020304" pitchFamily="18" charset="0"/>
              </a:rPr>
              <a:t>Επαμφοτερίζουσα</a:t>
            </a:r>
            <a:r>
              <a:rPr lang="el-GR" sz="2800" dirty="0">
                <a:latin typeface="Times New Roman" panose="02020603050405020304" pitchFamily="18" charset="0"/>
                <a:ea typeface="Times New Roman" panose="02020603050405020304" pitchFamily="18" charset="0"/>
              </a:rPr>
              <a:t>: καλείται η αφομοίωση που           	συμβαίνει από την παράλληλη επίδραση και των δύο συστατικών, αυτού που έπεται και αυτού που ακολουθεί,</a:t>
            </a:r>
          </a:p>
          <a:p>
            <a:pPr marL="0" indent="0">
              <a:buNone/>
            </a:pPr>
            <a:r>
              <a:rPr lang="el-GR" sz="2700" dirty="0">
                <a:latin typeface="Times New Roman" panose="02020603050405020304" pitchFamily="18" charset="0"/>
                <a:ea typeface="Times New Roman" panose="02020603050405020304" pitchFamily="18" charset="0"/>
              </a:rPr>
              <a:t>π.χ.:  </a:t>
            </a:r>
            <a:r>
              <a:rPr lang="el-GR" sz="2700" b="1" dirty="0">
                <a:latin typeface="Times New Roman" panose="02020603050405020304" pitchFamily="18" charset="0"/>
                <a:ea typeface="Times New Roman" panose="02020603050405020304" pitchFamily="18" charset="0"/>
              </a:rPr>
              <a:t>/</a:t>
            </a:r>
            <a:r>
              <a:rPr lang="en-US" sz="2700" dirty="0">
                <a:latin typeface="Times New Roman" panose="02020603050405020304" pitchFamily="18" charset="0"/>
                <a:ea typeface="Times New Roman" panose="02020603050405020304" pitchFamily="18" charset="0"/>
              </a:rPr>
              <a:t>si</a:t>
            </a:r>
            <a:r>
              <a:rPr lang="en-US" sz="2700" dirty="0">
                <a:solidFill>
                  <a:srgbClr val="00B050"/>
                </a:solidFill>
                <a:latin typeface="Times New Roman" panose="02020603050405020304" pitchFamily="18" charset="0"/>
                <a:ea typeface="Times New Roman" panose="02020603050405020304" pitchFamily="18" charset="0"/>
              </a:rPr>
              <a:t>n</a:t>
            </a:r>
            <a:r>
              <a:rPr lang="el-GR" sz="2700" b="1" dirty="0">
                <a:latin typeface="Times New Roman" panose="02020603050405020304" pitchFamily="18" charset="0"/>
                <a:ea typeface="Times New Roman" panose="02020603050405020304" pitchFamily="18" charset="0"/>
              </a:rPr>
              <a:t>/ + </a:t>
            </a:r>
            <a:r>
              <a:rPr lang="en-US" sz="2700" b="1" dirty="0">
                <a:latin typeface="Times New Roman" panose="02020603050405020304" pitchFamily="18" charset="0"/>
                <a:ea typeface="Times New Roman" panose="02020603050405020304" pitchFamily="18" charset="0"/>
              </a:rPr>
              <a:t>/</a:t>
            </a:r>
            <a:r>
              <a:rPr lang="en-US" sz="2700" dirty="0">
                <a:solidFill>
                  <a:schemeClr val="accent1"/>
                </a:solidFill>
                <a:latin typeface="Times New Roman" panose="02020603050405020304" pitchFamily="18" charset="0"/>
                <a:ea typeface="Times New Roman" panose="02020603050405020304" pitchFamily="18" charset="0"/>
              </a:rPr>
              <a:t>p</a:t>
            </a:r>
            <a:r>
              <a:rPr lang="en-US" sz="2700" dirty="0">
                <a:latin typeface="Times New Roman" panose="02020603050405020304" pitchFamily="18" charset="0"/>
                <a:ea typeface="Times New Roman" panose="02020603050405020304" pitchFamily="18" charset="0"/>
              </a:rPr>
              <a:t>ono</a:t>
            </a:r>
            <a:r>
              <a:rPr lang="en-US" sz="2700" b="1" dirty="0">
                <a:latin typeface="Times New Roman" panose="02020603050405020304" pitchFamily="18" charset="0"/>
                <a:ea typeface="Times New Roman" panose="02020603050405020304" pitchFamily="18" charset="0"/>
              </a:rPr>
              <a:t>/</a:t>
            </a:r>
            <a:r>
              <a:rPr lang="el-GR" sz="2700" b="1" dirty="0">
                <a:latin typeface="Times New Roman" panose="02020603050405020304" pitchFamily="18" charset="0"/>
                <a:ea typeface="Times New Roman" panose="02020603050405020304" pitchFamily="18" charset="0"/>
              </a:rPr>
              <a:t> </a:t>
            </a:r>
            <a:r>
              <a:rPr lang="el-GR" sz="2700" dirty="0">
                <a:ea typeface="Cambria" panose="02040503050406030204" pitchFamily="18" charset="0"/>
              </a:rPr>
              <a:t>→</a:t>
            </a:r>
            <a:r>
              <a:rPr lang="el-GR" sz="2700" b="1" dirty="0">
                <a:latin typeface="Times New Roman" panose="02020603050405020304" pitchFamily="18" charset="0"/>
                <a:ea typeface="Times New Roman" panose="02020603050405020304" pitchFamily="18" charset="0"/>
              </a:rPr>
              <a:t> </a:t>
            </a:r>
            <a:r>
              <a:rPr lang="el-GR" sz="2700" dirty="0">
                <a:latin typeface="Times New Roman" panose="02020603050405020304" pitchFamily="18" charset="0"/>
                <a:ea typeface="Times New Roman" panose="02020603050405020304" pitchFamily="18" charset="0"/>
              </a:rPr>
              <a:t>[</a:t>
            </a:r>
            <a:r>
              <a:rPr lang="en-US" sz="2700" dirty="0" err="1">
                <a:latin typeface="Times New Roman" panose="02020603050405020304" pitchFamily="18" charset="0"/>
                <a:ea typeface="Times New Roman" panose="02020603050405020304" pitchFamily="18" charset="0"/>
              </a:rPr>
              <a:t>si</a:t>
            </a:r>
            <a:r>
              <a:rPr lang="en-US" sz="2700" dirty="0" err="1">
                <a:solidFill>
                  <a:srgbClr val="00B050"/>
                </a:solidFill>
                <a:latin typeface="Times New Roman" panose="02020603050405020304" pitchFamily="18" charset="0"/>
                <a:ea typeface="Times New Roman" panose="02020603050405020304" pitchFamily="18" charset="0"/>
              </a:rPr>
              <a:t>m</a:t>
            </a:r>
            <a:r>
              <a:rPr lang="en-US" sz="2700" dirty="0" err="1">
                <a:solidFill>
                  <a:schemeClr val="accent1"/>
                </a:solidFill>
                <a:latin typeface="Times New Roman" panose="02020603050405020304" pitchFamily="18" charset="0"/>
                <a:ea typeface="Times New Roman" panose="02020603050405020304" pitchFamily="18" charset="0"/>
              </a:rPr>
              <a:t>b</a:t>
            </a:r>
            <a:r>
              <a:rPr lang="en-US" sz="2700" dirty="0" err="1">
                <a:latin typeface="Times New Roman" panose="02020603050405020304" pitchFamily="18" charset="0"/>
                <a:ea typeface="Times New Roman" panose="02020603050405020304" pitchFamily="18" charset="0"/>
              </a:rPr>
              <a:t>o</a:t>
            </a:r>
            <a:r>
              <a:rPr lang="el-GR" sz="2700" b="1" dirty="0">
                <a:ea typeface="Cambria" panose="02040503050406030204" pitchFamily="18" charset="0"/>
              </a:rPr>
              <a:t>'</a:t>
            </a:r>
            <a:r>
              <a:rPr lang="en-US" sz="2700" dirty="0">
                <a:latin typeface="Times New Roman" panose="02020603050405020304" pitchFamily="18" charset="0"/>
                <a:ea typeface="Times New Roman" panose="02020603050405020304" pitchFamily="18" charset="0"/>
              </a:rPr>
              <a:t>no]</a:t>
            </a:r>
            <a:r>
              <a:rPr lang="el-GR" sz="2700" dirty="0">
                <a:latin typeface="Times New Roman" panose="02020603050405020304" pitchFamily="18" charset="0"/>
                <a:ea typeface="Times New Roman" panose="02020603050405020304" pitchFamily="18" charset="0"/>
              </a:rPr>
              <a:t> </a:t>
            </a:r>
            <a:r>
              <a:rPr lang="el-GR" sz="2700" i="1" dirty="0">
                <a:ea typeface="Cambria" panose="02040503050406030204" pitchFamily="18" charset="0"/>
              </a:rPr>
              <a:t>συμπονώ</a:t>
            </a:r>
          </a:p>
          <a:p>
            <a:pPr marL="46800" indent="0" algn="just">
              <a:lnSpc>
                <a:spcPct val="150000"/>
              </a:lnSpc>
              <a:buNone/>
            </a:pPr>
            <a:r>
              <a:rPr lang="el-GR" sz="2700" dirty="0"/>
              <a:t>π.χ. /</a:t>
            </a:r>
            <a:r>
              <a:rPr lang="el-GR" sz="2700" dirty="0" err="1">
                <a:ea typeface="Cambria" panose="02040503050406030204" pitchFamily="18" charset="0"/>
              </a:rPr>
              <a:t>si</a:t>
            </a:r>
            <a:r>
              <a:rPr lang="el-GR" sz="2700" b="1" dirty="0" err="1">
                <a:solidFill>
                  <a:srgbClr val="00B050"/>
                </a:solidFill>
                <a:ea typeface="Cambria" panose="02040503050406030204" pitchFamily="18" charset="0"/>
              </a:rPr>
              <a:t>n</a:t>
            </a:r>
            <a:r>
              <a:rPr lang="el-GR" sz="2700" b="1" dirty="0">
                <a:ea typeface="Cambria" panose="02040503050406030204" pitchFamily="18" charset="0"/>
              </a:rPr>
              <a:t>/ </a:t>
            </a:r>
            <a:r>
              <a:rPr lang="el-GR" sz="2700" dirty="0">
                <a:ea typeface="Cambria" panose="02040503050406030204" pitchFamily="18" charset="0"/>
              </a:rPr>
              <a:t>+ /</a:t>
            </a:r>
            <a:r>
              <a:rPr lang="el-GR" sz="2700" b="1" dirty="0" err="1">
                <a:solidFill>
                  <a:srgbClr val="FF0000"/>
                </a:solidFill>
                <a:ea typeface="Cambria" panose="02040503050406030204" pitchFamily="18" charset="0"/>
              </a:rPr>
              <a:t>p</a:t>
            </a:r>
            <a:r>
              <a:rPr lang="el-GR" sz="2700" dirty="0" err="1">
                <a:ea typeface="Cambria" panose="02040503050406030204" pitchFamily="18" charset="0"/>
              </a:rPr>
              <a:t>asxo</a:t>
            </a:r>
            <a:r>
              <a:rPr lang="el-GR" sz="2700" dirty="0">
                <a:ea typeface="Cambria" panose="02040503050406030204" pitchFamily="18" charset="0"/>
              </a:rPr>
              <a:t>/ → [</a:t>
            </a:r>
            <a:r>
              <a:rPr lang="el-GR" sz="2700" dirty="0" err="1">
                <a:ea typeface="Cambria" panose="02040503050406030204" pitchFamily="18" charset="0"/>
              </a:rPr>
              <a:t>si</a:t>
            </a:r>
            <a:r>
              <a:rPr lang="el-GR" sz="2700" b="1" dirty="0" err="1">
                <a:solidFill>
                  <a:srgbClr val="00B050"/>
                </a:solidFill>
                <a:ea typeface="Cambria" panose="02040503050406030204" pitchFamily="18" charset="0"/>
              </a:rPr>
              <a:t>m</a:t>
            </a:r>
            <a:r>
              <a:rPr lang="el-GR" sz="2700" b="1" dirty="0" err="1">
                <a:ea typeface="Cambria" panose="02040503050406030204" pitchFamily="18" charset="0"/>
              </a:rPr>
              <a:t>'</a:t>
            </a:r>
            <a:r>
              <a:rPr lang="el-GR" sz="2700" b="1" dirty="0" err="1">
                <a:solidFill>
                  <a:srgbClr val="FF0000"/>
                </a:solidFill>
                <a:ea typeface="Cambria" panose="02040503050406030204" pitchFamily="18" charset="0"/>
              </a:rPr>
              <a:t>b</a:t>
            </a:r>
            <a:r>
              <a:rPr lang="el-GR" sz="2700" dirty="0" err="1">
                <a:ea typeface="Cambria" panose="02040503050406030204" pitchFamily="18" charset="0"/>
              </a:rPr>
              <a:t>asxo</a:t>
            </a:r>
            <a:r>
              <a:rPr lang="el-GR" sz="2700" dirty="0">
                <a:ea typeface="Cambria" panose="02040503050406030204" pitchFamily="18" charset="0"/>
              </a:rPr>
              <a:t>]  </a:t>
            </a:r>
            <a:r>
              <a:rPr lang="el-GR" sz="2700" i="1" dirty="0">
                <a:ea typeface="Cambria" panose="02040503050406030204" pitchFamily="18" charset="0"/>
              </a:rPr>
              <a:t>συμπάσχω </a:t>
            </a:r>
          </a:p>
          <a:p>
            <a:pPr marL="46800" indent="0" algn="just">
              <a:lnSpc>
                <a:spcPct val="150000"/>
              </a:lnSpc>
              <a:buNone/>
            </a:pPr>
            <a:r>
              <a:rPr lang="el-GR" sz="2700" dirty="0">
                <a:ea typeface="Cambria" panose="02040503050406030204" pitchFamily="18" charset="0"/>
              </a:rPr>
              <a:t>π.χ. /</a:t>
            </a:r>
            <a:r>
              <a:rPr lang="el-GR" sz="2700" dirty="0" err="1">
                <a:ea typeface="Cambria" panose="02040503050406030204" pitchFamily="18" charset="0"/>
              </a:rPr>
              <a:t>ti</a:t>
            </a:r>
            <a:r>
              <a:rPr lang="el-GR" sz="2700" b="1" dirty="0" err="1">
                <a:solidFill>
                  <a:srgbClr val="00B050"/>
                </a:solidFill>
                <a:ea typeface="Cambria" panose="02040503050406030204" pitchFamily="18" charset="0"/>
              </a:rPr>
              <a:t>n</a:t>
            </a:r>
            <a:r>
              <a:rPr lang="el-GR" sz="2700" dirty="0">
                <a:ea typeface="Cambria" panose="02040503050406030204" pitchFamily="18" charset="0"/>
              </a:rPr>
              <a:t>/ + /</a:t>
            </a:r>
            <a:r>
              <a:rPr lang="el-GR" sz="2700" b="1" dirty="0">
                <a:solidFill>
                  <a:srgbClr val="FF0000"/>
                </a:solidFill>
                <a:ea typeface="Cambria" panose="02040503050406030204" pitchFamily="18" charset="0"/>
              </a:rPr>
              <a:t>p</a:t>
            </a:r>
            <a:r>
              <a:rPr lang="en-GB" sz="2700" dirty="0" err="1">
                <a:latin typeface="Cambria" panose="02040503050406030204" pitchFamily="18" charset="0"/>
                <a:ea typeface="Cambria" panose="02040503050406030204" pitchFamily="18" charset="0"/>
              </a:rPr>
              <a:t>orta</a:t>
            </a:r>
            <a:r>
              <a:rPr lang="el-GR" sz="2700" dirty="0">
                <a:ea typeface="Cambria" panose="02040503050406030204" pitchFamily="18" charset="0"/>
              </a:rPr>
              <a:t>/ → [</a:t>
            </a:r>
            <a:r>
              <a:rPr lang="el-GR" sz="2700" dirty="0" err="1">
                <a:ea typeface="Cambria" panose="02040503050406030204" pitchFamily="18" charset="0"/>
              </a:rPr>
              <a:t>ti</a:t>
            </a:r>
            <a:r>
              <a:rPr lang="el-GR" sz="2700" b="1" dirty="0" err="1">
                <a:solidFill>
                  <a:srgbClr val="00B050"/>
                </a:solidFill>
                <a:ea typeface="Cambria" panose="02040503050406030204" pitchFamily="18" charset="0"/>
              </a:rPr>
              <a:t>m</a:t>
            </a:r>
            <a:r>
              <a:rPr lang="el-GR" sz="2700" b="1" dirty="0" err="1">
                <a:ea typeface="Cambria" panose="02040503050406030204" pitchFamily="18" charset="0"/>
              </a:rPr>
              <a:t>'</a:t>
            </a:r>
            <a:r>
              <a:rPr lang="el-GR" sz="2700" b="1" dirty="0" err="1">
                <a:solidFill>
                  <a:srgbClr val="FF0000"/>
                </a:solidFill>
                <a:ea typeface="Cambria" panose="02040503050406030204" pitchFamily="18" charset="0"/>
              </a:rPr>
              <a:t>b</a:t>
            </a:r>
            <a:r>
              <a:rPr lang="en-GB" sz="2700" dirty="0" err="1">
                <a:latin typeface="Cambria" panose="02040503050406030204" pitchFamily="18" charset="0"/>
                <a:ea typeface="Cambria" panose="02040503050406030204" pitchFamily="18" charset="0"/>
              </a:rPr>
              <a:t>orta</a:t>
            </a:r>
            <a:r>
              <a:rPr lang="el-GR" sz="2700" dirty="0">
                <a:ea typeface="Cambria" panose="02040503050406030204" pitchFamily="18" charset="0"/>
              </a:rPr>
              <a:t>] </a:t>
            </a:r>
            <a:r>
              <a:rPr lang="el-GR" sz="2700" i="1" dirty="0"/>
              <a:t>την πόρτα </a:t>
            </a:r>
          </a:p>
          <a:p>
            <a:pPr marL="0" indent="0">
              <a:buNone/>
            </a:pPr>
            <a:endParaRPr lang="el-GR" sz="2800" dirty="0">
              <a:latin typeface="Times New Roman" panose="02020603050405020304" pitchFamily="18" charset="0"/>
              <a:ea typeface="Times New Roman" panose="02020603050405020304" pitchFamily="18" charset="0"/>
            </a:endParaRPr>
          </a:p>
          <a:p>
            <a:endParaRPr lang="el-GR" dirty="0"/>
          </a:p>
        </p:txBody>
      </p:sp>
      <p:sp>
        <p:nvSpPr>
          <p:cNvPr id="4" name="Τίτλος 1">
            <a:extLst>
              <a:ext uri="{FF2B5EF4-FFF2-40B4-BE49-F238E27FC236}">
                <a16:creationId xmlns:a16="http://schemas.microsoft.com/office/drawing/2014/main" id="{79464323-73E9-14C2-8D89-E9D7EE221AE1}"/>
              </a:ext>
            </a:extLst>
          </p:cNvPr>
          <p:cNvSpPr>
            <a:spLocks noGrp="1"/>
          </p:cNvSpPr>
          <p:nvPr>
            <p:ph type="title"/>
          </p:nvPr>
        </p:nvSpPr>
        <p:spPr>
          <a:xfrm>
            <a:off x="1069848" y="155004"/>
            <a:ext cx="10058400" cy="1609725"/>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2" name="TextBox 1">
            <a:extLst>
              <a:ext uri="{FF2B5EF4-FFF2-40B4-BE49-F238E27FC236}">
                <a16:creationId xmlns:a16="http://schemas.microsoft.com/office/drawing/2014/main" id="{978787A0-637C-9E44-BDC4-EC1A13CEBFFF}"/>
              </a:ext>
            </a:extLst>
          </p:cNvPr>
          <p:cNvSpPr txBox="1"/>
          <p:nvPr/>
        </p:nvSpPr>
        <p:spPr>
          <a:xfrm>
            <a:off x="984504" y="5420498"/>
            <a:ext cx="10463784" cy="1323439"/>
          </a:xfrm>
          <a:prstGeom prst="rect">
            <a:avLst/>
          </a:prstGeom>
          <a:noFill/>
        </p:spPr>
        <p:txBody>
          <a:bodyPr wrap="square" rtlCol="0">
            <a:spAutoFit/>
          </a:bodyPr>
          <a:lstStyle/>
          <a:p>
            <a:pPr marL="285750" indent="-285750">
              <a:buFont typeface="Wingdings" pitchFamily="2" charset="2"/>
              <a:buChar char="à"/>
            </a:pPr>
            <a:r>
              <a:rPr lang="el-GR" sz="2000" dirty="0">
                <a:sym typeface="Wingdings" pitchFamily="2" charset="2"/>
              </a:rPr>
              <a:t>Το –ηχηρό [</a:t>
            </a:r>
            <a:r>
              <a:rPr lang="en-US" sz="2000" dirty="0">
                <a:sym typeface="Wingdings" pitchFamily="2" charset="2"/>
              </a:rPr>
              <a:t>p] </a:t>
            </a:r>
            <a:r>
              <a:rPr lang="el-GR" sz="2000" dirty="0">
                <a:sym typeface="Wingdings" pitchFamily="2" charset="2"/>
              </a:rPr>
              <a:t>γίνεται +ηχηρό [</a:t>
            </a:r>
            <a:r>
              <a:rPr lang="en-US" sz="2000" dirty="0">
                <a:sym typeface="Wingdings" pitchFamily="2" charset="2"/>
              </a:rPr>
              <a:t>b]</a:t>
            </a:r>
            <a:r>
              <a:rPr lang="el-GR" sz="2000" dirty="0">
                <a:sym typeface="Wingdings" pitchFamily="2" charset="2"/>
              </a:rPr>
              <a:t> για να μοιάσει στο +ηχηρό [</a:t>
            </a:r>
            <a:r>
              <a:rPr lang="en-US" sz="2000" dirty="0">
                <a:sym typeface="Wingdings" pitchFamily="2" charset="2"/>
              </a:rPr>
              <a:t>n] </a:t>
            </a:r>
            <a:r>
              <a:rPr lang="el-GR" sz="2000" dirty="0">
                <a:sym typeface="Wingdings" pitchFamily="2" charset="2"/>
              </a:rPr>
              <a:t>που προηγείται</a:t>
            </a:r>
          </a:p>
          <a:p>
            <a:pPr marL="285750" indent="-285750">
              <a:buFont typeface="Wingdings" pitchFamily="2" charset="2"/>
              <a:buChar char="à"/>
            </a:pPr>
            <a:endParaRPr lang="el-GR" sz="2000" dirty="0">
              <a:sym typeface="Wingdings" pitchFamily="2" charset="2"/>
            </a:endParaRPr>
          </a:p>
          <a:p>
            <a:pPr marL="285750" indent="-285750">
              <a:buFont typeface="Wingdings" pitchFamily="2" charset="2"/>
              <a:buChar char="à"/>
            </a:pPr>
            <a:r>
              <a:rPr lang="el-GR" sz="2000" dirty="0">
                <a:sym typeface="Wingdings" pitchFamily="2" charset="2"/>
              </a:rPr>
              <a:t> Το +</a:t>
            </a:r>
            <a:r>
              <a:rPr lang="el-GR" sz="2000" dirty="0" err="1">
                <a:sym typeface="Wingdings" pitchFamily="2" charset="2"/>
              </a:rPr>
              <a:t>κορωνιδικό</a:t>
            </a:r>
            <a:r>
              <a:rPr lang="el-GR" sz="2000" dirty="0">
                <a:sym typeface="Wingdings" pitchFamily="2" charset="2"/>
              </a:rPr>
              <a:t> [</a:t>
            </a:r>
            <a:r>
              <a:rPr lang="en-US" sz="2000" dirty="0">
                <a:sym typeface="Wingdings" pitchFamily="2" charset="2"/>
              </a:rPr>
              <a:t>n] </a:t>
            </a:r>
            <a:r>
              <a:rPr lang="el-GR" sz="2000" dirty="0">
                <a:sym typeface="Wingdings" pitchFamily="2" charset="2"/>
              </a:rPr>
              <a:t>γίνεται –</a:t>
            </a:r>
            <a:r>
              <a:rPr lang="el-GR" sz="2000" dirty="0" err="1">
                <a:sym typeface="Wingdings" pitchFamily="2" charset="2"/>
              </a:rPr>
              <a:t>κορωνιδικό</a:t>
            </a:r>
            <a:r>
              <a:rPr lang="el-GR" sz="2000" dirty="0">
                <a:sym typeface="Wingdings" pitchFamily="2" charset="2"/>
              </a:rPr>
              <a:t> [</a:t>
            </a:r>
            <a:r>
              <a:rPr lang="en-US" sz="2000" dirty="0">
                <a:sym typeface="Wingdings" pitchFamily="2" charset="2"/>
              </a:rPr>
              <a:t>m] </a:t>
            </a:r>
            <a:r>
              <a:rPr lang="el-GR" sz="2000" dirty="0">
                <a:sym typeface="Wingdings" pitchFamily="2" charset="2"/>
              </a:rPr>
              <a:t>για να μοιάσει στον τόπο άρθρωσης αυτού που ακολουθεί</a:t>
            </a:r>
            <a:endParaRPr lang="el-GR" sz="2000" dirty="0"/>
          </a:p>
        </p:txBody>
      </p:sp>
      <p:pic>
        <p:nvPicPr>
          <p:cNvPr id="5" name="Picture 2">
            <a:extLst>
              <a:ext uri="{FF2B5EF4-FFF2-40B4-BE49-F238E27FC236}">
                <a16:creationId xmlns:a16="http://schemas.microsoft.com/office/drawing/2014/main" id="{F8F92327-1E31-F145-9642-C213459A8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6208" y="3267837"/>
            <a:ext cx="1664459" cy="1515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368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642008"/>
            <a:ext cx="9452113" cy="4497535"/>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effectLst/>
                <a:latin typeface="Times New Roman" panose="02020603050405020304" pitchFamily="18" charset="0"/>
                <a:ea typeface="Times New Roman" panose="02020603050405020304" pitchFamily="18" charset="0"/>
              </a:rPr>
              <a:t>	</a:t>
            </a:r>
            <a:r>
              <a:rPr lang="el-GR" sz="2800" b="1" dirty="0">
                <a:effectLst/>
                <a:latin typeface="Times New Roman" panose="02020603050405020304" pitchFamily="18" charset="0"/>
                <a:ea typeface="Times New Roman" panose="02020603050405020304" pitchFamily="18" charset="0"/>
              </a:rPr>
              <a:t>Ολική</a:t>
            </a:r>
            <a:r>
              <a:rPr lang="el-GR" sz="2800" dirty="0">
                <a:effectLst/>
                <a:latin typeface="Times New Roman" panose="02020603050405020304" pitchFamily="18" charset="0"/>
                <a:ea typeface="Times New Roman" panose="02020603050405020304" pitchFamily="18" charset="0"/>
              </a:rPr>
              <a:t>: Όταν η </a:t>
            </a:r>
            <a:r>
              <a:rPr lang="el-GR" sz="2800" dirty="0" err="1">
                <a:effectLst/>
                <a:latin typeface="Times New Roman" panose="02020603050405020304" pitchFamily="18" charset="0"/>
                <a:ea typeface="Times New Roman" panose="02020603050405020304" pitchFamily="18" charset="0"/>
              </a:rPr>
              <a:t>τεμαχιακή</a:t>
            </a:r>
            <a:r>
              <a:rPr lang="el-GR" sz="2800" dirty="0">
                <a:effectLst/>
                <a:latin typeface="Times New Roman" panose="02020603050405020304" pitchFamily="18" charset="0"/>
                <a:ea typeface="Times New Roman" panose="02020603050405020304" pitchFamily="18" charset="0"/>
              </a:rPr>
              <a:t> φωνολογική μονάδα γίνεται </a:t>
            </a:r>
            <a:r>
              <a:rPr lang="en-US" sz="2800"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όπως και το περιβάλλον που προκαλεί την αλλαγή, π.χ.</a:t>
            </a:r>
          </a:p>
          <a:p>
            <a:pPr marL="0" indent="0" algn="just">
              <a:lnSpc>
                <a:spcPct val="100000"/>
              </a:lnSpc>
              <a:spcBef>
                <a:spcPts val="0"/>
              </a:spcBef>
              <a:buNone/>
            </a:pPr>
            <a:endParaRPr lang="el-GR" sz="2800" dirty="0">
              <a:latin typeface="Times New Roman" panose="02020603050405020304" pitchFamily="18" charset="0"/>
            </a:endParaRPr>
          </a:p>
          <a:p>
            <a:pPr marL="0" indent="0" algn="just">
              <a:lnSpc>
                <a:spcPct val="100000"/>
              </a:lnSpc>
              <a:spcBef>
                <a:spcPts val="0"/>
              </a:spcBef>
              <a:buNone/>
            </a:pPr>
            <a:r>
              <a:rPr lang="el-GR" sz="2800" dirty="0"/>
              <a:t>π.χ. /</a:t>
            </a:r>
            <a:r>
              <a:rPr lang="el-GR" sz="2800" dirty="0" err="1"/>
              <a:t>si</a:t>
            </a:r>
            <a:r>
              <a:rPr lang="el-GR" sz="2800" b="1" dirty="0" err="1">
                <a:solidFill>
                  <a:srgbClr val="FF0000"/>
                </a:solidFill>
              </a:rPr>
              <a:t>n</a:t>
            </a:r>
            <a:r>
              <a:rPr lang="el-GR" sz="2800" dirty="0" err="1"/>
              <a:t>+</a:t>
            </a:r>
            <a:r>
              <a:rPr lang="el-GR" sz="2800" dirty="0" err="1">
                <a:solidFill>
                  <a:srgbClr val="FF0000"/>
                </a:solidFill>
              </a:rPr>
              <a:t>r</a:t>
            </a:r>
            <a:r>
              <a:rPr lang="el-GR" sz="2800" dirty="0" err="1"/>
              <a:t>eo</a:t>
            </a:r>
            <a:r>
              <a:rPr lang="el-GR" sz="2800" dirty="0"/>
              <a:t>/ → [</a:t>
            </a:r>
            <a:r>
              <a:rPr lang="el-GR" sz="2800" dirty="0" err="1"/>
              <a:t>si</a:t>
            </a:r>
            <a:r>
              <a:rPr lang="el-GR" sz="2800" b="1" dirty="0" err="1">
                <a:solidFill>
                  <a:srgbClr val="FF0000"/>
                </a:solidFill>
              </a:rPr>
              <a:t>r</a:t>
            </a:r>
            <a:r>
              <a:rPr lang="el-GR" sz="2800" dirty="0" err="1"/>
              <a:t>reo</a:t>
            </a:r>
            <a:r>
              <a:rPr lang="el-GR" sz="2800" dirty="0"/>
              <a:t>] → [</a:t>
            </a:r>
            <a:r>
              <a:rPr lang="el-GR" sz="2800" dirty="0" err="1"/>
              <a:t>si'reo</a:t>
            </a:r>
            <a:r>
              <a:rPr lang="el-GR" sz="2800" dirty="0"/>
              <a:t>] </a:t>
            </a:r>
            <a:r>
              <a:rPr lang="el-GR" sz="2800" i="1" dirty="0"/>
              <a:t>συρρέω</a:t>
            </a:r>
          </a:p>
          <a:p>
            <a:pPr marL="46800" indent="0" algn="just">
              <a:lnSpc>
                <a:spcPct val="150000"/>
              </a:lnSpc>
              <a:buNone/>
            </a:pPr>
            <a:r>
              <a:rPr lang="el-GR" sz="2800" dirty="0"/>
              <a:t>/</a:t>
            </a:r>
            <a:r>
              <a:rPr lang="el-GR" sz="2800" dirty="0" err="1"/>
              <a:t>si</a:t>
            </a:r>
            <a:r>
              <a:rPr lang="el-GR" sz="2800" b="1" dirty="0" err="1">
                <a:solidFill>
                  <a:srgbClr val="FF0000"/>
                </a:solidFill>
              </a:rPr>
              <a:t>n</a:t>
            </a:r>
            <a:r>
              <a:rPr lang="el-GR" sz="2800" dirty="0" err="1"/>
              <a:t>+</a:t>
            </a:r>
            <a:r>
              <a:rPr lang="el-GR" sz="2800" dirty="0" err="1">
                <a:solidFill>
                  <a:srgbClr val="FF0000"/>
                </a:solidFill>
              </a:rPr>
              <a:t>m</a:t>
            </a:r>
            <a:r>
              <a:rPr lang="el-GR" sz="2800" dirty="0" err="1"/>
              <a:t>etexo</a:t>
            </a:r>
            <a:r>
              <a:rPr lang="el-GR" sz="2800" dirty="0"/>
              <a:t>/ → [</a:t>
            </a:r>
            <a:r>
              <a:rPr lang="el-GR" sz="2800" dirty="0" err="1"/>
              <a:t>si</a:t>
            </a:r>
            <a:r>
              <a:rPr lang="el-GR" sz="2800" b="1" dirty="0" err="1">
                <a:solidFill>
                  <a:srgbClr val="FF0000"/>
                </a:solidFill>
              </a:rPr>
              <a:t>m</a:t>
            </a:r>
            <a:r>
              <a:rPr lang="el-GR" sz="2800" dirty="0" err="1"/>
              <a:t>metexo</a:t>
            </a:r>
            <a:r>
              <a:rPr lang="el-GR" sz="2800" dirty="0"/>
              <a:t>] → [</a:t>
            </a:r>
            <a:r>
              <a:rPr lang="el-GR" sz="2800" dirty="0" err="1"/>
              <a:t>sime'texo</a:t>
            </a:r>
            <a:r>
              <a:rPr lang="el-GR" sz="2800" dirty="0"/>
              <a:t>] </a:t>
            </a:r>
            <a:r>
              <a:rPr lang="el-GR" sz="2800" i="1" dirty="0"/>
              <a:t>συμμετέχω</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4F393414-50B5-7A4B-A944-A494DB4FA147}"/>
              </a:ext>
            </a:extLst>
          </p:cNvPr>
          <p:cNvSpPr txBox="1"/>
          <p:nvPr/>
        </p:nvSpPr>
        <p:spPr>
          <a:xfrm>
            <a:off x="1201653" y="5404021"/>
            <a:ext cx="9794790" cy="984885"/>
          </a:xfrm>
          <a:prstGeom prst="rect">
            <a:avLst/>
          </a:prstGeom>
          <a:noFill/>
        </p:spPr>
        <p:txBody>
          <a:bodyPr wrap="square" rtlCol="0">
            <a:spAutoFit/>
          </a:bodyPr>
          <a:lstStyle/>
          <a:p>
            <a:pPr marL="342900" indent="-342900">
              <a:buFont typeface="Wingdings" pitchFamily="2" charset="2"/>
              <a:buChar char="ü"/>
            </a:pPr>
            <a:r>
              <a:rPr lang="el-GR" sz="2000" dirty="0"/>
              <a:t>Το /n/ μεταβάλλει τα Δ.Χ. του και αφομοιώνει όλα τα Δ.Χ. του επόμενου συμφώνου (γίνεται ίδιο με αυτό που ακολουθεί) </a:t>
            </a:r>
            <a:r>
              <a:rPr lang="el-GR" sz="2000" dirty="0">
                <a:sym typeface="Wingdings" pitchFamily="2" charset="2"/>
              </a:rPr>
              <a:t> </a:t>
            </a:r>
            <a:r>
              <a:rPr lang="el-GR" sz="2000" dirty="0"/>
              <a:t>(προκαταβολική, ολική αφομοίωση)</a:t>
            </a:r>
          </a:p>
          <a:p>
            <a:endParaRPr lang="el-GR" dirty="0"/>
          </a:p>
        </p:txBody>
      </p:sp>
      <p:pic>
        <p:nvPicPr>
          <p:cNvPr id="5" name="Picture 2">
            <a:extLst>
              <a:ext uri="{FF2B5EF4-FFF2-40B4-BE49-F238E27FC236}">
                <a16:creationId xmlns:a16="http://schemas.microsoft.com/office/drawing/2014/main" id="{8F22454F-E826-704F-81F8-30606AEB76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6992" y="1142055"/>
            <a:ext cx="1423866" cy="1296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5673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642008"/>
            <a:ext cx="9452113" cy="4497535"/>
          </a:xfrm>
        </p:spPr>
        <p:txBody>
          <a:bodyPr>
            <a:noAutofit/>
          </a:bodyPr>
          <a:lstStyle/>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 </a:t>
            </a:r>
            <a:r>
              <a:rPr lang="el-GR" sz="2800" b="1" dirty="0">
                <a:latin typeface="Times New Roman" panose="02020603050405020304" pitchFamily="18" charset="0"/>
                <a:ea typeface="Times New Roman" panose="02020603050405020304" pitchFamily="18" charset="0"/>
              </a:rPr>
              <a:t>Αφομοίωση</a:t>
            </a:r>
          </a:p>
          <a:p>
            <a:pPr marL="0" indent="0" algn="just">
              <a:lnSpc>
                <a:spcPct val="100000"/>
              </a:lnSpc>
              <a:spcBef>
                <a:spcPts val="0"/>
              </a:spcBef>
              <a:buNone/>
            </a:pPr>
            <a:endParaRPr lang="en-US"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Times New Roman" panose="02020603050405020304" pitchFamily="18" charset="0"/>
              </a:rPr>
              <a:t>	</a:t>
            </a:r>
            <a:r>
              <a:rPr lang="el-GR" sz="2800" b="1" dirty="0">
                <a:latin typeface="Times New Roman" panose="02020603050405020304" pitchFamily="18" charset="0"/>
                <a:ea typeface="Times New Roman" panose="02020603050405020304" pitchFamily="18" charset="0"/>
              </a:rPr>
              <a:t>Μερική</a:t>
            </a:r>
            <a:r>
              <a:rPr lang="el-GR" sz="2800" dirty="0">
                <a:latin typeface="Times New Roman" panose="02020603050405020304" pitchFamily="18" charset="0"/>
                <a:ea typeface="Times New Roman" panose="02020603050405020304" pitchFamily="18" charset="0"/>
              </a:rPr>
              <a:t>: Όταν</a:t>
            </a:r>
            <a:r>
              <a:rPr lang="el-GR" sz="2800" dirty="0">
                <a:effectLst/>
                <a:latin typeface="Times New Roman" panose="02020603050405020304" pitchFamily="18" charset="0"/>
                <a:ea typeface="Times New Roman" panose="02020603050405020304" pitchFamily="18" charset="0"/>
              </a:rPr>
              <a:t> η </a:t>
            </a:r>
            <a:r>
              <a:rPr lang="el-GR" sz="2800" dirty="0" err="1">
                <a:effectLst/>
                <a:latin typeface="Times New Roman" panose="02020603050405020304" pitchFamily="18" charset="0"/>
                <a:ea typeface="Times New Roman" panose="02020603050405020304" pitchFamily="18" charset="0"/>
              </a:rPr>
              <a:t>τεμαχιακή</a:t>
            </a:r>
            <a:r>
              <a:rPr lang="el-GR" sz="2800" dirty="0">
                <a:effectLst/>
                <a:latin typeface="Times New Roman" panose="02020603050405020304" pitchFamily="18" charset="0"/>
                <a:ea typeface="Times New Roman" panose="02020603050405020304" pitchFamily="18" charset="0"/>
              </a:rPr>
              <a:t> φωνολογική μονάδα μοιάζει 	σε κάποια </a:t>
            </a:r>
            <a:r>
              <a:rPr lang="el-GR" sz="2800" dirty="0">
                <a:latin typeface="Times New Roman" panose="02020603050405020304" pitchFamily="18" charset="0"/>
                <a:ea typeface="Times New Roman" panose="02020603050405020304" pitchFamily="18" charset="0"/>
              </a:rPr>
              <a:t>Δ</a:t>
            </a:r>
            <a:r>
              <a:rPr lang="el-GR" sz="2800" dirty="0">
                <a:effectLst/>
                <a:latin typeface="Times New Roman" panose="02020603050405020304" pitchFamily="18" charset="0"/>
                <a:ea typeface="Times New Roman" panose="02020603050405020304" pitchFamily="18" charset="0"/>
              </a:rPr>
              <a:t>.Χ. του περιβάλλοντος που προκαλεί την 	</a:t>
            </a:r>
            <a:r>
              <a:rPr lang="el-GR" sz="2800" dirty="0">
                <a:latin typeface="Times New Roman" panose="02020603050405020304" pitchFamily="18" charset="0"/>
                <a:ea typeface="Times New Roman" panose="02020603050405020304" pitchFamily="18" charset="0"/>
              </a:rPr>
              <a:t>α</a:t>
            </a:r>
            <a:r>
              <a:rPr lang="el-GR" sz="2800" dirty="0">
                <a:effectLst/>
                <a:latin typeface="Times New Roman" panose="02020603050405020304" pitchFamily="18" charset="0"/>
                <a:ea typeface="Times New Roman" panose="02020603050405020304" pitchFamily="18" charset="0"/>
              </a:rPr>
              <a:t>λλαγή:</a:t>
            </a:r>
          </a:p>
          <a:p>
            <a:pPr marL="0" indent="0" algn="just">
              <a:lnSpc>
                <a:spcPct val="100000"/>
              </a:lnSpc>
              <a:spcBef>
                <a:spcPts val="0"/>
              </a:spcBef>
              <a:buNone/>
            </a:pPr>
            <a:r>
              <a:rPr lang="el-GR" sz="2800" dirty="0"/>
              <a:t>π.χ.  </a:t>
            </a:r>
            <a:r>
              <a:rPr lang="el-GR" sz="2800" dirty="0">
                <a:latin typeface="Times New Roman" panose="02020603050405020304" pitchFamily="18" charset="0"/>
                <a:ea typeface="Times New Roman" panose="02020603050405020304" pitchFamily="18" charset="0"/>
              </a:rPr>
              <a:t>/</a:t>
            </a:r>
            <a:r>
              <a:rPr lang="el-GR" sz="2800" dirty="0">
                <a:effectLst/>
                <a:latin typeface="Doulos SIL"/>
                <a:ea typeface="Calibri" panose="020F0502020204030204" pitchFamily="34" charset="0"/>
              </a:rPr>
              <a:t>ð</a:t>
            </a:r>
            <a:r>
              <a:rPr lang="en-US" sz="2800" dirty="0" err="1">
                <a:latin typeface="Times New Roman" panose="02020603050405020304" pitchFamily="18" charset="0"/>
                <a:ea typeface="Times New Roman" panose="02020603050405020304" pitchFamily="18" charset="0"/>
              </a:rPr>
              <a:t>e</a:t>
            </a:r>
            <a:r>
              <a:rPr lang="en-US" sz="2800" dirty="0" err="1">
                <a:solidFill>
                  <a:srgbClr val="00B050"/>
                </a:solidFill>
                <a:latin typeface="Times New Roman" panose="02020603050405020304" pitchFamily="18" charset="0"/>
                <a:ea typeface="Times New Roman" panose="02020603050405020304" pitchFamily="18" charset="0"/>
              </a:rPr>
              <a:t>n</a:t>
            </a:r>
            <a:r>
              <a:rPr lang="en-US" sz="2800" dirty="0">
                <a:latin typeface="Times New Roman" panose="02020603050405020304" pitchFamily="18" charset="0"/>
                <a:ea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rPr>
              <a:t>p</a:t>
            </a:r>
            <a:r>
              <a:rPr lang="en-US" sz="2800" dirty="0">
                <a:latin typeface="Times New Roman" panose="02020603050405020304" pitchFamily="18" charset="0"/>
                <a:ea typeface="Times New Roman" panose="02020603050405020304" pitchFamily="18" charset="0"/>
              </a:rPr>
              <a:t>i</a:t>
            </a:r>
            <a:r>
              <a:rPr lang="el-GR" sz="2800" dirty="0">
                <a:effectLst/>
                <a:latin typeface="Doulos SIL"/>
                <a:ea typeface="Calibri" panose="020F0502020204030204" pitchFamily="34" charset="0"/>
              </a:rPr>
              <a:t>ˈ</a:t>
            </a:r>
            <a:r>
              <a:rPr lang="en-US" sz="2800" dirty="0" err="1">
                <a:latin typeface="Times New Roman" panose="02020603050405020304" pitchFamily="18" charset="0"/>
                <a:ea typeface="Times New Roman" panose="02020603050405020304" pitchFamily="18" charset="0"/>
              </a:rPr>
              <a:t>razi</a:t>
            </a:r>
            <a:r>
              <a:rPr lang="en-US" sz="2800" dirty="0">
                <a:latin typeface="Times New Roman" panose="02020603050405020304" pitchFamily="18" charset="0"/>
                <a:ea typeface="Times New Roman" panose="02020603050405020304" pitchFamily="18" charset="0"/>
              </a:rPr>
              <a:t>/</a:t>
            </a:r>
            <a:r>
              <a:rPr lang="el-GR" sz="2800" dirty="0"/>
              <a:t> → </a:t>
            </a:r>
            <a:r>
              <a:rPr lang="en-US" sz="2800" dirty="0">
                <a:latin typeface="Times New Roman" panose="02020603050405020304" pitchFamily="18" charset="0"/>
                <a:ea typeface="Times New Roman" panose="02020603050405020304" pitchFamily="18" charset="0"/>
              </a:rPr>
              <a:t>[</a:t>
            </a:r>
            <a:r>
              <a:rPr lang="el-GR" sz="2800" dirty="0">
                <a:effectLst/>
                <a:latin typeface="Doulos SIL"/>
                <a:ea typeface="Calibri" panose="020F0502020204030204" pitchFamily="34" charset="0"/>
              </a:rPr>
              <a:t>ˈ</a:t>
            </a:r>
            <a:r>
              <a:rPr lang="el-GR" sz="2800" dirty="0" err="1">
                <a:effectLst/>
                <a:latin typeface="Doulos SIL"/>
                <a:ea typeface="Calibri" panose="020F0502020204030204" pitchFamily="34" charset="0"/>
              </a:rPr>
              <a:t>ð</a:t>
            </a:r>
            <a:r>
              <a:rPr lang="en-US" sz="2800" dirty="0" err="1">
                <a:latin typeface="Times New Roman" panose="02020603050405020304" pitchFamily="18" charset="0"/>
                <a:ea typeface="Times New Roman" panose="02020603050405020304" pitchFamily="18" charset="0"/>
              </a:rPr>
              <a:t>e</a:t>
            </a:r>
            <a:r>
              <a:rPr lang="en-US" sz="2800" dirty="0" err="1">
                <a:solidFill>
                  <a:srgbClr val="00B050"/>
                </a:solidFill>
                <a:latin typeface="Times New Roman" panose="02020603050405020304" pitchFamily="18" charset="0"/>
                <a:ea typeface="Times New Roman" panose="02020603050405020304" pitchFamily="18" charset="0"/>
              </a:rPr>
              <a:t>m</a:t>
            </a:r>
            <a:r>
              <a:rPr lang="en-US" sz="2800" dirty="0" err="1">
                <a:solidFill>
                  <a:srgbClr val="FF0000"/>
                </a:solidFill>
                <a:latin typeface="Times New Roman" panose="02020603050405020304" pitchFamily="18" charset="0"/>
                <a:ea typeface="Times New Roman" panose="02020603050405020304" pitchFamily="18" charset="0"/>
              </a:rPr>
              <a:t>b</a:t>
            </a:r>
            <a:r>
              <a:rPr lang="en-US" sz="2800" dirty="0" err="1">
                <a:latin typeface="Times New Roman" panose="02020603050405020304" pitchFamily="18" charset="0"/>
                <a:ea typeface="Times New Roman" panose="02020603050405020304" pitchFamily="18" charset="0"/>
              </a:rPr>
              <a:t>irazi</a:t>
            </a:r>
            <a:r>
              <a:rPr lang="en-US" sz="2800" dirty="0">
                <a:latin typeface="Times New Roman" panose="02020603050405020304" pitchFamily="18" charset="0"/>
                <a:ea typeface="Times New Roman" panose="02020603050405020304" pitchFamily="18" charset="0"/>
              </a:rPr>
              <a:t>]</a:t>
            </a: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effectLst/>
                <a:latin typeface="Times New Roman" panose="02020603050405020304" pitchFamily="18" charset="0"/>
                <a:ea typeface="Times New Roman" panose="02020603050405020304" pitchFamily="18" charset="0"/>
              </a:rPr>
              <a:t>       /to</a:t>
            </a:r>
            <a:r>
              <a:rPr lang="en-US" sz="2800" dirty="0">
                <a:solidFill>
                  <a:srgbClr val="00B050"/>
                </a:solidFill>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a:t>
            </a:r>
            <a:r>
              <a:rPr lang="en-US" sz="2800" dirty="0">
                <a:solidFill>
                  <a:srgbClr val="FF0000"/>
                </a:solidFill>
                <a:effectLst/>
                <a:latin typeface="Times New Roman" panose="02020603050405020304" pitchFamily="18" charset="0"/>
                <a:ea typeface="Times New Roman" panose="02020603050405020304" pitchFamily="18" charset="0"/>
              </a:rPr>
              <a:t>p</a:t>
            </a:r>
            <a:r>
              <a:rPr lang="en-US" sz="2800" dirty="0">
                <a:effectLst/>
                <a:latin typeface="Times New Roman" panose="02020603050405020304" pitchFamily="18" charset="0"/>
                <a:ea typeface="Times New Roman" panose="02020603050405020304" pitchFamily="18" charset="0"/>
              </a:rPr>
              <a:t>atera/ </a:t>
            </a:r>
            <a:r>
              <a:rPr lang="el-GR" sz="2800" dirty="0"/>
              <a:t>→ </a:t>
            </a:r>
            <a:r>
              <a:rPr lang="en-US"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to</a:t>
            </a:r>
            <a:r>
              <a:rPr lang="en-US" sz="2800" dirty="0" err="1">
                <a:solidFill>
                  <a:srgbClr val="00B050"/>
                </a:solidFill>
                <a:latin typeface="Times New Roman" panose="02020603050405020304" pitchFamily="18" charset="0"/>
                <a:ea typeface="Times New Roman" panose="02020603050405020304" pitchFamily="18" charset="0"/>
              </a:rPr>
              <a:t>m</a:t>
            </a:r>
            <a:r>
              <a:rPr lang="en-US" sz="2800" dirty="0" err="1">
                <a:solidFill>
                  <a:srgbClr val="FF0000"/>
                </a:solidFill>
                <a:latin typeface="Times New Roman" panose="02020603050405020304" pitchFamily="18" charset="0"/>
                <a:ea typeface="Times New Roman" panose="02020603050405020304" pitchFamily="18" charset="0"/>
              </a:rPr>
              <a:t>b</a:t>
            </a:r>
            <a:r>
              <a:rPr lang="en-US" sz="2800" dirty="0" err="1">
                <a:latin typeface="Times New Roman" panose="02020603050405020304" pitchFamily="18" charset="0"/>
                <a:ea typeface="Times New Roman" panose="02020603050405020304" pitchFamily="18" charset="0"/>
              </a:rPr>
              <a:t>a</a:t>
            </a:r>
            <a:r>
              <a:rPr lang="el-GR" sz="2800" dirty="0">
                <a:latin typeface="Doulos SIL"/>
                <a:ea typeface="Calibri" panose="020F0502020204030204" pitchFamily="34" charset="0"/>
              </a:rPr>
              <a:t>ˈ</a:t>
            </a:r>
            <a:r>
              <a:rPr lang="en-US" sz="2800" dirty="0">
                <a:latin typeface="Times New Roman" panose="02020603050405020304" pitchFamily="18" charset="0"/>
                <a:ea typeface="Times New Roman" panose="02020603050405020304" pitchFamily="18" charset="0"/>
              </a:rPr>
              <a:t>tera]</a:t>
            </a: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7ACA179E-85EA-AF45-B640-7B473AF421B4}"/>
              </a:ext>
            </a:extLst>
          </p:cNvPr>
          <p:cNvSpPr txBox="1"/>
          <p:nvPr/>
        </p:nvSpPr>
        <p:spPr>
          <a:xfrm>
            <a:off x="1113943" y="5535827"/>
            <a:ext cx="9728886" cy="707886"/>
          </a:xfrm>
          <a:prstGeom prst="rect">
            <a:avLst/>
          </a:prstGeom>
          <a:noFill/>
        </p:spPr>
        <p:txBody>
          <a:bodyPr wrap="square" rtlCol="0">
            <a:spAutoFit/>
          </a:bodyPr>
          <a:lstStyle/>
          <a:p>
            <a:pPr marL="285750" indent="-285750">
              <a:buFont typeface="Wingdings" pitchFamily="2" charset="2"/>
              <a:buChar char="ü"/>
            </a:pPr>
            <a:r>
              <a:rPr lang="el-GR" sz="2000" dirty="0"/>
              <a:t>Δεν </a:t>
            </a:r>
            <a:r>
              <a:rPr lang="en-US" sz="2000" dirty="0" err="1"/>
              <a:t>έ</a:t>
            </a:r>
            <a:r>
              <a:rPr lang="el-GR" sz="2000" dirty="0" err="1"/>
              <a:t>χει</a:t>
            </a:r>
            <a:r>
              <a:rPr lang="el-GR" sz="2000" dirty="0"/>
              <a:t> γίνει ακριβώς όμοιος ο ήχος με τον ήχο που επηρεάζει (μερική εμμένουσα αφομοίωση)</a:t>
            </a:r>
          </a:p>
        </p:txBody>
      </p:sp>
      <p:pic>
        <p:nvPicPr>
          <p:cNvPr id="5" name="Picture 2">
            <a:extLst>
              <a:ext uri="{FF2B5EF4-FFF2-40B4-BE49-F238E27FC236}">
                <a16:creationId xmlns:a16="http://schemas.microsoft.com/office/drawing/2014/main" id="{18FD6DE4-6AD4-6C46-B7A2-64FFE10EF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6896" y="3707027"/>
            <a:ext cx="1579115" cy="143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9748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A4364-EF85-5240-B98B-F7C51607DA96}"/>
              </a:ext>
            </a:extLst>
          </p:cNvPr>
          <p:cNvSpPr>
            <a:spLocks noGrp="1"/>
          </p:cNvSpPr>
          <p:nvPr>
            <p:ph type="title"/>
          </p:nvPr>
        </p:nvSpPr>
        <p:spPr>
          <a:xfrm>
            <a:off x="1069848" y="484632"/>
            <a:ext cx="10058400" cy="936664"/>
          </a:xfrm>
        </p:spPr>
        <p:txBody>
          <a:bodyPr>
            <a:normAutofit/>
          </a:bodyPr>
          <a:lstStyle/>
          <a:p>
            <a:pPr algn="ctr"/>
            <a:r>
              <a:rPr lang="el-GR" sz="4000" dirty="0" err="1"/>
              <a:t>Τυπολογια</a:t>
            </a:r>
            <a:r>
              <a:rPr lang="el-GR" sz="4000" dirty="0"/>
              <a:t> </a:t>
            </a:r>
            <a:r>
              <a:rPr lang="el-GR" sz="4000" dirty="0" err="1"/>
              <a:t>Φωνολογικων</a:t>
            </a:r>
            <a:r>
              <a:rPr lang="el-GR" sz="4000" dirty="0"/>
              <a:t> </a:t>
            </a:r>
            <a:r>
              <a:rPr lang="el-GR" sz="4000" dirty="0" err="1"/>
              <a:t>φαινΟμενων</a:t>
            </a:r>
            <a:endParaRPr lang="el-GR" sz="4000" dirty="0"/>
          </a:p>
        </p:txBody>
      </p:sp>
      <p:sp>
        <p:nvSpPr>
          <p:cNvPr id="3" name="Θέση περιεχομένου 2">
            <a:extLst>
              <a:ext uri="{FF2B5EF4-FFF2-40B4-BE49-F238E27FC236}">
                <a16:creationId xmlns:a16="http://schemas.microsoft.com/office/drawing/2014/main" id="{02150809-B92E-324C-A2F8-BE4F5514DA8C}"/>
              </a:ext>
            </a:extLst>
          </p:cNvPr>
          <p:cNvSpPr>
            <a:spLocks noGrp="1"/>
          </p:cNvSpPr>
          <p:nvPr>
            <p:ph idx="1"/>
          </p:nvPr>
        </p:nvSpPr>
        <p:spPr>
          <a:xfrm>
            <a:off x="1252330" y="1510748"/>
            <a:ext cx="9452113" cy="5148469"/>
          </a:xfrm>
        </p:spPr>
        <p:txBody>
          <a:bodyPr>
            <a:noAutofit/>
          </a:bodyPr>
          <a:lstStyle/>
          <a:p>
            <a:pPr marL="0" indent="0" algn="just">
              <a:lnSpc>
                <a:spcPct val="100000"/>
              </a:lnSpc>
              <a:spcBef>
                <a:spcPts val="0"/>
              </a:spcBef>
              <a:buNone/>
            </a:pPr>
            <a:r>
              <a:rPr lang="el-GR" sz="2800" b="1" dirty="0">
                <a:latin typeface="Times New Roman" panose="02020603050405020304" pitchFamily="18" charset="0"/>
                <a:ea typeface="Times New Roman" panose="02020603050405020304" pitchFamily="18" charset="0"/>
              </a:rPr>
              <a:t>Α) Μεταβολή ορισμένων Δ.Χ. του τεμαχίου, κάτω από την επίδραση γειτονικών τεμαχίων:</a:t>
            </a:r>
          </a:p>
          <a:p>
            <a:pPr marL="0" indent="0" algn="just">
              <a:lnSpc>
                <a:spcPct val="100000"/>
              </a:lnSpc>
              <a:spcBef>
                <a:spcPts val="0"/>
              </a:spcBef>
              <a:buNone/>
            </a:pP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l-GR" sz="2800" dirty="0">
                <a:latin typeface="Times New Roman" panose="02020603050405020304" pitchFamily="18" charset="0"/>
                <a:ea typeface="Times New Roman" panose="02020603050405020304" pitchFamily="18" charset="0"/>
              </a:rPr>
              <a:t>Ι</a:t>
            </a:r>
            <a:r>
              <a:rPr lang="en-US" sz="2800" dirty="0">
                <a:latin typeface="Times New Roman" panose="02020603050405020304" pitchFamily="18" charset="0"/>
                <a:ea typeface="Times New Roman" panose="02020603050405020304" pitchFamily="18" charset="0"/>
              </a:rPr>
              <a:t>I</a:t>
            </a:r>
            <a:r>
              <a:rPr lang="el-GR" sz="2800" dirty="0">
                <a:latin typeface="Times New Roman" panose="02020603050405020304" pitchFamily="18" charset="0"/>
                <a:ea typeface="Times New Roman" panose="02020603050405020304" pitchFamily="18" charset="0"/>
              </a:rPr>
              <a:t>. </a:t>
            </a:r>
            <a:r>
              <a:rPr lang="el-GR" sz="2800" b="1" dirty="0">
                <a:latin typeface="Times New Roman" panose="02020603050405020304" pitchFamily="18" charset="0"/>
                <a:ea typeface="Times New Roman" panose="02020603050405020304" pitchFamily="18" charset="0"/>
              </a:rPr>
              <a:t>Ανομοίωση</a:t>
            </a:r>
            <a:r>
              <a:rPr lang="el-GR" sz="2800" dirty="0">
                <a:latin typeface="Times New Roman" panose="02020603050405020304" pitchFamily="18" charset="0"/>
                <a:ea typeface="Times New Roman" panose="02020603050405020304" pitchFamily="18" charset="0"/>
              </a:rPr>
              <a:t>: Μεταβολή ενός ή παραπάνω Δ.Χ. της </a:t>
            </a:r>
            <a:r>
              <a:rPr lang="el-GR" sz="2800" dirty="0" err="1">
                <a:latin typeface="Times New Roman" panose="02020603050405020304" pitchFamily="18" charset="0"/>
                <a:ea typeface="Times New Roman" panose="02020603050405020304" pitchFamily="18" charset="0"/>
              </a:rPr>
              <a:t>τεμαχιακής</a:t>
            </a:r>
            <a:r>
              <a:rPr lang="el-GR" sz="2800" dirty="0">
                <a:latin typeface="Times New Roman" panose="02020603050405020304" pitchFamily="18" charset="0"/>
                <a:ea typeface="Times New Roman" panose="02020603050405020304" pitchFamily="18" charset="0"/>
              </a:rPr>
              <a:t> φωνολογικής μονάδας, με στόχο να διαφοροποιηθεί από το περιβάλλον που προκαλεί την αλλαγή:</a:t>
            </a:r>
          </a:p>
          <a:p>
            <a:pPr marL="0" indent="0" algn="just">
              <a:lnSpc>
                <a:spcPct val="100000"/>
              </a:lnSpc>
              <a:spcBef>
                <a:spcPts val="0"/>
              </a:spcBef>
              <a:buNone/>
            </a:pPr>
            <a:endParaRPr lang="el-GR" sz="2800" dirty="0">
              <a:latin typeface="Times New Roman" panose="02020603050405020304" pitchFamily="18" charset="0"/>
              <a:ea typeface="Times New Roman" panose="02020603050405020304" pitchFamily="18" charset="0"/>
            </a:endParaRPr>
          </a:p>
          <a:p>
            <a:pPr algn="just">
              <a:lnSpc>
                <a:spcPct val="100000"/>
              </a:lnSpc>
              <a:spcBef>
                <a:spcPts val="0"/>
              </a:spcBef>
              <a:buFont typeface="Wingdings" pitchFamily="2" charset="2"/>
              <a:buChar char="ü"/>
            </a:pPr>
            <a:r>
              <a:rPr lang="el-GR" sz="2500" dirty="0"/>
              <a:t>Τα τεμάχια που γειτνιάζουν καθίστανται περισσότερο ανόμοια </a:t>
            </a:r>
            <a:endParaRPr lang="el-GR" sz="2800" dirty="0">
              <a:effectLst/>
              <a:latin typeface="Times New Roman" panose="02020603050405020304" pitchFamily="18" charset="0"/>
              <a:ea typeface="Times New Roman" panose="02020603050405020304" pitchFamily="18" charset="0"/>
            </a:endParaRPr>
          </a:p>
          <a:p>
            <a:pPr marL="0" indent="0" algn="just">
              <a:lnSpc>
                <a:spcPct val="100000"/>
              </a:lnSpc>
              <a:spcBef>
                <a:spcPts val="0"/>
              </a:spcBef>
              <a:buNone/>
            </a:pPr>
            <a:r>
              <a:rPr lang="en-US" sz="2800" dirty="0">
                <a:latin typeface="Times New Roman" panose="02020603050405020304" pitchFamily="18" charset="0"/>
                <a:ea typeface="Calibri" panose="020F0502020204030204" pitchFamily="34" charset="0"/>
              </a:rPr>
              <a:t>	    </a:t>
            </a:r>
            <a:r>
              <a:rPr lang="el-GR" sz="2800" dirty="0"/>
              <a:t>[</a:t>
            </a:r>
            <a:r>
              <a:rPr lang="en-GB" sz="2800" dirty="0">
                <a:latin typeface="Cambria" panose="02040503050406030204" pitchFamily="18" charset="0"/>
                <a:ea typeface="Cambria" panose="02040503050406030204" pitchFamily="18" charset="0"/>
              </a:rPr>
              <a:t>f</a:t>
            </a:r>
            <a:r>
              <a:rPr lang="el-GR" sz="2800" b="1" dirty="0">
                <a:solidFill>
                  <a:srgbClr val="FF0000"/>
                </a:solidFill>
                <a:ea typeface="Cambria" panose="02040503050406030204" pitchFamily="18" charset="0"/>
              </a:rPr>
              <a:t>θ</a:t>
            </a:r>
            <a:r>
              <a:rPr lang="en-GB" sz="2800" dirty="0" err="1">
                <a:latin typeface="Cambria" panose="02040503050406030204" pitchFamily="18" charset="0"/>
                <a:ea typeface="Cambria" panose="02040503050406030204" pitchFamily="18" charset="0"/>
              </a:rPr>
              <a:t>i</a:t>
            </a:r>
            <a:r>
              <a:rPr lang="en-GB" sz="2800" dirty="0" err="1">
                <a:latin typeface="Times New Roman" panose="02020603050405020304" pitchFamily="18" charset="0"/>
                <a:ea typeface="Cambria" panose="02040503050406030204" pitchFamily="18" charset="0"/>
                <a:cs typeface="Times New Roman" panose="02020603050405020304" pitchFamily="18" charset="0"/>
              </a:rPr>
              <a:t>ꞌ</a:t>
            </a:r>
            <a:r>
              <a:rPr lang="en-GB" sz="2800" dirty="0" err="1">
                <a:latin typeface="Cambria" panose="02040503050406030204" pitchFamily="18" charset="0"/>
                <a:ea typeface="Cambria" panose="02040503050406030204" pitchFamily="18" charset="0"/>
              </a:rPr>
              <a:t>no</a:t>
            </a:r>
            <a:r>
              <a:rPr lang="el-GR" sz="2800" dirty="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f</a:t>
            </a:r>
            <a:r>
              <a:rPr lang="en-GB" sz="2800" b="1" dirty="0" err="1">
                <a:solidFill>
                  <a:srgbClr val="FF0000"/>
                </a:solidFill>
                <a:latin typeface="Cambria" panose="02040503050406030204" pitchFamily="18" charset="0"/>
                <a:ea typeface="Cambria" panose="02040503050406030204" pitchFamily="18" charset="0"/>
              </a:rPr>
              <a:t>t</a:t>
            </a:r>
            <a:r>
              <a:rPr lang="en-GB" sz="2800" dirty="0" err="1">
                <a:latin typeface="Cambria" panose="02040503050406030204" pitchFamily="18" charset="0"/>
                <a:ea typeface="Cambria" panose="02040503050406030204" pitchFamily="18" charset="0"/>
              </a:rPr>
              <a:t>i'no</a:t>
            </a:r>
            <a:r>
              <a:rPr lang="en-GB" sz="2800" dirty="0">
                <a:latin typeface="Cambria" panose="02040503050406030204" pitchFamily="18" charset="0"/>
                <a:ea typeface="Cambria" panose="02040503050406030204" pitchFamily="18" charset="0"/>
              </a:rPr>
              <a:t>]</a:t>
            </a:r>
            <a:r>
              <a:rPr lang="el-GR" sz="2800" dirty="0">
                <a:ea typeface="Cambria" panose="02040503050406030204" pitchFamily="18" charset="0"/>
              </a:rPr>
              <a:t> </a:t>
            </a:r>
            <a:r>
              <a:rPr lang="el-GR" sz="2800" dirty="0"/>
              <a:t>  </a:t>
            </a:r>
            <a:r>
              <a:rPr lang="en-US" sz="2800" dirty="0">
                <a:latin typeface="Times New Roman" panose="02020603050405020304" pitchFamily="18" charset="0"/>
                <a:ea typeface="Calibri" panose="020F0502020204030204" pitchFamily="34" charset="0"/>
              </a:rPr>
              <a:t>	    </a:t>
            </a:r>
          </a:p>
          <a:p>
            <a:pPr marL="0" indent="0" algn="just">
              <a:lnSpc>
                <a:spcPct val="100000"/>
              </a:lnSpc>
              <a:spcBef>
                <a:spcPts val="0"/>
              </a:spcBef>
              <a:buNone/>
            </a:pPr>
            <a:r>
              <a:rPr lang="en-US" sz="2800" dirty="0">
                <a:latin typeface="Times New Roman" panose="02020603050405020304" pitchFamily="18" charset="0"/>
                <a:ea typeface="Calibri" panose="020F0502020204030204" pitchFamily="34" charset="0"/>
              </a:rPr>
              <a:t>	    </a:t>
            </a:r>
            <a:r>
              <a:rPr lang="el-GR" sz="2800" dirty="0">
                <a:ea typeface="Cambria" panose="02040503050406030204" pitchFamily="18" charset="0"/>
              </a:rPr>
              <a:t>[</a:t>
            </a:r>
            <a:r>
              <a:rPr lang="el-GR" sz="2800" dirty="0">
                <a:latin typeface="Times New Roman" panose="02020603050405020304" pitchFamily="18" charset="0"/>
                <a:ea typeface="Cambria" panose="02040503050406030204" pitchFamily="18" charset="0"/>
                <a:cs typeface="Times New Roman" panose="02020603050405020304" pitchFamily="18" charset="0"/>
              </a:rPr>
              <a:t>ꞌ</a:t>
            </a:r>
            <a:r>
              <a:rPr lang="en-GB" sz="2800" b="1" dirty="0" err="1">
                <a:solidFill>
                  <a:srgbClr val="FF0000"/>
                </a:solidFill>
                <a:latin typeface="Cambria" panose="02040503050406030204" pitchFamily="18" charset="0"/>
                <a:ea typeface="Cambria" panose="02040503050406030204" pitchFamily="18" charset="0"/>
              </a:rPr>
              <a:t>k</a:t>
            </a:r>
            <a:r>
              <a:rPr lang="en-GB" sz="2800" dirty="0" err="1">
                <a:latin typeface="Cambria" panose="02040503050406030204" pitchFamily="18" charset="0"/>
                <a:ea typeface="Cambria" panose="02040503050406030204" pitchFamily="18" charset="0"/>
              </a:rPr>
              <a:t>tipos</a:t>
            </a:r>
            <a:r>
              <a:rPr lang="el-GR" sz="2800" dirty="0">
                <a:ea typeface="Cambria" panose="02040503050406030204" pitchFamily="18" charset="0"/>
              </a:rPr>
              <a:t>]</a:t>
            </a:r>
            <a:r>
              <a:rPr lang="en-GB" sz="2800" i="1" dirty="0">
                <a:latin typeface="Cambria" panose="02040503050406030204" pitchFamily="18" charset="0"/>
                <a:ea typeface="Cambria" panose="02040503050406030204" pitchFamily="18" charset="0"/>
              </a:rPr>
              <a:t> </a:t>
            </a:r>
            <a:r>
              <a:rPr lang="en-GB" sz="2800" dirty="0">
                <a:latin typeface="Cambria" panose="02040503050406030204" pitchFamily="18" charset="0"/>
                <a:ea typeface="Cambria" panose="02040503050406030204" pitchFamily="18" charset="0"/>
              </a:rPr>
              <a:t>→ ['</a:t>
            </a:r>
            <a:r>
              <a:rPr lang="en-GB" sz="2800" b="1" dirty="0" err="1">
                <a:solidFill>
                  <a:srgbClr val="FF0000"/>
                </a:solidFill>
                <a:latin typeface="Cambria" panose="02040503050406030204" pitchFamily="18" charset="0"/>
                <a:ea typeface="Cambria" panose="02040503050406030204" pitchFamily="18" charset="0"/>
              </a:rPr>
              <a:t>x</a:t>
            </a:r>
            <a:r>
              <a:rPr lang="en-GB" sz="2800" dirty="0" err="1">
                <a:latin typeface="Cambria" panose="02040503050406030204" pitchFamily="18" charset="0"/>
                <a:ea typeface="Cambria" panose="02040503050406030204" pitchFamily="18" charset="0"/>
              </a:rPr>
              <a:t>tipos</a:t>
            </a:r>
            <a:r>
              <a:rPr lang="en-GB" sz="2800" dirty="0">
                <a:latin typeface="Cambria" panose="02040503050406030204" pitchFamily="18" charset="0"/>
                <a:ea typeface="Cambria" panose="02040503050406030204" pitchFamily="18" charset="0"/>
              </a:rPr>
              <a:t>] </a:t>
            </a:r>
            <a:endParaRPr lang="en-US" sz="2800" dirty="0">
              <a:latin typeface="Times New Roman" panose="02020603050405020304" pitchFamily="18" charset="0"/>
              <a:ea typeface="Calibri" panose="020F0502020204030204" pitchFamily="34" charset="0"/>
            </a:endParaRPr>
          </a:p>
          <a:p>
            <a:pPr marL="0" indent="0" algn="just">
              <a:lnSpc>
                <a:spcPct val="100000"/>
              </a:lnSpc>
              <a:spcBef>
                <a:spcPts val="0"/>
              </a:spcBef>
              <a:buNone/>
            </a:pPr>
            <a:r>
              <a:rPr lang="en-US" sz="2800" dirty="0">
                <a:effectLst/>
                <a:latin typeface="Doulos SIL"/>
                <a:ea typeface="Times New Roman" panose="02020603050405020304" pitchFamily="18" charset="0"/>
              </a:rPr>
              <a:t>	</a:t>
            </a:r>
            <a:r>
              <a:rPr lang="en-US" sz="2800" dirty="0">
                <a:latin typeface="Doulos SIL"/>
                <a:ea typeface="Times New Roman" panose="02020603050405020304" pitchFamily="18" charset="0"/>
              </a:rPr>
              <a:t>    </a:t>
            </a:r>
            <a:r>
              <a:rPr lang="el-GR" sz="2800" dirty="0">
                <a:latin typeface="Doulos SIL"/>
                <a:ea typeface="Times New Roman" panose="02020603050405020304" pitchFamily="18" charset="0"/>
              </a:rPr>
              <a:t>[</a:t>
            </a:r>
            <a:r>
              <a:rPr lang="el-GR" sz="2800" dirty="0">
                <a:effectLst/>
                <a:latin typeface="Doulos SIL"/>
                <a:ea typeface="Calibri" panose="020F0502020204030204" pitchFamily="34" charset="0"/>
              </a:rPr>
              <a:t>ˈ</a:t>
            </a:r>
            <a:r>
              <a:rPr lang="en-US" sz="2800" dirty="0" err="1">
                <a:effectLst/>
                <a:latin typeface="Doulos SIL"/>
                <a:ea typeface="Calibri" panose="020F0502020204030204" pitchFamily="34" charset="0"/>
              </a:rPr>
              <a:t>ɣ</a:t>
            </a:r>
            <a:r>
              <a:rPr lang="en-US" sz="2800" dirty="0" err="1">
                <a:latin typeface="Doulos SIL"/>
                <a:ea typeface="Calibri" panose="020F0502020204030204" pitchFamily="34" charset="0"/>
              </a:rPr>
              <a:t>raf</a:t>
            </a:r>
            <a:r>
              <a:rPr lang="en-US" sz="2800" dirty="0">
                <a:latin typeface="Doulos SIL"/>
                <a:ea typeface="Calibri" panose="020F0502020204030204" pitchFamily="34" charset="0"/>
              </a:rPr>
              <a:t>-</a:t>
            </a:r>
            <a:r>
              <a:rPr lang="el-GR" sz="2800" dirty="0">
                <a:solidFill>
                  <a:srgbClr val="FF0000"/>
                </a:solidFill>
                <a:latin typeface="Doulos SIL"/>
                <a:ea typeface="Calibri" panose="020F0502020204030204" pitchFamily="34" charset="0"/>
              </a:rPr>
              <a:t>θ</a:t>
            </a:r>
            <a:r>
              <a:rPr lang="en-US" sz="2800" dirty="0" err="1">
                <a:latin typeface="Doulos SIL"/>
                <a:ea typeface="Calibri" panose="020F0502020204030204" pitchFamily="34" charset="0"/>
              </a:rPr>
              <a:t>ika</a:t>
            </a:r>
            <a:r>
              <a:rPr lang="el-GR" sz="2800" dirty="0">
                <a:latin typeface="Doulos SIL"/>
                <a:ea typeface="Calibri" panose="020F0502020204030204" pitchFamily="34" charset="0"/>
              </a:rPr>
              <a:t>]</a:t>
            </a:r>
            <a:r>
              <a:rPr lang="en-US" sz="2800" dirty="0">
                <a:latin typeface="Doulos SIL"/>
                <a:ea typeface="Calibri" panose="020F0502020204030204" pitchFamily="34" charset="0"/>
              </a:rPr>
              <a:t> </a:t>
            </a:r>
            <a:r>
              <a:rPr lang="en-GB" sz="2800" dirty="0">
                <a:latin typeface="Cambria" panose="02040503050406030204" pitchFamily="18" charset="0"/>
                <a:ea typeface="Cambria" panose="02040503050406030204" pitchFamily="18" charset="0"/>
              </a:rPr>
              <a:t>→</a:t>
            </a:r>
            <a:r>
              <a:rPr lang="en-US" sz="2800" dirty="0">
                <a:latin typeface="Doulos SIL"/>
                <a:ea typeface="Calibri" panose="020F0502020204030204" pitchFamily="34" charset="0"/>
              </a:rPr>
              <a:t> [</a:t>
            </a:r>
            <a:r>
              <a:rPr lang="el-GR" sz="2800" dirty="0">
                <a:effectLst/>
                <a:latin typeface="Doulos SIL"/>
                <a:ea typeface="Calibri" panose="020F0502020204030204" pitchFamily="34" charset="0"/>
              </a:rPr>
              <a:t>ˈ</a:t>
            </a:r>
            <a:r>
              <a:rPr lang="en-US" sz="2800" dirty="0" err="1">
                <a:effectLst/>
                <a:latin typeface="Doulos SIL"/>
                <a:ea typeface="Calibri" panose="020F0502020204030204" pitchFamily="34" charset="0"/>
              </a:rPr>
              <a:t>ɣ</a:t>
            </a:r>
            <a:r>
              <a:rPr lang="en-US" sz="2800" dirty="0" err="1">
                <a:latin typeface="Doulos SIL"/>
                <a:ea typeface="Calibri" panose="020F0502020204030204" pitchFamily="34" charset="0"/>
              </a:rPr>
              <a:t>raf</a:t>
            </a:r>
            <a:r>
              <a:rPr lang="en-US" sz="2800" dirty="0">
                <a:latin typeface="Doulos SIL"/>
                <a:ea typeface="Calibri" panose="020F0502020204030204" pitchFamily="34" charset="0"/>
              </a:rPr>
              <a:t>-</a:t>
            </a:r>
            <a:r>
              <a:rPr lang="en-US" sz="2800" dirty="0">
                <a:solidFill>
                  <a:srgbClr val="FF0000"/>
                </a:solidFill>
                <a:latin typeface="Doulos SIL"/>
                <a:ea typeface="Calibri" panose="020F0502020204030204" pitchFamily="34" charset="0"/>
              </a:rPr>
              <a:t>t</a:t>
            </a:r>
            <a:r>
              <a:rPr lang="en-US" sz="2800" dirty="0">
                <a:latin typeface="Doulos SIL"/>
                <a:ea typeface="Calibri" panose="020F0502020204030204" pitchFamily="34" charset="0"/>
              </a:rPr>
              <a:t>ika]</a:t>
            </a:r>
          </a:p>
          <a:p>
            <a:pPr marL="0" indent="0" algn="just">
              <a:lnSpc>
                <a:spcPct val="100000"/>
              </a:lnSpc>
              <a:spcBef>
                <a:spcPts val="0"/>
              </a:spcBef>
              <a:buNone/>
            </a:pPr>
            <a:r>
              <a:rPr lang="en-US" sz="2800" dirty="0">
                <a:effectLst/>
                <a:latin typeface="Doulos SIL"/>
                <a:ea typeface="Times New Roman" panose="02020603050405020304" pitchFamily="18" charset="0"/>
              </a:rPr>
              <a:t>	    </a:t>
            </a:r>
            <a:r>
              <a:rPr lang="el-GR" sz="2800" dirty="0">
                <a:effectLst/>
                <a:latin typeface="Doulos SIL"/>
                <a:ea typeface="Times New Roman" panose="02020603050405020304" pitchFamily="18" charset="0"/>
              </a:rPr>
              <a:t>[</a:t>
            </a:r>
            <a:r>
              <a:rPr lang="el-GR" sz="2800" dirty="0">
                <a:effectLst/>
                <a:latin typeface="Doulos SIL"/>
                <a:ea typeface="Calibri" panose="020F0502020204030204" pitchFamily="34" charset="0"/>
              </a:rPr>
              <a:t>ˈ</a:t>
            </a:r>
            <a:r>
              <a:rPr lang="en-US" sz="2800" dirty="0">
                <a:effectLst/>
                <a:latin typeface="Doulos SIL"/>
                <a:ea typeface="Calibri" panose="020F0502020204030204" pitchFamily="34" charset="0"/>
              </a:rPr>
              <a:t>e-</a:t>
            </a:r>
            <a:r>
              <a:rPr lang="en-US" sz="2800" dirty="0" err="1">
                <a:effectLst/>
                <a:latin typeface="Doulos SIL"/>
                <a:ea typeface="Calibri" panose="020F0502020204030204" pitchFamily="34" charset="0"/>
              </a:rPr>
              <a:t>ɣ</a:t>
            </a:r>
            <a:r>
              <a:rPr lang="en-US" sz="2800" dirty="0" err="1">
                <a:latin typeface="Doulos SIL"/>
                <a:ea typeface="Calibri" panose="020F0502020204030204" pitchFamily="34" charset="0"/>
              </a:rPr>
              <a:t>ra</a:t>
            </a:r>
            <a:r>
              <a:rPr lang="en-US" sz="2800" dirty="0" err="1">
                <a:solidFill>
                  <a:srgbClr val="FF0000"/>
                </a:solidFill>
                <a:latin typeface="Doulos SIL"/>
                <a:ea typeface="Calibri" panose="020F0502020204030204" pitchFamily="34" charset="0"/>
              </a:rPr>
              <a:t>f</a:t>
            </a:r>
            <a:r>
              <a:rPr lang="en-US" sz="2800" dirty="0">
                <a:latin typeface="Doulos SIL"/>
                <a:ea typeface="Calibri" panose="020F0502020204030204" pitchFamily="34" charset="0"/>
              </a:rPr>
              <a:t>-</a:t>
            </a:r>
            <a:r>
              <a:rPr lang="en-US" sz="2800" dirty="0" err="1">
                <a:latin typeface="Doulos SIL"/>
                <a:ea typeface="Calibri" panose="020F0502020204030204" pitchFamily="34" charset="0"/>
              </a:rPr>
              <a:t>sa</a:t>
            </a:r>
            <a:r>
              <a:rPr lang="el-GR" sz="2800" dirty="0">
                <a:latin typeface="Doulos SIL"/>
                <a:ea typeface="Calibri" panose="020F0502020204030204" pitchFamily="34" charset="0"/>
              </a:rPr>
              <a:t>]</a:t>
            </a:r>
            <a:r>
              <a:rPr lang="en-US" sz="2800" dirty="0">
                <a:latin typeface="Doulos SIL"/>
                <a:ea typeface="Calibri" panose="020F0502020204030204" pitchFamily="34" charset="0"/>
              </a:rPr>
              <a:t> </a:t>
            </a:r>
            <a:r>
              <a:rPr lang="en-GB" sz="2800" dirty="0">
                <a:latin typeface="Cambria" panose="02040503050406030204" pitchFamily="18" charset="0"/>
                <a:ea typeface="Cambria" panose="02040503050406030204" pitchFamily="18" charset="0"/>
              </a:rPr>
              <a:t>→</a:t>
            </a:r>
            <a:r>
              <a:rPr lang="en-US" sz="2800" dirty="0">
                <a:latin typeface="Doulos SIL"/>
                <a:ea typeface="Calibri" panose="020F0502020204030204" pitchFamily="34" charset="0"/>
              </a:rPr>
              <a:t> [</a:t>
            </a:r>
            <a:r>
              <a:rPr lang="el-GR" sz="2800" dirty="0">
                <a:effectLst/>
                <a:latin typeface="Doulos SIL"/>
                <a:ea typeface="Calibri" panose="020F0502020204030204" pitchFamily="34" charset="0"/>
              </a:rPr>
              <a:t>ˈ</a:t>
            </a:r>
            <a:r>
              <a:rPr lang="en-US" sz="2800" dirty="0">
                <a:effectLst/>
                <a:latin typeface="Doulos SIL"/>
                <a:ea typeface="Calibri" panose="020F0502020204030204" pitchFamily="34" charset="0"/>
              </a:rPr>
              <a:t>e-</a:t>
            </a:r>
            <a:r>
              <a:rPr lang="en-US" sz="2800" dirty="0" err="1">
                <a:effectLst/>
                <a:latin typeface="Doulos SIL"/>
                <a:ea typeface="Calibri" panose="020F0502020204030204" pitchFamily="34" charset="0"/>
              </a:rPr>
              <a:t>ɣ</a:t>
            </a:r>
            <a:r>
              <a:rPr lang="en-US" sz="2800" dirty="0" err="1">
                <a:latin typeface="Doulos SIL"/>
                <a:ea typeface="Calibri" panose="020F0502020204030204" pitchFamily="34" charset="0"/>
              </a:rPr>
              <a:t>ra</a:t>
            </a:r>
            <a:r>
              <a:rPr lang="en-US" sz="2800" dirty="0" err="1">
                <a:solidFill>
                  <a:srgbClr val="FF0000"/>
                </a:solidFill>
                <a:latin typeface="Doulos SIL"/>
                <a:ea typeface="Calibri" panose="020F0502020204030204" pitchFamily="34" charset="0"/>
              </a:rPr>
              <a:t>p</a:t>
            </a:r>
            <a:r>
              <a:rPr lang="en-US" sz="2800" dirty="0">
                <a:latin typeface="Doulos SIL"/>
                <a:ea typeface="Calibri" panose="020F0502020204030204" pitchFamily="34" charset="0"/>
              </a:rPr>
              <a:t>-</a:t>
            </a:r>
            <a:r>
              <a:rPr lang="en-US" sz="2800" dirty="0" err="1">
                <a:latin typeface="Doulos SIL"/>
                <a:ea typeface="Calibri" panose="020F0502020204030204" pitchFamily="34" charset="0"/>
              </a:rPr>
              <a:t>sa</a:t>
            </a:r>
            <a:r>
              <a:rPr lang="en-US" sz="2800" dirty="0">
                <a:latin typeface="Doulos SIL"/>
                <a:ea typeface="Calibri" panose="020F0502020204030204" pitchFamily="34" charset="0"/>
              </a:rPr>
              <a:t>]</a:t>
            </a:r>
            <a:endParaRPr lang="el-GR" sz="2800" dirty="0">
              <a:effectLst/>
              <a:latin typeface="Times New Roman" panose="02020603050405020304" pitchFamily="18" charset="0"/>
              <a:ea typeface="Times New Roman" panose="02020603050405020304" pitchFamily="18" charset="0"/>
            </a:endParaRPr>
          </a:p>
        </p:txBody>
      </p:sp>
      <p:pic>
        <p:nvPicPr>
          <p:cNvPr id="4" name="Picture 2">
            <a:extLst>
              <a:ext uri="{FF2B5EF4-FFF2-40B4-BE49-F238E27FC236}">
                <a16:creationId xmlns:a16="http://schemas.microsoft.com/office/drawing/2014/main" id="{FEE0F8E6-982E-F044-A6B2-BB9CD1F14F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5389" y="4900818"/>
            <a:ext cx="1730852" cy="1575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55098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Ξυλογραφί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8AC9B98-69F4-0F43-85CD-511039E83B72}">
  <we:reference id="4b785c87-866c-4bad-85d8-5d1ae467ac9a" version="3.12.0.0" store="EXCatalog" storeType="EXCatalog"/>
  <we:alternateReferences>
    <we:reference id="WA104381909" version="3.12.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99059a3-63fa-4275-9534-fac592fc8e9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Έγγραφο" ma:contentTypeID="0x0101007D7051DBE53D6141A9DC6BAF74CD61AF" ma:contentTypeVersion="15" ma:contentTypeDescription="Δημιουργία νέου εγγράφου" ma:contentTypeScope="" ma:versionID="b10a189e0706a5fa48edeb23e7bac65c">
  <xsd:schema xmlns:xsd="http://www.w3.org/2001/XMLSchema" xmlns:xs="http://www.w3.org/2001/XMLSchema" xmlns:p="http://schemas.microsoft.com/office/2006/metadata/properties" xmlns:ns3="999059a3-63fa-4275-9534-fac592fc8e9a" targetNamespace="http://schemas.microsoft.com/office/2006/metadata/properties" ma:root="true" ma:fieldsID="b5332409b2b377517880dda8cc015931" ns3:_="">
    <xsd:import namespace="999059a3-63fa-4275-9534-fac592fc8e9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_activity"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059a3-63fa-4275-9534-fac592fc8e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A3BEF3-B813-42C3-B825-25C7A70B35E4}">
  <ds:schemaRefs>
    <ds:schemaRef ds:uri="http://schemas.microsoft.com/sharepoint/v3/contenttype/forms"/>
  </ds:schemaRefs>
</ds:datastoreItem>
</file>

<file path=customXml/itemProps2.xml><?xml version="1.0" encoding="utf-8"?>
<ds:datastoreItem xmlns:ds="http://schemas.openxmlformats.org/officeDocument/2006/customXml" ds:itemID="{C59AD3D8-22FF-49FD-A6C2-4479B1EB43C6}">
  <ds:schemaRefs>
    <ds:schemaRef ds:uri="http://www.w3.org/XML/1998/namespace"/>
    <ds:schemaRef ds:uri="http://purl.org/dc/terms/"/>
    <ds:schemaRef ds:uri="http://schemas.microsoft.com/office/2006/documentManagement/types"/>
    <ds:schemaRef ds:uri="http://purl.org/dc/dcmitype/"/>
    <ds:schemaRef ds:uri="http://purl.org/dc/elements/1.1/"/>
    <ds:schemaRef ds:uri="999059a3-63fa-4275-9534-fac592fc8e9a"/>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D9D20ABD-E106-42F5-A97B-F0958D14BC49}">
  <ds:schemaRefs>
    <ds:schemaRef ds:uri="http://schemas.microsoft.com/office/2006/metadata/contentType"/>
    <ds:schemaRef ds:uri="http://schemas.microsoft.com/office/2006/metadata/properties/metaAttributes"/>
    <ds:schemaRef ds:uri="http://www.w3.org/2000/xmlns/"/>
    <ds:schemaRef ds:uri="http://www.w3.org/2001/XMLSchema"/>
    <ds:schemaRef ds:uri="999059a3-63fa-4275-9534-fac592fc8e9a"/>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Ξυλογραφία</Template>
  <TotalTime>10864</TotalTime>
  <Words>5945</Words>
  <Application>Microsoft Macintosh PowerPoint</Application>
  <PresentationFormat>Ευρεία οθόνη</PresentationFormat>
  <Paragraphs>652</Paragraphs>
  <Slides>48</Slides>
  <Notes>0</Notes>
  <HiddenSlides>0</HiddenSlides>
  <MMClips>0</MMClips>
  <ScaleCrop>false</ScaleCrop>
  <HeadingPairs>
    <vt:vector size="6" baseType="variant">
      <vt:variant>
        <vt:lpstr>Γραμματοσειρές που χρησιμοποιούνται</vt:lpstr>
      </vt:variant>
      <vt:variant>
        <vt:i4>11</vt:i4>
      </vt:variant>
      <vt:variant>
        <vt:lpstr>Θέμα</vt:lpstr>
      </vt:variant>
      <vt:variant>
        <vt:i4>1</vt:i4>
      </vt:variant>
      <vt:variant>
        <vt:lpstr>Τίτλοι διαφανειών</vt:lpstr>
      </vt:variant>
      <vt:variant>
        <vt:i4>48</vt:i4>
      </vt:variant>
    </vt:vector>
  </HeadingPairs>
  <TitlesOfParts>
    <vt:vector size="60" baseType="lpstr">
      <vt:lpstr>Aptos</vt:lpstr>
      <vt:lpstr>Arial</vt:lpstr>
      <vt:lpstr>Calibri</vt:lpstr>
      <vt:lpstr>Cambria</vt:lpstr>
      <vt:lpstr>Comic Sans MS</vt:lpstr>
      <vt:lpstr>Doulos SIL</vt:lpstr>
      <vt:lpstr>Rockwell</vt:lpstr>
      <vt:lpstr>Rockwell Condensed</vt:lpstr>
      <vt:lpstr>Rockwell Extra Bold</vt:lpstr>
      <vt:lpstr>Times New Roman</vt:lpstr>
      <vt:lpstr>Wingdings</vt:lpstr>
      <vt:lpstr>Ξυλογραφία</vt:lpstr>
      <vt:lpstr>ΦΩΝΗΤΙΚΗ – ΦΩΝΟΛΟΓΙΑ Μάθημα 8 &amp; 9 : Φωνολογικα Φαινομενα - ΦΟΡΜΑΛΙΣΜΟΣ</vt:lpstr>
      <vt:lpstr>Φωνολογικα φαινομενα</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Παρουσίαση του PowerPoint</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Τυπολογια Φωνολογικων φαινΟμενων</vt:lpstr>
      <vt:lpstr>ΑΛΗΛΛΟΥΧΙΑ Φωνολογικων φαινΟμενων</vt:lpstr>
      <vt:lpstr>ΑΛΗΛΛΟΥΧΙΑ Φωνολογικων φαινΟμενων</vt:lpstr>
      <vt:lpstr>ΙΕΡΑΡΧΙΣΗ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ΦΟΡΜΑΛΙΣΜΟΣ</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ΦΩΝΟΛΟΓΙΚΩΝ ΦΑΙΝΟΜΕΝΩΝ</vt:lpstr>
      <vt:lpstr>ΑΝΑΠΑΡΑΣΤΑΣΗ ΕΝΌΣ ΦΩΝΟΛΟΓΙΚΟΥ ΦΑΙΝΟΜΕΝΟΥ ΣΕ ΜΙΑ ΟΛΟκλΗΡΗ ΦΥΣΙΚΗ ΟΜΑΔΑ ΦΩΝΟΛΟΓΙΚΩΝ ΜΟΝΑΔΩΝ</vt:lpstr>
      <vt:lpstr>ΑΝΑΠΑΡΑΣΤΑΣΗ ΕΝΌΣ ΦΩΝΟΛΟΓΙΚΟΥ ΦΑΙΝΟΜΕΝΟΥ ΣΕ ΜΙΑ ΟΛΟκλΗΡΗ ΦΥΣΙΚΗ ΟΜΑΔΑ ΦΩΝΟΛΟΓΙΚΩΝ ΜΟΝΑΔΩΝ</vt:lpstr>
      <vt:lpstr>ΑΝΑΠΑΡΑΣΤΑΣΗ ΕΝΌΣ ΦΩΝΟΛΟΓΙΚΟΥ ΦΑΙΝΟΜΕΝΟΥ ΣΕ ΜΙΑ ΟΛΟκλΗΡΗ ΦΥΣΙΚΗ ΟΜΑΔΑ ΦΩΝΟΛΟΓΙΚΩΝ ΜΟΝΑΔΩΝ</vt:lpstr>
      <vt:lpstr>ΑΝΑΠΑΡΑΣΤΑΣΗ ΕΝΌΣ ΦΩΝΟΛΟΓΙΚΟΥ ΦΑΙΝΟΜΕΝΟΥ ΣΕ ΜΙΑ ΟΛΟκλΗΡΗ ΦΥΣΙΚΗ ΟΜΑΔΑ ΦΩΝΟΛΟΓΙΚΩΝ ΜΟΝΑΔΩΝ</vt:lpstr>
      <vt:lpstr>ΑΝΑΠΑΡΑΣΤΑΣΗ ΦΩΝΟΛΟΓΙΚΩΝ ΦΑΙΝΟΜΕΝΩΝ</vt:lpstr>
      <vt:lpstr>ΑΝΑΠΑΡΑΣΤΑΣΗ ΦΩΝΟΛΟΓΙΚΩΝ ΦΑΙΝΟΜΕΝΩΝ</vt:lpstr>
      <vt:lpstr>ασκησεισ</vt:lpstr>
      <vt:lpstr>Παρουσίαση του PowerPoint</vt:lpstr>
      <vt:lpstr>Παρουσίαση του PowerPoint</vt:lpstr>
      <vt:lpstr>ασκησεισ</vt:lpstr>
      <vt:lpstr>Παρουσίαση του PowerPoint</vt:lpstr>
      <vt:lpstr>Παρουσίαση του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Φωνητική - Φωνολογια</dc:title>
  <dc:creator>Παπαζαχαρίου Δημήτρης</dc:creator>
  <cp:lastModifiedBy>ΒΑΣΙΛΙΚΗ ΖΑΧΑΡΟΠΟΥΛΟΥ</cp:lastModifiedBy>
  <cp:revision>306</cp:revision>
  <cp:lastPrinted>2025-11-08T18:46:48Z</cp:lastPrinted>
  <dcterms:created xsi:type="dcterms:W3CDTF">2021-11-18T06:34:58Z</dcterms:created>
  <dcterms:modified xsi:type="dcterms:W3CDTF">2025-12-12T10:31:50Z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0x0101007D7051DBE53D6141A9DC6BAF74CD61AF</vt:lpwstr>
  </property>
</Properties>
</file>