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</p:sldMasterIdLst>
  <p:notesMasterIdLst>
    <p:notesMasterId r:id="rId47"/>
  </p:notesMasterIdLst>
  <p:handoutMasterIdLst>
    <p:handoutMasterId r:id="rId48"/>
  </p:handoutMasterIdLst>
  <p:sldIdLst>
    <p:sldId id="256" r:id="rId5"/>
    <p:sldId id="559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5" r:id="rId15"/>
    <p:sldId id="306" r:id="rId16"/>
    <p:sldId id="307" r:id="rId17"/>
    <p:sldId id="308" r:id="rId18"/>
    <p:sldId id="301" r:id="rId19"/>
    <p:sldId id="302" r:id="rId20"/>
    <p:sldId id="303" r:id="rId21"/>
    <p:sldId id="304" r:id="rId22"/>
    <p:sldId id="309" r:id="rId23"/>
    <p:sldId id="310" r:id="rId24"/>
    <p:sldId id="311" r:id="rId25"/>
    <p:sldId id="312" r:id="rId26"/>
    <p:sldId id="371" r:id="rId27"/>
    <p:sldId id="313" r:id="rId28"/>
    <p:sldId id="314" r:id="rId29"/>
    <p:sldId id="372" r:id="rId30"/>
    <p:sldId id="316" r:id="rId31"/>
    <p:sldId id="317" r:id="rId32"/>
    <p:sldId id="320" r:id="rId33"/>
    <p:sldId id="318" r:id="rId34"/>
    <p:sldId id="373" r:id="rId35"/>
    <p:sldId id="315" r:id="rId36"/>
    <p:sldId id="321" r:id="rId37"/>
    <p:sldId id="322" r:id="rId38"/>
    <p:sldId id="323" r:id="rId39"/>
    <p:sldId id="324" r:id="rId40"/>
    <p:sldId id="361" r:id="rId41"/>
    <p:sldId id="362" r:id="rId42"/>
    <p:sldId id="420" r:id="rId43"/>
    <p:sldId id="375" r:id="rId44"/>
    <p:sldId id="374" r:id="rId45"/>
    <p:sldId id="32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0" autoAdjust="0"/>
    <p:restoredTop sz="95775"/>
  </p:normalViewPr>
  <p:slideViewPr>
    <p:cSldViewPr snapToGrid="0" snapToObjects="1">
      <p:cViewPr varScale="1">
        <p:scale>
          <a:sx n="105" d="100"/>
          <a:sy n="105" d="100"/>
        </p:scale>
        <p:origin x="120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8FE7A95F-DE8C-5B4E-AB54-1965E62D4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B150749-00D4-D842-A1C5-D2CA53AF3C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7D2F1-45F5-DA4A-97B5-6EBF936550D3}" type="datetimeFigureOut">
              <a:rPr lang="el-GR" smtClean="0"/>
              <a:t>23/11/25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588C899-B580-8148-9F98-0F16776C9C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4321D5-1EA1-C947-B915-0EF19ACFB8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D9416-9938-564A-9285-84178C4A30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10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AD6C5-38AD-D148-B632-B9C9E6782A04}" type="datetimeFigureOut">
              <a:rPr lang="el-GR" smtClean="0"/>
              <a:t>23/11/25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5AFC7-0E80-864F-8379-DADC3FCF1DC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57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>
            <a:extLst>
              <a:ext uri="{FF2B5EF4-FFF2-40B4-BE49-F238E27FC236}">
                <a16:creationId xmlns:a16="http://schemas.microsoft.com/office/drawing/2014/main" id="{A6B504A1-D024-F24B-87FF-D8EA7CE16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>
            <a:extLst>
              <a:ext uri="{FF2B5EF4-FFF2-40B4-BE49-F238E27FC236}">
                <a16:creationId xmlns:a16="http://schemas.microsoft.com/office/drawing/2014/main" id="{25833DD1-FF27-7E43-8F24-EA22515A9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  <p:sp>
        <p:nvSpPr>
          <p:cNvPr id="92164" name="3 - Θέση αριθμού διαφάνειας">
            <a:extLst>
              <a:ext uri="{FF2B5EF4-FFF2-40B4-BE49-F238E27FC236}">
                <a16:creationId xmlns:a16="http://schemas.microsoft.com/office/drawing/2014/main" id="{1E164FBA-7348-E840-A0EF-066CCA45D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87ABDF-07E3-C54D-89FF-B725696E4991}" type="slidenum">
              <a:rPr lang="el-GR" altLang="el-G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8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11/23/25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11698-0190-3742-9191-8A6BA2A82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ΦΩΝΗΤΙΚΗ – ΦΩΝΟΛΟΓΙΑ</a:t>
            </a:r>
            <a:b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altLang="el-G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Μάθημα 6 : </a:t>
            </a:r>
            <a:r>
              <a:rPr lang="el-GR" sz="4500" dirty="0" err="1"/>
              <a:t>Φωνολογια</a:t>
            </a:r>
            <a:r>
              <a:rPr lang="en-US" sz="4500" dirty="0"/>
              <a:t> : SPE, </a:t>
            </a:r>
            <a:r>
              <a:rPr lang="el-GR" sz="4500" dirty="0"/>
              <a:t>Διαφοροποιητικά </a:t>
            </a:r>
            <a:r>
              <a:rPr lang="el-GR" sz="4500" dirty="0" err="1"/>
              <a:t>χαρακτηριστικα</a:t>
            </a:r>
            <a:r>
              <a:rPr lang="el-GR" sz="4500" dirty="0"/>
              <a:t> (</a:t>
            </a:r>
            <a:r>
              <a:rPr lang="el-GR" sz="4500" dirty="0" err="1"/>
              <a:t>δ.χ.</a:t>
            </a:r>
            <a:r>
              <a:rPr lang="el-GR" sz="4500" dirty="0"/>
              <a:t>)- ΦΥΣΙΚΕΣ ΟΜΑΔΕΣ</a:t>
            </a:r>
          </a:p>
        </p:txBody>
      </p:sp>
      <p:pic>
        <p:nvPicPr>
          <p:cNvPr id="4" name="Picture 11" descr="Speech1">
            <a:extLst>
              <a:ext uri="{FF2B5EF4-FFF2-40B4-BE49-F238E27FC236}">
                <a16:creationId xmlns:a16="http://schemas.microsoft.com/office/drawing/2014/main" id="{0279AE1C-5921-CB4B-9157-BFA056397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79" y="4116833"/>
            <a:ext cx="1406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Υπότιτλος 2">
            <a:extLst>
              <a:ext uri="{FF2B5EF4-FFF2-40B4-BE49-F238E27FC236}">
                <a16:creationId xmlns:a16="http://schemas.microsoft.com/office/drawing/2014/main" id="{67B62234-0AF3-F34F-89BD-439FA2CCA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352" y="4542346"/>
            <a:ext cx="7891272" cy="1069848"/>
          </a:xfrm>
        </p:spPr>
        <p:txBody>
          <a:bodyPr/>
          <a:lstStyle/>
          <a:p>
            <a:r>
              <a:rPr lang="el-GR" dirty="0"/>
              <a:t>6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D16A3DE9-C756-074E-9509-B4EB8E808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276" y="5361432"/>
            <a:ext cx="43211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1800" dirty="0">
                <a:solidFill>
                  <a:srgbClr val="000000"/>
                </a:solidFill>
              </a:rPr>
              <a:t>    Δρ. Βασιλική Ζαχαροπούλου</a:t>
            </a:r>
          </a:p>
          <a:p>
            <a:pPr algn="r">
              <a:spcBef>
                <a:spcPct val="50000"/>
              </a:spcBef>
              <a:buClrTx/>
              <a:buSzTx/>
              <a:buNone/>
            </a:pPr>
            <a:r>
              <a:rPr lang="en-US" altLang="el-GR" sz="1800" dirty="0" err="1">
                <a:solidFill>
                  <a:srgbClr val="000000"/>
                </a:solidFill>
              </a:rPr>
              <a:t>v_zacharopoulou@ac.upatras.gr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  <a:buClrTx/>
              <a:buSzTx/>
              <a:buNone/>
            </a:pPr>
            <a:r>
              <a:rPr lang="en-US" altLang="el-GR" sz="1600" i="1" dirty="0">
                <a:solidFill>
                  <a:srgbClr val="4E004E"/>
                </a:solidFill>
              </a:rPr>
              <a:t>(</a:t>
            </a:r>
            <a:r>
              <a:rPr lang="el-GR" altLang="el-GR" sz="1600" i="1" dirty="0">
                <a:solidFill>
                  <a:srgbClr val="4E004E"/>
                </a:solidFill>
              </a:rPr>
              <a:t>Χειμερινό εξάμηνο </a:t>
            </a:r>
            <a:r>
              <a:rPr lang="en-US" altLang="el-GR" sz="1600" i="1" dirty="0">
                <a:solidFill>
                  <a:srgbClr val="4E004E"/>
                </a:solidFill>
              </a:rPr>
              <a:t>20</a:t>
            </a:r>
            <a:r>
              <a:rPr lang="el-GR" altLang="el-GR" sz="1600" i="1" dirty="0">
                <a:solidFill>
                  <a:srgbClr val="4E004E"/>
                </a:solidFill>
              </a:rPr>
              <a:t>25</a:t>
            </a:r>
            <a:r>
              <a:rPr lang="en-US" altLang="el-GR" sz="1600" i="1" dirty="0">
                <a:solidFill>
                  <a:srgbClr val="4E004E"/>
                </a:solidFill>
              </a:rPr>
              <a:t>-2</a:t>
            </a:r>
            <a:r>
              <a:rPr lang="el-GR" altLang="el-GR" sz="1600" i="1" dirty="0">
                <a:solidFill>
                  <a:srgbClr val="4E004E"/>
                </a:solidFill>
              </a:rPr>
              <a:t>6</a:t>
            </a:r>
            <a:r>
              <a:rPr lang="en-US" altLang="el-GR" sz="1600" i="1" dirty="0">
                <a:solidFill>
                  <a:srgbClr val="4E004E"/>
                </a:solidFill>
              </a:rPr>
              <a:t>)</a:t>
            </a:r>
            <a:endParaRPr lang="el-GR" altLang="el-GR" sz="1600" i="1" dirty="0">
              <a:solidFill>
                <a:srgbClr val="4E00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9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[- ηχηρό],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/b/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ηχηρό]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A214768-2452-2F47-AAF5-E4916360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5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4D8E514A-C101-C343-BA88-EF1E7A4B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F5E485B7-AD1B-6C41-B7FF-C523EC57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49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3418176B-369D-564B-99B1-38830CEC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4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[+ εξακολουθητικό],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εξακολουθητικό]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8E381331-2B83-314D-A0DC-246821F47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67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E3885AB0-0E76-5646-898F-7B25FA37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4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7D408D8A-693E-384E-B22A-190FF6449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17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CBC6BA4-B321-B342-8BD4-31131304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16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/kano/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/k/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= 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[πρόσθιο], ενώ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/k/ = [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οπίσθιο]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55F0C47-A213-D048-8942-874FDFDB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5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222513"/>
            <a:ext cx="11986590" cy="53571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Αν λοιπόν οι μονάδες του Φωνολογικού επιπέδου είναι εκείνα τα στοιχεία που διαφοροποιούν σημασίες, τότε, η ελάχιστη φωνολογική μον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άδα δεν είναι το τεμάχιο/φώνημα αλλά το κάθε ένα από τα παραπάνω χαρακτηριστικά που συνθέτουν και δημιουργούν το τεμάχιο/φώνημα, όπως το [±ηχηρό], το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[± εξακολουθητικό] 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λπ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Αυτά τα χαρακτηριστικά, ακριβώς επειδή διαφοροποιούν σημασίες, ονομάζονται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Διαφοροποιητικά Χαρακτηριστικά (Δ.Χ.)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είναι οι ελάχιστες φωνολογικές μονάδες, αλλά δεν μπορούν να σταθούν μόνα τους. Συνυπάρχουν με όλα τα υπόλοιπα που προσδιορίζουν μία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μονάδα.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0005D1-E31F-1948-B9E7-2740A58B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493" y="-3662"/>
            <a:ext cx="1347066" cy="122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1588602"/>
            <a:ext cx="9599579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 πλαίσιο του θεωρητικού προτύπου της: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Γενετικής Μετασχηματιστικής γραμματικής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(1968)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στο έργο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Sound Pattern of English (SPE)</a:t>
            </a: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l-GR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υ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ιοθετούν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τις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κυρίες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απ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όψεις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γι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τη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θεωρί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των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δι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φορο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οιητικών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χ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ρ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κτηριστικών</a:t>
            </a:r>
            <a:r>
              <a:rPr lang="en-US" sz="2500" dirty="0">
                <a:latin typeface="Academy Engraved LET Plain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  <a:ea typeface="Times New Roman" panose="02020603050405020304" pitchFamily="18" charset="0"/>
              </a:rPr>
              <a:t>των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Academy Engraved LET Plain" panose="02000000000000000000" pitchFamily="2" charset="0"/>
              </a:rPr>
              <a:t>Jacobson &amp; Halle </a:t>
            </a:r>
            <a:r>
              <a:rPr lang="el-GR" sz="2500" dirty="0"/>
              <a:t>(</a:t>
            </a:r>
            <a:r>
              <a:rPr lang="en-US" sz="2500" dirty="0">
                <a:latin typeface="Academy Engraved LET Plain" panose="02000000000000000000" pitchFamily="2" charset="0"/>
              </a:rPr>
              <a:t>1956) </a:t>
            </a:r>
            <a:r>
              <a:rPr lang="en-US" sz="2500" dirty="0" err="1">
                <a:latin typeface="Academy Engraved LET Plain" panose="02000000000000000000" pitchFamily="2" charset="0"/>
              </a:rPr>
              <a:t>κάνοντ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όμως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τρο</a:t>
            </a:r>
            <a:r>
              <a:rPr lang="en-US" sz="2500" dirty="0">
                <a:latin typeface="Academy Engraved LET Plain" panose="02000000000000000000" pitchFamily="2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</a:rPr>
              <a:t>ο</a:t>
            </a:r>
            <a:r>
              <a:rPr lang="en-US" sz="2500" dirty="0">
                <a:latin typeface="Academy Engraved LET Plain" panose="02000000000000000000" pitchFamily="2" charset="0"/>
              </a:rPr>
              <a:t>π</a:t>
            </a:r>
            <a:r>
              <a:rPr lang="en-US" sz="2500" dirty="0" err="1">
                <a:latin typeface="Academy Engraved LET Plain" panose="02000000000000000000" pitchFamily="2" charset="0"/>
              </a:rPr>
              <a:t>οιήσεις</a:t>
            </a:r>
            <a:r>
              <a:rPr lang="en-US" sz="2500" dirty="0">
                <a:latin typeface="Academy Engraved LET Plain" panose="02000000000000000000" pitchFamily="2" charset="0"/>
              </a:rPr>
              <a:t> </a:t>
            </a:r>
            <a:r>
              <a:rPr lang="en-US" sz="2500" dirty="0" err="1">
                <a:latin typeface="Academy Engraved LET Plain" panose="02000000000000000000" pitchFamily="2" charset="0"/>
              </a:rPr>
              <a:t>κ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ι</a:t>
            </a:r>
            <a:r>
              <a:rPr lang="en-US" sz="2500" dirty="0">
                <a:latin typeface="Academy Engraved LET Plain" panose="02000000000000000000" pitchFamily="2" charset="0"/>
              </a:rPr>
              <a:t> α</a:t>
            </a:r>
            <a:r>
              <a:rPr lang="en-US" sz="2500" dirty="0" err="1">
                <a:latin typeface="Academy Engraved LET Plain" panose="02000000000000000000" pitchFamily="2" charset="0"/>
              </a:rPr>
              <a:t>ν</a:t>
            </a:r>
            <a:r>
              <a:rPr lang="en-US" sz="2500" dirty="0">
                <a:latin typeface="Academy Engraved LET Plain" panose="02000000000000000000" pitchFamily="2" charset="0"/>
              </a:rPr>
              <a:t>α</a:t>
            </a:r>
            <a:r>
              <a:rPr lang="en-US" sz="2500" dirty="0" err="1">
                <a:latin typeface="Academy Engraved LET Plain" panose="02000000000000000000" pitchFamily="2" charset="0"/>
              </a:rPr>
              <a:t>θεωρήσεις</a:t>
            </a:r>
            <a:r>
              <a:rPr lang="el-GR" sz="2500" dirty="0"/>
              <a:t>.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Κάτω βέλος 4">
            <a:extLst>
              <a:ext uri="{FF2B5EF4-FFF2-40B4-BE49-F238E27FC236}">
                <a16:creationId xmlns:a16="http://schemas.microsoft.com/office/drawing/2014/main" id="{F08A6740-5FD5-C64D-A5C8-959F639D0142}"/>
              </a:ext>
            </a:extLst>
          </p:cNvPr>
          <p:cNvSpPr/>
          <p:nvPr/>
        </p:nvSpPr>
        <p:spPr>
          <a:xfrm>
            <a:off x="4946073" y="2836718"/>
            <a:ext cx="175834" cy="38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άτω βέλος 5">
            <a:extLst>
              <a:ext uri="{FF2B5EF4-FFF2-40B4-BE49-F238E27FC236}">
                <a16:creationId xmlns:a16="http://schemas.microsoft.com/office/drawing/2014/main" id="{9E84E487-D82A-9B44-8497-FB90FCC88222}"/>
              </a:ext>
            </a:extLst>
          </p:cNvPr>
          <p:cNvSpPr/>
          <p:nvPr/>
        </p:nvSpPr>
        <p:spPr>
          <a:xfrm>
            <a:off x="4946072" y="3751118"/>
            <a:ext cx="175835" cy="38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E0DC94C-4AC1-0941-87E4-97378EB1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6" y="2571840"/>
            <a:ext cx="3309505" cy="199554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B89582C-C94A-084C-86F9-1A1C2B3D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812" y="282097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59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66712" cy="53334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φωνολογική μονάδα (φώνημα)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που απαρτίζεται από το σύνολο των Δ.Χ. που την συνθέτουν, ονομάζεται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Δεσμίδα Διαφοροποιητικών Χαρακτηριστικών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άλλο σημαντικό χαρακτηριστικό των Δ.Χ. είναι η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δυαδική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τους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φύση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δηλαδή υπάρχουν ή δεν υπάρχουν. Παράδειγμα, σε ένα τεμάχιο είτε πάλλονται οι φωνητικές χορδές είτε δεν πάλλονται. Αν πάλλονται, τότε είναι [+ ηχηρό], αν δεν πάλλονται τότε είναι [- ηχηρό].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 ένα φωνητικό χαρακτηριστικό είναι ποσοτικά ορισμένο –π.χ. πόσος πολύς ή λίγος αέρας βγαίνει από το στόμα (όπως στην περίπτωση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τριβόμενων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και των προσεγγιστικών)-, τότε αυτό δεν θα μπορεί να είναι Δ.Χ.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726293-652A-3E44-BF73-CDD99261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06" y="1"/>
            <a:ext cx="1433161" cy="13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46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Κωδικοποιούμε τα Δ.Χ. σε τρεις ομάδες: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ομάδα Δ.Χ. που είναι υπεύθυνη για τις μεγάλες κατηγορίες φωνολογικών μονάδων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579271-C98A-5943-BD4A-37BFE5FF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6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28956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3" y="1104304"/>
            <a:ext cx="11340414" cy="48951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Δ.Χ. που προσδιορίζουν τις μεγάλες κατηγορίες φωνολογικών μονάδων: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Συλλαβικό]: 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το τεμάχιο είναι πυρήνας συλλαβής. Οι [+συλλαβικοί] φθόγγοι είναι αποκλειστικά τα φωνήεντα, ενώ τα σύμφωνα και τα ημίφωνα είναι [-συλλαβικοί]. (Δεν υπάρχει συλλαβή που να μην περιλαμβάνει φωνήεν).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Συμφωνικό]: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ο αέρας βρίσκει εμπόδιο στο στόμα. Φθόγγοι [+συμφωνικοί] είναι τα σύμφωνα, ενώ [-συμφωνικοί] είναι τα φωνήεντα και τα ημίφωνα.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Αντηχητικό]: </a:t>
            </a:r>
            <a:r>
              <a:rPr lang="el-G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 υπάρχει μεγάλη αντήχηση  στην κοιλότητα που ενισχύεται ο ήχος. Οι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παράγονται με άνοιγμα της φωνητικής συσκευής, που είναι αρκετά μεγάλο για να επιτρέψει ώστε η πίεση του αέρα στη στοματική κοιλότητα να είναι όμοια προς την εξωτερική κοιλότητα. Οι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φθόγγοι, αντίθετα, προϋποθέτουν εσωτερική πίεση πολύ υψηλότερη της εξωτερικής. Φθόγγοι [+αντηχητικοί] είναι τα φωνήεντα, τα ημίφωνα, τα υγρά και τα ρινικά, όλοι δηλαδή φθόγγοι κατά την άρθρωση των οποίων το ρεύμα του αέρα εξέρχεται ανεμπόδιστό από την στοματική ή την ρινική κοιλότητα. Φθόγγοι [-αντηχητικοί] είναι οι κλειστοί, κατά την άρθρωση των οποίων το ρεύμα του αέρα εμποδίζεται σε διαφορετικό βαθμό και η πίεση επομένως του ίδιου του αέρα είναι πιο υψηλή. 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21408E-0590-E94D-A390-AA8A307E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505" y="116596"/>
            <a:ext cx="1085088" cy="98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6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1ECE6-53FA-3A67-DED0-BFD8B782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1241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F55DDDF9-C954-EE09-3AFC-0C428E858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50553"/>
              </p:ext>
            </p:extLst>
          </p:nvPr>
        </p:nvGraphicFramePr>
        <p:xfrm>
          <a:off x="620033" y="2392680"/>
          <a:ext cx="6680655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26885">
                  <a:extLst>
                    <a:ext uri="{9D8B030D-6E8A-4147-A177-3AD203B41FA5}">
                      <a16:colId xmlns:a16="http://schemas.microsoft.com/office/drawing/2014/main" val="3017930422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1616566710"/>
                    </a:ext>
                  </a:extLst>
                </a:gridCol>
                <a:gridCol w="2226885">
                  <a:extLst>
                    <a:ext uri="{9D8B030D-6E8A-4147-A177-3AD203B41FA5}">
                      <a16:colId xmlns:a16="http://schemas.microsoft.com/office/drawing/2014/main" val="4251692584"/>
                    </a:ext>
                  </a:extLst>
                </a:gridCol>
              </a:tblGrid>
              <a:tr h="491067">
                <a:tc>
                  <a:txBody>
                    <a:bodyPr/>
                    <a:lstStyle/>
                    <a:p>
                      <a:pPr algn="ctr"/>
                      <a:endParaRPr lang="el-G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Συλλαβικό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Συμφωνικό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74000"/>
                  </a:ext>
                </a:extLst>
              </a:tr>
              <a:tr h="513444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Σύμφωνα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173720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Φωνήεντα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385555"/>
                  </a:ext>
                </a:extLst>
              </a:tr>
              <a:tr h="491067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Ημίφωνο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06536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0240D3-55BE-12F3-0F58-7765731362C8}"/>
              </a:ext>
            </a:extLst>
          </p:cNvPr>
          <p:cNvSpPr txBox="1"/>
          <p:nvPr/>
        </p:nvSpPr>
        <p:spPr>
          <a:xfrm>
            <a:off x="3585029" y="5078297"/>
            <a:ext cx="8040914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[+αντηχητικοί]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τα φωνήεντα, τα ημίφωνα και τα υγρά και τα ρινικά σύμφωνα</a:t>
            </a:r>
          </a:p>
          <a:p>
            <a:r>
              <a:rPr lang="el-G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[-αντηχητικοί]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φθόγγοι είναι οι «κλειστοί» φθόγγοι</a:t>
            </a:r>
            <a:endParaRPr lang="el-GR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B5928F-265C-EB43-8647-4221A5FC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4" y="2200102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2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22352"/>
            <a:ext cx="12192000" cy="59213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</a:t>
            </a: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που δηλώνουν Τρόπο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Ηχηρό]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πάλλονται οι φωνητικές χορδές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Ρινικό]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Όταν χρησιμοποιείται η ρινική κοιλότητα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+[m, n,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ɲ</a:t>
            </a:r>
            <a:r>
              <a:rPr lang="el-GR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Πλευρικό]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το κεντρικό μέρος της γλώσσας ακουμπά στο πάνω μέρος 		     του στόματος, και ο αέρας βγαίνει περνώντας από τα πλαϊνά της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+[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l, 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ʎ</a:t>
            </a:r>
            <a:r>
              <a:rPr lang="el-GR" sz="2500" dirty="0">
                <a:effectLst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Βραδέα Άφεση]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οι κλειστοί αρθρωτές δεν απομακρύνονται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ρκετ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ά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  	                 γρήγορα, με αποτέλεσμα να τελειώνει ο ήχος ως προστριβόμενο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+[ts, dz]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Εξακολουθητικό]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δεν δημιουργείται ένα φράγμα στο στόμα που να   	                           	                         μπλοκάρει το πέρασμα του αέρα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f,v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err="1"/>
              <a:t>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ʎ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l, j] 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2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Τραχύ]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αέρας κινείται με τόση φόρα μέσα στο στόμα που δημιουργεί   	         	        μία έντονη περιδίνηση 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[f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v, s, z,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dz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A0603B-1165-574E-A07C-E45561D9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97" y="144545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3" y="1482897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Δ.Χ. που δηλώνουν Τόπο Άρθρωσης: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[±Πρόσθιο]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στο μπροστινό μέρος του στόματος (μέχρι 	             ΚΑΙ τα φατνία)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+[p, b, f, v, t, d,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θ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 ts, dz, m, n, r, l]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</a:t>
            </a:r>
            <a:r>
              <a:rPr lang="el-GR" sz="2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η άκρη της γλώσσας παίζει ενεργό ρόλο στην παραγωγή 	              του ήχου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Οι [+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κορωνιδικοί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ήχοι παράγονται με ύψωση του πρόσθιου τμήματος της γλώσσας (το οποίο λέγεται και κορωνίδα) από την ουδέτερη θέση. Οι [-</a:t>
            </a:r>
            <a:r>
              <a:rPr lang="el-GR" sz="2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κορωνιδικοί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ήχοι παράγονται με την κορωνίδα της γλώσσας σε ουδέτερη θέση. +[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t, d,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s, z, ts, dz, n, r, l]</a:t>
            </a:r>
            <a:r>
              <a:rPr lang="en-US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[±Οπίσθιο]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Όταν ο ήχος παράγεται από την υπερώα και πίσω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+[k, g, x, </a:t>
            </a: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γ,</a:t>
            </a:r>
            <a:r>
              <a:rPr lang="el-G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ŋ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2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D93736-6F10-9C45-8943-27C2CD70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27942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6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3A32B0-3325-BB7E-8801-481F7CCA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03" t="28472" r="20781" b="32361"/>
          <a:stretch/>
        </p:blipFill>
        <p:spPr>
          <a:xfrm>
            <a:off x="0" y="1304925"/>
            <a:ext cx="12143357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6BF26-1C76-654C-996C-74CEA477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08" y="134112"/>
            <a:ext cx="1433579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31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5584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τόπο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υψηλό]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&amp; [u], 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[-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υψηλ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 = [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e], [o]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61FA06-41E5-6742-8E0B-5A45C8C92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66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[-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χαμηλό]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e], [o], 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2D0AE1-0F08-144D-8084-F705450D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64" y="4790461"/>
            <a:ext cx="1603087" cy="14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917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Υψηλό]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Χαμηλό]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Πρ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ό</a:t>
            </a:r>
            <a:r>
              <a:rPr lang="el-G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σθιο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=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&amp; [e]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[ 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πρόσθιο]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[a], [o] &amp; [u]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94AC8A-2250-5F4D-9F22-7E10B7E9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707" y="4706276"/>
            <a:ext cx="1587740" cy="14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1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5313602-3658-6048-B73C-20AE7228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4" y="1421296"/>
            <a:ext cx="3309505" cy="19955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FE2EC6C-953D-0546-B893-B3CCEB49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77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Ως προς τα φωνήεντα: Δ.Χ. που σχετίζονται με τον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l-G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ρόπο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άρθρωσης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[± Στρογγυλό]: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[+ στρογγυλό] = [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o] &amp; [u]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[-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στρογγυλό] = [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], [e] &amp; [a]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C2639BF-88BD-8F46-82B9-CA22BC52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707" y="4755044"/>
            <a:ext cx="1534164" cy="139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672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B2259F58-4AE8-0533-E3F6-38B43CDF4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862026"/>
              </p:ext>
            </p:extLst>
          </p:nvPr>
        </p:nvGraphicFramePr>
        <p:xfrm>
          <a:off x="2376261" y="1587500"/>
          <a:ext cx="7058026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053">
                  <a:extLst>
                    <a:ext uri="{9D8B030D-6E8A-4147-A177-3AD203B41FA5}">
                      <a16:colId xmlns:a16="http://schemas.microsoft.com/office/drawing/2014/main" val="1945601306"/>
                    </a:ext>
                  </a:extLst>
                </a:gridCol>
                <a:gridCol w="1039907">
                  <a:extLst>
                    <a:ext uri="{9D8B030D-6E8A-4147-A177-3AD203B41FA5}">
                      <a16:colId xmlns:a16="http://schemas.microsoft.com/office/drawing/2014/main" val="2131100277"/>
                    </a:ext>
                  </a:extLst>
                </a:gridCol>
                <a:gridCol w="1171099">
                  <a:extLst>
                    <a:ext uri="{9D8B030D-6E8A-4147-A177-3AD203B41FA5}">
                      <a16:colId xmlns:a16="http://schemas.microsoft.com/office/drawing/2014/main" val="1302883742"/>
                    </a:ext>
                  </a:extLst>
                </a:gridCol>
                <a:gridCol w="1098252">
                  <a:extLst>
                    <a:ext uri="{9D8B030D-6E8A-4147-A177-3AD203B41FA5}">
                      <a16:colId xmlns:a16="http://schemas.microsoft.com/office/drawing/2014/main" val="3231575105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536979759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212621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i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</a:t>
                      </a:r>
                      <a:endParaRPr lang="el-G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4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Συλλαβικό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861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Συμφωνικό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6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Αντηχητικό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Υψηλό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71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Χαμηλό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8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Πρόσθιο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520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Οπίσθιο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96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/>
                        <a:t>Στρογγυλό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106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1BD82F-840C-724D-A4D6-5C4EBF58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811" y="4816348"/>
            <a:ext cx="1573788" cy="143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6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l-G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Δώδεκα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 τα 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ύ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μφωνα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έναντι πέντε προσδιορισμών του τόπου και του τρόπου άρθρωσης)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Γιατί να προτιμήσουμε τη χρήση των Δ.Χ. για τον προσδιορισμό των φωνολογικών μονάδων και όχι τον μέχρι τότε τρόπο;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91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4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47302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61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Τρεις ΒΑΣΙΚΕΣ Λειτουργίες των Δ.Χ.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με τη βοήθεια των οποίων κωδικοποιείται καλύτερα το φωνολογικό επίπεδο.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Διαφοροποιητική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Στην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ουσ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α, τα Δ.Χ. είναι που διαφοροποιούν τις σημασίες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Συνθετική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Περιγράφεται πιο σωστά η φύση των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τεμαχιακών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φωνολογικών μονάδων, με χαρακτηριστικά δυαδικής φύσης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Ταξινομική Λειτουργία: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τεμαχιακές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φωνολογικές μονάδες ομαδοποιούνται ξεκάθαρα σε μικρότερες ομάδες, κάτι που μας οδηγεί στην καλύτερη κατανόηση της δομής του φωνολογικού συστήματος</a:t>
            </a:r>
            <a:endParaRPr lang="el-GR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25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1421296"/>
            <a:ext cx="11986590" cy="52379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οποιοδήποτε σύνολο/υποσύνολο ήχων μπορεί να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περιγραφεί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ως ΟΜΑΔΑ, από τα Δ.Χ. στα οποία έχουν ΚΟΙΝΑ ΠΡΟΣΗΜΑ</a:t>
            </a: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οι ήχοι: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k]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έ</a:t>
            </a:r>
            <a:r>
              <a:rPr lang="el-G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χουν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κοινά πρόσημα στα παρακάτω Δ.Χ.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Συλλαβικό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Συμφωνικό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Αντηχητικό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Ρινικό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Πλευρικό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</a:t>
            </a:r>
            <a:r>
              <a:rPr lang="el-G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Βρ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Άφεση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Ηχηρό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Εξακολουθητικό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 Τραχύ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82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8783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9834"/>
            <a:ext cx="12089295" cy="519816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Πότε μία ομάδα ονομάζεται </a:t>
            </a:r>
            <a:r>
              <a:rPr lang="el-G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ΦΥΣΙΚΗ ΟΜΑΔΑ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Όταν δεν υπάρχει ΚΑΝΕΙΣ άλλος ήχος που να έχει τα ίδια πρόσημα στα Δ.Χ. που χαρακτηρίζουν κάποιους ήχους ως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π.χ. σε σχ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έση με το προηγούμενο παράδειγμα, δεν υπάρχει ΚΑΝΕΝΑΣ άλλος 	ήχος  που να έχει τα ίδια πρόσημα στα Δ.Χ. που χαρακτηρίζουν τα [p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t, c,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k] </a:t>
            </a: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ως ομάδα.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Αφού δεν υπάρχει τέτοιος ήχος, η παραπάνω ομάδα είναι ΦΥΣΙΚΗ ΟΜΑΔΑ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11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WordArt 2">
            <a:extLst>
              <a:ext uri="{FF2B5EF4-FFF2-40B4-BE49-F238E27FC236}">
                <a16:creationId xmlns:a16="http://schemas.microsoft.com/office/drawing/2014/main" id="{67D15DB8-9ACB-1041-9633-B2DCB6A653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2539" y="1052514"/>
            <a:ext cx="4175125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l-GR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E004E"/>
                    </a:gs>
                    <a:gs pos="100000">
                      <a:srgbClr val="9900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Ασκήσεις</a:t>
            </a:r>
          </a:p>
        </p:txBody>
      </p:sp>
      <p:pic>
        <p:nvPicPr>
          <p:cNvPr id="91139" name="Picture 3" descr="comfused">
            <a:extLst>
              <a:ext uri="{FF2B5EF4-FFF2-40B4-BE49-F238E27FC236}">
                <a16:creationId xmlns:a16="http://schemas.microsoft.com/office/drawing/2014/main" id="{F0100E2F-D8CF-5145-8BBA-4F81EB76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3213101"/>
            <a:ext cx="1481137" cy="2951163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354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20FCEF-8BB7-7844-A234-8D181A3E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08" y="1545987"/>
            <a:ext cx="3309505" cy="199554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07CD7C0-2381-734C-BE24-B3925558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722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A2DE9-3C06-8383-E4CC-212C9C3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299"/>
            <a:ext cx="10058400" cy="1120358"/>
          </a:xfrm>
        </p:spPr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ΑσκΗσεις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96357B-70F0-2C17-237C-959CD2D6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85371"/>
            <a:ext cx="10058400" cy="597262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είναι τα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διαφοροποιητικά χαρακτηριστικά των συμφωνικών φθόγγων των λέξεων «λιοντάρι», «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γεφυρα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&amp; «σουτζουκάκια».</a:t>
            </a: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8145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A2DE9-3C06-8383-E4CC-212C9C3F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5299"/>
            <a:ext cx="10058400" cy="1120358"/>
          </a:xfrm>
        </p:spPr>
        <p:txBody>
          <a:bodyPr/>
          <a:lstStyle/>
          <a:p>
            <a:pPr algn="ctr"/>
            <a:r>
              <a:rPr kumimoji="0" lang="el-GR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Cambria" panose="02040503050406030204" pitchFamily="18" charset="0"/>
                <a:ea typeface="+mj-ea"/>
                <a:cs typeface="+mj-cs"/>
              </a:rPr>
              <a:t>ΑσκΗσεις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96357B-70F0-2C17-237C-959CD2D6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885371"/>
            <a:ext cx="10058400" cy="5972629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ποια διαφοροποιητικά χαρακτηριστικά διαφοροποιούνται τα παρακάτω ζεύγη ήχων;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±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εξακολουθητικό,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τραχύ</a:t>
            </a:r>
            <a:r>
              <a:rPr lang="el-G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a typeface="Calibri" panose="020F0502020204030204" pitchFamily="34" charset="0"/>
                <a:cs typeface="Times New Roman" panose="02020603050405020304" pitchFamily="18" charset="0"/>
              </a:rPr>
              <a:t>αντηχητικό,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ρινικό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l-GR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Γ)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πλευρικό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Δ) [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[ɲ]     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πρόσθιο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±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E) </a:t>
            </a:r>
            <a:r>
              <a:rPr lang="en-US" sz="1800" b="1" dirty="0">
                <a:ea typeface="Times New Roman" panose="02020603050405020304" pitchFamily="18" charset="0"/>
              </a:rPr>
              <a:t>[f]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a typeface="Times New Roman" panose="02020603050405020304" pitchFamily="18" charset="0"/>
              </a:rPr>
              <a:t> [</a:t>
            </a:r>
            <a:r>
              <a:rPr lang="el-GR" sz="1800" b="1" dirty="0">
                <a:ea typeface="Times New Roman" panose="02020603050405020304" pitchFamily="18" charset="0"/>
              </a:rPr>
              <a:t>θ</a:t>
            </a:r>
            <a:r>
              <a:rPr lang="en-US" sz="1800" b="1" dirty="0">
                <a:ea typeface="Times New Roman" panose="02020603050405020304" pitchFamily="18" charset="0"/>
              </a:rPr>
              <a:t>]</a:t>
            </a:r>
            <a:r>
              <a:rPr lang="el-GR" sz="1800" b="1" dirty="0">
                <a:ea typeface="Times New Roman" panose="02020603050405020304" pitchFamily="18" charset="0"/>
              </a:rPr>
              <a:t>         </a:t>
            </a: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τραχύ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±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κορωνιδικό</a:t>
            </a:r>
            <a:r>
              <a:rPr lang="el-GR" sz="1800" b="1" dirty="0">
                <a:ea typeface="Times New Roman" panose="02020603050405020304" pitchFamily="18" charset="0"/>
              </a:rPr>
              <a:t>            </a:t>
            </a:r>
          </a:p>
          <a:p>
            <a:r>
              <a:rPr lang="el-GR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ΣΤ) 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[m] 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800" b="1" dirty="0">
                <a:effectLst/>
                <a:cs typeface="Times New Roman" panose="02020603050405020304" pitchFamily="18" charset="0"/>
              </a:rPr>
              <a:t> [p]</a:t>
            </a:r>
            <a:endParaRPr lang="el-GR" sz="1800" b="1" dirty="0">
              <a:effectLst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αντηχητικό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ρινικό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</a:t>
            </a:r>
            <a:r>
              <a:rPr lang="el-GR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ηχηρό</a:t>
            </a: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4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63" y="198783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l-GR" sz="4000" dirty="0" err="1"/>
              <a:t>ΑσκΗσεις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0" y="928914"/>
            <a:ext cx="11790333" cy="57303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>
              <a:buFont typeface="+mj-lt"/>
              <a:buAutoNum type="arabicParenR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Clr>
                <a:srgbClr val="9E3611"/>
              </a:buClr>
              <a:buAutoNum type="arabicParenR"/>
              <a:tabLst>
                <a:tab pos="457200" algn="l"/>
              </a:tabLst>
            </a:pPr>
            <a:r>
              <a:rPr lang="el-GR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Οι παρακάτω ομάδες φθόγγων αποτελούν φυσικές ομάδες ή όχι;  Αν ναι, ποια είναι τα διαφοροποιητικά χαρακτηριστικά που τις ορίζουν;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342900" indent="-342900" algn="just">
              <a:buClr>
                <a:srgbClr val="9E3611"/>
              </a:buClr>
              <a:buAutoNum type="arabicParenR"/>
              <a:tabLst>
                <a:tab pos="457200" algn="l"/>
              </a:tabLst>
            </a:pPr>
            <a:endParaRPr lang="el-GR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s, z]	   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f,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v]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	    [s, z,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ts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dz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		</a:t>
            </a:r>
            <a:endParaRPr lang="el-G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t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k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         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f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v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p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b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l-G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l-G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l-G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[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		[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l] 		[k,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x]</a:t>
            </a:r>
            <a:endParaRPr lang="el-G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314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8DC5B7A-7FB4-B644-A5DE-FFFBD424D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527808"/>
            <a:ext cx="3132858" cy="18890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539FE79-E28D-E449-BE6C-29E08475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3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150809-B92E-324C-A2F8-BE4F5514D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4" y="2100735"/>
            <a:ext cx="1198659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Βιβλίο των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Chomsky &amp; Halle</a:t>
            </a: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το 1968.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Έβαλε τις βάσεις της Γενετικής Φωνολογίας.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Άλλαξε τη μεθοδολογία και τα μεθοδολογικά εργαλεία ορισμού των φωνολογικών μονάδων (ορισμός των ΦΜ με αναφορά στα μορφήματα και όχι στα ελάχιστα ζεύγη)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Πρότεινε μια πιο αναλυτική δομή των Φωνολογικών Μονάδων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51DA231-7305-244A-9B31-4DC4A8C1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3" y="1609260"/>
            <a:ext cx="2997776" cy="18075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D8A1D27-4E4B-824C-A43C-095CE608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05E2A9A1-DB54-B94A-BA55-B90210FF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8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A22A025B-E5DF-A94D-BD8E-EFA488F6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6A4364-EF85-5240-B98B-F7C51607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3666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Sound Patterns of English (SPE)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Προηγο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μενες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φωνολογικές θεωρίες: /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p/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/b/</a:t>
                </a: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Ό</a:t>
                </a:r>
                <a:r>
                  <a:rPr lang="el-GR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μως</a:t>
                </a:r>
                <a:r>
                  <a:rPr lang="el-GR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τι ακριβώς προκαλεί τη διαφορά της σημασίας; Πώς ακριβώς διαφοροποιο</a:t>
                </a:r>
                <a:r>
                  <a:rPr lang="el-GR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ύνται οι δύο παραπάνω φωνολογικές μονάδες;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l-GR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02150809-B92E-324C-A2F8-BE4F5514D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514" y="2100735"/>
                <a:ext cx="11986590" cy="4050792"/>
              </a:xfrm>
              <a:blipFill>
                <a:blip r:embed="rId2"/>
                <a:stretch>
                  <a:fillRect l="-1059" t="-1563" r="-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170BF783-328B-F248-AA16-E64758F6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248" y="4790460"/>
            <a:ext cx="1883503" cy="171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11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8AC9B98-69F4-0F43-85CD-511039E83B72}">
  <we:reference id="4b785c87-866c-4bad-85d8-5d1ae467ac9a" version="3.12.0.0" store="EXCatalog" storeType="EXCatalog"/>
  <we:alternateReferences>
    <we:reference id="WA104381909" version="3.12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99059a3-63fa-4275-9534-fac592fc8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D7051DBE53D6141A9DC6BAF74CD61AF" ma:contentTypeVersion="15" ma:contentTypeDescription="Δημιουργία νέου εγγράφου" ma:contentTypeScope="" ma:versionID="b10a189e0706a5fa48edeb23e7bac65c">
  <xsd:schema xmlns:xsd="http://www.w3.org/2001/XMLSchema" xmlns:xs="http://www.w3.org/2001/XMLSchema" xmlns:p="http://schemas.microsoft.com/office/2006/metadata/properties" xmlns:ns3="999059a3-63fa-4275-9534-fac592fc8e9a" targetNamespace="http://schemas.microsoft.com/office/2006/metadata/properties" ma:root="true" ma:fieldsID="b5332409b2b377517880dda8cc015931" ns3:_="">
    <xsd:import namespace="999059a3-63fa-4275-9534-fac592fc8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059a3-63fa-4275-9534-fac592fc8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3BEF3-B813-42C3-B825-25C7A70B35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AD3D8-22FF-49FD-A6C2-4479B1EB43C6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999059a3-63fa-4275-9534-fac592fc8e9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9D20ABD-E106-42F5-A97B-F0958D14BC4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99059a3-63fa-4275-9534-fac592fc8e9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Ξυλογραφία</Template>
  <TotalTime>10677</TotalTime>
  <Words>2584</Words>
  <Application>Microsoft Macintosh PowerPoint</Application>
  <PresentationFormat>Ευρεία οθόνη</PresentationFormat>
  <Paragraphs>319</Paragraphs>
  <Slides>42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55" baseType="lpstr">
      <vt:lpstr>Academy Engraved LET Plain</vt:lpstr>
      <vt:lpstr>Arial</vt:lpstr>
      <vt:lpstr>Calibri</vt:lpstr>
      <vt:lpstr>Cambria</vt:lpstr>
      <vt:lpstr>Cambria Math</vt:lpstr>
      <vt:lpstr>Comic Sans MS</vt:lpstr>
      <vt:lpstr>Rockwell</vt:lpstr>
      <vt:lpstr>Rockwell Condensed</vt:lpstr>
      <vt:lpstr>Rockwell Extra Bold</vt:lpstr>
      <vt:lpstr>Symbol</vt:lpstr>
      <vt:lpstr>Times New Roman</vt:lpstr>
      <vt:lpstr>Wingdings</vt:lpstr>
      <vt:lpstr>Ξυλογραφία</vt:lpstr>
      <vt:lpstr>ΦΩΝΗΤΙΚΗ – ΦΩΝΟΛΟΓΙΑ Μάθημα 6 : Φωνολογια : SPE, Διαφοροποιητικά χαρακτηριστικα (δ.χ.)- ΦΥΣΙΚΕΣ ΟΜΑΔΕΣ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Παρουσίαση του PowerPoint</vt:lpstr>
      <vt:lpstr>Sound Patterns of English (SPE)</vt:lpstr>
      <vt:lpstr>Sound Patterns of English (SPE)</vt:lpstr>
      <vt:lpstr>Sound Patterns of English (SPE)</vt:lpstr>
      <vt:lpstr>Sound Patterns of English (SPE)</vt:lpstr>
      <vt:lpstr>Παρουσίαση του PowerPoint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Sound Patterns of English (SPE)</vt:lpstr>
      <vt:lpstr>Παρουσίαση του PowerPoint</vt:lpstr>
      <vt:lpstr>ΑσκΗσεις</vt:lpstr>
      <vt:lpstr>ΑσκΗσεις</vt:lpstr>
      <vt:lpstr>ΑσκΗσεις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Φωνητική - Φωνολογια</dc:title>
  <dc:creator>Παπαζαχαρίου Δημήτρης</dc:creator>
  <cp:lastModifiedBy>ΒΑΣΙΛΙΚΗ ΖΑΧΑΡΟΠΟΥΛΟΥ</cp:lastModifiedBy>
  <cp:revision>295</cp:revision>
  <cp:lastPrinted>2025-11-08T20:41:56Z</cp:lastPrinted>
  <dcterms:created xsi:type="dcterms:W3CDTF">2021-11-18T06:34:58Z</dcterms:created>
  <dcterms:modified xsi:type="dcterms:W3CDTF">2025-11-23T08:40:50Z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0x0101007D7051DBE53D6141A9DC6BAF74CD61AF</vt:lpwstr>
  </property>
</Properties>
</file>