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</p:sldMasterIdLst>
  <p:handoutMasterIdLst>
    <p:handoutMasterId r:id="rId45"/>
  </p:handoutMasterIdLst>
  <p:sldIdLst>
    <p:sldId id="256" r:id="rId5"/>
    <p:sldId id="367" r:id="rId6"/>
    <p:sldId id="368" r:id="rId7"/>
    <p:sldId id="554" r:id="rId8"/>
    <p:sldId id="555" r:id="rId9"/>
    <p:sldId id="556" r:id="rId10"/>
    <p:sldId id="557" r:id="rId11"/>
    <p:sldId id="558" r:id="rId12"/>
    <p:sldId id="559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5" r:id="rId22"/>
    <p:sldId id="306" r:id="rId23"/>
    <p:sldId id="307" r:id="rId24"/>
    <p:sldId id="308" r:id="rId25"/>
    <p:sldId id="301" r:id="rId26"/>
    <p:sldId id="302" r:id="rId27"/>
    <p:sldId id="303" r:id="rId28"/>
    <p:sldId id="304" r:id="rId29"/>
    <p:sldId id="309" r:id="rId30"/>
    <p:sldId id="310" r:id="rId31"/>
    <p:sldId id="311" r:id="rId32"/>
    <p:sldId id="312" r:id="rId33"/>
    <p:sldId id="371" r:id="rId34"/>
    <p:sldId id="313" r:id="rId35"/>
    <p:sldId id="314" r:id="rId36"/>
    <p:sldId id="372" r:id="rId37"/>
    <p:sldId id="316" r:id="rId38"/>
    <p:sldId id="317" r:id="rId39"/>
    <p:sldId id="320" r:id="rId40"/>
    <p:sldId id="318" r:id="rId41"/>
    <p:sldId id="373" r:id="rId42"/>
    <p:sldId id="375" r:id="rId43"/>
    <p:sldId id="374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40" autoAdjust="0"/>
    <p:restoredTop sz="95775"/>
  </p:normalViewPr>
  <p:slideViewPr>
    <p:cSldViewPr snapToGrid="0" snapToObjects="1">
      <p:cViewPr varScale="1">
        <p:scale>
          <a:sx n="105" d="100"/>
          <a:sy n="105" d="100"/>
        </p:scale>
        <p:origin x="120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8FE7A95F-DE8C-5B4E-AB54-1965E62D48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B150749-00D4-D842-A1C5-D2CA53AF3C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7D2F1-45F5-DA4A-97B5-6EBF936550D3}" type="datetimeFigureOut">
              <a:rPr lang="el-GR" smtClean="0"/>
              <a:t>15/11/25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588C899-B580-8148-9F98-0F16776C9C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94321D5-1EA1-C947-B915-0EF19ACFB8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D9416-9938-564A-9285-84178C4A30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103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11/15/25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211698-0190-3742-9191-8A6BA2A82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altLang="el-GR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ΦΩΝΗΤΙΚΗ – ΦΩΝΟΛΟΓΙΑ</a:t>
            </a:r>
            <a:br>
              <a:rPr lang="el-GR" altLang="el-GR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Μάθημα 5 : </a:t>
            </a:r>
            <a:r>
              <a:rPr lang="el-GR" sz="4500" dirty="0" err="1"/>
              <a:t>Φωνολογια</a:t>
            </a:r>
            <a:r>
              <a:rPr lang="en-US" sz="4500" dirty="0"/>
              <a:t> : SPE, </a:t>
            </a:r>
            <a:r>
              <a:rPr lang="el-GR" sz="4500" dirty="0"/>
              <a:t>Διαφοροποιητικά </a:t>
            </a:r>
            <a:r>
              <a:rPr lang="el-GR" sz="4500" dirty="0" err="1"/>
              <a:t>χαρακτηριστικα</a:t>
            </a:r>
            <a:r>
              <a:rPr lang="el-GR" sz="4500" dirty="0"/>
              <a:t> (</a:t>
            </a:r>
            <a:r>
              <a:rPr lang="el-GR" sz="4500" dirty="0" err="1"/>
              <a:t>δ.χ.</a:t>
            </a:r>
            <a:r>
              <a:rPr lang="el-GR" sz="4500" dirty="0"/>
              <a:t>)</a:t>
            </a:r>
          </a:p>
        </p:txBody>
      </p:sp>
      <p:pic>
        <p:nvPicPr>
          <p:cNvPr id="4" name="Picture 11" descr="Speech1">
            <a:extLst>
              <a:ext uri="{FF2B5EF4-FFF2-40B4-BE49-F238E27FC236}">
                <a16:creationId xmlns:a16="http://schemas.microsoft.com/office/drawing/2014/main" id="{0279AE1C-5921-CB4B-9157-BFA0563974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79" y="4116833"/>
            <a:ext cx="14065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67B62234-0AF3-F34F-89BD-439FA2CCA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352" y="4542346"/>
            <a:ext cx="7891272" cy="1069848"/>
          </a:xfrm>
        </p:spPr>
        <p:txBody>
          <a:bodyPr/>
          <a:lstStyle/>
          <a:p>
            <a:r>
              <a:rPr lang="el-GR" dirty="0"/>
              <a:t>5</a:t>
            </a:r>
            <a:r>
              <a:rPr lang="el-GR" baseline="30000" dirty="0"/>
              <a:t>η</a:t>
            </a:r>
            <a:r>
              <a:rPr lang="el-GR" dirty="0"/>
              <a:t> Διάλεξη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D16A3DE9-C756-074E-9509-B4EB8E808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276" y="5361432"/>
            <a:ext cx="43211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dirty="0">
                <a:solidFill>
                  <a:srgbClr val="000000"/>
                </a:solidFill>
              </a:rPr>
              <a:t>    Δρ. Βασιλική Ζαχαροπούλου</a:t>
            </a:r>
          </a:p>
          <a:p>
            <a:pPr algn="r">
              <a:spcBef>
                <a:spcPct val="50000"/>
              </a:spcBef>
              <a:buClrTx/>
              <a:buSzTx/>
              <a:buNone/>
            </a:pPr>
            <a:r>
              <a:rPr lang="en-US" altLang="el-GR" sz="1800" dirty="0" err="1">
                <a:solidFill>
                  <a:srgbClr val="000000"/>
                </a:solidFill>
              </a:rPr>
              <a:t>v_zacharopoulou@ac.upatras.gr</a:t>
            </a:r>
            <a:endParaRPr lang="el-GR" altLang="el-GR" sz="1800" dirty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  <a:buClrTx/>
              <a:buSzTx/>
              <a:buNone/>
            </a:pPr>
            <a:r>
              <a:rPr lang="en-US" altLang="el-GR" sz="1600" i="1" dirty="0">
                <a:solidFill>
                  <a:srgbClr val="4E004E"/>
                </a:solidFill>
              </a:rPr>
              <a:t>(</a:t>
            </a:r>
            <a:r>
              <a:rPr lang="el-GR" altLang="el-GR" sz="1600" i="1" dirty="0">
                <a:solidFill>
                  <a:srgbClr val="4E004E"/>
                </a:solidFill>
              </a:rPr>
              <a:t>Χειμερινό εξάμηνο </a:t>
            </a:r>
            <a:r>
              <a:rPr lang="en-US" altLang="el-GR" sz="1600" i="1" dirty="0">
                <a:solidFill>
                  <a:srgbClr val="4E004E"/>
                </a:solidFill>
              </a:rPr>
              <a:t>20</a:t>
            </a:r>
            <a:r>
              <a:rPr lang="el-GR" altLang="el-GR" sz="1600" i="1" dirty="0">
                <a:solidFill>
                  <a:srgbClr val="4E004E"/>
                </a:solidFill>
              </a:rPr>
              <a:t>25</a:t>
            </a:r>
            <a:r>
              <a:rPr lang="en-US" altLang="el-GR" sz="1600" i="1" dirty="0">
                <a:solidFill>
                  <a:srgbClr val="4E004E"/>
                </a:solidFill>
              </a:rPr>
              <a:t>-2</a:t>
            </a:r>
            <a:r>
              <a:rPr lang="el-GR" altLang="el-GR" sz="1600" i="1" dirty="0">
                <a:solidFill>
                  <a:srgbClr val="4E004E"/>
                </a:solidFill>
              </a:rPr>
              <a:t>6</a:t>
            </a:r>
            <a:r>
              <a:rPr lang="en-US" altLang="el-GR" sz="1600" i="1" dirty="0">
                <a:solidFill>
                  <a:srgbClr val="4E004E"/>
                </a:solidFill>
              </a:rPr>
              <a:t>)</a:t>
            </a:r>
            <a:endParaRPr lang="el-GR" altLang="el-GR" sz="1600" i="1" dirty="0">
              <a:solidFill>
                <a:srgbClr val="4E00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9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5313602-3658-6048-B73C-20AE7228E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44" y="1421296"/>
            <a:ext cx="3309505" cy="199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7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Έβαλε τις βάσεις της Γενετικής Φωνολογίας.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B20FCEF-8BB7-7844-A234-8D181A3EB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08" y="1545987"/>
            <a:ext cx="3309505" cy="199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2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Έβαλε τις βάσεις της Γενετικής Φωνολογίας.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Άλλαξε τη μεθοδολογία και τα μεθοδολογικά εργαλεία ορισμού των φωνολογικών μονάδων (ορισμός των ΦΜ με αναφορά στα μορφήματα και όχι στα ελάχιστα ζεύγη)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8DC5B7A-7FB4-B644-A5DE-FFFBD424D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1" y="1527808"/>
            <a:ext cx="3132858" cy="188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3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Έβαλε τις βάσεις της Γενετικής Φωνολογίας.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Άλλαξε τη μεθοδολογία και τα μεθοδολογικά εργαλεία ορισμού των φωνολογικών μονάδων (ορισμός των ΦΜ με αναφορά στα μορφήματα και όχι στα ελάχιστα ζεύγη)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Πρότεινε μια πιο αναλυτική δομή των Φωνολογικών Μονάδων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51DA231-7305-244A-9B31-4DC4A8C14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73" y="1609260"/>
            <a:ext cx="2997776" cy="18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6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48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/b/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30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/b/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211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/b/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= 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[- ηχηρό], ενώ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/b/ = [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ηχηρό]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75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865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49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2AB92-198C-7C12-8CB4-31B2AD0C5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79F3BA-9860-AB3D-9FC6-24951BB6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err="1"/>
              <a:t>Μεθοδοι</a:t>
            </a:r>
            <a:r>
              <a:rPr lang="el-GR" sz="4000" dirty="0"/>
              <a:t> </a:t>
            </a:r>
            <a:r>
              <a:rPr lang="el-GR" sz="4000" dirty="0" err="1"/>
              <a:t>προσδιορισμου</a:t>
            </a:r>
            <a:r>
              <a:rPr lang="el-GR" sz="4000" dirty="0"/>
              <a:t> </a:t>
            </a:r>
            <a:r>
              <a:rPr lang="el-GR" sz="4000" dirty="0" err="1"/>
              <a:t>φωνολογικων</a:t>
            </a:r>
            <a:r>
              <a:rPr lang="el-GR" sz="4000" dirty="0"/>
              <a:t> </a:t>
            </a:r>
            <a:r>
              <a:rPr lang="el-GR" sz="4000" dirty="0" err="1"/>
              <a:t>μοναδων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04FD2F8-6C99-64D5-B159-F1DE315E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419" y="2093681"/>
            <a:ext cx="10279704" cy="4050792"/>
          </a:xfrm>
        </p:spPr>
        <p:txBody>
          <a:bodyPr>
            <a:normAutofit/>
          </a:bodyPr>
          <a:lstStyle/>
          <a:p>
            <a:pPr marL="822960" lvl="3" indent="0">
              <a:buNone/>
            </a:pPr>
            <a:r>
              <a:rPr lang="el-GR" sz="2800" b="0" i="1" dirty="0">
                <a:solidFill>
                  <a:srgbClr val="333333"/>
                </a:solidFill>
                <a:effectLst/>
              </a:rPr>
              <a:t>εισάγω, εισβάλλω, εισέρχομαι, εισορμώ, εισρέω, εισχωρώ, εισδοχή, είσοδος, εισπνοή, εισηγητής, εισφορά</a:t>
            </a:r>
            <a:endParaRPr lang="el-GR" sz="2400" dirty="0">
              <a:effectLst/>
              <a:ea typeface="Times New Roman" panose="02020603050405020304" pitchFamily="18" charset="0"/>
            </a:endParaRPr>
          </a:p>
          <a:p>
            <a:pPr lvl="3"/>
            <a:endParaRPr lang="el-G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3"/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Αποδώστε τις φωνητικές πραγματώσεις των παραπάνω λέξεων.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3"/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Ποιο είναι το τελευταίο υποκείμενο τεμάχιο του προθήματος των παραπάνω λέξεων και με ποια κριτήρια καταλήξατε να το ορίσετε;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C72ADE-D0CB-984A-B937-5300C2DA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35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847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= 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[+ εξακολουθητικό], ενώ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/k/ = [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εξακολουθητικό]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267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947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179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164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= 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[πρόσθιο], ενώ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/k/ = [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οπίσθιο]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151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222513"/>
            <a:ext cx="11986590" cy="53571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Αν λοιπόν οι μονάδες του Φωνολογικού επιπέδου είναι εκείνα τα στοιχεία που διαφοροποιούν σημασίες, τότε, η ελάχιστη φωνολογική μον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άδα δεν είναι το τεμάχιο/φώνημα αλλά το κάθε ένα από τα παραπάνω χαρακτηριστικά που συνθέτουν και δημιουργούν το τεμάχιο/φώνημα, όπως το [±ηχηρό], το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[± εξακολουθητικό] 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λπ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Αυτά τα χαρακτηριστικά, ακριβώς επειδή διαφοροποιούν σημασίες, ονομάζονται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Διαφοροποιητικά Χαρακτηριστικά (Δ.Χ.)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Δ.Χ. είναι οι ελάχιστες φωνολογικές μονάδες, αλλά δεν μπορούν να σταθούν μόνα τους. Συνυπάρχουν με όλα τα υπόλοιπα που προσδιορίζουν μία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 μονάδα. 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6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66712" cy="53334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 μονάδα (φώνημα)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που απαρτίζεται από το σύνολο των Δ.Χ. που την συνθέτουν, ονομάζεται 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Δεσμίδα Διαφοροποιητικών Χαρακτηριστικών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Ένα άλλο σημαντικό χαρακτηριστικό των Δ.Χ. είναι η 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δυαδική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τους 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φύση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δηλαδή υπάρχουν ή δεν υπάρχουν. Παράδειγμα, σε ένα τεμάχιο είτε πάλλονται οι φωνητικές χορδές είτε δεν πάλλονται. Αν πάλλονται, τότε είναι [+ ηχηρό], αν δεν πάλλονται τότε είναι [- ηχηρό].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Αν ένα φωνητικό χαρακτηριστικό είναι ποσοτικά ορισμένο –π.χ. πόσος πολύς ή λίγος αέρας βγαίνει από το στόμα (όπως στην περίπτωση των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τριβόμενων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και των προσεγγιστικών)-, τότε αυτό δεν θα μπορεί να είναι Δ.Χ.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61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Κωδικοποιούμε τα Δ.Χ. σε τρεις ομάδες: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ομάδα Δ.Χ. που είναι υπεύθυνη για τις μεγάλες κατηγορίες φωνολογικών μονάδων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που δηλώνουν Τρόπο άρθρωσης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Δ.Χ. που δηλώνουν Τόπο άρθρωσης</a:t>
            </a:r>
          </a:p>
        </p:txBody>
      </p:sp>
    </p:spTree>
    <p:extLst>
      <p:ext uri="{BB962C8B-B14F-4D97-AF65-F5344CB8AC3E}">
        <p14:creationId xmlns:p14="http://schemas.microsoft.com/office/powerpoint/2010/main" val="304669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289560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3" y="1104304"/>
            <a:ext cx="11340414" cy="48951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Δ.Χ. που προσδιορίζουν τις μεγάλες κατηγορίες φωνολογικών μονάδων: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Συλλαβικό]:  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Όταν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 τεμάχιο είναι πυρήνας συλλαβής. Οι [+συλλαβικοί] φθόγγοι είναι αποκλειστικά τα φωνήεντα, ενώ τα σύμφωνα και τα ημίφωνα είναι [-συλλαβικοί]. (Δεν υπάρχει συλλαβή που να μην περιλαμβάνει φωνήεν).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Συμφωνικό]: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Όταν ο αέρας βρίσκει εμπόδιο στο στόμα. Φθόγγοι [+συμφωνικοί] είναι τα σύμφωνα, ενώ [-συμφωνικοί] είναι τα φωνήεντα και τα ημίφωνα. 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Αντηχητικό]: 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Ότα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υπάρχει μεγάλη αντήχηση  στην κοιλότητα που ενισχύεται ο ήχος. Οι </a:t>
            </a:r>
            <a:r>
              <a:rPr lang="el-G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[+αντηχητικοί]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φθόγγοι παράγονται με άνοιγμα της φωνητικής συσκευής, που είναι αρκετά μεγάλο για να επιτρέψει ώστε η πίεση του αέρα στη στοματική κοιλότητα να είναι όμοια προς την εξωτερική κοιλότητα. Οι </a:t>
            </a:r>
            <a:r>
              <a:rPr lang="el-G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[-αντηχητικοί]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φθόγγοι, αντίθετα, προϋποθέτουν εσωτερική πίεση πολύ υψηλότερη της εξωτερικής. Φθόγγοι [+αντηχητικοί] είναι τα φωνήεντα, τα ημίφωνα, τα υγρά και τα ρινικά, όλοι δηλαδή φθόγγοι κατά την άρθρωση των οποίων το ρεύμα του αέρα εξέρχεται ανεμπόδιστό από την στοματική ή την ρινική κοιλότητα. Φθόγγοι [-αντηχητικοί] είναι οι κλειστοί, κατά την άρθρωση των οποίων το ρεύμα του αέρα εμποδίζεται σε διαφορετικό βαθμό και η πίεση επομένως του ίδιου του αέρα είναι πιο υψηλή. 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D96916-8B5C-39A5-2D72-D0EBA7A3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l-GR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Μεθοδοι</a:t>
            </a:r>
            <a:r>
              <a:rPr kumimoji="0" lang="el-GR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προσδιορισμου</a:t>
            </a:r>
            <a:r>
              <a:rPr kumimoji="0" lang="el-GR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φωνολογικων</a:t>
            </a:r>
            <a:r>
              <a:rPr kumimoji="0" lang="el-GR" sz="40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μοναδων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40492B-9780-CAD2-EBBA-59F7A6EEA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εισάγω, εισβάλλω, εισέρχομαι, εισορμώ, εισρέω, εισχωρώ, εισδοχή, είσοδος, εισπνοή, εισηγητής, εισφορά</a:t>
            </a:r>
            <a:endParaRPr lang="en-US" sz="280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l-GR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i'saɣo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iz’valo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i’serxome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isor’mo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iz’reo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isxo’ro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izðo’çi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‘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isoðos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ispno’i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isiʝi’tis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isfo’ra</a:t>
            </a:r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l-G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6445CF-7ABE-ED45-877E-5C9BB6D7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968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D1ECE6-53FA-3A67-DED0-BFD8B782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2416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F55DDDF9-C954-EE09-3AFC-0C428E858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950553"/>
              </p:ext>
            </p:extLst>
          </p:nvPr>
        </p:nvGraphicFramePr>
        <p:xfrm>
          <a:off x="620033" y="2392680"/>
          <a:ext cx="6680655" cy="2072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26885">
                  <a:extLst>
                    <a:ext uri="{9D8B030D-6E8A-4147-A177-3AD203B41FA5}">
                      <a16:colId xmlns:a16="http://schemas.microsoft.com/office/drawing/2014/main" val="3017930422"/>
                    </a:ext>
                  </a:extLst>
                </a:gridCol>
                <a:gridCol w="2226885">
                  <a:extLst>
                    <a:ext uri="{9D8B030D-6E8A-4147-A177-3AD203B41FA5}">
                      <a16:colId xmlns:a16="http://schemas.microsoft.com/office/drawing/2014/main" val="1616566710"/>
                    </a:ext>
                  </a:extLst>
                </a:gridCol>
                <a:gridCol w="2226885">
                  <a:extLst>
                    <a:ext uri="{9D8B030D-6E8A-4147-A177-3AD203B41FA5}">
                      <a16:colId xmlns:a16="http://schemas.microsoft.com/office/drawing/2014/main" val="4251692584"/>
                    </a:ext>
                  </a:extLst>
                </a:gridCol>
              </a:tblGrid>
              <a:tr h="491067"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Συλλαβικό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Συμφωνικό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774000"/>
                  </a:ext>
                </a:extLst>
              </a:tr>
              <a:tr h="513444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Σύμφωνα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 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173720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Φωνήεντα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385555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Ημίφωνο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00653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0240D3-55BE-12F3-0F58-7765731362C8}"/>
              </a:ext>
            </a:extLst>
          </p:cNvPr>
          <p:cNvSpPr txBox="1"/>
          <p:nvPr/>
        </p:nvSpPr>
        <p:spPr>
          <a:xfrm>
            <a:off x="3585029" y="5078297"/>
            <a:ext cx="804091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[+αντηχητικοί]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φθόγγοι είναι τα φωνήεντα, τα ημίφωνα και τα υγρά και τα ρινικά σύμφωνα</a:t>
            </a:r>
          </a:p>
          <a:p>
            <a:r>
              <a:rPr lang="el-G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[-αντηχητικοί]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φθόγγοι είναι οι «κλειστοί» φθόγγοι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64124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22352"/>
            <a:ext cx="12192000" cy="59213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Δ.Χ.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που δηλώνουν Τρόπο άρθρωσης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Ηχηρό]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πάλλονται οι φωνητικές χορδές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Ρινικό] 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 Όταν χρησιμοποιείται η ρινική κοιλότητα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+[m, n, </a:t>
            </a:r>
            <a:r>
              <a:rPr lang="el-GR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ɲ</a:t>
            </a:r>
            <a:r>
              <a:rPr lang="el-GR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ŋ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Πλευρικό]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το κεντρικό μέρος της γλώσσας ακουμπά στο πάνω μέρος 		     του στόματος, και ο αέρας βγαίνει περνώντας από τα πλαϊνά της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+[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l, </a:t>
            </a:r>
            <a:r>
              <a:rPr lang="el-GR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ʎ</a:t>
            </a:r>
            <a:r>
              <a:rPr lang="el-GR" sz="2500" dirty="0">
                <a:effectLst/>
              </a:rPr>
              <a:t> 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Βραδέα Άφεση]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οι κλειστοί αρθρωτές δεν απομακρύνονται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ρκετ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  	                 γρήγορα, με αποτέλεσμα να τελειώνει ο ήχος ως προστριβόμενο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+[ts, dz]</a:t>
            </a: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Εξακολουθητικό]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δεν δημιουργείται ένα φράγμα στο στόμα που να   	                           	                         μπλοκάρει το πέρασμα του αέρα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f,v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θ,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s, z,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/>
              <a:t>ʝ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x, 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r,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ʎ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l, j] 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Τραχύ]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ο αέρας κινείται με τόση φόρα μέσα στο στόμα που δημιουργεί   	         	        μία έντονη περιδίνηση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[f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v, s, z,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ts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dz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1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3" y="1482897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Δ.Χ. που δηλώνουν Τόπο Άρθρωσης: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[±Πρόσθιο] </a:t>
            </a:r>
            <a:r>
              <a:rPr lang="el-G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Όταν ο ήχος παράγεται στο μπροστινό μέρος του στόματος (μέχρι 	             ΚΑΙ τα φατνία)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+[p, b, f, v, t, d,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θ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s, z, ts, dz, m, n, r, l] </a:t>
            </a:r>
            <a:endParaRPr lang="el-GR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</a:t>
            </a:r>
            <a:r>
              <a:rPr lang="el-GR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l-G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Όταν η άκρη της γλώσσας παίζει ενεργό ρόλο στην παραγωγή 	              του ήχου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Οι [+</a:t>
            </a:r>
            <a:r>
              <a:rPr lang="el-GR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κορωνιδικοί</a:t>
            </a:r>
            <a:r>
              <a:rPr lang="el-G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ήχοι παράγονται με ύψωση του πρόσθιου τμήματος της γλώσσας (το οποίο λέγεται και κορωνίδα) από την ουδέτερη θέση. Οι [-</a:t>
            </a:r>
            <a:r>
              <a:rPr lang="el-GR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κορωνιδικοί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ήχοι παράγονται με την κορωνίδα της γλώσσας σε ουδέτερη θέση. +[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t, d,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s, z, ts, dz, n, r, l]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[±Οπίσθιο] </a:t>
            </a:r>
            <a:r>
              <a:rPr lang="el-G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Όταν ο ήχος παράγεται από την υπερώα και πίσω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+[k, g, x, </a:t>
            </a:r>
            <a:r>
              <a:rPr lang="el-G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γ,</a:t>
            </a:r>
            <a:r>
              <a:rPr lang="el-GR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ŋ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0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F33A32B0-3325-BB7E-8801-481F7CCAB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03" t="28472" r="20781" b="32361"/>
          <a:stretch/>
        </p:blipFill>
        <p:spPr>
          <a:xfrm>
            <a:off x="0" y="1304925"/>
            <a:ext cx="1214335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31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5584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 Δ.Χ. που σχετίζονται με τον τόπο άρθρωσης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Υψηλό]: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[+ υψηλό] =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&amp; [u], 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[-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υψηλ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= [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e], [o] &amp; [a]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66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 Δ.Χ. που σχετίζονται με τον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l-G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όπο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άρθρωσης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Υψηλό]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Χαμηλό]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[+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χαμηλό] =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[-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χαμηλό] =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e], [o], [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&amp; [u]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17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Υψηλό]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Χαμηλό]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Πρ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σθιο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[+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πρόσθιο] =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&amp; [e]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[ -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πρόσθιο]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[a], [o] &amp; [u]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19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 Δ.Χ. που σχετίζονται με τον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l-G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ρόπο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άρθρωσης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Στρογγυλό]: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[+ στρογγυλό] =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o] &amp; [u]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[-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στρογγυλό] =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[e] &amp; [a]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72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B2259F58-4AE8-0533-E3F6-38B43CDF4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862026"/>
              </p:ext>
            </p:extLst>
          </p:nvPr>
        </p:nvGraphicFramePr>
        <p:xfrm>
          <a:off x="2376261" y="1587500"/>
          <a:ext cx="7058026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053">
                  <a:extLst>
                    <a:ext uri="{9D8B030D-6E8A-4147-A177-3AD203B41FA5}">
                      <a16:colId xmlns:a16="http://schemas.microsoft.com/office/drawing/2014/main" val="1945601306"/>
                    </a:ext>
                  </a:extLst>
                </a:gridCol>
                <a:gridCol w="1039907">
                  <a:extLst>
                    <a:ext uri="{9D8B030D-6E8A-4147-A177-3AD203B41FA5}">
                      <a16:colId xmlns:a16="http://schemas.microsoft.com/office/drawing/2014/main" val="2131100277"/>
                    </a:ext>
                  </a:extLst>
                </a:gridCol>
                <a:gridCol w="1171099">
                  <a:extLst>
                    <a:ext uri="{9D8B030D-6E8A-4147-A177-3AD203B41FA5}">
                      <a16:colId xmlns:a16="http://schemas.microsoft.com/office/drawing/2014/main" val="1302883742"/>
                    </a:ext>
                  </a:extLst>
                </a:gridCol>
                <a:gridCol w="1098252">
                  <a:extLst>
                    <a:ext uri="{9D8B030D-6E8A-4147-A177-3AD203B41FA5}">
                      <a16:colId xmlns:a16="http://schemas.microsoft.com/office/drawing/2014/main" val="3231575105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536979759"/>
                    </a:ext>
                  </a:extLst>
                </a:gridCol>
                <a:gridCol w="1161144">
                  <a:extLst>
                    <a:ext uri="{9D8B030D-6E8A-4147-A177-3AD203B41FA5}">
                      <a16:colId xmlns:a16="http://schemas.microsoft.com/office/drawing/2014/main" val="2126216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</a:t>
                      </a:r>
                      <a:endParaRPr lang="el-G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94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Συλλαβικό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86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Συμφωνικό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06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Αντηχητικό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Υψηλό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71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Χαμηλό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98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Πρόσθιο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520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Οπίσθιο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96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Στρογγυλό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10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56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3A2DE9-3C06-8383-E4CC-212C9C3F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5299"/>
            <a:ext cx="10058400" cy="1120358"/>
          </a:xfrm>
        </p:spPr>
        <p:txBody>
          <a:bodyPr/>
          <a:lstStyle/>
          <a:p>
            <a:pPr algn="ctr"/>
            <a:r>
              <a:rPr kumimoji="0" lang="el-GR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ΑσκΗσεις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96357B-70F0-2C17-237C-959CD2D6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85371"/>
            <a:ext cx="10058400" cy="5972629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Ποια είναι τα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διαφοροποιητικά χαρακτηριστικά των συμφωνικών φθόγγων των λέξεων «λιοντάρι», «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γεφυρα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&amp; «σουτζουκάκια».</a:t>
            </a:r>
          </a:p>
          <a:p>
            <a:pPr marL="342900" lvl="0" indent="-342900">
              <a:buFont typeface="+mj-lt"/>
              <a:buAutoNum type="arabicPeriod"/>
            </a:pP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81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24744" cy="936664"/>
          </a:xfrm>
        </p:spPr>
        <p:txBody>
          <a:bodyPr>
            <a:noAutofit/>
          </a:bodyPr>
          <a:lstStyle/>
          <a:p>
            <a:pPr algn="ctr"/>
            <a:r>
              <a:rPr lang="el-GR" sz="3800" b="1" dirty="0" err="1"/>
              <a:t>ΔιΑΦΟΡΟΠΟΙΗΤΙΚΑ</a:t>
            </a:r>
            <a:r>
              <a:rPr lang="el-GR" sz="3800" b="1" dirty="0"/>
              <a:t> ΧΑΡΑΚΤΗΡΙΣΤΙΚΑ (Δ.Χ.)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7"/>
            <a:ext cx="11986590" cy="9193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764AC-0E99-C54E-B12F-074C9C0F39F5}"/>
              </a:ext>
            </a:extLst>
          </p:cNvPr>
          <p:cNvSpPr txBox="1"/>
          <p:nvPr/>
        </p:nvSpPr>
        <p:spPr>
          <a:xfrm>
            <a:off x="499872" y="1403936"/>
            <a:ext cx="1146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/>
              <a:t>Σύντομη αναδρομή στην εξέλιξη της θεωρίας των διαφοροποιητικών  χαρακτηριστικών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1355A-AE1F-6A41-8410-FDB4CB65C71C}"/>
              </a:ext>
            </a:extLst>
          </p:cNvPr>
          <p:cNvSpPr txBox="1"/>
          <p:nvPr/>
        </p:nvSpPr>
        <p:spPr>
          <a:xfrm>
            <a:off x="938784" y="2572512"/>
            <a:ext cx="10424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l-GR" sz="2500" dirty="0"/>
              <a:t>Μέχρι περίπου τα μέσα του 20ού αιώνα και ειδικότερα στο πλαίσιο Δομικής Φωνολογίας, θεωρούνταν ότι το φώνημα είναι η ελάχιστη φωνολογική μονάδα που βρίσκεται σε αντίθεση με άλλα φωνήματα και δεν επιδέχεται περαιτέρω ανάλυση (</a:t>
            </a:r>
            <a:r>
              <a:rPr lang="en-US" sz="2500" dirty="0" err="1"/>
              <a:t>Trubetzkoy</a:t>
            </a:r>
            <a:r>
              <a:rPr lang="en-US" sz="2500" dirty="0"/>
              <a:t> 1939:66-89)</a:t>
            </a:r>
            <a:endParaRPr lang="el-GR" sz="2500" dirty="0"/>
          </a:p>
          <a:p>
            <a:pPr marL="342900" indent="-342900" algn="just">
              <a:buFont typeface="Wingdings" pitchFamily="2" charset="2"/>
              <a:buChar char="Ø"/>
            </a:pPr>
            <a:endParaRPr lang="el-GR" sz="25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500" dirty="0" err="1"/>
              <a:t>Σημ</a:t>
            </a:r>
            <a:r>
              <a:rPr lang="en-US" sz="2500" dirty="0"/>
              <a:t>α</a:t>
            </a:r>
            <a:r>
              <a:rPr lang="en-US" sz="2500" dirty="0" err="1"/>
              <a:t>ντική</a:t>
            </a:r>
            <a:r>
              <a:rPr lang="en-US" sz="2500" dirty="0"/>
              <a:t> </a:t>
            </a:r>
            <a:r>
              <a:rPr lang="en-US" sz="2500" dirty="0" err="1"/>
              <a:t>γι</a:t>
            </a:r>
            <a:r>
              <a:rPr lang="en-US" sz="2500" dirty="0"/>
              <a:t>α </a:t>
            </a:r>
            <a:r>
              <a:rPr lang="en-US" sz="2500" dirty="0" err="1"/>
              <a:t>την</a:t>
            </a:r>
            <a:r>
              <a:rPr lang="en-US" sz="2500" dirty="0"/>
              <a:t> </a:t>
            </a:r>
            <a:r>
              <a:rPr lang="en-US" sz="2500" dirty="0" err="1"/>
              <a:t>εξέλιξη</a:t>
            </a:r>
            <a:r>
              <a:rPr lang="en-US" sz="2500" dirty="0"/>
              <a:t> </a:t>
            </a:r>
            <a:r>
              <a:rPr lang="en-US" sz="2500" dirty="0" err="1"/>
              <a:t>της</a:t>
            </a:r>
            <a:r>
              <a:rPr lang="en-US" sz="2500" dirty="0"/>
              <a:t> </a:t>
            </a:r>
            <a:r>
              <a:rPr lang="en-US" sz="2500" dirty="0" err="1"/>
              <a:t>φωνολογικής</a:t>
            </a:r>
            <a:r>
              <a:rPr lang="en-US" sz="2500" dirty="0"/>
              <a:t> </a:t>
            </a:r>
            <a:r>
              <a:rPr lang="en-US" sz="2500" dirty="0" err="1"/>
              <a:t>θεωρί</a:t>
            </a:r>
            <a:r>
              <a:rPr lang="en-US" sz="2500" dirty="0"/>
              <a:t>α</a:t>
            </a:r>
            <a:r>
              <a:rPr lang="en-US" sz="2500" dirty="0" err="1"/>
              <a:t>ς</a:t>
            </a:r>
            <a:r>
              <a:rPr lang="en-US" sz="2500" dirty="0"/>
              <a:t> </a:t>
            </a:r>
            <a:r>
              <a:rPr lang="en-US" sz="2500" dirty="0" err="1"/>
              <a:t>ήτ</a:t>
            </a:r>
            <a:r>
              <a:rPr lang="en-US" sz="2500" dirty="0"/>
              <a:t>α</a:t>
            </a:r>
            <a:r>
              <a:rPr lang="en-US" sz="2500" dirty="0" err="1"/>
              <a:t>ν</a:t>
            </a:r>
            <a:r>
              <a:rPr lang="en-US" sz="2500" dirty="0"/>
              <a:t> </a:t>
            </a:r>
            <a:r>
              <a:rPr lang="en-US" sz="2500" dirty="0" err="1"/>
              <a:t>η</a:t>
            </a:r>
            <a:r>
              <a:rPr lang="en-US" sz="2500" dirty="0"/>
              <a:t> </a:t>
            </a:r>
            <a:r>
              <a:rPr lang="en-US" sz="2500" dirty="0" err="1"/>
              <a:t>κ</a:t>
            </a:r>
            <a:r>
              <a:rPr lang="en-US" sz="2500" dirty="0"/>
              <a:t>α</a:t>
            </a:r>
            <a:r>
              <a:rPr lang="en-US" sz="2500" dirty="0" err="1"/>
              <a:t>ινοτόμ</a:t>
            </a:r>
            <a:r>
              <a:rPr lang="en-US" sz="2500" dirty="0"/>
              <a:t>α </a:t>
            </a:r>
            <a:r>
              <a:rPr lang="en-US" sz="2500" dirty="0" err="1"/>
              <a:t>σύλληψη</a:t>
            </a:r>
            <a:r>
              <a:rPr lang="en-US" sz="2500" dirty="0"/>
              <a:t> </a:t>
            </a:r>
            <a:r>
              <a:rPr lang="en-US" sz="2500" dirty="0" err="1"/>
              <a:t>ότι</a:t>
            </a:r>
            <a:r>
              <a:rPr lang="en-US" sz="2500" dirty="0"/>
              <a:t> </a:t>
            </a:r>
            <a:r>
              <a:rPr lang="en-US" sz="2500" dirty="0" err="1"/>
              <a:t>κάθε</a:t>
            </a:r>
            <a:r>
              <a:rPr lang="en-US" sz="2500" dirty="0"/>
              <a:t> </a:t>
            </a:r>
            <a:r>
              <a:rPr lang="en-US" sz="2500" dirty="0" err="1"/>
              <a:t>φώνημ</a:t>
            </a:r>
            <a:r>
              <a:rPr lang="en-US" sz="2500" dirty="0"/>
              <a:t>α απ</a:t>
            </a:r>
            <a:r>
              <a:rPr lang="en-US" sz="2500" dirty="0" err="1"/>
              <a:t>οτελείτ</a:t>
            </a:r>
            <a:r>
              <a:rPr lang="en-US" sz="2500" dirty="0"/>
              <a:t>α</a:t>
            </a:r>
            <a:r>
              <a:rPr lang="en-US" sz="2500" dirty="0" err="1"/>
              <a:t>ι</a:t>
            </a:r>
            <a:r>
              <a:rPr lang="en-US" sz="2500" dirty="0"/>
              <a:t> απ</a:t>
            </a:r>
            <a:r>
              <a:rPr lang="en-US" sz="2500" dirty="0" err="1"/>
              <a:t>ό</a:t>
            </a:r>
            <a:r>
              <a:rPr lang="en-US" sz="2500" dirty="0"/>
              <a:t> </a:t>
            </a:r>
            <a:r>
              <a:rPr lang="en-US" sz="2500" dirty="0" err="1"/>
              <a:t>έν</a:t>
            </a:r>
            <a:r>
              <a:rPr lang="en-US" sz="2500" dirty="0"/>
              <a:t>α </a:t>
            </a:r>
            <a:r>
              <a:rPr lang="en-US" sz="2500" dirty="0" err="1"/>
              <a:t>σύνολο</a:t>
            </a:r>
            <a:r>
              <a:rPr lang="en-US" sz="2500" dirty="0"/>
              <a:t> </a:t>
            </a:r>
            <a:r>
              <a:rPr lang="en-US" sz="2500" dirty="0" err="1"/>
              <a:t>δι</a:t>
            </a:r>
            <a:r>
              <a:rPr lang="en-US" sz="2500" dirty="0"/>
              <a:t>α</a:t>
            </a:r>
            <a:r>
              <a:rPr lang="en-US" sz="2500" dirty="0" err="1"/>
              <a:t>φορο</a:t>
            </a:r>
            <a:r>
              <a:rPr lang="en-US" sz="2500" dirty="0"/>
              <a:t>π</a:t>
            </a:r>
            <a:r>
              <a:rPr lang="en-US" sz="2500" dirty="0" err="1"/>
              <a:t>οιητικών</a:t>
            </a:r>
            <a:r>
              <a:rPr lang="en-US" sz="2500" dirty="0"/>
              <a:t> </a:t>
            </a:r>
            <a:r>
              <a:rPr lang="en-US" sz="2500" dirty="0" err="1"/>
              <a:t>χ</a:t>
            </a:r>
            <a:r>
              <a:rPr lang="en-US" sz="2500" dirty="0"/>
              <a:t>α</a:t>
            </a:r>
            <a:r>
              <a:rPr lang="en-US" sz="2500" dirty="0" err="1"/>
              <a:t>ρ</a:t>
            </a:r>
            <a:r>
              <a:rPr lang="en-US" sz="2500" dirty="0"/>
              <a:t>α</a:t>
            </a:r>
            <a:r>
              <a:rPr lang="en-US" sz="2500" dirty="0" err="1"/>
              <a:t>κτηριστικών</a:t>
            </a:r>
            <a:r>
              <a:rPr lang="el-GR" sz="2500" dirty="0"/>
              <a:t> (</a:t>
            </a:r>
            <a:r>
              <a:rPr lang="en-US" sz="2500" dirty="0"/>
              <a:t>distinctive features).</a:t>
            </a:r>
            <a:endParaRPr lang="el-GR" sz="2500" dirty="0"/>
          </a:p>
        </p:txBody>
      </p:sp>
    </p:spTree>
    <p:extLst>
      <p:ext uri="{BB962C8B-B14F-4D97-AF65-F5344CB8AC3E}">
        <p14:creationId xmlns:p14="http://schemas.microsoft.com/office/powerpoint/2010/main" val="3105129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3A2DE9-3C06-8383-E4CC-212C9C3F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5299"/>
            <a:ext cx="10058400" cy="1120358"/>
          </a:xfrm>
        </p:spPr>
        <p:txBody>
          <a:bodyPr/>
          <a:lstStyle/>
          <a:p>
            <a:pPr algn="ctr"/>
            <a:r>
              <a:rPr kumimoji="0" lang="el-GR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ΑσκΗσεις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96357B-70F0-2C17-237C-959CD2D6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85371"/>
            <a:ext cx="10058400" cy="5972629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ποια διαφοροποιητικά χαρακτηριστικά διαφοροποιούνται τα παρακάτω ζεύγη ήχων;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Α)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Γ)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	</a:t>
            </a: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Δ)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[ɲ]    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en-US" sz="1800" b="1" dirty="0">
                <a:ea typeface="Times New Roman" panose="02020603050405020304" pitchFamily="18" charset="0"/>
              </a:rPr>
              <a:t>[f]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800" b="1" dirty="0">
                <a:ea typeface="Times New Roman" panose="02020603050405020304" pitchFamily="18" charset="0"/>
              </a:rPr>
              <a:t> [</a:t>
            </a:r>
            <a:r>
              <a:rPr lang="el-GR" sz="1800" b="1" dirty="0">
                <a:ea typeface="Times New Roman" panose="02020603050405020304" pitchFamily="18" charset="0"/>
              </a:rPr>
              <a:t>θ</a:t>
            </a:r>
            <a:r>
              <a:rPr lang="en-US" sz="1800" b="1" dirty="0">
                <a:ea typeface="Times New Roman" panose="02020603050405020304" pitchFamily="18" charset="0"/>
              </a:rPr>
              <a:t>]</a:t>
            </a:r>
            <a:r>
              <a:rPr lang="el-GR" sz="1800" b="1" dirty="0">
                <a:ea typeface="Times New Roman" panose="02020603050405020304" pitchFamily="18" charset="0"/>
              </a:rPr>
              <a:t>         </a:t>
            </a:r>
          </a:p>
          <a:p>
            <a:r>
              <a:rPr lang="el-GR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ΣΤ) </a:t>
            </a:r>
            <a:r>
              <a:rPr lang="en-US" sz="1800" b="1" dirty="0">
                <a:effectLst/>
                <a:cs typeface="Times New Roman" panose="02020603050405020304" pitchFamily="18" charset="0"/>
              </a:rPr>
              <a:t>[m]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800" b="1" dirty="0">
                <a:effectLst/>
                <a:cs typeface="Times New Roman" panose="02020603050405020304" pitchFamily="18" charset="0"/>
              </a:rPr>
              <a:t> [p]</a:t>
            </a:r>
            <a:endParaRPr lang="el-GR" sz="1800" b="1" dirty="0">
              <a:effectLst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45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24744" cy="936664"/>
          </a:xfrm>
        </p:spPr>
        <p:txBody>
          <a:bodyPr>
            <a:noAutofit/>
          </a:bodyPr>
          <a:lstStyle/>
          <a:p>
            <a:pPr algn="ctr"/>
            <a:r>
              <a:rPr lang="el-GR" sz="3800" b="1" dirty="0" err="1"/>
              <a:t>ΔιΑΦΟΡΟΠΟΙΗΤΙΚΑ</a:t>
            </a:r>
            <a:r>
              <a:rPr lang="el-GR" sz="3800" b="1" dirty="0"/>
              <a:t> ΧΑΡΑΚΤΗΡΙΣΤΙΚΑ (Δ.Χ.)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7"/>
            <a:ext cx="11986590" cy="9193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764AC-0E99-C54E-B12F-074C9C0F39F5}"/>
              </a:ext>
            </a:extLst>
          </p:cNvPr>
          <p:cNvSpPr txBox="1"/>
          <p:nvPr/>
        </p:nvSpPr>
        <p:spPr>
          <a:xfrm>
            <a:off x="499872" y="1403936"/>
            <a:ext cx="1146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/>
              <a:t>Σύντομη αναδρομή στην εξέλιξη της θεωρίας των διαφοροποιητικών  χαρακτηριστικών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1355A-AE1F-6A41-8410-FDB4CB65C71C}"/>
              </a:ext>
            </a:extLst>
          </p:cNvPr>
          <p:cNvSpPr txBox="1"/>
          <p:nvPr/>
        </p:nvSpPr>
        <p:spPr>
          <a:xfrm>
            <a:off x="860729" y="2121408"/>
            <a:ext cx="1042416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5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500" dirty="0" err="1"/>
              <a:t>Kάθε</a:t>
            </a:r>
            <a:r>
              <a:rPr lang="en-US" sz="2500" dirty="0"/>
              <a:t> </a:t>
            </a:r>
            <a:r>
              <a:rPr lang="en-US" sz="2500" dirty="0" err="1"/>
              <a:t>φώνημ</a:t>
            </a:r>
            <a:r>
              <a:rPr lang="en-US" sz="2500" dirty="0"/>
              <a:t>α απ</a:t>
            </a:r>
            <a:r>
              <a:rPr lang="en-US" sz="2500" dirty="0" err="1"/>
              <a:t>οτελείτ</a:t>
            </a:r>
            <a:r>
              <a:rPr lang="en-US" sz="2500" dirty="0"/>
              <a:t>α</a:t>
            </a:r>
            <a:r>
              <a:rPr lang="en-US" sz="2500" dirty="0" err="1"/>
              <a:t>ι</a:t>
            </a:r>
            <a:r>
              <a:rPr lang="en-US" sz="2500" dirty="0"/>
              <a:t> απ</a:t>
            </a:r>
            <a:r>
              <a:rPr lang="en-US" sz="2500" dirty="0" err="1"/>
              <a:t>ό</a:t>
            </a:r>
            <a:r>
              <a:rPr lang="en-US" sz="2500" dirty="0"/>
              <a:t> </a:t>
            </a:r>
            <a:r>
              <a:rPr lang="en-US" sz="2500" dirty="0" err="1"/>
              <a:t>έν</a:t>
            </a:r>
            <a:r>
              <a:rPr lang="en-US" sz="2500" dirty="0"/>
              <a:t>α </a:t>
            </a:r>
            <a:r>
              <a:rPr lang="en-US" sz="2500" dirty="0" err="1"/>
              <a:t>σύνολο</a:t>
            </a:r>
            <a:r>
              <a:rPr lang="en-US" sz="2500" dirty="0"/>
              <a:t> </a:t>
            </a:r>
            <a:r>
              <a:rPr lang="en-US" sz="2500" b="1" i="1" dirty="0" err="1"/>
              <a:t>δι</a:t>
            </a:r>
            <a:r>
              <a:rPr lang="en-US" sz="2500" b="1" i="1" dirty="0"/>
              <a:t>α</a:t>
            </a:r>
            <a:r>
              <a:rPr lang="en-US" sz="2500" b="1" i="1" dirty="0" err="1"/>
              <a:t>φορο</a:t>
            </a:r>
            <a:r>
              <a:rPr lang="en-US" sz="2500" b="1" i="1" dirty="0"/>
              <a:t>π</a:t>
            </a:r>
            <a:r>
              <a:rPr lang="en-US" sz="2500" b="1" i="1" dirty="0" err="1"/>
              <a:t>οιητικών</a:t>
            </a:r>
            <a:r>
              <a:rPr lang="en-US" sz="2500" b="1" i="1" dirty="0"/>
              <a:t> </a:t>
            </a:r>
            <a:r>
              <a:rPr lang="en-US" sz="2500" b="1" i="1" dirty="0" err="1"/>
              <a:t>χ</a:t>
            </a:r>
            <a:r>
              <a:rPr lang="en-US" sz="2500" b="1" i="1" dirty="0"/>
              <a:t>α</a:t>
            </a:r>
            <a:r>
              <a:rPr lang="en-US" sz="2500" b="1" i="1" dirty="0" err="1"/>
              <a:t>ρ</a:t>
            </a:r>
            <a:r>
              <a:rPr lang="en-US" sz="2500" b="1" i="1" dirty="0"/>
              <a:t>α</a:t>
            </a:r>
            <a:r>
              <a:rPr lang="en-US" sz="2500" b="1" i="1" dirty="0" err="1"/>
              <a:t>κτηριστικών</a:t>
            </a:r>
            <a:r>
              <a:rPr lang="el-GR" sz="2500" b="1" i="1" dirty="0"/>
              <a:t> (</a:t>
            </a:r>
            <a:r>
              <a:rPr lang="en-US" sz="2500" b="1" i="1" dirty="0"/>
              <a:t>distinctive features):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5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500" dirty="0" err="1"/>
              <a:t>Τ</a:t>
            </a:r>
            <a:r>
              <a:rPr lang="en-US" sz="2500" dirty="0"/>
              <a:t>α </a:t>
            </a:r>
            <a:r>
              <a:rPr lang="en-US" sz="2500" dirty="0" err="1"/>
              <a:t>ο</a:t>
            </a:r>
            <a:r>
              <a:rPr lang="en-US" sz="2500" dirty="0"/>
              <a:t>π</a:t>
            </a:r>
            <a:r>
              <a:rPr lang="en-US" sz="2500" dirty="0" err="1"/>
              <a:t>οί</a:t>
            </a:r>
            <a:r>
              <a:rPr lang="en-US" sz="2500" dirty="0"/>
              <a:t>α </a:t>
            </a:r>
            <a:r>
              <a:rPr lang="en-US" sz="2500" dirty="0" err="1"/>
              <a:t>είν</a:t>
            </a:r>
            <a:r>
              <a:rPr lang="en-US" sz="2500" dirty="0"/>
              <a:t>α</a:t>
            </a:r>
            <a:r>
              <a:rPr lang="en-US" sz="2500" dirty="0" err="1"/>
              <a:t>ι</a:t>
            </a:r>
            <a:r>
              <a:rPr lang="en-US" sz="2500" dirty="0"/>
              <a:t> </a:t>
            </a:r>
            <a:r>
              <a:rPr lang="en-US" sz="2500" dirty="0" err="1"/>
              <a:t>οι</a:t>
            </a:r>
            <a:r>
              <a:rPr lang="en-US" sz="2500" dirty="0"/>
              <a:t> </a:t>
            </a:r>
            <a:r>
              <a:rPr lang="en-US" sz="2500" dirty="0" err="1"/>
              <a:t>τελικές</a:t>
            </a:r>
            <a:r>
              <a:rPr lang="en-US" sz="2500" dirty="0"/>
              <a:t> </a:t>
            </a:r>
            <a:r>
              <a:rPr lang="en-US" sz="2500" dirty="0" err="1"/>
              <a:t>δι</a:t>
            </a:r>
            <a:r>
              <a:rPr lang="en-US" sz="2500" dirty="0"/>
              <a:t>α</a:t>
            </a:r>
            <a:r>
              <a:rPr lang="en-US" sz="2500" dirty="0" err="1"/>
              <a:t>φορο</a:t>
            </a:r>
            <a:r>
              <a:rPr lang="en-US" sz="2500" dirty="0"/>
              <a:t>π</a:t>
            </a:r>
            <a:r>
              <a:rPr lang="en-US" sz="2500" dirty="0" err="1"/>
              <a:t>οιητικές</a:t>
            </a:r>
            <a:r>
              <a:rPr lang="en-US" sz="2500" dirty="0"/>
              <a:t> </a:t>
            </a:r>
            <a:r>
              <a:rPr lang="en-US" sz="2500" dirty="0" err="1"/>
              <a:t>οντότητες</a:t>
            </a:r>
            <a:r>
              <a:rPr lang="en-US" sz="2500" dirty="0"/>
              <a:t>, </a:t>
            </a:r>
            <a:r>
              <a:rPr lang="en-US" sz="2500" dirty="0" err="1"/>
              <a:t>οι</a:t>
            </a:r>
            <a:r>
              <a:rPr lang="en-US" sz="2500" dirty="0"/>
              <a:t> </a:t>
            </a:r>
            <a:r>
              <a:rPr lang="en-US" sz="2500" dirty="0" err="1"/>
              <a:t>ο</a:t>
            </a:r>
            <a:r>
              <a:rPr lang="en-US" sz="2500" dirty="0"/>
              <a:t>π</a:t>
            </a:r>
            <a:r>
              <a:rPr lang="en-US" sz="2500" dirty="0" err="1"/>
              <a:t>οίες</a:t>
            </a:r>
            <a:r>
              <a:rPr lang="en-US" sz="2500" dirty="0"/>
              <a:t> </a:t>
            </a:r>
            <a:r>
              <a:rPr lang="en-US" sz="2500" dirty="0" err="1"/>
              <a:t>δεν</a:t>
            </a:r>
            <a:r>
              <a:rPr lang="en-US" sz="2500" dirty="0"/>
              <a:t> </a:t>
            </a:r>
            <a:r>
              <a:rPr lang="en-US" sz="2500" dirty="0" err="1"/>
              <a:t>μ</a:t>
            </a:r>
            <a:r>
              <a:rPr lang="en-US" sz="2500" dirty="0"/>
              <a:t>π</a:t>
            </a:r>
            <a:r>
              <a:rPr lang="en-US" sz="2500" dirty="0" err="1"/>
              <a:t>ορούν</a:t>
            </a:r>
            <a:r>
              <a:rPr lang="en-US" sz="2500" dirty="0"/>
              <a:t> </a:t>
            </a:r>
            <a:r>
              <a:rPr lang="en-US" sz="2500" dirty="0" err="1"/>
              <a:t>ν</a:t>
            </a:r>
            <a:r>
              <a:rPr lang="en-US" sz="2500" dirty="0"/>
              <a:t>α </a:t>
            </a:r>
            <a:r>
              <a:rPr lang="en-US" sz="2500" dirty="0" err="1"/>
              <a:t>δι</a:t>
            </a:r>
            <a:r>
              <a:rPr lang="en-US" sz="2500" dirty="0"/>
              <a:t>α</a:t>
            </a:r>
            <a:r>
              <a:rPr lang="en-US" sz="2500" dirty="0" err="1"/>
              <a:t>σ</a:t>
            </a:r>
            <a:r>
              <a:rPr lang="en-US" sz="2500" dirty="0"/>
              <a:t>πα</a:t>
            </a:r>
            <a:r>
              <a:rPr lang="en-US" sz="2500" dirty="0" err="1"/>
              <a:t>στούν</a:t>
            </a:r>
            <a:r>
              <a:rPr lang="en-US" sz="2500" dirty="0"/>
              <a:t> </a:t>
            </a:r>
            <a:r>
              <a:rPr lang="en-US" sz="2500" dirty="0" err="1"/>
              <a:t>σε</a:t>
            </a:r>
            <a:r>
              <a:rPr lang="en-US" sz="2500" dirty="0"/>
              <a:t> </a:t>
            </a:r>
            <a:r>
              <a:rPr lang="en-US" sz="2500" dirty="0" err="1"/>
              <a:t>μικρότερες</a:t>
            </a:r>
            <a:r>
              <a:rPr lang="en-US" sz="2500" dirty="0"/>
              <a:t> </a:t>
            </a:r>
            <a:r>
              <a:rPr lang="en-US" sz="2500" dirty="0" err="1"/>
              <a:t>γλωσσικές</a:t>
            </a:r>
            <a:r>
              <a:rPr lang="en-US" sz="2500" dirty="0"/>
              <a:t> </a:t>
            </a:r>
            <a:r>
              <a:rPr lang="en-US" sz="2500" dirty="0" err="1"/>
              <a:t>μονάδες</a:t>
            </a:r>
            <a:r>
              <a:rPr lang="el-GR" sz="2500" dirty="0"/>
              <a:t>. </a:t>
            </a:r>
            <a:endParaRPr lang="en-US" sz="2500" dirty="0"/>
          </a:p>
          <a:p>
            <a:pPr algn="just"/>
            <a:r>
              <a:rPr lang="en-US" sz="2500" dirty="0"/>
              <a:t>                                                     </a:t>
            </a:r>
            <a:r>
              <a:rPr lang="el-GR" sz="2500" dirty="0"/>
              <a:t>(</a:t>
            </a:r>
            <a:r>
              <a:rPr lang="en-US" sz="2500" dirty="0"/>
              <a:t>Jacobson &amp; Halle, 1956) </a:t>
            </a:r>
            <a:endParaRPr lang="el-GR" sz="25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DD41AB9-6806-FD4E-B8BD-090E49779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882" y="4600533"/>
            <a:ext cx="1644604" cy="20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9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24744" cy="936664"/>
          </a:xfrm>
        </p:spPr>
        <p:txBody>
          <a:bodyPr>
            <a:noAutofit/>
          </a:bodyPr>
          <a:lstStyle/>
          <a:p>
            <a:pPr algn="ctr"/>
            <a:r>
              <a:rPr lang="el-GR" sz="3800" b="1" dirty="0" err="1"/>
              <a:t>ΔιΑΦΟΡΟΠΟΙΗΤΙΚΑ</a:t>
            </a:r>
            <a:r>
              <a:rPr lang="el-GR" sz="3800" b="1" dirty="0"/>
              <a:t> ΧΑΡΑΚΤΗΡΙΣΤΙΚΑ (Δ.Χ.)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7"/>
            <a:ext cx="11986590" cy="9193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764AC-0E99-C54E-B12F-074C9C0F39F5}"/>
              </a:ext>
            </a:extLst>
          </p:cNvPr>
          <p:cNvSpPr txBox="1"/>
          <p:nvPr/>
        </p:nvSpPr>
        <p:spPr>
          <a:xfrm>
            <a:off x="499872" y="1403936"/>
            <a:ext cx="1146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/>
              <a:t>Σύντομη αναδρομή στην εξέλιξη της θεωρίας των διαφοροποιητικών  χαρακτηριστικών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1355A-AE1F-6A41-8410-FDB4CB65C71C}"/>
              </a:ext>
            </a:extLst>
          </p:cNvPr>
          <p:cNvSpPr txBox="1"/>
          <p:nvPr/>
        </p:nvSpPr>
        <p:spPr>
          <a:xfrm>
            <a:off x="924764" y="2816215"/>
            <a:ext cx="9083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500" dirty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l-GR" sz="2500" dirty="0"/>
              <a:t>Στόχος των </a:t>
            </a:r>
            <a:r>
              <a:rPr lang="en-US" sz="2500" dirty="0"/>
              <a:t>Jacobson &amp; Halle </a:t>
            </a:r>
            <a:r>
              <a:rPr lang="el-GR" sz="2500" dirty="0"/>
              <a:t>(</a:t>
            </a:r>
            <a:r>
              <a:rPr lang="en-US" sz="2500" dirty="0"/>
              <a:t>1956)</a:t>
            </a:r>
            <a:r>
              <a:rPr lang="el-GR" sz="2500" dirty="0"/>
              <a:t>, ήταν να αναπτύξουν μία θεωρία που θα μπορούσε να περιγράψει τις φωνολογικές αντιθέσεις που υπάρχουν </a:t>
            </a:r>
            <a:r>
              <a:rPr lang="el-GR" sz="2500" b="1" dirty="0"/>
              <a:t>καθολικά</a:t>
            </a:r>
            <a:r>
              <a:rPr lang="el-GR" sz="2500" dirty="0"/>
              <a:t>, σε όλες τις γλώσσες.</a:t>
            </a:r>
            <a:r>
              <a:rPr lang="en-US" sz="2500" dirty="0"/>
              <a:t> </a:t>
            </a:r>
            <a:endParaRPr lang="el-GR" sz="25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DD41AB9-6806-FD4E-B8BD-090E49779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666" y="2340600"/>
            <a:ext cx="1644604" cy="20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8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24744" cy="936664"/>
          </a:xfrm>
        </p:spPr>
        <p:txBody>
          <a:bodyPr>
            <a:noAutofit/>
          </a:bodyPr>
          <a:lstStyle/>
          <a:p>
            <a:pPr algn="ctr"/>
            <a:r>
              <a:rPr lang="el-GR" sz="3800" b="1" dirty="0" err="1"/>
              <a:t>ΔιΑΦΟΡΟΠΟΙΗΤΙΚΑ</a:t>
            </a:r>
            <a:r>
              <a:rPr lang="el-GR" sz="3800" b="1" dirty="0"/>
              <a:t> ΧΑΡΑΚΤΗΡΙΣΤΙΚΑ (Δ.Χ.)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7"/>
            <a:ext cx="11986590" cy="9193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764AC-0E99-C54E-B12F-074C9C0F39F5}"/>
              </a:ext>
            </a:extLst>
          </p:cNvPr>
          <p:cNvSpPr txBox="1"/>
          <p:nvPr/>
        </p:nvSpPr>
        <p:spPr>
          <a:xfrm>
            <a:off x="499872" y="1403936"/>
            <a:ext cx="1146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/>
              <a:t>Σύντομη αναδρομή στην εξέλιξη της θεωρίας των διαφοροποιητικών  χαρακτηριστικών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F2D8C-1DC2-6742-AB3B-0D85B5EB1684}"/>
              </a:ext>
            </a:extLst>
          </p:cNvPr>
          <p:cNvSpPr txBox="1"/>
          <p:nvPr/>
        </p:nvSpPr>
        <p:spPr>
          <a:xfrm>
            <a:off x="1412379" y="2496463"/>
            <a:ext cx="98396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/>
              <a:t>Συνοψίζουμε τα κύρια σημεία της θεωρίας των </a:t>
            </a:r>
            <a:r>
              <a:rPr lang="en-US" sz="2200" b="1" dirty="0"/>
              <a:t>Jacobson &amp; Halle </a:t>
            </a:r>
            <a:r>
              <a:rPr lang="el-GR" sz="2200" b="1" dirty="0"/>
              <a:t>(</a:t>
            </a:r>
            <a:r>
              <a:rPr lang="en-US" sz="2200" b="1" dirty="0"/>
              <a:t>1956) </a:t>
            </a:r>
            <a:r>
              <a:rPr lang="el-GR" sz="2200" b="1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0ACE7-CCBB-5548-A99B-64737D579B89}"/>
              </a:ext>
            </a:extLst>
          </p:cNvPr>
          <p:cNvSpPr txBox="1"/>
          <p:nvPr/>
        </p:nvSpPr>
        <p:spPr>
          <a:xfrm>
            <a:off x="3218735" y="3083212"/>
            <a:ext cx="83758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l-GR" sz="2300" dirty="0"/>
              <a:t>Προτείνεται ένας </a:t>
            </a:r>
            <a:r>
              <a:rPr lang="el-GR" sz="2300" b="1" i="1" u="sng" dirty="0"/>
              <a:t>μικρός αριθμός διαφοροποιητικών χαρακτηριστικών </a:t>
            </a:r>
            <a:r>
              <a:rPr lang="el-GR" sz="2500" b="1" i="1" u="sng" dirty="0">
                <a:solidFill>
                  <a:srgbClr val="FF0000"/>
                </a:solidFill>
              </a:rPr>
              <a:t>(12), </a:t>
            </a:r>
            <a:r>
              <a:rPr lang="el-GR" sz="2300" dirty="0"/>
              <a:t>που κατατάσσονται σύμφωνα με τις ακουστικές τους ιδιότητες και χρησιμοποιούνται από όλες τις γλώσσες για να εκφραστούν οι αντιθέσεις ανάμεσα στα φωνήματα.</a:t>
            </a:r>
          </a:p>
          <a:p>
            <a:pPr marL="457200" indent="-457200">
              <a:buAutoNum type="arabicPeriod"/>
            </a:pPr>
            <a:endParaRPr lang="el-GR" sz="2300" dirty="0"/>
          </a:p>
          <a:p>
            <a:r>
              <a:rPr lang="el-GR" sz="2300" dirty="0"/>
              <a:t>2.     Το φώνημα ορίζεται ως ένα </a:t>
            </a:r>
            <a:r>
              <a:rPr lang="el-GR" sz="2300" b="1" i="1" u="sng" dirty="0"/>
              <a:t>σύνολο διαφοροποιητικών    χαρακτηριστικών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93078C6-4924-CC45-9198-FB2C5388F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98" y="4073237"/>
            <a:ext cx="889977" cy="245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7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524744" cy="936664"/>
          </a:xfrm>
        </p:spPr>
        <p:txBody>
          <a:bodyPr>
            <a:noAutofit/>
          </a:bodyPr>
          <a:lstStyle/>
          <a:p>
            <a:pPr algn="ctr"/>
            <a:r>
              <a:rPr lang="el-GR" sz="3800" b="1" dirty="0" err="1"/>
              <a:t>ΔιΑΦΟΡΟΠΟΙΗΤΙΚΑ</a:t>
            </a:r>
            <a:r>
              <a:rPr lang="el-GR" sz="3800" b="1" dirty="0"/>
              <a:t> ΧΑΡΑΚΤΗΡΙΣΤΙΚΑ (Δ.Χ.)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7"/>
            <a:ext cx="11986590" cy="9193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764AC-0E99-C54E-B12F-074C9C0F39F5}"/>
              </a:ext>
            </a:extLst>
          </p:cNvPr>
          <p:cNvSpPr txBox="1"/>
          <p:nvPr/>
        </p:nvSpPr>
        <p:spPr>
          <a:xfrm>
            <a:off x="499872" y="1403936"/>
            <a:ext cx="1146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/>
              <a:t>Σύντομη αναδρομή στην εξέλιξη της θεωρίας των διαφοροποιητικών  χαρακτηριστικών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F2D8C-1DC2-6742-AB3B-0D85B5EB1684}"/>
              </a:ext>
            </a:extLst>
          </p:cNvPr>
          <p:cNvSpPr txBox="1"/>
          <p:nvPr/>
        </p:nvSpPr>
        <p:spPr>
          <a:xfrm>
            <a:off x="1412379" y="2496463"/>
            <a:ext cx="98396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/>
              <a:t>Συνοψίζουμε τα κύρια σημεία της θεωρίας των </a:t>
            </a:r>
            <a:r>
              <a:rPr lang="en-US" sz="2200" b="1" dirty="0"/>
              <a:t>Jacobson &amp; Halle </a:t>
            </a:r>
            <a:r>
              <a:rPr lang="el-GR" sz="2200" b="1" dirty="0"/>
              <a:t>(</a:t>
            </a:r>
            <a:r>
              <a:rPr lang="en-US" sz="2200" b="1" dirty="0"/>
              <a:t>1956) </a:t>
            </a:r>
            <a:r>
              <a:rPr lang="el-GR" sz="2200" b="1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0ACE7-CCBB-5548-A99B-64737D579B89}"/>
              </a:ext>
            </a:extLst>
          </p:cNvPr>
          <p:cNvSpPr txBox="1"/>
          <p:nvPr/>
        </p:nvSpPr>
        <p:spPr>
          <a:xfrm>
            <a:off x="3699164" y="3083212"/>
            <a:ext cx="789542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/>
              <a:t>3. Προτείνεται η έννοια της </a:t>
            </a:r>
            <a:r>
              <a:rPr lang="el-GR" sz="2300" b="1" i="1" u="sng" dirty="0"/>
              <a:t>δυαδικότητας των Δ.Χ.: </a:t>
            </a:r>
            <a:r>
              <a:rPr lang="el-GR" sz="2300" dirty="0"/>
              <a:t>δηλαδή κάθε φώνημα διακρίνεται με βάση την αρνητική (-) ή τη θετική (+) τιμή ενός Δ.Χ.</a:t>
            </a:r>
          </a:p>
          <a:p>
            <a:endParaRPr lang="el-GR" sz="2300" dirty="0"/>
          </a:p>
          <a:p>
            <a:r>
              <a:rPr lang="el-GR" sz="2300" dirty="0"/>
              <a:t>4. Προτείνεται η έννοια της </a:t>
            </a:r>
            <a:r>
              <a:rPr lang="el-GR" sz="2300" b="1" i="1" u="sng" dirty="0"/>
              <a:t>δυαδικής αντίθεσης: </a:t>
            </a:r>
            <a:r>
              <a:rPr lang="el-GR" sz="2300" dirty="0"/>
              <a:t>δύο φωνήματα βρίσκονται μεταξύ τους σχέση αντίθεσης ως προς ένα Δ.Χ. έτσι αν ένα φώνημα προσδιορίζεται ως (+) και το άλλο ως (-) σε σχέση με το Δ.Χ. </a:t>
            </a:r>
          </a:p>
          <a:p>
            <a:r>
              <a:rPr lang="el-GR" sz="2300" dirty="0"/>
              <a:t>      π.χ.</a:t>
            </a:r>
            <a:r>
              <a:rPr lang="en-US" sz="2300" dirty="0"/>
              <a:t>  </a:t>
            </a:r>
            <a:r>
              <a:rPr lang="el-GR" sz="2300" dirty="0"/>
              <a:t> </a:t>
            </a:r>
            <a:r>
              <a:rPr lang="en-US" sz="2300" dirty="0"/>
              <a:t>/ f / (-</a:t>
            </a:r>
            <a:r>
              <a:rPr lang="el-GR" sz="2300" dirty="0"/>
              <a:t>ηχηρό)    </a:t>
            </a:r>
            <a:r>
              <a:rPr lang="en-US" sz="2300" dirty="0"/>
              <a:t>vs     / v / (+</a:t>
            </a:r>
            <a:r>
              <a:rPr lang="el-GR" sz="2300" dirty="0"/>
              <a:t>ηχηρό)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93078C6-4924-CC45-9198-FB2C5388F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98" y="4073237"/>
            <a:ext cx="889977" cy="245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3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18" y="1588602"/>
            <a:ext cx="9599579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Στο πλαίσιο του θεωρητικού προτύπου της: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Γενετικής Μετασχηματιστικής γραμματικής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οι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(1968)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στο έργο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Sound Pattern of English (SPE)</a:t>
            </a: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l-GR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υ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ιοθετούν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τις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κυρίες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απ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όψεις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γι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α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τη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θεωρί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α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των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δι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α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φορο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π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οιητικών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χ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α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ρ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α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κτηριστικών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των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>
                <a:latin typeface="Academy Engraved LET Plain" panose="02000000000000000000" pitchFamily="2" charset="0"/>
              </a:rPr>
              <a:t>Jacobson &amp; Halle </a:t>
            </a:r>
            <a:r>
              <a:rPr lang="el-GR" sz="2500" dirty="0"/>
              <a:t>(</a:t>
            </a:r>
            <a:r>
              <a:rPr lang="en-US" sz="2500" dirty="0">
                <a:latin typeface="Academy Engraved LET Plain" panose="02000000000000000000" pitchFamily="2" charset="0"/>
              </a:rPr>
              <a:t>1956) </a:t>
            </a:r>
            <a:r>
              <a:rPr lang="en-US" sz="2500" dirty="0" err="1">
                <a:latin typeface="Academy Engraved LET Plain" panose="02000000000000000000" pitchFamily="2" charset="0"/>
              </a:rPr>
              <a:t>κάνοντ</a:t>
            </a:r>
            <a:r>
              <a:rPr lang="en-US" sz="2500" dirty="0">
                <a:latin typeface="Academy Engraved LET Plain" panose="02000000000000000000" pitchFamily="2" charset="0"/>
              </a:rPr>
              <a:t>α</a:t>
            </a:r>
            <a:r>
              <a:rPr lang="en-US" sz="2500" dirty="0" err="1">
                <a:latin typeface="Academy Engraved LET Plain" panose="02000000000000000000" pitchFamily="2" charset="0"/>
              </a:rPr>
              <a:t>ς</a:t>
            </a:r>
            <a:r>
              <a:rPr lang="en-US" sz="2500" dirty="0">
                <a:latin typeface="Academy Engraved LET Plain" panose="02000000000000000000" pitchFamily="2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</a:rPr>
              <a:t>όμως</a:t>
            </a:r>
            <a:r>
              <a:rPr lang="en-US" sz="2500" dirty="0">
                <a:latin typeface="Academy Engraved LET Plain" panose="02000000000000000000" pitchFamily="2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</a:rPr>
              <a:t>τρο</a:t>
            </a:r>
            <a:r>
              <a:rPr lang="en-US" sz="2500" dirty="0">
                <a:latin typeface="Academy Engraved LET Plain" panose="02000000000000000000" pitchFamily="2" charset="0"/>
              </a:rPr>
              <a:t>π</a:t>
            </a:r>
            <a:r>
              <a:rPr lang="en-US" sz="2500" dirty="0" err="1">
                <a:latin typeface="Academy Engraved LET Plain" panose="02000000000000000000" pitchFamily="2" charset="0"/>
              </a:rPr>
              <a:t>ο</a:t>
            </a:r>
            <a:r>
              <a:rPr lang="en-US" sz="2500" dirty="0">
                <a:latin typeface="Academy Engraved LET Plain" panose="02000000000000000000" pitchFamily="2" charset="0"/>
              </a:rPr>
              <a:t>π</a:t>
            </a:r>
            <a:r>
              <a:rPr lang="en-US" sz="2500" dirty="0" err="1">
                <a:latin typeface="Academy Engraved LET Plain" panose="02000000000000000000" pitchFamily="2" charset="0"/>
              </a:rPr>
              <a:t>οιήσεις</a:t>
            </a:r>
            <a:r>
              <a:rPr lang="en-US" sz="2500" dirty="0">
                <a:latin typeface="Academy Engraved LET Plain" panose="02000000000000000000" pitchFamily="2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</a:rPr>
              <a:t>κ</a:t>
            </a:r>
            <a:r>
              <a:rPr lang="en-US" sz="2500" dirty="0">
                <a:latin typeface="Academy Engraved LET Plain" panose="02000000000000000000" pitchFamily="2" charset="0"/>
              </a:rPr>
              <a:t>α</a:t>
            </a:r>
            <a:r>
              <a:rPr lang="en-US" sz="2500" dirty="0" err="1">
                <a:latin typeface="Academy Engraved LET Plain" panose="02000000000000000000" pitchFamily="2" charset="0"/>
              </a:rPr>
              <a:t>ι</a:t>
            </a:r>
            <a:r>
              <a:rPr lang="en-US" sz="2500" dirty="0">
                <a:latin typeface="Academy Engraved LET Plain" panose="02000000000000000000" pitchFamily="2" charset="0"/>
              </a:rPr>
              <a:t> α</a:t>
            </a:r>
            <a:r>
              <a:rPr lang="en-US" sz="2500" dirty="0" err="1">
                <a:latin typeface="Academy Engraved LET Plain" panose="02000000000000000000" pitchFamily="2" charset="0"/>
              </a:rPr>
              <a:t>ν</a:t>
            </a:r>
            <a:r>
              <a:rPr lang="en-US" sz="2500" dirty="0">
                <a:latin typeface="Academy Engraved LET Plain" panose="02000000000000000000" pitchFamily="2" charset="0"/>
              </a:rPr>
              <a:t>α</a:t>
            </a:r>
            <a:r>
              <a:rPr lang="en-US" sz="2500" dirty="0" err="1">
                <a:latin typeface="Academy Engraved LET Plain" panose="02000000000000000000" pitchFamily="2" charset="0"/>
              </a:rPr>
              <a:t>θεωρήσεις</a:t>
            </a:r>
            <a:r>
              <a:rPr lang="el-GR" sz="2500" dirty="0"/>
              <a:t>.</a:t>
            </a: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Κάτω βέλος 4">
            <a:extLst>
              <a:ext uri="{FF2B5EF4-FFF2-40B4-BE49-F238E27FC236}">
                <a16:creationId xmlns:a16="http://schemas.microsoft.com/office/drawing/2014/main" id="{F08A6740-5FD5-C64D-A5C8-959F639D0142}"/>
              </a:ext>
            </a:extLst>
          </p:cNvPr>
          <p:cNvSpPr/>
          <p:nvPr/>
        </p:nvSpPr>
        <p:spPr>
          <a:xfrm>
            <a:off x="4946073" y="2836718"/>
            <a:ext cx="175834" cy="384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Κάτω βέλος 5">
            <a:extLst>
              <a:ext uri="{FF2B5EF4-FFF2-40B4-BE49-F238E27FC236}">
                <a16:creationId xmlns:a16="http://schemas.microsoft.com/office/drawing/2014/main" id="{9E84E487-D82A-9B44-8497-FB90FCC88222}"/>
              </a:ext>
            </a:extLst>
          </p:cNvPr>
          <p:cNvSpPr/>
          <p:nvPr/>
        </p:nvSpPr>
        <p:spPr>
          <a:xfrm>
            <a:off x="4946072" y="3751118"/>
            <a:ext cx="175835" cy="384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E0DC94C-4AC1-0941-87E4-97378EB1C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6" y="2571840"/>
            <a:ext cx="3309505" cy="199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99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8AC9B98-69F4-0F43-85CD-511039E83B72}">
  <we:reference id="4b785c87-866c-4bad-85d8-5d1ae467ac9a" version="3.12.0.0" store="EXCatalog" storeType="EXCatalog"/>
  <we:alternateReferences>
    <we:reference id="WA104381909" version="3.12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99059a3-63fa-4275-9534-fac592fc8e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7D7051DBE53D6141A9DC6BAF74CD61AF" ma:contentTypeVersion="15" ma:contentTypeDescription="Δημιουργία νέου εγγράφου" ma:contentTypeScope="" ma:versionID="b10a189e0706a5fa48edeb23e7bac65c">
  <xsd:schema xmlns:xsd="http://www.w3.org/2001/XMLSchema" xmlns:xs="http://www.w3.org/2001/XMLSchema" xmlns:p="http://schemas.microsoft.com/office/2006/metadata/properties" xmlns:ns3="999059a3-63fa-4275-9534-fac592fc8e9a" targetNamespace="http://schemas.microsoft.com/office/2006/metadata/properties" ma:root="true" ma:fieldsID="b5332409b2b377517880dda8cc015931" ns3:_="">
    <xsd:import namespace="999059a3-63fa-4275-9534-fac592fc8e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059a3-63fa-4275-9534-fac592fc8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3BEF3-B813-42C3-B825-25C7A70B35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AD3D8-22FF-49FD-A6C2-4479B1EB43C6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999059a3-63fa-4275-9534-fac592fc8e9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9D20ABD-E106-42F5-A97B-F0958D14BC4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99059a3-63fa-4275-9534-fac592fc8e9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Ξυλογραφία</Template>
  <TotalTime>10530</TotalTime>
  <Words>2479</Words>
  <Application>Microsoft Macintosh PowerPoint</Application>
  <PresentationFormat>Ευρεία οθόνη</PresentationFormat>
  <Paragraphs>293</Paragraphs>
  <Slides>40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53" baseType="lpstr">
      <vt:lpstr>Academy Engraved LET Plain</vt:lpstr>
      <vt:lpstr>Arial</vt:lpstr>
      <vt:lpstr>Calibri</vt:lpstr>
      <vt:lpstr>Cambria</vt:lpstr>
      <vt:lpstr>Cambria Math</vt:lpstr>
      <vt:lpstr>Comic Sans MS</vt:lpstr>
      <vt:lpstr>Rockwell</vt:lpstr>
      <vt:lpstr>Rockwell Condensed</vt:lpstr>
      <vt:lpstr>Rockwell Extra Bold</vt:lpstr>
      <vt:lpstr>Symbol</vt:lpstr>
      <vt:lpstr>Times New Roman</vt:lpstr>
      <vt:lpstr>Wingdings</vt:lpstr>
      <vt:lpstr>Ξυλογραφία</vt:lpstr>
      <vt:lpstr>ΦΩΝΗΤΙΚΗ – ΦΩΝΟΛΟΓΙΑ Μάθημα 5 : Φωνολογια : SPE, Διαφοροποιητικά χαρακτηριστικα (δ.χ.)</vt:lpstr>
      <vt:lpstr>Μεθοδοι προσδιορισμου φωνολογικων μοναδων</vt:lpstr>
      <vt:lpstr>Μεθοδοι προσδιορισμου φωνολογικων μοναδων</vt:lpstr>
      <vt:lpstr>ΔιΑΦΟΡΟΠΟΙΗΤΙΚΑ ΧΑΡΑΚΤΗΡΙΣΤΙΚΑ (Δ.Χ.)</vt:lpstr>
      <vt:lpstr>ΔιΑΦΟΡΟΠΟΙΗΤΙΚΑ ΧΑΡΑΚΤΗΡΙΣΤΙΚΑ (Δ.Χ.)</vt:lpstr>
      <vt:lpstr>ΔιΑΦΟΡΟΠΟΙΗΤΙΚΑ ΧΑΡΑΚΤΗΡΙΣΤΙΚΑ (Δ.Χ.)</vt:lpstr>
      <vt:lpstr>ΔιΑΦΟΡΟΠΟΙΗΤΙΚΑ ΧΑΡΑΚΤΗΡΙΣΤΙΚΑ (Δ.Χ.)</vt:lpstr>
      <vt:lpstr>ΔιΑΦΟΡΟΠΟΙΗΤΙΚΑ ΧΑΡΑΚΤΗΡΙΣΤΙΚΑ (Δ.Χ.)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Παρουσίαση του PowerPoint</vt:lpstr>
      <vt:lpstr>Sound Patterns of English (SPE)</vt:lpstr>
      <vt:lpstr>Sound Patterns of English (SPE)</vt:lpstr>
      <vt:lpstr>Sound Patterns of English (SPE)</vt:lpstr>
      <vt:lpstr>Sound Patterns of English (SPE)</vt:lpstr>
      <vt:lpstr>Παρουσίαση του PowerPoint</vt:lpstr>
      <vt:lpstr>ΑσκΗσεις</vt:lpstr>
      <vt:lpstr>ΑσκΗσεις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Φωνητική - Φωνολογια</dc:title>
  <dc:creator>Παπαζαχαρίου Δημήτρης</dc:creator>
  <cp:lastModifiedBy>ΒΑΣΙΛΙΚΗ ΖΑΧΑΡΟΠΟΥΛΟΥ</cp:lastModifiedBy>
  <cp:revision>291</cp:revision>
  <cp:lastPrinted>2025-11-08T20:41:56Z</cp:lastPrinted>
  <dcterms:created xsi:type="dcterms:W3CDTF">2021-11-18T06:34:58Z</dcterms:created>
  <dcterms:modified xsi:type="dcterms:W3CDTF">2025-11-15T09:38:04Z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0x0101007D7051DBE53D6141A9DC6BAF74CD61AF</vt:lpwstr>
  </property>
</Properties>
</file>