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4"/>
  </p:sldMasterIdLst>
  <p:notesMasterIdLst>
    <p:notesMasterId r:id="rId51"/>
  </p:notesMasterIdLst>
  <p:handoutMasterIdLst>
    <p:handoutMasterId r:id="rId52"/>
  </p:handoutMasterIdLst>
  <p:sldIdLst>
    <p:sldId id="256" r:id="rId5"/>
    <p:sldId id="420" r:id="rId6"/>
    <p:sldId id="551" r:id="rId7"/>
    <p:sldId id="422" r:id="rId8"/>
    <p:sldId id="423" r:id="rId9"/>
    <p:sldId id="424" r:id="rId10"/>
    <p:sldId id="370" r:id="rId11"/>
    <p:sldId id="485" r:id="rId12"/>
    <p:sldId id="376" r:id="rId13"/>
    <p:sldId id="537" r:id="rId14"/>
    <p:sldId id="363" r:id="rId15"/>
    <p:sldId id="274" r:id="rId16"/>
    <p:sldId id="279" r:id="rId17"/>
    <p:sldId id="277" r:id="rId18"/>
    <p:sldId id="278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58" r:id="rId28"/>
    <p:sldId id="264" r:id="rId29"/>
    <p:sldId id="265" r:id="rId30"/>
    <p:sldId id="554" r:id="rId31"/>
    <p:sldId id="267" r:id="rId32"/>
    <p:sldId id="269" r:id="rId33"/>
    <p:sldId id="270" r:id="rId34"/>
    <p:sldId id="271" r:id="rId35"/>
    <p:sldId id="259" r:id="rId36"/>
    <p:sldId id="266" r:id="rId37"/>
    <p:sldId id="364" r:id="rId38"/>
    <p:sldId id="262" r:id="rId39"/>
    <p:sldId id="263" r:id="rId40"/>
    <p:sldId id="289" r:id="rId41"/>
    <p:sldId id="290" r:id="rId42"/>
    <p:sldId id="553" r:id="rId43"/>
    <p:sldId id="556" r:id="rId44"/>
    <p:sldId id="560" r:id="rId45"/>
    <p:sldId id="291" r:id="rId46"/>
    <p:sldId id="365" r:id="rId47"/>
    <p:sldId id="292" r:id="rId48"/>
    <p:sldId id="367" r:id="rId49"/>
    <p:sldId id="561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Στυλ με θέμα 1 - Έμφαση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Στυλ με θέμα 1 - Έμφαση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B4B98B0-60AC-42C2-AFA5-B58CD77FA1E5}" styleName="Φωτεινό στυλ 1 - Έμφαση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0" autoAdjust="0"/>
    <p:restoredTop sz="95775"/>
  </p:normalViewPr>
  <p:slideViewPr>
    <p:cSldViewPr snapToGrid="0" snapToObjects="1">
      <p:cViewPr varScale="1">
        <p:scale>
          <a:sx n="105" d="100"/>
          <a:sy n="105" d="100"/>
        </p:scale>
        <p:origin x="133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18350125-6C6D-0448-AD13-2669D44AA6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434E01A-3839-D44E-9538-25C152F890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494D2-F322-614B-AFF3-D9F7D3571F4B}" type="datetimeFigureOut">
              <a:rPr lang="el-GR" smtClean="0"/>
              <a:t>7/11/25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83F3B34-6069-5A46-9543-AAB6589C2A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86E87E5-0569-BB40-94A5-5C68438DFB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9C5F8-42E1-6743-8844-A4F9C48040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1515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2158B-C16C-E448-86BB-01B4EDE50637}" type="datetimeFigureOut">
              <a:rPr lang="el-GR" smtClean="0"/>
              <a:t>7/11/25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A9F3F-AE9D-5A4F-9D7D-F7A1FF022C8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095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- Θέση εικόνας διαφάνειας">
            <a:extLst>
              <a:ext uri="{FF2B5EF4-FFF2-40B4-BE49-F238E27FC236}">
                <a16:creationId xmlns:a16="http://schemas.microsoft.com/office/drawing/2014/main" id="{E75CF507-7C45-5B42-93DB-4B5981C64B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2 - Θέση σημειώσεων">
            <a:extLst>
              <a:ext uri="{FF2B5EF4-FFF2-40B4-BE49-F238E27FC236}">
                <a16:creationId xmlns:a16="http://schemas.microsoft.com/office/drawing/2014/main" id="{CD842E60-34B3-6044-933D-022E3642B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  <p:sp>
        <p:nvSpPr>
          <p:cNvPr id="92164" name="3 - Θέση αριθμού διαφάνειας">
            <a:extLst>
              <a:ext uri="{FF2B5EF4-FFF2-40B4-BE49-F238E27FC236}">
                <a16:creationId xmlns:a16="http://schemas.microsoft.com/office/drawing/2014/main" id="{BB0001CE-DF55-9F47-A6F3-366033FBD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CCD60E-6447-4049-B03A-61A509185641}" type="slidenum">
              <a:rPr lang="el-GR" altLang="el-G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474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- Θέση εικόνας διαφάνειας">
            <a:extLst>
              <a:ext uri="{FF2B5EF4-FFF2-40B4-BE49-F238E27FC236}">
                <a16:creationId xmlns:a16="http://schemas.microsoft.com/office/drawing/2014/main" id="{6F70E526-919F-6344-8423-7B4D00892B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2 - Θέση σημειώσεων">
            <a:extLst>
              <a:ext uri="{FF2B5EF4-FFF2-40B4-BE49-F238E27FC236}">
                <a16:creationId xmlns:a16="http://schemas.microsoft.com/office/drawing/2014/main" id="{F9A80DE6-CCAC-4A43-BD79-8623D6766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  <p:sp>
        <p:nvSpPr>
          <p:cNvPr id="94212" name="3 - Θέση αριθμού διαφάνειας">
            <a:extLst>
              <a:ext uri="{FF2B5EF4-FFF2-40B4-BE49-F238E27FC236}">
                <a16:creationId xmlns:a16="http://schemas.microsoft.com/office/drawing/2014/main" id="{11B8548A-7B70-E842-9CB2-CE2EE37AD1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8F0D4E-B343-3A40-B29C-847E5BE68D3E}" type="slidenum">
              <a:rPr lang="el-GR" altLang="el-G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058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- Θέση εικόνας διαφάνειας">
            <a:extLst>
              <a:ext uri="{FF2B5EF4-FFF2-40B4-BE49-F238E27FC236}">
                <a16:creationId xmlns:a16="http://schemas.microsoft.com/office/drawing/2014/main" id="{7FDA26D2-E250-2542-B162-3854795A9D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2 - Θέση σημειώσεων">
            <a:extLst>
              <a:ext uri="{FF2B5EF4-FFF2-40B4-BE49-F238E27FC236}">
                <a16:creationId xmlns:a16="http://schemas.microsoft.com/office/drawing/2014/main" id="{BA2E8EA7-BA47-114F-9CE7-243547344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dirty="0">
              <a:latin typeface="Arial" panose="020B0604020202020204" pitchFamily="34" charset="0"/>
            </a:endParaRPr>
          </a:p>
        </p:txBody>
      </p:sp>
      <p:sp>
        <p:nvSpPr>
          <p:cNvPr id="98308" name="3 - Θέση αριθμού διαφάνειας">
            <a:extLst>
              <a:ext uri="{FF2B5EF4-FFF2-40B4-BE49-F238E27FC236}">
                <a16:creationId xmlns:a16="http://schemas.microsoft.com/office/drawing/2014/main" id="{DD08AA61-8C6A-2F4C-AE36-E3B91C89F8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0B5CC5-1E5D-D643-B338-5A5859699EB9}" type="slidenum">
              <a:rPr lang="el-GR" altLang="el-G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015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- Θέση εικόνας διαφάνειας">
            <a:extLst>
              <a:ext uri="{FF2B5EF4-FFF2-40B4-BE49-F238E27FC236}">
                <a16:creationId xmlns:a16="http://schemas.microsoft.com/office/drawing/2014/main" id="{D88A7568-98A5-DF4E-8A37-ED670D6826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2 - Θέση σημειώσεων">
            <a:extLst>
              <a:ext uri="{FF2B5EF4-FFF2-40B4-BE49-F238E27FC236}">
                <a16:creationId xmlns:a16="http://schemas.microsoft.com/office/drawing/2014/main" id="{BCDA75A5-570C-CF4C-AA4B-90C072FE9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  <p:sp>
        <p:nvSpPr>
          <p:cNvPr id="100356" name="3 - Θέση αριθμού διαφάνειας">
            <a:extLst>
              <a:ext uri="{FF2B5EF4-FFF2-40B4-BE49-F238E27FC236}">
                <a16:creationId xmlns:a16="http://schemas.microsoft.com/office/drawing/2014/main" id="{7569F771-BB71-2343-BDE6-A9E2EDD4A8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3CDCFE-2D1D-E14A-93AF-DA325EA66025}" type="slidenum">
              <a:rPr lang="el-GR" altLang="el-G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242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36E9260D-8763-8B0B-E0E8-078112B158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781FDBC-6B7B-4646-BB94-9BCC9D0CA5BE}" type="slidenum">
              <a:rPr lang="el-GR" altLang="el-GR" sz="1300"/>
              <a:pPr/>
              <a:t>8</a:t>
            </a:fld>
            <a:endParaRPr lang="el-GR" altLang="el-GR" sz="13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27A400EC-D5E7-1D31-8123-FB99E2886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2D454C1-66E0-D9DE-60C9-7E099787E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15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36E9260D-8763-8B0B-E0E8-078112B158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781FDBC-6B7B-4646-BB94-9BCC9D0CA5BE}" type="slidenum">
              <a:rPr lang="el-GR" altLang="el-GR" sz="1300"/>
              <a:pPr/>
              <a:t>10</a:t>
            </a:fld>
            <a:endParaRPr lang="el-GR" altLang="el-GR" sz="13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27A400EC-D5E7-1D31-8123-FB99E2886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2D454C1-66E0-D9DE-60C9-7E099787E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994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11/7/25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11/7/25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11/7/25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11/7/25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211698-0190-3742-9191-8A6BA2A825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l-GR" altLang="el-G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ΦΩΝΗΤΙΚΗ – ΦΩΝΟΛΟΓΙΑ</a:t>
            </a:r>
            <a:br>
              <a:rPr lang="el-GR" altLang="el-G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l-GR" altLang="el-GR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Μάθημα 4 : </a:t>
            </a:r>
            <a:r>
              <a:rPr lang="el-GR" sz="4000" dirty="0" err="1"/>
              <a:t>Φωνολογια</a:t>
            </a:r>
            <a:r>
              <a:rPr lang="el-GR" sz="4000" dirty="0"/>
              <a:t>-ΦΩΝΟΛΟΓΙΚΕΣ ΜΟΝΑΔΕΣ – ΑΣΚΗΣΕΙΣ </a:t>
            </a:r>
          </a:p>
        </p:txBody>
      </p:sp>
      <p:sp>
        <p:nvSpPr>
          <p:cNvPr id="4" name="Υπότιτλος 2">
            <a:extLst>
              <a:ext uri="{FF2B5EF4-FFF2-40B4-BE49-F238E27FC236}">
                <a16:creationId xmlns:a16="http://schemas.microsoft.com/office/drawing/2014/main" id="{D5EDB72D-2402-194D-BF96-4B236AD403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/>
          <a:lstStyle/>
          <a:p>
            <a:r>
              <a:rPr lang="el-GR" dirty="0"/>
              <a:t>4</a:t>
            </a:r>
            <a:r>
              <a:rPr lang="el-GR" baseline="30000" dirty="0"/>
              <a:t>η</a:t>
            </a:r>
            <a:r>
              <a:rPr lang="el-GR" dirty="0"/>
              <a:t> Διάλεξη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92D6CE85-2F6C-EC40-B912-32A68C804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820" y="5337048"/>
            <a:ext cx="432117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l-GR" sz="1800" dirty="0">
                <a:solidFill>
                  <a:srgbClr val="000000"/>
                </a:solidFill>
              </a:rPr>
              <a:t>    Δρ. Βασιλική Ζαχαροπούλου</a:t>
            </a:r>
          </a:p>
          <a:p>
            <a:pPr algn="r">
              <a:spcBef>
                <a:spcPct val="50000"/>
              </a:spcBef>
              <a:buClrTx/>
              <a:buSzTx/>
              <a:buNone/>
            </a:pPr>
            <a:r>
              <a:rPr lang="en-US" altLang="el-GR" sz="1800" dirty="0" err="1">
                <a:solidFill>
                  <a:srgbClr val="000000"/>
                </a:solidFill>
              </a:rPr>
              <a:t>v_zacharopoulou@ac.upatras.gr</a:t>
            </a:r>
            <a:endParaRPr lang="el-GR" altLang="el-GR" sz="1800" dirty="0">
              <a:solidFill>
                <a:srgbClr val="000000"/>
              </a:solidFill>
            </a:endParaRPr>
          </a:p>
          <a:p>
            <a:pPr algn="r">
              <a:spcBef>
                <a:spcPts val="600"/>
              </a:spcBef>
              <a:buClrTx/>
              <a:buSzTx/>
              <a:buNone/>
            </a:pPr>
            <a:r>
              <a:rPr lang="en-US" altLang="el-GR" sz="1600" i="1" dirty="0">
                <a:solidFill>
                  <a:srgbClr val="4E004E"/>
                </a:solidFill>
              </a:rPr>
              <a:t>(</a:t>
            </a:r>
            <a:r>
              <a:rPr lang="el-GR" altLang="el-GR" sz="1600" i="1" dirty="0">
                <a:solidFill>
                  <a:srgbClr val="4E004E"/>
                </a:solidFill>
              </a:rPr>
              <a:t>Χειμερινό εξάμηνο </a:t>
            </a:r>
            <a:r>
              <a:rPr lang="en-US" altLang="el-GR" sz="1600" i="1" dirty="0">
                <a:solidFill>
                  <a:srgbClr val="4E004E"/>
                </a:solidFill>
              </a:rPr>
              <a:t>20</a:t>
            </a:r>
            <a:r>
              <a:rPr lang="el-GR" altLang="el-GR" sz="1600" i="1" dirty="0">
                <a:solidFill>
                  <a:srgbClr val="4E004E"/>
                </a:solidFill>
              </a:rPr>
              <a:t>25</a:t>
            </a:r>
            <a:r>
              <a:rPr lang="en-US" altLang="el-GR" sz="1600" i="1" dirty="0">
                <a:solidFill>
                  <a:srgbClr val="4E004E"/>
                </a:solidFill>
              </a:rPr>
              <a:t>-2</a:t>
            </a:r>
            <a:r>
              <a:rPr lang="el-GR" altLang="el-GR" sz="1600" i="1" dirty="0">
                <a:solidFill>
                  <a:srgbClr val="4E004E"/>
                </a:solidFill>
              </a:rPr>
              <a:t>6</a:t>
            </a:r>
            <a:r>
              <a:rPr lang="en-US" altLang="el-GR" sz="1600" i="1" dirty="0">
                <a:solidFill>
                  <a:srgbClr val="4E004E"/>
                </a:solidFill>
              </a:rPr>
              <a:t>)</a:t>
            </a:r>
            <a:endParaRPr lang="el-GR" altLang="el-GR" sz="1600" i="1" dirty="0">
              <a:solidFill>
                <a:srgbClr val="4E004E"/>
              </a:solidFill>
            </a:endParaRPr>
          </a:p>
        </p:txBody>
      </p:sp>
      <p:pic>
        <p:nvPicPr>
          <p:cNvPr id="5" name="Picture 11" descr="Speech1">
            <a:extLst>
              <a:ext uri="{FF2B5EF4-FFF2-40B4-BE49-F238E27FC236}">
                <a16:creationId xmlns:a16="http://schemas.microsoft.com/office/drawing/2014/main" id="{3635BC04-7456-0D42-BED1-57BC2723EFD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795" y="3763265"/>
            <a:ext cx="14065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7999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66F11F11-D08B-F71A-4B32-01AC80386C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43137" y="464435"/>
            <a:ext cx="7705725" cy="70326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l-GR" sz="3600" dirty="0"/>
              <a:t>Φωνολογία - Φωνητική</a:t>
            </a: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CA9E06AD-79E7-8E11-8E7E-83908F3874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0383" y="1175657"/>
            <a:ext cx="10123713" cy="5401054"/>
          </a:xfrm>
          <a:noFill/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v"/>
            </a:pPr>
            <a:endParaRPr lang="el-GR" altLang="el-GR" sz="2400" dirty="0">
              <a:sym typeface="Wingdings" panose="05000000000000000000" pitchFamily="2" charset="2"/>
            </a:endParaRPr>
          </a:p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v"/>
            </a:pPr>
            <a:endParaRPr lang="el-GR" altLang="el-GR" sz="2400" dirty="0">
              <a:sym typeface="Wingdings" panose="05000000000000000000" pitchFamily="2" charset="2"/>
            </a:endParaRPr>
          </a:p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el-GR" altLang="el-GR" sz="2400" dirty="0">
                <a:sym typeface="Wingdings" panose="05000000000000000000" pitchFamily="2" charset="2"/>
              </a:rPr>
              <a:t>Η </a:t>
            </a:r>
            <a:r>
              <a:rPr lang="el-GR" altLang="el-GR" sz="2400" b="1" dirty="0">
                <a:sym typeface="Wingdings" panose="05000000000000000000" pitchFamily="2" charset="2"/>
              </a:rPr>
              <a:t>Φωνολογία</a:t>
            </a:r>
            <a:r>
              <a:rPr lang="el-GR" altLang="el-GR" sz="2400" dirty="0">
                <a:sym typeface="Wingdings" panose="05000000000000000000" pitchFamily="2" charset="2"/>
              </a:rPr>
              <a:t>, δηλαδή, δεν έχει ως αντικείμενο το τι ήχους παράγει και προσλαμβάνει ο άνθρωπος, αλλά το </a:t>
            </a:r>
            <a:r>
              <a:rPr lang="el-GR" altLang="el-GR" sz="2400" u="sng" dirty="0">
                <a:sym typeface="Wingdings" panose="05000000000000000000" pitchFamily="2" charset="2"/>
              </a:rPr>
              <a:t>ποιοι ήχοι έχουν διακριτική-διαφοροποιητική λειτουργία</a:t>
            </a:r>
            <a:r>
              <a:rPr lang="el-GR" altLang="el-GR" sz="2400" dirty="0">
                <a:sym typeface="Wingdings" panose="05000000000000000000" pitchFamily="2" charset="2"/>
              </a:rPr>
              <a:t> για το νόημα του φωνητικού σήματος</a:t>
            </a:r>
          </a:p>
          <a:p>
            <a:pPr algn="just">
              <a:lnSpc>
                <a:spcPct val="113000"/>
              </a:lnSpc>
              <a:buClr>
                <a:schemeClr val="accent1"/>
              </a:buClr>
            </a:pPr>
            <a:endParaRPr lang="el-GR" altLang="el-GR" sz="2200" dirty="0">
              <a:sym typeface="Wingdings" panose="05000000000000000000" pitchFamily="2" charset="2"/>
            </a:endParaRPr>
          </a:p>
        </p:txBody>
      </p:sp>
      <p:sp>
        <p:nvSpPr>
          <p:cNvPr id="17413" name="Rectangle 4">
            <a:extLst>
              <a:ext uri="{FF2B5EF4-FFF2-40B4-BE49-F238E27FC236}">
                <a16:creationId xmlns:a16="http://schemas.microsoft.com/office/drawing/2014/main" id="{7571ED07-0C3B-208D-B45E-A860CB645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185756"/>
            <a:ext cx="181822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eaLnBrk="1" hangingPunct="1"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068720F-4979-C248-B518-73A85B036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968" y="5276342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2968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8F2487-4AEB-E413-B462-A06D7DD11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</a:t>
            </a:r>
            <a:r>
              <a:rPr lang="el-GR" dirty="0" err="1"/>
              <a:t>ΕιΝΑΙ</a:t>
            </a:r>
            <a:r>
              <a:rPr lang="el-GR" dirty="0"/>
              <a:t> Η ΦΩΝΟΛΟΓΙΑ;	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10E07E-6B20-9DF8-0D6B-D26924D7B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800" dirty="0"/>
              <a:t>Ο κλάδος της γραμματικής που ασχολείται με τους φθόγγους (ήχους) οι οποίοι χρησιμοποιούνται συστηματικά στις φυσικές γλώσσες για την κοινοποίηση των σημασιών.</a:t>
            </a:r>
          </a:p>
          <a:p>
            <a:r>
              <a:rPr lang="el-GR" sz="2800" dirty="0"/>
              <a:t>Το σύστημα των φθόγγων μιας γλώσσας.</a:t>
            </a:r>
          </a:p>
          <a:p>
            <a:pPr algn="just"/>
            <a:r>
              <a:rPr lang="el-GR" sz="2800" dirty="0"/>
              <a:t>Αντικείμενο της φωνολογίας είναι τα </a:t>
            </a:r>
            <a:r>
              <a:rPr lang="el-GR" sz="2800" b="1" dirty="0"/>
              <a:t>φωνήματα</a:t>
            </a:r>
            <a:r>
              <a:rPr lang="el-GR" sz="2800" dirty="0"/>
              <a:t>: τεμάχια με διαφοροποιητική σημασία στα πλαίσια ενός συγκεκριμένου φωνολογικού συστήματος, αυτά που έχουν τη δυνατότητα να διακρίνουν σημασίες.</a:t>
            </a:r>
          </a:p>
          <a:p>
            <a:endParaRPr lang="el-GR" sz="2800" dirty="0"/>
          </a:p>
          <a:p>
            <a:endParaRPr lang="el-G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08E0669-7AAA-6D47-937E-37F6C0CD6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672" y="457200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607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374" y="484632"/>
            <a:ext cx="10372874" cy="1334229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ΙΔΙΑΙΤΕΡΑ ΧΑΡΑΚΤΗΡΙΣΤΙΚΑ της –</a:t>
            </a:r>
            <a:r>
              <a:rPr lang="el-GR" dirty="0" err="1"/>
              <a:t>ΚαΘΕ</a:t>
            </a:r>
            <a:r>
              <a:rPr lang="el-GR" dirty="0"/>
              <a:t>- ΓΛΩΣΣΑΣ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898373"/>
            <a:ext cx="11309131" cy="4702123"/>
          </a:xfrm>
        </p:spPr>
        <p:txBody>
          <a:bodyPr>
            <a:normAutofit/>
          </a:bodyPr>
          <a:lstStyle/>
          <a:p>
            <a:pPr algn="just"/>
            <a:r>
              <a:rPr lang="el-GR" sz="3200" dirty="0"/>
              <a:t>ΟΙΚΟΝΟΜΙΑ: Λίγες μονάδες κάθε γλωσσικού επιπέδου, δημιουργούν πολύ περισσότερες μονάδες του επόμενου γλωσσικού επιπέδου.</a:t>
            </a:r>
          </a:p>
          <a:p>
            <a:pPr algn="just"/>
            <a:r>
              <a:rPr lang="el-GR" sz="3200" dirty="0"/>
              <a:t>Έτσι,  μερικές δεκάδες ήχοι, ΕΠΕΙΔΗ μπορούν να συνδυαστούν όλοι με όλους, δημιουργούν δεκάδες χιλιάδες μορφήματα:</a:t>
            </a:r>
          </a:p>
          <a:p>
            <a:pPr algn="just"/>
            <a:r>
              <a:rPr lang="el-GR" sz="3200" dirty="0"/>
              <a:t>π.χ. οι ήχοι </a:t>
            </a:r>
            <a:r>
              <a:rPr lang="en-US" sz="3200" dirty="0"/>
              <a:t>[a], [o], [m] &amp; [k]</a:t>
            </a:r>
            <a:r>
              <a:rPr lang="el-GR" sz="3200" dirty="0"/>
              <a:t>, συνδυάζονται με διαφορετικούς τρόπους, κι έχουμε τις λέξεις:</a:t>
            </a:r>
          </a:p>
          <a:p>
            <a:pPr algn="just"/>
            <a:r>
              <a:rPr lang="el-GR" sz="3200" dirty="0"/>
              <a:t>[</a:t>
            </a:r>
            <a:r>
              <a:rPr lang="en-US" sz="3200" dirty="0"/>
              <a:t>mako], [</a:t>
            </a:r>
            <a:r>
              <a:rPr lang="en-US" sz="3200" dirty="0" err="1"/>
              <a:t>koma</a:t>
            </a:r>
            <a:r>
              <a:rPr lang="en-US" sz="3200" dirty="0"/>
              <a:t>], [</a:t>
            </a:r>
            <a:r>
              <a:rPr lang="en-US" sz="3200" dirty="0" err="1"/>
              <a:t>moka</a:t>
            </a:r>
            <a:r>
              <a:rPr lang="en-US" sz="3200" dirty="0"/>
              <a:t>], [</a:t>
            </a:r>
            <a:r>
              <a:rPr lang="en-US" sz="3200" dirty="0" err="1"/>
              <a:t>kamo</a:t>
            </a:r>
            <a:r>
              <a:rPr lang="en-US" sz="3200" dirty="0"/>
              <a:t>], [amok] </a:t>
            </a:r>
          </a:p>
          <a:p>
            <a:endParaRPr lang="el-GR"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FAAC04D-6390-C54E-80A8-40DD2B72D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941" y="5162033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20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r>
              <a:rPr lang="el-GR" sz="3200" dirty="0"/>
              <a:t>ΗΧΟΙ ΕΝΩΝΟΝΤΑΙ ΚΑΙ ΣΧΗΜΑΤΙΖΟΥΝ ΛΕΞΕΙΣ: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7E613E-1FCE-344D-86EB-9A126BF5B5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941" y="4959350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316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pPr algn="just"/>
            <a:r>
              <a:rPr lang="el-GR" sz="3200" dirty="0"/>
              <a:t>ΗΧΟΙ ΕΝΩΝΟΝΤΑΙ ΚΑΙ ΣΧΗΜΑΤΙΖΟΥΝ ΛΕΞΕΙΣ:</a:t>
            </a:r>
          </a:p>
          <a:p>
            <a:pPr algn="just"/>
            <a:r>
              <a:rPr lang="el-GR" sz="3200" dirty="0"/>
              <a:t>Μονάδες ΧΩΡΙΣ σημασία, ενώνονται και δημιουργούν μονάδες με σημασία</a:t>
            </a:r>
          </a:p>
          <a:p>
            <a:endParaRPr lang="el-GR"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B2C15D8-0D08-E94B-B458-0F7224874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9464" y="5203190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8927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pPr algn="just"/>
            <a:r>
              <a:rPr lang="el-GR" sz="3200" dirty="0"/>
              <a:t>ΗΧΟΙ ΕΝΩΝΟΝΤΑΙ ΚΑΙ ΣΧΗΜΑΤΙΖΟΥΝ ΛΕΞΕΙΣ:</a:t>
            </a:r>
          </a:p>
          <a:p>
            <a:pPr algn="just"/>
            <a:r>
              <a:rPr lang="el-GR" sz="3200" dirty="0"/>
              <a:t>Μονάδες ΧΩΡΙΣ σημασία, ενώνονται και δημιουργούν μονάδες με σημασία</a:t>
            </a:r>
          </a:p>
          <a:p>
            <a:pPr algn="just"/>
            <a:endParaRPr lang="el-GR" sz="3200" dirty="0"/>
          </a:p>
          <a:p>
            <a:pPr marL="0" indent="0" algn="just">
              <a:buNone/>
            </a:pPr>
            <a:r>
              <a:rPr lang="el-GR" sz="3200" dirty="0"/>
              <a:t>ΛΙΓΕΣ μονάδες χωρίς σημασία, ενώνονται και δημιουργούν ΠΑΡΑ – ΠΑΡΑ ΠΟΛΛΕΣ μονάδες με σημασία (αρχή της Οικονομίας)</a:t>
            </a:r>
          </a:p>
          <a:p>
            <a:pPr marL="0" indent="0">
              <a:buNone/>
            </a:pPr>
            <a:endParaRPr lang="el-GR"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1DD6882-0DDB-E945-9AA8-C316B4D2E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120" y="5312918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1204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pPr algn="just"/>
            <a:r>
              <a:rPr lang="el-GR" sz="3200" dirty="0"/>
              <a:t>ΗΧΟΙ ΕΝΩΝΟΝΤΑΙ ΚΑΙ ΣΧΗΜΑΤΙΖΟΥΝ ΛΕΞΕΙΣ:</a:t>
            </a:r>
          </a:p>
          <a:p>
            <a:pPr algn="just"/>
            <a:r>
              <a:rPr lang="el-GR" sz="3200" dirty="0"/>
              <a:t>Μονάδες ΧΩΡΙΣ σημασία, ενώνονται και δημιουργούν μονάδες με σημασία</a:t>
            </a:r>
          </a:p>
          <a:p>
            <a:pPr algn="just"/>
            <a:endParaRPr lang="el-GR" sz="3200" dirty="0"/>
          </a:p>
          <a:p>
            <a:pPr marL="0" indent="0" algn="just">
              <a:buNone/>
            </a:pPr>
            <a:r>
              <a:rPr lang="el-GR" sz="3200" dirty="0"/>
              <a:t>ΛΙΓΕΣ μονάδες χωρίς σημασία, ενώνονται και δημιουργούν ΠΑΡΑ – ΠΑΡΑ ΠΟΛΛΕΣ μονάδες με σημασία (αρχή της Οικονομίας)</a:t>
            </a:r>
          </a:p>
          <a:p>
            <a:pPr marL="0" indent="0" algn="just">
              <a:buNone/>
            </a:pPr>
            <a:endParaRPr lang="el-GR" sz="3200" dirty="0"/>
          </a:p>
          <a:p>
            <a:pPr marL="0" indent="0" algn="just">
              <a:buNone/>
            </a:pPr>
            <a:r>
              <a:rPr lang="el-GR" sz="3200" b="1" dirty="0"/>
              <a:t>Προϋπόθεση: </a:t>
            </a:r>
            <a:r>
              <a:rPr lang="el-GR" sz="3200" dirty="0"/>
              <a:t>ΟΛΕΣ οι μονάδες/ήχοι να μπορούν να συνδυαστούν με ΟΛΕΣ τις υπόλοιπες μονάδες/ήχους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5920E3-FD4C-C246-8B02-ABC3C9E89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8929" y="1033671"/>
            <a:ext cx="1610002" cy="1096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97034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r>
              <a:rPr lang="el-GR" sz="3200" dirty="0"/>
              <a:t>ΠΡΩΤΗ ΥΠΟΘΕΣΗ των απαρχών της Φωνολογίας:</a:t>
            </a:r>
          </a:p>
          <a:p>
            <a:endParaRPr lang="el-GR" sz="3200" dirty="0"/>
          </a:p>
          <a:p>
            <a:r>
              <a:rPr lang="el-GR" sz="3200" dirty="0"/>
              <a:t>ΟΛΟΙ οι ήχοι που παράγει ένας φυσικός ομιλητής, ενώνονται με όλους τους υπόλοιπους ήχους, ως εφαρμογή της αρχής της Οικονομίας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99AC43A-6138-FD4C-B8E7-21C5E44010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941" y="4849622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5434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r>
              <a:rPr lang="el-GR" sz="3200" dirty="0"/>
              <a:t>ΠΡΩΤΗ ΥΠΟΘΕΣΗ των απαρχών της Φωνολογίας:</a:t>
            </a:r>
          </a:p>
          <a:p>
            <a:endParaRPr lang="el-GR" sz="3200" dirty="0"/>
          </a:p>
          <a:p>
            <a:r>
              <a:rPr lang="el-GR" sz="3200" dirty="0"/>
              <a:t>ΟΛΟΙ οι ήχοι που παράγει ένας φυσικός ομιλητής, ενώνονται με όλους τους υπόλοιπους ήχους, ως εφαρμογή της αρχής της Οικονομίας</a:t>
            </a:r>
          </a:p>
          <a:p>
            <a:endParaRPr lang="el-GR" sz="3200" dirty="0"/>
          </a:p>
          <a:p>
            <a:r>
              <a:rPr lang="el-GR" sz="3200" dirty="0"/>
              <a:t>ΌΧΙ ΑΚΡΙΒΩΣ!!!! : π.χ. [</a:t>
            </a:r>
            <a:r>
              <a:rPr lang="en-US" sz="3200" dirty="0" err="1"/>
              <a:t>okam</a:t>
            </a:r>
            <a:r>
              <a:rPr lang="en-US" sz="3200" dirty="0"/>
              <a:t>], [</a:t>
            </a:r>
            <a:r>
              <a:rPr lang="en-US" sz="3200" dirty="0" err="1"/>
              <a:t>omak</a:t>
            </a:r>
            <a:r>
              <a:rPr lang="en-US" sz="3200" dirty="0"/>
              <a:t>], [</a:t>
            </a:r>
            <a:r>
              <a:rPr lang="en-US" sz="3200" dirty="0" err="1"/>
              <a:t>oamk</a:t>
            </a:r>
            <a:r>
              <a:rPr lang="en-US" sz="3200" dirty="0"/>
              <a:t>], [</a:t>
            </a:r>
            <a:r>
              <a:rPr lang="en-US" sz="3200" dirty="0" err="1"/>
              <a:t>aokm</a:t>
            </a:r>
            <a:r>
              <a:rPr lang="en-US" sz="3200" dirty="0"/>
              <a:t>], [</a:t>
            </a:r>
            <a:r>
              <a:rPr lang="en-US" sz="3200" dirty="0" err="1"/>
              <a:t>kmao</a:t>
            </a:r>
            <a:r>
              <a:rPr lang="en-US" sz="3200" dirty="0"/>
              <a:t>], [</a:t>
            </a:r>
            <a:r>
              <a:rPr lang="en-US" sz="3200" dirty="0" err="1"/>
              <a:t>mkoa</a:t>
            </a:r>
            <a:r>
              <a:rPr lang="en-US" sz="3200" dirty="0"/>
              <a:t>], [</a:t>
            </a:r>
            <a:r>
              <a:rPr lang="en-US" sz="3200" dirty="0" err="1"/>
              <a:t>kmoa</a:t>
            </a:r>
            <a:r>
              <a:rPr lang="en-US" sz="3200" dirty="0"/>
              <a:t>], [</a:t>
            </a:r>
            <a:r>
              <a:rPr lang="en-US" sz="3200" dirty="0" err="1"/>
              <a:t>akmo</a:t>
            </a:r>
            <a:r>
              <a:rPr lang="en-US" sz="3200" dirty="0"/>
              <a:t>]</a:t>
            </a:r>
            <a:endParaRPr lang="el-GR"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6A566A3-D700-6147-9BA4-07E1A618F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941" y="1033671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503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r>
              <a:rPr lang="el-GR" sz="3200" dirty="0"/>
              <a:t>ΔΕΥΤΕΡΗ ΥΠΟΘΕΣΗ των απαρχών της Φωνολογίας:</a:t>
            </a:r>
          </a:p>
          <a:p>
            <a:endParaRPr lang="el-GR" sz="3200" dirty="0"/>
          </a:p>
          <a:p>
            <a:r>
              <a:rPr lang="el-GR" sz="3200" dirty="0"/>
              <a:t>Οι μονάδες του Φωνολογικού επιπέδου χαρακτηρίζονται από: α) τη διαφορετική μορφή τους, και β) από την ικανότητά τους να ενώνονται με άλλες φωνολογικές μονάδες και να δημιουργούν λέξεις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810F04C-49D5-8141-88DD-F92B84AAB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888" y="5190998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1688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WordArt 2">
            <a:extLst>
              <a:ext uri="{FF2B5EF4-FFF2-40B4-BE49-F238E27FC236}">
                <a16:creationId xmlns:a16="http://schemas.microsoft.com/office/drawing/2014/main" id="{F428B3F7-CA00-5148-A53F-F10C91EC600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92539" y="1052514"/>
            <a:ext cx="4175125" cy="2016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l-GR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4E004E"/>
                    </a:gs>
                    <a:gs pos="100000">
                      <a:srgbClr val="9900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</a:rPr>
              <a:t>Ασκήσεις</a:t>
            </a:r>
          </a:p>
        </p:txBody>
      </p:sp>
      <p:pic>
        <p:nvPicPr>
          <p:cNvPr id="91139" name="Picture 3" descr="comfused">
            <a:extLst>
              <a:ext uri="{FF2B5EF4-FFF2-40B4-BE49-F238E27FC236}">
                <a16:creationId xmlns:a16="http://schemas.microsoft.com/office/drawing/2014/main" id="{1570D512-98BC-A747-B1D7-A97AB4D57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564" y="3213101"/>
            <a:ext cx="1481137" cy="2951163"/>
          </a:xfrm>
          <a:prstGeom prst="rect">
            <a:avLst/>
          </a:prstGeom>
          <a:noFill/>
          <a:ln w="19050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6FC984AF-4D67-7742-A344-3D756013A4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672" y="692150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5793368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7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7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7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7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r>
              <a:rPr lang="el-GR" sz="3200" dirty="0"/>
              <a:t>ΔΕΥΤΕΡΗ ΥΠΟΘΕΣΗ των απαρχών της Φωνολογίας:</a:t>
            </a:r>
          </a:p>
          <a:p>
            <a:endParaRPr lang="el-GR" sz="3200" dirty="0"/>
          </a:p>
          <a:p>
            <a:r>
              <a:rPr lang="el-GR" sz="3200" dirty="0"/>
              <a:t>Οι μονάδες του Φωνολογικού επιπέδου χαρακτηρίζονται από: α) τη διαφορετική μορφή τους, και β) από την ικανότητά τους να ενώνονται με άλλες φωνολογικές μονάδες και να δημιουργούν λέξεις</a:t>
            </a:r>
          </a:p>
          <a:p>
            <a:endParaRPr lang="el-GR" sz="3200" dirty="0"/>
          </a:p>
          <a:p>
            <a:r>
              <a:rPr lang="el-GR" sz="3200" dirty="0"/>
              <a:t>Όμως!!! Ήχοι με διαφορετική μορφή (π.χ. [</a:t>
            </a:r>
            <a:r>
              <a:rPr lang="en-US" sz="3200" dirty="0"/>
              <a:t>n] &amp; [</a:t>
            </a:r>
            <a:r>
              <a:rPr lang="el-GR" sz="3200" dirty="0" err="1"/>
              <a:t>ɲ</a:t>
            </a:r>
            <a:r>
              <a:rPr lang="el-GR" sz="3200" dirty="0"/>
              <a:t>] μπορεί να μη δημιουργούν διαφορετικές λέξεις, π.χ. [</a:t>
            </a:r>
            <a:r>
              <a:rPr lang="el-GR" sz="2800" dirty="0"/>
              <a:t>ˈ</a:t>
            </a:r>
            <a:r>
              <a:rPr lang="en-US" sz="3200" dirty="0" err="1">
                <a:solidFill>
                  <a:srgbClr val="FF0000"/>
                </a:solidFill>
              </a:rPr>
              <a:t>n</a:t>
            </a:r>
            <a:r>
              <a:rPr lang="en-US" sz="3200" dirty="0" err="1"/>
              <a:t>ikos</a:t>
            </a:r>
            <a:r>
              <a:rPr lang="en-US" sz="3200" dirty="0"/>
              <a:t>] = [</a:t>
            </a:r>
            <a:r>
              <a:rPr lang="el-GR" sz="2800" dirty="0"/>
              <a:t>ˈ</a:t>
            </a:r>
            <a:r>
              <a:rPr lang="el-GR" sz="3200" dirty="0" err="1">
                <a:solidFill>
                  <a:srgbClr val="FF0000"/>
                </a:solidFill>
              </a:rPr>
              <a:t>ɲ</a:t>
            </a:r>
            <a:r>
              <a:rPr lang="en-US" sz="3200" dirty="0" err="1"/>
              <a:t>ikos</a:t>
            </a:r>
            <a:r>
              <a:rPr lang="en-US" sz="3200" dirty="0"/>
              <a:t>]</a:t>
            </a:r>
          </a:p>
          <a:p>
            <a:endParaRPr lang="el-GR"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8F0BC83-FC28-4D4A-A1A9-247269A72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3744" y="1284266"/>
            <a:ext cx="1743456" cy="1187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2000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r>
              <a:rPr lang="el-GR" sz="3200" dirty="0"/>
              <a:t>ΔΕΥΤΕΡΗ ΥΠΟΘΕΣΗ των απαρχών της Φωνολογίας:</a:t>
            </a:r>
          </a:p>
          <a:p>
            <a:endParaRPr lang="el-GR" sz="3200" dirty="0"/>
          </a:p>
          <a:p>
            <a:r>
              <a:rPr lang="el-GR" sz="3200" dirty="0"/>
              <a:t>Όμως!!! Ήχοι με διαφορετική μορφή (π.χ. [</a:t>
            </a:r>
            <a:r>
              <a:rPr lang="en-US" sz="3200" dirty="0"/>
              <a:t>n] &amp; [</a:t>
            </a:r>
            <a:r>
              <a:rPr lang="el-GR" sz="3200" dirty="0" err="1"/>
              <a:t>ɲ</a:t>
            </a:r>
            <a:r>
              <a:rPr lang="el-GR" sz="3200" dirty="0"/>
              <a:t>] μπορεί να μη δημιουργούν διαφορετικές λέξεις, π.χ. [</a:t>
            </a:r>
            <a:r>
              <a:rPr lang="el-GR" sz="2800" dirty="0"/>
              <a:t>ˈ</a:t>
            </a:r>
            <a:r>
              <a:rPr lang="en-US" sz="3200" dirty="0" err="1">
                <a:solidFill>
                  <a:srgbClr val="FF0000"/>
                </a:solidFill>
              </a:rPr>
              <a:t>n</a:t>
            </a:r>
            <a:r>
              <a:rPr lang="en-US" sz="3200" dirty="0" err="1"/>
              <a:t>ikos</a:t>
            </a:r>
            <a:r>
              <a:rPr lang="en-US" sz="3200" dirty="0"/>
              <a:t>] = [</a:t>
            </a:r>
            <a:r>
              <a:rPr lang="el-GR" sz="2800" dirty="0"/>
              <a:t>ˈ</a:t>
            </a:r>
            <a:r>
              <a:rPr lang="el-GR" sz="3200" dirty="0" err="1">
                <a:solidFill>
                  <a:srgbClr val="FF0000"/>
                </a:solidFill>
              </a:rPr>
              <a:t>ɲ</a:t>
            </a:r>
            <a:r>
              <a:rPr lang="en-US" sz="3200" dirty="0" err="1"/>
              <a:t>ikos</a:t>
            </a:r>
            <a:r>
              <a:rPr lang="en-US" sz="3200" dirty="0"/>
              <a:t>]</a:t>
            </a:r>
          </a:p>
          <a:p>
            <a:endParaRPr lang="el-GR" sz="3200" dirty="0"/>
          </a:p>
          <a:p>
            <a:r>
              <a:rPr lang="el-GR" sz="3200" dirty="0"/>
              <a:t>ΑΠΟΤΕΛΕΣΜΑ: Η λειτουργία ΠΙΟ σημαντικό κριτήριο από τη μορφή!!!</a:t>
            </a:r>
          </a:p>
          <a:p>
            <a:endParaRPr lang="el-GR"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1E7FA9-1047-6645-9D43-A617F5168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272" y="5419537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6142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3200" dirty="0"/>
          </a:p>
          <a:p>
            <a:r>
              <a:rPr lang="el-GR" sz="3200" dirty="0"/>
              <a:t>Για τον ορισμό των φωνολογικών μονάδων, βασιζόμαστε στη τη λειτουργία τους.</a:t>
            </a:r>
          </a:p>
          <a:p>
            <a:endParaRPr lang="el-GR"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04E15E0-6A0B-6942-807B-F87E5AC2B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741" y="5288534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61653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4633"/>
            <a:ext cx="11817626" cy="54903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Απαρχες</a:t>
            </a:r>
            <a:r>
              <a:rPr lang="el-GR" dirty="0"/>
              <a:t> της </a:t>
            </a:r>
            <a:r>
              <a:rPr lang="el-GR" dirty="0" err="1"/>
              <a:t>συγχρονησ</a:t>
            </a:r>
            <a:r>
              <a:rPr lang="el-GR" dirty="0"/>
              <a:t> ΦΩΝΟΛΟΓΙΑΣ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431235"/>
            <a:ext cx="11309131" cy="54267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3200" dirty="0"/>
          </a:p>
          <a:p>
            <a:pPr algn="just"/>
            <a:r>
              <a:rPr lang="el-GR" sz="3200" dirty="0"/>
              <a:t>Για τον ορισμό των φωνολογικών μονάδων, βασιζόμαστε στη </a:t>
            </a:r>
            <a:r>
              <a:rPr lang="el-GR" sz="3200" b="1" dirty="0"/>
              <a:t>λειτουργία</a:t>
            </a:r>
            <a:r>
              <a:rPr lang="el-GR" sz="3200" dirty="0"/>
              <a:t> τους.</a:t>
            </a:r>
          </a:p>
          <a:p>
            <a:pPr algn="just"/>
            <a:endParaRPr lang="el-GR" sz="3200" dirty="0"/>
          </a:p>
          <a:p>
            <a:pPr algn="just"/>
            <a:r>
              <a:rPr lang="el-GR" sz="3200" dirty="0"/>
              <a:t>Η </a:t>
            </a:r>
            <a:r>
              <a:rPr lang="el-GR" sz="3200" b="1" dirty="0"/>
              <a:t>λειτουργία</a:t>
            </a:r>
            <a:r>
              <a:rPr lang="el-GR" sz="3200" dirty="0"/>
              <a:t> που ορίζει τις φωνολογικές μονάδες, είναι η δημιουργία διαφορετικών </a:t>
            </a:r>
            <a:r>
              <a:rPr lang="el-GR" sz="3200" b="1" dirty="0"/>
              <a:t>μορφολογικών</a:t>
            </a:r>
            <a:r>
              <a:rPr lang="el-GR" sz="3200" dirty="0"/>
              <a:t> μονάδων.</a:t>
            </a:r>
          </a:p>
          <a:p>
            <a:endParaRPr lang="el-GR" sz="3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B854777-5F82-0946-839C-D75DA650E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1928" y="5239766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51098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8A197-6EDD-DF40-87E4-EB2BEB454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1653" y="38223"/>
            <a:ext cx="10058400" cy="1609344"/>
          </a:xfrm>
        </p:spPr>
        <p:txBody>
          <a:bodyPr>
            <a:normAutofit/>
          </a:bodyPr>
          <a:lstStyle/>
          <a:p>
            <a:r>
              <a:rPr lang="el-GR" sz="4400" dirty="0" err="1"/>
              <a:t>Ορισμοσ</a:t>
            </a:r>
            <a:r>
              <a:rPr lang="el-GR" sz="4400" dirty="0"/>
              <a:t> </a:t>
            </a:r>
            <a:r>
              <a:rPr lang="el-GR" sz="4400" dirty="0" err="1"/>
              <a:t>φωνολογικων</a:t>
            </a:r>
            <a:r>
              <a:rPr lang="el-GR" sz="4400" dirty="0"/>
              <a:t> </a:t>
            </a:r>
            <a:r>
              <a:rPr lang="el-GR" sz="4400" dirty="0" err="1"/>
              <a:t>μοναδων</a:t>
            </a:r>
            <a:endParaRPr lang="el-GR" sz="4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E29C72-C763-5E44-BA6A-CE3F1FA4A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864" y="1411487"/>
            <a:ext cx="5578087" cy="2244646"/>
          </a:xfrm>
        </p:spPr>
        <p:txBody>
          <a:bodyPr>
            <a:normAutofit fontScale="55000" lnSpcReduction="20000"/>
          </a:bodyPr>
          <a:lstStyle/>
          <a:p>
            <a:r>
              <a:rPr lang="el-GR" sz="3600" dirty="0"/>
              <a:t>Όταν δύο φθόγγοι διαφοροποιούν σημασίες =  </a:t>
            </a:r>
          </a:p>
          <a:p>
            <a:pPr marL="0" indent="0">
              <a:buNone/>
            </a:pPr>
            <a:r>
              <a:rPr lang="el-GR" sz="3600" b="1" dirty="0"/>
              <a:t>           Φωνολογικές Μονάδες </a:t>
            </a:r>
          </a:p>
          <a:p>
            <a:pPr marL="0" indent="0">
              <a:buNone/>
            </a:pPr>
            <a:endParaRPr lang="el-GR" sz="3600" b="1" dirty="0"/>
          </a:p>
          <a:p>
            <a:pPr marL="0" indent="0">
              <a:buNone/>
            </a:pPr>
            <a:r>
              <a:rPr lang="el-GR" sz="3600" b="1" dirty="0"/>
              <a:t> 	</a:t>
            </a:r>
            <a:r>
              <a:rPr lang="el-GR" sz="3600" dirty="0"/>
              <a:t>[ˈ</a:t>
            </a:r>
            <a:r>
              <a:rPr lang="en-US" sz="3600" dirty="0" err="1">
                <a:solidFill>
                  <a:srgbClr val="FF0000"/>
                </a:solidFill>
              </a:rPr>
              <a:t>p</a:t>
            </a:r>
            <a:r>
              <a:rPr lang="en-US" sz="3600" dirty="0" err="1"/>
              <a:t>onos</a:t>
            </a:r>
            <a:r>
              <a:rPr lang="en-US" sz="3600" dirty="0"/>
              <a:t>] Vs [</a:t>
            </a:r>
            <a:r>
              <a:rPr lang="el-GR" sz="3600" dirty="0"/>
              <a:t>ˈ</a:t>
            </a:r>
            <a:r>
              <a:rPr lang="en-US" sz="3600" dirty="0" err="1">
                <a:solidFill>
                  <a:srgbClr val="FF0000"/>
                </a:solidFill>
              </a:rPr>
              <a:t>k</a:t>
            </a:r>
            <a:r>
              <a:rPr lang="en-US" sz="3600" dirty="0" err="1"/>
              <a:t>onos</a:t>
            </a:r>
            <a:r>
              <a:rPr lang="en-US" sz="3600" dirty="0"/>
              <a:t>]</a:t>
            </a:r>
            <a:endParaRPr lang="el-GR" sz="3600" dirty="0"/>
          </a:p>
          <a:p>
            <a:pPr marL="0" indent="0">
              <a:buNone/>
            </a:pPr>
            <a:r>
              <a:rPr lang="el-GR" sz="3600" dirty="0"/>
              <a:t>	[ˈ</a:t>
            </a:r>
            <a:r>
              <a:rPr lang="en-US" sz="3600" dirty="0" err="1">
                <a:solidFill>
                  <a:srgbClr val="FF0000"/>
                </a:solidFill>
              </a:rPr>
              <a:t>p</a:t>
            </a:r>
            <a:r>
              <a:rPr lang="en-US" sz="3600" dirty="0" err="1"/>
              <a:t>onos</a:t>
            </a:r>
            <a:r>
              <a:rPr lang="en-US" sz="3600" dirty="0"/>
              <a:t>] Vs [</a:t>
            </a:r>
            <a:r>
              <a:rPr lang="el-GR" sz="3600" dirty="0"/>
              <a:t>ˈ</a:t>
            </a:r>
            <a:r>
              <a:rPr lang="el-GR" sz="3600" dirty="0">
                <a:solidFill>
                  <a:srgbClr val="FF0000"/>
                </a:solidFill>
              </a:rPr>
              <a:t>f</a:t>
            </a:r>
            <a:r>
              <a:rPr lang="en-US" sz="3600" dirty="0" err="1"/>
              <a:t>onos</a:t>
            </a:r>
            <a:r>
              <a:rPr lang="en-US" sz="3600" dirty="0"/>
              <a:t>]</a:t>
            </a:r>
            <a:endParaRPr lang="el-GR" sz="3600" dirty="0"/>
          </a:p>
          <a:p>
            <a:pPr marL="0" indent="0">
              <a:buNone/>
            </a:pPr>
            <a:r>
              <a:rPr lang="el-GR" sz="3600" dirty="0"/>
              <a:t>	[</a:t>
            </a:r>
            <a:r>
              <a:rPr lang="el-GR" sz="4000" dirty="0"/>
              <a:t>ˈ</a:t>
            </a:r>
            <a:r>
              <a:rPr lang="en-US" sz="3600" dirty="0" err="1">
                <a:solidFill>
                  <a:srgbClr val="FF0000"/>
                </a:solidFill>
              </a:rPr>
              <a:t>p</a:t>
            </a:r>
            <a:r>
              <a:rPr lang="en-US" sz="3600" dirty="0" err="1"/>
              <a:t>onos</a:t>
            </a:r>
            <a:r>
              <a:rPr lang="en-US" sz="3600" dirty="0"/>
              <a:t>] Vs [</a:t>
            </a:r>
            <a:r>
              <a:rPr lang="el-GR" sz="3600" dirty="0"/>
              <a:t>ˈ</a:t>
            </a:r>
            <a:r>
              <a:rPr lang="el-GR" sz="3600" dirty="0">
                <a:solidFill>
                  <a:srgbClr val="FF0000"/>
                </a:solidFill>
              </a:rPr>
              <a:t>γ</a:t>
            </a:r>
            <a:r>
              <a:rPr lang="en-US" sz="3600" dirty="0" err="1"/>
              <a:t>onos</a:t>
            </a:r>
            <a:r>
              <a:rPr lang="en-US" sz="3600" dirty="0"/>
              <a:t>]</a:t>
            </a:r>
            <a:endParaRPr lang="el-GR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2C9B51-5E05-1A40-872D-333183E3C86A}"/>
              </a:ext>
            </a:extLst>
          </p:cNvPr>
          <p:cNvSpPr txBox="1">
            <a:spLocks noChangeArrowheads="1"/>
          </p:cNvSpPr>
          <p:nvPr/>
        </p:nvSpPr>
        <p:spPr>
          <a:xfrm>
            <a:off x="5568778" y="2009043"/>
            <a:ext cx="5172291" cy="177691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defRPr/>
            </a:pPr>
            <a:r>
              <a:rPr lang="el-GR" sz="2200" dirty="0">
                <a:sym typeface="Wingdings" panose="05000000000000000000" pitchFamily="2" charset="2"/>
              </a:rPr>
              <a:t>Η διαφοροποιητική αξία των φωνημάτων (φωνολογικών μονάδων) εκφράζεται άμεσα με τα ελάχιστα ζεύγη</a:t>
            </a:r>
            <a:endParaRPr lang="el-GR" sz="1000" b="1" dirty="0">
              <a:solidFill>
                <a:srgbClr val="52001B"/>
              </a:solidFill>
              <a:sym typeface="Wingdings" panose="05000000000000000000" pitchFamily="2" charset="2"/>
            </a:endParaRP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l-GR" sz="2200" dirty="0">
                <a:sym typeface="Wingdings" panose="05000000000000000000" pitchFamily="2" charset="2"/>
              </a:rPr>
              <a:t> </a:t>
            </a:r>
            <a:r>
              <a:rPr lang="el-GR" sz="2200" b="1" u="sng" dirty="0">
                <a:sym typeface="Wingdings" panose="05000000000000000000" pitchFamily="2" charset="2"/>
              </a:rPr>
              <a:t>Ελάχιστο ζεύγος</a:t>
            </a:r>
            <a:r>
              <a:rPr lang="el-GR" sz="2200" dirty="0">
                <a:sym typeface="Wingdings" panose="05000000000000000000" pitchFamily="2" charset="2"/>
              </a:rPr>
              <a:t> (αντίθεσης) λέγεται ένα ζεύγος λέξεων που διαφέρουν κατά ένα φώνημα</a:t>
            </a:r>
          </a:p>
          <a:p>
            <a:pPr>
              <a:buFont typeface="Wingdings" pitchFamily="2" charset="2"/>
              <a:buChar char="Ä"/>
              <a:defRPr/>
            </a:pPr>
            <a:endParaRPr lang="el-GR" sz="1900" b="1" dirty="0">
              <a:solidFill>
                <a:srgbClr val="52001B"/>
              </a:solidFill>
              <a:sym typeface="Wingdings" panose="05000000000000000000" pitchFamily="2" charset="2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0B31AB7A-424B-ED40-85F4-E808554EA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3814" y="3523338"/>
            <a:ext cx="7644715" cy="31085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 algn="ctr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400" b="1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π.χ.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l-GR" altLang="el-GR" sz="1400" b="1" dirty="0"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ꞌ</a:t>
            </a:r>
            <a:r>
              <a:rPr lang="en-US" altLang="el-GR" sz="1400" b="1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</a:t>
            </a:r>
            <a:r>
              <a:rPr lang="en-US" altLang="el-GR" sz="1400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onos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]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(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πόνος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)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                  η εναλλαγή των πρώτων συμφωνικών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ꞌ</a:t>
            </a:r>
            <a:r>
              <a:rPr lang="en-US" altLang="el-GR" sz="1400" b="1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onos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]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(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τόνος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)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                   φωνημάτων επιφέρει σημασιολογική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ꞌ</a:t>
            </a:r>
            <a:r>
              <a:rPr lang="en-US" altLang="el-GR" sz="1400" b="1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k</a:t>
            </a:r>
            <a:r>
              <a:rPr lang="en-US" altLang="el-GR" sz="1400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onos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]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(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κώνος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)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                  διαφοροποίηση των λέξεων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                                       	                        3 διαφορετικά φωνήματα και οι 				                                                       υπόλοιποι φθόγγοι ίδιοι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ꞌ</a:t>
            </a:r>
            <a:r>
              <a:rPr lang="en-US" altLang="el-GR" sz="1400" b="1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e</a:t>
            </a:r>
            <a:r>
              <a:rPr lang="en-US" altLang="el-GR" sz="1400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la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]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 (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έλα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)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                         τα πρώτα φωνηεντικά φωνήματα</a:t>
            </a:r>
            <a:endParaRPr lang="en-US" altLang="el-GR" sz="1400" dirty="0"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ꞌ</a:t>
            </a:r>
            <a:r>
              <a:rPr lang="en-US" altLang="el-GR" sz="1400" b="1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altLang="el-GR" sz="1400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la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]  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(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όλα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)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                         αλλάζουν τη σημασία των λέξεων</a:t>
            </a:r>
            <a:endParaRPr lang="en-US" altLang="el-GR" sz="1400" dirty="0"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ꞌ</a:t>
            </a:r>
            <a:r>
              <a:rPr lang="en-US" altLang="el-GR" sz="1400" b="1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la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]  (άλλα)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el-GR" altLang="el-GR" sz="1400" dirty="0"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[‘</a:t>
            </a:r>
            <a:r>
              <a:rPr lang="en-US" altLang="el-GR" sz="1400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pi</a:t>
            </a:r>
            <a:r>
              <a:rPr lang="en-US" altLang="el-GR" sz="1400" b="1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altLang="el-GR" sz="1400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] (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πείρα)</a:t>
            </a:r>
            <a:endParaRPr lang="en-US" altLang="el-GR" sz="1400" dirty="0"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[‘</a:t>
            </a:r>
            <a:r>
              <a:rPr lang="en-US" altLang="el-GR" sz="1400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pi</a:t>
            </a:r>
            <a:r>
              <a:rPr lang="en-US" altLang="el-GR" sz="1400" b="1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n</a:t>
            </a:r>
            <a:r>
              <a:rPr lang="en-US" altLang="el-GR" sz="1400" dirty="0" err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</a:t>
            </a:r>
            <a:r>
              <a:rPr lang="en-US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]</a:t>
            </a:r>
            <a:r>
              <a:rPr lang="el-GR" altLang="el-GR" sz="1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(πείνα)</a:t>
            </a: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38942C6A-CB6C-1D4E-878D-201F3865E482}"/>
              </a:ext>
            </a:extLst>
          </p:cNvPr>
          <p:cNvSpPr>
            <a:spLocks/>
          </p:cNvSpPr>
          <p:nvPr/>
        </p:nvSpPr>
        <p:spPr bwMode="auto">
          <a:xfrm>
            <a:off x="5877051" y="4017609"/>
            <a:ext cx="431800" cy="826240"/>
          </a:xfrm>
          <a:prstGeom prst="rightBrace">
            <a:avLst>
              <a:gd name="adj1" fmla="val 25000"/>
              <a:gd name="adj2" fmla="val 50000"/>
            </a:avLst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" name="AutoShape 5">
            <a:extLst>
              <a:ext uri="{FF2B5EF4-FFF2-40B4-BE49-F238E27FC236}">
                <a16:creationId xmlns:a16="http://schemas.microsoft.com/office/drawing/2014/main" id="{6598C5AC-E3CA-4B43-95E9-AFE08D16CC4D}"/>
              </a:ext>
            </a:extLst>
          </p:cNvPr>
          <p:cNvSpPr>
            <a:spLocks/>
          </p:cNvSpPr>
          <p:nvPr/>
        </p:nvSpPr>
        <p:spPr bwMode="auto">
          <a:xfrm>
            <a:off x="5618629" y="5157756"/>
            <a:ext cx="431800" cy="826240"/>
          </a:xfrm>
          <a:prstGeom prst="rightBrace">
            <a:avLst>
              <a:gd name="adj1" fmla="val 25000"/>
              <a:gd name="adj2" fmla="val 50000"/>
            </a:avLst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BD7FD1A-F3AA-9643-BF9A-36E0C4A28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964" y="687554"/>
            <a:ext cx="1579027" cy="107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06160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848" y="484632"/>
            <a:ext cx="8742400" cy="881713"/>
          </a:xfrm>
        </p:spPr>
        <p:txBody>
          <a:bodyPr/>
          <a:lstStyle/>
          <a:p>
            <a:r>
              <a:rPr lang="el-GR" dirty="0" err="1"/>
              <a:t>Λειτουργιες</a:t>
            </a:r>
            <a:r>
              <a:rPr lang="el-GR" dirty="0"/>
              <a:t> </a:t>
            </a:r>
            <a:r>
              <a:rPr lang="el-GR" dirty="0" err="1"/>
              <a:t>Φθογγων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69" y="1671145"/>
            <a:ext cx="11309131" cy="4929352"/>
          </a:xfrm>
        </p:spPr>
        <p:txBody>
          <a:bodyPr>
            <a:normAutofit/>
          </a:bodyPr>
          <a:lstStyle/>
          <a:p>
            <a:endParaRPr lang="el-GR" sz="800" dirty="0"/>
          </a:p>
          <a:p>
            <a:pPr algn="just"/>
            <a:r>
              <a:rPr lang="el-GR" sz="3600" dirty="0"/>
              <a:t>ΟΛΟΙ οι ήχοι ΔΕΝ διαφοροποιούν σημασίες:</a:t>
            </a:r>
          </a:p>
          <a:p>
            <a:pPr algn="just"/>
            <a:endParaRPr lang="en-US" sz="3600" dirty="0"/>
          </a:p>
          <a:p>
            <a:pPr algn="just"/>
            <a:r>
              <a:rPr lang="el-GR" sz="3600" dirty="0"/>
              <a:t>Κάποιοι </a:t>
            </a:r>
            <a:r>
              <a:rPr lang="el-GR" sz="3600" dirty="0" err="1"/>
              <a:t>εναλλ</a:t>
            </a:r>
            <a:r>
              <a:rPr lang="en-US" sz="3600" dirty="0" err="1"/>
              <a:t>ά</a:t>
            </a:r>
            <a:r>
              <a:rPr lang="el-GR" sz="3600" dirty="0" err="1"/>
              <a:t>σονται</a:t>
            </a:r>
            <a:r>
              <a:rPr lang="el-GR" sz="3600" dirty="0"/>
              <a:t> στο ίδιο περιβάλλον χωρίς να διαφοροποιούν σημασίες</a:t>
            </a:r>
          </a:p>
          <a:p>
            <a:pPr algn="just"/>
            <a:r>
              <a:rPr lang="el-GR" sz="3000" dirty="0"/>
              <a:t>[</a:t>
            </a:r>
            <a:r>
              <a:rPr lang="en-US" sz="3000" dirty="0"/>
              <a:t>n</a:t>
            </a:r>
            <a:r>
              <a:rPr lang="el-GR" sz="3000" dirty="0"/>
              <a:t>] – [</a:t>
            </a:r>
            <a:r>
              <a:rPr lang="el-GR" sz="3000" dirty="0" err="1"/>
              <a:t>ɲ</a:t>
            </a:r>
            <a:r>
              <a:rPr lang="el-GR" sz="3000" dirty="0"/>
              <a:t>]        [ˈ</a:t>
            </a:r>
            <a:r>
              <a:rPr lang="en-US" sz="3000" dirty="0" err="1">
                <a:solidFill>
                  <a:srgbClr val="FF0000"/>
                </a:solidFill>
              </a:rPr>
              <a:t>n</a:t>
            </a:r>
            <a:r>
              <a:rPr lang="en-US" sz="3000" dirty="0" err="1"/>
              <a:t>ikos</a:t>
            </a:r>
            <a:r>
              <a:rPr lang="en-US" sz="3000" dirty="0"/>
              <a:t>] = [</a:t>
            </a:r>
            <a:r>
              <a:rPr lang="el-GR" sz="3000" dirty="0"/>
              <a:t>ˈ</a:t>
            </a:r>
            <a:r>
              <a:rPr lang="el-GR" sz="3000" dirty="0" err="1">
                <a:solidFill>
                  <a:srgbClr val="FF0000"/>
                </a:solidFill>
              </a:rPr>
              <a:t>ɲ</a:t>
            </a:r>
            <a:r>
              <a:rPr lang="en-US" sz="3000" dirty="0" err="1"/>
              <a:t>ikos</a:t>
            </a:r>
            <a:r>
              <a:rPr lang="en-US" sz="3000" dirty="0"/>
              <a:t>]</a:t>
            </a:r>
            <a:r>
              <a:rPr lang="el-GR" sz="3000" dirty="0"/>
              <a:t> </a:t>
            </a:r>
          </a:p>
          <a:p>
            <a:pPr algn="just"/>
            <a:r>
              <a:rPr lang="el-GR" sz="3000" dirty="0"/>
              <a:t>[ </a:t>
            </a:r>
            <a:r>
              <a:rPr lang="en-GB" sz="3000" dirty="0"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r>
              <a:rPr lang="el-GR" sz="3000" dirty="0"/>
              <a:t> ] - [</a:t>
            </a:r>
            <a:r>
              <a:rPr lang="en-GB" sz="3000" dirty="0"/>
              <a:t> </a:t>
            </a:r>
            <a:r>
              <a:rPr lang="el-GR" sz="3000" dirty="0" err="1">
                <a:cs typeface="Times New Roman" panose="02020603050405020304" pitchFamily="18" charset="0"/>
              </a:rPr>
              <a:t>ʎ</a:t>
            </a:r>
            <a:r>
              <a:rPr lang="en-GB" sz="3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000" dirty="0"/>
              <a:t>] </a:t>
            </a:r>
            <a:r>
              <a:rPr lang="en-GB" sz="3000" dirty="0"/>
              <a:t>    [</a:t>
            </a:r>
            <a:r>
              <a:rPr lang="en-GB" sz="3000" dirty="0" err="1">
                <a:solidFill>
                  <a:srgbClr val="FF0000"/>
                </a:solidFill>
                <a:latin typeface="Cambria" panose="02040503050406030204" pitchFamily="18" charset="0"/>
              </a:rPr>
              <a:t>l</a:t>
            </a:r>
            <a:r>
              <a:rPr lang="en-GB" sz="3000" dirty="0" err="1">
                <a:latin typeface="Cambria" panose="02040503050406030204" pitchFamily="18" charset="0"/>
              </a:rPr>
              <a:t>i'mani</a:t>
            </a:r>
            <a:r>
              <a:rPr lang="en-GB" sz="3000" dirty="0"/>
              <a:t>] – [</a:t>
            </a:r>
            <a:r>
              <a:rPr lang="en-GB" sz="30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ʎ</a:t>
            </a:r>
            <a:r>
              <a:rPr lang="en-GB" sz="3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i'mani</a:t>
            </a:r>
            <a:r>
              <a:rPr lang="en-GB" sz="3000" dirty="0"/>
              <a:t>] </a:t>
            </a:r>
            <a:endParaRPr lang="el-GR" sz="3000" dirty="0"/>
          </a:p>
          <a:p>
            <a:pPr algn="just"/>
            <a:r>
              <a:rPr lang="el-GR" sz="3000" dirty="0"/>
              <a:t>[ </a:t>
            </a:r>
            <a:r>
              <a:rPr lang="en-GB" sz="3000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l-GR" sz="3000" dirty="0"/>
              <a:t> ] - [</a:t>
            </a:r>
            <a:r>
              <a:rPr lang="en-GB" sz="3000" dirty="0"/>
              <a:t> </a:t>
            </a:r>
            <a:r>
              <a:rPr lang="el-GR" sz="3000" dirty="0" err="1">
                <a:ea typeface="Calibri" panose="020F0502020204030204" pitchFamily="34" charset="0"/>
                <a:cs typeface="Times New Roman" panose="02020603050405020304" pitchFamily="18" charset="0"/>
              </a:rPr>
              <a:t>ɲ</a:t>
            </a:r>
            <a:r>
              <a:rPr lang="en-GB" sz="3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000" dirty="0"/>
              <a:t>] </a:t>
            </a:r>
            <a:r>
              <a:rPr lang="en-GB" sz="3000" dirty="0"/>
              <a:t>    [</a:t>
            </a:r>
            <a:r>
              <a:rPr lang="en-GB" sz="3000" dirty="0">
                <a:latin typeface="Cambria" panose="02040503050406030204" pitchFamily="18" charset="0"/>
              </a:rPr>
              <a:t>'</a:t>
            </a:r>
            <a:r>
              <a:rPr lang="en-GB" sz="30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GB" sz="3000" dirty="0" err="1">
                <a:latin typeface="Cambria" panose="02040503050406030204" pitchFamily="18" charset="0"/>
                <a:ea typeface="Cambria" panose="02040503050406030204" pitchFamily="18" charset="0"/>
              </a:rPr>
              <a:t>ima</a:t>
            </a:r>
            <a:r>
              <a:rPr lang="en-GB" sz="3000" dirty="0"/>
              <a:t>] – [</a:t>
            </a:r>
            <a:r>
              <a:rPr lang="en-GB" sz="3000" dirty="0">
                <a:latin typeface="Cambria" panose="02040503050406030204" pitchFamily="18" charset="0"/>
              </a:rPr>
              <a:t>'</a:t>
            </a:r>
            <a:r>
              <a:rPr lang="el-GR" sz="300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ɲ</a:t>
            </a:r>
            <a:r>
              <a:rPr lang="en-GB" sz="3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ima</a:t>
            </a:r>
            <a:r>
              <a:rPr lang="en-GB" sz="3000" dirty="0"/>
              <a:t>]</a:t>
            </a:r>
            <a:endParaRPr lang="en-US" sz="3600" dirty="0"/>
          </a:p>
          <a:p>
            <a:pPr lvl="1"/>
            <a:endParaRPr lang="el-GR" sz="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6226A6-1B74-0B44-AABB-D0D36F6D6BC8}"/>
              </a:ext>
            </a:extLst>
          </p:cNvPr>
          <p:cNvSpPr txBox="1"/>
          <p:nvPr/>
        </p:nvSpPr>
        <p:spPr>
          <a:xfrm>
            <a:off x="7265773" y="4135821"/>
            <a:ext cx="39788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Οι ήχοι/φθόγγοι εναλλάσσονται </a:t>
            </a:r>
            <a:r>
              <a:rPr lang="el-GR" u="sng" dirty="0"/>
              <a:t>στο ίδιο φωνητικό περιβάλλον</a:t>
            </a:r>
            <a:r>
              <a:rPr lang="el-GR" dirty="0"/>
              <a:t> χωρίς να διαφοροποιείται η σημασία = </a:t>
            </a:r>
          </a:p>
          <a:p>
            <a:endParaRPr lang="el-GR" dirty="0"/>
          </a:p>
          <a:p>
            <a:r>
              <a:rPr lang="el-GR" altLang="el-GR" b="1" dirty="0">
                <a:ea typeface="Cambria" panose="02040503050406030204" pitchFamily="18" charset="0"/>
                <a:sym typeface="Wingdings" panose="05000000000000000000" pitchFamily="2" charset="2"/>
              </a:rPr>
              <a:t>ελεύθερα εναλλασσόμενοι τύποι </a:t>
            </a:r>
            <a:r>
              <a:rPr lang="el-GR" altLang="el-GR" dirty="0">
                <a:ea typeface="Cambria" panose="02040503050406030204" pitchFamily="18" charset="0"/>
                <a:sym typeface="Wingdings" panose="05000000000000000000" pitchFamily="2" charset="2"/>
              </a:rPr>
              <a:t> (</a:t>
            </a:r>
            <a:r>
              <a:rPr lang="en-US" altLang="el-GR" i="1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free variants</a:t>
            </a:r>
            <a:r>
              <a:rPr lang="el-GR" altLang="el-GR" dirty="0">
                <a:ea typeface="Cambria" panose="02040503050406030204" pitchFamily="18" charset="0"/>
                <a:sym typeface="Wingdings" panose="05000000000000000000" pitchFamily="2" charset="2"/>
              </a:rPr>
              <a:t>)</a:t>
            </a:r>
          </a:p>
          <a:p>
            <a:endParaRPr lang="el-GR" dirty="0">
              <a:sym typeface="Wingdings" panose="05000000000000000000" pitchFamily="2" charset="2"/>
            </a:endParaRPr>
          </a:p>
          <a:p>
            <a:pPr algn="ctr"/>
            <a:r>
              <a:rPr lang="el-GR" b="1" dirty="0">
                <a:sym typeface="Wingdings" panose="05000000000000000000" pitchFamily="2" charset="2"/>
              </a:rPr>
              <a:t>ΕΛΕΥΘΕΡΕΣ ΠΟΚΙΛΙΕΣ</a:t>
            </a:r>
            <a:endParaRPr lang="en-GB" b="1" dirty="0"/>
          </a:p>
          <a:p>
            <a:endParaRPr lang="el-GR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CDDBE83-225E-CF43-BD1C-9DA748BCB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7712" y="1158447"/>
            <a:ext cx="1999488" cy="136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21784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848" y="484632"/>
            <a:ext cx="8742400" cy="881713"/>
          </a:xfrm>
        </p:spPr>
        <p:txBody>
          <a:bodyPr/>
          <a:lstStyle/>
          <a:p>
            <a:r>
              <a:rPr lang="el-GR" dirty="0" err="1"/>
              <a:t>Λειτουργιες</a:t>
            </a:r>
            <a:r>
              <a:rPr lang="el-GR" dirty="0"/>
              <a:t> </a:t>
            </a:r>
            <a:r>
              <a:rPr lang="el-GR" dirty="0" err="1"/>
              <a:t>Φθογγων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33852E-B822-7540-8434-FE731AE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070" y="1671145"/>
            <a:ext cx="10880762" cy="2620769"/>
          </a:xfrm>
        </p:spPr>
        <p:txBody>
          <a:bodyPr>
            <a:normAutofit fontScale="77500" lnSpcReduction="20000"/>
          </a:bodyPr>
          <a:lstStyle/>
          <a:p>
            <a:pPr lvl="1"/>
            <a:endParaRPr lang="en-US" sz="800" dirty="0"/>
          </a:p>
          <a:p>
            <a:pPr lvl="1"/>
            <a:endParaRPr lang="en-US" sz="800" dirty="0"/>
          </a:p>
          <a:p>
            <a:pPr lvl="1"/>
            <a:endParaRPr lang="el-GR" sz="800" dirty="0"/>
          </a:p>
          <a:p>
            <a:r>
              <a:rPr lang="el-GR" sz="3600" dirty="0"/>
              <a:t>ΟΛΟΙ οι ήχοι ΔΕΝ διαφοροποιούν σημασίες:</a:t>
            </a:r>
          </a:p>
          <a:p>
            <a:endParaRPr lang="en-US" sz="3600" dirty="0"/>
          </a:p>
          <a:p>
            <a:r>
              <a:rPr lang="el-GR" sz="3600" dirty="0"/>
              <a:t>Κάποιοι συμπληρώνουν την κατανομή κάποιου άλλου:</a:t>
            </a:r>
          </a:p>
          <a:p>
            <a:endParaRPr lang="en-US" sz="3600" dirty="0"/>
          </a:p>
          <a:p>
            <a:pPr lvl="1"/>
            <a:r>
              <a:rPr lang="en-US" sz="3400" dirty="0"/>
              <a:t>[</a:t>
            </a:r>
            <a:r>
              <a:rPr lang="el-GR" sz="3200" dirty="0"/>
              <a:t>ˈ</a:t>
            </a:r>
            <a:r>
              <a:rPr lang="en-US" sz="3400" dirty="0">
                <a:solidFill>
                  <a:srgbClr val="FF0000"/>
                </a:solidFill>
              </a:rPr>
              <a:t>k</a:t>
            </a:r>
            <a:r>
              <a:rPr lang="en-US" sz="3400" dirty="0"/>
              <a:t>ano], [</a:t>
            </a:r>
            <a:r>
              <a:rPr lang="en-US" sz="3400" dirty="0" err="1">
                <a:solidFill>
                  <a:srgbClr val="FF0000"/>
                </a:solidFill>
              </a:rPr>
              <a:t>k</a:t>
            </a:r>
            <a:r>
              <a:rPr lang="en-US" sz="3400" dirty="0" err="1"/>
              <a:t>u</a:t>
            </a:r>
            <a:r>
              <a:rPr lang="el-GR" sz="3200" dirty="0"/>
              <a:t> ˈ</a:t>
            </a:r>
            <a:r>
              <a:rPr lang="en-US" sz="3400" dirty="0"/>
              <a:t>pi], [</a:t>
            </a:r>
            <a:r>
              <a:rPr lang="el-GR" sz="3200" dirty="0"/>
              <a:t>ˈ</a:t>
            </a:r>
            <a:r>
              <a:rPr lang="en-US" sz="3400" dirty="0">
                <a:solidFill>
                  <a:srgbClr val="FF0000"/>
                </a:solidFill>
              </a:rPr>
              <a:t>k</a:t>
            </a:r>
            <a:r>
              <a:rPr lang="en-US" sz="3400" dirty="0"/>
              <a:t>ola] / [</a:t>
            </a:r>
            <a:r>
              <a:rPr lang="en-US" sz="3400" dirty="0" err="1">
                <a:solidFill>
                  <a:srgbClr val="FF0000"/>
                </a:solidFill>
              </a:rPr>
              <a:t>c</a:t>
            </a:r>
            <a:r>
              <a:rPr lang="en-US" sz="3400" dirty="0" err="1"/>
              <a:t>e</a:t>
            </a:r>
            <a:r>
              <a:rPr lang="el-GR" sz="3200" dirty="0"/>
              <a:t>ˈ</a:t>
            </a:r>
            <a:r>
              <a:rPr lang="en-US" sz="3400" dirty="0" err="1"/>
              <a:t>ri</a:t>
            </a:r>
            <a:r>
              <a:rPr lang="en-US" sz="3400" dirty="0"/>
              <a:t>], [</a:t>
            </a:r>
            <a:r>
              <a:rPr lang="el-GR" sz="3200" dirty="0"/>
              <a:t>ˈ</a:t>
            </a:r>
            <a:r>
              <a:rPr lang="en-US" sz="3400" dirty="0" err="1">
                <a:solidFill>
                  <a:srgbClr val="FF0000"/>
                </a:solidFill>
              </a:rPr>
              <a:t>c</a:t>
            </a:r>
            <a:r>
              <a:rPr lang="en-US" sz="3400" dirty="0" err="1"/>
              <a:t>ipos</a:t>
            </a:r>
            <a:r>
              <a:rPr lang="en-US" sz="3400" dirty="0"/>
              <a:t>]</a:t>
            </a:r>
            <a:endParaRPr lang="el-GR" sz="3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3B9FBA-7004-EB4F-90A1-13A70D5E2E67}"/>
              </a:ext>
            </a:extLst>
          </p:cNvPr>
          <p:cNvSpPr txBox="1"/>
          <p:nvPr/>
        </p:nvSpPr>
        <p:spPr>
          <a:xfrm>
            <a:off x="5758248" y="4470419"/>
            <a:ext cx="5700584" cy="2268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  <a:spcAft>
                <a:spcPts val="600"/>
              </a:spcAft>
              <a:defRPr/>
            </a:pPr>
            <a:r>
              <a:rPr lang="el-GR" sz="1500" b="1" i="1" dirty="0">
                <a:solidFill>
                  <a:srgbClr val="52001B"/>
                </a:solidFill>
                <a:ea typeface="Cambria" panose="02040503050406030204" pitchFamily="18" charset="0"/>
                <a:sym typeface="Wingdings" pitchFamily="2" charset="2"/>
              </a:rPr>
              <a:t>σχέση συμπληρωματικής κατανομής</a:t>
            </a:r>
            <a:r>
              <a:rPr lang="el-GR" sz="1500" b="1" i="1" dirty="0">
                <a:ea typeface="Cambria" panose="02040503050406030204" pitchFamily="18" charset="0"/>
                <a:sym typeface="Wingdings" pitchFamily="2" charset="2"/>
              </a:rPr>
              <a:t> </a:t>
            </a:r>
            <a:r>
              <a:rPr lang="el-GR" sz="1500" i="1" dirty="0">
                <a:ea typeface="Cambria" panose="02040503050406030204" pitchFamily="18" charset="0"/>
                <a:sym typeface="Wingdings" pitchFamily="2" charset="2"/>
              </a:rPr>
              <a:t>(</a:t>
            </a:r>
            <a:r>
              <a:rPr lang="en-US" sz="1500" i="1" dirty="0">
                <a:latin typeface="Cambria" panose="02040503050406030204" pitchFamily="18" charset="0"/>
                <a:ea typeface="Cambria" panose="02040503050406030204" pitchFamily="18" charset="0"/>
              </a:rPr>
              <a:t>complementary distribution</a:t>
            </a:r>
            <a:r>
              <a:rPr lang="el-GR" sz="1500" i="1" dirty="0">
                <a:ea typeface="Cambria" panose="02040503050406030204" pitchFamily="18" charset="0"/>
              </a:rPr>
              <a:t>) </a:t>
            </a:r>
          </a:p>
          <a:p>
            <a:pPr indent="-77788" algn="just">
              <a:lnSpc>
                <a:spcPct val="114000"/>
              </a:lnSpc>
              <a:defRPr/>
            </a:pPr>
            <a:r>
              <a:rPr lang="en-US" sz="1500" b="1" dirty="0">
                <a:latin typeface="Cambria" panose="02040503050406030204" pitchFamily="18" charset="0"/>
                <a:ea typeface="Cambria" panose="02040503050406030204" pitchFamily="18" charset="0"/>
                <a:sym typeface="Wingdings" pitchFamily="2" charset="2"/>
              </a:rPr>
              <a:t> </a:t>
            </a:r>
            <a:r>
              <a:rPr lang="el-GR" sz="1500" dirty="0">
                <a:ea typeface="Cambria" panose="02040503050406030204" pitchFamily="18" charset="0"/>
                <a:sym typeface="Wingdings" pitchFamily="2" charset="2"/>
              </a:rPr>
              <a:t>απαντούν </a:t>
            </a:r>
            <a:r>
              <a:rPr lang="el-GR" sz="1500" u="sng" dirty="0">
                <a:ea typeface="Cambria" panose="02040503050406030204" pitchFamily="18" charset="0"/>
                <a:sym typeface="Wingdings" pitchFamily="2" charset="2"/>
              </a:rPr>
              <a:t>σε διαφορετικά φωνητικά περιβάλλοντα</a:t>
            </a:r>
            <a:r>
              <a:rPr lang="el-GR" sz="1500" dirty="0">
                <a:ea typeface="Cambria" panose="02040503050406030204" pitchFamily="18" charset="0"/>
                <a:sym typeface="Wingdings" pitchFamily="2" charset="2"/>
              </a:rPr>
              <a:t>, αποκλείοντας όμως τη χρήση του ενός σε περιβάλλον που χρησιμοποιείται το άλλο</a:t>
            </a:r>
          </a:p>
          <a:p>
            <a:pPr algn="just">
              <a:lnSpc>
                <a:spcPct val="114000"/>
              </a:lnSpc>
              <a:defRPr/>
            </a:pPr>
            <a:endParaRPr lang="el-GR" sz="1500" dirty="0">
              <a:ea typeface="Cambria" panose="02040503050406030204" pitchFamily="18" charset="0"/>
              <a:sym typeface="Wingdings" pitchFamily="2" charset="2"/>
            </a:endParaRPr>
          </a:p>
          <a:p>
            <a:pPr algn="just">
              <a:lnSpc>
                <a:spcPct val="114000"/>
              </a:lnSpc>
              <a:defRPr/>
            </a:pPr>
            <a:r>
              <a:rPr lang="el-GR" sz="1500" dirty="0">
                <a:ea typeface="Cambria" panose="02040503050406030204" pitchFamily="18" charset="0"/>
              </a:rPr>
              <a:t>	</a:t>
            </a:r>
            <a:r>
              <a:rPr lang="el-GR" sz="1500" dirty="0">
                <a:ea typeface="Cambria" panose="02040503050406030204" pitchFamily="18" charset="0"/>
                <a:sym typeface="Wingdings" pitchFamily="2" charset="2"/>
              </a:rPr>
              <a:t> </a:t>
            </a:r>
            <a:r>
              <a:rPr lang="el-GR" sz="1500" dirty="0">
                <a:ea typeface="Cambria" panose="02040503050406030204" pitchFamily="18" charset="0"/>
              </a:rPr>
              <a:t>δεν εμφανίζονται ποτέ στο ίδιο περιβάλλον</a:t>
            </a:r>
          </a:p>
          <a:p>
            <a:pPr algn="ctr">
              <a:lnSpc>
                <a:spcPct val="114000"/>
              </a:lnSpc>
              <a:defRPr/>
            </a:pPr>
            <a:r>
              <a:rPr lang="el-GR" sz="1600" b="1" dirty="0"/>
              <a:t>ΑΛΛΟΦΩΝΑ</a:t>
            </a:r>
            <a:endParaRPr lang="el-GR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081553-D89A-F545-888D-D960DE6928E1}"/>
              </a:ext>
            </a:extLst>
          </p:cNvPr>
          <p:cNvSpPr txBox="1"/>
          <p:nvPr/>
        </p:nvSpPr>
        <p:spPr>
          <a:xfrm>
            <a:off x="518984" y="4654380"/>
            <a:ext cx="4547287" cy="1621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3000"/>
              </a:lnSpc>
              <a:buFont typeface="Wingdings" panose="05000000000000000000" pitchFamily="2" charset="2"/>
              <a:buChar char="ü"/>
            </a:pPr>
            <a:r>
              <a:rPr lang="el-GR" altLang="el-GR" dirty="0">
                <a:sym typeface="Wingdings" panose="05000000000000000000" pitchFamily="2" charset="2"/>
              </a:rPr>
              <a:t>ουρανικό [c] πριν από τα πρόσθια [e] και [i]: καιρός [</a:t>
            </a:r>
            <a:r>
              <a:rPr lang="el-GR" altLang="el-GR" dirty="0" err="1">
                <a:sym typeface="Wingdings" panose="05000000000000000000" pitchFamily="2" charset="2"/>
              </a:rPr>
              <a:t>ce</a:t>
            </a:r>
            <a:r>
              <a:rPr lang="el-GR" altLang="el-GR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ꞌ</a:t>
            </a:r>
            <a:r>
              <a:rPr lang="el-GR" altLang="el-GR" dirty="0" err="1">
                <a:sym typeface="Wingdings" panose="05000000000000000000" pitchFamily="2" charset="2"/>
              </a:rPr>
              <a:t>rοs</a:t>
            </a:r>
            <a:r>
              <a:rPr lang="el-GR" altLang="el-GR" dirty="0">
                <a:sym typeface="Wingdings" panose="05000000000000000000" pitchFamily="2" charset="2"/>
              </a:rPr>
              <a:t>]</a:t>
            </a:r>
          </a:p>
          <a:p>
            <a:pPr algn="just">
              <a:lnSpc>
                <a:spcPct val="113000"/>
              </a:lnSpc>
              <a:buFont typeface="Wingdings" panose="05000000000000000000" pitchFamily="2" charset="2"/>
              <a:buChar char="ü"/>
            </a:pPr>
            <a:r>
              <a:rPr lang="el-GR" altLang="el-GR" dirty="0">
                <a:sym typeface="Wingdings" panose="05000000000000000000" pitchFamily="2" charset="2"/>
              </a:rPr>
              <a:t>υπερωικό [k] πριν από τα υπόλοιπα: καλός </a:t>
            </a:r>
            <a:r>
              <a:rPr lang="en-US" altLang="el-GR" dirty="0">
                <a:sym typeface="Wingdings" panose="05000000000000000000" pitchFamily="2" charset="2"/>
              </a:rPr>
              <a:t>[</a:t>
            </a:r>
            <a:r>
              <a:rPr lang="el-GR" altLang="el-GR" dirty="0">
                <a:sym typeface="Wingdings" panose="05000000000000000000" pitchFamily="2" charset="2"/>
              </a:rPr>
              <a:t>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ꞌ</a:t>
            </a:r>
            <a:r>
              <a:rPr lang="el-GR" altLang="el-GR" dirty="0" err="1">
                <a:sym typeface="Wingdings" panose="05000000000000000000" pitchFamily="2" charset="2"/>
              </a:rPr>
              <a:t>ka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</a:t>
            </a:r>
            <a:r>
              <a:rPr lang="el-GR" altLang="el-GR" dirty="0">
                <a:sym typeface="Wingdings" panose="05000000000000000000" pitchFamily="2" charset="2"/>
              </a:rPr>
              <a:t>]</a:t>
            </a:r>
            <a:endParaRPr lang="el-GR" b="1" dirty="0">
              <a:solidFill>
                <a:srgbClr val="52001B"/>
              </a:solidFill>
              <a:sym typeface="Wingdings" panose="05000000000000000000" pitchFamily="2" charset="2"/>
            </a:endParaRPr>
          </a:p>
          <a:p>
            <a:endParaRPr lang="el-GR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552A3DB-CE17-764E-B247-FED870E76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552" y="1544850"/>
            <a:ext cx="1725331" cy="1175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21491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5A217E-1246-BB44-8765-214DD0B9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848" y="484632"/>
            <a:ext cx="8742400" cy="881713"/>
          </a:xfrm>
        </p:spPr>
        <p:txBody>
          <a:bodyPr/>
          <a:lstStyle/>
          <a:p>
            <a:r>
              <a:rPr lang="el-GR" dirty="0" err="1"/>
              <a:t>Λειτουργιες</a:t>
            </a:r>
            <a:r>
              <a:rPr lang="el-GR" dirty="0"/>
              <a:t> </a:t>
            </a:r>
            <a:r>
              <a:rPr lang="el-GR" dirty="0" err="1"/>
              <a:t>Φθογγων</a:t>
            </a:r>
            <a:endParaRPr lang="el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3B9FBA-7004-EB4F-90A1-13A70D5E2E67}"/>
              </a:ext>
            </a:extLst>
          </p:cNvPr>
          <p:cNvSpPr txBox="1"/>
          <p:nvPr/>
        </p:nvSpPr>
        <p:spPr>
          <a:xfrm>
            <a:off x="889685" y="1441622"/>
            <a:ext cx="10536195" cy="1742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  <a:spcAft>
                <a:spcPts val="600"/>
              </a:spcAft>
              <a:defRPr/>
            </a:pPr>
            <a:r>
              <a:rPr lang="el-GR" sz="1500" b="1" i="1" dirty="0">
                <a:solidFill>
                  <a:srgbClr val="52001B"/>
                </a:solidFill>
                <a:ea typeface="Cambria" panose="02040503050406030204" pitchFamily="18" charset="0"/>
                <a:sym typeface="Wingdings" pitchFamily="2" charset="2"/>
              </a:rPr>
              <a:t>σχέση συμπληρωματικής κατανομής</a:t>
            </a:r>
            <a:r>
              <a:rPr lang="el-GR" sz="1500" b="1" i="1" dirty="0">
                <a:ea typeface="Cambria" panose="02040503050406030204" pitchFamily="18" charset="0"/>
                <a:sym typeface="Wingdings" pitchFamily="2" charset="2"/>
              </a:rPr>
              <a:t> </a:t>
            </a:r>
            <a:r>
              <a:rPr lang="el-GR" sz="1500" i="1" dirty="0">
                <a:ea typeface="Cambria" panose="02040503050406030204" pitchFamily="18" charset="0"/>
                <a:sym typeface="Wingdings" pitchFamily="2" charset="2"/>
              </a:rPr>
              <a:t>(</a:t>
            </a:r>
            <a:r>
              <a:rPr lang="en-US" sz="1500" i="1" dirty="0">
                <a:latin typeface="Cambria" panose="02040503050406030204" pitchFamily="18" charset="0"/>
                <a:ea typeface="Cambria" panose="02040503050406030204" pitchFamily="18" charset="0"/>
              </a:rPr>
              <a:t>complementary distribution</a:t>
            </a:r>
            <a:r>
              <a:rPr lang="el-GR" sz="1500" i="1" dirty="0">
                <a:ea typeface="Cambria" panose="02040503050406030204" pitchFamily="18" charset="0"/>
              </a:rPr>
              <a:t>) </a:t>
            </a:r>
          </a:p>
          <a:p>
            <a:pPr indent="-77788" algn="just">
              <a:lnSpc>
                <a:spcPct val="114000"/>
              </a:lnSpc>
              <a:defRPr/>
            </a:pPr>
            <a:r>
              <a:rPr lang="en-US" sz="1500" b="1" dirty="0">
                <a:latin typeface="Cambria" panose="02040503050406030204" pitchFamily="18" charset="0"/>
                <a:ea typeface="Cambria" panose="02040503050406030204" pitchFamily="18" charset="0"/>
                <a:sym typeface="Wingdings" pitchFamily="2" charset="2"/>
              </a:rPr>
              <a:t> </a:t>
            </a:r>
            <a:r>
              <a:rPr lang="el-GR" sz="1500" dirty="0">
                <a:ea typeface="Cambria" panose="02040503050406030204" pitchFamily="18" charset="0"/>
                <a:sym typeface="Wingdings" pitchFamily="2" charset="2"/>
              </a:rPr>
              <a:t>απαντούν </a:t>
            </a:r>
            <a:r>
              <a:rPr lang="el-GR" sz="1500" u="sng" dirty="0">
                <a:ea typeface="Cambria" panose="02040503050406030204" pitchFamily="18" charset="0"/>
                <a:sym typeface="Wingdings" pitchFamily="2" charset="2"/>
              </a:rPr>
              <a:t>σε διαφορετικά φωνητικά περιβάλλοντα</a:t>
            </a:r>
            <a:r>
              <a:rPr lang="el-GR" sz="1500" dirty="0">
                <a:ea typeface="Cambria" panose="02040503050406030204" pitchFamily="18" charset="0"/>
                <a:sym typeface="Wingdings" pitchFamily="2" charset="2"/>
              </a:rPr>
              <a:t>, αποκλείοντας όμως τη χρήση του ενός σε περιβάλλον που χρησιμοποιείται το άλλο</a:t>
            </a:r>
          </a:p>
          <a:p>
            <a:pPr algn="just">
              <a:lnSpc>
                <a:spcPct val="114000"/>
              </a:lnSpc>
              <a:defRPr/>
            </a:pPr>
            <a:endParaRPr lang="el-GR" sz="1500" dirty="0">
              <a:ea typeface="Cambria" panose="02040503050406030204" pitchFamily="18" charset="0"/>
              <a:sym typeface="Wingdings" pitchFamily="2" charset="2"/>
            </a:endParaRPr>
          </a:p>
          <a:p>
            <a:pPr algn="just">
              <a:lnSpc>
                <a:spcPct val="114000"/>
              </a:lnSpc>
              <a:defRPr/>
            </a:pPr>
            <a:r>
              <a:rPr lang="el-GR" sz="1500" dirty="0">
                <a:ea typeface="Cambria" panose="02040503050406030204" pitchFamily="18" charset="0"/>
              </a:rPr>
              <a:t>	</a:t>
            </a:r>
            <a:r>
              <a:rPr lang="el-GR" sz="1500" dirty="0">
                <a:ea typeface="Cambria" panose="02040503050406030204" pitchFamily="18" charset="0"/>
                <a:sym typeface="Wingdings" pitchFamily="2" charset="2"/>
              </a:rPr>
              <a:t> </a:t>
            </a:r>
            <a:r>
              <a:rPr lang="el-GR" sz="1500" dirty="0">
                <a:ea typeface="Cambria" panose="02040503050406030204" pitchFamily="18" charset="0"/>
              </a:rPr>
              <a:t>δεν εμφανίζονται ποτέ στο ίδιο περιβάλλον</a:t>
            </a:r>
          </a:p>
          <a:p>
            <a:pPr algn="ctr">
              <a:lnSpc>
                <a:spcPct val="114000"/>
              </a:lnSpc>
              <a:defRPr/>
            </a:pPr>
            <a:r>
              <a:rPr lang="el-GR" sz="1600" b="1" dirty="0"/>
              <a:t>ΑΛΛΟΦΩΝΑ</a:t>
            </a:r>
            <a:endParaRPr lang="el-GR" sz="1500" dirty="0"/>
          </a:p>
        </p:txBody>
      </p:sp>
      <p:sp>
        <p:nvSpPr>
          <p:cNvPr id="6" name="Θέση περιεχομένου 2">
            <a:extLst>
              <a:ext uri="{FF2B5EF4-FFF2-40B4-BE49-F238E27FC236}">
                <a16:creationId xmlns:a16="http://schemas.microsoft.com/office/drawing/2014/main" id="{0CE1A796-205B-D847-82B5-A883D278887E}"/>
              </a:ext>
            </a:extLst>
          </p:cNvPr>
          <p:cNvSpPr txBox="1">
            <a:spLocks/>
          </p:cNvSpPr>
          <p:nvPr/>
        </p:nvSpPr>
        <p:spPr>
          <a:xfrm>
            <a:off x="1598140" y="3259107"/>
            <a:ext cx="9515039" cy="331228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97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sz="2400" u="sng" dirty="0"/>
              <a:t>Περιπτώσεις αλλόφωνων</a:t>
            </a:r>
            <a:r>
              <a:rPr lang="el-GR" sz="2400" dirty="0"/>
              <a:t>:</a:t>
            </a:r>
          </a:p>
          <a:p>
            <a:pPr marL="46800" indent="0" algn="just">
              <a:lnSpc>
                <a:spcPct val="150000"/>
              </a:lnSpc>
              <a:buFont typeface="Wingdings" pitchFamily="2" charset="2"/>
              <a:buNone/>
            </a:pP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         Ήχοι/φθόγγοι – πραγματώσεις 	                        Φωνολογική μονάδα - Φώνημα</a:t>
            </a:r>
          </a:p>
          <a:p>
            <a:pPr marL="389700" indent="-342900" algn="just">
              <a:lnSpc>
                <a:spcPct val="150000"/>
              </a:lnSpc>
            </a:pP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χώρος - χέρι ['</a:t>
            </a:r>
            <a:r>
              <a:rPr lang="en-GB" sz="2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oros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- ['</a:t>
            </a:r>
            <a:r>
              <a:rPr lang="en-GB" sz="2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ҫ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eri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         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   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endParaRPr lang="en-GB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89700" indent="-342900" algn="just">
              <a:lnSpc>
                <a:spcPct val="150000"/>
              </a:lnSpc>
            </a:pP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γόνος – γένος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[</a:t>
            </a:r>
            <a:r>
              <a:rPr lang="en-US" sz="2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ꞌ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ɣ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onos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] – [</a:t>
            </a:r>
            <a:r>
              <a:rPr lang="en-US" sz="2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ꞌ</a:t>
            </a:r>
            <a:r>
              <a:rPr lang="en-US" sz="2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ʝ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enos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] 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        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ɣ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endParaRPr lang="el-G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89700" indent="-342900" algn="just">
              <a:lnSpc>
                <a:spcPct val="150000"/>
              </a:lnSpc>
            </a:pP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κόμμα - κύμα ['</a:t>
            </a:r>
            <a:r>
              <a:rPr lang="en-GB" sz="2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oma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- ['</a:t>
            </a:r>
            <a:r>
              <a:rPr lang="en-GB" sz="2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ima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]                                    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      /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</a:p>
          <a:p>
            <a:pPr marL="389700" indent="-342900" algn="just">
              <a:lnSpc>
                <a:spcPct val="150000"/>
              </a:lnSpc>
            </a:pP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γκάμα - γκέμι ['</a:t>
            </a:r>
            <a:r>
              <a:rPr lang="el-GR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ama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- ['</a:t>
            </a:r>
            <a:r>
              <a:rPr lang="el-GR" sz="2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ɟ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]                               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           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/g/</a:t>
            </a:r>
          </a:p>
          <a:p>
            <a:pPr marL="389700" indent="-342900" algn="just">
              <a:lnSpc>
                <a:spcPct val="150000"/>
              </a:lnSpc>
            </a:pP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λάθος - λιώνω ['</a:t>
            </a:r>
            <a:r>
              <a:rPr lang="el-GR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θ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os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- ['</a:t>
            </a:r>
            <a:r>
              <a:rPr lang="en-GB" sz="2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ʎ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ono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  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      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/l/</a:t>
            </a:r>
            <a:endParaRPr lang="en-GB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89700" indent="-342900" algn="just">
              <a:lnSpc>
                <a:spcPct val="150000"/>
              </a:lnSpc>
            </a:pPr>
            <a:r>
              <a:rPr lang="el-GR" sz="2400" dirty="0">
                <a:latin typeface="Cambria" panose="02040503050406030204" pitchFamily="18" charset="0"/>
                <a:ea typeface="Cambria" panose="02040503050406030204" pitchFamily="18" charset="0"/>
              </a:rPr>
              <a:t>νότα - νιότη [</a:t>
            </a:r>
            <a:r>
              <a:rPr lang="el-GR" sz="2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ꞌ</a:t>
            </a:r>
            <a:r>
              <a:rPr lang="en-GB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ota] – [</a:t>
            </a:r>
            <a:r>
              <a:rPr lang="en-GB" sz="2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ꞌ</a:t>
            </a:r>
            <a:r>
              <a:rPr lang="en-GB" sz="2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ɲ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oti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]                                                /n/ </a:t>
            </a:r>
            <a:endParaRPr lang="el-G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E69F22C-C35F-6D49-B126-83E69D527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8360" y="4915251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8056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8A197-6EDD-DF40-87E4-EB2BEB45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err="1"/>
              <a:t>Ορισμοσ</a:t>
            </a:r>
            <a:r>
              <a:rPr lang="el-GR" sz="4400" dirty="0"/>
              <a:t> </a:t>
            </a:r>
            <a:r>
              <a:rPr lang="el-GR" sz="4400" dirty="0" err="1"/>
              <a:t>φωνολογικων</a:t>
            </a:r>
            <a:r>
              <a:rPr lang="el-GR" sz="4400" dirty="0"/>
              <a:t> </a:t>
            </a:r>
            <a:r>
              <a:rPr lang="el-GR" sz="4400" dirty="0" err="1"/>
              <a:t>μοναδων</a:t>
            </a:r>
            <a:endParaRPr lang="el-GR" sz="4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E29C72-C763-5E44-BA6A-CE3F1FA4A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545503" cy="4050792"/>
          </a:xfrm>
        </p:spPr>
        <p:txBody>
          <a:bodyPr>
            <a:normAutofit/>
          </a:bodyPr>
          <a:lstStyle/>
          <a:p>
            <a:r>
              <a:rPr lang="el-GR" sz="3600" dirty="0"/>
              <a:t>Όταν δύο φθόγγοι ΔΕΝ διαφοροποιούν σημασίες, </a:t>
            </a:r>
            <a:r>
              <a:rPr lang="el-GR" sz="3600" b="1" dirty="0"/>
              <a:t>ΔΕΝ</a:t>
            </a:r>
            <a:r>
              <a:rPr lang="el-GR" sz="3600" dirty="0"/>
              <a:t> είναι διαφορετικές φωνολογικές μονάδες, άρα είναι </a:t>
            </a:r>
            <a:r>
              <a:rPr lang="el-GR" sz="3600" b="1" dirty="0"/>
              <a:t>πραγματώσεις της ίδιας φωνολογικής μονάδας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A2453D9-AD3F-4A41-BA94-B0841309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6440" y="5239766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35957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8A197-6EDD-DF40-87E4-EB2BEB45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err="1"/>
              <a:t>Ορισμοσ</a:t>
            </a:r>
            <a:r>
              <a:rPr lang="el-GR" sz="4400" dirty="0"/>
              <a:t> φωνολογικών μονάδων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E29C72-C763-5E44-BA6A-CE3F1FA4A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222992" cy="4050792"/>
          </a:xfrm>
        </p:spPr>
        <p:txBody>
          <a:bodyPr>
            <a:normAutofit/>
          </a:bodyPr>
          <a:lstStyle/>
          <a:p>
            <a:r>
              <a:rPr lang="el-GR" sz="3600" dirty="0"/>
              <a:t>Όταν δύο φθόγγοι ΔΕΝ διαφοροποιούν σημασίες, ΔΕΝ είναι διαφορετικές φωνολογικές μονάδες, άρα είναι πραγματώσεις της ίδιας φωνολογικής μονάδας</a:t>
            </a:r>
          </a:p>
          <a:p>
            <a:r>
              <a:rPr lang="el-GR" sz="3600" dirty="0"/>
              <a:t>                             ΔΥΟ πιθανότητες: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92B0737-109A-6D49-B9F3-F653CB96D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280" y="4761169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672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8002641-C044-AC4A-9517-724DBABB8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3140" y="390440"/>
            <a:ext cx="8785225" cy="708025"/>
          </a:xfrm>
          <a:prstGeom prst="rect">
            <a:avLst/>
          </a:prstGeom>
          <a:noFill/>
          <a:ln w="25400" cap="rnd">
            <a:solidFill>
              <a:srgbClr val="4E004E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l-GR" altLang="el-GR" sz="2000" b="1" i="1" dirty="0">
                <a:solidFill>
                  <a:srgbClr val="4E004E"/>
                </a:solidFill>
                <a:cs typeface="Times New Roman" pitchFamily="18" charset="0"/>
              </a:rPr>
              <a:t>1</a:t>
            </a:r>
            <a:r>
              <a:rPr lang="en-US" altLang="el-GR" sz="2000" b="1" i="1" dirty="0">
                <a:solidFill>
                  <a:srgbClr val="4E004E"/>
                </a:solidFill>
                <a:cs typeface="Times New Roman" pitchFamily="18" charset="0"/>
              </a:rPr>
              <a:t>. </a:t>
            </a:r>
            <a:r>
              <a:rPr lang="el-GR" altLang="el-GR" sz="2000" i="1" dirty="0">
                <a:solidFill>
                  <a:srgbClr val="4E004E"/>
                </a:solidFill>
                <a:cs typeface="Times New Roman" pitchFamily="18" charset="0"/>
              </a:rPr>
              <a:t>Μεταγράψτε τις ακόλουθες λέξεις, με τη χρήση του Διεθνούς Φωνητικού Αλφαβήτου (IPA)</a:t>
            </a:r>
            <a:endParaRPr lang="en-US" altLang="el-GR" sz="2000" i="1" dirty="0">
              <a:solidFill>
                <a:srgbClr val="4E004E"/>
              </a:solidFill>
              <a:cs typeface="Times New Roman" pitchFamily="18" charset="0"/>
            </a:endParaRPr>
          </a:p>
        </p:txBody>
      </p: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D7678EF2-350D-E748-8A2E-782BC3A9F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6949"/>
              </p:ext>
            </p:extLst>
          </p:nvPr>
        </p:nvGraphicFramePr>
        <p:xfrm>
          <a:off x="1958233" y="1677552"/>
          <a:ext cx="3357479" cy="40999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57479">
                  <a:extLst>
                    <a:ext uri="{9D8B030D-6E8A-4147-A177-3AD203B41FA5}">
                      <a16:colId xmlns:a16="http://schemas.microsoft.com/office/drawing/2014/main" val="847765390"/>
                    </a:ext>
                  </a:extLst>
                </a:gridCol>
              </a:tblGrid>
              <a:tr h="455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kern="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νιότη</a:t>
                      </a:r>
                      <a:endParaRPr lang="el-G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1324407"/>
                  </a:ext>
                </a:extLst>
              </a:tr>
              <a:tr h="455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kern="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χίμαιρα</a:t>
                      </a:r>
                      <a:endParaRPr lang="el-G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7511898"/>
                  </a:ext>
                </a:extLst>
              </a:tr>
              <a:tr h="455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kern="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λιώμα</a:t>
                      </a:r>
                      <a:endParaRPr lang="el-G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5246702"/>
                  </a:ext>
                </a:extLst>
              </a:tr>
              <a:tr h="455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kern="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άγγελος</a:t>
                      </a:r>
                      <a:endParaRPr lang="el-G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0497628"/>
                  </a:ext>
                </a:extLst>
              </a:tr>
              <a:tr h="455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kern="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χιόνι</a:t>
                      </a:r>
                      <a:endParaRPr lang="el-G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0317864"/>
                  </a:ext>
                </a:extLst>
              </a:tr>
              <a:tr h="455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kern="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στην κατάψυξη</a:t>
                      </a:r>
                      <a:endParaRPr lang="el-G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9931756"/>
                  </a:ext>
                </a:extLst>
              </a:tr>
              <a:tr h="455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kern="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σουτζουκάκια</a:t>
                      </a:r>
                      <a:endParaRPr lang="el-G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0632394"/>
                  </a:ext>
                </a:extLst>
              </a:tr>
              <a:tr h="455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kern="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αχινός</a:t>
                      </a:r>
                      <a:endParaRPr lang="el-G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057479"/>
                  </a:ext>
                </a:extLst>
              </a:tr>
              <a:tr h="4555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2000" kern="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λιοντάρι</a:t>
                      </a:r>
                      <a:endParaRPr lang="el-G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6887252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CC0858A1-2A3D-CC4F-895C-4DD9D4884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856" y="1252982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19544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8A197-6EDD-DF40-87E4-EB2BEB45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err="1"/>
              <a:t>Ορισμοσ</a:t>
            </a:r>
            <a:r>
              <a:rPr lang="el-GR" sz="4400" dirty="0"/>
              <a:t> φωνολογικών μονάδων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E29C72-C763-5E44-BA6A-CE3F1FA4A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121408"/>
            <a:ext cx="11464290" cy="4559478"/>
          </a:xfrm>
        </p:spPr>
        <p:txBody>
          <a:bodyPr>
            <a:normAutofit fontScale="92500" lnSpcReduction="20000"/>
          </a:bodyPr>
          <a:lstStyle/>
          <a:p>
            <a:r>
              <a:rPr lang="el-GR" sz="3600" dirty="0"/>
              <a:t>Όταν δύο φθόγγοι ΔΕΝ διαφοροποιούν σημασίες, είναι πραγματώσεις της ίδιας φωνολογικής μονάδας</a:t>
            </a:r>
          </a:p>
          <a:p>
            <a:pPr marL="0" indent="0">
              <a:buNone/>
            </a:pPr>
            <a:r>
              <a:rPr lang="el-GR" sz="3600" dirty="0"/>
              <a:t>                                 ΔΥΟ πιθανότητες:</a:t>
            </a:r>
          </a:p>
          <a:p>
            <a:pPr marL="0" indent="0">
              <a:buNone/>
            </a:pPr>
            <a:r>
              <a:rPr lang="el-GR" sz="3600" dirty="0"/>
              <a:t>                                                  Α:</a:t>
            </a:r>
          </a:p>
          <a:p>
            <a:r>
              <a:rPr lang="el-GR" sz="3600" dirty="0" err="1"/>
              <a:t>Εναλλ</a:t>
            </a:r>
            <a:r>
              <a:rPr lang="en-US" sz="3600" dirty="0" err="1"/>
              <a:t>άσ</a:t>
            </a:r>
            <a:r>
              <a:rPr lang="el-GR" sz="3600" dirty="0" err="1"/>
              <a:t>ονται</a:t>
            </a:r>
            <a:r>
              <a:rPr lang="el-GR" sz="3600" dirty="0"/>
              <a:t> στο ίδιο περιβάλλον χωρίς να διαφοροποιούν σημασίες  = </a:t>
            </a:r>
            <a:r>
              <a:rPr lang="el-GR" sz="3600" b="1" dirty="0"/>
              <a:t>Ελεύθερες ποικιλίες</a:t>
            </a:r>
          </a:p>
          <a:p>
            <a:endParaRPr lang="el-GR" sz="3600" b="1" dirty="0"/>
          </a:p>
          <a:p>
            <a:pPr marL="274320" lvl="1" indent="0">
              <a:buNone/>
            </a:pPr>
            <a:r>
              <a:rPr lang="el-GR" sz="3400" dirty="0"/>
              <a:t>                             [</a:t>
            </a:r>
            <a:r>
              <a:rPr lang="el-GR" sz="3200" dirty="0"/>
              <a:t>ˈ</a:t>
            </a:r>
            <a:r>
              <a:rPr lang="en-US" sz="3400" dirty="0" err="1">
                <a:solidFill>
                  <a:srgbClr val="FF0000"/>
                </a:solidFill>
              </a:rPr>
              <a:t>n</a:t>
            </a:r>
            <a:r>
              <a:rPr lang="en-US" sz="3400" dirty="0" err="1"/>
              <a:t>ikos</a:t>
            </a:r>
            <a:r>
              <a:rPr lang="en-US" sz="3400" dirty="0"/>
              <a:t>] = [</a:t>
            </a:r>
            <a:r>
              <a:rPr lang="el-GR" sz="3200" dirty="0"/>
              <a:t>ˈ</a:t>
            </a:r>
            <a:r>
              <a:rPr lang="el-GR" sz="3600" dirty="0" err="1">
                <a:solidFill>
                  <a:srgbClr val="FF0000"/>
                </a:solidFill>
              </a:rPr>
              <a:t>ɲ</a:t>
            </a:r>
            <a:r>
              <a:rPr lang="en-US" sz="3600" dirty="0" err="1"/>
              <a:t>ikos</a:t>
            </a:r>
            <a:r>
              <a:rPr lang="en-US" sz="3600" dirty="0"/>
              <a:t>]</a:t>
            </a:r>
            <a:endParaRPr lang="el-GR" sz="3600" dirty="0"/>
          </a:p>
          <a:p>
            <a:pPr marL="0" indent="0" algn="just">
              <a:buNone/>
            </a:pPr>
            <a:r>
              <a:rPr lang="el-GR" sz="3000" dirty="0"/>
              <a:t>			</a:t>
            </a:r>
            <a:r>
              <a:rPr lang="en-GB" sz="3000" dirty="0"/>
              <a:t>[</a:t>
            </a:r>
            <a:r>
              <a:rPr lang="en-GB" sz="3000" dirty="0" err="1">
                <a:solidFill>
                  <a:srgbClr val="FF0000"/>
                </a:solidFill>
                <a:latin typeface="Cambria" panose="02040503050406030204" pitchFamily="18" charset="0"/>
              </a:rPr>
              <a:t>l</a:t>
            </a:r>
            <a:r>
              <a:rPr lang="en-GB" sz="3000" dirty="0" err="1">
                <a:latin typeface="Cambria" panose="02040503050406030204" pitchFamily="18" charset="0"/>
              </a:rPr>
              <a:t>i'mani</a:t>
            </a:r>
            <a:r>
              <a:rPr lang="en-GB" sz="3000" dirty="0"/>
              <a:t>] – [</a:t>
            </a:r>
            <a:r>
              <a:rPr lang="en-GB" sz="30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ʎ</a:t>
            </a:r>
            <a:r>
              <a:rPr lang="en-GB" sz="3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i'mani</a:t>
            </a:r>
            <a:r>
              <a:rPr lang="en-GB" sz="3000" dirty="0"/>
              <a:t>] </a:t>
            </a:r>
            <a:endParaRPr lang="el-GR" sz="3000" dirty="0"/>
          </a:p>
          <a:p>
            <a:pPr marL="0" indent="0" algn="just">
              <a:buNone/>
            </a:pPr>
            <a:r>
              <a:rPr lang="el-GR" sz="3000" dirty="0"/>
              <a:t>			</a:t>
            </a:r>
            <a:r>
              <a:rPr lang="en-GB" sz="3000" dirty="0"/>
              <a:t>[</a:t>
            </a:r>
            <a:r>
              <a:rPr lang="en-GB" sz="3000" dirty="0">
                <a:latin typeface="Cambria" panose="02040503050406030204" pitchFamily="18" charset="0"/>
              </a:rPr>
              <a:t>'</a:t>
            </a:r>
            <a:r>
              <a:rPr lang="en-GB" sz="30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GB" sz="3000" dirty="0" err="1">
                <a:latin typeface="Cambria" panose="02040503050406030204" pitchFamily="18" charset="0"/>
                <a:ea typeface="Cambria" panose="02040503050406030204" pitchFamily="18" charset="0"/>
              </a:rPr>
              <a:t>ima</a:t>
            </a:r>
            <a:r>
              <a:rPr lang="en-GB" sz="3000" dirty="0"/>
              <a:t>] – [</a:t>
            </a:r>
            <a:r>
              <a:rPr lang="en-GB" sz="3000" dirty="0">
                <a:latin typeface="Cambria" panose="02040503050406030204" pitchFamily="18" charset="0"/>
              </a:rPr>
              <a:t>'</a:t>
            </a:r>
            <a:r>
              <a:rPr lang="el-GR" sz="300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ɲ</a:t>
            </a:r>
            <a:r>
              <a:rPr lang="en-GB" sz="3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ima</a:t>
            </a:r>
            <a:r>
              <a:rPr lang="en-GB" sz="3000" dirty="0"/>
              <a:t>]</a:t>
            </a:r>
            <a:endParaRPr lang="en-US" sz="3600" dirty="0"/>
          </a:p>
          <a:p>
            <a:pPr marL="274320" lvl="1" indent="0">
              <a:buNone/>
            </a:pPr>
            <a:endParaRPr lang="en-US" sz="3600" dirty="0"/>
          </a:p>
          <a:p>
            <a:pPr marL="0" indent="0">
              <a:buNone/>
            </a:pPr>
            <a:endParaRPr lang="el-GR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B2B0D0D-0A73-B44B-B422-C0E32E41D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736" y="4934966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5094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8A197-6EDD-DF40-87E4-EB2BEB45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err="1"/>
              <a:t>Ορισμοσ</a:t>
            </a:r>
            <a:r>
              <a:rPr lang="el-GR" sz="4400" dirty="0"/>
              <a:t> φωνολογικών μονάδων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E29C72-C763-5E44-BA6A-CE3F1FA4A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121408"/>
            <a:ext cx="11464290" cy="4473702"/>
          </a:xfrm>
        </p:spPr>
        <p:txBody>
          <a:bodyPr>
            <a:normAutofit lnSpcReduction="10000"/>
          </a:bodyPr>
          <a:lstStyle/>
          <a:p>
            <a:r>
              <a:rPr lang="el-GR" sz="3600" dirty="0"/>
              <a:t>Όταν δύο φθόγγοι ΔΕΝ διαφοροποιούν σημασίες, είναι πραγματώσεις της ίδιας φωνολογικής μονάδας</a:t>
            </a:r>
          </a:p>
          <a:p>
            <a:pPr marL="0" indent="0">
              <a:buNone/>
            </a:pPr>
            <a:r>
              <a:rPr lang="el-GR" sz="3600" dirty="0"/>
              <a:t>                                 ΔΥΟ πιθανότητες:</a:t>
            </a:r>
          </a:p>
          <a:p>
            <a:pPr marL="0" indent="0">
              <a:buNone/>
            </a:pPr>
            <a:r>
              <a:rPr lang="el-GR" sz="3600" dirty="0"/>
              <a:t>                                                  Β:</a:t>
            </a:r>
          </a:p>
          <a:p>
            <a:r>
              <a:rPr lang="el-GR" sz="3600" dirty="0"/>
              <a:t>Συμπληρώνει ο ένας φθόγγος την κατανομή ενός άλλου = </a:t>
            </a:r>
            <a:r>
              <a:rPr lang="el-GR" sz="3600" b="1" dirty="0"/>
              <a:t>Συμπληρωματική Κατανομή</a:t>
            </a:r>
            <a:endParaRPr lang="en-US" sz="3600" b="1" dirty="0"/>
          </a:p>
          <a:p>
            <a:pPr marL="274320" lvl="1" indent="0">
              <a:buNone/>
            </a:pPr>
            <a:r>
              <a:rPr lang="el-GR" sz="3400" dirty="0"/>
              <a:t>            </a:t>
            </a:r>
            <a:r>
              <a:rPr lang="en-US" sz="3400" dirty="0"/>
              <a:t>[</a:t>
            </a:r>
            <a:r>
              <a:rPr lang="el-GR" sz="3200" dirty="0"/>
              <a:t>ˈ</a:t>
            </a:r>
            <a:r>
              <a:rPr lang="en-US" sz="3400" dirty="0">
                <a:solidFill>
                  <a:srgbClr val="FF0000"/>
                </a:solidFill>
              </a:rPr>
              <a:t>k</a:t>
            </a:r>
            <a:r>
              <a:rPr lang="en-US" sz="3400" dirty="0"/>
              <a:t>ano], [</a:t>
            </a:r>
            <a:r>
              <a:rPr lang="en-US" sz="3400" dirty="0" err="1">
                <a:solidFill>
                  <a:srgbClr val="FF0000"/>
                </a:solidFill>
              </a:rPr>
              <a:t>k</a:t>
            </a:r>
            <a:r>
              <a:rPr lang="en-US" sz="3400" dirty="0" err="1"/>
              <a:t>u</a:t>
            </a:r>
            <a:r>
              <a:rPr lang="el-GR" sz="3200" dirty="0"/>
              <a:t> ˈ</a:t>
            </a:r>
            <a:r>
              <a:rPr lang="en-US" sz="3400" dirty="0"/>
              <a:t>pi], [</a:t>
            </a:r>
            <a:r>
              <a:rPr lang="el-GR" sz="3200" dirty="0"/>
              <a:t>ˈ</a:t>
            </a:r>
            <a:r>
              <a:rPr lang="en-US" sz="3400" dirty="0">
                <a:solidFill>
                  <a:srgbClr val="FF0000"/>
                </a:solidFill>
              </a:rPr>
              <a:t>k</a:t>
            </a:r>
            <a:r>
              <a:rPr lang="en-US" sz="3400" dirty="0"/>
              <a:t>ola] / [</a:t>
            </a:r>
            <a:r>
              <a:rPr lang="en-US" sz="3400" dirty="0" err="1">
                <a:solidFill>
                  <a:srgbClr val="FF0000"/>
                </a:solidFill>
              </a:rPr>
              <a:t>c</a:t>
            </a:r>
            <a:r>
              <a:rPr lang="en-US" sz="3400" dirty="0" err="1"/>
              <a:t>e</a:t>
            </a:r>
            <a:r>
              <a:rPr lang="el-GR" sz="3200" dirty="0"/>
              <a:t>ˈ</a:t>
            </a:r>
            <a:r>
              <a:rPr lang="en-US" sz="3400" dirty="0" err="1"/>
              <a:t>ri</a:t>
            </a:r>
            <a:r>
              <a:rPr lang="en-US" sz="3400" dirty="0"/>
              <a:t>], [</a:t>
            </a:r>
            <a:r>
              <a:rPr lang="el-GR" sz="3200" dirty="0"/>
              <a:t>ˈ</a:t>
            </a:r>
            <a:r>
              <a:rPr lang="en-US" sz="3400" dirty="0" err="1">
                <a:solidFill>
                  <a:srgbClr val="FF0000"/>
                </a:solidFill>
              </a:rPr>
              <a:t>c</a:t>
            </a:r>
            <a:r>
              <a:rPr lang="en-US" sz="3400" dirty="0" err="1"/>
              <a:t>ipos</a:t>
            </a:r>
            <a:r>
              <a:rPr lang="en-US" sz="3400" dirty="0"/>
              <a:t>]</a:t>
            </a:r>
            <a:endParaRPr lang="el-GR" sz="3400" dirty="0"/>
          </a:p>
          <a:p>
            <a:pPr marL="274320" lvl="1" indent="0">
              <a:buNone/>
            </a:pPr>
            <a:r>
              <a:rPr lang="el-GR" sz="3400" dirty="0"/>
              <a:t>            </a:t>
            </a:r>
            <a:r>
              <a:rPr lang="en-US" sz="3400" dirty="0"/>
              <a:t>[</a:t>
            </a:r>
            <a:r>
              <a:rPr lang="el-GR" sz="3200" dirty="0"/>
              <a:t>ˈ</a:t>
            </a:r>
            <a:r>
              <a:rPr lang="el-GR" sz="3400" dirty="0">
                <a:solidFill>
                  <a:srgbClr val="FF0000"/>
                </a:solidFill>
              </a:rPr>
              <a:t>x</a:t>
            </a:r>
            <a:r>
              <a:rPr lang="en-US" sz="3400" dirty="0" err="1"/>
              <a:t>ano</a:t>
            </a:r>
            <a:r>
              <a:rPr lang="en-US" sz="3400" dirty="0"/>
              <a:t>], [</a:t>
            </a:r>
            <a:r>
              <a:rPr lang="el-GR" sz="3600" dirty="0"/>
              <a:t>ˈ</a:t>
            </a:r>
            <a:r>
              <a:rPr lang="en-US" sz="3400" dirty="0" err="1">
                <a:solidFill>
                  <a:srgbClr val="FF0000"/>
                </a:solidFill>
              </a:rPr>
              <a:t>x</a:t>
            </a:r>
            <a:r>
              <a:rPr lang="en-US" sz="3400" dirty="0" err="1"/>
              <a:t>ui</a:t>
            </a:r>
            <a:r>
              <a:rPr lang="en-US" sz="3400" dirty="0"/>
              <a:t>], [</a:t>
            </a:r>
            <a:r>
              <a:rPr lang="el-GR" sz="3200" dirty="0"/>
              <a:t>ˈ</a:t>
            </a:r>
            <a:r>
              <a:rPr lang="en-US" sz="3400" dirty="0" err="1">
                <a:solidFill>
                  <a:srgbClr val="FF0000"/>
                </a:solidFill>
              </a:rPr>
              <a:t>x</a:t>
            </a:r>
            <a:r>
              <a:rPr lang="en-US" sz="3400" dirty="0" err="1"/>
              <a:t>ora</a:t>
            </a:r>
            <a:r>
              <a:rPr lang="en-US" sz="3400" dirty="0"/>
              <a:t>] / [</a:t>
            </a:r>
            <a:r>
              <a:rPr lang="el-GR" sz="3600" dirty="0"/>
              <a:t>ˈ</a:t>
            </a:r>
            <a:r>
              <a:rPr lang="en-US" sz="3400" dirty="0" err="1">
                <a:solidFill>
                  <a:srgbClr val="FF0000"/>
                </a:solidFill>
              </a:rPr>
              <a:t>ç</a:t>
            </a:r>
            <a:r>
              <a:rPr lang="en-US" sz="3400" dirty="0" err="1"/>
              <a:t>eri</a:t>
            </a:r>
            <a:r>
              <a:rPr lang="en-US" sz="3400" dirty="0"/>
              <a:t>], [</a:t>
            </a:r>
            <a:r>
              <a:rPr lang="el-GR" sz="3200" dirty="0"/>
              <a:t>ˈ</a:t>
            </a:r>
            <a:r>
              <a:rPr lang="en-US" sz="3400" dirty="0" err="1">
                <a:solidFill>
                  <a:srgbClr val="FF0000"/>
                </a:solidFill>
              </a:rPr>
              <a:t>ç</a:t>
            </a:r>
            <a:r>
              <a:rPr lang="en-US" sz="3400" dirty="0" err="1"/>
              <a:t>ira</a:t>
            </a:r>
            <a:r>
              <a:rPr lang="en-US" sz="3400" dirty="0"/>
              <a:t>]</a:t>
            </a:r>
            <a:endParaRPr lang="el-GR" sz="3400" dirty="0"/>
          </a:p>
          <a:p>
            <a:pPr marL="0" indent="0">
              <a:buNone/>
            </a:pPr>
            <a:endParaRPr lang="el-GR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D1137B4-3CE8-9640-8858-3435628AB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927" y="341376"/>
            <a:ext cx="1516642" cy="1033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83369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57CEC6-E1AD-1949-9C3D-0355D7A8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Μέθοδοι προσδιορισμού φωνολογικών μονάδων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52DDA6-C068-754E-AE11-9D4DB79C4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378246"/>
          </a:xfrm>
        </p:spPr>
        <p:txBody>
          <a:bodyPr>
            <a:normAutofit/>
          </a:bodyPr>
          <a:lstStyle/>
          <a:p>
            <a:r>
              <a:rPr lang="el-GR" sz="2800" dirty="0"/>
              <a:t>ΕΛΑΧΙΣΤΑ ΖΕΥΓΗ</a:t>
            </a:r>
          </a:p>
          <a:p>
            <a:pPr lvl="1"/>
            <a:r>
              <a:rPr lang="el-GR" sz="3200" dirty="0"/>
              <a:t>[ˈ</a:t>
            </a:r>
            <a:r>
              <a:rPr lang="en-US" sz="3200" dirty="0" err="1">
                <a:solidFill>
                  <a:srgbClr val="FF0000"/>
                </a:solidFill>
              </a:rPr>
              <a:t>p</a:t>
            </a:r>
            <a:r>
              <a:rPr lang="en-US" sz="3200" dirty="0" err="1"/>
              <a:t>onos</a:t>
            </a:r>
            <a:r>
              <a:rPr lang="en-US" sz="3200" dirty="0"/>
              <a:t>] Vs [</a:t>
            </a:r>
            <a:r>
              <a:rPr lang="el-GR" sz="2800" dirty="0"/>
              <a:t>ˈ</a:t>
            </a:r>
            <a:r>
              <a:rPr lang="en-US" sz="3200" dirty="0" err="1">
                <a:solidFill>
                  <a:srgbClr val="FF0000"/>
                </a:solidFill>
              </a:rPr>
              <a:t>k</a:t>
            </a:r>
            <a:r>
              <a:rPr lang="en-US" sz="3200" dirty="0" err="1"/>
              <a:t>onos</a:t>
            </a:r>
            <a:r>
              <a:rPr lang="en-US" sz="3200" dirty="0"/>
              <a:t>]</a:t>
            </a:r>
            <a:r>
              <a:rPr lang="el-GR" sz="3200" dirty="0"/>
              <a:t> </a:t>
            </a:r>
            <a:endParaRPr lang="en-US" sz="3200" dirty="0"/>
          </a:p>
          <a:p>
            <a:pPr lvl="1"/>
            <a:r>
              <a:rPr lang="el-GR" sz="3200" dirty="0"/>
              <a:t>[ˈ</a:t>
            </a:r>
            <a:r>
              <a:rPr lang="en-US" sz="3200" dirty="0" err="1">
                <a:solidFill>
                  <a:srgbClr val="FF0000"/>
                </a:solidFill>
              </a:rPr>
              <a:t>p</a:t>
            </a:r>
            <a:r>
              <a:rPr lang="en-US" sz="3200" dirty="0" err="1"/>
              <a:t>onos</a:t>
            </a:r>
            <a:r>
              <a:rPr lang="en-US" sz="3200" dirty="0"/>
              <a:t>] Vs [</a:t>
            </a:r>
            <a:r>
              <a:rPr lang="el-GR" sz="2800" dirty="0"/>
              <a:t>ˈ</a:t>
            </a:r>
            <a:r>
              <a:rPr lang="en-US" sz="3200" dirty="0">
                <a:solidFill>
                  <a:srgbClr val="FF0000"/>
                </a:solidFill>
              </a:rPr>
              <a:t>t</a:t>
            </a:r>
            <a:r>
              <a:rPr lang="en-US" sz="3200" dirty="0"/>
              <a:t>onos]</a:t>
            </a:r>
          </a:p>
          <a:p>
            <a:pPr lvl="1"/>
            <a:r>
              <a:rPr lang="el-GR" sz="3200" dirty="0"/>
              <a:t>[ˈ</a:t>
            </a:r>
            <a:r>
              <a:rPr lang="en-US" sz="3200" dirty="0" err="1">
                <a:solidFill>
                  <a:srgbClr val="FF0000"/>
                </a:solidFill>
              </a:rPr>
              <a:t>p</a:t>
            </a:r>
            <a:r>
              <a:rPr lang="en-US" sz="3200" dirty="0" err="1"/>
              <a:t>onos</a:t>
            </a:r>
            <a:r>
              <a:rPr lang="en-US" sz="3200" dirty="0"/>
              <a:t>] Vs [</a:t>
            </a:r>
            <a:r>
              <a:rPr lang="el-GR" sz="2800" dirty="0"/>
              <a:t>ˈ</a:t>
            </a:r>
            <a:r>
              <a:rPr lang="en-US" sz="3200" dirty="0" err="1">
                <a:solidFill>
                  <a:srgbClr val="FF0000"/>
                </a:solidFill>
              </a:rPr>
              <a:t>f</a:t>
            </a:r>
            <a:r>
              <a:rPr lang="en-US" sz="3200" dirty="0" err="1"/>
              <a:t>onos</a:t>
            </a:r>
            <a:r>
              <a:rPr lang="en-US" sz="3200" dirty="0"/>
              <a:t>]</a:t>
            </a:r>
            <a:endParaRPr lang="el-GR" sz="3200" dirty="0"/>
          </a:p>
          <a:p>
            <a:endParaRPr lang="el-GR" sz="3400" dirty="0"/>
          </a:p>
          <a:p>
            <a:endParaRPr lang="el-GR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42D9253-B3EA-F242-87B7-815EEDF45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7816" y="2606294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32276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57CEC6-E1AD-1949-9C3D-0355D7A8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Μέθοδοι προσδιορισμού φωνολογικών μονάδων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52DDA6-C068-754E-AE11-9D4DB79C4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378246"/>
          </a:xfrm>
        </p:spPr>
        <p:txBody>
          <a:bodyPr>
            <a:normAutofit/>
          </a:bodyPr>
          <a:lstStyle/>
          <a:p>
            <a:r>
              <a:rPr lang="el-GR" sz="2800" dirty="0"/>
              <a:t>ΕΛΑΧΙΣΤΑ ΖΕΥΓΗ</a:t>
            </a:r>
          </a:p>
          <a:p>
            <a:pPr lvl="1"/>
            <a:r>
              <a:rPr lang="el-GR" sz="3200" dirty="0"/>
              <a:t>[ˈ</a:t>
            </a:r>
            <a:r>
              <a:rPr lang="en-US" sz="3200" dirty="0" err="1">
                <a:solidFill>
                  <a:srgbClr val="FF0000"/>
                </a:solidFill>
              </a:rPr>
              <a:t>p</a:t>
            </a:r>
            <a:r>
              <a:rPr lang="en-US" sz="3200" dirty="0" err="1"/>
              <a:t>onos</a:t>
            </a:r>
            <a:r>
              <a:rPr lang="en-US" sz="3200" dirty="0"/>
              <a:t>] Vs [</a:t>
            </a:r>
            <a:r>
              <a:rPr lang="el-GR" sz="2800" dirty="0"/>
              <a:t>ˈ</a:t>
            </a:r>
            <a:r>
              <a:rPr lang="en-US" sz="3200" dirty="0" err="1">
                <a:solidFill>
                  <a:srgbClr val="FF0000"/>
                </a:solidFill>
              </a:rPr>
              <a:t>k</a:t>
            </a:r>
            <a:r>
              <a:rPr lang="en-US" sz="3200" dirty="0" err="1"/>
              <a:t>onos</a:t>
            </a:r>
            <a:r>
              <a:rPr lang="en-US" sz="3200" dirty="0"/>
              <a:t>]</a:t>
            </a:r>
            <a:r>
              <a:rPr lang="el-GR" sz="3200" dirty="0"/>
              <a:t> </a:t>
            </a:r>
            <a:endParaRPr lang="en-US" sz="3200" dirty="0"/>
          </a:p>
          <a:p>
            <a:pPr lvl="1"/>
            <a:r>
              <a:rPr lang="el-GR" sz="3200" dirty="0"/>
              <a:t>[ˈ</a:t>
            </a:r>
            <a:r>
              <a:rPr lang="en-US" sz="3200" dirty="0" err="1">
                <a:solidFill>
                  <a:srgbClr val="FF0000"/>
                </a:solidFill>
              </a:rPr>
              <a:t>p</a:t>
            </a:r>
            <a:r>
              <a:rPr lang="en-US" sz="3200" dirty="0" err="1"/>
              <a:t>onos</a:t>
            </a:r>
            <a:r>
              <a:rPr lang="en-US" sz="3200" dirty="0"/>
              <a:t>] Vs [</a:t>
            </a:r>
            <a:r>
              <a:rPr lang="el-GR" sz="2800" dirty="0"/>
              <a:t>ˈ</a:t>
            </a:r>
            <a:r>
              <a:rPr lang="en-US" sz="3200" dirty="0">
                <a:solidFill>
                  <a:srgbClr val="FF0000"/>
                </a:solidFill>
              </a:rPr>
              <a:t>t</a:t>
            </a:r>
            <a:r>
              <a:rPr lang="en-US" sz="3200" dirty="0"/>
              <a:t>onos]</a:t>
            </a:r>
          </a:p>
          <a:p>
            <a:pPr lvl="1"/>
            <a:r>
              <a:rPr lang="el-GR" sz="3200" dirty="0"/>
              <a:t>[ˈ</a:t>
            </a:r>
            <a:r>
              <a:rPr lang="en-US" sz="3200" dirty="0" err="1">
                <a:solidFill>
                  <a:srgbClr val="FF0000"/>
                </a:solidFill>
              </a:rPr>
              <a:t>p</a:t>
            </a:r>
            <a:r>
              <a:rPr lang="en-US" sz="3200" dirty="0" err="1"/>
              <a:t>onos</a:t>
            </a:r>
            <a:r>
              <a:rPr lang="en-US" sz="3200" dirty="0"/>
              <a:t>] Vs [</a:t>
            </a:r>
            <a:r>
              <a:rPr lang="el-GR" sz="2800" dirty="0"/>
              <a:t>ˈ</a:t>
            </a:r>
            <a:r>
              <a:rPr lang="en-US" sz="3200" dirty="0" err="1">
                <a:solidFill>
                  <a:srgbClr val="FF0000"/>
                </a:solidFill>
              </a:rPr>
              <a:t>f</a:t>
            </a:r>
            <a:r>
              <a:rPr lang="en-US" sz="3200" dirty="0" err="1"/>
              <a:t>onos</a:t>
            </a:r>
            <a:r>
              <a:rPr lang="en-US" sz="3200" dirty="0"/>
              <a:t>]</a:t>
            </a:r>
            <a:endParaRPr lang="el-GR" sz="3200" dirty="0"/>
          </a:p>
          <a:p>
            <a:pPr marL="274320" lvl="1" indent="0">
              <a:buNone/>
            </a:pPr>
            <a:endParaRPr lang="en-US" sz="3200" dirty="0"/>
          </a:p>
          <a:p>
            <a:pPr marL="274320" lvl="1" indent="0">
              <a:buNone/>
            </a:pPr>
            <a:r>
              <a:rPr lang="el-GR" sz="3200" b="1" dirty="0"/>
              <a:t>ΟΜΩΣ!!!!</a:t>
            </a:r>
          </a:p>
          <a:p>
            <a:pPr lvl="1"/>
            <a:r>
              <a:rPr lang="en-US" sz="3200" dirty="0"/>
              <a:t>[</a:t>
            </a:r>
            <a:r>
              <a:rPr lang="en-US" sz="3200" dirty="0" err="1">
                <a:solidFill>
                  <a:srgbClr val="FF0000"/>
                </a:solidFill>
              </a:rPr>
              <a:t>c</a:t>
            </a:r>
            <a:r>
              <a:rPr lang="en-US" sz="3200" dirty="0" err="1"/>
              <a:t>e</a:t>
            </a:r>
            <a:r>
              <a:rPr lang="el-GR" sz="2800" dirty="0"/>
              <a:t>ˈ</a:t>
            </a:r>
            <a:r>
              <a:rPr lang="en-US" sz="3200" dirty="0" err="1"/>
              <a:t>ri</a:t>
            </a:r>
            <a:r>
              <a:rPr lang="en-US" sz="3200" dirty="0"/>
              <a:t>]</a:t>
            </a:r>
            <a:r>
              <a:rPr lang="el-GR" sz="3200" dirty="0"/>
              <a:t> </a:t>
            </a:r>
            <a:r>
              <a:rPr lang="en-US" sz="3200" dirty="0"/>
              <a:t>Vs [</a:t>
            </a:r>
            <a:r>
              <a:rPr lang="el-GR" sz="3600" dirty="0" err="1">
                <a:solidFill>
                  <a:srgbClr val="FF0000"/>
                </a:solidFill>
              </a:rPr>
              <a:t>ʝ</a:t>
            </a:r>
            <a:r>
              <a:rPr lang="en-US" sz="3600" dirty="0"/>
              <a:t>e</a:t>
            </a:r>
            <a:r>
              <a:rPr lang="el-GR" sz="3200" dirty="0"/>
              <a:t>ˈ</a:t>
            </a:r>
            <a:r>
              <a:rPr lang="en-US" sz="3600" dirty="0" err="1"/>
              <a:t>ri</a:t>
            </a:r>
            <a:r>
              <a:rPr lang="en-US" sz="3600" dirty="0"/>
              <a:t>]</a:t>
            </a:r>
          </a:p>
          <a:p>
            <a:pPr lvl="1"/>
            <a:r>
              <a:rPr lang="en-US" sz="3600" dirty="0"/>
              <a:t>[</a:t>
            </a:r>
            <a:r>
              <a:rPr lang="el-GR" sz="3600" dirty="0"/>
              <a:t>ˈ</a:t>
            </a:r>
            <a:r>
              <a:rPr lang="el-GR" sz="3600" dirty="0" err="1">
                <a:solidFill>
                  <a:srgbClr val="FF0000"/>
                </a:solidFill>
              </a:rPr>
              <a:t>ʝ</a:t>
            </a:r>
            <a:r>
              <a:rPr lang="en-US" sz="3600" dirty="0" err="1"/>
              <a:t>eri</a:t>
            </a:r>
            <a:r>
              <a:rPr lang="en-US" sz="3600" dirty="0"/>
              <a:t>] Vs [</a:t>
            </a:r>
            <a:r>
              <a:rPr lang="el-GR" sz="3600" dirty="0"/>
              <a:t>ˈ</a:t>
            </a:r>
            <a:r>
              <a:rPr lang="en-US" sz="3600" dirty="0" err="1">
                <a:solidFill>
                  <a:srgbClr val="FF0000"/>
                </a:solidFill>
              </a:rPr>
              <a:t>ç</a:t>
            </a:r>
            <a:r>
              <a:rPr lang="en-US" sz="3600" dirty="0" err="1"/>
              <a:t>eri</a:t>
            </a:r>
            <a:r>
              <a:rPr lang="en-US" sz="3600" dirty="0"/>
              <a:t>]</a:t>
            </a:r>
            <a:endParaRPr lang="el-GR" sz="3600" dirty="0"/>
          </a:p>
          <a:p>
            <a:endParaRPr lang="el-GR" sz="3400" dirty="0"/>
          </a:p>
          <a:p>
            <a:endParaRPr lang="el-GR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285BF2A-E296-494C-A9AE-6CA1A24AE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3704" y="2228342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92748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25CB7F-ED56-5E95-4778-A3264A1DE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Μέθοδοι </a:t>
            </a:r>
            <a:r>
              <a:rPr lang="el-GR" sz="4000" dirty="0" err="1"/>
              <a:t>προσδιορισμου</a:t>
            </a:r>
            <a:r>
              <a:rPr lang="el-GR" sz="4000" dirty="0"/>
              <a:t> φωνολογικών </a:t>
            </a:r>
            <a:r>
              <a:rPr lang="el-GR" sz="4000" dirty="0" err="1"/>
              <a:t>μοναδων</a:t>
            </a:r>
            <a:endParaRPr lang="el-GR" sz="4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FD615E-10DA-C053-7867-14F620F7C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098" y="2093976"/>
            <a:ext cx="10058400" cy="4050792"/>
          </a:xfrm>
        </p:spPr>
        <p:txBody>
          <a:bodyPr/>
          <a:lstStyle/>
          <a:p>
            <a:pPr algn="just"/>
            <a:r>
              <a:rPr lang="el-GR" sz="2400" b="0" i="0" u="none" strike="noStrike" dirty="0">
                <a:solidFill>
                  <a:srgbClr val="000000"/>
                </a:solidFill>
                <a:effectLst/>
              </a:rPr>
              <a:t>Αν μπορούσαμε να βρούμε για κάθε φθόγγο ελάχιστα ζεύγη για κάθε πιθανό περιβάλλον, τότε θα μπορούσαμε να συνεχίσουμε να χρησιμοποιούμε αυτό το κριτήριο</a:t>
            </a:r>
            <a:r>
              <a:rPr lang="en-GB" sz="2400" dirty="0">
                <a:solidFill>
                  <a:srgbClr val="000000"/>
                </a:solidFill>
              </a:rPr>
              <a:t>.</a:t>
            </a:r>
            <a:endParaRPr lang="el-GR" sz="2400" b="0" i="0" u="none" strike="noStrike" dirty="0">
              <a:solidFill>
                <a:srgbClr val="000000"/>
              </a:solidFill>
              <a:effectLst/>
            </a:endParaRPr>
          </a:p>
          <a:p>
            <a:pPr algn="just"/>
            <a:r>
              <a:rPr lang="el-GR" sz="2400" b="0" i="0" u="none" strike="noStrike" dirty="0">
                <a:solidFill>
                  <a:srgbClr val="000000"/>
                </a:solidFill>
                <a:effectLst/>
              </a:rPr>
              <a:t>Δυστυχώς, η έρευνα σε πάρα πολλά φωνολογικά συστήματα έδειξε ότι κάτι τέτοιο είναι ανέφικτο.</a:t>
            </a:r>
          </a:p>
          <a:p>
            <a:endParaRPr lang="el-G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02007E9-8A79-3140-9533-59798E56B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4664" y="4706305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28824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57CEC6-E1AD-1949-9C3D-0355D7A8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Μέθοδοι προσδιορισμού φωνολογικών μονάδων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52DDA6-C068-754E-AE11-9D4DB79C4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983" y="2121408"/>
            <a:ext cx="11002617" cy="4378246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Βάση της νέας μεθόδου : τα μορφήματα (η ελάχιστη μονάδα με σημασία).</a:t>
            </a:r>
          </a:p>
          <a:p>
            <a:pPr algn="just"/>
            <a:r>
              <a:rPr lang="el-GR" sz="2800" dirty="0"/>
              <a:t>ΑΞΙΩΜΑ: </a:t>
            </a:r>
            <a:r>
              <a:rPr lang="el-GR" sz="2800" b="1" dirty="0"/>
              <a:t>κάθε μόρφημα αποτελείται από φωνολογικές μονάδες.</a:t>
            </a:r>
            <a:r>
              <a:rPr lang="el-GR" sz="2800" dirty="0"/>
              <a:t> π.χ. το μόρφημα </a:t>
            </a:r>
            <a:r>
              <a:rPr lang="en-US" sz="2800" baseline="-25000" dirty="0"/>
              <a:t>#</a:t>
            </a:r>
            <a:r>
              <a:rPr lang="en-US" sz="2800" dirty="0" err="1"/>
              <a:t>pano</a:t>
            </a:r>
            <a:r>
              <a:rPr lang="en-US" sz="2800" baseline="-25000" dirty="0"/>
              <a:t>#, </a:t>
            </a:r>
            <a:r>
              <a:rPr lang="el-GR" sz="2800" dirty="0" err="1"/>
              <a:t>αποτελε</a:t>
            </a:r>
            <a:r>
              <a:rPr lang="en-US" sz="2800" dirty="0" err="1"/>
              <a:t>ί</a:t>
            </a:r>
            <a:r>
              <a:rPr lang="el-GR" sz="2800" dirty="0" err="1"/>
              <a:t>ται</a:t>
            </a:r>
            <a:r>
              <a:rPr lang="el-GR" sz="2800" dirty="0"/>
              <a:t> από 4 </a:t>
            </a:r>
            <a:r>
              <a:rPr lang="el-GR" sz="2800" dirty="0" err="1"/>
              <a:t>τεμαχιακές</a:t>
            </a:r>
            <a:r>
              <a:rPr lang="el-GR" sz="2800" dirty="0"/>
              <a:t> φωνολογικές μονάδες: /</a:t>
            </a:r>
            <a:r>
              <a:rPr lang="en-US" sz="2800" dirty="0"/>
              <a:t>p</a:t>
            </a:r>
            <a:r>
              <a:rPr lang="el-GR" sz="2800" dirty="0"/>
              <a:t>/, /</a:t>
            </a:r>
            <a:r>
              <a:rPr lang="en-US" sz="2800" dirty="0"/>
              <a:t>a</a:t>
            </a:r>
            <a:r>
              <a:rPr lang="el-GR" sz="2800" dirty="0"/>
              <a:t>/, /</a:t>
            </a:r>
            <a:r>
              <a:rPr lang="en-US" sz="2800" dirty="0"/>
              <a:t>n</a:t>
            </a:r>
            <a:r>
              <a:rPr lang="el-GR" sz="2800" dirty="0"/>
              <a:t>/ &amp; /</a:t>
            </a:r>
            <a:r>
              <a:rPr lang="en-US" sz="2800" dirty="0"/>
              <a:t>o</a:t>
            </a:r>
            <a:r>
              <a:rPr lang="el-GR" sz="2800" dirty="0"/>
              <a:t> /. </a:t>
            </a:r>
          </a:p>
          <a:p>
            <a:pPr algn="just"/>
            <a:r>
              <a:rPr lang="el-GR" sz="2800" b="1" dirty="0"/>
              <a:t>Προϋπόθεση</a:t>
            </a:r>
            <a:r>
              <a:rPr lang="el-GR" sz="2800" dirty="0"/>
              <a:t>: όποτε εμφανίζεται το ίδιο μόρφημα, ΠΑΝΤΟΤΕ θα απαρτίζεται από τις ίδιες φωνολογικές μονάδες, ανεξάρτητα αν κάποιες φορές, εξαιτίας του φωνολογικού περιβάλλοντος, κάποια ή κάποιες από αυτές πραγματωθούν με άλλη μορφή.</a:t>
            </a:r>
          </a:p>
          <a:p>
            <a:endParaRPr lang="el-GR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CE7AB89-9357-AF47-9DF0-808347686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600" y="5669280"/>
            <a:ext cx="1744707" cy="118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04262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6A4364-EF85-5240-B98B-F7C51607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 err="1"/>
              <a:t>Μεθοδοι</a:t>
            </a:r>
            <a:r>
              <a:rPr lang="el-GR" sz="4000" dirty="0"/>
              <a:t> προσδιορισμού </a:t>
            </a:r>
            <a:r>
              <a:rPr lang="el-GR" sz="4000" dirty="0" err="1"/>
              <a:t>φωνολογικων</a:t>
            </a:r>
            <a:r>
              <a:rPr lang="el-GR" sz="4000" dirty="0"/>
              <a:t> </a:t>
            </a:r>
            <a:r>
              <a:rPr lang="el-GR" sz="4000" dirty="0" err="1"/>
              <a:t>μοναδων</a:t>
            </a:r>
            <a:endParaRPr lang="el-GR" sz="4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150809-B92E-324C-A2F8-BE4F5514D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9578" y="2121408"/>
            <a:ext cx="3496963" cy="4050792"/>
          </a:xfrm>
        </p:spPr>
        <p:txBody>
          <a:bodyPr>
            <a:normAutofit lnSpcReduction="10000"/>
          </a:bodyPr>
          <a:lstStyle/>
          <a:p>
            <a:r>
              <a:rPr lang="el-GR" sz="2800" dirty="0"/>
              <a:t>[</a:t>
            </a:r>
            <a:r>
              <a:rPr lang="en-US" sz="2800" dirty="0" err="1"/>
              <a:t>o</a:t>
            </a:r>
            <a:r>
              <a:rPr lang="en-US" sz="2800" baseline="-25000" dirty="0" err="1"/>
              <a:t>#</a:t>
            </a:r>
            <a:r>
              <a:rPr lang="en-US" sz="2800" dirty="0" err="1">
                <a:solidFill>
                  <a:srgbClr val="FF0000"/>
                </a:solidFill>
              </a:rPr>
              <a:t>k</a:t>
            </a:r>
            <a:r>
              <a:rPr lang="en-US" sz="2800" dirty="0" err="1"/>
              <a:t>op</a:t>
            </a:r>
            <a:r>
              <a:rPr lang="en-US" sz="2800" baseline="-25000" dirty="0"/>
              <a:t> # </a:t>
            </a:r>
            <a:r>
              <a:rPr lang="en-US" sz="2800" dirty="0" err="1"/>
              <a:t>os</a:t>
            </a:r>
            <a:r>
              <a:rPr lang="en-US" sz="2800" dirty="0"/>
              <a:t>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tu</a:t>
            </a:r>
            <a:r>
              <a:rPr lang="en-US" sz="2800" baseline="-25000" dirty="0"/>
              <a:t> # </a:t>
            </a:r>
            <a:r>
              <a:rPr lang="en-US" sz="2800" dirty="0">
                <a:solidFill>
                  <a:srgbClr val="FF0000"/>
                </a:solidFill>
              </a:rPr>
              <a:t>k</a:t>
            </a:r>
            <a:r>
              <a:rPr lang="en-US" sz="2800" dirty="0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u]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i</a:t>
            </a:r>
            <a:r>
              <a:rPr lang="en-US" sz="2800" baseline="-25000" dirty="0"/>
              <a:t> # </a:t>
            </a:r>
            <a:r>
              <a:rPr lang="en-US" sz="2800" dirty="0">
                <a:solidFill>
                  <a:srgbClr val="FF0000"/>
                </a:solidFill>
              </a:rPr>
              <a:t>k</a:t>
            </a:r>
            <a:r>
              <a:rPr lang="en-US" sz="2800" dirty="0"/>
              <a:t>op</a:t>
            </a:r>
            <a:r>
              <a:rPr lang="en-US" sz="2800" baseline="-25000" dirty="0"/>
              <a:t> # </a:t>
            </a:r>
            <a:r>
              <a:rPr lang="en-US" sz="2800" dirty="0" err="1"/>
              <a:t>i</a:t>
            </a:r>
            <a:r>
              <a:rPr lang="en-US" sz="2800" dirty="0"/>
              <a:t>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tus</a:t>
            </a:r>
            <a:r>
              <a:rPr lang="en-US" sz="2800" baseline="-25000" dirty="0"/>
              <a:t> # </a:t>
            </a:r>
            <a:r>
              <a:rPr lang="en-US" sz="2800" dirty="0">
                <a:solidFill>
                  <a:srgbClr val="FF0000"/>
                </a:solidFill>
              </a:rPr>
              <a:t>k</a:t>
            </a:r>
            <a:r>
              <a:rPr lang="en-US" sz="2800" dirty="0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us]</a:t>
            </a:r>
          </a:p>
          <a:p>
            <a:endParaRPr lang="en-US" sz="2800" dirty="0"/>
          </a:p>
          <a:p>
            <a:r>
              <a:rPr lang="en-US" sz="2800" dirty="0" err="1"/>
              <a:t>Ό</a:t>
            </a:r>
            <a:r>
              <a:rPr lang="el-GR" sz="2800" dirty="0" err="1"/>
              <a:t>μως</a:t>
            </a:r>
            <a:r>
              <a:rPr lang="el-GR" sz="2800" dirty="0"/>
              <a:t>:</a:t>
            </a:r>
          </a:p>
          <a:p>
            <a:r>
              <a:rPr lang="en-US" sz="2800" dirty="0"/>
              <a:t>[to</a:t>
            </a:r>
            <a:r>
              <a:rPr lang="el-GR" sz="2800" dirty="0" err="1"/>
              <a:t>ŋ</a:t>
            </a:r>
            <a:r>
              <a:rPr lang="en-US" sz="2800" baseline="-25000" dirty="0"/>
              <a:t>#</a:t>
            </a:r>
            <a:r>
              <a:rPr lang="en-US" sz="2800" dirty="0" err="1">
                <a:solidFill>
                  <a:srgbClr val="FF0000"/>
                </a:solidFill>
              </a:rPr>
              <a:t>g</a:t>
            </a:r>
            <a:r>
              <a:rPr lang="en-US" sz="2800" dirty="0" err="1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o]</a:t>
            </a:r>
          </a:p>
          <a:p>
            <a:r>
              <a:rPr lang="en-US" sz="2800" dirty="0"/>
              <a:t>[to</a:t>
            </a:r>
            <a:r>
              <a:rPr lang="el-GR" sz="2800" dirty="0" err="1"/>
              <a:t>ŋ</a:t>
            </a:r>
            <a:r>
              <a:rPr lang="en-US" sz="2800" baseline="-25000" dirty="0"/>
              <a:t>#</a:t>
            </a:r>
            <a:r>
              <a:rPr lang="en-US" sz="2800" dirty="0" err="1">
                <a:solidFill>
                  <a:srgbClr val="FF0000"/>
                </a:solidFill>
              </a:rPr>
              <a:t>g</a:t>
            </a:r>
            <a:r>
              <a:rPr lang="en-US" sz="2800" dirty="0" err="1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on]</a:t>
            </a:r>
            <a:endParaRPr lang="el-GR" sz="28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0472F31-4111-3B44-9679-16A48A33C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2744" y="4146804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8670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6A4364-EF85-5240-B98B-F7C51607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 err="1"/>
              <a:t>Μεθοδοι</a:t>
            </a:r>
            <a:r>
              <a:rPr lang="el-GR" sz="4000" dirty="0"/>
              <a:t> </a:t>
            </a:r>
            <a:r>
              <a:rPr lang="el-GR" sz="4000" dirty="0" err="1"/>
              <a:t>προσδιορισμου</a:t>
            </a:r>
            <a:r>
              <a:rPr lang="el-GR" sz="4000" dirty="0"/>
              <a:t> </a:t>
            </a:r>
            <a:r>
              <a:rPr lang="el-GR" sz="4000" dirty="0" err="1"/>
              <a:t>φωνολογικων</a:t>
            </a:r>
            <a:r>
              <a:rPr lang="el-GR" sz="4000" dirty="0"/>
              <a:t> </a:t>
            </a:r>
            <a:r>
              <a:rPr lang="el-GR" sz="4000" dirty="0" err="1"/>
              <a:t>μοναδων</a:t>
            </a:r>
            <a:endParaRPr lang="el-GR" sz="4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150809-B92E-324C-A2F8-BE4F5514D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0160" y="2100735"/>
            <a:ext cx="3496963" cy="4050792"/>
          </a:xfrm>
        </p:spPr>
        <p:txBody>
          <a:bodyPr>
            <a:normAutofit lnSpcReduction="10000"/>
          </a:bodyPr>
          <a:lstStyle/>
          <a:p>
            <a:r>
              <a:rPr lang="el-GR" sz="2800" dirty="0"/>
              <a:t>[</a:t>
            </a:r>
            <a:r>
              <a:rPr lang="en-US" sz="2800" dirty="0" err="1"/>
              <a:t>o</a:t>
            </a:r>
            <a:r>
              <a:rPr lang="en-US" sz="2800" baseline="-25000" dirty="0" err="1"/>
              <a:t>#</a:t>
            </a:r>
            <a:r>
              <a:rPr lang="en-US" sz="2800" dirty="0" err="1">
                <a:solidFill>
                  <a:srgbClr val="FF0000"/>
                </a:solidFill>
              </a:rPr>
              <a:t>k</a:t>
            </a:r>
            <a:r>
              <a:rPr lang="en-US" sz="2800" dirty="0" err="1"/>
              <a:t>op</a:t>
            </a:r>
            <a:r>
              <a:rPr lang="en-US" sz="2800" baseline="-25000" dirty="0"/>
              <a:t> # </a:t>
            </a:r>
            <a:r>
              <a:rPr lang="en-US" sz="2800" dirty="0" err="1"/>
              <a:t>os</a:t>
            </a:r>
            <a:r>
              <a:rPr lang="en-US" sz="2800" dirty="0"/>
              <a:t>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tu</a:t>
            </a:r>
            <a:r>
              <a:rPr lang="en-US" sz="2800" baseline="-25000" dirty="0"/>
              <a:t> # </a:t>
            </a:r>
            <a:r>
              <a:rPr lang="en-US" sz="2800" dirty="0">
                <a:solidFill>
                  <a:srgbClr val="FF0000"/>
                </a:solidFill>
              </a:rPr>
              <a:t>k</a:t>
            </a:r>
            <a:r>
              <a:rPr lang="en-US" sz="2800" dirty="0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u]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i</a:t>
            </a:r>
            <a:r>
              <a:rPr lang="en-US" sz="2800" baseline="-25000" dirty="0"/>
              <a:t> # </a:t>
            </a:r>
            <a:r>
              <a:rPr lang="en-US" sz="2800" dirty="0">
                <a:solidFill>
                  <a:srgbClr val="FF0000"/>
                </a:solidFill>
              </a:rPr>
              <a:t>k</a:t>
            </a:r>
            <a:r>
              <a:rPr lang="en-US" sz="2800" dirty="0"/>
              <a:t>op</a:t>
            </a:r>
            <a:r>
              <a:rPr lang="en-US" sz="2800" baseline="-25000" dirty="0"/>
              <a:t> # </a:t>
            </a:r>
            <a:r>
              <a:rPr lang="en-US" sz="2800" dirty="0" err="1"/>
              <a:t>i</a:t>
            </a:r>
            <a:r>
              <a:rPr lang="en-US" sz="2800" dirty="0"/>
              <a:t>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tus</a:t>
            </a:r>
            <a:r>
              <a:rPr lang="en-US" sz="2800" baseline="-25000" dirty="0"/>
              <a:t> # </a:t>
            </a:r>
            <a:r>
              <a:rPr lang="en-US" sz="2800" dirty="0">
                <a:solidFill>
                  <a:srgbClr val="FF0000"/>
                </a:solidFill>
              </a:rPr>
              <a:t>k</a:t>
            </a:r>
            <a:r>
              <a:rPr lang="en-US" sz="2800" dirty="0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us]</a:t>
            </a:r>
          </a:p>
          <a:p>
            <a:endParaRPr lang="en-US" sz="2800" dirty="0"/>
          </a:p>
          <a:p>
            <a:r>
              <a:rPr lang="en-US" sz="2800" dirty="0" err="1"/>
              <a:t>Ό</a:t>
            </a:r>
            <a:r>
              <a:rPr lang="el-GR" sz="2800" dirty="0" err="1"/>
              <a:t>μως</a:t>
            </a:r>
            <a:r>
              <a:rPr lang="el-GR" sz="2800" dirty="0"/>
              <a:t>:</a:t>
            </a:r>
          </a:p>
          <a:p>
            <a:r>
              <a:rPr lang="en-US" sz="2800" dirty="0"/>
              <a:t>[to</a:t>
            </a:r>
            <a:r>
              <a:rPr lang="el-GR" sz="2800" dirty="0" err="1"/>
              <a:t>ŋ</a:t>
            </a:r>
            <a:r>
              <a:rPr lang="en-US" sz="2800" baseline="-25000" dirty="0"/>
              <a:t>#</a:t>
            </a:r>
            <a:r>
              <a:rPr lang="en-US" sz="2800" dirty="0" err="1">
                <a:solidFill>
                  <a:srgbClr val="FF0000"/>
                </a:solidFill>
              </a:rPr>
              <a:t>g</a:t>
            </a:r>
            <a:r>
              <a:rPr lang="en-US" sz="2800" dirty="0" err="1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o]</a:t>
            </a:r>
          </a:p>
          <a:p>
            <a:r>
              <a:rPr lang="en-US" sz="2800" dirty="0"/>
              <a:t>[to</a:t>
            </a:r>
            <a:r>
              <a:rPr lang="el-GR" sz="2800" dirty="0" err="1"/>
              <a:t>ŋ</a:t>
            </a:r>
            <a:r>
              <a:rPr lang="en-US" sz="2800" baseline="-25000" dirty="0"/>
              <a:t>#</a:t>
            </a:r>
            <a:r>
              <a:rPr lang="en-US" sz="2800" dirty="0" err="1">
                <a:solidFill>
                  <a:srgbClr val="FF0000"/>
                </a:solidFill>
              </a:rPr>
              <a:t>g</a:t>
            </a:r>
            <a:r>
              <a:rPr lang="en-US" sz="2800" dirty="0" err="1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on]</a:t>
            </a:r>
            <a:endParaRPr lang="el-GR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3775AD-4A6A-2960-9855-4A94DFA340CB}"/>
              </a:ext>
            </a:extLst>
          </p:cNvPr>
          <p:cNvSpPr txBox="1"/>
          <p:nvPr/>
        </p:nvSpPr>
        <p:spPr>
          <a:xfrm>
            <a:off x="1174877" y="2093976"/>
            <a:ext cx="5980676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/>
              <a:t>Α. </a:t>
            </a:r>
            <a:r>
              <a:rPr lang="el-GR" sz="2800" b="1" dirty="0" err="1"/>
              <a:t>Κριτ</a:t>
            </a:r>
            <a:r>
              <a:rPr lang="en-US" sz="2800" b="1" dirty="0" err="1"/>
              <a:t>ή</a:t>
            </a:r>
            <a:r>
              <a:rPr lang="el-GR" sz="2800" b="1" dirty="0" err="1"/>
              <a:t>ριο</a:t>
            </a:r>
            <a:r>
              <a:rPr lang="el-GR" sz="2800" b="1" dirty="0"/>
              <a:t> της Ποσότητας:</a:t>
            </a:r>
          </a:p>
          <a:p>
            <a:endParaRPr lang="el-GR" sz="2800" dirty="0"/>
          </a:p>
          <a:p>
            <a:r>
              <a:rPr lang="el-GR" sz="2800" dirty="0"/>
              <a:t>Σε πόσα περιβάλλοντα εμφανίζεται</a:t>
            </a:r>
          </a:p>
          <a:p>
            <a:r>
              <a:rPr lang="el-GR" sz="2800" dirty="0"/>
              <a:t>Η μία πραγμάτωση, και σε πόσα η</a:t>
            </a:r>
          </a:p>
          <a:p>
            <a:r>
              <a:rPr lang="el-GR" sz="2800" dirty="0"/>
              <a:t>άλλη;</a:t>
            </a:r>
          </a:p>
          <a:p>
            <a:endParaRPr lang="el-GR" sz="2800" dirty="0"/>
          </a:p>
          <a:p>
            <a:r>
              <a:rPr lang="el-GR" sz="2800" dirty="0"/>
              <a:t>Σε 4 περιβάλλοντα το [</a:t>
            </a:r>
            <a:r>
              <a:rPr lang="en-US" sz="2800" dirty="0"/>
              <a:t>k</a:t>
            </a:r>
            <a:r>
              <a:rPr lang="el-GR" sz="2800" dirty="0"/>
              <a:t>] και μόνο σε </a:t>
            </a:r>
          </a:p>
          <a:p>
            <a:r>
              <a:rPr lang="el-GR" sz="2800" dirty="0"/>
              <a:t>1 περιβάλλον το </a:t>
            </a:r>
            <a:r>
              <a:rPr lang="en-US" sz="2800" dirty="0"/>
              <a:t>[g]</a:t>
            </a:r>
            <a:endParaRPr lang="el-GR" sz="2800" dirty="0"/>
          </a:p>
          <a:p>
            <a:endParaRPr lang="el-GR" sz="2800" dirty="0"/>
          </a:p>
          <a:p>
            <a:r>
              <a:rPr lang="el-GR" sz="2800" b="1" dirty="0"/>
              <a:t>Ισχυρός υποψήφιος </a:t>
            </a:r>
            <a:r>
              <a:rPr lang="el-GR" sz="2800" dirty="0"/>
              <a:t>το </a:t>
            </a:r>
            <a:r>
              <a:rPr lang="en-US" sz="2800" dirty="0"/>
              <a:t>[k]</a:t>
            </a:r>
            <a:endParaRPr lang="el-GR" sz="28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8374518-33EC-584A-83ED-885AA2B8B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0073" y="1799691"/>
            <a:ext cx="1774099" cy="1208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24754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6A4364-EF85-5240-B98B-F7C51607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Μέθοδοι προσδιορισμού φωνολογικών μονάδων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150809-B92E-324C-A2F8-BE4F5514D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0160" y="2100735"/>
            <a:ext cx="3496963" cy="4050792"/>
          </a:xfrm>
        </p:spPr>
        <p:txBody>
          <a:bodyPr>
            <a:normAutofit lnSpcReduction="10000"/>
          </a:bodyPr>
          <a:lstStyle/>
          <a:p>
            <a:r>
              <a:rPr lang="el-GR" sz="2800" dirty="0"/>
              <a:t>[</a:t>
            </a:r>
            <a:r>
              <a:rPr lang="en-US" sz="2800" dirty="0" err="1"/>
              <a:t>o</a:t>
            </a:r>
            <a:r>
              <a:rPr lang="en-US" sz="2800" baseline="-25000" dirty="0" err="1"/>
              <a:t>#</a:t>
            </a:r>
            <a:r>
              <a:rPr lang="en-US" sz="2800" dirty="0" err="1">
                <a:solidFill>
                  <a:srgbClr val="FF0000"/>
                </a:solidFill>
              </a:rPr>
              <a:t>k</a:t>
            </a:r>
            <a:r>
              <a:rPr lang="en-US" sz="2800" dirty="0" err="1"/>
              <a:t>op</a:t>
            </a:r>
            <a:r>
              <a:rPr lang="en-US" sz="2800" baseline="-25000" dirty="0"/>
              <a:t> # </a:t>
            </a:r>
            <a:r>
              <a:rPr lang="en-US" sz="2800" dirty="0" err="1"/>
              <a:t>os</a:t>
            </a:r>
            <a:r>
              <a:rPr lang="en-US" sz="2800" dirty="0"/>
              <a:t>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tu</a:t>
            </a:r>
            <a:r>
              <a:rPr lang="en-US" sz="2800" baseline="-25000" dirty="0"/>
              <a:t> # </a:t>
            </a:r>
            <a:r>
              <a:rPr lang="en-US" sz="2800" dirty="0">
                <a:solidFill>
                  <a:srgbClr val="FF0000"/>
                </a:solidFill>
              </a:rPr>
              <a:t>k</a:t>
            </a:r>
            <a:r>
              <a:rPr lang="en-US" sz="2800" dirty="0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u]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i</a:t>
            </a:r>
            <a:r>
              <a:rPr lang="en-US" sz="2800" baseline="-25000" dirty="0"/>
              <a:t> # </a:t>
            </a:r>
            <a:r>
              <a:rPr lang="en-US" sz="2800" dirty="0">
                <a:solidFill>
                  <a:srgbClr val="FF0000"/>
                </a:solidFill>
              </a:rPr>
              <a:t>k</a:t>
            </a:r>
            <a:r>
              <a:rPr lang="en-US" sz="2800" dirty="0"/>
              <a:t>op</a:t>
            </a:r>
            <a:r>
              <a:rPr lang="en-US" sz="2800" baseline="-25000" dirty="0"/>
              <a:t> # </a:t>
            </a:r>
            <a:r>
              <a:rPr lang="en-US" sz="2800" dirty="0" err="1"/>
              <a:t>i</a:t>
            </a:r>
            <a:r>
              <a:rPr lang="en-US" sz="2800" dirty="0"/>
              <a:t>]</a:t>
            </a:r>
          </a:p>
          <a:p>
            <a:r>
              <a:rPr lang="en-US" sz="2800" dirty="0"/>
              <a:t>[</a:t>
            </a:r>
            <a:r>
              <a:rPr lang="en-US" sz="2800" dirty="0" err="1"/>
              <a:t>tus</a:t>
            </a:r>
            <a:r>
              <a:rPr lang="en-US" sz="2800" baseline="-25000" dirty="0"/>
              <a:t> # </a:t>
            </a:r>
            <a:r>
              <a:rPr lang="en-US" sz="2800" dirty="0">
                <a:solidFill>
                  <a:srgbClr val="FF0000"/>
                </a:solidFill>
              </a:rPr>
              <a:t>k</a:t>
            </a:r>
            <a:r>
              <a:rPr lang="en-US" sz="2800" dirty="0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us]</a:t>
            </a:r>
          </a:p>
          <a:p>
            <a:endParaRPr lang="en-US" sz="2800" dirty="0"/>
          </a:p>
          <a:p>
            <a:r>
              <a:rPr lang="en-US" sz="2800" dirty="0" err="1"/>
              <a:t>Ό</a:t>
            </a:r>
            <a:r>
              <a:rPr lang="el-GR" sz="2800" dirty="0" err="1"/>
              <a:t>μως</a:t>
            </a:r>
            <a:r>
              <a:rPr lang="el-GR" sz="2800" dirty="0"/>
              <a:t>:</a:t>
            </a:r>
          </a:p>
          <a:p>
            <a:r>
              <a:rPr lang="en-US" sz="2800" dirty="0"/>
              <a:t>[to</a:t>
            </a:r>
            <a:r>
              <a:rPr lang="el-GR" sz="2800" dirty="0" err="1"/>
              <a:t>ŋ</a:t>
            </a:r>
            <a:r>
              <a:rPr lang="en-US" sz="2800" baseline="-25000" dirty="0"/>
              <a:t>#</a:t>
            </a:r>
            <a:r>
              <a:rPr lang="en-US" sz="2800" dirty="0" err="1">
                <a:solidFill>
                  <a:srgbClr val="FF0000"/>
                </a:solidFill>
              </a:rPr>
              <a:t>g</a:t>
            </a:r>
            <a:r>
              <a:rPr lang="en-US" sz="2800" dirty="0" err="1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o]</a:t>
            </a:r>
          </a:p>
          <a:p>
            <a:r>
              <a:rPr lang="en-US" sz="2800" dirty="0"/>
              <a:t>[to</a:t>
            </a:r>
            <a:r>
              <a:rPr lang="el-GR" sz="2800" dirty="0" err="1"/>
              <a:t>ŋ</a:t>
            </a:r>
            <a:r>
              <a:rPr lang="en-US" sz="2800" baseline="-25000" dirty="0"/>
              <a:t>#</a:t>
            </a:r>
            <a:r>
              <a:rPr lang="en-US" sz="2800" dirty="0" err="1">
                <a:solidFill>
                  <a:srgbClr val="FF0000"/>
                </a:solidFill>
              </a:rPr>
              <a:t>g</a:t>
            </a:r>
            <a:r>
              <a:rPr lang="en-US" sz="2800" dirty="0" err="1"/>
              <a:t>op</a:t>
            </a:r>
            <a:r>
              <a:rPr lang="en-US" sz="2800" baseline="-25000" dirty="0"/>
              <a:t> # </a:t>
            </a:r>
            <a:r>
              <a:rPr lang="en-US" sz="2800" dirty="0"/>
              <a:t>on]</a:t>
            </a:r>
            <a:endParaRPr lang="el-GR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3775AD-4A6A-2960-9855-4A94DFA340CB}"/>
              </a:ext>
            </a:extLst>
          </p:cNvPr>
          <p:cNvSpPr txBox="1"/>
          <p:nvPr/>
        </p:nvSpPr>
        <p:spPr>
          <a:xfrm>
            <a:off x="588468" y="1666594"/>
            <a:ext cx="10929980" cy="5247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B</a:t>
            </a:r>
            <a:r>
              <a:rPr lang="el-GR" sz="2800" b="1" dirty="0"/>
              <a:t>. </a:t>
            </a:r>
            <a:r>
              <a:rPr lang="el-GR" sz="2800" b="1" dirty="0" err="1"/>
              <a:t>Κριτ</a:t>
            </a:r>
            <a:r>
              <a:rPr lang="en-US" sz="2800" b="1" dirty="0" err="1"/>
              <a:t>ή</a:t>
            </a:r>
            <a:r>
              <a:rPr lang="el-GR" sz="2800" b="1" dirty="0" err="1"/>
              <a:t>ριο</a:t>
            </a:r>
            <a:r>
              <a:rPr lang="el-GR" sz="2800" b="1" dirty="0"/>
              <a:t> της Αυτονομίας:</a:t>
            </a:r>
          </a:p>
          <a:p>
            <a:endParaRPr lang="el-GR" sz="800" dirty="0"/>
          </a:p>
          <a:p>
            <a:r>
              <a:rPr lang="el-GR" sz="2800" dirty="0"/>
              <a:t>Υπάρχει εκδοχή που να μην καθορίζεται </a:t>
            </a:r>
          </a:p>
          <a:p>
            <a:r>
              <a:rPr lang="el-GR" sz="2800" dirty="0"/>
              <a:t>Από το φωνολογικό περιβάλλον;</a:t>
            </a:r>
          </a:p>
          <a:p>
            <a:endParaRPr lang="el-GR" sz="1100" dirty="0"/>
          </a:p>
          <a:p>
            <a:r>
              <a:rPr lang="el-GR" sz="2800" dirty="0"/>
              <a:t>Το </a:t>
            </a:r>
            <a:r>
              <a:rPr lang="en-US" sz="2800" dirty="0"/>
              <a:t>[g]</a:t>
            </a:r>
            <a:r>
              <a:rPr lang="el-GR" sz="2800" dirty="0"/>
              <a:t> εμφανίζεται ΜΟΝΟ όταν προηγείται</a:t>
            </a:r>
          </a:p>
          <a:p>
            <a:r>
              <a:rPr lang="el-GR" sz="2800" dirty="0"/>
              <a:t>Το ηχηρό ρινικό.</a:t>
            </a:r>
          </a:p>
          <a:p>
            <a:r>
              <a:rPr lang="el-GR" sz="2800" dirty="0"/>
              <a:t>Αντίθετα, το </a:t>
            </a:r>
            <a:r>
              <a:rPr lang="en-US" sz="2800" dirty="0"/>
              <a:t>[k]</a:t>
            </a:r>
            <a:r>
              <a:rPr lang="el-GR" sz="2800" dirty="0"/>
              <a:t> εμφανίζεται και όταν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sz="2800" dirty="0" err="1"/>
              <a:t>ροηγούνται</a:t>
            </a:r>
            <a:r>
              <a:rPr lang="el-GR" sz="2800" dirty="0"/>
              <a:t> άηχα σύμφωνα, αλλά και </a:t>
            </a:r>
          </a:p>
          <a:p>
            <a:r>
              <a:rPr lang="el-GR" sz="2800" dirty="0"/>
              <a:t>ηχηρά φωνήεντα.</a:t>
            </a:r>
          </a:p>
          <a:p>
            <a:endParaRPr lang="el-GR" sz="3600" dirty="0"/>
          </a:p>
          <a:p>
            <a:r>
              <a:rPr lang="el-GR" sz="2800" b="1" dirty="0"/>
              <a:t>Τα ηχηρά φωνήεντα</a:t>
            </a:r>
            <a:r>
              <a:rPr lang="en-US" sz="2800" b="1" dirty="0"/>
              <a:t>, </a:t>
            </a:r>
            <a:r>
              <a:rPr lang="el-GR" sz="2800" dirty="0"/>
              <a:t>είναι το περιβάλλον που δείχνει ότι το [</a:t>
            </a:r>
            <a:r>
              <a:rPr lang="en-US" sz="2800" dirty="0"/>
              <a:t>k</a:t>
            </a:r>
            <a:r>
              <a:rPr lang="el-GR" sz="2800" dirty="0"/>
              <a:t>] </a:t>
            </a:r>
            <a:r>
              <a:rPr lang="el-GR" sz="2800" b="1" dirty="0"/>
              <a:t>ΔΕΝ</a:t>
            </a:r>
          </a:p>
          <a:p>
            <a:r>
              <a:rPr lang="el-GR" sz="2800" dirty="0"/>
              <a:t>επηρεάζεται από το περιβάλλον του.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A445BB9-5EC5-BA4A-8C4B-5F76A0142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961" y="1506374"/>
            <a:ext cx="1724867" cy="117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4229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6A4364-EF85-5240-B98B-F7C51607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Μέθοδοι προσδιορισμού φωνολογικών μονάδων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150809-B92E-324C-A2F8-BE4F5514D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468" y="2100735"/>
            <a:ext cx="10428655" cy="4050792"/>
          </a:xfrm>
        </p:spPr>
        <p:txBody>
          <a:bodyPr>
            <a:normAutofit/>
          </a:bodyPr>
          <a:lstStyle/>
          <a:p>
            <a:pPr algn="just">
              <a:lnSpc>
                <a:spcPct val="113000"/>
              </a:lnSpc>
              <a:buFont typeface="Wingdings" panose="05000000000000000000" pitchFamily="2" charset="2"/>
              <a:buChar char="ü"/>
            </a:pPr>
            <a:r>
              <a:rPr lang="el-GR" sz="2800" dirty="0">
                <a:ea typeface="Cambria" panose="02040503050406030204" pitchFamily="18" charset="0"/>
              </a:rPr>
              <a:t>Οι </a:t>
            </a:r>
            <a:r>
              <a:rPr lang="el-GR" sz="2800" b="1" dirty="0">
                <a:ea typeface="Cambria" panose="02040503050406030204" pitchFamily="18" charset="0"/>
              </a:rPr>
              <a:t>φωνολογικές μονάδες </a:t>
            </a:r>
            <a:r>
              <a:rPr lang="el-GR" sz="2800" dirty="0">
                <a:ea typeface="Cambria" panose="02040503050406030204" pitchFamily="18" charset="0"/>
              </a:rPr>
              <a:t>αναπαρίστανται γραφικά μεταξύ διαγώνιων: π.χ. 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r>
              <a:rPr lang="el-GR" sz="2800" dirty="0">
                <a:ea typeface="Cambria" panose="02040503050406030204" pitchFamily="18" charset="0"/>
              </a:rPr>
              <a:t>/</a:t>
            </a:r>
          </a:p>
          <a:p>
            <a:pPr algn="just">
              <a:lnSpc>
                <a:spcPct val="113000"/>
              </a:lnSpc>
              <a:buFont typeface="Wingdings" panose="05000000000000000000" pitchFamily="2" charset="2"/>
              <a:buChar char="ü"/>
            </a:pPr>
            <a:r>
              <a:rPr lang="el-GR" sz="2800" b="1" u="sng" dirty="0">
                <a:ea typeface="Cambria" panose="02040503050406030204" pitchFamily="18" charset="0"/>
              </a:rPr>
              <a:t>οι πιθανές πραγματώσεις των φωνολογικών μονάδων </a:t>
            </a:r>
            <a:r>
              <a:rPr lang="el-GR" sz="2800" u="sng" dirty="0">
                <a:ea typeface="Cambria" panose="02040503050406030204" pitchFamily="18" charset="0"/>
              </a:rPr>
              <a:t>- φωνημάτων</a:t>
            </a:r>
            <a:r>
              <a:rPr lang="el-GR" sz="2800" dirty="0">
                <a:ea typeface="Cambria" panose="02040503050406030204" pitchFamily="18" charset="0"/>
              </a:rPr>
              <a:t> αναπαρίστανται γραφικά μεταξύ αγκυλών: π.χ. [</a:t>
            </a:r>
            <a:r>
              <a:rPr lang="en-US" sz="2800" dirty="0">
                <a:ea typeface="Cambria" panose="02040503050406030204" pitchFamily="18" charset="0"/>
              </a:rPr>
              <a:t>c</a:t>
            </a:r>
            <a:r>
              <a:rPr lang="el-GR" sz="2800" dirty="0">
                <a:ea typeface="Cambria" panose="02040503050406030204" pitchFamily="18" charset="0"/>
              </a:rPr>
              <a:t>]</a:t>
            </a:r>
          </a:p>
          <a:p>
            <a:endParaRPr lang="el-GR" sz="28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48F6ABA-F184-0642-8BA6-4437A8BC9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280" y="4713064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4564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Πίνακας">
            <a:extLst>
              <a:ext uri="{FF2B5EF4-FFF2-40B4-BE49-F238E27FC236}">
                <a16:creationId xmlns:a16="http://schemas.microsoft.com/office/drawing/2014/main" id="{9DB68121-1822-594D-8566-48ABF02D1CA4}"/>
              </a:ext>
            </a:extLst>
          </p:cNvPr>
          <p:cNvGraphicFramePr>
            <a:graphicFrameLocks noGrp="1"/>
          </p:cNvGraphicFramePr>
          <p:nvPr/>
        </p:nvGraphicFramePr>
        <p:xfrm>
          <a:off x="1919288" y="917576"/>
          <a:ext cx="1981200" cy="5824545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βρίσκει</a:t>
                      </a:r>
                      <a:endParaRPr kumimoji="0" lang="el-GR" altLang="el-GR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ειδικός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αλλάζω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λουλούδι</a:t>
                      </a:r>
                      <a:endParaRPr kumimoji="0" lang="el-GR" altLang="el-GR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πράξεις</a:t>
                      </a:r>
                      <a:endParaRPr kumimoji="0" lang="el-GR" altLang="el-GR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δανεικός</a:t>
                      </a:r>
                      <a:endParaRPr kumimoji="0" lang="el-GR" altLang="el-GR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τζιτζίκι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εκφώνημα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οικειότητα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γυαλιά</a:t>
                      </a: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αγκινάρα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αρκετοί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μαχαίρι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λιακάδα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94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πανιά</a:t>
                      </a:r>
                      <a:endParaRPr kumimoji="0" lang="el-GR" altLang="el-GR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83" marR="644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Rectangle 4">
            <a:extLst>
              <a:ext uri="{FF2B5EF4-FFF2-40B4-BE49-F238E27FC236}">
                <a16:creationId xmlns:a16="http://schemas.microsoft.com/office/drawing/2014/main" id="{7E59ED92-8851-AA4B-900A-5388A7BD6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1" y="44451"/>
            <a:ext cx="8785225" cy="708025"/>
          </a:xfrm>
          <a:prstGeom prst="rect">
            <a:avLst/>
          </a:prstGeom>
          <a:noFill/>
          <a:ln w="25400" cap="rnd">
            <a:solidFill>
              <a:srgbClr val="4E004E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l-GR" altLang="el-GR" sz="2000" b="1" i="1" dirty="0">
                <a:solidFill>
                  <a:srgbClr val="4E004E"/>
                </a:solidFill>
                <a:cs typeface="Times New Roman" pitchFamily="18" charset="0"/>
              </a:rPr>
              <a:t>2</a:t>
            </a:r>
            <a:r>
              <a:rPr lang="en-US" altLang="el-GR" sz="2000" b="1" i="1" dirty="0">
                <a:solidFill>
                  <a:srgbClr val="4E004E"/>
                </a:solidFill>
                <a:cs typeface="Times New Roman" pitchFamily="18" charset="0"/>
              </a:rPr>
              <a:t>. </a:t>
            </a:r>
            <a:r>
              <a:rPr lang="el-GR" altLang="el-GR" sz="2000" i="1" dirty="0">
                <a:solidFill>
                  <a:srgbClr val="4E004E"/>
                </a:solidFill>
                <a:cs typeface="Times New Roman" pitchFamily="18" charset="0"/>
              </a:rPr>
              <a:t>Μεταγράψτε τις ακόλουθες λέξεις, με τη χρήση του Διεθνούς Φωνητικού Αλφαβήτου (IPA)</a:t>
            </a:r>
            <a:endParaRPr lang="en-US" altLang="el-GR" sz="2000" i="1" dirty="0">
              <a:solidFill>
                <a:srgbClr val="4E004E"/>
              </a:solidFill>
              <a:cs typeface="Times New Roman" pitchFamily="18" charset="0"/>
            </a:endParaRPr>
          </a:p>
        </p:txBody>
      </p:sp>
      <p:graphicFrame>
        <p:nvGraphicFramePr>
          <p:cNvPr id="5" name="5 - Πίνακας">
            <a:extLst>
              <a:ext uri="{FF2B5EF4-FFF2-40B4-BE49-F238E27FC236}">
                <a16:creationId xmlns:a16="http://schemas.microsoft.com/office/drawing/2014/main" id="{AB7427EA-7BC0-E645-9197-36A0192C065F}"/>
              </a:ext>
            </a:extLst>
          </p:cNvPr>
          <p:cNvGraphicFramePr>
            <a:graphicFrameLocks noGrp="1"/>
          </p:cNvGraphicFramePr>
          <p:nvPr/>
        </p:nvGraphicFramePr>
        <p:xfrm>
          <a:off x="6167439" y="900114"/>
          <a:ext cx="2016125" cy="5781669"/>
        </p:xfrm>
        <a:graphic>
          <a:graphicData uri="http://schemas.openxmlformats.org/drawingml/2006/table">
            <a:tbl>
              <a:tblPr/>
              <a:tblGrid>
                <a:gridCol w="20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όγκος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ύψος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γουλιά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ξυπόλητος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έχει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καλάθια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27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μπαίνουμε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κουμπιά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κιάλια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μάντρα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αλλιώς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καμιά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εγκράτεια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935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κεράσια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981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νιαουρίζει</a:t>
                      </a:r>
                    </a:p>
                  </a:txBody>
                  <a:tcPr marL="64448" marR="644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Picture 2">
            <a:extLst>
              <a:ext uri="{FF2B5EF4-FFF2-40B4-BE49-F238E27FC236}">
                <a16:creationId xmlns:a16="http://schemas.microsoft.com/office/drawing/2014/main" id="{3C8FA474-4AA1-D648-B09E-9F7A50A36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741" y="5419537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1046091"/>
      </p:ext>
    </p:extLst>
  </p:cSld>
  <p:clrMapOvr>
    <a:masterClrMapping/>
  </p:clrMapOvr>
  <p:transition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AB57E5-11A6-CC01-36C7-E3082D587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ΑΣκησεισ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A0AD47-2C0E-988D-CE69-5D74ECE3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206" y="2121408"/>
            <a:ext cx="10730042" cy="4050792"/>
          </a:xfrm>
        </p:spPr>
        <p:txBody>
          <a:bodyPr>
            <a:norm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Ποιές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λειτουργίες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επ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ιτελούν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οι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π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ρώτοι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ήχοι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των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παρα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κάτω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λέξεων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el-GR" sz="24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algn="just"/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l-GR" sz="24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[ˈ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ponos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 /[ˈ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konos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 / [ˈtonos] / [ˈ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fonos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 / [ˈ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γonos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 / [ˈ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monos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 </a:t>
            </a:r>
            <a:endParaRPr lang="el-GR" sz="24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l-GR" sz="24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ii. [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limni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 /[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ʎimni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     &amp;      [ˈstela] / [ˈ</a:t>
            </a:r>
            <a:r>
              <a:rPr lang="en-US" sz="24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ʃtela</a:t>
            </a: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  <a:endParaRPr lang="el-GR" sz="24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endParaRPr lang="el-GR" sz="24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iii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[ˈ</a:t>
            </a:r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xoros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], [ˈ</a:t>
            </a:r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xaros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], [ˈ</a:t>
            </a:r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xui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], [ˈ</a:t>
            </a:r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xnoto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], [ˈ</a:t>
            </a:r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xtipima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], [ˈ</a:t>
            </a:r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xroma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], [ˈ</a:t>
            </a:r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xθes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 / [ˈ</a:t>
            </a:r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çeri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], [ˈ</a:t>
            </a:r>
            <a:r>
              <a:rPr lang="el-GR" sz="240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çina</a:t>
            </a:r>
            <a:r>
              <a:rPr lang="el-GR" sz="24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6405009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6A4364-EF85-5240-B98B-F7C51607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 err="1"/>
              <a:t>Μεθοδοι</a:t>
            </a:r>
            <a:r>
              <a:rPr lang="el-GR" sz="4000" dirty="0"/>
              <a:t> </a:t>
            </a:r>
            <a:r>
              <a:rPr lang="el-GR" sz="4000" dirty="0" err="1"/>
              <a:t>προσδιορισμου</a:t>
            </a:r>
            <a:r>
              <a:rPr lang="el-GR" sz="4000" dirty="0"/>
              <a:t> </a:t>
            </a:r>
            <a:r>
              <a:rPr lang="el-GR" sz="4000" dirty="0" err="1"/>
              <a:t>φωνολογικων</a:t>
            </a:r>
            <a:r>
              <a:rPr lang="el-GR" sz="4000" dirty="0"/>
              <a:t> </a:t>
            </a:r>
            <a:r>
              <a:rPr lang="el-GR" sz="4000" dirty="0" err="1"/>
              <a:t>μοναδων</a:t>
            </a:r>
            <a:endParaRPr lang="el-GR" sz="4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150809-B92E-324C-A2F8-BE4F5514D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352" y="2210463"/>
            <a:ext cx="10559923" cy="4050792"/>
          </a:xfrm>
        </p:spPr>
        <p:txBody>
          <a:bodyPr>
            <a:normAutofit/>
          </a:bodyPr>
          <a:lstStyle/>
          <a:p>
            <a:r>
              <a:rPr lang="el-GR" dirty="0"/>
              <a:t>α) κρότος, β) κύμα, γ) κλάμα, δ) κότα, ε) κτήμα, </a:t>
            </a:r>
            <a:r>
              <a:rPr lang="el-GR" dirty="0" err="1"/>
              <a:t>στ</a:t>
            </a:r>
            <a:r>
              <a:rPr lang="el-GR" dirty="0"/>
              <a:t>) κάτω, ζ) ξύνω, η) κέντρο, θ) κούφιο, ι) κτήνος, </a:t>
            </a:r>
            <a:r>
              <a:rPr lang="el-GR" dirty="0" err="1"/>
              <a:t>ια</a:t>
            </a:r>
            <a:r>
              <a:rPr lang="el-GR" dirty="0"/>
              <a:t>) εκπνοή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i="1" dirty="0"/>
              <a:t>Μεταγράψτε τις παραπάνω λέξεις, με τη χρήση του Διεθνούς Φωνητικού Αλφαβήτου (IPA) 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i="1" dirty="0"/>
              <a:t>Ποια η σχέση ανάμεσα στους πρώτους ήχους των παραπάνω λέξεων; Ποιος </a:t>
            </a:r>
            <a:r>
              <a:rPr lang="el-GR" i="1" dirty="0" err="1"/>
              <a:t>απ΄αυτούς</a:t>
            </a:r>
            <a:r>
              <a:rPr lang="el-GR" i="1" dirty="0"/>
              <a:t> θεωρείται υποκείμενη φωνολογική μονάδα; Γιατί;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79744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6A4364-EF85-5240-B98B-F7C51607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 err="1"/>
              <a:t>Μεθοδοι</a:t>
            </a:r>
            <a:r>
              <a:rPr lang="el-GR" sz="4000" dirty="0"/>
              <a:t> </a:t>
            </a:r>
            <a:r>
              <a:rPr lang="el-GR" sz="4000" dirty="0" err="1"/>
              <a:t>προσδιορισμου</a:t>
            </a:r>
            <a:r>
              <a:rPr lang="el-GR" sz="4000" dirty="0"/>
              <a:t> </a:t>
            </a:r>
            <a:r>
              <a:rPr lang="el-GR" sz="4000" dirty="0" err="1"/>
              <a:t>φωνολογικων</a:t>
            </a:r>
            <a:r>
              <a:rPr lang="el-GR" sz="4000" dirty="0"/>
              <a:t> </a:t>
            </a:r>
            <a:r>
              <a:rPr lang="el-GR" sz="4000" dirty="0" err="1"/>
              <a:t>μοναδων</a:t>
            </a:r>
            <a:endParaRPr lang="el-GR" sz="4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150809-B92E-324C-A2F8-BE4F5514D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00735"/>
            <a:ext cx="10559923" cy="4050792"/>
          </a:xfrm>
        </p:spPr>
        <p:txBody>
          <a:bodyPr>
            <a:normAutofit/>
          </a:bodyPr>
          <a:lstStyle/>
          <a:p>
            <a:pPr marL="1280160" lvl="3" indent="-457200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δυσανάλογος, δύσβατος, δυσδιάκριτος, δυσερμήνευτος, δύσθυμος, δυσκίνητος, δυσμενής, δυσνόητος, δυσοίωνος, δύσοσμος, δύσπεπτος, δύστυχος, δυσφημιστής, δυσχερής.</a:t>
            </a:r>
          </a:p>
          <a:p>
            <a:pPr lvl="3"/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3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Αποδώστε τις φωνητικές πραγματώσεις των παραπάνω λέξεων. 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3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Ποιο είναι το τελευταίο υποκείμενο τεμάχιο του προθήματος των παραπάνω λέξεων και με ποια κριτήρια καταλήξατε να το ορίσετε;  </a:t>
            </a:r>
          </a:p>
        </p:txBody>
      </p:sp>
    </p:spTree>
    <p:extLst>
      <p:ext uri="{BB962C8B-B14F-4D97-AF65-F5344CB8AC3E}">
        <p14:creationId xmlns:p14="http://schemas.microsoft.com/office/powerpoint/2010/main" val="12334058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C68CBD-88D6-6D57-7B8A-E7D56C5D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50723" y="512064"/>
            <a:ext cx="11732932" cy="1609344"/>
          </a:xfrm>
        </p:spPr>
        <p:txBody>
          <a:bodyPr>
            <a:normAutofit/>
          </a:bodyPr>
          <a:lstStyle/>
          <a:p>
            <a:pPr algn="ctr"/>
            <a:r>
              <a:rPr lang="el-GR" sz="4400" dirty="0" err="1"/>
              <a:t>Μεθοδοι</a:t>
            </a:r>
            <a:r>
              <a:rPr lang="el-GR" sz="4400" dirty="0"/>
              <a:t> </a:t>
            </a:r>
            <a:r>
              <a:rPr lang="el-GR" sz="4400" dirty="0" err="1"/>
              <a:t>προσδιορισμου</a:t>
            </a:r>
            <a:r>
              <a:rPr lang="el-GR" sz="4400" dirty="0"/>
              <a:t> </a:t>
            </a:r>
            <a:r>
              <a:rPr lang="el-GR" sz="4400" dirty="0" err="1"/>
              <a:t>φωνολογικων</a:t>
            </a:r>
            <a:r>
              <a:rPr lang="el-GR" sz="4400" dirty="0"/>
              <a:t> </a:t>
            </a:r>
            <a:r>
              <a:rPr lang="el-GR" sz="4400" dirty="0" err="1"/>
              <a:t>μοναδων</a:t>
            </a:r>
            <a:endParaRPr lang="el-GR" sz="4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9011A7-DDB6-1760-45A7-EB8BC8318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δυσανάλογος, δύσβατος, δυσδιάκριτος, δυσερμήνευτος, δύσθυμος, δυσκίνητος, δυσμενής, δυσνόητος, δυσοίωνος, δύσοσμος, δύσπεπτος, δύστυχος, δυσφημιστής, δυσχερής</a:t>
            </a:r>
            <a:endParaRPr lang="en-US" sz="2400" dirty="0"/>
          </a:p>
          <a:p>
            <a:r>
              <a:rPr lang="el-GR" sz="2400" dirty="0"/>
              <a:t>[</a:t>
            </a:r>
            <a:r>
              <a:rPr lang="en-US" sz="2400" dirty="0" err="1"/>
              <a:t>ðisa</a:t>
            </a:r>
            <a:r>
              <a:rPr lang="el-GR" sz="2400" dirty="0"/>
              <a:t>ˈ</a:t>
            </a:r>
            <a:r>
              <a:rPr lang="en-US" sz="2400" dirty="0" err="1"/>
              <a:t>naloɣos</a:t>
            </a:r>
            <a:r>
              <a:rPr lang="el-GR" sz="2400" dirty="0"/>
              <a:t>],[ˈ</a:t>
            </a:r>
            <a:r>
              <a:rPr lang="en-US" sz="2400" dirty="0" err="1"/>
              <a:t>ðizvatos</a:t>
            </a:r>
            <a:r>
              <a:rPr lang="el-GR" sz="2400" dirty="0"/>
              <a:t>],[</a:t>
            </a:r>
            <a:r>
              <a:rPr lang="en-US" sz="2400" dirty="0" err="1"/>
              <a:t>ðizði</a:t>
            </a:r>
            <a:r>
              <a:rPr lang="el-GR" sz="2400" dirty="0"/>
              <a:t>ˈ</a:t>
            </a:r>
            <a:r>
              <a:rPr lang="en-US" sz="2400" dirty="0" err="1"/>
              <a:t>akritos</a:t>
            </a:r>
            <a:r>
              <a:rPr lang="el-GR" sz="2400" dirty="0"/>
              <a:t>],[</a:t>
            </a:r>
            <a:r>
              <a:rPr lang="en-US" sz="2400" dirty="0" err="1"/>
              <a:t>ðiser</a:t>
            </a:r>
            <a:r>
              <a:rPr lang="el-GR" sz="2400" dirty="0"/>
              <a:t>ˈ</a:t>
            </a:r>
            <a:r>
              <a:rPr lang="en-US" sz="2400" dirty="0" err="1"/>
              <a:t>mineftos</a:t>
            </a:r>
            <a:r>
              <a:rPr lang="el-GR" sz="2400" dirty="0"/>
              <a:t>],[ˈ</a:t>
            </a:r>
            <a:r>
              <a:rPr lang="en-US" sz="2400" dirty="0" err="1"/>
              <a:t>ðis</a:t>
            </a:r>
            <a:r>
              <a:rPr lang="el-GR" sz="2400" dirty="0"/>
              <a:t>θ</a:t>
            </a:r>
            <a:r>
              <a:rPr lang="en-US" sz="2400" dirty="0" err="1"/>
              <a:t>imos</a:t>
            </a:r>
            <a:r>
              <a:rPr lang="el-GR" sz="2400" dirty="0"/>
              <a:t>],[</a:t>
            </a:r>
            <a:r>
              <a:rPr lang="en-US" sz="2400" dirty="0" err="1"/>
              <a:t>ði</a:t>
            </a:r>
            <a:r>
              <a:rPr lang="el-GR" sz="2400" dirty="0"/>
              <a:t>ˈ</a:t>
            </a:r>
            <a:r>
              <a:rPr lang="en-US" sz="2400" dirty="0" err="1"/>
              <a:t>scinitos</a:t>
            </a:r>
            <a:r>
              <a:rPr lang="el-GR" sz="2400" dirty="0"/>
              <a:t>],[</a:t>
            </a:r>
            <a:r>
              <a:rPr lang="en-US" sz="2400" dirty="0" err="1"/>
              <a:t>ðizme</a:t>
            </a:r>
            <a:r>
              <a:rPr lang="el-GR" sz="2400" dirty="0"/>
              <a:t>ˈ</a:t>
            </a:r>
            <a:r>
              <a:rPr lang="en-US" sz="2400" dirty="0"/>
              <a:t>nis</a:t>
            </a:r>
            <a:r>
              <a:rPr lang="el-GR" sz="2400" dirty="0"/>
              <a:t>],[</a:t>
            </a:r>
            <a:r>
              <a:rPr lang="en-US" sz="2400" dirty="0" err="1"/>
              <a:t>ði</a:t>
            </a:r>
            <a:r>
              <a:rPr lang="el-GR" sz="2400" dirty="0"/>
              <a:t>ˈ</a:t>
            </a:r>
            <a:r>
              <a:rPr lang="en-US" sz="2400" dirty="0" err="1"/>
              <a:t>znoitos</a:t>
            </a:r>
            <a:r>
              <a:rPr lang="el-GR" sz="2400" dirty="0"/>
              <a:t>],[</a:t>
            </a:r>
            <a:r>
              <a:rPr lang="en-US" sz="2400" dirty="0" err="1"/>
              <a:t>ði</a:t>
            </a:r>
            <a:r>
              <a:rPr lang="el-GR" sz="2400" dirty="0"/>
              <a:t>ˈ</a:t>
            </a:r>
            <a:r>
              <a:rPr lang="en-US" sz="2400" dirty="0" err="1"/>
              <a:t>sionos</a:t>
            </a:r>
            <a:r>
              <a:rPr lang="el-GR" sz="2400" dirty="0"/>
              <a:t>],[ˈ</a:t>
            </a:r>
            <a:r>
              <a:rPr lang="en-US" sz="2400" dirty="0" err="1"/>
              <a:t>ðisozmos</a:t>
            </a:r>
            <a:r>
              <a:rPr lang="el-GR" sz="2400" dirty="0"/>
              <a:t>],[ˈ</a:t>
            </a:r>
            <a:r>
              <a:rPr lang="en-US" sz="2400" dirty="0" err="1"/>
              <a:t>ðispeptos</a:t>
            </a:r>
            <a:r>
              <a:rPr lang="el-GR" sz="2400" dirty="0"/>
              <a:t>],[ˈ</a:t>
            </a:r>
            <a:r>
              <a:rPr lang="en-US" sz="2400" dirty="0" err="1"/>
              <a:t>ðistixos</a:t>
            </a:r>
            <a:r>
              <a:rPr lang="el-GR" sz="2400" dirty="0"/>
              <a:t>],[</a:t>
            </a:r>
            <a:r>
              <a:rPr lang="en-US" sz="2400" dirty="0" err="1"/>
              <a:t>ðisfimi</a:t>
            </a:r>
            <a:r>
              <a:rPr lang="el-GR" sz="2400" dirty="0"/>
              <a:t>ˈ</a:t>
            </a:r>
            <a:r>
              <a:rPr lang="en-US" sz="2400" dirty="0" err="1"/>
              <a:t>stis</a:t>
            </a:r>
            <a:r>
              <a:rPr lang="el-GR" sz="2400" dirty="0"/>
              <a:t>],[</a:t>
            </a:r>
            <a:r>
              <a:rPr lang="en-US" sz="2400" dirty="0" err="1"/>
              <a:t>ðisçe</a:t>
            </a:r>
            <a:r>
              <a:rPr lang="el-GR" sz="2400" dirty="0"/>
              <a:t>ˈ</a:t>
            </a:r>
            <a:r>
              <a:rPr lang="en-US" sz="2400" dirty="0" err="1"/>
              <a:t>ris</a:t>
            </a:r>
            <a:r>
              <a:rPr lang="el-GR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2134947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6A4364-EF85-5240-B98B-F7C51607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/>
              <a:t>Μέθοδοι προσδιορισμού φωνολογικών μονάδων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150809-B92E-324C-A2F8-BE4F5514D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4" y="2100735"/>
            <a:ext cx="11986590" cy="405079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1)[</a:t>
            </a:r>
            <a:r>
              <a:rPr lang="el-G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dog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l-G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dogz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«σκυλί – σκυλιά»,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[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lab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labz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«εργαστήριο – εργαστήρια», </a:t>
            </a:r>
          </a:p>
          <a:p>
            <a:pPr marL="27432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[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bed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bedz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«κρεβάτι – κρεβάτια»,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[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rei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reiz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«ακτίνα – ακτίνες»,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432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5)[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kau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kauz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«αγελάδα – αγελάδες»,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6)[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l-GR" sz="2800" dirty="0" err="1">
                <a:effectLst/>
                <a:latin typeface="Doulos SIL"/>
                <a:ea typeface="Times New Roman" panose="02020603050405020304" pitchFamily="18" charset="0"/>
                <a:cs typeface="Times New Roman" panose="02020603050405020304" pitchFamily="18" charset="0"/>
              </a:rPr>
              <a:t>ɔ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–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l-GR" sz="2800" dirty="0" err="1">
                <a:effectLst/>
                <a:latin typeface="Doulos SIL"/>
                <a:ea typeface="Times New Roman" panose="02020603050405020304" pitchFamily="18" charset="0"/>
                <a:cs typeface="Times New Roman" panose="02020603050405020304" pitchFamily="18" charset="0"/>
              </a:rPr>
              <a:t>ɔ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«νόμος – νόμοι», </a:t>
            </a:r>
          </a:p>
          <a:p>
            <a:pPr marL="27432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7)[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park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parks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πάρκο – πάρκα»,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8)[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lap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laps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«αγκαλιά – αγκαλιές», </a:t>
            </a:r>
          </a:p>
          <a:p>
            <a:pPr marL="27432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9)[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cats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«γάτα – γάτες»,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10)[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vz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«φύλο – φύλα»,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pPr marL="27432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11)[</a:t>
            </a:r>
            <a:r>
              <a:rPr lang="en-US" sz="2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el-GR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ι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l-GR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naivz</a:t>
            </a:r>
            <a:r>
              <a:rPr lang="el-GR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«μαχαίρι – μαχαίρια»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l-GR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12)[</a:t>
            </a:r>
            <a:r>
              <a:rPr lang="en-US" sz="2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arkaiv</a:t>
            </a:r>
            <a:r>
              <a:rPr lang="el-GR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arkaivz</a:t>
            </a:r>
            <a:r>
              <a:rPr lang="el-GR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« αρχείο – αρχεία»</a:t>
            </a:r>
            <a:endParaRPr lang="en-US" sz="2800" spc="-2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432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800" spc="-2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432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Ποιο είναι το υποκείμενο τεμάχιο που αποδίδει το μόρφημα του πληθυντικού στα αγγλικά; Με ποια κριτήρια καταλήξατε να το ορίσετε;  </a:t>
            </a:r>
          </a:p>
        </p:txBody>
      </p:sp>
    </p:spTree>
    <p:extLst>
      <p:ext uri="{BB962C8B-B14F-4D97-AF65-F5344CB8AC3E}">
        <p14:creationId xmlns:p14="http://schemas.microsoft.com/office/powerpoint/2010/main" val="12132385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2AB92-198C-7C12-8CB4-31B2AD0C5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79F3BA-9860-AB3D-9FC6-24951BB6D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 err="1"/>
              <a:t>Μεθοδοι</a:t>
            </a:r>
            <a:r>
              <a:rPr lang="el-GR" sz="4000" dirty="0"/>
              <a:t> </a:t>
            </a:r>
            <a:r>
              <a:rPr lang="el-GR" sz="4000" dirty="0" err="1"/>
              <a:t>προσδιορισμου</a:t>
            </a:r>
            <a:r>
              <a:rPr lang="el-GR" sz="4000" dirty="0"/>
              <a:t> </a:t>
            </a:r>
            <a:r>
              <a:rPr lang="el-GR" sz="4000" dirty="0" err="1"/>
              <a:t>φωνολογικων</a:t>
            </a:r>
            <a:r>
              <a:rPr lang="el-GR" sz="4000" dirty="0"/>
              <a:t> </a:t>
            </a:r>
            <a:r>
              <a:rPr lang="el-GR" sz="4000" dirty="0" err="1"/>
              <a:t>μοναδων</a:t>
            </a:r>
            <a:endParaRPr lang="el-GR" sz="4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4FD2F8-6C99-64D5-B159-F1DE315EF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093681"/>
            <a:ext cx="10279704" cy="4050792"/>
          </a:xfrm>
        </p:spPr>
        <p:txBody>
          <a:bodyPr>
            <a:normAutofit/>
          </a:bodyPr>
          <a:lstStyle/>
          <a:p>
            <a:pPr marL="1280160" lvl="3" indent="-457200"/>
            <a:r>
              <a:rPr lang="el-GR" sz="2800" b="0" i="1" dirty="0">
                <a:solidFill>
                  <a:srgbClr val="333333"/>
                </a:solidFill>
                <a:effectLst/>
              </a:rPr>
              <a:t>εισάγω, εισβάλλω, εισέρχομαι, εισορμώ, εισρέω, εισχωρώ, εισδοχή, είσοδος, εισπνοή, εισηγητής, εισφορά</a:t>
            </a:r>
            <a:endParaRPr lang="el-GR" sz="2400" dirty="0">
              <a:effectLst/>
              <a:ea typeface="Times New Roman" panose="02020603050405020304" pitchFamily="18" charset="0"/>
            </a:endParaRPr>
          </a:p>
          <a:p>
            <a:pPr lvl="3"/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3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Αποδώστε τις φωνητικές πραγματώσεις των παραπάνω λέξεων. 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3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Ποιο είναι το τελευταίο υποκείμενο τεμάχιο του προθήματος των παραπάνω λέξεων και με ποια κριτήρια καταλήξατε να το ορίσετε;  </a:t>
            </a:r>
          </a:p>
        </p:txBody>
      </p:sp>
    </p:spTree>
    <p:extLst>
      <p:ext uri="{BB962C8B-B14F-4D97-AF65-F5344CB8AC3E}">
        <p14:creationId xmlns:p14="http://schemas.microsoft.com/office/powerpoint/2010/main" val="7302150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1E649-7925-644B-8016-6077477C6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020CFD-39C9-E44A-A61E-EF972AB68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defRPr/>
            </a:pPr>
            <a:r>
              <a:rPr lang="en-US" sz="2000" kern="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Nespor</a:t>
            </a:r>
            <a:r>
              <a:rPr lang="el-GR" sz="2000" kern="0" dirty="0">
                <a:solidFill>
                  <a:srgbClr val="000000"/>
                </a:solidFill>
                <a:ea typeface="Cambria" panose="02040503050406030204" pitchFamily="18" charset="0"/>
              </a:rPr>
              <a:t>, Μ. </a:t>
            </a:r>
            <a:r>
              <a:rPr lang="el-GR" sz="2000" i="1" kern="0" dirty="0">
                <a:solidFill>
                  <a:srgbClr val="000000"/>
                </a:solidFill>
                <a:ea typeface="Cambria" panose="02040503050406030204" pitchFamily="18" charset="0"/>
              </a:rPr>
              <a:t>Φωνολογία. </a:t>
            </a:r>
            <a:r>
              <a:rPr lang="el-GR" sz="2000" kern="0" dirty="0">
                <a:solidFill>
                  <a:srgbClr val="000000"/>
                </a:solidFill>
                <a:ea typeface="Cambria" panose="02040503050406030204" pitchFamily="18" charset="0"/>
              </a:rPr>
              <a:t>Εκδόσεις Πατάκης.</a:t>
            </a:r>
          </a:p>
          <a:p>
            <a:pPr marL="0" lvl="3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Tx/>
              <a:buNone/>
              <a:defRPr/>
            </a:pPr>
            <a:r>
              <a:rPr lang="el-GR" sz="2000" b="1" kern="0" dirty="0">
                <a:solidFill>
                  <a:srgbClr val="000000"/>
                </a:solidFill>
                <a:ea typeface="Cambria" panose="02040503050406030204" pitchFamily="18" charset="0"/>
              </a:rPr>
              <a:t>	ΣΕΛ. 51-54</a:t>
            </a:r>
          </a:p>
          <a:p>
            <a:pPr marL="0" lvl="3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Tx/>
              <a:buNone/>
              <a:defRPr/>
            </a:pPr>
            <a:endParaRPr lang="el-GR" sz="2000" b="1" kern="0" dirty="0">
              <a:solidFill>
                <a:srgbClr val="000000"/>
              </a:solidFill>
            </a:endParaRPr>
          </a:p>
          <a:p>
            <a:pPr marL="285750" lvl="3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Tx/>
              <a:defRPr/>
            </a:pPr>
            <a:r>
              <a:rPr lang="el-GR" sz="2000" dirty="0"/>
              <a:t>Κάππα</a:t>
            </a:r>
            <a:r>
              <a:rPr lang="en-US" sz="2000" dirty="0"/>
              <a:t>, I., &amp; </a:t>
            </a:r>
            <a:r>
              <a:rPr lang="el-GR" sz="2000" dirty="0" err="1"/>
              <a:t>Τοπιντζή</a:t>
            </a:r>
            <a:r>
              <a:rPr lang="en-US" sz="2000" dirty="0"/>
              <a:t>, </a:t>
            </a:r>
            <a:r>
              <a:rPr lang="el-GR" sz="2000" dirty="0"/>
              <a:t>Ν</a:t>
            </a:r>
            <a:r>
              <a:rPr lang="en-US" sz="2000" dirty="0"/>
              <a:t>. (2022). “</a:t>
            </a:r>
            <a:r>
              <a:rPr lang="el-GR" sz="2000" dirty="0"/>
              <a:t>Φωνολογία</a:t>
            </a:r>
            <a:r>
              <a:rPr lang="en-US" sz="2000" dirty="0"/>
              <a:t>”. </a:t>
            </a:r>
            <a:r>
              <a:rPr lang="el-GR" sz="2000" dirty="0"/>
              <a:t>Στο</a:t>
            </a:r>
            <a:r>
              <a:rPr lang="en-US" sz="2000" dirty="0"/>
              <a:t>: </a:t>
            </a:r>
            <a:r>
              <a:rPr lang="el-GR" sz="2000" dirty="0"/>
              <a:t>Μ</a:t>
            </a:r>
            <a:r>
              <a:rPr lang="en-US" sz="2000" dirty="0"/>
              <a:t>. </a:t>
            </a:r>
            <a:r>
              <a:rPr lang="el-GR" sz="2000" dirty="0" err="1"/>
              <a:t>Λεκάκου</a:t>
            </a:r>
            <a:r>
              <a:rPr lang="en-US" sz="2000" dirty="0"/>
              <a:t> &amp; </a:t>
            </a:r>
            <a:r>
              <a:rPr lang="el-GR" sz="2000" dirty="0"/>
              <a:t>Ν</a:t>
            </a:r>
            <a:r>
              <a:rPr lang="en-US" sz="2000" dirty="0"/>
              <a:t>. </a:t>
            </a:r>
            <a:r>
              <a:rPr lang="el-GR" sz="2000" dirty="0" err="1"/>
              <a:t>Τοπιντζή</a:t>
            </a:r>
            <a:r>
              <a:rPr lang="en-US" sz="2000" dirty="0"/>
              <a:t>. </a:t>
            </a:r>
            <a:r>
              <a:rPr lang="el-GR" sz="2000" dirty="0"/>
              <a:t>(</a:t>
            </a:r>
            <a:r>
              <a:rPr lang="el-GR" sz="2000" dirty="0" err="1"/>
              <a:t>επ</a:t>
            </a:r>
            <a:r>
              <a:rPr lang="el-GR" sz="2000" dirty="0"/>
              <a:t>.) </a:t>
            </a:r>
            <a:r>
              <a:rPr lang="el-GR" sz="2000" i="1" dirty="0"/>
              <a:t>Εισαγωγή στη Γλωσσολογία. Θεμελιώδεις έννοιες και βασικοί κλάδοι με έμφαση στην ελληνική γλώσσα</a:t>
            </a:r>
            <a:r>
              <a:rPr lang="el-GR" sz="2000" dirty="0"/>
              <a:t>. Αθήνα</a:t>
            </a:r>
            <a:r>
              <a:rPr lang="en-US" sz="2000" dirty="0"/>
              <a:t>: Gutenberg. </a:t>
            </a:r>
            <a:endParaRPr lang="el-GR" sz="2000" dirty="0"/>
          </a:p>
          <a:p>
            <a:pPr marL="594160" lvl="5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Tx/>
              <a:buNone/>
              <a:defRPr/>
            </a:pPr>
            <a:r>
              <a:rPr lang="el-GR" sz="2000" b="1" kern="0" dirty="0">
                <a:solidFill>
                  <a:srgbClr val="000000"/>
                </a:solidFill>
                <a:ea typeface="Cambria" panose="02040503050406030204" pitchFamily="18" charset="0"/>
              </a:rPr>
              <a:t>	ΣΕΛ. </a:t>
            </a:r>
            <a:r>
              <a:rPr lang="en-US" sz="2000" b="1" dirty="0"/>
              <a:t>91-</a:t>
            </a:r>
            <a:r>
              <a:rPr lang="el-GR" sz="2000" b="1" dirty="0"/>
              <a:t>102</a:t>
            </a:r>
          </a:p>
          <a:p>
            <a:pPr marL="0" lvl="3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Tx/>
              <a:buNone/>
              <a:defRPr/>
            </a:pPr>
            <a:endParaRPr lang="el-GR" sz="2000" b="1" kern="0" dirty="0">
              <a:solidFill>
                <a:srgbClr val="000000"/>
              </a:solidFill>
              <a:ea typeface="Cambria" panose="02040503050406030204" pitchFamily="18" charset="0"/>
            </a:endParaRPr>
          </a:p>
          <a:p>
            <a:pPr marL="0" lvl="3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Tx/>
              <a:buNone/>
              <a:defRPr/>
            </a:pPr>
            <a:endParaRPr lang="el-GR" sz="2000" b="1" kern="0" dirty="0">
              <a:solidFill>
                <a:srgbClr val="000000"/>
              </a:solidFill>
              <a:ea typeface="Cambria" panose="02040503050406030204" pitchFamily="18" charset="0"/>
            </a:endParaRPr>
          </a:p>
          <a:p>
            <a:pPr marL="0" lvl="3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Tx/>
              <a:buNone/>
              <a:defRPr/>
            </a:pPr>
            <a:endParaRPr lang="el-GR" sz="2000" b="1" kern="0" dirty="0">
              <a:solidFill>
                <a:srgbClr val="000000"/>
              </a:solidFill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452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5 - Θέση αριθμού διαφάνειας">
            <a:extLst>
              <a:ext uri="{FF2B5EF4-FFF2-40B4-BE49-F238E27FC236}">
                <a16:creationId xmlns:a16="http://schemas.microsoft.com/office/drawing/2014/main" id="{9CDFEAA6-8AB6-2A48-9AF1-9CFA3A491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F5A148-5960-FF4D-BB06-8E1163EBB781}" type="slidenum">
              <a:rPr lang="el-GR" altLang="el-GR" sz="100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l-GR" altLang="el-GR" sz="1000">
              <a:solidFill>
                <a:srgbClr val="000000"/>
              </a:solidFill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4F760C4-ACE0-4E44-B511-5DCAC4B64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260" y="1090380"/>
            <a:ext cx="3417844" cy="1631216"/>
          </a:xfrm>
          <a:prstGeom prst="rect">
            <a:avLst/>
          </a:prstGeom>
          <a:noFill/>
          <a:ln w="25400" cap="rnd">
            <a:solidFill>
              <a:srgbClr val="4E004E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l-GR" altLang="el-GR" sz="2000" b="1" i="1" dirty="0">
                <a:solidFill>
                  <a:srgbClr val="4E004E"/>
                </a:solidFill>
                <a:cs typeface="Times New Roman" pitchFamily="18" charset="0"/>
              </a:rPr>
              <a:t>3</a:t>
            </a:r>
            <a:r>
              <a:rPr lang="en-US" altLang="el-GR" sz="2000" b="1" i="1" dirty="0">
                <a:solidFill>
                  <a:srgbClr val="4E004E"/>
                </a:solidFill>
                <a:cs typeface="Times New Roman" pitchFamily="18" charset="0"/>
              </a:rPr>
              <a:t>. </a:t>
            </a:r>
            <a:r>
              <a:rPr lang="el-GR" altLang="el-GR" sz="2000" i="1" dirty="0">
                <a:solidFill>
                  <a:srgbClr val="4E004E"/>
                </a:solidFill>
                <a:cs typeface="Times New Roman" pitchFamily="18" charset="0"/>
              </a:rPr>
              <a:t>Μεταγράψτε τις ακόλουθες λέξεις, με τη χρήση του Διεθνούς Φωνητικού Αλφαβήτου (IPA)</a:t>
            </a:r>
            <a:endParaRPr lang="en-US" altLang="el-GR" sz="2000" i="1" dirty="0">
              <a:solidFill>
                <a:srgbClr val="4E004E"/>
              </a:solidFill>
              <a:cs typeface="Times New Roman" pitchFamily="18" charset="0"/>
            </a:endParaRPr>
          </a:p>
        </p:txBody>
      </p: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8CE23058-D007-4047-BF9E-094161BEB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605358"/>
              </p:ext>
            </p:extLst>
          </p:nvPr>
        </p:nvGraphicFramePr>
        <p:xfrm>
          <a:off x="5204616" y="338658"/>
          <a:ext cx="2440451" cy="599032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0451">
                  <a:extLst>
                    <a:ext uri="{9D8B030D-6E8A-4147-A177-3AD203B41FA5}">
                      <a16:colId xmlns:a16="http://schemas.microsoft.com/office/drawing/2014/main" val="1550009536"/>
                    </a:ext>
                  </a:extLst>
                </a:gridCol>
              </a:tblGrid>
              <a:tr h="5246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παιδάκι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395678964"/>
                  </a:ext>
                </a:extLst>
              </a:tr>
              <a:tr h="3778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γιατρεύτηκαν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2775321771"/>
                  </a:ext>
                </a:extLst>
              </a:tr>
              <a:tr h="348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ακυρώθηκαν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1902185335"/>
                  </a:ext>
                </a:extLst>
              </a:tr>
              <a:tr h="3778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διαβάζω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4220276611"/>
                  </a:ext>
                </a:extLst>
              </a:tr>
              <a:tr h="348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αγχωτικό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3325304593"/>
                  </a:ext>
                </a:extLst>
              </a:tr>
              <a:tr h="348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νιώθει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298318955"/>
                  </a:ext>
                </a:extLst>
              </a:tr>
              <a:tr h="3778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κουτιά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851327838"/>
                  </a:ext>
                </a:extLst>
              </a:tr>
              <a:tr h="348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μύδια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3942045320"/>
                  </a:ext>
                </a:extLst>
              </a:tr>
              <a:tr h="3778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σχετική 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3987953439"/>
                  </a:ext>
                </a:extLst>
              </a:tr>
              <a:tr h="348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ζημιά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2670277071"/>
                  </a:ext>
                </a:extLst>
              </a:tr>
              <a:tr h="3778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διακοσμητής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3165913080"/>
                  </a:ext>
                </a:extLst>
              </a:tr>
              <a:tr h="348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έφτιαξαν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2158818040"/>
                  </a:ext>
                </a:extLst>
              </a:tr>
              <a:tr h="348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>
                          <a:effectLst/>
                        </a:rPr>
                        <a:t>άγγιξε</a:t>
                      </a:r>
                      <a:endParaRPr lang="el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1364387610"/>
                  </a:ext>
                </a:extLst>
              </a:tr>
              <a:tr h="3778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 dirty="0">
                          <a:effectLst/>
                        </a:rPr>
                        <a:t>ήπιαμε</a:t>
                      </a:r>
                      <a:endParaRPr lang="el-G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2802140030"/>
                  </a:ext>
                </a:extLst>
              </a:tr>
              <a:tr h="3778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χέρια</a:t>
                      </a: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3565634047"/>
                  </a:ext>
                </a:extLst>
              </a:tr>
              <a:tr h="3778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5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γιατρι</a:t>
                      </a:r>
                      <a:r>
                        <a:rPr lang="en-US" sz="15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ά</a:t>
                      </a:r>
                      <a:endParaRPr lang="el-GR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50" marR="50050" marT="0" marB="0"/>
                </a:tc>
                <a:extLst>
                  <a:ext uri="{0D108BD9-81ED-4DB2-BD59-A6C34878D82A}">
                    <a16:rowId xmlns:a16="http://schemas.microsoft.com/office/drawing/2014/main" val="3492672175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E8D39D44-61FB-8743-99D0-E636FEFA99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741" y="5419537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0464825"/>
      </p:ext>
    </p:extLst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5 - Θέση αριθμού διαφάνειας">
            <a:extLst>
              <a:ext uri="{FF2B5EF4-FFF2-40B4-BE49-F238E27FC236}">
                <a16:creationId xmlns:a16="http://schemas.microsoft.com/office/drawing/2014/main" id="{839A800E-5D7E-7C4D-971E-A12D008A4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72A684-8E47-474C-B8FF-26C889ECC698}" type="slidenum">
              <a:rPr lang="el-GR" altLang="el-GR" sz="100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l-GR" altLang="el-GR" sz="1000">
              <a:solidFill>
                <a:srgbClr val="00000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1A34AA-DDE2-594D-BEF7-A1071893B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9763" y="333375"/>
            <a:ext cx="8362950" cy="706438"/>
          </a:xfrm>
          <a:prstGeom prst="rect">
            <a:avLst/>
          </a:prstGeom>
          <a:noFill/>
          <a:ln w="25400" cap="rnd">
            <a:solidFill>
              <a:srgbClr val="4E004E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l-GR" altLang="el-GR" sz="2000" b="1" i="1" dirty="0">
                <a:solidFill>
                  <a:srgbClr val="4E004E"/>
                </a:solidFill>
                <a:cs typeface="Times New Roman" pitchFamily="18" charset="0"/>
              </a:rPr>
              <a:t>3.</a:t>
            </a:r>
            <a:r>
              <a:rPr lang="el-GR" altLang="el-GR" sz="2000" i="1" dirty="0">
                <a:solidFill>
                  <a:srgbClr val="4E004E"/>
                </a:solidFill>
                <a:cs typeface="Times New Roman" pitchFamily="18" charset="0"/>
              </a:rPr>
              <a:t> Μεταγράψτε τις ακόλουθες φράσεις, με τη χρήση του Διεθνούς Φωνητικού Αλφαβήτου (IPA)</a:t>
            </a:r>
            <a:endParaRPr lang="el-GR" altLang="el-GR" sz="2000" dirty="0">
              <a:solidFill>
                <a:srgbClr val="4E004E"/>
              </a:solidFill>
            </a:endParaRPr>
          </a:p>
        </p:txBody>
      </p:sp>
      <p:graphicFrame>
        <p:nvGraphicFramePr>
          <p:cNvPr id="5" name="4 - Πίνακας">
            <a:extLst>
              <a:ext uri="{FF2B5EF4-FFF2-40B4-BE49-F238E27FC236}">
                <a16:creationId xmlns:a16="http://schemas.microsoft.com/office/drawing/2014/main" id="{531AC718-2C0E-494B-9199-1C0995522D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703209"/>
              </p:ext>
            </p:extLst>
          </p:nvPr>
        </p:nvGraphicFramePr>
        <p:xfrm>
          <a:off x="2855914" y="1628775"/>
          <a:ext cx="2879725" cy="4859334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767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την ταυτότητα</a:t>
                      </a: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4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του κόσμου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4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δεν πέτυχαν</a:t>
                      </a: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4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τον τυχερό</a:t>
                      </a: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4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τον καημένο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4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την πέτυχε</a:t>
                      </a: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4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στους νέους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4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την κυρία</a:t>
                      </a:r>
                      <a:endParaRPr kumimoji="0" lang="el-GR" altLang="el-G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4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δεν το θέλει</a:t>
                      </a: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40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ποιος είναι </a:t>
                      </a:r>
                    </a:p>
                  </a:txBody>
                  <a:tcPr marL="68566" marR="6856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Picture 2">
            <a:extLst>
              <a:ext uri="{FF2B5EF4-FFF2-40B4-BE49-F238E27FC236}">
                <a16:creationId xmlns:a16="http://schemas.microsoft.com/office/drawing/2014/main" id="{82529DA9-AE03-7A40-AA45-B4A2811A0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741" y="5419537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072196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FAABFE-E9C9-C95C-F857-5E42BE19D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71" y="27432"/>
            <a:ext cx="10058400" cy="1609344"/>
          </a:xfrm>
        </p:spPr>
        <p:txBody>
          <a:bodyPr/>
          <a:lstStyle/>
          <a:p>
            <a:r>
              <a:rPr lang="el-GR" dirty="0" err="1"/>
              <a:t>ΑΣκησεισ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9524DC-DA7C-D9E5-210D-469A1A687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253613"/>
            <a:ext cx="11533239" cy="5368413"/>
          </a:xfrm>
        </p:spPr>
        <p:txBody>
          <a:bodyPr>
            <a:normAutofit/>
          </a:bodyPr>
          <a:lstStyle/>
          <a:p>
            <a:r>
              <a:rPr lang="el-GR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Οι ξυλοκόποι, μας έκοψαν τα ψιλά δέντρα</a:t>
            </a:r>
          </a:p>
          <a:p>
            <a:pPr marL="0" indent="0">
              <a:buNone/>
            </a:pPr>
            <a:r>
              <a:rPr lang="el-GR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l-GR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Οι γιαγιάδες βοηθούσαν στο ξεχορτάριασμα των χωραφιών </a:t>
            </a:r>
          </a:p>
          <a:p>
            <a:pPr marL="0" indent="0">
              <a:buNone/>
            </a:pPr>
            <a:endParaRPr lang="el-GR" sz="2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l-GR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Τα νιάτα και τα γηρατειά, μαζί δεν συνταιριάζουν </a:t>
            </a:r>
          </a:p>
          <a:p>
            <a:pPr marL="0" indent="0">
              <a:buNone/>
            </a:pPr>
            <a:endParaRPr lang="el-GR" sz="2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l-GR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Το άγχος των παιδιών δε συγκινεί τους μεγάλους </a:t>
            </a:r>
          </a:p>
          <a:p>
            <a:pPr marL="0" indent="0">
              <a:buNone/>
            </a:pPr>
            <a:endParaRPr lang="el-GR" sz="2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l-GR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Ο Γιώργος μας, έβαψε την καγκελόπορτα του σπιτιού</a:t>
            </a:r>
            <a:endParaRPr lang="en-US" sz="2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B1B13FD-4E46-4741-BEDD-70E125F42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741" y="5419537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5596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66F11F11-D08B-F71A-4B32-01AC80386C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9651" y="404813"/>
            <a:ext cx="7705725" cy="70326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l-GR" sz="3600" dirty="0"/>
              <a:t>Φωνολογία</a:t>
            </a: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CA9E06AD-79E7-8E11-8E7E-83908F3874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399" y="1436914"/>
            <a:ext cx="10291666" cy="4944838"/>
          </a:xfrm>
          <a:noFill/>
        </p:spPr>
        <p:txBody>
          <a:bodyPr>
            <a:noAutofit/>
          </a:bodyPr>
          <a:lstStyle/>
          <a:p>
            <a:pPr algn="just">
              <a:lnSpc>
                <a:spcPct val="114000"/>
              </a:lnSpc>
              <a:spcAft>
                <a:spcPts val="1200"/>
              </a:spcAft>
              <a:buClr>
                <a:schemeClr val="accent1"/>
              </a:buClr>
            </a:pPr>
            <a:r>
              <a:rPr lang="el-GR" altLang="el-GR" sz="2400" b="1" dirty="0">
                <a:sym typeface="Wingdings" panose="05000000000000000000" pitchFamily="2" charset="2"/>
              </a:rPr>
              <a:t>Φωνολογία</a:t>
            </a:r>
            <a:r>
              <a:rPr lang="el-GR" altLang="el-GR" sz="2400" dirty="0">
                <a:sym typeface="Wingdings" panose="05000000000000000000" pitchFamily="2" charset="2"/>
              </a:rPr>
              <a:t> = επιστημονικός κλάδος της Γλωσσολογίας που ασχολείται με:</a:t>
            </a:r>
          </a:p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l-GR" altLang="el-GR" sz="2400" dirty="0">
                <a:sym typeface="Wingdings" panose="05000000000000000000" pitchFamily="2" charset="2"/>
              </a:rPr>
              <a:t>τη μελέτη και την ταξινόμηση των φθόγγων</a:t>
            </a:r>
          </a:p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l-GR" altLang="el-GR" sz="2400" dirty="0">
                <a:sym typeface="Wingdings" panose="05000000000000000000" pitchFamily="2" charset="2"/>
              </a:rPr>
              <a:t>την οργάνωση των φθόγγων στο γλωσσικό σύστημα</a:t>
            </a:r>
          </a:p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l-GR" altLang="el-GR" sz="2400" dirty="0">
                <a:sym typeface="Wingdings" panose="05000000000000000000" pitchFamily="2" charset="2"/>
              </a:rPr>
              <a:t>τον τρόπο που λειτουργούν οι γλωσσικοί ήχοι στην επικοινωνία</a:t>
            </a:r>
          </a:p>
          <a:p>
            <a:pPr algn="just">
              <a:lnSpc>
                <a:spcPct val="113000"/>
              </a:lnSpc>
              <a:buClr>
                <a:schemeClr val="accent1"/>
              </a:buClr>
            </a:pPr>
            <a:endParaRPr lang="el-GR" altLang="el-GR" sz="2200" dirty="0">
              <a:sym typeface="Wingdings" panose="05000000000000000000" pitchFamily="2" charset="2"/>
            </a:endParaRPr>
          </a:p>
        </p:txBody>
      </p:sp>
      <p:sp>
        <p:nvSpPr>
          <p:cNvPr id="17413" name="Rectangle 4">
            <a:extLst>
              <a:ext uri="{FF2B5EF4-FFF2-40B4-BE49-F238E27FC236}">
                <a16:creationId xmlns:a16="http://schemas.microsoft.com/office/drawing/2014/main" id="{7571ED07-0C3B-208D-B45E-A860CB645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185756"/>
            <a:ext cx="181822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eaLnBrk="1" hangingPunct="1"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0D8262B-8D97-684B-9A47-1F26A60FF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544" y="5272128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8499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>
            <a:extLst>
              <a:ext uri="{FF2B5EF4-FFF2-40B4-BE49-F238E27FC236}">
                <a16:creationId xmlns:a16="http://schemas.microsoft.com/office/drawing/2014/main" id="{605E966E-D391-484C-9D70-56115194B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913"/>
            <a:ext cx="8229600" cy="1219200"/>
          </a:xfrm>
        </p:spPr>
        <p:txBody>
          <a:bodyPr/>
          <a:lstStyle/>
          <a:p>
            <a:pPr algn="ctr">
              <a:defRPr/>
            </a:pPr>
            <a:r>
              <a:rPr lang="el-GR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Σχέση Φωνητικής - Φωνολογίας</a:t>
            </a:r>
          </a:p>
        </p:txBody>
      </p:sp>
      <p:sp>
        <p:nvSpPr>
          <p:cNvPr id="13316" name="4 - Ορθογώνιο">
            <a:extLst>
              <a:ext uri="{FF2B5EF4-FFF2-40B4-BE49-F238E27FC236}">
                <a16:creationId xmlns:a16="http://schemas.microsoft.com/office/drawing/2014/main" id="{E1C0DD38-FEB6-FA4B-A162-8BFFEA674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74" y="1700213"/>
            <a:ext cx="3726053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l-GR" sz="1900" b="1" u="sng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ΦΩΝΗΤΙΚΗ</a:t>
            </a:r>
          </a:p>
          <a:p>
            <a:pPr algn="ctr" eaLnBrk="1" hangingPunct="1">
              <a:defRPr/>
            </a:pPr>
            <a:endParaRPr lang="el-GR" sz="1900" dirty="0">
              <a:latin typeface="+mj-lt"/>
            </a:endParaRPr>
          </a:p>
          <a:p>
            <a:pPr algn="just" eaLnBrk="1" hangingPunct="1">
              <a:defRPr/>
            </a:pPr>
            <a:r>
              <a:rPr lang="el-GR" sz="2000" dirty="0">
                <a:latin typeface="+mj-lt"/>
              </a:rPr>
              <a:t>Μελετά και αναλύει όλους τους </a:t>
            </a:r>
            <a:r>
              <a:rPr lang="el-GR" sz="2000" b="1" dirty="0">
                <a:latin typeface="+mj-lt"/>
              </a:rPr>
              <a:t>δυνατούς ήχους</a:t>
            </a:r>
            <a:r>
              <a:rPr lang="el-GR" sz="2000" dirty="0">
                <a:latin typeface="+mj-lt"/>
              </a:rPr>
              <a:t> (τα φυσικά χαρακτηριστικά των φθόγγων) που παράγει ο άνθρωπος</a:t>
            </a:r>
            <a:r>
              <a:rPr lang="en-US" sz="2000" dirty="0">
                <a:latin typeface="+mj-lt"/>
              </a:rPr>
              <a:t>, </a:t>
            </a:r>
            <a:r>
              <a:rPr lang="el-GR" sz="2000" dirty="0">
                <a:latin typeface="+mj-lt"/>
              </a:rPr>
              <a:t>ανεξαρτήτως γλώσσας</a:t>
            </a:r>
            <a:endParaRPr lang="en-US" sz="2000" dirty="0">
              <a:latin typeface="+mj-lt"/>
            </a:endParaRPr>
          </a:p>
        </p:txBody>
      </p:sp>
      <p:sp>
        <p:nvSpPr>
          <p:cNvPr id="13317" name="5 - Ορθογώνιο">
            <a:extLst>
              <a:ext uri="{FF2B5EF4-FFF2-40B4-BE49-F238E27FC236}">
                <a16:creationId xmlns:a16="http://schemas.microsoft.com/office/drawing/2014/main" id="{D49890B3-1AD0-9647-B2E9-8BFD2A6BF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1484" y="1574506"/>
            <a:ext cx="4143375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l-GR" sz="1900" b="1" u="sng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ΦΩΝΟΛΟΓΙΑ</a:t>
            </a:r>
          </a:p>
          <a:p>
            <a:pPr algn="ctr" eaLnBrk="1" hangingPunct="1">
              <a:defRPr/>
            </a:pPr>
            <a:endParaRPr lang="el-GR" sz="1900" dirty="0">
              <a:latin typeface="+mj-lt"/>
            </a:endParaRPr>
          </a:p>
          <a:p>
            <a:pPr algn="just" eaLnBrk="1" hangingPunct="1">
              <a:defRPr/>
            </a:pPr>
            <a:r>
              <a:rPr lang="el-GR" sz="2000" dirty="0">
                <a:latin typeface="+mj-lt"/>
              </a:rPr>
              <a:t>Μελετά και αναλύει</a:t>
            </a:r>
            <a:r>
              <a:rPr lang="en-US" sz="2000" dirty="0">
                <a:latin typeface="+mj-lt"/>
              </a:rPr>
              <a:t> </a:t>
            </a:r>
            <a:r>
              <a:rPr lang="el-GR" sz="2000" dirty="0">
                <a:latin typeface="+mj-lt"/>
              </a:rPr>
              <a:t>την </a:t>
            </a:r>
            <a:r>
              <a:rPr lang="el-GR" sz="2000" b="1" dirty="0">
                <a:latin typeface="+mj-lt"/>
              </a:rPr>
              <a:t>οργάνωση των συστημάτων</a:t>
            </a:r>
            <a:r>
              <a:rPr lang="el-GR" sz="2000" dirty="0">
                <a:latin typeface="+mj-lt"/>
              </a:rPr>
              <a:t> και λειτουργιών της ομιλίας σε συγκεκριμένη γλώσσα (μελετά τους νόμους που διέπουν τη λειτουργία των φθόγγων)</a:t>
            </a:r>
            <a:endParaRPr lang="en-US" sz="2000" dirty="0">
              <a:latin typeface="+mj-lt"/>
            </a:endParaRPr>
          </a:p>
        </p:txBody>
      </p:sp>
      <p:pic>
        <p:nvPicPr>
          <p:cNvPr id="24582" name="Picture 6" descr="https://lh5.ggpht.com/E5tHP9M58jpLUk-syuR5eAbPKt9AydtJDY0hq9Ijbgcl5OGeg-UdLxb9iCchWYBkww=w300">
            <a:extLst>
              <a:ext uri="{FF2B5EF4-FFF2-40B4-BE49-F238E27FC236}">
                <a16:creationId xmlns:a16="http://schemas.microsoft.com/office/drawing/2014/main" id="{F21AC81B-C6EA-6A4E-BE8C-F8C25E5A65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5632" y="4077072"/>
            <a:ext cx="2372496" cy="23724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7654" name="Slide Number Placeholder 5">
            <a:extLst>
              <a:ext uri="{FF2B5EF4-FFF2-40B4-BE49-F238E27FC236}">
                <a16:creationId xmlns:a16="http://schemas.microsoft.com/office/drawing/2014/main" id="{5C191CB0-4A61-594D-B727-3891A699D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C02C49-A82E-6749-9E8D-B2448EDDCED1}" type="slidenum">
              <a:rPr lang="el-GR" altLang="el-GR" sz="100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l-GR" altLang="el-GR" sz="1000">
              <a:solidFill>
                <a:srgbClr val="000000"/>
              </a:solidFill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0683E9CF-5E75-4D47-AA72-3D45806803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741" y="5263320"/>
            <a:ext cx="2111259" cy="14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676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  <p:bldP spid="13317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Ξυλογραφία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8AC9B98-69F4-0F43-85CD-511039E83B72}">
  <we:reference id="4b785c87-866c-4bad-85d8-5d1ae467ac9a" version="3.12.0.0" store="EXCatalog" storeType="EXCatalog"/>
  <we:alternateReferences>
    <we:reference id="WA104381909" version="3.12.0.0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99059a3-63fa-4275-9534-fac592fc8e9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7D7051DBE53D6141A9DC6BAF74CD61AF" ma:contentTypeVersion="15" ma:contentTypeDescription="Δημιουργία νέου εγγράφου" ma:contentTypeScope="" ma:versionID="b10a189e0706a5fa48edeb23e7bac65c">
  <xsd:schema xmlns:xsd="http://www.w3.org/2001/XMLSchema" xmlns:xs="http://www.w3.org/2001/XMLSchema" xmlns:p="http://schemas.microsoft.com/office/2006/metadata/properties" xmlns:ns3="999059a3-63fa-4275-9534-fac592fc8e9a" targetNamespace="http://schemas.microsoft.com/office/2006/metadata/properties" ma:root="true" ma:fieldsID="b5332409b2b377517880dda8cc015931" ns3:_="">
    <xsd:import namespace="999059a3-63fa-4275-9534-fac592fc8e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059a3-63fa-4275-9534-fac592fc8e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A3BEF3-B813-42C3-B825-25C7A70B35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9AD3D8-22FF-49FD-A6C2-4479B1EB43C6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999059a3-63fa-4275-9534-fac592fc8e9a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9D20ABD-E106-42F5-A97B-F0958D14BC49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99059a3-63fa-4275-9534-fac592fc8e9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Ξυλογραφία</Template>
  <TotalTime>10654</TotalTime>
  <Words>2843</Words>
  <Application>Microsoft Macintosh PowerPoint</Application>
  <PresentationFormat>Ευρεία οθόνη</PresentationFormat>
  <Paragraphs>374</Paragraphs>
  <Slides>46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46</vt:i4>
      </vt:variant>
    </vt:vector>
  </HeadingPairs>
  <TitlesOfParts>
    <vt:vector size="57" baseType="lpstr">
      <vt:lpstr>Arial</vt:lpstr>
      <vt:lpstr>Calibri</vt:lpstr>
      <vt:lpstr>Cambria</vt:lpstr>
      <vt:lpstr>Comic Sans MS</vt:lpstr>
      <vt:lpstr>Doulos SIL</vt:lpstr>
      <vt:lpstr>Rockwell</vt:lpstr>
      <vt:lpstr>Rockwell Condensed</vt:lpstr>
      <vt:lpstr>Rockwell Extra Bold</vt:lpstr>
      <vt:lpstr>Times New Roman</vt:lpstr>
      <vt:lpstr>Wingdings</vt:lpstr>
      <vt:lpstr>Ξυλογραφία</vt:lpstr>
      <vt:lpstr>ΦΩΝΗΤΙΚΗ – ΦΩΝΟΛΟΓΙΑ Μάθημα 4 : Φωνολογια-ΦΩΝΟΛΟΓΙΚΕΣ ΜΟΝΑΔΕΣ – ΑΣΚΗΣΕΙΣ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ΑΣκησεισ</vt:lpstr>
      <vt:lpstr>Φωνολογία</vt:lpstr>
      <vt:lpstr>Σχέση Φωνητικής - Φωνολογίας</vt:lpstr>
      <vt:lpstr>Φωνολογία - Φωνητική</vt:lpstr>
      <vt:lpstr>ΤΙ ΕιΝΑΙ Η ΦΩΝΟΛΟΓΙΑ; </vt:lpstr>
      <vt:lpstr>ΙΔΙΑΙΤΕΡΑ ΧΑΡΑΚΤΗΡΙΣΤΙΚΑ της –ΚαΘΕ- ΓΛΩΣΣΑΣ</vt:lpstr>
      <vt:lpstr>Απαρχες της συγχρονησ ΦΩΝΟΛΟΓΙΑΣ</vt:lpstr>
      <vt:lpstr>Απαρχες της συγχρονησ ΦΩΝΟΛΟΓΙΑΣ</vt:lpstr>
      <vt:lpstr>Απαρχες της συγχρονησ ΦΩΝΟΛΟΓΙΑΣ</vt:lpstr>
      <vt:lpstr>Απαρχες της συγχρονησ ΦΩΝΟΛΟΓΙΑΣ</vt:lpstr>
      <vt:lpstr>Απαρχες της συγχρονησ ΦΩΝΟΛΟΓΙΑΣ</vt:lpstr>
      <vt:lpstr>Απαρχες της συγχρονησ ΦΩΝΟΛΟΓΙΑΣ</vt:lpstr>
      <vt:lpstr>Απαρχες της συγχρονησ ΦΩΝΟΛΟΓΙΑΣ</vt:lpstr>
      <vt:lpstr>Απαρχες της συγχρονησ ΦΩΝΟΛΟΓΙΑΣ</vt:lpstr>
      <vt:lpstr>Απαρχες της συγχρονησ ΦΩΝΟΛΟΓΙΑΣ</vt:lpstr>
      <vt:lpstr>Απαρχες της συγχρονησ ΦΩΝΟΛΟΓΙΑΣ</vt:lpstr>
      <vt:lpstr>Απαρχες της συγχρονησ ΦΩΝΟΛΟΓΙΑΣ</vt:lpstr>
      <vt:lpstr>Ορισμοσ φωνολογικων μοναδων</vt:lpstr>
      <vt:lpstr>Λειτουργιες Φθογγων</vt:lpstr>
      <vt:lpstr>Λειτουργιες Φθογγων</vt:lpstr>
      <vt:lpstr>Λειτουργιες Φθογγων</vt:lpstr>
      <vt:lpstr>Ορισμοσ φωνολογικων μοναδων</vt:lpstr>
      <vt:lpstr>Ορισμοσ φωνολογικών μονάδων</vt:lpstr>
      <vt:lpstr>Ορισμοσ φωνολογικών μονάδων</vt:lpstr>
      <vt:lpstr>Ορισμοσ φωνολογικών μονάδων</vt:lpstr>
      <vt:lpstr>Μέθοδοι προσδιορισμού φωνολογικών μονάδων</vt:lpstr>
      <vt:lpstr>Μέθοδοι προσδιορισμού φωνολογικών μονάδων</vt:lpstr>
      <vt:lpstr>Μέθοδοι προσδιορισμου φωνολογικών μοναδων</vt:lpstr>
      <vt:lpstr>Μέθοδοι προσδιορισμού φωνολογικών μονάδων</vt:lpstr>
      <vt:lpstr>Μεθοδοι προσδιορισμού φωνολογικων μοναδων</vt:lpstr>
      <vt:lpstr>Μεθοδοι προσδιορισμου φωνολογικων μοναδων</vt:lpstr>
      <vt:lpstr>Μέθοδοι προσδιορισμού φωνολογικών μονάδων</vt:lpstr>
      <vt:lpstr>Μέθοδοι προσδιορισμού φωνολογικών μονάδων</vt:lpstr>
      <vt:lpstr>ΑΣκησεισ</vt:lpstr>
      <vt:lpstr>Μεθοδοι προσδιορισμου φωνολογικων μοναδων</vt:lpstr>
      <vt:lpstr>Μεθοδοι προσδιορισμου φωνολογικων μοναδων</vt:lpstr>
      <vt:lpstr>Μεθοδοι προσδιορισμου φωνολογικων μοναδων</vt:lpstr>
      <vt:lpstr>Μέθοδοι προσδιορισμού φωνολογικών μονάδων</vt:lpstr>
      <vt:lpstr>Μεθοδοι προσδιορισμου φωνολογικων μοναδων</vt:lpstr>
      <vt:lpstr>Βιβλιογραφία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Φωνητική - Φωνολογια</dc:title>
  <dc:creator>Παπαζαχαρίου Δημήτρης</dc:creator>
  <cp:lastModifiedBy>ΒΑΣΙΛΙΚΗ ΖΑΧΑΡΟΠΟΥΛΟΥ</cp:lastModifiedBy>
  <cp:revision>318</cp:revision>
  <cp:lastPrinted>2025-10-25T15:24:16Z</cp:lastPrinted>
  <dcterms:created xsi:type="dcterms:W3CDTF">2021-11-18T06:34:58Z</dcterms:created>
  <dcterms:modified xsi:type="dcterms:W3CDTF">2025-11-07T09:45:50Z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0x0101007D7051DBE53D6141A9DC6BAF74CD61AF</vt:lpwstr>
  </property>
</Properties>
</file>