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</p:sldMasterIdLst>
  <p:notesMasterIdLst>
    <p:notesMasterId r:id="rId63"/>
  </p:notesMasterIdLst>
  <p:handoutMasterIdLst>
    <p:handoutMasterId r:id="rId64"/>
  </p:handoutMasterIdLst>
  <p:sldIdLst>
    <p:sldId id="256" r:id="rId5"/>
    <p:sldId id="428" r:id="rId6"/>
    <p:sldId id="317" r:id="rId7"/>
    <p:sldId id="411" r:id="rId8"/>
    <p:sldId id="268" r:id="rId9"/>
    <p:sldId id="385" r:id="rId10"/>
    <p:sldId id="559" r:id="rId11"/>
    <p:sldId id="549" r:id="rId12"/>
    <p:sldId id="437" r:id="rId13"/>
    <p:sldId id="414" r:id="rId14"/>
    <p:sldId id="415" r:id="rId15"/>
    <p:sldId id="416" r:id="rId16"/>
    <p:sldId id="413" r:id="rId17"/>
    <p:sldId id="400" r:id="rId18"/>
    <p:sldId id="401" r:id="rId19"/>
    <p:sldId id="403" r:id="rId20"/>
    <p:sldId id="427" r:id="rId21"/>
    <p:sldId id="436" r:id="rId22"/>
    <p:sldId id="524" r:id="rId23"/>
    <p:sldId id="420" r:id="rId24"/>
    <p:sldId id="551" r:id="rId25"/>
    <p:sldId id="422" r:id="rId26"/>
    <p:sldId id="423" r:id="rId27"/>
    <p:sldId id="424" r:id="rId28"/>
    <p:sldId id="370" r:id="rId29"/>
    <p:sldId id="485" r:id="rId30"/>
    <p:sldId id="376" r:id="rId31"/>
    <p:sldId id="537" r:id="rId32"/>
    <p:sldId id="363" r:id="rId33"/>
    <p:sldId id="274" r:id="rId34"/>
    <p:sldId id="279" r:id="rId35"/>
    <p:sldId id="277" r:id="rId36"/>
    <p:sldId id="278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58" r:id="rId46"/>
    <p:sldId id="264" r:id="rId47"/>
    <p:sldId id="265" r:id="rId48"/>
    <p:sldId id="554" r:id="rId49"/>
    <p:sldId id="267" r:id="rId50"/>
    <p:sldId id="269" r:id="rId51"/>
    <p:sldId id="270" r:id="rId52"/>
    <p:sldId id="271" r:id="rId53"/>
    <p:sldId id="259" r:id="rId54"/>
    <p:sldId id="266" r:id="rId55"/>
    <p:sldId id="364" r:id="rId56"/>
    <p:sldId id="262" r:id="rId57"/>
    <p:sldId id="263" r:id="rId58"/>
    <p:sldId id="289" r:id="rId59"/>
    <p:sldId id="290" r:id="rId60"/>
    <p:sldId id="553" r:id="rId61"/>
    <p:sldId id="556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0" autoAdjust="0"/>
    <p:restoredTop sz="95775"/>
  </p:normalViewPr>
  <p:slideViewPr>
    <p:cSldViewPr snapToGrid="0" snapToObjects="1">
      <p:cViewPr varScale="1">
        <p:scale>
          <a:sx n="105" d="100"/>
          <a:sy n="105" d="100"/>
        </p:scale>
        <p:origin x="133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18350125-6C6D-0448-AD13-2669D44AA6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434E01A-3839-D44E-9538-25C152F890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494D2-F322-614B-AFF3-D9F7D3571F4B}" type="datetimeFigureOut">
              <a:rPr lang="el-GR" smtClean="0"/>
              <a:t>1/11/25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83F3B34-6069-5A46-9543-AAB6589C2A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6E87E5-0569-BB40-94A5-5C68438DFB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9C5F8-42E1-6743-8844-A4F9C48040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515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2158B-C16C-E448-86BB-01B4EDE50637}" type="datetimeFigureOut">
              <a:rPr lang="el-GR" smtClean="0"/>
              <a:t>1/11/25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A9F3F-AE9D-5A4F-9D7D-F7A1FF022C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95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21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Θέση εικόνας διαφάνειας">
            <a:extLst>
              <a:ext uri="{FF2B5EF4-FFF2-40B4-BE49-F238E27FC236}">
                <a16:creationId xmlns:a16="http://schemas.microsoft.com/office/drawing/2014/main" id="{61805931-4CB1-5DC7-7850-EFF739ECC2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2 - Θέση σημειώσεων">
            <a:extLst>
              <a:ext uri="{FF2B5EF4-FFF2-40B4-BE49-F238E27FC236}">
                <a16:creationId xmlns:a16="http://schemas.microsoft.com/office/drawing/2014/main" id="{57C3A7A8-F5F5-09E9-CE3D-16412B553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37892" name="3 - Θέση αριθμού διαφάνειας">
            <a:extLst>
              <a:ext uri="{FF2B5EF4-FFF2-40B4-BE49-F238E27FC236}">
                <a16:creationId xmlns:a16="http://schemas.microsoft.com/office/drawing/2014/main" id="{1CE1B994-2A7A-95D5-757B-096673B05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042158-6911-4F10-AC0B-DEE9EDE6C1BC}" type="slidenum">
              <a:rPr lang="el-GR" altLang="el-GR" sz="1300"/>
              <a:pPr/>
              <a:t>9</a:t>
            </a:fld>
            <a:endParaRPr lang="el-GR" altLang="el-GR" sz="1300"/>
          </a:p>
        </p:txBody>
      </p:sp>
    </p:spTree>
    <p:extLst>
      <p:ext uri="{BB962C8B-B14F-4D97-AF65-F5344CB8AC3E}">
        <p14:creationId xmlns:p14="http://schemas.microsoft.com/office/powerpoint/2010/main" val="152593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36104A6-F041-EA00-247F-220E661861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9ADADE-C39F-4189-AABE-8C09DBE7526D}" type="slidenum">
              <a:rPr lang="el-GR" altLang="el-GR" sz="1300">
                <a:solidFill>
                  <a:srgbClr val="000000"/>
                </a:solidFill>
              </a:rPr>
              <a:pPr/>
              <a:t>19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C56AD50-8118-D482-6E8A-ADC0779A6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D6CC760-159E-9485-9030-47F86F6BC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8488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0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- Θέση εικόνας διαφάνειας">
            <a:extLst>
              <a:ext uri="{FF2B5EF4-FFF2-40B4-BE49-F238E27FC236}">
                <a16:creationId xmlns:a16="http://schemas.microsoft.com/office/drawing/2014/main" id="{E75CF507-7C45-5B42-93DB-4B5981C64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2 - Θέση σημειώσεων">
            <a:extLst>
              <a:ext uri="{FF2B5EF4-FFF2-40B4-BE49-F238E27FC236}">
                <a16:creationId xmlns:a16="http://schemas.microsoft.com/office/drawing/2014/main" id="{CD842E60-34B3-6044-933D-022E3642B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92164" name="3 - Θέση αριθμού διαφάνειας">
            <a:extLst>
              <a:ext uri="{FF2B5EF4-FFF2-40B4-BE49-F238E27FC236}">
                <a16:creationId xmlns:a16="http://schemas.microsoft.com/office/drawing/2014/main" id="{BB0001CE-DF55-9F47-A6F3-366033FBD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CCD60E-6447-4049-B03A-61A509185641}" type="slidenum">
              <a:rPr lang="el-GR" altLang="el-G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7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- Θέση εικόνας διαφάνειας">
            <a:extLst>
              <a:ext uri="{FF2B5EF4-FFF2-40B4-BE49-F238E27FC236}">
                <a16:creationId xmlns:a16="http://schemas.microsoft.com/office/drawing/2014/main" id="{6F70E526-919F-6344-8423-7B4D00892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2 - Θέση σημειώσεων">
            <a:extLst>
              <a:ext uri="{FF2B5EF4-FFF2-40B4-BE49-F238E27FC236}">
                <a16:creationId xmlns:a16="http://schemas.microsoft.com/office/drawing/2014/main" id="{F9A80DE6-CCAC-4A43-BD79-8623D6766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94212" name="3 - Θέση αριθμού διαφάνειας">
            <a:extLst>
              <a:ext uri="{FF2B5EF4-FFF2-40B4-BE49-F238E27FC236}">
                <a16:creationId xmlns:a16="http://schemas.microsoft.com/office/drawing/2014/main" id="{11B8548A-7B70-E842-9CB2-CE2EE37AD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8F0D4E-B343-3A40-B29C-847E5BE68D3E}" type="slidenum">
              <a:rPr lang="el-GR" altLang="el-G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5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>
            <a:extLst>
              <a:ext uri="{FF2B5EF4-FFF2-40B4-BE49-F238E27FC236}">
                <a16:creationId xmlns:a16="http://schemas.microsoft.com/office/drawing/2014/main" id="{7FDA26D2-E250-2542-B162-3854795A9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>
            <a:extLst>
              <a:ext uri="{FF2B5EF4-FFF2-40B4-BE49-F238E27FC236}">
                <a16:creationId xmlns:a16="http://schemas.microsoft.com/office/drawing/2014/main" id="{BA2E8EA7-BA47-114F-9CE7-243547344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>
              <a:latin typeface="Arial" panose="020B0604020202020204" pitchFamily="34" charset="0"/>
            </a:endParaRPr>
          </a:p>
        </p:txBody>
      </p:sp>
      <p:sp>
        <p:nvSpPr>
          <p:cNvPr id="98308" name="3 - Θέση αριθμού διαφάνειας">
            <a:extLst>
              <a:ext uri="{FF2B5EF4-FFF2-40B4-BE49-F238E27FC236}">
                <a16:creationId xmlns:a16="http://schemas.microsoft.com/office/drawing/2014/main" id="{DD08AA61-8C6A-2F4C-AE36-E3B91C89F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0B5CC5-1E5D-D643-B338-5A5859699EB9}" type="slidenum">
              <a:rPr lang="el-GR" altLang="el-G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15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- Θέση εικόνας διαφάνειας">
            <a:extLst>
              <a:ext uri="{FF2B5EF4-FFF2-40B4-BE49-F238E27FC236}">
                <a16:creationId xmlns:a16="http://schemas.microsoft.com/office/drawing/2014/main" id="{D88A7568-98A5-DF4E-8A37-ED670D682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2 - Θέση σημειώσεων">
            <a:extLst>
              <a:ext uri="{FF2B5EF4-FFF2-40B4-BE49-F238E27FC236}">
                <a16:creationId xmlns:a16="http://schemas.microsoft.com/office/drawing/2014/main" id="{BCDA75A5-570C-CF4C-AA4B-90C072FE9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100356" name="3 - Θέση αριθμού διαφάνειας">
            <a:extLst>
              <a:ext uri="{FF2B5EF4-FFF2-40B4-BE49-F238E27FC236}">
                <a16:creationId xmlns:a16="http://schemas.microsoft.com/office/drawing/2014/main" id="{7569F771-BB71-2343-BDE6-A9E2EDD4A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CDCFE-2D1D-E14A-93AF-DA325EA66025}" type="slidenum">
              <a:rPr lang="el-GR" altLang="el-G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42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6E9260D-8763-8B0B-E0E8-078112B15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81FDBC-6B7B-4646-BB94-9BCC9D0CA5BE}" type="slidenum">
              <a:rPr lang="el-GR" altLang="el-GR" sz="1300"/>
              <a:pPr/>
              <a:t>26</a:t>
            </a:fld>
            <a:endParaRPr lang="el-GR" altLang="el-GR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7A400EC-D5E7-1D31-8123-FB99E28862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2D454C1-66E0-D9DE-60C9-7E099787E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5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6E9260D-8763-8B0B-E0E8-078112B15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81FDBC-6B7B-4646-BB94-9BCC9D0CA5BE}" type="slidenum">
              <a:rPr lang="el-GR" altLang="el-GR" sz="1300"/>
              <a:pPr/>
              <a:t>28</a:t>
            </a:fld>
            <a:endParaRPr lang="el-GR" altLang="el-GR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7A400EC-D5E7-1D31-8123-FB99E28862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2D454C1-66E0-D9DE-60C9-7E099787E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9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11/1/25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.org/computing/ipahelp/ipahelp_download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211698-0190-3742-9191-8A6BA2A82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ΦΩΝΗΤΙΚΗ – ΦΩΝΟΛΟΓΙΑ</a:t>
            </a:r>
            <a:br>
              <a:rPr lang="el-GR" altLang="el-GR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Μάθημα 3 : </a:t>
            </a:r>
            <a:r>
              <a:rPr lang="el-GR" sz="4000" dirty="0" err="1"/>
              <a:t>Φωνολογια</a:t>
            </a:r>
            <a:r>
              <a:rPr lang="en-US" sz="4000" dirty="0"/>
              <a:t> :</a:t>
            </a:r>
            <a:r>
              <a:rPr lang="el-GR" sz="4000" dirty="0"/>
              <a:t> ΕΙΣΑΓΩΓΗ – ΦΩΝΟΛΟΓΙΚΕΣ ΜΟΝΑΔΕΣ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D5EDB72D-2402-194D-BF96-4B236AD40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/>
          <a:lstStyle/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Διάλεξη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92D6CE85-2F6C-EC40-B912-32A68C80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820" y="5337048"/>
            <a:ext cx="43211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dirty="0">
                <a:solidFill>
                  <a:srgbClr val="000000"/>
                </a:solidFill>
              </a:rPr>
              <a:t>    Δρ. Βασιλική Ζαχαροπούλου</a:t>
            </a:r>
          </a:p>
          <a:p>
            <a:pPr algn="r">
              <a:spcBef>
                <a:spcPct val="50000"/>
              </a:spcBef>
              <a:buClrTx/>
              <a:buSzTx/>
              <a:buNone/>
            </a:pPr>
            <a:r>
              <a:rPr lang="en-US" altLang="el-GR" sz="1800" dirty="0" err="1">
                <a:solidFill>
                  <a:srgbClr val="000000"/>
                </a:solidFill>
              </a:rPr>
              <a:t>v_zacharopoulou@ac.upatras.gr</a:t>
            </a:r>
            <a:endParaRPr lang="el-GR" altLang="el-GR" sz="1800" dirty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  <a:buClrTx/>
              <a:buSzTx/>
              <a:buNone/>
            </a:pPr>
            <a:r>
              <a:rPr lang="en-US" altLang="el-GR" sz="1600" i="1" dirty="0">
                <a:solidFill>
                  <a:srgbClr val="4E004E"/>
                </a:solidFill>
              </a:rPr>
              <a:t>(</a:t>
            </a:r>
            <a:r>
              <a:rPr lang="el-GR" altLang="el-GR" sz="1600" i="1" dirty="0">
                <a:solidFill>
                  <a:srgbClr val="4E004E"/>
                </a:solidFill>
              </a:rPr>
              <a:t>Χειμερινό εξάμηνο </a:t>
            </a:r>
            <a:r>
              <a:rPr lang="en-US" altLang="el-GR" sz="1600" i="1" dirty="0">
                <a:solidFill>
                  <a:srgbClr val="4E004E"/>
                </a:solidFill>
              </a:rPr>
              <a:t>20</a:t>
            </a:r>
            <a:r>
              <a:rPr lang="el-GR" altLang="el-GR" sz="1600" i="1" dirty="0">
                <a:solidFill>
                  <a:srgbClr val="4E004E"/>
                </a:solidFill>
              </a:rPr>
              <a:t>25</a:t>
            </a:r>
            <a:r>
              <a:rPr lang="en-US" altLang="el-GR" sz="1600" i="1" dirty="0">
                <a:solidFill>
                  <a:srgbClr val="4E004E"/>
                </a:solidFill>
              </a:rPr>
              <a:t>-2</a:t>
            </a:r>
            <a:r>
              <a:rPr lang="el-GR" altLang="el-GR" sz="1600" i="1" dirty="0">
                <a:solidFill>
                  <a:srgbClr val="4E004E"/>
                </a:solidFill>
              </a:rPr>
              <a:t>6</a:t>
            </a:r>
            <a:r>
              <a:rPr lang="en-US" altLang="el-GR" sz="1600" i="1" dirty="0">
                <a:solidFill>
                  <a:srgbClr val="4E004E"/>
                </a:solidFill>
              </a:rPr>
              <a:t>)</a:t>
            </a:r>
            <a:endParaRPr lang="el-GR" altLang="el-GR" sz="1600" i="1" dirty="0">
              <a:solidFill>
                <a:srgbClr val="4E004E"/>
              </a:solidFill>
            </a:endParaRPr>
          </a:p>
        </p:txBody>
      </p:sp>
      <p:pic>
        <p:nvPicPr>
          <p:cNvPr id="5" name="Picture 11" descr="Speech1">
            <a:extLst>
              <a:ext uri="{FF2B5EF4-FFF2-40B4-BE49-F238E27FC236}">
                <a16:creationId xmlns:a16="http://schemas.microsoft.com/office/drawing/2014/main" id="{3635BC04-7456-0D42-BED1-57BC2723EF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95" y="3763265"/>
            <a:ext cx="14065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99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B52F0B75-0616-3D45-AC18-46B39FCC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9" y="155575"/>
            <a:ext cx="8785225" cy="125253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Φωνητική Μεταγραφή</a:t>
            </a:r>
          </a:p>
        </p:txBody>
      </p:sp>
      <p:sp>
        <p:nvSpPr>
          <p:cNvPr id="24579" name="2 - Υπότιτλος">
            <a:extLst>
              <a:ext uri="{FF2B5EF4-FFF2-40B4-BE49-F238E27FC236}">
                <a16:creationId xmlns:a16="http://schemas.microsoft.com/office/drawing/2014/main" id="{CD37FE46-4A5F-5549-9E2D-C93527F8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9" y="1628776"/>
            <a:ext cx="8281987" cy="5040313"/>
          </a:xfrm>
        </p:spPr>
        <p:txBody>
          <a:bodyPr/>
          <a:lstStyle/>
          <a:p>
            <a:pPr marL="631825" indent="-514350">
              <a:buSzPct val="100000"/>
              <a:buNone/>
              <a:defRPr/>
            </a:pPr>
            <a:r>
              <a:rPr lang="el-GR" altLang="el-GR" sz="1900" b="1" i="1">
                <a:solidFill>
                  <a:srgbClr val="AD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Χρήσιμες συμβουλές:</a:t>
            </a:r>
          </a:p>
          <a:p>
            <a:pPr marL="631825" indent="-514350">
              <a:buSzPct val="100000"/>
              <a:buNone/>
              <a:defRPr/>
            </a:pPr>
            <a:endParaRPr lang="el-GR" altLang="el-GR" sz="1900"/>
          </a:p>
          <a:p>
            <a:pPr marL="631825" indent="-514350">
              <a:buNone/>
              <a:defRPr/>
            </a:pPr>
            <a:r>
              <a:rPr lang="el-GR" altLang="el-GR" sz="1900"/>
              <a:t>Α. σπ</a:t>
            </a:r>
            <a:r>
              <a:rPr lang="el-GR" altLang="el-GR" sz="1900" b="1"/>
              <a:t>ί</a:t>
            </a:r>
            <a:r>
              <a:rPr lang="el-GR" altLang="el-GR" sz="1900"/>
              <a:t>τι – τ</a:t>
            </a:r>
            <a:r>
              <a:rPr lang="el-GR" altLang="el-GR" sz="1900" b="1"/>
              <a:t>ύ</a:t>
            </a:r>
            <a:r>
              <a:rPr lang="el-GR" altLang="el-GR" sz="1900"/>
              <a:t>χη	</a:t>
            </a:r>
            <a:r>
              <a:rPr lang="el-GR" altLang="el-GR" sz="1900" b="1">
                <a:solidFill>
                  <a:srgbClr val="580058"/>
                </a:solidFill>
              </a:rPr>
              <a:t>[</a:t>
            </a:r>
            <a:r>
              <a:rPr lang="en-US" altLang="el-GR" sz="1900" b="1">
                <a:solidFill>
                  <a:srgbClr val="580058"/>
                </a:solidFill>
              </a:rPr>
              <a:t>i</a:t>
            </a:r>
            <a:r>
              <a:rPr lang="el-GR" altLang="el-GR" sz="1900" b="1">
                <a:solidFill>
                  <a:srgbClr val="580058"/>
                </a:solidFill>
              </a:rPr>
              <a:t>] </a:t>
            </a:r>
          </a:p>
          <a:p>
            <a:pPr marL="631825" indent="-514350">
              <a:buNone/>
              <a:defRPr/>
            </a:pPr>
            <a:r>
              <a:rPr lang="el-GR" altLang="el-GR" sz="1900"/>
              <a:t>Β. μ</a:t>
            </a:r>
            <a:r>
              <a:rPr lang="el-GR" altLang="el-GR" sz="1900" b="1"/>
              <a:t>αί</a:t>
            </a:r>
            <a:r>
              <a:rPr lang="el-GR" altLang="el-GR" sz="1900"/>
              <a:t>α – ν</a:t>
            </a:r>
            <a:r>
              <a:rPr lang="el-GR" altLang="el-GR" sz="1900" b="1"/>
              <a:t>έ</a:t>
            </a:r>
            <a:r>
              <a:rPr lang="el-GR" altLang="el-GR" sz="1900"/>
              <a:t>α	</a:t>
            </a:r>
            <a:r>
              <a:rPr lang="el-GR" altLang="el-GR" sz="1900" b="1">
                <a:solidFill>
                  <a:srgbClr val="580058"/>
                </a:solidFill>
              </a:rPr>
              <a:t>[</a:t>
            </a:r>
            <a:r>
              <a:rPr lang="en-US" altLang="el-GR" sz="1900" b="1">
                <a:solidFill>
                  <a:srgbClr val="580058"/>
                </a:solidFill>
              </a:rPr>
              <a:t>e</a:t>
            </a:r>
            <a:r>
              <a:rPr lang="el-GR" altLang="el-GR" sz="1900" b="1">
                <a:solidFill>
                  <a:srgbClr val="580058"/>
                </a:solidFill>
              </a:rPr>
              <a:t>]</a:t>
            </a:r>
          </a:p>
          <a:p>
            <a:pPr marL="631825" indent="-514350">
              <a:buNone/>
              <a:defRPr/>
            </a:pPr>
            <a:r>
              <a:rPr lang="el-GR" altLang="el-GR" sz="1900"/>
              <a:t>Γ. τ</a:t>
            </a:r>
            <a:r>
              <a:rPr lang="el-GR" altLang="el-GR" sz="1900" b="1"/>
              <a:t>ό</a:t>
            </a:r>
            <a:r>
              <a:rPr lang="el-GR" altLang="el-GR" sz="1900"/>
              <a:t>πι – τ</a:t>
            </a:r>
            <a:r>
              <a:rPr lang="el-GR" altLang="el-GR" sz="1900" b="1"/>
              <a:t>ώ</a:t>
            </a:r>
            <a:r>
              <a:rPr lang="el-GR" altLang="el-GR" sz="1900"/>
              <a:t>ρα	</a:t>
            </a:r>
            <a:r>
              <a:rPr lang="el-GR" altLang="el-GR" sz="1900" b="1">
                <a:solidFill>
                  <a:srgbClr val="580058"/>
                </a:solidFill>
              </a:rPr>
              <a:t>[</a:t>
            </a:r>
            <a:r>
              <a:rPr lang="en-US" altLang="el-GR" sz="1900" b="1">
                <a:solidFill>
                  <a:srgbClr val="580058"/>
                </a:solidFill>
              </a:rPr>
              <a:t>o</a:t>
            </a:r>
            <a:r>
              <a:rPr lang="el-GR" altLang="el-GR" sz="1900" b="1">
                <a:solidFill>
                  <a:srgbClr val="580058"/>
                </a:solidFill>
              </a:rPr>
              <a:t>]</a:t>
            </a:r>
          </a:p>
          <a:p>
            <a:pPr marL="631825" indent="-514350">
              <a:buNone/>
              <a:defRPr/>
            </a:pPr>
            <a:endParaRPr lang="el-GR" altLang="el-GR" sz="1900"/>
          </a:p>
          <a:p>
            <a:pPr marL="631825" indent="-514350">
              <a:spcBef>
                <a:spcPct val="0"/>
              </a:spcBef>
              <a:spcAft>
                <a:spcPts val="1200"/>
              </a:spcAft>
              <a:buClr>
                <a:srgbClr val="580058"/>
              </a:buClr>
              <a:defRPr/>
            </a:pPr>
            <a:r>
              <a:rPr lang="el-GR" altLang="el-GR" sz="1900"/>
              <a:t>Στα παραπάνω παραδείγματα έχουμε </a:t>
            </a:r>
            <a:r>
              <a:rPr lang="el-GR" altLang="el-GR" sz="1900" b="1" u="sng"/>
              <a:t>διαφορετικά γράμματα</a:t>
            </a:r>
            <a:r>
              <a:rPr lang="el-GR" altLang="el-GR" sz="1900"/>
              <a:t> που αντιστοιχούν σε </a:t>
            </a:r>
            <a:r>
              <a:rPr lang="el-GR" altLang="el-GR" sz="1900" b="1" u="sng"/>
              <a:t>όμοιους φωνητικά φθόγγους</a:t>
            </a:r>
            <a:r>
              <a:rPr lang="el-GR" altLang="el-GR" sz="1900"/>
              <a:t>:</a:t>
            </a:r>
          </a:p>
          <a:p>
            <a:pPr marL="631825" indent="-514350">
              <a:spcBef>
                <a:spcPct val="0"/>
              </a:spcBef>
              <a:spcAft>
                <a:spcPts val="1200"/>
              </a:spcAft>
              <a:buClr>
                <a:srgbClr val="580058"/>
              </a:buClr>
              <a:buFont typeface="Arial" pitchFamily="34" charset="0"/>
              <a:buChar char="•"/>
              <a:defRPr/>
            </a:pPr>
            <a:r>
              <a:rPr lang="el-GR" altLang="el-GR" sz="1900"/>
              <a:t> ι, υ </a:t>
            </a:r>
            <a:r>
              <a:rPr lang="el-GR" altLang="el-GR" sz="1900">
                <a:cs typeface="Arial" pitchFamily="34" charset="0"/>
              </a:rPr>
              <a:t>→ </a:t>
            </a:r>
            <a:r>
              <a:rPr lang="el-GR" altLang="el-GR" sz="1900"/>
              <a:t>[</a:t>
            </a:r>
            <a:r>
              <a:rPr lang="en-US" altLang="el-GR" sz="1900"/>
              <a:t>i</a:t>
            </a:r>
            <a:r>
              <a:rPr lang="el-GR" altLang="el-GR" sz="1900"/>
              <a:t>]</a:t>
            </a:r>
          </a:p>
          <a:p>
            <a:pPr marL="631825" indent="-514350">
              <a:spcBef>
                <a:spcPct val="0"/>
              </a:spcBef>
              <a:spcAft>
                <a:spcPts val="1200"/>
              </a:spcAft>
              <a:buClr>
                <a:srgbClr val="580058"/>
              </a:buClr>
              <a:buFont typeface="Arial" pitchFamily="34" charset="0"/>
              <a:buChar char="•"/>
              <a:defRPr/>
            </a:pPr>
            <a:r>
              <a:rPr lang="el-GR" altLang="el-GR" sz="1900"/>
              <a:t> αι, ε </a:t>
            </a:r>
            <a:r>
              <a:rPr lang="el-GR" altLang="el-GR" sz="1900">
                <a:cs typeface="Arial" pitchFamily="34" charset="0"/>
              </a:rPr>
              <a:t>→</a:t>
            </a:r>
            <a:r>
              <a:rPr lang="el-GR" altLang="el-GR" sz="1900"/>
              <a:t> [</a:t>
            </a:r>
            <a:r>
              <a:rPr lang="en-US" altLang="el-GR" sz="1900"/>
              <a:t>e</a:t>
            </a:r>
            <a:r>
              <a:rPr lang="el-GR" altLang="el-GR" sz="1900"/>
              <a:t>]</a:t>
            </a:r>
          </a:p>
          <a:p>
            <a:pPr marL="631825" indent="-514350">
              <a:spcBef>
                <a:spcPct val="0"/>
              </a:spcBef>
              <a:spcAft>
                <a:spcPts val="1200"/>
              </a:spcAft>
              <a:buClr>
                <a:srgbClr val="580058"/>
              </a:buClr>
              <a:buFont typeface="Arial" pitchFamily="34" charset="0"/>
              <a:buChar char="•"/>
              <a:defRPr/>
            </a:pPr>
            <a:r>
              <a:rPr lang="el-GR" altLang="el-GR" sz="1900"/>
              <a:t> ο, ω </a:t>
            </a:r>
            <a:r>
              <a:rPr lang="el-GR" altLang="el-GR" sz="1900">
                <a:cs typeface="Arial" pitchFamily="34" charset="0"/>
              </a:rPr>
              <a:t>→</a:t>
            </a:r>
            <a:r>
              <a:rPr lang="el-GR" altLang="el-GR" sz="1900"/>
              <a:t> [</a:t>
            </a:r>
            <a:r>
              <a:rPr lang="en-US" altLang="el-GR" sz="1900"/>
              <a:t>o</a:t>
            </a:r>
            <a:r>
              <a:rPr lang="el-GR" altLang="el-GR" sz="190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650314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804CA365-D546-DE41-BA55-4E9F12A5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9" y="155575"/>
            <a:ext cx="8785225" cy="125253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Φωνητική Μεταγραφή</a:t>
            </a:r>
          </a:p>
        </p:txBody>
      </p:sp>
      <p:sp>
        <p:nvSpPr>
          <p:cNvPr id="24579" name="2 - Υπότιτλος">
            <a:extLst>
              <a:ext uri="{FF2B5EF4-FFF2-40B4-BE49-F238E27FC236}">
                <a16:creationId xmlns:a16="http://schemas.microsoft.com/office/drawing/2014/main" id="{173C3721-3777-674A-BE08-48D22553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3" y="1628776"/>
            <a:ext cx="8064500" cy="5040313"/>
          </a:xfrm>
        </p:spPr>
        <p:txBody>
          <a:bodyPr/>
          <a:lstStyle/>
          <a:p>
            <a:pPr marL="631825" indent="-514350">
              <a:buSzPct val="100000"/>
              <a:buNone/>
              <a:defRPr/>
            </a:pPr>
            <a:r>
              <a:rPr lang="el-GR" altLang="el-GR" sz="1900" b="1" i="1">
                <a:solidFill>
                  <a:srgbClr val="AD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Χρήσιμες συμβουλές:</a:t>
            </a:r>
          </a:p>
          <a:p>
            <a:pPr marL="631825" indent="-514350">
              <a:buNone/>
              <a:defRPr/>
            </a:pPr>
            <a:endParaRPr lang="en-US" altLang="el-GR" sz="1900"/>
          </a:p>
          <a:p>
            <a:pPr marL="631825" indent="-514350">
              <a:buNone/>
              <a:defRPr/>
            </a:pPr>
            <a:r>
              <a:rPr lang="en-US" altLang="el-GR" sz="1900"/>
              <a:t>	</a:t>
            </a:r>
            <a:r>
              <a:rPr lang="el-GR" altLang="el-GR" sz="1900"/>
              <a:t>Α. </a:t>
            </a:r>
            <a:r>
              <a:rPr lang="el-GR" altLang="el-GR" sz="1900" b="1"/>
              <a:t>ξ</a:t>
            </a:r>
            <a:r>
              <a:rPr lang="el-GR" altLang="el-GR" sz="1900"/>
              <a:t>ανά	 </a:t>
            </a:r>
            <a:r>
              <a:rPr lang="el-GR" altLang="el-GR" sz="1900" b="1">
                <a:solidFill>
                  <a:srgbClr val="580058"/>
                </a:solidFill>
              </a:rPr>
              <a:t>[</a:t>
            </a:r>
            <a:r>
              <a:rPr lang="en-US" altLang="el-GR" sz="1900" b="1">
                <a:solidFill>
                  <a:srgbClr val="580058"/>
                </a:solidFill>
              </a:rPr>
              <a:t>ks</a:t>
            </a:r>
            <a:r>
              <a:rPr lang="el-GR" altLang="el-GR" sz="1900" b="1">
                <a:solidFill>
                  <a:srgbClr val="580058"/>
                </a:solidFill>
              </a:rPr>
              <a:t>]</a:t>
            </a:r>
            <a:endParaRPr lang="en-US" altLang="el-GR" sz="1900" b="1">
              <a:solidFill>
                <a:srgbClr val="580058"/>
              </a:solidFill>
            </a:endParaRPr>
          </a:p>
          <a:p>
            <a:pPr marL="631825" indent="-514350">
              <a:buNone/>
              <a:defRPr/>
            </a:pPr>
            <a:r>
              <a:rPr lang="en-US" altLang="el-GR" sz="1900" b="1">
                <a:solidFill>
                  <a:srgbClr val="580058"/>
                </a:solidFill>
              </a:rPr>
              <a:t>	</a:t>
            </a:r>
            <a:r>
              <a:rPr lang="el-GR" altLang="el-GR" sz="1900"/>
              <a:t>Β. </a:t>
            </a:r>
            <a:r>
              <a:rPr lang="el-GR" altLang="el-GR" sz="1900" b="1"/>
              <a:t>ψ</a:t>
            </a:r>
            <a:r>
              <a:rPr lang="el-GR" altLang="el-GR" sz="1900"/>
              <a:t>άρι	 </a:t>
            </a:r>
            <a:r>
              <a:rPr lang="el-GR" altLang="el-GR" sz="1900" b="1">
                <a:solidFill>
                  <a:srgbClr val="580058"/>
                </a:solidFill>
              </a:rPr>
              <a:t>[</a:t>
            </a:r>
            <a:r>
              <a:rPr lang="en-US" altLang="el-GR" sz="1900" b="1">
                <a:solidFill>
                  <a:srgbClr val="580058"/>
                </a:solidFill>
              </a:rPr>
              <a:t>ps</a:t>
            </a:r>
            <a:r>
              <a:rPr lang="el-GR" altLang="el-GR" sz="1900" b="1">
                <a:solidFill>
                  <a:srgbClr val="580058"/>
                </a:solidFill>
              </a:rPr>
              <a:t>]</a:t>
            </a:r>
          </a:p>
          <a:p>
            <a:pPr marL="631825" indent="-514350">
              <a:buNone/>
              <a:defRPr/>
            </a:pPr>
            <a:endParaRPr lang="el-GR" altLang="el-GR" sz="1900"/>
          </a:p>
          <a:p>
            <a:pPr marL="631825" indent="-514350">
              <a:buNone/>
              <a:defRPr/>
            </a:pPr>
            <a:endParaRPr lang="el-GR" altLang="el-GR" sz="1900"/>
          </a:p>
          <a:p>
            <a:pPr marL="631825" indent="-514350">
              <a:spcBef>
                <a:spcPct val="0"/>
              </a:spcBef>
              <a:spcAft>
                <a:spcPts val="1200"/>
              </a:spcAft>
              <a:buClr>
                <a:srgbClr val="580058"/>
              </a:buClr>
              <a:defRPr/>
            </a:pPr>
            <a:r>
              <a:rPr lang="el-GR" altLang="el-GR" sz="1900"/>
              <a:t> Εδώ βλέπουμε </a:t>
            </a:r>
            <a:r>
              <a:rPr lang="el-GR" altLang="el-GR" sz="1900" b="1" u="sng"/>
              <a:t>διπλούς φθόγγους</a:t>
            </a:r>
            <a:r>
              <a:rPr lang="el-GR" altLang="el-GR" sz="1900"/>
              <a:t> που γράφονται με </a:t>
            </a:r>
            <a:r>
              <a:rPr lang="el-GR" altLang="el-GR" sz="1900" b="1" u="sng"/>
              <a:t>ένα γράμμα</a:t>
            </a:r>
            <a:r>
              <a:rPr lang="el-GR" altLang="el-GR" sz="1900"/>
              <a:t>: 	ξ - [</a:t>
            </a:r>
            <a:r>
              <a:rPr lang="en-US" altLang="el-GR" sz="1900"/>
              <a:t>ks</a:t>
            </a:r>
            <a:r>
              <a:rPr lang="el-GR" altLang="el-GR" sz="1900"/>
              <a:t>], ψ - [</a:t>
            </a:r>
            <a:r>
              <a:rPr lang="en-US" altLang="el-GR" sz="1900"/>
              <a:t>ps</a:t>
            </a:r>
            <a:r>
              <a:rPr lang="el-GR" altLang="el-GR" sz="1900"/>
              <a:t>]</a:t>
            </a:r>
          </a:p>
          <a:p>
            <a:pPr marL="631825" indent="-514350">
              <a:spcBef>
                <a:spcPct val="0"/>
              </a:spcBef>
              <a:spcAft>
                <a:spcPts val="1200"/>
              </a:spcAft>
              <a:buClr>
                <a:srgbClr val="580058"/>
              </a:buClr>
              <a:defRPr/>
            </a:pPr>
            <a:r>
              <a:rPr lang="el-GR" altLang="el-GR" sz="1900"/>
              <a:t> Στη φωνητική θεωρούνται </a:t>
            </a:r>
            <a:r>
              <a:rPr lang="el-GR" altLang="el-GR" sz="1900" b="1" u="sng"/>
              <a:t>συμπλέγματα</a:t>
            </a:r>
            <a:r>
              <a:rPr lang="el-GR" altLang="el-GR" sz="1900"/>
              <a:t> (</a:t>
            </a:r>
            <a:r>
              <a:rPr lang="en-US" altLang="el-GR" sz="1900"/>
              <a:t>clusters</a:t>
            </a:r>
            <a:r>
              <a:rPr lang="el-GR" altLang="el-GR" sz="1900"/>
              <a:t>) αφού αποτελούνται από 2 διαφορετικούς συμφωνικούς φθόγγους </a:t>
            </a:r>
          </a:p>
        </p:txBody>
      </p:sp>
    </p:spTree>
    <p:extLst>
      <p:ext uri="{BB962C8B-B14F-4D97-AF65-F5344CB8AC3E}">
        <p14:creationId xmlns:p14="http://schemas.microsoft.com/office/powerpoint/2010/main" val="5287279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3078953D-2B04-AC43-B1CD-2C9D9EC5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9" y="155575"/>
            <a:ext cx="8785225" cy="125253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Φωνητική Μεταγραφή</a:t>
            </a:r>
          </a:p>
        </p:txBody>
      </p:sp>
      <p:sp>
        <p:nvSpPr>
          <p:cNvPr id="24579" name="2 - Υπότιτλος">
            <a:extLst>
              <a:ext uri="{FF2B5EF4-FFF2-40B4-BE49-F238E27FC236}">
                <a16:creationId xmlns:a16="http://schemas.microsoft.com/office/drawing/2014/main" id="{58686159-2DE4-584C-94A7-EC93DCFC2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9" y="1628776"/>
            <a:ext cx="8281987" cy="5040313"/>
          </a:xfrm>
        </p:spPr>
        <p:txBody>
          <a:bodyPr/>
          <a:lstStyle/>
          <a:p>
            <a:pPr marL="631825" indent="-514350">
              <a:buSzPct val="100000"/>
              <a:buNone/>
              <a:defRPr/>
            </a:pPr>
            <a:r>
              <a:rPr lang="el-GR" altLang="el-GR" sz="1900" b="1" i="1">
                <a:solidFill>
                  <a:srgbClr val="AD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Χρήσιμες συμβουλές:</a:t>
            </a:r>
          </a:p>
          <a:p>
            <a:pPr marL="631825" indent="-514350">
              <a:buSzPct val="100000"/>
              <a:buNone/>
              <a:defRPr/>
            </a:pPr>
            <a:endParaRPr lang="el-GR" altLang="el-GR" sz="1900"/>
          </a:p>
          <a:p>
            <a:pPr marL="631825" indent="-514350">
              <a:buNone/>
              <a:defRPr/>
            </a:pPr>
            <a:r>
              <a:rPr lang="en-US" altLang="el-GR" sz="1900"/>
              <a:t>	</a:t>
            </a:r>
            <a:r>
              <a:rPr lang="el-GR" altLang="el-GR" sz="1900"/>
              <a:t>Α. </a:t>
            </a:r>
            <a:r>
              <a:rPr lang="el-GR" altLang="el-GR" sz="1900" b="1"/>
              <a:t>μπ</a:t>
            </a:r>
            <a:r>
              <a:rPr lang="el-GR" altLang="el-GR" sz="1900"/>
              <a:t>ροστά 	</a:t>
            </a:r>
            <a:r>
              <a:rPr lang="el-GR" altLang="el-GR" sz="1900" b="1">
                <a:solidFill>
                  <a:srgbClr val="580058"/>
                </a:solidFill>
              </a:rPr>
              <a:t>[</a:t>
            </a:r>
            <a:r>
              <a:rPr lang="en-US" altLang="el-GR" sz="1900" b="1">
                <a:solidFill>
                  <a:srgbClr val="580058"/>
                </a:solidFill>
              </a:rPr>
              <a:t>b</a:t>
            </a:r>
            <a:r>
              <a:rPr lang="el-GR" altLang="el-GR" sz="1900" b="1">
                <a:solidFill>
                  <a:srgbClr val="580058"/>
                </a:solidFill>
              </a:rPr>
              <a:t>]</a:t>
            </a:r>
            <a:endParaRPr lang="en-US" altLang="el-GR" sz="1900" b="1">
              <a:solidFill>
                <a:srgbClr val="580058"/>
              </a:solidFill>
            </a:endParaRPr>
          </a:p>
          <a:p>
            <a:pPr marL="631825" indent="-514350">
              <a:buNone/>
              <a:defRPr/>
            </a:pPr>
            <a:r>
              <a:rPr lang="en-US" altLang="el-GR" sz="1900"/>
              <a:t>	</a:t>
            </a:r>
            <a:r>
              <a:rPr lang="el-GR" altLang="el-GR" sz="1900"/>
              <a:t>Β. </a:t>
            </a:r>
            <a:r>
              <a:rPr lang="el-GR" altLang="el-GR" sz="1900" b="1"/>
              <a:t>ντ</a:t>
            </a:r>
            <a:r>
              <a:rPr lang="el-GR" altLang="el-GR" sz="1900"/>
              <a:t>έφι 	</a:t>
            </a:r>
            <a:r>
              <a:rPr lang="en-US" altLang="el-GR" sz="1900"/>
              <a:t>	</a:t>
            </a:r>
            <a:r>
              <a:rPr lang="el-GR" altLang="el-GR" sz="1900" b="1">
                <a:solidFill>
                  <a:srgbClr val="580058"/>
                </a:solidFill>
              </a:rPr>
              <a:t>[</a:t>
            </a:r>
            <a:r>
              <a:rPr lang="en-US" altLang="el-GR" sz="1900" b="1">
                <a:solidFill>
                  <a:srgbClr val="580058"/>
                </a:solidFill>
              </a:rPr>
              <a:t>d</a:t>
            </a:r>
            <a:r>
              <a:rPr lang="el-GR" altLang="el-GR" sz="1900" b="1">
                <a:solidFill>
                  <a:srgbClr val="580058"/>
                </a:solidFill>
              </a:rPr>
              <a:t>]</a:t>
            </a:r>
            <a:r>
              <a:rPr lang="en-US" altLang="el-GR" sz="1900" b="1">
                <a:solidFill>
                  <a:srgbClr val="580058"/>
                </a:solidFill>
              </a:rPr>
              <a:t> </a:t>
            </a:r>
            <a:endParaRPr lang="el-GR" altLang="el-GR" sz="1900" b="1">
              <a:solidFill>
                <a:srgbClr val="580058"/>
              </a:solidFill>
            </a:endParaRPr>
          </a:p>
          <a:p>
            <a:pPr marL="631825" indent="-514350">
              <a:buNone/>
              <a:defRPr/>
            </a:pPr>
            <a:r>
              <a:rPr lang="en-US" altLang="el-GR" sz="1900"/>
              <a:t>	</a:t>
            </a:r>
            <a:r>
              <a:rPr lang="el-GR" altLang="el-GR" sz="1900"/>
              <a:t>Γ. </a:t>
            </a:r>
            <a:r>
              <a:rPr lang="el-GR" altLang="el-GR" sz="1900" b="1"/>
              <a:t>γκ</a:t>
            </a:r>
            <a:r>
              <a:rPr lang="el-GR" altLang="el-GR" sz="1900"/>
              <a:t>ρεμός 	</a:t>
            </a:r>
            <a:r>
              <a:rPr lang="el-GR" altLang="el-GR" sz="1900" b="1">
                <a:solidFill>
                  <a:srgbClr val="580058"/>
                </a:solidFill>
              </a:rPr>
              <a:t>[</a:t>
            </a:r>
            <a:r>
              <a:rPr lang="en-US" altLang="el-GR" sz="1900" b="1">
                <a:solidFill>
                  <a:srgbClr val="580058"/>
                </a:solidFill>
              </a:rPr>
              <a:t>g</a:t>
            </a:r>
            <a:r>
              <a:rPr lang="el-GR" altLang="el-GR" sz="1900" b="1">
                <a:solidFill>
                  <a:srgbClr val="580058"/>
                </a:solidFill>
              </a:rPr>
              <a:t>]</a:t>
            </a:r>
          </a:p>
          <a:p>
            <a:pPr marL="631825" indent="-514350">
              <a:buNone/>
              <a:defRPr/>
            </a:pPr>
            <a:endParaRPr lang="el-GR" altLang="el-GR" sz="1900"/>
          </a:p>
          <a:p>
            <a:pPr marL="631825" indent="-514350">
              <a:spcBef>
                <a:spcPct val="0"/>
              </a:spcBef>
              <a:spcAft>
                <a:spcPts val="1200"/>
              </a:spcAft>
              <a:buClr>
                <a:srgbClr val="580058"/>
              </a:buClr>
              <a:defRPr/>
            </a:pPr>
            <a:r>
              <a:rPr lang="el-GR" altLang="el-GR" sz="1900"/>
              <a:t> Στο παράδειγμα αυτό οι </a:t>
            </a:r>
            <a:r>
              <a:rPr lang="el-GR" altLang="el-GR" sz="1900" b="1" u="sng"/>
              <a:t>απλοί φθόγγοι</a:t>
            </a:r>
            <a:r>
              <a:rPr lang="el-GR" altLang="el-GR" sz="1900"/>
              <a:t> [</a:t>
            </a:r>
            <a:r>
              <a:rPr lang="en-US" altLang="el-GR" sz="1900"/>
              <a:t>b</a:t>
            </a:r>
            <a:r>
              <a:rPr lang="el-GR" altLang="el-GR" sz="1900"/>
              <a:t>], [</a:t>
            </a:r>
            <a:r>
              <a:rPr lang="en-US" altLang="el-GR" sz="1900"/>
              <a:t>d</a:t>
            </a:r>
            <a:r>
              <a:rPr lang="el-GR" altLang="el-GR" sz="1900"/>
              <a:t>], [</a:t>
            </a:r>
            <a:r>
              <a:rPr lang="en-US" altLang="el-GR" sz="1900"/>
              <a:t>g</a:t>
            </a:r>
            <a:r>
              <a:rPr lang="el-GR" altLang="el-GR" sz="1900"/>
              <a:t>], δηλώνονται με το </a:t>
            </a:r>
            <a:r>
              <a:rPr lang="el-GR" altLang="el-GR" sz="1900" b="1" u="sng"/>
              <a:t>συνδυασμό 2 γραμμάτων</a:t>
            </a:r>
            <a:r>
              <a:rPr lang="el-GR" altLang="el-GR" sz="1900"/>
              <a:t>, χωρίς να είναι σύνθετοι φωνητικά </a:t>
            </a:r>
            <a:endParaRPr lang="en-US" altLang="el-GR" sz="1900"/>
          </a:p>
          <a:p>
            <a:pPr marL="631825" indent="-514350">
              <a:spcBef>
                <a:spcPct val="0"/>
              </a:spcBef>
              <a:spcAft>
                <a:spcPts val="1200"/>
              </a:spcAft>
              <a:buClr>
                <a:srgbClr val="580058"/>
              </a:buClr>
              <a:defRPr/>
            </a:pPr>
            <a:r>
              <a:rPr lang="en-US" altLang="el-GR" sz="1900"/>
              <a:t> </a:t>
            </a:r>
            <a:r>
              <a:rPr lang="el-GR" altLang="el-GR" sz="1900"/>
              <a:t>Για τη φωνητική είναι </a:t>
            </a:r>
            <a:r>
              <a:rPr lang="el-GR" altLang="el-GR" sz="1900" b="1" u="sng"/>
              <a:t>1 μόνο φθόγγος και όχι 2</a:t>
            </a:r>
            <a:r>
              <a:rPr lang="el-GR" altLang="el-GR" sz="1900"/>
              <a:t> </a:t>
            </a:r>
            <a:r>
              <a:rPr lang="en-US" altLang="el-GR" sz="1900"/>
              <a:t>(</a:t>
            </a:r>
            <a:r>
              <a:rPr lang="el-GR" altLang="el-GR" sz="1900"/>
              <a:t>δηλαδή [</a:t>
            </a:r>
            <a:r>
              <a:rPr lang="en-US" altLang="el-GR" sz="1900"/>
              <a:t>m</a:t>
            </a:r>
            <a:r>
              <a:rPr lang="el-GR" altLang="el-GR" sz="1900"/>
              <a:t>] &amp; [</a:t>
            </a:r>
            <a:r>
              <a:rPr lang="en-US" altLang="el-GR" sz="1900"/>
              <a:t>p</a:t>
            </a:r>
            <a:r>
              <a:rPr lang="el-GR" altLang="el-GR" sz="1900"/>
              <a:t>], [</a:t>
            </a:r>
            <a:r>
              <a:rPr lang="en-US" altLang="el-GR" sz="1900"/>
              <a:t>n</a:t>
            </a:r>
            <a:r>
              <a:rPr lang="el-GR" altLang="el-GR" sz="1900"/>
              <a:t>] &amp; [</a:t>
            </a:r>
            <a:r>
              <a:rPr lang="en-US" altLang="el-GR" sz="1900"/>
              <a:t>t</a:t>
            </a:r>
            <a:r>
              <a:rPr lang="el-GR" altLang="el-GR" sz="1900"/>
              <a:t>], [γ] &amp; [</a:t>
            </a:r>
            <a:r>
              <a:rPr lang="en-US" altLang="el-GR" sz="1900"/>
              <a:t>k</a:t>
            </a:r>
            <a:r>
              <a:rPr lang="el-GR" altLang="el-GR" sz="1900"/>
              <a:t>]</a:t>
            </a:r>
            <a:r>
              <a:rPr lang="en-US" altLang="el-GR" sz="1900"/>
              <a:t>)</a:t>
            </a:r>
            <a:endParaRPr lang="el-GR" altLang="el-GR" sz="1900"/>
          </a:p>
        </p:txBody>
      </p:sp>
    </p:spTree>
    <p:extLst>
      <p:ext uri="{BB962C8B-B14F-4D97-AF65-F5344CB8AC3E}">
        <p14:creationId xmlns:p14="http://schemas.microsoft.com/office/powerpoint/2010/main" val="202619264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C9187951-1DED-824B-8176-0FEF1F1D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9" y="155575"/>
            <a:ext cx="8785225" cy="125253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Φωνητική Μεταγραφή</a:t>
            </a:r>
          </a:p>
        </p:txBody>
      </p:sp>
      <p:sp>
        <p:nvSpPr>
          <p:cNvPr id="24579" name="2 - Υπότιτλος">
            <a:extLst>
              <a:ext uri="{FF2B5EF4-FFF2-40B4-BE49-F238E27FC236}">
                <a16:creationId xmlns:a16="http://schemas.microsoft.com/office/drawing/2014/main" id="{6489ED50-67F9-3941-A843-583B3B17A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3" y="1628776"/>
            <a:ext cx="8208962" cy="5040313"/>
          </a:xfrm>
        </p:spPr>
        <p:txBody>
          <a:bodyPr/>
          <a:lstStyle/>
          <a:p>
            <a:pPr marL="631825" indent="-514350">
              <a:buSzPct val="100000"/>
              <a:buNone/>
              <a:defRPr/>
            </a:pPr>
            <a:r>
              <a:rPr lang="el-GR" altLang="el-GR" sz="1900" b="1" i="1" dirty="0">
                <a:solidFill>
                  <a:srgbClr val="AD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Χρήσιμες συμβουλές:</a:t>
            </a:r>
          </a:p>
          <a:p>
            <a:pPr marL="631825" indent="-514350">
              <a:buSzPct val="100000"/>
              <a:buNone/>
              <a:defRPr/>
            </a:pPr>
            <a:endParaRPr lang="el-GR" altLang="el-GR" sz="1900" dirty="0"/>
          </a:p>
          <a:p>
            <a:pPr algn="just">
              <a:lnSpc>
                <a:spcPct val="114000"/>
              </a:lnSpc>
            </a:pPr>
            <a:r>
              <a:rPr lang="el-GR" altLang="el-GR" dirty="0">
                <a:sym typeface="Wingdings" panose="05000000000000000000" pitchFamily="2" charset="2"/>
              </a:rPr>
              <a:t>Τα φωνήματα ή τα μορφήματα μιας λέξης μπορεί να υποστούν ορισμένες αλλαγές, </a:t>
            </a:r>
            <a:r>
              <a:rPr lang="el-GR" altLang="el-GR" u="sng" dirty="0">
                <a:sym typeface="Wingdings" panose="05000000000000000000" pitchFamily="2" charset="2"/>
              </a:rPr>
              <a:t>ανάλογα με το περιβάλλον</a:t>
            </a:r>
            <a:r>
              <a:rPr lang="el-GR" altLang="el-GR" dirty="0">
                <a:sym typeface="Wingdings" panose="05000000000000000000" pitchFamily="2" charset="2"/>
              </a:rPr>
              <a:t> στο οποίο βρίσκονται </a:t>
            </a:r>
            <a:r>
              <a:rPr lang="el-GR" altLang="el-GR" u="sng" dirty="0">
                <a:sym typeface="Wingdings" panose="05000000000000000000" pitchFamily="2" charset="2"/>
              </a:rPr>
              <a:t>κατά τη σύνθεση λέξεων, φράσεων ή προτάσεων</a:t>
            </a:r>
            <a:r>
              <a:rPr lang="el-GR" altLang="el-GR" dirty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14000"/>
              </a:lnSpc>
              <a:buNone/>
            </a:pPr>
            <a:endParaRPr lang="el-GR" altLang="el-GR" dirty="0">
              <a:sym typeface="Wingdings" panose="05000000000000000000" pitchFamily="2" charset="2"/>
            </a:endParaRPr>
          </a:p>
          <a:p>
            <a:pPr>
              <a:lnSpc>
                <a:spcPct val="114000"/>
              </a:lnSpc>
              <a:buNone/>
            </a:pPr>
            <a:r>
              <a:rPr lang="el-GR" altLang="el-GR" dirty="0">
                <a:sym typeface="Wingdings" panose="05000000000000000000" pitchFamily="2" charset="2"/>
              </a:rPr>
              <a:t>    </a:t>
            </a:r>
            <a:r>
              <a:rPr lang="el-GR" altLang="el-GR" b="1" dirty="0">
                <a:sym typeface="Wingdings 3" panose="05040102010807070707" pitchFamily="18" charset="2"/>
              </a:rPr>
              <a:t> </a:t>
            </a:r>
            <a:r>
              <a:rPr lang="el-GR" altLang="el-GR" dirty="0">
                <a:sym typeface="Wingdings 3" panose="05040102010807070707" pitchFamily="18" charset="2"/>
              </a:rPr>
              <a:t> φωνητικές αλλοιώσεις </a:t>
            </a:r>
            <a:r>
              <a:rPr lang="el-GR" altLang="el-GR" dirty="0">
                <a:sym typeface="Wingdings" panose="05000000000000000000" pitchFamily="2" charset="2"/>
              </a:rPr>
              <a:t> </a:t>
            </a:r>
            <a:r>
              <a:rPr lang="el-GR" altLang="el-GR" b="1" u="sng" dirty="0">
                <a:solidFill>
                  <a:schemeClr val="accent1"/>
                </a:solidFill>
                <a:sym typeface="Wingdings" panose="05000000000000000000" pitchFamily="2" charset="2"/>
              </a:rPr>
              <a:t>φωνολογικά φαινόμενα</a:t>
            </a:r>
            <a:endParaRPr lang="el-GR" altLang="el-GR" sz="1900" dirty="0"/>
          </a:p>
        </p:txBody>
      </p:sp>
    </p:spTree>
    <p:extLst>
      <p:ext uri="{BB962C8B-B14F-4D97-AF65-F5344CB8AC3E}">
        <p14:creationId xmlns:p14="http://schemas.microsoft.com/office/powerpoint/2010/main" val="1129050700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09103" y="1521351"/>
            <a:ext cx="6433751" cy="270809"/>
          </a:xfrm>
        </p:spPr>
        <p:txBody>
          <a:bodyPr>
            <a:noAutofit/>
          </a:bodyPr>
          <a:lstStyle/>
          <a:p>
            <a:pPr algn="ctr"/>
            <a:r>
              <a:rPr lang="el-GR" sz="2500" dirty="0">
                <a:latin typeface="+mn-lt"/>
              </a:rPr>
              <a:t>Ουρανικοποίηση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94225" y="1811286"/>
            <a:ext cx="9773519" cy="471366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400" dirty="0">
                <a:solidFill>
                  <a:srgbClr val="FF0000"/>
                </a:solidFill>
              </a:rPr>
              <a:t>α.</a:t>
            </a:r>
            <a:r>
              <a:rPr lang="el-GR" sz="2400" dirty="0"/>
              <a:t> </a:t>
            </a:r>
            <a:r>
              <a:rPr lang="el-GR" sz="2400" b="1" dirty="0"/>
              <a:t>Ουρανικοποίηση υπερωικών </a:t>
            </a:r>
            <a:r>
              <a:rPr lang="el-GR" sz="2400" dirty="0"/>
              <a:t>κλειστών και </a:t>
            </a:r>
            <a:r>
              <a:rPr lang="el-GR" sz="2400" dirty="0" err="1"/>
              <a:t>τριβόμενων</a:t>
            </a:r>
            <a:r>
              <a:rPr lang="el-GR" sz="2400" dirty="0"/>
              <a:t> </a:t>
            </a:r>
            <a:r>
              <a:rPr lang="el-GR" sz="2400" b="1" dirty="0"/>
              <a:t>όταν ακολουθεί /i/ και φωνήεν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Τα ουρανικά κλειστά και </a:t>
            </a:r>
            <a:r>
              <a:rPr lang="el-GR" sz="2400" dirty="0" err="1"/>
              <a:t>τριβόμενα</a:t>
            </a:r>
            <a:r>
              <a:rPr lang="el-GR" sz="2400" dirty="0"/>
              <a:t> [c, </a:t>
            </a:r>
            <a:r>
              <a:rPr lang="en-GB" sz="2400" dirty="0"/>
              <a:t>ɟ</a:t>
            </a:r>
            <a:r>
              <a:rPr lang="el-GR" sz="2400" dirty="0"/>
              <a:t>, ç, ʝ] </a:t>
            </a:r>
            <a:r>
              <a:rPr lang="el-GR" sz="2400" b="1" dirty="0"/>
              <a:t>εμφανίζονται ως αλλόφωνα </a:t>
            </a:r>
            <a:r>
              <a:rPr lang="el-GR" sz="2400" dirty="0"/>
              <a:t>των αντίστοιχων υπερωικών [</a:t>
            </a:r>
            <a:r>
              <a:rPr lang="en-US" sz="2400" dirty="0" err="1"/>
              <a:t>k,g,x,g</a:t>
            </a:r>
            <a:r>
              <a:rPr lang="en-US" sz="2400" dirty="0"/>
              <a:t>]</a:t>
            </a:r>
            <a:r>
              <a:rPr lang="el-GR" sz="2400" dirty="0"/>
              <a:t> </a:t>
            </a:r>
            <a:r>
              <a:rPr lang="el-GR" sz="2400" b="1" dirty="0"/>
              <a:t>όταν ακολουθεί /i/ και κατόπιν /a, o, u/ στην ίδια συλλαβή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/k/ → [ c ] κιάλι ['</a:t>
            </a:r>
            <a:r>
              <a:rPr lang="el-GR" sz="2400" dirty="0" err="1"/>
              <a:t>cali</a:t>
            </a:r>
            <a:r>
              <a:rPr lang="el-GR" sz="2400" dirty="0"/>
              <a:t>]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/g/ → [ </a:t>
            </a:r>
            <a:r>
              <a:rPr lang="en-GB" sz="2400" dirty="0"/>
              <a:t>ɟ</a:t>
            </a:r>
            <a:r>
              <a:rPr lang="el-GR" sz="2400" dirty="0"/>
              <a:t> ] γκιόσα [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ꞌ</a:t>
            </a:r>
            <a:r>
              <a:rPr lang="en-GB" sz="2400" dirty="0"/>
              <a:t>ɟ</a:t>
            </a:r>
            <a:r>
              <a:rPr lang="el-GR" sz="2400" dirty="0"/>
              <a:t>o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l-GR" sz="2400" dirty="0"/>
              <a:t>]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/x/ → [ ҫ ] χιόνι ['</a:t>
            </a:r>
            <a:r>
              <a:rPr lang="el-GR" sz="2400" dirty="0" err="1"/>
              <a:t>ҫoni</a:t>
            </a:r>
            <a:r>
              <a:rPr lang="el-GR" sz="2400" dirty="0"/>
              <a:t>]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/</a:t>
            </a:r>
            <a:r>
              <a:rPr lang="en-GB" sz="2400" dirty="0"/>
              <a:t>ɣ</a:t>
            </a:r>
            <a:r>
              <a:rPr lang="el-GR" sz="2400" dirty="0"/>
              <a:t>/ → [ ʝ ] γιαγιά [</a:t>
            </a:r>
            <a:r>
              <a:rPr lang="el-GR" sz="2400" dirty="0" err="1"/>
              <a:t>ʝa'ʝa</a:t>
            </a:r>
            <a:r>
              <a:rPr lang="el-GR" sz="2400" dirty="0"/>
              <a:t>]</a:t>
            </a:r>
          </a:p>
          <a:p>
            <a:pPr algn="just">
              <a:lnSpc>
                <a:spcPct val="150000"/>
              </a:lnSpc>
            </a:pPr>
            <a:endParaRPr lang="el-GR" sz="2400" dirty="0"/>
          </a:p>
          <a:p>
            <a:pPr algn="just">
              <a:lnSpc>
                <a:spcPct val="150000"/>
              </a:lnSpc>
            </a:pPr>
            <a:endParaRPr lang="el-GR" sz="24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6426558" y="4314422"/>
            <a:ext cx="4981548" cy="14424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Το /i/ συγχωνεύεται με τα υπερωικά με αποτέλεσμα την άρθρωση ενός ουρανικού ήχου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C1C34-C5CF-6445-9922-9C5EA041D5E4}"/>
              </a:ext>
            </a:extLst>
          </p:cNvPr>
          <p:cNvSpPr txBox="1"/>
          <p:nvPr/>
        </p:nvSpPr>
        <p:spPr>
          <a:xfrm>
            <a:off x="957896" y="947980"/>
            <a:ext cx="625947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b="1" i="1" dirty="0">
                <a:solidFill>
                  <a:srgbClr val="AD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Χρήσιμες συμβουλές:</a:t>
            </a:r>
          </a:p>
          <a:p>
            <a:endParaRPr lang="el-GR" dirty="0"/>
          </a:p>
        </p:txBody>
      </p:sp>
      <p:sp>
        <p:nvSpPr>
          <p:cNvPr id="6" name="1 - Τίτλος">
            <a:extLst>
              <a:ext uri="{FF2B5EF4-FFF2-40B4-BE49-F238E27FC236}">
                <a16:creationId xmlns:a16="http://schemas.microsoft.com/office/drawing/2014/main" id="{07C789FA-D298-6A4D-928D-235755CFAEDA}"/>
              </a:ext>
            </a:extLst>
          </p:cNvPr>
          <p:cNvSpPr txBox="1">
            <a:spLocks/>
          </p:cNvSpPr>
          <p:nvPr/>
        </p:nvSpPr>
        <p:spPr>
          <a:xfrm>
            <a:off x="1703389" y="155575"/>
            <a:ext cx="8785225" cy="125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altLang="el-G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Φωνητική Μεταγραφή</a:t>
            </a:r>
          </a:p>
        </p:txBody>
      </p:sp>
    </p:spTree>
    <p:extLst>
      <p:ext uri="{BB962C8B-B14F-4D97-AF65-F5344CB8AC3E}">
        <p14:creationId xmlns:p14="http://schemas.microsoft.com/office/powerpoint/2010/main" val="178281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20779" y="1367203"/>
            <a:ext cx="7588696" cy="465932"/>
          </a:xfrm>
        </p:spPr>
        <p:txBody>
          <a:bodyPr>
            <a:normAutofit/>
          </a:bodyPr>
          <a:lstStyle/>
          <a:p>
            <a:pPr algn="ctr"/>
            <a:r>
              <a:rPr lang="el-GR" sz="2500" dirty="0">
                <a:latin typeface="+mn-lt"/>
              </a:rPr>
              <a:t>Ουρανικοποίηση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95684" y="1792224"/>
            <a:ext cx="9259996" cy="4689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400" dirty="0">
                <a:solidFill>
                  <a:srgbClr val="FF0000"/>
                </a:solidFill>
              </a:rPr>
              <a:t>β.</a:t>
            </a:r>
            <a:r>
              <a:rPr lang="el-GR" sz="2400" dirty="0"/>
              <a:t> </a:t>
            </a:r>
            <a:r>
              <a:rPr lang="el-GR" sz="2400" b="1" dirty="0"/>
              <a:t>Ουρανικοποίηση /n/ και /l/ </a:t>
            </a:r>
            <a:r>
              <a:rPr lang="el-GR" sz="2400" dirty="0"/>
              <a:t>όταν ακολουθεί /i/ και φωνήεν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Το ουρανικό ρινικό [ɲ] και το ουρανικό πλευρικό [ʎ] εμφανίζονται ως </a:t>
            </a:r>
            <a:r>
              <a:rPr lang="el-GR" sz="2400" b="1" dirty="0"/>
              <a:t>αλλόφωνα</a:t>
            </a:r>
            <a:r>
              <a:rPr lang="el-GR" sz="2400" dirty="0"/>
              <a:t> του φατνιακού ρινικού /n/ και του φατνιακού πλευρικού /l/ αντίστοιχα</a:t>
            </a:r>
            <a:r>
              <a:rPr lang="en-GB" sz="2400" dirty="0"/>
              <a:t>,</a:t>
            </a:r>
            <a:r>
              <a:rPr lang="el-GR" sz="2400" dirty="0"/>
              <a:t> </a:t>
            </a:r>
            <a:r>
              <a:rPr lang="el-GR" sz="2400" b="1" dirty="0"/>
              <a:t>όταν ακολουθεί /i/ και κατόπιν φωνήεν στην ίδια συλλαβή</a:t>
            </a:r>
          </a:p>
          <a:p>
            <a:pPr algn="just">
              <a:lnSpc>
                <a:spcPct val="150000"/>
              </a:lnSpc>
            </a:pPr>
            <a:endParaRPr lang="el-GR" sz="2400" dirty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 </a:t>
            </a:r>
            <a:r>
              <a:rPr lang="el-GR" sz="2400" dirty="0"/>
              <a:t>/l/ → [ ʎ ] λιακάδα [</a:t>
            </a:r>
            <a:r>
              <a:rPr lang="el-GR" sz="2400" dirty="0" err="1"/>
              <a:t>ʎa'kaða</a:t>
            </a:r>
            <a:r>
              <a:rPr lang="el-GR" sz="2400" dirty="0"/>
              <a:t>]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/n/ → [ ɲ ] νιάτα ['</a:t>
            </a:r>
            <a:r>
              <a:rPr lang="el-GR" sz="2400" dirty="0" err="1"/>
              <a:t>ɲat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l-GR" sz="2400" dirty="0"/>
              <a:t>]</a:t>
            </a:r>
          </a:p>
          <a:p>
            <a:pPr algn="just">
              <a:lnSpc>
                <a:spcPct val="150000"/>
              </a:lnSpc>
            </a:pPr>
            <a:endParaRPr lang="el-GR" dirty="0"/>
          </a:p>
        </p:txBody>
      </p:sp>
      <p:sp>
        <p:nvSpPr>
          <p:cNvPr id="4" name="Στρογγυλεμένο ορθογώνιο 3">
            <a:extLst>
              <a:ext uri="{FF2B5EF4-FFF2-40B4-BE49-F238E27FC236}">
                <a16:creationId xmlns:a16="http://schemas.microsoft.com/office/drawing/2014/main" id="{06AA910D-5A0C-C0C8-1A1D-80148253FDE9}"/>
              </a:ext>
            </a:extLst>
          </p:cNvPr>
          <p:cNvSpPr/>
          <p:nvPr/>
        </p:nvSpPr>
        <p:spPr>
          <a:xfrm>
            <a:off x="6426558" y="4314422"/>
            <a:ext cx="4981548" cy="14424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Το /i/ συγχωνεύεται με τα  φατνιακά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n, l/ </a:t>
            </a:r>
            <a:r>
              <a:rPr lang="el-GR" sz="2400" dirty="0"/>
              <a:t>με αποτέλεσμα την άρθρωση ενός ουρανικού ήχου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E8D27-8067-7D4F-9861-54E76434C15C}"/>
              </a:ext>
            </a:extLst>
          </p:cNvPr>
          <p:cNvSpPr txBox="1"/>
          <p:nvPr/>
        </p:nvSpPr>
        <p:spPr>
          <a:xfrm>
            <a:off x="1097280" y="938449"/>
            <a:ext cx="625947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b="1" i="1" dirty="0">
                <a:solidFill>
                  <a:srgbClr val="AD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Χρήσιμες συμβουλές:</a:t>
            </a:r>
          </a:p>
          <a:p>
            <a:endParaRPr lang="el-GR" dirty="0"/>
          </a:p>
        </p:txBody>
      </p:sp>
      <p:sp>
        <p:nvSpPr>
          <p:cNvPr id="6" name="1 - Τίτλος">
            <a:extLst>
              <a:ext uri="{FF2B5EF4-FFF2-40B4-BE49-F238E27FC236}">
                <a16:creationId xmlns:a16="http://schemas.microsoft.com/office/drawing/2014/main" id="{5A9D111A-0AD9-4745-AC74-41A070AD5D23}"/>
              </a:ext>
            </a:extLst>
          </p:cNvPr>
          <p:cNvSpPr txBox="1">
            <a:spLocks/>
          </p:cNvSpPr>
          <p:nvPr/>
        </p:nvSpPr>
        <p:spPr>
          <a:xfrm>
            <a:off x="1703389" y="155575"/>
            <a:ext cx="8785225" cy="125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altLang="el-G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Φωνητική Μεταγραφή</a:t>
            </a:r>
          </a:p>
        </p:txBody>
      </p:sp>
    </p:spTree>
    <p:extLst>
      <p:ext uri="{BB962C8B-B14F-4D97-AF65-F5344CB8AC3E}">
        <p14:creationId xmlns:p14="http://schemas.microsoft.com/office/powerpoint/2010/main" val="330666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37084" y="950446"/>
            <a:ext cx="10058400" cy="756586"/>
          </a:xfrm>
        </p:spPr>
        <p:txBody>
          <a:bodyPr>
            <a:normAutofit/>
          </a:bodyPr>
          <a:lstStyle/>
          <a:p>
            <a:pPr algn="ctr"/>
            <a:r>
              <a:rPr lang="el-GR" sz="2500" dirty="0">
                <a:latin typeface="+mn-lt"/>
              </a:rPr>
              <a:t>Ουρανικοποίηση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34792" y="1523437"/>
            <a:ext cx="9383375" cy="460445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400" dirty="0">
                <a:solidFill>
                  <a:srgbClr val="FF0000"/>
                </a:solidFill>
              </a:rPr>
              <a:t>γ. </a:t>
            </a:r>
            <a:r>
              <a:rPr lang="el-GR" sz="2400" b="1" dirty="0"/>
              <a:t>Το φώνημα </a:t>
            </a:r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l-GR" sz="2400" dirty="0"/>
              <a:t>παρουσιάζει </a:t>
            </a:r>
            <a:r>
              <a:rPr lang="el-GR" sz="2400" u="sng" dirty="0"/>
              <a:t>4 διαφορετικές πραγματώσεις/αλλόφωνα</a:t>
            </a:r>
            <a:r>
              <a:rPr lang="el-GR" sz="2400" dirty="0"/>
              <a:t>: α) ως άηχο ουρανικό </a:t>
            </a:r>
            <a:r>
              <a:rPr lang="el-GR" sz="2400" dirty="0" err="1"/>
              <a:t>τριβόμενο</a:t>
            </a:r>
            <a:r>
              <a:rPr lang="el-GR" sz="2400" dirty="0"/>
              <a:t>, β) ως ηχηρό ουρανικό </a:t>
            </a:r>
            <a:r>
              <a:rPr lang="el-GR" sz="2400" dirty="0" err="1"/>
              <a:t>τριβόμενο</a:t>
            </a:r>
            <a:r>
              <a:rPr lang="el-GR" sz="2400" dirty="0"/>
              <a:t>, γ) ως ουρανικό ρινικό και δ) ως φωνηεντικό ημίφωνο, </a:t>
            </a:r>
            <a:r>
              <a:rPr lang="el-GR" sz="2400" u="sng" dirty="0"/>
              <a:t>όταν υπάρχει φωνήεν στην ίδια συλλαβή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400" dirty="0"/>
              <a:t>              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400" dirty="0"/>
              <a:t>                    [ҫ] μετά από άηχο σύμφωνο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400" dirty="0"/>
              <a:t>/i/              [ʝ] μετά από ηχηρό σύμφωνο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400" dirty="0"/>
              <a:t>                    [</a:t>
            </a:r>
            <a:r>
              <a:rPr lang="en-GB" sz="2400" dirty="0"/>
              <a:t>ɲ</a:t>
            </a:r>
            <a:r>
              <a:rPr lang="el-GR" sz="2400" dirty="0"/>
              <a:t>] μετά από ρινικό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400" dirty="0"/>
              <a:t>                    [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j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l-GR" sz="2400" dirty="0"/>
              <a:t> μετά από φωνήεν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endParaRPr lang="el-GR" sz="2400" b="1" dirty="0"/>
          </a:p>
        </p:txBody>
      </p:sp>
      <p:cxnSp>
        <p:nvCxnSpPr>
          <p:cNvPr id="5" name="Ευθύγραμμο βέλος σύνδεσης 4"/>
          <p:cNvCxnSpPr>
            <a:cxnSpLocks/>
          </p:cNvCxnSpPr>
          <p:nvPr/>
        </p:nvCxnSpPr>
        <p:spPr>
          <a:xfrm flipV="1">
            <a:off x="1919095" y="4002997"/>
            <a:ext cx="675177" cy="35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 flipV="1">
            <a:off x="1941150" y="4371043"/>
            <a:ext cx="631065" cy="1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>
            <a:cxnSpLocks/>
          </p:cNvCxnSpPr>
          <p:nvPr/>
        </p:nvCxnSpPr>
        <p:spPr>
          <a:xfrm>
            <a:off x="1934964" y="4494706"/>
            <a:ext cx="636010" cy="897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Ορθογώνιο 11"/>
          <p:cNvSpPr/>
          <p:nvPr/>
        </p:nvSpPr>
        <p:spPr>
          <a:xfrm>
            <a:off x="6636054" y="2946812"/>
            <a:ext cx="4548818" cy="3181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l-GR" sz="2400" dirty="0"/>
              <a:t>/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matia</a:t>
            </a:r>
            <a:r>
              <a:rPr lang="en-GB" sz="2400" dirty="0">
                <a:latin typeface="Cambria" panose="02040503050406030204" pitchFamily="18" charset="0"/>
              </a:rPr>
              <a:t>/</a:t>
            </a:r>
            <a:r>
              <a:rPr lang="en-GB" sz="2400" dirty="0"/>
              <a:t> → </a:t>
            </a:r>
            <a:r>
              <a:rPr lang="en-GB" sz="2400" dirty="0">
                <a:latin typeface="Cambria" panose="02040503050406030204" pitchFamily="18" charset="0"/>
              </a:rPr>
              <a:t>['mat</a:t>
            </a:r>
            <a:r>
              <a:rPr lang="az-Cyrl-AZ" sz="2400" dirty="0">
                <a:latin typeface="Cambria" panose="02040503050406030204" pitchFamily="18" charset="0"/>
              </a:rPr>
              <a:t>ҫ</a:t>
            </a:r>
            <a:r>
              <a:rPr lang="en-GB" sz="2400" dirty="0">
                <a:latin typeface="Cambria" panose="02040503050406030204" pitchFamily="18" charset="0"/>
              </a:rPr>
              <a:t>a] </a:t>
            </a:r>
            <a:r>
              <a:rPr lang="el-GR" sz="2400" dirty="0">
                <a:latin typeface="Cambria" panose="02040503050406030204" pitchFamily="18" charset="0"/>
              </a:rPr>
              <a:t>μάτια</a:t>
            </a:r>
          </a:p>
          <a:p>
            <a:pPr algn="just">
              <a:lnSpc>
                <a:spcPct val="114000"/>
              </a:lnSpc>
            </a:pPr>
            <a:endParaRPr lang="el-GR" sz="2400" dirty="0">
              <a:latin typeface="Cambria" panose="020405030504060302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l-GR" sz="2400" dirty="0">
                <a:latin typeface="Cambria" panose="02040503050406030204" pitchFamily="18" charset="0"/>
              </a:rPr>
              <a:t>/</a:t>
            </a:r>
            <a:r>
              <a:rPr lang="en-GB" sz="2400" dirty="0" err="1">
                <a:latin typeface="Cambria" panose="02040503050406030204" pitchFamily="18" charset="0"/>
              </a:rPr>
              <a:t>klaðia</a:t>
            </a:r>
            <a:r>
              <a:rPr lang="en-GB" sz="2400" dirty="0">
                <a:latin typeface="Cambria" panose="02040503050406030204" pitchFamily="18" charset="0"/>
              </a:rPr>
              <a:t>/ </a:t>
            </a:r>
            <a:r>
              <a:rPr lang="en-GB" sz="2400" dirty="0"/>
              <a:t>→</a:t>
            </a:r>
            <a:r>
              <a:rPr lang="en-GB" sz="2400" dirty="0">
                <a:latin typeface="Cambria" panose="02040503050406030204" pitchFamily="18" charset="0"/>
              </a:rPr>
              <a:t> [kla'ðʝa] </a:t>
            </a:r>
            <a:r>
              <a:rPr lang="el-GR" sz="2400" dirty="0">
                <a:latin typeface="Cambria" panose="02040503050406030204" pitchFamily="18" charset="0"/>
              </a:rPr>
              <a:t>κλαδιά</a:t>
            </a:r>
          </a:p>
          <a:p>
            <a:pPr algn="just">
              <a:lnSpc>
                <a:spcPct val="114000"/>
              </a:lnSpc>
            </a:pPr>
            <a:endParaRPr lang="el-GR" sz="2400" dirty="0">
              <a:latin typeface="Cambria" panose="020405030504060302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l-GR" sz="2400" dirty="0">
                <a:latin typeface="Cambria" panose="02040503050406030204" pitchFamily="18" charset="0"/>
              </a:rPr>
              <a:t>/</a:t>
            </a:r>
            <a:r>
              <a:rPr lang="en-GB" sz="2400" dirty="0" err="1">
                <a:latin typeface="Cambria" panose="02040503050406030204" pitchFamily="18" charset="0"/>
              </a:rPr>
              <a:t>mialo</a:t>
            </a:r>
            <a:r>
              <a:rPr lang="en-GB" sz="2400" dirty="0">
                <a:latin typeface="Cambria" panose="02040503050406030204" pitchFamily="18" charset="0"/>
              </a:rPr>
              <a:t>/ </a:t>
            </a:r>
            <a:r>
              <a:rPr lang="el-GR" sz="2400" dirty="0">
                <a:latin typeface="Cambria" panose="02040503050406030204" pitchFamily="18" charset="0"/>
              </a:rPr>
              <a:t> </a:t>
            </a:r>
            <a:r>
              <a:rPr lang="en-GB" sz="2400" dirty="0"/>
              <a:t>→</a:t>
            </a:r>
            <a:r>
              <a:rPr lang="en-GB" sz="2400" dirty="0">
                <a:latin typeface="Cambria" panose="02040503050406030204" pitchFamily="18" charset="0"/>
              </a:rPr>
              <a:t> [</a:t>
            </a:r>
            <a:r>
              <a:rPr lang="en-GB" sz="2400" dirty="0" err="1">
                <a:latin typeface="Cambria" panose="02040503050406030204" pitchFamily="18" charset="0"/>
              </a:rPr>
              <a:t>mɲa'lo</a:t>
            </a:r>
            <a:r>
              <a:rPr lang="en-GB" sz="2400" dirty="0">
                <a:latin typeface="Cambria" panose="02040503050406030204" pitchFamily="18" charset="0"/>
              </a:rPr>
              <a:t>] </a:t>
            </a:r>
            <a:r>
              <a:rPr lang="el-GR" sz="2400" dirty="0">
                <a:latin typeface="Cambria" panose="02040503050406030204" pitchFamily="18" charset="0"/>
              </a:rPr>
              <a:t>μυαλό</a:t>
            </a:r>
          </a:p>
          <a:p>
            <a:pPr algn="just">
              <a:lnSpc>
                <a:spcPct val="114000"/>
              </a:lnSpc>
            </a:pPr>
            <a:endParaRPr lang="el-GR" sz="2400" dirty="0">
              <a:latin typeface="Cambria" panose="020405030504060302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l-GR" sz="2400" dirty="0">
                <a:latin typeface="Cambria" panose="02040503050406030204" pitchFamily="18" charset="0"/>
              </a:rPr>
              <a:t>/</a:t>
            </a:r>
            <a:r>
              <a:rPr lang="en-GB" sz="2400" dirty="0" err="1">
                <a:latin typeface="Cambria" panose="02040503050406030204" pitchFamily="18" charset="0"/>
              </a:rPr>
              <a:t>neraiða</a:t>
            </a:r>
            <a:r>
              <a:rPr lang="en-GB" sz="2400" dirty="0">
                <a:latin typeface="Cambria" panose="02040503050406030204" pitchFamily="18" charset="0"/>
              </a:rPr>
              <a:t>/</a:t>
            </a:r>
            <a:r>
              <a:rPr lang="el-GR" sz="2400" dirty="0">
                <a:latin typeface="Cambria" panose="02040503050406030204" pitchFamily="18" charset="0"/>
              </a:rPr>
              <a:t> </a:t>
            </a:r>
            <a:r>
              <a:rPr lang="en-GB" sz="2400" dirty="0"/>
              <a:t>→</a:t>
            </a:r>
            <a:r>
              <a:rPr lang="el-GR" sz="2400" dirty="0">
                <a:latin typeface="Cambria" panose="02040503050406030204" pitchFamily="18" charset="0"/>
              </a:rPr>
              <a:t> </a:t>
            </a:r>
            <a:r>
              <a:rPr lang="en-GB" sz="2400" dirty="0">
                <a:latin typeface="Cambria" panose="02040503050406030204" pitchFamily="18" charset="0"/>
              </a:rPr>
              <a:t>[</a:t>
            </a:r>
            <a:r>
              <a:rPr lang="en-GB" sz="2400" dirty="0" err="1">
                <a:latin typeface="Cambria" panose="02040503050406030204" pitchFamily="18" charset="0"/>
              </a:rPr>
              <a:t>ne'rajða</a:t>
            </a:r>
            <a:r>
              <a:rPr lang="en-GB" sz="2400" dirty="0">
                <a:latin typeface="Cambria" panose="02040503050406030204" pitchFamily="18" charset="0"/>
              </a:rPr>
              <a:t>] </a:t>
            </a:r>
            <a:r>
              <a:rPr lang="el-GR" sz="2400" dirty="0">
                <a:latin typeface="Cambria" panose="02040503050406030204" pitchFamily="18" charset="0"/>
              </a:rPr>
              <a:t>νεράιδα</a:t>
            </a:r>
          </a:p>
        </p:txBody>
      </p:sp>
      <p:cxnSp>
        <p:nvCxnSpPr>
          <p:cNvPr id="11" name="Ευθύγραμμο βέλος σύνδεσης 10"/>
          <p:cNvCxnSpPr>
            <a:cxnSpLocks/>
          </p:cNvCxnSpPr>
          <p:nvPr/>
        </p:nvCxnSpPr>
        <p:spPr>
          <a:xfrm>
            <a:off x="1934964" y="4429059"/>
            <a:ext cx="636010" cy="544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F2142A-35D7-544B-B11B-EFB2A24C15F8}"/>
              </a:ext>
            </a:extLst>
          </p:cNvPr>
          <p:cNvSpPr txBox="1"/>
          <p:nvPr/>
        </p:nvSpPr>
        <p:spPr>
          <a:xfrm>
            <a:off x="957707" y="442410"/>
            <a:ext cx="625947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b="1" i="1" dirty="0">
                <a:solidFill>
                  <a:srgbClr val="AD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Χρήσιμες συμβουλές:</a:t>
            </a:r>
          </a:p>
          <a:p>
            <a:endParaRPr lang="el-GR" dirty="0"/>
          </a:p>
        </p:txBody>
      </p:sp>
      <p:sp>
        <p:nvSpPr>
          <p:cNvPr id="13" name="1 - Τίτλος">
            <a:extLst>
              <a:ext uri="{FF2B5EF4-FFF2-40B4-BE49-F238E27FC236}">
                <a16:creationId xmlns:a16="http://schemas.microsoft.com/office/drawing/2014/main" id="{8C124E27-B42D-504F-BFAF-4CB42843214B}"/>
              </a:ext>
            </a:extLst>
          </p:cNvPr>
          <p:cNvSpPr txBox="1">
            <a:spLocks/>
          </p:cNvSpPr>
          <p:nvPr/>
        </p:nvSpPr>
        <p:spPr>
          <a:xfrm>
            <a:off x="1794005" y="-70790"/>
            <a:ext cx="8785225" cy="125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altLang="el-G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Φωνητική Μεταγραφή</a:t>
            </a:r>
          </a:p>
        </p:txBody>
      </p:sp>
    </p:spTree>
    <p:extLst>
      <p:ext uri="{BB962C8B-B14F-4D97-AF65-F5344CB8AC3E}">
        <p14:creationId xmlns:p14="http://schemas.microsoft.com/office/powerpoint/2010/main" val="305684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20273" y="1177246"/>
            <a:ext cx="10434463" cy="437242"/>
          </a:xfrm>
        </p:spPr>
        <p:txBody>
          <a:bodyPr>
            <a:noAutofit/>
          </a:bodyPr>
          <a:lstStyle/>
          <a:p>
            <a:pPr algn="ctr"/>
            <a:r>
              <a:rPr lang="el-GR" sz="2500" dirty="0">
                <a:latin typeface="+mn-lt"/>
              </a:rPr>
              <a:t>Αφομοίωση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57376" y="1614488"/>
            <a:ext cx="9444037" cy="4972050"/>
          </a:xfrm>
        </p:spPr>
        <p:txBody>
          <a:bodyPr>
            <a:noAutofit/>
          </a:bodyPr>
          <a:lstStyle/>
          <a:p>
            <a:pPr marL="389700" indent="-342900" algn="just">
              <a:lnSpc>
                <a:spcPct val="150000"/>
              </a:lnSpc>
            </a:pPr>
            <a:r>
              <a:rPr lang="el-GR" b="1" u="sng" dirty="0">
                <a:latin typeface="Cambria" panose="02040503050406030204" pitchFamily="18" charset="0"/>
              </a:rPr>
              <a:t>Ως προς την ηχηρότητα</a:t>
            </a:r>
            <a:r>
              <a:rPr lang="el-GR" dirty="0">
                <a:latin typeface="Cambria" panose="02040503050406030204" pitchFamily="18" charset="0"/>
              </a:rPr>
              <a:t>: ένα φώνημα μεταβάλλει την ηχηρότητά του αφομοιώνοντας την ηχηρότητα του </a:t>
            </a:r>
            <a:r>
              <a:rPr lang="el-GR" b="1" dirty="0">
                <a:latin typeface="Cambria" panose="02040503050406030204" pitchFamily="18" charset="0"/>
              </a:rPr>
              <a:t>επόμενου</a:t>
            </a:r>
            <a:r>
              <a:rPr lang="el-GR" dirty="0">
                <a:latin typeface="Cambria" panose="02040503050406030204" pitchFamily="18" charset="0"/>
              </a:rPr>
              <a:t> φωνήματος </a:t>
            </a:r>
          </a:p>
          <a:p>
            <a:pPr marL="46800" indent="0" algn="just">
              <a:lnSpc>
                <a:spcPct val="150000"/>
              </a:lnSpc>
              <a:buNone/>
            </a:pPr>
            <a:r>
              <a:rPr lang="el-GR" dirty="0">
                <a:latin typeface="Cambria" panose="02040503050406030204" pitchFamily="18" charset="0"/>
              </a:rPr>
              <a:t>Σε όριο μορφημάτων: </a:t>
            </a:r>
          </a:p>
          <a:p>
            <a:pPr marL="46800" indent="0" algn="just">
              <a:lnSpc>
                <a:spcPct val="150000"/>
              </a:lnSpc>
              <a:buNone/>
            </a:pPr>
            <a:r>
              <a:rPr lang="el-GR" dirty="0">
                <a:latin typeface="Cambria" panose="02040503050406030204" pitchFamily="18" charset="0"/>
              </a:rPr>
              <a:t>π.χ. /</a:t>
            </a:r>
            <a:r>
              <a:rPr lang="en-GB" dirty="0">
                <a:latin typeface="Cambria" panose="02040503050406030204" pitchFamily="18" charset="0"/>
              </a:rPr>
              <a:t>i</a:t>
            </a:r>
            <a:r>
              <a:rPr lang="en-GB" b="1" dirty="0">
                <a:latin typeface="Cambria" panose="02040503050406030204" pitchFamily="18" charset="0"/>
              </a:rPr>
              <a:t>s</a:t>
            </a:r>
            <a:r>
              <a:rPr lang="en-GB" dirty="0">
                <a:latin typeface="Cambria" panose="02040503050406030204" pitchFamily="18" charset="0"/>
              </a:rPr>
              <a:t> + </a:t>
            </a:r>
            <a:r>
              <a:rPr lang="en-GB" dirty="0" err="1">
                <a:latin typeface="Cambria" panose="02040503050406030204" pitchFamily="18" charset="0"/>
              </a:rPr>
              <a:t>valo</a:t>
            </a:r>
            <a:r>
              <a:rPr lang="en-GB" dirty="0">
                <a:latin typeface="Cambria" panose="02040503050406030204" pitchFamily="18" charset="0"/>
              </a:rPr>
              <a:t>/ → [</a:t>
            </a:r>
            <a:r>
              <a:rPr lang="en-GB" dirty="0" err="1">
                <a:latin typeface="Cambria" panose="02040503050406030204" pitchFamily="18" charset="0"/>
              </a:rPr>
              <a:t>i</a:t>
            </a:r>
            <a:r>
              <a:rPr lang="en-GB" b="1" dirty="0" err="1">
                <a:latin typeface="Cambria" panose="02040503050406030204" pitchFamily="18" charset="0"/>
              </a:rPr>
              <a:t>z'</a:t>
            </a:r>
            <a:r>
              <a:rPr lang="en-GB" dirty="0" err="1">
                <a:latin typeface="Cambria" panose="02040503050406030204" pitchFamily="18" charset="0"/>
              </a:rPr>
              <a:t>valo</a:t>
            </a:r>
            <a:r>
              <a:rPr lang="en-GB" dirty="0">
                <a:latin typeface="Cambria" panose="02040503050406030204" pitchFamily="18" charset="0"/>
              </a:rPr>
              <a:t>] </a:t>
            </a:r>
            <a:r>
              <a:rPr lang="el-GR" i="1" dirty="0">
                <a:latin typeface="Cambria" panose="02040503050406030204" pitchFamily="18" charset="0"/>
              </a:rPr>
              <a:t>εισβάλλω</a:t>
            </a:r>
          </a:p>
          <a:p>
            <a:pPr marL="46800" indent="0" algn="just">
              <a:lnSpc>
                <a:spcPct val="150000"/>
              </a:lnSpc>
              <a:buNone/>
            </a:pPr>
            <a:r>
              <a:rPr lang="el-GR" dirty="0">
                <a:latin typeface="Cambria" panose="02040503050406030204" pitchFamily="18" charset="0"/>
              </a:rPr>
              <a:t>Σε όριο λέξεων: </a:t>
            </a:r>
          </a:p>
          <a:p>
            <a:pPr marL="46800" indent="0" algn="just">
              <a:lnSpc>
                <a:spcPct val="150000"/>
              </a:lnSpc>
              <a:buNone/>
            </a:pPr>
            <a:r>
              <a:rPr lang="el-GR" dirty="0">
                <a:latin typeface="Cambria" panose="02040503050406030204" pitchFamily="18" charset="0"/>
              </a:rPr>
              <a:t>π.χ. /</a:t>
            </a:r>
            <a:r>
              <a:rPr lang="en-GB" dirty="0">
                <a:latin typeface="Cambria" panose="02040503050406030204" pitchFamily="18" charset="0"/>
              </a:rPr>
              <a:t>ti</a:t>
            </a:r>
            <a:r>
              <a:rPr lang="en-GB" b="1" dirty="0">
                <a:latin typeface="Cambria" panose="02040503050406030204" pitchFamily="18" charset="0"/>
              </a:rPr>
              <a:t>s</a:t>
            </a:r>
            <a:r>
              <a:rPr lang="en-GB" dirty="0">
                <a:latin typeface="Cambria" panose="02040503050406030204" pitchFamily="18" charset="0"/>
              </a:rPr>
              <a:t>/ # /</a:t>
            </a:r>
            <a:r>
              <a:rPr lang="en-GB" dirty="0" err="1">
                <a:latin typeface="Cambria" panose="02040503050406030204" pitchFamily="18" charset="0"/>
              </a:rPr>
              <a:t>meras</a:t>
            </a:r>
            <a:r>
              <a:rPr lang="en-GB" dirty="0">
                <a:latin typeface="Cambria" panose="02040503050406030204" pitchFamily="18" charset="0"/>
              </a:rPr>
              <a:t>/ → [</a:t>
            </a:r>
            <a:r>
              <a:rPr lang="en-GB" dirty="0" err="1">
                <a:latin typeface="Cambria" panose="02040503050406030204" pitchFamily="18" charset="0"/>
              </a:rPr>
              <a:t>ti</a:t>
            </a:r>
            <a:r>
              <a:rPr lang="en-GB" b="1" dirty="0" err="1">
                <a:latin typeface="Cambria" panose="02040503050406030204" pitchFamily="18" charset="0"/>
              </a:rPr>
              <a:t>z'</a:t>
            </a:r>
            <a:r>
              <a:rPr lang="en-GB" dirty="0" err="1">
                <a:latin typeface="Cambria" panose="02040503050406030204" pitchFamily="18" charset="0"/>
              </a:rPr>
              <a:t>meras</a:t>
            </a:r>
            <a:r>
              <a:rPr lang="en-GB" dirty="0">
                <a:latin typeface="Cambria" panose="02040503050406030204" pitchFamily="18" charset="0"/>
              </a:rPr>
              <a:t>] </a:t>
            </a:r>
            <a:r>
              <a:rPr lang="el-GR" i="1" dirty="0">
                <a:latin typeface="Cambria" panose="02040503050406030204" pitchFamily="18" charset="0"/>
              </a:rPr>
              <a:t>της μέρας </a:t>
            </a:r>
          </a:p>
          <a:p>
            <a:pPr marL="3897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/>
              <a:t>Το άηχο /s/ αφομοιώνει το χαρακτηριστικό της ηχηρότητας από το ηχηρό σύμφωνο που ακολουθεί και πραγματώνεται ως </a:t>
            </a:r>
            <a:r>
              <a:rPr lang="el-GR" sz="2400" dirty="0"/>
              <a:t>[z]</a:t>
            </a:r>
            <a:endParaRPr lang="el-GR" sz="2400" dirty="0">
              <a:latin typeface="Cambria" panose="02040503050406030204" pitchFamily="18" charset="0"/>
            </a:endParaRPr>
          </a:p>
          <a:p>
            <a:pPr marL="389700" indent="-342900" algn="just"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969EE-DC46-0A4E-9621-C6C6AEB6CCF5}"/>
              </a:ext>
            </a:extLst>
          </p:cNvPr>
          <p:cNvSpPr txBox="1"/>
          <p:nvPr/>
        </p:nvSpPr>
        <p:spPr>
          <a:xfrm>
            <a:off x="957707" y="442410"/>
            <a:ext cx="625947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b="1" i="1" dirty="0">
                <a:solidFill>
                  <a:srgbClr val="AD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Χρήσιμες συμβουλές:</a:t>
            </a:r>
          </a:p>
          <a:p>
            <a:endParaRPr lang="el-GR" dirty="0"/>
          </a:p>
        </p:txBody>
      </p:sp>
      <p:sp>
        <p:nvSpPr>
          <p:cNvPr id="5" name="1 - Τίτλος">
            <a:extLst>
              <a:ext uri="{FF2B5EF4-FFF2-40B4-BE49-F238E27FC236}">
                <a16:creationId xmlns:a16="http://schemas.microsoft.com/office/drawing/2014/main" id="{51CDABFD-766B-D440-B41D-9929266BB4C9}"/>
              </a:ext>
            </a:extLst>
          </p:cNvPr>
          <p:cNvSpPr txBox="1">
            <a:spLocks/>
          </p:cNvSpPr>
          <p:nvPr/>
        </p:nvSpPr>
        <p:spPr>
          <a:xfrm>
            <a:off x="1857376" y="0"/>
            <a:ext cx="8785225" cy="125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altLang="el-G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Φωνητική Μεταγραφή</a:t>
            </a:r>
          </a:p>
        </p:txBody>
      </p:sp>
    </p:spTree>
    <p:extLst>
      <p:ext uri="{BB962C8B-B14F-4D97-AF65-F5344CB8AC3E}">
        <p14:creationId xmlns:p14="http://schemas.microsoft.com/office/powerpoint/2010/main" val="357287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05998" y="1421299"/>
            <a:ext cx="10434463" cy="493226"/>
          </a:xfrm>
        </p:spPr>
        <p:txBody>
          <a:bodyPr>
            <a:noAutofit/>
          </a:bodyPr>
          <a:lstStyle/>
          <a:p>
            <a:pPr algn="ctr"/>
            <a:r>
              <a:rPr lang="el-GR" sz="2500" dirty="0">
                <a:latin typeface="+mn-lt"/>
              </a:rPr>
              <a:t>Αφομοίωση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57438" y="1914525"/>
            <a:ext cx="8817560" cy="4705216"/>
          </a:xfrm>
        </p:spPr>
        <p:txBody>
          <a:bodyPr>
            <a:noAutofit/>
          </a:bodyPr>
          <a:lstStyle/>
          <a:p>
            <a:pPr marL="46800" indent="0" algn="just">
              <a:lnSpc>
                <a:spcPct val="150000"/>
              </a:lnSpc>
              <a:buNone/>
            </a:pPr>
            <a:r>
              <a:rPr lang="el-GR" sz="2400" dirty="0"/>
              <a:t>Σε όριο συλλαβών: </a:t>
            </a:r>
          </a:p>
          <a:p>
            <a:pPr marL="46800" indent="0" algn="just">
              <a:lnSpc>
                <a:spcPct val="150000"/>
              </a:lnSpc>
              <a:buNone/>
            </a:pPr>
            <a:r>
              <a:rPr lang="el-GR" sz="2400" dirty="0"/>
              <a:t>π.χ.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uros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→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[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ɣu'ros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] </a:t>
            </a:r>
            <a:r>
              <a:rPr lang="el-GR" sz="2400" i="1" dirty="0"/>
              <a:t>σγουρός </a:t>
            </a:r>
            <a:r>
              <a:rPr lang="el-GR" sz="2400" dirty="0"/>
              <a:t>  </a:t>
            </a:r>
          </a:p>
          <a:p>
            <a:pPr marL="3897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Ένα άηχο σύμφωνο μεταβάλλεται σε ηχηρό, όταν ακολουθεί ηχηρό σύμφωνο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2ECDB-C809-4545-8799-C454F03A51DD}"/>
              </a:ext>
            </a:extLst>
          </p:cNvPr>
          <p:cNvSpPr txBox="1"/>
          <p:nvPr/>
        </p:nvSpPr>
        <p:spPr>
          <a:xfrm>
            <a:off x="798449" y="1090439"/>
            <a:ext cx="625947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b="1" i="1" dirty="0">
                <a:solidFill>
                  <a:srgbClr val="AD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Χρήσιμες συμβουλές:</a:t>
            </a:r>
          </a:p>
          <a:p>
            <a:endParaRPr lang="el-GR" dirty="0"/>
          </a:p>
        </p:txBody>
      </p:sp>
      <p:sp>
        <p:nvSpPr>
          <p:cNvPr id="5" name="1 - Τίτλος">
            <a:extLst>
              <a:ext uri="{FF2B5EF4-FFF2-40B4-BE49-F238E27FC236}">
                <a16:creationId xmlns:a16="http://schemas.microsoft.com/office/drawing/2014/main" id="{004BFE7B-0761-7744-BB74-98DBDB1C855E}"/>
              </a:ext>
            </a:extLst>
          </p:cNvPr>
          <p:cNvSpPr txBox="1">
            <a:spLocks/>
          </p:cNvSpPr>
          <p:nvPr/>
        </p:nvSpPr>
        <p:spPr>
          <a:xfrm>
            <a:off x="1631951" y="0"/>
            <a:ext cx="8785225" cy="125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altLang="el-G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Φωνητική Μεταγραφή</a:t>
            </a:r>
            <a:endParaRPr lang="el-GR" altLang="el-GR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603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>
            <a:extLst>
              <a:ext uri="{FF2B5EF4-FFF2-40B4-BE49-F238E27FC236}">
                <a16:creationId xmlns:a16="http://schemas.microsoft.com/office/drawing/2014/main" id="{F018985A-55BC-EA52-ABDA-0552B085C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5756"/>
            <a:ext cx="181822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8" name="6 - Πίνακας">
            <a:extLst>
              <a:ext uri="{FF2B5EF4-FFF2-40B4-BE49-F238E27FC236}">
                <a16:creationId xmlns:a16="http://schemas.microsoft.com/office/drawing/2014/main" id="{9E14BF1C-6E86-005C-BF20-CF6E8791D773}"/>
              </a:ext>
            </a:extLst>
          </p:cNvPr>
          <p:cNvGraphicFramePr>
            <a:graphicFrameLocks noGrp="1"/>
          </p:cNvGraphicFramePr>
          <p:nvPr/>
        </p:nvGraphicFramePr>
        <p:xfrm>
          <a:off x="852197" y="396340"/>
          <a:ext cx="10419183" cy="6040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7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0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2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63980">
                <a:tc gridSpan="2"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Ελληνικά σύμφωνα</a:t>
                      </a:r>
                      <a:r>
                        <a:rPr lang="en-US" sz="1800" dirty="0"/>
                        <a:t> (</a:t>
                      </a:r>
                      <a:r>
                        <a:rPr lang="el-GR" sz="1800" dirty="0"/>
                        <a:t>ορθογραφία</a:t>
                      </a:r>
                      <a:r>
                        <a:rPr lang="en-US" sz="1800" dirty="0"/>
                        <a:t>)</a:t>
                      </a:r>
                      <a:endParaRPr lang="el-GR" sz="18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l-GR" sz="1800" dirty="0"/>
                        <a:t>Φωνητική μεταγραφή</a:t>
                      </a:r>
                      <a:endParaRPr lang="el-GR" sz="1800" dirty="0">
                        <a:latin typeface="Corbel" pitchFamily="34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Ελληνικά σύμφωνα</a:t>
                      </a:r>
                      <a:r>
                        <a:rPr lang="en-US" sz="1800" dirty="0"/>
                        <a:t> (</a:t>
                      </a:r>
                      <a:r>
                        <a:rPr lang="el-GR" sz="1800" dirty="0"/>
                        <a:t>ορθογραφία</a:t>
                      </a:r>
                      <a:r>
                        <a:rPr lang="en-US" sz="1800" dirty="0"/>
                        <a:t>)</a:t>
                      </a:r>
                      <a:endParaRPr lang="el-GR" sz="18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l-GR" sz="1800" dirty="0"/>
                        <a:t>Φωνητική μεταγραφή</a:t>
                      </a:r>
                      <a:endParaRPr lang="el-GR" sz="1800" dirty="0">
                        <a:latin typeface="Corbel" pitchFamily="34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Ελληνικά σύμφωνα</a:t>
                      </a:r>
                      <a:r>
                        <a:rPr lang="en-US" sz="1800" dirty="0"/>
                        <a:t> (</a:t>
                      </a:r>
                      <a:r>
                        <a:rPr lang="el-GR" sz="1800" dirty="0"/>
                        <a:t>ορθογραφία</a:t>
                      </a:r>
                      <a:r>
                        <a:rPr lang="en-US" sz="1800" dirty="0"/>
                        <a:t>)</a:t>
                      </a:r>
                      <a:endParaRPr lang="el-GR" sz="18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l-GR" sz="1800" dirty="0"/>
                        <a:t>Φωνητική μεταγραφή</a:t>
                      </a:r>
                      <a:endParaRPr lang="el-GR" sz="18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596"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π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(πάλι)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θ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(θήκη)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endParaRPr lang="el-GR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 err="1"/>
                        <a:t>τσ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(τσάντα)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6">
                <a:tc>
                  <a:txBody>
                    <a:bodyPr/>
                    <a:lstStyle/>
                    <a:p>
                      <a:pPr algn="ctr"/>
                      <a:r>
                        <a:rPr lang="el-GR" sz="1900" dirty="0" err="1"/>
                        <a:t>μπ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(μπάλα)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δ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(δίνω)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ð</a:t>
                      </a:r>
                      <a:endParaRPr lang="el-GR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τζ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(τζάμι)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dz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58"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τ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(τώρα)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χ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(χαρά)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l-GR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μ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(μένω)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58"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ντ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(ντύνω)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χ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(χέρι)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</a:t>
                      </a:r>
                      <a:endParaRPr lang="el-GR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ν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(νέος)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58"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κ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(καλό)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γ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(γάτα)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endParaRPr lang="el-GR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ν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(νιάτα)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kern="12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ɲ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κ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(και)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γ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(γέλιο)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ʝ</a:t>
                      </a:r>
                      <a:endParaRPr lang="el-GR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ν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(Ίνκας)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kern="12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596">
                <a:tc>
                  <a:txBody>
                    <a:bodyPr/>
                    <a:lstStyle/>
                    <a:p>
                      <a:pPr algn="ctr"/>
                      <a:r>
                        <a:rPr lang="el-GR" sz="1900" dirty="0" err="1"/>
                        <a:t>γκ</a:t>
                      </a:r>
                      <a:endParaRPr lang="el-GR" sz="1900" dirty="0"/>
                    </a:p>
                    <a:p>
                      <a:pPr algn="ctr"/>
                      <a:r>
                        <a:rPr lang="el-GR" sz="1900" dirty="0" err="1"/>
                        <a:t>γγ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(γκάμα)</a:t>
                      </a:r>
                      <a:endParaRPr lang="en-US" sz="19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(αγγούρι)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σ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(σάλι)</a:t>
                      </a:r>
                    </a:p>
                    <a:p>
                      <a:pPr algn="ctr"/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l-GR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λ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(λίγο)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6596">
                <a:tc>
                  <a:txBody>
                    <a:bodyPr/>
                    <a:lstStyle/>
                    <a:p>
                      <a:pPr algn="ctr"/>
                      <a:r>
                        <a:rPr lang="el-GR" sz="1900" dirty="0" err="1"/>
                        <a:t>γκ</a:t>
                      </a:r>
                      <a:endParaRPr lang="el-GR" sz="1900" dirty="0"/>
                    </a:p>
                    <a:p>
                      <a:pPr algn="ctr"/>
                      <a:r>
                        <a:rPr lang="el-GR" sz="1900" dirty="0" err="1"/>
                        <a:t>γγ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(άγκυρα)</a:t>
                      </a:r>
                      <a:endParaRPr lang="en-US" sz="19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(αγγίζω)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kern="12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ɟ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ζ</a:t>
                      </a:r>
                    </a:p>
                    <a:p>
                      <a:pPr algn="ctr"/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(ζάρι)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l-GR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λ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(λιώνω)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kern="12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ʎ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6596"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φ</a:t>
                      </a:r>
                    </a:p>
                    <a:p>
                      <a:pPr algn="ctr"/>
                      <a:r>
                        <a:rPr lang="el-GR" sz="1900" dirty="0"/>
                        <a:t>υ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(φως)</a:t>
                      </a:r>
                      <a:endParaRPr lang="en-US" sz="19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(ευχή)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β</a:t>
                      </a:r>
                    </a:p>
                    <a:p>
                      <a:pPr algn="ctr"/>
                      <a:r>
                        <a:rPr lang="el-GR" sz="1900" dirty="0"/>
                        <a:t>υ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(βάζο)</a:t>
                      </a:r>
                    </a:p>
                    <a:p>
                      <a:pPr algn="ctr"/>
                      <a:r>
                        <a:rPr lang="el-GR" sz="1900" dirty="0"/>
                        <a:t>(εύγε)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l-GR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ρ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(ρόδι)</a:t>
                      </a:r>
                      <a:endParaRPr lang="el-GR" sz="1900" dirty="0">
                        <a:latin typeface="Corbe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l-GR" sz="19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23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BD145356-BA65-5940-8CED-4B8E52EA00E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8213" y="692150"/>
            <a:ext cx="7848600" cy="19446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  <a:defRPr/>
            </a:pPr>
            <a:br>
              <a:rPr lang="en-US" altLang="el-GR" sz="3200" b="1" dirty="0">
                <a:solidFill>
                  <a:srgbClr val="5800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sz="3200" b="1" dirty="0">
                <a:solidFill>
                  <a:srgbClr val="5800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ΦΩΝΗΤΙΚΟ ΑΛΦΑΒΗΤΟ</a:t>
            </a:r>
            <a:br>
              <a:rPr lang="el-GR" altLang="el-GR" sz="3200" b="1" dirty="0">
                <a:solidFill>
                  <a:srgbClr val="5800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sz="3200" b="1" dirty="0">
                <a:solidFill>
                  <a:srgbClr val="5800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l-GR" sz="3200" b="1" dirty="0">
                <a:solidFill>
                  <a:srgbClr val="5800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IPA</a:t>
            </a:r>
            <a:r>
              <a:rPr lang="el-GR" altLang="el-GR" sz="3200" b="1" dirty="0">
                <a:solidFill>
                  <a:srgbClr val="5800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11281" name="Picture 17" descr="http://2.bp.blogspot.com/-zsFPW9uisvM/TLhrxIFPQ9I/AAAAAAAAAIc/ECkfZhp5ecU/s1600/Badge+for+Blog+Long+vs+Short+vowel+i+Tagxedo.jpg">
            <a:extLst>
              <a:ext uri="{FF2B5EF4-FFF2-40B4-BE49-F238E27FC236}">
                <a16:creationId xmlns:a16="http://schemas.microsoft.com/office/drawing/2014/main" id="{976C07D9-52B0-4E47-92AC-6F261AD34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3884"/>
          <a:stretch>
            <a:fillRect/>
          </a:stretch>
        </p:blipFill>
        <p:spPr bwMode="auto">
          <a:xfrm>
            <a:off x="3431705" y="3140969"/>
            <a:ext cx="5347837" cy="327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49F9022-098F-D74A-944E-7489A779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72" y="692150"/>
            <a:ext cx="2111259" cy="14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83405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8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WordArt 2">
            <a:extLst>
              <a:ext uri="{FF2B5EF4-FFF2-40B4-BE49-F238E27FC236}">
                <a16:creationId xmlns:a16="http://schemas.microsoft.com/office/drawing/2014/main" id="{F428B3F7-CA00-5148-A53F-F10C91EC60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92539" y="1052514"/>
            <a:ext cx="4175125" cy="201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l-GR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E004E"/>
                    </a:gs>
                    <a:gs pos="100000">
                      <a:srgbClr val="9900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Ασκήσεις</a:t>
            </a:r>
          </a:p>
        </p:txBody>
      </p:sp>
      <p:pic>
        <p:nvPicPr>
          <p:cNvPr id="91139" name="Picture 3" descr="comfused">
            <a:extLst>
              <a:ext uri="{FF2B5EF4-FFF2-40B4-BE49-F238E27FC236}">
                <a16:creationId xmlns:a16="http://schemas.microsoft.com/office/drawing/2014/main" id="{1570D512-98BC-A747-B1D7-A97AB4D5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4" y="3213101"/>
            <a:ext cx="1481137" cy="2951163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93368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002641-C044-AC4A-9517-724DBABB8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140" y="390440"/>
            <a:ext cx="8785225" cy="708025"/>
          </a:xfrm>
          <a:prstGeom prst="rect">
            <a:avLst/>
          </a:prstGeom>
          <a:noFill/>
          <a:ln w="25400" cap="rnd">
            <a:solidFill>
              <a:srgbClr val="4E004E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l-GR" sz="2000" b="1" i="1" dirty="0">
                <a:solidFill>
                  <a:srgbClr val="4E004E"/>
                </a:solidFill>
                <a:cs typeface="Times New Roman" pitchFamily="18" charset="0"/>
              </a:rPr>
              <a:t>1</a:t>
            </a:r>
            <a:r>
              <a:rPr lang="en-US" altLang="el-GR" sz="2000" b="1" i="1" dirty="0">
                <a:solidFill>
                  <a:srgbClr val="4E004E"/>
                </a:solidFill>
                <a:cs typeface="Times New Roman" pitchFamily="18" charset="0"/>
              </a:rPr>
              <a:t>. </a:t>
            </a:r>
            <a:r>
              <a:rPr lang="el-GR" altLang="el-GR" sz="2000" i="1" dirty="0">
                <a:solidFill>
                  <a:srgbClr val="4E004E"/>
                </a:solidFill>
                <a:cs typeface="Times New Roman" pitchFamily="18" charset="0"/>
              </a:rPr>
              <a:t>Μεταγράψτε τις ακόλουθες λέξεις, με τη χρήση του Διεθνούς Φωνητικού Αλφαβήτου (IPA)</a:t>
            </a:r>
            <a:endParaRPr lang="en-US" altLang="el-GR" sz="2000" i="1" dirty="0">
              <a:solidFill>
                <a:srgbClr val="4E004E"/>
              </a:solidFill>
              <a:cs typeface="Times New Roman" pitchFamily="18" charset="0"/>
            </a:endParaRPr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D7678EF2-350D-E748-8A2E-782BC3A9F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6949"/>
              </p:ext>
            </p:extLst>
          </p:nvPr>
        </p:nvGraphicFramePr>
        <p:xfrm>
          <a:off x="1958233" y="1677552"/>
          <a:ext cx="3357479" cy="40999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57479">
                  <a:extLst>
                    <a:ext uri="{9D8B030D-6E8A-4147-A177-3AD203B41FA5}">
                      <a16:colId xmlns:a16="http://schemas.microsoft.com/office/drawing/2014/main" val="847765390"/>
                    </a:ext>
                  </a:extLst>
                </a:gridCol>
              </a:tblGrid>
              <a:tr h="455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νιότη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1324407"/>
                  </a:ext>
                </a:extLst>
              </a:tr>
              <a:tr h="455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χίμαιρα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511898"/>
                  </a:ext>
                </a:extLst>
              </a:tr>
              <a:tr h="455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λιώμα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5246702"/>
                  </a:ext>
                </a:extLst>
              </a:tr>
              <a:tr h="455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άγγελος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0497628"/>
                  </a:ext>
                </a:extLst>
              </a:tr>
              <a:tr h="455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χιόνι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0317864"/>
                  </a:ext>
                </a:extLst>
              </a:tr>
              <a:tr h="455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στην κατάψυξη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931756"/>
                  </a:ext>
                </a:extLst>
              </a:tr>
              <a:tr h="455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σουτζουκάκια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0632394"/>
                  </a:ext>
                </a:extLst>
              </a:tr>
              <a:tr h="455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αχινός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5057479"/>
                  </a:ext>
                </a:extLst>
              </a:tr>
              <a:tr h="455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λιοντάρι</a:t>
                      </a:r>
                      <a:endParaRPr lang="el-G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887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954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- Πίνακας">
            <a:extLst>
              <a:ext uri="{FF2B5EF4-FFF2-40B4-BE49-F238E27FC236}">
                <a16:creationId xmlns:a16="http://schemas.microsoft.com/office/drawing/2014/main" id="{9DB68121-1822-594D-8566-48ABF02D1CA4}"/>
              </a:ext>
            </a:extLst>
          </p:cNvPr>
          <p:cNvGraphicFramePr>
            <a:graphicFrameLocks noGrp="1"/>
          </p:cNvGraphicFramePr>
          <p:nvPr/>
        </p:nvGraphicFramePr>
        <p:xfrm>
          <a:off x="1919288" y="917576"/>
          <a:ext cx="1981200" cy="582454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βρίσκει</a:t>
                      </a:r>
                      <a:endParaRPr kumimoji="0" lang="el-GR" altLang="el-G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ειδικός</a:t>
                      </a:r>
                      <a:endParaRPr kumimoji="0" lang="el-GR" altLang="el-G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αλλάζω</a:t>
                      </a:r>
                      <a:endParaRPr kumimoji="0" lang="el-GR" altLang="el-G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λουλούδι</a:t>
                      </a:r>
                      <a:endParaRPr kumimoji="0" lang="el-GR" altLang="el-G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πράξεις</a:t>
                      </a:r>
                      <a:endParaRPr kumimoji="0" lang="el-GR" altLang="el-G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δανεικός</a:t>
                      </a:r>
                      <a:endParaRPr kumimoji="0" lang="el-GR" altLang="el-G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τζιτζίκι</a:t>
                      </a:r>
                      <a:endParaRPr kumimoji="0" lang="el-GR" altLang="el-G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εκφώνημα</a:t>
                      </a:r>
                      <a:endParaRPr kumimoji="0" lang="el-GR" altLang="el-G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οικειότητα</a:t>
                      </a:r>
                      <a:endParaRPr kumimoji="0" lang="el-GR" altLang="el-G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γυαλιά</a:t>
                      </a: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αγκινάρα</a:t>
                      </a:r>
                      <a:endParaRPr kumimoji="0" lang="el-GR" altLang="el-G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αρκετοί</a:t>
                      </a:r>
                      <a:endParaRPr kumimoji="0" lang="el-GR" altLang="el-G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8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μαχαίρι</a:t>
                      </a:r>
                      <a:endParaRPr kumimoji="0" lang="el-GR" altLang="el-G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8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λιακάδα</a:t>
                      </a:r>
                      <a:endParaRPr kumimoji="0" lang="el-GR" altLang="el-G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94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πανιά</a:t>
                      </a:r>
                      <a:endParaRPr kumimoji="0" lang="el-GR" altLang="el-G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83" marR="644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7E59ED92-8851-AA4B-900A-5388A7BD6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44451"/>
            <a:ext cx="8785225" cy="708025"/>
          </a:xfrm>
          <a:prstGeom prst="rect">
            <a:avLst/>
          </a:prstGeom>
          <a:noFill/>
          <a:ln w="25400" cap="rnd">
            <a:solidFill>
              <a:srgbClr val="4E004E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l-GR" sz="2000" b="1" i="1" dirty="0">
                <a:solidFill>
                  <a:srgbClr val="4E004E"/>
                </a:solidFill>
                <a:cs typeface="Times New Roman" pitchFamily="18" charset="0"/>
              </a:rPr>
              <a:t>2</a:t>
            </a:r>
            <a:r>
              <a:rPr lang="en-US" altLang="el-GR" sz="2000" b="1" i="1" dirty="0">
                <a:solidFill>
                  <a:srgbClr val="4E004E"/>
                </a:solidFill>
                <a:cs typeface="Times New Roman" pitchFamily="18" charset="0"/>
              </a:rPr>
              <a:t>. </a:t>
            </a:r>
            <a:r>
              <a:rPr lang="el-GR" altLang="el-GR" sz="2000" i="1" dirty="0">
                <a:solidFill>
                  <a:srgbClr val="4E004E"/>
                </a:solidFill>
                <a:cs typeface="Times New Roman" pitchFamily="18" charset="0"/>
              </a:rPr>
              <a:t>Μεταγράψτε τις ακόλουθες λέξεις, με τη χρήση του Διεθνούς Φωνητικού Αλφαβήτου (IPA)</a:t>
            </a:r>
            <a:endParaRPr lang="en-US" altLang="el-GR" sz="2000" i="1" dirty="0">
              <a:solidFill>
                <a:srgbClr val="4E004E"/>
              </a:solidFill>
              <a:cs typeface="Times New Roman" pitchFamily="18" charset="0"/>
            </a:endParaRPr>
          </a:p>
        </p:txBody>
      </p:sp>
      <p:graphicFrame>
        <p:nvGraphicFramePr>
          <p:cNvPr id="5" name="5 - Πίνακας">
            <a:extLst>
              <a:ext uri="{FF2B5EF4-FFF2-40B4-BE49-F238E27FC236}">
                <a16:creationId xmlns:a16="http://schemas.microsoft.com/office/drawing/2014/main" id="{AB7427EA-7BC0-E645-9197-36A0192C065F}"/>
              </a:ext>
            </a:extLst>
          </p:cNvPr>
          <p:cNvGraphicFramePr>
            <a:graphicFrameLocks noGrp="1"/>
          </p:cNvGraphicFramePr>
          <p:nvPr/>
        </p:nvGraphicFramePr>
        <p:xfrm>
          <a:off x="6167439" y="900114"/>
          <a:ext cx="2016125" cy="5781669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3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όγκος</a:t>
                      </a: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ύψος</a:t>
                      </a: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γουλιά</a:t>
                      </a: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ξυπόλητος</a:t>
                      </a: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έχει</a:t>
                      </a: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καλάθια</a:t>
                      </a: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27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μπαίνουμε</a:t>
                      </a: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3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κουμπιά</a:t>
                      </a: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3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κιάλια</a:t>
                      </a: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3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μάντρα</a:t>
                      </a: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3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αλλιώς</a:t>
                      </a: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3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καμιά</a:t>
                      </a: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93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εγκράτεια</a:t>
                      </a:r>
                      <a:endParaRPr kumimoji="0" lang="el-GR" altLang="el-G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93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κεράσια</a:t>
                      </a: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981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νιαουρίζει</a:t>
                      </a:r>
                    </a:p>
                  </a:txBody>
                  <a:tcPr marL="64448" marR="644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046091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5 - Θέση αριθμού διαφάνειας">
            <a:extLst>
              <a:ext uri="{FF2B5EF4-FFF2-40B4-BE49-F238E27FC236}">
                <a16:creationId xmlns:a16="http://schemas.microsoft.com/office/drawing/2014/main" id="{9CDFEAA6-8AB6-2A48-9AF1-9CFA3A49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5A148-5960-FF4D-BB06-8E1163EBB781}" type="slidenum">
              <a:rPr lang="el-GR" altLang="el-GR" sz="10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l-GR" altLang="el-GR" sz="1000">
              <a:solidFill>
                <a:srgbClr val="000000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4F760C4-ACE0-4E44-B511-5DCAC4B64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260" y="1090380"/>
            <a:ext cx="3417844" cy="1631216"/>
          </a:xfrm>
          <a:prstGeom prst="rect">
            <a:avLst/>
          </a:prstGeom>
          <a:noFill/>
          <a:ln w="25400" cap="rnd">
            <a:solidFill>
              <a:srgbClr val="4E004E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l-GR" sz="2000" b="1" i="1" dirty="0">
                <a:solidFill>
                  <a:srgbClr val="4E004E"/>
                </a:solidFill>
                <a:cs typeface="Times New Roman" pitchFamily="18" charset="0"/>
              </a:rPr>
              <a:t>3</a:t>
            </a:r>
            <a:r>
              <a:rPr lang="en-US" altLang="el-GR" sz="2000" b="1" i="1" dirty="0">
                <a:solidFill>
                  <a:srgbClr val="4E004E"/>
                </a:solidFill>
                <a:cs typeface="Times New Roman" pitchFamily="18" charset="0"/>
              </a:rPr>
              <a:t>. </a:t>
            </a:r>
            <a:r>
              <a:rPr lang="el-GR" altLang="el-GR" sz="2000" i="1" dirty="0">
                <a:solidFill>
                  <a:srgbClr val="4E004E"/>
                </a:solidFill>
                <a:cs typeface="Times New Roman" pitchFamily="18" charset="0"/>
              </a:rPr>
              <a:t>Μεταγράψτε τις ακόλουθες λέξεις, με τη χρήση του Διεθνούς Φωνητικού Αλφαβήτου (IPA)</a:t>
            </a:r>
            <a:endParaRPr lang="en-US" altLang="el-GR" sz="2000" i="1" dirty="0">
              <a:solidFill>
                <a:srgbClr val="4E004E"/>
              </a:solidFill>
              <a:cs typeface="Times New Roman" pitchFamily="18" charset="0"/>
            </a:endParaRPr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8CE23058-D007-4047-BF9E-094161BEB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605358"/>
              </p:ext>
            </p:extLst>
          </p:nvPr>
        </p:nvGraphicFramePr>
        <p:xfrm>
          <a:off x="5204616" y="338658"/>
          <a:ext cx="2440451" cy="59903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0451">
                  <a:extLst>
                    <a:ext uri="{9D8B030D-6E8A-4147-A177-3AD203B41FA5}">
                      <a16:colId xmlns:a16="http://schemas.microsoft.com/office/drawing/2014/main" val="1550009536"/>
                    </a:ext>
                  </a:extLst>
                </a:gridCol>
              </a:tblGrid>
              <a:tr h="524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παιδάκι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395678964"/>
                  </a:ext>
                </a:extLst>
              </a:tr>
              <a:tr h="37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γιατρεύτηκαν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2775321771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ακυρώθηκαν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1902185335"/>
                  </a:ext>
                </a:extLst>
              </a:tr>
              <a:tr h="37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διαβάζω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4220276611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αγχωτικό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3325304593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νιώθει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298318955"/>
                  </a:ext>
                </a:extLst>
              </a:tr>
              <a:tr h="37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κουτιά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851327838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μύδια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3942045320"/>
                  </a:ext>
                </a:extLst>
              </a:tr>
              <a:tr h="37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σχετική 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3987953439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ζημιά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2670277071"/>
                  </a:ext>
                </a:extLst>
              </a:tr>
              <a:tr h="37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διακοσμητής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3165913080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έφτιαξαν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2158818040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άγγιξε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1364387610"/>
                  </a:ext>
                </a:extLst>
              </a:tr>
              <a:tr h="37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ήπιαμε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2802140030"/>
                  </a:ext>
                </a:extLst>
              </a:tr>
              <a:tr h="37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χέρια</a:t>
                      </a: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3565634047"/>
                  </a:ext>
                </a:extLst>
              </a:tr>
              <a:tr h="37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γιατρι</a:t>
                      </a:r>
                      <a:r>
                        <a:rPr lang="en-US" sz="15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ά</a:t>
                      </a:r>
                      <a:endParaRPr lang="el-GR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0" marR="50050" marT="0" marB="0"/>
                </a:tc>
                <a:extLst>
                  <a:ext uri="{0D108BD9-81ED-4DB2-BD59-A6C34878D82A}">
                    <a16:rowId xmlns:a16="http://schemas.microsoft.com/office/drawing/2014/main" val="3492672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464825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5 - Θέση αριθμού διαφάνειας">
            <a:extLst>
              <a:ext uri="{FF2B5EF4-FFF2-40B4-BE49-F238E27FC236}">
                <a16:creationId xmlns:a16="http://schemas.microsoft.com/office/drawing/2014/main" id="{839A800E-5D7E-7C4D-971E-A12D008A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72A684-8E47-474C-B8FF-26C889ECC698}" type="slidenum">
              <a:rPr lang="el-GR" altLang="el-GR" sz="10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l-GR" altLang="el-GR" sz="1000">
              <a:solidFill>
                <a:srgbClr val="00000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1A34AA-DDE2-594D-BEF7-A1071893B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333375"/>
            <a:ext cx="8362950" cy="706438"/>
          </a:xfrm>
          <a:prstGeom prst="rect">
            <a:avLst/>
          </a:prstGeom>
          <a:noFill/>
          <a:ln w="25400" cap="rnd">
            <a:solidFill>
              <a:srgbClr val="4E004E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l-GR" sz="2000" b="1" i="1" dirty="0">
                <a:solidFill>
                  <a:srgbClr val="4E004E"/>
                </a:solidFill>
                <a:cs typeface="Times New Roman" pitchFamily="18" charset="0"/>
              </a:rPr>
              <a:t>3.</a:t>
            </a:r>
            <a:r>
              <a:rPr lang="el-GR" altLang="el-GR" sz="2000" i="1" dirty="0">
                <a:solidFill>
                  <a:srgbClr val="4E004E"/>
                </a:solidFill>
                <a:cs typeface="Times New Roman" pitchFamily="18" charset="0"/>
              </a:rPr>
              <a:t> Μεταγράψτε τις ακόλουθες φράσεις, με τη χρήση του Διεθνούς Φωνητικού Αλφαβήτου (IPA)</a:t>
            </a:r>
            <a:endParaRPr lang="el-GR" altLang="el-GR" sz="2000" dirty="0">
              <a:solidFill>
                <a:srgbClr val="4E004E"/>
              </a:solidFill>
            </a:endParaRPr>
          </a:p>
        </p:txBody>
      </p:sp>
      <p:graphicFrame>
        <p:nvGraphicFramePr>
          <p:cNvPr id="5" name="4 - Πίνακας">
            <a:extLst>
              <a:ext uri="{FF2B5EF4-FFF2-40B4-BE49-F238E27FC236}">
                <a16:creationId xmlns:a16="http://schemas.microsoft.com/office/drawing/2014/main" id="{531AC718-2C0E-494B-9199-1C0995522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03209"/>
              </p:ext>
            </p:extLst>
          </p:nvPr>
        </p:nvGraphicFramePr>
        <p:xfrm>
          <a:off x="2855914" y="1628775"/>
          <a:ext cx="2879725" cy="4859334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67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την ταυτότητα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4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του κόσμου</a:t>
                      </a:r>
                      <a:endParaRPr kumimoji="0" lang="el-GR" altLang="el-G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4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δεν πέτυχαν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4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τον τυχερό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4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τον καημένο</a:t>
                      </a:r>
                      <a:endParaRPr kumimoji="0" lang="el-GR" altLang="el-G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4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την πέτυχε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4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στους νέους</a:t>
                      </a:r>
                      <a:endParaRPr kumimoji="0" lang="el-GR" altLang="el-G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4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την κυρία</a:t>
                      </a:r>
                      <a:endParaRPr kumimoji="0" lang="el-GR" altLang="el-G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4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δεν το θέλει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4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ποιος είναι </a:t>
                      </a: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072196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FAABFE-E9C9-C95C-F857-5E42BE19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7432"/>
            <a:ext cx="10058400" cy="1609344"/>
          </a:xfrm>
        </p:spPr>
        <p:txBody>
          <a:bodyPr/>
          <a:lstStyle/>
          <a:p>
            <a:r>
              <a:rPr lang="el-GR" dirty="0" err="1"/>
              <a:t>ΑΣκησεισ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9524DC-DA7C-D9E5-210D-469A1A687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1253613"/>
            <a:ext cx="11533239" cy="5368413"/>
          </a:xfrm>
        </p:spPr>
        <p:txBody>
          <a:bodyPr>
            <a:normAutofit/>
          </a:bodyPr>
          <a:lstStyle/>
          <a:p>
            <a:r>
              <a:rPr lang="el-GR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Οι ξυλοκόποι, μας έκοψαν τα ψιλά δέντρα</a:t>
            </a:r>
          </a:p>
          <a:p>
            <a:pPr marL="0" indent="0">
              <a:buNone/>
            </a:pPr>
            <a:r>
              <a:rPr lang="el-GR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l-GR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Οι γιαγιάδες βοηθούσαν στο ξεχορτάριασμα των χωραφιών </a:t>
            </a:r>
          </a:p>
          <a:p>
            <a:pPr marL="0" indent="0">
              <a:buNone/>
            </a:pPr>
            <a:endParaRPr lang="el-GR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l-GR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Τα νιάτα και τα γηρατειά, μαζί δεν συνταιριάζουν </a:t>
            </a:r>
          </a:p>
          <a:p>
            <a:pPr marL="0" indent="0">
              <a:buNone/>
            </a:pPr>
            <a:endParaRPr lang="el-GR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l-GR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Το άγχος των παιδιών δε συγκινεί τους μεγάλους </a:t>
            </a:r>
          </a:p>
          <a:p>
            <a:pPr marL="0" indent="0">
              <a:buNone/>
            </a:pPr>
            <a:endParaRPr lang="el-GR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l-GR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Ο Γιώργος μας, έβαψε την καγκελόπορτα του σπιτιού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5596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66F11F11-D08B-F71A-4B32-01AC80386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1" y="404813"/>
            <a:ext cx="7705725" cy="7032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600" dirty="0"/>
              <a:t>Φωνολογία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CA9E06AD-79E7-8E11-8E7E-83908F387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399" y="1436914"/>
            <a:ext cx="10291666" cy="4944838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l-GR" altLang="el-GR" sz="2400" b="1" dirty="0">
                <a:sym typeface="Wingdings" panose="05000000000000000000" pitchFamily="2" charset="2"/>
              </a:rPr>
              <a:t>Φωνολογία</a:t>
            </a:r>
            <a:r>
              <a:rPr lang="el-GR" altLang="el-GR" sz="2400" dirty="0">
                <a:sym typeface="Wingdings" panose="05000000000000000000" pitchFamily="2" charset="2"/>
              </a:rPr>
              <a:t> = επιστημονικός κλάδος της Γλωσσολογίας που ασχολείται με: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altLang="el-GR" sz="2400" dirty="0">
                <a:sym typeface="Wingdings" panose="05000000000000000000" pitchFamily="2" charset="2"/>
              </a:rPr>
              <a:t>τη μελέτη και την ταξινόμηση των φθόγγων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altLang="el-GR" sz="2400" dirty="0">
                <a:sym typeface="Wingdings" panose="05000000000000000000" pitchFamily="2" charset="2"/>
              </a:rPr>
              <a:t>την οργάνωση των φθόγγων στο γλωσσικό σύστημα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altLang="el-GR" sz="2400" dirty="0">
                <a:sym typeface="Wingdings" panose="05000000000000000000" pitchFamily="2" charset="2"/>
              </a:rPr>
              <a:t>τον τρόπο που λειτουργούν οι γλωσσικοί ήχοι στην επικοινωνία</a:t>
            </a:r>
          </a:p>
          <a:p>
            <a:pPr algn="just">
              <a:lnSpc>
                <a:spcPct val="113000"/>
              </a:lnSpc>
              <a:buClr>
                <a:schemeClr val="accent1"/>
              </a:buClr>
            </a:pPr>
            <a:endParaRPr lang="el-GR" altLang="el-GR" sz="2200" dirty="0">
              <a:sym typeface="Wingdings" panose="05000000000000000000" pitchFamily="2" charset="2"/>
            </a:endParaRP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7571ED07-0C3B-208D-B45E-A860CB645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5756"/>
            <a:ext cx="181822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99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>
            <a:extLst>
              <a:ext uri="{FF2B5EF4-FFF2-40B4-BE49-F238E27FC236}">
                <a16:creationId xmlns:a16="http://schemas.microsoft.com/office/drawing/2014/main" id="{605E966E-D391-484C-9D70-56115194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1219200"/>
          </a:xfrm>
        </p:spPr>
        <p:txBody>
          <a:bodyPr/>
          <a:lstStyle/>
          <a:p>
            <a:pPr algn="ctr">
              <a:defRPr/>
            </a:pPr>
            <a:r>
              <a:rPr lang="el-GR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Σχέση Φωνητικής - Φωνολογίας</a:t>
            </a:r>
          </a:p>
        </p:txBody>
      </p:sp>
      <p:sp>
        <p:nvSpPr>
          <p:cNvPr id="13316" name="4 - Ορθογώνιο">
            <a:extLst>
              <a:ext uri="{FF2B5EF4-FFF2-40B4-BE49-F238E27FC236}">
                <a16:creationId xmlns:a16="http://schemas.microsoft.com/office/drawing/2014/main" id="{E1C0DD38-FEB6-FA4B-A162-8BFFEA674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4" y="1700213"/>
            <a:ext cx="372605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19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ΦΩΝΗΤΙΚΗ</a:t>
            </a:r>
          </a:p>
          <a:p>
            <a:pPr algn="ctr" eaLnBrk="1" hangingPunct="1">
              <a:defRPr/>
            </a:pPr>
            <a:endParaRPr lang="el-GR" sz="1900" dirty="0">
              <a:latin typeface="+mj-lt"/>
            </a:endParaRPr>
          </a:p>
          <a:p>
            <a:pPr algn="just" eaLnBrk="1" hangingPunct="1">
              <a:defRPr/>
            </a:pPr>
            <a:r>
              <a:rPr lang="el-GR" sz="2000" dirty="0">
                <a:latin typeface="+mj-lt"/>
              </a:rPr>
              <a:t>Μελετά και αναλύει όλους τους </a:t>
            </a:r>
            <a:r>
              <a:rPr lang="el-GR" sz="2000" b="1" dirty="0">
                <a:latin typeface="+mj-lt"/>
              </a:rPr>
              <a:t>δυνατούς ήχους</a:t>
            </a:r>
            <a:r>
              <a:rPr lang="el-GR" sz="2000" dirty="0">
                <a:latin typeface="+mj-lt"/>
              </a:rPr>
              <a:t> (τα φυσικά χαρακτηριστικά των φθόγγων) που παράγει ο άνθρωπος</a:t>
            </a:r>
            <a:r>
              <a:rPr lang="en-US" sz="2000" dirty="0">
                <a:latin typeface="+mj-lt"/>
              </a:rPr>
              <a:t>, </a:t>
            </a:r>
            <a:r>
              <a:rPr lang="el-GR" sz="2000" dirty="0">
                <a:latin typeface="+mj-lt"/>
              </a:rPr>
              <a:t>ανεξαρτήτως γλώσσας</a:t>
            </a:r>
            <a:endParaRPr lang="en-US" sz="2000" dirty="0">
              <a:latin typeface="+mj-lt"/>
            </a:endParaRPr>
          </a:p>
        </p:txBody>
      </p:sp>
      <p:sp>
        <p:nvSpPr>
          <p:cNvPr id="13317" name="5 - Ορθογώνιο">
            <a:extLst>
              <a:ext uri="{FF2B5EF4-FFF2-40B4-BE49-F238E27FC236}">
                <a16:creationId xmlns:a16="http://schemas.microsoft.com/office/drawing/2014/main" id="{D49890B3-1AD0-9647-B2E9-8BFD2A6BF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84" y="1574506"/>
            <a:ext cx="414337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19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ΦΩΝΟΛΟΓΙΑ</a:t>
            </a:r>
          </a:p>
          <a:p>
            <a:pPr algn="ctr" eaLnBrk="1" hangingPunct="1">
              <a:defRPr/>
            </a:pPr>
            <a:endParaRPr lang="el-GR" sz="1900" dirty="0">
              <a:latin typeface="+mj-lt"/>
            </a:endParaRPr>
          </a:p>
          <a:p>
            <a:pPr algn="just" eaLnBrk="1" hangingPunct="1">
              <a:defRPr/>
            </a:pPr>
            <a:r>
              <a:rPr lang="el-GR" sz="2000" dirty="0">
                <a:latin typeface="+mj-lt"/>
              </a:rPr>
              <a:t>Μελετά και αναλύει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την </a:t>
            </a:r>
            <a:r>
              <a:rPr lang="el-GR" sz="2000" b="1" dirty="0">
                <a:latin typeface="+mj-lt"/>
              </a:rPr>
              <a:t>οργάνωση των συστημάτων</a:t>
            </a:r>
            <a:r>
              <a:rPr lang="el-GR" sz="2000" dirty="0">
                <a:latin typeface="+mj-lt"/>
              </a:rPr>
              <a:t> και λειτουργιών της ομιλίας σε συγκεκριμένη γλώσσα (μελετά τους νόμους που διέπουν τη λειτουργία των φθόγγων)</a:t>
            </a:r>
            <a:endParaRPr lang="en-US" sz="2000" dirty="0">
              <a:latin typeface="+mj-lt"/>
            </a:endParaRPr>
          </a:p>
        </p:txBody>
      </p:sp>
      <p:pic>
        <p:nvPicPr>
          <p:cNvPr id="24582" name="Picture 6" descr="https://lh5.ggpht.com/E5tHP9M58jpLUk-syuR5eAbPKt9AydtJDY0hq9Ijbgcl5OGeg-UdLxb9iCchWYBkww=w300">
            <a:extLst>
              <a:ext uri="{FF2B5EF4-FFF2-40B4-BE49-F238E27FC236}">
                <a16:creationId xmlns:a16="http://schemas.microsoft.com/office/drawing/2014/main" id="{F21AC81B-C6EA-6A4E-BE8C-F8C25E5A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5632" y="4077072"/>
            <a:ext cx="2372496" cy="237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4" name="Slide Number Placeholder 5">
            <a:extLst>
              <a:ext uri="{FF2B5EF4-FFF2-40B4-BE49-F238E27FC236}">
                <a16:creationId xmlns:a16="http://schemas.microsoft.com/office/drawing/2014/main" id="{5C191CB0-4A61-594D-B727-3891A699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C02C49-A82E-6749-9E8D-B2448EDDCED1}" type="slidenum">
              <a:rPr lang="el-GR" altLang="el-GR" sz="10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l-GR" altLang="el-GR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6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66F11F11-D08B-F71A-4B32-01AC80386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3137" y="464435"/>
            <a:ext cx="7705725" cy="7032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600" dirty="0"/>
              <a:t>Φωνολογία - Φωνητική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CA9E06AD-79E7-8E11-8E7E-83908F387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0383" y="1175657"/>
            <a:ext cx="10123713" cy="5401054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l-GR" altLang="el-GR" sz="2400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l-GR" altLang="el-GR" sz="2400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l-GR" altLang="el-GR" sz="2400" dirty="0">
                <a:sym typeface="Wingdings" panose="05000000000000000000" pitchFamily="2" charset="2"/>
              </a:rPr>
              <a:t>Η </a:t>
            </a:r>
            <a:r>
              <a:rPr lang="el-GR" altLang="el-GR" sz="2400" b="1" dirty="0">
                <a:sym typeface="Wingdings" panose="05000000000000000000" pitchFamily="2" charset="2"/>
              </a:rPr>
              <a:t>Φωνολογία</a:t>
            </a:r>
            <a:r>
              <a:rPr lang="el-GR" altLang="el-GR" sz="2400" dirty="0">
                <a:sym typeface="Wingdings" panose="05000000000000000000" pitchFamily="2" charset="2"/>
              </a:rPr>
              <a:t>, δηλαδή, δεν έχει ως αντικείμενο το τι ήχους παράγει και προσλαμβάνει ο άνθρωπος, αλλά το </a:t>
            </a:r>
            <a:r>
              <a:rPr lang="el-GR" altLang="el-GR" sz="2400" u="sng" dirty="0">
                <a:sym typeface="Wingdings" panose="05000000000000000000" pitchFamily="2" charset="2"/>
              </a:rPr>
              <a:t>ποιοι ήχοι έχουν διακριτική-διαφοροποιητική λειτουργία</a:t>
            </a:r>
            <a:r>
              <a:rPr lang="el-GR" altLang="el-GR" sz="2400" dirty="0">
                <a:sym typeface="Wingdings" panose="05000000000000000000" pitchFamily="2" charset="2"/>
              </a:rPr>
              <a:t> για το νόημα του φωνητικού σήματος</a:t>
            </a:r>
          </a:p>
          <a:p>
            <a:pPr algn="just">
              <a:lnSpc>
                <a:spcPct val="113000"/>
              </a:lnSpc>
              <a:buClr>
                <a:schemeClr val="accent1"/>
              </a:buClr>
            </a:pPr>
            <a:endParaRPr lang="el-GR" altLang="el-GR" sz="2200" dirty="0">
              <a:sym typeface="Wingdings" panose="05000000000000000000" pitchFamily="2" charset="2"/>
            </a:endParaRP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7571ED07-0C3B-208D-B45E-A860CB645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5756"/>
            <a:ext cx="181822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68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8F2487-4AEB-E413-B462-A06D7DD1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</a:t>
            </a:r>
            <a:r>
              <a:rPr lang="el-GR" dirty="0" err="1"/>
              <a:t>ΕιΝΑΙ</a:t>
            </a:r>
            <a:r>
              <a:rPr lang="el-GR" dirty="0"/>
              <a:t> Η ΦΩΝΟΛΟΓΙΑ;	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10E07E-6B20-9DF8-0D6B-D26924D7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dirty="0"/>
              <a:t>Ο κλάδος της γραμματικής που ασχολείται με τους φθόγγους (ήχους) οι οποίοι χρησιμοποιούνται συστηματικά στις φυσικές γλώσσες για την κοινοποίηση των σημασιών.</a:t>
            </a:r>
          </a:p>
          <a:p>
            <a:r>
              <a:rPr lang="el-GR" sz="2800" dirty="0"/>
              <a:t>Το σύστημα των φθόγγων μιας γλώσσας.</a:t>
            </a:r>
          </a:p>
          <a:p>
            <a:pPr algn="just"/>
            <a:r>
              <a:rPr lang="el-GR" sz="2800" dirty="0"/>
              <a:t>Αντικείμενο της φωνολογίας είναι τα </a:t>
            </a:r>
            <a:r>
              <a:rPr lang="el-GR" sz="2800" b="1" dirty="0"/>
              <a:t>φωνήματα</a:t>
            </a:r>
            <a:r>
              <a:rPr lang="el-GR" sz="2800" dirty="0"/>
              <a:t>: τεμάχια με διαφοροποιητική σημασία στα πλαίσια ενός συγκεκριμένου φωνολογικού συστήματος, αυτά που έχουν τη δυνατότητα να διακρίνουν σημασίες.</a:t>
            </a:r>
          </a:p>
          <a:p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60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917" y="375302"/>
            <a:ext cx="5864087" cy="966481"/>
          </a:xfrm>
        </p:spPr>
        <p:txBody>
          <a:bodyPr>
            <a:normAutofit fontScale="90000"/>
          </a:bodyPr>
          <a:lstStyle/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ΑΝΑΠΑΡΑΣΤΑΣΗ ΦΘΟΓΓΩΝ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162878"/>
            <a:ext cx="11082130" cy="553609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ts val="1800"/>
              </a:lnSpc>
              <a:spcAft>
                <a:spcPts val="1000"/>
              </a:spcAft>
              <a:buNone/>
            </a:pPr>
            <a:endParaRPr lang="el-G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el-G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να δείξουμε ότι το αλφάβητο με το οποίο γράφουμε τους φθόγγους είναι το Διεθνές Φωνητικό Αλφάβητο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όχι κάποιο άλλο, αυτά που γράφουμε </a:t>
            </a:r>
            <a:r>
              <a:rPr lang="el-G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βάζουμε μέσα σε αγκύλες</a:t>
            </a:r>
            <a:r>
              <a:rPr lang="el-G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el-G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el-G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π.χ. [θ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l-G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είναι η γραφή με το διεθνές φωνητικό αλφάβητο της λέξης </a:t>
            </a:r>
            <a:r>
              <a:rPr lang="el-GR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θυμός</a:t>
            </a:r>
            <a:r>
              <a:rPr lang="el-G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marL="0" lv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el-G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λέξη </a:t>
            </a:r>
            <a:r>
              <a:rPr lang="el-GR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χυμός</a:t>
            </a:r>
            <a:r>
              <a:rPr lang="el-G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γράφεται ως [ç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l-G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el-GR" sz="2800" dirty="0">
                <a:effectLst/>
              </a:rPr>
              <a:t> </a:t>
            </a:r>
            <a:endParaRPr lang="el-GR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47A880-C66B-864D-8E4A-5A3175230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766" y="139310"/>
            <a:ext cx="2111259" cy="14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529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484632"/>
            <a:ext cx="10372874" cy="133422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ΙΔΙΑΙΤΕΡΑ ΧΑΡΑΚΤΗΡΙΣΤΙΚΑ της –</a:t>
            </a:r>
            <a:r>
              <a:rPr lang="el-GR" dirty="0" err="1"/>
              <a:t>ΚαΘΕ</a:t>
            </a:r>
            <a:r>
              <a:rPr lang="el-GR" dirty="0"/>
              <a:t>- ΓΛΩΣΣΑΣ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898373"/>
            <a:ext cx="11309131" cy="4702123"/>
          </a:xfrm>
        </p:spPr>
        <p:txBody>
          <a:bodyPr>
            <a:normAutofit/>
          </a:bodyPr>
          <a:lstStyle/>
          <a:p>
            <a:pPr algn="just"/>
            <a:r>
              <a:rPr lang="el-GR" sz="3200" dirty="0"/>
              <a:t>ΟΙΚΟΝΟΜΙΑ: Λίγες μονάδες κάθε γλωσσικού επιπέδου, δημιουργούν πολύ περισσότερες μονάδες του επόμενου γλωσσικού επιπέδου.</a:t>
            </a:r>
          </a:p>
          <a:p>
            <a:pPr algn="just"/>
            <a:r>
              <a:rPr lang="el-GR" sz="3200" dirty="0"/>
              <a:t>Έτσι,  μερικές δεκάδες ήχοι, ΕΠΕΙΔΗ μπορούν να συνδυαστούν όλοι με όλους, δημιουργούν δεκάδες χιλιάδες μορφήματα:</a:t>
            </a:r>
          </a:p>
          <a:p>
            <a:pPr algn="just"/>
            <a:r>
              <a:rPr lang="el-GR" sz="3200" dirty="0"/>
              <a:t>π.χ. οι ήχοι </a:t>
            </a:r>
            <a:r>
              <a:rPr lang="en-US" sz="3200" dirty="0"/>
              <a:t>[a], [o], [m] &amp; [k]</a:t>
            </a:r>
            <a:r>
              <a:rPr lang="el-GR" sz="3200" dirty="0"/>
              <a:t>, συνδυάζονται με διαφορετικούς τρόπους, κι έχουμε τις λέξεις:</a:t>
            </a:r>
          </a:p>
          <a:p>
            <a:pPr algn="just"/>
            <a:r>
              <a:rPr lang="el-GR" sz="3200" dirty="0"/>
              <a:t>[</a:t>
            </a:r>
            <a:r>
              <a:rPr lang="en-US" sz="3200" dirty="0"/>
              <a:t>mako], [</a:t>
            </a:r>
            <a:r>
              <a:rPr lang="en-US" sz="3200" dirty="0" err="1"/>
              <a:t>koma</a:t>
            </a:r>
            <a:r>
              <a:rPr lang="en-US" sz="3200" dirty="0"/>
              <a:t>], [</a:t>
            </a:r>
            <a:r>
              <a:rPr lang="en-US" sz="3200" dirty="0" err="1"/>
              <a:t>moka</a:t>
            </a:r>
            <a:r>
              <a:rPr lang="en-US" sz="3200" dirty="0"/>
              <a:t>], [</a:t>
            </a:r>
            <a:r>
              <a:rPr lang="en-US" sz="3200" dirty="0" err="1"/>
              <a:t>kamo</a:t>
            </a:r>
            <a:r>
              <a:rPr lang="en-US" sz="3200" dirty="0"/>
              <a:t>], [amok] 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632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ΗΧΟΙ ΕΝΩΝΟΝΤΑΙ ΚΑΙ ΣΧΗΜΑΤΙΖΟΥΝ ΛΕΞΕΙΣ:</a:t>
            </a:r>
          </a:p>
        </p:txBody>
      </p:sp>
    </p:spTree>
    <p:extLst>
      <p:ext uri="{BB962C8B-B14F-4D97-AF65-F5344CB8AC3E}">
        <p14:creationId xmlns:p14="http://schemas.microsoft.com/office/powerpoint/2010/main" val="165316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pPr algn="just"/>
            <a:r>
              <a:rPr lang="el-GR" sz="3200" dirty="0"/>
              <a:t>ΗΧΟΙ ΕΝΩΝΟΝΤΑΙ ΚΑΙ ΣΧΗΜΑΤΙΖΟΥΝ ΛΕΞΕΙΣ:</a:t>
            </a:r>
          </a:p>
          <a:p>
            <a:pPr algn="just"/>
            <a:r>
              <a:rPr lang="el-GR" sz="3200" dirty="0"/>
              <a:t>Μονάδες ΧΩΡΙΣ σημασία, ενώνονται και δημιουργούν μονάδες με σημασία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068927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pPr algn="just"/>
            <a:r>
              <a:rPr lang="el-GR" sz="3200" dirty="0"/>
              <a:t>ΗΧΟΙ ΕΝΩΝΟΝΤΑΙ ΚΑΙ ΣΧΗΜΑΤΙΖΟΥΝ ΛΕΞΕΙΣ:</a:t>
            </a:r>
          </a:p>
          <a:p>
            <a:pPr algn="just"/>
            <a:r>
              <a:rPr lang="el-GR" sz="3200" dirty="0"/>
              <a:t>Μονάδες ΧΩΡΙΣ σημασία, ενώνονται και δημιουργούν μονάδες με σημασία</a:t>
            </a:r>
          </a:p>
          <a:p>
            <a:pPr algn="just"/>
            <a:endParaRPr lang="el-GR" sz="3200" dirty="0"/>
          </a:p>
          <a:p>
            <a:pPr marL="0" indent="0" algn="just">
              <a:buNone/>
            </a:pPr>
            <a:r>
              <a:rPr lang="el-GR" sz="3200" dirty="0"/>
              <a:t>ΛΙΓΕΣ μονάδες χωρίς σημασία, ενώνονται και δημιουργούν ΠΑΡΑ – ΠΑΡΑ ΠΟΛΛΕΣ μονάδες με σημασία (αρχή της Οικονομίας)</a:t>
            </a:r>
          </a:p>
          <a:p>
            <a:pPr marL="0" indent="0">
              <a:buNone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111204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pPr algn="just"/>
            <a:r>
              <a:rPr lang="el-GR" sz="3200" dirty="0"/>
              <a:t>ΗΧΟΙ ΕΝΩΝΟΝΤΑΙ ΚΑΙ ΣΧΗΜΑΤΙΖΟΥΝ ΛΕΞΕΙΣ:</a:t>
            </a:r>
          </a:p>
          <a:p>
            <a:pPr algn="just"/>
            <a:r>
              <a:rPr lang="el-GR" sz="3200" dirty="0"/>
              <a:t>Μονάδες ΧΩΡΙΣ σημασία, ενώνονται και δημιουργούν μονάδες με σημασία</a:t>
            </a:r>
          </a:p>
          <a:p>
            <a:pPr algn="just"/>
            <a:endParaRPr lang="el-GR" sz="3200" dirty="0"/>
          </a:p>
          <a:p>
            <a:pPr marL="0" indent="0" algn="just">
              <a:buNone/>
            </a:pPr>
            <a:r>
              <a:rPr lang="el-GR" sz="3200" dirty="0"/>
              <a:t>ΛΙΓΕΣ μονάδες χωρίς σημασία, ενώνονται και δημιουργούν ΠΑΡΑ – ΠΑΡΑ ΠΟΛΛΕΣ μονάδες με σημασία (αρχή της Οικονομίας)</a:t>
            </a:r>
          </a:p>
          <a:p>
            <a:pPr marL="0" indent="0" algn="just">
              <a:buNone/>
            </a:pPr>
            <a:endParaRPr lang="el-GR" sz="3200" dirty="0"/>
          </a:p>
          <a:p>
            <a:pPr marL="0" indent="0" algn="just">
              <a:buNone/>
            </a:pPr>
            <a:r>
              <a:rPr lang="el-GR" sz="3200" b="1" dirty="0"/>
              <a:t>Προϋπόθεση: </a:t>
            </a:r>
            <a:r>
              <a:rPr lang="el-GR" sz="3200" dirty="0"/>
              <a:t>ΟΛΕΣ οι μονάδες/ήχοι να μπορούν να συνδυαστούν με ΟΛΕΣ τις υπόλοιπες μονάδες/ήχους</a:t>
            </a:r>
          </a:p>
        </p:txBody>
      </p:sp>
    </p:spTree>
    <p:extLst>
      <p:ext uri="{BB962C8B-B14F-4D97-AF65-F5344CB8AC3E}">
        <p14:creationId xmlns:p14="http://schemas.microsoft.com/office/powerpoint/2010/main" val="3829703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ΠΡΩΤΗ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ΟΛΟΙ οι ήχοι που παράγει ένας φυσικός ομιλητής, ενώνονται με όλους τους υπόλοιπους ήχους, ως εφαρμογή της αρχής της Οικονομίας</a:t>
            </a:r>
          </a:p>
        </p:txBody>
      </p:sp>
    </p:spTree>
    <p:extLst>
      <p:ext uri="{BB962C8B-B14F-4D97-AF65-F5344CB8AC3E}">
        <p14:creationId xmlns:p14="http://schemas.microsoft.com/office/powerpoint/2010/main" val="755434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ΠΡΩΤΗ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ΟΛΟΙ οι ήχοι που παράγει ένας φυσικός ομιλητής, ενώνονται με όλους τους υπόλοιπους ήχους, ως εφαρμογή της αρχής της Οικονομίας</a:t>
            </a:r>
          </a:p>
          <a:p>
            <a:endParaRPr lang="el-GR" sz="3200" dirty="0"/>
          </a:p>
          <a:p>
            <a:r>
              <a:rPr lang="el-GR" sz="3200" dirty="0"/>
              <a:t>ΌΧΙ ΑΚΡΙΒΩΣ!!!! : π.χ. [</a:t>
            </a:r>
            <a:r>
              <a:rPr lang="en-US" sz="3200" dirty="0" err="1"/>
              <a:t>okam</a:t>
            </a:r>
            <a:r>
              <a:rPr lang="en-US" sz="3200" dirty="0"/>
              <a:t>], [</a:t>
            </a:r>
            <a:r>
              <a:rPr lang="en-US" sz="3200" dirty="0" err="1"/>
              <a:t>omak</a:t>
            </a:r>
            <a:r>
              <a:rPr lang="en-US" sz="3200" dirty="0"/>
              <a:t>], [</a:t>
            </a:r>
            <a:r>
              <a:rPr lang="en-US" sz="3200" dirty="0" err="1"/>
              <a:t>oamk</a:t>
            </a:r>
            <a:r>
              <a:rPr lang="en-US" sz="3200" dirty="0"/>
              <a:t>], [</a:t>
            </a:r>
            <a:r>
              <a:rPr lang="en-US" sz="3200" dirty="0" err="1"/>
              <a:t>aokm</a:t>
            </a:r>
            <a:r>
              <a:rPr lang="en-US" sz="3200" dirty="0"/>
              <a:t>], [</a:t>
            </a:r>
            <a:r>
              <a:rPr lang="en-US" sz="3200" dirty="0" err="1"/>
              <a:t>kmao</a:t>
            </a:r>
            <a:r>
              <a:rPr lang="en-US" sz="3200" dirty="0"/>
              <a:t>], [</a:t>
            </a:r>
            <a:r>
              <a:rPr lang="en-US" sz="3200" dirty="0" err="1"/>
              <a:t>mkoa</a:t>
            </a:r>
            <a:r>
              <a:rPr lang="en-US" sz="3200" dirty="0"/>
              <a:t>], [</a:t>
            </a:r>
            <a:r>
              <a:rPr lang="en-US" sz="3200" dirty="0" err="1"/>
              <a:t>kmoa</a:t>
            </a:r>
            <a:r>
              <a:rPr lang="en-US" sz="3200" dirty="0"/>
              <a:t>], [</a:t>
            </a:r>
            <a:r>
              <a:rPr lang="en-US" sz="3200" dirty="0" err="1"/>
              <a:t>akmo</a:t>
            </a:r>
            <a:r>
              <a:rPr lang="en-US" sz="3200" dirty="0"/>
              <a:t>]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633503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ΔΕΥΤΕΡΗ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Οι μονάδες του Φωνολογικού επιπέδου χαρακτηρίζονται από: α) τη διαφορετική μορφή τους, και β) από την ικανότητά τους να ενώνονται με άλλες φωνολογικές μονάδες και να δημιουργούν λέξεις</a:t>
            </a:r>
          </a:p>
        </p:txBody>
      </p:sp>
    </p:spTree>
    <p:extLst>
      <p:ext uri="{BB962C8B-B14F-4D97-AF65-F5344CB8AC3E}">
        <p14:creationId xmlns:p14="http://schemas.microsoft.com/office/powerpoint/2010/main" val="551688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ΔΕΥΤΕΡΗ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Οι μονάδες του Φωνολογικού επιπέδου χαρακτηρίζονται από: α) τη διαφορετική μορφή τους, και β) από την ικανότητά τους να ενώνονται με άλλες φωνολογικές μονάδες και να δημιουργούν λέξεις</a:t>
            </a:r>
          </a:p>
          <a:p>
            <a:endParaRPr lang="el-GR" sz="3200" dirty="0"/>
          </a:p>
          <a:p>
            <a:r>
              <a:rPr lang="el-GR" sz="3200" dirty="0"/>
              <a:t>Όμως!!! Ήχοι με διαφορετική μορφή (π.χ. [</a:t>
            </a:r>
            <a:r>
              <a:rPr lang="en-US" sz="3200" dirty="0"/>
              <a:t>n] &amp; [</a:t>
            </a:r>
            <a:r>
              <a:rPr lang="el-GR" sz="3200" dirty="0" err="1"/>
              <a:t>ɲ</a:t>
            </a:r>
            <a:r>
              <a:rPr lang="el-GR" sz="3200" dirty="0"/>
              <a:t>] μπορεί να μη δημιουργούν διαφορετικές λέξεις, π.χ.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n</a:t>
            </a:r>
            <a:r>
              <a:rPr lang="en-US" sz="3200" dirty="0" err="1"/>
              <a:t>ikos</a:t>
            </a:r>
            <a:r>
              <a:rPr lang="en-US" sz="3200" dirty="0"/>
              <a:t>] = [</a:t>
            </a:r>
            <a:r>
              <a:rPr lang="el-GR" sz="2800" dirty="0"/>
              <a:t>ˈ</a:t>
            </a:r>
            <a:r>
              <a:rPr lang="el-GR" sz="3200" dirty="0" err="1">
                <a:solidFill>
                  <a:srgbClr val="FF0000"/>
                </a:solidFill>
              </a:rPr>
              <a:t>ɲ</a:t>
            </a:r>
            <a:r>
              <a:rPr lang="en-US" sz="3200" dirty="0" err="1"/>
              <a:t>ikos</a:t>
            </a:r>
            <a:r>
              <a:rPr lang="en-US" sz="3200" dirty="0"/>
              <a:t>]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132000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ΔΕΥΤΕΡΗ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Όμως!!! Ήχοι με διαφορετική μορφή (π.χ. [</a:t>
            </a:r>
            <a:r>
              <a:rPr lang="en-US" sz="3200" dirty="0"/>
              <a:t>n] &amp; [</a:t>
            </a:r>
            <a:r>
              <a:rPr lang="el-GR" sz="3200" dirty="0" err="1"/>
              <a:t>ɲ</a:t>
            </a:r>
            <a:r>
              <a:rPr lang="el-GR" sz="3200" dirty="0"/>
              <a:t>] μπορεί να μη δημιουργούν διαφορετικές λέξεις, π.χ.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n</a:t>
            </a:r>
            <a:r>
              <a:rPr lang="en-US" sz="3200" dirty="0" err="1"/>
              <a:t>ikos</a:t>
            </a:r>
            <a:r>
              <a:rPr lang="en-US" sz="3200" dirty="0"/>
              <a:t>] = [</a:t>
            </a:r>
            <a:r>
              <a:rPr lang="el-GR" sz="2800" dirty="0"/>
              <a:t>ˈ</a:t>
            </a:r>
            <a:r>
              <a:rPr lang="el-GR" sz="3200" dirty="0" err="1">
                <a:solidFill>
                  <a:srgbClr val="FF0000"/>
                </a:solidFill>
              </a:rPr>
              <a:t>ɲ</a:t>
            </a:r>
            <a:r>
              <a:rPr lang="en-US" sz="3200" dirty="0" err="1"/>
              <a:t>ikos</a:t>
            </a:r>
            <a:r>
              <a:rPr lang="en-US" sz="3200" dirty="0"/>
              <a:t>]</a:t>
            </a:r>
          </a:p>
          <a:p>
            <a:endParaRPr lang="el-GR" sz="3200" dirty="0"/>
          </a:p>
          <a:p>
            <a:r>
              <a:rPr lang="el-GR" sz="3200" dirty="0"/>
              <a:t>ΑΠΟΤΕΛΕΣΜΑ: Η λειτουργία ΠΙΟ σημαντικό κριτήριο από τη μορφή!!!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97614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C7AC963B-435A-2140-BD1F-01BFD110E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1" y="0"/>
            <a:ext cx="8785225" cy="125253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Φωνητική Μεταγραφή</a:t>
            </a:r>
          </a:p>
        </p:txBody>
      </p:sp>
      <p:sp>
        <p:nvSpPr>
          <p:cNvPr id="24579" name="2 - Υπότιτλος">
            <a:extLst>
              <a:ext uri="{FF2B5EF4-FFF2-40B4-BE49-F238E27FC236}">
                <a16:creationId xmlns:a16="http://schemas.microsoft.com/office/drawing/2014/main" id="{1D09EBB9-DF0B-F34D-80D1-907C2335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004" y="972273"/>
            <a:ext cx="8353425" cy="5688957"/>
          </a:xfrm>
        </p:spPr>
        <p:txBody>
          <a:bodyPr>
            <a:normAutofit/>
          </a:bodyPr>
          <a:lstStyle/>
          <a:p>
            <a:pPr marL="631825" indent="-5143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l-GR" altLang="el-GR" sz="1900" b="1" i="1" dirty="0">
                <a:solidFill>
                  <a:srgbClr val="AD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Χρήσιμες συμβουλές:</a:t>
            </a:r>
          </a:p>
          <a:p>
            <a:pPr marL="117475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740000"/>
              </a:buClr>
              <a:buSzPct val="100000"/>
              <a:buNone/>
              <a:defRPr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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Τα φωνητικά σύμβολα πρέπει να γράφονται με το </a:t>
            </a:r>
            <a:r>
              <a:rPr lang="el-GR" altLang="el-GR" sz="1900" b="1" u="sng" dirty="0">
                <a:latin typeface="Calibri" panose="020F0502020204030204" pitchFamily="34" charset="0"/>
                <a:cs typeface="Calibri" panose="020F0502020204030204" pitchFamily="34" charset="0"/>
              </a:rPr>
              <a:t>ακριβές τους σχήμα</a:t>
            </a:r>
            <a:endParaRPr lang="el-GR" altLang="el-G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740000"/>
              </a:buClr>
              <a:buSzPct val="100000"/>
              <a:buNone/>
              <a:defRPr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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Δεν πρέπει να ξεχνάμε ότι </a:t>
            </a:r>
            <a:r>
              <a:rPr lang="el-GR" altLang="el-GR" sz="1900" i="1" u="sng" dirty="0">
                <a:latin typeface="Calibri" panose="020F0502020204030204" pitchFamily="34" charset="0"/>
                <a:cs typeface="Calibri" panose="020F0502020204030204" pitchFamily="34" charset="0"/>
              </a:rPr>
              <a:t>η φωνητική μεταγραφή είναι ανεξάρτητη από την ορθογραφική</a:t>
            </a:r>
            <a:r>
              <a:rPr lang="el-GR" altLang="el-GR" sz="1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l-GR" altLang="el-GR" sz="1900" i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δ</a:t>
            </a: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εν πρέπει να συγχέονται τα φωνητικά σύμβολα με τα ορθογραφικά σύμβολα </a:t>
            </a:r>
          </a:p>
          <a:p>
            <a:pPr marL="460375" indent="-3429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740000"/>
              </a:buClr>
              <a:buSzPct val="100000"/>
              <a:buFont typeface="Wingdings" pitchFamily="2" charset="2"/>
              <a:buChar char="F"/>
              <a:defRPr/>
            </a:pPr>
            <a:r>
              <a:rPr lang="el-GR" altLang="el-GR" sz="1900" u="sng" dirty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μικρά και κεφαλαία σύμβολα</a:t>
            </a: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l-G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3225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740000"/>
              </a:buClr>
              <a:buSzPct val="100000"/>
              <a:buFont typeface="Wingdings" pitchFamily="2" charset="2"/>
              <a:buChar char="F"/>
              <a:defRPr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altLang="el-GR" sz="1900" b="1" dirty="0">
                <a:latin typeface="Calibri" panose="020F0502020204030204" pitchFamily="34" charset="0"/>
                <a:cs typeface="Calibri" panose="020F0502020204030204" pitchFamily="34" charset="0"/>
              </a:rPr>
              <a:t>τόνος</a:t>
            </a: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συμβολίζεται όπως ο ορθογραφικός </a:t>
            </a:r>
            <a:r>
              <a:rPr lang="el-GR" altLang="el-GR" sz="1900" b="1" dirty="0">
                <a:latin typeface="Calibri" panose="020F0502020204030204" pitchFamily="34" charset="0"/>
                <a:cs typeface="Calibri" panose="020F0502020204030204" pitchFamily="34" charset="0"/>
              </a:rPr>
              <a:t>(′)</a:t>
            </a: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αλλά τοποθετείται </a:t>
            </a:r>
            <a:r>
              <a:rPr lang="el-GR" altLang="el-GR" sz="1900" u="sng" dirty="0">
                <a:latin typeface="Calibri" panose="020F0502020204030204" pitchFamily="34" charset="0"/>
                <a:cs typeface="Calibri" panose="020F0502020204030204" pitchFamily="34" charset="0"/>
              </a:rPr>
              <a:t>πριν τη συλλαβή</a:t>
            </a: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στην οποία κατανέμεται (π.χ. </a:t>
            </a:r>
            <a:r>
              <a:rPr lang="el-GR" altLang="el-GR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ka′nonas</a:t>
            </a: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l-G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740000"/>
              </a:buClr>
              <a:buSzPct val="100000"/>
              <a:buNone/>
              <a:defRPr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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αλλά </a:t>
            </a:r>
            <a:r>
              <a:rPr lang="el-G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δεν χρειάζονται τόνοι στις μονοσύλλαβες λέξεις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  <a:endParaRPr lang="el-GR" altLang="el-G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740000"/>
              </a:buClr>
              <a:buSzPct val="100000"/>
              <a:buNone/>
              <a:defRPr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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Στη φωνητική μεταγραφή </a:t>
            </a:r>
            <a:r>
              <a:rPr lang="el-GR" altLang="el-GR" sz="1900" u="sng" dirty="0">
                <a:latin typeface="Calibri" panose="020F0502020204030204" pitchFamily="34" charset="0"/>
                <a:cs typeface="Calibri" panose="020F0502020204030204" pitchFamily="34" charset="0"/>
              </a:rPr>
              <a:t>δεν χρησιμοποιούνται ορθογραφικά σημεία στίξης</a:t>
            </a: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(τελεία, κόμμα, θαυμαστικό κλπ.)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C82EE9-E04E-1142-9E0C-8A2CC7C9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599" y="340262"/>
            <a:ext cx="2111259" cy="14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025865"/>
      </p:ext>
    </p:extLst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3200" dirty="0"/>
          </a:p>
          <a:p>
            <a:r>
              <a:rPr lang="el-GR" sz="3200" dirty="0"/>
              <a:t>Για τον ορισμό των φωνολογικών μονάδων, βασιζόμαστε στη τη λειτουργία τους.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346165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3200" dirty="0"/>
          </a:p>
          <a:p>
            <a:pPr algn="just"/>
            <a:r>
              <a:rPr lang="el-GR" sz="3200" dirty="0"/>
              <a:t>Για τον ορισμό των φωνολογικών μονάδων, βασιζόμαστε στη </a:t>
            </a:r>
            <a:r>
              <a:rPr lang="el-GR" sz="3200" b="1" dirty="0"/>
              <a:t>λειτουργία</a:t>
            </a:r>
            <a:r>
              <a:rPr lang="el-GR" sz="3200" dirty="0"/>
              <a:t> τους.</a:t>
            </a:r>
          </a:p>
          <a:p>
            <a:pPr algn="just"/>
            <a:endParaRPr lang="el-GR" sz="3200" dirty="0"/>
          </a:p>
          <a:p>
            <a:pPr algn="just"/>
            <a:r>
              <a:rPr lang="el-GR" sz="3200" dirty="0"/>
              <a:t>Η </a:t>
            </a:r>
            <a:r>
              <a:rPr lang="el-GR" sz="3200" b="1" dirty="0"/>
              <a:t>λειτουργία</a:t>
            </a:r>
            <a:r>
              <a:rPr lang="el-GR" sz="3200" dirty="0"/>
              <a:t> που ορίζει τις φωνολογικές μονάδες, είναι η δημιουργία διαφορετικών </a:t>
            </a:r>
            <a:r>
              <a:rPr lang="el-GR" sz="3200" b="1" dirty="0"/>
              <a:t>μορφολογικών</a:t>
            </a:r>
            <a:r>
              <a:rPr lang="el-GR" sz="3200" dirty="0"/>
              <a:t> μονάδων.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445109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653" y="38223"/>
            <a:ext cx="10058400" cy="1609344"/>
          </a:xfrm>
        </p:spPr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</a:t>
            </a:r>
            <a:r>
              <a:rPr lang="el-GR" sz="4400" dirty="0" err="1"/>
              <a:t>φωνολογικων</a:t>
            </a:r>
            <a:r>
              <a:rPr lang="el-GR" sz="4400" dirty="0"/>
              <a:t> </a:t>
            </a:r>
            <a:r>
              <a:rPr lang="el-GR" sz="4400" dirty="0" err="1"/>
              <a:t>μοναδων</a:t>
            </a:r>
            <a:endParaRPr lang="el-GR" sz="4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64" y="1411487"/>
            <a:ext cx="5578087" cy="2244646"/>
          </a:xfrm>
        </p:spPr>
        <p:txBody>
          <a:bodyPr>
            <a:normAutofit fontScale="55000" lnSpcReduction="20000"/>
          </a:bodyPr>
          <a:lstStyle/>
          <a:p>
            <a:r>
              <a:rPr lang="el-GR" sz="3600" dirty="0"/>
              <a:t>Όταν δύο φθόγγοι διαφοροποιούν σημασίες =  </a:t>
            </a:r>
          </a:p>
          <a:p>
            <a:pPr marL="0" indent="0">
              <a:buNone/>
            </a:pPr>
            <a:r>
              <a:rPr lang="el-GR" sz="3600" b="1" dirty="0"/>
              <a:t>           Φωνολογικές Μονάδες </a:t>
            </a:r>
          </a:p>
          <a:p>
            <a:pPr marL="0" indent="0">
              <a:buNone/>
            </a:pPr>
            <a:endParaRPr lang="el-GR" sz="3600" b="1" dirty="0"/>
          </a:p>
          <a:p>
            <a:pPr marL="0" indent="0">
              <a:buNone/>
            </a:pPr>
            <a:r>
              <a:rPr lang="el-GR" sz="3600" b="1" dirty="0"/>
              <a:t> 	</a:t>
            </a:r>
            <a:r>
              <a:rPr lang="el-GR" sz="3600" dirty="0"/>
              <a:t>[ˈ</a:t>
            </a:r>
            <a:r>
              <a:rPr lang="en-US" sz="3600" dirty="0" err="1">
                <a:solidFill>
                  <a:srgbClr val="FF0000"/>
                </a:solidFill>
              </a:rPr>
              <a:t>p</a:t>
            </a:r>
            <a:r>
              <a:rPr lang="en-US" sz="3600" dirty="0" err="1"/>
              <a:t>onos</a:t>
            </a:r>
            <a:r>
              <a:rPr lang="en-US" sz="3600" dirty="0"/>
              <a:t>] Vs [</a:t>
            </a:r>
            <a:r>
              <a:rPr lang="el-GR" sz="3600" dirty="0"/>
              <a:t>ˈ</a:t>
            </a:r>
            <a:r>
              <a:rPr lang="en-US" sz="3600" dirty="0" err="1">
                <a:solidFill>
                  <a:srgbClr val="FF0000"/>
                </a:solidFill>
              </a:rPr>
              <a:t>k</a:t>
            </a:r>
            <a:r>
              <a:rPr lang="en-US" sz="3600" dirty="0" err="1"/>
              <a:t>onos</a:t>
            </a:r>
            <a:r>
              <a:rPr lang="en-US" sz="3600" dirty="0"/>
              <a:t>]</a:t>
            </a:r>
            <a:endParaRPr lang="el-GR" sz="3600" dirty="0"/>
          </a:p>
          <a:p>
            <a:pPr marL="0" indent="0">
              <a:buNone/>
            </a:pPr>
            <a:r>
              <a:rPr lang="el-GR" sz="3600" dirty="0"/>
              <a:t>	[ˈ</a:t>
            </a:r>
            <a:r>
              <a:rPr lang="en-US" sz="3600" dirty="0" err="1">
                <a:solidFill>
                  <a:srgbClr val="FF0000"/>
                </a:solidFill>
              </a:rPr>
              <a:t>p</a:t>
            </a:r>
            <a:r>
              <a:rPr lang="en-US" sz="3600" dirty="0" err="1"/>
              <a:t>onos</a:t>
            </a:r>
            <a:r>
              <a:rPr lang="en-US" sz="3600" dirty="0"/>
              <a:t>] Vs [</a:t>
            </a:r>
            <a:r>
              <a:rPr lang="el-GR" sz="3600" dirty="0"/>
              <a:t>ˈ</a:t>
            </a:r>
            <a:r>
              <a:rPr lang="el-GR" sz="3600" dirty="0">
                <a:solidFill>
                  <a:srgbClr val="FF0000"/>
                </a:solidFill>
              </a:rPr>
              <a:t>f</a:t>
            </a:r>
            <a:r>
              <a:rPr lang="en-US" sz="3600" dirty="0" err="1"/>
              <a:t>onos</a:t>
            </a:r>
            <a:r>
              <a:rPr lang="en-US" sz="3600" dirty="0"/>
              <a:t>]</a:t>
            </a:r>
            <a:endParaRPr lang="el-GR" sz="3600" dirty="0"/>
          </a:p>
          <a:p>
            <a:pPr marL="0" indent="0">
              <a:buNone/>
            </a:pPr>
            <a:r>
              <a:rPr lang="el-GR" sz="3600" dirty="0"/>
              <a:t>	[</a:t>
            </a:r>
            <a:r>
              <a:rPr lang="el-GR" sz="4000" dirty="0"/>
              <a:t>ˈ</a:t>
            </a:r>
            <a:r>
              <a:rPr lang="en-US" sz="3600" dirty="0" err="1">
                <a:solidFill>
                  <a:srgbClr val="FF0000"/>
                </a:solidFill>
              </a:rPr>
              <a:t>p</a:t>
            </a:r>
            <a:r>
              <a:rPr lang="en-US" sz="3600" dirty="0" err="1"/>
              <a:t>onos</a:t>
            </a:r>
            <a:r>
              <a:rPr lang="en-US" sz="3600" dirty="0"/>
              <a:t>] Vs [</a:t>
            </a:r>
            <a:r>
              <a:rPr lang="el-GR" sz="3600" dirty="0"/>
              <a:t>ˈ</a:t>
            </a:r>
            <a:r>
              <a:rPr lang="el-GR" sz="3600" dirty="0">
                <a:solidFill>
                  <a:srgbClr val="FF0000"/>
                </a:solidFill>
              </a:rPr>
              <a:t>γ</a:t>
            </a:r>
            <a:r>
              <a:rPr lang="en-US" sz="3600" dirty="0" err="1"/>
              <a:t>onos</a:t>
            </a:r>
            <a:r>
              <a:rPr lang="en-US" sz="3600" dirty="0"/>
              <a:t>]</a:t>
            </a:r>
            <a:endParaRPr lang="el-GR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2C9B51-5E05-1A40-872D-333183E3C86A}"/>
              </a:ext>
            </a:extLst>
          </p:cNvPr>
          <p:cNvSpPr txBox="1">
            <a:spLocks noChangeArrowheads="1"/>
          </p:cNvSpPr>
          <p:nvPr/>
        </p:nvSpPr>
        <p:spPr>
          <a:xfrm>
            <a:off x="5568778" y="2009043"/>
            <a:ext cx="5172291" cy="17769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l-GR" sz="2200" dirty="0">
                <a:sym typeface="Wingdings" panose="05000000000000000000" pitchFamily="2" charset="2"/>
              </a:rPr>
              <a:t>Η διαφοροποιητική αξία των φωνημάτων (φωνολογικών μονάδων) εκφράζεται άμεσα με τα ελάχιστα ζεύγη</a:t>
            </a:r>
            <a:endParaRPr lang="el-GR" sz="1000" b="1" dirty="0">
              <a:solidFill>
                <a:srgbClr val="52001B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l-GR" sz="2200" dirty="0">
                <a:sym typeface="Wingdings" panose="05000000000000000000" pitchFamily="2" charset="2"/>
              </a:rPr>
              <a:t> </a:t>
            </a:r>
            <a:r>
              <a:rPr lang="el-GR" sz="2200" b="1" u="sng" dirty="0">
                <a:sym typeface="Wingdings" panose="05000000000000000000" pitchFamily="2" charset="2"/>
              </a:rPr>
              <a:t>Ελάχιστο ζεύγος</a:t>
            </a:r>
            <a:r>
              <a:rPr lang="el-GR" sz="2200" dirty="0">
                <a:sym typeface="Wingdings" panose="05000000000000000000" pitchFamily="2" charset="2"/>
              </a:rPr>
              <a:t> (αντίθεσης) λέγεται ένα ζεύγος λέξεων που διαφέρουν κατά ένα φώνημα</a:t>
            </a:r>
          </a:p>
          <a:p>
            <a:pPr>
              <a:buFont typeface="Wingdings" pitchFamily="2" charset="2"/>
              <a:buChar char="Ä"/>
              <a:defRPr/>
            </a:pPr>
            <a:endParaRPr lang="el-GR" sz="1900" b="1" dirty="0">
              <a:solidFill>
                <a:srgbClr val="52001B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B31AB7A-424B-ED40-85F4-E808554E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814" y="3523338"/>
            <a:ext cx="7644715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π.χ.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400" b="1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ꞌ</a:t>
            </a:r>
            <a:r>
              <a:rPr lang="en-US" altLang="el-GR" sz="1400" b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</a:t>
            </a:r>
            <a:r>
              <a:rPr lang="en-US" altLang="el-GR" sz="1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onos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]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(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πόνος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)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                η εναλλαγή των πρώτων συμφωνικών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ꞌ</a:t>
            </a:r>
            <a:r>
              <a:rPr lang="en-US" altLang="el-GR" sz="14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onos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]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(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τόνος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)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                 φωνημάτων επιφέρει σημασιολογική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ꞌ</a:t>
            </a:r>
            <a:r>
              <a:rPr lang="en-US" altLang="el-GR" sz="1400" b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</a:t>
            </a:r>
            <a:r>
              <a:rPr lang="en-US" altLang="el-GR" sz="1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onos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]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(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κώνος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)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                διαφοροποίηση των λέξεων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                                     	                        3 διαφορετικά φωνήματα και οι 				                                                       υπόλοιποι φθόγγοι ίδιοι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ꞌ</a:t>
            </a:r>
            <a:r>
              <a:rPr lang="en-US" altLang="el-GR" sz="1400" b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e</a:t>
            </a:r>
            <a:r>
              <a:rPr lang="en-US" altLang="el-GR" sz="1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la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]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(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έλα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)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                       τα πρώτα φωνηεντικά φωνήματα</a:t>
            </a:r>
            <a:endParaRPr lang="en-US" altLang="el-GR" sz="140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ꞌ</a:t>
            </a:r>
            <a:r>
              <a:rPr lang="en-US" altLang="el-GR" sz="1400" b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o</a:t>
            </a:r>
            <a:r>
              <a:rPr lang="en-US" altLang="el-GR" sz="1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la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]  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(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όλα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)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                       αλλάζουν τη σημασία των λέξεων</a:t>
            </a:r>
            <a:endParaRPr lang="en-US" altLang="el-GR" sz="140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ꞌ</a:t>
            </a:r>
            <a:r>
              <a:rPr lang="en-US" altLang="el-GR" sz="14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la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]  (άλλα)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l-GR" altLang="el-GR" sz="140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[‘</a:t>
            </a:r>
            <a:r>
              <a:rPr lang="en-US" altLang="el-GR" sz="1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pi</a:t>
            </a:r>
            <a:r>
              <a:rPr lang="en-US" altLang="el-GR" sz="1400" b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</a:t>
            </a:r>
            <a:r>
              <a:rPr lang="en-US" altLang="el-GR" sz="1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] (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πείρα)</a:t>
            </a:r>
            <a:endParaRPr lang="en-US" altLang="el-GR" sz="140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[‘</a:t>
            </a:r>
            <a:r>
              <a:rPr lang="en-US" altLang="el-GR" sz="1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pi</a:t>
            </a:r>
            <a:r>
              <a:rPr lang="en-US" altLang="el-GR" sz="1400" b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</a:t>
            </a:r>
            <a:r>
              <a:rPr lang="en-US" altLang="el-GR" sz="1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</a:t>
            </a:r>
            <a:r>
              <a:rPr lang="en-US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]</a:t>
            </a:r>
            <a:r>
              <a:rPr lang="el-GR" altLang="el-G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(πείνα)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38942C6A-CB6C-1D4E-878D-201F3865E482}"/>
              </a:ext>
            </a:extLst>
          </p:cNvPr>
          <p:cNvSpPr>
            <a:spLocks/>
          </p:cNvSpPr>
          <p:nvPr/>
        </p:nvSpPr>
        <p:spPr bwMode="auto">
          <a:xfrm>
            <a:off x="5877051" y="4017609"/>
            <a:ext cx="431800" cy="826240"/>
          </a:xfrm>
          <a:prstGeom prst="rightBrace">
            <a:avLst>
              <a:gd name="adj1" fmla="val 25000"/>
              <a:gd name="adj2" fmla="val 50000"/>
            </a:avLst>
          </a:prstGeom>
          <a:ln w="1905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6598C5AC-E3CA-4B43-95E9-AFE08D16CC4D}"/>
              </a:ext>
            </a:extLst>
          </p:cNvPr>
          <p:cNvSpPr>
            <a:spLocks/>
          </p:cNvSpPr>
          <p:nvPr/>
        </p:nvSpPr>
        <p:spPr bwMode="auto">
          <a:xfrm>
            <a:off x="5618629" y="5157756"/>
            <a:ext cx="431800" cy="826240"/>
          </a:xfrm>
          <a:prstGeom prst="rightBrace">
            <a:avLst>
              <a:gd name="adj1" fmla="val 25000"/>
              <a:gd name="adj2" fmla="val 50000"/>
            </a:avLst>
          </a:prstGeom>
          <a:ln w="1905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16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848" y="484632"/>
            <a:ext cx="8742400" cy="881713"/>
          </a:xfrm>
        </p:spPr>
        <p:txBody>
          <a:bodyPr/>
          <a:lstStyle/>
          <a:p>
            <a:r>
              <a:rPr lang="el-GR" dirty="0" err="1"/>
              <a:t>Λειτουργιες</a:t>
            </a:r>
            <a:r>
              <a:rPr lang="el-GR" dirty="0"/>
              <a:t> </a:t>
            </a:r>
            <a:r>
              <a:rPr lang="el-GR" dirty="0" err="1"/>
              <a:t>Φθογγων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671145"/>
            <a:ext cx="11309131" cy="4929352"/>
          </a:xfrm>
        </p:spPr>
        <p:txBody>
          <a:bodyPr>
            <a:normAutofit/>
          </a:bodyPr>
          <a:lstStyle/>
          <a:p>
            <a:endParaRPr lang="el-GR" sz="800" dirty="0"/>
          </a:p>
          <a:p>
            <a:pPr algn="just"/>
            <a:r>
              <a:rPr lang="el-GR" sz="3600" dirty="0"/>
              <a:t>ΟΛΟΙ οι ήχοι ΔΕΝ διαφοροποιούν σημασίες:</a:t>
            </a:r>
          </a:p>
          <a:p>
            <a:pPr algn="just"/>
            <a:endParaRPr lang="en-US" sz="3600" dirty="0"/>
          </a:p>
          <a:p>
            <a:pPr algn="just"/>
            <a:r>
              <a:rPr lang="el-GR" sz="3600" dirty="0"/>
              <a:t>Κάποιοι </a:t>
            </a:r>
            <a:r>
              <a:rPr lang="el-GR" sz="3600" dirty="0" err="1"/>
              <a:t>εναλλ</a:t>
            </a:r>
            <a:r>
              <a:rPr lang="en-US" sz="3600" dirty="0" err="1"/>
              <a:t>ά</a:t>
            </a:r>
            <a:r>
              <a:rPr lang="el-GR" sz="3600" dirty="0" err="1"/>
              <a:t>σονται</a:t>
            </a:r>
            <a:r>
              <a:rPr lang="el-GR" sz="3600" dirty="0"/>
              <a:t> στο ίδιο περιβάλλον χωρίς να διαφοροποιούν σημασίες</a:t>
            </a:r>
          </a:p>
          <a:p>
            <a:pPr algn="just"/>
            <a:r>
              <a:rPr lang="el-GR" sz="3000" dirty="0"/>
              <a:t>[</a:t>
            </a:r>
            <a:r>
              <a:rPr lang="en-US" sz="3000" dirty="0"/>
              <a:t>n</a:t>
            </a:r>
            <a:r>
              <a:rPr lang="el-GR" sz="3000" dirty="0"/>
              <a:t>] – [</a:t>
            </a:r>
            <a:r>
              <a:rPr lang="el-GR" sz="3000" dirty="0" err="1"/>
              <a:t>ɲ</a:t>
            </a:r>
            <a:r>
              <a:rPr lang="el-GR" sz="3000" dirty="0"/>
              <a:t>]        [ˈ</a:t>
            </a:r>
            <a:r>
              <a:rPr lang="en-US" sz="3000" dirty="0" err="1">
                <a:solidFill>
                  <a:srgbClr val="FF0000"/>
                </a:solidFill>
              </a:rPr>
              <a:t>n</a:t>
            </a:r>
            <a:r>
              <a:rPr lang="en-US" sz="3000" dirty="0" err="1"/>
              <a:t>ikos</a:t>
            </a:r>
            <a:r>
              <a:rPr lang="en-US" sz="3000" dirty="0"/>
              <a:t>] = [</a:t>
            </a:r>
            <a:r>
              <a:rPr lang="el-GR" sz="3000" dirty="0"/>
              <a:t>ˈ</a:t>
            </a:r>
            <a:r>
              <a:rPr lang="el-GR" sz="3000" dirty="0" err="1">
                <a:solidFill>
                  <a:srgbClr val="FF0000"/>
                </a:solidFill>
              </a:rPr>
              <a:t>ɲ</a:t>
            </a:r>
            <a:r>
              <a:rPr lang="en-US" sz="3000" dirty="0" err="1"/>
              <a:t>ikos</a:t>
            </a:r>
            <a:r>
              <a:rPr lang="en-US" sz="3000" dirty="0"/>
              <a:t>]</a:t>
            </a:r>
            <a:r>
              <a:rPr lang="el-GR" sz="3000" dirty="0"/>
              <a:t> </a:t>
            </a:r>
          </a:p>
          <a:p>
            <a:pPr algn="just"/>
            <a:r>
              <a:rPr lang="el-GR" sz="3000" dirty="0"/>
              <a:t>[ 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l-GR" sz="3000" dirty="0"/>
              <a:t> ] - [</a:t>
            </a:r>
            <a:r>
              <a:rPr lang="en-GB" sz="3000" dirty="0"/>
              <a:t> </a:t>
            </a:r>
            <a:r>
              <a:rPr lang="el-GR" sz="3000" dirty="0" err="1">
                <a:cs typeface="Times New Roman" panose="02020603050405020304" pitchFamily="18" charset="0"/>
              </a:rPr>
              <a:t>ʎ</a:t>
            </a:r>
            <a:r>
              <a:rPr lang="en-GB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000" dirty="0"/>
              <a:t>] </a:t>
            </a:r>
            <a:r>
              <a:rPr lang="en-GB" sz="3000" dirty="0"/>
              <a:t>    [</a:t>
            </a:r>
            <a:r>
              <a:rPr lang="en-GB" sz="3000" dirty="0" err="1">
                <a:solidFill>
                  <a:srgbClr val="FF0000"/>
                </a:solidFill>
                <a:latin typeface="Cambria" panose="02040503050406030204" pitchFamily="18" charset="0"/>
              </a:rPr>
              <a:t>l</a:t>
            </a:r>
            <a:r>
              <a:rPr lang="en-GB" sz="3000" dirty="0" err="1">
                <a:latin typeface="Cambria" panose="02040503050406030204" pitchFamily="18" charset="0"/>
              </a:rPr>
              <a:t>i'mani</a:t>
            </a:r>
            <a:r>
              <a:rPr lang="en-GB" sz="3000" dirty="0"/>
              <a:t>] – [</a:t>
            </a:r>
            <a:r>
              <a:rPr lang="en-GB" sz="3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ʎ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i'mani</a:t>
            </a:r>
            <a:r>
              <a:rPr lang="en-GB" sz="3000" dirty="0"/>
              <a:t>] </a:t>
            </a:r>
            <a:endParaRPr lang="el-GR" sz="3000" dirty="0"/>
          </a:p>
          <a:p>
            <a:pPr algn="just"/>
            <a:r>
              <a:rPr lang="el-GR" sz="3000" dirty="0"/>
              <a:t>[ 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l-GR" sz="3000" dirty="0"/>
              <a:t> ] - [</a:t>
            </a:r>
            <a:r>
              <a:rPr lang="en-GB" sz="3000" dirty="0"/>
              <a:t> </a:t>
            </a:r>
            <a:r>
              <a:rPr lang="el-GR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ɲ</a:t>
            </a:r>
            <a:r>
              <a:rPr lang="en-GB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000" dirty="0"/>
              <a:t>] </a:t>
            </a:r>
            <a:r>
              <a:rPr lang="en-GB" sz="3000" dirty="0"/>
              <a:t>    [</a:t>
            </a:r>
            <a:r>
              <a:rPr lang="en-GB" sz="3000" dirty="0">
                <a:latin typeface="Cambria" panose="02040503050406030204" pitchFamily="18" charset="0"/>
              </a:rPr>
              <a:t>'</a:t>
            </a:r>
            <a:r>
              <a:rPr lang="en-GB" sz="3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ima</a:t>
            </a:r>
            <a:r>
              <a:rPr lang="en-GB" sz="3000" dirty="0"/>
              <a:t>] – [</a:t>
            </a:r>
            <a:r>
              <a:rPr lang="en-GB" sz="3000" dirty="0">
                <a:latin typeface="Cambria" panose="02040503050406030204" pitchFamily="18" charset="0"/>
              </a:rPr>
              <a:t>'</a:t>
            </a:r>
            <a:r>
              <a:rPr lang="el-GR" sz="30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ɲ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ima</a:t>
            </a:r>
            <a:r>
              <a:rPr lang="en-GB" sz="3000" dirty="0"/>
              <a:t>]</a:t>
            </a:r>
            <a:endParaRPr lang="en-US" sz="3600" dirty="0"/>
          </a:p>
          <a:p>
            <a:pPr lvl="1"/>
            <a:endParaRPr lang="el-GR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226A6-1B74-0B44-AABB-D0D36F6D6BC8}"/>
              </a:ext>
            </a:extLst>
          </p:cNvPr>
          <p:cNvSpPr txBox="1"/>
          <p:nvPr/>
        </p:nvSpPr>
        <p:spPr>
          <a:xfrm>
            <a:off x="7265773" y="4135821"/>
            <a:ext cx="3978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Οι ήχοι/φθόγγοι εναλλάσσονται </a:t>
            </a:r>
            <a:r>
              <a:rPr lang="el-GR" u="sng" dirty="0"/>
              <a:t>στο ίδιο φωνητικό περιβάλλον</a:t>
            </a:r>
            <a:r>
              <a:rPr lang="el-GR" dirty="0"/>
              <a:t> χωρίς να διαφοροποιείται η σημασία = </a:t>
            </a:r>
          </a:p>
          <a:p>
            <a:endParaRPr lang="el-GR" dirty="0"/>
          </a:p>
          <a:p>
            <a:r>
              <a:rPr lang="el-GR" altLang="el-GR" b="1" dirty="0">
                <a:ea typeface="Cambria" panose="02040503050406030204" pitchFamily="18" charset="0"/>
                <a:sym typeface="Wingdings" panose="05000000000000000000" pitchFamily="2" charset="2"/>
              </a:rPr>
              <a:t>ελεύθερα εναλλασσόμενοι τύποι </a:t>
            </a:r>
            <a:r>
              <a:rPr lang="el-GR" altLang="el-GR" dirty="0">
                <a:ea typeface="Cambria" panose="02040503050406030204" pitchFamily="18" charset="0"/>
                <a:sym typeface="Wingdings" panose="05000000000000000000" pitchFamily="2" charset="2"/>
              </a:rPr>
              <a:t> (</a:t>
            </a:r>
            <a:r>
              <a:rPr lang="en-US" altLang="el-GR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free variants</a:t>
            </a:r>
            <a:r>
              <a:rPr lang="el-GR" altLang="el-GR" dirty="0">
                <a:ea typeface="Cambria" panose="02040503050406030204" pitchFamily="18" charset="0"/>
                <a:sym typeface="Wingdings" panose="05000000000000000000" pitchFamily="2" charset="2"/>
              </a:rPr>
              <a:t>)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pPr algn="ctr"/>
            <a:r>
              <a:rPr lang="el-GR" b="1" dirty="0">
                <a:sym typeface="Wingdings" panose="05000000000000000000" pitchFamily="2" charset="2"/>
              </a:rPr>
              <a:t>ΕΛΕΥΘΕΡΕΣ ΠΟΚΙΛΙΕΣ</a:t>
            </a:r>
            <a:endParaRPr lang="en-GB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2178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848" y="484632"/>
            <a:ext cx="8742400" cy="881713"/>
          </a:xfrm>
        </p:spPr>
        <p:txBody>
          <a:bodyPr/>
          <a:lstStyle/>
          <a:p>
            <a:r>
              <a:rPr lang="el-GR" dirty="0" err="1"/>
              <a:t>Λειτουργιες</a:t>
            </a:r>
            <a:r>
              <a:rPr lang="el-GR" dirty="0"/>
              <a:t> </a:t>
            </a:r>
            <a:r>
              <a:rPr lang="el-GR" dirty="0" err="1"/>
              <a:t>Φθογγων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70" y="1671145"/>
            <a:ext cx="10880762" cy="2620769"/>
          </a:xfrm>
        </p:spPr>
        <p:txBody>
          <a:bodyPr>
            <a:normAutofit fontScale="77500" lnSpcReduction="20000"/>
          </a:bodyPr>
          <a:lstStyle/>
          <a:p>
            <a:pPr lvl="1"/>
            <a:endParaRPr lang="en-US" sz="800" dirty="0"/>
          </a:p>
          <a:p>
            <a:pPr lvl="1"/>
            <a:endParaRPr lang="en-US" sz="800" dirty="0"/>
          </a:p>
          <a:p>
            <a:pPr lvl="1"/>
            <a:endParaRPr lang="el-GR" sz="800" dirty="0"/>
          </a:p>
          <a:p>
            <a:r>
              <a:rPr lang="el-GR" sz="3600" dirty="0"/>
              <a:t>ΟΛΟΙ οι ήχοι ΔΕΝ διαφοροποιούν σημασίες:</a:t>
            </a:r>
          </a:p>
          <a:p>
            <a:endParaRPr lang="en-US" sz="3600" dirty="0"/>
          </a:p>
          <a:p>
            <a:r>
              <a:rPr lang="el-GR" sz="3600" dirty="0"/>
              <a:t>Κάποιοι συμπληρώνουν την κατανομή κάποιου άλλου:</a:t>
            </a:r>
          </a:p>
          <a:p>
            <a:endParaRPr lang="en-US" sz="3600" dirty="0"/>
          </a:p>
          <a:p>
            <a:pPr lvl="1"/>
            <a:r>
              <a:rPr lang="en-US" sz="3400" dirty="0"/>
              <a:t>[</a:t>
            </a:r>
            <a:r>
              <a:rPr lang="el-GR" sz="3200" dirty="0"/>
              <a:t>ˈ</a:t>
            </a:r>
            <a:r>
              <a:rPr lang="en-US" sz="3400" dirty="0">
                <a:solidFill>
                  <a:srgbClr val="FF0000"/>
                </a:solidFill>
              </a:rPr>
              <a:t>k</a:t>
            </a:r>
            <a:r>
              <a:rPr lang="en-US" sz="3400" dirty="0"/>
              <a:t>ano], [</a:t>
            </a:r>
            <a:r>
              <a:rPr lang="en-US" sz="3400" dirty="0" err="1">
                <a:solidFill>
                  <a:srgbClr val="FF0000"/>
                </a:solidFill>
              </a:rPr>
              <a:t>k</a:t>
            </a:r>
            <a:r>
              <a:rPr lang="en-US" sz="3400" dirty="0" err="1"/>
              <a:t>u</a:t>
            </a:r>
            <a:r>
              <a:rPr lang="el-GR" sz="3200" dirty="0"/>
              <a:t> ˈ</a:t>
            </a:r>
            <a:r>
              <a:rPr lang="en-US" sz="3400" dirty="0"/>
              <a:t>pi], [</a:t>
            </a:r>
            <a:r>
              <a:rPr lang="el-GR" sz="3200" dirty="0"/>
              <a:t>ˈ</a:t>
            </a:r>
            <a:r>
              <a:rPr lang="en-US" sz="3400" dirty="0">
                <a:solidFill>
                  <a:srgbClr val="FF0000"/>
                </a:solidFill>
              </a:rPr>
              <a:t>k</a:t>
            </a:r>
            <a:r>
              <a:rPr lang="en-US" sz="3400" dirty="0"/>
              <a:t>ola] / [</a:t>
            </a:r>
            <a:r>
              <a:rPr lang="en-US" sz="3400" dirty="0" err="1">
                <a:solidFill>
                  <a:srgbClr val="FF0000"/>
                </a:solidFill>
              </a:rPr>
              <a:t>c</a:t>
            </a:r>
            <a:r>
              <a:rPr lang="en-US" sz="3400" dirty="0" err="1"/>
              <a:t>e</a:t>
            </a:r>
            <a:r>
              <a:rPr lang="el-GR" sz="3200" dirty="0"/>
              <a:t>ˈ</a:t>
            </a:r>
            <a:r>
              <a:rPr lang="en-US" sz="3400" dirty="0" err="1"/>
              <a:t>ri</a:t>
            </a:r>
            <a:r>
              <a:rPr lang="en-US" sz="3400" dirty="0"/>
              <a:t>],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c</a:t>
            </a:r>
            <a:r>
              <a:rPr lang="en-US" sz="3400" dirty="0" err="1"/>
              <a:t>ipos</a:t>
            </a:r>
            <a:r>
              <a:rPr lang="en-US" sz="3400" dirty="0"/>
              <a:t>]</a:t>
            </a:r>
            <a:endParaRPr lang="el-GR" sz="3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B9FBA-7004-EB4F-90A1-13A70D5E2E67}"/>
              </a:ext>
            </a:extLst>
          </p:cNvPr>
          <p:cNvSpPr txBox="1"/>
          <p:nvPr/>
        </p:nvSpPr>
        <p:spPr>
          <a:xfrm>
            <a:off x="5758248" y="4470419"/>
            <a:ext cx="5700584" cy="226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  <a:defRPr/>
            </a:pPr>
            <a:r>
              <a:rPr lang="el-GR" sz="1500" b="1" i="1" dirty="0">
                <a:solidFill>
                  <a:srgbClr val="52001B"/>
                </a:solidFill>
                <a:ea typeface="Cambria" panose="02040503050406030204" pitchFamily="18" charset="0"/>
                <a:sym typeface="Wingdings" pitchFamily="2" charset="2"/>
              </a:rPr>
              <a:t>σχέση συμπληρωματικής κατανομής</a:t>
            </a:r>
            <a:r>
              <a:rPr lang="el-GR" sz="1500" b="1" i="1" dirty="0">
                <a:ea typeface="Cambria" panose="02040503050406030204" pitchFamily="18" charset="0"/>
                <a:sym typeface="Wingdings" pitchFamily="2" charset="2"/>
              </a:rPr>
              <a:t> </a:t>
            </a:r>
            <a:r>
              <a:rPr lang="el-GR" sz="1500" i="1" dirty="0">
                <a:ea typeface="Cambria" panose="02040503050406030204" pitchFamily="18" charset="0"/>
                <a:sym typeface="Wingdings" pitchFamily="2" charset="2"/>
              </a:rPr>
              <a:t>(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complementary distribution</a:t>
            </a:r>
            <a:r>
              <a:rPr lang="el-GR" sz="1500" i="1" dirty="0">
                <a:ea typeface="Cambria" panose="02040503050406030204" pitchFamily="18" charset="0"/>
              </a:rPr>
              <a:t>) </a:t>
            </a:r>
          </a:p>
          <a:p>
            <a:pPr indent="-77788" algn="just">
              <a:lnSpc>
                <a:spcPct val="114000"/>
              </a:lnSpc>
              <a:defRPr/>
            </a:pP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  <a:sym typeface="Wingdings" pitchFamily="2" charset="2"/>
              </a:rPr>
              <a:t> </a:t>
            </a:r>
            <a:r>
              <a:rPr lang="el-GR" sz="1500" dirty="0">
                <a:ea typeface="Cambria" panose="02040503050406030204" pitchFamily="18" charset="0"/>
                <a:sym typeface="Wingdings" pitchFamily="2" charset="2"/>
              </a:rPr>
              <a:t>απαντούν </a:t>
            </a:r>
            <a:r>
              <a:rPr lang="el-GR" sz="1500" u="sng" dirty="0">
                <a:ea typeface="Cambria" panose="02040503050406030204" pitchFamily="18" charset="0"/>
                <a:sym typeface="Wingdings" pitchFamily="2" charset="2"/>
              </a:rPr>
              <a:t>σε διαφορετικά φωνητικά περιβάλλοντα</a:t>
            </a:r>
            <a:r>
              <a:rPr lang="el-GR" sz="1500" dirty="0">
                <a:ea typeface="Cambria" panose="02040503050406030204" pitchFamily="18" charset="0"/>
                <a:sym typeface="Wingdings" pitchFamily="2" charset="2"/>
              </a:rPr>
              <a:t>, αποκλείοντας όμως τη χρήση του ενός σε περιβάλλον που χρησιμοποιείται το άλλο</a:t>
            </a:r>
          </a:p>
          <a:p>
            <a:pPr algn="just">
              <a:lnSpc>
                <a:spcPct val="114000"/>
              </a:lnSpc>
              <a:defRPr/>
            </a:pPr>
            <a:endParaRPr lang="el-GR" sz="1500" dirty="0">
              <a:ea typeface="Cambria" panose="02040503050406030204" pitchFamily="18" charset="0"/>
              <a:sym typeface="Wingdings" pitchFamily="2" charset="2"/>
            </a:endParaRPr>
          </a:p>
          <a:p>
            <a:pPr algn="just">
              <a:lnSpc>
                <a:spcPct val="114000"/>
              </a:lnSpc>
              <a:defRPr/>
            </a:pPr>
            <a:r>
              <a:rPr lang="el-GR" sz="1500" dirty="0">
                <a:ea typeface="Cambria" panose="02040503050406030204" pitchFamily="18" charset="0"/>
              </a:rPr>
              <a:t>	</a:t>
            </a:r>
            <a:r>
              <a:rPr lang="el-GR" sz="1500" dirty="0">
                <a:ea typeface="Cambria" panose="02040503050406030204" pitchFamily="18" charset="0"/>
                <a:sym typeface="Wingdings" pitchFamily="2" charset="2"/>
              </a:rPr>
              <a:t> </a:t>
            </a:r>
            <a:r>
              <a:rPr lang="el-GR" sz="1500" dirty="0">
                <a:ea typeface="Cambria" panose="02040503050406030204" pitchFamily="18" charset="0"/>
              </a:rPr>
              <a:t>δεν εμφανίζονται ποτέ στο ίδιο περιβάλλον</a:t>
            </a:r>
          </a:p>
          <a:p>
            <a:pPr algn="ctr">
              <a:lnSpc>
                <a:spcPct val="114000"/>
              </a:lnSpc>
              <a:defRPr/>
            </a:pPr>
            <a:r>
              <a:rPr lang="el-GR" sz="1600" b="1" dirty="0"/>
              <a:t>ΑΛΛΟΦΩΝΑ</a:t>
            </a:r>
            <a:endParaRPr lang="el-GR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81553-D89A-F545-888D-D960DE6928E1}"/>
              </a:ext>
            </a:extLst>
          </p:cNvPr>
          <p:cNvSpPr txBox="1"/>
          <p:nvPr/>
        </p:nvSpPr>
        <p:spPr>
          <a:xfrm>
            <a:off x="518984" y="4654380"/>
            <a:ext cx="4547287" cy="162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3000"/>
              </a:lnSpc>
              <a:buFont typeface="Wingdings" panose="05000000000000000000" pitchFamily="2" charset="2"/>
              <a:buChar char="ü"/>
            </a:pPr>
            <a:r>
              <a:rPr lang="el-GR" altLang="el-GR" dirty="0">
                <a:sym typeface="Wingdings" panose="05000000000000000000" pitchFamily="2" charset="2"/>
              </a:rPr>
              <a:t>ουρανικό [c] πριν από τα πρόσθια [e] και [i]: καιρός [</a:t>
            </a:r>
            <a:r>
              <a:rPr lang="el-GR" altLang="el-GR" dirty="0" err="1">
                <a:sym typeface="Wingdings" panose="05000000000000000000" pitchFamily="2" charset="2"/>
              </a:rPr>
              <a:t>ce</a:t>
            </a:r>
            <a:r>
              <a:rPr lang="el-GR" altLang="el-G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ꞌ</a:t>
            </a:r>
            <a:r>
              <a:rPr lang="el-GR" altLang="el-GR" dirty="0" err="1">
                <a:sym typeface="Wingdings" panose="05000000000000000000" pitchFamily="2" charset="2"/>
              </a:rPr>
              <a:t>rοs</a:t>
            </a:r>
            <a:r>
              <a:rPr lang="el-GR" altLang="el-GR" dirty="0">
                <a:sym typeface="Wingdings" panose="05000000000000000000" pitchFamily="2" charset="2"/>
              </a:rPr>
              <a:t>]</a:t>
            </a:r>
          </a:p>
          <a:p>
            <a:pPr algn="just">
              <a:lnSpc>
                <a:spcPct val="113000"/>
              </a:lnSpc>
              <a:buFont typeface="Wingdings" panose="05000000000000000000" pitchFamily="2" charset="2"/>
              <a:buChar char="ü"/>
            </a:pPr>
            <a:r>
              <a:rPr lang="el-GR" altLang="el-GR" dirty="0">
                <a:sym typeface="Wingdings" panose="05000000000000000000" pitchFamily="2" charset="2"/>
              </a:rPr>
              <a:t>υπερωικό [k] πριν από τα υπόλοιπα: καλός </a:t>
            </a:r>
            <a:r>
              <a:rPr lang="en-US" altLang="el-GR" dirty="0">
                <a:sym typeface="Wingdings" panose="05000000000000000000" pitchFamily="2" charset="2"/>
              </a:rPr>
              <a:t>[</a:t>
            </a:r>
            <a:r>
              <a:rPr lang="el-GR" altLang="el-GR" dirty="0">
                <a:sym typeface="Wingdings" panose="05000000000000000000" pitchFamily="2" charset="2"/>
              </a:rPr>
              <a:t>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ꞌ</a:t>
            </a:r>
            <a:r>
              <a:rPr lang="el-GR" altLang="el-GR" dirty="0" err="1">
                <a:sym typeface="Wingdings" panose="05000000000000000000" pitchFamily="2" charset="2"/>
              </a:rPr>
              <a:t>ka</a:t>
            </a:r>
            <a:r>
              <a:rPr lang="en-US" alt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</a:t>
            </a:r>
            <a:r>
              <a:rPr lang="el-GR" altLang="el-GR" dirty="0">
                <a:sym typeface="Wingdings" panose="05000000000000000000" pitchFamily="2" charset="2"/>
              </a:rPr>
              <a:t>]</a:t>
            </a:r>
            <a:endParaRPr lang="el-GR" b="1" dirty="0">
              <a:solidFill>
                <a:srgbClr val="52001B"/>
              </a:solidFill>
              <a:sym typeface="Wingdings" panose="05000000000000000000" pitchFamily="2" charset="2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2149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848" y="484632"/>
            <a:ext cx="8742400" cy="881713"/>
          </a:xfrm>
        </p:spPr>
        <p:txBody>
          <a:bodyPr/>
          <a:lstStyle/>
          <a:p>
            <a:r>
              <a:rPr lang="el-GR" dirty="0" err="1"/>
              <a:t>Λειτουργιες</a:t>
            </a:r>
            <a:r>
              <a:rPr lang="el-GR" dirty="0"/>
              <a:t> </a:t>
            </a:r>
            <a:r>
              <a:rPr lang="el-GR" dirty="0" err="1"/>
              <a:t>Φθογγων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B9FBA-7004-EB4F-90A1-13A70D5E2E67}"/>
              </a:ext>
            </a:extLst>
          </p:cNvPr>
          <p:cNvSpPr txBox="1"/>
          <p:nvPr/>
        </p:nvSpPr>
        <p:spPr>
          <a:xfrm>
            <a:off x="889685" y="1441622"/>
            <a:ext cx="10536195" cy="174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  <a:defRPr/>
            </a:pPr>
            <a:r>
              <a:rPr lang="el-GR" sz="1500" b="1" i="1" dirty="0">
                <a:solidFill>
                  <a:srgbClr val="52001B"/>
                </a:solidFill>
                <a:ea typeface="Cambria" panose="02040503050406030204" pitchFamily="18" charset="0"/>
                <a:sym typeface="Wingdings" pitchFamily="2" charset="2"/>
              </a:rPr>
              <a:t>σχέση συμπληρωματικής κατανομής</a:t>
            </a:r>
            <a:r>
              <a:rPr lang="el-GR" sz="1500" b="1" i="1" dirty="0">
                <a:ea typeface="Cambria" panose="02040503050406030204" pitchFamily="18" charset="0"/>
                <a:sym typeface="Wingdings" pitchFamily="2" charset="2"/>
              </a:rPr>
              <a:t> </a:t>
            </a:r>
            <a:r>
              <a:rPr lang="el-GR" sz="1500" i="1" dirty="0">
                <a:ea typeface="Cambria" panose="02040503050406030204" pitchFamily="18" charset="0"/>
                <a:sym typeface="Wingdings" pitchFamily="2" charset="2"/>
              </a:rPr>
              <a:t>(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complementary distribution</a:t>
            </a:r>
            <a:r>
              <a:rPr lang="el-GR" sz="1500" i="1" dirty="0">
                <a:ea typeface="Cambria" panose="02040503050406030204" pitchFamily="18" charset="0"/>
              </a:rPr>
              <a:t>) </a:t>
            </a:r>
          </a:p>
          <a:p>
            <a:pPr indent="-77788" algn="just">
              <a:lnSpc>
                <a:spcPct val="114000"/>
              </a:lnSpc>
              <a:defRPr/>
            </a:pP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  <a:sym typeface="Wingdings" pitchFamily="2" charset="2"/>
              </a:rPr>
              <a:t> </a:t>
            </a:r>
            <a:r>
              <a:rPr lang="el-GR" sz="1500" dirty="0">
                <a:ea typeface="Cambria" panose="02040503050406030204" pitchFamily="18" charset="0"/>
                <a:sym typeface="Wingdings" pitchFamily="2" charset="2"/>
              </a:rPr>
              <a:t>απαντούν </a:t>
            </a:r>
            <a:r>
              <a:rPr lang="el-GR" sz="1500" u="sng" dirty="0">
                <a:ea typeface="Cambria" panose="02040503050406030204" pitchFamily="18" charset="0"/>
                <a:sym typeface="Wingdings" pitchFamily="2" charset="2"/>
              </a:rPr>
              <a:t>σε διαφορετικά φωνητικά περιβάλλοντα</a:t>
            </a:r>
            <a:r>
              <a:rPr lang="el-GR" sz="1500" dirty="0">
                <a:ea typeface="Cambria" panose="02040503050406030204" pitchFamily="18" charset="0"/>
                <a:sym typeface="Wingdings" pitchFamily="2" charset="2"/>
              </a:rPr>
              <a:t>, αποκλείοντας όμως τη χρήση του ενός σε περιβάλλον που χρησιμοποιείται το άλλο</a:t>
            </a:r>
          </a:p>
          <a:p>
            <a:pPr algn="just">
              <a:lnSpc>
                <a:spcPct val="114000"/>
              </a:lnSpc>
              <a:defRPr/>
            </a:pPr>
            <a:endParaRPr lang="el-GR" sz="1500" dirty="0">
              <a:ea typeface="Cambria" panose="02040503050406030204" pitchFamily="18" charset="0"/>
              <a:sym typeface="Wingdings" pitchFamily="2" charset="2"/>
            </a:endParaRPr>
          </a:p>
          <a:p>
            <a:pPr algn="just">
              <a:lnSpc>
                <a:spcPct val="114000"/>
              </a:lnSpc>
              <a:defRPr/>
            </a:pPr>
            <a:r>
              <a:rPr lang="el-GR" sz="1500" dirty="0">
                <a:ea typeface="Cambria" panose="02040503050406030204" pitchFamily="18" charset="0"/>
              </a:rPr>
              <a:t>	</a:t>
            </a:r>
            <a:r>
              <a:rPr lang="el-GR" sz="1500" dirty="0">
                <a:ea typeface="Cambria" panose="02040503050406030204" pitchFamily="18" charset="0"/>
                <a:sym typeface="Wingdings" pitchFamily="2" charset="2"/>
              </a:rPr>
              <a:t> </a:t>
            </a:r>
            <a:r>
              <a:rPr lang="el-GR" sz="1500" dirty="0">
                <a:ea typeface="Cambria" panose="02040503050406030204" pitchFamily="18" charset="0"/>
              </a:rPr>
              <a:t>δεν εμφανίζονται ποτέ στο ίδιο περιβάλλον</a:t>
            </a:r>
          </a:p>
          <a:p>
            <a:pPr algn="ctr">
              <a:lnSpc>
                <a:spcPct val="114000"/>
              </a:lnSpc>
              <a:defRPr/>
            </a:pPr>
            <a:r>
              <a:rPr lang="el-GR" sz="1600" b="1" dirty="0"/>
              <a:t>ΑΛΛΟΦΩΝΑ</a:t>
            </a:r>
            <a:endParaRPr lang="el-GR" sz="1500" dirty="0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0CE1A796-205B-D847-82B5-A883D278887E}"/>
              </a:ext>
            </a:extLst>
          </p:cNvPr>
          <p:cNvSpPr txBox="1">
            <a:spLocks/>
          </p:cNvSpPr>
          <p:nvPr/>
        </p:nvSpPr>
        <p:spPr>
          <a:xfrm>
            <a:off x="1598140" y="3259107"/>
            <a:ext cx="9515039" cy="3312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97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400" u="sng" dirty="0"/>
              <a:t>Περιπτώσεις αλλόφωνων</a:t>
            </a:r>
            <a:r>
              <a:rPr lang="el-GR" sz="2400" dirty="0"/>
              <a:t>:</a:t>
            </a:r>
          </a:p>
          <a:p>
            <a:pPr marL="4680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  Ήχοι/φθόγγοι – πραγματώσεις 	                        Φωνολογική μονάδα - Φώνημα</a:t>
            </a:r>
          </a:p>
          <a:p>
            <a:pPr marL="389700" indent="-342900" algn="just">
              <a:lnSpc>
                <a:spcPct val="150000"/>
              </a:lnSpc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χώρος - χέρι ['</a:t>
            </a:r>
            <a:r>
              <a:rPr lang="en-GB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oros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- ['</a:t>
            </a:r>
            <a:r>
              <a:rPr lang="en-GB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ҫ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eri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9700" indent="-342900" algn="just">
              <a:lnSpc>
                <a:spcPct val="150000"/>
              </a:lnSpc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γόνος – γένος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ꞌ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ɣ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onos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] – [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ꞌ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ʝ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enos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]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l-G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9700" indent="-342900" algn="just">
              <a:lnSpc>
                <a:spcPct val="150000"/>
              </a:lnSpc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κόμμα - κύμα ['</a:t>
            </a:r>
            <a:r>
              <a:rPr lang="en-GB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oma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- ['</a:t>
            </a:r>
            <a:r>
              <a:rPr lang="en-GB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ima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]                                   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      /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  <a:p>
            <a:pPr marL="389700" indent="-342900" algn="just">
              <a:lnSpc>
                <a:spcPct val="150000"/>
              </a:lnSpc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γκάμα - γκέμι ['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ama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- ['</a:t>
            </a:r>
            <a:r>
              <a:rPr lang="el-GR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ɟ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]                              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/g/</a:t>
            </a:r>
          </a:p>
          <a:p>
            <a:pPr marL="389700" indent="-342900" algn="just">
              <a:lnSpc>
                <a:spcPct val="150000"/>
              </a:lnSpc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λάθος - λιώνω ['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θ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os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- ['</a:t>
            </a:r>
            <a:r>
              <a:rPr lang="en-GB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ʎ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ono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/l/</a:t>
            </a: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9700" indent="-342900" algn="just">
              <a:lnSpc>
                <a:spcPct val="150000"/>
              </a:lnSpc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νότα - νιότη [</a:t>
            </a:r>
            <a:r>
              <a:rPr lang="el-GR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ꞌ</a:t>
            </a:r>
            <a:r>
              <a:rPr lang="en-GB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ota] – [</a:t>
            </a:r>
            <a:r>
              <a:rPr lang="en-GB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ꞌ</a:t>
            </a:r>
            <a:r>
              <a:rPr lang="en-GB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ɲ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oti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]                                                /n/ </a:t>
            </a:r>
            <a:endParaRPr lang="el-G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56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</a:t>
            </a:r>
            <a:r>
              <a:rPr lang="el-GR" sz="4400" dirty="0" err="1"/>
              <a:t>φωνολογικων</a:t>
            </a:r>
            <a:r>
              <a:rPr lang="el-GR" sz="4400" dirty="0"/>
              <a:t> </a:t>
            </a:r>
            <a:r>
              <a:rPr lang="el-GR" sz="4400" dirty="0" err="1"/>
              <a:t>μοναδων</a:t>
            </a:r>
            <a:endParaRPr lang="el-GR" sz="4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545503" cy="4050792"/>
          </a:xfrm>
        </p:spPr>
        <p:txBody>
          <a:bodyPr>
            <a:normAutofit/>
          </a:bodyPr>
          <a:lstStyle/>
          <a:p>
            <a:r>
              <a:rPr lang="el-GR" sz="3600" dirty="0"/>
              <a:t>Όταν δύο φθόγγοι ΔΕΝ διαφοροποιούν σημασίες, </a:t>
            </a:r>
            <a:r>
              <a:rPr lang="el-GR" sz="3600" b="1" dirty="0"/>
              <a:t>ΔΕΝ</a:t>
            </a:r>
            <a:r>
              <a:rPr lang="el-GR" sz="3600" dirty="0"/>
              <a:t> είναι διαφορετικές φωνολογικές μονάδες, άρα είναι </a:t>
            </a:r>
            <a:r>
              <a:rPr lang="el-GR" sz="3600" b="1" dirty="0"/>
              <a:t>πραγματώσεις της ίδιας φωνολογικής μονάδας</a:t>
            </a:r>
          </a:p>
        </p:txBody>
      </p:sp>
    </p:spTree>
    <p:extLst>
      <p:ext uri="{BB962C8B-B14F-4D97-AF65-F5344CB8AC3E}">
        <p14:creationId xmlns:p14="http://schemas.microsoft.com/office/powerpoint/2010/main" val="3783595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22992" cy="4050792"/>
          </a:xfrm>
        </p:spPr>
        <p:txBody>
          <a:bodyPr>
            <a:normAutofit/>
          </a:bodyPr>
          <a:lstStyle/>
          <a:p>
            <a:r>
              <a:rPr lang="el-GR" sz="3600" dirty="0"/>
              <a:t>Όταν δύο φθόγγοι ΔΕΝ διαφοροποιούν σημασίες, ΔΕΝ είναι διαφορετικές φωνολογικές μονάδες, άρα είναι πραγματώσεις της ίδιας φωνολογικής μονάδας</a:t>
            </a:r>
          </a:p>
          <a:p>
            <a:r>
              <a:rPr lang="el-GR" sz="3600" dirty="0"/>
              <a:t>                             ΔΥΟ πιθανότητες:</a:t>
            </a:r>
          </a:p>
        </p:txBody>
      </p:sp>
    </p:spTree>
    <p:extLst>
      <p:ext uri="{BB962C8B-B14F-4D97-AF65-F5344CB8AC3E}">
        <p14:creationId xmlns:p14="http://schemas.microsoft.com/office/powerpoint/2010/main" val="1376727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121408"/>
            <a:ext cx="11464290" cy="4559478"/>
          </a:xfrm>
        </p:spPr>
        <p:txBody>
          <a:bodyPr>
            <a:normAutofit fontScale="92500" lnSpcReduction="20000"/>
          </a:bodyPr>
          <a:lstStyle/>
          <a:p>
            <a:r>
              <a:rPr lang="el-GR" sz="3600" dirty="0"/>
              <a:t>Όταν δύο φθόγγοι ΔΕΝ διαφοροποιούν σημασίες, είναι πραγματώσεις της ίδιας φωνολογικής μονάδας</a:t>
            </a:r>
          </a:p>
          <a:p>
            <a:pPr marL="0" indent="0">
              <a:buNone/>
            </a:pPr>
            <a:r>
              <a:rPr lang="el-GR" sz="3600" dirty="0"/>
              <a:t>                                 ΔΥΟ πιθανότητες:</a:t>
            </a:r>
          </a:p>
          <a:p>
            <a:pPr marL="0" indent="0">
              <a:buNone/>
            </a:pPr>
            <a:r>
              <a:rPr lang="el-GR" sz="3600" dirty="0"/>
              <a:t>                                                  Α:</a:t>
            </a:r>
          </a:p>
          <a:p>
            <a:r>
              <a:rPr lang="el-GR" sz="3600" dirty="0" err="1"/>
              <a:t>Εναλλ</a:t>
            </a:r>
            <a:r>
              <a:rPr lang="en-US" sz="3600" dirty="0" err="1"/>
              <a:t>άσ</a:t>
            </a:r>
            <a:r>
              <a:rPr lang="el-GR" sz="3600" dirty="0" err="1"/>
              <a:t>ονται</a:t>
            </a:r>
            <a:r>
              <a:rPr lang="el-GR" sz="3600" dirty="0"/>
              <a:t> στο ίδιο περιβάλλον χωρίς να διαφοροποιούν σημασίες  = </a:t>
            </a:r>
            <a:r>
              <a:rPr lang="el-GR" sz="3600" b="1" dirty="0"/>
              <a:t>Ελεύθερες ποικιλίες</a:t>
            </a:r>
          </a:p>
          <a:p>
            <a:endParaRPr lang="el-GR" sz="3600" b="1" dirty="0"/>
          </a:p>
          <a:p>
            <a:pPr marL="274320" lvl="1" indent="0">
              <a:buNone/>
            </a:pPr>
            <a:r>
              <a:rPr lang="el-GR" sz="3400" dirty="0"/>
              <a:t>                            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n</a:t>
            </a:r>
            <a:r>
              <a:rPr lang="en-US" sz="3400" dirty="0" err="1"/>
              <a:t>ikos</a:t>
            </a:r>
            <a:r>
              <a:rPr lang="en-US" sz="3400" dirty="0"/>
              <a:t>] = [</a:t>
            </a:r>
            <a:r>
              <a:rPr lang="el-GR" sz="3200" dirty="0"/>
              <a:t>ˈ</a:t>
            </a:r>
            <a:r>
              <a:rPr lang="el-GR" sz="3600" dirty="0" err="1">
                <a:solidFill>
                  <a:srgbClr val="FF0000"/>
                </a:solidFill>
              </a:rPr>
              <a:t>ɲ</a:t>
            </a:r>
            <a:r>
              <a:rPr lang="en-US" sz="3600" dirty="0" err="1"/>
              <a:t>ikos</a:t>
            </a:r>
            <a:r>
              <a:rPr lang="en-US" sz="3600" dirty="0"/>
              <a:t>]</a:t>
            </a:r>
            <a:endParaRPr lang="el-GR" sz="3600" dirty="0"/>
          </a:p>
          <a:p>
            <a:pPr marL="0" indent="0" algn="just">
              <a:buNone/>
            </a:pPr>
            <a:r>
              <a:rPr lang="el-GR" sz="3000" dirty="0"/>
              <a:t>			</a:t>
            </a:r>
            <a:r>
              <a:rPr lang="en-GB" sz="3000" dirty="0"/>
              <a:t>[</a:t>
            </a:r>
            <a:r>
              <a:rPr lang="en-GB" sz="3000" dirty="0" err="1">
                <a:solidFill>
                  <a:srgbClr val="FF0000"/>
                </a:solidFill>
                <a:latin typeface="Cambria" panose="02040503050406030204" pitchFamily="18" charset="0"/>
              </a:rPr>
              <a:t>l</a:t>
            </a:r>
            <a:r>
              <a:rPr lang="en-GB" sz="3000" dirty="0" err="1">
                <a:latin typeface="Cambria" panose="02040503050406030204" pitchFamily="18" charset="0"/>
              </a:rPr>
              <a:t>i'mani</a:t>
            </a:r>
            <a:r>
              <a:rPr lang="en-GB" sz="3000" dirty="0"/>
              <a:t>] – [</a:t>
            </a:r>
            <a:r>
              <a:rPr lang="en-GB" sz="3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ʎ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i'mani</a:t>
            </a:r>
            <a:r>
              <a:rPr lang="en-GB" sz="3000" dirty="0"/>
              <a:t>] </a:t>
            </a:r>
            <a:endParaRPr lang="el-GR" sz="3000" dirty="0"/>
          </a:p>
          <a:p>
            <a:pPr marL="0" indent="0" algn="just">
              <a:buNone/>
            </a:pPr>
            <a:r>
              <a:rPr lang="el-GR" sz="3000" dirty="0"/>
              <a:t>			</a:t>
            </a:r>
            <a:r>
              <a:rPr lang="en-GB" sz="3000" dirty="0"/>
              <a:t>[</a:t>
            </a:r>
            <a:r>
              <a:rPr lang="en-GB" sz="3000" dirty="0">
                <a:latin typeface="Cambria" panose="02040503050406030204" pitchFamily="18" charset="0"/>
              </a:rPr>
              <a:t>'</a:t>
            </a:r>
            <a:r>
              <a:rPr lang="en-GB" sz="3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ima</a:t>
            </a:r>
            <a:r>
              <a:rPr lang="en-GB" sz="3000" dirty="0"/>
              <a:t>] – [</a:t>
            </a:r>
            <a:r>
              <a:rPr lang="en-GB" sz="3000" dirty="0">
                <a:latin typeface="Cambria" panose="02040503050406030204" pitchFamily="18" charset="0"/>
              </a:rPr>
              <a:t>'</a:t>
            </a:r>
            <a:r>
              <a:rPr lang="el-GR" sz="30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ɲ</a:t>
            </a:r>
            <a:r>
              <a:rPr lang="en-GB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ima</a:t>
            </a:r>
            <a:r>
              <a:rPr lang="en-GB" sz="3000" dirty="0"/>
              <a:t>]</a:t>
            </a:r>
            <a:endParaRPr lang="en-US" sz="3600" dirty="0"/>
          </a:p>
          <a:p>
            <a:pPr marL="274320" lvl="1" indent="0">
              <a:buNone/>
            </a:pPr>
            <a:endParaRPr lang="en-US" sz="3600" dirty="0"/>
          </a:p>
          <a:p>
            <a:pPr marL="0" indent="0">
              <a:buNone/>
            </a:pP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225094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121408"/>
            <a:ext cx="11464290" cy="4473702"/>
          </a:xfrm>
        </p:spPr>
        <p:txBody>
          <a:bodyPr>
            <a:normAutofit lnSpcReduction="10000"/>
          </a:bodyPr>
          <a:lstStyle/>
          <a:p>
            <a:r>
              <a:rPr lang="el-GR" sz="3600" dirty="0"/>
              <a:t>Όταν δύο φθόγγοι ΔΕΝ διαφοροποιούν σημασίες, είναι πραγματώσεις της ίδιας φωνολογικής μονάδας</a:t>
            </a:r>
          </a:p>
          <a:p>
            <a:pPr marL="0" indent="0">
              <a:buNone/>
            </a:pPr>
            <a:r>
              <a:rPr lang="el-GR" sz="3600" dirty="0"/>
              <a:t>                                 ΔΥΟ πιθανότητες:</a:t>
            </a:r>
          </a:p>
          <a:p>
            <a:pPr marL="0" indent="0">
              <a:buNone/>
            </a:pPr>
            <a:r>
              <a:rPr lang="el-GR" sz="3600" dirty="0"/>
              <a:t>                                                  Β:</a:t>
            </a:r>
          </a:p>
          <a:p>
            <a:r>
              <a:rPr lang="el-GR" sz="3600" dirty="0"/>
              <a:t>Συμπληρώνει ο ένας φθόγγος την κατανομή ενός άλλου = </a:t>
            </a:r>
            <a:r>
              <a:rPr lang="el-GR" sz="3600" b="1" dirty="0"/>
              <a:t>Συμπληρωματική Κατανομή</a:t>
            </a:r>
            <a:endParaRPr lang="en-US" sz="3600" b="1" dirty="0"/>
          </a:p>
          <a:p>
            <a:pPr marL="274320" lvl="1" indent="0">
              <a:buNone/>
            </a:pPr>
            <a:r>
              <a:rPr lang="el-GR" sz="3400" dirty="0"/>
              <a:t>            </a:t>
            </a:r>
            <a:r>
              <a:rPr lang="en-US" sz="3400" dirty="0"/>
              <a:t>[</a:t>
            </a:r>
            <a:r>
              <a:rPr lang="el-GR" sz="3200" dirty="0"/>
              <a:t>ˈ</a:t>
            </a:r>
            <a:r>
              <a:rPr lang="en-US" sz="3400" dirty="0">
                <a:solidFill>
                  <a:srgbClr val="FF0000"/>
                </a:solidFill>
              </a:rPr>
              <a:t>k</a:t>
            </a:r>
            <a:r>
              <a:rPr lang="en-US" sz="3400" dirty="0"/>
              <a:t>ano], [</a:t>
            </a:r>
            <a:r>
              <a:rPr lang="en-US" sz="3400" dirty="0" err="1">
                <a:solidFill>
                  <a:srgbClr val="FF0000"/>
                </a:solidFill>
              </a:rPr>
              <a:t>k</a:t>
            </a:r>
            <a:r>
              <a:rPr lang="en-US" sz="3400" dirty="0" err="1"/>
              <a:t>u</a:t>
            </a:r>
            <a:r>
              <a:rPr lang="el-GR" sz="3200" dirty="0"/>
              <a:t> ˈ</a:t>
            </a:r>
            <a:r>
              <a:rPr lang="en-US" sz="3400" dirty="0"/>
              <a:t>pi], [</a:t>
            </a:r>
            <a:r>
              <a:rPr lang="el-GR" sz="3200" dirty="0"/>
              <a:t>ˈ</a:t>
            </a:r>
            <a:r>
              <a:rPr lang="en-US" sz="3400" dirty="0">
                <a:solidFill>
                  <a:srgbClr val="FF0000"/>
                </a:solidFill>
              </a:rPr>
              <a:t>k</a:t>
            </a:r>
            <a:r>
              <a:rPr lang="en-US" sz="3400" dirty="0"/>
              <a:t>ola] / [</a:t>
            </a:r>
            <a:r>
              <a:rPr lang="en-US" sz="3400" dirty="0" err="1">
                <a:solidFill>
                  <a:srgbClr val="FF0000"/>
                </a:solidFill>
              </a:rPr>
              <a:t>c</a:t>
            </a:r>
            <a:r>
              <a:rPr lang="en-US" sz="3400" dirty="0" err="1"/>
              <a:t>e</a:t>
            </a:r>
            <a:r>
              <a:rPr lang="el-GR" sz="3200" dirty="0"/>
              <a:t>ˈ</a:t>
            </a:r>
            <a:r>
              <a:rPr lang="en-US" sz="3400" dirty="0" err="1"/>
              <a:t>ri</a:t>
            </a:r>
            <a:r>
              <a:rPr lang="en-US" sz="3400" dirty="0"/>
              <a:t>],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c</a:t>
            </a:r>
            <a:r>
              <a:rPr lang="en-US" sz="3400" dirty="0" err="1"/>
              <a:t>ipos</a:t>
            </a:r>
            <a:r>
              <a:rPr lang="en-US" sz="3400" dirty="0"/>
              <a:t>]</a:t>
            </a:r>
            <a:endParaRPr lang="el-GR" sz="3400" dirty="0"/>
          </a:p>
          <a:p>
            <a:pPr marL="274320" lvl="1" indent="0">
              <a:buNone/>
            </a:pPr>
            <a:r>
              <a:rPr lang="el-GR" sz="3400" dirty="0"/>
              <a:t>            </a:t>
            </a:r>
            <a:r>
              <a:rPr lang="en-US" sz="3400" dirty="0"/>
              <a:t>[</a:t>
            </a:r>
            <a:r>
              <a:rPr lang="el-GR" sz="3200" dirty="0"/>
              <a:t>ˈ</a:t>
            </a:r>
            <a:r>
              <a:rPr lang="el-GR" sz="3400" dirty="0">
                <a:solidFill>
                  <a:srgbClr val="FF0000"/>
                </a:solidFill>
              </a:rPr>
              <a:t>x</a:t>
            </a:r>
            <a:r>
              <a:rPr lang="en-US" sz="3400" dirty="0" err="1"/>
              <a:t>ano</a:t>
            </a:r>
            <a:r>
              <a:rPr lang="en-US" sz="3400" dirty="0"/>
              <a:t>], [</a:t>
            </a:r>
            <a:r>
              <a:rPr lang="el-GR" sz="36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x</a:t>
            </a:r>
            <a:r>
              <a:rPr lang="en-US" sz="3400" dirty="0" err="1"/>
              <a:t>ui</a:t>
            </a:r>
            <a:r>
              <a:rPr lang="en-US" sz="3400" dirty="0"/>
              <a:t>],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x</a:t>
            </a:r>
            <a:r>
              <a:rPr lang="en-US" sz="3400" dirty="0" err="1"/>
              <a:t>ora</a:t>
            </a:r>
            <a:r>
              <a:rPr lang="en-US" sz="3400" dirty="0"/>
              <a:t>] / [</a:t>
            </a:r>
            <a:r>
              <a:rPr lang="el-GR" sz="36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ç</a:t>
            </a:r>
            <a:r>
              <a:rPr lang="en-US" sz="3400" dirty="0" err="1"/>
              <a:t>eri</a:t>
            </a:r>
            <a:r>
              <a:rPr lang="en-US" sz="3400" dirty="0"/>
              <a:t>],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ç</a:t>
            </a:r>
            <a:r>
              <a:rPr lang="en-US" sz="3400" dirty="0" err="1"/>
              <a:t>ira</a:t>
            </a:r>
            <a:r>
              <a:rPr lang="en-US" sz="3400" dirty="0"/>
              <a:t>]</a:t>
            </a:r>
            <a:endParaRPr lang="el-GR" sz="3400" dirty="0"/>
          </a:p>
          <a:p>
            <a:pPr marL="0" indent="0">
              <a:buNone/>
            </a:pP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65833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 txBox="1">
            <a:spLocks noGrp="1"/>
          </p:cNvSpPr>
          <p:nvPr>
            <p:ph type="body" idx="1"/>
          </p:nvPr>
        </p:nvSpPr>
        <p:spPr>
          <a:xfrm>
            <a:off x="6743700" y="2133600"/>
            <a:ext cx="36006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177800" indent="-177800">
              <a:lnSpc>
                <a:spcPct val="70000"/>
              </a:lnSpc>
              <a:spcBef>
                <a:spcPts val="0"/>
              </a:spcBef>
              <a:buClr>
                <a:srgbClr val="006400"/>
              </a:buClr>
              <a:buSzPts val="1800"/>
              <a:buFont typeface="Corbe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Το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Διεθνές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Φωνητικό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Αλφά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βητο (International Phonetic Alphabet δημιουργήθηκε από τη Διεθνή Φωνητική Ένωση (International Phonetic Association):</a:t>
            </a:r>
            <a:endParaRPr sz="1800" b="1" i="1" dirty="0">
              <a:solidFill>
                <a:srgbClr val="3E8EA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7800" indent="-177800">
              <a:lnSpc>
                <a:spcPct val="70000"/>
              </a:lnSpc>
              <a:spcBef>
                <a:spcPts val="360"/>
              </a:spcBef>
              <a:buClr>
                <a:srgbClr val="006400"/>
              </a:buClr>
              <a:buSzPts val="1800"/>
              <a:buNone/>
            </a:pPr>
            <a:r>
              <a:rPr lang="en-US" sz="1800" i="1" u="sng" dirty="0">
                <a:solidFill>
                  <a:srgbClr val="006400"/>
                </a:solidFill>
                <a:latin typeface="Corbel"/>
                <a:ea typeface="Corbel"/>
                <a:cs typeface="Corbel"/>
                <a:sym typeface="Corbel"/>
              </a:rPr>
              <a:t>http://www.langsci.ucl.ac.uk/ipa/index.html</a:t>
            </a:r>
            <a:endParaRPr dirty="0"/>
          </a:p>
          <a:p>
            <a:pPr marL="177800" indent="-17780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7800" indent="-177800">
              <a:lnSpc>
                <a:spcPct val="70000"/>
              </a:lnSpc>
              <a:spcBef>
                <a:spcPts val="600"/>
              </a:spcBef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7800" indent="-177800">
              <a:lnSpc>
                <a:spcPct val="70000"/>
              </a:lnSpc>
              <a:spcBef>
                <a:spcPts val="600"/>
              </a:spcBef>
              <a:buClr>
                <a:srgbClr val="006400"/>
              </a:buClr>
              <a:buSzPts val="1800"/>
              <a:buFont typeface="Corbel"/>
              <a:buChar char="•"/>
            </a:pP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Κα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τε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βάστε το IPA Help εδώ: </a:t>
            </a:r>
            <a:endParaRPr dirty="0"/>
          </a:p>
          <a:p>
            <a:pPr marL="177800" indent="-177800">
              <a:lnSpc>
                <a:spcPct val="70000"/>
              </a:lnSpc>
              <a:spcBef>
                <a:spcPts val="360"/>
              </a:spcBef>
              <a:buClr>
                <a:srgbClr val="006400"/>
              </a:buClr>
              <a:buSzPts val="1800"/>
              <a:buNone/>
            </a:pPr>
            <a:r>
              <a:rPr lang="en-US" sz="1800" i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http://www.sil.org/computing/ipahelp/ipahelp_download.htm</a:t>
            </a:r>
            <a:endParaRPr dirty="0"/>
          </a:p>
          <a:p>
            <a:pPr marL="177800" indent="-177800">
              <a:lnSpc>
                <a:spcPct val="70000"/>
              </a:lnSpc>
              <a:spcBef>
                <a:spcPts val="360"/>
              </a:spcBef>
              <a:buClr>
                <a:schemeClr val="dk1"/>
              </a:buClr>
              <a:buSzPts val="1800"/>
              <a:buNone/>
            </a:pPr>
            <a:endParaRPr sz="1800" i="1" u="sng" dirty="0">
              <a:solidFill>
                <a:srgbClr val="0064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7800" indent="-177800">
              <a:lnSpc>
                <a:spcPct val="70000"/>
              </a:lnSpc>
              <a:spcBef>
                <a:spcPts val="360"/>
              </a:spcBef>
              <a:buClr>
                <a:srgbClr val="006400"/>
              </a:buClr>
              <a:buSzPts val="1800"/>
              <a:buFont typeface="Corbe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Το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Διεθνές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Φωνητικό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Αλφά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βητο με ήχους:</a:t>
            </a:r>
            <a:endParaRPr dirty="0"/>
          </a:p>
          <a:p>
            <a:pPr marL="177800" indent="-177800">
              <a:lnSpc>
                <a:spcPct val="70000"/>
              </a:lnSpc>
              <a:spcBef>
                <a:spcPts val="360"/>
              </a:spcBef>
              <a:buClr>
                <a:srgbClr val="006400"/>
              </a:buClr>
              <a:buSzPts val="1800"/>
              <a:buNone/>
            </a:pPr>
            <a:r>
              <a:rPr lang="en-US" sz="1800" i="1" u="sng" dirty="0">
                <a:solidFill>
                  <a:srgbClr val="006400"/>
                </a:solidFill>
                <a:latin typeface="Corbel"/>
                <a:ea typeface="Corbel"/>
                <a:cs typeface="Corbel"/>
                <a:sym typeface="Corbel"/>
              </a:rPr>
              <a:t>http://web.uvic.ca/ling/resources/ipa/charts/IPAlab/IPAlab.htm</a:t>
            </a:r>
            <a:endParaRPr dirty="0"/>
          </a:p>
        </p:txBody>
      </p:sp>
      <p:pic>
        <p:nvPicPr>
          <p:cNvPr id="282" name="Google Shape;28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0750" y="1700212"/>
            <a:ext cx="3905250" cy="5073650"/>
          </a:xfrm>
          <a:prstGeom prst="rect">
            <a:avLst/>
          </a:prstGeom>
          <a:noFill/>
          <a:ln w="19050" cap="flat" cmpd="sng">
            <a:solidFill>
              <a:srgbClr val="0064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85" name="Google Shape;285;p37"/>
          <p:cNvSpPr txBox="1">
            <a:spLocks noGrp="1"/>
          </p:cNvSpPr>
          <p:nvPr>
            <p:ph type="title"/>
          </p:nvPr>
        </p:nvSpPr>
        <p:spPr>
          <a:xfrm>
            <a:off x="2424112" y="331787"/>
            <a:ext cx="7416900" cy="793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600"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Corbel"/>
                <a:cs typeface="Corbel"/>
                <a:sym typeface="Corbel"/>
              </a:rPr>
              <a:t>Φωνητικo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Corbel"/>
                <a:cs typeface="Corbel"/>
                <a:sym typeface="Corbel"/>
              </a:rPr>
              <a:t> α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Corbel"/>
                <a:cs typeface="Corbel"/>
                <a:sym typeface="Corbel"/>
              </a:rPr>
              <a:t>λφa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Corbel"/>
                <a:cs typeface="Corbel"/>
                <a:sym typeface="Corbel"/>
              </a:rPr>
              <a:t>β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Corbel"/>
                <a:cs typeface="Corbel"/>
                <a:sym typeface="Corbel"/>
              </a:rPr>
              <a:t>ητο</a:t>
            </a:r>
            <a:endParaRPr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40FC655-D1B1-7F44-B04E-305F1A1A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248" y="328070"/>
            <a:ext cx="2111259" cy="14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129138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57CEC6-E1AD-1949-9C3D-0355D7A8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52DDA6-C068-754E-AE11-9D4DB79C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78246"/>
          </a:xfrm>
        </p:spPr>
        <p:txBody>
          <a:bodyPr>
            <a:normAutofit/>
          </a:bodyPr>
          <a:lstStyle/>
          <a:p>
            <a:r>
              <a:rPr lang="el-GR" sz="2800" dirty="0"/>
              <a:t>ΕΛΑΧΙΣΤΑ ΖΕΥΓΗ</a:t>
            </a:r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k</a:t>
            </a:r>
            <a:r>
              <a:rPr lang="en-US" sz="3200" dirty="0" err="1"/>
              <a:t>onos</a:t>
            </a:r>
            <a:r>
              <a:rPr lang="en-US" sz="3200" dirty="0"/>
              <a:t>]</a:t>
            </a:r>
            <a:r>
              <a:rPr lang="el-GR" sz="3200" dirty="0"/>
              <a:t> </a:t>
            </a:r>
            <a:endParaRPr lang="en-US" sz="3200" dirty="0"/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/>
              <a:t>onos]</a:t>
            </a:r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f</a:t>
            </a:r>
            <a:r>
              <a:rPr lang="en-US" sz="3200" dirty="0" err="1"/>
              <a:t>onos</a:t>
            </a:r>
            <a:r>
              <a:rPr lang="en-US" sz="3200" dirty="0"/>
              <a:t>]</a:t>
            </a:r>
            <a:endParaRPr lang="el-GR" sz="3200" dirty="0"/>
          </a:p>
          <a:p>
            <a:endParaRPr lang="el-GR" sz="3400" dirty="0"/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213227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57CEC6-E1AD-1949-9C3D-0355D7A8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52DDA6-C068-754E-AE11-9D4DB79C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78246"/>
          </a:xfrm>
        </p:spPr>
        <p:txBody>
          <a:bodyPr>
            <a:normAutofit/>
          </a:bodyPr>
          <a:lstStyle/>
          <a:p>
            <a:r>
              <a:rPr lang="el-GR" sz="2800" dirty="0"/>
              <a:t>ΕΛΑΧΙΣΤΑ ΖΕΥΓΗ</a:t>
            </a:r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k</a:t>
            </a:r>
            <a:r>
              <a:rPr lang="en-US" sz="3200" dirty="0" err="1"/>
              <a:t>onos</a:t>
            </a:r>
            <a:r>
              <a:rPr lang="en-US" sz="3200" dirty="0"/>
              <a:t>]</a:t>
            </a:r>
            <a:r>
              <a:rPr lang="el-GR" sz="3200" dirty="0"/>
              <a:t> </a:t>
            </a:r>
            <a:endParaRPr lang="en-US" sz="3200" dirty="0"/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/>
              <a:t>onos]</a:t>
            </a:r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f</a:t>
            </a:r>
            <a:r>
              <a:rPr lang="en-US" sz="3200" dirty="0" err="1"/>
              <a:t>onos</a:t>
            </a:r>
            <a:r>
              <a:rPr lang="en-US" sz="3200" dirty="0"/>
              <a:t>]</a:t>
            </a:r>
            <a:endParaRPr lang="el-GR" sz="3200" dirty="0"/>
          </a:p>
          <a:p>
            <a:pPr marL="274320" lvl="1" indent="0">
              <a:buNone/>
            </a:pPr>
            <a:endParaRPr lang="en-US" sz="3200" dirty="0"/>
          </a:p>
          <a:p>
            <a:pPr marL="274320" lvl="1" indent="0">
              <a:buNone/>
            </a:pPr>
            <a:r>
              <a:rPr lang="el-GR" sz="3200" b="1" dirty="0"/>
              <a:t>ΟΜΩΣ!!!!</a:t>
            </a:r>
          </a:p>
          <a:p>
            <a:pPr lvl="1"/>
            <a:r>
              <a:rPr lang="en-US" sz="3200" dirty="0"/>
              <a:t>[</a:t>
            </a:r>
            <a:r>
              <a:rPr lang="en-US" sz="3200" dirty="0" err="1">
                <a:solidFill>
                  <a:srgbClr val="FF0000"/>
                </a:solidFill>
              </a:rPr>
              <a:t>c</a:t>
            </a:r>
            <a:r>
              <a:rPr lang="en-US" sz="3200" dirty="0" err="1"/>
              <a:t>e</a:t>
            </a:r>
            <a:r>
              <a:rPr lang="el-GR" sz="2800" dirty="0"/>
              <a:t>ˈ</a:t>
            </a:r>
            <a:r>
              <a:rPr lang="en-US" sz="3200" dirty="0" err="1"/>
              <a:t>ri</a:t>
            </a:r>
            <a:r>
              <a:rPr lang="en-US" sz="3200" dirty="0"/>
              <a:t>]</a:t>
            </a:r>
            <a:r>
              <a:rPr lang="el-GR" sz="3200" dirty="0"/>
              <a:t> </a:t>
            </a:r>
            <a:r>
              <a:rPr lang="en-US" sz="3200" dirty="0"/>
              <a:t>Vs [</a:t>
            </a:r>
            <a:r>
              <a:rPr lang="el-GR" sz="3600" dirty="0" err="1">
                <a:solidFill>
                  <a:srgbClr val="FF0000"/>
                </a:solidFill>
              </a:rPr>
              <a:t>ʝ</a:t>
            </a:r>
            <a:r>
              <a:rPr lang="en-US" sz="3600" dirty="0"/>
              <a:t>e</a:t>
            </a:r>
            <a:r>
              <a:rPr lang="el-GR" sz="3200" dirty="0"/>
              <a:t>ˈ</a:t>
            </a:r>
            <a:r>
              <a:rPr lang="en-US" sz="3600" dirty="0" err="1"/>
              <a:t>ri</a:t>
            </a:r>
            <a:r>
              <a:rPr lang="en-US" sz="3600" dirty="0"/>
              <a:t>]</a:t>
            </a:r>
          </a:p>
          <a:p>
            <a:pPr lvl="1"/>
            <a:r>
              <a:rPr lang="en-US" sz="3600" dirty="0"/>
              <a:t>[</a:t>
            </a:r>
            <a:r>
              <a:rPr lang="el-GR" sz="3600" dirty="0"/>
              <a:t>ˈ</a:t>
            </a:r>
            <a:r>
              <a:rPr lang="el-GR" sz="3600" dirty="0" err="1">
                <a:solidFill>
                  <a:srgbClr val="FF0000"/>
                </a:solidFill>
              </a:rPr>
              <a:t>ʝ</a:t>
            </a:r>
            <a:r>
              <a:rPr lang="en-US" sz="3600" dirty="0" err="1"/>
              <a:t>eri</a:t>
            </a:r>
            <a:r>
              <a:rPr lang="en-US" sz="3600" dirty="0"/>
              <a:t>] Vs [</a:t>
            </a:r>
            <a:r>
              <a:rPr lang="el-GR" sz="3600" dirty="0"/>
              <a:t>ˈ</a:t>
            </a:r>
            <a:r>
              <a:rPr lang="en-US" sz="3600" dirty="0" err="1">
                <a:solidFill>
                  <a:srgbClr val="FF0000"/>
                </a:solidFill>
              </a:rPr>
              <a:t>ç</a:t>
            </a:r>
            <a:r>
              <a:rPr lang="en-US" sz="3600" dirty="0" err="1"/>
              <a:t>eri</a:t>
            </a:r>
            <a:r>
              <a:rPr lang="en-US" sz="3600" dirty="0"/>
              <a:t>]</a:t>
            </a:r>
            <a:endParaRPr lang="el-GR" sz="3600" dirty="0"/>
          </a:p>
          <a:p>
            <a:endParaRPr lang="el-GR" sz="3400" dirty="0"/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5492748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25CB7F-ED56-5E95-4778-A3264A1D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</a:t>
            </a:r>
            <a:r>
              <a:rPr lang="el-GR" sz="4000" dirty="0" err="1"/>
              <a:t>προσδιορισμου</a:t>
            </a:r>
            <a:r>
              <a:rPr lang="el-GR" sz="4000" dirty="0"/>
              <a:t> φωνολογικών </a:t>
            </a:r>
            <a:r>
              <a:rPr lang="el-GR" sz="4000" dirty="0" err="1"/>
              <a:t>μοναδων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FD615E-10DA-C053-7867-14F620F7C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098" y="2093976"/>
            <a:ext cx="10058400" cy="4050792"/>
          </a:xfrm>
        </p:spPr>
        <p:txBody>
          <a:bodyPr/>
          <a:lstStyle/>
          <a:p>
            <a:pPr algn="just"/>
            <a:r>
              <a:rPr lang="el-GR" sz="2400" b="0" i="0" u="none" strike="noStrike" dirty="0">
                <a:solidFill>
                  <a:srgbClr val="000000"/>
                </a:solidFill>
                <a:effectLst/>
              </a:rPr>
              <a:t>Αν μπορούσαμε να βρούμε για κάθε φθόγγο ελάχιστα ζεύγη για κάθε πιθανό περιβάλλον, τότε θα μπορούσαμε να συνεχίσουμε να χρησιμοποιούμε αυτό το κριτήριο</a:t>
            </a:r>
            <a:r>
              <a:rPr lang="en-GB" sz="2400" dirty="0">
                <a:solidFill>
                  <a:srgbClr val="000000"/>
                </a:solidFill>
              </a:rPr>
              <a:t>.</a:t>
            </a:r>
            <a:endParaRPr lang="el-GR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l-GR" sz="2400" b="0" i="0" u="none" strike="noStrike" dirty="0">
                <a:solidFill>
                  <a:srgbClr val="000000"/>
                </a:solidFill>
                <a:effectLst/>
              </a:rPr>
              <a:t>Δυστυχώς, η έρευνα σε πάρα πολλά φωνολογικά συστήματα έδειξε ότι κάτι τέτοιο είναι ανέφικτο.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28824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57CEC6-E1AD-1949-9C3D-0355D7A8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52DDA6-C068-754E-AE11-9D4DB79C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3" y="2121408"/>
            <a:ext cx="11002617" cy="4378246"/>
          </a:xfrm>
        </p:spPr>
        <p:txBody>
          <a:bodyPr>
            <a:normAutofit/>
          </a:bodyPr>
          <a:lstStyle/>
          <a:p>
            <a:pPr algn="just"/>
            <a:r>
              <a:rPr lang="el-GR" sz="2800" dirty="0"/>
              <a:t>Βάση της νέας μεθόδου : τα μορφήματα (η ελάχιστη μονάδα με σημασία).</a:t>
            </a:r>
          </a:p>
          <a:p>
            <a:pPr algn="just"/>
            <a:r>
              <a:rPr lang="el-GR" sz="2800" dirty="0"/>
              <a:t>ΑΞΙΩΜΑ: </a:t>
            </a:r>
            <a:r>
              <a:rPr lang="el-GR" sz="2800" b="1" dirty="0"/>
              <a:t>κάθε μόρφημα αποτελείται από φωνολογικές μονάδες.</a:t>
            </a:r>
            <a:r>
              <a:rPr lang="el-GR" sz="2800" dirty="0"/>
              <a:t> π.χ. το μόρφημα </a:t>
            </a:r>
            <a:r>
              <a:rPr lang="en-US" sz="2800" baseline="-25000" dirty="0"/>
              <a:t>#</a:t>
            </a:r>
            <a:r>
              <a:rPr lang="en-US" sz="2800" dirty="0" err="1"/>
              <a:t>pano</a:t>
            </a:r>
            <a:r>
              <a:rPr lang="en-US" sz="2800" baseline="-25000" dirty="0"/>
              <a:t>#, </a:t>
            </a:r>
            <a:r>
              <a:rPr lang="el-GR" sz="2800" dirty="0" err="1"/>
              <a:t>αποτελε</a:t>
            </a:r>
            <a:r>
              <a:rPr lang="en-US" sz="2800" dirty="0" err="1"/>
              <a:t>ί</a:t>
            </a:r>
            <a:r>
              <a:rPr lang="el-GR" sz="2800" dirty="0" err="1"/>
              <a:t>ται</a:t>
            </a:r>
            <a:r>
              <a:rPr lang="el-GR" sz="2800" dirty="0"/>
              <a:t> από 4 </a:t>
            </a:r>
            <a:r>
              <a:rPr lang="el-GR" sz="2800" dirty="0" err="1"/>
              <a:t>τεμαχιακές</a:t>
            </a:r>
            <a:r>
              <a:rPr lang="el-GR" sz="2800" dirty="0"/>
              <a:t> φωνολογικές μονάδες: /</a:t>
            </a:r>
            <a:r>
              <a:rPr lang="en-US" sz="2800" dirty="0"/>
              <a:t>p</a:t>
            </a:r>
            <a:r>
              <a:rPr lang="el-GR" sz="2800" dirty="0"/>
              <a:t>/, /</a:t>
            </a:r>
            <a:r>
              <a:rPr lang="en-US" sz="2800" dirty="0"/>
              <a:t>a</a:t>
            </a:r>
            <a:r>
              <a:rPr lang="el-GR" sz="2800" dirty="0"/>
              <a:t>/, /</a:t>
            </a:r>
            <a:r>
              <a:rPr lang="en-US" sz="2800" dirty="0"/>
              <a:t>n</a:t>
            </a:r>
            <a:r>
              <a:rPr lang="el-GR" sz="2800" dirty="0"/>
              <a:t>/ &amp; /</a:t>
            </a:r>
            <a:r>
              <a:rPr lang="en-US" sz="2800" dirty="0"/>
              <a:t>o</a:t>
            </a:r>
            <a:r>
              <a:rPr lang="el-GR" sz="2800" dirty="0"/>
              <a:t> /. </a:t>
            </a:r>
          </a:p>
          <a:p>
            <a:pPr algn="just"/>
            <a:r>
              <a:rPr lang="el-GR" sz="2800" b="1" dirty="0"/>
              <a:t>Προϋπόθεση</a:t>
            </a:r>
            <a:r>
              <a:rPr lang="el-GR" sz="2800" dirty="0"/>
              <a:t>: όποτε εμφανίζεται το ίδιο μόρφημα, ΠΑΝΤΟΤΕ θα απαρτίζεται από τις ίδιες φωνολογικές μονάδες, ανεξάρτητα αν κάποιες φορές, εξαιτίας του φωνολογικού περιβάλλοντος, κάποια ή κάποιες από αυτές πραγματωθούν με άλλη μορφή.</a:t>
            </a:r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42004262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err="1"/>
              <a:t>Μεθοδοι</a:t>
            </a:r>
            <a:r>
              <a:rPr lang="el-GR" sz="4000" dirty="0"/>
              <a:t> προσδιορισμού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μοναδων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578" y="2121408"/>
            <a:ext cx="3496963" cy="4050792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[</a:t>
            </a:r>
            <a:r>
              <a:rPr lang="en-US" sz="2800" dirty="0" err="1"/>
              <a:t>o</a:t>
            </a:r>
            <a:r>
              <a:rPr lang="en-US" sz="2800" baseline="-25000" dirty="0" err="1"/>
              <a:t>#</a:t>
            </a:r>
            <a:r>
              <a:rPr lang="en-US" sz="2800" dirty="0" err="1">
                <a:solidFill>
                  <a:srgbClr val="FF0000"/>
                </a:solidFill>
              </a:rPr>
              <a:t>k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os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i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tus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us]</a:t>
            </a:r>
          </a:p>
          <a:p>
            <a:endParaRPr lang="en-US" sz="2800" dirty="0"/>
          </a:p>
          <a:p>
            <a:r>
              <a:rPr lang="en-US" sz="2800" dirty="0" err="1"/>
              <a:t>Ό</a:t>
            </a:r>
            <a:r>
              <a:rPr lang="el-GR" sz="2800" dirty="0" err="1"/>
              <a:t>μως</a:t>
            </a:r>
            <a:r>
              <a:rPr lang="el-GR" sz="2800" dirty="0"/>
              <a:t>: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o]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on]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75867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err="1"/>
              <a:t>Μεθοδοι</a:t>
            </a:r>
            <a:r>
              <a:rPr lang="el-GR" sz="4000" dirty="0"/>
              <a:t> </a:t>
            </a:r>
            <a:r>
              <a:rPr lang="el-GR" sz="4000" dirty="0" err="1"/>
              <a:t>προσδιορισμου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μοναδων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160" y="2100735"/>
            <a:ext cx="3496963" cy="4050792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[</a:t>
            </a:r>
            <a:r>
              <a:rPr lang="en-US" sz="2800" dirty="0" err="1"/>
              <a:t>o</a:t>
            </a:r>
            <a:r>
              <a:rPr lang="en-US" sz="2800" baseline="-25000" dirty="0" err="1"/>
              <a:t>#</a:t>
            </a:r>
            <a:r>
              <a:rPr lang="en-US" sz="2800" dirty="0" err="1">
                <a:solidFill>
                  <a:srgbClr val="FF0000"/>
                </a:solidFill>
              </a:rPr>
              <a:t>k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os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i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tus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us]</a:t>
            </a:r>
          </a:p>
          <a:p>
            <a:endParaRPr lang="en-US" sz="2800" dirty="0"/>
          </a:p>
          <a:p>
            <a:r>
              <a:rPr lang="en-US" sz="2800" dirty="0" err="1"/>
              <a:t>Ό</a:t>
            </a:r>
            <a:r>
              <a:rPr lang="el-GR" sz="2800" dirty="0" err="1"/>
              <a:t>μως</a:t>
            </a:r>
            <a:r>
              <a:rPr lang="el-GR" sz="2800" dirty="0"/>
              <a:t>: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o]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on]</a:t>
            </a:r>
            <a:endParaRPr lang="el-GR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775AD-4A6A-2960-9855-4A94DFA340CB}"/>
              </a:ext>
            </a:extLst>
          </p:cNvPr>
          <p:cNvSpPr txBox="1"/>
          <p:nvPr/>
        </p:nvSpPr>
        <p:spPr>
          <a:xfrm>
            <a:off x="1174877" y="2093976"/>
            <a:ext cx="598067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Α. </a:t>
            </a:r>
            <a:r>
              <a:rPr lang="el-GR" sz="2800" b="1" dirty="0" err="1"/>
              <a:t>Κριτ</a:t>
            </a:r>
            <a:r>
              <a:rPr lang="en-US" sz="2800" b="1" dirty="0" err="1"/>
              <a:t>ή</a:t>
            </a:r>
            <a:r>
              <a:rPr lang="el-GR" sz="2800" b="1" dirty="0" err="1"/>
              <a:t>ριο</a:t>
            </a:r>
            <a:r>
              <a:rPr lang="el-GR" sz="2800" b="1" dirty="0"/>
              <a:t> της Ποσότητας:</a:t>
            </a:r>
          </a:p>
          <a:p>
            <a:endParaRPr lang="el-GR" sz="2800" dirty="0"/>
          </a:p>
          <a:p>
            <a:r>
              <a:rPr lang="el-GR" sz="2800" dirty="0"/>
              <a:t>Σε πόσα περιβάλλοντα εμφανίζεται</a:t>
            </a:r>
          </a:p>
          <a:p>
            <a:r>
              <a:rPr lang="el-GR" sz="2800" dirty="0"/>
              <a:t>Η μία πραγμάτωση, και σε πόσα η</a:t>
            </a:r>
          </a:p>
          <a:p>
            <a:r>
              <a:rPr lang="el-GR" sz="2800" dirty="0"/>
              <a:t>άλλη;</a:t>
            </a:r>
          </a:p>
          <a:p>
            <a:endParaRPr lang="el-GR" sz="2800" dirty="0"/>
          </a:p>
          <a:p>
            <a:r>
              <a:rPr lang="el-GR" sz="2800" dirty="0"/>
              <a:t>Σε 4 περιβάλλοντα το [</a:t>
            </a:r>
            <a:r>
              <a:rPr lang="en-US" sz="2800" dirty="0"/>
              <a:t>k</a:t>
            </a:r>
            <a:r>
              <a:rPr lang="el-GR" sz="2800" dirty="0"/>
              <a:t>] και μόνο σε </a:t>
            </a:r>
          </a:p>
          <a:p>
            <a:r>
              <a:rPr lang="el-GR" sz="2800" dirty="0"/>
              <a:t>1 περιβάλλον το </a:t>
            </a:r>
            <a:r>
              <a:rPr lang="en-US" sz="2800" dirty="0"/>
              <a:t>[g]</a:t>
            </a:r>
            <a:endParaRPr lang="el-GR" sz="2800" dirty="0"/>
          </a:p>
          <a:p>
            <a:endParaRPr lang="el-GR" sz="2800" dirty="0"/>
          </a:p>
          <a:p>
            <a:r>
              <a:rPr lang="el-GR" sz="2800" b="1" dirty="0"/>
              <a:t>Ισχυρός υποψήφιος </a:t>
            </a:r>
            <a:r>
              <a:rPr lang="el-GR" sz="2800" dirty="0"/>
              <a:t>το </a:t>
            </a:r>
            <a:r>
              <a:rPr lang="en-US" sz="2800" dirty="0"/>
              <a:t>[k]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224754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160" y="2100735"/>
            <a:ext cx="3496963" cy="4050792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[</a:t>
            </a:r>
            <a:r>
              <a:rPr lang="en-US" sz="2800" dirty="0" err="1"/>
              <a:t>o</a:t>
            </a:r>
            <a:r>
              <a:rPr lang="en-US" sz="2800" baseline="-25000" dirty="0" err="1"/>
              <a:t>#</a:t>
            </a:r>
            <a:r>
              <a:rPr lang="en-US" sz="2800" dirty="0" err="1">
                <a:solidFill>
                  <a:srgbClr val="FF0000"/>
                </a:solidFill>
              </a:rPr>
              <a:t>k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os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i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tus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us]</a:t>
            </a:r>
          </a:p>
          <a:p>
            <a:endParaRPr lang="en-US" sz="2800" dirty="0"/>
          </a:p>
          <a:p>
            <a:r>
              <a:rPr lang="en-US" sz="2800" dirty="0" err="1"/>
              <a:t>Ό</a:t>
            </a:r>
            <a:r>
              <a:rPr lang="el-GR" sz="2800" dirty="0" err="1"/>
              <a:t>μως</a:t>
            </a:r>
            <a:r>
              <a:rPr lang="el-GR" sz="2800" dirty="0"/>
              <a:t>: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o]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on]</a:t>
            </a:r>
            <a:endParaRPr lang="el-GR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775AD-4A6A-2960-9855-4A94DFA340CB}"/>
              </a:ext>
            </a:extLst>
          </p:cNvPr>
          <p:cNvSpPr txBox="1"/>
          <p:nvPr/>
        </p:nvSpPr>
        <p:spPr>
          <a:xfrm>
            <a:off x="588468" y="1666594"/>
            <a:ext cx="10929980" cy="5247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  <a:r>
              <a:rPr lang="el-GR" sz="2800" b="1" dirty="0"/>
              <a:t>. </a:t>
            </a:r>
            <a:r>
              <a:rPr lang="el-GR" sz="2800" b="1" dirty="0" err="1"/>
              <a:t>Κριτ</a:t>
            </a:r>
            <a:r>
              <a:rPr lang="en-US" sz="2800" b="1" dirty="0" err="1"/>
              <a:t>ή</a:t>
            </a:r>
            <a:r>
              <a:rPr lang="el-GR" sz="2800" b="1" dirty="0" err="1"/>
              <a:t>ριο</a:t>
            </a:r>
            <a:r>
              <a:rPr lang="el-GR" sz="2800" b="1" dirty="0"/>
              <a:t> της Αυτονομίας:</a:t>
            </a:r>
          </a:p>
          <a:p>
            <a:endParaRPr lang="el-GR" sz="800" dirty="0"/>
          </a:p>
          <a:p>
            <a:r>
              <a:rPr lang="el-GR" sz="2800" dirty="0"/>
              <a:t>Υπάρχει εκδοχή που να μην καθορίζεται </a:t>
            </a:r>
          </a:p>
          <a:p>
            <a:r>
              <a:rPr lang="el-GR" sz="2800" dirty="0"/>
              <a:t>Από το φωνολογικό περιβάλλον;</a:t>
            </a:r>
          </a:p>
          <a:p>
            <a:endParaRPr lang="el-GR" sz="1100" dirty="0"/>
          </a:p>
          <a:p>
            <a:r>
              <a:rPr lang="el-GR" sz="2800" dirty="0"/>
              <a:t>Το </a:t>
            </a:r>
            <a:r>
              <a:rPr lang="en-US" sz="2800" dirty="0"/>
              <a:t>[g]</a:t>
            </a:r>
            <a:r>
              <a:rPr lang="el-GR" sz="2800" dirty="0"/>
              <a:t> εμφανίζεται ΜΟΝΟ όταν προηγείται</a:t>
            </a:r>
          </a:p>
          <a:p>
            <a:r>
              <a:rPr lang="el-GR" sz="2800" dirty="0"/>
              <a:t>Το ηχηρό ρινικό.</a:t>
            </a:r>
          </a:p>
          <a:p>
            <a:r>
              <a:rPr lang="el-GR" sz="2800" dirty="0"/>
              <a:t>Αντίθετα, το </a:t>
            </a:r>
            <a:r>
              <a:rPr lang="en-US" sz="2800" dirty="0"/>
              <a:t>[k]</a:t>
            </a:r>
            <a:r>
              <a:rPr lang="el-GR" sz="2800" dirty="0"/>
              <a:t> εμφανίζεται και όταν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800" dirty="0" err="1"/>
              <a:t>ροηγούνται</a:t>
            </a:r>
            <a:r>
              <a:rPr lang="el-GR" sz="2800" dirty="0"/>
              <a:t> άηχα σύμφωνα, αλλά και </a:t>
            </a:r>
          </a:p>
          <a:p>
            <a:r>
              <a:rPr lang="el-GR" sz="2800" dirty="0"/>
              <a:t>ηχηρά φωνήεντα.</a:t>
            </a:r>
          </a:p>
          <a:p>
            <a:endParaRPr lang="el-GR" sz="3600" dirty="0"/>
          </a:p>
          <a:p>
            <a:r>
              <a:rPr lang="el-GR" sz="2800" b="1" dirty="0"/>
              <a:t>Τα ηχηρά φωνήεντα</a:t>
            </a:r>
            <a:r>
              <a:rPr lang="en-US" sz="2800" b="1" dirty="0"/>
              <a:t>, </a:t>
            </a:r>
            <a:r>
              <a:rPr lang="el-GR" sz="2800" dirty="0"/>
              <a:t>είναι το περιβάλλον που δείχνει ότι το [</a:t>
            </a:r>
            <a:r>
              <a:rPr lang="en-US" sz="2800" dirty="0"/>
              <a:t>k</a:t>
            </a:r>
            <a:r>
              <a:rPr lang="el-GR" sz="2800" dirty="0"/>
              <a:t>] </a:t>
            </a:r>
            <a:r>
              <a:rPr lang="el-GR" sz="2800" b="1" dirty="0"/>
              <a:t>ΔΕΝ</a:t>
            </a:r>
          </a:p>
          <a:p>
            <a:r>
              <a:rPr lang="el-GR" sz="2800" dirty="0"/>
              <a:t>επηρεάζεται από το περιβάλλον του.</a:t>
            </a:r>
          </a:p>
        </p:txBody>
      </p:sp>
    </p:spTree>
    <p:extLst>
      <p:ext uri="{BB962C8B-B14F-4D97-AF65-F5344CB8AC3E}">
        <p14:creationId xmlns:p14="http://schemas.microsoft.com/office/powerpoint/2010/main" val="2214229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68" y="2100735"/>
            <a:ext cx="10428655" cy="4050792"/>
          </a:xfrm>
        </p:spPr>
        <p:txBody>
          <a:bodyPr>
            <a:normAutofit/>
          </a:bodyPr>
          <a:lstStyle/>
          <a:p>
            <a:pPr algn="just">
              <a:lnSpc>
                <a:spcPct val="113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ea typeface="Cambria" panose="02040503050406030204" pitchFamily="18" charset="0"/>
              </a:rPr>
              <a:t>Οι </a:t>
            </a:r>
            <a:r>
              <a:rPr lang="el-GR" sz="2800" b="1" dirty="0">
                <a:ea typeface="Cambria" panose="02040503050406030204" pitchFamily="18" charset="0"/>
              </a:rPr>
              <a:t>φωνολογικές μονάδες </a:t>
            </a:r>
            <a:r>
              <a:rPr lang="el-GR" sz="2800" dirty="0">
                <a:ea typeface="Cambria" panose="02040503050406030204" pitchFamily="18" charset="0"/>
              </a:rPr>
              <a:t>αναπαρίστανται γραφικά μεταξύ διαγώνιων: π.χ. 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l-GR" sz="2800" dirty="0">
                <a:ea typeface="Cambria" panose="02040503050406030204" pitchFamily="18" charset="0"/>
              </a:rPr>
              <a:t>/</a:t>
            </a:r>
          </a:p>
          <a:p>
            <a:pPr algn="just">
              <a:lnSpc>
                <a:spcPct val="113000"/>
              </a:lnSpc>
              <a:buFont typeface="Wingdings" panose="05000000000000000000" pitchFamily="2" charset="2"/>
              <a:buChar char="ü"/>
            </a:pPr>
            <a:r>
              <a:rPr lang="el-GR" sz="2800" b="1" u="sng" dirty="0">
                <a:ea typeface="Cambria" panose="02040503050406030204" pitchFamily="18" charset="0"/>
              </a:rPr>
              <a:t>οι πιθανές πραγματώσεις των φωνολογικών μονάδων </a:t>
            </a:r>
            <a:r>
              <a:rPr lang="el-GR" sz="2800" u="sng" dirty="0">
                <a:ea typeface="Cambria" panose="02040503050406030204" pitchFamily="18" charset="0"/>
              </a:rPr>
              <a:t>- φωνημάτων</a:t>
            </a:r>
            <a:r>
              <a:rPr lang="el-GR" sz="2800" dirty="0">
                <a:ea typeface="Cambria" panose="02040503050406030204" pitchFamily="18" charset="0"/>
              </a:rPr>
              <a:t> αναπαρίστανται γραφικά μεταξύ αγκυλών: π.χ. [</a:t>
            </a:r>
            <a:r>
              <a:rPr lang="en-US" sz="2800" dirty="0">
                <a:ea typeface="Cambria" panose="02040503050406030204" pitchFamily="18" charset="0"/>
              </a:rPr>
              <a:t>c</a:t>
            </a:r>
            <a:r>
              <a:rPr lang="el-GR" sz="2800" dirty="0">
                <a:ea typeface="Cambria" panose="02040503050406030204" pitchFamily="18" charset="0"/>
              </a:rPr>
              <a:t>]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64564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AB57E5-11A6-CC01-36C7-E3082D58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ΑΣκησεισ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A0AD47-2C0E-988D-CE69-5D74ECE3C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" y="2121408"/>
            <a:ext cx="10730042" cy="4050792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Ποιές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λειτουργίες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επ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ιτελούν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οι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π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ρώτοι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ήχοι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των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παρα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κάτω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λέξεων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el-GR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algn="just"/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l-GR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[ˈ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ponos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/[ˈ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konos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/ [ˈtonos] / [ˈ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fonos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/ [ˈ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γonos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/ [ˈ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monos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</a:t>
            </a:r>
            <a:endParaRPr lang="el-GR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l-GR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ii. [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limni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/[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ʎimni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    &amp;      [ˈstela] / [ˈ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ʃtela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endParaRPr lang="el-GR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l-GR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iii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xoros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],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xaros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],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xui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],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xnoto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],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xtipima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],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xroma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],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xθes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/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çeri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],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çina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4050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4F06B73-85E0-3442-8269-93CDBC60B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6001" y="204952"/>
            <a:ext cx="5589094" cy="82166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200" i="1" dirty="0">
                <a:solidFill>
                  <a:srgbClr val="4E00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ΤΡΟΠΟΣ</a:t>
            </a:r>
            <a:r>
              <a:rPr lang="el-GR" altLang="el-GR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3200" i="1" dirty="0">
                <a:solidFill>
                  <a:srgbClr val="4E00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ΑΡΘΡΩΣΗΣ</a:t>
            </a:r>
          </a:p>
        </p:txBody>
      </p:sp>
      <p:sp>
        <p:nvSpPr>
          <p:cNvPr id="3" name="2 - Υπότιτλος">
            <a:extLst>
              <a:ext uri="{FF2B5EF4-FFF2-40B4-BE49-F238E27FC236}">
                <a16:creationId xmlns:a16="http://schemas.microsoft.com/office/drawing/2014/main" id="{49043BE0-034D-AA4A-AAB1-12793409EA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3782" y="921230"/>
            <a:ext cx="4962426" cy="5040313"/>
          </a:xfrm>
        </p:spPr>
        <p:txBody>
          <a:bodyPr/>
          <a:lstStyle/>
          <a:p>
            <a:pPr marL="438150" indent="-319088">
              <a:spcBef>
                <a:spcPct val="0"/>
              </a:spcBef>
              <a:spcAft>
                <a:spcPts val="600"/>
              </a:spcAft>
              <a:buNone/>
            </a:pPr>
            <a:endParaRPr lang="el-GR" altLang="el-GR" sz="19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2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Συνεπώς τα σύμφωνα ταξινομούνται ως προς τον τρόπο άρθρωσης στις εξής κατηγορίες:</a:t>
            </a:r>
            <a:endParaRPr lang="en-US" altLang="el-G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150" indent="-31908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altLang="el-G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150" indent="-319088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9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κλειστά </a:t>
            </a:r>
          </a:p>
          <a:p>
            <a:pPr marL="438150" indent="-319088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9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τριβόμενα</a:t>
            </a:r>
          </a:p>
          <a:p>
            <a:pPr marL="438150" indent="-319088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9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Ρινικά ή έρρινα</a:t>
            </a:r>
          </a:p>
          <a:p>
            <a:pPr marL="438150" indent="-319088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9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Πλευρικά </a:t>
            </a:r>
          </a:p>
          <a:p>
            <a:pPr marL="438150" indent="-319088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9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Παλλόμενα</a:t>
            </a:r>
          </a:p>
          <a:p>
            <a:pPr marL="438150" indent="-319088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alt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9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Προστριβόμενα</a:t>
            </a:r>
            <a:endParaRPr lang="el-GR" altLang="el-G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5 - Ομάδα">
            <a:extLst>
              <a:ext uri="{FF2B5EF4-FFF2-40B4-BE49-F238E27FC236}">
                <a16:creationId xmlns:a16="http://schemas.microsoft.com/office/drawing/2014/main" id="{7626AF64-61B7-014B-846F-BF2B233A5873}"/>
              </a:ext>
            </a:extLst>
          </p:cNvPr>
          <p:cNvGrpSpPr>
            <a:grpSpLocks/>
          </p:cNvGrpSpPr>
          <p:nvPr/>
        </p:nvGrpSpPr>
        <p:grpSpPr bwMode="auto">
          <a:xfrm>
            <a:off x="2645467" y="3220747"/>
            <a:ext cx="1503363" cy="546669"/>
            <a:chOff x="3851275" y="5956002"/>
            <a:chExt cx="1503123" cy="641350"/>
          </a:xfrm>
        </p:grpSpPr>
        <p:sp>
          <p:nvSpPr>
            <p:cNvPr id="4" name="3 - Δεξιό άγκιστρο">
              <a:extLst>
                <a:ext uri="{FF2B5EF4-FFF2-40B4-BE49-F238E27FC236}">
                  <a16:creationId xmlns:a16="http://schemas.microsoft.com/office/drawing/2014/main" id="{57E5BC73-02FC-A84A-A252-212BAE0D7C8A}"/>
                </a:ext>
              </a:extLst>
            </p:cNvPr>
            <p:cNvSpPr/>
            <p:nvPr/>
          </p:nvSpPr>
          <p:spPr>
            <a:xfrm>
              <a:off x="3851275" y="5956002"/>
              <a:ext cx="215866" cy="64135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l-GR" altLang="el-GR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" name="1 - Τίτλος">
              <a:extLst>
                <a:ext uri="{FF2B5EF4-FFF2-40B4-BE49-F238E27FC236}">
                  <a16:creationId xmlns:a16="http://schemas.microsoft.com/office/drawing/2014/main" id="{FF71442B-3E16-4949-B326-68AAB260FE6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39952" y="6096716"/>
              <a:ext cx="121444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18288" bIns="0" anchor="b">
              <a:normAutofit fontScale="97500"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l-GR" sz="1900" b="1" i="1" u="sng" spc="150" dirty="0">
                  <a:ln w="11430">
                    <a:solidFill>
                      <a:schemeClr val="tx1"/>
                    </a:solidFill>
                  </a:ln>
                  <a:latin typeface="+mj-lt"/>
                </a:rPr>
                <a:t>Υγρά</a:t>
              </a:r>
              <a:endParaRPr lang="el-GR" sz="1900" b="1" spc="150" dirty="0">
                <a:ln w="11430"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2D546BC-0044-2947-B00C-C4C69D13D7DB}"/>
              </a:ext>
            </a:extLst>
          </p:cNvPr>
          <p:cNvSpPr txBox="1"/>
          <p:nvPr/>
        </p:nvSpPr>
        <p:spPr>
          <a:xfrm>
            <a:off x="5600627" y="1653397"/>
            <a:ext cx="534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l-GR" b="1" i="1" dirty="0">
                <a:solidFill>
                  <a:srgbClr val="4E004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ΗΧΗΡΟΤΗΤΑ</a:t>
            </a:r>
            <a:endParaRPr lang="el-GR" altLang="el-GR" b="1" dirty="0">
              <a:solidFill>
                <a:srgbClr val="4E00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B9D0E-793D-B04A-B095-9692468EC583}"/>
              </a:ext>
            </a:extLst>
          </p:cNvPr>
          <p:cNvSpPr txBox="1"/>
          <p:nvPr/>
        </p:nvSpPr>
        <p:spPr>
          <a:xfrm>
            <a:off x="5994824" y="2144111"/>
            <a:ext cx="56480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Clr>
                <a:srgbClr val="008000"/>
              </a:buClr>
            </a:pPr>
            <a:r>
              <a:rPr lang="el-GR" altLang="el-GR" b="1" i="1" u="sng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Ηχηρά σύμφωνα:</a:t>
            </a:r>
          </a:p>
          <a:p>
            <a:pPr marL="539750" indent="-539750">
              <a:buClr>
                <a:srgbClr val="4E004E"/>
              </a:buClr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Τα 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ρινικά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: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([m], [n],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ɲ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,[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ŋ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])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και τα </a:t>
            </a:r>
            <a:endParaRPr lang="en-US" altLang="el-GR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539750" indent="-539750">
              <a:buClr>
                <a:srgbClr val="4E004E"/>
              </a:buClr>
            </a:pP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υγρά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: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πλευρικά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([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], [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ʎ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])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και παλλόμενα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([r]) 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]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είναι, κατά κανόνα, ηχηρά.</a:t>
            </a:r>
          </a:p>
          <a:p>
            <a:pPr marL="539750" indent="-539750">
              <a:buClr>
                <a:srgbClr val="4E004E"/>
              </a:buClr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Τα 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κλειστά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τα 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τριβόμενα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και τα 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προστριβόμενα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παρουσιάζουν διάκριση ως προς το στοιχείο της ηχηρότητας</a:t>
            </a:r>
          </a:p>
          <a:p>
            <a:pPr marL="539750" indent="-539750">
              <a:buClr>
                <a:srgbClr val="008000"/>
              </a:buClr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539750" indent="-539750">
              <a:buClr>
                <a:srgbClr val="008000"/>
              </a:buClr>
            </a:pPr>
            <a:r>
              <a:rPr lang="el-GR" altLang="el-GR" b="1" dirty="0">
                <a:solidFill>
                  <a:srgbClr val="4E004E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Ηχηρά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είναι: τα 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κλειστά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]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]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]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</a:t>
            </a:r>
            <a:r>
              <a:rPr lang="en-US" altLang="el-GR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ɟ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]</a:t>
            </a:r>
            <a:endParaRPr lang="el-GR" altLang="el-GR" b="1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539750" indent="-539750">
              <a:buClr>
                <a:srgbClr val="008000"/>
              </a:buClr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                 τα 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τριβόμενα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]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ð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]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]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</a:t>
            </a:r>
            <a:r>
              <a:rPr lang="en-US" altLang="el-GR" b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ɣ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], [j]</a:t>
            </a:r>
            <a:endParaRPr lang="el-GR" altLang="el-GR" b="1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539750" indent="-539750">
              <a:buClr>
                <a:srgbClr val="008000"/>
              </a:buClr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              (τ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 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διπλό 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προστριβόμενο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[dz]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</a:t>
            </a:r>
            <a:endParaRPr lang="en-US" altLang="el-GR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539750" indent="-539750">
              <a:buClr>
                <a:srgbClr val="008000"/>
              </a:buClr>
            </a:pPr>
            <a:endParaRPr lang="en-US" altLang="el-GR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539750" indent="-539750">
              <a:buClr>
                <a:srgbClr val="008000"/>
              </a:buClr>
            </a:pPr>
            <a:r>
              <a:rPr lang="el-GR" altLang="el-GR" b="1" dirty="0" err="1">
                <a:solidFill>
                  <a:srgbClr val="4E004E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Άη</a:t>
            </a:r>
            <a:r>
              <a:rPr lang="en-US" altLang="el-GR" b="1" dirty="0">
                <a:solidFill>
                  <a:srgbClr val="4E004E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x</a:t>
            </a:r>
            <a:r>
              <a:rPr lang="el-GR" altLang="el-GR" b="1" dirty="0">
                <a:solidFill>
                  <a:srgbClr val="4E004E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α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είναι: τα 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κλειστά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[p]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[t]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[c]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[k]</a:t>
            </a:r>
            <a:endParaRPr lang="el-GR" altLang="el-GR" b="1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539750" indent="-539750">
              <a:buClr>
                <a:srgbClr val="008000"/>
              </a:buClr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                 τα 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τριβόμενα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[f]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θ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]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[s]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</a:t>
            </a:r>
            <a:r>
              <a:rPr lang="el-GR" b="1" dirty="0"/>
              <a:t>ç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], [x]</a:t>
            </a:r>
            <a:endParaRPr lang="el-GR" altLang="el-GR" b="1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539750" indent="-539750">
              <a:buClr>
                <a:srgbClr val="008000"/>
              </a:buClr>
            </a:pP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              (τ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 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διπλό 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προστριβόμενο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[ts]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</a:t>
            </a:r>
          </a:p>
          <a:p>
            <a:pPr marL="539750" indent="-539750">
              <a:buClr>
                <a:srgbClr val="008000"/>
              </a:buClr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A68D59-00F7-C647-AAB6-86C4A40B0F24}"/>
              </a:ext>
            </a:extLst>
          </p:cNvPr>
          <p:cNvSpPr txBox="1"/>
          <p:nvPr/>
        </p:nvSpPr>
        <p:spPr>
          <a:xfrm>
            <a:off x="385377" y="4776262"/>
            <a:ext cx="452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Στοματικοί </a:t>
            </a:r>
            <a:r>
              <a:rPr lang="el-GR" b="1" dirty="0">
                <a:sym typeface="Wingdings" pitchFamily="2" charset="2"/>
              </a:rPr>
              <a:t> όλοι εκτός από τα ρινικά</a:t>
            </a:r>
            <a:endParaRPr lang="el-GR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711212-5D69-8842-B11D-92F826C0B2AB}"/>
              </a:ext>
            </a:extLst>
          </p:cNvPr>
          <p:cNvSpPr txBox="1"/>
          <p:nvPr/>
        </p:nvSpPr>
        <p:spPr>
          <a:xfrm>
            <a:off x="385376" y="5467752"/>
            <a:ext cx="452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Κεντρικοί </a:t>
            </a:r>
            <a:r>
              <a:rPr lang="el-GR" b="1" dirty="0">
                <a:sym typeface="Wingdings" pitchFamily="2" charset="2"/>
              </a:rPr>
              <a:t> όλοι εκτός από πλευρικά &amp; 	         παλλόμενα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383AE0E-64CA-914C-9881-B972EE97F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248" y="328070"/>
            <a:ext cx="2111259" cy="14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163521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426D3D-E68D-9C4E-9924-DE5FDADB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348" y="1438656"/>
            <a:ext cx="10058400" cy="5233416"/>
          </a:xfrm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l-GR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Διχειλικοί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 χειλικός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bilabial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δηλ. φθόγγοι που δημιουργούνται όταν τα κάτω χείλη πλησιάζουν ή ακουμπάνε τα πάνω χείλη : 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p], [b], [m]</a:t>
            </a:r>
          </a:p>
          <a:p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l-GR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Χειλοδοντικοί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labiodental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δηλ. φθόγγοι που δημιουργούνται όταν 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τα κάτω χείλη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πλησιάζουν ή ακουμπούν 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τα επάνω μπροστινά δόντια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[f], [v]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Οδοντικοί </a:t>
            </a:r>
            <a:r>
              <a:rPr lang="el-GR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lang="en-GB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dental</a:t>
            </a:r>
            <a:r>
              <a:rPr lang="el-GR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δηλ. φθόγγοι που δημιουργούνται όταν η άκρη της γλώσσας μπαίνει ανάμεσα στα πάνω και κάτω δόντια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[</a:t>
            </a:r>
            <a:r>
              <a:rPr lang="el-GR" b="1" dirty="0">
                <a:latin typeface="Corbel" pitchFamily="34" charset="0"/>
              </a:rPr>
              <a:t>ð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], [</a:t>
            </a:r>
            <a:r>
              <a:rPr lang="el-GR" b="1" dirty="0">
                <a:latin typeface="Corbel" pitchFamily="34" charset="0"/>
                <a:sym typeface="Wingdings" pitchFamily="2" charset="2"/>
              </a:rPr>
              <a:t>θ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]</a:t>
            </a:r>
            <a:r>
              <a:rPr lang="el-GR" b="1" dirty="0">
                <a:latin typeface="Corbel" pitchFamily="34" charset="0"/>
                <a:sym typeface="Wingdings" pitchFamily="2" charset="2"/>
              </a:rPr>
              <a:t> </a:t>
            </a:r>
            <a:endParaRPr lang="en-US" b="1" dirty="0">
              <a:latin typeface="Corbel" pitchFamily="34" charset="0"/>
              <a:sym typeface="Wingdings" pitchFamily="2" charset="2"/>
            </a:endParaRP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Φατνιακοί </a:t>
            </a:r>
            <a:r>
              <a:rPr lang="el-GR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lang="en-GB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alveolar</a:t>
            </a:r>
            <a:r>
              <a:rPr lang="el-GR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r>
              <a:rPr lang="el-GR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δηλ. φθόγγοι που δημιουργούνται όταν η κόψη 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η άκρη της γλώσσας ανυψώνεται και πλησιάζει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ή ακουμπά στα φατνία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[t], [d], [n], [l], [r], [s], [z], [ts], [dz]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5)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Ουρανικοί </a:t>
            </a:r>
            <a:r>
              <a:rPr lang="el-GR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lang="en-GB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palatal</a:t>
            </a:r>
            <a:r>
              <a:rPr lang="el-GR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r>
              <a:rPr lang="el-GR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δηλ. φθόγγοι που δημιουργούνται όταν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πρόσθιο τμήμα της γλώσσας να ανυψώνεται στο σημείο του ουρανίσκου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[c], 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[</a:t>
            </a:r>
            <a:r>
              <a:rPr lang="el-GR" b="1" dirty="0" err="1">
                <a:latin typeface="Corbel" pitchFamily="34" charset="0"/>
              </a:rPr>
              <a:t>ɟ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],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ɲ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l-GR" alt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ʎ</a:t>
            </a:r>
            <a:r>
              <a:rPr lang="el-GR" altLang="el-GR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[</a:t>
            </a:r>
            <a:r>
              <a:rPr lang="el-GR" b="1" dirty="0">
                <a:latin typeface="Corbel" pitchFamily="34" charset="0"/>
              </a:rPr>
              <a:t>ç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], [</a:t>
            </a:r>
            <a:r>
              <a:rPr lang="el-GR" b="1" dirty="0" err="1">
                <a:latin typeface="Corbel" pitchFamily="34" charset="0"/>
              </a:rPr>
              <a:t>ʝ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]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) Υπερωικοί </a:t>
            </a:r>
            <a:r>
              <a:rPr lang="el-GR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lang="en-GB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velar</a:t>
            </a:r>
            <a:r>
              <a:rPr lang="el-GR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r>
              <a:rPr lang="el-GR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δηλ. φθόγγοι που δημιουργούνται όταν το πίσω μέρος της γλώσσας πλησιάζει ή ακουμπά στην υπερώα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[</a:t>
            </a:r>
            <a:r>
              <a:rPr lang="en-US" b="1" dirty="0">
                <a:latin typeface="Corbel" pitchFamily="34" charset="0"/>
                <a:sym typeface="SILDoulosIPA" pitchFamily="2" charset="2"/>
              </a:rPr>
              <a:t>k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], [</a:t>
            </a:r>
            <a:r>
              <a:rPr lang="en-US" b="1" dirty="0">
                <a:latin typeface="Corbel" pitchFamily="34" charset="0"/>
                <a:sym typeface="SILDoulosIPA" pitchFamily="2" charset="2"/>
              </a:rPr>
              <a:t>g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]</a:t>
            </a:r>
            <a:r>
              <a:rPr lang="el-GR" b="1" dirty="0">
                <a:latin typeface="Corbel" pitchFamily="34" charset="0"/>
                <a:sym typeface="Wingdings" pitchFamily="2" charset="2"/>
              </a:rPr>
              <a:t> 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, [x]</a:t>
            </a:r>
            <a:r>
              <a:rPr lang="el-GR" b="1" dirty="0">
                <a:latin typeface="Corbel" pitchFamily="34" charset="0"/>
                <a:sym typeface="Wingdings" pitchFamily="2" charset="2"/>
              </a:rPr>
              <a:t> 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, [</a:t>
            </a:r>
            <a:r>
              <a:rPr lang="pt-BR" b="1" dirty="0" err="1">
                <a:latin typeface="Corbel" panose="020B0503020204020204" pitchFamily="34" charset="0"/>
                <a:cs typeface="Times New Roman" panose="02020603050405020304" pitchFamily="18" charset="0"/>
                <a:sym typeface="Wingdings" pitchFamily="2" charset="2"/>
              </a:rPr>
              <a:t>ɣ</a:t>
            </a:r>
            <a:r>
              <a:rPr lang="en-US" b="1" dirty="0">
                <a:latin typeface="Corbel" pitchFamily="34" charset="0"/>
                <a:cs typeface="Times New Roman" panose="02020603050405020304" pitchFamily="18" charset="0"/>
                <a:sym typeface="Wingdings" pitchFamily="2" charset="2"/>
              </a:rPr>
              <a:t>],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 [</a:t>
            </a:r>
            <a:r>
              <a:rPr lang="en-US" b="1" dirty="0" err="1">
                <a:latin typeface="Corbel" pitchFamily="34" charset="0"/>
              </a:rPr>
              <a:t>ŋ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]</a:t>
            </a:r>
            <a:r>
              <a:rPr lang="en-US" b="1" dirty="0">
                <a:latin typeface="Corbel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b="1" dirty="0">
                <a:latin typeface="Corbel" pitchFamily="34" charset="0"/>
                <a:sym typeface="Wingdings" pitchFamily="2" charset="2"/>
              </a:rPr>
              <a:t> 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l-GR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2411E89-AAB7-2444-9CB3-884D448D3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6001" y="204952"/>
            <a:ext cx="5589094" cy="82166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200" i="1" dirty="0">
                <a:solidFill>
                  <a:srgbClr val="4E00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ΤΟΠΟΣ</a:t>
            </a:r>
            <a:r>
              <a:rPr lang="el-GR" altLang="el-GR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3200" i="1" dirty="0">
                <a:solidFill>
                  <a:srgbClr val="4E00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ΑΡΘΡΩΣΗΣ</a:t>
            </a:r>
          </a:p>
        </p:txBody>
      </p:sp>
    </p:spTree>
    <p:extLst>
      <p:ext uri="{BB962C8B-B14F-4D97-AF65-F5344CB8AC3E}">
        <p14:creationId xmlns:p14="http://schemas.microsoft.com/office/powerpoint/2010/main" val="208218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01E51E-B318-9247-A1D0-9B7A5020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38" y="200853"/>
            <a:ext cx="10058400" cy="78449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Συμφωνα</a:t>
            </a:r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E11CF8A-CF88-D34E-9E9E-3B9B193F9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66" y="985345"/>
            <a:ext cx="9524071" cy="5541579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90E53CA-5F29-5C4D-A260-C1DBEAA0A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92" y="200853"/>
            <a:ext cx="1504767" cy="102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82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2DD6D8B6-DEE3-68CE-A2B1-95465EC53A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9963" y="1746251"/>
          <a:ext cx="8070850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Φωτογραφία του Photo Editor" r:id="rId4" imgW="6561389" imgH="1211685" progId="MSPhotoEd.3">
                  <p:embed/>
                </p:oleObj>
              </mc:Choice>
              <mc:Fallback>
                <p:oleObj name="Φωτογραφία του Photo Editor" r:id="rId4" imgW="6561389" imgH="1211685" progId="MSPhotoEd.3">
                  <p:embed/>
                  <p:pic>
                    <p:nvPicPr>
                      <p:cNvPr id="8194" name="Object 2">
                        <a:extLst>
                          <a:ext uri="{FF2B5EF4-FFF2-40B4-BE49-F238E27FC236}">
                            <a16:creationId xmlns:a16="http://schemas.microsoft.com/office/drawing/2014/main" id="{2DD6D8B6-DEE3-68CE-A2B1-95465EC53A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1746251"/>
                        <a:ext cx="8070850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7" name="Text Box 3">
            <a:extLst>
              <a:ext uri="{FF2B5EF4-FFF2-40B4-BE49-F238E27FC236}">
                <a16:creationId xmlns:a16="http://schemas.microsoft.com/office/drawing/2014/main" id="{E9C24580-7F8B-6FDD-D973-61EE266DF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58813"/>
            <a:ext cx="7704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0" lang="el-GR" sz="3200" b="0" i="0" u="none" strike="noStrike" kern="1200" cap="all" spc="0" normalizeH="0" baseline="0" noProof="0" dirty="0">
                <a:ln>
                  <a:noFill/>
                </a:ln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Φωνήεντα </a:t>
            </a:r>
            <a:endParaRPr lang="el-GR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11 - Ομάδα">
            <a:extLst>
              <a:ext uri="{FF2B5EF4-FFF2-40B4-BE49-F238E27FC236}">
                <a16:creationId xmlns:a16="http://schemas.microsoft.com/office/drawing/2014/main" id="{305DF11C-072F-20DA-D547-33E773365E61}"/>
              </a:ext>
            </a:extLst>
          </p:cNvPr>
          <p:cNvGrpSpPr>
            <a:grpSpLocks/>
          </p:cNvGrpSpPr>
          <p:nvPr/>
        </p:nvGrpSpPr>
        <p:grpSpPr bwMode="auto">
          <a:xfrm>
            <a:off x="3524250" y="3500439"/>
            <a:ext cx="5138738" cy="2986087"/>
            <a:chOff x="2412112" y="3936694"/>
            <a:chExt cx="4660900" cy="2646363"/>
          </a:xfrm>
        </p:grpSpPr>
        <p:pic>
          <p:nvPicPr>
            <p:cNvPr id="36870" name="Picture 6">
              <a:extLst>
                <a:ext uri="{FF2B5EF4-FFF2-40B4-BE49-F238E27FC236}">
                  <a16:creationId xmlns:a16="http://schemas.microsoft.com/office/drawing/2014/main" id="{14829153-C041-FCB6-69DC-DD43A0049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112" y="3936694"/>
              <a:ext cx="4660900" cy="2646363"/>
            </a:xfrm>
            <a:prstGeom prst="rect">
              <a:avLst/>
            </a:prstGeom>
            <a:noFill/>
            <a:ln w="19050" algn="ctr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71" name="6 - TextBox">
              <a:extLst>
                <a:ext uri="{FF2B5EF4-FFF2-40B4-BE49-F238E27FC236}">
                  <a16:creationId xmlns:a16="http://schemas.microsoft.com/office/drawing/2014/main" id="{F0C67378-E070-7347-2E12-47205B7DA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776" y="4365104"/>
              <a:ext cx="216023" cy="35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el-GR" altLang="el-GR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72" name="7 - TextBox">
              <a:extLst>
                <a:ext uri="{FF2B5EF4-FFF2-40B4-BE49-F238E27FC236}">
                  <a16:creationId xmlns:a16="http://schemas.microsoft.com/office/drawing/2014/main" id="{4235CD7B-A6AF-BF41-7FAA-2B62AF6A0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864" y="5157192"/>
              <a:ext cx="216023" cy="35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el-GR" altLang="el-GR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73" name="8 - TextBox">
              <a:extLst>
                <a:ext uri="{FF2B5EF4-FFF2-40B4-BE49-F238E27FC236}">
                  <a16:creationId xmlns:a16="http://schemas.microsoft.com/office/drawing/2014/main" id="{0F695EF8-559B-F055-0765-B4207E750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9567" y="6093296"/>
              <a:ext cx="216023" cy="35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el-GR" altLang="el-GR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74" name="9 - TextBox">
              <a:extLst>
                <a:ext uri="{FF2B5EF4-FFF2-40B4-BE49-F238E27FC236}">
                  <a16:creationId xmlns:a16="http://schemas.microsoft.com/office/drawing/2014/main" id="{A31AC7B0-A4F5-233E-E52F-A48DDD1F8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3542" y="5157191"/>
              <a:ext cx="216023" cy="35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el-GR" altLang="el-GR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75" name="10 - TextBox">
              <a:extLst>
                <a:ext uri="{FF2B5EF4-FFF2-40B4-BE49-F238E27FC236}">
                  <a16:creationId xmlns:a16="http://schemas.microsoft.com/office/drawing/2014/main" id="{0619D245-9728-DD55-6CA6-3C879754A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4651" y="4365103"/>
              <a:ext cx="216023" cy="35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endParaRPr lang="el-GR" altLang="el-GR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148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8AC9B98-69F4-0F43-85CD-511039E83B72}">
  <we:reference id="4b785c87-866c-4bad-85d8-5d1ae467ac9a" version="3.12.0.0" store="EXCatalog" storeType="EXCatalog"/>
  <we:alternateReferences>
    <we:reference id="WA104381909" version="3.12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99059a3-63fa-4275-9534-fac592fc8e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7D7051DBE53D6141A9DC6BAF74CD61AF" ma:contentTypeVersion="15" ma:contentTypeDescription="Δημιουργία νέου εγγράφου" ma:contentTypeScope="" ma:versionID="b10a189e0706a5fa48edeb23e7bac65c">
  <xsd:schema xmlns:xsd="http://www.w3.org/2001/XMLSchema" xmlns:xs="http://www.w3.org/2001/XMLSchema" xmlns:p="http://schemas.microsoft.com/office/2006/metadata/properties" xmlns:ns3="999059a3-63fa-4275-9534-fac592fc8e9a" targetNamespace="http://schemas.microsoft.com/office/2006/metadata/properties" ma:root="true" ma:fieldsID="b5332409b2b377517880dda8cc015931" ns3:_="">
    <xsd:import namespace="999059a3-63fa-4275-9534-fac592fc8e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059a3-63fa-4275-9534-fac592fc8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3BEF3-B813-42C3-B825-25C7A70B35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AD3D8-22FF-49FD-A6C2-4479B1EB43C6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999059a3-63fa-4275-9534-fac592fc8e9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9D20ABD-E106-42F5-A97B-F0958D14BC4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99059a3-63fa-4275-9534-fac592fc8e9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Ξυλογραφία</Template>
  <TotalTime>10640</TotalTime>
  <Words>3949</Words>
  <Application>Microsoft Macintosh PowerPoint</Application>
  <PresentationFormat>Ευρεία οθόνη</PresentationFormat>
  <Paragraphs>588</Paragraphs>
  <Slides>58</Slides>
  <Notes>9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58</vt:i4>
      </vt:variant>
    </vt:vector>
  </HeadingPairs>
  <TitlesOfParts>
    <vt:vector size="72" baseType="lpstr">
      <vt:lpstr>Arial</vt:lpstr>
      <vt:lpstr>Calibri</vt:lpstr>
      <vt:lpstr>Cambria</vt:lpstr>
      <vt:lpstr>Comic Sans MS</vt:lpstr>
      <vt:lpstr>Corbel</vt:lpstr>
      <vt:lpstr>Rockwell</vt:lpstr>
      <vt:lpstr>Rockwell Condensed</vt:lpstr>
      <vt:lpstr>Rockwell Extra Bold</vt:lpstr>
      <vt:lpstr>SILDoulosIPA</vt:lpstr>
      <vt:lpstr>Times New Roman</vt:lpstr>
      <vt:lpstr>Wingdings</vt:lpstr>
      <vt:lpstr>Wingdings 3</vt:lpstr>
      <vt:lpstr>Ξυλογραφία</vt:lpstr>
      <vt:lpstr>Φωτογραφία του Photo Editor</vt:lpstr>
      <vt:lpstr>ΦΩΝΗΤΙΚΗ – ΦΩΝΟΛΟΓΙΑ Μάθημα 3 : Φωνολογια : ΕΙΣΑΓΩΓΗ – ΦΩΝΟΛΟΓΙΚΕΣ ΜΟΝΑΔΕΣ</vt:lpstr>
      <vt:lpstr> ΦΩΝΗΤΙΚΟ ΑΛΦΑΒΗΤΟ (IPA)</vt:lpstr>
      <vt:lpstr>ΑΝΑΠΑΡΑΣΤΑΣΗ ΦΘΟΓΓΩΝ</vt:lpstr>
      <vt:lpstr>Φωνητική Μεταγραφή</vt:lpstr>
      <vt:lpstr>Φωνητικo αλφaβητο</vt:lpstr>
      <vt:lpstr>ΤΡΟΠΟΣ ΑΡΘΡΩΣΗΣ</vt:lpstr>
      <vt:lpstr>ΤΟΠΟΣ ΑΡΘΡΩΣΗΣ</vt:lpstr>
      <vt:lpstr>Συμφωνα</vt:lpstr>
      <vt:lpstr>Παρουσίαση του PowerPoint</vt:lpstr>
      <vt:lpstr>Φωνητική Μεταγραφή</vt:lpstr>
      <vt:lpstr>Φωνητική Μεταγραφή</vt:lpstr>
      <vt:lpstr>Φωνητική Μεταγραφή</vt:lpstr>
      <vt:lpstr>Φωνητική Μεταγραφή</vt:lpstr>
      <vt:lpstr>Ουρανικοποίηση</vt:lpstr>
      <vt:lpstr>Ουρανικοποίηση</vt:lpstr>
      <vt:lpstr>Ουρανικοποίηση</vt:lpstr>
      <vt:lpstr>Αφομοίωση</vt:lpstr>
      <vt:lpstr>Αφομοίωση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ΑΣκησεισ</vt:lpstr>
      <vt:lpstr>Φωνολογία</vt:lpstr>
      <vt:lpstr>Σχέση Φωνητικής - Φωνολογίας</vt:lpstr>
      <vt:lpstr>Φωνολογία - Φωνητική</vt:lpstr>
      <vt:lpstr>ΤΙ ΕιΝΑΙ Η ΦΩΝΟΛΟΓΙΑ; </vt:lpstr>
      <vt:lpstr>ΙΔΙΑΙΤΕΡΑ ΧΑΡΑΚΤΗΡΙΣΤΙΚΑ της –ΚαΘΕ- ΓΛΩΣΣΑΣ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Ορισμοσ φωνολογικων μοναδων</vt:lpstr>
      <vt:lpstr>Λειτουργιες Φθογγων</vt:lpstr>
      <vt:lpstr>Λειτουργιες Φθογγων</vt:lpstr>
      <vt:lpstr>Λειτουργιες Φθογγων</vt:lpstr>
      <vt:lpstr>Ορισμοσ φωνολογικων μοναδων</vt:lpstr>
      <vt:lpstr>Ορισμοσ φωνολογικών μονάδων</vt:lpstr>
      <vt:lpstr>Ορισμοσ φωνολογικών μονάδων</vt:lpstr>
      <vt:lpstr>Ορισμοσ φωνολογικών μονάδων</vt:lpstr>
      <vt:lpstr>Μέθοδοι προσδιορισμού φωνολογικών μονάδων</vt:lpstr>
      <vt:lpstr>Μέθοδοι προσδιορισμού φωνολογικών μονάδων</vt:lpstr>
      <vt:lpstr>Μέθοδοι προσδιορισμου φωνολογικών μοναδων</vt:lpstr>
      <vt:lpstr>Μέθοδοι προσδιορισμού φωνολογικών μονάδων</vt:lpstr>
      <vt:lpstr>Μεθοδοι προσδιορισμού φωνολογικων μοναδων</vt:lpstr>
      <vt:lpstr>Μεθοδοι προσδιορισμου φωνολογικων μοναδων</vt:lpstr>
      <vt:lpstr>Μέθοδοι προσδιορισμού φωνολογικών μονάδων</vt:lpstr>
      <vt:lpstr>Μέθοδοι προσδιορισμού φωνολογικών μονάδων</vt:lpstr>
      <vt:lpstr>ΑΣκησεισ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Φωνητική - Φωνολογια</dc:title>
  <dc:creator>Παπαζαχαρίου Δημήτρης</dc:creator>
  <cp:lastModifiedBy>ΒΑΣΙΛΙΚΗ ΖΑΧΑΡΟΠΟΥΛΟΥ</cp:lastModifiedBy>
  <cp:revision>315</cp:revision>
  <cp:lastPrinted>2025-10-25T15:24:16Z</cp:lastPrinted>
  <dcterms:created xsi:type="dcterms:W3CDTF">2021-11-18T06:34:58Z</dcterms:created>
  <dcterms:modified xsi:type="dcterms:W3CDTF">2025-11-01T09:55:08Z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0x0101007D7051DBE53D6141A9DC6BAF74CD61AF</vt:lpwstr>
  </property>
</Properties>
</file>