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83"/>
  </p:notesMasterIdLst>
  <p:sldIdLst>
    <p:sldId id="321" r:id="rId2"/>
    <p:sldId id="257" r:id="rId3"/>
    <p:sldId id="322" r:id="rId4"/>
    <p:sldId id="264" r:id="rId5"/>
    <p:sldId id="274" r:id="rId6"/>
    <p:sldId id="275" r:id="rId7"/>
    <p:sldId id="265" r:id="rId8"/>
    <p:sldId id="278" r:id="rId9"/>
    <p:sldId id="279" r:id="rId10"/>
    <p:sldId id="280" r:id="rId11"/>
    <p:sldId id="281" r:id="rId12"/>
    <p:sldId id="284" r:id="rId13"/>
    <p:sldId id="285" r:id="rId14"/>
    <p:sldId id="287" r:id="rId15"/>
    <p:sldId id="286" r:id="rId16"/>
    <p:sldId id="258" r:id="rId17"/>
    <p:sldId id="288" r:id="rId18"/>
    <p:sldId id="289" r:id="rId19"/>
    <p:sldId id="293" r:id="rId20"/>
    <p:sldId id="290" r:id="rId21"/>
    <p:sldId id="294" r:id="rId22"/>
    <p:sldId id="537" r:id="rId23"/>
    <p:sldId id="538" r:id="rId24"/>
    <p:sldId id="291" r:id="rId25"/>
    <p:sldId id="295" r:id="rId26"/>
    <p:sldId id="528" r:id="rId27"/>
    <p:sldId id="533" r:id="rId28"/>
    <p:sldId id="536" r:id="rId29"/>
    <p:sldId id="534" r:id="rId30"/>
    <p:sldId id="292" r:id="rId31"/>
    <p:sldId id="296" r:id="rId32"/>
    <p:sldId id="539" r:id="rId33"/>
    <p:sldId id="532" r:id="rId34"/>
    <p:sldId id="540" r:id="rId35"/>
    <p:sldId id="531" r:id="rId36"/>
    <p:sldId id="385" r:id="rId37"/>
    <p:sldId id="300" r:id="rId38"/>
    <p:sldId id="336" r:id="rId39"/>
    <p:sldId id="522" r:id="rId40"/>
    <p:sldId id="541" r:id="rId41"/>
    <p:sldId id="523" r:id="rId42"/>
    <p:sldId id="542" r:id="rId43"/>
    <p:sldId id="524" r:id="rId44"/>
    <p:sldId id="543" r:id="rId45"/>
    <p:sldId id="525" r:id="rId46"/>
    <p:sldId id="544" r:id="rId47"/>
    <p:sldId id="527" r:id="rId48"/>
    <p:sldId id="545" r:id="rId49"/>
    <p:sldId id="526" r:id="rId50"/>
    <p:sldId id="546" r:id="rId51"/>
    <p:sldId id="308" r:id="rId52"/>
    <p:sldId id="313" r:id="rId53"/>
    <p:sldId id="309" r:id="rId54"/>
    <p:sldId id="310" r:id="rId55"/>
    <p:sldId id="311" r:id="rId56"/>
    <p:sldId id="312" r:id="rId57"/>
    <p:sldId id="547" r:id="rId58"/>
    <p:sldId id="333" r:id="rId59"/>
    <p:sldId id="356" r:id="rId60"/>
    <p:sldId id="355" r:id="rId61"/>
    <p:sldId id="548" r:id="rId62"/>
    <p:sldId id="424" r:id="rId63"/>
    <p:sldId id="344" r:id="rId64"/>
    <p:sldId id="370" r:id="rId65"/>
    <p:sldId id="382" r:id="rId66"/>
    <p:sldId id="314" r:id="rId67"/>
    <p:sldId id="315" r:id="rId68"/>
    <p:sldId id="316" r:id="rId69"/>
    <p:sldId id="317" r:id="rId70"/>
    <p:sldId id="411" r:id="rId71"/>
    <p:sldId id="268" r:id="rId72"/>
    <p:sldId id="549" r:id="rId73"/>
    <p:sldId id="437" r:id="rId74"/>
    <p:sldId id="420" r:id="rId75"/>
    <p:sldId id="550" r:id="rId76"/>
    <p:sldId id="551" r:id="rId77"/>
    <p:sldId id="552" r:id="rId78"/>
    <p:sldId id="553" r:id="rId79"/>
    <p:sldId id="554" r:id="rId80"/>
    <p:sldId id="359" r:id="rId81"/>
    <p:sldId id="360"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33"/>
    <a:srgbClr val="0082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20"/>
    <p:restoredTop sz="96327"/>
  </p:normalViewPr>
  <p:slideViewPr>
    <p:cSldViewPr snapToGrid="0" snapToObjects="1">
      <p:cViewPr varScale="1">
        <p:scale>
          <a:sx n="110" d="100"/>
          <a:sy n="110" d="100"/>
        </p:scale>
        <p:origin x="112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44A62-1D93-6E4B-ACD8-BF5F470B965C}" type="datetimeFigureOut">
              <a:rPr lang="el-GR" smtClean="0"/>
              <a:t>24/10/25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l-GR"/>
              <a:t>Επεξεργασία στυλ υποδείγματος κειμένου
Δεύτερου επιπέδου
Τρίτου επιπέδου
Τέταρτου επιπέδου
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6A828-1672-244B-AF3B-9D68766EDCEA}" type="slidenum">
              <a:rPr lang="el-GR" smtClean="0"/>
              <a:t>‹#›</a:t>
            </a:fld>
            <a:endParaRPr lang="el-GR"/>
          </a:p>
        </p:txBody>
      </p:sp>
    </p:spTree>
    <p:extLst>
      <p:ext uri="{BB962C8B-B14F-4D97-AF65-F5344CB8AC3E}">
        <p14:creationId xmlns:p14="http://schemas.microsoft.com/office/powerpoint/2010/main" val="182238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A1BA64D-9CF3-4B95-6ADB-3C8401AE74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Arial" panose="020B0604020202020204" pitchFamily="34" charset="0"/>
              </a:defRPr>
            </a:lvl1pPr>
            <a:lvl2pPr marL="742950" indent="-285750" defTabSz="990600">
              <a:defRPr sz="3200">
                <a:solidFill>
                  <a:schemeClr val="tx1"/>
                </a:solidFill>
                <a:latin typeface="Arial" panose="020B0604020202020204" pitchFamily="34" charset="0"/>
              </a:defRPr>
            </a:lvl2pPr>
            <a:lvl3pPr marL="1143000" indent="-228600" defTabSz="990600">
              <a:defRPr sz="3200">
                <a:solidFill>
                  <a:schemeClr val="tx1"/>
                </a:solidFill>
                <a:latin typeface="Arial" panose="020B0604020202020204" pitchFamily="34" charset="0"/>
              </a:defRPr>
            </a:lvl3pPr>
            <a:lvl4pPr marL="1600200" indent="-228600" defTabSz="990600">
              <a:defRPr sz="3200">
                <a:solidFill>
                  <a:schemeClr val="tx1"/>
                </a:solidFill>
                <a:latin typeface="Arial" panose="020B0604020202020204" pitchFamily="34" charset="0"/>
              </a:defRPr>
            </a:lvl4pPr>
            <a:lvl5pPr marL="2057400" indent="-228600" defTabSz="990600">
              <a:defRPr sz="32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200">
                <a:solidFill>
                  <a:schemeClr val="tx1"/>
                </a:solidFill>
                <a:latin typeface="Arial" panose="020B0604020202020204" pitchFamily="34" charset="0"/>
              </a:defRPr>
            </a:lvl9pPr>
          </a:lstStyle>
          <a:p>
            <a:fld id="{C9A44A23-4F45-4375-AEB9-5BBB23DA11FE}" type="slidenum">
              <a:rPr lang="el-GR" altLang="el-GR" sz="1300" smtClean="0">
                <a:solidFill>
                  <a:srgbClr val="000000"/>
                </a:solidFill>
              </a:rPr>
              <a:pPr/>
              <a:t>23</a:t>
            </a:fld>
            <a:endParaRPr lang="el-GR" altLang="el-GR" sz="1300">
              <a:solidFill>
                <a:srgbClr val="000000"/>
              </a:solidFill>
            </a:endParaRPr>
          </a:p>
        </p:txBody>
      </p:sp>
      <p:sp>
        <p:nvSpPr>
          <p:cNvPr id="64515" name="Rectangle 2">
            <a:extLst>
              <a:ext uri="{FF2B5EF4-FFF2-40B4-BE49-F238E27FC236}">
                <a16:creationId xmlns:a16="http://schemas.microsoft.com/office/drawing/2014/main" id="{AF04EDB3-A8AC-F048-9409-048724D746D3}"/>
              </a:ext>
            </a:extLst>
          </p:cNvPr>
          <p:cNvSpPr>
            <a:spLocks noGrp="1" noRot="1" noChangeAspect="1" noChangeArrowheads="1" noTextEdit="1"/>
          </p:cNvSpPr>
          <p:nvPr>
            <p:ph type="sldImg"/>
          </p:nvPr>
        </p:nvSpPr>
        <p:spPr>
          <a:xfrm>
            <a:off x="139700" y="766763"/>
            <a:ext cx="6823075" cy="3838575"/>
          </a:xfrm>
          <a:ln/>
        </p:spPr>
      </p:sp>
      <p:sp>
        <p:nvSpPr>
          <p:cNvPr id="64516" name="Rectangle 3">
            <a:extLst>
              <a:ext uri="{FF2B5EF4-FFF2-40B4-BE49-F238E27FC236}">
                <a16:creationId xmlns:a16="http://schemas.microsoft.com/office/drawing/2014/main" id="{145E8795-8844-C46C-14F0-81550CFD90B5}"/>
              </a:ext>
            </a:extLst>
          </p:cNvPr>
          <p:cNvSpPr>
            <a:spLocks noGrp="1" noChangeArrowheads="1"/>
          </p:cNvSpPr>
          <p:nvPr>
            <p:ph type="body" idx="1"/>
          </p:nvPr>
        </p:nvSpPr>
        <p:spPr>
          <a:xfrm>
            <a:off x="711200" y="4860925"/>
            <a:ext cx="5678488"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418472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 Θέση εικόνας διαφάνειας">
            <a:extLst>
              <a:ext uri="{FF2B5EF4-FFF2-40B4-BE49-F238E27FC236}">
                <a16:creationId xmlns:a16="http://schemas.microsoft.com/office/drawing/2014/main" id="{A6B504A1-D024-F24B-87FF-D8EA7CE167AD}"/>
              </a:ext>
            </a:extLst>
          </p:cNvPr>
          <p:cNvSpPr>
            <a:spLocks noGrp="1" noRot="1" noChangeAspect="1" noChangeArrowheads="1" noTextEdit="1"/>
          </p:cNvSpPr>
          <p:nvPr>
            <p:ph type="sldImg"/>
          </p:nvPr>
        </p:nvSpPr>
        <p:spPr>
          <a:ln/>
        </p:spPr>
      </p:sp>
      <p:sp>
        <p:nvSpPr>
          <p:cNvPr id="92163" name="2 - Θέση σημειώσεων">
            <a:extLst>
              <a:ext uri="{FF2B5EF4-FFF2-40B4-BE49-F238E27FC236}">
                <a16:creationId xmlns:a16="http://schemas.microsoft.com/office/drawing/2014/main" id="{25833DD1-FF27-7E43-8F24-EA22515A9C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92164" name="3 - Θέση αριθμού διαφάνειας">
            <a:extLst>
              <a:ext uri="{FF2B5EF4-FFF2-40B4-BE49-F238E27FC236}">
                <a16:creationId xmlns:a16="http://schemas.microsoft.com/office/drawing/2014/main" id="{1E164FBA-7348-E840-A0EF-066CCA45D1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87ABDF-07E3-C54D-89FF-B725696E4991}" type="slidenum">
              <a:rPr lang="el-GR" altLang="el-GR">
                <a:solidFill>
                  <a:srgbClr val="000000"/>
                </a:solidFill>
              </a:rPr>
              <a:pPr>
                <a:spcBef>
                  <a:spcPct val="0"/>
                </a:spcBef>
              </a:pPr>
              <a:t>74</a:t>
            </a:fld>
            <a:endParaRPr lang="el-GR" altLang="el-GR">
              <a:solidFill>
                <a:srgbClr val="000000"/>
              </a:solidFill>
            </a:endParaRPr>
          </a:p>
        </p:txBody>
      </p:sp>
    </p:spTree>
    <p:extLst>
      <p:ext uri="{BB962C8B-B14F-4D97-AF65-F5344CB8AC3E}">
        <p14:creationId xmlns:p14="http://schemas.microsoft.com/office/powerpoint/2010/main" val="307744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A1BA64D-9CF3-4B95-6ADB-3C8401AE74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Arial" panose="020B0604020202020204" pitchFamily="34" charset="0"/>
              </a:defRPr>
            </a:lvl1pPr>
            <a:lvl2pPr marL="742950" indent="-285750" defTabSz="990600">
              <a:defRPr sz="3200">
                <a:solidFill>
                  <a:schemeClr val="tx1"/>
                </a:solidFill>
                <a:latin typeface="Arial" panose="020B0604020202020204" pitchFamily="34" charset="0"/>
              </a:defRPr>
            </a:lvl2pPr>
            <a:lvl3pPr marL="1143000" indent="-228600" defTabSz="990600">
              <a:defRPr sz="3200">
                <a:solidFill>
                  <a:schemeClr val="tx1"/>
                </a:solidFill>
                <a:latin typeface="Arial" panose="020B0604020202020204" pitchFamily="34" charset="0"/>
              </a:defRPr>
            </a:lvl3pPr>
            <a:lvl4pPr marL="1600200" indent="-228600" defTabSz="990600">
              <a:defRPr sz="3200">
                <a:solidFill>
                  <a:schemeClr val="tx1"/>
                </a:solidFill>
                <a:latin typeface="Arial" panose="020B0604020202020204" pitchFamily="34" charset="0"/>
              </a:defRPr>
            </a:lvl4pPr>
            <a:lvl5pPr marL="2057400" indent="-228600" defTabSz="990600">
              <a:defRPr sz="32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200">
                <a:solidFill>
                  <a:schemeClr val="tx1"/>
                </a:solidFill>
                <a:latin typeface="Arial" panose="020B0604020202020204" pitchFamily="34" charset="0"/>
              </a:defRPr>
            </a:lvl9pPr>
          </a:lstStyle>
          <a:p>
            <a:fld id="{C9A44A23-4F45-4375-AEB9-5BBB23DA11FE}" type="slidenum">
              <a:rPr lang="el-GR" altLang="el-GR" sz="1300" smtClean="0">
                <a:solidFill>
                  <a:srgbClr val="000000"/>
                </a:solidFill>
              </a:rPr>
              <a:pPr/>
              <a:t>26</a:t>
            </a:fld>
            <a:endParaRPr lang="el-GR" altLang="el-GR" sz="1300">
              <a:solidFill>
                <a:srgbClr val="000000"/>
              </a:solidFill>
            </a:endParaRPr>
          </a:p>
        </p:txBody>
      </p:sp>
      <p:sp>
        <p:nvSpPr>
          <p:cNvPr id="64515" name="Rectangle 2">
            <a:extLst>
              <a:ext uri="{FF2B5EF4-FFF2-40B4-BE49-F238E27FC236}">
                <a16:creationId xmlns:a16="http://schemas.microsoft.com/office/drawing/2014/main" id="{AF04EDB3-A8AC-F048-9409-048724D746D3}"/>
              </a:ext>
            </a:extLst>
          </p:cNvPr>
          <p:cNvSpPr>
            <a:spLocks noGrp="1" noRot="1" noChangeAspect="1" noChangeArrowheads="1" noTextEdit="1"/>
          </p:cNvSpPr>
          <p:nvPr>
            <p:ph type="sldImg"/>
          </p:nvPr>
        </p:nvSpPr>
        <p:spPr>
          <a:xfrm>
            <a:off x="139700" y="766763"/>
            <a:ext cx="6823075" cy="3838575"/>
          </a:xfrm>
          <a:ln/>
        </p:spPr>
      </p:sp>
      <p:sp>
        <p:nvSpPr>
          <p:cNvPr id="64516" name="Rectangle 3">
            <a:extLst>
              <a:ext uri="{FF2B5EF4-FFF2-40B4-BE49-F238E27FC236}">
                <a16:creationId xmlns:a16="http://schemas.microsoft.com/office/drawing/2014/main" id="{145E8795-8844-C46C-14F0-81550CFD90B5}"/>
              </a:ext>
            </a:extLst>
          </p:cNvPr>
          <p:cNvSpPr>
            <a:spLocks noGrp="1" noChangeArrowheads="1"/>
          </p:cNvSpPr>
          <p:nvPr>
            <p:ph type="body" idx="1"/>
          </p:nvPr>
        </p:nvSpPr>
        <p:spPr>
          <a:xfrm>
            <a:off x="711200" y="4860925"/>
            <a:ext cx="5678488"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22935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A1BA64D-9CF3-4B95-6ADB-3C8401AE74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Arial" panose="020B0604020202020204" pitchFamily="34" charset="0"/>
              </a:defRPr>
            </a:lvl1pPr>
            <a:lvl2pPr marL="742950" indent="-285750" defTabSz="990600">
              <a:defRPr sz="3200">
                <a:solidFill>
                  <a:schemeClr val="tx1"/>
                </a:solidFill>
                <a:latin typeface="Arial" panose="020B0604020202020204" pitchFamily="34" charset="0"/>
              </a:defRPr>
            </a:lvl2pPr>
            <a:lvl3pPr marL="1143000" indent="-228600" defTabSz="990600">
              <a:defRPr sz="3200">
                <a:solidFill>
                  <a:schemeClr val="tx1"/>
                </a:solidFill>
                <a:latin typeface="Arial" panose="020B0604020202020204" pitchFamily="34" charset="0"/>
              </a:defRPr>
            </a:lvl3pPr>
            <a:lvl4pPr marL="1600200" indent="-228600" defTabSz="990600">
              <a:defRPr sz="3200">
                <a:solidFill>
                  <a:schemeClr val="tx1"/>
                </a:solidFill>
                <a:latin typeface="Arial" panose="020B0604020202020204" pitchFamily="34" charset="0"/>
              </a:defRPr>
            </a:lvl4pPr>
            <a:lvl5pPr marL="2057400" indent="-228600" defTabSz="990600">
              <a:defRPr sz="32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200">
                <a:solidFill>
                  <a:schemeClr val="tx1"/>
                </a:solidFill>
                <a:latin typeface="Arial" panose="020B0604020202020204" pitchFamily="34" charset="0"/>
              </a:defRPr>
            </a:lvl9pPr>
          </a:lstStyle>
          <a:p>
            <a:fld id="{C9A44A23-4F45-4375-AEB9-5BBB23DA11FE}" type="slidenum">
              <a:rPr lang="el-GR" altLang="el-GR" sz="1300" smtClean="0">
                <a:solidFill>
                  <a:srgbClr val="000000"/>
                </a:solidFill>
              </a:rPr>
              <a:pPr/>
              <a:t>28</a:t>
            </a:fld>
            <a:endParaRPr lang="el-GR" altLang="el-GR" sz="1300">
              <a:solidFill>
                <a:srgbClr val="000000"/>
              </a:solidFill>
            </a:endParaRPr>
          </a:p>
        </p:txBody>
      </p:sp>
      <p:sp>
        <p:nvSpPr>
          <p:cNvPr id="64515" name="Rectangle 2">
            <a:extLst>
              <a:ext uri="{FF2B5EF4-FFF2-40B4-BE49-F238E27FC236}">
                <a16:creationId xmlns:a16="http://schemas.microsoft.com/office/drawing/2014/main" id="{AF04EDB3-A8AC-F048-9409-048724D746D3}"/>
              </a:ext>
            </a:extLst>
          </p:cNvPr>
          <p:cNvSpPr>
            <a:spLocks noGrp="1" noRot="1" noChangeAspect="1" noChangeArrowheads="1" noTextEdit="1"/>
          </p:cNvSpPr>
          <p:nvPr>
            <p:ph type="sldImg"/>
          </p:nvPr>
        </p:nvSpPr>
        <p:spPr>
          <a:xfrm>
            <a:off x="139700" y="766763"/>
            <a:ext cx="6823075" cy="3838575"/>
          </a:xfrm>
          <a:ln/>
        </p:spPr>
      </p:sp>
      <p:sp>
        <p:nvSpPr>
          <p:cNvPr id="64516" name="Rectangle 3">
            <a:extLst>
              <a:ext uri="{FF2B5EF4-FFF2-40B4-BE49-F238E27FC236}">
                <a16:creationId xmlns:a16="http://schemas.microsoft.com/office/drawing/2014/main" id="{145E8795-8844-C46C-14F0-81550CFD90B5}"/>
              </a:ext>
            </a:extLst>
          </p:cNvPr>
          <p:cNvSpPr>
            <a:spLocks noGrp="1" noChangeArrowheads="1"/>
          </p:cNvSpPr>
          <p:nvPr>
            <p:ph type="body" idx="1"/>
          </p:nvPr>
        </p:nvSpPr>
        <p:spPr>
          <a:xfrm>
            <a:off x="711200" y="4860925"/>
            <a:ext cx="5678488"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55796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A1BA64D-9CF3-4B95-6ADB-3C8401AE74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Arial" panose="020B0604020202020204" pitchFamily="34" charset="0"/>
              </a:defRPr>
            </a:lvl1pPr>
            <a:lvl2pPr marL="742950" indent="-285750" defTabSz="990600">
              <a:defRPr sz="3200">
                <a:solidFill>
                  <a:schemeClr val="tx1"/>
                </a:solidFill>
                <a:latin typeface="Arial" panose="020B0604020202020204" pitchFamily="34" charset="0"/>
              </a:defRPr>
            </a:lvl2pPr>
            <a:lvl3pPr marL="1143000" indent="-228600" defTabSz="990600">
              <a:defRPr sz="3200">
                <a:solidFill>
                  <a:schemeClr val="tx1"/>
                </a:solidFill>
                <a:latin typeface="Arial" panose="020B0604020202020204" pitchFamily="34" charset="0"/>
              </a:defRPr>
            </a:lvl3pPr>
            <a:lvl4pPr marL="1600200" indent="-228600" defTabSz="990600">
              <a:defRPr sz="3200">
                <a:solidFill>
                  <a:schemeClr val="tx1"/>
                </a:solidFill>
                <a:latin typeface="Arial" panose="020B0604020202020204" pitchFamily="34" charset="0"/>
              </a:defRPr>
            </a:lvl4pPr>
            <a:lvl5pPr marL="2057400" indent="-228600" defTabSz="990600">
              <a:defRPr sz="32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200">
                <a:solidFill>
                  <a:schemeClr val="tx1"/>
                </a:solidFill>
                <a:latin typeface="Arial" panose="020B0604020202020204" pitchFamily="34" charset="0"/>
              </a:defRPr>
            </a:lvl9pPr>
          </a:lstStyle>
          <a:p>
            <a:fld id="{C9A44A23-4F45-4375-AEB9-5BBB23DA11FE}" type="slidenum">
              <a:rPr lang="el-GR" altLang="el-GR" sz="1300" smtClean="0">
                <a:solidFill>
                  <a:srgbClr val="000000"/>
                </a:solidFill>
              </a:rPr>
              <a:pPr/>
              <a:t>33</a:t>
            </a:fld>
            <a:endParaRPr lang="el-GR" altLang="el-GR" sz="1300">
              <a:solidFill>
                <a:srgbClr val="000000"/>
              </a:solidFill>
            </a:endParaRPr>
          </a:p>
        </p:txBody>
      </p:sp>
      <p:sp>
        <p:nvSpPr>
          <p:cNvPr id="64515" name="Rectangle 2">
            <a:extLst>
              <a:ext uri="{FF2B5EF4-FFF2-40B4-BE49-F238E27FC236}">
                <a16:creationId xmlns:a16="http://schemas.microsoft.com/office/drawing/2014/main" id="{AF04EDB3-A8AC-F048-9409-048724D746D3}"/>
              </a:ext>
            </a:extLst>
          </p:cNvPr>
          <p:cNvSpPr>
            <a:spLocks noGrp="1" noRot="1" noChangeAspect="1" noChangeArrowheads="1" noTextEdit="1"/>
          </p:cNvSpPr>
          <p:nvPr>
            <p:ph type="sldImg"/>
          </p:nvPr>
        </p:nvSpPr>
        <p:spPr>
          <a:xfrm>
            <a:off x="139700" y="766763"/>
            <a:ext cx="6823075" cy="3838575"/>
          </a:xfrm>
          <a:ln/>
        </p:spPr>
      </p:sp>
      <p:sp>
        <p:nvSpPr>
          <p:cNvPr id="64516" name="Rectangle 3">
            <a:extLst>
              <a:ext uri="{FF2B5EF4-FFF2-40B4-BE49-F238E27FC236}">
                <a16:creationId xmlns:a16="http://schemas.microsoft.com/office/drawing/2014/main" id="{145E8795-8844-C46C-14F0-81550CFD90B5}"/>
              </a:ext>
            </a:extLst>
          </p:cNvPr>
          <p:cNvSpPr>
            <a:spLocks noGrp="1" noChangeArrowheads="1"/>
          </p:cNvSpPr>
          <p:nvPr>
            <p:ph type="body" idx="1"/>
          </p:nvPr>
        </p:nvSpPr>
        <p:spPr>
          <a:xfrm>
            <a:off x="711200" y="4860925"/>
            <a:ext cx="5678488"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00019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A1BA64D-9CF3-4B95-6ADB-3C8401AE74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Arial" panose="020B0604020202020204" pitchFamily="34" charset="0"/>
              </a:defRPr>
            </a:lvl1pPr>
            <a:lvl2pPr marL="742950" indent="-285750" defTabSz="990600">
              <a:defRPr sz="3200">
                <a:solidFill>
                  <a:schemeClr val="tx1"/>
                </a:solidFill>
                <a:latin typeface="Arial" panose="020B0604020202020204" pitchFamily="34" charset="0"/>
              </a:defRPr>
            </a:lvl2pPr>
            <a:lvl3pPr marL="1143000" indent="-228600" defTabSz="990600">
              <a:defRPr sz="3200">
                <a:solidFill>
                  <a:schemeClr val="tx1"/>
                </a:solidFill>
                <a:latin typeface="Arial" panose="020B0604020202020204" pitchFamily="34" charset="0"/>
              </a:defRPr>
            </a:lvl3pPr>
            <a:lvl4pPr marL="1600200" indent="-228600" defTabSz="990600">
              <a:defRPr sz="3200">
                <a:solidFill>
                  <a:schemeClr val="tx1"/>
                </a:solidFill>
                <a:latin typeface="Arial" panose="020B0604020202020204" pitchFamily="34" charset="0"/>
              </a:defRPr>
            </a:lvl4pPr>
            <a:lvl5pPr marL="2057400" indent="-228600" defTabSz="990600">
              <a:defRPr sz="32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200">
                <a:solidFill>
                  <a:schemeClr val="tx1"/>
                </a:solidFill>
                <a:latin typeface="Arial" panose="020B0604020202020204" pitchFamily="34" charset="0"/>
              </a:defRPr>
            </a:lvl9pPr>
          </a:lstStyle>
          <a:p>
            <a:fld id="{C9A44A23-4F45-4375-AEB9-5BBB23DA11FE}" type="slidenum">
              <a:rPr lang="el-GR" altLang="el-GR" sz="1300" smtClean="0">
                <a:solidFill>
                  <a:srgbClr val="000000"/>
                </a:solidFill>
              </a:rPr>
              <a:pPr/>
              <a:t>35</a:t>
            </a:fld>
            <a:endParaRPr lang="el-GR" altLang="el-GR" sz="1300">
              <a:solidFill>
                <a:srgbClr val="000000"/>
              </a:solidFill>
            </a:endParaRPr>
          </a:p>
        </p:txBody>
      </p:sp>
      <p:sp>
        <p:nvSpPr>
          <p:cNvPr id="64515" name="Rectangle 2">
            <a:extLst>
              <a:ext uri="{FF2B5EF4-FFF2-40B4-BE49-F238E27FC236}">
                <a16:creationId xmlns:a16="http://schemas.microsoft.com/office/drawing/2014/main" id="{AF04EDB3-A8AC-F048-9409-048724D746D3}"/>
              </a:ext>
            </a:extLst>
          </p:cNvPr>
          <p:cNvSpPr>
            <a:spLocks noGrp="1" noRot="1" noChangeAspect="1" noChangeArrowheads="1" noTextEdit="1"/>
          </p:cNvSpPr>
          <p:nvPr>
            <p:ph type="sldImg"/>
          </p:nvPr>
        </p:nvSpPr>
        <p:spPr>
          <a:xfrm>
            <a:off x="139700" y="766763"/>
            <a:ext cx="6823075" cy="3838575"/>
          </a:xfrm>
          <a:ln/>
        </p:spPr>
      </p:sp>
      <p:sp>
        <p:nvSpPr>
          <p:cNvPr id="64516" name="Rectangle 3">
            <a:extLst>
              <a:ext uri="{FF2B5EF4-FFF2-40B4-BE49-F238E27FC236}">
                <a16:creationId xmlns:a16="http://schemas.microsoft.com/office/drawing/2014/main" id="{145E8795-8844-C46C-14F0-81550CFD90B5}"/>
              </a:ext>
            </a:extLst>
          </p:cNvPr>
          <p:cNvSpPr>
            <a:spLocks noGrp="1" noChangeArrowheads="1"/>
          </p:cNvSpPr>
          <p:nvPr>
            <p:ph type="body" idx="1"/>
          </p:nvPr>
        </p:nvSpPr>
        <p:spPr>
          <a:xfrm>
            <a:off x="711200" y="4860925"/>
            <a:ext cx="5678488"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21821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
        <p:nvSpPr>
          <p:cNvPr id="440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B86EA8-B056-4CEA-B85C-399F909C46FA}" type="slidenum">
              <a:rPr lang="el-GR" altLang="el-GR" smtClean="0"/>
              <a:pPr eaLnBrk="1" hangingPunct="1"/>
              <a:t>38</a:t>
            </a:fld>
            <a:endParaRPr lang="el-GR" altLang="el-GR"/>
          </a:p>
        </p:txBody>
      </p:sp>
    </p:spTree>
    <p:extLst>
      <p:ext uri="{BB962C8B-B14F-4D97-AF65-F5344CB8AC3E}">
        <p14:creationId xmlns:p14="http://schemas.microsoft.com/office/powerpoint/2010/main" val="316384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E1C40FA-1050-EE8E-9D8A-0D45C6F076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Arial" panose="020B0604020202020204" pitchFamily="34" charset="0"/>
              </a:defRPr>
            </a:lvl1pPr>
            <a:lvl2pPr marL="742950" indent="-285750" defTabSz="990600">
              <a:defRPr sz="3200">
                <a:solidFill>
                  <a:schemeClr val="tx1"/>
                </a:solidFill>
                <a:latin typeface="Arial" panose="020B0604020202020204" pitchFamily="34" charset="0"/>
              </a:defRPr>
            </a:lvl2pPr>
            <a:lvl3pPr marL="1143000" indent="-228600" defTabSz="990600">
              <a:defRPr sz="3200">
                <a:solidFill>
                  <a:schemeClr val="tx1"/>
                </a:solidFill>
                <a:latin typeface="Arial" panose="020B0604020202020204" pitchFamily="34" charset="0"/>
              </a:defRPr>
            </a:lvl3pPr>
            <a:lvl4pPr marL="1600200" indent="-228600" defTabSz="990600">
              <a:defRPr sz="3200">
                <a:solidFill>
                  <a:schemeClr val="tx1"/>
                </a:solidFill>
                <a:latin typeface="Arial" panose="020B0604020202020204" pitchFamily="34" charset="0"/>
              </a:defRPr>
            </a:lvl4pPr>
            <a:lvl5pPr marL="2057400" indent="-228600" defTabSz="990600">
              <a:defRPr sz="32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200">
                <a:solidFill>
                  <a:schemeClr val="tx1"/>
                </a:solidFill>
                <a:latin typeface="Arial" panose="020B0604020202020204" pitchFamily="34" charset="0"/>
              </a:defRPr>
            </a:lvl9pPr>
          </a:lstStyle>
          <a:p>
            <a:fld id="{042BE5BD-EA54-473D-AAFE-9740521DB97C}" type="slidenum">
              <a:rPr lang="el-GR" altLang="el-GR" sz="1300" smtClean="0"/>
              <a:pPr/>
              <a:t>62</a:t>
            </a:fld>
            <a:endParaRPr lang="el-GR" altLang="el-GR" sz="1300"/>
          </a:p>
        </p:txBody>
      </p:sp>
      <p:sp>
        <p:nvSpPr>
          <p:cNvPr id="46083" name="Rectangle 2">
            <a:extLst>
              <a:ext uri="{FF2B5EF4-FFF2-40B4-BE49-F238E27FC236}">
                <a16:creationId xmlns:a16="http://schemas.microsoft.com/office/drawing/2014/main" id="{D6595032-DBB2-2920-0689-77B04B3B6154}"/>
              </a:ext>
            </a:extLst>
          </p:cNvPr>
          <p:cNvSpPr>
            <a:spLocks noGrp="1" noRot="1" noChangeAspect="1" noChangeArrowheads="1" noTextEdit="1"/>
          </p:cNvSpPr>
          <p:nvPr>
            <p:ph type="sldImg"/>
          </p:nvPr>
        </p:nvSpPr>
        <p:spPr>
          <a:xfrm>
            <a:off x="139700" y="766763"/>
            <a:ext cx="6823075" cy="3838575"/>
          </a:xfrm>
          <a:ln/>
        </p:spPr>
      </p:sp>
      <p:sp>
        <p:nvSpPr>
          <p:cNvPr id="46084" name="Rectangle 3">
            <a:extLst>
              <a:ext uri="{FF2B5EF4-FFF2-40B4-BE49-F238E27FC236}">
                <a16:creationId xmlns:a16="http://schemas.microsoft.com/office/drawing/2014/main" id="{F6775B76-1790-C123-11F9-83AF3F54EC45}"/>
              </a:ext>
            </a:extLst>
          </p:cNvPr>
          <p:cNvSpPr>
            <a:spLocks noGrp="1" noChangeArrowheads="1"/>
          </p:cNvSpPr>
          <p:nvPr>
            <p:ph type="body" idx="1"/>
          </p:nvPr>
        </p:nvSpPr>
        <p:spPr>
          <a:xfrm>
            <a:off x="711200" y="4860925"/>
            <a:ext cx="5678488"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472624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50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a:extLst>
              <a:ext uri="{FF2B5EF4-FFF2-40B4-BE49-F238E27FC236}">
                <a16:creationId xmlns:a16="http://schemas.microsoft.com/office/drawing/2014/main" id="{61805931-4CB1-5DC7-7850-EFF739ECC25C}"/>
              </a:ext>
            </a:extLst>
          </p:cNvPr>
          <p:cNvSpPr>
            <a:spLocks noGrp="1" noRot="1" noChangeAspect="1" noChangeArrowheads="1" noTextEdit="1"/>
          </p:cNvSpPr>
          <p:nvPr>
            <p:ph type="sldImg"/>
          </p:nvPr>
        </p:nvSpPr>
        <p:spPr>
          <a:ln/>
        </p:spPr>
      </p:sp>
      <p:sp>
        <p:nvSpPr>
          <p:cNvPr id="37891" name="2 - Θέση σημειώσεων">
            <a:extLst>
              <a:ext uri="{FF2B5EF4-FFF2-40B4-BE49-F238E27FC236}">
                <a16:creationId xmlns:a16="http://schemas.microsoft.com/office/drawing/2014/main" id="{57C3A7A8-F5F5-09E9-CE3D-16412B553D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37892" name="3 - Θέση αριθμού διαφάνειας">
            <a:extLst>
              <a:ext uri="{FF2B5EF4-FFF2-40B4-BE49-F238E27FC236}">
                <a16:creationId xmlns:a16="http://schemas.microsoft.com/office/drawing/2014/main" id="{1CE1B994-2A7A-95D5-757B-096673B05A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Arial" panose="020B0604020202020204" pitchFamily="34" charset="0"/>
              </a:defRPr>
            </a:lvl1pPr>
            <a:lvl2pPr marL="742950" indent="-285750" defTabSz="990600">
              <a:defRPr sz="3200">
                <a:solidFill>
                  <a:schemeClr val="tx1"/>
                </a:solidFill>
                <a:latin typeface="Arial" panose="020B0604020202020204" pitchFamily="34" charset="0"/>
              </a:defRPr>
            </a:lvl2pPr>
            <a:lvl3pPr marL="1143000" indent="-228600" defTabSz="990600">
              <a:defRPr sz="3200">
                <a:solidFill>
                  <a:schemeClr val="tx1"/>
                </a:solidFill>
                <a:latin typeface="Arial" panose="020B0604020202020204" pitchFamily="34" charset="0"/>
              </a:defRPr>
            </a:lvl3pPr>
            <a:lvl4pPr marL="1600200" indent="-228600" defTabSz="990600">
              <a:defRPr sz="3200">
                <a:solidFill>
                  <a:schemeClr val="tx1"/>
                </a:solidFill>
                <a:latin typeface="Arial" panose="020B0604020202020204" pitchFamily="34" charset="0"/>
              </a:defRPr>
            </a:lvl4pPr>
            <a:lvl5pPr marL="2057400" indent="-228600" defTabSz="990600">
              <a:defRPr sz="32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200">
                <a:solidFill>
                  <a:schemeClr val="tx1"/>
                </a:solidFill>
                <a:latin typeface="Arial" panose="020B0604020202020204" pitchFamily="34" charset="0"/>
              </a:defRPr>
            </a:lvl9pPr>
          </a:lstStyle>
          <a:p>
            <a:fld id="{8C042158-6911-4F10-AC0B-DEE9EDE6C1BC}" type="slidenum">
              <a:rPr lang="el-GR" altLang="el-GR" sz="1300"/>
              <a:pPr/>
              <a:t>73</a:t>
            </a:fld>
            <a:endParaRPr lang="el-GR" altLang="el-GR" sz="1300"/>
          </a:p>
        </p:txBody>
      </p:sp>
    </p:spTree>
    <p:extLst>
      <p:ext uri="{BB962C8B-B14F-4D97-AF65-F5344CB8AC3E}">
        <p14:creationId xmlns:p14="http://schemas.microsoft.com/office/powerpoint/2010/main" val="356828780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10/24/25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10/24/25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10/24/25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10/24/25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A16AA21-1863-4931-97CB-99D0A168701B}" type="datetimeFigureOut">
              <a:rPr lang="en-US" smtClean="0"/>
              <a:t>10/24/25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772C379-9A7C-4C87-A116-CBE9F58B04C5}" type="datetimeFigureOut">
              <a:rPr lang="en-US" smtClean="0"/>
              <a:t>10/24/25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10/24/25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media" Target="../media/media6.mp4"/><Relationship Id="rId7" Type="http://schemas.openxmlformats.org/officeDocument/2006/relationships/image" Target="../media/image3.png"/><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video" Target="../media/media6.mp4"/><Relationship Id="rId9"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soundsofspeech.uiowa.edu/" TargetMode="External"/><Relationship Id="rId3" Type="http://schemas.microsoft.com/office/2007/relationships/media" Target="../media/media8.mp4"/><Relationship Id="rId7" Type="http://schemas.openxmlformats.org/officeDocument/2006/relationships/image" Target="../media/image30.png"/><Relationship Id="rId2" Type="http://schemas.openxmlformats.org/officeDocument/2006/relationships/video" Target="../media/media7.mp4"/><Relationship Id="rId1" Type="http://schemas.microsoft.com/office/2007/relationships/media" Target="../media/media7.mp4"/><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video" Target="../media/media8.mp4"/></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9.mp4"/><Relationship Id="rId1" Type="http://schemas.microsoft.com/office/2007/relationships/media" Target="../media/media9.mp4"/><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0.mp4"/><Relationship Id="rId1" Type="http://schemas.microsoft.com/office/2007/relationships/media" Target="../media/media10.mp4"/><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media" Target="../media/media12.mp4"/><Relationship Id="rId7" Type="http://schemas.openxmlformats.org/officeDocument/2006/relationships/slideLayout" Target="../slideLayouts/slideLayout2.xml"/><Relationship Id="rId2" Type="http://schemas.openxmlformats.org/officeDocument/2006/relationships/video" Target="../media/media11.mp4"/><Relationship Id="rId1" Type="http://schemas.microsoft.com/office/2007/relationships/media" Target="../media/media11.mp4"/><Relationship Id="rId6" Type="http://schemas.openxmlformats.org/officeDocument/2006/relationships/video" Target="../media/media13.mp4"/><Relationship Id="rId5" Type="http://schemas.microsoft.com/office/2007/relationships/media" Target="../media/media13.mp4"/><Relationship Id="rId10" Type="http://schemas.openxmlformats.org/officeDocument/2006/relationships/image" Target="../media/image38.png"/><Relationship Id="rId4" Type="http://schemas.openxmlformats.org/officeDocument/2006/relationships/video" Target="../media/media12.mp4"/><Relationship Id="rId9"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media" Target="../media/media15.mp4"/><Relationship Id="rId7" Type="http://schemas.openxmlformats.org/officeDocument/2006/relationships/slideLayout" Target="../slideLayouts/slideLayout2.xml"/><Relationship Id="rId2" Type="http://schemas.openxmlformats.org/officeDocument/2006/relationships/video" Target="../media/media14.mp4"/><Relationship Id="rId1" Type="http://schemas.microsoft.com/office/2007/relationships/media" Target="../media/media14.mp4"/><Relationship Id="rId6" Type="http://schemas.openxmlformats.org/officeDocument/2006/relationships/video" Target="../media/media16.mp4"/><Relationship Id="rId5" Type="http://schemas.microsoft.com/office/2007/relationships/media" Target="../media/media16.mp4"/><Relationship Id="rId10" Type="http://schemas.openxmlformats.org/officeDocument/2006/relationships/image" Target="../media/image42.png"/><Relationship Id="rId4" Type="http://schemas.openxmlformats.org/officeDocument/2006/relationships/video" Target="../media/media15.mp4"/><Relationship Id="rId9"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18.mp4"/><Relationship Id="rId7" Type="http://schemas.openxmlformats.org/officeDocument/2006/relationships/slideLayout" Target="../slideLayouts/slideLayout2.xml"/><Relationship Id="rId2" Type="http://schemas.openxmlformats.org/officeDocument/2006/relationships/video" Target="../media/media17.mp4"/><Relationship Id="rId1" Type="http://schemas.microsoft.com/office/2007/relationships/media" Target="../media/media17.mp4"/><Relationship Id="rId6" Type="http://schemas.openxmlformats.org/officeDocument/2006/relationships/video" Target="../media/media19.mp4"/><Relationship Id="rId5" Type="http://schemas.microsoft.com/office/2007/relationships/media" Target="../media/media19.mp4"/><Relationship Id="rId10" Type="http://schemas.openxmlformats.org/officeDocument/2006/relationships/image" Target="../media/image46.png"/><Relationship Id="rId4" Type="http://schemas.openxmlformats.org/officeDocument/2006/relationships/video" Target="../media/media18.mp4"/><Relationship Id="rId9" Type="http://schemas.openxmlformats.org/officeDocument/2006/relationships/image" Target="../media/image4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video" Target="../media/media23.mp4"/><Relationship Id="rId13" Type="http://schemas.openxmlformats.org/officeDocument/2006/relationships/image" Target="../media/image55.png"/><Relationship Id="rId3" Type="http://schemas.microsoft.com/office/2007/relationships/media" Target="../media/media21.mp4"/><Relationship Id="rId7" Type="http://schemas.microsoft.com/office/2007/relationships/media" Target="../media/media23.mp4"/><Relationship Id="rId12" Type="http://schemas.openxmlformats.org/officeDocument/2006/relationships/image" Target="../media/image54.png"/><Relationship Id="rId2" Type="http://schemas.openxmlformats.org/officeDocument/2006/relationships/video" Target="../media/media20.mp4"/><Relationship Id="rId16" Type="http://schemas.openxmlformats.org/officeDocument/2006/relationships/image" Target="../media/image58.png"/><Relationship Id="rId1" Type="http://schemas.microsoft.com/office/2007/relationships/media" Target="../media/media20.mp4"/><Relationship Id="rId6" Type="http://schemas.openxmlformats.org/officeDocument/2006/relationships/video" Target="../media/media22.mp4"/><Relationship Id="rId11" Type="http://schemas.openxmlformats.org/officeDocument/2006/relationships/slideLayout" Target="../slideLayouts/slideLayout7.xml"/><Relationship Id="rId5" Type="http://schemas.microsoft.com/office/2007/relationships/media" Target="../media/media22.mp4"/><Relationship Id="rId15" Type="http://schemas.openxmlformats.org/officeDocument/2006/relationships/image" Target="../media/image57.png"/><Relationship Id="rId10" Type="http://schemas.openxmlformats.org/officeDocument/2006/relationships/video" Target="../media/media24.mp4"/><Relationship Id="rId4" Type="http://schemas.openxmlformats.org/officeDocument/2006/relationships/video" Target="../media/media21.mp4"/><Relationship Id="rId9" Type="http://schemas.microsoft.com/office/2007/relationships/media" Target="../media/media24.mp4"/><Relationship Id="rId1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sil.org/computing/ipahelp/ipahelp_download.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62.png"/><Relationship Id="rId4" Type="http://schemas.openxmlformats.org/officeDocument/2006/relationships/oleObject" Target="../embeddings/oleObject1.bin"/></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1" descr="Speech1">
            <a:extLst>
              <a:ext uri="{FF2B5EF4-FFF2-40B4-BE49-F238E27FC236}">
                <a16:creationId xmlns:a16="http://schemas.microsoft.com/office/drawing/2014/main" id="{9CBC013E-F4EE-4246-9664-C7C3E6063C7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89251" y="3860801"/>
            <a:ext cx="14065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8">
            <a:extLst>
              <a:ext uri="{FF2B5EF4-FFF2-40B4-BE49-F238E27FC236}">
                <a16:creationId xmlns:a16="http://schemas.microsoft.com/office/drawing/2014/main" id="{01EB02F6-E941-2544-96F4-9783D575320A}"/>
              </a:ext>
            </a:extLst>
          </p:cNvPr>
          <p:cNvSpPr txBox="1">
            <a:spLocks noChangeArrowheads="1"/>
          </p:cNvSpPr>
          <p:nvPr/>
        </p:nvSpPr>
        <p:spPr bwMode="auto">
          <a:xfrm>
            <a:off x="6694106" y="5458968"/>
            <a:ext cx="43211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itchFamily="2" charset="2"/>
              <a:buChar char="n"/>
              <a:defRPr sz="2800">
                <a:solidFill>
                  <a:schemeClr val="tx1"/>
                </a:solidFill>
                <a:latin typeface="Comic Sans MS" panose="030F0902030302020204" pitchFamily="66" charset="0"/>
              </a:defRPr>
            </a:lvl1pPr>
            <a:lvl2pPr marL="742950" indent="-285750">
              <a:spcBef>
                <a:spcPct val="20000"/>
              </a:spcBef>
              <a:buClr>
                <a:schemeClr val="accent1"/>
              </a:buClr>
              <a:buSzPct val="75000"/>
              <a:buFont typeface="Wingdings" pitchFamily="2" charset="2"/>
              <a:buChar char="n"/>
              <a:defRPr sz="2600">
                <a:solidFill>
                  <a:schemeClr val="tx1"/>
                </a:solidFill>
                <a:latin typeface="Comic Sans MS" panose="030F0902030302020204" pitchFamily="66" charset="0"/>
              </a:defRPr>
            </a:lvl2pPr>
            <a:lvl3pPr marL="1143000" indent="-228600">
              <a:spcBef>
                <a:spcPct val="20000"/>
              </a:spcBef>
              <a:buClr>
                <a:schemeClr val="folHlink"/>
              </a:buClr>
              <a:buSzPct val="55000"/>
              <a:buFont typeface="Wingdings" pitchFamily="2" charset="2"/>
              <a:buChar char="n"/>
              <a:defRPr sz="2300">
                <a:solidFill>
                  <a:schemeClr val="tx1"/>
                </a:solidFill>
                <a:latin typeface="Comic Sans MS" panose="030F0902030302020204" pitchFamily="66" charset="0"/>
              </a:defRPr>
            </a:lvl3pPr>
            <a:lvl4pPr marL="16002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4pPr>
            <a:lvl5pPr marL="20574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9pPr>
          </a:lstStyle>
          <a:p>
            <a:pPr algn="r" eaLnBrk="1" hangingPunct="1">
              <a:spcBef>
                <a:spcPct val="50000"/>
              </a:spcBef>
              <a:buClrTx/>
              <a:buSzTx/>
              <a:buFontTx/>
              <a:buNone/>
            </a:pPr>
            <a:r>
              <a:rPr lang="el-GR" altLang="el-GR" sz="1800" dirty="0">
                <a:solidFill>
                  <a:srgbClr val="000000"/>
                </a:solidFill>
              </a:rPr>
              <a:t>    Δρ. Βασιλική Ζαχαροπούλου</a:t>
            </a:r>
          </a:p>
          <a:p>
            <a:pPr algn="r">
              <a:spcBef>
                <a:spcPct val="50000"/>
              </a:spcBef>
              <a:buClrTx/>
              <a:buSzTx/>
              <a:buNone/>
            </a:pPr>
            <a:r>
              <a:rPr lang="en-US" altLang="el-GR" sz="1800" dirty="0" err="1">
                <a:solidFill>
                  <a:srgbClr val="000000"/>
                </a:solidFill>
              </a:rPr>
              <a:t>v_zacharopoulou@ac.upatras.gr</a:t>
            </a:r>
            <a:endParaRPr lang="el-GR" altLang="el-GR" sz="1800" dirty="0">
              <a:solidFill>
                <a:srgbClr val="000000"/>
              </a:solidFill>
            </a:endParaRPr>
          </a:p>
          <a:p>
            <a:pPr algn="r">
              <a:spcBef>
                <a:spcPts val="600"/>
              </a:spcBef>
              <a:buClrTx/>
              <a:buSzTx/>
              <a:buNone/>
            </a:pPr>
            <a:r>
              <a:rPr lang="en-US" altLang="el-GR" sz="1600" i="1" dirty="0">
                <a:solidFill>
                  <a:srgbClr val="4E004E"/>
                </a:solidFill>
              </a:rPr>
              <a:t>(</a:t>
            </a:r>
            <a:r>
              <a:rPr lang="el-GR" altLang="el-GR" sz="1600" i="1" dirty="0">
                <a:solidFill>
                  <a:srgbClr val="4E004E"/>
                </a:solidFill>
              </a:rPr>
              <a:t>Χειμερινό εξάμηνο </a:t>
            </a:r>
            <a:r>
              <a:rPr lang="en-US" altLang="el-GR" sz="1600" i="1" dirty="0">
                <a:solidFill>
                  <a:srgbClr val="4E004E"/>
                </a:solidFill>
              </a:rPr>
              <a:t>20</a:t>
            </a:r>
            <a:r>
              <a:rPr lang="el-GR" altLang="el-GR" sz="1600" i="1" dirty="0">
                <a:solidFill>
                  <a:srgbClr val="4E004E"/>
                </a:solidFill>
              </a:rPr>
              <a:t>25</a:t>
            </a:r>
            <a:r>
              <a:rPr lang="en-US" altLang="el-GR" sz="1600" i="1" dirty="0">
                <a:solidFill>
                  <a:srgbClr val="4E004E"/>
                </a:solidFill>
              </a:rPr>
              <a:t>-2</a:t>
            </a:r>
            <a:r>
              <a:rPr lang="el-GR" altLang="el-GR" sz="1600" i="1" dirty="0">
                <a:solidFill>
                  <a:srgbClr val="4E004E"/>
                </a:solidFill>
              </a:rPr>
              <a:t>6</a:t>
            </a:r>
            <a:r>
              <a:rPr lang="en-US" altLang="el-GR" sz="1600" i="1" dirty="0">
                <a:solidFill>
                  <a:srgbClr val="4E004E"/>
                </a:solidFill>
              </a:rPr>
              <a:t>)</a:t>
            </a:r>
            <a:endParaRPr lang="el-GR" altLang="el-GR" sz="1600" i="1" dirty="0">
              <a:solidFill>
                <a:srgbClr val="4E004E"/>
              </a:solidFill>
            </a:endParaRPr>
          </a:p>
        </p:txBody>
      </p:sp>
      <p:sp>
        <p:nvSpPr>
          <p:cNvPr id="7" name="Rectangle 6">
            <a:extLst>
              <a:ext uri="{FF2B5EF4-FFF2-40B4-BE49-F238E27FC236}">
                <a16:creationId xmlns:a16="http://schemas.microsoft.com/office/drawing/2014/main" id="{B51CF541-6B61-2B4E-8C4C-8718FDCE23C8}"/>
              </a:ext>
            </a:extLst>
          </p:cNvPr>
          <p:cNvSpPr>
            <a:spLocks noGrp="1" noChangeArrowheads="1"/>
          </p:cNvSpPr>
          <p:nvPr/>
        </p:nvSpPr>
        <p:spPr bwMode="auto">
          <a:xfrm>
            <a:off x="1655179" y="2060905"/>
            <a:ext cx="8931839" cy="2209800"/>
          </a:xfrm>
          <a:prstGeom prst="rect">
            <a:avLst/>
          </a:prstGeom>
          <a:noFill/>
          <a:ln>
            <a:noFill/>
          </a:ln>
        </p:spPr>
        <p:txBody>
          <a:bodyPr anchor="ctr"/>
          <a:lstStyle>
            <a:lvl1pPr algn="l" rtl="0" eaLnBrk="0" fontAlgn="base" hangingPunct="0">
              <a:spcBef>
                <a:spcPct val="0"/>
              </a:spcBef>
              <a:spcAft>
                <a:spcPct val="0"/>
              </a:spcAft>
              <a:defRPr sz="48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algn="ctr" eaLnBrk="1" hangingPunct="1">
              <a:defRPr/>
            </a:pPr>
            <a:r>
              <a:rPr lang="el-GR" altLang="el-GR" sz="4100" b="1" dirty="0">
                <a:effectLst>
                  <a:outerShdw blurRad="38100" dist="38100" dir="2700000" algn="tl">
                    <a:srgbClr val="000000"/>
                  </a:outerShdw>
                </a:effectLst>
              </a:rPr>
              <a:t>ΦΩΝΗΤΙΚΗ – ΦΩΝΟΛΟΓΙΑ</a:t>
            </a:r>
          </a:p>
          <a:p>
            <a:pPr algn="ctr" eaLnBrk="1" hangingPunct="1">
              <a:defRPr/>
            </a:pPr>
            <a:r>
              <a:rPr lang="el-GR" altLang="el-GR" sz="4100" b="1" dirty="0">
                <a:effectLst>
                  <a:outerShdw blurRad="38100" dist="38100" dir="2700000" algn="tl">
                    <a:srgbClr val="000000"/>
                  </a:outerShdw>
                </a:effectLst>
              </a:rPr>
              <a:t>Μάθημα </a:t>
            </a:r>
            <a:r>
              <a:rPr lang="en-US" altLang="el-GR" sz="4100" b="1" dirty="0">
                <a:effectLst>
                  <a:outerShdw blurRad="38100" dist="38100" dir="2700000" algn="tl">
                    <a:srgbClr val="000000"/>
                  </a:outerShdw>
                </a:effectLst>
              </a:rPr>
              <a:t>2</a:t>
            </a:r>
            <a:r>
              <a:rPr lang="el-GR" altLang="el-GR" sz="4100" b="1" dirty="0">
                <a:effectLst>
                  <a:outerShdw blurRad="38100" dist="38100" dir="2700000" algn="tl">
                    <a:srgbClr val="000000"/>
                  </a:outerShdw>
                </a:effectLst>
              </a:rPr>
              <a:t> : </a:t>
            </a:r>
            <a:r>
              <a:rPr lang="el-GR" sz="3500" b="1" dirty="0"/>
              <a:t>Φωνητικές κατηγορίες (φθόγγοι) – Τόπος / Τρόπος άρθρωσης, Σύμφωνα &amp; Φωνήεντα – ΔΦΑ</a:t>
            </a:r>
            <a:endParaRPr lang="el-GR" sz="3500" dirty="0"/>
          </a:p>
          <a:p>
            <a:pPr algn="ctr" eaLnBrk="1" hangingPunct="1">
              <a:defRPr/>
            </a:pPr>
            <a:endParaRPr lang="el-GR" altLang="el-GR" sz="4100" b="1" dirty="0">
              <a:effectLst>
                <a:outerShdw blurRad="38100" dist="38100" dir="2700000" algn="tl">
                  <a:srgbClr val="000000"/>
                </a:outerShdw>
              </a:effectLst>
            </a:endParaRPr>
          </a:p>
        </p:txBody>
      </p:sp>
      <p:sp>
        <p:nvSpPr>
          <p:cNvPr id="3" name="Υπότιτλος 2">
            <a:extLst>
              <a:ext uri="{FF2B5EF4-FFF2-40B4-BE49-F238E27FC236}">
                <a16:creationId xmlns:a16="http://schemas.microsoft.com/office/drawing/2014/main" id="{B54F3DA6-4D56-9B48-9F4E-B6BE6DD4F997}"/>
              </a:ext>
            </a:extLst>
          </p:cNvPr>
          <p:cNvSpPr>
            <a:spLocks noGrp="1"/>
          </p:cNvSpPr>
          <p:nvPr>
            <p:ph type="subTitle" idx="1"/>
          </p:nvPr>
        </p:nvSpPr>
        <p:spPr/>
        <p:txBody>
          <a:bodyPr/>
          <a:lstStyle/>
          <a:p>
            <a:r>
              <a:rPr lang="el-GR" dirty="0"/>
              <a:t>2</a:t>
            </a:r>
            <a:r>
              <a:rPr lang="el-GR" baseline="30000" dirty="0"/>
              <a:t>η</a:t>
            </a:r>
            <a:r>
              <a:rPr lang="el-GR" dirty="0"/>
              <a:t> Διάλεξη</a:t>
            </a:r>
          </a:p>
        </p:txBody>
      </p:sp>
    </p:spTree>
    <p:extLst>
      <p:ext uri="{BB962C8B-B14F-4D97-AF65-F5344CB8AC3E}">
        <p14:creationId xmlns:p14="http://schemas.microsoft.com/office/powerpoint/2010/main" val="3786636365"/>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671145"/>
            <a:ext cx="11309131" cy="4929352"/>
          </a:xfrm>
        </p:spPr>
        <p:txBody>
          <a:bodyPr>
            <a:normAutofit/>
          </a:bodyPr>
          <a:lstStyle/>
          <a:p>
            <a:r>
              <a:rPr lang="el-GR" sz="3600" dirty="0"/>
              <a:t>β</a:t>
            </a:r>
            <a:r>
              <a:rPr lang="en-US" sz="3600" dirty="0"/>
              <a:t>. </a:t>
            </a:r>
            <a:r>
              <a:rPr lang="el-GR" sz="3600" dirty="0" err="1"/>
              <a:t>Ακουστικ</a:t>
            </a:r>
            <a:r>
              <a:rPr lang="en-US" sz="3600" dirty="0" err="1"/>
              <a:t>ή</a:t>
            </a:r>
            <a:r>
              <a:rPr lang="el-GR" sz="3600" dirty="0"/>
              <a:t> Φωνητική</a:t>
            </a:r>
          </a:p>
          <a:p>
            <a:pPr marL="0" indent="0" algn="jus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l-GR" sz="2200" dirty="0">
                <a:effectLst/>
                <a:latin typeface="Calibri" panose="020F0502020204030204" pitchFamily="34" charset="0"/>
                <a:ea typeface="Times New Roman" panose="02020603050405020304" pitchFamily="18" charset="0"/>
                <a:cs typeface="Times New Roman" panose="02020603050405020304" pitchFamily="18" charset="0"/>
              </a:rPr>
              <a:t>Χρησιμοποιώντας φυσικές ιδιότητες των ακουστικών κυμάτων, όπως το εύρος κύματος, την περίοδο και τη συχνότητα, και με τη βοήθεια μηχανημάτων που μετρούν τα παραπάνω στοιχεία, δημιουργούνται </a:t>
            </a:r>
            <a:r>
              <a:rPr lang="el-GR" sz="2200" b="1" dirty="0">
                <a:effectLst/>
                <a:latin typeface="Calibri" panose="020F0502020204030204" pitchFamily="34" charset="0"/>
                <a:ea typeface="Times New Roman" panose="02020603050405020304" pitchFamily="18" charset="0"/>
                <a:cs typeface="Times New Roman" panose="02020603050405020304" pitchFamily="18" charset="0"/>
              </a:rPr>
              <a:t>οπτικές εικόνες</a:t>
            </a:r>
            <a:r>
              <a:rPr lang="el-GR" sz="2200" dirty="0">
                <a:effectLst/>
                <a:latin typeface="Calibri" panose="020F0502020204030204" pitchFamily="34" charset="0"/>
                <a:ea typeface="Times New Roman" panose="02020603050405020304" pitchFamily="18" charset="0"/>
                <a:cs typeface="Times New Roman" panose="02020603050405020304" pitchFamily="18" charset="0"/>
              </a:rPr>
              <a:t> (όπως οι </a:t>
            </a:r>
            <a:r>
              <a:rPr lang="el-GR" sz="2200" b="1" dirty="0" err="1">
                <a:effectLst/>
                <a:latin typeface="Calibri" panose="020F0502020204030204" pitchFamily="34" charset="0"/>
                <a:ea typeface="Times New Roman" panose="02020603050405020304" pitchFamily="18" charset="0"/>
                <a:cs typeface="Times New Roman" panose="02020603050405020304" pitchFamily="18" charset="0"/>
              </a:rPr>
              <a:t>κυματομορφές</a:t>
            </a:r>
            <a:r>
              <a:rPr lang="el-GR" sz="2200" dirty="0">
                <a:effectLst/>
                <a:latin typeface="Calibri" panose="020F0502020204030204" pitchFamily="34" charset="0"/>
                <a:ea typeface="Times New Roman" panose="02020603050405020304" pitchFamily="18" charset="0"/>
                <a:cs typeface="Times New Roman" panose="02020603050405020304" pitchFamily="18" charset="0"/>
              </a:rPr>
              <a:t> και τα </a:t>
            </a:r>
            <a:r>
              <a:rPr lang="el-GR" sz="2200" b="1" dirty="0">
                <a:effectLst/>
                <a:latin typeface="Calibri" panose="020F0502020204030204" pitchFamily="34" charset="0"/>
                <a:ea typeface="Times New Roman" panose="02020603050405020304" pitchFamily="18" charset="0"/>
                <a:cs typeface="Times New Roman" panose="02020603050405020304" pitchFamily="18" charset="0"/>
              </a:rPr>
              <a:t>φασματογραφήματα</a:t>
            </a:r>
            <a:r>
              <a:rPr lang="el-GR" sz="2200" dirty="0">
                <a:effectLst/>
                <a:latin typeface="Calibri" panose="020F0502020204030204" pitchFamily="34" charset="0"/>
                <a:ea typeface="Times New Roman" panose="02020603050405020304" pitchFamily="18" charset="0"/>
                <a:cs typeface="Times New Roman" panose="02020603050405020304" pitchFamily="18" charset="0"/>
              </a:rPr>
              <a:t>) στις οποίες εμφανίζονται ξεκάθαρα </a:t>
            </a:r>
            <a:r>
              <a:rPr lang="el-GR" sz="2200" b="1" dirty="0">
                <a:effectLst/>
                <a:latin typeface="Calibri" panose="020F0502020204030204" pitchFamily="34" charset="0"/>
                <a:ea typeface="Times New Roman" panose="02020603050405020304" pitchFamily="18" charset="0"/>
                <a:cs typeface="Times New Roman" panose="02020603050405020304" pitchFamily="18" charset="0"/>
              </a:rPr>
              <a:t>λεπτές διαφοροποιήσεις φθόγγων</a:t>
            </a:r>
            <a:r>
              <a:rPr lang="el-GR" sz="2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gn="just">
              <a:buNone/>
            </a:pPr>
            <a:endParaRPr lang="el-GR" sz="22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l-GR" sz="2200" dirty="0">
                <a:effectLst/>
                <a:latin typeface="Calibri" panose="020F0502020204030204" pitchFamily="34" charset="0"/>
                <a:ea typeface="Times New Roman" panose="02020603050405020304" pitchFamily="18" charset="0"/>
                <a:cs typeface="Times New Roman" panose="02020603050405020304" pitchFamily="18" charset="0"/>
              </a:rPr>
              <a:t>Για παράδειγμα, τόσο οι </a:t>
            </a:r>
            <a:r>
              <a:rPr lang="el-GR" sz="2200" dirty="0" err="1">
                <a:effectLst/>
                <a:latin typeface="Calibri" panose="020F0502020204030204" pitchFamily="34" charset="0"/>
                <a:ea typeface="Times New Roman" panose="02020603050405020304" pitchFamily="18" charset="0"/>
                <a:cs typeface="Times New Roman" panose="02020603050405020304" pitchFamily="18" charset="0"/>
              </a:rPr>
              <a:t>κυματομορφές</a:t>
            </a:r>
            <a:r>
              <a:rPr lang="el-GR" sz="2200" dirty="0">
                <a:effectLst/>
                <a:latin typeface="Calibri" panose="020F0502020204030204" pitchFamily="34" charset="0"/>
                <a:ea typeface="Times New Roman" panose="02020603050405020304" pitchFamily="18" charset="0"/>
                <a:cs typeface="Times New Roman" panose="02020603050405020304" pitchFamily="18" charset="0"/>
              </a:rPr>
              <a:t>, όσο και τα φασματογραφήματα δείχνουν με ακρίβεια χιλιοστού του δευτερολέπτου (</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millisecond</a:t>
            </a:r>
            <a:r>
              <a:rPr lang="el-GR" sz="2200" dirty="0">
                <a:effectLst/>
                <a:latin typeface="Calibri" panose="020F0502020204030204" pitchFamily="34" charset="0"/>
                <a:ea typeface="Times New Roman" panose="02020603050405020304" pitchFamily="18" charset="0"/>
                <a:cs typeface="Times New Roman" panose="02020603050405020304" pitchFamily="18" charset="0"/>
              </a:rPr>
              <a:t>) τη </a:t>
            </a:r>
            <a:r>
              <a:rPr lang="el-GR" sz="2200" b="1" dirty="0">
                <a:effectLst/>
                <a:latin typeface="Calibri" panose="020F0502020204030204" pitchFamily="34" charset="0"/>
                <a:ea typeface="Times New Roman" panose="02020603050405020304" pitchFamily="18" charset="0"/>
                <a:cs typeface="Times New Roman" panose="02020603050405020304" pitchFamily="18" charset="0"/>
              </a:rPr>
              <a:t>διάρκεια των φθόγγων</a:t>
            </a:r>
            <a:r>
              <a:rPr lang="el-GR" sz="2200" dirty="0">
                <a:effectLst/>
                <a:latin typeface="Calibri" panose="020F0502020204030204" pitchFamily="34" charset="0"/>
                <a:ea typeface="Times New Roman" panose="02020603050405020304" pitchFamily="18" charset="0"/>
                <a:cs typeface="Times New Roman" panose="02020603050405020304" pitchFamily="18" charset="0"/>
              </a:rPr>
              <a:t>, καθώς και άλλες πληροφορίες, οι οποίες είναι αναγκαίες για την ακριβή περιγραφή των διαφορετικών φθόγγων που πραγματώνει ένας ομιλητής μιας γλώσσας.</a:t>
            </a:r>
          </a:p>
          <a:p>
            <a:pPr marL="0" indent="0" algn="jus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l-GR" sz="3400" dirty="0"/>
          </a:p>
        </p:txBody>
      </p:sp>
      <p:pic>
        <p:nvPicPr>
          <p:cNvPr id="4" name="Picture 2">
            <a:extLst>
              <a:ext uri="{FF2B5EF4-FFF2-40B4-BE49-F238E27FC236}">
                <a16:creationId xmlns:a16="http://schemas.microsoft.com/office/drawing/2014/main" id="{6CE313BA-312A-374D-9659-3CE843F3D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5941" y="759757"/>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650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371600"/>
            <a:ext cx="11309131" cy="5228897"/>
          </a:xfrm>
        </p:spPr>
        <p:txBody>
          <a:bodyPr>
            <a:normAutofit/>
          </a:bodyPr>
          <a:lstStyle/>
          <a:p>
            <a:r>
              <a:rPr lang="el-GR" sz="3600" dirty="0"/>
              <a:t>β</a:t>
            </a:r>
            <a:r>
              <a:rPr lang="en-US" sz="3600" dirty="0"/>
              <a:t>. </a:t>
            </a:r>
            <a:r>
              <a:rPr lang="el-GR" sz="3600" dirty="0" err="1"/>
              <a:t>Ακουστικ</a:t>
            </a:r>
            <a:r>
              <a:rPr lang="en-US" sz="3600" dirty="0" err="1"/>
              <a:t>ή</a:t>
            </a:r>
            <a:r>
              <a:rPr lang="el-GR" sz="3600" dirty="0"/>
              <a:t> Φωνητική</a:t>
            </a:r>
          </a:p>
          <a:p>
            <a:endParaRPr lang="el-GR" sz="3600" dirty="0"/>
          </a:p>
          <a:p>
            <a:endParaRPr lang="el-GR" sz="3400" dirty="0"/>
          </a:p>
        </p:txBody>
      </p:sp>
      <p:pic>
        <p:nvPicPr>
          <p:cNvPr id="4" name="Picture 7">
            <a:extLst>
              <a:ext uri="{FF2B5EF4-FFF2-40B4-BE49-F238E27FC236}">
                <a16:creationId xmlns:a16="http://schemas.microsoft.com/office/drawing/2014/main" id="{9DCBBB87-CCAB-03F9-0FC2-50C93C2CAC60}"/>
              </a:ext>
            </a:extLst>
          </p:cNvPr>
          <p:cNvPicPr>
            <a:picLocks noChangeAspect="1"/>
          </p:cNvPicPr>
          <p:nvPr/>
        </p:nvPicPr>
        <p:blipFill>
          <a:blip r:embed="rId2" cstate="print"/>
          <a:stretch>
            <a:fillRect/>
          </a:stretch>
        </p:blipFill>
        <p:spPr>
          <a:xfrm>
            <a:off x="1875978" y="2289772"/>
            <a:ext cx="8440044" cy="4310725"/>
          </a:xfrm>
          <a:prstGeom prst="rect">
            <a:avLst/>
          </a:prstGeom>
        </p:spPr>
      </p:pic>
      <p:pic>
        <p:nvPicPr>
          <p:cNvPr id="5" name="Picture 2">
            <a:extLst>
              <a:ext uri="{FF2B5EF4-FFF2-40B4-BE49-F238E27FC236}">
                <a16:creationId xmlns:a16="http://schemas.microsoft.com/office/drawing/2014/main" id="{B4D683FB-832C-3F41-B112-3BC0232EE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8920" y="392223"/>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55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505607"/>
            <a:ext cx="11309131" cy="5094890"/>
          </a:xfrm>
        </p:spPr>
        <p:txBody>
          <a:bodyPr>
            <a:normAutofit/>
          </a:bodyPr>
          <a:lstStyle/>
          <a:p>
            <a:r>
              <a:rPr lang="el-GR" sz="3600" dirty="0"/>
              <a:t>Γ</a:t>
            </a:r>
            <a:r>
              <a:rPr lang="en-US" sz="3600" dirty="0"/>
              <a:t>. </a:t>
            </a:r>
            <a:r>
              <a:rPr lang="el-GR" sz="3600" dirty="0"/>
              <a:t>Αντιληπτική Φωνητική:</a:t>
            </a:r>
          </a:p>
          <a:p>
            <a:pPr marL="0" indent="0">
              <a:buNone/>
            </a:pPr>
            <a:endParaRPr lang="en-US" sz="3600" dirty="0"/>
          </a:p>
          <a:p>
            <a:pPr marL="0" indent="0" algn="just">
              <a:lnSpc>
                <a:spcPct val="100000"/>
              </a:lnSpc>
              <a:buNone/>
              <a:tabLst>
                <a:tab pos="180000" algn="l"/>
              </a:tabLs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Η </a:t>
            </a:r>
            <a:r>
              <a:rPr lang="el-GR" sz="2500" b="1" dirty="0">
                <a:effectLst/>
                <a:latin typeface="Calibri" panose="020F0502020204030204" pitchFamily="34" charset="0"/>
                <a:ea typeface="Times New Roman" panose="02020603050405020304" pitchFamily="18" charset="0"/>
                <a:cs typeface="Times New Roman" panose="02020603050405020304" pitchFamily="18" charset="0"/>
              </a:rPr>
              <a:t>αντιληπτική φωνητική</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μελετά τον τρόπο που καταλαβαίνει ο </a:t>
            </a: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ακροατής/συνομιλητής αυτά που ακούει, και κυρίως τις κατηγορίες </a:t>
            </a: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φθόγγων</a:t>
            </a:r>
            <a:r>
              <a:rPr lang="el-GR" sz="25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τις οποίες αναγνωρίζει υποσυνείδητα, ομαδοποιώντας ό,τι </a:t>
            </a: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ακούει από τον ομιλητή και ερεθίζει το ακουστικό του νεύρο.</a:t>
            </a:r>
          </a:p>
          <a:p>
            <a:endParaRPr lang="el-GR" sz="3600" dirty="0"/>
          </a:p>
          <a:p>
            <a:endParaRPr lang="el-GR" sz="3600" dirty="0"/>
          </a:p>
        </p:txBody>
      </p:sp>
      <p:pic>
        <p:nvPicPr>
          <p:cNvPr id="4" name="Picture 5" descr="http://hearinghealthmatters.org/waynesworld/files/2012/07/Binaural-Graphic.gif">
            <a:extLst>
              <a:ext uri="{FF2B5EF4-FFF2-40B4-BE49-F238E27FC236}">
                <a16:creationId xmlns:a16="http://schemas.microsoft.com/office/drawing/2014/main" id="{D44B7DBF-A414-A44F-B3FB-478BE66B3BAE}"/>
              </a:ext>
            </a:extLst>
          </p:cNvPr>
          <p:cNvPicPr>
            <a:picLocks noChangeAspect="1" noChangeArrowheads="1"/>
          </p:cNvPicPr>
          <p:nvPr/>
        </p:nvPicPr>
        <p:blipFill>
          <a:blip r:embed="rId2" cstate="print"/>
          <a:srcRect/>
          <a:stretch>
            <a:fillRect/>
          </a:stretch>
        </p:blipFill>
        <p:spPr bwMode="auto">
          <a:xfrm>
            <a:off x="5912296" y="4342708"/>
            <a:ext cx="3096344" cy="1967015"/>
          </a:xfrm>
          <a:prstGeom prst="rect">
            <a:avLst/>
          </a:prstGeom>
          <a:ln>
            <a:noFill/>
          </a:ln>
          <a:effectLst>
            <a:softEdge rad="112500"/>
          </a:effectLst>
        </p:spPr>
      </p:pic>
      <p:pic>
        <p:nvPicPr>
          <p:cNvPr id="5" name="Picture 2">
            <a:extLst>
              <a:ext uri="{FF2B5EF4-FFF2-40B4-BE49-F238E27FC236}">
                <a16:creationId xmlns:a16="http://schemas.microsoft.com/office/drawing/2014/main" id="{640F79A6-68E4-D745-9B49-4BA83EFD2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9113" y="676988"/>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71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458310"/>
            <a:ext cx="11309131" cy="5142187"/>
          </a:xfrm>
        </p:spPr>
        <p:txBody>
          <a:bodyPr>
            <a:normAutofit/>
          </a:bodyPr>
          <a:lstStyle/>
          <a:p>
            <a:r>
              <a:rPr lang="el-GR" sz="3600" dirty="0"/>
              <a:t>Γ</a:t>
            </a:r>
            <a:r>
              <a:rPr lang="en-US" sz="3600" dirty="0"/>
              <a:t>. </a:t>
            </a:r>
            <a:r>
              <a:rPr lang="el-GR" sz="3600" dirty="0"/>
              <a:t>Αντιληπτική Φωνητική:</a:t>
            </a:r>
            <a:endParaRPr lang="en-US" sz="3600" dirty="0"/>
          </a:p>
          <a:p>
            <a:endParaRPr lang="el-GR" sz="3600" dirty="0"/>
          </a:p>
          <a:p>
            <a:endParaRPr lang="el-GR" sz="3600" dirty="0"/>
          </a:p>
        </p:txBody>
      </p:sp>
      <p:pic>
        <p:nvPicPr>
          <p:cNvPr id="4" name="Picture 6">
            <a:extLst>
              <a:ext uri="{FF2B5EF4-FFF2-40B4-BE49-F238E27FC236}">
                <a16:creationId xmlns:a16="http://schemas.microsoft.com/office/drawing/2014/main" id="{3AC7B34B-E931-CCAD-4BEF-7D66276CA0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7318" y="2132136"/>
            <a:ext cx="8177364" cy="4725864"/>
          </a:xfrm>
          <a:prstGeom prst="rect">
            <a:avLst/>
          </a:prstGeom>
          <a:noFill/>
          <a:ln>
            <a:noFill/>
          </a:ln>
        </p:spPr>
      </p:pic>
      <p:pic>
        <p:nvPicPr>
          <p:cNvPr id="5" name="Picture 2">
            <a:extLst>
              <a:ext uri="{FF2B5EF4-FFF2-40B4-BE49-F238E27FC236}">
                <a16:creationId xmlns:a16="http://schemas.microsoft.com/office/drawing/2014/main" id="{7D699B94-88FD-7C43-8D6C-C2C9FAE4F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861" y="1412904"/>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75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212574"/>
            <a:ext cx="11309131" cy="5387923"/>
          </a:xfrm>
        </p:spPr>
        <p:txBody>
          <a:bodyPr>
            <a:normAutofit/>
          </a:bodyPr>
          <a:lstStyle/>
          <a:p>
            <a:r>
              <a:rPr lang="en-US" sz="3600" dirty="0"/>
              <a:t>A. </a:t>
            </a:r>
            <a:r>
              <a:rPr lang="el-GR" sz="3600" dirty="0" err="1"/>
              <a:t>Αρθρωτική</a:t>
            </a:r>
            <a:r>
              <a:rPr lang="el-GR" sz="3600" dirty="0"/>
              <a:t> Φωνητική:</a:t>
            </a:r>
          </a:p>
          <a:p>
            <a:pPr marL="0" indent="0" algn="just">
              <a:buNone/>
            </a:pPr>
            <a:r>
              <a:rPr lang="el-GR" dirty="0">
                <a:effectLst/>
                <a:latin typeface="Calibri" panose="020F0502020204030204" pitchFamily="34" charset="0"/>
                <a:ea typeface="Times New Roman" panose="02020603050405020304" pitchFamily="18" charset="0"/>
                <a:cs typeface="Times New Roman" panose="02020603050405020304" pitchFamily="18" charset="0"/>
              </a:rPr>
              <a:t>Η </a:t>
            </a:r>
            <a:r>
              <a:rPr lang="el-GR" b="1" dirty="0" err="1">
                <a:effectLst/>
                <a:latin typeface="Calibri" panose="020F0502020204030204" pitchFamily="34" charset="0"/>
                <a:ea typeface="Times New Roman" panose="02020603050405020304" pitchFamily="18" charset="0"/>
                <a:cs typeface="Times New Roman" panose="02020603050405020304" pitchFamily="18" charset="0"/>
              </a:rPr>
              <a:t>αρθρωτική</a:t>
            </a:r>
            <a:r>
              <a:rPr lang="el-GR" b="1" dirty="0">
                <a:effectLst/>
                <a:latin typeface="Calibri" panose="020F0502020204030204" pitchFamily="34" charset="0"/>
                <a:ea typeface="Times New Roman" panose="02020603050405020304" pitchFamily="18" charset="0"/>
                <a:cs typeface="Times New Roman" panose="02020603050405020304" pitchFamily="18" charset="0"/>
              </a:rPr>
              <a:t> φωνητική</a:t>
            </a:r>
            <a:r>
              <a:rPr lang="el-GR" dirty="0">
                <a:effectLst/>
                <a:latin typeface="Calibri" panose="020F0502020204030204" pitchFamily="34" charset="0"/>
                <a:ea typeface="Times New Roman" panose="02020603050405020304" pitchFamily="18" charset="0"/>
                <a:cs typeface="Times New Roman" panose="02020603050405020304" pitchFamily="18" charset="0"/>
              </a:rPr>
              <a:t> περιγράφει τους φθόγγους της γλώσσας ανάλογα με το πώς συμπεριφέρεται κάθε όργανο του </a:t>
            </a:r>
            <a:r>
              <a:rPr lang="el-GR" dirty="0" err="1">
                <a:effectLst/>
                <a:latin typeface="Calibri" panose="020F0502020204030204" pitchFamily="34" charset="0"/>
                <a:ea typeface="Times New Roman" panose="02020603050405020304" pitchFamily="18" charset="0"/>
                <a:cs typeface="Times New Roman" panose="02020603050405020304" pitchFamily="18" charset="0"/>
              </a:rPr>
              <a:t>αρθρωτικού</a:t>
            </a:r>
            <a:r>
              <a:rPr lang="el-GR" dirty="0">
                <a:effectLst/>
                <a:latin typeface="Calibri" panose="020F0502020204030204" pitchFamily="34" charset="0"/>
                <a:ea typeface="Times New Roman" panose="02020603050405020304" pitchFamily="18" charset="0"/>
                <a:cs typeface="Times New Roman" panose="02020603050405020304" pitchFamily="18" charset="0"/>
              </a:rPr>
              <a:t> συστήματος του ομιλητή </a:t>
            </a:r>
            <a:r>
              <a:rPr lang="el-GR" b="1" dirty="0">
                <a:effectLst/>
                <a:latin typeface="Calibri" panose="020F0502020204030204" pitchFamily="34" charset="0"/>
                <a:ea typeface="Times New Roman" panose="02020603050405020304" pitchFamily="18" charset="0"/>
                <a:cs typeface="Times New Roman" panose="02020603050405020304" pitchFamily="18" charset="0"/>
              </a:rPr>
              <a:t>τη στιγμή που δημιουργείται ένας φθόγγος.</a:t>
            </a:r>
            <a:r>
              <a:rPr lang="el-GR" dirty="0">
                <a:effectLst/>
              </a:rPr>
              <a:t> </a:t>
            </a:r>
          </a:p>
          <a:p>
            <a:pPr marL="0" indent="0" algn="just">
              <a:buNone/>
            </a:pPr>
            <a:endParaRPr lang="en-US" dirty="0"/>
          </a:p>
        </p:txBody>
      </p:sp>
      <p:pic>
        <p:nvPicPr>
          <p:cNvPr id="4" name="Picture 1">
            <a:extLst>
              <a:ext uri="{FF2B5EF4-FFF2-40B4-BE49-F238E27FC236}">
                <a16:creationId xmlns:a16="http://schemas.microsoft.com/office/drawing/2014/main" id="{07193230-A712-5D57-7EE7-A6EA88B1BD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5783" y="2473694"/>
            <a:ext cx="5411651" cy="4384306"/>
          </a:xfrm>
          <a:prstGeom prst="rect">
            <a:avLst/>
          </a:prstGeom>
          <a:noFill/>
          <a:ln>
            <a:noFill/>
          </a:ln>
        </p:spPr>
      </p:pic>
      <p:sp>
        <p:nvSpPr>
          <p:cNvPr id="6" name="TextBox 5">
            <a:extLst>
              <a:ext uri="{FF2B5EF4-FFF2-40B4-BE49-F238E27FC236}">
                <a16:creationId xmlns:a16="http://schemas.microsoft.com/office/drawing/2014/main" id="{EA5BFB1E-F838-7547-A28B-9A386E8CE58E}"/>
              </a:ext>
            </a:extLst>
          </p:cNvPr>
          <p:cNvSpPr txBox="1"/>
          <p:nvPr/>
        </p:nvSpPr>
        <p:spPr>
          <a:xfrm>
            <a:off x="720530" y="5131675"/>
            <a:ext cx="4742793" cy="646331"/>
          </a:xfrm>
          <a:prstGeom prst="rect">
            <a:avLst/>
          </a:prstGeom>
          <a:noFill/>
        </p:spPr>
        <p:txBody>
          <a:bodyPr wrap="square" rtlCol="0">
            <a:spAutoFit/>
          </a:bodyPr>
          <a:lstStyle/>
          <a:p>
            <a:pPr algn="ctr"/>
            <a:r>
              <a:rPr lang="el-GR" b="1" dirty="0">
                <a:latin typeface="Calibri" panose="020F0502020204030204" pitchFamily="34" charset="0"/>
                <a:cs typeface="Calibri" panose="020F0502020204030204" pitchFamily="34" charset="0"/>
              </a:rPr>
              <a:t>Η εικόνα παρουσιάζει το βασικό </a:t>
            </a:r>
            <a:r>
              <a:rPr lang="el-GR" b="1" dirty="0" err="1">
                <a:latin typeface="Calibri" panose="020F0502020204030204" pitchFamily="34" charset="0"/>
                <a:cs typeface="Calibri" panose="020F0502020204030204" pitchFamily="34" charset="0"/>
              </a:rPr>
              <a:t>αρθρωτικό</a:t>
            </a:r>
            <a:r>
              <a:rPr lang="el-GR" b="1" dirty="0">
                <a:latin typeface="Calibri" panose="020F0502020204030204" pitchFamily="34" charset="0"/>
                <a:cs typeface="Calibri" panose="020F0502020204030204" pitchFamily="34" charset="0"/>
              </a:rPr>
              <a:t> σύστημα του ανθρώπου</a:t>
            </a:r>
          </a:p>
        </p:txBody>
      </p:sp>
      <p:pic>
        <p:nvPicPr>
          <p:cNvPr id="7" name="Picture 2">
            <a:extLst>
              <a:ext uri="{FF2B5EF4-FFF2-40B4-BE49-F238E27FC236}">
                <a16:creationId xmlns:a16="http://schemas.microsoft.com/office/drawing/2014/main" id="{B8C6173D-2A11-DF48-8E9F-FDC481ADA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861" y="235839"/>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927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70" y="1671145"/>
            <a:ext cx="10867696" cy="4280338"/>
          </a:xfrm>
        </p:spPr>
        <p:txBody>
          <a:bodyPr>
            <a:normAutofit fontScale="62500" lnSpcReduction="20000"/>
          </a:bodyPr>
          <a:lstStyle/>
          <a:p>
            <a:r>
              <a:rPr lang="en-US" sz="4800" dirty="0"/>
              <a:t>A. </a:t>
            </a:r>
            <a:r>
              <a:rPr lang="el-GR" sz="4800" dirty="0" err="1"/>
              <a:t>Αρθρωτική</a:t>
            </a:r>
            <a:r>
              <a:rPr lang="el-GR" sz="4800" dirty="0"/>
              <a:t> Φωνητική</a:t>
            </a:r>
            <a:endParaRPr lang="en-US" sz="4800" dirty="0"/>
          </a:p>
          <a:p>
            <a:pPr marL="0" indent="0">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70000"/>
              </a:lnSpc>
              <a:buFont typeface="Wingdings" pitchFamily="2" charset="2"/>
              <a:buChar char="Ø"/>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Η </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αρθρωτική</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φωνητική ορίζει τους φθόγγους σύμφωνα με τον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τρόπο</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και τον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τόπο</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άρθρωσής τους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70000"/>
              </a:lnSpc>
              <a:buFont typeface="Wingdings" pitchFamily="2" charset="2"/>
              <a:buChar char="Ø"/>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Ο παλμός (ή όχι) των φωνητικών χορδών, η επιλογή του αντηχείου (δηλ. του στόματος ή της μύτης), καθώς και το αν η ροή του αέρα μπλοκάρεται προς στιγμήν εντελώς (όπως στους φθόγγους με τους οποίους ξεκινούν οι λέξεις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πανί</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μπαίνω</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ταινία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ντιβάνι</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κοντός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και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γκάρισμα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ή αν περνάει από στενά περάσματα, δηλώνουν τον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τρόπο άρθρωσης του κάθε φθόγγου</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70000"/>
              </a:lnSpc>
              <a:buFont typeface="Wingdings" pitchFamily="2" charset="2"/>
              <a:buChar char="Ø"/>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Τα εμπόδια που συναντά το πέρασμα του αέρα μέσα στο στόμα, προσδιορίζουν τον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τόπο άρθρωσης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κάθε φθόγγου</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l-GR" sz="3600" dirty="0"/>
          </a:p>
          <a:p>
            <a:endParaRPr lang="el-GR" sz="3600" dirty="0"/>
          </a:p>
          <a:p>
            <a:endParaRPr lang="el-GR" sz="3400" dirty="0"/>
          </a:p>
        </p:txBody>
      </p:sp>
    </p:spTree>
    <p:extLst>
      <p:ext uri="{BB962C8B-B14F-4D97-AF65-F5344CB8AC3E}">
        <p14:creationId xmlns:p14="http://schemas.microsoft.com/office/powerpoint/2010/main" val="3986624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4692793" y="474693"/>
            <a:ext cx="2806413" cy="966481"/>
          </a:xfrm>
        </p:spPr>
        <p:txBody>
          <a:bodyPr>
            <a:normAutofit/>
          </a:bodyPr>
          <a:lstStyle/>
          <a:p>
            <a:r>
              <a:rPr lang="el-GR" sz="4400" dirty="0">
                <a:latin typeface="Times New Roman" panose="02020603050405020304" pitchFamily="18" charset="0"/>
                <a:cs typeface="Times New Roman" panose="02020603050405020304" pitchFamily="18" charset="0"/>
              </a:rPr>
              <a:t>ΦΘΟΓΓΟΣ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964096" y="1520687"/>
            <a:ext cx="10164152" cy="4651513"/>
          </a:xfrm>
        </p:spPr>
        <p:txBody>
          <a:bodyPr>
            <a:normAutofit/>
          </a:bodyPr>
          <a:lstStyle/>
          <a:p>
            <a:pPr marL="0" indent="0" algn="just">
              <a:lnSpc>
                <a:spcPct val="100000"/>
              </a:lnSpc>
              <a:spcAft>
                <a:spcPts val="1000"/>
              </a:spcAft>
              <a:buNone/>
            </a:pP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 Τι είναι φθόγγος;</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1000"/>
              </a:spcAft>
            </a:pP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Φθόγγο</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ονομάζουμε κάθε ένα διαφορετικό ήχο που παράγεται από το </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αρθρωτικό</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σύστημα ενός ομιλητή (ή καλύτερα, «αρθρώνεται»), που προφέρεται, όταν αυτός μιλάει. </a:t>
            </a:r>
          </a:p>
          <a:p>
            <a:pPr lvl="1" algn="just">
              <a:lnSpc>
                <a:spcPct val="100000"/>
              </a:lnSpc>
              <a:spcAft>
                <a:spcPts val="1000"/>
              </a:spcAft>
              <a:buFont typeface="Wingdings" pitchFamily="2" charset="2"/>
              <a:buChar char="Ø"/>
            </a:pPr>
            <a:r>
              <a:rPr lang="el-GR" sz="2600" dirty="0">
                <a:effectLst/>
                <a:latin typeface="Calibri" panose="020F0502020204030204" pitchFamily="34" charset="0"/>
                <a:ea typeface="Times New Roman" panose="02020603050405020304" pitchFamily="18" charset="0"/>
                <a:cs typeface="Times New Roman" panose="02020603050405020304" pitchFamily="18" charset="0"/>
              </a:rPr>
              <a:t>Οι φθόγγοι είναι το αντικείμενο που μελετά η φωνητική, η οποία προσπαθεί να τους περιγράψει με όσο το δυνατό μεγαλύτερη λεπτομέρεια. </a:t>
            </a:r>
          </a:p>
          <a:p>
            <a:endParaRPr lang="el-GR" sz="3600" dirty="0"/>
          </a:p>
        </p:txBody>
      </p:sp>
    </p:spTree>
    <p:extLst>
      <p:ext uri="{BB962C8B-B14F-4D97-AF65-F5344CB8AC3E}">
        <p14:creationId xmlns:p14="http://schemas.microsoft.com/office/powerpoint/2010/main" val="3700616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4692793" y="474693"/>
            <a:ext cx="2806413" cy="966481"/>
          </a:xfrm>
        </p:spPr>
        <p:txBody>
          <a:bodyPr>
            <a:normAutofit/>
          </a:bodyPr>
          <a:lstStyle/>
          <a:p>
            <a:r>
              <a:rPr lang="el-GR" sz="4400" dirty="0">
                <a:latin typeface="Times New Roman" panose="02020603050405020304" pitchFamily="18" charset="0"/>
                <a:cs typeface="Times New Roman" panose="02020603050405020304" pitchFamily="18" charset="0"/>
              </a:rPr>
              <a:t>ΦΘΟΓΓΟΣ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964096" y="1520687"/>
            <a:ext cx="10164152" cy="4651513"/>
          </a:xfrm>
        </p:spPr>
        <p:txBody>
          <a:bodyPr>
            <a:normAutofit/>
          </a:bodyPr>
          <a:lstStyle/>
          <a:p>
            <a:pPr marL="0" indent="0">
              <a:buNone/>
            </a:pPr>
            <a:endParaRPr lang="el-GR"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Η </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αρθρωτική</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φωνητική, παίρνοντας υπόψη της κάθε ένα στάδιο που συμβάλει στην παραγωγή των φθόγγων,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περιγράφει τους φθόγγους ανάλογα με τον τρόπο και τον τόπο που παράγονται, ή καλύτερα, αρθρώνονται</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l-GR" sz="3600" dirty="0"/>
          </a:p>
        </p:txBody>
      </p:sp>
    </p:spTree>
    <p:extLst>
      <p:ext uri="{BB962C8B-B14F-4D97-AF65-F5344CB8AC3E}">
        <p14:creationId xmlns:p14="http://schemas.microsoft.com/office/powerpoint/2010/main" val="2499485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r>
              <a:rPr lang="el-GR" sz="4400" dirty="0">
                <a:latin typeface="Times New Roman" panose="02020603050405020304" pitchFamily="18" charset="0"/>
                <a:cs typeface="Times New Roman" panose="02020603050405020304" pitchFamily="18" charset="0"/>
              </a:rPr>
              <a:t>ΦΘΟΓΓΟΙ ΩΣ ΠΡΟΣ ΤΟΝ ΤΡΟΠΟ ΑΡΘΡΩΣΗΣ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964096" y="1520687"/>
            <a:ext cx="10164152" cy="4651513"/>
          </a:xfrm>
        </p:spPr>
        <p:txBody>
          <a:bodyPr>
            <a:normAutofit/>
          </a:bodyPr>
          <a:lstStyle/>
          <a:p>
            <a:pPr marL="0" indent="0">
              <a:buNone/>
            </a:pPr>
            <a:endParaRPr lang="el-GR"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1000"/>
              </a:spcAft>
            </a:pP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Ως προς  τον τρόπο άρθρωσης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οι φθόγγοι χαρακτηρίζονται: </a:t>
            </a:r>
          </a:p>
          <a:p>
            <a:pPr marL="342900" lvl="0" indent="-342900" algn="just">
              <a:lnSpc>
                <a:spcPct val="100000"/>
              </a:lnSpc>
              <a:spcAft>
                <a:spcPts val="1000"/>
              </a:spcAft>
              <a:buFont typeface="Symbol" pitchFamily="2" charset="2"/>
              <a:buChar char=""/>
            </a:pPr>
            <a:r>
              <a:rPr lang="el-GR"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α) ως προς τον ρόλο των φωνητικών χορδών </a:t>
            </a:r>
          </a:p>
          <a:p>
            <a:endParaRPr lang="el-GR" sz="3600" dirty="0"/>
          </a:p>
        </p:txBody>
      </p:sp>
    </p:spTree>
    <p:extLst>
      <p:ext uri="{BB962C8B-B14F-4D97-AF65-F5344CB8AC3E}">
        <p14:creationId xmlns:p14="http://schemas.microsoft.com/office/powerpoint/2010/main" val="292782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pPr algn="ctr"/>
            <a:r>
              <a:rPr lang="el-GR" sz="4400" dirty="0">
                <a:latin typeface="Times New Roman" panose="02020603050405020304" pitchFamily="18" charset="0"/>
                <a:cs typeface="Times New Roman" panose="02020603050405020304" pitchFamily="18" charset="0"/>
              </a:rPr>
              <a:t>ΦΘΟΓΓΟΙ ΩΣ ΠΡΟΣ ΤΟΝ ΤΡΟΠΟ ΑΡΘΡΩΣΗΣ</a:t>
            </a:r>
            <a:br>
              <a:rPr lang="el-GR" sz="4400" dirty="0">
                <a:latin typeface="Times New Roman" panose="02020603050405020304" pitchFamily="18" charset="0"/>
                <a:cs typeface="Times New Roman" panose="02020603050405020304" pitchFamily="18" charset="0"/>
              </a:rPr>
            </a:br>
            <a:r>
              <a:rPr lang="el-GR" sz="3300" dirty="0" err="1">
                <a:latin typeface="Times New Roman" panose="02020603050405020304" pitchFamily="18" charset="0"/>
                <a:cs typeface="Times New Roman" panose="02020603050405020304" pitchFamily="18" charset="0"/>
              </a:rPr>
              <a:t>Ηχηροτητα</a:t>
            </a:r>
            <a:r>
              <a:rPr lang="el-GR" sz="4400" dirty="0">
                <a:latin typeface="Times New Roman" panose="02020603050405020304" pitchFamily="18" charset="0"/>
                <a:cs typeface="Times New Roman" panose="02020603050405020304" pitchFamily="18" charset="0"/>
              </a:rPr>
              <a:t> </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964096" y="1162878"/>
            <a:ext cx="10164152" cy="5486400"/>
          </a:xfrm>
        </p:spPr>
        <p:txBody>
          <a:bodyPr>
            <a:normAutofit fontScale="92500" lnSpcReduction="10000"/>
          </a:bodyPr>
          <a:lstStyle/>
          <a:p>
            <a:pPr marL="0" indent="0">
              <a:buNone/>
            </a:pPr>
            <a:endParaRPr lang="el-GR" sz="1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1000"/>
              </a:spcAft>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Αν τη στιγμή που περνά ο αέρας από τις φωνητικές χορδές, οι φωνητικές χορδές πλησιάζουν πολύ η μία την άλλη, τότε η ορμή του αέρα τις κάνει να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πάλλονται</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Όταν πάλλονται οι φωνητικές χορδές, παράγονται τα φωνήεντα και τα ηχηρά σύμφωνα</a:t>
            </a:r>
            <a:r>
              <a:rPr lang="el-GR" sz="28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(όπως οι φθόγγοι με τους οποίους ξεκινούν οι λέξεις</a:t>
            </a:r>
            <a:r>
              <a:rPr lang="el-GR" sz="28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μπροστά</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βάρος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ντύνω</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δίνω</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γκιόνης,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γκολ</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γωνία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λίμνη,</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λιώμα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ρήμα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μνήμη</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νέος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και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νιότη</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Αυτοί οι φθόγγοι ονομάζονται </a:t>
            </a:r>
            <a:r>
              <a:rPr lang="el-GR"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ηχηροί</a:t>
            </a:r>
            <a:r>
              <a:rPr lang="el-GR"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p>
          <a:p>
            <a:pPr algn="just">
              <a:lnSpc>
                <a:spcPct val="100000"/>
              </a:lnSpc>
              <a:spcAft>
                <a:spcPts val="1000"/>
              </a:spcAft>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Αν όμως, τη στιγμή που περνά ο αέρας οι φωνητικές χορδές βρίσκονται σε απόσταση μεταξύ τους, τότε ο αέρας περνά ανάμεσά τους χωρίς να δημιουργήσει παλμό. Σε αυτή την περίπτωση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δεν πάλλονται</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οι φωνητικές χορδές, και παράγονται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άηχα σύμφωνα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(όπως οι φθόγγοι με τους οποίους ξεκινούν οι λέξεις</a:t>
            </a:r>
            <a:r>
              <a:rPr lang="el-GR" sz="28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πάτος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φως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τόπος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θόρυβος,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κόπος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κήπος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χέρι</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και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χώρος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Αυτοί οι φθόγγοι ονομάζονται </a:t>
            </a:r>
            <a:r>
              <a:rPr lang="el-GR"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άηχοι.</a:t>
            </a:r>
            <a:endParaRPr lang="el-GR"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64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4113372" y="484632"/>
            <a:ext cx="3965256" cy="881713"/>
          </a:xfrm>
        </p:spPr>
        <p:txBody>
          <a:bodyPr/>
          <a:lstStyle/>
          <a:p>
            <a:r>
              <a:rPr lang="el-GR" dirty="0"/>
              <a:t>ΦΩΝΗΤΙΚΗ</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990845"/>
            <a:ext cx="11309131" cy="4609651"/>
          </a:xfrm>
        </p:spPr>
        <p:txBody>
          <a:bodyPr>
            <a:normAutofit/>
          </a:bodyPr>
          <a:lstStyle/>
          <a:p>
            <a:pPr marL="273050" indent="-273050">
              <a:lnSpc>
                <a:spcPct val="100000"/>
              </a:lnSpc>
              <a:spcBef>
                <a:spcPts val="0"/>
              </a:spcBef>
              <a:buClr>
                <a:schemeClr val="accent6">
                  <a:lumMod val="75000"/>
                </a:schemeClr>
              </a:buClr>
              <a:buFont typeface="Wingdings" pitchFamily="2" charset="2"/>
              <a:buChar char="ü"/>
              <a:defRPr/>
            </a:pPr>
            <a:r>
              <a:rPr lang="el-GR" sz="3600" dirty="0"/>
              <a:t> </a:t>
            </a:r>
            <a:r>
              <a:rPr lang="el-GR" sz="2500" b="1" i="1" u="sng" dirty="0">
                <a:latin typeface="Corbel" pitchFamily="34" charset="0"/>
              </a:rPr>
              <a:t>Φωνητική</a:t>
            </a:r>
            <a:r>
              <a:rPr lang="el-GR" sz="2500" dirty="0">
                <a:latin typeface="Corbel" pitchFamily="34" charset="0"/>
              </a:rPr>
              <a:t> </a:t>
            </a:r>
            <a:r>
              <a:rPr lang="el-GR" sz="2500" dirty="0">
                <a:latin typeface="Corbel" pitchFamily="34" charset="0"/>
                <a:sym typeface="Wingdings 3"/>
              </a:rPr>
              <a:t> </a:t>
            </a:r>
            <a:r>
              <a:rPr lang="el-GR" sz="2500" dirty="0">
                <a:latin typeface="Corbel" pitchFamily="34" charset="0"/>
              </a:rPr>
              <a:t>είναι ο</a:t>
            </a:r>
            <a:r>
              <a:rPr lang="en-US" sz="2500" dirty="0">
                <a:latin typeface="Corbel" pitchFamily="34" charset="0"/>
              </a:rPr>
              <a:t> </a:t>
            </a:r>
            <a:r>
              <a:rPr lang="el-GR" sz="2500" dirty="0">
                <a:latin typeface="Corbel" pitchFamily="34" charset="0"/>
              </a:rPr>
              <a:t>κλάδος της Γλωσσολογίας</a:t>
            </a:r>
            <a:r>
              <a:rPr lang="en-US" sz="2500" dirty="0">
                <a:latin typeface="Corbel" pitchFamily="34" charset="0"/>
              </a:rPr>
              <a:t> </a:t>
            </a:r>
            <a:r>
              <a:rPr lang="el-GR" sz="2500" dirty="0">
                <a:latin typeface="Corbel" pitchFamily="34" charset="0"/>
              </a:rPr>
              <a:t>που</a:t>
            </a:r>
            <a:r>
              <a:rPr lang="en-US" sz="2500" dirty="0">
                <a:latin typeface="Corbel" pitchFamily="34" charset="0"/>
              </a:rPr>
              <a:t> </a:t>
            </a:r>
            <a:r>
              <a:rPr lang="el-GR" sz="2500" dirty="0">
                <a:latin typeface="Corbel" pitchFamily="34" charset="0"/>
              </a:rPr>
              <a:t>μελετά</a:t>
            </a:r>
            <a:r>
              <a:rPr lang="en-US" sz="2500" dirty="0">
                <a:latin typeface="Corbel" pitchFamily="34" charset="0"/>
              </a:rPr>
              <a:t> </a:t>
            </a:r>
            <a:r>
              <a:rPr lang="el-GR" sz="2500" dirty="0">
                <a:latin typeface="Corbel" pitchFamily="34" charset="0"/>
              </a:rPr>
              <a:t>την</a:t>
            </a:r>
            <a:r>
              <a:rPr lang="en-US" sz="2500" dirty="0">
                <a:latin typeface="Corbel" pitchFamily="34" charset="0"/>
              </a:rPr>
              <a:t> </a:t>
            </a:r>
            <a:r>
              <a:rPr lang="el-GR" sz="2500" b="1" dirty="0">
                <a:latin typeface="Corbel" pitchFamily="34" charset="0"/>
              </a:rPr>
              <a:t>ανθρώπινη ομιλία.</a:t>
            </a:r>
            <a:endParaRPr lang="en-US" sz="2500" dirty="0">
              <a:latin typeface="Corbel" pitchFamily="34" charset="0"/>
            </a:endParaRPr>
          </a:p>
          <a:p>
            <a:pPr lvl="2">
              <a:lnSpc>
                <a:spcPct val="100000"/>
              </a:lnSpc>
              <a:buFont typeface="Wingdings" pitchFamily="2" charset="2"/>
              <a:buChar char="Ø"/>
            </a:pPr>
            <a:r>
              <a:rPr lang="en-US" sz="2300" dirty="0">
                <a:latin typeface="Calibri" panose="020F0502020204030204" pitchFamily="34" charset="0"/>
                <a:ea typeface="Times New Roman" panose="02020603050405020304" pitchFamily="18" charset="0"/>
                <a:cs typeface="Times New Roman" panose="02020603050405020304" pitchFamily="18" charset="0"/>
              </a:rPr>
              <a:t>O </a:t>
            </a:r>
            <a:r>
              <a:rPr lang="el-GR" sz="2300" dirty="0">
                <a:latin typeface="Calibri" panose="020F0502020204030204" pitchFamily="34" charset="0"/>
                <a:ea typeface="Times New Roman" panose="02020603050405020304" pitchFamily="18" charset="0"/>
                <a:cs typeface="Times New Roman" panose="02020603050405020304" pitchFamily="18" charset="0"/>
              </a:rPr>
              <a:t>κλάδος της γλωσσολογίας που περιγράφει όλους τους ήχους που δημιουργούνται όταν μιλάνε οι άνθρωποι. </a:t>
            </a:r>
          </a:p>
          <a:p>
            <a:pPr lvl="2">
              <a:lnSpc>
                <a:spcPct val="100000"/>
              </a:lnSpc>
              <a:buFont typeface="Wingdings" pitchFamily="2" charset="2"/>
              <a:buChar char="Ø"/>
            </a:pPr>
            <a:r>
              <a:rPr lang="el-GR" sz="2200" dirty="0"/>
              <a:t>ΔΕΝ </a:t>
            </a:r>
            <a:r>
              <a:rPr lang="el-GR" sz="2200" dirty="0">
                <a:latin typeface="Calibri" panose="020F0502020204030204" pitchFamily="34" charset="0"/>
                <a:ea typeface="Times New Roman" panose="02020603050405020304" pitchFamily="18" charset="0"/>
                <a:cs typeface="Times New Roman" panose="02020603050405020304" pitchFamily="18" charset="0"/>
              </a:rPr>
              <a:t>μελετά ήχους που δημιουργούνται μεν από τον άνθρωπο, αλλά </a:t>
            </a:r>
            <a:r>
              <a:rPr lang="el-GR" sz="2200" b="1" dirty="0">
                <a:latin typeface="Calibri" panose="020F0502020204030204" pitchFamily="34" charset="0"/>
                <a:ea typeface="Times New Roman" panose="02020603050405020304" pitchFamily="18" charset="0"/>
                <a:cs typeface="Times New Roman" panose="02020603050405020304" pitchFamily="18" charset="0"/>
              </a:rPr>
              <a:t>δεν χρησιμοποιούνται όταν μιλάμε μεταξύ μας</a:t>
            </a:r>
            <a:r>
              <a:rPr lang="el-GR" sz="2200" dirty="0">
                <a:latin typeface="Calibri" panose="020F0502020204030204" pitchFamily="34" charset="0"/>
                <a:ea typeface="Times New Roman" panose="02020603050405020304" pitchFamily="18" charset="0"/>
                <a:cs typeface="Times New Roman" panose="02020603050405020304" pitchFamily="18" charset="0"/>
              </a:rPr>
              <a:t> (π.χ. το χασμουρητό, το φτέρνισμα, το σφύριγμα ή το βήξιμο). </a:t>
            </a:r>
            <a:endParaRPr lang="el-GR" sz="2200" dirty="0"/>
          </a:p>
          <a:p>
            <a:pPr marL="274320" lvl="1" indent="0">
              <a:buNone/>
            </a:pPr>
            <a:endParaRPr lang="el-GR" sz="2500" dirty="0"/>
          </a:p>
          <a:p>
            <a:pPr marL="274320" lvl="1" indent="0">
              <a:buNone/>
            </a:pPr>
            <a:endParaRPr lang="el-GR" sz="3400" dirty="0"/>
          </a:p>
          <a:p>
            <a:endParaRPr lang="el-GR" sz="800" dirty="0"/>
          </a:p>
        </p:txBody>
      </p:sp>
      <p:sp>
        <p:nvSpPr>
          <p:cNvPr id="4" name="TextBox 3">
            <a:extLst>
              <a:ext uri="{FF2B5EF4-FFF2-40B4-BE49-F238E27FC236}">
                <a16:creationId xmlns:a16="http://schemas.microsoft.com/office/drawing/2014/main" id="{49BB69C1-998B-2943-861F-4998F5B6ECFA}"/>
              </a:ext>
            </a:extLst>
          </p:cNvPr>
          <p:cNvSpPr txBox="1"/>
          <p:nvPr/>
        </p:nvSpPr>
        <p:spPr>
          <a:xfrm>
            <a:off x="1643605" y="1366345"/>
            <a:ext cx="8958805" cy="477054"/>
          </a:xfrm>
          <a:prstGeom prst="rect">
            <a:avLst/>
          </a:prstGeom>
          <a:noFill/>
        </p:spPr>
        <p:txBody>
          <a:bodyPr wrap="square" rtlCol="0">
            <a:spAutoFit/>
          </a:bodyPr>
          <a:lstStyle/>
          <a:p>
            <a:pPr algn="ctr"/>
            <a:r>
              <a:rPr lang="el-GR" sz="2500" b="1" dirty="0"/>
              <a:t>Τι είναι η Φωνητική;</a:t>
            </a:r>
          </a:p>
        </p:txBody>
      </p:sp>
      <p:pic>
        <p:nvPicPr>
          <p:cNvPr id="5" name="Picture 5" descr="C:\Documents and Settings\anthi_chaida\My Documents\ANTHI - Courses\Pics_general\Speech-Phonetics\3915413.gif">
            <a:extLst>
              <a:ext uri="{FF2B5EF4-FFF2-40B4-BE49-F238E27FC236}">
                <a16:creationId xmlns:a16="http://schemas.microsoft.com/office/drawing/2014/main" id="{66A1CB68-7B9E-9647-8D6C-EE43F81CB7B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8628" y="4595009"/>
            <a:ext cx="2381250" cy="1781175"/>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01B827DE-540C-B345-8C6F-F0E87452F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4248" y="328070"/>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032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r>
              <a:rPr lang="el-GR" sz="4400" dirty="0">
                <a:latin typeface="Times New Roman" panose="02020603050405020304" pitchFamily="18" charset="0"/>
                <a:cs typeface="Times New Roman" panose="02020603050405020304" pitchFamily="18" charset="0"/>
              </a:rPr>
              <a:t>ΦΘΟΓΓΟΙ ΩΣ ΠΡΟΣ ΤΟΝ ΤΡΟΠΟ ΑΡΘΡΩΣΗΣ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964096" y="1520687"/>
            <a:ext cx="10164152" cy="4651513"/>
          </a:xfrm>
        </p:spPr>
        <p:txBody>
          <a:bodyPr>
            <a:normAutofit/>
          </a:bodyPr>
          <a:lstStyle/>
          <a:p>
            <a:pPr marL="0" indent="0">
              <a:buNone/>
            </a:pPr>
            <a:endParaRPr lang="el-GR"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1000"/>
              </a:spcAft>
            </a:pP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Ως προς  τον τρόπο άρθρωσης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οι φθόγγοι χαρακτηρίζονται: </a:t>
            </a:r>
          </a:p>
          <a:p>
            <a:pPr marL="342900" lvl="0" indent="-342900" algn="just">
              <a:lnSpc>
                <a:spcPct val="100000"/>
              </a:lnSpc>
              <a:spcAft>
                <a:spcPts val="1000"/>
              </a:spcAft>
              <a:buFont typeface="Symbol" pitchFamily="2" charset="2"/>
              <a:buChar char=""/>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 ως προς τον ρόλο των φωνητικών χορδών </a:t>
            </a:r>
          </a:p>
          <a:p>
            <a:pPr marL="342900" lvl="0" indent="-342900" algn="just">
              <a:lnSpc>
                <a:spcPct val="100000"/>
              </a:lnSpc>
              <a:spcAft>
                <a:spcPts val="1000"/>
              </a:spcAft>
              <a:buFont typeface="Symbol" pitchFamily="2" charset="2"/>
              <a:buChar char=""/>
            </a:pPr>
            <a:r>
              <a:rPr lang="el-GR"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β) ως προς την κοιλότητα στην οποία ενισχύεται το κύμα του αέρα </a:t>
            </a:r>
          </a:p>
          <a:p>
            <a:pPr marL="342900" lvl="0" indent="-342900" algn="just">
              <a:lnSpc>
                <a:spcPct val="100000"/>
              </a:lnSpc>
              <a:spcAft>
                <a:spcPts val="1000"/>
              </a:spcAft>
              <a:buFont typeface="Symbol" pitchFamily="2" charset="2"/>
              <a:buChar char=""/>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sz="3600" dirty="0"/>
          </a:p>
        </p:txBody>
      </p:sp>
    </p:spTree>
    <p:extLst>
      <p:ext uri="{BB962C8B-B14F-4D97-AF65-F5344CB8AC3E}">
        <p14:creationId xmlns:p14="http://schemas.microsoft.com/office/powerpoint/2010/main" val="988282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r>
              <a:rPr lang="el-GR" sz="4400" dirty="0">
                <a:latin typeface="Times New Roman" panose="02020603050405020304" pitchFamily="18" charset="0"/>
                <a:cs typeface="Times New Roman" panose="02020603050405020304" pitchFamily="18" charset="0"/>
              </a:rPr>
              <a:t>ΦΘΟΓΓΟΙ ΩΣ ΠΡΟΣ ΤΟΝ ΤΡΟΠΟ ΑΡΘΡΩΣΗΣ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964096" y="1162878"/>
            <a:ext cx="10164152" cy="5486400"/>
          </a:xfrm>
        </p:spPr>
        <p:txBody>
          <a:bodyPr>
            <a:normAutofit/>
          </a:bodyPr>
          <a:lstStyle/>
          <a:p>
            <a:pPr marL="0" indent="0" algn="jus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pP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Ο αέρας, αφού έχει περάσει από τις φωνητικές χορδές, περνά </a:t>
            </a:r>
            <a:r>
              <a:rPr lang="el-GR" sz="2500" b="1" dirty="0">
                <a:effectLst/>
                <a:latin typeface="Calibri" panose="020F0502020204030204" pitchFamily="34" charset="0"/>
                <a:ea typeface="Times New Roman" panose="02020603050405020304" pitchFamily="18" charset="0"/>
                <a:cs typeface="Times New Roman" panose="02020603050405020304" pitchFamily="18" charset="0"/>
              </a:rPr>
              <a:t>είτε στη στοματική κοιλότητα, είτε στην κοιλότητα της μύτης</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Αυτές οι δύο κοιλότητες ενισχύουν τον ήχο που έχει ήδη δημιουργηθεί από τον παλμό των φωνητικών χορδών, καθώς και από τον συντονισμό των διαφόρων μερών του στόματος που παίρνουν μέρος στην παραγωγή του ήχου (δες παρακάτω τα σχετικά με τον </a:t>
            </a:r>
            <a:r>
              <a:rPr lang="el-GR" sz="2500" b="1" dirty="0">
                <a:effectLst/>
                <a:latin typeface="Calibri" panose="020F0502020204030204" pitchFamily="34" charset="0"/>
                <a:ea typeface="Times New Roman" panose="02020603050405020304" pitchFamily="18" charset="0"/>
                <a:cs typeface="Times New Roman" panose="02020603050405020304" pitchFamily="18" charset="0"/>
              </a:rPr>
              <a:t>τόπο άρθρωσης</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5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pP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Ανάλογα με το ποια κοιλότητα παίζει σημαντικό ρόλο στην ενίσχυση του φθόγγου, οι φθόγγοι χωρίζονται σε </a:t>
            </a:r>
            <a:r>
              <a:rPr lang="el-GR" sz="2500" b="1" dirty="0">
                <a:effectLst/>
                <a:latin typeface="Calibri" panose="020F0502020204030204" pitchFamily="34" charset="0"/>
                <a:ea typeface="Times New Roman" panose="02020603050405020304" pitchFamily="18" charset="0"/>
                <a:cs typeface="Times New Roman" panose="02020603050405020304" pitchFamily="18" charset="0"/>
              </a:rPr>
              <a:t>στοματικούς</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και σε </a:t>
            </a:r>
            <a:r>
              <a:rPr lang="el-GR" sz="2500" b="1" dirty="0">
                <a:effectLst/>
                <a:latin typeface="Calibri" panose="020F0502020204030204" pitchFamily="34" charset="0"/>
                <a:ea typeface="Times New Roman" panose="02020603050405020304" pitchFamily="18" charset="0"/>
                <a:cs typeface="Times New Roman" panose="02020603050405020304" pitchFamily="18" charset="0"/>
              </a:rPr>
              <a:t>ρινικούς</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500" b="1" dirty="0">
                <a:effectLst/>
                <a:latin typeface="Calibri" panose="020F0502020204030204" pitchFamily="34" charset="0"/>
                <a:ea typeface="Times New Roman" panose="02020603050405020304" pitchFamily="18" charset="0"/>
                <a:cs typeface="Times New Roman" panose="02020603050405020304" pitchFamily="18" charset="0"/>
              </a:rPr>
              <a:t>Ρινικοί</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είναι οι φθόγγοι οι οποίοι εμφανίζονται στην αρχή των λέξεων </a:t>
            </a:r>
            <a:r>
              <a:rPr lang="el-GR" sz="2500" i="1" dirty="0">
                <a:effectLst/>
                <a:latin typeface="Calibri" panose="020F0502020204030204" pitchFamily="34" charset="0"/>
                <a:ea typeface="Times New Roman" panose="02020603050405020304" pitchFamily="18" charset="0"/>
                <a:cs typeface="Times New Roman" panose="02020603050405020304" pitchFamily="18" charset="0"/>
              </a:rPr>
              <a:t>μέρα</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500" i="1" dirty="0">
                <a:effectLst/>
                <a:latin typeface="Calibri" panose="020F0502020204030204" pitchFamily="34" charset="0"/>
                <a:ea typeface="Times New Roman" panose="02020603050405020304" pitchFamily="18" charset="0"/>
                <a:cs typeface="Times New Roman" panose="02020603050405020304" pitchFamily="18" charset="0"/>
              </a:rPr>
              <a:t>νέος</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και </a:t>
            </a:r>
            <a:r>
              <a:rPr lang="el-GR" sz="2500" i="1" dirty="0">
                <a:effectLst/>
                <a:latin typeface="Calibri" panose="020F0502020204030204" pitchFamily="34" charset="0"/>
                <a:ea typeface="Times New Roman" panose="02020603050405020304" pitchFamily="18" charset="0"/>
                <a:cs typeface="Times New Roman" panose="02020603050405020304" pitchFamily="18" charset="0"/>
              </a:rPr>
              <a:t>νιότη</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αντίστοιχα. </a:t>
            </a:r>
            <a:endParaRPr lang="en-US" sz="25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pPr>
            <a:r>
              <a:rPr lang="el-GR" sz="2500" b="1" dirty="0">
                <a:effectLst/>
                <a:latin typeface="Calibri" panose="020F0502020204030204" pitchFamily="34" charset="0"/>
                <a:ea typeface="Times New Roman" panose="02020603050405020304" pitchFamily="18" charset="0"/>
                <a:cs typeface="Times New Roman" panose="02020603050405020304" pitchFamily="18" charset="0"/>
              </a:rPr>
              <a:t>Στοματικοί</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είναι όλοι οι υπόλοιποι.</a:t>
            </a:r>
          </a:p>
          <a:p>
            <a:pPr marL="0" indent="0">
              <a:buNone/>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35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r>
              <a:rPr lang="el-GR" sz="4400" dirty="0">
                <a:latin typeface="Times New Roman" panose="02020603050405020304" pitchFamily="18" charset="0"/>
                <a:cs typeface="Times New Roman" panose="02020603050405020304" pitchFamily="18" charset="0"/>
              </a:rPr>
              <a:t>ΦΘΟΓΓΟΙ ΩΣ ΠΡΟΣ ΤΟΝ ΤΡΟΠΟ ΑΡΘΡΩΣΗΣ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964096" y="1162878"/>
            <a:ext cx="10164152" cy="5486400"/>
          </a:xfrm>
        </p:spPr>
        <p:txBody>
          <a:bodyPr>
            <a:normAutofit/>
          </a:bodyPr>
          <a:lstStyle/>
          <a:p>
            <a:pPr marL="0" indent="0" algn="jus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pP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Ο αέρας, αφού έχει περάσει από τις φωνητικές χορδές, περνά </a:t>
            </a:r>
            <a:r>
              <a:rPr lang="el-GR" sz="2500" b="1" dirty="0">
                <a:effectLst/>
                <a:latin typeface="Calibri" panose="020F0502020204030204" pitchFamily="34" charset="0"/>
                <a:ea typeface="Times New Roman" panose="02020603050405020304" pitchFamily="18" charset="0"/>
                <a:cs typeface="Times New Roman" panose="02020603050405020304" pitchFamily="18" charset="0"/>
              </a:rPr>
              <a:t>είτε στη στοματική κοιλότητα, είτε στην κοιλότητα της μύτης</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a:t>
            </a:r>
          </a:p>
          <a:p>
            <a:pPr marL="450850" indent="-355600">
              <a:spcAft>
                <a:spcPts val="600"/>
              </a:spcAft>
              <a:buClr>
                <a:srgbClr val="006400"/>
              </a:buClr>
              <a:buSzPct val="100000"/>
              <a:defRPr/>
            </a:pPr>
            <a:r>
              <a:rPr lang="el-GR" sz="2800" b="1" u="sng" dirty="0">
                <a:latin typeface="Corbel" pitchFamily="34" charset="0"/>
                <a:sym typeface="Wingdings" pitchFamily="2" charset="2"/>
              </a:rPr>
              <a:t>Ρινικός </a:t>
            </a:r>
            <a:r>
              <a:rPr lang="el-GR" sz="2800" u="sng" dirty="0">
                <a:latin typeface="Corbel" pitchFamily="34" charset="0"/>
                <a:sym typeface="Wingdings" pitchFamily="2" charset="2"/>
              </a:rPr>
              <a:t>(ή έρρινος)</a:t>
            </a:r>
            <a:r>
              <a:rPr lang="el-GR" sz="2800" dirty="0">
                <a:latin typeface="Corbel" pitchFamily="34" charset="0"/>
                <a:sym typeface="Wingdings" pitchFamily="2" charset="2"/>
              </a:rPr>
              <a:t> – </a:t>
            </a:r>
            <a:r>
              <a:rPr lang="en-US" sz="2800" dirty="0">
                <a:latin typeface="Corbel" pitchFamily="34" charset="0"/>
                <a:sym typeface="Wingdings" pitchFamily="2" charset="2"/>
              </a:rPr>
              <a:t>nasal</a:t>
            </a:r>
            <a:r>
              <a:rPr lang="el-GR" sz="2800" dirty="0">
                <a:latin typeface="Corbel" pitchFamily="34" charset="0"/>
                <a:sym typeface="Wingdings" pitchFamily="2" charset="2"/>
              </a:rPr>
              <a:t>:</a:t>
            </a:r>
          </a:p>
          <a:p>
            <a:pPr marL="450850" indent="-355600">
              <a:spcAft>
                <a:spcPts val="600"/>
              </a:spcAft>
              <a:buClr>
                <a:srgbClr val="006400"/>
              </a:buClr>
              <a:buSzPct val="100000"/>
              <a:defRPr/>
            </a:pPr>
            <a:endParaRPr lang="el-GR" sz="2800" dirty="0">
              <a:latin typeface="Corbel" pitchFamily="34" charset="0"/>
              <a:sym typeface="Wingdings" pitchFamily="2" charset="2"/>
            </a:endParaRPr>
          </a:p>
          <a:p>
            <a:pPr marL="539750" indent="-88900">
              <a:spcBef>
                <a:spcPts val="0"/>
              </a:spcBef>
              <a:buClr>
                <a:srgbClr val="006400"/>
              </a:buClr>
              <a:buNone/>
              <a:defRPr/>
            </a:pPr>
            <a:r>
              <a:rPr lang="el-GR" sz="2800" i="1" dirty="0">
                <a:latin typeface="Corbel" pitchFamily="34" charset="0"/>
                <a:sym typeface="Wingdings" pitchFamily="2" charset="2"/>
              </a:rPr>
              <a:t>π.χ. το [m] στη λέξη</a:t>
            </a:r>
            <a:r>
              <a:rPr lang="en-US" sz="2800" i="1" dirty="0">
                <a:latin typeface="Corbel" pitchFamily="34" charset="0"/>
                <a:sym typeface="Wingdings" pitchFamily="2" charset="2"/>
              </a:rPr>
              <a:t> </a:t>
            </a:r>
            <a:r>
              <a:rPr lang="el-GR" sz="2800" i="1" dirty="0">
                <a:latin typeface="Corbel" pitchFamily="34" charset="0"/>
                <a:sym typeface="Wingdings" pitchFamily="2" charset="2"/>
              </a:rPr>
              <a:t>‘μαμά’</a:t>
            </a:r>
            <a:r>
              <a:rPr lang="en-US" sz="2800" i="1" dirty="0">
                <a:latin typeface="Corbel" pitchFamily="34" charset="0"/>
                <a:sym typeface="Wingdings" pitchFamily="2" charset="2"/>
              </a:rPr>
              <a:t> </a:t>
            </a:r>
            <a:r>
              <a:rPr lang="el-GR" sz="2800" i="1" dirty="0">
                <a:latin typeface="Corbel" pitchFamily="34" charset="0"/>
                <a:sym typeface="Wingdings" pitchFamily="2" charset="2"/>
              </a:rPr>
              <a:t>     το [</a:t>
            </a:r>
            <a:r>
              <a:rPr lang="en-US" sz="2800" i="1" dirty="0" err="1">
                <a:latin typeface="Corbel" pitchFamily="34" charset="0"/>
              </a:rPr>
              <a:t>ɲ</a:t>
            </a:r>
            <a:r>
              <a:rPr lang="el-GR" sz="2800" i="1" dirty="0">
                <a:latin typeface="Corbel" pitchFamily="34" charset="0"/>
                <a:sym typeface="Wingdings" pitchFamily="2" charset="2"/>
              </a:rPr>
              <a:t>] στη λέξη</a:t>
            </a:r>
            <a:r>
              <a:rPr lang="en-US" sz="2800" i="1" dirty="0">
                <a:latin typeface="Corbel" pitchFamily="34" charset="0"/>
                <a:sym typeface="Wingdings" pitchFamily="2" charset="2"/>
              </a:rPr>
              <a:t> </a:t>
            </a:r>
            <a:r>
              <a:rPr lang="el-GR" sz="2800" i="1" dirty="0">
                <a:latin typeface="Corbel" pitchFamily="34" charset="0"/>
                <a:sym typeface="Wingdings" pitchFamily="2" charset="2"/>
              </a:rPr>
              <a:t>‘εννιά’</a:t>
            </a:r>
            <a:endParaRPr lang="en-US" sz="2800" i="1" dirty="0">
              <a:latin typeface="Corbel" pitchFamily="34" charset="0"/>
              <a:sym typeface="Wingdings" pitchFamily="2" charset="2"/>
            </a:endParaRPr>
          </a:p>
          <a:p>
            <a:pPr marL="539750" indent="360363">
              <a:buClr>
                <a:srgbClr val="006400"/>
              </a:buClr>
              <a:buNone/>
              <a:defRPr/>
            </a:pPr>
            <a:r>
              <a:rPr lang="el-GR" sz="2800" i="1" dirty="0">
                <a:latin typeface="Corbel" pitchFamily="34" charset="0"/>
                <a:sym typeface="Wingdings" pitchFamily="2" charset="2"/>
              </a:rPr>
              <a:t>το [n] στη λέξη</a:t>
            </a:r>
            <a:r>
              <a:rPr lang="en-US" sz="2800" i="1" dirty="0">
                <a:latin typeface="Corbel" pitchFamily="34" charset="0"/>
                <a:sym typeface="Wingdings" pitchFamily="2" charset="2"/>
              </a:rPr>
              <a:t> </a:t>
            </a:r>
            <a:r>
              <a:rPr lang="el-GR" sz="2800" i="1" dirty="0">
                <a:latin typeface="Corbel" pitchFamily="34" charset="0"/>
                <a:sym typeface="Wingdings" pitchFamily="2" charset="2"/>
              </a:rPr>
              <a:t>‘νέο’             το [</a:t>
            </a:r>
            <a:r>
              <a:rPr lang="en-US" sz="2800" i="1" dirty="0" err="1">
                <a:latin typeface="Corbel" pitchFamily="34" charset="0"/>
              </a:rPr>
              <a:t>ŋ</a:t>
            </a:r>
            <a:r>
              <a:rPr lang="el-GR" sz="2800" i="1" dirty="0">
                <a:latin typeface="Corbel" pitchFamily="34" charset="0"/>
                <a:sym typeface="Wingdings" pitchFamily="2" charset="2"/>
              </a:rPr>
              <a:t>] στη λέξη</a:t>
            </a:r>
            <a:r>
              <a:rPr lang="en-US" sz="2800" i="1" dirty="0">
                <a:latin typeface="Corbel" pitchFamily="34" charset="0"/>
                <a:sym typeface="Wingdings" pitchFamily="2" charset="2"/>
              </a:rPr>
              <a:t> </a:t>
            </a:r>
            <a:r>
              <a:rPr lang="el-GR" sz="2800" i="1" dirty="0">
                <a:latin typeface="Corbel" pitchFamily="34" charset="0"/>
                <a:sym typeface="Wingdings" pitchFamily="2" charset="2"/>
              </a:rPr>
              <a:t>άγχος</a:t>
            </a:r>
          </a:p>
          <a:p>
            <a:pPr marL="0" indent="0">
              <a:buNone/>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Εικόνα 1">
            <a:extLst>
              <a:ext uri="{FF2B5EF4-FFF2-40B4-BE49-F238E27FC236}">
                <a16:creationId xmlns:a16="http://schemas.microsoft.com/office/drawing/2014/main" id="{85973EFE-2818-3949-9E64-31302F5C3630}"/>
              </a:ext>
            </a:extLst>
          </p:cNvPr>
          <p:cNvPicPr>
            <a:picLocks noChangeAspect="1"/>
          </p:cNvPicPr>
          <p:nvPr/>
        </p:nvPicPr>
        <p:blipFill>
          <a:blip r:embed="rId2">
            <a:lum bright="-4000"/>
            <a:extLst>
              <a:ext uri="{28A0092B-C50C-407E-A947-70E740481C1C}">
                <a14:useLocalDpi xmlns:a14="http://schemas.microsoft.com/office/drawing/2010/main" val="0"/>
              </a:ext>
            </a:extLst>
          </a:blip>
          <a:srcRect/>
          <a:stretch>
            <a:fillRect/>
          </a:stretch>
        </p:blipFill>
        <p:spPr bwMode="auto">
          <a:xfrm>
            <a:off x="9490363" y="3717443"/>
            <a:ext cx="17240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54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646FC502-689E-A255-D9CD-7E6539E04713}"/>
              </a:ext>
            </a:extLst>
          </p:cNvPr>
          <p:cNvSpPr>
            <a:spLocks noGrp="1" noChangeArrowheads="1"/>
          </p:cNvSpPr>
          <p:nvPr>
            <p:ph type="body" idx="1"/>
          </p:nvPr>
        </p:nvSpPr>
        <p:spPr>
          <a:xfrm>
            <a:off x="1007705" y="1138334"/>
            <a:ext cx="10067731" cy="5047861"/>
          </a:xfrm>
        </p:spPr>
        <p:txBody>
          <a:bodyPr>
            <a:normAutofit/>
          </a:bodyPr>
          <a:lstStyle/>
          <a:p>
            <a:pPr marL="450850" indent="-355600">
              <a:spcAft>
                <a:spcPts val="600"/>
              </a:spcAft>
              <a:buClr>
                <a:srgbClr val="006400"/>
              </a:buClr>
              <a:buSzPct val="100000"/>
              <a:defRPr/>
            </a:pPr>
            <a:r>
              <a:rPr lang="el-GR" sz="2400" b="1" u="sng" dirty="0">
                <a:latin typeface="Corbel" pitchFamily="34" charset="0"/>
                <a:sym typeface="Wingdings" pitchFamily="2" charset="2"/>
              </a:rPr>
              <a:t>Ρινικός </a:t>
            </a:r>
            <a:r>
              <a:rPr lang="el-GR" sz="2400" u="sng" dirty="0">
                <a:latin typeface="Corbel" pitchFamily="34" charset="0"/>
                <a:sym typeface="Wingdings" pitchFamily="2" charset="2"/>
              </a:rPr>
              <a:t>(ή έρρινος)</a:t>
            </a:r>
            <a:r>
              <a:rPr lang="el-GR" sz="2400" dirty="0">
                <a:latin typeface="Corbel" pitchFamily="34" charset="0"/>
                <a:sym typeface="Wingdings" pitchFamily="2" charset="2"/>
              </a:rPr>
              <a:t> – </a:t>
            </a:r>
            <a:r>
              <a:rPr lang="en-US" sz="2400" dirty="0">
                <a:latin typeface="Corbel" pitchFamily="34" charset="0"/>
                <a:sym typeface="Wingdings" pitchFamily="2" charset="2"/>
              </a:rPr>
              <a:t>nasal</a:t>
            </a:r>
            <a:r>
              <a:rPr lang="el-GR" sz="2400" dirty="0">
                <a:latin typeface="Corbel" pitchFamily="34" charset="0"/>
                <a:sym typeface="Wingdings" pitchFamily="2" charset="2"/>
              </a:rPr>
              <a:t>:</a:t>
            </a:r>
          </a:p>
          <a:p>
            <a:pPr marL="0" marR="0" lvl="0" indent="0" algn="just" defTabSz="914400" rtl="0" eaLnBrk="1" fontAlgn="auto" latinLnBrk="0" hangingPunct="1">
              <a:lnSpc>
                <a:spcPct val="90000"/>
              </a:lnSpc>
              <a:spcBef>
                <a:spcPts val="1200"/>
              </a:spcBef>
              <a:spcAft>
                <a:spcPts val="0"/>
              </a:spcAft>
              <a:buClr>
                <a:srgbClr val="4E004E"/>
              </a:buClr>
              <a:buSzPct val="85000"/>
              <a:buFont typeface="Wingdings" pitchFamily="2" charset="2"/>
              <a:buNone/>
              <a:tabLst/>
              <a:defRPr/>
            </a:pPr>
            <a:endParaRPr lang="el-GR" altLang="el-GR" sz="1800" i="1" dirty="0">
              <a:sym typeface="Wingdings" panose="05000000000000000000" pitchFamily="2" charset="2"/>
            </a:endParaRPr>
          </a:p>
          <a:p>
            <a:pPr marL="0" marR="0" lvl="0" indent="0" algn="just" defTabSz="914400" rtl="0" eaLnBrk="1" fontAlgn="auto" latinLnBrk="0" hangingPunct="1">
              <a:lnSpc>
                <a:spcPct val="90000"/>
              </a:lnSpc>
              <a:spcBef>
                <a:spcPts val="1200"/>
              </a:spcBef>
              <a:spcAft>
                <a:spcPts val="0"/>
              </a:spcAft>
              <a:buClr>
                <a:srgbClr val="4E004E"/>
              </a:buClr>
              <a:buSzPct val="85000"/>
              <a:buFont typeface="Wingdings" pitchFamily="2" charset="2"/>
              <a:buNone/>
              <a:tabLst/>
              <a:defRPr/>
            </a:pPr>
            <a:r>
              <a:rPr lang="el-GR" altLang="el-GR" sz="1800" i="1" dirty="0">
                <a:sym typeface="Wingdings" panose="05000000000000000000" pitchFamily="2" charset="2"/>
              </a:rPr>
              <a:t>                                                                                </a:t>
            </a:r>
            <a:r>
              <a:rPr lang="en-GB" altLang="el-GR" sz="1800" i="1" dirty="0">
                <a:sym typeface="Wingdings" panose="05000000000000000000" pitchFamily="2" charset="2"/>
              </a:rPr>
              <a:t>          </a:t>
            </a:r>
            <a:r>
              <a:rPr lang="en-GB" altLang="el-GR" sz="2400" dirty="0">
                <a:latin typeface="Cambria" panose="02040503050406030204" pitchFamily="18" charset="0"/>
                <a:ea typeface="Cambria" panose="02040503050406030204" pitchFamily="18" charset="0"/>
                <a:sym typeface="Wingdings" panose="05000000000000000000" pitchFamily="2" charset="2"/>
              </a:rPr>
              <a:t> [m]</a:t>
            </a:r>
            <a:endParaRPr lang="el-GR" altLang="el-GR" sz="2400" dirty="0">
              <a:latin typeface="Cambria" panose="02040503050406030204" pitchFamily="18" charset="0"/>
              <a:ea typeface="Cambria" panose="02040503050406030204" pitchFamily="18" charset="0"/>
              <a:sym typeface="Wingdings" panose="05000000000000000000" pitchFamily="2" charset="2"/>
            </a:endParaRPr>
          </a:p>
        </p:txBody>
      </p:sp>
      <p:sp>
        <p:nvSpPr>
          <p:cNvPr id="277507" name="Rectangle 3">
            <a:extLst>
              <a:ext uri="{FF2B5EF4-FFF2-40B4-BE49-F238E27FC236}">
                <a16:creationId xmlns:a16="http://schemas.microsoft.com/office/drawing/2014/main" id="{556CA76A-9699-1111-43A2-A894E742DDF1}"/>
              </a:ext>
            </a:extLst>
          </p:cNvPr>
          <p:cNvSpPr>
            <a:spLocks noChangeArrowheads="1"/>
          </p:cNvSpPr>
          <p:nvPr/>
        </p:nvSpPr>
        <p:spPr bwMode="auto">
          <a:xfrm>
            <a:off x="1524000" y="-185756"/>
            <a:ext cx="181822" cy="371513"/>
          </a:xfrm>
          <a:prstGeom prst="rect">
            <a:avLst/>
          </a:prstGeom>
          <a:noFill/>
          <a:ln w="12700" algn="ctr">
            <a:noFill/>
            <a:miter lim="800000"/>
            <a:headEnd/>
            <a:tailEnd/>
          </a:ln>
          <a:effectLst/>
        </p:spPr>
        <p:txBody>
          <a:bodyPr wrap="none" lIns="90000" tIns="46800" rIns="90000" bIns="46800" anchor="ctr">
            <a:spAutoFit/>
          </a:bodyPr>
          <a:lstStyle/>
          <a:p>
            <a:pPr eaLnBrk="1" hangingPunct="1">
              <a:defRPr/>
            </a:pPr>
            <a:endParaRPr lang="el-GR" altLang="el-GR">
              <a:solidFill>
                <a:srgbClr val="000000"/>
              </a:solidFill>
              <a:effectLst>
                <a:outerShdw blurRad="38100" dist="38100" dir="2700000" algn="tl">
                  <a:srgbClr val="FFFFFF"/>
                </a:outerShdw>
              </a:effectLst>
            </a:endParaRPr>
          </a:p>
        </p:txBody>
      </p:sp>
      <p:sp>
        <p:nvSpPr>
          <p:cNvPr id="7" name="Rectangle 4">
            <a:extLst>
              <a:ext uri="{FF2B5EF4-FFF2-40B4-BE49-F238E27FC236}">
                <a16:creationId xmlns:a16="http://schemas.microsoft.com/office/drawing/2014/main" id="{F8F501F5-9EDA-89C6-4ED0-C392CC8FAC01}"/>
              </a:ext>
            </a:extLst>
          </p:cNvPr>
          <p:cNvSpPr>
            <a:spLocks noChangeArrowheads="1"/>
          </p:cNvSpPr>
          <p:nvPr/>
        </p:nvSpPr>
        <p:spPr bwMode="auto">
          <a:xfrm>
            <a:off x="2738438" y="185757"/>
            <a:ext cx="6913562" cy="756635"/>
          </a:xfrm>
          <a:prstGeom prst="rect">
            <a:avLst/>
          </a:prstGeom>
          <a:noFill/>
          <a:ln w="9525" algn="ctr">
            <a:noFill/>
            <a:miter lim="800000"/>
            <a:headEnd/>
            <a:tailEnd/>
          </a:ln>
          <a:effectLst/>
        </p:spPr>
        <p:txBody>
          <a:bodyPr anchor="ctr"/>
          <a:lstStyle/>
          <a:p>
            <a:pPr algn="ctr" eaLnBrk="1" hangingPunct="1">
              <a:defRPr/>
            </a:pPr>
            <a:r>
              <a:rPr kumimoji="0" lang="el-GR" sz="3600" b="0" i="0" u="none" strike="noStrike" kern="1200" cap="all" spc="0" normalizeH="0" baseline="0" noProof="0" dirty="0">
                <a:ln>
                  <a:noFill/>
                </a:ln>
                <a:blipFill>
                  <a:blip r:embed="rId5">
                    <a:extLst>
                      <a:ext uri="{28A0092B-C50C-407E-A947-70E740481C1C}">
                        <a14:useLocalDpi xmlns:a14="http://schemas.microsoft.com/office/drawing/2010/main" val="0"/>
                      </a:ext>
                    </a:extLst>
                  </a:blip>
                  <a:tile tx="6350" ty="-127000" sx="65000" sy="64000" flip="none" algn="tl"/>
                </a:blipFill>
                <a:effectLst/>
                <a:uLnTx/>
                <a:uFillTx/>
                <a:latin typeface="Cambria" panose="02040503050406030204" pitchFamily="18" charset="0"/>
                <a:ea typeface="+mj-ea"/>
                <a:cs typeface="+mj-cs"/>
              </a:rPr>
              <a:t>Τρόπος άρθρωσης</a:t>
            </a:r>
            <a:endParaRPr lang="el-GR" altLang="el-GR" b="1" i="1" dirty="0">
              <a:solidFill>
                <a:srgbClr val="4E004E"/>
              </a:solidFill>
              <a:effectLst>
                <a:outerShdw blurRad="38100" dist="38100" dir="2700000" algn="tl">
                  <a:srgbClr val="000000"/>
                </a:outerShdw>
              </a:effectLst>
              <a:latin typeface="Comic Sans MS" pitchFamily="66" charset="0"/>
            </a:endParaRPr>
          </a:p>
        </p:txBody>
      </p:sp>
      <p:pic>
        <p:nvPicPr>
          <p:cNvPr id="2" name="m-sound">
            <a:hlinkClick r:id="" action="ppaction://media"/>
            <a:extLst>
              <a:ext uri="{FF2B5EF4-FFF2-40B4-BE49-F238E27FC236}">
                <a16:creationId xmlns:a16="http://schemas.microsoft.com/office/drawing/2014/main" id="{FAD3380A-C408-2210-8D7F-B8705F85ECA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386368" y="2744208"/>
            <a:ext cx="3310404" cy="2592000"/>
          </a:xfrm>
          <a:prstGeom prst="rect">
            <a:avLst/>
          </a:prstGeom>
        </p:spPr>
      </p:pic>
    </p:spTree>
    <p:extLst>
      <p:ext uri="{BB962C8B-B14F-4D97-AF65-F5344CB8AC3E}">
        <p14:creationId xmlns:p14="http://schemas.microsoft.com/office/powerpoint/2010/main" val="6893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r>
              <a:rPr lang="el-GR" sz="4400" dirty="0">
                <a:latin typeface="Times New Roman" panose="02020603050405020304" pitchFamily="18" charset="0"/>
                <a:cs typeface="Times New Roman" panose="02020603050405020304" pitchFamily="18" charset="0"/>
              </a:rPr>
              <a:t>ΦΘΟΓΓΟΙ ΩΣ ΠΡΟΣ ΤΟΝ ΤΡΟΠΟ ΑΡΘΡΩΣΗΣ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964096" y="1520687"/>
            <a:ext cx="10164152" cy="4651513"/>
          </a:xfrm>
        </p:spPr>
        <p:txBody>
          <a:bodyPr>
            <a:normAutofit/>
          </a:bodyPr>
          <a:lstStyle/>
          <a:p>
            <a:pPr marL="0" indent="0">
              <a:buNone/>
            </a:pPr>
            <a:endParaRPr lang="el-GR"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1000"/>
              </a:spcAft>
            </a:pP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Ως προς  τον τρόπο άρθρωσης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οι φθόγγοι χαρακτηρίζονται: </a:t>
            </a:r>
          </a:p>
          <a:p>
            <a:pPr marL="342900" lvl="0" indent="-342900" algn="just">
              <a:lnSpc>
                <a:spcPct val="100000"/>
              </a:lnSpc>
              <a:spcAft>
                <a:spcPts val="1000"/>
              </a:spcAft>
              <a:buFont typeface="Symbol" pitchFamily="2" charset="2"/>
              <a:buChar char=""/>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 ως προς τον ρόλο των φωνητικών χορδών </a:t>
            </a:r>
          </a:p>
          <a:p>
            <a:pPr marL="342900" lvl="0" indent="-342900" algn="just">
              <a:lnSpc>
                <a:spcPct val="100000"/>
              </a:lnSpc>
              <a:spcAft>
                <a:spcPts val="1000"/>
              </a:spcAft>
              <a:buFont typeface="Symbol" pitchFamily="2" charset="2"/>
              <a:buChar char=""/>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β) ως προς την κοιλότητα στην οποία ενισχύεται το κύμα του αέρα </a:t>
            </a:r>
          </a:p>
          <a:p>
            <a:pPr marL="342900" lvl="0" indent="-342900" algn="just">
              <a:lnSpc>
                <a:spcPct val="100000"/>
              </a:lnSpc>
              <a:spcAft>
                <a:spcPts val="1000"/>
              </a:spcAft>
              <a:buFont typeface="Symbol" pitchFamily="2" charset="2"/>
              <a:buChar char=""/>
            </a:pPr>
            <a:r>
              <a:rPr lang="el-GR"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γ) ως προς το κλείσιμο ή όχι του περάσματος του αέρα μέσα από το στόμα</a:t>
            </a:r>
          </a:p>
          <a:p>
            <a:pPr marL="342900" lvl="0" indent="-342900" algn="just">
              <a:lnSpc>
                <a:spcPct val="100000"/>
              </a:lnSpc>
              <a:spcAft>
                <a:spcPts val="1000"/>
              </a:spcAft>
              <a:buFont typeface="Symbol" pitchFamily="2" charset="2"/>
              <a:buChar char=""/>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sz="3600" dirty="0"/>
          </a:p>
        </p:txBody>
      </p:sp>
    </p:spTree>
    <p:extLst>
      <p:ext uri="{BB962C8B-B14F-4D97-AF65-F5344CB8AC3E}">
        <p14:creationId xmlns:p14="http://schemas.microsoft.com/office/powerpoint/2010/main" val="1435597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r>
              <a:rPr lang="el-GR" sz="4400" dirty="0">
                <a:latin typeface="Times New Roman" panose="02020603050405020304" pitchFamily="18" charset="0"/>
                <a:cs typeface="Times New Roman" panose="02020603050405020304" pitchFamily="18" charset="0"/>
              </a:rPr>
              <a:t>ΦΘΟΓΓΟΙ ΩΣ ΠΡΟΣ ΤΟΝ ΤΡΟΠΟ ΑΡΘΡΩΣΗΣ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1013923" y="1431235"/>
            <a:ext cx="7678664" cy="5037083"/>
          </a:xfrm>
        </p:spPr>
        <p:txBody>
          <a:bodyPr>
            <a:normAutofit fontScale="92500" lnSpcReduction="10000"/>
          </a:bodyPr>
          <a:lstStyle/>
          <a:p>
            <a:pPr marL="0" indent="0" algn="jus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spcAft>
                <a:spcPts val="1000"/>
              </a:spcAft>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Αν η ροή του αέρα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εμποδίζεται προς στιγμήν εντελώς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(όπως στους φθόγγους με τους οποίους ξεκινούν οι λέξεις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πανί</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μπαίνω</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ταινία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ντιβάνι</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κύμα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κοντός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γκέμι</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και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γκάρισμα </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αντίστοιχα), τότε οι φθόγγοι που παράγονται ονομάζονται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κλειστοί</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Clr>
                <a:srgbClr val="4E004E"/>
              </a:buClr>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altLang="el-GR" sz="2800" b="1" u="sng" dirty="0">
                <a:latin typeface="Cambria" panose="02040503050406030204" pitchFamily="18" charset="0"/>
                <a:ea typeface="Cambria" panose="02040503050406030204" pitchFamily="18" charset="0"/>
                <a:sym typeface="Wingdings" panose="05000000000000000000" pitchFamily="2" charset="2"/>
              </a:rPr>
              <a:t> </a:t>
            </a:r>
            <a:r>
              <a:rPr lang="el-GR" altLang="el-GR" sz="2800" b="1" u="sng" dirty="0">
                <a:sym typeface="Wingdings" panose="05000000000000000000" pitchFamily="2" charset="2"/>
              </a:rPr>
              <a:t>Κλειστός </a:t>
            </a:r>
            <a:r>
              <a:rPr lang="el-GR" altLang="el-GR" sz="2800" u="sng" dirty="0">
                <a:sym typeface="Wingdings" panose="05000000000000000000" pitchFamily="2" charset="2"/>
              </a:rPr>
              <a:t>(ή </a:t>
            </a:r>
            <a:r>
              <a:rPr lang="el-GR" altLang="el-GR" sz="2800" u="sng" dirty="0">
                <a:ea typeface="Cambria" panose="02040503050406030204" pitchFamily="18" charset="0"/>
                <a:sym typeface="Wingdings" panose="05000000000000000000" pitchFamily="2" charset="2"/>
              </a:rPr>
              <a:t>στιγμιαίος </a:t>
            </a:r>
            <a:r>
              <a:rPr lang="el-GR" altLang="el-GR" sz="2800" i="1" u="sng" dirty="0">
                <a:ea typeface="Cambria" panose="02040503050406030204" pitchFamily="18" charset="0"/>
                <a:sym typeface="Wingdings" panose="05000000000000000000" pitchFamily="2" charset="2"/>
              </a:rPr>
              <a:t>– </a:t>
            </a:r>
            <a:r>
              <a:rPr lang="en-US" altLang="el-GR" sz="2800" i="1" u="sng" dirty="0">
                <a:latin typeface="Cambria" panose="02040503050406030204" pitchFamily="18" charset="0"/>
                <a:ea typeface="Cambria" panose="02040503050406030204" pitchFamily="18" charset="0"/>
                <a:sym typeface="Wingdings" panose="05000000000000000000" pitchFamily="2" charset="2"/>
              </a:rPr>
              <a:t>stops</a:t>
            </a:r>
            <a:r>
              <a:rPr lang="en-US" altLang="el-GR" sz="2800" u="sng" dirty="0">
                <a:latin typeface="Cambria" panose="02040503050406030204" pitchFamily="18" charset="0"/>
                <a:ea typeface="Cambria" panose="02040503050406030204" pitchFamily="18" charset="0"/>
                <a:sym typeface="Wingdings" panose="05000000000000000000" pitchFamily="2" charset="2"/>
              </a:rPr>
              <a:t>)</a:t>
            </a:r>
            <a:endParaRPr lang="el-GR" altLang="el-GR" sz="2800" dirty="0">
              <a:ea typeface="Cambria" panose="02040503050406030204" pitchFamily="18" charset="0"/>
              <a:sym typeface="Wingdings" panose="05000000000000000000" pitchFamily="2" charset="2"/>
            </a:endParaRPr>
          </a:p>
          <a:p>
            <a:pPr marL="0" indent="0" algn="just">
              <a:buClr>
                <a:srgbClr val="4E004E"/>
              </a:buClr>
              <a:buNone/>
            </a:pPr>
            <a:endParaRPr lang="el-GR" altLang="el-GR" sz="2800" i="1" dirty="0">
              <a:sym typeface="Wingdings" panose="05000000000000000000" pitchFamily="2" charset="2"/>
            </a:endParaRPr>
          </a:p>
          <a:p>
            <a:pPr marL="804863" indent="-449263">
              <a:buClr>
                <a:srgbClr val="006400"/>
              </a:buClr>
              <a:buNone/>
              <a:defRPr/>
            </a:pPr>
            <a:r>
              <a:rPr lang="el-GR" sz="2800" i="1" dirty="0">
                <a:latin typeface="Corbel" pitchFamily="34" charset="0"/>
                <a:sym typeface="Wingdings" pitchFamily="2" charset="2"/>
              </a:rPr>
              <a:t>π.χ. το [p] στη λέξη ‘παπάς’           το [</a:t>
            </a:r>
            <a:r>
              <a:rPr lang="en-US" sz="2800" i="1" dirty="0">
                <a:latin typeface="Corbel" pitchFamily="34" charset="0"/>
                <a:sym typeface="Wingdings" pitchFamily="2" charset="2"/>
              </a:rPr>
              <a:t>k</a:t>
            </a:r>
            <a:r>
              <a:rPr lang="el-GR" sz="2800" i="1" dirty="0">
                <a:latin typeface="Corbel" pitchFamily="34" charset="0"/>
                <a:sym typeface="Wingdings" pitchFamily="2" charset="2"/>
              </a:rPr>
              <a:t>] στη λέξη ‘κόρη’</a:t>
            </a:r>
          </a:p>
          <a:p>
            <a:pPr marL="539750" indent="265113">
              <a:buClr>
                <a:srgbClr val="006400"/>
              </a:buClr>
              <a:buNone/>
              <a:defRPr/>
            </a:pPr>
            <a:r>
              <a:rPr lang="el-GR" sz="2800" i="1" dirty="0">
                <a:latin typeface="Corbel" pitchFamily="34" charset="0"/>
                <a:sym typeface="Wingdings" pitchFamily="2" charset="2"/>
              </a:rPr>
              <a:t>το [b] στη λέξη ‘μπαμπάς’      το [</a:t>
            </a:r>
            <a:r>
              <a:rPr lang="en-US" sz="2800" i="1" dirty="0">
                <a:latin typeface="Corbel" pitchFamily="34" charset="0"/>
                <a:sym typeface="Wingdings" pitchFamily="2" charset="2"/>
              </a:rPr>
              <a:t>c</a:t>
            </a:r>
            <a:r>
              <a:rPr lang="el-GR" sz="2800" i="1" dirty="0">
                <a:latin typeface="Corbel" pitchFamily="34" charset="0"/>
                <a:sym typeface="Wingdings" pitchFamily="2" charset="2"/>
              </a:rPr>
              <a:t>] στη λέξη ‘κερί’ κ.ά.</a:t>
            </a:r>
          </a:p>
          <a:p>
            <a:pPr algn="just">
              <a:lnSpc>
                <a:spcPct val="100000"/>
              </a:lnSpc>
              <a:spcAft>
                <a:spcPts val="1000"/>
              </a:spcAft>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Εικόνα 1">
            <a:extLst>
              <a:ext uri="{FF2B5EF4-FFF2-40B4-BE49-F238E27FC236}">
                <a16:creationId xmlns:a16="http://schemas.microsoft.com/office/drawing/2014/main" id="{34EAE351-0FAA-8043-B9DA-7315053E05BD}"/>
              </a:ext>
            </a:extLst>
          </p:cNvPr>
          <p:cNvPicPr>
            <a:picLocks noChangeAspect="1"/>
          </p:cNvPicPr>
          <p:nvPr/>
        </p:nvPicPr>
        <p:blipFill>
          <a:blip r:embed="rId2">
            <a:lum bright="-14000"/>
            <a:extLst>
              <a:ext uri="{28A0092B-C50C-407E-A947-70E740481C1C}">
                <a14:useLocalDpi xmlns:a14="http://schemas.microsoft.com/office/drawing/2010/main" val="0"/>
              </a:ext>
            </a:extLst>
          </a:blip>
          <a:srcRect r="68355" b="24898"/>
          <a:stretch>
            <a:fillRect/>
          </a:stretch>
        </p:blipFill>
        <p:spPr bwMode="auto">
          <a:xfrm>
            <a:off x="9418276" y="2576975"/>
            <a:ext cx="17319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54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646FC502-689E-A255-D9CD-7E6539E04713}"/>
              </a:ext>
            </a:extLst>
          </p:cNvPr>
          <p:cNvSpPr>
            <a:spLocks noGrp="1" noChangeArrowheads="1"/>
          </p:cNvSpPr>
          <p:nvPr>
            <p:ph type="body" idx="1"/>
          </p:nvPr>
        </p:nvSpPr>
        <p:spPr>
          <a:xfrm>
            <a:off x="1007705" y="942392"/>
            <a:ext cx="10067731" cy="2991433"/>
          </a:xfrm>
        </p:spPr>
        <p:txBody>
          <a:bodyPr>
            <a:normAutofit/>
          </a:bodyPr>
          <a:lstStyle/>
          <a:p>
            <a:pPr marL="0" indent="0">
              <a:buClr>
                <a:srgbClr val="4E004E"/>
              </a:buClr>
              <a:buNone/>
            </a:pPr>
            <a:r>
              <a:rPr lang="en-GB" altLang="el-GR" sz="2400" b="1" u="sng" dirty="0">
                <a:latin typeface="Cambria" panose="02040503050406030204" pitchFamily="18" charset="0"/>
                <a:ea typeface="Cambria" panose="02040503050406030204" pitchFamily="18" charset="0"/>
                <a:sym typeface="Wingdings" panose="05000000000000000000" pitchFamily="2" charset="2"/>
              </a:rPr>
              <a:t> </a:t>
            </a:r>
            <a:r>
              <a:rPr lang="el-GR" altLang="el-GR" sz="2400" b="1" u="sng" dirty="0">
                <a:sym typeface="Wingdings" panose="05000000000000000000" pitchFamily="2" charset="2"/>
              </a:rPr>
              <a:t>Κλειστός </a:t>
            </a:r>
            <a:r>
              <a:rPr lang="el-GR" altLang="el-GR" sz="2400" u="sng" dirty="0">
                <a:sym typeface="Wingdings" panose="05000000000000000000" pitchFamily="2" charset="2"/>
              </a:rPr>
              <a:t>(ή </a:t>
            </a:r>
            <a:r>
              <a:rPr lang="el-GR" altLang="el-GR" sz="2400" u="sng" dirty="0">
                <a:ea typeface="Cambria" panose="02040503050406030204" pitchFamily="18" charset="0"/>
                <a:sym typeface="Wingdings" panose="05000000000000000000" pitchFamily="2" charset="2"/>
              </a:rPr>
              <a:t>στιγμιαίος </a:t>
            </a:r>
            <a:r>
              <a:rPr lang="el-GR" altLang="el-GR" sz="2400" i="1" u="sng" dirty="0">
                <a:ea typeface="Cambria" panose="02040503050406030204" pitchFamily="18" charset="0"/>
                <a:sym typeface="Wingdings" panose="05000000000000000000" pitchFamily="2" charset="2"/>
              </a:rPr>
              <a:t>– </a:t>
            </a:r>
            <a:r>
              <a:rPr lang="en-US" altLang="el-GR" sz="2400" i="1" u="sng" dirty="0">
                <a:latin typeface="Cambria" panose="02040503050406030204" pitchFamily="18" charset="0"/>
                <a:ea typeface="Cambria" panose="02040503050406030204" pitchFamily="18" charset="0"/>
                <a:sym typeface="Wingdings" panose="05000000000000000000" pitchFamily="2" charset="2"/>
              </a:rPr>
              <a:t>stops</a:t>
            </a:r>
            <a:r>
              <a:rPr lang="en-US" altLang="el-GR" sz="2400" u="sng" dirty="0">
                <a:latin typeface="Cambria" panose="02040503050406030204" pitchFamily="18" charset="0"/>
                <a:ea typeface="Cambria" panose="02040503050406030204" pitchFamily="18" charset="0"/>
                <a:sym typeface="Wingdings" panose="05000000000000000000" pitchFamily="2" charset="2"/>
              </a:rPr>
              <a:t>)</a:t>
            </a:r>
            <a:endParaRPr lang="el-GR" altLang="el-GR" sz="2400" dirty="0">
              <a:ea typeface="Cambria" panose="02040503050406030204" pitchFamily="18" charset="0"/>
              <a:sym typeface="Wingdings" panose="05000000000000000000" pitchFamily="2" charset="2"/>
            </a:endParaRPr>
          </a:p>
          <a:p>
            <a:pPr marL="0" indent="0" algn="just">
              <a:buClr>
                <a:srgbClr val="4E004E"/>
              </a:buClr>
              <a:buNone/>
            </a:pPr>
            <a:endParaRPr lang="el-GR" altLang="el-GR" sz="2200" i="1" dirty="0">
              <a:sym typeface="Wingdings" panose="05000000000000000000" pitchFamily="2" charset="2"/>
            </a:endParaRPr>
          </a:p>
          <a:p>
            <a:pPr marL="0" indent="0" algn="just">
              <a:buClr>
                <a:srgbClr val="4E004E"/>
              </a:buClr>
              <a:buNone/>
            </a:pPr>
            <a:endParaRPr lang="el-GR" altLang="el-GR" sz="2200" i="1" dirty="0">
              <a:sym typeface="Wingdings" panose="05000000000000000000" pitchFamily="2" charset="2"/>
            </a:endParaRPr>
          </a:p>
          <a:p>
            <a:pPr marL="0" indent="0" algn="just">
              <a:buClr>
                <a:srgbClr val="4E004E"/>
              </a:buClr>
              <a:buNone/>
            </a:pPr>
            <a:r>
              <a:rPr lang="en-GB" altLang="el-GR" sz="2200" i="1" dirty="0">
                <a:sym typeface="Wingdings" panose="05000000000000000000" pitchFamily="2" charset="2"/>
              </a:rPr>
              <a:t>                                                                    </a:t>
            </a:r>
            <a:r>
              <a:rPr lang="en-GB" altLang="el-GR" sz="2400" dirty="0">
                <a:latin typeface="Cambria" panose="02040503050406030204" pitchFamily="18" charset="0"/>
                <a:ea typeface="Cambria" panose="02040503050406030204" pitchFamily="18" charset="0"/>
                <a:sym typeface="Wingdings" panose="05000000000000000000" pitchFamily="2" charset="2"/>
              </a:rPr>
              <a:t>[d]</a:t>
            </a:r>
            <a:endParaRPr lang="el-GR" altLang="el-GR" sz="2400" dirty="0">
              <a:latin typeface="Cambria" panose="02040503050406030204" pitchFamily="18" charset="0"/>
              <a:ea typeface="Cambria" panose="02040503050406030204" pitchFamily="18" charset="0"/>
              <a:sym typeface="Wingdings" panose="05000000000000000000" pitchFamily="2" charset="2"/>
            </a:endParaRPr>
          </a:p>
          <a:p>
            <a:pPr marL="0" indent="0">
              <a:buClr>
                <a:srgbClr val="4E004E"/>
              </a:buClr>
              <a:buNone/>
            </a:pPr>
            <a:endParaRPr lang="el-GR" altLang="el-GR" sz="1800" i="1" dirty="0">
              <a:sym typeface="Wingdings" panose="05000000000000000000" pitchFamily="2" charset="2"/>
            </a:endParaRPr>
          </a:p>
        </p:txBody>
      </p:sp>
      <p:sp>
        <p:nvSpPr>
          <p:cNvPr id="277507" name="Rectangle 3">
            <a:extLst>
              <a:ext uri="{FF2B5EF4-FFF2-40B4-BE49-F238E27FC236}">
                <a16:creationId xmlns:a16="http://schemas.microsoft.com/office/drawing/2014/main" id="{556CA76A-9699-1111-43A2-A894E742DDF1}"/>
              </a:ext>
            </a:extLst>
          </p:cNvPr>
          <p:cNvSpPr>
            <a:spLocks noChangeArrowheads="1"/>
          </p:cNvSpPr>
          <p:nvPr/>
        </p:nvSpPr>
        <p:spPr bwMode="auto">
          <a:xfrm>
            <a:off x="1524000" y="-185756"/>
            <a:ext cx="181822" cy="371513"/>
          </a:xfrm>
          <a:prstGeom prst="rect">
            <a:avLst/>
          </a:prstGeom>
          <a:noFill/>
          <a:ln w="12700" algn="ctr">
            <a:noFill/>
            <a:miter lim="800000"/>
            <a:headEnd/>
            <a:tailEnd/>
          </a:ln>
          <a:effectLst/>
        </p:spPr>
        <p:txBody>
          <a:bodyPr wrap="none" lIns="90000" tIns="46800" rIns="90000" bIns="46800" anchor="ctr">
            <a:spAutoFit/>
          </a:bodyPr>
          <a:lstStyle/>
          <a:p>
            <a:pPr eaLnBrk="1" hangingPunct="1">
              <a:defRPr/>
            </a:pPr>
            <a:endParaRPr lang="el-GR" altLang="el-GR">
              <a:solidFill>
                <a:srgbClr val="000000"/>
              </a:solidFill>
              <a:effectLst>
                <a:outerShdw blurRad="38100" dist="38100" dir="2700000" algn="tl">
                  <a:srgbClr val="FFFFFF"/>
                </a:outerShdw>
              </a:effectLst>
            </a:endParaRPr>
          </a:p>
        </p:txBody>
      </p:sp>
      <p:sp>
        <p:nvSpPr>
          <p:cNvPr id="7" name="Rectangle 4">
            <a:extLst>
              <a:ext uri="{FF2B5EF4-FFF2-40B4-BE49-F238E27FC236}">
                <a16:creationId xmlns:a16="http://schemas.microsoft.com/office/drawing/2014/main" id="{F8F501F5-9EDA-89C6-4ED0-C392CC8FAC01}"/>
              </a:ext>
            </a:extLst>
          </p:cNvPr>
          <p:cNvSpPr>
            <a:spLocks noChangeArrowheads="1"/>
          </p:cNvSpPr>
          <p:nvPr/>
        </p:nvSpPr>
        <p:spPr bwMode="auto">
          <a:xfrm>
            <a:off x="2738438" y="185757"/>
            <a:ext cx="6913562" cy="756635"/>
          </a:xfrm>
          <a:prstGeom prst="rect">
            <a:avLst/>
          </a:prstGeom>
          <a:noFill/>
          <a:ln w="9525" algn="ctr">
            <a:noFill/>
            <a:miter lim="800000"/>
            <a:headEnd/>
            <a:tailEnd/>
          </a:ln>
          <a:effectLst/>
        </p:spPr>
        <p:txBody>
          <a:bodyPr anchor="ctr"/>
          <a:lstStyle/>
          <a:p>
            <a:pPr algn="ctr" eaLnBrk="1" hangingPunct="1">
              <a:defRPr/>
            </a:pPr>
            <a:r>
              <a:rPr kumimoji="0" lang="el-GR" sz="3600" b="0" i="0" u="none" strike="noStrike" kern="1200" cap="all" spc="0" normalizeH="0" baseline="0" noProof="0" dirty="0">
                <a:ln>
                  <a:noFill/>
                </a:ln>
                <a:blipFill>
                  <a:blip r:embed="rId5">
                    <a:extLst>
                      <a:ext uri="{28A0092B-C50C-407E-A947-70E740481C1C}">
                        <a14:useLocalDpi xmlns:a14="http://schemas.microsoft.com/office/drawing/2010/main" val="0"/>
                      </a:ext>
                    </a:extLst>
                  </a:blip>
                  <a:tile tx="6350" ty="-127000" sx="65000" sy="64000" flip="none" algn="tl"/>
                </a:blipFill>
                <a:effectLst/>
                <a:uLnTx/>
                <a:uFillTx/>
                <a:latin typeface="Cambria" panose="02040503050406030204" pitchFamily="18" charset="0"/>
                <a:ea typeface="+mj-ea"/>
                <a:cs typeface="+mj-cs"/>
              </a:rPr>
              <a:t>Τρόπος άρθρωσης</a:t>
            </a:r>
            <a:endParaRPr lang="el-GR" altLang="el-GR" b="1" i="1" dirty="0">
              <a:solidFill>
                <a:srgbClr val="4E004E"/>
              </a:solidFill>
              <a:effectLst>
                <a:outerShdw blurRad="38100" dist="38100" dir="2700000" algn="tl">
                  <a:srgbClr val="000000"/>
                </a:outerShdw>
              </a:effectLst>
              <a:latin typeface="Comic Sans MS" pitchFamily="66" charset="0"/>
            </a:endParaRPr>
          </a:p>
        </p:txBody>
      </p:sp>
      <p:pic>
        <p:nvPicPr>
          <p:cNvPr id="2" name="d-sound">
            <a:hlinkClick r:id="" action="ppaction://media"/>
            <a:extLst>
              <a:ext uri="{FF2B5EF4-FFF2-40B4-BE49-F238E27FC236}">
                <a16:creationId xmlns:a16="http://schemas.microsoft.com/office/drawing/2014/main" id="{729C34B3-9C1B-AD03-CA6D-E723239DF82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385570" y="3039822"/>
            <a:ext cx="3312000" cy="2570986"/>
          </a:xfrm>
          <a:prstGeom prst="rect">
            <a:avLst/>
          </a:prstGeom>
        </p:spPr>
      </p:pic>
    </p:spTree>
    <p:extLst>
      <p:ext uri="{BB962C8B-B14F-4D97-AF65-F5344CB8AC3E}">
        <p14:creationId xmlns:p14="http://schemas.microsoft.com/office/powerpoint/2010/main" val="35653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r>
              <a:rPr lang="el-GR" sz="4400" dirty="0">
                <a:latin typeface="Times New Roman" panose="02020603050405020304" pitchFamily="18" charset="0"/>
                <a:cs typeface="Times New Roman" panose="02020603050405020304" pitchFamily="18" charset="0"/>
              </a:rPr>
              <a:t>ΦΘΟΓΓΟΙ ΩΣ ΠΡΟΣ ΤΟΝ ΤΡΟΠΟ ΑΡΘΡΩΣΗΣ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1013923" y="1431235"/>
            <a:ext cx="10164152" cy="5037083"/>
          </a:xfrm>
        </p:spPr>
        <p:txBody>
          <a:bodyPr>
            <a:normAutofit fontScale="77500" lnSpcReduction="20000"/>
          </a:bodyPr>
          <a:lstStyle/>
          <a:p>
            <a:pPr marL="0" indent="0" algn="jus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Αν όμως οι αρθρωτές του στόματος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πλησιάσουν πάρα πολύ αλλά δεν φράξουν εντελώς το πέρασμα του αέρα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και ο αέρας βρίσκει ένα πέρασμα –έστω και πολύ στενό– για να περάσει (όπως συμβαίνει με τους φθόγγους με τους οποίους ξεκινούν οι λέξεις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φανερός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βαθύς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θάλασσα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δάσος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χώρα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και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γόνατο</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αντίστοιχα), τότε αυτοί οι φθόγγοι ονομάζονται </a:t>
            </a:r>
            <a:r>
              <a:rPr lang="el-GR" sz="2800" b="1" dirty="0" err="1">
                <a:effectLst/>
                <a:latin typeface="Calibri" panose="020F0502020204030204" pitchFamily="34" charset="0"/>
                <a:ea typeface="Times New Roman" panose="02020603050405020304" pitchFamily="18" charset="0"/>
                <a:cs typeface="Times New Roman" panose="02020603050405020304" pitchFamily="18" charset="0"/>
              </a:rPr>
              <a:t>τριβόμενοι</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00000"/>
              </a:lnSpc>
              <a:spcAft>
                <a:spcPts val="1000"/>
              </a:spcAft>
            </a:pPr>
            <a:r>
              <a:rPr lang="el-GR" sz="2800" b="1" u="sng" dirty="0" err="1">
                <a:latin typeface="Corbel" pitchFamily="34" charset="0"/>
                <a:sym typeface="Wingdings" pitchFamily="2" charset="2"/>
              </a:rPr>
              <a:t>Τριβόμενος</a:t>
            </a:r>
            <a:r>
              <a:rPr lang="el-GR" sz="2800" b="1" dirty="0">
                <a:latin typeface="Corbel" pitchFamily="34" charset="0"/>
                <a:sym typeface="Wingdings" pitchFamily="2" charset="2"/>
              </a:rPr>
              <a:t> </a:t>
            </a:r>
            <a:r>
              <a:rPr lang="el-GR" sz="2800" dirty="0">
                <a:latin typeface="Corbel" pitchFamily="34" charset="0"/>
                <a:sym typeface="Wingdings" pitchFamily="2" charset="2"/>
              </a:rPr>
              <a:t>– </a:t>
            </a:r>
            <a:r>
              <a:rPr lang="en-US" sz="2800" dirty="0">
                <a:latin typeface="Corbel" pitchFamily="34" charset="0"/>
                <a:sym typeface="Wingdings" pitchFamily="2" charset="2"/>
              </a:rPr>
              <a:t>fricative</a:t>
            </a:r>
            <a:r>
              <a:rPr lang="el-GR" sz="2800" dirty="0">
                <a:latin typeface="Corbel" pitchFamily="34" charset="0"/>
                <a:sym typeface="Wingdings" pitchFamily="2" charset="2"/>
              </a:rPr>
              <a:t>:</a:t>
            </a:r>
          </a:p>
          <a:p>
            <a:pPr marL="539750" indent="-184150">
              <a:buClr>
                <a:srgbClr val="003300"/>
              </a:buClr>
              <a:buNone/>
              <a:defRPr/>
            </a:pPr>
            <a:r>
              <a:rPr lang="el-GR" sz="2800" i="1" dirty="0">
                <a:latin typeface="Corbel" pitchFamily="34" charset="0"/>
                <a:sym typeface="Wingdings" pitchFamily="2" charset="2"/>
              </a:rPr>
              <a:t>π.χ. το [f] στη λέξη ‘φάρος’          </a:t>
            </a:r>
            <a:r>
              <a:rPr lang="en-US" sz="2800" i="1" dirty="0">
                <a:latin typeface="Corbel" pitchFamily="34" charset="0"/>
                <a:sym typeface="Wingdings" pitchFamily="2" charset="2"/>
              </a:rPr>
              <a:t>	</a:t>
            </a:r>
            <a:r>
              <a:rPr lang="el-GR" sz="2800" i="1" dirty="0">
                <a:latin typeface="Corbel" pitchFamily="34" charset="0"/>
                <a:sym typeface="Wingdings" pitchFamily="2" charset="2"/>
              </a:rPr>
              <a:t>το [</a:t>
            </a:r>
            <a:r>
              <a:rPr lang="el-GR" sz="2800" i="1" dirty="0">
                <a:latin typeface="Corbel" pitchFamily="34" charset="0"/>
              </a:rPr>
              <a:t>ð</a:t>
            </a:r>
            <a:r>
              <a:rPr lang="el-GR" sz="2800" i="1" dirty="0">
                <a:latin typeface="Corbel" pitchFamily="34" charset="0"/>
                <a:sym typeface="Wingdings" pitchFamily="2" charset="2"/>
              </a:rPr>
              <a:t>] στην λέξη ‘δέμα’ </a:t>
            </a:r>
          </a:p>
          <a:p>
            <a:pPr marL="539750" indent="265113">
              <a:buClr>
                <a:srgbClr val="003300"/>
              </a:buClr>
              <a:buNone/>
              <a:defRPr/>
            </a:pPr>
            <a:r>
              <a:rPr lang="el-GR" sz="2800" i="1" dirty="0">
                <a:latin typeface="Corbel" pitchFamily="34" charset="0"/>
                <a:sym typeface="Wingdings" pitchFamily="2" charset="2"/>
              </a:rPr>
              <a:t>το [v] στη λέξη ‘βάρος’           </a:t>
            </a:r>
            <a:r>
              <a:rPr lang="en-US" sz="2800" i="1" dirty="0">
                <a:latin typeface="Corbel" pitchFamily="34" charset="0"/>
                <a:sym typeface="Wingdings" pitchFamily="2" charset="2"/>
              </a:rPr>
              <a:t>	</a:t>
            </a:r>
            <a:r>
              <a:rPr lang="el-GR" sz="2800" i="1" dirty="0">
                <a:latin typeface="Corbel" pitchFamily="34" charset="0"/>
                <a:sym typeface="Wingdings" pitchFamily="2" charset="2"/>
              </a:rPr>
              <a:t>το [</a:t>
            </a:r>
            <a:r>
              <a:rPr lang="el-GR" sz="2800" i="1" dirty="0">
                <a:latin typeface="Corbel" pitchFamily="34" charset="0"/>
                <a:sym typeface="WP Phonetic" pitchFamily="34" charset="2"/>
              </a:rPr>
              <a:t>θ</a:t>
            </a:r>
            <a:r>
              <a:rPr lang="el-GR" sz="2800" i="1" dirty="0">
                <a:latin typeface="Corbel" pitchFamily="34" charset="0"/>
                <a:sym typeface="Wingdings" pitchFamily="2" charset="2"/>
              </a:rPr>
              <a:t>] στην λέξη ‘θέμα’, </a:t>
            </a:r>
          </a:p>
          <a:p>
            <a:pPr marL="539750" indent="265113">
              <a:buClr>
                <a:srgbClr val="003300"/>
              </a:buClr>
              <a:buNone/>
              <a:defRPr/>
            </a:pPr>
            <a:r>
              <a:rPr lang="el-GR" sz="2800" i="1" dirty="0">
                <a:latin typeface="Corbel" pitchFamily="34" charset="0"/>
                <a:sym typeface="Wingdings" pitchFamily="2" charset="2"/>
              </a:rPr>
              <a:t>το [γ] στη λέξη ‘γάλα’            </a:t>
            </a:r>
            <a:r>
              <a:rPr lang="en-US" sz="2800" i="1" dirty="0">
                <a:latin typeface="Corbel" pitchFamily="34" charset="0"/>
                <a:sym typeface="Wingdings" pitchFamily="2" charset="2"/>
              </a:rPr>
              <a:t>	</a:t>
            </a:r>
            <a:r>
              <a:rPr lang="el-GR" sz="2800" i="1" dirty="0">
                <a:latin typeface="Corbel" pitchFamily="34" charset="0"/>
                <a:sym typeface="Wingdings" pitchFamily="2" charset="2"/>
              </a:rPr>
              <a:t>το [x] στην λέξη ‘χαρά’</a:t>
            </a:r>
          </a:p>
          <a:p>
            <a:pPr marL="539750" indent="265113">
              <a:spcAft>
                <a:spcPts val="1200"/>
              </a:spcAft>
              <a:buClr>
                <a:srgbClr val="003300"/>
              </a:buClr>
              <a:buNone/>
              <a:defRPr/>
            </a:pPr>
            <a:r>
              <a:rPr lang="el-GR" sz="2800" i="1" dirty="0">
                <a:latin typeface="Corbel" pitchFamily="34" charset="0"/>
                <a:sym typeface="Wingdings" pitchFamily="2" charset="2"/>
              </a:rPr>
              <a:t>το [</a:t>
            </a:r>
            <a:r>
              <a:rPr lang="en-US" sz="2800" i="1" dirty="0">
                <a:latin typeface="Corbel" pitchFamily="34" charset="0"/>
                <a:sym typeface="Wingdings" pitchFamily="2" charset="2"/>
              </a:rPr>
              <a:t>s</a:t>
            </a:r>
            <a:r>
              <a:rPr lang="el-GR" sz="2800" i="1" dirty="0">
                <a:latin typeface="Corbel" pitchFamily="34" charset="0"/>
                <a:sym typeface="Wingdings" pitchFamily="2" charset="2"/>
              </a:rPr>
              <a:t>]</a:t>
            </a:r>
            <a:r>
              <a:rPr lang="en-US" sz="2800" i="1" dirty="0">
                <a:latin typeface="Corbel" pitchFamily="34" charset="0"/>
                <a:sym typeface="Wingdings" pitchFamily="2" charset="2"/>
              </a:rPr>
              <a:t> </a:t>
            </a:r>
            <a:r>
              <a:rPr lang="el-GR" sz="2800" i="1" dirty="0">
                <a:latin typeface="Corbel" pitchFamily="34" charset="0"/>
                <a:sym typeface="Wingdings" pitchFamily="2" charset="2"/>
              </a:rPr>
              <a:t>στη λέξη ‘σάλι’</a:t>
            </a:r>
            <a:r>
              <a:rPr lang="en-US" sz="2800" i="1" dirty="0">
                <a:latin typeface="Corbel" pitchFamily="34" charset="0"/>
                <a:sym typeface="Wingdings" pitchFamily="2" charset="2"/>
              </a:rPr>
              <a:t>	       </a:t>
            </a:r>
            <a:r>
              <a:rPr lang="el-GR" sz="2800" i="1" dirty="0">
                <a:latin typeface="Corbel" pitchFamily="34" charset="0"/>
                <a:sym typeface="Wingdings" pitchFamily="2" charset="2"/>
              </a:rPr>
              <a:t>το [</a:t>
            </a:r>
            <a:r>
              <a:rPr lang="en-US" sz="2800" i="1" dirty="0">
                <a:latin typeface="Corbel" pitchFamily="34" charset="0"/>
                <a:sym typeface="Wingdings" pitchFamily="2" charset="2"/>
              </a:rPr>
              <a:t>z</a:t>
            </a:r>
            <a:r>
              <a:rPr lang="el-GR" sz="2800" i="1" dirty="0">
                <a:latin typeface="Corbel" pitchFamily="34" charset="0"/>
                <a:sym typeface="Wingdings" pitchFamily="2" charset="2"/>
              </a:rPr>
              <a:t>]</a:t>
            </a:r>
            <a:r>
              <a:rPr lang="en-US" sz="2800" i="1" dirty="0">
                <a:latin typeface="Corbel" pitchFamily="34" charset="0"/>
                <a:sym typeface="Wingdings" pitchFamily="2" charset="2"/>
              </a:rPr>
              <a:t> </a:t>
            </a:r>
            <a:r>
              <a:rPr lang="el-GR" sz="2800" i="1" dirty="0">
                <a:latin typeface="Corbel" pitchFamily="34" charset="0"/>
                <a:sym typeface="Wingdings" pitchFamily="2" charset="2"/>
              </a:rPr>
              <a:t>στη λέξη ‘ζάλη’ κ.ά.</a:t>
            </a:r>
            <a:endParaRPr lang="en-US" sz="2800" i="1" dirty="0">
              <a:latin typeface="Corbel" pitchFamily="34" charset="0"/>
              <a:sym typeface="Wingdings" pitchFamily="2" charset="2"/>
            </a:endParaRPr>
          </a:p>
          <a:p>
            <a:pPr marL="539750" indent="265113">
              <a:spcAft>
                <a:spcPts val="600"/>
              </a:spcAft>
              <a:buClr>
                <a:srgbClr val="003300"/>
              </a:buClr>
              <a:buNone/>
              <a:defRPr/>
            </a:pPr>
            <a:r>
              <a:rPr lang="el-GR" sz="2800" dirty="0">
                <a:latin typeface="Corbel" pitchFamily="34" charset="0"/>
                <a:sym typeface="Wingdings" pitchFamily="2" charset="2"/>
              </a:rPr>
              <a:t>το [</a:t>
            </a:r>
            <a:r>
              <a:rPr lang="en-US" sz="2800" dirty="0">
                <a:latin typeface="Corbel" pitchFamily="34" charset="0"/>
                <a:sym typeface="Wingdings" pitchFamily="2" charset="2"/>
              </a:rPr>
              <a:t>s</a:t>
            </a:r>
            <a:r>
              <a:rPr lang="el-GR" sz="2800" dirty="0">
                <a:latin typeface="Corbel" pitchFamily="34" charset="0"/>
                <a:sym typeface="Wingdings" pitchFamily="2" charset="2"/>
              </a:rPr>
              <a:t>]</a:t>
            </a:r>
            <a:r>
              <a:rPr lang="en-US" sz="2800" dirty="0">
                <a:latin typeface="Corbel" pitchFamily="34" charset="0"/>
                <a:sym typeface="Wingdings" pitchFamily="2" charset="2"/>
              </a:rPr>
              <a:t> </a:t>
            </a:r>
            <a:r>
              <a:rPr lang="el-GR" sz="2800" dirty="0">
                <a:latin typeface="Corbel" pitchFamily="34" charset="0"/>
                <a:sym typeface="Wingdings" pitchFamily="2" charset="2"/>
              </a:rPr>
              <a:t>και το</a:t>
            </a:r>
            <a:r>
              <a:rPr lang="en-US" sz="2800" dirty="0">
                <a:latin typeface="Corbel" pitchFamily="34" charset="0"/>
                <a:sym typeface="Wingdings" pitchFamily="2" charset="2"/>
              </a:rPr>
              <a:t> </a:t>
            </a:r>
            <a:r>
              <a:rPr lang="el-GR" sz="2800" dirty="0">
                <a:latin typeface="Corbel" pitchFamily="34" charset="0"/>
                <a:sym typeface="Wingdings" pitchFamily="2" charset="2"/>
              </a:rPr>
              <a:t>[</a:t>
            </a:r>
            <a:r>
              <a:rPr lang="en-US" sz="2800" dirty="0">
                <a:latin typeface="Corbel" pitchFamily="34" charset="0"/>
                <a:sym typeface="Wingdings" pitchFamily="2" charset="2"/>
              </a:rPr>
              <a:t>z</a:t>
            </a:r>
            <a:r>
              <a:rPr lang="el-GR" sz="2800" dirty="0">
                <a:latin typeface="Corbel" pitchFamily="34" charset="0"/>
                <a:sym typeface="Wingdings" pitchFamily="2" charset="2"/>
              </a:rPr>
              <a:t>]</a:t>
            </a:r>
            <a:r>
              <a:rPr lang="en-US" sz="2800" dirty="0">
                <a:latin typeface="Corbel" pitchFamily="34" charset="0"/>
                <a:sym typeface="Wingdings" pitchFamily="2" charset="2"/>
              </a:rPr>
              <a:t> </a:t>
            </a:r>
            <a:r>
              <a:rPr lang="el-GR" sz="2800" dirty="0">
                <a:latin typeface="Corbel" pitchFamily="34" charset="0"/>
                <a:sym typeface="Wingdings" pitchFamily="2" charset="2"/>
              </a:rPr>
              <a:t>ονομάζονται</a:t>
            </a:r>
            <a:r>
              <a:rPr lang="en-US" sz="2800" dirty="0">
                <a:latin typeface="Corbel" pitchFamily="34" charset="0"/>
                <a:sym typeface="Wingdings" pitchFamily="2" charset="2"/>
              </a:rPr>
              <a:t> </a:t>
            </a:r>
            <a:r>
              <a:rPr lang="el-GR" sz="2800" dirty="0">
                <a:latin typeface="Corbel" pitchFamily="34" charset="0"/>
                <a:sym typeface="Wingdings" pitchFamily="2" charset="2"/>
              </a:rPr>
              <a:t>επίσης</a:t>
            </a:r>
            <a:r>
              <a:rPr lang="en-US" sz="2800" dirty="0">
                <a:latin typeface="Corbel" pitchFamily="34" charset="0"/>
                <a:sym typeface="Wingdings" pitchFamily="2" charset="2"/>
              </a:rPr>
              <a:t> </a:t>
            </a:r>
            <a:r>
              <a:rPr lang="el-GR" sz="2800" b="1" dirty="0">
                <a:latin typeface="Corbel" pitchFamily="34" charset="0"/>
                <a:sym typeface="Wingdings" pitchFamily="2" charset="2"/>
              </a:rPr>
              <a:t>συριστικά</a:t>
            </a:r>
            <a:r>
              <a:rPr lang="en-US" sz="2800" dirty="0">
                <a:latin typeface="Corbel" pitchFamily="34" charset="0"/>
                <a:sym typeface="Wingdings" pitchFamily="2" charset="2"/>
              </a:rPr>
              <a:t>.</a:t>
            </a:r>
            <a:r>
              <a:rPr lang="en-US" sz="2800" b="1" dirty="0">
                <a:latin typeface="Corbel" pitchFamily="34" charset="0"/>
                <a:sym typeface="Wingdings" pitchFamily="2" charset="2"/>
              </a:rPr>
              <a:t> </a:t>
            </a:r>
            <a:endParaRPr lang="el-GR" sz="2800" b="1" dirty="0">
              <a:latin typeface="Corbel" pitchFamily="34" charset="0"/>
            </a:endParaRPr>
          </a:p>
          <a:p>
            <a:pPr algn="just">
              <a:lnSpc>
                <a:spcPct val="100000"/>
              </a:lnSpc>
              <a:spcAft>
                <a:spcPts val="1000"/>
              </a:spcAft>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1000"/>
              </a:spcAft>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6 - Καμπύλο δεξιό βέλος">
            <a:extLst>
              <a:ext uri="{FF2B5EF4-FFF2-40B4-BE49-F238E27FC236}">
                <a16:creationId xmlns:a16="http://schemas.microsoft.com/office/drawing/2014/main" id="{A672B55D-E3E6-8F4B-92DB-386DCA55D76E}"/>
              </a:ext>
            </a:extLst>
          </p:cNvPr>
          <p:cNvSpPr/>
          <p:nvPr/>
        </p:nvSpPr>
        <p:spPr>
          <a:xfrm>
            <a:off x="1421416" y="5507018"/>
            <a:ext cx="288925" cy="574675"/>
          </a:xfrm>
          <a:prstGeom prst="curvedRightArrow">
            <a:avLst/>
          </a:prstGeom>
          <a:noFill/>
          <a:ln>
            <a:solidFill>
              <a:srgbClr val="006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solidFill>
                <a:schemeClr val="tx1"/>
              </a:solidFill>
            </a:endParaRPr>
          </a:p>
        </p:txBody>
      </p:sp>
      <p:pic>
        <p:nvPicPr>
          <p:cNvPr id="5" name="Εικόνα 1">
            <a:extLst>
              <a:ext uri="{FF2B5EF4-FFF2-40B4-BE49-F238E27FC236}">
                <a16:creationId xmlns:a16="http://schemas.microsoft.com/office/drawing/2014/main" id="{175739D5-44D1-1042-8AB3-5009728B66BF}"/>
              </a:ext>
            </a:extLst>
          </p:cNvPr>
          <p:cNvPicPr>
            <a:picLocks noChangeAspect="1"/>
          </p:cNvPicPr>
          <p:nvPr/>
        </p:nvPicPr>
        <p:blipFill>
          <a:blip r:embed="rId2">
            <a:lum bright="-16000" contrast="8000"/>
            <a:extLst>
              <a:ext uri="{28A0092B-C50C-407E-A947-70E740481C1C}">
                <a14:useLocalDpi xmlns:a14="http://schemas.microsoft.com/office/drawing/2010/main" val="0"/>
              </a:ext>
            </a:extLst>
          </a:blip>
          <a:srcRect/>
          <a:stretch>
            <a:fillRect/>
          </a:stretch>
        </p:blipFill>
        <p:spPr bwMode="auto">
          <a:xfrm>
            <a:off x="9338439" y="3949776"/>
            <a:ext cx="1731963"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4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646FC502-689E-A255-D9CD-7E6539E04713}"/>
              </a:ext>
            </a:extLst>
          </p:cNvPr>
          <p:cNvSpPr>
            <a:spLocks noGrp="1" noChangeArrowheads="1"/>
          </p:cNvSpPr>
          <p:nvPr>
            <p:ph type="body" idx="1"/>
          </p:nvPr>
        </p:nvSpPr>
        <p:spPr>
          <a:xfrm>
            <a:off x="1062134" y="1188198"/>
            <a:ext cx="10067731" cy="5243804"/>
          </a:xfrm>
        </p:spPr>
        <p:txBody>
          <a:bodyPr>
            <a:normAutofit/>
          </a:bodyPr>
          <a:lstStyle/>
          <a:p>
            <a:pPr algn="just">
              <a:lnSpc>
                <a:spcPct val="100000"/>
              </a:lnSpc>
              <a:spcAft>
                <a:spcPts val="1000"/>
              </a:spcAft>
            </a:pPr>
            <a:r>
              <a:rPr lang="el-GR" sz="2400" b="1" u="sng" dirty="0" err="1">
                <a:latin typeface="Corbel" pitchFamily="34" charset="0"/>
                <a:sym typeface="Wingdings" pitchFamily="2" charset="2"/>
              </a:rPr>
              <a:t>Τριβόμενος</a:t>
            </a:r>
            <a:r>
              <a:rPr lang="el-GR" sz="2400" b="1" dirty="0">
                <a:latin typeface="Corbel" pitchFamily="34" charset="0"/>
                <a:sym typeface="Wingdings" pitchFamily="2" charset="2"/>
              </a:rPr>
              <a:t> </a:t>
            </a:r>
            <a:r>
              <a:rPr lang="el-GR" sz="2400" dirty="0">
                <a:latin typeface="Corbel" pitchFamily="34" charset="0"/>
                <a:sym typeface="Wingdings" pitchFamily="2" charset="2"/>
              </a:rPr>
              <a:t>– </a:t>
            </a:r>
            <a:r>
              <a:rPr lang="en-US" sz="2400" dirty="0">
                <a:latin typeface="Corbel" pitchFamily="34" charset="0"/>
                <a:sym typeface="Wingdings" pitchFamily="2" charset="2"/>
              </a:rPr>
              <a:t>fricative</a:t>
            </a:r>
            <a:r>
              <a:rPr lang="el-GR" sz="2400" dirty="0">
                <a:latin typeface="Corbel" pitchFamily="34" charset="0"/>
                <a:sym typeface="Wingdings" pitchFamily="2" charset="2"/>
              </a:rPr>
              <a:t>:</a:t>
            </a:r>
          </a:p>
          <a:p>
            <a:pPr marL="0" indent="0">
              <a:buClr>
                <a:srgbClr val="4E004E"/>
              </a:buClr>
              <a:buNone/>
            </a:pPr>
            <a:endParaRPr lang="el-GR" altLang="el-GR" sz="1800" i="1" dirty="0">
              <a:sym typeface="Wingdings" panose="05000000000000000000" pitchFamily="2" charset="2"/>
            </a:endParaRPr>
          </a:p>
          <a:p>
            <a:pPr marL="0" indent="0">
              <a:buClr>
                <a:srgbClr val="4E004E"/>
              </a:buClr>
              <a:buNone/>
            </a:pPr>
            <a:r>
              <a:rPr lang="en-GB" altLang="el-GR" sz="1800" i="1" dirty="0">
                <a:sym typeface="Wingdings" panose="05000000000000000000" pitchFamily="2" charset="2"/>
              </a:rPr>
              <a:t>                                                                                </a:t>
            </a:r>
            <a:r>
              <a:rPr lang="en-GB" altLang="el-GR" sz="2400" dirty="0">
                <a:latin typeface="Cambria" panose="02040503050406030204" pitchFamily="18" charset="0"/>
                <a:ea typeface="Cambria" panose="02040503050406030204" pitchFamily="18" charset="0"/>
                <a:sym typeface="Wingdings" panose="05000000000000000000" pitchFamily="2" charset="2"/>
              </a:rPr>
              <a:t> [z]</a:t>
            </a:r>
            <a:endParaRPr lang="el-GR" altLang="el-GR" sz="2400" dirty="0">
              <a:latin typeface="Cambria" panose="02040503050406030204" pitchFamily="18" charset="0"/>
              <a:ea typeface="Cambria" panose="02040503050406030204" pitchFamily="18" charset="0"/>
              <a:sym typeface="Wingdings" panose="05000000000000000000" pitchFamily="2" charset="2"/>
            </a:endParaRPr>
          </a:p>
        </p:txBody>
      </p:sp>
      <p:sp>
        <p:nvSpPr>
          <p:cNvPr id="277507" name="Rectangle 3">
            <a:extLst>
              <a:ext uri="{FF2B5EF4-FFF2-40B4-BE49-F238E27FC236}">
                <a16:creationId xmlns:a16="http://schemas.microsoft.com/office/drawing/2014/main" id="{556CA76A-9699-1111-43A2-A894E742DDF1}"/>
              </a:ext>
            </a:extLst>
          </p:cNvPr>
          <p:cNvSpPr>
            <a:spLocks noChangeArrowheads="1"/>
          </p:cNvSpPr>
          <p:nvPr/>
        </p:nvSpPr>
        <p:spPr bwMode="auto">
          <a:xfrm>
            <a:off x="1524000" y="-185756"/>
            <a:ext cx="181822" cy="371513"/>
          </a:xfrm>
          <a:prstGeom prst="rect">
            <a:avLst/>
          </a:prstGeom>
          <a:noFill/>
          <a:ln w="12700" algn="ctr">
            <a:noFill/>
            <a:miter lim="800000"/>
            <a:headEnd/>
            <a:tailEnd/>
          </a:ln>
          <a:effectLst/>
        </p:spPr>
        <p:txBody>
          <a:bodyPr wrap="none" lIns="90000" tIns="46800" rIns="90000" bIns="46800" anchor="ctr">
            <a:spAutoFit/>
          </a:bodyPr>
          <a:lstStyle/>
          <a:p>
            <a:pPr eaLnBrk="1" hangingPunct="1">
              <a:defRPr/>
            </a:pPr>
            <a:endParaRPr lang="el-GR" altLang="el-GR">
              <a:solidFill>
                <a:srgbClr val="000000"/>
              </a:solidFill>
              <a:effectLst>
                <a:outerShdw blurRad="38100" dist="38100" dir="2700000" algn="tl">
                  <a:srgbClr val="FFFFFF"/>
                </a:outerShdw>
              </a:effectLst>
            </a:endParaRPr>
          </a:p>
        </p:txBody>
      </p:sp>
      <p:sp>
        <p:nvSpPr>
          <p:cNvPr id="7" name="Rectangle 4">
            <a:extLst>
              <a:ext uri="{FF2B5EF4-FFF2-40B4-BE49-F238E27FC236}">
                <a16:creationId xmlns:a16="http://schemas.microsoft.com/office/drawing/2014/main" id="{F8F501F5-9EDA-89C6-4ED0-C392CC8FAC01}"/>
              </a:ext>
            </a:extLst>
          </p:cNvPr>
          <p:cNvSpPr>
            <a:spLocks noChangeArrowheads="1"/>
          </p:cNvSpPr>
          <p:nvPr/>
        </p:nvSpPr>
        <p:spPr bwMode="auto">
          <a:xfrm>
            <a:off x="2738438" y="185757"/>
            <a:ext cx="6913562" cy="756635"/>
          </a:xfrm>
          <a:prstGeom prst="rect">
            <a:avLst/>
          </a:prstGeom>
          <a:noFill/>
          <a:ln w="9525" algn="ctr">
            <a:noFill/>
            <a:miter lim="800000"/>
            <a:headEnd/>
            <a:tailEnd/>
          </a:ln>
          <a:effectLst/>
        </p:spPr>
        <p:txBody>
          <a:bodyPr anchor="ctr"/>
          <a:lstStyle/>
          <a:p>
            <a:pPr algn="ctr" eaLnBrk="1" hangingPunct="1">
              <a:defRPr/>
            </a:pPr>
            <a:r>
              <a:rPr kumimoji="0" lang="el-GR" sz="3600" b="0" i="0" u="none" strike="noStrike" kern="1200" cap="all" spc="0" normalizeH="0" baseline="0" noProof="0" dirty="0">
                <a:ln>
                  <a:noFill/>
                </a:ln>
                <a:blipFill>
                  <a:blip r:embed="rId5">
                    <a:extLst>
                      <a:ext uri="{28A0092B-C50C-407E-A947-70E740481C1C}">
                        <a14:useLocalDpi xmlns:a14="http://schemas.microsoft.com/office/drawing/2010/main" val="0"/>
                      </a:ext>
                    </a:extLst>
                  </a:blip>
                  <a:tile tx="6350" ty="-127000" sx="65000" sy="64000" flip="none" algn="tl"/>
                </a:blipFill>
                <a:effectLst/>
                <a:uLnTx/>
                <a:uFillTx/>
                <a:latin typeface="Cambria" panose="02040503050406030204" pitchFamily="18" charset="0"/>
                <a:ea typeface="+mj-ea"/>
                <a:cs typeface="+mj-cs"/>
              </a:rPr>
              <a:t>Τρόπος άρθρωσης</a:t>
            </a:r>
            <a:endParaRPr lang="el-GR" altLang="el-GR" b="1" i="1" dirty="0">
              <a:solidFill>
                <a:srgbClr val="4E004E"/>
              </a:solidFill>
              <a:effectLst>
                <a:outerShdw blurRad="38100" dist="38100" dir="2700000" algn="tl">
                  <a:srgbClr val="000000"/>
                </a:outerShdw>
              </a:effectLst>
              <a:latin typeface="Comic Sans MS" pitchFamily="66" charset="0"/>
            </a:endParaRPr>
          </a:p>
        </p:txBody>
      </p:sp>
      <p:pic>
        <p:nvPicPr>
          <p:cNvPr id="3" name="z-sound">
            <a:hlinkClick r:id="" action="ppaction://media"/>
            <a:extLst>
              <a:ext uri="{FF2B5EF4-FFF2-40B4-BE49-F238E27FC236}">
                <a16:creationId xmlns:a16="http://schemas.microsoft.com/office/drawing/2014/main" id="{50B250C1-C983-560B-C1A6-BF22B9EB266C}"/>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268965" y="2836181"/>
            <a:ext cx="3320270" cy="2592000"/>
          </a:xfrm>
          <a:prstGeom prst="rect">
            <a:avLst/>
          </a:prstGeom>
        </p:spPr>
      </p:pic>
    </p:spTree>
    <p:extLst>
      <p:ext uri="{BB962C8B-B14F-4D97-AF65-F5344CB8AC3E}">
        <p14:creationId xmlns:p14="http://schemas.microsoft.com/office/powerpoint/2010/main" val="24826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r>
              <a:rPr lang="el-GR" sz="4400" dirty="0">
                <a:latin typeface="Times New Roman" panose="02020603050405020304" pitchFamily="18" charset="0"/>
                <a:cs typeface="Times New Roman" panose="02020603050405020304" pitchFamily="18" charset="0"/>
              </a:rPr>
              <a:t>ΦΘΟΓΓΟΙ ΩΣ ΠΡΟΣ ΤΟΝ ΤΡΟΠΟ ΑΡΘΡΩΣΗΣ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1013923" y="1431235"/>
            <a:ext cx="10164152" cy="5037083"/>
          </a:xfrm>
        </p:spPr>
        <p:txBody>
          <a:bodyPr>
            <a:normAutofit/>
          </a:bodyPr>
          <a:lstStyle/>
          <a:p>
            <a:pPr marL="0" indent="0" algn="jus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Στους </a:t>
            </a:r>
            <a:r>
              <a:rPr lang="el-GR" sz="2800" b="1" dirty="0" err="1">
                <a:effectLst/>
                <a:latin typeface="Calibri" panose="020F0502020204030204" pitchFamily="34" charset="0"/>
                <a:ea typeface="Times New Roman" panose="02020603050405020304" pitchFamily="18" charset="0"/>
                <a:cs typeface="Times New Roman" panose="02020603050405020304" pitchFamily="18" charset="0"/>
              </a:rPr>
              <a:t>τριβόμενους</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 ήχους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ο αέρας περνά από ένα πολύ στενό πέρασμα. Όταν αυτό το πέρασμα γίνεται πιο φαρδύ, τότε οι φθόγγοι ονομάζονται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προσεγγιστικοί</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(τέτοιος φθόγγος είναι ο πρώτος φθόγγος [</a:t>
            </a:r>
            <a:r>
              <a:rPr lang="el-GR" sz="2800" dirty="0" err="1">
                <a:latin typeface="Corbel" pitchFamily="34" charset="0"/>
              </a:rPr>
              <a:t>ʎ</a:t>
            </a:r>
            <a:r>
              <a:rPr lang="el-GR" sz="2800" dirty="0">
                <a:latin typeface="Corbel" pitchFamily="34" charset="0"/>
              </a:rPr>
              <a:t>]</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της λέξης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λιμάνι </a:t>
            </a:r>
            <a:r>
              <a:rPr lang="el-GR" sz="2800" i="1" u="sng" dirty="0">
                <a:effectLst/>
                <a:latin typeface="Calibri" panose="020F0502020204030204" pitchFamily="34" charset="0"/>
                <a:ea typeface="Times New Roman" panose="02020603050405020304" pitchFamily="18" charset="0"/>
                <a:cs typeface="Times New Roman" panose="02020603050405020304" pitchFamily="18" charset="0"/>
              </a:rPr>
              <a:t>αλλά και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το ημίφωνο </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2800" dirty="0">
                <a:latin typeface="Cambria" panose="02040503050406030204" pitchFamily="18" charset="0"/>
                <a:ea typeface="Cambria" panose="02040503050406030204" pitchFamily="18" charset="0"/>
                <a:cs typeface="Times New Roman" panose="02020603050405020304" pitchFamily="18" charset="0"/>
              </a:rPr>
              <a:t>j</a:t>
            </a:r>
            <a:r>
              <a:rPr lang="el-GR" sz="2800" dirty="0">
                <a:latin typeface="Cambria" panose="02040503050406030204" pitchFamily="18" charset="0"/>
                <a:ea typeface="Cambria" panose="02040503050406030204" pitchFamily="18" charset="0"/>
                <a:cs typeface="Times New Roman" panose="02020603050405020304" pitchFamily="18" charset="0"/>
              </a:rPr>
              <a:t>]</a:t>
            </a:r>
            <a:r>
              <a:rPr lang="en-GB" sz="2800" dirty="0">
                <a:latin typeface="Cambria" panose="02040503050406030204" pitchFamily="18" charset="0"/>
                <a:ea typeface="Cambria" panose="02040503050406030204" pitchFamily="18" charset="0"/>
                <a:cs typeface="Times New Roman" panose="02020603050405020304" pitchFamily="18" charset="0"/>
              </a:rPr>
              <a:t> </a:t>
            </a:r>
            <a:r>
              <a:rPr lang="el-GR" sz="2800" dirty="0">
                <a:latin typeface="Cambria" panose="02040503050406030204" pitchFamily="18" charset="0"/>
                <a:ea typeface="Cambria" panose="02040503050406030204" pitchFamily="18" charset="0"/>
                <a:cs typeface="Times New Roman" panose="02020603050405020304" pitchFamily="18" charset="0"/>
              </a:rPr>
              <a:t>π.χ. </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l-GR" sz="2800" dirty="0">
                <a:ea typeface="Cambria" panose="02040503050406030204" pitchFamily="18" charset="0"/>
                <a:cs typeface="Times New Roman" panose="02020603050405020304" pitchFamily="18" charset="0"/>
              </a:rPr>
              <a:t>[</a:t>
            </a:r>
            <a:r>
              <a:rPr lang="el-GR" sz="2800" dirty="0" err="1">
                <a:latin typeface="Corbel" pitchFamily="34" charset="0"/>
              </a:rPr>
              <a:t>ʎ</a:t>
            </a:r>
            <a:r>
              <a:rPr lang="en-US" sz="2800" dirty="0">
                <a:latin typeface="Corbel" pitchFamily="34" charset="0"/>
              </a:rPr>
              <a:t>u’</a:t>
            </a:r>
            <a:r>
              <a:rPr lang="el-GR" sz="2800" dirty="0" err="1">
                <a:latin typeface="Corbel" pitchFamily="34" charset="0"/>
              </a:rPr>
              <a:t>ʎ</a:t>
            </a:r>
            <a:r>
              <a:rPr lang="en-US" sz="2800" dirty="0">
                <a:latin typeface="Corbel" pitchFamily="34" charset="0"/>
              </a:rPr>
              <a:t>u</a:t>
            </a:r>
            <a:r>
              <a:rPr lang="el-GR" sz="2800" dirty="0">
                <a:ea typeface="Cambria" panose="02040503050406030204" pitchFamily="18" charset="0"/>
                <a:cs typeface="Times New Roman" panose="02020603050405020304" pitchFamily="18" charset="0"/>
              </a:rPr>
              <a:t>ð</a:t>
            </a:r>
            <a:r>
              <a:rPr lang="en-GB" sz="2800" b="1" dirty="0" err="1">
                <a:latin typeface="Cambria" panose="02040503050406030204" pitchFamily="18" charset="0"/>
                <a:ea typeface="Cambria" panose="02040503050406030204" pitchFamily="18" charset="0"/>
                <a:cs typeface="Times New Roman" panose="02020603050405020304" pitchFamily="18" charset="0"/>
              </a:rPr>
              <a:t>j</a:t>
            </a:r>
            <a:r>
              <a:rPr lang="en-GB" sz="2800" dirty="0" err="1">
                <a:latin typeface="Cambria" panose="02040503050406030204" pitchFamily="18" charset="0"/>
                <a:ea typeface="Cambria" panose="02040503050406030204" pitchFamily="18" charset="0"/>
                <a:cs typeface="Times New Roman" panose="02020603050405020304" pitchFamily="18" charset="0"/>
              </a:rPr>
              <a:t>a</a:t>
            </a:r>
            <a:r>
              <a:rPr lang="en-GB" sz="2800" dirty="0">
                <a:latin typeface="Cambria" panose="02040503050406030204" pitchFamily="18" charset="0"/>
                <a:ea typeface="Cambria" panose="02040503050406030204" pitchFamily="18" charset="0"/>
                <a:cs typeface="Times New Roman" panose="02020603050405020304" pitchFamily="18" charset="0"/>
              </a:rPr>
              <a:t>]</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Όταν ο αέρας βγαίνει χωρίς να συναντά κανένα απολύτως εμπόδιο, τότε έχουμε την παραγωγή των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φωνηέντων</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2855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4113372" y="484632"/>
            <a:ext cx="3965256" cy="881713"/>
          </a:xfrm>
        </p:spPr>
        <p:txBody>
          <a:bodyPr/>
          <a:lstStyle/>
          <a:p>
            <a:r>
              <a:rPr lang="el-GR" dirty="0"/>
              <a:t>ΦΩΝΗΤΙΚΗ</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1201366" y="1979269"/>
            <a:ext cx="9618895" cy="4609651"/>
          </a:xfrm>
        </p:spPr>
        <p:txBody>
          <a:bodyPr>
            <a:normAutofit/>
          </a:bodyPr>
          <a:lstStyle/>
          <a:p>
            <a:pPr marL="273050" indent="-273050">
              <a:spcBef>
                <a:spcPts val="0"/>
              </a:spcBef>
              <a:buClr>
                <a:schemeClr val="accent6">
                  <a:lumMod val="75000"/>
                </a:schemeClr>
              </a:buClr>
              <a:buFont typeface="Wingdings" pitchFamily="2" charset="2"/>
              <a:buChar char="ü"/>
              <a:defRPr/>
            </a:pPr>
            <a:r>
              <a:rPr lang="el-GR" sz="3600" dirty="0"/>
              <a:t> </a:t>
            </a:r>
            <a:r>
              <a:rPr lang="el-GR" b="1" i="1" u="sng" dirty="0">
                <a:latin typeface="Corbel" pitchFamily="34" charset="0"/>
              </a:rPr>
              <a:t>Φωνητική</a:t>
            </a:r>
            <a:r>
              <a:rPr lang="el-GR" dirty="0">
                <a:latin typeface="Corbel" pitchFamily="34" charset="0"/>
              </a:rPr>
              <a:t> </a:t>
            </a:r>
            <a:r>
              <a:rPr lang="el-GR" dirty="0">
                <a:latin typeface="Corbel" pitchFamily="34" charset="0"/>
                <a:sym typeface="Wingdings 3"/>
              </a:rPr>
              <a:t> </a:t>
            </a:r>
            <a:r>
              <a:rPr lang="el-GR" dirty="0">
                <a:latin typeface="Corbel" pitchFamily="34" charset="0"/>
              </a:rPr>
              <a:t>είναι ο</a:t>
            </a:r>
            <a:r>
              <a:rPr lang="en-US" dirty="0">
                <a:latin typeface="Corbel" pitchFamily="34" charset="0"/>
              </a:rPr>
              <a:t> </a:t>
            </a:r>
            <a:r>
              <a:rPr lang="el-GR" dirty="0">
                <a:latin typeface="Corbel" pitchFamily="34" charset="0"/>
              </a:rPr>
              <a:t>κλάδος της Γλωσσολογίας</a:t>
            </a:r>
            <a:r>
              <a:rPr lang="en-US" dirty="0">
                <a:latin typeface="Corbel" pitchFamily="34" charset="0"/>
              </a:rPr>
              <a:t> </a:t>
            </a:r>
            <a:r>
              <a:rPr lang="el-GR" dirty="0">
                <a:latin typeface="Corbel" pitchFamily="34" charset="0"/>
              </a:rPr>
              <a:t>που</a:t>
            </a:r>
            <a:r>
              <a:rPr lang="en-US" dirty="0">
                <a:latin typeface="Corbel" pitchFamily="34" charset="0"/>
              </a:rPr>
              <a:t> </a:t>
            </a:r>
            <a:r>
              <a:rPr lang="el-GR" dirty="0">
                <a:latin typeface="Corbel" pitchFamily="34" charset="0"/>
              </a:rPr>
              <a:t>μελετά</a:t>
            </a:r>
            <a:r>
              <a:rPr lang="en-US" dirty="0">
                <a:latin typeface="Corbel" pitchFamily="34" charset="0"/>
              </a:rPr>
              <a:t> </a:t>
            </a:r>
            <a:r>
              <a:rPr lang="el-GR" dirty="0">
                <a:latin typeface="Corbel" pitchFamily="34" charset="0"/>
              </a:rPr>
              <a:t>την</a:t>
            </a:r>
            <a:r>
              <a:rPr lang="en-US" dirty="0">
                <a:latin typeface="Corbel" pitchFamily="34" charset="0"/>
              </a:rPr>
              <a:t> </a:t>
            </a:r>
            <a:r>
              <a:rPr lang="el-GR" b="1" dirty="0">
                <a:latin typeface="Corbel" pitchFamily="34" charset="0"/>
              </a:rPr>
              <a:t>ανθρώπινη ομιλία.</a:t>
            </a:r>
          </a:p>
          <a:p>
            <a:pPr marL="0" indent="0">
              <a:spcBef>
                <a:spcPts val="0"/>
              </a:spcBef>
              <a:buClr>
                <a:schemeClr val="accent6">
                  <a:lumMod val="75000"/>
                </a:schemeClr>
              </a:buClr>
              <a:buNone/>
              <a:defRPr/>
            </a:pPr>
            <a:endParaRPr lang="en-US" dirty="0">
              <a:latin typeface="Corbel" pitchFamily="34" charset="0"/>
            </a:endParaRPr>
          </a:p>
          <a:p>
            <a:pPr marL="650340" lvl="2" indent="-342900" algn="just">
              <a:lnSpc>
                <a:spcPct val="124000"/>
              </a:lnSpc>
              <a:spcBef>
                <a:spcPct val="0"/>
              </a:spcBef>
              <a:buFont typeface="Wingdings" pitchFamily="2" charset="2"/>
              <a:buChar char="Ø"/>
            </a:pPr>
            <a:r>
              <a:rPr lang="el-GR" altLang="el-GR" sz="2200" dirty="0">
                <a:latin typeface="Calibri" panose="020F0502020204030204" pitchFamily="34" charset="0"/>
                <a:cs typeface="Calibri" panose="020F0502020204030204" pitchFamily="34" charset="0"/>
              </a:rPr>
              <a:t>Συγκεκριμένα, εξετάζει τη Φυσική &amp; Φυσιολογία, την Ακουστική και την Αντίληψη της ομιλίας</a:t>
            </a:r>
          </a:p>
          <a:p>
            <a:pPr marL="650340" lvl="2" indent="-342900" algn="just">
              <a:lnSpc>
                <a:spcPct val="124000"/>
              </a:lnSpc>
              <a:spcBef>
                <a:spcPct val="0"/>
              </a:spcBef>
              <a:buFont typeface="Wingdings" pitchFamily="2" charset="2"/>
              <a:buChar char="Ø"/>
            </a:pPr>
            <a:r>
              <a:rPr lang="el-GR" altLang="el-GR" sz="2200" dirty="0">
                <a:latin typeface="Calibri" panose="020F0502020204030204" pitchFamily="34" charset="0"/>
                <a:cs typeface="Calibri" panose="020F0502020204030204" pitchFamily="34" charset="0"/>
              </a:rPr>
              <a:t>Περιγράφει τους ήχους που παράγονται από τα φωνητικά και </a:t>
            </a:r>
            <a:r>
              <a:rPr lang="el-GR" altLang="el-GR" sz="2200" dirty="0" err="1">
                <a:latin typeface="Calibri" panose="020F0502020204030204" pitchFamily="34" charset="0"/>
                <a:cs typeface="Calibri" panose="020F0502020204030204" pitchFamily="34" charset="0"/>
              </a:rPr>
              <a:t>αρθρωτικά</a:t>
            </a:r>
            <a:r>
              <a:rPr lang="el-GR" altLang="el-GR" sz="2200" dirty="0">
                <a:latin typeface="Calibri" panose="020F0502020204030204" pitchFamily="34" charset="0"/>
                <a:cs typeface="Calibri" panose="020F0502020204030204" pitchFamily="34" charset="0"/>
              </a:rPr>
              <a:t> όργανα ή τους αναλύει πειραματικά μέσω ακουστικών μετρήσεων με ειδικά προγράμματα (π.χ. </a:t>
            </a:r>
            <a:r>
              <a:rPr lang="el-GR" altLang="el-GR" sz="2200" dirty="0" err="1">
                <a:latin typeface="Calibri" panose="020F0502020204030204" pitchFamily="34" charset="0"/>
                <a:cs typeface="Calibri" panose="020F0502020204030204" pitchFamily="34" charset="0"/>
              </a:rPr>
              <a:t>Praat</a:t>
            </a:r>
            <a:r>
              <a:rPr lang="el-GR" altLang="el-GR" sz="2200" dirty="0">
                <a:latin typeface="Calibri" panose="020F0502020204030204" pitchFamily="34" charset="0"/>
                <a:cs typeface="Calibri" panose="020F0502020204030204" pitchFamily="34" charset="0"/>
              </a:rPr>
              <a:t>)</a:t>
            </a:r>
          </a:p>
          <a:p>
            <a:pPr marL="650340" lvl="2" indent="-342900" algn="just">
              <a:lnSpc>
                <a:spcPct val="124000"/>
              </a:lnSpc>
              <a:spcBef>
                <a:spcPct val="0"/>
              </a:spcBef>
              <a:buFont typeface="Wingdings" pitchFamily="2" charset="2"/>
              <a:buChar char="Ø"/>
            </a:pPr>
            <a:r>
              <a:rPr lang="el-GR" altLang="el-GR" sz="2200" dirty="0">
                <a:latin typeface="Calibri" panose="020F0502020204030204" pitchFamily="34" charset="0"/>
                <a:cs typeface="Calibri" panose="020F0502020204030204" pitchFamily="34" charset="0"/>
              </a:rPr>
              <a:t>Η Φωνητική έχει καθολικό χαρακτήρα, δηλαδή αφορά όλες τις γλώσσες (</a:t>
            </a:r>
            <a:r>
              <a:rPr lang="el-GR" altLang="el-GR" sz="2200" dirty="0" err="1">
                <a:latin typeface="Calibri" panose="020F0502020204030204" pitchFamily="34" charset="0"/>
                <a:cs typeface="Calibri" panose="020F0502020204030204" pitchFamily="34" charset="0"/>
              </a:rPr>
              <a:t>Chomsky</a:t>
            </a:r>
            <a:r>
              <a:rPr lang="el-GR" altLang="el-GR" sz="2200" dirty="0">
                <a:latin typeface="Calibri" panose="020F0502020204030204" pitchFamily="34" charset="0"/>
                <a:cs typeface="Calibri" panose="020F0502020204030204" pitchFamily="34" charset="0"/>
              </a:rPr>
              <a:t>, 1968)</a:t>
            </a:r>
          </a:p>
          <a:p>
            <a:pPr marL="274320" lvl="1" indent="0">
              <a:buNone/>
            </a:pPr>
            <a:endParaRPr lang="el-GR" sz="2500" dirty="0"/>
          </a:p>
          <a:p>
            <a:pPr marL="274320" lvl="1" indent="0">
              <a:buNone/>
            </a:pPr>
            <a:endParaRPr lang="el-GR" sz="3400" dirty="0"/>
          </a:p>
          <a:p>
            <a:endParaRPr lang="el-GR" sz="800" dirty="0"/>
          </a:p>
        </p:txBody>
      </p:sp>
      <p:sp>
        <p:nvSpPr>
          <p:cNvPr id="4" name="TextBox 3">
            <a:extLst>
              <a:ext uri="{FF2B5EF4-FFF2-40B4-BE49-F238E27FC236}">
                <a16:creationId xmlns:a16="http://schemas.microsoft.com/office/drawing/2014/main" id="{49BB69C1-998B-2943-861F-4998F5B6ECFA}"/>
              </a:ext>
            </a:extLst>
          </p:cNvPr>
          <p:cNvSpPr txBox="1"/>
          <p:nvPr/>
        </p:nvSpPr>
        <p:spPr>
          <a:xfrm>
            <a:off x="1643605" y="1366345"/>
            <a:ext cx="8958805" cy="477054"/>
          </a:xfrm>
          <a:prstGeom prst="rect">
            <a:avLst/>
          </a:prstGeom>
          <a:noFill/>
        </p:spPr>
        <p:txBody>
          <a:bodyPr wrap="square" rtlCol="0">
            <a:spAutoFit/>
          </a:bodyPr>
          <a:lstStyle/>
          <a:p>
            <a:pPr algn="ctr"/>
            <a:r>
              <a:rPr lang="el-GR" sz="2500" b="1" dirty="0"/>
              <a:t>Τι είναι η Φωνητική;</a:t>
            </a:r>
          </a:p>
        </p:txBody>
      </p:sp>
      <p:pic>
        <p:nvPicPr>
          <p:cNvPr id="5" name="Picture 5" descr="C:\Documents and Settings\anthi_chaida\My Documents\ANTHI - Courses\Pics_general\Speech-Phonetics\3915413.gif">
            <a:extLst>
              <a:ext uri="{FF2B5EF4-FFF2-40B4-BE49-F238E27FC236}">
                <a16:creationId xmlns:a16="http://schemas.microsoft.com/office/drawing/2014/main" id="{799ED8C0-D0C9-4541-85C0-0873DDDAA91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83051" y="34900"/>
            <a:ext cx="2381250" cy="1781175"/>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75CEEAE1-C503-6445-8F77-7985818BD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22" y="404936"/>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73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r>
              <a:rPr lang="el-GR" sz="4400" dirty="0">
                <a:latin typeface="Times New Roman" panose="02020603050405020304" pitchFamily="18" charset="0"/>
                <a:cs typeface="Times New Roman" panose="02020603050405020304" pitchFamily="18" charset="0"/>
              </a:rPr>
              <a:t>ΦΘΟΓΓΟΙ ΩΣ ΠΡΟΣ ΤΟΝ ΤΡΟΠΟ ΑΡΘΡΩΣΗΣ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964096" y="1520687"/>
            <a:ext cx="10164152" cy="4651513"/>
          </a:xfrm>
        </p:spPr>
        <p:txBody>
          <a:bodyPr>
            <a:normAutofit lnSpcReduction="10000"/>
          </a:bodyPr>
          <a:lstStyle/>
          <a:p>
            <a:pPr marL="0" indent="0">
              <a:buNone/>
            </a:pPr>
            <a:endParaRPr lang="el-GR"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1000"/>
              </a:spcAft>
            </a:pP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Ως προς  τον τρόπο άρθρωσης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οι φθόγγοι χαρακτηρίζονται: </a:t>
            </a:r>
          </a:p>
          <a:p>
            <a:pPr marL="342900" lvl="0" indent="-342900" algn="just">
              <a:lnSpc>
                <a:spcPct val="100000"/>
              </a:lnSpc>
              <a:spcAft>
                <a:spcPts val="1000"/>
              </a:spcAft>
              <a:buFont typeface="Symbol" pitchFamily="2" charset="2"/>
              <a:buChar char=""/>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 ως προς τον ρόλο των φωνητικών χορδών </a:t>
            </a:r>
          </a:p>
          <a:p>
            <a:pPr marL="342900" lvl="0" indent="-342900" algn="just">
              <a:lnSpc>
                <a:spcPct val="100000"/>
              </a:lnSpc>
              <a:spcAft>
                <a:spcPts val="1000"/>
              </a:spcAft>
              <a:buFont typeface="Symbol" pitchFamily="2" charset="2"/>
              <a:buChar char=""/>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β) ως προς την κοιλότητα στην οποία ενισχύεται το κύμα του αέρα </a:t>
            </a:r>
          </a:p>
          <a:p>
            <a:pPr marL="342900" lvl="0" indent="-342900" algn="just">
              <a:lnSpc>
                <a:spcPct val="100000"/>
              </a:lnSpc>
              <a:spcAft>
                <a:spcPts val="1000"/>
              </a:spcAft>
              <a:buFont typeface="Symbol" pitchFamily="2" charset="2"/>
              <a:buChar char=""/>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γ) ως προς το κλείσιμο ή όχι του περάσματος του αέρα μέσα από το στόμα</a:t>
            </a:r>
          </a:p>
          <a:p>
            <a:pPr marL="342900" lvl="0" indent="-342900" algn="just">
              <a:lnSpc>
                <a:spcPct val="100000"/>
              </a:lnSpc>
              <a:spcAft>
                <a:spcPts val="1000"/>
              </a:spcAft>
              <a:buFont typeface="Symbol" pitchFamily="2" charset="2"/>
              <a:buChar char=""/>
            </a:pPr>
            <a:r>
              <a:rPr lang="el-GR"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δ) από το ρόλο και τη θέση της γλώσσας κατά την παραγωγή του</a:t>
            </a:r>
          </a:p>
          <a:p>
            <a:endParaRPr lang="el-GR" sz="3600" dirty="0"/>
          </a:p>
        </p:txBody>
      </p:sp>
    </p:spTree>
    <p:extLst>
      <p:ext uri="{BB962C8B-B14F-4D97-AF65-F5344CB8AC3E}">
        <p14:creationId xmlns:p14="http://schemas.microsoft.com/office/powerpoint/2010/main" val="43104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r>
              <a:rPr lang="el-GR" sz="4400" dirty="0">
                <a:latin typeface="Times New Roman" panose="02020603050405020304" pitchFamily="18" charset="0"/>
                <a:cs typeface="Times New Roman" panose="02020603050405020304" pitchFamily="18" charset="0"/>
              </a:rPr>
              <a:t>ΦΘΟΓΓΟΙ ΩΣ ΠΡΟΣ ΤΟΝ ΤΡΟΠΟ ΑΡΘΡΩΣΗΣ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964096" y="1552902"/>
            <a:ext cx="10164152" cy="5096375"/>
          </a:xfrm>
        </p:spPr>
        <p:txBody>
          <a:bodyPr>
            <a:normAutofit/>
          </a:bodyPr>
          <a:lstStyle/>
          <a:p>
            <a:pPr marL="0" indent="0" algn="just">
              <a:lnSpc>
                <a:spcPct val="100000"/>
              </a:lnSpc>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Αν ο φθόγγος δημιουργείται όταν ο αέρας περνά από το κέντρο της γλώσσας, τότε ονομάζεται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κεντρικός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8893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r>
              <a:rPr lang="el-GR" sz="4400" dirty="0">
                <a:latin typeface="Times New Roman" panose="02020603050405020304" pitchFamily="18" charset="0"/>
                <a:cs typeface="Times New Roman" panose="02020603050405020304" pitchFamily="18" charset="0"/>
              </a:rPr>
              <a:t>ΦΘΟΓΓΟΙ ΩΣ ΠΡΟΣ ΤΟΝ ΤΡΟΠΟ ΑΡΘΡΩΣΗΣ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964096" y="1162878"/>
            <a:ext cx="10164152" cy="5486400"/>
          </a:xfrm>
        </p:spPr>
        <p:txBody>
          <a:bodyPr>
            <a:normAutofit/>
          </a:bodyPr>
          <a:lstStyle/>
          <a:p>
            <a:pPr marL="0" indent="0" algn="just">
              <a:lnSpc>
                <a:spcPct val="100000"/>
              </a:lnSpc>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Αν ο φθόγγος παράγεται με τον παλμό της γλώσσας (όπως ο πρώτος φθόγγος της λέξης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ρήμα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τότε αυτός ο φθόγγος ονομάζεται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παλλόμενος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l-GR" sz="2800" b="1" u="sng" dirty="0">
                <a:latin typeface="Corbel" pitchFamily="34" charset="0"/>
                <a:sym typeface="Wingdings" pitchFamily="2" charset="2"/>
              </a:rPr>
              <a:t>Παλλόμενος</a:t>
            </a:r>
            <a:r>
              <a:rPr lang="en-US" sz="2800" dirty="0">
                <a:latin typeface="Corbel" pitchFamily="34" charset="0"/>
                <a:sym typeface="Wingdings" pitchFamily="2" charset="2"/>
              </a:rPr>
              <a:t> </a:t>
            </a:r>
            <a:r>
              <a:rPr lang="el-GR" sz="2800" dirty="0">
                <a:latin typeface="Corbel" pitchFamily="34" charset="0"/>
                <a:sym typeface="Wingdings" pitchFamily="2" charset="2"/>
              </a:rPr>
              <a:t>– </a:t>
            </a:r>
            <a:r>
              <a:rPr lang="en-US" sz="2800" dirty="0">
                <a:latin typeface="Corbel" pitchFamily="34" charset="0"/>
                <a:sym typeface="Wingdings" pitchFamily="2" charset="2"/>
              </a:rPr>
              <a:t>trill</a:t>
            </a:r>
            <a:r>
              <a:rPr lang="el-GR" sz="2800" dirty="0">
                <a:latin typeface="Corbel" pitchFamily="34" charset="0"/>
                <a:sym typeface="Wingdings" pitchFamily="2" charset="2"/>
              </a:rPr>
              <a:t>:</a:t>
            </a:r>
          </a:p>
          <a:p>
            <a:pPr marL="0" indent="0">
              <a:buNone/>
            </a:pPr>
            <a:endParaRPr lang="el-GR" sz="2800" i="1" dirty="0">
              <a:latin typeface="Corbel" pitchFamily="34" charset="0"/>
              <a:sym typeface="Wingdings" pitchFamily="2" charset="2"/>
            </a:endParaRPr>
          </a:p>
          <a:p>
            <a:pPr marL="0" indent="0">
              <a:buNone/>
            </a:pPr>
            <a:r>
              <a:rPr lang="el-GR" sz="2800" i="1" dirty="0">
                <a:latin typeface="Corbel" pitchFamily="34" charset="0"/>
                <a:sym typeface="Wingdings" pitchFamily="2" charset="2"/>
              </a:rPr>
              <a:t>π.χ. το [r] στη λέξη ‘ράμμα’</a:t>
            </a:r>
          </a:p>
          <a:p>
            <a:pPr marL="0" indent="0">
              <a:buNone/>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Εικόνα 1">
            <a:extLst>
              <a:ext uri="{FF2B5EF4-FFF2-40B4-BE49-F238E27FC236}">
                <a16:creationId xmlns:a16="http://schemas.microsoft.com/office/drawing/2014/main" id="{88FA48E7-A81B-1043-B506-2C8960F60EC2}"/>
              </a:ext>
            </a:extLst>
          </p:cNvPr>
          <p:cNvPicPr>
            <a:picLocks noChangeAspect="1"/>
          </p:cNvPicPr>
          <p:nvPr/>
        </p:nvPicPr>
        <p:blipFill>
          <a:blip r:embed="rId2">
            <a:lum bright="-14000" contrast="16000"/>
            <a:extLst>
              <a:ext uri="{28A0092B-C50C-407E-A947-70E740481C1C}">
                <a14:useLocalDpi xmlns:a14="http://schemas.microsoft.com/office/drawing/2010/main" val="0"/>
              </a:ext>
            </a:extLst>
          </a:blip>
          <a:srcRect/>
          <a:stretch>
            <a:fillRect/>
          </a:stretch>
        </p:blipFill>
        <p:spPr bwMode="auto">
          <a:xfrm>
            <a:off x="6851028" y="3441640"/>
            <a:ext cx="17097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3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646FC502-689E-A255-D9CD-7E6539E04713}"/>
              </a:ext>
            </a:extLst>
          </p:cNvPr>
          <p:cNvSpPr>
            <a:spLocks noGrp="1" noChangeArrowheads="1"/>
          </p:cNvSpPr>
          <p:nvPr>
            <p:ph type="body" idx="1"/>
          </p:nvPr>
        </p:nvSpPr>
        <p:spPr>
          <a:xfrm>
            <a:off x="1007705" y="1138334"/>
            <a:ext cx="10067731" cy="5047861"/>
          </a:xfrm>
        </p:spPr>
        <p:txBody>
          <a:bodyPr>
            <a:normAutofit/>
          </a:bodyPr>
          <a:lstStyle/>
          <a:p>
            <a:r>
              <a:rPr lang="el-GR" sz="2400" b="1" u="sng" dirty="0">
                <a:latin typeface="Corbel" pitchFamily="34" charset="0"/>
                <a:sym typeface="Wingdings" pitchFamily="2" charset="2"/>
              </a:rPr>
              <a:t>Παλλόμενος</a:t>
            </a:r>
            <a:r>
              <a:rPr lang="en-US" sz="2400" dirty="0">
                <a:latin typeface="Corbel" pitchFamily="34" charset="0"/>
                <a:sym typeface="Wingdings" pitchFamily="2" charset="2"/>
              </a:rPr>
              <a:t> </a:t>
            </a:r>
            <a:r>
              <a:rPr lang="el-GR" sz="2400" dirty="0">
                <a:latin typeface="Corbel" pitchFamily="34" charset="0"/>
                <a:sym typeface="Wingdings" pitchFamily="2" charset="2"/>
              </a:rPr>
              <a:t>– </a:t>
            </a:r>
            <a:r>
              <a:rPr lang="en-US" sz="2400" dirty="0">
                <a:latin typeface="Corbel" pitchFamily="34" charset="0"/>
                <a:sym typeface="Wingdings" pitchFamily="2" charset="2"/>
              </a:rPr>
              <a:t>trill</a:t>
            </a:r>
            <a:r>
              <a:rPr lang="el-GR" sz="2400" dirty="0">
                <a:latin typeface="Corbel" pitchFamily="34" charset="0"/>
                <a:sym typeface="Wingdings" pitchFamily="2" charset="2"/>
              </a:rPr>
              <a:t>:</a:t>
            </a:r>
          </a:p>
          <a:p>
            <a:pPr marL="0" marR="0" lvl="0" indent="0" algn="l" defTabSz="914400" rtl="0" eaLnBrk="1" fontAlgn="auto" latinLnBrk="0" hangingPunct="1">
              <a:lnSpc>
                <a:spcPct val="90000"/>
              </a:lnSpc>
              <a:spcBef>
                <a:spcPts val="0"/>
              </a:spcBef>
              <a:spcAft>
                <a:spcPts val="0"/>
              </a:spcAft>
              <a:buClr>
                <a:srgbClr val="4E004E"/>
              </a:buClr>
              <a:buSzPct val="85000"/>
              <a:buFont typeface="Wingdings" pitchFamily="2" charset="2"/>
              <a:buNone/>
              <a:tabLst/>
              <a:defRPr/>
            </a:pPr>
            <a:endParaRPr kumimoji="0" lang="el-GR" altLang="el-GR" sz="7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sym typeface="Wingdings" panose="05000000000000000000" pitchFamily="2" charset="2"/>
            </a:endParaRPr>
          </a:p>
          <a:p>
            <a:pPr marL="0" marR="0" lvl="0" indent="0" algn="l" defTabSz="914400" rtl="0" eaLnBrk="1" fontAlgn="auto" latinLnBrk="0" hangingPunct="1">
              <a:lnSpc>
                <a:spcPct val="90000"/>
              </a:lnSpc>
              <a:spcBef>
                <a:spcPts val="0"/>
              </a:spcBef>
              <a:spcAft>
                <a:spcPts val="0"/>
              </a:spcAft>
              <a:buClr>
                <a:srgbClr val="4E004E"/>
              </a:buClr>
              <a:buSzPct val="85000"/>
              <a:buFont typeface="Wingdings" pitchFamily="2" charset="2"/>
              <a:buNone/>
              <a:tabLst/>
              <a:defRPr/>
            </a:pPr>
            <a:endParaRPr lang="el-GR" altLang="el-GR" sz="700" dirty="0">
              <a:solidFill>
                <a:prstClr val="black"/>
              </a:solidFill>
              <a:latin typeface="Cambria" panose="02040503050406030204" pitchFamily="18" charset="0"/>
              <a:sym typeface="Wingdings" panose="05000000000000000000" pitchFamily="2" charset="2"/>
            </a:endParaRPr>
          </a:p>
          <a:p>
            <a:pPr marL="0" marR="0" lvl="0" indent="0" algn="l" defTabSz="914400" rtl="0" eaLnBrk="1" fontAlgn="auto" latinLnBrk="0" hangingPunct="1">
              <a:lnSpc>
                <a:spcPct val="90000"/>
              </a:lnSpc>
              <a:spcBef>
                <a:spcPts val="0"/>
              </a:spcBef>
              <a:spcAft>
                <a:spcPts val="0"/>
              </a:spcAft>
              <a:buClr>
                <a:srgbClr val="4E004E"/>
              </a:buClr>
              <a:buSzPct val="85000"/>
              <a:buFont typeface="Wingdings" pitchFamily="2" charset="2"/>
              <a:buNone/>
              <a:tabLst/>
              <a:defRPr/>
            </a:pPr>
            <a:endParaRPr kumimoji="0" lang="el-GR" altLang="el-GR" sz="7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sym typeface="Wingdings" panose="05000000000000000000" pitchFamily="2" charset="2"/>
            </a:endParaRPr>
          </a:p>
          <a:p>
            <a:pPr marL="0" marR="0" lvl="0" indent="0" algn="l" defTabSz="914400" rtl="0" eaLnBrk="1" fontAlgn="auto" latinLnBrk="0" hangingPunct="1">
              <a:lnSpc>
                <a:spcPct val="90000"/>
              </a:lnSpc>
              <a:spcBef>
                <a:spcPts val="0"/>
              </a:spcBef>
              <a:spcAft>
                <a:spcPts val="0"/>
              </a:spcAft>
              <a:buClr>
                <a:srgbClr val="4E004E"/>
              </a:buClr>
              <a:buSzPct val="85000"/>
              <a:buFont typeface="Wingdings" pitchFamily="2" charset="2"/>
              <a:buNone/>
              <a:tabLst/>
              <a:defRPr/>
            </a:pPr>
            <a:endParaRPr lang="el-GR" altLang="el-GR" sz="700" dirty="0">
              <a:solidFill>
                <a:prstClr val="black"/>
              </a:solidFill>
              <a:latin typeface="Cambria" panose="02040503050406030204" pitchFamily="18" charset="0"/>
              <a:sym typeface="Wingdings" panose="05000000000000000000" pitchFamily="2" charset="2"/>
            </a:endParaRPr>
          </a:p>
          <a:p>
            <a:pPr marL="0" marR="0" lvl="0" indent="0" algn="l" defTabSz="914400" rtl="0" eaLnBrk="1" fontAlgn="auto" latinLnBrk="0" hangingPunct="1">
              <a:lnSpc>
                <a:spcPct val="90000"/>
              </a:lnSpc>
              <a:spcBef>
                <a:spcPts val="0"/>
              </a:spcBef>
              <a:spcAft>
                <a:spcPts val="0"/>
              </a:spcAft>
              <a:buClr>
                <a:srgbClr val="4E004E"/>
              </a:buClr>
              <a:buSzPct val="85000"/>
              <a:buFont typeface="Wingdings" pitchFamily="2" charset="2"/>
              <a:buNone/>
              <a:tabLst/>
              <a:defRPr/>
            </a:pPr>
            <a:endParaRPr kumimoji="0" lang="el-GR" altLang="el-GR" sz="7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sym typeface="Wingdings" panose="05000000000000000000" pitchFamily="2" charset="2"/>
            </a:endParaRPr>
          </a:p>
          <a:p>
            <a:pPr marL="0" indent="0" algn="just">
              <a:buClr>
                <a:srgbClr val="4E004E"/>
              </a:buClr>
              <a:buNone/>
              <a:defRPr/>
            </a:pPr>
            <a:r>
              <a:rPr lang="en-GB" altLang="el-GR" sz="1800" i="1" dirty="0">
                <a:sym typeface="Wingdings" panose="05000000000000000000" pitchFamily="2" charset="2"/>
              </a:rPr>
              <a:t>                                                                                     </a:t>
            </a:r>
            <a:r>
              <a:rPr lang="en-GB" altLang="el-GR" sz="2400" dirty="0">
                <a:latin typeface="Cambria" panose="02040503050406030204" pitchFamily="18" charset="0"/>
                <a:ea typeface="Cambria" panose="02040503050406030204" pitchFamily="18" charset="0"/>
                <a:sym typeface="Wingdings" panose="05000000000000000000" pitchFamily="2" charset="2"/>
              </a:rPr>
              <a:t>[r]</a:t>
            </a:r>
            <a:endParaRPr lang="el-GR" altLang="el-GR" sz="2400" dirty="0">
              <a:latin typeface="Cambria" panose="02040503050406030204" pitchFamily="18" charset="0"/>
              <a:ea typeface="Cambria" panose="02040503050406030204" pitchFamily="18" charset="0"/>
              <a:sym typeface="Wingdings" panose="05000000000000000000" pitchFamily="2" charset="2"/>
            </a:endParaRPr>
          </a:p>
          <a:p>
            <a:pPr marL="0" marR="0" lvl="0" indent="0" algn="just" defTabSz="914400" rtl="0" eaLnBrk="1" fontAlgn="auto" latinLnBrk="0" hangingPunct="1">
              <a:lnSpc>
                <a:spcPct val="90000"/>
              </a:lnSpc>
              <a:spcBef>
                <a:spcPts val="1200"/>
              </a:spcBef>
              <a:spcAft>
                <a:spcPts val="0"/>
              </a:spcAft>
              <a:buClr>
                <a:srgbClr val="4E004E"/>
              </a:buClr>
              <a:buSzPct val="85000"/>
              <a:buFont typeface="Wingdings" pitchFamily="2" charset="2"/>
              <a:buNone/>
              <a:tabLst/>
              <a:defRPr/>
            </a:pPr>
            <a:endParaRPr kumimoji="0" lang="el-GR" altLang="el-GR" sz="18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sym typeface="Wingdings" panose="05000000000000000000" pitchFamily="2" charset="2"/>
            </a:endParaRPr>
          </a:p>
          <a:p>
            <a:pPr marL="0" marR="0" lvl="0" indent="0" algn="just" defTabSz="914400" rtl="0" eaLnBrk="1" fontAlgn="auto" latinLnBrk="0" hangingPunct="1">
              <a:lnSpc>
                <a:spcPct val="90000"/>
              </a:lnSpc>
              <a:spcBef>
                <a:spcPts val="1200"/>
              </a:spcBef>
              <a:spcAft>
                <a:spcPts val="0"/>
              </a:spcAft>
              <a:buClr>
                <a:srgbClr val="4E004E"/>
              </a:buClr>
              <a:buSzPct val="85000"/>
              <a:buFont typeface="Wingdings" pitchFamily="2" charset="2"/>
              <a:buNone/>
              <a:tabLst/>
              <a:defRPr/>
            </a:pPr>
            <a:endParaRPr lang="el-GR" altLang="el-GR" sz="1800" i="1" dirty="0">
              <a:sym typeface="Wingdings" panose="05000000000000000000" pitchFamily="2" charset="2"/>
            </a:endParaRPr>
          </a:p>
        </p:txBody>
      </p:sp>
      <p:sp>
        <p:nvSpPr>
          <p:cNvPr id="277507" name="Rectangle 3">
            <a:extLst>
              <a:ext uri="{FF2B5EF4-FFF2-40B4-BE49-F238E27FC236}">
                <a16:creationId xmlns:a16="http://schemas.microsoft.com/office/drawing/2014/main" id="{556CA76A-9699-1111-43A2-A894E742DDF1}"/>
              </a:ext>
            </a:extLst>
          </p:cNvPr>
          <p:cNvSpPr>
            <a:spLocks noChangeArrowheads="1"/>
          </p:cNvSpPr>
          <p:nvPr/>
        </p:nvSpPr>
        <p:spPr bwMode="auto">
          <a:xfrm>
            <a:off x="1524000" y="-185756"/>
            <a:ext cx="181822" cy="371513"/>
          </a:xfrm>
          <a:prstGeom prst="rect">
            <a:avLst/>
          </a:prstGeom>
          <a:noFill/>
          <a:ln w="12700" algn="ctr">
            <a:noFill/>
            <a:miter lim="800000"/>
            <a:headEnd/>
            <a:tailEnd/>
          </a:ln>
          <a:effectLst/>
        </p:spPr>
        <p:txBody>
          <a:bodyPr wrap="none" lIns="90000" tIns="46800" rIns="90000" bIns="46800" anchor="ctr">
            <a:spAutoFit/>
          </a:bodyPr>
          <a:lstStyle/>
          <a:p>
            <a:pPr eaLnBrk="1" hangingPunct="1">
              <a:defRPr/>
            </a:pPr>
            <a:endParaRPr lang="el-GR" altLang="el-GR">
              <a:solidFill>
                <a:srgbClr val="000000"/>
              </a:solidFill>
              <a:effectLst>
                <a:outerShdw blurRad="38100" dist="38100" dir="2700000" algn="tl">
                  <a:srgbClr val="FFFFFF"/>
                </a:outerShdw>
              </a:effectLst>
            </a:endParaRPr>
          </a:p>
        </p:txBody>
      </p:sp>
      <p:sp>
        <p:nvSpPr>
          <p:cNvPr id="7" name="Rectangle 4">
            <a:extLst>
              <a:ext uri="{FF2B5EF4-FFF2-40B4-BE49-F238E27FC236}">
                <a16:creationId xmlns:a16="http://schemas.microsoft.com/office/drawing/2014/main" id="{F8F501F5-9EDA-89C6-4ED0-C392CC8FAC01}"/>
              </a:ext>
            </a:extLst>
          </p:cNvPr>
          <p:cNvSpPr>
            <a:spLocks noChangeArrowheads="1"/>
          </p:cNvSpPr>
          <p:nvPr/>
        </p:nvSpPr>
        <p:spPr bwMode="auto">
          <a:xfrm>
            <a:off x="2738438" y="185757"/>
            <a:ext cx="6913562" cy="756635"/>
          </a:xfrm>
          <a:prstGeom prst="rect">
            <a:avLst/>
          </a:prstGeom>
          <a:noFill/>
          <a:ln w="9525" algn="ctr">
            <a:noFill/>
            <a:miter lim="800000"/>
            <a:headEnd/>
            <a:tailEnd/>
          </a:ln>
          <a:effectLst/>
        </p:spPr>
        <p:txBody>
          <a:bodyPr anchor="ctr"/>
          <a:lstStyle/>
          <a:p>
            <a:pPr algn="ctr" eaLnBrk="1" hangingPunct="1">
              <a:defRPr/>
            </a:pPr>
            <a:r>
              <a:rPr kumimoji="0" lang="el-GR" sz="3600" b="0" i="0" u="none" strike="noStrike" kern="1200" cap="all" spc="0" normalizeH="0" baseline="0" noProof="0" dirty="0">
                <a:ln>
                  <a:noFill/>
                </a:ln>
                <a:blipFill>
                  <a:blip r:embed="rId5">
                    <a:extLst>
                      <a:ext uri="{28A0092B-C50C-407E-A947-70E740481C1C}">
                        <a14:useLocalDpi xmlns:a14="http://schemas.microsoft.com/office/drawing/2010/main" val="0"/>
                      </a:ext>
                    </a:extLst>
                  </a:blip>
                  <a:tile tx="6350" ty="-127000" sx="65000" sy="64000" flip="none" algn="tl"/>
                </a:blipFill>
                <a:effectLst/>
                <a:uLnTx/>
                <a:uFillTx/>
                <a:latin typeface="Cambria" panose="02040503050406030204" pitchFamily="18" charset="0"/>
                <a:ea typeface="+mj-ea"/>
                <a:cs typeface="+mj-cs"/>
              </a:rPr>
              <a:t>Τρόπος άρθρωσης</a:t>
            </a:r>
            <a:endParaRPr lang="el-GR" altLang="el-GR" b="1" i="1" dirty="0">
              <a:solidFill>
                <a:srgbClr val="4E004E"/>
              </a:solidFill>
              <a:effectLst>
                <a:outerShdw blurRad="38100" dist="38100" dir="2700000" algn="tl">
                  <a:srgbClr val="000000"/>
                </a:outerShdw>
              </a:effectLst>
              <a:latin typeface="Comic Sans MS" pitchFamily="66" charset="0"/>
            </a:endParaRPr>
          </a:p>
        </p:txBody>
      </p:sp>
      <p:pic>
        <p:nvPicPr>
          <p:cNvPr id="2" name="r-rolled-sound">
            <a:hlinkClick r:id="" action="ppaction://media"/>
            <a:extLst>
              <a:ext uri="{FF2B5EF4-FFF2-40B4-BE49-F238E27FC236}">
                <a16:creationId xmlns:a16="http://schemas.microsoft.com/office/drawing/2014/main" id="{C0BC5AF8-8EB5-5FFC-0C6D-A1B09F8D04F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440798" y="2928242"/>
            <a:ext cx="3310403" cy="2592000"/>
          </a:xfrm>
          <a:prstGeom prst="rect">
            <a:avLst/>
          </a:prstGeom>
        </p:spPr>
      </p:pic>
    </p:spTree>
    <p:extLst>
      <p:ext uri="{BB962C8B-B14F-4D97-AF65-F5344CB8AC3E}">
        <p14:creationId xmlns:p14="http://schemas.microsoft.com/office/powerpoint/2010/main" val="368222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r>
              <a:rPr lang="el-GR" sz="4400" dirty="0">
                <a:latin typeface="Times New Roman" panose="02020603050405020304" pitchFamily="18" charset="0"/>
                <a:cs typeface="Times New Roman" panose="02020603050405020304" pitchFamily="18" charset="0"/>
              </a:rPr>
              <a:t>ΦΘΟΓΓΟΙ ΩΣ ΠΡΟΣ ΤΟΝ ΤΡΟΠΟ ΑΡΘΡΩΣΗΣ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964096" y="1162878"/>
            <a:ext cx="10164152" cy="5486400"/>
          </a:xfrm>
        </p:spPr>
        <p:txBody>
          <a:bodyPr>
            <a:normAutofit/>
          </a:bodyPr>
          <a:lstStyle/>
          <a:p>
            <a:pPr marL="0" indent="0" algn="just">
              <a:lnSpc>
                <a:spcPct val="100000"/>
              </a:lnSpc>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Αν τέλος ο φθόγγος δημιουργείται με το πέρασμα του αέρα από τις πλαϊνές περιοχές της γλώσσας (όπως ο πρώτος φθόγγος της λέξης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λίμνη</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τότε λέγεται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πλευρικός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r>
              <a:rPr lang="el-GR" sz="2800" b="1" u="sng" dirty="0">
                <a:latin typeface="Corbel" pitchFamily="34" charset="0"/>
                <a:sym typeface="Wingdings" pitchFamily="2" charset="2"/>
              </a:rPr>
              <a:t>Πλευρικός</a:t>
            </a:r>
            <a:r>
              <a:rPr lang="el-GR" sz="2800" b="1" dirty="0">
                <a:latin typeface="Corbel" pitchFamily="34" charset="0"/>
                <a:sym typeface="Wingdings" pitchFamily="2" charset="2"/>
              </a:rPr>
              <a:t> </a:t>
            </a:r>
            <a:r>
              <a:rPr lang="el-GR" sz="2800" dirty="0">
                <a:latin typeface="Corbel" pitchFamily="34" charset="0"/>
                <a:sym typeface="Wingdings" pitchFamily="2" charset="2"/>
              </a:rPr>
              <a:t>(ή πλάγιος</a:t>
            </a:r>
            <a:r>
              <a:rPr lang="el-GR" altLang="el-GR" sz="2800" dirty="0">
                <a:solidFill>
                  <a:prstClr val="black"/>
                </a:solidFill>
                <a:sym typeface="Wingdings" panose="05000000000000000000" pitchFamily="2" charset="2"/>
              </a:rPr>
              <a:t> ή προσεγγιστικός </a:t>
            </a:r>
            <a:r>
              <a:rPr lang="el-GR" sz="2800" dirty="0">
                <a:latin typeface="Corbel" pitchFamily="34" charset="0"/>
                <a:sym typeface="Wingdings" pitchFamily="2" charset="2"/>
              </a:rPr>
              <a:t>) – </a:t>
            </a:r>
            <a:r>
              <a:rPr lang="en-US" sz="2800" dirty="0">
                <a:latin typeface="Corbel" pitchFamily="34" charset="0"/>
                <a:sym typeface="Wingdings" pitchFamily="2" charset="2"/>
              </a:rPr>
              <a:t>lateral</a:t>
            </a:r>
            <a:r>
              <a:rPr lang="el-GR" sz="2800" dirty="0">
                <a:latin typeface="Corbel" pitchFamily="34" charset="0"/>
                <a:sym typeface="Wingdings" pitchFamily="2" charset="2"/>
              </a:rPr>
              <a:t>:</a:t>
            </a:r>
          </a:p>
          <a:p>
            <a:pPr marL="0" indent="0">
              <a:buNone/>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l-GR" sz="2800" i="1" dirty="0">
                <a:latin typeface="Corbel" pitchFamily="34" charset="0"/>
                <a:sym typeface="Wingdings" pitchFamily="2" charset="2"/>
              </a:rPr>
              <a:t>π.χ. το [l] στη λέξη ‘έλα’           το [</a:t>
            </a:r>
            <a:r>
              <a:rPr lang="el-GR" sz="2800" i="1" dirty="0" err="1">
                <a:latin typeface="Corbel" pitchFamily="34" charset="0"/>
              </a:rPr>
              <a:t>ʎ</a:t>
            </a:r>
            <a:r>
              <a:rPr lang="el-GR" sz="2800" i="1" dirty="0">
                <a:latin typeface="Corbel" pitchFamily="34" charset="0"/>
                <a:sym typeface="Wingdings" pitchFamily="2" charset="2"/>
              </a:rPr>
              <a:t>] στη λέξη ‘ελιά’</a:t>
            </a:r>
          </a:p>
          <a:p>
            <a:pPr marL="0" indent="0">
              <a:buNone/>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Εικόνα 1">
            <a:extLst>
              <a:ext uri="{FF2B5EF4-FFF2-40B4-BE49-F238E27FC236}">
                <a16:creationId xmlns:a16="http://schemas.microsoft.com/office/drawing/2014/main" id="{C1BD3DB1-5770-254B-B495-0F5B8F6ABD24}"/>
              </a:ext>
            </a:extLst>
          </p:cNvPr>
          <p:cNvPicPr>
            <a:picLocks noChangeAspect="1"/>
          </p:cNvPicPr>
          <p:nvPr/>
        </p:nvPicPr>
        <p:blipFill>
          <a:blip r:embed="rId2">
            <a:lum bright="-14000" contrast="8000"/>
            <a:extLst>
              <a:ext uri="{28A0092B-C50C-407E-A947-70E740481C1C}">
                <a14:useLocalDpi xmlns:a14="http://schemas.microsoft.com/office/drawing/2010/main" val="0"/>
              </a:ext>
            </a:extLst>
          </a:blip>
          <a:srcRect/>
          <a:stretch>
            <a:fillRect/>
          </a:stretch>
        </p:blipFill>
        <p:spPr bwMode="auto">
          <a:xfrm>
            <a:off x="9237522" y="3539803"/>
            <a:ext cx="1717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38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646FC502-689E-A255-D9CD-7E6539E04713}"/>
              </a:ext>
            </a:extLst>
          </p:cNvPr>
          <p:cNvSpPr>
            <a:spLocks noGrp="1" noChangeArrowheads="1"/>
          </p:cNvSpPr>
          <p:nvPr>
            <p:ph type="body" idx="1"/>
          </p:nvPr>
        </p:nvSpPr>
        <p:spPr>
          <a:xfrm>
            <a:off x="1007705" y="1138334"/>
            <a:ext cx="10067731" cy="5047861"/>
          </a:xfrm>
        </p:spPr>
        <p:txBody>
          <a:bodyPr>
            <a:normAutofit/>
          </a:bodyPr>
          <a:lstStyle/>
          <a:p>
            <a:pPr marL="0" indent="0">
              <a:buNone/>
            </a:pPr>
            <a:r>
              <a:rPr lang="el-GR" sz="2400" b="1" u="sng" dirty="0">
                <a:latin typeface="Corbel" pitchFamily="34" charset="0"/>
                <a:sym typeface="Wingdings" pitchFamily="2" charset="2"/>
              </a:rPr>
              <a:t>Πλευρικός</a:t>
            </a:r>
            <a:r>
              <a:rPr lang="el-GR" sz="2400" b="1" dirty="0">
                <a:latin typeface="Corbel" pitchFamily="34" charset="0"/>
                <a:sym typeface="Wingdings" pitchFamily="2" charset="2"/>
              </a:rPr>
              <a:t> </a:t>
            </a:r>
            <a:r>
              <a:rPr lang="el-GR" sz="2400" dirty="0">
                <a:latin typeface="Corbel" pitchFamily="34" charset="0"/>
                <a:sym typeface="Wingdings" pitchFamily="2" charset="2"/>
              </a:rPr>
              <a:t>(ή πλάγιος) – </a:t>
            </a:r>
            <a:r>
              <a:rPr lang="en-US" sz="2400" dirty="0">
                <a:latin typeface="Corbel" pitchFamily="34" charset="0"/>
                <a:sym typeface="Wingdings" pitchFamily="2" charset="2"/>
              </a:rPr>
              <a:t>lateral</a:t>
            </a:r>
            <a:r>
              <a:rPr lang="el-GR" sz="2400" dirty="0">
                <a:latin typeface="Corbel" pitchFamily="34" charset="0"/>
                <a:sym typeface="Wingdings" pitchFamily="2" charset="2"/>
              </a:rPr>
              <a:t>:</a:t>
            </a:r>
          </a:p>
          <a:p>
            <a:pPr marL="0" marR="0" lvl="0" indent="0" algn="l" defTabSz="914400" rtl="0" eaLnBrk="1" fontAlgn="auto" latinLnBrk="0" hangingPunct="1">
              <a:lnSpc>
                <a:spcPct val="90000"/>
              </a:lnSpc>
              <a:spcBef>
                <a:spcPts val="0"/>
              </a:spcBef>
              <a:spcAft>
                <a:spcPts val="0"/>
              </a:spcAft>
              <a:buClr>
                <a:srgbClr val="4E004E"/>
              </a:buClr>
              <a:buSzPct val="85000"/>
              <a:buFont typeface="Wingdings" pitchFamily="2" charset="2"/>
              <a:buNone/>
              <a:tabLst/>
              <a:defRPr/>
            </a:pPr>
            <a:endParaRPr kumimoji="0" lang="el-GR" altLang="el-GR" sz="7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sym typeface="Wingdings" panose="05000000000000000000" pitchFamily="2" charset="2"/>
            </a:endParaRPr>
          </a:p>
          <a:p>
            <a:pPr marL="0" marR="0" lvl="0" indent="0" algn="just" defTabSz="914400" rtl="0" eaLnBrk="1" fontAlgn="auto" latinLnBrk="0" hangingPunct="1">
              <a:lnSpc>
                <a:spcPct val="90000"/>
              </a:lnSpc>
              <a:spcBef>
                <a:spcPts val="1200"/>
              </a:spcBef>
              <a:spcAft>
                <a:spcPts val="0"/>
              </a:spcAft>
              <a:buClr>
                <a:srgbClr val="4E004E"/>
              </a:buClr>
              <a:buSzPct val="85000"/>
              <a:buFont typeface="Wingdings" pitchFamily="2" charset="2"/>
              <a:buNone/>
              <a:tabLst/>
              <a:defRPr/>
            </a:pPr>
            <a:endParaRPr lang="en-GB" altLang="el-GR" sz="1800" i="1" dirty="0">
              <a:sym typeface="Wingdings" panose="05000000000000000000" pitchFamily="2" charset="2"/>
            </a:endParaRPr>
          </a:p>
          <a:p>
            <a:pPr marL="0" marR="0" lvl="0" indent="0" algn="just" defTabSz="914400" rtl="0" eaLnBrk="1" fontAlgn="auto" latinLnBrk="0" hangingPunct="1">
              <a:lnSpc>
                <a:spcPct val="90000"/>
              </a:lnSpc>
              <a:spcBef>
                <a:spcPts val="1200"/>
              </a:spcBef>
              <a:spcAft>
                <a:spcPts val="0"/>
              </a:spcAft>
              <a:buClr>
                <a:srgbClr val="4E004E"/>
              </a:buClr>
              <a:buSzPct val="85000"/>
              <a:buFont typeface="Wingdings" pitchFamily="2" charset="2"/>
              <a:buNone/>
              <a:tabLst/>
              <a:defRPr/>
            </a:pPr>
            <a:endParaRPr lang="en-GB" altLang="el-GR" sz="1800" i="1" dirty="0">
              <a:sym typeface="Wingdings" panose="05000000000000000000" pitchFamily="2" charset="2"/>
            </a:endParaRPr>
          </a:p>
          <a:p>
            <a:pPr marL="0" marR="0" lvl="0" indent="0" algn="just" defTabSz="914400" rtl="0" eaLnBrk="1" fontAlgn="auto" latinLnBrk="0" hangingPunct="1">
              <a:lnSpc>
                <a:spcPct val="90000"/>
              </a:lnSpc>
              <a:spcBef>
                <a:spcPts val="1200"/>
              </a:spcBef>
              <a:spcAft>
                <a:spcPts val="0"/>
              </a:spcAft>
              <a:buClr>
                <a:srgbClr val="4E004E"/>
              </a:buClr>
              <a:buSzPct val="85000"/>
              <a:buFont typeface="Wingdings" pitchFamily="2" charset="2"/>
              <a:buNone/>
              <a:tabLst/>
              <a:defRPr/>
            </a:pPr>
            <a:r>
              <a:rPr lang="en-GB" altLang="el-GR" sz="1800" i="1" dirty="0">
                <a:sym typeface="Wingdings" panose="05000000000000000000" pitchFamily="2" charset="2"/>
              </a:rPr>
              <a:t>                 </a:t>
            </a:r>
            <a:r>
              <a:rPr lang="en-GB" altLang="el-GR" sz="2400" dirty="0">
                <a:latin typeface="Cambria" panose="02040503050406030204" pitchFamily="18" charset="0"/>
                <a:ea typeface="Cambria" panose="02040503050406030204" pitchFamily="18" charset="0"/>
                <a:sym typeface="Wingdings" panose="05000000000000000000" pitchFamily="2" charset="2"/>
              </a:rPr>
              <a:t>[l]                                                              [ʎ]</a:t>
            </a:r>
          </a:p>
          <a:p>
            <a:pPr marL="0" marR="0" lvl="0" indent="0" algn="just" defTabSz="914400" rtl="0" eaLnBrk="1" fontAlgn="auto" latinLnBrk="0" hangingPunct="1">
              <a:lnSpc>
                <a:spcPct val="90000"/>
              </a:lnSpc>
              <a:spcBef>
                <a:spcPts val="1200"/>
              </a:spcBef>
              <a:spcAft>
                <a:spcPts val="0"/>
              </a:spcAft>
              <a:buClr>
                <a:srgbClr val="4E004E"/>
              </a:buClr>
              <a:buSzPct val="85000"/>
              <a:buFont typeface="Wingdings" pitchFamily="2" charset="2"/>
              <a:buNone/>
              <a:tabLst/>
              <a:defRPr/>
            </a:pPr>
            <a:endParaRPr lang="en-GB" altLang="el-GR" sz="2400" dirty="0">
              <a:latin typeface="Cambria" panose="02040503050406030204" pitchFamily="18" charset="0"/>
              <a:ea typeface="Cambria" panose="02040503050406030204" pitchFamily="18" charset="0"/>
              <a:sym typeface="Wingdings" panose="05000000000000000000" pitchFamily="2" charset="2"/>
            </a:endParaRPr>
          </a:p>
          <a:p>
            <a:pPr marL="0" marR="0" lvl="0" indent="0" algn="just" defTabSz="914400" rtl="0" eaLnBrk="1" fontAlgn="auto" latinLnBrk="0" hangingPunct="1">
              <a:lnSpc>
                <a:spcPct val="90000"/>
              </a:lnSpc>
              <a:spcBef>
                <a:spcPts val="1200"/>
              </a:spcBef>
              <a:spcAft>
                <a:spcPts val="0"/>
              </a:spcAft>
              <a:buClr>
                <a:srgbClr val="4E004E"/>
              </a:buClr>
              <a:buSzPct val="85000"/>
              <a:buFont typeface="Wingdings" pitchFamily="2" charset="2"/>
              <a:buNone/>
              <a:tabLst/>
              <a:defRPr/>
            </a:pPr>
            <a:endParaRPr lang="el-GR" altLang="el-GR" sz="1800" i="1" dirty="0">
              <a:sym typeface="Wingdings" panose="05000000000000000000" pitchFamily="2" charset="2"/>
            </a:endParaRPr>
          </a:p>
        </p:txBody>
      </p:sp>
      <p:sp>
        <p:nvSpPr>
          <p:cNvPr id="277507" name="Rectangle 3">
            <a:extLst>
              <a:ext uri="{FF2B5EF4-FFF2-40B4-BE49-F238E27FC236}">
                <a16:creationId xmlns:a16="http://schemas.microsoft.com/office/drawing/2014/main" id="{556CA76A-9699-1111-43A2-A894E742DDF1}"/>
              </a:ext>
            </a:extLst>
          </p:cNvPr>
          <p:cNvSpPr>
            <a:spLocks noChangeArrowheads="1"/>
          </p:cNvSpPr>
          <p:nvPr/>
        </p:nvSpPr>
        <p:spPr bwMode="auto">
          <a:xfrm>
            <a:off x="1524000" y="-185756"/>
            <a:ext cx="181822" cy="371513"/>
          </a:xfrm>
          <a:prstGeom prst="rect">
            <a:avLst/>
          </a:prstGeom>
          <a:noFill/>
          <a:ln w="12700" algn="ctr">
            <a:noFill/>
            <a:miter lim="800000"/>
            <a:headEnd/>
            <a:tailEnd/>
          </a:ln>
          <a:effectLst/>
        </p:spPr>
        <p:txBody>
          <a:bodyPr wrap="none" lIns="90000" tIns="46800" rIns="90000" bIns="46800" anchor="ctr">
            <a:spAutoFit/>
          </a:bodyPr>
          <a:lstStyle/>
          <a:p>
            <a:pPr eaLnBrk="1" hangingPunct="1">
              <a:defRPr/>
            </a:pPr>
            <a:endParaRPr lang="el-GR" altLang="el-GR">
              <a:solidFill>
                <a:srgbClr val="000000"/>
              </a:solidFill>
              <a:effectLst>
                <a:outerShdw blurRad="38100" dist="38100" dir="2700000" algn="tl">
                  <a:srgbClr val="FFFFFF"/>
                </a:outerShdw>
              </a:effectLst>
            </a:endParaRPr>
          </a:p>
        </p:txBody>
      </p:sp>
      <p:sp>
        <p:nvSpPr>
          <p:cNvPr id="7" name="Rectangle 4">
            <a:extLst>
              <a:ext uri="{FF2B5EF4-FFF2-40B4-BE49-F238E27FC236}">
                <a16:creationId xmlns:a16="http://schemas.microsoft.com/office/drawing/2014/main" id="{F8F501F5-9EDA-89C6-4ED0-C392CC8FAC01}"/>
              </a:ext>
            </a:extLst>
          </p:cNvPr>
          <p:cNvSpPr>
            <a:spLocks noChangeArrowheads="1"/>
          </p:cNvSpPr>
          <p:nvPr/>
        </p:nvSpPr>
        <p:spPr bwMode="auto">
          <a:xfrm>
            <a:off x="2738438" y="185757"/>
            <a:ext cx="6913562" cy="756635"/>
          </a:xfrm>
          <a:prstGeom prst="rect">
            <a:avLst/>
          </a:prstGeom>
          <a:noFill/>
          <a:ln w="9525" algn="ctr">
            <a:noFill/>
            <a:miter lim="800000"/>
            <a:headEnd/>
            <a:tailEnd/>
          </a:ln>
          <a:effectLst/>
        </p:spPr>
        <p:txBody>
          <a:bodyPr anchor="ctr"/>
          <a:lstStyle/>
          <a:p>
            <a:pPr algn="ctr" eaLnBrk="1" hangingPunct="1">
              <a:defRPr/>
            </a:pPr>
            <a:r>
              <a:rPr kumimoji="0" lang="el-GR" sz="3600" b="0" i="0" u="none" strike="noStrike" kern="1200" cap="all" spc="0" normalizeH="0" baseline="0" noProof="0" dirty="0">
                <a:ln>
                  <a:noFill/>
                </a:ln>
                <a:blipFill>
                  <a:blip r:embed="rId7">
                    <a:extLst>
                      <a:ext uri="{28A0092B-C50C-407E-A947-70E740481C1C}">
                        <a14:useLocalDpi xmlns:a14="http://schemas.microsoft.com/office/drawing/2010/main" val="0"/>
                      </a:ext>
                    </a:extLst>
                  </a:blip>
                  <a:tile tx="6350" ty="-127000" sx="65000" sy="64000" flip="none" algn="tl"/>
                </a:blipFill>
                <a:effectLst/>
                <a:uLnTx/>
                <a:uFillTx/>
                <a:latin typeface="Cambria" panose="02040503050406030204" pitchFamily="18" charset="0"/>
                <a:ea typeface="+mj-ea"/>
                <a:cs typeface="+mj-cs"/>
              </a:rPr>
              <a:t>Τρόπος άρθρωσης</a:t>
            </a:r>
            <a:endParaRPr lang="el-GR" altLang="el-GR" b="1" i="1" dirty="0">
              <a:solidFill>
                <a:srgbClr val="4E004E"/>
              </a:solidFill>
              <a:effectLst>
                <a:outerShdw blurRad="38100" dist="38100" dir="2700000" algn="tl">
                  <a:srgbClr val="000000"/>
                </a:outerShdw>
              </a:effectLst>
              <a:latin typeface="Comic Sans MS" pitchFamily="66" charset="0"/>
            </a:endParaRPr>
          </a:p>
        </p:txBody>
      </p:sp>
      <p:pic>
        <p:nvPicPr>
          <p:cNvPr id="3" name="l-sound">
            <a:hlinkClick r:id="" action="ppaction://media"/>
            <a:extLst>
              <a:ext uri="{FF2B5EF4-FFF2-40B4-BE49-F238E27FC236}">
                <a16:creationId xmlns:a16="http://schemas.microsoft.com/office/drawing/2014/main" id="{7C9F0711-C52A-A2C4-39F3-887093D2C6CC}"/>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772818" y="3330677"/>
            <a:ext cx="2830286" cy="2216075"/>
          </a:xfrm>
          <a:prstGeom prst="rect">
            <a:avLst/>
          </a:prstGeom>
        </p:spPr>
      </p:pic>
      <p:pic>
        <p:nvPicPr>
          <p:cNvPr id="4" name="rev-lambda-sound">
            <a:hlinkClick r:id="" action="ppaction://media"/>
            <a:extLst>
              <a:ext uri="{FF2B5EF4-FFF2-40B4-BE49-F238E27FC236}">
                <a16:creationId xmlns:a16="http://schemas.microsoft.com/office/drawing/2014/main" id="{BF450487-19C9-3238-BD85-24344BBBAB99}"/>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6358262" y="3330676"/>
            <a:ext cx="2830286" cy="2216075"/>
          </a:xfrm>
          <a:prstGeom prst="rect">
            <a:avLst/>
          </a:prstGeom>
        </p:spPr>
      </p:pic>
    </p:spTree>
    <p:extLst>
      <p:ext uri="{BB962C8B-B14F-4D97-AF65-F5344CB8AC3E}">
        <p14:creationId xmlns:p14="http://schemas.microsoft.com/office/powerpoint/2010/main" val="25456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7"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4F06B73-85E0-3442-8269-93CDBC60BAC2}"/>
              </a:ext>
            </a:extLst>
          </p:cNvPr>
          <p:cNvSpPr>
            <a:spLocks noGrp="1" noChangeArrowheads="1"/>
          </p:cNvSpPr>
          <p:nvPr>
            <p:ph type="title"/>
          </p:nvPr>
        </p:nvSpPr>
        <p:spPr>
          <a:xfrm>
            <a:off x="3346001" y="204952"/>
            <a:ext cx="5589094" cy="821668"/>
          </a:xfrm>
        </p:spPr>
        <p:txBody>
          <a:bodyPr/>
          <a:lstStyle/>
          <a:p>
            <a:pPr algn="ctr" eaLnBrk="1" hangingPunct="1">
              <a:defRPr/>
            </a:pPr>
            <a:r>
              <a:rPr lang="el-GR" altLang="el-GR" sz="3200" i="1" dirty="0">
                <a:solidFill>
                  <a:srgbClr val="4E004E"/>
                </a:solidFill>
                <a:effectLst>
                  <a:outerShdw blurRad="38100" dist="38100" dir="2700000" algn="tl">
                    <a:srgbClr val="000000"/>
                  </a:outerShdw>
                </a:effectLst>
                <a:latin typeface="Calibri" panose="020F0502020204030204" pitchFamily="34" charset="0"/>
                <a:cs typeface="Calibri" panose="020F0502020204030204" pitchFamily="34" charset="0"/>
              </a:rPr>
              <a:t>ΤΡΟΠΟΣ</a:t>
            </a:r>
            <a:r>
              <a:rPr lang="el-GR" altLang="el-GR" sz="2400" dirty="0">
                <a:solidFill>
                  <a:srgbClr val="00800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l-GR" altLang="el-GR" sz="3200" i="1" dirty="0">
                <a:solidFill>
                  <a:srgbClr val="4E004E"/>
                </a:solidFill>
                <a:effectLst>
                  <a:outerShdw blurRad="38100" dist="38100" dir="2700000" algn="tl">
                    <a:srgbClr val="000000"/>
                  </a:outerShdw>
                </a:effectLst>
                <a:latin typeface="Calibri" panose="020F0502020204030204" pitchFamily="34" charset="0"/>
                <a:cs typeface="Calibri" panose="020F0502020204030204" pitchFamily="34" charset="0"/>
              </a:rPr>
              <a:t>ΑΡΘΡΩΣΗΣ</a:t>
            </a:r>
          </a:p>
        </p:txBody>
      </p:sp>
      <p:sp>
        <p:nvSpPr>
          <p:cNvPr id="3" name="2 - Υπότιτλος">
            <a:extLst>
              <a:ext uri="{FF2B5EF4-FFF2-40B4-BE49-F238E27FC236}">
                <a16:creationId xmlns:a16="http://schemas.microsoft.com/office/drawing/2014/main" id="{49043BE0-034D-AA4A-AAB1-12793409EA5D}"/>
              </a:ext>
            </a:extLst>
          </p:cNvPr>
          <p:cNvSpPr>
            <a:spLocks noGrp="1" noChangeArrowheads="1"/>
          </p:cNvSpPr>
          <p:nvPr>
            <p:ph idx="1"/>
          </p:nvPr>
        </p:nvSpPr>
        <p:spPr>
          <a:xfrm>
            <a:off x="433782" y="921230"/>
            <a:ext cx="4962426" cy="5040313"/>
          </a:xfrm>
        </p:spPr>
        <p:txBody>
          <a:bodyPr/>
          <a:lstStyle/>
          <a:p>
            <a:pPr marL="438150" indent="-319088">
              <a:spcBef>
                <a:spcPct val="0"/>
              </a:spcBef>
              <a:spcAft>
                <a:spcPts val="600"/>
              </a:spcAft>
              <a:buNone/>
            </a:pPr>
            <a:endParaRPr lang="el-GR" altLang="el-GR" sz="1900" b="1" i="1" dirty="0">
              <a:latin typeface="Calibri" panose="020F0502020204030204" pitchFamily="34" charset="0"/>
              <a:cs typeface="Calibri" panose="020F0502020204030204" pitchFamily="34" charset="0"/>
            </a:endParaRPr>
          </a:p>
          <a:p>
            <a:pPr marL="119062" indent="0">
              <a:spcBef>
                <a:spcPct val="0"/>
              </a:spcBef>
              <a:spcAft>
                <a:spcPts val="600"/>
              </a:spcAft>
              <a:buNone/>
            </a:pPr>
            <a:r>
              <a:rPr lang="el-GR" altLang="el-GR" sz="1900" dirty="0">
                <a:latin typeface="Calibri" panose="020F0502020204030204" pitchFamily="34" charset="0"/>
                <a:cs typeface="Calibri" panose="020F0502020204030204" pitchFamily="34" charset="0"/>
              </a:rPr>
              <a:t>Συνεπώς τα σύμφωνα ταξινομούνται ως προς τον τρόπο άρθρωσης στις εξής κατηγορίες:</a:t>
            </a:r>
            <a:endParaRPr lang="en-US" altLang="el-GR" sz="1900" dirty="0">
              <a:latin typeface="Calibri" panose="020F0502020204030204" pitchFamily="34" charset="0"/>
              <a:cs typeface="Calibri" panose="020F0502020204030204" pitchFamily="34" charset="0"/>
            </a:endParaRPr>
          </a:p>
          <a:p>
            <a:pPr marL="438150" indent="-319088">
              <a:spcBef>
                <a:spcPct val="0"/>
              </a:spcBef>
              <a:spcAft>
                <a:spcPts val="600"/>
              </a:spcAft>
              <a:buFont typeface="Arial" panose="020B0604020202020204" pitchFamily="34" charset="0"/>
              <a:buChar char="•"/>
            </a:pPr>
            <a:endParaRPr lang="el-GR" altLang="el-GR" sz="1900" dirty="0">
              <a:latin typeface="Calibri" panose="020F0502020204030204" pitchFamily="34" charset="0"/>
              <a:cs typeface="Calibri" panose="020F0502020204030204" pitchFamily="34" charset="0"/>
            </a:endParaRPr>
          </a:p>
          <a:p>
            <a:pPr marL="438150" indent="-319088">
              <a:spcBef>
                <a:spcPct val="0"/>
              </a:spcBef>
              <a:spcAft>
                <a:spcPts val="600"/>
              </a:spcAft>
              <a:buFont typeface="Wingdings" pitchFamily="2" charset="2"/>
              <a:buChar char="Ø"/>
            </a:pPr>
            <a:r>
              <a:rPr lang="el-GR" altLang="el-GR" sz="1900" dirty="0">
                <a:latin typeface="Calibri" panose="020F0502020204030204" pitchFamily="34" charset="0"/>
                <a:cs typeface="Calibri" panose="020F0502020204030204" pitchFamily="34" charset="0"/>
              </a:rPr>
              <a:t> </a:t>
            </a:r>
            <a:r>
              <a:rPr lang="el-GR" altLang="el-GR" sz="1900" b="1" i="1" u="sng" dirty="0">
                <a:latin typeface="Calibri" panose="020F0502020204030204" pitchFamily="34" charset="0"/>
                <a:cs typeface="Calibri" panose="020F0502020204030204" pitchFamily="34" charset="0"/>
              </a:rPr>
              <a:t>κλειστά </a:t>
            </a:r>
          </a:p>
          <a:p>
            <a:pPr marL="438150" indent="-319088">
              <a:spcBef>
                <a:spcPct val="0"/>
              </a:spcBef>
              <a:spcAft>
                <a:spcPts val="600"/>
              </a:spcAft>
              <a:buFont typeface="Wingdings" pitchFamily="2" charset="2"/>
              <a:buChar char="Ø"/>
            </a:pPr>
            <a:r>
              <a:rPr lang="el-GR" altLang="el-GR" sz="1900" dirty="0">
                <a:latin typeface="Calibri" panose="020F0502020204030204" pitchFamily="34" charset="0"/>
                <a:cs typeface="Calibri" panose="020F0502020204030204" pitchFamily="34" charset="0"/>
              </a:rPr>
              <a:t> </a:t>
            </a:r>
            <a:r>
              <a:rPr lang="el-GR" altLang="el-GR" sz="1900" b="1" i="1" u="sng" dirty="0">
                <a:latin typeface="Calibri" panose="020F0502020204030204" pitchFamily="34" charset="0"/>
                <a:cs typeface="Calibri" panose="020F0502020204030204" pitchFamily="34" charset="0"/>
              </a:rPr>
              <a:t>τριβόμενα</a:t>
            </a:r>
          </a:p>
          <a:p>
            <a:pPr marL="438150" indent="-319088">
              <a:spcBef>
                <a:spcPct val="0"/>
              </a:spcBef>
              <a:spcAft>
                <a:spcPts val="600"/>
              </a:spcAft>
              <a:buFont typeface="Wingdings" pitchFamily="2" charset="2"/>
              <a:buChar char="Ø"/>
            </a:pPr>
            <a:r>
              <a:rPr lang="el-GR" altLang="el-GR" sz="1900" dirty="0">
                <a:latin typeface="Calibri" panose="020F0502020204030204" pitchFamily="34" charset="0"/>
                <a:cs typeface="Calibri" panose="020F0502020204030204" pitchFamily="34" charset="0"/>
              </a:rPr>
              <a:t> </a:t>
            </a:r>
            <a:r>
              <a:rPr lang="el-GR" altLang="el-GR" sz="1900" b="1" i="1" u="sng" dirty="0">
                <a:latin typeface="Calibri" panose="020F0502020204030204" pitchFamily="34" charset="0"/>
                <a:cs typeface="Calibri" panose="020F0502020204030204" pitchFamily="34" charset="0"/>
              </a:rPr>
              <a:t>Ρινικά ή έρρινα</a:t>
            </a:r>
          </a:p>
          <a:p>
            <a:pPr marL="438150" indent="-319088">
              <a:spcBef>
                <a:spcPct val="0"/>
              </a:spcBef>
              <a:spcAft>
                <a:spcPts val="600"/>
              </a:spcAft>
              <a:buFont typeface="Wingdings" pitchFamily="2" charset="2"/>
              <a:buChar char="Ø"/>
            </a:pPr>
            <a:r>
              <a:rPr lang="el-GR" altLang="el-GR" sz="1900" dirty="0">
                <a:latin typeface="Calibri" panose="020F0502020204030204" pitchFamily="34" charset="0"/>
                <a:cs typeface="Calibri" panose="020F0502020204030204" pitchFamily="34" charset="0"/>
              </a:rPr>
              <a:t> </a:t>
            </a:r>
            <a:r>
              <a:rPr lang="el-GR" altLang="el-GR" sz="1900" b="1" i="1" u="sng" dirty="0">
                <a:latin typeface="Calibri" panose="020F0502020204030204" pitchFamily="34" charset="0"/>
                <a:cs typeface="Calibri" panose="020F0502020204030204" pitchFamily="34" charset="0"/>
              </a:rPr>
              <a:t>Πλευρικά </a:t>
            </a:r>
          </a:p>
          <a:p>
            <a:pPr marL="438150" indent="-319088">
              <a:spcBef>
                <a:spcPct val="0"/>
              </a:spcBef>
              <a:spcAft>
                <a:spcPts val="600"/>
              </a:spcAft>
              <a:buFont typeface="Wingdings" pitchFamily="2" charset="2"/>
              <a:buChar char="Ø"/>
            </a:pPr>
            <a:r>
              <a:rPr lang="el-GR" altLang="el-GR" sz="1900" dirty="0">
                <a:latin typeface="Calibri" panose="020F0502020204030204" pitchFamily="34" charset="0"/>
                <a:cs typeface="Calibri" panose="020F0502020204030204" pitchFamily="34" charset="0"/>
              </a:rPr>
              <a:t> </a:t>
            </a:r>
            <a:r>
              <a:rPr lang="el-GR" altLang="el-GR" sz="1900" b="1" i="1" u="sng" dirty="0">
                <a:latin typeface="Calibri" panose="020F0502020204030204" pitchFamily="34" charset="0"/>
                <a:cs typeface="Calibri" panose="020F0502020204030204" pitchFamily="34" charset="0"/>
              </a:rPr>
              <a:t>Παλλόμενα</a:t>
            </a:r>
          </a:p>
          <a:p>
            <a:pPr marL="438150" indent="-319088">
              <a:spcBef>
                <a:spcPct val="0"/>
              </a:spcBef>
              <a:spcAft>
                <a:spcPts val="600"/>
              </a:spcAft>
              <a:buFont typeface="Wingdings" pitchFamily="2" charset="2"/>
              <a:buChar char="Ø"/>
            </a:pPr>
            <a:r>
              <a:rPr lang="el-GR" altLang="el-GR" sz="1900" dirty="0">
                <a:latin typeface="Calibri" panose="020F0502020204030204" pitchFamily="34" charset="0"/>
                <a:cs typeface="Calibri" panose="020F0502020204030204" pitchFamily="34" charset="0"/>
              </a:rPr>
              <a:t> </a:t>
            </a:r>
            <a:r>
              <a:rPr lang="el-GR" altLang="el-GR" sz="1900" b="1" i="1" u="sng" dirty="0">
                <a:latin typeface="Calibri" panose="020F0502020204030204" pitchFamily="34" charset="0"/>
                <a:cs typeface="Calibri" panose="020F0502020204030204" pitchFamily="34" charset="0"/>
              </a:rPr>
              <a:t>Προστριβόμενα</a:t>
            </a:r>
            <a:endParaRPr lang="el-GR" altLang="el-GR" sz="1900" dirty="0">
              <a:latin typeface="Calibri" panose="020F0502020204030204" pitchFamily="34" charset="0"/>
              <a:cs typeface="Calibri" panose="020F0502020204030204" pitchFamily="34" charset="0"/>
            </a:endParaRPr>
          </a:p>
        </p:txBody>
      </p:sp>
      <p:grpSp>
        <p:nvGrpSpPr>
          <p:cNvPr id="6" name="5 - Ομάδα">
            <a:extLst>
              <a:ext uri="{FF2B5EF4-FFF2-40B4-BE49-F238E27FC236}">
                <a16:creationId xmlns:a16="http://schemas.microsoft.com/office/drawing/2014/main" id="{7626AF64-61B7-014B-846F-BF2B233A5873}"/>
              </a:ext>
            </a:extLst>
          </p:cNvPr>
          <p:cNvGrpSpPr>
            <a:grpSpLocks/>
          </p:cNvGrpSpPr>
          <p:nvPr/>
        </p:nvGrpSpPr>
        <p:grpSpPr bwMode="auto">
          <a:xfrm>
            <a:off x="2645467" y="3220747"/>
            <a:ext cx="1503363" cy="546669"/>
            <a:chOff x="3851275" y="5956002"/>
            <a:chExt cx="1503123" cy="641350"/>
          </a:xfrm>
        </p:grpSpPr>
        <p:sp>
          <p:nvSpPr>
            <p:cNvPr id="4" name="3 - Δεξιό άγκιστρο">
              <a:extLst>
                <a:ext uri="{FF2B5EF4-FFF2-40B4-BE49-F238E27FC236}">
                  <a16:creationId xmlns:a16="http://schemas.microsoft.com/office/drawing/2014/main" id="{57E5BC73-02FC-A84A-A252-212BAE0D7C8A}"/>
                </a:ext>
              </a:extLst>
            </p:cNvPr>
            <p:cNvSpPr/>
            <p:nvPr/>
          </p:nvSpPr>
          <p:spPr>
            <a:xfrm>
              <a:off x="3851275" y="5956002"/>
              <a:ext cx="215866" cy="641350"/>
            </a:xfrm>
            <a:prstGeom prst="rightBrace">
              <a:avLst/>
            </a:prstGeom>
          </p:spPr>
          <p:style>
            <a:lnRef idx="1">
              <a:schemeClr val="dk1"/>
            </a:lnRef>
            <a:fillRef idx="0">
              <a:schemeClr val="dk1"/>
            </a:fillRef>
            <a:effectRef idx="0">
              <a:schemeClr val="dk1"/>
            </a:effectRef>
            <a:fontRef idx="minor">
              <a:schemeClr val="tx1"/>
            </a:fontRef>
          </p:style>
          <p:txBody>
            <a:bodyPr anchor="ctr"/>
            <a:lstStyle>
              <a:lvl1pPr algn="l" eaLnBrk="0" hangingPunct="0">
                <a:spcBef>
                  <a:spcPct val="20000"/>
                </a:spcBef>
                <a:buClr>
                  <a:schemeClr val="folHlink"/>
                </a:buClr>
                <a:buSzPct val="90000"/>
                <a:buFont typeface="Wingdings" pitchFamily="2" charset="2"/>
                <a:buChar char="n"/>
                <a:defRPr sz="2800">
                  <a:solidFill>
                    <a:schemeClr val="tx1"/>
                  </a:solidFill>
                  <a:latin typeface="Comic Sans MS" pitchFamily="66" charset="0"/>
                </a:defRPr>
              </a:lvl1pPr>
              <a:lvl2pPr marL="742950" indent="-285750" algn="l" eaLnBrk="0" hangingPunct="0">
                <a:spcBef>
                  <a:spcPct val="20000"/>
                </a:spcBef>
                <a:buClr>
                  <a:schemeClr val="accent1"/>
                </a:buClr>
                <a:buSzPct val="75000"/>
                <a:buFont typeface="Wingdings" pitchFamily="2" charset="2"/>
                <a:buChar char="n"/>
                <a:defRPr sz="2600">
                  <a:solidFill>
                    <a:schemeClr val="tx1"/>
                  </a:solidFill>
                  <a:latin typeface="Comic Sans MS" pitchFamily="66" charset="0"/>
                </a:defRPr>
              </a:lvl2pPr>
              <a:lvl3pPr marL="1143000" indent="-228600" algn="l" eaLnBrk="0" hangingPunct="0">
                <a:spcBef>
                  <a:spcPct val="20000"/>
                </a:spcBef>
                <a:buClr>
                  <a:schemeClr val="folHlink"/>
                </a:buClr>
                <a:buSzPct val="55000"/>
                <a:buFont typeface="Wingdings" pitchFamily="2" charset="2"/>
                <a:buChar char="n"/>
                <a:defRPr sz="2300">
                  <a:solidFill>
                    <a:schemeClr val="tx1"/>
                  </a:solidFill>
                  <a:latin typeface="Comic Sans MS" pitchFamily="66" charset="0"/>
                </a:defRPr>
              </a:lvl3pPr>
              <a:lvl4pPr marL="1600200" indent="-228600" algn="l" eaLnBrk="0" hangingPunct="0">
                <a:spcBef>
                  <a:spcPct val="20000"/>
                </a:spcBef>
                <a:buClr>
                  <a:schemeClr val="accent1"/>
                </a:buClr>
                <a:buFont typeface="Wingdings" pitchFamily="2" charset="2"/>
                <a:buChar char="§"/>
                <a:defRPr sz="2000">
                  <a:solidFill>
                    <a:schemeClr val="tx1"/>
                  </a:solidFill>
                  <a:latin typeface="Comic Sans MS" pitchFamily="66" charset="0"/>
                </a:defRPr>
              </a:lvl4pPr>
              <a:lvl5pPr marL="2057400" indent="-228600" algn="l" eaLnBrk="0" hangingPunct="0">
                <a:spcBef>
                  <a:spcPct val="20000"/>
                </a:spcBef>
                <a:buClr>
                  <a:schemeClr val="accent1"/>
                </a:buClr>
                <a:buFont typeface="Wingdings" pitchFamily="2"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itchFamily="66" charset="0"/>
                </a:defRPr>
              </a:lvl9pPr>
            </a:lstStyle>
            <a:p>
              <a:pPr algn="ctr" eaLnBrk="1" hangingPunct="1">
                <a:spcBef>
                  <a:spcPct val="0"/>
                </a:spcBef>
                <a:buClrTx/>
                <a:buSzTx/>
                <a:buFontTx/>
                <a:buNone/>
                <a:defRPr/>
              </a:pPr>
              <a:endParaRPr lang="el-GR" altLang="el-GR" sz="2000">
                <a:effectLst>
                  <a:outerShdw blurRad="38100" dist="38100" dir="2700000" algn="tl">
                    <a:srgbClr val="FFFFFF"/>
                  </a:outerShdw>
                </a:effectLst>
              </a:endParaRPr>
            </a:p>
          </p:txBody>
        </p:sp>
        <p:sp>
          <p:nvSpPr>
            <p:cNvPr id="5" name="1 - Τίτλος">
              <a:extLst>
                <a:ext uri="{FF2B5EF4-FFF2-40B4-BE49-F238E27FC236}">
                  <a16:creationId xmlns:a16="http://schemas.microsoft.com/office/drawing/2014/main" id="{FF71442B-3E16-4949-B326-68AAB260FE62}"/>
                </a:ext>
              </a:extLst>
            </p:cNvPr>
            <p:cNvSpPr txBox="1">
              <a:spLocks/>
            </p:cNvSpPr>
            <p:nvPr/>
          </p:nvSpPr>
          <p:spPr bwMode="auto">
            <a:xfrm>
              <a:off x="4139952" y="6096716"/>
              <a:ext cx="1214446" cy="428628"/>
            </a:xfrm>
            <a:prstGeom prst="rect">
              <a:avLst/>
            </a:prstGeom>
            <a:noFill/>
            <a:ln w="9525">
              <a:noFill/>
              <a:miter lim="800000"/>
              <a:headEnd/>
              <a:tailEnd/>
            </a:ln>
          </p:spPr>
          <p:txBody>
            <a:bodyPr lIns="0" tIns="0" rIns="18288" bIns="0" anchor="b">
              <a:normAutofit fontScale="97500"/>
              <a:scene3d>
                <a:camera prst="orthographicFront"/>
                <a:lightRig rig="soft" dir="t">
                  <a:rot lat="0" lon="0" rev="10800000"/>
                </a:lightRig>
              </a:scene3d>
              <a:sp3d>
                <a:bevelT w="27940" h="12700"/>
                <a:contourClr>
                  <a:srgbClr val="DDDDDD"/>
                </a:contourClr>
              </a:sp3d>
            </a:bodyPr>
            <a:lstStyle/>
            <a:p>
              <a:pPr algn="ctr">
                <a:defRPr/>
              </a:pPr>
              <a:r>
                <a:rPr lang="el-GR" sz="1900" b="1" i="1" u="sng" spc="150" dirty="0">
                  <a:ln w="11430">
                    <a:solidFill>
                      <a:schemeClr val="tx1"/>
                    </a:solidFill>
                  </a:ln>
                  <a:latin typeface="+mj-lt"/>
                </a:rPr>
                <a:t>Υγρά</a:t>
              </a:r>
              <a:endParaRPr lang="el-GR" sz="1900" b="1" spc="150" dirty="0">
                <a:ln w="11430">
                  <a:solidFill>
                    <a:schemeClr val="tx1"/>
                  </a:solidFill>
                </a:ln>
                <a:latin typeface="+mj-lt"/>
                <a:ea typeface="+mj-ea"/>
                <a:cs typeface="+mj-cs"/>
              </a:endParaRPr>
            </a:p>
          </p:txBody>
        </p:sp>
      </p:grpSp>
      <p:sp>
        <p:nvSpPr>
          <p:cNvPr id="2" name="TextBox 1">
            <a:extLst>
              <a:ext uri="{FF2B5EF4-FFF2-40B4-BE49-F238E27FC236}">
                <a16:creationId xmlns:a16="http://schemas.microsoft.com/office/drawing/2014/main" id="{42D546BC-0044-2947-B00C-C4C69D13D7DB}"/>
              </a:ext>
            </a:extLst>
          </p:cNvPr>
          <p:cNvSpPr txBox="1"/>
          <p:nvPr/>
        </p:nvSpPr>
        <p:spPr>
          <a:xfrm>
            <a:off x="5600627" y="1653397"/>
            <a:ext cx="5344631" cy="646331"/>
          </a:xfrm>
          <a:prstGeom prst="rect">
            <a:avLst/>
          </a:prstGeom>
          <a:noFill/>
        </p:spPr>
        <p:txBody>
          <a:bodyPr wrap="square" rtlCol="0">
            <a:spAutoFit/>
          </a:bodyPr>
          <a:lstStyle/>
          <a:p>
            <a:pPr algn="ctr"/>
            <a:r>
              <a:rPr lang="el-GR" altLang="el-GR" b="1" i="1" dirty="0">
                <a:solidFill>
                  <a:srgbClr val="4E004E"/>
                </a:solidFill>
                <a:effectLst>
                  <a:outerShdw blurRad="38100" dist="38100" dir="2700000" algn="tl">
                    <a:srgbClr val="000000"/>
                  </a:outerShdw>
                </a:effectLst>
              </a:rPr>
              <a:t>ΗΧΗΡΟΤΗΤΑ</a:t>
            </a:r>
            <a:endParaRPr lang="el-GR" altLang="el-GR" b="1" dirty="0">
              <a:solidFill>
                <a:srgbClr val="4E004E"/>
              </a:solidFill>
              <a:effectLst>
                <a:outerShdw blurRad="38100" dist="38100" dir="2700000" algn="tl">
                  <a:srgbClr val="000000"/>
                </a:outerShdw>
              </a:effectLst>
            </a:endParaRPr>
          </a:p>
          <a:p>
            <a:pPr algn="ctr"/>
            <a:endParaRPr lang="el-GR" dirty="0"/>
          </a:p>
        </p:txBody>
      </p:sp>
      <p:sp>
        <p:nvSpPr>
          <p:cNvPr id="7" name="TextBox 6">
            <a:extLst>
              <a:ext uri="{FF2B5EF4-FFF2-40B4-BE49-F238E27FC236}">
                <a16:creationId xmlns:a16="http://schemas.microsoft.com/office/drawing/2014/main" id="{4CDB9D0E-793D-B04A-B095-9692468EC583}"/>
              </a:ext>
            </a:extLst>
          </p:cNvPr>
          <p:cNvSpPr txBox="1"/>
          <p:nvPr/>
        </p:nvSpPr>
        <p:spPr>
          <a:xfrm>
            <a:off x="5994824" y="2144111"/>
            <a:ext cx="5648010" cy="4801314"/>
          </a:xfrm>
          <a:prstGeom prst="rect">
            <a:avLst/>
          </a:prstGeom>
          <a:noFill/>
        </p:spPr>
        <p:txBody>
          <a:bodyPr wrap="square" rtlCol="0">
            <a:spAutoFit/>
          </a:bodyPr>
          <a:lstStyle/>
          <a:p>
            <a:pPr marL="539750" indent="-539750">
              <a:buClr>
                <a:srgbClr val="008000"/>
              </a:buClr>
            </a:pPr>
            <a:r>
              <a:rPr lang="el-GR" altLang="el-GR" b="1" i="1" u="sng" dirty="0">
                <a:latin typeface="Calibri" panose="020F0502020204030204" pitchFamily="34" charset="0"/>
                <a:cs typeface="Calibri" panose="020F0502020204030204" pitchFamily="34" charset="0"/>
                <a:sym typeface="Wingdings" pitchFamily="2" charset="2"/>
              </a:rPr>
              <a:t>Ηχηρά σύμφωνα:</a:t>
            </a:r>
          </a:p>
          <a:p>
            <a:pPr marL="539750" indent="-539750">
              <a:buClr>
                <a:srgbClr val="4E004E"/>
              </a:buClr>
            </a:pPr>
            <a:r>
              <a:rPr lang="el-GR" altLang="el-GR" dirty="0">
                <a:latin typeface="Calibri" panose="020F0502020204030204" pitchFamily="34" charset="0"/>
                <a:cs typeface="Calibri" panose="020F0502020204030204" pitchFamily="34" charset="0"/>
                <a:sym typeface="Wingdings" pitchFamily="2" charset="2"/>
              </a:rPr>
              <a:t>Τα </a:t>
            </a:r>
            <a:r>
              <a:rPr lang="el-GR" altLang="el-GR" b="1" dirty="0">
                <a:latin typeface="Calibri" panose="020F0502020204030204" pitchFamily="34" charset="0"/>
                <a:cs typeface="Calibri" panose="020F0502020204030204" pitchFamily="34" charset="0"/>
                <a:sym typeface="Wingdings" pitchFamily="2" charset="2"/>
              </a:rPr>
              <a:t>ρινικά</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([m], [n],</a:t>
            </a:r>
            <a:r>
              <a:rPr lang="el-GR" b="1" dirty="0">
                <a:latin typeface="Calibri" panose="020F0502020204030204" pitchFamily="34" charset="0"/>
                <a:cs typeface="Calibri" panose="020F0502020204030204" pitchFamily="34" charset="0"/>
              </a:rPr>
              <a:t> [</a:t>
            </a:r>
            <a:r>
              <a:rPr lang="el-GR" b="1" dirty="0" err="1">
                <a:latin typeface="Calibri" panose="020F0502020204030204" pitchFamily="34" charset="0"/>
                <a:cs typeface="Calibri" panose="020F0502020204030204" pitchFamily="34" charset="0"/>
              </a:rPr>
              <a:t>ɲ</a:t>
            </a:r>
            <a:r>
              <a:rPr lang="el-GR" b="1"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a:t>
            </a:r>
            <a:r>
              <a:rPr lang="el-GR" b="1" dirty="0" err="1">
                <a:latin typeface="Calibri" panose="020F0502020204030204" pitchFamily="34" charset="0"/>
                <a:cs typeface="Calibri" panose="020F0502020204030204" pitchFamily="34" charset="0"/>
              </a:rPr>
              <a:t>ŋ</a:t>
            </a:r>
            <a:r>
              <a:rPr lang="en-US" b="1" dirty="0">
                <a:latin typeface="Calibri" panose="020F0502020204030204" pitchFamily="34" charset="0"/>
                <a:cs typeface="Calibri" panose="020F0502020204030204" pitchFamily="34" charset="0"/>
              </a:rPr>
              <a:t>])</a:t>
            </a:r>
            <a:r>
              <a:rPr lang="el-GR" b="1" dirty="0">
                <a:latin typeface="Calibri" panose="020F0502020204030204" pitchFamily="34" charset="0"/>
                <a:cs typeface="Calibri" panose="020F0502020204030204" pitchFamily="34" charset="0"/>
              </a:rPr>
              <a:t> </a:t>
            </a:r>
            <a:r>
              <a:rPr lang="en-US" altLang="el-GR" b="1" dirty="0">
                <a:latin typeface="Calibri" panose="020F0502020204030204" pitchFamily="34" charset="0"/>
                <a:cs typeface="Calibri" panose="020F0502020204030204" pitchFamily="34" charset="0"/>
                <a:sym typeface="Wingdings" pitchFamily="2" charset="2"/>
              </a:rPr>
              <a:t> </a:t>
            </a:r>
            <a:r>
              <a:rPr lang="el-GR" altLang="el-GR" dirty="0">
                <a:latin typeface="Calibri" panose="020F0502020204030204" pitchFamily="34" charset="0"/>
                <a:cs typeface="Calibri" panose="020F0502020204030204" pitchFamily="34" charset="0"/>
                <a:sym typeface="Wingdings" pitchFamily="2" charset="2"/>
              </a:rPr>
              <a:t>και τα </a:t>
            </a:r>
            <a:endParaRPr lang="en-US" altLang="el-GR" dirty="0">
              <a:latin typeface="Calibri" panose="020F0502020204030204" pitchFamily="34" charset="0"/>
              <a:cs typeface="Calibri" panose="020F0502020204030204" pitchFamily="34" charset="0"/>
              <a:sym typeface="Wingdings" pitchFamily="2" charset="2"/>
            </a:endParaRPr>
          </a:p>
          <a:p>
            <a:pPr marL="539750" indent="-539750">
              <a:buClr>
                <a:srgbClr val="4E004E"/>
              </a:buClr>
            </a:pPr>
            <a:r>
              <a:rPr lang="el-GR" altLang="el-GR" b="1" dirty="0">
                <a:latin typeface="Calibri" panose="020F0502020204030204" pitchFamily="34" charset="0"/>
                <a:cs typeface="Calibri" panose="020F0502020204030204" pitchFamily="34" charset="0"/>
                <a:sym typeface="Wingdings" pitchFamily="2" charset="2"/>
              </a:rPr>
              <a:t>υγρά</a:t>
            </a:r>
            <a:r>
              <a:rPr lang="en-US" altLang="el-GR" b="1" dirty="0">
                <a:latin typeface="Calibri" panose="020F0502020204030204" pitchFamily="34" charset="0"/>
                <a:cs typeface="Calibri" panose="020F0502020204030204" pitchFamily="34" charset="0"/>
                <a:sym typeface="Wingdings" pitchFamily="2" charset="2"/>
              </a:rPr>
              <a:t>:</a:t>
            </a:r>
            <a:r>
              <a:rPr lang="el-GR" altLang="el-GR" dirty="0">
                <a:latin typeface="Calibri" panose="020F0502020204030204" pitchFamily="34" charset="0"/>
                <a:cs typeface="Calibri" panose="020F0502020204030204" pitchFamily="34" charset="0"/>
                <a:sym typeface="Wingdings" pitchFamily="2" charset="2"/>
              </a:rPr>
              <a:t> </a:t>
            </a:r>
            <a:r>
              <a:rPr lang="en-US" altLang="el-GR" dirty="0">
                <a:latin typeface="Calibri" panose="020F0502020204030204" pitchFamily="34" charset="0"/>
                <a:cs typeface="Calibri" panose="020F0502020204030204" pitchFamily="34" charset="0"/>
                <a:sym typeface="Wingdings" pitchFamily="2" charset="2"/>
              </a:rPr>
              <a:t>[</a:t>
            </a:r>
            <a:r>
              <a:rPr lang="el-GR" altLang="el-GR" dirty="0">
                <a:latin typeface="Calibri" panose="020F0502020204030204" pitchFamily="34" charset="0"/>
                <a:cs typeface="Calibri" panose="020F0502020204030204" pitchFamily="34" charset="0"/>
                <a:sym typeface="Wingdings" pitchFamily="2" charset="2"/>
              </a:rPr>
              <a:t>πλευρικά</a:t>
            </a:r>
            <a:r>
              <a:rPr lang="en-US" altLang="el-GR"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a:t>
            </a:r>
            <a:r>
              <a:rPr lang="el-GR" b="1" dirty="0">
                <a:latin typeface="Calibri" panose="020F0502020204030204" pitchFamily="34" charset="0"/>
                <a:cs typeface="Calibri" panose="020F0502020204030204" pitchFamily="34" charset="0"/>
              </a:rPr>
              <a:t>l</a:t>
            </a:r>
            <a:r>
              <a:rPr lang="en-US" b="1" dirty="0">
                <a:latin typeface="Calibri" panose="020F0502020204030204" pitchFamily="34" charset="0"/>
                <a:cs typeface="Calibri" panose="020F0502020204030204" pitchFamily="34" charset="0"/>
              </a:rPr>
              <a:t>], [</a:t>
            </a:r>
            <a:r>
              <a:rPr lang="el-GR" b="1" dirty="0" err="1">
                <a:latin typeface="Calibri" panose="020F0502020204030204" pitchFamily="34" charset="0"/>
                <a:cs typeface="Calibri" panose="020F0502020204030204" pitchFamily="34" charset="0"/>
              </a:rPr>
              <a:t>ʎ</a:t>
            </a:r>
            <a:r>
              <a:rPr lang="en-US" b="1" dirty="0">
                <a:latin typeface="Calibri" panose="020F0502020204030204" pitchFamily="34" charset="0"/>
                <a:cs typeface="Calibri" panose="020F0502020204030204" pitchFamily="34" charset="0"/>
              </a:rPr>
              <a:t>])</a:t>
            </a:r>
            <a:r>
              <a:rPr lang="el-GR" b="1" dirty="0">
                <a:latin typeface="Calibri" panose="020F0502020204030204" pitchFamily="34" charset="0"/>
                <a:cs typeface="Calibri" panose="020F0502020204030204" pitchFamily="34" charset="0"/>
              </a:rPr>
              <a:t> </a:t>
            </a:r>
            <a:r>
              <a:rPr lang="el-GR" altLang="el-GR" b="1" dirty="0">
                <a:latin typeface="Calibri" panose="020F0502020204030204" pitchFamily="34" charset="0"/>
                <a:cs typeface="Calibri" panose="020F0502020204030204" pitchFamily="34" charset="0"/>
                <a:sym typeface="Wingdings" pitchFamily="2" charset="2"/>
              </a:rPr>
              <a:t> </a:t>
            </a:r>
            <a:r>
              <a:rPr lang="el-GR" altLang="el-GR" dirty="0">
                <a:latin typeface="Calibri" panose="020F0502020204030204" pitchFamily="34" charset="0"/>
                <a:cs typeface="Calibri" panose="020F0502020204030204" pitchFamily="34" charset="0"/>
                <a:sym typeface="Wingdings" pitchFamily="2" charset="2"/>
              </a:rPr>
              <a:t>και παλλόμενα</a:t>
            </a:r>
            <a:r>
              <a:rPr lang="en-US" altLang="el-GR"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([r]) </a:t>
            </a:r>
            <a:r>
              <a:rPr lang="en-US" altLang="el-GR" dirty="0">
                <a:latin typeface="Calibri" panose="020F0502020204030204" pitchFamily="34" charset="0"/>
                <a:cs typeface="Calibri" panose="020F0502020204030204" pitchFamily="34" charset="0"/>
                <a:sym typeface="Wingdings" pitchFamily="2" charset="2"/>
              </a:rPr>
              <a:t>]</a:t>
            </a:r>
            <a:r>
              <a:rPr lang="el-GR" altLang="el-GR" dirty="0">
                <a:latin typeface="Calibri" panose="020F0502020204030204" pitchFamily="34" charset="0"/>
                <a:cs typeface="Calibri" panose="020F0502020204030204" pitchFamily="34" charset="0"/>
                <a:sym typeface="Wingdings" pitchFamily="2" charset="2"/>
              </a:rPr>
              <a:t> είναι, κατά κανόνα, ηχηρά.</a:t>
            </a:r>
          </a:p>
          <a:p>
            <a:pPr marL="539750" indent="-539750">
              <a:buClr>
                <a:srgbClr val="4E004E"/>
              </a:buClr>
            </a:pPr>
            <a:r>
              <a:rPr lang="el-GR" altLang="el-GR" dirty="0">
                <a:latin typeface="Calibri" panose="020F0502020204030204" pitchFamily="34" charset="0"/>
                <a:cs typeface="Calibri" panose="020F0502020204030204" pitchFamily="34" charset="0"/>
                <a:sym typeface="Wingdings" pitchFamily="2" charset="2"/>
              </a:rPr>
              <a:t>Τα </a:t>
            </a:r>
            <a:r>
              <a:rPr lang="el-GR" altLang="el-GR" b="1" dirty="0">
                <a:latin typeface="Calibri" panose="020F0502020204030204" pitchFamily="34" charset="0"/>
                <a:cs typeface="Calibri" panose="020F0502020204030204" pitchFamily="34" charset="0"/>
                <a:sym typeface="Wingdings" pitchFamily="2" charset="2"/>
              </a:rPr>
              <a:t>κλειστά</a:t>
            </a:r>
            <a:r>
              <a:rPr lang="el-GR" altLang="el-GR" dirty="0">
                <a:latin typeface="Calibri" panose="020F0502020204030204" pitchFamily="34" charset="0"/>
                <a:cs typeface="Calibri" panose="020F0502020204030204" pitchFamily="34" charset="0"/>
                <a:sym typeface="Wingdings" pitchFamily="2" charset="2"/>
              </a:rPr>
              <a:t>, τα </a:t>
            </a:r>
            <a:r>
              <a:rPr lang="el-GR" altLang="el-GR" b="1" dirty="0">
                <a:latin typeface="Calibri" panose="020F0502020204030204" pitchFamily="34" charset="0"/>
                <a:cs typeface="Calibri" panose="020F0502020204030204" pitchFamily="34" charset="0"/>
                <a:sym typeface="Wingdings" pitchFamily="2" charset="2"/>
              </a:rPr>
              <a:t>τριβόμενα</a:t>
            </a:r>
            <a:r>
              <a:rPr lang="el-GR" altLang="el-GR" dirty="0">
                <a:latin typeface="Calibri" panose="020F0502020204030204" pitchFamily="34" charset="0"/>
                <a:cs typeface="Calibri" panose="020F0502020204030204" pitchFamily="34" charset="0"/>
                <a:sym typeface="Wingdings" pitchFamily="2" charset="2"/>
              </a:rPr>
              <a:t> και τα </a:t>
            </a:r>
            <a:r>
              <a:rPr lang="el-GR" altLang="el-GR" b="1" dirty="0">
                <a:latin typeface="Calibri" panose="020F0502020204030204" pitchFamily="34" charset="0"/>
                <a:cs typeface="Calibri" panose="020F0502020204030204" pitchFamily="34" charset="0"/>
                <a:sym typeface="Wingdings" pitchFamily="2" charset="2"/>
              </a:rPr>
              <a:t>προστριβόμενα</a:t>
            </a:r>
            <a:r>
              <a:rPr lang="el-GR" altLang="el-GR" dirty="0">
                <a:latin typeface="Calibri" panose="020F0502020204030204" pitchFamily="34" charset="0"/>
                <a:cs typeface="Calibri" panose="020F0502020204030204" pitchFamily="34" charset="0"/>
                <a:sym typeface="Wingdings" pitchFamily="2" charset="2"/>
              </a:rPr>
              <a:t> παρουσιάζουν διάκριση ως προς το στοιχείο της ηχηρότητας</a:t>
            </a:r>
          </a:p>
          <a:p>
            <a:pPr marL="539750" indent="-539750">
              <a:buClr>
                <a:srgbClr val="008000"/>
              </a:buClr>
            </a:pPr>
            <a:endParaRPr lang="el-GR" altLang="el-GR" dirty="0">
              <a:latin typeface="Calibri" panose="020F0502020204030204" pitchFamily="34" charset="0"/>
              <a:cs typeface="Calibri" panose="020F0502020204030204" pitchFamily="34" charset="0"/>
              <a:sym typeface="Wingdings" pitchFamily="2" charset="2"/>
            </a:endParaRPr>
          </a:p>
          <a:p>
            <a:pPr marL="539750" indent="-539750">
              <a:buClr>
                <a:srgbClr val="008000"/>
              </a:buClr>
            </a:pPr>
            <a:r>
              <a:rPr lang="el-GR" altLang="el-GR" b="1" dirty="0">
                <a:solidFill>
                  <a:srgbClr val="4E004E"/>
                </a:solidFill>
                <a:latin typeface="Calibri" panose="020F0502020204030204" pitchFamily="34" charset="0"/>
                <a:cs typeface="Calibri" panose="020F0502020204030204" pitchFamily="34" charset="0"/>
                <a:sym typeface="Wingdings" pitchFamily="2" charset="2"/>
              </a:rPr>
              <a:t>Ηχηρά</a:t>
            </a:r>
            <a:r>
              <a:rPr lang="el-GR" altLang="el-GR" dirty="0">
                <a:latin typeface="Calibri" panose="020F0502020204030204" pitchFamily="34" charset="0"/>
                <a:cs typeface="Calibri" panose="020F0502020204030204" pitchFamily="34" charset="0"/>
                <a:sym typeface="Wingdings" pitchFamily="2" charset="2"/>
              </a:rPr>
              <a:t> είναι: τα </a:t>
            </a:r>
            <a:r>
              <a:rPr lang="el-GR" altLang="el-GR" b="1" dirty="0">
                <a:latin typeface="Calibri" panose="020F0502020204030204" pitchFamily="34" charset="0"/>
                <a:cs typeface="Calibri" panose="020F0502020204030204" pitchFamily="34" charset="0"/>
                <a:sym typeface="Wingdings" pitchFamily="2" charset="2"/>
              </a:rPr>
              <a:t>κλειστά</a:t>
            </a:r>
            <a:r>
              <a:rPr lang="el-GR" altLang="el-GR"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b</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d</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g</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a:t>
            </a:r>
            <a:r>
              <a:rPr lang="en-US" altLang="el-GR" b="1" dirty="0" err="1">
                <a:latin typeface="Calibri" panose="020F0502020204030204" pitchFamily="34" charset="0"/>
                <a:cs typeface="Calibri" panose="020F0502020204030204" pitchFamily="34" charset="0"/>
                <a:sym typeface="Wingdings" pitchFamily="2" charset="2"/>
              </a:rPr>
              <a:t>ɟ</a:t>
            </a:r>
            <a:r>
              <a:rPr lang="en-US" altLang="el-GR" b="1" dirty="0">
                <a:latin typeface="Calibri" panose="020F0502020204030204" pitchFamily="34" charset="0"/>
                <a:cs typeface="Calibri" panose="020F0502020204030204" pitchFamily="34" charset="0"/>
                <a:sym typeface="Wingdings" pitchFamily="2" charset="2"/>
              </a:rPr>
              <a:t>]</a:t>
            </a:r>
            <a:endParaRPr lang="el-GR" altLang="el-GR" b="1" dirty="0">
              <a:latin typeface="Calibri" panose="020F0502020204030204" pitchFamily="34" charset="0"/>
              <a:cs typeface="Calibri" panose="020F0502020204030204" pitchFamily="34" charset="0"/>
              <a:sym typeface="Wingdings" pitchFamily="2" charset="2"/>
            </a:endParaRPr>
          </a:p>
          <a:p>
            <a:pPr marL="539750" indent="-539750">
              <a:buClr>
                <a:srgbClr val="008000"/>
              </a:buClr>
            </a:pPr>
            <a:r>
              <a:rPr lang="el-GR" altLang="el-GR" dirty="0">
                <a:latin typeface="Calibri" panose="020F0502020204030204" pitchFamily="34" charset="0"/>
                <a:cs typeface="Calibri" panose="020F0502020204030204" pitchFamily="34" charset="0"/>
                <a:sym typeface="Wingdings" pitchFamily="2" charset="2"/>
              </a:rPr>
              <a:t>                       τα </a:t>
            </a:r>
            <a:r>
              <a:rPr lang="el-GR" altLang="el-GR" b="1" dirty="0">
                <a:latin typeface="Calibri" panose="020F0502020204030204" pitchFamily="34" charset="0"/>
                <a:cs typeface="Calibri" panose="020F0502020204030204" pitchFamily="34" charset="0"/>
                <a:sym typeface="Wingdings" pitchFamily="2" charset="2"/>
              </a:rPr>
              <a:t>τριβόμενα</a:t>
            </a:r>
            <a:r>
              <a:rPr lang="el-GR" altLang="el-GR"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v</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ð</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z</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a:t>
            </a:r>
            <a:r>
              <a:rPr lang="en-US" altLang="el-GR" b="1" dirty="0" err="1">
                <a:latin typeface="Calibri" panose="020F0502020204030204" pitchFamily="34" charset="0"/>
                <a:cs typeface="Calibri" panose="020F0502020204030204" pitchFamily="34" charset="0"/>
                <a:sym typeface="Wingdings" pitchFamily="2" charset="2"/>
              </a:rPr>
              <a:t>ɣ</a:t>
            </a:r>
            <a:r>
              <a:rPr lang="en-US" altLang="el-GR" b="1" dirty="0">
                <a:latin typeface="Calibri" panose="020F0502020204030204" pitchFamily="34" charset="0"/>
                <a:cs typeface="Calibri" panose="020F0502020204030204" pitchFamily="34" charset="0"/>
                <a:sym typeface="Wingdings" pitchFamily="2" charset="2"/>
              </a:rPr>
              <a:t>], [j]</a:t>
            </a:r>
            <a:endParaRPr lang="el-GR" altLang="el-GR" b="1" dirty="0">
              <a:latin typeface="Calibri" panose="020F0502020204030204" pitchFamily="34" charset="0"/>
              <a:cs typeface="Calibri" panose="020F0502020204030204" pitchFamily="34" charset="0"/>
              <a:sym typeface="Wingdings" pitchFamily="2" charset="2"/>
            </a:endParaRPr>
          </a:p>
          <a:p>
            <a:pPr marL="539750" indent="-539750">
              <a:buClr>
                <a:srgbClr val="008000"/>
              </a:buClr>
            </a:pPr>
            <a:r>
              <a:rPr lang="el-GR" altLang="el-GR" dirty="0">
                <a:latin typeface="Calibri" panose="020F0502020204030204" pitchFamily="34" charset="0"/>
                <a:cs typeface="Calibri" panose="020F0502020204030204" pitchFamily="34" charset="0"/>
                <a:sym typeface="Wingdings" pitchFamily="2" charset="2"/>
              </a:rPr>
              <a:t>                    (τ</a:t>
            </a:r>
            <a:r>
              <a:rPr lang="en-US" altLang="el-GR" dirty="0">
                <a:latin typeface="Calibri" panose="020F0502020204030204" pitchFamily="34" charset="0"/>
                <a:cs typeface="Calibri" panose="020F0502020204030204" pitchFamily="34" charset="0"/>
                <a:sym typeface="Wingdings" pitchFamily="2" charset="2"/>
              </a:rPr>
              <a:t>o </a:t>
            </a:r>
            <a:r>
              <a:rPr lang="el-GR" altLang="el-GR" dirty="0">
                <a:latin typeface="Calibri" panose="020F0502020204030204" pitchFamily="34" charset="0"/>
                <a:cs typeface="Calibri" panose="020F0502020204030204" pitchFamily="34" charset="0"/>
                <a:sym typeface="Wingdings" pitchFamily="2" charset="2"/>
              </a:rPr>
              <a:t>διπλό </a:t>
            </a:r>
            <a:r>
              <a:rPr lang="el-GR" altLang="el-GR" b="1" dirty="0">
                <a:latin typeface="Calibri" panose="020F0502020204030204" pitchFamily="34" charset="0"/>
                <a:cs typeface="Calibri" panose="020F0502020204030204" pitchFamily="34" charset="0"/>
                <a:sym typeface="Wingdings" pitchFamily="2" charset="2"/>
              </a:rPr>
              <a:t>προστριβόμενο</a:t>
            </a:r>
            <a:r>
              <a:rPr lang="el-GR" altLang="el-GR" dirty="0">
                <a:latin typeface="Calibri" panose="020F0502020204030204" pitchFamily="34" charset="0"/>
                <a:cs typeface="Calibri" panose="020F0502020204030204" pitchFamily="34" charset="0"/>
                <a:sym typeface="Wingdings" pitchFamily="2" charset="2"/>
              </a:rPr>
              <a:t> </a:t>
            </a:r>
            <a:r>
              <a:rPr lang="el-GR" altLang="el-GR" b="1" dirty="0">
                <a:latin typeface="Calibri" panose="020F0502020204030204" pitchFamily="34" charset="0"/>
                <a:cs typeface="Calibri" panose="020F0502020204030204" pitchFamily="34" charset="0"/>
                <a:sym typeface="Wingdings" pitchFamily="2" charset="2"/>
              </a:rPr>
              <a:t>/dz/</a:t>
            </a:r>
            <a:r>
              <a:rPr lang="el-GR" altLang="el-GR" dirty="0">
                <a:latin typeface="Calibri" panose="020F0502020204030204" pitchFamily="34" charset="0"/>
                <a:cs typeface="Calibri" panose="020F0502020204030204" pitchFamily="34" charset="0"/>
                <a:sym typeface="Wingdings" pitchFamily="2" charset="2"/>
              </a:rPr>
              <a:t>)</a:t>
            </a:r>
            <a:endParaRPr lang="en-US" altLang="el-GR" dirty="0">
              <a:latin typeface="Calibri" panose="020F0502020204030204" pitchFamily="34" charset="0"/>
              <a:cs typeface="Calibri" panose="020F0502020204030204" pitchFamily="34" charset="0"/>
              <a:sym typeface="Wingdings" pitchFamily="2" charset="2"/>
            </a:endParaRPr>
          </a:p>
          <a:p>
            <a:pPr marL="539750" indent="-539750">
              <a:buClr>
                <a:srgbClr val="008000"/>
              </a:buClr>
            </a:pPr>
            <a:endParaRPr lang="en-US" altLang="el-GR" dirty="0">
              <a:latin typeface="Calibri" panose="020F0502020204030204" pitchFamily="34" charset="0"/>
              <a:cs typeface="Calibri" panose="020F0502020204030204" pitchFamily="34" charset="0"/>
              <a:sym typeface="Wingdings" pitchFamily="2" charset="2"/>
            </a:endParaRPr>
          </a:p>
          <a:p>
            <a:pPr marL="539750" indent="-539750">
              <a:buClr>
                <a:srgbClr val="008000"/>
              </a:buClr>
            </a:pPr>
            <a:r>
              <a:rPr lang="el-GR" altLang="el-GR" b="1" dirty="0" err="1">
                <a:solidFill>
                  <a:srgbClr val="4E004E"/>
                </a:solidFill>
                <a:latin typeface="Calibri" panose="020F0502020204030204" pitchFamily="34" charset="0"/>
                <a:cs typeface="Calibri" panose="020F0502020204030204" pitchFamily="34" charset="0"/>
                <a:sym typeface="Wingdings" pitchFamily="2" charset="2"/>
              </a:rPr>
              <a:t>Άη</a:t>
            </a:r>
            <a:r>
              <a:rPr lang="en-US" altLang="el-GR" b="1" dirty="0">
                <a:solidFill>
                  <a:srgbClr val="4E004E"/>
                </a:solidFill>
                <a:latin typeface="Calibri" panose="020F0502020204030204" pitchFamily="34" charset="0"/>
                <a:cs typeface="Calibri" panose="020F0502020204030204" pitchFamily="34" charset="0"/>
                <a:sym typeface="Wingdings" pitchFamily="2" charset="2"/>
              </a:rPr>
              <a:t>x</a:t>
            </a:r>
            <a:r>
              <a:rPr lang="el-GR" altLang="el-GR" b="1" dirty="0">
                <a:solidFill>
                  <a:srgbClr val="4E004E"/>
                </a:solidFill>
                <a:latin typeface="Calibri" panose="020F0502020204030204" pitchFamily="34" charset="0"/>
                <a:cs typeface="Calibri" panose="020F0502020204030204" pitchFamily="34" charset="0"/>
                <a:sym typeface="Wingdings" pitchFamily="2" charset="2"/>
              </a:rPr>
              <a:t>α</a:t>
            </a:r>
            <a:r>
              <a:rPr lang="el-GR" altLang="el-GR" dirty="0">
                <a:latin typeface="Calibri" panose="020F0502020204030204" pitchFamily="34" charset="0"/>
                <a:cs typeface="Calibri" panose="020F0502020204030204" pitchFamily="34" charset="0"/>
                <a:sym typeface="Wingdings" pitchFamily="2" charset="2"/>
              </a:rPr>
              <a:t> είναι: τα </a:t>
            </a:r>
            <a:r>
              <a:rPr lang="el-GR" altLang="el-GR" b="1" dirty="0">
                <a:latin typeface="Calibri" panose="020F0502020204030204" pitchFamily="34" charset="0"/>
                <a:cs typeface="Calibri" panose="020F0502020204030204" pitchFamily="34" charset="0"/>
                <a:sym typeface="Wingdings" pitchFamily="2" charset="2"/>
              </a:rPr>
              <a:t>κλειστά</a:t>
            </a:r>
            <a:r>
              <a:rPr lang="el-GR" altLang="el-GR"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[p]</a:t>
            </a:r>
            <a:r>
              <a:rPr lang="el-GR" altLang="el-GR" b="1"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[t]</a:t>
            </a:r>
            <a:r>
              <a:rPr lang="el-GR" altLang="el-GR" b="1"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[c]</a:t>
            </a:r>
            <a:r>
              <a:rPr lang="el-GR" altLang="el-GR" b="1"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[k]</a:t>
            </a:r>
            <a:endParaRPr lang="el-GR" altLang="el-GR" b="1" dirty="0">
              <a:latin typeface="Calibri" panose="020F0502020204030204" pitchFamily="34" charset="0"/>
              <a:cs typeface="Calibri" panose="020F0502020204030204" pitchFamily="34" charset="0"/>
              <a:sym typeface="Wingdings" pitchFamily="2" charset="2"/>
            </a:endParaRPr>
          </a:p>
          <a:p>
            <a:pPr marL="539750" indent="-539750">
              <a:buClr>
                <a:srgbClr val="008000"/>
              </a:buClr>
            </a:pPr>
            <a:r>
              <a:rPr lang="el-GR" altLang="el-GR" dirty="0">
                <a:latin typeface="Calibri" panose="020F0502020204030204" pitchFamily="34" charset="0"/>
                <a:cs typeface="Calibri" panose="020F0502020204030204" pitchFamily="34" charset="0"/>
                <a:sym typeface="Wingdings" pitchFamily="2" charset="2"/>
              </a:rPr>
              <a:t>                       τα </a:t>
            </a:r>
            <a:r>
              <a:rPr lang="el-GR" altLang="el-GR" b="1" dirty="0">
                <a:latin typeface="Calibri" panose="020F0502020204030204" pitchFamily="34" charset="0"/>
                <a:cs typeface="Calibri" panose="020F0502020204030204" pitchFamily="34" charset="0"/>
                <a:sym typeface="Wingdings" pitchFamily="2" charset="2"/>
              </a:rPr>
              <a:t>τριβόμενα</a:t>
            </a:r>
            <a:r>
              <a:rPr lang="el-GR" altLang="el-GR"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[f]</a:t>
            </a:r>
            <a:r>
              <a:rPr lang="el-GR" altLang="el-GR" b="1"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θ</a:t>
            </a:r>
            <a:r>
              <a:rPr lang="en-US" altLang="el-GR" b="1" dirty="0">
                <a:latin typeface="Calibri" panose="020F0502020204030204" pitchFamily="34" charset="0"/>
                <a:cs typeface="Calibri" panose="020F0502020204030204" pitchFamily="34" charset="0"/>
                <a:sym typeface="Wingdings" pitchFamily="2" charset="2"/>
              </a:rPr>
              <a:t>]</a:t>
            </a:r>
            <a:r>
              <a:rPr lang="el-GR" altLang="el-GR" b="1"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[s]</a:t>
            </a:r>
            <a:r>
              <a:rPr lang="el-GR" altLang="el-GR" b="1"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a:t>
            </a:r>
            <a:r>
              <a:rPr lang="el-GR" b="1" dirty="0"/>
              <a:t>ç</a:t>
            </a:r>
            <a:r>
              <a:rPr lang="en-US" altLang="el-GR" b="1" dirty="0">
                <a:latin typeface="Calibri" panose="020F0502020204030204" pitchFamily="34" charset="0"/>
                <a:cs typeface="Calibri" panose="020F0502020204030204" pitchFamily="34" charset="0"/>
                <a:sym typeface="Wingdings" pitchFamily="2" charset="2"/>
              </a:rPr>
              <a:t>], [x]</a:t>
            </a:r>
            <a:endParaRPr lang="el-GR" altLang="el-GR" b="1" dirty="0">
              <a:latin typeface="Calibri" panose="020F0502020204030204" pitchFamily="34" charset="0"/>
              <a:cs typeface="Calibri" panose="020F0502020204030204" pitchFamily="34" charset="0"/>
              <a:sym typeface="Wingdings" pitchFamily="2" charset="2"/>
            </a:endParaRPr>
          </a:p>
          <a:p>
            <a:pPr marL="539750" indent="-539750">
              <a:buClr>
                <a:srgbClr val="008000"/>
              </a:buClr>
            </a:pPr>
            <a:r>
              <a:rPr lang="el-GR" altLang="el-GR" dirty="0">
                <a:latin typeface="Calibri" panose="020F0502020204030204" pitchFamily="34" charset="0"/>
                <a:cs typeface="Calibri" panose="020F0502020204030204" pitchFamily="34" charset="0"/>
                <a:sym typeface="Wingdings" pitchFamily="2" charset="2"/>
              </a:rPr>
              <a:t>                    (τ</a:t>
            </a:r>
            <a:r>
              <a:rPr lang="en-US" altLang="el-GR" dirty="0">
                <a:latin typeface="Calibri" panose="020F0502020204030204" pitchFamily="34" charset="0"/>
                <a:cs typeface="Calibri" panose="020F0502020204030204" pitchFamily="34" charset="0"/>
                <a:sym typeface="Wingdings" pitchFamily="2" charset="2"/>
              </a:rPr>
              <a:t>o </a:t>
            </a:r>
            <a:r>
              <a:rPr lang="el-GR" altLang="el-GR" dirty="0">
                <a:latin typeface="Calibri" panose="020F0502020204030204" pitchFamily="34" charset="0"/>
                <a:cs typeface="Calibri" panose="020F0502020204030204" pitchFamily="34" charset="0"/>
                <a:sym typeface="Wingdings" pitchFamily="2" charset="2"/>
              </a:rPr>
              <a:t>διπλό </a:t>
            </a:r>
            <a:r>
              <a:rPr lang="el-GR" altLang="el-GR" b="1" dirty="0">
                <a:latin typeface="Calibri" panose="020F0502020204030204" pitchFamily="34" charset="0"/>
                <a:cs typeface="Calibri" panose="020F0502020204030204" pitchFamily="34" charset="0"/>
                <a:sym typeface="Wingdings" pitchFamily="2" charset="2"/>
              </a:rPr>
              <a:t>προστριβόμενο</a:t>
            </a:r>
            <a:r>
              <a:rPr lang="el-GR" altLang="el-GR" dirty="0">
                <a:latin typeface="Calibri" panose="020F0502020204030204" pitchFamily="34" charset="0"/>
                <a:cs typeface="Calibri" panose="020F0502020204030204" pitchFamily="34" charset="0"/>
                <a:sym typeface="Wingdings" pitchFamily="2" charset="2"/>
              </a:rPr>
              <a:t> </a:t>
            </a:r>
            <a:r>
              <a:rPr lang="en-US" altLang="el-GR" b="1" dirty="0">
                <a:latin typeface="Calibri" panose="020F0502020204030204" pitchFamily="34" charset="0"/>
                <a:cs typeface="Calibri" panose="020F0502020204030204" pitchFamily="34" charset="0"/>
                <a:sym typeface="Wingdings" pitchFamily="2" charset="2"/>
              </a:rPr>
              <a:t>[ts]</a:t>
            </a:r>
            <a:r>
              <a:rPr lang="el-GR" altLang="el-GR" dirty="0">
                <a:latin typeface="Calibri" panose="020F0502020204030204" pitchFamily="34" charset="0"/>
                <a:cs typeface="Calibri" panose="020F0502020204030204" pitchFamily="34" charset="0"/>
                <a:sym typeface="Wingdings" pitchFamily="2" charset="2"/>
              </a:rPr>
              <a:t>)</a:t>
            </a:r>
          </a:p>
          <a:p>
            <a:pPr marL="539750" indent="-539750">
              <a:buClr>
                <a:srgbClr val="008000"/>
              </a:buClr>
            </a:pPr>
            <a:endParaRPr lang="el-GR" altLang="el-GR" dirty="0">
              <a:latin typeface="Calibri" panose="020F0502020204030204" pitchFamily="34" charset="0"/>
              <a:cs typeface="Calibri" panose="020F0502020204030204" pitchFamily="34" charset="0"/>
              <a:sym typeface="Wingdings" pitchFamily="2" charset="2"/>
            </a:endParaRPr>
          </a:p>
          <a:p>
            <a:endParaRPr lang="el-GR" dirty="0"/>
          </a:p>
        </p:txBody>
      </p:sp>
      <p:sp>
        <p:nvSpPr>
          <p:cNvPr id="9" name="TextBox 8">
            <a:extLst>
              <a:ext uri="{FF2B5EF4-FFF2-40B4-BE49-F238E27FC236}">
                <a16:creationId xmlns:a16="http://schemas.microsoft.com/office/drawing/2014/main" id="{2AA68D59-00F7-C647-AAB6-86C4A40B0F24}"/>
              </a:ext>
            </a:extLst>
          </p:cNvPr>
          <p:cNvSpPr txBox="1"/>
          <p:nvPr/>
        </p:nvSpPr>
        <p:spPr>
          <a:xfrm>
            <a:off x="385377" y="4776262"/>
            <a:ext cx="4520183" cy="369332"/>
          </a:xfrm>
          <a:prstGeom prst="rect">
            <a:avLst/>
          </a:prstGeom>
          <a:noFill/>
        </p:spPr>
        <p:txBody>
          <a:bodyPr wrap="square" rtlCol="0">
            <a:spAutoFit/>
          </a:bodyPr>
          <a:lstStyle/>
          <a:p>
            <a:r>
              <a:rPr lang="el-GR" b="1" dirty="0"/>
              <a:t>Στοματικοί </a:t>
            </a:r>
            <a:r>
              <a:rPr lang="el-GR" b="1" dirty="0">
                <a:sym typeface="Wingdings" pitchFamily="2" charset="2"/>
              </a:rPr>
              <a:t> όλοι εκτός από τα ρινικά</a:t>
            </a:r>
            <a:endParaRPr lang="el-GR" b="1" dirty="0"/>
          </a:p>
        </p:txBody>
      </p:sp>
      <p:sp>
        <p:nvSpPr>
          <p:cNvPr id="10" name="TextBox 9">
            <a:extLst>
              <a:ext uri="{FF2B5EF4-FFF2-40B4-BE49-F238E27FC236}">
                <a16:creationId xmlns:a16="http://schemas.microsoft.com/office/drawing/2014/main" id="{8D711212-5D69-8842-B11D-92F826C0B2AB}"/>
              </a:ext>
            </a:extLst>
          </p:cNvPr>
          <p:cNvSpPr txBox="1"/>
          <p:nvPr/>
        </p:nvSpPr>
        <p:spPr>
          <a:xfrm>
            <a:off x="385376" y="5467752"/>
            <a:ext cx="4520183" cy="646331"/>
          </a:xfrm>
          <a:prstGeom prst="rect">
            <a:avLst/>
          </a:prstGeom>
          <a:noFill/>
        </p:spPr>
        <p:txBody>
          <a:bodyPr wrap="square" rtlCol="0">
            <a:spAutoFit/>
          </a:bodyPr>
          <a:lstStyle/>
          <a:p>
            <a:r>
              <a:rPr lang="el-GR" b="1" dirty="0"/>
              <a:t>Κεντρικοί </a:t>
            </a:r>
            <a:r>
              <a:rPr lang="el-GR" b="1" dirty="0">
                <a:sym typeface="Wingdings" pitchFamily="2" charset="2"/>
              </a:rPr>
              <a:t> όλοι εκτός από πλευρικά &amp; 	         παλλόμενα</a:t>
            </a:r>
          </a:p>
        </p:txBody>
      </p:sp>
    </p:spTree>
    <p:extLst>
      <p:ext uri="{BB962C8B-B14F-4D97-AF65-F5344CB8AC3E}">
        <p14:creationId xmlns:p14="http://schemas.microsoft.com/office/powerpoint/2010/main" val="1016669607"/>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877956" y="464754"/>
            <a:ext cx="10436087" cy="966481"/>
          </a:xfrm>
        </p:spPr>
        <p:txBody>
          <a:bodyPr>
            <a:normAutofit fontScale="90000"/>
          </a:bodyPr>
          <a:lstStyle/>
          <a:p>
            <a:r>
              <a:rPr lang="el-GR" sz="4400" dirty="0">
                <a:latin typeface="Times New Roman" panose="02020603050405020304" pitchFamily="18" charset="0"/>
                <a:cs typeface="Times New Roman" panose="02020603050405020304" pitchFamily="18" charset="0"/>
              </a:rPr>
              <a:t>ΦΘΟΓΓΟΙ ΩΣ ΠΡΟΣ ΤΟΝ ΤΟΠΟ ΑΡΘΡΩΣΗΣ</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506896" y="1162878"/>
            <a:ext cx="11082130" cy="5536096"/>
          </a:xfrm>
        </p:spPr>
        <p:txBody>
          <a:bodyPr>
            <a:normAutofit lnSpcReduction="10000"/>
          </a:bodyPr>
          <a:lstStyle/>
          <a:p>
            <a:pPr marL="0" indent="0" algn="jus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Ο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τόπος άρθρωσης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προσδιορίζεται από τον συνδυασμό των κινητών και ακίνητων αρθρωτών μέσα στο στόμα.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Αρθρωτές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ονομάζονται όλα εκείνα τα μέρη του στόματος που επηρεάζουν το πέρασμα του αέρα και τελικά τον φθόγγο που παράγεται, όπως τα χείλη, η γλώσσα, τα δόντια, τα φατνία, ο ουρανίσκος και η υπερώα και η γλωττίδα.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Ακίνητοι αρθρωτές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είναι περιοχές της πάνω </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σιαγώνας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που παίρνουν μέρος στην παραγωγή των φθόγγων, όπως τα πάνω χείλη, τα πάνω δόντια, τα φατνία (δηλ. η περιοχή πίσω από τα δόντια), ο ουρανίσκος, η υπερώα και η γλωττίδα).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Κινητοί αρθρωτές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είναι τα χείλη της κάτω </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σιαγώνας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τα δόντια της κάτω </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σιαγώνας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και διάφορες περιοχές της γλώσσας, όπως η άκρη της, η κόψη της, η κορυφή της και το πίσω μέρος της. </a:t>
            </a:r>
          </a:p>
        </p:txBody>
      </p:sp>
    </p:spTree>
    <p:extLst>
      <p:ext uri="{BB962C8B-B14F-4D97-AF65-F5344CB8AC3E}">
        <p14:creationId xmlns:p14="http://schemas.microsoft.com/office/powerpoint/2010/main" val="254018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8BEA75-F684-46F1-941B-E9F283B0A24C}" type="slidenum">
              <a:rPr lang="el-GR" altLang="el-GR" smtClean="0"/>
              <a:pPr eaLnBrk="1" hangingPunct="1"/>
              <a:t>38</a:t>
            </a:fld>
            <a:endParaRPr lang="el-GR" altLang="el-GR"/>
          </a:p>
        </p:txBody>
      </p:sp>
      <p:sp>
        <p:nvSpPr>
          <p:cNvPr id="5" name="2 - Υπότιτλος"/>
          <p:cNvSpPr txBox="1">
            <a:spLocks/>
          </p:cNvSpPr>
          <p:nvPr/>
        </p:nvSpPr>
        <p:spPr bwMode="auto">
          <a:xfrm>
            <a:off x="849969" y="1473693"/>
            <a:ext cx="3919099"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Aft>
                <a:spcPts val="600"/>
              </a:spcAft>
              <a:buClr>
                <a:srgbClr val="BFBFBF"/>
              </a:buClr>
            </a:pPr>
            <a:r>
              <a:rPr lang="el-GR" altLang="el-GR" sz="1900" dirty="0">
                <a:latin typeface="Corbel" pitchFamily="34" charset="0"/>
                <a:sym typeface="Wingdings" pitchFamily="2" charset="2"/>
              </a:rPr>
              <a:t>Οι </a:t>
            </a:r>
            <a:r>
              <a:rPr lang="el-GR" altLang="el-GR" sz="1900" b="1" u="sng" dirty="0">
                <a:solidFill>
                  <a:srgbClr val="006400"/>
                </a:solidFill>
                <a:latin typeface="Corbel" pitchFamily="34" charset="0"/>
                <a:sym typeface="Wingdings" pitchFamily="2" charset="2"/>
              </a:rPr>
              <a:t>αρθρωτές</a:t>
            </a:r>
            <a:r>
              <a:rPr lang="en-US" altLang="el-GR" sz="1900" dirty="0">
                <a:latin typeface="Corbel" pitchFamily="34" charset="0"/>
                <a:sym typeface="Wingdings" pitchFamily="2" charset="2"/>
              </a:rPr>
              <a:t> </a:t>
            </a:r>
            <a:r>
              <a:rPr lang="el-GR" altLang="el-GR" sz="1900" dirty="0">
                <a:latin typeface="Corbel" pitchFamily="34" charset="0"/>
                <a:sym typeface="Wingdings" pitchFamily="2" charset="2"/>
              </a:rPr>
              <a:t>στη στοματική κοιλότητα:</a:t>
            </a:r>
          </a:p>
          <a:p>
            <a:pPr>
              <a:lnSpc>
                <a:spcPct val="90000"/>
              </a:lnSpc>
              <a:spcBef>
                <a:spcPts val="300"/>
              </a:spcBef>
              <a:buClr>
                <a:srgbClr val="006400"/>
              </a:buClr>
              <a:buFont typeface="Wingdings" pitchFamily="2" charset="2"/>
              <a:buChar char="ü"/>
            </a:pPr>
            <a:r>
              <a:rPr lang="el-GR" altLang="el-GR" sz="1900" dirty="0">
                <a:latin typeface="Corbel" pitchFamily="34" charset="0"/>
                <a:sym typeface="Wingdings" pitchFamily="2" charset="2"/>
              </a:rPr>
              <a:t>η </a:t>
            </a:r>
            <a:r>
              <a:rPr lang="el-GR" altLang="el-GR" sz="1900" b="1" dirty="0">
                <a:latin typeface="Corbel" pitchFamily="34" charset="0"/>
                <a:sym typeface="Wingdings" pitchFamily="2" charset="2"/>
              </a:rPr>
              <a:t>σταφυλή</a:t>
            </a:r>
            <a:endParaRPr lang="en-US" altLang="el-GR" sz="1900" b="1" dirty="0">
              <a:latin typeface="Corbel" pitchFamily="34" charset="0"/>
              <a:sym typeface="Wingdings" pitchFamily="2" charset="2"/>
            </a:endParaRPr>
          </a:p>
          <a:p>
            <a:pPr>
              <a:lnSpc>
                <a:spcPct val="90000"/>
              </a:lnSpc>
              <a:spcBef>
                <a:spcPts val="300"/>
              </a:spcBef>
              <a:buClr>
                <a:srgbClr val="006400"/>
              </a:buClr>
              <a:buFont typeface="Wingdings" pitchFamily="2" charset="2"/>
              <a:buChar char="ü"/>
            </a:pPr>
            <a:endParaRPr lang="el-GR" altLang="el-GR" sz="500" b="1" dirty="0">
              <a:latin typeface="Corbel" pitchFamily="34" charset="0"/>
              <a:sym typeface="Wingdings" pitchFamily="2" charset="2"/>
            </a:endParaRPr>
          </a:p>
          <a:p>
            <a:pPr>
              <a:lnSpc>
                <a:spcPct val="90000"/>
              </a:lnSpc>
              <a:spcBef>
                <a:spcPts val="300"/>
              </a:spcBef>
              <a:buClr>
                <a:srgbClr val="006400"/>
              </a:buClr>
              <a:buFont typeface="Wingdings" pitchFamily="2" charset="2"/>
              <a:buChar char="ü"/>
            </a:pPr>
            <a:r>
              <a:rPr lang="el-GR" altLang="el-GR" sz="1900" dirty="0">
                <a:latin typeface="Corbel" pitchFamily="34" charset="0"/>
                <a:sym typeface="Wingdings" pitchFamily="2" charset="2"/>
              </a:rPr>
              <a:t>ο </a:t>
            </a:r>
            <a:r>
              <a:rPr lang="el-GR" altLang="el-GR" sz="1900" b="1" dirty="0">
                <a:latin typeface="Corbel" pitchFamily="34" charset="0"/>
                <a:sym typeface="Wingdings" pitchFamily="2" charset="2"/>
              </a:rPr>
              <a:t>ουρανίσκος</a:t>
            </a:r>
          </a:p>
          <a:p>
            <a:pPr>
              <a:lnSpc>
                <a:spcPct val="90000"/>
              </a:lnSpc>
              <a:spcBef>
                <a:spcPts val="300"/>
              </a:spcBef>
              <a:buClr>
                <a:srgbClr val="006400"/>
              </a:buClr>
              <a:buFont typeface="Wingdings" pitchFamily="2" charset="2"/>
              <a:buChar char="ü"/>
            </a:pPr>
            <a:r>
              <a:rPr lang="el-GR" altLang="el-GR" sz="1900" i="1" dirty="0">
                <a:latin typeface="Corbel" pitchFamily="34" charset="0"/>
                <a:sym typeface="Wingdings" pitchFamily="2" charset="2"/>
              </a:rPr>
              <a:t>η</a:t>
            </a:r>
            <a:r>
              <a:rPr lang="el-GR" altLang="el-GR" sz="1900" b="1" i="1" dirty="0">
                <a:latin typeface="Corbel" pitchFamily="34" charset="0"/>
                <a:sym typeface="Wingdings" pitchFamily="2" charset="2"/>
              </a:rPr>
              <a:t> υπερώα</a:t>
            </a:r>
            <a:endParaRPr lang="en-US" altLang="el-GR" sz="1900" b="1" i="1" dirty="0">
              <a:latin typeface="Corbel" pitchFamily="34" charset="0"/>
              <a:sym typeface="Wingdings" pitchFamily="2" charset="2"/>
            </a:endParaRPr>
          </a:p>
          <a:p>
            <a:pPr>
              <a:lnSpc>
                <a:spcPct val="90000"/>
              </a:lnSpc>
              <a:buClr>
                <a:srgbClr val="006400"/>
              </a:buClr>
              <a:buFontTx/>
              <a:buChar char="-"/>
            </a:pPr>
            <a:endParaRPr lang="el-GR" altLang="el-GR" sz="500" b="1" i="1" dirty="0">
              <a:latin typeface="Corbel" pitchFamily="34" charset="0"/>
              <a:sym typeface="Wingdings" pitchFamily="2" charset="2"/>
            </a:endParaRPr>
          </a:p>
          <a:p>
            <a:pPr>
              <a:lnSpc>
                <a:spcPct val="90000"/>
              </a:lnSpc>
              <a:spcBef>
                <a:spcPts val="300"/>
              </a:spcBef>
              <a:buClr>
                <a:srgbClr val="006400"/>
              </a:buClr>
              <a:buFont typeface="Wingdings" pitchFamily="2" charset="2"/>
              <a:buChar char="ü"/>
            </a:pPr>
            <a:r>
              <a:rPr lang="el-GR" altLang="el-GR" sz="1900" dirty="0">
                <a:latin typeface="Corbel" pitchFamily="34" charset="0"/>
                <a:sym typeface="Wingdings" pitchFamily="2" charset="2"/>
              </a:rPr>
              <a:t>η </a:t>
            </a:r>
            <a:r>
              <a:rPr lang="el-GR" altLang="el-GR" sz="1900" b="1" dirty="0">
                <a:latin typeface="Corbel" pitchFamily="34" charset="0"/>
                <a:sym typeface="Wingdings" pitchFamily="2" charset="2"/>
              </a:rPr>
              <a:t>γλώσσα</a:t>
            </a:r>
            <a:endParaRPr lang="en-US" altLang="el-GR" sz="1900" b="1" dirty="0">
              <a:latin typeface="Corbel" pitchFamily="34" charset="0"/>
              <a:sym typeface="Wingdings" pitchFamily="2" charset="2"/>
            </a:endParaRPr>
          </a:p>
          <a:p>
            <a:pPr eaLnBrk="1" hangingPunct="1">
              <a:lnSpc>
                <a:spcPct val="90000"/>
              </a:lnSpc>
              <a:spcBef>
                <a:spcPts val="300"/>
              </a:spcBef>
              <a:buClr>
                <a:srgbClr val="006400"/>
              </a:buClr>
              <a:buFontTx/>
              <a:buChar char="-"/>
            </a:pPr>
            <a:r>
              <a:rPr lang="el-GR" altLang="el-GR" sz="1900" b="1" i="1" dirty="0">
                <a:latin typeface="Corbel" pitchFamily="34" charset="0"/>
              </a:rPr>
              <a:t>άκρη της γλώσσας</a:t>
            </a:r>
            <a:endParaRPr lang="en-US" altLang="el-GR" sz="1900" b="1" i="1" dirty="0">
              <a:latin typeface="Corbel" pitchFamily="34" charset="0"/>
            </a:endParaRPr>
          </a:p>
          <a:p>
            <a:pPr eaLnBrk="1" hangingPunct="1">
              <a:lnSpc>
                <a:spcPct val="90000"/>
              </a:lnSpc>
              <a:buClr>
                <a:srgbClr val="006400"/>
              </a:buClr>
              <a:buFontTx/>
              <a:buChar char="-"/>
            </a:pPr>
            <a:r>
              <a:rPr lang="el-GR" altLang="el-GR" sz="1900" b="1" i="1" dirty="0">
                <a:latin typeface="Corbel" pitchFamily="34" charset="0"/>
              </a:rPr>
              <a:t>κόψη της γλώσσας</a:t>
            </a:r>
            <a:endParaRPr lang="en-US" altLang="el-GR" sz="1900" b="1" i="1" dirty="0">
              <a:latin typeface="Corbel" pitchFamily="34" charset="0"/>
            </a:endParaRPr>
          </a:p>
          <a:p>
            <a:pPr eaLnBrk="1" hangingPunct="1">
              <a:lnSpc>
                <a:spcPct val="90000"/>
              </a:lnSpc>
              <a:buClr>
                <a:srgbClr val="006400"/>
              </a:buClr>
              <a:buFontTx/>
              <a:buChar char="-"/>
            </a:pPr>
            <a:r>
              <a:rPr lang="el-GR" altLang="el-GR" sz="1900" b="1" i="1" dirty="0">
                <a:latin typeface="Corbel" pitchFamily="34" charset="0"/>
              </a:rPr>
              <a:t>κέντρο της γλώσσας</a:t>
            </a:r>
            <a:endParaRPr lang="en-US" altLang="el-GR" sz="1900" b="1" i="1" dirty="0">
              <a:latin typeface="Corbel" pitchFamily="34" charset="0"/>
            </a:endParaRPr>
          </a:p>
          <a:p>
            <a:pPr eaLnBrk="1" hangingPunct="1">
              <a:lnSpc>
                <a:spcPct val="90000"/>
              </a:lnSpc>
              <a:buClr>
                <a:srgbClr val="006400"/>
              </a:buClr>
              <a:buFontTx/>
              <a:buChar char="-"/>
            </a:pPr>
            <a:r>
              <a:rPr lang="el-GR" altLang="el-GR" sz="1900" b="1" i="1" dirty="0">
                <a:latin typeface="Corbel" pitchFamily="34" charset="0"/>
              </a:rPr>
              <a:t>πίσω μέρος της γλώσσας</a:t>
            </a:r>
            <a:endParaRPr lang="en-US" altLang="el-GR" sz="1900" b="1" i="1" dirty="0">
              <a:latin typeface="Corbel" pitchFamily="34" charset="0"/>
            </a:endParaRPr>
          </a:p>
          <a:p>
            <a:pPr eaLnBrk="1" hangingPunct="1">
              <a:lnSpc>
                <a:spcPct val="90000"/>
              </a:lnSpc>
              <a:buClr>
                <a:srgbClr val="006400"/>
              </a:buClr>
              <a:buFontTx/>
              <a:buChar char="-"/>
            </a:pPr>
            <a:endParaRPr lang="el-GR" altLang="el-GR" sz="500" b="1" i="1" dirty="0">
              <a:latin typeface="Corbel" pitchFamily="34" charset="0"/>
              <a:sym typeface="Wingdings" pitchFamily="2" charset="2"/>
            </a:endParaRPr>
          </a:p>
          <a:p>
            <a:pPr>
              <a:lnSpc>
                <a:spcPct val="90000"/>
              </a:lnSpc>
              <a:spcBef>
                <a:spcPts val="300"/>
              </a:spcBef>
              <a:spcAft>
                <a:spcPts val="600"/>
              </a:spcAft>
              <a:buClr>
                <a:srgbClr val="006400"/>
              </a:buClr>
              <a:buFont typeface="Wingdings" pitchFamily="2" charset="2"/>
              <a:buChar char="ü"/>
            </a:pPr>
            <a:r>
              <a:rPr lang="el-GR" altLang="el-GR" sz="1900" dirty="0">
                <a:latin typeface="Corbel" pitchFamily="34" charset="0"/>
                <a:sym typeface="Wingdings" pitchFamily="2" charset="2"/>
              </a:rPr>
              <a:t>τα </a:t>
            </a:r>
            <a:r>
              <a:rPr lang="el-GR" altLang="el-GR" sz="1900" b="1" dirty="0">
                <a:latin typeface="Corbel" pitchFamily="34" charset="0"/>
                <a:sym typeface="Wingdings" pitchFamily="2" charset="2"/>
              </a:rPr>
              <a:t>φατνία</a:t>
            </a:r>
            <a:endParaRPr lang="el-GR" altLang="el-GR" sz="1900" dirty="0">
              <a:latin typeface="Corbel" pitchFamily="34" charset="0"/>
              <a:sym typeface="Wingdings" pitchFamily="2" charset="2"/>
            </a:endParaRPr>
          </a:p>
          <a:p>
            <a:pPr>
              <a:lnSpc>
                <a:spcPct val="90000"/>
              </a:lnSpc>
              <a:spcBef>
                <a:spcPts val="300"/>
              </a:spcBef>
              <a:spcAft>
                <a:spcPts val="600"/>
              </a:spcAft>
              <a:buClr>
                <a:srgbClr val="006400"/>
              </a:buClr>
              <a:buFont typeface="Wingdings" pitchFamily="2" charset="2"/>
              <a:buChar char="ü"/>
            </a:pPr>
            <a:r>
              <a:rPr lang="el-GR" altLang="el-GR" sz="1900" dirty="0">
                <a:latin typeface="Corbel" pitchFamily="34" charset="0"/>
                <a:sym typeface="Wingdings" pitchFamily="2" charset="2"/>
              </a:rPr>
              <a:t>τα </a:t>
            </a:r>
            <a:r>
              <a:rPr lang="el-GR" altLang="el-GR" sz="1900" b="1" dirty="0">
                <a:latin typeface="Corbel" pitchFamily="34" charset="0"/>
                <a:sym typeface="Wingdings" pitchFamily="2" charset="2"/>
              </a:rPr>
              <a:t>δόντια</a:t>
            </a:r>
          </a:p>
          <a:p>
            <a:pPr>
              <a:lnSpc>
                <a:spcPct val="90000"/>
              </a:lnSpc>
              <a:spcBef>
                <a:spcPts val="300"/>
              </a:spcBef>
              <a:spcAft>
                <a:spcPts val="600"/>
              </a:spcAft>
              <a:buClr>
                <a:srgbClr val="006400"/>
              </a:buClr>
              <a:buFont typeface="Wingdings" pitchFamily="2" charset="2"/>
              <a:buChar char="ü"/>
            </a:pPr>
            <a:r>
              <a:rPr lang="el-GR" altLang="el-GR" sz="1900" dirty="0">
                <a:latin typeface="Corbel" pitchFamily="34" charset="0"/>
                <a:sym typeface="Wingdings" pitchFamily="2" charset="2"/>
              </a:rPr>
              <a:t>τα </a:t>
            </a:r>
            <a:r>
              <a:rPr lang="el-GR" altLang="el-GR" sz="1900" b="1" dirty="0">
                <a:latin typeface="Corbel" pitchFamily="34" charset="0"/>
                <a:sym typeface="Wingdings" pitchFamily="2" charset="2"/>
              </a:rPr>
              <a:t>χείλη</a:t>
            </a:r>
            <a:endParaRPr lang="el-GR" altLang="el-GR" sz="1900" dirty="0">
              <a:latin typeface="Corbel" pitchFamily="34" charset="0"/>
              <a:sym typeface="Wingdings" pitchFamily="2" charset="2"/>
            </a:endParaRPr>
          </a:p>
        </p:txBody>
      </p:sp>
      <p:sp>
        <p:nvSpPr>
          <p:cNvPr id="6" name="1 - Τίτλος"/>
          <p:cNvSpPr txBox="1">
            <a:spLocks/>
          </p:cNvSpPr>
          <p:nvPr/>
        </p:nvSpPr>
        <p:spPr>
          <a:xfrm>
            <a:off x="2135188" y="403225"/>
            <a:ext cx="7416800" cy="793750"/>
          </a:xfrm>
          <a:prstGeom prst="rect">
            <a:avLst/>
          </a:prstGeom>
        </p:spPr>
        <p:txBody>
          <a:bodyPr/>
          <a:lstStyle/>
          <a:p>
            <a:pPr algn="ctr">
              <a:defRPr/>
            </a:pPr>
            <a:r>
              <a:rPr lang="el-GR" altLang="el-GR" sz="3200" b="1">
                <a:solidFill>
                  <a:srgbClr val="000000"/>
                </a:solidFill>
                <a:effectLst>
                  <a:outerShdw blurRad="38100" dist="38100" dir="2700000" algn="tl">
                    <a:srgbClr val="C0C0C0"/>
                  </a:outerShdw>
                </a:effectLst>
                <a:latin typeface="Corbel" pitchFamily="34" charset="0"/>
              </a:rPr>
              <a:t>Αρθρωτές</a:t>
            </a:r>
          </a:p>
        </p:txBody>
      </p:sp>
      <p:pic>
        <p:nvPicPr>
          <p:cNvPr id="7" name="Εικόνα 6" descr="Εικόνα που περιέχει διάγραμμα, γραμμή, κείμενο, γράφημα&#10;&#10;Περιγραφή που δημιουργήθηκε αυτόματα">
            <a:extLst>
              <a:ext uri="{FF2B5EF4-FFF2-40B4-BE49-F238E27FC236}">
                <a16:creationId xmlns:a16="http://schemas.microsoft.com/office/drawing/2014/main" id="{9ABB160D-9998-F34F-BFA2-E49EF4C80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069" y="1773237"/>
            <a:ext cx="7260021" cy="5015633"/>
          </a:xfrm>
          <a:prstGeom prst="rect">
            <a:avLst/>
          </a:prstGeom>
        </p:spPr>
      </p:pic>
    </p:spTree>
    <p:extLst>
      <p:ext uri="{BB962C8B-B14F-4D97-AF65-F5344CB8AC3E}">
        <p14:creationId xmlns:p14="http://schemas.microsoft.com/office/powerpoint/2010/main" val="2503758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3501" y="262956"/>
            <a:ext cx="10058400" cy="756586"/>
          </a:xfrm>
        </p:spPr>
        <p:txBody>
          <a:bodyPr>
            <a:normAutofit/>
          </a:bodyPr>
          <a:lstStyle/>
          <a:p>
            <a:pPr algn="ctr"/>
            <a:r>
              <a:rPr lang="el-GR" sz="3600" dirty="0">
                <a:latin typeface="+mn-lt"/>
              </a:rPr>
              <a:t>Τόπος άρθρωσης</a:t>
            </a:r>
          </a:p>
        </p:txBody>
      </p:sp>
      <p:sp>
        <p:nvSpPr>
          <p:cNvPr id="3" name="Θέση περιεχομένου 2"/>
          <p:cNvSpPr>
            <a:spLocks noGrp="1"/>
          </p:cNvSpPr>
          <p:nvPr>
            <p:ph idx="1"/>
          </p:nvPr>
        </p:nvSpPr>
        <p:spPr>
          <a:xfrm>
            <a:off x="1007483" y="488570"/>
            <a:ext cx="10058400" cy="4825963"/>
          </a:xfrm>
        </p:spPr>
        <p:txBody>
          <a:bodyPr>
            <a:normAutofit/>
          </a:bodyPr>
          <a:lstStyle/>
          <a:p>
            <a:pPr marL="342900" lvl="0" indent="-342900" algn="just">
              <a:lnSpc>
                <a:spcPts val="1800"/>
              </a:lnSpc>
              <a:spcAft>
                <a:spcPts val="1000"/>
              </a:spcAft>
              <a:buFont typeface="+mj-lt"/>
              <a:buAutoNum type="romanLcPeriod"/>
            </a:pPr>
            <a:endParaRPr lang="el-GR" b="1"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50000"/>
              </a:lnSpc>
              <a:spcAft>
                <a:spcPts val="1000"/>
              </a:spcAft>
              <a:buNone/>
            </a:pPr>
            <a:r>
              <a:rPr lang="el-GR" sz="2500" b="1" dirty="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el-GR" sz="2500" b="1" dirty="0" err="1">
                <a:solidFill>
                  <a:srgbClr val="000000"/>
                </a:solidFill>
                <a:latin typeface="Calibri" panose="020F0502020204030204" pitchFamily="34" charset="0"/>
                <a:ea typeface="Calibri" panose="020F0502020204030204" pitchFamily="34" charset="0"/>
                <a:cs typeface="Calibri" panose="020F0502020204030204" pitchFamily="34" charset="0"/>
              </a:rPr>
              <a:t>Διχειλικοί</a:t>
            </a:r>
            <a:r>
              <a:rPr lang="el-GR" sz="25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2500" dirty="0">
                <a:solidFill>
                  <a:srgbClr val="000000"/>
                </a:solidFill>
                <a:latin typeface="Calibri" panose="020F0502020204030204" pitchFamily="34" charset="0"/>
                <a:ea typeface="Calibri" panose="020F0502020204030204" pitchFamily="34" charset="0"/>
                <a:cs typeface="Calibri" panose="020F0502020204030204" pitchFamily="34" charset="0"/>
              </a:rPr>
              <a:t>ή χειλικός </a:t>
            </a:r>
            <a:r>
              <a:rPr lang="el-GR" sz="25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2500" b="1" i="1" dirty="0" err="1">
                <a:solidFill>
                  <a:srgbClr val="000000"/>
                </a:solidFill>
                <a:latin typeface="Calibri" panose="020F0502020204030204" pitchFamily="34" charset="0"/>
                <a:ea typeface="Calibri" panose="020F0502020204030204" pitchFamily="34" charset="0"/>
                <a:cs typeface="Calibri" panose="020F0502020204030204" pitchFamily="34" charset="0"/>
              </a:rPr>
              <a:t>bilabial</a:t>
            </a:r>
            <a:r>
              <a:rPr lang="el-GR" sz="25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l-GR"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2500" dirty="0">
                <a:latin typeface="Calibri" panose="020F0502020204030204" pitchFamily="34" charset="0"/>
                <a:ea typeface="Times New Roman" panose="02020603050405020304" pitchFamily="18" charset="0"/>
                <a:cs typeface="Calibri" panose="020F0502020204030204" pitchFamily="34" charset="0"/>
              </a:rPr>
              <a:t>δηλ. φθόγγοι που δημιουργούνται όταν τα κάτω χείλη πλησιάζουν ή ακουμπάνε τα πάνω χείλη, όπως οι φθόγγοι στην αρχή των λέξεων:</a:t>
            </a:r>
          </a:p>
          <a:p>
            <a:pPr marL="450850" indent="0">
              <a:buClr>
                <a:srgbClr val="006400"/>
              </a:buClr>
              <a:buSzPct val="100000"/>
              <a:buNone/>
              <a:defRPr/>
            </a:pPr>
            <a:r>
              <a:rPr lang="el-GR"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2500" i="1" dirty="0">
                <a:latin typeface="Corbel" pitchFamily="34" charset="0"/>
                <a:sym typeface="Wingdings" pitchFamily="2" charset="2"/>
              </a:rPr>
              <a:t>π.χ. το [</a:t>
            </a:r>
            <a:r>
              <a:rPr lang="en-US" sz="2500" i="1" dirty="0">
                <a:latin typeface="Corbel" pitchFamily="34" charset="0"/>
                <a:sym typeface="Wingdings" pitchFamily="2" charset="2"/>
              </a:rPr>
              <a:t>p</a:t>
            </a:r>
            <a:r>
              <a:rPr lang="el-GR" sz="2500" i="1" dirty="0">
                <a:latin typeface="Corbel" pitchFamily="34" charset="0"/>
                <a:sym typeface="Wingdings" pitchFamily="2" charset="2"/>
              </a:rPr>
              <a:t>] στη λέξη ‘πέρα’</a:t>
            </a:r>
          </a:p>
          <a:p>
            <a:pPr marL="450850" indent="531813">
              <a:buClr>
                <a:srgbClr val="006400"/>
              </a:buClr>
              <a:buSzPct val="100000"/>
              <a:buNone/>
              <a:defRPr/>
            </a:pPr>
            <a:r>
              <a:rPr lang="el-GR" sz="2500" i="1" dirty="0">
                <a:latin typeface="Corbel" pitchFamily="34" charset="0"/>
                <a:sym typeface="Wingdings" pitchFamily="2" charset="2"/>
              </a:rPr>
              <a:t>το [</a:t>
            </a:r>
            <a:r>
              <a:rPr lang="en-US" sz="2500" i="1" dirty="0">
                <a:latin typeface="Corbel" pitchFamily="34" charset="0"/>
                <a:sym typeface="Wingdings" pitchFamily="2" charset="2"/>
              </a:rPr>
              <a:t>m</a:t>
            </a:r>
            <a:r>
              <a:rPr lang="el-GR" sz="2500" i="1" dirty="0">
                <a:latin typeface="Corbel" pitchFamily="34" charset="0"/>
                <a:sym typeface="Wingdings" pitchFamily="2" charset="2"/>
              </a:rPr>
              <a:t>] στη λέξη ‘μέρα’</a:t>
            </a:r>
            <a:endParaRPr lang="el-GR" sz="2500" b="1" i="1" u="sng" dirty="0">
              <a:latin typeface="Corbel" pitchFamily="34" charset="0"/>
              <a:sym typeface="Wingdings" pitchFamily="2" charset="2"/>
            </a:endParaRPr>
          </a:p>
          <a:p>
            <a:pPr marL="450850" indent="531813">
              <a:buClr>
                <a:srgbClr val="006400"/>
              </a:buClr>
              <a:buSzPct val="100000"/>
              <a:buNone/>
              <a:defRPr/>
            </a:pPr>
            <a:r>
              <a:rPr lang="el-GR" sz="2500" i="1" dirty="0">
                <a:latin typeface="Corbel" pitchFamily="34" charset="0"/>
                <a:sym typeface="Wingdings" pitchFamily="2" charset="2"/>
              </a:rPr>
              <a:t>το [</a:t>
            </a:r>
            <a:r>
              <a:rPr lang="en-US" sz="2500" i="1" dirty="0">
                <a:latin typeface="Corbel" pitchFamily="34" charset="0"/>
                <a:sym typeface="Wingdings" pitchFamily="2" charset="2"/>
              </a:rPr>
              <a:t>b</a:t>
            </a:r>
            <a:r>
              <a:rPr lang="el-GR" sz="2500" i="1" dirty="0">
                <a:latin typeface="Corbel" pitchFamily="34" charset="0"/>
                <a:sym typeface="Wingdings" pitchFamily="2" charset="2"/>
              </a:rPr>
              <a:t>] στη λέξη ‘μπόρα’</a:t>
            </a:r>
            <a:endParaRPr lang="el-GR" sz="2500" b="1" u="sng" dirty="0">
              <a:latin typeface="Corbel" pitchFamily="34" charset="0"/>
              <a:sym typeface="Wingdings" pitchFamily="2" charset="2"/>
            </a:endParaRPr>
          </a:p>
          <a:p>
            <a:pPr marL="0" indent="0" algn="just">
              <a:lnSpc>
                <a:spcPct val="150000"/>
              </a:lnSpc>
              <a:spcAft>
                <a:spcPts val="1000"/>
              </a:spcAft>
              <a:buNone/>
            </a:pPr>
            <a:r>
              <a:rPr lang="el-GR" sz="2500" b="1" dirty="0"/>
              <a:t>		</a:t>
            </a:r>
            <a:endParaRPr lang="el-GR" sz="2400" b="1" dirty="0">
              <a:latin typeface="Cambria" panose="02040503050406030204" pitchFamily="18" charset="0"/>
              <a:ea typeface="Cambria" panose="02040503050406030204" pitchFamily="18" charset="0"/>
            </a:endParaRPr>
          </a:p>
        </p:txBody>
      </p:sp>
      <p:pic>
        <p:nvPicPr>
          <p:cNvPr id="8" name="Εικόνα 1">
            <a:extLst>
              <a:ext uri="{FF2B5EF4-FFF2-40B4-BE49-F238E27FC236}">
                <a16:creationId xmlns:a16="http://schemas.microsoft.com/office/drawing/2014/main" id="{20C313DE-6BB3-E747-9E84-7DB3C8D6A466}"/>
              </a:ext>
            </a:extLst>
          </p:cNvPr>
          <p:cNvPicPr>
            <a:picLocks noChangeAspect="1"/>
          </p:cNvPicPr>
          <p:nvPr/>
        </p:nvPicPr>
        <p:blipFill>
          <a:blip r:embed="rId2">
            <a:lum bright="-14000" contrast="4000"/>
            <a:extLst>
              <a:ext uri="{28A0092B-C50C-407E-A947-70E740481C1C}">
                <a14:useLocalDpi xmlns:a14="http://schemas.microsoft.com/office/drawing/2010/main" val="0"/>
              </a:ext>
            </a:extLst>
          </a:blip>
          <a:srcRect/>
          <a:stretch>
            <a:fillRect/>
          </a:stretch>
        </p:blipFill>
        <p:spPr bwMode="auto">
          <a:xfrm>
            <a:off x="6794938" y="2658996"/>
            <a:ext cx="3446276" cy="363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95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4210249" y="434936"/>
            <a:ext cx="4044769" cy="881713"/>
          </a:xfrm>
        </p:spPr>
        <p:txBody>
          <a:bodyPr/>
          <a:lstStyle/>
          <a:p>
            <a:r>
              <a:rPr lang="el-GR" dirty="0"/>
              <a:t>ΦΩΝΗΤΙΚΗ</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671145"/>
            <a:ext cx="11309131" cy="4929352"/>
          </a:xfrm>
        </p:spPr>
        <p:txBody>
          <a:bodyPr>
            <a:normAutofit/>
          </a:bodyPr>
          <a:lstStyle/>
          <a:p>
            <a:pPr algn="just">
              <a:lnSpc>
                <a:spcPct val="123000"/>
              </a:lnSpc>
              <a:defRPr/>
            </a:pPr>
            <a:r>
              <a:rPr lang="el-GR" sz="3600" dirty="0"/>
              <a:t> </a:t>
            </a:r>
            <a:r>
              <a:rPr lang="el-GR" sz="3600" u="sng" kern="0" dirty="0"/>
              <a:t>Αντικείμενο της φωνητικής</a:t>
            </a:r>
            <a:r>
              <a:rPr lang="el-GR" sz="3600" kern="0" dirty="0"/>
              <a:t>: οι ήχοι που παράγονται από τα ανθρώπινα φωνητικά όργανα </a:t>
            </a:r>
            <a:r>
              <a:rPr lang="el-GR" sz="3600" kern="0" dirty="0">
                <a:sym typeface="Wingdings" panose="05000000000000000000" pitchFamily="2" charset="2"/>
              </a:rPr>
              <a:t> </a:t>
            </a:r>
            <a:r>
              <a:rPr lang="el-GR" sz="3600" b="1" kern="0" dirty="0">
                <a:sym typeface="Wingdings" panose="05000000000000000000" pitchFamily="2" charset="2"/>
              </a:rPr>
              <a:t>φθόγγοι</a:t>
            </a:r>
            <a:endParaRPr lang="en-US" sz="3600" b="1" kern="0" dirty="0">
              <a:sym typeface="Wingdings" panose="05000000000000000000" pitchFamily="2" charset="2"/>
            </a:endParaRPr>
          </a:p>
          <a:p>
            <a:pPr marL="0" indent="0" algn="ctr">
              <a:lnSpc>
                <a:spcPct val="123000"/>
              </a:lnSpc>
              <a:buNone/>
              <a:defRPr/>
            </a:pPr>
            <a:r>
              <a:rPr lang="el-GR" sz="3600" dirty="0"/>
              <a:t>ΦΘΟΓΓΟΙ      (ΌΧΙ γράμματα!!!!)</a:t>
            </a:r>
            <a:endParaRPr lang="en-US" sz="3600" dirty="0"/>
          </a:p>
          <a:p>
            <a:pPr algn="just">
              <a:lnSpc>
                <a:spcPct val="123000"/>
              </a:lnSpc>
              <a:defRPr/>
            </a:pPr>
            <a:endParaRPr lang="el-GR" sz="3600" kern="0" dirty="0">
              <a:sym typeface="Wingdings" panose="05000000000000000000" pitchFamily="2" charset="2"/>
            </a:endParaRPr>
          </a:p>
          <a:p>
            <a:pPr lvl="1"/>
            <a:endParaRPr lang="el-GR" sz="800" dirty="0"/>
          </a:p>
        </p:txBody>
      </p:sp>
      <p:pic>
        <p:nvPicPr>
          <p:cNvPr id="4" name="Picture 2">
            <a:extLst>
              <a:ext uri="{FF2B5EF4-FFF2-40B4-BE49-F238E27FC236}">
                <a16:creationId xmlns:a16="http://schemas.microsoft.com/office/drawing/2014/main" id="{B53851D2-8190-EA4F-A60E-B8324DCB7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4953006"/>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178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Τόπος άρθρωσης</a:t>
            </a:r>
          </a:p>
        </p:txBody>
      </p:sp>
      <p:sp>
        <p:nvSpPr>
          <p:cNvPr id="3" name="Θέση περιεχομένου 2"/>
          <p:cNvSpPr>
            <a:spLocks noGrp="1"/>
          </p:cNvSpPr>
          <p:nvPr>
            <p:ph idx="1"/>
          </p:nvPr>
        </p:nvSpPr>
        <p:spPr>
          <a:xfrm>
            <a:off x="1054780" y="1268963"/>
            <a:ext cx="10058400" cy="4825963"/>
          </a:xfrm>
        </p:spPr>
        <p:txBody>
          <a:bodyPr>
            <a:normAutofit/>
          </a:bodyPr>
          <a:lstStyle/>
          <a:p>
            <a:pPr marL="0" indent="0" algn="just">
              <a:lnSpc>
                <a:spcPct val="150000"/>
              </a:lnSpc>
              <a:buNone/>
            </a:pPr>
            <a:r>
              <a:rPr lang="el-GR" sz="2400" b="1" dirty="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el-GR"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Διχειλικοί</a:t>
            </a:r>
            <a:r>
              <a:rPr lang="el-GR"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ή χειλικός </a:t>
            </a:r>
            <a:r>
              <a:rPr lang="el-GR"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2400" b="1" i="1" dirty="0" err="1">
                <a:solidFill>
                  <a:srgbClr val="000000"/>
                </a:solidFill>
                <a:latin typeface="Calibri" panose="020F0502020204030204" pitchFamily="34" charset="0"/>
                <a:ea typeface="Calibri" panose="020F0502020204030204" pitchFamily="34" charset="0"/>
                <a:cs typeface="Calibri" panose="020F0502020204030204" pitchFamily="34" charset="0"/>
              </a:rPr>
              <a:t>bilabial</a:t>
            </a:r>
            <a:r>
              <a:rPr lang="el-GR"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0" indent="0" algn="just">
              <a:lnSpc>
                <a:spcPct val="150000"/>
              </a:lnSpc>
              <a:buNone/>
            </a:pPr>
            <a:r>
              <a:rPr lang="el-GR" sz="2400" dirty="0"/>
              <a:t>                      </a:t>
            </a:r>
            <a:r>
              <a:rPr lang="en-GB" sz="2400" dirty="0"/>
              <a:t> </a:t>
            </a:r>
            <a:r>
              <a:rPr lang="el-GR" sz="2400" dirty="0"/>
              <a:t>[</a:t>
            </a:r>
            <a:r>
              <a:rPr lang="en-GB" sz="2400" dirty="0">
                <a:latin typeface="Cambria" panose="02040503050406030204" pitchFamily="18" charset="0"/>
                <a:ea typeface="Cambria" panose="02040503050406030204" pitchFamily="18" charset="0"/>
              </a:rPr>
              <a:t>p]                                                                    [b]</a:t>
            </a:r>
            <a:endParaRPr lang="el-GR" sz="2400" dirty="0">
              <a:latin typeface="Cambria" panose="02040503050406030204" pitchFamily="18" charset="0"/>
              <a:ea typeface="Cambria" panose="02040503050406030204" pitchFamily="18" charset="0"/>
            </a:endParaRPr>
          </a:p>
        </p:txBody>
      </p:sp>
      <p:pic>
        <p:nvPicPr>
          <p:cNvPr id="5" name="p-sound">
            <a:hlinkClick r:id="" action="ppaction://media"/>
            <a:extLst>
              <a:ext uri="{FF2B5EF4-FFF2-40B4-BE49-F238E27FC236}">
                <a16:creationId xmlns:a16="http://schemas.microsoft.com/office/drawing/2014/main" id="{19E09FF6-7EAF-B578-676C-1657DDC8D1B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552566" y="2949678"/>
            <a:ext cx="3135590" cy="2455123"/>
          </a:xfrm>
          <a:prstGeom prst="rect">
            <a:avLst/>
          </a:prstGeom>
        </p:spPr>
      </p:pic>
      <p:pic>
        <p:nvPicPr>
          <p:cNvPr id="6" name="b-sound">
            <a:hlinkClick r:id="" action="ppaction://media"/>
            <a:extLst>
              <a:ext uri="{FF2B5EF4-FFF2-40B4-BE49-F238E27FC236}">
                <a16:creationId xmlns:a16="http://schemas.microsoft.com/office/drawing/2014/main" id="{84EB46A9-8BDC-F1F2-1B1E-987F57729218}"/>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332873" y="2949679"/>
            <a:ext cx="3135592" cy="2455124"/>
          </a:xfrm>
          <a:prstGeom prst="rect">
            <a:avLst/>
          </a:prstGeom>
        </p:spPr>
      </p:pic>
      <p:sp>
        <p:nvSpPr>
          <p:cNvPr id="7" name="TextBox 6">
            <a:extLst>
              <a:ext uri="{FF2B5EF4-FFF2-40B4-BE49-F238E27FC236}">
                <a16:creationId xmlns:a16="http://schemas.microsoft.com/office/drawing/2014/main" id="{50DCE438-E9D8-D0DC-9E4C-1F45F6BF39B5}"/>
              </a:ext>
            </a:extLst>
          </p:cNvPr>
          <p:cNvSpPr txBox="1"/>
          <p:nvPr/>
        </p:nvSpPr>
        <p:spPr>
          <a:xfrm>
            <a:off x="7632440" y="6202064"/>
            <a:ext cx="4807597" cy="369332"/>
          </a:xfrm>
          <a:prstGeom prst="rect">
            <a:avLst/>
          </a:prstGeom>
          <a:noFill/>
        </p:spPr>
        <p:txBody>
          <a:bodyPr wrap="square">
            <a:spAutoFit/>
          </a:bodyPr>
          <a:lstStyle/>
          <a:p>
            <a:pPr marL="0" marR="0" lvl="3" algn="l" defTabSz="914400" rtl="0" eaLnBrk="0" fontAlgn="base" latinLnBrk="0" hangingPunct="0">
              <a:lnSpc>
                <a:spcPct val="100000"/>
              </a:lnSpc>
              <a:spcBef>
                <a:spcPct val="20000"/>
              </a:spcBef>
              <a:spcAft>
                <a:spcPct val="0"/>
              </a:spcAft>
              <a:buClr>
                <a:schemeClr val="accent1"/>
              </a:buClr>
              <a:buSzTx/>
              <a:tabLst/>
              <a:defRPr/>
            </a:pPr>
            <a:r>
              <a:rPr lang="en-US" sz="1800" dirty="0">
                <a:effectLst/>
                <a:latin typeface="Cambria" panose="02040503050406030204" pitchFamily="18" charset="0"/>
                <a:ea typeface="Cambria" panose="02040503050406030204" pitchFamily="18" charset="0"/>
                <a:hlinkClick r:id="rId8"/>
              </a:rPr>
              <a:t>https://soundsofspeech.uiowa.edu/</a:t>
            </a:r>
            <a:r>
              <a:rPr lang="el-GR" sz="1800" dirty="0">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45107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2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Τόπος άρθρωσης</a:t>
            </a:r>
          </a:p>
        </p:txBody>
      </p:sp>
      <p:sp>
        <p:nvSpPr>
          <p:cNvPr id="3" name="Θέση περιεχομένου 2"/>
          <p:cNvSpPr>
            <a:spLocks noGrp="1"/>
          </p:cNvSpPr>
          <p:nvPr>
            <p:ph idx="1"/>
          </p:nvPr>
        </p:nvSpPr>
        <p:spPr>
          <a:xfrm>
            <a:off x="1054780" y="1212980"/>
            <a:ext cx="10058400" cy="4881946"/>
          </a:xfrm>
        </p:spPr>
        <p:txBody>
          <a:bodyPr>
            <a:normAutofit/>
          </a:bodyPr>
          <a:lstStyle/>
          <a:p>
            <a:pPr marL="0" indent="0" algn="just">
              <a:lnSpc>
                <a:spcPct val="170000"/>
              </a:lnSpc>
              <a:spcAft>
                <a:spcPts val="1000"/>
              </a:spcAft>
              <a:buNone/>
            </a:pPr>
            <a:r>
              <a:rPr lang="el-GR" sz="2500" b="1" dirty="0">
                <a:solidFill>
                  <a:srgbClr val="000000"/>
                </a:solidFill>
                <a:latin typeface="Calibri" panose="020F0502020204030204" pitchFamily="34" charset="0"/>
                <a:ea typeface="Calibri" panose="020F0502020204030204" pitchFamily="34" charset="0"/>
                <a:cs typeface="Calibri" panose="020F0502020204030204" pitchFamily="34" charset="0"/>
              </a:rPr>
              <a:t>2) </a:t>
            </a:r>
            <a:r>
              <a:rPr lang="el-GR" sz="2500" b="1" dirty="0" err="1">
                <a:solidFill>
                  <a:srgbClr val="000000"/>
                </a:solidFill>
                <a:latin typeface="Calibri" panose="020F0502020204030204" pitchFamily="34" charset="0"/>
                <a:ea typeface="Calibri" panose="020F0502020204030204" pitchFamily="34" charset="0"/>
                <a:cs typeface="Calibri" panose="020F0502020204030204" pitchFamily="34" charset="0"/>
              </a:rPr>
              <a:t>Χειλοδοντικοί</a:t>
            </a:r>
            <a:r>
              <a:rPr lang="el-GR" sz="25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2500" b="1" dirty="0" err="1">
                <a:solidFill>
                  <a:srgbClr val="000000"/>
                </a:solidFill>
                <a:latin typeface="Calibri" panose="020F0502020204030204" pitchFamily="34" charset="0"/>
                <a:ea typeface="Calibri" panose="020F0502020204030204" pitchFamily="34" charset="0"/>
                <a:cs typeface="Calibri" panose="020F0502020204030204" pitchFamily="34" charset="0"/>
              </a:rPr>
              <a:t>labiodental</a:t>
            </a:r>
            <a:r>
              <a:rPr lang="el-GR" sz="25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l-GR" sz="2500" dirty="0">
                <a:solidFill>
                  <a:srgbClr val="000000"/>
                </a:solidFill>
                <a:latin typeface="Calibri" panose="020F0502020204030204" pitchFamily="34" charset="0"/>
                <a:ea typeface="Cambria" panose="02040503050406030204" pitchFamily="18" charset="0"/>
                <a:cs typeface="Calibri" panose="020F0502020204030204" pitchFamily="34" charset="0"/>
              </a:rPr>
              <a:t>:</a:t>
            </a:r>
            <a:r>
              <a:rPr lang="el-GR" sz="2500" dirty="0">
                <a:latin typeface="Calibri" panose="020F0502020204030204" pitchFamily="34" charset="0"/>
                <a:ea typeface="Times New Roman" panose="02020603050405020304" pitchFamily="18" charset="0"/>
                <a:cs typeface="Calibri" panose="020F0502020204030204" pitchFamily="34" charset="0"/>
              </a:rPr>
              <a:t> δηλ. φθόγγοι που δημιουργούνται όταν </a:t>
            </a:r>
            <a:r>
              <a:rPr lang="el-GR" sz="2500" b="1" dirty="0">
                <a:latin typeface="Calibri" panose="020F0502020204030204" pitchFamily="34" charset="0"/>
                <a:ea typeface="Times New Roman" panose="02020603050405020304" pitchFamily="18" charset="0"/>
                <a:cs typeface="Calibri" panose="020F0502020204030204" pitchFamily="34" charset="0"/>
              </a:rPr>
              <a:t>τα κάτω χείλη </a:t>
            </a:r>
            <a:r>
              <a:rPr lang="el-GR" sz="2500" dirty="0">
                <a:latin typeface="Calibri" panose="020F0502020204030204" pitchFamily="34" charset="0"/>
                <a:ea typeface="Times New Roman" panose="02020603050405020304" pitchFamily="18" charset="0"/>
                <a:cs typeface="Calibri" panose="020F0502020204030204" pitchFamily="34" charset="0"/>
              </a:rPr>
              <a:t>πλησιάζουν ή ακουμπούν </a:t>
            </a:r>
            <a:r>
              <a:rPr lang="el-GR" sz="2500" b="1" dirty="0">
                <a:latin typeface="Calibri" panose="020F0502020204030204" pitchFamily="34" charset="0"/>
                <a:ea typeface="Times New Roman" panose="02020603050405020304" pitchFamily="18" charset="0"/>
                <a:cs typeface="Calibri" panose="020F0502020204030204" pitchFamily="34" charset="0"/>
              </a:rPr>
              <a:t>τα επάνω μπροστινά δόντια</a:t>
            </a:r>
            <a:r>
              <a:rPr lang="el-GR" sz="2500" dirty="0">
                <a:latin typeface="Calibri" panose="020F0502020204030204" pitchFamily="34" charset="0"/>
                <a:ea typeface="Times New Roman" panose="02020603050405020304" pitchFamily="18" charset="0"/>
                <a:cs typeface="Calibri" panose="020F0502020204030204" pitchFamily="34" charset="0"/>
              </a:rPr>
              <a:t>, όπως οι φθόγγοι στην αρχή των λέξεων:		</a:t>
            </a:r>
            <a:endParaRPr lang="el-GR" sz="2500" b="1" dirty="0"/>
          </a:p>
          <a:p>
            <a:pPr marL="450850" indent="0">
              <a:buClr>
                <a:srgbClr val="006400"/>
              </a:buClr>
              <a:buSzPct val="100000"/>
              <a:buNone/>
              <a:defRPr/>
            </a:pPr>
            <a:r>
              <a:rPr lang="el-GR" sz="25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l-GR" sz="2500" i="1" dirty="0">
                <a:latin typeface="Corbel" pitchFamily="34" charset="0"/>
                <a:sym typeface="Wingdings" pitchFamily="2" charset="2"/>
              </a:rPr>
              <a:t>π.χ. το </a:t>
            </a:r>
            <a:r>
              <a:rPr lang="en-US" sz="2500" i="1" dirty="0">
                <a:latin typeface="Corbel" pitchFamily="34" charset="0"/>
                <a:sym typeface="Wingdings" pitchFamily="2" charset="2"/>
              </a:rPr>
              <a:t>[f]</a:t>
            </a:r>
            <a:r>
              <a:rPr lang="el-GR" sz="2500" i="1" dirty="0">
                <a:latin typeface="Corbel" pitchFamily="34" charset="0"/>
                <a:sym typeface="Wingdings" pitchFamily="2" charset="2"/>
              </a:rPr>
              <a:t> στην λέξη ‘φάρος’ </a:t>
            </a:r>
          </a:p>
          <a:p>
            <a:pPr marL="982663" indent="0">
              <a:buClr>
                <a:srgbClr val="006400"/>
              </a:buClr>
              <a:buSzPct val="100000"/>
              <a:buNone/>
              <a:defRPr/>
            </a:pPr>
            <a:r>
              <a:rPr lang="el-GR" sz="2500" i="1" dirty="0">
                <a:latin typeface="Corbel" pitchFamily="34" charset="0"/>
                <a:sym typeface="Wingdings" pitchFamily="2" charset="2"/>
              </a:rPr>
              <a:t>το </a:t>
            </a:r>
            <a:r>
              <a:rPr lang="en-US" sz="2500" i="1" dirty="0">
                <a:latin typeface="Corbel" pitchFamily="34" charset="0"/>
                <a:sym typeface="Wingdings" pitchFamily="2" charset="2"/>
              </a:rPr>
              <a:t>[v] </a:t>
            </a:r>
            <a:r>
              <a:rPr lang="el-GR" sz="2500" i="1" dirty="0">
                <a:latin typeface="Corbel" pitchFamily="34" charset="0"/>
                <a:sym typeface="Wingdings" pitchFamily="2" charset="2"/>
              </a:rPr>
              <a:t>στην λέξη ‘βάρος’</a:t>
            </a:r>
            <a:endParaRPr lang="el-GR" sz="2500" b="1" i="1" u="sng" dirty="0">
              <a:latin typeface="Corbel" pitchFamily="34" charset="0"/>
              <a:sym typeface="Wingdings" pitchFamily="2" charset="2"/>
            </a:endParaRPr>
          </a:p>
          <a:p>
            <a:pPr marL="0" lvl="0" indent="-457200" algn="just">
              <a:lnSpc>
                <a:spcPct val="150000"/>
              </a:lnSpc>
              <a:spcAft>
                <a:spcPts val="0"/>
              </a:spcAft>
              <a:buNone/>
            </a:pPr>
            <a:endParaRPr lang="el-GR" sz="2400"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marL="0" lvl="0" indent="-457200" algn="just">
              <a:lnSpc>
                <a:spcPct val="150000"/>
              </a:lnSpc>
              <a:spcAft>
                <a:spcPts val="0"/>
              </a:spcAft>
              <a:buNone/>
            </a:pPr>
            <a:endParaRPr lang="el-GR" sz="2400" dirty="0">
              <a:solidFill>
                <a:srgbClr val="000000"/>
              </a:solidFill>
              <a:ea typeface="Calibri" panose="020F0502020204030204" pitchFamily="34" charset="0"/>
              <a:cs typeface="Calibri" panose="020F0502020204030204" pitchFamily="34" charset="0"/>
            </a:endParaRPr>
          </a:p>
          <a:p>
            <a:pPr marL="0" lvl="0" indent="-457200" algn="just">
              <a:lnSpc>
                <a:spcPct val="150000"/>
              </a:lnSpc>
              <a:spcAft>
                <a:spcPts val="0"/>
              </a:spcAft>
              <a:buNone/>
            </a:pPr>
            <a:endParaRPr lang="el-GR" sz="2400" dirty="0">
              <a:solidFill>
                <a:srgbClr val="000000"/>
              </a:solidFill>
              <a:ea typeface="Calibri" panose="020F0502020204030204" pitchFamily="34" charset="0"/>
              <a:cs typeface="Calibri" panose="020F0502020204030204" pitchFamily="34" charset="0"/>
            </a:endParaRPr>
          </a:p>
          <a:p>
            <a:pPr marL="0" lvl="0" indent="-457200" algn="just">
              <a:lnSpc>
                <a:spcPct val="150000"/>
              </a:lnSpc>
              <a:spcAft>
                <a:spcPts val="0"/>
              </a:spcAft>
              <a:buNone/>
            </a:pPr>
            <a:endParaRPr lang="el-GR" sz="2400" dirty="0">
              <a:solidFill>
                <a:srgbClr val="000000"/>
              </a:solidFill>
              <a:ea typeface="Calibri" panose="020F0502020204030204" pitchFamily="34" charset="0"/>
              <a:cs typeface="Calibri" panose="020F0502020204030204" pitchFamily="34" charset="0"/>
            </a:endParaRPr>
          </a:p>
          <a:p>
            <a:pPr marL="0" lvl="0" indent="-457200" algn="just">
              <a:lnSpc>
                <a:spcPct val="150000"/>
              </a:lnSpc>
              <a:spcAft>
                <a:spcPts val="0"/>
              </a:spcAft>
              <a:buNone/>
            </a:pPr>
            <a:endParaRPr lang="el-GR" sz="2400" dirty="0">
              <a:solidFill>
                <a:srgbClr val="000000"/>
              </a:solidFill>
              <a:ea typeface="Calibri" panose="020F0502020204030204" pitchFamily="34" charset="0"/>
              <a:cs typeface="Calibri" panose="020F0502020204030204" pitchFamily="34" charset="0"/>
            </a:endParaRPr>
          </a:p>
          <a:p>
            <a:pPr marL="0" indent="0" algn="just">
              <a:lnSpc>
                <a:spcPct val="150000"/>
              </a:lnSpc>
              <a:buNone/>
            </a:pPr>
            <a:endParaRPr lang="el-GR" sz="2400" dirty="0"/>
          </a:p>
        </p:txBody>
      </p:sp>
      <p:pic>
        <p:nvPicPr>
          <p:cNvPr id="6" name="Εικόνα 1">
            <a:extLst>
              <a:ext uri="{FF2B5EF4-FFF2-40B4-BE49-F238E27FC236}">
                <a16:creationId xmlns:a16="http://schemas.microsoft.com/office/drawing/2014/main" id="{88FAEC03-3888-0E42-AE4C-8756696B1ECF}"/>
              </a:ext>
            </a:extLst>
          </p:cNvPr>
          <p:cNvPicPr>
            <a:picLocks noChangeAspect="1"/>
          </p:cNvPicPr>
          <p:nvPr/>
        </p:nvPicPr>
        <p:blipFill>
          <a:blip r:embed="rId2">
            <a:lum bright="-14000" contrast="8000"/>
            <a:extLst>
              <a:ext uri="{28A0092B-C50C-407E-A947-70E740481C1C}">
                <a14:useLocalDpi xmlns:a14="http://schemas.microsoft.com/office/drawing/2010/main" val="0"/>
              </a:ext>
            </a:extLst>
          </a:blip>
          <a:srcRect/>
          <a:stretch>
            <a:fillRect/>
          </a:stretch>
        </p:blipFill>
        <p:spPr bwMode="auto">
          <a:xfrm>
            <a:off x="7047185" y="2880377"/>
            <a:ext cx="3241577" cy="347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Τόπος άρθρωσης</a:t>
            </a:r>
          </a:p>
        </p:txBody>
      </p:sp>
      <p:sp>
        <p:nvSpPr>
          <p:cNvPr id="3" name="Θέση περιεχομένου 2"/>
          <p:cNvSpPr>
            <a:spLocks noGrp="1"/>
          </p:cNvSpPr>
          <p:nvPr>
            <p:ph idx="1"/>
          </p:nvPr>
        </p:nvSpPr>
        <p:spPr>
          <a:xfrm>
            <a:off x="1054780" y="1212980"/>
            <a:ext cx="10058400" cy="4881946"/>
          </a:xfrm>
        </p:spPr>
        <p:txBody>
          <a:bodyPr>
            <a:normAutofit/>
          </a:bodyPr>
          <a:lstStyle/>
          <a:p>
            <a:pPr marL="0" lvl="0" indent="-457200" algn="just">
              <a:lnSpc>
                <a:spcPct val="150000"/>
              </a:lnSpc>
              <a:spcAft>
                <a:spcPts val="0"/>
              </a:spcAft>
              <a:buNone/>
            </a:pPr>
            <a:r>
              <a:rPr lang="el-GR" sz="2400" b="1" dirty="0">
                <a:solidFill>
                  <a:srgbClr val="000000"/>
                </a:solidFill>
                <a:latin typeface="Calibri" panose="020F0502020204030204" pitchFamily="34" charset="0"/>
                <a:ea typeface="Calibri" panose="020F0502020204030204" pitchFamily="34" charset="0"/>
                <a:cs typeface="Calibri" panose="020F0502020204030204" pitchFamily="34" charset="0"/>
              </a:rPr>
              <a:t>2) </a:t>
            </a:r>
            <a:r>
              <a:rPr lang="el-GR"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Χειλοδοντικοί</a:t>
            </a:r>
            <a:r>
              <a:rPr lang="el-GR"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labiodental</a:t>
            </a:r>
            <a:r>
              <a:rPr lang="el-GR"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l-GR" sz="2400" dirty="0">
                <a:solidFill>
                  <a:srgbClr val="000000"/>
                </a:solidFill>
                <a:latin typeface="Calibri" panose="020F0502020204030204" pitchFamily="34" charset="0"/>
                <a:ea typeface="Cambria" panose="02040503050406030204" pitchFamily="18" charset="0"/>
                <a:cs typeface="Calibri" panose="020F0502020204030204" pitchFamily="34" charset="0"/>
              </a:rPr>
              <a:t>: </a:t>
            </a:r>
          </a:p>
          <a:p>
            <a:pPr marL="0" lvl="0" indent="-457200" algn="just">
              <a:lnSpc>
                <a:spcPct val="150000"/>
              </a:lnSpc>
              <a:spcAft>
                <a:spcPts val="0"/>
              </a:spcAft>
              <a:buNone/>
            </a:pPr>
            <a:endParaRPr lang="el-GR" sz="2400" dirty="0">
              <a:solidFill>
                <a:srgbClr val="000000"/>
              </a:solidFill>
              <a:ea typeface="Calibri" panose="020F0502020204030204" pitchFamily="34" charset="0"/>
              <a:cs typeface="Calibri" panose="020F0502020204030204" pitchFamily="34" charset="0"/>
            </a:endParaRPr>
          </a:p>
          <a:p>
            <a:pPr marL="0" lvl="0" indent="-457200" algn="just">
              <a:lnSpc>
                <a:spcPct val="150000"/>
              </a:lnSpc>
              <a:spcAft>
                <a:spcPts val="0"/>
              </a:spcAft>
              <a:buNone/>
            </a:pPr>
            <a:r>
              <a:rPr lang="en-GB" sz="2400" dirty="0">
                <a:solidFill>
                  <a:srgbClr val="000000"/>
                </a:solidFill>
                <a:ea typeface="Calibri" panose="020F0502020204030204" pitchFamily="34" charset="0"/>
                <a:cs typeface="Calibri" panose="020F0502020204030204" pitchFamily="34" charset="0"/>
              </a:rPr>
              <a:t>                                     </a:t>
            </a:r>
            <a:r>
              <a:rPr lang="en-GB" sz="2400" dirty="0">
                <a:solidFill>
                  <a:srgbClr val="000000"/>
                </a:solidFill>
                <a:latin typeface="Cambria" panose="02040503050406030204" pitchFamily="18" charset="0"/>
                <a:ea typeface="Cambria" panose="02040503050406030204" pitchFamily="18" charset="0"/>
                <a:cs typeface="Calibri" panose="020F0502020204030204" pitchFamily="34" charset="0"/>
              </a:rPr>
              <a:t>[f]</a:t>
            </a:r>
            <a:endParaRPr lang="el-GR" sz="2400"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marL="0" indent="0" algn="just">
              <a:lnSpc>
                <a:spcPct val="150000"/>
              </a:lnSpc>
              <a:buNone/>
            </a:pPr>
            <a:endParaRPr lang="el-GR" sz="2400" dirty="0"/>
          </a:p>
        </p:txBody>
      </p:sp>
      <p:pic>
        <p:nvPicPr>
          <p:cNvPr id="5" name="f-sound">
            <a:hlinkClick r:id="" action="ppaction://media"/>
            <a:extLst>
              <a:ext uri="{FF2B5EF4-FFF2-40B4-BE49-F238E27FC236}">
                <a16:creationId xmlns:a16="http://schemas.microsoft.com/office/drawing/2014/main" id="{A3103890-542C-37E9-C141-9FCF699A292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648151" y="2904091"/>
            <a:ext cx="3324808" cy="2603278"/>
          </a:xfrm>
          <a:prstGeom prst="rect">
            <a:avLst/>
          </a:prstGeom>
        </p:spPr>
      </p:pic>
    </p:spTree>
    <p:extLst>
      <p:ext uri="{BB962C8B-B14F-4D97-AF65-F5344CB8AC3E}">
        <p14:creationId xmlns:p14="http://schemas.microsoft.com/office/powerpoint/2010/main" val="110243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Τόπος άρθρωσης</a:t>
            </a:r>
          </a:p>
        </p:txBody>
      </p:sp>
      <p:sp>
        <p:nvSpPr>
          <p:cNvPr id="3" name="Θέση περιεχομένου 2"/>
          <p:cNvSpPr>
            <a:spLocks noGrp="1"/>
          </p:cNvSpPr>
          <p:nvPr>
            <p:ph idx="1"/>
          </p:nvPr>
        </p:nvSpPr>
        <p:spPr>
          <a:xfrm>
            <a:off x="1054780" y="1278294"/>
            <a:ext cx="10058400" cy="4816632"/>
          </a:xfrm>
        </p:spPr>
        <p:txBody>
          <a:bodyPr>
            <a:normAutofit/>
          </a:bodyPr>
          <a:lstStyle/>
          <a:p>
            <a:pPr marL="0" indent="0" algn="just">
              <a:lnSpc>
                <a:spcPct val="150000"/>
              </a:lnSpc>
              <a:buNone/>
            </a:pPr>
            <a:r>
              <a:rPr lang="el-GR" sz="2500" b="1" dirty="0">
                <a:latin typeface="Calibri" panose="020F0502020204030204" pitchFamily="34" charset="0"/>
                <a:cs typeface="Calibri" panose="020F0502020204030204" pitchFamily="34" charset="0"/>
              </a:rPr>
              <a:t>3)</a:t>
            </a:r>
            <a:r>
              <a:rPr lang="el-GR" sz="2500" dirty="0">
                <a:latin typeface="Calibri" panose="020F0502020204030204" pitchFamily="34" charset="0"/>
                <a:cs typeface="Calibri" panose="020F0502020204030204" pitchFamily="34" charset="0"/>
              </a:rPr>
              <a:t> </a:t>
            </a:r>
            <a:r>
              <a:rPr lang="el-GR" sz="2500" b="1" dirty="0">
                <a:latin typeface="Calibri" panose="020F0502020204030204" pitchFamily="34" charset="0"/>
                <a:cs typeface="Calibri" panose="020F0502020204030204" pitchFamily="34" charset="0"/>
              </a:rPr>
              <a:t>Οδοντικοί </a:t>
            </a:r>
            <a:r>
              <a:rPr lang="el-GR" sz="2500" b="1" dirty="0">
                <a:latin typeface="Calibri" panose="020F0502020204030204" pitchFamily="34" charset="0"/>
                <a:ea typeface="Cambria" panose="02040503050406030204" pitchFamily="18" charset="0"/>
                <a:cs typeface="Calibri" panose="020F0502020204030204" pitchFamily="34" charset="0"/>
              </a:rPr>
              <a:t>(</a:t>
            </a:r>
            <a:r>
              <a:rPr lang="en-GB" sz="2500" b="1" dirty="0">
                <a:latin typeface="Calibri" panose="020F0502020204030204" pitchFamily="34" charset="0"/>
                <a:ea typeface="Cambria" panose="02040503050406030204" pitchFamily="18" charset="0"/>
                <a:cs typeface="Calibri" panose="020F0502020204030204" pitchFamily="34" charset="0"/>
              </a:rPr>
              <a:t>dental</a:t>
            </a:r>
            <a:r>
              <a:rPr lang="el-GR" sz="2500" dirty="0">
                <a:latin typeface="Calibri" panose="020F0502020204030204" pitchFamily="34" charset="0"/>
                <a:ea typeface="Cambria" panose="02040503050406030204" pitchFamily="18" charset="0"/>
                <a:cs typeface="Calibri" panose="020F0502020204030204" pitchFamily="34" charset="0"/>
              </a:rPr>
              <a:t>)</a:t>
            </a:r>
            <a:r>
              <a:rPr lang="el-GR" sz="2500" dirty="0">
                <a:latin typeface="Calibri" panose="020F0502020204030204" pitchFamily="34" charset="0"/>
                <a:cs typeface="Calibri" panose="020F0502020204030204" pitchFamily="34" charset="0"/>
              </a:rPr>
              <a:t>:</a:t>
            </a:r>
            <a:r>
              <a:rPr lang="el-GR" sz="2500" dirty="0">
                <a:latin typeface="Calibri" panose="020F0502020204030204" pitchFamily="34" charset="0"/>
                <a:ea typeface="Times New Roman" panose="02020603050405020304" pitchFamily="18" charset="0"/>
                <a:cs typeface="Calibri" panose="020F0502020204030204" pitchFamily="34" charset="0"/>
              </a:rPr>
              <a:t>δηλ. φθόγγοι που δημιουργούνται όταν η άκρη της γλώσσας μπαίνει ανάμεσα στα πάνω και κάτω δόντια, όπως οι φθόγγοι στην αρχή των λέξεων: </a:t>
            </a:r>
          </a:p>
          <a:p>
            <a:pPr marL="804863" indent="-354013">
              <a:buClr>
                <a:srgbClr val="006400"/>
              </a:buClr>
              <a:buSzPct val="100000"/>
              <a:buNone/>
              <a:defRPr/>
            </a:pPr>
            <a:r>
              <a:rPr lang="el-GR" sz="2500" i="1" dirty="0">
                <a:latin typeface="Corbel" pitchFamily="34" charset="0"/>
                <a:sym typeface="Wingdings" pitchFamily="2" charset="2"/>
              </a:rPr>
              <a:t>π.χ. το </a:t>
            </a:r>
            <a:r>
              <a:rPr lang="en-US" sz="2500" i="1" dirty="0">
                <a:latin typeface="Corbel" pitchFamily="34" charset="0"/>
                <a:sym typeface="Wingdings" pitchFamily="2" charset="2"/>
              </a:rPr>
              <a:t>[</a:t>
            </a:r>
            <a:r>
              <a:rPr lang="el-GR" sz="2500" i="1" dirty="0">
                <a:latin typeface="Corbel" pitchFamily="34" charset="0"/>
              </a:rPr>
              <a:t>ð</a:t>
            </a:r>
            <a:r>
              <a:rPr lang="en-US" sz="2500" i="1" dirty="0">
                <a:latin typeface="Corbel" pitchFamily="34" charset="0"/>
                <a:sym typeface="Wingdings" pitchFamily="2" charset="2"/>
              </a:rPr>
              <a:t>]</a:t>
            </a:r>
            <a:r>
              <a:rPr lang="el-GR" sz="2500" i="1" dirty="0">
                <a:latin typeface="Corbel" pitchFamily="34" charset="0"/>
                <a:sym typeface="Wingdings" pitchFamily="2" charset="2"/>
              </a:rPr>
              <a:t> στη λέξη ‘δέμα’</a:t>
            </a:r>
          </a:p>
          <a:p>
            <a:pPr marL="450850" indent="449263">
              <a:buClr>
                <a:srgbClr val="006400"/>
              </a:buClr>
              <a:buSzPct val="100000"/>
              <a:buNone/>
              <a:defRPr/>
            </a:pPr>
            <a:r>
              <a:rPr lang="el-GR" sz="2500" i="1" dirty="0">
                <a:latin typeface="Corbel" pitchFamily="34" charset="0"/>
                <a:sym typeface="Wingdings" pitchFamily="2" charset="2"/>
              </a:rPr>
              <a:t>το </a:t>
            </a:r>
            <a:r>
              <a:rPr lang="en-US" sz="2500" i="1" dirty="0">
                <a:latin typeface="Corbel" pitchFamily="34" charset="0"/>
                <a:sym typeface="Wingdings" pitchFamily="2" charset="2"/>
              </a:rPr>
              <a:t>[</a:t>
            </a:r>
            <a:r>
              <a:rPr lang="el-GR" sz="2500" i="1" dirty="0">
                <a:latin typeface="Corbel" pitchFamily="34" charset="0"/>
                <a:sym typeface="Wingdings" pitchFamily="2" charset="2"/>
              </a:rPr>
              <a:t>θ</a:t>
            </a:r>
            <a:r>
              <a:rPr lang="en-US" sz="2500" i="1" dirty="0">
                <a:latin typeface="Corbel" pitchFamily="34" charset="0"/>
                <a:sym typeface="Wingdings" pitchFamily="2" charset="2"/>
              </a:rPr>
              <a:t>]</a:t>
            </a:r>
            <a:r>
              <a:rPr lang="el-GR" sz="2500" i="1" dirty="0">
                <a:latin typeface="Corbel" pitchFamily="34" charset="0"/>
                <a:sym typeface="Wingdings" pitchFamily="2" charset="2"/>
              </a:rPr>
              <a:t> στη λέξη ‘θέμα’</a:t>
            </a:r>
            <a:endParaRPr lang="el-GR" sz="2500" b="1" i="1" u="sng" dirty="0">
              <a:latin typeface="Corbel" pitchFamily="34" charset="0"/>
              <a:sym typeface="Wingdings" pitchFamily="2" charset="2"/>
            </a:endParaRPr>
          </a:p>
          <a:p>
            <a:pPr marL="0" indent="0" algn="just">
              <a:lnSpc>
                <a:spcPct val="150000"/>
              </a:lnSpc>
              <a:buNone/>
            </a:pPr>
            <a:r>
              <a:rPr lang="en-GB" dirty="0"/>
              <a:t> </a:t>
            </a:r>
            <a:r>
              <a:rPr lang="el-GR" dirty="0"/>
              <a:t>					</a:t>
            </a:r>
            <a:endParaRPr lang="el-GR" sz="2400" dirty="0"/>
          </a:p>
          <a:p>
            <a:pPr marL="0" indent="0" algn="just">
              <a:lnSpc>
                <a:spcPct val="150000"/>
              </a:lnSpc>
              <a:buNone/>
            </a:pPr>
            <a:endParaRPr lang="el-GR" sz="2400" dirty="0"/>
          </a:p>
          <a:p>
            <a:pPr marL="0" indent="0" algn="just">
              <a:lnSpc>
                <a:spcPct val="150000"/>
              </a:lnSpc>
              <a:buNone/>
            </a:pPr>
            <a:r>
              <a:rPr lang="en-GB" sz="2400" dirty="0"/>
              <a:t>                                  </a:t>
            </a:r>
            <a:endParaRPr lang="el-GR" sz="2400" dirty="0"/>
          </a:p>
        </p:txBody>
      </p:sp>
      <p:pic>
        <p:nvPicPr>
          <p:cNvPr id="6" name="Εικόνα 3">
            <a:extLst>
              <a:ext uri="{FF2B5EF4-FFF2-40B4-BE49-F238E27FC236}">
                <a16:creationId xmlns:a16="http://schemas.microsoft.com/office/drawing/2014/main" id="{53B16047-2A30-0549-AD80-E43A52D1B1D8}"/>
              </a:ext>
            </a:extLst>
          </p:cNvPr>
          <p:cNvPicPr>
            <a:picLocks noChangeAspect="1"/>
          </p:cNvPicPr>
          <p:nvPr/>
        </p:nvPicPr>
        <p:blipFill>
          <a:blip r:embed="rId2">
            <a:lum bright="-12000" contrast="8000"/>
            <a:extLst>
              <a:ext uri="{28A0092B-C50C-407E-A947-70E740481C1C}">
                <a14:useLocalDpi xmlns:a14="http://schemas.microsoft.com/office/drawing/2010/main" val="0"/>
              </a:ext>
            </a:extLst>
          </a:blip>
          <a:srcRect/>
          <a:stretch>
            <a:fillRect/>
          </a:stretch>
        </p:blipFill>
        <p:spPr bwMode="auto">
          <a:xfrm>
            <a:off x="6959107" y="2948588"/>
            <a:ext cx="2854927" cy="308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46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Τόπος άρθρωσης</a:t>
            </a:r>
          </a:p>
        </p:txBody>
      </p:sp>
      <p:sp>
        <p:nvSpPr>
          <p:cNvPr id="3" name="Θέση περιεχομένου 2"/>
          <p:cNvSpPr>
            <a:spLocks noGrp="1"/>
          </p:cNvSpPr>
          <p:nvPr>
            <p:ph idx="1"/>
          </p:nvPr>
        </p:nvSpPr>
        <p:spPr>
          <a:xfrm>
            <a:off x="1054780" y="1278294"/>
            <a:ext cx="10058400" cy="4816632"/>
          </a:xfrm>
        </p:spPr>
        <p:txBody>
          <a:bodyPr>
            <a:normAutofit/>
          </a:bodyPr>
          <a:lstStyle/>
          <a:p>
            <a:pPr marL="0" indent="0" algn="just">
              <a:lnSpc>
                <a:spcPct val="150000"/>
              </a:lnSpc>
              <a:buNone/>
            </a:pPr>
            <a:r>
              <a:rPr lang="el-GR" sz="2400" b="1" dirty="0">
                <a:latin typeface="Calibri" panose="020F0502020204030204" pitchFamily="34" charset="0"/>
                <a:cs typeface="Calibri" panose="020F0502020204030204" pitchFamily="34" charset="0"/>
              </a:rPr>
              <a:t>3)</a:t>
            </a:r>
            <a:r>
              <a:rPr lang="el-GR" sz="2400" dirty="0">
                <a:latin typeface="Calibri" panose="020F0502020204030204" pitchFamily="34" charset="0"/>
                <a:cs typeface="Calibri" panose="020F0502020204030204" pitchFamily="34" charset="0"/>
              </a:rPr>
              <a:t> </a:t>
            </a:r>
            <a:r>
              <a:rPr lang="el-GR" sz="2400" b="1" dirty="0">
                <a:latin typeface="Calibri" panose="020F0502020204030204" pitchFamily="34" charset="0"/>
                <a:cs typeface="Calibri" panose="020F0502020204030204" pitchFamily="34" charset="0"/>
              </a:rPr>
              <a:t>Οδοντικοί </a:t>
            </a:r>
            <a:r>
              <a:rPr lang="el-GR" sz="2400" b="1" dirty="0">
                <a:latin typeface="Calibri" panose="020F0502020204030204" pitchFamily="34" charset="0"/>
                <a:ea typeface="Cambria" panose="02040503050406030204" pitchFamily="18" charset="0"/>
                <a:cs typeface="Calibri" panose="020F0502020204030204" pitchFamily="34" charset="0"/>
              </a:rPr>
              <a:t>(</a:t>
            </a:r>
            <a:r>
              <a:rPr lang="en-GB" sz="2400" b="1" dirty="0">
                <a:latin typeface="Calibri" panose="020F0502020204030204" pitchFamily="34" charset="0"/>
                <a:ea typeface="Cambria" panose="02040503050406030204" pitchFamily="18" charset="0"/>
                <a:cs typeface="Calibri" panose="020F0502020204030204" pitchFamily="34" charset="0"/>
              </a:rPr>
              <a:t>dental</a:t>
            </a:r>
            <a:r>
              <a:rPr lang="el-GR" sz="2400" dirty="0">
                <a:latin typeface="Calibri" panose="020F0502020204030204" pitchFamily="34" charset="0"/>
                <a:ea typeface="Cambria" panose="02040503050406030204" pitchFamily="18" charset="0"/>
                <a:cs typeface="Calibri" panose="020F0502020204030204" pitchFamily="34" charset="0"/>
              </a:rPr>
              <a:t>)</a:t>
            </a:r>
            <a:r>
              <a:rPr lang="el-GR" sz="2400" dirty="0">
                <a:latin typeface="Calibri" panose="020F0502020204030204" pitchFamily="34" charset="0"/>
                <a:cs typeface="Calibri" panose="020F0502020204030204" pitchFamily="34" charset="0"/>
              </a:rPr>
              <a:t>: </a:t>
            </a:r>
          </a:p>
          <a:p>
            <a:pPr marL="0" indent="0" algn="just">
              <a:lnSpc>
                <a:spcPct val="150000"/>
              </a:lnSpc>
              <a:buNone/>
            </a:pPr>
            <a:endParaRPr lang="el-GR" sz="2400" dirty="0"/>
          </a:p>
          <a:p>
            <a:pPr marL="0" indent="0" algn="just">
              <a:lnSpc>
                <a:spcPct val="150000"/>
              </a:lnSpc>
              <a:buNone/>
            </a:pPr>
            <a:r>
              <a:rPr lang="en-GB" sz="2400" dirty="0"/>
              <a:t>                                   </a:t>
            </a:r>
            <a:r>
              <a:rPr lang="en-GB" sz="2400" dirty="0">
                <a:latin typeface="Cambria" panose="02040503050406030204" pitchFamily="18" charset="0"/>
                <a:ea typeface="Cambria" panose="02040503050406030204" pitchFamily="18" charset="0"/>
              </a:rPr>
              <a:t>[</a:t>
            </a:r>
            <a:r>
              <a:rPr lang="el-GR" sz="2400" dirty="0"/>
              <a:t>θ]</a:t>
            </a:r>
          </a:p>
        </p:txBody>
      </p:sp>
      <p:pic>
        <p:nvPicPr>
          <p:cNvPr id="5" name="theta-sound">
            <a:hlinkClick r:id="" action="ppaction://media"/>
            <a:extLst>
              <a:ext uri="{FF2B5EF4-FFF2-40B4-BE49-F238E27FC236}">
                <a16:creationId xmlns:a16="http://schemas.microsoft.com/office/drawing/2014/main" id="{0486F93C-2B46-5132-372F-CB1ED5BF65C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47419" y="3163529"/>
            <a:ext cx="3326400" cy="2604525"/>
          </a:xfrm>
          <a:prstGeom prst="rect">
            <a:avLst/>
          </a:prstGeom>
        </p:spPr>
      </p:pic>
    </p:spTree>
    <p:extLst>
      <p:ext uri="{BB962C8B-B14F-4D97-AF65-F5344CB8AC3E}">
        <p14:creationId xmlns:p14="http://schemas.microsoft.com/office/powerpoint/2010/main" val="229261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Τόπος άρθρωσης</a:t>
            </a:r>
          </a:p>
        </p:txBody>
      </p:sp>
      <p:sp>
        <p:nvSpPr>
          <p:cNvPr id="3" name="Θέση περιεχομένου 2"/>
          <p:cNvSpPr>
            <a:spLocks noGrp="1"/>
          </p:cNvSpPr>
          <p:nvPr>
            <p:ph idx="1"/>
          </p:nvPr>
        </p:nvSpPr>
        <p:spPr>
          <a:xfrm>
            <a:off x="1054780" y="1194319"/>
            <a:ext cx="10058400" cy="5283754"/>
          </a:xfrm>
        </p:spPr>
        <p:txBody>
          <a:bodyPr>
            <a:normAutofit/>
          </a:bodyPr>
          <a:lstStyle/>
          <a:p>
            <a:pPr marL="0" indent="0" algn="just">
              <a:lnSpc>
                <a:spcPct val="150000"/>
              </a:lnSpc>
              <a:buNone/>
            </a:pPr>
            <a:r>
              <a:rPr lang="el-GR" sz="2200" b="1" dirty="0">
                <a:latin typeface="Calibri" panose="020F0502020204030204" pitchFamily="34" charset="0"/>
                <a:cs typeface="Calibri" panose="020F0502020204030204" pitchFamily="34" charset="0"/>
              </a:rPr>
              <a:t>4)</a:t>
            </a:r>
            <a:r>
              <a:rPr lang="el-GR" sz="2200" dirty="0">
                <a:latin typeface="Calibri" panose="020F0502020204030204" pitchFamily="34" charset="0"/>
                <a:cs typeface="Calibri" panose="020F0502020204030204" pitchFamily="34" charset="0"/>
              </a:rPr>
              <a:t> </a:t>
            </a:r>
            <a:r>
              <a:rPr lang="el-GR" sz="2200" b="1" dirty="0">
                <a:latin typeface="Calibri" panose="020F0502020204030204" pitchFamily="34" charset="0"/>
                <a:cs typeface="Calibri" panose="020F0502020204030204" pitchFamily="34" charset="0"/>
              </a:rPr>
              <a:t>Φατνιακοί </a:t>
            </a:r>
            <a:r>
              <a:rPr lang="el-GR" sz="2200" b="1" dirty="0">
                <a:latin typeface="Calibri" panose="020F0502020204030204" pitchFamily="34" charset="0"/>
                <a:ea typeface="Cambria" panose="02040503050406030204" pitchFamily="18" charset="0"/>
                <a:cs typeface="Calibri" panose="020F0502020204030204" pitchFamily="34" charset="0"/>
              </a:rPr>
              <a:t>(</a:t>
            </a:r>
            <a:r>
              <a:rPr lang="en-GB" sz="2200" b="1" dirty="0">
                <a:latin typeface="Calibri" panose="020F0502020204030204" pitchFamily="34" charset="0"/>
                <a:ea typeface="Cambria" panose="02040503050406030204" pitchFamily="18" charset="0"/>
                <a:cs typeface="Calibri" panose="020F0502020204030204" pitchFamily="34" charset="0"/>
              </a:rPr>
              <a:t>alveolar</a:t>
            </a:r>
            <a:r>
              <a:rPr lang="el-GR" sz="2200" b="1" dirty="0">
                <a:latin typeface="Calibri" panose="020F0502020204030204" pitchFamily="34" charset="0"/>
                <a:ea typeface="Cambria" panose="02040503050406030204" pitchFamily="18" charset="0"/>
                <a:cs typeface="Calibri" panose="020F0502020204030204" pitchFamily="34" charset="0"/>
              </a:rPr>
              <a:t>)</a:t>
            </a:r>
            <a:r>
              <a:rPr lang="el-GR" sz="2200" dirty="0">
                <a:latin typeface="Calibri" panose="020F0502020204030204" pitchFamily="34" charset="0"/>
                <a:ea typeface="Cambria" panose="02040503050406030204" pitchFamily="18" charset="0"/>
                <a:cs typeface="Calibri" panose="020F0502020204030204" pitchFamily="34" charset="0"/>
              </a:rPr>
              <a:t>: </a:t>
            </a:r>
            <a:r>
              <a:rPr lang="el-GR" sz="2200" dirty="0">
                <a:latin typeface="Calibri" panose="020F0502020204030204" pitchFamily="34" charset="0"/>
                <a:ea typeface="Times New Roman" panose="02020603050405020304" pitchFamily="18" charset="0"/>
                <a:cs typeface="Calibri" panose="020F0502020204030204" pitchFamily="34" charset="0"/>
              </a:rPr>
              <a:t>δηλ. φθόγγοι που δημιουργούνται όταν η κόψη ή</a:t>
            </a:r>
            <a:r>
              <a:rPr lang="el-GR" sz="2200" dirty="0">
                <a:latin typeface="Calibri" panose="020F0502020204030204" pitchFamily="34" charset="0"/>
                <a:cs typeface="Calibri" panose="020F0502020204030204" pitchFamily="34" charset="0"/>
              </a:rPr>
              <a:t> η άκρη της γλώσσας ανυψώνεται και πλησιάζει </a:t>
            </a:r>
            <a:r>
              <a:rPr lang="el-GR" sz="2200" dirty="0">
                <a:latin typeface="Calibri" panose="020F0502020204030204" pitchFamily="34" charset="0"/>
                <a:ea typeface="Times New Roman" panose="02020603050405020304" pitchFamily="18" charset="0"/>
                <a:cs typeface="Calibri" panose="020F0502020204030204" pitchFamily="34" charset="0"/>
              </a:rPr>
              <a:t>ή ακουμπά στα φατνία (δηλ. την περιοχή πίσω από τα δόντια), όπως οι φθόγγοι στην αρχή των λέξεων:</a:t>
            </a:r>
            <a:endParaRPr lang="en-US" sz="2200" dirty="0">
              <a:latin typeface="Calibri" panose="020F0502020204030204" pitchFamily="34" charset="0"/>
              <a:ea typeface="Times New Roman" panose="02020603050405020304" pitchFamily="18" charset="0"/>
              <a:cs typeface="Calibri" panose="020F0502020204030204" pitchFamily="34" charset="0"/>
            </a:endParaRPr>
          </a:p>
          <a:p>
            <a:pPr marL="804863" indent="-354013">
              <a:buClr>
                <a:srgbClr val="006400"/>
              </a:buClr>
              <a:buSzPct val="100000"/>
              <a:buNone/>
              <a:defRPr/>
            </a:pPr>
            <a:endParaRPr lang="en-GB" sz="2200" dirty="0">
              <a:latin typeface="Calibri" panose="020F0502020204030204" pitchFamily="34" charset="0"/>
              <a:cs typeface="Calibri" panose="020F0502020204030204" pitchFamily="34" charset="0"/>
              <a:sym typeface="Wingdings" pitchFamily="2" charset="2"/>
            </a:endParaRPr>
          </a:p>
          <a:p>
            <a:pPr marL="804863" indent="-354013">
              <a:buClr>
                <a:srgbClr val="006400"/>
              </a:buClr>
              <a:buSzPct val="100000"/>
              <a:buNone/>
              <a:defRPr/>
            </a:pPr>
            <a:r>
              <a:rPr lang="el-GR" sz="2200" i="1" dirty="0">
                <a:latin typeface="Corbel" pitchFamily="34" charset="0"/>
                <a:sym typeface="Wingdings" pitchFamily="2" charset="2"/>
              </a:rPr>
              <a:t>π.χ. το </a:t>
            </a:r>
            <a:r>
              <a:rPr lang="en-US" sz="2200" i="1" dirty="0">
                <a:latin typeface="Corbel" pitchFamily="34" charset="0"/>
                <a:sym typeface="Wingdings" pitchFamily="2" charset="2"/>
              </a:rPr>
              <a:t>[t]</a:t>
            </a:r>
            <a:r>
              <a:rPr lang="el-GR" sz="2200" i="1" dirty="0">
                <a:latin typeface="Corbel" pitchFamily="34" charset="0"/>
                <a:sym typeface="Wingdings" pitchFamily="2" charset="2"/>
              </a:rPr>
              <a:t> στη λέξη ‘τάμα’          το </a:t>
            </a:r>
            <a:r>
              <a:rPr lang="en-US" sz="2200" i="1" dirty="0">
                <a:latin typeface="Corbel" pitchFamily="34" charset="0"/>
                <a:sym typeface="Wingdings" pitchFamily="2" charset="2"/>
              </a:rPr>
              <a:t>[l]</a:t>
            </a:r>
            <a:r>
              <a:rPr lang="el-GR" sz="2200" i="1" dirty="0">
                <a:latin typeface="Corbel" pitchFamily="34" charset="0"/>
                <a:sym typeface="Wingdings" pitchFamily="2" charset="2"/>
              </a:rPr>
              <a:t> στη λέξη ‘λήμμα’ </a:t>
            </a:r>
          </a:p>
          <a:p>
            <a:pPr marL="804863" indent="95250">
              <a:buClr>
                <a:srgbClr val="006400"/>
              </a:buClr>
              <a:buSzPct val="100000"/>
              <a:buNone/>
              <a:defRPr/>
            </a:pPr>
            <a:r>
              <a:rPr lang="el-GR" sz="2200" i="1" dirty="0">
                <a:latin typeface="Corbel" pitchFamily="34" charset="0"/>
                <a:sym typeface="Wingdings" pitchFamily="2" charset="2"/>
              </a:rPr>
              <a:t>το </a:t>
            </a:r>
            <a:r>
              <a:rPr lang="en-US" sz="2200" i="1" dirty="0">
                <a:latin typeface="Corbel" pitchFamily="34" charset="0"/>
                <a:sym typeface="Wingdings" pitchFamily="2" charset="2"/>
              </a:rPr>
              <a:t>[d]</a:t>
            </a:r>
            <a:r>
              <a:rPr lang="el-GR" sz="2200" i="1" dirty="0">
                <a:latin typeface="Corbel" pitchFamily="34" charset="0"/>
                <a:sym typeface="Wingdings" pitchFamily="2" charset="2"/>
              </a:rPr>
              <a:t> στη λέξη ‘ντάμα’        το </a:t>
            </a:r>
            <a:r>
              <a:rPr lang="en-US" sz="2200" i="1" dirty="0">
                <a:latin typeface="Corbel" pitchFamily="34" charset="0"/>
                <a:sym typeface="Wingdings" pitchFamily="2" charset="2"/>
              </a:rPr>
              <a:t>[r]</a:t>
            </a:r>
            <a:r>
              <a:rPr lang="el-GR" sz="2200" i="1" dirty="0">
                <a:latin typeface="Corbel" pitchFamily="34" charset="0"/>
                <a:sym typeface="Wingdings" pitchFamily="2" charset="2"/>
              </a:rPr>
              <a:t> στη λέξη ‘ρήμα’</a:t>
            </a:r>
          </a:p>
          <a:p>
            <a:pPr marL="804863" indent="95250">
              <a:buClr>
                <a:srgbClr val="006400"/>
              </a:buClr>
              <a:buSzPct val="100000"/>
              <a:buNone/>
              <a:defRPr/>
            </a:pPr>
            <a:r>
              <a:rPr lang="el-GR" sz="2200" i="1" dirty="0">
                <a:latin typeface="Corbel" pitchFamily="34" charset="0"/>
                <a:sym typeface="Wingdings" pitchFamily="2" charset="2"/>
              </a:rPr>
              <a:t>το </a:t>
            </a:r>
            <a:r>
              <a:rPr lang="en-US" sz="2200" i="1" dirty="0">
                <a:latin typeface="Corbel" pitchFamily="34" charset="0"/>
                <a:sym typeface="Wingdings" pitchFamily="2" charset="2"/>
              </a:rPr>
              <a:t>[n]</a:t>
            </a:r>
            <a:r>
              <a:rPr lang="el-GR" sz="2200" i="1" dirty="0">
                <a:latin typeface="Corbel" pitchFamily="34" charset="0"/>
                <a:sym typeface="Wingdings" pitchFamily="2" charset="2"/>
              </a:rPr>
              <a:t> στη λέξη ‘νήμα’</a:t>
            </a:r>
          </a:p>
          <a:p>
            <a:pPr marL="0" indent="0" algn="just">
              <a:lnSpc>
                <a:spcPct val="150000"/>
              </a:lnSpc>
              <a:buNone/>
            </a:pPr>
            <a:r>
              <a:rPr lang="el-GR" sz="2200" dirty="0"/>
              <a:t>       </a:t>
            </a:r>
            <a:r>
              <a:rPr lang="el-GR" sz="2200" dirty="0">
                <a:latin typeface="Cambria" panose="02040503050406030204" pitchFamily="18" charset="0"/>
                <a:ea typeface="Cambria" panose="02040503050406030204" pitchFamily="18" charset="0"/>
              </a:rPr>
              <a:t>	</a:t>
            </a:r>
          </a:p>
        </p:txBody>
      </p:sp>
      <p:pic>
        <p:nvPicPr>
          <p:cNvPr id="8" name="Εικόνα 3">
            <a:extLst>
              <a:ext uri="{FF2B5EF4-FFF2-40B4-BE49-F238E27FC236}">
                <a16:creationId xmlns:a16="http://schemas.microsoft.com/office/drawing/2014/main" id="{D03C0791-7891-FC44-B1E9-C6CD75A7C109}"/>
              </a:ext>
            </a:extLst>
          </p:cNvPr>
          <p:cNvPicPr>
            <a:picLocks noChangeAspect="1"/>
          </p:cNvPicPr>
          <p:nvPr/>
        </p:nvPicPr>
        <p:blipFill>
          <a:blip r:embed="rId2">
            <a:lum bright="-14000" contrast="8000"/>
            <a:extLst>
              <a:ext uri="{28A0092B-C50C-407E-A947-70E740481C1C}">
                <a14:useLocalDpi xmlns:a14="http://schemas.microsoft.com/office/drawing/2010/main" val="0"/>
              </a:ext>
            </a:extLst>
          </a:blip>
          <a:srcRect/>
          <a:stretch>
            <a:fillRect/>
          </a:stretch>
        </p:blipFill>
        <p:spPr bwMode="auto">
          <a:xfrm>
            <a:off x="8007515" y="2790386"/>
            <a:ext cx="2799747" cy="293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Τόπος άρθρωσης</a:t>
            </a:r>
          </a:p>
        </p:txBody>
      </p:sp>
      <p:sp>
        <p:nvSpPr>
          <p:cNvPr id="3" name="Θέση περιεχομένου 2"/>
          <p:cNvSpPr>
            <a:spLocks noGrp="1"/>
          </p:cNvSpPr>
          <p:nvPr>
            <p:ph idx="1"/>
          </p:nvPr>
        </p:nvSpPr>
        <p:spPr>
          <a:xfrm>
            <a:off x="1054780" y="1194319"/>
            <a:ext cx="10058400" cy="5283754"/>
          </a:xfrm>
        </p:spPr>
        <p:txBody>
          <a:bodyPr>
            <a:normAutofit/>
          </a:bodyPr>
          <a:lstStyle/>
          <a:p>
            <a:pPr marL="0" indent="0" algn="just">
              <a:lnSpc>
                <a:spcPct val="150000"/>
              </a:lnSpc>
              <a:buNone/>
            </a:pPr>
            <a:r>
              <a:rPr lang="el-GR" sz="2400" b="1" dirty="0">
                <a:latin typeface="Calibri" panose="020F0502020204030204" pitchFamily="34" charset="0"/>
                <a:cs typeface="Calibri" panose="020F0502020204030204" pitchFamily="34" charset="0"/>
              </a:rPr>
              <a:t>4)</a:t>
            </a:r>
            <a:r>
              <a:rPr lang="el-GR" sz="2400" dirty="0">
                <a:latin typeface="Calibri" panose="020F0502020204030204" pitchFamily="34" charset="0"/>
                <a:cs typeface="Calibri" panose="020F0502020204030204" pitchFamily="34" charset="0"/>
              </a:rPr>
              <a:t> </a:t>
            </a:r>
            <a:r>
              <a:rPr lang="el-GR" sz="2400" b="1" dirty="0">
                <a:latin typeface="Calibri" panose="020F0502020204030204" pitchFamily="34" charset="0"/>
                <a:cs typeface="Calibri" panose="020F0502020204030204" pitchFamily="34" charset="0"/>
              </a:rPr>
              <a:t>Φατνιακοί </a:t>
            </a:r>
            <a:r>
              <a:rPr lang="el-GR" sz="2400" b="1" dirty="0">
                <a:latin typeface="Calibri" panose="020F0502020204030204" pitchFamily="34" charset="0"/>
                <a:ea typeface="Cambria" panose="02040503050406030204" pitchFamily="18" charset="0"/>
                <a:cs typeface="Calibri" panose="020F0502020204030204" pitchFamily="34" charset="0"/>
              </a:rPr>
              <a:t>(</a:t>
            </a:r>
            <a:r>
              <a:rPr lang="en-GB" sz="2400" b="1" dirty="0">
                <a:latin typeface="Calibri" panose="020F0502020204030204" pitchFamily="34" charset="0"/>
                <a:ea typeface="Cambria" panose="02040503050406030204" pitchFamily="18" charset="0"/>
                <a:cs typeface="Calibri" panose="020F0502020204030204" pitchFamily="34" charset="0"/>
              </a:rPr>
              <a:t>alveolar</a:t>
            </a:r>
            <a:r>
              <a:rPr lang="el-GR" sz="2400" b="1" dirty="0">
                <a:latin typeface="Calibri" panose="020F0502020204030204" pitchFamily="34" charset="0"/>
                <a:ea typeface="Cambria" panose="02040503050406030204" pitchFamily="18" charset="0"/>
                <a:cs typeface="Calibri" panose="020F0502020204030204" pitchFamily="34" charset="0"/>
              </a:rPr>
              <a:t>)</a:t>
            </a:r>
            <a:endParaRPr lang="el-GR" sz="2400" dirty="0">
              <a:latin typeface="Calibri" panose="020F0502020204030204" pitchFamily="34" charset="0"/>
              <a:cs typeface="Calibri" panose="020F0502020204030204" pitchFamily="34" charset="0"/>
            </a:endParaRPr>
          </a:p>
          <a:p>
            <a:pPr marL="0" indent="0" algn="just">
              <a:lnSpc>
                <a:spcPct val="150000"/>
              </a:lnSpc>
              <a:buNone/>
            </a:pPr>
            <a:r>
              <a:rPr lang="el-GR" sz="2400" dirty="0"/>
              <a:t>          </a:t>
            </a:r>
          </a:p>
          <a:p>
            <a:pPr marL="0" indent="0" algn="just">
              <a:lnSpc>
                <a:spcPct val="150000"/>
              </a:lnSpc>
              <a:buNone/>
            </a:pPr>
            <a:endParaRPr lang="el-GR" sz="2400" dirty="0"/>
          </a:p>
          <a:p>
            <a:pPr marL="0" indent="0" algn="just">
              <a:lnSpc>
                <a:spcPct val="150000"/>
              </a:lnSpc>
              <a:buNone/>
            </a:pPr>
            <a:endParaRPr lang="el-GR" sz="2400" dirty="0"/>
          </a:p>
          <a:p>
            <a:pPr marL="0" indent="0" algn="just">
              <a:lnSpc>
                <a:spcPct val="150000"/>
              </a:lnSpc>
              <a:buNone/>
            </a:pPr>
            <a:endParaRPr lang="en-GB" sz="2400" dirty="0"/>
          </a:p>
          <a:p>
            <a:pPr marL="0" indent="0" algn="just">
              <a:lnSpc>
                <a:spcPct val="150000"/>
              </a:lnSpc>
              <a:buNone/>
            </a:pPr>
            <a:endParaRPr lang="el-GR" sz="2400" dirty="0"/>
          </a:p>
          <a:p>
            <a:pPr marL="0" indent="0" algn="just">
              <a:lnSpc>
                <a:spcPct val="150000"/>
              </a:lnSpc>
              <a:buNone/>
            </a:pPr>
            <a:r>
              <a:rPr lang="en-GB" sz="2400" dirty="0">
                <a:latin typeface="Cambria" panose="02040503050406030204" pitchFamily="18" charset="0"/>
                <a:ea typeface="Cambria" panose="02040503050406030204" pitchFamily="18" charset="0"/>
              </a:rPr>
              <a:t>                </a:t>
            </a:r>
            <a:r>
              <a:rPr lang="el-GR" sz="2400" dirty="0">
                <a:latin typeface="Cambria" panose="02040503050406030204" pitchFamily="18" charset="0"/>
                <a:ea typeface="Cambria" panose="02040503050406030204" pitchFamily="18" charset="0"/>
              </a:rPr>
              <a:t>   </a:t>
            </a:r>
            <a:r>
              <a:rPr lang="en-GB" sz="2400" dirty="0">
                <a:latin typeface="Cambria" panose="02040503050406030204" pitchFamily="18" charset="0"/>
                <a:ea typeface="Cambria" panose="02040503050406030204" pitchFamily="18" charset="0"/>
              </a:rPr>
              <a:t> </a:t>
            </a:r>
            <a:r>
              <a:rPr lang="el-GR" sz="2400" dirty="0">
                <a:latin typeface="Cambria" panose="02040503050406030204" pitchFamily="18" charset="0"/>
                <a:ea typeface="Cambria" panose="02040503050406030204" pitchFamily="18" charset="0"/>
              </a:rPr>
              <a:t>[</a:t>
            </a:r>
            <a:r>
              <a:rPr lang="en-GB" sz="2400" dirty="0">
                <a:latin typeface="Cambria" panose="02040503050406030204" pitchFamily="18" charset="0"/>
                <a:ea typeface="Cambria" panose="02040503050406030204" pitchFamily="18" charset="0"/>
              </a:rPr>
              <a:t>s]                                                     [n]                                                   [t]</a:t>
            </a:r>
            <a:endParaRPr lang="el-GR" sz="2400" dirty="0">
              <a:latin typeface="Cambria" panose="02040503050406030204" pitchFamily="18" charset="0"/>
              <a:ea typeface="Cambria" panose="02040503050406030204" pitchFamily="18" charset="0"/>
            </a:endParaRPr>
          </a:p>
        </p:txBody>
      </p:sp>
      <p:pic>
        <p:nvPicPr>
          <p:cNvPr id="5" name="s-sound">
            <a:hlinkClick r:id="" action="ppaction://media"/>
            <a:extLst>
              <a:ext uri="{FF2B5EF4-FFF2-40B4-BE49-F238E27FC236}">
                <a16:creationId xmlns:a16="http://schemas.microsoft.com/office/drawing/2014/main" id="{B9EA25FF-A881-47C2-7967-C6C60B7A632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225099" y="2571133"/>
            <a:ext cx="2873828" cy="2250167"/>
          </a:xfrm>
          <a:prstGeom prst="rect">
            <a:avLst/>
          </a:prstGeom>
        </p:spPr>
      </p:pic>
      <p:pic>
        <p:nvPicPr>
          <p:cNvPr id="6" name="n-sound">
            <a:hlinkClick r:id="" action="ppaction://media"/>
            <a:extLst>
              <a:ext uri="{FF2B5EF4-FFF2-40B4-BE49-F238E27FC236}">
                <a16:creationId xmlns:a16="http://schemas.microsoft.com/office/drawing/2014/main" id="{A2BAA266-0491-AFF5-EF5A-E815714BF99C}"/>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4874066" y="2571133"/>
            <a:ext cx="2872800" cy="2324490"/>
          </a:xfrm>
          <a:prstGeom prst="rect">
            <a:avLst/>
          </a:prstGeom>
        </p:spPr>
      </p:pic>
      <p:pic>
        <p:nvPicPr>
          <p:cNvPr id="7" name="t-sound">
            <a:hlinkClick r:id="" action="ppaction://media"/>
            <a:extLst>
              <a:ext uri="{FF2B5EF4-FFF2-40B4-BE49-F238E27FC236}">
                <a16:creationId xmlns:a16="http://schemas.microsoft.com/office/drawing/2014/main" id="{B2BAAB63-A9E9-655A-121D-E79FEE7F5210}"/>
              </a:ext>
            </a:extLst>
          </p:cNvPr>
          <p:cNvPicPr>
            <a:picLocks noChangeAspect="1"/>
          </p:cNvPicPr>
          <p:nvPr>
            <a:videoFile r:link="rId6"/>
            <p:extLst>
              <p:ext uri="{DAA4B4D4-6D71-4841-9C94-3DE7FCFB9230}">
                <p14:media xmlns:p14="http://schemas.microsoft.com/office/powerpoint/2010/main" r:embed="rId5"/>
              </p:ext>
            </p:extLst>
          </p:nvPr>
        </p:nvPicPr>
        <p:blipFill>
          <a:blip r:embed="rId10"/>
          <a:stretch>
            <a:fillRect/>
          </a:stretch>
        </p:blipFill>
        <p:spPr>
          <a:xfrm>
            <a:off x="8522005" y="2627247"/>
            <a:ext cx="2633675" cy="2324490"/>
          </a:xfrm>
          <a:prstGeom prst="rect">
            <a:avLst/>
          </a:prstGeom>
        </p:spPr>
      </p:pic>
    </p:spTree>
    <p:extLst>
      <p:ext uri="{BB962C8B-B14F-4D97-AF65-F5344CB8AC3E}">
        <p14:creationId xmlns:p14="http://schemas.microsoft.com/office/powerpoint/2010/main" val="52597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92"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video>
              <p:cMediaNode vol="80000">
                <p:cTn id="21" fill="hold" display="0">
                  <p:stCondLst>
                    <p:cond delay="indefinite"/>
                  </p:stCondLst>
                </p:cTn>
                <p:tgtEl>
                  <p:spTgt spid="6"/>
                </p:tgtEl>
              </p:cMediaNode>
            </p:video>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6"/>
                                        </p:tgtEl>
                                      </p:cBhvr>
                                    </p:cmd>
                                  </p:childTnLst>
                                </p:cTn>
                              </p:par>
                            </p:childTnLst>
                          </p:cTn>
                        </p:par>
                      </p:childTnLst>
                    </p:cTn>
                  </p:par>
                </p:childTnLst>
              </p:cTn>
              <p:nextCondLst>
                <p:cond evt="onClick" delay="0">
                  <p:tgtEl>
                    <p:spTgt spid="6"/>
                  </p:tgtEl>
                </p:cond>
              </p:nextCondLst>
            </p:seq>
            <p:video>
              <p:cMediaNode vol="80000">
                <p:cTn id="27" fill="hold" display="0">
                  <p:stCondLst>
                    <p:cond delay="indefinite"/>
                  </p:stCondLst>
                </p:cTn>
                <p:tgtEl>
                  <p:spTgt spid="7"/>
                </p:tgtEl>
              </p:cMediaNode>
            </p:video>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Τόπος άρθρωσης</a:t>
            </a:r>
          </a:p>
        </p:txBody>
      </p:sp>
      <p:sp>
        <p:nvSpPr>
          <p:cNvPr id="3" name="Θέση περιεχομένου 2"/>
          <p:cNvSpPr>
            <a:spLocks noGrp="1"/>
          </p:cNvSpPr>
          <p:nvPr>
            <p:ph idx="1"/>
          </p:nvPr>
        </p:nvSpPr>
        <p:spPr>
          <a:xfrm>
            <a:off x="1097280" y="1119673"/>
            <a:ext cx="10015900" cy="5557024"/>
          </a:xfrm>
        </p:spPr>
        <p:txBody>
          <a:bodyPr>
            <a:normAutofit/>
          </a:bodyPr>
          <a:lstStyle/>
          <a:p>
            <a:pPr marL="0" indent="0" algn="just">
              <a:lnSpc>
                <a:spcPct val="150000"/>
              </a:lnSpc>
              <a:buNone/>
            </a:pPr>
            <a:r>
              <a:rPr lang="el-GR" sz="2200" b="1" dirty="0">
                <a:latin typeface="Calibri" panose="020F0502020204030204" pitchFamily="34" charset="0"/>
                <a:cs typeface="Calibri" panose="020F0502020204030204" pitchFamily="34" charset="0"/>
              </a:rPr>
              <a:t>5)</a:t>
            </a:r>
            <a:r>
              <a:rPr lang="el-GR" sz="2200" dirty="0">
                <a:latin typeface="Calibri" panose="020F0502020204030204" pitchFamily="34" charset="0"/>
                <a:cs typeface="Calibri" panose="020F0502020204030204" pitchFamily="34" charset="0"/>
              </a:rPr>
              <a:t> </a:t>
            </a:r>
            <a:r>
              <a:rPr lang="el-GR" sz="2200" b="1" dirty="0">
                <a:latin typeface="Calibri" panose="020F0502020204030204" pitchFamily="34" charset="0"/>
                <a:cs typeface="Calibri" panose="020F0502020204030204" pitchFamily="34" charset="0"/>
              </a:rPr>
              <a:t>Ουρανικοί </a:t>
            </a:r>
            <a:r>
              <a:rPr lang="el-GR" sz="2200" b="1" dirty="0">
                <a:latin typeface="Calibri" panose="020F0502020204030204" pitchFamily="34" charset="0"/>
                <a:ea typeface="Cambria" panose="02040503050406030204" pitchFamily="18" charset="0"/>
                <a:cs typeface="Calibri" panose="020F0502020204030204" pitchFamily="34" charset="0"/>
              </a:rPr>
              <a:t>(</a:t>
            </a:r>
            <a:r>
              <a:rPr lang="en-GB" sz="2200" b="1" dirty="0">
                <a:latin typeface="Calibri" panose="020F0502020204030204" pitchFamily="34" charset="0"/>
                <a:ea typeface="Cambria" panose="02040503050406030204" pitchFamily="18" charset="0"/>
                <a:cs typeface="Calibri" panose="020F0502020204030204" pitchFamily="34" charset="0"/>
              </a:rPr>
              <a:t>palatal</a:t>
            </a:r>
            <a:r>
              <a:rPr lang="el-GR" sz="2200" b="1" dirty="0">
                <a:latin typeface="Calibri" panose="020F0502020204030204" pitchFamily="34" charset="0"/>
                <a:ea typeface="Cambria" panose="02040503050406030204" pitchFamily="18" charset="0"/>
                <a:cs typeface="Calibri" panose="020F0502020204030204" pitchFamily="34" charset="0"/>
              </a:rPr>
              <a:t>)</a:t>
            </a:r>
            <a:r>
              <a:rPr lang="el-GR" sz="2200" dirty="0">
                <a:latin typeface="Calibri" panose="020F0502020204030204" pitchFamily="34" charset="0"/>
                <a:ea typeface="Cambria" panose="02040503050406030204" pitchFamily="18" charset="0"/>
                <a:cs typeface="Calibri" panose="020F0502020204030204" pitchFamily="34" charset="0"/>
              </a:rPr>
              <a:t>: </a:t>
            </a:r>
            <a:r>
              <a:rPr lang="el-GR" sz="2200" dirty="0">
                <a:latin typeface="Calibri" panose="020F0502020204030204" pitchFamily="34" charset="0"/>
                <a:ea typeface="Times New Roman" panose="02020603050405020304" pitchFamily="18" charset="0"/>
                <a:cs typeface="Calibri" panose="020F0502020204030204" pitchFamily="34" charset="0"/>
              </a:rPr>
              <a:t>δηλ. φθόγγοι που δημιουργούνται όταν </a:t>
            </a:r>
            <a:r>
              <a:rPr lang="el-GR" sz="2200" dirty="0">
                <a:latin typeface="Calibri" panose="020F0502020204030204" pitchFamily="34" charset="0"/>
                <a:cs typeface="Calibri" panose="020F0502020204030204" pitchFamily="34" charset="0"/>
              </a:rPr>
              <a:t>το πρόσθιο τμήμα της γλώσσας να ανυψώνεται στο σημείο του ουρανίσκου, πίσω από την κορυφή του φατνίου</a:t>
            </a:r>
          </a:p>
          <a:p>
            <a:pPr marL="0" indent="0" algn="just">
              <a:lnSpc>
                <a:spcPct val="150000"/>
              </a:lnSpc>
              <a:buNone/>
            </a:pPr>
            <a:r>
              <a:rPr lang="el-GR" sz="2200" dirty="0">
                <a:latin typeface="Calibri" panose="020F0502020204030204" pitchFamily="34" charset="0"/>
                <a:cs typeface="Calibri" panose="020F0502020204030204" pitchFamily="34" charset="0"/>
              </a:rPr>
              <a:t>π.χ. το [c], το [ç], το [</a:t>
            </a:r>
            <a:r>
              <a:rPr lang="el-GR" sz="2200" dirty="0" err="1">
                <a:latin typeface="Calibri" panose="020F0502020204030204" pitchFamily="34" charset="0"/>
                <a:cs typeface="Calibri" panose="020F0502020204030204" pitchFamily="34" charset="0"/>
              </a:rPr>
              <a:t>ʝ</a:t>
            </a:r>
            <a:r>
              <a:rPr lang="el-GR" sz="2200" dirty="0">
                <a:latin typeface="Calibri" panose="020F0502020204030204" pitchFamily="34" charset="0"/>
                <a:cs typeface="Calibri" panose="020F0502020204030204" pitchFamily="34" charset="0"/>
              </a:rPr>
              <a:t>] και το [</a:t>
            </a:r>
            <a:r>
              <a:rPr lang="en-US" sz="2200" dirty="0" err="1">
                <a:latin typeface="Calibri" panose="020F0502020204030204" pitchFamily="34" charset="0"/>
                <a:cs typeface="Calibri" panose="020F0502020204030204" pitchFamily="34" charset="0"/>
              </a:rPr>
              <a:t>ɟ</a:t>
            </a:r>
            <a:r>
              <a:rPr lang="el-GR" sz="2200" dirty="0">
                <a:latin typeface="Calibri" panose="020F0502020204030204" pitchFamily="34" charset="0"/>
                <a:cs typeface="Calibri" panose="020F0502020204030204" pitchFamily="34" charset="0"/>
              </a:rPr>
              <a:t>] πριν από τα φωνήεντα </a:t>
            </a:r>
            <a:r>
              <a:rPr lang="el-GR" sz="2200" b="1" dirty="0">
                <a:latin typeface="Calibri" panose="020F0502020204030204" pitchFamily="34" charset="0"/>
                <a:cs typeface="Calibri" panose="020F0502020204030204" pitchFamily="34" charset="0"/>
              </a:rPr>
              <a:t>/e/ και /i/</a:t>
            </a:r>
            <a:r>
              <a:rPr lang="el-GR" sz="2200" dirty="0">
                <a:latin typeface="Calibri" panose="020F0502020204030204" pitchFamily="34" charset="0"/>
                <a:cs typeface="Calibri" panose="020F0502020204030204" pitchFamily="34" charset="0"/>
              </a:rPr>
              <a:t>, </a:t>
            </a:r>
            <a:endParaRPr lang="en-US" sz="2200" dirty="0">
              <a:latin typeface="Calibri" panose="020F0502020204030204" pitchFamily="34" charset="0"/>
              <a:cs typeface="Calibri" panose="020F0502020204030204" pitchFamily="34" charset="0"/>
            </a:endParaRPr>
          </a:p>
          <a:p>
            <a:pPr marL="450850" indent="0">
              <a:buClr>
                <a:srgbClr val="006400"/>
              </a:buClr>
              <a:buSzPct val="100000"/>
              <a:buNone/>
              <a:defRPr/>
            </a:pPr>
            <a:r>
              <a:rPr lang="el-GR" sz="2200" i="1" dirty="0">
                <a:latin typeface="Corbel" pitchFamily="34" charset="0"/>
                <a:sym typeface="Wingdings" pitchFamily="2" charset="2"/>
              </a:rPr>
              <a:t>π.χ. το </a:t>
            </a:r>
            <a:r>
              <a:rPr lang="en-US" sz="2200" i="1" dirty="0">
                <a:latin typeface="Corbel" pitchFamily="34" charset="0"/>
                <a:sym typeface="Wingdings" pitchFamily="2" charset="2"/>
              </a:rPr>
              <a:t>[c]</a:t>
            </a:r>
            <a:r>
              <a:rPr lang="el-GR" sz="2200" i="1" dirty="0">
                <a:latin typeface="Corbel" pitchFamily="34" charset="0"/>
                <a:sym typeface="Wingdings" pitchFamily="2" charset="2"/>
              </a:rPr>
              <a:t>στη λέξη ‘κερί’</a:t>
            </a:r>
            <a:r>
              <a:rPr lang="en-US" sz="2200" i="1" dirty="0">
                <a:latin typeface="Corbel" pitchFamily="34" charset="0"/>
                <a:sym typeface="Wingdings" pitchFamily="2" charset="2"/>
              </a:rPr>
              <a:t> 	</a:t>
            </a:r>
            <a:r>
              <a:rPr lang="el-GR" sz="2200" i="1" dirty="0">
                <a:latin typeface="Corbel" pitchFamily="34" charset="0"/>
                <a:sym typeface="Wingdings" pitchFamily="2" charset="2"/>
              </a:rPr>
              <a:t>        το </a:t>
            </a:r>
            <a:r>
              <a:rPr lang="en-US" sz="2200" i="1" dirty="0">
                <a:latin typeface="Corbel" pitchFamily="34" charset="0"/>
                <a:sym typeface="Wingdings" pitchFamily="2" charset="2"/>
              </a:rPr>
              <a:t>[</a:t>
            </a:r>
            <a:r>
              <a:rPr lang="el-GR" sz="2200" i="1" dirty="0">
                <a:latin typeface="Corbel" pitchFamily="34" charset="0"/>
              </a:rPr>
              <a:t>ç</a:t>
            </a:r>
            <a:r>
              <a:rPr lang="en-US" sz="2200" i="1" dirty="0">
                <a:latin typeface="Corbel" pitchFamily="34" charset="0"/>
                <a:sym typeface="Wingdings" pitchFamily="2" charset="2"/>
              </a:rPr>
              <a:t>]</a:t>
            </a:r>
            <a:r>
              <a:rPr lang="el-GR" sz="2200" i="1" dirty="0">
                <a:latin typeface="Corbel" pitchFamily="34" charset="0"/>
                <a:sym typeface="Wingdings" pitchFamily="2" charset="2"/>
              </a:rPr>
              <a:t>στη λέξη ‘χέρι’</a:t>
            </a:r>
            <a:endParaRPr lang="en-US" sz="2200" i="1" dirty="0">
              <a:latin typeface="Corbel" pitchFamily="34" charset="0"/>
              <a:sym typeface="Wingdings" pitchFamily="2" charset="2"/>
            </a:endParaRPr>
          </a:p>
          <a:p>
            <a:pPr marL="450850" indent="449263">
              <a:buClr>
                <a:srgbClr val="006400"/>
              </a:buClr>
              <a:buSzPct val="100000"/>
              <a:buNone/>
              <a:defRPr/>
            </a:pPr>
            <a:r>
              <a:rPr lang="el-GR" sz="2200" i="1" dirty="0">
                <a:latin typeface="Corbel" pitchFamily="34" charset="0"/>
                <a:sym typeface="Wingdings" pitchFamily="2" charset="2"/>
              </a:rPr>
              <a:t>το </a:t>
            </a:r>
            <a:r>
              <a:rPr lang="en-US" sz="2200" i="1" dirty="0">
                <a:latin typeface="Corbel" pitchFamily="34" charset="0"/>
                <a:sym typeface="Wingdings" pitchFamily="2" charset="2"/>
              </a:rPr>
              <a:t>[</a:t>
            </a:r>
            <a:r>
              <a:rPr lang="el-GR" sz="2200" i="1" dirty="0" err="1">
                <a:latin typeface="Corbel" pitchFamily="34" charset="0"/>
              </a:rPr>
              <a:t>ɟ</a:t>
            </a:r>
            <a:r>
              <a:rPr lang="en-US" sz="2200" i="1" dirty="0">
                <a:latin typeface="Corbel" pitchFamily="34" charset="0"/>
                <a:sym typeface="Wingdings" pitchFamily="2" charset="2"/>
              </a:rPr>
              <a:t>]</a:t>
            </a:r>
            <a:r>
              <a:rPr lang="el-GR" sz="2200" i="1" dirty="0">
                <a:latin typeface="Corbel" pitchFamily="34" charset="0"/>
                <a:sym typeface="Wingdings" pitchFamily="2" charset="2"/>
              </a:rPr>
              <a:t> στη λέξη ‘</a:t>
            </a:r>
            <a:r>
              <a:rPr lang="el-GR" sz="2200" i="1" dirty="0">
                <a:latin typeface="Corbel" pitchFamily="34" charset="0"/>
              </a:rPr>
              <a:t>αγκύλη’      </a:t>
            </a:r>
            <a:r>
              <a:rPr lang="en-US" sz="2200" i="1" dirty="0">
                <a:latin typeface="Corbel" pitchFamily="34" charset="0"/>
              </a:rPr>
              <a:t> </a:t>
            </a:r>
            <a:r>
              <a:rPr lang="el-GR" sz="2200" i="1" dirty="0">
                <a:latin typeface="Corbel" pitchFamily="34" charset="0"/>
                <a:sym typeface="Wingdings" pitchFamily="2" charset="2"/>
              </a:rPr>
              <a:t>το </a:t>
            </a:r>
            <a:r>
              <a:rPr lang="en-US" sz="2200" i="1" dirty="0">
                <a:latin typeface="Corbel" pitchFamily="34" charset="0"/>
                <a:sym typeface="Wingdings" pitchFamily="2" charset="2"/>
              </a:rPr>
              <a:t>[</a:t>
            </a:r>
            <a:r>
              <a:rPr lang="el-GR" sz="2200" i="1" dirty="0" err="1">
                <a:latin typeface="Corbel" pitchFamily="34" charset="0"/>
              </a:rPr>
              <a:t>ʝ</a:t>
            </a:r>
            <a:r>
              <a:rPr lang="en-US" sz="2200" i="1" dirty="0">
                <a:latin typeface="Corbel" pitchFamily="34" charset="0"/>
                <a:sym typeface="Wingdings" pitchFamily="2" charset="2"/>
              </a:rPr>
              <a:t>]</a:t>
            </a:r>
            <a:r>
              <a:rPr lang="el-GR" sz="2200" i="1" dirty="0">
                <a:latin typeface="Corbel" pitchFamily="34" charset="0"/>
                <a:sym typeface="Wingdings" pitchFamily="2" charset="2"/>
              </a:rPr>
              <a:t> στη λέξη ‘γερή’</a:t>
            </a:r>
          </a:p>
          <a:p>
            <a:pPr marL="0" indent="0" algn="just">
              <a:lnSpc>
                <a:spcPct val="150000"/>
              </a:lnSpc>
              <a:buNone/>
            </a:pPr>
            <a:endParaRPr lang="en-US" sz="2200" dirty="0">
              <a:latin typeface="Calibri" panose="020F0502020204030204" pitchFamily="34" charset="0"/>
              <a:cs typeface="Calibri" panose="020F0502020204030204" pitchFamily="34" charset="0"/>
            </a:endParaRPr>
          </a:p>
          <a:p>
            <a:pPr marL="0" indent="0" algn="just">
              <a:lnSpc>
                <a:spcPct val="150000"/>
              </a:lnSpc>
              <a:buNone/>
            </a:pPr>
            <a:r>
              <a:rPr lang="el-GR" sz="2200" dirty="0">
                <a:latin typeface="Calibri" panose="020F0502020204030204" pitchFamily="34" charset="0"/>
                <a:cs typeface="Calibri" panose="020F0502020204030204" pitchFamily="34" charset="0"/>
              </a:rPr>
              <a:t>*[</a:t>
            </a:r>
            <a:r>
              <a:rPr lang="en-US" sz="2200" dirty="0" err="1">
                <a:latin typeface="Calibri" panose="020F0502020204030204" pitchFamily="34" charset="0"/>
                <a:cs typeface="Calibri" panose="020F0502020204030204" pitchFamily="34" charset="0"/>
              </a:rPr>
              <a:t>ɲ</a:t>
            </a:r>
            <a:r>
              <a:rPr lang="el-GR" sz="2200" dirty="0">
                <a:latin typeface="Calibri" panose="020F0502020204030204" pitchFamily="34" charset="0"/>
                <a:cs typeface="Calibri" panose="020F0502020204030204" pitchFamily="34" charset="0"/>
              </a:rPr>
              <a:t>] &amp; [</a:t>
            </a:r>
            <a:r>
              <a:rPr lang="el-GR" altLang="el-GR" sz="2200" dirty="0" err="1">
                <a:latin typeface="Calibri" panose="020F0502020204030204" pitchFamily="34" charset="0"/>
                <a:cs typeface="Calibri" panose="020F0502020204030204" pitchFamily="34" charset="0"/>
              </a:rPr>
              <a:t>ʎ</a:t>
            </a:r>
            <a:r>
              <a:rPr lang="el-GR" altLang="el-GR" sz="2200" dirty="0">
                <a:latin typeface="Calibri" panose="020F0502020204030204" pitchFamily="34" charset="0"/>
                <a:cs typeface="Calibri" panose="020F0502020204030204" pitchFamily="34" charset="0"/>
              </a:rPr>
              <a:t>]:</a:t>
            </a:r>
            <a:endParaRPr lang="en-US" altLang="el-GR" sz="2200" dirty="0">
              <a:latin typeface="Calibri" panose="020F0502020204030204" pitchFamily="34" charset="0"/>
              <a:cs typeface="Calibri" panose="020F0502020204030204" pitchFamily="34" charset="0"/>
            </a:endParaRPr>
          </a:p>
          <a:p>
            <a:pPr marL="0" indent="0" algn="just">
              <a:lnSpc>
                <a:spcPct val="150000"/>
              </a:lnSpc>
              <a:buNone/>
            </a:pPr>
            <a:r>
              <a:rPr lang="el-GR" sz="2200" i="1" dirty="0">
                <a:latin typeface="Corbel" pitchFamily="34" charset="0"/>
                <a:sym typeface="Wingdings" pitchFamily="2" charset="2"/>
              </a:rPr>
              <a:t>το /</a:t>
            </a:r>
            <a:r>
              <a:rPr lang="el-GR" sz="2200" i="1" dirty="0" err="1">
                <a:latin typeface="Corbel" pitchFamily="34" charset="0"/>
              </a:rPr>
              <a:t>ɲ</a:t>
            </a:r>
            <a:r>
              <a:rPr lang="el-GR" sz="2200" i="1" dirty="0">
                <a:latin typeface="Corbel" pitchFamily="34" charset="0"/>
                <a:sym typeface="Wingdings" pitchFamily="2" charset="2"/>
              </a:rPr>
              <a:t>/ στη λέξη ‘εννιά’	        το /</a:t>
            </a:r>
            <a:r>
              <a:rPr lang="el-GR" sz="2200" i="1" dirty="0" err="1">
                <a:latin typeface="Corbel" pitchFamily="34" charset="0"/>
              </a:rPr>
              <a:t>ʎ</a:t>
            </a:r>
            <a:r>
              <a:rPr lang="el-GR" sz="2200" i="1" dirty="0">
                <a:latin typeface="Corbel" pitchFamily="34" charset="0"/>
                <a:sym typeface="Wingdings" pitchFamily="2" charset="2"/>
              </a:rPr>
              <a:t>/ στη λέξη ‘ελιά’</a:t>
            </a:r>
          </a:p>
          <a:p>
            <a:pPr marL="0" indent="0" algn="just">
              <a:lnSpc>
                <a:spcPct val="150000"/>
              </a:lnSpc>
              <a:buNone/>
            </a:pPr>
            <a:endParaRPr lang="en-GB" sz="2400" dirty="0"/>
          </a:p>
          <a:p>
            <a:pPr marL="0" indent="0" algn="just">
              <a:lnSpc>
                <a:spcPct val="150000"/>
              </a:lnSpc>
              <a:buNone/>
            </a:pPr>
            <a:endParaRPr lang="en-GB" sz="2400" dirty="0"/>
          </a:p>
          <a:p>
            <a:pPr marL="0" indent="0" algn="just">
              <a:lnSpc>
                <a:spcPct val="150000"/>
              </a:lnSpc>
              <a:buNone/>
            </a:pPr>
            <a:endParaRPr lang="en-GB" sz="2400" dirty="0"/>
          </a:p>
          <a:p>
            <a:pPr marL="0" indent="0" algn="just">
              <a:lnSpc>
                <a:spcPct val="150000"/>
              </a:lnSpc>
              <a:buNone/>
            </a:pPr>
            <a:endParaRPr lang="en-GB" sz="2400" dirty="0"/>
          </a:p>
          <a:p>
            <a:pPr marL="0" indent="0" algn="just">
              <a:lnSpc>
                <a:spcPct val="150000"/>
              </a:lnSpc>
              <a:buNone/>
            </a:pPr>
            <a:endParaRPr lang="el-GR" sz="2400" dirty="0"/>
          </a:p>
        </p:txBody>
      </p:sp>
      <p:pic>
        <p:nvPicPr>
          <p:cNvPr id="8" name="Εικόνα 1">
            <a:extLst>
              <a:ext uri="{FF2B5EF4-FFF2-40B4-BE49-F238E27FC236}">
                <a16:creationId xmlns:a16="http://schemas.microsoft.com/office/drawing/2014/main" id="{4DA85591-63D2-D44D-B3CD-3CCC9E955E42}"/>
              </a:ext>
            </a:extLst>
          </p:cNvPr>
          <p:cNvPicPr>
            <a:picLocks noChangeAspect="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9227400" y="2924504"/>
            <a:ext cx="2722862" cy="287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74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Τόπος άρθρωσης</a:t>
            </a:r>
          </a:p>
        </p:txBody>
      </p:sp>
      <p:sp>
        <p:nvSpPr>
          <p:cNvPr id="3" name="Θέση περιεχομένου 2"/>
          <p:cNvSpPr>
            <a:spLocks noGrp="1"/>
          </p:cNvSpPr>
          <p:nvPr>
            <p:ph idx="1"/>
          </p:nvPr>
        </p:nvSpPr>
        <p:spPr>
          <a:xfrm>
            <a:off x="1097280" y="1119673"/>
            <a:ext cx="10015900" cy="5358399"/>
          </a:xfrm>
        </p:spPr>
        <p:txBody>
          <a:bodyPr>
            <a:normAutofit/>
          </a:bodyPr>
          <a:lstStyle/>
          <a:p>
            <a:pPr marL="0" indent="0" algn="just">
              <a:lnSpc>
                <a:spcPct val="150000"/>
              </a:lnSpc>
              <a:buNone/>
            </a:pPr>
            <a:r>
              <a:rPr lang="en-US" sz="2400" b="1" dirty="0">
                <a:latin typeface="Calibri" panose="020F0502020204030204" pitchFamily="34" charset="0"/>
                <a:cs typeface="Calibri" panose="020F0502020204030204" pitchFamily="34" charset="0"/>
              </a:rPr>
              <a:t>5</a:t>
            </a:r>
            <a:r>
              <a:rPr lang="el-GR" sz="2400" b="1"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a:t>
            </a:r>
            <a:r>
              <a:rPr lang="el-GR" sz="2400" b="1" dirty="0">
                <a:latin typeface="Calibri" panose="020F0502020204030204" pitchFamily="34" charset="0"/>
                <a:cs typeface="Calibri" panose="020F0502020204030204" pitchFamily="34" charset="0"/>
              </a:rPr>
              <a:t>Ουρανικοί </a:t>
            </a:r>
            <a:r>
              <a:rPr lang="el-GR" sz="2400" b="1" dirty="0">
                <a:latin typeface="Calibri" panose="020F0502020204030204" pitchFamily="34" charset="0"/>
                <a:ea typeface="Cambria" panose="02040503050406030204" pitchFamily="18" charset="0"/>
                <a:cs typeface="Calibri" panose="020F0502020204030204" pitchFamily="34" charset="0"/>
              </a:rPr>
              <a:t>(</a:t>
            </a:r>
            <a:r>
              <a:rPr lang="en-GB" sz="2400" b="1" dirty="0">
                <a:latin typeface="Calibri" panose="020F0502020204030204" pitchFamily="34" charset="0"/>
                <a:ea typeface="Cambria" panose="02040503050406030204" pitchFamily="18" charset="0"/>
                <a:cs typeface="Calibri" panose="020F0502020204030204" pitchFamily="34" charset="0"/>
              </a:rPr>
              <a:t>palatal</a:t>
            </a:r>
            <a:r>
              <a:rPr lang="el-GR" sz="2400" b="1" dirty="0">
                <a:latin typeface="Calibri" panose="020F0502020204030204" pitchFamily="34" charset="0"/>
                <a:ea typeface="Cambria" panose="02040503050406030204" pitchFamily="18" charset="0"/>
                <a:cs typeface="Calibri" panose="020F0502020204030204" pitchFamily="34" charset="0"/>
              </a:rPr>
              <a:t>)</a:t>
            </a:r>
            <a:r>
              <a:rPr lang="el-GR" sz="2400" dirty="0">
                <a:latin typeface="Calibri" panose="020F0502020204030204" pitchFamily="34" charset="0"/>
                <a:ea typeface="Cambria" panose="02040503050406030204" pitchFamily="18" charset="0"/>
                <a:cs typeface="Calibri" panose="020F0502020204030204" pitchFamily="34" charset="0"/>
              </a:rPr>
              <a:t>: </a:t>
            </a:r>
          </a:p>
          <a:p>
            <a:pPr marL="0" indent="0" algn="just">
              <a:lnSpc>
                <a:spcPct val="150000"/>
              </a:lnSpc>
              <a:buNone/>
            </a:pPr>
            <a:endParaRPr lang="el-GR" sz="2400" dirty="0"/>
          </a:p>
          <a:p>
            <a:pPr marL="0" indent="0" algn="just">
              <a:lnSpc>
                <a:spcPct val="150000"/>
              </a:lnSpc>
              <a:buNone/>
            </a:pPr>
            <a:endParaRPr lang="en-GB" sz="2400" dirty="0"/>
          </a:p>
          <a:p>
            <a:pPr marL="0" indent="0" algn="just">
              <a:lnSpc>
                <a:spcPct val="150000"/>
              </a:lnSpc>
              <a:buNone/>
            </a:pPr>
            <a:endParaRPr lang="en-GB" sz="2400" dirty="0"/>
          </a:p>
          <a:p>
            <a:pPr marL="0" indent="0" algn="just">
              <a:lnSpc>
                <a:spcPct val="150000"/>
              </a:lnSpc>
              <a:buNone/>
            </a:pPr>
            <a:endParaRPr lang="en-GB" sz="2400" dirty="0"/>
          </a:p>
          <a:p>
            <a:pPr marL="0" indent="0" algn="just">
              <a:lnSpc>
                <a:spcPct val="150000"/>
              </a:lnSpc>
              <a:buNone/>
            </a:pPr>
            <a:endParaRPr lang="en-GB" sz="2400" dirty="0"/>
          </a:p>
          <a:p>
            <a:pPr marL="0" indent="0" algn="just">
              <a:lnSpc>
                <a:spcPct val="150000"/>
              </a:lnSpc>
              <a:buNone/>
            </a:pPr>
            <a:r>
              <a:rPr lang="en-GB" sz="2400" dirty="0">
                <a:latin typeface="Cambria" panose="02040503050406030204" pitchFamily="18" charset="0"/>
                <a:ea typeface="Cambria" panose="02040503050406030204" pitchFamily="18" charset="0"/>
              </a:rPr>
              <a:t>                      [ç]                                                    [ʝ]                                              [ɲ]</a:t>
            </a:r>
          </a:p>
          <a:p>
            <a:pPr marL="0" indent="0" algn="just">
              <a:lnSpc>
                <a:spcPct val="150000"/>
              </a:lnSpc>
              <a:buNone/>
            </a:pPr>
            <a:endParaRPr lang="en-GB" sz="2400" dirty="0"/>
          </a:p>
          <a:p>
            <a:pPr marL="0" indent="0" algn="just">
              <a:lnSpc>
                <a:spcPct val="150000"/>
              </a:lnSpc>
              <a:buNone/>
            </a:pPr>
            <a:endParaRPr lang="en-GB" sz="2400" dirty="0"/>
          </a:p>
          <a:p>
            <a:pPr marL="0" indent="0" algn="just">
              <a:lnSpc>
                <a:spcPct val="150000"/>
              </a:lnSpc>
              <a:buNone/>
            </a:pPr>
            <a:endParaRPr lang="el-GR" sz="2400" dirty="0"/>
          </a:p>
        </p:txBody>
      </p:sp>
      <p:pic>
        <p:nvPicPr>
          <p:cNvPr id="5" name="ich-sound">
            <a:hlinkClick r:id="" action="ppaction://media"/>
            <a:extLst>
              <a:ext uri="{FF2B5EF4-FFF2-40B4-BE49-F238E27FC236}">
                <a16:creationId xmlns:a16="http://schemas.microsoft.com/office/drawing/2014/main" id="{FC04FBA4-BE47-57A5-D20D-2AE94D8570E0}"/>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097280" y="2740430"/>
            <a:ext cx="2905799" cy="2275200"/>
          </a:xfrm>
          <a:prstGeom prst="rect">
            <a:avLst/>
          </a:prstGeom>
        </p:spPr>
      </p:pic>
      <p:pic>
        <p:nvPicPr>
          <p:cNvPr id="6" name="yot-sound">
            <a:hlinkClick r:id="" action="ppaction://media"/>
            <a:extLst>
              <a:ext uri="{FF2B5EF4-FFF2-40B4-BE49-F238E27FC236}">
                <a16:creationId xmlns:a16="http://schemas.microsoft.com/office/drawing/2014/main" id="{06AD0B66-D244-BC3B-469F-00404F37D9B7}"/>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4850502" y="2740430"/>
            <a:ext cx="2905200" cy="2288220"/>
          </a:xfrm>
          <a:prstGeom prst="rect">
            <a:avLst/>
          </a:prstGeom>
        </p:spPr>
      </p:pic>
      <p:pic>
        <p:nvPicPr>
          <p:cNvPr id="7" name="n-left-sound">
            <a:hlinkClick r:id="" action="ppaction://media"/>
            <a:extLst>
              <a:ext uri="{FF2B5EF4-FFF2-40B4-BE49-F238E27FC236}">
                <a16:creationId xmlns:a16="http://schemas.microsoft.com/office/drawing/2014/main" id="{CFB27CB6-EA7C-5277-8222-134CD3C49F4A}"/>
              </a:ext>
            </a:extLst>
          </p:cNvPr>
          <p:cNvPicPr>
            <a:picLocks noChangeAspect="1"/>
          </p:cNvPicPr>
          <p:nvPr>
            <a:videoFile r:link="rId6"/>
            <p:extLst>
              <p:ext uri="{DAA4B4D4-6D71-4841-9C94-3DE7FCFB9230}">
                <p14:media xmlns:p14="http://schemas.microsoft.com/office/powerpoint/2010/main" r:embed="rId5"/>
              </p:ext>
            </p:extLst>
          </p:nvPr>
        </p:nvPicPr>
        <p:blipFill>
          <a:blip r:embed="rId10"/>
          <a:stretch>
            <a:fillRect/>
          </a:stretch>
        </p:blipFill>
        <p:spPr>
          <a:xfrm>
            <a:off x="8514635" y="2740430"/>
            <a:ext cx="2905798" cy="2275200"/>
          </a:xfrm>
          <a:prstGeom prst="rect">
            <a:avLst/>
          </a:prstGeom>
        </p:spPr>
      </p:pic>
    </p:spTree>
    <p:extLst>
      <p:ext uri="{BB962C8B-B14F-4D97-AF65-F5344CB8AC3E}">
        <p14:creationId xmlns:p14="http://schemas.microsoft.com/office/powerpoint/2010/main" val="119505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00"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9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video>
              <p:cMediaNode vol="80000">
                <p:cTn id="21" fill="hold" display="0">
                  <p:stCondLst>
                    <p:cond delay="indefinite"/>
                  </p:stCondLst>
                </p:cTn>
                <p:tgtEl>
                  <p:spTgt spid="6"/>
                </p:tgtEl>
              </p:cMediaNode>
            </p:video>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6"/>
                                        </p:tgtEl>
                                      </p:cBhvr>
                                    </p:cmd>
                                  </p:childTnLst>
                                </p:cTn>
                              </p:par>
                            </p:childTnLst>
                          </p:cTn>
                        </p:par>
                      </p:childTnLst>
                    </p:cTn>
                  </p:par>
                </p:childTnLst>
              </p:cTn>
              <p:nextCondLst>
                <p:cond evt="onClick" delay="0">
                  <p:tgtEl>
                    <p:spTgt spid="6"/>
                  </p:tgtEl>
                </p:cond>
              </p:nextCondLst>
            </p:seq>
            <p:video>
              <p:cMediaNode vol="80000">
                <p:cTn id="27" fill="hold" display="0">
                  <p:stCondLst>
                    <p:cond delay="indefinite"/>
                  </p:stCondLst>
                </p:cTn>
                <p:tgtEl>
                  <p:spTgt spid="7"/>
                </p:tgtEl>
              </p:cMediaNode>
            </p:video>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Τόπος άρθρωσης</a:t>
            </a:r>
          </a:p>
        </p:txBody>
      </p:sp>
      <p:sp>
        <p:nvSpPr>
          <p:cNvPr id="3" name="Θέση περιεχομένου 2"/>
          <p:cNvSpPr>
            <a:spLocks noGrp="1"/>
          </p:cNvSpPr>
          <p:nvPr>
            <p:ph idx="1"/>
          </p:nvPr>
        </p:nvSpPr>
        <p:spPr>
          <a:xfrm>
            <a:off x="1066799" y="1068353"/>
            <a:ext cx="10353869" cy="5687171"/>
          </a:xfrm>
        </p:spPr>
        <p:txBody>
          <a:bodyPr>
            <a:normAutofit/>
          </a:bodyPr>
          <a:lstStyle/>
          <a:p>
            <a:pPr marL="0" indent="0" algn="just">
              <a:lnSpc>
                <a:spcPct val="150000"/>
              </a:lnSpc>
              <a:buNone/>
            </a:pPr>
            <a:r>
              <a:rPr lang="en-US" sz="2300" b="1" dirty="0">
                <a:latin typeface="Calibri" panose="020F0502020204030204" pitchFamily="34" charset="0"/>
                <a:cs typeface="Calibri" panose="020F0502020204030204" pitchFamily="34" charset="0"/>
              </a:rPr>
              <a:t>6</a:t>
            </a:r>
            <a:r>
              <a:rPr lang="el-GR" sz="2300" b="1" dirty="0">
                <a:latin typeface="Calibri" panose="020F0502020204030204" pitchFamily="34" charset="0"/>
                <a:cs typeface="Calibri" panose="020F0502020204030204" pitchFamily="34" charset="0"/>
              </a:rPr>
              <a:t>) Υπερωικοί </a:t>
            </a:r>
            <a:r>
              <a:rPr lang="el-GR" sz="2300" b="1" dirty="0">
                <a:latin typeface="Calibri" panose="020F0502020204030204" pitchFamily="34" charset="0"/>
                <a:ea typeface="Cambria" panose="02040503050406030204" pitchFamily="18" charset="0"/>
                <a:cs typeface="Calibri" panose="020F0502020204030204" pitchFamily="34" charset="0"/>
              </a:rPr>
              <a:t>(</a:t>
            </a:r>
            <a:r>
              <a:rPr lang="en-GB" sz="2300" b="1" dirty="0">
                <a:latin typeface="Calibri" panose="020F0502020204030204" pitchFamily="34" charset="0"/>
                <a:ea typeface="Cambria" panose="02040503050406030204" pitchFamily="18" charset="0"/>
                <a:cs typeface="Calibri" panose="020F0502020204030204" pitchFamily="34" charset="0"/>
              </a:rPr>
              <a:t>velar</a:t>
            </a:r>
            <a:r>
              <a:rPr lang="el-GR" sz="2300" b="1" dirty="0">
                <a:latin typeface="Calibri" panose="020F0502020204030204" pitchFamily="34" charset="0"/>
                <a:ea typeface="Cambria" panose="02040503050406030204" pitchFamily="18" charset="0"/>
                <a:cs typeface="Calibri" panose="020F0502020204030204" pitchFamily="34" charset="0"/>
              </a:rPr>
              <a:t>)</a:t>
            </a:r>
            <a:r>
              <a:rPr lang="el-GR" sz="2300" dirty="0">
                <a:latin typeface="Calibri" panose="020F0502020204030204" pitchFamily="34" charset="0"/>
                <a:ea typeface="Cambria" panose="02040503050406030204" pitchFamily="18" charset="0"/>
                <a:cs typeface="Calibri" panose="020F0502020204030204" pitchFamily="34" charset="0"/>
              </a:rPr>
              <a:t>:</a:t>
            </a:r>
            <a:r>
              <a:rPr lang="en-US" sz="2300" dirty="0">
                <a:latin typeface="Calibri" panose="020F0502020204030204" pitchFamily="34" charset="0"/>
                <a:ea typeface="Cambria" panose="02040503050406030204" pitchFamily="18" charset="0"/>
                <a:cs typeface="Calibri" panose="020F0502020204030204" pitchFamily="34" charset="0"/>
              </a:rPr>
              <a:t> </a:t>
            </a:r>
            <a:r>
              <a:rPr lang="el-GR" sz="2300" dirty="0">
                <a:latin typeface="Calibri" panose="020F0502020204030204" pitchFamily="34" charset="0"/>
                <a:ea typeface="Times New Roman" panose="02020603050405020304" pitchFamily="18" charset="0"/>
                <a:cs typeface="Calibri" panose="020F0502020204030204" pitchFamily="34" charset="0"/>
              </a:rPr>
              <a:t>δηλ. φθόγγοι που δημιουργούνται όταν το πίσω μέρος της γλώσσας πλησιάζει ή ακουμπά στην υπερώα, όπως οι φθόγγοι που μπορούν να εμφανιστούν στην αρχή λέξεων </a:t>
            </a:r>
            <a:endParaRPr lang="en-US" sz="2300" dirty="0">
              <a:latin typeface="Calibri" panose="020F0502020204030204" pitchFamily="34" charset="0"/>
              <a:ea typeface="Times New Roman" panose="02020603050405020304" pitchFamily="18" charset="0"/>
              <a:cs typeface="Calibri" panose="020F0502020204030204" pitchFamily="34" charset="0"/>
            </a:endParaRPr>
          </a:p>
          <a:p>
            <a:pPr marL="450850" indent="0">
              <a:buClr>
                <a:srgbClr val="006400"/>
              </a:buClr>
              <a:buSzPct val="100000"/>
              <a:buNone/>
              <a:defRPr/>
            </a:pPr>
            <a:endParaRPr lang="en-US" sz="2300" dirty="0">
              <a:latin typeface="Calibri" panose="020F0502020204030204" pitchFamily="34" charset="0"/>
              <a:cs typeface="Calibri" panose="020F0502020204030204" pitchFamily="34" charset="0"/>
              <a:sym typeface="Wingdings" pitchFamily="2" charset="2"/>
            </a:endParaRPr>
          </a:p>
          <a:p>
            <a:pPr marL="450850" indent="0">
              <a:buClr>
                <a:srgbClr val="006400"/>
              </a:buClr>
              <a:buSzPct val="100000"/>
              <a:buNone/>
              <a:defRPr/>
            </a:pPr>
            <a:r>
              <a:rPr lang="el-GR" sz="2300" i="1" dirty="0">
                <a:latin typeface="Corbel" pitchFamily="34" charset="0"/>
                <a:sym typeface="Wingdings" pitchFamily="2" charset="2"/>
              </a:rPr>
              <a:t>π.χ. το </a:t>
            </a:r>
            <a:r>
              <a:rPr lang="en-US" sz="2300" i="1" dirty="0">
                <a:latin typeface="Corbel" pitchFamily="34" charset="0"/>
                <a:sym typeface="Wingdings" pitchFamily="2" charset="2"/>
              </a:rPr>
              <a:t>[</a:t>
            </a:r>
            <a:r>
              <a:rPr lang="en-US" sz="2300" i="1" dirty="0">
                <a:latin typeface="Corbel" pitchFamily="34" charset="0"/>
                <a:sym typeface="SILDoulosIPA" pitchFamily="2" charset="2"/>
              </a:rPr>
              <a:t>k</a:t>
            </a:r>
            <a:r>
              <a:rPr lang="en-US" sz="2300" i="1" dirty="0">
                <a:latin typeface="Corbel" pitchFamily="34" charset="0"/>
                <a:sym typeface="Wingdings" pitchFamily="2" charset="2"/>
              </a:rPr>
              <a:t>]</a:t>
            </a:r>
            <a:r>
              <a:rPr lang="el-GR" sz="2300" i="1" dirty="0">
                <a:latin typeface="Corbel" pitchFamily="34" charset="0"/>
                <a:sym typeface="Wingdings" pitchFamily="2" charset="2"/>
              </a:rPr>
              <a:t>στη λέξη ‘καλά’            το </a:t>
            </a:r>
            <a:r>
              <a:rPr lang="en-US" sz="2300" i="1" dirty="0">
                <a:latin typeface="Corbel" pitchFamily="34" charset="0"/>
                <a:sym typeface="Wingdings" pitchFamily="2" charset="2"/>
              </a:rPr>
              <a:t>[</a:t>
            </a:r>
            <a:r>
              <a:rPr lang="pt-BR" sz="2300" i="1" dirty="0" err="1">
                <a:latin typeface="Corbel" panose="020B0503020204020204" pitchFamily="34" charset="0"/>
                <a:cs typeface="Times New Roman" panose="02020603050405020304" pitchFamily="18" charset="0"/>
                <a:sym typeface="Wingdings" pitchFamily="2" charset="2"/>
              </a:rPr>
              <a:t>ɣ</a:t>
            </a:r>
            <a:r>
              <a:rPr lang="en-US" sz="2300" i="1" dirty="0">
                <a:latin typeface="Corbel" pitchFamily="34" charset="0"/>
                <a:cs typeface="Times New Roman" panose="02020603050405020304" pitchFamily="18" charset="0"/>
                <a:sym typeface="Wingdings" pitchFamily="2" charset="2"/>
              </a:rPr>
              <a:t>]</a:t>
            </a:r>
            <a:r>
              <a:rPr lang="el-GR" sz="2300" i="1" dirty="0">
                <a:latin typeface="Corbel" pitchFamily="34" charset="0"/>
                <a:sym typeface="Wingdings" pitchFamily="2" charset="2"/>
              </a:rPr>
              <a:t> στην λέξη ‘Γάλλοι’</a:t>
            </a:r>
          </a:p>
          <a:p>
            <a:pPr marL="450850" indent="449263">
              <a:buClr>
                <a:srgbClr val="006400"/>
              </a:buClr>
              <a:buSzPct val="100000"/>
              <a:buNone/>
              <a:defRPr/>
            </a:pPr>
            <a:r>
              <a:rPr lang="el-GR" sz="2300" i="1" dirty="0">
                <a:latin typeface="Corbel" pitchFamily="34" charset="0"/>
                <a:sym typeface="Wingdings" pitchFamily="2" charset="2"/>
              </a:rPr>
              <a:t>το </a:t>
            </a:r>
            <a:r>
              <a:rPr lang="en-US" sz="2300" i="1" dirty="0">
                <a:latin typeface="Corbel" pitchFamily="34" charset="0"/>
                <a:sym typeface="Wingdings" pitchFamily="2" charset="2"/>
              </a:rPr>
              <a:t>[</a:t>
            </a:r>
            <a:r>
              <a:rPr lang="en-US" sz="2300" i="1" dirty="0">
                <a:latin typeface="Corbel" pitchFamily="34" charset="0"/>
                <a:sym typeface="SILDoulosIPA" pitchFamily="2" charset="2"/>
              </a:rPr>
              <a:t>g</a:t>
            </a:r>
            <a:r>
              <a:rPr lang="en-US" sz="2300" i="1" dirty="0">
                <a:latin typeface="Corbel" pitchFamily="34" charset="0"/>
                <a:sym typeface="Wingdings" pitchFamily="2" charset="2"/>
              </a:rPr>
              <a:t>]</a:t>
            </a:r>
            <a:r>
              <a:rPr lang="el-GR" sz="2300" i="1" dirty="0">
                <a:latin typeface="Corbel" pitchFamily="34" charset="0"/>
                <a:sym typeface="Wingdings" pitchFamily="2" charset="2"/>
              </a:rPr>
              <a:t> στην λέξη ‘γκαλά’        το </a:t>
            </a:r>
            <a:r>
              <a:rPr lang="en-US" sz="2300" i="1" dirty="0">
                <a:latin typeface="Corbel" pitchFamily="34" charset="0"/>
                <a:sym typeface="Wingdings" pitchFamily="2" charset="2"/>
              </a:rPr>
              <a:t>[</a:t>
            </a:r>
            <a:r>
              <a:rPr lang="en-US" sz="2300" i="1" dirty="0" err="1">
                <a:latin typeface="Corbel" pitchFamily="34" charset="0"/>
              </a:rPr>
              <a:t>ŋ</a:t>
            </a:r>
            <a:r>
              <a:rPr lang="en-US" sz="2300" i="1" dirty="0">
                <a:latin typeface="Corbel" pitchFamily="34" charset="0"/>
                <a:sym typeface="Wingdings" pitchFamily="2" charset="2"/>
              </a:rPr>
              <a:t>] </a:t>
            </a:r>
            <a:r>
              <a:rPr lang="el-GR" sz="2300" i="1" dirty="0">
                <a:latin typeface="Corbel" pitchFamily="34" charset="0"/>
                <a:sym typeface="Wingdings" pitchFamily="2" charset="2"/>
              </a:rPr>
              <a:t>στην λέξη ‘άγχος’</a:t>
            </a:r>
          </a:p>
          <a:p>
            <a:pPr marL="450850" indent="449263">
              <a:buClr>
                <a:srgbClr val="006400"/>
              </a:buClr>
              <a:buSzPct val="100000"/>
              <a:buNone/>
              <a:defRPr/>
            </a:pPr>
            <a:r>
              <a:rPr lang="el-GR" sz="2300" i="1" dirty="0">
                <a:latin typeface="Corbel" pitchFamily="34" charset="0"/>
                <a:sym typeface="Wingdings" pitchFamily="2" charset="2"/>
              </a:rPr>
              <a:t>το </a:t>
            </a:r>
            <a:r>
              <a:rPr lang="en-US" sz="2300" i="1" dirty="0">
                <a:latin typeface="Corbel" pitchFamily="34" charset="0"/>
                <a:sym typeface="Wingdings" pitchFamily="2" charset="2"/>
              </a:rPr>
              <a:t>[x]</a:t>
            </a:r>
            <a:r>
              <a:rPr lang="el-GR" sz="2300" i="1" dirty="0">
                <a:latin typeface="Corbel" pitchFamily="34" charset="0"/>
                <a:sym typeface="Wingdings" pitchFamily="2" charset="2"/>
              </a:rPr>
              <a:t> στην λέξη ‘χάλι’ </a:t>
            </a:r>
            <a:r>
              <a:rPr lang="en-GB" sz="2300" dirty="0">
                <a:latin typeface="Cambria" panose="02040503050406030204" pitchFamily="18" charset="0"/>
                <a:ea typeface="Cambria" panose="02040503050406030204" pitchFamily="18" charset="0"/>
              </a:rPr>
              <a:t>                              </a:t>
            </a:r>
          </a:p>
        </p:txBody>
      </p:sp>
      <p:pic>
        <p:nvPicPr>
          <p:cNvPr id="7" name="Εικόνα 1">
            <a:extLst>
              <a:ext uri="{FF2B5EF4-FFF2-40B4-BE49-F238E27FC236}">
                <a16:creationId xmlns:a16="http://schemas.microsoft.com/office/drawing/2014/main" id="{6CA4364F-2E60-2A44-BD90-2EE335F6E34B}"/>
              </a:ext>
            </a:extLst>
          </p:cNvPr>
          <p:cNvPicPr>
            <a:picLocks noChangeAspect="1"/>
          </p:cNvPicPr>
          <p:nvPr/>
        </p:nvPicPr>
        <p:blipFill>
          <a:blip r:embed="rId2">
            <a:lum bright="-16000" contrast="14000"/>
            <a:extLst>
              <a:ext uri="{28A0092B-C50C-407E-A947-70E740481C1C}">
                <a14:useLocalDpi xmlns:a14="http://schemas.microsoft.com/office/drawing/2010/main" val="0"/>
              </a:ext>
            </a:extLst>
          </a:blip>
          <a:srcRect/>
          <a:stretch>
            <a:fillRect/>
          </a:stretch>
        </p:blipFill>
        <p:spPr bwMode="auto">
          <a:xfrm>
            <a:off x="8551425" y="2593318"/>
            <a:ext cx="2746977" cy="28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04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4210249" y="434936"/>
            <a:ext cx="4044769" cy="881713"/>
          </a:xfrm>
        </p:spPr>
        <p:txBody>
          <a:bodyPr/>
          <a:lstStyle/>
          <a:p>
            <a:r>
              <a:rPr lang="el-GR" dirty="0"/>
              <a:t>ΦΩΝΗΤΙΚΗ</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671145"/>
            <a:ext cx="11309131" cy="4929352"/>
          </a:xfrm>
        </p:spPr>
        <p:txBody>
          <a:bodyPr>
            <a:normAutofit/>
          </a:bodyPr>
          <a:lstStyle/>
          <a:p>
            <a:r>
              <a:rPr lang="el-GR" sz="3600" dirty="0"/>
              <a:t>Στόχος της Φωνητικής:</a:t>
            </a:r>
            <a:endParaRPr lang="en-US" sz="3600" dirty="0"/>
          </a:p>
          <a:p>
            <a:endParaRPr lang="en-US" sz="3600" dirty="0"/>
          </a:p>
          <a:p>
            <a:pPr lvl="1">
              <a:lnSpc>
                <a:spcPct val="150000"/>
              </a:lnSpc>
              <a:buFont typeface="Wingdings" pitchFamily="2" charset="2"/>
              <a:buChar char="Ø"/>
            </a:pPr>
            <a:r>
              <a:rPr lang="en-US" sz="2600" b="1" dirty="0">
                <a:latin typeface="Calibri" panose="020F0502020204030204" pitchFamily="34" charset="0"/>
                <a:ea typeface="Times New Roman" panose="02020603050405020304" pitchFamily="18" charset="0"/>
                <a:cs typeface="Times New Roman" panose="02020603050405020304" pitchFamily="18" charset="0"/>
              </a:rPr>
              <a:t>H </a:t>
            </a:r>
            <a:r>
              <a:rPr lang="en-US" sz="2600" b="1" dirty="0" err="1">
                <a:latin typeface="Calibri" panose="020F0502020204030204" pitchFamily="34" charset="0"/>
                <a:ea typeface="Times New Roman" panose="02020603050405020304" pitchFamily="18" charset="0"/>
                <a:cs typeface="Times New Roman" panose="02020603050405020304" pitchFamily="18" charset="0"/>
              </a:rPr>
              <a:t>ό</a:t>
            </a:r>
            <a:r>
              <a:rPr lang="el-GR" sz="2600" b="1" dirty="0" err="1">
                <a:latin typeface="Calibri" panose="020F0502020204030204" pitchFamily="34" charset="0"/>
                <a:ea typeface="Times New Roman" panose="02020603050405020304" pitchFamily="18" charset="0"/>
                <a:cs typeface="Times New Roman" panose="02020603050405020304" pitchFamily="18" charset="0"/>
              </a:rPr>
              <a:t>σο</a:t>
            </a:r>
            <a:r>
              <a:rPr lang="el-GR" sz="2600" b="1" dirty="0">
                <a:latin typeface="Calibri" panose="020F0502020204030204" pitchFamily="34" charset="0"/>
                <a:ea typeface="Times New Roman" panose="02020603050405020304" pitchFamily="18" charset="0"/>
                <a:cs typeface="Times New Roman" panose="02020603050405020304" pitchFamily="18" charset="0"/>
              </a:rPr>
              <a:t> το δυνατόν πιο</a:t>
            </a:r>
            <a:r>
              <a:rPr lang="el-GR" sz="2600" b="1" dirty="0">
                <a:effectLst/>
                <a:latin typeface="Calibri" panose="020F0502020204030204" pitchFamily="34" charset="0"/>
                <a:ea typeface="Times New Roman" panose="02020603050405020304" pitchFamily="18" charset="0"/>
                <a:cs typeface="Times New Roman" panose="02020603050405020304" pitchFamily="18" charset="0"/>
              </a:rPr>
              <a:t> ακριβής, λεπτομερής αντικειμενική περιγραφή των φθόγγων κάθε γλώσσας.</a:t>
            </a:r>
            <a:endParaRPr lang="el-GR" sz="2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800" dirty="0"/>
          </a:p>
          <a:p>
            <a:pPr lvl="1"/>
            <a:endParaRPr lang="el-GR" sz="800" dirty="0"/>
          </a:p>
        </p:txBody>
      </p:sp>
      <p:pic>
        <p:nvPicPr>
          <p:cNvPr id="4" name="Picture 2">
            <a:extLst>
              <a:ext uri="{FF2B5EF4-FFF2-40B4-BE49-F238E27FC236}">
                <a16:creationId xmlns:a16="http://schemas.microsoft.com/office/drawing/2014/main" id="{6B6055DF-4B30-1B41-8A68-745AE3A57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4953006"/>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225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Τόπος άρθρωσης</a:t>
            </a:r>
          </a:p>
        </p:txBody>
      </p:sp>
      <p:sp>
        <p:nvSpPr>
          <p:cNvPr id="3" name="Θέση περιεχομένου 2"/>
          <p:cNvSpPr>
            <a:spLocks noGrp="1"/>
          </p:cNvSpPr>
          <p:nvPr>
            <p:ph idx="1"/>
          </p:nvPr>
        </p:nvSpPr>
        <p:spPr>
          <a:xfrm>
            <a:off x="1066799" y="1068353"/>
            <a:ext cx="10353869" cy="5503043"/>
          </a:xfrm>
        </p:spPr>
        <p:txBody>
          <a:bodyPr>
            <a:normAutofit lnSpcReduction="10000"/>
          </a:bodyPr>
          <a:lstStyle/>
          <a:p>
            <a:pPr marL="0" indent="0" algn="just">
              <a:lnSpc>
                <a:spcPct val="150000"/>
              </a:lnSpc>
              <a:buNone/>
            </a:pPr>
            <a:r>
              <a:rPr lang="el-GR" sz="2400" b="1" dirty="0"/>
              <a:t>5) Υπερωικοί </a:t>
            </a:r>
            <a:r>
              <a:rPr lang="el-GR" sz="2400" b="1" dirty="0">
                <a:latin typeface="Cambria" panose="02040503050406030204" pitchFamily="18" charset="0"/>
                <a:ea typeface="Cambria" panose="02040503050406030204" pitchFamily="18" charset="0"/>
              </a:rPr>
              <a:t>(</a:t>
            </a:r>
            <a:r>
              <a:rPr lang="en-GB" sz="2400" b="1" dirty="0">
                <a:latin typeface="Cambria" panose="02040503050406030204" pitchFamily="18" charset="0"/>
                <a:ea typeface="Cambria" panose="02040503050406030204" pitchFamily="18" charset="0"/>
              </a:rPr>
              <a:t>velar</a:t>
            </a:r>
            <a:r>
              <a:rPr lang="el-GR" sz="2400" b="1" dirty="0">
                <a:latin typeface="Cambria" panose="02040503050406030204" pitchFamily="18" charset="0"/>
                <a:ea typeface="Cambria" panose="02040503050406030204" pitchFamily="18" charset="0"/>
              </a:rPr>
              <a:t>)</a:t>
            </a:r>
            <a:r>
              <a:rPr lang="el-GR" sz="2400" dirty="0">
                <a:latin typeface="Cambria" panose="02040503050406030204" pitchFamily="18" charset="0"/>
                <a:ea typeface="Cambria" panose="02040503050406030204" pitchFamily="18" charset="0"/>
              </a:rPr>
              <a:t>:</a:t>
            </a:r>
            <a:endParaRPr lang="en-GB" sz="2400" dirty="0">
              <a:latin typeface="Cambria" panose="02040503050406030204" pitchFamily="18" charset="0"/>
              <a:ea typeface="Cambria" panose="02040503050406030204" pitchFamily="18" charset="0"/>
            </a:endParaRPr>
          </a:p>
          <a:p>
            <a:pPr marL="0" indent="0" algn="just">
              <a:lnSpc>
                <a:spcPct val="150000"/>
              </a:lnSpc>
              <a:buNone/>
            </a:pPr>
            <a:endParaRPr lang="el-GR" sz="2400" dirty="0"/>
          </a:p>
          <a:p>
            <a:pPr marL="0" indent="0" algn="just">
              <a:lnSpc>
                <a:spcPct val="150000"/>
              </a:lnSpc>
              <a:buNone/>
            </a:pPr>
            <a:endParaRPr lang="en-GB" sz="2400" dirty="0"/>
          </a:p>
          <a:p>
            <a:pPr marL="0" indent="0" algn="just">
              <a:lnSpc>
                <a:spcPct val="150000"/>
              </a:lnSpc>
              <a:buNone/>
            </a:pPr>
            <a:endParaRPr lang="en-GB" sz="2400" dirty="0"/>
          </a:p>
          <a:p>
            <a:pPr marL="0" indent="0" algn="just">
              <a:lnSpc>
                <a:spcPct val="150000"/>
              </a:lnSpc>
              <a:buNone/>
            </a:pPr>
            <a:endParaRPr lang="en-GB" sz="2400" dirty="0"/>
          </a:p>
          <a:p>
            <a:pPr marL="0" indent="0" algn="just">
              <a:lnSpc>
                <a:spcPct val="150000"/>
              </a:lnSpc>
              <a:buNone/>
            </a:pPr>
            <a:endParaRPr lang="en-GB" sz="2400" dirty="0"/>
          </a:p>
          <a:p>
            <a:pPr marL="0" marR="0" lvl="0" indent="0" algn="just" defTabSz="914400" rtl="0" eaLnBrk="1" fontAlgn="auto" latinLnBrk="0" hangingPunct="1">
              <a:lnSpc>
                <a:spcPct val="150000"/>
              </a:lnSpc>
              <a:spcBef>
                <a:spcPts val="1200"/>
              </a:spcBef>
              <a:spcAft>
                <a:spcPts val="0"/>
              </a:spcAft>
              <a:buClr>
                <a:srgbClr val="D34817">
                  <a:lumMod val="75000"/>
                </a:srgbClr>
              </a:buClr>
              <a:buSzPct val="85000"/>
              <a:buFont typeface="Wingdings" pitchFamily="2" charset="2"/>
              <a:buNone/>
              <a:tabLst/>
              <a:defRPr/>
            </a:pPr>
            <a:r>
              <a:rPr lang="en-GB" sz="2600" dirty="0">
                <a:latin typeface="Cambria" panose="02040503050406030204" pitchFamily="18" charset="0"/>
                <a:ea typeface="Cambria" panose="02040503050406030204" pitchFamily="18" charset="0"/>
              </a:rPr>
              <a:t>                      [k]                                                   [g]                                            [</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ŋ]</a:t>
            </a:r>
            <a:endParaRPr kumimoji="0" lang="el-GR"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indent="0" algn="just">
              <a:lnSpc>
                <a:spcPct val="150000"/>
              </a:lnSpc>
              <a:buNone/>
            </a:pPr>
            <a:r>
              <a:rPr lang="en-GB" sz="2400" dirty="0">
                <a:latin typeface="Cambria" panose="02040503050406030204" pitchFamily="18" charset="0"/>
                <a:ea typeface="Cambria" panose="02040503050406030204" pitchFamily="18" charset="0"/>
              </a:rPr>
              <a:t>                 </a:t>
            </a:r>
          </a:p>
        </p:txBody>
      </p:sp>
      <p:pic>
        <p:nvPicPr>
          <p:cNvPr id="5" name="k-sound">
            <a:hlinkClick r:id="" action="ppaction://media"/>
            <a:extLst>
              <a:ext uri="{FF2B5EF4-FFF2-40B4-BE49-F238E27FC236}">
                <a16:creationId xmlns:a16="http://schemas.microsoft.com/office/drawing/2014/main" id="{5B76458D-0175-47AC-A2E4-6D7BAB13C727}"/>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221913" y="2534731"/>
            <a:ext cx="2905798" cy="2275200"/>
          </a:xfrm>
          <a:prstGeom prst="rect">
            <a:avLst/>
          </a:prstGeom>
        </p:spPr>
      </p:pic>
      <p:pic>
        <p:nvPicPr>
          <p:cNvPr id="6" name="g-sound">
            <a:hlinkClick r:id="" action="ppaction://media"/>
            <a:extLst>
              <a:ext uri="{FF2B5EF4-FFF2-40B4-BE49-F238E27FC236}">
                <a16:creationId xmlns:a16="http://schemas.microsoft.com/office/drawing/2014/main" id="{ED9720D7-9B9C-4DEC-16F9-28D7700BD5C4}"/>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4867814" y="2534731"/>
            <a:ext cx="2906375" cy="2275651"/>
          </a:xfrm>
          <a:prstGeom prst="rect">
            <a:avLst/>
          </a:prstGeom>
        </p:spPr>
      </p:pic>
      <p:pic>
        <p:nvPicPr>
          <p:cNvPr id="8" name="n-right1-sound">
            <a:hlinkClick r:id="" action="ppaction://media"/>
            <a:extLst>
              <a:ext uri="{FF2B5EF4-FFF2-40B4-BE49-F238E27FC236}">
                <a16:creationId xmlns:a16="http://schemas.microsoft.com/office/drawing/2014/main" id="{89091C9F-CA21-E5E1-F252-0E574893D2E1}"/>
              </a:ext>
            </a:extLst>
          </p:cNvPr>
          <p:cNvPicPr>
            <a:picLocks noChangeAspect="1"/>
          </p:cNvPicPr>
          <p:nvPr>
            <a:videoFile r:link="rId6"/>
            <p:extLst>
              <p:ext uri="{DAA4B4D4-6D71-4841-9C94-3DE7FCFB9230}">
                <p14:media xmlns:p14="http://schemas.microsoft.com/office/powerpoint/2010/main" r:embed="rId5"/>
              </p:ext>
            </p:extLst>
          </p:nvPr>
        </p:nvPicPr>
        <p:blipFill>
          <a:blip r:embed="rId10"/>
          <a:stretch>
            <a:fillRect/>
          </a:stretch>
        </p:blipFill>
        <p:spPr>
          <a:xfrm>
            <a:off x="8249881" y="2534731"/>
            <a:ext cx="2905799" cy="2275200"/>
          </a:xfrm>
          <a:prstGeom prst="rect">
            <a:avLst/>
          </a:prstGeom>
        </p:spPr>
      </p:pic>
    </p:spTree>
    <p:extLst>
      <p:ext uri="{BB962C8B-B14F-4D97-AF65-F5344CB8AC3E}">
        <p14:creationId xmlns:p14="http://schemas.microsoft.com/office/powerpoint/2010/main" val="30179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34"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6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video>
              <p:cMediaNode vol="80000">
                <p:cTn id="21" fill="hold" display="0">
                  <p:stCondLst>
                    <p:cond delay="indefinite"/>
                  </p:stCondLst>
                </p:cTn>
                <p:tgtEl>
                  <p:spTgt spid="6"/>
                </p:tgtEl>
              </p:cMediaNode>
            </p:video>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6"/>
                                        </p:tgtEl>
                                      </p:cBhvr>
                                    </p:cmd>
                                  </p:childTnLst>
                                </p:cTn>
                              </p:par>
                            </p:childTnLst>
                          </p:cTn>
                        </p:par>
                      </p:childTnLst>
                    </p:cTn>
                  </p:par>
                </p:childTnLst>
              </p:cTn>
              <p:nextCondLst>
                <p:cond evt="onClick" delay="0">
                  <p:tgtEl>
                    <p:spTgt spid="6"/>
                  </p:tgtEl>
                </p:cond>
              </p:nextCondLst>
            </p:seq>
            <p:video>
              <p:cMediaNode vol="80000">
                <p:cTn id="27" fill="hold" display="0">
                  <p:stCondLst>
                    <p:cond delay="indefinite"/>
                  </p:stCondLst>
                </p:cTn>
                <p:tgtEl>
                  <p:spTgt spid="8"/>
                </p:tgtEl>
              </p:cMediaNode>
            </p:video>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3115917" y="375302"/>
            <a:ext cx="5864087" cy="966481"/>
          </a:xfrm>
        </p:spPr>
        <p:txBody>
          <a:bodyPr>
            <a:normAutofit/>
          </a:bodyPr>
          <a:lstStyle/>
          <a:p>
            <a:r>
              <a:rPr lang="el-GR" sz="3600" dirty="0">
                <a:latin typeface="Times New Roman" panose="02020603050405020304" pitchFamily="18" charset="0"/>
                <a:cs typeface="Times New Roman" panose="02020603050405020304" pitchFamily="18" charset="0"/>
              </a:rPr>
              <a:t>ΣΥΜΦΩΝΑ </a:t>
            </a:r>
            <a:r>
              <a:rPr lang="en-US" sz="3600" dirty="0">
                <a:latin typeface="Times New Roman" panose="02020603050405020304" pitchFamily="18" charset="0"/>
                <a:cs typeface="Times New Roman" panose="02020603050405020304" pitchFamily="18" charset="0"/>
              </a:rPr>
              <a:t>Vs </a:t>
            </a:r>
            <a:r>
              <a:rPr lang="el-GR" sz="3600" dirty="0">
                <a:latin typeface="Times New Roman" panose="02020603050405020304" pitchFamily="18" charset="0"/>
                <a:cs typeface="Times New Roman" panose="02020603050405020304" pitchFamily="18" charset="0"/>
              </a:rPr>
              <a:t>ΦΩΝΗΕΝΤΑ</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506896" y="1162878"/>
            <a:ext cx="11082130" cy="5536096"/>
          </a:xfrm>
        </p:spPr>
        <p:txBody>
          <a:bodyPr>
            <a:normAutofit/>
          </a:bodyPr>
          <a:lstStyle/>
          <a:p>
            <a:pPr marL="0" lvl="0" indent="0" algn="just">
              <a:lnSpc>
                <a:spcPts val="1800"/>
              </a:lnSpc>
              <a:spcAft>
                <a:spcPts val="1000"/>
              </a:spcAft>
              <a:buNone/>
            </a:pP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Οι παραπάνω ομάδες φθόγγων αναφέρονται στα σύμφωνα, γιατί στην ουσία περιγράφουν τα εμπόδια που δημιουργούν οι αρθρωτές στο πέρασμα του αέρα μέσα στο στόμα. Όμως, τα φωνήεντα αρθρώνονται ΧΩΡΙΣ να εμποδίζεται το πέρασμα του αέρα μέσα από το στόμα.</a:t>
            </a:r>
          </a:p>
          <a:p>
            <a:pPr marL="0" lvl="0" indent="0" algn="just">
              <a:lnSpc>
                <a:spcPts val="1800"/>
              </a:lnSpc>
              <a:spcAft>
                <a:spcPts val="1000"/>
              </a:spcAft>
              <a:buNone/>
            </a:pP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852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3115917" y="375302"/>
            <a:ext cx="5864087" cy="966481"/>
          </a:xfrm>
        </p:spPr>
        <p:txBody>
          <a:bodyPr>
            <a:normAutofit/>
          </a:bodyPr>
          <a:lstStyle/>
          <a:p>
            <a:r>
              <a:rPr lang="el-GR" sz="3600" dirty="0">
                <a:latin typeface="Times New Roman" panose="02020603050405020304" pitchFamily="18" charset="0"/>
                <a:cs typeface="Times New Roman" panose="02020603050405020304" pitchFamily="18" charset="0"/>
              </a:rPr>
              <a:t>ΣΥΜΦΩΝΑ </a:t>
            </a:r>
            <a:r>
              <a:rPr lang="en-US" sz="3600" dirty="0">
                <a:latin typeface="Times New Roman" panose="02020603050405020304" pitchFamily="18" charset="0"/>
                <a:cs typeface="Times New Roman" panose="02020603050405020304" pitchFamily="18" charset="0"/>
              </a:rPr>
              <a:t>Vs </a:t>
            </a:r>
            <a:r>
              <a:rPr lang="el-GR" sz="3600" dirty="0">
                <a:latin typeface="Times New Roman" panose="02020603050405020304" pitchFamily="18" charset="0"/>
                <a:cs typeface="Times New Roman" panose="02020603050405020304" pitchFamily="18" charset="0"/>
              </a:rPr>
              <a:t>ΦΩΝΗΕΝΤΑ</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506896" y="1162878"/>
            <a:ext cx="11082130" cy="5536096"/>
          </a:xfrm>
        </p:spPr>
        <p:txBody>
          <a:bodyPr>
            <a:normAutofit/>
          </a:bodyPr>
          <a:lstStyle/>
          <a:p>
            <a:pPr marL="0" lvl="0" indent="0" algn="just">
              <a:lnSpc>
                <a:spcPts val="1800"/>
              </a:lnSpc>
              <a:spcAft>
                <a:spcPts val="1000"/>
              </a:spcAft>
              <a:buNone/>
            </a:pP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Οι παραπάνω ομάδες φθόγγων αναφέρονται στα σύμφωνα, γιατί στην ουσία περιγράφουν τα εμπόδια που δημιουργούν οι αρθρωτές στο πέρασμα του αέρα μέσα στο στόμα. Όμως, τα φωνήεντα αρθρώνονται ΧΩΡΙΣ να εμποδίζεται το πέρασμα του αέρα μέσα από το στόμα.</a:t>
            </a:r>
          </a:p>
          <a:p>
            <a:pPr marL="0" indent="0" algn="just">
              <a:lnSpc>
                <a:spcPct val="100000"/>
              </a:lnSpc>
              <a:spcAft>
                <a:spcPts val="1000"/>
              </a:spcAft>
              <a:buNone/>
            </a:pPr>
            <a:endParaRPr lang="el-GR" sz="2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1000"/>
              </a:spcAft>
              <a:buNone/>
            </a:pPr>
            <a:r>
              <a:rPr lang="el-GR" sz="2800" dirty="0">
                <a:latin typeface="Calibri" panose="020F0502020204030204" pitchFamily="34" charset="0"/>
                <a:ea typeface="Times New Roman" panose="02020603050405020304" pitchFamily="18" charset="0"/>
                <a:cs typeface="Times New Roman" panose="02020603050405020304" pitchFamily="18" charset="0"/>
              </a:rPr>
              <a:t>Επίση</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ς, ως προς τον τρόπο άρθρωσης,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ΟΛΑ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τα φωνήεντα είναι: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 ηχηροί, β) στοματικοί, γ) φωνηεντικοί και δ) κεντρικοί</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ή</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χοι</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φθογγοι</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gn="just">
              <a:lnSpc>
                <a:spcPct val="100000"/>
              </a:lnSpc>
              <a:spcAft>
                <a:spcPts val="1000"/>
              </a:spcAft>
              <a:buNone/>
            </a:pP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ts val="1800"/>
              </a:lnSpc>
              <a:spcAft>
                <a:spcPts val="1000"/>
              </a:spcAft>
              <a:buNone/>
            </a:pP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462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2554357" y="362978"/>
            <a:ext cx="7235686" cy="966481"/>
          </a:xfrm>
        </p:spPr>
        <p:txBody>
          <a:bodyPr>
            <a:normAutofit fontScale="90000"/>
          </a:bodyPr>
          <a:lstStyle/>
          <a:p>
            <a:r>
              <a:rPr lang="el-GR" sz="3600" dirty="0">
                <a:latin typeface="Times New Roman" panose="02020603050405020304" pitchFamily="18" charset="0"/>
                <a:cs typeface="Times New Roman" panose="02020603050405020304" pitchFamily="18" charset="0"/>
              </a:rPr>
              <a:t>ΟΡΙΣΜΟΣ ΦΩΝΗΕΝΤΙΚΩΝ ΦΘΟΓΓΩΝ</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506896" y="1341782"/>
            <a:ext cx="11082130" cy="5140915"/>
          </a:xfrm>
        </p:spPr>
        <p:txBody>
          <a:bodyPr>
            <a:normAutofit fontScale="92500" lnSpcReduction="20000"/>
          </a:bodyPr>
          <a:lstStyle/>
          <a:p>
            <a:pPr marL="0" indent="0" algn="just">
              <a:lnSpc>
                <a:spcPct val="11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Για τον ορισμό και την περιγραφή των φωνηεντικών φθόγγων:</a:t>
            </a:r>
          </a:p>
          <a:p>
            <a:pPr marL="0" indent="0" algn="just">
              <a:lnSpc>
                <a:spcPct val="110000"/>
              </a:lnSpc>
              <a:spcAft>
                <a:spcPts val="1000"/>
              </a:spcAft>
              <a:buNone/>
            </a:pPr>
            <a:r>
              <a:rPr lang="el-GR" sz="2800" dirty="0">
                <a:latin typeface="Calibri" panose="020F0502020204030204" pitchFamily="34" charset="0"/>
                <a:ea typeface="Times New Roman" panose="02020603050405020304" pitchFamily="18" charset="0"/>
                <a:cs typeface="Times New Roman" panose="02020603050405020304" pitchFamily="18" charset="0"/>
              </a:rPr>
              <a:t>Ι. 	</a:t>
            </a:r>
            <a:r>
              <a:rPr lang="el-GR" sz="2800" b="1" dirty="0">
                <a:latin typeface="Calibri" panose="020F0502020204030204" pitchFamily="34" charset="0"/>
                <a:ea typeface="Times New Roman" panose="02020603050405020304" pitchFamily="18" charset="0"/>
                <a:cs typeface="Times New Roman" panose="02020603050405020304" pitchFamily="18" charset="0"/>
              </a:rPr>
              <a:t>ΔΕΝ αναφερόμαστε </a:t>
            </a:r>
            <a:r>
              <a:rPr lang="el-GR" sz="2800" dirty="0">
                <a:latin typeface="Calibri" panose="020F0502020204030204" pitchFamily="34" charset="0"/>
                <a:ea typeface="Times New Roman" panose="02020603050405020304" pitchFamily="18" charset="0"/>
                <a:cs typeface="Times New Roman" panose="02020603050405020304" pitchFamily="18" charset="0"/>
              </a:rPr>
              <a:t>στα χαρακτηριστικά του ΤΡΟΠΟΥ άρθρωσης, μια 	και σε όλα τα φωνήεντα, ως προς τον τρόπο άρθρωσης, ορίζονται με 	τον ίδιο τρόπο (</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ηχηροί, στοματικοί, φωνηεντικοί και κεντρικοί)</a:t>
            </a:r>
            <a:r>
              <a:rPr lang="el-GR" sz="2800" dirty="0">
                <a:latin typeface="Calibri" panose="020F0502020204030204" pitchFamily="34" charset="0"/>
                <a:ea typeface="Times New Roman" panose="02020603050405020304" pitchFamily="18" charset="0"/>
                <a:cs typeface="Times New Roman" panose="02020603050405020304" pitchFamily="18" charset="0"/>
              </a:rPr>
              <a:t>,</a:t>
            </a:r>
          </a:p>
          <a:p>
            <a:pPr marL="0" indent="0" algn="just">
              <a:lnSpc>
                <a:spcPct val="11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ΙΙ.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Αναφερόμαστε</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gn="just">
              <a:lnSpc>
                <a:spcPct val="11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α) στο ύψος της γλώσσας μέσα στη στοματική κοιλότητα κατά 		την παραγωγή του κάθε ενός φωνήεντος, </a:t>
            </a:r>
          </a:p>
          <a:p>
            <a:pPr marL="0" indent="0" algn="just">
              <a:lnSpc>
                <a:spcPct val="11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β) στο βάθος της γλώσσας μέσα στη στοματική κοιλότητα, </a:t>
            </a:r>
          </a:p>
          <a:p>
            <a:pPr marL="0" indent="0" algn="just">
              <a:lnSpc>
                <a:spcPct val="110000"/>
              </a:lnSpc>
              <a:spcAft>
                <a:spcPts val="1000"/>
              </a:spcAft>
              <a:buNone/>
            </a:pPr>
            <a:r>
              <a:rPr lang="el-GR" sz="2800" dirty="0">
                <a:latin typeface="Calibri" panose="020F0502020204030204" pitchFamily="34" charset="0"/>
                <a:ea typeface="Times New Roman" panose="02020603050405020304" pitchFamily="18" charset="0"/>
                <a:cs typeface="Times New Roman" panose="02020603050405020304" pitchFamily="18" charset="0"/>
              </a:rPr>
              <a:t>	</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γ) στο σχήμα των χειλιών κατά την παραγωγή του κάθε φωνήεντος. </a:t>
            </a:r>
          </a:p>
          <a:p>
            <a:pPr marL="0" lvl="0" indent="0" algn="just">
              <a:lnSpc>
                <a:spcPts val="1800"/>
              </a:lnSpc>
              <a:spcAft>
                <a:spcPts val="1000"/>
              </a:spcAft>
              <a:buNone/>
            </a:pP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667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2955779" y="111689"/>
            <a:ext cx="7021996" cy="966481"/>
          </a:xfrm>
        </p:spPr>
        <p:txBody>
          <a:bodyPr>
            <a:normAutofit fontScale="90000"/>
          </a:bodyPr>
          <a:lstStyle/>
          <a:p>
            <a:r>
              <a:rPr lang="el-GR" sz="3600" dirty="0">
                <a:latin typeface="Times New Roman" panose="02020603050405020304" pitchFamily="18" charset="0"/>
                <a:cs typeface="Times New Roman" panose="02020603050405020304" pitchFamily="18" charset="0"/>
              </a:rPr>
              <a:t>Τόπος Άρθρωσης </a:t>
            </a:r>
            <a:r>
              <a:rPr lang="el-GR" sz="3600" dirty="0" err="1">
                <a:latin typeface="Times New Roman" panose="02020603050405020304" pitchFamily="18" charset="0"/>
                <a:cs typeface="Times New Roman" panose="02020603050405020304" pitchFamily="18" charset="0"/>
              </a:rPr>
              <a:t>ΦΩΝΗΕΝΤων</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506896" y="983974"/>
            <a:ext cx="11082130" cy="5715000"/>
          </a:xfrm>
        </p:spPr>
        <p:txBody>
          <a:bodyPr>
            <a:normAutofit/>
          </a:bodyPr>
          <a:lstStyle/>
          <a:p>
            <a:pPr marL="0" lvl="0" indent="0" algn="just">
              <a:lnSpc>
                <a:spcPct val="100000"/>
              </a:lnSpc>
              <a:spcAft>
                <a:spcPts val="1000"/>
              </a:spcAft>
              <a:buNone/>
            </a:pPr>
            <a:r>
              <a:rPr lang="el-GR" sz="2800" dirty="0">
                <a:latin typeface="Calibri" panose="020F0502020204030204" pitchFamily="34" charset="0"/>
                <a:ea typeface="Times New Roman" panose="02020603050405020304" pitchFamily="18" charset="0"/>
                <a:cs typeface="Times New Roman" panose="02020603050405020304" pitchFamily="18" charset="0"/>
              </a:rPr>
              <a:t>α) Τ</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 φωνήεντα χαρακτηρίζονται ως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i</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υψηλά</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ii</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μέσα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και γ)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χαμηλά</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ανάλογα με το ύψος της γλώσσας μέσα στην στοματική κοιλότητα</a:t>
            </a:r>
            <a:r>
              <a:rPr lang="el-GR" sz="2800" dirty="0">
                <a:effectLst/>
              </a:rPr>
              <a:t> </a:t>
            </a:r>
            <a:endParaRPr lang="el-GR"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ts val="1800"/>
              </a:lnSpc>
              <a:spcAft>
                <a:spcPts val="1000"/>
              </a:spcAft>
              <a:buNone/>
            </a:pP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5">
            <a:extLst>
              <a:ext uri="{FF2B5EF4-FFF2-40B4-BE49-F238E27FC236}">
                <a16:creationId xmlns:a16="http://schemas.microsoft.com/office/drawing/2014/main" id="{33D5746F-B464-579A-F669-8C5FCDA196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3957" y="1986327"/>
            <a:ext cx="4930882" cy="4408418"/>
          </a:xfrm>
          <a:prstGeom prst="rect">
            <a:avLst/>
          </a:prstGeom>
          <a:noFill/>
          <a:ln>
            <a:noFill/>
          </a:ln>
        </p:spPr>
      </p:pic>
      <p:sp>
        <p:nvSpPr>
          <p:cNvPr id="10" name="TextBox 9">
            <a:extLst>
              <a:ext uri="{FF2B5EF4-FFF2-40B4-BE49-F238E27FC236}">
                <a16:creationId xmlns:a16="http://schemas.microsoft.com/office/drawing/2014/main" id="{9F205F34-11E2-866E-4F3C-D9B55097822C}"/>
              </a:ext>
            </a:extLst>
          </p:cNvPr>
          <p:cNvSpPr txBox="1"/>
          <p:nvPr/>
        </p:nvSpPr>
        <p:spPr>
          <a:xfrm>
            <a:off x="9707397" y="2742009"/>
            <a:ext cx="906274" cy="369332"/>
          </a:xfrm>
          <a:prstGeom prst="rect">
            <a:avLst/>
          </a:prstGeom>
          <a:noFill/>
        </p:spPr>
        <p:txBody>
          <a:bodyPr wrap="none" rtlCol="0">
            <a:spAutoFit/>
          </a:bodyPr>
          <a:lstStyle/>
          <a:p>
            <a:r>
              <a:rPr lang="el-GR" b="1" dirty="0"/>
              <a:t>Υψηλά</a:t>
            </a:r>
          </a:p>
        </p:txBody>
      </p:sp>
      <p:sp>
        <p:nvSpPr>
          <p:cNvPr id="11" name="TextBox 10">
            <a:extLst>
              <a:ext uri="{FF2B5EF4-FFF2-40B4-BE49-F238E27FC236}">
                <a16:creationId xmlns:a16="http://schemas.microsoft.com/office/drawing/2014/main" id="{A0151898-271F-3F4F-C9B2-35838674E18A}"/>
              </a:ext>
            </a:extLst>
          </p:cNvPr>
          <p:cNvSpPr txBox="1"/>
          <p:nvPr/>
        </p:nvSpPr>
        <p:spPr>
          <a:xfrm>
            <a:off x="9771645" y="3334574"/>
            <a:ext cx="777777" cy="369332"/>
          </a:xfrm>
          <a:prstGeom prst="rect">
            <a:avLst/>
          </a:prstGeom>
          <a:noFill/>
        </p:spPr>
        <p:txBody>
          <a:bodyPr wrap="none" rtlCol="0">
            <a:spAutoFit/>
          </a:bodyPr>
          <a:lstStyle/>
          <a:p>
            <a:r>
              <a:rPr lang="el-GR" b="1" dirty="0"/>
              <a:t>Μέσα</a:t>
            </a:r>
          </a:p>
        </p:txBody>
      </p:sp>
      <p:sp>
        <p:nvSpPr>
          <p:cNvPr id="12" name="TextBox 11">
            <a:extLst>
              <a:ext uri="{FF2B5EF4-FFF2-40B4-BE49-F238E27FC236}">
                <a16:creationId xmlns:a16="http://schemas.microsoft.com/office/drawing/2014/main" id="{ACA95F63-10E0-A3A4-600A-59664E9B1183}"/>
              </a:ext>
            </a:extLst>
          </p:cNvPr>
          <p:cNvSpPr txBox="1"/>
          <p:nvPr/>
        </p:nvSpPr>
        <p:spPr>
          <a:xfrm>
            <a:off x="9707397" y="4019418"/>
            <a:ext cx="1013419" cy="369332"/>
          </a:xfrm>
          <a:prstGeom prst="rect">
            <a:avLst/>
          </a:prstGeom>
          <a:noFill/>
        </p:spPr>
        <p:txBody>
          <a:bodyPr wrap="none" rtlCol="0">
            <a:spAutoFit/>
          </a:bodyPr>
          <a:lstStyle/>
          <a:p>
            <a:r>
              <a:rPr lang="el-GR" b="1" dirty="0"/>
              <a:t>Χαμηλά</a:t>
            </a:r>
          </a:p>
        </p:txBody>
      </p:sp>
      <p:sp>
        <p:nvSpPr>
          <p:cNvPr id="13" name="TextBox 12">
            <a:extLst>
              <a:ext uri="{FF2B5EF4-FFF2-40B4-BE49-F238E27FC236}">
                <a16:creationId xmlns:a16="http://schemas.microsoft.com/office/drawing/2014/main" id="{699BBB27-869A-5132-F802-81533D16CA2C}"/>
              </a:ext>
            </a:extLst>
          </p:cNvPr>
          <p:cNvSpPr txBox="1"/>
          <p:nvPr/>
        </p:nvSpPr>
        <p:spPr>
          <a:xfrm>
            <a:off x="6047961" y="2942181"/>
            <a:ext cx="251992" cy="369332"/>
          </a:xfrm>
          <a:prstGeom prst="rect">
            <a:avLst/>
          </a:prstGeom>
          <a:noFill/>
        </p:spPr>
        <p:txBody>
          <a:bodyPr wrap="none" rtlCol="0">
            <a:spAutoFit/>
          </a:bodyPr>
          <a:lstStyle/>
          <a:p>
            <a:r>
              <a:rPr lang="en-US" dirty="0" err="1">
                <a:solidFill>
                  <a:srgbClr val="FF0000"/>
                </a:solidFill>
              </a:rPr>
              <a:t>i</a:t>
            </a:r>
            <a:endParaRPr lang="el-GR" dirty="0">
              <a:solidFill>
                <a:srgbClr val="FF0000"/>
              </a:solidFill>
            </a:endParaRPr>
          </a:p>
        </p:txBody>
      </p:sp>
      <p:sp>
        <p:nvSpPr>
          <p:cNvPr id="14" name="TextBox 13">
            <a:extLst>
              <a:ext uri="{FF2B5EF4-FFF2-40B4-BE49-F238E27FC236}">
                <a16:creationId xmlns:a16="http://schemas.microsoft.com/office/drawing/2014/main" id="{BF68A80F-FBC6-92EC-8C20-8D91FC30A784}"/>
              </a:ext>
            </a:extLst>
          </p:cNvPr>
          <p:cNvSpPr txBox="1"/>
          <p:nvPr/>
        </p:nvSpPr>
        <p:spPr>
          <a:xfrm>
            <a:off x="7373216" y="2952061"/>
            <a:ext cx="314510" cy="369332"/>
          </a:xfrm>
          <a:prstGeom prst="rect">
            <a:avLst/>
          </a:prstGeom>
          <a:noFill/>
        </p:spPr>
        <p:txBody>
          <a:bodyPr wrap="none" rtlCol="0">
            <a:spAutoFit/>
          </a:bodyPr>
          <a:lstStyle/>
          <a:p>
            <a:r>
              <a:rPr lang="en-US" dirty="0">
                <a:solidFill>
                  <a:srgbClr val="FF0000"/>
                </a:solidFill>
              </a:rPr>
              <a:t>u</a:t>
            </a:r>
            <a:endParaRPr lang="el-GR" dirty="0">
              <a:solidFill>
                <a:srgbClr val="FF0000"/>
              </a:solidFill>
            </a:endParaRPr>
          </a:p>
        </p:txBody>
      </p:sp>
      <p:sp>
        <p:nvSpPr>
          <p:cNvPr id="15" name="TextBox 14">
            <a:extLst>
              <a:ext uri="{FF2B5EF4-FFF2-40B4-BE49-F238E27FC236}">
                <a16:creationId xmlns:a16="http://schemas.microsoft.com/office/drawing/2014/main" id="{8F829B01-1E7C-322C-CF64-2C2836F39373}"/>
              </a:ext>
            </a:extLst>
          </p:cNvPr>
          <p:cNvSpPr txBox="1"/>
          <p:nvPr/>
        </p:nvSpPr>
        <p:spPr>
          <a:xfrm>
            <a:off x="6371382" y="3357010"/>
            <a:ext cx="317716" cy="369332"/>
          </a:xfrm>
          <a:prstGeom prst="rect">
            <a:avLst/>
          </a:prstGeom>
          <a:noFill/>
        </p:spPr>
        <p:txBody>
          <a:bodyPr wrap="none" rtlCol="0">
            <a:spAutoFit/>
          </a:bodyPr>
          <a:lstStyle/>
          <a:p>
            <a:r>
              <a:rPr lang="en-US" dirty="0">
                <a:solidFill>
                  <a:srgbClr val="FF0000"/>
                </a:solidFill>
              </a:rPr>
              <a:t>e</a:t>
            </a:r>
            <a:endParaRPr lang="el-GR" dirty="0">
              <a:solidFill>
                <a:srgbClr val="FF0000"/>
              </a:solidFill>
            </a:endParaRPr>
          </a:p>
        </p:txBody>
      </p:sp>
      <p:sp>
        <p:nvSpPr>
          <p:cNvPr id="16" name="TextBox 15">
            <a:extLst>
              <a:ext uri="{FF2B5EF4-FFF2-40B4-BE49-F238E27FC236}">
                <a16:creationId xmlns:a16="http://schemas.microsoft.com/office/drawing/2014/main" id="{48AC953E-3003-7B8F-DCFC-E7508B0E7EFD}"/>
              </a:ext>
            </a:extLst>
          </p:cNvPr>
          <p:cNvSpPr txBox="1"/>
          <p:nvPr/>
        </p:nvSpPr>
        <p:spPr>
          <a:xfrm>
            <a:off x="7373216" y="3325471"/>
            <a:ext cx="317716" cy="369332"/>
          </a:xfrm>
          <a:prstGeom prst="rect">
            <a:avLst/>
          </a:prstGeom>
          <a:noFill/>
        </p:spPr>
        <p:txBody>
          <a:bodyPr wrap="none" rtlCol="0">
            <a:spAutoFit/>
          </a:bodyPr>
          <a:lstStyle/>
          <a:p>
            <a:r>
              <a:rPr lang="en-US" dirty="0">
                <a:solidFill>
                  <a:srgbClr val="FF0000"/>
                </a:solidFill>
              </a:rPr>
              <a:t>o</a:t>
            </a:r>
            <a:endParaRPr lang="el-GR" dirty="0">
              <a:solidFill>
                <a:srgbClr val="FF0000"/>
              </a:solidFill>
            </a:endParaRPr>
          </a:p>
        </p:txBody>
      </p:sp>
      <p:sp>
        <p:nvSpPr>
          <p:cNvPr id="17" name="TextBox 16">
            <a:extLst>
              <a:ext uri="{FF2B5EF4-FFF2-40B4-BE49-F238E27FC236}">
                <a16:creationId xmlns:a16="http://schemas.microsoft.com/office/drawing/2014/main" id="{6C4EA9A4-2D43-4164-D337-A5D4709A3599}"/>
              </a:ext>
            </a:extLst>
          </p:cNvPr>
          <p:cNvSpPr txBox="1"/>
          <p:nvPr/>
        </p:nvSpPr>
        <p:spPr>
          <a:xfrm>
            <a:off x="6998158" y="3746573"/>
            <a:ext cx="306494" cy="369332"/>
          </a:xfrm>
          <a:prstGeom prst="rect">
            <a:avLst/>
          </a:prstGeom>
          <a:noFill/>
        </p:spPr>
        <p:txBody>
          <a:bodyPr wrap="none" rtlCol="0">
            <a:spAutoFit/>
          </a:bodyPr>
          <a:lstStyle/>
          <a:p>
            <a:r>
              <a:rPr lang="en-US" dirty="0">
                <a:solidFill>
                  <a:srgbClr val="FF0000"/>
                </a:solidFill>
              </a:rPr>
              <a:t>a</a:t>
            </a:r>
            <a:endParaRPr lang="el-GR" dirty="0">
              <a:solidFill>
                <a:srgbClr val="FF0000"/>
              </a:solidFill>
            </a:endParaRPr>
          </a:p>
        </p:txBody>
      </p:sp>
      <p:sp>
        <p:nvSpPr>
          <p:cNvPr id="5" name="TextBox 4">
            <a:extLst>
              <a:ext uri="{FF2B5EF4-FFF2-40B4-BE49-F238E27FC236}">
                <a16:creationId xmlns:a16="http://schemas.microsoft.com/office/drawing/2014/main" id="{0A3C63E4-DB7A-904A-813C-49C773664CC2}"/>
              </a:ext>
            </a:extLst>
          </p:cNvPr>
          <p:cNvSpPr txBox="1"/>
          <p:nvPr/>
        </p:nvSpPr>
        <p:spPr>
          <a:xfrm>
            <a:off x="255097" y="2065283"/>
            <a:ext cx="3815255" cy="4985980"/>
          </a:xfrm>
          <a:prstGeom prst="rect">
            <a:avLst/>
          </a:prstGeom>
          <a:noFill/>
        </p:spPr>
        <p:txBody>
          <a:bodyPr wrap="square" rtlCol="0">
            <a:spAutoFit/>
          </a:bodyPr>
          <a:lstStyle/>
          <a:p>
            <a:pPr marL="531813" indent="-258763" algn="just">
              <a:spcAft>
                <a:spcPts val="1800"/>
              </a:spcAft>
              <a:buClr>
                <a:srgbClr val="006400"/>
              </a:buClr>
              <a:buSzPct val="100000"/>
              <a:buFont typeface="Wingdings" pitchFamily="2" charset="2"/>
              <a:buChar char="ü"/>
              <a:defRPr/>
            </a:pPr>
            <a:r>
              <a:rPr lang="el-GR" sz="1500" dirty="0">
                <a:latin typeface="Corbel" pitchFamily="34" charset="0"/>
              </a:rPr>
              <a:t>Όταν η γλώσσα βρίσκεται ψηλά, κοντά στον ουρανίσκο, παράγονται «υψηλά» φωνήεντα, δηλαδή τα</a:t>
            </a:r>
            <a:r>
              <a:rPr lang="en-US" sz="1500" dirty="0">
                <a:latin typeface="Corbel" pitchFamily="34" charset="0"/>
              </a:rPr>
              <a:t> </a:t>
            </a:r>
            <a:r>
              <a:rPr lang="el-GR" sz="1500" dirty="0">
                <a:latin typeface="Corbel" pitchFamily="34" charset="0"/>
              </a:rPr>
              <a:t>Ελληνικά</a:t>
            </a:r>
            <a:r>
              <a:rPr lang="en-US" sz="1500" dirty="0">
                <a:latin typeface="Corbel" pitchFamily="34" charset="0"/>
              </a:rPr>
              <a:t> </a:t>
            </a:r>
            <a:r>
              <a:rPr lang="el-GR" sz="1500" b="1" dirty="0">
                <a:latin typeface="Corbel" pitchFamily="34" charset="0"/>
              </a:rPr>
              <a:t>[</a:t>
            </a:r>
            <a:r>
              <a:rPr lang="en-US" sz="1500" b="1" dirty="0" err="1">
                <a:latin typeface="Corbel" pitchFamily="34" charset="0"/>
              </a:rPr>
              <a:t>i</a:t>
            </a:r>
            <a:r>
              <a:rPr lang="el-GR" sz="1500" b="1" dirty="0">
                <a:latin typeface="Corbel" pitchFamily="34" charset="0"/>
              </a:rPr>
              <a:t>]</a:t>
            </a:r>
            <a:r>
              <a:rPr lang="el-GR" sz="1500" dirty="0">
                <a:latin typeface="Corbel" pitchFamily="34" charset="0"/>
              </a:rPr>
              <a:t> και </a:t>
            </a:r>
            <a:r>
              <a:rPr lang="el-GR" sz="1500" b="1" dirty="0">
                <a:latin typeface="Corbel" pitchFamily="34" charset="0"/>
              </a:rPr>
              <a:t>[</a:t>
            </a:r>
            <a:r>
              <a:rPr lang="en-US" sz="1500" b="1" dirty="0">
                <a:latin typeface="Corbel" pitchFamily="34" charset="0"/>
              </a:rPr>
              <a:t>u</a:t>
            </a:r>
            <a:r>
              <a:rPr lang="el-GR" sz="1500" b="1" dirty="0">
                <a:latin typeface="Corbel" pitchFamily="34" charset="0"/>
              </a:rPr>
              <a:t>]</a:t>
            </a:r>
            <a:r>
              <a:rPr lang="el-GR" sz="1500" dirty="0">
                <a:latin typeface="Corbel" pitchFamily="34" charset="0"/>
              </a:rPr>
              <a:t>. </a:t>
            </a:r>
            <a:endParaRPr lang="en-US" sz="1500" dirty="0">
              <a:latin typeface="Corbel" pitchFamily="34" charset="0"/>
            </a:endParaRPr>
          </a:p>
          <a:p>
            <a:pPr marL="531813" indent="-258763" algn="just">
              <a:spcAft>
                <a:spcPts val="1800"/>
              </a:spcAft>
              <a:buClr>
                <a:srgbClr val="006400"/>
              </a:buClr>
              <a:buSzPct val="100000"/>
              <a:buFont typeface="Wingdings" pitchFamily="2" charset="2"/>
              <a:buChar char="ü"/>
              <a:defRPr/>
            </a:pPr>
            <a:r>
              <a:rPr lang="el-GR" sz="1500" dirty="0">
                <a:latin typeface="Corbel" pitchFamily="34" charset="0"/>
              </a:rPr>
              <a:t>Σε μεσαίες θέσεις παράγονται «μέσα» φωνήεντα,</a:t>
            </a:r>
            <a:r>
              <a:rPr lang="en-US" sz="1500" dirty="0">
                <a:latin typeface="Corbel" pitchFamily="34" charset="0"/>
              </a:rPr>
              <a:t> </a:t>
            </a:r>
            <a:r>
              <a:rPr lang="el-GR" sz="1500" dirty="0">
                <a:latin typeface="Corbel" pitchFamily="34" charset="0"/>
              </a:rPr>
              <a:t>δηλαδή τα</a:t>
            </a:r>
            <a:r>
              <a:rPr lang="en-US" sz="1500" dirty="0">
                <a:latin typeface="Corbel" pitchFamily="34" charset="0"/>
              </a:rPr>
              <a:t> </a:t>
            </a:r>
            <a:r>
              <a:rPr lang="el-GR" sz="1500" dirty="0">
                <a:latin typeface="Corbel" pitchFamily="34" charset="0"/>
              </a:rPr>
              <a:t>Ελληνικά</a:t>
            </a:r>
            <a:r>
              <a:rPr lang="en-US" sz="1500" dirty="0">
                <a:latin typeface="Corbel" pitchFamily="34" charset="0"/>
              </a:rPr>
              <a:t> </a:t>
            </a:r>
            <a:r>
              <a:rPr lang="el-GR" sz="1500" b="1" dirty="0">
                <a:latin typeface="Corbel" pitchFamily="34" charset="0"/>
              </a:rPr>
              <a:t>[</a:t>
            </a:r>
            <a:r>
              <a:rPr lang="en-US" sz="1500" b="1" dirty="0">
                <a:latin typeface="Corbel" pitchFamily="34" charset="0"/>
              </a:rPr>
              <a:t>e</a:t>
            </a:r>
            <a:r>
              <a:rPr lang="el-GR" sz="1500" b="1" dirty="0">
                <a:latin typeface="Corbel" pitchFamily="34" charset="0"/>
              </a:rPr>
              <a:t>]</a:t>
            </a:r>
            <a:r>
              <a:rPr lang="el-GR" sz="1500" dirty="0">
                <a:latin typeface="Corbel" pitchFamily="34" charset="0"/>
              </a:rPr>
              <a:t> και </a:t>
            </a:r>
            <a:r>
              <a:rPr lang="el-GR" sz="1500" b="1" dirty="0">
                <a:latin typeface="Corbel" pitchFamily="34" charset="0"/>
              </a:rPr>
              <a:t>[ο]</a:t>
            </a:r>
            <a:r>
              <a:rPr lang="el-GR" sz="1500" dirty="0">
                <a:latin typeface="Corbel" pitchFamily="34" charset="0"/>
              </a:rPr>
              <a:t>.</a:t>
            </a:r>
            <a:endParaRPr lang="en-US" sz="1500" dirty="0">
              <a:latin typeface="Corbel" pitchFamily="34" charset="0"/>
            </a:endParaRPr>
          </a:p>
          <a:p>
            <a:pPr marL="531813" indent="-258763" algn="just">
              <a:spcAft>
                <a:spcPts val="1800"/>
              </a:spcAft>
              <a:buClr>
                <a:srgbClr val="006400"/>
              </a:buClr>
              <a:buSzPct val="100000"/>
              <a:buFont typeface="Wingdings" pitchFamily="2" charset="2"/>
              <a:buChar char="ü"/>
              <a:defRPr/>
            </a:pPr>
            <a:r>
              <a:rPr lang="el-GR" sz="1500" dirty="0">
                <a:latin typeface="Corbel" pitchFamily="34" charset="0"/>
              </a:rPr>
              <a:t>Όταν η γλώσσα βρίσκεται χαμηλά, κοντά στο «έδαφος» του στόματος, παράγονται «χαμηλά» φωνήεντα</a:t>
            </a:r>
            <a:r>
              <a:rPr lang="en-US" sz="1500" dirty="0">
                <a:latin typeface="Corbel" pitchFamily="34" charset="0"/>
              </a:rPr>
              <a:t>, </a:t>
            </a:r>
            <a:r>
              <a:rPr lang="el-GR" sz="1500" dirty="0">
                <a:latin typeface="Corbel" pitchFamily="34" charset="0"/>
              </a:rPr>
              <a:t>δηλαδή το</a:t>
            </a:r>
            <a:r>
              <a:rPr lang="en-US" sz="1500" dirty="0">
                <a:latin typeface="Corbel" pitchFamily="34" charset="0"/>
              </a:rPr>
              <a:t> </a:t>
            </a:r>
            <a:r>
              <a:rPr lang="el-GR" sz="1500" dirty="0">
                <a:latin typeface="Corbel" pitchFamily="34" charset="0"/>
              </a:rPr>
              <a:t>Ελληνικό</a:t>
            </a:r>
            <a:r>
              <a:rPr lang="en-US" sz="1500" dirty="0">
                <a:latin typeface="Corbel" pitchFamily="34" charset="0"/>
              </a:rPr>
              <a:t> </a:t>
            </a:r>
            <a:r>
              <a:rPr lang="el-GR" sz="1500" b="1" dirty="0">
                <a:latin typeface="Corbel" pitchFamily="34" charset="0"/>
              </a:rPr>
              <a:t>[</a:t>
            </a:r>
            <a:r>
              <a:rPr lang="en-US" sz="1500" b="1" dirty="0">
                <a:latin typeface="Corbel" pitchFamily="34" charset="0"/>
              </a:rPr>
              <a:t>a</a:t>
            </a:r>
            <a:r>
              <a:rPr lang="el-GR" sz="1500" b="1" dirty="0">
                <a:latin typeface="Corbel" pitchFamily="34" charset="0"/>
              </a:rPr>
              <a:t>]</a:t>
            </a:r>
            <a:r>
              <a:rPr lang="el-GR" sz="1500" dirty="0">
                <a:latin typeface="Corbel" pitchFamily="34" charset="0"/>
              </a:rPr>
              <a:t>.</a:t>
            </a:r>
            <a:endParaRPr lang="en-US" sz="1500" dirty="0">
              <a:latin typeface="Corbel" pitchFamily="34" charset="0"/>
            </a:endParaRPr>
          </a:p>
          <a:p>
            <a:pPr marL="273050" indent="-273050" algn="just">
              <a:spcAft>
                <a:spcPts val="1800"/>
              </a:spcAft>
              <a:buClr>
                <a:srgbClr val="006400"/>
              </a:buClr>
              <a:buSzPct val="100000"/>
              <a:buFont typeface="Wingdings" pitchFamily="2" charset="2"/>
              <a:buChar char="Ø"/>
              <a:defRPr/>
            </a:pPr>
            <a:r>
              <a:rPr lang="el-GR" sz="1500" i="1" dirty="0">
                <a:latin typeface="Corbel" pitchFamily="34" charset="0"/>
              </a:rPr>
              <a:t>Τα </a:t>
            </a:r>
            <a:r>
              <a:rPr lang="en-US" sz="1500" i="1" dirty="0">
                <a:latin typeface="Corbel" pitchFamily="34" charset="0"/>
              </a:rPr>
              <a:t>“</a:t>
            </a:r>
            <a:r>
              <a:rPr lang="el-GR" sz="1500" i="1" dirty="0">
                <a:latin typeface="Corbel" pitchFamily="34" charset="0"/>
              </a:rPr>
              <a:t>υψηλά</a:t>
            </a:r>
            <a:r>
              <a:rPr lang="en-US" sz="1500" i="1" dirty="0">
                <a:latin typeface="Corbel" pitchFamily="34" charset="0"/>
              </a:rPr>
              <a:t>” </a:t>
            </a:r>
            <a:r>
              <a:rPr lang="el-GR" sz="1500" i="1" dirty="0">
                <a:latin typeface="Corbel" pitchFamily="34" charset="0"/>
              </a:rPr>
              <a:t>και</a:t>
            </a:r>
            <a:r>
              <a:rPr lang="en-US" sz="1500" i="1" dirty="0">
                <a:latin typeface="Corbel" pitchFamily="34" charset="0"/>
              </a:rPr>
              <a:t> “</a:t>
            </a:r>
            <a:r>
              <a:rPr lang="el-GR" sz="1500" i="1" dirty="0">
                <a:latin typeface="Corbel" pitchFamily="34" charset="0"/>
              </a:rPr>
              <a:t>χαμηλά</a:t>
            </a:r>
            <a:r>
              <a:rPr lang="en-US" sz="1500" i="1" dirty="0">
                <a:latin typeface="Corbel" pitchFamily="34" charset="0"/>
              </a:rPr>
              <a:t>” </a:t>
            </a:r>
            <a:r>
              <a:rPr lang="el-GR" sz="1500" i="1" dirty="0">
                <a:latin typeface="Corbel" pitchFamily="34" charset="0"/>
              </a:rPr>
              <a:t>φωνήεντα</a:t>
            </a:r>
            <a:r>
              <a:rPr lang="en-US" sz="1500" i="1" dirty="0">
                <a:latin typeface="Corbel" pitchFamily="34" charset="0"/>
              </a:rPr>
              <a:t> </a:t>
            </a:r>
            <a:r>
              <a:rPr lang="el-GR" sz="1500" i="1" dirty="0">
                <a:latin typeface="Corbel" pitchFamily="34" charset="0"/>
              </a:rPr>
              <a:t>ονομάζονται επίσης «κλειστά» και «ανοιχτά», αντίστοιχα, εξαιτίας</a:t>
            </a:r>
            <a:r>
              <a:rPr lang="en-US" sz="1500" i="1" dirty="0">
                <a:latin typeface="Corbel" pitchFamily="34" charset="0"/>
              </a:rPr>
              <a:t> </a:t>
            </a:r>
            <a:r>
              <a:rPr lang="el-GR" sz="1500" i="1" dirty="0">
                <a:latin typeface="Corbel" pitchFamily="34" charset="0"/>
              </a:rPr>
              <a:t>του</a:t>
            </a:r>
            <a:r>
              <a:rPr lang="en-US" sz="1500" i="1" dirty="0">
                <a:latin typeface="Corbel" pitchFamily="34" charset="0"/>
              </a:rPr>
              <a:t> </a:t>
            </a:r>
            <a:r>
              <a:rPr lang="el-GR" sz="1500" i="1" dirty="0">
                <a:latin typeface="Corbel" pitchFamily="34" charset="0"/>
              </a:rPr>
              <a:t>ανοίγματος του στόματος κατά την άρθρωσή τους.</a:t>
            </a:r>
            <a:endParaRPr lang="el-GR" sz="1500" b="1" i="1" dirty="0">
              <a:latin typeface="Corbel" pitchFamily="34" charset="0"/>
            </a:endParaRPr>
          </a:p>
          <a:p>
            <a:endParaRPr lang="el-GR" dirty="0"/>
          </a:p>
        </p:txBody>
      </p:sp>
      <p:cxnSp>
        <p:nvCxnSpPr>
          <p:cNvPr id="7" name="Ευθεία γραμμή σύνδεσης 6">
            <a:extLst>
              <a:ext uri="{FF2B5EF4-FFF2-40B4-BE49-F238E27FC236}">
                <a16:creationId xmlns:a16="http://schemas.microsoft.com/office/drawing/2014/main" id="{F46FDD6D-49AF-5C40-A553-C5F824F70E60}"/>
              </a:ext>
            </a:extLst>
          </p:cNvPr>
          <p:cNvCxnSpPr/>
          <p:nvPr/>
        </p:nvCxnSpPr>
        <p:spPr>
          <a:xfrm>
            <a:off x="9444942" y="2742009"/>
            <a:ext cx="0" cy="1646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0290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2955779" y="111689"/>
            <a:ext cx="7021996" cy="966481"/>
          </a:xfrm>
        </p:spPr>
        <p:txBody>
          <a:bodyPr>
            <a:normAutofit fontScale="90000"/>
          </a:bodyPr>
          <a:lstStyle/>
          <a:p>
            <a:r>
              <a:rPr lang="el-GR" sz="3600" dirty="0">
                <a:latin typeface="Times New Roman" panose="02020603050405020304" pitchFamily="18" charset="0"/>
                <a:cs typeface="Times New Roman" panose="02020603050405020304" pitchFamily="18" charset="0"/>
              </a:rPr>
              <a:t>Τόπος Άρθρωσης </a:t>
            </a:r>
            <a:r>
              <a:rPr lang="el-GR" sz="3600" dirty="0" err="1">
                <a:latin typeface="Times New Roman" panose="02020603050405020304" pitchFamily="18" charset="0"/>
                <a:cs typeface="Times New Roman" panose="02020603050405020304" pitchFamily="18" charset="0"/>
              </a:rPr>
              <a:t>ΦΩΝΗΕΝΤων</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506896" y="983974"/>
            <a:ext cx="11082130" cy="5715000"/>
          </a:xfrm>
        </p:spPr>
        <p:txBody>
          <a:bodyPr>
            <a:normAutofit/>
          </a:bodyPr>
          <a:lstStyle/>
          <a:p>
            <a:pPr marL="0" lvl="0" indent="0" algn="just">
              <a:lnSpc>
                <a:spcPct val="100000"/>
              </a:lnSpc>
              <a:spcAft>
                <a:spcPts val="1000"/>
              </a:spcAft>
              <a:buNone/>
            </a:pPr>
            <a:r>
              <a:rPr lang="el-GR" sz="2800" dirty="0">
                <a:latin typeface="Calibri" panose="020F0502020204030204" pitchFamily="34" charset="0"/>
                <a:ea typeface="Times New Roman" panose="02020603050405020304" pitchFamily="18" charset="0"/>
                <a:cs typeface="Times New Roman" panose="02020603050405020304" pitchFamily="18" charset="0"/>
              </a:rPr>
              <a:t>β</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Ένας άλλος προσδιορισμός των φωνηέντων καθορίζεται από την μπροστινή ή οπίσθια θέση της γλώσσας μέσα στο στόμα. </a:t>
            </a:r>
            <a:endParaRPr lang="el-GR"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5">
            <a:extLst>
              <a:ext uri="{FF2B5EF4-FFF2-40B4-BE49-F238E27FC236}">
                <a16:creationId xmlns:a16="http://schemas.microsoft.com/office/drawing/2014/main" id="{33D5746F-B464-579A-F669-8C5FCDA196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1336" y="2017858"/>
            <a:ext cx="4930882" cy="4408418"/>
          </a:xfrm>
          <a:prstGeom prst="rect">
            <a:avLst/>
          </a:prstGeom>
          <a:noFill/>
          <a:ln>
            <a:noFill/>
          </a:ln>
        </p:spPr>
      </p:pic>
      <p:sp>
        <p:nvSpPr>
          <p:cNvPr id="10" name="TextBox 9">
            <a:extLst>
              <a:ext uri="{FF2B5EF4-FFF2-40B4-BE49-F238E27FC236}">
                <a16:creationId xmlns:a16="http://schemas.microsoft.com/office/drawing/2014/main" id="{9F205F34-11E2-866E-4F3C-D9B55097822C}"/>
              </a:ext>
            </a:extLst>
          </p:cNvPr>
          <p:cNvSpPr txBox="1"/>
          <p:nvPr/>
        </p:nvSpPr>
        <p:spPr>
          <a:xfrm>
            <a:off x="5507861" y="2101901"/>
            <a:ext cx="1106393" cy="369332"/>
          </a:xfrm>
          <a:prstGeom prst="rect">
            <a:avLst/>
          </a:prstGeom>
          <a:noFill/>
        </p:spPr>
        <p:txBody>
          <a:bodyPr wrap="none" rtlCol="0">
            <a:spAutoFit/>
          </a:bodyPr>
          <a:lstStyle/>
          <a:p>
            <a:r>
              <a:rPr lang="el-GR" b="1" dirty="0"/>
              <a:t>Πρόσθια</a:t>
            </a:r>
          </a:p>
        </p:txBody>
      </p:sp>
      <p:sp>
        <p:nvSpPr>
          <p:cNvPr id="12" name="TextBox 11">
            <a:extLst>
              <a:ext uri="{FF2B5EF4-FFF2-40B4-BE49-F238E27FC236}">
                <a16:creationId xmlns:a16="http://schemas.microsoft.com/office/drawing/2014/main" id="{ACA95F63-10E0-A3A4-600A-59664E9B1183}"/>
              </a:ext>
            </a:extLst>
          </p:cNvPr>
          <p:cNvSpPr txBox="1"/>
          <p:nvPr/>
        </p:nvSpPr>
        <p:spPr>
          <a:xfrm>
            <a:off x="7235653" y="2101901"/>
            <a:ext cx="1058303" cy="369332"/>
          </a:xfrm>
          <a:prstGeom prst="rect">
            <a:avLst/>
          </a:prstGeom>
          <a:noFill/>
        </p:spPr>
        <p:txBody>
          <a:bodyPr wrap="none" rtlCol="0">
            <a:spAutoFit/>
          </a:bodyPr>
          <a:lstStyle/>
          <a:p>
            <a:r>
              <a:rPr lang="el-GR" b="1" dirty="0"/>
              <a:t>Οπίσθια</a:t>
            </a:r>
          </a:p>
        </p:txBody>
      </p:sp>
      <p:sp>
        <p:nvSpPr>
          <p:cNvPr id="13" name="TextBox 12">
            <a:extLst>
              <a:ext uri="{FF2B5EF4-FFF2-40B4-BE49-F238E27FC236}">
                <a16:creationId xmlns:a16="http://schemas.microsoft.com/office/drawing/2014/main" id="{699BBB27-869A-5132-F802-81533D16CA2C}"/>
              </a:ext>
            </a:extLst>
          </p:cNvPr>
          <p:cNvSpPr txBox="1"/>
          <p:nvPr/>
        </p:nvSpPr>
        <p:spPr>
          <a:xfrm>
            <a:off x="6047961" y="2956139"/>
            <a:ext cx="251992" cy="369332"/>
          </a:xfrm>
          <a:prstGeom prst="rect">
            <a:avLst/>
          </a:prstGeom>
          <a:noFill/>
        </p:spPr>
        <p:txBody>
          <a:bodyPr wrap="none" rtlCol="0">
            <a:spAutoFit/>
          </a:bodyPr>
          <a:lstStyle/>
          <a:p>
            <a:r>
              <a:rPr lang="en-US" dirty="0" err="1">
                <a:solidFill>
                  <a:srgbClr val="FF0000"/>
                </a:solidFill>
              </a:rPr>
              <a:t>i</a:t>
            </a:r>
            <a:endParaRPr lang="el-GR" dirty="0">
              <a:solidFill>
                <a:srgbClr val="FF0000"/>
              </a:solidFill>
            </a:endParaRPr>
          </a:p>
        </p:txBody>
      </p:sp>
      <p:sp>
        <p:nvSpPr>
          <p:cNvPr id="14" name="TextBox 13">
            <a:extLst>
              <a:ext uri="{FF2B5EF4-FFF2-40B4-BE49-F238E27FC236}">
                <a16:creationId xmlns:a16="http://schemas.microsoft.com/office/drawing/2014/main" id="{BF68A80F-FBC6-92EC-8C20-8D91FC30A784}"/>
              </a:ext>
            </a:extLst>
          </p:cNvPr>
          <p:cNvSpPr txBox="1"/>
          <p:nvPr/>
        </p:nvSpPr>
        <p:spPr>
          <a:xfrm>
            <a:off x="7373216" y="2955460"/>
            <a:ext cx="314510" cy="369332"/>
          </a:xfrm>
          <a:prstGeom prst="rect">
            <a:avLst/>
          </a:prstGeom>
          <a:noFill/>
        </p:spPr>
        <p:txBody>
          <a:bodyPr wrap="none" rtlCol="0">
            <a:spAutoFit/>
          </a:bodyPr>
          <a:lstStyle/>
          <a:p>
            <a:r>
              <a:rPr lang="en-US" dirty="0">
                <a:solidFill>
                  <a:srgbClr val="FF0000"/>
                </a:solidFill>
              </a:rPr>
              <a:t>u</a:t>
            </a:r>
            <a:endParaRPr lang="el-GR" dirty="0">
              <a:solidFill>
                <a:srgbClr val="FF0000"/>
              </a:solidFill>
            </a:endParaRPr>
          </a:p>
        </p:txBody>
      </p:sp>
      <p:sp>
        <p:nvSpPr>
          <p:cNvPr id="15" name="TextBox 14">
            <a:extLst>
              <a:ext uri="{FF2B5EF4-FFF2-40B4-BE49-F238E27FC236}">
                <a16:creationId xmlns:a16="http://schemas.microsoft.com/office/drawing/2014/main" id="{8F829B01-1E7C-322C-CF64-2C2836F39373}"/>
              </a:ext>
            </a:extLst>
          </p:cNvPr>
          <p:cNvSpPr txBox="1"/>
          <p:nvPr/>
        </p:nvSpPr>
        <p:spPr>
          <a:xfrm>
            <a:off x="6371382" y="3357010"/>
            <a:ext cx="317716" cy="369332"/>
          </a:xfrm>
          <a:prstGeom prst="rect">
            <a:avLst/>
          </a:prstGeom>
          <a:noFill/>
        </p:spPr>
        <p:txBody>
          <a:bodyPr wrap="none" rtlCol="0">
            <a:spAutoFit/>
          </a:bodyPr>
          <a:lstStyle/>
          <a:p>
            <a:r>
              <a:rPr lang="en-US" dirty="0">
                <a:solidFill>
                  <a:srgbClr val="FF0000"/>
                </a:solidFill>
              </a:rPr>
              <a:t>e</a:t>
            </a:r>
            <a:endParaRPr lang="el-GR" dirty="0">
              <a:solidFill>
                <a:srgbClr val="FF0000"/>
              </a:solidFill>
            </a:endParaRPr>
          </a:p>
        </p:txBody>
      </p:sp>
      <p:sp>
        <p:nvSpPr>
          <p:cNvPr id="16" name="TextBox 15">
            <a:extLst>
              <a:ext uri="{FF2B5EF4-FFF2-40B4-BE49-F238E27FC236}">
                <a16:creationId xmlns:a16="http://schemas.microsoft.com/office/drawing/2014/main" id="{48AC953E-3003-7B8F-DCFC-E7508B0E7EFD}"/>
              </a:ext>
            </a:extLst>
          </p:cNvPr>
          <p:cNvSpPr txBox="1"/>
          <p:nvPr/>
        </p:nvSpPr>
        <p:spPr>
          <a:xfrm>
            <a:off x="7373216" y="3325471"/>
            <a:ext cx="317716" cy="369332"/>
          </a:xfrm>
          <a:prstGeom prst="rect">
            <a:avLst/>
          </a:prstGeom>
          <a:noFill/>
        </p:spPr>
        <p:txBody>
          <a:bodyPr wrap="none" rtlCol="0">
            <a:spAutoFit/>
          </a:bodyPr>
          <a:lstStyle/>
          <a:p>
            <a:r>
              <a:rPr lang="en-US" dirty="0">
                <a:solidFill>
                  <a:srgbClr val="FF0000"/>
                </a:solidFill>
              </a:rPr>
              <a:t>o</a:t>
            </a:r>
            <a:endParaRPr lang="el-GR" dirty="0">
              <a:solidFill>
                <a:srgbClr val="FF0000"/>
              </a:solidFill>
            </a:endParaRPr>
          </a:p>
        </p:txBody>
      </p:sp>
      <p:sp>
        <p:nvSpPr>
          <p:cNvPr id="17" name="TextBox 16">
            <a:extLst>
              <a:ext uri="{FF2B5EF4-FFF2-40B4-BE49-F238E27FC236}">
                <a16:creationId xmlns:a16="http://schemas.microsoft.com/office/drawing/2014/main" id="{6C4EA9A4-2D43-4164-D337-A5D4709A3599}"/>
              </a:ext>
            </a:extLst>
          </p:cNvPr>
          <p:cNvSpPr txBox="1"/>
          <p:nvPr/>
        </p:nvSpPr>
        <p:spPr>
          <a:xfrm>
            <a:off x="6956812" y="3703906"/>
            <a:ext cx="306494" cy="369332"/>
          </a:xfrm>
          <a:prstGeom prst="rect">
            <a:avLst/>
          </a:prstGeom>
          <a:noFill/>
        </p:spPr>
        <p:txBody>
          <a:bodyPr wrap="none" rtlCol="0">
            <a:spAutoFit/>
          </a:bodyPr>
          <a:lstStyle/>
          <a:p>
            <a:r>
              <a:rPr lang="en-US" dirty="0">
                <a:solidFill>
                  <a:srgbClr val="FF0000"/>
                </a:solidFill>
              </a:rPr>
              <a:t>a</a:t>
            </a:r>
            <a:endParaRPr lang="el-GR" dirty="0">
              <a:solidFill>
                <a:srgbClr val="FF0000"/>
              </a:solidFill>
            </a:endParaRPr>
          </a:p>
        </p:txBody>
      </p:sp>
      <p:sp>
        <p:nvSpPr>
          <p:cNvPr id="5" name="TextBox 4">
            <a:extLst>
              <a:ext uri="{FF2B5EF4-FFF2-40B4-BE49-F238E27FC236}">
                <a16:creationId xmlns:a16="http://schemas.microsoft.com/office/drawing/2014/main" id="{1DF2F29E-794B-CE4B-86E2-E85C6BAB1B95}"/>
              </a:ext>
            </a:extLst>
          </p:cNvPr>
          <p:cNvSpPr txBox="1"/>
          <p:nvPr/>
        </p:nvSpPr>
        <p:spPr>
          <a:xfrm>
            <a:off x="236633" y="2286567"/>
            <a:ext cx="3683467" cy="4293483"/>
          </a:xfrm>
          <a:prstGeom prst="rect">
            <a:avLst/>
          </a:prstGeom>
          <a:noFill/>
        </p:spPr>
        <p:txBody>
          <a:bodyPr wrap="square" rtlCol="0">
            <a:spAutoFit/>
          </a:bodyPr>
          <a:lstStyle/>
          <a:p>
            <a:pPr marL="627063" indent="-354013" algn="just">
              <a:spcAft>
                <a:spcPts val="1800"/>
              </a:spcAft>
              <a:buClr>
                <a:srgbClr val="006400"/>
              </a:buClr>
              <a:buSzPct val="100000"/>
              <a:buFont typeface="Wingdings" pitchFamily="2" charset="2"/>
              <a:buChar char="ü"/>
              <a:defRPr/>
            </a:pPr>
            <a:r>
              <a:rPr lang="el-GR" sz="1500" dirty="0">
                <a:latin typeface="Corbel" pitchFamily="34" charset="0"/>
              </a:rPr>
              <a:t>Όταν η γλώσσα</a:t>
            </a:r>
            <a:r>
              <a:rPr lang="en-US" sz="1500" dirty="0">
                <a:latin typeface="Corbel" pitchFamily="34" charset="0"/>
              </a:rPr>
              <a:t> </a:t>
            </a:r>
            <a:r>
              <a:rPr lang="el-GR" sz="1500" dirty="0">
                <a:latin typeface="Corbel" pitchFamily="34" charset="0"/>
              </a:rPr>
              <a:t>βρίσκεται</a:t>
            </a:r>
            <a:r>
              <a:rPr lang="en-US" sz="1500" dirty="0">
                <a:latin typeface="Corbel" pitchFamily="34" charset="0"/>
              </a:rPr>
              <a:t> </a:t>
            </a:r>
            <a:r>
              <a:rPr lang="el-GR" sz="1500" dirty="0">
                <a:latin typeface="Corbel" pitchFamily="34" charset="0"/>
              </a:rPr>
              <a:t>μπροστά</a:t>
            </a:r>
            <a:r>
              <a:rPr lang="en-US" sz="1500" dirty="0">
                <a:latin typeface="Corbel" pitchFamily="34" charset="0"/>
              </a:rPr>
              <a:t> </a:t>
            </a:r>
            <a:r>
              <a:rPr lang="el-GR" sz="1500" dirty="0">
                <a:latin typeface="Corbel" pitchFamily="34" charset="0"/>
              </a:rPr>
              <a:t>στη</a:t>
            </a:r>
            <a:r>
              <a:rPr lang="en-US" sz="1500" dirty="0">
                <a:latin typeface="Corbel" pitchFamily="34" charset="0"/>
              </a:rPr>
              <a:t> </a:t>
            </a:r>
            <a:r>
              <a:rPr lang="el-GR" sz="1500" dirty="0">
                <a:latin typeface="Corbel" pitchFamily="34" charset="0"/>
              </a:rPr>
              <a:t>στοματική</a:t>
            </a:r>
            <a:r>
              <a:rPr lang="en-US" sz="1500" dirty="0">
                <a:latin typeface="Corbel" pitchFamily="34" charset="0"/>
              </a:rPr>
              <a:t> </a:t>
            </a:r>
            <a:r>
              <a:rPr lang="el-GR" sz="1500" dirty="0">
                <a:latin typeface="Corbel" pitchFamily="34" charset="0"/>
              </a:rPr>
              <a:t>κοιλότητα, κοντά στα μπροστινά</a:t>
            </a:r>
            <a:r>
              <a:rPr lang="en-US" sz="1500" dirty="0">
                <a:latin typeface="Corbel" pitchFamily="34" charset="0"/>
              </a:rPr>
              <a:t> </a:t>
            </a:r>
            <a:r>
              <a:rPr lang="el-GR" sz="1500" dirty="0">
                <a:latin typeface="Corbel" pitchFamily="34" charset="0"/>
              </a:rPr>
              <a:t>δόντια, παράγονται «εμπρόσθια/πρόσθια» φωνήεντα, δηλαδή τα</a:t>
            </a:r>
            <a:r>
              <a:rPr lang="en-US" sz="1500" dirty="0">
                <a:latin typeface="Corbel" pitchFamily="34" charset="0"/>
              </a:rPr>
              <a:t> </a:t>
            </a:r>
            <a:r>
              <a:rPr lang="el-GR" sz="1500" dirty="0">
                <a:latin typeface="Corbel" pitchFamily="34" charset="0"/>
              </a:rPr>
              <a:t>Ελληνικά </a:t>
            </a:r>
            <a:r>
              <a:rPr lang="el-GR" sz="1500" b="1" dirty="0">
                <a:latin typeface="Corbel" pitchFamily="34" charset="0"/>
              </a:rPr>
              <a:t>[</a:t>
            </a:r>
            <a:r>
              <a:rPr lang="en-US" sz="1500" b="1" dirty="0" err="1">
                <a:latin typeface="Corbel" pitchFamily="34" charset="0"/>
              </a:rPr>
              <a:t>i</a:t>
            </a:r>
            <a:r>
              <a:rPr lang="el-GR" sz="1500" b="1" dirty="0">
                <a:latin typeface="Corbel" pitchFamily="34" charset="0"/>
              </a:rPr>
              <a:t>]</a:t>
            </a:r>
            <a:r>
              <a:rPr lang="el-GR" sz="1500" dirty="0">
                <a:latin typeface="Corbel" pitchFamily="34" charset="0"/>
              </a:rPr>
              <a:t> και </a:t>
            </a:r>
            <a:r>
              <a:rPr lang="el-GR" sz="1500" b="1" dirty="0">
                <a:latin typeface="Corbel" pitchFamily="34" charset="0"/>
              </a:rPr>
              <a:t>[</a:t>
            </a:r>
            <a:r>
              <a:rPr lang="en-US" sz="1500" b="1" dirty="0">
                <a:latin typeface="Corbel" pitchFamily="34" charset="0"/>
              </a:rPr>
              <a:t>e</a:t>
            </a:r>
            <a:r>
              <a:rPr lang="el-GR" sz="1500" b="1" dirty="0">
                <a:latin typeface="Corbel" pitchFamily="34" charset="0"/>
              </a:rPr>
              <a:t>]</a:t>
            </a:r>
            <a:r>
              <a:rPr lang="el-GR" sz="1500" dirty="0">
                <a:latin typeface="Corbel" pitchFamily="34" charset="0"/>
              </a:rPr>
              <a:t>.</a:t>
            </a:r>
            <a:endParaRPr lang="en-US" sz="1500" dirty="0">
              <a:latin typeface="Corbel" pitchFamily="34" charset="0"/>
            </a:endParaRPr>
          </a:p>
          <a:p>
            <a:pPr marL="627063" indent="-354013" algn="just">
              <a:spcAft>
                <a:spcPts val="1800"/>
              </a:spcAft>
              <a:buClr>
                <a:srgbClr val="006400"/>
              </a:buClr>
              <a:buSzPct val="100000"/>
              <a:buFont typeface="Wingdings" pitchFamily="2" charset="2"/>
              <a:buChar char="ü"/>
              <a:defRPr/>
            </a:pPr>
            <a:r>
              <a:rPr lang="el-GR" sz="1500" dirty="0">
                <a:latin typeface="Corbel" pitchFamily="34" charset="0"/>
              </a:rPr>
              <a:t>Όταν η γλώσσα</a:t>
            </a:r>
            <a:r>
              <a:rPr lang="en-US" sz="1500" dirty="0">
                <a:latin typeface="Corbel" pitchFamily="34" charset="0"/>
              </a:rPr>
              <a:t> </a:t>
            </a:r>
            <a:r>
              <a:rPr lang="el-GR" sz="1500" dirty="0">
                <a:latin typeface="Corbel" pitchFamily="34" charset="0"/>
              </a:rPr>
              <a:t>βρίσκεται</a:t>
            </a:r>
            <a:r>
              <a:rPr lang="en-US" sz="1500" dirty="0">
                <a:latin typeface="Corbel" pitchFamily="34" charset="0"/>
              </a:rPr>
              <a:t> </a:t>
            </a:r>
            <a:r>
              <a:rPr lang="el-GR" sz="1500" dirty="0">
                <a:latin typeface="Corbel" pitchFamily="34" charset="0"/>
              </a:rPr>
              <a:t>πίσω στη</a:t>
            </a:r>
            <a:r>
              <a:rPr lang="en-US" sz="1500" dirty="0">
                <a:latin typeface="Corbel" pitchFamily="34" charset="0"/>
              </a:rPr>
              <a:t> </a:t>
            </a:r>
            <a:r>
              <a:rPr lang="el-GR" sz="1500" dirty="0">
                <a:latin typeface="Corbel" pitchFamily="34" charset="0"/>
              </a:rPr>
              <a:t>στοματική</a:t>
            </a:r>
            <a:r>
              <a:rPr lang="en-US" sz="1500" dirty="0">
                <a:latin typeface="Corbel" pitchFamily="34" charset="0"/>
              </a:rPr>
              <a:t> </a:t>
            </a:r>
            <a:r>
              <a:rPr lang="el-GR" sz="1500" dirty="0">
                <a:latin typeface="Corbel" pitchFamily="34" charset="0"/>
              </a:rPr>
              <a:t>κοιλότητα, σχετικά απομακρυσμένη</a:t>
            </a:r>
            <a:r>
              <a:rPr lang="en-US" sz="1500" dirty="0">
                <a:latin typeface="Corbel" pitchFamily="34" charset="0"/>
              </a:rPr>
              <a:t> </a:t>
            </a:r>
            <a:r>
              <a:rPr lang="el-GR" sz="1500" dirty="0">
                <a:latin typeface="Corbel" pitchFamily="34" charset="0"/>
              </a:rPr>
              <a:t>από</a:t>
            </a:r>
            <a:r>
              <a:rPr lang="en-US" sz="1500" dirty="0">
                <a:latin typeface="Corbel" pitchFamily="34" charset="0"/>
              </a:rPr>
              <a:t> </a:t>
            </a:r>
            <a:r>
              <a:rPr lang="el-GR" sz="1500" dirty="0">
                <a:latin typeface="Corbel" pitchFamily="34" charset="0"/>
              </a:rPr>
              <a:t>τα μπροστινά δόντια, παράγονται «οπίσθια» φωνήεντα, δηλαδή τα</a:t>
            </a:r>
            <a:r>
              <a:rPr lang="en-US" sz="1500" dirty="0">
                <a:latin typeface="Corbel" pitchFamily="34" charset="0"/>
              </a:rPr>
              <a:t> </a:t>
            </a:r>
            <a:r>
              <a:rPr lang="el-GR" sz="1500" dirty="0">
                <a:latin typeface="Corbel" pitchFamily="34" charset="0"/>
              </a:rPr>
              <a:t>Ελληνικά </a:t>
            </a:r>
            <a:r>
              <a:rPr lang="el-GR" sz="1500" b="1" dirty="0">
                <a:latin typeface="Corbel" pitchFamily="34" charset="0"/>
              </a:rPr>
              <a:t>[ο]</a:t>
            </a:r>
            <a:r>
              <a:rPr lang="el-GR" sz="1500" dirty="0">
                <a:latin typeface="Corbel" pitchFamily="34" charset="0"/>
              </a:rPr>
              <a:t> και </a:t>
            </a:r>
            <a:r>
              <a:rPr lang="el-GR" sz="1500" b="1" dirty="0">
                <a:latin typeface="Corbel" pitchFamily="34" charset="0"/>
              </a:rPr>
              <a:t>[</a:t>
            </a:r>
            <a:r>
              <a:rPr lang="en-US" sz="1500" b="1" dirty="0">
                <a:latin typeface="Corbel" pitchFamily="34" charset="0"/>
              </a:rPr>
              <a:t>u</a:t>
            </a:r>
            <a:r>
              <a:rPr lang="el-GR" sz="1500" b="1" dirty="0">
                <a:latin typeface="Corbel" pitchFamily="34" charset="0"/>
              </a:rPr>
              <a:t>]</a:t>
            </a:r>
            <a:r>
              <a:rPr lang="el-GR" sz="1500" dirty="0">
                <a:latin typeface="Corbel" pitchFamily="34" charset="0"/>
              </a:rPr>
              <a:t>. </a:t>
            </a:r>
            <a:endParaRPr lang="en-US" sz="1500" dirty="0">
              <a:latin typeface="Corbel" pitchFamily="34" charset="0"/>
            </a:endParaRPr>
          </a:p>
          <a:p>
            <a:pPr marL="627063" indent="-354013" algn="just">
              <a:spcAft>
                <a:spcPts val="1800"/>
              </a:spcAft>
              <a:buClr>
                <a:srgbClr val="006400"/>
              </a:buClr>
              <a:buSzPct val="100000"/>
              <a:buFont typeface="Wingdings" pitchFamily="2" charset="2"/>
              <a:buChar char="ü"/>
              <a:defRPr/>
            </a:pPr>
            <a:r>
              <a:rPr lang="el-GR" sz="1500" dirty="0">
                <a:latin typeface="Corbel" pitchFamily="34" charset="0"/>
              </a:rPr>
              <a:t>Σε ενδιάμεσες θέσεις παράγονται τα «Κεντρικά» φωνήεντα, δηλαδή το</a:t>
            </a:r>
            <a:r>
              <a:rPr lang="en-US" sz="1500" dirty="0">
                <a:latin typeface="Corbel" pitchFamily="34" charset="0"/>
              </a:rPr>
              <a:t> </a:t>
            </a:r>
            <a:r>
              <a:rPr lang="el-GR" sz="1500" dirty="0">
                <a:latin typeface="Corbel" pitchFamily="34" charset="0"/>
              </a:rPr>
              <a:t>Ελληνικό</a:t>
            </a:r>
            <a:r>
              <a:rPr lang="en-US" sz="1500" dirty="0">
                <a:latin typeface="Corbel" pitchFamily="34" charset="0"/>
              </a:rPr>
              <a:t> </a:t>
            </a:r>
            <a:r>
              <a:rPr lang="el-GR" sz="1500" b="1" dirty="0">
                <a:latin typeface="Corbel" pitchFamily="34" charset="0"/>
              </a:rPr>
              <a:t>[</a:t>
            </a:r>
            <a:r>
              <a:rPr lang="en-US" sz="1500" b="1" dirty="0">
                <a:latin typeface="Corbel" pitchFamily="34" charset="0"/>
              </a:rPr>
              <a:t>a</a:t>
            </a:r>
            <a:r>
              <a:rPr lang="el-GR" sz="1500" b="1" dirty="0">
                <a:latin typeface="Corbel" pitchFamily="34" charset="0"/>
              </a:rPr>
              <a:t>]</a:t>
            </a:r>
            <a:r>
              <a:rPr lang="el-GR" sz="1500" dirty="0">
                <a:latin typeface="Corbel" pitchFamily="34" charset="0"/>
              </a:rPr>
              <a:t>.</a:t>
            </a:r>
            <a:endParaRPr lang="en-US" sz="1500" dirty="0">
              <a:latin typeface="Corbel" pitchFamily="34" charset="0"/>
            </a:endParaRPr>
          </a:p>
          <a:p>
            <a:endParaRPr lang="el-GR" dirty="0"/>
          </a:p>
        </p:txBody>
      </p:sp>
      <p:cxnSp>
        <p:nvCxnSpPr>
          <p:cNvPr id="7" name="Ευθεία γραμμή σύνδεσης 6">
            <a:extLst>
              <a:ext uri="{FF2B5EF4-FFF2-40B4-BE49-F238E27FC236}">
                <a16:creationId xmlns:a16="http://schemas.microsoft.com/office/drawing/2014/main" id="{03C97E03-9FB5-7A49-B953-42C5B4726459}"/>
              </a:ext>
            </a:extLst>
          </p:cNvPr>
          <p:cNvCxnSpPr/>
          <p:nvPr/>
        </p:nvCxnSpPr>
        <p:spPr>
          <a:xfrm>
            <a:off x="5507861" y="2471233"/>
            <a:ext cx="25712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486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2955779" y="111689"/>
            <a:ext cx="7021996" cy="966481"/>
          </a:xfrm>
        </p:spPr>
        <p:txBody>
          <a:bodyPr>
            <a:normAutofit fontScale="90000"/>
          </a:bodyPr>
          <a:lstStyle/>
          <a:p>
            <a:r>
              <a:rPr lang="el-GR" sz="3600" dirty="0">
                <a:latin typeface="Times New Roman" panose="02020603050405020304" pitchFamily="18" charset="0"/>
                <a:cs typeface="Times New Roman" panose="02020603050405020304" pitchFamily="18" charset="0"/>
              </a:rPr>
              <a:t>Τόπος Άρθρωσης </a:t>
            </a:r>
            <a:r>
              <a:rPr lang="el-GR" sz="3600" dirty="0" err="1">
                <a:latin typeface="Times New Roman" panose="02020603050405020304" pitchFamily="18" charset="0"/>
                <a:cs typeface="Times New Roman" panose="02020603050405020304" pitchFamily="18" charset="0"/>
              </a:rPr>
              <a:t>ΦΩΝΗΕΝΤων</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506896" y="983974"/>
            <a:ext cx="11082130" cy="5715000"/>
          </a:xfrm>
        </p:spPr>
        <p:txBody>
          <a:bodyPr>
            <a:normAutofit/>
          </a:bodyPr>
          <a:lstStyle/>
          <a:p>
            <a:pPr marL="0" lvl="0" indent="0" algn="just">
              <a:lnSpc>
                <a:spcPct val="100000"/>
              </a:lnSpc>
              <a:spcAft>
                <a:spcPts val="1000"/>
              </a:spcAft>
              <a:buNone/>
            </a:pPr>
            <a:r>
              <a:rPr lang="el-GR" sz="2800" dirty="0">
                <a:latin typeface="Calibri" panose="020F0502020204030204" pitchFamily="34" charset="0"/>
                <a:ea typeface="Times New Roman" panose="02020603050405020304" pitchFamily="18" charset="0"/>
                <a:cs typeface="Times New Roman" panose="02020603050405020304" pitchFamily="18" charset="0"/>
              </a:rPr>
              <a:t>γ</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Μία τρίτη κατηγοριοποίηση των φωνηέντων καθορίζεται από το σχήμα των χειλιών κατά την παραγωγή του φωνήεντος. </a:t>
            </a:r>
            <a:endParaRPr lang="el-GR"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5">
            <a:extLst>
              <a:ext uri="{FF2B5EF4-FFF2-40B4-BE49-F238E27FC236}">
                <a16:creationId xmlns:a16="http://schemas.microsoft.com/office/drawing/2014/main" id="{33D5746F-B464-579A-F669-8C5FCDA196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1382" y="1961836"/>
            <a:ext cx="4930882" cy="4408418"/>
          </a:xfrm>
          <a:prstGeom prst="rect">
            <a:avLst/>
          </a:prstGeom>
          <a:noFill/>
          <a:ln>
            <a:noFill/>
          </a:ln>
        </p:spPr>
      </p:pic>
      <p:sp>
        <p:nvSpPr>
          <p:cNvPr id="10" name="TextBox 9">
            <a:extLst>
              <a:ext uri="{FF2B5EF4-FFF2-40B4-BE49-F238E27FC236}">
                <a16:creationId xmlns:a16="http://schemas.microsoft.com/office/drawing/2014/main" id="{9F205F34-11E2-866E-4F3C-D9B55097822C}"/>
              </a:ext>
            </a:extLst>
          </p:cNvPr>
          <p:cNvSpPr txBox="1"/>
          <p:nvPr/>
        </p:nvSpPr>
        <p:spPr>
          <a:xfrm>
            <a:off x="7584246" y="2173596"/>
            <a:ext cx="1729961" cy="369332"/>
          </a:xfrm>
          <a:prstGeom prst="rect">
            <a:avLst/>
          </a:prstGeom>
          <a:noFill/>
        </p:spPr>
        <p:txBody>
          <a:bodyPr wrap="none" rtlCol="0">
            <a:spAutoFit/>
          </a:bodyPr>
          <a:lstStyle/>
          <a:p>
            <a:r>
              <a:rPr lang="el-GR" b="1" dirty="0"/>
              <a:t>Μη Στρογγυλά</a:t>
            </a:r>
          </a:p>
        </p:txBody>
      </p:sp>
      <p:sp>
        <p:nvSpPr>
          <p:cNvPr id="12" name="TextBox 11">
            <a:extLst>
              <a:ext uri="{FF2B5EF4-FFF2-40B4-BE49-F238E27FC236}">
                <a16:creationId xmlns:a16="http://schemas.microsoft.com/office/drawing/2014/main" id="{ACA95F63-10E0-A3A4-600A-59664E9B1183}"/>
              </a:ext>
            </a:extLst>
          </p:cNvPr>
          <p:cNvSpPr txBox="1"/>
          <p:nvPr/>
        </p:nvSpPr>
        <p:spPr>
          <a:xfrm>
            <a:off x="9427785" y="2178432"/>
            <a:ext cx="1345240" cy="369332"/>
          </a:xfrm>
          <a:prstGeom prst="rect">
            <a:avLst/>
          </a:prstGeom>
          <a:noFill/>
        </p:spPr>
        <p:txBody>
          <a:bodyPr wrap="none" rtlCol="0">
            <a:spAutoFit/>
          </a:bodyPr>
          <a:lstStyle/>
          <a:p>
            <a:r>
              <a:rPr lang="el-GR" b="1" dirty="0"/>
              <a:t>Στρογγυλά</a:t>
            </a:r>
          </a:p>
        </p:txBody>
      </p:sp>
      <p:sp>
        <p:nvSpPr>
          <p:cNvPr id="13" name="TextBox 12">
            <a:extLst>
              <a:ext uri="{FF2B5EF4-FFF2-40B4-BE49-F238E27FC236}">
                <a16:creationId xmlns:a16="http://schemas.microsoft.com/office/drawing/2014/main" id="{699BBB27-869A-5132-F802-81533D16CA2C}"/>
              </a:ext>
            </a:extLst>
          </p:cNvPr>
          <p:cNvSpPr txBox="1"/>
          <p:nvPr/>
        </p:nvSpPr>
        <p:spPr>
          <a:xfrm>
            <a:off x="8560313" y="2856178"/>
            <a:ext cx="251992" cy="369332"/>
          </a:xfrm>
          <a:prstGeom prst="rect">
            <a:avLst/>
          </a:prstGeom>
          <a:noFill/>
        </p:spPr>
        <p:txBody>
          <a:bodyPr wrap="none" rtlCol="0">
            <a:spAutoFit/>
          </a:bodyPr>
          <a:lstStyle/>
          <a:p>
            <a:r>
              <a:rPr lang="en-US" dirty="0" err="1">
                <a:solidFill>
                  <a:srgbClr val="FF0000"/>
                </a:solidFill>
              </a:rPr>
              <a:t>i</a:t>
            </a:r>
            <a:endParaRPr lang="el-GR" dirty="0">
              <a:solidFill>
                <a:srgbClr val="FF0000"/>
              </a:solidFill>
            </a:endParaRPr>
          </a:p>
        </p:txBody>
      </p:sp>
      <p:sp>
        <p:nvSpPr>
          <p:cNvPr id="14" name="TextBox 13">
            <a:extLst>
              <a:ext uri="{FF2B5EF4-FFF2-40B4-BE49-F238E27FC236}">
                <a16:creationId xmlns:a16="http://schemas.microsoft.com/office/drawing/2014/main" id="{BF68A80F-FBC6-92EC-8C20-8D91FC30A784}"/>
              </a:ext>
            </a:extLst>
          </p:cNvPr>
          <p:cNvSpPr txBox="1"/>
          <p:nvPr/>
        </p:nvSpPr>
        <p:spPr>
          <a:xfrm>
            <a:off x="9498520" y="2876484"/>
            <a:ext cx="314510" cy="369332"/>
          </a:xfrm>
          <a:prstGeom prst="rect">
            <a:avLst/>
          </a:prstGeom>
          <a:noFill/>
        </p:spPr>
        <p:txBody>
          <a:bodyPr wrap="none" rtlCol="0">
            <a:spAutoFit/>
          </a:bodyPr>
          <a:lstStyle/>
          <a:p>
            <a:r>
              <a:rPr lang="en-US" dirty="0">
                <a:solidFill>
                  <a:srgbClr val="FF0000"/>
                </a:solidFill>
              </a:rPr>
              <a:t>u</a:t>
            </a:r>
            <a:endParaRPr lang="el-GR" dirty="0">
              <a:solidFill>
                <a:srgbClr val="FF0000"/>
              </a:solidFill>
            </a:endParaRPr>
          </a:p>
        </p:txBody>
      </p:sp>
      <p:sp>
        <p:nvSpPr>
          <p:cNvPr id="15" name="TextBox 14">
            <a:extLst>
              <a:ext uri="{FF2B5EF4-FFF2-40B4-BE49-F238E27FC236}">
                <a16:creationId xmlns:a16="http://schemas.microsoft.com/office/drawing/2014/main" id="{8F829B01-1E7C-322C-CF64-2C2836F39373}"/>
              </a:ext>
            </a:extLst>
          </p:cNvPr>
          <p:cNvSpPr txBox="1"/>
          <p:nvPr/>
        </p:nvSpPr>
        <p:spPr>
          <a:xfrm>
            <a:off x="8637970" y="3190520"/>
            <a:ext cx="317716" cy="369332"/>
          </a:xfrm>
          <a:prstGeom prst="rect">
            <a:avLst/>
          </a:prstGeom>
          <a:noFill/>
        </p:spPr>
        <p:txBody>
          <a:bodyPr wrap="none" rtlCol="0">
            <a:spAutoFit/>
          </a:bodyPr>
          <a:lstStyle/>
          <a:p>
            <a:r>
              <a:rPr lang="en-US" dirty="0">
                <a:solidFill>
                  <a:srgbClr val="FF0000"/>
                </a:solidFill>
              </a:rPr>
              <a:t>e</a:t>
            </a:r>
            <a:endParaRPr lang="el-GR" dirty="0">
              <a:solidFill>
                <a:srgbClr val="FF0000"/>
              </a:solidFill>
            </a:endParaRPr>
          </a:p>
        </p:txBody>
      </p:sp>
      <p:sp>
        <p:nvSpPr>
          <p:cNvPr id="16" name="TextBox 15">
            <a:extLst>
              <a:ext uri="{FF2B5EF4-FFF2-40B4-BE49-F238E27FC236}">
                <a16:creationId xmlns:a16="http://schemas.microsoft.com/office/drawing/2014/main" id="{48AC953E-3003-7B8F-DCFC-E7508B0E7EFD}"/>
              </a:ext>
            </a:extLst>
          </p:cNvPr>
          <p:cNvSpPr txBox="1"/>
          <p:nvPr/>
        </p:nvSpPr>
        <p:spPr>
          <a:xfrm>
            <a:off x="9314207" y="3225510"/>
            <a:ext cx="317716" cy="369332"/>
          </a:xfrm>
          <a:prstGeom prst="rect">
            <a:avLst/>
          </a:prstGeom>
          <a:noFill/>
        </p:spPr>
        <p:txBody>
          <a:bodyPr wrap="none" rtlCol="0">
            <a:spAutoFit/>
          </a:bodyPr>
          <a:lstStyle/>
          <a:p>
            <a:r>
              <a:rPr lang="en-US" dirty="0">
                <a:solidFill>
                  <a:srgbClr val="FF0000"/>
                </a:solidFill>
              </a:rPr>
              <a:t>o</a:t>
            </a:r>
            <a:endParaRPr lang="el-GR" dirty="0">
              <a:solidFill>
                <a:srgbClr val="FF0000"/>
              </a:solidFill>
            </a:endParaRPr>
          </a:p>
        </p:txBody>
      </p:sp>
      <p:sp>
        <p:nvSpPr>
          <p:cNvPr id="17" name="TextBox 16">
            <a:extLst>
              <a:ext uri="{FF2B5EF4-FFF2-40B4-BE49-F238E27FC236}">
                <a16:creationId xmlns:a16="http://schemas.microsoft.com/office/drawing/2014/main" id="{6C4EA9A4-2D43-4164-D337-A5D4709A3599}"/>
              </a:ext>
            </a:extLst>
          </p:cNvPr>
          <p:cNvSpPr txBox="1"/>
          <p:nvPr/>
        </p:nvSpPr>
        <p:spPr>
          <a:xfrm>
            <a:off x="8959384" y="3519240"/>
            <a:ext cx="306494" cy="369332"/>
          </a:xfrm>
          <a:prstGeom prst="rect">
            <a:avLst/>
          </a:prstGeom>
          <a:noFill/>
        </p:spPr>
        <p:txBody>
          <a:bodyPr wrap="none" rtlCol="0">
            <a:spAutoFit/>
          </a:bodyPr>
          <a:lstStyle/>
          <a:p>
            <a:r>
              <a:rPr lang="en-US" dirty="0">
                <a:solidFill>
                  <a:srgbClr val="FF0000"/>
                </a:solidFill>
              </a:rPr>
              <a:t>a</a:t>
            </a:r>
            <a:endParaRPr lang="el-GR" dirty="0">
              <a:solidFill>
                <a:srgbClr val="FF0000"/>
              </a:solidFill>
            </a:endParaRPr>
          </a:p>
        </p:txBody>
      </p:sp>
      <p:sp>
        <p:nvSpPr>
          <p:cNvPr id="5" name="TextBox 4">
            <a:extLst>
              <a:ext uri="{FF2B5EF4-FFF2-40B4-BE49-F238E27FC236}">
                <a16:creationId xmlns:a16="http://schemas.microsoft.com/office/drawing/2014/main" id="{633954A6-4610-A14E-85B7-1DEBFD214161}"/>
              </a:ext>
            </a:extLst>
          </p:cNvPr>
          <p:cNvSpPr txBox="1"/>
          <p:nvPr/>
        </p:nvSpPr>
        <p:spPr>
          <a:xfrm>
            <a:off x="632319" y="2254469"/>
            <a:ext cx="5052848" cy="4247317"/>
          </a:xfrm>
          <a:prstGeom prst="rect">
            <a:avLst/>
          </a:prstGeom>
          <a:noFill/>
        </p:spPr>
        <p:txBody>
          <a:bodyPr wrap="square" rtlCol="0">
            <a:spAutoFit/>
          </a:bodyPr>
          <a:lstStyle/>
          <a:p>
            <a:r>
              <a:rPr lang="el-GR" dirty="0">
                <a:latin typeface="Calibri" panose="020F0502020204030204" pitchFamily="34" charset="0"/>
                <a:cs typeface="Calibri" panose="020F0502020204030204" pitchFamily="34" charset="0"/>
              </a:rPr>
              <a:t>Ανάλογα με το </a:t>
            </a:r>
            <a:r>
              <a:rPr lang="el-GR" b="1" dirty="0">
                <a:latin typeface="Calibri" panose="020F0502020204030204" pitchFamily="34" charset="0"/>
                <a:cs typeface="Calibri" panose="020F0502020204030204" pitchFamily="34" charset="0"/>
              </a:rPr>
              <a:t>σχήμα</a:t>
            </a:r>
            <a:r>
              <a:rPr lang="el-GR" dirty="0">
                <a:latin typeface="Calibri" panose="020F0502020204030204" pitchFamily="34" charset="0"/>
                <a:cs typeface="Calibri" panose="020F0502020204030204" pitchFamily="34" charset="0"/>
              </a:rPr>
              <a:t> που παίρνουν τα </a:t>
            </a:r>
            <a:r>
              <a:rPr lang="el-GR" b="1" dirty="0">
                <a:latin typeface="Calibri" panose="020F0502020204030204" pitchFamily="34" charset="0"/>
                <a:cs typeface="Calibri" panose="020F0502020204030204" pitchFamily="34" charset="0"/>
              </a:rPr>
              <a:t>χείλη,</a:t>
            </a:r>
            <a:r>
              <a:rPr lang="el-GR" dirty="0">
                <a:latin typeface="Calibri" panose="020F0502020204030204" pitchFamily="34" charset="0"/>
                <a:cs typeface="Calibri" panose="020F0502020204030204" pitchFamily="34" charset="0"/>
              </a:rPr>
              <a:t> τα φωνήεντα διακρίνονται σε </a:t>
            </a:r>
            <a:r>
              <a:rPr lang="el-GR" b="1" dirty="0">
                <a:latin typeface="Calibri" panose="020F0502020204030204" pitchFamily="34" charset="0"/>
                <a:cs typeface="Calibri" panose="020F0502020204030204" pitchFamily="34" charset="0"/>
              </a:rPr>
              <a:t>στρογγυλά</a:t>
            </a:r>
            <a:r>
              <a:rPr lang="el-GR" dirty="0">
                <a:latin typeface="Calibri" panose="020F0502020204030204" pitchFamily="34" charset="0"/>
                <a:cs typeface="Calibri" panose="020F0502020204030204" pitchFamily="34" charset="0"/>
              </a:rPr>
              <a:t> και </a:t>
            </a:r>
            <a:r>
              <a:rPr lang="el-GR" b="1" dirty="0">
                <a:latin typeface="Calibri" panose="020F0502020204030204" pitchFamily="34" charset="0"/>
                <a:cs typeface="Calibri" panose="020F0502020204030204" pitchFamily="34" charset="0"/>
              </a:rPr>
              <a:t>μη-στρογγυλά</a:t>
            </a:r>
            <a:r>
              <a:rPr lang="el-GR" dirty="0">
                <a:latin typeface="Calibri" panose="020F0502020204030204" pitchFamily="34" charset="0"/>
                <a:cs typeface="Calibri" panose="020F0502020204030204" pitchFamily="34" charset="0"/>
              </a:rPr>
              <a:t> (χείλη τεταμένα).</a:t>
            </a:r>
          </a:p>
          <a:p>
            <a:endParaRPr lang="el-GR" dirty="0">
              <a:latin typeface="Calibri" panose="020F0502020204030204" pitchFamily="34" charset="0"/>
              <a:cs typeface="Calibri" panose="020F0502020204030204" pitchFamily="34" charset="0"/>
            </a:endParaRPr>
          </a:p>
          <a:p>
            <a:pPr marL="285750" indent="-285750" algn="just">
              <a:buFont typeface="Wingdings" pitchFamily="2" charset="2"/>
              <a:buChar char="ü"/>
            </a:pPr>
            <a:r>
              <a:rPr lang="el-GR" dirty="0">
                <a:latin typeface="Calibri" panose="020F0502020204030204" pitchFamily="34" charset="0"/>
                <a:cs typeface="Calibri" panose="020F0502020204030204" pitchFamily="34" charset="0"/>
              </a:rPr>
              <a:t>Όταν τα χείλη βρίσκονται</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κοντά</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ένα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στο</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άλλο,</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σχηματίζοντας</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στρογγυλό σχήμα, παράγονται «στρογγυλά» φωνήεντα, δηλαδή τα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Ελληνικά</a:t>
            </a:r>
            <a:r>
              <a:rPr lang="en-US"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[ο]</a:t>
            </a:r>
            <a:r>
              <a:rPr lang="el-GR" dirty="0">
                <a:latin typeface="Calibri" panose="020F0502020204030204" pitchFamily="34" charset="0"/>
                <a:cs typeface="Calibri" panose="020F0502020204030204" pitchFamily="34" charset="0"/>
              </a:rPr>
              <a:t> και </a:t>
            </a:r>
            <a:r>
              <a:rPr lang="el-GR" b="1"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u</a:t>
            </a:r>
            <a:r>
              <a:rPr lang="el-GR" b="1"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a:t>
            </a:r>
          </a:p>
          <a:p>
            <a:pPr marL="285750" indent="-285750" algn="just">
              <a:buFont typeface="Wingdings" pitchFamily="2" charset="2"/>
              <a:buChar char="ü"/>
            </a:pPr>
            <a:endParaRPr lang="el-GR" dirty="0">
              <a:latin typeface="Calibri" panose="020F0502020204030204" pitchFamily="34" charset="0"/>
              <a:cs typeface="Calibri" panose="020F0502020204030204" pitchFamily="34" charset="0"/>
            </a:endParaRPr>
          </a:p>
          <a:p>
            <a:pPr marL="285750" indent="-285750" algn="just">
              <a:buFont typeface="Wingdings" pitchFamily="2" charset="2"/>
              <a:buChar char="ü"/>
            </a:pPr>
            <a:r>
              <a:rPr lang="el-GR" dirty="0">
                <a:latin typeface="Calibri" panose="020F0502020204030204" pitchFamily="34" charset="0"/>
                <a:cs typeface="Calibri" panose="020F0502020204030204" pitchFamily="34" charset="0"/>
              </a:rPr>
              <a:t>Όταν τα χείλη βρίσκονται</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σε τεταμένη θέση, παράγονται «μη στρογγυλά» φωνήεντα, δηλαδή τα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Ελληνικά</a:t>
            </a:r>
            <a:r>
              <a:rPr lang="en-US"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a</a:t>
            </a:r>
            <a:r>
              <a:rPr lang="el-GR" b="1"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a:t>
            </a:r>
            <a:r>
              <a:rPr lang="en-US" b="1" dirty="0" err="1">
                <a:latin typeface="Calibri" panose="020F0502020204030204" pitchFamily="34" charset="0"/>
                <a:cs typeface="Calibri" panose="020F0502020204030204" pitchFamily="34" charset="0"/>
              </a:rPr>
              <a:t>i</a:t>
            </a:r>
            <a:r>
              <a:rPr lang="el-GR" b="1"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και </a:t>
            </a:r>
            <a:r>
              <a:rPr lang="el-GR" b="1"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e</a:t>
            </a:r>
            <a:r>
              <a:rPr lang="el-GR" b="1"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a:t>
            </a:r>
          </a:p>
          <a:p>
            <a:endParaRPr lang="el-GR" dirty="0"/>
          </a:p>
          <a:p>
            <a:endParaRPr lang="el-GR" dirty="0"/>
          </a:p>
          <a:p>
            <a:endParaRPr lang="el-GR" dirty="0"/>
          </a:p>
        </p:txBody>
      </p:sp>
      <p:sp>
        <p:nvSpPr>
          <p:cNvPr id="6" name="Κουλούρα 5">
            <a:extLst>
              <a:ext uri="{FF2B5EF4-FFF2-40B4-BE49-F238E27FC236}">
                <a16:creationId xmlns:a16="http://schemas.microsoft.com/office/drawing/2014/main" id="{935217B4-3DEA-924B-B99D-E44151AF8F3F}"/>
              </a:ext>
            </a:extLst>
          </p:cNvPr>
          <p:cNvSpPr/>
          <p:nvPr/>
        </p:nvSpPr>
        <p:spPr>
          <a:xfrm rot="1669103">
            <a:off x="9343070" y="2829246"/>
            <a:ext cx="504710" cy="915123"/>
          </a:xfrm>
          <a:prstGeom prst="donut">
            <a:avLst>
              <a:gd name="adj" fmla="val 46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pic>
        <p:nvPicPr>
          <p:cNvPr id="18" name="Picture 1">
            <a:extLst>
              <a:ext uri="{FF2B5EF4-FFF2-40B4-BE49-F238E27FC236}">
                <a16:creationId xmlns:a16="http://schemas.microsoft.com/office/drawing/2014/main" id="{3A954A80-1321-D545-9BCB-CCC4684A5791}"/>
              </a:ext>
            </a:extLst>
          </p:cNvPr>
          <p:cNvPicPr>
            <a:picLocks noChangeAspect="1" noChangeArrowheads="1"/>
          </p:cNvPicPr>
          <p:nvPr/>
        </p:nvPicPr>
        <p:blipFill>
          <a:blip r:embed="rId3">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l="6789" t="13126" r="3815"/>
          <a:stretch>
            <a:fillRect/>
          </a:stretch>
        </p:blipFill>
        <p:spPr bwMode="auto">
          <a:xfrm>
            <a:off x="3738125" y="5446157"/>
            <a:ext cx="1877520" cy="135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0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0.7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F78157-D369-924A-A3C1-EA64E4DE7F49}"/>
              </a:ext>
            </a:extLst>
          </p:cNvPr>
          <p:cNvSpPr>
            <a:spLocks noGrp="1"/>
          </p:cNvSpPr>
          <p:nvPr>
            <p:ph type="title"/>
          </p:nvPr>
        </p:nvSpPr>
        <p:spPr>
          <a:xfrm>
            <a:off x="1069848" y="484632"/>
            <a:ext cx="10058400" cy="1218044"/>
          </a:xfrm>
        </p:spPr>
        <p:txBody>
          <a:bodyPr>
            <a:normAutofit fontScale="90000"/>
          </a:bodyPr>
          <a:lstStyle/>
          <a:p>
            <a:pPr algn="ctr"/>
            <a:r>
              <a:rPr lang="el-GR" sz="4400" b="1" dirty="0">
                <a:latin typeface="Calibri" panose="020F0502020204030204" pitchFamily="34" charset="0"/>
                <a:cs typeface="Calibri" panose="020F0502020204030204" pitchFamily="34" charset="0"/>
              </a:rPr>
              <a:t>Στρογγυλότητα των χειλιών</a:t>
            </a:r>
            <a:br>
              <a:rPr lang="en-US" dirty="0">
                <a:latin typeface="Corbel" pitchFamily="34" charset="0"/>
              </a:rPr>
            </a:br>
            <a:endParaRPr lang="el-GR" dirty="0"/>
          </a:p>
        </p:txBody>
      </p:sp>
      <p:pic>
        <p:nvPicPr>
          <p:cNvPr id="4" name="Picture 1">
            <a:extLst>
              <a:ext uri="{FF2B5EF4-FFF2-40B4-BE49-F238E27FC236}">
                <a16:creationId xmlns:a16="http://schemas.microsoft.com/office/drawing/2014/main" id="{668B8932-9AD3-7341-99C7-4C77743A441F}"/>
              </a:ext>
            </a:extLst>
          </p:cNvPr>
          <p:cNvPicPr>
            <a:picLocks noGrp="1" noChangeAspect="1" noChangeArrowheads="1"/>
          </p:cNvPicPr>
          <p:nvPr>
            <p:ph idx="1"/>
          </p:nvPr>
        </p:nvPicPr>
        <p:blipFill>
          <a:blip r:embed="rId2">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l="6789" t="13126" r="3815"/>
          <a:stretch>
            <a:fillRect/>
          </a:stretch>
        </p:blipFill>
        <p:spPr bwMode="auto">
          <a:xfrm>
            <a:off x="2921656" y="1883980"/>
            <a:ext cx="6086966" cy="439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54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a:extLst>
              <a:ext uri="{FF2B5EF4-FFF2-40B4-BE49-F238E27FC236}">
                <a16:creationId xmlns:a16="http://schemas.microsoft.com/office/drawing/2014/main" id="{053A878F-A27B-784D-8597-40DFFC211FE2}"/>
              </a:ext>
            </a:extLst>
          </p:cNvPr>
          <p:cNvSpPr>
            <a:spLocks noGrp="1"/>
          </p:cNvSpPr>
          <p:nvPr>
            <p:ph idx="1"/>
          </p:nvPr>
        </p:nvSpPr>
        <p:spPr>
          <a:xfrm>
            <a:off x="3575051" y="5876926"/>
            <a:ext cx="5184775" cy="792163"/>
          </a:xfrm>
        </p:spPr>
        <p:txBody>
          <a:bodyPr>
            <a:noAutofit/>
          </a:bodyPr>
          <a:lstStyle/>
          <a:p>
            <a:pPr marL="273050" indent="-273050" algn="ctr">
              <a:spcBef>
                <a:spcPts val="0"/>
              </a:spcBef>
              <a:buClr>
                <a:schemeClr val="accent3">
                  <a:lumMod val="75000"/>
                </a:schemeClr>
              </a:buClr>
              <a:buSzPct val="100000"/>
              <a:buNone/>
              <a:defRPr/>
            </a:pPr>
            <a:r>
              <a:rPr lang="el-GR" b="1" i="1" dirty="0">
                <a:solidFill>
                  <a:srgbClr val="003300"/>
                </a:solidFill>
                <a:latin typeface="Corbel" pitchFamily="34" charset="0"/>
              </a:rPr>
              <a:t>Φωνήεντα</a:t>
            </a:r>
            <a:r>
              <a:rPr lang="en-US" b="1" i="1" dirty="0">
                <a:solidFill>
                  <a:srgbClr val="003300"/>
                </a:solidFill>
                <a:latin typeface="Corbel" pitchFamily="34" charset="0"/>
              </a:rPr>
              <a:t> </a:t>
            </a:r>
            <a:r>
              <a:rPr lang="el-GR" b="1" i="1" dirty="0">
                <a:solidFill>
                  <a:srgbClr val="003300"/>
                </a:solidFill>
                <a:latin typeface="Corbel" pitchFamily="34" charset="0"/>
              </a:rPr>
              <a:t>ΔΦΑ</a:t>
            </a:r>
            <a:r>
              <a:rPr lang="en-US" b="1" i="1" dirty="0">
                <a:solidFill>
                  <a:srgbClr val="003300"/>
                </a:solidFill>
                <a:latin typeface="Corbel" pitchFamily="34" charset="0"/>
              </a:rPr>
              <a:t> - </a:t>
            </a:r>
            <a:r>
              <a:rPr lang="el-GR" b="1" i="1" dirty="0">
                <a:solidFill>
                  <a:srgbClr val="003300"/>
                </a:solidFill>
                <a:latin typeface="Corbel" pitchFamily="34" charset="0"/>
              </a:rPr>
              <a:t>Ελληνικά Φωνήεντα</a:t>
            </a:r>
            <a:endParaRPr lang="el-GR" b="1" i="1" dirty="0">
              <a:solidFill>
                <a:srgbClr val="003300"/>
              </a:solidFill>
              <a:latin typeface="Corbel" pitchFamily="34" charset="0"/>
              <a:sym typeface="Wingdings" pitchFamily="2" charset="2"/>
            </a:endParaRPr>
          </a:p>
          <a:p>
            <a:pPr marL="273050" indent="-273050" algn="ctr">
              <a:spcBef>
                <a:spcPts val="0"/>
              </a:spcBef>
              <a:buClr>
                <a:schemeClr val="accent3">
                  <a:lumMod val="75000"/>
                </a:schemeClr>
              </a:buClr>
              <a:buSzPct val="100000"/>
              <a:buNone/>
              <a:defRPr/>
            </a:pPr>
            <a:endParaRPr lang="el-GR" b="1" i="1" dirty="0">
              <a:solidFill>
                <a:srgbClr val="003300"/>
              </a:solidFill>
              <a:latin typeface="Corbel" pitchFamily="34" charset="0"/>
              <a:sym typeface="Wingdings" pitchFamily="2" charset="2"/>
            </a:endParaRPr>
          </a:p>
        </p:txBody>
      </p:sp>
      <p:pic>
        <p:nvPicPr>
          <p:cNvPr id="29701" name="Picture 3">
            <a:extLst>
              <a:ext uri="{FF2B5EF4-FFF2-40B4-BE49-F238E27FC236}">
                <a16:creationId xmlns:a16="http://schemas.microsoft.com/office/drawing/2014/main" id="{67430999-E78A-C640-B3E3-D65DFF6FA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2420939"/>
            <a:ext cx="414178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4" name="Picture 2" descr="Αποτέλεσμα εικόνας">
            <a:extLst>
              <a:ext uri="{FF2B5EF4-FFF2-40B4-BE49-F238E27FC236}">
                <a16:creationId xmlns:a16="http://schemas.microsoft.com/office/drawing/2014/main" id="{DD4B316A-0644-6F40-A78B-D3FFB31CF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2349500"/>
            <a:ext cx="439578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4">
            <a:extLst>
              <a:ext uri="{FF2B5EF4-FFF2-40B4-BE49-F238E27FC236}">
                <a16:creationId xmlns:a16="http://schemas.microsoft.com/office/drawing/2014/main" id="{212939D0-3DAF-924A-B127-21981AEE3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1" y="2492375"/>
            <a:ext cx="428466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 Τίτλος">
            <a:extLst>
              <a:ext uri="{FF2B5EF4-FFF2-40B4-BE49-F238E27FC236}">
                <a16:creationId xmlns:a16="http://schemas.microsoft.com/office/drawing/2014/main" id="{6C6ABC3A-D415-364A-AE1A-6399994E3DC3}"/>
              </a:ext>
            </a:extLst>
          </p:cNvPr>
          <p:cNvSpPr>
            <a:spLocks noGrp="1"/>
          </p:cNvSpPr>
          <p:nvPr>
            <p:ph type="title"/>
          </p:nvPr>
        </p:nvSpPr>
        <p:spPr>
          <a:xfrm>
            <a:off x="2278064" y="331788"/>
            <a:ext cx="7705725" cy="793750"/>
          </a:xfrm>
        </p:spPr>
        <p:txBody>
          <a:bodyPr/>
          <a:lstStyle/>
          <a:p>
            <a:pPr>
              <a:defRPr/>
            </a:pPr>
            <a:r>
              <a:rPr lang="el-GR" altLang="el-GR" sz="3200" b="1" dirty="0">
                <a:solidFill>
                  <a:srgbClr val="000000"/>
                </a:solidFill>
                <a:effectLst>
                  <a:outerShdw blurRad="38100" dist="38100" dir="2700000" algn="tl">
                    <a:srgbClr val="C0C0C0"/>
                  </a:outerShdw>
                </a:effectLst>
                <a:latin typeface="Corbel" pitchFamily="34" charset="0"/>
              </a:rPr>
              <a:t>Φωνήεντα</a:t>
            </a:r>
            <a:endParaRPr lang="el-GR" sz="3200" dirty="0">
              <a:solidFill>
                <a:schemeClr val="tx2">
                  <a:satMod val="130000"/>
                </a:schemeClr>
              </a:solidFill>
              <a:latin typeface="Corbel" pitchFamily="34" charset="0"/>
            </a:endParaRPr>
          </a:p>
        </p:txBody>
      </p:sp>
    </p:spTree>
    <p:extLst>
      <p:ext uri="{BB962C8B-B14F-4D97-AF65-F5344CB8AC3E}">
        <p14:creationId xmlns:p14="http://schemas.microsoft.com/office/powerpoint/2010/main" val="1622999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1000"/>
                                        <p:tgtEl>
                                          <p:spTgt spid="95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5236"/>
                                        </p:tgtEl>
                                        <p:attrNameLst>
                                          <p:attrName>style.visibility</p:attrName>
                                        </p:attrNameLst>
                                      </p:cBhvr>
                                      <p:to>
                                        <p:strVal val="visible"/>
                                      </p:to>
                                    </p:set>
                                    <p:animEffect transition="in" filter="dissolve">
                                      <p:cBhvr>
                                        <p:cTn id="12" dur="5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 Τίτλος">
            <a:extLst>
              <a:ext uri="{FF2B5EF4-FFF2-40B4-BE49-F238E27FC236}">
                <a16:creationId xmlns:a16="http://schemas.microsoft.com/office/drawing/2014/main" id="{D81812B5-C0E6-054C-B4C2-63A085B391C7}"/>
              </a:ext>
            </a:extLst>
          </p:cNvPr>
          <p:cNvSpPr>
            <a:spLocks noGrp="1"/>
          </p:cNvSpPr>
          <p:nvPr>
            <p:ph type="title"/>
          </p:nvPr>
        </p:nvSpPr>
        <p:spPr>
          <a:xfrm>
            <a:off x="2278064" y="331788"/>
            <a:ext cx="7705725" cy="793750"/>
          </a:xfrm>
        </p:spPr>
        <p:txBody>
          <a:bodyPr/>
          <a:lstStyle/>
          <a:p>
            <a:pPr>
              <a:defRPr/>
            </a:pPr>
            <a:r>
              <a:rPr lang="el-GR" altLang="el-GR" sz="3200" b="1" dirty="0">
                <a:solidFill>
                  <a:srgbClr val="000000"/>
                </a:solidFill>
                <a:effectLst>
                  <a:outerShdw blurRad="38100" dist="38100" dir="2700000" algn="tl">
                    <a:srgbClr val="C0C0C0"/>
                  </a:outerShdw>
                </a:effectLst>
                <a:latin typeface="Corbel" pitchFamily="34" charset="0"/>
              </a:rPr>
              <a:t>Φωνήεντα</a:t>
            </a:r>
            <a:endParaRPr lang="el-GR" sz="3200" dirty="0">
              <a:solidFill>
                <a:schemeClr val="tx2">
                  <a:satMod val="130000"/>
                </a:schemeClr>
              </a:solidFill>
              <a:latin typeface="Corbel" pitchFamily="34" charset="0"/>
            </a:endParaRPr>
          </a:p>
        </p:txBody>
      </p:sp>
      <p:pic>
        <p:nvPicPr>
          <p:cNvPr id="3" name="Εικόνα 2">
            <a:extLst>
              <a:ext uri="{FF2B5EF4-FFF2-40B4-BE49-F238E27FC236}">
                <a16:creationId xmlns:a16="http://schemas.microsoft.com/office/drawing/2014/main" id="{E526A9A7-0F7B-B548-8347-99D4617CF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488" y="1247060"/>
            <a:ext cx="5717409" cy="4792665"/>
          </a:xfrm>
          <a:prstGeom prst="rect">
            <a:avLst/>
          </a:prstGeom>
        </p:spPr>
      </p:pic>
    </p:spTree>
    <p:extLst>
      <p:ext uri="{BB962C8B-B14F-4D97-AF65-F5344CB8AC3E}">
        <p14:creationId xmlns:p14="http://schemas.microsoft.com/office/powerpoint/2010/main" val="246691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4210249" y="434936"/>
            <a:ext cx="4044769" cy="881713"/>
          </a:xfrm>
        </p:spPr>
        <p:txBody>
          <a:bodyPr/>
          <a:lstStyle/>
          <a:p>
            <a:r>
              <a:rPr lang="el-GR" dirty="0"/>
              <a:t>ΦΩΝΗΤΙΚΗ</a:t>
            </a:r>
          </a:p>
        </p:txBody>
      </p:sp>
      <p:sp>
        <p:nvSpPr>
          <p:cNvPr id="6" name="Θέση περιεχομένου 5">
            <a:extLst>
              <a:ext uri="{FF2B5EF4-FFF2-40B4-BE49-F238E27FC236}">
                <a16:creationId xmlns:a16="http://schemas.microsoft.com/office/drawing/2014/main" id="{5E1F243B-E691-0D48-A30C-924418E30142}"/>
              </a:ext>
            </a:extLst>
          </p:cNvPr>
          <p:cNvSpPr>
            <a:spLocks noGrp="1"/>
          </p:cNvSpPr>
          <p:nvPr>
            <p:ph idx="1"/>
          </p:nvPr>
        </p:nvSpPr>
        <p:spPr>
          <a:xfrm>
            <a:off x="572137" y="1525446"/>
            <a:ext cx="6870385" cy="1235251"/>
          </a:xfrm>
        </p:spPr>
        <p:txBody>
          <a:bodyPr>
            <a:normAutofit fontScale="92500" lnSpcReduction="10000"/>
          </a:bodyPr>
          <a:lstStyle/>
          <a:p>
            <a:pPr algn="just"/>
            <a:r>
              <a:rPr lang="el-GR" sz="2500" dirty="0">
                <a:latin typeface="Calibri" panose="020F0502020204030204" pitchFamily="34" charset="0"/>
                <a:ea typeface="Times New Roman" panose="02020603050405020304" pitchFamily="18" charset="0"/>
                <a:cs typeface="Times New Roman" panose="02020603050405020304" pitchFamily="18" charset="0"/>
              </a:rPr>
              <a:t>Από τη στιγμή που </a:t>
            </a:r>
            <a:r>
              <a:rPr lang="el-GR" sz="2500" b="1" dirty="0">
                <a:latin typeface="Calibri" panose="020F0502020204030204" pitchFamily="34" charset="0"/>
                <a:ea typeface="Times New Roman" panose="02020603050405020304" pitchFamily="18" charset="0"/>
                <a:cs typeface="Times New Roman" panose="02020603050405020304" pitchFamily="18" charset="0"/>
              </a:rPr>
              <a:t>παράγεται</a:t>
            </a:r>
            <a:r>
              <a:rPr lang="el-GR" sz="2500" dirty="0">
                <a:latin typeface="Calibri" panose="020F0502020204030204" pitchFamily="34" charset="0"/>
                <a:ea typeface="Times New Roman" panose="02020603050405020304" pitchFamily="18" charset="0"/>
                <a:cs typeface="Times New Roman" panose="02020603050405020304" pitchFamily="18" charset="0"/>
              </a:rPr>
              <a:t> ένας φθόγγος από έναν ομιλητή, μέχρι τη στιγμή που τον </a:t>
            </a:r>
            <a:r>
              <a:rPr lang="el-GR" sz="2500" b="1" dirty="0">
                <a:latin typeface="Calibri" panose="020F0502020204030204" pitchFamily="34" charset="0"/>
                <a:ea typeface="Times New Roman" panose="02020603050405020304" pitchFamily="18" charset="0"/>
                <a:cs typeface="Times New Roman" panose="02020603050405020304" pitchFamily="18" charset="0"/>
              </a:rPr>
              <a:t>ακούει</a:t>
            </a:r>
            <a:r>
              <a:rPr lang="el-GR" sz="2500" dirty="0">
                <a:latin typeface="Calibri" panose="020F0502020204030204" pitchFamily="34" charset="0"/>
                <a:ea typeface="Times New Roman" panose="02020603050405020304" pitchFamily="18" charset="0"/>
                <a:cs typeface="Times New Roman" panose="02020603050405020304" pitchFamily="18" charset="0"/>
              </a:rPr>
              <a:t> και τον </a:t>
            </a:r>
            <a:r>
              <a:rPr lang="el-GR" sz="2500" b="1" dirty="0">
                <a:latin typeface="Calibri" panose="020F0502020204030204" pitchFamily="34" charset="0"/>
                <a:ea typeface="Times New Roman" panose="02020603050405020304" pitchFamily="18" charset="0"/>
                <a:cs typeface="Times New Roman" panose="02020603050405020304" pitchFamily="18" charset="0"/>
              </a:rPr>
              <a:t>καταλαβαίνει</a:t>
            </a:r>
            <a:r>
              <a:rPr lang="el-GR" sz="2500" dirty="0">
                <a:latin typeface="Calibri" panose="020F0502020204030204" pitchFamily="34" charset="0"/>
                <a:ea typeface="Times New Roman" panose="02020603050405020304" pitchFamily="18" charset="0"/>
                <a:cs typeface="Times New Roman" panose="02020603050405020304" pitchFamily="18" charset="0"/>
              </a:rPr>
              <a:t> ο συνομιλητής του, οι φθόγγοι περνούν από </a:t>
            </a:r>
            <a:r>
              <a:rPr lang="el-GR" sz="2500" b="1" dirty="0">
                <a:latin typeface="Calibri" panose="020F0502020204030204" pitchFamily="34" charset="0"/>
                <a:ea typeface="Times New Roman" panose="02020603050405020304" pitchFamily="18" charset="0"/>
                <a:cs typeface="Times New Roman" panose="02020603050405020304" pitchFamily="18" charset="0"/>
              </a:rPr>
              <a:t>τρία διαφορετικά στάδια:</a:t>
            </a:r>
            <a:r>
              <a:rPr lang="el-GR" sz="2500" dirty="0">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endParaRPr lang="el-GR" dirty="0"/>
          </a:p>
        </p:txBody>
      </p:sp>
      <p:sp>
        <p:nvSpPr>
          <p:cNvPr id="10" name="TextBox 9">
            <a:extLst>
              <a:ext uri="{FF2B5EF4-FFF2-40B4-BE49-F238E27FC236}">
                <a16:creationId xmlns:a16="http://schemas.microsoft.com/office/drawing/2014/main" id="{95BDDAD3-FBF2-6447-A954-80BE4D010385}"/>
              </a:ext>
            </a:extLst>
          </p:cNvPr>
          <p:cNvSpPr txBox="1"/>
          <p:nvPr/>
        </p:nvSpPr>
        <p:spPr>
          <a:xfrm>
            <a:off x="456390" y="2969494"/>
            <a:ext cx="7275499" cy="3063403"/>
          </a:xfrm>
          <a:prstGeom prst="rect">
            <a:avLst/>
          </a:prstGeom>
          <a:noFill/>
        </p:spPr>
        <p:txBody>
          <a:bodyPr wrap="square" rtlCol="0">
            <a:spAutoFit/>
          </a:bodyPr>
          <a:lstStyle/>
          <a:p>
            <a:pPr>
              <a:lnSpc>
                <a:spcPct val="110000"/>
              </a:lnSpc>
            </a:pPr>
            <a:r>
              <a:rPr lang="el-GR" dirty="0">
                <a:latin typeface="Calibri" panose="020F0502020204030204" pitchFamily="34" charset="0"/>
                <a:ea typeface="Times New Roman" panose="02020603050405020304" pitchFamily="18" charset="0"/>
                <a:cs typeface="Times New Roman" panose="02020603050405020304" pitchFamily="18" charset="0"/>
              </a:rPr>
              <a:t>α) το στάδιο </a:t>
            </a:r>
            <a:r>
              <a:rPr lang="el-GR" b="1" dirty="0">
                <a:latin typeface="Calibri" panose="020F0502020204030204" pitchFamily="34" charset="0"/>
                <a:ea typeface="Times New Roman" panose="02020603050405020304" pitchFamily="18" charset="0"/>
                <a:cs typeface="Times New Roman" panose="02020603050405020304" pitchFamily="18" charset="0"/>
              </a:rPr>
              <a:t>παραγωγής</a:t>
            </a:r>
            <a:r>
              <a:rPr lang="el-GR" dirty="0">
                <a:latin typeface="Calibri" panose="020F0502020204030204" pitchFamily="34" charset="0"/>
                <a:ea typeface="Times New Roman" panose="02020603050405020304" pitchFamily="18" charset="0"/>
                <a:cs typeface="Times New Roman" panose="02020603050405020304" pitchFamily="18" charset="0"/>
              </a:rPr>
              <a:t> των φθόγγων από το </a:t>
            </a:r>
            <a:r>
              <a:rPr lang="el-GR" dirty="0" err="1">
                <a:latin typeface="Calibri" panose="020F0502020204030204" pitchFamily="34" charset="0"/>
                <a:ea typeface="Times New Roman" panose="02020603050405020304" pitchFamily="18" charset="0"/>
                <a:cs typeface="Times New Roman" panose="02020603050405020304" pitchFamily="18" charset="0"/>
              </a:rPr>
              <a:t>αρθρωτικό</a:t>
            </a:r>
            <a:r>
              <a:rPr lang="el-GR" dirty="0">
                <a:latin typeface="Calibri" panose="020F0502020204030204" pitchFamily="34" charset="0"/>
                <a:ea typeface="Times New Roman" panose="02020603050405020304" pitchFamily="18" charset="0"/>
                <a:cs typeface="Times New Roman" panose="02020603050405020304" pitchFamily="18" charset="0"/>
              </a:rPr>
              <a:t> σύστημα 	του ομιλητή (δηλαδή τους πνεύμονες, τις φωνητικές χορδές, τον λάρυγγα, το στόμα και τη μύτη),</a:t>
            </a:r>
          </a:p>
          <a:p>
            <a:pPr>
              <a:lnSpc>
                <a:spcPct val="110000"/>
              </a:lnSpc>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el-GR" dirty="0">
                <a:latin typeface="Calibri" panose="020F0502020204030204" pitchFamily="34" charset="0"/>
                <a:ea typeface="Times New Roman" panose="02020603050405020304" pitchFamily="18" charset="0"/>
                <a:cs typeface="Times New Roman" panose="02020603050405020304" pitchFamily="18" charset="0"/>
              </a:rPr>
              <a:t>β) το στάδιο της </a:t>
            </a:r>
            <a:r>
              <a:rPr lang="el-GR" b="1" dirty="0">
                <a:latin typeface="Calibri" panose="020F0502020204030204" pitchFamily="34" charset="0"/>
                <a:ea typeface="Times New Roman" panose="02020603050405020304" pitchFamily="18" charset="0"/>
                <a:cs typeface="Times New Roman" panose="02020603050405020304" pitchFamily="18" charset="0"/>
              </a:rPr>
              <a:t>μεταφοράς </a:t>
            </a:r>
            <a:r>
              <a:rPr lang="el-GR" dirty="0">
                <a:latin typeface="Calibri" panose="020F0502020204030204" pitchFamily="34" charset="0"/>
                <a:ea typeface="Times New Roman" panose="02020603050405020304" pitchFamily="18" charset="0"/>
                <a:cs typeface="Times New Roman" panose="02020603050405020304" pitchFamily="18" charset="0"/>
              </a:rPr>
              <a:t>των φθόγγων μέσα από τον αέρα, </a:t>
            </a:r>
          </a:p>
          <a:p>
            <a:pPr>
              <a:lnSpc>
                <a:spcPct val="110000"/>
              </a:lnSpc>
              <a:spcAft>
                <a:spcPts val="100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Aft>
                <a:spcPts val="1000"/>
              </a:spcAft>
            </a:pPr>
            <a:r>
              <a:rPr lang="el-GR" dirty="0">
                <a:latin typeface="Calibri" panose="020F0502020204030204" pitchFamily="34" charset="0"/>
                <a:ea typeface="Times New Roman" panose="02020603050405020304" pitchFamily="18" charset="0"/>
                <a:cs typeface="Times New Roman" panose="02020603050405020304" pitchFamily="18" charset="0"/>
              </a:rPr>
              <a:t>γ) το στάδιο της </a:t>
            </a:r>
            <a:r>
              <a:rPr lang="el-GR" b="1" dirty="0">
                <a:latin typeface="Calibri" panose="020F0502020204030204" pitchFamily="34" charset="0"/>
                <a:ea typeface="Times New Roman" panose="02020603050405020304" pitchFamily="18" charset="0"/>
                <a:cs typeface="Times New Roman" panose="02020603050405020304" pitchFamily="18" charset="0"/>
              </a:rPr>
              <a:t>ακοής και κατανόησης</a:t>
            </a:r>
            <a:r>
              <a:rPr lang="el-GR" dirty="0">
                <a:latin typeface="Calibri" panose="020F0502020204030204" pitchFamily="34" charset="0"/>
                <a:ea typeface="Times New Roman" panose="02020603050405020304" pitchFamily="18" charset="0"/>
                <a:cs typeface="Times New Roman" panose="02020603050405020304" pitchFamily="18" charset="0"/>
              </a:rPr>
              <a:t> (ή αλλιώς, «πρόσληψης») 	των φθόγγων από τον ακροατή.</a:t>
            </a:r>
          </a:p>
          <a:p>
            <a:endParaRPr lang="el-GR" dirty="0"/>
          </a:p>
        </p:txBody>
      </p:sp>
      <p:pic>
        <p:nvPicPr>
          <p:cNvPr id="11" name="Picture 6" descr="communication 1 copy">
            <a:extLst>
              <a:ext uri="{FF2B5EF4-FFF2-40B4-BE49-F238E27FC236}">
                <a16:creationId xmlns:a16="http://schemas.microsoft.com/office/drawing/2014/main" id="{2AE9037F-4D33-7B4B-B061-4534550F1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269" y="2407534"/>
            <a:ext cx="4389076" cy="24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DEE70BB7-1BFC-0948-A1EB-23C93C669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0769" y="482453"/>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910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 Τίτλος">
            <a:extLst>
              <a:ext uri="{FF2B5EF4-FFF2-40B4-BE49-F238E27FC236}">
                <a16:creationId xmlns:a16="http://schemas.microsoft.com/office/drawing/2014/main" id="{2464A6EF-AAB6-F548-89E8-6C678EAE0A16}"/>
              </a:ext>
            </a:extLst>
          </p:cNvPr>
          <p:cNvSpPr>
            <a:spLocks noGrp="1"/>
          </p:cNvSpPr>
          <p:nvPr>
            <p:ph type="title"/>
          </p:nvPr>
        </p:nvSpPr>
        <p:spPr>
          <a:xfrm>
            <a:off x="2278064" y="331788"/>
            <a:ext cx="7705725" cy="793750"/>
          </a:xfrm>
        </p:spPr>
        <p:txBody>
          <a:bodyPr/>
          <a:lstStyle/>
          <a:p>
            <a:pPr>
              <a:defRPr/>
            </a:pPr>
            <a:r>
              <a:rPr lang="el-GR" altLang="el-GR" sz="3200" b="1" dirty="0">
                <a:solidFill>
                  <a:srgbClr val="000000"/>
                </a:solidFill>
                <a:effectLst>
                  <a:outerShdw blurRad="38100" dist="38100" dir="2700000" algn="tl">
                    <a:srgbClr val="C0C0C0"/>
                  </a:outerShdw>
                </a:effectLst>
                <a:latin typeface="Corbel" pitchFamily="34" charset="0"/>
              </a:rPr>
              <a:t>Φωνήεντα</a:t>
            </a:r>
            <a:endParaRPr lang="el-GR" sz="3200" dirty="0">
              <a:solidFill>
                <a:schemeClr val="tx2">
                  <a:satMod val="130000"/>
                </a:schemeClr>
              </a:solidFill>
              <a:latin typeface="Corbel" pitchFamily="34" charset="0"/>
            </a:endParaRPr>
          </a:p>
        </p:txBody>
      </p:sp>
      <p:pic>
        <p:nvPicPr>
          <p:cNvPr id="31749" name="Εικόνα 5">
            <a:extLst>
              <a:ext uri="{FF2B5EF4-FFF2-40B4-BE49-F238E27FC236}">
                <a16:creationId xmlns:a16="http://schemas.microsoft.com/office/drawing/2014/main" id="{9F9AA10E-4A0D-314C-B8DD-C6C8C34E70A5}"/>
              </a:ext>
            </a:extLst>
          </p:cNvPr>
          <p:cNvPicPr>
            <a:picLocks noChangeAspect="1"/>
          </p:cNvPicPr>
          <p:nvPr/>
        </p:nvPicPr>
        <p:blipFill>
          <a:blip r:embed="rId2">
            <a:lum bright="-10000" contrast="4000"/>
            <a:extLst>
              <a:ext uri="{28A0092B-C50C-407E-A947-70E740481C1C}">
                <a14:useLocalDpi xmlns:a14="http://schemas.microsoft.com/office/drawing/2010/main" val="0"/>
              </a:ext>
            </a:extLst>
          </a:blip>
          <a:srcRect/>
          <a:stretch>
            <a:fillRect/>
          </a:stretch>
        </p:blipFill>
        <p:spPr bwMode="auto">
          <a:xfrm>
            <a:off x="2063750" y="2349501"/>
            <a:ext cx="803433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6">
            <a:extLst>
              <a:ext uri="{FF2B5EF4-FFF2-40B4-BE49-F238E27FC236}">
                <a16:creationId xmlns:a16="http://schemas.microsoft.com/office/drawing/2014/main" id="{4F8112BB-20F6-B241-B39C-E830385CB5A9}"/>
              </a:ext>
            </a:extLst>
          </p:cNvPr>
          <p:cNvSpPr txBox="1">
            <a:spLocks noChangeArrowheads="1"/>
          </p:cNvSpPr>
          <p:nvPr/>
        </p:nvSpPr>
        <p:spPr bwMode="auto">
          <a:xfrm>
            <a:off x="2063751" y="4589464"/>
            <a:ext cx="7993063"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l-GR" altLang="el-GR" sz="1900">
                <a:latin typeface="Corbel" panose="020B0503020204020204" pitchFamily="34" charset="0"/>
              </a:rPr>
              <a:t>Σχηματική απεικόνιση της θέσης άρθρωσης των 5 φωνηέντων της Ελληνικής, σύμφωνα με τις διαστάσεις της στοματικής κοιλότητας</a:t>
            </a:r>
            <a:endParaRPr lang="en-US" altLang="el-GR" sz="1900">
              <a:latin typeface="Corbel" panose="020B0503020204020204" pitchFamily="34" charset="0"/>
            </a:endParaRPr>
          </a:p>
          <a:p>
            <a:pPr algn="just" eaLnBrk="1" hangingPunct="1">
              <a:spcBef>
                <a:spcPct val="0"/>
              </a:spcBef>
              <a:buFontTx/>
              <a:buNone/>
            </a:pPr>
            <a:endParaRPr lang="el-GR" altLang="el-GR" sz="1800">
              <a:latin typeface="Corbel" panose="020B0503020204020204" pitchFamily="34" charset="0"/>
            </a:endParaRPr>
          </a:p>
          <a:p>
            <a:pPr algn="r" eaLnBrk="1" hangingPunct="1">
              <a:spcBef>
                <a:spcPct val="0"/>
              </a:spcBef>
              <a:buFontTx/>
              <a:buNone/>
            </a:pPr>
            <a:r>
              <a:rPr lang="el-GR" altLang="el-GR" sz="1700" i="1">
                <a:solidFill>
                  <a:srgbClr val="262626"/>
                </a:solidFill>
                <a:latin typeface="Corbel" panose="020B0503020204020204" pitchFamily="34" charset="0"/>
              </a:rPr>
              <a:t>(Μποτίνης 2011, σελ. 212)</a:t>
            </a:r>
          </a:p>
        </p:txBody>
      </p:sp>
    </p:spTree>
    <p:extLst>
      <p:ext uri="{BB962C8B-B14F-4D97-AF65-F5344CB8AC3E}">
        <p14:creationId xmlns:p14="http://schemas.microsoft.com/office/powerpoint/2010/main" val="40888599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sound">
            <a:hlinkClick r:id="" action="ppaction://media"/>
            <a:extLst>
              <a:ext uri="{FF2B5EF4-FFF2-40B4-BE49-F238E27FC236}">
                <a16:creationId xmlns:a16="http://schemas.microsoft.com/office/drawing/2014/main" id="{8F09A83B-AC10-1788-CDE4-DDC9E72CB17B}"/>
              </a:ext>
            </a:extLst>
          </p:cNvPr>
          <p:cNvPicPr>
            <a:picLocks noChangeAspect="1"/>
          </p:cNvPicPr>
          <p:nvPr>
            <a:videoFile r:link="rId2"/>
            <p:extLst>
              <p:ext uri="{DAA4B4D4-6D71-4841-9C94-3DE7FCFB9230}">
                <p14:media xmlns:p14="http://schemas.microsoft.com/office/powerpoint/2010/main" r:embed="rId1"/>
              </p:ext>
            </p:extLst>
          </p:nvPr>
        </p:nvPicPr>
        <p:blipFill>
          <a:blip r:embed="rId12"/>
          <a:stretch>
            <a:fillRect/>
          </a:stretch>
        </p:blipFill>
        <p:spPr>
          <a:xfrm>
            <a:off x="702466" y="291819"/>
            <a:ext cx="2436825" cy="1908000"/>
          </a:xfrm>
          <a:prstGeom prst="rect">
            <a:avLst/>
          </a:prstGeom>
        </p:spPr>
      </p:pic>
      <p:pic>
        <p:nvPicPr>
          <p:cNvPr id="8" name="e-sound">
            <a:hlinkClick r:id="" action="ppaction://media"/>
            <a:extLst>
              <a:ext uri="{FF2B5EF4-FFF2-40B4-BE49-F238E27FC236}">
                <a16:creationId xmlns:a16="http://schemas.microsoft.com/office/drawing/2014/main" id="{B15D2284-B43A-FF9B-D74A-A929B7904C5D}"/>
              </a:ext>
            </a:extLst>
          </p:cNvPr>
          <p:cNvPicPr>
            <a:picLocks noChangeAspect="1"/>
          </p:cNvPicPr>
          <p:nvPr>
            <a:videoFile r:link="rId4"/>
            <p:extLst>
              <p:ext uri="{DAA4B4D4-6D71-4841-9C94-3DE7FCFB9230}">
                <p14:media xmlns:p14="http://schemas.microsoft.com/office/powerpoint/2010/main" r:embed="rId3"/>
              </p:ext>
            </p:extLst>
          </p:nvPr>
        </p:nvPicPr>
        <p:blipFill>
          <a:blip r:embed="rId13"/>
          <a:stretch>
            <a:fillRect/>
          </a:stretch>
        </p:blipFill>
        <p:spPr>
          <a:xfrm>
            <a:off x="1750604" y="3279710"/>
            <a:ext cx="2436825" cy="1908000"/>
          </a:xfrm>
          <a:prstGeom prst="rect">
            <a:avLst/>
          </a:prstGeom>
        </p:spPr>
      </p:pic>
      <p:pic>
        <p:nvPicPr>
          <p:cNvPr id="9" name="long-a-sound">
            <a:hlinkClick r:id="" action="ppaction://media"/>
            <a:extLst>
              <a:ext uri="{FF2B5EF4-FFF2-40B4-BE49-F238E27FC236}">
                <a16:creationId xmlns:a16="http://schemas.microsoft.com/office/drawing/2014/main" id="{BB26158A-90C7-5CCA-DD8A-27D4AEF93FAA}"/>
              </a:ext>
            </a:extLst>
          </p:cNvPr>
          <p:cNvPicPr>
            <a:picLocks noChangeAspect="1"/>
          </p:cNvPicPr>
          <p:nvPr>
            <a:videoFile r:link="rId6"/>
            <p:extLst>
              <p:ext uri="{DAA4B4D4-6D71-4841-9C94-3DE7FCFB9230}">
                <p14:media xmlns:p14="http://schemas.microsoft.com/office/powerpoint/2010/main" r:embed="rId5"/>
              </p:ext>
            </p:extLst>
          </p:nvPr>
        </p:nvPicPr>
        <p:blipFill>
          <a:blip r:embed="rId14"/>
          <a:stretch>
            <a:fillRect/>
          </a:stretch>
        </p:blipFill>
        <p:spPr>
          <a:xfrm>
            <a:off x="5213157" y="4850263"/>
            <a:ext cx="2457928" cy="1908000"/>
          </a:xfrm>
          <a:prstGeom prst="rect">
            <a:avLst/>
          </a:prstGeom>
        </p:spPr>
      </p:pic>
      <p:pic>
        <p:nvPicPr>
          <p:cNvPr id="10" name="o-sound">
            <a:hlinkClick r:id="" action="ppaction://media"/>
            <a:extLst>
              <a:ext uri="{FF2B5EF4-FFF2-40B4-BE49-F238E27FC236}">
                <a16:creationId xmlns:a16="http://schemas.microsoft.com/office/drawing/2014/main" id="{886C815C-1753-A976-439D-4E4F349FDAAC}"/>
              </a:ext>
            </a:extLst>
          </p:cNvPr>
          <p:cNvPicPr>
            <a:picLocks noChangeAspect="1"/>
          </p:cNvPicPr>
          <p:nvPr>
            <a:videoFile r:link="rId8"/>
            <p:extLst>
              <p:ext uri="{DAA4B4D4-6D71-4841-9C94-3DE7FCFB9230}">
                <p14:media xmlns:p14="http://schemas.microsoft.com/office/powerpoint/2010/main" r:embed="rId7"/>
              </p:ext>
            </p:extLst>
          </p:nvPr>
        </p:nvPicPr>
        <p:blipFill>
          <a:blip r:embed="rId15"/>
          <a:stretch>
            <a:fillRect/>
          </a:stretch>
        </p:blipFill>
        <p:spPr>
          <a:xfrm>
            <a:off x="8379572" y="3043876"/>
            <a:ext cx="2436825" cy="1908000"/>
          </a:xfrm>
          <a:prstGeom prst="rect">
            <a:avLst/>
          </a:prstGeom>
        </p:spPr>
      </p:pic>
      <p:pic>
        <p:nvPicPr>
          <p:cNvPr id="11" name="u-sound">
            <a:hlinkClick r:id="" action="ppaction://media"/>
            <a:extLst>
              <a:ext uri="{FF2B5EF4-FFF2-40B4-BE49-F238E27FC236}">
                <a16:creationId xmlns:a16="http://schemas.microsoft.com/office/drawing/2014/main" id="{9A8C2320-4EBC-734F-7A73-2B59D83B8CCF}"/>
              </a:ext>
            </a:extLst>
          </p:cNvPr>
          <p:cNvPicPr>
            <a:picLocks noChangeAspect="1"/>
          </p:cNvPicPr>
          <p:nvPr>
            <a:videoFile r:link="rId10"/>
            <p:extLst>
              <p:ext uri="{DAA4B4D4-6D71-4841-9C94-3DE7FCFB9230}">
                <p14:media xmlns:p14="http://schemas.microsoft.com/office/powerpoint/2010/main" r:embed="rId9"/>
              </p:ext>
            </p:extLst>
          </p:nvPr>
        </p:nvPicPr>
        <p:blipFill>
          <a:blip r:embed="rId16"/>
          <a:stretch>
            <a:fillRect/>
          </a:stretch>
        </p:blipFill>
        <p:spPr>
          <a:xfrm>
            <a:off x="9196565" y="291819"/>
            <a:ext cx="2436825" cy="1908000"/>
          </a:xfrm>
          <a:prstGeom prst="rect">
            <a:avLst/>
          </a:prstGeom>
        </p:spPr>
      </p:pic>
    </p:spTree>
    <p:extLst>
      <p:ext uri="{BB962C8B-B14F-4D97-AF65-F5344CB8AC3E}">
        <p14:creationId xmlns:p14="http://schemas.microsoft.com/office/powerpoint/2010/main" val="387481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7"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00"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00"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34" fill="hold"/>
                                        <p:tgtEl>
                                          <p:spTgt spid="10"/>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3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7"/>
                </p:tgtEl>
              </p:cMediaNode>
            </p:video>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7"/>
                                        </p:tgtEl>
                                      </p:cBhvr>
                                    </p:cmd>
                                  </p:childTnLst>
                                </p:cTn>
                              </p:par>
                            </p:childTnLst>
                          </p:cTn>
                        </p:par>
                      </p:childTnLst>
                    </p:cTn>
                  </p:par>
                </p:childTnLst>
              </p:cTn>
              <p:nextCondLst>
                <p:cond evt="onClick" delay="0">
                  <p:tgtEl>
                    <p:spTgt spid="7"/>
                  </p:tgtEl>
                </p:cond>
              </p:nextCondLst>
            </p:seq>
            <p:video>
              <p:cMediaNode vol="80000">
                <p:cTn id="29" fill="hold" display="0">
                  <p:stCondLst>
                    <p:cond delay="indefinite"/>
                  </p:stCondLst>
                </p:cTn>
                <p:tgtEl>
                  <p:spTgt spid="8"/>
                </p:tgtEl>
              </p:cMediaNode>
            </p:video>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8"/>
                                        </p:tgtEl>
                                      </p:cBhvr>
                                    </p:cmd>
                                  </p:childTnLst>
                                </p:cTn>
                              </p:par>
                            </p:childTnLst>
                          </p:cTn>
                        </p:par>
                      </p:childTnLst>
                    </p:cTn>
                  </p:par>
                </p:childTnLst>
              </p:cTn>
              <p:nextCondLst>
                <p:cond evt="onClick" delay="0">
                  <p:tgtEl>
                    <p:spTgt spid="8"/>
                  </p:tgtEl>
                </p:cond>
              </p:nextCondLst>
            </p:seq>
            <p:video>
              <p:cMediaNode vol="80000">
                <p:cTn id="35" fill="hold" display="0">
                  <p:stCondLst>
                    <p:cond delay="indefinite"/>
                  </p:stCondLst>
                </p:cTn>
                <p:tgtEl>
                  <p:spTgt spid="9"/>
                </p:tgtEl>
              </p:cMediaNode>
            </p:video>
            <p:seq concurrent="1" nextAc="seek">
              <p:cTn id="36" restart="whenNotActive" fill="hold" evtFilter="cancelBubble" nodeType="interactiveSeq">
                <p:stCondLst>
                  <p:cond evt="onClick" delay="0">
                    <p:tgtEl>
                      <p:spTgt spid="9"/>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p:cTn id="40" dur="1" fill="hold"/>
                                        <p:tgtEl>
                                          <p:spTgt spid="9"/>
                                        </p:tgtEl>
                                      </p:cBhvr>
                                    </p:cmd>
                                  </p:childTnLst>
                                </p:cTn>
                              </p:par>
                            </p:childTnLst>
                          </p:cTn>
                        </p:par>
                      </p:childTnLst>
                    </p:cTn>
                  </p:par>
                </p:childTnLst>
              </p:cTn>
              <p:nextCondLst>
                <p:cond evt="onClick" delay="0">
                  <p:tgtEl>
                    <p:spTgt spid="9"/>
                  </p:tgtEl>
                </p:cond>
              </p:nextCondLst>
            </p:seq>
            <p:video>
              <p:cMediaNode vol="80000">
                <p:cTn id="41" fill="hold" display="0">
                  <p:stCondLst>
                    <p:cond delay="indefinite"/>
                  </p:stCondLst>
                </p:cTn>
                <p:tgtEl>
                  <p:spTgt spid="10"/>
                </p:tgtEl>
              </p:cMediaNode>
            </p:video>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10"/>
                                        </p:tgtEl>
                                      </p:cBhvr>
                                    </p:cmd>
                                  </p:childTnLst>
                                </p:cTn>
                              </p:par>
                            </p:childTnLst>
                          </p:cTn>
                        </p:par>
                      </p:childTnLst>
                    </p:cTn>
                  </p:par>
                </p:childTnLst>
              </p:cTn>
              <p:nextCondLst>
                <p:cond evt="onClick" delay="0">
                  <p:tgtEl>
                    <p:spTgt spid="10"/>
                  </p:tgtEl>
                </p:cond>
              </p:nextCondLst>
            </p:seq>
            <p:video>
              <p:cMediaNode vol="80000">
                <p:cTn id="47" fill="hold" display="0">
                  <p:stCondLst>
                    <p:cond delay="indefinite"/>
                  </p:stCondLst>
                </p:cTn>
                <p:tgtEl>
                  <p:spTgt spid="11"/>
                </p:tgtEl>
              </p:cMediaNode>
            </p:video>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2" presetClass="mediacall" presetSubtype="0" fill="hold" nodeType="clickEffect">
                                  <p:stCondLst>
                                    <p:cond delay="0"/>
                                  </p:stCondLst>
                                  <p:childTnLst>
                                    <p:cmd type="call" cmd="togglePause">
                                      <p:cBhvr>
                                        <p:cTn id="5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D550289E-20FC-ED23-760E-5D8647CF63DA}"/>
              </a:ext>
            </a:extLst>
          </p:cNvPr>
          <p:cNvSpPr>
            <a:spLocks noGrp="1" noChangeArrowheads="1"/>
          </p:cNvSpPr>
          <p:nvPr>
            <p:ph type="title"/>
          </p:nvPr>
        </p:nvSpPr>
        <p:spPr>
          <a:xfrm>
            <a:off x="2054225" y="277813"/>
            <a:ext cx="8218488" cy="1143000"/>
          </a:xfrm>
        </p:spPr>
        <p:txBody>
          <a:bodyPr/>
          <a:lstStyle/>
          <a:p>
            <a:pPr algn="ctr" eaLnBrk="1" hangingPunct="1">
              <a:defRPr/>
            </a:pPr>
            <a:r>
              <a:rPr lang="el-GR" sz="3200" dirty="0"/>
              <a:t>Ταξινόμηση των φωνηέντων</a:t>
            </a:r>
          </a:p>
        </p:txBody>
      </p:sp>
      <p:sp>
        <p:nvSpPr>
          <p:cNvPr id="219139" name="Rectangle 3">
            <a:extLst>
              <a:ext uri="{FF2B5EF4-FFF2-40B4-BE49-F238E27FC236}">
                <a16:creationId xmlns:a16="http://schemas.microsoft.com/office/drawing/2014/main" id="{0323F8EC-5326-7327-1F29-2094682A299A}"/>
              </a:ext>
            </a:extLst>
          </p:cNvPr>
          <p:cNvSpPr>
            <a:spLocks noGrp="1" noChangeArrowheads="1"/>
          </p:cNvSpPr>
          <p:nvPr>
            <p:ph type="body" idx="1"/>
          </p:nvPr>
        </p:nvSpPr>
        <p:spPr>
          <a:xfrm>
            <a:off x="1426779" y="1481960"/>
            <a:ext cx="10397359" cy="4745419"/>
          </a:xfrm>
        </p:spPr>
        <p:txBody>
          <a:bodyPr/>
          <a:lstStyle/>
          <a:p>
            <a:pPr>
              <a:spcAft>
                <a:spcPts val="600"/>
              </a:spcAft>
              <a:buNone/>
              <a:defRPr/>
            </a:pPr>
            <a:r>
              <a:rPr lang="el-GR" dirty="0">
                <a:sym typeface="Wingdings" pitchFamily="2" charset="2"/>
              </a:rPr>
              <a:t> </a:t>
            </a:r>
            <a:r>
              <a:rPr lang="el-GR" i="1" dirty="0">
                <a:sym typeface="Wingdings" pitchFamily="2" charset="2"/>
              </a:rPr>
              <a:t>Κάθετη διάσταση – ύψος της γλώσσας</a:t>
            </a:r>
            <a:r>
              <a:rPr lang="el-GR" dirty="0">
                <a:sym typeface="Wingdings" pitchFamily="2" charset="2"/>
              </a:rPr>
              <a:t> </a:t>
            </a:r>
            <a:r>
              <a:rPr lang="el-GR" b="1" dirty="0">
                <a:sym typeface="Wingdings" pitchFamily="2" charset="2"/>
              </a:rPr>
              <a:t> ψηλά</a:t>
            </a:r>
            <a:r>
              <a:rPr lang="el-GR" dirty="0">
                <a:sym typeface="Wingdings" pitchFamily="2" charset="2"/>
              </a:rPr>
              <a:t>, </a:t>
            </a:r>
            <a:r>
              <a:rPr lang="el-GR" b="1" dirty="0">
                <a:sym typeface="Wingdings" pitchFamily="2" charset="2"/>
              </a:rPr>
              <a:t>μεσαία</a:t>
            </a:r>
            <a:r>
              <a:rPr lang="el-GR" dirty="0">
                <a:sym typeface="Wingdings" pitchFamily="2" charset="2"/>
              </a:rPr>
              <a:t>, </a:t>
            </a:r>
            <a:r>
              <a:rPr lang="el-GR" b="1" dirty="0">
                <a:sym typeface="Wingdings" pitchFamily="2" charset="2"/>
              </a:rPr>
              <a:t>χαμηλά</a:t>
            </a:r>
            <a:r>
              <a:rPr lang="el-GR" dirty="0">
                <a:sym typeface="Wingdings" pitchFamily="2" charset="2"/>
              </a:rPr>
              <a:t> φωνήεντα</a:t>
            </a:r>
            <a:endParaRPr lang="el-GR" sz="800" dirty="0">
              <a:sym typeface="Wingdings" pitchFamily="2" charset="2"/>
            </a:endParaRPr>
          </a:p>
          <a:p>
            <a:pPr>
              <a:spcAft>
                <a:spcPts val="600"/>
              </a:spcAft>
              <a:buNone/>
              <a:defRPr/>
            </a:pPr>
            <a:r>
              <a:rPr lang="el-GR" dirty="0">
                <a:sym typeface="Wingdings" pitchFamily="2" charset="2"/>
              </a:rPr>
              <a:t> </a:t>
            </a:r>
            <a:r>
              <a:rPr lang="el-GR" i="1" dirty="0">
                <a:sym typeface="Wingdings" pitchFamily="2" charset="2"/>
              </a:rPr>
              <a:t>Οριζόντια διάσταση - βάθος της γλώσσας</a:t>
            </a:r>
            <a:r>
              <a:rPr lang="el-GR" dirty="0">
                <a:sym typeface="Wingdings" pitchFamily="2" charset="2"/>
              </a:rPr>
              <a:t>  </a:t>
            </a:r>
            <a:r>
              <a:rPr lang="el-GR" b="1" dirty="0">
                <a:sym typeface="Wingdings" pitchFamily="2" charset="2"/>
              </a:rPr>
              <a:t>οπίσθια</a:t>
            </a:r>
            <a:r>
              <a:rPr lang="el-GR" dirty="0">
                <a:sym typeface="Wingdings" pitchFamily="2" charset="2"/>
              </a:rPr>
              <a:t>, </a:t>
            </a:r>
            <a:r>
              <a:rPr lang="el-GR" b="1" dirty="0">
                <a:sym typeface="Wingdings" pitchFamily="2" charset="2"/>
              </a:rPr>
              <a:t>πρόσθια</a:t>
            </a:r>
            <a:r>
              <a:rPr lang="el-GR" dirty="0">
                <a:sym typeface="Wingdings" pitchFamily="2" charset="2"/>
              </a:rPr>
              <a:t> φωνήεντα</a:t>
            </a:r>
          </a:p>
          <a:p>
            <a:pPr>
              <a:spcAft>
                <a:spcPts val="600"/>
              </a:spcAft>
              <a:buNone/>
              <a:defRPr/>
            </a:pPr>
            <a:r>
              <a:rPr lang="el-GR" dirty="0">
                <a:sym typeface="Wingdings" pitchFamily="2" charset="2"/>
              </a:rPr>
              <a:t> </a:t>
            </a:r>
            <a:r>
              <a:rPr lang="el-GR" i="1" dirty="0">
                <a:sym typeface="Wingdings" pitchFamily="2" charset="2"/>
              </a:rPr>
              <a:t>σχήμα χειλιών </a:t>
            </a:r>
            <a:r>
              <a:rPr lang="el-GR" dirty="0">
                <a:sym typeface="Wingdings" pitchFamily="2" charset="2"/>
              </a:rPr>
              <a:t> </a:t>
            </a:r>
            <a:r>
              <a:rPr lang="el-GR" b="1" dirty="0">
                <a:sym typeface="Wingdings" pitchFamily="2" charset="2"/>
              </a:rPr>
              <a:t>στρογγυλά</a:t>
            </a:r>
            <a:r>
              <a:rPr lang="el-GR" dirty="0">
                <a:sym typeface="Wingdings" pitchFamily="2" charset="2"/>
              </a:rPr>
              <a:t>, </a:t>
            </a:r>
            <a:r>
              <a:rPr lang="el-GR" b="1" dirty="0">
                <a:sym typeface="Wingdings" pitchFamily="2" charset="2"/>
              </a:rPr>
              <a:t>μη στρογγυλά </a:t>
            </a:r>
            <a:r>
              <a:rPr lang="el-GR" dirty="0">
                <a:sym typeface="Wingdings" pitchFamily="2" charset="2"/>
              </a:rPr>
              <a:t>φωνήεντα</a:t>
            </a:r>
          </a:p>
          <a:p>
            <a:pPr algn="ctr">
              <a:spcBef>
                <a:spcPts val="0"/>
              </a:spcBef>
              <a:buNone/>
              <a:defRPr/>
            </a:pPr>
            <a:endParaRPr lang="el-GR" sz="1600" dirty="0">
              <a:sym typeface="Wingdings" pitchFamily="2" charset="2"/>
            </a:endParaRPr>
          </a:p>
          <a:p>
            <a:pPr algn="ctr" eaLnBrk="1" hangingPunct="1">
              <a:lnSpc>
                <a:spcPct val="90000"/>
              </a:lnSpc>
              <a:buFont typeface="Wingdings" panose="05000000000000000000" pitchFamily="2" charset="2"/>
              <a:buNone/>
              <a:defRPr/>
            </a:pPr>
            <a:r>
              <a:rPr lang="el-GR" sz="2200" b="1" u="sng" dirty="0">
                <a:solidFill>
                  <a:srgbClr val="660066"/>
                </a:solidFill>
                <a:effectLst>
                  <a:outerShdw blurRad="38100" dist="38100" dir="2700000" algn="tl">
                    <a:srgbClr val="000000"/>
                  </a:outerShdw>
                </a:effectLst>
                <a:sym typeface="Wingdings" pitchFamily="2" charset="2"/>
              </a:rPr>
              <a:t>Ελληνικό φωνηεντικό σύστημα – Φωνηεντικό τρίγωνο</a:t>
            </a:r>
          </a:p>
        </p:txBody>
      </p:sp>
      <p:sp>
        <p:nvSpPr>
          <p:cNvPr id="219140" name="Rectangle 4">
            <a:extLst>
              <a:ext uri="{FF2B5EF4-FFF2-40B4-BE49-F238E27FC236}">
                <a16:creationId xmlns:a16="http://schemas.microsoft.com/office/drawing/2014/main" id="{BB4781D6-2A9D-5533-8D9A-BB6ED79A4B45}"/>
              </a:ext>
            </a:extLst>
          </p:cNvPr>
          <p:cNvSpPr>
            <a:spLocks noChangeArrowheads="1"/>
          </p:cNvSpPr>
          <p:nvPr/>
        </p:nvSpPr>
        <p:spPr bwMode="auto">
          <a:xfrm>
            <a:off x="1524000" y="-185756"/>
            <a:ext cx="181822" cy="371513"/>
          </a:xfrm>
          <a:prstGeom prst="rect">
            <a:avLst/>
          </a:prstGeom>
          <a:noFill/>
          <a:ln w="12700" algn="ctr">
            <a:noFill/>
            <a:miter lim="800000"/>
            <a:headEnd/>
            <a:tailEnd/>
          </a:ln>
          <a:effectLst/>
        </p:spPr>
        <p:txBody>
          <a:bodyPr wrap="none" lIns="90000" tIns="46800" rIns="90000" bIns="46800" anchor="ctr">
            <a:spAutoFit/>
          </a:bodyPr>
          <a:lstStyle/>
          <a:p>
            <a:pPr eaLnBrk="1" hangingPunct="1">
              <a:defRPr/>
            </a:pPr>
            <a:endParaRPr lang="el-GR">
              <a:effectLst>
                <a:outerShdw blurRad="38100" dist="38100" dir="2700000" algn="tl">
                  <a:srgbClr val="000000">
                    <a:alpha val="43137"/>
                  </a:srgbClr>
                </a:outerShdw>
              </a:effectLst>
              <a:latin typeface="Arial" charset="0"/>
            </a:endParaRPr>
          </a:p>
        </p:txBody>
      </p:sp>
      <p:grpSp>
        <p:nvGrpSpPr>
          <p:cNvPr id="2" name="11 - Ομάδα">
            <a:extLst>
              <a:ext uri="{FF2B5EF4-FFF2-40B4-BE49-F238E27FC236}">
                <a16:creationId xmlns:a16="http://schemas.microsoft.com/office/drawing/2014/main" id="{A9F5C73F-CFF2-C6FF-9F20-94DBD8F948D1}"/>
              </a:ext>
            </a:extLst>
          </p:cNvPr>
          <p:cNvGrpSpPr>
            <a:grpSpLocks/>
          </p:cNvGrpSpPr>
          <p:nvPr/>
        </p:nvGrpSpPr>
        <p:grpSpPr bwMode="auto">
          <a:xfrm>
            <a:off x="4224338" y="3860800"/>
            <a:ext cx="4392612" cy="2592388"/>
            <a:chOff x="2432275" y="3961646"/>
            <a:chExt cx="4660900" cy="2646363"/>
          </a:xfrm>
        </p:grpSpPr>
        <p:pic>
          <p:nvPicPr>
            <p:cNvPr id="45063" name="Picture 6">
              <a:extLst>
                <a:ext uri="{FF2B5EF4-FFF2-40B4-BE49-F238E27FC236}">
                  <a16:creationId xmlns:a16="http://schemas.microsoft.com/office/drawing/2014/main" id="{232443CF-4484-599F-91B2-7CF7AB8A4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275" y="3961646"/>
              <a:ext cx="4660900" cy="2646363"/>
            </a:xfrm>
            <a:prstGeom prst="rect">
              <a:avLst/>
            </a:prstGeom>
            <a:noFill/>
            <a:ln w="1905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5064" name="6 - TextBox">
              <a:extLst>
                <a:ext uri="{FF2B5EF4-FFF2-40B4-BE49-F238E27FC236}">
                  <a16:creationId xmlns:a16="http://schemas.microsoft.com/office/drawing/2014/main" id="{EA1FCA55-B9B5-2B91-B63A-41AB934D6066}"/>
                </a:ext>
              </a:extLst>
            </p:cNvPr>
            <p:cNvSpPr txBox="1">
              <a:spLocks noChangeArrowheads="1"/>
            </p:cNvSpPr>
            <p:nvPr/>
          </p:nvSpPr>
          <p:spPr bwMode="auto">
            <a:xfrm>
              <a:off x="2555776" y="4365104"/>
              <a:ext cx="216023" cy="40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Comic Sans MS" panose="030F0702030302020204" pitchFamily="66"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omic Sans MS" panose="030F0702030302020204" pitchFamily="66"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omic Sans MS" panose="030F0702030302020204" pitchFamily="66"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9pPr>
            </a:lstStyle>
            <a:p>
              <a:pPr eaLnBrk="1" hangingPunct="1">
                <a:spcBef>
                  <a:spcPct val="0"/>
                </a:spcBef>
                <a:buClrTx/>
                <a:buSzTx/>
                <a:buFontTx/>
                <a:buNone/>
              </a:pPr>
              <a:r>
                <a:rPr lang="en-US" altLang="el-GR" sz="2000" b="1">
                  <a:latin typeface="Calibri" panose="020F0502020204030204" pitchFamily="34" charset="0"/>
                  <a:cs typeface="Calibri" panose="020F0502020204030204" pitchFamily="34" charset="0"/>
                </a:rPr>
                <a:t>i</a:t>
              </a:r>
              <a:endParaRPr lang="el-GR" altLang="el-GR" sz="2000" b="1">
                <a:latin typeface="Calibri" panose="020F0502020204030204" pitchFamily="34" charset="0"/>
                <a:cs typeface="Calibri" panose="020F0502020204030204" pitchFamily="34" charset="0"/>
              </a:endParaRPr>
            </a:p>
          </p:txBody>
        </p:sp>
        <p:sp>
          <p:nvSpPr>
            <p:cNvPr id="45065" name="7 - TextBox">
              <a:extLst>
                <a:ext uri="{FF2B5EF4-FFF2-40B4-BE49-F238E27FC236}">
                  <a16:creationId xmlns:a16="http://schemas.microsoft.com/office/drawing/2014/main" id="{FEF2E3D6-D544-B30A-1A4D-C322E56A321C}"/>
                </a:ext>
              </a:extLst>
            </p:cNvPr>
            <p:cNvSpPr txBox="1">
              <a:spLocks noChangeArrowheads="1"/>
            </p:cNvSpPr>
            <p:nvPr/>
          </p:nvSpPr>
          <p:spPr bwMode="auto">
            <a:xfrm>
              <a:off x="3347864" y="5157192"/>
              <a:ext cx="216023" cy="40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Comic Sans MS" panose="030F0702030302020204" pitchFamily="66"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omic Sans MS" panose="030F0702030302020204" pitchFamily="66"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omic Sans MS" panose="030F0702030302020204" pitchFamily="66"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9pPr>
            </a:lstStyle>
            <a:p>
              <a:pPr eaLnBrk="1" hangingPunct="1">
                <a:spcBef>
                  <a:spcPct val="0"/>
                </a:spcBef>
                <a:buClrTx/>
                <a:buSzTx/>
                <a:buFontTx/>
                <a:buNone/>
              </a:pPr>
              <a:r>
                <a:rPr lang="en-US" altLang="el-GR" sz="2000" b="1">
                  <a:latin typeface="Calibri" panose="020F0502020204030204" pitchFamily="34" charset="0"/>
                  <a:cs typeface="Calibri" panose="020F0502020204030204" pitchFamily="34" charset="0"/>
                </a:rPr>
                <a:t>e</a:t>
              </a:r>
              <a:endParaRPr lang="el-GR" altLang="el-GR" sz="2000" b="1">
                <a:latin typeface="Calibri" panose="020F0502020204030204" pitchFamily="34" charset="0"/>
                <a:cs typeface="Calibri" panose="020F0502020204030204" pitchFamily="34" charset="0"/>
              </a:endParaRPr>
            </a:p>
          </p:txBody>
        </p:sp>
        <p:sp>
          <p:nvSpPr>
            <p:cNvPr id="45066" name="8 - TextBox">
              <a:extLst>
                <a:ext uri="{FF2B5EF4-FFF2-40B4-BE49-F238E27FC236}">
                  <a16:creationId xmlns:a16="http://schemas.microsoft.com/office/drawing/2014/main" id="{8B59B570-E66A-30A5-714A-A34F4F0E67F1}"/>
                </a:ext>
              </a:extLst>
            </p:cNvPr>
            <p:cNvSpPr txBox="1">
              <a:spLocks noChangeArrowheads="1"/>
            </p:cNvSpPr>
            <p:nvPr/>
          </p:nvSpPr>
          <p:spPr bwMode="auto">
            <a:xfrm>
              <a:off x="4499992" y="6093296"/>
              <a:ext cx="216023" cy="40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Comic Sans MS" panose="030F0702030302020204" pitchFamily="66"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omic Sans MS" panose="030F0702030302020204" pitchFamily="66"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omic Sans MS" panose="030F0702030302020204" pitchFamily="66"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9pPr>
            </a:lstStyle>
            <a:p>
              <a:pPr eaLnBrk="1" hangingPunct="1">
                <a:spcBef>
                  <a:spcPct val="0"/>
                </a:spcBef>
                <a:buClrTx/>
                <a:buSzTx/>
                <a:buFontTx/>
                <a:buNone/>
              </a:pPr>
              <a:r>
                <a:rPr lang="en-US" altLang="el-GR" sz="2000" b="1">
                  <a:latin typeface="Calibri" panose="020F0502020204030204" pitchFamily="34" charset="0"/>
                  <a:cs typeface="Calibri" panose="020F0502020204030204" pitchFamily="34" charset="0"/>
                </a:rPr>
                <a:t>a</a:t>
              </a:r>
              <a:endParaRPr lang="el-GR" altLang="el-GR" sz="2000" b="1">
                <a:latin typeface="Calibri" panose="020F0502020204030204" pitchFamily="34" charset="0"/>
                <a:cs typeface="Calibri" panose="020F0502020204030204" pitchFamily="34" charset="0"/>
              </a:endParaRPr>
            </a:p>
          </p:txBody>
        </p:sp>
        <p:sp>
          <p:nvSpPr>
            <p:cNvPr id="45067" name="9 - TextBox">
              <a:extLst>
                <a:ext uri="{FF2B5EF4-FFF2-40B4-BE49-F238E27FC236}">
                  <a16:creationId xmlns:a16="http://schemas.microsoft.com/office/drawing/2014/main" id="{9A6E3F21-8F55-014D-2E05-CD47471BFAFD}"/>
                </a:ext>
              </a:extLst>
            </p:cNvPr>
            <p:cNvSpPr txBox="1">
              <a:spLocks noChangeArrowheads="1"/>
            </p:cNvSpPr>
            <p:nvPr/>
          </p:nvSpPr>
          <p:spPr bwMode="auto">
            <a:xfrm>
              <a:off x="5436096" y="5157192"/>
              <a:ext cx="216023" cy="40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Comic Sans MS" panose="030F0702030302020204" pitchFamily="66"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omic Sans MS" panose="030F0702030302020204" pitchFamily="66"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omic Sans MS" panose="030F0702030302020204" pitchFamily="66"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9pPr>
            </a:lstStyle>
            <a:p>
              <a:pPr eaLnBrk="1" hangingPunct="1">
                <a:spcBef>
                  <a:spcPct val="0"/>
                </a:spcBef>
                <a:buClrTx/>
                <a:buSzTx/>
                <a:buFontTx/>
                <a:buNone/>
              </a:pPr>
              <a:r>
                <a:rPr lang="en-US" altLang="el-GR" sz="2000" b="1">
                  <a:latin typeface="Calibri" panose="020F0502020204030204" pitchFamily="34" charset="0"/>
                  <a:cs typeface="Calibri" panose="020F0502020204030204" pitchFamily="34" charset="0"/>
                </a:rPr>
                <a:t>o</a:t>
              </a:r>
              <a:endParaRPr lang="el-GR" altLang="el-GR" sz="2000" b="1">
                <a:latin typeface="Calibri" panose="020F0502020204030204" pitchFamily="34" charset="0"/>
                <a:cs typeface="Calibri" panose="020F0502020204030204" pitchFamily="34" charset="0"/>
              </a:endParaRPr>
            </a:p>
          </p:txBody>
        </p:sp>
        <p:sp>
          <p:nvSpPr>
            <p:cNvPr id="45068" name="10 - TextBox">
              <a:extLst>
                <a:ext uri="{FF2B5EF4-FFF2-40B4-BE49-F238E27FC236}">
                  <a16:creationId xmlns:a16="http://schemas.microsoft.com/office/drawing/2014/main" id="{1D6BC52F-5590-2351-CB4D-478967393F20}"/>
                </a:ext>
              </a:extLst>
            </p:cNvPr>
            <p:cNvSpPr txBox="1">
              <a:spLocks noChangeArrowheads="1"/>
            </p:cNvSpPr>
            <p:nvPr/>
          </p:nvSpPr>
          <p:spPr bwMode="auto">
            <a:xfrm>
              <a:off x="6084168" y="4365104"/>
              <a:ext cx="216023" cy="40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Comic Sans MS" panose="030F0702030302020204" pitchFamily="66"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omic Sans MS" panose="030F0702030302020204" pitchFamily="66"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omic Sans MS" panose="030F0702030302020204" pitchFamily="66"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9pPr>
            </a:lstStyle>
            <a:p>
              <a:pPr eaLnBrk="1" hangingPunct="1">
                <a:spcBef>
                  <a:spcPct val="0"/>
                </a:spcBef>
                <a:buClrTx/>
                <a:buSzTx/>
                <a:buFontTx/>
                <a:buNone/>
              </a:pPr>
              <a:r>
                <a:rPr lang="en-US" altLang="el-GR" sz="2000" b="1">
                  <a:latin typeface="Calibri" panose="020F0502020204030204" pitchFamily="34" charset="0"/>
                  <a:cs typeface="Calibri" panose="020F0502020204030204" pitchFamily="34" charset="0"/>
                </a:rPr>
                <a:t>u</a:t>
              </a:r>
              <a:endParaRPr lang="el-GR" altLang="el-GR" sz="2000" b="1">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429610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Δίφθογγοι</a:t>
            </a:r>
          </a:p>
        </p:txBody>
      </p:sp>
      <p:sp>
        <p:nvSpPr>
          <p:cNvPr id="3" name="Θέση περιεχομένου 2"/>
          <p:cNvSpPr>
            <a:spLocks noGrp="1"/>
          </p:cNvSpPr>
          <p:nvPr>
            <p:ph idx="1"/>
          </p:nvPr>
        </p:nvSpPr>
        <p:spPr>
          <a:xfrm>
            <a:off x="1054780" y="1442434"/>
            <a:ext cx="10058400" cy="4881094"/>
          </a:xfrm>
        </p:spPr>
        <p:txBody>
          <a:bodyPr>
            <a:normAutofit/>
          </a:bodyPr>
          <a:lstStyle/>
          <a:p>
            <a:pPr algn="just">
              <a:lnSpc>
                <a:spcPct val="150000"/>
              </a:lnSpc>
            </a:pPr>
            <a:r>
              <a:rPr lang="el-GR" sz="2400" dirty="0"/>
              <a:t>Η δίφθογγος είναι μια ακολουθία από δύο φθόγγους, </a:t>
            </a:r>
            <a:r>
              <a:rPr lang="el-GR" sz="2400" b="1" dirty="0"/>
              <a:t>φωνήεν + ημίφωνο</a:t>
            </a:r>
          </a:p>
          <a:p>
            <a:pPr algn="just">
              <a:lnSpc>
                <a:spcPct val="150000"/>
              </a:lnSpc>
            </a:pPr>
            <a:r>
              <a:rPr lang="el-GR" sz="2400" dirty="0"/>
              <a:t>π.χ. </a:t>
            </a:r>
            <a:r>
              <a:rPr lang="el-GR" sz="2400" i="1" dirty="0"/>
              <a:t>γάιδαρος </a:t>
            </a:r>
            <a:r>
              <a:rPr lang="el-GR" sz="2400" dirty="0"/>
              <a:t>→ φωνηεντικός φθόγγος [a] + ημίφωνο [j] = δίφθογγος [</a:t>
            </a:r>
            <a:r>
              <a:rPr lang="el-GR" sz="2400" dirty="0" err="1"/>
              <a:t>aj</a:t>
            </a:r>
            <a:r>
              <a:rPr lang="el-GR" sz="2400" dirty="0"/>
              <a:t>]</a:t>
            </a:r>
          </a:p>
          <a:p>
            <a:pPr marL="0" indent="0" algn="just">
              <a:lnSpc>
                <a:spcPct val="150000"/>
              </a:lnSpc>
              <a:buNone/>
            </a:pPr>
            <a:r>
              <a:rPr lang="en-GB" sz="2400" dirty="0">
                <a:latin typeface="Cambria" panose="02040503050406030204" pitchFamily="18" charset="0"/>
                <a:ea typeface="Cambria" panose="02040503050406030204" pitchFamily="18" charset="0"/>
                <a:cs typeface="Times New Roman" panose="02020603050405020304" pitchFamily="18" charset="0"/>
              </a:rPr>
              <a:t>        </a:t>
            </a:r>
            <a:r>
              <a:rPr lang="el-GR" sz="2600" b="1" dirty="0">
                <a:latin typeface="Cambria" panose="02040503050406030204" pitchFamily="18" charset="0"/>
                <a:ea typeface="Cambria" panose="02040503050406030204" pitchFamily="18" charset="0"/>
                <a:cs typeface="Times New Roman" panose="02020603050405020304" pitchFamily="18" charset="0"/>
              </a:rPr>
              <a:t>['</a:t>
            </a:r>
            <a:r>
              <a:rPr lang="en-GB" sz="2600" b="1" dirty="0">
                <a:latin typeface="Cambria" panose="02040503050406030204" pitchFamily="18" charset="0"/>
                <a:ea typeface="Cambria" panose="02040503050406030204" pitchFamily="18" charset="0"/>
                <a:cs typeface="Times New Roman" panose="02020603050405020304" pitchFamily="18" charset="0"/>
              </a:rPr>
              <a:t>ɣaj</a:t>
            </a:r>
            <a:r>
              <a:rPr lang="el-GR" sz="2600" b="1" dirty="0">
                <a:latin typeface="Cambria" panose="02040503050406030204" pitchFamily="18" charset="0"/>
                <a:ea typeface="Cambria" panose="02040503050406030204" pitchFamily="18" charset="0"/>
                <a:cs typeface="Times New Roman" panose="02020603050405020304" pitchFamily="18" charset="0"/>
              </a:rPr>
              <a:t>ð</a:t>
            </a:r>
            <a:r>
              <a:rPr lang="en-GB" sz="2600" b="1" dirty="0" err="1">
                <a:latin typeface="Cambria" panose="02040503050406030204" pitchFamily="18" charset="0"/>
                <a:ea typeface="Cambria" panose="02040503050406030204" pitchFamily="18" charset="0"/>
                <a:cs typeface="Times New Roman" panose="02020603050405020304" pitchFamily="18" charset="0"/>
              </a:rPr>
              <a:t>aros</a:t>
            </a:r>
            <a:r>
              <a:rPr lang="en-GB" sz="2600" b="1" dirty="0">
                <a:latin typeface="Cambria" panose="02040503050406030204" pitchFamily="18" charset="0"/>
                <a:ea typeface="Cambria" panose="02040503050406030204" pitchFamily="18" charset="0"/>
                <a:cs typeface="Times New Roman" panose="02020603050405020304" pitchFamily="18" charset="0"/>
              </a:rPr>
              <a:t>]</a:t>
            </a:r>
            <a:endParaRPr lang="el-GR" sz="2600" b="1"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50000"/>
              </a:lnSpc>
            </a:pPr>
            <a:r>
              <a:rPr lang="el-GR" sz="2400" dirty="0"/>
              <a:t>Οι δίφθογγοι (ή μεταβατικοί φθόγγοι= </a:t>
            </a:r>
            <a:r>
              <a:rPr lang="el-GR" sz="2400" dirty="0" err="1"/>
              <a:t>glides</a:t>
            </a:r>
            <a:r>
              <a:rPr lang="el-GR" sz="2400" dirty="0"/>
              <a:t>) είναι δύο βραχέα φωνήεντα που προφέρονται ταυτόχρονα ως ένα μονό (με μεγαλύτερη όμως διάρκεια)</a:t>
            </a:r>
          </a:p>
        </p:txBody>
      </p:sp>
    </p:spTree>
    <p:extLst>
      <p:ext uri="{BB962C8B-B14F-4D97-AF65-F5344CB8AC3E}">
        <p14:creationId xmlns:p14="http://schemas.microsoft.com/office/powerpoint/2010/main" val="3144566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Δίφθογγοι</a:t>
            </a:r>
          </a:p>
        </p:txBody>
      </p:sp>
      <p:sp>
        <p:nvSpPr>
          <p:cNvPr id="3" name="Θέση περιεχομένου 2"/>
          <p:cNvSpPr>
            <a:spLocks noGrp="1"/>
          </p:cNvSpPr>
          <p:nvPr>
            <p:ph idx="1"/>
          </p:nvPr>
        </p:nvSpPr>
        <p:spPr>
          <a:xfrm>
            <a:off x="1054780" y="1159099"/>
            <a:ext cx="10058400" cy="5164429"/>
          </a:xfrm>
        </p:spPr>
        <p:txBody>
          <a:bodyPr>
            <a:normAutofit/>
          </a:bodyPr>
          <a:lstStyle/>
          <a:p>
            <a:pPr algn="just">
              <a:lnSpc>
                <a:spcPct val="150000"/>
              </a:lnSpc>
            </a:pPr>
            <a:r>
              <a:rPr lang="el-GR" sz="2400" dirty="0">
                <a:latin typeface="Cambria" panose="02040503050406030204" pitchFamily="18" charset="0"/>
                <a:ea typeface="Cambria" panose="02040503050406030204" pitchFamily="18" charset="0"/>
              </a:rPr>
              <a:t>Ακολουθία από δύο φθόγγους:  </a:t>
            </a:r>
            <a:r>
              <a:rPr lang="el-GR" sz="2400" b="1" dirty="0">
                <a:latin typeface="Cambria" panose="02040503050406030204" pitchFamily="18" charset="0"/>
                <a:ea typeface="Cambria" panose="02040503050406030204" pitchFamily="18" charset="0"/>
              </a:rPr>
              <a:t>φωνήεν + ημίφωνο</a:t>
            </a:r>
          </a:p>
          <a:p>
            <a:pPr algn="just">
              <a:lnSpc>
                <a:spcPct val="150000"/>
              </a:lnSpc>
            </a:pPr>
            <a:endParaRPr lang="el-GR" sz="2400" b="1" dirty="0">
              <a:latin typeface="Cambria" panose="02040503050406030204" pitchFamily="18" charset="0"/>
              <a:ea typeface="Cambria" panose="02040503050406030204" pitchFamily="18" charset="0"/>
            </a:endParaRPr>
          </a:p>
          <a:p>
            <a:pPr algn="just">
              <a:lnSpc>
                <a:spcPct val="150000"/>
              </a:lnSpc>
            </a:pPr>
            <a:r>
              <a:rPr lang="el-GR" sz="2400" dirty="0" err="1">
                <a:latin typeface="Cambria" panose="02040503050406030204" pitchFamily="18" charset="0"/>
                <a:ea typeface="Cambria" panose="02040503050406030204" pitchFamily="18" charset="0"/>
                <a:cs typeface="Times New Roman" panose="02020603050405020304" pitchFamily="18" charset="0"/>
              </a:rPr>
              <a:t>Ταυτοσυλλαβία</a:t>
            </a:r>
            <a:r>
              <a:rPr lang="el-GR" sz="2400" dirty="0">
                <a:latin typeface="Cambria" panose="02040503050406030204" pitchFamily="18" charset="0"/>
                <a:ea typeface="Cambria" panose="02040503050406030204" pitchFamily="18" charset="0"/>
                <a:cs typeface="Times New Roman" panose="02020603050405020304" pitchFamily="18" charset="0"/>
              </a:rPr>
              <a:t> (ίδια συλλαβή)</a:t>
            </a:r>
            <a:endParaRPr lang="el-GR" sz="2400" b="1" dirty="0">
              <a:latin typeface="Cambria" panose="02040503050406030204" pitchFamily="18" charset="0"/>
              <a:ea typeface="Cambria" panose="02040503050406030204" pitchFamily="18" charset="0"/>
            </a:endParaRPr>
          </a:p>
          <a:p>
            <a:pPr marL="0" indent="0" algn="just">
              <a:lnSpc>
                <a:spcPct val="150000"/>
              </a:lnSpc>
              <a:buNone/>
            </a:pPr>
            <a:r>
              <a:rPr lang="el-GR" sz="2400" dirty="0">
                <a:latin typeface="Cambria" panose="02040503050406030204" pitchFamily="18" charset="0"/>
                <a:ea typeface="Cambria" panose="02040503050406030204" pitchFamily="18" charset="0"/>
              </a:rPr>
              <a:t>π.χ. </a:t>
            </a:r>
            <a:r>
              <a:rPr lang="el-GR" sz="2400" i="1" dirty="0">
                <a:latin typeface="Cambria" panose="02040503050406030204" pitchFamily="18" charset="0"/>
                <a:ea typeface="Cambria" panose="02040503050406030204" pitchFamily="18" charset="0"/>
              </a:rPr>
              <a:t>γάιδαρος </a:t>
            </a:r>
            <a:r>
              <a:rPr lang="el-GR" sz="2400" dirty="0">
                <a:latin typeface="Cambria" panose="02040503050406030204" pitchFamily="18" charset="0"/>
                <a:ea typeface="Cambria" panose="02040503050406030204" pitchFamily="18" charset="0"/>
              </a:rPr>
              <a:t>→ φωνηεντικός φθόγγος [a] + ημίφωνο [j] = δίφθογγος [</a:t>
            </a:r>
            <a:r>
              <a:rPr lang="el-GR" sz="2400" dirty="0" err="1">
                <a:latin typeface="Cambria" panose="02040503050406030204" pitchFamily="18" charset="0"/>
                <a:ea typeface="Cambria" panose="02040503050406030204" pitchFamily="18" charset="0"/>
              </a:rPr>
              <a:t>aj</a:t>
            </a:r>
            <a:r>
              <a:rPr lang="el-GR" sz="2400" dirty="0">
                <a:latin typeface="Cambria" panose="02040503050406030204" pitchFamily="18" charset="0"/>
                <a:ea typeface="Cambria" panose="02040503050406030204" pitchFamily="18" charset="0"/>
              </a:rPr>
              <a:t>]</a:t>
            </a:r>
          </a:p>
          <a:p>
            <a:pPr marL="0" indent="0" algn="just">
              <a:lnSpc>
                <a:spcPct val="150000"/>
              </a:lnSpc>
              <a:buNone/>
            </a:pPr>
            <a:r>
              <a:rPr lang="en-GB" sz="2400" dirty="0">
                <a:latin typeface="Cambria" panose="02040503050406030204" pitchFamily="18" charset="0"/>
                <a:ea typeface="Cambria" panose="02040503050406030204" pitchFamily="18" charset="0"/>
                <a:cs typeface="Times New Roman" panose="02020603050405020304" pitchFamily="18" charset="0"/>
              </a:rPr>
              <a:t>       </a:t>
            </a:r>
            <a:r>
              <a:rPr lang="el-GR" sz="2400" b="1" dirty="0">
                <a:latin typeface="Cambria" panose="02040503050406030204" pitchFamily="18" charset="0"/>
                <a:ea typeface="Cambria" panose="02040503050406030204" pitchFamily="18" charset="0"/>
                <a:cs typeface="Times New Roman" panose="02020603050405020304" pitchFamily="18" charset="0"/>
              </a:rPr>
              <a:t>[</a:t>
            </a:r>
            <a:r>
              <a:rPr lang="el-GR" sz="2600" b="1" dirty="0">
                <a:latin typeface="Cambria" panose="02040503050406030204" pitchFamily="18" charset="0"/>
                <a:ea typeface="Cambria" panose="02040503050406030204" pitchFamily="18" charset="0"/>
                <a:cs typeface="Times New Roman" panose="02020603050405020304" pitchFamily="18" charset="0"/>
              </a:rPr>
              <a:t>'</a:t>
            </a:r>
            <a:r>
              <a:rPr lang="en-GB" sz="2600" b="1" dirty="0">
                <a:latin typeface="Cambria" panose="02040503050406030204" pitchFamily="18" charset="0"/>
                <a:ea typeface="Cambria" panose="02040503050406030204" pitchFamily="18" charset="0"/>
                <a:cs typeface="Times New Roman" panose="02020603050405020304" pitchFamily="18" charset="0"/>
              </a:rPr>
              <a:t>ɣaj</a:t>
            </a:r>
            <a:r>
              <a:rPr lang="el-GR" sz="2600" b="1" dirty="0">
                <a:latin typeface="Cambria" panose="02040503050406030204" pitchFamily="18" charset="0"/>
                <a:ea typeface="Cambria" panose="02040503050406030204" pitchFamily="18" charset="0"/>
                <a:cs typeface="Times New Roman" panose="02020603050405020304" pitchFamily="18" charset="0"/>
              </a:rPr>
              <a:t>ð</a:t>
            </a:r>
            <a:r>
              <a:rPr lang="en-GB" sz="2600" b="1" dirty="0" err="1">
                <a:latin typeface="Cambria" panose="02040503050406030204" pitchFamily="18" charset="0"/>
                <a:ea typeface="Cambria" panose="02040503050406030204" pitchFamily="18" charset="0"/>
                <a:cs typeface="Times New Roman" panose="02020603050405020304" pitchFamily="18" charset="0"/>
              </a:rPr>
              <a:t>aros</a:t>
            </a:r>
            <a:r>
              <a:rPr lang="en-GB" sz="2600" b="1" dirty="0">
                <a:latin typeface="Cambria" panose="02040503050406030204" pitchFamily="18" charset="0"/>
                <a:ea typeface="Cambria" panose="02040503050406030204" pitchFamily="18" charset="0"/>
                <a:cs typeface="Times New Roman" panose="02020603050405020304" pitchFamily="18" charset="0"/>
              </a:rPr>
              <a:t>]</a:t>
            </a:r>
            <a:endParaRPr lang="el-GR" sz="26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69239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3600" dirty="0">
                <a:latin typeface="+mn-lt"/>
              </a:rPr>
              <a:t>Δίφθογγοι</a:t>
            </a:r>
          </a:p>
        </p:txBody>
      </p:sp>
      <p:sp>
        <p:nvSpPr>
          <p:cNvPr id="3" name="Θέση περιεχομένου 2"/>
          <p:cNvSpPr>
            <a:spLocks noGrp="1"/>
          </p:cNvSpPr>
          <p:nvPr>
            <p:ph idx="1"/>
          </p:nvPr>
        </p:nvSpPr>
        <p:spPr>
          <a:xfrm>
            <a:off x="1054780" y="1159099"/>
            <a:ext cx="10058400" cy="5164429"/>
          </a:xfrm>
        </p:spPr>
        <p:txBody>
          <a:bodyPr>
            <a:normAutofit/>
          </a:bodyPr>
          <a:lstStyle/>
          <a:p>
            <a:pPr algn="just">
              <a:lnSpc>
                <a:spcPct val="150000"/>
              </a:lnSpc>
            </a:pPr>
            <a:r>
              <a:rPr lang="el-GR" sz="2400" dirty="0">
                <a:latin typeface="Cambria" panose="02040503050406030204" pitchFamily="18" charset="0"/>
                <a:ea typeface="Cambria" panose="02040503050406030204" pitchFamily="18" charset="0"/>
              </a:rPr>
              <a:t>Ακολουθία από δύο φθόγγους:  </a:t>
            </a:r>
            <a:r>
              <a:rPr lang="el-GR" sz="2400" b="1" dirty="0">
                <a:latin typeface="Cambria" panose="02040503050406030204" pitchFamily="18" charset="0"/>
                <a:ea typeface="Cambria" panose="02040503050406030204" pitchFamily="18" charset="0"/>
              </a:rPr>
              <a:t>φωνήεν + φωνήεν</a:t>
            </a:r>
          </a:p>
          <a:p>
            <a:pPr algn="just">
              <a:lnSpc>
                <a:spcPct val="150000"/>
              </a:lnSpc>
            </a:pPr>
            <a:endParaRPr lang="el-GR" sz="2400" dirty="0">
              <a:latin typeface="Cambria" panose="02040503050406030204" pitchFamily="18" charset="0"/>
              <a:ea typeface="Cambria" panose="02040503050406030204" pitchFamily="18" charset="0"/>
            </a:endParaRPr>
          </a:p>
          <a:p>
            <a:pPr algn="just">
              <a:lnSpc>
                <a:spcPct val="150000"/>
              </a:lnSpc>
            </a:pPr>
            <a:r>
              <a:rPr lang="el-GR" sz="2400" dirty="0" err="1">
                <a:latin typeface="Cambria" panose="02040503050406030204" pitchFamily="18" charset="0"/>
                <a:ea typeface="Cambria" panose="02040503050406030204" pitchFamily="18" charset="0"/>
              </a:rPr>
              <a:t>Ετεροσυλλαβία</a:t>
            </a:r>
            <a:r>
              <a:rPr lang="el-GR" sz="2400" dirty="0">
                <a:latin typeface="Cambria" panose="02040503050406030204" pitchFamily="18" charset="0"/>
                <a:ea typeface="Cambria" panose="02040503050406030204" pitchFamily="18" charset="0"/>
              </a:rPr>
              <a:t> (διαφορετικές συλλαβές)</a:t>
            </a:r>
          </a:p>
          <a:p>
            <a:pPr marL="0" indent="0" algn="just">
              <a:lnSpc>
                <a:spcPct val="150000"/>
              </a:lnSpc>
              <a:buNone/>
            </a:pPr>
            <a:r>
              <a:rPr lang="el-GR" sz="2400" dirty="0">
                <a:latin typeface="Cambria" panose="02040503050406030204" pitchFamily="18" charset="0"/>
                <a:ea typeface="Cambria" panose="02040503050406030204" pitchFamily="18" charset="0"/>
              </a:rPr>
              <a:t>π.χ.   φάουλ  ['</a:t>
            </a:r>
            <a:r>
              <a:rPr lang="en-GB" sz="2400" dirty="0" err="1">
                <a:latin typeface="Cambria" panose="02040503050406030204" pitchFamily="18" charset="0"/>
                <a:ea typeface="Cambria" panose="02040503050406030204" pitchFamily="18" charset="0"/>
              </a:rPr>
              <a:t>f</a:t>
            </a:r>
            <a:r>
              <a:rPr lang="en-GB" sz="2400" b="1" dirty="0" err="1">
                <a:latin typeface="Cambria" panose="02040503050406030204" pitchFamily="18" charset="0"/>
                <a:ea typeface="Cambria" panose="02040503050406030204" pitchFamily="18" charset="0"/>
              </a:rPr>
              <a:t>au</a:t>
            </a:r>
            <a:r>
              <a:rPr lang="en-GB" sz="2400" dirty="0" err="1">
                <a:latin typeface="Cambria" panose="02040503050406030204" pitchFamily="18" charset="0"/>
                <a:ea typeface="Cambria" panose="02040503050406030204" pitchFamily="18" charset="0"/>
              </a:rPr>
              <a:t>l</a:t>
            </a:r>
            <a:r>
              <a:rPr lang="en-GB" sz="2400" dirty="0">
                <a:latin typeface="Cambria" panose="02040503050406030204" pitchFamily="18" charset="0"/>
                <a:ea typeface="Cambria" panose="02040503050406030204" pitchFamily="18" charset="0"/>
              </a:rPr>
              <a:t>]     </a:t>
            </a:r>
            <a:r>
              <a:rPr lang="el-GR" sz="2400" dirty="0">
                <a:latin typeface="Cambria" panose="02040503050406030204" pitchFamily="18" charset="0"/>
                <a:ea typeface="Cambria" panose="02040503050406030204" pitchFamily="18" charset="0"/>
              </a:rPr>
              <a:t>- </a:t>
            </a:r>
            <a:r>
              <a:rPr lang="en-GB" sz="2400" dirty="0">
                <a:latin typeface="Cambria" panose="02040503050406030204" pitchFamily="18" charset="0"/>
                <a:ea typeface="Cambria" panose="02040503050406030204" pitchFamily="18" charset="0"/>
              </a:rPr>
              <a:t>    </a:t>
            </a:r>
            <a:r>
              <a:rPr lang="el-GR" sz="2400" dirty="0">
                <a:latin typeface="Cambria" panose="02040503050406030204" pitchFamily="18" charset="0"/>
                <a:ea typeface="Cambria" panose="02040503050406030204" pitchFamily="18" charset="0"/>
              </a:rPr>
              <a:t>λαός [</a:t>
            </a:r>
            <a:r>
              <a:rPr lang="en-GB" sz="2400" dirty="0" err="1">
                <a:latin typeface="Cambria" panose="02040503050406030204" pitchFamily="18" charset="0"/>
                <a:ea typeface="Cambria" panose="02040503050406030204" pitchFamily="18" charset="0"/>
              </a:rPr>
              <a:t>l</a:t>
            </a:r>
            <a:r>
              <a:rPr lang="en-GB" sz="2400" b="1" dirty="0" err="1">
                <a:latin typeface="Cambria" panose="02040503050406030204" pitchFamily="18" charset="0"/>
                <a:ea typeface="Cambria" panose="02040503050406030204" pitchFamily="18" charset="0"/>
              </a:rPr>
              <a:t>a'o</a:t>
            </a:r>
            <a:r>
              <a:rPr lang="en-GB" sz="2400" dirty="0" err="1">
                <a:latin typeface="Cambria" panose="02040503050406030204" pitchFamily="18" charset="0"/>
                <a:ea typeface="Cambria" panose="02040503050406030204" pitchFamily="18" charset="0"/>
              </a:rPr>
              <a:t>s</a:t>
            </a:r>
            <a:r>
              <a:rPr lang="en-GB" sz="2400" dirty="0">
                <a:latin typeface="Cambria" panose="02040503050406030204" pitchFamily="18" charset="0"/>
                <a:ea typeface="Cambria" panose="02040503050406030204" pitchFamily="18" charset="0"/>
              </a:rPr>
              <a:t>]</a:t>
            </a:r>
            <a:endParaRPr lang="el-GR" sz="2400" dirty="0">
              <a:latin typeface="Cambria" panose="02040503050406030204" pitchFamily="18" charset="0"/>
              <a:ea typeface="Cambria" panose="02040503050406030204" pitchFamily="18" charset="0"/>
            </a:endParaRPr>
          </a:p>
          <a:p>
            <a:pPr marL="0" indent="0" algn="just">
              <a:lnSpc>
                <a:spcPct val="150000"/>
              </a:lnSpc>
              <a:buNone/>
            </a:pPr>
            <a:endParaRPr lang="el-GR" sz="2400" dirty="0"/>
          </a:p>
        </p:txBody>
      </p:sp>
    </p:spTree>
    <p:extLst>
      <p:ext uri="{BB962C8B-B14F-4D97-AF65-F5344CB8AC3E}">
        <p14:creationId xmlns:p14="http://schemas.microsoft.com/office/powerpoint/2010/main" val="31221100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3115917" y="375302"/>
            <a:ext cx="5864087" cy="966481"/>
          </a:xfrm>
        </p:spPr>
        <p:txBody>
          <a:bodyPr>
            <a:normAutofit fontScale="90000"/>
          </a:bodyPr>
          <a:lstStyle/>
          <a:p>
            <a:r>
              <a:rPr lang="el-GR" sz="3600" dirty="0">
                <a:latin typeface="Times New Roman" panose="02020603050405020304" pitchFamily="18" charset="0"/>
                <a:cs typeface="Times New Roman" panose="02020603050405020304" pitchFamily="18" charset="0"/>
              </a:rPr>
              <a:t>ΑΝΑΠΑΡΑΣΤΑΣΗ ΦΘΟΓΓΩΝ</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506896" y="1162878"/>
            <a:ext cx="11082130" cy="5536096"/>
          </a:xfrm>
        </p:spPr>
        <p:txBody>
          <a:bodyPr>
            <a:normAutofit/>
          </a:bodyPr>
          <a:lstStyle/>
          <a:p>
            <a:pPr lvl="0" algn="just">
              <a:lnSpc>
                <a:spcPct val="100000"/>
              </a:lnSpc>
              <a:spcAft>
                <a:spcPts val="1000"/>
              </a:spcAft>
              <a:buFont typeface="Arial" panose="020B0604020202020204" pitchFamily="34" charset="0"/>
              <a:buChar char="•"/>
            </a:pPr>
            <a:r>
              <a:rPr lang="el-GR" sz="2800" dirty="0">
                <a:latin typeface="Calibri" panose="020F0502020204030204" pitchFamily="34" charset="0"/>
                <a:ea typeface="Times New Roman" panose="02020603050405020304" pitchFamily="18" charset="0"/>
                <a:cs typeface="Times New Roman" panose="02020603050405020304" pitchFamily="18" charset="0"/>
              </a:rPr>
              <a:t>Ο</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ι φθόγγοι ανήκουν στον προφορικό λόγο, είναι αυτό που αρθρώνουμε, που προφέρουμε, καθώς μιλάμε. </a:t>
            </a:r>
          </a:p>
          <a:p>
            <a:pPr marL="0" lvl="0" indent="0" algn="just">
              <a:lnSpc>
                <a:spcPts val="1800"/>
              </a:lnSpc>
              <a:spcAft>
                <a:spcPts val="1000"/>
              </a:spcAft>
              <a:buNone/>
            </a:pP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2751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3115917" y="375302"/>
            <a:ext cx="5864087" cy="966481"/>
          </a:xfrm>
        </p:spPr>
        <p:txBody>
          <a:bodyPr>
            <a:normAutofit fontScale="90000"/>
          </a:bodyPr>
          <a:lstStyle/>
          <a:p>
            <a:r>
              <a:rPr lang="el-GR" sz="3600" dirty="0">
                <a:latin typeface="Times New Roman" panose="02020603050405020304" pitchFamily="18" charset="0"/>
                <a:cs typeface="Times New Roman" panose="02020603050405020304" pitchFamily="18" charset="0"/>
              </a:rPr>
              <a:t>ΑΝΑΠΑΡΑΣΤΑΣΗ ΦΘΟΓΓΩΝ</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506896" y="1162878"/>
            <a:ext cx="11082130" cy="5536096"/>
          </a:xfrm>
        </p:spPr>
        <p:txBody>
          <a:bodyPr>
            <a:normAutofit/>
          </a:bodyPr>
          <a:lstStyle/>
          <a:p>
            <a:pPr lvl="0" algn="just">
              <a:lnSpc>
                <a:spcPct val="100000"/>
              </a:lnSpc>
              <a:spcAft>
                <a:spcPts val="1000"/>
              </a:spcAft>
              <a:buFont typeface="Arial" panose="020B0604020202020204" pitchFamily="34" charset="0"/>
              <a:buChar char="•"/>
            </a:pPr>
            <a:r>
              <a:rPr lang="el-GR" sz="2800" dirty="0">
                <a:latin typeface="Calibri" panose="020F0502020204030204" pitchFamily="34" charset="0"/>
                <a:ea typeface="Times New Roman" panose="02020603050405020304" pitchFamily="18" charset="0"/>
                <a:cs typeface="Times New Roman" panose="02020603050405020304" pitchFamily="18" charset="0"/>
              </a:rPr>
              <a:t>Ο</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ι φθόγγοι ανήκουν στον προφορικό λόγο, είναι αυτό που αρθρώνουμε, που προφέρουμε, καθώς μιλάμε. </a:t>
            </a:r>
          </a:p>
          <a:p>
            <a:pPr lvl="0" algn="just">
              <a:lnSpc>
                <a:spcPct val="100000"/>
              </a:lnSpc>
              <a:spcAft>
                <a:spcPts val="1000"/>
              </a:spcAft>
              <a:buFont typeface="Arial" panose="020B0604020202020204" pitchFamily="34" charset="0"/>
              <a:buChar char="•"/>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Για να τους γράψουμε, χρησιμοποιούμε ένα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ειδικό αλφάβητο</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γιατί το αλφάβητο το οποίο χρησιμοποιούμε στη γραφή δεν μπορεί να αποδώσει λεπτομερώς τις διαφορές των φθόγγων: π.χ. γράφουμε &lt;κ&gt; και για τη λέξη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κερί</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και για τη λέξη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κρότος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μολονότι οι φθόγγοι διαφέρουν κατά το ότι ο πρώτος είναι ουρανικός και ο άλλος υπερωικός. </a:t>
            </a:r>
          </a:p>
          <a:p>
            <a:pPr marL="0" lvl="0" indent="0" algn="just">
              <a:lnSpc>
                <a:spcPts val="1800"/>
              </a:lnSpc>
              <a:spcAft>
                <a:spcPts val="1000"/>
              </a:spcAft>
              <a:buNone/>
            </a:pP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496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3115917" y="375302"/>
            <a:ext cx="5864087" cy="966481"/>
          </a:xfrm>
        </p:spPr>
        <p:txBody>
          <a:bodyPr>
            <a:normAutofit fontScale="90000"/>
          </a:bodyPr>
          <a:lstStyle/>
          <a:p>
            <a:r>
              <a:rPr lang="el-GR" sz="3600" dirty="0">
                <a:latin typeface="Times New Roman" panose="02020603050405020304" pitchFamily="18" charset="0"/>
                <a:cs typeface="Times New Roman" panose="02020603050405020304" pitchFamily="18" charset="0"/>
              </a:rPr>
              <a:t>ΑΝΑΠΑΡΑΣΤΑΣΗ ΦΘΟΓΓΩΝ</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506896" y="1162878"/>
            <a:ext cx="11082130" cy="5536096"/>
          </a:xfrm>
        </p:spPr>
        <p:txBody>
          <a:bodyPr>
            <a:normAutofit/>
          </a:bodyPr>
          <a:lstStyle/>
          <a:p>
            <a:pPr lvl="0" algn="just">
              <a:lnSpc>
                <a:spcPct val="100000"/>
              </a:lnSpc>
              <a:spcAft>
                <a:spcPts val="1000"/>
              </a:spcAft>
              <a:buFont typeface="Arial" panose="020B0604020202020204" pitchFamily="34" charset="0"/>
              <a:buChar char="•"/>
            </a:pPr>
            <a:r>
              <a:rPr lang="el-GR" sz="2800" dirty="0">
                <a:latin typeface="Calibri" panose="020F0502020204030204" pitchFamily="34" charset="0"/>
                <a:ea typeface="Times New Roman" panose="02020603050405020304" pitchFamily="18" charset="0"/>
                <a:cs typeface="Times New Roman" panose="02020603050405020304" pitchFamily="18" charset="0"/>
              </a:rPr>
              <a:t>Ο</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ι φθόγγοι ανήκουν στον προφορικό λόγο, είναι αυτό που αρθρώνουμε, που προφέρουμε, καθώς μιλάμε. </a:t>
            </a:r>
          </a:p>
          <a:p>
            <a:pPr lvl="0" algn="just">
              <a:lnSpc>
                <a:spcPct val="100000"/>
              </a:lnSpc>
              <a:spcAft>
                <a:spcPts val="1000"/>
              </a:spcAft>
              <a:buFont typeface="Arial" panose="020B0604020202020204" pitchFamily="34" charset="0"/>
              <a:buChar char="•"/>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Για να τους γράψουμε, χρησιμοποιούμε ένα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ειδικό αλφάβητο</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γιατί το αλφάβητο το οποίο χρησιμοποιούμε στη γραφή δεν μπορεί να αποδώσει λεπτομερώς τις διαφορές των φθόγγων: π.χ. γράφουμε &lt;κ&gt; και για τη λέξη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κερί</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και για τη λέξη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κρότος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μολονότι οι φθόγγοι διαφέρουν κατά το ότι ο πρώτος είναι ουρανικός και ο άλλος υπερωικός. </a:t>
            </a:r>
          </a:p>
          <a:p>
            <a:pPr lvl="0" algn="just">
              <a:lnSpc>
                <a:spcPct val="100000"/>
              </a:lnSpc>
              <a:spcAft>
                <a:spcPts val="1000"/>
              </a:spcAft>
              <a:buFont typeface="Arial" panose="020B0604020202020204" pitchFamily="34" charset="0"/>
              <a:buChar char="•"/>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Το ειδικό αυτό αλφάβητο λέγεται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Διεθνές Φωνητικό Αλφάβητο</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(IPA)</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το οποίο αποτελείται από τα γράμματα του λατινικού αλφάβητου, κάποια γράμματα του ελληνικού αλφάβητου, και κάποια γράμματα που δεν υπάρχουν σε κανένα άλλο αλφάβητο. </a:t>
            </a:r>
            <a:endParaRPr lang="el-GR"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ts val="1800"/>
              </a:lnSpc>
              <a:spcAft>
                <a:spcPts val="1000"/>
              </a:spcAft>
              <a:buNone/>
            </a:pP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6841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8A197-6EDD-DF40-87E4-EB2BEB454CC1}"/>
              </a:ext>
            </a:extLst>
          </p:cNvPr>
          <p:cNvSpPr>
            <a:spLocks noGrp="1"/>
          </p:cNvSpPr>
          <p:nvPr>
            <p:ph type="title"/>
          </p:nvPr>
        </p:nvSpPr>
        <p:spPr>
          <a:xfrm>
            <a:off x="3115917" y="375302"/>
            <a:ext cx="5864087" cy="966481"/>
          </a:xfrm>
        </p:spPr>
        <p:txBody>
          <a:bodyPr>
            <a:normAutofit fontScale="90000"/>
          </a:bodyPr>
          <a:lstStyle/>
          <a:p>
            <a:r>
              <a:rPr lang="el-GR" sz="3600" dirty="0">
                <a:latin typeface="Times New Roman" panose="02020603050405020304" pitchFamily="18" charset="0"/>
                <a:cs typeface="Times New Roman" panose="02020603050405020304" pitchFamily="18" charset="0"/>
              </a:rPr>
              <a:t>ΑΝΑΠΑΡΑΣΤΑΣΗ ΦΘΟΓΓΩΝ</a:t>
            </a:r>
          </a:p>
        </p:txBody>
      </p:sp>
      <p:sp>
        <p:nvSpPr>
          <p:cNvPr id="3" name="Θέση περιεχομένου 2">
            <a:extLst>
              <a:ext uri="{FF2B5EF4-FFF2-40B4-BE49-F238E27FC236}">
                <a16:creationId xmlns:a16="http://schemas.microsoft.com/office/drawing/2014/main" id="{3AE29C72-C763-5E44-BA6A-CE3F1FA4A3A9}"/>
              </a:ext>
            </a:extLst>
          </p:cNvPr>
          <p:cNvSpPr>
            <a:spLocks noGrp="1"/>
          </p:cNvSpPr>
          <p:nvPr>
            <p:ph idx="1"/>
          </p:nvPr>
        </p:nvSpPr>
        <p:spPr>
          <a:xfrm>
            <a:off x="506896" y="1162878"/>
            <a:ext cx="11082130" cy="5536096"/>
          </a:xfrm>
        </p:spPr>
        <p:txBody>
          <a:bodyPr>
            <a:normAutofit/>
          </a:bodyPr>
          <a:lstStyle/>
          <a:p>
            <a:pPr marL="0" lvl="0" indent="0" algn="just">
              <a:lnSpc>
                <a:spcPts val="1800"/>
              </a:lnSpc>
              <a:spcAft>
                <a:spcPts val="1000"/>
              </a:spcAft>
              <a:buNone/>
            </a:pP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Για να δείξουμε ότι το αλφάβητο με το οποίο γράφουμε τους φθόγγους είναι το Διεθνές Φωνητικό Αλφάβητο</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και όχι κάποιο άλλο, αυτά που γράφουμε </a:t>
            </a:r>
            <a:r>
              <a:rPr lang="el-GR" sz="2800" b="1" dirty="0">
                <a:effectLst/>
                <a:latin typeface="Calibri" panose="020F0502020204030204" pitchFamily="34" charset="0"/>
                <a:ea typeface="Times New Roman" panose="02020603050405020304" pitchFamily="18" charset="0"/>
                <a:cs typeface="Times New Roman" panose="02020603050405020304" pitchFamily="18" charset="0"/>
              </a:rPr>
              <a:t>τα βάζουμε μέσα σε αγκύλες</a:t>
            </a:r>
            <a:r>
              <a:rPr lang="el-GR" sz="2800" b="1" dirty="0">
                <a:latin typeface="Calibri" panose="020F0502020204030204" pitchFamily="34" charset="0"/>
                <a:ea typeface="Times New Roman" panose="02020603050405020304" pitchFamily="18" charset="0"/>
                <a:cs typeface="Times New Roman" panose="02020603050405020304" pitchFamily="18" charset="0"/>
              </a:rPr>
              <a:t>.</a:t>
            </a:r>
          </a:p>
          <a:p>
            <a:pPr marL="0" lvl="0" indent="0" algn="just">
              <a:lnSpc>
                <a:spcPct val="10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lvl="0" indent="0" algn="just">
              <a:lnSpc>
                <a:spcPct val="10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π.χ. [θ</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i</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ˈ</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mos</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είναι η γραφή με το διεθνές φωνητικό αλφάβητο της λέξης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θυμός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lvl="0" indent="0" algn="just">
              <a:lnSpc>
                <a:spcPct val="100000"/>
              </a:lnSpc>
              <a:spcAft>
                <a:spcPts val="1000"/>
              </a:spcAf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η λέξη </a:t>
            </a:r>
            <a:r>
              <a:rPr lang="el-GR" sz="2800" i="1" dirty="0">
                <a:effectLst/>
                <a:latin typeface="Calibri" panose="020F0502020204030204" pitchFamily="34" charset="0"/>
                <a:ea typeface="Times New Roman" panose="02020603050405020304" pitchFamily="18" charset="0"/>
                <a:cs typeface="Times New Roman" panose="02020603050405020304" pitchFamily="18" charset="0"/>
              </a:rPr>
              <a:t>χυμός</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γράφεται ως [ç</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i</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ˈ</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mos</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a:t>
            </a:r>
            <a:r>
              <a:rPr lang="el-GR" sz="2800" dirty="0">
                <a:effectLst/>
              </a:rPr>
              <a:t> </a:t>
            </a:r>
            <a:endParaRPr lang="el-GR"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50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954923"/>
            <a:ext cx="11309131" cy="4645573"/>
          </a:xfrm>
        </p:spPr>
        <p:txBody>
          <a:bodyPr>
            <a:normAutofit/>
          </a:bodyPr>
          <a:lstStyle/>
          <a:p>
            <a:pPr marL="376020" lvl="1" indent="-342900" algn="just">
              <a:spcBef>
                <a:spcPct val="0"/>
              </a:spcBef>
            </a:pPr>
            <a:r>
              <a:rPr lang="el-GR" sz="2400" dirty="0"/>
              <a:t>α. </a:t>
            </a:r>
            <a:r>
              <a:rPr lang="el-GR" sz="2400" dirty="0" err="1"/>
              <a:t>Αρθρωτική</a:t>
            </a:r>
            <a:r>
              <a:rPr lang="el-GR" sz="2400" dirty="0"/>
              <a:t> Φωνητική </a:t>
            </a:r>
            <a:r>
              <a:rPr lang="el-GR" sz="2400" dirty="0">
                <a:ea typeface="Cambria" panose="02040503050406030204" pitchFamily="18" charset="0"/>
              </a:rPr>
              <a:t>(</a:t>
            </a:r>
            <a:r>
              <a:rPr lang="en-US" sz="2400" dirty="0">
                <a:latin typeface="Cambria" panose="02040503050406030204" pitchFamily="18" charset="0"/>
                <a:ea typeface="Cambria" panose="02040503050406030204" pitchFamily="18" charset="0"/>
              </a:rPr>
              <a:t>Articulatory Phonetics) </a:t>
            </a:r>
          </a:p>
          <a:p>
            <a:pPr marL="33120" lvl="1" indent="0" algn="just">
              <a:spcBef>
                <a:spcPct val="0"/>
              </a:spcBef>
              <a:buNone/>
            </a:pPr>
            <a:r>
              <a:rPr lang="en-US" sz="2400" dirty="0">
                <a:latin typeface="Cambria" panose="02040503050406030204" pitchFamily="18" charset="0"/>
                <a:ea typeface="Cambria" panose="02040503050406030204" pitchFamily="18" charset="0"/>
              </a:rPr>
              <a:t>				 </a:t>
            </a:r>
            <a:r>
              <a:rPr lang="el-GR" sz="2400" kern="0" dirty="0">
                <a:sym typeface="Wingdings" panose="05000000000000000000" pitchFamily="2" charset="2"/>
              </a:rPr>
              <a:t> </a:t>
            </a:r>
            <a:r>
              <a:rPr lang="el-GR" sz="2400" dirty="0">
                <a:ea typeface="Cambria" panose="02040503050406030204" pitchFamily="18" charset="0"/>
              </a:rPr>
              <a:t>Φυσική και φυσιολογία της ομιλίας</a:t>
            </a:r>
          </a:p>
          <a:p>
            <a:pPr marL="376020" lvl="1" indent="-342900" algn="just">
              <a:spcBef>
                <a:spcPct val="0"/>
              </a:spcBef>
            </a:pPr>
            <a:endParaRPr lang="el-GR" sz="2400" dirty="0">
              <a:ea typeface="Cambria" panose="02040503050406030204" pitchFamily="18" charset="0"/>
            </a:endParaRPr>
          </a:p>
          <a:p>
            <a:pPr marL="376020" lvl="1" indent="-342900" algn="just">
              <a:spcBef>
                <a:spcPct val="0"/>
              </a:spcBef>
            </a:pPr>
            <a:r>
              <a:rPr lang="el-GR" sz="2400" dirty="0">
                <a:ea typeface="Cambria" panose="02040503050406030204" pitchFamily="18" charset="0"/>
              </a:rPr>
              <a:t>β. Ακουστική Φωνητική (</a:t>
            </a:r>
            <a:r>
              <a:rPr lang="en-US" sz="2400" dirty="0">
                <a:latin typeface="Cambria" panose="02040503050406030204" pitchFamily="18" charset="0"/>
                <a:ea typeface="Cambria" panose="02040503050406030204" pitchFamily="18" charset="0"/>
              </a:rPr>
              <a:t>Acoustic Phonetics)</a:t>
            </a:r>
          </a:p>
          <a:p>
            <a:pPr marL="33120" lvl="1" indent="0" algn="just">
              <a:spcBef>
                <a:spcPct val="0"/>
              </a:spcBef>
              <a:buNone/>
            </a:pPr>
            <a:r>
              <a:rPr lang="en-US" sz="2400" dirty="0">
                <a:latin typeface="Cambria" panose="02040503050406030204" pitchFamily="18" charset="0"/>
                <a:ea typeface="Cambria" panose="02040503050406030204" pitchFamily="18" charset="0"/>
              </a:rPr>
              <a:t>				</a:t>
            </a:r>
            <a:r>
              <a:rPr lang="el-GR" sz="2400" kern="0" dirty="0">
                <a:sym typeface="Wingdings" panose="05000000000000000000" pitchFamily="2" charset="2"/>
              </a:rPr>
              <a:t>  </a:t>
            </a:r>
            <a:r>
              <a:rPr lang="el-GR" sz="2400" dirty="0">
                <a:ea typeface="Cambria" panose="02040503050406030204" pitchFamily="18" charset="0"/>
              </a:rPr>
              <a:t>Ακουστική της ομιλίας</a:t>
            </a:r>
          </a:p>
          <a:p>
            <a:pPr marL="376020" lvl="1" indent="-342900" algn="just">
              <a:spcBef>
                <a:spcPct val="0"/>
              </a:spcBef>
            </a:pPr>
            <a:endParaRPr lang="el-GR" sz="2400" dirty="0">
              <a:ea typeface="Cambria" panose="02040503050406030204" pitchFamily="18" charset="0"/>
            </a:endParaRPr>
          </a:p>
          <a:p>
            <a:pPr marL="376020" lvl="1" indent="-342900" algn="just">
              <a:spcBef>
                <a:spcPct val="0"/>
              </a:spcBef>
            </a:pPr>
            <a:r>
              <a:rPr lang="el-GR" sz="2400" dirty="0">
                <a:ea typeface="Cambria" panose="02040503050406030204" pitchFamily="18" charset="0"/>
              </a:rPr>
              <a:t>γ. Αντιληπτική Φωνητική (</a:t>
            </a:r>
            <a:r>
              <a:rPr lang="en-US" sz="2400" dirty="0">
                <a:latin typeface="Cambria" panose="02040503050406030204" pitchFamily="18" charset="0"/>
                <a:ea typeface="Cambria" panose="02040503050406030204" pitchFamily="18" charset="0"/>
              </a:rPr>
              <a:t>Auditory/Perceptual Phonetics) </a:t>
            </a:r>
          </a:p>
          <a:p>
            <a:pPr marL="33120" lvl="1" indent="0" algn="just">
              <a:spcBef>
                <a:spcPct val="0"/>
              </a:spcBef>
              <a:buNone/>
            </a:pPr>
            <a:r>
              <a:rPr lang="en-US" sz="2400" dirty="0"/>
              <a:t>				</a:t>
            </a:r>
            <a:r>
              <a:rPr lang="el-GR" sz="2400" kern="0" dirty="0">
                <a:sym typeface="Wingdings" panose="05000000000000000000" pitchFamily="2" charset="2"/>
              </a:rPr>
              <a:t>  </a:t>
            </a:r>
            <a:r>
              <a:rPr lang="el-GR" sz="2400" dirty="0"/>
              <a:t>Αντίληψη της ομιλίας</a:t>
            </a:r>
          </a:p>
          <a:p>
            <a:endParaRPr lang="el-GR" sz="3400" dirty="0"/>
          </a:p>
        </p:txBody>
      </p:sp>
      <p:sp>
        <p:nvSpPr>
          <p:cNvPr id="4" name="TextBox 3">
            <a:extLst>
              <a:ext uri="{FF2B5EF4-FFF2-40B4-BE49-F238E27FC236}">
                <a16:creationId xmlns:a16="http://schemas.microsoft.com/office/drawing/2014/main" id="{7B8A9BE9-E627-7249-8926-1ED2A52CAE5E}"/>
              </a:ext>
            </a:extLst>
          </p:cNvPr>
          <p:cNvSpPr txBox="1"/>
          <p:nvPr/>
        </p:nvSpPr>
        <p:spPr>
          <a:xfrm>
            <a:off x="1994337" y="1286832"/>
            <a:ext cx="7945821" cy="754053"/>
          </a:xfrm>
          <a:prstGeom prst="rect">
            <a:avLst/>
          </a:prstGeom>
          <a:noFill/>
        </p:spPr>
        <p:txBody>
          <a:bodyPr wrap="square" rtlCol="0">
            <a:spAutoFit/>
          </a:bodyPr>
          <a:lstStyle/>
          <a:p>
            <a:pPr algn="ctr"/>
            <a:r>
              <a:rPr lang="el-GR" sz="2500" dirty="0"/>
              <a:t>Στη Φωνητική διακρίνονται </a:t>
            </a:r>
            <a:r>
              <a:rPr lang="el-GR" sz="2500" b="1" dirty="0"/>
              <a:t>3 κλάδοι</a:t>
            </a:r>
            <a:r>
              <a:rPr lang="el-GR" sz="2500" dirty="0"/>
              <a:t>:</a:t>
            </a:r>
          </a:p>
          <a:p>
            <a:endParaRPr lang="el-GR" dirty="0"/>
          </a:p>
        </p:txBody>
      </p:sp>
      <p:pic>
        <p:nvPicPr>
          <p:cNvPr id="5" name="Picture 5" descr="http://patrickhayeck.files.wordpress.com/2013/07/phonetics.jpeg?w=300">
            <a:extLst>
              <a:ext uri="{FF2B5EF4-FFF2-40B4-BE49-F238E27FC236}">
                <a16:creationId xmlns:a16="http://schemas.microsoft.com/office/drawing/2014/main" id="{306732E7-24B2-4840-91DF-31819F2AC8C9}"/>
              </a:ext>
            </a:extLst>
          </p:cNvPr>
          <p:cNvPicPr>
            <a:picLocks noChangeAspect="1" noChangeArrowheads="1"/>
          </p:cNvPicPr>
          <p:nvPr/>
        </p:nvPicPr>
        <p:blipFill>
          <a:blip r:embed="rId2" cstate="print"/>
          <a:srcRect/>
          <a:stretch>
            <a:fillRect/>
          </a:stretch>
        </p:blipFill>
        <p:spPr bwMode="auto">
          <a:xfrm>
            <a:off x="8175962" y="4575967"/>
            <a:ext cx="3528392" cy="2024529"/>
          </a:xfrm>
          <a:prstGeom prst="rect">
            <a:avLst/>
          </a:prstGeom>
          <a:ln>
            <a:noFill/>
          </a:ln>
          <a:effectLst>
            <a:softEdge rad="31750"/>
          </a:effectLst>
        </p:spPr>
      </p:pic>
      <p:pic>
        <p:nvPicPr>
          <p:cNvPr id="6" name="Picture 2">
            <a:extLst>
              <a:ext uri="{FF2B5EF4-FFF2-40B4-BE49-F238E27FC236}">
                <a16:creationId xmlns:a16="http://schemas.microsoft.com/office/drawing/2014/main" id="{73504A4F-3220-D74F-8E81-299677944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3095" y="602422"/>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C7AC963B-435A-2140-BD1F-01BFD110E40B}"/>
              </a:ext>
            </a:extLst>
          </p:cNvPr>
          <p:cNvSpPr>
            <a:spLocks noGrp="1"/>
          </p:cNvSpPr>
          <p:nvPr>
            <p:ph type="title"/>
          </p:nvPr>
        </p:nvSpPr>
        <p:spPr>
          <a:xfrm>
            <a:off x="1631951" y="0"/>
            <a:ext cx="8785225" cy="1252538"/>
          </a:xfrm>
        </p:spPr>
        <p:txBody>
          <a:bodyPr/>
          <a:lstStyle/>
          <a:p>
            <a:pPr algn="ctr" eaLnBrk="1" hangingPunct="1">
              <a:defRPr/>
            </a:pPr>
            <a:r>
              <a:rPr lang="el-GR" altLang="el-GR" sz="3200" b="1" dirty="0">
                <a:effectLst>
                  <a:outerShdw blurRad="38100" dist="38100" dir="2700000" algn="tl">
                    <a:srgbClr val="000000"/>
                  </a:outerShdw>
                </a:effectLst>
              </a:rPr>
              <a:t>Φωνητική Μεταγραφή</a:t>
            </a:r>
          </a:p>
        </p:txBody>
      </p:sp>
      <p:sp>
        <p:nvSpPr>
          <p:cNvPr id="24579" name="2 - Υπότιτλος">
            <a:extLst>
              <a:ext uri="{FF2B5EF4-FFF2-40B4-BE49-F238E27FC236}">
                <a16:creationId xmlns:a16="http://schemas.microsoft.com/office/drawing/2014/main" id="{1D09EBB9-DF0B-F34D-80D1-907C233528F9}"/>
              </a:ext>
            </a:extLst>
          </p:cNvPr>
          <p:cNvSpPr>
            <a:spLocks noGrp="1"/>
          </p:cNvSpPr>
          <p:nvPr>
            <p:ph idx="1"/>
          </p:nvPr>
        </p:nvSpPr>
        <p:spPr>
          <a:xfrm>
            <a:off x="1948004" y="972273"/>
            <a:ext cx="8353425" cy="5688957"/>
          </a:xfrm>
        </p:spPr>
        <p:txBody>
          <a:bodyPr>
            <a:normAutofit/>
          </a:bodyPr>
          <a:lstStyle/>
          <a:p>
            <a:pPr marL="631825" indent="-514350">
              <a:lnSpc>
                <a:spcPct val="150000"/>
              </a:lnSpc>
              <a:spcBef>
                <a:spcPct val="0"/>
              </a:spcBef>
              <a:spcAft>
                <a:spcPts val="600"/>
              </a:spcAft>
              <a:buSzPct val="100000"/>
              <a:buNone/>
              <a:defRPr/>
            </a:pPr>
            <a:r>
              <a:rPr lang="el-GR" altLang="el-GR" sz="1900" b="1" i="1" dirty="0">
                <a:solidFill>
                  <a:srgbClr val="AD0000"/>
                </a:solidFill>
                <a:effectLst>
                  <a:outerShdw blurRad="38100" dist="38100" dir="2700000" algn="tl">
                    <a:srgbClr val="000000"/>
                  </a:outerShdw>
                </a:effectLst>
                <a:latin typeface="Calibri" panose="020F0502020204030204" pitchFamily="34" charset="0"/>
                <a:cs typeface="Calibri" panose="020F0502020204030204" pitchFamily="34" charset="0"/>
              </a:rPr>
              <a:t>Χρήσιμες συμβουλές:</a:t>
            </a:r>
          </a:p>
          <a:p>
            <a:pPr marL="117475" indent="0">
              <a:lnSpc>
                <a:spcPct val="150000"/>
              </a:lnSpc>
              <a:spcBef>
                <a:spcPct val="0"/>
              </a:spcBef>
              <a:spcAft>
                <a:spcPts val="600"/>
              </a:spcAft>
              <a:buClr>
                <a:srgbClr val="740000"/>
              </a:buClr>
              <a:buSzPct val="100000"/>
              <a:buNone/>
              <a:defRPr/>
            </a:pPr>
            <a:r>
              <a:rPr lang="el-GR" sz="1800" dirty="0">
                <a:latin typeface="Calibri" panose="020F0502020204030204" pitchFamily="34" charset="0"/>
                <a:cs typeface="Calibri" panose="020F0502020204030204" pitchFamily="34" charset="0"/>
                <a:sym typeface="Wingdings" pitchFamily="2" charset="2"/>
              </a:rPr>
              <a:t> </a:t>
            </a:r>
            <a:r>
              <a:rPr lang="en-US" sz="1800" dirty="0">
                <a:latin typeface="Calibri" panose="020F0502020204030204" pitchFamily="34" charset="0"/>
                <a:cs typeface="Calibri" panose="020F0502020204030204" pitchFamily="34" charset="0"/>
                <a:sym typeface="Wingdings" pitchFamily="2" charset="2"/>
              </a:rPr>
              <a:t> </a:t>
            </a:r>
            <a:r>
              <a:rPr lang="el-GR" altLang="el-GR" sz="1900" dirty="0">
                <a:latin typeface="Calibri" panose="020F0502020204030204" pitchFamily="34" charset="0"/>
                <a:cs typeface="Calibri" panose="020F0502020204030204" pitchFamily="34" charset="0"/>
              </a:rPr>
              <a:t>Τα φωνητικά σύμβολα πρέπει να γράφονται με το </a:t>
            </a:r>
            <a:r>
              <a:rPr lang="el-GR" altLang="el-GR" sz="1900" b="1" u="sng" dirty="0">
                <a:latin typeface="Calibri" panose="020F0502020204030204" pitchFamily="34" charset="0"/>
                <a:cs typeface="Calibri" panose="020F0502020204030204" pitchFamily="34" charset="0"/>
              </a:rPr>
              <a:t>ακριβές τους σχήμα</a:t>
            </a:r>
            <a:endParaRPr lang="el-GR" altLang="el-GR" sz="1900" dirty="0">
              <a:latin typeface="Calibri" panose="020F0502020204030204" pitchFamily="34" charset="0"/>
              <a:cs typeface="Calibri" panose="020F0502020204030204" pitchFamily="34" charset="0"/>
            </a:endParaRPr>
          </a:p>
          <a:p>
            <a:pPr marL="117475" indent="0">
              <a:lnSpc>
                <a:spcPct val="150000"/>
              </a:lnSpc>
              <a:spcBef>
                <a:spcPct val="0"/>
              </a:spcBef>
              <a:spcAft>
                <a:spcPts val="600"/>
              </a:spcAft>
              <a:buClr>
                <a:srgbClr val="740000"/>
              </a:buClr>
              <a:buSzPct val="100000"/>
              <a:buNone/>
              <a:defRPr/>
            </a:pPr>
            <a:r>
              <a:rPr lang="el-GR" sz="1800" dirty="0">
                <a:latin typeface="Calibri" panose="020F0502020204030204" pitchFamily="34" charset="0"/>
                <a:cs typeface="Calibri" panose="020F0502020204030204" pitchFamily="34" charset="0"/>
                <a:sym typeface="Wingdings" pitchFamily="2" charset="2"/>
              </a:rPr>
              <a:t> </a:t>
            </a:r>
            <a:r>
              <a:rPr lang="en-US" sz="1800" dirty="0">
                <a:latin typeface="Calibri" panose="020F0502020204030204" pitchFamily="34" charset="0"/>
                <a:cs typeface="Calibri" panose="020F0502020204030204" pitchFamily="34" charset="0"/>
                <a:sym typeface="Wingdings" pitchFamily="2" charset="2"/>
              </a:rPr>
              <a:t> </a:t>
            </a:r>
            <a:r>
              <a:rPr lang="el-GR" altLang="el-GR" sz="1900" dirty="0">
                <a:latin typeface="Calibri" panose="020F0502020204030204" pitchFamily="34" charset="0"/>
                <a:cs typeface="Calibri" panose="020F0502020204030204" pitchFamily="34" charset="0"/>
              </a:rPr>
              <a:t>Δεν πρέπει να ξεχνάμε ότι </a:t>
            </a:r>
            <a:r>
              <a:rPr lang="el-GR" altLang="el-GR" sz="1900" i="1" u="sng" dirty="0">
                <a:latin typeface="Calibri" panose="020F0502020204030204" pitchFamily="34" charset="0"/>
                <a:cs typeface="Calibri" panose="020F0502020204030204" pitchFamily="34" charset="0"/>
              </a:rPr>
              <a:t>η φωνητική μεταγραφή είναι ανεξάρτητη από την ορθογραφική</a:t>
            </a:r>
            <a:r>
              <a:rPr lang="el-GR" altLang="el-GR" sz="1900" i="1" dirty="0">
                <a:latin typeface="Calibri" panose="020F0502020204030204" pitchFamily="34" charset="0"/>
                <a:cs typeface="Calibri" panose="020F0502020204030204" pitchFamily="34" charset="0"/>
              </a:rPr>
              <a:t> </a:t>
            </a:r>
            <a:r>
              <a:rPr lang="el-GR" altLang="el-GR" sz="1900" dirty="0">
                <a:latin typeface="Calibri" panose="020F0502020204030204" pitchFamily="34" charset="0"/>
                <a:cs typeface="Calibri" panose="020F0502020204030204" pitchFamily="34" charset="0"/>
                <a:sym typeface="Wingdings" pitchFamily="2" charset="2"/>
              </a:rPr>
              <a:t></a:t>
            </a:r>
            <a:r>
              <a:rPr lang="el-GR" altLang="el-GR" sz="1900" i="1" dirty="0">
                <a:latin typeface="Calibri" panose="020F0502020204030204" pitchFamily="34" charset="0"/>
                <a:cs typeface="Calibri" panose="020F0502020204030204" pitchFamily="34" charset="0"/>
                <a:sym typeface="Wingdings" pitchFamily="2" charset="2"/>
              </a:rPr>
              <a:t> </a:t>
            </a:r>
            <a:r>
              <a:rPr lang="el-GR" altLang="el-GR" sz="1900" dirty="0">
                <a:latin typeface="Calibri" panose="020F0502020204030204" pitchFamily="34" charset="0"/>
                <a:cs typeface="Calibri" panose="020F0502020204030204" pitchFamily="34" charset="0"/>
                <a:sym typeface="Wingdings" pitchFamily="2" charset="2"/>
              </a:rPr>
              <a:t>δ</a:t>
            </a:r>
            <a:r>
              <a:rPr lang="el-GR" altLang="el-GR" sz="1900" dirty="0">
                <a:latin typeface="Calibri" panose="020F0502020204030204" pitchFamily="34" charset="0"/>
                <a:cs typeface="Calibri" panose="020F0502020204030204" pitchFamily="34" charset="0"/>
              </a:rPr>
              <a:t>εν πρέπει να συγχέονται τα φωνητικά σύμβολα με τα ορθογραφικά σύμβολα </a:t>
            </a:r>
          </a:p>
          <a:p>
            <a:pPr marL="460375" indent="-342900">
              <a:lnSpc>
                <a:spcPct val="150000"/>
              </a:lnSpc>
              <a:spcBef>
                <a:spcPct val="0"/>
              </a:spcBef>
              <a:spcAft>
                <a:spcPts val="600"/>
              </a:spcAft>
              <a:buClr>
                <a:srgbClr val="740000"/>
              </a:buClr>
              <a:buSzPct val="100000"/>
              <a:buFont typeface="Wingdings" pitchFamily="2" charset="2"/>
              <a:buChar char="F"/>
              <a:defRPr/>
            </a:pPr>
            <a:r>
              <a:rPr lang="el-GR" altLang="el-GR" sz="1900" u="sng" dirty="0">
                <a:latin typeface="Calibri" panose="020F0502020204030204" pitchFamily="34" charset="0"/>
                <a:cs typeface="Calibri" panose="020F0502020204030204" pitchFamily="34" charset="0"/>
              </a:rPr>
              <a:t>Δεν υπάρχουν μικρά και κεφαλαία σύμβολα</a:t>
            </a:r>
            <a:r>
              <a:rPr lang="el-GR" altLang="el-GR" sz="1900" dirty="0">
                <a:latin typeface="Calibri" panose="020F0502020204030204" pitchFamily="34" charset="0"/>
                <a:cs typeface="Calibri" panose="020F0502020204030204" pitchFamily="34" charset="0"/>
              </a:rPr>
              <a:t> </a:t>
            </a:r>
            <a:endParaRPr lang="en-US" altLang="el-GR" sz="1900" dirty="0">
              <a:latin typeface="Calibri" panose="020F0502020204030204" pitchFamily="34" charset="0"/>
              <a:cs typeface="Calibri" panose="020F0502020204030204" pitchFamily="34" charset="0"/>
            </a:endParaRPr>
          </a:p>
          <a:p>
            <a:pPr marL="403225" indent="-285750">
              <a:lnSpc>
                <a:spcPct val="150000"/>
              </a:lnSpc>
              <a:spcBef>
                <a:spcPct val="0"/>
              </a:spcBef>
              <a:spcAft>
                <a:spcPts val="600"/>
              </a:spcAft>
              <a:buClr>
                <a:srgbClr val="740000"/>
              </a:buClr>
              <a:buSzPct val="100000"/>
              <a:buFont typeface="Wingdings" pitchFamily="2" charset="2"/>
              <a:buChar char="F"/>
              <a:defRPr/>
            </a:pPr>
            <a:r>
              <a:rPr lang="el-GR" sz="1800" dirty="0">
                <a:latin typeface="Calibri" panose="020F0502020204030204" pitchFamily="34" charset="0"/>
                <a:cs typeface="Calibri" panose="020F0502020204030204" pitchFamily="34" charset="0"/>
                <a:sym typeface="Wingdings" pitchFamily="2" charset="2"/>
              </a:rPr>
              <a:t> </a:t>
            </a:r>
            <a:r>
              <a:rPr lang="el-GR" altLang="el-GR" sz="1900" dirty="0">
                <a:latin typeface="Calibri" panose="020F0502020204030204" pitchFamily="34" charset="0"/>
                <a:cs typeface="Calibri" panose="020F0502020204030204" pitchFamily="34" charset="0"/>
              </a:rPr>
              <a:t>Ο </a:t>
            </a:r>
            <a:r>
              <a:rPr lang="el-GR" altLang="el-GR" sz="1900" b="1" dirty="0">
                <a:latin typeface="Calibri" panose="020F0502020204030204" pitchFamily="34" charset="0"/>
                <a:cs typeface="Calibri" panose="020F0502020204030204" pitchFamily="34" charset="0"/>
              </a:rPr>
              <a:t>τόνος</a:t>
            </a:r>
            <a:r>
              <a:rPr lang="el-GR" altLang="el-GR" sz="1900" dirty="0">
                <a:latin typeface="Calibri" panose="020F0502020204030204" pitchFamily="34" charset="0"/>
                <a:cs typeface="Calibri" panose="020F0502020204030204" pitchFamily="34" charset="0"/>
              </a:rPr>
              <a:t> συμβολίζεται όπως ο ορθογραφικός </a:t>
            </a:r>
            <a:r>
              <a:rPr lang="el-GR" altLang="el-GR" sz="1900" b="1" dirty="0">
                <a:latin typeface="Calibri" panose="020F0502020204030204" pitchFamily="34" charset="0"/>
                <a:cs typeface="Calibri" panose="020F0502020204030204" pitchFamily="34" charset="0"/>
              </a:rPr>
              <a:t>(′)</a:t>
            </a:r>
            <a:r>
              <a:rPr lang="el-GR" altLang="el-GR" sz="1900" dirty="0">
                <a:latin typeface="Calibri" panose="020F0502020204030204" pitchFamily="34" charset="0"/>
                <a:cs typeface="Calibri" panose="020F0502020204030204" pitchFamily="34" charset="0"/>
              </a:rPr>
              <a:t> αλλά τοποθετείται </a:t>
            </a:r>
            <a:r>
              <a:rPr lang="el-GR" altLang="el-GR" sz="1900" u="sng" dirty="0">
                <a:latin typeface="Calibri" panose="020F0502020204030204" pitchFamily="34" charset="0"/>
                <a:cs typeface="Calibri" panose="020F0502020204030204" pitchFamily="34" charset="0"/>
              </a:rPr>
              <a:t>πριν τη συλλαβή</a:t>
            </a:r>
            <a:r>
              <a:rPr lang="el-GR" altLang="el-GR" sz="1900" dirty="0">
                <a:latin typeface="Calibri" panose="020F0502020204030204" pitchFamily="34" charset="0"/>
                <a:cs typeface="Calibri" panose="020F0502020204030204" pitchFamily="34" charset="0"/>
              </a:rPr>
              <a:t> στην οποία κατανέμεται (π.χ. </a:t>
            </a:r>
            <a:r>
              <a:rPr lang="el-GR" altLang="el-GR" sz="1900" dirty="0" err="1">
                <a:latin typeface="Calibri" panose="020F0502020204030204" pitchFamily="34" charset="0"/>
                <a:cs typeface="Calibri" panose="020F0502020204030204" pitchFamily="34" charset="0"/>
              </a:rPr>
              <a:t>ka′nonas</a:t>
            </a:r>
            <a:r>
              <a:rPr lang="el-GR" altLang="el-GR" sz="1900" dirty="0">
                <a:latin typeface="Calibri" panose="020F0502020204030204" pitchFamily="34" charset="0"/>
                <a:cs typeface="Calibri" panose="020F0502020204030204" pitchFamily="34" charset="0"/>
              </a:rPr>
              <a:t>)</a:t>
            </a:r>
            <a:endParaRPr lang="en-US" altLang="el-GR" sz="1900" dirty="0">
              <a:latin typeface="Calibri" panose="020F0502020204030204" pitchFamily="34" charset="0"/>
              <a:cs typeface="Calibri" panose="020F0502020204030204" pitchFamily="34" charset="0"/>
            </a:endParaRPr>
          </a:p>
          <a:p>
            <a:pPr marL="117475" indent="0">
              <a:lnSpc>
                <a:spcPct val="150000"/>
              </a:lnSpc>
              <a:spcBef>
                <a:spcPct val="0"/>
              </a:spcBef>
              <a:spcAft>
                <a:spcPts val="600"/>
              </a:spcAft>
              <a:buClr>
                <a:srgbClr val="740000"/>
              </a:buClr>
              <a:buSzPct val="100000"/>
              <a:buNone/>
              <a:defRPr/>
            </a:pPr>
            <a:r>
              <a:rPr lang="el-GR" sz="1800" dirty="0">
                <a:latin typeface="Calibri" panose="020F0502020204030204" pitchFamily="34" charset="0"/>
                <a:cs typeface="Calibri" panose="020F0502020204030204" pitchFamily="34" charset="0"/>
                <a:sym typeface="Wingdings" pitchFamily="2" charset="2"/>
              </a:rPr>
              <a:t> </a:t>
            </a:r>
            <a:r>
              <a:rPr lang="el-GR" sz="1800" dirty="0">
                <a:latin typeface="Calibri" panose="020F0502020204030204" pitchFamily="34" charset="0"/>
                <a:cs typeface="Calibri" panose="020F0502020204030204" pitchFamily="34" charset="0"/>
              </a:rPr>
              <a:t>αλλά </a:t>
            </a:r>
            <a:r>
              <a:rPr lang="el-GR" sz="1800" u="sng" dirty="0">
                <a:latin typeface="Calibri" panose="020F0502020204030204" pitchFamily="34" charset="0"/>
                <a:cs typeface="Calibri" panose="020F0502020204030204" pitchFamily="34" charset="0"/>
              </a:rPr>
              <a:t>δεν χρειάζονται τόνοι στις μονοσύλλαβες λέξεις</a:t>
            </a:r>
            <a:r>
              <a:rPr lang="el-GR" sz="1800" dirty="0">
                <a:latin typeface="Calibri" panose="020F0502020204030204" pitchFamily="34" charset="0"/>
                <a:cs typeface="Calibri" panose="020F0502020204030204" pitchFamily="34" charset="0"/>
              </a:rPr>
              <a:t> !</a:t>
            </a:r>
            <a:endParaRPr lang="el-GR" altLang="el-GR" sz="1900" dirty="0">
              <a:latin typeface="Calibri" panose="020F0502020204030204" pitchFamily="34" charset="0"/>
              <a:cs typeface="Calibri" panose="020F0502020204030204" pitchFamily="34" charset="0"/>
            </a:endParaRPr>
          </a:p>
          <a:p>
            <a:pPr marL="117475" indent="0">
              <a:lnSpc>
                <a:spcPct val="150000"/>
              </a:lnSpc>
              <a:spcBef>
                <a:spcPct val="0"/>
              </a:spcBef>
              <a:spcAft>
                <a:spcPts val="600"/>
              </a:spcAft>
              <a:buClr>
                <a:srgbClr val="740000"/>
              </a:buClr>
              <a:buSzPct val="100000"/>
              <a:buNone/>
              <a:defRPr/>
            </a:pPr>
            <a:r>
              <a:rPr lang="el-GR" sz="1800" dirty="0">
                <a:latin typeface="Calibri" panose="020F0502020204030204" pitchFamily="34" charset="0"/>
                <a:cs typeface="Calibri" panose="020F0502020204030204" pitchFamily="34" charset="0"/>
                <a:sym typeface="Wingdings" pitchFamily="2" charset="2"/>
              </a:rPr>
              <a:t></a:t>
            </a:r>
            <a:r>
              <a:rPr lang="en-US" sz="1800" dirty="0">
                <a:latin typeface="Calibri" panose="020F0502020204030204" pitchFamily="34" charset="0"/>
                <a:cs typeface="Calibri" panose="020F0502020204030204" pitchFamily="34" charset="0"/>
                <a:sym typeface="Wingdings" pitchFamily="2" charset="2"/>
              </a:rPr>
              <a:t> </a:t>
            </a:r>
            <a:r>
              <a:rPr lang="en-US" altLang="el-GR" sz="1900" dirty="0">
                <a:latin typeface="Calibri" panose="020F0502020204030204" pitchFamily="34" charset="0"/>
                <a:cs typeface="Calibri" panose="020F0502020204030204" pitchFamily="34" charset="0"/>
              </a:rPr>
              <a:t> </a:t>
            </a:r>
            <a:r>
              <a:rPr lang="el-GR" altLang="el-GR" sz="1900" dirty="0">
                <a:latin typeface="Calibri" panose="020F0502020204030204" pitchFamily="34" charset="0"/>
                <a:cs typeface="Calibri" panose="020F0502020204030204" pitchFamily="34" charset="0"/>
              </a:rPr>
              <a:t>Στη φωνητική μεταγραφή </a:t>
            </a:r>
            <a:r>
              <a:rPr lang="el-GR" altLang="el-GR" sz="1900" u="sng" dirty="0">
                <a:latin typeface="Calibri" panose="020F0502020204030204" pitchFamily="34" charset="0"/>
                <a:cs typeface="Calibri" panose="020F0502020204030204" pitchFamily="34" charset="0"/>
              </a:rPr>
              <a:t>δεν χρησιμοποιούνται ορθογραφικά σημεία στίξης</a:t>
            </a:r>
            <a:r>
              <a:rPr lang="el-GR" altLang="el-GR" sz="1900" dirty="0">
                <a:latin typeface="Calibri" panose="020F0502020204030204" pitchFamily="34" charset="0"/>
                <a:cs typeface="Calibri" panose="020F0502020204030204" pitchFamily="34" charset="0"/>
              </a:rPr>
              <a:t> (τελεία, κόμμα, θαυμαστικό κλπ.) </a:t>
            </a:r>
          </a:p>
        </p:txBody>
      </p:sp>
    </p:spTree>
    <p:extLst>
      <p:ext uri="{BB962C8B-B14F-4D97-AF65-F5344CB8AC3E}">
        <p14:creationId xmlns:p14="http://schemas.microsoft.com/office/powerpoint/2010/main" val="128786921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slide(fromBottom)">
                                      <p:cBhvr>
                                        <p:cTn id="7" dur="500"/>
                                        <p:tgtEl>
                                          <p:spTgt spid="245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slide(fromBottom)">
                                      <p:cBhvr>
                                        <p:cTn id="12" dur="500"/>
                                        <p:tgtEl>
                                          <p:spTgt spid="245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slide(fromBottom)">
                                      <p:cBhvr>
                                        <p:cTn id="17" dur="500"/>
                                        <p:tgtEl>
                                          <p:spTgt spid="245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slide(fromBottom)">
                                      <p:cBhvr>
                                        <p:cTn id="22" dur="500"/>
                                        <p:tgtEl>
                                          <p:spTgt spid="245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slide(fromBottom)">
                                      <p:cBhvr>
                                        <p:cTn id="27" dur="500"/>
                                        <p:tgtEl>
                                          <p:spTgt spid="2457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24579">
                                            <p:txEl>
                                              <p:pRg st="6" end="6"/>
                                            </p:txEl>
                                          </p:spTgt>
                                        </p:tgtEl>
                                        <p:attrNameLst>
                                          <p:attrName>style.visibility</p:attrName>
                                        </p:attrNameLst>
                                      </p:cBhvr>
                                      <p:to>
                                        <p:strVal val="visible"/>
                                      </p:to>
                                    </p:set>
                                    <p:animEffect transition="in" filter="slide(fromBottom)">
                                      <p:cBhvr>
                                        <p:cTn id="32"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body" idx="1"/>
          </p:nvPr>
        </p:nvSpPr>
        <p:spPr>
          <a:xfrm>
            <a:off x="6743700" y="2133600"/>
            <a:ext cx="3600600" cy="4032300"/>
          </a:xfrm>
          <a:prstGeom prst="rect">
            <a:avLst/>
          </a:prstGeom>
          <a:noFill/>
          <a:ln>
            <a:noFill/>
          </a:ln>
        </p:spPr>
        <p:txBody>
          <a:bodyPr spcFirstLastPara="1" vert="horz" wrap="square" lIns="91425" tIns="45700" rIns="91425" bIns="45700" rtlCol="0" anchor="t" anchorCtr="0">
            <a:normAutofit/>
          </a:bodyPr>
          <a:lstStyle/>
          <a:p>
            <a:pPr marL="177800" indent="-177800">
              <a:lnSpc>
                <a:spcPct val="70000"/>
              </a:lnSpc>
              <a:spcBef>
                <a:spcPts val="0"/>
              </a:spcBef>
              <a:buClr>
                <a:srgbClr val="006400"/>
              </a:buClr>
              <a:buSzPts val="1800"/>
              <a:buFont typeface="Corbel"/>
              <a:buChar char="•"/>
            </a:pPr>
            <a:r>
              <a:rPr lang="en-US" sz="1800" dirty="0" err="1">
                <a:solidFill>
                  <a:schemeClr val="dk1"/>
                </a:solidFill>
                <a:latin typeface="Corbel"/>
                <a:ea typeface="Corbel"/>
                <a:cs typeface="Corbel"/>
                <a:sym typeface="Corbel"/>
              </a:rPr>
              <a:t>Το</a:t>
            </a:r>
            <a:r>
              <a:rPr lang="en-US" sz="1800" dirty="0">
                <a:solidFill>
                  <a:schemeClr val="dk1"/>
                </a:solidFill>
                <a:latin typeface="Corbel"/>
                <a:ea typeface="Corbel"/>
                <a:cs typeface="Corbel"/>
                <a:sym typeface="Corbel"/>
              </a:rPr>
              <a:t> </a:t>
            </a:r>
            <a:r>
              <a:rPr lang="en-US" sz="1800" dirty="0" err="1">
                <a:solidFill>
                  <a:schemeClr val="dk1"/>
                </a:solidFill>
                <a:latin typeface="Corbel"/>
                <a:ea typeface="Corbel"/>
                <a:cs typeface="Corbel"/>
                <a:sym typeface="Corbel"/>
              </a:rPr>
              <a:t>Διεθνές</a:t>
            </a:r>
            <a:r>
              <a:rPr lang="en-US" sz="1800" dirty="0">
                <a:solidFill>
                  <a:schemeClr val="dk1"/>
                </a:solidFill>
                <a:latin typeface="Corbel"/>
                <a:ea typeface="Corbel"/>
                <a:cs typeface="Corbel"/>
                <a:sym typeface="Corbel"/>
              </a:rPr>
              <a:t> </a:t>
            </a:r>
            <a:r>
              <a:rPr lang="en-US" sz="1800" dirty="0" err="1">
                <a:solidFill>
                  <a:schemeClr val="dk1"/>
                </a:solidFill>
                <a:latin typeface="Corbel"/>
                <a:ea typeface="Corbel"/>
                <a:cs typeface="Corbel"/>
                <a:sym typeface="Corbel"/>
              </a:rPr>
              <a:t>Φωνητικό</a:t>
            </a:r>
            <a:r>
              <a:rPr lang="en-US" sz="1800" dirty="0">
                <a:solidFill>
                  <a:schemeClr val="dk1"/>
                </a:solidFill>
                <a:latin typeface="Corbel"/>
                <a:ea typeface="Corbel"/>
                <a:cs typeface="Corbel"/>
                <a:sym typeface="Corbel"/>
              </a:rPr>
              <a:t> </a:t>
            </a:r>
            <a:r>
              <a:rPr lang="en-US" sz="1800" dirty="0" err="1">
                <a:solidFill>
                  <a:schemeClr val="dk1"/>
                </a:solidFill>
                <a:latin typeface="Corbel"/>
                <a:ea typeface="Corbel"/>
                <a:cs typeface="Corbel"/>
                <a:sym typeface="Corbel"/>
              </a:rPr>
              <a:t>Αλφά</a:t>
            </a:r>
            <a:r>
              <a:rPr lang="en-US" sz="1800" dirty="0">
                <a:solidFill>
                  <a:schemeClr val="dk1"/>
                </a:solidFill>
                <a:latin typeface="Corbel"/>
                <a:ea typeface="Corbel"/>
                <a:cs typeface="Corbel"/>
                <a:sym typeface="Corbel"/>
              </a:rPr>
              <a:t>βητο (International Phonetic Alphabet δημιουργήθηκε από τη Διεθνή Φωνητική Ένωση (International Phonetic Association):</a:t>
            </a:r>
            <a:endParaRPr sz="1800" b="1" i="1" dirty="0">
              <a:solidFill>
                <a:srgbClr val="3E8EA9"/>
              </a:solidFill>
              <a:latin typeface="Corbel"/>
              <a:ea typeface="Corbel"/>
              <a:cs typeface="Corbel"/>
              <a:sym typeface="Corbel"/>
            </a:endParaRPr>
          </a:p>
          <a:p>
            <a:pPr marL="177800" indent="-177800">
              <a:lnSpc>
                <a:spcPct val="70000"/>
              </a:lnSpc>
              <a:spcBef>
                <a:spcPts val="360"/>
              </a:spcBef>
              <a:buClr>
                <a:srgbClr val="006400"/>
              </a:buClr>
              <a:buSzPts val="1800"/>
              <a:buNone/>
            </a:pPr>
            <a:r>
              <a:rPr lang="en-US" sz="1800" i="1" u="sng" dirty="0">
                <a:solidFill>
                  <a:srgbClr val="006400"/>
                </a:solidFill>
                <a:latin typeface="Corbel"/>
                <a:ea typeface="Corbel"/>
                <a:cs typeface="Corbel"/>
                <a:sym typeface="Corbel"/>
              </a:rPr>
              <a:t>http://www.langsci.ucl.ac.uk/ipa/index.html</a:t>
            </a:r>
            <a:endParaRPr dirty="0"/>
          </a:p>
          <a:p>
            <a:pPr marL="177800" indent="-177800">
              <a:lnSpc>
                <a:spcPct val="70000"/>
              </a:lnSpc>
              <a:spcBef>
                <a:spcPts val="0"/>
              </a:spcBef>
              <a:buClr>
                <a:schemeClr val="dk1"/>
              </a:buClr>
              <a:buSzPts val="1800"/>
              <a:buNone/>
            </a:pPr>
            <a:endParaRPr sz="1800" dirty="0">
              <a:solidFill>
                <a:schemeClr val="dk1"/>
              </a:solidFill>
              <a:latin typeface="Corbel"/>
              <a:ea typeface="Corbel"/>
              <a:cs typeface="Corbel"/>
              <a:sym typeface="Corbel"/>
            </a:endParaRPr>
          </a:p>
          <a:p>
            <a:pPr marL="177800" indent="-177800">
              <a:lnSpc>
                <a:spcPct val="70000"/>
              </a:lnSpc>
              <a:spcBef>
                <a:spcPts val="600"/>
              </a:spcBef>
              <a:buClr>
                <a:schemeClr val="dk1"/>
              </a:buClr>
              <a:buSzPts val="1800"/>
              <a:buNone/>
            </a:pPr>
            <a:endParaRPr sz="1800" dirty="0">
              <a:solidFill>
                <a:schemeClr val="dk1"/>
              </a:solidFill>
              <a:latin typeface="Corbel"/>
              <a:ea typeface="Corbel"/>
              <a:cs typeface="Corbel"/>
              <a:sym typeface="Corbel"/>
            </a:endParaRPr>
          </a:p>
          <a:p>
            <a:pPr marL="177800" indent="-177800">
              <a:lnSpc>
                <a:spcPct val="70000"/>
              </a:lnSpc>
              <a:spcBef>
                <a:spcPts val="600"/>
              </a:spcBef>
              <a:buClr>
                <a:srgbClr val="006400"/>
              </a:buClr>
              <a:buSzPts val="1800"/>
              <a:buFont typeface="Corbel"/>
              <a:buChar char="•"/>
            </a:pPr>
            <a:r>
              <a:rPr lang="en-US" sz="1800" dirty="0">
                <a:solidFill>
                  <a:schemeClr val="dk1"/>
                </a:solidFill>
                <a:latin typeface="Corbel"/>
                <a:ea typeface="Corbel"/>
                <a:cs typeface="Corbel"/>
                <a:sym typeface="Corbel"/>
              </a:rPr>
              <a:t>Κα</a:t>
            </a:r>
            <a:r>
              <a:rPr lang="en-US" sz="1800" dirty="0" err="1">
                <a:solidFill>
                  <a:schemeClr val="dk1"/>
                </a:solidFill>
                <a:latin typeface="Corbel"/>
                <a:ea typeface="Corbel"/>
                <a:cs typeface="Corbel"/>
                <a:sym typeface="Corbel"/>
              </a:rPr>
              <a:t>τε</a:t>
            </a:r>
            <a:r>
              <a:rPr lang="en-US" sz="1800" dirty="0">
                <a:solidFill>
                  <a:schemeClr val="dk1"/>
                </a:solidFill>
                <a:latin typeface="Corbel"/>
                <a:ea typeface="Corbel"/>
                <a:cs typeface="Corbel"/>
                <a:sym typeface="Corbel"/>
              </a:rPr>
              <a:t>βάστε το IPA Help εδώ: </a:t>
            </a:r>
            <a:endParaRPr dirty="0"/>
          </a:p>
          <a:p>
            <a:pPr marL="177800" indent="-177800">
              <a:lnSpc>
                <a:spcPct val="70000"/>
              </a:lnSpc>
              <a:spcBef>
                <a:spcPts val="360"/>
              </a:spcBef>
              <a:buClr>
                <a:srgbClr val="006400"/>
              </a:buClr>
              <a:buSzPts val="1800"/>
              <a:buNone/>
            </a:pPr>
            <a:r>
              <a:rPr lang="en-US" sz="1800" i="1" u="sng" dirty="0">
                <a:solidFill>
                  <a:schemeClr val="hlink"/>
                </a:solidFill>
                <a:latin typeface="Arial"/>
                <a:ea typeface="Arial"/>
                <a:cs typeface="Arial"/>
                <a:sym typeface="Arial"/>
                <a:hlinkClick r:id="rId3"/>
              </a:rPr>
              <a:t>http://www.sil.org/computing/ipahelp/ipahelp_download.htm</a:t>
            </a:r>
            <a:endParaRPr dirty="0"/>
          </a:p>
          <a:p>
            <a:pPr marL="177800" indent="-177800">
              <a:lnSpc>
                <a:spcPct val="70000"/>
              </a:lnSpc>
              <a:spcBef>
                <a:spcPts val="360"/>
              </a:spcBef>
              <a:buClr>
                <a:schemeClr val="dk1"/>
              </a:buClr>
              <a:buSzPts val="1800"/>
              <a:buNone/>
            </a:pPr>
            <a:endParaRPr sz="1800" i="1" u="sng" dirty="0">
              <a:solidFill>
                <a:srgbClr val="006400"/>
              </a:solidFill>
              <a:latin typeface="Corbel"/>
              <a:ea typeface="Corbel"/>
              <a:cs typeface="Corbel"/>
              <a:sym typeface="Corbel"/>
            </a:endParaRPr>
          </a:p>
          <a:p>
            <a:pPr marL="177800" indent="-177800">
              <a:lnSpc>
                <a:spcPct val="70000"/>
              </a:lnSpc>
              <a:spcBef>
                <a:spcPts val="360"/>
              </a:spcBef>
              <a:buClr>
                <a:srgbClr val="006400"/>
              </a:buClr>
              <a:buSzPts val="1800"/>
              <a:buFont typeface="Corbel"/>
              <a:buChar char="•"/>
            </a:pPr>
            <a:r>
              <a:rPr lang="en-US" sz="1800" dirty="0" err="1">
                <a:solidFill>
                  <a:schemeClr val="dk1"/>
                </a:solidFill>
                <a:latin typeface="Corbel"/>
                <a:ea typeface="Corbel"/>
                <a:cs typeface="Corbel"/>
                <a:sym typeface="Corbel"/>
              </a:rPr>
              <a:t>Το</a:t>
            </a:r>
            <a:r>
              <a:rPr lang="en-US" sz="1800" dirty="0">
                <a:solidFill>
                  <a:schemeClr val="dk1"/>
                </a:solidFill>
                <a:latin typeface="Corbel"/>
                <a:ea typeface="Corbel"/>
                <a:cs typeface="Corbel"/>
                <a:sym typeface="Corbel"/>
              </a:rPr>
              <a:t> </a:t>
            </a:r>
            <a:r>
              <a:rPr lang="en-US" sz="1800" dirty="0" err="1">
                <a:solidFill>
                  <a:schemeClr val="dk1"/>
                </a:solidFill>
                <a:latin typeface="Corbel"/>
                <a:ea typeface="Corbel"/>
                <a:cs typeface="Corbel"/>
                <a:sym typeface="Corbel"/>
              </a:rPr>
              <a:t>Διεθνές</a:t>
            </a:r>
            <a:r>
              <a:rPr lang="en-US" sz="1800" dirty="0">
                <a:solidFill>
                  <a:schemeClr val="dk1"/>
                </a:solidFill>
                <a:latin typeface="Corbel"/>
                <a:ea typeface="Corbel"/>
                <a:cs typeface="Corbel"/>
                <a:sym typeface="Corbel"/>
              </a:rPr>
              <a:t> </a:t>
            </a:r>
            <a:r>
              <a:rPr lang="en-US" sz="1800" dirty="0" err="1">
                <a:solidFill>
                  <a:schemeClr val="dk1"/>
                </a:solidFill>
                <a:latin typeface="Corbel"/>
                <a:ea typeface="Corbel"/>
                <a:cs typeface="Corbel"/>
                <a:sym typeface="Corbel"/>
              </a:rPr>
              <a:t>Φωνητικό</a:t>
            </a:r>
            <a:r>
              <a:rPr lang="en-US" sz="1800" dirty="0">
                <a:solidFill>
                  <a:schemeClr val="dk1"/>
                </a:solidFill>
                <a:latin typeface="Corbel"/>
                <a:ea typeface="Corbel"/>
                <a:cs typeface="Corbel"/>
                <a:sym typeface="Corbel"/>
              </a:rPr>
              <a:t> </a:t>
            </a:r>
            <a:r>
              <a:rPr lang="en-US" sz="1800" dirty="0" err="1">
                <a:solidFill>
                  <a:schemeClr val="dk1"/>
                </a:solidFill>
                <a:latin typeface="Corbel"/>
                <a:ea typeface="Corbel"/>
                <a:cs typeface="Corbel"/>
                <a:sym typeface="Corbel"/>
              </a:rPr>
              <a:t>Αλφά</a:t>
            </a:r>
            <a:r>
              <a:rPr lang="en-US" sz="1800" dirty="0">
                <a:solidFill>
                  <a:schemeClr val="dk1"/>
                </a:solidFill>
                <a:latin typeface="Corbel"/>
                <a:ea typeface="Corbel"/>
                <a:cs typeface="Corbel"/>
                <a:sym typeface="Corbel"/>
              </a:rPr>
              <a:t>βητο με ήχους:</a:t>
            </a:r>
            <a:endParaRPr dirty="0"/>
          </a:p>
          <a:p>
            <a:pPr marL="177800" indent="-177800">
              <a:lnSpc>
                <a:spcPct val="70000"/>
              </a:lnSpc>
              <a:spcBef>
                <a:spcPts val="360"/>
              </a:spcBef>
              <a:buClr>
                <a:srgbClr val="006400"/>
              </a:buClr>
              <a:buSzPts val="1800"/>
              <a:buNone/>
            </a:pPr>
            <a:r>
              <a:rPr lang="en-US" sz="1800" i="1" u="sng" dirty="0">
                <a:solidFill>
                  <a:srgbClr val="006400"/>
                </a:solidFill>
                <a:latin typeface="Corbel"/>
                <a:ea typeface="Corbel"/>
                <a:cs typeface="Corbel"/>
                <a:sym typeface="Corbel"/>
              </a:rPr>
              <a:t>http://web.uvic.ca/ling/resources/ipa/charts/IPAlab/IPAlab.htm</a:t>
            </a:r>
            <a:endParaRPr dirty="0"/>
          </a:p>
        </p:txBody>
      </p:sp>
      <p:pic>
        <p:nvPicPr>
          <p:cNvPr id="282" name="Google Shape;282;p37"/>
          <p:cNvPicPr preferRelativeResize="0"/>
          <p:nvPr/>
        </p:nvPicPr>
        <p:blipFill rotWithShape="1">
          <a:blip r:embed="rId4">
            <a:alphaModFix/>
          </a:blip>
          <a:srcRect/>
          <a:stretch/>
        </p:blipFill>
        <p:spPr>
          <a:xfrm>
            <a:off x="2190750" y="1700212"/>
            <a:ext cx="3905250" cy="5073650"/>
          </a:xfrm>
          <a:prstGeom prst="rect">
            <a:avLst/>
          </a:prstGeom>
          <a:noFill/>
          <a:ln w="19050" cap="flat" cmpd="sng">
            <a:solidFill>
              <a:srgbClr val="006400"/>
            </a:solidFill>
            <a:prstDash val="solid"/>
            <a:miter lim="800000"/>
            <a:headEnd type="none" w="sm" len="sm"/>
            <a:tailEnd type="none" w="sm" len="sm"/>
          </a:ln>
        </p:spPr>
      </p:pic>
      <p:sp>
        <p:nvSpPr>
          <p:cNvPr id="285" name="Google Shape;285;p37"/>
          <p:cNvSpPr txBox="1">
            <a:spLocks noGrp="1"/>
          </p:cNvSpPr>
          <p:nvPr>
            <p:ph type="title"/>
          </p:nvPr>
        </p:nvSpPr>
        <p:spPr>
          <a:xfrm>
            <a:off x="2424112" y="331787"/>
            <a:ext cx="7416900" cy="7938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000000"/>
              </a:buClr>
              <a:buSzPts val="3600"/>
            </a:pPr>
            <a:r>
              <a:rPr lang="en-US" sz="3600" b="1" dirty="0" err="1">
                <a:solidFill>
                  <a:srgbClr val="000000"/>
                </a:solidFill>
                <a:effectLst>
                  <a:outerShdw blurRad="38100" dist="38100" dir="2700000" algn="tl">
                    <a:srgbClr val="C0C0C0"/>
                  </a:outerShdw>
                </a:effectLst>
                <a:latin typeface="Corbel"/>
                <a:ea typeface="Corbel"/>
                <a:cs typeface="Corbel"/>
                <a:sym typeface="Corbel"/>
              </a:rPr>
              <a:t>Φωνητικo</a:t>
            </a:r>
            <a:r>
              <a:rPr lang="en-US" sz="3600" b="1" dirty="0">
                <a:solidFill>
                  <a:srgbClr val="000000"/>
                </a:solidFill>
                <a:effectLst>
                  <a:outerShdw blurRad="38100" dist="38100" dir="2700000" algn="tl">
                    <a:srgbClr val="C0C0C0"/>
                  </a:outerShdw>
                </a:effectLst>
                <a:latin typeface="Corbel"/>
                <a:ea typeface="Corbel"/>
                <a:cs typeface="Corbel"/>
                <a:sym typeface="Corbel"/>
              </a:rPr>
              <a:t> α</a:t>
            </a:r>
            <a:r>
              <a:rPr lang="en-US" sz="3600" b="1" dirty="0" err="1">
                <a:solidFill>
                  <a:srgbClr val="000000"/>
                </a:solidFill>
                <a:effectLst>
                  <a:outerShdw blurRad="38100" dist="38100" dir="2700000" algn="tl">
                    <a:srgbClr val="C0C0C0"/>
                  </a:outerShdw>
                </a:effectLst>
                <a:latin typeface="Corbel"/>
                <a:ea typeface="Corbel"/>
                <a:cs typeface="Corbel"/>
                <a:sym typeface="Corbel"/>
              </a:rPr>
              <a:t>λφa</a:t>
            </a:r>
            <a:r>
              <a:rPr lang="en-US" sz="3600" b="1" dirty="0">
                <a:solidFill>
                  <a:srgbClr val="000000"/>
                </a:solidFill>
                <a:effectLst>
                  <a:outerShdw blurRad="38100" dist="38100" dir="2700000" algn="tl">
                    <a:srgbClr val="C0C0C0"/>
                  </a:outerShdw>
                </a:effectLst>
                <a:latin typeface="Corbel"/>
                <a:ea typeface="Corbel"/>
                <a:cs typeface="Corbel"/>
                <a:sym typeface="Corbel"/>
              </a:rPr>
              <a:t>β</a:t>
            </a:r>
            <a:r>
              <a:rPr lang="en-US" sz="3600" b="1" dirty="0" err="1">
                <a:solidFill>
                  <a:srgbClr val="000000"/>
                </a:solidFill>
                <a:effectLst>
                  <a:outerShdw blurRad="38100" dist="38100" dir="2700000" algn="tl">
                    <a:srgbClr val="C0C0C0"/>
                  </a:outerShdw>
                </a:effectLst>
                <a:latin typeface="Corbel"/>
                <a:ea typeface="Corbel"/>
                <a:cs typeface="Corbel"/>
                <a:sym typeface="Corbel"/>
              </a:rPr>
              <a:t>ητο</a:t>
            </a:r>
            <a:endParaRPr dirty="0"/>
          </a:p>
        </p:txBody>
      </p:sp>
    </p:spTree>
    <p:extLst>
      <p:ext uri="{BB962C8B-B14F-4D97-AF65-F5344CB8AC3E}">
        <p14:creationId xmlns:p14="http://schemas.microsoft.com/office/powerpoint/2010/main" val="11789070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Effect transition="in" filter="fade">
                                      <p:cBhvr>
                                        <p:cTn id="7" dur="500"/>
                                        <p:tgtEl>
                                          <p:spTgt spid="2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1">
                                            <p:txEl>
                                              <p:pRg st="1" end="1"/>
                                            </p:txEl>
                                          </p:spTgt>
                                        </p:tgtEl>
                                        <p:attrNameLst>
                                          <p:attrName>style.visibility</p:attrName>
                                        </p:attrNameLst>
                                      </p:cBhvr>
                                      <p:to>
                                        <p:strVal val="visible"/>
                                      </p:to>
                                    </p:set>
                                    <p:animEffect transition="in" filter="fade">
                                      <p:cBhvr>
                                        <p:cTn id="12" dur="500"/>
                                        <p:tgtEl>
                                          <p:spTgt spid="2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1">
                                            <p:txEl>
                                              <p:pRg st="4" end="4"/>
                                            </p:txEl>
                                          </p:spTgt>
                                        </p:tgtEl>
                                        <p:attrNameLst>
                                          <p:attrName>style.visibility</p:attrName>
                                        </p:attrNameLst>
                                      </p:cBhvr>
                                      <p:to>
                                        <p:strVal val="visible"/>
                                      </p:to>
                                    </p:set>
                                    <p:animEffect transition="in" filter="fade">
                                      <p:cBhvr>
                                        <p:cTn id="17" dur="500"/>
                                        <p:tgtEl>
                                          <p:spTgt spid="28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
                                            <p:txEl>
                                              <p:pRg st="5" end="5"/>
                                            </p:txEl>
                                          </p:spTgt>
                                        </p:tgtEl>
                                        <p:attrNameLst>
                                          <p:attrName>style.visibility</p:attrName>
                                        </p:attrNameLst>
                                      </p:cBhvr>
                                      <p:to>
                                        <p:strVal val="visible"/>
                                      </p:to>
                                    </p:set>
                                    <p:animEffect transition="in" filter="fade">
                                      <p:cBhvr>
                                        <p:cTn id="22" dur="500"/>
                                        <p:tgtEl>
                                          <p:spTgt spid="28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1">
                                            <p:txEl>
                                              <p:pRg st="7" end="7"/>
                                            </p:txEl>
                                          </p:spTgt>
                                        </p:tgtEl>
                                        <p:attrNameLst>
                                          <p:attrName>style.visibility</p:attrName>
                                        </p:attrNameLst>
                                      </p:cBhvr>
                                      <p:to>
                                        <p:strVal val="visible"/>
                                      </p:to>
                                    </p:set>
                                    <p:animEffect transition="in" filter="fade">
                                      <p:cBhvr>
                                        <p:cTn id="27" dur="500"/>
                                        <p:tgtEl>
                                          <p:spTgt spid="28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1">
                                            <p:txEl>
                                              <p:pRg st="8" end="8"/>
                                            </p:txEl>
                                          </p:spTgt>
                                        </p:tgtEl>
                                        <p:attrNameLst>
                                          <p:attrName>style.visibility</p:attrName>
                                        </p:attrNameLst>
                                      </p:cBhvr>
                                      <p:to>
                                        <p:strVal val="visible"/>
                                      </p:to>
                                    </p:set>
                                    <p:animEffect transition="in" filter="fade">
                                      <p:cBhvr>
                                        <p:cTn id="32" dur="500"/>
                                        <p:tgtEl>
                                          <p:spTgt spid="28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01E51E-B318-9247-A1D0-9B7A502062D5}"/>
              </a:ext>
            </a:extLst>
          </p:cNvPr>
          <p:cNvSpPr>
            <a:spLocks noGrp="1"/>
          </p:cNvSpPr>
          <p:nvPr>
            <p:ph type="title"/>
          </p:nvPr>
        </p:nvSpPr>
        <p:spPr>
          <a:xfrm>
            <a:off x="754538" y="200853"/>
            <a:ext cx="10058400" cy="784492"/>
          </a:xfrm>
        </p:spPr>
        <p:txBody>
          <a:bodyPr>
            <a:normAutofit fontScale="90000"/>
          </a:bodyPr>
          <a:lstStyle/>
          <a:p>
            <a:pPr algn="ctr"/>
            <a:r>
              <a:rPr lang="el-GR" dirty="0" err="1"/>
              <a:t>Συμφωνα</a:t>
            </a:r>
            <a:endParaRPr lang="el-GR" dirty="0"/>
          </a:p>
        </p:txBody>
      </p:sp>
      <p:pic>
        <p:nvPicPr>
          <p:cNvPr id="7" name="Θέση περιεχομένου 6">
            <a:extLst>
              <a:ext uri="{FF2B5EF4-FFF2-40B4-BE49-F238E27FC236}">
                <a16:creationId xmlns:a16="http://schemas.microsoft.com/office/drawing/2014/main" id="{7E11CF8A-CF88-D34E-9E9E-3B9B193F92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8866" y="985345"/>
            <a:ext cx="9524071" cy="5541579"/>
          </a:xfrm>
        </p:spPr>
      </p:pic>
    </p:spTree>
    <p:extLst>
      <p:ext uri="{BB962C8B-B14F-4D97-AF65-F5344CB8AC3E}">
        <p14:creationId xmlns:p14="http://schemas.microsoft.com/office/powerpoint/2010/main" val="3469666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a:extLst>
              <a:ext uri="{FF2B5EF4-FFF2-40B4-BE49-F238E27FC236}">
                <a16:creationId xmlns:a16="http://schemas.microsoft.com/office/drawing/2014/main" id="{2DD6D8B6-DEE3-68CE-A2B1-95465EC53AB6}"/>
              </a:ext>
            </a:extLst>
          </p:cNvPr>
          <p:cNvGraphicFramePr>
            <a:graphicFrameLocks noChangeAspect="1"/>
          </p:cNvGraphicFramePr>
          <p:nvPr/>
        </p:nvGraphicFramePr>
        <p:xfrm>
          <a:off x="2239963" y="1746251"/>
          <a:ext cx="8070850" cy="1490663"/>
        </p:xfrm>
        <a:graphic>
          <a:graphicData uri="http://schemas.openxmlformats.org/presentationml/2006/ole">
            <mc:AlternateContent xmlns:mc="http://schemas.openxmlformats.org/markup-compatibility/2006">
              <mc:Choice xmlns:v="urn:schemas-microsoft-com:vml" Requires="v">
                <p:oleObj spid="_x0000_s2067" name="Φωτογραφία του Photo Editor" r:id="rId4" imgW="6561389" imgH="1211685" progId="MSPhotoEd.3">
                  <p:embed/>
                </p:oleObj>
              </mc:Choice>
              <mc:Fallback>
                <p:oleObj name="Φωτογραφία του Photo Editor" r:id="rId4" imgW="6561389" imgH="1211685" progId="MSPhotoEd.3">
                  <p:embed/>
                  <p:pic>
                    <p:nvPicPr>
                      <p:cNvPr id="8194" name="Object 2">
                        <a:extLst>
                          <a:ext uri="{FF2B5EF4-FFF2-40B4-BE49-F238E27FC236}">
                            <a16:creationId xmlns:a16="http://schemas.microsoft.com/office/drawing/2014/main" id="{2DD6D8B6-DEE3-68CE-A2B1-95465EC53A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9963" y="1746251"/>
                        <a:ext cx="8070850"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1667" name="Text Box 3">
            <a:extLst>
              <a:ext uri="{FF2B5EF4-FFF2-40B4-BE49-F238E27FC236}">
                <a16:creationId xmlns:a16="http://schemas.microsoft.com/office/drawing/2014/main" id="{E9C24580-7F8B-6FDD-D973-61EE266DF573}"/>
              </a:ext>
            </a:extLst>
          </p:cNvPr>
          <p:cNvSpPr txBox="1">
            <a:spLocks noChangeArrowheads="1"/>
          </p:cNvSpPr>
          <p:nvPr/>
        </p:nvSpPr>
        <p:spPr bwMode="auto">
          <a:xfrm>
            <a:off x="2352675" y="658813"/>
            <a:ext cx="7704138" cy="584775"/>
          </a:xfrm>
          <a:prstGeom prst="rect">
            <a:avLst/>
          </a:prstGeom>
          <a:noFill/>
          <a:ln w="9525">
            <a:noFill/>
            <a:miter lim="800000"/>
            <a:headEnd/>
            <a:tailEnd/>
          </a:ln>
          <a:effectLst/>
        </p:spPr>
        <p:txBody>
          <a:bodyPr>
            <a:spAutoFit/>
          </a:bodyPr>
          <a:lstStyle/>
          <a:p>
            <a:pPr algn="ctr" eaLnBrk="1" hangingPunct="1">
              <a:spcBef>
                <a:spcPct val="50000"/>
              </a:spcBef>
              <a:defRPr/>
            </a:pPr>
            <a:r>
              <a:rPr kumimoji="0" lang="el-GR" sz="3200" b="0" i="0" u="none" strike="noStrike" kern="1200" cap="all" spc="0" normalizeH="0" baseline="0" noProof="0" dirty="0">
                <a:ln>
                  <a:noFill/>
                </a:ln>
                <a:blipFill>
                  <a:blip r:embed="rId6">
                    <a:extLst>
                      <a:ext uri="{28A0092B-C50C-407E-A947-70E740481C1C}">
                        <a14:useLocalDpi xmlns:a14="http://schemas.microsoft.com/office/drawing/2010/main" val="0"/>
                      </a:ext>
                    </a:extLst>
                  </a:blip>
                  <a:tile tx="6350" ty="-127000" sx="65000" sy="64000" flip="none" algn="tl"/>
                </a:blipFill>
                <a:effectLst/>
                <a:uLnTx/>
                <a:uFillTx/>
                <a:latin typeface="Cambria" panose="02040503050406030204" pitchFamily="18" charset="0"/>
                <a:ea typeface="+mj-ea"/>
                <a:cs typeface="+mj-cs"/>
              </a:rPr>
              <a:t>Φωνήεντα </a:t>
            </a:r>
            <a:endParaRPr lang="el-GR" sz="3400" dirty="0">
              <a:latin typeface="Cambria" panose="02040503050406030204" pitchFamily="18" charset="0"/>
              <a:ea typeface="Cambria" panose="02040503050406030204" pitchFamily="18" charset="0"/>
            </a:endParaRPr>
          </a:p>
        </p:txBody>
      </p:sp>
      <p:grpSp>
        <p:nvGrpSpPr>
          <p:cNvPr id="2" name="11 - Ομάδα">
            <a:extLst>
              <a:ext uri="{FF2B5EF4-FFF2-40B4-BE49-F238E27FC236}">
                <a16:creationId xmlns:a16="http://schemas.microsoft.com/office/drawing/2014/main" id="{305DF11C-072F-20DA-D547-33E773365E61}"/>
              </a:ext>
            </a:extLst>
          </p:cNvPr>
          <p:cNvGrpSpPr>
            <a:grpSpLocks/>
          </p:cNvGrpSpPr>
          <p:nvPr/>
        </p:nvGrpSpPr>
        <p:grpSpPr bwMode="auto">
          <a:xfrm>
            <a:off x="3524250" y="3500439"/>
            <a:ext cx="5138738" cy="2986087"/>
            <a:chOff x="2412112" y="3936694"/>
            <a:chExt cx="4660900" cy="2646363"/>
          </a:xfrm>
        </p:grpSpPr>
        <p:pic>
          <p:nvPicPr>
            <p:cNvPr id="36870" name="Picture 6">
              <a:extLst>
                <a:ext uri="{FF2B5EF4-FFF2-40B4-BE49-F238E27FC236}">
                  <a16:creationId xmlns:a16="http://schemas.microsoft.com/office/drawing/2014/main" id="{14829153-C041-FCB6-69DC-DD43A00499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2112" y="3936694"/>
              <a:ext cx="4660900" cy="2646363"/>
            </a:xfrm>
            <a:prstGeom prst="rect">
              <a:avLst/>
            </a:prstGeom>
            <a:noFill/>
            <a:ln w="1905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6871" name="6 - TextBox">
              <a:extLst>
                <a:ext uri="{FF2B5EF4-FFF2-40B4-BE49-F238E27FC236}">
                  <a16:creationId xmlns:a16="http://schemas.microsoft.com/office/drawing/2014/main" id="{F0C67378-E070-7347-2E12-47205B7DA6A9}"/>
                </a:ext>
              </a:extLst>
            </p:cNvPr>
            <p:cNvSpPr txBox="1">
              <a:spLocks noChangeArrowheads="1"/>
            </p:cNvSpPr>
            <p:nvPr/>
          </p:nvSpPr>
          <p:spPr bwMode="auto">
            <a:xfrm>
              <a:off x="2555776" y="4365104"/>
              <a:ext cx="216023" cy="35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Comic Sans MS" panose="030F0702030302020204" pitchFamily="66"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omic Sans MS" panose="030F0702030302020204" pitchFamily="66"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omic Sans MS" panose="030F0702030302020204" pitchFamily="66"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9pPr>
            </a:lstStyle>
            <a:p>
              <a:pPr eaLnBrk="1" hangingPunct="1">
                <a:spcBef>
                  <a:spcPct val="0"/>
                </a:spcBef>
                <a:buClrTx/>
                <a:buSzTx/>
                <a:buFontTx/>
                <a:buNone/>
              </a:pPr>
              <a:r>
                <a:rPr lang="en-US" altLang="el-GR" sz="2000" b="1">
                  <a:solidFill>
                    <a:srgbClr val="000000"/>
                  </a:solidFill>
                  <a:latin typeface="Calibri" panose="020F0502020204030204" pitchFamily="34" charset="0"/>
                  <a:cs typeface="Calibri" panose="020F0502020204030204" pitchFamily="34" charset="0"/>
                </a:rPr>
                <a:t>i</a:t>
              </a:r>
              <a:endParaRPr lang="el-GR" altLang="el-GR" sz="2000" b="1">
                <a:solidFill>
                  <a:srgbClr val="000000"/>
                </a:solidFill>
                <a:latin typeface="Calibri" panose="020F0502020204030204" pitchFamily="34" charset="0"/>
                <a:cs typeface="Calibri" panose="020F0502020204030204" pitchFamily="34" charset="0"/>
              </a:endParaRPr>
            </a:p>
          </p:txBody>
        </p:sp>
        <p:sp>
          <p:nvSpPr>
            <p:cNvPr id="36872" name="7 - TextBox">
              <a:extLst>
                <a:ext uri="{FF2B5EF4-FFF2-40B4-BE49-F238E27FC236}">
                  <a16:creationId xmlns:a16="http://schemas.microsoft.com/office/drawing/2014/main" id="{4235CD7B-A6AF-BF41-7FAA-2B62AF6A0367}"/>
                </a:ext>
              </a:extLst>
            </p:cNvPr>
            <p:cNvSpPr txBox="1">
              <a:spLocks noChangeArrowheads="1"/>
            </p:cNvSpPr>
            <p:nvPr/>
          </p:nvSpPr>
          <p:spPr bwMode="auto">
            <a:xfrm>
              <a:off x="3347864" y="5157192"/>
              <a:ext cx="216023" cy="35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Comic Sans MS" panose="030F0702030302020204" pitchFamily="66"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omic Sans MS" panose="030F0702030302020204" pitchFamily="66"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omic Sans MS" panose="030F0702030302020204" pitchFamily="66"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9pPr>
            </a:lstStyle>
            <a:p>
              <a:pPr eaLnBrk="1" hangingPunct="1">
                <a:spcBef>
                  <a:spcPct val="0"/>
                </a:spcBef>
                <a:buClrTx/>
                <a:buSzTx/>
                <a:buFontTx/>
                <a:buNone/>
              </a:pPr>
              <a:r>
                <a:rPr lang="en-US" altLang="el-GR" sz="2000" b="1">
                  <a:solidFill>
                    <a:srgbClr val="000000"/>
                  </a:solidFill>
                  <a:latin typeface="Calibri" panose="020F0502020204030204" pitchFamily="34" charset="0"/>
                  <a:cs typeface="Calibri" panose="020F0502020204030204" pitchFamily="34" charset="0"/>
                </a:rPr>
                <a:t>e</a:t>
              </a:r>
              <a:endParaRPr lang="el-GR" altLang="el-GR" sz="2000" b="1">
                <a:solidFill>
                  <a:srgbClr val="000000"/>
                </a:solidFill>
                <a:latin typeface="Calibri" panose="020F0502020204030204" pitchFamily="34" charset="0"/>
                <a:cs typeface="Calibri" panose="020F0502020204030204" pitchFamily="34" charset="0"/>
              </a:endParaRPr>
            </a:p>
          </p:txBody>
        </p:sp>
        <p:sp>
          <p:nvSpPr>
            <p:cNvPr id="36873" name="8 - TextBox">
              <a:extLst>
                <a:ext uri="{FF2B5EF4-FFF2-40B4-BE49-F238E27FC236}">
                  <a16:creationId xmlns:a16="http://schemas.microsoft.com/office/drawing/2014/main" id="{0F695EF8-559B-F055-0765-B4207E750FF9}"/>
                </a:ext>
              </a:extLst>
            </p:cNvPr>
            <p:cNvSpPr txBox="1">
              <a:spLocks noChangeArrowheads="1"/>
            </p:cNvSpPr>
            <p:nvPr/>
          </p:nvSpPr>
          <p:spPr bwMode="auto">
            <a:xfrm>
              <a:off x="4459567" y="6093296"/>
              <a:ext cx="216023" cy="35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Comic Sans MS" panose="030F0702030302020204" pitchFamily="66"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omic Sans MS" panose="030F0702030302020204" pitchFamily="66"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omic Sans MS" panose="030F0702030302020204" pitchFamily="66"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9pPr>
            </a:lstStyle>
            <a:p>
              <a:pPr eaLnBrk="1" hangingPunct="1">
                <a:spcBef>
                  <a:spcPct val="0"/>
                </a:spcBef>
                <a:buClrTx/>
                <a:buSzTx/>
                <a:buFontTx/>
                <a:buNone/>
              </a:pPr>
              <a:r>
                <a:rPr lang="en-US" altLang="el-GR" sz="2000" b="1">
                  <a:solidFill>
                    <a:srgbClr val="000000"/>
                  </a:solidFill>
                  <a:latin typeface="Calibri" panose="020F0502020204030204" pitchFamily="34" charset="0"/>
                  <a:cs typeface="Calibri" panose="020F0502020204030204" pitchFamily="34" charset="0"/>
                </a:rPr>
                <a:t>a</a:t>
              </a:r>
              <a:endParaRPr lang="el-GR" altLang="el-GR" sz="2000" b="1">
                <a:solidFill>
                  <a:srgbClr val="000000"/>
                </a:solidFill>
                <a:latin typeface="Calibri" panose="020F0502020204030204" pitchFamily="34" charset="0"/>
                <a:cs typeface="Calibri" panose="020F0502020204030204" pitchFamily="34" charset="0"/>
              </a:endParaRPr>
            </a:p>
          </p:txBody>
        </p:sp>
        <p:sp>
          <p:nvSpPr>
            <p:cNvPr id="36874" name="9 - TextBox">
              <a:extLst>
                <a:ext uri="{FF2B5EF4-FFF2-40B4-BE49-F238E27FC236}">
                  <a16:creationId xmlns:a16="http://schemas.microsoft.com/office/drawing/2014/main" id="{A31AC7B0-A4F5-233E-E52F-A48DDD1F8034}"/>
                </a:ext>
              </a:extLst>
            </p:cNvPr>
            <p:cNvSpPr txBox="1">
              <a:spLocks noChangeArrowheads="1"/>
            </p:cNvSpPr>
            <p:nvPr/>
          </p:nvSpPr>
          <p:spPr bwMode="auto">
            <a:xfrm>
              <a:off x="5323542" y="5157191"/>
              <a:ext cx="216023" cy="35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Comic Sans MS" panose="030F0702030302020204" pitchFamily="66"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omic Sans MS" panose="030F0702030302020204" pitchFamily="66"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omic Sans MS" panose="030F0702030302020204" pitchFamily="66"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9pPr>
            </a:lstStyle>
            <a:p>
              <a:pPr eaLnBrk="1" hangingPunct="1">
                <a:spcBef>
                  <a:spcPct val="0"/>
                </a:spcBef>
                <a:buClrTx/>
                <a:buSzTx/>
                <a:buFontTx/>
                <a:buNone/>
              </a:pPr>
              <a:r>
                <a:rPr lang="en-US" altLang="el-GR" sz="2000" b="1">
                  <a:solidFill>
                    <a:srgbClr val="000000"/>
                  </a:solidFill>
                  <a:latin typeface="Calibri" panose="020F0502020204030204" pitchFamily="34" charset="0"/>
                  <a:cs typeface="Calibri" panose="020F0502020204030204" pitchFamily="34" charset="0"/>
                </a:rPr>
                <a:t>o</a:t>
              </a:r>
              <a:endParaRPr lang="el-GR" altLang="el-GR" sz="2000" b="1">
                <a:solidFill>
                  <a:srgbClr val="000000"/>
                </a:solidFill>
                <a:latin typeface="Calibri" panose="020F0502020204030204" pitchFamily="34" charset="0"/>
                <a:cs typeface="Calibri" panose="020F0502020204030204" pitchFamily="34" charset="0"/>
              </a:endParaRPr>
            </a:p>
          </p:txBody>
        </p:sp>
        <p:sp>
          <p:nvSpPr>
            <p:cNvPr id="36875" name="10 - TextBox">
              <a:extLst>
                <a:ext uri="{FF2B5EF4-FFF2-40B4-BE49-F238E27FC236}">
                  <a16:creationId xmlns:a16="http://schemas.microsoft.com/office/drawing/2014/main" id="{0619D245-9728-DD55-6CA6-3C879754AB1D}"/>
                </a:ext>
              </a:extLst>
            </p:cNvPr>
            <p:cNvSpPr txBox="1">
              <a:spLocks noChangeArrowheads="1"/>
            </p:cNvSpPr>
            <p:nvPr/>
          </p:nvSpPr>
          <p:spPr bwMode="auto">
            <a:xfrm>
              <a:off x="6014651" y="4365103"/>
              <a:ext cx="216023" cy="35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Comic Sans MS" panose="030F0702030302020204" pitchFamily="66"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omic Sans MS" panose="030F0702030302020204" pitchFamily="66"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omic Sans MS" panose="030F0702030302020204" pitchFamily="66"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9pPr>
            </a:lstStyle>
            <a:p>
              <a:pPr eaLnBrk="1" hangingPunct="1">
                <a:spcBef>
                  <a:spcPct val="0"/>
                </a:spcBef>
                <a:buClrTx/>
                <a:buSzTx/>
                <a:buFontTx/>
                <a:buNone/>
              </a:pPr>
              <a:r>
                <a:rPr lang="en-US" altLang="el-GR" sz="2000" b="1">
                  <a:solidFill>
                    <a:srgbClr val="000000"/>
                  </a:solidFill>
                  <a:latin typeface="Calibri" panose="020F0502020204030204" pitchFamily="34" charset="0"/>
                  <a:cs typeface="Calibri" panose="020F0502020204030204" pitchFamily="34" charset="0"/>
                </a:rPr>
                <a:t>u</a:t>
              </a:r>
              <a:endParaRPr lang="el-GR" altLang="el-GR" sz="2000" b="1">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70681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WordArt 2">
            <a:extLst>
              <a:ext uri="{FF2B5EF4-FFF2-40B4-BE49-F238E27FC236}">
                <a16:creationId xmlns:a16="http://schemas.microsoft.com/office/drawing/2014/main" id="{67D15DB8-9ACB-1041-9633-B2DCB6A653B5}"/>
              </a:ext>
            </a:extLst>
          </p:cNvPr>
          <p:cNvSpPr>
            <a:spLocks noChangeArrowheads="1" noChangeShapeType="1" noTextEdit="1"/>
          </p:cNvSpPr>
          <p:nvPr/>
        </p:nvSpPr>
        <p:spPr bwMode="auto">
          <a:xfrm>
            <a:off x="3792539" y="1052514"/>
            <a:ext cx="4175125" cy="2016125"/>
          </a:xfrm>
          <a:prstGeom prst="rect">
            <a:avLst/>
          </a:prstGeom>
        </p:spPr>
        <p:txBody>
          <a:bodyPr wrap="none" fromWordArt="1">
            <a:prstTxWarp prst="textSlantUp">
              <a:avLst>
                <a:gd name="adj" fmla="val 32056"/>
              </a:avLst>
            </a:prstTxWarp>
          </a:bodyPr>
          <a:lstStyle/>
          <a:p>
            <a:pPr algn="ctr"/>
            <a:r>
              <a:rPr lang="el-GR" sz="3600" b="1" kern="10">
                <a:ln w="9525">
                  <a:solidFill>
                    <a:srgbClr val="CC99FF"/>
                  </a:solidFill>
                  <a:round/>
                  <a:headEnd/>
                  <a:tailEnd/>
                </a:ln>
                <a:gradFill rotWithShape="1">
                  <a:gsLst>
                    <a:gs pos="0">
                      <a:srgbClr val="4E004E"/>
                    </a:gs>
                    <a:gs pos="100000">
                      <a:srgbClr val="990099"/>
                    </a:gs>
                  </a:gsLst>
                  <a:lin ang="5400000" scaled="1"/>
                </a:gradFill>
                <a:effectLst>
                  <a:outerShdw dist="53882" dir="2700000" algn="ctr" rotWithShape="0">
                    <a:srgbClr val="9999FF">
                      <a:alpha val="79999"/>
                    </a:srgbClr>
                  </a:outerShdw>
                </a:effectLst>
              </a:rPr>
              <a:t>Ασκήσεις</a:t>
            </a:r>
          </a:p>
        </p:txBody>
      </p:sp>
      <p:pic>
        <p:nvPicPr>
          <p:cNvPr id="91139" name="Picture 3" descr="comfused">
            <a:extLst>
              <a:ext uri="{FF2B5EF4-FFF2-40B4-BE49-F238E27FC236}">
                <a16:creationId xmlns:a16="http://schemas.microsoft.com/office/drawing/2014/main" id="{F0100E2F-D8CF-5145-8BBA-4F81EB768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564" y="3213101"/>
            <a:ext cx="1481137" cy="2951163"/>
          </a:xfrm>
          <a:prstGeom prst="rect">
            <a:avLst/>
          </a:prstGeom>
          <a:noFill/>
          <a:ln w="19050">
            <a:solidFill>
              <a:srgbClr val="66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2233"/>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247810"/>
                                        </p:tgtEl>
                                        <p:attrNameLst>
                                          <p:attrName>style.visibility</p:attrName>
                                        </p:attrNameLst>
                                      </p:cBhvr>
                                      <p:to>
                                        <p:strVal val="visible"/>
                                      </p:to>
                                    </p:set>
                                    <p:anim calcmode="lin" valueType="num">
                                      <p:cBhvr>
                                        <p:cTn id="7" dur="1000" fill="hold"/>
                                        <p:tgtEl>
                                          <p:spTgt spid="247810"/>
                                        </p:tgtEl>
                                        <p:attrNameLst>
                                          <p:attrName>ppt_w</p:attrName>
                                        </p:attrNameLst>
                                      </p:cBhvr>
                                      <p:tavLst>
                                        <p:tav tm="0">
                                          <p:val>
                                            <p:fltVal val="0"/>
                                          </p:val>
                                        </p:tav>
                                        <p:tav tm="100000">
                                          <p:val>
                                            <p:strVal val="#ppt_w"/>
                                          </p:val>
                                        </p:tav>
                                      </p:tavLst>
                                    </p:anim>
                                    <p:anim calcmode="lin" valueType="num">
                                      <p:cBhvr>
                                        <p:cTn id="8" dur="1000" fill="hold"/>
                                        <p:tgtEl>
                                          <p:spTgt spid="247810"/>
                                        </p:tgtEl>
                                        <p:attrNameLst>
                                          <p:attrName>ppt_h</p:attrName>
                                        </p:attrNameLst>
                                      </p:cBhvr>
                                      <p:tavLst>
                                        <p:tav tm="0">
                                          <p:val>
                                            <p:fltVal val="0"/>
                                          </p:val>
                                        </p:tav>
                                        <p:tav tm="100000">
                                          <p:val>
                                            <p:strVal val="#ppt_h"/>
                                          </p:val>
                                        </p:tav>
                                      </p:tavLst>
                                    </p:anim>
                                    <p:anim calcmode="lin" valueType="num">
                                      <p:cBhvr>
                                        <p:cTn id="9" dur="1000" fill="hold"/>
                                        <p:tgtEl>
                                          <p:spTgt spid="2478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78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a:extLst>
              <a:ext uri="{FF2B5EF4-FFF2-40B4-BE49-F238E27FC236}">
                <a16:creationId xmlns:a16="http://schemas.microsoft.com/office/drawing/2014/main" id="{B587B329-D4CB-A148-8C6D-BCA1E063844C}"/>
              </a:ext>
            </a:extLst>
          </p:cNvPr>
          <p:cNvSpPr>
            <a:spLocks noGrp="1"/>
          </p:cNvSpPr>
          <p:nvPr>
            <p:ph type="title"/>
          </p:nvPr>
        </p:nvSpPr>
        <p:spPr>
          <a:xfrm>
            <a:off x="1069848" y="0"/>
            <a:ext cx="10058400" cy="1609344"/>
          </a:xfrm>
        </p:spPr>
        <p:txBody>
          <a:bodyPr/>
          <a:lstStyle/>
          <a:p>
            <a:pPr algn="ctr" eaLnBrk="1" fontAlgn="auto" hangingPunct="1">
              <a:spcAft>
                <a:spcPts val="0"/>
              </a:spcAft>
              <a:defRPr/>
            </a:pPr>
            <a:r>
              <a:rPr lang="el-GR" altLang="el-GR" sz="3200" b="1" kern="1200" dirty="0">
                <a:solidFill>
                  <a:srgbClr val="000000"/>
                </a:solidFill>
                <a:effectLst>
                  <a:outerShdw blurRad="38100" dist="38100" dir="2700000" algn="tl">
                    <a:srgbClr val="C0C0C0"/>
                  </a:outerShdw>
                </a:effectLst>
                <a:latin typeface="Corbel" pitchFamily="34" charset="0"/>
              </a:rPr>
              <a:t>Ασκήσεις</a:t>
            </a:r>
          </a:p>
        </p:txBody>
      </p:sp>
      <p:sp>
        <p:nvSpPr>
          <p:cNvPr id="5" name="2 - Υπότιτλος">
            <a:extLst>
              <a:ext uri="{FF2B5EF4-FFF2-40B4-BE49-F238E27FC236}">
                <a16:creationId xmlns:a16="http://schemas.microsoft.com/office/drawing/2014/main" id="{CE37B345-207C-2245-9A3E-C30317C12E11}"/>
              </a:ext>
            </a:extLst>
          </p:cNvPr>
          <p:cNvSpPr>
            <a:spLocks noGrp="1" noChangeArrowheads="1"/>
          </p:cNvSpPr>
          <p:nvPr>
            <p:ph idx="1"/>
          </p:nvPr>
        </p:nvSpPr>
        <p:spPr>
          <a:xfrm>
            <a:off x="1069848" y="1261641"/>
            <a:ext cx="10446962" cy="5087073"/>
          </a:xfrm>
        </p:spPr>
        <p:txBody>
          <a:bodyPr>
            <a:normAutofit fontScale="92500" lnSpcReduction="10000"/>
          </a:bodyPr>
          <a:lstStyle/>
          <a:p>
            <a:pPr marL="0" indent="0" algn="ctr" eaLnBrk="1" hangingPunct="1">
              <a:spcBef>
                <a:spcPct val="0"/>
              </a:spcBef>
              <a:buNone/>
            </a:pPr>
            <a:r>
              <a:rPr lang="el-GR" altLang="el-GR" sz="1900" b="1" i="1" u="sng" dirty="0">
                <a:solidFill>
                  <a:srgbClr val="006400"/>
                </a:solidFill>
                <a:latin typeface="Corbel" panose="020B0503020204020204" pitchFamily="34" charset="0"/>
              </a:rPr>
              <a:t>1. Κυκλώστε τις λέξεις που αρχίζουν με </a:t>
            </a:r>
          </a:p>
          <a:p>
            <a:pPr eaLnBrk="1" hangingPunct="1">
              <a:spcBef>
                <a:spcPct val="0"/>
              </a:spcBef>
            </a:pPr>
            <a:endParaRPr lang="el-GR" altLang="el-GR" sz="1900" b="1" i="1" u="sng" dirty="0">
              <a:latin typeface="Corbel" panose="020B0503020204020204" pitchFamily="34" charset="0"/>
            </a:endParaRPr>
          </a:p>
          <a:p>
            <a:pPr marL="0" indent="0" algn="ctr" eaLnBrk="1" hangingPunct="1">
              <a:lnSpc>
                <a:spcPct val="110000"/>
              </a:lnSpc>
              <a:spcBef>
                <a:spcPct val="0"/>
              </a:spcBef>
              <a:buNone/>
            </a:pPr>
            <a:r>
              <a:rPr lang="en-US" altLang="el-GR" sz="1900" dirty="0">
                <a:latin typeface="Corbel" panose="020B0503020204020204" pitchFamily="34" charset="0"/>
              </a:rPr>
              <a:t>1. </a:t>
            </a:r>
            <a:r>
              <a:rPr lang="el-GR" altLang="el-GR" sz="1900" b="1" i="1" u="sng" dirty="0" err="1">
                <a:latin typeface="Corbel" panose="020B0503020204020204" pitchFamily="34" charset="0"/>
              </a:rPr>
              <a:t>διχειλικό</a:t>
            </a:r>
            <a:r>
              <a:rPr lang="el-GR" altLang="el-GR" sz="1900" b="1" i="1" u="sng" dirty="0">
                <a:latin typeface="Corbel" panose="020B0503020204020204" pitchFamily="34" charset="0"/>
              </a:rPr>
              <a:t> σύμφωνο</a:t>
            </a:r>
            <a:r>
              <a:rPr lang="en-US" altLang="el-GR" sz="1900" dirty="0">
                <a:latin typeface="Corbel" panose="020B0503020204020204" pitchFamily="34" charset="0"/>
              </a:rPr>
              <a:t>:</a:t>
            </a:r>
          </a:p>
          <a:p>
            <a:pPr marL="0" indent="0" algn="ctr" eaLnBrk="1" hangingPunct="1">
              <a:lnSpc>
                <a:spcPct val="110000"/>
              </a:lnSpc>
              <a:spcBef>
                <a:spcPct val="0"/>
              </a:spcBef>
              <a:spcAft>
                <a:spcPts val="600"/>
              </a:spcAft>
              <a:buNone/>
            </a:pPr>
            <a:r>
              <a:rPr lang="el-GR" altLang="el-GR" sz="1900" dirty="0">
                <a:latin typeface="Corbel" panose="020B0503020204020204" pitchFamily="34" charset="0"/>
              </a:rPr>
              <a:t>μιλά</a:t>
            </a:r>
            <a:r>
              <a:rPr lang="da-DK" altLang="el-GR" sz="1900" dirty="0">
                <a:latin typeface="Corbel" panose="020B0503020204020204" pitchFamily="34" charset="0"/>
              </a:rPr>
              <a:t> </a:t>
            </a:r>
            <a:r>
              <a:rPr lang="el-GR" altLang="el-GR" sz="1900" dirty="0">
                <a:latin typeface="Corbel" panose="020B0503020204020204" pitchFamily="34" charset="0"/>
              </a:rPr>
              <a:t>      κυλά</a:t>
            </a:r>
            <a:r>
              <a:rPr lang="da-DK" altLang="el-GR" sz="1900" dirty="0">
                <a:latin typeface="Corbel" panose="020B0503020204020204" pitchFamily="34" charset="0"/>
              </a:rPr>
              <a:t> </a:t>
            </a:r>
            <a:r>
              <a:rPr lang="el-GR" altLang="el-GR" sz="1900" dirty="0">
                <a:latin typeface="Corbel" panose="020B0503020204020204" pitchFamily="34" charset="0"/>
              </a:rPr>
              <a:t>      φιλά</a:t>
            </a:r>
            <a:r>
              <a:rPr lang="da-DK" altLang="el-GR" sz="1900" dirty="0">
                <a:latin typeface="Corbel" panose="020B0503020204020204" pitchFamily="34" charset="0"/>
              </a:rPr>
              <a:t> </a:t>
            </a:r>
            <a:r>
              <a:rPr lang="el-GR" altLang="el-GR" sz="1900" dirty="0">
                <a:latin typeface="Corbel" panose="020B0503020204020204" pitchFamily="34" charset="0"/>
              </a:rPr>
              <a:t>      δειλά</a:t>
            </a:r>
            <a:r>
              <a:rPr lang="da-DK" altLang="el-GR" sz="1900" dirty="0">
                <a:latin typeface="Corbel" panose="020B0503020204020204" pitchFamily="34" charset="0"/>
              </a:rPr>
              <a:t> </a:t>
            </a:r>
            <a:r>
              <a:rPr lang="el-GR" altLang="el-GR" sz="1900" dirty="0">
                <a:latin typeface="Corbel" panose="020B0503020204020204" pitchFamily="34" charset="0"/>
              </a:rPr>
              <a:t>      λιλά</a:t>
            </a:r>
            <a:r>
              <a:rPr lang="da-DK" altLang="el-GR" sz="1900" dirty="0">
                <a:latin typeface="Corbel" panose="020B0503020204020204" pitchFamily="34" charset="0"/>
              </a:rPr>
              <a:t> </a:t>
            </a:r>
            <a:r>
              <a:rPr lang="el-GR" altLang="el-GR" sz="1900" dirty="0">
                <a:latin typeface="Corbel" panose="020B0503020204020204" pitchFamily="34" charset="0"/>
              </a:rPr>
              <a:t>      ψηλά</a:t>
            </a:r>
            <a:endParaRPr lang="da-DK" altLang="el-GR" sz="1900" dirty="0">
              <a:latin typeface="Corbel" panose="020B0503020204020204" pitchFamily="34" charset="0"/>
            </a:endParaRPr>
          </a:p>
          <a:p>
            <a:pPr marL="0" indent="0" algn="ctr" eaLnBrk="1" hangingPunct="1">
              <a:lnSpc>
                <a:spcPct val="110000"/>
              </a:lnSpc>
              <a:buNone/>
            </a:pPr>
            <a:r>
              <a:rPr lang="en-US" altLang="el-GR" sz="1900" dirty="0">
                <a:latin typeface="Corbel" panose="020B0503020204020204" pitchFamily="34" charset="0"/>
              </a:rPr>
              <a:t>2. </a:t>
            </a:r>
            <a:r>
              <a:rPr lang="el-GR" altLang="el-GR" sz="1900" b="1" i="1" u="sng" dirty="0">
                <a:latin typeface="Corbel" panose="020B0503020204020204" pitchFamily="34" charset="0"/>
              </a:rPr>
              <a:t>υπερωικό σύμφωνο</a:t>
            </a:r>
            <a:r>
              <a:rPr lang="en-US" altLang="el-GR" sz="1900" dirty="0">
                <a:latin typeface="Corbel" panose="020B0503020204020204" pitchFamily="34" charset="0"/>
              </a:rPr>
              <a:t>:</a:t>
            </a:r>
          </a:p>
          <a:p>
            <a:pPr marL="0" indent="0" algn="ctr" eaLnBrk="1" hangingPunct="1">
              <a:lnSpc>
                <a:spcPct val="110000"/>
              </a:lnSpc>
              <a:spcBef>
                <a:spcPct val="0"/>
              </a:spcBef>
              <a:spcAft>
                <a:spcPts val="600"/>
              </a:spcAft>
              <a:buNone/>
            </a:pPr>
            <a:r>
              <a:rPr lang="el-GR" altLang="el-GR" sz="1900" dirty="0">
                <a:latin typeface="Corbel" panose="020B0503020204020204" pitchFamily="34" charset="0"/>
              </a:rPr>
              <a:t>νότα</a:t>
            </a:r>
            <a:r>
              <a:rPr lang="en-US" altLang="el-GR" sz="1900" dirty="0">
                <a:latin typeface="Corbel" panose="020B0503020204020204" pitchFamily="34" charset="0"/>
              </a:rPr>
              <a:t> </a:t>
            </a:r>
            <a:r>
              <a:rPr lang="el-GR" altLang="el-GR" sz="1900" dirty="0">
                <a:latin typeface="Corbel" panose="020B0503020204020204" pitchFamily="34" charset="0"/>
              </a:rPr>
              <a:t>      κότα</a:t>
            </a:r>
            <a:r>
              <a:rPr lang="en-US" altLang="el-GR" sz="1900" dirty="0">
                <a:latin typeface="Corbel" panose="020B0503020204020204" pitchFamily="34" charset="0"/>
              </a:rPr>
              <a:t> </a:t>
            </a:r>
            <a:r>
              <a:rPr lang="el-GR" altLang="el-GR" sz="1900" dirty="0">
                <a:latin typeface="Corbel" panose="020B0503020204020204" pitchFamily="34" charset="0"/>
              </a:rPr>
              <a:t>      ρώτα</a:t>
            </a:r>
            <a:r>
              <a:rPr lang="en-US" altLang="el-GR" sz="1900" dirty="0">
                <a:latin typeface="Corbel" panose="020B0503020204020204" pitchFamily="34" charset="0"/>
              </a:rPr>
              <a:t> </a:t>
            </a:r>
            <a:r>
              <a:rPr lang="el-GR" altLang="el-GR" sz="1900" dirty="0">
                <a:latin typeface="Corbel" panose="020B0503020204020204" pitchFamily="34" charset="0"/>
              </a:rPr>
              <a:t>      χόρτα</a:t>
            </a:r>
            <a:r>
              <a:rPr lang="en-US" altLang="el-GR" sz="1900" dirty="0">
                <a:latin typeface="Corbel" panose="020B0503020204020204" pitchFamily="34" charset="0"/>
              </a:rPr>
              <a:t> </a:t>
            </a:r>
            <a:r>
              <a:rPr lang="el-GR" altLang="el-GR" sz="1900" dirty="0">
                <a:latin typeface="Corbel" panose="020B0503020204020204" pitchFamily="34" charset="0"/>
              </a:rPr>
              <a:t>      φώτα	    </a:t>
            </a:r>
            <a:endParaRPr lang="en-US" altLang="el-GR" sz="1900" dirty="0">
              <a:latin typeface="Corbel" panose="020B0503020204020204" pitchFamily="34" charset="0"/>
            </a:endParaRPr>
          </a:p>
          <a:p>
            <a:pPr marL="0" indent="0" algn="ctr" eaLnBrk="1" hangingPunct="1">
              <a:lnSpc>
                <a:spcPct val="110000"/>
              </a:lnSpc>
              <a:buNone/>
            </a:pPr>
            <a:r>
              <a:rPr lang="en-US" altLang="el-GR" sz="1900" dirty="0">
                <a:latin typeface="Corbel" panose="020B0503020204020204" pitchFamily="34" charset="0"/>
              </a:rPr>
              <a:t>3. </a:t>
            </a:r>
            <a:r>
              <a:rPr lang="el-GR" altLang="el-GR" sz="1900" b="1" i="1" u="sng" dirty="0" err="1">
                <a:latin typeface="Corbel" panose="020B0503020204020204" pitchFamily="34" charset="0"/>
              </a:rPr>
              <a:t>χειλοδοντικό</a:t>
            </a:r>
            <a:r>
              <a:rPr lang="el-GR" altLang="el-GR" sz="1900" b="1" i="1" u="sng" dirty="0">
                <a:latin typeface="Corbel" panose="020B0503020204020204" pitchFamily="34" charset="0"/>
              </a:rPr>
              <a:t> σύμφωνο</a:t>
            </a:r>
            <a:r>
              <a:rPr lang="en-US" altLang="el-GR" sz="1900" dirty="0">
                <a:latin typeface="Corbel" panose="020B0503020204020204" pitchFamily="34" charset="0"/>
              </a:rPr>
              <a:t>:</a:t>
            </a:r>
          </a:p>
          <a:p>
            <a:pPr marL="0" indent="0" algn="ctr" eaLnBrk="1" hangingPunct="1">
              <a:lnSpc>
                <a:spcPct val="110000"/>
              </a:lnSpc>
              <a:spcBef>
                <a:spcPct val="0"/>
              </a:spcBef>
              <a:spcAft>
                <a:spcPts val="600"/>
              </a:spcAft>
              <a:buNone/>
            </a:pPr>
            <a:r>
              <a:rPr lang="el-GR" altLang="el-GR" sz="1900" dirty="0">
                <a:latin typeface="Corbel" panose="020B0503020204020204" pitchFamily="34" charset="0"/>
              </a:rPr>
              <a:t>σήτα</a:t>
            </a:r>
            <a:r>
              <a:rPr lang="en-US" altLang="el-GR" sz="1900" dirty="0">
                <a:latin typeface="Corbel" panose="020B0503020204020204" pitchFamily="34" charset="0"/>
              </a:rPr>
              <a:t> </a:t>
            </a:r>
            <a:r>
              <a:rPr lang="el-GR" altLang="el-GR" sz="1900" dirty="0">
                <a:latin typeface="Corbel" panose="020B0503020204020204" pitchFamily="34" charset="0"/>
              </a:rPr>
              <a:t>      θήτα</a:t>
            </a:r>
            <a:r>
              <a:rPr lang="en-US" altLang="el-GR" sz="1900" dirty="0">
                <a:latin typeface="Corbel" panose="020B0503020204020204" pitchFamily="34" charset="0"/>
              </a:rPr>
              <a:t> </a:t>
            </a:r>
            <a:r>
              <a:rPr lang="el-GR" altLang="el-GR" sz="1900" dirty="0">
                <a:latin typeface="Corbel" panose="020B0503020204020204" pitchFamily="34" charset="0"/>
              </a:rPr>
              <a:t>      βήτα</a:t>
            </a:r>
            <a:r>
              <a:rPr lang="en-US" altLang="el-GR" sz="1900" dirty="0">
                <a:latin typeface="Corbel" panose="020B0503020204020204" pitchFamily="34" charset="0"/>
              </a:rPr>
              <a:t> </a:t>
            </a:r>
            <a:r>
              <a:rPr lang="el-GR" altLang="el-GR" sz="1900" dirty="0">
                <a:latin typeface="Corbel" panose="020B0503020204020204" pitchFamily="34" charset="0"/>
              </a:rPr>
              <a:t>      πίτα</a:t>
            </a:r>
            <a:r>
              <a:rPr lang="en-US" altLang="el-GR" sz="1900" dirty="0">
                <a:latin typeface="Corbel" panose="020B0503020204020204" pitchFamily="34" charset="0"/>
              </a:rPr>
              <a:t> </a:t>
            </a:r>
            <a:r>
              <a:rPr lang="el-GR" altLang="el-GR" sz="1900" dirty="0">
                <a:latin typeface="Corbel" panose="020B0503020204020204" pitchFamily="34" charset="0"/>
              </a:rPr>
              <a:t>      ζήτα</a:t>
            </a:r>
            <a:r>
              <a:rPr lang="en-US" altLang="el-GR" sz="1900" dirty="0">
                <a:latin typeface="Corbel" panose="020B0503020204020204" pitchFamily="34" charset="0"/>
              </a:rPr>
              <a:t> </a:t>
            </a:r>
            <a:r>
              <a:rPr lang="el-GR" altLang="el-GR" sz="1900" dirty="0">
                <a:latin typeface="Corbel" panose="020B0503020204020204" pitchFamily="34" charset="0"/>
              </a:rPr>
              <a:t>      κοίτα</a:t>
            </a:r>
            <a:endParaRPr lang="en-US" altLang="el-GR" sz="1900" dirty="0">
              <a:latin typeface="Corbel" panose="020B0503020204020204" pitchFamily="34" charset="0"/>
            </a:endParaRPr>
          </a:p>
          <a:p>
            <a:pPr marL="0" indent="0" algn="ctr" eaLnBrk="1" hangingPunct="1">
              <a:lnSpc>
                <a:spcPct val="110000"/>
              </a:lnSpc>
              <a:buNone/>
            </a:pPr>
            <a:r>
              <a:rPr lang="en-US" altLang="el-GR" sz="1900" dirty="0">
                <a:latin typeface="Corbel" panose="020B0503020204020204" pitchFamily="34" charset="0"/>
              </a:rPr>
              <a:t>4. </a:t>
            </a:r>
            <a:r>
              <a:rPr lang="el-GR" altLang="el-GR" sz="1900" b="1" i="1" u="sng" dirty="0">
                <a:latin typeface="Corbel" panose="020B0503020204020204" pitchFamily="34" charset="0"/>
              </a:rPr>
              <a:t>φατνιακό σύμφωνο</a:t>
            </a:r>
            <a:r>
              <a:rPr lang="en-US" altLang="el-GR" sz="1900" dirty="0">
                <a:latin typeface="Corbel" panose="020B0503020204020204" pitchFamily="34" charset="0"/>
              </a:rPr>
              <a:t>:</a:t>
            </a:r>
          </a:p>
          <a:p>
            <a:pPr marL="0" indent="0" algn="ctr" eaLnBrk="1" hangingPunct="1">
              <a:lnSpc>
                <a:spcPct val="110000"/>
              </a:lnSpc>
              <a:spcBef>
                <a:spcPct val="0"/>
              </a:spcBef>
              <a:spcAft>
                <a:spcPts val="600"/>
              </a:spcAft>
              <a:buNone/>
            </a:pPr>
            <a:r>
              <a:rPr lang="el-GR" altLang="el-GR" sz="1900" dirty="0">
                <a:latin typeface="Corbel" panose="020B0503020204020204" pitchFamily="34" charset="0"/>
              </a:rPr>
              <a:t>βήμα</a:t>
            </a:r>
            <a:r>
              <a:rPr lang="en-US" altLang="el-GR" sz="1900" dirty="0">
                <a:latin typeface="Corbel" panose="020B0503020204020204" pitchFamily="34" charset="0"/>
              </a:rPr>
              <a:t> </a:t>
            </a:r>
            <a:r>
              <a:rPr lang="el-GR" altLang="el-GR" sz="1900" dirty="0">
                <a:latin typeface="Corbel" panose="020B0503020204020204" pitchFamily="34" charset="0"/>
              </a:rPr>
              <a:t>      νήμα</a:t>
            </a:r>
            <a:r>
              <a:rPr lang="en-US" altLang="el-GR" sz="1900" dirty="0">
                <a:latin typeface="Corbel" panose="020B0503020204020204" pitchFamily="34" charset="0"/>
              </a:rPr>
              <a:t> </a:t>
            </a:r>
            <a:r>
              <a:rPr lang="el-GR" altLang="el-GR" sz="1900" dirty="0">
                <a:latin typeface="Corbel" panose="020B0503020204020204" pitchFamily="34" charset="0"/>
              </a:rPr>
              <a:t>      λίμα</a:t>
            </a:r>
            <a:r>
              <a:rPr lang="en-US" altLang="el-GR" sz="1900" dirty="0">
                <a:latin typeface="Corbel" panose="020B0503020204020204" pitchFamily="34" charset="0"/>
              </a:rPr>
              <a:t> </a:t>
            </a:r>
            <a:r>
              <a:rPr lang="el-GR" altLang="el-GR" sz="1900" dirty="0">
                <a:latin typeface="Corbel" panose="020B0503020204020204" pitchFamily="34" charset="0"/>
              </a:rPr>
              <a:t>      σήμα</a:t>
            </a:r>
            <a:r>
              <a:rPr lang="en-US" altLang="el-GR" sz="1900" dirty="0">
                <a:latin typeface="Corbel" panose="020B0503020204020204" pitchFamily="34" charset="0"/>
              </a:rPr>
              <a:t> </a:t>
            </a:r>
            <a:r>
              <a:rPr lang="el-GR" altLang="el-GR" sz="1900" dirty="0">
                <a:latin typeface="Corbel" panose="020B0503020204020204" pitchFamily="34" charset="0"/>
              </a:rPr>
              <a:t>      κύμα</a:t>
            </a:r>
            <a:r>
              <a:rPr lang="en-US" altLang="el-GR" sz="1900" dirty="0">
                <a:latin typeface="Corbel" panose="020B0503020204020204" pitchFamily="34" charset="0"/>
              </a:rPr>
              <a:t> </a:t>
            </a:r>
            <a:r>
              <a:rPr lang="el-GR" altLang="el-GR" sz="1900" dirty="0">
                <a:latin typeface="Corbel" panose="020B0503020204020204" pitchFamily="34" charset="0"/>
              </a:rPr>
              <a:t>      ρήμα</a:t>
            </a:r>
            <a:endParaRPr lang="en-US" altLang="el-GR" sz="1900" dirty="0">
              <a:latin typeface="Corbel" panose="020B0503020204020204" pitchFamily="34" charset="0"/>
            </a:endParaRPr>
          </a:p>
          <a:p>
            <a:pPr marL="0" indent="0" algn="ctr" eaLnBrk="1" hangingPunct="1">
              <a:lnSpc>
                <a:spcPct val="110000"/>
              </a:lnSpc>
              <a:buNone/>
            </a:pPr>
            <a:r>
              <a:rPr lang="en-US" altLang="el-GR" sz="1900" dirty="0">
                <a:latin typeface="Corbel" panose="020B0503020204020204" pitchFamily="34" charset="0"/>
              </a:rPr>
              <a:t>5. </a:t>
            </a:r>
            <a:r>
              <a:rPr lang="el-GR" altLang="el-GR" sz="1900" b="1" i="1" u="sng" dirty="0">
                <a:latin typeface="Corbel" panose="020B0503020204020204" pitchFamily="34" charset="0"/>
              </a:rPr>
              <a:t>οδοντικό σύμφωνο</a:t>
            </a:r>
            <a:r>
              <a:rPr lang="en-US" altLang="el-GR" sz="1900" dirty="0">
                <a:latin typeface="Corbel" panose="020B0503020204020204" pitchFamily="34" charset="0"/>
              </a:rPr>
              <a:t>:</a:t>
            </a:r>
          </a:p>
          <a:p>
            <a:pPr marL="0" indent="0" algn="ctr" eaLnBrk="1" hangingPunct="1">
              <a:lnSpc>
                <a:spcPct val="110000"/>
              </a:lnSpc>
              <a:spcBef>
                <a:spcPct val="0"/>
              </a:spcBef>
              <a:spcAft>
                <a:spcPts val="600"/>
              </a:spcAft>
              <a:buNone/>
            </a:pPr>
            <a:r>
              <a:rPr lang="el-GR" altLang="el-GR" sz="1900" dirty="0">
                <a:latin typeface="Corbel" panose="020B0503020204020204" pitchFamily="34" charset="0"/>
              </a:rPr>
              <a:t>δένω</a:t>
            </a:r>
            <a:r>
              <a:rPr lang="en-US" altLang="el-GR" sz="1900" dirty="0">
                <a:latin typeface="Corbel" panose="020B0503020204020204" pitchFamily="34" charset="0"/>
              </a:rPr>
              <a:t> </a:t>
            </a:r>
            <a:r>
              <a:rPr lang="el-GR" altLang="el-GR" sz="1900" dirty="0">
                <a:latin typeface="Corbel" panose="020B0503020204020204" pitchFamily="34" charset="0"/>
              </a:rPr>
              <a:t>      πλένω</a:t>
            </a:r>
            <a:r>
              <a:rPr lang="en-US" altLang="el-GR" sz="1900" dirty="0">
                <a:latin typeface="Corbel" panose="020B0503020204020204" pitchFamily="34" charset="0"/>
              </a:rPr>
              <a:t> </a:t>
            </a:r>
            <a:r>
              <a:rPr lang="el-GR" altLang="el-GR" sz="1900" dirty="0">
                <a:latin typeface="Corbel" panose="020B0503020204020204" pitchFamily="34" charset="0"/>
              </a:rPr>
              <a:t>      μένω</a:t>
            </a:r>
            <a:r>
              <a:rPr lang="en-US" altLang="el-GR" sz="1900" dirty="0">
                <a:latin typeface="Corbel" panose="020B0503020204020204" pitchFamily="34" charset="0"/>
              </a:rPr>
              <a:t> </a:t>
            </a:r>
            <a:r>
              <a:rPr lang="el-GR" altLang="el-GR" sz="1900" dirty="0">
                <a:latin typeface="Corbel" panose="020B0503020204020204" pitchFamily="34" charset="0"/>
              </a:rPr>
              <a:t>      θέλω</a:t>
            </a:r>
            <a:r>
              <a:rPr lang="en-US" altLang="el-GR" sz="1900" dirty="0">
                <a:latin typeface="Corbel" panose="020B0503020204020204" pitchFamily="34" charset="0"/>
              </a:rPr>
              <a:t> </a:t>
            </a:r>
            <a:r>
              <a:rPr lang="el-GR" altLang="el-GR" sz="1900" dirty="0">
                <a:latin typeface="Corbel" panose="020B0503020204020204" pitchFamily="34" charset="0"/>
              </a:rPr>
              <a:t>      μπαίνω</a:t>
            </a:r>
            <a:r>
              <a:rPr lang="en-US" altLang="el-GR" sz="1900" dirty="0">
                <a:latin typeface="Corbel" panose="020B0503020204020204" pitchFamily="34" charset="0"/>
              </a:rPr>
              <a:t> </a:t>
            </a:r>
            <a:r>
              <a:rPr lang="el-GR" altLang="el-GR" sz="1900" dirty="0">
                <a:latin typeface="Corbel" panose="020B0503020204020204" pitchFamily="34" charset="0"/>
              </a:rPr>
              <a:t>      βγαίνω</a:t>
            </a:r>
          </a:p>
          <a:p>
            <a:pPr marL="0" indent="0" algn="ctr" eaLnBrk="1" hangingPunct="1">
              <a:lnSpc>
                <a:spcPct val="110000"/>
              </a:lnSpc>
              <a:buNone/>
            </a:pPr>
            <a:r>
              <a:rPr lang="en-US" altLang="el-GR" sz="1900" dirty="0">
                <a:latin typeface="Corbel" panose="020B0503020204020204" pitchFamily="34" charset="0"/>
              </a:rPr>
              <a:t>6. </a:t>
            </a:r>
            <a:r>
              <a:rPr lang="el-GR" altLang="el-GR" sz="1900" b="1" i="1" u="sng" dirty="0">
                <a:latin typeface="Corbel" panose="020B0503020204020204" pitchFamily="34" charset="0"/>
              </a:rPr>
              <a:t>ουρανικό</a:t>
            </a:r>
            <a:r>
              <a:rPr lang="en-US" altLang="el-GR" sz="1900" b="1" i="1" u="sng" dirty="0">
                <a:latin typeface="Corbel" panose="020B0503020204020204" pitchFamily="34" charset="0"/>
              </a:rPr>
              <a:t> </a:t>
            </a:r>
            <a:r>
              <a:rPr lang="el-GR" altLang="el-GR" sz="1900" b="1" i="1" u="sng" dirty="0">
                <a:latin typeface="Corbel" panose="020B0503020204020204" pitchFamily="34" charset="0"/>
              </a:rPr>
              <a:t>σύμφωνο</a:t>
            </a:r>
            <a:r>
              <a:rPr lang="en-US" altLang="el-GR" sz="1900" dirty="0">
                <a:latin typeface="Corbel" panose="020B0503020204020204" pitchFamily="34" charset="0"/>
              </a:rPr>
              <a:t>:</a:t>
            </a:r>
          </a:p>
          <a:p>
            <a:pPr marL="0" indent="0" algn="ctr" eaLnBrk="1" hangingPunct="1">
              <a:lnSpc>
                <a:spcPct val="110000"/>
              </a:lnSpc>
              <a:spcBef>
                <a:spcPct val="0"/>
              </a:spcBef>
              <a:buNone/>
            </a:pPr>
            <a:r>
              <a:rPr lang="el-GR" altLang="el-GR" sz="1900" dirty="0">
                <a:latin typeface="Corbel" panose="020B0503020204020204" pitchFamily="34" charset="0"/>
              </a:rPr>
              <a:t>χιόνι</a:t>
            </a:r>
            <a:r>
              <a:rPr lang="en-US" altLang="el-GR" sz="1900" dirty="0">
                <a:latin typeface="Corbel" panose="020B0503020204020204" pitchFamily="34" charset="0"/>
              </a:rPr>
              <a:t> </a:t>
            </a:r>
            <a:r>
              <a:rPr lang="el-GR" altLang="el-GR" sz="1900" dirty="0">
                <a:latin typeface="Corbel" panose="020B0503020204020204" pitchFamily="34" charset="0"/>
              </a:rPr>
              <a:t>      γκιώνη</a:t>
            </a:r>
            <a:r>
              <a:rPr lang="en-US" altLang="el-GR" sz="1900" dirty="0">
                <a:latin typeface="Corbel" panose="020B0503020204020204" pitchFamily="34" charset="0"/>
              </a:rPr>
              <a:t> </a:t>
            </a:r>
            <a:r>
              <a:rPr lang="el-GR" altLang="el-GR" sz="1900" dirty="0">
                <a:latin typeface="Corbel" panose="020B0503020204020204" pitchFamily="34" charset="0"/>
              </a:rPr>
              <a:t>      πιόνι</a:t>
            </a:r>
            <a:r>
              <a:rPr lang="en-US" altLang="el-GR" sz="1900" dirty="0">
                <a:latin typeface="Corbel" panose="020B0503020204020204" pitchFamily="34" charset="0"/>
              </a:rPr>
              <a:t> </a:t>
            </a:r>
            <a:r>
              <a:rPr lang="el-GR" altLang="el-GR" sz="1900" dirty="0">
                <a:latin typeface="Corbel" panose="020B0503020204020204" pitchFamily="34" charset="0"/>
              </a:rPr>
              <a:t>      μόνη         λιώνει       σώνει</a:t>
            </a:r>
            <a:endParaRPr lang="en-US" altLang="el-GR" sz="1900" dirty="0">
              <a:latin typeface="Corbel" panose="020B0503020204020204" pitchFamily="34" charset="0"/>
            </a:endParaRPr>
          </a:p>
        </p:txBody>
      </p:sp>
    </p:spTree>
    <p:extLst>
      <p:ext uri="{BB962C8B-B14F-4D97-AF65-F5344CB8AC3E}">
        <p14:creationId xmlns:p14="http://schemas.microsoft.com/office/powerpoint/2010/main" val="3764947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a:extLst>
              <a:ext uri="{FF2B5EF4-FFF2-40B4-BE49-F238E27FC236}">
                <a16:creationId xmlns:a16="http://schemas.microsoft.com/office/drawing/2014/main" id="{B587B329-D4CB-A148-8C6D-BCA1E063844C}"/>
              </a:ext>
            </a:extLst>
          </p:cNvPr>
          <p:cNvSpPr>
            <a:spLocks noGrp="1"/>
          </p:cNvSpPr>
          <p:nvPr>
            <p:ph type="title"/>
          </p:nvPr>
        </p:nvSpPr>
        <p:spPr>
          <a:xfrm>
            <a:off x="1069848" y="0"/>
            <a:ext cx="10058400" cy="1609344"/>
          </a:xfrm>
        </p:spPr>
        <p:txBody>
          <a:bodyPr/>
          <a:lstStyle/>
          <a:p>
            <a:pPr algn="ctr" eaLnBrk="1" fontAlgn="auto" hangingPunct="1">
              <a:spcAft>
                <a:spcPts val="0"/>
              </a:spcAft>
              <a:defRPr/>
            </a:pPr>
            <a:r>
              <a:rPr lang="el-GR" altLang="el-GR" sz="3200" b="1" kern="1200" dirty="0">
                <a:solidFill>
                  <a:srgbClr val="000000"/>
                </a:solidFill>
                <a:effectLst>
                  <a:outerShdw blurRad="38100" dist="38100" dir="2700000" algn="tl">
                    <a:srgbClr val="C0C0C0"/>
                  </a:outerShdw>
                </a:effectLst>
                <a:latin typeface="Corbel" pitchFamily="34" charset="0"/>
              </a:rPr>
              <a:t>Ασκήσεις</a:t>
            </a:r>
          </a:p>
        </p:txBody>
      </p:sp>
      <p:sp>
        <p:nvSpPr>
          <p:cNvPr id="6" name="2 - Υπότιτλος">
            <a:extLst>
              <a:ext uri="{FF2B5EF4-FFF2-40B4-BE49-F238E27FC236}">
                <a16:creationId xmlns:a16="http://schemas.microsoft.com/office/drawing/2014/main" id="{C45ACA78-52E9-3842-8FDC-46EAF289C90E}"/>
              </a:ext>
            </a:extLst>
          </p:cNvPr>
          <p:cNvSpPr txBox="1">
            <a:spLocks/>
          </p:cNvSpPr>
          <p:nvPr/>
        </p:nvSpPr>
        <p:spPr>
          <a:xfrm>
            <a:off x="1069848" y="1425997"/>
            <a:ext cx="10203894" cy="496887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lnSpc>
                <a:spcPct val="100000"/>
              </a:lnSpc>
              <a:buNone/>
              <a:defRPr/>
            </a:pPr>
            <a:r>
              <a:rPr lang="el-GR" sz="1900" dirty="0">
                <a:solidFill>
                  <a:srgbClr val="006400"/>
                </a:solidFill>
                <a:latin typeface="Corbel" pitchFamily="34" charset="0"/>
              </a:rPr>
              <a:t> </a:t>
            </a:r>
            <a:r>
              <a:rPr lang="el-GR" sz="1900" b="1" i="1" u="sng" dirty="0">
                <a:solidFill>
                  <a:srgbClr val="006400"/>
                </a:solidFill>
                <a:latin typeface="Corbel" pitchFamily="34" charset="0"/>
              </a:rPr>
              <a:t>2. Κυκλώστε τις λέξεις που αρχίζουν με</a:t>
            </a:r>
          </a:p>
          <a:p>
            <a:pPr algn="ctr">
              <a:lnSpc>
                <a:spcPct val="100000"/>
              </a:lnSpc>
              <a:defRPr/>
            </a:pPr>
            <a:endParaRPr lang="el-GR" sz="1900" b="1" i="1" u="sng" dirty="0">
              <a:latin typeface="Corbel" pitchFamily="34" charset="0"/>
            </a:endParaRPr>
          </a:p>
          <a:p>
            <a:pPr marL="0" indent="0" algn="ctr">
              <a:lnSpc>
                <a:spcPct val="100000"/>
              </a:lnSpc>
              <a:spcBef>
                <a:spcPct val="0"/>
              </a:spcBef>
              <a:buNone/>
              <a:defRPr/>
            </a:pPr>
            <a:r>
              <a:rPr lang="en-US" sz="1900" dirty="0">
                <a:latin typeface="Corbel" pitchFamily="34" charset="0"/>
              </a:rPr>
              <a:t>7. </a:t>
            </a:r>
            <a:r>
              <a:rPr lang="el-GR" sz="1900" b="1" i="1" u="sng" dirty="0" err="1">
                <a:latin typeface="Corbel" pitchFamily="34" charset="0"/>
              </a:rPr>
              <a:t>τριβόμενο</a:t>
            </a:r>
            <a:r>
              <a:rPr lang="el-GR" sz="1900" b="1" i="1" u="sng" dirty="0">
                <a:latin typeface="Corbel" pitchFamily="34" charset="0"/>
              </a:rPr>
              <a:t> σύμφωνο</a:t>
            </a:r>
            <a:r>
              <a:rPr lang="en-US" sz="1900" dirty="0">
                <a:latin typeface="Corbel" pitchFamily="34" charset="0"/>
              </a:rPr>
              <a:t>:</a:t>
            </a:r>
          </a:p>
          <a:p>
            <a:pPr marL="26988" indent="-26988" algn="ctr">
              <a:lnSpc>
                <a:spcPct val="100000"/>
              </a:lnSpc>
              <a:spcBef>
                <a:spcPct val="0"/>
              </a:spcBef>
              <a:spcAft>
                <a:spcPts val="1200"/>
              </a:spcAft>
              <a:defRPr/>
            </a:pPr>
            <a:r>
              <a:rPr lang="el-GR" sz="1900" dirty="0">
                <a:latin typeface="Corbel" pitchFamily="34" charset="0"/>
              </a:rPr>
              <a:t>φίνο </a:t>
            </a:r>
            <a:r>
              <a:rPr lang="en-US" sz="1900" dirty="0">
                <a:latin typeface="Corbel" pitchFamily="34" charset="0"/>
              </a:rPr>
              <a:t> </a:t>
            </a:r>
            <a:r>
              <a:rPr lang="el-GR" sz="1900" dirty="0">
                <a:latin typeface="Corbel" pitchFamily="34" charset="0"/>
              </a:rPr>
              <a:t>    λύνω   </a:t>
            </a:r>
            <a:r>
              <a:rPr lang="en-US" sz="1900" dirty="0">
                <a:latin typeface="Corbel" pitchFamily="34" charset="0"/>
              </a:rPr>
              <a:t> </a:t>
            </a:r>
            <a:r>
              <a:rPr lang="el-GR" sz="1900" dirty="0">
                <a:latin typeface="Corbel" pitchFamily="34" charset="0"/>
              </a:rPr>
              <a:t> δίνω</a:t>
            </a:r>
            <a:r>
              <a:rPr lang="en-US" sz="1900" dirty="0">
                <a:latin typeface="Corbel" pitchFamily="34" charset="0"/>
              </a:rPr>
              <a:t> </a:t>
            </a:r>
            <a:r>
              <a:rPr lang="el-GR" sz="1900" dirty="0">
                <a:latin typeface="Corbel" pitchFamily="34" charset="0"/>
              </a:rPr>
              <a:t>    πίνω   </a:t>
            </a:r>
            <a:r>
              <a:rPr lang="en-US" sz="1900" dirty="0">
                <a:latin typeface="Corbel" pitchFamily="34" charset="0"/>
              </a:rPr>
              <a:t> </a:t>
            </a:r>
            <a:r>
              <a:rPr lang="el-GR" sz="1900" dirty="0">
                <a:latin typeface="Corbel" pitchFamily="34" charset="0"/>
              </a:rPr>
              <a:t> σβήνω</a:t>
            </a:r>
            <a:r>
              <a:rPr lang="en-US" sz="1900" dirty="0">
                <a:latin typeface="Corbel" pitchFamily="34" charset="0"/>
              </a:rPr>
              <a:t> </a:t>
            </a:r>
            <a:r>
              <a:rPr lang="el-GR" sz="1900" dirty="0">
                <a:latin typeface="Corbel" pitchFamily="34" charset="0"/>
              </a:rPr>
              <a:t>    χύνω   </a:t>
            </a:r>
            <a:r>
              <a:rPr lang="en-US" sz="1900" dirty="0">
                <a:latin typeface="Corbel" pitchFamily="34" charset="0"/>
              </a:rPr>
              <a:t> </a:t>
            </a:r>
            <a:endParaRPr lang="el-GR" sz="1900" dirty="0">
              <a:latin typeface="Corbel" pitchFamily="34" charset="0"/>
            </a:endParaRPr>
          </a:p>
          <a:p>
            <a:pPr marL="0" indent="0" algn="ctr">
              <a:lnSpc>
                <a:spcPct val="100000"/>
              </a:lnSpc>
              <a:spcBef>
                <a:spcPct val="0"/>
              </a:spcBef>
              <a:spcAft>
                <a:spcPts val="1200"/>
              </a:spcAft>
              <a:buNone/>
              <a:defRPr/>
            </a:pPr>
            <a:r>
              <a:rPr lang="en-US" sz="1900" dirty="0">
                <a:latin typeface="Corbel" pitchFamily="34" charset="0"/>
              </a:rPr>
              <a:t>8. </a:t>
            </a:r>
            <a:r>
              <a:rPr lang="el-GR" sz="1900" b="1" i="1" u="sng" dirty="0">
                <a:latin typeface="Corbel" pitchFamily="34" charset="0"/>
              </a:rPr>
              <a:t>ρινικό σύμφωνο</a:t>
            </a:r>
            <a:r>
              <a:rPr lang="en-US" sz="1900" dirty="0">
                <a:latin typeface="Corbel" pitchFamily="34" charset="0"/>
              </a:rPr>
              <a:t>:</a:t>
            </a:r>
          </a:p>
          <a:p>
            <a:pPr algn="ctr">
              <a:lnSpc>
                <a:spcPct val="100000"/>
              </a:lnSpc>
              <a:spcBef>
                <a:spcPct val="0"/>
              </a:spcBef>
              <a:spcAft>
                <a:spcPts val="1200"/>
              </a:spcAft>
              <a:defRPr/>
            </a:pPr>
            <a:r>
              <a:rPr lang="el-GR" sz="1900" dirty="0">
                <a:latin typeface="Corbel" pitchFamily="34" charset="0"/>
              </a:rPr>
              <a:t>ντάνα     </a:t>
            </a:r>
            <a:r>
              <a:rPr lang="en-US" sz="1900" dirty="0">
                <a:latin typeface="Corbel" pitchFamily="34" charset="0"/>
              </a:rPr>
              <a:t> </a:t>
            </a:r>
            <a:r>
              <a:rPr lang="el-GR" sz="1900" dirty="0">
                <a:latin typeface="Corbel" pitchFamily="34" charset="0"/>
              </a:rPr>
              <a:t> μάνα      </a:t>
            </a:r>
            <a:r>
              <a:rPr lang="en-US" sz="1900" dirty="0">
                <a:latin typeface="Corbel" pitchFamily="34" charset="0"/>
              </a:rPr>
              <a:t> </a:t>
            </a:r>
            <a:r>
              <a:rPr lang="el-GR" sz="1900" dirty="0">
                <a:latin typeface="Corbel" pitchFamily="34" charset="0"/>
              </a:rPr>
              <a:t>πάνα      </a:t>
            </a:r>
            <a:r>
              <a:rPr lang="en-US" sz="1900" dirty="0">
                <a:latin typeface="Corbel" pitchFamily="34" charset="0"/>
              </a:rPr>
              <a:t> </a:t>
            </a:r>
            <a:r>
              <a:rPr lang="el-GR" sz="1900" dirty="0">
                <a:latin typeface="Corbel" pitchFamily="34" charset="0"/>
              </a:rPr>
              <a:t>βάνα       Νάνα       </a:t>
            </a:r>
            <a:r>
              <a:rPr lang="el-GR" sz="1900" dirty="0" err="1">
                <a:latin typeface="Corbel" pitchFamily="34" charset="0"/>
              </a:rPr>
              <a:t>Τσάνα</a:t>
            </a:r>
            <a:endParaRPr lang="en-US" sz="1900" dirty="0">
              <a:latin typeface="Corbel" pitchFamily="34" charset="0"/>
            </a:endParaRPr>
          </a:p>
          <a:p>
            <a:pPr marL="0" indent="0" algn="ctr">
              <a:lnSpc>
                <a:spcPct val="100000"/>
              </a:lnSpc>
              <a:buNone/>
              <a:defRPr/>
            </a:pPr>
            <a:r>
              <a:rPr lang="en-US" sz="1900" dirty="0">
                <a:latin typeface="Corbel" pitchFamily="34" charset="0"/>
              </a:rPr>
              <a:t>9. </a:t>
            </a:r>
            <a:r>
              <a:rPr lang="el-GR" sz="1900" b="1" i="1" u="sng" dirty="0">
                <a:latin typeface="Corbel" pitchFamily="34" charset="0"/>
              </a:rPr>
              <a:t>κλειστό σύμφωνο </a:t>
            </a:r>
            <a:r>
              <a:rPr lang="en-US" sz="1900" dirty="0">
                <a:latin typeface="Corbel" pitchFamily="34" charset="0"/>
              </a:rPr>
              <a:t>:</a:t>
            </a:r>
          </a:p>
          <a:p>
            <a:pPr algn="ctr">
              <a:lnSpc>
                <a:spcPct val="100000"/>
              </a:lnSpc>
              <a:spcBef>
                <a:spcPct val="0"/>
              </a:spcBef>
              <a:spcAft>
                <a:spcPts val="1200"/>
              </a:spcAft>
              <a:defRPr/>
            </a:pPr>
            <a:r>
              <a:rPr lang="el-GR" sz="1900" dirty="0">
                <a:latin typeface="Corbel" pitchFamily="34" charset="0"/>
              </a:rPr>
              <a:t>βάμμα    γκάμα </a:t>
            </a:r>
            <a:r>
              <a:rPr lang="en-US" sz="1900" dirty="0">
                <a:latin typeface="Corbel" pitchFamily="34" charset="0"/>
              </a:rPr>
              <a:t> </a:t>
            </a:r>
            <a:r>
              <a:rPr lang="el-GR" sz="1900" dirty="0">
                <a:latin typeface="Corbel" pitchFamily="34" charset="0"/>
              </a:rPr>
              <a:t> λάμα</a:t>
            </a:r>
            <a:r>
              <a:rPr lang="en-US" sz="1900" dirty="0">
                <a:latin typeface="Corbel" pitchFamily="34" charset="0"/>
              </a:rPr>
              <a:t> </a:t>
            </a:r>
            <a:r>
              <a:rPr lang="el-GR" sz="1900" dirty="0">
                <a:latin typeface="Corbel" pitchFamily="34" charset="0"/>
              </a:rPr>
              <a:t>  κλάμα </a:t>
            </a:r>
            <a:r>
              <a:rPr lang="en-US" sz="1900" dirty="0">
                <a:latin typeface="Corbel" pitchFamily="34" charset="0"/>
              </a:rPr>
              <a:t> </a:t>
            </a:r>
            <a:r>
              <a:rPr lang="el-GR" sz="1900" dirty="0">
                <a:latin typeface="Corbel" pitchFamily="34" charset="0"/>
              </a:rPr>
              <a:t> τάμα   ντάμα</a:t>
            </a:r>
            <a:r>
              <a:rPr lang="en-US" sz="1900" dirty="0">
                <a:latin typeface="Corbel" pitchFamily="34" charset="0"/>
              </a:rPr>
              <a:t> </a:t>
            </a:r>
            <a:r>
              <a:rPr lang="el-GR" sz="1900" dirty="0">
                <a:latin typeface="Corbel" pitchFamily="34" charset="0"/>
              </a:rPr>
              <a:t>  ράμμα</a:t>
            </a:r>
            <a:endParaRPr lang="en-US" sz="1900" dirty="0">
              <a:latin typeface="Corbel" pitchFamily="34" charset="0"/>
            </a:endParaRPr>
          </a:p>
          <a:p>
            <a:pPr marL="0" indent="0" algn="ctr">
              <a:lnSpc>
                <a:spcPct val="100000"/>
              </a:lnSpc>
              <a:buNone/>
              <a:defRPr/>
            </a:pPr>
            <a:r>
              <a:rPr lang="el-GR" sz="1900" dirty="0">
                <a:latin typeface="Corbel" pitchFamily="34" charset="0"/>
              </a:rPr>
              <a:t>10</a:t>
            </a:r>
            <a:r>
              <a:rPr lang="en-US" sz="1900" dirty="0">
                <a:latin typeface="Corbel" pitchFamily="34" charset="0"/>
              </a:rPr>
              <a:t>. </a:t>
            </a:r>
            <a:r>
              <a:rPr lang="el-GR" sz="1900" b="1" i="1" u="sng" dirty="0">
                <a:latin typeface="Corbel" pitchFamily="34" charset="0"/>
              </a:rPr>
              <a:t>πλευρικό σύμφωνο </a:t>
            </a:r>
            <a:r>
              <a:rPr lang="en-US" sz="1900" dirty="0">
                <a:latin typeface="Corbel" pitchFamily="34" charset="0"/>
              </a:rPr>
              <a:t>:</a:t>
            </a:r>
          </a:p>
          <a:p>
            <a:pPr algn="ctr">
              <a:lnSpc>
                <a:spcPct val="100000"/>
              </a:lnSpc>
              <a:spcBef>
                <a:spcPct val="0"/>
              </a:spcBef>
              <a:spcAft>
                <a:spcPts val="1200"/>
              </a:spcAft>
              <a:defRPr/>
            </a:pPr>
            <a:r>
              <a:rPr lang="el-GR" sz="1900" dirty="0">
                <a:latin typeface="Corbel" pitchFamily="34" charset="0"/>
              </a:rPr>
              <a:t>λέω      </a:t>
            </a:r>
            <a:r>
              <a:rPr lang="en-US" sz="1900" dirty="0">
                <a:latin typeface="Corbel" pitchFamily="34" charset="0"/>
              </a:rPr>
              <a:t> </a:t>
            </a:r>
            <a:r>
              <a:rPr lang="el-GR" sz="1900" dirty="0">
                <a:latin typeface="Corbel" pitchFamily="34" charset="0"/>
              </a:rPr>
              <a:t>καίω      </a:t>
            </a:r>
            <a:r>
              <a:rPr lang="en-US" sz="1900" dirty="0">
                <a:latin typeface="Corbel" pitchFamily="34" charset="0"/>
              </a:rPr>
              <a:t> </a:t>
            </a:r>
            <a:r>
              <a:rPr lang="el-GR" sz="1900" dirty="0">
                <a:latin typeface="Corbel" pitchFamily="34" charset="0"/>
              </a:rPr>
              <a:t>νέο      </a:t>
            </a:r>
            <a:r>
              <a:rPr lang="en-US" sz="1900" dirty="0">
                <a:latin typeface="Corbel" pitchFamily="34" charset="0"/>
              </a:rPr>
              <a:t> </a:t>
            </a:r>
            <a:r>
              <a:rPr lang="el-GR" sz="1900" dirty="0">
                <a:latin typeface="Corbel" pitchFamily="34" charset="0"/>
              </a:rPr>
              <a:t>σώνω</a:t>
            </a:r>
            <a:r>
              <a:rPr lang="en-US" sz="1900" dirty="0">
                <a:latin typeface="Corbel" pitchFamily="34" charset="0"/>
              </a:rPr>
              <a:t> </a:t>
            </a:r>
            <a:r>
              <a:rPr lang="el-GR" sz="1900" dirty="0">
                <a:latin typeface="Corbel" pitchFamily="34" charset="0"/>
              </a:rPr>
              <a:t>      λιώνω       μόνο</a:t>
            </a:r>
          </a:p>
          <a:p>
            <a:pPr marL="0" indent="0" algn="ctr">
              <a:lnSpc>
                <a:spcPct val="100000"/>
              </a:lnSpc>
              <a:buNone/>
              <a:defRPr/>
            </a:pPr>
            <a:r>
              <a:rPr lang="el-GR" sz="1900" dirty="0">
                <a:latin typeface="Corbel" pitchFamily="34" charset="0"/>
              </a:rPr>
              <a:t>11</a:t>
            </a:r>
            <a:r>
              <a:rPr lang="en-US" sz="1900" dirty="0">
                <a:latin typeface="Corbel" pitchFamily="34" charset="0"/>
              </a:rPr>
              <a:t>. </a:t>
            </a:r>
            <a:r>
              <a:rPr lang="el-GR" sz="1900" b="1" i="1" u="sng" dirty="0">
                <a:latin typeface="Corbel" pitchFamily="34" charset="0"/>
              </a:rPr>
              <a:t>ηχηρό σύμφωνο </a:t>
            </a:r>
            <a:r>
              <a:rPr lang="en-US" sz="1900" dirty="0">
                <a:latin typeface="Corbel" pitchFamily="34" charset="0"/>
              </a:rPr>
              <a:t>:</a:t>
            </a:r>
          </a:p>
          <a:p>
            <a:pPr algn="ctr">
              <a:lnSpc>
                <a:spcPct val="100000"/>
              </a:lnSpc>
              <a:spcBef>
                <a:spcPct val="0"/>
              </a:spcBef>
              <a:defRPr/>
            </a:pPr>
            <a:r>
              <a:rPr lang="el-GR" sz="1900" dirty="0">
                <a:latin typeface="Corbel" pitchFamily="34" charset="0"/>
              </a:rPr>
              <a:t>ζόρι</a:t>
            </a:r>
            <a:r>
              <a:rPr lang="en-US" sz="1900" dirty="0">
                <a:latin typeface="Corbel" pitchFamily="34" charset="0"/>
              </a:rPr>
              <a:t> </a:t>
            </a:r>
            <a:r>
              <a:rPr lang="el-GR" sz="1900" dirty="0">
                <a:latin typeface="Corbel" pitchFamily="34" charset="0"/>
              </a:rPr>
              <a:t>      κόρη</a:t>
            </a:r>
            <a:r>
              <a:rPr lang="en-US" sz="1900" dirty="0">
                <a:latin typeface="Corbel" pitchFamily="34" charset="0"/>
              </a:rPr>
              <a:t> </a:t>
            </a:r>
            <a:r>
              <a:rPr lang="el-GR" sz="1900" dirty="0">
                <a:latin typeface="Corbel" pitchFamily="34" charset="0"/>
              </a:rPr>
              <a:t>      πόροι</a:t>
            </a:r>
            <a:r>
              <a:rPr lang="en-US" sz="1900" dirty="0">
                <a:latin typeface="Corbel" pitchFamily="34" charset="0"/>
              </a:rPr>
              <a:t> </a:t>
            </a:r>
            <a:r>
              <a:rPr lang="el-GR" sz="1900" dirty="0">
                <a:latin typeface="Corbel" pitchFamily="34" charset="0"/>
              </a:rPr>
              <a:t>      χώροι</a:t>
            </a:r>
            <a:r>
              <a:rPr lang="en-US" sz="1900" dirty="0">
                <a:latin typeface="Corbel" pitchFamily="34" charset="0"/>
              </a:rPr>
              <a:t> </a:t>
            </a:r>
            <a:r>
              <a:rPr lang="el-GR" sz="1900" dirty="0">
                <a:latin typeface="Corbel" pitchFamily="34" charset="0"/>
              </a:rPr>
              <a:t>      δόρυ</a:t>
            </a:r>
            <a:r>
              <a:rPr lang="en-US" sz="1900" dirty="0">
                <a:latin typeface="Corbel" pitchFamily="34" charset="0"/>
              </a:rPr>
              <a:t> </a:t>
            </a:r>
            <a:r>
              <a:rPr lang="el-GR" sz="1900" dirty="0">
                <a:latin typeface="Corbel" pitchFamily="34" charset="0"/>
              </a:rPr>
              <a:t>      </a:t>
            </a:r>
            <a:r>
              <a:rPr lang="el-GR" sz="1900" dirty="0" err="1">
                <a:latin typeface="Corbel" pitchFamily="34" charset="0"/>
              </a:rPr>
              <a:t>σόρρυ</a:t>
            </a:r>
            <a:r>
              <a:rPr lang="en-US" sz="1900" dirty="0">
                <a:latin typeface="Corbel" pitchFamily="34" charset="0"/>
              </a:rPr>
              <a:t> </a:t>
            </a:r>
            <a:r>
              <a:rPr lang="el-GR" sz="1900" dirty="0">
                <a:latin typeface="Corbel" pitchFamily="34" charset="0"/>
              </a:rPr>
              <a:t>    </a:t>
            </a:r>
            <a:endParaRPr lang="el-GR" sz="1900" b="1" i="1" u="sng" dirty="0">
              <a:latin typeface="Corbel" pitchFamily="34" charset="0"/>
            </a:endParaRPr>
          </a:p>
        </p:txBody>
      </p:sp>
    </p:spTree>
    <p:extLst>
      <p:ext uri="{BB962C8B-B14F-4D97-AF65-F5344CB8AC3E}">
        <p14:creationId xmlns:p14="http://schemas.microsoft.com/office/powerpoint/2010/main" val="17870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6F7124-8E6A-6942-A4ED-3DE8ADA9F478}"/>
              </a:ext>
            </a:extLst>
          </p:cNvPr>
          <p:cNvSpPr>
            <a:spLocks noGrp="1"/>
          </p:cNvSpPr>
          <p:nvPr>
            <p:ph type="title"/>
          </p:nvPr>
        </p:nvSpPr>
        <p:spPr>
          <a:xfrm>
            <a:off x="1069848" y="484632"/>
            <a:ext cx="10058400" cy="926382"/>
          </a:xfrm>
        </p:spPr>
        <p:txBody>
          <a:bodyPr>
            <a:normAutofit/>
          </a:bodyPr>
          <a:lstStyle/>
          <a:p>
            <a:pPr algn="ctr"/>
            <a:r>
              <a:rPr lang="el-GR" altLang="el-GR" sz="4000" b="1" dirty="0">
                <a:solidFill>
                  <a:srgbClr val="000000"/>
                </a:solidFill>
                <a:effectLst>
                  <a:outerShdw blurRad="38100" dist="38100" dir="2700000" algn="tl">
                    <a:srgbClr val="C0C0C0"/>
                  </a:outerShdw>
                </a:effectLst>
                <a:latin typeface="Corbel" pitchFamily="34" charset="0"/>
              </a:rPr>
              <a:t>Ασκήσεις</a:t>
            </a:r>
            <a:endParaRPr lang="el-GR" sz="4000" dirty="0"/>
          </a:p>
        </p:txBody>
      </p:sp>
      <p:sp>
        <p:nvSpPr>
          <p:cNvPr id="3" name="Θέση περιεχομένου 2">
            <a:extLst>
              <a:ext uri="{FF2B5EF4-FFF2-40B4-BE49-F238E27FC236}">
                <a16:creationId xmlns:a16="http://schemas.microsoft.com/office/drawing/2014/main" id="{FD4108DC-B572-4747-A3C5-B9D6147EDAF8}"/>
              </a:ext>
            </a:extLst>
          </p:cNvPr>
          <p:cNvSpPr>
            <a:spLocks noGrp="1"/>
          </p:cNvSpPr>
          <p:nvPr>
            <p:ph idx="1"/>
          </p:nvPr>
        </p:nvSpPr>
        <p:spPr>
          <a:xfrm>
            <a:off x="1069848" y="1505607"/>
            <a:ext cx="10058400" cy="4666593"/>
          </a:xfrm>
        </p:spPr>
        <p:txBody>
          <a:bodyPr>
            <a:normAutofit lnSpcReduction="10000"/>
          </a:bodyPr>
          <a:lstStyle/>
          <a:p>
            <a:pPr marL="0" indent="0" algn="ctr">
              <a:lnSpc>
                <a:spcPct val="100000"/>
              </a:lnSpc>
              <a:buNone/>
            </a:pPr>
            <a:r>
              <a:rPr lang="el-GR" altLang="el-GR" b="1" i="1" u="sng" dirty="0">
                <a:solidFill>
                  <a:srgbClr val="006400"/>
                </a:solidFill>
                <a:latin typeface="Corbel" panose="020B0503020204020204" pitchFamily="34" charset="0"/>
              </a:rPr>
              <a:t>3. Κυκλώστε τις λέξεις</a:t>
            </a:r>
          </a:p>
          <a:p>
            <a:pPr algn="ctr">
              <a:lnSpc>
                <a:spcPct val="100000"/>
              </a:lnSpc>
            </a:pPr>
            <a:endParaRPr lang="el-GR" altLang="el-GR" b="1" i="1" u="sng" dirty="0">
              <a:latin typeface="Corbel" panose="020B0503020204020204" pitchFamily="34" charset="0"/>
            </a:endParaRPr>
          </a:p>
          <a:p>
            <a:pPr marL="0" indent="0" algn="ctr">
              <a:lnSpc>
                <a:spcPct val="100000"/>
              </a:lnSpc>
              <a:spcBef>
                <a:spcPct val="0"/>
              </a:spcBef>
              <a:buNone/>
            </a:pPr>
            <a:r>
              <a:rPr lang="el-GR" altLang="el-GR" dirty="0">
                <a:latin typeface="Corbel" panose="020B0503020204020204" pitchFamily="34" charset="0"/>
              </a:rPr>
              <a:t>12</a:t>
            </a:r>
            <a:r>
              <a:rPr lang="en-US" altLang="el-GR" dirty="0">
                <a:latin typeface="Corbel" panose="020B0503020204020204" pitchFamily="34" charset="0"/>
              </a:rPr>
              <a:t>. </a:t>
            </a:r>
            <a:r>
              <a:rPr lang="el-GR" altLang="el-GR" b="1" i="1" u="sng" dirty="0">
                <a:latin typeface="Corbel" panose="020B0503020204020204" pitchFamily="34" charset="0"/>
              </a:rPr>
              <a:t>που αρχίζουν με</a:t>
            </a:r>
            <a:r>
              <a:rPr lang="en-US" altLang="el-GR" b="1" i="1" u="sng" dirty="0">
                <a:latin typeface="Corbel" panose="020B0503020204020204" pitchFamily="34" charset="0"/>
              </a:rPr>
              <a:t> </a:t>
            </a:r>
            <a:r>
              <a:rPr lang="el-GR" altLang="el-GR" b="1" i="1" u="sng" dirty="0">
                <a:latin typeface="Corbel" panose="020B0503020204020204" pitchFamily="34" charset="0"/>
              </a:rPr>
              <a:t>υψηλό</a:t>
            </a:r>
            <a:r>
              <a:rPr lang="en-US" altLang="el-GR" b="1" i="1" u="sng" dirty="0">
                <a:latin typeface="Corbel" panose="020B0503020204020204" pitchFamily="34" charset="0"/>
              </a:rPr>
              <a:t> </a:t>
            </a:r>
            <a:r>
              <a:rPr lang="el-GR" altLang="el-GR" b="1" i="1" u="sng" dirty="0">
                <a:latin typeface="Corbel" panose="020B0503020204020204" pitchFamily="34" charset="0"/>
              </a:rPr>
              <a:t>φωνήεν</a:t>
            </a:r>
            <a:r>
              <a:rPr lang="en-US" altLang="el-GR" dirty="0">
                <a:latin typeface="Corbel" panose="020B0503020204020204" pitchFamily="34" charset="0"/>
              </a:rPr>
              <a:t>:</a:t>
            </a:r>
          </a:p>
          <a:p>
            <a:pPr marL="0" indent="0" algn="ctr">
              <a:lnSpc>
                <a:spcPct val="100000"/>
              </a:lnSpc>
              <a:spcBef>
                <a:spcPct val="0"/>
              </a:spcBef>
              <a:spcAft>
                <a:spcPts val="600"/>
              </a:spcAft>
              <a:buNone/>
            </a:pPr>
            <a:r>
              <a:rPr lang="el-GR" altLang="el-GR" dirty="0">
                <a:latin typeface="Corbel" panose="020B0503020204020204" pitchFamily="34" charset="0"/>
              </a:rPr>
              <a:t>άλλα      </a:t>
            </a:r>
            <a:r>
              <a:rPr lang="en-US" altLang="el-GR" dirty="0">
                <a:latin typeface="Corbel" panose="020B0503020204020204" pitchFamily="34" charset="0"/>
              </a:rPr>
              <a:t> </a:t>
            </a:r>
            <a:r>
              <a:rPr lang="el-GR" altLang="el-GR" dirty="0">
                <a:latin typeface="Corbel" panose="020B0503020204020204" pitchFamily="34" charset="0"/>
              </a:rPr>
              <a:t>όλα      </a:t>
            </a:r>
            <a:r>
              <a:rPr lang="en-US" altLang="el-GR" dirty="0">
                <a:latin typeface="Corbel" panose="020B0503020204020204" pitchFamily="34" charset="0"/>
              </a:rPr>
              <a:t> </a:t>
            </a:r>
            <a:r>
              <a:rPr lang="el-GR" altLang="el-GR" dirty="0">
                <a:latin typeface="Corbel" panose="020B0503020204020204" pitchFamily="34" charset="0"/>
              </a:rPr>
              <a:t>ούλα</a:t>
            </a:r>
            <a:r>
              <a:rPr lang="en-US" altLang="el-GR" dirty="0">
                <a:latin typeface="Corbel" panose="020B0503020204020204" pitchFamily="34" charset="0"/>
              </a:rPr>
              <a:t> </a:t>
            </a:r>
            <a:r>
              <a:rPr lang="el-GR" altLang="el-GR" dirty="0">
                <a:latin typeface="Corbel" panose="020B0503020204020204" pitchFamily="34" charset="0"/>
              </a:rPr>
              <a:t>      έλα</a:t>
            </a:r>
            <a:endParaRPr lang="en-US" altLang="el-GR" dirty="0">
              <a:latin typeface="Corbel" panose="020B0503020204020204" pitchFamily="34" charset="0"/>
            </a:endParaRPr>
          </a:p>
          <a:p>
            <a:pPr marL="0" indent="0" algn="ctr">
              <a:lnSpc>
                <a:spcPct val="100000"/>
              </a:lnSpc>
              <a:buNone/>
            </a:pPr>
            <a:r>
              <a:rPr lang="el-GR" altLang="el-GR" dirty="0">
                <a:latin typeface="Corbel" panose="020B0503020204020204" pitchFamily="34" charset="0"/>
              </a:rPr>
              <a:t>13</a:t>
            </a:r>
            <a:r>
              <a:rPr lang="en-US" altLang="el-GR" dirty="0">
                <a:latin typeface="Corbel" panose="020B0503020204020204" pitchFamily="34" charset="0"/>
              </a:rPr>
              <a:t>. </a:t>
            </a:r>
            <a:r>
              <a:rPr lang="el-GR" altLang="el-GR" b="1" i="1" u="sng" dirty="0">
                <a:latin typeface="Corbel" panose="020B0503020204020204" pitchFamily="34" charset="0"/>
              </a:rPr>
              <a:t>που αρχίζουν με</a:t>
            </a:r>
            <a:r>
              <a:rPr lang="en-US" altLang="el-GR" b="1" i="1" u="sng" dirty="0">
                <a:latin typeface="Corbel" panose="020B0503020204020204" pitchFamily="34" charset="0"/>
              </a:rPr>
              <a:t> </a:t>
            </a:r>
            <a:r>
              <a:rPr lang="el-GR" altLang="el-GR" b="1" i="1" u="sng" dirty="0">
                <a:latin typeface="Corbel" panose="020B0503020204020204" pitchFamily="34" charset="0"/>
              </a:rPr>
              <a:t>χαμηλό φωνήεν</a:t>
            </a:r>
            <a:r>
              <a:rPr lang="en-US" altLang="el-GR" dirty="0">
                <a:latin typeface="Corbel" panose="020B0503020204020204" pitchFamily="34" charset="0"/>
              </a:rPr>
              <a:t>:</a:t>
            </a:r>
          </a:p>
          <a:p>
            <a:pPr marL="0" indent="0" algn="ctr">
              <a:lnSpc>
                <a:spcPct val="100000"/>
              </a:lnSpc>
              <a:spcBef>
                <a:spcPct val="0"/>
              </a:spcBef>
              <a:spcAft>
                <a:spcPts val="600"/>
              </a:spcAft>
              <a:buNone/>
            </a:pPr>
            <a:r>
              <a:rPr lang="el-GR" altLang="el-GR" dirty="0">
                <a:latin typeface="Corbel" panose="020B0503020204020204" pitchFamily="34" charset="0"/>
              </a:rPr>
              <a:t>άλλα      </a:t>
            </a:r>
            <a:r>
              <a:rPr lang="en-US" altLang="el-GR" dirty="0">
                <a:latin typeface="Corbel" panose="020B0503020204020204" pitchFamily="34" charset="0"/>
              </a:rPr>
              <a:t> </a:t>
            </a:r>
            <a:r>
              <a:rPr lang="el-GR" altLang="el-GR" dirty="0">
                <a:latin typeface="Corbel" panose="020B0503020204020204" pitchFamily="34" charset="0"/>
              </a:rPr>
              <a:t>όλα      </a:t>
            </a:r>
            <a:r>
              <a:rPr lang="en-US" altLang="el-GR" dirty="0">
                <a:latin typeface="Corbel" panose="020B0503020204020204" pitchFamily="34" charset="0"/>
              </a:rPr>
              <a:t> </a:t>
            </a:r>
            <a:r>
              <a:rPr lang="el-GR" altLang="el-GR" dirty="0">
                <a:latin typeface="Corbel" panose="020B0503020204020204" pitchFamily="34" charset="0"/>
              </a:rPr>
              <a:t>ούλα</a:t>
            </a:r>
            <a:r>
              <a:rPr lang="en-US" altLang="el-GR" dirty="0">
                <a:latin typeface="Corbel" panose="020B0503020204020204" pitchFamily="34" charset="0"/>
              </a:rPr>
              <a:t> </a:t>
            </a:r>
            <a:r>
              <a:rPr lang="el-GR" altLang="el-GR" dirty="0">
                <a:latin typeface="Corbel" panose="020B0503020204020204" pitchFamily="34" charset="0"/>
              </a:rPr>
              <a:t>      έλα</a:t>
            </a:r>
          </a:p>
          <a:p>
            <a:pPr marL="0" indent="0" algn="ctr">
              <a:lnSpc>
                <a:spcPct val="100000"/>
              </a:lnSpc>
              <a:buNone/>
            </a:pPr>
            <a:r>
              <a:rPr lang="el-GR" altLang="el-GR" dirty="0">
                <a:latin typeface="Corbel" panose="020B0503020204020204" pitchFamily="34" charset="0"/>
              </a:rPr>
              <a:t>14</a:t>
            </a:r>
            <a:r>
              <a:rPr lang="en-US" altLang="el-GR" dirty="0">
                <a:latin typeface="Corbel" panose="020B0503020204020204" pitchFamily="34" charset="0"/>
              </a:rPr>
              <a:t>. </a:t>
            </a:r>
            <a:r>
              <a:rPr lang="el-GR" altLang="el-GR" b="1" i="1" u="sng" dirty="0">
                <a:latin typeface="Corbel" panose="020B0503020204020204" pitchFamily="34" charset="0"/>
              </a:rPr>
              <a:t>που τελειώνουν σε</a:t>
            </a:r>
            <a:r>
              <a:rPr lang="en-US" altLang="el-GR" b="1" i="1" u="sng" dirty="0">
                <a:latin typeface="Corbel" panose="020B0503020204020204" pitchFamily="34" charset="0"/>
              </a:rPr>
              <a:t> </a:t>
            </a:r>
            <a:r>
              <a:rPr lang="el-GR" altLang="el-GR" b="1" i="1" u="sng" dirty="0">
                <a:latin typeface="Corbel" panose="020B0503020204020204" pitchFamily="34" charset="0"/>
              </a:rPr>
              <a:t>πρόσθιο</a:t>
            </a:r>
            <a:r>
              <a:rPr lang="en-US" altLang="el-GR" b="1" i="1" u="sng" dirty="0">
                <a:latin typeface="Corbel" panose="020B0503020204020204" pitchFamily="34" charset="0"/>
              </a:rPr>
              <a:t> </a:t>
            </a:r>
            <a:r>
              <a:rPr lang="el-GR" altLang="el-GR" b="1" i="1" u="sng" dirty="0">
                <a:latin typeface="Corbel" panose="020B0503020204020204" pitchFamily="34" charset="0"/>
              </a:rPr>
              <a:t>φωνήεν</a:t>
            </a:r>
            <a:r>
              <a:rPr lang="en-US" altLang="el-GR" dirty="0">
                <a:latin typeface="Corbel" panose="020B0503020204020204" pitchFamily="34" charset="0"/>
              </a:rPr>
              <a:t>:</a:t>
            </a:r>
          </a:p>
          <a:p>
            <a:pPr marL="0" indent="0" algn="ctr">
              <a:lnSpc>
                <a:spcPct val="100000"/>
              </a:lnSpc>
              <a:spcBef>
                <a:spcPct val="0"/>
              </a:spcBef>
              <a:spcAft>
                <a:spcPts val="600"/>
              </a:spcAft>
              <a:buNone/>
            </a:pPr>
            <a:r>
              <a:rPr lang="el-GR" altLang="el-GR" dirty="0">
                <a:latin typeface="Corbel" panose="020B0503020204020204" pitchFamily="34" charset="0"/>
              </a:rPr>
              <a:t>φύλλα</a:t>
            </a:r>
            <a:r>
              <a:rPr lang="en-US" altLang="el-GR" dirty="0">
                <a:latin typeface="Corbel" panose="020B0503020204020204" pitchFamily="34" charset="0"/>
              </a:rPr>
              <a:t> </a:t>
            </a:r>
            <a:r>
              <a:rPr lang="el-GR" altLang="el-GR" dirty="0">
                <a:latin typeface="Corbel" panose="020B0503020204020204" pitchFamily="34" charset="0"/>
              </a:rPr>
              <a:t>      φίλε</a:t>
            </a:r>
            <a:r>
              <a:rPr lang="en-US" altLang="el-GR" dirty="0">
                <a:latin typeface="Corbel" panose="020B0503020204020204" pitchFamily="34" charset="0"/>
              </a:rPr>
              <a:t> </a:t>
            </a:r>
            <a:r>
              <a:rPr lang="el-GR" altLang="el-GR" dirty="0">
                <a:latin typeface="Corbel" panose="020B0503020204020204" pitchFamily="34" charset="0"/>
              </a:rPr>
              <a:t>      φίλοι</a:t>
            </a:r>
            <a:r>
              <a:rPr lang="en-US" altLang="el-GR" dirty="0">
                <a:latin typeface="Corbel" panose="020B0503020204020204" pitchFamily="34" charset="0"/>
              </a:rPr>
              <a:t> </a:t>
            </a:r>
            <a:r>
              <a:rPr lang="el-GR" altLang="el-GR" dirty="0">
                <a:latin typeface="Corbel" panose="020B0503020204020204" pitchFamily="34" charset="0"/>
              </a:rPr>
              <a:t>      φύλου</a:t>
            </a:r>
            <a:r>
              <a:rPr lang="en-US" altLang="el-GR" dirty="0">
                <a:latin typeface="Corbel" panose="020B0503020204020204" pitchFamily="34" charset="0"/>
              </a:rPr>
              <a:t> </a:t>
            </a:r>
            <a:r>
              <a:rPr lang="el-GR" altLang="el-GR" dirty="0">
                <a:latin typeface="Corbel" panose="020B0503020204020204" pitchFamily="34" charset="0"/>
              </a:rPr>
              <a:t>      φύλλο</a:t>
            </a:r>
            <a:endParaRPr lang="en-US" altLang="el-GR" dirty="0">
              <a:latin typeface="Corbel" panose="020B0503020204020204" pitchFamily="34" charset="0"/>
            </a:endParaRPr>
          </a:p>
          <a:p>
            <a:pPr marL="0" indent="0" algn="ctr">
              <a:lnSpc>
                <a:spcPct val="100000"/>
              </a:lnSpc>
              <a:buNone/>
            </a:pPr>
            <a:r>
              <a:rPr lang="el-GR" altLang="el-GR" dirty="0">
                <a:latin typeface="Corbel" panose="020B0503020204020204" pitchFamily="34" charset="0"/>
              </a:rPr>
              <a:t>15</a:t>
            </a:r>
            <a:r>
              <a:rPr lang="en-US" altLang="el-GR" dirty="0">
                <a:latin typeface="Corbel" panose="020B0503020204020204" pitchFamily="34" charset="0"/>
              </a:rPr>
              <a:t>. </a:t>
            </a:r>
            <a:r>
              <a:rPr lang="el-GR" altLang="el-GR" b="1" i="1" u="sng" dirty="0">
                <a:latin typeface="Corbel" panose="020B0503020204020204" pitchFamily="34" charset="0"/>
              </a:rPr>
              <a:t>που τελειώνουν σε</a:t>
            </a:r>
            <a:r>
              <a:rPr lang="en-US" altLang="el-GR" b="1" i="1" u="sng" dirty="0">
                <a:latin typeface="Corbel" panose="020B0503020204020204" pitchFamily="34" charset="0"/>
              </a:rPr>
              <a:t> </a:t>
            </a:r>
            <a:r>
              <a:rPr lang="el-GR" altLang="el-GR" b="1" i="1" u="sng" dirty="0">
                <a:latin typeface="Corbel" panose="020B0503020204020204" pitchFamily="34" charset="0"/>
              </a:rPr>
              <a:t>οπίσθιο φωνήεν</a:t>
            </a:r>
            <a:r>
              <a:rPr lang="en-US" altLang="el-GR" dirty="0">
                <a:latin typeface="Corbel" panose="020B0503020204020204" pitchFamily="34" charset="0"/>
              </a:rPr>
              <a:t>:</a:t>
            </a:r>
          </a:p>
          <a:p>
            <a:pPr marL="0" indent="0" algn="ctr">
              <a:lnSpc>
                <a:spcPct val="100000"/>
              </a:lnSpc>
              <a:spcBef>
                <a:spcPct val="0"/>
              </a:spcBef>
              <a:spcAft>
                <a:spcPts val="600"/>
              </a:spcAft>
              <a:buNone/>
            </a:pPr>
            <a:r>
              <a:rPr lang="el-GR" altLang="el-GR" dirty="0">
                <a:latin typeface="Corbel" panose="020B0503020204020204" pitchFamily="34" charset="0"/>
              </a:rPr>
              <a:t>φύλλα</a:t>
            </a:r>
            <a:r>
              <a:rPr lang="en-US" altLang="el-GR" dirty="0">
                <a:latin typeface="Corbel" panose="020B0503020204020204" pitchFamily="34" charset="0"/>
              </a:rPr>
              <a:t> </a:t>
            </a:r>
            <a:r>
              <a:rPr lang="el-GR" altLang="el-GR" dirty="0">
                <a:latin typeface="Corbel" panose="020B0503020204020204" pitchFamily="34" charset="0"/>
              </a:rPr>
              <a:t>      φίλε</a:t>
            </a:r>
            <a:r>
              <a:rPr lang="en-US" altLang="el-GR" dirty="0">
                <a:latin typeface="Corbel" panose="020B0503020204020204" pitchFamily="34" charset="0"/>
              </a:rPr>
              <a:t> </a:t>
            </a:r>
            <a:r>
              <a:rPr lang="el-GR" altLang="el-GR" dirty="0">
                <a:latin typeface="Corbel" panose="020B0503020204020204" pitchFamily="34" charset="0"/>
              </a:rPr>
              <a:t>      φίλοι</a:t>
            </a:r>
            <a:r>
              <a:rPr lang="en-US" altLang="el-GR" dirty="0">
                <a:latin typeface="Corbel" panose="020B0503020204020204" pitchFamily="34" charset="0"/>
              </a:rPr>
              <a:t> </a:t>
            </a:r>
            <a:r>
              <a:rPr lang="el-GR" altLang="el-GR" dirty="0">
                <a:latin typeface="Corbel" panose="020B0503020204020204" pitchFamily="34" charset="0"/>
              </a:rPr>
              <a:t>      φύλου</a:t>
            </a:r>
            <a:r>
              <a:rPr lang="en-US" altLang="el-GR" dirty="0">
                <a:latin typeface="Corbel" panose="020B0503020204020204" pitchFamily="34" charset="0"/>
              </a:rPr>
              <a:t> </a:t>
            </a:r>
            <a:r>
              <a:rPr lang="el-GR" altLang="el-GR" dirty="0">
                <a:latin typeface="Corbel" panose="020B0503020204020204" pitchFamily="34" charset="0"/>
              </a:rPr>
              <a:t>      φύλλο</a:t>
            </a:r>
            <a:endParaRPr lang="en-US" altLang="el-GR" dirty="0">
              <a:latin typeface="Corbel" panose="020B0503020204020204" pitchFamily="34" charset="0"/>
            </a:endParaRPr>
          </a:p>
          <a:p>
            <a:pPr marL="0" indent="0" algn="ctr">
              <a:lnSpc>
                <a:spcPct val="100000"/>
              </a:lnSpc>
              <a:buNone/>
            </a:pPr>
            <a:r>
              <a:rPr lang="el-GR" altLang="el-GR" dirty="0">
                <a:latin typeface="Corbel" panose="020B0503020204020204" pitchFamily="34" charset="0"/>
              </a:rPr>
              <a:t>16</a:t>
            </a:r>
            <a:r>
              <a:rPr lang="en-US" altLang="el-GR" dirty="0">
                <a:latin typeface="Corbel" panose="020B0503020204020204" pitchFamily="34" charset="0"/>
              </a:rPr>
              <a:t>. </a:t>
            </a:r>
            <a:r>
              <a:rPr lang="el-GR" altLang="el-GR" b="1" i="1" u="sng" dirty="0">
                <a:latin typeface="Corbel" panose="020B0503020204020204" pitchFamily="34" charset="0"/>
              </a:rPr>
              <a:t>που τελειώνουν σε</a:t>
            </a:r>
            <a:r>
              <a:rPr lang="en-US" altLang="el-GR" b="1" i="1" u="sng" dirty="0">
                <a:latin typeface="Corbel" panose="020B0503020204020204" pitchFamily="34" charset="0"/>
              </a:rPr>
              <a:t> </a:t>
            </a:r>
            <a:r>
              <a:rPr lang="el-GR" altLang="el-GR" b="1" i="1" u="sng" dirty="0">
                <a:latin typeface="Corbel" panose="020B0503020204020204" pitchFamily="34" charset="0"/>
              </a:rPr>
              <a:t>στρογγυλό φωνήεν</a:t>
            </a:r>
            <a:r>
              <a:rPr lang="en-US" altLang="el-GR" dirty="0">
                <a:latin typeface="Corbel" panose="020B0503020204020204" pitchFamily="34" charset="0"/>
              </a:rPr>
              <a:t>:</a:t>
            </a:r>
          </a:p>
          <a:p>
            <a:pPr marL="0" indent="0" algn="ctr">
              <a:lnSpc>
                <a:spcPct val="100000"/>
              </a:lnSpc>
              <a:spcBef>
                <a:spcPct val="0"/>
              </a:spcBef>
              <a:buNone/>
            </a:pPr>
            <a:r>
              <a:rPr lang="el-GR" altLang="el-GR" dirty="0">
                <a:latin typeface="Corbel" panose="020B0503020204020204" pitchFamily="34" charset="0"/>
              </a:rPr>
              <a:t>φύλλα</a:t>
            </a:r>
            <a:r>
              <a:rPr lang="en-US" altLang="el-GR" dirty="0">
                <a:latin typeface="Corbel" panose="020B0503020204020204" pitchFamily="34" charset="0"/>
              </a:rPr>
              <a:t> </a:t>
            </a:r>
            <a:r>
              <a:rPr lang="el-GR" altLang="el-GR" dirty="0">
                <a:latin typeface="Corbel" panose="020B0503020204020204" pitchFamily="34" charset="0"/>
              </a:rPr>
              <a:t>      φίλε</a:t>
            </a:r>
            <a:r>
              <a:rPr lang="en-US" altLang="el-GR" dirty="0">
                <a:latin typeface="Corbel" panose="020B0503020204020204" pitchFamily="34" charset="0"/>
              </a:rPr>
              <a:t> </a:t>
            </a:r>
            <a:r>
              <a:rPr lang="el-GR" altLang="el-GR" dirty="0">
                <a:latin typeface="Corbel" panose="020B0503020204020204" pitchFamily="34" charset="0"/>
              </a:rPr>
              <a:t>      φίλοι</a:t>
            </a:r>
            <a:r>
              <a:rPr lang="en-US" altLang="el-GR" dirty="0">
                <a:latin typeface="Corbel" panose="020B0503020204020204" pitchFamily="34" charset="0"/>
              </a:rPr>
              <a:t> </a:t>
            </a:r>
            <a:r>
              <a:rPr lang="el-GR" altLang="el-GR" dirty="0">
                <a:latin typeface="Corbel" panose="020B0503020204020204" pitchFamily="34" charset="0"/>
              </a:rPr>
              <a:t>      φύλου</a:t>
            </a:r>
            <a:r>
              <a:rPr lang="en-US" altLang="el-GR" dirty="0">
                <a:latin typeface="Corbel" panose="020B0503020204020204" pitchFamily="34" charset="0"/>
              </a:rPr>
              <a:t> </a:t>
            </a:r>
            <a:r>
              <a:rPr lang="el-GR" altLang="el-GR" dirty="0">
                <a:latin typeface="Corbel" panose="020B0503020204020204" pitchFamily="34" charset="0"/>
              </a:rPr>
              <a:t>      φύλλο</a:t>
            </a:r>
          </a:p>
          <a:p>
            <a:endParaRPr lang="el-GR" dirty="0"/>
          </a:p>
        </p:txBody>
      </p:sp>
    </p:spTree>
    <p:extLst>
      <p:ext uri="{BB962C8B-B14F-4D97-AF65-F5344CB8AC3E}">
        <p14:creationId xmlns:p14="http://schemas.microsoft.com/office/powerpoint/2010/main" val="27280473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8811E6-BF23-4E45-86E3-7861091B230D}"/>
              </a:ext>
            </a:extLst>
          </p:cNvPr>
          <p:cNvSpPr>
            <a:spLocks noGrp="1"/>
          </p:cNvSpPr>
          <p:nvPr>
            <p:ph type="title"/>
          </p:nvPr>
        </p:nvSpPr>
        <p:spPr>
          <a:xfrm>
            <a:off x="1069848" y="484632"/>
            <a:ext cx="10058400" cy="760844"/>
          </a:xfrm>
        </p:spPr>
        <p:txBody>
          <a:bodyPr>
            <a:normAutofit/>
          </a:bodyPr>
          <a:lstStyle/>
          <a:p>
            <a:pPr algn="ctr"/>
            <a:r>
              <a:rPr lang="el-GR" altLang="el-GR" sz="4000" b="1" dirty="0">
                <a:solidFill>
                  <a:srgbClr val="000000"/>
                </a:solidFill>
                <a:effectLst>
                  <a:outerShdw blurRad="38100" dist="38100" dir="2700000" algn="tl">
                    <a:srgbClr val="C0C0C0"/>
                  </a:outerShdw>
                </a:effectLst>
                <a:latin typeface="Corbel" pitchFamily="34" charset="0"/>
              </a:rPr>
              <a:t>Ασκήσεις</a:t>
            </a:r>
            <a:endParaRPr lang="el-GR" sz="4000" dirty="0"/>
          </a:p>
        </p:txBody>
      </p:sp>
      <p:sp>
        <p:nvSpPr>
          <p:cNvPr id="3" name="Θέση περιεχομένου 2">
            <a:extLst>
              <a:ext uri="{FF2B5EF4-FFF2-40B4-BE49-F238E27FC236}">
                <a16:creationId xmlns:a16="http://schemas.microsoft.com/office/drawing/2014/main" id="{9354BE0A-EABE-DA42-9997-D3092C82030A}"/>
              </a:ext>
            </a:extLst>
          </p:cNvPr>
          <p:cNvSpPr>
            <a:spLocks noGrp="1"/>
          </p:cNvSpPr>
          <p:nvPr>
            <p:ph idx="1"/>
          </p:nvPr>
        </p:nvSpPr>
        <p:spPr>
          <a:xfrm>
            <a:off x="1069848" y="1245475"/>
            <a:ext cx="10058400" cy="5289331"/>
          </a:xfrm>
        </p:spPr>
        <p:txBody>
          <a:bodyPr>
            <a:normAutofit fontScale="92500" lnSpcReduction="10000"/>
          </a:bodyPr>
          <a:lstStyle/>
          <a:p>
            <a:pPr algn="ctr"/>
            <a:r>
              <a:rPr lang="el-GR" b="1" dirty="0">
                <a:solidFill>
                  <a:srgbClr val="007333"/>
                </a:solidFill>
              </a:rPr>
              <a:t>4. Προσδιορίστε τους φθόγγους με τους οποίους ξεκινάνε οι παρακάτω λέξεις, ως προς τον ΤΡΟΠΟ και ΤΟΠΟ άρθρωσής τους, όπως αυτός προσδιορίζεται από την </a:t>
            </a:r>
            <a:r>
              <a:rPr lang="el-GR" b="1" dirty="0" err="1">
                <a:solidFill>
                  <a:srgbClr val="007333"/>
                </a:solidFill>
              </a:rPr>
              <a:t>Αρθρωτική</a:t>
            </a:r>
            <a:r>
              <a:rPr lang="el-GR" b="1" dirty="0">
                <a:solidFill>
                  <a:srgbClr val="007333"/>
                </a:solidFill>
              </a:rPr>
              <a:t> Φωνητική:</a:t>
            </a:r>
          </a:p>
          <a:p>
            <a:r>
              <a:rPr lang="el-GR" dirty="0"/>
              <a:t>"ντιβάνι":</a:t>
            </a:r>
          </a:p>
          <a:p>
            <a:r>
              <a:rPr lang="el-GR" dirty="0"/>
              <a:t>"γιαλός": </a:t>
            </a:r>
          </a:p>
          <a:p>
            <a:r>
              <a:rPr lang="el-GR" dirty="0"/>
              <a:t>"χαλί":, </a:t>
            </a:r>
          </a:p>
          <a:p>
            <a:r>
              <a:rPr lang="el-GR" dirty="0"/>
              <a:t>"γκαντέμης":</a:t>
            </a:r>
          </a:p>
          <a:p>
            <a:r>
              <a:rPr lang="el-GR" dirty="0"/>
              <a:t>"λιοπύρι": </a:t>
            </a:r>
          </a:p>
          <a:p>
            <a:r>
              <a:rPr lang="el-GR" dirty="0"/>
              <a:t>"μπάνιο": </a:t>
            </a:r>
          </a:p>
          <a:p>
            <a:r>
              <a:rPr lang="el-GR" dirty="0"/>
              <a:t>"ρότα": </a:t>
            </a:r>
          </a:p>
          <a:p>
            <a:r>
              <a:rPr lang="el-GR" dirty="0"/>
              <a:t>"δόντι": </a:t>
            </a:r>
          </a:p>
          <a:p>
            <a:r>
              <a:rPr lang="el-GR" dirty="0"/>
              <a:t>"θάλασσα":</a:t>
            </a:r>
          </a:p>
          <a:p>
            <a:r>
              <a:rPr lang="el-GR" dirty="0"/>
              <a:t>"νιότη":</a:t>
            </a:r>
          </a:p>
          <a:p>
            <a:r>
              <a:rPr lang="el-GR" dirty="0"/>
              <a:t>"λιάζομαι": </a:t>
            </a:r>
          </a:p>
          <a:p>
            <a:endParaRPr lang="el-GR" b="1" dirty="0">
              <a:solidFill>
                <a:srgbClr val="007333"/>
              </a:solidFill>
            </a:endParaRPr>
          </a:p>
          <a:p>
            <a:endParaRPr lang="el-GR" dirty="0"/>
          </a:p>
        </p:txBody>
      </p:sp>
    </p:spTree>
    <p:extLst>
      <p:ext uri="{BB962C8B-B14F-4D97-AF65-F5344CB8AC3E}">
        <p14:creationId xmlns:p14="http://schemas.microsoft.com/office/powerpoint/2010/main" val="15055789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8811E6-BF23-4E45-86E3-7861091B230D}"/>
              </a:ext>
            </a:extLst>
          </p:cNvPr>
          <p:cNvSpPr>
            <a:spLocks noGrp="1"/>
          </p:cNvSpPr>
          <p:nvPr>
            <p:ph type="title"/>
          </p:nvPr>
        </p:nvSpPr>
        <p:spPr>
          <a:xfrm>
            <a:off x="1069848" y="484632"/>
            <a:ext cx="10058400" cy="760844"/>
          </a:xfrm>
        </p:spPr>
        <p:txBody>
          <a:bodyPr>
            <a:normAutofit/>
          </a:bodyPr>
          <a:lstStyle/>
          <a:p>
            <a:pPr algn="ctr"/>
            <a:r>
              <a:rPr lang="el-GR" altLang="el-GR" sz="4000" b="1" dirty="0">
                <a:solidFill>
                  <a:srgbClr val="000000"/>
                </a:solidFill>
                <a:effectLst>
                  <a:outerShdw blurRad="38100" dist="38100" dir="2700000" algn="tl">
                    <a:srgbClr val="C0C0C0"/>
                  </a:outerShdw>
                </a:effectLst>
                <a:latin typeface="Corbel" pitchFamily="34" charset="0"/>
              </a:rPr>
              <a:t>Ασκήσεις</a:t>
            </a:r>
            <a:endParaRPr lang="el-GR" sz="4000" dirty="0"/>
          </a:p>
        </p:txBody>
      </p:sp>
      <p:sp>
        <p:nvSpPr>
          <p:cNvPr id="3" name="Θέση περιεχομένου 2">
            <a:extLst>
              <a:ext uri="{FF2B5EF4-FFF2-40B4-BE49-F238E27FC236}">
                <a16:creationId xmlns:a16="http://schemas.microsoft.com/office/drawing/2014/main" id="{9354BE0A-EABE-DA42-9997-D3092C82030A}"/>
              </a:ext>
            </a:extLst>
          </p:cNvPr>
          <p:cNvSpPr>
            <a:spLocks noGrp="1"/>
          </p:cNvSpPr>
          <p:nvPr>
            <p:ph idx="1"/>
          </p:nvPr>
        </p:nvSpPr>
        <p:spPr>
          <a:xfrm>
            <a:off x="1069848" y="1245475"/>
            <a:ext cx="10058400" cy="5289331"/>
          </a:xfrm>
        </p:spPr>
        <p:txBody>
          <a:bodyPr>
            <a:normAutofit fontScale="92500" lnSpcReduction="10000"/>
          </a:bodyPr>
          <a:lstStyle/>
          <a:p>
            <a:pPr algn="ctr"/>
            <a:r>
              <a:rPr lang="el-GR" b="1" dirty="0">
                <a:solidFill>
                  <a:srgbClr val="007333"/>
                </a:solidFill>
              </a:rPr>
              <a:t>5. Προσδιορίστε τους φθόγγους με τους οποίους ξεκινάνε οι παρακάτω λέξεις, ως προς τον ΤΡΟΠΟ και ΤΟΠΟ άρθρωσής τους, όπως αυτός προσδιορίζεται από την </a:t>
            </a:r>
            <a:r>
              <a:rPr lang="el-GR" b="1" dirty="0" err="1">
                <a:solidFill>
                  <a:srgbClr val="007333"/>
                </a:solidFill>
              </a:rPr>
              <a:t>Αρθρωτική</a:t>
            </a:r>
            <a:r>
              <a:rPr lang="el-GR" b="1" dirty="0">
                <a:solidFill>
                  <a:srgbClr val="007333"/>
                </a:solidFill>
              </a:rPr>
              <a:t> Φωνητική:</a:t>
            </a:r>
          </a:p>
          <a:p>
            <a:r>
              <a:rPr lang="el-GR" dirty="0"/>
              <a:t>"λούζομαι":</a:t>
            </a:r>
          </a:p>
          <a:p>
            <a:r>
              <a:rPr lang="el-GR" dirty="0"/>
              <a:t>"κοιμάμαι":</a:t>
            </a:r>
          </a:p>
          <a:p>
            <a:r>
              <a:rPr lang="el-GR" dirty="0"/>
              <a:t>"χώμα": </a:t>
            </a:r>
          </a:p>
          <a:p>
            <a:r>
              <a:rPr lang="el-GR" dirty="0"/>
              <a:t>"πούσι": </a:t>
            </a:r>
          </a:p>
          <a:p>
            <a:r>
              <a:rPr lang="el-GR" dirty="0"/>
              <a:t>"γκαρίζω":</a:t>
            </a:r>
          </a:p>
          <a:p>
            <a:r>
              <a:rPr lang="el-GR" dirty="0"/>
              <a:t>"χυμός":</a:t>
            </a:r>
          </a:p>
          <a:p>
            <a:r>
              <a:rPr lang="el-GR" dirty="0"/>
              <a:t>"γερός": </a:t>
            </a:r>
          </a:p>
          <a:p>
            <a:r>
              <a:rPr lang="el-GR" dirty="0"/>
              <a:t>"λύπη":</a:t>
            </a:r>
          </a:p>
          <a:p>
            <a:r>
              <a:rPr lang="el-GR" dirty="0"/>
              <a:t>"ταύρος":</a:t>
            </a:r>
          </a:p>
          <a:p>
            <a:r>
              <a:rPr lang="el-GR" dirty="0"/>
              <a:t>"</a:t>
            </a:r>
            <a:r>
              <a:rPr lang="el-GR" dirty="0" err="1"/>
              <a:t>γκαβομάρα</a:t>
            </a:r>
            <a:r>
              <a:rPr lang="el-GR" dirty="0"/>
              <a:t>":</a:t>
            </a:r>
          </a:p>
          <a:p>
            <a:r>
              <a:rPr lang="el-GR" dirty="0"/>
              <a:t>"κουβάρι":</a:t>
            </a:r>
          </a:p>
          <a:p>
            <a:endParaRPr lang="el-GR" b="1" dirty="0">
              <a:solidFill>
                <a:srgbClr val="007333"/>
              </a:solidFill>
            </a:endParaRPr>
          </a:p>
          <a:p>
            <a:endParaRPr lang="el-GR" dirty="0"/>
          </a:p>
        </p:txBody>
      </p:sp>
    </p:spTree>
    <p:extLst>
      <p:ext uri="{BB962C8B-B14F-4D97-AF65-F5344CB8AC3E}">
        <p14:creationId xmlns:p14="http://schemas.microsoft.com/office/powerpoint/2010/main" val="168909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671145"/>
            <a:ext cx="11309131" cy="4929352"/>
          </a:xfrm>
        </p:spPr>
        <p:txBody>
          <a:bodyPr>
            <a:normAutofit/>
          </a:bodyPr>
          <a:lstStyle/>
          <a:p>
            <a:r>
              <a:rPr lang="el-GR" sz="3600" dirty="0"/>
              <a:t>α</a:t>
            </a:r>
            <a:r>
              <a:rPr lang="en-US" sz="3600" dirty="0"/>
              <a:t>. </a:t>
            </a:r>
            <a:r>
              <a:rPr lang="el-GR" sz="3600" dirty="0" err="1"/>
              <a:t>Αρθρωτική</a:t>
            </a:r>
            <a:r>
              <a:rPr lang="el-GR" sz="3600" dirty="0"/>
              <a:t> Φωνητική</a:t>
            </a:r>
            <a:r>
              <a:rPr lang="el-GR" sz="3600" dirty="0">
                <a:ea typeface="Cambria" panose="02040503050406030204" pitchFamily="18" charset="0"/>
              </a:rPr>
              <a:t>(</a:t>
            </a:r>
            <a:r>
              <a:rPr lang="en-US" sz="3600" dirty="0">
                <a:latin typeface="Cambria" panose="02040503050406030204" pitchFamily="18" charset="0"/>
                <a:ea typeface="Cambria" panose="02040503050406030204" pitchFamily="18" charset="0"/>
              </a:rPr>
              <a:t>Articulatory Phonetics)</a:t>
            </a:r>
            <a:r>
              <a:rPr lang="el-GR" sz="3600" dirty="0"/>
              <a:t>:</a:t>
            </a:r>
          </a:p>
          <a:p>
            <a:endParaRPr lang="el-GR" sz="3600" dirty="0"/>
          </a:p>
          <a:p>
            <a:pPr marL="0" indent="0">
              <a:buNone/>
            </a:pP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Η </a:t>
            </a:r>
            <a:r>
              <a:rPr lang="el-GR" sz="2500" b="1" dirty="0" err="1">
                <a:effectLst/>
                <a:latin typeface="Calibri" panose="020F0502020204030204" pitchFamily="34" charset="0"/>
                <a:ea typeface="Times New Roman" panose="02020603050405020304" pitchFamily="18" charset="0"/>
                <a:cs typeface="Times New Roman" panose="02020603050405020304" pitchFamily="18" charset="0"/>
              </a:rPr>
              <a:t>αρθρωτική</a:t>
            </a:r>
            <a:r>
              <a:rPr lang="el-GR" sz="2500" b="1" dirty="0">
                <a:effectLst/>
                <a:latin typeface="Calibri" panose="020F0502020204030204" pitchFamily="34" charset="0"/>
                <a:ea typeface="Times New Roman" panose="02020603050405020304" pitchFamily="18" charset="0"/>
                <a:cs typeface="Times New Roman" panose="02020603050405020304" pitchFamily="18" charset="0"/>
              </a:rPr>
              <a:t> φωνητική</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περιγράφει τους φθόγγους της γλώσσας ανάλογα με το πώς συμπεριφέρεται κάθε όργανο του </a:t>
            </a:r>
            <a:r>
              <a:rPr lang="el-GR" sz="2500" dirty="0" err="1">
                <a:effectLst/>
                <a:latin typeface="Calibri" panose="020F0502020204030204" pitchFamily="34" charset="0"/>
                <a:ea typeface="Times New Roman" panose="02020603050405020304" pitchFamily="18" charset="0"/>
                <a:cs typeface="Times New Roman" panose="02020603050405020304" pitchFamily="18" charset="0"/>
              </a:rPr>
              <a:t>αρθρωτικού</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συστήματος του ομιλητή </a:t>
            </a:r>
            <a:r>
              <a:rPr lang="el-GR" sz="2500" b="1" dirty="0">
                <a:effectLst/>
                <a:latin typeface="Calibri" panose="020F0502020204030204" pitchFamily="34" charset="0"/>
                <a:ea typeface="Times New Roman" panose="02020603050405020304" pitchFamily="18" charset="0"/>
                <a:cs typeface="Times New Roman" panose="02020603050405020304" pitchFamily="18" charset="0"/>
              </a:rPr>
              <a:t>τη στιγμή που δημιουργείται ένας φθόγγος.</a:t>
            </a:r>
            <a:r>
              <a:rPr lang="el-GR" sz="2500" dirty="0">
                <a:effectLst/>
              </a:rPr>
              <a:t> </a:t>
            </a:r>
            <a:endParaRPr lang="en-US" sz="2500" dirty="0"/>
          </a:p>
        </p:txBody>
      </p:sp>
      <p:pic>
        <p:nvPicPr>
          <p:cNvPr id="4" name="Picture 5" descr="http://grammar4rhetoric.files.wordpress.com/2014/01/face1.png">
            <a:extLst>
              <a:ext uri="{FF2B5EF4-FFF2-40B4-BE49-F238E27FC236}">
                <a16:creationId xmlns:a16="http://schemas.microsoft.com/office/drawing/2014/main" id="{91CC7F75-DDC3-5348-9EC4-79DA6AE3EAF4}"/>
              </a:ext>
            </a:extLst>
          </p:cNvPr>
          <p:cNvPicPr>
            <a:picLocks noChangeAspect="1" noChangeArrowheads="1"/>
          </p:cNvPicPr>
          <p:nvPr/>
        </p:nvPicPr>
        <p:blipFill>
          <a:blip r:embed="rId2" cstate="print"/>
          <a:srcRect/>
          <a:stretch>
            <a:fillRect/>
          </a:stretch>
        </p:blipFill>
        <p:spPr bwMode="auto">
          <a:xfrm>
            <a:off x="4337713" y="4304469"/>
            <a:ext cx="2664296" cy="2125915"/>
          </a:xfrm>
          <a:prstGeom prst="rect">
            <a:avLst/>
          </a:prstGeom>
          <a:ln>
            <a:noFill/>
          </a:ln>
          <a:effectLst>
            <a:softEdge rad="112500"/>
          </a:effectLst>
        </p:spPr>
      </p:pic>
      <p:pic>
        <p:nvPicPr>
          <p:cNvPr id="5" name="Picture 2">
            <a:extLst>
              <a:ext uri="{FF2B5EF4-FFF2-40B4-BE49-F238E27FC236}">
                <a16:creationId xmlns:a16="http://schemas.microsoft.com/office/drawing/2014/main" id="{1591FA90-F5DE-BF43-9695-3F329E3C1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4953006"/>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3903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 Τίτλος">
            <a:extLst>
              <a:ext uri="{FF2B5EF4-FFF2-40B4-BE49-F238E27FC236}">
                <a16:creationId xmlns:a16="http://schemas.microsoft.com/office/drawing/2014/main" id="{E3B352F8-71AA-464E-9B2D-FED2A670DAA2}"/>
              </a:ext>
            </a:extLst>
          </p:cNvPr>
          <p:cNvSpPr>
            <a:spLocks noGrp="1"/>
          </p:cNvSpPr>
          <p:nvPr>
            <p:ph type="title"/>
          </p:nvPr>
        </p:nvSpPr>
        <p:spPr>
          <a:xfrm>
            <a:off x="4569793" y="-2164"/>
            <a:ext cx="10058400" cy="1609344"/>
          </a:xfrm>
        </p:spPr>
        <p:txBody>
          <a:bodyPr/>
          <a:lstStyle/>
          <a:p>
            <a:pPr>
              <a:defRPr/>
            </a:pPr>
            <a:r>
              <a:rPr lang="el-GR" altLang="el-GR" sz="3200" b="1" dirty="0">
                <a:solidFill>
                  <a:srgbClr val="000000"/>
                </a:solidFill>
                <a:effectLst>
                  <a:outerShdw blurRad="38100" dist="38100" dir="2700000" algn="tl">
                    <a:srgbClr val="C0C0C0"/>
                  </a:outerShdw>
                </a:effectLst>
                <a:latin typeface="Corbel" pitchFamily="34" charset="0"/>
              </a:rPr>
              <a:t>Ασκήσεις</a:t>
            </a:r>
            <a:endParaRPr lang="el-GR" sz="3200" b="1" dirty="0">
              <a:solidFill>
                <a:schemeClr val="accent2">
                  <a:lumMod val="50000"/>
                </a:schemeClr>
              </a:solidFill>
              <a:effectLst>
                <a:outerShdw blurRad="38100" dist="38100" dir="2700000" algn="tl">
                  <a:srgbClr val="000000">
                    <a:alpha val="43137"/>
                  </a:srgbClr>
                </a:outerShdw>
              </a:effectLst>
              <a:latin typeface="Corbel" pitchFamily="34" charset="0"/>
            </a:endParaRPr>
          </a:p>
        </p:txBody>
      </p:sp>
      <p:sp>
        <p:nvSpPr>
          <p:cNvPr id="55298" name="2 - Υπότιτλος">
            <a:extLst>
              <a:ext uri="{FF2B5EF4-FFF2-40B4-BE49-F238E27FC236}">
                <a16:creationId xmlns:a16="http://schemas.microsoft.com/office/drawing/2014/main" id="{0C0F5662-774B-424B-8ECA-D9BA7FFD4C36}"/>
              </a:ext>
            </a:extLst>
          </p:cNvPr>
          <p:cNvSpPr>
            <a:spLocks noGrp="1" noChangeArrowheads="1"/>
          </p:cNvSpPr>
          <p:nvPr>
            <p:ph idx="1"/>
          </p:nvPr>
        </p:nvSpPr>
        <p:spPr>
          <a:xfrm>
            <a:off x="2898648" y="1175477"/>
            <a:ext cx="10058400" cy="4050792"/>
          </a:xfrm>
        </p:spPr>
        <p:txBody>
          <a:bodyPr/>
          <a:lstStyle/>
          <a:p>
            <a:pPr eaLnBrk="1" hangingPunct="1"/>
            <a:r>
              <a:rPr lang="el-GR" altLang="el-GR" sz="1900" dirty="0">
                <a:solidFill>
                  <a:srgbClr val="006400"/>
                </a:solidFill>
                <a:latin typeface="Corbel" panose="020B0503020204020204" pitchFamily="34" charset="0"/>
              </a:rPr>
              <a:t> </a:t>
            </a:r>
            <a:r>
              <a:rPr lang="el-GR" altLang="el-GR" sz="1900" b="1" i="1" u="sng" dirty="0">
                <a:solidFill>
                  <a:srgbClr val="006400"/>
                </a:solidFill>
                <a:latin typeface="Corbel" panose="020B0503020204020204" pitchFamily="34" charset="0"/>
              </a:rPr>
              <a:t>6. Βρείτε τα κοινά χαρακτηριστικά των φθόγγων</a:t>
            </a:r>
          </a:p>
          <a:p>
            <a:pPr eaLnBrk="1" hangingPunct="1">
              <a:spcBef>
                <a:spcPct val="0"/>
              </a:spcBef>
            </a:pPr>
            <a:endParaRPr lang="en-US" altLang="el-GR" sz="1900" dirty="0">
              <a:latin typeface="Corbel" panose="020B0503020204020204" pitchFamily="34" charset="0"/>
            </a:endParaRPr>
          </a:p>
        </p:txBody>
      </p:sp>
      <p:sp>
        <p:nvSpPr>
          <p:cNvPr id="13" name="Rectangle 6">
            <a:extLst>
              <a:ext uri="{FF2B5EF4-FFF2-40B4-BE49-F238E27FC236}">
                <a16:creationId xmlns:a16="http://schemas.microsoft.com/office/drawing/2014/main" id="{C7DF89B9-0D57-144E-8390-3F9C16BFAC4E}"/>
              </a:ext>
            </a:extLst>
          </p:cNvPr>
          <p:cNvSpPr/>
          <p:nvPr/>
        </p:nvSpPr>
        <p:spPr>
          <a:xfrm>
            <a:off x="9805989" y="6453188"/>
            <a:ext cx="827087"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ltLang="el-GR">
              <a:solidFill>
                <a:srgbClr val="FFFFFF"/>
              </a:solidFill>
              <a:latin typeface="Corbel" pitchFamily="34" charset="0"/>
            </a:endParaRPr>
          </a:p>
        </p:txBody>
      </p:sp>
      <p:graphicFrame>
        <p:nvGraphicFramePr>
          <p:cNvPr id="15" name="Table 14">
            <a:extLst>
              <a:ext uri="{FF2B5EF4-FFF2-40B4-BE49-F238E27FC236}">
                <a16:creationId xmlns:a16="http://schemas.microsoft.com/office/drawing/2014/main" id="{A38DFB3A-CAF8-E542-BB3C-1DA39F7AC909}"/>
              </a:ext>
            </a:extLst>
          </p:cNvPr>
          <p:cNvGraphicFramePr>
            <a:graphicFrameLocks noGrp="1"/>
          </p:cNvGraphicFramePr>
          <p:nvPr/>
        </p:nvGraphicFramePr>
        <p:xfrm>
          <a:off x="2495550" y="2025650"/>
          <a:ext cx="3671888" cy="4572000"/>
        </p:xfrm>
        <a:graphic>
          <a:graphicData uri="http://schemas.openxmlformats.org/drawingml/2006/table">
            <a:tbl>
              <a:tblPr firstRow="1" bandRow="1">
                <a:tableStyleId>{5940675A-B579-460E-94D1-54222C63F5DA}</a:tableStyleId>
              </a:tblPr>
              <a:tblGrid>
                <a:gridCol w="3671888">
                  <a:extLst>
                    <a:ext uri="{9D8B030D-6E8A-4147-A177-3AD203B41FA5}">
                      <a16:colId xmlns:a16="http://schemas.microsoft.com/office/drawing/2014/main" val="20000"/>
                    </a:ext>
                  </a:extLst>
                </a:gridCol>
              </a:tblGrid>
              <a:tr h="370840">
                <a:tc>
                  <a:txBody>
                    <a:bodyPr/>
                    <a:lstStyle/>
                    <a:p>
                      <a:pPr algn="l"/>
                      <a:r>
                        <a:rPr lang="en-US" sz="1900" b="1" dirty="0">
                          <a:latin typeface="Corbel" pitchFamily="34" charset="0"/>
                        </a:rPr>
                        <a:t>[</a:t>
                      </a:r>
                      <a:r>
                        <a:rPr lang="en-US" sz="1900" b="1" dirty="0" err="1">
                          <a:latin typeface="Corbel" pitchFamily="34" charset="0"/>
                        </a:rPr>
                        <a:t>i</a:t>
                      </a:r>
                      <a:r>
                        <a:rPr lang="en-US" sz="1900" b="1" dirty="0">
                          <a:latin typeface="Corbel" pitchFamily="34" charset="0"/>
                        </a:rPr>
                        <a:t>],</a:t>
                      </a:r>
                      <a:r>
                        <a:rPr lang="en-US" sz="1900" b="1" baseline="0" dirty="0">
                          <a:latin typeface="Corbel" pitchFamily="34" charset="0"/>
                        </a:rPr>
                        <a:t> [e], [a]</a:t>
                      </a:r>
                      <a:endParaRPr lang="el-GR" sz="1900" b="1" dirty="0">
                        <a:latin typeface="Corbel" pitchFamily="34" charset="0"/>
                      </a:endParaRPr>
                    </a:p>
                  </a:txBody>
                  <a:tcPr marL="91427" marR="91427"/>
                </a:tc>
                <a:extLst>
                  <a:ext uri="{0D108BD9-81ED-4DB2-BD59-A6C34878D82A}">
                    <a16:rowId xmlns:a16="http://schemas.microsoft.com/office/drawing/2014/main" val="10000"/>
                  </a:ext>
                </a:extLst>
              </a:tr>
              <a:tr h="370840">
                <a:tc>
                  <a:txBody>
                    <a:bodyPr/>
                    <a:lstStyle/>
                    <a:p>
                      <a:pPr algn="l"/>
                      <a:r>
                        <a:rPr lang="en-US" sz="1900" b="1" dirty="0">
                          <a:latin typeface="Corbel" pitchFamily="34" charset="0"/>
                        </a:rPr>
                        <a:t>[u], [o]</a:t>
                      </a:r>
                      <a:endParaRPr lang="el-GR" sz="1900" b="1" dirty="0">
                        <a:latin typeface="Corbel" pitchFamily="34" charset="0"/>
                      </a:endParaRPr>
                    </a:p>
                  </a:txBody>
                  <a:tcPr marL="91427" marR="91427"/>
                </a:tc>
                <a:extLst>
                  <a:ext uri="{0D108BD9-81ED-4DB2-BD59-A6C34878D82A}">
                    <a16:rowId xmlns:a16="http://schemas.microsoft.com/office/drawing/2014/main" val="10001"/>
                  </a:ext>
                </a:extLst>
              </a:tr>
              <a:tr h="370840">
                <a:tc>
                  <a:txBody>
                    <a:bodyPr/>
                    <a:lstStyle/>
                    <a:p>
                      <a:pPr algn="l"/>
                      <a:r>
                        <a:rPr lang="en-US" sz="1900" b="1" dirty="0">
                          <a:latin typeface="Corbel" pitchFamily="34" charset="0"/>
                        </a:rPr>
                        <a:t>[p], [b],</a:t>
                      </a:r>
                      <a:r>
                        <a:rPr lang="en-US" sz="1900" b="1" baseline="0" dirty="0">
                          <a:latin typeface="Corbel" pitchFamily="34" charset="0"/>
                        </a:rPr>
                        <a:t> [m]</a:t>
                      </a:r>
                      <a:endParaRPr lang="el-GR" sz="1900" b="1" dirty="0">
                        <a:latin typeface="Corbel" pitchFamily="34" charset="0"/>
                      </a:endParaRPr>
                    </a:p>
                  </a:txBody>
                  <a:tcPr marL="91427" marR="91427"/>
                </a:tc>
                <a:extLst>
                  <a:ext uri="{0D108BD9-81ED-4DB2-BD59-A6C34878D82A}">
                    <a16:rowId xmlns:a16="http://schemas.microsoft.com/office/drawing/2014/main" val="10002"/>
                  </a:ext>
                </a:extLst>
              </a:tr>
              <a:tr h="370840">
                <a:tc>
                  <a:txBody>
                    <a:bodyPr/>
                    <a:lstStyle/>
                    <a:p>
                      <a:pPr algn="l"/>
                      <a:r>
                        <a:rPr lang="en-US" sz="1900" b="1" dirty="0">
                          <a:latin typeface="Corbel" pitchFamily="34" charset="0"/>
                        </a:rPr>
                        <a:t>[t], [r], [l], [d],</a:t>
                      </a:r>
                      <a:r>
                        <a:rPr lang="en-US" sz="1900" b="1" baseline="0" dirty="0">
                          <a:latin typeface="Corbel" pitchFamily="34" charset="0"/>
                        </a:rPr>
                        <a:t> [s]</a:t>
                      </a:r>
                      <a:endParaRPr lang="el-GR" sz="1900" b="1" dirty="0">
                        <a:latin typeface="Corbel" pitchFamily="34" charset="0"/>
                      </a:endParaRPr>
                    </a:p>
                  </a:txBody>
                  <a:tcPr marL="91427" marR="91427"/>
                </a:tc>
                <a:extLst>
                  <a:ext uri="{0D108BD9-81ED-4DB2-BD59-A6C34878D82A}">
                    <a16:rowId xmlns:a16="http://schemas.microsoft.com/office/drawing/2014/main" val="10003"/>
                  </a:ext>
                </a:extLst>
              </a:tr>
              <a:tr h="370840">
                <a:tc>
                  <a:txBody>
                    <a:bodyPr/>
                    <a:lstStyle/>
                    <a:p>
                      <a:pPr algn="l"/>
                      <a:r>
                        <a:rPr lang="en-US" sz="1900" b="1" dirty="0">
                          <a:latin typeface="Corbel" pitchFamily="34" charset="0"/>
                        </a:rPr>
                        <a:t>[t], [s], [p], [x],</a:t>
                      </a:r>
                      <a:r>
                        <a:rPr lang="en-US" sz="1900" b="1" baseline="0" dirty="0">
                          <a:latin typeface="Corbel" pitchFamily="34" charset="0"/>
                        </a:rPr>
                        <a:t> [c], [f], [</a:t>
                      </a:r>
                      <a:r>
                        <a:rPr lang="el-GR" sz="1900" b="1" baseline="0" dirty="0">
                          <a:latin typeface="Corbel" pitchFamily="34" charset="0"/>
                        </a:rPr>
                        <a:t>θ</a:t>
                      </a:r>
                      <a:r>
                        <a:rPr lang="en-US" sz="1900" b="1" baseline="0" dirty="0">
                          <a:latin typeface="Corbel" pitchFamily="34" charset="0"/>
                        </a:rPr>
                        <a:t>]</a:t>
                      </a:r>
                      <a:endParaRPr lang="el-GR" sz="1900" b="1" dirty="0">
                        <a:latin typeface="Corbel" pitchFamily="34" charset="0"/>
                      </a:endParaRPr>
                    </a:p>
                  </a:txBody>
                  <a:tcPr marL="91427" marR="91427"/>
                </a:tc>
                <a:extLst>
                  <a:ext uri="{0D108BD9-81ED-4DB2-BD59-A6C34878D82A}">
                    <a16:rowId xmlns:a16="http://schemas.microsoft.com/office/drawing/2014/main" val="10004"/>
                  </a:ext>
                </a:extLst>
              </a:tr>
              <a:tr h="370840">
                <a:tc>
                  <a:txBody>
                    <a:bodyPr/>
                    <a:lstStyle/>
                    <a:p>
                      <a:pPr algn="l"/>
                      <a:r>
                        <a:rPr lang="el-GR" sz="1900" b="1" dirty="0">
                          <a:latin typeface="Corbel" pitchFamily="34" charset="0"/>
                        </a:rPr>
                        <a:t>[</a:t>
                      </a:r>
                      <a:r>
                        <a:rPr lang="en-US" sz="1900" b="1" dirty="0">
                          <a:latin typeface="Corbel" pitchFamily="34" charset="0"/>
                        </a:rPr>
                        <a:t>g</a:t>
                      </a:r>
                      <a:r>
                        <a:rPr lang="el-GR" sz="1900" b="1" dirty="0">
                          <a:latin typeface="Corbel" pitchFamily="34" charset="0"/>
                        </a:rPr>
                        <a:t>]</a:t>
                      </a:r>
                      <a:r>
                        <a:rPr lang="en-US" sz="1900" b="1" dirty="0">
                          <a:latin typeface="Corbel" pitchFamily="34" charset="0"/>
                        </a:rPr>
                        <a:t>, [p], [d], [c], [b]</a:t>
                      </a:r>
                      <a:endParaRPr lang="el-GR" sz="1900" b="1" dirty="0">
                        <a:latin typeface="Corbel" pitchFamily="34" charset="0"/>
                      </a:endParaRPr>
                    </a:p>
                  </a:txBody>
                  <a:tcPr marL="91427" marR="91427"/>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900" b="1" dirty="0">
                          <a:latin typeface="Corbel" pitchFamily="34" charset="0"/>
                        </a:rPr>
                        <a:t>[</a:t>
                      </a:r>
                      <a:r>
                        <a:rPr lang="en-US" sz="1900" b="1" dirty="0">
                          <a:latin typeface="Corbel" pitchFamily="34" charset="0"/>
                        </a:rPr>
                        <a:t>v</a:t>
                      </a:r>
                      <a:r>
                        <a:rPr lang="el-GR" sz="1900" b="1" dirty="0">
                          <a:latin typeface="Corbel" pitchFamily="34" charset="0"/>
                        </a:rPr>
                        <a:t>]</a:t>
                      </a:r>
                      <a:r>
                        <a:rPr lang="en-US" sz="1900" b="1" dirty="0">
                          <a:latin typeface="Corbel" pitchFamily="34" charset="0"/>
                        </a:rPr>
                        <a:t>, [ʝ], [ð], [z]</a:t>
                      </a:r>
                      <a:endParaRPr lang="el-GR" sz="1900" b="1" dirty="0">
                        <a:latin typeface="Corbel" pitchFamily="34" charset="0"/>
                      </a:endParaRPr>
                    </a:p>
                  </a:txBody>
                  <a:tcPr marL="91427" marR="91427"/>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900" b="1" dirty="0">
                          <a:latin typeface="Corbel" pitchFamily="34" charset="0"/>
                        </a:rPr>
                        <a:t>[</a:t>
                      </a:r>
                      <a:r>
                        <a:rPr lang="en-US" sz="1900" b="1" dirty="0">
                          <a:latin typeface="Corbel" pitchFamily="34" charset="0"/>
                        </a:rPr>
                        <a:t>g</a:t>
                      </a:r>
                      <a:r>
                        <a:rPr lang="el-GR" sz="1900" b="1" dirty="0">
                          <a:latin typeface="Corbel" pitchFamily="34" charset="0"/>
                        </a:rPr>
                        <a:t>]</a:t>
                      </a:r>
                      <a:r>
                        <a:rPr lang="en-US" sz="1900" b="1" dirty="0">
                          <a:latin typeface="Corbel" pitchFamily="34" charset="0"/>
                        </a:rPr>
                        <a:t>, [ŋ], [</a:t>
                      </a:r>
                      <a:r>
                        <a:rPr lang="el-GR" sz="1900" b="1" dirty="0">
                          <a:latin typeface="Corbel" pitchFamily="34" charset="0"/>
                        </a:rPr>
                        <a:t>γ</a:t>
                      </a:r>
                      <a:r>
                        <a:rPr lang="en-US" sz="1900" b="1" dirty="0">
                          <a:latin typeface="Corbel" pitchFamily="34" charset="0"/>
                        </a:rPr>
                        <a:t>]</a:t>
                      </a:r>
                      <a:endParaRPr lang="el-GR" sz="1900" b="1" dirty="0">
                        <a:latin typeface="Corbel" pitchFamily="34" charset="0"/>
                      </a:endParaRPr>
                    </a:p>
                  </a:txBody>
                  <a:tcPr marL="91427" marR="91427"/>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latin typeface="Corbel" pitchFamily="34" charset="0"/>
                        </a:rPr>
                        <a:t>[l], [r]</a:t>
                      </a:r>
                      <a:endParaRPr lang="el-GR" sz="1900" b="1" dirty="0">
                        <a:latin typeface="Corbel" pitchFamily="34" charset="0"/>
                      </a:endParaRPr>
                    </a:p>
                  </a:txBody>
                  <a:tcPr marL="91427" marR="91427"/>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900" b="1" dirty="0">
                          <a:latin typeface="Corbel" pitchFamily="34" charset="0"/>
                        </a:rPr>
                        <a:t>[</a:t>
                      </a:r>
                      <a:r>
                        <a:rPr lang="en-US" sz="1900" b="1" dirty="0">
                          <a:latin typeface="Corbel" pitchFamily="34" charset="0"/>
                        </a:rPr>
                        <a:t>ʝ</a:t>
                      </a:r>
                      <a:r>
                        <a:rPr lang="el-GR" sz="1900" b="1" dirty="0">
                          <a:latin typeface="Corbel" pitchFamily="34" charset="0"/>
                        </a:rPr>
                        <a:t>], [</a:t>
                      </a:r>
                      <a:r>
                        <a:rPr lang="en-US" sz="1900" b="1" dirty="0">
                          <a:latin typeface="Corbel" pitchFamily="34" charset="0"/>
                        </a:rPr>
                        <a:t>ɟ</a:t>
                      </a:r>
                      <a:r>
                        <a:rPr lang="el-GR" sz="1900" b="1" dirty="0">
                          <a:latin typeface="Corbel" pitchFamily="34" charset="0"/>
                        </a:rPr>
                        <a:t>],</a:t>
                      </a:r>
                      <a:r>
                        <a:rPr lang="en-US" sz="1900" b="1" dirty="0">
                          <a:latin typeface="Corbel" pitchFamily="34" charset="0"/>
                        </a:rPr>
                        <a:t> </a:t>
                      </a:r>
                      <a:r>
                        <a:rPr lang="el-GR" sz="1900" b="1" dirty="0">
                          <a:latin typeface="Corbel" pitchFamily="34" charset="0"/>
                        </a:rPr>
                        <a:t>[</a:t>
                      </a:r>
                      <a:r>
                        <a:rPr lang="en-US" sz="1900" b="1" dirty="0">
                          <a:latin typeface="Corbel" pitchFamily="34" charset="0"/>
                        </a:rPr>
                        <a:t>ʎ</a:t>
                      </a:r>
                      <a:r>
                        <a:rPr lang="el-GR" sz="1900" b="1" dirty="0">
                          <a:latin typeface="Corbel" pitchFamily="34" charset="0"/>
                        </a:rPr>
                        <a:t>]</a:t>
                      </a:r>
                      <a:r>
                        <a:rPr lang="en-US" sz="1900" b="1" dirty="0">
                          <a:latin typeface="Corbel" pitchFamily="34" charset="0"/>
                        </a:rPr>
                        <a:t> </a:t>
                      </a:r>
                      <a:endParaRPr lang="el-GR" sz="1900" b="1" dirty="0">
                        <a:latin typeface="Corbel" pitchFamily="34" charset="0"/>
                      </a:endParaRPr>
                    </a:p>
                  </a:txBody>
                  <a:tcPr marL="91427" marR="91427"/>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latin typeface="Corbel" pitchFamily="34" charset="0"/>
                        </a:rPr>
                        <a:t>[ð</a:t>
                      </a:r>
                      <a:r>
                        <a:rPr lang="en-US" sz="1900" b="1" baseline="0" dirty="0">
                          <a:latin typeface="Corbel" pitchFamily="34" charset="0"/>
                        </a:rPr>
                        <a:t>], [</a:t>
                      </a:r>
                      <a:r>
                        <a:rPr lang="el-GR" sz="1900" b="1" baseline="0" dirty="0">
                          <a:latin typeface="Corbel" pitchFamily="34" charset="0"/>
                        </a:rPr>
                        <a:t>θ</a:t>
                      </a:r>
                      <a:r>
                        <a:rPr lang="en-US" sz="1900" b="1" baseline="0" dirty="0">
                          <a:latin typeface="Corbel" pitchFamily="34" charset="0"/>
                        </a:rPr>
                        <a:t>]</a:t>
                      </a:r>
                      <a:endParaRPr lang="el-GR" sz="1900" b="1" dirty="0">
                        <a:latin typeface="Corbel" pitchFamily="34" charset="0"/>
                      </a:endParaRPr>
                    </a:p>
                  </a:txBody>
                  <a:tcPr marL="91427" marR="91427"/>
                </a:tc>
                <a:extLst>
                  <a:ext uri="{0D108BD9-81ED-4DB2-BD59-A6C34878D82A}">
                    <a16:rowId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900" b="1" dirty="0">
                          <a:latin typeface="Corbel" pitchFamily="34" charset="0"/>
                        </a:rPr>
                        <a:t>[</a:t>
                      </a:r>
                      <a:r>
                        <a:rPr lang="en-US" sz="1900" b="1" dirty="0">
                          <a:latin typeface="Corbel" pitchFamily="34" charset="0"/>
                        </a:rPr>
                        <a:t>e</a:t>
                      </a:r>
                      <a:r>
                        <a:rPr lang="el-GR" sz="1900" b="1" dirty="0">
                          <a:latin typeface="Corbel" pitchFamily="34" charset="0"/>
                        </a:rPr>
                        <a:t>]</a:t>
                      </a:r>
                      <a:r>
                        <a:rPr lang="en-US" sz="1900" b="1" dirty="0">
                          <a:latin typeface="Corbel" pitchFamily="34" charset="0"/>
                        </a:rPr>
                        <a:t>, [o]</a:t>
                      </a:r>
                      <a:endParaRPr lang="el-GR" sz="1900" b="1" dirty="0">
                        <a:latin typeface="Corbel" pitchFamily="34" charset="0"/>
                      </a:endParaRPr>
                    </a:p>
                  </a:txBody>
                  <a:tcPr marL="91427" marR="91427"/>
                </a:tc>
                <a:extLst>
                  <a:ext uri="{0D108BD9-81ED-4DB2-BD59-A6C34878D82A}">
                    <a16:rowId xmlns:a16="http://schemas.microsoft.com/office/drawing/2014/main" val="10011"/>
                  </a:ext>
                </a:extLst>
              </a:tr>
            </a:tbl>
          </a:graphicData>
        </a:graphic>
      </p:graphicFrame>
      <p:sp>
        <p:nvSpPr>
          <p:cNvPr id="67585" name="Rectangle 1">
            <a:extLst>
              <a:ext uri="{FF2B5EF4-FFF2-40B4-BE49-F238E27FC236}">
                <a16:creationId xmlns:a16="http://schemas.microsoft.com/office/drawing/2014/main" id="{876ECCFF-448B-8743-9FDD-59C2BB556484}"/>
              </a:ext>
            </a:extLst>
          </p:cNvPr>
          <p:cNvSpPr>
            <a:spLocks noChangeArrowheads="1"/>
          </p:cNvSpPr>
          <p:nvPr/>
        </p:nvSpPr>
        <p:spPr bwMode="auto">
          <a:xfrm>
            <a:off x="6383339" y="2066926"/>
            <a:ext cx="3673475" cy="4530725"/>
          </a:xfrm>
          <a:prstGeom prst="rect">
            <a:avLst/>
          </a:prstGeom>
          <a:noFill/>
          <a:ln w="9525">
            <a:noFill/>
            <a:miter lim="800000"/>
            <a:headEnd/>
            <a:tailEnd/>
          </a:ln>
          <a:effectLst/>
        </p:spPr>
        <p:txBody>
          <a:bodyPr tIns="0" bIns="0" anchor="ctr">
            <a:spAutoFit/>
          </a:bodyPr>
          <a:lstStyle/>
          <a:p>
            <a:pPr>
              <a:lnSpc>
                <a:spcPct val="130000"/>
              </a:lnSpc>
              <a:defRPr/>
            </a:pPr>
            <a:r>
              <a:rPr lang="el-GR" sz="1900" dirty="0">
                <a:solidFill>
                  <a:srgbClr val="003300"/>
                </a:solidFill>
                <a:latin typeface="Corbel" pitchFamily="34" charset="0"/>
              </a:rPr>
              <a:t>φωνήεντα, μη στρογγυλά </a:t>
            </a:r>
          </a:p>
          <a:p>
            <a:pPr>
              <a:lnSpc>
                <a:spcPct val="130000"/>
              </a:lnSpc>
              <a:defRPr/>
            </a:pPr>
            <a:r>
              <a:rPr lang="el-GR" sz="1900" dirty="0">
                <a:solidFill>
                  <a:srgbClr val="003300"/>
                </a:solidFill>
                <a:latin typeface="Corbel" pitchFamily="34" charset="0"/>
              </a:rPr>
              <a:t>φωνήεντα, οπίσθια, στρογγυλά </a:t>
            </a:r>
          </a:p>
          <a:p>
            <a:pPr>
              <a:lnSpc>
                <a:spcPct val="130000"/>
              </a:lnSpc>
              <a:defRPr/>
            </a:pPr>
            <a:r>
              <a:rPr lang="el-GR" sz="1900" dirty="0">
                <a:solidFill>
                  <a:srgbClr val="003300"/>
                </a:solidFill>
                <a:latin typeface="Corbel" pitchFamily="34" charset="0"/>
              </a:rPr>
              <a:t>σύμφωνα, </a:t>
            </a:r>
            <a:r>
              <a:rPr lang="el-GR" sz="1900" dirty="0" err="1">
                <a:solidFill>
                  <a:srgbClr val="003300"/>
                </a:solidFill>
                <a:latin typeface="Corbel" pitchFamily="34" charset="0"/>
              </a:rPr>
              <a:t>διχειλικά</a:t>
            </a:r>
            <a:r>
              <a:rPr lang="el-GR" sz="1900" dirty="0">
                <a:solidFill>
                  <a:srgbClr val="003300"/>
                </a:solidFill>
                <a:latin typeface="Corbel" pitchFamily="34" charset="0"/>
              </a:rPr>
              <a:t> </a:t>
            </a:r>
          </a:p>
          <a:p>
            <a:pPr>
              <a:lnSpc>
                <a:spcPct val="130000"/>
              </a:lnSpc>
              <a:defRPr/>
            </a:pPr>
            <a:r>
              <a:rPr lang="el-GR" sz="1900" dirty="0">
                <a:solidFill>
                  <a:srgbClr val="003300"/>
                </a:solidFill>
                <a:latin typeface="Corbel" pitchFamily="34" charset="0"/>
              </a:rPr>
              <a:t>σύμφωνα, φατνιακά </a:t>
            </a:r>
          </a:p>
          <a:p>
            <a:pPr>
              <a:lnSpc>
                <a:spcPct val="130000"/>
              </a:lnSpc>
              <a:defRPr/>
            </a:pPr>
            <a:r>
              <a:rPr lang="el-GR" sz="1900" dirty="0">
                <a:solidFill>
                  <a:srgbClr val="003300"/>
                </a:solidFill>
                <a:latin typeface="Corbel" pitchFamily="34" charset="0"/>
              </a:rPr>
              <a:t>σύμφωνα, άηχα </a:t>
            </a:r>
          </a:p>
          <a:p>
            <a:pPr>
              <a:lnSpc>
                <a:spcPct val="130000"/>
              </a:lnSpc>
              <a:defRPr/>
            </a:pPr>
            <a:r>
              <a:rPr lang="el-GR" sz="1900" dirty="0">
                <a:solidFill>
                  <a:srgbClr val="003300"/>
                </a:solidFill>
                <a:latin typeface="Corbel" pitchFamily="34" charset="0"/>
              </a:rPr>
              <a:t>σύμφωνα,</a:t>
            </a:r>
            <a:r>
              <a:rPr lang="en-US" sz="1900" dirty="0">
                <a:solidFill>
                  <a:srgbClr val="003300"/>
                </a:solidFill>
                <a:latin typeface="Corbel" pitchFamily="34" charset="0"/>
              </a:rPr>
              <a:t> </a:t>
            </a:r>
            <a:r>
              <a:rPr lang="el-GR" sz="1900" dirty="0">
                <a:solidFill>
                  <a:srgbClr val="003300"/>
                </a:solidFill>
                <a:latin typeface="Corbel" pitchFamily="34" charset="0"/>
              </a:rPr>
              <a:t>κλειστά </a:t>
            </a:r>
          </a:p>
          <a:p>
            <a:pPr>
              <a:lnSpc>
                <a:spcPct val="130000"/>
              </a:lnSpc>
              <a:defRPr/>
            </a:pPr>
            <a:r>
              <a:rPr lang="el-GR" sz="1900" dirty="0">
                <a:solidFill>
                  <a:srgbClr val="003300"/>
                </a:solidFill>
                <a:latin typeface="Corbel" pitchFamily="34" charset="0"/>
              </a:rPr>
              <a:t>σύμφωνα, τριβόμενα, ηχηρά </a:t>
            </a:r>
          </a:p>
          <a:p>
            <a:pPr>
              <a:lnSpc>
                <a:spcPct val="130000"/>
              </a:lnSpc>
              <a:defRPr/>
            </a:pPr>
            <a:r>
              <a:rPr lang="el-GR" sz="1900" dirty="0">
                <a:solidFill>
                  <a:srgbClr val="003300"/>
                </a:solidFill>
                <a:latin typeface="Corbel" pitchFamily="34" charset="0"/>
              </a:rPr>
              <a:t>σύμφωνα, υπερωικά, ηχηρά </a:t>
            </a:r>
          </a:p>
          <a:p>
            <a:pPr>
              <a:lnSpc>
                <a:spcPct val="130000"/>
              </a:lnSpc>
              <a:defRPr/>
            </a:pPr>
            <a:r>
              <a:rPr lang="el-GR" sz="1900" dirty="0">
                <a:solidFill>
                  <a:srgbClr val="003300"/>
                </a:solidFill>
                <a:latin typeface="Corbel" pitchFamily="34" charset="0"/>
              </a:rPr>
              <a:t>σύμφωνα, φατνιακά, υγρά </a:t>
            </a:r>
          </a:p>
          <a:p>
            <a:pPr>
              <a:lnSpc>
                <a:spcPct val="130000"/>
              </a:lnSpc>
              <a:defRPr/>
            </a:pPr>
            <a:r>
              <a:rPr lang="el-GR" sz="1900" dirty="0">
                <a:solidFill>
                  <a:srgbClr val="003300"/>
                </a:solidFill>
                <a:latin typeface="Corbel" pitchFamily="34" charset="0"/>
              </a:rPr>
              <a:t>σύμφωνα, ουρανικά, ηχηρά</a:t>
            </a:r>
          </a:p>
          <a:p>
            <a:pPr>
              <a:lnSpc>
                <a:spcPct val="130000"/>
              </a:lnSpc>
              <a:defRPr/>
            </a:pPr>
            <a:r>
              <a:rPr lang="el-GR" sz="1900" dirty="0">
                <a:solidFill>
                  <a:srgbClr val="003300"/>
                </a:solidFill>
                <a:latin typeface="Corbel" pitchFamily="34" charset="0"/>
              </a:rPr>
              <a:t>σύμφωνα, οδοντικά, τριβόμενα </a:t>
            </a:r>
          </a:p>
          <a:p>
            <a:pPr>
              <a:lnSpc>
                <a:spcPct val="130000"/>
              </a:lnSpc>
              <a:defRPr/>
            </a:pPr>
            <a:r>
              <a:rPr lang="el-GR" sz="1900" dirty="0">
                <a:solidFill>
                  <a:srgbClr val="003300"/>
                </a:solidFill>
                <a:latin typeface="Corbel" pitchFamily="34" charset="0"/>
              </a:rPr>
              <a:t>φωνήεντα, μεσαία</a:t>
            </a:r>
          </a:p>
        </p:txBody>
      </p:sp>
    </p:spTree>
    <p:extLst>
      <p:ext uri="{BB962C8B-B14F-4D97-AF65-F5344CB8AC3E}">
        <p14:creationId xmlns:p14="http://schemas.microsoft.com/office/powerpoint/2010/main" val="3164646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7585">
                                            <p:txEl>
                                              <p:pRg st="0" end="0"/>
                                            </p:txEl>
                                          </p:spTgt>
                                        </p:tgtEl>
                                        <p:attrNameLst>
                                          <p:attrName>style.visibility</p:attrName>
                                        </p:attrNameLst>
                                      </p:cBhvr>
                                      <p:to>
                                        <p:strVal val="visible"/>
                                      </p:to>
                                    </p:set>
                                    <p:animEffect transition="in" filter="slide(fromBottom)">
                                      <p:cBhvr>
                                        <p:cTn id="7" dur="500"/>
                                        <p:tgtEl>
                                          <p:spTgt spid="675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7585">
                                            <p:txEl>
                                              <p:pRg st="1" end="1"/>
                                            </p:txEl>
                                          </p:spTgt>
                                        </p:tgtEl>
                                        <p:attrNameLst>
                                          <p:attrName>style.visibility</p:attrName>
                                        </p:attrNameLst>
                                      </p:cBhvr>
                                      <p:to>
                                        <p:strVal val="visible"/>
                                      </p:to>
                                    </p:set>
                                    <p:animEffect transition="in" filter="slide(fromBottom)">
                                      <p:cBhvr>
                                        <p:cTn id="12" dur="500"/>
                                        <p:tgtEl>
                                          <p:spTgt spid="675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67585">
                                            <p:txEl>
                                              <p:pRg st="2" end="2"/>
                                            </p:txEl>
                                          </p:spTgt>
                                        </p:tgtEl>
                                        <p:attrNameLst>
                                          <p:attrName>style.visibility</p:attrName>
                                        </p:attrNameLst>
                                      </p:cBhvr>
                                      <p:to>
                                        <p:strVal val="visible"/>
                                      </p:to>
                                    </p:set>
                                    <p:animEffect transition="in" filter="slide(fromBottom)">
                                      <p:cBhvr>
                                        <p:cTn id="17" dur="500"/>
                                        <p:tgtEl>
                                          <p:spTgt spid="675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67585">
                                            <p:txEl>
                                              <p:pRg st="3" end="3"/>
                                            </p:txEl>
                                          </p:spTgt>
                                        </p:tgtEl>
                                        <p:attrNameLst>
                                          <p:attrName>style.visibility</p:attrName>
                                        </p:attrNameLst>
                                      </p:cBhvr>
                                      <p:to>
                                        <p:strVal val="visible"/>
                                      </p:to>
                                    </p:set>
                                    <p:animEffect transition="in" filter="slide(fromBottom)">
                                      <p:cBhvr>
                                        <p:cTn id="22" dur="500"/>
                                        <p:tgtEl>
                                          <p:spTgt spid="6758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67585">
                                            <p:txEl>
                                              <p:pRg st="4" end="4"/>
                                            </p:txEl>
                                          </p:spTgt>
                                        </p:tgtEl>
                                        <p:attrNameLst>
                                          <p:attrName>style.visibility</p:attrName>
                                        </p:attrNameLst>
                                      </p:cBhvr>
                                      <p:to>
                                        <p:strVal val="visible"/>
                                      </p:to>
                                    </p:set>
                                    <p:animEffect transition="in" filter="slide(fromBottom)">
                                      <p:cBhvr>
                                        <p:cTn id="27" dur="500"/>
                                        <p:tgtEl>
                                          <p:spTgt spid="6758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67585">
                                            <p:txEl>
                                              <p:pRg st="5" end="5"/>
                                            </p:txEl>
                                          </p:spTgt>
                                        </p:tgtEl>
                                        <p:attrNameLst>
                                          <p:attrName>style.visibility</p:attrName>
                                        </p:attrNameLst>
                                      </p:cBhvr>
                                      <p:to>
                                        <p:strVal val="visible"/>
                                      </p:to>
                                    </p:set>
                                    <p:animEffect transition="in" filter="slide(fromBottom)">
                                      <p:cBhvr>
                                        <p:cTn id="32" dur="500"/>
                                        <p:tgtEl>
                                          <p:spTgt spid="6758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67585">
                                            <p:txEl>
                                              <p:pRg st="6" end="6"/>
                                            </p:txEl>
                                          </p:spTgt>
                                        </p:tgtEl>
                                        <p:attrNameLst>
                                          <p:attrName>style.visibility</p:attrName>
                                        </p:attrNameLst>
                                      </p:cBhvr>
                                      <p:to>
                                        <p:strVal val="visible"/>
                                      </p:to>
                                    </p:set>
                                    <p:animEffect transition="in" filter="slide(fromBottom)">
                                      <p:cBhvr>
                                        <p:cTn id="37" dur="500"/>
                                        <p:tgtEl>
                                          <p:spTgt spid="6758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67585">
                                            <p:txEl>
                                              <p:pRg st="7" end="7"/>
                                            </p:txEl>
                                          </p:spTgt>
                                        </p:tgtEl>
                                        <p:attrNameLst>
                                          <p:attrName>style.visibility</p:attrName>
                                        </p:attrNameLst>
                                      </p:cBhvr>
                                      <p:to>
                                        <p:strVal val="visible"/>
                                      </p:to>
                                    </p:set>
                                    <p:animEffect transition="in" filter="slide(fromBottom)">
                                      <p:cBhvr>
                                        <p:cTn id="42" dur="500"/>
                                        <p:tgtEl>
                                          <p:spTgt spid="6758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nodeType="clickEffect">
                                  <p:stCondLst>
                                    <p:cond delay="0"/>
                                  </p:stCondLst>
                                  <p:childTnLst>
                                    <p:set>
                                      <p:cBhvr>
                                        <p:cTn id="46" dur="1" fill="hold">
                                          <p:stCondLst>
                                            <p:cond delay="0"/>
                                          </p:stCondLst>
                                        </p:cTn>
                                        <p:tgtEl>
                                          <p:spTgt spid="67585">
                                            <p:txEl>
                                              <p:pRg st="8" end="8"/>
                                            </p:txEl>
                                          </p:spTgt>
                                        </p:tgtEl>
                                        <p:attrNameLst>
                                          <p:attrName>style.visibility</p:attrName>
                                        </p:attrNameLst>
                                      </p:cBhvr>
                                      <p:to>
                                        <p:strVal val="visible"/>
                                      </p:to>
                                    </p:set>
                                    <p:animEffect transition="in" filter="slide(fromBottom)">
                                      <p:cBhvr>
                                        <p:cTn id="47" dur="500"/>
                                        <p:tgtEl>
                                          <p:spTgt spid="6758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nodeType="clickEffect">
                                  <p:stCondLst>
                                    <p:cond delay="0"/>
                                  </p:stCondLst>
                                  <p:childTnLst>
                                    <p:set>
                                      <p:cBhvr>
                                        <p:cTn id="51" dur="1" fill="hold">
                                          <p:stCondLst>
                                            <p:cond delay="0"/>
                                          </p:stCondLst>
                                        </p:cTn>
                                        <p:tgtEl>
                                          <p:spTgt spid="67585">
                                            <p:txEl>
                                              <p:pRg st="9" end="9"/>
                                            </p:txEl>
                                          </p:spTgt>
                                        </p:tgtEl>
                                        <p:attrNameLst>
                                          <p:attrName>style.visibility</p:attrName>
                                        </p:attrNameLst>
                                      </p:cBhvr>
                                      <p:to>
                                        <p:strVal val="visible"/>
                                      </p:to>
                                    </p:set>
                                    <p:animEffect transition="in" filter="slide(fromBottom)">
                                      <p:cBhvr>
                                        <p:cTn id="52" dur="500"/>
                                        <p:tgtEl>
                                          <p:spTgt spid="6758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nodeType="clickEffect">
                                  <p:stCondLst>
                                    <p:cond delay="0"/>
                                  </p:stCondLst>
                                  <p:childTnLst>
                                    <p:set>
                                      <p:cBhvr>
                                        <p:cTn id="56" dur="1" fill="hold">
                                          <p:stCondLst>
                                            <p:cond delay="0"/>
                                          </p:stCondLst>
                                        </p:cTn>
                                        <p:tgtEl>
                                          <p:spTgt spid="67585">
                                            <p:txEl>
                                              <p:pRg st="10" end="10"/>
                                            </p:txEl>
                                          </p:spTgt>
                                        </p:tgtEl>
                                        <p:attrNameLst>
                                          <p:attrName>style.visibility</p:attrName>
                                        </p:attrNameLst>
                                      </p:cBhvr>
                                      <p:to>
                                        <p:strVal val="visible"/>
                                      </p:to>
                                    </p:set>
                                    <p:animEffect transition="in" filter="slide(fromBottom)">
                                      <p:cBhvr>
                                        <p:cTn id="57" dur="500"/>
                                        <p:tgtEl>
                                          <p:spTgt spid="67585">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nodeType="clickEffect">
                                  <p:stCondLst>
                                    <p:cond delay="0"/>
                                  </p:stCondLst>
                                  <p:childTnLst>
                                    <p:set>
                                      <p:cBhvr>
                                        <p:cTn id="61" dur="1" fill="hold">
                                          <p:stCondLst>
                                            <p:cond delay="0"/>
                                          </p:stCondLst>
                                        </p:cTn>
                                        <p:tgtEl>
                                          <p:spTgt spid="67585">
                                            <p:txEl>
                                              <p:pRg st="11" end="11"/>
                                            </p:txEl>
                                          </p:spTgt>
                                        </p:tgtEl>
                                        <p:attrNameLst>
                                          <p:attrName>style.visibility</p:attrName>
                                        </p:attrNameLst>
                                      </p:cBhvr>
                                      <p:to>
                                        <p:strVal val="visible"/>
                                      </p:to>
                                    </p:set>
                                    <p:animEffect transition="in" filter="slide(fromBottom)">
                                      <p:cBhvr>
                                        <p:cTn id="62" dur="500"/>
                                        <p:tgtEl>
                                          <p:spTgt spid="6758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 Τίτλος">
            <a:extLst>
              <a:ext uri="{FF2B5EF4-FFF2-40B4-BE49-F238E27FC236}">
                <a16:creationId xmlns:a16="http://schemas.microsoft.com/office/drawing/2014/main" id="{4B47CAF6-1CDC-6141-A7C9-322B6021712D}"/>
              </a:ext>
            </a:extLst>
          </p:cNvPr>
          <p:cNvSpPr>
            <a:spLocks noGrp="1"/>
          </p:cNvSpPr>
          <p:nvPr>
            <p:ph type="title"/>
          </p:nvPr>
        </p:nvSpPr>
        <p:spPr>
          <a:xfrm>
            <a:off x="1069848" y="484632"/>
            <a:ext cx="10058400" cy="674134"/>
          </a:xfrm>
        </p:spPr>
        <p:txBody>
          <a:bodyPr/>
          <a:lstStyle/>
          <a:p>
            <a:pPr algn="ctr">
              <a:defRPr/>
            </a:pPr>
            <a:r>
              <a:rPr lang="el-GR" altLang="el-GR" sz="3200" b="1" dirty="0">
                <a:solidFill>
                  <a:srgbClr val="000000"/>
                </a:solidFill>
                <a:effectLst>
                  <a:outerShdw blurRad="38100" dist="38100" dir="2700000" algn="tl">
                    <a:srgbClr val="C0C0C0"/>
                  </a:outerShdw>
                </a:effectLst>
                <a:latin typeface="Corbel" pitchFamily="34" charset="0"/>
              </a:rPr>
              <a:t>Ασκήσεις</a:t>
            </a:r>
            <a:endParaRPr lang="el-GR" sz="3200" b="1" dirty="0">
              <a:solidFill>
                <a:schemeClr val="accent2">
                  <a:lumMod val="50000"/>
                </a:schemeClr>
              </a:solidFill>
              <a:effectLst>
                <a:outerShdw blurRad="38100" dist="38100" dir="2700000" algn="tl">
                  <a:srgbClr val="000000">
                    <a:alpha val="43137"/>
                  </a:srgbClr>
                </a:outerShdw>
              </a:effectLst>
              <a:latin typeface="Corbel" pitchFamily="34" charset="0"/>
            </a:endParaRPr>
          </a:p>
        </p:txBody>
      </p:sp>
      <p:sp>
        <p:nvSpPr>
          <p:cNvPr id="56322" name="2 - Υπότιτλος">
            <a:extLst>
              <a:ext uri="{FF2B5EF4-FFF2-40B4-BE49-F238E27FC236}">
                <a16:creationId xmlns:a16="http://schemas.microsoft.com/office/drawing/2014/main" id="{E24D0150-DF03-0243-98B5-7602FEA82E4F}"/>
              </a:ext>
            </a:extLst>
          </p:cNvPr>
          <p:cNvSpPr>
            <a:spLocks noGrp="1" noChangeArrowheads="1"/>
          </p:cNvSpPr>
          <p:nvPr>
            <p:ph idx="1"/>
          </p:nvPr>
        </p:nvSpPr>
        <p:spPr>
          <a:xfrm>
            <a:off x="1069848" y="1316421"/>
            <a:ext cx="10058400" cy="4855779"/>
          </a:xfrm>
        </p:spPr>
        <p:txBody>
          <a:bodyPr/>
          <a:lstStyle/>
          <a:p>
            <a:pPr algn="ctr" eaLnBrk="1" hangingPunct="1"/>
            <a:r>
              <a:rPr lang="el-GR" altLang="el-GR" sz="1900" dirty="0">
                <a:solidFill>
                  <a:srgbClr val="006400"/>
                </a:solidFill>
                <a:latin typeface="Corbel" panose="020B0503020204020204" pitchFamily="34" charset="0"/>
              </a:rPr>
              <a:t> </a:t>
            </a:r>
            <a:r>
              <a:rPr lang="el-GR" altLang="el-GR" sz="1900" b="1" i="1" u="sng" dirty="0">
                <a:solidFill>
                  <a:srgbClr val="006400"/>
                </a:solidFill>
                <a:latin typeface="Corbel" panose="020B0503020204020204" pitchFamily="34" charset="0"/>
              </a:rPr>
              <a:t>7. Γράψτε τους φθόγγους που έχουν τα παρακάτω χαρακτηριστικά</a:t>
            </a:r>
          </a:p>
          <a:p>
            <a:pPr eaLnBrk="1" hangingPunct="1">
              <a:spcBef>
                <a:spcPct val="0"/>
              </a:spcBef>
            </a:pPr>
            <a:endParaRPr lang="en-US" altLang="el-GR" sz="1900" dirty="0">
              <a:latin typeface="Corbel" panose="020B0503020204020204" pitchFamily="34" charset="0"/>
            </a:endParaRPr>
          </a:p>
        </p:txBody>
      </p:sp>
      <p:sp>
        <p:nvSpPr>
          <p:cNvPr id="13" name="Rectangle 6">
            <a:extLst>
              <a:ext uri="{FF2B5EF4-FFF2-40B4-BE49-F238E27FC236}">
                <a16:creationId xmlns:a16="http://schemas.microsoft.com/office/drawing/2014/main" id="{B1A7A3A1-1931-C943-90C5-BE0DE062B7E7}"/>
              </a:ext>
            </a:extLst>
          </p:cNvPr>
          <p:cNvSpPr/>
          <p:nvPr/>
        </p:nvSpPr>
        <p:spPr>
          <a:xfrm>
            <a:off x="9805989" y="6453188"/>
            <a:ext cx="827087"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ltLang="el-GR">
              <a:solidFill>
                <a:srgbClr val="FFFFFF"/>
              </a:solidFill>
              <a:latin typeface="Corbel" pitchFamily="34" charset="0"/>
            </a:endParaRPr>
          </a:p>
        </p:txBody>
      </p:sp>
      <p:graphicFrame>
        <p:nvGraphicFramePr>
          <p:cNvPr id="7" name="Table 6">
            <a:extLst>
              <a:ext uri="{FF2B5EF4-FFF2-40B4-BE49-F238E27FC236}">
                <a16:creationId xmlns:a16="http://schemas.microsoft.com/office/drawing/2014/main" id="{EB65AFF2-48B5-7F40-B4D3-1615CA7B9173}"/>
              </a:ext>
            </a:extLst>
          </p:cNvPr>
          <p:cNvGraphicFramePr>
            <a:graphicFrameLocks noGrp="1"/>
          </p:cNvGraphicFramePr>
          <p:nvPr/>
        </p:nvGraphicFramePr>
        <p:xfrm>
          <a:off x="2697163" y="2460625"/>
          <a:ext cx="6096000" cy="296704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a:latin typeface="Corbel" panose="020B0503020204020204" pitchFamily="34" charset="0"/>
                        </a:rPr>
                        <a:t>άηχο, κλειστό, φατνιακό</a:t>
                      </a:r>
                    </a:p>
                  </a:txBody>
                  <a:tcPr marT="45725" marB="45725"/>
                </a:tc>
                <a:tc>
                  <a:txBody>
                    <a:bodyPr/>
                    <a:lstStyle/>
                    <a:p>
                      <a:endParaRPr lang="el-GR" sz="1800" dirty="0"/>
                    </a:p>
                  </a:txBody>
                  <a:tcPr marT="45725" marB="45725"/>
                </a:tc>
                <a:extLst>
                  <a:ext uri="{0D108BD9-81ED-4DB2-BD59-A6C34878D82A}">
                    <a16:rowId xmlns:a16="http://schemas.microsoft.com/office/drawing/2014/main" val="10000"/>
                  </a:ext>
                </a:extLst>
              </a:tr>
              <a:tr h="370880">
                <a:tc>
                  <a:txBody>
                    <a:bodyPr/>
                    <a:lstStyle/>
                    <a:p>
                      <a:r>
                        <a:rPr lang="el-GR" sz="1800" dirty="0">
                          <a:latin typeface="Corbel" panose="020B0503020204020204" pitchFamily="34" charset="0"/>
                        </a:rPr>
                        <a:t>ρινικό</a:t>
                      </a:r>
                    </a:p>
                  </a:txBody>
                  <a:tcPr marT="45725" marB="45725"/>
                </a:tc>
                <a:tc>
                  <a:txBody>
                    <a:bodyPr/>
                    <a:lstStyle/>
                    <a:p>
                      <a:endParaRPr lang="el-GR" sz="1800" dirty="0"/>
                    </a:p>
                  </a:txBody>
                  <a:tcPr marT="45725" marB="45725"/>
                </a:tc>
                <a:extLst>
                  <a:ext uri="{0D108BD9-81ED-4DB2-BD59-A6C34878D82A}">
                    <a16:rowId xmlns:a16="http://schemas.microsoft.com/office/drawing/2014/main" val="10001"/>
                  </a:ext>
                </a:extLst>
              </a:tr>
              <a:tr h="370880">
                <a:tc>
                  <a:txBody>
                    <a:bodyPr/>
                    <a:lstStyle/>
                    <a:p>
                      <a:r>
                        <a:rPr lang="el-GR" sz="1800" dirty="0">
                          <a:latin typeface="Corbel" panose="020B0503020204020204" pitchFamily="34" charset="0"/>
                        </a:rPr>
                        <a:t>οπίσθιο, στρογγυλό</a:t>
                      </a:r>
                    </a:p>
                  </a:txBody>
                  <a:tcPr marT="45725" marB="45725"/>
                </a:tc>
                <a:tc>
                  <a:txBody>
                    <a:bodyPr/>
                    <a:lstStyle/>
                    <a:p>
                      <a:endParaRPr lang="el-GR" sz="1800" dirty="0"/>
                    </a:p>
                  </a:txBody>
                  <a:tcPr marT="45725" marB="45725"/>
                </a:tc>
                <a:extLst>
                  <a:ext uri="{0D108BD9-81ED-4DB2-BD59-A6C34878D82A}">
                    <a16:rowId xmlns:a16="http://schemas.microsoft.com/office/drawing/2014/main" val="10002"/>
                  </a:ext>
                </a:extLst>
              </a:tr>
              <a:tr h="370880">
                <a:tc>
                  <a:txBody>
                    <a:bodyPr/>
                    <a:lstStyle/>
                    <a:p>
                      <a:r>
                        <a:rPr lang="el-GR" sz="1800" dirty="0">
                          <a:latin typeface="Corbel" panose="020B0503020204020204" pitchFamily="34" charset="0"/>
                        </a:rPr>
                        <a:t>ηχηρό, κλειστό</a:t>
                      </a:r>
                    </a:p>
                  </a:txBody>
                  <a:tcPr marT="45725" marB="45725"/>
                </a:tc>
                <a:tc>
                  <a:txBody>
                    <a:bodyPr/>
                    <a:lstStyle/>
                    <a:p>
                      <a:endParaRPr lang="el-GR" sz="1800" dirty="0"/>
                    </a:p>
                  </a:txBody>
                  <a:tcPr marT="45725" marB="45725"/>
                </a:tc>
                <a:extLst>
                  <a:ext uri="{0D108BD9-81ED-4DB2-BD59-A6C34878D82A}">
                    <a16:rowId xmlns:a16="http://schemas.microsoft.com/office/drawing/2014/main" val="10003"/>
                  </a:ext>
                </a:extLst>
              </a:tr>
              <a:tr h="370880">
                <a:tc>
                  <a:txBody>
                    <a:bodyPr/>
                    <a:lstStyle/>
                    <a:p>
                      <a:r>
                        <a:rPr lang="el-GR" sz="1800" dirty="0">
                          <a:latin typeface="Corbel" panose="020B0503020204020204" pitchFamily="34" charset="0"/>
                        </a:rPr>
                        <a:t>χαμηλό, μη στρογγυλό</a:t>
                      </a:r>
                    </a:p>
                  </a:txBody>
                  <a:tcPr marT="45725" marB="45725"/>
                </a:tc>
                <a:tc>
                  <a:txBody>
                    <a:bodyPr/>
                    <a:lstStyle/>
                    <a:p>
                      <a:endParaRPr lang="el-GR" sz="1800"/>
                    </a:p>
                  </a:txBody>
                  <a:tcPr marT="45725" marB="45725"/>
                </a:tc>
                <a:extLst>
                  <a:ext uri="{0D108BD9-81ED-4DB2-BD59-A6C34878D82A}">
                    <a16:rowId xmlns:a16="http://schemas.microsoft.com/office/drawing/2014/main" val="10004"/>
                  </a:ext>
                </a:extLst>
              </a:tr>
              <a:tr h="370880">
                <a:tc>
                  <a:txBody>
                    <a:bodyPr/>
                    <a:lstStyle/>
                    <a:p>
                      <a:r>
                        <a:rPr lang="el-GR" sz="1800" dirty="0">
                          <a:latin typeface="Corbel" panose="020B0503020204020204" pitchFamily="34" charset="0"/>
                        </a:rPr>
                        <a:t>άηχο,</a:t>
                      </a:r>
                      <a:r>
                        <a:rPr lang="el-GR" sz="1800" baseline="0" dirty="0">
                          <a:latin typeface="Corbel" panose="020B0503020204020204" pitchFamily="34" charset="0"/>
                        </a:rPr>
                        <a:t> οδοντικό</a:t>
                      </a:r>
                      <a:endParaRPr lang="el-GR" sz="1800" dirty="0">
                        <a:latin typeface="Corbel" panose="020B0503020204020204" pitchFamily="34" charset="0"/>
                      </a:endParaRPr>
                    </a:p>
                  </a:txBody>
                  <a:tcPr marT="45725" marB="45725"/>
                </a:tc>
                <a:tc>
                  <a:txBody>
                    <a:bodyPr/>
                    <a:lstStyle/>
                    <a:p>
                      <a:endParaRPr lang="el-GR" sz="1800"/>
                    </a:p>
                  </a:txBody>
                  <a:tcPr marT="45725" marB="45725"/>
                </a:tc>
                <a:extLst>
                  <a:ext uri="{0D108BD9-81ED-4DB2-BD59-A6C34878D82A}">
                    <a16:rowId xmlns:a16="http://schemas.microsoft.com/office/drawing/2014/main" val="10005"/>
                  </a:ext>
                </a:extLst>
              </a:tr>
              <a:tr h="370880">
                <a:tc>
                  <a:txBody>
                    <a:bodyPr/>
                    <a:lstStyle/>
                    <a:p>
                      <a:r>
                        <a:rPr lang="el-GR" sz="1800" dirty="0" err="1">
                          <a:latin typeface="Corbel" panose="020B0503020204020204" pitchFamily="34" charset="0"/>
                        </a:rPr>
                        <a:t>διχειλικό</a:t>
                      </a:r>
                      <a:endParaRPr lang="el-GR" sz="1800" dirty="0">
                        <a:latin typeface="Corbel" panose="020B0503020204020204" pitchFamily="34" charset="0"/>
                      </a:endParaRPr>
                    </a:p>
                  </a:txBody>
                  <a:tcPr marT="45725" marB="45725"/>
                </a:tc>
                <a:tc>
                  <a:txBody>
                    <a:bodyPr/>
                    <a:lstStyle/>
                    <a:p>
                      <a:endParaRPr lang="el-GR" sz="1800"/>
                    </a:p>
                  </a:txBody>
                  <a:tcPr marT="45725" marB="45725"/>
                </a:tc>
                <a:extLst>
                  <a:ext uri="{0D108BD9-81ED-4DB2-BD59-A6C34878D82A}">
                    <a16:rowId xmlns:a16="http://schemas.microsoft.com/office/drawing/2014/main" val="10006"/>
                  </a:ext>
                </a:extLst>
              </a:tr>
              <a:tr h="370880">
                <a:tc>
                  <a:txBody>
                    <a:bodyPr/>
                    <a:lstStyle/>
                    <a:p>
                      <a:r>
                        <a:rPr lang="el-GR" sz="1800" dirty="0">
                          <a:latin typeface="Corbel" panose="020B0503020204020204" pitchFamily="34" charset="0"/>
                        </a:rPr>
                        <a:t>υγρό</a:t>
                      </a:r>
                    </a:p>
                  </a:txBody>
                  <a:tcPr marT="45725" marB="45725"/>
                </a:tc>
                <a:tc>
                  <a:txBody>
                    <a:bodyPr/>
                    <a:lstStyle/>
                    <a:p>
                      <a:endParaRPr lang="el-GR" sz="1800" dirty="0"/>
                    </a:p>
                  </a:txBody>
                  <a:tcPr marT="45725" marB="45725"/>
                </a:tc>
                <a:extLst>
                  <a:ext uri="{0D108BD9-81ED-4DB2-BD59-A6C34878D82A}">
                    <a16:rowId xmlns:a16="http://schemas.microsoft.com/office/drawing/2014/main" val="10007"/>
                  </a:ext>
                </a:extLst>
              </a:tr>
            </a:tbl>
          </a:graphicData>
        </a:graphic>
      </p:graphicFrame>
      <p:sp>
        <p:nvSpPr>
          <p:cNvPr id="6" name="Rectangle 1">
            <a:extLst>
              <a:ext uri="{FF2B5EF4-FFF2-40B4-BE49-F238E27FC236}">
                <a16:creationId xmlns:a16="http://schemas.microsoft.com/office/drawing/2014/main" id="{8E495E18-9D59-3146-B6A0-94E3A5370FFB}"/>
              </a:ext>
            </a:extLst>
          </p:cNvPr>
          <p:cNvSpPr>
            <a:spLocks noChangeArrowheads="1"/>
          </p:cNvSpPr>
          <p:nvPr/>
        </p:nvSpPr>
        <p:spPr bwMode="auto">
          <a:xfrm>
            <a:off x="5872164" y="2436813"/>
            <a:ext cx="2816225" cy="3008312"/>
          </a:xfrm>
          <a:prstGeom prst="rect">
            <a:avLst/>
          </a:prstGeom>
          <a:noFill/>
          <a:ln w="9525">
            <a:noFill/>
            <a:miter lim="800000"/>
            <a:headEnd/>
            <a:tailEnd/>
          </a:ln>
          <a:effectLst/>
        </p:spPr>
        <p:txBody>
          <a:bodyPr tIns="0" bIns="0" anchor="ctr">
            <a:spAutoFit/>
          </a:bodyPr>
          <a:lstStyle/>
          <a:p>
            <a:pPr algn="ctr">
              <a:lnSpc>
                <a:spcPct val="130000"/>
              </a:lnSpc>
              <a:defRPr/>
            </a:pPr>
            <a:r>
              <a:rPr lang="en-US" sz="1900" dirty="0">
                <a:solidFill>
                  <a:srgbClr val="006400"/>
                </a:solidFill>
                <a:latin typeface="Corbel" pitchFamily="34" charset="0"/>
              </a:rPr>
              <a:t>[t]</a:t>
            </a:r>
          </a:p>
          <a:p>
            <a:pPr algn="ctr">
              <a:lnSpc>
                <a:spcPct val="130000"/>
              </a:lnSpc>
              <a:defRPr/>
            </a:pPr>
            <a:r>
              <a:rPr lang="en-US" sz="1900" dirty="0">
                <a:solidFill>
                  <a:srgbClr val="006400"/>
                </a:solidFill>
                <a:latin typeface="Corbel" pitchFamily="34" charset="0"/>
              </a:rPr>
              <a:t>[m], [n], [ŋ], [ɲ]</a:t>
            </a:r>
          </a:p>
          <a:p>
            <a:pPr algn="ctr">
              <a:lnSpc>
                <a:spcPct val="130000"/>
              </a:lnSpc>
              <a:defRPr/>
            </a:pPr>
            <a:r>
              <a:rPr lang="en-US" sz="1900" dirty="0">
                <a:solidFill>
                  <a:srgbClr val="006400"/>
                </a:solidFill>
                <a:latin typeface="Corbel" pitchFamily="34" charset="0"/>
              </a:rPr>
              <a:t>[o], [u]</a:t>
            </a:r>
          </a:p>
          <a:p>
            <a:pPr algn="ctr">
              <a:lnSpc>
                <a:spcPct val="130000"/>
              </a:lnSpc>
              <a:defRPr/>
            </a:pPr>
            <a:r>
              <a:rPr lang="en-US" sz="1900" dirty="0">
                <a:solidFill>
                  <a:srgbClr val="006400"/>
                </a:solidFill>
                <a:latin typeface="Corbel" pitchFamily="34" charset="0"/>
              </a:rPr>
              <a:t>[b], [d], [g], [ɟ]</a:t>
            </a:r>
          </a:p>
          <a:p>
            <a:pPr algn="ctr">
              <a:lnSpc>
                <a:spcPct val="130000"/>
              </a:lnSpc>
              <a:defRPr/>
            </a:pPr>
            <a:r>
              <a:rPr lang="en-US" sz="1900" dirty="0">
                <a:solidFill>
                  <a:srgbClr val="006400"/>
                </a:solidFill>
                <a:latin typeface="Corbel" pitchFamily="34" charset="0"/>
              </a:rPr>
              <a:t>[a]</a:t>
            </a:r>
          </a:p>
          <a:p>
            <a:pPr algn="ctr">
              <a:lnSpc>
                <a:spcPct val="130000"/>
              </a:lnSpc>
              <a:defRPr/>
            </a:pPr>
            <a:r>
              <a:rPr lang="en-US" sz="1900" dirty="0">
                <a:solidFill>
                  <a:srgbClr val="006400"/>
                </a:solidFill>
                <a:latin typeface="Corbel" pitchFamily="34" charset="0"/>
              </a:rPr>
              <a:t>[</a:t>
            </a:r>
            <a:r>
              <a:rPr lang="el-GR" sz="1900" dirty="0">
                <a:solidFill>
                  <a:srgbClr val="006400"/>
                </a:solidFill>
                <a:latin typeface="Corbel" pitchFamily="34" charset="0"/>
              </a:rPr>
              <a:t>θ]</a:t>
            </a:r>
          </a:p>
          <a:p>
            <a:pPr algn="ctr">
              <a:lnSpc>
                <a:spcPct val="130000"/>
              </a:lnSpc>
              <a:defRPr/>
            </a:pPr>
            <a:r>
              <a:rPr lang="en-US" sz="1900" dirty="0">
                <a:solidFill>
                  <a:srgbClr val="006400"/>
                </a:solidFill>
                <a:latin typeface="Corbel" pitchFamily="34" charset="0"/>
              </a:rPr>
              <a:t>[p], [b], </a:t>
            </a:r>
            <a:r>
              <a:rPr lang="el-GR" sz="1900" dirty="0">
                <a:solidFill>
                  <a:srgbClr val="006400"/>
                </a:solidFill>
                <a:latin typeface="Corbel" pitchFamily="34" charset="0"/>
              </a:rPr>
              <a:t>[</a:t>
            </a:r>
            <a:r>
              <a:rPr lang="en-US" sz="1900" dirty="0">
                <a:solidFill>
                  <a:srgbClr val="006400"/>
                </a:solidFill>
                <a:latin typeface="Corbel" pitchFamily="34" charset="0"/>
              </a:rPr>
              <a:t>m]</a:t>
            </a:r>
          </a:p>
          <a:p>
            <a:pPr algn="ctr">
              <a:lnSpc>
                <a:spcPct val="130000"/>
              </a:lnSpc>
              <a:defRPr/>
            </a:pPr>
            <a:r>
              <a:rPr lang="en-US" sz="1900" dirty="0">
                <a:solidFill>
                  <a:srgbClr val="006400"/>
                </a:solidFill>
                <a:latin typeface="Corbel" pitchFamily="34" charset="0"/>
              </a:rPr>
              <a:t>[r], [l], [ʎ]</a:t>
            </a:r>
          </a:p>
        </p:txBody>
      </p:sp>
    </p:spTree>
    <p:extLst>
      <p:ext uri="{BB962C8B-B14F-4D97-AF65-F5344CB8AC3E}">
        <p14:creationId xmlns:p14="http://schemas.microsoft.com/office/powerpoint/2010/main" val="3860085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Bottom)">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lide(fromBottom)">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slide(fromBottom)">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lide(fromBottom)">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slide(fromBottom)">
                                      <p:cBhvr>
                                        <p:cTn id="37" dur="500"/>
                                        <p:tgtEl>
                                          <p:spTgt spid="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slide(fromBottom)">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671145"/>
            <a:ext cx="11309131" cy="4929352"/>
          </a:xfrm>
        </p:spPr>
        <p:txBody>
          <a:bodyPr>
            <a:normAutofit/>
          </a:bodyPr>
          <a:lstStyle/>
          <a:p>
            <a:r>
              <a:rPr lang="el-GR" sz="3600" dirty="0"/>
              <a:t>β</a:t>
            </a:r>
            <a:r>
              <a:rPr lang="en-US" sz="3600" dirty="0"/>
              <a:t>. </a:t>
            </a:r>
            <a:r>
              <a:rPr lang="el-GR" sz="3600" dirty="0" err="1"/>
              <a:t>Ακουστικ</a:t>
            </a:r>
            <a:r>
              <a:rPr lang="en-US" sz="3600" dirty="0" err="1"/>
              <a:t>ή</a:t>
            </a:r>
            <a:r>
              <a:rPr lang="el-GR" sz="3600" dirty="0"/>
              <a:t> Φωνητική </a:t>
            </a:r>
            <a:r>
              <a:rPr lang="el-GR" sz="3600" dirty="0">
                <a:ea typeface="Cambria" panose="02040503050406030204" pitchFamily="18" charset="0"/>
              </a:rPr>
              <a:t>(</a:t>
            </a:r>
            <a:r>
              <a:rPr lang="en-US" sz="3600" dirty="0">
                <a:latin typeface="Cambria" panose="02040503050406030204" pitchFamily="18" charset="0"/>
                <a:ea typeface="Cambria" panose="02040503050406030204" pitchFamily="18" charset="0"/>
              </a:rPr>
              <a:t>Acoustic Phonetics)</a:t>
            </a:r>
            <a:endParaRPr lang="el-GR" sz="3600" dirty="0">
              <a:latin typeface="Cambria" panose="02040503050406030204" pitchFamily="18" charset="0"/>
              <a:ea typeface="Cambria" panose="02040503050406030204" pitchFamily="18" charset="0"/>
            </a:endParaRPr>
          </a:p>
          <a:p>
            <a:endParaRPr lang="el-GR" sz="3600" dirty="0">
              <a:ea typeface="Cambria" panose="02040503050406030204" pitchFamily="18" charset="0"/>
            </a:endParaRPr>
          </a:p>
          <a:p>
            <a:pPr algn="just"/>
            <a:r>
              <a:rPr lang="el-GR" dirty="0">
                <a:latin typeface="Calibri" panose="020F0502020204030204" pitchFamily="34" charset="0"/>
                <a:ea typeface="Times New Roman" panose="02020603050405020304" pitchFamily="18" charset="0"/>
                <a:cs typeface="Times New Roman" panose="02020603050405020304" pitchFamily="18" charset="0"/>
              </a:rPr>
              <a:t>Η </a:t>
            </a:r>
            <a:r>
              <a:rPr lang="el-GR" b="1" dirty="0">
                <a:latin typeface="Calibri" panose="020F0502020204030204" pitchFamily="34" charset="0"/>
                <a:ea typeface="Times New Roman" panose="02020603050405020304" pitchFamily="18" charset="0"/>
                <a:cs typeface="Times New Roman" panose="02020603050405020304" pitchFamily="18" charset="0"/>
              </a:rPr>
              <a:t>ακουστική φωνητική</a:t>
            </a:r>
            <a:r>
              <a:rPr lang="el-GR" dirty="0">
                <a:latin typeface="Calibri" panose="020F0502020204030204" pitchFamily="34" charset="0"/>
                <a:ea typeface="Times New Roman" panose="02020603050405020304" pitchFamily="18" charset="0"/>
                <a:cs typeface="Times New Roman" panose="02020603050405020304" pitchFamily="18" charset="0"/>
              </a:rPr>
              <a:t> περιγράφει και κωδικοποιεί τους φθόγγους</a:t>
            </a:r>
            <a:r>
              <a:rPr lang="el-GR"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l-GR" dirty="0">
                <a:latin typeface="Calibri" panose="020F0502020204030204" pitchFamily="34" charset="0"/>
                <a:ea typeface="Times New Roman" panose="02020603050405020304" pitchFamily="18" charset="0"/>
                <a:cs typeface="Times New Roman" panose="02020603050405020304" pitchFamily="18" charset="0"/>
              </a:rPr>
              <a:t>σύμφωνα με εκείνες τις </a:t>
            </a:r>
            <a:r>
              <a:rPr lang="el-GR" b="1" dirty="0">
                <a:latin typeface="Calibri" panose="020F0502020204030204" pitchFamily="34" charset="0"/>
                <a:ea typeface="Times New Roman" panose="02020603050405020304" pitchFamily="18" charset="0"/>
                <a:cs typeface="Times New Roman" panose="02020603050405020304" pitchFamily="18" charset="0"/>
              </a:rPr>
              <a:t>φυσικές ιδιότητες του ήχου</a:t>
            </a:r>
            <a:r>
              <a:rPr lang="el-GR" dirty="0">
                <a:latin typeface="Calibri" panose="020F0502020204030204" pitchFamily="34" charset="0"/>
                <a:ea typeface="Times New Roman" panose="02020603050405020304" pitchFamily="18" charset="0"/>
                <a:cs typeface="Times New Roman" panose="02020603050405020304" pitchFamily="18" charset="0"/>
              </a:rPr>
              <a:t> που τους επιτρέπουν να ταξιδεύουν μέσα στον αέρα ως ηχητικά κύματα. </a:t>
            </a:r>
          </a:p>
          <a:p>
            <a:pPr marL="376020" lvl="1" indent="-342900" algn="just">
              <a:lnSpc>
                <a:spcPct val="114000"/>
              </a:lnSpc>
              <a:spcBef>
                <a:spcPct val="0"/>
              </a:spcBef>
              <a:spcAft>
                <a:spcPts val="0"/>
              </a:spcAft>
            </a:pPr>
            <a:endParaRPr lang="el-GR" sz="2400" dirty="0"/>
          </a:p>
          <a:p>
            <a:endParaRPr lang="el-GR" sz="3600" dirty="0"/>
          </a:p>
          <a:p>
            <a:endParaRPr lang="el-GR" sz="3400" dirty="0"/>
          </a:p>
        </p:txBody>
      </p:sp>
      <p:pic>
        <p:nvPicPr>
          <p:cNvPr id="4" name="Picture 9" descr="http://home.cc.umanitoba.ca/%7Ekrussll/phonetics/acoustic/img/bigwave.png">
            <a:extLst>
              <a:ext uri="{FF2B5EF4-FFF2-40B4-BE49-F238E27FC236}">
                <a16:creationId xmlns:a16="http://schemas.microsoft.com/office/drawing/2014/main" id="{02428097-D03C-414E-A284-3CDF2BA49FC6}"/>
              </a:ext>
            </a:extLst>
          </p:cNvPr>
          <p:cNvPicPr>
            <a:picLocks noChangeAspect="1" noChangeArrowheads="1"/>
          </p:cNvPicPr>
          <p:nvPr/>
        </p:nvPicPr>
        <p:blipFill>
          <a:blip r:embed="rId2" cstate="print"/>
          <a:srcRect/>
          <a:stretch>
            <a:fillRect/>
          </a:stretch>
        </p:blipFill>
        <p:spPr bwMode="auto">
          <a:xfrm>
            <a:off x="4421100" y="4243327"/>
            <a:ext cx="3384376" cy="1855109"/>
          </a:xfrm>
          <a:prstGeom prst="rect">
            <a:avLst/>
          </a:prstGeom>
          <a:ln>
            <a:noFill/>
          </a:ln>
          <a:effectLst>
            <a:softEdge rad="112500"/>
          </a:effectLst>
        </p:spPr>
      </p:pic>
      <p:pic>
        <p:nvPicPr>
          <p:cNvPr id="5" name="Picture 2">
            <a:extLst>
              <a:ext uri="{FF2B5EF4-FFF2-40B4-BE49-F238E27FC236}">
                <a16:creationId xmlns:a16="http://schemas.microsoft.com/office/drawing/2014/main" id="{C1E4FEA4-26C6-9745-BFC8-A329E8DD9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942" y="4451649"/>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423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Ξυλογραφία</Template>
  <TotalTime>1034</TotalTime>
  <Words>4934</Words>
  <Application>Microsoft Macintosh PowerPoint</Application>
  <PresentationFormat>Ευρεία οθόνη</PresentationFormat>
  <Paragraphs>577</Paragraphs>
  <Slides>81</Slides>
  <Notes>10</Notes>
  <HiddenSlides>0</HiddenSlides>
  <MMClips>24</MMClips>
  <ScaleCrop>false</ScaleCrop>
  <HeadingPairs>
    <vt:vector size="8" baseType="variant">
      <vt:variant>
        <vt:lpstr>Γραμματοσειρές που χρησιμοποιούνται</vt:lpstr>
      </vt:variant>
      <vt:variant>
        <vt:i4>14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81</vt:i4>
      </vt:variant>
    </vt:vector>
  </HeadingPairs>
  <TitlesOfParts>
    <vt:vector size="97" baseType="lpstr">
      <vt:lpstr>Arial</vt:lpstr>
      <vt:lpstr>Calibri</vt:lpstr>
      <vt:lpstr>Cambria</vt:lpstr>
      <vt:lpstr>Comic Sans MS</vt:lpstr>
      <vt:lpstr>Corbel</vt:lpstr>
      <vt:lpstr>Rockwell</vt:lpstr>
      <vt:lpstr>Rockwell Condensed</vt:lpstr>
      <vt:lpstr>Rockwell Extra Bold</vt:lpstr>
      <vt:lpstr>SILDoulosIPA</vt:lpstr>
      <vt:lpstr>Symbol</vt:lpstr>
      <vt:lpstr>Times New Roman</vt:lpstr>
      <vt:lpstr>Wingdings</vt:lpstr>
      <vt:lpstr>Wingdings 3</vt:lpstr>
      <vt:lpstr>WP Phonetic</vt:lpstr>
      <vt:lpstr>Ξυλογραφία</vt:lpstr>
      <vt:lpstr>Φωτογραφία του Photo Editor</vt:lpstr>
      <vt:lpstr>Παρουσίαση του PowerPoint</vt:lpstr>
      <vt:lpstr>ΦΩΝΗΤΙΚΗ</vt:lpstr>
      <vt:lpstr>ΦΩΝΗΤΙΚΗ</vt:lpstr>
      <vt:lpstr>ΦΩΝΗΤΙΚΗ</vt:lpstr>
      <vt:lpstr>ΦΩΝΗΤΙΚΗ</vt:lpstr>
      <vt:lpstr>ΦΩΝΗΤΙΚΗ</vt:lpstr>
      <vt:lpstr>ΕΙΔΗ ΦΩΝΗΤΙΚΗΣ</vt:lpstr>
      <vt:lpstr>ΕΙΔΗ ΦΩΝΗΤΙΚΗΣ</vt:lpstr>
      <vt:lpstr>ΕΙΔΗ ΦΩΝΗΤΙΚΗΣ</vt:lpstr>
      <vt:lpstr>ΕΙΔΗ ΦΩΝΗΤΙΚΗΣ</vt:lpstr>
      <vt:lpstr>ΕΙΔΗ ΦΩΝΗΤΙΚΗΣ</vt:lpstr>
      <vt:lpstr>ΕΙΔΗ ΦΩΝΗΤΙΚΗΣ</vt:lpstr>
      <vt:lpstr>ΕΙΔΗ ΦΩΝΗΤΙΚΗΣ</vt:lpstr>
      <vt:lpstr>ΕΙΔΗ ΦΩΝΗΤΙΚΗΣ</vt:lpstr>
      <vt:lpstr>ΕΙΔΗ ΦΩΝΗΤΙΚΗΣ</vt:lpstr>
      <vt:lpstr>ΦΘΟΓΓΟΣ</vt:lpstr>
      <vt:lpstr>ΦΘΟΓΓΟΣ</vt:lpstr>
      <vt:lpstr>ΦΘΟΓΓΟΙ ΩΣ ΠΡΟΣ ΤΟΝ ΤΡΟΠΟ ΑΡΘΡΩΣΗΣ</vt:lpstr>
      <vt:lpstr>ΦΘΟΓΓΟΙ ΩΣ ΠΡΟΣ ΤΟΝ ΤΡΟΠΟ ΑΡΘΡΩΣΗΣ Ηχηροτητα </vt:lpstr>
      <vt:lpstr>ΦΘΟΓΓΟΙ ΩΣ ΠΡΟΣ ΤΟΝ ΤΡΟΠΟ ΑΡΘΡΩΣΗΣ</vt:lpstr>
      <vt:lpstr>ΦΘΟΓΓΟΙ ΩΣ ΠΡΟΣ ΤΟΝ ΤΡΟΠΟ ΑΡΘΡΩΣΗΣ</vt:lpstr>
      <vt:lpstr>ΦΘΟΓΓΟΙ ΩΣ ΠΡΟΣ ΤΟΝ ΤΡΟΠΟ ΑΡΘΡΩΣΗΣ</vt:lpstr>
      <vt:lpstr>Παρουσίαση του PowerPoint</vt:lpstr>
      <vt:lpstr>ΦΘΟΓΓΟΙ ΩΣ ΠΡΟΣ ΤΟΝ ΤΡΟΠΟ ΑΡΘΡΩΣΗΣ</vt:lpstr>
      <vt:lpstr>ΦΘΟΓΓΟΙ ΩΣ ΠΡΟΣ ΤΟΝ ΤΡΟΠΟ ΑΡΘΡΩΣΗΣ</vt:lpstr>
      <vt:lpstr>Παρουσίαση του PowerPoint</vt:lpstr>
      <vt:lpstr>ΦΘΟΓΓΟΙ ΩΣ ΠΡΟΣ ΤΟΝ ΤΡΟΠΟ ΑΡΘΡΩΣΗΣ</vt:lpstr>
      <vt:lpstr>Παρουσίαση του PowerPoint</vt:lpstr>
      <vt:lpstr>ΦΘΟΓΓΟΙ ΩΣ ΠΡΟΣ ΤΟΝ ΤΡΟΠΟ ΑΡΘΡΩΣΗΣ</vt:lpstr>
      <vt:lpstr>ΦΘΟΓΓΟΙ ΩΣ ΠΡΟΣ ΤΟΝ ΤΡΟΠΟ ΑΡΘΡΩΣΗΣ</vt:lpstr>
      <vt:lpstr>ΦΘΟΓΓΟΙ ΩΣ ΠΡΟΣ ΤΟΝ ΤΡΟΠΟ ΑΡΘΡΩΣΗΣ</vt:lpstr>
      <vt:lpstr>ΦΘΟΓΓΟΙ ΩΣ ΠΡΟΣ ΤΟΝ ΤΡΟΠΟ ΑΡΘΡΩΣΗΣ</vt:lpstr>
      <vt:lpstr>Παρουσίαση του PowerPoint</vt:lpstr>
      <vt:lpstr>ΦΘΟΓΓΟΙ ΩΣ ΠΡΟΣ ΤΟΝ ΤΡΟΠΟ ΑΡΘΡΩΣΗΣ</vt:lpstr>
      <vt:lpstr>Παρουσίαση του PowerPoint</vt:lpstr>
      <vt:lpstr>ΤΡΟΠΟΣ ΑΡΘΡΩΣΗΣ</vt:lpstr>
      <vt:lpstr>ΦΘΟΓΓΟΙ ΩΣ ΠΡΟΣ ΤΟΝ ΤΟΠΟ ΑΡΘΡΩΣΗΣ</vt:lpstr>
      <vt:lpstr>Παρουσίαση του PowerPoint</vt:lpstr>
      <vt:lpstr>Τόπος άρθρωσης</vt:lpstr>
      <vt:lpstr>Τόπος άρθρωσης</vt:lpstr>
      <vt:lpstr>Τόπος άρθρωσης</vt:lpstr>
      <vt:lpstr>Τόπος άρθρωσης</vt:lpstr>
      <vt:lpstr>Τόπος άρθρωσης</vt:lpstr>
      <vt:lpstr>Τόπος άρθρωσης</vt:lpstr>
      <vt:lpstr>Τόπος άρθρωσης</vt:lpstr>
      <vt:lpstr>Τόπος άρθρωσης</vt:lpstr>
      <vt:lpstr>Τόπος άρθρωσης</vt:lpstr>
      <vt:lpstr>Τόπος άρθρωσης</vt:lpstr>
      <vt:lpstr>Τόπος άρθρωσης</vt:lpstr>
      <vt:lpstr>Τόπος άρθρωσης</vt:lpstr>
      <vt:lpstr>ΣΥΜΦΩΝΑ Vs ΦΩΝΗΕΝΤΑ</vt:lpstr>
      <vt:lpstr>ΣΥΜΦΩΝΑ Vs ΦΩΝΗΕΝΤΑ</vt:lpstr>
      <vt:lpstr>ΟΡΙΣΜΟΣ ΦΩΝΗΕΝΤΙΚΩΝ ΦΘΟΓΓΩΝ</vt:lpstr>
      <vt:lpstr>Τόπος Άρθρωσης ΦΩΝΗΕΝΤων</vt:lpstr>
      <vt:lpstr>Τόπος Άρθρωσης ΦΩΝΗΕΝΤων</vt:lpstr>
      <vt:lpstr>Τόπος Άρθρωσης ΦΩΝΗΕΝΤων</vt:lpstr>
      <vt:lpstr>Στρογγυλότητα των χειλιών </vt:lpstr>
      <vt:lpstr>Φωνήεντα</vt:lpstr>
      <vt:lpstr>Φωνήεντα</vt:lpstr>
      <vt:lpstr>Φωνήεντα</vt:lpstr>
      <vt:lpstr>Παρουσίαση του PowerPoint</vt:lpstr>
      <vt:lpstr>Ταξινόμηση των φωνηέντων</vt:lpstr>
      <vt:lpstr>Δίφθογγοι</vt:lpstr>
      <vt:lpstr>Δίφθογγοι</vt:lpstr>
      <vt:lpstr>Δίφθογγοι</vt:lpstr>
      <vt:lpstr>ΑΝΑΠΑΡΑΣΤΑΣΗ ΦΘΟΓΓΩΝ</vt:lpstr>
      <vt:lpstr>ΑΝΑΠΑΡΑΣΤΑΣΗ ΦΘΟΓΓΩΝ</vt:lpstr>
      <vt:lpstr>ΑΝΑΠΑΡΑΣΤΑΣΗ ΦΘΟΓΓΩΝ</vt:lpstr>
      <vt:lpstr>ΑΝΑΠΑΡΑΣΤΑΣΗ ΦΘΟΓΓΩΝ</vt:lpstr>
      <vt:lpstr>Φωνητική Μεταγραφή</vt:lpstr>
      <vt:lpstr>Φωνητικo αλφaβητο</vt:lpstr>
      <vt:lpstr>Συμφωνα</vt:lpstr>
      <vt:lpstr>Παρουσίαση του PowerPoint</vt:lpstr>
      <vt:lpstr>Παρουσίαση του PowerPoint</vt:lpstr>
      <vt:lpstr>Ασκήσεις</vt:lpstr>
      <vt:lpstr>Ασκήσεις</vt:lpstr>
      <vt:lpstr>Ασκήσεις</vt:lpstr>
      <vt:lpstr>Ασκήσεις</vt:lpstr>
      <vt:lpstr>Ασκήσεις</vt:lpstr>
      <vt:lpstr>Ασκήσεις</vt:lpstr>
      <vt:lpstr>Ασκήσεις</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Φωνητική - Φωνολογια</dc:title>
  <dc:creator>Παπαζαχαρίου Δημήτρης</dc:creator>
  <cp:lastModifiedBy>ΒΑΣΙΛΙΚΗ ΖΑΧΑΡΟΠΟΥΛΟΥ</cp:lastModifiedBy>
  <cp:revision>71</cp:revision>
  <cp:lastPrinted>2025-10-18T12:48:09Z</cp:lastPrinted>
  <dcterms:created xsi:type="dcterms:W3CDTF">2021-11-18T06:34:58Z</dcterms:created>
  <dcterms:modified xsi:type="dcterms:W3CDTF">2025-10-24T19:40:29Z</dcterms:modified>
</cp:coreProperties>
</file>