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handoutMasterIdLst>
    <p:handoutMasterId r:id="rId67"/>
  </p:handoutMasterIdLst>
  <p:sldIdLst>
    <p:sldId id="256" r:id="rId2"/>
    <p:sldId id="267" r:id="rId3"/>
    <p:sldId id="268" r:id="rId4"/>
    <p:sldId id="257" r:id="rId5"/>
    <p:sldId id="258" r:id="rId6"/>
    <p:sldId id="259" r:id="rId7"/>
    <p:sldId id="269" r:id="rId8"/>
    <p:sldId id="260" r:id="rId9"/>
    <p:sldId id="270" r:id="rId10"/>
    <p:sldId id="271" r:id="rId11"/>
    <p:sldId id="262" r:id="rId12"/>
    <p:sldId id="272" r:id="rId13"/>
    <p:sldId id="273" r:id="rId14"/>
    <p:sldId id="263" r:id="rId15"/>
    <p:sldId id="274" r:id="rId16"/>
    <p:sldId id="276" r:id="rId17"/>
    <p:sldId id="275" r:id="rId18"/>
    <p:sldId id="265"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301" r:id="rId37"/>
    <p:sldId id="294" r:id="rId38"/>
    <p:sldId id="302" r:id="rId39"/>
    <p:sldId id="295" r:id="rId40"/>
    <p:sldId id="303" r:id="rId41"/>
    <p:sldId id="296" r:id="rId42"/>
    <p:sldId id="297" r:id="rId43"/>
    <p:sldId id="298" r:id="rId44"/>
    <p:sldId id="299" r:id="rId45"/>
    <p:sldId id="304" r:id="rId46"/>
    <p:sldId id="264" r:id="rId47"/>
    <p:sldId id="266" r:id="rId48"/>
    <p:sldId id="300" r:id="rId49"/>
    <p:sldId id="316" r:id="rId50"/>
    <p:sldId id="314" r:id="rId51"/>
    <p:sldId id="305" r:id="rId52"/>
    <p:sldId id="306" r:id="rId53"/>
    <p:sldId id="318" r:id="rId54"/>
    <p:sldId id="320" r:id="rId55"/>
    <p:sldId id="321" r:id="rId56"/>
    <p:sldId id="307" r:id="rId57"/>
    <p:sldId id="308" r:id="rId58"/>
    <p:sldId id="309" r:id="rId59"/>
    <p:sldId id="310" r:id="rId60"/>
    <p:sldId id="317" r:id="rId61"/>
    <p:sldId id="261" r:id="rId62"/>
    <p:sldId id="311" r:id="rId63"/>
    <p:sldId id="312" r:id="rId64"/>
    <p:sldId id="313" r:id="rId65"/>
    <p:sldId id="315"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1270"/>
  </p:normalViewPr>
  <p:slideViewPr>
    <p:cSldViewPr snapToGrid="0">
      <p:cViewPr varScale="1">
        <p:scale>
          <a:sx n="45" d="100"/>
          <a:sy n="45" d="100"/>
        </p:scale>
        <p:origin x="17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E907A5-3F1E-45B3-9C4B-05D62FAA65B2}"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6ACBC35D-CC60-4358-81AC-016D81D42F75}">
      <dgm:prSet/>
      <dgm:spPr/>
      <dgm:t>
        <a:bodyPr/>
        <a:lstStyle/>
        <a:p>
          <a:r>
            <a:rPr lang="el-GR" dirty="0"/>
            <a:t>Μια φωνολογική ενότητα που αποτελείται από ένα τουλάχιστον στοιχείο που ονομάζεται πυρήνας. Βρίσκεται πάνω από το τεμάχιο αλλά και κάτω από </a:t>
          </a:r>
          <a:r>
            <a:rPr lang="el-GR"/>
            <a:t>τη λέξη.</a:t>
          </a:r>
          <a:endParaRPr lang="en-US" dirty="0"/>
        </a:p>
      </dgm:t>
    </dgm:pt>
    <dgm:pt modelId="{7C82841A-29D7-4C65-ADA4-711776384A71}" type="parTrans" cxnId="{337719C2-9F24-43E0-85B3-D74E02434C50}">
      <dgm:prSet/>
      <dgm:spPr/>
      <dgm:t>
        <a:bodyPr/>
        <a:lstStyle/>
        <a:p>
          <a:endParaRPr lang="en-US"/>
        </a:p>
      </dgm:t>
    </dgm:pt>
    <dgm:pt modelId="{5EB5A8DD-6D11-4481-AA42-182B288B24F9}" type="sibTrans" cxnId="{337719C2-9F24-43E0-85B3-D74E02434C50}">
      <dgm:prSet/>
      <dgm:spPr/>
      <dgm:t>
        <a:bodyPr/>
        <a:lstStyle/>
        <a:p>
          <a:endParaRPr lang="en-US"/>
        </a:p>
      </dgm:t>
    </dgm:pt>
    <dgm:pt modelId="{60F3CC49-E26D-481F-9037-89F163CB9732}">
      <dgm:prSet/>
      <dgm:spPr/>
      <dgm:t>
        <a:bodyPr/>
        <a:lstStyle/>
        <a:p>
          <a:pPr rtl="0"/>
          <a:r>
            <a:rPr lang="el-GR" dirty="0"/>
            <a:t>Στην ελληνική,</a:t>
          </a:r>
          <a:r>
            <a:rPr lang="el-GR" b="1" dirty="0"/>
            <a:t> πυρήνας (Π)</a:t>
          </a:r>
          <a:r>
            <a:rPr lang="el-GR" dirty="0"/>
            <a:t> συλλαβής είναι το φωνήεν.</a:t>
          </a:r>
          <a:endParaRPr lang="en-US" dirty="0"/>
        </a:p>
      </dgm:t>
    </dgm:pt>
    <dgm:pt modelId="{06CF9292-508A-41B7-A8EB-1B3FAAE99E7A}" type="parTrans" cxnId="{4A37FACE-FDBA-41ED-9561-71B75E6CDE2F}">
      <dgm:prSet/>
      <dgm:spPr/>
      <dgm:t>
        <a:bodyPr/>
        <a:lstStyle/>
        <a:p>
          <a:endParaRPr lang="en-US"/>
        </a:p>
      </dgm:t>
    </dgm:pt>
    <dgm:pt modelId="{4745B592-59FC-4A2B-849D-BFA14453476E}" type="sibTrans" cxnId="{4A37FACE-FDBA-41ED-9561-71B75E6CDE2F}">
      <dgm:prSet/>
      <dgm:spPr/>
      <dgm:t>
        <a:bodyPr/>
        <a:lstStyle/>
        <a:p>
          <a:endParaRPr lang="en-US"/>
        </a:p>
      </dgm:t>
    </dgm:pt>
    <dgm:pt modelId="{62B39891-F4E8-DF41-A202-FAD6575A387A}" type="pres">
      <dgm:prSet presAssocID="{47E907A5-3F1E-45B3-9C4B-05D62FAA65B2}" presName="outerComposite" presStyleCnt="0">
        <dgm:presLayoutVars>
          <dgm:chMax val="5"/>
          <dgm:dir/>
          <dgm:resizeHandles val="exact"/>
        </dgm:presLayoutVars>
      </dgm:prSet>
      <dgm:spPr/>
    </dgm:pt>
    <dgm:pt modelId="{18DD6EDA-6DE8-BB4E-AACE-35DF80C8FCFF}" type="pres">
      <dgm:prSet presAssocID="{47E907A5-3F1E-45B3-9C4B-05D62FAA65B2}" presName="dummyMaxCanvas" presStyleCnt="0">
        <dgm:presLayoutVars/>
      </dgm:prSet>
      <dgm:spPr/>
    </dgm:pt>
    <dgm:pt modelId="{4996226A-15E0-3240-8A42-60E306E79296}" type="pres">
      <dgm:prSet presAssocID="{47E907A5-3F1E-45B3-9C4B-05D62FAA65B2}" presName="TwoNodes_1" presStyleLbl="node1" presStyleIdx="0" presStyleCnt="2">
        <dgm:presLayoutVars>
          <dgm:bulletEnabled val="1"/>
        </dgm:presLayoutVars>
      </dgm:prSet>
      <dgm:spPr/>
    </dgm:pt>
    <dgm:pt modelId="{D3639BE5-43B9-ED46-BDC0-BA3CF37F6700}" type="pres">
      <dgm:prSet presAssocID="{47E907A5-3F1E-45B3-9C4B-05D62FAA65B2}" presName="TwoNodes_2" presStyleLbl="node1" presStyleIdx="1" presStyleCnt="2">
        <dgm:presLayoutVars>
          <dgm:bulletEnabled val="1"/>
        </dgm:presLayoutVars>
      </dgm:prSet>
      <dgm:spPr/>
    </dgm:pt>
    <dgm:pt modelId="{1F89D25B-6449-3B49-BF44-D322E3B4A0ED}" type="pres">
      <dgm:prSet presAssocID="{47E907A5-3F1E-45B3-9C4B-05D62FAA65B2}" presName="TwoConn_1-2" presStyleLbl="fgAccFollowNode1" presStyleIdx="0" presStyleCnt="1">
        <dgm:presLayoutVars>
          <dgm:bulletEnabled val="1"/>
        </dgm:presLayoutVars>
      </dgm:prSet>
      <dgm:spPr/>
    </dgm:pt>
    <dgm:pt modelId="{B1F29206-AEB2-914A-900A-F9D912A572AF}" type="pres">
      <dgm:prSet presAssocID="{47E907A5-3F1E-45B3-9C4B-05D62FAA65B2}" presName="TwoNodes_1_text" presStyleLbl="node1" presStyleIdx="1" presStyleCnt="2">
        <dgm:presLayoutVars>
          <dgm:bulletEnabled val="1"/>
        </dgm:presLayoutVars>
      </dgm:prSet>
      <dgm:spPr/>
    </dgm:pt>
    <dgm:pt modelId="{14B5A821-7C9B-0743-A55A-DC14AF673C01}" type="pres">
      <dgm:prSet presAssocID="{47E907A5-3F1E-45B3-9C4B-05D62FAA65B2}" presName="TwoNodes_2_text" presStyleLbl="node1" presStyleIdx="1" presStyleCnt="2">
        <dgm:presLayoutVars>
          <dgm:bulletEnabled val="1"/>
        </dgm:presLayoutVars>
      </dgm:prSet>
      <dgm:spPr/>
    </dgm:pt>
  </dgm:ptLst>
  <dgm:cxnLst>
    <dgm:cxn modelId="{07E4F131-DF29-FB44-9D69-572C67B040B5}" type="presOf" srcId="{47E907A5-3F1E-45B3-9C4B-05D62FAA65B2}" destId="{62B39891-F4E8-DF41-A202-FAD6575A387A}" srcOrd="0" destOrd="0" presId="urn:microsoft.com/office/officeart/2005/8/layout/vProcess5"/>
    <dgm:cxn modelId="{6E57DEA4-F7AE-0246-8AF2-3EA45CB42B71}" type="presOf" srcId="{6ACBC35D-CC60-4358-81AC-016D81D42F75}" destId="{4996226A-15E0-3240-8A42-60E306E79296}" srcOrd="0" destOrd="0" presId="urn:microsoft.com/office/officeart/2005/8/layout/vProcess5"/>
    <dgm:cxn modelId="{8E11C8BE-5D32-064B-B635-71D42E85DBC7}" type="presOf" srcId="{60F3CC49-E26D-481F-9037-89F163CB9732}" destId="{D3639BE5-43B9-ED46-BDC0-BA3CF37F6700}" srcOrd="0" destOrd="0" presId="urn:microsoft.com/office/officeart/2005/8/layout/vProcess5"/>
    <dgm:cxn modelId="{337719C2-9F24-43E0-85B3-D74E02434C50}" srcId="{47E907A5-3F1E-45B3-9C4B-05D62FAA65B2}" destId="{6ACBC35D-CC60-4358-81AC-016D81D42F75}" srcOrd="0" destOrd="0" parTransId="{7C82841A-29D7-4C65-ADA4-711776384A71}" sibTransId="{5EB5A8DD-6D11-4481-AA42-182B288B24F9}"/>
    <dgm:cxn modelId="{4A37FACE-FDBA-41ED-9561-71B75E6CDE2F}" srcId="{47E907A5-3F1E-45B3-9C4B-05D62FAA65B2}" destId="{60F3CC49-E26D-481F-9037-89F163CB9732}" srcOrd="1" destOrd="0" parTransId="{06CF9292-508A-41B7-A8EB-1B3FAAE99E7A}" sibTransId="{4745B592-59FC-4A2B-849D-BFA14453476E}"/>
    <dgm:cxn modelId="{C28749D6-7587-1343-AA0E-4FD3D43E422C}" type="presOf" srcId="{6ACBC35D-CC60-4358-81AC-016D81D42F75}" destId="{B1F29206-AEB2-914A-900A-F9D912A572AF}" srcOrd="1" destOrd="0" presId="urn:microsoft.com/office/officeart/2005/8/layout/vProcess5"/>
    <dgm:cxn modelId="{BA7067E0-A5E4-F94A-94FB-484BD92A1D2B}" type="presOf" srcId="{60F3CC49-E26D-481F-9037-89F163CB9732}" destId="{14B5A821-7C9B-0743-A55A-DC14AF673C01}" srcOrd="1" destOrd="0" presId="urn:microsoft.com/office/officeart/2005/8/layout/vProcess5"/>
    <dgm:cxn modelId="{B75645F3-3DB8-7D42-A584-68AE14F768DB}" type="presOf" srcId="{5EB5A8DD-6D11-4481-AA42-182B288B24F9}" destId="{1F89D25B-6449-3B49-BF44-D322E3B4A0ED}" srcOrd="0" destOrd="0" presId="urn:microsoft.com/office/officeart/2005/8/layout/vProcess5"/>
    <dgm:cxn modelId="{FD533F4C-04AA-924C-94A7-3C0286A5B28F}" type="presParOf" srcId="{62B39891-F4E8-DF41-A202-FAD6575A387A}" destId="{18DD6EDA-6DE8-BB4E-AACE-35DF80C8FCFF}" srcOrd="0" destOrd="0" presId="urn:microsoft.com/office/officeart/2005/8/layout/vProcess5"/>
    <dgm:cxn modelId="{87B007FA-2F82-5343-B7B9-591192C8B502}" type="presParOf" srcId="{62B39891-F4E8-DF41-A202-FAD6575A387A}" destId="{4996226A-15E0-3240-8A42-60E306E79296}" srcOrd="1" destOrd="0" presId="urn:microsoft.com/office/officeart/2005/8/layout/vProcess5"/>
    <dgm:cxn modelId="{EC640C7F-6D6D-BB4A-B673-91B7C6628EF2}" type="presParOf" srcId="{62B39891-F4E8-DF41-A202-FAD6575A387A}" destId="{D3639BE5-43B9-ED46-BDC0-BA3CF37F6700}" srcOrd="2" destOrd="0" presId="urn:microsoft.com/office/officeart/2005/8/layout/vProcess5"/>
    <dgm:cxn modelId="{1581B24F-1165-984D-B1C1-78C7BAC1BD6C}" type="presParOf" srcId="{62B39891-F4E8-DF41-A202-FAD6575A387A}" destId="{1F89D25B-6449-3B49-BF44-D322E3B4A0ED}" srcOrd="3" destOrd="0" presId="urn:microsoft.com/office/officeart/2005/8/layout/vProcess5"/>
    <dgm:cxn modelId="{CEDC393A-9647-6B4D-8C8B-B1B5DEBFA04C}" type="presParOf" srcId="{62B39891-F4E8-DF41-A202-FAD6575A387A}" destId="{B1F29206-AEB2-914A-900A-F9D912A572AF}" srcOrd="4" destOrd="0" presId="urn:microsoft.com/office/officeart/2005/8/layout/vProcess5"/>
    <dgm:cxn modelId="{A4F41EE3-9149-0B4C-BCBD-FB2AA9176D3A}" type="presParOf" srcId="{62B39891-F4E8-DF41-A202-FAD6575A387A}" destId="{14B5A821-7C9B-0743-A55A-DC14AF673C01}"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6226A-15E0-3240-8A42-60E306E79296}">
      <dsp:nvSpPr>
        <dsp:cNvPr id="0" name=""/>
        <dsp:cNvSpPr/>
      </dsp:nvSpPr>
      <dsp:spPr>
        <a:xfrm>
          <a:off x="0" y="0"/>
          <a:ext cx="8549640" cy="162803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kern="1200" dirty="0"/>
            <a:t>Μια φωνολογική ενότητα που αποτελείται από ένα τουλάχιστον στοιχείο που ονομάζεται πυρήνας. Βρίσκεται πάνω από το τεμάχιο αλλά και κάτω από </a:t>
          </a:r>
          <a:r>
            <a:rPr lang="el-GR" sz="2500" kern="1200"/>
            <a:t>τη λέξη.</a:t>
          </a:r>
          <a:endParaRPr lang="en-US" sz="2500" kern="1200" dirty="0"/>
        </a:p>
      </dsp:txBody>
      <dsp:txXfrm>
        <a:off x="47683" y="47683"/>
        <a:ext cx="6866944" cy="1532664"/>
      </dsp:txXfrm>
    </dsp:sp>
    <dsp:sp modelId="{D3639BE5-43B9-ED46-BDC0-BA3CF37F6700}">
      <dsp:nvSpPr>
        <dsp:cNvPr id="0" name=""/>
        <dsp:cNvSpPr/>
      </dsp:nvSpPr>
      <dsp:spPr>
        <a:xfrm>
          <a:off x="1508759" y="1989814"/>
          <a:ext cx="8549640" cy="162803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l-GR" sz="2500" kern="1200" dirty="0"/>
            <a:t>Στην ελληνική,</a:t>
          </a:r>
          <a:r>
            <a:rPr lang="el-GR" sz="2500" b="1" kern="1200" dirty="0"/>
            <a:t> πυρήνας (Π)</a:t>
          </a:r>
          <a:r>
            <a:rPr lang="el-GR" sz="2500" kern="1200" dirty="0"/>
            <a:t> συλλαβής είναι το φωνήεν.</a:t>
          </a:r>
          <a:endParaRPr lang="en-US" sz="2500" kern="1200" dirty="0"/>
        </a:p>
      </dsp:txBody>
      <dsp:txXfrm>
        <a:off x="1556442" y="2037497"/>
        <a:ext cx="5887294" cy="1532664"/>
      </dsp:txXfrm>
    </dsp:sp>
    <dsp:sp modelId="{1F89D25B-6449-3B49-BF44-D322E3B4A0ED}">
      <dsp:nvSpPr>
        <dsp:cNvPr id="0" name=""/>
        <dsp:cNvSpPr/>
      </dsp:nvSpPr>
      <dsp:spPr>
        <a:xfrm>
          <a:off x="7491420" y="1279812"/>
          <a:ext cx="1058219" cy="105821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729519" y="1279812"/>
        <a:ext cx="582021" cy="79631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0BAC2CAB-7307-1242-9AD7-E3EEEB2E5B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32AA4C7F-6DF1-244B-97BF-B6839D95B4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32B3B2-7343-F844-8832-9B839CFD577E}" type="datetimeFigureOut">
              <a:rPr lang="el-GR" smtClean="0"/>
              <a:t>18/12/25</a:t>
            </a:fld>
            <a:endParaRPr lang="el-GR"/>
          </a:p>
        </p:txBody>
      </p:sp>
      <p:sp>
        <p:nvSpPr>
          <p:cNvPr id="4" name="Θέση υποσέλιδου 3">
            <a:extLst>
              <a:ext uri="{FF2B5EF4-FFF2-40B4-BE49-F238E27FC236}">
                <a16:creationId xmlns:a16="http://schemas.microsoft.com/office/drawing/2014/main" id="{B41C6871-FAF4-0946-ACA4-444C456C31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0857FAB5-0714-6449-BE47-801F71168D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E37B86-D8DF-8C40-8A7A-3B468333D41D}" type="slidenum">
              <a:rPr lang="el-GR" smtClean="0"/>
              <a:t>‹#›</a:t>
            </a:fld>
            <a:endParaRPr lang="el-GR"/>
          </a:p>
        </p:txBody>
      </p:sp>
    </p:spTree>
    <p:extLst>
      <p:ext uri="{BB962C8B-B14F-4D97-AF65-F5344CB8AC3E}">
        <p14:creationId xmlns:p14="http://schemas.microsoft.com/office/powerpoint/2010/main" val="135934216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45349E-D622-4D42-995A-95D2467150E9}" type="datetimeFigureOut">
              <a:rPr lang="en-US" smtClean="0"/>
              <a:t>12/18/25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02A03A95-B371-214E-9271-0DAB6A61CF61}" type="slidenum">
              <a:rPr lang="en-US" smtClean="0"/>
              <a:t>‹#›</a:t>
            </a:fld>
            <a:endParaRPr lang="en-US"/>
          </a:p>
        </p:txBody>
      </p:sp>
    </p:spTree>
    <p:extLst>
      <p:ext uri="{BB962C8B-B14F-4D97-AF65-F5344CB8AC3E}">
        <p14:creationId xmlns:p14="http://schemas.microsoft.com/office/powerpoint/2010/main" val="264018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45349E-D622-4D42-995A-95D2467150E9}" type="datetimeFigureOut">
              <a:rPr lang="en-US" smtClean="0"/>
              <a:t>12/18/25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03A95-B371-214E-9271-0DAB6A61CF61}" type="slidenum">
              <a:rPr lang="en-US" smtClean="0"/>
              <a:t>‹#›</a:t>
            </a:fld>
            <a:endParaRPr lang="en-US"/>
          </a:p>
        </p:txBody>
      </p:sp>
    </p:spTree>
    <p:extLst>
      <p:ext uri="{BB962C8B-B14F-4D97-AF65-F5344CB8AC3E}">
        <p14:creationId xmlns:p14="http://schemas.microsoft.com/office/powerpoint/2010/main" val="1301623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45349E-D622-4D42-995A-95D2467150E9}" type="datetimeFigureOut">
              <a:rPr lang="en-US" smtClean="0"/>
              <a:t>12/18/25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03A95-B371-214E-9271-0DAB6A61CF61}" type="slidenum">
              <a:rPr lang="en-US" smtClean="0"/>
              <a:t>‹#›</a:t>
            </a:fld>
            <a:endParaRPr lang="en-US"/>
          </a:p>
        </p:txBody>
      </p:sp>
    </p:spTree>
    <p:extLst>
      <p:ext uri="{BB962C8B-B14F-4D97-AF65-F5344CB8AC3E}">
        <p14:creationId xmlns:p14="http://schemas.microsoft.com/office/powerpoint/2010/main" val="542106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45349E-D622-4D42-995A-95D2467150E9}" type="datetimeFigureOut">
              <a:rPr lang="en-US" smtClean="0"/>
              <a:t>12/18/25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03A95-B371-214E-9271-0DAB6A61CF61}" type="slidenum">
              <a:rPr lang="en-US" smtClean="0"/>
              <a:t>‹#›</a:t>
            </a:fld>
            <a:endParaRPr lang="en-US"/>
          </a:p>
        </p:txBody>
      </p:sp>
    </p:spTree>
    <p:extLst>
      <p:ext uri="{BB962C8B-B14F-4D97-AF65-F5344CB8AC3E}">
        <p14:creationId xmlns:p14="http://schemas.microsoft.com/office/powerpoint/2010/main" val="2648517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2B45349E-D622-4D42-995A-95D2467150E9}" type="datetimeFigureOut">
              <a:rPr lang="en-US" smtClean="0"/>
              <a:t>12/18/25</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02A03A95-B371-214E-9271-0DAB6A61CF61}" type="slidenum">
              <a:rPr lang="en-US" smtClean="0"/>
              <a:t>‹#›</a:t>
            </a:fld>
            <a:endParaRPr lang="en-US"/>
          </a:p>
        </p:txBody>
      </p:sp>
    </p:spTree>
    <p:extLst>
      <p:ext uri="{BB962C8B-B14F-4D97-AF65-F5344CB8AC3E}">
        <p14:creationId xmlns:p14="http://schemas.microsoft.com/office/powerpoint/2010/main" val="239383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45349E-D622-4D42-995A-95D2467150E9}" type="datetimeFigureOut">
              <a:rPr lang="en-US" smtClean="0"/>
              <a:t>12/18/25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03A95-B371-214E-9271-0DAB6A61CF61}" type="slidenum">
              <a:rPr lang="en-US" smtClean="0"/>
              <a:t>‹#›</a:t>
            </a:fld>
            <a:endParaRPr lang="en-US"/>
          </a:p>
        </p:txBody>
      </p:sp>
    </p:spTree>
    <p:extLst>
      <p:ext uri="{BB962C8B-B14F-4D97-AF65-F5344CB8AC3E}">
        <p14:creationId xmlns:p14="http://schemas.microsoft.com/office/powerpoint/2010/main" val="3385707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45349E-D622-4D42-995A-95D2467150E9}" type="datetimeFigureOut">
              <a:rPr lang="en-US" smtClean="0"/>
              <a:t>12/18/25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A03A95-B371-214E-9271-0DAB6A61CF61}"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0544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B45349E-D622-4D42-995A-95D2467150E9}" type="datetimeFigureOut">
              <a:rPr lang="en-US" smtClean="0"/>
              <a:t>12/18/25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A03A95-B371-214E-9271-0DAB6A61CF61}"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0305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45349E-D622-4D42-995A-95D2467150E9}" type="datetimeFigureOut">
              <a:rPr lang="en-US" smtClean="0"/>
              <a:t>12/18/25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A03A95-B371-214E-9271-0DAB6A61CF61}" type="slidenum">
              <a:rPr lang="en-US" smtClean="0"/>
              <a:t>‹#›</a:t>
            </a:fld>
            <a:endParaRPr lang="en-US"/>
          </a:p>
        </p:txBody>
      </p:sp>
    </p:spTree>
    <p:extLst>
      <p:ext uri="{BB962C8B-B14F-4D97-AF65-F5344CB8AC3E}">
        <p14:creationId xmlns:p14="http://schemas.microsoft.com/office/powerpoint/2010/main" val="2994234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45349E-D622-4D42-995A-95D2467150E9}" type="datetimeFigureOut">
              <a:rPr lang="en-US" smtClean="0"/>
              <a:t>12/18/25</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02A03A95-B371-214E-9271-0DAB6A61CF61}" type="slidenum">
              <a:rPr lang="en-US" smtClean="0"/>
              <a:t>‹#›</a:t>
            </a:fld>
            <a:endParaRPr lang="en-US"/>
          </a:p>
        </p:txBody>
      </p:sp>
    </p:spTree>
    <p:extLst>
      <p:ext uri="{BB962C8B-B14F-4D97-AF65-F5344CB8AC3E}">
        <p14:creationId xmlns:p14="http://schemas.microsoft.com/office/powerpoint/2010/main" val="4011639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45349E-D622-4D42-995A-95D2467150E9}" type="datetimeFigureOut">
              <a:rPr lang="en-US" smtClean="0"/>
              <a:t>12/18/25</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02A03A95-B371-214E-9271-0DAB6A61CF61}" type="slidenum">
              <a:rPr lang="en-US" smtClean="0"/>
              <a:t>‹#›</a:t>
            </a:fld>
            <a:endParaRPr lang="en-US"/>
          </a:p>
        </p:txBody>
      </p:sp>
    </p:spTree>
    <p:extLst>
      <p:ext uri="{BB962C8B-B14F-4D97-AF65-F5344CB8AC3E}">
        <p14:creationId xmlns:p14="http://schemas.microsoft.com/office/powerpoint/2010/main" val="1139345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2B45349E-D622-4D42-995A-95D2467150E9}" type="datetimeFigureOut">
              <a:rPr lang="en-US" smtClean="0"/>
              <a:t>12/18/25</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02A03A95-B371-214E-9271-0DAB6A61CF61}" type="slidenum">
              <a:rPr lang="en-US" smtClean="0"/>
              <a:t>‹#›</a:t>
            </a:fld>
            <a:endParaRPr lang="en-US"/>
          </a:p>
        </p:txBody>
      </p:sp>
    </p:spTree>
    <p:extLst>
      <p:ext uri="{BB962C8B-B14F-4D97-AF65-F5344CB8AC3E}">
        <p14:creationId xmlns:p14="http://schemas.microsoft.com/office/powerpoint/2010/main" val="867127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JPPhYnqhjxc&amp;t=175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www.youtube.com/watch?v=MfH0Ojlom_E"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1F146-0306-D12D-A525-478F68BABA02}"/>
              </a:ext>
            </a:extLst>
          </p:cNvPr>
          <p:cNvSpPr>
            <a:spLocks noGrp="1"/>
          </p:cNvSpPr>
          <p:nvPr>
            <p:ph type="ctrTitle"/>
          </p:nvPr>
        </p:nvSpPr>
        <p:spPr/>
        <p:txBody>
          <a:bodyPr/>
          <a:lstStyle/>
          <a:p>
            <a:r>
              <a:rPr lang="el-GR" altLang="el-GR" sz="4500" b="1" dirty="0">
                <a:effectLst>
                  <a:outerShdw blurRad="38100" dist="38100" dir="2700000" algn="tl">
                    <a:srgbClr val="000000"/>
                  </a:outerShdw>
                </a:effectLst>
              </a:rPr>
              <a:t>ΦΩΝΗΤΙΚΗ – ΦΩΝΟΛΟΓΙΑ</a:t>
            </a:r>
            <a:br>
              <a:rPr lang="el-GR" altLang="el-GR" sz="4500" b="1" dirty="0">
                <a:effectLst>
                  <a:outerShdw blurRad="38100" dist="38100" dir="2700000" algn="tl">
                    <a:srgbClr val="000000"/>
                  </a:outerShdw>
                </a:effectLst>
              </a:rPr>
            </a:br>
            <a:r>
              <a:rPr lang="el-GR" altLang="el-GR" sz="4500" b="1" dirty="0">
                <a:effectLst>
                  <a:outerShdw blurRad="38100" dist="38100" dir="2700000" algn="tl">
                    <a:srgbClr val="000000"/>
                  </a:outerShdw>
                </a:effectLst>
              </a:rPr>
              <a:t>Μάθημα </a:t>
            </a:r>
            <a:r>
              <a:rPr lang="en-US" altLang="el-GR" sz="4500" b="1" dirty="0">
                <a:effectLst>
                  <a:outerShdw blurRad="38100" dist="38100" dir="2700000" algn="tl">
                    <a:srgbClr val="000000"/>
                  </a:outerShdw>
                </a:effectLst>
              </a:rPr>
              <a:t>9</a:t>
            </a:r>
            <a:r>
              <a:rPr lang="el-GR" altLang="el-GR" sz="4500" b="1" dirty="0">
                <a:effectLst>
                  <a:outerShdw blurRad="38100" dist="38100" dir="2700000" algn="tl">
                    <a:srgbClr val="000000"/>
                  </a:outerShdw>
                </a:effectLst>
              </a:rPr>
              <a:t> : ΛΕΞΙΚΗ </a:t>
            </a:r>
            <a:r>
              <a:rPr lang="en-US" altLang="el-GR" sz="4500" b="1" dirty="0">
                <a:effectLst>
                  <a:outerShdw blurRad="38100" dist="38100" dir="2700000" algn="tl">
                    <a:srgbClr val="000000"/>
                  </a:outerShdw>
                </a:effectLst>
              </a:rPr>
              <a:t>vs </a:t>
            </a:r>
            <a:r>
              <a:rPr lang="el-GR" altLang="el-GR" sz="4500" b="1" dirty="0" err="1">
                <a:effectLst>
                  <a:outerShdw blurRad="38100" dist="38100" dir="2700000" algn="tl">
                    <a:srgbClr val="000000"/>
                  </a:outerShdw>
                </a:effectLst>
              </a:rPr>
              <a:t>μεταλεξικη</a:t>
            </a:r>
            <a:r>
              <a:rPr lang="el-GR" altLang="el-GR" sz="4500" b="1" dirty="0">
                <a:effectLst>
                  <a:outerShdw blurRad="38100" dist="38100" dir="2700000" algn="tl">
                    <a:srgbClr val="000000"/>
                  </a:outerShdw>
                </a:effectLst>
              </a:rPr>
              <a:t> ΦΩΝΟΛΟΓΙΑ &amp; </a:t>
            </a:r>
            <a:r>
              <a:rPr lang="el-GR" altLang="el-GR" sz="4500" b="1" dirty="0" err="1">
                <a:effectLst>
                  <a:outerShdw blurRad="38100" dist="38100" dir="2700000" algn="tl">
                    <a:srgbClr val="000000"/>
                  </a:outerShdw>
                </a:effectLst>
              </a:rPr>
              <a:t>δομη</a:t>
            </a:r>
            <a:r>
              <a:rPr lang="el-GR" altLang="el-GR" sz="4500" b="1" dirty="0">
                <a:effectLst>
                  <a:outerShdw blurRad="38100" dist="38100" dir="2700000" algn="tl">
                    <a:srgbClr val="000000"/>
                  </a:outerShdw>
                </a:effectLst>
              </a:rPr>
              <a:t> </a:t>
            </a:r>
            <a:r>
              <a:rPr lang="el-GR" altLang="el-GR" sz="4500" b="1" dirty="0" err="1">
                <a:effectLst>
                  <a:outerShdw blurRad="38100" dist="38100" dir="2700000" algn="tl">
                    <a:srgbClr val="000000"/>
                  </a:outerShdw>
                </a:effectLst>
              </a:rPr>
              <a:t>συλλαβησ</a:t>
            </a:r>
            <a:endParaRPr lang="en-US" sz="4500" dirty="0"/>
          </a:p>
        </p:txBody>
      </p:sp>
      <p:pic>
        <p:nvPicPr>
          <p:cNvPr id="6" name="Picture 11" descr="Speech1">
            <a:extLst>
              <a:ext uri="{FF2B5EF4-FFF2-40B4-BE49-F238E27FC236}">
                <a16:creationId xmlns:a16="http://schemas.microsoft.com/office/drawing/2014/main" id="{973C5C68-830D-1740-8B1F-CD1A5347E02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50339" y="3836417"/>
            <a:ext cx="14065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Υπότιτλος 2">
            <a:extLst>
              <a:ext uri="{FF2B5EF4-FFF2-40B4-BE49-F238E27FC236}">
                <a16:creationId xmlns:a16="http://schemas.microsoft.com/office/drawing/2014/main" id="{A13BDE40-709E-8C4B-B19D-43FEA1580A4F}"/>
              </a:ext>
            </a:extLst>
          </p:cNvPr>
          <p:cNvSpPr>
            <a:spLocks noGrp="1"/>
          </p:cNvSpPr>
          <p:nvPr>
            <p:ph type="subTitle" idx="1"/>
          </p:nvPr>
        </p:nvSpPr>
        <p:spPr>
          <a:xfrm>
            <a:off x="911352" y="4542346"/>
            <a:ext cx="7891272" cy="1069848"/>
          </a:xfrm>
        </p:spPr>
        <p:txBody>
          <a:bodyPr/>
          <a:lstStyle/>
          <a:p>
            <a:r>
              <a:rPr lang="el-GR" dirty="0"/>
              <a:t>9</a:t>
            </a:r>
            <a:r>
              <a:rPr lang="el-GR" baseline="30000" dirty="0"/>
              <a:t>η</a:t>
            </a:r>
            <a:r>
              <a:rPr lang="el-GR" dirty="0"/>
              <a:t> Διάλεξη</a:t>
            </a:r>
          </a:p>
        </p:txBody>
      </p:sp>
      <p:sp>
        <p:nvSpPr>
          <p:cNvPr id="8" name="Text Box 8">
            <a:extLst>
              <a:ext uri="{FF2B5EF4-FFF2-40B4-BE49-F238E27FC236}">
                <a16:creationId xmlns:a16="http://schemas.microsoft.com/office/drawing/2014/main" id="{9791E0FC-5477-3C4F-9EFB-AF0B65480092}"/>
              </a:ext>
            </a:extLst>
          </p:cNvPr>
          <p:cNvSpPr txBox="1">
            <a:spLocks noChangeArrowheads="1"/>
          </p:cNvSpPr>
          <p:nvPr/>
        </p:nvSpPr>
        <p:spPr bwMode="auto">
          <a:xfrm>
            <a:off x="7062660" y="5324856"/>
            <a:ext cx="432117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itchFamily="2" charset="2"/>
              <a:buChar char="n"/>
              <a:defRPr sz="2800">
                <a:solidFill>
                  <a:schemeClr val="tx1"/>
                </a:solidFill>
                <a:latin typeface="Comic Sans MS" panose="030F0902030302020204" pitchFamily="66" charset="0"/>
              </a:defRPr>
            </a:lvl1pPr>
            <a:lvl2pPr marL="742950" indent="-285750">
              <a:spcBef>
                <a:spcPct val="20000"/>
              </a:spcBef>
              <a:buClr>
                <a:schemeClr val="accent1"/>
              </a:buClr>
              <a:buSzPct val="75000"/>
              <a:buFont typeface="Wingdings" pitchFamily="2" charset="2"/>
              <a:buChar char="n"/>
              <a:defRPr sz="2600">
                <a:solidFill>
                  <a:schemeClr val="tx1"/>
                </a:solidFill>
                <a:latin typeface="Comic Sans MS" panose="030F0902030302020204" pitchFamily="66" charset="0"/>
              </a:defRPr>
            </a:lvl2pPr>
            <a:lvl3pPr marL="1143000" indent="-228600">
              <a:spcBef>
                <a:spcPct val="20000"/>
              </a:spcBef>
              <a:buClr>
                <a:schemeClr val="folHlink"/>
              </a:buClr>
              <a:buSzPct val="55000"/>
              <a:buFont typeface="Wingdings" pitchFamily="2" charset="2"/>
              <a:buChar char="n"/>
              <a:defRPr sz="2300">
                <a:solidFill>
                  <a:schemeClr val="tx1"/>
                </a:solidFill>
                <a:latin typeface="Comic Sans MS" panose="030F0902030302020204" pitchFamily="66" charset="0"/>
              </a:defRPr>
            </a:lvl3pPr>
            <a:lvl4pPr marL="1600200" indent="-228600">
              <a:spcBef>
                <a:spcPct val="20000"/>
              </a:spcBef>
              <a:buClr>
                <a:schemeClr val="accent1"/>
              </a:buClr>
              <a:buFont typeface="Wingdings" pitchFamily="2" charset="2"/>
              <a:buChar char="§"/>
              <a:defRPr sz="2000">
                <a:solidFill>
                  <a:schemeClr val="tx1"/>
                </a:solidFill>
                <a:latin typeface="Comic Sans MS" panose="030F0902030302020204" pitchFamily="66" charset="0"/>
              </a:defRPr>
            </a:lvl4pPr>
            <a:lvl5pPr marL="2057400" indent="-228600">
              <a:spcBef>
                <a:spcPct val="20000"/>
              </a:spcBef>
              <a:buClr>
                <a:schemeClr val="accent1"/>
              </a:buClr>
              <a:buFont typeface="Wingdings" pitchFamily="2" charset="2"/>
              <a:buChar char="§"/>
              <a:defRPr sz="2000">
                <a:solidFill>
                  <a:schemeClr val="tx1"/>
                </a:solidFill>
                <a:latin typeface="Comic Sans MS" panose="030F0902030302020204" pitchFamily="66"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anose="030F0902030302020204" pitchFamily="66"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anose="030F0902030302020204" pitchFamily="66"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anose="030F0902030302020204" pitchFamily="66"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anose="030F0902030302020204" pitchFamily="66" charset="0"/>
              </a:defRPr>
            </a:lvl9pPr>
          </a:lstStyle>
          <a:p>
            <a:pPr algn="r" eaLnBrk="1" hangingPunct="1">
              <a:spcBef>
                <a:spcPct val="50000"/>
              </a:spcBef>
              <a:buClrTx/>
              <a:buSzTx/>
              <a:buFontTx/>
              <a:buNone/>
            </a:pPr>
            <a:r>
              <a:rPr lang="el-GR" altLang="el-GR" sz="1800" dirty="0">
                <a:solidFill>
                  <a:srgbClr val="000000"/>
                </a:solidFill>
              </a:rPr>
              <a:t>    Δρ. Βασιλική Ζαχαροπούλου</a:t>
            </a:r>
          </a:p>
          <a:p>
            <a:pPr algn="r">
              <a:spcBef>
                <a:spcPct val="50000"/>
              </a:spcBef>
              <a:buClrTx/>
              <a:buSzTx/>
              <a:buNone/>
            </a:pPr>
            <a:r>
              <a:rPr lang="en-US" altLang="el-GR" sz="1800" dirty="0" err="1">
                <a:solidFill>
                  <a:srgbClr val="000000"/>
                </a:solidFill>
              </a:rPr>
              <a:t>v_zacharopoulou@ac.upatras.gr</a:t>
            </a:r>
            <a:endParaRPr lang="el-GR" altLang="el-GR" sz="1800" dirty="0">
              <a:solidFill>
                <a:srgbClr val="000000"/>
              </a:solidFill>
            </a:endParaRPr>
          </a:p>
          <a:p>
            <a:pPr algn="r">
              <a:spcBef>
                <a:spcPts val="600"/>
              </a:spcBef>
              <a:buClrTx/>
              <a:buSzTx/>
              <a:buNone/>
            </a:pPr>
            <a:r>
              <a:rPr lang="en-US" altLang="el-GR" sz="1600" i="1" dirty="0">
                <a:solidFill>
                  <a:srgbClr val="4E004E"/>
                </a:solidFill>
              </a:rPr>
              <a:t>(</a:t>
            </a:r>
            <a:r>
              <a:rPr lang="el-GR" altLang="el-GR" sz="1600" i="1" dirty="0">
                <a:solidFill>
                  <a:srgbClr val="4E004E"/>
                </a:solidFill>
              </a:rPr>
              <a:t>Χειμερινό εξάμηνο </a:t>
            </a:r>
            <a:r>
              <a:rPr lang="en-US" altLang="el-GR" sz="1600" i="1" dirty="0">
                <a:solidFill>
                  <a:srgbClr val="4E004E"/>
                </a:solidFill>
              </a:rPr>
              <a:t>20</a:t>
            </a:r>
            <a:r>
              <a:rPr lang="el-GR" altLang="el-GR" sz="1600" i="1" dirty="0">
                <a:solidFill>
                  <a:srgbClr val="4E004E"/>
                </a:solidFill>
              </a:rPr>
              <a:t>25</a:t>
            </a:r>
            <a:r>
              <a:rPr lang="en-US" altLang="el-GR" sz="1600" i="1" dirty="0">
                <a:solidFill>
                  <a:srgbClr val="4E004E"/>
                </a:solidFill>
              </a:rPr>
              <a:t>-2</a:t>
            </a:r>
            <a:r>
              <a:rPr lang="el-GR" altLang="el-GR" sz="1600" i="1" dirty="0">
                <a:solidFill>
                  <a:srgbClr val="4E004E"/>
                </a:solidFill>
              </a:rPr>
              <a:t>6</a:t>
            </a:r>
            <a:r>
              <a:rPr lang="en-US" altLang="el-GR" sz="1600" i="1" dirty="0">
                <a:solidFill>
                  <a:srgbClr val="4E004E"/>
                </a:solidFill>
              </a:rPr>
              <a:t>)</a:t>
            </a:r>
            <a:endParaRPr lang="el-GR" altLang="el-GR" sz="1600" i="1" dirty="0">
              <a:solidFill>
                <a:srgbClr val="4E004E"/>
              </a:solidFill>
            </a:endParaRPr>
          </a:p>
        </p:txBody>
      </p:sp>
    </p:spTree>
    <p:extLst>
      <p:ext uri="{BB962C8B-B14F-4D97-AF65-F5344CB8AC3E}">
        <p14:creationId xmlns:p14="http://schemas.microsoft.com/office/powerpoint/2010/main" val="507544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06342091-A6D8-C54A-9328-4C7DBBCA79B8}"/>
              </a:ext>
            </a:extLst>
          </p:cNvPr>
          <p:cNvPicPr>
            <a:picLocks noChangeAspect="1"/>
          </p:cNvPicPr>
          <p:nvPr/>
        </p:nvPicPr>
        <p:blipFill>
          <a:blip r:embed="rId2"/>
          <a:stretch>
            <a:fillRect/>
          </a:stretch>
        </p:blipFill>
        <p:spPr>
          <a:xfrm>
            <a:off x="2288455" y="395417"/>
            <a:ext cx="7003826" cy="6383384"/>
          </a:xfrm>
          <a:prstGeom prst="rect">
            <a:avLst/>
          </a:prstGeom>
        </p:spPr>
      </p:pic>
    </p:spTree>
    <p:extLst>
      <p:ext uri="{BB962C8B-B14F-4D97-AF65-F5344CB8AC3E}">
        <p14:creationId xmlns:p14="http://schemas.microsoft.com/office/powerpoint/2010/main" val="3670913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634B-6BA1-6355-4EFC-F4C546114F54}"/>
              </a:ext>
            </a:extLst>
          </p:cNvPr>
          <p:cNvSpPr>
            <a:spLocks noGrp="1"/>
          </p:cNvSpPr>
          <p:nvPr>
            <p:ph type="title"/>
          </p:nvPr>
        </p:nvSpPr>
        <p:spPr/>
        <p:txBody>
          <a:bodyPr>
            <a:normAutofit/>
          </a:bodyPr>
          <a:lstStyle/>
          <a:p>
            <a:pPr algn="ctr"/>
            <a:r>
              <a:rPr lang="el-GR" sz="4400" dirty="0"/>
              <a:t>ΒΑΣΙΚΕΣ ΔΙΑΦΟΡΕΣ </a:t>
            </a:r>
            <a:r>
              <a:rPr lang="en-US" sz="4400" dirty="0" err="1"/>
              <a:t>spe</a:t>
            </a:r>
            <a:r>
              <a:rPr lang="en-US" sz="4400" dirty="0"/>
              <a:t> </a:t>
            </a:r>
            <a:r>
              <a:rPr lang="el-GR" sz="4400" dirty="0"/>
              <a:t>και </a:t>
            </a:r>
            <a:r>
              <a:rPr lang="el-GR" sz="4400" dirty="0" err="1"/>
              <a:t>λεξικησ</a:t>
            </a:r>
            <a:r>
              <a:rPr lang="el-GR" sz="4400" dirty="0"/>
              <a:t> </a:t>
            </a:r>
            <a:r>
              <a:rPr lang="el-GR" sz="4400" dirty="0" err="1"/>
              <a:t>φωνολογιασ</a:t>
            </a:r>
            <a:endParaRPr lang="en-US" sz="4400" dirty="0"/>
          </a:p>
        </p:txBody>
      </p:sp>
      <p:sp>
        <p:nvSpPr>
          <p:cNvPr id="3" name="Content Placeholder 2">
            <a:extLst>
              <a:ext uri="{FF2B5EF4-FFF2-40B4-BE49-F238E27FC236}">
                <a16:creationId xmlns:a16="http://schemas.microsoft.com/office/drawing/2014/main" id="{9509B907-D9F3-8797-5F8F-5694608640B3}"/>
              </a:ext>
            </a:extLst>
          </p:cNvPr>
          <p:cNvSpPr>
            <a:spLocks noGrp="1"/>
          </p:cNvSpPr>
          <p:nvPr>
            <p:ph idx="1"/>
          </p:nvPr>
        </p:nvSpPr>
        <p:spPr/>
        <p:txBody>
          <a:bodyPr>
            <a:noAutofit/>
          </a:bodyPr>
          <a:lstStyle/>
          <a:p>
            <a:pPr algn="just">
              <a:lnSpc>
                <a:spcPct val="100000"/>
              </a:lnSpc>
            </a:pPr>
            <a:r>
              <a:rPr lang="el-GR" sz="2700" dirty="0">
                <a:latin typeface="Calibri" panose="020F0502020204030204" pitchFamily="34" charset="0"/>
                <a:cs typeface="Calibri" panose="020F0502020204030204" pitchFamily="34" charset="0"/>
              </a:rPr>
              <a:t>Στη λεξική φωνολογία οι φωνολογικοί κανόνες είναι ανάμεικτοι με τους μορφολογικούς.</a:t>
            </a:r>
          </a:p>
          <a:p>
            <a:pPr algn="just">
              <a:lnSpc>
                <a:spcPct val="100000"/>
              </a:lnSpc>
            </a:pPr>
            <a:r>
              <a:rPr lang="el-GR" sz="2700" dirty="0">
                <a:latin typeface="Calibri" panose="020F0502020204030204" pitchFamily="34" charset="0"/>
                <a:cs typeface="Calibri" panose="020F0502020204030204" pitchFamily="34" charset="0"/>
              </a:rPr>
              <a:t>Οι φωνολογικοί κανόνες είναι άμεσα συνδεδεμένοι με τις φωνολογικές διαδικασίες ενός συγκεκριμένου επιπέδου. </a:t>
            </a:r>
          </a:p>
          <a:p>
            <a:pPr algn="just">
              <a:lnSpc>
                <a:spcPct val="100000"/>
              </a:lnSpc>
            </a:pPr>
            <a:r>
              <a:rPr lang="el-GR" sz="2700" dirty="0">
                <a:latin typeface="Calibri" panose="020F0502020204030204" pitchFamily="34" charset="0"/>
                <a:cs typeface="Calibri" panose="020F0502020204030204" pitchFamily="34" charset="0"/>
              </a:rPr>
              <a:t>Η οργάνωση σε επίπεδα έχει δύο λειτουργίες:</a:t>
            </a:r>
          </a:p>
          <a:p>
            <a:pPr marL="548640" lvl="2" indent="0" algn="just">
              <a:lnSpc>
                <a:spcPct val="100000"/>
              </a:lnSpc>
              <a:buNone/>
            </a:pPr>
            <a:r>
              <a:rPr lang="el-GR" sz="2700" dirty="0">
                <a:latin typeface="Calibri" panose="020F0502020204030204" pitchFamily="34" charset="0"/>
                <a:cs typeface="Calibri" panose="020F0502020204030204" pitchFamily="34" charset="0"/>
              </a:rPr>
              <a:t>Α) να ορίσει τη διάταξη εφαρμογής των μορφολογικών διεργασιών </a:t>
            </a:r>
          </a:p>
          <a:p>
            <a:pPr marL="548640" lvl="2" indent="0" algn="just">
              <a:lnSpc>
                <a:spcPct val="100000"/>
              </a:lnSpc>
              <a:buNone/>
            </a:pPr>
            <a:r>
              <a:rPr lang="el-GR" sz="2700" dirty="0">
                <a:latin typeface="Calibri" panose="020F0502020204030204" pitchFamily="34" charset="0"/>
                <a:cs typeface="Calibri" panose="020F0502020204030204" pitchFamily="34" charset="0"/>
              </a:rPr>
              <a:t>Β) να παράσχει τα πλαίσια εφαρμογής των φωνολογικών κανόνων.</a:t>
            </a:r>
          </a:p>
        </p:txBody>
      </p:sp>
    </p:spTree>
    <p:extLst>
      <p:ext uri="{BB962C8B-B14F-4D97-AF65-F5344CB8AC3E}">
        <p14:creationId xmlns:p14="http://schemas.microsoft.com/office/powerpoint/2010/main" val="383160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634B-6BA1-6355-4EFC-F4C546114F54}"/>
              </a:ext>
            </a:extLst>
          </p:cNvPr>
          <p:cNvSpPr>
            <a:spLocks noGrp="1"/>
          </p:cNvSpPr>
          <p:nvPr>
            <p:ph type="title"/>
          </p:nvPr>
        </p:nvSpPr>
        <p:spPr/>
        <p:txBody>
          <a:bodyPr>
            <a:normAutofit/>
          </a:bodyPr>
          <a:lstStyle/>
          <a:p>
            <a:pPr algn="ctr"/>
            <a:r>
              <a:rPr lang="el-GR" sz="4400" dirty="0"/>
              <a:t>ΒΑΣΙΚΕΣ ΔΙΑΦΟΡΕΣ </a:t>
            </a:r>
            <a:r>
              <a:rPr lang="en-US" sz="4400" dirty="0" err="1"/>
              <a:t>spe</a:t>
            </a:r>
            <a:r>
              <a:rPr lang="en-US" sz="4400" dirty="0"/>
              <a:t> </a:t>
            </a:r>
            <a:r>
              <a:rPr lang="el-GR" sz="4400" dirty="0"/>
              <a:t>και </a:t>
            </a:r>
            <a:r>
              <a:rPr lang="el-GR" sz="4400" dirty="0" err="1"/>
              <a:t>λεξικησ</a:t>
            </a:r>
            <a:r>
              <a:rPr lang="el-GR" sz="4400" dirty="0"/>
              <a:t> </a:t>
            </a:r>
            <a:r>
              <a:rPr lang="el-GR" sz="4400" dirty="0" err="1"/>
              <a:t>φωνολογιασ</a:t>
            </a:r>
            <a:endParaRPr lang="en-US" sz="4400" dirty="0"/>
          </a:p>
        </p:txBody>
      </p:sp>
      <p:sp>
        <p:nvSpPr>
          <p:cNvPr id="3" name="Content Placeholder 2">
            <a:extLst>
              <a:ext uri="{FF2B5EF4-FFF2-40B4-BE49-F238E27FC236}">
                <a16:creationId xmlns:a16="http://schemas.microsoft.com/office/drawing/2014/main" id="{9509B907-D9F3-8797-5F8F-5694608640B3}"/>
              </a:ext>
            </a:extLst>
          </p:cNvPr>
          <p:cNvSpPr>
            <a:spLocks noGrp="1"/>
          </p:cNvSpPr>
          <p:nvPr>
            <p:ph idx="1"/>
          </p:nvPr>
        </p:nvSpPr>
        <p:spPr>
          <a:xfrm>
            <a:off x="1069848" y="2294402"/>
            <a:ext cx="10058400" cy="4050792"/>
          </a:xfrm>
        </p:spPr>
        <p:txBody>
          <a:bodyPr>
            <a:normAutofit/>
          </a:bodyPr>
          <a:lstStyle/>
          <a:p>
            <a:pPr algn="just">
              <a:lnSpc>
                <a:spcPct val="150000"/>
              </a:lnSpc>
            </a:pPr>
            <a:r>
              <a:rPr lang="el-GR" sz="2600" dirty="0">
                <a:latin typeface="Calibri" panose="020F0502020204030204" pitchFamily="34" charset="0"/>
                <a:cs typeface="Calibri" panose="020F0502020204030204" pitchFamily="34" charset="0"/>
              </a:rPr>
              <a:t>Επειδή οι φωνολογικοί κανόνες είναι αναμειγμένοι με τους μορφολογικούς, η λεξική φωνολογία όχι μόνο έχει άμεση πρόσβαση στη μορφολογική δομή</a:t>
            </a:r>
            <a:r>
              <a:rPr lang="en-US" sz="2600" dirty="0">
                <a:latin typeface="Calibri" panose="020F0502020204030204" pitchFamily="34" charset="0"/>
                <a:cs typeface="Calibri" panose="020F0502020204030204" pitchFamily="34" charset="0"/>
              </a:rPr>
              <a:t>, </a:t>
            </a:r>
            <a:r>
              <a:rPr lang="el-GR" sz="2600" dirty="0">
                <a:latin typeface="Calibri" panose="020F0502020204030204" pitchFamily="34" charset="0"/>
                <a:cs typeface="Calibri" panose="020F0502020204030204" pitchFamily="34" charset="0"/>
              </a:rPr>
              <a:t>αλλά επιτρέπει την ύπαρξη μορφολογικών κανόνων οι οποίοι, εφαρμοζόμενοι ύστερα από τους φωνολογικούς κανόνες του προηγούμενου επιπέδου, επηρεάζονται από τη φωνολογική μορφή του επιπέδου αυτού.</a:t>
            </a:r>
            <a:endParaRPr lang="en-US"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9648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70CF9-8D1F-C658-31CA-026B41BBA788}"/>
              </a:ext>
            </a:extLst>
          </p:cNvPr>
          <p:cNvSpPr>
            <a:spLocks noGrp="1"/>
          </p:cNvSpPr>
          <p:nvPr>
            <p:ph type="title"/>
          </p:nvPr>
        </p:nvSpPr>
        <p:spPr/>
        <p:txBody>
          <a:bodyPr>
            <a:noAutofit/>
          </a:bodyPr>
          <a:lstStyle/>
          <a:p>
            <a:pPr algn="ctr"/>
            <a:r>
              <a:rPr lang="el-GR" sz="3600" b="1" dirty="0" err="1"/>
              <a:t>Παραδειγμα</a:t>
            </a:r>
            <a:r>
              <a:rPr lang="el-GR" sz="3600" b="1" dirty="0"/>
              <a:t>: ο </a:t>
            </a:r>
            <a:r>
              <a:rPr lang="el-GR" sz="3600" b="1" dirty="0" err="1"/>
              <a:t>κανονασ</a:t>
            </a:r>
            <a:r>
              <a:rPr lang="el-GR" sz="3600" b="1" dirty="0"/>
              <a:t> της </a:t>
            </a:r>
            <a:r>
              <a:rPr lang="el-GR" sz="3600" b="1" dirty="0" err="1"/>
              <a:t>χρονικησ</a:t>
            </a:r>
            <a:r>
              <a:rPr lang="el-GR" sz="3600" b="1" dirty="0"/>
              <a:t> </a:t>
            </a:r>
            <a:r>
              <a:rPr lang="el-GR" sz="3600" b="1" dirty="0" err="1"/>
              <a:t>αυξησησ</a:t>
            </a:r>
            <a:r>
              <a:rPr lang="el-GR" sz="3600" b="1" dirty="0"/>
              <a:t> του </a:t>
            </a:r>
            <a:r>
              <a:rPr lang="el-GR" sz="3600" b="1" dirty="0" err="1"/>
              <a:t>αοριστου</a:t>
            </a:r>
            <a:r>
              <a:rPr lang="el-GR" sz="3600" b="1" dirty="0"/>
              <a:t> της </a:t>
            </a:r>
            <a:r>
              <a:rPr lang="el-GR" sz="3600" b="1" dirty="0" err="1"/>
              <a:t>κνε</a:t>
            </a:r>
            <a:endParaRPr lang="en-US" sz="3600" b="1" dirty="0"/>
          </a:p>
        </p:txBody>
      </p:sp>
      <p:sp>
        <p:nvSpPr>
          <p:cNvPr id="3" name="Content Placeholder 2">
            <a:extLst>
              <a:ext uri="{FF2B5EF4-FFF2-40B4-BE49-F238E27FC236}">
                <a16:creationId xmlns:a16="http://schemas.microsoft.com/office/drawing/2014/main" id="{25AD0D65-4EA9-7B49-25AA-1A20C9C0D7E8}"/>
              </a:ext>
            </a:extLst>
          </p:cNvPr>
          <p:cNvSpPr>
            <a:spLocks noGrp="1"/>
          </p:cNvSpPr>
          <p:nvPr>
            <p:ph idx="1"/>
          </p:nvPr>
        </p:nvSpPr>
        <p:spPr>
          <a:xfrm>
            <a:off x="1069848" y="2257332"/>
            <a:ext cx="10058400" cy="4050792"/>
          </a:xfrm>
        </p:spPr>
        <p:txBody>
          <a:bodyPr>
            <a:normAutofit/>
          </a:bodyPr>
          <a:lstStyle/>
          <a:p>
            <a:pPr algn="just">
              <a:lnSpc>
                <a:spcPct val="100000"/>
              </a:lnSpc>
            </a:pPr>
            <a:r>
              <a:rPr lang="el-GR" sz="2600" dirty="0">
                <a:latin typeface="Calibri" panose="020F0502020204030204" pitchFamily="34" charset="0"/>
                <a:cs typeface="Calibri" panose="020F0502020204030204" pitchFamily="34" charset="0"/>
              </a:rPr>
              <a:t>Ο τόνος απαιτείται να πέφτει στην προπαραλήγουσα, ανεξάρτητα από τη θέση του τόνου στον ενεστώτα της οριστικής.</a:t>
            </a:r>
          </a:p>
          <a:p>
            <a:pPr algn="just">
              <a:lnSpc>
                <a:spcPct val="100000"/>
              </a:lnSpc>
            </a:pPr>
            <a:endParaRPr lang="el-GR" sz="2600" dirty="0">
              <a:latin typeface="Calibri" panose="020F0502020204030204" pitchFamily="34" charset="0"/>
              <a:cs typeface="Calibri" panose="020F0502020204030204" pitchFamily="34" charset="0"/>
            </a:endParaRPr>
          </a:p>
          <a:p>
            <a:pPr marL="2271400" lvl="8" indent="0" algn="just">
              <a:lnSpc>
                <a:spcPct val="100000"/>
              </a:lnSpc>
              <a:buNone/>
            </a:pPr>
            <a:r>
              <a:rPr lang="el-GR" sz="2600" dirty="0">
                <a:latin typeface="Calibri" panose="020F0502020204030204" pitchFamily="34" charset="0"/>
                <a:cs typeface="Calibri" panose="020F0502020204030204" pitchFamily="34" charset="0"/>
              </a:rPr>
              <a:t>[σκέφτηκα] &lt; [σκέφτομαι]</a:t>
            </a:r>
          </a:p>
          <a:p>
            <a:pPr marL="2271400" lvl="8" indent="0" algn="just">
              <a:lnSpc>
                <a:spcPct val="100000"/>
              </a:lnSpc>
              <a:buNone/>
            </a:pPr>
            <a:r>
              <a:rPr lang="el-GR" sz="2600" dirty="0">
                <a:latin typeface="Calibri" panose="020F0502020204030204" pitchFamily="34" charset="0"/>
                <a:cs typeface="Calibri" panose="020F0502020204030204" pitchFamily="34" charset="0"/>
              </a:rPr>
              <a:t>[ετοίμασα] &lt; [ετοιμάζω]</a:t>
            </a:r>
          </a:p>
          <a:p>
            <a:pPr marL="2271400" lvl="8" indent="0" algn="just">
              <a:lnSpc>
                <a:spcPct val="100000"/>
              </a:lnSpc>
              <a:buNone/>
            </a:pPr>
            <a:r>
              <a:rPr lang="el-GR" sz="2600" dirty="0">
                <a:latin typeface="Calibri" panose="020F0502020204030204" pitchFamily="34" charset="0"/>
                <a:cs typeface="Calibri" panose="020F0502020204030204" pitchFamily="34" charset="0"/>
              </a:rPr>
              <a:t>[ταξίδεψα] &lt; [ταξιδεύω]</a:t>
            </a:r>
          </a:p>
          <a:p>
            <a:pPr marL="2271400" lvl="8" indent="0" algn="just">
              <a:lnSpc>
                <a:spcPct val="100000"/>
              </a:lnSpc>
              <a:buNone/>
            </a:pPr>
            <a:r>
              <a:rPr lang="el-GR" sz="2600" dirty="0">
                <a:latin typeface="Calibri" panose="020F0502020204030204" pitchFamily="34" charset="0"/>
                <a:cs typeface="Calibri" panose="020F0502020204030204" pitchFamily="34" charset="0"/>
              </a:rPr>
              <a:t>[αγάπησα] &lt; [αγαπώ]</a:t>
            </a:r>
          </a:p>
        </p:txBody>
      </p:sp>
    </p:spTree>
    <p:extLst>
      <p:ext uri="{BB962C8B-B14F-4D97-AF65-F5344CB8AC3E}">
        <p14:creationId xmlns:p14="http://schemas.microsoft.com/office/powerpoint/2010/main" val="83915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70CF9-8D1F-C658-31CA-026B41BBA788}"/>
              </a:ext>
            </a:extLst>
          </p:cNvPr>
          <p:cNvSpPr>
            <a:spLocks noGrp="1"/>
          </p:cNvSpPr>
          <p:nvPr>
            <p:ph type="title"/>
          </p:nvPr>
        </p:nvSpPr>
        <p:spPr/>
        <p:txBody>
          <a:bodyPr>
            <a:noAutofit/>
          </a:bodyPr>
          <a:lstStyle/>
          <a:p>
            <a:pPr algn="ctr"/>
            <a:r>
              <a:rPr lang="el-GR" sz="3600" b="1" dirty="0" err="1"/>
              <a:t>Παραδειγμα</a:t>
            </a:r>
            <a:r>
              <a:rPr lang="el-GR" sz="3600" b="1" dirty="0"/>
              <a:t>: ο </a:t>
            </a:r>
            <a:r>
              <a:rPr lang="el-GR" sz="3600" b="1" dirty="0" err="1"/>
              <a:t>κανονασ</a:t>
            </a:r>
            <a:r>
              <a:rPr lang="el-GR" sz="3600" b="1" dirty="0"/>
              <a:t> της </a:t>
            </a:r>
            <a:r>
              <a:rPr lang="el-GR" sz="3600" b="1" dirty="0" err="1"/>
              <a:t>χρονικησ</a:t>
            </a:r>
            <a:r>
              <a:rPr lang="el-GR" sz="3600" b="1" dirty="0"/>
              <a:t> </a:t>
            </a:r>
            <a:r>
              <a:rPr lang="el-GR" sz="3600" b="1" dirty="0" err="1"/>
              <a:t>αυξησησ</a:t>
            </a:r>
            <a:r>
              <a:rPr lang="el-GR" sz="3600" b="1" dirty="0"/>
              <a:t> του </a:t>
            </a:r>
            <a:r>
              <a:rPr lang="el-GR" sz="3600" b="1" dirty="0" err="1"/>
              <a:t>αοριστου</a:t>
            </a:r>
            <a:r>
              <a:rPr lang="el-GR" sz="3600" b="1" dirty="0"/>
              <a:t> της </a:t>
            </a:r>
            <a:r>
              <a:rPr lang="el-GR" sz="3600" b="1" dirty="0" err="1"/>
              <a:t>κνε</a:t>
            </a:r>
            <a:endParaRPr lang="en-US" sz="3600" b="1" dirty="0"/>
          </a:p>
        </p:txBody>
      </p:sp>
      <p:sp>
        <p:nvSpPr>
          <p:cNvPr id="3" name="Content Placeholder 2">
            <a:extLst>
              <a:ext uri="{FF2B5EF4-FFF2-40B4-BE49-F238E27FC236}">
                <a16:creationId xmlns:a16="http://schemas.microsoft.com/office/drawing/2014/main" id="{25AD0D65-4EA9-7B49-25AA-1A20C9C0D7E8}"/>
              </a:ext>
            </a:extLst>
          </p:cNvPr>
          <p:cNvSpPr>
            <a:spLocks noGrp="1"/>
          </p:cNvSpPr>
          <p:nvPr>
            <p:ph idx="1"/>
          </p:nvPr>
        </p:nvSpPr>
        <p:spPr/>
        <p:txBody>
          <a:bodyPr>
            <a:normAutofit/>
          </a:bodyPr>
          <a:lstStyle/>
          <a:p>
            <a:pPr algn="just"/>
            <a:r>
              <a:rPr lang="el-GR" sz="2800" dirty="0">
                <a:latin typeface="Calibri" panose="020F0502020204030204" pitchFamily="34" charset="0"/>
                <a:cs typeface="Calibri" panose="020F0502020204030204" pitchFamily="34" charset="0"/>
              </a:rPr>
              <a:t>Στα δισύλλαβα ρήματα, ο τόνος διατηρείται στον αόριστο στην προπαραλήγουσα χάρη σε έναν κανόνα που εισάγει ένα /ε/ στην αρχή της λέξης </a:t>
            </a:r>
            <a:endParaRPr lang="en-US" sz="2800" dirty="0">
              <a:latin typeface="Calibri" panose="020F0502020204030204" pitchFamily="34" charset="0"/>
              <a:cs typeface="Calibri" panose="020F0502020204030204" pitchFamily="34" charset="0"/>
            </a:endParaRPr>
          </a:p>
          <a:p>
            <a:pPr marL="0" indent="0" algn="just">
              <a:buNone/>
            </a:pPr>
            <a:endParaRPr lang="el-GR" sz="2800" dirty="0">
              <a:latin typeface="Calibri" panose="020F0502020204030204" pitchFamily="34" charset="0"/>
              <a:cs typeface="Calibri" panose="020F0502020204030204" pitchFamily="34" charset="0"/>
            </a:endParaRPr>
          </a:p>
          <a:p>
            <a:pPr marL="2271400" lvl="8" indent="0" algn="just">
              <a:buNone/>
            </a:pPr>
            <a:r>
              <a:rPr lang="el-GR" sz="2800" dirty="0">
                <a:latin typeface="Calibri" panose="020F0502020204030204" pitchFamily="34" charset="0"/>
                <a:cs typeface="Calibri" panose="020F0502020204030204" pitchFamily="34" charset="0"/>
              </a:rPr>
              <a:t>[έκανα] &lt; [κάνω]</a:t>
            </a:r>
          </a:p>
          <a:p>
            <a:pPr marL="2271400" lvl="8" indent="0" algn="just">
              <a:buNone/>
            </a:pPr>
            <a:r>
              <a:rPr lang="el-GR" sz="2800" dirty="0">
                <a:latin typeface="Calibri" panose="020F0502020204030204" pitchFamily="34" charset="0"/>
                <a:cs typeface="Calibri" panose="020F0502020204030204" pitchFamily="34" charset="0"/>
              </a:rPr>
              <a:t>[έγραψα] &lt; [γράφω]</a:t>
            </a:r>
          </a:p>
        </p:txBody>
      </p:sp>
    </p:spTree>
    <p:extLst>
      <p:ext uri="{BB962C8B-B14F-4D97-AF65-F5344CB8AC3E}">
        <p14:creationId xmlns:p14="http://schemas.microsoft.com/office/powerpoint/2010/main" val="383543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8DFFE-68BF-E1F2-9DD5-FE01B6B8A9DF}"/>
              </a:ext>
            </a:extLst>
          </p:cNvPr>
          <p:cNvSpPr>
            <a:spLocks noGrp="1"/>
          </p:cNvSpPr>
          <p:nvPr>
            <p:ph type="title"/>
          </p:nvPr>
        </p:nvSpPr>
        <p:spPr>
          <a:xfrm>
            <a:off x="1069848" y="484632"/>
            <a:ext cx="10058400" cy="1473122"/>
          </a:xfrm>
        </p:spPr>
        <p:txBody>
          <a:bodyPr>
            <a:normAutofit/>
          </a:bodyPr>
          <a:lstStyle/>
          <a:p>
            <a:r>
              <a:rPr lang="el-GR" sz="4000" b="1" dirty="0" err="1"/>
              <a:t>Παραδειγμα</a:t>
            </a:r>
            <a:r>
              <a:rPr lang="el-GR" sz="4000" b="1" dirty="0"/>
              <a:t> </a:t>
            </a:r>
            <a:r>
              <a:rPr lang="el-GR" sz="4000" b="1" dirty="0" err="1"/>
              <a:t>προθηματων</a:t>
            </a:r>
            <a:r>
              <a:rPr lang="el-GR" sz="4000" b="1" dirty="0"/>
              <a:t> </a:t>
            </a:r>
            <a:r>
              <a:rPr lang="el-GR" sz="4000" b="1" dirty="0" err="1"/>
              <a:t>αγγλικησ</a:t>
            </a:r>
            <a:r>
              <a:rPr lang="el-GR" sz="4000" b="1" dirty="0"/>
              <a:t> </a:t>
            </a:r>
            <a:r>
              <a:rPr lang="el-GR" sz="4000" dirty="0"/>
              <a:t>	</a:t>
            </a:r>
            <a:endParaRPr lang="en-US" sz="4000" dirty="0"/>
          </a:p>
        </p:txBody>
      </p:sp>
      <p:sp>
        <p:nvSpPr>
          <p:cNvPr id="6" name="TextBox 5">
            <a:extLst>
              <a:ext uri="{FF2B5EF4-FFF2-40B4-BE49-F238E27FC236}">
                <a16:creationId xmlns:a16="http://schemas.microsoft.com/office/drawing/2014/main" id="{02B6F492-4CD4-1479-F39B-AA667D538910}"/>
              </a:ext>
            </a:extLst>
          </p:cNvPr>
          <p:cNvSpPr txBox="1"/>
          <p:nvPr/>
        </p:nvSpPr>
        <p:spPr>
          <a:xfrm>
            <a:off x="714335" y="2309030"/>
            <a:ext cx="2856769" cy="3416320"/>
          </a:xfrm>
          <a:prstGeom prst="rect">
            <a:avLst/>
          </a:prstGeom>
          <a:noFill/>
        </p:spPr>
        <p:txBody>
          <a:bodyPr wrap="square" rtlCol="0">
            <a:spAutoFit/>
          </a:bodyPr>
          <a:lstStyle/>
          <a:p>
            <a:pPr marL="285750" indent="-285750">
              <a:lnSpc>
                <a:spcPct val="150000"/>
              </a:lnSpc>
              <a:buFont typeface="Wingdings" pitchFamily="2" charset="2"/>
              <a:buChar char="Ø"/>
            </a:pPr>
            <a:r>
              <a:rPr lang="el-GR" b="1" dirty="0"/>
              <a:t>Το </a:t>
            </a:r>
            <a:r>
              <a:rPr lang="en-US" b="1" dirty="0"/>
              <a:t>in- </a:t>
            </a:r>
            <a:r>
              <a:rPr lang="el-GR" b="1" dirty="0"/>
              <a:t>υφίσταται μια διεργασία ολικής αφομοίωσης πριν από ηχηρά σύμφωνα. </a:t>
            </a:r>
          </a:p>
          <a:p>
            <a:endParaRPr lang="el-GR" b="1" dirty="0"/>
          </a:p>
          <a:p>
            <a:pPr algn="just"/>
            <a:endParaRPr lang="el-GR" dirty="0"/>
          </a:p>
          <a:p>
            <a:pPr marL="285750" indent="-285750" algn="just">
              <a:buFont typeface="Wingdings" pitchFamily="2" charset="2"/>
              <a:buChar char="Ø"/>
            </a:pPr>
            <a:r>
              <a:rPr lang="el-GR" b="1" dirty="0"/>
              <a:t>Το </a:t>
            </a:r>
            <a:r>
              <a:rPr lang="en-US" b="1" dirty="0"/>
              <a:t>un- </a:t>
            </a:r>
            <a:r>
              <a:rPr lang="el-GR" b="1" dirty="0"/>
              <a:t>και το </a:t>
            </a:r>
            <a:r>
              <a:rPr lang="en-US" b="1" dirty="0"/>
              <a:t>non- </a:t>
            </a:r>
            <a:r>
              <a:rPr lang="el-GR" b="1" dirty="0"/>
              <a:t>δεν </a:t>
            </a:r>
            <a:r>
              <a:rPr lang="el-GR" b="1" dirty="0" err="1"/>
              <a:t>αφομοιώνται</a:t>
            </a:r>
            <a:r>
              <a:rPr lang="el-GR" b="1" dirty="0"/>
              <a:t>.</a:t>
            </a:r>
          </a:p>
          <a:p>
            <a:endParaRPr lang="el-GR" b="1" dirty="0"/>
          </a:p>
          <a:p>
            <a:endParaRPr lang="el-GR" dirty="0"/>
          </a:p>
        </p:txBody>
      </p:sp>
      <p:pic>
        <p:nvPicPr>
          <p:cNvPr id="9" name="Θέση περιεχομένου 8">
            <a:extLst>
              <a:ext uri="{FF2B5EF4-FFF2-40B4-BE49-F238E27FC236}">
                <a16:creationId xmlns:a16="http://schemas.microsoft.com/office/drawing/2014/main" id="{3956459B-1F1D-BA4D-8413-2A626EEE442E}"/>
              </a:ext>
            </a:extLst>
          </p:cNvPr>
          <p:cNvPicPr>
            <a:picLocks noGrp="1" noChangeAspect="1"/>
          </p:cNvPicPr>
          <p:nvPr>
            <p:ph idx="1"/>
          </p:nvPr>
        </p:nvPicPr>
        <p:blipFill>
          <a:blip r:embed="rId2"/>
          <a:stretch>
            <a:fillRect/>
          </a:stretch>
        </p:blipFill>
        <p:spPr>
          <a:xfrm>
            <a:off x="3966518" y="2395528"/>
            <a:ext cx="8116375" cy="3281610"/>
          </a:xfrm>
        </p:spPr>
      </p:pic>
      <p:sp>
        <p:nvSpPr>
          <p:cNvPr id="10" name="3 - Δεξιό άγκιστρο">
            <a:extLst>
              <a:ext uri="{FF2B5EF4-FFF2-40B4-BE49-F238E27FC236}">
                <a16:creationId xmlns:a16="http://schemas.microsoft.com/office/drawing/2014/main" id="{FB528AB2-CCB5-4047-841A-56F43EE7B9CC}"/>
              </a:ext>
            </a:extLst>
          </p:cNvPr>
          <p:cNvSpPr/>
          <p:nvPr/>
        </p:nvSpPr>
        <p:spPr bwMode="auto">
          <a:xfrm flipH="1">
            <a:off x="3571103" y="2557849"/>
            <a:ext cx="395413" cy="764725"/>
          </a:xfrm>
          <a:prstGeom prst="rightBrace">
            <a:avLst/>
          </a:prstGeom>
        </p:spPr>
        <p:style>
          <a:lnRef idx="1">
            <a:schemeClr val="dk1"/>
          </a:lnRef>
          <a:fillRef idx="0">
            <a:schemeClr val="dk1"/>
          </a:fillRef>
          <a:effectRef idx="0">
            <a:schemeClr val="dk1"/>
          </a:effectRef>
          <a:fontRef idx="minor">
            <a:schemeClr val="tx1"/>
          </a:fontRef>
        </p:style>
        <p:txBody>
          <a:bodyPr anchor="ctr"/>
          <a:lstStyle>
            <a:lvl1pPr algn="l" eaLnBrk="0" hangingPunct="0">
              <a:spcBef>
                <a:spcPct val="20000"/>
              </a:spcBef>
              <a:buClr>
                <a:schemeClr val="folHlink"/>
              </a:buClr>
              <a:buSzPct val="90000"/>
              <a:buFont typeface="Wingdings" pitchFamily="2" charset="2"/>
              <a:buChar char="n"/>
              <a:defRPr sz="2800">
                <a:solidFill>
                  <a:schemeClr val="tx1"/>
                </a:solidFill>
                <a:latin typeface="Comic Sans MS" pitchFamily="66" charset="0"/>
              </a:defRPr>
            </a:lvl1pPr>
            <a:lvl2pPr marL="742950" indent="-285750" algn="l" eaLnBrk="0" hangingPunct="0">
              <a:spcBef>
                <a:spcPct val="20000"/>
              </a:spcBef>
              <a:buClr>
                <a:schemeClr val="accent1"/>
              </a:buClr>
              <a:buSzPct val="75000"/>
              <a:buFont typeface="Wingdings" pitchFamily="2" charset="2"/>
              <a:buChar char="n"/>
              <a:defRPr sz="2600">
                <a:solidFill>
                  <a:schemeClr val="tx1"/>
                </a:solidFill>
                <a:latin typeface="Comic Sans MS" pitchFamily="66" charset="0"/>
              </a:defRPr>
            </a:lvl2pPr>
            <a:lvl3pPr marL="1143000" indent="-228600" algn="l" eaLnBrk="0" hangingPunct="0">
              <a:spcBef>
                <a:spcPct val="20000"/>
              </a:spcBef>
              <a:buClr>
                <a:schemeClr val="folHlink"/>
              </a:buClr>
              <a:buSzPct val="55000"/>
              <a:buFont typeface="Wingdings" pitchFamily="2" charset="2"/>
              <a:buChar char="n"/>
              <a:defRPr sz="2300">
                <a:solidFill>
                  <a:schemeClr val="tx1"/>
                </a:solidFill>
                <a:latin typeface="Comic Sans MS" pitchFamily="66" charset="0"/>
              </a:defRPr>
            </a:lvl3pPr>
            <a:lvl4pPr marL="1600200" indent="-228600" algn="l" eaLnBrk="0" hangingPunct="0">
              <a:spcBef>
                <a:spcPct val="20000"/>
              </a:spcBef>
              <a:buClr>
                <a:schemeClr val="accent1"/>
              </a:buClr>
              <a:buFont typeface="Wingdings" pitchFamily="2" charset="2"/>
              <a:buChar char="§"/>
              <a:defRPr sz="2000">
                <a:solidFill>
                  <a:schemeClr val="tx1"/>
                </a:solidFill>
                <a:latin typeface="Comic Sans MS" pitchFamily="66" charset="0"/>
              </a:defRPr>
            </a:lvl4pPr>
            <a:lvl5pPr marL="2057400" indent="-228600" algn="l" eaLnBrk="0" hangingPunct="0">
              <a:spcBef>
                <a:spcPct val="20000"/>
              </a:spcBef>
              <a:buClr>
                <a:schemeClr val="accent1"/>
              </a:buClr>
              <a:buFont typeface="Wingdings" pitchFamily="2" charset="2"/>
              <a:buChar char="§"/>
              <a:defRPr sz="2000">
                <a:solidFill>
                  <a:schemeClr val="tx1"/>
                </a:solidFill>
                <a:latin typeface="Comic Sans MS" pitchFamily="66"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itchFamily="66"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itchFamily="66"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itchFamily="66"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itchFamily="66" charset="0"/>
              </a:defRPr>
            </a:lvl9pPr>
          </a:lstStyle>
          <a:p>
            <a:pPr algn="ctr" eaLnBrk="1" hangingPunct="1">
              <a:spcBef>
                <a:spcPct val="0"/>
              </a:spcBef>
              <a:buClrTx/>
              <a:buSzTx/>
              <a:buFontTx/>
              <a:buNone/>
              <a:defRPr/>
            </a:pPr>
            <a:endParaRPr lang="el-GR" altLang="el-GR" sz="2000">
              <a:effectLst>
                <a:outerShdw blurRad="38100" dist="38100" dir="2700000" algn="tl">
                  <a:srgbClr val="FFFFFF"/>
                </a:outerShdw>
              </a:effectLst>
            </a:endParaRPr>
          </a:p>
        </p:txBody>
      </p:sp>
      <p:sp>
        <p:nvSpPr>
          <p:cNvPr id="11" name="3 - Δεξιό άγκιστρο">
            <a:extLst>
              <a:ext uri="{FF2B5EF4-FFF2-40B4-BE49-F238E27FC236}">
                <a16:creationId xmlns:a16="http://schemas.microsoft.com/office/drawing/2014/main" id="{D0804E8E-5C37-F046-A6C7-A355F551C52B}"/>
              </a:ext>
            </a:extLst>
          </p:cNvPr>
          <p:cNvSpPr/>
          <p:nvPr/>
        </p:nvSpPr>
        <p:spPr bwMode="auto">
          <a:xfrm flipH="1">
            <a:off x="3571104" y="3760348"/>
            <a:ext cx="395412" cy="1916790"/>
          </a:xfrm>
          <a:prstGeom prst="rightBrace">
            <a:avLst/>
          </a:prstGeom>
        </p:spPr>
        <p:style>
          <a:lnRef idx="1">
            <a:schemeClr val="dk1"/>
          </a:lnRef>
          <a:fillRef idx="0">
            <a:schemeClr val="dk1"/>
          </a:fillRef>
          <a:effectRef idx="0">
            <a:schemeClr val="dk1"/>
          </a:effectRef>
          <a:fontRef idx="minor">
            <a:schemeClr val="tx1"/>
          </a:fontRef>
        </p:style>
        <p:txBody>
          <a:bodyPr anchor="ctr"/>
          <a:lstStyle>
            <a:lvl1pPr algn="l" eaLnBrk="0" hangingPunct="0">
              <a:spcBef>
                <a:spcPct val="20000"/>
              </a:spcBef>
              <a:buClr>
                <a:schemeClr val="folHlink"/>
              </a:buClr>
              <a:buSzPct val="90000"/>
              <a:buFont typeface="Wingdings" pitchFamily="2" charset="2"/>
              <a:buChar char="n"/>
              <a:defRPr sz="2800">
                <a:solidFill>
                  <a:schemeClr val="tx1"/>
                </a:solidFill>
                <a:latin typeface="Comic Sans MS" pitchFamily="66" charset="0"/>
              </a:defRPr>
            </a:lvl1pPr>
            <a:lvl2pPr marL="742950" indent="-285750" algn="l" eaLnBrk="0" hangingPunct="0">
              <a:spcBef>
                <a:spcPct val="20000"/>
              </a:spcBef>
              <a:buClr>
                <a:schemeClr val="accent1"/>
              </a:buClr>
              <a:buSzPct val="75000"/>
              <a:buFont typeface="Wingdings" pitchFamily="2" charset="2"/>
              <a:buChar char="n"/>
              <a:defRPr sz="2600">
                <a:solidFill>
                  <a:schemeClr val="tx1"/>
                </a:solidFill>
                <a:latin typeface="Comic Sans MS" pitchFamily="66" charset="0"/>
              </a:defRPr>
            </a:lvl2pPr>
            <a:lvl3pPr marL="1143000" indent="-228600" algn="l" eaLnBrk="0" hangingPunct="0">
              <a:spcBef>
                <a:spcPct val="20000"/>
              </a:spcBef>
              <a:buClr>
                <a:schemeClr val="folHlink"/>
              </a:buClr>
              <a:buSzPct val="55000"/>
              <a:buFont typeface="Wingdings" pitchFamily="2" charset="2"/>
              <a:buChar char="n"/>
              <a:defRPr sz="2300">
                <a:solidFill>
                  <a:schemeClr val="tx1"/>
                </a:solidFill>
                <a:latin typeface="Comic Sans MS" pitchFamily="66" charset="0"/>
              </a:defRPr>
            </a:lvl3pPr>
            <a:lvl4pPr marL="1600200" indent="-228600" algn="l" eaLnBrk="0" hangingPunct="0">
              <a:spcBef>
                <a:spcPct val="20000"/>
              </a:spcBef>
              <a:buClr>
                <a:schemeClr val="accent1"/>
              </a:buClr>
              <a:buFont typeface="Wingdings" pitchFamily="2" charset="2"/>
              <a:buChar char="§"/>
              <a:defRPr sz="2000">
                <a:solidFill>
                  <a:schemeClr val="tx1"/>
                </a:solidFill>
                <a:latin typeface="Comic Sans MS" pitchFamily="66" charset="0"/>
              </a:defRPr>
            </a:lvl4pPr>
            <a:lvl5pPr marL="2057400" indent="-228600" algn="l" eaLnBrk="0" hangingPunct="0">
              <a:spcBef>
                <a:spcPct val="20000"/>
              </a:spcBef>
              <a:buClr>
                <a:schemeClr val="accent1"/>
              </a:buClr>
              <a:buFont typeface="Wingdings" pitchFamily="2" charset="2"/>
              <a:buChar char="§"/>
              <a:defRPr sz="2000">
                <a:solidFill>
                  <a:schemeClr val="tx1"/>
                </a:solidFill>
                <a:latin typeface="Comic Sans MS" pitchFamily="66"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itchFamily="66"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itchFamily="66"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itchFamily="66"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itchFamily="66" charset="0"/>
              </a:defRPr>
            </a:lvl9pPr>
          </a:lstStyle>
          <a:p>
            <a:pPr algn="ctr" eaLnBrk="1" hangingPunct="1">
              <a:spcBef>
                <a:spcPct val="0"/>
              </a:spcBef>
              <a:buClrTx/>
              <a:buSzTx/>
              <a:buFontTx/>
              <a:buNone/>
              <a:defRPr/>
            </a:pPr>
            <a:endParaRPr lang="el-GR" altLang="el-GR" sz="2000">
              <a:effectLst>
                <a:outerShdw blurRad="38100" dist="38100" dir="2700000" algn="tl">
                  <a:srgbClr val="FFFFFF"/>
                </a:outerShdw>
              </a:effectLst>
            </a:endParaRPr>
          </a:p>
        </p:txBody>
      </p:sp>
    </p:spTree>
    <p:extLst>
      <p:ext uri="{BB962C8B-B14F-4D97-AF65-F5344CB8AC3E}">
        <p14:creationId xmlns:p14="http://schemas.microsoft.com/office/powerpoint/2010/main" val="1473630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8DFFE-68BF-E1F2-9DD5-FE01B6B8A9DF}"/>
              </a:ext>
            </a:extLst>
          </p:cNvPr>
          <p:cNvSpPr>
            <a:spLocks noGrp="1"/>
          </p:cNvSpPr>
          <p:nvPr>
            <p:ph type="title"/>
          </p:nvPr>
        </p:nvSpPr>
        <p:spPr>
          <a:xfrm>
            <a:off x="1069848" y="484632"/>
            <a:ext cx="10058400" cy="1473122"/>
          </a:xfrm>
        </p:spPr>
        <p:txBody>
          <a:bodyPr>
            <a:normAutofit/>
          </a:bodyPr>
          <a:lstStyle/>
          <a:p>
            <a:r>
              <a:rPr lang="el-GR" sz="4000" b="1" dirty="0" err="1"/>
              <a:t>Παραδειγμα</a:t>
            </a:r>
            <a:r>
              <a:rPr lang="el-GR" sz="4000" b="1" dirty="0"/>
              <a:t> </a:t>
            </a:r>
            <a:r>
              <a:rPr lang="el-GR" sz="4000" b="1" dirty="0" err="1"/>
              <a:t>προθηματων</a:t>
            </a:r>
            <a:r>
              <a:rPr lang="el-GR" sz="4000" b="1" dirty="0"/>
              <a:t> </a:t>
            </a:r>
            <a:r>
              <a:rPr lang="el-GR" sz="4000" b="1" dirty="0" err="1"/>
              <a:t>αγγλικησ</a:t>
            </a:r>
            <a:r>
              <a:rPr lang="el-GR" sz="4000" b="1" dirty="0"/>
              <a:t> </a:t>
            </a:r>
            <a:r>
              <a:rPr lang="el-GR" sz="4000" dirty="0"/>
              <a:t>	</a:t>
            </a:r>
            <a:endParaRPr lang="en-US" sz="4000" dirty="0"/>
          </a:p>
        </p:txBody>
      </p:sp>
      <p:sp>
        <p:nvSpPr>
          <p:cNvPr id="4" name="Θέση περιεχομένου 3">
            <a:extLst>
              <a:ext uri="{FF2B5EF4-FFF2-40B4-BE49-F238E27FC236}">
                <a16:creationId xmlns:a16="http://schemas.microsoft.com/office/drawing/2014/main" id="{4A1C7DA9-314D-D74D-AC21-E889DD60977B}"/>
              </a:ext>
            </a:extLst>
          </p:cNvPr>
          <p:cNvSpPr>
            <a:spLocks noGrp="1"/>
          </p:cNvSpPr>
          <p:nvPr>
            <p:ph idx="1"/>
          </p:nvPr>
        </p:nvSpPr>
        <p:spPr>
          <a:xfrm>
            <a:off x="909208" y="1957754"/>
            <a:ext cx="10673191" cy="2947878"/>
          </a:xfrm>
        </p:spPr>
        <p:txBody>
          <a:bodyPr/>
          <a:lstStyle/>
          <a:p>
            <a:pPr marL="0" indent="0">
              <a:lnSpc>
                <a:spcPct val="100000"/>
              </a:lnSpc>
              <a:buNone/>
            </a:pPr>
            <a:r>
              <a:rPr lang="el-GR" sz="2500" dirty="0">
                <a:latin typeface="Calibri" panose="020F0502020204030204" pitchFamily="34" charset="0"/>
                <a:cs typeface="Calibri" panose="020F0502020204030204" pitchFamily="34" charset="0"/>
              </a:rPr>
              <a:t>Στο πρότυπο της λεξικής φωνολογίας η διαφορετική συμπεριφορά των δύο τύπων προθημάτων αντιμετωπίζεται ως εξής:</a:t>
            </a:r>
          </a:p>
          <a:p>
            <a:pPr marL="0" indent="0">
              <a:lnSpc>
                <a:spcPct val="100000"/>
              </a:lnSpc>
              <a:buNone/>
            </a:pPr>
            <a:endParaRPr lang="el-GR" sz="2500" dirty="0">
              <a:latin typeface="Calibri" panose="020F0502020204030204" pitchFamily="34" charset="0"/>
              <a:cs typeface="Calibri" panose="020F0502020204030204" pitchFamily="34" charset="0"/>
            </a:endParaRPr>
          </a:p>
          <a:p>
            <a:pPr lvl="4">
              <a:lnSpc>
                <a:spcPct val="100000"/>
              </a:lnSpc>
            </a:pPr>
            <a:r>
              <a:rPr lang="el-GR" sz="2500" dirty="0">
                <a:latin typeface="Calibri" panose="020F0502020204030204" pitchFamily="34" charset="0"/>
                <a:cs typeface="Calibri" panose="020F0502020204030204" pitchFamily="34" charset="0"/>
              </a:rPr>
              <a:t>Το πρόθυμα  </a:t>
            </a:r>
            <a:r>
              <a:rPr lang="en-US" sz="2500" dirty="0">
                <a:latin typeface="Calibri" panose="020F0502020204030204" pitchFamily="34" charset="0"/>
                <a:cs typeface="Calibri" panose="020F0502020204030204" pitchFamily="34" charset="0"/>
              </a:rPr>
              <a:t>in- </a:t>
            </a:r>
            <a:r>
              <a:rPr lang="el-GR" sz="2500" dirty="0">
                <a:latin typeface="Calibri" panose="020F0502020204030204" pitchFamily="34" charset="0"/>
                <a:cs typeface="Calibri" panose="020F0502020204030204" pitchFamily="34" charset="0"/>
              </a:rPr>
              <a:t>ανήκει στο μορφολογικό επίπεδο</a:t>
            </a:r>
            <a:r>
              <a:rPr lang="en-US" sz="2500" dirty="0">
                <a:latin typeface="Calibri" panose="020F0502020204030204" pitchFamily="34" charset="0"/>
                <a:cs typeface="Calibri" panose="020F0502020204030204" pitchFamily="34" charset="0"/>
              </a:rPr>
              <a:t> </a:t>
            </a:r>
            <a:r>
              <a:rPr lang="el-GR" sz="2500" dirty="0">
                <a:latin typeface="Calibri" panose="020F0502020204030204" pitchFamily="34" charset="0"/>
                <a:cs typeface="Calibri" panose="020F0502020204030204" pitchFamily="34" charset="0"/>
              </a:rPr>
              <a:t>1</a:t>
            </a:r>
            <a:r>
              <a:rPr lang="en-US" sz="2500" dirty="0">
                <a:latin typeface="Calibri" panose="020F0502020204030204" pitchFamily="34" charset="0"/>
                <a:cs typeface="Calibri" panose="020F0502020204030204" pitchFamily="34" charset="0"/>
              </a:rPr>
              <a:t> </a:t>
            </a:r>
            <a:endParaRPr lang="el-GR" sz="2500" dirty="0">
              <a:latin typeface="Calibri" panose="020F0502020204030204" pitchFamily="34" charset="0"/>
              <a:cs typeface="Calibri" panose="020F0502020204030204" pitchFamily="34" charset="0"/>
            </a:endParaRPr>
          </a:p>
          <a:p>
            <a:pPr lvl="4">
              <a:lnSpc>
                <a:spcPct val="100000"/>
              </a:lnSpc>
            </a:pPr>
            <a:r>
              <a:rPr lang="el-GR" sz="2500" dirty="0">
                <a:latin typeface="Calibri" panose="020F0502020204030204" pitchFamily="34" charset="0"/>
                <a:cs typeface="Calibri" panose="020F0502020204030204" pitchFamily="34" charset="0"/>
              </a:rPr>
              <a:t>Ενώ τα </a:t>
            </a:r>
            <a:r>
              <a:rPr lang="el-GR" sz="2500" dirty="0" err="1">
                <a:latin typeface="Calibri" panose="020F0502020204030204" pitchFamily="34" charset="0"/>
                <a:cs typeface="Calibri" panose="020F0502020204030204" pitchFamily="34" charset="0"/>
              </a:rPr>
              <a:t>προθ</a:t>
            </a:r>
            <a:r>
              <a:rPr lang="en-US" sz="2500" dirty="0" err="1">
                <a:latin typeface="Calibri" panose="020F0502020204030204" pitchFamily="34" charset="0"/>
                <a:cs typeface="Calibri" panose="020F0502020204030204" pitchFamily="34" charset="0"/>
              </a:rPr>
              <a:t>ύ</a:t>
            </a:r>
            <a:r>
              <a:rPr lang="el-GR" sz="2500" dirty="0" err="1">
                <a:latin typeface="Calibri" panose="020F0502020204030204" pitchFamily="34" charset="0"/>
                <a:cs typeface="Calibri" panose="020F0502020204030204" pitchFamily="34" charset="0"/>
              </a:rPr>
              <a:t>ματα</a:t>
            </a:r>
            <a:r>
              <a:rPr lang="el-GR" sz="2500" dirty="0">
                <a:latin typeface="Calibri" panose="020F0502020204030204" pitchFamily="34" charset="0"/>
                <a:cs typeface="Calibri" panose="020F0502020204030204" pitchFamily="34" charset="0"/>
              </a:rPr>
              <a:t> </a:t>
            </a:r>
            <a:r>
              <a:rPr lang="en-US" sz="2500" dirty="0">
                <a:latin typeface="Calibri" panose="020F0502020204030204" pitchFamily="34" charset="0"/>
                <a:cs typeface="Calibri" panose="020F0502020204030204" pitchFamily="34" charset="0"/>
              </a:rPr>
              <a:t>un- &amp; non- </a:t>
            </a:r>
            <a:r>
              <a:rPr lang="el-GR" sz="2500" dirty="0">
                <a:latin typeface="Calibri" panose="020F0502020204030204" pitchFamily="34" charset="0"/>
                <a:cs typeface="Calibri" panose="020F0502020204030204" pitchFamily="34" charset="0"/>
              </a:rPr>
              <a:t>ανήκουν στο μορφολογικό επίπεδο 2 </a:t>
            </a:r>
          </a:p>
          <a:p>
            <a:endParaRPr lang="el-GR" dirty="0"/>
          </a:p>
          <a:p>
            <a:endParaRPr lang="el-GR" dirty="0"/>
          </a:p>
        </p:txBody>
      </p:sp>
      <p:pic>
        <p:nvPicPr>
          <p:cNvPr id="9" name="Εικόνα 8">
            <a:extLst>
              <a:ext uri="{FF2B5EF4-FFF2-40B4-BE49-F238E27FC236}">
                <a16:creationId xmlns:a16="http://schemas.microsoft.com/office/drawing/2014/main" id="{82286868-98D0-CC43-AA18-63980EDD90CC}"/>
              </a:ext>
            </a:extLst>
          </p:cNvPr>
          <p:cNvPicPr>
            <a:picLocks noChangeAspect="1"/>
          </p:cNvPicPr>
          <p:nvPr/>
        </p:nvPicPr>
        <p:blipFill>
          <a:blip r:embed="rId2"/>
          <a:stretch>
            <a:fillRect/>
          </a:stretch>
        </p:blipFill>
        <p:spPr>
          <a:xfrm>
            <a:off x="955548" y="4567768"/>
            <a:ext cx="10287000" cy="1663700"/>
          </a:xfrm>
          <a:prstGeom prst="rect">
            <a:avLst/>
          </a:prstGeom>
        </p:spPr>
      </p:pic>
    </p:spTree>
    <p:extLst>
      <p:ext uri="{BB962C8B-B14F-4D97-AF65-F5344CB8AC3E}">
        <p14:creationId xmlns:p14="http://schemas.microsoft.com/office/powerpoint/2010/main" val="3522929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8DFFE-68BF-E1F2-9DD5-FE01B6B8A9DF}"/>
              </a:ext>
            </a:extLst>
          </p:cNvPr>
          <p:cNvSpPr>
            <a:spLocks noGrp="1"/>
          </p:cNvSpPr>
          <p:nvPr>
            <p:ph type="title"/>
          </p:nvPr>
        </p:nvSpPr>
        <p:spPr>
          <a:xfrm>
            <a:off x="1069848" y="484632"/>
            <a:ext cx="10058400" cy="1473122"/>
          </a:xfrm>
        </p:spPr>
        <p:txBody>
          <a:bodyPr>
            <a:normAutofit/>
          </a:bodyPr>
          <a:lstStyle/>
          <a:p>
            <a:r>
              <a:rPr lang="el-GR" sz="4000" b="1" dirty="0" err="1"/>
              <a:t>Παραδειγμα</a:t>
            </a:r>
            <a:r>
              <a:rPr lang="el-GR" sz="4000" b="1" dirty="0"/>
              <a:t> </a:t>
            </a:r>
            <a:r>
              <a:rPr lang="el-GR" sz="4000" b="1" dirty="0" err="1"/>
              <a:t>προθηματων</a:t>
            </a:r>
            <a:r>
              <a:rPr lang="el-GR" sz="4000" b="1" dirty="0"/>
              <a:t> </a:t>
            </a:r>
            <a:r>
              <a:rPr lang="el-GR" sz="4000" b="1" dirty="0" err="1"/>
              <a:t>αγγλικησ</a:t>
            </a:r>
            <a:r>
              <a:rPr lang="el-GR" sz="4000" b="1" dirty="0"/>
              <a:t> </a:t>
            </a:r>
            <a:r>
              <a:rPr lang="el-GR" sz="4000" dirty="0"/>
              <a:t>	</a:t>
            </a:r>
            <a:endParaRPr lang="en-US" sz="4000" dirty="0"/>
          </a:p>
        </p:txBody>
      </p:sp>
      <p:sp>
        <p:nvSpPr>
          <p:cNvPr id="4" name="Θέση περιεχομένου 3">
            <a:extLst>
              <a:ext uri="{FF2B5EF4-FFF2-40B4-BE49-F238E27FC236}">
                <a16:creationId xmlns:a16="http://schemas.microsoft.com/office/drawing/2014/main" id="{4A1C7DA9-314D-D74D-AC21-E889DD60977B}"/>
              </a:ext>
            </a:extLst>
          </p:cNvPr>
          <p:cNvSpPr>
            <a:spLocks noGrp="1"/>
          </p:cNvSpPr>
          <p:nvPr>
            <p:ph idx="1"/>
          </p:nvPr>
        </p:nvSpPr>
        <p:spPr>
          <a:xfrm>
            <a:off x="876752" y="1873671"/>
            <a:ext cx="10673191" cy="2947878"/>
          </a:xfrm>
        </p:spPr>
        <p:txBody>
          <a:bodyPr>
            <a:normAutofit fontScale="92500"/>
          </a:bodyPr>
          <a:lstStyle/>
          <a:p>
            <a:pPr>
              <a:lnSpc>
                <a:spcPct val="100000"/>
              </a:lnSpc>
            </a:pPr>
            <a:r>
              <a:rPr lang="el-GR" sz="2500" dirty="0">
                <a:latin typeface="Calibri" panose="020F0502020204030204" pitchFamily="34" charset="0"/>
                <a:cs typeface="Calibri" panose="020F0502020204030204" pitchFamily="34" charset="0"/>
              </a:rPr>
              <a:t>Ο κανόνας ολικής αφομοίωσης του ρινικού χαρακτηρίζει το φωνολογικό επίπεδο 1, αλλά απουσιάζει από το φωνολογικό επίπεδο 2, καθώς και από όλα τα επόμενα επίπεδα. </a:t>
            </a:r>
          </a:p>
          <a:p>
            <a:pPr>
              <a:lnSpc>
                <a:spcPct val="100000"/>
              </a:lnSpc>
            </a:pPr>
            <a:r>
              <a:rPr lang="el-GR" sz="2500" dirty="0">
                <a:latin typeface="Calibri" panose="020F0502020204030204" pitchFamily="34" charset="0"/>
                <a:cs typeface="Calibri" panose="020F0502020204030204" pitchFamily="34" charset="0"/>
              </a:rPr>
              <a:t>Μία τέτοια οργάνωση του λεξικού προβλέπει ότι όλα τα προσφύματα του πρώτου επιπέδου υπεισέρχονται στην παραγωγή λέξεων πριν από όλα τα προσφύματα του δεύτερου επιπέδου.</a:t>
            </a:r>
          </a:p>
          <a:p>
            <a:pPr>
              <a:lnSpc>
                <a:spcPct val="100000"/>
              </a:lnSpc>
            </a:pPr>
            <a:r>
              <a:rPr lang="el-GR" sz="2500" dirty="0">
                <a:latin typeface="Calibri" panose="020F0502020204030204" pitchFamily="34" charset="0"/>
                <a:cs typeface="Calibri" panose="020F0502020204030204" pitchFamily="34" charset="0"/>
              </a:rPr>
              <a:t>Επομένως, βρίσκονται πλησιέστερα στα στοιχεία που δεν έχουν μορφολογική δομή.</a:t>
            </a:r>
          </a:p>
          <a:p>
            <a:endParaRPr lang="el-GR" dirty="0"/>
          </a:p>
        </p:txBody>
      </p:sp>
      <p:pic>
        <p:nvPicPr>
          <p:cNvPr id="9" name="Εικόνα 8">
            <a:extLst>
              <a:ext uri="{FF2B5EF4-FFF2-40B4-BE49-F238E27FC236}">
                <a16:creationId xmlns:a16="http://schemas.microsoft.com/office/drawing/2014/main" id="{82286868-98D0-CC43-AA18-63980EDD90CC}"/>
              </a:ext>
            </a:extLst>
          </p:cNvPr>
          <p:cNvPicPr>
            <a:picLocks noChangeAspect="1"/>
          </p:cNvPicPr>
          <p:nvPr/>
        </p:nvPicPr>
        <p:blipFill>
          <a:blip r:embed="rId2"/>
          <a:stretch>
            <a:fillRect/>
          </a:stretch>
        </p:blipFill>
        <p:spPr>
          <a:xfrm>
            <a:off x="1069848" y="5051244"/>
            <a:ext cx="10287000" cy="1663700"/>
          </a:xfrm>
          <a:prstGeom prst="rect">
            <a:avLst/>
          </a:prstGeom>
        </p:spPr>
      </p:pic>
    </p:spTree>
    <p:extLst>
      <p:ext uri="{BB962C8B-B14F-4D97-AF65-F5344CB8AC3E}">
        <p14:creationId xmlns:p14="http://schemas.microsoft.com/office/powerpoint/2010/main" val="272512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378B-A020-0264-09E2-492F94E2FAFF}"/>
              </a:ext>
            </a:extLst>
          </p:cNvPr>
          <p:cNvSpPr>
            <a:spLocks noGrp="1"/>
          </p:cNvSpPr>
          <p:nvPr>
            <p:ph type="title"/>
          </p:nvPr>
        </p:nvSpPr>
        <p:spPr/>
        <p:txBody>
          <a:bodyPr/>
          <a:lstStyle/>
          <a:p>
            <a:r>
              <a:rPr lang="el-GR" b="1" dirty="0" err="1"/>
              <a:t>Λεξικα</a:t>
            </a:r>
            <a:r>
              <a:rPr lang="el-GR" b="1" dirty="0"/>
              <a:t> </a:t>
            </a:r>
            <a:r>
              <a:rPr lang="el-GR" b="1" dirty="0" err="1"/>
              <a:t>επιπεδα</a:t>
            </a:r>
            <a:r>
              <a:rPr lang="el-GR" b="1" dirty="0"/>
              <a:t> </a:t>
            </a:r>
            <a:r>
              <a:rPr lang="el-GR" b="1" dirty="0" err="1"/>
              <a:t>ελληνικησ</a:t>
            </a:r>
            <a:r>
              <a:rPr lang="el-GR" b="1" dirty="0"/>
              <a:t> </a:t>
            </a:r>
            <a:endParaRPr lang="en-US" b="1" dirty="0"/>
          </a:p>
        </p:txBody>
      </p:sp>
      <p:sp>
        <p:nvSpPr>
          <p:cNvPr id="3" name="Content Placeholder 2">
            <a:extLst>
              <a:ext uri="{FF2B5EF4-FFF2-40B4-BE49-F238E27FC236}">
                <a16:creationId xmlns:a16="http://schemas.microsoft.com/office/drawing/2014/main" id="{14DCD1A4-DB6C-AC87-9F8B-33D35882CFBF}"/>
              </a:ext>
            </a:extLst>
          </p:cNvPr>
          <p:cNvSpPr>
            <a:spLocks noGrp="1"/>
          </p:cNvSpPr>
          <p:nvPr>
            <p:ph idx="1"/>
          </p:nvPr>
        </p:nvSpPr>
        <p:spPr/>
        <p:txBody>
          <a:bodyPr/>
          <a:lstStyle/>
          <a:p>
            <a:pPr marL="0" indent="0" algn="just">
              <a:buNone/>
            </a:pPr>
            <a:r>
              <a:rPr lang="en-US" dirty="0">
                <a:latin typeface="Calibri" panose="020F0502020204030204" pitchFamily="34" charset="0"/>
                <a:cs typeface="Calibri" panose="020F0502020204030204" pitchFamily="34" charset="0"/>
              </a:rPr>
              <a:t>Ralli (1988)</a:t>
            </a:r>
          </a:p>
          <a:p>
            <a:pPr algn="just"/>
            <a:r>
              <a:rPr lang="el-GR" dirty="0">
                <a:latin typeface="Calibri" panose="020F0502020204030204" pitchFamily="34" charset="0"/>
                <a:cs typeface="Calibri" panose="020F0502020204030204" pitchFamily="34" charset="0"/>
              </a:rPr>
              <a:t>Τα </a:t>
            </a:r>
            <a:r>
              <a:rPr lang="el-GR" dirty="0" err="1">
                <a:latin typeface="Calibri" panose="020F0502020204030204" pitchFamily="34" charset="0"/>
                <a:cs typeface="Calibri" panose="020F0502020204030204" pitchFamily="34" charset="0"/>
              </a:rPr>
              <a:t>λεξικ</a:t>
            </a:r>
            <a:r>
              <a:rPr lang="en-US" dirty="0" err="1">
                <a:latin typeface="Calibri" panose="020F0502020204030204" pitchFamily="34" charset="0"/>
                <a:cs typeface="Calibri" panose="020F0502020204030204" pitchFamily="34" charset="0"/>
              </a:rPr>
              <a:t>ά</a:t>
            </a:r>
            <a:r>
              <a:rPr lang="el-GR" dirty="0">
                <a:latin typeface="Calibri" panose="020F0502020204030204" pitchFamily="34" charset="0"/>
                <a:cs typeface="Calibri" panose="020F0502020204030204" pitchFamily="34" charset="0"/>
              </a:rPr>
              <a:t> επίπεδα που προτείνονται για την ελληνική είναι τρία και περιέχουν τις εξής διαδικασίες:</a:t>
            </a:r>
          </a:p>
          <a:p>
            <a:pPr algn="just"/>
            <a:r>
              <a:rPr lang="el-GR" dirty="0">
                <a:latin typeface="Calibri" panose="020F0502020204030204" pitchFamily="34" charset="0"/>
                <a:cs typeface="Calibri" panose="020F0502020204030204" pitchFamily="34" charset="0"/>
              </a:rPr>
              <a:t>Επίπεδο 1: κλίση και παραγωγή τύπου «+»</a:t>
            </a:r>
          </a:p>
          <a:p>
            <a:pPr algn="just"/>
            <a:r>
              <a:rPr lang="el-GR" dirty="0">
                <a:latin typeface="Calibri" panose="020F0502020204030204" pitchFamily="34" charset="0"/>
                <a:cs typeface="Calibri" panose="020F0502020204030204" pitchFamily="34" charset="0"/>
              </a:rPr>
              <a:t>Επίπεδο 2: παραγωγή τύπου «#» και σύνθεση</a:t>
            </a:r>
          </a:p>
          <a:p>
            <a:pPr algn="just"/>
            <a:r>
              <a:rPr lang="el-GR" dirty="0">
                <a:latin typeface="Calibri" panose="020F0502020204030204" pitchFamily="34" charset="0"/>
                <a:cs typeface="Calibri" panose="020F0502020204030204" pitchFamily="34" charset="0"/>
              </a:rPr>
              <a:t>Επίπεδο 3: κλίση τύπου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1848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8C09094-0C06-DA4C-9084-2A57683059BB}"/>
              </a:ext>
            </a:extLst>
          </p:cNvPr>
          <p:cNvSpPr>
            <a:spLocks noGrp="1"/>
          </p:cNvSpPr>
          <p:nvPr>
            <p:ph type="title"/>
          </p:nvPr>
        </p:nvSpPr>
        <p:spPr/>
        <p:txBody>
          <a:bodyPr>
            <a:normAutofit/>
          </a:bodyPr>
          <a:lstStyle/>
          <a:p>
            <a:r>
              <a:rPr lang="el-GR" sz="4500" b="1" dirty="0"/>
              <a:t>ΛΕΞΙΚΟΙ </a:t>
            </a:r>
            <a:r>
              <a:rPr lang="en-US" sz="4500" b="1" dirty="0"/>
              <a:t>vs </a:t>
            </a:r>
            <a:r>
              <a:rPr lang="el-GR" sz="4500" b="1" dirty="0" err="1"/>
              <a:t>Μεταλεξικοι</a:t>
            </a:r>
            <a:r>
              <a:rPr lang="el-GR" sz="4500" b="1" dirty="0"/>
              <a:t> </a:t>
            </a:r>
            <a:r>
              <a:rPr lang="el-GR" sz="4500" b="1" dirty="0" err="1"/>
              <a:t>κανονεσ</a:t>
            </a:r>
            <a:endParaRPr lang="el-GR" sz="4500" b="1" dirty="0"/>
          </a:p>
        </p:txBody>
      </p:sp>
      <p:sp>
        <p:nvSpPr>
          <p:cNvPr id="3" name="Θέση περιεχομένου 2">
            <a:extLst>
              <a:ext uri="{FF2B5EF4-FFF2-40B4-BE49-F238E27FC236}">
                <a16:creationId xmlns:a16="http://schemas.microsoft.com/office/drawing/2014/main" id="{B377359D-FA07-DE4E-8FA5-AA7405E70C2C}"/>
              </a:ext>
            </a:extLst>
          </p:cNvPr>
          <p:cNvSpPr>
            <a:spLocks noGrp="1"/>
          </p:cNvSpPr>
          <p:nvPr>
            <p:ph idx="1"/>
          </p:nvPr>
        </p:nvSpPr>
        <p:spPr>
          <a:xfrm>
            <a:off x="922703" y="2106904"/>
            <a:ext cx="10058400" cy="4050792"/>
          </a:xfrm>
        </p:spPr>
        <p:txBody>
          <a:bodyPr>
            <a:noAutofit/>
          </a:bodyPr>
          <a:lstStyle/>
          <a:p>
            <a:pPr>
              <a:lnSpc>
                <a:spcPct val="150000"/>
              </a:lnSpc>
            </a:pPr>
            <a:r>
              <a:rPr lang="el-GR" sz="2600" dirty="0">
                <a:latin typeface="Calibri" panose="020F0502020204030204" pitchFamily="34" charset="0"/>
                <a:cs typeface="Calibri" panose="020F0502020204030204" pitchFamily="34" charset="0"/>
              </a:rPr>
              <a:t>Ορισμένοι φωνολογικοί κανόνες λειτουργούν μέσα στο λεξικό τομέα (λεξικοί κανόνες), ενώ άλλοι κανόνες λειτουργούν εκτός του λεξικού (</a:t>
            </a:r>
            <a:r>
              <a:rPr lang="el-GR" sz="2600" dirty="0" err="1">
                <a:latin typeface="Calibri" panose="020F0502020204030204" pitchFamily="34" charset="0"/>
                <a:cs typeface="Calibri" panose="020F0502020204030204" pitchFamily="34" charset="0"/>
              </a:rPr>
              <a:t>μεταλεξικοί</a:t>
            </a:r>
            <a:r>
              <a:rPr lang="el-GR" sz="2600" dirty="0">
                <a:latin typeface="Calibri" panose="020F0502020204030204" pitchFamily="34" charset="0"/>
                <a:cs typeface="Calibri" panose="020F0502020204030204" pitchFamily="34" charset="0"/>
              </a:rPr>
              <a:t> κανόνες).</a:t>
            </a:r>
          </a:p>
          <a:p>
            <a:pPr>
              <a:lnSpc>
                <a:spcPct val="150000"/>
              </a:lnSpc>
            </a:pPr>
            <a:endParaRPr lang="el-GR" sz="2600" dirty="0">
              <a:latin typeface="Calibri" panose="020F0502020204030204" pitchFamily="34" charset="0"/>
              <a:cs typeface="Calibri" panose="020F0502020204030204" pitchFamily="34" charset="0"/>
            </a:endParaRPr>
          </a:p>
          <a:p>
            <a:pPr>
              <a:lnSpc>
                <a:spcPct val="150000"/>
              </a:lnSpc>
            </a:pPr>
            <a:r>
              <a:rPr lang="el-GR" sz="2600" dirty="0">
                <a:latin typeface="Calibri" panose="020F0502020204030204" pitchFamily="34" charset="0"/>
                <a:cs typeface="Calibri" panose="020F0502020204030204" pitchFamily="34" charset="0"/>
              </a:rPr>
              <a:t>Και τα δύο είδη κανόνων έχουν μία ιδιαίτερη σχέση με το συντακτικό τομέα της γλώσσας.</a:t>
            </a:r>
          </a:p>
        </p:txBody>
      </p:sp>
    </p:spTree>
    <p:extLst>
      <p:ext uri="{BB962C8B-B14F-4D97-AF65-F5344CB8AC3E}">
        <p14:creationId xmlns:p14="http://schemas.microsoft.com/office/powerpoint/2010/main" val="298546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DA338-BBCF-9A01-7BA5-C6DEF9A70DD2}"/>
              </a:ext>
            </a:extLst>
          </p:cNvPr>
          <p:cNvSpPr>
            <a:spLocks noGrp="1"/>
          </p:cNvSpPr>
          <p:nvPr>
            <p:ph type="title"/>
          </p:nvPr>
        </p:nvSpPr>
        <p:spPr>
          <a:xfrm>
            <a:off x="1069848" y="193686"/>
            <a:ext cx="10058400" cy="1609344"/>
          </a:xfrm>
        </p:spPr>
        <p:txBody>
          <a:bodyPr/>
          <a:lstStyle/>
          <a:p>
            <a:r>
              <a:rPr lang="el-GR" dirty="0" err="1"/>
              <a:t>Λεξικη</a:t>
            </a:r>
            <a:r>
              <a:rPr lang="el-GR" dirty="0"/>
              <a:t> </a:t>
            </a:r>
            <a:r>
              <a:rPr lang="el-GR" dirty="0" err="1"/>
              <a:t>φωνολογια</a:t>
            </a:r>
            <a:r>
              <a:rPr lang="el-GR" dirty="0"/>
              <a:t>	</a:t>
            </a:r>
            <a:endParaRPr lang="en-US" dirty="0"/>
          </a:p>
        </p:txBody>
      </p:sp>
      <p:sp>
        <p:nvSpPr>
          <p:cNvPr id="3" name="Content Placeholder 2">
            <a:extLst>
              <a:ext uri="{FF2B5EF4-FFF2-40B4-BE49-F238E27FC236}">
                <a16:creationId xmlns:a16="http://schemas.microsoft.com/office/drawing/2014/main" id="{C1EC99F1-A30A-700C-06FC-016963E4000B}"/>
              </a:ext>
            </a:extLst>
          </p:cNvPr>
          <p:cNvSpPr>
            <a:spLocks noGrp="1"/>
          </p:cNvSpPr>
          <p:nvPr>
            <p:ph idx="1"/>
          </p:nvPr>
        </p:nvSpPr>
        <p:spPr>
          <a:xfrm>
            <a:off x="895280" y="2701636"/>
            <a:ext cx="10058400" cy="3719946"/>
          </a:xfrm>
        </p:spPr>
        <p:txBody>
          <a:bodyPr vert="horz" lIns="91440" tIns="45720" rIns="91440" bIns="45720" rtlCol="0" anchor="t">
            <a:normAutofit/>
          </a:bodyPr>
          <a:lstStyle/>
          <a:p>
            <a:pPr algn="just">
              <a:lnSpc>
                <a:spcPct val="100000"/>
              </a:lnSpc>
            </a:pPr>
            <a:r>
              <a:rPr lang="el-GR" sz="2500" dirty="0">
                <a:latin typeface="Calibri" panose="020F0502020204030204" pitchFamily="34" charset="0"/>
                <a:cs typeface="Calibri" panose="020F0502020204030204" pitchFamily="34" charset="0"/>
              </a:rPr>
              <a:t>Η </a:t>
            </a:r>
            <a:r>
              <a:rPr lang="el-GR" sz="2500" b="1" dirty="0">
                <a:latin typeface="Calibri" panose="020F0502020204030204" pitchFamily="34" charset="0"/>
                <a:cs typeface="Calibri" panose="020F0502020204030204" pitchFamily="34" charset="0"/>
              </a:rPr>
              <a:t>λεξική φωνολογία</a:t>
            </a:r>
            <a:r>
              <a:rPr lang="el-GR" sz="2500" dirty="0">
                <a:latin typeface="Calibri" panose="020F0502020204030204" pitchFamily="34" charset="0"/>
                <a:cs typeface="Calibri" panose="020F0502020204030204" pitchFamily="34" charset="0"/>
              </a:rPr>
              <a:t> είναι μια θεωρητική προσέγγιση που μελετά </a:t>
            </a:r>
            <a:r>
              <a:rPr lang="el-GR" sz="2500" b="1" dirty="0">
                <a:latin typeface="Calibri" panose="020F0502020204030204" pitchFamily="34" charset="0"/>
                <a:cs typeface="Calibri" panose="020F0502020204030204" pitchFamily="34" charset="0"/>
              </a:rPr>
              <a:t>πώς οι φωνολογικές αλλαγές συνδέονται με τη μορφολογία</a:t>
            </a:r>
            <a:r>
              <a:rPr lang="en-US" sz="2500" b="1" dirty="0">
                <a:latin typeface="Calibri" panose="020F0502020204030204" pitchFamily="34" charset="0"/>
                <a:cs typeface="Calibri" panose="020F0502020204030204" pitchFamily="34" charset="0"/>
              </a:rPr>
              <a:t>.</a:t>
            </a:r>
          </a:p>
          <a:p>
            <a:pPr algn="just">
              <a:lnSpc>
                <a:spcPct val="100000"/>
              </a:lnSpc>
            </a:pPr>
            <a:endParaRPr lang="el-GR" sz="2500" dirty="0">
              <a:latin typeface="Calibri" panose="020F0502020204030204" pitchFamily="34" charset="0"/>
              <a:cs typeface="Calibri" panose="020F0502020204030204" pitchFamily="34" charset="0"/>
            </a:endParaRPr>
          </a:p>
          <a:p>
            <a:pPr algn="just">
              <a:lnSpc>
                <a:spcPct val="100000"/>
              </a:lnSpc>
            </a:pPr>
            <a:r>
              <a:rPr lang="el-GR" sz="2500" dirty="0">
                <a:latin typeface="Calibri" panose="020F0502020204030204" pitchFamily="34" charset="0"/>
                <a:cs typeface="Calibri" panose="020F0502020204030204" pitchFamily="34" charset="0"/>
              </a:rPr>
              <a:t>Η βασική ιδέα είναι ότι η φωνολογία </a:t>
            </a:r>
            <a:r>
              <a:rPr lang="el-GR" sz="2500" b="1" dirty="0">
                <a:latin typeface="Calibri" panose="020F0502020204030204" pitchFamily="34" charset="0"/>
                <a:cs typeface="Calibri" panose="020F0502020204030204" pitchFamily="34" charset="0"/>
              </a:rPr>
              <a:t>δεν εφαρμόζεται μία φορά στο τέλος</a:t>
            </a:r>
            <a:r>
              <a:rPr lang="el-GR" sz="2500" dirty="0">
                <a:latin typeface="Calibri" panose="020F0502020204030204" pitchFamily="34" charset="0"/>
                <a:cs typeface="Calibri" panose="020F0502020204030204" pitchFamily="34" charset="0"/>
              </a:rPr>
              <a:t>, αλλά λειτουργεί </a:t>
            </a:r>
            <a:r>
              <a:rPr lang="el-GR" sz="2500" b="1" dirty="0">
                <a:latin typeface="Calibri" panose="020F0502020204030204" pitchFamily="34" charset="0"/>
                <a:cs typeface="Calibri" panose="020F0502020204030204" pitchFamily="34" charset="0"/>
              </a:rPr>
              <a:t>σε επίπεδα (</a:t>
            </a:r>
            <a:r>
              <a:rPr lang="en-US" sz="2500" b="1" dirty="0">
                <a:latin typeface="Calibri" panose="020F0502020204030204" pitchFamily="34" charset="0"/>
                <a:cs typeface="Calibri" panose="020F0502020204030204" pitchFamily="34" charset="0"/>
              </a:rPr>
              <a:t>strata)</a:t>
            </a:r>
            <a:r>
              <a:rPr lang="en-US" sz="2500" dirty="0">
                <a:latin typeface="Calibri" panose="020F0502020204030204" pitchFamily="34" charset="0"/>
                <a:cs typeface="Calibri" panose="020F0502020204030204" pitchFamily="34" charset="0"/>
              </a:rPr>
              <a:t> </a:t>
            </a:r>
            <a:r>
              <a:rPr lang="el-GR" sz="2500" dirty="0">
                <a:latin typeface="Calibri" panose="020F0502020204030204" pitchFamily="34" charset="0"/>
                <a:cs typeface="Calibri" panose="020F0502020204030204" pitchFamily="34" charset="0"/>
              </a:rPr>
              <a:t>που είναι ενσωματωμένα στο μορφολογικό σύστημα μιας γλώσσας.</a:t>
            </a:r>
          </a:p>
          <a:p>
            <a:pPr algn="just"/>
            <a:endParaRPr lang="el-GR" dirty="0">
              <a:latin typeface="Cambria"/>
              <a:ea typeface="Cambria"/>
            </a:endParaRPr>
          </a:p>
        </p:txBody>
      </p:sp>
      <p:sp>
        <p:nvSpPr>
          <p:cNvPr id="4" name="TextBox 3">
            <a:extLst>
              <a:ext uri="{FF2B5EF4-FFF2-40B4-BE49-F238E27FC236}">
                <a16:creationId xmlns:a16="http://schemas.microsoft.com/office/drawing/2014/main" id="{178AB5AC-74A4-3E4F-AFA8-10FD289C97CA}"/>
              </a:ext>
            </a:extLst>
          </p:cNvPr>
          <p:cNvSpPr txBox="1"/>
          <p:nvPr/>
        </p:nvSpPr>
        <p:spPr>
          <a:xfrm>
            <a:off x="640080" y="1609856"/>
            <a:ext cx="9119062" cy="477054"/>
          </a:xfrm>
          <a:prstGeom prst="rect">
            <a:avLst/>
          </a:prstGeom>
          <a:noFill/>
        </p:spPr>
        <p:txBody>
          <a:bodyPr wrap="square" rtlCol="0">
            <a:spAutoFit/>
          </a:bodyPr>
          <a:lstStyle/>
          <a:p>
            <a:r>
              <a:rPr lang="el-GR" sz="2500" dirty="0"/>
              <a:t>🌟 Τι είναι η λεξική φωνολογία;</a:t>
            </a:r>
          </a:p>
        </p:txBody>
      </p:sp>
    </p:spTree>
    <p:extLst>
      <p:ext uri="{BB962C8B-B14F-4D97-AF65-F5344CB8AC3E}">
        <p14:creationId xmlns:p14="http://schemas.microsoft.com/office/powerpoint/2010/main" val="227239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8C09094-0C06-DA4C-9084-2A57683059BB}"/>
              </a:ext>
            </a:extLst>
          </p:cNvPr>
          <p:cNvSpPr>
            <a:spLocks noGrp="1"/>
          </p:cNvSpPr>
          <p:nvPr>
            <p:ph type="title"/>
          </p:nvPr>
        </p:nvSpPr>
        <p:spPr/>
        <p:txBody>
          <a:bodyPr>
            <a:normAutofit/>
          </a:bodyPr>
          <a:lstStyle/>
          <a:p>
            <a:r>
              <a:rPr lang="el-GR" sz="4500" dirty="0"/>
              <a:t>ΛΕΞΙΚΟΙ </a:t>
            </a:r>
            <a:r>
              <a:rPr lang="en-US" sz="4500" dirty="0"/>
              <a:t>vs </a:t>
            </a:r>
            <a:r>
              <a:rPr lang="el-GR" sz="4500" dirty="0" err="1"/>
              <a:t>Μεταλεξικοι</a:t>
            </a:r>
            <a:r>
              <a:rPr lang="el-GR" sz="4500" dirty="0"/>
              <a:t> </a:t>
            </a:r>
            <a:r>
              <a:rPr lang="el-GR" sz="4500" dirty="0" err="1"/>
              <a:t>κανονεσ</a:t>
            </a:r>
            <a:endParaRPr lang="el-GR" sz="4500" dirty="0"/>
          </a:p>
        </p:txBody>
      </p:sp>
      <p:sp>
        <p:nvSpPr>
          <p:cNvPr id="3" name="Θέση περιεχομένου 2">
            <a:extLst>
              <a:ext uri="{FF2B5EF4-FFF2-40B4-BE49-F238E27FC236}">
                <a16:creationId xmlns:a16="http://schemas.microsoft.com/office/drawing/2014/main" id="{B377359D-FA07-DE4E-8FA5-AA7405E70C2C}"/>
              </a:ext>
            </a:extLst>
          </p:cNvPr>
          <p:cNvSpPr>
            <a:spLocks noGrp="1"/>
          </p:cNvSpPr>
          <p:nvPr>
            <p:ph idx="1"/>
          </p:nvPr>
        </p:nvSpPr>
        <p:spPr>
          <a:xfrm>
            <a:off x="901682" y="2106904"/>
            <a:ext cx="10058400" cy="4050792"/>
          </a:xfrm>
        </p:spPr>
        <p:txBody>
          <a:bodyPr>
            <a:noAutofit/>
          </a:bodyPr>
          <a:lstStyle/>
          <a:p>
            <a:pPr algn="just">
              <a:lnSpc>
                <a:spcPct val="150000"/>
              </a:lnSpc>
            </a:pPr>
            <a:r>
              <a:rPr lang="el-GR" sz="2600" dirty="0">
                <a:latin typeface="Calibri" panose="020F0502020204030204" pitchFamily="34" charset="0"/>
                <a:cs typeface="Calibri" panose="020F0502020204030204" pitchFamily="34" charset="0"/>
              </a:rPr>
              <a:t>Οι </a:t>
            </a:r>
            <a:r>
              <a:rPr lang="el-GR" sz="2600" dirty="0" err="1">
                <a:latin typeface="Calibri" panose="020F0502020204030204" pitchFamily="34" charset="0"/>
                <a:cs typeface="Calibri" panose="020F0502020204030204" pitchFamily="34" charset="0"/>
              </a:rPr>
              <a:t>μεταλεξικοί</a:t>
            </a:r>
            <a:r>
              <a:rPr lang="el-GR" sz="2600" dirty="0">
                <a:latin typeface="Calibri" panose="020F0502020204030204" pitchFamily="34" charset="0"/>
                <a:cs typeface="Calibri" panose="020F0502020204030204" pitchFamily="34" charset="0"/>
              </a:rPr>
              <a:t> κανόνες εφαρμόζονται σε ένα </a:t>
            </a:r>
            <a:r>
              <a:rPr lang="el-GR" sz="2600" dirty="0" err="1">
                <a:latin typeface="Calibri" panose="020F0502020204030204" pitchFamily="34" charset="0"/>
                <a:cs typeface="Calibri" panose="020F0502020204030204" pitchFamily="34" charset="0"/>
              </a:rPr>
              <a:t>μετασυντακτικό</a:t>
            </a:r>
            <a:r>
              <a:rPr lang="el-GR" sz="2600" dirty="0">
                <a:latin typeface="Calibri" panose="020F0502020204030204" pitchFamily="34" charset="0"/>
                <a:cs typeface="Calibri" panose="020F0502020204030204" pitchFamily="34" charset="0"/>
              </a:rPr>
              <a:t> επίπεδο της γλώσσας, δηλαδή, αφού οι λέξεις σχηματίσουν προτάσεις μέσα στο συντακτικό τομέα. </a:t>
            </a:r>
          </a:p>
          <a:p>
            <a:pPr algn="just">
              <a:lnSpc>
                <a:spcPct val="150000"/>
              </a:lnSpc>
            </a:pPr>
            <a:r>
              <a:rPr lang="el-GR" sz="2600" dirty="0">
                <a:latin typeface="Calibri" panose="020F0502020204030204" pitchFamily="34" charset="0"/>
                <a:cs typeface="Calibri" panose="020F0502020204030204" pitchFamily="34" charset="0"/>
              </a:rPr>
              <a:t>Οι λεξικοί κανόνες εφαρμόζονται στο εσωτερικό των λέξεων και λειτουργούν σε ένα </a:t>
            </a:r>
            <a:r>
              <a:rPr lang="el-GR" sz="2600" dirty="0" err="1">
                <a:latin typeface="Calibri" panose="020F0502020204030204" pitchFamily="34" charset="0"/>
                <a:cs typeface="Calibri" panose="020F0502020204030204" pitchFamily="34" charset="0"/>
              </a:rPr>
              <a:t>προσυντακτικό</a:t>
            </a:r>
            <a:r>
              <a:rPr lang="el-GR" sz="2600" dirty="0">
                <a:latin typeface="Calibri" panose="020F0502020204030204" pitchFamily="34" charset="0"/>
                <a:cs typeface="Calibri" panose="020F0502020204030204" pitchFamily="34" charset="0"/>
              </a:rPr>
              <a:t> επίπεδο, δηλαδή πριν εισέλθουν οι λέξεις για το σχηματισμό προτάσεων στο συντακτικό τομέα. </a:t>
            </a:r>
          </a:p>
        </p:txBody>
      </p:sp>
    </p:spTree>
    <p:extLst>
      <p:ext uri="{BB962C8B-B14F-4D97-AF65-F5344CB8AC3E}">
        <p14:creationId xmlns:p14="http://schemas.microsoft.com/office/powerpoint/2010/main" val="330375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8C09094-0C06-DA4C-9084-2A57683059BB}"/>
              </a:ext>
            </a:extLst>
          </p:cNvPr>
          <p:cNvSpPr>
            <a:spLocks noGrp="1"/>
          </p:cNvSpPr>
          <p:nvPr>
            <p:ph type="title"/>
          </p:nvPr>
        </p:nvSpPr>
        <p:spPr>
          <a:xfrm>
            <a:off x="1165545" y="-38468"/>
            <a:ext cx="10058400" cy="1609344"/>
          </a:xfrm>
        </p:spPr>
        <p:txBody>
          <a:bodyPr>
            <a:normAutofit/>
          </a:bodyPr>
          <a:lstStyle/>
          <a:p>
            <a:r>
              <a:rPr lang="el-GR" sz="4500" dirty="0"/>
              <a:t>ΛΕΞΙΚΟΙ </a:t>
            </a:r>
            <a:r>
              <a:rPr lang="en-US" sz="4500" dirty="0"/>
              <a:t>vs </a:t>
            </a:r>
            <a:r>
              <a:rPr lang="el-GR" sz="4500" dirty="0" err="1"/>
              <a:t>Μεταλεξικοι</a:t>
            </a:r>
            <a:r>
              <a:rPr lang="el-GR" sz="4500" dirty="0"/>
              <a:t> </a:t>
            </a:r>
            <a:r>
              <a:rPr lang="el-GR" sz="4500" dirty="0" err="1"/>
              <a:t>κανονεσ</a:t>
            </a:r>
            <a:endParaRPr lang="el-GR" sz="4500" dirty="0"/>
          </a:p>
        </p:txBody>
      </p:sp>
      <p:sp>
        <p:nvSpPr>
          <p:cNvPr id="3" name="Θέση περιεχομένου 2">
            <a:extLst>
              <a:ext uri="{FF2B5EF4-FFF2-40B4-BE49-F238E27FC236}">
                <a16:creationId xmlns:a16="http://schemas.microsoft.com/office/drawing/2014/main" id="{B377359D-FA07-DE4E-8FA5-AA7405E70C2C}"/>
              </a:ext>
            </a:extLst>
          </p:cNvPr>
          <p:cNvSpPr>
            <a:spLocks noGrp="1"/>
          </p:cNvSpPr>
          <p:nvPr>
            <p:ph idx="1"/>
          </p:nvPr>
        </p:nvSpPr>
        <p:spPr>
          <a:xfrm>
            <a:off x="912193" y="1118931"/>
            <a:ext cx="10565104" cy="4050792"/>
          </a:xfrm>
        </p:spPr>
        <p:txBody>
          <a:bodyPr>
            <a:noAutofit/>
          </a:bodyPr>
          <a:lstStyle/>
          <a:p>
            <a:pPr algn="just">
              <a:lnSpc>
                <a:spcPct val="150000"/>
              </a:lnSpc>
            </a:pPr>
            <a:r>
              <a:rPr lang="el-GR" sz="2600" b="1" dirty="0">
                <a:latin typeface="Calibri" panose="020F0502020204030204" pitchFamily="34" charset="0"/>
                <a:cs typeface="Calibri" panose="020F0502020204030204" pitchFamily="34" charset="0"/>
              </a:rPr>
              <a:t>Οι λεξικοί &amp; </a:t>
            </a:r>
            <a:r>
              <a:rPr lang="el-GR" sz="2600" b="1" dirty="0" err="1">
                <a:latin typeface="Calibri" panose="020F0502020204030204" pitchFamily="34" charset="0"/>
                <a:cs typeface="Calibri" panose="020F0502020204030204" pitchFamily="34" charset="0"/>
              </a:rPr>
              <a:t>μεταλεξικοί</a:t>
            </a:r>
            <a:r>
              <a:rPr lang="el-GR" sz="2600" b="1" dirty="0">
                <a:latin typeface="Calibri" panose="020F0502020204030204" pitchFamily="34" charset="0"/>
                <a:cs typeface="Calibri" panose="020F0502020204030204" pitchFamily="34" charset="0"/>
              </a:rPr>
              <a:t> κανόνες διακρίνονται από ορισμένες ιδιότητες</a:t>
            </a:r>
          </a:p>
        </p:txBody>
      </p:sp>
      <p:graphicFrame>
        <p:nvGraphicFramePr>
          <p:cNvPr id="4" name="Πίνακας 3">
            <a:extLst>
              <a:ext uri="{FF2B5EF4-FFF2-40B4-BE49-F238E27FC236}">
                <a16:creationId xmlns:a16="http://schemas.microsoft.com/office/drawing/2014/main" id="{271DD62E-5EA1-6145-94F8-437DD74C58C5}"/>
              </a:ext>
            </a:extLst>
          </p:cNvPr>
          <p:cNvGraphicFramePr>
            <a:graphicFrameLocks noGrp="1"/>
          </p:cNvGraphicFramePr>
          <p:nvPr>
            <p:extLst>
              <p:ext uri="{D42A27DB-BD31-4B8C-83A1-F6EECF244321}">
                <p14:modId xmlns:p14="http://schemas.microsoft.com/office/powerpoint/2010/main" val="3448025260"/>
              </p:ext>
            </p:extLst>
          </p:nvPr>
        </p:nvGraphicFramePr>
        <p:xfrm>
          <a:off x="715588" y="2015010"/>
          <a:ext cx="10958314" cy="4437117"/>
        </p:xfrm>
        <a:graphic>
          <a:graphicData uri="http://schemas.openxmlformats.org/drawingml/2006/table">
            <a:tbl>
              <a:tblPr firstRow="1" bandRow="1">
                <a:tableStyleId>{5C22544A-7EE6-4342-B048-85BDC9FD1C3A}</a:tableStyleId>
              </a:tblPr>
              <a:tblGrid>
                <a:gridCol w="650393">
                  <a:extLst>
                    <a:ext uri="{9D8B030D-6E8A-4147-A177-3AD203B41FA5}">
                      <a16:colId xmlns:a16="http://schemas.microsoft.com/office/drawing/2014/main" val="2749428508"/>
                    </a:ext>
                  </a:extLst>
                </a:gridCol>
                <a:gridCol w="4828763">
                  <a:extLst>
                    <a:ext uri="{9D8B030D-6E8A-4147-A177-3AD203B41FA5}">
                      <a16:colId xmlns:a16="http://schemas.microsoft.com/office/drawing/2014/main" val="51229978"/>
                    </a:ext>
                  </a:extLst>
                </a:gridCol>
                <a:gridCol w="2739579">
                  <a:extLst>
                    <a:ext uri="{9D8B030D-6E8A-4147-A177-3AD203B41FA5}">
                      <a16:colId xmlns:a16="http://schemas.microsoft.com/office/drawing/2014/main" val="2795846877"/>
                    </a:ext>
                  </a:extLst>
                </a:gridCol>
                <a:gridCol w="2739579">
                  <a:extLst>
                    <a:ext uri="{9D8B030D-6E8A-4147-A177-3AD203B41FA5}">
                      <a16:colId xmlns:a16="http://schemas.microsoft.com/office/drawing/2014/main" val="3960125632"/>
                    </a:ext>
                  </a:extLst>
                </a:gridCol>
              </a:tblGrid>
              <a:tr h="505768">
                <a:tc>
                  <a:txBody>
                    <a:bodyPr/>
                    <a:lstStyle/>
                    <a:p>
                      <a:endParaRPr lang="el-GR" dirty="0"/>
                    </a:p>
                  </a:txBody>
                  <a:tcPr/>
                </a:tc>
                <a:tc>
                  <a:txBody>
                    <a:bodyPr/>
                    <a:lstStyle/>
                    <a:p>
                      <a:endParaRPr lang="el-GR"/>
                    </a:p>
                  </a:txBody>
                  <a:tcPr/>
                </a:tc>
                <a:tc>
                  <a:txBody>
                    <a:bodyPr/>
                    <a:lstStyle/>
                    <a:p>
                      <a:pPr algn="ctr"/>
                      <a:r>
                        <a:rPr lang="el-GR" dirty="0"/>
                        <a:t>Λεξικοί κανόνες</a:t>
                      </a:r>
                    </a:p>
                  </a:txBody>
                  <a:tcPr/>
                </a:tc>
                <a:tc>
                  <a:txBody>
                    <a:bodyPr/>
                    <a:lstStyle/>
                    <a:p>
                      <a:pPr algn="ctr"/>
                      <a:r>
                        <a:rPr lang="el-GR" dirty="0" err="1"/>
                        <a:t>Μεταλεξικοί</a:t>
                      </a:r>
                      <a:r>
                        <a:rPr lang="el-GR" dirty="0"/>
                        <a:t> κανόνες</a:t>
                      </a:r>
                    </a:p>
                  </a:txBody>
                  <a:tcPr/>
                </a:tc>
                <a:extLst>
                  <a:ext uri="{0D108BD9-81ED-4DB2-BD59-A6C34878D82A}">
                    <a16:rowId xmlns:a16="http://schemas.microsoft.com/office/drawing/2014/main" val="868988380"/>
                  </a:ext>
                </a:extLst>
              </a:tr>
              <a:tr h="730949">
                <a:tc>
                  <a:txBody>
                    <a:bodyPr/>
                    <a:lstStyle/>
                    <a:p>
                      <a:r>
                        <a:rPr lang="en-US" dirty="0"/>
                        <a:t>1</a:t>
                      </a:r>
                      <a:endParaRPr lang="el-G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1" dirty="0"/>
                        <a:t>Μπορούν να αναφέρονται στην εσωτερική δομή των λέξεων</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l-GR" dirty="0"/>
                        <a:t> ✓</a:t>
                      </a:r>
                    </a:p>
                    <a:p>
                      <a:pPr marL="285750" indent="-285750">
                        <a:buFont typeface="Wingdings" pitchFamily="2" charset="2"/>
                        <a:buChar char="ü"/>
                      </a:pPr>
                      <a:endParaRPr lang="el-GR" dirty="0"/>
                    </a:p>
                  </a:txBody>
                  <a:tcPr/>
                </a:tc>
                <a:tc>
                  <a:txBody>
                    <a:bodyPr/>
                    <a:lstStyle/>
                    <a:p>
                      <a:pPr algn="ctr"/>
                      <a:r>
                        <a:rPr lang="en-US" dirty="0"/>
                        <a:t>x</a:t>
                      </a:r>
                      <a:endParaRPr lang="el-GR" dirty="0"/>
                    </a:p>
                  </a:txBody>
                  <a:tcPr/>
                </a:tc>
                <a:extLst>
                  <a:ext uri="{0D108BD9-81ED-4DB2-BD59-A6C34878D82A}">
                    <a16:rowId xmlns:a16="http://schemas.microsoft.com/office/drawing/2014/main" val="1693780589"/>
                  </a:ext>
                </a:extLst>
              </a:tr>
              <a:tr h="0">
                <a:tc>
                  <a:txBody>
                    <a:bodyPr/>
                    <a:lstStyle/>
                    <a:p>
                      <a:r>
                        <a:rPr lang="en-US" dirty="0"/>
                        <a:t>2</a:t>
                      </a:r>
                      <a:endParaRPr lang="el-GR" dirty="0"/>
                    </a:p>
                  </a:txBody>
                  <a:tcPr/>
                </a:tc>
                <a:tc>
                  <a:txBody>
                    <a:bodyPr/>
                    <a:lstStyle/>
                    <a:p>
                      <a:r>
                        <a:rPr lang="el-GR" b="1" dirty="0"/>
                        <a:t>Είναι κυκλικοί</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t>✓</a:t>
                      </a:r>
                    </a:p>
                    <a:p>
                      <a:endParaRPr lang="el-GR" dirty="0"/>
                    </a:p>
                  </a:txBody>
                  <a:tcPr/>
                </a:tc>
                <a:tc>
                  <a:txBody>
                    <a:bodyPr/>
                    <a:lstStyle/>
                    <a:p>
                      <a:pPr algn="ctr"/>
                      <a:r>
                        <a:rPr lang="en-US" dirty="0"/>
                        <a:t>x</a:t>
                      </a:r>
                      <a:endParaRPr lang="el-GR" dirty="0"/>
                    </a:p>
                  </a:txBody>
                  <a:tcPr/>
                </a:tc>
                <a:extLst>
                  <a:ext uri="{0D108BD9-81ED-4DB2-BD59-A6C34878D82A}">
                    <a16:rowId xmlns:a16="http://schemas.microsoft.com/office/drawing/2014/main" val="2329177111"/>
                  </a:ext>
                </a:extLst>
              </a:tr>
              <a:tr h="449422">
                <a:tc>
                  <a:txBody>
                    <a:bodyPr/>
                    <a:lstStyle/>
                    <a:p>
                      <a:r>
                        <a:rPr lang="en-US" dirty="0"/>
                        <a:t>3</a:t>
                      </a:r>
                      <a:endParaRPr lang="el-GR" dirty="0"/>
                    </a:p>
                  </a:txBody>
                  <a:tcPr/>
                </a:tc>
                <a:tc>
                  <a:txBody>
                    <a:bodyPr/>
                    <a:lstStyle/>
                    <a:p>
                      <a:r>
                        <a:rPr lang="el-GR" b="1" dirty="0"/>
                        <a:t>Διατηρούν τη δομή</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t>✓</a:t>
                      </a:r>
                    </a:p>
                    <a:p>
                      <a:endParaRPr lang="el-GR" dirty="0"/>
                    </a:p>
                  </a:txBody>
                  <a:tcPr/>
                </a:tc>
                <a:tc>
                  <a:txBody>
                    <a:bodyPr/>
                    <a:lstStyle/>
                    <a:p>
                      <a:pPr algn="ctr"/>
                      <a:r>
                        <a:rPr lang="en-US" dirty="0"/>
                        <a:t>x</a:t>
                      </a:r>
                      <a:endParaRPr lang="el-GR" dirty="0"/>
                    </a:p>
                  </a:txBody>
                  <a:tcPr/>
                </a:tc>
                <a:extLst>
                  <a:ext uri="{0D108BD9-81ED-4DB2-BD59-A6C34878D82A}">
                    <a16:rowId xmlns:a16="http://schemas.microsoft.com/office/drawing/2014/main" val="4263162400"/>
                  </a:ext>
                </a:extLst>
              </a:tr>
              <a:tr h="0">
                <a:tc>
                  <a:txBody>
                    <a:bodyPr/>
                    <a:lstStyle/>
                    <a:p>
                      <a:r>
                        <a:rPr lang="en-US" dirty="0"/>
                        <a:t>4</a:t>
                      </a:r>
                      <a:endParaRPr lang="el-GR" dirty="0"/>
                    </a:p>
                  </a:txBody>
                  <a:tcPr/>
                </a:tc>
                <a:tc>
                  <a:txBody>
                    <a:bodyPr/>
                    <a:lstStyle/>
                    <a:p>
                      <a:r>
                        <a:rPr lang="el-GR" b="1" dirty="0"/>
                        <a:t>Είναι δυνατόν να έχουν εξαιρέσεις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t>✓</a:t>
                      </a:r>
                    </a:p>
                    <a:p>
                      <a:endParaRPr lang="el-GR" dirty="0"/>
                    </a:p>
                  </a:txBody>
                  <a:tcPr/>
                </a:tc>
                <a:tc>
                  <a:txBody>
                    <a:bodyPr/>
                    <a:lstStyle/>
                    <a:p>
                      <a:pPr algn="ctr"/>
                      <a:r>
                        <a:rPr lang="en-US" dirty="0"/>
                        <a:t>x</a:t>
                      </a:r>
                      <a:endParaRPr lang="el-GR" dirty="0"/>
                    </a:p>
                  </a:txBody>
                  <a:tcPr/>
                </a:tc>
                <a:extLst>
                  <a:ext uri="{0D108BD9-81ED-4DB2-BD59-A6C34878D82A}">
                    <a16:rowId xmlns:a16="http://schemas.microsoft.com/office/drawing/2014/main" val="1696425873"/>
                  </a:ext>
                </a:extLst>
              </a:tr>
              <a:tr h="449422">
                <a:tc>
                  <a:txBody>
                    <a:bodyPr/>
                    <a:lstStyle/>
                    <a:p>
                      <a:r>
                        <a:rPr lang="en-US" dirty="0"/>
                        <a:t>5</a:t>
                      </a:r>
                      <a:endParaRPr lang="el-GR" dirty="0"/>
                    </a:p>
                  </a:txBody>
                  <a:tcPr/>
                </a:tc>
                <a:tc>
                  <a:txBody>
                    <a:bodyPr/>
                    <a:lstStyle/>
                    <a:p>
                      <a:r>
                        <a:rPr lang="el-GR" b="1" dirty="0"/>
                        <a:t>Μπορούν να επηρεαστούν από την ταχύτητα της ομιλίας</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x</a:t>
                      </a:r>
                      <a:endParaRPr lang="el-GR" dirty="0"/>
                    </a:p>
                    <a:p>
                      <a:endParaRPr lang="el-GR"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t>✓</a:t>
                      </a:r>
                    </a:p>
                    <a:p>
                      <a:pPr algn="ctr"/>
                      <a:endParaRPr lang="el-GR" dirty="0"/>
                    </a:p>
                  </a:txBody>
                  <a:tcPr/>
                </a:tc>
                <a:extLst>
                  <a:ext uri="{0D108BD9-81ED-4DB2-BD59-A6C34878D82A}">
                    <a16:rowId xmlns:a16="http://schemas.microsoft.com/office/drawing/2014/main" val="1994961566"/>
                  </a:ext>
                </a:extLst>
              </a:tr>
              <a:tr h="449422">
                <a:tc>
                  <a:txBody>
                    <a:bodyPr/>
                    <a:lstStyle/>
                    <a:p>
                      <a:r>
                        <a:rPr lang="el-GR" dirty="0"/>
                        <a:t>6</a:t>
                      </a:r>
                    </a:p>
                  </a:txBody>
                  <a:tcPr/>
                </a:tc>
                <a:tc>
                  <a:txBody>
                    <a:bodyPr/>
                    <a:lstStyle/>
                    <a:p>
                      <a:r>
                        <a:rPr lang="el-GR" b="1" dirty="0"/>
                        <a:t>Η ελλιπής εφαρμογή καταλήγει σε σχηματισμό λέξεων μη γραμματικά ορθών</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t>✓</a:t>
                      </a:r>
                    </a:p>
                    <a:p>
                      <a:endParaRPr lang="el-GR"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x</a:t>
                      </a:r>
                      <a:endParaRPr lang="el-GR" dirty="0"/>
                    </a:p>
                    <a:p>
                      <a:pPr algn="ctr"/>
                      <a:endParaRPr lang="el-GR" dirty="0"/>
                    </a:p>
                  </a:txBody>
                  <a:tcPr/>
                </a:tc>
                <a:extLst>
                  <a:ext uri="{0D108BD9-81ED-4DB2-BD59-A6C34878D82A}">
                    <a16:rowId xmlns:a16="http://schemas.microsoft.com/office/drawing/2014/main" val="2084483384"/>
                  </a:ext>
                </a:extLst>
              </a:tr>
            </a:tbl>
          </a:graphicData>
        </a:graphic>
      </p:graphicFrame>
    </p:spTree>
    <p:extLst>
      <p:ext uri="{BB962C8B-B14F-4D97-AF65-F5344CB8AC3E}">
        <p14:creationId xmlns:p14="http://schemas.microsoft.com/office/powerpoint/2010/main" val="520675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2A97568-E867-F047-8E0C-811833FE0D06}"/>
              </a:ext>
            </a:extLst>
          </p:cNvPr>
          <p:cNvSpPr>
            <a:spLocks noGrp="1"/>
          </p:cNvSpPr>
          <p:nvPr>
            <p:ph idx="1"/>
          </p:nvPr>
        </p:nvSpPr>
        <p:spPr>
          <a:xfrm>
            <a:off x="749282" y="2262880"/>
            <a:ext cx="10516705" cy="4050792"/>
          </a:xfrm>
        </p:spPr>
        <p:txBody>
          <a:bodyPr>
            <a:normAutofit lnSpcReduction="10000"/>
          </a:bodyPr>
          <a:lstStyle/>
          <a:p>
            <a:pPr marL="0" indent="0">
              <a:lnSpc>
                <a:spcPct val="100000"/>
              </a:lnSpc>
              <a:buNone/>
            </a:pPr>
            <a:r>
              <a:rPr lang="el-GR" sz="2400" b="1" i="1" dirty="0"/>
              <a:t>Οι λεξικοί κανόνες:</a:t>
            </a:r>
          </a:p>
          <a:p>
            <a:pPr>
              <a:lnSpc>
                <a:spcPct val="100000"/>
              </a:lnSpc>
              <a:buFont typeface="Wingdings" pitchFamily="2" charset="2"/>
              <a:buChar char="ü"/>
            </a:pPr>
            <a:r>
              <a:rPr lang="el-GR" sz="2400" dirty="0">
                <a:latin typeface="Calibri" panose="020F0502020204030204" pitchFamily="34" charset="0"/>
                <a:cs typeface="Calibri" panose="020F0502020204030204" pitchFamily="34" charset="0"/>
              </a:rPr>
              <a:t>Έχουν πρόσβαση στα επιμέρους μορφολογικά συστατικά της λέξης</a:t>
            </a:r>
          </a:p>
          <a:p>
            <a:pPr>
              <a:lnSpc>
                <a:spcPct val="100000"/>
              </a:lnSpc>
              <a:buFont typeface="Wingdings" pitchFamily="2" charset="2"/>
              <a:buChar char="ü"/>
            </a:pPr>
            <a:r>
              <a:rPr lang="el-GR" sz="2400" dirty="0">
                <a:latin typeface="Calibri" panose="020F0502020204030204" pitchFamily="34" charset="0"/>
                <a:cs typeface="Calibri" panose="020F0502020204030204" pitchFamily="34" charset="0"/>
              </a:rPr>
              <a:t>Καθώς και στις μορφολογικές πληροφορίες που αφορούν κάθε επιμέρους συστατικό σε ένα συγκεκριμένο επίπεδο</a:t>
            </a:r>
          </a:p>
          <a:p>
            <a:pPr marL="0" indent="0" algn="ctr">
              <a:buNone/>
            </a:pPr>
            <a:r>
              <a:rPr lang="el-GR" sz="2400" b="1" dirty="0">
                <a:latin typeface="Calibri" panose="020F0502020204030204" pitchFamily="34" charset="0"/>
                <a:cs typeface="Calibri" panose="020F0502020204030204" pitchFamily="34" charset="0"/>
              </a:rPr>
              <a:t>π.χ. </a:t>
            </a:r>
            <a:r>
              <a:rPr lang="en-US" sz="2400" b="1" dirty="0">
                <a:latin typeface="Calibri" panose="020F0502020204030204" pitchFamily="34" charset="0"/>
                <a:cs typeface="Calibri" panose="020F0502020204030204" pitchFamily="34" charset="0"/>
              </a:rPr>
              <a:t>[</a:t>
            </a:r>
            <a:r>
              <a:rPr lang="el-GR" sz="2400" b="1" dirty="0">
                <a:latin typeface="Calibri" panose="020F0502020204030204" pitchFamily="34" charset="0"/>
                <a:cs typeface="Calibri" panose="020F0502020204030204" pitchFamily="34" charset="0"/>
              </a:rPr>
              <a:t>[</a:t>
            </a:r>
            <a:r>
              <a:rPr lang="en-US" sz="2400" b="1" dirty="0" err="1">
                <a:latin typeface="Calibri" panose="020F0502020204030204" pitchFamily="34" charset="0"/>
                <a:cs typeface="Calibri" panose="020F0502020204030204" pitchFamily="34" charset="0"/>
              </a:rPr>
              <a:t>plek</a:t>
            </a:r>
            <a:r>
              <a:rPr lang="en-US" sz="2400" b="1" dirty="0">
                <a:latin typeface="Calibri" panose="020F0502020204030204" pitchFamily="34" charset="0"/>
                <a:cs typeface="Calibri" panose="020F0502020204030204" pitchFamily="34" charset="0"/>
              </a:rPr>
              <a:t>]</a:t>
            </a:r>
            <a:r>
              <a:rPr lang="el-GR" sz="2400" b="1" baseline="-25000" dirty="0">
                <a:latin typeface="Calibri" panose="020F0502020204030204" pitchFamily="34" charset="0"/>
                <a:cs typeface="Calibri" panose="020F0502020204030204" pitchFamily="34" charset="0"/>
              </a:rPr>
              <a:t>ΡΗΜΑ</a:t>
            </a:r>
            <a:r>
              <a:rPr lang="en-US" sz="2400" b="1" dirty="0">
                <a:latin typeface="Calibri" panose="020F0502020204030204" pitchFamily="34" charset="0"/>
                <a:cs typeface="Calibri" panose="020F0502020204030204" pitchFamily="34" charset="0"/>
              </a:rPr>
              <a:t> + sim + o ]</a:t>
            </a:r>
            <a:r>
              <a:rPr lang="el-GR" sz="2400" b="1" baseline="-25000" dirty="0">
                <a:latin typeface="Calibri" panose="020F0502020204030204" pitchFamily="34" charset="0"/>
                <a:cs typeface="Calibri" panose="020F0502020204030204" pitchFamily="34" charset="0"/>
              </a:rPr>
              <a:t>ΟΥΣΙΑΣΤΙΚΟ</a:t>
            </a:r>
          </a:p>
          <a:p>
            <a:pPr marL="0" indent="0" algn="just">
              <a:lnSpc>
                <a:spcPct val="100000"/>
              </a:lnSpc>
              <a:buNone/>
            </a:pPr>
            <a:r>
              <a:rPr lang="el-GR" sz="2400" dirty="0">
                <a:latin typeface="Calibri" panose="020F0502020204030204" pitchFamily="34" charset="0"/>
                <a:cs typeface="Calibri" panose="020F0502020204030204" pitchFamily="34" charset="0"/>
              </a:rPr>
              <a:t>Όταν σ΄ αυτό το επίπεδο ολοκληρωθεί ο σχηματισμός της λέξης, τότε οι εσωτερικές μορφολογικές αγκύλες απαλείφονται και η εσωτερική μορφολογική δομή γίνεται </a:t>
            </a:r>
            <a:r>
              <a:rPr lang="el-GR" sz="2400" b="1" i="1" dirty="0">
                <a:latin typeface="Calibri" panose="020F0502020204030204" pitchFamily="34" charset="0"/>
                <a:cs typeface="Calibri" panose="020F0502020204030204" pitchFamily="34" charset="0"/>
              </a:rPr>
              <a:t>αδιαφανής</a:t>
            </a:r>
            <a:r>
              <a:rPr lang="el-GR" sz="2400" dirty="0">
                <a:latin typeface="Calibri" panose="020F0502020204030204" pitchFamily="34" charset="0"/>
                <a:cs typeface="Calibri" panose="020F0502020204030204" pitchFamily="34" charset="0"/>
              </a:rPr>
              <a:t> </a:t>
            </a:r>
          </a:p>
          <a:p>
            <a:pPr marL="0" indent="0" algn="ctr">
              <a:lnSpc>
                <a:spcPct val="100000"/>
              </a:lnSpc>
              <a:buNone/>
            </a:pPr>
            <a:r>
              <a:rPr lang="el-GR" sz="2400" b="1" dirty="0">
                <a:latin typeface="Calibri" panose="020F0502020204030204" pitchFamily="34" charset="0"/>
                <a:cs typeface="Calibri" panose="020F0502020204030204" pitchFamily="34" charset="0"/>
              </a:rPr>
              <a:t>π.χ. </a:t>
            </a:r>
            <a:r>
              <a:rPr lang="en-US" sz="2400" b="1" dirty="0">
                <a:latin typeface="Calibri" panose="020F0502020204030204" pitchFamily="34" charset="0"/>
                <a:cs typeface="Calibri" panose="020F0502020204030204" pitchFamily="34" charset="0"/>
              </a:rPr>
              <a:t>[</a:t>
            </a:r>
            <a:r>
              <a:rPr lang="el-GR"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pleksimo</a:t>
            </a:r>
            <a:r>
              <a:rPr lang="en-US" sz="2400" b="1" dirty="0">
                <a:latin typeface="Calibri" panose="020F0502020204030204" pitchFamily="34" charset="0"/>
                <a:cs typeface="Calibri" panose="020F0502020204030204" pitchFamily="34" charset="0"/>
              </a:rPr>
              <a:t> ]</a:t>
            </a:r>
            <a:r>
              <a:rPr lang="el-GR" sz="2400" b="1" baseline="-25000" dirty="0">
                <a:latin typeface="Calibri" panose="020F0502020204030204" pitchFamily="34" charset="0"/>
                <a:cs typeface="Calibri" panose="020F0502020204030204" pitchFamily="34" charset="0"/>
              </a:rPr>
              <a:t>ΟΥΣΙΑΣΤΙΚΟ</a:t>
            </a:r>
          </a:p>
          <a:p>
            <a:pPr marL="0" indent="0" algn="just">
              <a:lnSpc>
                <a:spcPct val="100000"/>
              </a:lnSpc>
              <a:buNone/>
            </a:pPr>
            <a:endParaRPr lang="el-GR" sz="2400" dirty="0"/>
          </a:p>
        </p:txBody>
      </p:sp>
      <p:sp>
        <p:nvSpPr>
          <p:cNvPr id="4" name="Τίτλος 1">
            <a:extLst>
              <a:ext uri="{FF2B5EF4-FFF2-40B4-BE49-F238E27FC236}">
                <a16:creationId xmlns:a16="http://schemas.microsoft.com/office/drawing/2014/main" id="{17D54569-8A85-F146-8609-C2C6CF488EB5}"/>
              </a:ext>
            </a:extLst>
          </p:cNvPr>
          <p:cNvSpPr>
            <a:spLocks noGrp="1"/>
          </p:cNvSpPr>
          <p:nvPr>
            <p:ph type="title"/>
          </p:nvPr>
        </p:nvSpPr>
        <p:spPr>
          <a:xfrm>
            <a:off x="1207587" y="-162071"/>
            <a:ext cx="10058400" cy="1609344"/>
          </a:xfrm>
        </p:spPr>
        <p:txBody>
          <a:bodyPr>
            <a:normAutofit/>
          </a:bodyPr>
          <a:lstStyle/>
          <a:p>
            <a:r>
              <a:rPr lang="el-GR" sz="4500" dirty="0"/>
              <a:t>ΛΕΞΙΚΟΙ </a:t>
            </a:r>
            <a:r>
              <a:rPr lang="en-US" sz="4500" dirty="0"/>
              <a:t>vs </a:t>
            </a:r>
            <a:r>
              <a:rPr lang="el-GR" sz="4500" dirty="0" err="1"/>
              <a:t>Μεταλεξικοι</a:t>
            </a:r>
            <a:r>
              <a:rPr lang="el-GR" sz="4500" dirty="0"/>
              <a:t> </a:t>
            </a:r>
            <a:r>
              <a:rPr lang="el-GR" sz="4500" dirty="0" err="1"/>
              <a:t>κανονεσ</a:t>
            </a:r>
            <a:endParaRPr lang="el-GR" sz="4500" dirty="0"/>
          </a:p>
        </p:txBody>
      </p:sp>
      <p:sp>
        <p:nvSpPr>
          <p:cNvPr id="6" name="TextBox 5">
            <a:extLst>
              <a:ext uri="{FF2B5EF4-FFF2-40B4-BE49-F238E27FC236}">
                <a16:creationId xmlns:a16="http://schemas.microsoft.com/office/drawing/2014/main" id="{50B194F4-0423-D445-8C85-E736B47D6CE0}"/>
              </a:ext>
            </a:extLst>
          </p:cNvPr>
          <p:cNvSpPr txBox="1"/>
          <p:nvPr/>
        </p:nvSpPr>
        <p:spPr>
          <a:xfrm>
            <a:off x="749282" y="1260030"/>
            <a:ext cx="10665553" cy="754053"/>
          </a:xfrm>
          <a:prstGeom prst="rect">
            <a:avLst/>
          </a:prstGeom>
          <a:noFill/>
        </p:spPr>
        <p:txBody>
          <a:bodyPr wrap="square" rtlCol="0">
            <a:spAutoFit/>
          </a:bodyPr>
          <a:lstStyle/>
          <a:p>
            <a:pPr algn="ctr"/>
            <a:r>
              <a:rPr lang="en-US" sz="2500" b="1" dirty="0"/>
              <a:t>1. </a:t>
            </a:r>
            <a:r>
              <a:rPr lang="el-GR" sz="2500" b="1" dirty="0"/>
              <a:t>ΜΠΟΡΟΥΝ ΝΑ ΑΝΑΦΕΡΟΝΤΑΙ ΣΤΗΝ ΕΣΩΤΕΡΙΚΗ ΔΟΜΗ ΤΩΝ ΛΕΞΕΩΝ</a:t>
            </a:r>
          </a:p>
          <a:p>
            <a:endParaRPr lang="el-GR" dirty="0"/>
          </a:p>
        </p:txBody>
      </p:sp>
    </p:spTree>
    <p:extLst>
      <p:ext uri="{BB962C8B-B14F-4D97-AF65-F5344CB8AC3E}">
        <p14:creationId xmlns:p14="http://schemas.microsoft.com/office/powerpoint/2010/main" val="120556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linds(horizontal)">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2A97568-E867-F047-8E0C-811833FE0D06}"/>
              </a:ext>
            </a:extLst>
          </p:cNvPr>
          <p:cNvSpPr>
            <a:spLocks noGrp="1"/>
          </p:cNvSpPr>
          <p:nvPr>
            <p:ph idx="1"/>
          </p:nvPr>
        </p:nvSpPr>
        <p:spPr>
          <a:xfrm>
            <a:off x="749282" y="2262880"/>
            <a:ext cx="10516705" cy="4050792"/>
          </a:xfrm>
        </p:spPr>
        <p:txBody>
          <a:bodyPr>
            <a:normAutofit/>
          </a:bodyPr>
          <a:lstStyle/>
          <a:p>
            <a:pPr marL="0" indent="0">
              <a:lnSpc>
                <a:spcPct val="100000"/>
              </a:lnSpc>
              <a:buNone/>
            </a:pPr>
            <a:r>
              <a:rPr lang="el-GR" sz="2400" b="1" i="1" dirty="0"/>
              <a:t>Οι </a:t>
            </a:r>
            <a:r>
              <a:rPr lang="el-GR" sz="2400" b="1" i="1" dirty="0" err="1"/>
              <a:t>μεταλεξικοί</a:t>
            </a:r>
            <a:r>
              <a:rPr lang="el-GR" sz="2400" b="1" i="1" dirty="0"/>
              <a:t> κανόνες:</a:t>
            </a:r>
          </a:p>
          <a:p>
            <a:pPr algn="just">
              <a:lnSpc>
                <a:spcPct val="100000"/>
              </a:lnSpc>
              <a:buFont typeface="Wingdings" pitchFamily="2" charset="2"/>
              <a:buChar char="ü"/>
            </a:pPr>
            <a:r>
              <a:rPr lang="el-GR" sz="2600" dirty="0">
                <a:latin typeface="Calibri" panose="020F0502020204030204" pitchFamily="34" charset="0"/>
                <a:cs typeface="Calibri" panose="020F0502020204030204" pitchFamily="34" charset="0"/>
              </a:rPr>
              <a:t>Δεν έχουν πρόσβαση ούτε στα επιμέρους συστατικά της μορφολογικής δομής,</a:t>
            </a:r>
          </a:p>
          <a:p>
            <a:pPr algn="just">
              <a:lnSpc>
                <a:spcPct val="100000"/>
              </a:lnSpc>
              <a:buFont typeface="Wingdings" pitchFamily="2" charset="2"/>
              <a:buChar char="ü"/>
            </a:pPr>
            <a:r>
              <a:rPr lang="el-GR" sz="2600" dirty="0">
                <a:latin typeface="Calibri" panose="020F0502020204030204" pitchFamily="34" charset="0"/>
                <a:cs typeface="Calibri" panose="020F0502020204030204" pitchFamily="34" charset="0"/>
              </a:rPr>
              <a:t> ούτε στις επιμέρους μορφολογικές πληροφορίες, </a:t>
            </a:r>
          </a:p>
          <a:p>
            <a:pPr algn="just">
              <a:lnSpc>
                <a:spcPct val="100000"/>
              </a:lnSpc>
              <a:buFont typeface="Wingdings" pitchFamily="2" charset="2"/>
              <a:buChar char="Ø"/>
            </a:pPr>
            <a:r>
              <a:rPr lang="el-GR" sz="2600" dirty="0">
                <a:latin typeface="Calibri" panose="020F0502020204030204" pitchFamily="34" charset="0"/>
                <a:cs typeface="Calibri" panose="020F0502020204030204" pitchFamily="34" charset="0"/>
              </a:rPr>
              <a:t>διότι αυτά δεν είναι πλέον ορατά, μετά την εφαρμογή των λεξικών κανόνων στο κάθε επίπεδο.</a:t>
            </a:r>
          </a:p>
          <a:p>
            <a:pPr algn="just">
              <a:lnSpc>
                <a:spcPct val="100000"/>
              </a:lnSpc>
              <a:buFont typeface="Wingdings" pitchFamily="2" charset="2"/>
              <a:buChar char="Ø"/>
            </a:pPr>
            <a:r>
              <a:rPr lang="el-GR" sz="2600" b="1" i="1" dirty="0">
                <a:latin typeface="Calibri" panose="020F0502020204030204" pitchFamily="34" charset="0"/>
                <a:cs typeface="Calibri" panose="020F0502020204030204" pitchFamily="34" charset="0"/>
              </a:rPr>
              <a:t>Οι </a:t>
            </a:r>
            <a:r>
              <a:rPr lang="el-GR" sz="2600" b="1" i="1" dirty="0" err="1">
                <a:latin typeface="Calibri" panose="020F0502020204030204" pitchFamily="34" charset="0"/>
                <a:cs typeface="Calibri" panose="020F0502020204030204" pitchFamily="34" charset="0"/>
              </a:rPr>
              <a:t>μεταλεξικοί</a:t>
            </a:r>
            <a:r>
              <a:rPr lang="el-GR" sz="2600" b="1" i="1" dirty="0">
                <a:latin typeface="Calibri" panose="020F0502020204030204" pitchFamily="34" charset="0"/>
                <a:cs typeface="Calibri" panose="020F0502020204030204" pitchFamily="34" charset="0"/>
              </a:rPr>
              <a:t> </a:t>
            </a:r>
            <a:r>
              <a:rPr lang="el-GR" sz="2600" dirty="0">
                <a:latin typeface="Calibri" panose="020F0502020204030204" pitchFamily="34" charset="0"/>
                <a:cs typeface="Calibri" panose="020F0502020204030204" pitchFamily="34" charset="0"/>
              </a:rPr>
              <a:t>κανόνες εφαρμόζονται ανάμεσα στις λέξεις, όταν αυτές βρίσκονται στο </a:t>
            </a:r>
            <a:r>
              <a:rPr lang="el-GR" sz="2600" b="1" i="1" dirty="0" err="1">
                <a:latin typeface="Calibri" panose="020F0502020204030204" pitchFamily="34" charset="0"/>
                <a:cs typeface="Calibri" panose="020F0502020204030204" pitchFamily="34" charset="0"/>
              </a:rPr>
              <a:t>μεταλεξικό</a:t>
            </a:r>
            <a:r>
              <a:rPr lang="el-GR" sz="2600" b="1" i="1" dirty="0">
                <a:latin typeface="Calibri" panose="020F0502020204030204" pitchFamily="34" charset="0"/>
                <a:cs typeface="Calibri" panose="020F0502020204030204" pitchFamily="34" charset="0"/>
              </a:rPr>
              <a:t> </a:t>
            </a:r>
            <a:r>
              <a:rPr lang="el-GR" sz="2600" dirty="0">
                <a:latin typeface="Calibri" panose="020F0502020204030204" pitchFamily="34" charset="0"/>
                <a:cs typeface="Calibri" panose="020F0502020204030204" pitchFamily="34" charset="0"/>
              </a:rPr>
              <a:t>επίπεδο.</a:t>
            </a:r>
          </a:p>
          <a:p>
            <a:pPr marL="0" indent="0" algn="just">
              <a:lnSpc>
                <a:spcPct val="100000"/>
              </a:lnSpc>
              <a:buNone/>
            </a:pPr>
            <a:endParaRPr lang="el-GR" sz="2400" dirty="0"/>
          </a:p>
        </p:txBody>
      </p:sp>
      <p:sp>
        <p:nvSpPr>
          <p:cNvPr id="4" name="Τίτλος 1">
            <a:extLst>
              <a:ext uri="{FF2B5EF4-FFF2-40B4-BE49-F238E27FC236}">
                <a16:creationId xmlns:a16="http://schemas.microsoft.com/office/drawing/2014/main" id="{17D54569-8A85-F146-8609-C2C6CF488EB5}"/>
              </a:ext>
            </a:extLst>
          </p:cNvPr>
          <p:cNvSpPr>
            <a:spLocks noGrp="1"/>
          </p:cNvSpPr>
          <p:nvPr>
            <p:ph type="title"/>
          </p:nvPr>
        </p:nvSpPr>
        <p:spPr>
          <a:xfrm>
            <a:off x="1207587" y="-162071"/>
            <a:ext cx="10058400" cy="1609344"/>
          </a:xfrm>
        </p:spPr>
        <p:txBody>
          <a:bodyPr>
            <a:normAutofit/>
          </a:bodyPr>
          <a:lstStyle/>
          <a:p>
            <a:r>
              <a:rPr lang="el-GR" sz="4500" dirty="0"/>
              <a:t>ΛΕΞΙΚΟΙ </a:t>
            </a:r>
            <a:r>
              <a:rPr lang="en-US" sz="4500" dirty="0"/>
              <a:t>vs </a:t>
            </a:r>
            <a:r>
              <a:rPr lang="el-GR" sz="4500" dirty="0" err="1"/>
              <a:t>Μεταλεξικοι</a:t>
            </a:r>
            <a:r>
              <a:rPr lang="el-GR" sz="4500" dirty="0"/>
              <a:t> </a:t>
            </a:r>
            <a:r>
              <a:rPr lang="el-GR" sz="4500" dirty="0" err="1"/>
              <a:t>κανονεσ</a:t>
            </a:r>
            <a:endParaRPr lang="el-GR" sz="4500" dirty="0"/>
          </a:p>
        </p:txBody>
      </p:sp>
      <p:sp>
        <p:nvSpPr>
          <p:cNvPr id="6" name="TextBox 5">
            <a:extLst>
              <a:ext uri="{FF2B5EF4-FFF2-40B4-BE49-F238E27FC236}">
                <a16:creationId xmlns:a16="http://schemas.microsoft.com/office/drawing/2014/main" id="{50B194F4-0423-D445-8C85-E736B47D6CE0}"/>
              </a:ext>
            </a:extLst>
          </p:cNvPr>
          <p:cNvSpPr txBox="1"/>
          <p:nvPr/>
        </p:nvSpPr>
        <p:spPr>
          <a:xfrm>
            <a:off x="354418" y="1447273"/>
            <a:ext cx="11306431" cy="754053"/>
          </a:xfrm>
          <a:prstGeom prst="rect">
            <a:avLst/>
          </a:prstGeom>
          <a:noFill/>
        </p:spPr>
        <p:txBody>
          <a:bodyPr wrap="square" rtlCol="0">
            <a:spAutoFit/>
          </a:bodyPr>
          <a:lstStyle/>
          <a:p>
            <a:pPr algn="ctr"/>
            <a:r>
              <a:rPr lang="en-US" sz="2500" b="1" dirty="0"/>
              <a:t>1. </a:t>
            </a:r>
            <a:r>
              <a:rPr lang="el-GR" sz="2500" b="1" dirty="0"/>
              <a:t>ΔΕΝ ΜΠΟΡΟΥΝ ΝΑ ΑΝΑΦΕΡΟΝΤΑΙ ΣΤΗΝ ΕΣΩΤΕΡΙΚΗ ΔΟΜΗ ΤΩΝ ΛΕΞΕΩΝ</a:t>
            </a:r>
          </a:p>
          <a:p>
            <a:endParaRPr lang="el-GR" dirty="0"/>
          </a:p>
        </p:txBody>
      </p:sp>
    </p:spTree>
    <p:extLst>
      <p:ext uri="{BB962C8B-B14F-4D97-AF65-F5344CB8AC3E}">
        <p14:creationId xmlns:p14="http://schemas.microsoft.com/office/powerpoint/2010/main" val="340200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2A97568-E867-F047-8E0C-811833FE0D06}"/>
              </a:ext>
            </a:extLst>
          </p:cNvPr>
          <p:cNvSpPr>
            <a:spLocks noGrp="1"/>
          </p:cNvSpPr>
          <p:nvPr>
            <p:ph idx="1"/>
          </p:nvPr>
        </p:nvSpPr>
        <p:spPr>
          <a:xfrm>
            <a:off x="749282" y="1855107"/>
            <a:ext cx="10516705" cy="4496266"/>
          </a:xfrm>
        </p:spPr>
        <p:txBody>
          <a:bodyPr>
            <a:normAutofit fontScale="92500" lnSpcReduction="20000"/>
          </a:bodyPr>
          <a:lstStyle/>
          <a:p>
            <a:pPr marL="0" indent="0">
              <a:lnSpc>
                <a:spcPct val="120000"/>
              </a:lnSpc>
              <a:buNone/>
            </a:pPr>
            <a:r>
              <a:rPr lang="el-GR" sz="2400" b="1" i="1" dirty="0"/>
              <a:t>Οι λεξικοί κανόνες είναι κυκλικοί</a:t>
            </a:r>
          </a:p>
          <a:p>
            <a:pPr algn="just">
              <a:lnSpc>
                <a:spcPct val="120000"/>
              </a:lnSpc>
              <a:buFont typeface="Wingdings" pitchFamily="2" charset="2"/>
              <a:buChar char="Ø"/>
            </a:pPr>
            <a:r>
              <a:rPr lang="el-GR" sz="2400" dirty="0"/>
              <a:t> </a:t>
            </a:r>
            <a:r>
              <a:rPr lang="el-GR" sz="2400" dirty="0">
                <a:latin typeface="Calibri" panose="020F0502020204030204" pitchFamily="34" charset="0"/>
                <a:cs typeface="Calibri" panose="020F0502020204030204" pitchFamily="34" charset="0"/>
              </a:rPr>
              <a:t>Κυκλικός είναι ένας κανόνας που επιτρέπεται να εφαρμόζεται περισσότερο από μία φορά σε μία διαδικασία παραγωγής επειδή το απαιτεί η μορφολογική δομή (δηλαδή ο κανόνας εφαρμόζεται ξανά, μετά από κάθε «βήμα» σχηματισμού λέξης μέσα στο ίδιο μορφολογικό επίπεδο).</a:t>
            </a:r>
          </a:p>
          <a:p>
            <a:pPr algn="just">
              <a:lnSpc>
                <a:spcPct val="120000"/>
              </a:lnSpc>
              <a:buFont typeface="Wingdings" pitchFamily="2" charset="2"/>
              <a:buChar char="Ø"/>
            </a:pPr>
            <a:r>
              <a:rPr lang="el-GR" sz="2400" dirty="0">
                <a:latin typeface="Calibri" panose="020F0502020204030204" pitchFamily="34" charset="0"/>
                <a:cs typeface="Calibri" panose="020F0502020204030204" pitchFamily="34" charset="0"/>
              </a:rPr>
              <a:t>Κάθε εφαρμογή του κανόνα συνιστά έναν </a:t>
            </a:r>
            <a:r>
              <a:rPr lang="el-GR" sz="2400" b="1" i="1" dirty="0">
                <a:latin typeface="Calibri" panose="020F0502020204030204" pitchFamily="34" charset="0"/>
                <a:cs typeface="Calibri" panose="020F0502020204030204" pitchFamily="34" charset="0"/>
              </a:rPr>
              <a:t>κύκλο</a:t>
            </a:r>
            <a:r>
              <a:rPr lang="el-GR" sz="2400" dirty="0">
                <a:latin typeface="Calibri" panose="020F0502020204030204" pitchFamily="34" charset="0"/>
                <a:cs typeface="Calibri" panose="020F0502020204030204" pitchFamily="34" charset="0"/>
              </a:rPr>
              <a:t> και το πεδίο που εφαρμόζεται ο κανόνας ονομάζεται </a:t>
            </a:r>
            <a:r>
              <a:rPr lang="el-GR" sz="2400" b="1" i="1" dirty="0">
                <a:latin typeface="Calibri" panose="020F0502020204030204" pitchFamily="34" charset="0"/>
                <a:cs typeface="Calibri" panose="020F0502020204030204" pitchFamily="34" charset="0"/>
              </a:rPr>
              <a:t>κυκλικό</a:t>
            </a:r>
            <a:r>
              <a:rPr lang="el-GR" sz="2400" dirty="0">
                <a:latin typeface="Calibri" panose="020F0502020204030204" pitchFamily="34" charset="0"/>
                <a:cs typeface="Calibri" panose="020F0502020204030204" pitchFamily="34" charset="0"/>
              </a:rPr>
              <a:t> πεδίο.</a:t>
            </a:r>
          </a:p>
          <a:p>
            <a:pPr marL="0" indent="0" algn="just">
              <a:lnSpc>
                <a:spcPct val="100000"/>
              </a:lnSpc>
              <a:buNone/>
            </a:pPr>
            <a:r>
              <a:rPr lang="el-GR" sz="2400" dirty="0">
                <a:latin typeface="Calibri" panose="020F0502020204030204" pitchFamily="34" charset="0"/>
                <a:cs typeface="Calibri" panose="020F0502020204030204" pitchFamily="34" charset="0"/>
              </a:rPr>
              <a:t>			π.χ. </a:t>
            </a: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grem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iz</a:t>
            </a:r>
            <a:r>
              <a:rPr lang="en-US" sz="2400" dirty="0">
                <a:latin typeface="Calibri" panose="020F0502020204030204" pitchFamily="34" charset="0"/>
                <a:cs typeface="Calibri" panose="020F0502020204030204" pitchFamily="34" charset="0"/>
              </a:rPr>
              <a:t>] ma]</a:t>
            </a:r>
            <a:endParaRPr lang="el-GR" sz="2400" dirty="0">
              <a:latin typeface="Calibri" panose="020F0502020204030204" pitchFamily="34" charset="0"/>
              <a:cs typeface="Calibri" panose="020F0502020204030204" pitchFamily="34" charset="0"/>
            </a:endParaRPr>
          </a:p>
          <a:p>
            <a:pPr marL="0" indent="0" algn="just">
              <a:lnSpc>
                <a:spcPct val="100000"/>
              </a:lnSpc>
              <a:buNone/>
            </a:pPr>
            <a:r>
              <a:rPr lang="el-GR"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grem</a:t>
            </a:r>
            <a:r>
              <a:rPr lang="en-US"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sym typeface="Wingdings" pitchFamily="2" charset="2"/>
              </a:rPr>
              <a:t> 1</a:t>
            </a:r>
            <a:r>
              <a:rPr lang="el-GR" sz="2400" baseline="30000" dirty="0" err="1">
                <a:latin typeface="Calibri" panose="020F0502020204030204" pitchFamily="34" charset="0"/>
                <a:cs typeface="Calibri" panose="020F0502020204030204" pitchFamily="34" charset="0"/>
                <a:sym typeface="Wingdings" pitchFamily="2" charset="2"/>
              </a:rPr>
              <a:t>ος</a:t>
            </a:r>
            <a:r>
              <a:rPr lang="el-GR" sz="2400" dirty="0">
                <a:latin typeface="Calibri" panose="020F0502020204030204" pitchFamily="34" charset="0"/>
                <a:cs typeface="Calibri" panose="020F0502020204030204" pitchFamily="34" charset="0"/>
                <a:sym typeface="Wingdings" pitchFamily="2" charset="2"/>
              </a:rPr>
              <a:t> κύκλος</a:t>
            </a:r>
          </a:p>
          <a:p>
            <a:pPr marL="0" indent="0" algn="just">
              <a:lnSpc>
                <a:spcPct val="100000"/>
              </a:lnSpc>
              <a:buNone/>
            </a:pPr>
            <a:r>
              <a:rPr lang="el-GR"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gremiz</a:t>
            </a:r>
            <a:r>
              <a:rPr lang="en-US" sz="2400" dirty="0">
                <a:latin typeface="Calibri" panose="020F0502020204030204" pitchFamily="34" charset="0"/>
                <a:cs typeface="Calibri" panose="020F0502020204030204" pitchFamily="34" charset="0"/>
              </a:rPr>
              <a:t>]</a:t>
            </a:r>
            <a:r>
              <a:rPr lang="el-GR" sz="2400" dirty="0">
                <a:latin typeface="Calibri" panose="020F0502020204030204" pitchFamily="34" charset="0"/>
                <a:cs typeface="Calibri" panose="020F0502020204030204" pitchFamily="34" charset="0"/>
              </a:rPr>
              <a:t> </a:t>
            </a:r>
            <a:r>
              <a:rPr lang="el-GR" sz="2400" dirty="0">
                <a:latin typeface="Calibri" panose="020F0502020204030204" pitchFamily="34" charset="0"/>
                <a:cs typeface="Calibri" panose="020F0502020204030204" pitchFamily="34" charset="0"/>
                <a:sym typeface="Wingdings" pitchFamily="2" charset="2"/>
              </a:rPr>
              <a:t> 2</a:t>
            </a:r>
            <a:r>
              <a:rPr lang="el-GR" sz="2400" baseline="30000" dirty="0">
                <a:latin typeface="Calibri" panose="020F0502020204030204" pitchFamily="34" charset="0"/>
                <a:cs typeface="Calibri" panose="020F0502020204030204" pitchFamily="34" charset="0"/>
                <a:sym typeface="Wingdings" pitchFamily="2" charset="2"/>
              </a:rPr>
              <a:t>ος</a:t>
            </a:r>
            <a:r>
              <a:rPr lang="el-GR" sz="2400" dirty="0">
                <a:latin typeface="Calibri" panose="020F0502020204030204" pitchFamily="34" charset="0"/>
                <a:cs typeface="Calibri" panose="020F0502020204030204" pitchFamily="34" charset="0"/>
                <a:sym typeface="Wingdings" pitchFamily="2" charset="2"/>
              </a:rPr>
              <a:t> κύκλος</a:t>
            </a:r>
            <a:endParaRPr lang="en-US" sz="2400" dirty="0">
              <a:latin typeface="Calibri" panose="020F0502020204030204" pitchFamily="34" charset="0"/>
              <a:cs typeface="Calibri" panose="020F0502020204030204" pitchFamily="34" charset="0"/>
            </a:endParaRPr>
          </a:p>
          <a:p>
            <a:pPr marL="0" indent="0" algn="ctr">
              <a:lnSpc>
                <a:spcPct val="100000"/>
              </a:lnSpc>
              <a:buNone/>
            </a:pP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gremizma</a:t>
            </a:r>
            <a:r>
              <a:rPr lang="en-US" sz="2400" dirty="0">
                <a:latin typeface="Calibri" panose="020F0502020204030204" pitchFamily="34" charset="0"/>
                <a:cs typeface="Calibri" panose="020F0502020204030204" pitchFamily="34" charset="0"/>
              </a:rPr>
              <a:t>]</a:t>
            </a:r>
            <a:r>
              <a:rPr lang="el-GR" sz="2400" dirty="0">
                <a:latin typeface="Calibri" panose="020F0502020204030204" pitchFamily="34" charset="0"/>
                <a:cs typeface="Calibri" panose="020F0502020204030204" pitchFamily="34" charset="0"/>
                <a:sym typeface="Wingdings" pitchFamily="2" charset="2"/>
              </a:rPr>
              <a:t>  3</a:t>
            </a:r>
            <a:r>
              <a:rPr lang="el-GR" sz="2400" baseline="30000" dirty="0">
                <a:latin typeface="Calibri" panose="020F0502020204030204" pitchFamily="34" charset="0"/>
                <a:cs typeface="Calibri" panose="020F0502020204030204" pitchFamily="34" charset="0"/>
                <a:sym typeface="Wingdings" pitchFamily="2" charset="2"/>
              </a:rPr>
              <a:t>ος</a:t>
            </a:r>
            <a:r>
              <a:rPr lang="el-GR" sz="2400" dirty="0">
                <a:latin typeface="Calibri" panose="020F0502020204030204" pitchFamily="34" charset="0"/>
                <a:cs typeface="Calibri" panose="020F0502020204030204" pitchFamily="34" charset="0"/>
                <a:sym typeface="Wingdings" pitchFamily="2" charset="2"/>
              </a:rPr>
              <a:t> κύκλος</a:t>
            </a:r>
            <a:endParaRPr lang="en-US" sz="2400" dirty="0">
              <a:latin typeface="Calibri" panose="020F0502020204030204" pitchFamily="34" charset="0"/>
              <a:cs typeface="Calibri" panose="020F0502020204030204" pitchFamily="34" charset="0"/>
            </a:endParaRPr>
          </a:p>
          <a:p>
            <a:pPr marL="0" indent="0" algn="ctr">
              <a:lnSpc>
                <a:spcPct val="100000"/>
              </a:lnSpc>
              <a:buNone/>
            </a:pPr>
            <a:endParaRPr lang="en-US" sz="2400" dirty="0"/>
          </a:p>
          <a:p>
            <a:pPr algn="ctr">
              <a:lnSpc>
                <a:spcPct val="100000"/>
              </a:lnSpc>
              <a:buFont typeface="Wingdings" pitchFamily="2" charset="2"/>
              <a:buChar char="Ø"/>
            </a:pPr>
            <a:endParaRPr lang="en-US" sz="2400" dirty="0"/>
          </a:p>
          <a:p>
            <a:pPr algn="ctr">
              <a:lnSpc>
                <a:spcPct val="100000"/>
              </a:lnSpc>
              <a:buFont typeface="Wingdings" pitchFamily="2" charset="2"/>
              <a:buChar char="Ø"/>
            </a:pPr>
            <a:endParaRPr lang="en-US" sz="2400" dirty="0"/>
          </a:p>
          <a:p>
            <a:pPr algn="ctr">
              <a:lnSpc>
                <a:spcPct val="100000"/>
              </a:lnSpc>
              <a:buFont typeface="Wingdings" pitchFamily="2" charset="2"/>
              <a:buChar char="Ø"/>
            </a:pPr>
            <a:endParaRPr lang="el-GR" sz="2400" dirty="0"/>
          </a:p>
          <a:p>
            <a:pPr algn="just">
              <a:lnSpc>
                <a:spcPct val="100000"/>
              </a:lnSpc>
              <a:buFont typeface="Wingdings" pitchFamily="2" charset="2"/>
              <a:buChar char="Ø"/>
            </a:pPr>
            <a:endParaRPr lang="el-GR" sz="2400" dirty="0"/>
          </a:p>
        </p:txBody>
      </p:sp>
      <p:sp>
        <p:nvSpPr>
          <p:cNvPr id="4" name="Τίτλος 1">
            <a:extLst>
              <a:ext uri="{FF2B5EF4-FFF2-40B4-BE49-F238E27FC236}">
                <a16:creationId xmlns:a16="http://schemas.microsoft.com/office/drawing/2014/main" id="{17D54569-8A85-F146-8609-C2C6CF488EB5}"/>
              </a:ext>
            </a:extLst>
          </p:cNvPr>
          <p:cNvSpPr>
            <a:spLocks noGrp="1"/>
          </p:cNvSpPr>
          <p:nvPr>
            <p:ph type="title"/>
          </p:nvPr>
        </p:nvSpPr>
        <p:spPr>
          <a:xfrm>
            <a:off x="1207587" y="-162071"/>
            <a:ext cx="10058400" cy="1609344"/>
          </a:xfrm>
        </p:spPr>
        <p:txBody>
          <a:bodyPr>
            <a:normAutofit/>
          </a:bodyPr>
          <a:lstStyle/>
          <a:p>
            <a:r>
              <a:rPr lang="el-GR" sz="4500" dirty="0"/>
              <a:t>ΛΕΞΙΚΟΙ </a:t>
            </a:r>
            <a:r>
              <a:rPr lang="en-US" sz="4500" dirty="0"/>
              <a:t>vs </a:t>
            </a:r>
            <a:r>
              <a:rPr lang="el-GR" sz="4500" dirty="0" err="1"/>
              <a:t>Μεταλεξικοι</a:t>
            </a:r>
            <a:r>
              <a:rPr lang="el-GR" sz="4500" dirty="0"/>
              <a:t> </a:t>
            </a:r>
            <a:r>
              <a:rPr lang="el-GR" sz="4500" dirty="0" err="1"/>
              <a:t>κανονεσ</a:t>
            </a:r>
            <a:endParaRPr lang="el-GR" sz="4500" dirty="0"/>
          </a:p>
        </p:txBody>
      </p:sp>
      <p:sp>
        <p:nvSpPr>
          <p:cNvPr id="6" name="TextBox 5">
            <a:extLst>
              <a:ext uri="{FF2B5EF4-FFF2-40B4-BE49-F238E27FC236}">
                <a16:creationId xmlns:a16="http://schemas.microsoft.com/office/drawing/2014/main" id="{50B194F4-0423-D445-8C85-E736B47D6CE0}"/>
              </a:ext>
            </a:extLst>
          </p:cNvPr>
          <p:cNvSpPr txBox="1"/>
          <p:nvPr/>
        </p:nvSpPr>
        <p:spPr>
          <a:xfrm>
            <a:off x="749282" y="1235318"/>
            <a:ext cx="10279118" cy="754053"/>
          </a:xfrm>
          <a:prstGeom prst="rect">
            <a:avLst/>
          </a:prstGeom>
          <a:noFill/>
        </p:spPr>
        <p:txBody>
          <a:bodyPr wrap="square" rtlCol="0">
            <a:spAutoFit/>
          </a:bodyPr>
          <a:lstStyle/>
          <a:p>
            <a:pPr algn="ctr"/>
            <a:r>
              <a:rPr lang="el-GR" sz="2500" b="1" dirty="0"/>
              <a:t>2</a:t>
            </a:r>
            <a:r>
              <a:rPr lang="en-US" sz="2500" b="1" dirty="0"/>
              <a:t>. </a:t>
            </a:r>
            <a:r>
              <a:rPr lang="el-GR" sz="2500" b="1" dirty="0"/>
              <a:t>ΕΙΝΑΙ ΚΥΚΛΙΚΟΙ</a:t>
            </a:r>
          </a:p>
          <a:p>
            <a:endParaRPr lang="el-GR" dirty="0"/>
          </a:p>
        </p:txBody>
      </p:sp>
    </p:spTree>
    <p:extLst>
      <p:ext uri="{BB962C8B-B14F-4D97-AF65-F5344CB8AC3E}">
        <p14:creationId xmlns:p14="http://schemas.microsoft.com/office/powerpoint/2010/main" val="355186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2A97568-E867-F047-8E0C-811833FE0D06}"/>
              </a:ext>
            </a:extLst>
          </p:cNvPr>
          <p:cNvSpPr>
            <a:spLocks noGrp="1"/>
          </p:cNvSpPr>
          <p:nvPr>
            <p:ph idx="1"/>
          </p:nvPr>
        </p:nvSpPr>
        <p:spPr>
          <a:xfrm>
            <a:off x="749282" y="1855107"/>
            <a:ext cx="10516705" cy="4496266"/>
          </a:xfrm>
        </p:spPr>
        <p:txBody>
          <a:bodyPr>
            <a:normAutofit/>
          </a:bodyPr>
          <a:lstStyle/>
          <a:p>
            <a:pPr marL="0" indent="0">
              <a:lnSpc>
                <a:spcPct val="120000"/>
              </a:lnSpc>
              <a:buNone/>
            </a:pPr>
            <a:r>
              <a:rPr lang="el-GR" sz="2400" b="1" i="1" dirty="0"/>
              <a:t>Οι λεξικοί κανόνες είναι κυκλικοί</a:t>
            </a:r>
          </a:p>
          <a:p>
            <a:pPr algn="just">
              <a:lnSpc>
                <a:spcPct val="120000"/>
              </a:lnSpc>
              <a:buFont typeface="Wingdings" pitchFamily="2" charset="2"/>
              <a:buChar char="Ø"/>
            </a:pPr>
            <a:r>
              <a:rPr lang="el-GR" sz="2400" dirty="0">
                <a:latin typeface="Calibri" panose="020F0502020204030204" pitchFamily="34" charset="0"/>
                <a:cs typeface="Calibri" panose="020F0502020204030204" pitchFamily="34" charset="0"/>
              </a:rPr>
              <a:t> Στην εφαρμογή των λεξικών κανόνων υπάρχουν ορισμένοι περιορισμοί. </a:t>
            </a:r>
          </a:p>
          <a:p>
            <a:pPr algn="just">
              <a:lnSpc>
                <a:spcPct val="120000"/>
              </a:lnSpc>
              <a:buFont typeface="Wingdings" pitchFamily="2" charset="2"/>
              <a:buChar char="Ø"/>
            </a:pPr>
            <a:r>
              <a:rPr lang="el-GR" sz="2400" dirty="0">
                <a:latin typeface="Calibri" panose="020F0502020204030204" pitchFamily="34" charset="0"/>
                <a:cs typeface="Calibri" panose="020F0502020204030204" pitchFamily="34" charset="0"/>
              </a:rPr>
              <a:t>Ορισμένοι κυκλικοί φωνολογικοί κανόνες εφαρμόζονται σε ορισμένα περιβάλλοντα, εντός των μορφημάτων, τροφοδοτούμενοι από κάποιο άλλο προηγούμενο κανόνα.</a:t>
            </a:r>
          </a:p>
          <a:p>
            <a:pPr algn="just">
              <a:lnSpc>
                <a:spcPct val="120000"/>
              </a:lnSpc>
              <a:buFont typeface="Wingdings" pitchFamily="2" charset="2"/>
              <a:buChar char="Ø"/>
            </a:pPr>
            <a:r>
              <a:rPr lang="el-GR" sz="2400" dirty="0">
                <a:latin typeface="Calibri" panose="020F0502020204030204" pitchFamily="34" charset="0"/>
                <a:cs typeface="Calibri" panose="020F0502020204030204" pitchFamily="34" charset="0"/>
              </a:rPr>
              <a:t>Η εφαρμογή τους όμως εμποδίζεται σε άλλα περιβάλλοντα που χαρακτηρίζονται ως μη-παραγόμενα και αυτός ο περιορισμός εκφράζεται με </a:t>
            </a:r>
            <a:r>
              <a:rPr lang="el-GR" sz="2400" b="1" i="1" dirty="0">
                <a:latin typeface="Calibri" panose="020F0502020204030204" pitchFamily="34" charset="0"/>
                <a:cs typeface="Calibri" panose="020F0502020204030204" pitchFamily="34" charset="0"/>
              </a:rPr>
              <a:t>τη συνθήκη της αυστηρής κυκλικότητάς.</a:t>
            </a:r>
            <a:endParaRPr lang="en-US" sz="2400" b="1" i="1" dirty="0">
              <a:latin typeface="Calibri" panose="020F0502020204030204" pitchFamily="34" charset="0"/>
              <a:cs typeface="Calibri" panose="020F0502020204030204" pitchFamily="34" charset="0"/>
            </a:endParaRPr>
          </a:p>
          <a:p>
            <a:pPr algn="ctr">
              <a:lnSpc>
                <a:spcPct val="100000"/>
              </a:lnSpc>
              <a:buFont typeface="Wingdings" pitchFamily="2" charset="2"/>
              <a:buChar char="Ø"/>
            </a:pPr>
            <a:endParaRPr lang="en-US" sz="2400" b="1" i="1" dirty="0"/>
          </a:p>
          <a:p>
            <a:pPr algn="ctr">
              <a:lnSpc>
                <a:spcPct val="100000"/>
              </a:lnSpc>
              <a:buFont typeface="Wingdings" pitchFamily="2" charset="2"/>
              <a:buChar char="Ø"/>
            </a:pPr>
            <a:endParaRPr lang="en-US" sz="2400" dirty="0"/>
          </a:p>
          <a:p>
            <a:pPr algn="ctr">
              <a:lnSpc>
                <a:spcPct val="100000"/>
              </a:lnSpc>
              <a:buFont typeface="Wingdings" pitchFamily="2" charset="2"/>
              <a:buChar char="Ø"/>
            </a:pPr>
            <a:endParaRPr lang="el-GR" sz="2400" dirty="0"/>
          </a:p>
          <a:p>
            <a:pPr algn="just">
              <a:lnSpc>
                <a:spcPct val="100000"/>
              </a:lnSpc>
              <a:buFont typeface="Wingdings" pitchFamily="2" charset="2"/>
              <a:buChar char="Ø"/>
            </a:pPr>
            <a:endParaRPr lang="el-GR" sz="2400" dirty="0"/>
          </a:p>
        </p:txBody>
      </p:sp>
      <p:sp>
        <p:nvSpPr>
          <p:cNvPr id="4" name="Τίτλος 1">
            <a:extLst>
              <a:ext uri="{FF2B5EF4-FFF2-40B4-BE49-F238E27FC236}">
                <a16:creationId xmlns:a16="http://schemas.microsoft.com/office/drawing/2014/main" id="{17D54569-8A85-F146-8609-C2C6CF488EB5}"/>
              </a:ext>
            </a:extLst>
          </p:cNvPr>
          <p:cNvSpPr>
            <a:spLocks noGrp="1"/>
          </p:cNvSpPr>
          <p:nvPr>
            <p:ph type="title"/>
          </p:nvPr>
        </p:nvSpPr>
        <p:spPr>
          <a:xfrm>
            <a:off x="1207587" y="-162071"/>
            <a:ext cx="10058400" cy="1609344"/>
          </a:xfrm>
        </p:spPr>
        <p:txBody>
          <a:bodyPr>
            <a:normAutofit/>
          </a:bodyPr>
          <a:lstStyle/>
          <a:p>
            <a:r>
              <a:rPr lang="el-GR" sz="4500" dirty="0"/>
              <a:t>ΛΕΞΙΚΟΙ </a:t>
            </a:r>
            <a:r>
              <a:rPr lang="en-US" sz="4500" dirty="0"/>
              <a:t>vs </a:t>
            </a:r>
            <a:r>
              <a:rPr lang="el-GR" sz="4500" dirty="0" err="1"/>
              <a:t>Μεταλεξικοι</a:t>
            </a:r>
            <a:r>
              <a:rPr lang="el-GR" sz="4500" dirty="0"/>
              <a:t> </a:t>
            </a:r>
            <a:r>
              <a:rPr lang="el-GR" sz="4500" dirty="0" err="1"/>
              <a:t>κανονεσ</a:t>
            </a:r>
            <a:endParaRPr lang="el-GR" sz="4500" dirty="0"/>
          </a:p>
        </p:txBody>
      </p:sp>
      <p:sp>
        <p:nvSpPr>
          <p:cNvPr id="6" name="TextBox 5">
            <a:extLst>
              <a:ext uri="{FF2B5EF4-FFF2-40B4-BE49-F238E27FC236}">
                <a16:creationId xmlns:a16="http://schemas.microsoft.com/office/drawing/2014/main" id="{50B194F4-0423-D445-8C85-E736B47D6CE0}"/>
              </a:ext>
            </a:extLst>
          </p:cNvPr>
          <p:cNvSpPr txBox="1"/>
          <p:nvPr/>
        </p:nvSpPr>
        <p:spPr>
          <a:xfrm>
            <a:off x="749282" y="1235318"/>
            <a:ext cx="10279118" cy="754053"/>
          </a:xfrm>
          <a:prstGeom prst="rect">
            <a:avLst/>
          </a:prstGeom>
          <a:noFill/>
        </p:spPr>
        <p:txBody>
          <a:bodyPr wrap="square" rtlCol="0">
            <a:spAutoFit/>
          </a:bodyPr>
          <a:lstStyle/>
          <a:p>
            <a:pPr algn="ctr"/>
            <a:r>
              <a:rPr lang="el-GR" sz="2500" b="1" dirty="0"/>
              <a:t>2</a:t>
            </a:r>
            <a:r>
              <a:rPr lang="en-US" sz="2500" b="1" dirty="0"/>
              <a:t>. </a:t>
            </a:r>
            <a:r>
              <a:rPr lang="el-GR" sz="2500" b="1" dirty="0"/>
              <a:t>ΕΙΝΑΙ ΚΥΚΛΙΚΟΙ</a:t>
            </a:r>
          </a:p>
          <a:p>
            <a:endParaRPr lang="el-GR" dirty="0"/>
          </a:p>
        </p:txBody>
      </p:sp>
    </p:spTree>
    <p:extLst>
      <p:ext uri="{BB962C8B-B14F-4D97-AF65-F5344CB8AC3E}">
        <p14:creationId xmlns:p14="http://schemas.microsoft.com/office/powerpoint/2010/main" val="300171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2A97568-E867-F047-8E0C-811833FE0D06}"/>
              </a:ext>
            </a:extLst>
          </p:cNvPr>
          <p:cNvSpPr>
            <a:spLocks noGrp="1"/>
          </p:cNvSpPr>
          <p:nvPr>
            <p:ph idx="1"/>
          </p:nvPr>
        </p:nvSpPr>
        <p:spPr>
          <a:xfrm>
            <a:off x="630488" y="1842751"/>
            <a:ext cx="10516705" cy="4496266"/>
          </a:xfrm>
        </p:spPr>
        <p:txBody>
          <a:bodyPr>
            <a:normAutofit/>
          </a:bodyPr>
          <a:lstStyle/>
          <a:p>
            <a:pPr marL="0" indent="0">
              <a:lnSpc>
                <a:spcPct val="120000"/>
              </a:lnSpc>
              <a:buNone/>
            </a:pPr>
            <a:r>
              <a:rPr lang="el-GR" sz="2400" b="1" i="1" dirty="0"/>
              <a:t>Οι λεξικοί κανόνες είναι κυκλικοί</a:t>
            </a:r>
          </a:p>
          <a:p>
            <a:pPr algn="just">
              <a:lnSpc>
                <a:spcPct val="120000"/>
              </a:lnSpc>
              <a:buFont typeface="Wingdings" pitchFamily="2" charset="2"/>
              <a:buChar char="Ø"/>
            </a:pPr>
            <a:r>
              <a:rPr lang="el-GR" sz="2400" b="1" i="1" dirty="0"/>
              <a:t>Η συνθήκη της αυστηρής κυκλικότητάς.</a:t>
            </a:r>
            <a:endParaRPr lang="en-US" sz="2400" dirty="0"/>
          </a:p>
          <a:p>
            <a:pPr algn="just">
              <a:lnSpc>
                <a:spcPct val="100000"/>
              </a:lnSpc>
              <a:buFont typeface="Wingdings" pitchFamily="2" charset="2"/>
              <a:buChar char="Ø"/>
            </a:pPr>
            <a:r>
              <a:rPr lang="en-US" sz="2600" dirty="0" err="1">
                <a:latin typeface="Calibri" panose="020F0502020204030204" pitchFamily="34" charset="0"/>
                <a:cs typeface="Calibri" panose="020F0502020204030204" pitchFamily="34" charset="0"/>
              </a:rPr>
              <a:t>Αυτός</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ο</a:t>
            </a:r>
            <a:r>
              <a:rPr lang="en-US" sz="2600" dirty="0">
                <a:latin typeface="Calibri" panose="020F0502020204030204" pitchFamily="34" charset="0"/>
                <a:cs typeface="Calibri" panose="020F0502020204030204" pitchFamily="34" charset="0"/>
              </a:rPr>
              <a:t> π</a:t>
            </a:r>
            <a:r>
              <a:rPr lang="en-US" sz="2600" dirty="0" err="1">
                <a:latin typeface="Calibri" panose="020F0502020204030204" pitchFamily="34" charset="0"/>
                <a:cs typeface="Calibri" panose="020F0502020204030204" pitchFamily="34" charset="0"/>
              </a:rPr>
              <a:t>εριορισμός</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δεν</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ε</a:t>
            </a:r>
            <a:r>
              <a:rPr lang="en-US" sz="2600" dirty="0">
                <a:latin typeface="Calibri" panose="020F0502020204030204" pitchFamily="34" charset="0"/>
                <a:cs typeface="Calibri" panose="020F0502020204030204" pitchFamily="34" charset="0"/>
              </a:rPr>
              <a:t>π</a:t>
            </a:r>
            <a:r>
              <a:rPr lang="en-US" sz="2600" dirty="0" err="1">
                <a:latin typeface="Calibri" panose="020F0502020204030204" pitchFamily="34" charset="0"/>
                <a:cs typeface="Calibri" panose="020F0502020204030204" pitchFamily="34" charset="0"/>
              </a:rPr>
              <a:t>ιτρέ</a:t>
            </a:r>
            <a:r>
              <a:rPr lang="en-US" sz="2600" dirty="0">
                <a:latin typeface="Calibri" panose="020F0502020204030204" pitchFamily="34" charset="0"/>
                <a:cs typeface="Calibri" panose="020F0502020204030204" pitchFamily="34" charset="0"/>
              </a:rPr>
              <a:t>π</a:t>
            </a:r>
            <a:r>
              <a:rPr lang="en-US" sz="2600" dirty="0" err="1">
                <a:latin typeface="Calibri" panose="020F0502020204030204" pitchFamily="34" charset="0"/>
                <a:cs typeface="Calibri" panose="020F0502020204030204" pitchFamily="34" charset="0"/>
              </a:rPr>
              <a:t>ει</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στους</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κυκλικούς</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κ</a:t>
            </a:r>
            <a:r>
              <a:rPr lang="en-US" sz="2600" dirty="0">
                <a:latin typeface="Calibri" panose="020F0502020204030204" pitchFamily="34" charset="0"/>
                <a:cs typeface="Calibri" panose="020F0502020204030204" pitchFamily="34" charset="0"/>
              </a:rPr>
              <a:t>α</a:t>
            </a:r>
            <a:r>
              <a:rPr lang="en-US" sz="2600" dirty="0" err="1">
                <a:latin typeface="Calibri" panose="020F0502020204030204" pitchFamily="34" charset="0"/>
                <a:cs typeface="Calibri" panose="020F0502020204030204" pitchFamily="34" charset="0"/>
              </a:rPr>
              <a:t>νόνες</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ν</a:t>
            </a:r>
            <a:r>
              <a:rPr lang="en-US" sz="2600" dirty="0">
                <a:latin typeface="Calibri" panose="020F0502020204030204" pitchFamily="34" charset="0"/>
                <a:cs typeface="Calibri" panose="020F0502020204030204" pitchFamily="34" charset="0"/>
              </a:rPr>
              <a:t>α </a:t>
            </a:r>
            <a:r>
              <a:rPr lang="en-US" sz="2600" dirty="0" err="1">
                <a:latin typeface="Calibri" panose="020F0502020204030204" pitchFamily="34" charset="0"/>
                <a:cs typeface="Calibri" panose="020F0502020204030204" pitchFamily="34" charset="0"/>
              </a:rPr>
              <a:t>εφ</a:t>
            </a:r>
            <a:r>
              <a:rPr lang="en-US" sz="2600" dirty="0">
                <a:latin typeface="Calibri" panose="020F0502020204030204" pitchFamily="34" charset="0"/>
                <a:cs typeface="Calibri" panose="020F0502020204030204" pitchFamily="34" charset="0"/>
              </a:rPr>
              <a:t>α</a:t>
            </a:r>
            <a:r>
              <a:rPr lang="en-US" sz="2600" dirty="0" err="1">
                <a:latin typeface="Calibri" panose="020F0502020204030204" pitchFamily="34" charset="0"/>
                <a:cs typeface="Calibri" panose="020F0502020204030204" pitchFamily="34" charset="0"/>
              </a:rPr>
              <a:t>ρμόζοντ</a:t>
            </a:r>
            <a:r>
              <a:rPr lang="en-US" sz="2600" dirty="0">
                <a:latin typeface="Calibri" panose="020F0502020204030204" pitchFamily="34" charset="0"/>
                <a:cs typeface="Calibri" panose="020F0502020204030204" pitchFamily="34" charset="0"/>
              </a:rPr>
              <a:t>α</a:t>
            </a:r>
            <a:r>
              <a:rPr lang="en-US" sz="2600" dirty="0" err="1">
                <a:latin typeface="Calibri" panose="020F0502020204030204" pitchFamily="34" charset="0"/>
                <a:cs typeface="Calibri" panose="020F0502020204030204" pitchFamily="34" charset="0"/>
              </a:rPr>
              <a:t>ι</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στις</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εσωτερικές</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θέσεις</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των</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μορφημάτων</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δηλ</a:t>
            </a:r>
            <a:r>
              <a:rPr lang="en-US" sz="2600" dirty="0">
                <a:latin typeface="Calibri" panose="020F0502020204030204" pitchFamily="34" charset="0"/>
                <a:cs typeface="Calibri" panose="020F0502020204030204" pitchFamily="34" charset="0"/>
              </a:rPr>
              <a:t>α</a:t>
            </a:r>
            <a:r>
              <a:rPr lang="en-US" sz="2600" dirty="0" err="1">
                <a:latin typeface="Calibri" panose="020F0502020204030204" pitchFamily="34" charset="0"/>
                <a:cs typeface="Calibri" panose="020F0502020204030204" pitchFamily="34" charset="0"/>
              </a:rPr>
              <a:t>δή</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στο</a:t>
            </a:r>
            <a:r>
              <a:rPr lang="en-US" sz="2600" dirty="0">
                <a:latin typeface="Calibri" panose="020F0502020204030204" pitchFamily="34" charset="0"/>
                <a:cs typeface="Calibri" panose="020F0502020204030204" pitchFamily="34" charset="0"/>
              </a:rPr>
              <a:t> π</a:t>
            </a:r>
            <a:r>
              <a:rPr lang="en-US" sz="2600" dirty="0" err="1">
                <a:latin typeface="Calibri" panose="020F0502020204030204" pitchFamily="34" charset="0"/>
                <a:cs typeface="Calibri" panose="020F0502020204030204" pitchFamily="34" charset="0"/>
              </a:rPr>
              <a:t>εδίο</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ενός</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μόνο</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κύκλου</a:t>
            </a:r>
            <a:r>
              <a:rPr lang="en-US" sz="2600" dirty="0">
                <a:latin typeface="Calibri" panose="020F0502020204030204" pitchFamily="34" charset="0"/>
                <a:cs typeface="Calibri" panose="020F0502020204030204" pitchFamily="34" charset="0"/>
              </a:rPr>
              <a:t>.</a:t>
            </a:r>
          </a:p>
          <a:p>
            <a:pPr>
              <a:lnSpc>
                <a:spcPct val="100000"/>
              </a:lnSpc>
              <a:buFont typeface="Wingdings" pitchFamily="2" charset="2"/>
              <a:buChar char="Ø"/>
            </a:pPr>
            <a:r>
              <a:rPr lang="en-US" sz="2600" dirty="0" err="1">
                <a:latin typeface="Calibri" panose="020F0502020204030204" pitchFamily="34" charset="0"/>
                <a:cs typeface="Calibri" panose="020F0502020204030204" pitchFamily="34" charset="0"/>
              </a:rPr>
              <a:t>Γι</a:t>
            </a:r>
            <a:r>
              <a:rPr lang="en-US" sz="2600" dirty="0">
                <a:latin typeface="Calibri" panose="020F0502020204030204" pitchFamily="34" charset="0"/>
                <a:cs typeface="Calibri" panose="020F0502020204030204" pitchFamily="34" charset="0"/>
              </a:rPr>
              <a:t>’ α</a:t>
            </a:r>
            <a:r>
              <a:rPr lang="en-US" sz="2600" dirty="0" err="1">
                <a:latin typeface="Calibri" panose="020F0502020204030204" pitchFamily="34" charset="0"/>
                <a:cs typeface="Calibri" panose="020F0502020204030204" pitchFamily="34" charset="0"/>
              </a:rPr>
              <a:t>υτό</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το</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λόγο</a:t>
            </a:r>
            <a:r>
              <a:rPr lang="en-US" sz="2600" dirty="0">
                <a:latin typeface="Calibri" panose="020F0502020204030204" pitchFamily="34" charset="0"/>
                <a:cs typeface="Calibri" panose="020F0502020204030204" pitchFamily="34" charset="0"/>
              </a:rPr>
              <a:t> </a:t>
            </a:r>
            <a:r>
              <a:rPr lang="el-GR" sz="2600" dirty="0">
                <a:latin typeface="Calibri" panose="020F0502020204030204" pitchFamily="34" charset="0"/>
                <a:cs typeface="Calibri" panose="020F0502020204030204" pitchFamily="34" charset="0"/>
              </a:rPr>
              <a:t>οι</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κυκλικ</a:t>
            </a:r>
            <a:r>
              <a:rPr lang="el-GR" sz="2600" dirty="0" err="1">
                <a:latin typeface="Calibri" panose="020F0502020204030204" pitchFamily="34" charset="0"/>
                <a:cs typeface="Calibri" panose="020F0502020204030204" pitchFamily="34" charset="0"/>
              </a:rPr>
              <a:t>οί</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κ</a:t>
            </a:r>
            <a:r>
              <a:rPr lang="en-US" sz="2600" dirty="0">
                <a:latin typeface="Calibri" panose="020F0502020204030204" pitchFamily="34" charset="0"/>
                <a:cs typeface="Calibri" panose="020F0502020204030204" pitchFamily="34" charset="0"/>
              </a:rPr>
              <a:t>α</a:t>
            </a:r>
            <a:r>
              <a:rPr lang="en-US" sz="2600" dirty="0" err="1">
                <a:latin typeface="Calibri" panose="020F0502020204030204" pitchFamily="34" charset="0"/>
                <a:cs typeface="Calibri" panose="020F0502020204030204" pitchFamily="34" charset="0"/>
              </a:rPr>
              <a:t>νόνες</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δεν</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μ</a:t>
            </a:r>
            <a:r>
              <a:rPr lang="en-US" sz="2600" dirty="0">
                <a:latin typeface="Calibri" panose="020F0502020204030204" pitchFamily="34" charset="0"/>
                <a:cs typeface="Calibri" panose="020F0502020204030204" pitchFamily="34" charset="0"/>
              </a:rPr>
              <a:t>π</a:t>
            </a:r>
            <a:r>
              <a:rPr lang="en-US" sz="2600" dirty="0" err="1">
                <a:latin typeface="Calibri" panose="020F0502020204030204" pitchFamily="34" charset="0"/>
                <a:cs typeface="Calibri" panose="020F0502020204030204" pitchFamily="34" charset="0"/>
              </a:rPr>
              <a:t>ορούν</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ν</a:t>
            </a:r>
            <a:r>
              <a:rPr lang="en-US" sz="2600" dirty="0">
                <a:latin typeface="Calibri" panose="020F0502020204030204" pitchFamily="34" charset="0"/>
                <a:cs typeface="Calibri" panose="020F0502020204030204" pitchFamily="34" charset="0"/>
              </a:rPr>
              <a:t>α </a:t>
            </a:r>
            <a:r>
              <a:rPr lang="en-US" sz="2600" dirty="0" err="1">
                <a:latin typeface="Calibri" panose="020F0502020204030204" pitchFamily="34" charset="0"/>
                <a:cs typeface="Calibri" panose="020F0502020204030204" pitchFamily="34" charset="0"/>
              </a:rPr>
              <a:t>εφ</a:t>
            </a:r>
            <a:r>
              <a:rPr lang="en-US" sz="2600" dirty="0">
                <a:latin typeface="Calibri" panose="020F0502020204030204" pitchFamily="34" charset="0"/>
                <a:cs typeface="Calibri" panose="020F0502020204030204" pitchFamily="34" charset="0"/>
              </a:rPr>
              <a:t>α</a:t>
            </a:r>
            <a:r>
              <a:rPr lang="en-US" sz="2600" dirty="0" err="1">
                <a:latin typeface="Calibri" panose="020F0502020204030204" pitchFamily="34" charset="0"/>
                <a:cs typeface="Calibri" panose="020F0502020204030204" pitchFamily="34" charset="0"/>
              </a:rPr>
              <a:t>ρμοστούν</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σε</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μον</a:t>
            </a:r>
            <a:r>
              <a:rPr lang="el-GR" sz="2600" dirty="0" err="1">
                <a:latin typeface="Calibri" panose="020F0502020204030204" pitchFamily="34" charset="0"/>
                <a:cs typeface="Calibri" panose="020F0502020204030204" pitchFamily="34" charset="0"/>
              </a:rPr>
              <a:t>ομορφημα</a:t>
            </a:r>
            <a:r>
              <a:rPr lang="en-US" sz="2600" dirty="0" err="1">
                <a:latin typeface="Calibri" panose="020F0502020204030204" pitchFamily="34" charset="0"/>
                <a:cs typeface="Calibri" panose="020F0502020204030204" pitchFamily="34" charset="0"/>
              </a:rPr>
              <a:t>τικά</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τεμάχι</a:t>
            </a:r>
            <a:r>
              <a:rPr lang="en-US" sz="2600" dirty="0">
                <a:latin typeface="Calibri" panose="020F0502020204030204" pitchFamily="34" charset="0"/>
                <a:cs typeface="Calibri" panose="020F0502020204030204" pitchFamily="34" charset="0"/>
              </a:rPr>
              <a:t>α α</a:t>
            </a:r>
            <a:r>
              <a:rPr lang="en-US" sz="2600" dirty="0" err="1">
                <a:latin typeface="Calibri" panose="020F0502020204030204" pitchFamily="34" charset="0"/>
                <a:cs typeface="Calibri" panose="020F0502020204030204" pitchFamily="34" charset="0"/>
              </a:rPr>
              <a:t>λλά</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μόνο</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σε</a:t>
            </a:r>
            <a:r>
              <a:rPr lang="en-US" sz="2600" dirty="0">
                <a:latin typeface="Calibri" panose="020F0502020204030204" pitchFamily="34" charset="0"/>
                <a:cs typeface="Calibri" panose="020F0502020204030204" pitchFamily="34" charset="0"/>
              </a:rPr>
              <a:t> πα</a:t>
            </a:r>
            <a:r>
              <a:rPr lang="en-US" sz="2600" dirty="0" err="1">
                <a:latin typeface="Calibri" panose="020F0502020204030204" pitchFamily="34" charset="0"/>
                <a:cs typeface="Calibri" panose="020F0502020204030204" pitchFamily="34" charset="0"/>
              </a:rPr>
              <a:t>ρ</a:t>
            </a:r>
            <a:r>
              <a:rPr lang="en-US" sz="2600" dirty="0">
                <a:latin typeface="Calibri" panose="020F0502020204030204" pitchFamily="34" charset="0"/>
                <a:cs typeface="Calibri" panose="020F0502020204030204" pitchFamily="34" charset="0"/>
              </a:rPr>
              <a:t>α</a:t>
            </a:r>
            <a:r>
              <a:rPr lang="en-US" sz="2600" dirty="0" err="1">
                <a:latin typeface="Calibri" panose="020F0502020204030204" pitchFamily="34" charset="0"/>
                <a:cs typeface="Calibri" panose="020F0502020204030204" pitchFamily="34" charset="0"/>
              </a:rPr>
              <a:t>γόμεν</a:t>
            </a:r>
            <a:r>
              <a:rPr lang="en-US" sz="2600" dirty="0">
                <a:latin typeface="Calibri" panose="020F0502020204030204" pitchFamily="34" charset="0"/>
                <a:cs typeface="Calibri" panose="020F0502020204030204" pitchFamily="34" charset="0"/>
              </a:rPr>
              <a:t>α</a:t>
            </a:r>
            <a:r>
              <a:rPr lang="el-GR" sz="2600" dirty="0">
                <a:latin typeface="Calibri" panose="020F0502020204030204" pitchFamily="34" charset="0"/>
                <a:cs typeface="Calibri" panose="020F0502020204030204" pitchFamily="34" charset="0"/>
              </a:rPr>
              <a:t>.</a:t>
            </a:r>
            <a:endParaRPr lang="en-US" sz="2600" dirty="0">
              <a:latin typeface="Calibri" panose="020F0502020204030204" pitchFamily="34" charset="0"/>
              <a:cs typeface="Calibri" panose="020F0502020204030204" pitchFamily="34" charset="0"/>
            </a:endParaRPr>
          </a:p>
          <a:p>
            <a:pPr algn="ctr">
              <a:lnSpc>
                <a:spcPct val="100000"/>
              </a:lnSpc>
              <a:buFont typeface="Wingdings" pitchFamily="2" charset="2"/>
              <a:buChar char="Ø"/>
            </a:pPr>
            <a:endParaRPr lang="el-GR" sz="2400" dirty="0"/>
          </a:p>
          <a:p>
            <a:pPr algn="just">
              <a:lnSpc>
                <a:spcPct val="100000"/>
              </a:lnSpc>
              <a:buFont typeface="Wingdings" pitchFamily="2" charset="2"/>
              <a:buChar char="Ø"/>
            </a:pPr>
            <a:endParaRPr lang="el-GR" sz="2400" dirty="0"/>
          </a:p>
        </p:txBody>
      </p:sp>
      <p:sp>
        <p:nvSpPr>
          <p:cNvPr id="4" name="Τίτλος 1">
            <a:extLst>
              <a:ext uri="{FF2B5EF4-FFF2-40B4-BE49-F238E27FC236}">
                <a16:creationId xmlns:a16="http://schemas.microsoft.com/office/drawing/2014/main" id="{17D54569-8A85-F146-8609-C2C6CF488EB5}"/>
              </a:ext>
            </a:extLst>
          </p:cNvPr>
          <p:cNvSpPr>
            <a:spLocks noGrp="1"/>
          </p:cNvSpPr>
          <p:nvPr>
            <p:ph type="title"/>
          </p:nvPr>
        </p:nvSpPr>
        <p:spPr>
          <a:xfrm>
            <a:off x="1207587" y="-162071"/>
            <a:ext cx="10058400" cy="1609344"/>
          </a:xfrm>
        </p:spPr>
        <p:txBody>
          <a:bodyPr>
            <a:normAutofit/>
          </a:bodyPr>
          <a:lstStyle/>
          <a:p>
            <a:r>
              <a:rPr lang="el-GR" sz="4500" dirty="0"/>
              <a:t>ΛΕΞΙΚΟΙ </a:t>
            </a:r>
            <a:r>
              <a:rPr lang="en-US" sz="4500" dirty="0"/>
              <a:t>vs </a:t>
            </a:r>
            <a:r>
              <a:rPr lang="el-GR" sz="4500" dirty="0" err="1"/>
              <a:t>Μεταλεξικοι</a:t>
            </a:r>
            <a:r>
              <a:rPr lang="el-GR" sz="4500" dirty="0"/>
              <a:t> </a:t>
            </a:r>
            <a:r>
              <a:rPr lang="el-GR" sz="4500" dirty="0" err="1"/>
              <a:t>κανονεσ</a:t>
            </a:r>
            <a:endParaRPr lang="el-GR" sz="4500" dirty="0"/>
          </a:p>
        </p:txBody>
      </p:sp>
      <p:sp>
        <p:nvSpPr>
          <p:cNvPr id="6" name="TextBox 5">
            <a:extLst>
              <a:ext uri="{FF2B5EF4-FFF2-40B4-BE49-F238E27FC236}">
                <a16:creationId xmlns:a16="http://schemas.microsoft.com/office/drawing/2014/main" id="{50B194F4-0423-D445-8C85-E736B47D6CE0}"/>
              </a:ext>
            </a:extLst>
          </p:cNvPr>
          <p:cNvSpPr txBox="1"/>
          <p:nvPr/>
        </p:nvSpPr>
        <p:spPr>
          <a:xfrm>
            <a:off x="749282" y="1235318"/>
            <a:ext cx="10279118" cy="754053"/>
          </a:xfrm>
          <a:prstGeom prst="rect">
            <a:avLst/>
          </a:prstGeom>
          <a:noFill/>
        </p:spPr>
        <p:txBody>
          <a:bodyPr wrap="square" rtlCol="0">
            <a:spAutoFit/>
          </a:bodyPr>
          <a:lstStyle/>
          <a:p>
            <a:pPr algn="ctr"/>
            <a:r>
              <a:rPr lang="el-GR" sz="2500" b="1" dirty="0"/>
              <a:t>2</a:t>
            </a:r>
            <a:r>
              <a:rPr lang="en-US" sz="2500" b="1" dirty="0"/>
              <a:t>. </a:t>
            </a:r>
            <a:r>
              <a:rPr lang="el-GR" sz="2500" b="1" dirty="0"/>
              <a:t>ΕΙΝΑΙ ΚΥΚΛΙΚΟΙ</a:t>
            </a:r>
          </a:p>
          <a:p>
            <a:endParaRPr lang="el-GR" dirty="0"/>
          </a:p>
        </p:txBody>
      </p:sp>
    </p:spTree>
    <p:extLst>
      <p:ext uri="{BB962C8B-B14F-4D97-AF65-F5344CB8AC3E}">
        <p14:creationId xmlns:p14="http://schemas.microsoft.com/office/powerpoint/2010/main" val="149029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2A97568-E867-F047-8E0C-811833FE0D06}"/>
              </a:ext>
            </a:extLst>
          </p:cNvPr>
          <p:cNvSpPr>
            <a:spLocks noGrp="1"/>
          </p:cNvSpPr>
          <p:nvPr>
            <p:ph idx="1"/>
          </p:nvPr>
        </p:nvSpPr>
        <p:spPr>
          <a:xfrm>
            <a:off x="630488" y="1842751"/>
            <a:ext cx="10516705" cy="4496266"/>
          </a:xfrm>
        </p:spPr>
        <p:txBody>
          <a:bodyPr>
            <a:normAutofit/>
          </a:bodyPr>
          <a:lstStyle/>
          <a:p>
            <a:pPr marL="0" indent="0">
              <a:lnSpc>
                <a:spcPct val="120000"/>
              </a:lnSpc>
              <a:buNone/>
            </a:pPr>
            <a:r>
              <a:rPr lang="el-GR" sz="2400" b="1" i="1" dirty="0"/>
              <a:t>Οι λεξικοί κανόνες είναι κυκλικοί</a:t>
            </a:r>
          </a:p>
          <a:p>
            <a:pPr algn="just">
              <a:lnSpc>
                <a:spcPct val="120000"/>
              </a:lnSpc>
              <a:buFont typeface="Wingdings" pitchFamily="2" charset="2"/>
              <a:buChar char="Ø"/>
            </a:pPr>
            <a:r>
              <a:rPr lang="el-GR" sz="2400" b="1" i="1" dirty="0"/>
              <a:t>Η συνθήκη της αυστηρής κυκλικότητάς.</a:t>
            </a:r>
            <a:endParaRPr lang="en-US" sz="2400" dirty="0"/>
          </a:p>
          <a:p>
            <a:pPr algn="just">
              <a:lnSpc>
                <a:spcPct val="100000"/>
              </a:lnSpc>
              <a:buFont typeface="Wingdings" pitchFamily="2" charset="2"/>
              <a:buChar char="Ø"/>
            </a:pPr>
            <a:r>
              <a:rPr lang="el-GR" sz="2600" dirty="0">
                <a:latin typeface="Calibri" panose="020F0502020204030204" pitchFamily="34" charset="0"/>
                <a:cs typeface="Calibri" panose="020F0502020204030204" pitchFamily="34" charset="0"/>
              </a:rPr>
              <a:t>Ο περιορισμός απαιτεί ότι τμήμα της δομικής περιγραφή ενός κανόνα θα πρέπει να βρίσκεται και στο πεδίο ενός άλλου κύκλου.</a:t>
            </a:r>
          </a:p>
          <a:p>
            <a:pPr algn="just">
              <a:lnSpc>
                <a:spcPct val="100000"/>
              </a:lnSpc>
              <a:buFont typeface="Wingdings" pitchFamily="2" charset="2"/>
              <a:buChar char="Ø"/>
            </a:pPr>
            <a:endParaRPr lang="el-GR" sz="2600" dirty="0">
              <a:latin typeface="Calibri" panose="020F0502020204030204" pitchFamily="34" charset="0"/>
              <a:cs typeface="Calibri" panose="020F0502020204030204" pitchFamily="34" charset="0"/>
            </a:endParaRPr>
          </a:p>
          <a:p>
            <a:pPr algn="just">
              <a:lnSpc>
                <a:spcPct val="100000"/>
              </a:lnSpc>
              <a:buFont typeface="Wingdings" pitchFamily="2" charset="2"/>
              <a:buChar char="Ø"/>
            </a:pPr>
            <a:r>
              <a:rPr lang="el-GR" sz="2600" dirty="0">
                <a:latin typeface="Calibri" panose="020F0502020204030204" pitchFamily="34" charset="0"/>
                <a:cs typeface="Calibri" panose="020F0502020204030204" pitchFamily="34" charset="0"/>
              </a:rPr>
              <a:t>Η εφαρμογή των λεξικών φωνολογικών κανόνων υπόκειται επίσης </a:t>
            </a:r>
            <a:r>
              <a:rPr lang="el-GR" sz="2600" b="1" i="1" dirty="0">
                <a:latin typeface="Calibri" panose="020F0502020204030204" pitchFamily="34" charset="0"/>
                <a:cs typeface="Calibri" panose="020F0502020204030204" pitchFamily="34" charset="0"/>
              </a:rPr>
              <a:t>στην συνθήκη του λοιπού περιβάλλοντος, </a:t>
            </a:r>
            <a:r>
              <a:rPr lang="el-GR" sz="2600" dirty="0">
                <a:latin typeface="Calibri" panose="020F0502020204030204" pitchFamily="34" charset="0"/>
                <a:cs typeface="Calibri" panose="020F0502020204030204" pitchFamily="34" charset="0"/>
              </a:rPr>
              <a:t>όπου ο ειδικότερος κανόνας εφαρμόζεται πρώτος κι αυτό έχει σαν αποτέλεσμα να εμποδίζεται η εφαρμογή του γενικότερου κανόνα.</a:t>
            </a:r>
            <a:endParaRPr lang="el-GR" sz="2600" b="1" i="1" dirty="0">
              <a:latin typeface="Calibri" panose="020F0502020204030204" pitchFamily="34" charset="0"/>
              <a:cs typeface="Calibri" panose="020F0502020204030204" pitchFamily="34" charset="0"/>
            </a:endParaRPr>
          </a:p>
          <a:p>
            <a:pPr algn="just">
              <a:lnSpc>
                <a:spcPct val="100000"/>
              </a:lnSpc>
              <a:buFont typeface="Wingdings" pitchFamily="2" charset="2"/>
              <a:buChar char="Ø"/>
            </a:pPr>
            <a:endParaRPr lang="el-GR" sz="2400" dirty="0"/>
          </a:p>
          <a:p>
            <a:pPr algn="just">
              <a:lnSpc>
                <a:spcPct val="100000"/>
              </a:lnSpc>
              <a:buFont typeface="Wingdings" pitchFamily="2" charset="2"/>
              <a:buChar char="Ø"/>
            </a:pPr>
            <a:endParaRPr lang="el-GR" sz="2400" dirty="0"/>
          </a:p>
        </p:txBody>
      </p:sp>
      <p:sp>
        <p:nvSpPr>
          <p:cNvPr id="4" name="Τίτλος 1">
            <a:extLst>
              <a:ext uri="{FF2B5EF4-FFF2-40B4-BE49-F238E27FC236}">
                <a16:creationId xmlns:a16="http://schemas.microsoft.com/office/drawing/2014/main" id="{17D54569-8A85-F146-8609-C2C6CF488EB5}"/>
              </a:ext>
            </a:extLst>
          </p:cNvPr>
          <p:cNvSpPr>
            <a:spLocks noGrp="1"/>
          </p:cNvSpPr>
          <p:nvPr>
            <p:ph type="title"/>
          </p:nvPr>
        </p:nvSpPr>
        <p:spPr>
          <a:xfrm>
            <a:off x="1207587" y="-162071"/>
            <a:ext cx="10058400" cy="1609344"/>
          </a:xfrm>
        </p:spPr>
        <p:txBody>
          <a:bodyPr>
            <a:normAutofit/>
          </a:bodyPr>
          <a:lstStyle/>
          <a:p>
            <a:r>
              <a:rPr lang="el-GR" sz="4500" dirty="0"/>
              <a:t>ΛΕΞΙΚΟΙ </a:t>
            </a:r>
            <a:r>
              <a:rPr lang="en-US" sz="4500" dirty="0"/>
              <a:t>vs </a:t>
            </a:r>
            <a:r>
              <a:rPr lang="el-GR" sz="4500" dirty="0" err="1"/>
              <a:t>Μεταλεξικοι</a:t>
            </a:r>
            <a:r>
              <a:rPr lang="el-GR" sz="4500" dirty="0"/>
              <a:t> </a:t>
            </a:r>
            <a:r>
              <a:rPr lang="el-GR" sz="4500" dirty="0" err="1"/>
              <a:t>κανονεσ</a:t>
            </a:r>
            <a:endParaRPr lang="el-GR" sz="4500" dirty="0"/>
          </a:p>
        </p:txBody>
      </p:sp>
      <p:sp>
        <p:nvSpPr>
          <p:cNvPr id="6" name="TextBox 5">
            <a:extLst>
              <a:ext uri="{FF2B5EF4-FFF2-40B4-BE49-F238E27FC236}">
                <a16:creationId xmlns:a16="http://schemas.microsoft.com/office/drawing/2014/main" id="{50B194F4-0423-D445-8C85-E736B47D6CE0}"/>
              </a:ext>
            </a:extLst>
          </p:cNvPr>
          <p:cNvSpPr txBox="1"/>
          <p:nvPr/>
        </p:nvSpPr>
        <p:spPr>
          <a:xfrm>
            <a:off x="749282" y="1235318"/>
            <a:ext cx="10279118" cy="754053"/>
          </a:xfrm>
          <a:prstGeom prst="rect">
            <a:avLst/>
          </a:prstGeom>
          <a:noFill/>
        </p:spPr>
        <p:txBody>
          <a:bodyPr wrap="square" rtlCol="0">
            <a:spAutoFit/>
          </a:bodyPr>
          <a:lstStyle/>
          <a:p>
            <a:pPr algn="ctr"/>
            <a:r>
              <a:rPr lang="el-GR" sz="2500" b="1" dirty="0"/>
              <a:t>2</a:t>
            </a:r>
            <a:r>
              <a:rPr lang="en-US" sz="2500" b="1" dirty="0"/>
              <a:t>. </a:t>
            </a:r>
            <a:r>
              <a:rPr lang="el-GR" sz="2500" b="1" dirty="0"/>
              <a:t>ΕΙΝΑΙ ΚΥΚΛΙΚΟΙ</a:t>
            </a:r>
          </a:p>
          <a:p>
            <a:endParaRPr lang="el-GR" dirty="0"/>
          </a:p>
        </p:txBody>
      </p:sp>
    </p:spTree>
    <p:extLst>
      <p:ext uri="{BB962C8B-B14F-4D97-AF65-F5344CB8AC3E}">
        <p14:creationId xmlns:p14="http://schemas.microsoft.com/office/powerpoint/2010/main" val="399591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2A97568-E867-F047-8E0C-811833FE0D06}"/>
              </a:ext>
            </a:extLst>
          </p:cNvPr>
          <p:cNvSpPr>
            <a:spLocks noGrp="1"/>
          </p:cNvSpPr>
          <p:nvPr>
            <p:ph idx="1"/>
          </p:nvPr>
        </p:nvSpPr>
        <p:spPr>
          <a:xfrm>
            <a:off x="749282" y="2238167"/>
            <a:ext cx="10516705" cy="4496266"/>
          </a:xfrm>
        </p:spPr>
        <p:txBody>
          <a:bodyPr>
            <a:normAutofit/>
          </a:bodyPr>
          <a:lstStyle/>
          <a:p>
            <a:pPr marL="0" indent="0">
              <a:lnSpc>
                <a:spcPct val="120000"/>
              </a:lnSpc>
              <a:buNone/>
            </a:pPr>
            <a:r>
              <a:rPr lang="el-GR" sz="3000" b="1" i="1" dirty="0">
                <a:latin typeface="Calibri" panose="020F0502020204030204" pitchFamily="34" charset="0"/>
                <a:cs typeface="Calibri" panose="020F0502020204030204" pitchFamily="34" charset="0"/>
              </a:rPr>
              <a:t>Οι </a:t>
            </a:r>
            <a:r>
              <a:rPr lang="el-GR" sz="3000" b="1" i="1" dirty="0" err="1">
                <a:latin typeface="Calibri" panose="020F0502020204030204" pitchFamily="34" charset="0"/>
                <a:cs typeface="Calibri" panose="020F0502020204030204" pitchFamily="34" charset="0"/>
              </a:rPr>
              <a:t>μεταλεξικοί</a:t>
            </a:r>
            <a:r>
              <a:rPr lang="el-GR" sz="3000" b="1" i="1" dirty="0">
                <a:latin typeface="Calibri" panose="020F0502020204030204" pitchFamily="34" charset="0"/>
                <a:cs typeface="Calibri" panose="020F0502020204030204" pitchFamily="34" charset="0"/>
              </a:rPr>
              <a:t> κανόνες ΔΕΝ είναι κυκλικοί</a:t>
            </a:r>
          </a:p>
          <a:p>
            <a:pPr algn="just">
              <a:lnSpc>
                <a:spcPct val="150000"/>
              </a:lnSpc>
              <a:buFont typeface="Wingdings" pitchFamily="2" charset="2"/>
              <a:buChar char="Ø"/>
            </a:pPr>
            <a:endParaRPr lang="el-GR" sz="2600" dirty="0">
              <a:latin typeface="Calibri" panose="020F0502020204030204" pitchFamily="34" charset="0"/>
              <a:cs typeface="Calibri" panose="020F0502020204030204" pitchFamily="34" charset="0"/>
            </a:endParaRPr>
          </a:p>
          <a:p>
            <a:pPr algn="just">
              <a:lnSpc>
                <a:spcPct val="150000"/>
              </a:lnSpc>
              <a:buFont typeface="Wingdings" pitchFamily="2" charset="2"/>
              <a:buChar char="Ø"/>
            </a:pPr>
            <a:r>
              <a:rPr lang="el-GR" sz="2600" dirty="0">
                <a:latin typeface="Calibri" panose="020F0502020204030204" pitchFamily="34" charset="0"/>
                <a:cs typeface="Calibri" panose="020F0502020204030204" pitchFamily="34" charset="0"/>
              </a:rPr>
              <a:t>Οι </a:t>
            </a:r>
            <a:r>
              <a:rPr lang="el-GR" sz="2600" dirty="0" err="1">
                <a:latin typeface="Calibri" panose="020F0502020204030204" pitchFamily="34" charset="0"/>
                <a:cs typeface="Calibri" panose="020F0502020204030204" pitchFamily="34" charset="0"/>
              </a:rPr>
              <a:t>μεταλεξικοί</a:t>
            </a:r>
            <a:r>
              <a:rPr lang="el-GR" sz="2600" dirty="0">
                <a:latin typeface="Calibri" panose="020F0502020204030204" pitchFamily="34" charset="0"/>
                <a:cs typeface="Calibri" panose="020F0502020204030204" pitchFamily="34" charset="0"/>
              </a:rPr>
              <a:t> κανόνες δεν είναι κυκλικοί εφόσον έχει ολοκληρωθεί η διαδικασία του σχηματισμού των λέξεων. </a:t>
            </a:r>
          </a:p>
          <a:p>
            <a:pPr algn="just">
              <a:lnSpc>
                <a:spcPct val="150000"/>
              </a:lnSpc>
              <a:buFont typeface="Wingdings" pitchFamily="2" charset="2"/>
              <a:buChar char="Ø"/>
            </a:pPr>
            <a:r>
              <a:rPr lang="el-GR" sz="2600" dirty="0">
                <a:latin typeface="Calibri" panose="020F0502020204030204" pitchFamily="34" charset="0"/>
                <a:cs typeface="Calibri" panose="020F0502020204030204" pitchFamily="34" charset="0"/>
              </a:rPr>
              <a:t>Άρα δεν υπόκειται </a:t>
            </a:r>
            <a:r>
              <a:rPr lang="el-GR" sz="2600" b="1" i="1" dirty="0">
                <a:latin typeface="Calibri" panose="020F0502020204030204" pitchFamily="34" charset="0"/>
                <a:cs typeface="Calibri" panose="020F0502020204030204" pitchFamily="34" charset="0"/>
              </a:rPr>
              <a:t>στην συνθήκη της αυστηρής κυκλικότητάς. </a:t>
            </a:r>
          </a:p>
        </p:txBody>
      </p:sp>
      <p:sp>
        <p:nvSpPr>
          <p:cNvPr id="4" name="Τίτλος 1">
            <a:extLst>
              <a:ext uri="{FF2B5EF4-FFF2-40B4-BE49-F238E27FC236}">
                <a16:creationId xmlns:a16="http://schemas.microsoft.com/office/drawing/2014/main" id="{17D54569-8A85-F146-8609-C2C6CF488EB5}"/>
              </a:ext>
            </a:extLst>
          </p:cNvPr>
          <p:cNvSpPr>
            <a:spLocks noGrp="1"/>
          </p:cNvSpPr>
          <p:nvPr>
            <p:ph type="title"/>
          </p:nvPr>
        </p:nvSpPr>
        <p:spPr>
          <a:xfrm>
            <a:off x="1207587" y="-162071"/>
            <a:ext cx="10058400" cy="1609344"/>
          </a:xfrm>
        </p:spPr>
        <p:txBody>
          <a:bodyPr>
            <a:normAutofit/>
          </a:bodyPr>
          <a:lstStyle/>
          <a:p>
            <a:r>
              <a:rPr lang="el-GR" sz="4500" dirty="0"/>
              <a:t>ΛΕΞΙΚΟΙ </a:t>
            </a:r>
            <a:r>
              <a:rPr lang="en-US" sz="4500" dirty="0"/>
              <a:t>vs </a:t>
            </a:r>
            <a:r>
              <a:rPr lang="el-GR" sz="4500" dirty="0" err="1"/>
              <a:t>Μεταλεξικοι</a:t>
            </a:r>
            <a:r>
              <a:rPr lang="el-GR" sz="4500" dirty="0"/>
              <a:t> </a:t>
            </a:r>
            <a:r>
              <a:rPr lang="el-GR" sz="4500" dirty="0" err="1"/>
              <a:t>κανονεσ</a:t>
            </a:r>
            <a:endParaRPr lang="el-GR" sz="4500" dirty="0"/>
          </a:p>
        </p:txBody>
      </p:sp>
      <p:sp>
        <p:nvSpPr>
          <p:cNvPr id="6" name="TextBox 5">
            <a:extLst>
              <a:ext uri="{FF2B5EF4-FFF2-40B4-BE49-F238E27FC236}">
                <a16:creationId xmlns:a16="http://schemas.microsoft.com/office/drawing/2014/main" id="{50B194F4-0423-D445-8C85-E736B47D6CE0}"/>
              </a:ext>
            </a:extLst>
          </p:cNvPr>
          <p:cNvSpPr txBox="1"/>
          <p:nvPr/>
        </p:nvSpPr>
        <p:spPr>
          <a:xfrm>
            <a:off x="749282" y="1235318"/>
            <a:ext cx="10279118" cy="754053"/>
          </a:xfrm>
          <a:prstGeom prst="rect">
            <a:avLst/>
          </a:prstGeom>
          <a:noFill/>
        </p:spPr>
        <p:txBody>
          <a:bodyPr wrap="square" rtlCol="0">
            <a:spAutoFit/>
          </a:bodyPr>
          <a:lstStyle/>
          <a:p>
            <a:pPr algn="ctr"/>
            <a:r>
              <a:rPr lang="el-GR" sz="2500" b="1" dirty="0"/>
              <a:t>2</a:t>
            </a:r>
            <a:r>
              <a:rPr lang="en-US" sz="2500" b="1" dirty="0"/>
              <a:t>. </a:t>
            </a:r>
            <a:r>
              <a:rPr lang="el-GR" sz="2500" b="1" dirty="0"/>
              <a:t>ΔΕΝ ΕΙΝΑΙ ΚΥΚΛΙΚΟΙ</a:t>
            </a:r>
          </a:p>
          <a:p>
            <a:endParaRPr lang="el-GR" dirty="0"/>
          </a:p>
        </p:txBody>
      </p:sp>
    </p:spTree>
    <p:extLst>
      <p:ext uri="{BB962C8B-B14F-4D97-AF65-F5344CB8AC3E}">
        <p14:creationId xmlns:p14="http://schemas.microsoft.com/office/powerpoint/2010/main" val="83565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2A97568-E867-F047-8E0C-811833FE0D06}"/>
              </a:ext>
            </a:extLst>
          </p:cNvPr>
          <p:cNvSpPr>
            <a:spLocks noGrp="1"/>
          </p:cNvSpPr>
          <p:nvPr>
            <p:ph idx="1"/>
          </p:nvPr>
        </p:nvSpPr>
        <p:spPr>
          <a:xfrm>
            <a:off x="761639" y="2174722"/>
            <a:ext cx="10516705" cy="4496266"/>
          </a:xfrm>
        </p:spPr>
        <p:txBody>
          <a:bodyPr>
            <a:normAutofit/>
          </a:bodyPr>
          <a:lstStyle/>
          <a:p>
            <a:pPr algn="just">
              <a:lnSpc>
                <a:spcPct val="120000"/>
              </a:lnSpc>
              <a:buFont typeface="Wingdings" pitchFamily="2" charset="2"/>
              <a:buChar char="Ø"/>
            </a:pPr>
            <a:r>
              <a:rPr lang="el-GR" sz="2600" dirty="0">
                <a:latin typeface="Calibri" panose="020F0502020204030204" pitchFamily="34" charset="0"/>
                <a:cs typeface="Calibri" panose="020F0502020204030204" pitchFamily="34" charset="0"/>
              </a:rPr>
              <a:t>Η γραμματική κάθε γλώσσας ορίζει (στην υποκείμενη δομή της) ένα σύνολο τεμαχίων με διαφοροποιητική αξία. </a:t>
            </a:r>
          </a:p>
          <a:p>
            <a:pPr marL="0" indent="0" algn="just">
              <a:lnSpc>
                <a:spcPct val="120000"/>
              </a:lnSpc>
              <a:buNone/>
            </a:pPr>
            <a:endParaRPr lang="el-GR" sz="2600" dirty="0">
              <a:latin typeface="Calibri" panose="020F0502020204030204" pitchFamily="34" charset="0"/>
              <a:cs typeface="Calibri" panose="020F0502020204030204" pitchFamily="34" charset="0"/>
            </a:endParaRPr>
          </a:p>
          <a:p>
            <a:pPr algn="just">
              <a:lnSpc>
                <a:spcPct val="120000"/>
              </a:lnSpc>
              <a:buFont typeface="Wingdings" pitchFamily="2" charset="2"/>
              <a:buChar char="Ø"/>
            </a:pPr>
            <a:r>
              <a:rPr lang="el-GR" sz="2600" dirty="0">
                <a:latin typeface="Calibri" panose="020F0502020204030204" pitchFamily="34" charset="0"/>
                <a:cs typeface="Calibri" panose="020F0502020204030204" pitchFamily="34" charset="0"/>
              </a:rPr>
              <a:t>Σύμφωνα με την αρχή διατήρησης της δομής, οι αντιπροσωπεύσεις μέσα στο λεξικό πρέπει να αποτελούνται μόνο από τεμάχια της υποκείμενης δομής, δηλαδή από τα φωνήματα της γλώσσας.</a:t>
            </a:r>
          </a:p>
        </p:txBody>
      </p:sp>
      <p:sp>
        <p:nvSpPr>
          <p:cNvPr id="4" name="Τίτλος 1">
            <a:extLst>
              <a:ext uri="{FF2B5EF4-FFF2-40B4-BE49-F238E27FC236}">
                <a16:creationId xmlns:a16="http://schemas.microsoft.com/office/drawing/2014/main" id="{17D54569-8A85-F146-8609-C2C6CF488EB5}"/>
              </a:ext>
            </a:extLst>
          </p:cNvPr>
          <p:cNvSpPr>
            <a:spLocks noGrp="1"/>
          </p:cNvSpPr>
          <p:nvPr>
            <p:ph type="title"/>
          </p:nvPr>
        </p:nvSpPr>
        <p:spPr>
          <a:xfrm>
            <a:off x="1207587" y="-162071"/>
            <a:ext cx="10058400" cy="1609344"/>
          </a:xfrm>
        </p:spPr>
        <p:txBody>
          <a:bodyPr>
            <a:normAutofit/>
          </a:bodyPr>
          <a:lstStyle/>
          <a:p>
            <a:r>
              <a:rPr lang="el-GR" sz="4500" dirty="0"/>
              <a:t>ΛΕΞΙΚΟΙ </a:t>
            </a:r>
            <a:r>
              <a:rPr lang="en-US" sz="4500" dirty="0"/>
              <a:t>vs </a:t>
            </a:r>
            <a:r>
              <a:rPr lang="el-GR" sz="4500" dirty="0" err="1"/>
              <a:t>Μεταλεξικοι</a:t>
            </a:r>
            <a:r>
              <a:rPr lang="el-GR" sz="4500" dirty="0"/>
              <a:t> </a:t>
            </a:r>
            <a:r>
              <a:rPr lang="el-GR" sz="4500" dirty="0" err="1"/>
              <a:t>κανονεσ</a:t>
            </a:r>
            <a:endParaRPr lang="el-GR" sz="4500" dirty="0"/>
          </a:p>
        </p:txBody>
      </p:sp>
      <p:sp>
        <p:nvSpPr>
          <p:cNvPr id="6" name="TextBox 5">
            <a:extLst>
              <a:ext uri="{FF2B5EF4-FFF2-40B4-BE49-F238E27FC236}">
                <a16:creationId xmlns:a16="http://schemas.microsoft.com/office/drawing/2014/main" id="{50B194F4-0423-D445-8C85-E736B47D6CE0}"/>
              </a:ext>
            </a:extLst>
          </p:cNvPr>
          <p:cNvSpPr txBox="1"/>
          <p:nvPr/>
        </p:nvSpPr>
        <p:spPr>
          <a:xfrm>
            <a:off x="761639" y="1235318"/>
            <a:ext cx="10279118" cy="754053"/>
          </a:xfrm>
          <a:prstGeom prst="rect">
            <a:avLst/>
          </a:prstGeom>
          <a:noFill/>
        </p:spPr>
        <p:txBody>
          <a:bodyPr wrap="square" rtlCol="0">
            <a:spAutoFit/>
          </a:bodyPr>
          <a:lstStyle/>
          <a:p>
            <a:pPr algn="ctr"/>
            <a:r>
              <a:rPr lang="el-GR" sz="2500" b="1" dirty="0"/>
              <a:t>3</a:t>
            </a:r>
            <a:r>
              <a:rPr lang="en-US" sz="2500" b="1" dirty="0"/>
              <a:t>. </a:t>
            </a:r>
            <a:r>
              <a:rPr lang="el-GR" sz="2500" b="1" dirty="0"/>
              <a:t>ΔΙΑΤΗΡΗΣΗ ΤΗΣ ΔΟΜΗΣ</a:t>
            </a:r>
          </a:p>
          <a:p>
            <a:endParaRPr lang="el-GR" dirty="0"/>
          </a:p>
        </p:txBody>
      </p:sp>
    </p:spTree>
    <p:extLst>
      <p:ext uri="{BB962C8B-B14F-4D97-AF65-F5344CB8AC3E}">
        <p14:creationId xmlns:p14="http://schemas.microsoft.com/office/powerpoint/2010/main" val="53579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DA338-BBCF-9A01-7BA5-C6DEF9A70DD2}"/>
              </a:ext>
            </a:extLst>
          </p:cNvPr>
          <p:cNvSpPr>
            <a:spLocks noGrp="1"/>
          </p:cNvSpPr>
          <p:nvPr>
            <p:ph type="title"/>
          </p:nvPr>
        </p:nvSpPr>
        <p:spPr>
          <a:xfrm>
            <a:off x="1069848" y="193686"/>
            <a:ext cx="10058400" cy="1609344"/>
          </a:xfrm>
        </p:spPr>
        <p:txBody>
          <a:bodyPr/>
          <a:lstStyle/>
          <a:p>
            <a:r>
              <a:rPr lang="el-GR" dirty="0" err="1"/>
              <a:t>Λεξικη</a:t>
            </a:r>
            <a:r>
              <a:rPr lang="el-GR" dirty="0"/>
              <a:t> </a:t>
            </a:r>
            <a:r>
              <a:rPr lang="el-GR" dirty="0" err="1"/>
              <a:t>φωνολογια</a:t>
            </a:r>
            <a:r>
              <a:rPr lang="el-GR" dirty="0"/>
              <a:t>	</a:t>
            </a:r>
            <a:endParaRPr lang="en-US" dirty="0"/>
          </a:p>
        </p:txBody>
      </p:sp>
      <p:sp>
        <p:nvSpPr>
          <p:cNvPr id="3" name="Content Placeholder 2">
            <a:extLst>
              <a:ext uri="{FF2B5EF4-FFF2-40B4-BE49-F238E27FC236}">
                <a16:creationId xmlns:a16="http://schemas.microsoft.com/office/drawing/2014/main" id="{C1EC99F1-A30A-700C-06FC-016963E4000B}"/>
              </a:ext>
            </a:extLst>
          </p:cNvPr>
          <p:cNvSpPr>
            <a:spLocks noGrp="1"/>
          </p:cNvSpPr>
          <p:nvPr>
            <p:ph idx="1"/>
          </p:nvPr>
        </p:nvSpPr>
        <p:spPr>
          <a:xfrm>
            <a:off x="895280" y="2352502"/>
            <a:ext cx="10058400" cy="4069080"/>
          </a:xfrm>
        </p:spPr>
        <p:txBody>
          <a:bodyPr vert="horz" lIns="91440" tIns="45720" rIns="91440" bIns="45720" rtlCol="0" anchor="t">
            <a:normAutofit fontScale="85000" lnSpcReduction="10000"/>
          </a:bodyPr>
          <a:lstStyle/>
          <a:p>
            <a:pPr marL="0" indent="0" algn="just">
              <a:lnSpc>
                <a:spcPct val="120000"/>
              </a:lnSpc>
              <a:buNone/>
            </a:pPr>
            <a:r>
              <a:rPr lang="el-GR" sz="2800" dirty="0">
                <a:latin typeface="Calibri" panose="020F0502020204030204" pitchFamily="34" charset="0"/>
                <a:ea typeface="Cambria"/>
                <a:cs typeface="Calibri" panose="020F0502020204030204" pitchFamily="34" charset="0"/>
              </a:rPr>
              <a:t>Με </a:t>
            </a:r>
            <a:r>
              <a:rPr lang="en-US" sz="2800" dirty="0" err="1">
                <a:latin typeface="Calibri" panose="020F0502020204030204" pitchFamily="34" charset="0"/>
                <a:ea typeface="Cambria"/>
                <a:cs typeface="Calibri" panose="020F0502020204030204" pitchFamily="34" charset="0"/>
              </a:rPr>
              <a:t>ά</a:t>
            </a:r>
            <a:r>
              <a:rPr lang="el-GR" sz="2800" dirty="0" err="1">
                <a:latin typeface="Calibri" panose="020F0502020204030204" pitchFamily="34" charset="0"/>
                <a:ea typeface="Cambria"/>
                <a:cs typeface="Calibri" panose="020F0502020204030204" pitchFamily="34" charset="0"/>
              </a:rPr>
              <a:t>λλα</a:t>
            </a:r>
            <a:r>
              <a:rPr lang="el-GR" sz="2800" dirty="0">
                <a:latin typeface="Calibri" panose="020F0502020204030204" pitchFamily="34" charset="0"/>
                <a:ea typeface="Cambria"/>
                <a:cs typeface="Calibri" panose="020F0502020204030204" pitchFamily="34" charset="0"/>
              </a:rPr>
              <a:t> λόγια...</a:t>
            </a:r>
            <a:endParaRPr lang="en-US" sz="2800" dirty="0">
              <a:latin typeface="Calibri" panose="020F0502020204030204" pitchFamily="34" charset="0"/>
              <a:ea typeface="Cambria"/>
              <a:cs typeface="Calibri" panose="020F0502020204030204" pitchFamily="34" charset="0"/>
            </a:endParaRPr>
          </a:p>
          <a:p>
            <a:pPr algn="just">
              <a:lnSpc>
                <a:spcPct val="120000"/>
              </a:lnSpc>
            </a:pPr>
            <a:r>
              <a:rPr lang="el-GR" sz="2800" b="1" dirty="0">
                <a:latin typeface="Calibri" panose="020F0502020204030204" pitchFamily="34" charset="0"/>
                <a:ea typeface="Cambria"/>
                <a:cs typeface="Calibri" panose="020F0502020204030204" pitchFamily="34" charset="0"/>
              </a:rPr>
              <a:t>Πρόκειται για </a:t>
            </a:r>
            <a:r>
              <a:rPr lang="el-GR" sz="2800" b="1" dirty="0" err="1">
                <a:latin typeface="Calibri" panose="020F0502020204030204" pitchFamily="34" charset="0"/>
                <a:ea typeface="Cambria"/>
                <a:cs typeface="Calibri" panose="020F0502020204030204" pitchFamily="34" charset="0"/>
              </a:rPr>
              <a:t>υποτομέα</a:t>
            </a:r>
            <a:r>
              <a:rPr lang="el-GR" sz="2800" b="1" dirty="0">
                <a:latin typeface="Calibri" panose="020F0502020204030204" pitchFamily="34" charset="0"/>
                <a:ea typeface="Cambria"/>
                <a:cs typeface="Calibri" panose="020F0502020204030204" pitchFamily="34" charset="0"/>
              </a:rPr>
              <a:t> της φωνολογίας που περιέχει τους φωνολογικούς κανόνες που εφαρμόζονται κατά τη διάρκεια του σχηματισμού των λέξεων. </a:t>
            </a:r>
          </a:p>
          <a:p>
            <a:pPr algn="just">
              <a:lnSpc>
                <a:spcPct val="120000"/>
              </a:lnSpc>
              <a:buClr>
                <a:srgbClr val="9E3611"/>
              </a:buClr>
            </a:pPr>
            <a:r>
              <a:rPr lang="el-GR" sz="2800" dirty="0">
                <a:latin typeface="Calibri" panose="020F0502020204030204" pitchFamily="34" charset="0"/>
                <a:ea typeface="Cambria"/>
                <a:cs typeface="Calibri" panose="020F0502020204030204" pitchFamily="34" charset="0"/>
              </a:rPr>
              <a:t>Μορφολογικοί και φωνολογικοί κανόνες συνδυάζονται σε ένα και μόνο πλαίσιο.</a:t>
            </a:r>
          </a:p>
          <a:p>
            <a:pPr algn="just">
              <a:lnSpc>
                <a:spcPct val="120000"/>
              </a:lnSpc>
              <a:buClr>
                <a:srgbClr val="9E3611"/>
              </a:buClr>
            </a:pPr>
            <a:r>
              <a:rPr lang="el-GR" sz="2800" dirty="0">
                <a:latin typeface="Calibri" panose="020F0502020204030204" pitchFamily="34" charset="0"/>
                <a:ea typeface="Cambria"/>
                <a:cs typeface="Calibri" panose="020F0502020204030204" pitchFamily="34" charset="0"/>
              </a:rPr>
              <a:t>Η προσέγγιση βασίζεται στο δεδομένο ότι μεγάλο μέρος της φωνολογίας λειτουργεί μαζί με τους κανόνες σχηματισμού λέξεων, με έναν κυκλικό τρόπο, με σκοπό να οριστεί η τάξη των λεξικών στοιχείων μιας γλώσσας.</a:t>
            </a:r>
          </a:p>
          <a:p>
            <a:pPr algn="just"/>
            <a:endParaRPr lang="el-GR" dirty="0">
              <a:latin typeface="Cambria"/>
              <a:ea typeface="Cambria"/>
            </a:endParaRPr>
          </a:p>
        </p:txBody>
      </p:sp>
      <p:sp>
        <p:nvSpPr>
          <p:cNvPr id="4" name="TextBox 3">
            <a:extLst>
              <a:ext uri="{FF2B5EF4-FFF2-40B4-BE49-F238E27FC236}">
                <a16:creationId xmlns:a16="http://schemas.microsoft.com/office/drawing/2014/main" id="{178AB5AC-74A4-3E4F-AFA8-10FD289C97CA}"/>
              </a:ext>
            </a:extLst>
          </p:cNvPr>
          <p:cNvSpPr txBox="1"/>
          <p:nvPr/>
        </p:nvSpPr>
        <p:spPr>
          <a:xfrm>
            <a:off x="640080" y="1609856"/>
            <a:ext cx="9119062" cy="477054"/>
          </a:xfrm>
          <a:prstGeom prst="rect">
            <a:avLst/>
          </a:prstGeom>
          <a:noFill/>
        </p:spPr>
        <p:txBody>
          <a:bodyPr wrap="square" rtlCol="0">
            <a:spAutoFit/>
          </a:bodyPr>
          <a:lstStyle/>
          <a:p>
            <a:r>
              <a:rPr lang="el-GR" sz="2500" dirty="0"/>
              <a:t>🌟 Τι είναι η λεξική φωνολογία;</a:t>
            </a:r>
          </a:p>
        </p:txBody>
      </p:sp>
    </p:spTree>
    <p:extLst>
      <p:ext uri="{BB962C8B-B14F-4D97-AF65-F5344CB8AC3E}">
        <p14:creationId xmlns:p14="http://schemas.microsoft.com/office/powerpoint/2010/main" val="303983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2A97568-E867-F047-8E0C-811833FE0D06}"/>
              </a:ext>
            </a:extLst>
          </p:cNvPr>
          <p:cNvSpPr>
            <a:spLocks noGrp="1"/>
          </p:cNvSpPr>
          <p:nvPr>
            <p:ph idx="1"/>
          </p:nvPr>
        </p:nvSpPr>
        <p:spPr>
          <a:xfrm>
            <a:off x="761639" y="1989371"/>
            <a:ext cx="10516705" cy="4496266"/>
          </a:xfrm>
        </p:spPr>
        <p:txBody>
          <a:bodyPr>
            <a:normAutofit/>
          </a:bodyPr>
          <a:lstStyle/>
          <a:p>
            <a:pPr algn="just">
              <a:lnSpc>
                <a:spcPct val="120000"/>
              </a:lnSpc>
              <a:buFont typeface="Wingdings" pitchFamily="2" charset="2"/>
              <a:buChar char="Ø"/>
            </a:pPr>
            <a:r>
              <a:rPr lang="el-GR" sz="2600" dirty="0">
                <a:latin typeface="Calibri" panose="020F0502020204030204" pitchFamily="34" charset="0"/>
                <a:cs typeface="Calibri" panose="020F0502020204030204" pitchFamily="34" charset="0"/>
              </a:rPr>
              <a:t>Ένας λεξικός κανόνας δεν επιτρέπεται να αλλάζει την αξία των διαφοροποιητικών χαρακτηριστικών μιας δομής, ούτε να εισάγει νέα διαφοροποιητικά χαρακτηριστικά.</a:t>
            </a:r>
          </a:p>
          <a:p>
            <a:pPr algn="just">
              <a:lnSpc>
                <a:spcPct val="120000"/>
              </a:lnSpc>
              <a:buFont typeface="Wingdings" pitchFamily="2" charset="2"/>
              <a:buChar char="Ø"/>
            </a:pPr>
            <a:r>
              <a:rPr lang="el-GR" sz="2600" dirty="0">
                <a:latin typeface="Calibri" panose="020F0502020204030204" pitchFamily="34" charset="0"/>
                <a:cs typeface="Calibri" panose="020F0502020204030204" pitchFamily="34" charset="0"/>
              </a:rPr>
              <a:t>Άρα το εξαγόμενο κάθε λεξικού κανόνα περιορίζεται μόνο σε τεμάχια που ανήκουν στο </a:t>
            </a:r>
            <a:r>
              <a:rPr lang="el-GR" sz="2600" dirty="0" err="1">
                <a:latin typeface="Calibri" panose="020F0502020204030204" pitchFamily="34" charset="0"/>
                <a:cs typeface="Calibri" panose="020F0502020204030204" pitchFamily="34" charset="0"/>
              </a:rPr>
              <a:t>φωνήματικό</a:t>
            </a:r>
            <a:r>
              <a:rPr lang="el-GR" sz="2600" dirty="0">
                <a:latin typeface="Calibri" panose="020F0502020204030204" pitchFamily="34" charset="0"/>
                <a:cs typeface="Calibri" panose="020F0502020204030204" pitchFamily="34" charset="0"/>
              </a:rPr>
              <a:t> κατάλογο μίας γλώσσας.</a:t>
            </a:r>
          </a:p>
          <a:p>
            <a:pPr algn="just">
              <a:lnSpc>
                <a:spcPct val="120000"/>
              </a:lnSpc>
              <a:buFont typeface="Wingdings" pitchFamily="2" charset="2"/>
              <a:buChar char="Ø"/>
            </a:pPr>
            <a:r>
              <a:rPr lang="el-GR" sz="2600" dirty="0">
                <a:latin typeface="Calibri" panose="020F0502020204030204" pitchFamily="34" charset="0"/>
                <a:cs typeface="Calibri" panose="020F0502020204030204" pitchFamily="34" charset="0"/>
              </a:rPr>
              <a:t>Εάν ένας κανόνας μεταβάλει τα διαφοροποιητικά χαρακτηριστικά ή αναφέρεται σε τεμάχια χωρίς διαφοροποιητική αξία, τότε αυτός ο κανόνας εφαρμόζεται μόνο στο </a:t>
            </a:r>
            <a:r>
              <a:rPr lang="el-GR" sz="2600" dirty="0" err="1">
                <a:latin typeface="Calibri" panose="020F0502020204030204" pitchFamily="34" charset="0"/>
                <a:cs typeface="Calibri" panose="020F0502020204030204" pitchFamily="34" charset="0"/>
              </a:rPr>
              <a:t>μεταλεξικό</a:t>
            </a:r>
            <a:r>
              <a:rPr lang="el-GR" sz="2600" dirty="0">
                <a:latin typeface="Calibri" panose="020F0502020204030204" pitchFamily="34" charset="0"/>
                <a:cs typeface="Calibri" panose="020F0502020204030204" pitchFamily="34" charset="0"/>
              </a:rPr>
              <a:t> επίπεδο.</a:t>
            </a:r>
          </a:p>
        </p:txBody>
      </p:sp>
      <p:sp>
        <p:nvSpPr>
          <p:cNvPr id="4" name="Τίτλος 1">
            <a:extLst>
              <a:ext uri="{FF2B5EF4-FFF2-40B4-BE49-F238E27FC236}">
                <a16:creationId xmlns:a16="http://schemas.microsoft.com/office/drawing/2014/main" id="{17D54569-8A85-F146-8609-C2C6CF488EB5}"/>
              </a:ext>
            </a:extLst>
          </p:cNvPr>
          <p:cNvSpPr>
            <a:spLocks noGrp="1"/>
          </p:cNvSpPr>
          <p:nvPr>
            <p:ph type="title"/>
          </p:nvPr>
        </p:nvSpPr>
        <p:spPr>
          <a:xfrm>
            <a:off x="1207587" y="-162071"/>
            <a:ext cx="10058400" cy="1609344"/>
          </a:xfrm>
        </p:spPr>
        <p:txBody>
          <a:bodyPr>
            <a:normAutofit/>
          </a:bodyPr>
          <a:lstStyle/>
          <a:p>
            <a:r>
              <a:rPr lang="el-GR" sz="4500" dirty="0"/>
              <a:t>ΛΕΞΙΚΟΙ </a:t>
            </a:r>
            <a:r>
              <a:rPr lang="en-US" sz="4500" dirty="0"/>
              <a:t>vs </a:t>
            </a:r>
            <a:r>
              <a:rPr lang="el-GR" sz="4500" dirty="0" err="1"/>
              <a:t>Μεταλεξικοι</a:t>
            </a:r>
            <a:r>
              <a:rPr lang="el-GR" sz="4500" dirty="0"/>
              <a:t> </a:t>
            </a:r>
            <a:r>
              <a:rPr lang="el-GR" sz="4500" dirty="0" err="1"/>
              <a:t>κανονεσ</a:t>
            </a:r>
            <a:endParaRPr lang="el-GR" sz="4500" dirty="0"/>
          </a:p>
        </p:txBody>
      </p:sp>
      <p:sp>
        <p:nvSpPr>
          <p:cNvPr id="6" name="TextBox 5">
            <a:extLst>
              <a:ext uri="{FF2B5EF4-FFF2-40B4-BE49-F238E27FC236}">
                <a16:creationId xmlns:a16="http://schemas.microsoft.com/office/drawing/2014/main" id="{50B194F4-0423-D445-8C85-E736B47D6CE0}"/>
              </a:ext>
            </a:extLst>
          </p:cNvPr>
          <p:cNvSpPr txBox="1"/>
          <p:nvPr/>
        </p:nvSpPr>
        <p:spPr>
          <a:xfrm>
            <a:off x="761639" y="1235318"/>
            <a:ext cx="10279118" cy="754053"/>
          </a:xfrm>
          <a:prstGeom prst="rect">
            <a:avLst/>
          </a:prstGeom>
          <a:noFill/>
        </p:spPr>
        <p:txBody>
          <a:bodyPr wrap="square" rtlCol="0">
            <a:spAutoFit/>
          </a:bodyPr>
          <a:lstStyle/>
          <a:p>
            <a:pPr algn="ctr"/>
            <a:r>
              <a:rPr lang="el-GR" sz="2500" b="1" dirty="0"/>
              <a:t>3</a:t>
            </a:r>
            <a:r>
              <a:rPr lang="en-US" sz="2500" b="1" dirty="0"/>
              <a:t>. </a:t>
            </a:r>
            <a:r>
              <a:rPr lang="el-GR" sz="2500" b="1" dirty="0"/>
              <a:t>ΔΙΑΤΗΡΗΣΗ ΤΗΣ ΔΟΜΗΣ</a:t>
            </a:r>
          </a:p>
          <a:p>
            <a:endParaRPr lang="el-GR" dirty="0"/>
          </a:p>
        </p:txBody>
      </p:sp>
    </p:spTree>
    <p:extLst>
      <p:ext uri="{BB962C8B-B14F-4D97-AF65-F5344CB8AC3E}">
        <p14:creationId xmlns:p14="http://schemas.microsoft.com/office/powerpoint/2010/main" val="259115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2A97568-E867-F047-8E0C-811833FE0D06}"/>
              </a:ext>
            </a:extLst>
          </p:cNvPr>
          <p:cNvSpPr>
            <a:spLocks noGrp="1"/>
          </p:cNvSpPr>
          <p:nvPr>
            <p:ph idx="1"/>
          </p:nvPr>
        </p:nvSpPr>
        <p:spPr>
          <a:xfrm>
            <a:off x="707138" y="1989371"/>
            <a:ext cx="11059297" cy="4496266"/>
          </a:xfrm>
        </p:spPr>
        <p:txBody>
          <a:bodyPr>
            <a:normAutofit lnSpcReduction="10000"/>
          </a:bodyPr>
          <a:lstStyle/>
          <a:p>
            <a:pPr algn="just">
              <a:lnSpc>
                <a:spcPct val="120000"/>
              </a:lnSpc>
              <a:buFont typeface="Wingdings" pitchFamily="2" charset="2"/>
              <a:buChar char="Ø"/>
            </a:pPr>
            <a:r>
              <a:rPr lang="el-GR" sz="2600" dirty="0">
                <a:latin typeface="Calibri" panose="020F0502020204030204" pitchFamily="34" charset="0"/>
                <a:cs typeface="Calibri" panose="020F0502020204030204" pitchFamily="34" charset="0"/>
              </a:rPr>
              <a:t>Οι λεξικοί κανόνες είναι δυνατόν να έχουν εξαιρέσεις, εφόσον έχουν πρόσβαση στα λήμματα του λεξικού.</a:t>
            </a:r>
          </a:p>
          <a:p>
            <a:pPr marL="0" indent="0" algn="just">
              <a:lnSpc>
                <a:spcPct val="120000"/>
              </a:lnSpc>
              <a:buNone/>
            </a:pPr>
            <a:r>
              <a:rPr lang="el-GR" sz="2600" dirty="0">
                <a:latin typeface="Calibri" panose="020F0502020204030204" pitchFamily="34" charset="0"/>
                <a:cs typeface="Calibri" panose="020F0502020204030204" pitchFamily="34" charset="0"/>
              </a:rPr>
              <a:t>π.χ. ο παραγωγικός σχηματισμός του αορίστου του ρήματος:</a:t>
            </a:r>
          </a:p>
          <a:p>
            <a:pPr marL="0" indent="0" algn="just">
              <a:lnSpc>
                <a:spcPct val="120000"/>
              </a:lnSpc>
              <a:buNone/>
            </a:pPr>
            <a:r>
              <a:rPr lang="el-GR" sz="2600" dirty="0">
                <a:latin typeface="Calibri" panose="020F0502020204030204" pitchFamily="34" charset="0"/>
                <a:cs typeface="Calibri" panose="020F0502020204030204" pitchFamily="34" charset="0"/>
              </a:rPr>
              <a:t>			</a:t>
            </a:r>
            <a:r>
              <a:rPr lang="el-GR" sz="2600" b="1" dirty="0">
                <a:latin typeface="Calibri" panose="020F0502020204030204" pitchFamily="34" charset="0"/>
                <a:cs typeface="Calibri" panose="020F0502020204030204" pitchFamily="34" charset="0"/>
              </a:rPr>
              <a:t>«λύνω» είναι «έλυσα» [</a:t>
            </a:r>
            <a:r>
              <a:rPr lang="en-US" sz="2600" b="1" dirty="0" err="1">
                <a:latin typeface="Calibri" panose="020F0502020204030204" pitchFamily="34" charset="0"/>
                <a:cs typeface="Calibri" panose="020F0502020204030204" pitchFamily="34" charset="0"/>
              </a:rPr>
              <a:t>e+li+s+a</a:t>
            </a:r>
            <a:r>
              <a:rPr lang="en-US" sz="2600" b="1" dirty="0">
                <a:latin typeface="Calibri" panose="020F0502020204030204" pitchFamily="34" charset="0"/>
                <a:cs typeface="Calibri" panose="020F0502020204030204" pitchFamily="34" charset="0"/>
              </a:rPr>
              <a:t>]</a:t>
            </a:r>
          </a:p>
          <a:p>
            <a:pPr marL="0" indent="0" algn="just">
              <a:lnSpc>
                <a:spcPct val="120000"/>
              </a:lnSpc>
              <a:buNone/>
            </a:pPr>
            <a:r>
              <a:rPr lang="el-GR" sz="2600" dirty="0">
                <a:latin typeface="Calibri" panose="020F0502020204030204" pitchFamily="34" charset="0"/>
                <a:cs typeface="Calibri" panose="020F0502020204030204" pitchFamily="34" charset="0"/>
              </a:rPr>
              <a:t>Όμως στο ρήμα:</a:t>
            </a:r>
          </a:p>
          <a:p>
            <a:pPr marL="0" indent="0" algn="just">
              <a:lnSpc>
                <a:spcPct val="120000"/>
              </a:lnSpc>
              <a:buNone/>
            </a:pPr>
            <a:r>
              <a:rPr lang="el-GR" sz="2600" dirty="0">
                <a:latin typeface="Calibri" panose="020F0502020204030204" pitchFamily="34" charset="0"/>
                <a:cs typeface="Calibri" panose="020F0502020204030204" pitchFamily="34" charset="0"/>
              </a:rPr>
              <a:t>		</a:t>
            </a:r>
            <a:r>
              <a:rPr lang="el-GR" sz="2600" b="1" dirty="0">
                <a:latin typeface="Calibri" panose="020F0502020204030204" pitchFamily="34" charset="0"/>
                <a:cs typeface="Calibri" panose="020F0502020204030204" pitchFamily="34" charset="0"/>
              </a:rPr>
              <a:t>«παίρνω» δεν είναι «</a:t>
            </a:r>
            <a:r>
              <a:rPr lang="el-GR" sz="2600" b="1" dirty="0" err="1">
                <a:latin typeface="Calibri" panose="020F0502020204030204" pitchFamily="34" charset="0"/>
                <a:cs typeface="Calibri" panose="020F0502020204030204" pitchFamily="34" charset="0"/>
              </a:rPr>
              <a:t>έπαιρσα</a:t>
            </a:r>
            <a:r>
              <a:rPr lang="el-GR" sz="2600" b="1" dirty="0">
                <a:latin typeface="Calibri" panose="020F0502020204030204" pitchFamily="34" charset="0"/>
                <a:cs typeface="Calibri" panose="020F0502020204030204" pitchFamily="34" charset="0"/>
              </a:rPr>
              <a:t>» αλλά «πήρα»</a:t>
            </a:r>
          </a:p>
          <a:p>
            <a:pPr marL="0" indent="0" algn="just">
              <a:lnSpc>
                <a:spcPct val="120000"/>
              </a:lnSpc>
              <a:buNone/>
            </a:pPr>
            <a:r>
              <a:rPr lang="el-GR" sz="2600" b="1" i="1" dirty="0">
                <a:latin typeface="Calibri" panose="020F0502020204030204" pitchFamily="34" charset="0"/>
                <a:cs typeface="Calibri" panose="020F0502020204030204" pitchFamily="34" charset="0"/>
              </a:rPr>
              <a:t>Ο λεξικός κανόνας έχει πρόσβαση στα λήμματα και επιλέγει το λήμμα [</a:t>
            </a:r>
            <a:r>
              <a:rPr lang="en-US" sz="2600" b="1" i="1" dirty="0" err="1">
                <a:latin typeface="Calibri" panose="020F0502020204030204" pitchFamily="34" charset="0"/>
                <a:cs typeface="Calibri" panose="020F0502020204030204" pitchFamily="34" charset="0"/>
              </a:rPr>
              <a:t>pir</a:t>
            </a:r>
            <a:r>
              <a:rPr lang="en-US" sz="2600" b="1" i="1" dirty="0">
                <a:latin typeface="Calibri" panose="020F0502020204030204" pitchFamily="34" charset="0"/>
                <a:cs typeface="Calibri" panose="020F0502020204030204" pitchFamily="34" charset="0"/>
              </a:rPr>
              <a:t>-]</a:t>
            </a:r>
            <a:r>
              <a:rPr lang="el-GR" sz="2600" b="1" i="1" dirty="0">
                <a:latin typeface="Calibri" panose="020F0502020204030204" pitchFamily="34" charset="0"/>
                <a:cs typeface="Calibri" panose="020F0502020204030204" pitchFamily="34" charset="0"/>
              </a:rPr>
              <a:t> για το σχηματισμό του μη ομαλού τύπου. </a:t>
            </a:r>
          </a:p>
        </p:txBody>
      </p:sp>
      <p:sp>
        <p:nvSpPr>
          <p:cNvPr id="4" name="Τίτλος 1">
            <a:extLst>
              <a:ext uri="{FF2B5EF4-FFF2-40B4-BE49-F238E27FC236}">
                <a16:creationId xmlns:a16="http://schemas.microsoft.com/office/drawing/2014/main" id="{17D54569-8A85-F146-8609-C2C6CF488EB5}"/>
              </a:ext>
            </a:extLst>
          </p:cNvPr>
          <p:cNvSpPr>
            <a:spLocks noGrp="1"/>
          </p:cNvSpPr>
          <p:nvPr>
            <p:ph type="title"/>
          </p:nvPr>
        </p:nvSpPr>
        <p:spPr>
          <a:xfrm>
            <a:off x="1207587" y="-162071"/>
            <a:ext cx="10058400" cy="1609344"/>
          </a:xfrm>
        </p:spPr>
        <p:txBody>
          <a:bodyPr>
            <a:normAutofit/>
          </a:bodyPr>
          <a:lstStyle/>
          <a:p>
            <a:r>
              <a:rPr lang="el-GR" sz="4500" dirty="0"/>
              <a:t>ΛΕΞΙΚΟΙ </a:t>
            </a:r>
            <a:r>
              <a:rPr lang="en-US" sz="4500" dirty="0"/>
              <a:t>vs </a:t>
            </a:r>
            <a:r>
              <a:rPr lang="el-GR" sz="4500" dirty="0" err="1"/>
              <a:t>Μεταλεξικοι</a:t>
            </a:r>
            <a:r>
              <a:rPr lang="el-GR" sz="4500" dirty="0"/>
              <a:t> </a:t>
            </a:r>
            <a:r>
              <a:rPr lang="el-GR" sz="4500" dirty="0" err="1"/>
              <a:t>κανονεσ</a:t>
            </a:r>
            <a:endParaRPr lang="el-GR" sz="4500" dirty="0"/>
          </a:p>
        </p:txBody>
      </p:sp>
      <p:sp>
        <p:nvSpPr>
          <p:cNvPr id="6" name="TextBox 5">
            <a:extLst>
              <a:ext uri="{FF2B5EF4-FFF2-40B4-BE49-F238E27FC236}">
                <a16:creationId xmlns:a16="http://schemas.microsoft.com/office/drawing/2014/main" id="{50B194F4-0423-D445-8C85-E736B47D6CE0}"/>
              </a:ext>
            </a:extLst>
          </p:cNvPr>
          <p:cNvSpPr txBox="1"/>
          <p:nvPr/>
        </p:nvSpPr>
        <p:spPr>
          <a:xfrm>
            <a:off x="761639" y="1235318"/>
            <a:ext cx="10279118" cy="754053"/>
          </a:xfrm>
          <a:prstGeom prst="rect">
            <a:avLst/>
          </a:prstGeom>
          <a:noFill/>
        </p:spPr>
        <p:txBody>
          <a:bodyPr wrap="square" rtlCol="0">
            <a:spAutoFit/>
          </a:bodyPr>
          <a:lstStyle/>
          <a:p>
            <a:pPr algn="ctr"/>
            <a:r>
              <a:rPr lang="el-GR" sz="2500" b="1" dirty="0"/>
              <a:t>4. ΕΙΝΑΙ ΔΥΝΑΤΟΝ ΝΑ ΕΧΟΥΝ ΕΞΑΙΡΕΣΕΙΣ</a:t>
            </a:r>
          </a:p>
          <a:p>
            <a:endParaRPr lang="el-GR" dirty="0"/>
          </a:p>
        </p:txBody>
      </p:sp>
    </p:spTree>
    <p:extLst>
      <p:ext uri="{BB962C8B-B14F-4D97-AF65-F5344CB8AC3E}">
        <p14:creationId xmlns:p14="http://schemas.microsoft.com/office/powerpoint/2010/main" val="4379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2A97568-E867-F047-8E0C-811833FE0D06}"/>
              </a:ext>
            </a:extLst>
          </p:cNvPr>
          <p:cNvSpPr>
            <a:spLocks noGrp="1"/>
          </p:cNvSpPr>
          <p:nvPr>
            <p:ph idx="1"/>
          </p:nvPr>
        </p:nvSpPr>
        <p:spPr>
          <a:xfrm>
            <a:off x="707138" y="2844661"/>
            <a:ext cx="11059297" cy="3640975"/>
          </a:xfrm>
        </p:spPr>
        <p:txBody>
          <a:bodyPr>
            <a:normAutofit/>
          </a:bodyPr>
          <a:lstStyle/>
          <a:p>
            <a:pPr algn="ctr">
              <a:lnSpc>
                <a:spcPct val="120000"/>
              </a:lnSpc>
              <a:buFont typeface="Wingdings" pitchFamily="2" charset="2"/>
              <a:buChar char="Ø"/>
            </a:pPr>
            <a:r>
              <a:rPr lang="el-GR" sz="2800" b="1" i="1" dirty="0">
                <a:latin typeface="Calibri" panose="020F0502020204030204" pitchFamily="34" charset="0"/>
                <a:cs typeface="Calibri" panose="020F0502020204030204" pitchFamily="34" charset="0"/>
              </a:rPr>
              <a:t>Οι </a:t>
            </a:r>
            <a:r>
              <a:rPr lang="el-GR" sz="2800" b="1" i="1" dirty="0" err="1">
                <a:latin typeface="Calibri" panose="020F0502020204030204" pitchFamily="34" charset="0"/>
                <a:cs typeface="Calibri" panose="020F0502020204030204" pitchFamily="34" charset="0"/>
              </a:rPr>
              <a:t>μεταλεξικοί</a:t>
            </a:r>
            <a:r>
              <a:rPr lang="el-GR" sz="2800" b="1" i="1" dirty="0">
                <a:latin typeface="Calibri" panose="020F0502020204030204" pitchFamily="34" charset="0"/>
                <a:cs typeface="Calibri" panose="020F0502020204030204" pitchFamily="34" charset="0"/>
              </a:rPr>
              <a:t> κανόνες δεν έχουν πρόσβαση στα λήμματα του λεξικού, άρα δεν μπορούν να έχουν εξαιρέσεις. </a:t>
            </a:r>
          </a:p>
        </p:txBody>
      </p:sp>
      <p:sp>
        <p:nvSpPr>
          <p:cNvPr id="4" name="Τίτλος 1">
            <a:extLst>
              <a:ext uri="{FF2B5EF4-FFF2-40B4-BE49-F238E27FC236}">
                <a16:creationId xmlns:a16="http://schemas.microsoft.com/office/drawing/2014/main" id="{17D54569-8A85-F146-8609-C2C6CF488EB5}"/>
              </a:ext>
            </a:extLst>
          </p:cNvPr>
          <p:cNvSpPr>
            <a:spLocks noGrp="1"/>
          </p:cNvSpPr>
          <p:nvPr>
            <p:ph type="title"/>
          </p:nvPr>
        </p:nvSpPr>
        <p:spPr>
          <a:xfrm>
            <a:off x="1207587" y="-162071"/>
            <a:ext cx="10058400" cy="1609344"/>
          </a:xfrm>
        </p:spPr>
        <p:txBody>
          <a:bodyPr>
            <a:normAutofit/>
          </a:bodyPr>
          <a:lstStyle/>
          <a:p>
            <a:r>
              <a:rPr lang="el-GR" sz="4500" dirty="0"/>
              <a:t>ΛΕΞΙΚΟΙ </a:t>
            </a:r>
            <a:r>
              <a:rPr lang="en-US" sz="4500" dirty="0"/>
              <a:t>vs </a:t>
            </a:r>
            <a:r>
              <a:rPr lang="el-GR" sz="4500" dirty="0" err="1"/>
              <a:t>Μεταλεξικοι</a:t>
            </a:r>
            <a:r>
              <a:rPr lang="el-GR" sz="4500" dirty="0"/>
              <a:t> </a:t>
            </a:r>
            <a:r>
              <a:rPr lang="el-GR" sz="4500" dirty="0" err="1"/>
              <a:t>κανονεσ</a:t>
            </a:r>
            <a:endParaRPr lang="el-GR" sz="4500" dirty="0"/>
          </a:p>
        </p:txBody>
      </p:sp>
      <p:sp>
        <p:nvSpPr>
          <p:cNvPr id="6" name="TextBox 5">
            <a:extLst>
              <a:ext uri="{FF2B5EF4-FFF2-40B4-BE49-F238E27FC236}">
                <a16:creationId xmlns:a16="http://schemas.microsoft.com/office/drawing/2014/main" id="{50B194F4-0423-D445-8C85-E736B47D6CE0}"/>
              </a:ext>
            </a:extLst>
          </p:cNvPr>
          <p:cNvSpPr txBox="1"/>
          <p:nvPr/>
        </p:nvSpPr>
        <p:spPr>
          <a:xfrm>
            <a:off x="761639" y="1235318"/>
            <a:ext cx="10279118" cy="754053"/>
          </a:xfrm>
          <a:prstGeom prst="rect">
            <a:avLst/>
          </a:prstGeom>
          <a:noFill/>
        </p:spPr>
        <p:txBody>
          <a:bodyPr wrap="square" rtlCol="0">
            <a:spAutoFit/>
          </a:bodyPr>
          <a:lstStyle/>
          <a:p>
            <a:pPr algn="ctr"/>
            <a:r>
              <a:rPr lang="el-GR" sz="2500" b="1" dirty="0"/>
              <a:t>4. ΔΕΝ ΕΙΝΑΙ ΔΥΝΑΤΟΝ ΝΑ ΕΧΟΥΝ ΕΞΑΙΡΕΣΕΙΣ</a:t>
            </a:r>
          </a:p>
          <a:p>
            <a:endParaRPr lang="el-GR" dirty="0"/>
          </a:p>
        </p:txBody>
      </p:sp>
    </p:spTree>
    <p:extLst>
      <p:ext uri="{BB962C8B-B14F-4D97-AF65-F5344CB8AC3E}">
        <p14:creationId xmlns:p14="http://schemas.microsoft.com/office/powerpoint/2010/main" val="2571065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2A97568-E867-F047-8E0C-811833FE0D06}"/>
              </a:ext>
            </a:extLst>
          </p:cNvPr>
          <p:cNvSpPr>
            <a:spLocks noGrp="1"/>
          </p:cNvSpPr>
          <p:nvPr>
            <p:ph idx="1"/>
          </p:nvPr>
        </p:nvSpPr>
        <p:spPr>
          <a:xfrm>
            <a:off x="707138" y="2273643"/>
            <a:ext cx="11059297" cy="4211994"/>
          </a:xfrm>
        </p:spPr>
        <p:txBody>
          <a:bodyPr>
            <a:normAutofit/>
          </a:bodyPr>
          <a:lstStyle/>
          <a:p>
            <a:pPr algn="just">
              <a:lnSpc>
                <a:spcPct val="150000"/>
              </a:lnSpc>
              <a:buFont typeface="Wingdings" pitchFamily="2" charset="2"/>
              <a:buChar char="Ø"/>
            </a:pPr>
            <a:r>
              <a:rPr lang="el-GR" sz="2600" dirty="0">
                <a:latin typeface="Calibri" panose="020F0502020204030204" pitchFamily="34" charset="0"/>
                <a:cs typeface="Calibri" panose="020F0502020204030204" pitchFamily="34" charset="0"/>
              </a:rPr>
              <a:t>Όσον αφορά την ταχύτητα ομιλίας, μία μεταβλητή που εξαρτάται εν μέρει από την εκτέλεση δεν μπορεί να επηρεάσει την διαδικασία σχηματισμού των λέξεων.</a:t>
            </a:r>
          </a:p>
          <a:p>
            <a:pPr algn="just">
              <a:lnSpc>
                <a:spcPct val="150000"/>
              </a:lnSpc>
              <a:buFont typeface="Wingdings" pitchFamily="2" charset="2"/>
              <a:buChar char="Ø"/>
            </a:pPr>
            <a:r>
              <a:rPr lang="el-GR" sz="2600" dirty="0">
                <a:latin typeface="Calibri" panose="020F0502020204030204" pitchFamily="34" charset="0"/>
                <a:cs typeface="Calibri" panose="020F0502020204030204" pitchFamily="34" charset="0"/>
              </a:rPr>
              <a:t>Αν συνέβαινε αυτό, θα χρησιμοποιούσαμε διαφορετικά λεξικά στοιχεία ανάλογα με την ταχύτητα με την οποία μιλούμε.</a:t>
            </a:r>
          </a:p>
        </p:txBody>
      </p:sp>
      <p:sp>
        <p:nvSpPr>
          <p:cNvPr id="4" name="Τίτλος 1">
            <a:extLst>
              <a:ext uri="{FF2B5EF4-FFF2-40B4-BE49-F238E27FC236}">
                <a16:creationId xmlns:a16="http://schemas.microsoft.com/office/drawing/2014/main" id="{17D54569-8A85-F146-8609-C2C6CF488EB5}"/>
              </a:ext>
            </a:extLst>
          </p:cNvPr>
          <p:cNvSpPr>
            <a:spLocks noGrp="1"/>
          </p:cNvSpPr>
          <p:nvPr>
            <p:ph type="title"/>
          </p:nvPr>
        </p:nvSpPr>
        <p:spPr>
          <a:xfrm>
            <a:off x="1207587" y="-162071"/>
            <a:ext cx="10058400" cy="1609344"/>
          </a:xfrm>
        </p:spPr>
        <p:txBody>
          <a:bodyPr>
            <a:normAutofit/>
          </a:bodyPr>
          <a:lstStyle/>
          <a:p>
            <a:r>
              <a:rPr lang="el-GR" sz="4500" dirty="0"/>
              <a:t>ΛΕΞΙΚΟΙ </a:t>
            </a:r>
            <a:r>
              <a:rPr lang="en-US" sz="4500" dirty="0"/>
              <a:t>vs </a:t>
            </a:r>
            <a:r>
              <a:rPr lang="el-GR" sz="4500" dirty="0" err="1"/>
              <a:t>Μεταλεξικοι</a:t>
            </a:r>
            <a:r>
              <a:rPr lang="el-GR" sz="4500" dirty="0"/>
              <a:t> </a:t>
            </a:r>
            <a:r>
              <a:rPr lang="el-GR" sz="4500" dirty="0" err="1"/>
              <a:t>κανονεσ</a:t>
            </a:r>
            <a:endParaRPr lang="el-GR" sz="4500" dirty="0"/>
          </a:p>
        </p:txBody>
      </p:sp>
      <p:sp>
        <p:nvSpPr>
          <p:cNvPr id="6" name="TextBox 5">
            <a:extLst>
              <a:ext uri="{FF2B5EF4-FFF2-40B4-BE49-F238E27FC236}">
                <a16:creationId xmlns:a16="http://schemas.microsoft.com/office/drawing/2014/main" id="{50B194F4-0423-D445-8C85-E736B47D6CE0}"/>
              </a:ext>
            </a:extLst>
          </p:cNvPr>
          <p:cNvSpPr txBox="1"/>
          <p:nvPr/>
        </p:nvSpPr>
        <p:spPr>
          <a:xfrm>
            <a:off x="1145808" y="1235318"/>
            <a:ext cx="10620627" cy="754053"/>
          </a:xfrm>
          <a:prstGeom prst="rect">
            <a:avLst/>
          </a:prstGeom>
          <a:noFill/>
        </p:spPr>
        <p:txBody>
          <a:bodyPr wrap="square" rtlCol="0">
            <a:spAutoFit/>
          </a:bodyPr>
          <a:lstStyle/>
          <a:p>
            <a:pPr algn="ctr"/>
            <a:r>
              <a:rPr lang="el-GR" sz="2500" b="1" dirty="0"/>
              <a:t>5. ΜΠΟΡΟΥΝ ΝΑ ΕΠΗΡΕΣΤΟΥΝ ΑΠΌ ΤΗΝ ΤΑΧΥΤΗΤΑ ΤΗΣ ΟΜΙΛΙΑΣ</a:t>
            </a:r>
          </a:p>
          <a:p>
            <a:endParaRPr lang="el-GR" dirty="0"/>
          </a:p>
        </p:txBody>
      </p:sp>
    </p:spTree>
    <p:extLst>
      <p:ext uri="{BB962C8B-B14F-4D97-AF65-F5344CB8AC3E}">
        <p14:creationId xmlns:p14="http://schemas.microsoft.com/office/powerpoint/2010/main" val="183251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2A97568-E867-F047-8E0C-811833FE0D06}"/>
              </a:ext>
            </a:extLst>
          </p:cNvPr>
          <p:cNvSpPr>
            <a:spLocks noGrp="1"/>
          </p:cNvSpPr>
          <p:nvPr>
            <p:ph idx="1"/>
          </p:nvPr>
        </p:nvSpPr>
        <p:spPr>
          <a:xfrm>
            <a:off x="707138" y="1989371"/>
            <a:ext cx="11059297" cy="4496266"/>
          </a:xfrm>
        </p:spPr>
        <p:txBody>
          <a:bodyPr>
            <a:normAutofit/>
          </a:bodyPr>
          <a:lstStyle/>
          <a:p>
            <a:pPr algn="just">
              <a:lnSpc>
                <a:spcPct val="150000"/>
              </a:lnSpc>
              <a:buFont typeface="Wingdings" pitchFamily="2" charset="2"/>
              <a:buChar char="Ø"/>
            </a:pPr>
            <a:r>
              <a:rPr lang="el-GR" sz="2600" dirty="0">
                <a:latin typeface="Calibri" panose="020F0502020204030204" pitchFamily="34" charset="0"/>
                <a:cs typeface="Calibri" panose="020F0502020204030204" pitchFamily="34" charset="0"/>
              </a:rPr>
              <a:t>Η ευαισθησία στην ταχύτητα ομιλίας είναι, αντίθετα, μία μεταβλητή που εξαρτάται από την φραστική φωνολογία: </a:t>
            </a:r>
          </a:p>
          <a:p>
            <a:pPr algn="just">
              <a:lnSpc>
                <a:spcPct val="150000"/>
              </a:lnSpc>
              <a:buFont typeface="Wingdings" pitchFamily="2" charset="2"/>
              <a:buChar char="Ø"/>
            </a:pPr>
            <a:r>
              <a:rPr lang="el-GR" sz="2600" dirty="0">
                <a:latin typeface="Calibri" panose="020F0502020204030204" pitchFamily="34" charset="0"/>
                <a:cs typeface="Calibri" panose="020F0502020204030204" pitchFamily="34" charset="0"/>
              </a:rPr>
              <a:t>μπορούμε να προφέρουμε μία φράση αργά ή γρήγορα, και αυτό μπορεί να επηρεάσει τη συμπεριφορά των φωνολογικών φαινομένων, έστω κι αν αυτό δεν υπονοεί ότι όλοι </a:t>
            </a:r>
            <a:r>
              <a:rPr lang="el-GR" sz="2600" dirty="0" err="1">
                <a:latin typeface="Calibri" panose="020F0502020204030204" pitchFamily="34" charset="0"/>
                <a:cs typeface="Calibri" panose="020F0502020204030204" pitchFamily="34" charset="0"/>
              </a:rPr>
              <a:t>μεταλεξικοί</a:t>
            </a:r>
            <a:r>
              <a:rPr lang="el-GR" sz="2600" dirty="0">
                <a:latin typeface="Calibri" panose="020F0502020204030204" pitchFamily="34" charset="0"/>
                <a:cs typeface="Calibri" panose="020F0502020204030204" pitchFamily="34" charset="0"/>
              </a:rPr>
              <a:t> φωνολογικοί κανόνες υφίστανται την επίδραση του χρόνου και της ταχύτητας εκφοράς του λόγου.</a:t>
            </a:r>
          </a:p>
        </p:txBody>
      </p:sp>
      <p:sp>
        <p:nvSpPr>
          <p:cNvPr id="4" name="Τίτλος 1">
            <a:extLst>
              <a:ext uri="{FF2B5EF4-FFF2-40B4-BE49-F238E27FC236}">
                <a16:creationId xmlns:a16="http://schemas.microsoft.com/office/drawing/2014/main" id="{17D54569-8A85-F146-8609-C2C6CF488EB5}"/>
              </a:ext>
            </a:extLst>
          </p:cNvPr>
          <p:cNvSpPr>
            <a:spLocks noGrp="1"/>
          </p:cNvSpPr>
          <p:nvPr>
            <p:ph type="title"/>
          </p:nvPr>
        </p:nvSpPr>
        <p:spPr>
          <a:xfrm>
            <a:off x="1207587" y="-162071"/>
            <a:ext cx="10058400" cy="1609344"/>
          </a:xfrm>
        </p:spPr>
        <p:txBody>
          <a:bodyPr>
            <a:normAutofit/>
          </a:bodyPr>
          <a:lstStyle/>
          <a:p>
            <a:r>
              <a:rPr lang="el-GR" sz="4500" dirty="0"/>
              <a:t>ΛΕΞΙΚΟΙ </a:t>
            </a:r>
            <a:r>
              <a:rPr lang="en-US" sz="4500" dirty="0"/>
              <a:t>vs </a:t>
            </a:r>
            <a:r>
              <a:rPr lang="el-GR" sz="4500" dirty="0" err="1"/>
              <a:t>Μεταλεξικοι</a:t>
            </a:r>
            <a:r>
              <a:rPr lang="el-GR" sz="4500" dirty="0"/>
              <a:t> </a:t>
            </a:r>
            <a:r>
              <a:rPr lang="el-GR" sz="4500" dirty="0" err="1"/>
              <a:t>κανονεσ</a:t>
            </a:r>
            <a:endParaRPr lang="el-GR" sz="4500" dirty="0"/>
          </a:p>
        </p:txBody>
      </p:sp>
      <p:sp>
        <p:nvSpPr>
          <p:cNvPr id="6" name="TextBox 5">
            <a:extLst>
              <a:ext uri="{FF2B5EF4-FFF2-40B4-BE49-F238E27FC236}">
                <a16:creationId xmlns:a16="http://schemas.microsoft.com/office/drawing/2014/main" id="{50B194F4-0423-D445-8C85-E736B47D6CE0}"/>
              </a:ext>
            </a:extLst>
          </p:cNvPr>
          <p:cNvSpPr txBox="1"/>
          <p:nvPr/>
        </p:nvSpPr>
        <p:spPr>
          <a:xfrm>
            <a:off x="1145808" y="1235318"/>
            <a:ext cx="10620627" cy="754053"/>
          </a:xfrm>
          <a:prstGeom prst="rect">
            <a:avLst/>
          </a:prstGeom>
          <a:noFill/>
        </p:spPr>
        <p:txBody>
          <a:bodyPr wrap="square" rtlCol="0">
            <a:spAutoFit/>
          </a:bodyPr>
          <a:lstStyle/>
          <a:p>
            <a:pPr algn="ctr"/>
            <a:r>
              <a:rPr lang="el-GR" sz="2500" b="1" dirty="0"/>
              <a:t>5. ΜΠΟΡΟΥΝ ΝΑ ΕΠΗΡΕΣΤΟΥΝ ΑΠΌ ΤΗΝ ΤΑΧΥΤΗΤΑ ΤΗΣ ΟΜΙΛΙΑΣ</a:t>
            </a:r>
          </a:p>
          <a:p>
            <a:endParaRPr lang="el-GR" dirty="0"/>
          </a:p>
        </p:txBody>
      </p:sp>
    </p:spTree>
    <p:extLst>
      <p:ext uri="{BB962C8B-B14F-4D97-AF65-F5344CB8AC3E}">
        <p14:creationId xmlns:p14="http://schemas.microsoft.com/office/powerpoint/2010/main" val="351014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2A97568-E867-F047-8E0C-811833FE0D06}"/>
              </a:ext>
            </a:extLst>
          </p:cNvPr>
          <p:cNvSpPr>
            <a:spLocks noGrp="1"/>
          </p:cNvSpPr>
          <p:nvPr>
            <p:ph idx="1"/>
          </p:nvPr>
        </p:nvSpPr>
        <p:spPr>
          <a:xfrm>
            <a:off x="707138" y="2361734"/>
            <a:ext cx="11059297" cy="4496266"/>
          </a:xfrm>
        </p:spPr>
        <p:txBody>
          <a:bodyPr>
            <a:normAutofit/>
          </a:bodyPr>
          <a:lstStyle/>
          <a:p>
            <a:pPr algn="just">
              <a:lnSpc>
                <a:spcPct val="150000"/>
              </a:lnSpc>
              <a:buFont typeface="Wingdings" pitchFamily="2" charset="2"/>
              <a:buChar char="Ø"/>
            </a:pPr>
            <a:r>
              <a:rPr lang="el-GR" sz="2600" dirty="0">
                <a:latin typeface="Calibri" panose="020F0502020204030204" pitchFamily="34" charset="0"/>
                <a:cs typeface="Calibri" panose="020F0502020204030204" pitchFamily="34" charset="0"/>
              </a:rPr>
              <a:t>Ένας άλλος παράγοντας που χαρακτηρίζει τους λεξικούς κανόνες είναι ο υποχρεωτικός χαρακτήρας.</a:t>
            </a:r>
          </a:p>
          <a:p>
            <a:pPr algn="just">
              <a:lnSpc>
                <a:spcPct val="150000"/>
              </a:lnSpc>
              <a:buFont typeface="Wingdings" pitchFamily="2" charset="2"/>
              <a:buChar char="Ø"/>
            </a:pPr>
            <a:r>
              <a:rPr lang="el-GR" sz="2600" dirty="0">
                <a:latin typeface="Calibri" panose="020F0502020204030204" pitchFamily="34" charset="0"/>
                <a:cs typeface="Calibri" panose="020F0502020204030204" pitchFamily="34" charset="0"/>
              </a:rPr>
              <a:t>Μία λέξη έχει μία συγκεκριμένη φωνολογική μορφή.</a:t>
            </a:r>
          </a:p>
          <a:p>
            <a:pPr algn="just">
              <a:lnSpc>
                <a:spcPct val="150000"/>
              </a:lnSpc>
              <a:buFont typeface="Wingdings" pitchFamily="2" charset="2"/>
              <a:buChar char="Ø"/>
            </a:pPr>
            <a:r>
              <a:rPr lang="el-GR" sz="2600" dirty="0">
                <a:latin typeface="Calibri" panose="020F0502020204030204" pitchFamily="34" charset="0"/>
                <a:cs typeface="Calibri" panose="020F0502020204030204" pitchFamily="34" charset="0"/>
              </a:rPr>
              <a:t>Αν υπάρχουν διάφορες μεταβλητές στα πλαίσια της ίδιας γλωσσικής ποικιλίας, απορρέουν από τους </a:t>
            </a:r>
            <a:r>
              <a:rPr lang="el-GR" sz="2600" dirty="0" err="1">
                <a:latin typeface="Calibri" panose="020F0502020204030204" pitchFamily="34" charset="0"/>
                <a:cs typeface="Calibri" panose="020F0502020204030204" pitchFamily="34" charset="0"/>
              </a:rPr>
              <a:t>μεταλεξικούς</a:t>
            </a:r>
            <a:r>
              <a:rPr lang="el-GR" sz="2600" dirty="0">
                <a:latin typeface="Calibri" panose="020F0502020204030204" pitchFamily="34" charset="0"/>
                <a:cs typeface="Calibri" panose="020F0502020204030204" pitchFamily="34" charset="0"/>
              </a:rPr>
              <a:t> κανόνες.</a:t>
            </a:r>
          </a:p>
          <a:p>
            <a:pPr algn="just">
              <a:lnSpc>
                <a:spcPct val="150000"/>
              </a:lnSpc>
              <a:buFont typeface="Wingdings" pitchFamily="2" charset="2"/>
              <a:buChar char="Ø"/>
            </a:pPr>
            <a:endParaRPr lang="el-GR" sz="2600" dirty="0">
              <a:latin typeface="Calibri" panose="020F0502020204030204" pitchFamily="34" charset="0"/>
              <a:cs typeface="Calibri" panose="020F0502020204030204" pitchFamily="34" charset="0"/>
            </a:endParaRPr>
          </a:p>
        </p:txBody>
      </p:sp>
      <p:sp>
        <p:nvSpPr>
          <p:cNvPr id="4" name="Τίτλος 1">
            <a:extLst>
              <a:ext uri="{FF2B5EF4-FFF2-40B4-BE49-F238E27FC236}">
                <a16:creationId xmlns:a16="http://schemas.microsoft.com/office/drawing/2014/main" id="{17D54569-8A85-F146-8609-C2C6CF488EB5}"/>
              </a:ext>
            </a:extLst>
          </p:cNvPr>
          <p:cNvSpPr>
            <a:spLocks noGrp="1"/>
          </p:cNvSpPr>
          <p:nvPr>
            <p:ph type="title"/>
          </p:nvPr>
        </p:nvSpPr>
        <p:spPr>
          <a:xfrm>
            <a:off x="1207587" y="-162071"/>
            <a:ext cx="10058400" cy="1609344"/>
          </a:xfrm>
        </p:spPr>
        <p:txBody>
          <a:bodyPr>
            <a:normAutofit/>
          </a:bodyPr>
          <a:lstStyle/>
          <a:p>
            <a:r>
              <a:rPr lang="el-GR" sz="4500" dirty="0"/>
              <a:t>ΛΕΞΙΚΟΙ </a:t>
            </a:r>
            <a:r>
              <a:rPr lang="en-US" sz="4500" dirty="0"/>
              <a:t>vs </a:t>
            </a:r>
            <a:r>
              <a:rPr lang="el-GR" sz="4500" dirty="0" err="1"/>
              <a:t>Μεταλεξικοι</a:t>
            </a:r>
            <a:r>
              <a:rPr lang="el-GR" sz="4500" dirty="0"/>
              <a:t> </a:t>
            </a:r>
            <a:r>
              <a:rPr lang="el-GR" sz="4500" dirty="0" err="1"/>
              <a:t>κανονεσ</a:t>
            </a:r>
            <a:endParaRPr lang="el-GR" sz="4500" dirty="0"/>
          </a:p>
        </p:txBody>
      </p:sp>
      <p:sp>
        <p:nvSpPr>
          <p:cNvPr id="6" name="TextBox 5">
            <a:extLst>
              <a:ext uri="{FF2B5EF4-FFF2-40B4-BE49-F238E27FC236}">
                <a16:creationId xmlns:a16="http://schemas.microsoft.com/office/drawing/2014/main" id="{50B194F4-0423-D445-8C85-E736B47D6CE0}"/>
              </a:ext>
            </a:extLst>
          </p:cNvPr>
          <p:cNvSpPr txBox="1"/>
          <p:nvPr/>
        </p:nvSpPr>
        <p:spPr>
          <a:xfrm>
            <a:off x="617838" y="1235318"/>
            <a:ext cx="11148597" cy="861774"/>
          </a:xfrm>
          <a:prstGeom prst="rect">
            <a:avLst/>
          </a:prstGeom>
          <a:noFill/>
        </p:spPr>
        <p:txBody>
          <a:bodyPr wrap="square" rtlCol="0">
            <a:spAutoFit/>
          </a:bodyPr>
          <a:lstStyle/>
          <a:p>
            <a:pPr algn="ctr"/>
            <a:r>
              <a:rPr lang="el-GR" sz="2500" b="1" dirty="0"/>
              <a:t>6. Η ΕΛΛΙΠΗΣ ΕΦΑΡΜΟΓΗ ΚΑΤΑΛΗΓΕΙ ΣΕ ΣΧΗΜΑΤΙΣΜΟ ΛΕΞΕΩΝ ΜΗ ΓΡΑΜΜΑΤΙΚΑ ΟΡΘΩΝ</a:t>
            </a:r>
            <a:endParaRPr lang="el-GR" dirty="0"/>
          </a:p>
        </p:txBody>
      </p:sp>
    </p:spTree>
    <p:extLst>
      <p:ext uri="{BB962C8B-B14F-4D97-AF65-F5344CB8AC3E}">
        <p14:creationId xmlns:p14="http://schemas.microsoft.com/office/powerpoint/2010/main" val="207341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1F146-0306-D12D-A525-478F68BABA02}"/>
              </a:ext>
            </a:extLst>
          </p:cNvPr>
          <p:cNvSpPr>
            <a:spLocks noGrp="1"/>
          </p:cNvSpPr>
          <p:nvPr>
            <p:ph type="ctrTitle"/>
          </p:nvPr>
        </p:nvSpPr>
        <p:spPr/>
        <p:txBody>
          <a:bodyPr/>
          <a:lstStyle/>
          <a:p>
            <a:pPr algn="ctr"/>
            <a:r>
              <a:rPr lang="el-GR" altLang="el-GR" sz="4500" b="1" dirty="0" err="1">
                <a:effectLst>
                  <a:outerShdw blurRad="38100" dist="38100" dir="2700000" algn="tl">
                    <a:srgbClr val="000000"/>
                  </a:outerShdw>
                </a:effectLst>
              </a:rPr>
              <a:t>μεταΛΕΞΙΚΗ</a:t>
            </a:r>
            <a:r>
              <a:rPr lang="el-GR" altLang="el-GR" sz="4500" b="1" dirty="0">
                <a:effectLst>
                  <a:outerShdw blurRad="38100" dist="38100" dir="2700000" algn="tl">
                    <a:srgbClr val="000000"/>
                  </a:outerShdw>
                </a:effectLst>
              </a:rPr>
              <a:t>/</a:t>
            </a:r>
            <a:r>
              <a:rPr lang="el-GR" altLang="el-GR" sz="4500" b="1" dirty="0" err="1">
                <a:effectLst>
                  <a:outerShdw blurRad="38100" dist="38100" dir="2700000" algn="tl">
                    <a:srgbClr val="000000"/>
                  </a:outerShdw>
                </a:effectLst>
              </a:rPr>
              <a:t>φραστικη</a:t>
            </a:r>
            <a:r>
              <a:rPr lang="el-GR" altLang="el-GR" sz="4500" b="1" dirty="0">
                <a:effectLst>
                  <a:outerShdw blurRad="38100" dist="38100" dir="2700000" algn="tl">
                    <a:srgbClr val="000000"/>
                  </a:outerShdw>
                </a:effectLst>
              </a:rPr>
              <a:t> ΦΩΝΟΛΟΓΙΑ</a:t>
            </a:r>
            <a:endParaRPr lang="en-US" sz="4500" dirty="0"/>
          </a:p>
        </p:txBody>
      </p:sp>
    </p:spTree>
    <p:extLst>
      <p:ext uri="{BB962C8B-B14F-4D97-AF65-F5344CB8AC3E}">
        <p14:creationId xmlns:p14="http://schemas.microsoft.com/office/powerpoint/2010/main" val="2621540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EC638-BC10-CEE9-D990-D6117F8CFBAF}"/>
              </a:ext>
            </a:extLst>
          </p:cNvPr>
          <p:cNvSpPr>
            <a:spLocks noGrp="1"/>
          </p:cNvSpPr>
          <p:nvPr>
            <p:ph type="title"/>
          </p:nvPr>
        </p:nvSpPr>
        <p:spPr>
          <a:xfrm>
            <a:off x="963827" y="348708"/>
            <a:ext cx="10522767" cy="1609344"/>
          </a:xfrm>
        </p:spPr>
        <p:txBody>
          <a:bodyPr>
            <a:normAutofit/>
          </a:bodyPr>
          <a:lstStyle/>
          <a:p>
            <a:r>
              <a:rPr lang="el-GR" sz="4400" b="1" dirty="0" err="1"/>
              <a:t>Μεταλεξικη</a:t>
            </a:r>
            <a:r>
              <a:rPr lang="el-GR" sz="4400" b="1" dirty="0"/>
              <a:t>/ </a:t>
            </a:r>
            <a:r>
              <a:rPr lang="el-GR" sz="4400" b="1" dirty="0" err="1"/>
              <a:t>φραστικη</a:t>
            </a:r>
            <a:r>
              <a:rPr lang="el-GR" sz="4400" b="1" dirty="0"/>
              <a:t> </a:t>
            </a:r>
            <a:r>
              <a:rPr lang="el-GR" sz="4400" b="1" dirty="0" err="1"/>
              <a:t>φωνολογια</a:t>
            </a:r>
            <a:endParaRPr lang="en-US" sz="4400" b="1" dirty="0"/>
          </a:p>
        </p:txBody>
      </p:sp>
      <p:sp>
        <p:nvSpPr>
          <p:cNvPr id="3" name="Content Placeholder 2">
            <a:extLst>
              <a:ext uri="{FF2B5EF4-FFF2-40B4-BE49-F238E27FC236}">
                <a16:creationId xmlns:a16="http://schemas.microsoft.com/office/drawing/2014/main" id="{A942B6FD-023D-96AC-B275-A42A4DD52308}"/>
              </a:ext>
            </a:extLst>
          </p:cNvPr>
          <p:cNvSpPr>
            <a:spLocks noGrp="1"/>
          </p:cNvSpPr>
          <p:nvPr>
            <p:ph idx="1"/>
          </p:nvPr>
        </p:nvSpPr>
        <p:spPr/>
        <p:txBody>
          <a:bodyPr>
            <a:normAutofit/>
          </a:bodyPr>
          <a:lstStyle/>
          <a:p>
            <a:pPr algn="ctr">
              <a:lnSpc>
                <a:spcPct val="150000"/>
              </a:lnSpc>
            </a:pPr>
            <a:r>
              <a:rPr lang="el-GR" sz="2600" b="1" i="1" dirty="0">
                <a:latin typeface="Calibri" panose="020F0502020204030204" pitchFamily="34" charset="0"/>
                <a:cs typeface="Calibri" panose="020F0502020204030204" pitchFamily="34" charset="0"/>
              </a:rPr>
              <a:t>Πρόκειται για </a:t>
            </a:r>
            <a:r>
              <a:rPr lang="el-GR" sz="2600" b="1" i="1" dirty="0" err="1">
                <a:latin typeface="Calibri" panose="020F0502020204030204" pitchFamily="34" charset="0"/>
                <a:cs typeface="Calibri" panose="020F0502020204030204" pitchFamily="34" charset="0"/>
              </a:rPr>
              <a:t>υποτομέα</a:t>
            </a:r>
            <a:r>
              <a:rPr lang="el-GR" sz="2600" b="1" i="1" dirty="0">
                <a:latin typeface="Calibri" panose="020F0502020204030204" pitchFamily="34" charset="0"/>
                <a:cs typeface="Calibri" panose="020F0502020204030204" pitchFamily="34" charset="0"/>
              </a:rPr>
              <a:t> της φωνολογίας που ασχολείται με τα φωνολογικά φαινόμενα που αφορούν περισσότερες της μίας λέξης, δηλαδή στα φαινόμενα που κατά κανόνα εφαρμόζονται </a:t>
            </a:r>
            <a:r>
              <a:rPr lang="el-GR" sz="2600" b="1" i="1" dirty="0" err="1">
                <a:latin typeface="Calibri" panose="020F0502020204030204" pitchFamily="34" charset="0"/>
                <a:cs typeface="Calibri" panose="020F0502020204030204" pitchFamily="34" charset="0"/>
              </a:rPr>
              <a:t>μεταλεξικά</a:t>
            </a:r>
            <a:r>
              <a:rPr lang="el-GR" sz="2600" b="1" i="1" dirty="0">
                <a:latin typeface="Calibri" panose="020F0502020204030204" pitchFamily="34" charset="0"/>
                <a:cs typeface="Calibri" panose="020F0502020204030204" pitchFamily="34" charset="0"/>
              </a:rPr>
              <a:t> και </a:t>
            </a:r>
            <a:r>
              <a:rPr lang="el-GR" sz="2600" b="1" i="1" dirty="0" err="1">
                <a:latin typeface="Calibri" panose="020F0502020204030204" pitchFamily="34" charset="0"/>
                <a:cs typeface="Calibri" panose="020F0502020204030204" pitchFamily="34" charset="0"/>
              </a:rPr>
              <a:t>μετασυντακτικά</a:t>
            </a:r>
            <a:r>
              <a:rPr lang="el-GR" sz="2600" b="1" i="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7106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EC638-BC10-CEE9-D990-D6117F8CFBAF}"/>
              </a:ext>
            </a:extLst>
          </p:cNvPr>
          <p:cNvSpPr>
            <a:spLocks noGrp="1"/>
          </p:cNvSpPr>
          <p:nvPr>
            <p:ph type="title"/>
          </p:nvPr>
        </p:nvSpPr>
        <p:spPr>
          <a:xfrm>
            <a:off x="963827" y="348708"/>
            <a:ext cx="10522767" cy="1609344"/>
          </a:xfrm>
        </p:spPr>
        <p:txBody>
          <a:bodyPr>
            <a:normAutofit/>
          </a:bodyPr>
          <a:lstStyle/>
          <a:p>
            <a:r>
              <a:rPr lang="el-GR" sz="4400" b="1" dirty="0" err="1"/>
              <a:t>Μεταλεξικη</a:t>
            </a:r>
            <a:r>
              <a:rPr lang="el-GR" sz="4400" b="1" dirty="0"/>
              <a:t>/ </a:t>
            </a:r>
            <a:r>
              <a:rPr lang="el-GR" sz="4400" b="1" dirty="0" err="1"/>
              <a:t>φραστικη</a:t>
            </a:r>
            <a:r>
              <a:rPr lang="el-GR" sz="4400" b="1" dirty="0"/>
              <a:t> </a:t>
            </a:r>
            <a:r>
              <a:rPr lang="el-GR" sz="4400" b="1" dirty="0" err="1"/>
              <a:t>φωνολογια</a:t>
            </a:r>
            <a:endParaRPr lang="en-US" sz="4400" b="1" dirty="0"/>
          </a:p>
        </p:txBody>
      </p:sp>
      <p:sp>
        <p:nvSpPr>
          <p:cNvPr id="3" name="Content Placeholder 2">
            <a:extLst>
              <a:ext uri="{FF2B5EF4-FFF2-40B4-BE49-F238E27FC236}">
                <a16:creationId xmlns:a16="http://schemas.microsoft.com/office/drawing/2014/main" id="{A942B6FD-023D-96AC-B275-A42A4DD52308}"/>
              </a:ext>
            </a:extLst>
          </p:cNvPr>
          <p:cNvSpPr>
            <a:spLocks noGrp="1"/>
          </p:cNvSpPr>
          <p:nvPr>
            <p:ph idx="1"/>
          </p:nvPr>
        </p:nvSpPr>
        <p:spPr/>
        <p:txBody>
          <a:bodyPr/>
          <a:lstStyle/>
          <a:p>
            <a:pPr algn="ctr"/>
            <a:r>
              <a:rPr lang="el-GR" b="1" dirty="0">
                <a:latin typeface="Calibri" panose="020F0502020204030204" pitchFamily="34" charset="0"/>
                <a:cs typeface="Calibri" panose="020F0502020204030204" pitchFamily="34" charset="0"/>
              </a:rPr>
              <a:t>1) Η δασκάλα μου διάβασε το ποίημα</a:t>
            </a:r>
          </a:p>
          <a:p>
            <a:pPr algn="ctr"/>
            <a:r>
              <a:rPr lang="el-GR" b="1" dirty="0">
                <a:latin typeface="Calibri" panose="020F0502020204030204" pitchFamily="34" charset="0"/>
                <a:cs typeface="Calibri" panose="020F0502020204030204" pitchFamily="34" charset="0"/>
              </a:rPr>
              <a:t>2)α) [Η δασκάλα] [μου διάβασε το ποίημα]</a:t>
            </a:r>
          </a:p>
          <a:p>
            <a:pPr algn="ctr"/>
            <a:r>
              <a:rPr lang="el-GR" b="1" dirty="0">
                <a:latin typeface="Calibri" panose="020F0502020204030204" pitchFamily="34" charset="0"/>
                <a:cs typeface="Calibri" panose="020F0502020204030204" pitchFamily="34" charset="0"/>
              </a:rPr>
              <a:t>2)β) [Η δασκάλα μου] [διάβασε το ποίημα]</a:t>
            </a:r>
          </a:p>
          <a:p>
            <a:pPr algn="ctr"/>
            <a:endParaRPr lang="el-GR" b="1" dirty="0">
              <a:latin typeface="Calibri" panose="020F0502020204030204" pitchFamily="34" charset="0"/>
              <a:cs typeface="Calibri" panose="020F0502020204030204" pitchFamily="34" charset="0"/>
            </a:endParaRPr>
          </a:p>
          <a:p>
            <a:pPr algn="ctr"/>
            <a:endParaRPr lang="el-GR" b="1" dirty="0">
              <a:latin typeface="Calibri" panose="020F0502020204030204" pitchFamily="34" charset="0"/>
              <a:cs typeface="Calibri" panose="020F0502020204030204" pitchFamily="34" charset="0"/>
            </a:endParaRPr>
          </a:p>
          <a:p>
            <a:pPr algn="ctr"/>
            <a:r>
              <a:rPr lang="el-GR" b="1" dirty="0">
                <a:latin typeface="Calibri" panose="020F0502020204030204" pitchFamily="34" charset="0"/>
                <a:cs typeface="Calibri" panose="020F0502020204030204" pitchFamily="34" charset="0"/>
              </a:rPr>
              <a:t>3)Ο Λουκάς είδε το παιδί με το κιάλι.</a:t>
            </a:r>
          </a:p>
          <a:p>
            <a:pPr algn="ctr"/>
            <a:r>
              <a:rPr lang="el-GR" b="1" dirty="0">
                <a:latin typeface="Calibri" panose="020F0502020204030204" pitchFamily="34" charset="0"/>
                <a:cs typeface="Calibri" panose="020F0502020204030204" pitchFamily="34" charset="0"/>
              </a:rPr>
              <a:t>4)α) Ο Λουκάς έχει το κιάλι και μ’ αυτό είδε το παιδί.</a:t>
            </a:r>
          </a:p>
          <a:p>
            <a:pPr algn="ctr"/>
            <a:r>
              <a:rPr lang="el-GR" b="1" dirty="0">
                <a:latin typeface="Calibri" panose="020F0502020204030204" pitchFamily="34" charset="0"/>
                <a:cs typeface="Calibri" panose="020F0502020204030204" pitchFamily="34" charset="0"/>
              </a:rPr>
              <a:t>4)β)Ο Λουκάς είδε το παιδί που κρατούσε το κιάλι.</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680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32768-D149-6BA5-0BC3-3CB1DE9E6429}"/>
              </a:ext>
            </a:extLst>
          </p:cNvPr>
          <p:cNvSpPr>
            <a:spLocks noGrp="1"/>
          </p:cNvSpPr>
          <p:nvPr>
            <p:ph type="title"/>
          </p:nvPr>
        </p:nvSpPr>
        <p:spPr/>
        <p:txBody>
          <a:bodyPr/>
          <a:lstStyle/>
          <a:p>
            <a:r>
              <a:rPr lang="el-GR" dirty="0" err="1"/>
              <a:t>Φραστικη</a:t>
            </a:r>
            <a:r>
              <a:rPr lang="el-GR" dirty="0"/>
              <a:t> </a:t>
            </a:r>
            <a:r>
              <a:rPr lang="el-GR" dirty="0" err="1"/>
              <a:t>φωνολογια</a:t>
            </a:r>
            <a:endParaRPr lang="en-US" dirty="0"/>
          </a:p>
        </p:txBody>
      </p:sp>
      <p:sp>
        <p:nvSpPr>
          <p:cNvPr id="3" name="Content Placeholder 2">
            <a:extLst>
              <a:ext uri="{FF2B5EF4-FFF2-40B4-BE49-F238E27FC236}">
                <a16:creationId xmlns:a16="http://schemas.microsoft.com/office/drawing/2014/main" id="{CDAF2B10-BC69-3453-1610-9544942C3D41}"/>
              </a:ext>
            </a:extLst>
          </p:cNvPr>
          <p:cNvSpPr>
            <a:spLocks noGrp="1"/>
          </p:cNvSpPr>
          <p:nvPr>
            <p:ph idx="1"/>
          </p:nvPr>
        </p:nvSpPr>
        <p:spPr>
          <a:xfrm>
            <a:off x="1069848" y="1840523"/>
            <a:ext cx="10336706" cy="4360985"/>
          </a:xfrm>
        </p:spPr>
        <p:txBody>
          <a:bodyPr>
            <a:noAutofit/>
          </a:bodyPr>
          <a:lstStyle/>
          <a:p>
            <a:pPr algn="just">
              <a:lnSpc>
                <a:spcPct val="100000"/>
              </a:lnSpc>
            </a:pPr>
            <a:r>
              <a:rPr lang="el-GR" sz="2500" dirty="0">
                <a:latin typeface="Calibri" panose="020F0502020204030204" pitchFamily="34" charset="0"/>
                <a:cs typeface="Calibri" panose="020F0502020204030204" pitchFamily="34" charset="0"/>
              </a:rPr>
              <a:t>Η φωνολογική υπόσταση των φράσεων είναι αυτόνομη σε σχέση με τη συντακτική και η σχέση ανάμεσα στις δύο είναι έμμεση (έμμεση αναφορά) (</a:t>
            </a:r>
            <a:r>
              <a:rPr lang="en-US" sz="2500" dirty="0">
                <a:latin typeface="Calibri" panose="020F0502020204030204" pitchFamily="34" charset="0"/>
                <a:cs typeface="Calibri" panose="020F0502020204030204" pitchFamily="34" charset="0"/>
              </a:rPr>
              <a:t>Selkirk, 1981). </a:t>
            </a:r>
            <a:endParaRPr lang="el-GR" sz="2500" dirty="0">
              <a:latin typeface="Calibri" panose="020F0502020204030204" pitchFamily="34" charset="0"/>
              <a:cs typeface="Calibri" panose="020F0502020204030204" pitchFamily="34" charset="0"/>
            </a:endParaRPr>
          </a:p>
          <a:p>
            <a:pPr algn="just">
              <a:lnSpc>
                <a:spcPct val="100000"/>
              </a:lnSpc>
            </a:pPr>
            <a:r>
              <a:rPr lang="el-GR" sz="2500" dirty="0">
                <a:latin typeface="Calibri" panose="020F0502020204030204" pitchFamily="34" charset="0"/>
                <a:cs typeface="Calibri" panose="020F0502020204030204" pitchFamily="34" charset="0"/>
              </a:rPr>
              <a:t>Δε συναντάμε φωνολογικούς κανόνες που να υπακούν σε αντίστοιχους κανόνες συντακτικής φύσεως, όπως π.χ. ότι ο φθόγγος /</a:t>
            </a:r>
            <a:r>
              <a:rPr lang="en-US" sz="2500" dirty="0">
                <a:latin typeface="Calibri" panose="020F0502020204030204" pitchFamily="34" charset="0"/>
                <a:cs typeface="Calibri" panose="020F0502020204030204" pitchFamily="34" charset="0"/>
              </a:rPr>
              <a:t>s/ </a:t>
            </a:r>
            <a:r>
              <a:rPr lang="el-GR" sz="2500" dirty="0" err="1">
                <a:latin typeface="Calibri" panose="020F0502020204030204" pitchFamily="34" charset="0"/>
                <a:cs typeface="Calibri" panose="020F0502020204030204" pitchFamily="34" charset="0"/>
              </a:rPr>
              <a:t>ηχηροποιείται</a:t>
            </a:r>
            <a:r>
              <a:rPr lang="el-GR" sz="2500" dirty="0">
                <a:latin typeface="Calibri" panose="020F0502020204030204" pitchFamily="34" charset="0"/>
                <a:cs typeface="Calibri" panose="020F0502020204030204" pitchFamily="34" charset="0"/>
              </a:rPr>
              <a:t> στο τέλος της ρηματικής φράσης. Παρόλα αυτά, η φωνολογική και συντακτική δομή δεν είναι ανεξάρτητες η μία από την άλλη, καθώς τα προσωδιακά συστατικά διαμορφώνονται μέσω πληροφοριών που προέρχονται από τη σύνταξη, συγκεκριμένα μέσω των κανόνων αντιστοίχισης (</a:t>
            </a:r>
            <a:r>
              <a:rPr lang="en-US" sz="2500" dirty="0">
                <a:latin typeface="Calibri" panose="020F0502020204030204" pitchFamily="34" charset="0"/>
                <a:cs typeface="Calibri" panose="020F0502020204030204" pitchFamily="34" charset="0"/>
              </a:rPr>
              <a:t>mapping rules). </a:t>
            </a:r>
            <a:endParaRPr lang="el-GR" sz="2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02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DA338-BBCF-9A01-7BA5-C6DEF9A70DD2}"/>
              </a:ext>
            </a:extLst>
          </p:cNvPr>
          <p:cNvSpPr>
            <a:spLocks noGrp="1"/>
          </p:cNvSpPr>
          <p:nvPr>
            <p:ph type="title"/>
          </p:nvPr>
        </p:nvSpPr>
        <p:spPr/>
        <p:txBody>
          <a:bodyPr/>
          <a:lstStyle/>
          <a:p>
            <a:r>
              <a:rPr lang="el-GR" dirty="0" err="1"/>
              <a:t>Λεξικη</a:t>
            </a:r>
            <a:r>
              <a:rPr lang="el-GR" dirty="0"/>
              <a:t> </a:t>
            </a:r>
            <a:r>
              <a:rPr lang="el-GR" dirty="0" err="1"/>
              <a:t>φωνολογια</a:t>
            </a:r>
            <a:r>
              <a:rPr lang="el-GR" dirty="0"/>
              <a:t>	</a:t>
            </a:r>
            <a:endParaRPr lang="en-US" dirty="0"/>
          </a:p>
        </p:txBody>
      </p:sp>
      <p:sp>
        <p:nvSpPr>
          <p:cNvPr id="3" name="Content Placeholder 2">
            <a:extLst>
              <a:ext uri="{FF2B5EF4-FFF2-40B4-BE49-F238E27FC236}">
                <a16:creationId xmlns:a16="http://schemas.microsoft.com/office/drawing/2014/main" id="{C1EC99F1-A30A-700C-06FC-016963E4000B}"/>
              </a:ext>
            </a:extLst>
          </p:cNvPr>
          <p:cNvSpPr>
            <a:spLocks noGrp="1"/>
          </p:cNvSpPr>
          <p:nvPr>
            <p:ph idx="1"/>
          </p:nvPr>
        </p:nvSpPr>
        <p:spPr>
          <a:xfrm>
            <a:off x="903594" y="2645110"/>
            <a:ext cx="10058400" cy="4050792"/>
          </a:xfrm>
        </p:spPr>
        <p:txBody>
          <a:bodyPr vert="horz" lIns="91440" tIns="45720" rIns="91440" bIns="45720" rtlCol="0" anchor="t">
            <a:normAutofit/>
          </a:bodyPr>
          <a:lstStyle/>
          <a:p>
            <a:pPr algn="just">
              <a:lnSpc>
                <a:spcPct val="100000"/>
              </a:lnSpc>
              <a:buClr>
                <a:srgbClr val="9E3611"/>
              </a:buClr>
            </a:pPr>
            <a:r>
              <a:rPr lang="el-GR" sz="2500" dirty="0">
                <a:latin typeface="Calibri" panose="020F0502020204030204" pitchFamily="34" charset="0"/>
                <a:ea typeface="Cambria"/>
                <a:cs typeface="Calibri" panose="020F0502020204030204" pitchFamily="34" charset="0"/>
              </a:rPr>
              <a:t>Η μορφολογική </a:t>
            </a:r>
            <a:r>
              <a:rPr lang="el-GR" sz="2500" dirty="0" err="1">
                <a:latin typeface="Calibri" panose="020F0502020204030204" pitchFamily="34" charset="0"/>
                <a:ea typeface="Cambria"/>
                <a:cs typeface="Calibri" panose="020F0502020204030204" pitchFamily="34" charset="0"/>
              </a:rPr>
              <a:t>υποθεωρία</a:t>
            </a:r>
            <a:r>
              <a:rPr lang="el-GR" sz="2500" dirty="0">
                <a:latin typeface="Calibri" panose="020F0502020204030204" pitchFamily="34" charset="0"/>
                <a:ea typeface="Cambria"/>
                <a:cs typeface="Calibri" panose="020F0502020204030204" pitchFamily="34" charset="0"/>
              </a:rPr>
              <a:t> είναι "διατεταγμένη ως προς τα επίπεδα": τα προσφύματα διακρίνονται με τη διαίρεση τους σε διακριτά υποσύνολα (επίπεδα) μέσα στο Λεξικό. </a:t>
            </a:r>
          </a:p>
          <a:p>
            <a:pPr algn="just">
              <a:lnSpc>
                <a:spcPct val="100000"/>
              </a:lnSpc>
              <a:buClr>
                <a:srgbClr val="9E3611"/>
              </a:buClr>
            </a:pPr>
            <a:endParaRPr lang="el-GR" sz="2500" dirty="0">
              <a:latin typeface="Calibri" panose="020F0502020204030204" pitchFamily="34" charset="0"/>
              <a:ea typeface="Cambria"/>
              <a:cs typeface="Calibri" panose="020F0502020204030204" pitchFamily="34" charset="0"/>
            </a:endParaRPr>
          </a:p>
          <a:p>
            <a:pPr algn="just">
              <a:lnSpc>
                <a:spcPct val="100000"/>
              </a:lnSpc>
              <a:buClr>
                <a:srgbClr val="9E3611"/>
              </a:buClr>
            </a:pPr>
            <a:r>
              <a:rPr lang="el-GR" sz="2500" dirty="0">
                <a:latin typeface="Calibri" panose="020F0502020204030204" pitchFamily="34" charset="0"/>
                <a:ea typeface="Cambria"/>
                <a:cs typeface="Calibri" panose="020F0502020204030204" pitchFamily="34" charset="0"/>
              </a:rPr>
              <a:t>Η διαίρεση των κανόνων σχηματισμού λέξεων αντιστοιχεί σε διαίρεση των φωνολογικών κανόνων.</a:t>
            </a:r>
          </a:p>
        </p:txBody>
      </p:sp>
      <p:sp>
        <p:nvSpPr>
          <p:cNvPr id="4" name="TextBox 3">
            <a:extLst>
              <a:ext uri="{FF2B5EF4-FFF2-40B4-BE49-F238E27FC236}">
                <a16:creationId xmlns:a16="http://schemas.microsoft.com/office/drawing/2014/main" id="{33EE5BEF-2433-D441-9063-847BDC31DBFC}"/>
              </a:ext>
            </a:extLst>
          </p:cNvPr>
          <p:cNvSpPr txBox="1"/>
          <p:nvPr/>
        </p:nvSpPr>
        <p:spPr>
          <a:xfrm>
            <a:off x="532015" y="1855449"/>
            <a:ext cx="9119062" cy="477054"/>
          </a:xfrm>
          <a:prstGeom prst="rect">
            <a:avLst/>
          </a:prstGeom>
          <a:noFill/>
        </p:spPr>
        <p:txBody>
          <a:bodyPr wrap="square" rtlCol="0">
            <a:spAutoFit/>
          </a:bodyPr>
          <a:lstStyle/>
          <a:p>
            <a:r>
              <a:rPr lang="el-GR" sz="2500" dirty="0"/>
              <a:t>🌟 Τι είναι η λεξική φωνολογία;</a:t>
            </a:r>
          </a:p>
        </p:txBody>
      </p:sp>
    </p:spTree>
    <p:extLst>
      <p:ext uri="{BB962C8B-B14F-4D97-AF65-F5344CB8AC3E}">
        <p14:creationId xmlns:p14="http://schemas.microsoft.com/office/powerpoint/2010/main" val="97803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32768-D149-6BA5-0BC3-3CB1DE9E6429}"/>
              </a:ext>
            </a:extLst>
          </p:cNvPr>
          <p:cNvSpPr>
            <a:spLocks noGrp="1"/>
          </p:cNvSpPr>
          <p:nvPr>
            <p:ph type="title"/>
          </p:nvPr>
        </p:nvSpPr>
        <p:spPr/>
        <p:txBody>
          <a:bodyPr/>
          <a:lstStyle/>
          <a:p>
            <a:r>
              <a:rPr lang="el-GR" dirty="0" err="1"/>
              <a:t>Φραστικη</a:t>
            </a:r>
            <a:r>
              <a:rPr lang="el-GR" dirty="0"/>
              <a:t> </a:t>
            </a:r>
            <a:r>
              <a:rPr lang="el-GR" dirty="0" err="1"/>
              <a:t>φωνολογια</a:t>
            </a:r>
            <a:endParaRPr lang="en-US" dirty="0"/>
          </a:p>
        </p:txBody>
      </p:sp>
      <p:sp>
        <p:nvSpPr>
          <p:cNvPr id="3" name="Content Placeholder 2">
            <a:extLst>
              <a:ext uri="{FF2B5EF4-FFF2-40B4-BE49-F238E27FC236}">
                <a16:creationId xmlns:a16="http://schemas.microsoft.com/office/drawing/2014/main" id="{CDAF2B10-BC69-3453-1610-9544942C3D41}"/>
              </a:ext>
            </a:extLst>
          </p:cNvPr>
          <p:cNvSpPr>
            <a:spLocks noGrp="1"/>
          </p:cNvSpPr>
          <p:nvPr>
            <p:ph idx="1"/>
          </p:nvPr>
        </p:nvSpPr>
        <p:spPr>
          <a:xfrm>
            <a:off x="1069848" y="1840523"/>
            <a:ext cx="10336706" cy="4360985"/>
          </a:xfrm>
        </p:spPr>
        <p:txBody>
          <a:bodyPr>
            <a:normAutofit/>
          </a:bodyPr>
          <a:lstStyle/>
          <a:p>
            <a:pPr algn="just">
              <a:lnSpc>
                <a:spcPct val="100000"/>
              </a:lnSpc>
            </a:pPr>
            <a:r>
              <a:rPr lang="el-GR" sz="2500" dirty="0">
                <a:latin typeface="Calibri" panose="020F0502020204030204" pitchFamily="34" charset="0"/>
                <a:cs typeface="Calibri" panose="020F0502020204030204" pitchFamily="34" charset="0"/>
              </a:rPr>
              <a:t>Αφού δηλαδή συσταθούν τα προσωδιακά συστατικά εφαρμόζονται στο εσωτερικό τους οι φωνολογικοί κανόνες, οι οποίοι έχουν έμμεση πρόσβαση και είναι ευαίσθητοι στη μορφολογική ή συντακτική δομή (</a:t>
            </a:r>
            <a:r>
              <a:rPr lang="en-US" sz="2500" dirty="0" err="1">
                <a:latin typeface="Calibri" panose="020F0502020204030204" pitchFamily="34" charset="0"/>
                <a:cs typeface="Calibri" panose="020F0502020204030204" pitchFamily="34" charset="0"/>
              </a:rPr>
              <a:t>Nespor</a:t>
            </a:r>
            <a:r>
              <a:rPr lang="en-US" sz="2500" dirty="0">
                <a:latin typeface="Calibri" panose="020F0502020204030204" pitchFamily="34" charset="0"/>
                <a:cs typeface="Calibri" panose="020F0502020204030204" pitchFamily="34" charset="0"/>
              </a:rPr>
              <a:t>, 1999: 190-191; </a:t>
            </a:r>
            <a:r>
              <a:rPr lang="el-GR" sz="2500" dirty="0" err="1">
                <a:latin typeface="Calibri" panose="020F0502020204030204" pitchFamily="34" charset="0"/>
                <a:cs typeface="Calibri" panose="020F0502020204030204" pitchFamily="34" charset="0"/>
              </a:rPr>
              <a:t>Ρεβυθιάδου</a:t>
            </a:r>
            <a:r>
              <a:rPr lang="el-GR" sz="2500" dirty="0">
                <a:latin typeface="Calibri" panose="020F0502020204030204" pitchFamily="34" charset="0"/>
                <a:cs typeface="Calibri" panose="020F0502020204030204" pitchFamily="34" charset="0"/>
              </a:rPr>
              <a:t> &amp; </a:t>
            </a:r>
            <a:r>
              <a:rPr lang="el-GR" sz="2500" dirty="0" err="1">
                <a:latin typeface="Calibri" panose="020F0502020204030204" pitchFamily="34" charset="0"/>
                <a:cs typeface="Calibri" panose="020F0502020204030204" pitchFamily="34" charset="0"/>
              </a:rPr>
              <a:t>Τζακώστα</a:t>
            </a:r>
            <a:r>
              <a:rPr lang="el-GR" sz="2500" dirty="0">
                <a:latin typeface="Calibri" panose="020F0502020204030204" pitchFamily="34" charset="0"/>
                <a:cs typeface="Calibri" panose="020F0502020204030204" pitchFamily="34" charset="0"/>
              </a:rPr>
              <a:t>, 2007: 51-52; Νικολού, 2008: 5-11; </a:t>
            </a:r>
            <a:r>
              <a:rPr lang="el-GR" sz="2500" dirty="0" err="1">
                <a:latin typeface="Calibri" panose="020F0502020204030204" pitchFamily="34" charset="0"/>
                <a:cs typeface="Calibri" panose="020F0502020204030204" pitchFamily="34" charset="0"/>
              </a:rPr>
              <a:t>Ρεβυθιάδου</a:t>
            </a:r>
            <a:r>
              <a:rPr lang="el-GR" sz="2500" dirty="0">
                <a:latin typeface="Calibri" panose="020F0502020204030204" pitchFamily="34" charset="0"/>
                <a:cs typeface="Calibri" panose="020F0502020204030204" pitchFamily="34" charset="0"/>
              </a:rPr>
              <a:t>, 2021: 417). </a:t>
            </a:r>
          </a:p>
          <a:p>
            <a:pPr algn="just">
              <a:lnSpc>
                <a:spcPct val="100000"/>
              </a:lnSpc>
            </a:pPr>
            <a:r>
              <a:rPr lang="el-GR" sz="2500" dirty="0">
                <a:latin typeface="Calibri" panose="020F0502020204030204" pitchFamily="34" charset="0"/>
                <a:cs typeface="Calibri" panose="020F0502020204030204" pitchFamily="34" charset="0"/>
              </a:rPr>
              <a:t>Συνεπώς, η προσωδιακή φωνολογία είναι αυτή που εξετάζει τη </a:t>
            </a:r>
            <a:r>
              <a:rPr lang="el-GR" sz="2500" dirty="0" err="1">
                <a:latin typeface="Calibri" panose="020F0502020204030204" pitchFamily="34" charset="0"/>
                <a:cs typeface="Calibri" panose="020F0502020204030204" pitchFamily="34" charset="0"/>
              </a:rPr>
              <a:t>διεπίδραση</a:t>
            </a:r>
            <a:r>
              <a:rPr lang="el-GR" sz="2500" dirty="0">
                <a:latin typeface="Calibri" panose="020F0502020204030204" pitchFamily="34" charset="0"/>
                <a:cs typeface="Calibri" panose="020F0502020204030204" pitchFamily="34" charset="0"/>
              </a:rPr>
              <a:t> ανάμεσα στη σύνταξη και τη φωνολογία</a:t>
            </a:r>
            <a:r>
              <a:rPr lang="en-US" sz="2500" dirty="0">
                <a:latin typeface="Calibri" panose="020F0502020204030204" pitchFamily="34" charset="0"/>
                <a:cs typeface="Calibri" panose="020F0502020204030204" pitchFamily="34" charset="0"/>
              </a:rPr>
              <a:t> </a:t>
            </a:r>
            <a:r>
              <a:rPr lang="el-GR" sz="2500" dirty="0">
                <a:latin typeface="Calibri" panose="020F0502020204030204" pitchFamily="34" charset="0"/>
                <a:cs typeface="Calibri" panose="020F0502020204030204" pitchFamily="34" charset="0"/>
              </a:rPr>
              <a:t>και ασχολείται με </a:t>
            </a:r>
            <a:r>
              <a:rPr lang="el-GR" sz="2500" dirty="0" err="1">
                <a:latin typeface="Calibri" panose="020F0502020204030204" pitchFamily="34" charset="0"/>
                <a:cs typeface="Calibri" panose="020F0502020204030204" pitchFamily="34" charset="0"/>
              </a:rPr>
              <a:t>υπερτεμαχιακά</a:t>
            </a:r>
            <a:r>
              <a:rPr lang="el-GR" sz="2500" dirty="0">
                <a:latin typeface="Calibri" panose="020F0502020204030204" pitchFamily="34" charset="0"/>
                <a:cs typeface="Calibri" panose="020F0502020204030204" pitchFamily="34" charset="0"/>
              </a:rPr>
              <a:t> χαρακτηριστικά, δηλαδή τις κατηγορίες που βρίσκονται πάνω από το επίπεδο της προσωδιακής λέξης. </a:t>
            </a:r>
            <a:endParaRPr lang="en-US" sz="2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333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6EC39-58C3-7714-C05A-233200B24AEE}"/>
              </a:ext>
            </a:extLst>
          </p:cNvPr>
          <p:cNvSpPr>
            <a:spLocks noGrp="1"/>
          </p:cNvSpPr>
          <p:nvPr>
            <p:ph type="title"/>
          </p:nvPr>
        </p:nvSpPr>
        <p:spPr>
          <a:xfrm>
            <a:off x="586154" y="484632"/>
            <a:ext cx="10542094" cy="1609344"/>
          </a:xfrm>
        </p:spPr>
        <p:txBody>
          <a:bodyPr/>
          <a:lstStyle/>
          <a:p>
            <a:r>
              <a:rPr lang="el-GR" dirty="0" err="1"/>
              <a:t>Συστατικα</a:t>
            </a:r>
            <a:r>
              <a:rPr lang="el-GR" dirty="0"/>
              <a:t> </a:t>
            </a:r>
            <a:r>
              <a:rPr lang="el-GR" dirty="0" err="1"/>
              <a:t>υπερανω</a:t>
            </a:r>
            <a:r>
              <a:rPr lang="el-GR" dirty="0"/>
              <a:t> </a:t>
            </a:r>
            <a:r>
              <a:rPr lang="el-GR" dirty="0" err="1"/>
              <a:t>τησ</a:t>
            </a:r>
            <a:r>
              <a:rPr lang="el-GR" dirty="0"/>
              <a:t> </a:t>
            </a:r>
            <a:r>
              <a:rPr lang="el-GR" dirty="0" err="1"/>
              <a:t>λεξησ</a:t>
            </a:r>
            <a:endParaRPr lang="en-US" dirty="0"/>
          </a:p>
        </p:txBody>
      </p:sp>
      <p:sp>
        <p:nvSpPr>
          <p:cNvPr id="3" name="Content Placeholder 2">
            <a:extLst>
              <a:ext uri="{FF2B5EF4-FFF2-40B4-BE49-F238E27FC236}">
                <a16:creationId xmlns:a16="http://schemas.microsoft.com/office/drawing/2014/main" id="{0F2A0DB9-AA97-1CE1-05FC-BA67E089AA92}"/>
              </a:ext>
            </a:extLst>
          </p:cNvPr>
          <p:cNvSpPr>
            <a:spLocks noGrp="1"/>
          </p:cNvSpPr>
          <p:nvPr>
            <p:ph idx="1"/>
          </p:nvPr>
        </p:nvSpPr>
        <p:spPr>
          <a:xfrm>
            <a:off x="1069848" y="2087303"/>
            <a:ext cx="10058400" cy="4050792"/>
          </a:xfrm>
        </p:spPr>
        <p:txBody>
          <a:bodyPr>
            <a:noAutofit/>
          </a:bodyPr>
          <a:lstStyle/>
          <a:p>
            <a:pPr marL="0" indent="0">
              <a:lnSpc>
                <a:spcPct val="100000"/>
              </a:lnSpc>
              <a:buNone/>
            </a:pPr>
            <a:r>
              <a:rPr lang="el-GR" sz="2600" b="1" dirty="0"/>
              <a:t>Τα προσωδιακά συστατικά που βρίσκονται πάνω από τα λεξικά όρια – δηλαδή πάνω από τη συλλαβή και τον </a:t>
            </a:r>
            <a:r>
              <a:rPr lang="el-GR" sz="2600" b="1" dirty="0" err="1"/>
              <a:t>πόδα</a:t>
            </a:r>
            <a:r>
              <a:rPr lang="el-GR" sz="2600" b="1" dirty="0"/>
              <a:t> – </a:t>
            </a:r>
            <a:r>
              <a:rPr lang="el-GR" sz="2600" b="1" dirty="0" err="1"/>
              <a:t>διέπονται</a:t>
            </a:r>
            <a:r>
              <a:rPr lang="el-GR" sz="2600" b="1" dirty="0"/>
              <a:t> από ορισμένους κανόνες οι οποίοι καθορίζουν τα μεταξύ τους όρια.</a:t>
            </a:r>
          </a:p>
          <a:p>
            <a:pPr marL="0" indent="0">
              <a:lnSpc>
                <a:spcPct val="100000"/>
              </a:lnSpc>
              <a:buNone/>
            </a:pPr>
            <a:endParaRPr lang="el-GR" sz="2600" b="1" dirty="0"/>
          </a:p>
          <a:p>
            <a:pPr marL="457200" indent="-457200" algn="ctr">
              <a:lnSpc>
                <a:spcPct val="100000"/>
              </a:lnSpc>
              <a:buFont typeface="+mj-lt"/>
              <a:buAutoNum type="arabicPeriod"/>
            </a:pPr>
            <a:r>
              <a:rPr lang="el-GR" sz="2600" b="1" dirty="0"/>
              <a:t>Η κλιτική ομάδα</a:t>
            </a:r>
          </a:p>
          <a:p>
            <a:pPr marL="457200" indent="-457200" algn="ctr">
              <a:lnSpc>
                <a:spcPct val="100000"/>
              </a:lnSpc>
              <a:buFont typeface="+mj-lt"/>
              <a:buAutoNum type="arabicPeriod"/>
            </a:pPr>
            <a:r>
              <a:rPr lang="el-GR" sz="2600" b="1" dirty="0"/>
              <a:t>Η φωνολογική φράση </a:t>
            </a:r>
          </a:p>
          <a:p>
            <a:pPr marL="457200" indent="-457200" algn="ctr">
              <a:lnSpc>
                <a:spcPct val="100000"/>
              </a:lnSpc>
              <a:buFont typeface="+mj-lt"/>
              <a:buAutoNum type="arabicPeriod"/>
            </a:pPr>
            <a:r>
              <a:rPr lang="el-GR" sz="2600" b="1" dirty="0"/>
              <a:t>Η </a:t>
            </a:r>
            <a:r>
              <a:rPr lang="el-GR" sz="2600" b="1" dirty="0" err="1"/>
              <a:t>επιτονική</a:t>
            </a:r>
            <a:r>
              <a:rPr lang="el-GR" sz="2600" b="1" dirty="0"/>
              <a:t> φράση </a:t>
            </a:r>
          </a:p>
          <a:p>
            <a:pPr marL="457200" indent="-457200" algn="ctr">
              <a:lnSpc>
                <a:spcPct val="100000"/>
              </a:lnSpc>
              <a:buFont typeface="+mj-lt"/>
              <a:buAutoNum type="arabicPeriod"/>
            </a:pPr>
            <a:r>
              <a:rPr lang="el-GR" sz="2600" b="1" dirty="0"/>
              <a:t>Το </a:t>
            </a:r>
            <a:r>
              <a:rPr lang="el-GR" sz="2600" b="1" dirty="0" err="1"/>
              <a:t>εκφώνημα</a:t>
            </a:r>
            <a:endParaRPr lang="en-US" sz="2600" b="1" dirty="0"/>
          </a:p>
        </p:txBody>
      </p:sp>
    </p:spTree>
    <p:extLst>
      <p:ext uri="{BB962C8B-B14F-4D97-AF65-F5344CB8AC3E}">
        <p14:creationId xmlns:p14="http://schemas.microsoft.com/office/powerpoint/2010/main" val="325251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9B538-519F-2102-91E2-07E0BBB21197}"/>
              </a:ext>
            </a:extLst>
          </p:cNvPr>
          <p:cNvSpPr>
            <a:spLocks noGrp="1"/>
          </p:cNvSpPr>
          <p:nvPr>
            <p:ph type="title"/>
          </p:nvPr>
        </p:nvSpPr>
        <p:spPr/>
        <p:txBody>
          <a:bodyPr>
            <a:normAutofit/>
          </a:bodyPr>
          <a:lstStyle/>
          <a:p>
            <a:r>
              <a:rPr lang="el-GR" dirty="0" err="1"/>
              <a:t>Κλιτικη</a:t>
            </a:r>
            <a:r>
              <a:rPr lang="el-GR" dirty="0"/>
              <a:t> </a:t>
            </a:r>
            <a:r>
              <a:rPr lang="el-GR" dirty="0" err="1"/>
              <a:t>ομαδα</a:t>
            </a:r>
            <a:r>
              <a:rPr lang="el-GR" dirty="0"/>
              <a:t>	</a:t>
            </a:r>
            <a:endParaRPr lang="en-US" dirty="0"/>
          </a:p>
        </p:txBody>
      </p:sp>
      <p:sp>
        <p:nvSpPr>
          <p:cNvPr id="3" name="Content Placeholder 2">
            <a:extLst>
              <a:ext uri="{FF2B5EF4-FFF2-40B4-BE49-F238E27FC236}">
                <a16:creationId xmlns:a16="http://schemas.microsoft.com/office/drawing/2014/main" id="{44BA7109-4E65-E33B-B8A1-FCDC31768BFE}"/>
              </a:ext>
            </a:extLst>
          </p:cNvPr>
          <p:cNvSpPr>
            <a:spLocks noGrp="1"/>
          </p:cNvSpPr>
          <p:nvPr>
            <p:ph idx="1"/>
          </p:nvPr>
        </p:nvSpPr>
        <p:spPr>
          <a:xfrm>
            <a:off x="1069848" y="1915297"/>
            <a:ext cx="10058400" cy="4448433"/>
          </a:xfrm>
        </p:spPr>
        <p:txBody>
          <a:bodyPr>
            <a:normAutofit/>
          </a:bodyPr>
          <a:lstStyle/>
          <a:p>
            <a:pPr>
              <a:lnSpc>
                <a:spcPct val="100000"/>
              </a:lnSpc>
            </a:pPr>
            <a:r>
              <a:rPr lang="el-GR" sz="2500" dirty="0">
                <a:latin typeface="Calibri" panose="020F0502020204030204" pitchFamily="34" charset="0"/>
                <a:cs typeface="Calibri" panose="020F0502020204030204" pitchFamily="34" charset="0"/>
              </a:rPr>
              <a:t>Αποτελείται από μια λεξική κεφαλή και ένα ή περισσότερα προκείμενα κλιτικά.</a:t>
            </a:r>
          </a:p>
          <a:p>
            <a:pPr>
              <a:lnSpc>
                <a:spcPct val="100000"/>
              </a:lnSpc>
            </a:pPr>
            <a:r>
              <a:rPr lang="el-GR" sz="2500" dirty="0">
                <a:latin typeface="Calibri" panose="020F0502020204030204" pitchFamily="34" charset="0"/>
                <a:cs typeface="Calibri" panose="020F0502020204030204" pitchFamily="34" charset="0"/>
              </a:rPr>
              <a:t>Ο όρος κλιτικό δείχνει ένα στοιχείο που δεν έχει φωνολογική ανεξαρτησία.</a:t>
            </a:r>
          </a:p>
          <a:p>
            <a:pPr>
              <a:lnSpc>
                <a:spcPct val="100000"/>
              </a:lnSpc>
            </a:pPr>
            <a:r>
              <a:rPr lang="el-GR" sz="2500" dirty="0">
                <a:latin typeface="Calibri" panose="020F0502020204030204" pitchFamily="34" charset="0"/>
                <a:cs typeface="Calibri" panose="020F0502020204030204" pitchFamily="34" charset="0"/>
              </a:rPr>
              <a:t>Είναι άτονο και δεν μπορεί να σταθεί χωρίς να έχει δίπλα του μια λέξη μη κλιτική που να το φιλοξενεί.</a:t>
            </a:r>
          </a:p>
          <a:p>
            <a:pPr marL="0" indent="0" algn="ctr">
              <a:lnSpc>
                <a:spcPct val="100000"/>
              </a:lnSpc>
              <a:buNone/>
            </a:pPr>
            <a:r>
              <a:rPr lang="el-GR" sz="2500" dirty="0">
                <a:latin typeface="Calibri" panose="020F0502020204030204" pitchFamily="34" charset="0"/>
                <a:cs typeface="Calibri" panose="020F0502020204030204" pitchFamily="34" charset="0"/>
              </a:rPr>
              <a:t>π.χ. Πες </a:t>
            </a:r>
            <a:r>
              <a:rPr lang="el-GR" sz="2500" u="sng" dirty="0">
                <a:latin typeface="Calibri" panose="020F0502020204030204" pitchFamily="34" charset="0"/>
                <a:cs typeface="Calibri" panose="020F0502020204030204" pitchFamily="34" charset="0"/>
              </a:rPr>
              <a:t>του</a:t>
            </a:r>
            <a:r>
              <a:rPr lang="el-GR" sz="2500" dirty="0">
                <a:latin typeface="Calibri" panose="020F0502020204030204" pitchFamily="34" charset="0"/>
                <a:cs typeface="Calibri" panose="020F0502020204030204" pitchFamily="34" charset="0"/>
              </a:rPr>
              <a:t> πως δε </a:t>
            </a:r>
            <a:r>
              <a:rPr lang="el-GR" sz="2500" u="sng" dirty="0">
                <a:latin typeface="Calibri" panose="020F0502020204030204" pitchFamily="34" charset="0"/>
                <a:cs typeface="Calibri" panose="020F0502020204030204" pitchFamily="34" charset="0"/>
              </a:rPr>
              <a:t>μου το </a:t>
            </a:r>
            <a:r>
              <a:rPr lang="el-GR" sz="2500" dirty="0">
                <a:latin typeface="Calibri" panose="020F0502020204030204" pitchFamily="34" charset="0"/>
                <a:cs typeface="Calibri" panose="020F0502020204030204" pitchFamily="34" charset="0"/>
              </a:rPr>
              <a:t>‘στειλαν</a:t>
            </a:r>
          </a:p>
          <a:p>
            <a:pPr>
              <a:lnSpc>
                <a:spcPct val="100000"/>
              </a:lnSpc>
            </a:pPr>
            <a:r>
              <a:rPr lang="el-GR" sz="2500" dirty="0">
                <a:latin typeface="Calibri" panose="020F0502020204030204" pitchFamily="34" charset="0"/>
                <a:cs typeface="Calibri" panose="020F0502020204030204" pitchFamily="34" charset="0"/>
              </a:rPr>
              <a:t>Στην ελληνική γλώσσα υπάρχουν αρκετοί φωνολογικοί κανόνες που έχουν την κλιτική ομάδα ως πεδίο εφαρμογής.</a:t>
            </a:r>
          </a:p>
        </p:txBody>
      </p:sp>
    </p:spTree>
    <p:extLst>
      <p:ext uri="{BB962C8B-B14F-4D97-AF65-F5344CB8AC3E}">
        <p14:creationId xmlns:p14="http://schemas.microsoft.com/office/powerpoint/2010/main" val="354225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C4272-A6B1-5DE5-8AAE-1E10E98CE0A6}"/>
              </a:ext>
            </a:extLst>
          </p:cNvPr>
          <p:cNvSpPr>
            <a:spLocks noGrp="1"/>
          </p:cNvSpPr>
          <p:nvPr>
            <p:ph type="title"/>
          </p:nvPr>
        </p:nvSpPr>
        <p:spPr/>
        <p:txBody>
          <a:bodyPr/>
          <a:lstStyle/>
          <a:p>
            <a:r>
              <a:rPr lang="el-GR" dirty="0" err="1"/>
              <a:t>Φωνολογικη</a:t>
            </a:r>
            <a:r>
              <a:rPr lang="el-GR" dirty="0"/>
              <a:t> </a:t>
            </a:r>
            <a:r>
              <a:rPr lang="el-GR" dirty="0" err="1"/>
              <a:t>φραση</a:t>
            </a:r>
            <a:endParaRPr lang="en-US" dirty="0"/>
          </a:p>
        </p:txBody>
      </p:sp>
      <p:sp>
        <p:nvSpPr>
          <p:cNvPr id="3" name="Content Placeholder 2">
            <a:extLst>
              <a:ext uri="{FF2B5EF4-FFF2-40B4-BE49-F238E27FC236}">
                <a16:creationId xmlns:a16="http://schemas.microsoft.com/office/drawing/2014/main" id="{85939AEC-7D7F-8E86-BEDA-42F2ECF61458}"/>
              </a:ext>
            </a:extLst>
          </p:cNvPr>
          <p:cNvSpPr>
            <a:spLocks noGrp="1"/>
          </p:cNvSpPr>
          <p:nvPr>
            <p:ph idx="1"/>
          </p:nvPr>
        </p:nvSpPr>
        <p:spPr/>
        <p:txBody>
          <a:bodyPr/>
          <a:lstStyle/>
          <a:p>
            <a:pPr algn="just">
              <a:lnSpc>
                <a:spcPct val="100000"/>
              </a:lnSpc>
            </a:pPr>
            <a:r>
              <a:rPr lang="el-GR" sz="2600" dirty="0">
                <a:latin typeface="Calibri" panose="020F0502020204030204" pitchFamily="34" charset="0"/>
                <a:cs typeface="Calibri" panose="020F0502020204030204" pitchFamily="34" charset="0"/>
              </a:rPr>
              <a:t>Το δεύτερο συστατικό της προσωδιακής ιεραρχίας που είναι ανώτερο του επιπέδου της λέξης και κυριαρχεί στην κλιτική ομάδα είναι η φωνολογική φράση (φ) (</a:t>
            </a:r>
            <a:r>
              <a:rPr lang="en-US" sz="2600" dirty="0">
                <a:latin typeface="Calibri" panose="020F0502020204030204" pitchFamily="34" charset="0"/>
                <a:cs typeface="Calibri" panose="020F0502020204030204" pitchFamily="34" charset="0"/>
              </a:rPr>
              <a:t>phonological phrase).</a:t>
            </a:r>
            <a:endParaRPr lang="el-GR" sz="2600" dirty="0">
              <a:latin typeface="Calibri" panose="020F0502020204030204" pitchFamily="34" charset="0"/>
              <a:cs typeface="Calibri" panose="020F0502020204030204" pitchFamily="34" charset="0"/>
            </a:endParaRPr>
          </a:p>
          <a:p>
            <a:pPr algn="just">
              <a:lnSpc>
                <a:spcPct val="100000"/>
              </a:lnSpc>
            </a:pPr>
            <a:endParaRPr lang="el-GR" sz="2600" dirty="0">
              <a:latin typeface="Calibri" panose="020F0502020204030204" pitchFamily="34" charset="0"/>
              <a:cs typeface="Calibri" panose="020F0502020204030204" pitchFamily="34" charset="0"/>
            </a:endParaRPr>
          </a:p>
          <a:p>
            <a:pPr algn="just">
              <a:lnSpc>
                <a:spcPct val="100000"/>
              </a:lnSpc>
            </a:pPr>
            <a:r>
              <a:rPr lang="el-GR" sz="2600" dirty="0">
                <a:latin typeface="Calibri" panose="020F0502020204030204" pitchFamily="34" charset="0"/>
                <a:cs typeface="Calibri" panose="020F0502020204030204" pitchFamily="34" charset="0"/>
              </a:rPr>
              <a:t>Η φωνολογική φράση είναι εκείνο το συστατικό που έχει αποδειχτεί ότι οργανώνει σε μεγάλο βαθμό τη φραστική φωνολογία και που ορίζει το πεδίο εφαρμογής των κανόνων που αφορούν τα όρια λέξεων.</a:t>
            </a:r>
          </a:p>
          <a:p>
            <a:endParaRPr lang="el-GR" dirty="0"/>
          </a:p>
          <a:p>
            <a:endParaRPr lang="en-US" dirty="0"/>
          </a:p>
        </p:txBody>
      </p:sp>
    </p:spTree>
    <p:extLst>
      <p:ext uri="{BB962C8B-B14F-4D97-AF65-F5344CB8AC3E}">
        <p14:creationId xmlns:p14="http://schemas.microsoft.com/office/powerpoint/2010/main" val="319977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C5854-DFDC-1A74-EADE-09687D9A3155}"/>
              </a:ext>
            </a:extLst>
          </p:cNvPr>
          <p:cNvSpPr>
            <a:spLocks noGrp="1"/>
          </p:cNvSpPr>
          <p:nvPr>
            <p:ph type="title"/>
          </p:nvPr>
        </p:nvSpPr>
        <p:spPr/>
        <p:txBody>
          <a:bodyPr/>
          <a:lstStyle/>
          <a:p>
            <a:r>
              <a:rPr lang="el-GR" dirty="0"/>
              <a:t>ΕΠΙΤΟΝΙΚΗ ΦΡΑΣΗ</a:t>
            </a:r>
            <a:endParaRPr lang="en-US" dirty="0"/>
          </a:p>
        </p:txBody>
      </p:sp>
      <p:sp>
        <p:nvSpPr>
          <p:cNvPr id="3" name="Content Placeholder 2">
            <a:extLst>
              <a:ext uri="{FF2B5EF4-FFF2-40B4-BE49-F238E27FC236}">
                <a16:creationId xmlns:a16="http://schemas.microsoft.com/office/drawing/2014/main" id="{B9C0DA2B-15FB-A91A-AC09-D93A7F660ABB}"/>
              </a:ext>
            </a:extLst>
          </p:cNvPr>
          <p:cNvSpPr>
            <a:spLocks noGrp="1"/>
          </p:cNvSpPr>
          <p:nvPr>
            <p:ph idx="1"/>
          </p:nvPr>
        </p:nvSpPr>
        <p:spPr>
          <a:xfrm>
            <a:off x="1069848" y="2050233"/>
            <a:ext cx="10058400" cy="4050792"/>
          </a:xfrm>
        </p:spPr>
        <p:txBody>
          <a:bodyPr>
            <a:noAutofit/>
          </a:bodyPr>
          <a:lstStyle/>
          <a:p>
            <a:pPr algn="just">
              <a:lnSpc>
                <a:spcPct val="100000"/>
              </a:lnSpc>
            </a:pPr>
            <a:r>
              <a:rPr lang="el-GR" sz="2800" dirty="0">
                <a:latin typeface="Calibri" panose="020F0502020204030204" pitchFamily="34" charset="0"/>
                <a:cs typeface="Calibri" panose="020F0502020204030204" pitchFamily="34" charset="0"/>
              </a:rPr>
              <a:t>Η προσωδιακή κατηγορία που κυριαρχεί στη φωνολογική φράση είναι η </a:t>
            </a:r>
            <a:r>
              <a:rPr lang="el-GR" sz="2800" dirty="0" err="1">
                <a:latin typeface="Calibri" panose="020F0502020204030204" pitchFamily="34" charset="0"/>
                <a:cs typeface="Calibri" panose="020F0502020204030204" pitchFamily="34" charset="0"/>
              </a:rPr>
              <a:t>επιτονική</a:t>
            </a:r>
            <a:r>
              <a:rPr lang="el-GR" sz="2800" dirty="0">
                <a:latin typeface="Calibri" panose="020F0502020204030204" pitchFamily="34" charset="0"/>
                <a:cs typeface="Calibri" panose="020F0502020204030204" pitchFamily="34" charset="0"/>
              </a:rPr>
              <a:t> φράση (</a:t>
            </a:r>
            <a:r>
              <a:rPr lang="en-US" sz="2800" dirty="0">
                <a:latin typeface="Calibri" panose="020F0502020204030204" pitchFamily="34" charset="0"/>
                <a:cs typeface="Calibri" panose="020F0502020204030204" pitchFamily="34" charset="0"/>
              </a:rPr>
              <a:t>intonational phrase), </a:t>
            </a:r>
            <a:r>
              <a:rPr lang="el-GR" sz="2800" dirty="0">
                <a:latin typeface="Calibri" panose="020F0502020204030204" pitchFamily="34" charset="0"/>
                <a:cs typeface="Calibri" panose="020F0502020204030204" pitchFamily="34" charset="0"/>
              </a:rPr>
              <a:t>η οποία ορίζει τα όρια του </a:t>
            </a:r>
            <a:r>
              <a:rPr lang="el-GR" sz="2800" dirty="0" err="1">
                <a:latin typeface="Calibri" panose="020F0502020204030204" pitchFamily="34" charset="0"/>
                <a:cs typeface="Calibri" panose="020F0502020204030204" pitchFamily="34" charset="0"/>
              </a:rPr>
              <a:t>επιτονικού</a:t>
            </a:r>
            <a:r>
              <a:rPr lang="el-GR" sz="2800" dirty="0">
                <a:latin typeface="Calibri" panose="020F0502020204030204" pitchFamily="34" charset="0"/>
                <a:cs typeface="Calibri" panose="020F0502020204030204" pitchFamily="34" charset="0"/>
              </a:rPr>
              <a:t> περίγυρου, κυριαρχεί στο </a:t>
            </a:r>
            <a:r>
              <a:rPr lang="el-GR" sz="2800" dirty="0" err="1">
                <a:latin typeface="Calibri" panose="020F0502020204030204" pitchFamily="34" charset="0"/>
                <a:cs typeface="Calibri" panose="020F0502020204030204" pitchFamily="34" charset="0"/>
              </a:rPr>
              <a:t>εκφώνημα</a:t>
            </a:r>
            <a:r>
              <a:rPr lang="el-GR" sz="2800" dirty="0">
                <a:latin typeface="Calibri" panose="020F0502020204030204" pitchFamily="34" charset="0"/>
                <a:cs typeface="Calibri" panose="020F0502020204030204" pitchFamily="34" charset="0"/>
              </a:rPr>
              <a:t> και αποτελεί πεδίο εφαρμογής φωνολογικών κανόνων.</a:t>
            </a:r>
          </a:p>
          <a:p>
            <a:pPr algn="just">
              <a:lnSpc>
                <a:spcPct val="100000"/>
              </a:lnSpc>
            </a:pPr>
            <a:endParaRPr lang="el-GR" sz="2800" dirty="0">
              <a:latin typeface="Calibri" panose="020F0502020204030204" pitchFamily="34" charset="0"/>
              <a:cs typeface="Calibri" panose="020F0502020204030204" pitchFamily="34" charset="0"/>
            </a:endParaRPr>
          </a:p>
          <a:p>
            <a:pPr algn="just">
              <a:lnSpc>
                <a:spcPct val="100000"/>
              </a:lnSpc>
            </a:pPr>
            <a:r>
              <a:rPr lang="el-GR" sz="2800" dirty="0">
                <a:latin typeface="Calibri" panose="020F0502020204030204" pitchFamily="34" charset="0"/>
                <a:cs typeface="Calibri" panose="020F0502020204030204" pitchFamily="34" charset="0"/>
              </a:rPr>
              <a:t>Σε αυτή πραγματώνεται ο μουσικός τόνος, ο οποίος ποικίλει ανάλογα με το περιεχόμενο του </a:t>
            </a:r>
            <a:r>
              <a:rPr lang="el-GR" sz="2800" dirty="0" err="1">
                <a:latin typeface="Calibri" panose="020F0502020204030204" pitchFamily="34" charset="0"/>
                <a:cs typeface="Calibri" panose="020F0502020204030204" pitchFamily="34" charset="0"/>
              </a:rPr>
              <a:t>εκφωνήματος</a:t>
            </a:r>
            <a:r>
              <a:rPr lang="el-GR" sz="2800" dirty="0">
                <a:latin typeface="Calibri" panose="020F0502020204030204" pitchFamily="34" charset="0"/>
                <a:cs typeface="Calibri" panose="020F0502020204030204" pitchFamily="34" charset="0"/>
              </a:rPr>
              <a:t> (π.χ. ερώτηση, απορία, δισταγμός, έκπληξη κτλ.) (</a:t>
            </a:r>
            <a:r>
              <a:rPr lang="el-GR" sz="2800" dirty="0" err="1">
                <a:latin typeface="Calibri" panose="020F0502020204030204" pitchFamily="34" charset="0"/>
                <a:cs typeface="Calibri" panose="020F0502020204030204" pitchFamily="34" charset="0"/>
              </a:rPr>
              <a:t>Ρεβυθιάδου</a:t>
            </a:r>
            <a:r>
              <a:rPr lang="el-GR" sz="2800" dirty="0">
                <a:latin typeface="Calibri" panose="020F0502020204030204" pitchFamily="34" charset="0"/>
                <a:cs typeface="Calibri" panose="020F0502020204030204" pitchFamily="34" charset="0"/>
              </a:rPr>
              <a:t> &amp; </a:t>
            </a:r>
            <a:r>
              <a:rPr lang="el-GR" sz="2800" dirty="0" err="1">
                <a:latin typeface="Calibri" panose="020F0502020204030204" pitchFamily="34" charset="0"/>
                <a:cs typeface="Calibri" panose="020F0502020204030204" pitchFamily="34" charset="0"/>
              </a:rPr>
              <a:t>Τζακώστα</a:t>
            </a:r>
            <a:r>
              <a:rPr lang="el-GR" sz="2800" dirty="0">
                <a:latin typeface="Calibri" panose="020F0502020204030204" pitchFamily="34" charset="0"/>
                <a:cs typeface="Calibri" panose="020F0502020204030204" pitchFamily="34" charset="0"/>
              </a:rPr>
              <a:t>, 2007: 120). </a:t>
            </a:r>
          </a:p>
        </p:txBody>
      </p:sp>
    </p:spTree>
    <p:extLst>
      <p:ext uri="{BB962C8B-B14F-4D97-AF65-F5344CB8AC3E}">
        <p14:creationId xmlns:p14="http://schemas.microsoft.com/office/powerpoint/2010/main" val="294136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C5854-DFDC-1A74-EADE-09687D9A3155}"/>
              </a:ext>
            </a:extLst>
          </p:cNvPr>
          <p:cNvSpPr>
            <a:spLocks noGrp="1"/>
          </p:cNvSpPr>
          <p:nvPr>
            <p:ph type="title"/>
          </p:nvPr>
        </p:nvSpPr>
        <p:spPr/>
        <p:txBody>
          <a:bodyPr/>
          <a:lstStyle/>
          <a:p>
            <a:r>
              <a:rPr lang="el-GR" dirty="0"/>
              <a:t>ΕΠΙΤΟΝΙΚΗ ΦΡΑΣΗ</a:t>
            </a:r>
            <a:endParaRPr lang="en-US" dirty="0"/>
          </a:p>
        </p:txBody>
      </p:sp>
      <p:sp>
        <p:nvSpPr>
          <p:cNvPr id="3" name="Content Placeholder 2">
            <a:extLst>
              <a:ext uri="{FF2B5EF4-FFF2-40B4-BE49-F238E27FC236}">
                <a16:creationId xmlns:a16="http://schemas.microsoft.com/office/drawing/2014/main" id="{B9C0DA2B-15FB-A91A-AC09-D93A7F660ABB}"/>
              </a:ext>
            </a:extLst>
          </p:cNvPr>
          <p:cNvSpPr>
            <a:spLocks noGrp="1"/>
          </p:cNvSpPr>
          <p:nvPr>
            <p:ph idx="1"/>
          </p:nvPr>
        </p:nvSpPr>
        <p:spPr/>
        <p:txBody>
          <a:bodyPr/>
          <a:lstStyle/>
          <a:p>
            <a:pPr algn="just">
              <a:lnSpc>
                <a:spcPct val="100000"/>
              </a:lnSpc>
            </a:pPr>
            <a:r>
              <a:rPr lang="el-GR" sz="2500" dirty="0">
                <a:latin typeface="Calibri" panose="020F0502020204030204" pitchFamily="34" charset="0"/>
                <a:cs typeface="Calibri" panose="020F0502020204030204" pitchFamily="34" charset="0"/>
              </a:rPr>
              <a:t>Η διαίρεση του λόγου σε ΕΦ ρυθμίζεται σε πολύ μεγάλο βαθμό από την ταχύτητα εκφοράς του λόγου, όπως και από την αναπνοή – όταν αυτή σταματά σηματοδοτείται το ξεκίνημα μιας νέας ΕΦ.</a:t>
            </a:r>
          </a:p>
          <a:p>
            <a:pPr marL="0" indent="0" algn="just">
              <a:lnSpc>
                <a:spcPct val="100000"/>
              </a:lnSpc>
              <a:buNone/>
            </a:pPr>
            <a:endParaRPr lang="el-GR" sz="2500" dirty="0">
              <a:latin typeface="Calibri" panose="020F0502020204030204" pitchFamily="34" charset="0"/>
              <a:cs typeface="Calibri" panose="020F0502020204030204" pitchFamily="34" charset="0"/>
            </a:endParaRPr>
          </a:p>
          <a:p>
            <a:pPr algn="just">
              <a:lnSpc>
                <a:spcPct val="100000"/>
              </a:lnSpc>
              <a:buFont typeface="Wingdings" pitchFamily="2" charset="2"/>
              <a:buChar char="Ø"/>
            </a:pPr>
            <a:r>
              <a:rPr lang="el-GR" sz="2500" dirty="0">
                <a:latin typeface="Calibri" panose="020F0502020204030204" pitchFamily="34" charset="0"/>
                <a:cs typeface="Calibri" panose="020F0502020204030204" pitchFamily="34" charset="0"/>
              </a:rPr>
              <a:t>(α) [Ο Κώστας]ΕΦ [σαν καλό παιδί που είναι]ΕΦ [θα πάει στο σουπερμάρκετ]ΕΦ</a:t>
            </a:r>
          </a:p>
          <a:p>
            <a:pPr algn="just">
              <a:lnSpc>
                <a:spcPct val="100000"/>
              </a:lnSpc>
              <a:buFont typeface="Wingdings" pitchFamily="2" charset="2"/>
              <a:buChar char="Ø"/>
            </a:pPr>
            <a:r>
              <a:rPr lang="el-GR" sz="2500" dirty="0">
                <a:latin typeface="Calibri" panose="020F0502020204030204" pitchFamily="34" charset="0"/>
                <a:cs typeface="Calibri" panose="020F0502020204030204" pitchFamily="34" charset="0"/>
              </a:rPr>
              <a:t>(β) [[Τι[</a:t>
            </a:r>
            <a:r>
              <a:rPr lang="en-US" sz="2500" dirty="0">
                <a:latin typeface="Calibri" panose="020F0502020204030204" pitchFamily="34" charset="0"/>
                <a:cs typeface="Calibri" panose="020F0502020204030204" pitchFamily="34" charset="0"/>
              </a:rPr>
              <a:t>z] </a:t>
            </a:r>
            <a:r>
              <a:rPr lang="el-GR" sz="2500" dirty="0">
                <a:latin typeface="Calibri" panose="020F0502020204030204" pitchFamily="34" charset="0"/>
                <a:cs typeface="Calibri" panose="020F0502020204030204" pitchFamily="34" charset="0"/>
              </a:rPr>
              <a:t>γάτε[</a:t>
            </a:r>
            <a:r>
              <a:rPr lang="en-US" sz="2500" dirty="0">
                <a:latin typeface="Calibri" panose="020F0502020204030204" pitchFamily="34" charset="0"/>
                <a:cs typeface="Calibri" panose="020F0502020204030204" pitchFamily="34" charset="0"/>
              </a:rPr>
              <a:t>s]] </a:t>
            </a:r>
            <a:r>
              <a:rPr lang="el-GR" sz="2500" dirty="0">
                <a:latin typeface="Calibri" panose="020F0502020204030204" pitchFamily="34" charset="0"/>
                <a:cs typeface="Calibri" panose="020F0502020204030204" pitchFamily="34" charset="0"/>
              </a:rPr>
              <a:t>φ]ΕΦ [[</a:t>
            </a:r>
            <a:r>
              <a:rPr lang="el-GR" sz="2500" dirty="0" err="1">
                <a:latin typeface="Calibri" panose="020F0502020204030204" pitchFamily="34" charset="0"/>
                <a:cs typeface="Calibri" panose="020F0502020204030204" pitchFamily="34" charset="0"/>
              </a:rPr>
              <a:t>όπω</a:t>
            </a:r>
            <a:r>
              <a:rPr lang="el-GR" sz="2500" dirty="0">
                <a:latin typeface="Calibri" panose="020F0502020204030204" pitchFamily="34" charset="0"/>
                <a:cs typeface="Calibri" panose="020F0502020204030204" pitchFamily="34" charset="0"/>
              </a:rPr>
              <a:t>[</a:t>
            </a:r>
            <a:r>
              <a:rPr lang="en-US" sz="2500" dirty="0">
                <a:latin typeface="Calibri" panose="020F0502020204030204" pitchFamily="34" charset="0"/>
                <a:cs typeface="Calibri" panose="020F0502020204030204" pitchFamily="34" charset="0"/>
              </a:rPr>
              <a:t>s] </a:t>
            </a:r>
            <a:r>
              <a:rPr lang="el-GR" sz="2500" dirty="0">
                <a:latin typeface="Calibri" panose="020F0502020204030204" pitchFamily="34" charset="0"/>
                <a:cs typeface="Calibri" panose="020F0502020204030204" pitchFamily="34" charset="0"/>
              </a:rPr>
              <a:t>έχω ακούσει]φ [</a:t>
            </a:r>
            <a:r>
              <a:rPr lang="el-GR" sz="2500" dirty="0" err="1">
                <a:latin typeface="Calibri" panose="020F0502020204030204" pitchFamily="34" charset="0"/>
                <a:cs typeface="Calibri" panose="020F0502020204030204" pitchFamily="34" charset="0"/>
              </a:rPr>
              <a:t>πολλέ</a:t>
            </a:r>
            <a:r>
              <a:rPr lang="el-GR" sz="2500" dirty="0">
                <a:latin typeface="Calibri" panose="020F0502020204030204" pitchFamily="34" charset="0"/>
                <a:cs typeface="Calibri" panose="020F0502020204030204" pitchFamily="34" charset="0"/>
              </a:rPr>
              <a:t>[</a:t>
            </a:r>
            <a:r>
              <a:rPr lang="en-US" sz="2500" dirty="0">
                <a:latin typeface="Calibri" panose="020F0502020204030204" pitchFamily="34" charset="0"/>
                <a:cs typeface="Calibri" panose="020F0502020204030204" pitchFamily="34" charset="0"/>
              </a:rPr>
              <a:t>s] </a:t>
            </a:r>
            <a:r>
              <a:rPr lang="el-GR" sz="2500" dirty="0">
                <a:latin typeface="Calibri" panose="020F0502020204030204" pitchFamily="34" charset="0"/>
                <a:cs typeface="Calibri" panose="020F0502020204030204" pitchFamily="34" charset="0"/>
              </a:rPr>
              <a:t>φορές[</a:t>
            </a:r>
            <a:r>
              <a:rPr lang="en-US" sz="2500" dirty="0">
                <a:latin typeface="Calibri" panose="020F0502020204030204" pitchFamily="34" charset="0"/>
                <a:cs typeface="Calibri" panose="020F0502020204030204" pitchFamily="34" charset="0"/>
              </a:rPr>
              <a:t>s] </a:t>
            </a:r>
            <a:r>
              <a:rPr lang="el-GR" sz="2500" dirty="0">
                <a:latin typeface="Calibri" panose="020F0502020204030204" pitchFamily="34" charset="0"/>
                <a:cs typeface="Calibri" panose="020F0502020204030204" pitchFamily="34" charset="0"/>
              </a:rPr>
              <a:t>φ]ΕΦ] [βρέχουν με νερό] φ]ΕΦ</a:t>
            </a:r>
          </a:p>
          <a:p>
            <a:pPr algn="just"/>
            <a:endParaRPr lang="en-US" dirty="0"/>
          </a:p>
        </p:txBody>
      </p:sp>
    </p:spTree>
    <p:extLst>
      <p:ext uri="{BB962C8B-B14F-4D97-AF65-F5344CB8AC3E}">
        <p14:creationId xmlns:p14="http://schemas.microsoft.com/office/powerpoint/2010/main" val="79423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7A19-3111-1F4F-284C-C62147610663}"/>
              </a:ext>
            </a:extLst>
          </p:cNvPr>
          <p:cNvSpPr>
            <a:spLocks noGrp="1"/>
          </p:cNvSpPr>
          <p:nvPr>
            <p:ph type="title"/>
          </p:nvPr>
        </p:nvSpPr>
        <p:spPr/>
        <p:txBody>
          <a:bodyPr/>
          <a:lstStyle/>
          <a:p>
            <a:r>
              <a:rPr lang="el-GR" dirty="0" err="1"/>
              <a:t>εκφωνημα</a:t>
            </a:r>
            <a:endParaRPr lang="en-US" dirty="0"/>
          </a:p>
        </p:txBody>
      </p:sp>
      <p:sp>
        <p:nvSpPr>
          <p:cNvPr id="3" name="Content Placeholder 2">
            <a:extLst>
              <a:ext uri="{FF2B5EF4-FFF2-40B4-BE49-F238E27FC236}">
                <a16:creationId xmlns:a16="http://schemas.microsoft.com/office/drawing/2014/main" id="{EA7C5F39-178E-DB37-0407-5EE2425410FB}"/>
              </a:ext>
            </a:extLst>
          </p:cNvPr>
          <p:cNvSpPr>
            <a:spLocks noGrp="1"/>
          </p:cNvSpPr>
          <p:nvPr>
            <p:ph idx="1"/>
          </p:nvPr>
        </p:nvSpPr>
        <p:spPr/>
        <p:txBody>
          <a:bodyPr>
            <a:normAutofit/>
          </a:bodyPr>
          <a:lstStyle/>
          <a:p>
            <a:pPr algn="just">
              <a:lnSpc>
                <a:spcPct val="100000"/>
              </a:lnSpc>
            </a:pPr>
            <a:r>
              <a:rPr lang="el-GR" sz="2600" dirty="0">
                <a:latin typeface="Calibri" panose="020F0502020204030204" pitchFamily="34" charset="0"/>
                <a:cs typeface="Calibri" panose="020F0502020204030204" pitchFamily="34" charset="0"/>
              </a:rPr>
              <a:t>Το συστατικό που κυριαρχεί στην </a:t>
            </a:r>
            <a:r>
              <a:rPr lang="el-GR" sz="2600" dirty="0" err="1">
                <a:latin typeface="Calibri" panose="020F0502020204030204" pitchFamily="34" charset="0"/>
                <a:cs typeface="Calibri" panose="020F0502020204030204" pitchFamily="34" charset="0"/>
              </a:rPr>
              <a:t>επιτονική</a:t>
            </a:r>
            <a:r>
              <a:rPr lang="el-GR" sz="2600" dirty="0">
                <a:latin typeface="Calibri" panose="020F0502020204030204" pitchFamily="34" charset="0"/>
                <a:cs typeface="Calibri" panose="020F0502020204030204" pitchFamily="34" charset="0"/>
              </a:rPr>
              <a:t> φράση, το οποίο είναι και το τελευταίο συστατικό της προσωδιακής ιεραρχίας, είναι το </a:t>
            </a:r>
            <a:r>
              <a:rPr lang="el-GR" sz="2600" dirty="0" err="1">
                <a:latin typeface="Calibri" panose="020F0502020204030204" pitchFamily="34" charset="0"/>
                <a:cs typeface="Calibri" panose="020F0502020204030204" pitchFamily="34" charset="0"/>
              </a:rPr>
              <a:t>εκφώνημα</a:t>
            </a:r>
            <a:r>
              <a:rPr lang="el-GR" sz="2600" dirty="0">
                <a:latin typeface="Calibri" panose="020F0502020204030204" pitchFamily="34" charset="0"/>
                <a:cs typeface="Calibri" panose="020F0502020204030204" pitchFamily="34" charset="0"/>
              </a:rPr>
              <a:t>.</a:t>
            </a:r>
          </a:p>
          <a:p>
            <a:pPr algn="just">
              <a:lnSpc>
                <a:spcPct val="100000"/>
              </a:lnSpc>
            </a:pPr>
            <a:r>
              <a:rPr lang="el-GR" sz="2600" dirty="0">
                <a:latin typeface="Calibri" panose="020F0502020204030204" pitchFamily="34" charset="0"/>
                <a:cs typeface="Calibri" panose="020F0502020204030204" pitchFamily="34" charset="0"/>
              </a:rPr>
              <a:t>Το πεδίο κυριαρχίας του </a:t>
            </a:r>
            <a:r>
              <a:rPr lang="el-GR" sz="2600" dirty="0" err="1">
                <a:latin typeface="Calibri" panose="020F0502020204030204" pitchFamily="34" charset="0"/>
                <a:cs typeface="Calibri" panose="020F0502020204030204" pitchFamily="34" charset="0"/>
              </a:rPr>
              <a:t>εκφωνήματος</a:t>
            </a:r>
            <a:r>
              <a:rPr lang="el-GR" sz="2600" dirty="0">
                <a:latin typeface="Calibri" panose="020F0502020204030204" pitchFamily="34" charset="0"/>
                <a:cs typeface="Calibri" panose="020F0502020204030204" pitchFamily="34" charset="0"/>
              </a:rPr>
              <a:t> αντιστοιχεί σε γενικές γραμμές σε μια κύρια πρόταση.</a:t>
            </a:r>
          </a:p>
          <a:p>
            <a:pPr algn="just">
              <a:lnSpc>
                <a:spcPct val="100000"/>
              </a:lnSpc>
            </a:pPr>
            <a:r>
              <a:rPr lang="el-GR" sz="2600" dirty="0">
                <a:latin typeface="Calibri" panose="020F0502020204030204" pitchFamily="34" charset="0"/>
                <a:cs typeface="Calibri" panose="020F0502020204030204" pitchFamily="34" charset="0"/>
              </a:rPr>
              <a:t>Ωστόσο σε κάποιες περιπτώσεις μπορεί να περιλαμβάνει περισσότερες της μίας πρότασης.</a:t>
            </a:r>
            <a:endParaRPr lang="en-US"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33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FFC84-93FB-54E1-DDC4-69FF65CEB677}"/>
              </a:ext>
            </a:extLst>
          </p:cNvPr>
          <p:cNvSpPr>
            <a:spLocks noGrp="1"/>
          </p:cNvSpPr>
          <p:nvPr>
            <p:ph type="title"/>
          </p:nvPr>
        </p:nvSpPr>
        <p:spPr/>
        <p:txBody>
          <a:bodyPr>
            <a:normAutofit/>
          </a:bodyPr>
          <a:lstStyle/>
          <a:p>
            <a:r>
              <a:rPr lang="el-GR" sz="4400" dirty="0" err="1"/>
              <a:t>Ιδιοτητεσ</a:t>
            </a:r>
            <a:r>
              <a:rPr lang="el-GR" sz="4400" dirty="0"/>
              <a:t> </a:t>
            </a:r>
            <a:r>
              <a:rPr lang="el-GR" sz="4400" dirty="0" err="1"/>
              <a:t>φραστικων</a:t>
            </a:r>
            <a:r>
              <a:rPr lang="el-GR" sz="4400" dirty="0"/>
              <a:t> </a:t>
            </a:r>
            <a:r>
              <a:rPr lang="el-GR" sz="4400" dirty="0" err="1"/>
              <a:t>κανονων</a:t>
            </a:r>
            <a:endParaRPr lang="en-US" sz="4400" dirty="0"/>
          </a:p>
        </p:txBody>
      </p:sp>
      <p:sp>
        <p:nvSpPr>
          <p:cNvPr id="3" name="Content Placeholder 2">
            <a:extLst>
              <a:ext uri="{FF2B5EF4-FFF2-40B4-BE49-F238E27FC236}">
                <a16:creationId xmlns:a16="http://schemas.microsoft.com/office/drawing/2014/main" id="{720F6AD1-D9E2-0694-D78A-27D6187A676D}"/>
              </a:ext>
            </a:extLst>
          </p:cNvPr>
          <p:cNvSpPr>
            <a:spLocks noGrp="1"/>
          </p:cNvSpPr>
          <p:nvPr>
            <p:ph idx="1"/>
          </p:nvPr>
        </p:nvSpPr>
        <p:spPr/>
        <p:txBody>
          <a:bodyPr/>
          <a:lstStyle/>
          <a:p>
            <a:pPr>
              <a:lnSpc>
                <a:spcPct val="100000"/>
              </a:lnSpc>
              <a:buFont typeface="Wingdings" pitchFamily="2" charset="2"/>
              <a:buChar char="Ø"/>
            </a:pPr>
            <a:r>
              <a:rPr lang="el-GR" sz="2600" dirty="0">
                <a:latin typeface="Calibri" panose="020F0502020204030204" pitchFamily="34" charset="0"/>
                <a:cs typeface="Calibri" panose="020F0502020204030204" pitchFamily="34" charset="0"/>
              </a:rPr>
              <a:t>Οι φραστικοί κανόνες δεν είναι υποχρεωτικής υφής.</a:t>
            </a:r>
          </a:p>
          <a:p>
            <a:pPr>
              <a:lnSpc>
                <a:spcPct val="100000"/>
              </a:lnSpc>
              <a:buFont typeface="Wingdings" pitchFamily="2" charset="2"/>
              <a:buChar char="Ø"/>
            </a:pPr>
            <a:r>
              <a:rPr lang="el-GR" sz="2600" dirty="0">
                <a:latin typeface="Calibri" panose="020F0502020204030204" pitchFamily="34" charset="0"/>
                <a:cs typeface="Calibri" panose="020F0502020204030204" pitchFamily="34" charset="0"/>
              </a:rPr>
              <a:t>Δεν διατηρούν αναγκαστικά τη δομή.</a:t>
            </a:r>
          </a:p>
          <a:p>
            <a:pPr algn="just">
              <a:lnSpc>
                <a:spcPct val="100000"/>
              </a:lnSpc>
              <a:buFont typeface="Wingdings" pitchFamily="2" charset="2"/>
              <a:buChar char="Ø"/>
            </a:pPr>
            <a:r>
              <a:rPr lang="el-GR" sz="2600" dirty="0">
                <a:latin typeface="Calibri" panose="020F0502020204030204" pitchFamily="34" charset="0"/>
                <a:cs typeface="Calibri" panose="020F0502020204030204" pitchFamily="34" charset="0"/>
              </a:rPr>
              <a:t>Υπάρχουν κανόνες που είναι ευαίσθητοι ως προς τη δομή, και άλλοι που είναι ευαίσθητοι ως προς τη φωνητική γειτνίαση. Οι τελευταίοι εφαρμόζονται δηλαδή εντός της λέξης και μεταξύ των λέξεων, με την προϋπόθεση ότι ικανοποιείται το τοπικό φωνολογικό περιβάλλον σε όλη τη φάση εφαρμογής του.</a:t>
            </a:r>
          </a:p>
          <a:p>
            <a:pPr marL="0" indent="0">
              <a:buNone/>
            </a:pPr>
            <a:endParaRPr lang="en-US" dirty="0"/>
          </a:p>
        </p:txBody>
      </p:sp>
    </p:spTree>
    <p:extLst>
      <p:ext uri="{BB962C8B-B14F-4D97-AF65-F5344CB8AC3E}">
        <p14:creationId xmlns:p14="http://schemas.microsoft.com/office/powerpoint/2010/main" val="339003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EA085-8773-EE84-73F1-E59AD45130E2}"/>
              </a:ext>
            </a:extLst>
          </p:cNvPr>
          <p:cNvSpPr>
            <a:spLocks noGrp="1"/>
          </p:cNvSpPr>
          <p:nvPr>
            <p:ph type="title"/>
          </p:nvPr>
        </p:nvSpPr>
        <p:spPr/>
        <p:txBody>
          <a:bodyPr/>
          <a:lstStyle/>
          <a:p>
            <a:r>
              <a:rPr lang="el-GR" dirty="0" err="1"/>
              <a:t>Φαινομενα</a:t>
            </a:r>
            <a:r>
              <a:rPr lang="el-GR" dirty="0"/>
              <a:t> </a:t>
            </a:r>
            <a:r>
              <a:rPr lang="en-US" dirty="0"/>
              <a:t>sandhi	</a:t>
            </a:r>
          </a:p>
        </p:txBody>
      </p:sp>
      <p:sp>
        <p:nvSpPr>
          <p:cNvPr id="3" name="Content Placeholder 2">
            <a:extLst>
              <a:ext uri="{FF2B5EF4-FFF2-40B4-BE49-F238E27FC236}">
                <a16:creationId xmlns:a16="http://schemas.microsoft.com/office/drawing/2014/main" id="{328C6305-4A2B-CB80-A33A-1911FAC0443C}"/>
              </a:ext>
            </a:extLst>
          </p:cNvPr>
          <p:cNvSpPr>
            <a:spLocks noGrp="1"/>
          </p:cNvSpPr>
          <p:nvPr>
            <p:ph idx="1"/>
          </p:nvPr>
        </p:nvSpPr>
        <p:spPr/>
        <p:txBody>
          <a:bodyPr/>
          <a:lstStyle/>
          <a:p>
            <a:pPr algn="just">
              <a:lnSpc>
                <a:spcPct val="100000"/>
              </a:lnSpc>
            </a:pPr>
            <a:r>
              <a:rPr lang="el-GR" sz="2600" dirty="0">
                <a:latin typeface="Calibri" panose="020F0502020204030204" pitchFamily="34" charset="0"/>
                <a:cs typeface="Calibri" panose="020F0502020204030204" pitchFamily="34" charset="0"/>
              </a:rPr>
              <a:t>Πρόκειται για φωνολογικούς κανόνες που άπτονται σε τεμάχια στα όρια των λέξεων, τα οποία μπορούν να υποστούν αλλαγές όταν βρίσκονται σε παρακείμενες θέσεις παράγοντας ένα </a:t>
            </a:r>
            <a:r>
              <a:rPr lang="el-GR" sz="2600" dirty="0" err="1">
                <a:latin typeface="Calibri" panose="020F0502020204030204" pitchFamily="34" charset="0"/>
                <a:cs typeface="Calibri" panose="020F0502020204030204" pitchFamily="34" charset="0"/>
              </a:rPr>
              <a:t>εκφώνημα</a:t>
            </a:r>
            <a:r>
              <a:rPr lang="el-GR" sz="2600" dirty="0">
                <a:latin typeface="Calibri" panose="020F0502020204030204" pitchFamily="34" charset="0"/>
                <a:cs typeface="Calibri" panose="020F0502020204030204" pitchFamily="34" charset="0"/>
              </a:rPr>
              <a:t>. </a:t>
            </a:r>
          </a:p>
          <a:p>
            <a:pPr algn="just">
              <a:lnSpc>
                <a:spcPct val="100000"/>
              </a:lnSpc>
            </a:pPr>
            <a:endParaRPr lang="el-GR" sz="2600" dirty="0">
              <a:latin typeface="Calibri" panose="020F0502020204030204" pitchFamily="34" charset="0"/>
              <a:cs typeface="Calibri" panose="020F0502020204030204" pitchFamily="34" charset="0"/>
            </a:endParaRPr>
          </a:p>
          <a:p>
            <a:pPr algn="just">
              <a:lnSpc>
                <a:spcPct val="100000"/>
              </a:lnSpc>
            </a:pPr>
            <a:r>
              <a:rPr lang="el-GR" sz="2600" dirty="0">
                <a:latin typeface="Calibri" panose="020F0502020204030204" pitchFamily="34" charset="0"/>
                <a:cs typeface="Calibri" panose="020F0502020204030204" pitchFamily="34" charset="0"/>
              </a:rPr>
              <a:t>Πρόκειται, δηλαδή για φραστικούς κανόνες της φωνολογίας που εφαρμόζονται στα προσωδιακά συστατικά, δηλαδή σε περιβάλλοντα μεταξύ λέξεων.</a:t>
            </a:r>
          </a:p>
          <a:p>
            <a:pPr marL="0" indent="0">
              <a:buNone/>
            </a:pPr>
            <a:r>
              <a:rPr lang="el-GR" dirty="0"/>
              <a:t> </a:t>
            </a:r>
            <a:endParaRPr lang="en-US" dirty="0"/>
          </a:p>
        </p:txBody>
      </p:sp>
    </p:spTree>
    <p:extLst>
      <p:ext uri="{BB962C8B-B14F-4D97-AF65-F5344CB8AC3E}">
        <p14:creationId xmlns:p14="http://schemas.microsoft.com/office/powerpoint/2010/main" val="136359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1F146-0306-D12D-A525-478F68BABA02}"/>
              </a:ext>
            </a:extLst>
          </p:cNvPr>
          <p:cNvSpPr>
            <a:spLocks noGrp="1"/>
          </p:cNvSpPr>
          <p:nvPr>
            <p:ph type="ctrTitle"/>
          </p:nvPr>
        </p:nvSpPr>
        <p:spPr/>
        <p:txBody>
          <a:bodyPr/>
          <a:lstStyle/>
          <a:p>
            <a:pPr algn="ctr"/>
            <a:r>
              <a:rPr lang="el-GR" altLang="el-GR" sz="4500" b="1" dirty="0" err="1">
                <a:effectLst>
                  <a:outerShdw blurRad="38100" dist="38100" dir="2700000" algn="tl">
                    <a:srgbClr val="000000"/>
                  </a:outerShdw>
                </a:effectLst>
              </a:rPr>
              <a:t>Δομη</a:t>
            </a:r>
            <a:r>
              <a:rPr lang="el-GR" altLang="el-GR" sz="4500" b="1" dirty="0">
                <a:effectLst>
                  <a:outerShdw blurRad="38100" dist="38100" dir="2700000" algn="tl">
                    <a:srgbClr val="000000"/>
                  </a:outerShdw>
                </a:effectLst>
              </a:rPr>
              <a:t> της </a:t>
            </a:r>
            <a:r>
              <a:rPr lang="el-GR" altLang="el-GR" sz="4500" b="1" dirty="0" err="1">
                <a:effectLst>
                  <a:outerShdw blurRad="38100" dist="38100" dir="2700000" algn="tl">
                    <a:srgbClr val="000000"/>
                  </a:outerShdw>
                </a:effectLst>
              </a:rPr>
              <a:t>συλλαβησ</a:t>
            </a:r>
            <a:endParaRPr lang="en-US" sz="4500" dirty="0"/>
          </a:p>
        </p:txBody>
      </p:sp>
    </p:spTree>
    <p:extLst>
      <p:ext uri="{BB962C8B-B14F-4D97-AF65-F5344CB8AC3E}">
        <p14:creationId xmlns:p14="http://schemas.microsoft.com/office/powerpoint/2010/main" val="3179053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9317EC-BAAE-F9B3-E963-AEA4314A9811}"/>
              </a:ext>
            </a:extLst>
          </p:cNvPr>
          <p:cNvSpPr>
            <a:spLocks noGrp="1"/>
          </p:cNvSpPr>
          <p:nvPr>
            <p:ph type="title"/>
          </p:nvPr>
        </p:nvSpPr>
        <p:spPr/>
        <p:txBody>
          <a:bodyPr/>
          <a:lstStyle/>
          <a:p>
            <a:r>
              <a:rPr lang="el-GR" dirty="0" err="1"/>
              <a:t>Λεξικη</a:t>
            </a:r>
            <a:r>
              <a:rPr lang="el-GR" dirty="0"/>
              <a:t> </a:t>
            </a:r>
            <a:r>
              <a:rPr lang="el-GR" dirty="0" err="1"/>
              <a:t>φωνολογια</a:t>
            </a:r>
            <a:r>
              <a:rPr lang="el-GR" dirty="0"/>
              <a:t>	</a:t>
            </a:r>
          </a:p>
        </p:txBody>
      </p:sp>
      <p:sp>
        <p:nvSpPr>
          <p:cNvPr id="3" name="Θέση περιεχομένου 2">
            <a:extLst>
              <a:ext uri="{FF2B5EF4-FFF2-40B4-BE49-F238E27FC236}">
                <a16:creationId xmlns:a16="http://schemas.microsoft.com/office/drawing/2014/main" id="{A6361FBE-BDDD-3354-4D54-1F2147E37E41}"/>
              </a:ext>
            </a:extLst>
          </p:cNvPr>
          <p:cNvSpPr>
            <a:spLocks noGrp="1"/>
          </p:cNvSpPr>
          <p:nvPr>
            <p:ph idx="1"/>
          </p:nvPr>
        </p:nvSpPr>
        <p:spPr>
          <a:xfrm>
            <a:off x="884497" y="1936056"/>
            <a:ext cx="10058400" cy="4402960"/>
          </a:xfrm>
        </p:spPr>
        <p:txBody>
          <a:bodyPr>
            <a:normAutofit lnSpcReduction="10000"/>
          </a:bodyPr>
          <a:lstStyle/>
          <a:p>
            <a:pPr algn="just">
              <a:lnSpc>
                <a:spcPct val="120000"/>
              </a:lnSpc>
            </a:pPr>
            <a:r>
              <a:rPr lang="el-GR" sz="2500" dirty="0">
                <a:latin typeface="Calibri" panose="020F0502020204030204" pitchFamily="34" charset="0"/>
                <a:cs typeface="Calibri" panose="020F0502020204030204" pitchFamily="34" charset="0"/>
              </a:rPr>
              <a:t>Στο πλαίσιο της φωνολογικής μελέτης η λεξική φωνολογία απεικονίζεται από τον φωνολογικό κύκλο.</a:t>
            </a:r>
          </a:p>
          <a:p>
            <a:pPr algn="just">
              <a:lnSpc>
                <a:spcPct val="120000"/>
              </a:lnSpc>
            </a:pPr>
            <a:r>
              <a:rPr lang="el-GR" sz="2500" dirty="0">
                <a:latin typeface="Calibri" panose="020F0502020204030204" pitchFamily="34" charset="0"/>
                <a:cs typeface="Calibri" panose="020F0502020204030204" pitchFamily="34" charset="0"/>
              </a:rPr>
              <a:t>Η ιδέα του κύκλου συνίσταται στο να εφαρμόζονται οι φωνολογικοί κανόνες προοδευτικά, από τα εσωτερικά συστατικά μιας μορφολογικής δομής στα εξωτερικά συστατικά αυτής της δομής, αντί να εφαρμόζονται χωρίς να λαμβάνονται υπόψη τα μορφολογικά συστατικά από τα οποία αποτελείται η συγκεκριμένη δομή.</a:t>
            </a:r>
          </a:p>
          <a:p>
            <a:pPr algn="just">
              <a:lnSpc>
                <a:spcPct val="120000"/>
              </a:lnSpc>
            </a:pPr>
            <a:r>
              <a:rPr lang="el-GR" sz="2500" dirty="0">
                <a:latin typeface="Calibri" panose="020F0502020204030204" pitchFamily="34" charset="0"/>
                <a:cs typeface="Calibri" panose="020F0502020204030204" pitchFamily="34" charset="0"/>
              </a:rPr>
              <a:t>Ένα από τα βασικά χαρακτηριστικά της εφαρμογής των φωνολογικών κανόνων είναι η ανάγκη να υπάρξει μια διάταξη των μεν έναντι των δε.</a:t>
            </a:r>
          </a:p>
          <a:p>
            <a:endParaRPr lang="el-GR" dirty="0"/>
          </a:p>
        </p:txBody>
      </p:sp>
    </p:spTree>
    <p:extLst>
      <p:ext uri="{BB962C8B-B14F-4D97-AF65-F5344CB8AC3E}">
        <p14:creationId xmlns:p14="http://schemas.microsoft.com/office/powerpoint/2010/main" val="213116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ED507F6-E732-DE4F-AFBA-F5DFDFADFEAD}"/>
              </a:ext>
            </a:extLst>
          </p:cNvPr>
          <p:cNvSpPr>
            <a:spLocks noGrp="1"/>
          </p:cNvSpPr>
          <p:nvPr>
            <p:ph idx="1"/>
          </p:nvPr>
        </p:nvSpPr>
        <p:spPr/>
        <p:txBody>
          <a:bodyPr/>
          <a:lstStyle/>
          <a:p>
            <a:r>
              <a:rPr lang="en-US" dirty="0">
                <a:hlinkClick r:id="rId2"/>
              </a:rPr>
              <a:t>https://www.youtube.com/watch?v=JPPhYnqhjxc&amp;t=175s</a:t>
            </a:r>
            <a:endParaRPr lang="en-US" dirty="0"/>
          </a:p>
          <a:p>
            <a:endParaRPr lang="el-GR" dirty="0"/>
          </a:p>
        </p:txBody>
      </p:sp>
    </p:spTree>
    <p:extLst>
      <p:ext uri="{BB962C8B-B14F-4D97-AF65-F5344CB8AC3E}">
        <p14:creationId xmlns:p14="http://schemas.microsoft.com/office/powerpoint/2010/main" val="2246016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F1B36-891A-94EE-CA45-2DB28E5EB974}"/>
              </a:ext>
            </a:extLst>
          </p:cNvPr>
          <p:cNvSpPr>
            <a:spLocks noGrp="1"/>
          </p:cNvSpPr>
          <p:nvPr>
            <p:ph type="title"/>
          </p:nvPr>
        </p:nvSpPr>
        <p:spPr>
          <a:xfrm>
            <a:off x="1069848" y="484632"/>
            <a:ext cx="10058400" cy="1609344"/>
          </a:xfrm>
        </p:spPr>
        <p:txBody>
          <a:bodyPr>
            <a:normAutofit/>
          </a:bodyPr>
          <a:lstStyle/>
          <a:p>
            <a:r>
              <a:rPr lang="el-GR" dirty="0"/>
              <a:t>Τι είναι η </a:t>
            </a:r>
            <a:r>
              <a:rPr lang="el-GR" dirty="0" err="1"/>
              <a:t>συλλαβη</a:t>
            </a:r>
            <a:r>
              <a:rPr lang="el-GR" dirty="0"/>
              <a:t>;	</a:t>
            </a:r>
            <a:endParaRPr lang="en-US" dirty="0"/>
          </a:p>
        </p:txBody>
      </p:sp>
      <p:graphicFrame>
        <p:nvGraphicFramePr>
          <p:cNvPr id="5" name="Content Placeholder 2">
            <a:extLst>
              <a:ext uri="{FF2B5EF4-FFF2-40B4-BE49-F238E27FC236}">
                <a16:creationId xmlns:a16="http://schemas.microsoft.com/office/drawing/2014/main" id="{E35C0583-6139-E92A-2FBE-94EEF20BC961}"/>
              </a:ext>
            </a:extLst>
          </p:cNvPr>
          <p:cNvGraphicFramePr>
            <a:graphicFrameLocks noGrp="1"/>
          </p:cNvGraphicFramePr>
          <p:nvPr>
            <p:ph idx="1"/>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886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D92D7-4103-9E39-5290-BACFFB91206D}"/>
              </a:ext>
            </a:extLst>
          </p:cNvPr>
          <p:cNvSpPr>
            <a:spLocks noGrp="1"/>
          </p:cNvSpPr>
          <p:nvPr>
            <p:ph type="title"/>
          </p:nvPr>
        </p:nvSpPr>
        <p:spPr>
          <a:xfrm>
            <a:off x="1069848" y="484632"/>
            <a:ext cx="10058400" cy="1609344"/>
          </a:xfrm>
        </p:spPr>
        <p:txBody>
          <a:bodyPr>
            <a:normAutofit/>
          </a:bodyPr>
          <a:lstStyle/>
          <a:p>
            <a:r>
              <a:rPr lang="el-GR" dirty="0">
                <a:latin typeface="Cambria"/>
                <a:ea typeface="Cambria"/>
              </a:rPr>
              <a:t>Τι </a:t>
            </a:r>
            <a:r>
              <a:rPr lang="el-GR" dirty="0" err="1">
                <a:latin typeface="Cambria"/>
                <a:ea typeface="Cambria"/>
              </a:rPr>
              <a:t>ειναι</a:t>
            </a:r>
            <a:r>
              <a:rPr lang="el-GR" dirty="0">
                <a:latin typeface="Cambria"/>
                <a:ea typeface="Cambria"/>
              </a:rPr>
              <a:t> η </a:t>
            </a:r>
            <a:r>
              <a:rPr lang="el-GR" dirty="0" err="1">
                <a:latin typeface="Cambria"/>
                <a:ea typeface="Cambria"/>
              </a:rPr>
              <a:t>συλλαβη</a:t>
            </a:r>
            <a:r>
              <a:rPr lang="el-GR" dirty="0">
                <a:latin typeface="Cambria"/>
                <a:ea typeface="Cambria"/>
              </a:rPr>
              <a:t>;	</a:t>
            </a:r>
            <a:endParaRPr lang="en-US" dirty="0">
              <a:latin typeface="Cambria"/>
              <a:ea typeface="Cambria"/>
            </a:endParaRPr>
          </a:p>
        </p:txBody>
      </p:sp>
      <p:sp>
        <p:nvSpPr>
          <p:cNvPr id="3" name="Content Placeholder 2">
            <a:extLst>
              <a:ext uri="{FF2B5EF4-FFF2-40B4-BE49-F238E27FC236}">
                <a16:creationId xmlns:a16="http://schemas.microsoft.com/office/drawing/2014/main" id="{3537E72E-82E6-A560-C04F-6B679A72806E}"/>
              </a:ext>
            </a:extLst>
          </p:cNvPr>
          <p:cNvSpPr>
            <a:spLocks noGrp="1"/>
          </p:cNvSpPr>
          <p:nvPr>
            <p:ph idx="1"/>
          </p:nvPr>
        </p:nvSpPr>
        <p:spPr>
          <a:xfrm>
            <a:off x="587433" y="1870364"/>
            <a:ext cx="7766857" cy="4743795"/>
          </a:xfrm>
        </p:spPr>
        <p:txBody>
          <a:bodyPr vert="horz" lIns="91440" tIns="45720" rIns="91440" bIns="45720" rtlCol="0" anchor="t">
            <a:normAutofit fontScale="92500" lnSpcReduction="10000"/>
          </a:bodyPr>
          <a:lstStyle/>
          <a:p>
            <a:pPr algn="just">
              <a:lnSpc>
                <a:spcPct val="110000"/>
              </a:lnSpc>
            </a:pPr>
            <a:r>
              <a:rPr lang="el-GR" sz="2400" dirty="0">
                <a:latin typeface="Calibri" panose="020F0502020204030204" pitchFamily="34" charset="0"/>
                <a:ea typeface="Cambria"/>
                <a:cs typeface="Calibri" panose="020F0502020204030204" pitchFamily="34" charset="0"/>
              </a:rPr>
              <a:t>Τις περισσότερες φορές όμως μια </a:t>
            </a:r>
            <a:r>
              <a:rPr lang="el-GR" sz="2400" b="1" dirty="0">
                <a:latin typeface="Calibri" panose="020F0502020204030204" pitchFamily="34" charset="0"/>
                <a:ea typeface="Cambria"/>
                <a:cs typeface="Calibri" panose="020F0502020204030204" pitchFamily="34" charset="0"/>
              </a:rPr>
              <a:t>συλλαβή (σ)</a:t>
            </a:r>
            <a:r>
              <a:rPr lang="el-GR" sz="2400" dirty="0">
                <a:latin typeface="Calibri" panose="020F0502020204030204" pitchFamily="34" charset="0"/>
                <a:ea typeface="Cambria"/>
                <a:cs typeface="Calibri" panose="020F0502020204030204" pitchFamily="34" charset="0"/>
              </a:rPr>
              <a:t> περιέχει και στοιχεία συμφωνικά από τα οποία μπορεί να πλαισιώνεται. </a:t>
            </a:r>
          </a:p>
          <a:p>
            <a:pPr algn="just">
              <a:lnSpc>
                <a:spcPct val="110000"/>
              </a:lnSpc>
            </a:pPr>
            <a:r>
              <a:rPr lang="el-GR" sz="2400" dirty="0">
                <a:latin typeface="Calibri" panose="020F0502020204030204" pitchFamily="34" charset="0"/>
                <a:cs typeface="Calibri" panose="020F0502020204030204" pitchFamily="34" charset="0"/>
              </a:rPr>
              <a:t>Η ακολουθία σύμφωνο- φωνήεν (ΣΦ) αποτελεί τη λιγότερο μαρκαρισμένη συλλαβή διαγλωσσικά.</a:t>
            </a:r>
          </a:p>
          <a:p>
            <a:pPr algn="just">
              <a:lnSpc>
                <a:spcPct val="110000"/>
              </a:lnSpc>
            </a:pPr>
            <a:r>
              <a:rPr lang="el-GR" sz="2400" dirty="0">
                <a:latin typeface="Calibri" panose="020F0502020204030204" pitchFamily="34" charset="0"/>
                <a:ea typeface="Cambria"/>
                <a:cs typeface="Calibri" panose="020F0502020204030204" pitchFamily="34" charset="0"/>
              </a:rPr>
              <a:t>Το συμφωνικό υλικό που προηγείται ενός φωνήεντος στο εσωτερικό μιας συλλαβής σχηματίζει τη </a:t>
            </a:r>
            <a:r>
              <a:rPr lang="el-GR" sz="2400" b="1" dirty="0">
                <a:latin typeface="Calibri" panose="020F0502020204030204" pitchFamily="34" charset="0"/>
                <a:ea typeface="Cambria"/>
                <a:cs typeface="Calibri" panose="020F0502020204030204" pitchFamily="34" charset="0"/>
              </a:rPr>
              <a:t>συλλαβική έμβαση (</a:t>
            </a:r>
            <a:r>
              <a:rPr lang="el-GR" sz="2400" b="1" dirty="0" err="1">
                <a:latin typeface="Calibri" panose="020F0502020204030204" pitchFamily="34" charset="0"/>
                <a:ea typeface="Cambria"/>
                <a:cs typeface="Calibri" panose="020F0502020204030204" pitchFamily="34" charset="0"/>
              </a:rPr>
              <a:t>Εμ</a:t>
            </a:r>
            <a:r>
              <a:rPr lang="el-GR" sz="2400" b="1" dirty="0">
                <a:latin typeface="Calibri" panose="020F0502020204030204" pitchFamily="34" charset="0"/>
                <a:ea typeface="Cambria"/>
                <a:cs typeface="Calibri" panose="020F0502020204030204" pitchFamily="34" charset="0"/>
              </a:rPr>
              <a:t>)</a:t>
            </a:r>
            <a:r>
              <a:rPr lang="el-GR" sz="2400" dirty="0">
                <a:latin typeface="Calibri" panose="020F0502020204030204" pitchFamily="34" charset="0"/>
                <a:ea typeface="Cambria"/>
                <a:cs typeface="Calibri" panose="020F0502020204030204" pitchFamily="34" charset="0"/>
              </a:rPr>
              <a:t>.</a:t>
            </a:r>
          </a:p>
          <a:p>
            <a:pPr algn="just">
              <a:lnSpc>
                <a:spcPct val="110000"/>
              </a:lnSpc>
            </a:pPr>
            <a:r>
              <a:rPr lang="el-GR" sz="2400" dirty="0">
                <a:latin typeface="Calibri" panose="020F0502020204030204" pitchFamily="34" charset="0"/>
                <a:ea typeface="Cambria"/>
                <a:cs typeface="Calibri" panose="020F0502020204030204" pitchFamily="34" charset="0"/>
              </a:rPr>
              <a:t>Συλλαβές που δεν λήγουν σε φωνήεν, που δεν είναι δηλαδή </a:t>
            </a:r>
            <a:r>
              <a:rPr lang="el-GR" sz="2400" b="1" dirty="0">
                <a:latin typeface="Calibri" panose="020F0502020204030204" pitchFamily="34" charset="0"/>
                <a:ea typeface="Cambria"/>
                <a:cs typeface="Calibri" panose="020F0502020204030204" pitchFamily="34" charset="0"/>
              </a:rPr>
              <a:t>ανοιχτές</a:t>
            </a:r>
            <a:r>
              <a:rPr lang="el-GR" sz="2400" dirty="0">
                <a:latin typeface="Calibri" panose="020F0502020204030204" pitchFamily="34" charset="0"/>
                <a:ea typeface="Cambria"/>
                <a:cs typeface="Calibri" panose="020F0502020204030204" pitchFamily="34" charset="0"/>
              </a:rPr>
              <a:t>, αλλά λήγουν σε σύμφωνο και περιέχουν </a:t>
            </a:r>
            <a:r>
              <a:rPr lang="el-GR" sz="2400" b="1" dirty="0">
                <a:latin typeface="Calibri" panose="020F0502020204030204" pitchFamily="34" charset="0"/>
                <a:ea typeface="Cambria"/>
                <a:cs typeface="Calibri" panose="020F0502020204030204" pitchFamily="34" charset="0"/>
              </a:rPr>
              <a:t>έξοδο (Εξ),</a:t>
            </a:r>
            <a:r>
              <a:rPr lang="el-GR" sz="2400" dirty="0">
                <a:latin typeface="Calibri" panose="020F0502020204030204" pitchFamily="34" charset="0"/>
                <a:ea typeface="Cambria"/>
                <a:cs typeface="Calibri" panose="020F0502020204030204" pitchFamily="34" charset="0"/>
              </a:rPr>
              <a:t> λέγονται </a:t>
            </a:r>
            <a:r>
              <a:rPr lang="el-GR" sz="2400" b="1" dirty="0">
                <a:latin typeface="Calibri" panose="020F0502020204030204" pitchFamily="34" charset="0"/>
                <a:ea typeface="Cambria"/>
                <a:cs typeface="Calibri" panose="020F0502020204030204" pitchFamily="34" charset="0"/>
              </a:rPr>
              <a:t>κλειστές</a:t>
            </a:r>
            <a:r>
              <a:rPr lang="el-GR" sz="2400" dirty="0">
                <a:latin typeface="Calibri" panose="020F0502020204030204" pitchFamily="34" charset="0"/>
                <a:ea typeface="Cambria"/>
                <a:cs typeface="Calibri" panose="020F0502020204030204" pitchFamily="34" charset="0"/>
              </a:rPr>
              <a:t>. </a:t>
            </a:r>
          </a:p>
          <a:p>
            <a:pPr algn="just">
              <a:lnSpc>
                <a:spcPct val="110000"/>
              </a:lnSpc>
              <a:buClr>
                <a:srgbClr val="9E3611"/>
              </a:buClr>
            </a:pPr>
            <a:r>
              <a:rPr lang="el-GR" sz="2400" dirty="0">
                <a:latin typeface="Calibri" panose="020F0502020204030204" pitchFamily="34" charset="0"/>
                <a:ea typeface="Cambria"/>
                <a:cs typeface="Calibri" panose="020F0502020204030204" pitchFamily="34" charset="0"/>
              </a:rPr>
              <a:t>Παραδοσιακά, ο πυρήνας μαζί με την έξοδο αποτελούν τη </a:t>
            </a:r>
            <a:r>
              <a:rPr lang="el-GR" sz="2400" b="1" dirty="0">
                <a:latin typeface="Calibri" panose="020F0502020204030204" pitchFamily="34" charset="0"/>
                <a:ea typeface="Cambria"/>
                <a:cs typeface="Calibri" panose="020F0502020204030204" pitchFamily="34" charset="0"/>
              </a:rPr>
              <a:t>ρίμα (Ρ)</a:t>
            </a:r>
            <a:r>
              <a:rPr lang="el-GR" sz="2400" dirty="0">
                <a:latin typeface="Calibri" panose="020F0502020204030204" pitchFamily="34" charset="0"/>
                <a:ea typeface="Cambria"/>
                <a:cs typeface="Calibri" panose="020F0502020204030204" pitchFamily="34" charset="0"/>
              </a:rPr>
              <a:t>.</a:t>
            </a:r>
          </a:p>
        </p:txBody>
      </p:sp>
      <p:pic>
        <p:nvPicPr>
          <p:cNvPr id="5" name="Picture 4" descr="A screen shot of a computer&#10;&#10;Description automatically generated">
            <a:extLst>
              <a:ext uri="{FF2B5EF4-FFF2-40B4-BE49-F238E27FC236}">
                <a16:creationId xmlns:a16="http://schemas.microsoft.com/office/drawing/2014/main" id="{B2A53F7E-B397-6581-8192-B7AE9CEB3062}"/>
              </a:ext>
            </a:extLst>
          </p:cNvPr>
          <p:cNvPicPr>
            <a:picLocks noChangeAspect="1"/>
          </p:cNvPicPr>
          <p:nvPr/>
        </p:nvPicPr>
        <p:blipFill>
          <a:blip r:embed="rId2"/>
          <a:srcRect l="68253" t="48788" r="20317" b="35433"/>
          <a:stretch/>
        </p:blipFill>
        <p:spPr>
          <a:xfrm>
            <a:off x="8629977" y="2661157"/>
            <a:ext cx="2741141" cy="2464651"/>
          </a:xfrm>
          <a:prstGeom prst="rect">
            <a:avLst/>
          </a:prstGeom>
        </p:spPr>
      </p:pic>
    </p:spTree>
    <p:extLst>
      <p:ext uri="{BB962C8B-B14F-4D97-AF65-F5344CB8AC3E}">
        <p14:creationId xmlns:p14="http://schemas.microsoft.com/office/powerpoint/2010/main" val="154533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a:extLst>
              <a:ext uri="{FF2B5EF4-FFF2-40B4-BE49-F238E27FC236}">
                <a16:creationId xmlns:a16="http://schemas.microsoft.com/office/drawing/2014/main" id="{1EAA7025-5E3C-1E42-ABB9-AA0F98A428CA}"/>
              </a:ext>
            </a:extLst>
          </p:cNvPr>
          <p:cNvSpPr>
            <a:spLocks noGrp="1"/>
          </p:cNvSpPr>
          <p:nvPr>
            <p:ph type="body" idx="1"/>
          </p:nvPr>
        </p:nvSpPr>
        <p:spPr>
          <a:xfrm>
            <a:off x="1069848" y="1277284"/>
            <a:ext cx="5840629" cy="5307502"/>
          </a:xfrm>
        </p:spPr>
        <p:txBody>
          <a:bodyPr>
            <a:normAutofit/>
          </a:bodyPr>
          <a:lstStyle/>
          <a:p>
            <a:pPr marL="342900" indent="-342900">
              <a:lnSpc>
                <a:spcPct val="120000"/>
              </a:lnSpc>
              <a:buFont typeface="Arial" panose="020B0604020202020204" pitchFamily="34" charset="0"/>
              <a:buChar char="•"/>
            </a:pPr>
            <a:r>
              <a:rPr lang="el-GR" dirty="0"/>
              <a:t>Η </a:t>
            </a:r>
            <a:r>
              <a:rPr lang="el-GR" i="1" u="sng" dirty="0"/>
              <a:t>έμβαση</a:t>
            </a:r>
            <a:r>
              <a:rPr lang="el-GR" dirty="0"/>
              <a:t> </a:t>
            </a:r>
            <a:r>
              <a:rPr lang="en-US" dirty="0"/>
              <a:t>( onset) </a:t>
            </a:r>
            <a:r>
              <a:rPr lang="el-GR" dirty="0"/>
              <a:t>μιας συλλαβής είναι το αρκτικό της σύμφωνο/-α και είναι προαιρετική. </a:t>
            </a:r>
          </a:p>
          <a:p>
            <a:pPr marL="342900" indent="-342900">
              <a:lnSpc>
                <a:spcPct val="120000"/>
              </a:lnSpc>
              <a:buFont typeface="Arial" panose="020B0604020202020204" pitchFamily="34" charset="0"/>
              <a:buChar char="•"/>
            </a:pPr>
            <a:r>
              <a:rPr lang="el-GR" dirty="0"/>
              <a:t>Η </a:t>
            </a:r>
            <a:r>
              <a:rPr lang="el-GR" i="1" u="sng" dirty="0"/>
              <a:t>ρίμα</a:t>
            </a:r>
            <a:r>
              <a:rPr lang="el-GR" dirty="0"/>
              <a:t> </a:t>
            </a:r>
            <a:r>
              <a:rPr lang="en-US" dirty="0"/>
              <a:t>(rhyme </a:t>
            </a:r>
            <a:r>
              <a:rPr lang="en-US" dirty="0" err="1"/>
              <a:t>ή</a:t>
            </a:r>
            <a:r>
              <a:rPr lang="el-GR" dirty="0"/>
              <a:t> </a:t>
            </a:r>
            <a:r>
              <a:rPr lang="en-US" dirty="0"/>
              <a:t>rime) </a:t>
            </a:r>
            <a:r>
              <a:rPr lang="el-GR" dirty="0"/>
              <a:t>περιλαμβάνει το τεμάχιο που αποτελεί τον </a:t>
            </a:r>
            <a:r>
              <a:rPr lang="el-GR" i="1" u="sng" dirty="0"/>
              <a:t>πυρήνα</a:t>
            </a:r>
            <a:r>
              <a:rPr lang="el-GR" dirty="0"/>
              <a:t> της συλλαβής (φωνήεν). Ο πυρήνας είναι υποχρεωτικός και συνήθως φορέας τόνου. </a:t>
            </a:r>
          </a:p>
          <a:p>
            <a:pPr marL="342900" indent="-342900">
              <a:lnSpc>
                <a:spcPct val="120000"/>
              </a:lnSpc>
              <a:buFont typeface="Arial" panose="020B0604020202020204" pitchFamily="34" charset="0"/>
              <a:buChar char="•"/>
            </a:pPr>
            <a:r>
              <a:rPr lang="el-GR" dirty="0"/>
              <a:t>Η </a:t>
            </a:r>
            <a:r>
              <a:rPr lang="el-GR" i="1" u="sng" dirty="0"/>
              <a:t>ρίμα</a:t>
            </a:r>
            <a:r>
              <a:rPr lang="el-GR" dirty="0"/>
              <a:t> περιλαμβάνει την έξοδο (</a:t>
            </a:r>
            <a:r>
              <a:rPr lang="en-US" dirty="0"/>
              <a:t>coda) </a:t>
            </a:r>
            <a:r>
              <a:rPr lang="el-GR" dirty="0"/>
              <a:t>που δεν είναι υποχρεωτική.</a:t>
            </a:r>
          </a:p>
          <a:p>
            <a:pPr marL="342900" indent="-342900">
              <a:buFont typeface="Arial" panose="020B0604020202020204" pitchFamily="34" charset="0"/>
              <a:buChar char="•"/>
            </a:pPr>
            <a:endParaRPr lang="el-GR" dirty="0"/>
          </a:p>
        </p:txBody>
      </p:sp>
      <p:pic>
        <p:nvPicPr>
          <p:cNvPr id="12" name="Θέση περιεχομένου 11">
            <a:extLst>
              <a:ext uri="{FF2B5EF4-FFF2-40B4-BE49-F238E27FC236}">
                <a16:creationId xmlns:a16="http://schemas.microsoft.com/office/drawing/2014/main" id="{072170C1-3E6C-2543-97FB-63E8AEA6C330}"/>
              </a:ext>
            </a:extLst>
          </p:cNvPr>
          <p:cNvPicPr>
            <a:picLocks noGrp="1" noChangeAspect="1"/>
          </p:cNvPicPr>
          <p:nvPr>
            <p:ph sz="quarter" idx="4"/>
          </p:nvPr>
        </p:nvPicPr>
        <p:blipFill>
          <a:blip r:embed="rId2"/>
          <a:stretch>
            <a:fillRect/>
          </a:stretch>
        </p:blipFill>
        <p:spPr>
          <a:xfrm>
            <a:off x="7376160" y="2563827"/>
            <a:ext cx="4032409" cy="3937156"/>
          </a:xfrm>
        </p:spPr>
      </p:pic>
      <p:sp>
        <p:nvSpPr>
          <p:cNvPr id="13" name="TextBox 12">
            <a:extLst>
              <a:ext uri="{FF2B5EF4-FFF2-40B4-BE49-F238E27FC236}">
                <a16:creationId xmlns:a16="http://schemas.microsoft.com/office/drawing/2014/main" id="{A5C31E9C-0F6C-8048-A3B7-D3AF79784787}"/>
              </a:ext>
            </a:extLst>
          </p:cNvPr>
          <p:cNvSpPr txBox="1"/>
          <p:nvPr/>
        </p:nvSpPr>
        <p:spPr>
          <a:xfrm>
            <a:off x="7376160" y="1640497"/>
            <a:ext cx="4219174" cy="923330"/>
          </a:xfrm>
          <a:prstGeom prst="rect">
            <a:avLst/>
          </a:prstGeom>
          <a:noFill/>
        </p:spPr>
        <p:txBody>
          <a:bodyPr wrap="square" rtlCol="0">
            <a:spAutoFit/>
          </a:bodyPr>
          <a:lstStyle/>
          <a:p>
            <a:pPr algn="ctr"/>
            <a:r>
              <a:rPr lang="el-GR" b="1" i="1" dirty="0"/>
              <a:t>π.χ. αναπαράσταση της ιεραρχικής συλλαβικής δομής στη μονοσύλλαβη λέξη «φως» [</a:t>
            </a:r>
            <a:r>
              <a:rPr lang="en-US" b="1" i="1" dirty="0" err="1"/>
              <a:t>fos</a:t>
            </a:r>
            <a:r>
              <a:rPr lang="en-US" b="1" i="1" dirty="0"/>
              <a:t>]</a:t>
            </a:r>
            <a:endParaRPr lang="el-GR" b="1" i="1" dirty="0"/>
          </a:p>
        </p:txBody>
      </p:sp>
      <p:sp>
        <p:nvSpPr>
          <p:cNvPr id="17" name="Title 1">
            <a:extLst>
              <a:ext uri="{FF2B5EF4-FFF2-40B4-BE49-F238E27FC236}">
                <a16:creationId xmlns:a16="http://schemas.microsoft.com/office/drawing/2014/main" id="{F34BBAC3-A1E3-114B-B288-0CA3F1234712}"/>
              </a:ext>
            </a:extLst>
          </p:cNvPr>
          <p:cNvSpPr>
            <a:spLocks noGrp="1"/>
          </p:cNvSpPr>
          <p:nvPr>
            <p:ph type="title"/>
          </p:nvPr>
        </p:nvSpPr>
        <p:spPr>
          <a:xfrm>
            <a:off x="1175613" y="731767"/>
            <a:ext cx="10058400" cy="211884"/>
          </a:xfrm>
        </p:spPr>
        <p:txBody>
          <a:bodyPr>
            <a:normAutofit fontScale="90000"/>
          </a:bodyPr>
          <a:lstStyle/>
          <a:p>
            <a:r>
              <a:rPr lang="el-GR" sz="4400" dirty="0">
                <a:latin typeface="Cambria"/>
                <a:ea typeface="Cambria"/>
              </a:rPr>
              <a:t>Τι </a:t>
            </a:r>
            <a:r>
              <a:rPr lang="el-GR" sz="4400" dirty="0" err="1">
                <a:latin typeface="Cambria"/>
                <a:ea typeface="Cambria"/>
              </a:rPr>
              <a:t>ειναι</a:t>
            </a:r>
            <a:r>
              <a:rPr lang="el-GR" sz="4400" dirty="0">
                <a:latin typeface="Cambria"/>
                <a:ea typeface="Cambria"/>
              </a:rPr>
              <a:t> η </a:t>
            </a:r>
            <a:r>
              <a:rPr lang="el-GR" sz="4400" dirty="0" err="1">
                <a:latin typeface="Cambria"/>
                <a:ea typeface="Cambria"/>
              </a:rPr>
              <a:t>συλλαβη</a:t>
            </a:r>
            <a:r>
              <a:rPr lang="el-GR" sz="4400" dirty="0">
                <a:latin typeface="Cambria"/>
                <a:ea typeface="Cambria"/>
              </a:rPr>
              <a:t>;</a:t>
            </a:r>
            <a:r>
              <a:rPr lang="el-GR" dirty="0">
                <a:latin typeface="Cambria"/>
                <a:ea typeface="Cambria"/>
              </a:rPr>
              <a:t>	</a:t>
            </a:r>
            <a:endParaRPr lang="en-US" dirty="0">
              <a:latin typeface="Cambria"/>
              <a:ea typeface="Cambria"/>
            </a:endParaRPr>
          </a:p>
        </p:txBody>
      </p:sp>
    </p:spTree>
    <p:extLst>
      <p:ext uri="{BB962C8B-B14F-4D97-AF65-F5344CB8AC3E}">
        <p14:creationId xmlns:p14="http://schemas.microsoft.com/office/powerpoint/2010/main" val="674918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a:extLst>
              <a:ext uri="{FF2B5EF4-FFF2-40B4-BE49-F238E27FC236}">
                <a16:creationId xmlns:a16="http://schemas.microsoft.com/office/drawing/2014/main" id="{1EAA7025-5E3C-1E42-ABB9-AA0F98A428CA}"/>
              </a:ext>
            </a:extLst>
          </p:cNvPr>
          <p:cNvSpPr>
            <a:spLocks noGrp="1"/>
          </p:cNvSpPr>
          <p:nvPr>
            <p:ph type="body" idx="1"/>
          </p:nvPr>
        </p:nvSpPr>
        <p:spPr>
          <a:xfrm>
            <a:off x="805541" y="1854927"/>
            <a:ext cx="5464630" cy="4711336"/>
          </a:xfrm>
        </p:spPr>
        <p:txBody>
          <a:bodyPr>
            <a:normAutofit lnSpcReduction="10000"/>
          </a:bodyPr>
          <a:lstStyle/>
          <a:p>
            <a:pPr marL="342900" indent="-342900" algn="just">
              <a:lnSpc>
                <a:spcPct val="120000"/>
              </a:lnSpc>
              <a:buFont typeface="Arial" panose="020B0604020202020204" pitchFamily="34" charset="0"/>
              <a:buChar char="•"/>
            </a:pPr>
            <a:r>
              <a:rPr lang="el-GR" dirty="0"/>
              <a:t>Στη λέξη «και» [</a:t>
            </a:r>
            <a:r>
              <a:rPr lang="en-US" dirty="0" err="1"/>
              <a:t>ke</a:t>
            </a:r>
            <a:r>
              <a:rPr lang="en-US" dirty="0"/>
              <a:t>]</a:t>
            </a:r>
            <a:r>
              <a:rPr lang="el-GR" dirty="0"/>
              <a:t> η συλλαβή δεν έχει σύμφωνο στην έξοδο.</a:t>
            </a:r>
          </a:p>
          <a:p>
            <a:pPr marL="342900" indent="-342900" algn="just">
              <a:lnSpc>
                <a:spcPct val="120000"/>
              </a:lnSpc>
              <a:buFont typeface="Arial" panose="020B0604020202020204" pitchFamily="34" charset="0"/>
              <a:buChar char="•"/>
            </a:pPr>
            <a:r>
              <a:rPr lang="el-GR" dirty="0"/>
              <a:t>Τέτοιου είδους συλλαβές [</a:t>
            </a:r>
            <a:r>
              <a:rPr lang="en-US" dirty="0" err="1"/>
              <a:t>ke</a:t>
            </a:r>
            <a:r>
              <a:rPr lang="en-US" dirty="0"/>
              <a:t>]</a:t>
            </a:r>
            <a:r>
              <a:rPr lang="el-GR" dirty="0"/>
              <a:t> ονομάζονται ανοιχτές, ενώ οι συλλαβές που έχουν σύμφωνο ή σύμφωνα στην έξοδο ονομάζονται κλειστές συλλαβές</a:t>
            </a:r>
            <a:r>
              <a:rPr lang="en-US" dirty="0"/>
              <a:t> </a:t>
            </a:r>
            <a:r>
              <a:rPr lang="el-GR" dirty="0"/>
              <a:t>π.χ. [</a:t>
            </a:r>
            <a:r>
              <a:rPr lang="en-US" dirty="0" err="1"/>
              <a:t>fos</a:t>
            </a:r>
            <a:r>
              <a:rPr lang="en-US" dirty="0"/>
              <a:t>]</a:t>
            </a:r>
            <a:r>
              <a:rPr lang="el-GR" dirty="0"/>
              <a:t>.</a:t>
            </a:r>
          </a:p>
          <a:p>
            <a:pPr marL="342900" indent="-342900" algn="just">
              <a:lnSpc>
                <a:spcPct val="120000"/>
              </a:lnSpc>
              <a:buFont typeface="Arial" panose="020B0604020202020204" pitchFamily="34" charset="0"/>
              <a:buChar char="•"/>
            </a:pPr>
            <a:r>
              <a:rPr lang="el-GR" dirty="0"/>
              <a:t> Η συλλαβή που αποτελείται μόνο από ένα σύμφωνο και ένα φωνήεν ονομάζεται βασική η πυρηνική συλλαβή (</a:t>
            </a:r>
            <a:r>
              <a:rPr lang="en-US" dirty="0"/>
              <a:t>core syllable)</a:t>
            </a:r>
            <a:r>
              <a:rPr lang="el-GR" dirty="0"/>
              <a:t> και απαντάται σε όλες τις γλώσσες του κόσμου. </a:t>
            </a:r>
          </a:p>
          <a:p>
            <a:pPr marL="342900" indent="-342900">
              <a:lnSpc>
                <a:spcPct val="120000"/>
              </a:lnSpc>
              <a:buFont typeface="Arial" panose="020B0604020202020204" pitchFamily="34" charset="0"/>
              <a:buChar char="•"/>
            </a:pPr>
            <a:endParaRPr lang="el-GR" dirty="0"/>
          </a:p>
          <a:p>
            <a:pPr marL="342900" indent="-342900">
              <a:buFont typeface="Arial" panose="020B0604020202020204" pitchFamily="34" charset="0"/>
              <a:buChar char="•"/>
            </a:pPr>
            <a:endParaRPr lang="el-GR" dirty="0"/>
          </a:p>
        </p:txBody>
      </p:sp>
      <p:pic>
        <p:nvPicPr>
          <p:cNvPr id="10" name="Θέση περιεχομένου 9">
            <a:extLst>
              <a:ext uri="{FF2B5EF4-FFF2-40B4-BE49-F238E27FC236}">
                <a16:creationId xmlns:a16="http://schemas.microsoft.com/office/drawing/2014/main" id="{B101A297-C97D-2348-8349-FA8C79C80316}"/>
              </a:ext>
            </a:extLst>
          </p:cNvPr>
          <p:cNvPicPr>
            <a:picLocks noGrp="1" noChangeAspect="1"/>
          </p:cNvPicPr>
          <p:nvPr>
            <p:ph sz="half" idx="2"/>
          </p:nvPr>
        </p:nvPicPr>
        <p:blipFill>
          <a:blip r:embed="rId2"/>
          <a:stretch>
            <a:fillRect/>
          </a:stretch>
        </p:blipFill>
        <p:spPr>
          <a:xfrm>
            <a:off x="7196093" y="2688336"/>
            <a:ext cx="3602536" cy="3810947"/>
          </a:xfrm>
        </p:spPr>
      </p:pic>
      <p:sp>
        <p:nvSpPr>
          <p:cNvPr id="14" name="TextBox 13">
            <a:extLst>
              <a:ext uri="{FF2B5EF4-FFF2-40B4-BE49-F238E27FC236}">
                <a16:creationId xmlns:a16="http://schemas.microsoft.com/office/drawing/2014/main" id="{3D09F4DA-53C4-3444-9A44-0D8BA8E9497F}"/>
              </a:ext>
            </a:extLst>
          </p:cNvPr>
          <p:cNvSpPr txBox="1"/>
          <p:nvPr/>
        </p:nvSpPr>
        <p:spPr>
          <a:xfrm>
            <a:off x="6678414" y="2042005"/>
            <a:ext cx="4744994" cy="646331"/>
          </a:xfrm>
          <a:prstGeom prst="rect">
            <a:avLst/>
          </a:prstGeom>
          <a:noFill/>
        </p:spPr>
        <p:txBody>
          <a:bodyPr wrap="square" rtlCol="0">
            <a:spAutoFit/>
          </a:bodyPr>
          <a:lstStyle/>
          <a:p>
            <a:pPr algn="ctr"/>
            <a:r>
              <a:rPr lang="el-GR" b="1" i="1" dirty="0"/>
              <a:t>ιεραρχική συλλαβική δομή στη μονοσύλλαβη λέξη «και» [</a:t>
            </a:r>
            <a:r>
              <a:rPr lang="en-US" b="1" i="1" dirty="0" err="1"/>
              <a:t>ke</a:t>
            </a:r>
            <a:r>
              <a:rPr lang="en-US" b="1" i="1" dirty="0"/>
              <a:t>]</a:t>
            </a:r>
            <a:endParaRPr lang="el-GR" b="1" i="1" dirty="0"/>
          </a:p>
        </p:txBody>
      </p:sp>
      <p:sp>
        <p:nvSpPr>
          <p:cNvPr id="9" name="Title 1">
            <a:extLst>
              <a:ext uri="{FF2B5EF4-FFF2-40B4-BE49-F238E27FC236}">
                <a16:creationId xmlns:a16="http://schemas.microsoft.com/office/drawing/2014/main" id="{EAA9C2EB-D763-A143-A019-F5F9DD282A56}"/>
              </a:ext>
            </a:extLst>
          </p:cNvPr>
          <p:cNvSpPr>
            <a:spLocks noGrp="1"/>
          </p:cNvSpPr>
          <p:nvPr>
            <p:ph type="title"/>
          </p:nvPr>
        </p:nvSpPr>
        <p:spPr>
          <a:xfrm>
            <a:off x="1175613" y="731767"/>
            <a:ext cx="10058400" cy="211884"/>
          </a:xfrm>
        </p:spPr>
        <p:txBody>
          <a:bodyPr>
            <a:normAutofit fontScale="90000"/>
          </a:bodyPr>
          <a:lstStyle/>
          <a:p>
            <a:r>
              <a:rPr lang="el-GR" sz="4400" dirty="0">
                <a:latin typeface="Cambria"/>
                <a:ea typeface="Cambria"/>
              </a:rPr>
              <a:t>Τι </a:t>
            </a:r>
            <a:r>
              <a:rPr lang="el-GR" sz="4400" dirty="0" err="1">
                <a:latin typeface="Cambria"/>
                <a:ea typeface="Cambria"/>
              </a:rPr>
              <a:t>ειναι</a:t>
            </a:r>
            <a:r>
              <a:rPr lang="el-GR" sz="4400" dirty="0">
                <a:latin typeface="Cambria"/>
                <a:ea typeface="Cambria"/>
              </a:rPr>
              <a:t> η </a:t>
            </a:r>
            <a:r>
              <a:rPr lang="el-GR" sz="4400" dirty="0" err="1">
                <a:latin typeface="Cambria"/>
                <a:ea typeface="Cambria"/>
              </a:rPr>
              <a:t>συλλαβη</a:t>
            </a:r>
            <a:r>
              <a:rPr lang="el-GR" sz="4400" dirty="0">
                <a:latin typeface="Cambria"/>
                <a:ea typeface="Cambria"/>
              </a:rPr>
              <a:t>;</a:t>
            </a:r>
            <a:r>
              <a:rPr lang="el-GR" dirty="0">
                <a:latin typeface="Cambria"/>
                <a:ea typeface="Cambria"/>
              </a:rPr>
              <a:t>	</a:t>
            </a:r>
            <a:endParaRPr lang="en-US" dirty="0">
              <a:latin typeface="Cambria"/>
              <a:ea typeface="Cambria"/>
            </a:endParaRPr>
          </a:p>
        </p:txBody>
      </p:sp>
    </p:spTree>
    <p:extLst>
      <p:ext uri="{BB962C8B-B14F-4D97-AF65-F5344CB8AC3E}">
        <p14:creationId xmlns:p14="http://schemas.microsoft.com/office/powerpoint/2010/main" val="4253609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a:extLst>
              <a:ext uri="{FF2B5EF4-FFF2-40B4-BE49-F238E27FC236}">
                <a16:creationId xmlns:a16="http://schemas.microsoft.com/office/drawing/2014/main" id="{1EAA7025-5E3C-1E42-ABB9-AA0F98A428CA}"/>
              </a:ext>
            </a:extLst>
          </p:cNvPr>
          <p:cNvSpPr>
            <a:spLocks noGrp="1"/>
          </p:cNvSpPr>
          <p:nvPr>
            <p:ph type="body" idx="1"/>
          </p:nvPr>
        </p:nvSpPr>
        <p:spPr>
          <a:xfrm>
            <a:off x="866501" y="1789845"/>
            <a:ext cx="5159829" cy="3905559"/>
          </a:xfrm>
        </p:spPr>
        <p:txBody>
          <a:bodyPr>
            <a:normAutofit/>
          </a:bodyPr>
          <a:lstStyle/>
          <a:p>
            <a:pPr marL="342900" indent="-342900" algn="just">
              <a:lnSpc>
                <a:spcPct val="120000"/>
              </a:lnSpc>
              <a:buFont typeface="Arial" panose="020B0604020202020204" pitchFamily="34" charset="0"/>
              <a:buChar char="•"/>
            </a:pPr>
            <a:r>
              <a:rPr lang="el-GR" dirty="0"/>
              <a:t>Σε </a:t>
            </a:r>
            <a:r>
              <a:rPr lang="el-GR" dirty="0" err="1"/>
              <a:t>πολλ</a:t>
            </a:r>
            <a:r>
              <a:rPr lang="en-US" dirty="0" err="1"/>
              <a:t>έ</a:t>
            </a:r>
            <a:r>
              <a:rPr lang="el-GR" dirty="0"/>
              <a:t>ς γλώσσες όπως την Ελληνική, την Αγγλική κ.α. παρατηρούνται συλλαβές χωρίς έμβαση. </a:t>
            </a:r>
          </a:p>
          <a:p>
            <a:pPr marL="342900" indent="-342900" algn="just">
              <a:lnSpc>
                <a:spcPct val="120000"/>
              </a:lnSpc>
              <a:buFont typeface="Arial" panose="020B0604020202020204" pitchFamily="34" charset="0"/>
              <a:buChar char="•"/>
            </a:pPr>
            <a:r>
              <a:rPr lang="el-GR" dirty="0"/>
              <a:t>Σ΄ αυτή την περίπτωση, οι συλλαβές περιλαμβάνουν μόνο τη ρίμα, η οποία περιέχει τον πυρήνα και την έξοδο, εφόσον οι συλλαβές είναι κλειστές π.χ. η λέξη «αν» [</a:t>
            </a:r>
            <a:r>
              <a:rPr lang="en-US" dirty="0"/>
              <a:t>an]</a:t>
            </a:r>
            <a:endParaRPr lang="el-GR" dirty="0"/>
          </a:p>
          <a:p>
            <a:pPr marL="342900" indent="-342900">
              <a:buFont typeface="Arial" panose="020B0604020202020204" pitchFamily="34" charset="0"/>
              <a:buChar char="•"/>
            </a:pPr>
            <a:endParaRPr lang="el-GR" dirty="0"/>
          </a:p>
        </p:txBody>
      </p:sp>
      <p:sp>
        <p:nvSpPr>
          <p:cNvPr id="14" name="TextBox 13">
            <a:extLst>
              <a:ext uri="{FF2B5EF4-FFF2-40B4-BE49-F238E27FC236}">
                <a16:creationId xmlns:a16="http://schemas.microsoft.com/office/drawing/2014/main" id="{3D09F4DA-53C4-3444-9A44-0D8BA8E9497F}"/>
              </a:ext>
            </a:extLst>
          </p:cNvPr>
          <p:cNvSpPr txBox="1"/>
          <p:nvPr/>
        </p:nvSpPr>
        <p:spPr>
          <a:xfrm>
            <a:off x="6678414" y="2042005"/>
            <a:ext cx="4744994" cy="646331"/>
          </a:xfrm>
          <a:prstGeom prst="rect">
            <a:avLst/>
          </a:prstGeom>
          <a:noFill/>
        </p:spPr>
        <p:txBody>
          <a:bodyPr wrap="square" rtlCol="0">
            <a:spAutoFit/>
          </a:bodyPr>
          <a:lstStyle/>
          <a:p>
            <a:pPr algn="ctr"/>
            <a:r>
              <a:rPr lang="el-GR" b="1" i="1" dirty="0"/>
              <a:t>ιεραρχική συλλαβική δομή χωρίς έμβαση συλλαβής «αν» [</a:t>
            </a:r>
            <a:r>
              <a:rPr lang="en-US" b="1" i="1" dirty="0"/>
              <a:t>an]</a:t>
            </a:r>
            <a:endParaRPr lang="el-GR" b="1" i="1" dirty="0"/>
          </a:p>
        </p:txBody>
      </p:sp>
      <p:sp>
        <p:nvSpPr>
          <p:cNvPr id="9" name="Title 1">
            <a:extLst>
              <a:ext uri="{FF2B5EF4-FFF2-40B4-BE49-F238E27FC236}">
                <a16:creationId xmlns:a16="http://schemas.microsoft.com/office/drawing/2014/main" id="{EAA9C2EB-D763-A143-A019-F5F9DD282A56}"/>
              </a:ext>
            </a:extLst>
          </p:cNvPr>
          <p:cNvSpPr>
            <a:spLocks noGrp="1"/>
          </p:cNvSpPr>
          <p:nvPr>
            <p:ph type="title"/>
          </p:nvPr>
        </p:nvSpPr>
        <p:spPr>
          <a:xfrm>
            <a:off x="1175613" y="731767"/>
            <a:ext cx="10058400" cy="211884"/>
          </a:xfrm>
        </p:spPr>
        <p:txBody>
          <a:bodyPr>
            <a:normAutofit fontScale="90000"/>
          </a:bodyPr>
          <a:lstStyle/>
          <a:p>
            <a:r>
              <a:rPr lang="el-GR" sz="4400" dirty="0">
                <a:latin typeface="Cambria"/>
                <a:ea typeface="Cambria"/>
              </a:rPr>
              <a:t>Τι </a:t>
            </a:r>
            <a:r>
              <a:rPr lang="el-GR" sz="4400" dirty="0" err="1">
                <a:latin typeface="Cambria"/>
                <a:ea typeface="Cambria"/>
              </a:rPr>
              <a:t>ειναι</a:t>
            </a:r>
            <a:r>
              <a:rPr lang="el-GR" sz="4400" dirty="0">
                <a:latin typeface="Cambria"/>
                <a:ea typeface="Cambria"/>
              </a:rPr>
              <a:t> η </a:t>
            </a:r>
            <a:r>
              <a:rPr lang="el-GR" sz="4400" dirty="0" err="1">
                <a:latin typeface="Cambria"/>
                <a:ea typeface="Cambria"/>
              </a:rPr>
              <a:t>συλλαβη</a:t>
            </a:r>
            <a:r>
              <a:rPr lang="el-GR" sz="4400" dirty="0">
                <a:latin typeface="Cambria"/>
                <a:ea typeface="Cambria"/>
              </a:rPr>
              <a:t>;</a:t>
            </a:r>
            <a:r>
              <a:rPr lang="el-GR" dirty="0">
                <a:latin typeface="Cambria"/>
                <a:ea typeface="Cambria"/>
              </a:rPr>
              <a:t>	</a:t>
            </a:r>
            <a:endParaRPr lang="en-US" dirty="0">
              <a:latin typeface="Cambria"/>
              <a:ea typeface="Cambria"/>
            </a:endParaRPr>
          </a:p>
        </p:txBody>
      </p:sp>
      <p:pic>
        <p:nvPicPr>
          <p:cNvPr id="6" name="Εικόνα 5">
            <a:extLst>
              <a:ext uri="{FF2B5EF4-FFF2-40B4-BE49-F238E27FC236}">
                <a16:creationId xmlns:a16="http://schemas.microsoft.com/office/drawing/2014/main" id="{4274E251-2D90-9C43-AF67-1A0F0A2802A8}"/>
              </a:ext>
            </a:extLst>
          </p:cNvPr>
          <p:cNvPicPr>
            <a:picLocks noChangeAspect="1"/>
          </p:cNvPicPr>
          <p:nvPr/>
        </p:nvPicPr>
        <p:blipFill>
          <a:blip r:embed="rId2"/>
          <a:stretch>
            <a:fillRect/>
          </a:stretch>
        </p:blipFill>
        <p:spPr>
          <a:xfrm>
            <a:off x="7398475" y="2777853"/>
            <a:ext cx="3330484" cy="3791850"/>
          </a:xfrm>
          <a:prstGeom prst="rect">
            <a:avLst/>
          </a:prstGeom>
        </p:spPr>
      </p:pic>
    </p:spTree>
    <p:extLst>
      <p:ext uri="{BB962C8B-B14F-4D97-AF65-F5344CB8AC3E}">
        <p14:creationId xmlns:p14="http://schemas.microsoft.com/office/powerpoint/2010/main" val="36735004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2095D9-5C5D-0846-DEDA-7B5AA67EF2C9}"/>
              </a:ext>
            </a:extLst>
          </p:cNvPr>
          <p:cNvSpPr>
            <a:spLocks noGrp="1"/>
          </p:cNvSpPr>
          <p:nvPr>
            <p:ph type="title"/>
          </p:nvPr>
        </p:nvSpPr>
        <p:spPr/>
        <p:txBody>
          <a:bodyPr/>
          <a:lstStyle/>
          <a:p>
            <a:r>
              <a:rPr lang="el-GR" dirty="0">
                <a:solidFill>
                  <a:srgbClr val="000000"/>
                </a:solidFill>
                <a:latin typeface="Cambria"/>
                <a:ea typeface="Cambria"/>
              </a:rPr>
              <a:t>Τι </a:t>
            </a:r>
            <a:r>
              <a:rPr lang="el-GR" dirty="0" err="1">
                <a:solidFill>
                  <a:srgbClr val="000000"/>
                </a:solidFill>
                <a:latin typeface="Cambria"/>
                <a:ea typeface="Cambria"/>
              </a:rPr>
              <a:t>ειναι</a:t>
            </a:r>
            <a:r>
              <a:rPr lang="el-GR" dirty="0">
                <a:solidFill>
                  <a:srgbClr val="000000"/>
                </a:solidFill>
                <a:latin typeface="Cambria"/>
                <a:ea typeface="Cambria"/>
              </a:rPr>
              <a:t> η </a:t>
            </a:r>
            <a:r>
              <a:rPr lang="el-GR" dirty="0" err="1">
                <a:solidFill>
                  <a:srgbClr val="000000"/>
                </a:solidFill>
                <a:latin typeface="Cambria"/>
                <a:ea typeface="Cambria"/>
              </a:rPr>
              <a:t>συλλαβη</a:t>
            </a:r>
            <a:r>
              <a:rPr lang="el-GR" dirty="0">
                <a:solidFill>
                  <a:srgbClr val="000000"/>
                </a:solidFill>
                <a:latin typeface="Cambria"/>
                <a:ea typeface="Cambria"/>
              </a:rPr>
              <a:t>; </a:t>
            </a:r>
            <a:endParaRPr lang="el-GR" dirty="0"/>
          </a:p>
        </p:txBody>
      </p:sp>
      <p:sp>
        <p:nvSpPr>
          <p:cNvPr id="3" name="Θέση περιεχομένου 2">
            <a:extLst>
              <a:ext uri="{FF2B5EF4-FFF2-40B4-BE49-F238E27FC236}">
                <a16:creationId xmlns:a16="http://schemas.microsoft.com/office/drawing/2014/main" id="{6B83E07C-3723-7414-D29E-1E7F33EF1C3F}"/>
              </a:ext>
            </a:extLst>
          </p:cNvPr>
          <p:cNvSpPr>
            <a:spLocks noGrp="1"/>
          </p:cNvSpPr>
          <p:nvPr>
            <p:ph idx="1"/>
          </p:nvPr>
        </p:nvSpPr>
        <p:spPr>
          <a:xfrm>
            <a:off x="961782" y="1913590"/>
            <a:ext cx="10058400" cy="4050792"/>
          </a:xfrm>
        </p:spPr>
        <p:txBody>
          <a:bodyPr vert="horz" lIns="91440" tIns="45720" rIns="91440" bIns="45720" rtlCol="0" anchor="t">
            <a:noAutofit/>
          </a:bodyPr>
          <a:lstStyle/>
          <a:p>
            <a:r>
              <a:rPr lang="el-GR" sz="2400" dirty="0">
                <a:latin typeface="Calibri" panose="020F0502020204030204" pitchFamily="34" charset="0"/>
                <a:ea typeface="Cambria"/>
                <a:cs typeface="Calibri" panose="020F0502020204030204" pitchFamily="34" charset="0"/>
              </a:rPr>
              <a:t>Κάθε τερματικός σταθμός (Π, </a:t>
            </a:r>
            <a:r>
              <a:rPr lang="el-GR" sz="2400" dirty="0" err="1">
                <a:latin typeface="Calibri" panose="020F0502020204030204" pitchFamily="34" charset="0"/>
                <a:ea typeface="Cambria"/>
                <a:cs typeface="Calibri" panose="020F0502020204030204" pitchFamily="34" charset="0"/>
              </a:rPr>
              <a:t>Εμ</a:t>
            </a:r>
            <a:r>
              <a:rPr lang="el-GR" sz="2400" dirty="0">
                <a:latin typeface="Calibri" panose="020F0502020204030204" pitchFamily="34" charset="0"/>
                <a:ea typeface="Cambria"/>
                <a:cs typeface="Calibri" panose="020F0502020204030204" pitchFamily="34" charset="0"/>
              </a:rPr>
              <a:t>, Εξ) μπορεί να εμφανιστεί είτε απλό είτε σύνθετο.</a:t>
            </a:r>
          </a:p>
          <a:p>
            <a:endParaRPr lang="el-GR" sz="2400" dirty="0">
              <a:latin typeface="Calibri" panose="020F0502020204030204" pitchFamily="34" charset="0"/>
              <a:ea typeface="Cambria" panose="02040503050406030204" pitchFamily="18" charset="0"/>
              <a:cs typeface="Calibri" panose="020F0502020204030204" pitchFamily="34" charset="0"/>
            </a:endParaRPr>
          </a:p>
          <a:p>
            <a:pPr>
              <a:buClr>
                <a:srgbClr val="9E3611"/>
              </a:buClr>
            </a:pPr>
            <a:r>
              <a:rPr lang="el-GR" sz="2400" dirty="0">
                <a:latin typeface="Calibri" panose="020F0502020204030204" pitchFamily="34" charset="0"/>
                <a:ea typeface="Cambria"/>
                <a:cs typeface="Calibri" panose="020F0502020204030204" pitchFamily="34" charset="0"/>
              </a:rPr>
              <a:t>Ο απλός Π περιέχει ένα Φ [</a:t>
            </a:r>
            <a:r>
              <a:rPr lang="el-GR" sz="2400" dirty="0" err="1">
                <a:latin typeface="Calibri" panose="020F0502020204030204" pitchFamily="34" charset="0"/>
                <a:ea typeface="Cambria"/>
                <a:cs typeface="Calibri" panose="020F0502020204030204" pitchFamily="34" charset="0"/>
              </a:rPr>
              <a:t>t</a:t>
            </a:r>
            <a:r>
              <a:rPr lang="el-GR" sz="2400" b="1" dirty="0" err="1">
                <a:solidFill>
                  <a:srgbClr val="C00000"/>
                </a:solidFill>
                <a:latin typeface="Calibri" panose="020F0502020204030204" pitchFamily="34" charset="0"/>
                <a:ea typeface="Cambria"/>
                <a:cs typeface="Calibri" panose="020F0502020204030204" pitchFamily="34" charset="0"/>
              </a:rPr>
              <a:t>i</a:t>
            </a:r>
            <a:r>
              <a:rPr lang="el-GR" sz="2400" dirty="0">
                <a:latin typeface="Calibri" panose="020F0502020204030204" pitchFamily="34" charset="0"/>
                <a:ea typeface="Cambria"/>
                <a:cs typeface="Calibri" panose="020F0502020204030204" pitchFamily="34" charset="0"/>
              </a:rPr>
              <a:t>.'</a:t>
            </a:r>
            <a:r>
              <a:rPr lang="el-GR" sz="2400" dirty="0" err="1">
                <a:latin typeface="Calibri" panose="020F0502020204030204" pitchFamily="34" charset="0"/>
                <a:ea typeface="Cambria"/>
                <a:cs typeface="Calibri" panose="020F0502020204030204" pitchFamily="34" charset="0"/>
              </a:rPr>
              <a:t>m</a:t>
            </a:r>
            <a:r>
              <a:rPr lang="el-GR" sz="2400" b="1" dirty="0" err="1">
                <a:solidFill>
                  <a:srgbClr val="C00000"/>
                </a:solidFill>
                <a:latin typeface="Calibri" panose="020F0502020204030204" pitchFamily="34" charset="0"/>
                <a:ea typeface="Cambria"/>
                <a:cs typeface="Calibri" panose="020F0502020204030204" pitchFamily="34" charset="0"/>
              </a:rPr>
              <a:t>i</a:t>
            </a:r>
            <a:r>
              <a:rPr lang="el-GR" sz="2400" dirty="0">
                <a:latin typeface="Calibri" panose="020F0502020204030204" pitchFamily="34" charset="0"/>
                <a:ea typeface="Cambria"/>
                <a:cs typeface="Calibri" panose="020F0502020204030204" pitchFamily="34" charset="0"/>
              </a:rPr>
              <a:t>], ο σύνθετος Π περιέχει μία δίφθογγο ['</a:t>
            </a:r>
            <a:r>
              <a:rPr lang="el-GR" sz="2400" dirty="0" err="1">
                <a:latin typeface="Calibri" panose="020F0502020204030204" pitchFamily="34" charset="0"/>
                <a:ea typeface="Cambria"/>
                <a:cs typeface="Calibri" panose="020F0502020204030204" pitchFamily="34" charset="0"/>
              </a:rPr>
              <a:t>γ</a:t>
            </a:r>
            <a:r>
              <a:rPr lang="el-GR" sz="2400" b="1" dirty="0" err="1">
                <a:solidFill>
                  <a:srgbClr val="C00000"/>
                </a:solidFill>
                <a:latin typeface="Calibri" panose="020F0502020204030204" pitchFamily="34" charset="0"/>
                <a:ea typeface="Cambria"/>
                <a:cs typeface="Calibri" panose="020F0502020204030204" pitchFamily="34" charset="0"/>
              </a:rPr>
              <a:t>aj</a:t>
            </a:r>
            <a:r>
              <a:rPr lang="el-GR" sz="2400" dirty="0" err="1">
                <a:latin typeface="Calibri" panose="020F0502020204030204" pitchFamily="34" charset="0"/>
                <a:ea typeface="Cambria"/>
                <a:cs typeface="Calibri" panose="020F0502020204030204" pitchFamily="34" charset="0"/>
              </a:rPr>
              <a:t>.δa.ros</a:t>
            </a:r>
            <a:r>
              <a:rPr lang="el-GR" sz="2400" dirty="0">
                <a:latin typeface="Calibri" panose="020F0502020204030204" pitchFamily="34" charset="0"/>
                <a:ea typeface="Cambria"/>
                <a:cs typeface="Calibri" panose="020F0502020204030204" pitchFamily="34" charset="0"/>
              </a:rPr>
              <a:t>]. </a:t>
            </a:r>
          </a:p>
          <a:p>
            <a:pPr>
              <a:buClr>
                <a:srgbClr val="9E3611"/>
              </a:buClr>
            </a:pPr>
            <a:endParaRPr lang="el-GR" sz="2400" dirty="0">
              <a:latin typeface="Calibri" panose="020F0502020204030204" pitchFamily="34" charset="0"/>
              <a:ea typeface="Cambria"/>
              <a:cs typeface="Calibri" panose="020F0502020204030204" pitchFamily="34" charset="0"/>
            </a:endParaRPr>
          </a:p>
          <a:p>
            <a:pPr>
              <a:buClr>
                <a:srgbClr val="9E3611"/>
              </a:buClr>
            </a:pPr>
            <a:r>
              <a:rPr lang="el-GR" sz="2400" dirty="0">
                <a:latin typeface="Calibri" panose="020F0502020204030204" pitchFamily="34" charset="0"/>
                <a:ea typeface="Cambria"/>
                <a:cs typeface="Calibri" panose="020F0502020204030204" pitchFamily="34" charset="0"/>
              </a:rPr>
              <a:t>Οι απλές </a:t>
            </a:r>
            <a:r>
              <a:rPr lang="el-GR" sz="2400" dirty="0" err="1">
                <a:latin typeface="Calibri" panose="020F0502020204030204" pitchFamily="34" charset="0"/>
                <a:ea typeface="Cambria"/>
                <a:cs typeface="Calibri" panose="020F0502020204030204" pitchFamily="34" charset="0"/>
              </a:rPr>
              <a:t>Εμ</a:t>
            </a:r>
            <a:r>
              <a:rPr lang="el-GR" sz="2400" dirty="0">
                <a:latin typeface="Calibri" panose="020F0502020204030204" pitchFamily="34" charset="0"/>
                <a:ea typeface="Cambria"/>
                <a:cs typeface="Calibri" panose="020F0502020204030204" pitchFamily="34" charset="0"/>
              </a:rPr>
              <a:t> περιέχουν ένα Σ ['</a:t>
            </a:r>
            <a:r>
              <a:rPr lang="el-GR" sz="2400" dirty="0" err="1">
                <a:latin typeface="Calibri" panose="020F0502020204030204" pitchFamily="34" charset="0"/>
                <a:ea typeface="Cambria"/>
                <a:cs typeface="Calibri" panose="020F0502020204030204" pitchFamily="34" charset="0"/>
              </a:rPr>
              <a:t>pe.</a:t>
            </a:r>
            <a:r>
              <a:rPr lang="el-GR" sz="2400" b="1" dirty="0" err="1">
                <a:solidFill>
                  <a:srgbClr val="C00000"/>
                </a:solidFill>
                <a:latin typeface="Calibri" panose="020F0502020204030204" pitchFamily="34" charset="0"/>
                <a:ea typeface="Cambria"/>
                <a:cs typeface="Calibri" panose="020F0502020204030204" pitchFamily="34" charset="0"/>
              </a:rPr>
              <a:t>t</a:t>
            </a:r>
            <a:r>
              <a:rPr lang="el-GR" sz="2400" dirty="0" err="1">
                <a:latin typeface="Calibri" panose="020F0502020204030204" pitchFamily="34" charset="0"/>
                <a:ea typeface="Cambria"/>
                <a:cs typeface="Calibri" panose="020F0502020204030204" pitchFamily="34" charset="0"/>
              </a:rPr>
              <a:t>a</a:t>
            </a:r>
            <a:r>
              <a:rPr lang="el-GR" sz="2400" dirty="0">
                <a:latin typeface="Calibri" panose="020F0502020204030204" pitchFamily="34" charset="0"/>
                <a:ea typeface="Cambria"/>
                <a:cs typeface="Calibri" panose="020F0502020204030204" pitchFamily="34" charset="0"/>
              </a:rPr>
              <a:t>], οι σύνθετες </a:t>
            </a:r>
            <a:r>
              <a:rPr lang="el-GR" sz="2400" dirty="0" err="1">
                <a:latin typeface="Calibri" panose="020F0502020204030204" pitchFamily="34" charset="0"/>
                <a:ea typeface="Cambria"/>
                <a:cs typeface="Calibri" panose="020F0502020204030204" pitchFamily="34" charset="0"/>
              </a:rPr>
              <a:t>Εμ</a:t>
            </a:r>
            <a:r>
              <a:rPr lang="el-GR" sz="2400" dirty="0">
                <a:latin typeface="Calibri" panose="020F0502020204030204" pitchFamily="34" charset="0"/>
                <a:ea typeface="Cambria"/>
                <a:cs typeface="Calibri" panose="020F0502020204030204" pitchFamily="34" charset="0"/>
              </a:rPr>
              <a:t> περιέχουν παραπάνω από ένα Σ ['</a:t>
            </a:r>
            <a:r>
              <a:rPr lang="el-GR" sz="2400" dirty="0" err="1">
                <a:latin typeface="Calibri" panose="020F0502020204030204" pitchFamily="34" charset="0"/>
                <a:ea typeface="Cambria"/>
                <a:cs typeface="Calibri" panose="020F0502020204030204" pitchFamily="34" charset="0"/>
              </a:rPr>
              <a:t>pe.</a:t>
            </a:r>
            <a:r>
              <a:rPr lang="el-GR" sz="2400" b="1" dirty="0" err="1">
                <a:solidFill>
                  <a:srgbClr val="C00000"/>
                </a:solidFill>
                <a:latin typeface="Calibri" panose="020F0502020204030204" pitchFamily="34" charset="0"/>
                <a:ea typeface="Cambria"/>
                <a:cs typeface="Calibri" panose="020F0502020204030204" pitchFamily="34" charset="0"/>
              </a:rPr>
              <a:t>tr</a:t>
            </a:r>
            <a:r>
              <a:rPr lang="el-GR" sz="2400" dirty="0" err="1">
                <a:latin typeface="Calibri" panose="020F0502020204030204" pitchFamily="34" charset="0"/>
                <a:ea typeface="Cambria"/>
                <a:cs typeface="Calibri" panose="020F0502020204030204" pitchFamily="34" charset="0"/>
              </a:rPr>
              <a:t>a</a:t>
            </a:r>
            <a:r>
              <a:rPr lang="el-GR" sz="2400" dirty="0">
                <a:latin typeface="Calibri" panose="020F0502020204030204" pitchFamily="34" charset="0"/>
                <a:ea typeface="Cambria"/>
                <a:cs typeface="Calibri" panose="020F0502020204030204" pitchFamily="34" charset="0"/>
              </a:rPr>
              <a:t>].</a:t>
            </a:r>
          </a:p>
          <a:p>
            <a:pPr>
              <a:buClr>
                <a:srgbClr val="9E3611"/>
              </a:buClr>
            </a:pPr>
            <a:endParaRPr lang="el-GR" sz="2400" dirty="0">
              <a:latin typeface="Calibri" panose="020F0502020204030204" pitchFamily="34" charset="0"/>
              <a:ea typeface="Cambria"/>
              <a:cs typeface="Calibri" panose="020F0502020204030204" pitchFamily="34" charset="0"/>
            </a:endParaRPr>
          </a:p>
          <a:p>
            <a:pPr>
              <a:buClr>
                <a:srgbClr val="9E3611"/>
              </a:buClr>
            </a:pPr>
            <a:r>
              <a:rPr lang="el-GR" sz="2400" dirty="0">
                <a:latin typeface="Calibri" panose="020F0502020204030204" pitchFamily="34" charset="0"/>
                <a:ea typeface="Cambria"/>
                <a:cs typeface="Calibri" panose="020F0502020204030204" pitchFamily="34" charset="0"/>
              </a:rPr>
              <a:t>Οι απλές Εξ περιέχουν ένα Σ ['</a:t>
            </a:r>
            <a:r>
              <a:rPr lang="el-GR" sz="2400" dirty="0" err="1">
                <a:latin typeface="Calibri" panose="020F0502020204030204" pitchFamily="34" charset="0"/>
                <a:ea typeface="Cambria"/>
                <a:cs typeface="Calibri" panose="020F0502020204030204" pitchFamily="34" charset="0"/>
              </a:rPr>
              <a:t>pa</a:t>
            </a:r>
            <a:r>
              <a:rPr lang="el-GR" sz="2400" b="1" dirty="0" err="1">
                <a:solidFill>
                  <a:srgbClr val="C00000"/>
                </a:solidFill>
                <a:latin typeface="Calibri" panose="020F0502020204030204" pitchFamily="34" charset="0"/>
                <a:ea typeface="Cambria"/>
                <a:cs typeface="Calibri" panose="020F0502020204030204" pitchFamily="34" charset="0"/>
              </a:rPr>
              <a:t>n</a:t>
            </a:r>
            <a:r>
              <a:rPr lang="el-GR" sz="2400" dirty="0">
                <a:latin typeface="Calibri" panose="020F0502020204030204" pitchFamily="34" charset="0"/>
                <a:ea typeface="Cambria"/>
                <a:cs typeface="Calibri" panose="020F0502020204030204" pitchFamily="34" charset="0"/>
              </a:rPr>
              <a:t>], οι σύνθετες Εξ περιέχουν παραπάνω από ένα Σ ['</a:t>
            </a:r>
            <a:r>
              <a:rPr lang="el-GR" sz="2400" dirty="0" err="1">
                <a:latin typeface="Calibri" panose="020F0502020204030204" pitchFamily="34" charset="0"/>
                <a:ea typeface="Cambria"/>
                <a:cs typeface="Calibri" panose="020F0502020204030204" pitchFamily="34" charset="0"/>
              </a:rPr>
              <a:t>e</a:t>
            </a:r>
            <a:r>
              <a:rPr lang="el-GR" sz="2400" b="1" dirty="0" err="1">
                <a:solidFill>
                  <a:srgbClr val="C00000"/>
                </a:solidFill>
                <a:latin typeface="Calibri" panose="020F0502020204030204" pitchFamily="34" charset="0"/>
                <a:ea typeface="Cambria"/>
                <a:cs typeface="Calibri" panose="020F0502020204030204" pitchFamily="34" charset="0"/>
              </a:rPr>
              <a:t>ks</a:t>
            </a:r>
            <a:r>
              <a:rPr lang="el-GR" sz="2400" dirty="0">
                <a:latin typeface="Calibri" panose="020F0502020204030204" pitchFamily="34" charset="0"/>
                <a:ea typeface="Cambria"/>
                <a:cs typeface="Calibri" panose="020F0502020204030204" pitchFamily="34" charset="0"/>
              </a:rPr>
              <a:t>].</a:t>
            </a:r>
          </a:p>
        </p:txBody>
      </p:sp>
    </p:spTree>
    <p:extLst>
      <p:ext uri="{BB962C8B-B14F-4D97-AF65-F5344CB8AC3E}">
        <p14:creationId xmlns:p14="http://schemas.microsoft.com/office/powerpoint/2010/main" val="360824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AEC4E-B852-2C1B-7071-E347ECD9F8D2}"/>
              </a:ext>
            </a:extLst>
          </p:cNvPr>
          <p:cNvSpPr>
            <a:spLocks noGrp="1"/>
          </p:cNvSpPr>
          <p:nvPr>
            <p:ph type="title"/>
          </p:nvPr>
        </p:nvSpPr>
        <p:spPr/>
        <p:txBody>
          <a:bodyPr/>
          <a:lstStyle/>
          <a:p>
            <a:r>
              <a:rPr lang="el-GR" dirty="0" err="1"/>
              <a:t>Τυποι</a:t>
            </a:r>
            <a:r>
              <a:rPr lang="el-GR" dirty="0"/>
              <a:t> </a:t>
            </a:r>
            <a:r>
              <a:rPr lang="el-GR" dirty="0" err="1"/>
              <a:t>συλλαβησ</a:t>
            </a:r>
            <a:r>
              <a:rPr lang="el-GR" dirty="0"/>
              <a:t> </a:t>
            </a:r>
            <a:r>
              <a:rPr lang="el-GR" dirty="0" err="1"/>
              <a:t>ελληνικησ</a:t>
            </a:r>
            <a:endParaRPr lang="en-US" dirty="0"/>
          </a:p>
        </p:txBody>
      </p:sp>
      <p:pic>
        <p:nvPicPr>
          <p:cNvPr id="5" name="Content Placeholder 4" descr="A white text with black letters&#10;&#10;Description automatically generated with medium confidence">
            <a:extLst>
              <a:ext uri="{FF2B5EF4-FFF2-40B4-BE49-F238E27FC236}">
                <a16:creationId xmlns:a16="http://schemas.microsoft.com/office/drawing/2014/main" id="{CD651125-4FB7-CC71-D4C3-B5F3BB83A645}"/>
              </a:ext>
            </a:extLst>
          </p:cNvPr>
          <p:cNvPicPr>
            <a:picLocks noGrp="1" noChangeAspect="1"/>
          </p:cNvPicPr>
          <p:nvPr>
            <p:ph idx="1"/>
          </p:nvPr>
        </p:nvPicPr>
        <p:blipFill>
          <a:blip r:embed="rId2"/>
          <a:stretch>
            <a:fillRect/>
          </a:stretch>
        </p:blipFill>
        <p:spPr>
          <a:xfrm>
            <a:off x="259785" y="2275703"/>
            <a:ext cx="11678158" cy="3408218"/>
          </a:xfrm>
        </p:spPr>
      </p:pic>
      <p:sp>
        <p:nvSpPr>
          <p:cNvPr id="3" name="Οβάλ 2">
            <a:extLst>
              <a:ext uri="{FF2B5EF4-FFF2-40B4-BE49-F238E27FC236}">
                <a16:creationId xmlns:a16="http://schemas.microsoft.com/office/drawing/2014/main" id="{ABFDE57A-8997-1B9D-C4F9-0B895DBFC93D}"/>
              </a:ext>
            </a:extLst>
          </p:cNvPr>
          <p:cNvSpPr/>
          <p:nvPr/>
        </p:nvSpPr>
        <p:spPr>
          <a:xfrm>
            <a:off x="6569675" y="3758513"/>
            <a:ext cx="998837" cy="58694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4591759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5586D-7EAA-9A00-C7E1-4CCC89067852}"/>
              </a:ext>
            </a:extLst>
          </p:cNvPr>
          <p:cNvSpPr>
            <a:spLocks noGrp="1"/>
          </p:cNvSpPr>
          <p:nvPr>
            <p:ph type="title"/>
          </p:nvPr>
        </p:nvSpPr>
        <p:spPr/>
        <p:txBody>
          <a:bodyPr/>
          <a:lstStyle/>
          <a:p>
            <a:r>
              <a:rPr lang="el-GR" dirty="0" err="1"/>
              <a:t>Αρχη</a:t>
            </a:r>
            <a:r>
              <a:rPr lang="el-GR" dirty="0"/>
              <a:t> της </a:t>
            </a:r>
            <a:r>
              <a:rPr lang="el-GR" dirty="0" err="1"/>
              <a:t>μεγιστησ</a:t>
            </a:r>
            <a:r>
              <a:rPr lang="el-GR" dirty="0"/>
              <a:t> </a:t>
            </a:r>
            <a:r>
              <a:rPr lang="el-GR" dirty="0" err="1"/>
              <a:t>εμβασησ</a:t>
            </a:r>
            <a:r>
              <a:rPr lang="el-GR" dirty="0"/>
              <a:t> </a:t>
            </a:r>
            <a:endParaRPr lang="en-US" dirty="0"/>
          </a:p>
        </p:txBody>
      </p:sp>
      <p:sp>
        <p:nvSpPr>
          <p:cNvPr id="3" name="Content Placeholder 2">
            <a:extLst>
              <a:ext uri="{FF2B5EF4-FFF2-40B4-BE49-F238E27FC236}">
                <a16:creationId xmlns:a16="http://schemas.microsoft.com/office/drawing/2014/main" id="{2749B3A0-211C-2AB9-48B6-98B2975A83C0}"/>
              </a:ext>
            </a:extLst>
          </p:cNvPr>
          <p:cNvSpPr>
            <a:spLocks noGrp="1"/>
          </p:cNvSpPr>
          <p:nvPr>
            <p:ph idx="1"/>
          </p:nvPr>
        </p:nvSpPr>
        <p:spPr>
          <a:xfrm>
            <a:off x="970096" y="1896964"/>
            <a:ext cx="10058400" cy="4050792"/>
          </a:xfrm>
        </p:spPr>
        <p:txBody>
          <a:bodyPr vert="horz" lIns="91440" tIns="45720" rIns="91440" bIns="45720" rtlCol="0" anchor="t">
            <a:noAutofit/>
          </a:bodyPr>
          <a:lstStyle/>
          <a:p>
            <a:pPr marL="0" indent="0" algn="just">
              <a:buNone/>
            </a:pPr>
            <a:r>
              <a:rPr lang="en-US" sz="2500" b="1" dirty="0"/>
              <a:t>Maximal Onset Principle</a:t>
            </a:r>
            <a:r>
              <a:rPr lang="el-GR" sz="2500" b="1" dirty="0"/>
              <a:t>,</a:t>
            </a:r>
            <a:r>
              <a:rPr lang="en-US" sz="2500" b="1" dirty="0"/>
              <a:t> Kahn</a:t>
            </a:r>
            <a:r>
              <a:rPr lang="el-GR" sz="2500" b="1" dirty="0"/>
              <a:t> </a:t>
            </a:r>
            <a:r>
              <a:rPr lang="en-US" sz="2500" b="1" dirty="0"/>
              <a:t>1976</a:t>
            </a:r>
            <a:r>
              <a:rPr lang="el-GR" sz="2500" b="1" dirty="0"/>
              <a:t>.</a:t>
            </a:r>
          </a:p>
          <a:p>
            <a:pPr marL="0" indent="0" algn="just">
              <a:buNone/>
            </a:pPr>
            <a:r>
              <a:rPr lang="el-GR" sz="2500" dirty="0">
                <a:latin typeface="Calibri" panose="020F0502020204030204" pitchFamily="34" charset="0"/>
                <a:ea typeface="Cambria"/>
                <a:cs typeface="Calibri" panose="020F0502020204030204" pitchFamily="34" charset="0"/>
              </a:rPr>
              <a:t>Σ</a:t>
            </a:r>
            <a:r>
              <a:rPr lang="en-US" sz="2500" dirty="0">
                <a:latin typeface="Calibri" panose="020F0502020204030204" pitchFamily="34" charset="0"/>
                <a:cs typeface="Calibri" panose="020F0502020204030204" pitchFamily="34" charset="0"/>
              </a:rPr>
              <a:t>ύ</a:t>
            </a:r>
            <a:r>
              <a:rPr lang="el-GR" sz="2500" dirty="0" err="1">
                <a:latin typeface="Calibri" panose="020F0502020204030204" pitchFamily="34" charset="0"/>
                <a:ea typeface="Cambria"/>
                <a:cs typeface="Calibri" panose="020F0502020204030204" pitchFamily="34" charset="0"/>
              </a:rPr>
              <a:t>μφωνα</a:t>
            </a:r>
            <a:r>
              <a:rPr lang="el-GR" sz="2500" dirty="0">
                <a:latin typeface="Calibri" panose="020F0502020204030204" pitchFamily="34" charset="0"/>
                <a:ea typeface="Cambria"/>
                <a:cs typeface="Calibri" panose="020F0502020204030204" pitchFamily="34" charset="0"/>
              </a:rPr>
              <a:t> με τη θεωρία αυτή, δίνεται προτεραιότητα στον σχηματισμό της Έμβασης πριν από εκείνον της Εξόδου.</a:t>
            </a:r>
          </a:p>
          <a:p>
            <a:pPr marL="0" indent="0" algn="just">
              <a:buNone/>
            </a:pPr>
            <a:r>
              <a:rPr lang="el-GR" sz="2500" dirty="0">
                <a:latin typeface="Calibri" panose="020F0502020204030204" pitchFamily="34" charset="0"/>
                <a:ea typeface="Cambria"/>
                <a:cs typeface="Calibri" panose="020F0502020204030204" pitchFamily="34" charset="0"/>
              </a:rPr>
              <a:t>Είναι πιο πιθανό ένας ομιλητής να συλλαβοποιήσει μια ακολουθία φθόγγων /ΦΣΦ/ ως [Φ.ΣΦ] παρά ως *[ΦΣ.Φ].</a:t>
            </a:r>
          </a:p>
          <a:p>
            <a:pPr marL="0" indent="0" algn="just">
              <a:buNone/>
            </a:pPr>
            <a:r>
              <a:rPr lang="el-GR" sz="2500" dirty="0">
                <a:latin typeface="Calibri" panose="020F0502020204030204" pitchFamily="34" charset="0"/>
                <a:ea typeface="Cambria"/>
                <a:cs typeface="Calibri" panose="020F0502020204030204" pitchFamily="34" charset="0"/>
              </a:rPr>
              <a:t>Αυτό έχει ως αποτέλεσμα η ΣΦ να θεωρείται ως η πιο αμαρκάριστη και φυσική επιλογή συλλαβής. </a:t>
            </a:r>
          </a:p>
          <a:p>
            <a:pPr marL="0" indent="0" algn="just">
              <a:buNone/>
            </a:pPr>
            <a:r>
              <a:rPr lang="el-GR" sz="2500" dirty="0">
                <a:latin typeface="Calibri" panose="020F0502020204030204" pitchFamily="34" charset="0"/>
                <a:ea typeface="Cambria"/>
                <a:cs typeface="Calibri" panose="020F0502020204030204" pitchFamily="34" charset="0"/>
              </a:rPr>
              <a:t>Στην ελληνική παρόλο που επιτρέπονται συνθετότερα συλλαβικά σχήματα, συχνά η προτίμηση για ΣΦ συλλαβή ανακύπτει μέσα από προαιρετικές φωνολογικές διαδικασίες, όπως η αποβολή και η </a:t>
            </a:r>
            <a:r>
              <a:rPr lang="el-GR" sz="2500" dirty="0" err="1">
                <a:latin typeface="Calibri" panose="020F0502020204030204" pitchFamily="34" charset="0"/>
                <a:ea typeface="Cambria"/>
                <a:cs typeface="Calibri" panose="020F0502020204030204" pitchFamily="34" charset="0"/>
              </a:rPr>
              <a:t>επένθεση</a:t>
            </a:r>
            <a:r>
              <a:rPr lang="el-GR" sz="2500" dirty="0">
                <a:latin typeface="Calibri" panose="020F0502020204030204" pitchFamily="34" charset="0"/>
                <a:ea typeface="Cambria"/>
                <a:cs typeface="Calibri" panose="020F0502020204030204" pitchFamily="34" charset="0"/>
              </a:rPr>
              <a:t>.</a:t>
            </a:r>
          </a:p>
        </p:txBody>
      </p:sp>
    </p:spTree>
    <p:extLst>
      <p:ext uri="{BB962C8B-B14F-4D97-AF65-F5344CB8AC3E}">
        <p14:creationId xmlns:p14="http://schemas.microsoft.com/office/powerpoint/2010/main" val="184822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B2B8A0-F699-053D-0C6D-C880E0646672}"/>
              </a:ext>
            </a:extLst>
          </p:cNvPr>
          <p:cNvSpPr>
            <a:spLocks noGrp="1"/>
          </p:cNvSpPr>
          <p:nvPr>
            <p:ph type="title"/>
          </p:nvPr>
        </p:nvSpPr>
        <p:spPr/>
        <p:txBody>
          <a:bodyPr/>
          <a:lstStyle/>
          <a:p>
            <a:r>
              <a:rPr lang="el-GR" dirty="0" err="1">
                <a:solidFill>
                  <a:srgbClr val="000000"/>
                </a:solidFill>
                <a:latin typeface="Cambria"/>
                <a:ea typeface="Cambria"/>
              </a:rPr>
              <a:t>Αρχη</a:t>
            </a:r>
            <a:r>
              <a:rPr lang="el-GR" dirty="0">
                <a:solidFill>
                  <a:srgbClr val="000000"/>
                </a:solidFill>
                <a:latin typeface="Cambria"/>
                <a:ea typeface="Cambria"/>
              </a:rPr>
              <a:t> της </a:t>
            </a:r>
            <a:r>
              <a:rPr lang="el-GR" dirty="0" err="1">
                <a:solidFill>
                  <a:srgbClr val="000000"/>
                </a:solidFill>
                <a:latin typeface="Cambria"/>
                <a:ea typeface="Cambria"/>
              </a:rPr>
              <a:t>μεγιστησ</a:t>
            </a:r>
            <a:r>
              <a:rPr lang="el-GR" dirty="0">
                <a:solidFill>
                  <a:srgbClr val="000000"/>
                </a:solidFill>
                <a:latin typeface="Cambria"/>
                <a:ea typeface="Cambria"/>
              </a:rPr>
              <a:t> </a:t>
            </a:r>
            <a:r>
              <a:rPr lang="el-GR" dirty="0" err="1">
                <a:solidFill>
                  <a:srgbClr val="000000"/>
                </a:solidFill>
                <a:latin typeface="Cambria"/>
                <a:ea typeface="Cambria"/>
              </a:rPr>
              <a:t>εμβασησ</a:t>
            </a:r>
            <a:endParaRPr lang="el-GR" dirty="0" err="1"/>
          </a:p>
        </p:txBody>
      </p:sp>
      <p:sp>
        <p:nvSpPr>
          <p:cNvPr id="3" name="Θέση περιεχομένου 2">
            <a:extLst>
              <a:ext uri="{FF2B5EF4-FFF2-40B4-BE49-F238E27FC236}">
                <a16:creationId xmlns:a16="http://schemas.microsoft.com/office/drawing/2014/main" id="{639D528A-E3F4-C399-9CD2-D40B0F50C41F}"/>
              </a:ext>
            </a:extLst>
          </p:cNvPr>
          <p:cNvSpPr>
            <a:spLocks noGrp="1"/>
          </p:cNvSpPr>
          <p:nvPr>
            <p:ph idx="1"/>
          </p:nvPr>
        </p:nvSpPr>
        <p:spPr>
          <a:xfrm>
            <a:off x="1069848" y="1921902"/>
            <a:ext cx="10058400" cy="4050792"/>
          </a:xfrm>
        </p:spPr>
        <p:txBody>
          <a:bodyPr vert="horz" lIns="91440" tIns="45720" rIns="91440" bIns="45720" rtlCol="0" anchor="t">
            <a:noAutofit/>
          </a:bodyPr>
          <a:lstStyle/>
          <a:p>
            <a:pPr algn="just"/>
            <a:r>
              <a:rPr lang="el-GR" sz="2400" dirty="0">
                <a:latin typeface="Calibri" panose="020F0502020204030204" pitchFamily="34" charset="0"/>
                <a:ea typeface="Cambria"/>
                <a:cs typeface="Calibri" panose="020F0502020204030204" pitchFamily="34" charset="0"/>
              </a:rPr>
              <a:t>Ας δούμε μία άλλη ακολουθία φθόγγων /ΣΦΣΣΦ/. </a:t>
            </a:r>
            <a:endParaRPr lang="el-GR" sz="2400" dirty="0">
              <a:latin typeface="Calibri" panose="020F0502020204030204" pitchFamily="34" charset="0"/>
              <a:cs typeface="Calibri" panose="020F0502020204030204" pitchFamily="34" charset="0"/>
            </a:endParaRPr>
          </a:p>
          <a:p>
            <a:pPr algn="just">
              <a:buClr>
                <a:srgbClr val="9E3611"/>
              </a:buClr>
            </a:pPr>
            <a:r>
              <a:rPr lang="el-GR" sz="2400" dirty="0">
                <a:latin typeface="Calibri" panose="020F0502020204030204" pitchFamily="34" charset="0"/>
                <a:ea typeface="Cambria"/>
                <a:cs typeface="Calibri" panose="020F0502020204030204" pitchFamily="34" charset="0"/>
              </a:rPr>
              <a:t>Θα μπορούσαν να υπάρξουν 2 περιπτώσεις </a:t>
            </a:r>
            <a:r>
              <a:rPr lang="el-GR" sz="2400" dirty="0" err="1">
                <a:latin typeface="Calibri" panose="020F0502020204030204" pitchFamily="34" charset="0"/>
                <a:ea typeface="Cambria"/>
                <a:cs typeface="Calibri" panose="020F0502020204030204" pitchFamily="34" charset="0"/>
              </a:rPr>
              <a:t>συλλαβοποίησης</a:t>
            </a:r>
            <a:r>
              <a:rPr lang="el-GR" sz="2400" dirty="0">
                <a:latin typeface="Calibri" panose="020F0502020204030204" pitchFamily="34" charset="0"/>
                <a:ea typeface="Cambria"/>
                <a:cs typeface="Calibri" panose="020F0502020204030204" pitchFamily="34" charset="0"/>
              </a:rPr>
              <a:t>, [ΣΦ.ΣΣΦ] ή [ΣΦΣ.ΣΦ].</a:t>
            </a:r>
          </a:p>
          <a:p>
            <a:pPr algn="just">
              <a:buClr>
                <a:srgbClr val="9E3611"/>
              </a:buClr>
            </a:pPr>
            <a:r>
              <a:rPr lang="el-GR" sz="2400" dirty="0">
                <a:latin typeface="Calibri" panose="020F0502020204030204" pitchFamily="34" charset="0"/>
                <a:ea typeface="Cambria"/>
                <a:cs typeface="Calibri" panose="020F0502020204030204" pitchFamily="34" charset="0"/>
              </a:rPr>
              <a:t>Αν ίσχυε μόνο η Αρχή της μέγιστης Έμβασης, τότε θα προκρινόταν μόνο η [ΣΦ.ΣΣΦ] δομή.	</a:t>
            </a:r>
          </a:p>
          <a:p>
            <a:pPr algn="just">
              <a:buClr>
                <a:srgbClr val="9E3611"/>
              </a:buClr>
            </a:pPr>
            <a:r>
              <a:rPr lang="el-GR" sz="2400" dirty="0">
                <a:latin typeface="Calibri" panose="020F0502020204030204" pitchFamily="34" charset="0"/>
                <a:ea typeface="Cambria"/>
                <a:cs typeface="Calibri" panose="020F0502020204030204" pitchFamily="34" charset="0"/>
              </a:rPr>
              <a:t>Ωστόσο, υπεισέρχονται και άλλοι παράγοντες κατά τη </a:t>
            </a:r>
            <a:r>
              <a:rPr lang="el-GR" sz="2400" dirty="0" err="1">
                <a:latin typeface="Calibri" panose="020F0502020204030204" pitchFamily="34" charset="0"/>
                <a:ea typeface="Cambria"/>
                <a:cs typeface="Calibri" panose="020F0502020204030204" pitchFamily="34" charset="0"/>
              </a:rPr>
              <a:t>συλλαβοποίηση</a:t>
            </a:r>
            <a:r>
              <a:rPr lang="el-GR" sz="2400" dirty="0">
                <a:latin typeface="Calibri" panose="020F0502020204030204" pitchFamily="34" charset="0"/>
                <a:ea typeface="Cambria"/>
                <a:cs typeface="Calibri" panose="020F0502020204030204" pitchFamily="34" charset="0"/>
              </a:rPr>
              <a:t> οι οποίοι εξετάζουν τη φύση των διαδοχικών συμφώνων ως προς τα Δ.Χ., κυρίως του τόπου άρθρωσης.</a:t>
            </a:r>
          </a:p>
          <a:p>
            <a:pPr algn="just">
              <a:buClr>
                <a:srgbClr val="9E3611"/>
              </a:buClr>
            </a:pPr>
            <a:r>
              <a:rPr lang="el-GR" sz="2400" dirty="0">
                <a:latin typeface="Calibri" panose="020F0502020204030204" pitchFamily="34" charset="0"/>
                <a:ea typeface="Cambria"/>
                <a:cs typeface="Calibri" panose="020F0502020204030204" pitchFamily="34" charset="0"/>
              </a:rPr>
              <a:t>Ο βασικότερος παράγοντας είναι αυτός της </a:t>
            </a:r>
            <a:r>
              <a:rPr lang="el-GR" sz="2400" dirty="0" err="1">
                <a:latin typeface="Calibri" panose="020F0502020204030204" pitchFamily="34" charset="0"/>
                <a:ea typeface="Cambria"/>
                <a:cs typeface="Calibri" panose="020F0502020204030204" pitchFamily="34" charset="0"/>
              </a:rPr>
              <a:t>ηχητικότητας</a:t>
            </a:r>
            <a:r>
              <a:rPr lang="el-GR" sz="2400" dirty="0">
                <a:latin typeface="Calibri" panose="020F0502020204030204" pitchFamily="34" charset="0"/>
                <a:ea typeface="Cambria"/>
                <a:cs typeface="Calibri" panose="020F0502020204030204" pitchFamily="34" charset="0"/>
              </a:rPr>
              <a:t> που χαρακτηρίζει τους ήχους ως προς την ακουστική τους ένταση και την τάση τους για αυθόρμητη ηχηρότητα.</a:t>
            </a:r>
          </a:p>
        </p:txBody>
      </p:sp>
    </p:spTree>
    <p:extLst>
      <p:ext uri="{BB962C8B-B14F-4D97-AF65-F5344CB8AC3E}">
        <p14:creationId xmlns:p14="http://schemas.microsoft.com/office/powerpoint/2010/main" val="339547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7E6E3-B8F2-7672-C7C6-DE1C17386491}"/>
              </a:ext>
            </a:extLst>
          </p:cNvPr>
          <p:cNvSpPr>
            <a:spLocks noGrp="1"/>
          </p:cNvSpPr>
          <p:nvPr>
            <p:ph type="title"/>
          </p:nvPr>
        </p:nvSpPr>
        <p:spPr/>
        <p:txBody>
          <a:bodyPr/>
          <a:lstStyle/>
          <a:p>
            <a:r>
              <a:rPr lang="el-GR" dirty="0" err="1"/>
              <a:t>Λεξικη</a:t>
            </a:r>
            <a:r>
              <a:rPr lang="el-GR" dirty="0"/>
              <a:t> </a:t>
            </a:r>
            <a:r>
              <a:rPr lang="el-GR" dirty="0" err="1"/>
              <a:t>φωνολογια</a:t>
            </a:r>
            <a:endParaRPr lang="en-US" dirty="0"/>
          </a:p>
        </p:txBody>
      </p:sp>
      <p:sp>
        <p:nvSpPr>
          <p:cNvPr id="3" name="Content Placeholder 2">
            <a:extLst>
              <a:ext uri="{FF2B5EF4-FFF2-40B4-BE49-F238E27FC236}">
                <a16:creationId xmlns:a16="http://schemas.microsoft.com/office/drawing/2014/main" id="{A5BF527F-54A7-032C-90A8-0B0C0599CFF7}"/>
              </a:ext>
            </a:extLst>
          </p:cNvPr>
          <p:cNvSpPr>
            <a:spLocks noGrp="1"/>
          </p:cNvSpPr>
          <p:nvPr>
            <p:ph idx="1"/>
          </p:nvPr>
        </p:nvSpPr>
        <p:spPr/>
        <p:txBody>
          <a:bodyPr>
            <a:normAutofit/>
          </a:bodyPr>
          <a:lstStyle/>
          <a:p>
            <a:pPr algn="just">
              <a:lnSpc>
                <a:spcPct val="100000"/>
              </a:lnSpc>
            </a:pPr>
            <a:r>
              <a:rPr lang="el-GR" sz="2700" dirty="0">
                <a:latin typeface="Calibri" panose="020F0502020204030204" pitchFamily="34" charset="0"/>
                <a:cs typeface="Calibri" panose="020F0502020204030204" pitchFamily="34" charset="0"/>
              </a:rPr>
              <a:t>Οι διατεταγμένοι κανόνες δεν απεικονίζουν το μόνο εφικτό είδος διάταξης.</a:t>
            </a:r>
          </a:p>
          <a:p>
            <a:pPr algn="just">
              <a:lnSpc>
                <a:spcPct val="100000"/>
              </a:lnSpc>
            </a:pPr>
            <a:r>
              <a:rPr lang="el-GR" sz="2700" dirty="0">
                <a:latin typeface="Calibri" panose="020F0502020204030204" pitchFamily="34" charset="0"/>
                <a:cs typeface="Calibri" panose="020F0502020204030204" pitchFamily="34" charset="0"/>
              </a:rPr>
              <a:t>Υπάρχουν κανόνες τόσο μορφολογικοί όσο και φωνολογικοί που έχουν το ίδιο περιβάλλον εφαρμογής, αλλά και που είναι </a:t>
            </a:r>
            <a:r>
              <a:rPr lang="el-GR" sz="2700" dirty="0" err="1">
                <a:latin typeface="Calibri" panose="020F0502020204030204" pitchFamily="34" charset="0"/>
                <a:cs typeface="Calibri" panose="020F0502020204030204" pitchFamily="34" charset="0"/>
              </a:rPr>
              <a:t>αλληλοαποκλειόμενοι</a:t>
            </a:r>
            <a:r>
              <a:rPr lang="el-GR" sz="2700" dirty="0">
                <a:latin typeface="Calibri" panose="020F0502020204030204" pitchFamily="34" charset="0"/>
                <a:cs typeface="Calibri" panose="020F0502020204030204" pitchFamily="34" charset="0"/>
              </a:rPr>
              <a:t>, με την έννοια ότι δεν μπορούν να εφαρμοστούν και οι δύο μαζί.</a:t>
            </a:r>
          </a:p>
          <a:p>
            <a:pPr algn="just">
              <a:lnSpc>
                <a:spcPct val="100000"/>
              </a:lnSpc>
            </a:pPr>
            <a:endParaRPr lang="el-GR" sz="2700" dirty="0">
              <a:latin typeface="Calibri" panose="020F0502020204030204" pitchFamily="34" charset="0"/>
              <a:cs typeface="Calibri" panose="020F0502020204030204" pitchFamily="34" charset="0"/>
            </a:endParaRPr>
          </a:p>
          <a:p>
            <a:pPr algn="ctr">
              <a:lnSpc>
                <a:spcPct val="100000"/>
              </a:lnSpc>
            </a:pPr>
            <a:r>
              <a:rPr lang="el-GR" sz="2700" b="1" dirty="0" err="1">
                <a:latin typeface="Calibri" panose="020F0502020204030204" pitchFamily="34" charset="0"/>
                <a:cs typeface="Calibri" panose="020F0502020204030204" pitchFamily="34" charset="0"/>
              </a:rPr>
              <a:t>π.χ</a:t>
            </a:r>
            <a:r>
              <a:rPr lang="el-GR" sz="2700" b="1" dirty="0">
                <a:latin typeface="Calibri" panose="020F0502020204030204" pitchFamily="34" charset="0"/>
                <a:cs typeface="Calibri" panose="020F0502020204030204" pitchFamily="34" charset="0"/>
              </a:rPr>
              <a:t> </a:t>
            </a:r>
            <a:r>
              <a:rPr lang="en-US" sz="2700" b="1" dirty="0">
                <a:latin typeface="Calibri" panose="020F0502020204030204" pitchFamily="34" charset="0"/>
                <a:cs typeface="Calibri" panose="020F0502020204030204" pitchFamily="34" charset="0"/>
              </a:rPr>
              <a:t>child &gt; children </a:t>
            </a:r>
            <a:r>
              <a:rPr lang="el-GR" sz="2700" b="1" dirty="0">
                <a:latin typeface="Calibri" panose="020F0502020204030204" pitchFamily="34" charset="0"/>
                <a:cs typeface="Calibri" panose="020F0502020204030204" pitchFamily="34" charset="0"/>
              </a:rPr>
              <a:t>και </a:t>
            </a:r>
            <a:r>
              <a:rPr lang="en-US" sz="2700" b="1" dirty="0" err="1">
                <a:latin typeface="Calibri" panose="020F0502020204030204" pitchFamily="34" charset="0"/>
                <a:cs typeface="Calibri" panose="020F0502020204030204" pitchFamily="34" charset="0"/>
              </a:rPr>
              <a:t>ό</a:t>
            </a:r>
            <a:r>
              <a:rPr lang="el-GR" sz="2700" b="1" dirty="0">
                <a:latin typeface="Calibri" panose="020F0502020204030204" pitchFamily="34" charset="0"/>
                <a:cs typeface="Calibri" panose="020F0502020204030204" pitchFamily="34" charset="0"/>
              </a:rPr>
              <a:t>χι </a:t>
            </a:r>
            <a:r>
              <a:rPr lang="en-US" sz="2700" b="1" dirty="0">
                <a:latin typeface="Calibri" panose="020F0502020204030204" pitchFamily="34" charset="0"/>
                <a:cs typeface="Calibri" panose="020F0502020204030204" pitchFamily="34" charset="0"/>
              </a:rPr>
              <a:t>*</a:t>
            </a:r>
            <a:r>
              <a:rPr lang="en-US" sz="2700" b="1" dirty="0" err="1">
                <a:latin typeface="Calibri" panose="020F0502020204030204" pitchFamily="34" charset="0"/>
                <a:cs typeface="Calibri" panose="020F0502020204030204" pitchFamily="34" charset="0"/>
              </a:rPr>
              <a:t>childrens</a:t>
            </a:r>
            <a:endParaRPr lang="en-US" sz="27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9112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D2CBA02-B506-6F49-A55C-1C3AC480E2F4}"/>
              </a:ext>
            </a:extLst>
          </p:cNvPr>
          <p:cNvSpPr>
            <a:spLocks noGrp="1"/>
          </p:cNvSpPr>
          <p:nvPr>
            <p:ph idx="1"/>
          </p:nvPr>
        </p:nvSpPr>
        <p:spPr/>
        <p:txBody>
          <a:bodyPr/>
          <a:lstStyle/>
          <a:p>
            <a:r>
              <a:rPr lang="en-US" dirty="0">
                <a:hlinkClick r:id="rId2"/>
              </a:rPr>
              <a:t>https://www.youtube.com/watch?v=MfH0Ojlom_E</a:t>
            </a:r>
            <a:endParaRPr lang="el-GR" dirty="0"/>
          </a:p>
          <a:p>
            <a:endParaRPr lang="el-GR" dirty="0"/>
          </a:p>
        </p:txBody>
      </p:sp>
    </p:spTree>
    <p:extLst>
      <p:ext uri="{BB962C8B-B14F-4D97-AF65-F5344CB8AC3E}">
        <p14:creationId xmlns:p14="http://schemas.microsoft.com/office/powerpoint/2010/main" val="231140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1CC61-033F-A57C-46BA-B8C6D678104F}"/>
              </a:ext>
            </a:extLst>
          </p:cNvPr>
          <p:cNvSpPr>
            <a:spLocks noGrp="1"/>
          </p:cNvSpPr>
          <p:nvPr>
            <p:ph type="title"/>
          </p:nvPr>
        </p:nvSpPr>
        <p:spPr>
          <a:xfrm>
            <a:off x="194579" y="484632"/>
            <a:ext cx="11994290" cy="1640235"/>
          </a:xfrm>
        </p:spPr>
        <p:txBody>
          <a:bodyPr/>
          <a:lstStyle/>
          <a:p>
            <a:r>
              <a:rPr lang="el-GR" dirty="0"/>
              <a:t>ΑΡΧΗ ΑΛΛΗΛΟΥΧΙΑΣ ΗΧΗΤΙΚΟΤΗΤΑΣ</a:t>
            </a:r>
            <a:endParaRPr lang="en-US" dirty="0"/>
          </a:p>
        </p:txBody>
      </p:sp>
      <p:sp>
        <p:nvSpPr>
          <p:cNvPr id="3" name="Content Placeholder 2">
            <a:extLst>
              <a:ext uri="{FF2B5EF4-FFF2-40B4-BE49-F238E27FC236}">
                <a16:creationId xmlns:a16="http://schemas.microsoft.com/office/drawing/2014/main" id="{F14FF67D-B94A-ED4C-BD20-E548B6B4784E}"/>
              </a:ext>
            </a:extLst>
          </p:cNvPr>
          <p:cNvSpPr>
            <a:spLocks noGrp="1"/>
          </p:cNvSpPr>
          <p:nvPr>
            <p:ph idx="1"/>
          </p:nvPr>
        </p:nvSpPr>
        <p:spPr>
          <a:xfrm>
            <a:off x="1069847" y="2121408"/>
            <a:ext cx="10534719" cy="4050792"/>
          </a:xfrm>
        </p:spPr>
        <p:txBody>
          <a:bodyPr>
            <a:normAutofit/>
          </a:bodyPr>
          <a:lstStyle/>
          <a:p>
            <a:pPr marL="0" indent="0">
              <a:buNone/>
            </a:pPr>
            <a:r>
              <a:rPr lang="en-US" sz="2400" b="1" dirty="0"/>
              <a:t>Sonority Sequencing</a:t>
            </a:r>
            <a:r>
              <a:rPr lang="el-GR" sz="2400" b="1" dirty="0"/>
              <a:t> </a:t>
            </a:r>
            <a:r>
              <a:rPr lang="en-US" sz="2400" b="1" dirty="0"/>
              <a:t>Principle, </a:t>
            </a:r>
            <a:r>
              <a:rPr lang="az-Cyrl-AZ" sz="2400" b="1" dirty="0"/>
              <a:t>п .</a:t>
            </a:r>
            <a:r>
              <a:rPr lang="en-US" sz="2400" b="1" dirty="0"/>
              <a:t>x. Selkirk 1984• Clements 1990 </a:t>
            </a:r>
            <a:r>
              <a:rPr lang="el-GR" sz="2400" b="1" dirty="0" err="1"/>
              <a:t>μ.ά</a:t>
            </a:r>
            <a:r>
              <a:rPr lang="en-US" sz="2400" b="1" dirty="0"/>
              <a:t>.</a:t>
            </a:r>
            <a:endParaRPr lang="el-GR" sz="2400" b="1" dirty="0"/>
          </a:p>
          <a:p>
            <a:r>
              <a:rPr lang="el-GR" sz="2400" dirty="0">
                <a:latin typeface="Calibri" panose="020F0502020204030204" pitchFamily="34" charset="0"/>
                <a:cs typeface="Calibri" panose="020F0502020204030204" pitchFamily="34" charset="0"/>
              </a:rPr>
              <a:t>Η </a:t>
            </a:r>
            <a:r>
              <a:rPr lang="el-GR" sz="2400" dirty="0" err="1">
                <a:latin typeface="Calibri" panose="020F0502020204030204" pitchFamily="34" charset="0"/>
                <a:cs typeface="Calibri" panose="020F0502020204030204" pitchFamily="34" charset="0"/>
              </a:rPr>
              <a:t>ηχητικ</a:t>
            </a:r>
            <a:r>
              <a:rPr lang="en-US" sz="2400" dirty="0" err="1">
                <a:latin typeface="Calibri" panose="020F0502020204030204" pitchFamily="34" charset="0"/>
                <a:cs typeface="Calibri" panose="020F0502020204030204" pitchFamily="34" charset="0"/>
              </a:rPr>
              <a:t>ό</a:t>
            </a:r>
            <a:r>
              <a:rPr lang="el-GR" sz="2400" dirty="0" err="1">
                <a:latin typeface="Calibri" panose="020F0502020204030204" pitchFamily="34" charset="0"/>
                <a:cs typeface="Calibri" panose="020F0502020204030204" pitchFamily="34" charset="0"/>
              </a:rPr>
              <a:t>τητα</a:t>
            </a:r>
            <a:r>
              <a:rPr lang="el-GR" sz="2400" dirty="0">
                <a:latin typeface="Calibri" panose="020F0502020204030204" pitchFamily="34" charset="0"/>
                <a:cs typeface="Calibri" panose="020F0502020204030204" pitchFamily="34" charset="0"/>
              </a:rPr>
              <a:t> της συλλαβής πρέπει να αυξάνεται από την έμβαση προς τον πυρήνα όπου και κορυφώνεται και να ελαττώνεται από τον πυρήνα προς την έξοδο.</a:t>
            </a:r>
            <a:endParaRPr lang="en-US" sz="2400" dirty="0">
              <a:latin typeface="Calibri" panose="020F0502020204030204" pitchFamily="34" charset="0"/>
              <a:cs typeface="Calibri" panose="020F0502020204030204" pitchFamily="34" charset="0"/>
            </a:endParaRPr>
          </a:p>
        </p:txBody>
      </p:sp>
      <p:pic>
        <p:nvPicPr>
          <p:cNvPr id="6" name="Εικόνα 5" descr="Εικόνα που περιέχει κείμενο, στιγμιότυπο οθόνης, αριθμός, λογισμικό&#10;&#10;Περιγραφή που δημιουργήθηκε αυτόματα">
            <a:extLst>
              <a:ext uri="{FF2B5EF4-FFF2-40B4-BE49-F238E27FC236}">
                <a16:creationId xmlns:a16="http://schemas.microsoft.com/office/drawing/2014/main" id="{3FCE89CC-4DAB-EF6B-E93C-BB3AD3AE3D94}"/>
              </a:ext>
            </a:extLst>
          </p:cNvPr>
          <p:cNvPicPr>
            <a:picLocks noChangeAspect="1"/>
          </p:cNvPicPr>
          <p:nvPr/>
        </p:nvPicPr>
        <p:blipFill>
          <a:blip r:embed="rId2"/>
          <a:srcRect l="38007" t="44444" r="14189" b="32432"/>
          <a:stretch/>
        </p:blipFill>
        <p:spPr>
          <a:xfrm>
            <a:off x="2454947" y="3969461"/>
            <a:ext cx="6816829" cy="1853519"/>
          </a:xfrm>
          <a:prstGeom prst="rect">
            <a:avLst/>
          </a:prstGeom>
        </p:spPr>
      </p:pic>
    </p:spTree>
    <p:extLst>
      <p:ext uri="{BB962C8B-B14F-4D97-AF65-F5344CB8AC3E}">
        <p14:creationId xmlns:p14="http://schemas.microsoft.com/office/powerpoint/2010/main" val="42822253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E652F-5F6E-5D5C-5BF9-43D36BBCAB48}"/>
              </a:ext>
            </a:extLst>
          </p:cNvPr>
          <p:cNvSpPr>
            <a:spLocks noGrp="1"/>
          </p:cNvSpPr>
          <p:nvPr>
            <p:ph type="title"/>
          </p:nvPr>
        </p:nvSpPr>
        <p:spPr>
          <a:xfrm>
            <a:off x="575578" y="484632"/>
            <a:ext cx="11881021" cy="1640235"/>
          </a:xfrm>
        </p:spPr>
        <p:txBody>
          <a:bodyPr/>
          <a:lstStyle/>
          <a:p>
            <a:r>
              <a:rPr lang="el-GR" dirty="0"/>
              <a:t>ΝΟΜΟΣ ΤΗΣ ΣΥΛΛΑΒΙΚΗΣ ΕΠΑΦΗΣ</a:t>
            </a:r>
            <a:endParaRPr lang="en-US" dirty="0"/>
          </a:p>
        </p:txBody>
      </p:sp>
      <p:sp>
        <p:nvSpPr>
          <p:cNvPr id="3" name="Content Placeholder 2">
            <a:extLst>
              <a:ext uri="{FF2B5EF4-FFF2-40B4-BE49-F238E27FC236}">
                <a16:creationId xmlns:a16="http://schemas.microsoft.com/office/drawing/2014/main" id="{323AFFD5-EE0C-1CAA-E2E8-AE2632EC32B8}"/>
              </a:ext>
            </a:extLst>
          </p:cNvPr>
          <p:cNvSpPr>
            <a:spLocks noGrp="1"/>
          </p:cNvSpPr>
          <p:nvPr>
            <p:ph idx="1"/>
          </p:nvPr>
        </p:nvSpPr>
        <p:spPr/>
        <p:txBody>
          <a:bodyPr vert="horz" lIns="91440" tIns="45720" rIns="91440" bIns="45720" rtlCol="0" anchor="t">
            <a:normAutofit/>
          </a:bodyPr>
          <a:lstStyle/>
          <a:p>
            <a:pPr marL="0" indent="0" algn="just">
              <a:lnSpc>
                <a:spcPct val="100000"/>
              </a:lnSpc>
              <a:buNone/>
            </a:pPr>
            <a:r>
              <a:rPr lang="en-US" sz="2600" b="1" dirty="0">
                <a:latin typeface="Calibri" panose="020F0502020204030204" pitchFamily="34" charset="0"/>
                <a:cs typeface="Calibri" panose="020F0502020204030204" pitchFamily="34" charset="0"/>
              </a:rPr>
              <a:t>Syllable Contact Law, Vennemann 1988</a:t>
            </a:r>
            <a:endParaRPr lang="el-GR" sz="2600" b="1" dirty="0">
              <a:latin typeface="Calibri" panose="020F0502020204030204" pitchFamily="34" charset="0"/>
              <a:cs typeface="Calibri" panose="020F0502020204030204" pitchFamily="34" charset="0"/>
            </a:endParaRPr>
          </a:p>
          <a:p>
            <a:pPr algn="just">
              <a:lnSpc>
                <a:spcPct val="100000"/>
              </a:lnSpc>
            </a:pPr>
            <a:r>
              <a:rPr lang="el-GR" sz="2600" dirty="0">
                <a:latin typeface="Calibri" panose="020F0502020204030204" pitchFamily="34" charset="0"/>
                <a:ea typeface="Cambria"/>
                <a:cs typeface="Calibri" panose="020F0502020204030204" pitchFamily="34" charset="0"/>
              </a:rPr>
              <a:t>Στα όρια των συλλαβών θα πρέπει να αποφεύγεται η άνοδος σε </a:t>
            </a:r>
            <a:r>
              <a:rPr lang="el-GR" sz="2600" dirty="0" err="1">
                <a:latin typeface="Calibri" panose="020F0502020204030204" pitchFamily="34" charset="0"/>
                <a:ea typeface="Cambria"/>
                <a:cs typeface="Calibri" panose="020F0502020204030204" pitchFamily="34" charset="0"/>
              </a:rPr>
              <a:t>ηχητικότητα</a:t>
            </a:r>
            <a:r>
              <a:rPr lang="el-GR" sz="2600" dirty="0">
                <a:latin typeface="Calibri" panose="020F0502020204030204" pitchFamily="34" charset="0"/>
                <a:ea typeface="Cambria"/>
                <a:cs typeface="Calibri" panose="020F0502020204030204" pitchFamily="34" charset="0"/>
              </a:rPr>
              <a:t>. Το σύμφωνο της εξόδου της  πρέπει να έχει υψηλότερη ή έστω την ίδια </a:t>
            </a:r>
            <a:r>
              <a:rPr lang="el-GR" sz="2600" dirty="0" err="1">
                <a:latin typeface="Calibri" panose="020F0502020204030204" pitchFamily="34" charset="0"/>
                <a:ea typeface="Cambria"/>
                <a:cs typeface="Calibri" panose="020F0502020204030204" pitchFamily="34" charset="0"/>
              </a:rPr>
              <a:t>ηχητικότητα</a:t>
            </a:r>
            <a:r>
              <a:rPr lang="el-GR" sz="2600" dirty="0">
                <a:latin typeface="Calibri" panose="020F0502020204030204" pitchFamily="34" charset="0"/>
                <a:ea typeface="Cambria"/>
                <a:cs typeface="Calibri" panose="020F0502020204030204" pitchFamily="34" charset="0"/>
              </a:rPr>
              <a:t> με εκείνη του συμφώνου της ακόλουθης έμβασης. </a:t>
            </a:r>
          </a:p>
          <a:p>
            <a:pPr algn="just">
              <a:lnSpc>
                <a:spcPct val="100000"/>
              </a:lnSpc>
              <a:buClr>
                <a:srgbClr val="9E3611"/>
              </a:buClr>
            </a:pPr>
            <a:r>
              <a:rPr lang="el-GR" sz="2600" dirty="0">
                <a:latin typeface="Calibri" panose="020F0502020204030204" pitchFamily="34" charset="0"/>
                <a:ea typeface="Cambria"/>
                <a:cs typeface="Calibri" panose="020F0502020204030204" pitchFamily="34" charset="0"/>
              </a:rPr>
              <a:t>Το σύμφωνο της Εξ της συλλαβής πρέπει να έχει υψηλότερη ή έστω την ίδια </a:t>
            </a:r>
            <a:r>
              <a:rPr lang="el-GR" sz="2600" dirty="0" err="1">
                <a:latin typeface="Calibri" panose="020F0502020204030204" pitchFamily="34" charset="0"/>
                <a:ea typeface="Cambria"/>
                <a:cs typeface="Calibri" panose="020F0502020204030204" pitchFamily="34" charset="0"/>
              </a:rPr>
              <a:t>ηχητικότητα</a:t>
            </a:r>
            <a:r>
              <a:rPr lang="el-GR" sz="2600" dirty="0">
                <a:latin typeface="Calibri" panose="020F0502020204030204" pitchFamily="34" charset="0"/>
                <a:ea typeface="Cambria"/>
                <a:cs typeface="Calibri" panose="020F0502020204030204" pitchFamily="34" charset="0"/>
              </a:rPr>
              <a:t> με εκείνη του συμφώνου της ακόλουθης </a:t>
            </a:r>
            <a:r>
              <a:rPr lang="el-GR" sz="2600" dirty="0" err="1">
                <a:latin typeface="Calibri" panose="020F0502020204030204" pitchFamily="34" charset="0"/>
                <a:ea typeface="Cambria"/>
                <a:cs typeface="Calibri" panose="020F0502020204030204" pitchFamily="34" charset="0"/>
              </a:rPr>
              <a:t>Εμ</a:t>
            </a:r>
            <a:r>
              <a:rPr lang="el-GR" sz="2600" dirty="0">
                <a:latin typeface="Calibri" panose="020F0502020204030204" pitchFamily="34" charset="0"/>
                <a:ea typeface="Cambria"/>
                <a:cs typeface="Calibri" panose="020F0502020204030204" pitchFamily="34" charset="0"/>
              </a:rPr>
              <a:t>.</a:t>
            </a:r>
          </a:p>
        </p:txBody>
      </p:sp>
    </p:spTree>
    <p:extLst>
      <p:ext uri="{BB962C8B-B14F-4D97-AF65-F5344CB8AC3E}">
        <p14:creationId xmlns:p14="http://schemas.microsoft.com/office/powerpoint/2010/main" val="5009225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E5A2FD-CEF1-A0CF-2C5F-9D630573C753}"/>
              </a:ext>
            </a:extLst>
          </p:cNvPr>
          <p:cNvSpPr>
            <a:spLocks noGrp="1"/>
          </p:cNvSpPr>
          <p:nvPr>
            <p:ph type="title"/>
          </p:nvPr>
        </p:nvSpPr>
        <p:spPr>
          <a:xfrm>
            <a:off x="791822" y="525821"/>
            <a:ext cx="10820399" cy="1609344"/>
          </a:xfrm>
        </p:spPr>
        <p:txBody>
          <a:bodyPr/>
          <a:lstStyle/>
          <a:p>
            <a:r>
              <a:rPr lang="el-GR" dirty="0">
                <a:solidFill>
                  <a:srgbClr val="000000"/>
                </a:solidFill>
                <a:latin typeface="Cambria"/>
                <a:ea typeface="Cambria"/>
              </a:rPr>
              <a:t>ΝΟΜΟΣ ΤΗΣ ΣΥΛΛΑΒΙΚΗΣ ΕΠΑΦΗΣ</a:t>
            </a:r>
            <a:endParaRPr lang="el-GR" dirty="0"/>
          </a:p>
        </p:txBody>
      </p:sp>
      <p:pic>
        <p:nvPicPr>
          <p:cNvPr id="4" name="Θέση περιεχομένου 3" descr="Εικόνα που περιέχει κείμενο, στιγμιότυπο οθόνης, λογισμικό, αριθμός&#10;&#10;Περιγραφή που δημιουργήθηκε αυτόματα">
            <a:extLst>
              <a:ext uri="{FF2B5EF4-FFF2-40B4-BE49-F238E27FC236}">
                <a16:creationId xmlns:a16="http://schemas.microsoft.com/office/drawing/2014/main" id="{3FC6E733-2A81-34B0-60EF-B1F08ACACEA8}"/>
              </a:ext>
            </a:extLst>
          </p:cNvPr>
          <p:cNvPicPr>
            <a:picLocks noGrp="1" noChangeAspect="1"/>
          </p:cNvPicPr>
          <p:nvPr>
            <p:ph idx="1"/>
          </p:nvPr>
        </p:nvPicPr>
        <p:blipFill>
          <a:blip r:embed="rId2"/>
          <a:srcRect l="14306" t="56755" r="61373" b="10432"/>
          <a:stretch/>
        </p:blipFill>
        <p:spPr>
          <a:xfrm>
            <a:off x="222642" y="1885065"/>
            <a:ext cx="4058021" cy="3079700"/>
          </a:xfrm>
        </p:spPr>
      </p:pic>
      <p:pic>
        <p:nvPicPr>
          <p:cNvPr id="5" name="Εικόνα 4" descr="Εικόνα που περιέχει κείμενο, στιγμιότυπο οθόνης, λογισμικό, αριθμός&#10;&#10;Περιγραφή που δημιουργήθηκε αυτόματα">
            <a:extLst>
              <a:ext uri="{FF2B5EF4-FFF2-40B4-BE49-F238E27FC236}">
                <a16:creationId xmlns:a16="http://schemas.microsoft.com/office/drawing/2014/main" id="{FE2D0A07-5EF8-7ACA-52B9-46952B42F83D}"/>
              </a:ext>
            </a:extLst>
          </p:cNvPr>
          <p:cNvPicPr>
            <a:picLocks noChangeAspect="1"/>
          </p:cNvPicPr>
          <p:nvPr/>
        </p:nvPicPr>
        <p:blipFill>
          <a:blip r:embed="rId3"/>
          <a:srcRect l="43834" t="28679" r="31166" b="45045"/>
          <a:stretch/>
        </p:blipFill>
        <p:spPr>
          <a:xfrm>
            <a:off x="6198973" y="2769974"/>
            <a:ext cx="4880952" cy="2883252"/>
          </a:xfrm>
          <a:prstGeom prst="rect">
            <a:avLst/>
          </a:prstGeom>
        </p:spPr>
      </p:pic>
    </p:spTree>
    <p:extLst>
      <p:ext uri="{BB962C8B-B14F-4D97-AF65-F5344CB8AC3E}">
        <p14:creationId xmlns:p14="http://schemas.microsoft.com/office/powerpoint/2010/main" val="2962274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62BB16-FC26-DD23-6410-240EF5F0997A}"/>
              </a:ext>
            </a:extLst>
          </p:cNvPr>
          <p:cNvSpPr>
            <a:spLocks noGrp="1"/>
          </p:cNvSpPr>
          <p:nvPr>
            <p:ph type="title"/>
          </p:nvPr>
        </p:nvSpPr>
        <p:spPr/>
        <p:txBody>
          <a:bodyPr>
            <a:normAutofit fontScale="90000"/>
          </a:bodyPr>
          <a:lstStyle/>
          <a:p>
            <a:pPr algn="just"/>
            <a:r>
              <a:rPr lang="el-GR" err="1">
                <a:latin typeface="Cambria"/>
                <a:ea typeface="Cambria"/>
              </a:rPr>
              <a:t>Πιθανεσ</a:t>
            </a:r>
            <a:r>
              <a:rPr lang="el-GR" dirty="0">
                <a:latin typeface="Cambria"/>
                <a:ea typeface="Cambria"/>
              </a:rPr>
              <a:t> </a:t>
            </a:r>
            <a:r>
              <a:rPr lang="el-GR" err="1">
                <a:latin typeface="Cambria"/>
                <a:ea typeface="Cambria"/>
              </a:rPr>
              <a:t>συνθετεσ</a:t>
            </a:r>
            <a:r>
              <a:rPr lang="el-GR" dirty="0">
                <a:latin typeface="Cambria"/>
                <a:ea typeface="Cambria"/>
              </a:rPr>
              <a:t> </a:t>
            </a:r>
            <a:r>
              <a:rPr lang="el-GR" err="1">
                <a:latin typeface="Cambria"/>
                <a:ea typeface="Cambria"/>
              </a:rPr>
              <a:t>εμβασεισ</a:t>
            </a:r>
            <a:r>
              <a:rPr lang="el-GR" dirty="0">
                <a:latin typeface="Cambria"/>
                <a:ea typeface="Cambria"/>
              </a:rPr>
              <a:t> στην </a:t>
            </a:r>
            <a:r>
              <a:rPr lang="el-GR" err="1">
                <a:latin typeface="Cambria"/>
                <a:ea typeface="Cambria"/>
              </a:rPr>
              <a:t>ελληνικη</a:t>
            </a:r>
            <a:r>
              <a:rPr lang="el-GR" dirty="0">
                <a:latin typeface="Cambria"/>
                <a:ea typeface="Cambria"/>
              </a:rPr>
              <a:t> (</a:t>
            </a:r>
            <a:r>
              <a:rPr lang="el-GR" err="1">
                <a:latin typeface="Cambria"/>
                <a:ea typeface="Cambria"/>
              </a:rPr>
              <a:t>τοπιντζη</a:t>
            </a:r>
            <a:r>
              <a:rPr lang="el-GR" dirty="0">
                <a:latin typeface="Cambria"/>
                <a:ea typeface="Cambria"/>
              </a:rPr>
              <a:t> 2021)</a:t>
            </a:r>
            <a:endParaRPr lang="el-GR" dirty="0"/>
          </a:p>
        </p:txBody>
      </p:sp>
      <p:pic>
        <p:nvPicPr>
          <p:cNvPr id="4" name="Θέση περιεχομένου 3" descr="Εικόνα που περιέχει κείμενο, ηλεκτρονικές συσκευές, στιγμιότυπο οθόνης, λογισμικό&#10;&#10;Περιγραφή που δημιουργήθηκε αυτόματα">
            <a:extLst>
              <a:ext uri="{FF2B5EF4-FFF2-40B4-BE49-F238E27FC236}">
                <a16:creationId xmlns:a16="http://schemas.microsoft.com/office/drawing/2014/main" id="{C184135C-18DA-C380-BD2F-7529D1644930}"/>
              </a:ext>
            </a:extLst>
          </p:cNvPr>
          <p:cNvPicPr>
            <a:picLocks noGrp="1" noChangeAspect="1"/>
          </p:cNvPicPr>
          <p:nvPr>
            <p:ph idx="1"/>
          </p:nvPr>
        </p:nvPicPr>
        <p:blipFill>
          <a:blip r:embed="rId2"/>
          <a:srcRect l="12446" t="39452" r="41202" b="9669"/>
          <a:stretch/>
        </p:blipFill>
        <p:spPr>
          <a:xfrm>
            <a:off x="2632209" y="2276362"/>
            <a:ext cx="6633132" cy="4099843"/>
          </a:xfrm>
        </p:spPr>
      </p:pic>
    </p:spTree>
    <p:extLst>
      <p:ext uri="{BB962C8B-B14F-4D97-AF65-F5344CB8AC3E}">
        <p14:creationId xmlns:p14="http://schemas.microsoft.com/office/powerpoint/2010/main" val="29296096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4E25-C1F7-59D1-B224-97AF4BC91E50}"/>
              </a:ext>
            </a:extLst>
          </p:cNvPr>
          <p:cNvSpPr>
            <a:spLocks noGrp="1"/>
          </p:cNvSpPr>
          <p:nvPr>
            <p:ph type="title"/>
          </p:nvPr>
        </p:nvSpPr>
        <p:spPr/>
        <p:txBody>
          <a:bodyPr/>
          <a:lstStyle/>
          <a:p>
            <a:r>
              <a:rPr lang="el-GR" dirty="0" err="1"/>
              <a:t>Βιβλιογραφια</a:t>
            </a:r>
            <a:r>
              <a:rPr lang="el-GR" dirty="0"/>
              <a:t>	</a:t>
            </a:r>
            <a:endParaRPr lang="en-US" dirty="0"/>
          </a:p>
        </p:txBody>
      </p:sp>
      <p:sp>
        <p:nvSpPr>
          <p:cNvPr id="3" name="Content Placeholder 2">
            <a:extLst>
              <a:ext uri="{FF2B5EF4-FFF2-40B4-BE49-F238E27FC236}">
                <a16:creationId xmlns:a16="http://schemas.microsoft.com/office/drawing/2014/main" id="{C510F5DA-2C81-36E7-22FB-E34EBFCE4D8F}"/>
              </a:ext>
            </a:extLst>
          </p:cNvPr>
          <p:cNvSpPr>
            <a:spLocks noGrp="1"/>
          </p:cNvSpPr>
          <p:nvPr>
            <p:ph idx="1"/>
          </p:nvPr>
        </p:nvSpPr>
        <p:spPr/>
        <p:txBody>
          <a:bodyPr/>
          <a:lstStyle/>
          <a:p>
            <a:endParaRPr lang="el-GR" dirty="0"/>
          </a:p>
          <a:p>
            <a:r>
              <a:rPr lang="en-US" dirty="0" err="1"/>
              <a:t>Nespor</a:t>
            </a:r>
            <a:r>
              <a:rPr lang="el-GR" dirty="0"/>
              <a:t>, </a:t>
            </a:r>
            <a:r>
              <a:rPr lang="en-US" dirty="0"/>
              <a:t>M</a:t>
            </a:r>
            <a:r>
              <a:rPr lang="el-GR" dirty="0"/>
              <a:t>. (1999). </a:t>
            </a:r>
            <a:r>
              <a:rPr lang="el-GR" i="1" dirty="0"/>
              <a:t>Φωνολογία</a:t>
            </a:r>
            <a:r>
              <a:rPr lang="el-GR" dirty="0"/>
              <a:t>. </a:t>
            </a:r>
            <a:r>
              <a:rPr lang="el-GR" dirty="0" err="1"/>
              <a:t>Μτφρ</a:t>
            </a:r>
            <a:r>
              <a:rPr lang="el-GR" dirty="0"/>
              <a:t>. Α. Ράλλη, Α. Νάτσης &amp; Α. Παπασταύρου. Αθήνα. Εκδόσεις Πατάκης. σελ. 137-155, 159-186, 187-214</a:t>
            </a:r>
          </a:p>
          <a:p>
            <a:r>
              <a:rPr lang="el-GR" dirty="0"/>
              <a:t>Φωνολογία, Ι. </a:t>
            </a:r>
            <a:r>
              <a:rPr lang="el-GR" dirty="0" err="1"/>
              <a:t>Καππα</a:t>
            </a:r>
            <a:r>
              <a:rPr lang="el-GR" dirty="0"/>
              <a:t> και Ν. </a:t>
            </a:r>
            <a:r>
              <a:rPr lang="el-GR" dirty="0" err="1"/>
              <a:t>Τοπιντζή</a:t>
            </a:r>
            <a:r>
              <a:rPr lang="el-GR" dirty="0"/>
              <a:t>, στο </a:t>
            </a:r>
            <a:r>
              <a:rPr lang="el-GR" i="1" dirty="0"/>
              <a:t>Εισαγωγή στη γλωσσολογία</a:t>
            </a:r>
            <a:r>
              <a:rPr lang="en-US" i="1" dirty="0"/>
              <a:t> </a:t>
            </a:r>
            <a:r>
              <a:rPr lang="el-GR" b="0" i="1" dirty="0">
                <a:effectLst/>
              </a:rPr>
              <a:t>Θεμελιώδεις έννοιες και βασικοί κλάδοι με έμφαση στην ελληνική γλώσσα</a:t>
            </a:r>
            <a:r>
              <a:rPr lang="el-GR" i="1" dirty="0"/>
              <a:t>. </a:t>
            </a:r>
            <a:r>
              <a:rPr lang="el-GR" dirty="0"/>
              <a:t>2.5 Συλλαβή και συμφωνικά συμπλέγματα, σελ. 132-141</a:t>
            </a:r>
          </a:p>
        </p:txBody>
      </p:sp>
    </p:spTree>
    <p:extLst>
      <p:ext uri="{BB962C8B-B14F-4D97-AF65-F5344CB8AC3E}">
        <p14:creationId xmlns:p14="http://schemas.microsoft.com/office/powerpoint/2010/main" val="325759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7E6E3-B8F2-7672-C7C6-DE1C17386491}"/>
              </a:ext>
            </a:extLst>
          </p:cNvPr>
          <p:cNvSpPr>
            <a:spLocks noGrp="1"/>
          </p:cNvSpPr>
          <p:nvPr>
            <p:ph type="title"/>
          </p:nvPr>
        </p:nvSpPr>
        <p:spPr/>
        <p:txBody>
          <a:bodyPr/>
          <a:lstStyle/>
          <a:p>
            <a:r>
              <a:rPr lang="el-GR" dirty="0" err="1"/>
              <a:t>Λεξικη</a:t>
            </a:r>
            <a:r>
              <a:rPr lang="el-GR" dirty="0"/>
              <a:t> </a:t>
            </a:r>
            <a:r>
              <a:rPr lang="el-GR" dirty="0" err="1"/>
              <a:t>φωνολογια</a:t>
            </a:r>
            <a:endParaRPr lang="en-US" dirty="0"/>
          </a:p>
        </p:txBody>
      </p:sp>
      <p:sp>
        <p:nvSpPr>
          <p:cNvPr id="3" name="Content Placeholder 2">
            <a:extLst>
              <a:ext uri="{FF2B5EF4-FFF2-40B4-BE49-F238E27FC236}">
                <a16:creationId xmlns:a16="http://schemas.microsoft.com/office/drawing/2014/main" id="{A5BF527F-54A7-032C-90A8-0B0C0599CFF7}"/>
              </a:ext>
            </a:extLst>
          </p:cNvPr>
          <p:cNvSpPr>
            <a:spLocks noGrp="1"/>
          </p:cNvSpPr>
          <p:nvPr>
            <p:ph idx="1"/>
          </p:nvPr>
        </p:nvSpPr>
        <p:spPr>
          <a:xfrm>
            <a:off x="1069848" y="3076832"/>
            <a:ext cx="10058400" cy="3095368"/>
          </a:xfrm>
        </p:spPr>
        <p:txBody>
          <a:bodyPr>
            <a:normAutofit/>
          </a:bodyPr>
          <a:lstStyle/>
          <a:p>
            <a:pPr algn="just">
              <a:lnSpc>
                <a:spcPct val="100000"/>
              </a:lnSpc>
            </a:pPr>
            <a:r>
              <a:rPr lang="el-GR" sz="2600" dirty="0">
                <a:latin typeface="Calibri" panose="020F0502020204030204" pitchFamily="34" charset="0"/>
                <a:cs typeface="Calibri" panose="020F0502020204030204" pitchFamily="34" charset="0"/>
              </a:rPr>
              <a:t>Η </a:t>
            </a:r>
            <a:r>
              <a:rPr lang="el-GR" sz="2600" dirty="0" err="1">
                <a:latin typeface="Calibri" panose="020F0502020204030204" pitchFamily="34" charset="0"/>
                <a:cs typeface="Calibri" panose="020F0502020204030204" pitchFamily="34" charset="0"/>
              </a:rPr>
              <a:t>παρουσ</a:t>
            </a:r>
            <a:r>
              <a:rPr lang="en-US" sz="2600" dirty="0" err="1">
                <a:latin typeface="Calibri" panose="020F0502020204030204" pitchFamily="34" charset="0"/>
                <a:cs typeface="Calibri" panose="020F0502020204030204" pitchFamily="34" charset="0"/>
              </a:rPr>
              <a:t>ί</a:t>
            </a:r>
            <a:r>
              <a:rPr lang="el-GR" sz="2600" dirty="0">
                <a:latin typeface="Calibri" panose="020F0502020204030204" pitchFamily="34" charset="0"/>
                <a:cs typeface="Calibri" panose="020F0502020204030204" pitchFamily="34" charset="0"/>
              </a:rPr>
              <a:t>α των κανόνων απαιτεί ένα συμπληρωματικό μηχανισμό ο οποίος:</a:t>
            </a:r>
          </a:p>
          <a:p>
            <a:pPr marL="0" indent="0" algn="just">
              <a:lnSpc>
                <a:spcPct val="100000"/>
              </a:lnSpc>
              <a:buNone/>
            </a:pPr>
            <a:r>
              <a:rPr lang="el-GR" sz="2600" dirty="0">
                <a:latin typeface="Calibri" panose="020F0502020204030204" pitchFamily="34" charset="0"/>
                <a:cs typeface="Calibri" panose="020F0502020204030204" pitchFamily="34" charset="0"/>
              </a:rPr>
              <a:t>Α) είναι σε θέση να αποκλείσει έναν κανόνα στην περίπτωση που έχει εφαρμοστεί ένας άλλος </a:t>
            </a:r>
          </a:p>
          <a:p>
            <a:pPr marL="0" indent="0" algn="just">
              <a:lnSpc>
                <a:spcPct val="100000"/>
              </a:lnSpc>
              <a:buNone/>
            </a:pPr>
            <a:r>
              <a:rPr lang="el-GR" sz="2600" dirty="0">
                <a:latin typeface="Calibri" panose="020F0502020204030204" pitchFamily="34" charset="0"/>
                <a:cs typeface="Calibri" panose="020F0502020204030204" pitchFamily="34" charset="0"/>
              </a:rPr>
              <a:t>Β) ορίζει μια σειρά προτεραιότητας στην εφαρμογή δύο κανόνων στο ίδιο περιβάλλον εφαρμογής.</a:t>
            </a:r>
          </a:p>
        </p:txBody>
      </p:sp>
      <p:sp>
        <p:nvSpPr>
          <p:cNvPr id="5" name="TextBox 4">
            <a:extLst>
              <a:ext uri="{FF2B5EF4-FFF2-40B4-BE49-F238E27FC236}">
                <a16:creationId xmlns:a16="http://schemas.microsoft.com/office/drawing/2014/main" id="{FBF57F0F-1AA6-5C40-9D6B-87B39D91B1E6}"/>
              </a:ext>
            </a:extLst>
          </p:cNvPr>
          <p:cNvSpPr txBox="1"/>
          <p:nvPr/>
        </p:nvSpPr>
        <p:spPr>
          <a:xfrm>
            <a:off x="3166739" y="2235743"/>
            <a:ext cx="5509009" cy="784830"/>
          </a:xfrm>
          <a:prstGeom prst="rect">
            <a:avLst/>
          </a:prstGeom>
          <a:noFill/>
        </p:spPr>
        <p:txBody>
          <a:bodyPr wrap="none" rtlCol="0">
            <a:spAutoFit/>
          </a:bodyPr>
          <a:lstStyle/>
          <a:p>
            <a:r>
              <a:rPr lang="el-GR" sz="2700" b="1" dirty="0" err="1">
                <a:latin typeface="Calibri" panose="020F0502020204030204" pitchFamily="34" charset="0"/>
                <a:cs typeface="Calibri" panose="020F0502020204030204" pitchFamily="34" charset="0"/>
              </a:rPr>
              <a:t>π.χ</a:t>
            </a:r>
            <a:r>
              <a:rPr lang="el-GR" sz="2700" b="1" dirty="0">
                <a:latin typeface="Calibri" panose="020F0502020204030204" pitchFamily="34" charset="0"/>
                <a:cs typeface="Calibri" panose="020F0502020204030204" pitchFamily="34" charset="0"/>
              </a:rPr>
              <a:t> </a:t>
            </a:r>
            <a:r>
              <a:rPr lang="en-US" sz="2700" b="1" dirty="0">
                <a:latin typeface="Calibri" panose="020F0502020204030204" pitchFamily="34" charset="0"/>
                <a:cs typeface="Calibri" panose="020F0502020204030204" pitchFamily="34" charset="0"/>
              </a:rPr>
              <a:t>child &gt; children </a:t>
            </a:r>
            <a:r>
              <a:rPr lang="el-GR" sz="2700" b="1" dirty="0">
                <a:latin typeface="Calibri" panose="020F0502020204030204" pitchFamily="34" charset="0"/>
                <a:cs typeface="Calibri" panose="020F0502020204030204" pitchFamily="34" charset="0"/>
              </a:rPr>
              <a:t>και </a:t>
            </a:r>
            <a:r>
              <a:rPr lang="en-US" sz="2700" b="1" dirty="0" err="1">
                <a:latin typeface="Calibri" panose="020F0502020204030204" pitchFamily="34" charset="0"/>
                <a:cs typeface="Calibri" panose="020F0502020204030204" pitchFamily="34" charset="0"/>
              </a:rPr>
              <a:t>ό</a:t>
            </a:r>
            <a:r>
              <a:rPr lang="el-GR" sz="2700" b="1" dirty="0">
                <a:latin typeface="Calibri" panose="020F0502020204030204" pitchFamily="34" charset="0"/>
                <a:cs typeface="Calibri" panose="020F0502020204030204" pitchFamily="34" charset="0"/>
              </a:rPr>
              <a:t>χι </a:t>
            </a:r>
            <a:r>
              <a:rPr lang="en-US" sz="2700" b="1" dirty="0">
                <a:latin typeface="Calibri" panose="020F0502020204030204" pitchFamily="34" charset="0"/>
                <a:cs typeface="Calibri" panose="020F0502020204030204" pitchFamily="34" charset="0"/>
              </a:rPr>
              <a:t>*</a:t>
            </a:r>
            <a:r>
              <a:rPr lang="en-US" sz="2700" b="1" dirty="0" err="1">
                <a:latin typeface="Calibri" panose="020F0502020204030204" pitchFamily="34" charset="0"/>
                <a:cs typeface="Calibri" panose="020F0502020204030204" pitchFamily="34" charset="0"/>
              </a:rPr>
              <a:t>childrens</a:t>
            </a:r>
            <a:endParaRPr lang="en-US" sz="2700" b="1" dirty="0">
              <a:latin typeface="Calibri" panose="020F0502020204030204" pitchFamily="34" charset="0"/>
              <a:cs typeface="Calibri" panose="020F0502020204030204" pitchFamily="34" charset="0"/>
            </a:endParaRPr>
          </a:p>
          <a:p>
            <a:endParaRPr lang="el-GR" dirty="0"/>
          </a:p>
        </p:txBody>
      </p:sp>
    </p:spTree>
    <p:extLst>
      <p:ext uri="{BB962C8B-B14F-4D97-AF65-F5344CB8AC3E}">
        <p14:creationId xmlns:p14="http://schemas.microsoft.com/office/powerpoint/2010/main" val="3618259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AF1A-49E3-0377-E7CB-1504591C39EB}"/>
              </a:ext>
            </a:extLst>
          </p:cNvPr>
          <p:cNvSpPr>
            <a:spLocks noGrp="1"/>
          </p:cNvSpPr>
          <p:nvPr>
            <p:ph type="title"/>
          </p:nvPr>
        </p:nvSpPr>
        <p:spPr>
          <a:xfrm>
            <a:off x="1069847" y="484632"/>
            <a:ext cx="10669071" cy="1609344"/>
          </a:xfrm>
        </p:spPr>
        <p:txBody>
          <a:bodyPr>
            <a:normAutofit/>
          </a:bodyPr>
          <a:lstStyle/>
          <a:p>
            <a:r>
              <a:rPr lang="el-GR" sz="4000" b="1" dirty="0"/>
              <a:t>«</a:t>
            </a:r>
            <a:r>
              <a:rPr lang="el-GR" sz="4000" b="1" dirty="0" err="1"/>
              <a:t>Συνθηκη</a:t>
            </a:r>
            <a:r>
              <a:rPr lang="el-GR" sz="4000" b="1" dirty="0"/>
              <a:t> του </a:t>
            </a:r>
            <a:r>
              <a:rPr lang="el-GR" sz="4000" b="1" dirty="0" err="1"/>
              <a:t>λοιπου</a:t>
            </a:r>
            <a:r>
              <a:rPr lang="el-GR" sz="4000" b="1" dirty="0"/>
              <a:t> </a:t>
            </a:r>
            <a:r>
              <a:rPr lang="el-GR" sz="4000" b="1" dirty="0" err="1"/>
              <a:t>περιβαλλοντοσ</a:t>
            </a:r>
            <a:r>
              <a:rPr lang="el-GR" sz="4000" b="1" dirty="0"/>
              <a:t>»</a:t>
            </a:r>
            <a:endParaRPr lang="en-US" sz="4000" b="1" dirty="0"/>
          </a:p>
        </p:txBody>
      </p:sp>
      <p:sp>
        <p:nvSpPr>
          <p:cNvPr id="3" name="Content Placeholder 2">
            <a:extLst>
              <a:ext uri="{FF2B5EF4-FFF2-40B4-BE49-F238E27FC236}">
                <a16:creationId xmlns:a16="http://schemas.microsoft.com/office/drawing/2014/main" id="{C7E37328-08AE-36DE-2A00-E3FAF6545950}"/>
              </a:ext>
            </a:extLst>
          </p:cNvPr>
          <p:cNvSpPr>
            <a:spLocks noGrp="1"/>
          </p:cNvSpPr>
          <p:nvPr>
            <p:ph idx="1"/>
          </p:nvPr>
        </p:nvSpPr>
        <p:spPr/>
        <p:txBody>
          <a:bodyPr>
            <a:normAutofit/>
          </a:bodyPr>
          <a:lstStyle/>
          <a:p>
            <a:pPr marL="0" indent="0" algn="just">
              <a:lnSpc>
                <a:spcPct val="100000"/>
              </a:lnSpc>
              <a:buNone/>
            </a:pPr>
            <a:r>
              <a:rPr lang="en-US" sz="2500" b="1" dirty="0" err="1">
                <a:latin typeface="Calibri" panose="020F0502020204030204" pitchFamily="34" charset="0"/>
                <a:cs typeface="Calibri" panose="020F0502020204030204" pitchFamily="34" charset="0"/>
              </a:rPr>
              <a:t>Kiparsky</a:t>
            </a:r>
            <a:r>
              <a:rPr lang="en-US" sz="2500" b="1" dirty="0">
                <a:latin typeface="Calibri" panose="020F0502020204030204" pitchFamily="34" charset="0"/>
                <a:cs typeface="Calibri" panose="020F0502020204030204" pitchFamily="34" charset="0"/>
              </a:rPr>
              <a:t> (1973)</a:t>
            </a:r>
          </a:p>
          <a:p>
            <a:pPr algn="just">
              <a:lnSpc>
                <a:spcPct val="100000"/>
              </a:lnSpc>
            </a:pPr>
            <a:r>
              <a:rPr lang="el-GR" sz="2500" dirty="0">
                <a:latin typeface="Calibri" panose="020F0502020204030204" pitchFamily="34" charset="0"/>
                <a:cs typeface="Calibri" panose="020F0502020204030204" pitchFamily="34" charset="0"/>
              </a:rPr>
              <a:t>Αν η </a:t>
            </a:r>
            <a:r>
              <a:rPr lang="el-GR" sz="2500" dirty="0" err="1">
                <a:latin typeface="Calibri" panose="020F0502020204030204" pitchFamily="34" charset="0"/>
                <a:cs typeface="Calibri" panose="020F0502020204030204" pitchFamily="34" charset="0"/>
              </a:rPr>
              <a:t>δομ</a:t>
            </a:r>
            <a:r>
              <a:rPr lang="en-US" sz="2500" dirty="0" err="1">
                <a:latin typeface="Calibri" panose="020F0502020204030204" pitchFamily="34" charset="0"/>
                <a:cs typeface="Calibri" panose="020F0502020204030204" pitchFamily="34" charset="0"/>
              </a:rPr>
              <a:t>ή</a:t>
            </a:r>
            <a:r>
              <a:rPr lang="el-GR" sz="2500" dirty="0">
                <a:latin typeface="Calibri" panose="020F0502020204030204" pitchFamily="34" charset="0"/>
                <a:cs typeface="Calibri" panose="020F0502020204030204" pitchFamily="34" charset="0"/>
              </a:rPr>
              <a:t> του κανόνα Α περιέχει τη δομή του κανόνα Β, τότε ο Α εφαρμόζεται πριν από τον Β, εμποδίζοντάς έτσι την εφαρμογή του Β.</a:t>
            </a:r>
          </a:p>
          <a:p>
            <a:pPr algn="just">
              <a:lnSpc>
                <a:spcPct val="100000"/>
              </a:lnSpc>
            </a:pPr>
            <a:r>
              <a:rPr lang="el-GR" sz="2500" dirty="0">
                <a:latin typeface="Calibri" panose="020F0502020204030204" pitchFamily="34" charset="0"/>
                <a:cs typeface="Calibri" panose="020F0502020204030204" pitchFamily="34" charset="0"/>
              </a:rPr>
              <a:t>Ο κανόνας Α περιέχει τον Β όταν περιέχει όλη τη δομική περιγραφή του Β μαζί με άλλα πιο ειδικά στοιχεία, τα οποία απουσιάζουν από τον Β.</a:t>
            </a:r>
          </a:p>
          <a:p>
            <a:pPr algn="just">
              <a:lnSpc>
                <a:spcPct val="100000"/>
              </a:lnSpc>
            </a:pPr>
            <a:r>
              <a:rPr lang="el-GR" sz="2500" dirty="0">
                <a:latin typeface="Calibri" panose="020F0502020204030204" pitchFamily="34" charset="0"/>
                <a:cs typeface="Calibri" panose="020F0502020204030204" pitchFamily="34" charset="0"/>
              </a:rPr>
              <a:t>Συνεπώς, όλοι οι ειδικοί κανόνες προηγούνται των γενικών.</a:t>
            </a:r>
          </a:p>
        </p:txBody>
      </p:sp>
    </p:spTree>
    <p:extLst>
      <p:ext uri="{BB962C8B-B14F-4D97-AF65-F5344CB8AC3E}">
        <p14:creationId xmlns:p14="http://schemas.microsoft.com/office/powerpoint/2010/main" val="53711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61A7D37F-5B85-6C4E-BBFC-F725C57E4B14}"/>
              </a:ext>
            </a:extLst>
          </p:cNvPr>
          <p:cNvSpPr>
            <a:spLocks noGrp="1"/>
          </p:cNvSpPr>
          <p:nvPr>
            <p:ph type="title"/>
          </p:nvPr>
        </p:nvSpPr>
        <p:spPr/>
        <p:txBody>
          <a:bodyPr/>
          <a:lstStyle/>
          <a:p>
            <a:r>
              <a:rPr lang="el-GR" dirty="0" err="1"/>
              <a:t>Λεξικη</a:t>
            </a:r>
            <a:r>
              <a:rPr lang="el-GR" dirty="0"/>
              <a:t> </a:t>
            </a:r>
            <a:r>
              <a:rPr lang="el-GR" dirty="0" err="1"/>
              <a:t>φωνολογια</a:t>
            </a:r>
            <a:endParaRPr lang="el-GR" dirty="0"/>
          </a:p>
        </p:txBody>
      </p:sp>
      <p:sp>
        <p:nvSpPr>
          <p:cNvPr id="5" name="Θέση περιεχομένου 4">
            <a:extLst>
              <a:ext uri="{FF2B5EF4-FFF2-40B4-BE49-F238E27FC236}">
                <a16:creationId xmlns:a16="http://schemas.microsoft.com/office/drawing/2014/main" id="{A5925BD6-9698-4049-9063-E09A17EA6152}"/>
              </a:ext>
            </a:extLst>
          </p:cNvPr>
          <p:cNvSpPr>
            <a:spLocks noGrp="1"/>
          </p:cNvSpPr>
          <p:nvPr>
            <p:ph sz="half" idx="1"/>
          </p:nvPr>
        </p:nvSpPr>
        <p:spPr>
          <a:xfrm>
            <a:off x="526151" y="2093976"/>
            <a:ext cx="4453622" cy="3688986"/>
          </a:xfrm>
        </p:spPr>
        <p:txBody>
          <a:bodyPr>
            <a:normAutofit lnSpcReduction="10000"/>
          </a:bodyPr>
          <a:lstStyle/>
          <a:p>
            <a:pPr algn="just">
              <a:lnSpc>
                <a:spcPct val="150000"/>
              </a:lnSpc>
            </a:pPr>
            <a:r>
              <a:rPr lang="el-GR" b="1" i="1" dirty="0">
                <a:latin typeface="Calibri" panose="020F0502020204030204" pitchFamily="34" charset="0"/>
                <a:cs typeface="Calibri" panose="020F0502020204030204" pitchFamily="34" charset="0"/>
              </a:rPr>
              <a:t>Μετά τον συνδυασμό των μορφημάτων για το σχηματισμό μορφολογικά πολύπλοκων λέξεων, εφαρμόζονται οι φωνολογικοί κανόνες που έχουν ως είσοδο (</a:t>
            </a:r>
            <a:r>
              <a:rPr lang="en-US" b="1" i="1" dirty="0">
                <a:latin typeface="Calibri" panose="020F0502020204030204" pitchFamily="34" charset="0"/>
                <a:cs typeface="Calibri" panose="020F0502020204030204" pitchFamily="34" charset="0"/>
              </a:rPr>
              <a:t>input) </a:t>
            </a:r>
            <a:r>
              <a:rPr lang="el-GR" b="1" i="1" dirty="0">
                <a:latin typeface="Calibri" panose="020F0502020204030204" pitchFamily="34" charset="0"/>
                <a:cs typeface="Calibri" panose="020F0502020204030204" pitchFamily="34" charset="0"/>
              </a:rPr>
              <a:t>την έξοδο (</a:t>
            </a:r>
            <a:r>
              <a:rPr lang="en-US" b="1" i="1" dirty="0">
                <a:latin typeface="Calibri" panose="020F0502020204030204" pitchFamily="34" charset="0"/>
                <a:cs typeface="Calibri" panose="020F0502020204030204" pitchFamily="34" charset="0"/>
              </a:rPr>
              <a:t>output) </a:t>
            </a:r>
            <a:r>
              <a:rPr lang="el-GR" b="1" i="1" dirty="0">
                <a:latin typeface="Calibri" panose="020F0502020204030204" pitchFamily="34" charset="0"/>
                <a:cs typeface="Calibri" panose="020F0502020204030204" pitchFamily="34" charset="0"/>
              </a:rPr>
              <a:t>μιας μορφολογικής διαδικασίας και ως έξοδο μια λέξη επεξεργασμένη φωνολογικά.</a:t>
            </a:r>
            <a:endParaRPr lang="en-US" b="1" i="1" dirty="0">
              <a:latin typeface="Calibri" panose="020F0502020204030204" pitchFamily="34" charset="0"/>
              <a:cs typeface="Calibri" panose="020F0502020204030204" pitchFamily="34" charset="0"/>
            </a:endParaRPr>
          </a:p>
          <a:p>
            <a:endParaRPr lang="el-GR" dirty="0"/>
          </a:p>
        </p:txBody>
      </p:sp>
      <p:pic>
        <p:nvPicPr>
          <p:cNvPr id="10" name="Εικόνα 9">
            <a:extLst>
              <a:ext uri="{FF2B5EF4-FFF2-40B4-BE49-F238E27FC236}">
                <a16:creationId xmlns:a16="http://schemas.microsoft.com/office/drawing/2014/main" id="{66CF7539-4D8E-784E-9C1D-284FC64AFCE4}"/>
              </a:ext>
            </a:extLst>
          </p:cNvPr>
          <p:cNvPicPr>
            <a:picLocks noChangeAspect="1"/>
          </p:cNvPicPr>
          <p:nvPr/>
        </p:nvPicPr>
        <p:blipFill>
          <a:blip r:embed="rId2"/>
          <a:stretch>
            <a:fillRect/>
          </a:stretch>
        </p:blipFill>
        <p:spPr>
          <a:xfrm>
            <a:off x="5430517" y="2286000"/>
            <a:ext cx="6379321" cy="3496961"/>
          </a:xfrm>
          <a:prstGeom prst="rect">
            <a:avLst/>
          </a:prstGeom>
        </p:spPr>
      </p:pic>
    </p:spTree>
    <p:extLst>
      <p:ext uri="{BB962C8B-B14F-4D97-AF65-F5344CB8AC3E}">
        <p14:creationId xmlns:p14="http://schemas.microsoft.com/office/powerpoint/2010/main" val="33035509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3106</TotalTime>
  <Words>3869</Words>
  <Application>Microsoft Macintosh PowerPoint</Application>
  <PresentationFormat>Ευρεία οθόνη</PresentationFormat>
  <Paragraphs>322</Paragraphs>
  <Slides>65</Slides>
  <Notes>0</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65</vt:i4>
      </vt:variant>
    </vt:vector>
  </HeadingPairs>
  <TitlesOfParts>
    <vt:vector size="74" baseType="lpstr">
      <vt:lpstr>Arial</vt:lpstr>
      <vt:lpstr>Calibri</vt:lpstr>
      <vt:lpstr>Cambria</vt:lpstr>
      <vt:lpstr>Comic Sans MS</vt:lpstr>
      <vt:lpstr>Rockwell</vt:lpstr>
      <vt:lpstr>Rockwell Condensed</vt:lpstr>
      <vt:lpstr>Rockwell Extra Bold</vt:lpstr>
      <vt:lpstr>Wingdings</vt:lpstr>
      <vt:lpstr>Wood Type</vt:lpstr>
      <vt:lpstr>ΦΩΝΗΤΙΚΗ – ΦΩΝΟΛΟΓΙΑ Μάθημα 9 : ΛΕΞΙΚΗ vs μεταλεξικη ΦΩΝΟΛΟΓΙΑ &amp; δομη συλλαβησ</vt:lpstr>
      <vt:lpstr>Λεξικη φωνολογια </vt:lpstr>
      <vt:lpstr>Λεξικη φωνολογια </vt:lpstr>
      <vt:lpstr>Λεξικη φωνολογια </vt:lpstr>
      <vt:lpstr>Λεξικη φωνολογια </vt:lpstr>
      <vt:lpstr>Λεξικη φωνολογια</vt:lpstr>
      <vt:lpstr>Λεξικη φωνολογια</vt:lpstr>
      <vt:lpstr>«Συνθηκη του λοιπου περιβαλλοντοσ»</vt:lpstr>
      <vt:lpstr>Λεξικη φωνολογια</vt:lpstr>
      <vt:lpstr>Παρουσίαση του PowerPoint</vt:lpstr>
      <vt:lpstr>ΒΑΣΙΚΕΣ ΔΙΑΦΟΡΕΣ spe και λεξικησ φωνολογιασ</vt:lpstr>
      <vt:lpstr>ΒΑΣΙΚΕΣ ΔΙΑΦΟΡΕΣ spe και λεξικησ φωνολογιασ</vt:lpstr>
      <vt:lpstr>Παραδειγμα: ο κανονασ της χρονικησ αυξησησ του αοριστου της κνε</vt:lpstr>
      <vt:lpstr>Παραδειγμα: ο κανονασ της χρονικησ αυξησησ του αοριστου της κνε</vt:lpstr>
      <vt:lpstr>Παραδειγμα προθηματων αγγλικησ  </vt:lpstr>
      <vt:lpstr>Παραδειγμα προθηματων αγγλικησ  </vt:lpstr>
      <vt:lpstr>Παραδειγμα προθηματων αγγλικησ  </vt:lpstr>
      <vt:lpstr>Λεξικα επιπεδα ελληνικησ </vt:lpstr>
      <vt:lpstr>ΛΕΞΙΚΟΙ vs Μεταλεξικοι κανονεσ</vt:lpstr>
      <vt:lpstr>ΛΕΞΙΚΟΙ vs Μεταλεξικοι κανονεσ</vt:lpstr>
      <vt:lpstr>ΛΕΞΙΚΟΙ vs Μεταλεξικοι κανονεσ</vt:lpstr>
      <vt:lpstr>ΛΕΞΙΚΟΙ vs Μεταλεξικοι κανονεσ</vt:lpstr>
      <vt:lpstr>ΛΕΞΙΚΟΙ vs Μεταλεξικοι κανονεσ</vt:lpstr>
      <vt:lpstr>ΛΕΞΙΚΟΙ vs Μεταλεξικοι κανονεσ</vt:lpstr>
      <vt:lpstr>ΛΕΞΙΚΟΙ vs Μεταλεξικοι κανονεσ</vt:lpstr>
      <vt:lpstr>ΛΕΞΙΚΟΙ vs Μεταλεξικοι κανονεσ</vt:lpstr>
      <vt:lpstr>ΛΕΞΙΚΟΙ vs Μεταλεξικοι κανονεσ</vt:lpstr>
      <vt:lpstr>ΛΕΞΙΚΟΙ vs Μεταλεξικοι κανονεσ</vt:lpstr>
      <vt:lpstr>ΛΕΞΙΚΟΙ vs Μεταλεξικοι κανονεσ</vt:lpstr>
      <vt:lpstr>ΛΕΞΙΚΟΙ vs Μεταλεξικοι κανονεσ</vt:lpstr>
      <vt:lpstr>ΛΕΞΙΚΟΙ vs Μεταλεξικοι κανονεσ</vt:lpstr>
      <vt:lpstr>ΛΕΞΙΚΟΙ vs Μεταλεξικοι κανονεσ</vt:lpstr>
      <vt:lpstr>ΛΕΞΙΚΟΙ vs Μεταλεξικοι κανονεσ</vt:lpstr>
      <vt:lpstr>ΛΕΞΙΚΟΙ vs Μεταλεξικοι κανονεσ</vt:lpstr>
      <vt:lpstr>ΛΕΞΙΚΟΙ vs Μεταλεξικοι κανονεσ</vt:lpstr>
      <vt:lpstr>μεταΛΕΞΙΚΗ/φραστικη ΦΩΝΟΛΟΓΙΑ</vt:lpstr>
      <vt:lpstr>Μεταλεξικη/ φραστικη φωνολογια</vt:lpstr>
      <vt:lpstr>Μεταλεξικη/ φραστικη φωνολογια</vt:lpstr>
      <vt:lpstr>Φραστικη φωνολογια</vt:lpstr>
      <vt:lpstr>Φραστικη φωνολογια</vt:lpstr>
      <vt:lpstr>Συστατικα υπερανω τησ λεξησ</vt:lpstr>
      <vt:lpstr>Κλιτικη ομαδα </vt:lpstr>
      <vt:lpstr>Φωνολογικη φραση</vt:lpstr>
      <vt:lpstr>ΕΠΙΤΟΝΙΚΗ ΦΡΑΣΗ</vt:lpstr>
      <vt:lpstr>ΕΠΙΤΟΝΙΚΗ ΦΡΑΣΗ</vt:lpstr>
      <vt:lpstr>εκφωνημα</vt:lpstr>
      <vt:lpstr>Ιδιοτητεσ φραστικων κανονων</vt:lpstr>
      <vt:lpstr>Φαινομενα sandhi </vt:lpstr>
      <vt:lpstr>Δομη της συλλαβησ</vt:lpstr>
      <vt:lpstr>Παρουσίαση του PowerPoint</vt:lpstr>
      <vt:lpstr>Τι είναι η συλλαβη; </vt:lpstr>
      <vt:lpstr>Τι ειναι η συλλαβη; </vt:lpstr>
      <vt:lpstr>Τι ειναι η συλλαβη; </vt:lpstr>
      <vt:lpstr>Τι ειναι η συλλαβη; </vt:lpstr>
      <vt:lpstr>Τι ειναι η συλλαβη; </vt:lpstr>
      <vt:lpstr>Τι ειναι η συλλαβη; </vt:lpstr>
      <vt:lpstr>Τυποι συλλαβησ ελληνικησ</vt:lpstr>
      <vt:lpstr>Αρχη της μεγιστησ εμβασησ </vt:lpstr>
      <vt:lpstr>Αρχη της μεγιστησ εμβασησ</vt:lpstr>
      <vt:lpstr>Παρουσίαση του PowerPoint</vt:lpstr>
      <vt:lpstr>ΑΡΧΗ ΑΛΛΗΛΟΥΧΙΑΣ ΗΧΗΤΙΚΟΤΗΤΑΣ</vt:lpstr>
      <vt:lpstr>ΝΟΜΟΣ ΤΗΣ ΣΥΛΛΑΒΙΚΗΣ ΕΠΑΦΗΣ</vt:lpstr>
      <vt:lpstr>ΝΟΜΟΣ ΤΗΣ ΣΥΛΛΑΒΙΚΗΣ ΕΠΑΦΗΣ</vt:lpstr>
      <vt:lpstr>Πιθανεσ συνθετεσ εμβασεισ στην ελληνικη (τοπιντζη 2021)</vt:lpstr>
      <vt:lpstr>Βιβλιογραφια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ΦΩΝΗΤΙΚΗ – ΦΩΝΟΛΟΓΙΑ Μάθημα 9 : ΛΕΞΙΚΗ ΦΩΝΟΛΟΓΙΑ</dc:title>
  <dc:creator>ΘΕΟΔΩΡΙΔΟΥ ΜΑΡΙΕΤΤΑ ΧΡΥΣΟΒΑΛΑΝΤΟΥ</dc:creator>
  <cp:lastModifiedBy>ΒΑΣΙΛΙΚΗ ΖΑΧΑΡΟΠΟΥΛΟΥ</cp:lastModifiedBy>
  <cp:revision>106</cp:revision>
  <cp:lastPrinted>2025-12-07T16:16:05Z</cp:lastPrinted>
  <dcterms:created xsi:type="dcterms:W3CDTF">2024-11-28T12:05:40Z</dcterms:created>
  <dcterms:modified xsi:type="dcterms:W3CDTF">2025-12-17T23:44:39Z</dcterms:modified>
</cp:coreProperties>
</file>