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1"/>
  </p:notesMasterIdLst>
  <p:handoutMasterIdLst>
    <p:handoutMasterId r:id="rId62"/>
  </p:handoutMasterIdLst>
  <p:sldIdLst>
    <p:sldId id="321" r:id="rId2"/>
    <p:sldId id="528" r:id="rId3"/>
    <p:sldId id="257" r:id="rId4"/>
    <p:sldId id="322" r:id="rId5"/>
    <p:sldId id="264" r:id="rId6"/>
    <p:sldId id="274" r:id="rId7"/>
    <p:sldId id="275" r:id="rId8"/>
    <p:sldId id="265" r:id="rId9"/>
    <p:sldId id="278" r:id="rId10"/>
    <p:sldId id="279" r:id="rId11"/>
    <p:sldId id="280" r:id="rId12"/>
    <p:sldId id="281" r:id="rId13"/>
    <p:sldId id="284" r:id="rId14"/>
    <p:sldId id="285" r:id="rId15"/>
    <p:sldId id="580" r:id="rId16"/>
    <p:sldId id="543" r:id="rId17"/>
    <p:sldId id="542" r:id="rId18"/>
    <p:sldId id="529" r:id="rId19"/>
    <p:sldId id="302" r:id="rId20"/>
    <p:sldId id="478" r:id="rId21"/>
    <p:sldId id="328" r:id="rId22"/>
    <p:sldId id="343" r:id="rId23"/>
    <p:sldId id="344" r:id="rId24"/>
    <p:sldId id="345" r:id="rId25"/>
    <p:sldId id="305" r:id="rId26"/>
    <p:sldId id="586" r:id="rId27"/>
    <p:sldId id="568" r:id="rId28"/>
    <p:sldId id="587" r:id="rId29"/>
    <p:sldId id="283" r:id="rId30"/>
    <p:sldId id="550" r:id="rId31"/>
    <p:sldId id="358" r:id="rId32"/>
    <p:sldId id="333" r:id="rId33"/>
    <p:sldId id="349" r:id="rId34"/>
    <p:sldId id="489" r:id="rId35"/>
    <p:sldId id="488" r:id="rId36"/>
    <p:sldId id="336" r:id="rId37"/>
    <p:sldId id="353" r:id="rId38"/>
    <p:sldId id="583" r:id="rId39"/>
    <p:sldId id="584" r:id="rId40"/>
    <p:sldId id="585" r:id="rId41"/>
    <p:sldId id="582" r:id="rId42"/>
    <p:sldId id="340" r:id="rId43"/>
    <p:sldId id="341" r:id="rId44"/>
    <p:sldId id="317" r:id="rId45"/>
    <p:sldId id="318" r:id="rId46"/>
    <p:sldId id="319" r:id="rId47"/>
    <p:sldId id="320" r:id="rId48"/>
    <p:sldId id="530" r:id="rId49"/>
    <p:sldId id="531" r:id="rId50"/>
    <p:sldId id="323" r:id="rId51"/>
    <p:sldId id="324" r:id="rId52"/>
    <p:sldId id="325" r:id="rId53"/>
    <p:sldId id="326" r:id="rId54"/>
    <p:sldId id="420" r:id="rId55"/>
    <p:sldId id="532" r:id="rId56"/>
    <p:sldId id="533" r:id="rId57"/>
    <p:sldId id="534" r:id="rId58"/>
    <p:sldId id="535" r:id="rId59"/>
    <p:sldId id="53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C39"/>
    <a:srgbClr val="00A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07"/>
    <p:restoredTop sz="96327"/>
  </p:normalViewPr>
  <p:slideViewPr>
    <p:cSldViewPr snapToGrid="0" snapToObjects="1">
      <p:cViewPr varScale="1">
        <p:scale>
          <a:sx n="110" d="100"/>
          <a:sy n="110" d="100"/>
        </p:scale>
        <p:origin x="110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43E2F033-AD1F-7946-9D6B-4A1E885786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E048C69C-0573-6B48-A0A1-1F9EF242C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FFF819-B6DD-1E49-8AB9-EABC414AF858}" type="datetimeFigureOut">
              <a:rPr lang="el-GR" smtClean="0"/>
              <a:t>16/10/25</a:t>
            </a:fld>
            <a:endParaRPr lang="el-GR"/>
          </a:p>
        </p:txBody>
      </p:sp>
      <p:sp>
        <p:nvSpPr>
          <p:cNvPr id="4" name="Θέση υποσέλιδου 3">
            <a:extLst>
              <a:ext uri="{FF2B5EF4-FFF2-40B4-BE49-F238E27FC236}">
                <a16:creationId xmlns:a16="http://schemas.microsoft.com/office/drawing/2014/main" id="{9CE36E68-AD6F-3741-A358-D6DC7E19DD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51B65AFA-FBB9-E24C-B056-21773243E2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579CD2-A8FC-6B4C-AE59-09721DBEEA92}" type="slidenum">
              <a:rPr lang="el-GR" smtClean="0"/>
              <a:t>‹#›</a:t>
            </a:fld>
            <a:endParaRPr lang="el-GR"/>
          </a:p>
        </p:txBody>
      </p:sp>
    </p:spTree>
    <p:extLst>
      <p:ext uri="{BB962C8B-B14F-4D97-AF65-F5344CB8AC3E}">
        <p14:creationId xmlns:p14="http://schemas.microsoft.com/office/powerpoint/2010/main" val="870112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44A62-1D93-6E4B-ACD8-BF5F470B965C}" type="datetimeFigureOut">
              <a:rPr lang="el-GR" smtClean="0"/>
              <a:t>16/10/25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l-GR"/>
              <a:t>Επεξεργασία στυλ υποδείγματος κειμένου
Δεύτερου επιπέδου
Τρίτου επιπέδου
Τέταρτου επιπέδου
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6A828-1672-244B-AF3B-9D68766EDCEA}" type="slidenum">
              <a:rPr lang="el-GR" smtClean="0"/>
              <a:t>‹#›</a:t>
            </a:fld>
            <a:endParaRPr lang="el-GR"/>
          </a:p>
        </p:txBody>
      </p:sp>
    </p:spTree>
    <p:extLst>
      <p:ext uri="{BB962C8B-B14F-4D97-AF65-F5344CB8AC3E}">
        <p14:creationId xmlns:p14="http://schemas.microsoft.com/office/powerpoint/2010/main" val="182238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102AA9F-7299-B2FD-CA0B-F1DDADD8FE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2E803F17-B2BD-477F-A1C0-D37A87FFDB38}" type="slidenum">
              <a:rPr lang="el-GR" altLang="el-GR" sz="1300"/>
              <a:pPr/>
              <a:t>20</a:t>
            </a:fld>
            <a:endParaRPr lang="el-GR" altLang="el-GR" sz="1300"/>
          </a:p>
        </p:txBody>
      </p:sp>
      <p:sp>
        <p:nvSpPr>
          <p:cNvPr id="59395" name="Rectangle 2">
            <a:extLst>
              <a:ext uri="{FF2B5EF4-FFF2-40B4-BE49-F238E27FC236}">
                <a16:creationId xmlns:a16="http://schemas.microsoft.com/office/drawing/2014/main" id="{DC418BAB-F653-5861-C7CD-9CFF6C8D61DA}"/>
              </a:ext>
            </a:extLst>
          </p:cNvPr>
          <p:cNvSpPr>
            <a:spLocks noGrp="1" noRot="1" noChangeAspect="1" noChangeArrowheads="1" noTextEdit="1"/>
          </p:cNvSpPr>
          <p:nvPr>
            <p:ph type="sldImg"/>
          </p:nvPr>
        </p:nvSpPr>
        <p:spPr>
          <a:xfrm>
            <a:off x="139700" y="766763"/>
            <a:ext cx="6823075" cy="3838575"/>
          </a:xfrm>
          <a:ln/>
        </p:spPr>
      </p:sp>
      <p:sp>
        <p:nvSpPr>
          <p:cNvPr id="59396" name="Rectangle 3">
            <a:extLst>
              <a:ext uri="{FF2B5EF4-FFF2-40B4-BE49-F238E27FC236}">
                <a16:creationId xmlns:a16="http://schemas.microsoft.com/office/drawing/2014/main" id="{C3024459-EEAF-075A-6674-0AA235D255C7}"/>
              </a:ext>
            </a:extLst>
          </p:cNvPr>
          <p:cNvSpPr>
            <a:spLocks noGrp="1" noChangeArrowheads="1"/>
          </p:cNvSpPr>
          <p:nvPr>
            <p:ph type="body" idx="1"/>
          </p:nvPr>
        </p:nvSpPr>
        <p:spPr>
          <a:xfrm>
            <a:off x="711200" y="4860925"/>
            <a:ext cx="5678488"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26620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 Θέση εικόνας διαφάνειας">
            <a:extLst>
              <a:ext uri="{FF2B5EF4-FFF2-40B4-BE49-F238E27FC236}">
                <a16:creationId xmlns:a16="http://schemas.microsoft.com/office/drawing/2014/main" id="{A6B504A1-D024-F24B-87FF-D8EA7CE167AD}"/>
              </a:ext>
            </a:extLst>
          </p:cNvPr>
          <p:cNvSpPr>
            <a:spLocks noGrp="1" noRot="1" noChangeAspect="1" noChangeArrowheads="1" noTextEdit="1"/>
          </p:cNvSpPr>
          <p:nvPr>
            <p:ph type="sldImg"/>
          </p:nvPr>
        </p:nvSpPr>
        <p:spPr>
          <a:ln/>
        </p:spPr>
      </p:sp>
      <p:sp>
        <p:nvSpPr>
          <p:cNvPr id="92163" name="2 - Θέση σημειώσεων">
            <a:extLst>
              <a:ext uri="{FF2B5EF4-FFF2-40B4-BE49-F238E27FC236}">
                <a16:creationId xmlns:a16="http://schemas.microsoft.com/office/drawing/2014/main" id="{25833DD1-FF27-7E43-8F24-EA22515A9C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92164" name="3 - Θέση αριθμού διαφάνειας">
            <a:extLst>
              <a:ext uri="{FF2B5EF4-FFF2-40B4-BE49-F238E27FC236}">
                <a16:creationId xmlns:a16="http://schemas.microsoft.com/office/drawing/2014/main" id="{1E164FBA-7348-E840-A0EF-066CCA45D1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87ABDF-07E3-C54D-89FF-B725696E4991}" type="slidenum">
              <a:rPr lang="el-GR" altLang="el-GR">
                <a:solidFill>
                  <a:srgbClr val="000000"/>
                </a:solidFill>
              </a:rPr>
              <a:pPr>
                <a:spcBef>
                  <a:spcPct val="0"/>
                </a:spcBef>
              </a:pPr>
              <a:t>54</a:t>
            </a:fld>
            <a:endParaRPr lang="el-GR" altLang="el-GR">
              <a:solidFill>
                <a:srgbClr val="000000"/>
              </a:solidFill>
            </a:endParaRPr>
          </a:p>
        </p:txBody>
      </p:sp>
    </p:spTree>
    <p:extLst>
      <p:ext uri="{BB962C8B-B14F-4D97-AF65-F5344CB8AC3E}">
        <p14:creationId xmlns:p14="http://schemas.microsoft.com/office/powerpoint/2010/main" val="356417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9C49CE-BFD3-44B6-8F87-C422D0DFB495}" type="slidenum">
              <a:rPr lang="el-GR" altLang="el-GR" smtClean="0"/>
              <a:pPr eaLnBrk="1" hangingPunct="1"/>
              <a:t>21</a:t>
            </a:fld>
            <a:endParaRPr lang="el-GR" altLang="el-G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330348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
        <p:nvSpPr>
          <p:cNvPr id="430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345DCE-F974-450A-B647-469DE2A6EAFA}" type="slidenum">
              <a:rPr lang="el-GR" altLang="el-GR" smtClean="0"/>
              <a:pPr eaLnBrk="1" hangingPunct="1"/>
              <a:t>32</a:t>
            </a:fld>
            <a:endParaRPr lang="el-GR" altLang="el-GR"/>
          </a:p>
        </p:txBody>
      </p:sp>
    </p:spTree>
    <p:extLst>
      <p:ext uri="{BB962C8B-B14F-4D97-AF65-F5344CB8AC3E}">
        <p14:creationId xmlns:p14="http://schemas.microsoft.com/office/powerpoint/2010/main" val="105858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916DF340-B272-184E-5214-B148D11E28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C3DC79E9-71F7-4A67-B02F-AC9BEC96B391}" type="slidenum">
              <a:rPr lang="el-GR" altLang="el-GR" sz="1300"/>
              <a:pPr/>
              <a:t>34</a:t>
            </a:fld>
            <a:endParaRPr lang="el-GR" altLang="el-GR" sz="1300"/>
          </a:p>
        </p:txBody>
      </p:sp>
      <p:sp>
        <p:nvSpPr>
          <p:cNvPr id="81923" name="Rectangle 2">
            <a:extLst>
              <a:ext uri="{FF2B5EF4-FFF2-40B4-BE49-F238E27FC236}">
                <a16:creationId xmlns:a16="http://schemas.microsoft.com/office/drawing/2014/main" id="{D7958A9F-7327-EE4A-FBA0-CF6C6AA76277}"/>
              </a:ext>
            </a:extLst>
          </p:cNvPr>
          <p:cNvSpPr>
            <a:spLocks noGrp="1" noRot="1" noChangeAspect="1" noChangeArrowheads="1" noTextEdit="1"/>
          </p:cNvSpPr>
          <p:nvPr>
            <p:ph type="sldImg"/>
          </p:nvPr>
        </p:nvSpPr>
        <p:spPr>
          <a:xfrm>
            <a:off x="139700" y="766763"/>
            <a:ext cx="6823075" cy="3838575"/>
          </a:xfrm>
          <a:ln/>
        </p:spPr>
      </p:sp>
      <p:sp>
        <p:nvSpPr>
          <p:cNvPr id="81924" name="Rectangle 3">
            <a:extLst>
              <a:ext uri="{FF2B5EF4-FFF2-40B4-BE49-F238E27FC236}">
                <a16:creationId xmlns:a16="http://schemas.microsoft.com/office/drawing/2014/main" id="{9E69FABB-9EA6-AF51-B4D1-E2D253451495}"/>
              </a:ext>
            </a:extLst>
          </p:cNvPr>
          <p:cNvSpPr>
            <a:spLocks noGrp="1" noChangeArrowheads="1"/>
          </p:cNvSpPr>
          <p:nvPr>
            <p:ph type="body" idx="1"/>
          </p:nvPr>
        </p:nvSpPr>
        <p:spPr>
          <a:xfrm>
            <a:off x="711200" y="4860925"/>
            <a:ext cx="5678488"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63140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20876B3-0AE5-12B7-43F4-5D8607902A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3200">
                <a:solidFill>
                  <a:schemeClr val="tx1"/>
                </a:solidFill>
                <a:latin typeface="Arial" panose="020B0604020202020204" pitchFamily="34" charset="0"/>
              </a:defRPr>
            </a:lvl1pPr>
            <a:lvl2pPr marL="742950" indent="-285750" defTabSz="990600">
              <a:defRPr sz="3200">
                <a:solidFill>
                  <a:schemeClr val="tx1"/>
                </a:solidFill>
                <a:latin typeface="Arial" panose="020B0604020202020204" pitchFamily="34" charset="0"/>
              </a:defRPr>
            </a:lvl2pPr>
            <a:lvl3pPr marL="1143000" indent="-228600" defTabSz="990600">
              <a:defRPr sz="3200">
                <a:solidFill>
                  <a:schemeClr val="tx1"/>
                </a:solidFill>
                <a:latin typeface="Arial" panose="020B0604020202020204" pitchFamily="34" charset="0"/>
              </a:defRPr>
            </a:lvl3pPr>
            <a:lvl4pPr marL="1600200" indent="-228600" defTabSz="990600">
              <a:defRPr sz="3200">
                <a:solidFill>
                  <a:schemeClr val="tx1"/>
                </a:solidFill>
                <a:latin typeface="Arial" panose="020B0604020202020204" pitchFamily="34" charset="0"/>
              </a:defRPr>
            </a:lvl4pPr>
            <a:lvl5pPr marL="2057400" indent="-228600" defTabSz="990600">
              <a:defRPr sz="3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3200">
                <a:solidFill>
                  <a:schemeClr val="tx1"/>
                </a:solidFill>
                <a:latin typeface="Arial" panose="020B0604020202020204" pitchFamily="34" charset="0"/>
              </a:defRPr>
            </a:lvl9pPr>
          </a:lstStyle>
          <a:p>
            <a:fld id="{16A0948F-1311-45E3-917A-6C63C7CD53FA}" type="slidenum">
              <a:rPr lang="el-GR" altLang="el-GR" sz="1300"/>
              <a:pPr/>
              <a:t>35</a:t>
            </a:fld>
            <a:endParaRPr lang="el-GR" altLang="el-GR" sz="1300"/>
          </a:p>
        </p:txBody>
      </p:sp>
      <p:sp>
        <p:nvSpPr>
          <p:cNvPr id="83971" name="Rectangle 2">
            <a:extLst>
              <a:ext uri="{FF2B5EF4-FFF2-40B4-BE49-F238E27FC236}">
                <a16:creationId xmlns:a16="http://schemas.microsoft.com/office/drawing/2014/main" id="{B5861095-7FDC-30C0-1F93-6F8F7A7A54F2}"/>
              </a:ext>
            </a:extLst>
          </p:cNvPr>
          <p:cNvSpPr>
            <a:spLocks noGrp="1" noRot="1" noChangeAspect="1" noChangeArrowheads="1" noTextEdit="1"/>
          </p:cNvSpPr>
          <p:nvPr>
            <p:ph type="sldImg"/>
          </p:nvPr>
        </p:nvSpPr>
        <p:spPr>
          <a:xfrm>
            <a:off x="139700" y="766763"/>
            <a:ext cx="6823075" cy="3838575"/>
          </a:xfrm>
          <a:ln/>
        </p:spPr>
      </p:sp>
      <p:sp>
        <p:nvSpPr>
          <p:cNvPr id="83972" name="Rectangle 3">
            <a:extLst>
              <a:ext uri="{FF2B5EF4-FFF2-40B4-BE49-F238E27FC236}">
                <a16:creationId xmlns:a16="http://schemas.microsoft.com/office/drawing/2014/main" id="{11BC7F74-C3E0-90F9-5ED8-36A0B9F28681}"/>
              </a:ext>
            </a:extLst>
          </p:cNvPr>
          <p:cNvSpPr>
            <a:spLocks noGrp="1" noChangeArrowheads="1"/>
          </p:cNvSpPr>
          <p:nvPr>
            <p:ph type="body" idx="1"/>
          </p:nvPr>
        </p:nvSpPr>
        <p:spPr>
          <a:xfrm>
            <a:off x="711200" y="4860925"/>
            <a:ext cx="5678488"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55626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
        <p:nvSpPr>
          <p:cNvPr id="440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B86EA8-B056-4CEA-B85C-399F909C46FA}" type="slidenum">
              <a:rPr lang="el-GR" altLang="el-GR" smtClean="0"/>
              <a:pPr eaLnBrk="1" hangingPunct="1"/>
              <a:t>36</a:t>
            </a:fld>
            <a:endParaRPr lang="el-GR" altLang="el-GR"/>
          </a:p>
        </p:txBody>
      </p:sp>
    </p:spTree>
    <p:extLst>
      <p:ext uri="{BB962C8B-B14F-4D97-AF65-F5344CB8AC3E}">
        <p14:creationId xmlns:p14="http://schemas.microsoft.com/office/powerpoint/2010/main" val="248858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F14D6D-ACC4-4099-A40B-00FA3417AEB3}" type="slidenum">
              <a:rPr lang="el-GR" altLang="el-GR" smtClean="0"/>
              <a:pPr eaLnBrk="1" hangingPunct="1"/>
              <a:t>42</a:t>
            </a:fld>
            <a:endParaRPr lang="el-GR" altLang="el-G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236380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14BB5C-64C1-4B48-A83E-6009FF710004}" type="slidenum">
              <a:rPr lang="el-GR" altLang="el-GR" smtClean="0"/>
              <a:pPr eaLnBrk="1" hangingPunct="1"/>
              <a:t>43</a:t>
            </a:fld>
            <a:endParaRPr lang="el-GR" altLang="el-G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201123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p>
        </p:txBody>
      </p:sp>
      <p:sp>
        <p:nvSpPr>
          <p:cNvPr id="481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B94378-B6A8-4082-8EAD-77E06E9F7220}" type="slidenum">
              <a:rPr lang="el-GR" altLang="el-GR" smtClean="0"/>
              <a:pPr eaLnBrk="1" hangingPunct="1"/>
              <a:t>48</a:t>
            </a:fld>
            <a:endParaRPr lang="el-GR" altLang="el-GR"/>
          </a:p>
        </p:txBody>
      </p:sp>
    </p:spTree>
    <p:extLst>
      <p:ext uri="{BB962C8B-B14F-4D97-AF65-F5344CB8AC3E}">
        <p14:creationId xmlns:p14="http://schemas.microsoft.com/office/powerpoint/2010/main" val="15413043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10/16/25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10/16/25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10/16/25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A16AA21-1863-4931-97CB-99D0A168701B}"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72C379-9A7C-4C87-A116-CBE9F58B04C5}" type="datetimeFigureOut">
              <a:rPr lang="en-US" smtClean="0"/>
              <a:t>10/16/25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10/16/25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honetics.ucla.edu/vowels/chapter2/vibrating%20cords/vibrating.html"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oundsofspeech.uiowa.edu/spanish" TargetMode="External"/><Relationship Id="rId3" Type="http://schemas.microsoft.com/office/2007/relationships/media" Target="../media/media2.mp4"/><Relationship Id="rId7" Type="http://schemas.openxmlformats.org/officeDocument/2006/relationships/image" Target="../media/image3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4.png"/><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Click_consona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1.jpe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43.jpe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9.png"/><Relationship Id="rId5" Type="http://schemas.openxmlformats.org/officeDocument/2006/relationships/image" Target="../media/image45.jpeg"/><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1" descr="Speech1">
            <a:extLst>
              <a:ext uri="{FF2B5EF4-FFF2-40B4-BE49-F238E27FC236}">
                <a16:creationId xmlns:a16="http://schemas.microsoft.com/office/drawing/2014/main" id="{9CBC013E-F4EE-4246-9664-C7C3E6063C7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89251" y="3860801"/>
            <a:ext cx="14065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8">
            <a:extLst>
              <a:ext uri="{FF2B5EF4-FFF2-40B4-BE49-F238E27FC236}">
                <a16:creationId xmlns:a16="http://schemas.microsoft.com/office/drawing/2014/main" id="{01EB02F6-E941-2544-96F4-9783D575320A}"/>
              </a:ext>
            </a:extLst>
          </p:cNvPr>
          <p:cNvSpPr txBox="1">
            <a:spLocks noChangeArrowheads="1"/>
          </p:cNvSpPr>
          <p:nvPr/>
        </p:nvSpPr>
        <p:spPr bwMode="auto">
          <a:xfrm>
            <a:off x="6115179" y="5227678"/>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endParaRPr lang="en-US" altLang="el-GR" sz="1800" dirty="0">
              <a:solidFill>
                <a:srgbClr val="000000"/>
              </a:solidFill>
            </a:endParaRPr>
          </a:p>
          <a:p>
            <a:pPr algn="r" eaLnBrk="1" hangingPunct="1">
              <a:spcBef>
                <a:spcPct val="50000"/>
              </a:spcBef>
              <a:buClrTx/>
              <a:buSzTx/>
              <a:buFont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
        <p:nvSpPr>
          <p:cNvPr id="7" name="Rectangle 6">
            <a:extLst>
              <a:ext uri="{FF2B5EF4-FFF2-40B4-BE49-F238E27FC236}">
                <a16:creationId xmlns:a16="http://schemas.microsoft.com/office/drawing/2014/main" id="{B51CF541-6B61-2B4E-8C4C-8718FDCE23C8}"/>
              </a:ext>
            </a:extLst>
          </p:cNvPr>
          <p:cNvSpPr>
            <a:spLocks noGrp="1" noChangeArrowheads="1"/>
          </p:cNvSpPr>
          <p:nvPr/>
        </p:nvSpPr>
        <p:spPr bwMode="auto">
          <a:xfrm>
            <a:off x="1655179" y="1651001"/>
            <a:ext cx="8931839" cy="2209800"/>
          </a:xfrm>
          <a:prstGeom prst="rect">
            <a:avLst/>
          </a:prstGeom>
          <a:noFill/>
          <a:ln>
            <a:noFill/>
          </a:ln>
        </p:spPr>
        <p:txBody>
          <a:bodyPr anchor="ctr"/>
          <a:lstStyle>
            <a:lvl1pPr algn="l" rtl="0" eaLnBrk="0" fontAlgn="base" hangingPunct="0">
              <a:spcBef>
                <a:spcPct val="0"/>
              </a:spcBef>
              <a:spcAft>
                <a:spcPct val="0"/>
              </a:spcAft>
              <a:defRPr sz="48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algn="ctr" eaLnBrk="1" hangingPunct="1">
              <a:defRPr/>
            </a:pPr>
            <a:r>
              <a:rPr lang="el-GR" altLang="el-GR" sz="4100" b="1" dirty="0">
                <a:effectLst>
                  <a:outerShdw blurRad="38100" dist="38100" dir="2700000" algn="tl">
                    <a:srgbClr val="000000"/>
                  </a:outerShdw>
                </a:effectLst>
              </a:rPr>
              <a:t>ΦΩΝΗΤΙΚΗ – ΦΩΝΟΛΟΓΙΑ</a:t>
            </a:r>
          </a:p>
          <a:p>
            <a:pPr algn="ctr" eaLnBrk="1" hangingPunct="1">
              <a:defRPr/>
            </a:pPr>
            <a:r>
              <a:rPr lang="el-GR" altLang="el-GR" sz="4100" b="1" dirty="0">
                <a:effectLst>
                  <a:outerShdw blurRad="38100" dist="38100" dir="2700000" algn="tl">
                    <a:srgbClr val="000000"/>
                  </a:outerShdw>
                </a:effectLst>
              </a:rPr>
              <a:t>Μάθημα 1 : Εισαγωγή στη Φωνητική </a:t>
            </a:r>
          </a:p>
        </p:txBody>
      </p:sp>
      <p:sp>
        <p:nvSpPr>
          <p:cNvPr id="3" name="Υπότιτλος 2">
            <a:extLst>
              <a:ext uri="{FF2B5EF4-FFF2-40B4-BE49-F238E27FC236}">
                <a16:creationId xmlns:a16="http://schemas.microsoft.com/office/drawing/2014/main" id="{B54F3DA6-4D56-9B48-9F4E-B6BE6DD4F997}"/>
              </a:ext>
            </a:extLst>
          </p:cNvPr>
          <p:cNvSpPr>
            <a:spLocks noGrp="1"/>
          </p:cNvSpPr>
          <p:nvPr>
            <p:ph type="subTitle" idx="1"/>
          </p:nvPr>
        </p:nvSpPr>
        <p:spPr/>
        <p:txBody>
          <a:bodyPr/>
          <a:lstStyle/>
          <a:p>
            <a:r>
              <a:rPr lang="el-GR" dirty="0"/>
              <a:t>1</a:t>
            </a:r>
            <a:r>
              <a:rPr lang="el-GR" baseline="30000" dirty="0"/>
              <a:t>η</a:t>
            </a:r>
            <a:r>
              <a:rPr lang="el-GR" dirty="0"/>
              <a:t> Διάλεξη</a:t>
            </a:r>
          </a:p>
        </p:txBody>
      </p:sp>
    </p:spTree>
    <p:extLst>
      <p:ext uri="{BB962C8B-B14F-4D97-AF65-F5344CB8AC3E}">
        <p14:creationId xmlns:p14="http://schemas.microsoft.com/office/powerpoint/2010/main" val="3786636365"/>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a:bodyPr>
          <a:lstStyle/>
          <a:p>
            <a:r>
              <a:rPr lang="el-GR" sz="3600" dirty="0"/>
              <a:t>β</a:t>
            </a:r>
            <a:r>
              <a:rPr lang="en-US" sz="3600" dirty="0"/>
              <a:t>. </a:t>
            </a:r>
            <a:r>
              <a:rPr lang="el-GR" sz="3600" dirty="0" err="1"/>
              <a:t>Ακουστικ</a:t>
            </a:r>
            <a:r>
              <a:rPr lang="en-US" sz="3600" dirty="0" err="1"/>
              <a:t>ή</a:t>
            </a:r>
            <a:r>
              <a:rPr lang="el-GR" sz="3600" dirty="0"/>
              <a:t> Φωνητική </a:t>
            </a:r>
            <a:r>
              <a:rPr lang="el-GR" sz="3600" dirty="0">
                <a:ea typeface="Cambria" panose="02040503050406030204" pitchFamily="18" charset="0"/>
              </a:rPr>
              <a:t>(</a:t>
            </a:r>
            <a:r>
              <a:rPr lang="en-US" sz="3600" dirty="0">
                <a:latin typeface="Cambria" panose="02040503050406030204" pitchFamily="18" charset="0"/>
                <a:ea typeface="Cambria" panose="02040503050406030204" pitchFamily="18" charset="0"/>
              </a:rPr>
              <a:t>Acoustic Phonetics)</a:t>
            </a:r>
            <a:endParaRPr lang="el-GR" sz="3600" dirty="0">
              <a:latin typeface="Cambria" panose="02040503050406030204" pitchFamily="18" charset="0"/>
              <a:ea typeface="Cambria" panose="02040503050406030204" pitchFamily="18" charset="0"/>
            </a:endParaRPr>
          </a:p>
          <a:p>
            <a:endParaRPr lang="el-GR" sz="3600" dirty="0">
              <a:ea typeface="Cambria" panose="02040503050406030204" pitchFamily="18" charset="0"/>
            </a:endParaRPr>
          </a:p>
          <a:p>
            <a:pPr algn="just">
              <a:lnSpc>
                <a:spcPct val="100000"/>
              </a:lnSpc>
            </a:pPr>
            <a:r>
              <a:rPr lang="el-GR" sz="2400" dirty="0">
                <a:latin typeface="Calibri" panose="020F0502020204030204" pitchFamily="34" charset="0"/>
                <a:ea typeface="Times New Roman" panose="02020603050405020304" pitchFamily="18" charset="0"/>
                <a:cs typeface="Times New Roman" panose="02020603050405020304" pitchFamily="18" charset="0"/>
              </a:rPr>
              <a:t>Η </a:t>
            </a:r>
            <a:r>
              <a:rPr lang="el-GR" sz="2400" b="1" dirty="0">
                <a:latin typeface="Calibri" panose="020F0502020204030204" pitchFamily="34" charset="0"/>
                <a:ea typeface="Times New Roman" panose="02020603050405020304" pitchFamily="18" charset="0"/>
                <a:cs typeface="Times New Roman" panose="02020603050405020304" pitchFamily="18" charset="0"/>
              </a:rPr>
              <a:t>ακουστική φωνητική</a:t>
            </a:r>
            <a:r>
              <a:rPr lang="el-GR" sz="2400" dirty="0">
                <a:latin typeface="Calibri" panose="020F0502020204030204" pitchFamily="34" charset="0"/>
                <a:ea typeface="Times New Roman" panose="02020603050405020304" pitchFamily="18" charset="0"/>
                <a:cs typeface="Times New Roman" panose="02020603050405020304" pitchFamily="18" charset="0"/>
              </a:rPr>
              <a:t> περιγράφει και κωδικοποιεί τους φθόγγους</a:t>
            </a:r>
            <a:r>
              <a:rPr lang="el-GR" sz="24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l-GR" sz="2400" dirty="0">
                <a:latin typeface="Calibri" panose="020F0502020204030204" pitchFamily="34" charset="0"/>
                <a:ea typeface="Times New Roman" panose="02020603050405020304" pitchFamily="18" charset="0"/>
                <a:cs typeface="Times New Roman" panose="02020603050405020304" pitchFamily="18" charset="0"/>
              </a:rPr>
              <a:t>σύμφωνα με εκείνες τις </a:t>
            </a:r>
            <a:r>
              <a:rPr lang="el-GR" sz="2400" b="1" dirty="0">
                <a:latin typeface="Calibri" panose="020F0502020204030204" pitchFamily="34" charset="0"/>
                <a:ea typeface="Times New Roman" panose="02020603050405020304" pitchFamily="18" charset="0"/>
                <a:cs typeface="Times New Roman" panose="02020603050405020304" pitchFamily="18" charset="0"/>
              </a:rPr>
              <a:t>φυσικές ιδιότητες του ήχου</a:t>
            </a:r>
            <a:r>
              <a:rPr lang="el-GR" sz="2400" dirty="0">
                <a:latin typeface="Calibri" panose="020F0502020204030204" pitchFamily="34" charset="0"/>
                <a:ea typeface="Times New Roman" panose="02020603050405020304" pitchFamily="18" charset="0"/>
                <a:cs typeface="Times New Roman" panose="02020603050405020304" pitchFamily="18" charset="0"/>
              </a:rPr>
              <a:t> που τους επιτρέπουν να ταξιδεύουν μέσα στον αέρα ως ηχητικά κύματα. </a:t>
            </a:r>
          </a:p>
          <a:p>
            <a:pPr marL="376020" lvl="1" indent="-342900" algn="just">
              <a:lnSpc>
                <a:spcPct val="114000"/>
              </a:lnSpc>
              <a:spcBef>
                <a:spcPct val="0"/>
              </a:spcBef>
              <a:spcAft>
                <a:spcPts val="0"/>
              </a:spcAft>
            </a:pPr>
            <a:endParaRPr lang="el-GR" sz="2400" dirty="0"/>
          </a:p>
          <a:p>
            <a:endParaRPr lang="el-GR" sz="3600" dirty="0"/>
          </a:p>
          <a:p>
            <a:endParaRPr lang="el-GR" sz="3400" dirty="0"/>
          </a:p>
        </p:txBody>
      </p:sp>
      <p:pic>
        <p:nvPicPr>
          <p:cNvPr id="4" name="Picture 9" descr="http://home.cc.umanitoba.ca/%7Ekrussll/phonetics/acoustic/img/bigwave.png">
            <a:extLst>
              <a:ext uri="{FF2B5EF4-FFF2-40B4-BE49-F238E27FC236}">
                <a16:creationId xmlns:a16="http://schemas.microsoft.com/office/drawing/2014/main" id="{02428097-D03C-414E-A284-3CDF2BA49FC6}"/>
              </a:ext>
            </a:extLst>
          </p:cNvPr>
          <p:cNvPicPr>
            <a:picLocks noChangeAspect="1" noChangeArrowheads="1"/>
          </p:cNvPicPr>
          <p:nvPr/>
        </p:nvPicPr>
        <p:blipFill>
          <a:blip r:embed="rId2" cstate="print"/>
          <a:srcRect/>
          <a:stretch>
            <a:fillRect/>
          </a:stretch>
        </p:blipFill>
        <p:spPr bwMode="auto">
          <a:xfrm>
            <a:off x="4421100" y="4243327"/>
            <a:ext cx="3384376" cy="1855109"/>
          </a:xfrm>
          <a:prstGeom prst="rect">
            <a:avLst/>
          </a:prstGeom>
          <a:ln>
            <a:noFill/>
          </a:ln>
          <a:effectLst>
            <a:softEdge rad="112500"/>
          </a:effectLst>
        </p:spPr>
      </p:pic>
    </p:spTree>
    <p:extLst>
      <p:ext uri="{BB962C8B-B14F-4D97-AF65-F5344CB8AC3E}">
        <p14:creationId xmlns:p14="http://schemas.microsoft.com/office/powerpoint/2010/main" val="98042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fontScale="92500" lnSpcReduction="10000"/>
          </a:bodyPr>
          <a:lstStyle/>
          <a:p>
            <a:r>
              <a:rPr lang="el-GR" sz="3600" dirty="0"/>
              <a:t>β</a:t>
            </a:r>
            <a:r>
              <a:rPr lang="en-US" sz="3600" dirty="0"/>
              <a:t>. </a:t>
            </a:r>
            <a:r>
              <a:rPr lang="el-GR" sz="3600" dirty="0" err="1"/>
              <a:t>Ακουστικ</a:t>
            </a:r>
            <a:r>
              <a:rPr lang="en-US" sz="3600" dirty="0" err="1"/>
              <a:t>ή</a:t>
            </a:r>
            <a:r>
              <a:rPr lang="el-GR" sz="3600" dirty="0"/>
              <a:t> Φωνητική</a:t>
            </a:r>
          </a:p>
          <a:p>
            <a:pPr marL="0" indent="0" algn="jus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Χρησιμοποιώντας φυσικές ιδιότητες των ακουστικών κυμάτων, όπως το εύρος κύματος, την περίοδο και τη συχνότητα, και με τη βοήθεια μηχανημάτων που μετρούν τα παραπάνω στοιχεία, δημιουργούνται </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οπτικές εικόνες</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(όπως οι </a:t>
            </a:r>
            <a:r>
              <a:rPr lang="el-GR" sz="2400" b="1" dirty="0" err="1">
                <a:effectLst/>
                <a:latin typeface="Calibri" panose="020F0502020204030204" pitchFamily="34" charset="0"/>
                <a:ea typeface="Times New Roman" panose="02020603050405020304" pitchFamily="18" charset="0"/>
                <a:cs typeface="Times New Roman" panose="02020603050405020304" pitchFamily="18" charset="0"/>
              </a:rPr>
              <a:t>κυματομορφές</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και τα </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φασματογραφήματα</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στις οποίες εμφανίζονται ξεκάθαρα </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λεπτές διαφοροποιήσεις φθόγγων</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lnSpc>
                <a:spcPct val="110000"/>
              </a:lnSpc>
              <a:buNone/>
            </a:pPr>
            <a:endParaRPr lang="el-GR" sz="2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pP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Για παράδειγμα, τόσο οι </a:t>
            </a:r>
            <a:r>
              <a:rPr lang="el-GR" sz="2400" dirty="0" err="1">
                <a:effectLst/>
                <a:latin typeface="Calibri" panose="020F0502020204030204" pitchFamily="34" charset="0"/>
                <a:ea typeface="Times New Roman" panose="02020603050405020304" pitchFamily="18" charset="0"/>
                <a:cs typeface="Times New Roman" panose="02020603050405020304" pitchFamily="18" charset="0"/>
              </a:rPr>
              <a:t>κυματομορφές</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όσο και τα φασματογραφήματα δείχνουν με ακρίβεια χιλιοστού του δευτερολέπτου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millisecond</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τη </a:t>
            </a:r>
            <a:r>
              <a:rPr lang="el-GR" sz="2400" b="1" dirty="0">
                <a:effectLst/>
                <a:latin typeface="Calibri" panose="020F0502020204030204" pitchFamily="34" charset="0"/>
                <a:ea typeface="Times New Roman" panose="02020603050405020304" pitchFamily="18" charset="0"/>
                <a:cs typeface="Times New Roman" panose="02020603050405020304" pitchFamily="18" charset="0"/>
              </a:rPr>
              <a:t>διάρκεια των φθόγγων</a:t>
            </a:r>
            <a:r>
              <a:rPr lang="el-GR" sz="2400" dirty="0">
                <a:effectLst/>
                <a:latin typeface="Calibri" panose="020F0502020204030204" pitchFamily="34" charset="0"/>
                <a:ea typeface="Times New Roman" panose="02020603050405020304" pitchFamily="18" charset="0"/>
                <a:cs typeface="Times New Roman" panose="02020603050405020304" pitchFamily="18" charset="0"/>
              </a:rPr>
              <a:t>, καθώς και άλλες πληροφορίες, οι οποίες είναι αναγκαίες για την ακριβή περιγραφή των διαφορετικών φθόγγων που πραγματώνει ένας ομιλητής μιας γλώσσας.</a:t>
            </a:r>
          </a:p>
          <a:p>
            <a:pPr marL="0" indent="0" algn="just">
              <a:buNone/>
            </a:pPr>
            <a:r>
              <a:rPr lang="el-GR" sz="2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l-GR" sz="3400" dirty="0"/>
          </a:p>
        </p:txBody>
      </p:sp>
    </p:spTree>
    <p:extLst>
      <p:ext uri="{BB962C8B-B14F-4D97-AF65-F5344CB8AC3E}">
        <p14:creationId xmlns:p14="http://schemas.microsoft.com/office/powerpoint/2010/main" val="1771650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371600"/>
            <a:ext cx="11309131" cy="5228897"/>
          </a:xfrm>
        </p:spPr>
        <p:txBody>
          <a:bodyPr>
            <a:normAutofit/>
          </a:bodyPr>
          <a:lstStyle/>
          <a:p>
            <a:r>
              <a:rPr lang="el-GR" sz="3600" dirty="0"/>
              <a:t>β</a:t>
            </a:r>
            <a:r>
              <a:rPr lang="en-US" sz="3600" dirty="0"/>
              <a:t>. </a:t>
            </a:r>
            <a:r>
              <a:rPr lang="el-GR" sz="3600" dirty="0" err="1"/>
              <a:t>Ακουστικ</a:t>
            </a:r>
            <a:r>
              <a:rPr lang="en-US" sz="3600" dirty="0" err="1"/>
              <a:t>ή</a:t>
            </a:r>
            <a:r>
              <a:rPr lang="el-GR" sz="3600" dirty="0"/>
              <a:t> Φωνητική</a:t>
            </a:r>
          </a:p>
          <a:p>
            <a:endParaRPr lang="el-GR" sz="3600" dirty="0"/>
          </a:p>
          <a:p>
            <a:endParaRPr lang="el-GR" sz="3400" dirty="0"/>
          </a:p>
        </p:txBody>
      </p:sp>
      <p:pic>
        <p:nvPicPr>
          <p:cNvPr id="4" name="Picture 7">
            <a:extLst>
              <a:ext uri="{FF2B5EF4-FFF2-40B4-BE49-F238E27FC236}">
                <a16:creationId xmlns:a16="http://schemas.microsoft.com/office/drawing/2014/main" id="{9DCBBB87-CCAB-03F9-0FC2-50C93C2CAC60}"/>
              </a:ext>
            </a:extLst>
          </p:cNvPr>
          <p:cNvPicPr>
            <a:picLocks noChangeAspect="1"/>
          </p:cNvPicPr>
          <p:nvPr/>
        </p:nvPicPr>
        <p:blipFill>
          <a:blip r:embed="rId2" cstate="print"/>
          <a:stretch>
            <a:fillRect/>
          </a:stretch>
        </p:blipFill>
        <p:spPr>
          <a:xfrm>
            <a:off x="1875978" y="2289772"/>
            <a:ext cx="8440044" cy="4310725"/>
          </a:xfrm>
          <a:prstGeom prst="rect">
            <a:avLst/>
          </a:prstGeom>
        </p:spPr>
      </p:pic>
    </p:spTree>
    <p:extLst>
      <p:ext uri="{BB962C8B-B14F-4D97-AF65-F5344CB8AC3E}">
        <p14:creationId xmlns:p14="http://schemas.microsoft.com/office/powerpoint/2010/main" val="113155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505607"/>
            <a:ext cx="11309131" cy="5094890"/>
          </a:xfrm>
        </p:spPr>
        <p:txBody>
          <a:bodyPr>
            <a:normAutofit/>
          </a:bodyPr>
          <a:lstStyle/>
          <a:p>
            <a:r>
              <a:rPr lang="el-GR" sz="3600" dirty="0"/>
              <a:t>Γ</a:t>
            </a:r>
            <a:r>
              <a:rPr lang="en-US" sz="3600" dirty="0"/>
              <a:t>. </a:t>
            </a:r>
            <a:r>
              <a:rPr lang="el-GR" sz="3600" dirty="0"/>
              <a:t>Αντιληπτική Φωνητική:</a:t>
            </a:r>
          </a:p>
          <a:p>
            <a:pPr marL="0" indent="0">
              <a:buNone/>
            </a:pPr>
            <a:endParaRPr lang="en-US" sz="3600" dirty="0"/>
          </a:p>
          <a:p>
            <a:pPr marL="0" indent="0" algn="just">
              <a:lnSpc>
                <a:spcPct val="100000"/>
              </a:lnSpc>
              <a:buNone/>
              <a:tabLst>
                <a:tab pos="180000" algn="l"/>
              </a:tabLst>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Η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αντιληπτική φωνητική</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μελετά τον τρόπο που καταλαβαίνει ο ακροατής/συνομιλητής αυτά που ακούει, και κυρίως τις κατηγορίες </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φθόγγων</a:t>
            </a:r>
            <a:r>
              <a:rPr lang="el-GR" sz="25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τις οποίες αναγνωρίζει υποσυνείδητα, ομαδοποιώντας ό,τι </a:t>
            </a:r>
            <a:r>
              <a:rPr lang="en-US" sz="25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ακούει από τον ομιλητή και ερεθίζει το ακουστικό του νεύρο.</a:t>
            </a:r>
          </a:p>
          <a:p>
            <a:endParaRPr lang="el-GR" sz="3600" dirty="0"/>
          </a:p>
          <a:p>
            <a:endParaRPr lang="el-GR" sz="3600" dirty="0"/>
          </a:p>
        </p:txBody>
      </p:sp>
      <p:pic>
        <p:nvPicPr>
          <p:cNvPr id="4" name="Picture 5" descr="http://hearinghealthmatters.org/waynesworld/files/2012/07/Binaural-Graphic.gif">
            <a:extLst>
              <a:ext uri="{FF2B5EF4-FFF2-40B4-BE49-F238E27FC236}">
                <a16:creationId xmlns:a16="http://schemas.microsoft.com/office/drawing/2014/main" id="{D44B7DBF-A414-A44F-B3FB-478BE66B3BAE}"/>
              </a:ext>
            </a:extLst>
          </p:cNvPr>
          <p:cNvPicPr>
            <a:picLocks noChangeAspect="1" noChangeArrowheads="1"/>
          </p:cNvPicPr>
          <p:nvPr/>
        </p:nvPicPr>
        <p:blipFill>
          <a:blip r:embed="rId2" cstate="print"/>
          <a:srcRect/>
          <a:stretch>
            <a:fillRect/>
          </a:stretch>
        </p:blipFill>
        <p:spPr bwMode="auto">
          <a:xfrm>
            <a:off x="5912296" y="4342708"/>
            <a:ext cx="3096344" cy="1967015"/>
          </a:xfrm>
          <a:prstGeom prst="rect">
            <a:avLst/>
          </a:prstGeom>
          <a:ln>
            <a:noFill/>
          </a:ln>
          <a:effectLst>
            <a:softEdge rad="112500"/>
          </a:effectLst>
        </p:spPr>
      </p:pic>
    </p:spTree>
    <p:extLst>
      <p:ext uri="{BB962C8B-B14F-4D97-AF65-F5344CB8AC3E}">
        <p14:creationId xmlns:p14="http://schemas.microsoft.com/office/powerpoint/2010/main" val="191171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458310"/>
            <a:ext cx="11309131" cy="5142187"/>
          </a:xfrm>
        </p:spPr>
        <p:txBody>
          <a:bodyPr>
            <a:normAutofit/>
          </a:bodyPr>
          <a:lstStyle/>
          <a:p>
            <a:r>
              <a:rPr lang="el-GR" sz="3600" dirty="0"/>
              <a:t>Γ</a:t>
            </a:r>
            <a:r>
              <a:rPr lang="en-US" sz="3600" dirty="0"/>
              <a:t>. </a:t>
            </a:r>
            <a:r>
              <a:rPr lang="el-GR" sz="3600" dirty="0"/>
              <a:t>Αντιληπτική Φωνητική:</a:t>
            </a:r>
            <a:endParaRPr lang="en-US" sz="3600" dirty="0"/>
          </a:p>
          <a:p>
            <a:endParaRPr lang="el-GR" sz="3600" dirty="0"/>
          </a:p>
          <a:p>
            <a:endParaRPr lang="el-GR" sz="3600" dirty="0"/>
          </a:p>
        </p:txBody>
      </p:sp>
      <p:pic>
        <p:nvPicPr>
          <p:cNvPr id="4" name="Picture 6">
            <a:extLst>
              <a:ext uri="{FF2B5EF4-FFF2-40B4-BE49-F238E27FC236}">
                <a16:creationId xmlns:a16="http://schemas.microsoft.com/office/drawing/2014/main" id="{3AC7B34B-E931-CCAD-4BEF-7D66276CA0A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7318" y="2132136"/>
            <a:ext cx="8177364" cy="4725864"/>
          </a:xfrm>
          <a:prstGeom prst="rect">
            <a:avLst/>
          </a:prstGeom>
          <a:noFill/>
          <a:ln>
            <a:noFill/>
          </a:ln>
        </p:spPr>
      </p:pic>
    </p:spTree>
    <p:extLst>
      <p:ext uri="{BB962C8B-B14F-4D97-AF65-F5344CB8AC3E}">
        <p14:creationId xmlns:p14="http://schemas.microsoft.com/office/powerpoint/2010/main" val="136775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753ABE-CADC-1D11-71F3-DEC5B9BCEDBF}"/>
              </a:ext>
            </a:extLst>
          </p:cNvPr>
          <p:cNvSpPr>
            <a:spLocks noGrp="1"/>
          </p:cNvSpPr>
          <p:nvPr>
            <p:ph type="title"/>
          </p:nvPr>
        </p:nvSpPr>
        <p:spPr>
          <a:xfrm>
            <a:off x="1069848" y="484634"/>
            <a:ext cx="10058400" cy="597718"/>
          </a:xfrm>
        </p:spPr>
        <p:txBody>
          <a:bodyPr>
            <a:normAutofit fontScale="90000"/>
          </a:bodyPr>
          <a:lstStyle/>
          <a:p>
            <a:pPr algn="ctr"/>
            <a:r>
              <a:rPr lang="el-GR" sz="4000" dirty="0"/>
              <a:t>Φωνητική</a:t>
            </a:r>
          </a:p>
        </p:txBody>
      </p:sp>
      <p:sp>
        <p:nvSpPr>
          <p:cNvPr id="3" name="Θέση περιεχομένου 2">
            <a:extLst>
              <a:ext uri="{FF2B5EF4-FFF2-40B4-BE49-F238E27FC236}">
                <a16:creationId xmlns:a16="http://schemas.microsoft.com/office/drawing/2014/main" id="{986B9E7E-0851-FA26-C216-353991F83A48}"/>
              </a:ext>
            </a:extLst>
          </p:cNvPr>
          <p:cNvSpPr>
            <a:spLocks noGrp="1"/>
          </p:cNvSpPr>
          <p:nvPr>
            <p:ph idx="1"/>
          </p:nvPr>
        </p:nvSpPr>
        <p:spPr>
          <a:xfrm>
            <a:off x="1069848" y="1259633"/>
            <a:ext cx="10058400" cy="5113734"/>
          </a:xfrm>
        </p:spPr>
        <p:txBody>
          <a:bodyPr>
            <a:normAutofit/>
          </a:bodyPr>
          <a:lstStyle/>
          <a:p>
            <a:pPr algn="just">
              <a:lnSpc>
                <a:spcPct val="123000"/>
              </a:lnSpc>
              <a:defRPr/>
            </a:pPr>
            <a:r>
              <a:rPr lang="el-GR" sz="2400" u="sng" kern="0" dirty="0">
                <a:latin typeface="Calibri" panose="020F0502020204030204" pitchFamily="34" charset="0"/>
                <a:cs typeface="Calibri" panose="020F0502020204030204" pitchFamily="34" charset="0"/>
              </a:rPr>
              <a:t>Αντικείμενο της φωνητικής</a:t>
            </a:r>
            <a:r>
              <a:rPr lang="el-GR" sz="2400" kern="0" dirty="0">
                <a:latin typeface="Calibri" panose="020F0502020204030204" pitchFamily="34" charset="0"/>
                <a:cs typeface="Calibri" panose="020F0502020204030204" pitchFamily="34" charset="0"/>
              </a:rPr>
              <a:t>: οι ήχοι που παράγονται από τα ανθρώπινα φωνητικά όργανα </a:t>
            </a:r>
            <a:r>
              <a:rPr lang="el-GR" sz="2400" kern="0" dirty="0">
                <a:latin typeface="Calibri" panose="020F0502020204030204" pitchFamily="34" charset="0"/>
                <a:cs typeface="Calibri" panose="020F0502020204030204" pitchFamily="34" charset="0"/>
                <a:sym typeface="Wingdings" panose="05000000000000000000" pitchFamily="2" charset="2"/>
              </a:rPr>
              <a:t> </a:t>
            </a:r>
            <a:r>
              <a:rPr lang="el-GR" sz="2400" b="1" kern="0" dirty="0">
                <a:latin typeface="Calibri" panose="020F0502020204030204" pitchFamily="34" charset="0"/>
                <a:cs typeface="Calibri" panose="020F0502020204030204" pitchFamily="34" charset="0"/>
                <a:sym typeface="Wingdings" panose="05000000000000000000" pitchFamily="2" charset="2"/>
              </a:rPr>
              <a:t>φθόγγοι</a:t>
            </a:r>
            <a:endParaRPr lang="el-GR" sz="2400" kern="0" dirty="0">
              <a:latin typeface="Calibri" panose="020F0502020204030204" pitchFamily="34" charset="0"/>
              <a:cs typeface="Calibri" panose="020F0502020204030204" pitchFamily="34" charset="0"/>
              <a:sym typeface="Wingdings" panose="05000000000000000000" pitchFamily="2" charset="2"/>
            </a:endParaRPr>
          </a:p>
          <a:p>
            <a:pPr marL="0" lvl="1" eaLnBrk="1" hangingPunct="1">
              <a:buFont typeface="Wingdings" panose="05000000000000000000" pitchFamily="2" charset="2"/>
              <a:buChar char="ü"/>
              <a:defRPr/>
            </a:pPr>
            <a:endParaRPr lang="el-GR" sz="2400" kern="0" dirty="0">
              <a:latin typeface="Calibri" panose="020F0502020204030204" pitchFamily="34" charset="0"/>
              <a:cs typeface="Calibri" panose="020F0502020204030204" pitchFamily="34" charset="0"/>
              <a:sym typeface="Wingdings" panose="05000000000000000000" pitchFamily="2" charset="2"/>
            </a:endParaRPr>
          </a:p>
          <a:p>
            <a:pPr algn="just" eaLnBrk="1" hangingPunct="1">
              <a:lnSpc>
                <a:spcPct val="114000"/>
              </a:lnSpc>
              <a:buFont typeface="Wingdings" panose="05000000000000000000" pitchFamily="2" charset="2"/>
              <a:buChar char="ü"/>
              <a:defRPr/>
            </a:pPr>
            <a:r>
              <a:rPr lang="el-GR" sz="2400" i="1" u="sng" kern="0" dirty="0">
                <a:latin typeface="Calibri" panose="020F0502020204030204" pitchFamily="34" charset="0"/>
                <a:cs typeface="Calibri" panose="020F0502020204030204" pitchFamily="34" charset="0"/>
              </a:rPr>
              <a:t>Φθόγγοι</a:t>
            </a:r>
            <a:r>
              <a:rPr lang="el-GR" sz="2400" kern="0" dirty="0">
                <a:latin typeface="Calibri" panose="020F0502020204030204" pitchFamily="34" charset="0"/>
                <a:cs typeface="Calibri" panose="020F0502020204030204" pitchFamily="34" charset="0"/>
              </a:rPr>
              <a:t> ονομάζονται οι ελάχιστοι ήχοι που συνθέτουν την έκφραση, τη χαρακτηριστική προφορά μιας γλώσσας και λειτουργούν μέσα σε ένα φωνητικό σύστημα</a:t>
            </a:r>
          </a:p>
          <a:p>
            <a:pPr eaLnBrk="1" hangingPunct="1">
              <a:buFont typeface="Wingdings" panose="05000000000000000000" pitchFamily="2" charset="2"/>
              <a:buChar char="ü"/>
              <a:defRPr/>
            </a:pPr>
            <a:endParaRPr lang="el-GR" sz="2400" kern="0" dirty="0">
              <a:latin typeface="Calibri" panose="020F0502020204030204" pitchFamily="34" charset="0"/>
              <a:cs typeface="Calibri" panose="020F0502020204030204" pitchFamily="34" charset="0"/>
            </a:endParaRPr>
          </a:p>
          <a:p>
            <a:pPr algn="just" eaLnBrk="1" hangingPunct="1">
              <a:lnSpc>
                <a:spcPct val="100000"/>
              </a:lnSpc>
              <a:buFont typeface="Wingdings" panose="05000000000000000000" pitchFamily="2" charset="2"/>
              <a:buChar char="ü"/>
              <a:defRPr/>
            </a:pPr>
            <a:r>
              <a:rPr lang="el-GR" sz="2400" kern="0" dirty="0">
                <a:latin typeface="Calibri" panose="020F0502020204030204" pitchFamily="34" charset="0"/>
                <a:cs typeface="Calibri" panose="020F0502020204030204" pitchFamily="34" charset="0"/>
                <a:sym typeface="Wingdings" panose="05000000000000000000" pitchFamily="2" charset="2"/>
              </a:rPr>
              <a:t> </a:t>
            </a:r>
            <a:r>
              <a:rPr lang="el-GR" sz="2400" i="1" u="sng" kern="0" dirty="0">
                <a:latin typeface="Calibri" panose="020F0502020204030204" pitchFamily="34" charset="0"/>
                <a:cs typeface="Calibri" panose="020F0502020204030204" pitchFamily="34" charset="0"/>
                <a:sym typeface="Wingdings" panose="05000000000000000000" pitchFamily="2" charset="2"/>
              </a:rPr>
              <a:t>Περιγραφή φθόγγων</a:t>
            </a:r>
            <a:r>
              <a:rPr lang="el-GR" sz="2400" kern="0" dirty="0">
                <a:latin typeface="Calibri" panose="020F0502020204030204" pitchFamily="34" charset="0"/>
                <a:cs typeface="Calibri" panose="020F0502020204030204" pitchFamily="34" charset="0"/>
                <a:sym typeface="Wingdings" panose="05000000000000000000" pitchFamily="2" charset="2"/>
              </a:rPr>
              <a:t>:	</a:t>
            </a:r>
          </a:p>
          <a:p>
            <a:pPr marL="0" indent="0" algn="just" eaLnBrk="1" hangingPunct="1">
              <a:lnSpc>
                <a:spcPct val="100000"/>
              </a:lnSpc>
              <a:spcBef>
                <a:spcPts val="0"/>
              </a:spcBef>
              <a:buFont typeface="Wingdings" panose="05000000000000000000" pitchFamily="2" charset="2"/>
              <a:buNone/>
              <a:defRPr/>
            </a:pPr>
            <a:r>
              <a:rPr lang="el-GR" sz="2400" kern="0" dirty="0">
                <a:latin typeface="Calibri" panose="020F0502020204030204" pitchFamily="34" charset="0"/>
                <a:cs typeface="Calibri" panose="020F0502020204030204" pitchFamily="34" charset="0"/>
                <a:sym typeface="Wingdings" panose="05000000000000000000" pitchFamily="2" charset="2"/>
              </a:rPr>
              <a:t>				- </a:t>
            </a:r>
            <a:r>
              <a:rPr lang="el-GR" sz="2400" kern="0" dirty="0">
                <a:latin typeface="Calibri" panose="020F0502020204030204" pitchFamily="34" charset="0"/>
                <a:cs typeface="Calibri" panose="020F0502020204030204" pitchFamily="34" charset="0"/>
              </a:rPr>
              <a:t>παραγωγή</a:t>
            </a:r>
          </a:p>
          <a:p>
            <a:pPr marL="0" lvl="2" indent="0" algn="just" eaLnBrk="1" hangingPunct="1">
              <a:lnSpc>
                <a:spcPct val="100000"/>
              </a:lnSpc>
              <a:buFont typeface="Wingdings" panose="05000000000000000000" pitchFamily="2" charset="2"/>
              <a:buNone/>
              <a:defRPr/>
            </a:pPr>
            <a:r>
              <a:rPr lang="el-GR" sz="2400" kern="0" dirty="0">
                <a:latin typeface="Calibri" panose="020F0502020204030204" pitchFamily="34" charset="0"/>
                <a:cs typeface="Calibri" panose="020F0502020204030204" pitchFamily="34" charset="0"/>
              </a:rPr>
              <a:t>		        	 	- διάδοση</a:t>
            </a:r>
          </a:p>
          <a:p>
            <a:pPr marL="0" lvl="2" indent="0" algn="just" eaLnBrk="1" hangingPunct="1">
              <a:lnSpc>
                <a:spcPct val="100000"/>
              </a:lnSpc>
              <a:buFont typeface="Wingdings" panose="05000000000000000000" pitchFamily="2" charset="2"/>
              <a:buNone/>
              <a:defRPr/>
            </a:pPr>
            <a:r>
              <a:rPr lang="el-GR" sz="2400" kern="0" dirty="0">
                <a:latin typeface="Calibri" panose="020F0502020204030204" pitchFamily="34" charset="0"/>
                <a:cs typeface="Calibri" panose="020F0502020204030204" pitchFamily="34" charset="0"/>
              </a:rPr>
              <a:t>		        	  	- λήψη</a:t>
            </a:r>
            <a:endParaRPr lang="el-GR" sz="2400" dirty="0">
              <a:latin typeface="Calibri" panose="020F0502020204030204" pitchFamily="34" charset="0"/>
              <a:cs typeface="Calibri" panose="020F0502020204030204" pitchFamily="34" charset="0"/>
            </a:endParaRPr>
          </a:p>
          <a:p>
            <a:pPr marL="436563" lvl="1" indent="-342900" algn="just" eaLnBrk="1" hangingPunct="1">
              <a:lnSpc>
                <a:spcPct val="114000"/>
              </a:lnSpc>
              <a:spcBef>
                <a:spcPct val="0"/>
              </a:spcBef>
              <a:spcAft>
                <a:spcPts val="1200"/>
              </a:spcAft>
              <a:defRPr/>
            </a:pPr>
            <a:endParaRPr lang="el-GR" sz="2400" dirty="0"/>
          </a:p>
        </p:txBody>
      </p:sp>
    </p:spTree>
    <p:extLst>
      <p:ext uri="{BB962C8B-B14F-4D97-AF65-F5344CB8AC3E}">
        <p14:creationId xmlns:p14="http://schemas.microsoft.com/office/powerpoint/2010/main" val="282467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753ABE-CADC-1D11-71F3-DEC5B9BCEDBF}"/>
              </a:ext>
            </a:extLst>
          </p:cNvPr>
          <p:cNvSpPr>
            <a:spLocks noGrp="1"/>
          </p:cNvSpPr>
          <p:nvPr>
            <p:ph type="title"/>
          </p:nvPr>
        </p:nvSpPr>
        <p:spPr>
          <a:xfrm>
            <a:off x="1069848" y="484633"/>
            <a:ext cx="10058400" cy="793661"/>
          </a:xfrm>
        </p:spPr>
        <p:txBody>
          <a:bodyPr>
            <a:normAutofit/>
          </a:bodyPr>
          <a:lstStyle/>
          <a:p>
            <a:pPr algn="ctr"/>
            <a:r>
              <a:rPr lang="el-GR" sz="4000" dirty="0"/>
              <a:t>Φωνητική</a:t>
            </a:r>
          </a:p>
        </p:txBody>
      </p:sp>
      <p:sp>
        <p:nvSpPr>
          <p:cNvPr id="3" name="Θέση περιεχομένου 2">
            <a:extLst>
              <a:ext uri="{FF2B5EF4-FFF2-40B4-BE49-F238E27FC236}">
                <a16:creationId xmlns:a16="http://schemas.microsoft.com/office/drawing/2014/main" id="{986B9E7E-0851-FA26-C216-353991F83A48}"/>
              </a:ext>
            </a:extLst>
          </p:cNvPr>
          <p:cNvSpPr>
            <a:spLocks noGrp="1"/>
          </p:cNvSpPr>
          <p:nvPr>
            <p:ph idx="1"/>
          </p:nvPr>
        </p:nvSpPr>
        <p:spPr>
          <a:xfrm>
            <a:off x="1069848" y="1436915"/>
            <a:ext cx="10058400" cy="4936452"/>
          </a:xfrm>
        </p:spPr>
        <p:txBody>
          <a:bodyPr>
            <a:normAutofit/>
          </a:bodyPr>
          <a:lstStyle/>
          <a:p>
            <a:pPr algn="just" eaLnBrk="1" hangingPunct="1">
              <a:lnSpc>
                <a:spcPct val="113000"/>
              </a:lnSpc>
              <a:spcBef>
                <a:spcPct val="0"/>
              </a:spcBef>
              <a:spcAft>
                <a:spcPts val="1200"/>
              </a:spcAft>
              <a:buFont typeface="Wingdings" panose="05000000000000000000" pitchFamily="2" charset="2"/>
              <a:buChar char="§"/>
              <a:defRPr/>
            </a:pPr>
            <a:r>
              <a:rPr lang="el-GR" sz="2400" kern="0" dirty="0">
                <a:latin typeface="Calibri" panose="020F0502020204030204" pitchFamily="34" charset="0"/>
                <a:cs typeface="Calibri" panose="020F0502020204030204" pitchFamily="34" charset="0"/>
              </a:rPr>
              <a:t>Οι φθόγγοι έχουν </a:t>
            </a:r>
            <a:r>
              <a:rPr lang="el-GR" sz="2400" b="1" kern="0" dirty="0">
                <a:latin typeface="Calibri" panose="020F0502020204030204" pitchFamily="34" charset="0"/>
                <a:cs typeface="Calibri" panose="020F0502020204030204" pitchFamily="34" charset="0"/>
              </a:rPr>
              <a:t>φυσική υπόσταση </a:t>
            </a:r>
            <a:r>
              <a:rPr lang="el-GR" sz="2400" kern="0" dirty="0">
                <a:latin typeface="Calibri" panose="020F0502020204030204" pitchFamily="34" charset="0"/>
                <a:cs typeface="Calibri" panose="020F0502020204030204" pitchFamily="34" charset="0"/>
              </a:rPr>
              <a:t>και </a:t>
            </a:r>
            <a:r>
              <a:rPr lang="el-GR" sz="2400" b="1" kern="0" dirty="0">
                <a:latin typeface="Calibri" panose="020F0502020204030204" pitchFamily="34" charset="0"/>
                <a:cs typeface="Calibri" panose="020F0502020204030204" pitchFamily="34" charset="0"/>
              </a:rPr>
              <a:t>συγκεκριμένα χαρακτηριστικά</a:t>
            </a:r>
            <a:endParaRPr lang="el-GR" sz="2400" kern="0" dirty="0">
              <a:latin typeface="Calibri" panose="020F0502020204030204" pitchFamily="34" charset="0"/>
              <a:cs typeface="Calibri" panose="020F0502020204030204" pitchFamily="34" charset="0"/>
            </a:endParaRPr>
          </a:p>
          <a:p>
            <a:pPr algn="just" eaLnBrk="1" hangingPunct="1">
              <a:lnSpc>
                <a:spcPct val="113000"/>
              </a:lnSpc>
              <a:spcBef>
                <a:spcPct val="0"/>
              </a:spcBef>
              <a:spcAft>
                <a:spcPts val="1200"/>
              </a:spcAft>
              <a:buFont typeface="Wingdings" panose="05000000000000000000" pitchFamily="2" charset="2"/>
              <a:buChar char="§"/>
              <a:defRPr/>
            </a:pPr>
            <a:endParaRPr lang="el-GR" sz="2400" kern="0" dirty="0">
              <a:latin typeface="Calibri" panose="020F0502020204030204" pitchFamily="34" charset="0"/>
              <a:cs typeface="Calibri" panose="020F0502020204030204" pitchFamily="34" charset="0"/>
            </a:endParaRPr>
          </a:p>
          <a:p>
            <a:pPr algn="just" eaLnBrk="1" hangingPunct="1">
              <a:lnSpc>
                <a:spcPct val="113000"/>
              </a:lnSpc>
              <a:spcBef>
                <a:spcPct val="0"/>
              </a:spcBef>
              <a:spcAft>
                <a:spcPts val="1200"/>
              </a:spcAft>
              <a:buFont typeface="Wingdings" panose="05000000000000000000" pitchFamily="2" charset="2"/>
              <a:buChar char="§"/>
              <a:defRPr/>
            </a:pPr>
            <a:r>
              <a:rPr lang="el-GR" sz="2400" kern="0" dirty="0">
                <a:latin typeface="Calibri" panose="020F0502020204030204" pitchFamily="34" charset="0"/>
                <a:cs typeface="Calibri" panose="020F0502020204030204" pitchFamily="34" charset="0"/>
              </a:rPr>
              <a:t>Τα χαρακτηριστικά αυτά έχουν να κάνουν με την παραγωγή τους (</a:t>
            </a:r>
            <a:r>
              <a:rPr lang="el-GR" sz="2400" i="1" kern="0" dirty="0">
                <a:latin typeface="Calibri" panose="020F0502020204030204" pitchFamily="34" charset="0"/>
                <a:cs typeface="Calibri" panose="020F0502020204030204" pitchFamily="34" charset="0"/>
              </a:rPr>
              <a:t>άρθρωση-φώνηση</a:t>
            </a:r>
            <a:r>
              <a:rPr lang="el-GR" sz="2400" kern="0" dirty="0">
                <a:latin typeface="Calibri" panose="020F0502020204030204" pitchFamily="34" charset="0"/>
                <a:cs typeface="Calibri" panose="020F0502020204030204" pitchFamily="34" charset="0"/>
              </a:rPr>
              <a:t>), καθώς και με την </a:t>
            </a:r>
            <a:r>
              <a:rPr lang="el-GR" sz="2400" i="1" u="sng" kern="0" dirty="0">
                <a:latin typeface="Calibri" panose="020F0502020204030204" pitchFamily="34" charset="0"/>
                <a:cs typeface="Calibri" panose="020F0502020204030204" pitchFamily="34" charset="0"/>
              </a:rPr>
              <a:t>ακουστική</a:t>
            </a:r>
            <a:r>
              <a:rPr lang="el-GR" sz="2400" kern="0" dirty="0">
                <a:latin typeface="Calibri" panose="020F0502020204030204" pitchFamily="34" charset="0"/>
                <a:cs typeface="Calibri" panose="020F0502020204030204" pitchFamily="34" charset="0"/>
              </a:rPr>
              <a:t> τους υπόσταση (αντικείμενο ακουστικής φωνητικής)</a:t>
            </a:r>
          </a:p>
          <a:p>
            <a:pPr algn="just" eaLnBrk="1" hangingPunct="1">
              <a:lnSpc>
                <a:spcPct val="113000"/>
              </a:lnSpc>
              <a:spcBef>
                <a:spcPct val="0"/>
              </a:spcBef>
              <a:spcAft>
                <a:spcPts val="1200"/>
              </a:spcAft>
              <a:defRPr/>
            </a:pPr>
            <a:endParaRPr lang="el-GR" sz="2400" kern="0" dirty="0"/>
          </a:p>
          <a:p>
            <a:pPr marL="436563" lvl="1" indent="-342900" algn="just" eaLnBrk="1" hangingPunct="1">
              <a:lnSpc>
                <a:spcPct val="114000"/>
              </a:lnSpc>
              <a:spcBef>
                <a:spcPct val="0"/>
              </a:spcBef>
              <a:spcAft>
                <a:spcPts val="1200"/>
              </a:spcAft>
              <a:defRPr/>
            </a:pPr>
            <a:endParaRPr lang="el-GR" sz="2400" b="1" dirty="0"/>
          </a:p>
        </p:txBody>
      </p:sp>
    </p:spTree>
    <p:extLst>
      <p:ext uri="{BB962C8B-B14F-4D97-AF65-F5344CB8AC3E}">
        <p14:creationId xmlns:p14="http://schemas.microsoft.com/office/powerpoint/2010/main" val="168987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753ABE-CADC-1D11-71F3-DEC5B9BCEDBF}"/>
              </a:ext>
            </a:extLst>
          </p:cNvPr>
          <p:cNvSpPr>
            <a:spLocks noGrp="1"/>
          </p:cNvSpPr>
          <p:nvPr>
            <p:ph type="title"/>
          </p:nvPr>
        </p:nvSpPr>
        <p:spPr>
          <a:xfrm>
            <a:off x="1069848" y="484633"/>
            <a:ext cx="10058400" cy="727787"/>
          </a:xfrm>
        </p:spPr>
        <p:txBody>
          <a:bodyPr>
            <a:normAutofit/>
          </a:bodyPr>
          <a:lstStyle/>
          <a:p>
            <a:pPr algn="ctr"/>
            <a:r>
              <a:rPr lang="el-GR" sz="4000" dirty="0"/>
              <a:t>Φωνητική</a:t>
            </a:r>
          </a:p>
        </p:txBody>
      </p:sp>
      <p:sp>
        <p:nvSpPr>
          <p:cNvPr id="3" name="Θέση περιεχομένου 2">
            <a:extLst>
              <a:ext uri="{FF2B5EF4-FFF2-40B4-BE49-F238E27FC236}">
                <a16:creationId xmlns:a16="http://schemas.microsoft.com/office/drawing/2014/main" id="{986B9E7E-0851-FA26-C216-353991F83A48}"/>
              </a:ext>
            </a:extLst>
          </p:cNvPr>
          <p:cNvSpPr>
            <a:spLocks noGrp="1"/>
          </p:cNvSpPr>
          <p:nvPr>
            <p:ph idx="1"/>
          </p:nvPr>
        </p:nvSpPr>
        <p:spPr>
          <a:xfrm>
            <a:off x="1069848" y="1343609"/>
            <a:ext cx="10058400" cy="5029758"/>
          </a:xfrm>
        </p:spPr>
        <p:txBody>
          <a:bodyPr>
            <a:normAutofit/>
          </a:bodyPr>
          <a:lstStyle/>
          <a:p>
            <a:pPr marL="0" indent="0" algn="just" eaLnBrk="1" fontAlgn="auto" hangingPunct="1">
              <a:spcBef>
                <a:spcPts val="0"/>
              </a:spcBef>
              <a:spcAft>
                <a:spcPts val="1800"/>
              </a:spcAft>
              <a:buFont typeface="Wingdings" panose="05000000000000000000" pitchFamily="2" charset="2"/>
              <a:buNone/>
              <a:defRPr/>
            </a:pPr>
            <a:r>
              <a:rPr lang="el-GR" sz="2400" b="1" i="1" kern="0" dirty="0">
                <a:solidFill>
                  <a:schemeClr val="accent5">
                    <a:lumMod val="10000"/>
                  </a:schemeClr>
                </a:solidFill>
                <a:sym typeface="Wingdings" panose="05000000000000000000" pitchFamily="2" charset="2"/>
              </a:rPr>
              <a:t> </a:t>
            </a:r>
            <a:r>
              <a:rPr lang="el-GR" sz="2400" b="1" i="1" kern="0" dirty="0">
                <a:solidFill>
                  <a:schemeClr val="accent3">
                    <a:lumMod val="10000"/>
                  </a:schemeClr>
                </a:solidFill>
              </a:rPr>
              <a:t>Γιατί να μάθω φωνητική; </a:t>
            </a:r>
          </a:p>
          <a:p>
            <a:pPr algn="just" eaLnBrk="1" fontAlgn="auto" hangingPunct="1">
              <a:spcBef>
                <a:spcPts val="0"/>
              </a:spcBef>
              <a:spcAft>
                <a:spcPts val="1200"/>
              </a:spcAft>
              <a:buFont typeface="Wingdings" panose="05000000000000000000" pitchFamily="2" charset="2"/>
              <a:buChar char="§"/>
              <a:defRPr/>
            </a:pPr>
            <a:endParaRPr lang="el-GR" sz="2400" kern="0" dirty="0"/>
          </a:p>
          <a:p>
            <a:pPr algn="just" eaLnBrk="1" fontAlgn="auto" hangingPunct="1">
              <a:spcBef>
                <a:spcPts val="0"/>
              </a:spcBef>
              <a:spcAft>
                <a:spcPts val="1200"/>
              </a:spcAft>
              <a:buFont typeface="Wingdings" panose="05000000000000000000" pitchFamily="2" charset="2"/>
              <a:buChar char="§"/>
              <a:defRPr/>
            </a:pPr>
            <a:r>
              <a:rPr lang="el-GR" sz="2400" kern="0" dirty="0"/>
              <a:t> </a:t>
            </a:r>
            <a:r>
              <a:rPr lang="el-GR" sz="2400" i="1" kern="0" dirty="0">
                <a:latin typeface="Calibri" panose="020F0502020204030204" pitchFamily="34" charset="0"/>
                <a:cs typeface="Calibri" panose="020F0502020204030204" pitchFamily="34" charset="0"/>
              </a:rPr>
              <a:t>Για να γνωρίζω</a:t>
            </a:r>
            <a:r>
              <a:rPr lang="el-GR" sz="2400" kern="0" dirty="0">
                <a:latin typeface="Calibri" panose="020F0502020204030204" pitchFamily="34" charset="0"/>
                <a:cs typeface="Calibri" panose="020F0502020204030204" pitchFamily="34" charset="0"/>
              </a:rPr>
              <a:t>:</a:t>
            </a:r>
          </a:p>
          <a:p>
            <a:pPr marL="715963" indent="-352425" algn="just" eaLnBrk="1" fontAlgn="auto" hangingPunct="1">
              <a:spcBef>
                <a:spcPts val="0"/>
              </a:spcBef>
              <a:spcAft>
                <a:spcPts val="1200"/>
              </a:spcAft>
              <a:buFont typeface="Wingdings" panose="05000000000000000000" pitchFamily="2" charset="2"/>
              <a:buChar char="ü"/>
              <a:defRPr/>
            </a:pPr>
            <a:r>
              <a:rPr lang="el-GR" sz="2400" kern="0" dirty="0">
                <a:latin typeface="Calibri" panose="020F0502020204030204" pitchFamily="34" charset="0"/>
                <a:cs typeface="Calibri" panose="020F0502020204030204" pitchFamily="34" charset="0"/>
              </a:rPr>
              <a:t>τη διαδικασία παραγωγής της ομιλίας</a:t>
            </a:r>
          </a:p>
          <a:p>
            <a:pPr marL="715963" indent="-352425" algn="just" eaLnBrk="1" fontAlgn="auto" hangingPunct="1">
              <a:spcBef>
                <a:spcPts val="0"/>
              </a:spcBef>
              <a:spcAft>
                <a:spcPts val="1200"/>
              </a:spcAft>
              <a:buFont typeface="Wingdings" panose="05000000000000000000" pitchFamily="2" charset="2"/>
              <a:buChar char="ü"/>
              <a:defRPr/>
            </a:pPr>
            <a:r>
              <a:rPr lang="el-GR" sz="2400" kern="0" dirty="0">
                <a:latin typeface="Calibri" panose="020F0502020204030204" pitchFamily="34" charset="0"/>
                <a:cs typeface="Calibri" panose="020F0502020204030204" pitchFamily="34" charset="0"/>
              </a:rPr>
              <a:t>τη δομή και τη λειτουργία των </a:t>
            </a:r>
            <a:r>
              <a:rPr lang="el-GR" sz="2400" kern="0" dirty="0" err="1">
                <a:latin typeface="Calibri" panose="020F0502020204030204" pitchFamily="34" charset="0"/>
                <a:cs typeface="Calibri" panose="020F0502020204030204" pitchFamily="34" charset="0"/>
              </a:rPr>
              <a:t>αρθρωτικών</a:t>
            </a:r>
            <a:r>
              <a:rPr lang="el-GR" sz="2400" kern="0" dirty="0">
                <a:latin typeface="Calibri" panose="020F0502020204030204" pitchFamily="34" charset="0"/>
                <a:cs typeface="Calibri" panose="020F0502020204030204" pitchFamily="34" charset="0"/>
              </a:rPr>
              <a:t> οργάνων</a:t>
            </a:r>
          </a:p>
          <a:p>
            <a:pPr marL="715963" indent="-352425" algn="just" eaLnBrk="1" fontAlgn="auto" hangingPunct="1">
              <a:spcBef>
                <a:spcPts val="0"/>
              </a:spcBef>
              <a:spcAft>
                <a:spcPts val="1200"/>
              </a:spcAft>
              <a:buFont typeface="Wingdings" panose="05000000000000000000" pitchFamily="2" charset="2"/>
              <a:buChar char="ü"/>
              <a:defRPr/>
            </a:pPr>
            <a:r>
              <a:rPr lang="el-GR" sz="2400" kern="0" dirty="0">
                <a:latin typeface="Calibri" panose="020F0502020204030204" pitchFamily="34" charset="0"/>
                <a:cs typeface="Calibri" panose="020F0502020204030204" pitchFamily="34" charset="0"/>
              </a:rPr>
              <a:t>την ταξινόμηση των φθόγγων</a:t>
            </a:r>
          </a:p>
          <a:p>
            <a:pPr marL="436563" lvl="1" indent="-342900" algn="just" eaLnBrk="1" hangingPunct="1">
              <a:lnSpc>
                <a:spcPct val="114000"/>
              </a:lnSpc>
              <a:spcBef>
                <a:spcPct val="0"/>
              </a:spcBef>
              <a:spcAft>
                <a:spcPts val="1200"/>
              </a:spcAft>
              <a:defRPr/>
            </a:pPr>
            <a:endParaRPr lang="el-GR" sz="2400" dirty="0"/>
          </a:p>
        </p:txBody>
      </p:sp>
    </p:spTree>
    <p:extLst>
      <p:ext uri="{BB962C8B-B14F-4D97-AF65-F5344CB8AC3E}">
        <p14:creationId xmlns:p14="http://schemas.microsoft.com/office/powerpoint/2010/main" val="2573965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ABC5FD8-F8CA-F849-B56F-A53C79263319}"/>
              </a:ext>
            </a:extLst>
          </p:cNvPr>
          <p:cNvSpPr>
            <a:spLocks noGrp="1"/>
          </p:cNvSpPr>
          <p:nvPr>
            <p:ph idx="1"/>
          </p:nvPr>
        </p:nvSpPr>
        <p:spPr>
          <a:xfrm>
            <a:off x="1069848" y="3009418"/>
            <a:ext cx="10058400" cy="3162782"/>
          </a:xfrm>
        </p:spPr>
        <p:txBody>
          <a:bodyPr>
            <a:normAutofit/>
          </a:bodyPr>
          <a:lstStyle/>
          <a:p>
            <a:pPr marL="0" indent="0">
              <a:buNone/>
            </a:pPr>
            <a:r>
              <a:rPr lang="el-GR" sz="4800" b="1" dirty="0"/>
              <a:t>	  Πώς παράγεται η ομιλία;</a:t>
            </a:r>
          </a:p>
        </p:txBody>
      </p:sp>
    </p:spTree>
    <p:extLst>
      <p:ext uri="{BB962C8B-B14F-4D97-AF65-F5344CB8AC3E}">
        <p14:creationId xmlns:p14="http://schemas.microsoft.com/office/powerpoint/2010/main" val="65543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 Τίτλος"/>
          <p:cNvSpPr>
            <a:spLocks noGrp="1"/>
          </p:cNvSpPr>
          <p:nvPr>
            <p:ph type="title"/>
          </p:nvPr>
        </p:nvSpPr>
        <p:spPr>
          <a:xfrm>
            <a:off x="835572" y="260350"/>
            <a:ext cx="9221241" cy="1505388"/>
          </a:xfrm>
        </p:spPr>
        <p:txBody>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Παραγωγή της ομιλίας</a:t>
            </a:r>
            <a:endParaRPr lang="el-GR" altLang="el-GR" sz="3200" dirty="0">
              <a:solidFill>
                <a:srgbClr val="000000"/>
              </a:solidFill>
              <a:effectLst>
                <a:outerShdw blurRad="38100" dist="38100" dir="2700000" algn="tl">
                  <a:srgbClr val="C0C0C0"/>
                </a:outerShdw>
              </a:effectLst>
              <a:latin typeface="Corbel" pitchFamily="34" charset="0"/>
            </a:endParaRPr>
          </a:p>
        </p:txBody>
      </p:sp>
      <p:sp>
        <p:nvSpPr>
          <p:cNvPr id="14" name="Rectangle 3"/>
          <p:cNvSpPr txBox="1">
            <a:spLocks noChangeArrowheads="1"/>
          </p:cNvSpPr>
          <p:nvPr/>
        </p:nvSpPr>
        <p:spPr bwMode="auto">
          <a:xfrm>
            <a:off x="1299121" y="1702676"/>
            <a:ext cx="9626382" cy="4617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l-GR" altLang="el-GR" sz="1900" dirty="0">
                <a:latin typeface="Corbel" pitchFamily="34" charset="0"/>
              </a:rPr>
              <a:t> 	</a:t>
            </a:r>
            <a:r>
              <a:rPr lang="el-GR" altLang="el-GR" sz="2200" dirty="0">
                <a:latin typeface="Calibri" panose="020F0502020204030204" pitchFamily="34" charset="0"/>
                <a:cs typeface="Calibri" panose="020F0502020204030204" pitchFamily="34" charset="0"/>
              </a:rPr>
              <a:t>Η </a:t>
            </a:r>
            <a:r>
              <a:rPr lang="el-GR" altLang="el-GR" sz="2200" b="1" u="sng" dirty="0">
                <a:latin typeface="Calibri" panose="020F0502020204030204" pitchFamily="34" charset="0"/>
                <a:cs typeface="Calibri" panose="020F0502020204030204" pitchFamily="34" charset="0"/>
              </a:rPr>
              <a:t>παραγωγή της ομιλίας</a:t>
            </a:r>
            <a:r>
              <a:rPr lang="el-GR" altLang="el-GR" sz="2200" dirty="0">
                <a:latin typeface="Calibri" panose="020F0502020204030204" pitchFamily="34" charset="0"/>
                <a:cs typeface="Calibri" panose="020F0502020204030204" pitchFamily="34" charset="0"/>
              </a:rPr>
              <a:t> (</a:t>
            </a:r>
            <a:r>
              <a:rPr lang="el-GR" altLang="el-GR" sz="2200" i="1" dirty="0" err="1">
                <a:latin typeface="Calibri" panose="020F0502020204030204" pitchFamily="34" charset="0"/>
                <a:cs typeface="Calibri" panose="020F0502020204030204" pitchFamily="34" charset="0"/>
              </a:rPr>
              <a:t>speech</a:t>
            </a:r>
            <a:r>
              <a:rPr lang="el-GR" altLang="el-GR" sz="2200" i="1" dirty="0">
                <a:latin typeface="Calibri" panose="020F0502020204030204" pitchFamily="34" charset="0"/>
                <a:cs typeface="Calibri" panose="020F0502020204030204" pitchFamily="34" charset="0"/>
              </a:rPr>
              <a:t> </a:t>
            </a:r>
            <a:r>
              <a:rPr lang="el-GR" altLang="el-GR" sz="2200" i="1" dirty="0" err="1">
                <a:latin typeface="Calibri" panose="020F0502020204030204" pitchFamily="34" charset="0"/>
                <a:cs typeface="Calibri" panose="020F0502020204030204" pitchFamily="34" charset="0"/>
              </a:rPr>
              <a:t>production</a:t>
            </a:r>
            <a:r>
              <a:rPr lang="el-GR" altLang="el-GR" sz="2200" dirty="0">
                <a:latin typeface="Calibri" panose="020F0502020204030204" pitchFamily="34" charset="0"/>
                <a:cs typeface="Calibri" panose="020F0502020204030204" pitchFamily="34" charset="0"/>
              </a:rPr>
              <a:t> – ή </a:t>
            </a:r>
            <a:r>
              <a:rPr lang="el-GR" altLang="el-GR" sz="2200" i="1" dirty="0">
                <a:latin typeface="Calibri" panose="020F0502020204030204" pitchFamily="34" charset="0"/>
                <a:cs typeface="Calibri" panose="020F0502020204030204" pitchFamily="34" charset="0"/>
              </a:rPr>
              <a:t>φυσιολογία της ομιλίας</a:t>
            </a:r>
            <a:r>
              <a:rPr lang="el-GR" altLang="el-GR" sz="2200" dirty="0">
                <a:latin typeface="Calibri" panose="020F0502020204030204" pitchFamily="34" charset="0"/>
                <a:cs typeface="Calibri" panose="020F0502020204030204" pitchFamily="34" charset="0"/>
              </a:rPr>
              <a:t>, </a:t>
            </a:r>
            <a:r>
              <a:rPr lang="el-GR" altLang="el-GR" sz="2200" i="1" dirty="0" err="1">
                <a:latin typeface="Calibri" panose="020F0502020204030204" pitchFamily="34" charset="0"/>
                <a:cs typeface="Calibri" panose="020F0502020204030204" pitchFamily="34" charset="0"/>
              </a:rPr>
              <a:t>speech</a:t>
            </a:r>
            <a:r>
              <a:rPr lang="el-GR" altLang="el-GR" sz="2200" i="1" dirty="0">
                <a:latin typeface="Calibri" panose="020F0502020204030204" pitchFamily="34" charset="0"/>
                <a:cs typeface="Calibri" panose="020F0502020204030204" pitchFamily="34" charset="0"/>
              </a:rPr>
              <a:t> </a:t>
            </a:r>
            <a:r>
              <a:rPr lang="el-GR" altLang="el-GR" sz="2200" i="1" dirty="0" err="1">
                <a:latin typeface="Calibri" panose="020F0502020204030204" pitchFamily="34" charset="0"/>
                <a:cs typeface="Calibri" panose="020F0502020204030204" pitchFamily="34" charset="0"/>
              </a:rPr>
              <a:t>physiology</a:t>
            </a:r>
            <a:r>
              <a:rPr lang="el-GR" altLang="el-GR" sz="2200" dirty="0">
                <a:latin typeface="Calibri" panose="020F0502020204030204" pitchFamily="34" charset="0"/>
                <a:cs typeface="Calibri" panose="020F0502020204030204" pitchFamily="34" charset="0"/>
              </a:rPr>
              <a:t>) αναφέρεται στη </a:t>
            </a:r>
            <a:r>
              <a:rPr lang="el-GR" altLang="el-GR" sz="2200" b="1" dirty="0">
                <a:latin typeface="Calibri" panose="020F0502020204030204" pitchFamily="34" charset="0"/>
                <a:cs typeface="Calibri" panose="020F0502020204030204" pitchFamily="34" charset="0"/>
              </a:rPr>
              <a:t>διοχέτευση νευρικών σημάτων</a:t>
            </a:r>
            <a:r>
              <a:rPr lang="el-GR" altLang="el-GR" sz="2200" dirty="0">
                <a:latin typeface="Calibri" panose="020F0502020204030204" pitchFamily="34" charset="0"/>
                <a:cs typeface="Calibri" panose="020F0502020204030204" pitchFamily="34" charset="0"/>
              </a:rPr>
              <a:t> από το κεντρικό σύστημα του εγκεφάλου στα περιφερειακά </a:t>
            </a:r>
            <a:r>
              <a:rPr lang="el-GR" altLang="el-GR" sz="2200" b="1" dirty="0">
                <a:latin typeface="Calibri" panose="020F0502020204030204" pitchFamily="34" charset="0"/>
                <a:cs typeface="Calibri" panose="020F0502020204030204" pitchFamily="34" charset="0"/>
              </a:rPr>
              <a:t>όργανα ομιλίας</a:t>
            </a:r>
            <a:r>
              <a:rPr lang="el-GR" altLang="el-GR" sz="2200" dirty="0">
                <a:latin typeface="Calibri" panose="020F0502020204030204" pitchFamily="34" charset="0"/>
                <a:cs typeface="Calibri" panose="020F0502020204030204" pitchFamily="34" charset="0"/>
              </a:rPr>
              <a:t>, που αποτελούνται από:</a:t>
            </a:r>
          </a:p>
          <a:p>
            <a:pPr algn="just" eaLnBrk="1" hangingPunct="1"/>
            <a:endParaRPr lang="el-GR" altLang="el-GR" sz="2200" dirty="0">
              <a:latin typeface="Calibri" panose="020F0502020204030204" pitchFamily="34" charset="0"/>
              <a:cs typeface="Calibri" panose="020F0502020204030204" pitchFamily="34" charset="0"/>
            </a:endParaRPr>
          </a:p>
          <a:p>
            <a:pPr algn="just" eaLnBrk="1" hangingPunct="1">
              <a:spcBef>
                <a:spcPct val="50000"/>
              </a:spcBef>
              <a:buClr>
                <a:srgbClr val="006400"/>
              </a:buClr>
              <a:buSzPct val="125000"/>
              <a:buFont typeface="Wingdings" pitchFamily="2" charset="2"/>
              <a:buChar char="§"/>
            </a:pPr>
            <a:r>
              <a:rPr lang="el-GR" altLang="el-GR" sz="2200" dirty="0">
                <a:latin typeface="Calibri" panose="020F0502020204030204" pitchFamily="34" charset="0"/>
                <a:cs typeface="Calibri" panose="020F0502020204030204" pitchFamily="34" charset="0"/>
              </a:rPr>
              <a:t>το </a:t>
            </a:r>
            <a:r>
              <a:rPr lang="el-GR" altLang="el-GR" sz="2200" b="1" dirty="0">
                <a:latin typeface="Calibri" panose="020F0502020204030204" pitchFamily="34" charset="0"/>
                <a:cs typeface="Calibri" panose="020F0502020204030204" pitchFamily="34" charset="0"/>
              </a:rPr>
              <a:t>αναπνευστικό ή </a:t>
            </a:r>
            <a:r>
              <a:rPr lang="el-GR" altLang="el-GR" sz="2200" b="1" dirty="0" err="1">
                <a:latin typeface="Calibri" panose="020F0502020204030204" pitchFamily="34" charset="0"/>
                <a:cs typeface="Calibri" panose="020F0502020204030204" pitchFamily="34" charset="0"/>
              </a:rPr>
              <a:t>υπογλωττιδικό</a:t>
            </a:r>
            <a:r>
              <a:rPr lang="el-GR" altLang="el-GR" sz="2200" dirty="0">
                <a:latin typeface="Calibri" panose="020F0502020204030204" pitchFamily="34" charset="0"/>
                <a:cs typeface="Calibri" panose="020F0502020204030204" pitchFamily="34" charset="0"/>
              </a:rPr>
              <a:t> </a:t>
            </a:r>
            <a:r>
              <a:rPr lang="el-GR" altLang="el-GR" sz="2200" b="1" dirty="0">
                <a:latin typeface="Calibri" panose="020F0502020204030204" pitchFamily="34" charset="0"/>
                <a:cs typeface="Calibri" panose="020F0502020204030204" pitchFamily="34" charset="0"/>
              </a:rPr>
              <a:t>σύστημα</a:t>
            </a:r>
            <a:r>
              <a:rPr lang="el-GR" altLang="el-GR" sz="2200" dirty="0">
                <a:latin typeface="Calibri" panose="020F0502020204030204" pitchFamily="34" charset="0"/>
                <a:cs typeface="Calibri" panose="020F0502020204030204" pitchFamily="34" charset="0"/>
              </a:rPr>
              <a:t> (ή </a:t>
            </a:r>
            <a:r>
              <a:rPr lang="el-GR" sz="2200" kern="0" dirty="0" err="1">
                <a:latin typeface="Calibri" panose="020F0502020204030204" pitchFamily="34" charset="0"/>
                <a:cs typeface="Calibri" panose="020F0502020204030204" pitchFamily="34" charset="0"/>
              </a:rPr>
              <a:t>υπολαρυγγικο</a:t>
            </a:r>
            <a:r>
              <a:rPr lang="en-US" altLang="el-GR" sz="2200" dirty="0">
                <a:latin typeface="Calibri" panose="020F0502020204030204" pitchFamily="34" charset="0"/>
                <a:cs typeface="Calibri" panose="020F0502020204030204" pitchFamily="34" charset="0"/>
              </a:rPr>
              <a:t> </a:t>
            </a:r>
            <a:r>
              <a:rPr lang="el-GR" altLang="el-GR" sz="2200" dirty="0">
                <a:latin typeface="Calibri" panose="020F0502020204030204" pitchFamily="34" charset="0"/>
                <a:cs typeface="Calibri" panose="020F0502020204030204" pitchFamily="34" charset="0"/>
              </a:rPr>
              <a:t>σύστημα) </a:t>
            </a:r>
            <a:r>
              <a:rPr lang="el-GR" altLang="el-GR" sz="2200" dirty="0">
                <a:latin typeface="Calibri" panose="020F0502020204030204" pitchFamily="34" charset="0"/>
                <a:cs typeface="Calibri" panose="020F0502020204030204" pitchFamily="34" charset="0"/>
                <a:sym typeface="Wingdings" pitchFamily="2" charset="2"/>
              </a:rPr>
              <a:t> </a:t>
            </a:r>
            <a:r>
              <a:rPr lang="el-GR" altLang="el-GR" sz="2200" dirty="0">
                <a:latin typeface="Calibri" panose="020F0502020204030204" pitchFamily="34" charset="0"/>
                <a:cs typeface="Calibri" panose="020F0502020204030204" pitchFamily="34" charset="0"/>
              </a:rPr>
              <a:t>με τους μηχανισμούς αναπνοής</a:t>
            </a:r>
          </a:p>
          <a:p>
            <a:pPr algn="just" eaLnBrk="1" hangingPunct="1">
              <a:spcBef>
                <a:spcPct val="50000"/>
              </a:spcBef>
              <a:buClr>
                <a:srgbClr val="006400"/>
              </a:buClr>
              <a:buSzPct val="125000"/>
              <a:buFont typeface="Wingdings" pitchFamily="2" charset="2"/>
              <a:buChar char="§"/>
            </a:pPr>
            <a:r>
              <a:rPr lang="el-GR" altLang="el-GR" sz="2200" dirty="0">
                <a:latin typeface="Calibri" panose="020F0502020204030204" pitchFamily="34" charset="0"/>
                <a:cs typeface="Calibri" panose="020F0502020204030204" pitchFamily="34" charset="0"/>
              </a:rPr>
              <a:t>το </a:t>
            </a:r>
            <a:r>
              <a:rPr lang="el-GR" altLang="el-GR" sz="2200" b="1" dirty="0">
                <a:latin typeface="Calibri" panose="020F0502020204030204" pitchFamily="34" charset="0"/>
                <a:cs typeface="Calibri" panose="020F0502020204030204" pitchFamily="34" charset="0"/>
              </a:rPr>
              <a:t>φωνητικό ή γλωττιδικό σύστημα</a:t>
            </a:r>
            <a:r>
              <a:rPr lang="el-GR" altLang="el-GR" sz="2200" dirty="0">
                <a:latin typeface="Calibri" panose="020F0502020204030204" pitchFamily="34" charset="0"/>
                <a:cs typeface="Calibri" panose="020F0502020204030204" pitchFamily="34" charset="0"/>
              </a:rPr>
              <a:t> (ή λαρυγγικό σύστημα </a:t>
            </a:r>
            <a:r>
              <a:rPr lang="el-GR" sz="2200" kern="0" dirty="0">
                <a:latin typeface="Calibri" panose="020F0502020204030204" pitchFamily="34" charset="0"/>
                <a:cs typeface="Calibri" panose="020F0502020204030204" pitchFamily="34" charset="0"/>
              </a:rPr>
              <a:t>δηλ. λάρυγγας, γλωττίδα, φωνητικές</a:t>
            </a:r>
            <a:r>
              <a:rPr lang="en-US" sz="2200" kern="0" dirty="0">
                <a:latin typeface="Calibri" panose="020F0502020204030204" pitchFamily="34" charset="0"/>
                <a:cs typeface="Calibri" panose="020F0502020204030204" pitchFamily="34" charset="0"/>
              </a:rPr>
              <a:t> </a:t>
            </a:r>
            <a:r>
              <a:rPr lang="el-GR" sz="2200" kern="0" dirty="0">
                <a:latin typeface="Calibri" panose="020F0502020204030204" pitchFamily="34" charset="0"/>
                <a:cs typeface="Calibri" panose="020F0502020204030204" pitchFamily="34" charset="0"/>
              </a:rPr>
              <a:t>πτυχές</a:t>
            </a:r>
            <a:r>
              <a:rPr lang="el-GR" altLang="el-GR" sz="2200" dirty="0">
                <a:latin typeface="Calibri" panose="020F0502020204030204" pitchFamily="34" charset="0"/>
                <a:cs typeface="Calibri" panose="020F0502020204030204" pitchFamily="34" charset="0"/>
              </a:rPr>
              <a:t>) </a:t>
            </a:r>
            <a:r>
              <a:rPr lang="el-GR" altLang="el-GR" sz="2200" dirty="0">
                <a:latin typeface="Calibri" panose="020F0502020204030204" pitchFamily="34" charset="0"/>
                <a:cs typeface="Calibri" panose="020F0502020204030204" pitchFamily="34" charset="0"/>
                <a:sym typeface="Wingdings" pitchFamily="2" charset="2"/>
              </a:rPr>
              <a:t> </a:t>
            </a:r>
            <a:r>
              <a:rPr lang="el-GR" altLang="el-GR" sz="2200" dirty="0">
                <a:latin typeface="Calibri" panose="020F0502020204030204" pitchFamily="34" charset="0"/>
                <a:cs typeface="Calibri" panose="020F0502020204030204" pitchFamily="34" charset="0"/>
              </a:rPr>
              <a:t>με τους μηχανισμούς φώνησης </a:t>
            </a:r>
          </a:p>
          <a:p>
            <a:pPr algn="just" eaLnBrk="1" hangingPunct="1">
              <a:spcBef>
                <a:spcPct val="50000"/>
              </a:spcBef>
              <a:buClr>
                <a:srgbClr val="006400"/>
              </a:buClr>
              <a:buSzPct val="125000"/>
              <a:buFont typeface="Wingdings" pitchFamily="2" charset="2"/>
              <a:buChar char="§"/>
            </a:pPr>
            <a:r>
              <a:rPr lang="el-GR" altLang="el-GR" sz="2200" dirty="0">
                <a:latin typeface="Calibri" panose="020F0502020204030204" pitchFamily="34" charset="0"/>
                <a:cs typeface="Calibri" panose="020F0502020204030204" pitchFamily="34" charset="0"/>
              </a:rPr>
              <a:t>το </a:t>
            </a:r>
            <a:r>
              <a:rPr lang="el-GR" altLang="el-GR" sz="2200" b="1" dirty="0" err="1">
                <a:latin typeface="Calibri" panose="020F0502020204030204" pitchFamily="34" charset="0"/>
                <a:cs typeface="Calibri" panose="020F0502020204030204" pitchFamily="34" charset="0"/>
              </a:rPr>
              <a:t>αρθρωτικό</a:t>
            </a:r>
            <a:r>
              <a:rPr lang="el-GR" altLang="el-GR" sz="2200" b="1" dirty="0">
                <a:latin typeface="Calibri" panose="020F0502020204030204" pitchFamily="34" charset="0"/>
                <a:cs typeface="Calibri" panose="020F0502020204030204" pitchFamily="34" charset="0"/>
              </a:rPr>
              <a:t> ή </a:t>
            </a:r>
            <a:r>
              <a:rPr lang="el-GR" altLang="el-GR" sz="2200" b="1" dirty="0" err="1">
                <a:latin typeface="Calibri" panose="020F0502020204030204" pitchFamily="34" charset="0"/>
                <a:cs typeface="Calibri" panose="020F0502020204030204" pitchFamily="34" charset="0"/>
              </a:rPr>
              <a:t>υπεργλωττιδικό</a:t>
            </a:r>
            <a:r>
              <a:rPr lang="el-GR" altLang="el-GR" sz="2200" b="1" dirty="0">
                <a:latin typeface="Calibri" panose="020F0502020204030204" pitchFamily="34" charset="0"/>
                <a:cs typeface="Calibri" panose="020F0502020204030204" pitchFamily="34" charset="0"/>
              </a:rPr>
              <a:t> σύστημα</a:t>
            </a:r>
            <a:r>
              <a:rPr lang="el-GR" altLang="el-GR" sz="2200" dirty="0">
                <a:latin typeface="Calibri" panose="020F0502020204030204" pitchFamily="34" charset="0"/>
                <a:cs typeface="Calibri" panose="020F0502020204030204" pitchFamily="34" charset="0"/>
              </a:rPr>
              <a:t> (ή </a:t>
            </a:r>
            <a:r>
              <a:rPr lang="el-GR" altLang="el-GR" sz="2200" dirty="0" err="1">
                <a:latin typeface="Calibri" panose="020F0502020204030204" pitchFamily="34" charset="0"/>
                <a:cs typeface="Calibri" panose="020F0502020204030204" pitchFamily="34" charset="0"/>
              </a:rPr>
              <a:t>υπερλαρυγγικό</a:t>
            </a:r>
            <a:r>
              <a:rPr lang="el-GR" altLang="el-GR" sz="2200" dirty="0">
                <a:latin typeface="Calibri" panose="020F0502020204030204" pitchFamily="34" charset="0"/>
                <a:cs typeface="Calibri" panose="020F0502020204030204" pitchFamily="34" charset="0"/>
              </a:rPr>
              <a:t> ή στοματικό σύστημα) </a:t>
            </a:r>
            <a:r>
              <a:rPr lang="el-GR" altLang="el-GR" sz="2200" dirty="0">
                <a:latin typeface="Calibri" panose="020F0502020204030204" pitchFamily="34" charset="0"/>
                <a:cs typeface="Calibri" panose="020F0502020204030204" pitchFamily="34" charset="0"/>
                <a:sym typeface="Wingdings" pitchFamily="2" charset="2"/>
              </a:rPr>
              <a:t> </a:t>
            </a:r>
            <a:r>
              <a:rPr lang="el-GR" altLang="el-GR" sz="2200" dirty="0">
                <a:latin typeface="Calibri" panose="020F0502020204030204" pitchFamily="34" charset="0"/>
                <a:cs typeface="Calibri" panose="020F0502020204030204" pitchFamily="34" charset="0"/>
              </a:rPr>
              <a:t>με τους μηχανισμούς άρθρωσης</a:t>
            </a:r>
          </a:p>
          <a:p>
            <a:pPr algn="just" eaLnBrk="1" hangingPunct="1"/>
            <a:endParaRPr lang="el-GR" altLang="el-GR" sz="1900" dirty="0">
              <a:latin typeface="Corbel" pitchFamily="34" charset="0"/>
            </a:endParaRPr>
          </a:p>
        </p:txBody>
      </p:sp>
      <p:sp>
        <p:nvSpPr>
          <p:cNvPr id="15" name="Rectangle 6"/>
          <p:cNvSpPr/>
          <p:nvPr/>
        </p:nvSpPr>
        <p:spPr>
          <a:xfrm>
            <a:off x="9840914"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tLang="el-GR">
              <a:solidFill>
                <a:srgbClr val="FFFFFF"/>
              </a:solidFill>
              <a:latin typeface="Corbel" pitchFamily="34" charset="0"/>
            </a:endParaRPr>
          </a:p>
        </p:txBody>
      </p:sp>
    </p:spTree>
    <p:extLst>
      <p:ext uri="{BB962C8B-B14F-4D97-AF65-F5344CB8AC3E}">
        <p14:creationId xmlns:p14="http://schemas.microsoft.com/office/powerpoint/2010/main" val="2051566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p:cTn id="7" dur="1000" fill="hold"/>
                                        <p:tgtEl>
                                          <p:spTgt spid="14">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4">
                                            <p:txEl>
                                              <p:pRg st="3" end="3"/>
                                            </p:txEl>
                                          </p:spTgt>
                                        </p:tgtEl>
                                        <p:attrNameLst>
                                          <p:attrName>style.visibility</p:attrName>
                                        </p:attrNameLst>
                                      </p:cBhvr>
                                      <p:to>
                                        <p:strVal val="visible"/>
                                      </p:to>
                                    </p:set>
                                    <p:anim calcmode="lin" valueType="num">
                                      <p:cBhvr>
                                        <p:cTn id="14" dur="1000" fill="hold"/>
                                        <p:tgtEl>
                                          <p:spTgt spid="14">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1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 calcmode="lin" valueType="num">
                                      <p:cBhvr>
                                        <p:cTn id="21" dur="1000" fill="hold"/>
                                        <p:tgtEl>
                                          <p:spTgt spid="14">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1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lipartsign.com/upload/2016/01/06/teacher-clipart-image-clip-art-of-an-elderly-professor-teaching.jpg">
            <a:extLst>
              <a:ext uri="{FF2B5EF4-FFF2-40B4-BE49-F238E27FC236}">
                <a16:creationId xmlns:a16="http://schemas.microsoft.com/office/drawing/2014/main" id="{01B52526-E6FF-DB47-91E2-6D3001EFAC14}"/>
              </a:ext>
            </a:extLst>
          </p:cNvPr>
          <p:cNvPicPr>
            <a:picLocks noChangeAspect="1" noChangeArrowheads="1"/>
          </p:cNvPicPr>
          <p:nvPr/>
        </p:nvPicPr>
        <p:blipFill>
          <a:blip r:embed="rId2" cstate="print">
            <a:lum bright="-2000" contrast="19000"/>
          </a:blip>
          <a:srcRect/>
          <a:stretch>
            <a:fillRect/>
          </a:stretch>
        </p:blipFill>
        <p:spPr bwMode="auto">
          <a:xfrm flipH="1">
            <a:off x="2266739" y="848286"/>
            <a:ext cx="7479143" cy="4992077"/>
          </a:xfrm>
          <a:prstGeom prst="rect">
            <a:avLst/>
          </a:prstGeom>
          <a:ln>
            <a:noFill/>
          </a:ln>
          <a:effectLst>
            <a:softEdge rad="112500"/>
          </a:effectLst>
        </p:spPr>
      </p:pic>
      <p:sp>
        <p:nvSpPr>
          <p:cNvPr id="5" name="TextBox 4">
            <a:extLst>
              <a:ext uri="{FF2B5EF4-FFF2-40B4-BE49-F238E27FC236}">
                <a16:creationId xmlns:a16="http://schemas.microsoft.com/office/drawing/2014/main" id="{E280D235-9381-774E-AEA0-8B74A088EC4C}"/>
              </a:ext>
            </a:extLst>
          </p:cNvPr>
          <p:cNvSpPr txBox="1">
            <a:spLocks noChangeArrowheads="1"/>
          </p:cNvSpPr>
          <p:nvPr/>
        </p:nvSpPr>
        <p:spPr bwMode="auto">
          <a:xfrm>
            <a:off x="6102082" y="1575063"/>
            <a:ext cx="3313112"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buFont typeface="Wingdings" pitchFamily="2" charset="2"/>
              <a:buChar char="§"/>
            </a:pPr>
            <a:r>
              <a:rPr lang="el-GR" altLang="el-GR" sz="1900" dirty="0">
                <a:solidFill>
                  <a:srgbClr val="000000"/>
                </a:solidFill>
                <a:latin typeface="Corbel" pitchFamily="34" charset="0"/>
              </a:rPr>
              <a:t> Τι είναι η Φωνητική </a:t>
            </a:r>
          </a:p>
          <a:p>
            <a:pPr eaLnBrk="1" hangingPunct="1">
              <a:spcAft>
                <a:spcPts val="600"/>
              </a:spcAft>
              <a:buFont typeface="Wingdings" pitchFamily="2" charset="2"/>
              <a:buChar char="§"/>
            </a:pPr>
            <a:r>
              <a:rPr lang="el-GR" altLang="el-GR" sz="1900" dirty="0">
                <a:solidFill>
                  <a:srgbClr val="000000"/>
                </a:solidFill>
                <a:latin typeface="Corbel" pitchFamily="34" charset="0"/>
              </a:rPr>
              <a:t>Τα είδη της Φωνητικής</a:t>
            </a:r>
          </a:p>
          <a:p>
            <a:pPr eaLnBrk="1" hangingPunct="1">
              <a:spcAft>
                <a:spcPts val="600"/>
              </a:spcAft>
              <a:buFont typeface="Wingdings" pitchFamily="2" charset="2"/>
              <a:buChar char="§"/>
            </a:pPr>
            <a:r>
              <a:rPr lang="el-GR" altLang="el-GR" sz="1900" dirty="0">
                <a:solidFill>
                  <a:srgbClr val="000000"/>
                </a:solidFill>
                <a:latin typeface="Corbel" pitchFamily="34" charset="0"/>
              </a:rPr>
              <a:t>Παραγωγή ομιλίας</a:t>
            </a:r>
          </a:p>
          <a:p>
            <a:pPr eaLnBrk="1" hangingPunct="1">
              <a:spcAft>
                <a:spcPts val="600"/>
              </a:spcAft>
              <a:buFont typeface="Wingdings" pitchFamily="2" charset="2"/>
              <a:buChar char="§"/>
            </a:pPr>
            <a:r>
              <a:rPr lang="el-GR" altLang="el-GR" sz="1900" dirty="0">
                <a:solidFill>
                  <a:srgbClr val="000000"/>
                </a:solidFill>
                <a:latin typeface="Corbel" pitchFamily="34" charset="0"/>
              </a:rPr>
              <a:t> Μηχανισμοί ροής αέρα</a:t>
            </a:r>
          </a:p>
          <a:p>
            <a:pPr eaLnBrk="1" hangingPunct="1">
              <a:spcAft>
                <a:spcPts val="600"/>
              </a:spcAft>
              <a:buFont typeface="Wingdings" pitchFamily="2" charset="2"/>
              <a:buChar char="§"/>
            </a:pPr>
            <a:r>
              <a:rPr lang="el-GR" altLang="el-GR" sz="1900" dirty="0">
                <a:solidFill>
                  <a:srgbClr val="000000"/>
                </a:solidFill>
                <a:latin typeface="Corbel" pitchFamily="34" charset="0"/>
              </a:rPr>
              <a:t> Είδη φώνησης</a:t>
            </a:r>
          </a:p>
        </p:txBody>
      </p:sp>
    </p:spTree>
    <p:extLst>
      <p:ext uri="{BB962C8B-B14F-4D97-AF65-F5344CB8AC3E}">
        <p14:creationId xmlns:p14="http://schemas.microsoft.com/office/powerpoint/2010/main" val="202614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Bottom)">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lide(fromBottom)">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lide(fromBottom)">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lide(fromBottom)">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Ομάδα 1">
            <a:extLst>
              <a:ext uri="{FF2B5EF4-FFF2-40B4-BE49-F238E27FC236}">
                <a16:creationId xmlns:a16="http://schemas.microsoft.com/office/drawing/2014/main" id="{F22F887C-2EA6-A45A-C8AE-A5342B9EC52C}"/>
              </a:ext>
            </a:extLst>
          </p:cNvPr>
          <p:cNvGrpSpPr>
            <a:grpSpLocks/>
          </p:cNvGrpSpPr>
          <p:nvPr/>
        </p:nvGrpSpPr>
        <p:grpSpPr bwMode="auto">
          <a:xfrm>
            <a:off x="3482976" y="1268414"/>
            <a:ext cx="6429375" cy="5508625"/>
            <a:chOff x="1285875" y="1183234"/>
            <a:chExt cx="6429375" cy="5508079"/>
          </a:xfrm>
        </p:grpSpPr>
        <p:pic>
          <p:nvPicPr>
            <p:cNvPr id="58382" name="Picture 2">
              <a:extLst>
                <a:ext uri="{FF2B5EF4-FFF2-40B4-BE49-F238E27FC236}">
                  <a16:creationId xmlns:a16="http://schemas.microsoft.com/office/drawing/2014/main" id="{0FF8A974-5127-DC8F-A265-9052761F9F11}"/>
                </a:ext>
              </a:extLst>
            </p:cNvPr>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285875" y="1183234"/>
              <a:ext cx="64293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3">
              <a:extLst>
                <a:ext uri="{FF2B5EF4-FFF2-40B4-BE49-F238E27FC236}">
                  <a16:creationId xmlns:a16="http://schemas.microsoft.com/office/drawing/2014/main" id="{0D780652-5E11-75DD-9111-7AC1CF341D9C}"/>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1285875" y="3929063"/>
              <a:ext cx="64293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1 - Τίτλος">
            <a:extLst>
              <a:ext uri="{FF2B5EF4-FFF2-40B4-BE49-F238E27FC236}">
                <a16:creationId xmlns:a16="http://schemas.microsoft.com/office/drawing/2014/main" id="{8E58645A-D0C9-A839-E6F0-DF3A306B85C2}"/>
              </a:ext>
            </a:extLst>
          </p:cNvPr>
          <p:cNvSpPr txBox="1">
            <a:spLocks/>
          </p:cNvSpPr>
          <p:nvPr/>
        </p:nvSpPr>
        <p:spPr bwMode="auto">
          <a:xfrm>
            <a:off x="2166938" y="214313"/>
            <a:ext cx="7772400" cy="785812"/>
          </a:xfrm>
          <a:prstGeom prst="rect">
            <a:avLst/>
          </a:prstGeom>
          <a:noFill/>
          <a:ln>
            <a:noFill/>
          </a:ln>
        </p:spPr>
        <p:txBody>
          <a:bodyPr anchor="ctr"/>
          <a:lstStyle>
            <a:defPPr>
              <a:defRPr lang="el-GR"/>
            </a:defPPr>
            <a:lvl1pPr algn="ctr" eaLnBrk="1" hangingPunct="1">
              <a:defRPr b="1">
                <a:solidFill>
                  <a:schemeClr val="tx2"/>
                </a:solidFill>
                <a:effectLst>
                  <a:outerShdw blurRad="38100" dist="38100" dir="2700000" algn="tl">
                    <a:srgbClr val="000000"/>
                  </a:outerShdw>
                </a:effectLst>
                <a:latin typeface="+mj-lt"/>
                <a:ea typeface="+mj-ea"/>
                <a:cs typeface="+mj-cs"/>
              </a:defRPr>
            </a:lvl1pPr>
            <a:lvl2pPr>
              <a:defRPr sz="3600">
                <a:solidFill>
                  <a:schemeClr val="tx2"/>
                </a:solidFill>
                <a:latin typeface="Comic Sans MS" pitchFamily="66" charset="0"/>
              </a:defRPr>
            </a:lvl2pPr>
            <a:lvl3pPr>
              <a:defRPr sz="3600">
                <a:solidFill>
                  <a:schemeClr val="tx2"/>
                </a:solidFill>
                <a:latin typeface="Comic Sans MS" pitchFamily="66" charset="0"/>
              </a:defRPr>
            </a:lvl3pPr>
            <a:lvl4pPr>
              <a:defRPr sz="3600">
                <a:solidFill>
                  <a:schemeClr val="tx2"/>
                </a:solidFill>
                <a:latin typeface="Comic Sans MS" pitchFamily="66" charset="0"/>
              </a:defRPr>
            </a:lvl4pPr>
            <a:lvl5pPr>
              <a:defRPr sz="3600">
                <a:solidFill>
                  <a:schemeClr val="tx2"/>
                </a:solidFill>
                <a:latin typeface="Comic Sans MS" pitchFamily="66" charset="0"/>
              </a:defRPr>
            </a:lvl5pPr>
            <a:lvl6pPr marL="457200" fontAlgn="base">
              <a:spcBef>
                <a:spcPct val="0"/>
              </a:spcBef>
              <a:spcAft>
                <a:spcPct val="0"/>
              </a:spcAft>
              <a:defRPr sz="3600">
                <a:solidFill>
                  <a:schemeClr val="tx2"/>
                </a:solidFill>
                <a:latin typeface="Comic Sans MS" pitchFamily="66" charset="0"/>
              </a:defRPr>
            </a:lvl6pPr>
            <a:lvl7pPr marL="914400" fontAlgn="base">
              <a:spcBef>
                <a:spcPct val="0"/>
              </a:spcBef>
              <a:spcAft>
                <a:spcPct val="0"/>
              </a:spcAft>
              <a:defRPr sz="3600">
                <a:solidFill>
                  <a:schemeClr val="tx2"/>
                </a:solidFill>
                <a:latin typeface="Comic Sans MS" pitchFamily="66" charset="0"/>
              </a:defRPr>
            </a:lvl7pPr>
            <a:lvl8pPr marL="1371600" fontAlgn="base">
              <a:spcBef>
                <a:spcPct val="0"/>
              </a:spcBef>
              <a:spcAft>
                <a:spcPct val="0"/>
              </a:spcAft>
              <a:defRPr sz="3600">
                <a:solidFill>
                  <a:schemeClr val="tx2"/>
                </a:solidFill>
                <a:latin typeface="Comic Sans MS" pitchFamily="66" charset="0"/>
              </a:defRPr>
            </a:lvl8pPr>
            <a:lvl9pPr marL="1828800" fontAlgn="base">
              <a:spcBef>
                <a:spcPct val="0"/>
              </a:spcBef>
              <a:spcAft>
                <a:spcPct val="0"/>
              </a:spcAft>
              <a:defRPr sz="3600">
                <a:solidFill>
                  <a:schemeClr val="tx2"/>
                </a:solidFill>
                <a:latin typeface="Comic Sans MS" pitchFamily="66" charset="0"/>
              </a:defRPr>
            </a:lvl9pPr>
          </a:lstStyle>
          <a:p>
            <a:pPr>
              <a:defRPr/>
            </a:pPr>
            <a:r>
              <a:rPr lang="el-GR" sz="4000" b="0" cap="all" dirty="0">
                <a:blipFill>
                  <a:blip r:embed="rId5">
                    <a:extLst>
                      <a:ext uri="{28A0092B-C50C-407E-A947-70E740481C1C}">
                        <a14:useLocalDpi xmlns:a14="http://schemas.microsoft.com/office/drawing/2010/main" val="0"/>
                      </a:ext>
                    </a:extLst>
                  </a:blip>
                  <a:tile tx="6350" ty="-127000" sx="65000" sy="64000" flip="none" algn="tl"/>
                </a:blipFill>
                <a:effectLst/>
              </a:rPr>
              <a:t>Παραγωγή της ομιλίας</a:t>
            </a:r>
            <a:endParaRPr lang="en-US" dirty="0"/>
          </a:p>
        </p:txBody>
      </p:sp>
      <p:grpSp>
        <p:nvGrpSpPr>
          <p:cNvPr id="4" name="Group 14">
            <a:extLst>
              <a:ext uri="{FF2B5EF4-FFF2-40B4-BE49-F238E27FC236}">
                <a16:creationId xmlns:a16="http://schemas.microsoft.com/office/drawing/2014/main" id="{AC125B9B-6666-BA81-FDE3-BB28D8B14C8D}"/>
              </a:ext>
            </a:extLst>
          </p:cNvPr>
          <p:cNvGrpSpPr>
            <a:grpSpLocks/>
          </p:cNvGrpSpPr>
          <p:nvPr/>
        </p:nvGrpSpPr>
        <p:grpSpPr bwMode="auto">
          <a:xfrm>
            <a:off x="1881188" y="4148528"/>
            <a:ext cx="1979612" cy="1493837"/>
            <a:chOff x="357158" y="4167188"/>
            <a:chExt cx="1979612" cy="1493837"/>
          </a:xfrm>
        </p:grpSpPr>
        <p:sp>
          <p:nvSpPr>
            <p:cNvPr id="11" name="Διάγραμμα ροής: Έξοδος σε δίσκο 10">
              <a:extLst>
                <a:ext uri="{FF2B5EF4-FFF2-40B4-BE49-F238E27FC236}">
                  <a16:creationId xmlns:a16="http://schemas.microsoft.com/office/drawing/2014/main" id="{E66B67FC-4D1E-141A-E4B7-523FF1B8B5E6}"/>
                </a:ext>
              </a:extLst>
            </p:cNvPr>
            <p:cNvSpPr/>
            <p:nvPr/>
          </p:nvSpPr>
          <p:spPr bwMode="auto">
            <a:xfrm>
              <a:off x="395258" y="4167188"/>
              <a:ext cx="1800225" cy="1493837"/>
            </a:xfrm>
            <a:prstGeom prst="flowChartOnlineStorag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latin typeface="Arial" charset="0"/>
              </a:endParaRPr>
            </a:p>
          </p:txBody>
        </p:sp>
        <p:sp>
          <p:nvSpPr>
            <p:cNvPr id="6" name="TextBox 5">
              <a:extLst>
                <a:ext uri="{FF2B5EF4-FFF2-40B4-BE49-F238E27FC236}">
                  <a16:creationId xmlns:a16="http://schemas.microsoft.com/office/drawing/2014/main" id="{F1E1C485-2182-99A6-056E-48D2F3BBD5E9}"/>
                </a:ext>
              </a:extLst>
            </p:cNvPr>
            <p:cNvSpPr txBox="1"/>
            <p:nvPr/>
          </p:nvSpPr>
          <p:spPr>
            <a:xfrm>
              <a:off x="357158" y="4425950"/>
              <a:ext cx="1979612" cy="646113"/>
            </a:xfrm>
            <a:prstGeom prst="rect">
              <a:avLst/>
            </a:prstGeom>
            <a:noFill/>
          </p:spPr>
          <p:txBody>
            <a:bodyPr>
              <a:spAutoFit/>
            </a:bodyPr>
            <a:lstStyle/>
            <a:p>
              <a:pPr>
                <a:defRPr/>
              </a:pPr>
              <a:r>
                <a:rPr lang="el-GR" b="1" dirty="0">
                  <a:solidFill>
                    <a:srgbClr val="52001B"/>
                  </a:solidFill>
                  <a:latin typeface="+mj-lt"/>
                </a:rPr>
                <a:t>Αναπνευστικό σύστημα</a:t>
              </a:r>
            </a:p>
          </p:txBody>
        </p:sp>
      </p:grpSp>
      <p:grpSp>
        <p:nvGrpSpPr>
          <p:cNvPr id="5" name="Group 13">
            <a:extLst>
              <a:ext uri="{FF2B5EF4-FFF2-40B4-BE49-F238E27FC236}">
                <a16:creationId xmlns:a16="http://schemas.microsoft.com/office/drawing/2014/main" id="{0E494837-3344-BB13-650B-A6A0EA861C03}"/>
              </a:ext>
            </a:extLst>
          </p:cNvPr>
          <p:cNvGrpSpPr>
            <a:grpSpLocks/>
          </p:cNvGrpSpPr>
          <p:nvPr/>
        </p:nvGrpSpPr>
        <p:grpSpPr bwMode="auto">
          <a:xfrm>
            <a:off x="1992313" y="3051175"/>
            <a:ext cx="1979612" cy="738188"/>
            <a:chOff x="468313" y="3051175"/>
            <a:chExt cx="1979612" cy="738188"/>
          </a:xfrm>
        </p:grpSpPr>
        <p:sp>
          <p:nvSpPr>
            <p:cNvPr id="12" name="Διάγραμμα ροής: Έξοδος σε δίσκο 11">
              <a:extLst>
                <a:ext uri="{FF2B5EF4-FFF2-40B4-BE49-F238E27FC236}">
                  <a16:creationId xmlns:a16="http://schemas.microsoft.com/office/drawing/2014/main" id="{7C0F6672-FCE6-D0A2-ADBB-3E6CF03C7E12}"/>
                </a:ext>
              </a:extLst>
            </p:cNvPr>
            <p:cNvSpPr/>
            <p:nvPr/>
          </p:nvSpPr>
          <p:spPr bwMode="auto">
            <a:xfrm>
              <a:off x="468313" y="3051175"/>
              <a:ext cx="1727200" cy="738188"/>
            </a:xfrm>
            <a:prstGeom prst="flowChartOnlineStorag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latin typeface="Arial" charset="0"/>
              </a:endParaRPr>
            </a:p>
          </p:txBody>
        </p:sp>
        <p:sp>
          <p:nvSpPr>
            <p:cNvPr id="8" name="TextBox 7">
              <a:extLst>
                <a:ext uri="{FF2B5EF4-FFF2-40B4-BE49-F238E27FC236}">
                  <a16:creationId xmlns:a16="http://schemas.microsoft.com/office/drawing/2014/main" id="{294B5AC9-1A12-3A0D-EABD-2D829038D30D}"/>
                </a:ext>
              </a:extLst>
            </p:cNvPr>
            <p:cNvSpPr txBox="1"/>
            <p:nvPr/>
          </p:nvSpPr>
          <p:spPr>
            <a:xfrm>
              <a:off x="468313" y="3143250"/>
              <a:ext cx="1979612" cy="646113"/>
            </a:xfrm>
            <a:prstGeom prst="rect">
              <a:avLst/>
            </a:prstGeom>
            <a:noFill/>
          </p:spPr>
          <p:txBody>
            <a:bodyPr>
              <a:spAutoFit/>
            </a:bodyPr>
            <a:lstStyle/>
            <a:p>
              <a:pPr>
                <a:defRPr/>
              </a:pPr>
              <a:r>
                <a:rPr lang="el-GR" b="1" dirty="0">
                  <a:solidFill>
                    <a:srgbClr val="52001B"/>
                  </a:solidFill>
                  <a:latin typeface="+mj-lt"/>
                </a:rPr>
                <a:t>Φωνητικό σύστημα</a:t>
              </a:r>
            </a:p>
          </p:txBody>
        </p:sp>
      </p:grpSp>
      <p:grpSp>
        <p:nvGrpSpPr>
          <p:cNvPr id="9" name="Group 12">
            <a:extLst>
              <a:ext uri="{FF2B5EF4-FFF2-40B4-BE49-F238E27FC236}">
                <a16:creationId xmlns:a16="http://schemas.microsoft.com/office/drawing/2014/main" id="{DBF0EE34-3836-F583-54CD-1171ED78B5E3}"/>
              </a:ext>
            </a:extLst>
          </p:cNvPr>
          <p:cNvGrpSpPr>
            <a:grpSpLocks/>
          </p:cNvGrpSpPr>
          <p:nvPr/>
        </p:nvGrpSpPr>
        <p:grpSpPr bwMode="auto">
          <a:xfrm>
            <a:off x="1992313" y="1676401"/>
            <a:ext cx="1979612" cy="1247775"/>
            <a:chOff x="468313" y="1676400"/>
            <a:chExt cx="1979612" cy="1247775"/>
          </a:xfrm>
        </p:grpSpPr>
        <p:sp>
          <p:nvSpPr>
            <p:cNvPr id="7" name="Διάγραμμα ροής: Έξοδος σε δίσκο 6">
              <a:extLst>
                <a:ext uri="{FF2B5EF4-FFF2-40B4-BE49-F238E27FC236}">
                  <a16:creationId xmlns:a16="http://schemas.microsoft.com/office/drawing/2014/main" id="{CC37D055-8A0C-F3E8-FF10-D0349DD56D0B}"/>
                </a:ext>
              </a:extLst>
            </p:cNvPr>
            <p:cNvSpPr/>
            <p:nvPr/>
          </p:nvSpPr>
          <p:spPr bwMode="auto">
            <a:xfrm>
              <a:off x="468313" y="1676400"/>
              <a:ext cx="1727200" cy="1247775"/>
            </a:xfrm>
            <a:prstGeom prst="flowChartOnlineStorag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solidFill>
                  <a:srgbClr val="FFC000"/>
                </a:solidFill>
                <a:effectLst>
                  <a:outerShdw blurRad="38100" dist="38100" dir="2700000" algn="tl">
                    <a:srgbClr val="000000">
                      <a:alpha val="43137"/>
                    </a:srgbClr>
                  </a:outerShdw>
                </a:effectLst>
                <a:latin typeface="Arial" charset="0"/>
              </a:endParaRPr>
            </a:p>
          </p:txBody>
        </p:sp>
        <p:sp>
          <p:nvSpPr>
            <p:cNvPr id="10" name="TextBox 9">
              <a:extLst>
                <a:ext uri="{FF2B5EF4-FFF2-40B4-BE49-F238E27FC236}">
                  <a16:creationId xmlns:a16="http://schemas.microsoft.com/office/drawing/2014/main" id="{A1D093F1-4C58-2A72-EC13-70822BA5DF1C}"/>
                </a:ext>
              </a:extLst>
            </p:cNvPr>
            <p:cNvSpPr txBox="1"/>
            <p:nvPr/>
          </p:nvSpPr>
          <p:spPr>
            <a:xfrm>
              <a:off x="468313" y="1881188"/>
              <a:ext cx="1979612" cy="647700"/>
            </a:xfrm>
            <a:prstGeom prst="rect">
              <a:avLst/>
            </a:prstGeom>
            <a:noFill/>
          </p:spPr>
          <p:txBody>
            <a:bodyPr>
              <a:spAutoFit/>
            </a:bodyPr>
            <a:lstStyle/>
            <a:p>
              <a:pPr>
                <a:defRPr/>
              </a:pPr>
              <a:r>
                <a:rPr lang="el-GR" b="1" dirty="0">
                  <a:solidFill>
                    <a:srgbClr val="52001B"/>
                  </a:solidFill>
                  <a:latin typeface="+mj-lt"/>
                </a:rPr>
                <a:t>Αρθρωτικό σύστημα</a:t>
              </a:r>
            </a:p>
          </p:txBody>
        </p:sp>
      </p:grpSp>
    </p:spTree>
    <p:extLst>
      <p:ext uri="{BB962C8B-B14F-4D97-AF65-F5344CB8AC3E}">
        <p14:creationId xmlns:p14="http://schemas.microsoft.com/office/powerpoint/2010/main" val="230710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p:nvPr/>
        </p:nvSpPr>
        <p:spPr>
          <a:xfrm>
            <a:off x="9840914"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tLang="el-GR">
              <a:solidFill>
                <a:srgbClr val="FFFFFF"/>
              </a:solidFill>
              <a:latin typeface="Corbel" pitchFamily="34" charset="0"/>
            </a:endParaRPr>
          </a:p>
        </p:txBody>
      </p:sp>
      <p:sp>
        <p:nvSpPr>
          <p:cNvPr id="13" name="Rectangle 6"/>
          <p:cNvSpPr/>
          <p:nvPr/>
        </p:nvSpPr>
        <p:spPr>
          <a:xfrm>
            <a:off x="9840914"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tLang="el-GR">
              <a:solidFill>
                <a:srgbClr val="FFFFFF"/>
              </a:solidFill>
              <a:latin typeface="Corbel" pitchFamily="34" charset="0"/>
            </a:endParaRPr>
          </a:p>
        </p:txBody>
      </p:sp>
      <p:sp>
        <p:nvSpPr>
          <p:cNvPr id="173058" name="Rectangle 2"/>
          <p:cNvSpPr>
            <a:spLocks noGrp="1" noChangeArrowheads="1"/>
          </p:cNvSpPr>
          <p:nvPr>
            <p:ph type="title"/>
          </p:nvPr>
        </p:nvSpPr>
        <p:spPr>
          <a:xfrm>
            <a:off x="985345" y="349251"/>
            <a:ext cx="8495205" cy="1274597"/>
          </a:xfrm>
        </p:spPr>
        <p:txBody>
          <a:bodyPr/>
          <a:lstStyle/>
          <a:p>
            <a:pPr eaLnBrk="1" hangingPunct="1">
              <a:defRPr/>
            </a:pPr>
            <a:r>
              <a:rPr lang="el-GR" altLang="el-GR" sz="3200" b="1" dirty="0" err="1">
                <a:solidFill>
                  <a:srgbClr val="000000"/>
                </a:solidFill>
                <a:effectLst>
                  <a:outerShdw blurRad="38100" dist="38100" dir="2700000" algn="tl">
                    <a:srgbClr val="C0C0C0"/>
                  </a:outerShdw>
                </a:effectLst>
                <a:latin typeface="Corbel" pitchFamily="34" charset="0"/>
              </a:rPr>
              <a:t>Αναπνευστικο</a:t>
            </a:r>
            <a:r>
              <a:rPr lang="el-GR" altLang="el-GR" sz="3200" b="1" dirty="0">
                <a:solidFill>
                  <a:srgbClr val="000000"/>
                </a:solidFill>
                <a:effectLst>
                  <a:outerShdw blurRad="38100" dist="38100" dir="2700000" algn="tl">
                    <a:srgbClr val="C0C0C0"/>
                  </a:outerShdw>
                </a:effectLst>
                <a:latin typeface="Corbel" pitchFamily="34" charset="0"/>
              </a:rPr>
              <a:t>  σύστημα</a:t>
            </a:r>
          </a:p>
        </p:txBody>
      </p:sp>
      <p:sp>
        <p:nvSpPr>
          <p:cNvPr id="173059" name="Rectangle 3"/>
          <p:cNvSpPr>
            <a:spLocks noGrp="1" noChangeArrowheads="1"/>
          </p:cNvSpPr>
          <p:nvPr>
            <p:ph type="body" idx="1"/>
          </p:nvPr>
        </p:nvSpPr>
        <p:spPr>
          <a:xfrm>
            <a:off x="1631951" y="1726324"/>
            <a:ext cx="8856663" cy="1918576"/>
          </a:xfrm>
          <a:noFill/>
        </p:spPr>
        <p:txBody>
          <a:bodyPr>
            <a:normAutofit/>
          </a:bodyPr>
          <a:lstStyle/>
          <a:p>
            <a:pPr marL="263525" indent="-263525" algn="just">
              <a:lnSpc>
                <a:spcPct val="100000"/>
              </a:lnSpc>
              <a:buClr>
                <a:srgbClr val="5F5F5F"/>
              </a:buClr>
              <a:buNone/>
            </a:pPr>
            <a:r>
              <a:rPr lang="el-GR" altLang="el-GR" sz="1900" dirty="0">
                <a:latin typeface="Corbel" pitchFamily="34" charset="0"/>
                <a:sym typeface="Wingdings" pitchFamily="2" charset="2"/>
              </a:rPr>
              <a:t> </a:t>
            </a:r>
            <a:r>
              <a:rPr lang="el-GR" altLang="el-GR" sz="1900" dirty="0">
                <a:latin typeface="Calibri" panose="020F0502020204030204" pitchFamily="34" charset="0"/>
                <a:cs typeface="Calibri" panose="020F0502020204030204" pitchFamily="34" charset="0"/>
                <a:sym typeface="Wingdings" pitchFamily="2" charset="2"/>
              </a:rPr>
              <a:t>Ο ήχος στην ανθρώπινη γλώσσα παράγεται με τη </a:t>
            </a:r>
            <a:r>
              <a:rPr lang="el-GR" altLang="el-GR" sz="1900" u="sng" dirty="0">
                <a:latin typeface="Calibri" panose="020F0502020204030204" pitchFamily="34" charset="0"/>
                <a:cs typeface="Calibri" panose="020F0502020204030204" pitchFamily="34" charset="0"/>
                <a:sym typeface="Wingdings" pitchFamily="2" charset="2"/>
              </a:rPr>
              <a:t>ρύθμιση της ροής του αέρα</a:t>
            </a:r>
            <a:r>
              <a:rPr lang="el-GR" altLang="el-GR" sz="1900" dirty="0">
                <a:latin typeface="Calibri" panose="020F0502020204030204" pitchFamily="34" charset="0"/>
                <a:cs typeface="Calibri" panose="020F0502020204030204" pitchFamily="34" charset="0"/>
                <a:sym typeface="Wingdings" pitchFamily="2" charset="2"/>
              </a:rPr>
              <a:t> από τους πνεύμονες, μέσω του λαιμού, της μύτης και τους στόματος  η ροή του αέρα αλλοιώνεται από διάφορα στοιχεία του φωνητικού συστήματος</a:t>
            </a:r>
          </a:p>
          <a:p>
            <a:pPr marL="263525" indent="-263525">
              <a:lnSpc>
                <a:spcPct val="100000"/>
              </a:lnSpc>
              <a:buClr>
                <a:srgbClr val="5F5F5F"/>
              </a:buClr>
              <a:buNone/>
            </a:pPr>
            <a:endParaRPr lang="el-GR" altLang="el-GR" sz="400" dirty="0">
              <a:latin typeface="Calibri" panose="020F0502020204030204" pitchFamily="34" charset="0"/>
              <a:cs typeface="Calibri" panose="020F0502020204030204" pitchFamily="34" charset="0"/>
              <a:sym typeface="Wingdings" pitchFamily="2" charset="2"/>
            </a:endParaRPr>
          </a:p>
          <a:p>
            <a:pPr marL="263525" indent="-263525">
              <a:lnSpc>
                <a:spcPct val="100000"/>
              </a:lnSpc>
              <a:buClr>
                <a:srgbClr val="5F5F5F"/>
              </a:buClr>
              <a:buNone/>
            </a:pPr>
            <a:r>
              <a:rPr lang="el-GR" altLang="el-GR" sz="1900" dirty="0">
                <a:latin typeface="Calibri" panose="020F0502020204030204" pitchFamily="34" charset="0"/>
                <a:cs typeface="Calibri" panose="020F0502020204030204" pitchFamily="34" charset="0"/>
                <a:sym typeface="Wingdings" pitchFamily="2" charset="2"/>
              </a:rPr>
              <a:t> Το </a:t>
            </a:r>
            <a:r>
              <a:rPr lang="el-GR" altLang="el-GR" sz="1900" b="1" dirty="0">
                <a:solidFill>
                  <a:srgbClr val="00A153"/>
                </a:solidFill>
                <a:latin typeface="Calibri" panose="020F0502020204030204" pitchFamily="34" charset="0"/>
                <a:cs typeface="Calibri" panose="020F0502020204030204" pitchFamily="34" charset="0"/>
                <a:sym typeface="Wingdings" pitchFamily="2" charset="2"/>
              </a:rPr>
              <a:t>αναπνευστικό</a:t>
            </a:r>
            <a:r>
              <a:rPr lang="el-GR" altLang="el-GR" sz="1900" b="1" dirty="0">
                <a:solidFill>
                  <a:srgbClr val="008000"/>
                </a:solidFill>
                <a:latin typeface="Calibri" panose="020F0502020204030204" pitchFamily="34" charset="0"/>
                <a:cs typeface="Calibri" panose="020F0502020204030204" pitchFamily="34" charset="0"/>
                <a:sym typeface="Wingdings" pitchFamily="2" charset="2"/>
              </a:rPr>
              <a:t> σύστημα</a:t>
            </a:r>
            <a:r>
              <a:rPr lang="el-GR" altLang="el-GR" sz="1900" dirty="0">
                <a:latin typeface="Calibri" panose="020F0502020204030204" pitchFamily="34" charset="0"/>
                <a:cs typeface="Calibri" panose="020F0502020204030204" pitchFamily="34" charset="0"/>
                <a:sym typeface="Wingdings" pitchFamily="2" charset="2"/>
              </a:rPr>
              <a:t> αποτελείται από τους </a:t>
            </a:r>
            <a:r>
              <a:rPr lang="el-GR" altLang="el-GR" sz="1900" b="1" dirty="0">
                <a:latin typeface="Calibri" panose="020F0502020204030204" pitchFamily="34" charset="0"/>
                <a:cs typeface="Calibri" panose="020F0502020204030204" pitchFamily="34" charset="0"/>
                <a:sym typeface="Wingdings" pitchFamily="2" charset="2"/>
              </a:rPr>
              <a:t>πνεύμονες</a:t>
            </a:r>
            <a:r>
              <a:rPr lang="el-GR" altLang="el-GR" sz="1900" dirty="0">
                <a:latin typeface="Calibri" panose="020F0502020204030204" pitchFamily="34" charset="0"/>
                <a:cs typeface="Calibri" panose="020F0502020204030204" pitchFamily="34" charset="0"/>
                <a:sym typeface="Wingdings" pitchFamily="2" charset="2"/>
              </a:rPr>
              <a:t>, το </a:t>
            </a:r>
            <a:r>
              <a:rPr lang="el-GR" altLang="el-GR" sz="1900" b="1" dirty="0">
                <a:latin typeface="Calibri" panose="020F0502020204030204" pitchFamily="34" charset="0"/>
                <a:cs typeface="Calibri" panose="020F0502020204030204" pitchFamily="34" charset="0"/>
                <a:sym typeface="Wingdings" pitchFamily="2" charset="2"/>
              </a:rPr>
              <a:t>διάφραγμα</a:t>
            </a:r>
            <a:r>
              <a:rPr lang="el-GR" altLang="el-GR" sz="1900" dirty="0">
                <a:latin typeface="Calibri" panose="020F0502020204030204" pitchFamily="34" charset="0"/>
                <a:cs typeface="Calibri" panose="020F0502020204030204" pitchFamily="34" charset="0"/>
                <a:sym typeface="Wingdings" pitchFamily="2" charset="2"/>
              </a:rPr>
              <a:t> και την </a:t>
            </a:r>
            <a:r>
              <a:rPr lang="el-GR" altLang="el-GR" sz="1900" b="1" dirty="0">
                <a:latin typeface="Calibri" panose="020F0502020204030204" pitchFamily="34" charset="0"/>
                <a:cs typeface="Calibri" panose="020F0502020204030204" pitchFamily="34" charset="0"/>
                <a:sym typeface="Wingdings" pitchFamily="2" charset="2"/>
              </a:rPr>
              <a:t>τραχεία</a:t>
            </a:r>
            <a:endParaRPr lang="el-GR" altLang="el-GR" sz="1900" dirty="0">
              <a:latin typeface="Calibri" panose="020F0502020204030204" pitchFamily="34" charset="0"/>
              <a:cs typeface="Calibri" panose="020F0502020204030204" pitchFamily="34" charset="0"/>
              <a:sym typeface="Wingdings" pitchFamily="2" charset="2"/>
            </a:endParaRPr>
          </a:p>
        </p:txBody>
      </p:sp>
      <p:sp>
        <p:nvSpPr>
          <p:cNvPr id="6150" name="Rectangle 4"/>
          <p:cNvSpPr>
            <a:spLocks noChangeArrowheads="1"/>
          </p:cNvSpPr>
          <p:nvPr/>
        </p:nvSpPr>
        <p:spPr bwMode="auto">
          <a:xfrm>
            <a:off x="1524000" y="-185756"/>
            <a:ext cx="18182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grpSp>
        <p:nvGrpSpPr>
          <p:cNvPr id="6151" name="Group 16"/>
          <p:cNvGrpSpPr>
            <a:grpSpLocks/>
          </p:cNvGrpSpPr>
          <p:nvPr/>
        </p:nvGrpSpPr>
        <p:grpSpPr bwMode="auto">
          <a:xfrm>
            <a:off x="1598613" y="3716339"/>
            <a:ext cx="2336800" cy="2592387"/>
            <a:chOff x="27" y="2069"/>
            <a:chExt cx="1472" cy="1633"/>
          </a:xfrm>
        </p:grpSpPr>
        <p:pic>
          <p:nvPicPr>
            <p:cNvPr id="6154" name="Picture 9" descr="SpeechSys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 y="2069"/>
              <a:ext cx="1431" cy="1633"/>
            </a:xfrm>
            <a:prstGeom prst="rect">
              <a:avLst/>
            </a:prstGeom>
            <a:solidFill>
              <a:schemeClr val="bg1"/>
            </a:solidFill>
            <a:ln w="19050">
              <a:solidFill>
                <a:srgbClr val="FF9900"/>
              </a:solidFill>
              <a:miter lim="800000"/>
              <a:headEnd/>
              <a:tailEnd/>
            </a:ln>
          </p:spPr>
        </p:pic>
        <p:sp>
          <p:nvSpPr>
            <p:cNvPr id="6155" name="Text Box 10"/>
            <p:cNvSpPr txBox="1">
              <a:spLocks noChangeArrowheads="1"/>
            </p:cNvSpPr>
            <p:nvPr/>
          </p:nvSpPr>
          <p:spPr bwMode="auto">
            <a:xfrm>
              <a:off x="27" y="2829"/>
              <a:ext cx="6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1000" b="1">
                  <a:solidFill>
                    <a:srgbClr val="008000"/>
                  </a:solidFill>
                </a:rPr>
                <a:t>Πνεύμονες</a:t>
              </a:r>
            </a:p>
          </p:txBody>
        </p:sp>
        <p:sp>
          <p:nvSpPr>
            <p:cNvPr id="6156" name="Text Box 11"/>
            <p:cNvSpPr txBox="1">
              <a:spLocks noChangeArrowheads="1"/>
            </p:cNvSpPr>
            <p:nvPr/>
          </p:nvSpPr>
          <p:spPr bwMode="auto">
            <a:xfrm>
              <a:off x="1025" y="2668"/>
              <a:ext cx="4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1000" b="1">
                  <a:solidFill>
                    <a:srgbClr val="008000"/>
                  </a:solidFill>
                </a:rPr>
                <a:t>Τραχεία</a:t>
              </a:r>
            </a:p>
          </p:txBody>
        </p:sp>
      </p:grpSp>
      <p:pic>
        <p:nvPicPr>
          <p:cNvPr id="173061" name="Picture 5" descr="SubglottalSyste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3716339"/>
            <a:ext cx="22733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70" name="Text Box 14"/>
          <p:cNvSpPr txBox="1">
            <a:spLocks noChangeArrowheads="1"/>
          </p:cNvSpPr>
          <p:nvPr/>
        </p:nvSpPr>
        <p:spPr bwMode="auto">
          <a:xfrm>
            <a:off x="3935414" y="3573463"/>
            <a:ext cx="673258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q"/>
            </a:pPr>
            <a:r>
              <a:rPr lang="el-GR" altLang="el-GR" sz="1900" dirty="0">
                <a:latin typeface="Corbel" pitchFamily="34" charset="0"/>
                <a:sym typeface="Wingdings" pitchFamily="2" charset="2"/>
              </a:rPr>
              <a:t> Οι </a:t>
            </a:r>
            <a:r>
              <a:rPr lang="el-GR" altLang="el-GR" sz="1900" b="1" dirty="0">
                <a:solidFill>
                  <a:srgbClr val="008000"/>
                </a:solidFill>
                <a:latin typeface="Corbel" pitchFamily="34" charset="0"/>
                <a:sym typeface="Wingdings" pitchFamily="2" charset="2"/>
              </a:rPr>
              <a:t>πνεύμονες</a:t>
            </a:r>
            <a:r>
              <a:rPr lang="el-GR" altLang="el-GR" sz="1900" dirty="0">
                <a:latin typeface="Corbel" pitchFamily="34" charset="0"/>
                <a:sym typeface="Wingdings" pitchFamily="2" charset="2"/>
              </a:rPr>
              <a:t> είναι δύο σπογγώδεις και ελαστικές μάζες, που βρίσκονται πίσω από τα πλευρά</a:t>
            </a:r>
            <a:r>
              <a:rPr lang="en-US" altLang="el-GR" sz="1900" dirty="0">
                <a:latin typeface="Corbel" pitchFamily="34" charset="0"/>
                <a:sym typeface="Wingdings" pitchFamily="2" charset="2"/>
              </a:rPr>
              <a:t> -- </a:t>
            </a:r>
            <a:r>
              <a:rPr lang="el-GR" altLang="el-GR" sz="1900" dirty="0">
                <a:latin typeface="Corbel" pitchFamily="34" charset="0"/>
                <a:sym typeface="Wingdings" pitchFamily="2" charset="2"/>
              </a:rPr>
              <a:t>μοιάζουν με μπαλόνια, που φουσκώνουν και ξεφουσκώνουν από την κίνηση του </a:t>
            </a:r>
            <a:r>
              <a:rPr lang="el-GR" altLang="el-GR" sz="1900" b="1" dirty="0">
                <a:latin typeface="Corbel" pitchFamily="34" charset="0"/>
                <a:sym typeface="Wingdings" pitchFamily="2" charset="2"/>
              </a:rPr>
              <a:t>διαφράγματος</a:t>
            </a:r>
            <a:r>
              <a:rPr lang="el-GR" altLang="el-GR" sz="1900" dirty="0">
                <a:latin typeface="Corbel" pitchFamily="34" charset="0"/>
                <a:sym typeface="Wingdings" pitchFamily="2" charset="2"/>
              </a:rPr>
              <a:t>  το τμήμα που χωρίζει το θώρακα από την κοιλιακή χώρα -- ένας μυς ακριβώς κάτω από τους πνεύμονες κολλημένος σε αυτούς</a:t>
            </a:r>
          </a:p>
          <a:p>
            <a:pPr eaLnBrk="1" hangingPunct="1"/>
            <a:endParaRPr lang="el-GR" altLang="el-GR" sz="500" dirty="0">
              <a:latin typeface="Corbel" pitchFamily="34" charset="0"/>
              <a:sym typeface="Wingdings" pitchFamily="2" charset="2"/>
            </a:endParaRPr>
          </a:p>
          <a:p>
            <a:pPr eaLnBrk="1" hangingPunct="1"/>
            <a:r>
              <a:rPr lang="el-GR" altLang="el-GR" sz="1900" dirty="0">
                <a:latin typeface="Corbel" pitchFamily="34" charset="0"/>
                <a:sym typeface="Wingdings" pitchFamily="2" charset="2"/>
              </a:rPr>
              <a:t> όταν εισπνέουμε, το διάφραγμα </a:t>
            </a:r>
            <a:r>
              <a:rPr lang="el-GR" altLang="el-GR" sz="1900" u="sng" dirty="0">
                <a:latin typeface="Corbel" pitchFamily="34" charset="0"/>
                <a:sym typeface="Wingdings" pitchFamily="2" charset="2"/>
              </a:rPr>
              <a:t>χαμηλώνει</a:t>
            </a:r>
            <a:r>
              <a:rPr lang="el-GR" altLang="el-GR" sz="1900" dirty="0">
                <a:latin typeface="Corbel" pitchFamily="34" charset="0"/>
                <a:sym typeface="Wingdings" pitchFamily="2" charset="2"/>
              </a:rPr>
              <a:t>  οι πνεύμονες 					         	         </a:t>
            </a:r>
            <a:r>
              <a:rPr lang="el-GR" altLang="el-GR" sz="1900" u="sng" dirty="0">
                <a:latin typeface="Corbel" pitchFamily="34" charset="0"/>
                <a:sym typeface="Wingdings" pitchFamily="2" charset="2"/>
              </a:rPr>
              <a:t>φουσκώνουν</a:t>
            </a:r>
            <a:endParaRPr lang="el-GR" altLang="el-GR" sz="1900" dirty="0">
              <a:latin typeface="Corbel" pitchFamily="34" charset="0"/>
              <a:sym typeface="Wingdings" pitchFamily="2" charset="2"/>
            </a:endParaRPr>
          </a:p>
          <a:p>
            <a:pPr eaLnBrk="1" hangingPunct="1"/>
            <a:r>
              <a:rPr lang="el-GR" altLang="el-GR" sz="1900" dirty="0">
                <a:latin typeface="Corbel" pitchFamily="34" charset="0"/>
                <a:sym typeface="Wingdings" pitchFamily="2" charset="2"/>
              </a:rPr>
              <a:t>όταν εκπνέουμε, το διάφραγμα </a:t>
            </a:r>
            <a:r>
              <a:rPr lang="el-GR" altLang="el-GR" sz="1900" u="sng" dirty="0">
                <a:latin typeface="Corbel" pitchFamily="34" charset="0"/>
                <a:sym typeface="Wingdings" pitchFamily="2" charset="2"/>
              </a:rPr>
              <a:t>ανεβαίνει</a:t>
            </a:r>
            <a:r>
              <a:rPr lang="el-GR" altLang="el-GR" sz="1900" dirty="0">
                <a:latin typeface="Corbel" pitchFamily="34" charset="0"/>
                <a:sym typeface="Wingdings" pitchFamily="2" charset="2"/>
              </a:rPr>
              <a:t>  	οι πνεύμονες 					          	        </a:t>
            </a:r>
            <a:r>
              <a:rPr lang="el-GR" altLang="el-GR" sz="1900" u="sng" dirty="0">
                <a:latin typeface="Corbel" pitchFamily="34" charset="0"/>
                <a:sym typeface="Wingdings" pitchFamily="2" charset="2"/>
              </a:rPr>
              <a:t>ξεφουσκώνουν</a:t>
            </a:r>
          </a:p>
        </p:txBody>
      </p:sp>
    </p:spTree>
    <p:extLst>
      <p:ext uri="{BB962C8B-B14F-4D97-AF65-F5344CB8AC3E}">
        <p14:creationId xmlns:p14="http://schemas.microsoft.com/office/powerpoint/2010/main" val="1761365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3059">
                                            <p:txEl>
                                              <p:pRg st="2" end="2"/>
                                            </p:txEl>
                                          </p:spTgt>
                                        </p:tgtEl>
                                        <p:attrNameLst>
                                          <p:attrName>style.visibility</p:attrName>
                                        </p:attrNameLst>
                                      </p:cBhvr>
                                      <p:to>
                                        <p:strVal val="visible"/>
                                      </p:to>
                                    </p:set>
                                    <p:animEffect transition="in" filter="dissolve">
                                      <p:cBhvr>
                                        <p:cTn id="7" dur="500"/>
                                        <p:tgtEl>
                                          <p:spTgt spid="17305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3070">
                                            <p:txEl>
                                              <p:pRg st="0" end="0"/>
                                            </p:txEl>
                                          </p:spTgt>
                                        </p:tgtEl>
                                        <p:attrNameLst>
                                          <p:attrName>style.visibility</p:attrName>
                                        </p:attrNameLst>
                                      </p:cBhvr>
                                      <p:to>
                                        <p:strVal val="visible"/>
                                      </p:to>
                                    </p:set>
                                    <p:animEffect transition="in" filter="dissolve">
                                      <p:cBhvr>
                                        <p:cTn id="12" dur="500"/>
                                        <p:tgtEl>
                                          <p:spTgt spid="17307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173070">
                                            <p:txEl>
                                              <p:pRg st="2" end="2"/>
                                            </p:txEl>
                                          </p:spTgt>
                                        </p:tgtEl>
                                        <p:attrNameLst>
                                          <p:attrName>style.visibility</p:attrName>
                                        </p:attrNameLst>
                                      </p:cBhvr>
                                      <p:to>
                                        <p:strVal val="visible"/>
                                      </p:to>
                                    </p:set>
                                    <p:anim calcmode="lin" valueType="num">
                                      <p:cBhvr>
                                        <p:cTn id="17" dur="1000" fill="hold"/>
                                        <p:tgtEl>
                                          <p:spTgt spid="173070">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7307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73070">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73070">
                                            <p:txEl>
                                              <p:pRg st="3" end="3"/>
                                            </p:txEl>
                                          </p:spTgt>
                                        </p:tgtEl>
                                        <p:attrNameLst>
                                          <p:attrName>style.visibility</p:attrName>
                                        </p:attrNameLst>
                                      </p:cBhvr>
                                      <p:to>
                                        <p:strVal val="visible"/>
                                      </p:to>
                                    </p:set>
                                    <p:anim calcmode="lin" valueType="num">
                                      <p:cBhvr>
                                        <p:cTn id="24" dur="1000" fill="hold"/>
                                        <p:tgtEl>
                                          <p:spTgt spid="173070">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17307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73070">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73061"/>
                                        </p:tgtEl>
                                        <p:attrNameLst>
                                          <p:attrName>style.visibility</p:attrName>
                                        </p:attrNameLst>
                                      </p:cBhvr>
                                      <p:to>
                                        <p:strVal val="visible"/>
                                      </p:to>
                                    </p:set>
                                    <p:animEffect transition="in" filter="fade">
                                      <p:cBhvr>
                                        <p:cTn id="31" dur="1000"/>
                                        <p:tgtEl>
                                          <p:spTgt spid="173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1558925" y="1916113"/>
            <a:ext cx="8642350" cy="4392612"/>
          </a:xfrm>
        </p:spPr>
        <p:txBody>
          <a:bodyPr/>
          <a:lstStyle/>
          <a:p>
            <a:pPr marL="355600" indent="-260350">
              <a:spcAft>
                <a:spcPts val="600"/>
              </a:spcAft>
              <a:buClr>
                <a:srgbClr val="006400"/>
              </a:buClr>
            </a:pPr>
            <a:r>
              <a:rPr lang="el-GR" altLang="el-GR" sz="1900" dirty="0">
                <a:latin typeface="Corbel" pitchFamily="34" charset="0"/>
                <a:sym typeface="Wingdings" pitchFamily="2" charset="2"/>
              </a:rPr>
              <a:t>Όταν ο αέρας ωθείται έξω από τους πνεύμονες,  ταξιδεύει επάνω προς την </a:t>
            </a:r>
            <a:r>
              <a:rPr lang="el-GR" altLang="el-GR" sz="1900" b="1" dirty="0">
                <a:latin typeface="Corbel" pitchFamily="34" charset="0"/>
                <a:sym typeface="Wingdings" pitchFamily="2" charset="2"/>
              </a:rPr>
              <a:t>τραχεία</a:t>
            </a:r>
            <a:endParaRPr lang="el-GR" altLang="el-GR" sz="1900" dirty="0">
              <a:latin typeface="Corbel" pitchFamily="34" charset="0"/>
              <a:sym typeface="Wingdings" pitchFamily="2" charset="2"/>
            </a:endParaRPr>
          </a:p>
          <a:p>
            <a:pPr marL="355600" indent="-260350">
              <a:buClr>
                <a:srgbClr val="006400"/>
              </a:buClr>
              <a:buFont typeface="Wingdings" pitchFamily="2" charset="2"/>
              <a:buChar char="ü"/>
            </a:pPr>
            <a:r>
              <a:rPr lang="el-GR" altLang="el-GR" sz="1900" dirty="0">
                <a:latin typeface="Corbel" pitchFamily="34" charset="0"/>
              </a:rPr>
              <a:t>Η τραχεία είναι</a:t>
            </a:r>
            <a:r>
              <a:rPr lang="en-US" altLang="el-GR" sz="1900" dirty="0">
                <a:latin typeface="Corbel" pitchFamily="34" charset="0"/>
              </a:rPr>
              <a:t> </a:t>
            </a:r>
            <a:r>
              <a:rPr lang="el-GR" altLang="el-GR" sz="1900" dirty="0">
                <a:latin typeface="Corbel" pitchFamily="34" charset="0"/>
              </a:rPr>
              <a:t>ένας </a:t>
            </a:r>
            <a:r>
              <a:rPr lang="el-GR" altLang="el-GR" sz="1900" i="1" u="sng" dirty="0">
                <a:latin typeface="Corbel" pitchFamily="34" charset="0"/>
              </a:rPr>
              <a:t>σωλήνας</a:t>
            </a:r>
            <a:r>
              <a:rPr lang="el-GR" altLang="el-GR" sz="1900" dirty="0">
                <a:latin typeface="Corbel" pitchFamily="34" charset="0"/>
              </a:rPr>
              <a:t> που αποτελείται από</a:t>
            </a:r>
            <a:r>
              <a:rPr lang="en-US" altLang="el-GR" sz="1900" dirty="0">
                <a:latin typeface="Corbel" pitchFamily="34" charset="0"/>
              </a:rPr>
              <a:t> </a:t>
            </a:r>
            <a:r>
              <a:rPr lang="el-GR" altLang="el-GR" sz="1900" dirty="0" err="1">
                <a:latin typeface="Corbel" pitchFamily="34" charset="0"/>
              </a:rPr>
              <a:t>δακτύλιους</a:t>
            </a:r>
            <a:r>
              <a:rPr lang="el-GR" altLang="el-GR" sz="1900" dirty="0">
                <a:latin typeface="Corbel" pitchFamily="34" charset="0"/>
              </a:rPr>
              <a:t> χόνδρου και </a:t>
            </a:r>
            <a:r>
              <a:rPr lang="el-GR" altLang="el-GR" sz="1900" u="sng" dirty="0">
                <a:latin typeface="Corbel" pitchFamily="34" charset="0"/>
              </a:rPr>
              <a:t>συνδέει τους πνεύμονες</a:t>
            </a:r>
            <a:r>
              <a:rPr lang="en-US" altLang="el-GR" sz="1900" u="sng" dirty="0">
                <a:latin typeface="Corbel" pitchFamily="34" charset="0"/>
              </a:rPr>
              <a:t> </a:t>
            </a:r>
            <a:r>
              <a:rPr lang="el-GR" altLang="el-GR" sz="1900" u="sng" dirty="0">
                <a:latin typeface="Corbel" pitchFamily="34" charset="0"/>
              </a:rPr>
              <a:t>με</a:t>
            </a:r>
            <a:r>
              <a:rPr lang="en-US" altLang="el-GR" sz="1900" u="sng" dirty="0">
                <a:latin typeface="Corbel" pitchFamily="34" charset="0"/>
              </a:rPr>
              <a:t> </a:t>
            </a:r>
            <a:r>
              <a:rPr lang="el-GR" altLang="el-GR" sz="1900" u="sng" dirty="0">
                <a:latin typeface="Corbel" pitchFamily="34" charset="0"/>
              </a:rPr>
              <a:t>το</a:t>
            </a:r>
            <a:r>
              <a:rPr lang="en-US" altLang="el-GR" sz="1900" u="sng" dirty="0">
                <a:latin typeface="Corbel" pitchFamily="34" charset="0"/>
              </a:rPr>
              <a:t> </a:t>
            </a:r>
            <a:r>
              <a:rPr lang="el-GR" altLang="el-GR" sz="1900" u="sng" dirty="0">
                <a:latin typeface="Corbel" pitchFamily="34" charset="0"/>
              </a:rPr>
              <a:t>λάρυγγα</a:t>
            </a:r>
            <a:endParaRPr lang="en-US" altLang="el-GR" sz="1900" dirty="0">
              <a:latin typeface="Corbel" pitchFamily="34" charset="0"/>
            </a:endParaRPr>
          </a:p>
          <a:p>
            <a:pPr marL="355600" indent="-260350">
              <a:buClr>
                <a:srgbClr val="72BFC5"/>
              </a:buClr>
              <a:buNone/>
            </a:pPr>
            <a:endParaRPr lang="en-US" altLang="el-GR" sz="1900" dirty="0">
              <a:latin typeface="Corbel" pitchFamily="34" charset="0"/>
            </a:endParaRPr>
          </a:p>
          <a:p>
            <a:pPr marL="355600" indent="-260350">
              <a:buClr>
                <a:srgbClr val="006400"/>
              </a:buClr>
            </a:pPr>
            <a:r>
              <a:rPr lang="el-GR" altLang="el-GR" sz="1900" dirty="0">
                <a:latin typeface="Corbel" pitchFamily="34" charset="0"/>
              </a:rPr>
              <a:t>Το κάτω</a:t>
            </a:r>
            <a:r>
              <a:rPr lang="en-US" altLang="el-GR" sz="1900" dirty="0">
                <a:latin typeface="Corbel" pitchFamily="34" charset="0"/>
              </a:rPr>
              <a:t> </a:t>
            </a:r>
            <a:r>
              <a:rPr lang="el-GR" altLang="el-GR" sz="1900" dirty="0">
                <a:latin typeface="Corbel" pitchFamily="34" charset="0"/>
              </a:rPr>
              <a:t>μέρος</a:t>
            </a:r>
            <a:r>
              <a:rPr lang="en-US" altLang="el-GR" sz="1900" dirty="0">
                <a:latin typeface="Corbel" pitchFamily="34" charset="0"/>
              </a:rPr>
              <a:t> </a:t>
            </a:r>
            <a:r>
              <a:rPr lang="el-GR" altLang="el-GR" sz="1900" dirty="0">
                <a:latin typeface="Corbel" pitchFamily="34" charset="0"/>
              </a:rPr>
              <a:t>της</a:t>
            </a:r>
            <a:r>
              <a:rPr lang="en-US" altLang="el-GR" sz="1900" dirty="0">
                <a:latin typeface="Corbel" pitchFamily="34" charset="0"/>
              </a:rPr>
              <a:t> </a:t>
            </a:r>
            <a:r>
              <a:rPr lang="el-GR" altLang="el-GR" sz="1900" dirty="0">
                <a:latin typeface="Corbel" pitchFamily="34" charset="0"/>
              </a:rPr>
              <a:t>τραχείας</a:t>
            </a:r>
            <a:r>
              <a:rPr lang="en-US" altLang="el-GR" sz="1900" dirty="0">
                <a:latin typeface="Corbel" pitchFamily="34" charset="0"/>
              </a:rPr>
              <a:t> </a:t>
            </a:r>
            <a:r>
              <a:rPr lang="el-GR" altLang="el-GR" sz="1900" dirty="0">
                <a:latin typeface="Corbel" pitchFamily="34" charset="0"/>
              </a:rPr>
              <a:t>χωρίζεται</a:t>
            </a:r>
            <a:r>
              <a:rPr lang="en-US" altLang="el-GR" sz="1900" dirty="0">
                <a:latin typeface="Corbel" pitchFamily="34" charset="0"/>
              </a:rPr>
              <a:t> </a:t>
            </a:r>
            <a:r>
              <a:rPr lang="el-GR" altLang="el-GR" sz="1900" dirty="0">
                <a:latin typeface="Corbel" pitchFamily="34" charset="0"/>
              </a:rPr>
              <a:t>σε</a:t>
            </a:r>
            <a:r>
              <a:rPr lang="en-US" altLang="el-GR" sz="1900" dirty="0">
                <a:latin typeface="Corbel" pitchFamily="34" charset="0"/>
              </a:rPr>
              <a:t> </a:t>
            </a:r>
            <a:r>
              <a:rPr lang="el-GR" altLang="el-GR" sz="1900" dirty="0">
                <a:latin typeface="Corbel" pitchFamily="34" charset="0"/>
              </a:rPr>
              <a:t>δύο</a:t>
            </a:r>
            <a:r>
              <a:rPr lang="en-US" altLang="el-GR" sz="1900" dirty="0">
                <a:latin typeface="Corbel" pitchFamily="34" charset="0"/>
              </a:rPr>
              <a:t> </a:t>
            </a:r>
            <a:r>
              <a:rPr lang="el-GR" altLang="el-GR" sz="1900" dirty="0">
                <a:latin typeface="Corbel" pitchFamily="34" charset="0"/>
              </a:rPr>
              <a:t>αεραγωγούς</a:t>
            </a:r>
            <a:r>
              <a:rPr lang="en-US" altLang="el-GR" sz="1900" dirty="0">
                <a:latin typeface="Corbel" pitchFamily="34" charset="0"/>
              </a:rPr>
              <a:t>, </a:t>
            </a:r>
            <a:r>
              <a:rPr lang="el-GR" altLang="el-GR" sz="1900" dirty="0">
                <a:latin typeface="Corbel" pitchFamily="34" charset="0"/>
              </a:rPr>
              <a:t>έναν</a:t>
            </a:r>
            <a:r>
              <a:rPr lang="en-US" altLang="el-GR" sz="1900" dirty="0">
                <a:latin typeface="Corbel" pitchFamily="34" charset="0"/>
              </a:rPr>
              <a:t> </a:t>
            </a:r>
            <a:r>
              <a:rPr lang="el-GR" altLang="el-GR" sz="1900" dirty="0">
                <a:latin typeface="Corbel" pitchFamily="34" charset="0"/>
              </a:rPr>
              <a:t>στα αριστερά</a:t>
            </a:r>
            <a:r>
              <a:rPr lang="en-US" altLang="el-GR" sz="1900" dirty="0">
                <a:latin typeface="Corbel" pitchFamily="34" charset="0"/>
              </a:rPr>
              <a:t> </a:t>
            </a:r>
            <a:r>
              <a:rPr lang="el-GR" altLang="el-GR" sz="1900" dirty="0">
                <a:latin typeface="Corbel" pitchFamily="34" charset="0"/>
              </a:rPr>
              <a:t>και</a:t>
            </a:r>
            <a:r>
              <a:rPr lang="en-US" altLang="el-GR" sz="1900" dirty="0">
                <a:latin typeface="Corbel" pitchFamily="34" charset="0"/>
              </a:rPr>
              <a:t> </a:t>
            </a:r>
            <a:r>
              <a:rPr lang="el-GR" altLang="el-GR" sz="1900" dirty="0">
                <a:latin typeface="Corbel" pitchFamily="34" charset="0"/>
              </a:rPr>
              <a:t>έναν</a:t>
            </a:r>
            <a:r>
              <a:rPr lang="en-US" altLang="el-GR" sz="1900" dirty="0">
                <a:latin typeface="Corbel" pitchFamily="34" charset="0"/>
              </a:rPr>
              <a:t> </a:t>
            </a:r>
            <a:r>
              <a:rPr lang="el-GR" altLang="el-GR" sz="1900" dirty="0">
                <a:latin typeface="Corbel" pitchFamily="34" charset="0"/>
              </a:rPr>
              <a:t>στα</a:t>
            </a:r>
            <a:r>
              <a:rPr lang="en-US" altLang="el-GR" sz="1900" dirty="0">
                <a:latin typeface="Corbel" pitchFamily="34" charset="0"/>
              </a:rPr>
              <a:t> </a:t>
            </a:r>
            <a:r>
              <a:rPr lang="el-GR" altLang="el-GR" sz="1900" dirty="0">
                <a:latin typeface="Corbel" pitchFamily="34" charset="0"/>
              </a:rPr>
              <a:t>δεξιά, που ονομάζονται </a:t>
            </a:r>
            <a:r>
              <a:rPr lang="el-GR" altLang="el-GR" sz="1900" b="1" dirty="0">
                <a:latin typeface="Corbel" pitchFamily="34" charset="0"/>
              </a:rPr>
              <a:t>βρόγχοι</a:t>
            </a:r>
            <a:endParaRPr lang="el-GR" altLang="el-GR" sz="1900" dirty="0">
              <a:latin typeface="Corbel" pitchFamily="34" charset="0"/>
            </a:endParaRPr>
          </a:p>
          <a:p>
            <a:pPr marL="355600" indent="-260350">
              <a:spcBef>
                <a:spcPct val="0"/>
              </a:spcBef>
              <a:buNone/>
            </a:pPr>
            <a:endParaRPr lang="el-GR" altLang="el-GR" sz="1900" dirty="0">
              <a:latin typeface="Corbel" pitchFamily="34" charset="0"/>
            </a:endParaRPr>
          </a:p>
          <a:p>
            <a:pPr marL="355600" indent="-260350">
              <a:spcBef>
                <a:spcPct val="0"/>
              </a:spcBef>
              <a:buClr>
                <a:srgbClr val="006400"/>
              </a:buClr>
              <a:buFont typeface="Wingdings" pitchFamily="2" charset="2"/>
              <a:buChar char="ü"/>
            </a:pPr>
            <a:r>
              <a:rPr lang="el-GR" altLang="el-GR" sz="1900" i="1" dirty="0">
                <a:latin typeface="Corbel" pitchFamily="34" charset="0"/>
              </a:rPr>
              <a:t>ο αριστερός</a:t>
            </a:r>
            <a:r>
              <a:rPr lang="en-US" altLang="el-GR" sz="1900" i="1" dirty="0">
                <a:latin typeface="Corbel" pitchFamily="34" charset="0"/>
              </a:rPr>
              <a:t> </a:t>
            </a:r>
            <a:r>
              <a:rPr lang="el-GR" altLang="el-GR" sz="1900" i="1" dirty="0">
                <a:latin typeface="Corbel" pitchFamily="34" charset="0"/>
              </a:rPr>
              <a:t>βρόγχος οδηγεί στον αριστερό πνεύμονα</a:t>
            </a:r>
            <a:endParaRPr lang="en-US" altLang="el-GR" sz="1900" i="1" dirty="0">
              <a:latin typeface="Corbel" pitchFamily="34" charset="0"/>
            </a:endParaRPr>
          </a:p>
          <a:p>
            <a:pPr marL="355600" indent="-260350">
              <a:spcBef>
                <a:spcPct val="0"/>
              </a:spcBef>
              <a:buClr>
                <a:srgbClr val="006400"/>
              </a:buClr>
              <a:buNone/>
            </a:pPr>
            <a:r>
              <a:rPr lang="en-US" altLang="el-GR" sz="1900" i="1" dirty="0">
                <a:latin typeface="Corbel" pitchFamily="34" charset="0"/>
              </a:rPr>
              <a:t>	</a:t>
            </a:r>
            <a:r>
              <a:rPr lang="el-GR" altLang="el-GR" sz="1900" i="1" dirty="0">
                <a:latin typeface="Corbel" pitchFamily="34" charset="0"/>
              </a:rPr>
              <a:t>και</a:t>
            </a:r>
          </a:p>
          <a:p>
            <a:pPr marL="355600" indent="-260350">
              <a:spcBef>
                <a:spcPct val="0"/>
              </a:spcBef>
              <a:buClr>
                <a:srgbClr val="006400"/>
              </a:buClr>
              <a:buFont typeface="Wingdings" pitchFamily="2" charset="2"/>
              <a:buChar char="ü"/>
            </a:pPr>
            <a:r>
              <a:rPr lang="el-GR" altLang="el-GR" sz="1900" i="1" dirty="0">
                <a:latin typeface="Corbel" pitchFamily="34" charset="0"/>
              </a:rPr>
              <a:t>ο δεξιός βρόγχος οδηγεί στο δεξιό πνεύμονα</a:t>
            </a:r>
            <a:endParaRPr lang="el-GR" altLang="el-GR" sz="1900" dirty="0">
              <a:latin typeface="Corbel" pitchFamily="34" charset="0"/>
            </a:endParaRPr>
          </a:p>
        </p:txBody>
      </p:sp>
      <p:sp>
        <p:nvSpPr>
          <p:cNvPr id="5" name="Rectangle 6"/>
          <p:cNvSpPr/>
          <p:nvPr/>
        </p:nvSpPr>
        <p:spPr>
          <a:xfrm>
            <a:off x="9840914"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tLang="el-GR">
              <a:solidFill>
                <a:srgbClr val="FFFFFF"/>
              </a:solidFill>
              <a:latin typeface="Corbel" pitchFamily="34" charset="0"/>
            </a:endParaRPr>
          </a:p>
        </p:txBody>
      </p:sp>
      <p:sp>
        <p:nvSpPr>
          <p:cNvPr id="7172" name="Slide Number Placeholder 4"/>
          <p:cNvSpPr>
            <a:spLocks noGrp="1"/>
          </p:cNvSpPr>
          <p:nvPr>
            <p:ph type="sldNum" sz="quarter" idx="12"/>
          </p:nvPr>
        </p:nvSpPr>
        <p:spPr>
          <a:xfrm>
            <a:off x="9912351" y="6480176"/>
            <a:ext cx="620713"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76BE29-0E0C-4F7B-AEB4-2D177FF9ACD2}" type="slidenum">
              <a:rPr lang="es-ES" altLang="el-GR" sz="1200">
                <a:latin typeface="Corbel" pitchFamily="34" charset="0"/>
              </a:rPr>
              <a:pPr eaLnBrk="1" hangingPunct="1"/>
              <a:t>22</a:t>
            </a:fld>
            <a:endParaRPr lang="es-ES" altLang="el-GR" sz="1200">
              <a:latin typeface="Corbel" pitchFamily="34" charset="0"/>
            </a:endParaRPr>
          </a:p>
        </p:txBody>
      </p:sp>
      <p:pic>
        <p:nvPicPr>
          <p:cNvPr id="7174" name="Picture 6" descr="Αποτέλεσμα εικόνα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26" y="4149726"/>
            <a:ext cx="24114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288F6E6E-4447-A949-BEF1-A7D941C788C3}"/>
              </a:ext>
            </a:extLst>
          </p:cNvPr>
          <p:cNvSpPr txBox="1">
            <a:spLocks noChangeArrowheads="1"/>
          </p:cNvSpPr>
          <p:nvPr/>
        </p:nvSpPr>
        <p:spPr>
          <a:xfrm>
            <a:off x="972521" y="497053"/>
            <a:ext cx="8495205" cy="12745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l-GR" altLang="el-GR" sz="3200" b="1" dirty="0" err="1">
                <a:solidFill>
                  <a:srgbClr val="000000"/>
                </a:solidFill>
                <a:effectLst>
                  <a:outerShdw blurRad="38100" dist="38100" dir="2700000" algn="tl">
                    <a:srgbClr val="C0C0C0"/>
                  </a:outerShdw>
                </a:effectLst>
                <a:latin typeface="Corbel" pitchFamily="34" charset="0"/>
              </a:rPr>
              <a:t>Αναπνευστικο</a:t>
            </a:r>
            <a:r>
              <a:rPr lang="el-GR" altLang="el-GR" sz="3200" b="1" dirty="0">
                <a:solidFill>
                  <a:srgbClr val="000000"/>
                </a:solidFill>
                <a:effectLst>
                  <a:outerShdw blurRad="38100" dist="38100" dir="2700000" algn="tl">
                    <a:srgbClr val="C0C0C0"/>
                  </a:outerShdw>
                </a:effectLst>
                <a:latin typeface="Corbel" pitchFamily="34" charset="0"/>
              </a:rPr>
              <a:t>  σύστημα</a:t>
            </a:r>
          </a:p>
        </p:txBody>
      </p:sp>
    </p:spTree>
    <p:extLst>
      <p:ext uri="{BB962C8B-B14F-4D97-AF65-F5344CB8AC3E}">
        <p14:creationId xmlns:p14="http://schemas.microsoft.com/office/powerpoint/2010/main" val="3093416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lide(fromBottom)">
                                      <p:cBhvr>
                                        <p:cTn id="25" dur="500"/>
                                        <p:tgtEl>
                                          <p:spTgt spid="3">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lide(fromBottom)">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1774826" y="1773238"/>
            <a:ext cx="8893175" cy="4895850"/>
          </a:xfrm>
          <a:ln w="19050"/>
        </p:spPr>
        <p:txBody>
          <a:bodyPr>
            <a:noAutofit/>
          </a:bodyPr>
          <a:lstStyle/>
          <a:p>
            <a:pPr marL="355600" indent="-355600">
              <a:buClr>
                <a:srgbClr val="006400"/>
              </a:buClr>
              <a:buFont typeface="Wingdings" pitchFamily="2" charset="2"/>
              <a:buChar char="Ø"/>
              <a:defRPr/>
            </a:pPr>
            <a:r>
              <a:rPr lang="el-GR" altLang="el-GR" sz="1900" dirty="0">
                <a:latin typeface="Corbel" pitchFamily="34" charset="0"/>
              </a:rPr>
              <a:t>Ακριβώς πίσω από την τραχεία βρίσκεται</a:t>
            </a:r>
            <a:r>
              <a:rPr lang="en-US" altLang="el-GR" sz="1900" dirty="0">
                <a:latin typeface="Corbel" pitchFamily="34" charset="0"/>
              </a:rPr>
              <a:t> </a:t>
            </a:r>
            <a:r>
              <a:rPr lang="el-GR" altLang="el-GR" sz="1900" dirty="0">
                <a:latin typeface="Corbel" pitchFamily="34" charset="0"/>
              </a:rPr>
              <a:t>ο </a:t>
            </a:r>
            <a:r>
              <a:rPr lang="el-GR" altLang="el-GR" sz="1900" i="1" u="sng" dirty="0">
                <a:latin typeface="Corbel" pitchFamily="34" charset="0"/>
              </a:rPr>
              <a:t>οισοφάγος</a:t>
            </a:r>
            <a:r>
              <a:rPr lang="en-US" altLang="el-GR" sz="1900" dirty="0">
                <a:latin typeface="Corbel" pitchFamily="34" charset="0"/>
              </a:rPr>
              <a:t>, </a:t>
            </a:r>
            <a:r>
              <a:rPr lang="el-GR" altLang="el-GR" sz="1900" dirty="0">
                <a:latin typeface="Corbel" pitchFamily="34" charset="0"/>
              </a:rPr>
              <a:t>ο οποίος αποτελεί</a:t>
            </a:r>
            <a:r>
              <a:rPr lang="en-US" altLang="el-GR" sz="1900" dirty="0">
                <a:latin typeface="Corbel" pitchFamily="34" charset="0"/>
              </a:rPr>
              <a:t> </a:t>
            </a:r>
            <a:r>
              <a:rPr lang="el-GR" altLang="el-GR" sz="1900" dirty="0">
                <a:latin typeface="Corbel" pitchFamily="34" charset="0"/>
              </a:rPr>
              <a:t>μέρος</a:t>
            </a:r>
            <a:r>
              <a:rPr lang="en-US" altLang="el-GR" sz="1900" dirty="0">
                <a:latin typeface="Corbel" pitchFamily="34" charset="0"/>
              </a:rPr>
              <a:t> </a:t>
            </a:r>
            <a:r>
              <a:rPr lang="el-GR" altLang="el-GR" sz="1900" dirty="0">
                <a:latin typeface="Corbel" pitchFamily="34" charset="0"/>
              </a:rPr>
              <a:t>του</a:t>
            </a:r>
            <a:r>
              <a:rPr lang="en-US" altLang="el-GR" sz="1900" dirty="0">
                <a:latin typeface="Corbel" pitchFamily="34" charset="0"/>
              </a:rPr>
              <a:t> </a:t>
            </a:r>
            <a:r>
              <a:rPr lang="el-GR" altLang="el-GR" sz="1900" dirty="0">
                <a:latin typeface="Corbel" pitchFamily="34" charset="0"/>
              </a:rPr>
              <a:t>πεπτικού</a:t>
            </a:r>
            <a:r>
              <a:rPr lang="en-US" altLang="el-GR" sz="1900" dirty="0">
                <a:latin typeface="Corbel" pitchFamily="34" charset="0"/>
              </a:rPr>
              <a:t> </a:t>
            </a:r>
            <a:r>
              <a:rPr lang="el-GR" altLang="el-GR" sz="1900" dirty="0">
                <a:latin typeface="Corbel" pitchFamily="34" charset="0"/>
              </a:rPr>
              <a:t>σωλήνα </a:t>
            </a:r>
            <a:endParaRPr lang="en-US" altLang="el-GR" sz="1900" dirty="0">
              <a:latin typeface="Corbel" pitchFamily="34" charset="0"/>
            </a:endParaRPr>
          </a:p>
          <a:p>
            <a:pPr marL="355600" indent="-355600">
              <a:spcBef>
                <a:spcPct val="0"/>
              </a:spcBef>
              <a:buClr>
                <a:srgbClr val="006400"/>
              </a:buClr>
              <a:buNone/>
              <a:defRPr/>
            </a:pPr>
            <a:endParaRPr lang="el-GR" altLang="el-GR" sz="900" dirty="0">
              <a:latin typeface="Corbel" pitchFamily="34" charset="0"/>
            </a:endParaRPr>
          </a:p>
          <a:p>
            <a:pPr marL="355600" indent="-355600">
              <a:spcBef>
                <a:spcPct val="0"/>
              </a:spcBef>
              <a:buClr>
                <a:srgbClr val="006400"/>
              </a:buClr>
              <a:buFont typeface="Wingdings" pitchFamily="2" charset="2"/>
              <a:buChar char="Ø"/>
              <a:defRPr/>
            </a:pPr>
            <a:r>
              <a:rPr lang="el-GR" altLang="el-GR" sz="1900" dirty="0">
                <a:latin typeface="Corbel" pitchFamily="34" charset="0"/>
              </a:rPr>
              <a:t>Τόσο ο αέρας όσο και η τροφή (και το νερό) εισέρχονται</a:t>
            </a:r>
            <a:r>
              <a:rPr lang="en-US" altLang="el-GR" sz="1900" dirty="0">
                <a:latin typeface="Corbel" pitchFamily="34" charset="0"/>
              </a:rPr>
              <a:t> </a:t>
            </a:r>
            <a:r>
              <a:rPr lang="el-GR" altLang="el-GR" sz="1900" dirty="0">
                <a:latin typeface="Corbel" pitchFamily="34" charset="0"/>
              </a:rPr>
              <a:t>από το στόμα</a:t>
            </a:r>
            <a:r>
              <a:rPr lang="en-US" altLang="el-GR" sz="1900" dirty="0">
                <a:latin typeface="Corbel" pitchFamily="34" charset="0"/>
              </a:rPr>
              <a:t>. </a:t>
            </a:r>
          </a:p>
          <a:p>
            <a:pPr marL="355600" indent="-355600">
              <a:buClr>
                <a:srgbClr val="006400"/>
              </a:buClr>
              <a:buNone/>
              <a:defRPr/>
            </a:pPr>
            <a:r>
              <a:rPr lang="el-GR" altLang="el-GR" sz="1900" dirty="0">
                <a:latin typeface="Corbel" pitchFamily="34" charset="0"/>
              </a:rPr>
              <a:t>Όταν φτάσουν στο πίσω μέρος του στόματος</a:t>
            </a:r>
            <a:r>
              <a:rPr lang="en-US" altLang="el-GR" sz="1900" dirty="0">
                <a:latin typeface="Corbel" pitchFamily="34" charset="0"/>
              </a:rPr>
              <a:t>, </a:t>
            </a:r>
            <a:r>
              <a:rPr lang="el-GR" altLang="el-GR" sz="1900" dirty="0">
                <a:latin typeface="Corbel" pitchFamily="34" charset="0"/>
              </a:rPr>
              <a:t>μπορούν να προχωρήσουν</a:t>
            </a:r>
            <a:r>
              <a:rPr lang="en-US" altLang="el-GR" sz="1900" dirty="0">
                <a:latin typeface="Corbel" pitchFamily="34" charset="0"/>
              </a:rPr>
              <a:t> </a:t>
            </a:r>
            <a:r>
              <a:rPr lang="el-GR" altLang="el-GR" sz="1900" dirty="0">
                <a:latin typeface="Corbel" pitchFamily="34" charset="0"/>
              </a:rPr>
              <a:t>προς τα κάτω μέσα από δύο</a:t>
            </a:r>
            <a:r>
              <a:rPr lang="en-US" altLang="el-GR" sz="1900" dirty="0">
                <a:latin typeface="Corbel" pitchFamily="34" charset="0"/>
              </a:rPr>
              <a:t> </a:t>
            </a:r>
            <a:r>
              <a:rPr lang="el-GR" altLang="el-GR" sz="1900" dirty="0">
                <a:latin typeface="Corbel" pitchFamily="34" charset="0"/>
              </a:rPr>
              <a:t>διόδους</a:t>
            </a:r>
            <a:r>
              <a:rPr lang="en-US" altLang="el-GR" sz="1900" dirty="0">
                <a:latin typeface="Corbel" pitchFamily="34" charset="0"/>
              </a:rPr>
              <a:t>:</a:t>
            </a:r>
          </a:p>
          <a:p>
            <a:pPr marL="2687638" indent="-263525">
              <a:buClr>
                <a:srgbClr val="006400"/>
              </a:buClr>
              <a:buFont typeface="Wingdings" pitchFamily="2" charset="2"/>
              <a:buChar char="ü"/>
              <a:defRPr/>
            </a:pPr>
            <a:r>
              <a:rPr lang="el-GR" altLang="el-GR" sz="1900" i="1" u="sng" dirty="0">
                <a:latin typeface="Corbel" pitchFamily="34" charset="0"/>
              </a:rPr>
              <a:t>το λάρυγγα</a:t>
            </a:r>
            <a:r>
              <a:rPr lang="en-US" altLang="el-GR" sz="1900" i="1" u="sng" dirty="0">
                <a:latin typeface="Corbel" pitchFamily="34" charset="0"/>
              </a:rPr>
              <a:t>, </a:t>
            </a:r>
            <a:r>
              <a:rPr lang="el-GR" altLang="el-GR" sz="1900" i="1" u="sng" dirty="0">
                <a:latin typeface="Corbel" pitchFamily="34" charset="0"/>
              </a:rPr>
              <a:t>που οδηγεί μέσω της τραχείας</a:t>
            </a:r>
            <a:r>
              <a:rPr lang="en-US" altLang="el-GR" sz="1900" i="1" u="sng" dirty="0">
                <a:latin typeface="Corbel" pitchFamily="34" charset="0"/>
              </a:rPr>
              <a:t> </a:t>
            </a:r>
            <a:r>
              <a:rPr lang="el-GR" altLang="el-GR" sz="1900" i="1" u="sng" dirty="0">
                <a:latin typeface="Corbel" pitchFamily="34" charset="0"/>
              </a:rPr>
              <a:t>στους</a:t>
            </a:r>
            <a:r>
              <a:rPr lang="en-US" altLang="el-GR" sz="1900" i="1" u="sng" dirty="0">
                <a:latin typeface="Corbel" pitchFamily="34" charset="0"/>
              </a:rPr>
              <a:t> </a:t>
            </a:r>
            <a:r>
              <a:rPr lang="el-GR" altLang="el-GR" sz="1900" i="1" u="sng" dirty="0">
                <a:latin typeface="Corbel" pitchFamily="34" charset="0"/>
              </a:rPr>
              <a:t>πνεύμονες</a:t>
            </a:r>
            <a:r>
              <a:rPr lang="en-US" altLang="el-GR" sz="1900" dirty="0">
                <a:latin typeface="Corbel" pitchFamily="34" charset="0"/>
              </a:rPr>
              <a:t> </a:t>
            </a:r>
            <a:r>
              <a:rPr lang="el-GR" altLang="el-GR" sz="1900" dirty="0">
                <a:latin typeface="Corbel" pitchFamily="34" charset="0"/>
              </a:rPr>
              <a:t>και</a:t>
            </a:r>
            <a:r>
              <a:rPr lang="en-US" altLang="el-GR" sz="1900" i="1" u="sng" dirty="0">
                <a:latin typeface="Corbel" pitchFamily="34" charset="0"/>
              </a:rPr>
              <a:t> </a:t>
            </a:r>
            <a:endParaRPr lang="el-GR" altLang="el-GR" sz="1900" i="1" u="sng" dirty="0">
              <a:latin typeface="Corbel" pitchFamily="34" charset="0"/>
            </a:endParaRPr>
          </a:p>
          <a:p>
            <a:pPr marL="2687638" indent="-263525">
              <a:buClr>
                <a:srgbClr val="006400"/>
              </a:buClr>
              <a:buFont typeface="Wingdings" pitchFamily="2" charset="2"/>
              <a:buChar char="ü"/>
              <a:defRPr/>
            </a:pPr>
            <a:r>
              <a:rPr lang="el-GR" altLang="el-GR" sz="1900" i="1" u="sng" dirty="0">
                <a:latin typeface="Corbel" pitchFamily="34" charset="0"/>
              </a:rPr>
              <a:t>τον οισοφάγο</a:t>
            </a:r>
            <a:r>
              <a:rPr lang="en-US" altLang="el-GR" sz="1900" i="1" u="sng" dirty="0">
                <a:latin typeface="Corbel" pitchFamily="34" charset="0"/>
              </a:rPr>
              <a:t>, </a:t>
            </a:r>
            <a:r>
              <a:rPr lang="el-GR" altLang="el-GR" sz="1900" i="1" u="sng" dirty="0">
                <a:latin typeface="Corbel" pitchFamily="34" charset="0"/>
              </a:rPr>
              <a:t>που οδηγεί</a:t>
            </a:r>
            <a:r>
              <a:rPr lang="en-US" altLang="el-GR" sz="1900" i="1" u="sng" dirty="0">
                <a:latin typeface="Corbel" pitchFamily="34" charset="0"/>
              </a:rPr>
              <a:t> </a:t>
            </a:r>
            <a:r>
              <a:rPr lang="el-GR" altLang="el-GR" sz="1900" i="1" u="sng" dirty="0">
                <a:latin typeface="Corbel" pitchFamily="34" charset="0"/>
              </a:rPr>
              <a:t>στο</a:t>
            </a:r>
            <a:r>
              <a:rPr lang="en-US" altLang="el-GR" sz="1900" i="1" u="sng" dirty="0">
                <a:latin typeface="Corbel" pitchFamily="34" charset="0"/>
              </a:rPr>
              <a:t> </a:t>
            </a:r>
            <a:r>
              <a:rPr lang="el-GR" altLang="el-GR" sz="1900" i="1" u="sng" dirty="0">
                <a:latin typeface="Corbel" pitchFamily="34" charset="0"/>
              </a:rPr>
              <a:t>στομάχι</a:t>
            </a:r>
            <a:endParaRPr lang="en-US" altLang="el-GR" sz="1900" dirty="0">
              <a:latin typeface="Corbel" pitchFamily="34" charset="0"/>
              <a:sym typeface="Wingdings" pitchFamily="2" charset="2"/>
            </a:endParaRPr>
          </a:p>
          <a:p>
            <a:pPr marL="2687638" indent="-263525">
              <a:spcBef>
                <a:spcPct val="0"/>
              </a:spcBef>
              <a:buClr>
                <a:srgbClr val="006400"/>
              </a:buClr>
              <a:buNone/>
              <a:defRPr/>
            </a:pPr>
            <a:endParaRPr lang="en-US" altLang="el-GR" sz="1900" dirty="0">
              <a:latin typeface="Corbel" pitchFamily="34" charset="0"/>
              <a:sym typeface="Wingdings" pitchFamily="2" charset="2"/>
            </a:endParaRPr>
          </a:p>
          <a:p>
            <a:pPr marL="2687638" indent="-263525">
              <a:spcBef>
                <a:spcPct val="0"/>
              </a:spcBef>
              <a:buClr>
                <a:srgbClr val="006400"/>
              </a:buClr>
              <a:buNone/>
              <a:defRPr/>
            </a:pP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a:t>
            </a: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Για να λειτουργεί σωστά ο ανθρώπινος οργανισμός, </a:t>
            </a: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η τροφή και ο αέρας δεν πρέπει να εισχωρήσουν στη λάθος δίοδο</a:t>
            </a:r>
            <a:endParaRPr lang="el-GR" altLang="el-GR" sz="1900" dirty="0">
              <a:latin typeface="Corbel" pitchFamily="34" charset="0"/>
            </a:endParaRPr>
          </a:p>
        </p:txBody>
      </p:sp>
      <p:sp>
        <p:nvSpPr>
          <p:cNvPr id="5" name="Rectangle 6"/>
          <p:cNvSpPr/>
          <p:nvPr/>
        </p:nvSpPr>
        <p:spPr>
          <a:xfrm>
            <a:off x="9840914"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tLang="el-GR">
              <a:solidFill>
                <a:srgbClr val="FFFFFF"/>
              </a:solidFill>
              <a:latin typeface="Corbel" pitchFamily="34" charset="0"/>
            </a:endParaRPr>
          </a:p>
        </p:txBody>
      </p:sp>
      <p:pic>
        <p:nvPicPr>
          <p:cNvPr id="8198" name="Picture 2" descr="Αποτέλεσμα εικόνας"/>
          <p:cNvPicPr>
            <a:picLocks noChangeAspect="1" noChangeArrowheads="1"/>
          </p:cNvPicPr>
          <p:nvPr/>
        </p:nvPicPr>
        <p:blipFill>
          <a:blip r:embed="rId2">
            <a:clrChange>
              <a:clrFrom>
                <a:srgbClr val="F1F1EE"/>
              </a:clrFrom>
              <a:clrTo>
                <a:srgbClr val="F1F1EE">
                  <a:alpha val="0"/>
                </a:srgbClr>
              </a:clrTo>
            </a:clrChange>
            <a:extLst>
              <a:ext uri="{28A0092B-C50C-407E-A947-70E740481C1C}">
                <a14:useLocalDpi xmlns:a14="http://schemas.microsoft.com/office/drawing/2010/main" val="0"/>
              </a:ext>
            </a:extLst>
          </a:blip>
          <a:srcRect/>
          <a:stretch>
            <a:fillRect/>
          </a:stretch>
        </p:blipFill>
        <p:spPr bwMode="auto">
          <a:xfrm>
            <a:off x="982662" y="3937000"/>
            <a:ext cx="511333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BEF58CB8-0BDD-BB40-A36B-38BDE880A26A}"/>
              </a:ext>
            </a:extLst>
          </p:cNvPr>
          <p:cNvSpPr txBox="1">
            <a:spLocks noChangeArrowheads="1"/>
          </p:cNvSpPr>
          <p:nvPr/>
        </p:nvSpPr>
        <p:spPr>
          <a:xfrm>
            <a:off x="972521" y="497053"/>
            <a:ext cx="8495205" cy="12745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defRPr/>
            </a:pPr>
            <a:r>
              <a:rPr lang="el-GR" altLang="el-GR" sz="3200" b="1" dirty="0" err="1">
                <a:solidFill>
                  <a:srgbClr val="000000"/>
                </a:solidFill>
                <a:effectLst>
                  <a:outerShdw blurRad="38100" dist="38100" dir="2700000" algn="tl">
                    <a:srgbClr val="C0C0C0"/>
                  </a:outerShdw>
                </a:effectLst>
                <a:latin typeface="Corbel" pitchFamily="34" charset="0"/>
              </a:rPr>
              <a:t>Αναπνευστικο</a:t>
            </a:r>
            <a:r>
              <a:rPr lang="el-GR" altLang="el-GR" sz="3200" b="1" dirty="0">
                <a:solidFill>
                  <a:srgbClr val="000000"/>
                </a:solidFill>
                <a:effectLst>
                  <a:outerShdw blurRad="38100" dist="38100" dir="2700000" algn="tl">
                    <a:srgbClr val="C0C0C0"/>
                  </a:outerShdw>
                </a:effectLst>
                <a:latin typeface="Corbel" pitchFamily="34" charset="0"/>
              </a:rPr>
              <a:t>  σύστημα</a:t>
            </a:r>
          </a:p>
        </p:txBody>
      </p:sp>
    </p:spTree>
    <p:extLst>
      <p:ext uri="{BB962C8B-B14F-4D97-AF65-F5344CB8AC3E}">
        <p14:creationId xmlns:p14="http://schemas.microsoft.com/office/powerpoint/2010/main" val="2470714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slide(fromBottom)">
                                      <p:cBhvr>
                                        <p:cTn id="25" dur="500"/>
                                        <p:tgtEl>
                                          <p:spTgt spid="3">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74531" y="0"/>
            <a:ext cx="8450482" cy="1292060"/>
          </a:xfrm>
        </p:spPr>
        <p:txBody>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ΦΩΝΗΤΙΚΟ σύστημα</a:t>
            </a:r>
          </a:p>
        </p:txBody>
      </p:sp>
      <p:sp>
        <p:nvSpPr>
          <p:cNvPr id="3" name="2 - Υπότιτλος"/>
          <p:cNvSpPr>
            <a:spLocks noGrp="1"/>
          </p:cNvSpPr>
          <p:nvPr>
            <p:ph idx="1"/>
          </p:nvPr>
        </p:nvSpPr>
        <p:spPr>
          <a:xfrm>
            <a:off x="1599216" y="1221472"/>
            <a:ext cx="9778698" cy="764983"/>
          </a:xfrm>
        </p:spPr>
        <p:txBody>
          <a:bodyPr>
            <a:noAutofit/>
          </a:bodyPr>
          <a:lstStyle/>
          <a:p>
            <a:pPr marL="273050" indent="-273050">
              <a:spcBef>
                <a:spcPct val="0"/>
              </a:spcBef>
              <a:buClr>
                <a:srgbClr val="006400"/>
              </a:buClr>
              <a:defRPr/>
            </a:pPr>
            <a:r>
              <a:rPr lang="el-GR" altLang="el-GR" sz="2400" dirty="0">
                <a:latin typeface="Calibri" panose="020F0502020204030204" pitchFamily="34" charset="0"/>
                <a:cs typeface="Calibri" panose="020F0502020204030204" pitchFamily="34" charset="0"/>
              </a:rPr>
              <a:t>Το </a:t>
            </a:r>
            <a:r>
              <a:rPr lang="el-GR" altLang="el-GR" sz="2400" b="1" dirty="0">
                <a:latin typeface="Calibri" panose="020F0502020204030204" pitchFamily="34" charset="0"/>
                <a:cs typeface="Calibri" panose="020F0502020204030204" pitchFamily="34" charset="0"/>
              </a:rPr>
              <a:t>φωνητικό σύστημα </a:t>
            </a:r>
            <a:r>
              <a:rPr lang="el-GR" altLang="el-GR" sz="2400" dirty="0">
                <a:latin typeface="Calibri" panose="020F0502020204030204" pitchFamily="34" charset="0"/>
                <a:cs typeface="Calibri" panose="020F0502020204030204" pitchFamily="34" charset="0"/>
              </a:rPr>
              <a:t>αποτελείται</a:t>
            </a:r>
            <a:r>
              <a:rPr lang="en-US" altLang="el-GR" sz="2400" dirty="0">
                <a:latin typeface="Calibri" panose="020F0502020204030204" pitchFamily="34" charset="0"/>
                <a:cs typeface="Calibri" panose="020F0502020204030204" pitchFamily="34" charset="0"/>
              </a:rPr>
              <a:t> </a:t>
            </a:r>
            <a:r>
              <a:rPr lang="el-GR" sz="2400" kern="0" dirty="0">
                <a:latin typeface="Calibri" panose="020F0502020204030204" pitchFamily="34" charset="0"/>
                <a:cs typeface="Calibri" panose="020F0502020204030204" pitchFamily="34" charset="0"/>
              </a:rPr>
              <a:t>από το </a:t>
            </a:r>
            <a:r>
              <a:rPr lang="el-GR" sz="2400" b="1" kern="0" dirty="0">
                <a:latin typeface="Calibri" panose="020F0502020204030204" pitchFamily="34" charset="0"/>
                <a:cs typeface="Calibri" panose="020F0502020204030204" pitchFamily="34" charset="0"/>
              </a:rPr>
              <a:t>λάρυγγα</a:t>
            </a:r>
            <a:r>
              <a:rPr lang="el-GR" sz="2400" kern="0" dirty="0">
                <a:latin typeface="Calibri" panose="020F0502020204030204" pitchFamily="34" charset="0"/>
                <a:cs typeface="Calibri" panose="020F0502020204030204" pitchFamily="34" charset="0"/>
              </a:rPr>
              <a:t>, όπου βρίσκεται η </a:t>
            </a:r>
            <a:r>
              <a:rPr lang="el-GR" sz="2400" b="1" kern="0" dirty="0">
                <a:latin typeface="Calibri" panose="020F0502020204030204" pitchFamily="34" charset="0"/>
                <a:cs typeface="Calibri" panose="020F0502020204030204" pitchFamily="34" charset="0"/>
              </a:rPr>
              <a:t>γλωττίδα</a:t>
            </a:r>
            <a:r>
              <a:rPr lang="el-GR" sz="2400" kern="0" dirty="0">
                <a:latin typeface="Calibri" panose="020F0502020204030204" pitchFamily="34" charset="0"/>
                <a:cs typeface="Calibri" panose="020F0502020204030204" pitchFamily="34" charset="0"/>
              </a:rPr>
              <a:t> με τις </a:t>
            </a:r>
            <a:r>
              <a:rPr lang="el-GR" sz="2400" b="1" kern="0" dirty="0">
                <a:latin typeface="Calibri" panose="020F0502020204030204" pitchFamily="34" charset="0"/>
                <a:cs typeface="Calibri" panose="020F0502020204030204" pitchFamily="34" charset="0"/>
              </a:rPr>
              <a:t>φωνητικές χορδές</a:t>
            </a:r>
            <a:endParaRPr lang="en-US" altLang="el-GR" sz="2400" dirty="0">
              <a:latin typeface="Calibri" panose="020F0502020204030204" pitchFamily="34" charset="0"/>
              <a:cs typeface="Calibri" panose="020F0502020204030204" pitchFamily="34" charset="0"/>
              <a:sym typeface="Wingdings" pitchFamily="2" charset="2"/>
            </a:endParaRPr>
          </a:p>
        </p:txBody>
      </p:sp>
      <p:sp>
        <p:nvSpPr>
          <p:cNvPr id="5" name="Rectangle 6"/>
          <p:cNvSpPr/>
          <p:nvPr/>
        </p:nvSpPr>
        <p:spPr>
          <a:xfrm>
            <a:off x="9840914"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tLang="el-GR">
              <a:solidFill>
                <a:srgbClr val="FFFFFF"/>
              </a:solidFill>
              <a:latin typeface="Corbel" pitchFamily="34" charset="0"/>
            </a:endParaRPr>
          </a:p>
        </p:txBody>
      </p:sp>
      <p:grpSp>
        <p:nvGrpSpPr>
          <p:cNvPr id="4" name="Group 13"/>
          <p:cNvGrpSpPr>
            <a:grpSpLocks/>
          </p:cNvGrpSpPr>
          <p:nvPr/>
        </p:nvGrpSpPr>
        <p:grpSpPr bwMode="auto">
          <a:xfrm>
            <a:off x="765340" y="3106190"/>
            <a:ext cx="2232025" cy="2476500"/>
            <a:chOff x="113" y="1253"/>
            <a:chExt cx="1406" cy="1560"/>
          </a:xfrm>
        </p:grpSpPr>
        <p:pic>
          <p:nvPicPr>
            <p:cNvPr id="9223" name="Picture 11" descr="SpeechSysLaryn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1253"/>
              <a:ext cx="1368" cy="1560"/>
            </a:xfrm>
            <a:prstGeom prst="rect">
              <a:avLst/>
            </a:prstGeom>
            <a:solidFill>
              <a:schemeClr val="bg1"/>
            </a:solidFill>
            <a:ln w="19050">
              <a:solidFill>
                <a:srgbClr val="FF6600"/>
              </a:solidFill>
              <a:miter lim="800000"/>
              <a:headEnd/>
              <a:tailEnd/>
            </a:ln>
          </p:spPr>
        </p:pic>
        <p:sp>
          <p:nvSpPr>
            <p:cNvPr id="9224" name="Text Box 12"/>
            <p:cNvSpPr txBox="1">
              <a:spLocks noChangeArrowheads="1"/>
            </p:cNvSpPr>
            <p:nvPr/>
          </p:nvSpPr>
          <p:spPr bwMode="auto">
            <a:xfrm>
              <a:off x="929" y="1806"/>
              <a:ext cx="5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sz="1200" b="1">
                  <a:solidFill>
                    <a:srgbClr val="008000"/>
                  </a:solidFill>
                </a:rPr>
                <a:t>Λάρυγγας</a:t>
              </a:r>
            </a:p>
          </p:txBody>
        </p:sp>
      </p:grpSp>
      <p:sp>
        <p:nvSpPr>
          <p:cNvPr id="8" name="TextBox 7">
            <a:extLst>
              <a:ext uri="{FF2B5EF4-FFF2-40B4-BE49-F238E27FC236}">
                <a16:creationId xmlns:a16="http://schemas.microsoft.com/office/drawing/2014/main" id="{8C418A2B-6A93-334B-AABE-A069C97EF01D}"/>
              </a:ext>
            </a:extLst>
          </p:cNvPr>
          <p:cNvSpPr txBox="1"/>
          <p:nvPr/>
        </p:nvSpPr>
        <p:spPr>
          <a:xfrm>
            <a:off x="3959774" y="2365981"/>
            <a:ext cx="6708227" cy="4125553"/>
          </a:xfrm>
          <a:prstGeom prst="rect">
            <a:avLst/>
          </a:prstGeom>
          <a:noFill/>
        </p:spPr>
        <p:txBody>
          <a:bodyPr wrap="square" rtlCol="0">
            <a:spAutoFit/>
          </a:bodyPr>
          <a:lstStyle/>
          <a:p>
            <a:pPr algn="just">
              <a:lnSpc>
                <a:spcPct val="113000"/>
              </a:lnSpc>
              <a:spcBef>
                <a:spcPct val="0"/>
              </a:spcBef>
              <a:buClr>
                <a:schemeClr val="accent1"/>
              </a:buClr>
              <a:buFont typeface="Wingdings" panose="05000000000000000000" pitchFamily="2" charset="2"/>
              <a:buChar char="§"/>
              <a:defRPr/>
            </a:pPr>
            <a:r>
              <a:rPr lang="el-GR" sz="2400" kern="0" dirty="0">
                <a:latin typeface="Calibri" panose="020F0502020204030204" pitchFamily="34" charset="0"/>
                <a:cs typeface="Calibri" panose="020F0502020204030204" pitchFamily="34" charset="0"/>
              </a:rPr>
              <a:t>Οι</a:t>
            </a:r>
            <a:r>
              <a:rPr lang="el-GR" sz="2400" b="1" kern="0" dirty="0">
                <a:latin typeface="Calibri" panose="020F0502020204030204" pitchFamily="34" charset="0"/>
                <a:cs typeface="Calibri" panose="020F0502020204030204" pitchFamily="34" charset="0"/>
              </a:rPr>
              <a:t> </a:t>
            </a:r>
            <a:r>
              <a:rPr lang="el-GR" sz="2400" b="1" u="sng" kern="0" dirty="0">
                <a:latin typeface="Calibri" panose="020F0502020204030204" pitchFamily="34" charset="0"/>
                <a:cs typeface="Calibri" panose="020F0502020204030204" pitchFamily="34" charset="0"/>
              </a:rPr>
              <a:t>φωνητικές χορδές ή πτυχές </a:t>
            </a:r>
            <a:r>
              <a:rPr lang="el-GR" sz="2400" kern="0" dirty="0">
                <a:latin typeface="Calibri" panose="020F0502020204030204" pitchFamily="34" charset="0"/>
                <a:cs typeface="Calibri" panose="020F0502020204030204" pitchFamily="34" charset="0"/>
              </a:rPr>
              <a:t>(</a:t>
            </a:r>
            <a:r>
              <a:rPr lang="en-US" sz="2400" kern="0" dirty="0">
                <a:latin typeface="Calibri" panose="020F0502020204030204" pitchFamily="34" charset="0"/>
                <a:ea typeface="Cambria" panose="02040503050406030204" pitchFamily="18" charset="0"/>
                <a:cs typeface="Calibri" panose="020F0502020204030204" pitchFamily="34" charset="0"/>
              </a:rPr>
              <a:t>Vocal Folds</a:t>
            </a:r>
            <a:r>
              <a:rPr lang="el-GR" sz="2400" kern="0" dirty="0">
                <a:latin typeface="Calibri" panose="020F0502020204030204" pitchFamily="34" charset="0"/>
                <a:ea typeface="Cambria" panose="02040503050406030204" pitchFamily="18" charset="0"/>
                <a:cs typeface="Calibri" panose="020F0502020204030204" pitchFamily="34" charset="0"/>
              </a:rPr>
              <a:t>) είναι 2 μεμβράνες που σχηματίζουν </a:t>
            </a:r>
            <a:r>
              <a:rPr lang="el-GR" sz="2400" kern="0" dirty="0">
                <a:latin typeface="Calibri" panose="020F0502020204030204" pitchFamily="34" charset="0"/>
                <a:cs typeface="Calibri" panose="020F0502020204030204" pitchFamily="34" charset="0"/>
              </a:rPr>
              <a:t>ανάμεσα τους τη </a:t>
            </a:r>
            <a:r>
              <a:rPr lang="el-GR" sz="2400" b="1" u="sng" kern="0" dirty="0">
                <a:latin typeface="Calibri" panose="020F0502020204030204" pitchFamily="34" charset="0"/>
                <a:cs typeface="Calibri" panose="020F0502020204030204" pitchFamily="34" charset="0"/>
              </a:rPr>
              <a:t>γλωττίδα</a:t>
            </a:r>
            <a:r>
              <a:rPr lang="el-GR" sz="2400" kern="0" dirty="0">
                <a:latin typeface="Calibri" panose="020F0502020204030204" pitchFamily="34" charset="0"/>
                <a:cs typeface="Calibri" panose="020F0502020204030204" pitchFamily="34" charset="0"/>
              </a:rPr>
              <a:t> </a:t>
            </a:r>
            <a:r>
              <a:rPr lang="el-GR" sz="2400" kern="0" dirty="0">
                <a:latin typeface="Calibri" panose="020F0502020204030204" pitchFamily="34" charset="0"/>
                <a:ea typeface="Cambria" panose="02040503050406030204" pitchFamily="18" charset="0"/>
                <a:cs typeface="Calibri" panose="020F0502020204030204" pitchFamily="34" charset="0"/>
              </a:rPr>
              <a:t>(</a:t>
            </a:r>
            <a:r>
              <a:rPr lang="en-US" sz="2400" kern="0" dirty="0">
                <a:latin typeface="Calibri" panose="020F0502020204030204" pitchFamily="34" charset="0"/>
                <a:ea typeface="Cambria" panose="02040503050406030204" pitchFamily="18" charset="0"/>
                <a:cs typeface="Calibri" panose="020F0502020204030204" pitchFamily="34" charset="0"/>
              </a:rPr>
              <a:t>glottis</a:t>
            </a:r>
            <a:r>
              <a:rPr lang="el-GR" sz="2400" kern="0" dirty="0">
                <a:latin typeface="Calibri" panose="020F0502020204030204" pitchFamily="34" charset="0"/>
                <a:ea typeface="Cambria" panose="02040503050406030204" pitchFamily="18" charset="0"/>
                <a:cs typeface="Calibri" panose="020F0502020204030204" pitchFamily="34" charset="0"/>
              </a:rPr>
              <a:t>)</a:t>
            </a:r>
          </a:p>
          <a:p>
            <a:pPr algn="just">
              <a:lnSpc>
                <a:spcPct val="113000"/>
              </a:lnSpc>
              <a:spcBef>
                <a:spcPct val="0"/>
              </a:spcBef>
              <a:buClr>
                <a:schemeClr val="accent1"/>
              </a:buClr>
              <a:buFont typeface="Wingdings" panose="05000000000000000000" pitchFamily="2" charset="2"/>
              <a:buChar char="§"/>
              <a:defRPr/>
            </a:pPr>
            <a:endParaRPr lang="en-US" sz="2400" kern="0" dirty="0">
              <a:latin typeface="Calibri" panose="020F0502020204030204" pitchFamily="34" charset="0"/>
              <a:cs typeface="Calibri" panose="020F0502020204030204" pitchFamily="34" charset="0"/>
            </a:endParaRPr>
          </a:p>
          <a:p>
            <a:pPr algn="just">
              <a:lnSpc>
                <a:spcPct val="113000"/>
              </a:lnSpc>
              <a:spcBef>
                <a:spcPct val="0"/>
              </a:spcBef>
              <a:buClr>
                <a:schemeClr val="accent1"/>
              </a:buClr>
              <a:buFont typeface="Wingdings" panose="05000000000000000000" pitchFamily="2" charset="2"/>
              <a:buChar char="ü"/>
              <a:defRPr/>
            </a:pPr>
            <a:r>
              <a:rPr lang="el-GR" sz="2400" kern="0" dirty="0">
                <a:latin typeface="Calibri" panose="020F0502020204030204" pitchFamily="34" charset="0"/>
                <a:cs typeface="Calibri" panose="020F0502020204030204" pitchFamily="34" charset="0"/>
              </a:rPr>
              <a:t>Για την ακρίβεια, είναι πτυχώσεις μαλακού ιστού δεξιά και αριστερά στο λάρυγγα, οι οποίες μπορούν να έρχονται σε κοντινή απόσταση μεταξύ τους ή να απομακρύνονται χάρη σε ειδικούς μύες και χόνδρους με τους οποίους συνδέονται</a:t>
            </a:r>
          </a:p>
          <a:p>
            <a:endParaRPr lang="el-GR" dirty="0"/>
          </a:p>
        </p:txBody>
      </p:sp>
    </p:spTree>
    <p:extLst>
      <p:ext uri="{BB962C8B-B14F-4D97-AF65-F5344CB8AC3E}">
        <p14:creationId xmlns:p14="http://schemas.microsoft.com/office/powerpoint/2010/main" val="219186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9848" y="130629"/>
            <a:ext cx="10058400" cy="905069"/>
          </a:xfrm>
        </p:spPr>
        <p:txBody>
          <a:bodyPr>
            <a:normAutofit/>
          </a:bodyPr>
          <a:lstStyle/>
          <a:p>
            <a:pPr algn="ctr"/>
            <a:r>
              <a:rPr lang="el-GR" sz="3600" dirty="0">
                <a:latin typeface="+mn-lt"/>
              </a:rPr>
              <a:t>φώνηση</a:t>
            </a:r>
          </a:p>
        </p:txBody>
      </p:sp>
      <p:sp>
        <p:nvSpPr>
          <p:cNvPr id="3" name="Θέση περιεχομένου 2"/>
          <p:cNvSpPr>
            <a:spLocks noGrp="1"/>
          </p:cNvSpPr>
          <p:nvPr>
            <p:ph sz="half" idx="1"/>
          </p:nvPr>
        </p:nvSpPr>
        <p:spPr>
          <a:xfrm>
            <a:off x="419878" y="1474236"/>
            <a:ext cx="5887616" cy="4697963"/>
          </a:xfrm>
        </p:spPr>
        <p:txBody>
          <a:bodyPr>
            <a:normAutofit/>
          </a:bodyPr>
          <a:lstStyle/>
          <a:p>
            <a:pPr lvl="0" algn="just">
              <a:lnSpc>
                <a:spcPct val="114000"/>
              </a:lnSpc>
              <a:spcAft>
                <a:spcPts val="0"/>
              </a:spcAft>
            </a:pPr>
            <a:r>
              <a:rPr lang="el-GR" sz="2400" dirty="0">
                <a:latin typeface="Calibri" panose="020F0502020204030204" pitchFamily="34" charset="0"/>
                <a:cs typeface="Calibri" panose="020F0502020204030204" pitchFamily="34" charset="0"/>
              </a:rPr>
              <a:t>Κατά την ομιλία, ο αέρας που εισέρχεται στο λάρυγγα, περνάει ανάμεσα σε δύο μυώδεις πτυχές, που αποτελούν τις </a:t>
            </a:r>
            <a:r>
              <a:rPr lang="el-GR" sz="2400" b="1" dirty="0">
                <a:latin typeface="Calibri" panose="020F0502020204030204" pitchFamily="34" charset="0"/>
                <a:cs typeface="Calibri" panose="020F0502020204030204" pitchFamily="34" charset="0"/>
              </a:rPr>
              <a:t>φωνητικές πτυχές/χορδές </a:t>
            </a:r>
          </a:p>
          <a:p>
            <a:pPr lvl="0" algn="just">
              <a:lnSpc>
                <a:spcPct val="114000"/>
              </a:lnSpc>
              <a:spcAft>
                <a:spcPts val="0"/>
              </a:spcAft>
            </a:pPr>
            <a:endParaRPr lang="el-GR" sz="2400" dirty="0">
              <a:latin typeface="Calibri" panose="020F0502020204030204" pitchFamily="34" charset="0"/>
              <a:cs typeface="Calibri" panose="020F0502020204030204" pitchFamily="34" charset="0"/>
            </a:endParaRPr>
          </a:p>
          <a:p>
            <a:pPr lvl="0" algn="just">
              <a:lnSpc>
                <a:spcPct val="114000"/>
              </a:lnSpc>
              <a:spcAft>
                <a:spcPts val="0"/>
              </a:spcAft>
            </a:pPr>
            <a:r>
              <a:rPr lang="el-GR" sz="2400" dirty="0">
                <a:latin typeface="Calibri" panose="020F0502020204030204" pitchFamily="34" charset="0"/>
                <a:cs typeface="Calibri" panose="020F0502020204030204" pitchFamily="34" charset="0"/>
              </a:rPr>
              <a:t>Το άνοιγμα ανάμεσα στις φωνητικές χορδές ονομάζεται </a:t>
            </a:r>
            <a:r>
              <a:rPr lang="el-GR" sz="2400" b="1" dirty="0">
                <a:latin typeface="Calibri" panose="020F0502020204030204" pitchFamily="34" charset="0"/>
                <a:cs typeface="Calibri" panose="020F0502020204030204" pitchFamily="34" charset="0"/>
              </a:rPr>
              <a:t>γλωττίδα</a:t>
            </a:r>
          </a:p>
          <a:p>
            <a:pPr lvl="0" algn="just">
              <a:lnSpc>
                <a:spcPct val="150000"/>
              </a:lnSpc>
              <a:spcAft>
                <a:spcPts val="0"/>
              </a:spcAft>
              <a:buFont typeface="Wingdings" panose="05000000000000000000" pitchFamily="2" charset="2"/>
              <a:buChar char="v"/>
            </a:pPr>
            <a:endParaRPr lang="el-GR" sz="2400" dirty="0"/>
          </a:p>
          <a:p>
            <a:pPr marL="0" indent="0" algn="just">
              <a:lnSpc>
                <a:spcPct val="150000"/>
              </a:lnSpc>
              <a:buNone/>
            </a:pPr>
            <a:endParaRPr lang="el-GR" sz="2400" dirty="0"/>
          </a:p>
        </p:txBody>
      </p:sp>
      <p:pic>
        <p:nvPicPr>
          <p:cNvPr id="4" name="Εικόνα 3">
            <a:extLst>
              <a:ext uri="{FF2B5EF4-FFF2-40B4-BE49-F238E27FC236}">
                <a16:creationId xmlns:a16="http://schemas.microsoft.com/office/drawing/2014/main" id="{E380F7F5-EAE8-F156-BE57-E611535902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1512" y="1296955"/>
            <a:ext cx="5370529" cy="4543613"/>
          </a:xfrm>
          <a:prstGeom prst="rect">
            <a:avLst/>
          </a:prstGeom>
          <a:noFill/>
        </p:spPr>
      </p:pic>
      <p:sp>
        <p:nvSpPr>
          <p:cNvPr id="7" name="Βέλος: Δεξιό 6">
            <a:extLst>
              <a:ext uri="{FF2B5EF4-FFF2-40B4-BE49-F238E27FC236}">
                <a16:creationId xmlns:a16="http://schemas.microsoft.com/office/drawing/2014/main" id="{E7FC2604-EE97-B072-C903-23A9BAE12AD2}"/>
              </a:ext>
            </a:extLst>
          </p:cNvPr>
          <p:cNvSpPr/>
          <p:nvPr/>
        </p:nvSpPr>
        <p:spPr>
          <a:xfrm>
            <a:off x="7268546" y="3890866"/>
            <a:ext cx="791796" cy="279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04061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6B47F2A-D69E-ADF4-0960-D1AA610BAE28}"/>
              </a:ext>
            </a:extLst>
          </p:cNvPr>
          <p:cNvPicPr>
            <a:picLocks noChangeAspect="1"/>
          </p:cNvPicPr>
          <p:nvPr/>
        </p:nvPicPr>
        <p:blipFill>
          <a:blip r:embed="rId2"/>
          <a:stretch>
            <a:fillRect/>
          </a:stretch>
        </p:blipFill>
        <p:spPr>
          <a:xfrm>
            <a:off x="2703282" y="414266"/>
            <a:ext cx="6785436" cy="6029467"/>
          </a:xfrm>
          <a:prstGeom prst="rect">
            <a:avLst/>
          </a:prstGeom>
        </p:spPr>
      </p:pic>
    </p:spTree>
    <p:extLst>
      <p:ext uri="{BB962C8B-B14F-4D97-AF65-F5344CB8AC3E}">
        <p14:creationId xmlns:p14="http://schemas.microsoft.com/office/powerpoint/2010/main" val="1540788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753ABE-CADC-1D11-71F3-DEC5B9BCEDBF}"/>
              </a:ext>
            </a:extLst>
          </p:cNvPr>
          <p:cNvSpPr>
            <a:spLocks noGrp="1"/>
          </p:cNvSpPr>
          <p:nvPr>
            <p:ph type="title"/>
          </p:nvPr>
        </p:nvSpPr>
        <p:spPr>
          <a:xfrm>
            <a:off x="1069848" y="401216"/>
            <a:ext cx="10058400" cy="655030"/>
          </a:xfrm>
        </p:spPr>
        <p:txBody>
          <a:bodyPr>
            <a:normAutofit/>
          </a:bodyPr>
          <a:lstStyle/>
          <a:p>
            <a:pPr algn="ctr"/>
            <a:r>
              <a:rPr lang="el-GR" sz="4000" dirty="0"/>
              <a:t>Φώνηση</a:t>
            </a:r>
          </a:p>
        </p:txBody>
      </p:sp>
      <p:sp>
        <p:nvSpPr>
          <p:cNvPr id="3" name="Θέση περιεχομένου 2">
            <a:extLst>
              <a:ext uri="{FF2B5EF4-FFF2-40B4-BE49-F238E27FC236}">
                <a16:creationId xmlns:a16="http://schemas.microsoft.com/office/drawing/2014/main" id="{986B9E7E-0851-FA26-C216-353991F83A48}"/>
              </a:ext>
            </a:extLst>
          </p:cNvPr>
          <p:cNvSpPr>
            <a:spLocks noGrp="1"/>
          </p:cNvSpPr>
          <p:nvPr>
            <p:ph idx="1"/>
          </p:nvPr>
        </p:nvSpPr>
        <p:spPr>
          <a:xfrm>
            <a:off x="1069848" y="1212980"/>
            <a:ext cx="10058400" cy="5160387"/>
          </a:xfrm>
        </p:spPr>
        <p:txBody>
          <a:bodyPr>
            <a:normAutofit/>
          </a:bodyPr>
          <a:lstStyle/>
          <a:p>
            <a:pPr algn="just" eaLnBrk="1" hangingPunct="1">
              <a:lnSpc>
                <a:spcPct val="114000"/>
              </a:lnSpc>
              <a:spcBef>
                <a:spcPct val="0"/>
              </a:spcBef>
              <a:spcAft>
                <a:spcPts val="1200"/>
              </a:spcAft>
              <a:buFont typeface="Arial" panose="020B0604020202020204" pitchFamily="34" charset="0"/>
              <a:buChar char="•"/>
              <a:defRPr/>
            </a:pPr>
            <a:r>
              <a:rPr lang="el-GR" sz="2400" kern="0" dirty="0">
                <a:latin typeface="Calibri" panose="020F0502020204030204" pitchFamily="34" charset="0"/>
                <a:cs typeface="Calibri" panose="020F0502020204030204" pitchFamily="34" charset="0"/>
              </a:rPr>
              <a:t>Η φωνή είναι ήχος που παράγεται από τη </a:t>
            </a:r>
            <a:r>
              <a:rPr lang="el-GR" sz="2400" b="1" kern="0" dirty="0">
                <a:latin typeface="Calibri" panose="020F0502020204030204" pitchFamily="34" charset="0"/>
                <a:cs typeface="Calibri" panose="020F0502020204030204" pitchFamily="34" charset="0"/>
              </a:rPr>
              <a:t>δόνηση των φωνητικών χορδών </a:t>
            </a:r>
            <a:r>
              <a:rPr lang="el-GR" sz="2400" kern="0" dirty="0">
                <a:latin typeface="Calibri" panose="020F0502020204030204" pitchFamily="34" charset="0"/>
                <a:cs typeface="Calibri" panose="020F0502020204030204" pitchFamily="34" charset="0"/>
              </a:rPr>
              <a:t>και που συνήθως χρησιμοποιείται για ομιλία.</a:t>
            </a:r>
          </a:p>
          <a:p>
            <a:pPr algn="just" eaLnBrk="1" hangingPunct="1">
              <a:lnSpc>
                <a:spcPct val="114000"/>
              </a:lnSpc>
              <a:spcBef>
                <a:spcPct val="0"/>
              </a:spcBef>
              <a:spcAft>
                <a:spcPts val="1200"/>
              </a:spcAft>
              <a:buFont typeface="Arial" panose="020B0604020202020204" pitchFamily="34" charset="0"/>
              <a:buChar char="•"/>
              <a:defRPr/>
            </a:pPr>
            <a:endParaRPr lang="el-GR" sz="2400" kern="0" dirty="0">
              <a:latin typeface="Calibri" panose="020F0502020204030204" pitchFamily="34" charset="0"/>
              <a:cs typeface="Calibri" panose="020F0502020204030204" pitchFamily="34" charset="0"/>
            </a:endParaRPr>
          </a:p>
          <a:p>
            <a:pPr algn="just" eaLnBrk="1" hangingPunct="1">
              <a:lnSpc>
                <a:spcPct val="114000"/>
              </a:lnSpc>
              <a:spcBef>
                <a:spcPct val="0"/>
              </a:spcBef>
              <a:spcAft>
                <a:spcPts val="1200"/>
              </a:spcAft>
              <a:buFont typeface="Arial" panose="020B0604020202020204" pitchFamily="34" charset="0"/>
              <a:buChar char="•"/>
              <a:defRPr/>
            </a:pPr>
            <a:r>
              <a:rPr lang="el-GR" sz="2400" kern="0" dirty="0">
                <a:latin typeface="Calibri" panose="020F0502020204030204" pitchFamily="34" charset="0"/>
                <a:cs typeface="Calibri" panose="020F0502020204030204" pitchFamily="34" charset="0"/>
              </a:rPr>
              <a:t>Μπορεί όμως ο ήχος αυτός να χρησιμοποιηθεί και </a:t>
            </a:r>
            <a:r>
              <a:rPr lang="el-GR" sz="2400" b="1" kern="0" dirty="0">
                <a:latin typeface="Calibri" panose="020F0502020204030204" pitchFamily="34" charset="0"/>
                <a:cs typeface="Calibri" panose="020F0502020204030204" pitchFamily="34" charset="0"/>
              </a:rPr>
              <a:t>άναρθρα</a:t>
            </a:r>
            <a:r>
              <a:rPr lang="el-GR" sz="2400" kern="0" dirty="0">
                <a:latin typeface="Calibri" panose="020F0502020204030204" pitchFamily="34" charset="0"/>
                <a:cs typeface="Calibri" panose="020F0502020204030204" pitchFamily="34" charset="0"/>
              </a:rPr>
              <a:t> π.χ. κραυγή, μουρμουρητό.</a:t>
            </a:r>
          </a:p>
          <a:p>
            <a:pPr algn="just" eaLnBrk="1" hangingPunct="1">
              <a:lnSpc>
                <a:spcPct val="114000"/>
              </a:lnSpc>
              <a:spcBef>
                <a:spcPct val="0"/>
              </a:spcBef>
              <a:spcAft>
                <a:spcPts val="1200"/>
              </a:spcAft>
              <a:buFont typeface="Arial" panose="020B0604020202020204" pitchFamily="34" charset="0"/>
              <a:buChar char="•"/>
              <a:defRPr/>
            </a:pPr>
            <a:endParaRPr lang="el-GR" sz="2400" kern="0" dirty="0">
              <a:latin typeface="Calibri" panose="020F0502020204030204" pitchFamily="34" charset="0"/>
              <a:cs typeface="Calibri" panose="020F0502020204030204" pitchFamily="34" charset="0"/>
            </a:endParaRPr>
          </a:p>
          <a:p>
            <a:pPr algn="just" eaLnBrk="1" hangingPunct="1">
              <a:lnSpc>
                <a:spcPct val="114000"/>
              </a:lnSpc>
              <a:spcBef>
                <a:spcPct val="0"/>
              </a:spcBef>
              <a:spcAft>
                <a:spcPts val="1200"/>
              </a:spcAft>
              <a:buFont typeface="Arial" panose="020B0604020202020204" pitchFamily="34" charset="0"/>
              <a:buChar char="•"/>
              <a:defRPr/>
            </a:pPr>
            <a:r>
              <a:rPr lang="el-GR" sz="2400" kern="0" dirty="0">
                <a:latin typeface="Calibri" panose="020F0502020204030204" pitchFamily="34" charset="0"/>
                <a:cs typeface="Calibri" panose="020F0502020204030204" pitchFamily="34" charset="0"/>
              </a:rPr>
              <a:t>Η φωνή, δηλ. η </a:t>
            </a:r>
            <a:r>
              <a:rPr lang="el-GR" sz="2400" b="1" kern="0" dirty="0">
                <a:latin typeface="Calibri" panose="020F0502020204030204" pitchFamily="34" charset="0"/>
                <a:cs typeface="Calibri" panose="020F0502020204030204" pitchFamily="34" charset="0"/>
              </a:rPr>
              <a:t>ηχηρότητα</a:t>
            </a:r>
            <a:r>
              <a:rPr lang="el-GR" sz="2400" kern="0" dirty="0">
                <a:latin typeface="Calibri" panose="020F0502020204030204" pitchFamily="34" charset="0"/>
                <a:cs typeface="Calibri" panose="020F0502020204030204" pitchFamily="34" charset="0"/>
              </a:rPr>
              <a:t>, αποτελεί χαρακτηριστικό των ηχηρών φθόγγων.</a:t>
            </a:r>
          </a:p>
          <a:p>
            <a:pPr marL="436563" lvl="1" indent="-342900" algn="just" eaLnBrk="1" hangingPunct="1">
              <a:lnSpc>
                <a:spcPct val="114000"/>
              </a:lnSpc>
              <a:spcBef>
                <a:spcPct val="0"/>
              </a:spcBef>
              <a:spcAft>
                <a:spcPts val="1200"/>
              </a:spcAft>
              <a:defRPr/>
            </a:pPr>
            <a:endParaRPr lang="el-GR" sz="2400" dirty="0"/>
          </a:p>
        </p:txBody>
      </p:sp>
    </p:spTree>
    <p:extLst>
      <p:ext uri="{BB962C8B-B14F-4D97-AF65-F5344CB8AC3E}">
        <p14:creationId xmlns:p14="http://schemas.microsoft.com/office/powerpoint/2010/main" val="363843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756586"/>
          </a:xfrm>
        </p:spPr>
        <p:txBody>
          <a:bodyPr>
            <a:normAutofit/>
          </a:bodyPr>
          <a:lstStyle/>
          <a:p>
            <a:pPr algn="ctr"/>
            <a:r>
              <a:rPr lang="el-GR" sz="4000" dirty="0">
                <a:latin typeface="+mn-lt"/>
              </a:rPr>
              <a:t>φώνηση</a:t>
            </a:r>
          </a:p>
        </p:txBody>
      </p:sp>
      <p:sp>
        <p:nvSpPr>
          <p:cNvPr id="3" name="Θέση περιεχομένου 2"/>
          <p:cNvSpPr>
            <a:spLocks noGrp="1"/>
          </p:cNvSpPr>
          <p:nvPr>
            <p:ph idx="1"/>
          </p:nvPr>
        </p:nvSpPr>
        <p:spPr>
          <a:xfrm>
            <a:off x="662473" y="1203649"/>
            <a:ext cx="10608907" cy="4891277"/>
          </a:xfrm>
        </p:spPr>
        <p:txBody>
          <a:bodyPr>
            <a:normAutofit/>
          </a:bodyPr>
          <a:lstStyle/>
          <a:p>
            <a:pPr lvl="0" algn="just">
              <a:lnSpc>
                <a:spcPct val="150000"/>
              </a:lnSpc>
              <a:spcAft>
                <a:spcPts val="0"/>
              </a:spcAft>
              <a:buFont typeface="Wingdings" panose="05000000000000000000" pitchFamily="2" charset="2"/>
              <a:buChar char="v"/>
            </a:pPr>
            <a:r>
              <a:rPr lang="el-GR" sz="2400" dirty="0"/>
              <a:t> </a:t>
            </a:r>
            <a:r>
              <a:rPr lang="el-GR" sz="2400" b="1" dirty="0">
                <a:latin typeface="Calibri" panose="020F0502020204030204" pitchFamily="34" charset="0"/>
                <a:cs typeface="Calibri" panose="020F0502020204030204" pitchFamily="34" charset="0"/>
              </a:rPr>
              <a:t>Φώνηση</a:t>
            </a:r>
            <a:r>
              <a:rPr lang="el-GR" sz="2400" dirty="0">
                <a:latin typeface="Calibri" panose="020F0502020204030204" pitchFamily="34" charset="0"/>
                <a:cs typeface="Calibri" panose="020F0502020204030204" pitchFamily="34" charset="0"/>
              </a:rPr>
              <a:t>: η κατάσταση των φωνητικών χορδών, δηλαδή της γλωττίδας</a:t>
            </a:r>
          </a:p>
          <a:p>
            <a:pPr lvl="0" algn="just">
              <a:lnSpc>
                <a:spcPct val="150000"/>
              </a:lnSpc>
              <a:spcAft>
                <a:spcPts val="0"/>
              </a:spcAft>
              <a:buFont typeface="Wingdings" panose="05000000000000000000" pitchFamily="2" charset="2"/>
              <a:buChar char="v"/>
            </a:pPr>
            <a:endParaRPr lang="el-GR" sz="2400" dirty="0">
              <a:latin typeface="Calibri" panose="020F0502020204030204" pitchFamily="34" charset="0"/>
              <a:cs typeface="Calibri" panose="020F0502020204030204" pitchFamily="34" charset="0"/>
            </a:endParaRPr>
          </a:p>
          <a:p>
            <a:pPr lvl="0" algn="just">
              <a:lnSpc>
                <a:spcPct val="150000"/>
              </a:lnSpc>
              <a:spcAft>
                <a:spcPts val="0"/>
              </a:spcAft>
              <a:buFont typeface="Wingdings" panose="05000000000000000000" pitchFamily="2" charset="2"/>
              <a:buChar char="ü"/>
            </a:pPr>
            <a:r>
              <a:rPr lang="el-GR" sz="2400" dirty="0">
                <a:latin typeface="Calibri" panose="020F0502020204030204" pitchFamily="34" charset="0"/>
                <a:cs typeface="Calibri" panose="020F0502020204030204" pitchFamily="34" charset="0"/>
              </a:rPr>
              <a:t>Ο </a:t>
            </a:r>
            <a:r>
              <a:rPr lang="el-GR" sz="2400" dirty="0" err="1">
                <a:latin typeface="Calibri" panose="020F0502020204030204" pitchFamily="34" charset="0"/>
                <a:cs typeface="Calibri" panose="020F0502020204030204" pitchFamily="34" charset="0"/>
              </a:rPr>
              <a:t>εκπνεόμενος</a:t>
            </a:r>
            <a:r>
              <a:rPr lang="el-GR" sz="2400" dirty="0">
                <a:latin typeface="Calibri" panose="020F0502020204030204" pitchFamily="34" charset="0"/>
                <a:cs typeface="Calibri" panose="020F0502020204030204" pitchFamily="34" charset="0"/>
              </a:rPr>
              <a:t> αέρας διέρχεται από τη γλωττίδα και η θέση/μορφή της γλωττίδας αλλάζει μέσω της κίνησης των φωνητικών χορδών</a:t>
            </a:r>
          </a:p>
          <a:p>
            <a:pPr lvl="0" algn="just">
              <a:lnSpc>
                <a:spcPct val="150000"/>
              </a:lnSpc>
              <a:spcAft>
                <a:spcPts val="0"/>
              </a:spcAft>
              <a:buFont typeface="Wingdings" panose="05000000000000000000" pitchFamily="2" charset="2"/>
              <a:buChar char="ü"/>
            </a:pPr>
            <a:r>
              <a:rPr lang="el-GR" sz="2400" dirty="0">
                <a:latin typeface="Calibri" panose="020F0502020204030204" pitchFamily="34" charset="0"/>
                <a:cs typeface="Calibri" panose="020F0502020204030204" pitchFamily="34" charset="0"/>
              </a:rPr>
              <a:t>Η κατάσταση αυτή καθορίζει την ποιότητα της φωνής και διαχωρίζει τους φθόγγους σε </a:t>
            </a:r>
            <a:r>
              <a:rPr lang="el-GR" sz="2400" b="1" dirty="0">
                <a:latin typeface="Calibri" panose="020F0502020204030204" pitchFamily="34" charset="0"/>
                <a:cs typeface="Calibri" panose="020F0502020204030204" pitchFamily="34" charset="0"/>
              </a:rPr>
              <a:t>ηχηρούς</a:t>
            </a:r>
            <a:r>
              <a:rPr lang="el-GR" sz="2400" dirty="0">
                <a:latin typeface="Calibri" panose="020F0502020204030204" pitchFamily="34" charset="0"/>
                <a:cs typeface="Calibri" panose="020F0502020204030204" pitchFamily="34" charset="0"/>
              </a:rPr>
              <a:t> και </a:t>
            </a:r>
            <a:r>
              <a:rPr lang="el-GR" sz="2400" b="1" dirty="0">
                <a:latin typeface="Calibri" panose="020F0502020204030204" pitchFamily="34" charset="0"/>
                <a:cs typeface="Calibri" panose="020F0502020204030204" pitchFamily="34" charset="0"/>
              </a:rPr>
              <a:t>άηχους</a:t>
            </a:r>
          </a:p>
          <a:p>
            <a:pPr lvl="0" algn="just">
              <a:lnSpc>
                <a:spcPct val="150000"/>
              </a:lnSpc>
              <a:spcAft>
                <a:spcPts val="0"/>
              </a:spcAft>
              <a:buFont typeface="Wingdings" panose="05000000000000000000" pitchFamily="2" charset="2"/>
              <a:buChar char="v"/>
            </a:pPr>
            <a:endParaRPr lang="el-GR" sz="2400" dirty="0"/>
          </a:p>
          <a:p>
            <a:pPr marL="0" indent="0" algn="just">
              <a:lnSpc>
                <a:spcPct val="150000"/>
              </a:lnSpc>
              <a:buNone/>
            </a:pPr>
            <a:endParaRPr lang="el-GR" sz="2400" dirty="0"/>
          </a:p>
        </p:txBody>
      </p:sp>
    </p:spTree>
    <p:extLst>
      <p:ext uri="{BB962C8B-B14F-4D97-AF65-F5344CB8AC3E}">
        <p14:creationId xmlns:p14="http://schemas.microsoft.com/office/powerpoint/2010/main" val="3787447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069848" y="307909"/>
            <a:ext cx="10058400" cy="556013"/>
          </a:xfrm>
        </p:spPr>
        <p:txBody>
          <a:bodyPr>
            <a:noAutofit/>
          </a:bodyPr>
          <a:lstStyle/>
          <a:p>
            <a:pPr algn="ctr"/>
            <a:r>
              <a:rPr lang="el-GR" sz="4000" dirty="0"/>
              <a:t>φώνηση</a:t>
            </a:r>
          </a:p>
        </p:txBody>
      </p:sp>
      <p:sp>
        <p:nvSpPr>
          <p:cNvPr id="3" name="Θέση περιεχομένου 2"/>
          <p:cNvSpPr>
            <a:spLocks noGrp="1"/>
          </p:cNvSpPr>
          <p:nvPr>
            <p:ph sz="half" idx="1"/>
          </p:nvPr>
        </p:nvSpPr>
        <p:spPr>
          <a:xfrm>
            <a:off x="347730" y="970384"/>
            <a:ext cx="7675808" cy="5887616"/>
          </a:xfrm>
        </p:spPr>
        <p:txBody>
          <a:bodyPr>
            <a:noAutofit/>
          </a:bodyPr>
          <a:lstStyle/>
          <a:p>
            <a:pPr algn="just">
              <a:lnSpc>
                <a:spcPct val="150000"/>
              </a:lnSpc>
              <a:buFont typeface="Arial" panose="020B0604020202020204" pitchFamily="34" charset="0"/>
              <a:buChar char="•"/>
            </a:pPr>
            <a:r>
              <a:rPr lang="el-GR" sz="2200" b="1" dirty="0">
                <a:latin typeface="Calibri" panose="020F0502020204030204" pitchFamily="34" charset="0"/>
                <a:cs typeface="Calibri" panose="020F0502020204030204" pitchFamily="34" charset="0"/>
              </a:rPr>
              <a:t>Άηχοι φθόγγοι</a:t>
            </a:r>
            <a:r>
              <a:rPr lang="el-GR" sz="2200" dirty="0">
                <a:latin typeface="Calibri" panose="020F0502020204030204" pitchFamily="34" charset="0"/>
                <a:cs typeface="Calibri" panose="020F0502020204030204" pitchFamily="34" charset="0"/>
              </a:rPr>
              <a:t>: παράγονται με ανοιχτές, μη παλλόμενες φωνητικές χορδές. Οι φωνητικές χορδές είναι μακριά η μία από την άλλη κι ο αέρας διαχέεται ελεύθερα μέσα από τη γλωττίδα. </a:t>
            </a:r>
          </a:p>
          <a:p>
            <a:pPr marL="0" indent="0" algn="just">
              <a:lnSpc>
                <a:spcPct val="150000"/>
              </a:lnSpc>
              <a:buNone/>
            </a:pPr>
            <a:endParaRPr lang="el-GR" sz="2200" dirty="0">
              <a:latin typeface="Calibri" panose="020F0502020204030204" pitchFamily="34" charset="0"/>
              <a:cs typeface="Calibri" panose="020F0502020204030204" pitchFamily="34" charset="0"/>
            </a:endParaRPr>
          </a:p>
          <a:p>
            <a:pPr algn="just">
              <a:lnSpc>
                <a:spcPct val="150000"/>
              </a:lnSpc>
              <a:buFont typeface="Arial" panose="020B0604020202020204" pitchFamily="34" charset="0"/>
              <a:buChar char="•"/>
            </a:pPr>
            <a:r>
              <a:rPr lang="el-GR" sz="2200" b="1" dirty="0">
                <a:latin typeface="Calibri" panose="020F0502020204030204" pitchFamily="34" charset="0"/>
                <a:cs typeface="Calibri" panose="020F0502020204030204" pitchFamily="34" charset="0"/>
              </a:rPr>
              <a:t>Ηχηροί φθόγγοι</a:t>
            </a:r>
            <a:r>
              <a:rPr lang="el-GR" sz="2200" dirty="0">
                <a:latin typeface="Calibri" panose="020F0502020204030204" pitchFamily="34" charset="0"/>
                <a:cs typeface="Calibri" panose="020F0502020204030204" pitchFamily="34" charset="0"/>
              </a:rPr>
              <a:t>: παράγονται με παλμό των φωνητικών χορδών. Όταν οι φωνητικές χορδές είναι ενωμένες, το ρεύμα αέρα από τους πνεύμονες ασκεί πίεση για να περάσει μέσα από αυτές, κι αυτό έχει ως αποτέλεσμα να τις κάνει να πάλλονται.</a:t>
            </a:r>
          </a:p>
        </p:txBody>
      </p:sp>
      <p:pic>
        <p:nvPicPr>
          <p:cNvPr id="6" name="Θέση περιεχομένου 5"/>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023538" y="1252260"/>
            <a:ext cx="4168462" cy="4247019"/>
          </a:xfrm>
          <a:prstGeom prst="rect">
            <a:avLst/>
          </a:prstGeom>
          <a:noFill/>
          <a:ln>
            <a:noFill/>
          </a:ln>
        </p:spPr>
      </p:pic>
      <p:sp>
        <p:nvSpPr>
          <p:cNvPr id="8" name="TextBox 7">
            <a:extLst>
              <a:ext uri="{FF2B5EF4-FFF2-40B4-BE49-F238E27FC236}">
                <a16:creationId xmlns:a16="http://schemas.microsoft.com/office/drawing/2014/main" id="{89531973-05BD-99F3-E3CE-F770BA38EA18}"/>
              </a:ext>
            </a:extLst>
          </p:cNvPr>
          <p:cNvSpPr txBox="1"/>
          <p:nvPr/>
        </p:nvSpPr>
        <p:spPr>
          <a:xfrm>
            <a:off x="7527472" y="6116990"/>
            <a:ext cx="3939851" cy="523220"/>
          </a:xfrm>
          <a:prstGeom prst="rect">
            <a:avLst/>
          </a:prstGeom>
          <a:noFill/>
        </p:spPr>
        <p:txBody>
          <a:bodyPr wrap="square">
            <a:spAutoFit/>
          </a:bodyPr>
          <a:lstStyle/>
          <a:p>
            <a:r>
              <a:rPr lang="el-GR"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http://www.phonetics.ucla.edu/vowels/chapter2/vibrating%20</a:t>
            </a: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cords</a:t>
            </a:r>
            <a:r>
              <a:rPr lang="el-GR"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a:t>
            </a: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vibrating</a:t>
            </a:r>
            <a:r>
              <a:rPr lang="el-GR"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a:t>
            </a:r>
            <a:r>
              <a:rPr lang="en-US"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html</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1400" dirty="0"/>
          </a:p>
        </p:txBody>
      </p:sp>
    </p:spTree>
    <p:extLst>
      <p:ext uri="{BB962C8B-B14F-4D97-AF65-F5344CB8AC3E}">
        <p14:creationId xmlns:p14="http://schemas.microsoft.com/office/powerpoint/2010/main" val="196528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113372" y="484632"/>
            <a:ext cx="3965256" cy="881713"/>
          </a:xfrm>
        </p:spPr>
        <p:txBody>
          <a:bodyPr/>
          <a:lstStyle/>
          <a:p>
            <a:r>
              <a:rPr lang="el-GR" dirty="0"/>
              <a:t>ΦΩΝΗΤΙΚΗ</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990845"/>
            <a:ext cx="11309131" cy="4609651"/>
          </a:xfrm>
        </p:spPr>
        <p:txBody>
          <a:bodyPr>
            <a:normAutofit/>
          </a:bodyPr>
          <a:lstStyle/>
          <a:p>
            <a:pPr marL="273050" indent="-273050">
              <a:lnSpc>
                <a:spcPct val="100000"/>
              </a:lnSpc>
              <a:spcBef>
                <a:spcPts val="0"/>
              </a:spcBef>
              <a:buClr>
                <a:schemeClr val="accent6">
                  <a:lumMod val="75000"/>
                </a:schemeClr>
              </a:buClr>
              <a:buFont typeface="Wingdings" pitchFamily="2" charset="2"/>
              <a:buChar char="ü"/>
              <a:defRPr/>
            </a:pPr>
            <a:r>
              <a:rPr lang="el-GR" sz="3600" dirty="0"/>
              <a:t> </a:t>
            </a:r>
            <a:r>
              <a:rPr lang="el-GR" sz="2500" b="1" i="1" u="sng" dirty="0">
                <a:latin typeface="Corbel" pitchFamily="34" charset="0"/>
              </a:rPr>
              <a:t>Φωνητική</a:t>
            </a:r>
            <a:r>
              <a:rPr lang="el-GR" sz="2500" dirty="0">
                <a:latin typeface="Corbel" pitchFamily="34" charset="0"/>
              </a:rPr>
              <a:t> </a:t>
            </a:r>
            <a:r>
              <a:rPr lang="el-GR" sz="2500" dirty="0">
                <a:latin typeface="Corbel" pitchFamily="34" charset="0"/>
                <a:sym typeface="Wingdings 3"/>
              </a:rPr>
              <a:t> </a:t>
            </a:r>
            <a:r>
              <a:rPr lang="el-GR" sz="2500" dirty="0">
                <a:latin typeface="Corbel" pitchFamily="34" charset="0"/>
              </a:rPr>
              <a:t>είναι ο</a:t>
            </a:r>
            <a:r>
              <a:rPr lang="en-US" sz="2500" dirty="0">
                <a:latin typeface="Corbel" pitchFamily="34" charset="0"/>
              </a:rPr>
              <a:t> </a:t>
            </a:r>
            <a:r>
              <a:rPr lang="el-GR" sz="2500" dirty="0">
                <a:latin typeface="Corbel" pitchFamily="34" charset="0"/>
              </a:rPr>
              <a:t>κλάδος της Γλωσσολογίας</a:t>
            </a:r>
            <a:r>
              <a:rPr lang="en-US" sz="2500" dirty="0">
                <a:latin typeface="Corbel" pitchFamily="34" charset="0"/>
              </a:rPr>
              <a:t> </a:t>
            </a:r>
            <a:r>
              <a:rPr lang="el-GR" sz="2500" dirty="0">
                <a:latin typeface="Corbel" pitchFamily="34" charset="0"/>
              </a:rPr>
              <a:t>που</a:t>
            </a:r>
            <a:r>
              <a:rPr lang="en-US" sz="2500" dirty="0">
                <a:latin typeface="Corbel" pitchFamily="34" charset="0"/>
              </a:rPr>
              <a:t> </a:t>
            </a:r>
            <a:r>
              <a:rPr lang="el-GR" sz="2500" dirty="0">
                <a:latin typeface="Corbel" pitchFamily="34" charset="0"/>
              </a:rPr>
              <a:t>μελετά</a:t>
            </a:r>
            <a:r>
              <a:rPr lang="en-US" sz="2500" dirty="0">
                <a:latin typeface="Corbel" pitchFamily="34" charset="0"/>
              </a:rPr>
              <a:t> </a:t>
            </a:r>
            <a:r>
              <a:rPr lang="el-GR" sz="2500" dirty="0">
                <a:latin typeface="Corbel" pitchFamily="34" charset="0"/>
              </a:rPr>
              <a:t>την</a:t>
            </a:r>
            <a:r>
              <a:rPr lang="en-US" sz="2500" dirty="0">
                <a:latin typeface="Corbel" pitchFamily="34" charset="0"/>
              </a:rPr>
              <a:t> </a:t>
            </a:r>
            <a:r>
              <a:rPr lang="el-GR" sz="2500" b="1" dirty="0">
                <a:latin typeface="Corbel" pitchFamily="34" charset="0"/>
              </a:rPr>
              <a:t>ανθρώπινη ομιλία.</a:t>
            </a:r>
            <a:endParaRPr lang="en-US" sz="2500" dirty="0">
              <a:latin typeface="Corbel" pitchFamily="34" charset="0"/>
            </a:endParaRPr>
          </a:p>
          <a:p>
            <a:pPr lvl="2">
              <a:lnSpc>
                <a:spcPct val="100000"/>
              </a:lnSpc>
              <a:buFont typeface="Wingdings" pitchFamily="2" charset="2"/>
              <a:buChar char="Ø"/>
            </a:pPr>
            <a:r>
              <a:rPr lang="en-US" sz="2300" dirty="0">
                <a:latin typeface="Calibri" panose="020F0502020204030204" pitchFamily="34" charset="0"/>
                <a:ea typeface="Times New Roman" panose="02020603050405020304" pitchFamily="18" charset="0"/>
                <a:cs typeface="Times New Roman" panose="02020603050405020304" pitchFamily="18" charset="0"/>
              </a:rPr>
              <a:t>O </a:t>
            </a:r>
            <a:r>
              <a:rPr lang="el-GR" sz="2300" dirty="0">
                <a:latin typeface="Calibri" panose="020F0502020204030204" pitchFamily="34" charset="0"/>
                <a:ea typeface="Times New Roman" panose="02020603050405020304" pitchFamily="18" charset="0"/>
                <a:cs typeface="Times New Roman" panose="02020603050405020304" pitchFamily="18" charset="0"/>
              </a:rPr>
              <a:t>κλάδος της γλωσσολογίας που περιγράφει όλους τους ήχους που δημιουργούνται όταν μιλάνε οι άνθρωποι. </a:t>
            </a:r>
          </a:p>
          <a:p>
            <a:pPr lvl="2">
              <a:lnSpc>
                <a:spcPct val="100000"/>
              </a:lnSpc>
              <a:buFont typeface="Wingdings" pitchFamily="2" charset="2"/>
              <a:buChar char="Ø"/>
            </a:pPr>
            <a:r>
              <a:rPr lang="el-GR" sz="2200" dirty="0"/>
              <a:t>ΔΕΝ </a:t>
            </a:r>
            <a:r>
              <a:rPr lang="el-GR" sz="2200" dirty="0">
                <a:latin typeface="Calibri" panose="020F0502020204030204" pitchFamily="34" charset="0"/>
                <a:ea typeface="Times New Roman" panose="02020603050405020304" pitchFamily="18" charset="0"/>
                <a:cs typeface="Times New Roman" panose="02020603050405020304" pitchFamily="18" charset="0"/>
              </a:rPr>
              <a:t>μελετά ήχους που δημιουργούνται μεν από τον άνθρωπο, αλλά </a:t>
            </a:r>
            <a:r>
              <a:rPr lang="el-GR" sz="2200" b="1" dirty="0">
                <a:latin typeface="Calibri" panose="020F0502020204030204" pitchFamily="34" charset="0"/>
                <a:ea typeface="Times New Roman" panose="02020603050405020304" pitchFamily="18" charset="0"/>
                <a:cs typeface="Times New Roman" panose="02020603050405020304" pitchFamily="18" charset="0"/>
              </a:rPr>
              <a:t>δεν χρησιμοποιούνται όταν μιλάμε μεταξύ μας</a:t>
            </a:r>
            <a:r>
              <a:rPr lang="el-GR" sz="2200" dirty="0">
                <a:latin typeface="Calibri" panose="020F0502020204030204" pitchFamily="34" charset="0"/>
                <a:ea typeface="Times New Roman" panose="02020603050405020304" pitchFamily="18" charset="0"/>
                <a:cs typeface="Times New Roman" panose="02020603050405020304" pitchFamily="18" charset="0"/>
              </a:rPr>
              <a:t> (π.χ. το χασμουρητό, το φτέρνισμα, το σφύριγμα ή το βήξιμο). </a:t>
            </a:r>
            <a:endParaRPr lang="el-GR" sz="2200" dirty="0"/>
          </a:p>
          <a:p>
            <a:pPr marL="274320" lvl="1" indent="0">
              <a:buNone/>
            </a:pPr>
            <a:endParaRPr lang="el-GR" sz="2500" dirty="0"/>
          </a:p>
          <a:p>
            <a:pPr marL="274320" lvl="1" indent="0">
              <a:buNone/>
            </a:pPr>
            <a:endParaRPr lang="el-GR" sz="3400" dirty="0"/>
          </a:p>
          <a:p>
            <a:endParaRPr lang="el-GR" sz="800" dirty="0"/>
          </a:p>
        </p:txBody>
      </p:sp>
      <p:sp>
        <p:nvSpPr>
          <p:cNvPr id="4" name="TextBox 3">
            <a:extLst>
              <a:ext uri="{FF2B5EF4-FFF2-40B4-BE49-F238E27FC236}">
                <a16:creationId xmlns:a16="http://schemas.microsoft.com/office/drawing/2014/main" id="{49BB69C1-998B-2943-861F-4998F5B6ECFA}"/>
              </a:ext>
            </a:extLst>
          </p:cNvPr>
          <p:cNvSpPr txBox="1"/>
          <p:nvPr/>
        </p:nvSpPr>
        <p:spPr>
          <a:xfrm>
            <a:off x="1643605" y="1366345"/>
            <a:ext cx="8958805" cy="477054"/>
          </a:xfrm>
          <a:prstGeom prst="rect">
            <a:avLst/>
          </a:prstGeom>
          <a:noFill/>
        </p:spPr>
        <p:txBody>
          <a:bodyPr wrap="square" rtlCol="0">
            <a:spAutoFit/>
          </a:bodyPr>
          <a:lstStyle/>
          <a:p>
            <a:pPr algn="ctr"/>
            <a:r>
              <a:rPr lang="el-GR" sz="2500" b="1" dirty="0"/>
              <a:t>Τι είναι η Φωνητική;</a:t>
            </a:r>
          </a:p>
        </p:txBody>
      </p:sp>
      <p:pic>
        <p:nvPicPr>
          <p:cNvPr id="5" name="Picture 5" descr="C:\Documents and Settings\anthi_chaida\My Documents\ANTHI - Courses\Pics_general\Speech-Phonetics\3915413.gif">
            <a:extLst>
              <a:ext uri="{FF2B5EF4-FFF2-40B4-BE49-F238E27FC236}">
                <a16:creationId xmlns:a16="http://schemas.microsoft.com/office/drawing/2014/main" id="{66A1CB68-7B9E-9647-8D6C-EE43F81CB7B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8628" y="4595009"/>
            <a:ext cx="2381250" cy="178117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032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753ABE-CADC-1D11-71F3-DEC5B9BCEDBF}"/>
              </a:ext>
            </a:extLst>
          </p:cNvPr>
          <p:cNvSpPr>
            <a:spLocks noGrp="1"/>
          </p:cNvSpPr>
          <p:nvPr>
            <p:ph type="title"/>
          </p:nvPr>
        </p:nvSpPr>
        <p:spPr>
          <a:xfrm>
            <a:off x="1069848" y="484633"/>
            <a:ext cx="10058400" cy="793661"/>
          </a:xfrm>
        </p:spPr>
        <p:txBody>
          <a:bodyPr>
            <a:normAutofit/>
          </a:bodyPr>
          <a:lstStyle/>
          <a:p>
            <a:pPr algn="ctr"/>
            <a:r>
              <a:rPr lang="el-GR" sz="3600" dirty="0">
                <a:latin typeface="Cambria" panose="02040503050406030204" pitchFamily="18" charset="0"/>
                <a:ea typeface="Cambria" panose="02040503050406030204" pitchFamily="18" charset="0"/>
              </a:rPr>
              <a:t>Φωνητικό Σύστημα</a:t>
            </a:r>
          </a:p>
        </p:txBody>
      </p:sp>
      <p:sp>
        <p:nvSpPr>
          <p:cNvPr id="3" name="Θέση περιεχομένου 2">
            <a:extLst>
              <a:ext uri="{FF2B5EF4-FFF2-40B4-BE49-F238E27FC236}">
                <a16:creationId xmlns:a16="http://schemas.microsoft.com/office/drawing/2014/main" id="{986B9E7E-0851-FA26-C216-353991F83A48}"/>
              </a:ext>
            </a:extLst>
          </p:cNvPr>
          <p:cNvSpPr>
            <a:spLocks noGrp="1"/>
          </p:cNvSpPr>
          <p:nvPr>
            <p:ph idx="1"/>
          </p:nvPr>
        </p:nvSpPr>
        <p:spPr>
          <a:xfrm>
            <a:off x="746449" y="1436915"/>
            <a:ext cx="6932645" cy="4936452"/>
          </a:xfrm>
        </p:spPr>
        <p:txBody>
          <a:bodyPr>
            <a:normAutofit/>
          </a:bodyPr>
          <a:lstStyle/>
          <a:p>
            <a:pPr algn="just" eaLnBrk="1" hangingPunct="1">
              <a:spcBef>
                <a:spcPct val="0"/>
              </a:spcBef>
              <a:defRPr/>
            </a:pPr>
            <a:r>
              <a:rPr lang="el-GR" sz="2400" b="1" u="sng" kern="0" dirty="0">
                <a:latin typeface="Calibri" panose="020F0502020204030204" pitchFamily="34" charset="0"/>
                <a:cs typeface="Calibri" panose="020F0502020204030204" pitchFamily="34" charset="0"/>
              </a:rPr>
              <a:t>Φωνητικές χορδές</a:t>
            </a:r>
          </a:p>
          <a:p>
            <a:pPr algn="just" eaLnBrk="1" hangingPunct="1">
              <a:spcBef>
                <a:spcPct val="0"/>
              </a:spcBef>
              <a:defRPr/>
            </a:pPr>
            <a:endParaRPr lang="el-GR" sz="1000" kern="0" dirty="0">
              <a:latin typeface="Calibri" panose="020F0502020204030204" pitchFamily="34" charset="0"/>
              <a:cs typeface="Calibri" panose="020F0502020204030204" pitchFamily="34" charset="0"/>
            </a:endParaRPr>
          </a:p>
          <a:p>
            <a:pPr algn="just" eaLnBrk="1" hangingPunct="1">
              <a:lnSpc>
                <a:spcPct val="113000"/>
              </a:lnSpc>
              <a:spcBef>
                <a:spcPct val="0"/>
              </a:spcBef>
              <a:buFont typeface="Wingdings" panose="05000000000000000000" pitchFamily="2" charset="2"/>
              <a:buChar char="v"/>
              <a:defRPr/>
            </a:pPr>
            <a:r>
              <a:rPr lang="el-GR" sz="2400" kern="0" dirty="0">
                <a:latin typeface="Calibri" panose="020F0502020204030204" pitchFamily="34" charset="0"/>
                <a:cs typeface="Calibri" panose="020F0502020204030204" pitchFamily="34" charset="0"/>
              </a:rPr>
              <a:t>Στην πιο απλή περίπτωση, πλησίασμα των </a:t>
            </a:r>
            <a:r>
              <a:rPr lang="el-GR" sz="2400" kern="0" dirty="0" err="1">
                <a:latin typeface="Calibri" panose="020F0502020204030204" pitchFamily="34" charset="0"/>
                <a:cs typeface="Calibri" panose="020F0502020204030204" pitchFamily="34" charset="0"/>
              </a:rPr>
              <a:t>αρυταινοειδών</a:t>
            </a:r>
            <a:r>
              <a:rPr lang="el-GR" sz="2400" kern="0" dirty="0">
                <a:latin typeface="Calibri" panose="020F0502020204030204" pitchFamily="34" charset="0"/>
                <a:cs typeface="Calibri" panose="020F0502020204030204" pitchFamily="34" charset="0"/>
              </a:rPr>
              <a:t> χόνδρων συνεπάγεται </a:t>
            </a:r>
            <a:r>
              <a:rPr lang="el-GR" sz="2400" b="1" kern="0" dirty="0">
                <a:latin typeface="Calibri" panose="020F0502020204030204" pitchFamily="34" charset="0"/>
                <a:cs typeface="Calibri" panose="020F0502020204030204" pitchFamily="34" charset="0"/>
              </a:rPr>
              <a:t>κλείσιμο</a:t>
            </a:r>
            <a:r>
              <a:rPr lang="el-GR" sz="2400" kern="0" dirty="0">
                <a:latin typeface="Calibri" panose="020F0502020204030204" pitchFamily="34" charset="0"/>
                <a:cs typeface="Calibri" panose="020F0502020204030204" pitchFamily="34" charset="0"/>
              </a:rPr>
              <a:t> του ανοίγματος μεταξύ των φωνητικών χορδών – δηλ. </a:t>
            </a:r>
            <a:r>
              <a:rPr lang="el-GR" sz="2400" b="1" kern="0" dirty="0">
                <a:latin typeface="Calibri" panose="020F0502020204030204" pitchFamily="34" charset="0"/>
                <a:cs typeface="Calibri" panose="020F0502020204030204" pitchFamily="34" charset="0"/>
              </a:rPr>
              <a:t>της γλωττίδας </a:t>
            </a:r>
            <a:r>
              <a:rPr lang="el-GR" sz="2400" kern="0" dirty="0">
                <a:latin typeface="Calibri" panose="020F0502020204030204" pitchFamily="34" charset="0"/>
                <a:cs typeface="Calibri" panose="020F0502020204030204" pitchFamily="34" charset="0"/>
              </a:rPr>
              <a:t>–, ενώ αντίστροφα η απομάκρυνση τους συνεπάγεται </a:t>
            </a:r>
            <a:r>
              <a:rPr lang="el-GR" sz="2400" b="1" kern="0" dirty="0">
                <a:latin typeface="Calibri" panose="020F0502020204030204" pitchFamily="34" charset="0"/>
                <a:cs typeface="Calibri" panose="020F0502020204030204" pitchFamily="34" charset="0"/>
              </a:rPr>
              <a:t>αύξηση του ανοίγματος.</a:t>
            </a:r>
            <a:endParaRPr lang="en-US" sz="2400" kern="0" dirty="0">
              <a:latin typeface="Calibri" panose="020F0502020204030204" pitchFamily="34" charset="0"/>
              <a:cs typeface="Calibri" panose="020F0502020204030204" pitchFamily="34" charset="0"/>
            </a:endParaRPr>
          </a:p>
          <a:p>
            <a:pPr algn="just" eaLnBrk="1" hangingPunct="1">
              <a:lnSpc>
                <a:spcPct val="113000"/>
              </a:lnSpc>
              <a:spcBef>
                <a:spcPct val="0"/>
              </a:spcBef>
              <a:defRPr/>
            </a:pPr>
            <a:endParaRPr lang="en-US" sz="2400" kern="0" dirty="0">
              <a:latin typeface="Calibri" panose="020F0502020204030204" pitchFamily="34" charset="0"/>
              <a:cs typeface="Calibri" panose="020F0502020204030204" pitchFamily="34" charset="0"/>
            </a:endParaRPr>
          </a:p>
          <a:p>
            <a:pPr algn="just" eaLnBrk="1" hangingPunct="1">
              <a:lnSpc>
                <a:spcPct val="113000"/>
              </a:lnSpc>
              <a:spcBef>
                <a:spcPct val="0"/>
              </a:spcBef>
              <a:buFont typeface="Wingdings" panose="05000000000000000000" pitchFamily="2" charset="2"/>
              <a:buChar char="v"/>
              <a:defRPr/>
            </a:pPr>
            <a:r>
              <a:rPr lang="el-GR" sz="2400" kern="0" dirty="0">
                <a:latin typeface="Calibri" panose="020F0502020204030204" pitchFamily="34" charset="0"/>
                <a:cs typeface="Calibri" panose="020F0502020204030204" pitchFamily="34" charset="0"/>
              </a:rPr>
              <a:t>Όταν οι φωνητικές χορδές κλείνουν, δυσχεραίνεται η ροή του αέρα και όταν επικρατούν οι κατάλληλες συνθήκες τάσης, απόστασης, και ροής αέρα, οι φωνητικές χορδές εξαναγκάζονται σε ταλάντωση.</a:t>
            </a:r>
          </a:p>
          <a:p>
            <a:pPr marL="0" indent="0">
              <a:lnSpc>
                <a:spcPct val="114000"/>
              </a:lnSpc>
              <a:spcBef>
                <a:spcPts val="0"/>
              </a:spcBef>
              <a:spcAft>
                <a:spcPts val="2400"/>
              </a:spcAft>
              <a:buFont typeface="Wingdings" panose="05000000000000000000" pitchFamily="2" charset="2"/>
              <a:buNone/>
              <a:defRPr/>
            </a:pPr>
            <a:endParaRPr lang="el-GR" sz="2400" dirty="0"/>
          </a:p>
        </p:txBody>
      </p:sp>
      <p:pic>
        <p:nvPicPr>
          <p:cNvPr id="4" name="Picture 2" descr="http://www.vardouniotis.gr/assets/Vardouniotis/Images/YLH/FONI/BRAXNIASMA/image001.jpg">
            <a:extLst>
              <a:ext uri="{FF2B5EF4-FFF2-40B4-BE49-F238E27FC236}">
                <a16:creationId xmlns:a16="http://schemas.microsoft.com/office/drawing/2014/main" id="{E7760D52-F044-6DAA-4672-0D706E1FF6F7}"/>
              </a:ext>
            </a:extLst>
          </p:cNvPr>
          <p:cNvPicPr>
            <a:picLocks noChangeAspect="1" noChangeArrowheads="1"/>
          </p:cNvPicPr>
          <p:nvPr/>
        </p:nvPicPr>
        <p:blipFill>
          <a:blip r:embed="rId2"/>
          <a:srcRect/>
          <a:stretch>
            <a:fillRect/>
          </a:stretch>
        </p:blipFill>
        <p:spPr bwMode="auto">
          <a:xfrm>
            <a:off x="7837715" y="2212736"/>
            <a:ext cx="4097056" cy="2432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708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Εικόνα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9514" y="1989138"/>
            <a:ext cx="45561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1 - Τίτλος"/>
          <p:cNvSpPr txBox="1">
            <a:spLocks/>
          </p:cNvSpPr>
          <p:nvPr/>
        </p:nvSpPr>
        <p:spPr bwMode="auto">
          <a:xfrm>
            <a:off x="2351088" y="5445125"/>
            <a:ext cx="7416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900" b="1">
                <a:solidFill>
                  <a:srgbClr val="000000"/>
                </a:solidFill>
                <a:latin typeface="Corbel" pitchFamily="34" charset="0"/>
              </a:rPr>
              <a:t>Οι φωνητικές χορδές κατά τη φώνηση</a:t>
            </a:r>
          </a:p>
        </p:txBody>
      </p:sp>
      <p:sp>
        <p:nvSpPr>
          <p:cNvPr id="8" name="Rectangle 6"/>
          <p:cNvSpPr/>
          <p:nvPr/>
        </p:nvSpPr>
        <p:spPr>
          <a:xfrm>
            <a:off x="9840914"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tLang="el-GR">
              <a:solidFill>
                <a:srgbClr val="FFFFFF"/>
              </a:solidFill>
              <a:latin typeface="Corbel" pitchFamily="34" charset="0"/>
            </a:endParaRPr>
          </a:p>
        </p:txBody>
      </p:sp>
      <p:sp>
        <p:nvSpPr>
          <p:cNvPr id="9" name="1 - Τίτλος">
            <a:extLst>
              <a:ext uri="{FF2B5EF4-FFF2-40B4-BE49-F238E27FC236}">
                <a16:creationId xmlns:a16="http://schemas.microsoft.com/office/drawing/2014/main" id="{03542EE9-73F2-A140-869C-1F4FFA962D7E}"/>
              </a:ext>
            </a:extLst>
          </p:cNvPr>
          <p:cNvSpPr>
            <a:spLocks noGrp="1"/>
          </p:cNvSpPr>
          <p:nvPr>
            <p:ph type="title"/>
          </p:nvPr>
        </p:nvSpPr>
        <p:spPr>
          <a:xfrm>
            <a:off x="1035635" y="363620"/>
            <a:ext cx="8450482" cy="1292060"/>
          </a:xfrm>
        </p:spPr>
        <p:txBody>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ΦΩΝΗΤΙΚΟ σύστημα</a:t>
            </a:r>
          </a:p>
        </p:txBody>
      </p:sp>
    </p:spTree>
    <p:extLst>
      <p:ext uri="{BB962C8B-B14F-4D97-AF65-F5344CB8AC3E}">
        <p14:creationId xmlns:p14="http://schemas.microsoft.com/office/powerpoint/2010/main" val="4106929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840914" y="6480572"/>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tLang="el-GR">
              <a:solidFill>
                <a:srgbClr val="FFFFFF"/>
              </a:solidFill>
              <a:latin typeface="Corbel" pitchFamily="34" charset="0"/>
            </a:endParaRPr>
          </a:p>
        </p:txBody>
      </p:sp>
      <p:sp>
        <p:nvSpPr>
          <p:cNvPr id="14339" name="Slide Number Placeholder 4"/>
          <p:cNvSpPr txBox="1">
            <a:spLocks/>
          </p:cNvSpPr>
          <p:nvPr/>
        </p:nvSpPr>
        <p:spPr bwMode="auto">
          <a:xfrm>
            <a:off x="9912351" y="6507560"/>
            <a:ext cx="6207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B26E819-6E90-4237-87E6-63BFE99BE4C5}" type="slidenum">
              <a:rPr lang="es-ES" altLang="el-GR" sz="1200">
                <a:latin typeface="Corbel" pitchFamily="34" charset="0"/>
              </a:rPr>
              <a:pPr algn="r" eaLnBrk="1" hangingPunct="1"/>
              <a:t>32</a:t>
            </a:fld>
            <a:endParaRPr lang="es-ES" altLang="el-GR" sz="1200">
              <a:latin typeface="Corbel" pitchFamily="34" charset="0"/>
            </a:endParaRPr>
          </a:p>
        </p:txBody>
      </p:sp>
      <p:sp>
        <p:nvSpPr>
          <p:cNvPr id="191490" name="Rectangle 2"/>
          <p:cNvSpPr>
            <a:spLocks noGrp="1" noChangeArrowheads="1"/>
          </p:cNvSpPr>
          <p:nvPr>
            <p:ph type="body" idx="1"/>
          </p:nvPr>
        </p:nvSpPr>
        <p:spPr>
          <a:xfrm>
            <a:off x="1464713" y="1429909"/>
            <a:ext cx="9239960" cy="2880490"/>
          </a:xfrm>
        </p:spPr>
        <p:txBody>
          <a:bodyPr>
            <a:normAutofit/>
          </a:bodyPr>
          <a:lstStyle/>
          <a:p>
            <a:pPr marL="0" indent="0">
              <a:buClr>
                <a:srgbClr val="006400"/>
              </a:buClr>
            </a:pP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Όταν η γλωττίδα είναι ανοιχτή και οι φωνητικές χορδές απομακρύνονται η μία από την άλλη, ο αέρας περνάει χωρίς εμπόδιο και παράγονται άηχοι φθόγγοι </a:t>
            </a:r>
          </a:p>
          <a:p>
            <a:pPr marL="0" indent="0">
              <a:buClr>
                <a:srgbClr val="5F5F5F"/>
              </a:buClr>
              <a:buNone/>
            </a:pP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a:t>
            </a: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Στα </a:t>
            </a:r>
            <a:r>
              <a:rPr lang="el-GR" altLang="el-GR" sz="1900" b="1" dirty="0">
                <a:solidFill>
                  <a:srgbClr val="008000"/>
                </a:solidFill>
                <a:latin typeface="Corbel" pitchFamily="34" charset="0"/>
                <a:sym typeface="Wingdings" pitchFamily="2" charset="2"/>
              </a:rPr>
              <a:t>άηχα σύμφωνα</a:t>
            </a:r>
            <a:r>
              <a:rPr lang="el-GR" altLang="el-GR" sz="1900" dirty="0">
                <a:latin typeface="Corbel" pitchFamily="34" charset="0"/>
                <a:sym typeface="Wingdings" pitchFamily="2" charset="2"/>
              </a:rPr>
              <a:t> (π.χ. </a:t>
            </a:r>
            <a:r>
              <a:rPr lang="en-US" altLang="el-GR" sz="1900" dirty="0">
                <a:latin typeface="Corbel" pitchFamily="34" charset="0"/>
                <a:sym typeface="Wingdings" pitchFamily="2" charset="2"/>
              </a:rPr>
              <a:t>[f], [p], [t], [s]</a:t>
            </a:r>
            <a:r>
              <a:rPr lang="el-GR" altLang="el-GR" sz="1900" dirty="0">
                <a:latin typeface="Corbel" pitchFamily="34" charset="0"/>
                <a:sym typeface="Wingdings" pitchFamily="2" charset="2"/>
              </a:rPr>
              <a:t>)</a:t>
            </a: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οι φωνητικές χορδές είναι </a:t>
            </a:r>
            <a:r>
              <a:rPr lang="en-US" altLang="el-GR" sz="1900" dirty="0">
                <a:latin typeface="Corbel" pitchFamily="34" charset="0"/>
                <a:sym typeface="Wingdings" pitchFamily="2" charset="2"/>
              </a:rPr>
              <a:t>	</a:t>
            </a:r>
            <a:r>
              <a:rPr lang="el-GR" altLang="el-GR" sz="1900" u="sng" dirty="0">
                <a:latin typeface="Corbel" pitchFamily="34" charset="0"/>
                <a:sym typeface="Wingdings" pitchFamily="2" charset="2"/>
              </a:rPr>
              <a:t>ανοιχτές</a:t>
            </a:r>
            <a:r>
              <a:rPr lang="el-GR" altLang="el-GR" sz="1900" dirty="0">
                <a:latin typeface="Corbel" pitchFamily="34" charset="0"/>
                <a:sym typeface="Wingdings" pitchFamily="2" charset="2"/>
              </a:rPr>
              <a:t> και </a:t>
            </a:r>
            <a:r>
              <a:rPr lang="el-GR" altLang="el-GR" sz="1900" u="sng" dirty="0">
                <a:latin typeface="Corbel" pitchFamily="34" charset="0"/>
                <a:sym typeface="Wingdings" pitchFamily="2" charset="2"/>
              </a:rPr>
              <a:t>δεν πάλλονται</a:t>
            </a:r>
            <a:endParaRPr lang="en-US" altLang="el-GR" sz="1900" u="sng" dirty="0">
              <a:latin typeface="Corbel" pitchFamily="34" charset="0"/>
              <a:sym typeface="Wingdings" pitchFamily="2" charset="2"/>
            </a:endParaRPr>
          </a:p>
          <a:p>
            <a:pPr marL="0" indent="0">
              <a:buClr>
                <a:srgbClr val="006400"/>
              </a:buClr>
            </a:pPr>
            <a:r>
              <a:rPr lang="en-US" altLang="el-GR" sz="1900" dirty="0">
                <a:latin typeface="Corbel" pitchFamily="34" charset="0"/>
              </a:rPr>
              <a:t> </a:t>
            </a:r>
            <a:r>
              <a:rPr lang="el-GR" altLang="el-GR" sz="1900" dirty="0">
                <a:latin typeface="Corbel" pitchFamily="34" charset="0"/>
              </a:rPr>
              <a:t>Όταν η γλωττίδα είναι</a:t>
            </a:r>
            <a:r>
              <a:rPr lang="en-US" altLang="el-GR" sz="1900" dirty="0">
                <a:latin typeface="Corbel" pitchFamily="34" charset="0"/>
              </a:rPr>
              <a:t> </a:t>
            </a:r>
            <a:r>
              <a:rPr lang="el-GR" altLang="el-GR" sz="1900" dirty="0">
                <a:latin typeface="Corbel" pitchFamily="34" charset="0"/>
              </a:rPr>
              <a:t>κλειστή και</a:t>
            </a:r>
            <a:r>
              <a:rPr lang="en-US" altLang="el-GR" sz="1900" dirty="0">
                <a:latin typeface="Corbel" pitchFamily="34" charset="0"/>
              </a:rPr>
              <a:t> </a:t>
            </a:r>
            <a:r>
              <a:rPr lang="el-GR" altLang="el-GR" sz="1900" dirty="0">
                <a:latin typeface="Corbel" pitchFamily="34" charset="0"/>
              </a:rPr>
              <a:t>οι φωνητικές</a:t>
            </a:r>
            <a:r>
              <a:rPr lang="en-US" altLang="el-GR" sz="1900" dirty="0">
                <a:latin typeface="Corbel" pitchFamily="34" charset="0"/>
              </a:rPr>
              <a:t> </a:t>
            </a:r>
            <a:r>
              <a:rPr lang="el-GR" altLang="el-GR" sz="1900" dirty="0">
                <a:latin typeface="Corbel" pitchFamily="34" charset="0"/>
              </a:rPr>
              <a:t>χορδές</a:t>
            </a:r>
            <a:r>
              <a:rPr lang="en-US" altLang="el-GR" sz="1900" dirty="0">
                <a:latin typeface="Corbel" pitchFamily="34" charset="0"/>
              </a:rPr>
              <a:t> </a:t>
            </a:r>
            <a:r>
              <a:rPr lang="el-GR" altLang="el-GR" sz="1900" dirty="0">
                <a:latin typeface="Corbel" pitchFamily="34" charset="0"/>
              </a:rPr>
              <a:t>πλησιάζουν</a:t>
            </a:r>
            <a:r>
              <a:rPr lang="en-US" altLang="el-GR" sz="1900" dirty="0">
                <a:latin typeface="Corbel" pitchFamily="34" charset="0"/>
              </a:rPr>
              <a:t> </a:t>
            </a:r>
            <a:r>
              <a:rPr lang="el-GR" altLang="el-GR" sz="1900" dirty="0">
                <a:latin typeface="Corbel" pitchFamily="34" charset="0"/>
              </a:rPr>
              <a:t>η μία</a:t>
            </a:r>
            <a:r>
              <a:rPr lang="en-US" altLang="el-GR" sz="1900" dirty="0">
                <a:latin typeface="Corbel" pitchFamily="34" charset="0"/>
              </a:rPr>
              <a:t> </a:t>
            </a:r>
            <a:r>
              <a:rPr lang="el-GR" altLang="el-GR" sz="1900" dirty="0">
                <a:latin typeface="Corbel" pitchFamily="34" charset="0"/>
              </a:rPr>
              <a:t>την άλλη, εξαναγκάζονται σε παλμική κίνηση</a:t>
            </a:r>
            <a:r>
              <a:rPr lang="en-US" altLang="el-GR" sz="1900" dirty="0">
                <a:latin typeface="Corbel" pitchFamily="34" charset="0"/>
              </a:rPr>
              <a:t> </a:t>
            </a:r>
            <a:r>
              <a:rPr lang="el-GR" altLang="el-GR" sz="1900" dirty="0">
                <a:latin typeface="Corbel" pitchFamily="34" charset="0"/>
              </a:rPr>
              <a:t>και παράγονται </a:t>
            </a:r>
            <a:r>
              <a:rPr lang="el-GR" altLang="el-GR" sz="1900" b="1" u="sng" dirty="0">
                <a:latin typeface="Corbel" pitchFamily="34" charset="0"/>
              </a:rPr>
              <a:t>ηχηροί</a:t>
            </a:r>
            <a:r>
              <a:rPr lang="el-GR" altLang="el-GR" sz="1900" dirty="0">
                <a:latin typeface="Corbel" pitchFamily="34" charset="0"/>
              </a:rPr>
              <a:t> φθόγγοι</a:t>
            </a:r>
            <a:endParaRPr lang="el-GR" altLang="el-GR" sz="1900" dirty="0">
              <a:latin typeface="Corbel" pitchFamily="34" charset="0"/>
              <a:sym typeface="Wingdings" pitchFamily="2" charset="2"/>
            </a:endParaRPr>
          </a:p>
          <a:p>
            <a:pPr marL="0" indent="0">
              <a:buClr>
                <a:srgbClr val="5F5F5F"/>
              </a:buClr>
              <a:buNone/>
            </a:pP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 Στα </a:t>
            </a:r>
            <a:r>
              <a:rPr lang="el-GR" altLang="el-GR" sz="1900" b="1" dirty="0">
                <a:solidFill>
                  <a:srgbClr val="008000"/>
                </a:solidFill>
                <a:latin typeface="Corbel" pitchFamily="34" charset="0"/>
                <a:sym typeface="Wingdings" pitchFamily="2" charset="2"/>
              </a:rPr>
              <a:t>φωνήεντα</a:t>
            </a:r>
            <a:r>
              <a:rPr lang="el-GR" altLang="el-GR" sz="1900" dirty="0">
                <a:latin typeface="Corbel" pitchFamily="34" charset="0"/>
                <a:sym typeface="Wingdings" pitchFamily="2" charset="2"/>
              </a:rPr>
              <a:t> και στα </a:t>
            </a:r>
            <a:r>
              <a:rPr lang="el-GR" altLang="el-GR" sz="1900" b="1" dirty="0">
                <a:solidFill>
                  <a:srgbClr val="008000"/>
                </a:solidFill>
                <a:latin typeface="Corbel" pitchFamily="34" charset="0"/>
                <a:sym typeface="Wingdings" pitchFamily="2" charset="2"/>
              </a:rPr>
              <a:t>ηχηρά σύμφωνα</a:t>
            </a:r>
            <a:r>
              <a:rPr lang="el-GR" altLang="el-GR" sz="1900" dirty="0">
                <a:latin typeface="Corbel" pitchFamily="34" charset="0"/>
                <a:sym typeface="Wingdings" pitchFamily="2" charset="2"/>
              </a:rPr>
              <a:t> (π.χ. </a:t>
            </a:r>
            <a:r>
              <a:rPr lang="en-US" altLang="el-GR" sz="1900" dirty="0">
                <a:latin typeface="Corbel" pitchFamily="34" charset="0"/>
                <a:sym typeface="Wingdings" pitchFamily="2" charset="2"/>
              </a:rPr>
              <a:t>[m], [v], [z]</a:t>
            </a:r>
            <a:r>
              <a:rPr lang="el-GR" altLang="el-GR" sz="1900" dirty="0">
                <a:latin typeface="Corbel" pitchFamily="34" charset="0"/>
                <a:sym typeface="Wingdings" pitchFamily="2" charset="2"/>
              </a:rPr>
              <a:t>) οι φωνητικές χορδές είναι </a:t>
            </a:r>
            <a:r>
              <a:rPr lang="el-GR" altLang="el-GR" sz="1900" u="sng" dirty="0">
                <a:latin typeface="Corbel" pitchFamily="34" charset="0"/>
                <a:sym typeface="Wingdings" pitchFamily="2" charset="2"/>
              </a:rPr>
              <a:t>κλειστές</a:t>
            </a:r>
            <a:r>
              <a:rPr lang="el-GR" altLang="el-GR" sz="1900" dirty="0">
                <a:latin typeface="Corbel" pitchFamily="34" charset="0"/>
                <a:sym typeface="Wingdings" pitchFamily="2" charset="2"/>
              </a:rPr>
              <a:t> (ή σχεδόν κλειστές) και </a:t>
            </a:r>
            <a:r>
              <a:rPr lang="el-GR" altLang="el-GR" sz="1900" u="sng" dirty="0">
                <a:latin typeface="Corbel" pitchFamily="34" charset="0"/>
                <a:sym typeface="Wingdings" pitchFamily="2" charset="2"/>
              </a:rPr>
              <a:t>πάλλονται</a:t>
            </a:r>
          </a:p>
        </p:txBody>
      </p:sp>
      <p:grpSp>
        <p:nvGrpSpPr>
          <p:cNvPr id="2" name="Group 4"/>
          <p:cNvGrpSpPr>
            <a:grpSpLocks/>
          </p:cNvGrpSpPr>
          <p:nvPr/>
        </p:nvGrpSpPr>
        <p:grpSpPr bwMode="auto">
          <a:xfrm>
            <a:off x="1692526" y="4354848"/>
            <a:ext cx="2713037" cy="2447925"/>
            <a:chOff x="204" y="2670"/>
            <a:chExt cx="1800" cy="1650"/>
          </a:xfrm>
        </p:grpSpPr>
        <p:pic>
          <p:nvPicPr>
            <p:cNvPr id="14350" name="Picture 5" descr="Voicel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 y="2670"/>
              <a:ext cx="1800" cy="1650"/>
            </a:xfrm>
            <a:prstGeom prst="rect">
              <a:avLst/>
            </a:prstGeom>
            <a:noFill/>
            <a:ln w="190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4351" name="Text Box 6"/>
            <p:cNvSpPr txBox="1">
              <a:spLocks noChangeArrowheads="1"/>
            </p:cNvSpPr>
            <p:nvPr/>
          </p:nvSpPr>
          <p:spPr bwMode="auto">
            <a:xfrm>
              <a:off x="204" y="2700"/>
              <a:ext cx="49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b="1">
                  <a:solidFill>
                    <a:srgbClr val="008000"/>
                  </a:solidFill>
                  <a:latin typeface="Corbel" pitchFamily="34" charset="0"/>
                </a:rPr>
                <a:t>Άηχα</a:t>
              </a:r>
            </a:p>
          </p:txBody>
        </p:sp>
      </p:grpSp>
      <p:grpSp>
        <p:nvGrpSpPr>
          <p:cNvPr id="3" name="Group 7"/>
          <p:cNvGrpSpPr>
            <a:grpSpLocks/>
          </p:cNvGrpSpPr>
          <p:nvPr/>
        </p:nvGrpSpPr>
        <p:grpSpPr bwMode="auto">
          <a:xfrm>
            <a:off x="4728174" y="4354848"/>
            <a:ext cx="2713038" cy="2447925"/>
            <a:chOff x="2078" y="2670"/>
            <a:chExt cx="1800" cy="1650"/>
          </a:xfrm>
        </p:grpSpPr>
        <p:pic>
          <p:nvPicPr>
            <p:cNvPr id="14348" name="Picture 8" descr="Voic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 y="2670"/>
              <a:ext cx="1800" cy="1650"/>
            </a:xfrm>
            <a:prstGeom prst="rect">
              <a:avLst/>
            </a:prstGeom>
            <a:noFill/>
            <a:ln w="190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4349" name="Text Box 9"/>
            <p:cNvSpPr txBox="1">
              <a:spLocks noChangeArrowheads="1"/>
            </p:cNvSpPr>
            <p:nvPr/>
          </p:nvSpPr>
          <p:spPr bwMode="auto">
            <a:xfrm>
              <a:off x="2109" y="2704"/>
              <a:ext cx="63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b="1">
                  <a:solidFill>
                    <a:srgbClr val="008000"/>
                  </a:solidFill>
                  <a:latin typeface="Corbel" pitchFamily="34" charset="0"/>
                </a:rPr>
                <a:t>Ηχηρά</a:t>
              </a:r>
            </a:p>
          </p:txBody>
        </p:sp>
      </p:grpSp>
      <p:grpSp>
        <p:nvGrpSpPr>
          <p:cNvPr id="4" name="Group 10"/>
          <p:cNvGrpSpPr>
            <a:grpSpLocks/>
          </p:cNvGrpSpPr>
          <p:nvPr/>
        </p:nvGrpSpPr>
        <p:grpSpPr bwMode="auto">
          <a:xfrm>
            <a:off x="7763826" y="4354848"/>
            <a:ext cx="2714625" cy="2447925"/>
            <a:chOff x="3960" y="2670"/>
            <a:chExt cx="1800" cy="1650"/>
          </a:xfrm>
        </p:grpSpPr>
        <p:pic>
          <p:nvPicPr>
            <p:cNvPr id="14346" name="Picture 11" descr="Whisp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 y="2670"/>
              <a:ext cx="1800" cy="1650"/>
            </a:xfrm>
            <a:prstGeom prst="rect">
              <a:avLst/>
            </a:prstGeom>
            <a:noFill/>
            <a:ln w="190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4347" name="Text Box 12"/>
            <p:cNvSpPr txBox="1">
              <a:spLocks noChangeArrowheads="1"/>
            </p:cNvSpPr>
            <p:nvPr/>
          </p:nvSpPr>
          <p:spPr bwMode="auto">
            <a:xfrm>
              <a:off x="4015" y="2704"/>
              <a:ext cx="7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ltLang="el-GR" b="1">
                  <a:solidFill>
                    <a:srgbClr val="008000"/>
                  </a:solidFill>
                  <a:latin typeface="Corbel" pitchFamily="34" charset="0"/>
                </a:rPr>
                <a:t>Ψίθυρος</a:t>
              </a:r>
            </a:p>
          </p:txBody>
        </p:sp>
      </p:grpSp>
      <p:sp>
        <p:nvSpPr>
          <p:cNvPr id="18" name="1 - Τίτλος">
            <a:extLst>
              <a:ext uri="{FF2B5EF4-FFF2-40B4-BE49-F238E27FC236}">
                <a16:creationId xmlns:a16="http://schemas.microsoft.com/office/drawing/2014/main" id="{BBE631A8-2B54-5A46-918B-13533FD36E14}"/>
              </a:ext>
            </a:extLst>
          </p:cNvPr>
          <p:cNvSpPr>
            <a:spLocks noGrp="1"/>
          </p:cNvSpPr>
          <p:nvPr>
            <p:ph type="title"/>
          </p:nvPr>
        </p:nvSpPr>
        <p:spPr>
          <a:xfrm>
            <a:off x="1035635" y="363620"/>
            <a:ext cx="8450482" cy="1292060"/>
          </a:xfrm>
        </p:spPr>
        <p:txBody>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ΦΩΝΗΤΙΚΟ σύστημα</a:t>
            </a:r>
          </a:p>
        </p:txBody>
      </p:sp>
    </p:spTree>
    <p:extLst>
      <p:ext uri="{BB962C8B-B14F-4D97-AF65-F5344CB8AC3E}">
        <p14:creationId xmlns:p14="http://schemas.microsoft.com/office/powerpoint/2010/main" val="2107616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91490">
                                            <p:txEl>
                                              <p:pRg st="0" end="0"/>
                                            </p:txEl>
                                          </p:spTgt>
                                        </p:tgtEl>
                                        <p:attrNameLst>
                                          <p:attrName>style.visibility</p:attrName>
                                        </p:attrNameLst>
                                      </p:cBhvr>
                                      <p:to>
                                        <p:strVal val="visible"/>
                                      </p:to>
                                    </p:set>
                                    <p:anim calcmode="lin" valueType="num">
                                      <p:cBhvr>
                                        <p:cTn id="7" dur="1000" fill="hold"/>
                                        <p:tgtEl>
                                          <p:spTgt spid="19149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9149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149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91490">
                                            <p:txEl>
                                              <p:pRg st="1" end="1"/>
                                            </p:txEl>
                                          </p:spTgt>
                                        </p:tgtEl>
                                        <p:attrNameLst>
                                          <p:attrName>style.visibility</p:attrName>
                                        </p:attrNameLst>
                                      </p:cBhvr>
                                      <p:to>
                                        <p:strVal val="visible"/>
                                      </p:to>
                                    </p:set>
                                    <p:anim calcmode="lin" valueType="num">
                                      <p:cBhvr>
                                        <p:cTn id="14" dur="1000" fill="hold"/>
                                        <p:tgtEl>
                                          <p:spTgt spid="191490">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9149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1490">
                                            <p:txEl>
                                              <p:pRg st="1" end="1"/>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91490">
                                            <p:txEl>
                                              <p:pRg st="2" end="2"/>
                                            </p:txEl>
                                          </p:spTgt>
                                        </p:tgtEl>
                                        <p:attrNameLst>
                                          <p:attrName>style.visibility</p:attrName>
                                        </p:attrNameLst>
                                      </p:cBhvr>
                                      <p:to>
                                        <p:strVal val="visible"/>
                                      </p:to>
                                    </p:set>
                                    <p:anim calcmode="lin" valueType="num">
                                      <p:cBhvr>
                                        <p:cTn id="24" dur="1000" fill="hold"/>
                                        <p:tgtEl>
                                          <p:spTgt spid="191490">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19149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91490">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191490">
                                            <p:txEl>
                                              <p:pRg st="3" end="3"/>
                                            </p:txEl>
                                          </p:spTgt>
                                        </p:tgtEl>
                                        <p:attrNameLst>
                                          <p:attrName>style.visibility</p:attrName>
                                        </p:attrNameLst>
                                      </p:cBhvr>
                                      <p:to>
                                        <p:strVal val="visible"/>
                                      </p:to>
                                    </p:set>
                                    <p:anim calcmode="lin" valueType="num">
                                      <p:cBhvr>
                                        <p:cTn id="31" dur="1000" fill="hold"/>
                                        <p:tgtEl>
                                          <p:spTgt spid="191490">
                                            <p:txEl>
                                              <p:pRg st="3" end="3"/>
                                            </p:txEl>
                                          </p:spTgt>
                                        </p:tgtEl>
                                        <p:attrNameLst>
                                          <p:attrName>ppt_x</p:attrName>
                                        </p:attrNameLst>
                                      </p:cBhvr>
                                      <p:tavLst>
                                        <p:tav tm="0">
                                          <p:val>
                                            <p:strVal val="#ppt_x-.2"/>
                                          </p:val>
                                        </p:tav>
                                        <p:tav tm="100000">
                                          <p:val>
                                            <p:strVal val="#ppt_x"/>
                                          </p:val>
                                        </p:tav>
                                      </p:tavLst>
                                    </p:anim>
                                    <p:anim calcmode="lin" valueType="num">
                                      <p:cBhvr>
                                        <p:cTn id="32" dur="1000" fill="hold"/>
                                        <p:tgtEl>
                                          <p:spTgt spid="19149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91490">
                                            <p:txEl>
                                              <p:pRg st="3" end="3"/>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ssolv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 - Υπότιτλος"/>
          <p:cNvSpPr>
            <a:spLocks noGrp="1"/>
          </p:cNvSpPr>
          <p:nvPr>
            <p:ph idx="1"/>
          </p:nvPr>
        </p:nvSpPr>
        <p:spPr>
          <a:xfrm>
            <a:off x="5519739" y="1987551"/>
            <a:ext cx="5184775" cy="4754563"/>
          </a:xfrm>
        </p:spPr>
        <p:txBody>
          <a:bodyPr>
            <a:normAutofit/>
          </a:bodyPr>
          <a:lstStyle/>
          <a:p>
            <a:pPr algn="just">
              <a:spcBef>
                <a:spcPct val="0"/>
              </a:spcBef>
              <a:spcAft>
                <a:spcPts val="600"/>
              </a:spcAft>
              <a:buClr>
                <a:schemeClr val="accent1"/>
              </a:buClr>
              <a:defRPr/>
            </a:pPr>
            <a:r>
              <a:rPr lang="el-GR" altLang="el-GR" sz="1900" dirty="0">
                <a:latin typeface="Calibri" panose="020F0502020204030204" pitchFamily="34" charset="0"/>
                <a:cs typeface="Calibri" panose="020F0502020204030204" pitchFamily="34" charset="0"/>
              </a:rPr>
              <a:t>Το </a:t>
            </a:r>
            <a:r>
              <a:rPr lang="el-GR" altLang="el-GR" sz="1900" b="1" dirty="0" err="1">
                <a:solidFill>
                  <a:srgbClr val="0A7C39"/>
                </a:solidFill>
                <a:latin typeface="Calibri" panose="020F0502020204030204" pitchFamily="34" charset="0"/>
                <a:cs typeface="Calibri" panose="020F0502020204030204" pitchFamily="34" charset="0"/>
              </a:rPr>
              <a:t>αρθρωτικό</a:t>
            </a:r>
            <a:r>
              <a:rPr lang="el-GR" altLang="el-GR" sz="1900" b="1" dirty="0">
                <a:solidFill>
                  <a:srgbClr val="0A7C39"/>
                </a:solidFill>
                <a:latin typeface="Calibri" panose="020F0502020204030204" pitchFamily="34" charset="0"/>
                <a:cs typeface="Calibri" panose="020F0502020204030204" pitchFamily="34" charset="0"/>
              </a:rPr>
              <a:t> σύστημα </a:t>
            </a:r>
            <a:r>
              <a:rPr lang="el-GR" kern="0" dirty="0">
                <a:latin typeface="Calibri" panose="020F0502020204030204" pitchFamily="34" charset="0"/>
                <a:cs typeface="Calibri" panose="020F0502020204030204" pitchFamily="34" charset="0"/>
              </a:rPr>
              <a:t>αποτελεί την </a:t>
            </a:r>
            <a:r>
              <a:rPr lang="el-GR" b="1" i="1" kern="0" dirty="0">
                <a:latin typeface="Calibri" panose="020F0502020204030204" pitchFamily="34" charset="0"/>
                <a:cs typeface="Calibri" panose="020F0502020204030204" pitchFamily="34" charset="0"/>
              </a:rPr>
              <a:t>φωνητική οδό</a:t>
            </a:r>
            <a:r>
              <a:rPr lang="el-GR" kern="0" dirty="0">
                <a:latin typeface="Calibri" panose="020F0502020204030204" pitchFamily="34" charset="0"/>
                <a:cs typeface="Calibri" panose="020F0502020204030204" pitchFamily="34" charset="0"/>
              </a:rPr>
              <a:t> </a:t>
            </a:r>
            <a:r>
              <a:rPr lang="el-GR" i="1" kern="0" dirty="0">
                <a:latin typeface="Calibri" panose="020F0502020204030204" pitchFamily="34" charset="0"/>
                <a:ea typeface="Cambria" panose="02040503050406030204" pitchFamily="18" charset="0"/>
                <a:cs typeface="Calibri" panose="020F0502020204030204" pitchFamily="34" charset="0"/>
              </a:rPr>
              <a:t>(</a:t>
            </a:r>
            <a:r>
              <a:rPr lang="en-US" i="1" kern="0" dirty="0">
                <a:latin typeface="Calibri" panose="020F0502020204030204" pitchFamily="34" charset="0"/>
                <a:ea typeface="Cambria" panose="02040503050406030204" pitchFamily="18" charset="0"/>
                <a:cs typeface="Calibri" panose="020F0502020204030204" pitchFamily="34" charset="0"/>
              </a:rPr>
              <a:t>vocal tract</a:t>
            </a:r>
            <a:r>
              <a:rPr lang="el-GR" i="1" kern="0" dirty="0">
                <a:latin typeface="Calibri" panose="020F0502020204030204" pitchFamily="34" charset="0"/>
                <a:ea typeface="Cambria" panose="02040503050406030204" pitchFamily="18" charset="0"/>
                <a:cs typeface="Calibri" panose="020F0502020204030204" pitchFamily="34" charset="0"/>
              </a:rPr>
              <a:t>)</a:t>
            </a:r>
          </a:p>
          <a:p>
            <a:pPr algn="just">
              <a:spcBef>
                <a:spcPct val="0"/>
              </a:spcBef>
              <a:spcAft>
                <a:spcPts val="600"/>
              </a:spcAft>
              <a:buClr>
                <a:schemeClr val="accent1"/>
              </a:buClr>
              <a:defRPr/>
            </a:pPr>
            <a:endParaRPr lang="en-US" altLang="el-GR" sz="1900" b="1" dirty="0">
              <a:latin typeface="Calibri" panose="020F0502020204030204" pitchFamily="34" charset="0"/>
              <a:cs typeface="Calibri" panose="020F0502020204030204" pitchFamily="34" charset="0"/>
              <a:sym typeface="Wingdings" pitchFamily="2" charset="2"/>
            </a:endParaRPr>
          </a:p>
          <a:p>
            <a:pPr algn="just">
              <a:spcBef>
                <a:spcPct val="0"/>
              </a:spcBef>
              <a:spcAft>
                <a:spcPts val="600"/>
              </a:spcAft>
              <a:buClr>
                <a:schemeClr val="accent1"/>
              </a:buClr>
              <a:buFont typeface="Wingdings" panose="05000000000000000000" pitchFamily="2" charset="2"/>
              <a:buChar char="Ø"/>
              <a:defRPr/>
            </a:pPr>
            <a:r>
              <a:rPr lang="el-GR" b="1" u="sng" kern="0" dirty="0">
                <a:latin typeface="Calibri" panose="020F0502020204030204" pitchFamily="34" charset="0"/>
                <a:cs typeface="Calibri" panose="020F0502020204030204" pitchFamily="34" charset="0"/>
              </a:rPr>
              <a:t>Φωνητική οδός</a:t>
            </a:r>
            <a:r>
              <a:rPr lang="el-GR" kern="0" dirty="0">
                <a:latin typeface="Calibri" panose="020F0502020204030204" pitchFamily="34" charset="0"/>
                <a:cs typeface="Calibri" panose="020F0502020204030204" pitchFamily="34" charset="0"/>
              </a:rPr>
              <a:t> (</a:t>
            </a:r>
            <a:r>
              <a:rPr lang="en-US" kern="0" dirty="0">
                <a:latin typeface="Calibri" panose="020F0502020204030204" pitchFamily="34" charset="0"/>
                <a:ea typeface="Cambria" panose="02040503050406030204" pitchFamily="18" charset="0"/>
                <a:cs typeface="Calibri" panose="020F0502020204030204" pitchFamily="34" charset="0"/>
              </a:rPr>
              <a:t>vocal tract</a:t>
            </a:r>
            <a:r>
              <a:rPr lang="el-GR" kern="0" dirty="0">
                <a:latin typeface="Calibri" panose="020F0502020204030204" pitchFamily="34" charset="0"/>
                <a:cs typeface="Calibri" panose="020F0502020204030204" pitchFamily="34" charset="0"/>
              </a:rPr>
              <a:t>) είναι, λοιπόν, ο δίαυλος διέλευσης του αέρα από το λάρυγγα (γλωττίδα) προς το εξωτερικό περιβάλλον διαμέσου του στόματος (</a:t>
            </a:r>
            <a:r>
              <a:rPr lang="el-GR" i="1" u="sng" kern="0" dirty="0">
                <a:latin typeface="Calibri" panose="020F0502020204030204" pitchFamily="34" charset="0"/>
                <a:cs typeface="Calibri" panose="020F0502020204030204" pitchFamily="34" charset="0"/>
              </a:rPr>
              <a:t>στοματική κοιλότητα</a:t>
            </a:r>
            <a:r>
              <a:rPr lang="el-GR" kern="0" dirty="0">
                <a:latin typeface="Calibri" panose="020F0502020204030204" pitchFamily="34" charset="0"/>
                <a:cs typeface="Calibri" panose="020F0502020204030204" pitchFamily="34" charset="0"/>
              </a:rPr>
              <a:t>) και της μύτης (</a:t>
            </a:r>
            <a:r>
              <a:rPr lang="el-GR" i="1" u="sng" kern="0" dirty="0">
                <a:latin typeface="Calibri" panose="020F0502020204030204" pitchFamily="34" charset="0"/>
                <a:cs typeface="Calibri" panose="020F0502020204030204" pitchFamily="34" charset="0"/>
              </a:rPr>
              <a:t>ρινική κοιλότητα</a:t>
            </a:r>
            <a:r>
              <a:rPr lang="el-GR" kern="0" dirty="0">
                <a:latin typeface="Calibri" panose="020F0502020204030204" pitchFamily="34" charset="0"/>
                <a:cs typeface="Calibri" panose="020F0502020204030204" pitchFamily="34" charset="0"/>
              </a:rPr>
              <a:t>)</a:t>
            </a:r>
          </a:p>
          <a:p>
            <a:pPr algn="just">
              <a:spcBef>
                <a:spcPct val="0"/>
              </a:spcBef>
              <a:spcAft>
                <a:spcPts val="600"/>
              </a:spcAft>
              <a:buClr>
                <a:schemeClr val="accent1"/>
              </a:buClr>
              <a:defRPr/>
            </a:pPr>
            <a:endParaRPr lang="el-GR" kern="0" dirty="0">
              <a:latin typeface="Calibri" panose="020F0502020204030204" pitchFamily="34" charset="0"/>
              <a:cs typeface="Calibri" panose="020F0502020204030204" pitchFamily="34" charset="0"/>
            </a:endParaRPr>
          </a:p>
          <a:p>
            <a:pPr algn="just">
              <a:spcBef>
                <a:spcPct val="0"/>
              </a:spcBef>
              <a:spcAft>
                <a:spcPts val="600"/>
              </a:spcAft>
              <a:buClr>
                <a:schemeClr val="accent1"/>
              </a:buClr>
              <a:buFont typeface="Wingdings" panose="05000000000000000000" pitchFamily="2" charset="2"/>
              <a:buChar char="Ø"/>
              <a:defRPr/>
            </a:pPr>
            <a:r>
              <a:rPr lang="el-GR" kern="0" dirty="0">
                <a:latin typeface="Calibri" panose="020F0502020204030204" pitchFamily="34" charset="0"/>
                <a:cs typeface="Calibri" panose="020F0502020204030204" pitchFamily="34" charset="0"/>
              </a:rPr>
              <a:t> Η φωνητική οδός αποτελείται από:</a:t>
            </a:r>
          </a:p>
          <a:p>
            <a:pPr marL="0" indent="0" algn="just">
              <a:spcBef>
                <a:spcPct val="0"/>
              </a:spcBef>
              <a:spcAft>
                <a:spcPts val="600"/>
              </a:spcAft>
              <a:buClr>
                <a:schemeClr val="accent1"/>
              </a:buClr>
              <a:buNone/>
              <a:defRPr/>
            </a:pPr>
            <a:r>
              <a:rPr lang="el-GR" b="1" kern="0" dirty="0">
                <a:latin typeface="Calibri" panose="020F0502020204030204" pitchFamily="34" charset="0"/>
                <a:cs typeface="Calibri" panose="020F0502020204030204" pitchFamily="34" charset="0"/>
              </a:rPr>
              <a:t>     - </a:t>
            </a:r>
            <a:r>
              <a:rPr lang="el-GR" kern="0" dirty="0">
                <a:latin typeface="Calibri" panose="020F0502020204030204" pitchFamily="34" charset="0"/>
                <a:cs typeface="Calibri" panose="020F0502020204030204" pitchFamily="34" charset="0"/>
              </a:rPr>
              <a:t>το </a:t>
            </a:r>
            <a:r>
              <a:rPr lang="el-GR" b="1" kern="0" dirty="0">
                <a:latin typeface="Calibri" panose="020F0502020204030204" pitchFamily="34" charset="0"/>
                <a:cs typeface="Calibri" panose="020F0502020204030204" pitchFamily="34" charset="0"/>
              </a:rPr>
              <a:t>φάρυγγα </a:t>
            </a:r>
          </a:p>
          <a:p>
            <a:pPr marL="0" indent="0" algn="just">
              <a:spcBef>
                <a:spcPct val="0"/>
              </a:spcBef>
              <a:spcAft>
                <a:spcPts val="600"/>
              </a:spcAft>
              <a:buClr>
                <a:schemeClr val="accent1"/>
              </a:buClr>
              <a:buNone/>
              <a:defRPr/>
            </a:pPr>
            <a:r>
              <a:rPr lang="el-GR" kern="0" dirty="0">
                <a:latin typeface="Calibri" panose="020F0502020204030204" pitchFamily="34" charset="0"/>
                <a:cs typeface="Calibri" panose="020F0502020204030204" pitchFamily="34" charset="0"/>
              </a:rPr>
              <a:t>     - τη</a:t>
            </a:r>
            <a:r>
              <a:rPr lang="el-GR" b="1" kern="0" dirty="0">
                <a:latin typeface="Calibri" panose="020F0502020204030204" pitchFamily="34" charset="0"/>
                <a:cs typeface="Calibri" panose="020F0502020204030204" pitchFamily="34" charset="0"/>
              </a:rPr>
              <a:t> στοματική κοιλότητα</a:t>
            </a:r>
          </a:p>
          <a:p>
            <a:pPr marL="0" indent="0" algn="just">
              <a:spcBef>
                <a:spcPct val="0"/>
              </a:spcBef>
              <a:spcAft>
                <a:spcPts val="600"/>
              </a:spcAft>
              <a:buClr>
                <a:schemeClr val="accent1"/>
              </a:buClr>
              <a:buNone/>
              <a:defRPr/>
            </a:pPr>
            <a:r>
              <a:rPr lang="el-GR" b="1" kern="0" dirty="0">
                <a:latin typeface="Calibri" panose="020F0502020204030204" pitchFamily="34" charset="0"/>
                <a:cs typeface="Calibri" panose="020F0502020204030204" pitchFamily="34" charset="0"/>
              </a:rPr>
              <a:t>     </a:t>
            </a:r>
            <a:r>
              <a:rPr lang="el-GR" kern="0" dirty="0">
                <a:latin typeface="Calibri" panose="020F0502020204030204" pitchFamily="34" charset="0"/>
                <a:cs typeface="Calibri" panose="020F0502020204030204" pitchFamily="34" charset="0"/>
              </a:rPr>
              <a:t>- τη </a:t>
            </a:r>
            <a:r>
              <a:rPr lang="el-GR" b="1" kern="0" dirty="0">
                <a:latin typeface="Calibri" panose="020F0502020204030204" pitchFamily="34" charset="0"/>
                <a:cs typeface="Calibri" panose="020F0502020204030204" pitchFamily="34" charset="0"/>
              </a:rPr>
              <a:t>ρινική κοιλότητα</a:t>
            </a:r>
            <a:endParaRPr lang="el-GR" kern="0" dirty="0">
              <a:latin typeface="Calibri" panose="020F0502020204030204" pitchFamily="34" charset="0"/>
              <a:cs typeface="Calibri" panose="020F0502020204030204" pitchFamily="34" charset="0"/>
            </a:endParaRPr>
          </a:p>
        </p:txBody>
      </p:sp>
      <p:sp>
        <p:nvSpPr>
          <p:cNvPr id="8" name="1 - Τίτλος"/>
          <p:cNvSpPr>
            <a:spLocks noGrp="1"/>
          </p:cNvSpPr>
          <p:nvPr>
            <p:ph type="title"/>
          </p:nvPr>
        </p:nvSpPr>
        <p:spPr>
          <a:xfrm>
            <a:off x="1379483" y="331787"/>
            <a:ext cx="8245530" cy="1323591"/>
          </a:xfrm>
        </p:spPr>
        <p:txBody>
          <a:bodyPr/>
          <a:lstStyle/>
          <a:p>
            <a:pPr eaLnBrk="1" hangingPunct="1">
              <a:defRPr/>
            </a:pPr>
            <a:r>
              <a:rPr lang="el-GR" altLang="el-GR" sz="3200" b="1" dirty="0" err="1">
                <a:solidFill>
                  <a:srgbClr val="000000"/>
                </a:solidFill>
                <a:effectLst>
                  <a:outerShdw blurRad="38100" dist="38100" dir="2700000" algn="tl">
                    <a:srgbClr val="C0C0C0"/>
                  </a:outerShdw>
                </a:effectLst>
                <a:latin typeface="Corbel" pitchFamily="34" charset="0"/>
              </a:rPr>
              <a:t>Αρθρωτικο</a:t>
            </a:r>
            <a:r>
              <a:rPr lang="el-GR" altLang="el-GR" sz="3200" b="1" dirty="0">
                <a:solidFill>
                  <a:srgbClr val="000000"/>
                </a:solidFill>
                <a:effectLst>
                  <a:outerShdw blurRad="38100" dist="38100" dir="2700000" algn="tl">
                    <a:srgbClr val="C0C0C0"/>
                  </a:outerShdw>
                </a:effectLst>
                <a:latin typeface="Corbel" pitchFamily="34" charset="0"/>
              </a:rPr>
              <a:t> σύστημα</a:t>
            </a:r>
          </a:p>
        </p:txBody>
      </p:sp>
      <p:grpSp>
        <p:nvGrpSpPr>
          <p:cNvPr id="15366" name="Group 5"/>
          <p:cNvGrpSpPr>
            <a:grpSpLocks/>
          </p:cNvGrpSpPr>
          <p:nvPr/>
        </p:nvGrpSpPr>
        <p:grpSpPr bwMode="auto">
          <a:xfrm>
            <a:off x="1668464" y="1989138"/>
            <a:ext cx="3635375" cy="4679950"/>
            <a:chOff x="0" y="799"/>
            <a:chExt cx="2517" cy="3521"/>
          </a:xfrm>
        </p:grpSpPr>
        <p:pic>
          <p:nvPicPr>
            <p:cNvPr id="15367" name="Picture 6" descr="cavit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9"/>
              <a:ext cx="2517" cy="3521"/>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5368" name="WordArt 7"/>
            <p:cNvSpPr>
              <a:spLocks noChangeArrowheads="1" noChangeShapeType="1" noTextEdit="1"/>
            </p:cNvSpPr>
            <p:nvPr/>
          </p:nvSpPr>
          <p:spPr bwMode="auto">
            <a:xfrm rot="-652151">
              <a:off x="832" y="1889"/>
              <a:ext cx="869" cy="90"/>
            </a:xfrm>
            <a:prstGeom prst="rect">
              <a:avLst/>
            </a:prstGeom>
          </p:spPr>
          <p:txBody>
            <a:bodyPr spcFirstLastPara="1" wrap="none" fromWordArt="1">
              <a:prstTxWarp prst="textArchUp">
                <a:avLst>
                  <a:gd name="adj" fmla="val 10800004"/>
                </a:avLst>
              </a:prstTxWarp>
            </a:bodyPr>
            <a:lstStyle/>
            <a:p>
              <a:pPr algn="ctr"/>
              <a:r>
                <a:rPr lang="el-GR" sz="1400" kern="10">
                  <a:ln w="3175">
                    <a:solidFill>
                      <a:srgbClr val="000000"/>
                    </a:solidFill>
                    <a:round/>
                    <a:headEnd/>
                    <a:tailEnd/>
                  </a:ln>
                  <a:solidFill>
                    <a:srgbClr val="DE2A00"/>
                  </a:solidFill>
                  <a:latin typeface="Comic Sans MS"/>
                </a:rPr>
                <a:t>ρινική κοιλότητα</a:t>
              </a:r>
            </a:p>
          </p:txBody>
        </p:sp>
        <p:sp>
          <p:nvSpPr>
            <p:cNvPr id="15369" name="WordArt 8"/>
            <p:cNvSpPr>
              <a:spLocks noChangeArrowheads="1" noChangeShapeType="1" noTextEdit="1"/>
            </p:cNvSpPr>
            <p:nvPr/>
          </p:nvSpPr>
          <p:spPr bwMode="auto">
            <a:xfrm>
              <a:off x="927" y="2541"/>
              <a:ext cx="1095" cy="209"/>
            </a:xfrm>
            <a:prstGeom prst="rect">
              <a:avLst/>
            </a:prstGeom>
          </p:spPr>
          <p:txBody>
            <a:bodyPr spcFirstLastPara="1" wrap="none" fromWordArt="1">
              <a:prstTxWarp prst="textArchUp">
                <a:avLst>
                  <a:gd name="adj" fmla="val 10800004"/>
                </a:avLst>
              </a:prstTxWarp>
            </a:bodyPr>
            <a:lstStyle/>
            <a:p>
              <a:pPr algn="ctr"/>
              <a:r>
                <a:rPr lang="el-GR" sz="1400" kern="10">
                  <a:ln w="3175">
                    <a:solidFill>
                      <a:srgbClr val="000000"/>
                    </a:solidFill>
                    <a:round/>
                    <a:headEnd/>
                    <a:tailEnd/>
                  </a:ln>
                  <a:solidFill>
                    <a:srgbClr val="DE2A00"/>
                  </a:solidFill>
                  <a:latin typeface="Comic Sans MS"/>
                </a:rPr>
                <a:t>στοματική κοιλότητα</a:t>
              </a:r>
            </a:p>
          </p:txBody>
        </p:sp>
        <p:sp>
          <p:nvSpPr>
            <p:cNvPr id="15370" name="WordArt 9"/>
            <p:cNvSpPr>
              <a:spLocks noChangeArrowheads="1" noChangeShapeType="1" noTextEdit="1"/>
            </p:cNvSpPr>
            <p:nvPr/>
          </p:nvSpPr>
          <p:spPr bwMode="auto">
            <a:xfrm rot="5236144">
              <a:off x="1675" y="3041"/>
              <a:ext cx="1146" cy="85"/>
            </a:xfrm>
            <a:prstGeom prst="rect">
              <a:avLst/>
            </a:prstGeom>
          </p:spPr>
          <p:txBody>
            <a:bodyPr spcFirstLastPara="1" wrap="none" fromWordArt="1">
              <a:prstTxWarp prst="textArchUp">
                <a:avLst>
                  <a:gd name="adj" fmla="val 10841812"/>
                </a:avLst>
              </a:prstTxWarp>
            </a:bodyPr>
            <a:lstStyle/>
            <a:p>
              <a:pPr algn="ctr"/>
              <a:r>
                <a:rPr lang="el-GR" sz="1400" kern="10">
                  <a:ln w="3175">
                    <a:solidFill>
                      <a:srgbClr val="000000"/>
                    </a:solidFill>
                    <a:round/>
                    <a:headEnd/>
                    <a:tailEnd/>
                  </a:ln>
                  <a:solidFill>
                    <a:srgbClr val="DE2A00"/>
                  </a:solidFill>
                  <a:latin typeface="Comic Sans MS"/>
                </a:rPr>
                <a:t>φαρυγγική κοιλότητα</a:t>
              </a:r>
            </a:p>
          </p:txBody>
        </p:sp>
      </p:grpSp>
    </p:spTree>
    <p:extLst>
      <p:ext uri="{BB962C8B-B14F-4D97-AF65-F5344CB8AC3E}">
        <p14:creationId xmlns:p14="http://schemas.microsoft.com/office/powerpoint/2010/main" val="663177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a:extLst>
              <a:ext uri="{FF2B5EF4-FFF2-40B4-BE49-F238E27FC236}">
                <a16:creationId xmlns:a16="http://schemas.microsoft.com/office/drawing/2014/main" id="{19E43FA1-7DBB-2C99-42D1-099FED3B6232}"/>
              </a:ext>
            </a:extLst>
          </p:cNvPr>
          <p:cNvSpPr txBox="1">
            <a:spLocks/>
          </p:cNvSpPr>
          <p:nvPr/>
        </p:nvSpPr>
        <p:spPr bwMode="auto">
          <a:xfrm>
            <a:off x="2211388" y="476251"/>
            <a:ext cx="7772400" cy="785813"/>
          </a:xfrm>
          <a:prstGeom prst="rect">
            <a:avLst/>
          </a:prstGeom>
          <a:noFill/>
          <a:ln>
            <a:noFill/>
          </a:ln>
        </p:spPr>
        <p:txBody>
          <a:bodyPr anchor="ctr"/>
          <a:lstStyle>
            <a:defPPr>
              <a:defRPr lang="el-GR"/>
            </a:defPPr>
            <a:lvl1pPr algn="ctr" eaLnBrk="1" hangingPunct="1">
              <a:defRPr b="1">
                <a:solidFill>
                  <a:schemeClr val="tx2"/>
                </a:solidFill>
                <a:effectLst>
                  <a:outerShdw blurRad="38100" dist="38100" dir="2700000" algn="tl">
                    <a:srgbClr val="000000"/>
                  </a:outerShdw>
                </a:effectLst>
                <a:latin typeface="+mj-lt"/>
                <a:ea typeface="+mj-ea"/>
                <a:cs typeface="+mj-cs"/>
              </a:defRPr>
            </a:lvl1pPr>
            <a:lvl2pPr>
              <a:defRPr sz="3600">
                <a:solidFill>
                  <a:schemeClr val="tx2"/>
                </a:solidFill>
                <a:latin typeface="Comic Sans MS" pitchFamily="66" charset="0"/>
              </a:defRPr>
            </a:lvl2pPr>
            <a:lvl3pPr>
              <a:defRPr sz="3600">
                <a:solidFill>
                  <a:schemeClr val="tx2"/>
                </a:solidFill>
                <a:latin typeface="Comic Sans MS" pitchFamily="66" charset="0"/>
              </a:defRPr>
            </a:lvl3pPr>
            <a:lvl4pPr>
              <a:defRPr sz="3600">
                <a:solidFill>
                  <a:schemeClr val="tx2"/>
                </a:solidFill>
                <a:latin typeface="Comic Sans MS" pitchFamily="66" charset="0"/>
              </a:defRPr>
            </a:lvl4pPr>
            <a:lvl5pPr>
              <a:defRPr sz="3600">
                <a:solidFill>
                  <a:schemeClr val="tx2"/>
                </a:solidFill>
                <a:latin typeface="Comic Sans MS" pitchFamily="66" charset="0"/>
              </a:defRPr>
            </a:lvl5pPr>
            <a:lvl6pPr marL="457200" fontAlgn="base">
              <a:spcBef>
                <a:spcPct val="0"/>
              </a:spcBef>
              <a:spcAft>
                <a:spcPct val="0"/>
              </a:spcAft>
              <a:defRPr sz="3600">
                <a:solidFill>
                  <a:schemeClr val="tx2"/>
                </a:solidFill>
                <a:latin typeface="Comic Sans MS" pitchFamily="66" charset="0"/>
              </a:defRPr>
            </a:lvl6pPr>
            <a:lvl7pPr marL="914400" fontAlgn="base">
              <a:spcBef>
                <a:spcPct val="0"/>
              </a:spcBef>
              <a:spcAft>
                <a:spcPct val="0"/>
              </a:spcAft>
              <a:defRPr sz="3600">
                <a:solidFill>
                  <a:schemeClr val="tx2"/>
                </a:solidFill>
                <a:latin typeface="Comic Sans MS" pitchFamily="66" charset="0"/>
              </a:defRPr>
            </a:lvl7pPr>
            <a:lvl8pPr marL="1371600" fontAlgn="base">
              <a:spcBef>
                <a:spcPct val="0"/>
              </a:spcBef>
              <a:spcAft>
                <a:spcPct val="0"/>
              </a:spcAft>
              <a:defRPr sz="3600">
                <a:solidFill>
                  <a:schemeClr val="tx2"/>
                </a:solidFill>
                <a:latin typeface="Comic Sans MS" pitchFamily="66" charset="0"/>
              </a:defRPr>
            </a:lvl8pPr>
            <a:lvl9pPr marL="1828800" fontAlgn="base">
              <a:spcBef>
                <a:spcPct val="0"/>
              </a:spcBef>
              <a:spcAft>
                <a:spcPct val="0"/>
              </a:spcAft>
              <a:defRPr sz="3600">
                <a:solidFill>
                  <a:schemeClr val="tx2"/>
                </a:solidFill>
                <a:latin typeface="Comic Sans MS" pitchFamily="66" charset="0"/>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l-GR" sz="36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pitchFamily="18" charset="0"/>
                <a:ea typeface="+mn-ea"/>
                <a:cs typeface="+mn-cs"/>
              </a:rPr>
              <a:t>Αρθρωτικό σύστημα</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a:defRPr/>
            </a:pPr>
            <a:endParaRPr lang="en-US" dirty="0"/>
          </a:p>
        </p:txBody>
      </p:sp>
      <p:sp>
        <p:nvSpPr>
          <p:cNvPr id="5" name="2 - Υπότιτλος">
            <a:extLst>
              <a:ext uri="{FF2B5EF4-FFF2-40B4-BE49-F238E27FC236}">
                <a16:creationId xmlns:a16="http://schemas.microsoft.com/office/drawing/2014/main" id="{151B78E0-B971-C4B0-2D59-54D91C52AB96}"/>
              </a:ext>
            </a:extLst>
          </p:cNvPr>
          <p:cNvSpPr txBox="1">
            <a:spLocks/>
          </p:cNvSpPr>
          <p:nvPr/>
        </p:nvSpPr>
        <p:spPr bwMode="auto">
          <a:xfrm>
            <a:off x="1063690" y="1343608"/>
            <a:ext cx="9507894" cy="5228643"/>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gn="just" eaLnBrk="1" hangingPunct="1">
              <a:lnSpc>
                <a:spcPct val="113000"/>
              </a:lnSpc>
              <a:spcBef>
                <a:spcPct val="0"/>
              </a:spcBef>
              <a:spcAft>
                <a:spcPts val="1200"/>
              </a:spcAft>
              <a:buClr>
                <a:schemeClr val="accent1"/>
              </a:buClr>
              <a:buFont typeface="Wingdings" panose="05000000000000000000" pitchFamily="2" charset="2"/>
              <a:buChar char="Ø"/>
              <a:defRPr/>
            </a:pPr>
            <a:r>
              <a:rPr lang="el-GR" sz="2400" kern="0" dirty="0">
                <a:latin typeface="Calibri" panose="020F0502020204030204" pitchFamily="34" charset="0"/>
                <a:cs typeface="Calibri" panose="020F0502020204030204" pitchFamily="34" charset="0"/>
              </a:rPr>
              <a:t>Ο </a:t>
            </a:r>
            <a:r>
              <a:rPr lang="el-GR" sz="2400" b="1" u="sng" kern="0" dirty="0">
                <a:latin typeface="Calibri" panose="020F0502020204030204" pitchFamily="34" charset="0"/>
                <a:cs typeface="Calibri" panose="020F0502020204030204" pitchFamily="34" charset="0"/>
              </a:rPr>
              <a:t>φάρυγγας</a:t>
            </a:r>
            <a:r>
              <a:rPr lang="el-GR" sz="2400" b="1" kern="0" dirty="0">
                <a:latin typeface="Calibri" panose="020F0502020204030204" pitchFamily="34" charset="0"/>
                <a:cs typeface="Calibri" panose="020F0502020204030204" pitchFamily="34" charset="0"/>
              </a:rPr>
              <a:t> </a:t>
            </a:r>
            <a:r>
              <a:rPr lang="el-GR" sz="2400" kern="0" dirty="0">
                <a:latin typeface="Calibri" panose="020F0502020204030204" pitchFamily="34" charset="0"/>
                <a:cs typeface="Calibri" panose="020F0502020204030204" pitchFamily="34" charset="0"/>
              </a:rPr>
              <a:t>είναι το τμήμα της διόδου του αέρα που ενώνει το λάρυγγα με τη </a:t>
            </a:r>
            <a:r>
              <a:rPr lang="el-GR" sz="2400" b="1" u="sng" kern="0" dirty="0">
                <a:latin typeface="Calibri" panose="020F0502020204030204" pitchFamily="34" charset="0"/>
                <a:cs typeface="Calibri" panose="020F0502020204030204" pitchFamily="34" charset="0"/>
              </a:rPr>
              <a:t>στοματική και τη ρινική κοιλότητα.</a:t>
            </a:r>
            <a:endParaRPr lang="el-GR" sz="2400" kern="0" dirty="0">
              <a:latin typeface="Calibri" panose="020F0502020204030204" pitchFamily="34" charset="0"/>
              <a:cs typeface="Calibri" panose="020F0502020204030204" pitchFamily="34" charset="0"/>
            </a:endParaRPr>
          </a:p>
          <a:p>
            <a:pPr algn="just" eaLnBrk="1" hangingPunct="1">
              <a:lnSpc>
                <a:spcPct val="113000"/>
              </a:lnSpc>
              <a:spcBef>
                <a:spcPct val="0"/>
              </a:spcBef>
              <a:spcAft>
                <a:spcPts val="1200"/>
              </a:spcAft>
              <a:buClr>
                <a:schemeClr val="accent1"/>
              </a:buClr>
              <a:buFont typeface="Wingdings" panose="05000000000000000000" pitchFamily="2" charset="2"/>
              <a:buChar char="Ø"/>
              <a:defRPr/>
            </a:pPr>
            <a:endParaRPr lang="el-GR" sz="2400" kern="0" dirty="0">
              <a:latin typeface="Calibri" panose="020F0502020204030204" pitchFamily="34" charset="0"/>
              <a:cs typeface="Calibri" panose="020F0502020204030204" pitchFamily="34" charset="0"/>
            </a:endParaRPr>
          </a:p>
          <a:p>
            <a:pPr algn="just" eaLnBrk="1" hangingPunct="1">
              <a:lnSpc>
                <a:spcPct val="113000"/>
              </a:lnSpc>
              <a:spcBef>
                <a:spcPct val="0"/>
              </a:spcBef>
              <a:spcAft>
                <a:spcPts val="1200"/>
              </a:spcAft>
              <a:buClr>
                <a:schemeClr val="accent1"/>
              </a:buClr>
              <a:buFont typeface="Wingdings" panose="05000000000000000000" pitchFamily="2" charset="2"/>
              <a:buChar char="Ø"/>
              <a:defRPr/>
            </a:pPr>
            <a:r>
              <a:rPr lang="el-GR" sz="2400" kern="0" dirty="0">
                <a:latin typeface="Calibri" panose="020F0502020204030204" pitchFamily="34" charset="0"/>
                <a:cs typeface="Calibri" panose="020F0502020204030204" pitchFamily="34" charset="0"/>
              </a:rPr>
              <a:t>Τα επιμέρους όργανα άρθρωσης της φωνητικής οδού ονομάζονται </a:t>
            </a:r>
            <a:r>
              <a:rPr lang="el-GR" sz="2400" b="1" u="sng" kern="0" dirty="0">
                <a:latin typeface="Calibri" panose="020F0502020204030204" pitchFamily="34" charset="0"/>
                <a:cs typeface="Calibri" panose="020F0502020204030204" pitchFamily="34" charset="0"/>
              </a:rPr>
              <a:t>αρθρωτές</a:t>
            </a:r>
            <a:r>
              <a:rPr lang="el-GR" sz="2400" kern="0" dirty="0">
                <a:latin typeface="Calibri" panose="020F0502020204030204" pitchFamily="34" charset="0"/>
                <a:cs typeface="Calibri" panose="020F0502020204030204" pitchFamily="34" charset="0"/>
              </a:rPr>
              <a:t>, βρίσκονται στη </a:t>
            </a:r>
            <a:r>
              <a:rPr lang="el-GR" sz="2400" i="1" kern="0" dirty="0">
                <a:latin typeface="Calibri" panose="020F0502020204030204" pitchFamily="34" charset="0"/>
                <a:cs typeface="Calibri" panose="020F0502020204030204" pitchFamily="34" charset="0"/>
              </a:rPr>
              <a:t>στοματική κοιλότητα </a:t>
            </a:r>
            <a:r>
              <a:rPr lang="el-GR" sz="2400" kern="0" dirty="0">
                <a:latin typeface="Calibri" panose="020F0502020204030204" pitchFamily="34" charset="0"/>
                <a:cs typeface="Calibri" panose="020F0502020204030204" pitchFamily="34" charset="0"/>
              </a:rPr>
              <a:t>και με τις κινήσεις και τις θέσεις τους εμποδίζουν </a:t>
            </a:r>
            <a:r>
              <a:rPr lang="el-GR" sz="2400" kern="0" dirty="0">
                <a:latin typeface="Calibri" panose="020F0502020204030204" pitchFamily="34" charset="0"/>
                <a:cs typeface="Calibri" panose="020F0502020204030204" pitchFamily="34" charset="0"/>
                <a:sym typeface="Wingdings" panose="05000000000000000000" pitchFamily="2" charset="2"/>
              </a:rPr>
              <a:t>με διάφορους τρόπους την πορεία του αέρα από τη γλωττίδα προς τα έξω.</a:t>
            </a:r>
          </a:p>
          <a:p>
            <a:pPr algn="just" eaLnBrk="1" hangingPunct="1">
              <a:lnSpc>
                <a:spcPct val="113000"/>
              </a:lnSpc>
              <a:spcBef>
                <a:spcPct val="0"/>
              </a:spcBef>
              <a:spcAft>
                <a:spcPts val="1200"/>
              </a:spcAft>
              <a:buClr>
                <a:schemeClr val="accent1"/>
              </a:buClr>
              <a:buFont typeface="Wingdings" panose="05000000000000000000" pitchFamily="2" charset="2"/>
              <a:buChar char="Ø"/>
              <a:defRPr/>
            </a:pPr>
            <a:endParaRPr lang="el-GR" sz="2400" kern="0" dirty="0">
              <a:latin typeface="Calibri" panose="020F0502020204030204" pitchFamily="34" charset="0"/>
              <a:cs typeface="Calibri" panose="020F0502020204030204" pitchFamily="34" charset="0"/>
              <a:sym typeface="Wingdings" panose="05000000000000000000" pitchFamily="2" charset="2"/>
            </a:endParaRPr>
          </a:p>
          <a:p>
            <a:pPr algn="just" eaLnBrk="1" hangingPunct="1">
              <a:lnSpc>
                <a:spcPct val="113000"/>
              </a:lnSpc>
              <a:spcBef>
                <a:spcPct val="0"/>
              </a:spcBef>
              <a:spcAft>
                <a:spcPts val="1200"/>
              </a:spcAft>
              <a:buClr>
                <a:schemeClr val="accent1"/>
              </a:buClr>
              <a:buFont typeface="Wingdings" panose="05000000000000000000" pitchFamily="2" charset="2"/>
              <a:buChar char="Ø"/>
              <a:defRPr/>
            </a:pPr>
            <a:r>
              <a:rPr lang="el-GR" sz="2400" i="1" kern="0" dirty="0">
                <a:latin typeface="Calibri" panose="020F0502020204030204" pitchFamily="34" charset="0"/>
                <a:cs typeface="Calibri" panose="020F0502020204030204" pitchFamily="34" charset="0"/>
                <a:sym typeface="Wingdings" panose="05000000000000000000" pitchFamily="2" charset="2"/>
              </a:rPr>
              <a:t>Έτσι μετασχηματίζεται ο ήχος που παράγεται στο λάρυγγα σε έναρθρο λόγο, δηλ. ομιλία</a:t>
            </a:r>
            <a:endParaRPr lang="el-GR" sz="2400" i="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552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a:extLst>
              <a:ext uri="{FF2B5EF4-FFF2-40B4-BE49-F238E27FC236}">
                <a16:creationId xmlns:a16="http://schemas.microsoft.com/office/drawing/2014/main" id="{732790C7-BD65-1AAA-B47C-6CD0C7C6AA56}"/>
              </a:ext>
            </a:extLst>
          </p:cNvPr>
          <p:cNvSpPr txBox="1">
            <a:spLocks/>
          </p:cNvSpPr>
          <p:nvPr/>
        </p:nvSpPr>
        <p:spPr bwMode="auto">
          <a:xfrm>
            <a:off x="2211388" y="476251"/>
            <a:ext cx="7772400" cy="785813"/>
          </a:xfrm>
          <a:prstGeom prst="rect">
            <a:avLst/>
          </a:prstGeom>
          <a:noFill/>
          <a:ln>
            <a:noFill/>
          </a:ln>
        </p:spPr>
        <p:txBody>
          <a:bodyPr anchor="ctr"/>
          <a:lstStyle>
            <a:defPPr>
              <a:defRPr lang="el-GR"/>
            </a:defPPr>
            <a:lvl1pPr algn="ctr" eaLnBrk="1" hangingPunct="1">
              <a:defRPr b="1">
                <a:solidFill>
                  <a:schemeClr val="tx2"/>
                </a:solidFill>
                <a:effectLst>
                  <a:outerShdw blurRad="38100" dist="38100" dir="2700000" algn="tl">
                    <a:srgbClr val="000000"/>
                  </a:outerShdw>
                </a:effectLst>
                <a:latin typeface="+mj-lt"/>
                <a:ea typeface="+mj-ea"/>
                <a:cs typeface="+mj-cs"/>
              </a:defRPr>
            </a:lvl1pPr>
            <a:lvl2pPr>
              <a:defRPr sz="3600">
                <a:solidFill>
                  <a:schemeClr val="tx2"/>
                </a:solidFill>
                <a:latin typeface="Comic Sans MS" pitchFamily="66" charset="0"/>
              </a:defRPr>
            </a:lvl2pPr>
            <a:lvl3pPr>
              <a:defRPr sz="3600">
                <a:solidFill>
                  <a:schemeClr val="tx2"/>
                </a:solidFill>
                <a:latin typeface="Comic Sans MS" pitchFamily="66" charset="0"/>
              </a:defRPr>
            </a:lvl3pPr>
            <a:lvl4pPr>
              <a:defRPr sz="3600">
                <a:solidFill>
                  <a:schemeClr val="tx2"/>
                </a:solidFill>
                <a:latin typeface="Comic Sans MS" pitchFamily="66" charset="0"/>
              </a:defRPr>
            </a:lvl4pPr>
            <a:lvl5pPr>
              <a:defRPr sz="3600">
                <a:solidFill>
                  <a:schemeClr val="tx2"/>
                </a:solidFill>
                <a:latin typeface="Comic Sans MS" pitchFamily="66" charset="0"/>
              </a:defRPr>
            </a:lvl5pPr>
            <a:lvl6pPr marL="457200" fontAlgn="base">
              <a:spcBef>
                <a:spcPct val="0"/>
              </a:spcBef>
              <a:spcAft>
                <a:spcPct val="0"/>
              </a:spcAft>
              <a:defRPr sz="3600">
                <a:solidFill>
                  <a:schemeClr val="tx2"/>
                </a:solidFill>
                <a:latin typeface="Comic Sans MS" pitchFamily="66" charset="0"/>
              </a:defRPr>
            </a:lvl6pPr>
            <a:lvl7pPr marL="914400" fontAlgn="base">
              <a:spcBef>
                <a:spcPct val="0"/>
              </a:spcBef>
              <a:spcAft>
                <a:spcPct val="0"/>
              </a:spcAft>
              <a:defRPr sz="3600">
                <a:solidFill>
                  <a:schemeClr val="tx2"/>
                </a:solidFill>
                <a:latin typeface="Comic Sans MS" pitchFamily="66" charset="0"/>
              </a:defRPr>
            </a:lvl7pPr>
            <a:lvl8pPr marL="1371600" fontAlgn="base">
              <a:spcBef>
                <a:spcPct val="0"/>
              </a:spcBef>
              <a:spcAft>
                <a:spcPct val="0"/>
              </a:spcAft>
              <a:defRPr sz="3600">
                <a:solidFill>
                  <a:schemeClr val="tx2"/>
                </a:solidFill>
                <a:latin typeface="Comic Sans MS" pitchFamily="66" charset="0"/>
              </a:defRPr>
            </a:lvl8pPr>
            <a:lvl9pPr marL="1828800" fontAlgn="base">
              <a:spcBef>
                <a:spcPct val="0"/>
              </a:spcBef>
              <a:spcAft>
                <a:spcPct val="0"/>
              </a:spcAft>
              <a:defRPr sz="3600">
                <a:solidFill>
                  <a:schemeClr val="tx2"/>
                </a:solidFill>
                <a:latin typeface="Comic Sans MS" pitchFamily="66" charset="0"/>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l-GR" sz="36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Cambria" panose="02040503050406030204" pitchFamily="18" charset="0"/>
                <a:ea typeface="+mn-ea"/>
                <a:cs typeface="+mn-cs"/>
              </a:rPr>
              <a:t>Αρθρωτικό σύστημα</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5" name="2 - Υπότιτλος">
            <a:extLst>
              <a:ext uri="{FF2B5EF4-FFF2-40B4-BE49-F238E27FC236}">
                <a16:creationId xmlns:a16="http://schemas.microsoft.com/office/drawing/2014/main" id="{24C6E5C8-0042-9133-B26D-B37637E6A599}"/>
              </a:ext>
            </a:extLst>
          </p:cNvPr>
          <p:cNvSpPr txBox="1">
            <a:spLocks/>
          </p:cNvSpPr>
          <p:nvPr/>
        </p:nvSpPr>
        <p:spPr bwMode="auto">
          <a:xfrm>
            <a:off x="1156996" y="1436914"/>
            <a:ext cx="9787811" cy="5135337"/>
          </a:xfrm>
          <a:prstGeom prst="rect">
            <a:avLst/>
          </a:prstGeom>
          <a:noFill/>
          <a:ln>
            <a:noFill/>
          </a:ln>
        </p:spPr>
        <p:txBody>
          <a:bodyPr/>
          <a:lst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algn="just" eaLnBrk="1" hangingPunct="1">
              <a:lnSpc>
                <a:spcPct val="113000"/>
              </a:lnSpc>
              <a:buClr>
                <a:schemeClr val="accent1"/>
              </a:buClr>
              <a:buFont typeface="Wingdings" panose="05000000000000000000" pitchFamily="2" charset="2"/>
              <a:buChar char="§"/>
              <a:defRPr/>
            </a:pPr>
            <a:r>
              <a:rPr lang="el-GR" sz="2400" kern="0" dirty="0"/>
              <a:t>Με τον όρο «</a:t>
            </a:r>
            <a:r>
              <a:rPr lang="el-GR" sz="2400" b="1" kern="0" dirty="0"/>
              <a:t>άρθρωση</a:t>
            </a:r>
            <a:r>
              <a:rPr lang="el-GR" sz="2400" kern="0" dirty="0"/>
              <a:t>» εννοούμε τη θέση και την κίνηση των μερών της φωνητικής οδού, δηλ. των </a:t>
            </a:r>
            <a:r>
              <a:rPr lang="el-GR" sz="2400" i="1" kern="0" dirty="0"/>
              <a:t>αρθρωτών</a:t>
            </a:r>
            <a:r>
              <a:rPr lang="el-GR" sz="2400" kern="0" dirty="0"/>
              <a:t>, για τη διαμόρφωση των ήχων της ομιλίας, δηλ. των </a:t>
            </a:r>
            <a:r>
              <a:rPr lang="el-GR" sz="2400" i="1" u="sng" kern="0" dirty="0"/>
              <a:t>φθόγγων</a:t>
            </a:r>
            <a:endParaRPr lang="en-US" sz="2400" kern="0" dirty="0"/>
          </a:p>
          <a:p>
            <a:pPr algn="just" eaLnBrk="1" hangingPunct="1">
              <a:lnSpc>
                <a:spcPct val="113000"/>
              </a:lnSpc>
              <a:spcBef>
                <a:spcPts val="1200"/>
              </a:spcBef>
              <a:buClr>
                <a:schemeClr val="accent1"/>
              </a:buClr>
              <a:buFont typeface="Wingdings" panose="05000000000000000000" pitchFamily="2" charset="2"/>
              <a:buChar char="§"/>
              <a:defRPr/>
            </a:pPr>
            <a:endParaRPr lang="en-US" sz="2400" kern="0" dirty="0"/>
          </a:p>
          <a:p>
            <a:pPr algn="just" eaLnBrk="1" hangingPunct="1">
              <a:lnSpc>
                <a:spcPct val="113000"/>
              </a:lnSpc>
              <a:buClr>
                <a:schemeClr val="accent1"/>
              </a:buClr>
              <a:buFont typeface="Wingdings" panose="05000000000000000000" pitchFamily="2" charset="2"/>
              <a:buChar char="§"/>
              <a:defRPr/>
            </a:pPr>
            <a:r>
              <a:rPr lang="el-GR" sz="2400" i="1" u="sng" kern="0" dirty="0"/>
              <a:t>Αρθρωτές</a:t>
            </a:r>
            <a:r>
              <a:rPr lang="el-GR" sz="2400" kern="0" dirty="0"/>
              <a:t> είναι τα μέρη της φωνητικής οδού που με τη θέση ή την κίνηση τους μεταβάλλουν τη ροή του αέρα και διαμορφώνουν έτσι τους ήχους</a:t>
            </a:r>
          </a:p>
          <a:p>
            <a:pPr algn="just" eaLnBrk="1" hangingPunct="1">
              <a:lnSpc>
                <a:spcPct val="113000"/>
              </a:lnSpc>
              <a:spcBef>
                <a:spcPts val="1200"/>
              </a:spcBef>
              <a:buClr>
                <a:schemeClr val="accent1"/>
              </a:buClr>
              <a:buFont typeface="Wingdings" panose="05000000000000000000" pitchFamily="2" charset="2"/>
              <a:buChar char="§"/>
              <a:defRPr/>
            </a:pPr>
            <a:endParaRPr lang="el-GR" sz="2400" kern="0" dirty="0"/>
          </a:p>
          <a:p>
            <a:pPr algn="just" eaLnBrk="1" hangingPunct="1">
              <a:lnSpc>
                <a:spcPct val="113000"/>
              </a:lnSpc>
              <a:buClr>
                <a:schemeClr val="accent1"/>
              </a:buClr>
              <a:buFont typeface="Wingdings" panose="05000000000000000000" pitchFamily="2" charset="2"/>
              <a:buChar char="§"/>
              <a:defRPr/>
            </a:pPr>
            <a:r>
              <a:rPr lang="el-GR" sz="2400" kern="0" dirty="0"/>
              <a:t>Τα επιμέρους όργανα άρθρωσης βρίσκονται κυρίως στη </a:t>
            </a:r>
            <a:r>
              <a:rPr lang="el-GR" sz="2400" i="1" u="sng" kern="0" dirty="0"/>
              <a:t>στοματική κοιλότητα</a:t>
            </a:r>
            <a:endParaRPr lang="el-GR" sz="2400" kern="0" dirty="0"/>
          </a:p>
        </p:txBody>
      </p:sp>
    </p:spTree>
    <p:extLst>
      <p:ext uri="{BB962C8B-B14F-4D97-AF65-F5344CB8AC3E}">
        <p14:creationId xmlns:p14="http://schemas.microsoft.com/office/powerpoint/2010/main" val="259191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 Θέση αριθμού διαφάνειας"/>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8BEA75-F684-46F1-941B-E9F283B0A24C}" type="slidenum">
              <a:rPr lang="el-GR" altLang="el-GR" smtClean="0"/>
              <a:pPr eaLnBrk="1" hangingPunct="1"/>
              <a:t>36</a:t>
            </a:fld>
            <a:endParaRPr lang="el-GR" altLang="el-GR"/>
          </a:p>
        </p:txBody>
      </p:sp>
      <p:sp>
        <p:nvSpPr>
          <p:cNvPr id="5" name="2 - Υπότιτλος"/>
          <p:cNvSpPr txBox="1">
            <a:spLocks/>
          </p:cNvSpPr>
          <p:nvPr/>
        </p:nvSpPr>
        <p:spPr bwMode="auto">
          <a:xfrm>
            <a:off x="849969" y="1473693"/>
            <a:ext cx="3919099"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Aft>
                <a:spcPts val="600"/>
              </a:spcAft>
              <a:buClr>
                <a:srgbClr val="BFBFBF"/>
              </a:buClr>
            </a:pPr>
            <a:r>
              <a:rPr lang="el-GR" altLang="el-GR" sz="1900" dirty="0">
                <a:latin typeface="Corbel" pitchFamily="34" charset="0"/>
                <a:sym typeface="Wingdings" pitchFamily="2" charset="2"/>
              </a:rPr>
              <a:t>Οι </a:t>
            </a:r>
            <a:r>
              <a:rPr lang="el-GR" altLang="el-GR" sz="1900" b="1" u="sng" dirty="0">
                <a:solidFill>
                  <a:srgbClr val="006400"/>
                </a:solidFill>
                <a:latin typeface="Corbel" pitchFamily="34" charset="0"/>
                <a:sym typeface="Wingdings" pitchFamily="2" charset="2"/>
              </a:rPr>
              <a:t>αρθρωτές</a:t>
            </a:r>
            <a:r>
              <a:rPr lang="en-US" altLang="el-GR" sz="1900" dirty="0">
                <a:latin typeface="Corbel" pitchFamily="34" charset="0"/>
                <a:sym typeface="Wingdings" pitchFamily="2" charset="2"/>
              </a:rPr>
              <a:t> </a:t>
            </a:r>
            <a:r>
              <a:rPr lang="el-GR" altLang="el-GR" sz="1900" dirty="0">
                <a:latin typeface="Corbel" pitchFamily="34" charset="0"/>
                <a:sym typeface="Wingdings" pitchFamily="2" charset="2"/>
              </a:rPr>
              <a:t>στη στοματική κοιλότητα:</a:t>
            </a:r>
          </a:p>
          <a:p>
            <a:pPr>
              <a:lnSpc>
                <a:spcPct val="90000"/>
              </a:lnSpc>
              <a:spcBef>
                <a:spcPts val="300"/>
              </a:spcBef>
              <a:buClr>
                <a:srgbClr val="006400"/>
              </a:buClr>
              <a:buFont typeface="Wingdings" pitchFamily="2" charset="2"/>
              <a:buChar char="ü"/>
            </a:pPr>
            <a:r>
              <a:rPr lang="el-GR" altLang="el-GR" sz="1900" dirty="0">
                <a:latin typeface="Corbel" pitchFamily="34" charset="0"/>
                <a:sym typeface="Wingdings" pitchFamily="2" charset="2"/>
              </a:rPr>
              <a:t>η </a:t>
            </a:r>
            <a:r>
              <a:rPr lang="el-GR" altLang="el-GR" sz="1900" b="1" dirty="0">
                <a:latin typeface="Corbel" pitchFamily="34" charset="0"/>
                <a:sym typeface="Wingdings" pitchFamily="2" charset="2"/>
              </a:rPr>
              <a:t>σταφυλή</a:t>
            </a:r>
            <a:endParaRPr lang="en-US" altLang="el-GR" sz="1900" b="1" dirty="0">
              <a:latin typeface="Corbel" pitchFamily="34" charset="0"/>
              <a:sym typeface="Wingdings" pitchFamily="2" charset="2"/>
            </a:endParaRPr>
          </a:p>
          <a:p>
            <a:pPr>
              <a:lnSpc>
                <a:spcPct val="90000"/>
              </a:lnSpc>
              <a:spcBef>
                <a:spcPts val="300"/>
              </a:spcBef>
              <a:buClr>
                <a:srgbClr val="006400"/>
              </a:buClr>
              <a:buFont typeface="Wingdings" pitchFamily="2" charset="2"/>
              <a:buChar char="ü"/>
            </a:pPr>
            <a:endParaRPr lang="el-GR" altLang="el-GR" sz="500" b="1" dirty="0">
              <a:latin typeface="Corbel" pitchFamily="34" charset="0"/>
              <a:sym typeface="Wingdings" pitchFamily="2" charset="2"/>
            </a:endParaRPr>
          </a:p>
          <a:p>
            <a:pPr>
              <a:lnSpc>
                <a:spcPct val="90000"/>
              </a:lnSpc>
              <a:spcBef>
                <a:spcPts val="300"/>
              </a:spcBef>
              <a:buClr>
                <a:srgbClr val="006400"/>
              </a:buClr>
              <a:buFont typeface="Wingdings" pitchFamily="2" charset="2"/>
              <a:buChar char="ü"/>
            </a:pPr>
            <a:r>
              <a:rPr lang="el-GR" altLang="el-GR" sz="1900" dirty="0">
                <a:latin typeface="Corbel" pitchFamily="34" charset="0"/>
                <a:sym typeface="Wingdings" pitchFamily="2" charset="2"/>
              </a:rPr>
              <a:t>ο </a:t>
            </a:r>
            <a:r>
              <a:rPr lang="el-GR" altLang="el-GR" sz="1900" b="1" dirty="0">
                <a:latin typeface="Corbel" pitchFamily="34" charset="0"/>
                <a:sym typeface="Wingdings" pitchFamily="2" charset="2"/>
              </a:rPr>
              <a:t>ουρανίσκος</a:t>
            </a:r>
          </a:p>
          <a:p>
            <a:pPr>
              <a:lnSpc>
                <a:spcPct val="90000"/>
              </a:lnSpc>
              <a:spcBef>
                <a:spcPts val="300"/>
              </a:spcBef>
              <a:buClr>
                <a:srgbClr val="006400"/>
              </a:buClr>
              <a:buFont typeface="Wingdings" pitchFamily="2" charset="2"/>
              <a:buChar char="ü"/>
            </a:pPr>
            <a:r>
              <a:rPr lang="el-GR" altLang="el-GR" sz="1900" i="1" dirty="0">
                <a:latin typeface="Corbel" pitchFamily="34" charset="0"/>
                <a:sym typeface="Wingdings" pitchFamily="2" charset="2"/>
              </a:rPr>
              <a:t>η</a:t>
            </a:r>
            <a:r>
              <a:rPr lang="el-GR" altLang="el-GR" sz="1900" b="1" i="1" dirty="0">
                <a:latin typeface="Corbel" pitchFamily="34" charset="0"/>
                <a:sym typeface="Wingdings" pitchFamily="2" charset="2"/>
              </a:rPr>
              <a:t> υπερώα</a:t>
            </a:r>
            <a:endParaRPr lang="en-US" altLang="el-GR" sz="1900" b="1" i="1" dirty="0">
              <a:latin typeface="Corbel" pitchFamily="34" charset="0"/>
              <a:sym typeface="Wingdings" pitchFamily="2" charset="2"/>
            </a:endParaRPr>
          </a:p>
          <a:p>
            <a:pPr>
              <a:lnSpc>
                <a:spcPct val="90000"/>
              </a:lnSpc>
              <a:buClr>
                <a:srgbClr val="006400"/>
              </a:buClr>
              <a:buFontTx/>
              <a:buChar char="-"/>
            </a:pPr>
            <a:endParaRPr lang="el-GR" altLang="el-GR" sz="500" b="1" i="1" dirty="0">
              <a:latin typeface="Corbel" pitchFamily="34" charset="0"/>
              <a:sym typeface="Wingdings" pitchFamily="2" charset="2"/>
            </a:endParaRPr>
          </a:p>
          <a:p>
            <a:pPr>
              <a:lnSpc>
                <a:spcPct val="90000"/>
              </a:lnSpc>
              <a:spcBef>
                <a:spcPts val="300"/>
              </a:spcBef>
              <a:buClr>
                <a:srgbClr val="006400"/>
              </a:buClr>
              <a:buFont typeface="Wingdings" pitchFamily="2" charset="2"/>
              <a:buChar char="ü"/>
            </a:pPr>
            <a:r>
              <a:rPr lang="el-GR" altLang="el-GR" sz="1900" dirty="0">
                <a:latin typeface="Corbel" pitchFamily="34" charset="0"/>
                <a:sym typeface="Wingdings" pitchFamily="2" charset="2"/>
              </a:rPr>
              <a:t>η </a:t>
            </a:r>
            <a:r>
              <a:rPr lang="el-GR" altLang="el-GR" sz="1900" b="1" dirty="0">
                <a:latin typeface="Corbel" pitchFamily="34" charset="0"/>
                <a:sym typeface="Wingdings" pitchFamily="2" charset="2"/>
              </a:rPr>
              <a:t>γλώσσα</a:t>
            </a:r>
            <a:endParaRPr lang="en-US" altLang="el-GR" sz="1900" b="1" dirty="0">
              <a:latin typeface="Corbel" pitchFamily="34" charset="0"/>
              <a:sym typeface="Wingdings" pitchFamily="2" charset="2"/>
            </a:endParaRPr>
          </a:p>
          <a:p>
            <a:pPr eaLnBrk="1" hangingPunct="1">
              <a:lnSpc>
                <a:spcPct val="90000"/>
              </a:lnSpc>
              <a:spcBef>
                <a:spcPts val="300"/>
              </a:spcBef>
              <a:buClr>
                <a:srgbClr val="006400"/>
              </a:buClr>
              <a:buFontTx/>
              <a:buChar char="-"/>
            </a:pPr>
            <a:r>
              <a:rPr lang="el-GR" altLang="el-GR" sz="1900" b="1" i="1" dirty="0">
                <a:latin typeface="Corbel" pitchFamily="34" charset="0"/>
              </a:rPr>
              <a:t>άκρη της γλώσσας</a:t>
            </a:r>
            <a:endParaRPr lang="en-US" altLang="el-GR" sz="1900" b="1" i="1" dirty="0">
              <a:latin typeface="Corbel" pitchFamily="34" charset="0"/>
            </a:endParaRPr>
          </a:p>
          <a:p>
            <a:pPr eaLnBrk="1" hangingPunct="1">
              <a:lnSpc>
                <a:spcPct val="90000"/>
              </a:lnSpc>
              <a:buClr>
                <a:srgbClr val="006400"/>
              </a:buClr>
              <a:buFontTx/>
              <a:buChar char="-"/>
            </a:pPr>
            <a:r>
              <a:rPr lang="el-GR" altLang="el-GR" sz="1900" b="1" i="1" dirty="0">
                <a:latin typeface="Corbel" pitchFamily="34" charset="0"/>
              </a:rPr>
              <a:t>κόψη ή </a:t>
            </a:r>
            <a:r>
              <a:rPr lang="el-GR" altLang="el-GR" sz="1900" b="1" i="1" dirty="0" err="1">
                <a:latin typeface="Corbel" pitchFamily="34" charset="0"/>
              </a:rPr>
              <a:t>προράχη</a:t>
            </a:r>
            <a:r>
              <a:rPr lang="el-GR" altLang="el-GR" sz="1900" b="1" i="1" dirty="0">
                <a:latin typeface="Corbel" pitchFamily="34" charset="0"/>
              </a:rPr>
              <a:t> της γλώσσας</a:t>
            </a:r>
            <a:endParaRPr lang="en-US" altLang="el-GR" sz="1900" b="1" i="1" dirty="0">
              <a:latin typeface="Corbel" pitchFamily="34" charset="0"/>
            </a:endParaRPr>
          </a:p>
          <a:p>
            <a:pPr eaLnBrk="1" hangingPunct="1">
              <a:lnSpc>
                <a:spcPct val="90000"/>
              </a:lnSpc>
              <a:buClr>
                <a:srgbClr val="006400"/>
              </a:buClr>
              <a:buFontTx/>
              <a:buChar char="-"/>
            </a:pPr>
            <a:r>
              <a:rPr lang="el-GR" altLang="el-GR" sz="1900" b="1" i="1" dirty="0">
                <a:latin typeface="Corbel" pitchFamily="34" charset="0"/>
              </a:rPr>
              <a:t>κέντρο ή ράχη της γλώσσας</a:t>
            </a:r>
            <a:endParaRPr lang="en-US" altLang="el-GR" sz="1900" b="1" i="1" dirty="0">
              <a:latin typeface="Corbel" pitchFamily="34" charset="0"/>
            </a:endParaRPr>
          </a:p>
          <a:p>
            <a:pPr eaLnBrk="1" hangingPunct="1">
              <a:lnSpc>
                <a:spcPct val="90000"/>
              </a:lnSpc>
              <a:buClr>
                <a:srgbClr val="006400"/>
              </a:buClr>
              <a:buFontTx/>
              <a:buChar char="-"/>
            </a:pPr>
            <a:r>
              <a:rPr lang="el-GR" altLang="el-GR" sz="1900" b="1" i="1" dirty="0">
                <a:latin typeface="Corbel" pitchFamily="34" charset="0"/>
              </a:rPr>
              <a:t>πίσω μέρος της γλώσσας</a:t>
            </a:r>
            <a:endParaRPr lang="en-US" altLang="el-GR" sz="1900" b="1" i="1" dirty="0">
              <a:latin typeface="Corbel" pitchFamily="34" charset="0"/>
            </a:endParaRPr>
          </a:p>
          <a:p>
            <a:pPr eaLnBrk="1" hangingPunct="1">
              <a:lnSpc>
                <a:spcPct val="90000"/>
              </a:lnSpc>
              <a:buClr>
                <a:srgbClr val="006400"/>
              </a:buClr>
              <a:buFontTx/>
              <a:buChar char="-"/>
            </a:pPr>
            <a:endParaRPr lang="el-GR" altLang="el-GR" sz="500" b="1" i="1" dirty="0">
              <a:latin typeface="Corbel" pitchFamily="34" charset="0"/>
              <a:sym typeface="Wingdings" pitchFamily="2" charset="2"/>
            </a:endParaRPr>
          </a:p>
          <a:p>
            <a:pPr>
              <a:lnSpc>
                <a:spcPct val="90000"/>
              </a:lnSpc>
              <a:spcBef>
                <a:spcPts val="300"/>
              </a:spcBef>
              <a:spcAft>
                <a:spcPts val="600"/>
              </a:spcAft>
              <a:buClr>
                <a:srgbClr val="006400"/>
              </a:buClr>
              <a:buFont typeface="Wingdings" pitchFamily="2" charset="2"/>
              <a:buChar char="ü"/>
            </a:pPr>
            <a:r>
              <a:rPr lang="el-GR" altLang="el-GR" sz="1900" dirty="0">
                <a:latin typeface="Corbel" pitchFamily="34" charset="0"/>
                <a:sym typeface="Wingdings" pitchFamily="2" charset="2"/>
              </a:rPr>
              <a:t>τα </a:t>
            </a:r>
            <a:r>
              <a:rPr lang="el-GR" altLang="el-GR" sz="1900" b="1" dirty="0">
                <a:latin typeface="Corbel" pitchFamily="34" charset="0"/>
                <a:sym typeface="Wingdings" pitchFamily="2" charset="2"/>
              </a:rPr>
              <a:t>φατνία</a:t>
            </a:r>
            <a:endParaRPr lang="el-GR" altLang="el-GR" sz="1900" dirty="0">
              <a:latin typeface="Corbel" pitchFamily="34" charset="0"/>
              <a:sym typeface="Wingdings" pitchFamily="2" charset="2"/>
            </a:endParaRPr>
          </a:p>
          <a:p>
            <a:pPr>
              <a:lnSpc>
                <a:spcPct val="90000"/>
              </a:lnSpc>
              <a:spcBef>
                <a:spcPts val="300"/>
              </a:spcBef>
              <a:spcAft>
                <a:spcPts val="600"/>
              </a:spcAft>
              <a:buClr>
                <a:srgbClr val="006400"/>
              </a:buClr>
              <a:buFont typeface="Wingdings" pitchFamily="2" charset="2"/>
              <a:buChar char="ü"/>
            </a:pPr>
            <a:r>
              <a:rPr lang="el-GR" altLang="el-GR" sz="1900" dirty="0">
                <a:latin typeface="Corbel" pitchFamily="34" charset="0"/>
                <a:sym typeface="Wingdings" pitchFamily="2" charset="2"/>
              </a:rPr>
              <a:t>τα </a:t>
            </a:r>
            <a:r>
              <a:rPr lang="el-GR" altLang="el-GR" sz="1900" b="1" dirty="0">
                <a:latin typeface="Corbel" pitchFamily="34" charset="0"/>
                <a:sym typeface="Wingdings" pitchFamily="2" charset="2"/>
              </a:rPr>
              <a:t>δόντια</a:t>
            </a:r>
          </a:p>
          <a:p>
            <a:pPr>
              <a:lnSpc>
                <a:spcPct val="90000"/>
              </a:lnSpc>
              <a:spcBef>
                <a:spcPts val="300"/>
              </a:spcBef>
              <a:spcAft>
                <a:spcPts val="600"/>
              </a:spcAft>
              <a:buClr>
                <a:srgbClr val="006400"/>
              </a:buClr>
              <a:buFont typeface="Wingdings" pitchFamily="2" charset="2"/>
              <a:buChar char="ü"/>
            </a:pPr>
            <a:r>
              <a:rPr lang="el-GR" altLang="el-GR" sz="1900" dirty="0">
                <a:latin typeface="Corbel" pitchFamily="34" charset="0"/>
                <a:sym typeface="Wingdings" pitchFamily="2" charset="2"/>
              </a:rPr>
              <a:t>τα </a:t>
            </a:r>
            <a:r>
              <a:rPr lang="el-GR" altLang="el-GR" sz="1900" b="1" dirty="0">
                <a:latin typeface="Corbel" pitchFamily="34" charset="0"/>
                <a:sym typeface="Wingdings" pitchFamily="2" charset="2"/>
              </a:rPr>
              <a:t>χείλη</a:t>
            </a:r>
            <a:endParaRPr lang="el-GR" altLang="el-GR" sz="1900" dirty="0">
              <a:latin typeface="Corbel" pitchFamily="34" charset="0"/>
              <a:sym typeface="Wingdings" pitchFamily="2" charset="2"/>
            </a:endParaRPr>
          </a:p>
        </p:txBody>
      </p:sp>
      <p:sp>
        <p:nvSpPr>
          <p:cNvPr id="6" name="1 - Τίτλος"/>
          <p:cNvSpPr txBox="1">
            <a:spLocks/>
          </p:cNvSpPr>
          <p:nvPr/>
        </p:nvSpPr>
        <p:spPr>
          <a:xfrm>
            <a:off x="2135188" y="403225"/>
            <a:ext cx="7416800" cy="793750"/>
          </a:xfrm>
          <a:prstGeom prst="rect">
            <a:avLst/>
          </a:prstGeom>
        </p:spPr>
        <p:txBody>
          <a:bodyPr/>
          <a:lstStyle/>
          <a:p>
            <a:pPr algn="ctr">
              <a:defRPr/>
            </a:pPr>
            <a:r>
              <a:rPr lang="el-GR" altLang="el-GR" sz="3200" b="1">
                <a:solidFill>
                  <a:srgbClr val="000000"/>
                </a:solidFill>
                <a:effectLst>
                  <a:outerShdw blurRad="38100" dist="38100" dir="2700000" algn="tl">
                    <a:srgbClr val="C0C0C0"/>
                  </a:outerShdw>
                </a:effectLst>
                <a:latin typeface="Corbel" pitchFamily="34" charset="0"/>
              </a:rPr>
              <a:t>Αρθρωτές</a:t>
            </a:r>
          </a:p>
        </p:txBody>
      </p:sp>
      <p:pic>
        <p:nvPicPr>
          <p:cNvPr id="7" name="Εικόνα 6" descr="Εικόνα που περιέχει διάγραμμα, γραμμή, κείμενο, γράφημα&#10;&#10;Περιγραφή που δημιουργήθηκε αυτόματα">
            <a:extLst>
              <a:ext uri="{FF2B5EF4-FFF2-40B4-BE49-F238E27FC236}">
                <a16:creationId xmlns:a16="http://schemas.microsoft.com/office/drawing/2014/main" id="{9ABB160D-9998-F34F-BFA2-E49EF4C80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069" y="1773237"/>
            <a:ext cx="7260021" cy="5015633"/>
          </a:xfrm>
          <a:prstGeom prst="rect">
            <a:avLst/>
          </a:prstGeom>
        </p:spPr>
      </p:pic>
    </p:spTree>
    <p:extLst>
      <p:ext uri="{BB962C8B-B14F-4D97-AF65-F5344CB8AC3E}">
        <p14:creationId xmlns:p14="http://schemas.microsoft.com/office/powerpoint/2010/main" val="296684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Bottom)">
                                      <p:cBhvr>
                                        <p:cTn id="7" dur="500"/>
                                        <p:tgtEl>
                                          <p:spTgt spid="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slide(fromBottom)">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slide(fromBottom)">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slide(fromBottom)">
                                      <p:cBhvr>
                                        <p:cTn id="22" dur="500"/>
                                        <p:tgtEl>
                                          <p:spTgt spid="5">
                                            <p:txEl>
                                              <p:pRg st="6" end="6"/>
                                            </p:txEl>
                                          </p:spTgt>
                                        </p:tgtEl>
                                      </p:cBhvr>
                                    </p:animEffect>
                                  </p:childTnLst>
                                </p:cTn>
                              </p:par>
                            </p:childTnLst>
                          </p:cTn>
                        </p:par>
                        <p:par>
                          <p:cTn id="23" fill="hold" nodeType="afterGroup">
                            <p:stCondLst>
                              <p:cond delay="500"/>
                            </p:stCondLst>
                            <p:childTnLst>
                              <p:par>
                                <p:cTn id="24" presetID="12" presetClass="entr" presetSubtype="4" fill="hold" nodeType="after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slide(fromBottom)">
                                      <p:cBhvr>
                                        <p:cTn id="26" dur="500"/>
                                        <p:tgtEl>
                                          <p:spTgt spid="5">
                                            <p:txEl>
                                              <p:pRg st="7" end="7"/>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slide(fromBottom)">
                                      <p:cBhvr>
                                        <p:cTn id="29" dur="500"/>
                                        <p:tgtEl>
                                          <p:spTgt spid="5">
                                            <p:txEl>
                                              <p:pRg st="8" end="8"/>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slide(fromBottom)">
                                      <p:cBhvr>
                                        <p:cTn id="32" dur="500"/>
                                        <p:tgtEl>
                                          <p:spTgt spid="5">
                                            <p:txEl>
                                              <p:pRg st="9" end="9"/>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slide(fromBottom)">
                                      <p:cBhvr>
                                        <p:cTn id="35" dur="500"/>
                                        <p:tgtEl>
                                          <p:spTgt spid="5">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5">
                                            <p:txEl>
                                              <p:pRg st="12" end="12"/>
                                            </p:txEl>
                                          </p:spTgt>
                                        </p:tgtEl>
                                        <p:attrNameLst>
                                          <p:attrName>style.visibility</p:attrName>
                                        </p:attrNameLst>
                                      </p:cBhvr>
                                      <p:to>
                                        <p:strVal val="visible"/>
                                      </p:to>
                                    </p:set>
                                    <p:animEffect transition="in" filter="slide(fromBottom)">
                                      <p:cBhvr>
                                        <p:cTn id="40" dur="500"/>
                                        <p:tgtEl>
                                          <p:spTgt spid="5">
                                            <p:txEl>
                                              <p:pRg st="12" end="1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nodeType="click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animEffect transition="in" filter="slide(fromBottom)">
                                      <p:cBhvr>
                                        <p:cTn id="45" dur="500"/>
                                        <p:tgtEl>
                                          <p:spTgt spid="5">
                                            <p:txEl>
                                              <p:pRg st="13" end="1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nodeType="clickEffect">
                                  <p:stCondLst>
                                    <p:cond delay="0"/>
                                  </p:stCondLst>
                                  <p:childTnLst>
                                    <p:set>
                                      <p:cBhvr>
                                        <p:cTn id="49" dur="1" fill="hold">
                                          <p:stCondLst>
                                            <p:cond delay="0"/>
                                          </p:stCondLst>
                                        </p:cTn>
                                        <p:tgtEl>
                                          <p:spTgt spid="5">
                                            <p:txEl>
                                              <p:pRg st="14" end="14"/>
                                            </p:txEl>
                                          </p:spTgt>
                                        </p:tgtEl>
                                        <p:attrNameLst>
                                          <p:attrName>style.visibility</p:attrName>
                                        </p:attrNameLst>
                                      </p:cBhvr>
                                      <p:to>
                                        <p:strVal val="visible"/>
                                      </p:to>
                                    </p:set>
                                    <p:animEffect transition="in" filter="slide(fromBottom)">
                                      <p:cBhvr>
                                        <p:cTn id="50"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Υπότιτλος"/>
          <p:cNvSpPr>
            <a:spLocks noGrp="1"/>
          </p:cNvSpPr>
          <p:nvPr>
            <p:ph idx="1"/>
          </p:nvPr>
        </p:nvSpPr>
        <p:spPr>
          <a:xfrm>
            <a:off x="657554" y="1701801"/>
            <a:ext cx="5837839" cy="4751387"/>
          </a:xfrm>
        </p:spPr>
        <p:txBody>
          <a:bodyPr/>
          <a:lstStyle/>
          <a:p>
            <a:pPr marL="273050" indent="-273050">
              <a:spcAft>
                <a:spcPts val="600"/>
              </a:spcAft>
              <a:buClr>
                <a:srgbClr val="006400"/>
              </a:buClr>
            </a:pPr>
            <a:r>
              <a:rPr lang="el-GR" altLang="el-GR" sz="1900" dirty="0">
                <a:latin typeface="Calibri" panose="020F0502020204030204" pitchFamily="34" charset="0"/>
                <a:cs typeface="Calibri" panose="020F0502020204030204" pitchFamily="34" charset="0"/>
              </a:rPr>
              <a:t>Μπορούμε να διακρίνουμε τους</a:t>
            </a:r>
            <a:r>
              <a:rPr lang="en-US" altLang="el-GR" sz="1900" dirty="0">
                <a:latin typeface="Calibri" panose="020F0502020204030204" pitchFamily="34" charset="0"/>
                <a:cs typeface="Calibri" panose="020F0502020204030204" pitchFamily="34" charset="0"/>
              </a:rPr>
              <a:t> </a:t>
            </a:r>
            <a:r>
              <a:rPr lang="el-GR" altLang="el-GR" sz="1900" dirty="0">
                <a:latin typeface="Calibri" panose="020F0502020204030204" pitchFamily="34" charset="0"/>
                <a:cs typeface="Calibri" panose="020F0502020204030204" pitchFamily="34" charset="0"/>
              </a:rPr>
              <a:t>αρθρωτές</a:t>
            </a:r>
            <a:r>
              <a:rPr lang="en-US" altLang="el-GR" sz="1900" dirty="0">
                <a:latin typeface="Calibri" panose="020F0502020204030204" pitchFamily="34" charset="0"/>
                <a:cs typeface="Calibri" panose="020F0502020204030204" pitchFamily="34" charset="0"/>
              </a:rPr>
              <a:t> </a:t>
            </a:r>
            <a:r>
              <a:rPr lang="el-GR" altLang="el-GR" sz="1900" dirty="0">
                <a:latin typeface="Calibri" panose="020F0502020204030204" pitchFamily="34" charset="0"/>
                <a:cs typeface="Calibri" panose="020F0502020204030204" pitchFamily="34" charset="0"/>
              </a:rPr>
              <a:t>σε</a:t>
            </a:r>
            <a:r>
              <a:rPr lang="en-US" altLang="el-GR" sz="1900" dirty="0">
                <a:latin typeface="Calibri" panose="020F0502020204030204" pitchFamily="34" charset="0"/>
                <a:cs typeface="Calibri" panose="020F0502020204030204" pitchFamily="34" charset="0"/>
              </a:rPr>
              <a:t> </a:t>
            </a:r>
            <a:r>
              <a:rPr lang="el-GR" altLang="el-GR" sz="1900" b="1" i="1" u="sng" dirty="0">
                <a:latin typeface="Calibri" panose="020F0502020204030204" pitchFamily="34" charset="0"/>
                <a:cs typeface="Calibri" panose="020F0502020204030204" pitchFamily="34" charset="0"/>
              </a:rPr>
              <a:t>ενεργητικούς</a:t>
            </a:r>
            <a:r>
              <a:rPr lang="el-GR" altLang="el-GR" sz="1900" dirty="0">
                <a:latin typeface="Calibri" panose="020F0502020204030204" pitchFamily="34" charset="0"/>
                <a:cs typeface="Calibri" panose="020F0502020204030204" pitchFamily="34" charset="0"/>
              </a:rPr>
              <a:t> και </a:t>
            </a:r>
            <a:r>
              <a:rPr lang="el-GR" altLang="el-GR" sz="1900" b="1" i="1" u="sng" dirty="0">
                <a:latin typeface="Calibri" panose="020F0502020204030204" pitchFamily="34" charset="0"/>
                <a:cs typeface="Calibri" panose="020F0502020204030204" pitchFamily="34" charset="0"/>
              </a:rPr>
              <a:t>παθητικούς</a:t>
            </a:r>
            <a:endParaRPr lang="en-US" altLang="el-GR" sz="1900" dirty="0">
              <a:latin typeface="Calibri" panose="020F0502020204030204" pitchFamily="34" charset="0"/>
              <a:cs typeface="Calibri" panose="020F0502020204030204" pitchFamily="34" charset="0"/>
            </a:endParaRPr>
          </a:p>
          <a:p>
            <a:pPr marL="273050" indent="-273050">
              <a:spcBef>
                <a:spcPct val="0"/>
              </a:spcBef>
              <a:buClr>
                <a:srgbClr val="006400"/>
              </a:buClr>
              <a:buNone/>
            </a:pPr>
            <a:endParaRPr lang="en-US" altLang="el-GR" sz="1900" dirty="0">
              <a:latin typeface="Calibri" panose="020F0502020204030204" pitchFamily="34" charset="0"/>
              <a:cs typeface="Calibri" panose="020F0502020204030204" pitchFamily="34" charset="0"/>
            </a:endParaRPr>
          </a:p>
          <a:p>
            <a:pPr marL="273050" indent="-273050">
              <a:spcBef>
                <a:spcPct val="0"/>
              </a:spcBef>
              <a:spcAft>
                <a:spcPts val="600"/>
              </a:spcAft>
              <a:buClr>
                <a:srgbClr val="006400"/>
              </a:buClr>
              <a:buFont typeface="Wingdings" pitchFamily="2" charset="2"/>
              <a:buChar char="ü"/>
            </a:pPr>
            <a:r>
              <a:rPr lang="el-GR" altLang="el-GR" sz="1900" b="1" u="sng" dirty="0">
                <a:latin typeface="Calibri" panose="020F0502020204030204" pitchFamily="34" charset="0"/>
                <a:cs typeface="Calibri" panose="020F0502020204030204" pitchFamily="34" charset="0"/>
              </a:rPr>
              <a:t>Ενεργητικοί</a:t>
            </a:r>
            <a:r>
              <a:rPr lang="en-US" altLang="el-GR" sz="1900" dirty="0">
                <a:latin typeface="Calibri" panose="020F0502020204030204" pitchFamily="34" charset="0"/>
                <a:cs typeface="Calibri" panose="020F0502020204030204" pitchFamily="34" charset="0"/>
              </a:rPr>
              <a:t> </a:t>
            </a:r>
            <a:r>
              <a:rPr lang="en-US" altLang="el-GR" sz="1900" dirty="0">
                <a:latin typeface="Calibri" panose="020F0502020204030204" pitchFamily="34" charset="0"/>
                <a:cs typeface="Calibri" panose="020F0502020204030204" pitchFamily="34" charset="0"/>
                <a:sym typeface="Wingdings 3" pitchFamily="18" charset="2"/>
              </a:rPr>
              <a:t></a:t>
            </a:r>
            <a:r>
              <a:rPr lang="el-GR" altLang="el-GR" sz="1900" dirty="0">
                <a:latin typeface="Calibri" panose="020F0502020204030204" pitchFamily="34" charset="0"/>
                <a:cs typeface="Calibri" panose="020F0502020204030204" pitchFamily="34" charset="0"/>
              </a:rPr>
              <a:t> αυτοί που</a:t>
            </a:r>
            <a:r>
              <a:rPr lang="en-US" altLang="el-GR" sz="1900"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κινούνται </a:t>
            </a:r>
            <a:r>
              <a:rPr lang="en-US" altLang="el-GR" sz="1900" i="1" dirty="0">
                <a:latin typeface="Calibri" panose="020F0502020204030204" pitchFamily="34" charset="0"/>
                <a:cs typeface="Calibri" panose="020F0502020204030204" pitchFamily="34" charset="0"/>
              </a:rPr>
              <a:t>(</a:t>
            </a:r>
            <a:r>
              <a:rPr lang="el-GR" altLang="el-GR" sz="1900" i="1" dirty="0">
                <a:latin typeface="Calibri" panose="020F0502020204030204" pitchFamily="34" charset="0"/>
                <a:cs typeface="Calibri" panose="020F0502020204030204" pitchFamily="34" charset="0"/>
              </a:rPr>
              <a:t>η </a:t>
            </a:r>
            <a:r>
              <a:rPr lang="el-GR" altLang="el-GR" sz="1900" b="1" i="1" dirty="0">
                <a:latin typeface="Calibri" panose="020F0502020204030204" pitchFamily="34" charset="0"/>
                <a:cs typeface="Calibri" panose="020F0502020204030204" pitchFamily="34" charset="0"/>
              </a:rPr>
              <a:t>γλώσσα</a:t>
            </a:r>
            <a:r>
              <a:rPr lang="el-GR" altLang="el-GR" sz="1900" i="1" dirty="0">
                <a:latin typeface="Calibri" panose="020F0502020204030204" pitchFamily="34" charset="0"/>
                <a:cs typeface="Calibri" panose="020F0502020204030204" pitchFamily="34" charset="0"/>
              </a:rPr>
              <a:t>,</a:t>
            </a:r>
            <a:r>
              <a:rPr lang="el-GR" altLang="el-GR" sz="1900" b="1"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το </a:t>
            </a:r>
            <a:r>
              <a:rPr lang="el-GR" altLang="el-GR" sz="1900" b="1" i="1" dirty="0">
                <a:latin typeface="Calibri" panose="020F0502020204030204" pitchFamily="34" charset="0"/>
                <a:cs typeface="Calibri" panose="020F0502020204030204" pitchFamily="34" charset="0"/>
              </a:rPr>
              <a:t>κάτω χείλος</a:t>
            </a:r>
            <a:r>
              <a:rPr lang="en-US" altLang="el-GR" sz="1900" i="1" dirty="0">
                <a:latin typeface="Calibri" panose="020F0502020204030204" pitchFamily="34" charset="0"/>
                <a:cs typeface="Calibri" panose="020F0502020204030204" pitchFamily="34" charset="0"/>
              </a:rPr>
              <a:t>)</a:t>
            </a:r>
            <a:r>
              <a:rPr lang="en-US" altLang="el-GR" sz="1900" b="1" i="1" dirty="0">
                <a:latin typeface="Calibri" panose="020F0502020204030204" pitchFamily="34" charset="0"/>
                <a:cs typeface="Calibri" panose="020F0502020204030204" pitchFamily="34" charset="0"/>
              </a:rPr>
              <a:t> </a:t>
            </a:r>
            <a:r>
              <a:rPr lang="el-GR" altLang="el-GR" sz="1900" dirty="0">
                <a:latin typeface="Calibri" panose="020F0502020204030204" pitchFamily="34" charset="0"/>
                <a:cs typeface="Calibri" panose="020F0502020204030204" pitchFamily="34" charset="0"/>
              </a:rPr>
              <a:t>και</a:t>
            </a:r>
            <a:endParaRPr lang="en-US" altLang="el-GR" sz="1900" dirty="0">
              <a:latin typeface="Calibri" panose="020F0502020204030204" pitchFamily="34" charset="0"/>
              <a:cs typeface="Calibri" panose="020F0502020204030204" pitchFamily="34" charset="0"/>
            </a:endParaRPr>
          </a:p>
          <a:p>
            <a:pPr marL="273050" indent="-273050">
              <a:spcBef>
                <a:spcPct val="0"/>
              </a:spcBef>
              <a:buClr>
                <a:srgbClr val="006400"/>
              </a:buClr>
              <a:buFont typeface="Wingdings" pitchFamily="2" charset="2"/>
              <a:buChar char="ü"/>
            </a:pPr>
            <a:r>
              <a:rPr lang="el-GR" altLang="el-GR" sz="1900" b="1" u="sng" dirty="0">
                <a:latin typeface="Calibri" panose="020F0502020204030204" pitchFamily="34" charset="0"/>
                <a:cs typeface="Calibri" panose="020F0502020204030204" pitchFamily="34" charset="0"/>
              </a:rPr>
              <a:t>Παθητικοί </a:t>
            </a:r>
            <a:r>
              <a:rPr lang="en-US" altLang="el-GR" sz="1900" dirty="0">
                <a:latin typeface="Calibri" panose="020F0502020204030204" pitchFamily="34" charset="0"/>
                <a:cs typeface="Calibri" panose="020F0502020204030204" pitchFamily="34" charset="0"/>
                <a:sym typeface="Wingdings 3" pitchFamily="18" charset="2"/>
              </a:rPr>
              <a:t> </a:t>
            </a:r>
            <a:r>
              <a:rPr lang="el-GR" altLang="el-GR" sz="1900" dirty="0">
                <a:latin typeface="Calibri" panose="020F0502020204030204" pitchFamily="34" charset="0"/>
                <a:cs typeface="Calibri" panose="020F0502020204030204" pitchFamily="34" charset="0"/>
              </a:rPr>
              <a:t>αυτοί στους οποίους ακουμπούν με την</a:t>
            </a:r>
            <a:r>
              <a:rPr lang="en-US" altLang="el-GR" sz="1900" dirty="0">
                <a:latin typeface="Calibri" panose="020F0502020204030204" pitchFamily="34" charset="0"/>
                <a:cs typeface="Calibri" panose="020F0502020204030204" pitchFamily="34" charset="0"/>
              </a:rPr>
              <a:t> </a:t>
            </a:r>
            <a:r>
              <a:rPr lang="el-GR" altLang="el-GR" sz="1900" dirty="0">
                <a:latin typeface="Calibri" panose="020F0502020204030204" pitchFamily="34" charset="0"/>
                <a:cs typeface="Calibri" panose="020F0502020204030204" pitchFamily="34" charset="0"/>
              </a:rPr>
              <a:t>κίνησή τους</a:t>
            </a:r>
            <a:r>
              <a:rPr lang="en-US" altLang="el-GR" sz="1900" dirty="0">
                <a:latin typeface="Calibri" panose="020F0502020204030204" pitchFamily="34" charset="0"/>
                <a:cs typeface="Calibri" panose="020F0502020204030204" pitchFamily="34" charset="0"/>
              </a:rPr>
              <a:t> </a:t>
            </a:r>
            <a:r>
              <a:rPr lang="el-GR" altLang="el-GR" sz="1900" dirty="0">
                <a:latin typeface="Calibri" panose="020F0502020204030204" pitchFamily="34" charset="0"/>
                <a:cs typeface="Calibri" panose="020F0502020204030204" pitchFamily="34" charset="0"/>
              </a:rPr>
              <a:t>οι ενεργητικοί</a:t>
            </a:r>
            <a:r>
              <a:rPr lang="en-US" altLang="el-GR" sz="1900" dirty="0">
                <a:latin typeface="Calibri" panose="020F0502020204030204" pitchFamily="34" charset="0"/>
                <a:cs typeface="Calibri" panose="020F0502020204030204" pitchFamily="34" charset="0"/>
              </a:rPr>
              <a:t> </a:t>
            </a:r>
            <a:r>
              <a:rPr lang="en-US" altLang="el-GR" sz="1900" i="1" dirty="0">
                <a:latin typeface="Calibri" panose="020F0502020204030204" pitchFamily="34" charset="0"/>
                <a:cs typeface="Calibri" panose="020F0502020204030204" pitchFamily="34" charset="0"/>
              </a:rPr>
              <a:t>(</a:t>
            </a:r>
            <a:r>
              <a:rPr lang="el-GR" altLang="el-GR" sz="1900" i="1" dirty="0">
                <a:latin typeface="Calibri" panose="020F0502020204030204" pitchFamily="34" charset="0"/>
                <a:cs typeface="Calibri" panose="020F0502020204030204" pitchFamily="34" charset="0"/>
              </a:rPr>
              <a:t>το</a:t>
            </a:r>
            <a:r>
              <a:rPr lang="en-US" altLang="el-GR" sz="1900" b="1" i="1" dirty="0">
                <a:latin typeface="Calibri" panose="020F0502020204030204" pitchFamily="34" charset="0"/>
                <a:cs typeface="Calibri" panose="020F0502020204030204" pitchFamily="34" charset="0"/>
              </a:rPr>
              <a:t> </a:t>
            </a:r>
            <a:r>
              <a:rPr lang="el-GR" altLang="el-GR" sz="1900" b="1" i="1" dirty="0">
                <a:latin typeface="Calibri" panose="020F0502020204030204" pitchFamily="34" charset="0"/>
                <a:cs typeface="Calibri" panose="020F0502020204030204" pitchFamily="34" charset="0"/>
              </a:rPr>
              <a:t>πάνω χείλος</a:t>
            </a:r>
            <a:r>
              <a:rPr lang="el-GR" altLang="el-GR" sz="1900" i="1" dirty="0">
                <a:latin typeface="Calibri" panose="020F0502020204030204" pitchFamily="34" charset="0"/>
                <a:cs typeface="Calibri" panose="020F0502020204030204" pitchFamily="34" charset="0"/>
              </a:rPr>
              <a:t>,</a:t>
            </a:r>
            <a:r>
              <a:rPr lang="el-GR" altLang="el-GR" sz="1900" b="1"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τα </a:t>
            </a:r>
            <a:r>
              <a:rPr lang="el-GR" altLang="el-GR" sz="1900" b="1" i="1" dirty="0">
                <a:latin typeface="Calibri" panose="020F0502020204030204" pitchFamily="34" charset="0"/>
                <a:cs typeface="Calibri" panose="020F0502020204030204" pitchFamily="34" charset="0"/>
              </a:rPr>
              <a:t>δόντια</a:t>
            </a:r>
            <a:r>
              <a:rPr lang="el-GR" altLang="el-GR" sz="1900" i="1" dirty="0">
                <a:latin typeface="Calibri" panose="020F0502020204030204" pitchFamily="34" charset="0"/>
                <a:cs typeface="Calibri" panose="020F0502020204030204" pitchFamily="34" charset="0"/>
              </a:rPr>
              <a:t>,</a:t>
            </a:r>
            <a:r>
              <a:rPr lang="el-GR" altLang="el-GR" sz="1900" b="1"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τα </a:t>
            </a:r>
            <a:r>
              <a:rPr lang="el-GR" altLang="el-GR" sz="1900" b="1" i="1" dirty="0">
                <a:latin typeface="Calibri" panose="020F0502020204030204" pitchFamily="34" charset="0"/>
                <a:cs typeface="Calibri" panose="020F0502020204030204" pitchFamily="34" charset="0"/>
              </a:rPr>
              <a:t>φατνία</a:t>
            </a:r>
            <a:r>
              <a:rPr lang="el-GR" altLang="el-GR" sz="1900" i="1" dirty="0">
                <a:latin typeface="Calibri" panose="020F0502020204030204" pitchFamily="34" charset="0"/>
                <a:cs typeface="Calibri" panose="020F0502020204030204" pitchFamily="34" charset="0"/>
              </a:rPr>
              <a:t>,</a:t>
            </a:r>
            <a:r>
              <a:rPr lang="el-GR" altLang="el-GR" sz="1900" b="1"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ο</a:t>
            </a:r>
            <a:r>
              <a:rPr lang="el-GR" altLang="el-GR" sz="1900" b="1" i="1" dirty="0">
                <a:latin typeface="Calibri" panose="020F0502020204030204" pitchFamily="34" charset="0"/>
                <a:cs typeface="Calibri" panose="020F0502020204030204" pitchFamily="34" charset="0"/>
              </a:rPr>
              <a:t> ουρανίσκος</a:t>
            </a:r>
            <a:r>
              <a:rPr lang="en-US" altLang="el-GR" sz="1900" i="1" dirty="0">
                <a:latin typeface="Calibri" panose="020F0502020204030204" pitchFamily="34" charset="0"/>
                <a:cs typeface="Calibri" panose="020F0502020204030204" pitchFamily="34" charset="0"/>
              </a:rPr>
              <a:t>)</a:t>
            </a:r>
            <a:endParaRPr lang="el-GR" altLang="el-GR" sz="1900" dirty="0">
              <a:latin typeface="Calibri" panose="020F0502020204030204" pitchFamily="34" charset="0"/>
              <a:cs typeface="Calibri" panose="020F0502020204030204" pitchFamily="34" charset="0"/>
            </a:endParaRPr>
          </a:p>
          <a:p>
            <a:pPr marL="273050" indent="-273050">
              <a:spcBef>
                <a:spcPct val="0"/>
              </a:spcBef>
              <a:buClr>
                <a:srgbClr val="006400"/>
              </a:buClr>
              <a:buNone/>
            </a:pPr>
            <a:r>
              <a:rPr lang="el-GR" altLang="el-GR" sz="1900" dirty="0">
                <a:latin typeface="Calibri" panose="020F0502020204030204" pitchFamily="34" charset="0"/>
                <a:cs typeface="Calibri" panose="020F0502020204030204" pitchFamily="34" charset="0"/>
              </a:rPr>
              <a:t> </a:t>
            </a:r>
          </a:p>
          <a:p>
            <a:pPr marL="273050" indent="-273050">
              <a:spcBef>
                <a:spcPct val="0"/>
              </a:spcBef>
              <a:buClr>
                <a:srgbClr val="006400"/>
              </a:buClr>
              <a:buFont typeface="Courier New" pitchFamily="49" charset="0"/>
              <a:buChar char="o"/>
            </a:pPr>
            <a:r>
              <a:rPr lang="el-GR" altLang="el-GR" sz="1900" i="1" dirty="0">
                <a:latin typeface="Calibri" panose="020F0502020204030204" pitchFamily="34" charset="0"/>
                <a:cs typeface="Calibri" panose="020F0502020204030204" pitchFamily="34" charset="0"/>
              </a:rPr>
              <a:t>Η </a:t>
            </a:r>
            <a:r>
              <a:rPr lang="el-GR" altLang="el-GR" sz="1900" b="1" i="1" dirty="0">
                <a:latin typeface="Calibri" panose="020F0502020204030204" pitchFamily="34" charset="0"/>
                <a:cs typeface="Calibri" panose="020F0502020204030204" pitchFamily="34" charset="0"/>
              </a:rPr>
              <a:t>υπερώα </a:t>
            </a:r>
            <a:r>
              <a:rPr lang="el-GR" altLang="el-GR" sz="1900" i="1" dirty="0">
                <a:latin typeface="Calibri" panose="020F0502020204030204" pitchFamily="34" charset="0"/>
                <a:cs typeface="Calibri" panose="020F0502020204030204" pitchFamily="34" charset="0"/>
              </a:rPr>
              <a:t>είναι</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και</a:t>
            </a:r>
            <a:r>
              <a:rPr lang="en-US" altLang="el-GR" sz="1900" i="1" dirty="0">
                <a:latin typeface="Calibri" panose="020F0502020204030204" pitchFamily="34" charset="0"/>
                <a:cs typeface="Calibri" panose="020F0502020204030204" pitchFamily="34" charset="0"/>
              </a:rPr>
              <a:t> </a:t>
            </a:r>
            <a:r>
              <a:rPr lang="el-GR" altLang="el-GR" sz="1900" i="1" u="sng" dirty="0">
                <a:latin typeface="Calibri" panose="020F0502020204030204" pitchFamily="34" charset="0"/>
                <a:cs typeface="Calibri" panose="020F0502020204030204" pitchFamily="34" charset="0"/>
              </a:rPr>
              <a:t>παθητικός και ενεργητικός</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αρθρωτής</a:t>
            </a:r>
            <a:r>
              <a:rPr lang="en-US" altLang="el-GR" sz="1900" i="1" dirty="0">
                <a:latin typeface="Calibri" panose="020F0502020204030204" pitchFamily="34" charset="0"/>
                <a:cs typeface="Calibri" panose="020F0502020204030204" pitchFamily="34" charset="0"/>
              </a:rPr>
              <a:t>,</a:t>
            </a:r>
            <a:r>
              <a:rPr lang="el-GR" altLang="el-GR" sz="1900" i="1" dirty="0">
                <a:latin typeface="Calibri" panose="020F0502020204030204" pitchFamily="34" charset="0"/>
                <a:cs typeface="Calibri" panose="020F0502020204030204" pitchFamily="34" charset="0"/>
              </a:rPr>
              <a:t> διότι μπορεί να</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κινηθεί προς τα πάνω</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και προς τα κάτω</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μαζί με</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τη</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σταφυλή</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για να παραχθούν αντίστοιχα στοματικοί και</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ρινικοί ήχοι</a:t>
            </a:r>
            <a:r>
              <a:rPr lang="en-US" altLang="el-GR" sz="1900" i="1" dirty="0">
                <a:latin typeface="Calibri" panose="020F0502020204030204" pitchFamily="34" charset="0"/>
                <a:cs typeface="Calibri" panose="020F0502020204030204" pitchFamily="34" charset="0"/>
              </a:rPr>
              <a:t> – </a:t>
            </a:r>
            <a:r>
              <a:rPr lang="el-GR" altLang="el-GR" sz="1900" i="1" dirty="0">
                <a:latin typeface="Calibri" panose="020F0502020204030204" pitchFamily="34" charset="0"/>
                <a:cs typeface="Calibri" panose="020F0502020204030204" pitchFamily="34" charset="0"/>
              </a:rPr>
              <a:t>ενεργητική λειτουργία </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ή</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το πίσω μέρος</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της</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γλώσσας</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μπορεί</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να</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ακουμπήσει</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σε αυτήν</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προκειμένου να παραχθούν κάποιοι συμφωνικοί</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φθόγγοι</a:t>
            </a:r>
            <a:r>
              <a:rPr lang="en-US" altLang="el-GR" sz="1900" i="1" dirty="0">
                <a:latin typeface="Calibri" panose="020F0502020204030204" pitchFamily="34" charset="0"/>
                <a:cs typeface="Calibri" panose="020F0502020204030204" pitchFamily="34" charset="0"/>
              </a:rPr>
              <a:t> – </a:t>
            </a:r>
            <a:r>
              <a:rPr lang="el-GR" altLang="el-GR" sz="1900" i="1" dirty="0">
                <a:latin typeface="Calibri" panose="020F0502020204030204" pitchFamily="34" charset="0"/>
                <a:cs typeface="Calibri" panose="020F0502020204030204" pitchFamily="34" charset="0"/>
              </a:rPr>
              <a:t>παθητική</a:t>
            </a:r>
            <a:r>
              <a:rPr lang="en-US" altLang="el-GR" sz="1900" i="1" dirty="0">
                <a:latin typeface="Calibri" panose="020F0502020204030204" pitchFamily="34" charset="0"/>
                <a:cs typeface="Calibri" panose="020F0502020204030204" pitchFamily="34" charset="0"/>
              </a:rPr>
              <a:t> </a:t>
            </a:r>
            <a:r>
              <a:rPr lang="el-GR" altLang="el-GR" sz="1900" i="1" dirty="0">
                <a:latin typeface="Calibri" panose="020F0502020204030204" pitchFamily="34" charset="0"/>
                <a:cs typeface="Calibri" panose="020F0502020204030204" pitchFamily="34" charset="0"/>
              </a:rPr>
              <a:t>λειτουργία</a:t>
            </a:r>
          </a:p>
        </p:txBody>
      </p:sp>
      <p:sp>
        <p:nvSpPr>
          <p:cNvPr id="9" name="1 - Τίτλος"/>
          <p:cNvSpPr txBox="1">
            <a:spLocks/>
          </p:cNvSpPr>
          <p:nvPr/>
        </p:nvSpPr>
        <p:spPr>
          <a:xfrm>
            <a:off x="1102546" y="350838"/>
            <a:ext cx="7416800" cy="793750"/>
          </a:xfrm>
          <a:prstGeom prst="rect">
            <a:avLst/>
          </a:prstGeom>
        </p:spPr>
        <p:txBody>
          <a:bodyPr/>
          <a:lstStyle/>
          <a:p>
            <a:pPr algn="ctr">
              <a:defRPr/>
            </a:pPr>
            <a:r>
              <a:rPr lang="el-GR" altLang="el-GR" sz="3200" b="1" dirty="0">
                <a:solidFill>
                  <a:srgbClr val="000000"/>
                </a:solidFill>
                <a:effectLst>
                  <a:outerShdw blurRad="38100" dist="38100" dir="2700000" algn="tl">
                    <a:srgbClr val="C0C0C0"/>
                  </a:outerShdw>
                </a:effectLst>
                <a:latin typeface="Corbel" pitchFamily="34" charset="0"/>
              </a:rPr>
              <a:t>Αρθρωτές</a:t>
            </a:r>
          </a:p>
        </p:txBody>
      </p:sp>
      <p:pic>
        <p:nvPicPr>
          <p:cNvPr id="6" name="Picture 1">
            <a:extLst>
              <a:ext uri="{FF2B5EF4-FFF2-40B4-BE49-F238E27FC236}">
                <a16:creationId xmlns:a16="http://schemas.microsoft.com/office/drawing/2014/main" id="{97424EBC-CEEB-BC48-A58D-E72CD9E61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796" y="1223963"/>
            <a:ext cx="5005388" cy="4752975"/>
          </a:xfrm>
          <a:prstGeom prst="rect">
            <a:avLst/>
          </a:prstGeom>
          <a:noFill/>
          <a:ln w="19050">
            <a:solidFill>
              <a:srgbClr val="0064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699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slide(fromBottom)">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slide(fromBottom)">
                                      <p:cBhvr>
                                        <p:cTn id="12" dur="500"/>
                                        <p:tgtEl>
                                          <p:spTgt spid="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dissolve">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286604"/>
            <a:ext cx="10058400" cy="926376"/>
          </a:xfrm>
        </p:spPr>
        <p:txBody>
          <a:bodyPr>
            <a:normAutofit/>
          </a:bodyPr>
          <a:lstStyle/>
          <a:p>
            <a:pPr algn="ctr"/>
            <a:r>
              <a:rPr lang="el-GR" sz="4400" dirty="0" err="1">
                <a:effectLst/>
                <a:latin typeface="Times New Roman" panose="02020603050405020304" pitchFamily="18" charset="0"/>
                <a:ea typeface="Calibri" panose="020F0502020204030204" pitchFamily="34" charset="0"/>
              </a:rPr>
              <a:t>Στοματο</a:t>
            </a:r>
            <a:r>
              <a:rPr lang="el-GR" sz="4400" dirty="0">
                <a:effectLst/>
                <a:latin typeface="Times New Roman" panose="02020603050405020304" pitchFamily="18" charset="0"/>
                <a:ea typeface="Calibri" panose="020F0502020204030204" pitchFamily="34" charset="0"/>
              </a:rPr>
              <a:t>-ρινική διαδικασία</a:t>
            </a:r>
            <a:endParaRPr lang="el-GR" sz="4400" dirty="0">
              <a:latin typeface="+mn-lt"/>
            </a:endParaRPr>
          </a:p>
        </p:txBody>
      </p:sp>
      <p:sp>
        <p:nvSpPr>
          <p:cNvPr id="3" name="Θέση περιεχομένου 2"/>
          <p:cNvSpPr>
            <a:spLocks noGrp="1"/>
          </p:cNvSpPr>
          <p:nvPr>
            <p:ph idx="1"/>
          </p:nvPr>
        </p:nvSpPr>
        <p:spPr>
          <a:xfrm>
            <a:off x="746449" y="1442433"/>
            <a:ext cx="10496939" cy="4977027"/>
          </a:xfrm>
        </p:spPr>
        <p:txBody>
          <a:bodyPr>
            <a:normAutofit/>
          </a:bodyPr>
          <a:lstStyle/>
          <a:p>
            <a:pPr marL="0" indent="0" algn="just">
              <a:lnSpc>
                <a:spcPct val="150000"/>
              </a:lnSpc>
              <a:buNone/>
            </a:pPr>
            <a:r>
              <a:rPr lang="el-GR" sz="2400" dirty="0"/>
              <a:t>Χώρος </a:t>
            </a:r>
            <a:r>
              <a:rPr lang="el-GR" sz="2400" b="1" dirty="0"/>
              <a:t>αντήχησης</a:t>
            </a:r>
            <a:r>
              <a:rPr lang="el-GR" sz="2400" dirty="0"/>
              <a:t> → ρινική/στοματική κοιλότητα</a:t>
            </a:r>
          </a:p>
          <a:p>
            <a:pPr marL="0" indent="0" algn="just">
              <a:lnSpc>
                <a:spcPct val="150000"/>
              </a:lnSpc>
              <a:buNone/>
            </a:pPr>
            <a:endParaRPr lang="el-GR" sz="2400" dirty="0"/>
          </a:p>
          <a:p>
            <a:pPr algn="just">
              <a:lnSpc>
                <a:spcPct val="150000"/>
              </a:lnSpc>
            </a:pPr>
            <a:r>
              <a:rPr lang="el-GR" sz="2400" b="1" dirty="0"/>
              <a:t>Στοματικοί φθόγγοι </a:t>
            </a:r>
            <a:r>
              <a:rPr lang="el-GR" sz="2400" dirty="0"/>
              <a:t>(π.χ. [p], [b]): παράγονται με ανύψωση της υπερώας, η οποία εμποδίζει τον αέρα να διαφύγει μέσω της μύτης κι έτσι βγαίνει από το στόμα</a:t>
            </a:r>
          </a:p>
          <a:p>
            <a:pPr algn="just">
              <a:lnSpc>
                <a:spcPct val="150000"/>
              </a:lnSpc>
            </a:pPr>
            <a:r>
              <a:rPr lang="el-GR" sz="2400" b="1" dirty="0"/>
              <a:t>Ρινικοί φθόγγοι </a:t>
            </a:r>
            <a:r>
              <a:rPr lang="el-GR" sz="2400" dirty="0"/>
              <a:t>(π.χ. [m], [n]): παράγονται με ανοιχτή τη ρινική οδό, όταν δηλαδή η υπερώα είναι χαμηλωμένη, επιτρέποντας έτσι στον αέρα που έρχεται από το λάρυγγα να περάσει κι από τη μύτη κι από το στόμα</a:t>
            </a:r>
          </a:p>
          <a:p>
            <a:pPr algn="just">
              <a:lnSpc>
                <a:spcPct val="150000"/>
              </a:lnSpc>
            </a:pPr>
            <a:endParaRPr lang="el-GR" sz="2400" dirty="0"/>
          </a:p>
        </p:txBody>
      </p:sp>
    </p:spTree>
    <p:extLst>
      <p:ext uri="{BB962C8B-B14F-4D97-AF65-F5344CB8AC3E}">
        <p14:creationId xmlns:p14="http://schemas.microsoft.com/office/powerpoint/2010/main" val="2973278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28455CD-F545-F1C3-CE7D-9727E7B07F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7078" y="830425"/>
            <a:ext cx="8182947" cy="3817761"/>
          </a:xfrm>
          <a:prstGeom prst="rect">
            <a:avLst/>
          </a:prstGeom>
          <a:noFill/>
          <a:ln>
            <a:noFill/>
          </a:ln>
        </p:spPr>
      </p:pic>
      <p:sp>
        <p:nvSpPr>
          <p:cNvPr id="6" name="TextBox 5">
            <a:extLst>
              <a:ext uri="{FF2B5EF4-FFF2-40B4-BE49-F238E27FC236}">
                <a16:creationId xmlns:a16="http://schemas.microsoft.com/office/drawing/2014/main" id="{B0A60502-5726-0330-278A-E4C582A249F4}"/>
              </a:ext>
            </a:extLst>
          </p:cNvPr>
          <p:cNvSpPr txBox="1"/>
          <p:nvPr/>
        </p:nvSpPr>
        <p:spPr>
          <a:xfrm>
            <a:off x="9060025" y="4648186"/>
            <a:ext cx="3131975" cy="375552"/>
          </a:xfrm>
          <a:prstGeom prst="rect">
            <a:avLst/>
          </a:prstGeom>
          <a:noFill/>
        </p:spPr>
        <p:txBody>
          <a:bodyPr wrap="square">
            <a:spAutoFit/>
          </a:bodyPr>
          <a:lstStyle/>
          <a:p>
            <a:pPr algn="just">
              <a:lnSpc>
                <a:spcPct val="150000"/>
              </a:lnSpc>
              <a:spcAft>
                <a:spcPts val="800"/>
              </a:spcAft>
            </a:pPr>
            <a:r>
              <a:rPr lang="el-GR" sz="1400" dirty="0">
                <a:effectLst/>
                <a:latin typeface="Cambria" panose="02040503050406030204" pitchFamily="18" charset="0"/>
                <a:ea typeface="Cambria" panose="02040503050406030204" pitchFamily="18" charset="0"/>
                <a:cs typeface="Times New Roman" panose="02020603050405020304" pitchFamily="18" charset="0"/>
              </a:rPr>
              <a:t>(</a:t>
            </a:r>
            <a:r>
              <a:rPr lang="en-GB" sz="1400" dirty="0" err="1">
                <a:effectLst/>
                <a:latin typeface="Cambria" panose="02040503050406030204" pitchFamily="18" charset="0"/>
                <a:ea typeface="Cambria" panose="02040503050406030204" pitchFamily="18" charset="0"/>
                <a:cs typeface="Times New Roman" panose="02020603050405020304" pitchFamily="18" charset="0"/>
              </a:rPr>
              <a:t>Fromkin</a:t>
            </a:r>
            <a:r>
              <a:rPr lang="el-GR" sz="1400" dirty="0">
                <a:effectLst/>
                <a:latin typeface="Cambria" panose="02040503050406030204" pitchFamily="18" charset="0"/>
                <a:ea typeface="Cambria" panose="02040503050406030204" pitchFamily="18" charset="0"/>
                <a:cs typeface="Times New Roman" panose="02020603050405020304" pitchFamily="18" charset="0"/>
              </a:rPr>
              <a:t>, </a:t>
            </a:r>
            <a:r>
              <a:rPr lang="en-GB" sz="1400" dirty="0">
                <a:effectLst/>
                <a:latin typeface="Cambria" panose="02040503050406030204" pitchFamily="18" charset="0"/>
                <a:ea typeface="Cambria" panose="02040503050406030204" pitchFamily="18" charset="0"/>
                <a:cs typeface="Times New Roman" panose="02020603050405020304" pitchFamily="18" charset="0"/>
              </a:rPr>
              <a:t>Rodman and </a:t>
            </a:r>
            <a:r>
              <a:rPr lang="en-GB" sz="1400" dirty="0" err="1">
                <a:effectLst/>
                <a:latin typeface="Cambria" panose="02040503050406030204" pitchFamily="18" charset="0"/>
                <a:ea typeface="Cambria" panose="02040503050406030204" pitchFamily="18" charset="0"/>
                <a:cs typeface="Times New Roman" panose="02020603050405020304" pitchFamily="18" charset="0"/>
              </a:rPr>
              <a:t>Hyams</a:t>
            </a:r>
            <a:r>
              <a:rPr lang="el-GR" sz="1400" dirty="0">
                <a:effectLst/>
                <a:latin typeface="Cambria" panose="02040503050406030204" pitchFamily="18" charset="0"/>
                <a:ea typeface="Cambria" panose="02040503050406030204" pitchFamily="18" charset="0"/>
                <a:cs typeface="Times New Roman" panose="02020603050405020304" pitchFamily="18" charset="0"/>
              </a:rPr>
              <a:t>, 2008)</a:t>
            </a:r>
          </a:p>
        </p:txBody>
      </p:sp>
      <p:sp>
        <p:nvSpPr>
          <p:cNvPr id="8" name="TextBox 7">
            <a:extLst>
              <a:ext uri="{FF2B5EF4-FFF2-40B4-BE49-F238E27FC236}">
                <a16:creationId xmlns:a16="http://schemas.microsoft.com/office/drawing/2014/main" id="{774E748F-F641-396C-AE79-A93319CD5BC4}"/>
              </a:ext>
            </a:extLst>
          </p:cNvPr>
          <p:cNvSpPr txBox="1"/>
          <p:nvPr/>
        </p:nvSpPr>
        <p:spPr>
          <a:xfrm>
            <a:off x="594826" y="5098008"/>
            <a:ext cx="9034366" cy="1061188"/>
          </a:xfrm>
          <a:prstGeom prst="rect">
            <a:avLst/>
          </a:prstGeom>
          <a:noFill/>
        </p:spPr>
        <p:txBody>
          <a:bodyPr wrap="square">
            <a:spAutoFit/>
          </a:bodyPr>
          <a:lstStyle/>
          <a:p>
            <a:pPr algn="just">
              <a:lnSpc>
                <a:spcPct val="150000"/>
              </a:lnSpc>
              <a:spcAft>
                <a:spcPts val="800"/>
              </a:spcAft>
            </a:pPr>
            <a:r>
              <a:rPr lang="el-GR" sz="2000" dirty="0">
                <a:effectLst/>
                <a:latin typeface="Cambria" panose="02040503050406030204" pitchFamily="18" charset="0"/>
                <a:ea typeface="Cambria" panose="02040503050406030204" pitchFamily="18" charset="0"/>
                <a:cs typeface="Times New Roman" panose="02020603050405020304" pitchFamily="18" charset="0"/>
              </a:rPr>
              <a:t>Κατεβασμένη υπερώα = ανοιχτή δίοδος του αέρα στη ρινική κοιλότητα</a:t>
            </a:r>
          </a:p>
          <a:p>
            <a:pPr algn="just">
              <a:lnSpc>
                <a:spcPct val="150000"/>
              </a:lnSpc>
              <a:spcAft>
                <a:spcPts val="800"/>
              </a:spcAft>
            </a:pPr>
            <a:r>
              <a:rPr lang="el-GR" sz="2000" dirty="0">
                <a:effectLst/>
                <a:latin typeface="Cambria" panose="02040503050406030204" pitchFamily="18" charset="0"/>
                <a:ea typeface="Cambria" panose="02040503050406030204" pitchFamily="18" charset="0"/>
                <a:cs typeface="Times New Roman" panose="02020603050405020304" pitchFamily="18" charset="0"/>
              </a:rPr>
              <a:t>Ανεβασμένη υπερώα = κλειστή δίοδος του αέρα στη ρινική κοιλότητα</a:t>
            </a:r>
          </a:p>
        </p:txBody>
      </p:sp>
    </p:spTree>
    <p:extLst>
      <p:ext uri="{BB962C8B-B14F-4D97-AF65-F5344CB8AC3E}">
        <p14:creationId xmlns:p14="http://schemas.microsoft.com/office/powerpoint/2010/main" val="303933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113372" y="484632"/>
            <a:ext cx="3965256" cy="881713"/>
          </a:xfrm>
        </p:spPr>
        <p:txBody>
          <a:bodyPr/>
          <a:lstStyle/>
          <a:p>
            <a:r>
              <a:rPr lang="el-GR" dirty="0"/>
              <a:t>ΦΩΝΗΤΙΚΗ</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1201366" y="1979269"/>
            <a:ext cx="9618895" cy="4609651"/>
          </a:xfrm>
        </p:spPr>
        <p:txBody>
          <a:bodyPr>
            <a:normAutofit/>
          </a:bodyPr>
          <a:lstStyle/>
          <a:p>
            <a:pPr marL="273050" indent="-273050">
              <a:spcBef>
                <a:spcPts val="0"/>
              </a:spcBef>
              <a:buClr>
                <a:schemeClr val="accent6">
                  <a:lumMod val="75000"/>
                </a:schemeClr>
              </a:buClr>
              <a:buFont typeface="Wingdings" pitchFamily="2" charset="2"/>
              <a:buChar char="ü"/>
              <a:defRPr/>
            </a:pPr>
            <a:r>
              <a:rPr lang="el-GR" sz="3600" dirty="0"/>
              <a:t> </a:t>
            </a:r>
            <a:r>
              <a:rPr lang="el-GR" b="1" i="1" u="sng" dirty="0">
                <a:latin typeface="Corbel" pitchFamily="34" charset="0"/>
              </a:rPr>
              <a:t>Φωνητική</a:t>
            </a:r>
            <a:r>
              <a:rPr lang="el-GR" dirty="0">
                <a:latin typeface="Corbel" pitchFamily="34" charset="0"/>
              </a:rPr>
              <a:t> </a:t>
            </a:r>
            <a:r>
              <a:rPr lang="el-GR" dirty="0">
                <a:latin typeface="Corbel" pitchFamily="34" charset="0"/>
                <a:sym typeface="Wingdings 3"/>
              </a:rPr>
              <a:t> </a:t>
            </a:r>
            <a:r>
              <a:rPr lang="el-GR" dirty="0">
                <a:latin typeface="Corbel" pitchFamily="34" charset="0"/>
              </a:rPr>
              <a:t>είναι ο</a:t>
            </a:r>
            <a:r>
              <a:rPr lang="en-US" dirty="0">
                <a:latin typeface="Corbel" pitchFamily="34" charset="0"/>
              </a:rPr>
              <a:t> </a:t>
            </a:r>
            <a:r>
              <a:rPr lang="el-GR" dirty="0">
                <a:latin typeface="Corbel" pitchFamily="34" charset="0"/>
              </a:rPr>
              <a:t>κλάδος της Γλωσσολογίας</a:t>
            </a:r>
            <a:r>
              <a:rPr lang="en-US" dirty="0">
                <a:latin typeface="Corbel" pitchFamily="34" charset="0"/>
              </a:rPr>
              <a:t> </a:t>
            </a:r>
            <a:r>
              <a:rPr lang="el-GR" dirty="0">
                <a:latin typeface="Corbel" pitchFamily="34" charset="0"/>
              </a:rPr>
              <a:t>που</a:t>
            </a:r>
            <a:r>
              <a:rPr lang="en-US" dirty="0">
                <a:latin typeface="Corbel" pitchFamily="34" charset="0"/>
              </a:rPr>
              <a:t> </a:t>
            </a:r>
            <a:r>
              <a:rPr lang="el-GR" dirty="0">
                <a:latin typeface="Corbel" pitchFamily="34" charset="0"/>
              </a:rPr>
              <a:t>μελετά</a:t>
            </a:r>
            <a:r>
              <a:rPr lang="en-US" dirty="0">
                <a:latin typeface="Corbel" pitchFamily="34" charset="0"/>
              </a:rPr>
              <a:t> </a:t>
            </a:r>
            <a:r>
              <a:rPr lang="el-GR" dirty="0">
                <a:latin typeface="Corbel" pitchFamily="34" charset="0"/>
              </a:rPr>
              <a:t>την</a:t>
            </a:r>
            <a:r>
              <a:rPr lang="en-US" dirty="0">
                <a:latin typeface="Corbel" pitchFamily="34" charset="0"/>
              </a:rPr>
              <a:t> </a:t>
            </a:r>
            <a:r>
              <a:rPr lang="el-GR" b="1" dirty="0">
                <a:latin typeface="Corbel" pitchFamily="34" charset="0"/>
              </a:rPr>
              <a:t>ανθρώπινη ομιλία.</a:t>
            </a:r>
          </a:p>
          <a:p>
            <a:pPr marL="0" indent="0">
              <a:spcBef>
                <a:spcPts val="0"/>
              </a:spcBef>
              <a:buClr>
                <a:schemeClr val="accent6">
                  <a:lumMod val="75000"/>
                </a:schemeClr>
              </a:buClr>
              <a:buNone/>
              <a:defRPr/>
            </a:pPr>
            <a:endParaRPr lang="en-US" dirty="0">
              <a:latin typeface="Corbel" pitchFamily="34" charset="0"/>
            </a:endParaRPr>
          </a:p>
          <a:p>
            <a:pPr marL="650340" lvl="2" indent="-342900" algn="just">
              <a:lnSpc>
                <a:spcPct val="124000"/>
              </a:lnSpc>
              <a:spcBef>
                <a:spcPct val="0"/>
              </a:spcBef>
              <a:buFont typeface="Wingdings" pitchFamily="2" charset="2"/>
              <a:buChar char="Ø"/>
            </a:pPr>
            <a:r>
              <a:rPr lang="el-GR" altLang="el-GR" sz="2200" dirty="0">
                <a:latin typeface="Calibri" panose="020F0502020204030204" pitchFamily="34" charset="0"/>
                <a:cs typeface="Calibri" panose="020F0502020204030204" pitchFamily="34" charset="0"/>
              </a:rPr>
              <a:t>Συγκεκριμένα, εξετάζει τη Φυσική &amp; Φυσιολογία, την Ακουστική και την Αντίληψη της ομιλίας</a:t>
            </a:r>
          </a:p>
          <a:p>
            <a:pPr marL="650340" lvl="2" indent="-342900" algn="just">
              <a:lnSpc>
                <a:spcPct val="124000"/>
              </a:lnSpc>
              <a:spcBef>
                <a:spcPct val="0"/>
              </a:spcBef>
              <a:buFont typeface="Wingdings" pitchFamily="2" charset="2"/>
              <a:buChar char="Ø"/>
            </a:pPr>
            <a:r>
              <a:rPr lang="el-GR" altLang="el-GR" sz="2200" dirty="0">
                <a:latin typeface="Calibri" panose="020F0502020204030204" pitchFamily="34" charset="0"/>
                <a:cs typeface="Calibri" panose="020F0502020204030204" pitchFamily="34" charset="0"/>
              </a:rPr>
              <a:t>Περιγράφει τους ήχους που παράγονται από τα φωνητικά και </a:t>
            </a:r>
            <a:r>
              <a:rPr lang="el-GR" altLang="el-GR" sz="2200" dirty="0" err="1">
                <a:latin typeface="Calibri" panose="020F0502020204030204" pitchFamily="34" charset="0"/>
                <a:cs typeface="Calibri" panose="020F0502020204030204" pitchFamily="34" charset="0"/>
              </a:rPr>
              <a:t>αρθρωτικά</a:t>
            </a:r>
            <a:r>
              <a:rPr lang="el-GR" altLang="el-GR" sz="2200" dirty="0">
                <a:latin typeface="Calibri" panose="020F0502020204030204" pitchFamily="34" charset="0"/>
                <a:cs typeface="Calibri" panose="020F0502020204030204" pitchFamily="34" charset="0"/>
              </a:rPr>
              <a:t> όργανα ή τους αναλύει πειραματικά μέσω ακουστικών μετρήσεων με ειδικά προγράμματα (π.χ. </a:t>
            </a:r>
            <a:r>
              <a:rPr lang="el-GR" altLang="el-GR" sz="2200" dirty="0" err="1">
                <a:latin typeface="Calibri" panose="020F0502020204030204" pitchFamily="34" charset="0"/>
                <a:cs typeface="Calibri" panose="020F0502020204030204" pitchFamily="34" charset="0"/>
              </a:rPr>
              <a:t>Praat</a:t>
            </a:r>
            <a:r>
              <a:rPr lang="el-GR" altLang="el-GR" sz="2200" dirty="0">
                <a:latin typeface="Calibri" panose="020F0502020204030204" pitchFamily="34" charset="0"/>
                <a:cs typeface="Calibri" panose="020F0502020204030204" pitchFamily="34" charset="0"/>
              </a:rPr>
              <a:t>)</a:t>
            </a:r>
          </a:p>
          <a:p>
            <a:pPr marL="650340" lvl="2" indent="-342900" algn="just">
              <a:lnSpc>
                <a:spcPct val="124000"/>
              </a:lnSpc>
              <a:spcBef>
                <a:spcPct val="0"/>
              </a:spcBef>
              <a:buFont typeface="Wingdings" pitchFamily="2" charset="2"/>
              <a:buChar char="Ø"/>
            </a:pPr>
            <a:r>
              <a:rPr lang="el-GR" altLang="el-GR" sz="2200" dirty="0">
                <a:latin typeface="Calibri" panose="020F0502020204030204" pitchFamily="34" charset="0"/>
                <a:cs typeface="Calibri" panose="020F0502020204030204" pitchFamily="34" charset="0"/>
              </a:rPr>
              <a:t>Η Φωνητική έχει καθολικό χαρακτήρα, δηλαδή αφορά όλες τις γλώσσες (</a:t>
            </a:r>
            <a:r>
              <a:rPr lang="el-GR" altLang="el-GR" sz="2200" dirty="0" err="1">
                <a:latin typeface="Calibri" panose="020F0502020204030204" pitchFamily="34" charset="0"/>
                <a:cs typeface="Calibri" panose="020F0502020204030204" pitchFamily="34" charset="0"/>
              </a:rPr>
              <a:t>Chomsky</a:t>
            </a:r>
            <a:r>
              <a:rPr lang="el-GR" altLang="el-GR" sz="2200" dirty="0">
                <a:latin typeface="Calibri" panose="020F0502020204030204" pitchFamily="34" charset="0"/>
                <a:cs typeface="Calibri" panose="020F0502020204030204" pitchFamily="34" charset="0"/>
              </a:rPr>
              <a:t>, 1968)</a:t>
            </a:r>
          </a:p>
          <a:p>
            <a:pPr marL="274320" lvl="1" indent="0">
              <a:buNone/>
            </a:pPr>
            <a:endParaRPr lang="el-GR" sz="2500" dirty="0"/>
          </a:p>
          <a:p>
            <a:pPr marL="274320" lvl="1" indent="0">
              <a:buNone/>
            </a:pPr>
            <a:endParaRPr lang="el-GR" sz="3400" dirty="0"/>
          </a:p>
          <a:p>
            <a:endParaRPr lang="el-GR" sz="800" dirty="0"/>
          </a:p>
        </p:txBody>
      </p:sp>
      <p:sp>
        <p:nvSpPr>
          <p:cNvPr id="4" name="TextBox 3">
            <a:extLst>
              <a:ext uri="{FF2B5EF4-FFF2-40B4-BE49-F238E27FC236}">
                <a16:creationId xmlns:a16="http://schemas.microsoft.com/office/drawing/2014/main" id="{49BB69C1-998B-2943-861F-4998F5B6ECFA}"/>
              </a:ext>
            </a:extLst>
          </p:cNvPr>
          <p:cNvSpPr txBox="1"/>
          <p:nvPr/>
        </p:nvSpPr>
        <p:spPr>
          <a:xfrm>
            <a:off x="1643605" y="1366345"/>
            <a:ext cx="8958805" cy="477054"/>
          </a:xfrm>
          <a:prstGeom prst="rect">
            <a:avLst/>
          </a:prstGeom>
          <a:noFill/>
        </p:spPr>
        <p:txBody>
          <a:bodyPr wrap="square" rtlCol="0">
            <a:spAutoFit/>
          </a:bodyPr>
          <a:lstStyle/>
          <a:p>
            <a:pPr algn="ctr"/>
            <a:r>
              <a:rPr lang="el-GR" sz="2500" b="1" dirty="0"/>
              <a:t>Τι είναι η Φωνητική;</a:t>
            </a:r>
          </a:p>
        </p:txBody>
      </p:sp>
      <p:pic>
        <p:nvPicPr>
          <p:cNvPr id="5" name="Picture 5" descr="C:\Documents and Settings\anthi_chaida\My Documents\ANTHI - Courses\Pics_general\Speech-Phonetics\3915413.gif">
            <a:extLst>
              <a:ext uri="{FF2B5EF4-FFF2-40B4-BE49-F238E27FC236}">
                <a16:creationId xmlns:a16="http://schemas.microsoft.com/office/drawing/2014/main" id="{799ED8C0-D0C9-4541-85C0-0873DDDAA91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3051" y="34900"/>
            <a:ext cx="2381250" cy="1781175"/>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736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sound">
            <a:hlinkClick r:id="" action="ppaction://media"/>
            <a:extLst>
              <a:ext uri="{FF2B5EF4-FFF2-40B4-BE49-F238E27FC236}">
                <a16:creationId xmlns:a16="http://schemas.microsoft.com/office/drawing/2014/main" id="{D3BD5B7C-1AB0-3D61-CF5C-752D7C8E748C}"/>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54832" y="772272"/>
            <a:ext cx="4559559" cy="3570071"/>
          </a:xfrm>
          <a:prstGeom prst="rect">
            <a:avLst/>
          </a:prstGeom>
        </p:spPr>
      </p:pic>
      <p:pic>
        <p:nvPicPr>
          <p:cNvPr id="3" name="p-sound">
            <a:hlinkClick r:id="" action="ppaction://media"/>
            <a:extLst>
              <a:ext uri="{FF2B5EF4-FFF2-40B4-BE49-F238E27FC236}">
                <a16:creationId xmlns:a16="http://schemas.microsoft.com/office/drawing/2014/main" id="{32A404E0-D7B6-553C-711F-2C39C7E98B2C}"/>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677611" y="772272"/>
            <a:ext cx="4559559" cy="3570071"/>
          </a:xfrm>
          <a:prstGeom prst="rect">
            <a:avLst/>
          </a:prstGeom>
        </p:spPr>
      </p:pic>
      <p:sp>
        <p:nvSpPr>
          <p:cNvPr id="4" name="Ορθογώνιο 3">
            <a:extLst>
              <a:ext uri="{FF2B5EF4-FFF2-40B4-BE49-F238E27FC236}">
                <a16:creationId xmlns:a16="http://schemas.microsoft.com/office/drawing/2014/main" id="{4F0B9215-3D0B-07A8-6C5D-DBD241906E41}"/>
              </a:ext>
            </a:extLst>
          </p:cNvPr>
          <p:cNvSpPr/>
          <p:nvPr/>
        </p:nvSpPr>
        <p:spPr>
          <a:xfrm>
            <a:off x="2696547" y="4945224"/>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ambria" panose="02040503050406030204" pitchFamily="18" charset="0"/>
                <a:ea typeface="Cambria" panose="02040503050406030204" pitchFamily="18" charset="0"/>
              </a:rPr>
              <a:t>[m]</a:t>
            </a:r>
            <a:endParaRPr lang="el-GR" sz="2000" dirty="0">
              <a:latin typeface="Cambria" panose="02040503050406030204" pitchFamily="18" charset="0"/>
              <a:ea typeface="Cambria" panose="02040503050406030204" pitchFamily="18" charset="0"/>
            </a:endParaRPr>
          </a:p>
        </p:txBody>
      </p:sp>
      <p:sp>
        <p:nvSpPr>
          <p:cNvPr id="5" name="Ορθογώνιο 4">
            <a:extLst>
              <a:ext uri="{FF2B5EF4-FFF2-40B4-BE49-F238E27FC236}">
                <a16:creationId xmlns:a16="http://schemas.microsoft.com/office/drawing/2014/main" id="{C3937B9B-1C7D-CC43-8574-4EDB86C222BD}"/>
              </a:ext>
            </a:extLst>
          </p:cNvPr>
          <p:cNvSpPr/>
          <p:nvPr/>
        </p:nvSpPr>
        <p:spPr>
          <a:xfrm>
            <a:off x="8910739" y="4945224"/>
            <a:ext cx="914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ambria" panose="02040503050406030204" pitchFamily="18" charset="0"/>
                <a:ea typeface="Cambria" panose="02040503050406030204" pitchFamily="18" charset="0"/>
              </a:rPr>
              <a:t>[p]</a:t>
            </a:r>
            <a:endParaRPr lang="el-GR" sz="20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1FF1AFC-2A99-3EFA-41D0-E9076D8D294B}"/>
              </a:ext>
            </a:extLst>
          </p:cNvPr>
          <p:cNvSpPr txBox="1"/>
          <p:nvPr/>
        </p:nvSpPr>
        <p:spPr>
          <a:xfrm>
            <a:off x="7144916" y="6154728"/>
            <a:ext cx="3734578" cy="307777"/>
          </a:xfrm>
          <a:prstGeom prst="rect">
            <a:avLst/>
          </a:prstGeom>
          <a:noFill/>
        </p:spPr>
        <p:txBody>
          <a:bodyPr wrap="square">
            <a:spAutoFit/>
          </a:bodyPr>
          <a:lstStyle/>
          <a:p>
            <a:r>
              <a:rPr lang="en-US" sz="1400" dirty="0">
                <a:latin typeface="Cambria" panose="02040503050406030204" pitchFamily="18" charset="0"/>
                <a:ea typeface="Cambria" panose="02040503050406030204" pitchFamily="18" charset="0"/>
                <a:hlinkClick r:id="rId8"/>
              </a:rPr>
              <a:t>https://soundsofspeech.uiowa.edu/spanish</a:t>
            </a:r>
            <a:r>
              <a:rPr lang="el-GR" sz="1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82154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video>
              <p:cMediaNode vol="80000">
                <p:cTn id="17" fill="hold" display="0">
                  <p:stCondLst>
                    <p:cond delay="indefinite"/>
                  </p:stCondLst>
                </p:cTn>
                <p:tgtEl>
                  <p:spTgt spid="3"/>
                </p:tgtEl>
              </p:cMediaNode>
            </p:video>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BAB45D2-076D-BC8C-4707-5544CADEF4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0138" y="1000707"/>
            <a:ext cx="8021584" cy="4691523"/>
          </a:xfrm>
          <a:prstGeom prst="rect">
            <a:avLst/>
          </a:prstGeom>
          <a:noFill/>
          <a:ln>
            <a:noFill/>
          </a:ln>
        </p:spPr>
      </p:pic>
    </p:spTree>
    <p:extLst>
      <p:ext uri="{BB962C8B-B14F-4D97-AF65-F5344CB8AC3E}">
        <p14:creationId xmlns:p14="http://schemas.microsoft.com/office/powerpoint/2010/main" val="1305291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1"/>
          </p:nvPr>
        </p:nvSpPr>
        <p:spPr>
          <a:xfrm>
            <a:off x="5880100" y="1844675"/>
            <a:ext cx="4787900" cy="5011738"/>
          </a:xfrm>
          <a:noFill/>
        </p:spPr>
        <p:txBody>
          <a:bodyPr>
            <a:normAutofit lnSpcReduction="10000"/>
          </a:bodyPr>
          <a:lstStyle/>
          <a:p>
            <a:pPr marL="263525" indent="-263525" defTabSz="446088">
              <a:buClr>
                <a:srgbClr val="5F5F5F"/>
              </a:buClr>
              <a:buNone/>
            </a:pPr>
            <a:r>
              <a:rPr lang="el-GR" altLang="el-GR" sz="1800">
                <a:latin typeface="Corbel" pitchFamily="34" charset="0"/>
                <a:sym typeface="Wingdings" pitchFamily="2" charset="2"/>
              </a:rPr>
              <a:t>Ο </a:t>
            </a:r>
            <a:r>
              <a:rPr lang="el-GR" altLang="el-GR" sz="1800" b="1" u="sng">
                <a:solidFill>
                  <a:srgbClr val="003300"/>
                </a:solidFill>
                <a:latin typeface="Corbel" pitchFamily="34" charset="0"/>
                <a:sym typeface="Wingdings" pitchFamily="2" charset="2"/>
              </a:rPr>
              <a:t>μηχανισμός παραγωγής της ομιλίας</a:t>
            </a:r>
            <a:r>
              <a:rPr lang="en-US" altLang="el-GR" sz="1800" b="1">
                <a:solidFill>
                  <a:srgbClr val="003300"/>
                </a:solidFill>
                <a:latin typeface="Corbel" pitchFamily="34" charset="0"/>
                <a:sym typeface="Wingdings" pitchFamily="2" charset="2"/>
              </a:rPr>
              <a:t> </a:t>
            </a:r>
            <a:r>
              <a:rPr lang="en-US" altLang="el-GR" sz="1800">
                <a:latin typeface="Corbel" pitchFamily="34" charset="0"/>
                <a:sym typeface="Wingdings" pitchFamily="2" charset="2"/>
              </a:rPr>
              <a:t>(</a:t>
            </a:r>
            <a:r>
              <a:rPr lang="en-US" altLang="el-GR" sz="1800" i="1">
                <a:latin typeface="Corbel" pitchFamily="34" charset="0"/>
                <a:sym typeface="Wingdings" pitchFamily="2" charset="2"/>
              </a:rPr>
              <a:t>speech production mechanism</a:t>
            </a:r>
            <a:r>
              <a:rPr lang="en-US" altLang="el-GR" sz="1800">
                <a:latin typeface="Corbel" pitchFamily="34" charset="0"/>
                <a:sym typeface="Wingdings" pitchFamily="2" charset="2"/>
              </a:rPr>
              <a:t>)</a:t>
            </a:r>
            <a:r>
              <a:rPr lang="el-GR" altLang="el-GR" sz="1800">
                <a:latin typeface="Corbel" pitchFamily="34" charset="0"/>
                <a:sym typeface="Wingdings" pitchFamily="2" charset="2"/>
              </a:rPr>
              <a:t> αποτελείται από:</a:t>
            </a:r>
          </a:p>
          <a:p>
            <a:pPr marL="263525" indent="-263525" defTabSz="446088">
              <a:buClr>
                <a:srgbClr val="5F5F5F"/>
              </a:buClr>
              <a:buNone/>
            </a:pPr>
            <a:endParaRPr lang="el-GR" altLang="el-GR" sz="500">
              <a:latin typeface="Corbel" pitchFamily="34" charset="0"/>
              <a:sym typeface="Wingdings" pitchFamily="2" charset="2"/>
            </a:endParaRPr>
          </a:p>
          <a:p>
            <a:pPr marL="263525" indent="-263525" defTabSz="446088">
              <a:buClr>
                <a:srgbClr val="006400"/>
              </a:buClr>
              <a:buSzPct val="130000"/>
            </a:pPr>
            <a:r>
              <a:rPr lang="el-GR" altLang="el-GR" sz="1800">
                <a:latin typeface="Corbel" pitchFamily="34" charset="0"/>
                <a:sym typeface="Wingdings" pitchFamily="2" charset="2"/>
              </a:rPr>
              <a:t>τη </a:t>
            </a:r>
            <a:r>
              <a:rPr lang="el-GR" altLang="el-GR" sz="1800" b="1">
                <a:latin typeface="Corbel" pitchFamily="34" charset="0"/>
                <a:sym typeface="Wingdings" pitchFamily="2" charset="2"/>
              </a:rPr>
              <a:t>διαδικασία ροής αέρα</a:t>
            </a:r>
            <a:r>
              <a:rPr lang="el-GR" altLang="el-GR" sz="1800">
                <a:latin typeface="Corbel" pitchFamily="34" charset="0"/>
                <a:sym typeface="Wingdings" pitchFamily="2" charset="2"/>
              </a:rPr>
              <a:t> (</a:t>
            </a:r>
            <a:r>
              <a:rPr lang="en-US" altLang="el-GR" sz="1800" i="1">
                <a:latin typeface="Corbel" pitchFamily="34" charset="0"/>
                <a:sym typeface="Wingdings" pitchFamily="2" charset="2"/>
              </a:rPr>
              <a:t>airstream process</a:t>
            </a:r>
            <a:r>
              <a:rPr lang="el-GR" altLang="el-GR" sz="1800">
                <a:latin typeface="Corbel" pitchFamily="34" charset="0"/>
                <a:sym typeface="Wingdings" pitchFamily="2" charset="2"/>
              </a:rPr>
              <a:t>)</a:t>
            </a:r>
            <a:r>
              <a:rPr lang="en-US" altLang="el-GR" sz="1800">
                <a:latin typeface="Corbel" pitchFamily="34" charset="0"/>
                <a:sym typeface="Wingdings" pitchFamily="2" charset="2"/>
              </a:rPr>
              <a:t>  </a:t>
            </a:r>
            <a:r>
              <a:rPr lang="el-GR" altLang="el-GR" sz="1800">
                <a:latin typeface="Corbel" pitchFamily="34" charset="0"/>
                <a:sym typeface="Wingdings" pitchFamily="2" charset="2"/>
              </a:rPr>
              <a:t>τρόποι εξώθησης και αναρρόφησης του αέρα, που παρέχουν ενέργεια για την ομιλία</a:t>
            </a:r>
          </a:p>
          <a:p>
            <a:pPr marL="263525" indent="-263525" defTabSz="446088">
              <a:buClr>
                <a:srgbClr val="006400"/>
              </a:buClr>
              <a:buSzPct val="130000"/>
            </a:pPr>
            <a:endParaRPr lang="el-GR" altLang="el-GR" sz="500">
              <a:latin typeface="Corbel" pitchFamily="34" charset="0"/>
              <a:sym typeface="Wingdings" pitchFamily="2" charset="2"/>
            </a:endParaRPr>
          </a:p>
          <a:p>
            <a:pPr marL="263525" indent="-263525" defTabSz="446088">
              <a:buClr>
                <a:srgbClr val="006400"/>
              </a:buClr>
              <a:buSzPct val="130000"/>
            </a:pPr>
            <a:r>
              <a:rPr lang="el-GR" altLang="el-GR" sz="1800">
                <a:latin typeface="Corbel" pitchFamily="34" charset="0"/>
                <a:sym typeface="Wingdings" pitchFamily="2" charset="2"/>
              </a:rPr>
              <a:t>τη </a:t>
            </a:r>
            <a:r>
              <a:rPr lang="el-GR" altLang="el-GR" sz="1800" b="1">
                <a:latin typeface="Corbel" pitchFamily="34" charset="0"/>
                <a:sym typeface="Wingdings" pitchFamily="2" charset="2"/>
              </a:rPr>
              <a:t>διαδικασία φώνησης</a:t>
            </a:r>
            <a:r>
              <a:rPr lang="en-US" altLang="el-GR" sz="1800" b="1">
                <a:latin typeface="Corbel" pitchFamily="34" charset="0"/>
                <a:sym typeface="Wingdings" pitchFamily="2" charset="2"/>
              </a:rPr>
              <a:t> </a:t>
            </a:r>
            <a:r>
              <a:rPr lang="el-GR" altLang="el-GR" sz="1800">
                <a:latin typeface="Corbel" pitchFamily="34" charset="0"/>
                <a:sym typeface="Wingdings" pitchFamily="2" charset="2"/>
              </a:rPr>
              <a:t>(</a:t>
            </a:r>
            <a:r>
              <a:rPr lang="en-US" altLang="el-GR" sz="1800" i="1">
                <a:latin typeface="Corbel" pitchFamily="34" charset="0"/>
                <a:sym typeface="Wingdings" pitchFamily="2" charset="2"/>
              </a:rPr>
              <a:t>phonation process</a:t>
            </a:r>
            <a:r>
              <a:rPr lang="el-GR" altLang="el-GR" sz="1800">
                <a:latin typeface="Corbel" pitchFamily="34" charset="0"/>
                <a:sym typeface="Wingdings" pitchFamily="2" charset="2"/>
              </a:rPr>
              <a:t>)</a:t>
            </a:r>
            <a:r>
              <a:rPr lang="en-US" altLang="el-GR" sz="1800">
                <a:latin typeface="Corbel" pitchFamily="34" charset="0"/>
                <a:sym typeface="Wingdings" pitchFamily="2" charset="2"/>
              </a:rPr>
              <a:t>  </a:t>
            </a:r>
            <a:r>
              <a:rPr lang="el-GR" altLang="el-GR" sz="1800">
                <a:latin typeface="Corbel" pitchFamily="34" charset="0"/>
                <a:sym typeface="Wingdings" pitchFamily="2" charset="2"/>
              </a:rPr>
              <a:t>κινήσεις των φωνητικών χορδών</a:t>
            </a:r>
          </a:p>
          <a:p>
            <a:pPr marL="263525" indent="-263525" defTabSz="446088">
              <a:buClr>
                <a:srgbClr val="006400"/>
              </a:buClr>
              <a:buSzPct val="130000"/>
            </a:pPr>
            <a:endParaRPr lang="el-GR" altLang="el-GR" sz="500">
              <a:latin typeface="Corbel" pitchFamily="34" charset="0"/>
              <a:sym typeface="Wingdings" pitchFamily="2" charset="2"/>
            </a:endParaRPr>
          </a:p>
          <a:p>
            <a:pPr marL="263525" indent="-263525" defTabSz="446088">
              <a:buClr>
                <a:srgbClr val="006400"/>
              </a:buClr>
              <a:buSzPct val="130000"/>
            </a:pPr>
            <a:r>
              <a:rPr lang="el-GR" altLang="el-GR" sz="1800">
                <a:latin typeface="Corbel" pitchFamily="34" charset="0"/>
                <a:sym typeface="Wingdings" pitchFamily="2" charset="2"/>
              </a:rPr>
              <a:t>τη </a:t>
            </a:r>
            <a:r>
              <a:rPr lang="el-GR" altLang="el-GR" sz="1800" b="1">
                <a:latin typeface="Corbel" pitchFamily="34" charset="0"/>
                <a:sym typeface="Wingdings" pitchFamily="2" charset="2"/>
              </a:rPr>
              <a:t>στοματορινική διαδικασία</a:t>
            </a:r>
            <a:r>
              <a:rPr lang="en-US" altLang="el-GR" sz="1800" b="1">
                <a:latin typeface="Corbel" pitchFamily="34" charset="0"/>
                <a:sym typeface="Wingdings" pitchFamily="2" charset="2"/>
              </a:rPr>
              <a:t> </a:t>
            </a:r>
            <a:r>
              <a:rPr lang="el-GR" altLang="el-GR" sz="1800">
                <a:latin typeface="Corbel" pitchFamily="34" charset="0"/>
                <a:sym typeface="Wingdings" pitchFamily="2" charset="2"/>
              </a:rPr>
              <a:t>(</a:t>
            </a:r>
            <a:r>
              <a:rPr lang="en-US" altLang="el-GR" sz="1800" i="1">
                <a:latin typeface="Corbel" pitchFamily="34" charset="0"/>
                <a:sym typeface="Wingdings" pitchFamily="2" charset="2"/>
              </a:rPr>
              <a:t>oro-nasal process</a:t>
            </a:r>
            <a:r>
              <a:rPr lang="el-GR" altLang="el-GR" sz="1800">
                <a:latin typeface="Corbel" pitchFamily="34" charset="0"/>
                <a:sym typeface="Wingdings" pitchFamily="2" charset="2"/>
              </a:rPr>
              <a:t>)</a:t>
            </a:r>
            <a:r>
              <a:rPr lang="en-US" altLang="el-GR" sz="1800">
                <a:latin typeface="Corbel" pitchFamily="34" charset="0"/>
                <a:sym typeface="Wingdings" pitchFamily="2" charset="2"/>
              </a:rPr>
              <a:t>  </a:t>
            </a:r>
            <a:r>
              <a:rPr lang="el-GR" altLang="el-GR" sz="1800">
                <a:latin typeface="Corbel" pitchFamily="34" charset="0"/>
                <a:sym typeface="Wingdings" pitchFamily="2" charset="2"/>
              </a:rPr>
              <a:t>έξοδος του αέρα από το στόμα ή από τη μύτη</a:t>
            </a:r>
          </a:p>
          <a:p>
            <a:pPr marL="263525" indent="-263525" defTabSz="446088">
              <a:buClr>
                <a:srgbClr val="006400"/>
              </a:buClr>
              <a:buSzPct val="130000"/>
            </a:pPr>
            <a:endParaRPr lang="el-GR" altLang="el-GR" sz="500">
              <a:latin typeface="Corbel" pitchFamily="34" charset="0"/>
              <a:sym typeface="Wingdings" pitchFamily="2" charset="2"/>
            </a:endParaRPr>
          </a:p>
          <a:p>
            <a:pPr marL="263525" indent="-263525" defTabSz="446088">
              <a:buClr>
                <a:srgbClr val="006400"/>
              </a:buClr>
              <a:buSzPct val="130000"/>
            </a:pPr>
            <a:r>
              <a:rPr lang="el-GR" altLang="el-GR" sz="1800">
                <a:latin typeface="Corbel" pitchFamily="34" charset="0"/>
                <a:sym typeface="Wingdings" pitchFamily="2" charset="2"/>
              </a:rPr>
              <a:t>την </a:t>
            </a:r>
            <a:r>
              <a:rPr lang="el-GR" altLang="el-GR" sz="1800" b="1">
                <a:latin typeface="Corbel" pitchFamily="34" charset="0"/>
                <a:sym typeface="Wingdings" pitchFamily="2" charset="2"/>
              </a:rPr>
              <a:t>αρθρωτική διαδικασία</a:t>
            </a:r>
            <a:r>
              <a:rPr lang="el-GR" altLang="el-GR" sz="1800">
                <a:latin typeface="Corbel" pitchFamily="34" charset="0"/>
                <a:sym typeface="Wingdings" pitchFamily="2" charset="2"/>
              </a:rPr>
              <a:t> </a:t>
            </a:r>
            <a:r>
              <a:rPr lang="en-US" altLang="el-GR" sz="1800">
                <a:latin typeface="Corbel" pitchFamily="34" charset="0"/>
                <a:sym typeface="Wingdings" pitchFamily="2" charset="2"/>
              </a:rPr>
              <a:t>(</a:t>
            </a:r>
            <a:r>
              <a:rPr lang="en-US" altLang="el-GR" sz="1800" i="1">
                <a:latin typeface="Corbel" pitchFamily="34" charset="0"/>
                <a:sym typeface="Wingdings" pitchFamily="2" charset="2"/>
              </a:rPr>
              <a:t>articulatory process</a:t>
            </a:r>
            <a:r>
              <a:rPr lang="en-US" altLang="el-GR" sz="1800">
                <a:latin typeface="Corbel" pitchFamily="34" charset="0"/>
                <a:sym typeface="Wingdings" pitchFamily="2" charset="2"/>
              </a:rPr>
              <a:t>)  </a:t>
            </a:r>
            <a:r>
              <a:rPr lang="el-GR" altLang="el-GR" sz="1800">
                <a:latin typeface="Corbel" pitchFamily="34" charset="0"/>
                <a:sym typeface="Wingdings" pitchFamily="2" charset="2"/>
              </a:rPr>
              <a:t>οι κινήσεις των ενεργητικών αρθρωτών σε σχέση με τους παθητικούς για την παραγωγή φθόγγων</a:t>
            </a:r>
            <a:endParaRPr lang="el-GR" altLang="el-GR" sz="1800" i="1">
              <a:latin typeface="Corbel" pitchFamily="34" charset="0"/>
              <a:sym typeface="Wingdings" pitchFamily="2" charset="2"/>
            </a:endParaRPr>
          </a:p>
        </p:txBody>
      </p:sp>
      <p:sp>
        <p:nvSpPr>
          <p:cNvPr id="22531" name="Rectangle 4"/>
          <p:cNvSpPr>
            <a:spLocks noChangeArrowheads="1"/>
          </p:cNvSpPr>
          <p:nvPr/>
        </p:nvSpPr>
        <p:spPr bwMode="auto">
          <a:xfrm>
            <a:off x="1524000" y="-185756"/>
            <a:ext cx="18182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pic>
        <p:nvPicPr>
          <p:cNvPr id="22532" name="Picture 11" descr="speech production mechanism"/>
          <p:cNvPicPr>
            <a:picLocks noChangeAspect="1" noChangeArrowheads="1"/>
          </p:cNvPicPr>
          <p:nvPr/>
        </p:nvPicPr>
        <p:blipFill>
          <a:blip r:embed="rId3">
            <a:lum bright="20000" contrast="28000"/>
            <a:extLst>
              <a:ext uri="{28A0092B-C50C-407E-A947-70E740481C1C}">
                <a14:useLocalDpi xmlns:a14="http://schemas.microsoft.com/office/drawing/2010/main" val="0"/>
              </a:ext>
            </a:extLst>
          </a:blip>
          <a:srcRect/>
          <a:stretch>
            <a:fillRect/>
          </a:stretch>
        </p:blipFill>
        <p:spPr bwMode="auto">
          <a:xfrm>
            <a:off x="1524001" y="1241426"/>
            <a:ext cx="4284663" cy="5616575"/>
          </a:xfrm>
          <a:prstGeom prst="rect">
            <a:avLst/>
          </a:prstGeom>
          <a:noFill/>
          <a:ln w="190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60780" name="Oval 12"/>
          <p:cNvSpPr>
            <a:spLocks noChangeArrowheads="1"/>
          </p:cNvSpPr>
          <p:nvPr/>
        </p:nvSpPr>
        <p:spPr bwMode="auto">
          <a:xfrm>
            <a:off x="4800601" y="4581525"/>
            <a:ext cx="1008063" cy="6477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60781" name="Oval 13"/>
          <p:cNvSpPr>
            <a:spLocks noChangeArrowheads="1"/>
          </p:cNvSpPr>
          <p:nvPr/>
        </p:nvSpPr>
        <p:spPr bwMode="auto">
          <a:xfrm>
            <a:off x="1919288" y="2924175"/>
            <a:ext cx="1008062" cy="6477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60782" name="Oval 14"/>
          <p:cNvSpPr>
            <a:spLocks noChangeArrowheads="1"/>
          </p:cNvSpPr>
          <p:nvPr/>
        </p:nvSpPr>
        <p:spPr bwMode="auto">
          <a:xfrm>
            <a:off x="4440239" y="1341438"/>
            <a:ext cx="935037" cy="64770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60783" name="Oval 15"/>
          <p:cNvSpPr>
            <a:spLocks noChangeArrowheads="1"/>
          </p:cNvSpPr>
          <p:nvPr/>
        </p:nvSpPr>
        <p:spPr bwMode="auto">
          <a:xfrm>
            <a:off x="1524001" y="2205039"/>
            <a:ext cx="828675" cy="503237"/>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14" name="1 - Τίτλος"/>
          <p:cNvSpPr txBox="1">
            <a:spLocks/>
          </p:cNvSpPr>
          <p:nvPr/>
        </p:nvSpPr>
        <p:spPr>
          <a:xfrm>
            <a:off x="2279650" y="404813"/>
            <a:ext cx="7416800" cy="793750"/>
          </a:xfrm>
          <a:prstGeom prst="rect">
            <a:avLst/>
          </a:prstGeom>
        </p:spPr>
        <p:txBody>
          <a:bodyPr/>
          <a:lstStyle/>
          <a:p>
            <a:pPr algn="ctr">
              <a:defRPr/>
            </a:pPr>
            <a:r>
              <a:rPr lang="el-GR" altLang="el-GR" sz="3200" b="1">
                <a:solidFill>
                  <a:srgbClr val="000000"/>
                </a:solidFill>
                <a:effectLst>
                  <a:outerShdw blurRad="38100" dist="38100" dir="2700000" algn="tl">
                    <a:srgbClr val="C0C0C0"/>
                  </a:outerShdw>
                </a:effectLst>
                <a:latin typeface="Corbel" pitchFamily="34" charset="0"/>
              </a:rPr>
              <a:t>Παραγωγή της ομιλίας</a:t>
            </a:r>
          </a:p>
        </p:txBody>
      </p:sp>
    </p:spTree>
    <p:extLst>
      <p:ext uri="{BB962C8B-B14F-4D97-AF65-F5344CB8AC3E}">
        <p14:creationId xmlns:p14="http://schemas.microsoft.com/office/powerpoint/2010/main" val="525925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60771">
                                            <p:txEl>
                                              <p:pRg st="2" end="2"/>
                                            </p:txEl>
                                          </p:spTgt>
                                        </p:tgtEl>
                                        <p:attrNameLst>
                                          <p:attrName>style.visibility</p:attrName>
                                        </p:attrNameLst>
                                      </p:cBhvr>
                                      <p:to>
                                        <p:strVal val="visible"/>
                                      </p:to>
                                    </p:set>
                                    <p:anim calcmode="lin" valueType="num">
                                      <p:cBhvr>
                                        <p:cTn id="7" dur="1000" fill="hold"/>
                                        <p:tgtEl>
                                          <p:spTgt spid="160771">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16077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0771">
                                            <p:txEl>
                                              <p:pRg st="2" end="2"/>
                                            </p:txEl>
                                          </p:spTgt>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160780"/>
                                        </p:tgtEl>
                                        <p:attrNameLst>
                                          <p:attrName>style.visibility</p:attrName>
                                        </p:attrNameLst>
                                      </p:cBhvr>
                                      <p:to>
                                        <p:strVal val="visible"/>
                                      </p:to>
                                    </p:set>
                                    <p:anim calcmode="lin" valueType="num">
                                      <p:cBhvr>
                                        <p:cTn id="13" dur="500" fill="hold"/>
                                        <p:tgtEl>
                                          <p:spTgt spid="160780"/>
                                        </p:tgtEl>
                                        <p:attrNameLst>
                                          <p:attrName>ppt_w</p:attrName>
                                        </p:attrNameLst>
                                      </p:cBhvr>
                                      <p:tavLst>
                                        <p:tav tm="0">
                                          <p:val>
                                            <p:fltVal val="0"/>
                                          </p:val>
                                        </p:tav>
                                        <p:tav tm="100000">
                                          <p:val>
                                            <p:strVal val="#ppt_w"/>
                                          </p:val>
                                        </p:tav>
                                      </p:tavLst>
                                    </p:anim>
                                    <p:anim calcmode="lin" valueType="num">
                                      <p:cBhvr>
                                        <p:cTn id="14" dur="500" fill="hold"/>
                                        <p:tgtEl>
                                          <p:spTgt spid="160780"/>
                                        </p:tgtEl>
                                        <p:attrNameLst>
                                          <p:attrName>ppt_h</p:attrName>
                                        </p:attrNameLst>
                                      </p:cBhvr>
                                      <p:tavLst>
                                        <p:tav tm="0">
                                          <p:val>
                                            <p:fltVal val="0"/>
                                          </p:val>
                                        </p:tav>
                                        <p:tav tm="100000">
                                          <p:val>
                                            <p:strVal val="#ppt_h"/>
                                          </p:val>
                                        </p:tav>
                                      </p:tavLst>
                                    </p:anim>
                                    <p:animEffect transition="in" filter="fade">
                                      <p:cBhvr>
                                        <p:cTn id="15" dur="500"/>
                                        <p:tgtEl>
                                          <p:spTgt spid="1607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160771">
                                            <p:txEl>
                                              <p:pRg st="4" end="4"/>
                                            </p:txEl>
                                          </p:spTgt>
                                        </p:tgtEl>
                                        <p:attrNameLst>
                                          <p:attrName>style.visibility</p:attrName>
                                        </p:attrNameLst>
                                      </p:cBhvr>
                                      <p:to>
                                        <p:strVal val="visible"/>
                                      </p:to>
                                    </p:set>
                                    <p:anim calcmode="lin" valueType="num">
                                      <p:cBhvr>
                                        <p:cTn id="20" dur="1000" fill="hold"/>
                                        <p:tgtEl>
                                          <p:spTgt spid="160771">
                                            <p:txEl>
                                              <p:pRg st="4" end="4"/>
                                            </p:txEl>
                                          </p:spTgt>
                                        </p:tgtEl>
                                        <p:attrNameLst>
                                          <p:attrName>ppt_x</p:attrName>
                                        </p:attrNameLst>
                                      </p:cBhvr>
                                      <p:tavLst>
                                        <p:tav tm="0">
                                          <p:val>
                                            <p:strVal val="#ppt_x-.2"/>
                                          </p:val>
                                        </p:tav>
                                        <p:tav tm="100000">
                                          <p:val>
                                            <p:strVal val="#ppt_x"/>
                                          </p:val>
                                        </p:tav>
                                      </p:tavLst>
                                    </p:anim>
                                    <p:anim calcmode="lin" valueType="num">
                                      <p:cBhvr>
                                        <p:cTn id="21" dur="1000" fill="hold"/>
                                        <p:tgtEl>
                                          <p:spTgt spid="16077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60771">
                                            <p:txEl>
                                              <p:pRg st="4" end="4"/>
                                            </p:txEl>
                                          </p:spTgt>
                                        </p:tgtEl>
                                      </p:cBhvr>
                                    </p:animEffect>
                                  </p:childTnLst>
                                </p:cTn>
                              </p:par>
                            </p:childTnLst>
                          </p:cTn>
                        </p:par>
                        <p:par>
                          <p:cTn id="23" fill="hold" nodeType="afterGroup">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60781"/>
                                        </p:tgtEl>
                                        <p:attrNameLst>
                                          <p:attrName>style.visibility</p:attrName>
                                        </p:attrNameLst>
                                      </p:cBhvr>
                                      <p:to>
                                        <p:strVal val="visible"/>
                                      </p:to>
                                    </p:set>
                                    <p:anim calcmode="lin" valueType="num">
                                      <p:cBhvr>
                                        <p:cTn id="26" dur="500" fill="hold"/>
                                        <p:tgtEl>
                                          <p:spTgt spid="160781"/>
                                        </p:tgtEl>
                                        <p:attrNameLst>
                                          <p:attrName>ppt_w</p:attrName>
                                        </p:attrNameLst>
                                      </p:cBhvr>
                                      <p:tavLst>
                                        <p:tav tm="0">
                                          <p:val>
                                            <p:fltVal val="0"/>
                                          </p:val>
                                        </p:tav>
                                        <p:tav tm="100000">
                                          <p:val>
                                            <p:strVal val="#ppt_w"/>
                                          </p:val>
                                        </p:tav>
                                      </p:tavLst>
                                    </p:anim>
                                    <p:anim calcmode="lin" valueType="num">
                                      <p:cBhvr>
                                        <p:cTn id="27" dur="500" fill="hold"/>
                                        <p:tgtEl>
                                          <p:spTgt spid="160781"/>
                                        </p:tgtEl>
                                        <p:attrNameLst>
                                          <p:attrName>ppt_h</p:attrName>
                                        </p:attrNameLst>
                                      </p:cBhvr>
                                      <p:tavLst>
                                        <p:tav tm="0">
                                          <p:val>
                                            <p:fltVal val="0"/>
                                          </p:val>
                                        </p:tav>
                                        <p:tav tm="100000">
                                          <p:val>
                                            <p:strVal val="#ppt_h"/>
                                          </p:val>
                                        </p:tav>
                                      </p:tavLst>
                                    </p:anim>
                                    <p:animEffect transition="in" filter="fade">
                                      <p:cBhvr>
                                        <p:cTn id="28" dur="500"/>
                                        <p:tgtEl>
                                          <p:spTgt spid="16078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160771">
                                            <p:txEl>
                                              <p:pRg st="6" end="6"/>
                                            </p:txEl>
                                          </p:spTgt>
                                        </p:tgtEl>
                                        <p:attrNameLst>
                                          <p:attrName>style.visibility</p:attrName>
                                        </p:attrNameLst>
                                      </p:cBhvr>
                                      <p:to>
                                        <p:strVal val="visible"/>
                                      </p:to>
                                    </p:set>
                                    <p:anim calcmode="lin" valueType="num">
                                      <p:cBhvr>
                                        <p:cTn id="33" dur="1000" fill="hold"/>
                                        <p:tgtEl>
                                          <p:spTgt spid="160771">
                                            <p:txEl>
                                              <p:pRg st="6" end="6"/>
                                            </p:txEl>
                                          </p:spTgt>
                                        </p:tgtEl>
                                        <p:attrNameLst>
                                          <p:attrName>ppt_x</p:attrName>
                                        </p:attrNameLst>
                                      </p:cBhvr>
                                      <p:tavLst>
                                        <p:tav tm="0">
                                          <p:val>
                                            <p:strVal val="#ppt_x-.2"/>
                                          </p:val>
                                        </p:tav>
                                        <p:tav tm="100000">
                                          <p:val>
                                            <p:strVal val="#ppt_x"/>
                                          </p:val>
                                        </p:tav>
                                      </p:tavLst>
                                    </p:anim>
                                    <p:anim calcmode="lin" valueType="num">
                                      <p:cBhvr>
                                        <p:cTn id="34" dur="1000" fill="hold"/>
                                        <p:tgtEl>
                                          <p:spTgt spid="160771">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60771">
                                            <p:txEl>
                                              <p:pRg st="6" end="6"/>
                                            </p:txEl>
                                          </p:spTgt>
                                        </p:tgtEl>
                                      </p:cBhvr>
                                    </p:animEffect>
                                  </p:childTnLst>
                                </p:cTn>
                              </p:par>
                            </p:childTnLst>
                          </p:cTn>
                        </p:par>
                        <p:par>
                          <p:cTn id="36" fill="hold" nodeType="afterGroup">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160782"/>
                                        </p:tgtEl>
                                        <p:attrNameLst>
                                          <p:attrName>style.visibility</p:attrName>
                                        </p:attrNameLst>
                                      </p:cBhvr>
                                      <p:to>
                                        <p:strVal val="visible"/>
                                      </p:to>
                                    </p:set>
                                    <p:anim calcmode="lin" valueType="num">
                                      <p:cBhvr>
                                        <p:cTn id="39" dur="500" fill="hold"/>
                                        <p:tgtEl>
                                          <p:spTgt spid="160782"/>
                                        </p:tgtEl>
                                        <p:attrNameLst>
                                          <p:attrName>ppt_w</p:attrName>
                                        </p:attrNameLst>
                                      </p:cBhvr>
                                      <p:tavLst>
                                        <p:tav tm="0">
                                          <p:val>
                                            <p:fltVal val="0"/>
                                          </p:val>
                                        </p:tav>
                                        <p:tav tm="100000">
                                          <p:val>
                                            <p:strVal val="#ppt_w"/>
                                          </p:val>
                                        </p:tav>
                                      </p:tavLst>
                                    </p:anim>
                                    <p:anim calcmode="lin" valueType="num">
                                      <p:cBhvr>
                                        <p:cTn id="40" dur="500" fill="hold"/>
                                        <p:tgtEl>
                                          <p:spTgt spid="160782"/>
                                        </p:tgtEl>
                                        <p:attrNameLst>
                                          <p:attrName>ppt_h</p:attrName>
                                        </p:attrNameLst>
                                      </p:cBhvr>
                                      <p:tavLst>
                                        <p:tav tm="0">
                                          <p:val>
                                            <p:fltVal val="0"/>
                                          </p:val>
                                        </p:tav>
                                        <p:tav tm="100000">
                                          <p:val>
                                            <p:strVal val="#ppt_h"/>
                                          </p:val>
                                        </p:tav>
                                      </p:tavLst>
                                    </p:anim>
                                    <p:animEffect transition="in" filter="fade">
                                      <p:cBhvr>
                                        <p:cTn id="41" dur="500"/>
                                        <p:tgtEl>
                                          <p:spTgt spid="1607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nodeType="clickEffect">
                                  <p:stCondLst>
                                    <p:cond delay="0"/>
                                  </p:stCondLst>
                                  <p:childTnLst>
                                    <p:set>
                                      <p:cBhvr>
                                        <p:cTn id="45" dur="1" fill="hold">
                                          <p:stCondLst>
                                            <p:cond delay="0"/>
                                          </p:stCondLst>
                                        </p:cTn>
                                        <p:tgtEl>
                                          <p:spTgt spid="160771">
                                            <p:txEl>
                                              <p:pRg st="8" end="8"/>
                                            </p:txEl>
                                          </p:spTgt>
                                        </p:tgtEl>
                                        <p:attrNameLst>
                                          <p:attrName>style.visibility</p:attrName>
                                        </p:attrNameLst>
                                      </p:cBhvr>
                                      <p:to>
                                        <p:strVal val="visible"/>
                                      </p:to>
                                    </p:set>
                                    <p:anim calcmode="lin" valueType="num">
                                      <p:cBhvr>
                                        <p:cTn id="46" dur="1000" fill="hold"/>
                                        <p:tgtEl>
                                          <p:spTgt spid="160771">
                                            <p:txEl>
                                              <p:pRg st="8" end="8"/>
                                            </p:txEl>
                                          </p:spTgt>
                                        </p:tgtEl>
                                        <p:attrNameLst>
                                          <p:attrName>ppt_x</p:attrName>
                                        </p:attrNameLst>
                                      </p:cBhvr>
                                      <p:tavLst>
                                        <p:tav tm="0">
                                          <p:val>
                                            <p:strVal val="#ppt_x-.2"/>
                                          </p:val>
                                        </p:tav>
                                        <p:tav tm="100000">
                                          <p:val>
                                            <p:strVal val="#ppt_x"/>
                                          </p:val>
                                        </p:tav>
                                      </p:tavLst>
                                    </p:anim>
                                    <p:anim calcmode="lin" valueType="num">
                                      <p:cBhvr>
                                        <p:cTn id="47" dur="1000" fill="hold"/>
                                        <p:tgtEl>
                                          <p:spTgt spid="160771">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60771">
                                            <p:txEl>
                                              <p:pRg st="8" end="8"/>
                                            </p:txEl>
                                          </p:spTgt>
                                        </p:tgtEl>
                                      </p:cBhvr>
                                    </p:animEffect>
                                  </p:childTnLst>
                                </p:cTn>
                              </p:par>
                            </p:childTnLst>
                          </p:cTn>
                        </p:par>
                        <p:par>
                          <p:cTn id="49" fill="hold" nodeType="afterGroup">
                            <p:stCondLst>
                              <p:cond delay="1000"/>
                            </p:stCondLst>
                            <p:childTnLst>
                              <p:par>
                                <p:cTn id="50" presetID="53" presetClass="entr" presetSubtype="0" fill="hold" grpId="0" nodeType="afterEffect">
                                  <p:stCondLst>
                                    <p:cond delay="0"/>
                                  </p:stCondLst>
                                  <p:childTnLst>
                                    <p:set>
                                      <p:cBhvr>
                                        <p:cTn id="51" dur="1" fill="hold">
                                          <p:stCondLst>
                                            <p:cond delay="0"/>
                                          </p:stCondLst>
                                        </p:cTn>
                                        <p:tgtEl>
                                          <p:spTgt spid="160783"/>
                                        </p:tgtEl>
                                        <p:attrNameLst>
                                          <p:attrName>style.visibility</p:attrName>
                                        </p:attrNameLst>
                                      </p:cBhvr>
                                      <p:to>
                                        <p:strVal val="visible"/>
                                      </p:to>
                                    </p:set>
                                    <p:anim calcmode="lin" valueType="num">
                                      <p:cBhvr>
                                        <p:cTn id="52" dur="500" fill="hold"/>
                                        <p:tgtEl>
                                          <p:spTgt spid="160783"/>
                                        </p:tgtEl>
                                        <p:attrNameLst>
                                          <p:attrName>ppt_w</p:attrName>
                                        </p:attrNameLst>
                                      </p:cBhvr>
                                      <p:tavLst>
                                        <p:tav tm="0">
                                          <p:val>
                                            <p:fltVal val="0"/>
                                          </p:val>
                                        </p:tav>
                                        <p:tav tm="100000">
                                          <p:val>
                                            <p:strVal val="#ppt_w"/>
                                          </p:val>
                                        </p:tav>
                                      </p:tavLst>
                                    </p:anim>
                                    <p:anim calcmode="lin" valueType="num">
                                      <p:cBhvr>
                                        <p:cTn id="53" dur="500" fill="hold"/>
                                        <p:tgtEl>
                                          <p:spTgt spid="160783"/>
                                        </p:tgtEl>
                                        <p:attrNameLst>
                                          <p:attrName>ppt_h</p:attrName>
                                        </p:attrNameLst>
                                      </p:cBhvr>
                                      <p:tavLst>
                                        <p:tav tm="0">
                                          <p:val>
                                            <p:fltVal val="0"/>
                                          </p:val>
                                        </p:tav>
                                        <p:tav tm="100000">
                                          <p:val>
                                            <p:strVal val="#ppt_h"/>
                                          </p:val>
                                        </p:tav>
                                      </p:tavLst>
                                    </p:anim>
                                    <p:animEffect transition="in" filter="fade">
                                      <p:cBhvr>
                                        <p:cTn id="54" dur="500"/>
                                        <p:tgtEl>
                                          <p:spTgt spid="160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0" grpId="0" animBg="1"/>
      <p:bldP spid="160781" grpId="0" animBg="1"/>
      <p:bldP spid="160782" grpId="0" animBg="1"/>
      <p:bldP spid="16078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3"/>
          <p:cNvSpPr>
            <a:spLocks noGrp="1" noChangeArrowheads="1"/>
          </p:cNvSpPr>
          <p:nvPr>
            <p:ph type="body" idx="1"/>
          </p:nvPr>
        </p:nvSpPr>
        <p:spPr>
          <a:xfrm>
            <a:off x="1524000" y="1902428"/>
            <a:ext cx="8794531" cy="4464050"/>
          </a:xfrm>
          <a:noFill/>
        </p:spPr>
        <p:txBody>
          <a:bodyPr/>
          <a:lstStyle/>
          <a:p>
            <a:pPr marL="263525" indent="-263525">
              <a:buClr>
                <a:srgbClr val="006400"/>
              </a:buClr>
              <a:buNone/>
            </a:pPr>
            <a:r>
              <a:rPr lang="el-GR" altLang="el-GR" sz="1900" dirty="0">
                <a:latin typeface="Corbel" pitchFamily="34" charset="0"/>
                <a:sym typeface="Wingdings" pitchFamily="2" charset="2"/>
              </a:rPr>
              <a:t> Κατά την παραγωγή της ομιλίας, βέβαια, συμμετέχουν πάρα πολλά όργανα και μηχανισμοί του σώματος, όπως:</a:t>
            </a:r>
          </a:p>
          <a:p>
            <a:pPr marL="263525" indent="-263525">
              <a:buClr>
                <a:srgbClr val="006400"/>
              </a:buClr>
              <a:buNone/>
            </a:pPr>
            <a:endParaRPr lang="el-GR" altLang="el-GR" sz="1900" dirty="0">
              <a:latin typeface="Corbel" pitchFamily="34" charset="0"/>
              <a:sym typeface="Wingdings" pitchFamily="2" charset="2"/>
            </a:endParaRPr>
          </a:p>
          <a:p>
            <a:pPr marL="263525" indent="-263525">
              <a:spcBef>
                <a:spcPct val="40000"/>
              </a:spcBef>
              <a:buClr>
                <a:srgbClr val="006400"/>
              </a:buClr>
              <a:buSzPct val="130000"/>
            </a:pPr>
            <a:r>
              <a:rPr lang="el-GR" altLang="el-GR" sz="1900" dirty="0">
                <a:latin typeface="Corbel" pitchFamily="34" charset="0"/>
                <a:sym typeface="Wingdings" pitchFamily="2" charset="2"/>
              </a:rPr>
              <a:t>κεντρικό νευρικό σύστημα (εγκέφαλος)</a:t>
            </a:r>
          </a:p>
          <a:p>
            <a:pPr marL="263525" indent="-263525">
              <a:spcBef>
                <a:spcPct val="40000"/>
              </a:spcBef>
              <a:buClr>
                <a:srgbClr val="006400"/>
              </a:buClr>
              <a:buSzPct val="130000"/>
            </a:pPr>
            <a:r>
              <a:rPr lang="el-GR" altLang="el-GR" sz="1900" dirty="0">
                <a:latin typeface="Corbel" pitchFamily="34" charset="0"/>
                <a:sym typeface="Wingdings" pitchFamily="2" charset="2"/>
              </a:rPr>
              <a:t>περιφερειακό νευρικό σύστημα</a:t>
            </a:r>
          </a:p>
          <a:p>
            <a:pPr marL="263525" indent="-263525">
              <a:spcBef>
                <a:spcPct val="40000"/>
              </a:spcBef>
              <a:buClr>
                <a:srgbClr val="006400"/>
              </a:buClr>
              <a:buSzPct val="130000"/>
            </a:pPr>
            <a:r>
              <a:rPr lang="el-GR" altLang="el-GR" sz="1900" dirty="0">
                <a:latin typeface="Corbel" pitchFamily="34" charset="0"/>
                <a:sym typeface="Wingdings" pitchFamily="2" charset="2"/>
              </a:rPr>
              <a:t>οι μύες που κινούν τους πνεύμονες (πλευρικοί, στομαχικοί, διάφραγμα)</a:t>
            </a:r>
          </a:p>
          <a:p>
            <a:pPr marL="263525" indent="-263525">
              <a:spcBef>
                <a:spcPct val="40000"/>
              </a:spcBef>
              <a:buClr>
                <a:srgbClr val="006400"/>
              </a:buClr>
              <a:buSzPct val="130000"/>
            </a:pPr>
            <a:r>
              <a:rPr lang="el-GR" altLang="el-GR" sz="1900" dirty="0">
                <a:latin typeface="Corbel" pitchFamily="34" charset="0"/>
                <a:sym typeface="Wingdings" pitchFamily="2" charset="2"/>
              </a:rPr>
              <a:t>οι μύες και οι χόνδροι που κινούν τον λάρυγγα και τις φωνητικές χορδές</a:t>
            </a:r>
          </a:p>
          <a:p>
            <a:pPr marL="263525" indent="-263525">
              <a:spcBef>
                <a:spcPct val="40000"/>
              </a:spcBef>
              <a:buClr>
                <a:srgbClr val="006400"/>
              </a:buClr>
              <a:buSzPct val="130000"/>
            </a:pPr>
            <a:r>
              <a:rPr lang="el-GR" altLang="el-GR" sz="1900" dirty="0">
                <a:latin typeface="Corbel" pitchFamily="34" charset="0"/>
                <a:sym typeface="Wingdings" pitchFamily="2" charset="2"/>
              </a:rPr>
              <a:t>οι μύες που κινούν τους μηχανισμούς άρθρωσης (γλώσσα, χείλη, κάτω σιαγόνα κ.λπ.)</a:t>
            </a:r>
          </a:p>
          <a:p>
            <a:pPr marL="263525" indent="-263525">
              <a:buClr>
                <a:srgbClr val="006400"/>
              </a:buClr>
              <a:buSzPct val="130000"/>
            </a:pPr>
            <a:endParaRPr lang="el-GR" altLang="el-GR" sz="1900" dirty="0">
              <a:latin typeface="Corbel" pitchFamily="34" charset="0"/>
              <a:sym typeface="Wingdings" pitchFamily="2" charset="2"/>
            </a:endParaRPr>
          </a:p>
        </p:txBody>
      </p:sp>
      <p:sp>
        <p:nvSpPr>
          <p:cNvPr id="23555" name="Rectangle 4"/>
          <p:cNvSpPr>
            <a:spLocks noChangeArrowheads="1"/>
          </p:cNvSpPr>
          <p:nvPr/>
        </p:nvSpPr>
        <p:spPr bwMode="auto">
          <a:xfrm>
            <a:off x="1524000" y="-185756"/>
            <a:ext cx="181822"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l-GR" altLang="el-GR"/>
          </a:p>
        </p:txBody>
      </p:sp>
      <p:sp>
        <p:nvSpPr>
          <p:cNvPr id="9" name="1 - Τίτλος"/>
          <p:cNvSpPr txBox="1">
            <a:spLocks/>
          </p:cNvSpPr>
          <p:nvPr/>
        </p:nvSpPr>
        <p:spPr>
          <a:xfrm>
            <a:off x="1049939" y="523054"/>
            <a:ext cx="7416800" cy="793750"/>
          </a:xfrm>
          <a:prstGeom prst="rect">
            <a:avLst/>
          </a:prstGeom>
        </p:spPr>
        <p:txBody>
          <a:bodyPr/>
          <a:lstStyle/>
          <a:p>
            <a:pPr algn="ctr">
              <a:defRPr/>
            </a:pPr>
            <a:r>
              <a:rPr lang="el-GR" altLang="el-GR" sz="3200" b="1" dirty="0">
                <a:solidFill>
                  <a:srgbClr val="000000"/>
                </a:solidFill>
                <a:effectLst>
                  <a:outerShdw blurRad="38100" dist="38100" dir="2700000" algn="tl">
                    <a:srgbClr val="C0C0C0"/>
                  </a:outerShdw>
                </a:effectLst>
                <a:latin typeface="Corbel" pitchFamily="34" charset="0"/>
              </a:rPr>
              <a:t>Παραγωγή της ομιλίας</a:t>
            </a:r>
          </a:p>
        </p:txBody>
      </p:sp>
    </p:spTree>
    <p:extLst>
      <p:ext uri="{BB962C8B-B14F-4D97-AF65-F5344CB8AC3E}">
        <p14:creationId xmlns:p14="http://schemas.microsoft.com/office/powerpoint/2010/main" val="700209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2819">
                                            <p:txEl>
                                              <p:pRg st="2" end="2"/>
                                            </p:txEl>
                                          </p:spTgt>
                                        </p:tgtEl>
                                        <p:attrNameLst>
                                          <p:attrName>style.visibility</p:attrName>
                                        </p:attrNameLst>
                                      </p:cBhvr>
                                      <p:to>
                                        <p:strVal val="visible"/>
                                      </p:to>
                                    </p:set>
                                    <p:animEffect transition="in" filter="dissolve">
                                      <p:cBhvr>
                                        <p:cTn id="7" dur="500"/>
                                        <p:tgtEl>
                                          <p:spTgt spid="16281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2819">
                                            <p:txEl>
                                              <p:pRg st="3" end="3"/>
                                            </p:txEl>
                                          </p:spTgt>
                                        </p:tgtEl>
                                        <p:attrNameLst>
                                          <p:attrName>style.visibility</p:attrName>
                                        </p:attrNameLst>
                                      </p:cBhvr>
                                      <p:to>
                                        <p:strVal val="visible"/>
                                      </p:to>
                                    </p:set>
                                    <p:animEffect transition="in" filter="dissolve">
                                      <p:cBhvr>
                                        <p:cTn id="12" dur="500"/>
                                        <p:tgtEl>
                                          <p:spTgt spid="16281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2819">
                                            <p:txEl>
                                              <p:pRg st="4" end="4"/>
                                            </p:txEl>
                                          </p:spTgt>
                                        </p:tgtEl>
                                        <p:attrNameLst>
                                          <p:attrName>style.visibility</p:attrName>
                                        </p:attrNameLst>
                                      </p:cBhvr>
                                      <p:to>
                                        <p:strVal val="visible"/>
                                      </p:to>
                                    </p:set>
                                    <p:animEffect transition="in" filter="dissolve">
                                      <p:cBhvr>
                                        <p:cTn id="17" dur="500"/>
                                        <p:tgtEl>
                                          <p:spTgt spid="16281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62819">
                                            <p:txEl>
                                              <p:pRg st="5" end="5"/>
                                            </p:txEl>
                                          </p:spTgt>
                                        </p:tgtEl>
                                        <p:attrNameLst>
                                          <p:attrName>style.visibility</p:attrName>
                                        </p:attrNameLst>
                                      </p:cBhvr>
                                      <p:to>
                                        <p:strVal val="visible"/>
                                      </p:to>
                                    </p:set>
                                    <p:animEffect transition="in" filter="dissolve">
                                      <p:cBhvr>
                                        <p:cTn id="22" dur="500"/>
                                        <p:tgtEl>
                                          <p:spTgt spid="16281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62819">
                                            <p:txEl>
                                              <p:pRg st="6" end="6"/>
                                            </p:txEl>
                                          </p:spTgt>
                                        </p:tgtEl>
                                        <p:attrNameLst>
                                          <p:attrName>style.visibility</p:attrName>
                                        </p:attrNameLst>
                                      </p:cBhvr>
                                      <p:to>
                                        <p:strVal val="visible"/>
                                      </p:to>
                                    </p:set>
                                    <p:animEffect transition="in" filter="dissolve">
                                      <p:cBhvr>
                                        <p:cTn id="27" dur="500"/>
                                        <p:tgtEl>
                                          <p:spTgt spid="162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59977" y="536740"/>
            <a:ext cx="7416800" cy="793750"/>
          </a:xfrm>
        </p:spPr>
        <p:txBody>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Μηχανισμοί ροής αέρα</a:t>
            </a:r>
          </a:p>
        </p:txBody>
      </p:sp>
      <p:sp>
        <p:nvSpPr>
          <p:cNvPr id="5" name="2 - Υπότιτλος"/>
          <p:cNvSpPr>
            <a:spLocks noGrp="1"/>
          </p:cNvSpPr>
          <p:nvPr>
            <p:ph idx="1"/>
          </p:nvPr>
        </p:nvSpPr>
        <p:spPr>
          <a:xfrm>
            <a:off x="2135188" y="1989138"/>
            <a:ext cx="8210550" cy="4608512"/>
          </a:xfrm>
        </p:spPr>
        <p:txBody>
          <a:bodyPr/>
          <a:lstStyle/>
          <a:p>
            <a:pPr eaLnBrk="1" hangingPunct="1">
              <a:buClr>
                <a:srgbClr val="006400"/>
              </a:buClr>
            </a:pPr>
            <a:r>
              <a:rPr lang="el-GR" altLang="el-GR" sz="1900">
                <a:latin typeface="Corbel" pitchFamily="34" charset="0"/>
              </a:rPr>
              <a:t>Ο πρώτος</a:t>
            </a:r>
            <a:r>
              <a:rPr lang="en-US" altLang="el-GR" sz="1900">
                <a:latin typeface="Corbel" pitchFamily="34" charset="0"/>
              </a:rPr>
              <a:t> </a:t>
            </a:r>
            <a:r>
              <a:rPr lang="el-GR" altLang="el-GR" sz="1900">
                <a:latin typeface="Corbel" pitchFamily="34" charset="0"/>
              </a:rPr>
              <a:t>σημαντικός τρόπος</a:t>
            </a:r>
            <a:r>
              <a:rPr lang="en-US" altLang="el-GR" sz="1900">
                <a:latin typeface="Corbel" pitchFamily="34" charset="0"/>
              </a:rPr>
              <a:t> </a:t>
            </a:r>
            <a:r>
              <a:rPr lang="el-GR" altLang="el-GR" sz="1900">
                <a:latin typeface="Corbel" pitchFamily="34" charset="0"/>
              </a:rPr>
              <a:t>κατηγοριοποίησης</a:t>
            </a:r>
            <a:r>
              <a:rPr lang="en-US" altLang="el-GR" sz="1900">
                <a:latin typeface="Corbel" pitchFamily="34" charset="0"/>
              </a:rPr>
              <a:t> </a:t>
            </a:r>
            <a:r>
              <a:rPr lang="el-GR" altLang="el-GR" sz="1900">
                <a:latin typeface="Corbel" pitchFamily="34" charset="0"/>
              </a:rPr>
              <a:t>των ήχων της</a:t>
            </a:r>
            <a:r>
              <a:rPr lang="en-US" altLang="el-GR" sz="1900">
                <a:latin typeface="Corbel" pitchFamily="34" charset="0"/>
              </a:rPr>
              <a:t> </a:t>
            </a:r>
            <a:r>
              <a:rPr lang="el-GR" altLang="el-GR" sz="1900">
                <a:latin typeface="Corbel" pitchFamily="34" charset="0"/>
              </a:rPr>
              <a:t>ομιλίας</a:t>
            </a:r>
            <a:r>
              <a:rPr lang="en-US" altLang="el-GR" sz="1900">
                <a:latin typeface="Corbel" pitchFamily="34" charset="0"/>
              </a:rPr>
              <a:t> </a:t>
            </a:r>
            <a:r>
              <a:rPr lang="el-GR" altLang="el-GR" sz="1900">
                <a:latin typeface="Corbel" pitchFamily="34" charset="0"/>
              </a:rPr>
              <a:t>σύμφωνα με</a:t>
            </a:r>
            <a:r>
              <a:rPr lang="en-US" altLang="el-GR" sz="1900">
                <a:latin typeface="Corbel" pitchFamily="34" charset="0"/>
              </a:rPr>
              <a:t> </a:t>
            </a:r>
            <a:r>
              <a:rPr lang="el-GR" altLang="el-GR" sz="1900">
                <a:latin typeface="Corbel" pitchFamily="34" charset="0"/>
              </a:rPr>
              <a:t>τα</a:t>
            </a:r>
            <a:r>
              <a:rPr lang="en-US" altLang="el-GR" sz="1900">
                <a:latin typeface="Corbel" pitchFamily="34" charset="0"/>
              </a:rPr>
              <a:t> </a:t>
            </a:r>
            <a:r>
              <a:rPr lang="el-GR" altLang="el-GR" sz="1900">
                <a:latin typeface="Corbel" pitchFamily="34" charset="0"/>
              </a:rPr>
              <a:t>φωνητικά</a:t>
            </a:r>
            <a:r>
              <a:rPr lang="en-US" altLang="el-GR" sz="1900">
                <a:latin typeface="Corbel" pitchFamily="34" charset="0"/>
              </a:rPr>
              <a:t> </a:t>
            </a:r>
            <a:r>
              <a:rPr lang="el-GR" altLang="el-GR" sz="1900">
                <a:latin typeface="Corbel" pitchFamily="34" charset="0"/>
              </a:rPr>
              <a:t>τους</a:t>
            </a:r>
            <a:r>
              <a:rPr lang="en-US" altLang="el-GR" sz="1900">
                <a:latin typeface="Corbel" pitchFamily="34" charset="0"/>
              </a:rPr>
              <a:t> </a:t>
            </a:r>
            <a:r>
              <a:rPr lang="el-GR" altLang="el-GR" sz="1900">
                <a:latin typeface="Corbel" pitchFamily="34" charset="0"/>
              </a:rPr>
              <a:t>χαρακτηριστικά</a:t>
            </a:r>
            <a:r>
              <a:rPr lang="en-US" altLang="el-GR" sz="1900">
                <a:latin typeface="Corbel" pitchFamily="34" charset="0"/>
              </a:rPr>
              <a:t> </a:t>
            </a:r>
            <a:r>
              <a:rPr lang="el-GR" altLang="el-GR" sz="1900">
                <a:latin typeface="Corbel" pitchFamily="34" charset="0"/>
              </a:rPr>
              <a:t>βασίζεται</a:t>
            </a:r>
            <a:r>
              <a:rPr lang="en-US" altLang="el-GR" sz="1900">
                <a:latin typeface="Corbel" pitchFamily="34" charset="0"/>
              </a:rPr>
              <a:t> </a:t>
            </a:r>
            <a:r>
              <a:rPr lang="el-GR" altLang="el-GR" sz="1900">
                <a:latin typeface="Corbel" pitchFamily="34" charset="0"/>
              </a:rPr>
              <a:t>στην</a:t>
            </a:r>
            <a:r>
              <a:rPr lang="en-US" altLang="el-GR" sz="1900">
                <a:latin typeface="Corbel" pitchFamily="34" charset="0"/>
              </a:rPr>
              <a:t> </a:t>
            </a:r>
            <a:r>
              <a:rPr lang="el-GR" altLang="el-GR" sz="1900" b="1">
                <a:latin typeface="Corbel" pitchFamily="34" charset="0"/>
              </a:rPr>
              <a:t>πηγή του αέρα</a:t>
            </a:r>
            <a:r>
              <a:rPr lang="el-GR" altLang="el-GR" sz="1900">
                <a:latin typeface="Corbel" pitchFamily="34" charset="0"/>
              </a:rPr>
              <a:t>.</a:t>
            </a:r>
            <a:endParaRPr lang="en-US" altLang="el-GR" sz="1900">
              <a:latin typeface="Corbel" pitchFamily="34" charset="0"/>
            </a:endParaRPr>
          </a:p>
          <a:p>
            <a:pPr eaLnBrk="1" hangingPunct="1">
              <a:spcBef>
                <a:spcPct val="0"/>
              </a:spcBef>
              <a:buClr>
                <a:srgbClr val="006400"/>
              </a:buClr>
              <a:buFont typeface="Wingdings 2" pitchFamily="18" charset="2"/>
              <a:buNone/>
            </a:pPr>
            <a:endParaRPr lang="en-US" altLang="el-GR" sz="1900">
              <a:latin typeface="Corbel" pitchFamily="34" charset="0"/>
            </a:endParaRPr>
          </a:p>
          <a:p>
            <a:pPr>
              <a:spcAft>
                <a:spcPts val="600"/>
              </a:spcAft>
              <a:buClr>
                <a:srgbClr val="006400"/>
              </a:buClr>
            </a:pPr>
            <a:r>
              <a:rPr lang="el-GR" altLang="el-GR" sz="1900">
                <a:latin typeface="Corbel" pitchFamily="34" charset="0"/>
              </a:rPr>
              <a:t>Οι ανθρώπινες</a:t>
            </a:r>
            <a:r>
              <a:rPr lang="en-US" altLang="el-GR" sz="1900">
                <a:latin typeface="Corbel" pitchFamily="34" charset="0"/>
              </a:rPr>
              <a:t> </a:t>
            </a:r>
            <a:r>
              <a:rPr lang="el-GR" altLang="el-GR" sz="1900">
                <a:latin typeface="Corbel" pitchFamily="34" charset="0"/>
              </a:rPr>
              <a:t>γλώσσες</a:t>
            </a:r>
            <a:r>
              <a:rPr lang="en-US" altLang="el-GR" sz="1900">
                <a:latin typeface="Corbel" pitchFamily="34" charset="0"/>
              </a:rPr>
              <a:t> </a:t>
            </a:r>
            <a:r>
              <a:rPr lang="el-GR" altLang="el-GR" sz="1900">
                <a:latin typeface="Corbel" pitchFamily="34" charset="0"/>
              </a:rPr>
              <a:t>μπορεί</a:t>
            </a:r>
            <a:r>
              <a:rPr lang="en-US" altLang="el-GR" sz="1900">
                <a:latin typeface="Corbel" pitchFamily="34" charset="0"/>
              </a:rPr>
              <a:t> </a:t>
            </a:r>
            <a:r>
              <a:rPr lang="el-GR" altLang="el-GR" sz="1900">
                <a:latin typeface="Corbel" pitchFamily="34" charset="0"/>
              </a:rPr>
              <a:t>να χρησιμοποιούν</a:t>
            </a:r>
            <a:r>
              <a:rPr lang="en-US" altLang="el-GR" sz="1900">
                <a:latin typeface="Corbel" pitchFamily="34" charset="0"/>
              </a:rPr>
              <a:t> </a:t>
            </a:r>
            <a:r>
              <a:rPr lang="el-GR" altLang="el-GR" sz="1900">
                <a:latin typeface="Corbel" pitchFamily="34" charset="0"/>
              </a:rPr>
              <a:t>έναν</a:t>
            </a:r>
            <a:r>
              <a:rPr lang="en-US" altLang="el-GR" sz="1900">
                <a:latin typeface="Corbel" pitchFamily="34" charset="0"/>
              </a:rPr>
              <a:t> </a:t>
            </a:r>
            <a:r>
              <a:rPr lang="el-GR" altLang="el-GR" sz="1900">
                <a:latin typeface="Corbel" pitchFamily="34" charset="0"/>
              </a:rPr>
              <a:t>ή</a:t>
            </a:r>
            <a:r>
              <a:rPr lang="en-US" altLang="el-GR" sz="1900">
                <a:latin typeface="Corbel" pitchFamily="34" charset="0"/>
              </a:rPr>
              <a:t> </a:t>
            </a:r>
            <a:r>
              <a:rPr lang="el-GR" altLang="el-GR" sz="1900">
                <a:latin typeface="Corbel" pitchFamily="34" charset="0"/>
              </a:rPr>
              <a:t>παραπάνω από</a:t>
            </a:r>
            <a:r>
              <a:rPr lang="en-US" altLang="el-GR" sz="1900">
                <a:latin typeface="Corbel" pitchFamily="34" charset="0"/>
              </a:rPr>
              <a:t> </a:t>
            </a:r>
            <a:r>
              <a:rPr lang="el-GR" altLang="el-GR" sz="1900">
                <a:latin typeface="Corbel" pitchFamily="34" charset="0"/>
              </a:rPr>
              <a:t>τους παρακάτω </a:t>
            </a:r>
            <a:r>
              <a:rPr lang="el-GR" altLang="el-GR" sz="1900" i="1" u="sng">
                <a:latin typeface="Corbel" pitchFamily="34" charset="0"/>
              </a:rPr>
              <a:t>τρεις μηχανισμούς</a:t>
            </a:r>
            <a:r>
              <a:rPr lang="en-US" altLang="el-GR" sz="1900" i="1" u="sng">
                <a:latin typeface="Corbel" pitchFamily="34" charset="0"/>
              </a:rPr>
              <a:t> </a:t>
            </a:r>
            <a:r>
              <a:rPr lang="el-GR" altLang="el-GR" sz="1900" i="1" u="sng">
                <a:latin typeface="Corbel" pitchFamily="34" charset="0"/>
              </a:rPr>
              <a:t>ροής αέρα</a:t>
            </a:r>
            <a:r>
              <a:rPr lang="en-US" altLang="el-GR" sz="1900">
                <a:latin typeface="Corbel" pitchFamily="34" charset="0"/>
              </a:rPr>
              <a:t> </a:t>
            </a:r>
            <a:r>
              <a:rPr lang="el-GR" altLang="el-GR" sz="1900">
                <a:latin typeface="Corbel" pitchFamily="34" charset="0"/>
              </a:rPr>
              <a:t>προκειμένου να</a:t>
            </a:r>
            <a:r>
              <a:rPr lang="en-US" altLang="el-GR" sz="1900">
                <a:latin typeface="Corbel" pitchFamily="34" charset="0"/>
              </a:rPr>
              <a:t> </a:t>
            </a:r>
            <a:r>
              <a:rPr lang="el-GR" altLang="el-GR" sz="1900">
                <a:latin typeface="Corbel" pitchFamily="34" charset="0"/>
              </a:rPr>
              <a:t>παράγουν ήχους της ομιλίας: </a:t>
            </a:r>
            <a:endParaRPr lang="en-US" altLang="el-GR" sz="1900">
              <a:latin typeface="Corbel" pitchFamily="34" charset="0"/>
            </a:endParaRPr>
          </a:p>
          <a:p>
            <a:pPr>
              <a:spcBef>
                <a:spcPct val="0"/>
              </a:spcBef>
              <a:spcAft>
                <a:spcPts val="600"/>
              </a:spcAft>
              <a:buClr>
                <a:srgbClr val="006400"/>
              </a:buClr>
              <a:buNone/>
            </a:pPr>
            <a:endParaRPr lang="el-GR" altLang="el-GR" sz="1900">
              <a:latin typeface="Corbel" pitchFamily="34" charset="0"/>
            </a:endParaRPr>
          </a:p>
          <a:p>
            <a:pPr>
              <a:spcBef>
                <a:spcPct val="0"/>
              </a:spcBef>
              <a:spcAft>
                <a:spcPts val="1200"/>
              </a:spcAft>
              <a:buClr>
                <a:srgbClr val="006400"/>
              </a:buClr>
              <a:buFont typeface="Wingdings" pitchFamily="2" charset="2"/>
              <a:buChar char="Ø"/>
            </a:pPr>
            <a:r>
              <a:rPr lang="el-GR" altLang="el-GR" sz="2200" b="1" i="1">
                <a:latin typeface="Corbel" pitchFamily="34" charset="0"/>
              </a:rPr>
              <a:t>πνευμονικός </a:t>
            </a:r>
            <a:r>
              <a:rPr lang="el-GR" altLang="el-GR" sz="2200" i="1">
                <a:latin typeface="Corbel" pitchFamily="34" charset="0"/>
              </a:rPr>
              <a:t>(</a:t>
            </a:r>
            <a:r>
              <a:rPr lang="en-US" altLang="el-GR" sz="2200" i="1">
                <a:latin typeface="Corbel" pitchFamily="34" charset="0"/>
              </a:rPr>
              <a:t>pulmonic</a:t>
            </a:r>
            <a:r>
              <a:rPr lang="el-GR" altLang="el-GR" sz="2200" i="1">
                <a:latin typeface="Corbel" pitchFamily="34" charset="0"/>
              </a:rPr>
              <a:t>) </a:t>
            </a:r>
            <a:r>
              <a:rPr lang="el-GR" altLang="el-GR" sz="2200" b="1" i="1">
                <a:latin typeface="Corbel" pitchFamily="34" charset="0"/>
              </a:rPr>
              <a:t>μηχανισμός ροής αέρα</a:t>
            </a:r>
            <a:endParaRPr lang="en-US" altLang="el-GR" sz="2200" b="1" i="1">
              <a:latin typeface="Corbel" pitchFamily="34" charset="0"/>
            </a:endParaRPr>
          </a:p>
          <a:p>
            <a:pPr>
              <a:spcAft>
                <a:spcPts val="1200"/>
              </a:spcAft>
              <a:buClr>
                <a:srgbClr val="006400"/>
              </a:buClr>
              <a:buFont typeface="Wingdings" pitchFamily="2" charset="2"/>
              <a:buChar char="Ø"/>
            </a:pPr>
            <a:r>
              <a:rPr lang="el-GR" altLang="el-GR" sz="2200" b="1" i="1">
                <a:latin typeface="Corbel" pitchFamily="34" charset="0"/>
              </a:rPr>
              <a:t>γλωττιδικός </a:t>
            </a:r>
            <a:r>
              <a:rPr lang="en-US" altLang="el-GR" sz="2200" i="1">
                <a:latin typeface="Corbel" pitchFamily="34" charset="0"/>
              </a:rPr>
              <a:t>(glottalic) </a:t>
            </a:r>
            <a:r>
              <a:rPr lang="el-GR" altLang="el-GR" sz="2200" b="1" i="1">
                <a:latin typeface="Corbel" pitchFamily="34" charset="0"/>
              </a:rPr>
              <a:t>μηχανισμός ροής αέρα</a:t>
            </a:r>
            <a:endParaRPr lang="en-US" altLang="el-GR" sz="2200" b="1" i="1">
              <a:latin typeface="Corbel" pitchFamily="34" charset="0"/>
            </a:endParaRPr>
          </a:p>
          <a:p>
            <a:pPr>
              <a:spcAft>
                <a:spcPts val="1200"/>
              </a:spcAft>
              <a:buClr>
                <a:srgbClr val="006400"/>
              </a:buClr>
              <a:buFont typeface="Wingdings" pitchFamily="2" charset="2"/>
              <a:buChar char="Ø"/>
            </a:pPr>
            <a:r>
              <a:rPr lang="el-GR" altLang="el-GR" sz="2200" b="1" i="1">
                <a:latin typeface="Corbel" pitchFamily="34" charset="0"/>
              </a:rPr>
              <a:t>υπερωικός </a:t>
            </a:r>
            <a:r>
              <a:rPr lang="en-US" altLang="el-GR" sz="2200" i="1">
                <a:latin typeface="Corbel" pitchFamily="34" charset="0"/>
              </a:rPr>
              <a:t>(velaric)</a:t>
            </a:r>
            <a:r>
              <a:rPr lang="en-US" altLang="el-GR" sz="2200" b="1" i="1">
                <a:latin typeface="Corbel" pitchFamily="34" charset="0"/>
              </a:rPr>
              <a:t> </a:t>
            </a:r>
            <a:r>
              <a:rPr lang="el-GR" altLang="el-GR" sz="2200" b="1" i="1">
                <a:latin typeface="Corbel" pitchFamily="34" charset="0"/>
              </a:rPr>
              <a:t>μηχανισμός ροής αέρα</a:t>
            </a:r>
            <a:endParaRPr lang="el-GR" altLang="el-GR" sz="2200" i="1">
              <a:latin typeface="Corbel" pitchFamily="34" charset="0"/>
            </a:endParaRPr>
          </a:p>
        </p:txBody>
      </p:sp>
    </p:spTree>
    <p:extLst>
      <p:ext uri="{BB962C8B-B14F-4D97-AF65-F5344CB8AC3E}">
        <p14:creationId xmlns:p14="http://schemas.microsoft.com/office/powerpoint/2010/main" val="158651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slide(fromBottom)">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slide(fromBottom)">
                                      <p:cBhvr>
                                        <p:cTn id="22" dur="500"/>
                                        <p:tgtEl>
                                          <p:spTgt spid="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slide(fromBottom)">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5699" y="560388"/>
            <a:ext cx="7848600" cy="793750"/>
          </a:xfrm>
        </p:spPr>
        <p:txBody>
          <a:bodyPr>
            <a:normAutofit fontScale="90000"/>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Πνευμονικός μηχανισμός ροής αέρα</a:t>
            </a:r>
          </a:p>
        </p:txBody>
      </p:sp>
      <p:sp>
        <p:nvSpPr>
          <p:cNvPr id="3" name="2 - Υπότιτλος"/>
          <p:cNvSpPr>
            <a:spLocks noGrp="1"/>
          </p:cNvSpPr>
          <p:nvPr>
            <p:ph idx="1"/>
          </p:nvPr>
        </p:nvSpPr>
        <p:spPr>
          <a:xfrm>
            <a:off x="1631950" y="2060576"/>
            <a:ext cx="8820150" cy="3889375"/>
          </a:xfrm>
        </p:spPr>
        <p:txBody>
          <a:bodyPr/>
          <a:lstStyle/>
          <a:p>
            <a:pPr marL="355600" indent="-355600">
              <a:spcAft>
                <a:spcPts val="600"/>
              </a:spcAft>
              <a:buClr>
                <a:srgbClr val="006400"/>
              </a:buClr>
              <a:buFont typeface="Wingdings 3" pitchFamily="18" charset="2"/>
              <a:buChar char="a"/>
              <a:defRPr/>
            </a:pPr>
            <a:r>
              <a:rPr lang="el-GR" altLang="el-GR" sz="1900" dirty="0">
                <a:latin typeface="Corbel" pitchFamily="34" charset="0"/>
              </a:rPr>
              <a:t>Καταρχήν</a:t>
            </a:r>
            <a:r>
              <a:rPr lang="en-US" altLang="el-GR" sz="1900" dirty="0">
                <a:latin typeface="Corbel" pitchFamily="34" charset="0"/>
              </a:rPr>
              <a:t>, </a:t>
            </a:r>
            <a:r>
              <a:rPr lang="el-GR" altLang="el-GR" sz="1900" u="sng" dirty="0">
                <a:latin typeface="Corbel" pitchFamily="34" charset="0"/>
              </a:rPr>
              <a:t>ο αέρας που περνάει είτε προς είτε από τους πνεύμονες</a:t>
            </a:r>
            <a:r>
              <a:rPr lang="el-GR" altLang="el-GR" sz="1900" dirty="0">
                <a:latin typeface="Corbel" pitchFamily="34" charset="0"/>
              </a:rPr>
              <a:t> κατά τη διαδικασία της αναπνοής</a:t>
            </a:r>
            <a:r>
              <a:rPr lang="en-US" altLang="el-GR" sz="1900" dirty="0">
                <a:latin typeface="Corbel" pitchFamily="34" charset="0"/>
              </a:rPr>
              <a:t> </a:t>
            </a:r>
            <a:r>
              <a:rPr lang="el-GR" altLang="el-GR" sz="1900" dirty="0">
                <a:latin typeface="Corbel" pitchFamily="34" charset="0"/>
              </a:rPr>
              <a:t>μπορεί</a:t>
            </a:r>
            <a:r>
              <a:rPr lang="en-US" altLang="el-GR" sz="1900" dirty="0">
                <a:latin typeface="Corbel" pitchFamily="34" charset="0"/>
              </a:rPr>
              <a:t> </a:t>
            </a:r>
            <a:r>
              <a:rPr lang="el-GR" altLang="el-GR" sz="1900" dirty="0">
                <a:latin typeface="Corbel" pitchFamily="34" charset="0"/>
              </a:rPr>
              <a:t>να χρησιμοποιηθεί</a:t>
            </a:r>
            <a:r>
              <a:rPr lang="en-US" altLang="el-GR" sz="1900" dirty="0">
                <a:latin typeface="Corbel" pitchFamily="34" charset="0"/>
              </a:rPr>
              <a:t> </a:t>
            </a:r>
            <a:r>
              <a:rPr lang="el-GR" altLang="el-GR" sz="1900" dirty="0">
                <a:latin typeface="Corbel" pitchFamily="34" charset="0"/>
              </a:rPr>
              <a:t>για</a:t>
            </a:r>
            <a:r>
              <a:rPr lang="en-US" altLang="el-GR" sz="1900" dirty="0">
                <a:latin typeface="Corbel" pitchFamily="34" charset="0"/>
              </a:rPr>
              <a:t> </a:t>
            </a:r>
            <a:r>
              <a:rPr lang="el-GR" altLang="el-GR" sz="1900" dirty="0">
                <a:latin typeface="Corbel" pitchFamily="34" charset="0"/>
              </a:rPr>
              <a:t>την παραγωγή</a:t>
            </a:r>
            <a:r>
              <a:rPr lang="en-US" altLang="el-GR" sz="1900" dirty="0">
                <a:latin typeface="Corbel" pitchFamily="34" charset="0"/>
              </a:rPr>
              <a:t> </a:t>
            </a:r>
            <a:r>
              <a:rPr lang="el-GR" altLang="el-GR" sz="1900" dirty="0">
                <a:latin typeface="Corbel" pitchFamily="34" charset="0"/>
              </a:rPr>
              <a:t>ήχων της ομιλίας</a:t>
            </a:r>
          </a:p>
          <a:p>
            <a:pPr marL="355600" indent="-355600">
              <a:spcBef>
                <a:spcPct val="0"/>
              </a:spcBef>
              <a:buClr>
                <a:srgbClr val="006400"/>
              </a:buClr>
              <a:buNone/>
              <a:defRPr/>
            </a:pPr>
            <a:endParaRPr lang="en-US" altLang="el-GR" sz="1900" dirty="0">
              <a:latin typeface="Corbel" pitchFamily="34" charset="0"/>
            </a:endParaRPr>
          </a:p>
          <a:p>
            <a:pPr marL="355600" indent="-355600">
              <a:buClr>
                <a:srgbClr val="006400"/>
              </a:buClr>
              <a:buFont typeface="Wingdings 3" pitchFamily="18" charset="2"/>
              <a:buChar char="a"/>
              <a:defRPr/>
            </a:pPr>
            <a:r>
              <a:rPr lang="el-GR" altLang="el-GR" sz="1900" dirty="0">
                <a:latin typeface="Corbel" pitchFamily="34" charset="0"/>
              </a:rPr>
              <a:t>Οι δύο</a:t>
            </a:r>
            <a:r>
              <a:rPr lang="en-US" altLang="el-GR" sz="1900" dirty="0">
                <a:latin typeface="Corbel" pitchFamily="34" charset="0"/>
              </a:rPr>
              <a:t> </a:t>
            </a:r>
            <a:r>
              <a:rPr lang="el-GR" altLang="el-GR" sz="1900" dirty="0">
                <a:latin typeface="Corbel" pitchFamily="34" charset="0"/>
              </a:rPr>
              <a:t>μηχανισμοί</a:t>
            </a:r>
            <a:r>
              <a:rPr lang="en-US" altLang="el-GR" sz="1900" dirty="0">
                <a:latin typeface="Corbel" pitchFamily="34" charset="0"/>
              </a:rPr>
              <a:t> (</a:t>
            </a:r>
            <a:r>
              <a:rPr lang="el-GR" altLang="el-GR" sz="1900" dirty="0">
                <a:latin typeface="Corbel" pitchFamily="34" charset="0"/>
              </a:rPr>
              <a:t>ροή του αέρα από και</a:t>
            </a:r>
            <a:r>
              <a:rPr lang="en-US" altLang="el-GR" sz="1900" dirty="0">
                <a:latin typeface="Corbel" pitchFamily="34" charset="0"/>
              </a:rPr>
              <a:t> </a:t>
            </a:r>
            <a:r>
              <a:rPr lang="el-GR" altLang="el-GR" sz="1900" dirty="0">
                <a:latin typeface="Corbel" pitchFamily="34" charset="0"/>
              </a:rPr>
              <a:t>προς</a:t>
            </a:r>
            <a:r>
              <a:rPr lang="en-US" altLang="el-GR" sz="1900" dirty="0">
                <a:latin typeface="Corbel" pitchFamily="34" charset="0"/>
              </a:rPr>
              <a:t> </a:t>
            </a:r>
            <a:r>
              <a:rPr lang="el-GR" altLang="el-GR" sz="1900" dirty="0">
                <a:latin typeface="Corbel" pitchFamily="34" charset="0"/>
              </a:rPr>
              <a:t>τους πνεύμονες</a:t>
            </a:r>
            <a:r>
              <a:rPr lang="en-US" altLang="el-GR" sz="1900" dirty="0">
                <a:latin typeface="Corbel" pitchFamily="34" charset="0"/>
              </a:rPr>
              <a:t>) </a:t>
            </a:r>
            <a:r>
              <a:rPr lang="el-GR" altLang="el-GR" sz="1900" dirty="0">
                <a:latin typeface="Corbel" pitchFamily="34" charset="0"/>
              </a:rPr>
              <a:t>αναφέρονται</a:t>
            </a:r>
            <a:r>
              <a:rPr lang="en-US" altLang="el-GR" sz="1900" dirty="0">
                <a:latin typeface="Corbel" pitchFamily="34" charset="0"/>
              </a:rPr>
              <a:t> </a:t>
            </a:r>
            <a:r>
              <a:rPr lang="el-GR" altLang="el-GR" sz="1900" dirty="0">
                <a:latin typeface="Corbel" pitchFamily="34" charset="0"/>
              </a:rPr>
              <a:t>ως</a:t>
            </a:r>
            <a:r>
              <a:rPr lang="en-US" altLang="el-GR" sz="1900" dirty="0">
                <a:latin typeface="Corbel" pitchFamily="34" charset="0"/>
              </a:rPr>
              <a:t>:</a:t>
            </a:r>
            <a:endParaRPr lang="el-GR" altLang="el-GR" sz="1900" dirty="0">
              <a:latin typeface="Corbel" pitchFamily="34" charset="0"/>
            </a:endParaRPr>
          </a:p>
          <a:p>
            <a:pPr marL="355600" indent="-355600">
              <a:spcBef>
                <a:spcPct val="0"/>
              </a:spcBef>
              <a:buClr>
                <a:srgbClr val="006400"/>
              </a:buClr>
              <a:buNone/>
              <a:defRPr/>
            </a:pPr>
            <a:endParaRPr lang="en-US" altLang="el-GR" sz="1900" dirty="0">
              <a:latin typeface="Corbel" pitchFamily="34" charset="0"/>
            </a:endParaRPr>
          </a:p>
          <a:p>
            <a:pPr marL="2687638" indent="-352425">
              <a:spcAft>
                <a:spcPts val="600"/>
              </a:spcAft>
              <a:buClr>
                <a:srgbClr val="006400"/>
              </a:buClr>
              <a:buFont typeface="Wingdings" pitchFamily="2" charset="2"/>
              <a:buChar char="ü"/>
              <a:defRPr/>
            </a:pPr>
            <a:r>
              <a:rPr lang="el-GR" altLang="el-GR" sz="2100" b="1" i="1" dirty="0" err="1">
                <a:latin typeface="Corbel" pitchFamily="34" charset="0"/>
              </a:rPr>
              <a:t>Εκπνευστικός</a:t>
            </a:r>
            <a:r>
              <a:rPr lang="el-GR" altLang="el-GR" sz="2100" b="1" i="1" dirty="0">
                <a:latin typeface="Corbel" pitchFamily="34" charset="0"/>
              </a:rPr>
              <a:t> μηχανισμός ροής αέρα </a:t>
            </a:r>
            <a:r>
              <a:rPr lang="en-US" altLang="el-GR" sz="2100" b="1" i="1" dirty="0">
                <a:latin typeface="Corbel" pitchFamily="34" charset="0"/>
              </a:rPr>
              <a:t>		</a:t>
            </a:r>
            <a:r>
              <a:rPr lang="en-US" altLang="el-GR" sz="2100" i="1" dirty="0">
                <a:latin typeface="Corbel" pitchFamily="34" charset="0"/>
              </a:rPr>
              <a:t>(</a:t>
            </a:r>
            <a:r>
              <a:rPr lang="en-US" altLang="el-GR" sz="2100" i="1" dirty="0" err="1">
                <a:latin typeface="Corbel" pitchFamily="34" charset="0"/>
              </a:rPr>
              <a:t>egressive</a:t>
            </a:r>
            <a:r>
              <a:rPr lang="en-US" altLang="el-GR" sz="2100" i="1" dirty="0">
                <a:latin typeface="Corbel" pitchFamily="34" charset="0"/>
              </a:rPr>
              <a:t> </a:t>
            </a:r>
            <a:r>
              <a:rPr lang="en-US" altLang="el-GR" sz="2100" i="1" dirty="0" err="1">
                <a:latin typeface="Corbel" pitchFamily="34" charset="0"/>
              </a:rPr>
              <a:t>pulmonic</a:t>
            </a:r>
            <a:r>
              <a:rPr lang="el-GR" altLang="el-GR" sz="2100" i="1" dirty="0">
                <a:latin typeface="Corbel" pitchFamily="34" charset="0"/>
              </a:rPr>
              <a:t> </a:t>
            </a:r>
            <a:r>
              <a:rPr lang="en-US" altLang="el-GR" sz="2100" i="1" dirty="0">
                <a:latin typeface="Corbel" pitchFamily="34" charset="0"/>
              </a:rPr>
              <a:t>airstream mechanism)</a:t>
            </a:r>
          </a:p>
          <a:p>
            <a:pPr marL="2687638" indent="-352425">
              <a:spcAft>
                <a:spcPts val="1800"/>
              </a:spcAft>
              <a:buClr>
                <a:srgbClr val="006400"/>
              </a:buClr>
              <a:buFont typeface="Wingdings" pitchFamily="2" charset="2"/>
              <a:buChar char="ü"/>
              <a:defRPr/>
            </a:pPr>
            <a:r>
              <a:rPr lang="el-GR" altLang="el-GR" sz="2100" b="1" i="1" dirty="0">
                <a:latin typeface="Corbel" pitchFamily="34" charset="0"/>
              </a:rPr>
              <a:t>Εισπνευστικός μηχανισμός ροής αέρα </a:t>
            </a:r>
            <a:r>
              <a:rPr lang="en-US" altLang="el-GR" sz="2100" b="1" i="1" dirty="0">
                <a:latin typeface="Corbel" pitchFamily="34" charset="0"/>
              </a:rPr>
              <a:t>		</a:t>
            </a:r>
            <a:r>
              <a:rPr lang="en-US" altLang="el-GR" sz="2100" i="1" dirty="0">
                <a:latin typeface="Corbel" pitchFamily="34" charset="0"/>
              </a:rPr>
              <a:t>(ingressive </a:t>
            </a:r>
            <a:r>
              <a:rPr lang="en-US" altLang="el-GR" sz="2100" i="1" dirty="0" err="1">
                <a:latin typeface="Corbel" pitchFamily="34" charset="0"/>
              </a:rPr>
              <a:t>pulmonic</a:t>
            </a:r>
            <a:r>
              <a:rPr lang="en-US" altLang="el-GR" sz="2100" i="1" dirty="0">
                <a:latin typeface="Corbel" pitchFamily="34" charset="0"/>
              </a:rPr>
              <a:t> airstream mechanism)</a:t>
            </a:r>
          </a:p>
        </p:txBody>
      </p:sp>
      <p:pic>
        <p:nvPicPr>
          <p:cNvPr id="25606" name="Picture 8" descr="Αποτέλεσμα εικόνας"/>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860800"/>
            <a:ext cx="2843213"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887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1416050" y="1902428"/>
            <a:ext cx="8280400" cy="4679950"/>
          </a:xfrm>
        </p:spPr>
        <p:txBody>
          <a:bodyPr/>
          <a:lstStyle/>
          <a:p>
            <a:pPr marL="355600" indent="-355600">
              <a:spcBef>
                <a:spcPct val="0"/>
              </a:spcBef>
              <a:spcAft>
                <a:spcPts val="3000"/>
              </a:spcAft>
              <a:buClr>
                <a:srgbClr val="006400"/>
              </a:buClr>
              <a:buFont typeface="Wingdings 3" pitchFamily="18" charset="2"/>
              <a:buChar char="a"/>
            </a:pPr>
            <a:r>
              <a:rPr lang="el-GR" altLang="el-GR" sz="1900" u="sng" dirty="0">
                <a:latin typeface="Corbel" pitchFamily="34" charset="0"/>
                <a:sym typeface="Wingdings 3" pitchFamily="18" charset="2"/>
              </a:rPr>
              <a:t>Η παραγωγή ομιλίας κατά την εξώθηση αέρα από τους πνεύμονες </a:t>
            </a:r>
            <a:r>
              <a:rPr lang="en-US" altLang="el-GR" sz="1900" u="sng" dirty="0">
                <a:latin typeface="Corbel" pitchFamily="34" charset="0"/>
                <a:sym typeface="Wingdings 3" pitchFamily="18" charset="2"/>
              </a:rPr>
              <a:t>(</a:t>
            </a:r>
            <a:r>
              <a:rPr lang="en-US" altLang="el-GR" sz="1900" u="sng" dirty="0" err="1">
                <a:latin typeface="Corbel" pitchFamily="34" charset="0"/>
                <a:sym typeface="Wingdings 3" pitchFamily="18" charset="2"/>
              </a:rPr>
              <a:t>egressive</a:t>
            </a:r>
            <a:r>
              <a:rPr lang="en-US" altLang="el-GR" sz="1900" u="sng" dirty="0">
                <a:latin typeface="Corbel" pitchFamily="34" charset="0"/>
                <a:sym typeface="Wingdings 3" pitchFamily="18" charset="2"/>
              </a:rPr>
              <a:t>)</a:t>
            </a:r>
            <a:r>
              <a:rPr lang="en-US" altLang="el-GR" sz="1900" dirty="0">
                <a:latin typeface="Corbel" pitchFamily="34" charset="0"/>
                <a:sym typeface="Wingdings 3" pitchFamily="18" charset="2"/>
              </a:rPr>
              <a:t> </a:t>
            </a:r>
            <a:r>
              <a:rPr lang="el-GR" altLang="el-GR" sz="1900" dirty="0">
                <a:latin typeface="Corbel" pitchFamily="34" charset="0"/>
                <a:sym typeface="Wingdings 3" pitchFamily="18" charset="2"/>
              </a:rPr>
              <a:t>είναι ο</a:t>
            </a:r>
            <a:r>
              <a:rPr lang="en-US" altLang="el-GR" sz="1900" dirty="0">
                <a:latin typeface="Corbel" pitchFamily="34" charset="0"/>
                <a:sym typeface="Wingdings 3" pitchFamily="18" charset="2"/>
              </a:rPr>
              <a:t> </a:t>
            </a:r>
            <a:r>
              <a:rPr lang="el-GR" altLang="el-GR" sz="1900" dirty="0">
                <a:latin typeface="Corbel" pitchFamily="34" charset="0"/>
                <a:sym typeface="Wingdings 3" pitchFamily="18" charset="2"/>
              </a:rPr>
              <a:t>πιο συνηθισμένος</a:t>
            </a:r>
            <a:r>
              <a:rPr lang="en-US" altLang="el-GR" sz="1900" dirty="0">
                <a:latin typeface="Corbel" pitchFamily="34" charset="0"/>
                <a:sym typeface="Wingdings 3" pitchFamily="18" charset="2"/>
              </a:rPr>
              <a:t> </a:t>
            </a:r>
            <a:r>
              <a:rPr lang="el-GR" altLang="el-GR" sz="1900" dirty="0">
                <a:latin typeface="Corbel" pitchFamily="34" charset="0"/>
                <a:sym typeface="Wingdings 3" pitchFamily="18" charset="2"/>
              </a:rPr>
              <a:t>τρόπος:</a:t>
            </a:r>
            <a:r>
              <a:rPr lang="en-US" altLang="el-GR" sz="1900" dirty="0">
                <a:latin typeface="Corbel" pitchFamily="34" charset="0"/>
                <a:sym typeface="Wingdings 3" pitchFamily="18" charset="2"/>
              </a:rPr>
              <a:t> </a:t>
            </a:r>
            <a:r>
              <a:rPr lang="el-GR" altLang="el-GR" sz="1900" dirty="0">
                <a:latin typeface="Corbel" pitchFamily="34" charset="0"/>
                <a:sym typeface="Wingdings 3" pitchFamily="18" charset="2"/>
              </a:rPr>
              <a:t>είναι ευκολότερο να την ελέγξει κανείς</a:t>
            </a:r>
            <a:r>
              <a:rPr lang="en-US" altLang="el-GR" sz="1900" dirty="0">
                <a:latin typeface="Corbel" pitchFamily="34" charset="0"/>
                <a:sym typeface="Wingdings 3" pitchFamily="18" charset="2"/>
              </a:rPr>
              <a:t> </a:t>
            </a:r>
            <a:r>
              <a:rPr lang="el-GR" altLang="el-GR" sz="1900" dirty="0">
                <a:latin typeface="Corbel" pitchFamily="34" charset="0"/>
                <a:sym typeface="Wingdings 3" pitchFamily="18" charset="2"/>
              </a:rPr>
              <a:t>και απαιτεί</a:t>
            </a:r>
            <a:r>
              <a:rPr lang="en-US" altLang="el-GR" sz="1900" dirty="0">
                <a:latin typeface="Corbel" pitchFamily="34" charset="0"/>
                <a:sym typeface="Wingdings 3" pitchFamily="18" charset="2"/>
              </a:rPr>
              <a:t> </a:t>
            </a:r>
            <a:r>
              <a:rPr lang="el-GR" altLang="el-GR" sz="1900" dirty="0">
                <a:latin typeface="Corbel" pitchFamily="34" charset="0"/>
                <a:sym typeface="Wingdings 3" pitchFamily="18" charset="2"/>
              </a:rPr>
              <a:t>λιγότερη προσπάθεια</a:t>
            </a:r>
            <a:r>
              <a:rPr lang="en-US" altLang="el-GR" sz="1900" dirty="0">
                <a:latin typeface="Corbel" pitchFamily="34" charset="0"/>
                <a:sym typeface="Wingdings 3" pitchFamily="18" charset="2"/>
              </a:rPr>
              <a:t> </a:t>
            </a:r>
            <a:r>
              <a:rPr lang="el-GR" altLang="el-GR" sz="1900" dirty="0" err="1">
                <a:latin typeface="Corbel" pitchFamily="34" charset="0"/>
                <a:sym typeface="Wingdings 3" pitchFamily="18" charset="2"/>
              </a:rPr>
              <a:t>αρθρωτικά</a:t>
            </a:r>
            <a:r>
              <a:rPr lang="en-US" altLang="el-GR" sz="1900" dirty="0">
                <a:latin typeface="Corbel" pitchFamily="34" charset="0"/>
                <a:sym typeface="Wingdings 3" pitchFamily="18" charset="2"/>
              </a:rPr>
              <a:t>. </a:t>
            </a:r>
            <a:endParaRPr lang="el-GR" altLang="el-GR" sz="1900" dirty="0">
              <a:latin typeface="Corbel" pitchFamily="34" charset="0"/>
              <a:sym typeface="Wingdings 3" pitchFamily="18" charset="2"/>
            </a:endParaRPr>
          </a:p>
          <a:p>
            <a:pPr marL="355600" indent="-355600">
              <a:spcBef>
                <a:spcPct val="0"/>
              </a:spcBef>
              <a:spcAft>
                <a:spcPts val="3000"/>
              </a:spcAft>
              <a:buClr>
                <a:srgbClr val="006400"/>
              </a:buClr>
              <a:buFont typeface="Wingdings 3" pitchFamily="18" charset="2"/>
              <a:buChar char="a"/>
            </a:pPr>
            <a:r>
              <a:rPr lang="el-GR" altLang="el-GR" sz="1900" dirty="0">
                <a:latin typeface="Corbel" pitchFamily="34" charset="0"/>
              </a:rPr>
              <a:t>Αποτελεί τη </a:t>
            </a:r>
            <a:r>
              <a:rPr lang="el-GR" altLang="el-GR" sz="1900" b="1" i="1" dirty="0">
                <a:latin typeface="Corbel" pitchFamily="34" charset="0"/>
              </a:rPr>
              <a:t>νόρμα </a:t>
            </a:r>
            <a:r>
              <a:rPr lang="el-GR" altLang="el-GR" sz="1900" dirty="0">
                <a:latin typeface="Corbel" pitchFamily="34" charset="0"/>
              </a:rPr>
              <a:t>σε όλες τις</a:t>
            </a:r>
            <a:r>
              <a:rPr lang="en-US" altLang="el-GR" sz="1900" dirty="0">
                <a:latin typeface="Corbel" pitchFamily="34" charset="0"/>
              </a:rPr>
              <a:t> </a:t>
            </a:r>
            <a:r>
              <a:rPr lang="el-GR" altLang="el-GR" sz="1900" dirty="0">
                <a:latin typeface="Corbel" pitchFamily="34" charset="0"/>
              </a:rPr>
              <a:t>γλώσσες</a:t>
            </a:r>
            <a:r>
              <a:rPr lang="en-US" altLang="el-GR" sz="1900" dirty="0">
                <a:latin typeface="Corbel" pitchFamily="34" charset="0"/>
              </a:rPr>
              <a:t>. </a:t>
            </a:r>
            <a:r>
              <a:rPr lang="el-GR" altLang="el-GR" sz="1900" dirty="0">
                <a:latin typeface="Corbel" pitchFamily="34" charset="0"/>
              </a:rPr>
              <a:t>Υπάρχουν πάρα πολλές γλώσσες</a:t>
            </a:r>
            <a:r>
              <a:rPr lang="en-US" altLang="el-GR" sz="1900" dirty="0">
                <a:latin typeface="Corbel" pitchFamily="34" charset="0"/>
              </a:rPr>
              <a:t> </a:t>
            </a:r>
            <a:r>
              <a:rPr lang="el-GR" altLang="el-GR" sz="1900" dirty="0">
                <a:latin typeface="Corbel" pitchFamily="34" charset="0"/>
              </a:rPr>
              <a:t>που δε</a:t>
            </a:r>
            <a:r>
              <a:rPr lang="en-US" altLang="el-GR" sz="1900" dirty="0">
                <a:latin typeface="Corbel" pitchFamily="34" charset="0"/>
              </a:rPr>
              <a:t> </a:t>
            </a:r>
            <a:r>
              <a:rPr lang="el-GR" altLang="el-GR" sz="1900" dirty="0">
                <a:latin typeface="Corbel" pitchFamily="34" charset="0"/>
              </a:rPr>
              <a:t>χρησιμοποιούν</a:t>
            </a:r>
            <a:r>
              <a:rPr lang="en-US" altLang="el-GR" sz="1900" dirty="0">
                <a:latin typeface="Corbel" pitchFamily="34" charset="0"/>
              </a:rPr>
              <a:t> </a:t>
            </a:r>
            <a:r>
              <a:rPr lang="el-GR" altLang="el-GR" sz="1900" dirty="0">
                <a:latin typeface="Corbel" pitchFamily="34" charset="0"/>
              </a:rPr>
              <a:t>άλλο μηχανισμό ροής αέρα</a:t>
            </a:r>
            <a:r>
              <a:rPr lang="en-US" altLang="el-GR" sz="1900" dirty="0">
                <a:latin typeface="Corbel" pitchFamily="34" charset="0"/>
              </a:rPr>
              <a:t>.</a:t>
            </a:r>
          </a:p>
          <a:p>
            <a:pPr marL="355600" indent="-355600">
              <a:spcBef>
                <a:spcPct val="0"/>
              </a:spcBef>
              <a:spcAft>
                <a:spcPts val="3000"/>
              </a:spcAft>
              <a:buClr>
                <a:srgbClr val="006400"/>
              </a:buClr>
              <a:buFont typeface="Wingdings 3" pitchFamily="18" charset="2"/>
              <a:buChar char="a"/>
            </a:pPr>
            <a:r>
              <a:rPr lang="el-GR" altLang="el-GR" sz="1900" dirty="0">
                <a:latin typeface="Corbel" pitchFamily="34" charset="0"/>
              </a:rPr>
              <a:t>Ενώ είναι δυνατό</a:t>
            </a:r>
            <a:r>
              <a:rPr lang="en-US" altLang="el-GR" sz="1900" dirty="0">
                <a:latin typeface="Corbel" pitchFamily="34" charset="0"/>
              </a:rPr>
              <a:t> </a:t>
            </a:r>
            <a:r>
              <a:rPr lang="el-GR" altLang="el-GR" sz="1900" dirty="0">
                <a:latin typeface="Corbel" pitchFamily="34" charset="0"/>
              </a:rPr>
              <a:t>να</a:t>
            </a:r>
            <a:r>
              <a:rPr lang="en-US" altLang="el-GR" sz="1900" dirty="0">
                <a:latin typeface="Corbel" pitchFamily="34" charset="0"/>
              </a:rPr>
              <a:t> </a:t>
            </a:r>
            <a:r>
              <a:rPr lang="el-GR" altLang="el-GR" sz="1900" dirty="0">
                <a:latin typeface="Corbel" pitchFamily="34" charset="0"/>
              </a:rPr>
              <a:t>παράγει</a:t>
            </a:r>
            <a:r>
              <a:rPr lang="en-US" altLang="el-GR" sz="1900" dirty="0">
                <a:latin typeface="Corbel" pitchFamily="34" charset="0"/>
              </a:rPr>
              <a:t> </a:t>
            </a:r>
            <a:r>
              <a:rPr lang="el-GR" altLang="el-GR" sz="1900" dirty="0">
                <a:latin typeface="Corbel" pitchFamily="34" charset="0"/>
              </a:rPr>
              <a:t>κανείς</a:t>
            </a:r>
            <a:r>
              <a:rPr lang="en-US" altLang="el-GR" sz="1900" dirty="0">
                <a:latin typeface="Corbel" pitchFamily="34" charset="0"/>
              </a:rPr>
              <a:t> </a:t>
            </a:r>
            <a:r>
              <a:rPr lang="el-GR" altLang="el-GR" sz="1900" dirty="0">
                <a:latin typeface="Corbel" pitchFamily="34" charset="0"/>
              </a:rPr>
              <a:t>ομιλία</a:t>
            </a:r>
            <a:r>
              <a:rPr lang="en-US" altLang="el-GR" sz="1900" dirty="0">
                <a:latin typeface="Corbel" pitchFamily="34" charset="0"/>
              </a:rPr>
              <a:t> </a:t>
            </a:r>
            <a:r>
              <a:rPr lang="el-GR" altLang="el-GR" sz="1900" u="sng" dirty="0">
                <a:latin typeface="Corbel" pitchFamily="34" charset="0"/>
              </a:rPr>
              <a:t>κατά την εισπνοή αέρα προς τους πνεύμονες</a:t>
            </a:r>
            <a:r>
              <a:rPr lang="en-US" altLang="el-GR" sz="1900" dirty="0">
                <a:latin typeface="Corbel" pitchFamily="34" charset="0"/>
              </a:rPr>
              <a:t>, </a:t>
            </a:r>
            <a:r>
              <a:rPr lang="el-GR" altLang="el-GR" sz="1900" dirty="0">
                <a:latin typeface="Corbel" pitchFamily="34" charset="0"/>
              </a:rPr>
              <a:t>καμία γλώσσα</a:t>
            </a:r>
            <a:r>
              <a:rPr lang="en-US" altLang="el-GR" sz="1900" dirty="0">
                <a:latin typeface="Corbel" pitchFamily="34" charset="0"/>
              </a:rPr>
              <a:t> </a:t>
            </a:r>
            <a:r>
              <a:rPr lang="el-GR" altLang="el-GR" sz="1900" dirty="0">
                <a:latin typeface="Corbel" pitchFamily="34" charset="0"/>
              </a:rPr>
              <a:t>στον κόσμο</a:t>
            </a:r>
            <a:r>
              <a:rPr lang="en-US" altLang="el-GR" sz="1900" dirty="0">
                <a:latin typeface="Corbel" pitchFamily="34" charset="0"/>
              </a:rPr>
              <a:t> </a:t>
            </a:r>
            <a:r>
              <a:rPr lang="el-GR" altLang="el-GR" sz="1900" dirty="0">
                <a:latin typeface="Corbel" pitchFamily="34" charset="0"/>
              </a:rPr>
              <a:t>δε χρησιμοποιεί</a:t>
            </a:r>
            <a:r>
              <a:rPr lang="en-US" altLang="el-GR" sz="1900" dirty="0">
                <a:latin typeface="Corbel" pitchFamily="34" charset="0"/>
              </a:rPr>
              <a:t> </a:t>
            </a:r>
            <a:r>
              <a:rPr lang="el-GR" altLang="el-GR" sz="1900" dirty="0">
                <a:latin typeface="Corbel" pitchFamily="34" charset="0"/>
              </a:rPr>
              <a:t>το μηχανισμό</a:t>
            </a:r>
            <a:r>
              <a:rPr lang="en-US" altLang="el-GR" sz="1900" dirty="0">
                <a:latin typeface="Corbel" pitchFamily="34" charset="0"/>
              </a:rPr>
              <a:t> </a:t>
            </a:r>
            <a:r>
              <a:rPr lang="el-GR" altLang="el-GR" sz="1900" dirty="0">
                <a:latin typeface="Corbel" pitchFamily="34" charset="0"/>
              </a:rPr>
              <a:t>αυτό</a:t>
            </a:r>
            <a:r>
              <a:rPr lang="en-US" altLang="el-GR" sz="1900" dirty="0">
                <a:latin typeface="Corbel" pitchFamily="34" charset="0"/>
              </a:rPr>
              <a:t> </a:t>
            </a:r>
            <a:r>
              <a:rPr lang="el-GR" altLang="el-GR" sz="1900" dirty="0">
                <a:latin typeface="Corbel" pitchFamily="34" charset="0"/>
              </a:rPr>
              <a:t>ως</a:t>
            </a:r>
            <a:r>
              <a:rPr lang="en-US" altLang="el-GR" sz="1900" dirty="0">
                <a:latin typeface="Corbel" pitchFamily="34" charset="0"/>
              </a:rPr>
              <a:t> </a:t>
            </a:r>
            <a:r>
              <a:rPr lang="el-GR" altLang="el-GR" sz="1900" dirty="0">
                <a:latin typeface="Corbel" pitchFamily="34" charset="0"/>
              </a:rPr>
              <a:t>διακριτικό</a:t>
            </a:r>
            <a:r>
              <a:rPr lang="en-US" altLang="el-GR" sz="1900" dirty="0">
                <a:latin typeface="Corbel" pitchFamily="34" charset="0"/>
              </a:rPr>
              <a:t> </a:t>
            </a:r>
            <a:r>
              <a:rPr lang="el-GR" altLang="el-GR" sz="1900" dirty="0">
                <a:latin typeface="Corbel" pitchFamily="34" charset="0"/>
              </a:rPr>
              <a:t>χαρακτηριστικό</a:t>
            </a:r>
            <a:r>
              <a:rPr lang="en-US" altLang="el-GR" sz="1900" dirty="0">
                <a:latin typeface="Corbel" pitchFamily="34" charset="0"/>
              </a:rPr>
              <a:t> </a:t>
            </a:r>
            <a:r>
              <a:rPr lang="el-GR" altLang="el-GR" sz="1900" dirty="0">
                <a:latin typeface="Corbel" pitchFamily="34" charset="0"/>
              </a:rPr>
              <a:t>κάποιων</a:t>
            </a:r>
            <a:r>
              <a:rPr lang="en-US" altLang="el-GR" sz="1900" dirty="0">
                <a:latin typeface="Corbel" pitchFamily="34" charset="0"/>
              </a:rPr>
              <a:t> </a:t>
            </a:r>
            <a:r>
              <a:rPr lang="el-GR" altLang="el-GR" sz="1900" dirty="0">
                <a:latin typeface="Corbel" pitchFamily="34" charset="0"/>
              </a:rPr>
              <a:t>ήχων</a:t>
            </a:r>
            <a:r>
              <a:rPr lang="en-US" altLang="el-GR" sz="1900" dirty="0">
                <a:latin typeface="Corbel" pitchFamily="34" charset="0"/>
              </a:rPr>
              <a:t> </a:t>
            </a:r>
            <a:r>
              <a:rPr lang="el-GR" altLang="el-GR" sz="1900" dirty="0">
                <a:latin typeface="Corbel" pitchFamily="34" charset="0"/>
              </a:rPr>
              <a:t>της ομιλίας της</a:t>
            </a:r>
            <a:r>
              <a:rPr lang="en-US" altLang="el-GR" sz="1900" dirty="0">
                <a:latin typeface="Corbel" pitchFamily="34" charset="0"/>
              </a:rPr>
              <a:t>.</a:t>
            </a:r>
            <a:endParaRPr lang="el-GR" altLang="el-GR" sz="1900" dirty="0">
              <a:latin typeface="Corbel" pitchFamily="34" charset="0"/>
            </a:endParaRPr>
          </a:p>
        </p:txBody>
      </p:sp>
      <p:sp>
        <p:nvSpPr>
          <p:cNvPr id="8" name="1 - Τίτλος"/>
          <p:cNvSpPr>
            <a:spLocks noGrp="1"/>
          </p:cNvSpPr>
          <p:nvPr>
            <p:ph type="title"/>
          </p:nvPr>
        </p:nvSpPr>
        <p:spPr>
          <a:xfrm>
            <a:off x="1288174" y="489444"/>
            <a:ext cx="7848600" cy="793750"/>
          </a:xfrm>
        </p:spPr>
        <p:txBody>
          <a:bodyPr>
            <a:normAutofit fontScale="90000"/>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Πνευμονικός μηχανισμός ροής αέρα</a:t>
            </a:r>
          </a:p>
        </p:txBody>
      </p:sp>
    </p:spTree>
    <p:extLst>
      <p:ext uri="{BB962C8B-B14F-4D97-AF65-F5344CB8AC3E}">
        <p14:creationId xmlns:p14="http://schemas.microsoft.com/office/powerpoint/2010/main" val="28741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27686" y="623450"/>
            <a:ext cx="7848600" cy="793750"/>
          </a:xfrm>
        </p:spPr>
        <p:txBody>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Γλωττιδικός μηχανισμός ροής αέρα</a:t>
            </a:r>
          </a:p>
        </p:txBody>
      </p:sp>
      <p:sp>
        <p:nvSpPr>
          <p:cNvPr id="3" name="2 - Υπότιτλος"/>
          <p:cNvSpPr>
            <a:spLocks noGrp="1"/>
          </p:cNvSpPr>
          <p:nvPr>
            <p:ph idx="1"/>
          </p:nvPr>
        </p:nvSpPr>
        <p:spPr>
          <a:xfrm>
            <a:off x="1774825" y="1916113"/>
            <a:ext cx="8821738" cy="4826000"/>
          </a:xfrm>
        </p:spPr>
        <p:txBody>
          <a:bodyPr/>
          <a:lstStyle/>
          <a:p>
            <a:pPr marL="273050" indent="-273050">
              <a:spcAft>
                <a:spcPts val="600"/>
              </a:spcAft>
              <a:buClr>
                <a:srgbClr val="006400"/>
              </a:buClr>
              <a:buFont typeface="Wingdings 3" pitchFamily="18" charset="2"/>
              <a:buChar char="a"/>
            </a:pPr>
            <a:r>
              <a:rPr lang="el-GR" altLang="el-GR" sz="1900">
                <a:latin typeface="Corbel" pitchFamily="34" charset="0"/>
              </a:rPr>
              <a:t>Ο μηχανισμός αυτός </a:t>
            </a:r>
            <a:r>
              <a:rPr lang="el-GR" altLang="el-GR" sz="1900" i="1" u="sng">
                <a:latin typeface="Corbel" pitchFamily="34" charset="0"/>
              </a:rPr>
              <a:t>κάνει χρήση του αέρα</a:t>
            </a:r>
            <a:r>
              <a:rPr lang="en-US" altLang="el-GR" sz="1900" i="1" u="sng">
                <a:latin typeface="Corbel" pitchFamily="34" charset="0"/>
              </a:rPr>
              <a:t> </a:t>
            </a:r>
            <a:r>
              <a:rPr lang="el-GR" altLang="el-GR" sz="1900" i="1" u="sng">
                <a:latin typeface="Corbel" pitchFamily="34" charset="0"/>
              </a:rPr>
              <a:t>πάνω</a:t>
            </a:r>
            <a:r>
              <a:rPr lang="en-US" altLang="el-GR" sz="1900" i="1" u="sng">
                <a:latin typeface="Corbel" pitchFamily="34" charset="0"/>
              </a:rPr>
              <a:t> </a:t>
            </a:r>
            <a:r>
              <a:rPr lang="el-GR" altLang="el-GR" sz="1900" i="1" u="sng">
                <a:latin typeface="Corbel" pitchFamily="34" charset="0"/>
              </a:rPr>
              <a:t>από τη</a:t>
            </a:r>
            <a:r>
              <a:rPr lang="en-US" altLang="el-GR" sz="1900" i="1" u="sng">
                <a:latin typeface="Corbel" pitchFamily="34" charset="0"/>
              </a:rPr>
              <a:t> </a:t>
            </a:r>
            <a:r>
              <a:rPr lang="el-GR" altLang="el-GR" sz="1900" i="1" u="sng">
                <a:latin typeface="Corbel" pitchFamily="34" charset="0"/>
              </a:rPr>
              <a:t>γλωττίδα</a:t>
            </a:r>
            <a:r>
              <a:rPr lang="el-GR" altLang="el-GR" sz="1900">
                <a:latin typeface="Corbel" pitchFamily="34" charset="0"/>
              </a:rPr>
              <a:t>.</a:t>
            </a:r>
            <a:r>
              <a:rPr lang="en-US" altLang="el-GR" sz="1900">
                <a:latin typeface="Corbel" pitchFamily="34" charset="0"/>
              </a:rPr>
              <a:t> 			</a:t>
            </a:r>
            <a:r>
              <a:rPr lang="el-GR" altLang="el-GR" sz="1900">
                <a:latin typeface="Corbel" pitchFamily="34" charset="0"/>
              </a:rPr>
              <a:t>Η γλωττίδα</a:t>
            </a:r>
            <a:r>
              <a:rPr lang="en-US" altLang="el-GR" sz="1900">
                <a:latin typeface="Corbel" pitchFamily="34" charset="0"/>
              </a:rPr>
              <a:t> </a:t>
            </a:r>
            <a:r>
              <a:rPr lang="el-GR" altLang="el-GR" sz="1900">
                <a:latin typeface="Corbel" pitchFamily="34" charset="0"/>
              </a:rPr>
              <a:t>είναι</a:t>
            </a:r>
            <a:r>
              <a:rPr lang="en-US" altLang="el-GR" sz="1900">
                <a:latin typeface="Corbel" pitchFamily="34" charset="0"/>
              </a:rPr>
              <a:t> </a:t>
            </a:r>
            <a:r>
              <a:rPr lang="el-GR" altLang="el-GR" sz="1900">
                <a:latin typeface="Corbel" pitchFamily="34" charset="0"/>
              </a:rPr>
              <a:t>κλειστή</a:t>
            </a:r>
            <a:r>
              <a:rPr lang="en-US" altLang="el-GR" sz="1900">
                <a:latin typeface="Corbel" pitchFamily="34" charset="0"/>
              </a:rPr>
              <a:t>, </a:t>
            </a:r>
            <a:r>
              <a:rPr lang="el-GR" altLang="el-GR" sz="1900">
                <a:latin typeface="Corbel" pitchFamily="34" charset="0"/>
              </a:rPr>
              <a:t>και</a:t>
            </a:r>
            <a:r>
              <a:rPr lang="en-US" altLang="el-GR" sz="1900">
                <a:latin typeface="Corbel" pitchFamily="34" charset="0"/>
              </a:rPr>
              <a:t> </a:t>
            </a:r>
            <a:r>
              <a:rPr lang="el-GR" altLang="el-GR" sz="1900">
                <a:latin typeface="Corbel" pitchFamily="34" charset="0"/>
              </a:rPr>
              <a:t>ο</a:t>
            </a:r>
            <a:r>
              <a:rPr lang="en-US" altLang="el-GR" sz="1900">
                <a:latin typeface="Corbel" pitchFamily="34" charset="0"/>
              </a:rPr>
              <a:t> </a:t>
            </a:r>
            <a:r>
              <a:rPr lang="el-GR" altLang="el-GR" sz="1900">
                <a:latin typeface="Corbel" pitchFamily="34" charset="0"/>
              </a:rPr>
              <a:t>λάρυγγας</a:t>
            </a:r>
            <a:r>
              <a:rPr lang="en-US" altLang="el-GR" sz="1900">
                <a:latin typeface="Corbel" pitchFamily="34" charset="0"/>
              </a:rPr>
              <a:t> </a:t>
            </a:r>
            <a:r>
              <a:rPr lang="el-GR" altLang="el-GR" sz="1900">
                <a:latin typeface="Corbel" pitchFamily="34" charset="0"/>
              </a:rPr>
              <a:t>κινείται</a:t>
            </a:r>
            <a:r>
              <a:rPr lang="en-US" altLang="el-GR" sz="1900">
                <a:latin typeface="Corbel" pitchFamily="34" charset="0"/>
              </a:rPr>
              <a:t> </a:t>
            </a:r>
            <a:r>
              <a:rPr lang="el-GR" altLang="el-GR" sz="1900">
                <a:latin typeface="Corbel" pitchFamily="34" charset="0"/>
              </a:rPr>
              <a:t>προς τα πάνω</a:t>
            </a:r>
            <a:r>
              <a:rPr lang="en-US" altLang="el-GR" sz="1900">
                <a:latin typeface="Corbel" pitchFamily="34" charset="0"/>
              </a:rPr>
              <a:t> </a:t>
            </a:r>
            <a:r>
              <a:rPr lang="el-GR" altLang="el-GR" sz="1900">
                <a:latin typeface="Corbel" pitchFamily="34" charset="0"/>
              </a:rPr>
              <a:t>ή προς τα </a:t>
            </a:r>
            <a:r>
              <a:rPr lang="en-US" altLang="el-GR" sz="1900">
                <a:latin typeface="Corbel" pitchFamily="34" charset="0"/>
              </a:rPr>
              <a:t>	</a:t>
            </a:r>
            <a:r>
              <a:rPr lang="el-GR" altLang="el-GR" sz="1900">
                <a:latin typeface="Corbel" pitchFamily="34" charset="0"/>
              </a:rPr>
              <a:t>κάτω</a:t>
            </a:r>
            <a:r>
              <a:rPr lang="en-US" altLang="el-GR" sz="1900">
                <a:latin typeface="Corbel" pitchFamily="34" charset="0"/>
              </a:rPr>
              <a:t> </a:t>
            </a:r>
            <a:r>
              <a:rPr lang="el-GR" altLang="el-GR" sz="1900">
                <a:latin typeface="Corbel" pitchFamily="34" charset="0"/>
              </a:rPr>
              <a:t>για να ξεκινήσει η ροή του αέρα</a:t>
            </a:r>
            <a:r>
              <a:rPr lang="en-US" altLang="el-GR" sz="1900">
                <a:latin typeface="Corbel" pitchFamily="34" charset="0"/>
              </a:rPr>
              <a:t>.</a:t>
            </a:r>
          </a:p>
          <a:p>
            <a:pPr marL="273050" indent="-273050">
              <a:spcAft>
                <a:spcPts val="600"/>
              </a:spcAft>
              <a:buClr>
                <a:srgbClr val="006400"/>
              </a:buClr>
              <a:buFont typeface="Wingdings 3" pitchFamily="18" charset="2"/>
              <a:buChar char="a"/>
            </a:pPr>
            <a:endParaRPr lang="en-US" altLang="el-GR" sz="1900">
              <a:latin typeface="Corbel" pitchFamily="34" charset="0"/>
            </a:endParaRPr>
          </a:p>
          <a:p>
            <a:pPr marL="273050" indent="-273050">
              <a:spcBef>
                <a:spcPct val="0"/>
              </a:spcBef>
              <a:buClr>
                <a:srgbClr val="006400"/>
              </a:buClr>
              <a:buFont typeface="Wingdings 3" pitchFamily="18" charset="2"/>
              <a:buChar char="a"/>
            </a:pPr>
            <a:r>
              <a:rPr lang="el-GR" altLang="el-GR" sz="1900">
                <a:latin typeface="Corbel" pitchFamily="34" charset="0"/>
                <a:sym typeface="Wingdings 3" pitchFamily="18" charset="2"/>
              </a:rPr>
              <a:t>Αν ο λάρυγγας κινηθεί</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προς τα πάνω</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δημιουργείται </a:t>
            </a:r>
            <a:r>
              <a:rPr lang="el-GR" altLang="el-GR" sz="1900" i="1" u="sng">
                <a:latin typeface="Corbel" pitchFamily="34" charset="0"/>
                <a:sym typeface="Wingdings 3" pitchFamily="18" charset="2"/>
              </a:rPr>
              <a:t>εκπνευστική (</a:t>
            </a:r>
            <a:r>
              <a:rPr lang="en-US" altLang="el-GR" sz="1900" i="1" u="sng">
                <a:latin typeface="Corbel" pitchFamily="34" charset="0"/>
                <a:sym typeface="Wingdings 3" pitchFamily="18" charset="2"/>
              </a:rPr>
              <a:t>egressive</a:t>
            </a:r>
            <a:r>
              <a:rPr lang="el-GR" altLang="el-GR" sz="1900" i="1" u="sng">
                <a:latin typeface="Corbel" pitchFamily="34" charset="0"/>
                <a:sym typeface="Wingdings 3" pitchFamily="18" charset="2"/>
              </a:rPr>
              <a:t>)</a:t>
            </a:r>
            <a:r>
              <a:rPr lang="en-US" altLang="el-GR" sz="1900" i="1" u="sng">
                <a:latin typeface="Corbel" pitchFamily="34" charset="0"/>
                <a:sym typeface="Wingdings 3" pitchFamily="18" charset="2"/>
              </a:rPr>
              <a:t> </a:t>
            </a:r>
            <a:r>
              <a:rPr lang="el-GR" altLang="el-GR" sz="1900" i="1" u="sng">
                <a:latin typeface="Corbel" pitchFamily="34" charset="0"/>
                <a:sym typeface="Wingdings 3" pitchFamily="18" charset="2"/>
              </a:rPr>
              <a:t>γλωττιδική ροή αέρα</a:t>
            </a:r>
            <a:r>
              <a:rPr lang="el-GR" altLang="el-GR" sz="1900">
                <a:latin typeface="Corbel" pitchFamily="34" charset="0"/>
                <a:sym typeface="Wingdings 3" pitchFamily="18" charset="2"/>
              </a:rPr>
              <a:t>, και αν κινηθεί προς τα</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κάτω</a:t>
            </a:r>
            <a:r>
              <a:rPr lang="en-US" altLang="el-GR" sz="1900">
                <a:latin typeface="Corbel" pitchFamily="34" charset="0"/>
                <a:sym typeface="Wingdings 3" pitchFamily="18" charset="2"/>
              </a:rPr>
              <a:t>, </a:t>
            </a:r>
            <a:r>
              <a:rPr lang="el-GR" altLang="el-GR" sz="1900" i="1" u="sng">
                <a:latin typeface="Corbel" pitchFamily="34" charset="0"/>
                <a:sym typeface="Wingdings 3" pitchFamily="18" charset="2"/>
              </a:rPr>
              <a:t>εισπνευστική</a:t>
            </a:r>
            <a:r>
              <a:rPr lang="en-US" altLang="el-GR" sz="1900" i="1" u="sng">
                <a:latin typeface="Corbel" pitchFamily="34" charset="0"/>
                <a:sym typeface="Wingdings 3" pitchFamily="18" charset="2"/>
              </a:rPr>
              <a:t> </a:t>
            </a:r>
            <a:r>
              <a:rPr lang="el-GR" altLang="el-GR" sz="1900" i="1" u="sng">
                <a:latin typeface="Corbel" pitchFamily="34" charset="0"/>
                <a:sym typeface="Wingdings 3" pitchFamily="18" charset="2"/>
              </a:rPr>
              <a:t>(</a:t>
            </a:r>
            <a:r>
              <a:rPr lang="en-US" altLang="el-GR" sz="1900" i="1" u="sng">
                <a:latin typeface="Corbel" pitchFamily="34" charset="0"/>
                <a:sym typeface="Wingdings 3" pitchFamily="18" charset="2"/>
              </a:rPr>
              <a:t>ingressive</a:t>
            </a:r>
            <a:r>
              <a:rPr lang="el-GR" altLang="el-GR" sz="1900" i="1" u="sng">
                <a:latin typeface="Corbel" pitchFamily="34" charset="0"/>
                <a:sym typeface="Wingdings 3" pitchFamily="18" charset="2"/>
              </a:rPr>
              <a:t>)</a:t>
            </a:r>
            <a:r>
              <a:rPr lang="en-US" altLang="el-GR" sz="1900">
                <a:latin typeface="Corbel" pitchFamily="34" charset="0"/>
                <a:sym typeface="Wingdings 3" pitchFamily="18" charset="2"/>
              </a:rPr>
              <a:t>.</a:t>
            </a:r>
          </a:p>
          <a:p>
            <a:pPr marL="273050" indent="-273050">
              <a:spcAft>
                <a:spcPts val="600"/>
              </a:spcAft>
              <a:buClr>
                <a:srgbClr val="006400"/>
              </a:buClr>
              <a:buFont typeface="Wingdings" pitchFamily="2" charset="2"/>
              <a:buChar char="ü"/>
            </a:pPr>
            <a:r>
              <a:rPr lang="el-GR" altLang="el-GR" sz="1900">
                <a:latin typeface="Corbel" pitchFamily="34" charset="0"/>
              </a:rPr>
              <a:t>Οι εκπνευστικοί γλωττιδικοί</a:t>
            </a:r>
            <a:r>
              <a:rPr lang="en-US" altLang="el-GR" sz="1900">
                <a:latin typeface="Corbel" pitchFamily="34" charset="0"/>
              </a:rPr>
              <a:t> </a:t>
            </a:r>
            <a:r>
              <a:rPr lang="el-GR" altLang="el-GR" sz="1900">
                <a:latin typeface="Corbel" pitchFamily="34" charset="0"/>
              </a:rPr>
              <a:t>ήχοι</a:t>
            </a:r>
            <a:r>
              <a:rPr lang="en-US" altLang="el-GR" sz="1900">
                <a:latin typeface="Corbel" pitchFamily="34" charset="0"/>
              </a:rPr>
              <a:t> </a:t>
            </a:r>
            <a:r>
              <a:rPr lang="el-GR" altLang="el-GR" sz="1900">
                <a:latin typeface="Corbel" pitchFamily="34" charset="0"/>
              </a:rPr>
              <a:t>είναι γνωστοί ως </a:t>
            </a:r>
            <a:r>
              <a:rPr lang="el-GR" altLang="el-GR" sz="1900" b="1" i="1">
                <a:latin typeface="Corbel" pitchFamily="34" charset="0"/>
              </a:rPr>
              <a:t>εξωθητικοί</a:t>
            </a:r>
            <a:r>
              <a:rPr lang="el-GR" altLang="el-GR" sz="1900">
                <a:latin typeface="Corbel" pitchFamily="34" charset="0"/>
              </a:rPr>
              <a:t> </a:t>
            </a:r>
            <a:r>
              <a:rPr lang="el-GR" altLang="el-GR" sz="1900" b="1" i="1">
                <a:latin typeface="Corbel" pitchFamily="34" charset="0"/>
              </a:rPr>
              <a:t>(</a:t>
            </a:r>
            <a:r>
              <a:rPr lang="en-US" altLang="el-GR" sz="1900" b="1" i="1" u="sng">
                <a:latin typeface="Corbel" pitchFamily="34" charset="0"/>
              </a:rPr>
              <a:t>ejectives</a:t>
            </a:r>
            <a:r>
              <a:rPr lang="el-GR" altLang="el-GR" sz="1900" b="1" i="1" u="sng">
                <a:latin typeface="Corbel" pitchFamily="34" charset="0"/>
              </a:rPr>
              <a:t>)</a:t>
            </a:r>
            <a:r>
              <a:rPr lang="en-US" altLang="el-GR" sz="1900">
                <a:latin typeface="Corbel" pitchFamily="34" charset="0"/>
              </a:rPr>
              <a:t>.</a:t>
            </a:r>
          </a:p>
          <a:p>
            <a:pPr marL="273050" indent="-273050">
              <a:spcBef>
                <a:spcPct val="0"/>
              </a:spcBef>
              <a:spcAft>
                <a:spcPts val="600"/>
              </a:spcAft>
              <a:buClr>
                <a:srgbClr val="006400"/>
              </a:buClr>
              <a:buFont typeface="Wingdings" pitchFamily="2" charset="2"/>
              <a:buChar char="ü"/>
            </a:pPr>
            <a:r>
              <a:rPr lang="el-GR" altLang="el-GR" sz="1900">
                <a:latin typeface="Corbel" pitchFamily="34" charset="0"/>
              </a:rPr>
              <a:t>Οι εισπνευστικοί γλωττιδικοί</a:t>
            </a:r>
            <a:r>
              <a:rPr lang="en-US" altLang="el-GR" sz="1900">
                <a:latin typeface="Corbel" pitchFamily="34" charset="0"/>
              </a:rPr>
              <a:t> </a:t>
            </a:r>
            <a:r>
              <a:rPr lang="el-GR" altLang="el-GR" sz="1900">
                <a:latin typeface="Corbel" pitchFamily="34" charset="0"/>
              </a:rPr>
              <a:t>ήχοι</a:t>
            </a:r>
            <a:r>
              <a:rPr lang="en-US" altLang="el-GR" sz="1900">
                <a:latin typeface="Corbel" pitchFamily="34" charset="0"/>
              </a:rPr>
              <a:t> </a:t>
            </a:r>
            <a:r>
              <a:rPr lang="el-GR" altLang="el-GR" sz="1900">
                <a:latin typeface="Corbel" pitchFamily="34" charset="0"/>
              </a:rPr>
              <a:t>είναι γνωστοί ως </a:t>
            </a:r>
            <a:r>
              <a:rPr lang="el-GR" altLang="el-GR" sz="1900" b="1" i="1">
                <a:latin typeface="Corbel" pitchFamily="34" charset="0"/>
              </a:rPr>
              <a:t>αναρροφητικοί (</a:t>
            </a:r>
            <a:r>
              <a:rPr lang="en-US" altLang="el-GR" sz="1900" b="1" i="1" u="sng">
                <a:latin typeface="Corbel" pitchFamily="34" charset="0"/>
              </a:rPr>
              <a:t>implosives</a:t>
            </a:r>
            <a:r>
              <a:rPr lang="el-GR" altLang="el-GR" sz="1900" b="1" i="1" u="sng">
                <a:latin typeface="Corbel" pitchFamily="34" charset="0"/>
              </a:rPr>
              <a:t>)</a:t>
            </a:r>
            <a:r>
              <a:rPr lang="en-US" altLang="el-GR" sz="1900">
                <a:latin typeface="Corbel" pitchFamily="34" charset="0"/>
              </a:rPr>
              <a:t>.</a:t>
            </a:r>
          </a:p>
          <a:p>
            <a:pPr marL="273050" indent="-273050">
              <a:spcBef>
                <a:spcPct val="0"/>
              </a:spcBef>
              <a:spcAft>
                <a:spcPts val="600"/>
              </a:spcAft>
              <a:buClr>
                <a:srgbClr val="006400"/>
              </a:buClr>
              <a:buFont typeface="Wingdings" pitchFamily="2" charset="2"/>
              <a:buChar char="ü"/>
            </a:pPr>
            <a:endParaRPr lang="en-US" altLang="el-GR" sz="1900">
              <a:latin typeface="Corbel" pitchFamily="34" charset="0"/>
            </a:endParaRPr>
          </a:p>
          <a:p>
            <a:pPr marL="273050" indent="-273050">
              <a:spcAft>
                <a:spcPts val="600"/>
              </a:spcAft>
              <a:buClr>
                <a:srgbClr val="006400"/>
              </a:buClr>
              <a:buFont typeface="Wingdings 3" pitchFamily="18" charset="2"/>
              <a:buChar char="a"/>
            </a:pPr>
            <a:r>
              <a:rPr lang="el-GR" altLang="el-GR" sz="1900" i="1">
                <a:latin typeface="Corbel" pitchFamily="34" charset="0"/>
              </a:rPr>
              <a:t>Εξωθητικά κλειστά</a:t>
            </a:r>
            <a:r>
              <a:rPr lang="en-US" altLang="el-GR" sz="1900" i="1">
                <a:latin typeface="Corbel" pitchFamily="34" charset="0"/>
              </a:rPr>
              <a:t> </a:t>
            </a:r>
            <a:r>
              <a:rPr lang="el-GR" altLang="el-GR" sz="1900" i="1">
                <a:latin typeface="Corbel" pitchFamily="34" charset="0"/>
              </a:rPr>
              <a:t>συναντώνται</a:t>
            </a:r>
            <a:r>
              <a:rPr lang="en-US" altLang="el-GR" sz="1900" i="1">
                <a:latin typeface="Corbel" pitchFamily="34" charset="0"/>
              </a:rPr>
              <a:t> </a:t>
            </a:r>
            <a:r>
              <a:rPr lang="el-GR" altLang="el-GR" sz="1900" i="1">
                <a:latin typeface="Corbel" pitchFamily="34" charset="0"/>
              </a:rPr>
              <a:t>σε</a:t>
            </a:r>
            <a:r>
              <a:rPr lang="en-US" altLang="el-GR" sz="1900" i="1">
                <a:latin typeface="Corbel" pitchFamily="34" charset="0"/>
              </a:rPr>
              <a:t> </a:t>
            </a:r>
            <a:r>
              <a:rPr lang="el-GR" altLang="el-GR" sz="1900" i="1">
                <a:latin typeface="Corbel" pitchFamily="34" charset="0"/>
              </a:rPr>
              <a:t>γλώσσες</a:t>
            </a:r>
            <a:r>
              <a:rPr lang="en-US" altLang="el-GR" sz="1900" i="1">
                <a:latin typeface="Corbel" pitchFamily="34" charset="0"/>
              </a:rPr>
              <a:t> </a:t>
            </a:r>
            <a:r>
              <a:rPr lang="el-GR" altLang="el-GR" sz="1900" i="1">
                <a:latin typeface="Corbel" pitchFamily="34" charset="0"/>
              </a:rPr>
              <a:t>στην περιοχή</a:t>
            </a:r>
            <a:r>
              <a:rPr lang="en-US" altLang="el-GR" sz="1900" i="1">
                <a:latin typeface="Corbel" pitchFamily="34" charset="0"/>
              </a:rPr>
              <a:t> </a:t>
            </a:r>
            <a:r>
              <a:rPr lang="el-GR" altLang="el-GR" sz="1900" i="1">
                <a:latin typeface="Corbel" pitchFamily="34" charset="0"/>
              </a:rPr>
              <a:t>του</a:t>
            </a:r>
            <a:r>
              <a:rPr lang="en-US" altLang="el-GR" sz="1900" i="1">
                <a:latin typeface="Corbel" pitchFamily="34" charset="0"/>
              </a:rPr>
              <a:t> </a:t>
            </a:r>
            <a:r>
              <a:rPr lang="el-GR" altLang="el-GR" sz="1900" i="1">
                <a:latin typeface="Corbel" pitchFamily="34" charset="0"/>
              </a:rPr>
              <a:t>Καυκάσου</a:t>
            </a:r>
            <a:r>
              <a:rPr lang="en-US" altLang="el-GR" sz="1900" i="1">
                <a:latin typeface="Corbel" pitchFamily="34" charset="0"/>
              </a:rPr>
              <a:t>, </a:t>
            </a:r>
            <a:r>
              <a:rPr lang="el-GR" altLang="el-GR" sz="1900" i="1">
                <a:latin typeface="Corbel" pitchFamily="34" charset="0"/>
              </a:rPr>
              <a:t>στην Αφρική</a:t>
            </a:r>
            <a:r>
              <a:rPr lang="en-US" altLang="el-GR" sz="1900" i="1">
                <a:latin typeface="Corbel" pitchFamily="34" charset="0"/>
              </a:rPr>
              <a:t> </a:t>
            </a:r>
            <a:r>
              <a:rPr lang="el-GR" altLang="el-GR" sz="1900" i="1">
                <a:latin typeface="Corbel" pitchFamily="34" charset="0"/>
              </a:rPr>
              <a:t>και την Αμερική</a:t>
            </a:r>
            <a:r>
              <a:rPr lang="en-US" altLang="el-GR" sz="1900" i="1">
                <a:latin typeface="Corbel" pitchFamily="34" charset="0"/>
              </a:rPr>
              <a:t>. </a:t>
            </a:r>
            <a:r>
              <a:rPr lang="el-GR" altLang="el-GR" sz="1900" i="1">
                <a:latin typeface="Corbel" pitchFamily="34" charset="0"/>
              </a:rPr>
              <a:t>Αναρροφητικά συναντώνται</a:t>
            </a:r>
            <a:r>
              <a:rPr lang="en-US" altLang="el-GR" sz="1900" i="1">
                <a:latin typeface="Corbel" pitchFamily="34" charset="0"/>
              </a:rPr>
              <a:t> </a:t>
            </a:r>
            <a:r>
              <a:rPr lang="el-GR" altLang="el-GR" sz="1900" i="1">
                <a:latin typeface="Corbel" pitchFamily="34" charset="0"/>
              </a:rPr>
              <a:t>σε κάποιες αφρικανικές</a:t>
            </a:r>
            <a:r>
              <a:rPr lang="en-US" altLang="el-GR" sz="1900" i="1">
                <a:latin typeface="Corbel" pitchFamily="34" charset="0"/>
              </a:rPr>
              <a:t> </a:t>
            </a:r>
            <a:r>
              <a:rPr lang="el-GR" altLang="el-GR" sz="1900" i="1">
                <a:latin typeface="Corbel" pitchFamily="34" charset="0"/>
              </a:rPr>
              <a:t>και αμερικανικές</a:t>
            </a:r>
            <a:r>
              <a:rPr lang="en-US" altLang="el-GR" sz="1900" i="1">
                <a:latin typeface="Corbel" pitchFamily="34" charset="0"/>
              </a:rPr>
              <a:t> </a:t>
            </a:r>
            <a:r>
              <a:rPr lang="el-GR" altLang="el-GR" sz="1900" i="1">
                <a:latin typeface="Corbel" pitchFamily="34" charset="0"/>
              </a:rPr>
              <a:t>γλώσσες</a:t>
            </a:r>
            <a:endParaRPr lang="en-US" altLang="el-GR" sz="1900">
              <a:latin typeface="Corbel" pitchFamily="34" charset="0"/>
            </a:endParaRPr>
          </a:p>
        </p:txBody>
      </p:sp>
    </p:spTree>
    <p:extLst>
      <p:ext uri="{BB962C8B-B14F-4D97-AF65-F5344CB8AC3E}">
        <p14:creationId xmlns:p14="http://schemas.microsoft.com/office/powerpoint/2010/main" val="3840802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8440" y="636588"/>
            <a:ext cx="7848600" cy="793750"/>
          </a:xfrm>
        </p:spPr>
        <p:txBody>
          <a:bodyPr>
            <a:normAutofit/>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Υπερωικός μηχανισμός ροής αέρα</a:t>
            </a:r>
          </a:p>
        </p:txBody>
      </p:sp>
      <p:sp>
        <p:nvSpPr>
          <p:cNvPr id="3" name="2 - Υπότιτλος"/>
          <p:cNvSpPr>
            <a:spLocks noGrp="1"/>
          </p:cNvSpPr>
          <p:nvPr>
            <p:ph idx="1"/>
          </p:nvPr>
        </p:nvSpPr>
        <p:spPr>
          <a:xfrm>
            <a:off x="1847851" y="1844676"/>
            <a:ext cx="8569325" cy="4824413"/>
          </a:xfrm>
        </p:spPr>
        <p:txBody>
          <a:bodyPr/>
          <a:lstStyle/>
          <a:p>
            <a:pPr marL="273050" indent="-273050">
              <a:spcBef>
                <a:spcPct val="0"/>
              </a:spcBef>
              <a:spcAft>
                <a:spcPts val="1800"/>
              </a:spcAft>
              <a:buClr>
                <a:srgbClr val="006400"/>
              </a:buClr>
              <a:buFont typeface="Wingdings 3" pitchFamily="18" charset="2"/>
              <a:buChar char="a"/>
            </a:pPr>
            <a:r>
              <a:rPr lang="el-GR" altLang="el-GR" sz="1900">
                <a:latin typeface="Corbel" pitchFamily="34" charset="0"/>
                <a:sym typeface="Wingdings 3" pitchFamily="18" charset="2"/>
              </a:rPr>
              <a:t>Δημιουργείται ολοκληρωτικά</a:t>
            </a:r>
            <a:r>
              <a:rPr lang="en-US" altLang="el-GR" sz="1900">
                <a:latin typeface="Corbel" pitchFamily="34" charset="0"/>
                <a:sym typeface="Wingdings 3" pitchFamily="18" charset="2"/>
              </a:rPr>
              <a:t> </a:t>
            </a:r>
            <a:r>
              <a:rPr lang="el-GR" altLang="el-GR" sz="1900" u="sng">
                <a:latin typeface="Corbel" pitchFamily="34" charset="0"/>
                <a:sym typeface="Wingdings 3" pitchFamily="18" charset="2"/>
              </a:rPr>
              <a:t>μέσα στη στοματική κοιλότητα</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με την ανύψωση του</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πίσω μέρους</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της</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γλώσσας</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ώστε να έρθει σε επαφή</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με την</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υπερώα</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Ο αέρας μπροστά</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από αυτή τη φραγή</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εγκλωβίζεται</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με το κλείσιμο των </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χειλιών</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ή</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με την πίεση των</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πλαγίων και της άκρης</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της</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γλώσσας</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στα</a:t>
            </a:r>
            <a:r>
              <a:rPr lang="en-US" altLang="el-GR" sz="1900">
                <a:latin typeface="Corbel" pitchFamily="34" charset="0"/>
                <a:sym typeface="Wingdings 3" pitchFamily="18" charset="2"/>
              </a:rPr>
              <a:t> 	</a:t>
            </a:r>
            <a:r>
              <a:rPr lang="el-GR" altLang="el-GR" sz="1900">
                <a:latin typeface="Corbel" pitchFamily="34" charset="0"/>
                <a:sym typeface="Wingdings 3" pitchFamily="18" charset="2"/>
              </a:rPr>
              <a:t>φατνία</a:t>
            </a:r>
            <a:r>
              <a:rPr lang="en-US" altLang="el-GR" sz="1900">
                <a:latin typeface="Corbel" pitchFamily="34" charset="0"/>
                <a:sym typeface="Wingdings 3" pitchFamily="18" charset="2"/>
              </a:rPr>
              <a:t>.</a:t>
            </a:r>
          </a:p>
          <a:p>
            <a:pPr marL="273050" indent="-273050">
              <a:spcBef>
                <a:spcPct val="0"/>
              </a:spcBef>
              <a:spcAft>
                <a:spcPts val="1800"/>
              </a:spcAft>
              <a:buClr>
                <a:srgbClr val="006400"/>
              </a:buClr>
              <a:buFont typeface="Wingdings" pitchFamily="2" charset="2"/>
              <a:buChar char="ü"/>
            </a:pPr>
            <a:r>
              <a:rPr lang="el-GR" altLang="el-GR" sz="1900">
                <a:solidFill>
                  <a:srgbClr val="000000"/>
                </a:solidFill>
                <a:latin typeface="Corbel" pitchFamily="34" charset="0"/>
                <a:sym typeface="Wingdings 3" pitchFamily="18" charset="2"/>
              </a:rPr>
              <a:t>Είναι </a:t>
            </a:r>
            <a:r>
              <a:rPr lang="el-GR" altLang="el-GR" sz="1900" i="1" u="sng">
                <a:solidFill>
                  <a:srgbClr val="000000"/>
                </a:solidFill>
                <a:latin typeface="Corbel" pitchFamily="34" charset="0"/>
                <a:sym typeface="Wingdings 3" pitchFamily="18" charset="2"/>
              </a:rPr>
              <a:t>αδύνατο να</a:t>
            </a:r>
            <a:r>
              <a:rPr lang="en-US" altLang="el-GR" sz="1900" i="1" u="sng">
                <a:solidFill>
                  <a:srgbClr val="000000"/>
                </a:solidFill>
                <a:latin typeface="Corbel" pitchFamily="34" charset="0"/>
                <a:sym typeface="Wingdings 3" pitchFamily="18" charset="2"/>
              </a:rPr>
              <a:t> </a:t>
            </a:r>
            <a:r>
              <a:rPr lang="el-GR" altLang="el-GR" sz="1900" i="1" u="sng">
                <a:solidFill>
                  <a:srgbClr val="000000"/>
                </a:solidFill>
                <a:latin typeface="Corbel" pitchFamily="34" charset="0"/>
                <a:sym typeface="Wingdings 3" pitchFamily="18" charset="2"/>
              </a:rPr>
              <a:t>δημιουργηθεί</a:t>
            </a:r>
            <a:r>
              <a:rPr lang="en-US" altLang="el-GR" sz="1900" i="1" u="sng">
                <a:solidFill>
                  <a:srgbClr val="000000"/>
                </a:solidFill>
                <a:latin typeface="Corbel" pitchFamily="34" charset="0"/>
                <a:sym typeface="Wingdings 3" pitchFamily="18" charset="2"/>
              </a:rPr>
              <a:t> </a:t>
            </a:r>
            <a:r>
              <a:rPr lang="el-GR" altLang="el-GR" sz="1900" i="1" u="sng">
                <a:solidFill>
                  <a:srgbClr val="000000"/>
                </a:solidFill>
                <a:latin typeface="Corbel" pitchFamily="34" charset="0"/>
                <a:sym typeface="Wingdings 3" pitchFamily="18" charset="2"/>
              </a:rPr>
              <a:t>εκπνευστική</a:t>
            </a:r>
            <a:r>
              <a:rPr lang="en-US" altLang="el-GR" sz="1900" i="1" u="sng">
                <a:solidFill>
                  <a:srgbClr val="000000"/>
                </a:solidFill>
                <a:latin typeface="Corbel" pitchFamily="34" charset="0"/>
                <a:sym typeface="Wingdings 3" pitchFamily="18" charset="2"/>
              </a:rPr>
              <a:t> </a:t>
            </a:r>
            <a:r>
              <a:rPr lang="el-GR" altLang="el-GR" sz="1900" i="1" u="sng">
                <a:solidFill>
                  <a:srgbClr val="000000"/>
                </a:solidFill>
                <a:latin typeface="Corbel" pitchFamily="34" charset="0"/>
                <a:sym typeface="Wingdings 3" pitchFamily="18" charset="2"/>
              </a:rPr>
              <a:t>υπερωική ροή</a:t>
            </a:r>
            <a:r>
              <a:rPr lang="en-US" altLang="el-GR" sz="1900" i="1" u="sng">
                <a:solidFill>
                  <a:srgbClr val="000000"/>
                </a:solidFill>
                <a:latin typeface="Corbel" pitchFamily="34" charset="0"/>
                <a:sym typeface="Wingdings 3" pitchFamily="18" charset="2"/>
              </a:rPr>
              <a:t> </a:t>
            </a:r>
            <a:r>
              <a:rPr lang="el-GR" altLang="el-GR" sz="1900" i="1" u="sng">
                <a:solidFill>
                  <a:srgbClr val="000000"/>
                </a:solidFill>
                <a:latin typeface="Corbel" pitchFamily="34" charset="0"/>
                <a:sym typeface="Wingdings 3" pitchFamily="18" charset="2"/>
              </a:rPr>
              <a:t>αέρα</a:t>
            </a:r>
            <a:r>
              <a:rPr lang="el-GR" altLang="el-GR" sz="1900">
                <a:solidFill>
                  <a:srgbClr val="000000"/>
                </a:solidFill>
                <a:latin typeface="Corbel" pitchFamily="34" charset="0"/>
                <a:sym typeface="Wingdings 3" pitchFamily="18" charset="2"/>
              </a:rPr>
              <a:t>.</a:t>
            </a:r>
            <a:endParaRPr lang="en-US" altLang="el-GR" sz="1900">
              <a:solidFill>
                <a:srgbClr val="000000"/>
              </a:solidFill>
              <a:latin typeface="Corbel" pitchFamily="34" charset="0"/>
              <a:sym typeface="Wingdings 3" pitchFamily="18" charset="2"/>
            </a:endParaRPr>
          </a:p>
          <a:p>
            <a:pPr marL="273050" indent="-273050">
              <a:spcBef>
                <a:spcPct val="0"/>
              </a:spcBef>
              <a:spcAft>
                <a:spcPts val="1800"/>
              </a:spcAft>
              <a:buClr>
                <a:srgbClr val="006400"/>
              </a:buClr>
              <a:buFont typeface="Wingdings" pitchFamily="2" charset="2"/>
              <a:buChar char="ü"/>
            </a:pPr>
            <a:r>
              <a:rPr lang="el-GR" altLang="el-GR" sz="1900">
                <a:solidFill>
                  <a:srgbClr val="000000"/>
                </a:solidFill>
                <a:latin typeface="Corbel" pitchFamily="34" charset="0"/>
                <a:sym typeface="Wingdings 3" pitchFamily="18" charset="2"/>
              </a:rPr>
              <a:t>Μόνο η </a:t>
            </a:r>
            <a:r>
              <a:rPr lang="el-GR" altLang="el-GR" sz="1900" i="1" u="sng">
                <a:solidFill>
                  <a:srgbClr val="000000"/>
                </a:solidFill>
                <a:latin typeface="Corbel" pitchFamily="34" charset="0"/>
                <a:sym typeface="Wingdings 3" pitchFamily="18" charset="2"/>
              </a:rPr>
              <a:t>εισπνευστική υπερωική ροή</a:t>
            </a:r>
            <a:r>
              <a:rPr lang="en-US" altLang="el-GR" sz="1900" i="1" u="sng">
                <a:solidFill>
                  <a:srgbClr val="000000"/>
                </a:solidFill>
                <a:latin typeface="Corbel" pitchFamily="34" charset="0"/>
                <a:sym typeface="Wingdings 3" pitchFamily="18" charset="2"/>
              </a:rPr>
              <a:t> </a:t>
            </a:r>
            <a:r>
              <a:rPr lang="el-GR" altLang="el-GR" sz="1900" i="1" u="sng">
                <a:solidFill>
                  <a:srgbClr val="000000"/>
                </a:solidFill>
                <a:latin typeface="Corbel" pitchFamily="34" charset="0"/>
                <a:sym typeface="Wingdings 3" pitchFamily="18" charset="2"/>
              </a:rPr>
              <a:t>αέρα</a:t>
            </a:r>
            <a:r>
              <a:rPr lang="el-GR" altLang="el-GR" sz="1900">
                <a:solidFill>
                  <a:srgbClr val="000000"/>
                </a:solidFill>
                <a:latin typeface="Corbel" pitchFamily="34" charset="0"/>
                <a:sym typeface="Wingdings 3" pitchFamily="18" charset="2"/>
              </a:rPr>
              <a:t> μπορεί να δημιουργηθεί</a:t>
            </a:r>
            <a:r>
              <a:rPr lang="en-US" altLang="el-GR" sz="1900">
                <a:solidFill>
                  <a:srgbClr val="000000"/>
                </a:solidFill>
                <a:latin typeface="Corbel" pitchFamily="34" charset="0"/>
                <a:sym typeface="Wingdings 3" pitchFamily="18" charset="2"/>
              </a:rPr>
              <a:t> </a:t>
            </a:r>
            <a:r>
              <a:rPr lang="el-GR" altLang="el-GR" sz="1900">
                <a:solidFill>
                  <a:srgbClr val="000000"/>
                </a:solidFill>
                <a:latin typeface="Corbel" pitchFamily="34" charset="0"/>
                <a:sym typeface="Wingdings 3" pitchFamily="18" charset="2"/>
              </a:rPr>
              <a:t>και</a:t>
            </a:r>
            <a:r>
              <a:rPr lang="en-US" altLang="el-GR" sz="1900">
                <a:solidFill>
                  <a:srgbClr val="000000"/>
                </a:solidFill>
                <a:latin typeface="Corbel" pitchFamily="34" charset="0"/>
                <a:sym typeface="Wingdings 3" pitchFamily="18" charset="2"/>
              </a:rPr>
              <a:t> </a:t>
            </a:r>
            <a:r>
              <a:rPr lang="el-GR" altLang="el-GR" sz="1900">
                <a:solidFill>
                  <a:srgbClr val="000000"/>
                </a:solidFill>
                <a:latin typeface="Corbel" pitchFamily="34" charset="0"/>
                <a:sym typeface="Wingdings 3" pitchFamily="18" charset="2"/>
              </a:rPr>
              <a:t>να χρησιμοποιηθεί στην</a:t>
            </a:r>
            <a:r>
              <a:rPr lang="en-US" altLang="el-GR" sz="1900">
                <a:solidFill>
                  <a:srgbClr val="000000"/>
                </a:solidFill>
                <a:latin typeface="Corbel" pitchFamily="34" charset="0"/>
                <a:sym typeface="Wingdings 3" pitchFamily="18" charset="2"/>
              </a:rPr>
              <a:t> </a:t>
            </a:r>
            <a:r>
              <a:rPr lang="el-GR" altLang="el-GR" sz="1900">
                <a:solidFill>
                  <a:srgbClr val="000000"/>
                </a:solidFill>
                <a:latin typeface="Corbel" pitchFamily="34" charset="0"/>
                <a:sym typeface="Wingdings 3" pitchFamily="18" charset="2"/>
              </a:rPr>
              <a:t>ομιλία</a:t>
            </a:r>
            <a:r>
              <a:rPr lang="en-US" altLang="el-GR" sz="1900">
                <a:solidFill>
                  <a:srgbClr val="000000"/>
                </a:solidFill>
                <a:latin typeface="Corbel" pitchFamily="34" charset="0"/>
                <a:sym typeface="Wingdings 3" pitchFamily="18" charset="2"/>
              </a:rPr>
              <a:t>. </a:t>
            </a:r>
            <a:r>
              <a:rPr lang="el-GR" altLang="el-GR" sz="1900">
                <a:solidFill>
                  <a:srgbClr val="000000"/>
                </a:solidFill>
                <a:latin typeface="Corbel" pitchFamily="34" charset="0"/>
                <a:sym typeface="Wingdings 3" pitchFamily="18" charset="2"/>
              </a:rPr>
              <a:t>Οι ήχοι που παράγονται</a:t>
            </a:r>
            <a:r>
              <a:rPr lang="en-US" altLang="el-GR" sz="1900">
                <a:solidFill>
                  <a:srgbClr val="000000"/>
                </a:solidFill>
                <a:latin typeface="Corbel" pitchFamily="34" charset="0"/>
                <a:sym typeface="Wingdings 3" pitchFamily="18" charset="2"/>
              </a:rPr>
              <a:t> </a:t>
            </a:r>
            <a:r>
              <a:rPr lang="el-GR" altLang="el-GR" sz="1900">
                <a:solidFill>
                  <a:srgbClr val="000000"/>
                </a:solidFill>
                <a:latin typeface="Corbel" pitchFamily="34" charset="0"/>
                <a:sym typeface="Wingdings 3" pitchFamily="18" charset="2"/>
              </a:rPr>
              <a:t>με αυτόν τον τρόπο</a:t>
            </a:r>
            <a:r>
              <a:rPr lang="en-US" altLang="el-GR" sz="1900">
                <a:solidFill>
                  <a:srgbClr val="000000"/>
                </a:solidFill>
                <a:latin typeface="Corbel" pitchFamily="34" charset="0"/>
                <a:sym typeface="Wingdings 3" pitchFamily="18" charset="2"/>
              </a:rPr>
              <a:t> </a:t>
            </a:r>
            <a:r>
              <a:rPr lang="el-GR" altLang="el-GR" sz="1900">
                <a:solidFill>
                  <a:srgbClr val="000000"/>
                </a:solidFill>
                <a:latin typeface="Corbel" pitchFamily="34" charset="0"/>
                <a:sym typeface="Wingdings 3" pitchFamily="18" charset="2"/>
              </a:rPr>
              <a:t>ονομάζονται</a:t>
            </a:r>
            <a:r>
              <a:rPr lang="en-US" altLang="el-GR" sz="1900">
                <a:solidFill>
                  <a:srgbClr val="000000"/>
                </a:solidFill>
                <a:latin typeface="Corbel" pitchFamily="34" charset="0"/>
                <a:sym typeface="Wingdings 3" pitchFamily="18" charset="2"/>
              </a:rPr>
              <a:t> </a:t>
            </a:r>
            <a:r>
              <a:rPr lang="en-US" altLang="el-GR" sz="1900" b="1" i="1" u="sng">
                <a:solidFill>
                  <a:srgbClr val="000000"/>
                </a:solidFill>
                <a:latin typeface="Corbel" pitchFamily="34" charset="0"/>
                <a:sym typeface="Wingdings 3" pitchFamily="18" charset="2"/>
              </a:rPr>
              <a:t>clicks</a:t>
            </a:r>
            <a:r>
              <a:rPr lang="el-GR" altLang="el-GR" sz="1900">
                <a:solidFill>
                  <a:srgbClr val="000000"/>
                </a:solidFill>
                <a:latin typeface="Corbel" pitchFamily="34" charset="0"/>
                <a:sym typeface="Wingdings 3" pitchFamily="18" charset="2"/>
              </a:rPr>
              <a:t>.</a:t>
            </a:r>
            <a:endParaRPr lang="en-US" altLang="el-GR" sz="1900">
              <a:solidFill>
                <a:srgbClr val="000000"/>
              </a:solidFill>
              <a:latin typeface="Corbel" pitchFamily="34" charset="0"/>
              <a:sym typeface="Wingdings 3" pitchFamily="18" charset="2"/>
            </a:endParaRPr>
          </a:p>
          <a:p>
            <a:pPr marL="273050" indent="-273050">
              <a:spcBef>
                <a:spcPct val="0"/>
              </a:spcBef>
              <a:spcAft>
                <a:spcPts val="1800"/>
              </a:spcAft>
              <a:buClr>
                <a:srgbClr val="006400"/>
              </a:buClr>
              <a:buFont typeface="Wingdings 3" pitchFamily="18" charset="2"/>
              <a:buChar char="a"/>
            </a:pPr>
            <a:r>
              <a:rPr lang="el-GR" altLang="el-GR" sz="1900">
                <a:latin typeface="Corbel" pitchFamily="34" charset="0"/>
              </a:rPr>
              <a:t>Ένας τέτοιος ήχος</a:t>
            </a:r>
            <a:r>
              <a:rPr lang="en-US" altLang="el-GR" sz="1900">
                <a:latin typeface="Corbel" pitchFamily="34" charset="0"/>
              </a:rPr>
              <a:t> </a:t>
            </a:r>
            <a:r>
              <a:rPr lang="el-GR" altLang="el-GR" sz="1900">
                <a:latin typeface="Corbel" pitchFamily="34" charset="0"/>
              </a:rPr>
              <a:t>είναι το «τς!» που χρησιμοποιούμε</a:t>
            </a:r>
            <a:r>
              <a:rPr lang="en-US" altLang="el-GR" sz="1900">
                <a:latin typeface="Corbel" pitchFamily="34" charset="0"/>
              </a:rPr>
              <a:t> </a:t>
            </a:r>
            <a:r>
              <a:rPr lang="el-GR" altLang="el-GR" sz="1900">
                <a:latin typeface="Corbel" pitchFamily="34" charset="0"/>
              </a:rPr>
              <a:t>για</a:t>
            </a:r>
            <a:r>
              <a:rPr lang="en-US" altLang="el-GR" sz="1900">
                <a:latin typeface="Corbel" pitchFamily="34" charset="0"/>
              </a:rPr>
              <a:t> </a:t>
            </a:r>
            <a:r>
              <a:rPr lang="el-GR" altLang="el-GR" sz="1900">
                <a:latin typeface="Corbel" pitchFamily="34" charset="0"/>
              </a:rPr>
              <a:t>να εκφράσουμε</a:t>
            </a:r>
            <a:r>
              <a:rPr lang="en-US" altLang="el-GR" sz="1900">
                <a:latin typeface="Corbel" pitchFamily="34" charset="0"/>
              </a:rPr>
              <a:t> </a:t>
            </a:r>
            <a:r>
              <a:rPr lang="el-GR" altLang="el-GR" sz="1900">
                <a:latin typeface="Corbel" pitchFamily="34" charset="0"/>
              </a:rPr>
              <a:t>άρνηση/αποδοκιμασία στα</a:t>
            </a:r>
            <a:r>
              <a:rPr lang="en-US" altLang="el-GR" sz="1900">
                <a:latin typeface="Corbel" pitchFamily="34" charset="0"/>
              </a:rPr>
              <a:t> </a:t>
            </a:r>
            <a:r>
              <a:rPr lang="el-GR" altLang="el-GR" sz="1900">
                <a:latin typeface="Corbel" pitchFamily="34" charset="0"/>
              </a:rPr>
              <a:t>Ελληνικά.</a:t>
            </a:r>
            <a:endParaRPr lang="en-US" altLang="el-GR" sz="1900">
              <a:solidFill>
                <a:srgbClr val="000000"/>
              </a:solidFill>
              <a:latin typeface="Corbel" pitchFamily="34" charset="0"/>
            </a:endParaRPr>
          </a:p>
          <a:p>
            <a:pPr marL="273050" indent="-273050">
              <a:spcBef>
                <a:spcPct val="0"/>
              </a:spcBef>
              <a:spcAft>
                <a:spcPts val="1800"/>
              </a:spcAft>
              <a:buClr>
                <a:srgbClr val="006400"/>
              </a:buClr>
              <a:buFont typeface="Wingdings 3" pitchFamily="18" charset="2"/>
              <a:buChar char="a"/>
            </a:pPr>
            <a:r>
              <a:rPr lang="el-GR" altLang="el-GR" sz="1900">
                <a:solidFill>
                  <a:srgbClr val="000000"/>
                </a:solidFill>
                <a:latin typeface="Corbel" pitchFamily="34" charset="0"/>
              </a:rPr>
              <a:t>Οι ήχοι </a:t>
            </a:r>
            <a:r>
              <a:rPr lang="en-US" altLang="el-GR" sz="1900">
                <a:solidFill>
                  <a:srgbClr val="000000"/>
                </a:solidFill>
                <a:latin typeface="Corbel" pitchFamily="34" charset="0"/>
              </a:rPr>
              <a:t>click </a:t>
            </a:r>
            <a:r>
              <a:rPr lang="el-GR" altLang="el-GR" sz="1900">
                <a:solidFill>
                  <a:srgbClr val="000000"/>
                </a:solidFill>
                <a:latin typeface="Corbel" pitchFamily="34" charset="0"/>
              </a:rPr>
              <a:t>συναντώνται σε</a:t>
            </a:r>
            <a:r>
              <a:rPr lang="en-US" altLang="el-GR" sz="1900">
                <a:solidFill>
                  <a:srgbClr val="000000"/>
                </a:solidFill>
                <a:latin typeface="Corbel" pitchFamily="34" charset="0"/>
              </a:rPr>
              <a:t> </a:t>
            </a:r>
            <a:r>
              <a:rPr lang="el-GR" altLang="el-GR" sz="1900">
                <a:solidFill>
                  <a:srgbClr val="000000"/>
                </a:solidFill>
                <a:latin typeface="Corbel" pitchFamily="34" charset="0"/>
              </a:rPr>
              <a:t>πολύ λίγες γλώσσες.</a:t>
            </a:r>
            <a:endParaRPr lang="en-US" altLang="el-GR" sz="1900">
              <a:solidFill>
                <a:srgbClr val="000000"/>
              </a:solidFill>
              <a:latin typeface="Corbel" pitchFamily="34" charset="0"/>
            </a:endParaRPr>
          </a:p>
        </p:txBody>
      </p:sp>
      <p:sp>
        <p:nvSpPr>
          <p:cNvPr id="28678" name="Rectangle 6"/>
          <p:cNvSpPr>
            <a:spLocks noChangeArrowheads="1"/>
          </p:cNvSpPr>
          <p:nvPr/>
        </p:nvSpPr>
        <p:spPr bwMode="auto">
          <a:xfrm>
            <a:off x="4511675" y="6488114"/>
            <a:ext cx="55260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l-GR" sz="1600" b="1">
                <a:hlinkClick r:id="rId3"/>
              </a:rPr>
              <a:t>https://en.wikipedia.org/wiki/Click_consonant</a:t>
            </a:r>
            <a:endParaRPr lang="el-GR" altLang="el-GR" sz="1600" b="1"/>
          </a:p>
        </p:txBody>
      </p:sp>
    </p:spTree>
    <p:extLst>
      <p:ext uri="{BB962C8B-B14F-4D97-AF65-F5344CB8AC3E}">
        <p14:creationId xmlns:p14="http://schemas.microsoft.com/office/powerpoint/2010/main" val="4209997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45964" y="544622"/>
            <a:ext cx="7416800" cy="793750"/>
          </a:xfrm>
        </p:spPr>
        <p:txBody>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Είδη φώνησης</a:t>
            </a:r>
          </a:p>
        </p:txBody>
      </p:sp>
      <p:sp>
        <p:nvSpPr>
          <p:cNvPr id="3" name="2 - Υπότιτλος"/>
          <p:cNvSpPr>
            <a:spLocks noGrp="1"/>
          </p:cNvSpPr>
          <p:nvPr>
            <p:ph idx="1"/>
          </p:nvPr>
        </p:nvSpPr>
        <p:spPr>
          <a:xfrm>
            <a:off x="1645964" y="1815224"/>
            <a:ext cx="8424863" cy="4895850"/>
          </a:xfrm>
        </p:spPr>
        <p:txBody>
          <a:bodyPr/>
          <a:lstStyle/>
          <a:p>
            <a:pPr marL="450850" indent="-355600">
              <a:spcAft>
                <a:spcPts val="600"/>
              </a:spcAft>
              <a:buClr>
                <a:srgbClr val="006400"/>
              </a:buClr>
              <a:buFont typeface="Wingdings" pitchFamily="2" charset="2"/>
              <a:buChar char="v"/>
            </a:pPr>
            <a:r>
              <a:rPr lang="el-GR" altLang="el-GR" sz="1900" dirty="0">
                <a:latin typeface="Corbel" pitchFamily="34" charset="0"/>
              </a:rPr>
              <a:t>Οι </a:t>
            </a:r>
            <a:r>
              <a:rPr lang="el-GR" altLang="el-GR" sz="1900" i="1" u="sng" dirty="0">
                <a:latin typeface="Corbel" pitchFamily="34" charset="0"/>
              </a:rPr>
              <a:t>φωνητικές χορδές</a:t>
            </a:r>
            <a:r>
              <a:rPr lang="el-GR" altLang="el-GR" sz="1900" dirty="0">
                <a:latin typeface="Corbel" pitchFamily="34" charset="0"/>
              </a:rPr>
              <a:t> μπορεί να βρίσκονται σε διάφορες</a:t>
            </a:r>
            <a:r>
              <a:rPr lang="en-US" altLang="el-GR" sz="1900" dirty="0">
                <a:latin typeface="Corbel" pitchFamily="34" charset="0"/>
              </a:rPr>
              <a:t> </a:t>
            </a:r>
            <a:r>
              <a:rPr lang="el-GR" altLang="el-GR" sz="1900" dirty="0">
                <a:latin typeface="Corbel" pitchFamily="34" charset="0"/>
              </a:rPr>
              <a:t>θέσεις</a:t>
            </a:r>
            <a:r>
              <a:rPr lang="en-US" altLang="el-GR" sz="1900" dirty="0">
                <a:latin typeface="Corbel" pitchFamily="34" charset="0"/>
              </a:rPr>
              <a:t> </a:t>
            </a:r>
            <a:r>
              <a:rPr lang="el-GR" altLang="el-GR" sz="1900" dirty="0">
                <a:latin typeface="Corbel" pitchFamily="34" charset="0"/>
              </a:rPr>
              <a:t>κατά</a:t>
            </a:r>
            <a:r>
              <a:rPr lang="en-US" altLang="el-GR" sz="1900" dirty="0">
                <a:latin typeface="Corbel" pitchFamily="34" charset="0"/>
              </a:rPr>
              <a:t> </a:t>
            </a:r>
            <a:r>
              <a:rPr lang="el-GR" altLang="el-GR" sz="1900" dirty="0">
                <a:latin typeface="Corbel" pitchFamily="34" charset="0"/>
              </a:rPr>
              <a:t>την παραγωγή</a:t>
            </a:r>
            <a:r>
              <a:rPr lang="en-US" altLang="el-GR" sz="1900" dirty="0">
                <a:latin typeface="Corbel" pitchFamily="34" charset="0"/>
              </a:rPr>
              <a:t> </a:t>
            </a:r>
            <a:r>
              <a:rPr lang="el-GR" altLang="el-GR" sz="1900" dirty="0">
                <a:latin typeface="Corbel" pitchFamily="34" charset="0"/>
              </a:rPr>
              <a:t>των ήχων της ομιλίας.  </a:t>
            </a:r>
          </a:p>
          <a:p>
            <a:pPr marL="450850" indent="-355600">
              <a:spcAft>
                <a:spcPts val="600"/>
              </a:spcAft>
              <a:buClr>
                <a:srgbClr val="006400"/>
              </a:buClr>
              <a:buFont typeface="Wingdings" pitchFamily="2" charset="2"/>
              <a:buChar char="v"/>
            </a:pPr>
            <a:r>
              <a:rPr lang="el-GR" altLang="el-GR" sz="1900" dirty="0">
                <a:latin typeface="Corbel" pitchFamily="34" charset="0"/>
              </a:rPr>
              <a:t>Οι </a:t>
            </a:r>
            <a:r>
              <a:rPr lang="el-GR" altLang="el-GR" sz="1900" i="1" u="sng" dirty="0">
                <a:latin typeface="Corbel" pitchFamily="34" charset="0"/>
              </a:rPr>
              <a:t>λαρυγγικοί μυς</a:t>
            </a:r>
            <a:r>
              <a:rPr lang="en-US" altLang="el-GR" sz="1900" dirty="0">
                <a:latin typeface="Corbel" pitchFamily="34" charset="0"/>
              </a:rPr>
              <a:t> </a:t>
            </a:r>
            <a:r>
              <a:rPr lang="el-GR" altLang="el-GR" sz="1900" dirty="0">
                <a:latin typeface="Corbel" pitchFamily="34" charset="0"/>
              </a:rPr>
              <a:t>στη γλωττίδα μπορεί να ενεργήσουν με διάφορους τρόπους οι οποίοι</a:t>
            </a:r>
            <a:r>
              <a:rPr lang="en-US" altLang="el-GR" sz="1900" dirty="0">
                <a:latin typeface="Corbel" pitchFamily="34" charset="0"/>
              </a:rPr>
              <a:t> </a:t>
            </a:r>
            <a:r>
              <a:rPr lang="el-GR" altLang="el-GR" sz="1900" dirty="0">
                <a:latin typeface="Corbel" pitchFamily="34" charset="0"/>
              </a:rPr>
              <a:t>επηρεάζουν τη θέση των</a:t>
            </a:r>
            <a:r>
              <a:rPr lang="en-US" altLang="el-GR" sz="1900" dirty="0">
                <a:latin typeface="Corbel" pitchFamily="34" charset="0"/>
              </a:rPr>
              <a:t> </a:t>
            </a:r>
            <a:r>
              <a:rPr lang="el-GR" altLang="el-GR" sz="1900" dirty="0">
                <a:latin typeface="Corbel" pitchFamily="34" charset="0"/>
              </a:rPr>
              <a:t>φωνητικών χορδών και</a:t>
            </a:r>
            <a:r>
              <a:rPr lang="en-US" altLang="el-GR" sz="1900" dirty="0">
                <a:latin typeface="Corbel" pitchFamily="34" charset="0"/>
              </a:rPr>
              <a:t> </a:t>
            </a:r>
            <a:r>
              <a:rPr lang="el-GR" altLang="el-GR" sz="1900" dirty="0">
                <a:latin typeface="Corbel" pitchFamily="34" charset="0"/>
              </a:rPr>
              <a:t>τους</a:t>
            </a:r>
            <a:r>
              <a:rPr lang="en-US" altLang="el-GR" sz="1900" dirty="0">
                <a:latin typeface="Corbel" pitchFamily="34" charset="0"/>
              </a:rPr>
              <a:t> </a:t>
            </a:r>
            <a:r>
              <a:rPr lang="el-GR" altLang="el-GR" sz="1900" dirty="0">
                <a:latin typeface="Corbel" pitchFamily="34" charset="0"/>
              </a:rPr>
              <a:t>παραγόμενους</a:t>
            </a:r>
            <a:r>
              <a:rPr lang="en-US" altLang="el-GR" sz="1900" dirty="0">
                <a:latin typeface="Corbel" pitchFamily="34" charset="0"/>
              </a:rPr>
              <a:t> </a:t>
            </a:r>
            <a:r>
              <a:rPr lang="el-GR" altLang="el-GR" sz="1900" dirty="0">
                <a:latin typeface="Corbel" pitchFamily="34" charset="0"/>
              </a:rPr>
              <a:t>ήχους.  </a:t>
            </a:r>
          </a:p>
          <a:p>
            <a:pPr marL="450850" indent="-355600">
              <a:spcAft>
                <a:spcPts val="600"/>
              </a:spcAft>
              <a:buClr>
                <a:srgbClr val="006400"/>
              </a:buClr>
              <a:buFont typeface="Wingdings" pitchFamily="2" charset="2"/>
              <a:buChar char="v"/>
            </a:pPr>
            <a:r>
              <a:rPr lang="el-GR" altLang="el-GR" sz="1900" dirty="0">
                <a:latin typeface="Corbel" pitchFamily="34" charset="0"/>
              </a:rPr>
              <a:t>Οι διαφορετικές θέσεις</a:t>
            </a:r>
            <a:r>
              <a:rPr lang="en-US" altLang="el-GR" sz="1900" dirty="0">
                <a:latin typeface="Corbel" pitchFamily="34" charset="0"/>
              </a:rPr>
              <a:t> </a:t>
            </a:r>
            <a:r>
              <a:rPr lang="el-GR" altLang="el-GR" sz="1900" dirty="0">
                <a:latin typeface="Corbel" pitchFamily="34" charset="0"/>
              </a:rPr>
              <a:t>των φωνητικών</a:t>
            </a:r>
            <a:r>
              <a:rPr lang="en-US" altLang="el-GR" sz="1900" dirty="0">
                <a:latin typeface="Corbel" pitchFamily="34" charset="0"/>
              </a:rPr>
              <a:t> </a:t>
            </a:r>
            <a:r>
              <a:rPr lang="el-GR" altLang="el-GR" sz="1900" dirty="0">
                <a:latin typeface="Corbel" pitchFamily="34" charset="0"/>
              </a:rPr>
              <a:t>χορδών</a:t>
            </a:r>
            <a:r>
              <a:rPr lang="en-US" altLang="el-GR" sz="1900" dirty="0">
                <a:latin typeface="Corbel" pitchFamily="34" charset="0"/>
              </a:rPr>
              <a:t> </a:t>
            </a:r>
            <a:r>
              <a:rPr lang="el-GR" altLang="el-GR" sz="1900" dirty="0">
                <a:latin typeface="Corbel" pitchFamily="34" charset="0"/>
              </a:rPr>
              <a:t>είναι στην ουσία</a:t>
            </a:r>
            <a:r>
              <a:rPr lang="en-US" altLang="el-GR" sz="1900" dirty="0">
                <a:latin typeface="Corbel" pitchFamily="34" charset="0"/>
              </a:rPr>
              <a:t> </a:t>
            </a:r>
            <a:r>
              <a:rPr lang="el-GR" altLang="el-GR" sz="1900" dirty="0">
                <a:latin typeface="Corbel" pitchFamily="34" charset="0"/>
              </a:rPr>
              <a:t>τα διαφορετικά </a:t>
            </a:r>
            <a:r>
              <a:rPr lang="el-GR" altLang="el-GR" sz="1900" b="1" dirty="0">
                <a:latin typeface="Corbel" pitchFamily="34" charset="0"/>
              </a:rPr>
              <a:t>είδη</a:t>
            </a:r>
            <a:r>
              <a:rPr lang="en-US" altLang="el-GR" sz="1900" b="1" dirty="0">
                <a:latin typeface="Corbel" pitchFamily="34" charset="0"/>
              </a:rPr>
              <a:t> </a:t>
            </a:r>
            <a:r>
              <a:rPr lang="el-GR" altLang="el-GR" sz="1900" b="1" dirty="0">
                <a:latin typeface="Corbel" pitchFamily="34" charset="0"/>
              </a:rPr>
              <a:t>φώνησης</a:t>
            </a:r>
            <a:r>
              <a:rPr lang="el-GR" altLang="el-GR" sz="1900" dirty="0">
                <a:latin typeface="Corbel" pitchFamily="34" charset="0"/>
              </a:rPr>
              <a:t>:</a:t>
            </a:r>
          </a:p>
          <a:p>
            <a:pPr marL="450850" indent="-355600">
              <a:spcBef>
                <a:spcPct val="0"/>
              </a:spcBef>
              <a:buClr>
                <a:srgbClr val="006400"/>
              </a:buClr>
              <a:buNone/>
            </a:pPr>
            <a:endParaRPr lang="el-GR" altLang="el-GR" sz="1900" dirty="0">
              <a:latin typeface="Corbel" pitchFamily="34" charset="0"/>
            </a:endParaRPr>
          </a:p>
          <a:p>
            <a:pPr marL="450850" indent="-355600">
              <a:spcBef>
                <a:spcPct val="0"/>
              </a:spcBef>
              <a:spcAft>
                <a:spcPts val="600"/>
              </a:spcAft>
              <a:buClr>
                <a:srgbClr val="006400"/>
              </a:buClr>
              <a:buFont typeface="Wingdings" pitchFamily="2" charset="2"/>
              <a:buChar char="ü"/>
            </a:pPr>
            <a:r>
              <a:rPr lang="el-GR" altLang="el-GR" sz="2100" b="1" i="1" dirty="0">
                <a:latin typeface="Corbel" pitchFamily="34" charset="0"/>
              </a:rPr>
              <a:t>Τυπική φωνή </a:t>
            </a:r>
            <a:r>
              <a:rPr lang="en-US" altLang="el-GR" sz="2100" i="1" dirty="0">
                <a:latin typeface="Corbel" pitchFamily="34" charset="0"/>
              </a:rPr>
              <a:t>(Modal</a:t>
            </a:r>
            <a:r>
              <a:rPr lang="el-GR" altLang="el-GR" sz="2100" i="1" dirty="0">
                <a:latin typeface="Corbel" pitchFamily="34" charset="0"/>
              </a:rPr>
              <a:t> </a:t>
            </a:r>
            <a:r>
              <a:rPr lang="en-US" altLang="el-GR" sz="2100" i="1" dirty="0">
                <a:latin typeface="Corbel" pitchFamily="34" charset="0"/>
              </a:rPr>
              <a:t>voice)</a:t>
            </a:r>
            <a:r>
              <a:rPr lang="en-US" altLang="el-GR" sz="2100" b="1" i="1" dirty="0">
                <a:latin typeface="Corbel" pitchFamily="34" charset="0"/>
              </a:rPr>
              <a:t> </a:t>
            </a:r>
            <a:r>
              <a:rPr lang="el-GR" altLang="el-GR" sz="2100" b="1" i="1" dirty="0">
                <a:latin typeface="Corbel" pitchFamily="34" charset="0"/>
              </a:rPr>
              <a:t>– Ηχηροί /</a:t>
            </a:r>
            <a:r>
              <a:rPr lang="en-US" altLang="el-GR" sz="2100" b="1" i="1" dirty="0">
                <a:latin typeface="Corbel" pitchFamily="34" charset="0"/>
              </a:rPr>
              <a:t> </a:t>
            </a:r>
            <a:r>
              <a:rPr lang="el-GR" altLang="el-GR" sz="2100" b="1" i="1" dirty="0">
                <a:latin typeface="Corbel" pitchFamily="34" charset="0"/>
              </a:rPr>
              <a:t>Άηχοι φθόγγοι</a:t>
            </a:r>
            <a:endParaRPr lang="en-US" altLang="el-GR" sz="2100" b="1" i="1" dirty="0">
              <a:latin typeface="Corbel" pitchFamily="34" charset="0"/>
            </a:endParaRPr>
          </a:p>
          <a:p>
            <a:pPr marL="450850" indent="-355600">
              <a:spcBef>
                <a:spcPct val="0"/>
              </a:spcBef>
              <a:spcAft>
                <a:spcPts val="600"/>
              </a:spcAft>
              <a:buClr>
                <a:srgbClr val="006400"/>
              </a:buClr>
              <a:buFont typeface="Wingdings" pitchFamily="2" charset="2"/>
              <a:buChar char="ü"/>
            </a:pPr>
            <a:r>
              <a:rPr lang="el-GR" altLang="el-GR" sz="2100" b="1" i="1" dirty="0" err="1">
                <a:latin typeface="Corbel" pitchFamily="34" charset="0"/>
              </a:rPr>
              <a:t>Λαρυγγοποιημένη</a:t>
            </a:r>
            <a:r>
              <a:rPr lang="el-GR" altLang="el-GR" sz="2100" b="1" i="1" dirty="0">
                <a:latin typeface="Corbel" pitchFamily="34" charset="0"/>
              </a:rPr>
              <a:t> φωνή </a:t>
            </a:r>
            <a:r>
              <a:rPr lang="el-GR" altLang="el-GR" sz="2100" i="1" dirty="0">
                <a:latin typeface="Corbel" pitchFamily="34" charset="0"/>
              </a:rPr>
              <a:t>(</a:t>
            </a:r>
            <a:r>
              <a:rPr lang="en-US" altLang="el-GR" sz="2100" i="1" dirty="0">
                <a:latin typeface="Corbel" pitchFamily="34" charset="0"/>
              </a:rPr>
              <a:t>Creaky voice</a:t>
            </a:r>
            <a:r>
              <a:rPr lang="el-GR" altLang="el-GR" sz="2100" i="1" dirty="0">
                <a:latin typeface="Corbel" pitchFamily="34" charset="0"/>
              </a:rPr>
              <a:t>)</a:t>
            </a:r>
            <a:endParaRPr lang="en-US" altLang="el-GR" sz="2100" i="1" dirty="0">
              <a:latin typeface="Corbel" pitchFamily="34" charset="0"/>
            </a:endParaRPr>
          </a:p>
          <a:p>
            <a:pPr marL="450850" indent="-355600">
              <a:spcBef>
                <a:spcPct val="0"/>
              </a:spcBef>
              <a:spcAft>
                <a:spcPts val="600"/>
              </a:spcAft>
              <a:buClr>
                <a:srgbClr val="006400"/>
              </a:buClr>
              <a:buFont typeface="Wingdings" pitchFamily="2" charset="2"/>
              <a:buChar char="ü"/>
            </a:pPr>
            <a:r>
              <a:rPr lang="el-GR" altLang="el-GR" sz="2100" b="1" i="1" dirty="0" err="1">
                <a:latin typeface="Corbel" pitchFamily="34" charset="0"/>
              </a:rPr>
              <a:t>Μόρμυρη</a:t>
            </a:r>
            <a:r>
              <a:rPr lang="el-GR" altLang="el-GR" sz="2100" b="1" i="1" dirty="0">
                <a:latin typeface="Corbel" pitchFamily="34" charset="0"/>
              </a:rPr>
              <a:t> φωνή</a:t>
            </a:r>
            <a:r>
              <a:rPr lang="en-US" altLang="el-GR" sz="2100" b="1" i="1" dirty="0">
                <a:latin typeface="Corbel" pitchFamily="34" charset="0"/>
              </a:rPr>
              <a:t> </a:t>
            </a:r>
            <a:r>
              <a:rPr lang="en-US" altLang="el-GR" sz="2100" i="1" dirty="0">
                <a:latin typeface="Corbel" pitchFamily="34" charset="0"/>
              </a:rPr>
              <a:t>(Breathy voice)</a:t>
            </a:r>
          </a:p>
          <a:p>
            <a:pPr marL="450850" indent="-355600">
              <a:spcBef>
                <a:spcPct val="0"/>
              </a:spcBef>
              <a:spcAft>
                <a:spcPts val="600"/>
              </a:spcAft>
              <a:buClr>
                <a:srgbClr val="006400"/>
              </a:buClr>
              <a:buFont typeface="Wingdings" pitchFamily="2" charset="2"/>
              <a:buChar char="ü"/>
            </a:pPr>
            <a:r>
              <a:rPr lang="el-GR" altLang="el-GR" sz="2100" b="1" i="1" dirty="0">
                <a:latin typeface="Corbel" pitchFamily="34" charset="0"/>
              </a:rPr>
              <a:t>Ψίθυροι</a:t>
            </a:r>
            <a:r>
              <a:rPr lang="en-US" altLang="el-GR" sz="2100" b="1" i="1" dirty="0">
                <a:latin typeface="Corbel" pitchFamily="34" charset="0"/>
              </a:rPr>
              <a:t> </a:t>
            </a:r>
            <a:r>
              <a:rPr lang="en-US" altLang="el-GR" sz="2100" i="1" dirty="0">
                <a:latin typeface="Corbel" pitchFamily="34" charset="0"/>
              </a:rPr>
              <a:t>(Whisper)</a:t>
            </a:r>
            <a:endParaRPr lang="el-GR" altLang="el-GR" sz="2100" i="1" dirty="0">
              <a:latin typeface="Corbel" pitchFamily="34" charset="0"/>
            </a:endParaRPr>
          </a:p>
        </p:txBody>
      </p:sp>
    </p:spTree>
    <p:extLst>
      <p:ext uri="{BB962C8B-B14F-4D97-AF65-F5344CB8AC3E}">
        <p14:creationId xmlns:p14="http://schemas.microsoft.com/office/powerpoint/2010/main" val="3691311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210249" y="434936"/>
            <a:ext cx="4044769" cy="881713"/>
          </a:xfrm>
        </p:spPr>
        <p:txBody>
          <a:bodyPr/>
          <a:lstStyle/>
          <a:p>
            <a:r>
              <a:rPr lang="el-GR" dirty="0"/>
              <a:t>ΦΩΝΗΤΙΚΗ</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a:bodyPr>
          <a:lstStyle/>
          <a:p>
            <a:pPr algn="just">
              <a:lnSpc>
                <a:spcPct val="123000"/>
              </a:lnSpc>
              <a:defRPr/>
            </a:pPr>
            <a:r>
              <a:rPr lang="el-GR" sz="3600" dirty="0"/>
              <a:t> </a:t>
            </a:r>
            <a:r>
              <a:rPr lang="el-GR" sz="3600" u="sng" kern="0" dirty="0">
                <a:latin typeface="Calibri" panose="020F0502020204030204" pitchFamily="34" charset="0"/>
                <a:cs typeface="Calibri" panose="020F0502020204030204" pitchFamily="34" charset="0"/>
              </a:rPr>
              <a:t>Αντικείμενο της φωνητικής</a:t>
            </a:r>
            <a:r>
              <a:rPr lang="el-GR" sz="3600" kern="0" dirty="0">
                <a:latin typeface="Calibri" panose="020F0502020204030204" pitchFamily="34" charset="0"/>
                <a:cs typeface="Calibri" panose="020F0502020204030204" pitchFamily="34" charset="0"/>
              </a:rPr>
              <a:t>: οι ήχοι που παράγονται από τα ανθρώπινα φωνητικά όργανα </a:t>
            </a:r>
            <a:r>
              <a:rPr lang="el-GR" sz="3600" kern="0" dirty="0">
                <a:latin typeface="Calibri" panose="020F0502020204030204" pitchFamily="34" charset="0"/>
                <a:cs typeface="Calibri" panose="020F0502020204030204" pitchFamily="34" charset="0"/>
                <a:sym typeface="Wingdings" panose="05000000000000000000" pitchFamily="2" charset="2"/>
              </a:rPr>
              <a:t> </a:t>
            </a:r>
            <a:r>
              <a:rPr lang="el-GR" sz="3600" b="1" kern="0" dirty="0">
                <a:latin typeface="Calibri" panose="020F0502020204030204" pitchFamily="34" charset="0"/>
                <a:cs typeface="Calibri" panose="020F0502020204030204" pitchFamily="34" charset="0"/>
                <a:sym typeface="Wingdings" panose="05000000000000000000" pitchFamily="2" charset="2"/>
              </a:rPr>
              <a:t>φθόγγοι</a:t>
            </a:r>
            <a:endParaRPr lang="en-US" sz="3600" b="1" kern="0" dirty="0">
              <a:latin typeface="Calibri" panose="020F0502020204030204" pitchFamily="34" charset="0"/>
              <a:cs typeface="Calibri" panose="020F0502020204030204" pitchFamily="34" charset="0"/>
              <a:sym typeface="Wingdings" panose="05000000000000000000" pitchFamily="2" charset="2"/>
            </a:endParaRPr>
          </a:p>
          <a:p>
            <a:pPr marL="0" indent="0" algn="ctr">
              <a:lnSpc>
                <a:spcPct val="123000"/>
              </a:lnSpc>
              <a:buNone/>
              <a:defRPr/>
            </a:pPr>
            <a:r>
              <a:rPr lang="el-GR" sz="3600" dirty="0">
                <a:latin typeface="Calibri" panose="020F0502020204030204" pitchFamily="34" charset="0"/>
                <a:cs typeface="Calibri" panose="020F0502020204030204" pitchFamily="34" charset="0"/>
              </a:rPr>
              <a:t>ΦΘΟΓΓΟΙ      (ΌΧΙ γράμματα!!!!)</a:t>
            </a:r>
            <a:endParaRPr lang="en-US" sz="3600" dirty="0">
              <a:latin typeface="Calibri" panose="020F0502020204030204" pitchFamily="34" charset="0"/>
              <a:cs typeface="Calibri" panose="020F0502020204030204" pitchFamily="34" charset="0"/>
            </a:endParaRPr>
          </a:p>
          <a:p>
            <a:pPr algn="just">
              <a:lnSpc>
                <a:spcPct val="123000"/>
              </a:lnSpc>
              <a:defRPr/>
            </a:pPr>
            <a:endParaRPr lang="el-GR" sz="3600" kern="0" dirty="0">
              <a:sym typeface="Wingdings" panose="05000000000000000000" pitchFamily="2" charset="2"/>
            </a:endParaRPr>
          </a:p>
          <a:p>
            <a:pPr lvl="1"/>
            <a:endParaRPr lang="el-GR" sz="800" dirty="0"/>
          </a:p>
        </p:txBody>
      </p:sp>
    </p:spTree>
    <p:extLst>
      <p:ext uri="{BB962C8B-B14F-4D97-AF65-F5344CB8AC3E}">
        <p14:creationId xmlns:p14="http://schemas.microsoft.com/office/powerpoint/2010/main" val="1312178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1919289" y="2060575"/>
            <a:ext cx="8569325" cy="4681538"/>
          </a:xfrm>
        </p:spPr>
        <p:txBody>
          <a:bodyPr/>
          <a:lstStyle/>
          <a:p>
            <a:pPr>
              <a:spcBef>
                <a:spcPct val="0"/>
              </a:spcBef>
              <a:spcAft>
                <a:spcPts val="1800"/>
              </a:spcAft>
              <a:buClr>
                <a:srgbClr val="72BFC5"/>
              </a:buClr>
              <a:buNone/>
            </a:pPr>
            <a:r>
              <a:rPr lang="el-GR" altLang="el-GR" sz="2200" b="1" u="sng" dirty="0">
                <a:solidFill>
                  <a:srgbClr val="006400"/>
                </a:solidFill>
                <a:latin typeface="Corbel" pitchFamily="34" charset="0"/>
              </a:rPr>
              <a:t>Τυπική φωνή – Ηχηροί /</a:t>
            </a:r>
            <a:r>
              <a:rPr lang="en-US" altLang="el-GR" sz="2200" b="1" u="sng" dirty="0">
                <a:solidFill>
                  <a:srgbClr val="006400"/>
                </a:solidFill>
                <a:latin typeface="Corbel" pitchFamily="34" charset="0"/>
              </a:rPr>
              <a:t> </a:t>
            </a:r>
            <a:r>
              <a:rPr lang="el-GR" altLang="el-GR" sz="2200" b="1" u="sng" dirty="0">
                <a:solidFill>
                  <a:srgbClr val="006400"/>
                </a:solidFill>
                <a:latin typeface="Corbel" pitchFamily="34" charset="0"/>
              </a:rPr>
              <a:t>Άηχοι φθόγγοι</a:t>
            </a:r>
            <a:endParaRPr lang="en-US" altLang="el-GR" sz="2200" b="1" u="sng" dirty="0">
              <a:solidFill>
                <a:srgbClr val="006400"/>
              </a:solidFill>
              <a:latin typeface="Corbel" pitchFamily="34" charset="0"/>
              <a:sym typeface="Wingdings" pitchFamily="2" charset="2"/>
            </a:endParaRPr>
          </a:p>
          <a:p>
            <a:pPr>
              <a:spcBef>
                <a:spcPct val="0"/>
              </a:spcBef>
              <a:spcAft>
                <a:spcPts val="1800"/>
              </a:spcAft>
              <a:buClr>
                <a:srgbClr val="006400"/>
              </a:buClr>
              <a:buFont typeface="Wingdings" pitchFamily="2" charset="2"/>
              <a:buChar char="ü"/>
            </a:pPr>
            <a:r>
              <a:rPr lang="el-GR" altLang="el-GR" sz="1900" dirty="0">
                <a:latin typeface="Corbel" pitchFamily="34" charset="0"/>
              </a:rPr>
              <a:t>Όταν η γλωττίδα είναι κλειστή</a:t>
            </a:r>
            <a:r>
              <a:rPr lang="en-US" altLang="el-GR" sz="1900" dirty="0">
                <a:latin typeface="Corbel" pitchFamily="34" charset="0"/>
              </a:rPr>
              <a:t> </a:t>
            </a:r>
            <a:r>
              <a:rPr lang="el-GR" altLang="el-GR" sz="1900" dirty="0">
                <a:latin typeface="Corbel" pitchFamily="34" charset="0"/>
              </a:rPr>
              <a:t>και</a:t>
            </a:r>
            <a:r>
              <a:rPr lang="en-US" altLang="el-GR" sz="1900" dirty="0">
                <a:latin typeface="Corbel" pitchFamily="34" charset="0"/>
              </a:rPr>
              <a:t> </a:t>
            </a:r>
            <a:r>
              <a:rPr lang="el-GR" altLang="el-GR" sz="1900" dirty="0">
                <a:latin typeface="Corbel" pitchFamily="34" charset="0"/>
              </a:rPr>
              <a:t>οι φωνητικές χορδές εξαναγκάζονται σε παλμική</a:t>
            </a:r>
            <a:r>
              <a:rPr lang="en-US" altLang="el-GR" sz="1900" dirty="0">
                <a:latin typeface="Corbel" pitchFamily="34" charset="0"/>
              </a:rPr>
              <a:t> </a:t>
            </a:r>
            <a:r>
              <a:rPr lang="el-GR" altLang="el-GR" sz="1900" dirty="0">
                <a:latin typeface="Corbel" pitchFamily="34" charset="0"/>
              </a:rPr>
              <a:t>κίνηση, παράγονται </a:t>
            </a:r>
            <a:r>
              <a:rPr lang="el-GR" altLang="el-GR" sz="1900" b="1" u="sng" dirty="0">
                <a:latin typeface="Corbel" pitchFamily="34" charset="0"/>
              </a:rPr>
              <a:t>ηχηροί φθόγγοι</a:t>
            </a:r>
            <a:r>
              <a:rPr lang="el-GR" altLang="el-GR" sz="1900" dirty="0">
                <a:latin typeface="Corbel" pitchFamily="34" charset="0"/>
              </a:rPr>
              <a:t>.  </a:t>
            </a:r>
          </a:p>
          <a:p>
            <a:pPr>
              <a:spcBef>
                <a:spcPct val="0"/>
              </a:spcBef>
              <a:spcAft>
                <a:spcPts val="1800"/>
              </a:spcAft>
              <a:buClr>
                <a:srgbClr val="006400"/>
              </a:buClr>
              <a:buFont typeface="Wingdings" pitchFamily="2" charset="2"/>
              <a:buChar char="ü"/>
            </a:pPr>
            <a:r>
              <a:rPr lang="el-GR" altLang="el-GR" sz="1900" dirty="0">
                <a:latin typeface="Corbel" pitchFamily="34" charset="0"/>
              </a:rPr>
              <a:t>Όταν η γλωττίδα είναι ανοιχτή και</a:t>
            </a:r>
            <a:r>
              <a:rPr lang="en-US" altLang="el-GR" sz="1900" dirty="0">
                <a:latin typeface="Corbel" pitchFamily="34" charset="0"/>
              </a:rPr>
              <a:t> </a:t>
            </a:r>
            <a:r>
              <a:rPr lang="el-GR" altLang="el-GR" sz="1900" dirty="0">
                <a:latin typeface="Corbel" pitchFamily="34" charset="0"/>
              </a:rPr>
              <a:t>οι φωνητικές χορδές αφήνουν τον αέρα να περνάει ελεύθερα ανάμεσά τους, παράγονται </a:t>
            </a:r>
            <a:r>
              <a:rPr lang="el-GR" altLang="el-GR" sz="1900" b="1" u="sng" dirty="0">
                <a:latin typeface="Corbel" pitchFamily="34" charset="0"/>
              </a:rPr>
              <a:t>άηχοι φθόγγοι</a:t>
            </a:r>
            <a:r>
              <a:rPr lang="el-GR" altLang="el-GR" sz="1900" dirty="0">
                <a:latin typeface="Corbel" pitchFamily="34" charset="0"/>
              </a:rPr>
              <a:t>.</a:t>
            </a:r>
            <a:endParaRPr lang="en-US" altLang="el-GR" sz="1900" dirty="0">
              <a:latin typeface="Corbel" pitchFamily="34" charset="0"/>
            </a:endParaRPr>
          </a:p>
          <a:p>
            <a:pPr>
              <a:spcBef>
                <a:spcPct val="0"/>
              </a:spcBef>
              <a:spcAft>
                <a:spcPts val="1800"/>
              </a:spcAft>
              <a:buClr>
                <a:srgbClr val="006400"/>
              </a:buClr>
              <a:buFont typeface="Wingdings" pitchFamily="2" charset="2"/>
              <a:buChar char="ü"/>
            </a:pPr>
            <a:r>
              <a:rPr lang="el-GR" altLang="el-GR" sz="1900" dirty="0">
                <a:latin typeface="Corbel" pitchFamily="34" charset="0"/>
              </a:rPr>
              <a:t>Πολλές γλώσσες του κόσμου</a:t>
            </a:r>
            <a:r>
              <a:rPr lang="en-US" altLang="el-GR" sz="1900" dirty="0">
                <a:latin typeface="Corbel" pitchFamily="34" charset="0"/>
              </a:rPr>
              <a:t>, </a:t>
            </a:r>
            <a:r>
              <a:rPr lang="el-GR" altLang="el-GR" sz="1900" dirty="0">
                <a:latin typeface="Corbel" pitchFamily="34" charset="0"/>
              </a:rPr>
              <a:t>συμπεριλαμβανομένων των</a:t>
            </a:r>
            <a:r>
              <a:rPr lang="en-US" altLang="el-GR" sz="1900" dirty="0">
                <a:latin typeface="Corbel" pitchFamily="34" charset="0"/>
              </a:rPr>
              <a:t> </a:t>
            </a:r>
            <a:r>
              <a:rPr lang="el-GR" altLang="el-GR" sz="1900" dirty="0">
                <a:latin typeface="Corbel" pitchFamily="34" charset="0"/>
              </a:rPr>
              <a:t>Ελληνικών</a:t>
            </a:r>
            <a:r>
              <a:rPr lang="en-US" altLang="el-GR" sz="1900" dirty="0">
                <a:latin typeface="Corbel" pitchFamily="34" charset="0"/>
              </a:rPr>
              <a:t>, </a:t>
            </a:r>
            <a:r>
              <a:rPr lang="el-GR" altLang="el-GR" sz="1900" dirty="0">
                <a:latin typeface="Corbel" pitchFamily="34" charset="0"/>
              </a:rPr>
              <a:t>έχουν διάκριση</a:t>
            </a:r>
            <a:r>
              <a:rPr lang="en-US" altLang="el-GR" sz="1900" dirty="0">
                <a:latin typeface="Corbel" pitchFamily="34" charset="0"/>
              </a:rPr>
              <a:t> </a:t>
            </a:r>
            <a:r>
              <a:rPr lang="el-GR" altLang="el-GR" sz="1900" dirty="0">
                <a:latin typeface="Corbel" pitchFamily="34" charset="0"/>
              </a:rPr>
              <a:t>μεταξύ</a:t>
            </a:r>
            <a:r>
              <a:rPr lang="en-US" altLang="el-GR" sz="1900" dirty="0">
                <a:latin typeface="Corbel" pitchFamily="34" charset="0"/>
              </a:rPr>
              <a:t> </a:t>
            </a:r>
            <a:r>
              <a:rPr lang="el-GR" altLang="el-GR" sz="1900" dirty="0">
                <a:latin typeface="Corbel" pitchFamily="34" charset="0"/>
              </a:rPr>
              <a:t>ηχηρών</a:t>
            </a:r>
            <a:r>
              <a:rPr lang="en-US" altLang="el-GR" sz="1900" dirty="0">
                <a:latin typeface="Corbel" pitchFamily="34" charset="0"/>
              </a:rPr>
              <a:t> </a:t>
            </a:r>
            <a:r>
              <a:rPr lang="el-GR" altLang="el-GR" sz="1900" dirty="0">
                <a:latin typeface="Corbel" pitchFamily="34" charset="0"/>
              </a:rPr>
              <a:t>και</a:t>
            </a:r>
            <a:r>
              <a:rPr lang="en-US" altLang="el-GR" sz="1900" dirty="0">
                <a:latin typeface="Corbel" pitchFamily="34" charset="0"/>
              </a:rPr>
              <a:t> </a:t>
            </a:r>
            <a:r>
              <a:rPr lang="el-GR" altLang="el-GR" sz="1900" dirty="0">
                <a:latin typeface="Corbel" pitchFamily="34" charset="0"/>
              </a:rPr>
              <a:t>άηχων</a:t>
            </a:r>
            <a:r>
              <a:rPr lang="en-US" altLang="el-GR" sz="1900" dirty="0">
                <a:latin typeface="Corbel" pitchFamily="34" charset="0"/>
              </a:rPr>
              <a:t> </a:t>
            </a:r>
            <a:r>
              <a:rPr lang="el-GR" altLang="el-GR" sz="1900" dirty="0">
                <a:latin typeface="Corbel" pitchFamily="34" charset="0"/>
              </a:rPr>
              <a:t>φθόγγων.</a:t>
            </a:r>
            <a:endParaRPr lang="en-US" altLang="el-GR" sz="1900" dirty="0">
              <a:latin typeface="Corbel" pitchFamily="34" charset="0"/>
            </a:endParaRPr>
          </a:p>
          <a:p>
            <a:pPr>
              <a:spcBef>
                <a:spcPct val="0"/>
              </a:spcBef>
              <a:spcAft>
                <a:spcPts val="1800"/>
              </a:spcAft>
              <a:buClr>
                <a:srgbClr val="006400"/>
              </a:buClr>
              <a:buFont typeface="Wingdings" pitchFamily="2" charset="2"/>
              <a:buChar char="ü"/>
            </a:pPr>
            <a:r>
              <a:rPr lang="el-GR" altLang="el-GR" sz="1900" dirty="0">
                <a:latin typeface="Corbel" pitchFamily="34" charset="0"/>
              </a:rPr>
              <a:t>Όλα τα Ελληνικά </a:t>
            </a:r>
            <a:r>
              <a:rPr lang="el-GR" altLang="el-GR" sz="1900" i="1" u="sng" dirty="0">
                <a:latin typeface="Corbel" pitchFamily="34" charset="0"/>
              </a:rPr>
              <a:t>φωνήεντα</a:t>
            </a:r>
            <a:r>
              <a:rPr lang="el-GR" altLang="el-GR" sz="1900" dirty="0">
                <a:latin typeface="Corbel" pitchFamily="34" charset="0"/>
              </a:rPr>
              <a:t> είναι </a:t>
            </a:r>
            <a:r>
              <a:rPr lang="el-GR" altLang="el-GR" sz="1900" i="1" u="sng" dirty="0">
                <a:latin typeface="Corbel" pitchFamily="34" charset="0"/>
              </a:rPr>
              <a:t>ηχηρά</a:t>
            </a:r>
            <a:r>
              <a:rPr lang="el-GR" altLang="el-GR" sz="1900" dirty="0">
                <a:latin typeface="Corbel" pitchFamily="34" charset="0"/>
              </a:rPr>
              <a:t>.  Τα σύμφωνα διακρίνονται σε ηχηρά και άηχα.</a:t>
            </a:r>
          </a:p>
        </p:txBody>
      </p:sp>
      <p:sp>
        <p:nvSpPr>
          <p:cNvPr id="8" name="1 - Τίτλος"/>
          <p:cNvSpPr>
            <a:spLocks noGrp="1"/>
          </p:cNvSpPr>
          <p:nvPr>
            <p:ph type="title"/>
          </p:nvPr>
        </p:nvSpPr>
        <p:spPr>
          <a:xfrm>
            <a:off x="1357861" y="836285"/>
            <a:ext cx="7416800" cy="793750"/>
          </a:xfrm>
        </p:spPr>
        <p:txBody>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Είδη φώνησης</a:t>
            </a:r>
          </a:p>
        </p:txBody>
      </p:sp>
      <p:pic>
        <p:nvPicPr>
          <p:cNvPr id="30726" name="Picture 10" descr="Αποτέλεσμα εικόνας"/>
          <p:cNvPicPr>
            <a:picLocks noChangeAspect="1" noChangeArrowheads="1"/>
          </p:cNvPicPr>
          <p:nvPr/>
        </p:nvPicPr>
        <p:blipFill>
          <a:blip r:embed="rId2">
            <a:extLst>
              <a:ext uri="{28A0092B-C50C-407E-A947-70E740481C1C}">
                <a14:useLocalDpi xmlns:a14="http://schemas.microsoft.com/office/drawing/2010/main" val="0"/>
              </a:ext>
            </a:extLst>
          </a:blip>
          <a:srcRect b="20859"/>
          <a:stretch>
            <a:fillRect/>
          </a:stretch>
        </p:blipFill>
        <p:spPr bwMode="auto">
          <a:xfrm>
            <a:off x="9369426" y="587374"/>
            <a:ext cx="108585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221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1774825" y="1844676"/>
            <a:ext cx="8713788" cy="4824413"/>
          </a:xfrm>
        </p:spPr>
        <p:txBody>
          <a:bodyPr/>
          <a:lstStyle/>
          <a:p>
            <a:pPr marL="457200" indent="-457200">
              <a:buNone/>
            </a:pPr>
            <a:r>
              <a:rPr lang="el-GR" altLang="el-GR" sz="2200" b="1" u="sng" dirty="0" err="1">
                <a:solidFill>
                  <a:srgbClr val="006400"/>
                </a:solidFill>
                <a:latin typeface="Corbel" pitchFamily="34" charset="0"/>
              </a:rPr>
              <a:t>Λαρυγγοποιημένη</a:t>
            </a:r>
            <a:r>
              <a:rPr lang="el-GR" altLang="el-GR" sz="2200" b="1" u="sng" dirty="0">
                <a:solidFill>
                  <a:srgbClr val="006400"/>
                </a:solidFill>
                <a:latin typeface="Corbel" pitchFamily="34" charset="0"/>
              </a:rPr>
              <a:t> (</a:t>
            </a:r>
            <a:r>
              <a:rPr lang="en-US" altLang="el-GR" sz="2200" b="1" u="sng" dirty="0">
                <a:solidFill>
                  <a:srgbClr val="006400"/>
                </a:solidFill>
                <a:latin typeface="Corbel" pitchFamily="34" charset="0"/>
              </a:rPr>
              <a:t>Creaky</a:t>
            </a:r>
            <a:r>
              <a:rPr lang="el-GR" altLang="el-GR" sz="2200" b="1" u="sng" dirty="0">
                <a:solidFill>
                  <a:srgbClr val="006400"/>
                </a:solidFill>
                <a:latin typeface="Corbel" pitchFamily="34" charset="0"/>
              </a:rPr>
              <a:t>)</a:t>
            </a:r>
            <a:endParaRPr lang="en-US" altLang="el-GR" sz="2200" b="1" u="sng" dirty="0">
              <a:solidFill>
                <a:srgbClr val="006400"/>
              </a:solidFill>
              <a:latin typeface="Corbel" pitchFamily="34" charset="0"/>
            </a:endParaRPr>
          </a:p>
          <a:p>
            <a:pPr marL="457200" indent="-457200">
              <a:spcBef>
                <a:spcPct val="0"/>
              </a:spcBef>
              <a:buNone/>
            </a:pPr>
            <a:endParaRPr lang="en-US" altLang="el-GR" sz="1900" dirty="0">
              <a:latin typeface="Corbel" pitchFamily="34" charset="0"/>
            </a:endParaRPr>
          </a:p>
          <a:p>
            <a:pPr marL="457200" indent="-457200">
              <a:spcAft>
                <a:spcPts val="600"/>
              </a:spcAft>
              <a:buClr>
                <a:srgbClr val="006400"/>
              </a:buClr>
              <a:buFont typeface="Wingdings" pitchFamily="2" charset="2"/>
              <a:buChar char="ü"/>
            </a:pPr>
            <a:r>
              <a:rPr lang="el-GR" altLang="el-GR" sz="1900" dirty="0">
                <a:latin typeface="Corbel" pitchFamily="34" charset="0"/>
              </a:rPr>
              <a:t>Αυτό το είδος φώνησης χαρακτηρίζεται από</a:t>
            </a:r>
            <a:r>
              <a:rPr lang="en-US" altLang="el-GR" sz="1900" dirty="0">
                <a:latin typeface="Corbel" pitchFamily="34" charset="0"/>
              </a:rPr>
              <a:t> </a:t>
            </a:r>
            <a:r>
              <a:rPr lang="el-GR" altLang="el-GR" sz="1900" i="1" u="sng" dirty="0">
                <a:latin typeface="Corbel" pitchFamily="34" charset="0"/>
              </a:rPr>
              <a:t>χαμηλή συχνότητα</a:t>
            </a:r>
            <a:r>
              <a:rPr lang="en-US" altLang="el-GR" sz="1900" i="1" u="sng" dirty="0">
                <a:latin typeface="Corbel" pitchFamily="34" charset="0"/>
              </a:rPr>
              <a:t> </a:t>
            </a:r>
            <a:r>
              <a:rPr lang="el-GR" altLang="el-GR" sz="1900" i="1" u="sng" dirty="0">
                <a:latin typeface="Corbel" pitchFamily="34" charset="0"/>
              </a:rPr>
              <a:t>δόνησης</a:t>
            </a:r>
            <a:r>
              <a:rPr lang="en-US" altLang="el-GR" sz="1900" i="1" u="sng" dirty="0">
                <a:latin typeface="Corbel" pitchFamily="34" charset="0"/>
              </a:rPr>
              <a:t> </a:t>
            </a:r>
            <a:r>
              <a:rPr lang="el-GR" altLang="el-GR" sz="1900" i="1" u="sng" dirty="0">
                <a:latin typeface="Corbel" pitchFamily="34" charset="0"/>
              </a:rPr>
              <a:t>των</a:t>
            </a:r>
            <a:r>
              <a:rPr lang="en-US" altLang="el-GR" sz="1900" i="1" u="sng" dirty="0">
                <a:latin typeface="Corbel" pitchFamily="34" charset="0"/>
              </a:rPr>
              <a:t> </a:t>
            </a:r>
            <a:r>
              <a:rPr lang="el-GR" altLang="el-GR" sz="1900" i="1" u="sng" dirty="0">
                <a:latin typeface="Corbel" pitchFamily="34" charset="0"/>
              </a:rPr>
              <a:t>φωνητικών</a:t>
            </a:r>
            <a:r>
              <a:rPr lang="en-US" altLang="el-GR" sz="1900" i="1" u="sng" dirty="0">
                <a:latin typeface="Corbel" pitchFamily="34" charset="0"/>
              </a:rPr>
              <a:t> </a:t>
            </a:r>
            <a:r>
              <a:rPr lang="el-GR" altLang="el-GR" sz="1900" i="1" u="sng" dirty="0">
                <a:latin typeface="Corbel" pitchFamily="34" charset="0"/>
              </a:rPr>
              <a:t>χορδών</a:t>
            </a:r>
            <a:r>
              <a:rPr lang="el-GR" altLang="el-GR" sz="1900" dirty="0">
                <a:latin typeface="Corbel" pitchFamily="34" charset="0"/>
              </a:rPr>
              <a:t>.</a:t>
            </a:r>
            <a:endParaRPr lang="en-US" altLang="el-GR" sz="1900" dirty="0">
              <a:latin typeface="Corbel" pitchFamily="34" charset="0"/>
            </a:endParaRPr>
          </a:p>
          <a:p>
            <a:pPr marL="457200" indent="-457200">
              <a:buClr>
                <a:srgbClr val="006400"/>
              </a:buClr>
              <a:buFont typeface="Wingdings" pitchFamily="2" charset="2"/>
              <a:buChar char="ü"/>
            </a:pPr>
            <a:r>
              <a:rPr lang="el-GR" altLang="el-GR" sz="1900" dirty="0">
                <a:latin typeface="Corbel" pitchFamily="34" charset="0"/>
              </a:rPr>
              <a:t>Οι χορδές</a:t>
            </a:r>
            <a:r>
              <a:rPr lang="en-US" altLang="el-GR" sz="1900" dirty="0">
                <a:latin typeface="Corbel" pitchFamily="34" charset="0"/>
              </a:rPr>
              <a:t> </a:t>
            </a:r>
            <a:r>
              <a:rPr lang="el-GR" altLang="el-GR" sz="1900" dirty="0">
                <a:latin typeface="Corbel" pitchFamily="34" charset="0"/>
              </a:rPr>
              <a:t>είναι</a:t>
            </a:r>
            <a:r>
              <a:rPr lang="en-US" altLang="el-GR" sz="1900" dirty="0">
                <a:latin typeface="Corbel" pitchFamily="34" charset="0"/>
              </a:rPr>
              <a:t> </a:t>
            </a:r>
            <a:r>
              <a:rPr lang="el-GR" altLang="el-GR" sz="1900" i="1" u="sng" dirty="0">
                <a:latin typeface="Corbel" pitchFamily="34" charset="0"/>
              </a:rPr>
              <a:t>ανοιχτές μόνο</a:t>
            </a:r>
            <a:r>
              <a:rPr lang="en-US" altLang="el-GR" sz="1900" i="1" u="sng" dirty="0">
                <a:latin typeface="Corbel" pitchFamily="34" charset="0"/>
              </a:rPr>
              <a:t> </a:t>
            </a:r>
            <a:r>
              <a:rPr lang="el-GR" altLang="el-GR" sz="1900" i="1" u="sng" dirty="0">
                <a:latin typeface="Corbel" pitchFamily="34" charset="0"/>
              </a:rPr>
              <a:t>για</a:t>
            </a:r>
            <a:r>
              <a:rPr lang="en-US" altLang="el-GR" sz="1900" i="1" u="sng" dirty="0">
                <a:latin typeface="Corbel" pitchFamily="34" charset="0"/>
              </a:rPr>
              <a:t> </a:t>
            </a:r>
            <a:r>
              <a:rPr lang="el-GR" altLang="el-GR" sz="1900" i="1" u="sng" dirty="0">
                <a:latin typeface="Corbel" pitchFamily="34" charset="0"/>
              </a:rPr>
              <a:t>πολύ λίγο</a:t>
            </a:r>
            <a:r>
              <a:rPr lang="en-US" altLang="el-GR" sz="1900" i="1" u="sng" dirty="0">
                <a:latin typeface="Corbel" pitchFamily="34" charset="0"/>
              </a:rPr>
              <a:t> </a:t>
            </a:r>
            <a:r>
              <a:rPr lang="el-GR" altLang="el-GR" sz="1900" i="1" u="sng" dirty="0">
                <a:latin typeface="Corbel" pitchFamily="34" charset="0"/>
              </a:rPr>
              <a:t>χρόνο</a:t>
            </a:r>
            <a:r>
              <a:rPr lang="en-US" altLang="el-GR" sz="1900" dirty="0">
                <a:latin typeface="Corbel" pitchFamily="34" charset="0"/>
              </a:rPr>
              <a:t> </a:t>
            </a:r>
            <a:r>
              <a:rPr lang="el-GR" altLang="el-GR" sz="1900" dirty="0">
                <a:latin typeface="Corbel" pitchFamily="34" charset="0"/>
              </a:rPr>
              <a:t>και συχνά</a:t>
            </a:r>
            <a:r>
              <a:rPr lang="en-US" altLang="el-GR" sz="1900" dirty="0">
                <a:latin typeface="Corbel" pitchFamily="34" charset="0"/>
              </a:rPr>
              <a:t> </a:t>
            </a:r>
            <a:r>
              <a:rPr lang="el-GR" altLang="el-GR" sz="1900" i="1" u="sng" dirty="0">
                <a:latin typeface="Corbel" pitchFamily="34" charset="0"/>
              </a:rPr>
              <a:t>ακανόνιστα</a:t>
            </a:r>
            <a:r>
              <a:rPr lang="en-US" altLang="el-GR" sz="1900" dirty="0">
                <a:latin typeface="Corbel" pitchFamily="34" charset="0"/>
              </a:rPr>
              <a:t> </a:t>
            </a:r>
            <a:r>
              <a:rPr lang="el-GR" altLang="el-GR" sz="1900" dirty="0">
                <a:latin typeface="Corbel" pitchFamily="34" charset="0"/>
              </a:rPr>
              <a:t>από κύκλο σε κύκλο</a:t>
            </a:r>
            <a:r>
              <a:rPr lang="en-US" altLang="el-GR" sz="1900" dirty="0">
                <a:latin typeface="Corbel" pitchFamily="34" charset="0"/>
              </a:rPr>
              <a:t>.</a:t>
            </a:r>
            <a:r>
              <a:rPr lang="el-GR" altLang="el-GR" sz="1900" dirty="0">
                <a:latin typeface="Corbel" pitchFamily="34" charset="0"/>
              </a:rPr>
              <a:t>  </a:t>
            </a:r>
            <a:endParaRPr lang="en-US" altLang="el-GR" sz="1900" dirty="0">
              <a:latin typeface="Corbel" pitchFamily="34" charset="0"/>
            </a:endParaRPr>
          </a:p>
          <a:p>
            <a:pPr marL="457200" indent="-457200">
              <a:spcBef>
                <a:spcPct val="0"/>
              </a:spcBef>
              <a:buClr>
                <a:srgbClr val="006400"/>
              </a:buClr>
              <a:buNone/>
            </a:pPr>
            <a:endParaRPr lang="el-GR" altLang="el-GR" sz="1900" dirty="0">
              <a:latin typeface="Corbel" pitchFamily="34" charset="0"/>
            </a:endParaRPr>
          </a:p>
          <a:p>
            <a:pPr marL="457200" indent="-457200">
              <a:spcAft>
                <a:spcPts val="600"/>
              </a:spcAft>
              <a:buClr>
                <a:srgbClr val="006400"/>
              </a:buClr>
              <a:buFont typeface="Wingdings" pitchFamily="2" charset="2"/>
              <a:buChar char="ü"/>
            </a:pPr>
            <a:r>
              <a:rPr lang="el-GR" altLang="el-GR" sz="1900" dirty="0">
                <a:latin typeface="Corbel" pitchFamily="34" charset="0"/>
              </a:rPr>
              <a:t>Δεν υπάρχουν </a:t>
            </a:r>
            <a:r>
              <a:rPr lang="el-GR" altLang="el-GR" sz="1900" dirty="0" err="1">
                <a:latin typeface="Corbel" pitchFamily="34" charset="0"/>
              </a:rPr>
              <a:t>λαρυγγοποιημένοι</a:t>
            </a:r>
            <a:r>
              <a:rPr lang="el-GR" altLang="el-GR" sz="1900" dirty="0">
                <a:latin typeface="Corbel" pitchFamily="34" charset="0"/>
              </a:rPr>
              <a:t> ήχοι στα Ελληνικά, αν και μπορεί</a:t>
            </a:r>
            <a:r>
              <a:rPr lang="en-US" altLang="el-GR" sz="1900" dirty="0">
                <a:latin typeface="Corbel" pitchFamily="34" charset="0"/>
              </a:rPr>
              <a:t> </a:t>
            </a:r>
            <a:r>
              <a:rPr lang="el-GR" altLang="el-GR" sz="1900" dirty="0">
                <a:latin typeface="Corbel" pitchFamily="34" charset="0"/>
              </a:rPr>
              <a:t>να</a:t>
            </a:r>
            <a:r>
              <a:rPr lang="en-US" altLang="el-GR" sz="1900" dirty="0">
                <a:latin typeface="Corbel" pitchFamily="34" charset="0"/>
              </a:rPr>
              <a:t> </a:t>
            </a:r>
            <a:r>
              <a:rPr lang="el-GR" altLang="el-GR" sz="1900" dirty="0">
                <a:latin typeface="Corbel" pitchFamily="34" charset="0"/>
              </a:rPr>
              <a:t>τους χρησιμοποιήσουμε</a:t>
            </a:r>
            <a:r>
              <a:rPr lang="en-US" altLang="el-GR" sz="1900" dirty="0">
                <a:latin typeface="Corbel" pitchFamily="34" charset="0"/>
              </a:rPr>
              <a:t> </a:t>
            </a:r>
            <a:r>
              <a:rPr lang="el-GR" altLang="el-GR" sz="1900" dirty="0">
                <a:latin typeface="Corbel" pitchFamily="34" charset="0"/>
              </a:rPr>
              <a:t>όταν θέλουμε</a:t>
            </a:r>
            <a:r>
              <a:rPr lang="en-US" altLang="el-GR" sz="1900" dirty="0">
                <a:latin typeface="Corbel" pitchFamily="34" charset="0"/>
              </a:rPr>
              <a:t> </a:t>
            </a:r>
            <a:r>
              <a:rPr lang="el-GR" altLang="el-GR" sz="1900" dirty="0">
                <a:latin typeface="Corbel" pitchFamily="34" charset="0"/>
              </a:rPr>
              <a:t>να μιμηθούμε</a:t>
            </a:r>
            <a:r>
              <a:rPr lang="en-US" altLang="el-GR" sz="1900" dirty="0">
                <a:latin typeface="Corbel" pitchFamily="34" charset="0"/>
              </a:rPr>
              <a:t> </a:t>
            </a:r>
            <a:r>
              <a:rPr lang="el-GR" altLang="el-GR" sz="1900" dirty="0">
                <a:latin typeface="Corbel" pitchFamily="34" charset="0"/>
              </a:rPr>
              <a:t>την</a:t>
            </a:r>
            <a:r>
              <a:rPr lang="en-US" altLang="el-GR" sz="1900" dirty="0">
                <a:latin typeface="Corbel" pitchFamily="34" charset="0"/>
              </a:rPr>
              <a:t> </a:t>
            </a:r>
            <a:r>
              <a:rPr lang="el-GR" altLang="el-GR" sz="1900" dirty="0">
                <a:latin typeface="Corbel" pitchFamily="34" charset="0"/>
              </a:rPr>
              <a:t>ομιλία</a:t>
            </a:r>
            <a:r>
              <a:rPr lang="en-US" altLang="el-GR" sz="1900" dirty="0">
                <a:latin typeface="Corbel" pitchFamily="34" charset="0"/>
              </a:rPr>
              <a:t> </a:t>
            </a:r>
            <a:r>
              <a:rPr lang="el-GR" altLang="el-GR" sz="1900" dirty="0">
                <a:latin typeface="Corbel" pitchFamily="34" charset="0"/>
              </a:rPr>
              <a:t>μιας</a:t>
            </a:r>
            <a:r>
              <a:rPr lang="en-US" altLang="el-GR" sz="1900" dirty="0">
                <a:latin typeface="Corbel" pitchFamily="34" charset="0"/>
              </a:rPr>
              <a:t> </a:t>
            </a:r>
            <a:r>
              <a:rPr lang="el-GR" altLang="el-GR" sz="1900" dirty="0">
                <a:latin typeface="Corbel" pitchFamily="34" charset="0"/>
              </a:rPr>
              <a:t>γριάς</a:t>
            </a:r>
            <a:r>
              <a:rPr lang="en-US" altLang="el-GR" sz="1900" dirty="0">
                <a:latin typeface="Corbel" pitchFamily="34" charset="0"/>
              </a:rPr>
              <a:t> </a:t>
            </a:r>
            <a:r>
              <a:rPr lang="el-GR" altLang="el-GR" sz="1900" dirty="0">
                <a:latin typeface="Corbel" pitchFamily="34" charset="0"/>
              </a:rPr>
              <a:t>μάγισσας</a:t>
            </a:r>
            <a:r>
              <a:rPr lang="en-US" altLang="el-GR" sz="1900" dirty="0">
                <a:latin typeface="Corbel" pitchFamily="34" charset="0"/>
              </a:rPr>
              <a:t> </a:t>
            </a:r>
            <a:r>
              <a:rPr lang="el-GR" altLang="el-GR" sz="1900">
                <a:latin typeface="Corbel" pitchFamily="34" charset="0"/>
              </a:rPr>
              <a:t>όταν λέμε ένα παραμύθι.</a:t>
            </a:r>
            <a:endParaRPr lang="en-US" altLang="el-GR" sz="1900">
              <a:latin typeface="Corbel" pitchFamily="34" charset="0"/>
            </a:endParaRPr>
          </a:p>
          <a:p>
            <a:pPr marL="457200" indent="-457200">
              <a:spcAft>
                <a:spcPts val="600"/>
              </a:spcAft>
              <a:buClr>
                <a:srgbClr val="222268"/>
              </a:buClr>
              <a:buFont typeface="Wingdings" pitchFamily="2" charset="2"/>
              <a:buChar char="ü"/>
            </a:pPr>
            <a:r>
              <a:rPr lang="el-GR" altLang="el-GR" sz="1900" dirty="0">
                <a:latin typeface="Corbel" pitchFamily="34" charset="0"/>
              </a:rPr>
              <a:t>Κάποιες γλώσσες</a:t>
            </a:r>
            <a:r>
              <a:rPr lang="en-US" altLang="el-GR" sz="1900" dirty="0">
                <a:latin typeface="Corbel" pitchFamily="34" charset="0"/>
              </a:rPr>
              <a:t> </a:t>
            </a:r>
            <a:r>
              <a:rPr lang="el-GR" altLang="el-GR" sz="1900" dirty="0">
                <a:latin typeface="Corbel" pitchFamily="34" charset="0"/>
              </a:rPr>
              <a:t>στη</a:t>
            </a:r>
            <a:r>
              <a:rPr lang="en-US" altLang="el-GR" sz="1900" dirty="0">
                <a:latin typeface="Corbel" pitchFamily="34" charset="0"/>
              </a:rPr>
              <a:t> </a:t>
            </a:r>
            <a:r>
              <a:rPr lang="el-GR" altLang="el-GR" sz="1900" dirty="0">
                <a:latin typeface="Corbel" pitchFamily="34" charset="0"/>
              </a:rPr>
              <a:t>Νοτιοανατολική Ασία και</a:t>
            </a:r>
            <a:r>
              <a:rPr lang="en-US" altLang="el-GR" sz="1900" dirty="0">
                <a:latin typeface="Corbel" pitchFamily="34" charset="0"/>
              </a:rPr>
              <a:t> </a:t>
            </a:r>
            <a:r>
              <a:rPr lang="el-GR" altLang="el-GR" sz="1900" dirty="0">
                <a:latin typeface="Corbel" pitchFamily="34" charset="0"/>
              </a:rPr>
              <a:t>την Αφρική</a:t>
            </a:r>
            <a:r>
              <a:rPr lang="en-US" altLang="el-GR" sz="1900" dirty="0">
                <a:latin typeface="Corbel" pitchFamily="34" charset="0"/>
              </a:rPr>
              <a:t> </a:t>
            </a:r>
            <a:r>
              <a:rPr lang="el-GR" altLang="el-GR" sz="1900" dirty="0">
                <a:latin typeface="Corbel" pitchFamily="34" charset="0"/>
              </a:rPr>
              <a:t>έχουν</a:t>
            </a:r>
            <a:r>
              <a:rPr lang="en-US" altLang="el-GR" sz="1900" dirty="0">
                <a:latin typeface="Corbel" pitchFamily="34" charset="0"/>
              </a:rPr>
              <a:t> </a:t>
            </a:r>
            <a:r>
              <a:rPr lang="el-GR" altLang="el-GR" sz="1900" dirty="0" err="1">
                <a:latin typeface="Corbel" pitchFamily="34" charset="0"/>
              </a:rPr>
              <a:t>λαρυγγοποιημένους</a:t>
            </a:r>
            <a:r>
              <a:rPr lang="el-GR" altLang="el-GR" sz="1900" dirty="0">
                <a:latin typeface="Corbel" pitchFamily="34" charset="0"/>
              </a:rPr>
              <a:t> ήχους, τόσο φωνηεντικούς</a:t>
            </a:r>
            <a:r>
              <a:rPr lang="en-US" altLang="el-GR" sz="1900" dirty="0">
                <a:latin typeface="Corbel" pitchFamily="34" charset="0"/>
              </a:rPr>
              <a:t> </a:t>
            </a:r>
            <a:r>
              <a:rPr lang="el-GR" altLang="el-GR" sz="1900" dirty="0">
                <a:latin typeface="Corbel" pitchFamily="34" charset="0"/>
              </a:rPr>
              <a:t>όσο και συμφωνικούς.</a:t>
            </a:r>
          </a:p>
        </p:txBody>
      </p:sp>
      <p:pic>
        <p:nvPicPr>
          <p:cNvPr id="5" name="crea166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5503863" y="19161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 Τίτλος"/>
          <p:cNvSpPr>
            <a:spLocks noGrp="1"/>
          </p:cNvSpPr>
          <p:nvPr>
            <p:ph type="title"/>
          </p:nvPr>
        </p:nvSpPr>
        <p:spPr>
          <a:xfrm>
            <a:off x="2351088" y="331788"/>
            <a:ext cx="7416800" cy="793750"/>
          </a:xfrm>
        </p:spPr>
        <p:txBody>
          <a:bodyPr/>
          <a:lstStyle/>
          <a:p>
            <a:pPr eaLnBrk="1" hangingPunct="1">
              <a:defRPr/>
            </a:pPr>
            <a:r>
              <a:rPr lang="el-GR" altLang="el-GR" sz="3200" b="1">
                <a:solidFill>
                  <a:srgbClr val="000000"/>
                </a:solidFill>
                <a:effectLst>
                  <a:outerShdw blurRad="38100" dist="38100" dir="2700000" algn="tl">
                    <a:srgbClr val="C0C0C0"/>
                  </a:outerShdw>
                </a:effectLst>
                <a:latin typeface="Corbel" pitchFamily="34" charset="0"/>
              </a:rPr>
              <a:t>Είδη φώνησης</a:t>
            </a:r>
          </a:p>
        </p:txBody>
      </p:sp>
      <p:pic>
        <p:nvPicPr>
          <p:cNvPr id="27657" name="Picture 9" descr="Αποτέλεσμα εικόνας"/>
          <p:cNvPicPr>
            <a:picLocks noChangeAspect="1" noChangeArrowheads="1"/>
          </p:cNvPicPr>
          <p:nvPr/>
        </p:nvPicPr>
        <p:blipFill>
          <a:blip r:embed="rId5" cstate="print"/>
          <a:srcRect b="18449"/>
          <a:stretch>
            <a:fillRect/>
          </a:stretch>
        </p:blipFill>
        <p:spPr bwMode="auto">
          <a:xfrm flipH="1">
            <a:off x="9151256" y="652032"/>
            <a:ext cx="1233264" cy="947012"/>
          </a:xfrm>
          <a:prstGeom prst="rect">
            <a:avLst/>
          </a:prstGeom>
          <a:ln>
            <a:noFill/>
          </a:ln>
          <a:effectLst>
            <a:softEdge rad="112500"/>
          </a:effectLst>
        </p:spPr>
      </p:pic>
    </p:spTree>
    <p:extLst>
      <p:ext uri="{BB962C8B-B14F-4D97-AF65-F5344CB8AC3E}">
        <p14:creationId xmlns:p14="http://schemas.microsoft.com/office/powerpoint/2010/main" val="278048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981" fill="hold"/>
                                        <p:tgtEl>
                                          <p:spTgt spid="5"/>
                                        </p:tgtEl>
                                      </p:cBhvr>
                                    </p:cmd>
                                  </p:childTnLst>
                                </p:cTn>
                              </p:par>
                            </p:childTnLst>
                          </p:cTn>
                        </p:par>
                      </p:childTnLst>
                    </p:cTn>
                  </p:par>
                </p:childTnLst>
              </p:cTn>
              <p:nextCondLst>
                <p:cond evt="onClick" delay="0">
                  <p:tgtEl>
                    <p:spTgt spid="5"/>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1774825" y="1844675"/>
            <a:ext cx="8713788" cy="4897438"/>
          </a:xfrm>
        </p:spPr>
        <p:txBody>
          <a:bodyPr/>
          <a:lstStyle/>
          <a:p>
            <a:pPr marL="457200" indent="-457200">
              <a:buNone/>
            </a:pPr>
            <a:r>
              <a:rPr lang="el-GR" altLang="el-GR" sz="2200" b="1" u="sng">
                <a:solidFill>
                  <a:srgbClr val="006400"/>
                </a:solidFill>
                <a:latin typeface="Corbel" pitchFamily="34" charset="0"/>
              </a:rPr>
              <a:t>Μόρμυρη (</a:t>
            </a:r>
            <a:r>
              <a:rPr lang="en-US" altLang="el-GR" sz="2200" b="1" u="sng">
                <a:solidFill>
                  <a:srgbClr val="006400"/>
                </a:solidFill>
                <a:latin typeface="Corbel" pitchFamily="34" charset="0"/>
              </a:rPr>
              <a:t>Breathy</a:t>
            </a:r>
            <a:r>
              <a:rPr lang="el-GR" altLang="el-GR" sz="2200" b="1" u="sng">
                <a:solidFill>
                  <a:srgbClr val="006400"/>
                </a:solidFill>
                <a:latin typeface="Corbel" pitchFamily="34" charset="0"/>
              </a:rPr>
              <a:t>)</a:t>
            </a:r>
            <a:endParaRPr lang="en-US" altLang="el-GR" sz="2200" b="1" u="sng">
              <a:solidFill>
                <a:srgbClr val="006400"/>
              </a:solidFill>
              <a:latin typeface="Corbel" pitchFamily="34" charset="0"/>
            </a:endParaRPr>
          </a:p>
          <a:p>
            <a:pPr marL="457200" indent="-457200">
              <a:buNone/>
            </a:pPr>
            <a:endParaRPr lang="en-US" altLang="el-GR" sz="1900">
              <a:latin typeface="Corbel" pitchFamily="34" charset="0"/>
            </a:endParaRPr>
          </a:p>
          <a:p>
            <a:pPr marL="457200" indent="-457200">
              <a:spcBef>
                <a:spcPct val="0"/>
              </a:spcBef>
              <a:spcAft>
                <a:spcPts val="1800"/>
              </a:spcAft>
              <a:buClr>
                <a:srgbClr val="006400"/>
              </a:buClr>
              <a:buFont typeface="Wingdings" pitchFamily="2" charset="2"/>
              <a:buChar char="ü"/>
            </a:pPr>
            <a:r>
              <a:rPr lang="el-GR" altLang="el-GR" sz="1900">
                <a:latin typeface="Corbel" pitchFamily="34" charset="0"/>
              </a:rPr>
              <a:t>Η κανονική δόνηση των φωνητικών χορδών</a:t>
            </a:r>
            <a:r>
              <a:rPr lang="en-US" altLang="el-GR" sz="1900">
                <a:latin typeface="Corbel" pitchFamily="34" charset="0"/>
              </a:rPr>
              <a:t> </a:t>
            </a:r>
            <a:r>
              <a:rPr lang="el-GR" altLang="el-GR" sz="1900">
                <a:latin typeface="Corbel" pitchFamily="34" charset="0"/>
              </a:rPr>
              <a:t>συνοδεύεται</a:t>
            </a:r>
            <a:r>
              <a:rPr lang="en-US" altLang="el-GR" sz="1900">
                <a:latin typeface="Corbel" pitchFamily="34" charset="0"/>
              </a:rPr>
              <a:t> </a:t>
            </a:r>
            <a:r>
              <a:rPr lang="el-GR" altLang="el-GR" sz="1900">
                <a:latin typeface="Corbel" pitchFamily="34" charset="0"/>
              </a:rPr>
              <a:t>από</a:t>
            </a:r>
            <a:r>
              <a:rPr lang="en-US" altLang="el-GR" sz="1900">
                <a:latin typeface="Corbel" pitchFamily="34" charset="0"/>
              </a:rPr>
              <a:t> </a:t>
            </a:r>
            <a:r>
              <a:rPr lang="el-GR" altLang="el-GR" sz="1900">
                <a:latin typeface="Corbel" pitchFamily="34" charset="0"/>
              </a:rPr>
              <a:t>μία</a:t>
            </a:r>
            <a:r>
              <a:rPr lang="en-US" altLang="el-GR" sz="1900">
                <a:latin typeface="Corbel" pitchFamily="34" charset="0"/>
              </a:rPr>
              <a:t> </a:t>
            </a:r>
            <a:r>
              <a:rPr lang="el-GR" altLang="el-GR" sz="1900" i="1" u="sng">
                <a:latin typeface="Corbel" pitchFamily="34" charset="0"/>
              </a:rPr>
              <a:t>συνεχή ροή αναπνοής</a:t>
            </a:r>
            <a:r>
              <a:rPr lang="el-GR" altLang="el-GR" sz="1900">
                <a:latin typeface="Corbel" pitchFamily="34" charset="0"/>
              </a:rPr>
              <a:t>.  </a:t>
            </a:r>
            <a:endParaRPr lang="en-US" altLang="el-GR" sz="1900">
              <a:latin typeface="Corbel" pitchFamily="34" charset="0"/>
            </a:endParaRPr>
          </a:p>
          <a:p>
            <a:pPr marL="457200" indent="-457200">
              <a:spcAft>
                <a:spcPts val="1800"/>
              </a:spcAft>
              <a:buClr>
                <a:srgbClr val="006400"/>
              </a:buClr>
              <a:buFont typeface="Wingdings" pitchFamily="2" charset="2"/>
              <a:buChar char="ü"/>
            </a:pPr>
            <a:r>
              <a:rPr lang="el-GR" altLang="el-GR" sz="1900">
                <a:latin typeface="Corbel" pitchFamily="34" charset="0"/>
              </a:rPr>
              <a:t>Αυτό συμβαίνει όταν</a:t>
            </a:r>
            <a:r>
              <a:rPr lang="en-US" altLang="el-GR" sz="1900">
                <a:latin typeface="Corbel" pitchFamily="34" charset="0"/>
              </a:rPr>
              <a:t> </a:t>
            </a:r>
            <a:r>
              <a:rPr lang="el-GR" altLang="el-GR" sz="1900" i="1" u="sng">
                <a:latin typeface="Corbel" pitchFamily="34" charset="0"/>
              </a:rPr>
              <a:t>ο γλωττιδικός φραγμός</a:t>
            </a:r>
            <a:r>
              <a:rPr lang="en-US" altLang="el-GR" sz="1900" i="1" u="sng">
                <a:latin typeface="Corbel" pitchFamily="34" charset="0"/>
              </a:rPr>
              <a:t> </a:t>
            </a:r>
            <a:r>
              <a:rPr lang="el-GR" altLang="el-GR" sz="1900" i="1" u="sng">
                <a:latin typeface="Corbel" pitchFamily="34" charset="0"/>
              </a:rPr>
              <a:t>κατά τη</a:t>
            </a:r>
            <a:r>
              <a:rPr lang="en-US" altLang="el-GR" sz="1900" i="1" u="sng">
                <a:latin typeface="Corbel" pitchFamily="34" charset="0"/>
              </a:rPr>
              <a:t> </a:t>
            </a:r>
            <a:r>
              <a:rPr lang="el-GR" altLang="el-GR" sz="1900" i="1" u="sng">
                <a:latin typeface="Corbel" pitchFamily="34" charset="0"/>
              </a:rPr>
              <a:t>διάρκεια της δόνησης</a:t>
            </a:r>
            <a:r>
              <a:rPr lang="en-US" altLang="el-GR" sz="1900" i="1" u="sng">
                <a:latin typeface="Corbel" pitchFamily="34" charset="0"/>
              </a:rPr>
              <a:t> </a:t>
            </a:r>
            <a:r>
              <a:rPr lang="el-GR" altLang="el-GR" sz="1900" i="1" u="sng">
                <a:latin typeface="Corbel" pitchFamily="34" charset="0"/>
              </a:rPr>
              <a:t>δεν είναι</a:t>
            </a:r>
            <a:r>
              <a:rPr lang="en-US" altLang="el-GR" sz="1900" i="1" u="sng">
                <a:latin typeface="Corbel" pitchFamily="34" charset="0"/>
              </a:rPr>
              <a:t> </a:t>
            </a:r>
            <a:r>
              <a:rPr lang="el-GR" altLang="el-GR" sz="1900" i="1" u="sng">
                <a:latin typeface="Corbel" pitchFamily="34" charset="0"/>
              </a:rPr>
              <a:t>ολικός</a:t>
            </a:r>
            <a:r>
              <a:rPr lang="en-US" altLang="el-GR" sz="1900">
                <a:latin typeface="Corbel" pitchFamily="34" charset="0"/>
              </a:rPr>
              <a:t>. </a:t>
            </a:r>
            <a:endParaRPr lang="el-GR" altLang="el-GR" sz="1900">
              <a:latin typeface="Corbel" pitchFamily="34" charset="0"/>
            </a:endParaRPr>
          </a:p>
          <a:p>
            <a:pPr marL="457200" indent="-457200">
              <a:spcAft>
                <a:spcPts val="1800"/>
              </a:spcAft>
              <a:buClr>
                <a:srgbClr val="006400"/>
              </a:buClr>
              <a:buFont typeface="Wingdings" pitchFamily="2" charset="2"/>
              <a:buChar char="ü"/>
            </a:pPr>
            <a:r>
              <a:rPr lang="el-GR" altLang="el-GR" sz="1900">
                <a:latin typeface="Corbel" pitchFamily="34" charset="0"/>
              </a:rPr>
              <a:t>Κάποιες γλώσσες</a:t>
            </a:r>
            <a:r>
              <a:rPr lang="en-US" altLang="el-GR" sz="1900">
                <a:latin typeface="Corbel" pitchFamily="34" charset="0"/>
              </a:rPr>
              <a:t> </a:t>
            </a:r>
            <a:r>
              <a:rPr lang="el-GR" altLang="el-GR" sz="1900">
                <a:latin typeface="Corbel" pitchFamily="34" charset="0"/>
              </a:rPr>
              <a:t>της</a:t>
            </a:r>
            <a:r>
              <a:rPr lang="en-US" altLang="el-GR" sz="1900">
                <a:latin typeface="Corbel" pitchFamily="34" charset="0"/>
              </a:rPr>
              <a:t> </a:t>
            </a:r>
            <a:r>
              <a:rPr lang="el-GR" altLang="el-GR" sz="1900">
                <a:latin typeface="Corbel" pitchFamily="34" charset="0"/>
              </a:rPr>
              <a:t>Νότιας</a:t>
            </a:r>
            <a:r>
              <a:rPr lang="en-US" altLang="el-GR" sz="1900">
                <a:latin typeface="Corbel" pitchFamily="34" charset="0"/>
              </a:rPr>
              <a:t> </a:t>
            </a:r>
            <a:r>
              <a:rPr lang="el-GR" altLang="el-GR" sz="1900">
                <a:latin typeface="Corbel" pitchFamily="34" charset="0"/>
              </a:rPr>
              <a:t>Ασίας</a:t>
            </a:r>
            <a:r>
              <a:rPr lang="en-US" altLang="el-GR" sz="1900">
                <a:latin typeface="Corbel" pitchFamily="34" charset="0"/>
              </a:rPr>
              <a:t> </a:t>
            </a:r>
            <a:r>
              <a:rPr lang="el-GR" altLang="el-GR" sz="1900">
                <a:latin typeface="Corbel" pitchFamily="34" charset="0"/>
              </a:rPr>
              <a:t>κάνουν</a:t>
            </a:r>
            <a:r>
              <a:rPr lang="en-US" altLang="el-GR" sz="1900">
                <a:latin typeface="Corbel" pitchFamily="34" charset="0"/>
              </a:rPr>
              <a:t> </a:t>
            </a:r>
            <a:r>
              <a:rPr lang="el-GR" altLang="el-GR" sz="1900">
                <a:latin typeface="Corbel" pitchFamily="34" charset="0"/>
              </a:rPr>
              <a:t>συστηματική</a:t>
            </a:r>
            <a:r>
              <a:rPr lang="en-US" altLang="el-GR" sz="1900">
                <a:latin typeface="Corbel" pitchFamily="34" charset="0"/>
              </a:rPr>
              <a:t> </a:t>
            </a:r>
            <a:r>
              <a:rPr lang="el-GR" altLang="el-GR" sz="1900">
                <a:latin typeface="Corbel" pitchFamily="34" charset="0"/>
              </a:rPr>
              <a:t>διάκριση</a:t>
            </a:r>
            <a:r>
              <a:rPr lang="en-US" altLang="el-GR" sz="1900">
                <a:latin typeface="Corbel" pitchFamily="34" charset="0"/>
              </a:rPr>
              <a:t> </a:t>
            </a:r>
            <a:r>
              <a:rPr lang="el-GR" altLang="el-GR" sz="1900">
                <a:latin typeface="Corbel" pitchFamily="34" charset="0"/>
              </a:rPr>
              <a:t>μεταξύ</a:t>
            </a:r>
            <a:r>
              <a:rPr lang="en-US" altLang="el-GR" sz="1900">
                <a:latin typeface="Corbel" pitchFamily="34" charset="0"/>
              </a:rPr>
              <a:t> </a:t>
            </a:r>
            <a:r>
              <a:rPr lang="el-GR" altLang="el-GR" sz="1900">
                <a:latin typeface="Corbel" pitchFamily="34" charset="0"/>
              </a:rPr>
              <a:t>τέτοιων ήχων</a:t>
            </a:r>
            <a:r>
              <a:rPr lang="en-US" altLang="el-GR" sz="1900">
                <a:latin typeface="Corbel" pitchFamily="34" charset="0"/>
              </a:rPr>
              <a:t> </a:t>
            </a:r>
            <a:r>
              <a:rPr lang="el-GR" altLang="el-GR" sz="1900">
                <a:latin typeface="Corbel" pitchFamily="34" charset="0"/>
              </a:rPr>
              <a:t>και ηχηρών</a:t>
            </a:r>
            <a:r>
              <a:rPr lang="en-US" altLang="el-GR" sz="1900">
                <a:latin typeface="Corbel" pitchFamily="34" charset="0"/>
              </a:rPr>
              <a:t>.</a:t>
            </a:r>
            <a:r>
              <a:rPr lang="el-GR" altLang="el-GR" sz="1900">
                <a:latin typeface="Corbel" pitchFamily="34" charset="0"/>
              </a:rPr>
              <a:t> </a:t>
            </a:r>
            <a:endParaRPr lang="en-US" altLang="el-GR" sz="1900">
              <a:latin typeface="Corbel" pitchFamily="34" charset="0"/>
            </a:endParaRPr>
          </a:p>
          <a:p>
            <a:pPr marL="457200" indent="-457200">
              <a:spcAft>
                <a:spcPts val="1800"/>
              </a:spcAft>
              <a:buClr>
                <a:srgbClr val="006400"/>
              </a:buClr>
              <a:buFont typeface="Wingdings" pitchFamily="2" charset="2"/>
              <a:buChar char="ü"/>
            </a:pPr>
            <a:r>
              <a:rPr lang="el-GR" altLang="el-GR" sz="1900">
                <a:latin typeface="Corbel" pitchFamily="34" charset="0"/>
              </a:rPr>
              <a:t>Στα Ελληνικά</a:t>
            </a:r>
            <a:r>
              <a:rPr lang="en-US" altLang="el-GR" sz="1900">
                <a:latin typeface="Corbel" pitchFamily="34" charset="0"/>
              </a:rPr>
              <a:t>, </a:t>
            </a:r>
            <a:r>
              <a:rPr lang="el-GR" altLang="el-GR" sz="1900" i="1" u="sng">
                <a:latin typeface="Corbel" pitchFamily="34" charset="0"/>
              </a:rPr>
              <a:t>αυτό το είδος φώνησης</a:t>
            </a:r>
            <a:r>
              <a:rPr lang="en-US" altLang="el-GR" sz="1900" i="1" u="sng">
                <a:latin typeface="Corbel" pitchFamily="34" charset="0"/>
              </a:rPr>
              <a:t> </a:t>
            </a:r>
            <a:r>
              <a:rPr lang="el-GR" altLang="el-GR" sz="1900" i="1" u="sng">
                <a:latin typeface="Corbel" pitchFamily="34" charset="0"/>
              </a:rPr>
              <a:t>δεν</a:t>
            </a:r>
            <a:r>
              <a:rPr lang="en-US" altLang="el-GR" sz="1900" i="1" u="sng">
                <a:latin typeface="Corbel" pitchFamily="34" charset="0"/>
              </a:rPr>
              <a:t> </a:t>
            </a:r>
            <a:r>
              <a:rPr lang="el-GR" altLang="el-GR" sz="1900" i="1" u="sng">
                <a:latin typeface="Corbel" pitchFamily="34" charset="0"/>
              </a:rPr>
              <a:t>έχει</a:t>
            </a:r>
            <a:r>
              <a:rPr lang="en-US" altLang="el-GR" sz="1900" i="1" u="sng">
                <a:latin typeface="Corbel" pitchFamily="34" charset="0"/>
              </a:rPr>
              <a:t> </a:t>
            </a:r>
            <a:r>
              <a:rPr lang="el-GR" altLang="el-GR" sz="1900" i="1" u="sng">
                <a:latin typeface="Corbel" pitchFamily="34" charset="0"/>
              </a:rPr>
              <a:t>διακριτική λειτουργία</a:t>
            </a:r>
            <a:r>
              <a:rPr lang="el-GR" altLang="el-GR" sz="1900">
                <a:latin typeface="Corbel" pitchFamily="34" charset="0"/>
              </a:rPr>
              <a:t>,</a:t>
            </a:r>
            <a:r>
              <a:rPr lang="en-US" altLang="el-GR" sz="1900">
                <a:latin typeface="Corbel" pitchFamily="34" charset="0"/>
              </a:rPr>
              <a:t> </a:t>
            </a:r>
            <a:r>
              <a:rPr lang="el-GR" altLang="el-GR" sz="1900">
                <a:latin typeface="Corbel" pitchFamily="34" charset="0"/>
              </a:rPr>
              <a:t>αλλά μπορεί να είναι χαρακτηριστικό γνώρισμα</a:t>
            </a:r>
            <a:r>
              <a:rPr lang="en-US" altLang="el-GR" sz="1900">
                <a:latin typeface="Corbel" pitchFamily="34" charset="0"/>
              </a:rPr>
              <a:t> </a:t>
            </a:r>
            <a:r>
              <a:rPr lang="el-GR" altLang="el-GR" sz="1900">
                <a:latin typeface="Corbel" pitchFamily="34" charset="0"/>
              </a:rPr>
              <a:t>της ομιλίας κάποιων</a:t>
            </a:r>
            <a:r>
              <a:rPr lang="en-US" altLang="el-GR" sz="1900">
                <a:latin typeface="Corbel" pitchFamily="34" charset="0"/>
              </a:rPr>
              <a:t> </a:t>
            </a:r>
            <a:r>
              <a:rPr lang="el-GR" altLang="el-GR" sz="1900">
                <a:latin typeface="Corbel" pitchFamily="34" charset="0"/>
              </a:rPr>
              <a:t>ατόμων</a:t>
            </a:r>
            <a:r>
              <a:rPr lang="en-US" altLang="el-GR" sz="1900">
                <a:latin typeface="Corbel" pitchFamily="34" charset="0"/>
              </a:rPr>
              <a:t>, </a:t>
            </a:r>
            <a:r>
              <a:rPr lang="el-GR" altLang="el-GR" sz="1900">
                <a:latin typeface="Corbel" pitchFamily="34" charset="0"/>
              </a:rPr>
              <a:t>είτε</a:t>
            </a:r>
            <a:r>
              <a:rPr lang="en-US" altLang="el-GR" sz="1900">
                <a:latin typeface="Corbel" pitchFamily="34" charset="0"/>
              </a:rPr>
              <a:t> </a:t>
            </a:r>
            <a:r>
              <a:rPr lang="el-GR" altLang="el-GR" sz="1900">
                <a:latin typeface="Corbel" pitchFamily="34" charset="0"/>
              </a:rPr>
              <a:t>λόγω της</a:t>
            </a:r>
            <a:r>
              <a:rPr lang="en-US" altLang="el-GR" sz="1900">
                <a:latin typeface="Corbel" pitchFamily="34" charset="0"/>
              </a:rPr>
              <a:t> </a:t>
            </a:r>
            <a:r>
              <a:rPr lang="el-GR" altLang="el-GR" sz="1900">
                <a:latin typeface="Corbel" pitchFamily="34" charset="0"/>
              </a:rPr>
              <a:t>προσωπικής τους φωνής είτε</a:t>
            </a:r>
            <a:r>
              <a:rPr lang="en-US" altLang="el-GR" sz="1900">
                <a:latin typeface="Corbel" pitchFamily="34" charset="0"/>
              </a:rPr>
              <a:t> </a:t>
            </a:r>
            <a:r>
              <a:rPr lang="el-GR" altLang="el-GR" sz="1900">
                <a:latin typeface="Corbel" pitchFamily="34" charset="0"/>
              </a:rPr>
              <a:t>ως</a:t>
            </a:r>
            <a:r>
              <a:rPr lang="en-US" altLang="el-GR" sz="1900">
                <a:latin typeface="Corbel" pitchFamily="34" charset="0"/>
              </a:rPr>
              <a:t> </a:t>
            </a:r>
            <a:r>
              <a:rPr lang="el-GR" altLang="el-GR" sz="1900" i="1" u="sng">
                <a:latin typeface="Corbel" pitchFamily="34" charset="0"/>
              </a:rPr>
              <a:t>αποτέλεσμα κάποιας</a:t>
            </a:r>
            <a:r>
              <a:rPr lang="en-US" altLang="el-GR" sz="1900" i="1" u="sng">
                <a:latin typeface="Corbel" pitchFamily="34" charset="0"/>
              </a:rPr>
              <a:t> </a:t>
            </a:r>
            <a:r>
              <a:rPr lang="el-GR" altLang="el-GR" sz="1900" i="1" u="sng">
                <a:latin typeface="Corbel" pitchFamily="34" charset="0"/>
              </a:rPr>
              <a:t>λαρυγγικής</a:t>
            </a:r>
            <a:r>
              <a:rPr lang="en-US" altLang="el-GR" sz="1900" i="1" u="sng">
                <a:latin typeface="Corbel" pitchFamily="34" charset="0"/>
              </a:rPr>
              <a:t> </a:t>
            </a:r>
            <a:r>
              <a:rPr lang="el-GR" altLang="el-GR" sz="1900" i="1" u="sng">
                <a:latin typeface="Corbel" pitchFamily="34" charset="0"/>
              </a:rPr>
              <a:t>διαταραχής</a:t>
            </a:r>
            <a:r>
              <a:rPr lang="en-US" altLang="el-GR" sz="1900">
                <a:latin typeface="Corbel" pitchFamily="34" charset="0"/>
              </a:rPr>
              <a:t>.</a:t>
            </a:r>
          </a:p>
        </p:txBody>
      </p:sp>
      <p:pic>
        <p:nvPicPr>
          <p:cNvPr id="5" name="brea168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4495800" y="1971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 Τίτλος"/>
          <p:cNvSpPr>
            <a:spLocks noGrp="1"/>
          </p:cNvSpPr>
          <p:nvPr>
            <p:ph type="title"/>
          </p:nvPr>
        </p:nvSpPr>
        <p:spPr>
          <a:xfrm>
            <a:off x="2351088" y="331788"/>
            <a:ext cx="7416800" cy="793750"/>
          </a:xfrm>
        </p:spPr>
        <p:txBody>
          <a:bodyPr/>
          <a:lstStyle/>
          <a:p>
            <a:pPr eaLnBrk="1" hangingPunct="1">
              <a:defRPr/>
            </a:pPr>
            <a:r>
              <a:rPr lang="el-GR" altLang="el-GR" sz="3200" b="1">
                <a:solidFill>
                  <a:srgbClr val="000000"/>
                </a:solidFill>
                <a:effectLst>
                  <a:outerShdw blurRad="38100" dist="38100" dir="2700000" algn="tl">
                    <a:srgbClr val="C0C0C0"/>
                  </a:outerShdw>
                </a:effectLst>
                <a:latin typeface="Corbel" pitchFamily="34" charset="0"/>
              </a:rPr>
              <a:t>Είδη φώνησης</a:t>
            </a:r>
          </a:p>
        </p:txBody>
      </p:sp>
      <p:pic>
        <p:nvPicPr>
          <p:cNvPr id="10" name="Picture 8" descr="Αποτέλεσμα εικόνας για marilyn monroe"/>
          <p:cNvPicPr>
            <a:picLocks noChangeAspect="1" noChangeArrowheads="1"/>
          </p:cNvPicPr>
          <p:nvPr/>
        </p:nvPicPr>
        <p:blipFill>
          <a:blip r:embed="rId5" cstate="print"/>
          <a:srcRect b="25741"/>
          <a:stretch>
            <a:fillRect/>
          </a:stretch>
        </p:blipFill>
        <p:spPr bwMode="auto">
          <a:xfrm>
            <a:off x="9428006" y="-27384"/>
            <a:ext cx="988474" cy="1008112"/>
          </a:xfrm>
          <a:prstGeom prst="rect">
            <a:avLst/>
          </a:prstGeom>
          <a:ln>
            <a:noFill/>
          </a:ln>
          <a:effectLst>
            <a:softEdge rad="112500"/>
          </a:effectLst>
        </p:spPr>
      </p:pic>
    </p:spTree>
    <p:extLst>
      <p:ext uri="{BB962C8B-B14F-4D97-AF65-F5344CB8AC3E}">
        <p14:creationId xmlns:p14="http://schemas.microsoft.com/office/powerpoint/2010/main" val="2174018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1098" fill="hold"/>
                                        <p:tgtEl>
                                          <p:spTgt spid="5"/>
                                        </p:tgtEl>
                                      </p:cBhvr>
                                    </p:cmd>
                                  </p:childTnLst>
                                </p:cTn>
                              </p:par>
                            </p:childTnLst>
                          </p:cTn>
                        </p:par>
                      </p:childTnLst>
                    </p:cTn>
                  </p:par>
                </p:childTnLst>
              </p:cTn>
              <p:nextCondLst>
                <p:cond evt="onClick" delay="0">
                  <p:tgtEl>
                    <p:spTgt spid="5"/>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idx="1"/>
          </p:nvPr>
        </p:nvSpPr>
        <p:spPr>
          <a:xfrm>
            <a:off x="1847851" y="1627932"/>
            <a:ext cx="8640763" cy="5041156"/>
          </a:xfrm>
        </p:spPr>
        <p:txBody>
          <a:bodyPr/>
          <a:lstStyle/>
          <a:p>
            <a:pPr marL="457200" indent="-457200">
              <a:buNone/>
            </a:pPr>
            <a:r>
              <a:rPr lang="el-GR" altLang="el-GR" sz="2200" b="1" u="sng" dirty="0">
                <a:solidFill>
                  <a:srgbClr val="006400"/>
                </a:solidFill>
                <a:latin typeface="Corbel" pitchFamily="34" charset="0"/>
              </a:rPr>
              <a:t>Ψίθυροι (</a:t>
            </a:r>
            <a:r>
              <a:rPr lang="en-US" altLang="el-GR" sz="2200" b="1" u="sng" dirty="0">
                <a:solidFill>
                  <a:srgbClr val="006400"/>
                </a:solidFill>
                <a:latin typeface="Corbel" pitchFamily="34" charset="0"/>
              </a:rPr>
              <a:t>Whisper</a:t>
            </a:r>
            <a:r>
              <a:rPr lang="el-GR" altLang="el-GR" sz="2200" b="1" u="sng" dirty="0">
                <a:solidFill>
                  <a:srgbClr val="006400"/>
                </a:solidFill>
                <a:latin typeface="Corbel" pitchFamily="34" charset="0"/>
              </a:rPr>
              <a:t>)</a:t>
            </a:r>
            <a:endParaRPr lang="en-US" altLang="el-GR" sz="2200" b="1" u="sng" dirty="0">
              <a:solidFill>
                <a:srgbClr val="006400"/>
              </a:solidFill>
              <a:latin typeface="Corbel" pitchFamily="34" charset="0"/>
            </a:endParaRPr>
          </a:p>
          <a:p>
            <a:pPr marL="457200" indent="-457200">
              <a:spcBef>
                <a:spcPct val="0"/>
              </a:spcBef>
              <a:buNone/>
            </a:pPr>
            <a:endParaRPr lang="el-GR" altLang="el-GR" sz="1900" dirty="0">
              <a:latin typeface="Corbel" pitchFamily="34" charset="0"/>
            </a:endParaRPr>
          </a:p>
          <a:p>
            <a:pPr marL="457200" indent="-457200">
              <a:spcBef>
                <a:spcPct val="0"/>
              </a:spcBef>
              <a:buNone/>
            </a:pPr>
            <a:endParaRPr lang="en-US" altLang="el-GR" sz="1900" dirty="0">
              <a:latin typeface="Corbel" pitchFamily="34" charset="0"/>
            </a:endParaRPr>
          </a:p>
          <a:p>
            <a:pPr marL="457200" indent="-457200">
              <a:spcBef>
                <a:spcPct val="0"/>
              </a:spcBef>
              <a:spcAft>
                <a:spcPts val="1800"/>
              </a:spcAft>
              <a:buClr>
                <a:srgbClr val="006400"/>
              </a:buClr>
              <a:buFont typeface="Wingdings" pitchFamily="2" charset="2"/>
              <a:buChar char="ü"/>
            </a:pPr>
            <a:r>
              <a:rPr lang="el-GR" altLang="el-GR" sz="1900" dirty="0">
                <a:latin typeface="Corbel" pitchFamily="34" charset="0"/>
              </a:rPr>
              <a:t>Χρειάζεται </a:t>
            </a:r>
            <a:r>
              <a:rPr lang="el-GR" altLang="el-GR" sz="1900" i="1" u="sng" dirty="0">
                <a:latin typeface="Corbel" pitchFamily="34" charset="0"/>
              </a:rPr>
              <a:t>πολύ περισσότερη πίεση της γλωττίδας από ό,τι για την παραγωγή της </a:t>
            </a:r>
            <a:r>
              <a:rPr lang="el-GR" altLang="el-GR" sz="1900" i="1" u="sng" dirty="0" err="1">
                <a:latin typeface="Corbel" pitchFamily="34" charset="0"/>
              </a:rPr>
              <a:t>μόρμυρης</a:t>
            </a:r>
            <a:r>
              <a:rPr lang="en-US" altLang="el-GR" sz="1900" i="1" u="sng" dirty="0">
                <a:latin typeface="Corbel" pitchFamily="34" charset="0"/>
              </a:rPr>
              <a:t> </a:t>
            </a:r>
            <a:r>
              <a:rPr lang="el-GR" altLang="el-GR" sz="1900" i="1" u="sng" dirty="0">
                <a:latin typeface="Corbel" pitchFamily="34" charset="0"/>
              </a:rPr>
              <a:t>φώνησης</a:t>
            </a:r>
            <a:r>
              <a:rPr lang="en-US" altLang="el-GR" sz="1900" dirty="0">
                <a:latin typeface="Corbel" pitchFamily="34" charset="0"/>
              </a:rPr>
              <a:t>, </a:t>
            </a:r>
            <a:r>
              <a:rPr lang="el-GR" altLang="el-GR" sz="1900" dirty="0">
                <a:latin typeface="Corbel" pitchFamily="34" charset="0"/>
              </a:rPr>
              <a:t>η οποία γενικά επιτυγχάνεται</a:t>
            </a:r>
            <a:r>
              <a:rPr lang="en-US" altLang="el-GR" sz="1900" dirty="0">
                <a:latin typeface="Corbel" pitchFamily="34" charset="0"/>
              </a:rPr>
              <a:t> </a:t>
            </a:r>
            <a:r>
              <a:rPr lang="el-GR" altLang="el-GR" sz="1900" dirty="0">
                <a:latin typeface="Corbel" pitchFamily="34" charset="0"/>
              </a:rPr>
              <a:t>με</a:t>
            </a:r>
            <a:r>
              <a:rPr lang="en-US" altLang="el-GR" sz="1900" dirty="0">
                <a:latin typeface="Corbel" pitchFamily="34" charset="0"/>
              </a:rPr>
              <a:t> </a:t>
            </a:r>
            <a:r>
              <a:rPr lang="el-GR" altLang="el-GR" sz="1900" i="1" u="sng" dirty="0">
                <a:latin typeface="Corbel" pitchFamily="34" charset="0"/>
              </a:rPr>
              <a:t>πλησίασμα</a:t>
            </a:r>
            <a:r>
              <a:rPr lang="en-US" altLang="el-GR" sz="1900" i="1" u="sng" dirty="0">
                <a:latin typeface="Corbel" pitchFamily="34" charset="0"/>
              </a:rPr>
              <a:t> </a:t>
            </a:r>
            <a:r>
              <a:rPr lang="el-GR" altLang="el-GR" sz="1900" i="1" u="sng" dirty="0">
                <a:latin typeface="Corbel" pitchFamily="34" charset="0"/>
              </a:rPr>
              <a:t>των φωνητικών χορδών</a:t>
            </a:r>
            <a:r>
              <a:rPr lang="en-US" altLang="el-GR" sz="1900" i="1" u="sng" dirty="0">
                <a:latin typeface="Corbel" pitchFamily="34" charset="0"/>
              </a:rPr>
              <a:t> </a:t>
            </a:r>
            <a:r>
              <a:rPr lang="el-GR" altLang="el-GR" sz="1900" i="1" u="sng" dirty="0">
                <a:latin typeface="Corbel" pitchFamily="34" charset="0"/>
              </a:rPr>
              <a:t>ενώ ταυτόχρονα</a:t>
            </a:r>
            <a:r>
              <a:rPr lang="en-US" altLang="el-GR" sz="1900" i="1" u="sng" dirty="0">
                <a:latin typeface="Corbel" pitchFamily="34" charset="0"/>
              </a:rPr>
              <a:t> </a:t>
            </a:r>
            <a:r>
              <a:rPr lang="el-GR" altLang="el-GR" sz="1900" i="1" u="sng" dirty="0">
                <a:latin typeface="Corbel" pitchFamily="34" charset="0"/>
              </a:rPr>
              <a:t>παραμένει</a:t>
            </a:r>
            <a:r>
              <a:rPr lang="en-US" altLang="el-GR" sz="1900" i="1" u="sng" dirty="0">
                <a:latin typeface="Corbel" pitchFamily="34" charset="0"/>
              </a:rPr>
              <a:t> </a:t>
            </a:r>
            <a:r>
              <a:rPr lang="el-GR" altLang="el-GR" sz="1900" i="1" u="sng" dirty="0">
                <a:latin typeface="Corbel" pitchFamily="34" charset="0"/>
              </a:rPr>
              <a:t>ένα</a:t>
            </a:r>
            <a:r>
              <a:rPr lang="en-US" altLang="el-GR" sz="1900" i="1" u="sng" dirty="0">
                <a:latin typeface="Corbel" pitchFamily="34" charset="0"/>
              </a:rPr>
              <a:t> </a:t>
            </a:r>
            <a:r>
              <a:rPr lang="el-GR" altLang="el-GR" sz="1900" i="1" u="sng" dirty="0">
                <a:latin typeface="Corbel" pitchFamily="34" charset="0"/>
              </a:rPr>
              <a:t>άνοιγμα</a:t>
            </a:r>
            <a:r>
              <a:rPr lang="en-US" altLang="el-GR" sz="1900" dirty="0">
                <a:latin typeface="Corbel" pitchFamily="34" charset="0"/>
              </a:rPr>
              <a:t> </a:t>
            </a:r>
            <a:r>
              <a:rPr lang="el-GR" altLang="el-GR" sz="1900" dirty="0">
                <a:latin typeface="Corbel" pitchFamily="34" charset="0"/>
              </a:rPr>
              <a:t>μεταξύ</a:t>
            </a:r>
            <a:r>
              <a:rPr lang="en-US" altLang="el-GR" sz="1900" dirty="0">
                <a:latin typeface="Corbel" pitchFamily="34" charset="0"/>
              </a:rPr>
              <a:t> </a:t>
            </a:r>
            <a:r>
              <a:rPr lang="el-GR" altLang="el-GR" sz="1900" dirty="0">
                <a:latin typeface="Corbel" pitchFamily="34" charset="0"/>
              </a:rPr>
              <a:t>των</a:t>
            </a:r>
            <a:r>
              <a:rPr lang="en-US" altLang="el-GR" sz="1900" dirty="0">
                <a:latin typeface="Corbel" pitchFamily="34" charset="0"/>
              </a:rPr>
              <a:t> </a:t>
            </a:r>
            <a:r>
              <a:rPr lang="el-GR" altLang="el-GR" sz="1900" dirty="0" err="1">
                <a:latin typeface="Corbel" pitchFamily="34" charset="0"/>
              </a:rPr>
              <a:t>αρυταινοειδών</a:t>
            </a:r>
            <a:r>
              <a:rPr lang="en-US" altLang="el-GR" sz="1900" dirty="0">
                <a:latin typeface="Corbel" pitchFamily="34" charset="0"/>
              </a:rPr>
              <a:t> </a:t>
            </a:r>
            <a:r>
              <a:rPr lang="el-GR" altLang="el-GR" sz="1900" dirty="0">
                <a:latin typeface="Corbel" pitchFamily="34" charset="0"/>
                <a:sym typeface="Wingdings" pitchFamily="2" charset="2"/>
              </a:rPr>
              <a:t>αδέν</a:t>
            </a:r>
            <a:r>
              <a:rPr lang="el-GR" altLang="el-GR" sz="1900" dirty="0">
                <a:latin typeface="Corbel" pitchFamily="34" charset="0"/>
              </a:rPr>
              <a:t>ων</a:t>
            </a:r>
            <a:r>
              <a:rPr lang="en-US" altLang="el-GR" sz="1900" dirty="0">
                <a:latin typeface="Corbel" pitchFamily="34" charset="0"/>
              </a:rPr>
              <a:t>, </a:t>
            </a:r>
            <a:r>
              <a:rPr lang="el-GR" altLang="el-GR" sz="1900" dirty="0">
                <a:latin typeface="Corbel" pitchFamily="34" charset="0"/>
              </a:rPr>
              <a:t>μέσω του οποίου</a:t>
            </a:r>
            <a:r>
              <a:rPr lang="en-US" altLang="el-GR" sz="1900" dirty="0">
                <a:latin typeface="Corbel" pitchFamily="34" charset="0"/>
              </a:rPr>
              <a:t> </a:t>
            </a:r>
            <a:r>
              <a:rPr lang="el-GR" altLang="el-GR" sz="1900" dirty="0">
                <a:latin typeface="Corbel" pitchFamily="34" charset="0"/>
              </a:rPr>
              <a:t>περνάει</a:t>
            </a:r>
            <a:r>
              <a:rPr lang="en-US" altLang="el-GR" sz="1900" dirty="0">
                <a:latin typeface="Corbel" pitchFamily="34" charset="0"/>
              </a:rPr>
              <a:t> </a:t>
            </a:r>
            <a:r>
              <a:rPr lang="el-GR" altLang="el-GR" sz="1900" dirty="0">
                <a:latin typeface="Corbel" pitchFamily="34" charset="0"/>
              </a:rPr>
              <a:t>ο</a:t>
            </a:r>
            <a:r>
              <a:rPr lang="en-US" altLang="el-GR" sz="1900" dirty="0">
                <a:latin typeface="Corbel" pitchFamily="34" charset="0"/>
              </a:rPr>
              <a:t> </a:t>
            </a:r>
            <a:r>
              <a:rPr lang="el-GR" altLang="el-GR" sz="1900" dirty="0">
                <a:latin typeface="Corbel" pitchFamily="34" charset="0"/>
              </a:rPr>
              <a:t>αέρας. </a:t>
            </a:r>
          </a:p>
          <a:p>
            <a:pPr marL="457200" indent="-457200">
              <a:spcAft>
                <a:spcPts val="1800"/>
              </a:spcAft>
              <a:buClr>
                <a:srgbClr val="006400"/>
              </a:buClr>
              <a:buFont typeface="Wingdings" pitchFamily="2" charset="2"/>
              <a:buChar char="ü"/>
            </a:pPr>
            <a:r>
              <a:rPr lang="el-GR" altLang="el-GR" sz="1900" dirty="0">
                <a:latin typeface="Corbel" pitchFamily="34" charset="0"/>
              </a:rPr>
              <a:t>Οι ψίθυροι</a:t>
            </a:r>
            <a:r>
              <a:rPr lang="en-US" altLang="el-GR" sz="1900" dirty="0">
                <a:latin typeface="Corbel" pitchFamily="34" charset="0"/>
              </a:rPr>
              <a:t> </a:t>
            </a:r>
            <a:r>
              <a:rPr lang="el-GR" altLang="el-GR" sz="1900" i="1" u="sng" dirty="0">
                <a:latin typeface="Corbel" pitchFamily="34" charset="0"/>
              </a:rPr>
              <a:t>δεν έχουν διακριτική λειτουργία</a:t>
            </a:r>
            <a:r>
              <a:rPr lang="el-GR" altLang="el-GR" sz="1900" dirty="0">
                <a:latin typeface="Corbel" pitchFamily="34" charset="0"/>
              </a:rPr>
              <a:t> σε καμία γλώσσα</a:t>
            </a:r>
            <a:r>
              <a:rPr lang="en-US" altLang="el-GR" sz="1900" dirty="0">
                <a:latin typeface="Corbel" pitchFamily="34" charset="0"/>
              </a:rPr>
              <a:t> </a:t>
            </a:r>
            <a:r>
              <a:rPr lang="el-GR" altLang="el-GR" sz="1900" dirty="0">
                <a:latin typeface="Corbel" pitchFamily="34" charset="0"/>
              </a:rPr>
              <a:t>του</a:t>
            </a:r>
            <a:r>
              <a:rPr lang="en-US" altLang="el-GR" sz="1900" dirty="0">
                <a:latin typeface="Corbel" pitchFamily="34" charset="0"/>
              </a:rPr>
              <a:t> </a:t>
            </a:r>
            <a:r>
              <a:rPr lang="el-GR" altLang="el-GR" sz="1900" dirty="0">
                <a:latin typeface="Corbel" pitchFamily="34" charset="0"/>
              </a:rPr>
              <a:t>κόσμου, αλλά</a:t>
            </a:r>
            <a:r>
              <a:rPr lang="en-US" altLang="el-GR" sz="1900" dirty="0">
                <a:latin typeface="Corbel" pitchFamily="34" charset="0"/>
              </a:rPr>
              <a:t> </a:t>
            </a:r>
            <a:r>
              <a:rPr lang="el-GR" altLang="el-GR" sz="1900" dirty="0">
                <a:latin typeface="Corbel" pitchFamily="34" charset="0"/>
              </a:rPr>
              <a:t>αυτό</a:t>
            </a:r>
            <a:r>
              <a:rPr lang="en-US" altLang="el-GR" sz="1900" dirty="0">
                <a:latin typeface="Corbel" pitchFamily="34" charset="0"/>
              </a:rPr>
              <a:t> </a:t>
            </a:r>
            <a:r>
              <a:rPr lang="el-GR" altLang="el-GR" sz="1900" dirty="0">
                <a:latin typeface="Corbel" pitchFamily="34" charset="0"/>
              </a:rPr>
              <a:t>το είδος</a:t>
            </a:r>
            <a:r>
              <a:rPr lang="en-US" altLang="el-GR" sz="1900" dirty="0">
                <a:latin typeface="Corbel" pitchFamily="34" charset="0"/>
              </a:rPr>
              <a:t> </a:t>
            </a:r>
            <a:r>
              <a:rPr lang="el-GR" altLang="el-GR" sz="1900" dirty="0">
                <a:latin typeface="Corbel" pitchFamily="34" charset="0"/>
              </a:rPr>
              <a:t>φώνησης</a:t>
            </a:r>
            <a:r>
              <a:rPr lang="en-US" altLang="el-GR" sz="1900" dirty="0">
                <a:latin typeface="Corbel" pitchFamily="34" charset="0"/>
              </a:rPr>
              <a:t> </a:t>
            </a:r>
            <a:r>
              <a:rPr lang="el-GR" altLang="el-GR" sz="1900" dirty="0">
                <a:latin typeface="Corbel" pitchFamily="34" charset="0"/>
              </a:rPr>
              <a:t>είναι</a:t>
            </a:r>
            <a:r>
              <a:rPr lang="en-US" altLang="el-GR" sz="1900" dirty="0">
                <a:latin typeface="Corbel" pitchFamily="34" charset="0"/>
              </a:rPr>
              <a:t> </a:t>
            </a:r>
            <a:r>
              <a:rPr lang="el-GR" altLang="el-GR" sz="1900" dirty="0">
                <a:latin typeface="Corbel" pitchFamily="34" charset="0"/>
              </a:rPr>
              <a:t>πολύ</a:t>
            </a:r>
            <a:r>
              <a:rPr lang="en-US" altLang="el-GR" sz="1900" dirty="0">
                <a:latin typeface="Corbel" pitchFamily="34" charset="0"/>
              </a:rPr>
              <a:t> </a:t>
            </a:r>
            <a:r>
              <a:rPr lang="el-GR" altLang="el-GR" sz="1900" dirty="0">
                <a:latin typeface="Corbel" pitchFamily="34" charset="0"/>
              </a:rPr>
              <a:t>κοινό</a:t>
            </a:r>
            <a:r>
              <a:rPr lang="en-US" altLang="el-GR" sz="1900" dirty="0">
                <a:latin typeface="Corbel" pitchFamily="34" charset="0"/>
              </a:rPr>
              <a:t> </a:t>
            </a:r>
            <a:r>
              <a:rPr lang="el-GR" altLang="el-GR" sz="1900" dirty="0">
                <a:latin typeface="Corbel" pitchFamily="34" charset="0"/>
              </a:rPr>
              <a:t>ως τρόπος</a:t>
            </a:r>
            <a:r>
              <a:rPr lang="en-US" altLang="el-GR" sz="1900" dirty="0">
                <a:latin typeface="Corbel" pitchFamily="34" charset="0"/>
              </a:rPr>
              <a:t> </a:t>
            </a:r>
            <a:r>
              <a:rPr lang="el-GR" altLang="el-GR" sz="1900" dirty="0">
                <a:latin typeface="Corbel" pitchFamily="34" charset="0"/>
              </a:rPr>
              <a:t>ομιλίας</a:t>
            </a:r>
            <a:r>
              <a:rPr lang="en-US" altLang="el-GR" sz="1900" dirty="0">
                <a:latin typeface="Corbel" pitchFamily="34" charset="0"/>
              </a:rPr>
              <a:t> </a:t>
            </a:r>
            <a:r>
              <a:rPr lang="el-GR" altLang="el-GR" sz="1900" dirty="0">
                <a:latin typeface="Corbel" pitchFamily="34" charset="0"/>
              </a:rPr>
              <a:t>σε πολλές γλώσσες</a:t>
            </a:r>
            <a:r>
              <a:rPr lang="en-US" altLang="el-GR" sz="1900" dirty="0">
                <a:latin typeface="Corbel" pitchFamily="34" charset="0"/>
              </a:rPr>
              <a:t>, </a:t>
            </a:r>
            <a:r>
              <a:rPr lang="el-GR" altLang="el-GR" sz="1900" dirty="0">
                <a:latin typeface="Corbel" pitchFamily="34" charset="0"/>
              </a:rPr>
              <a:t>όπως και στα Ελληνικά. </a:t>
            </a:r>
            <a:endParaRPr lang="en-US" altLang="el-GR" sz="1900" dirty="0">
              <a:latin typeface="Corbel" pitchFamily="34" charset="0"/>
            </a:endParaRPr>
          </a:p>
          <a:p>
            <a:pPr marL="457200" indent="-457200">
              <a:spcAft>
                <a:spcPts val="1800"/>
              </a:spcAft>
              <a:buClr>
                <a:srgbClr val="006400"/>
              </a:buClr>
              <a:buFont typeface="Wingdings" pitchFamily="2" charset="2"/>
              <a:buChar char="ü"/>
            </a:pPr>
            <a:r>
              <a:rPr lang="el-GR" altLang="el-GR" sz="1900" i="1" u="sng" dirty="0">
                <a:latin typeface="Corbel" pitchFamily="34" charset="0"/>
              </a:rPr>
              <a:t>Δεν υπάρχουν σύμβολα του ΔΦΑ</a:t>
            </a:r>
            <a:r>
              <a:rPr lang="el-GR" altLang="el-GR" sz="1900" dirty="0">
                <a:latin typeface="Corbel" pitchFamily="34" charset="0"/>
              </a:rPr>
              <a:t> για τους</a:t>
            </a:r>
            <a:r>
              <a:rPr lang="en-US" altLang="el-GR" sz="1900" dirty="0">
                <a:latin typeface="Corbel" pitchFamily="34" charset="0"/>
              </a:rPr>
              <a:t> </a:t>
            </a:r>
            <a:r>
              <a:rPr lang="el-GR" altLang="el-GR" sz="1900" dirty="0">
                <a:latin typeface="Corbel" pitchFamily="34" charset="0"/>
              </a:rPr>
              <a:t>ψιθύρους.</a:t>
            </a:r>
          </a:p>
        </p:txBody>
      </p:sp>
      <p:pic>
        <p:nvPicPr>
          <p:cNvPr id="7" name="whis168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5021373" y="1614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p:nvPr/>
        </p:nvSpPr>
        <p:spPr>
          <a:xfrm>
            <a:off x="9840914" y="6453188"/>
            <a:ext cx="827087" cy="40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tLang="el-GR">
              <a:solidFill>
                <a:srgbClr val="FFFFFF"/>
              </a:solidFill>
              <a:latin typeface="Corbel" pitchFamily="34" charset="0"/>
            </a:endParaRPr>
          </a:p>
        </p:txBody>
      </p:sp>
      <p:sp>
        <p:nvSpPr>
          <p:cNvPr id="33797" name="Slide Number Placeholder 4"/>
          <p:cNvSpPr>
            <a:spLocks noGrp="1"/>
          </p:cNvSpPr>
          <p:nvPr>
            <p:ph type="sldNum" sz="quarter" idx="12"/>
          </p:nvPr>
        </p:nvSpPr>
        <p:spPr>
          <a:xfrm>
            <a:off x="9912351" y="6480176"/>
            <a:ext cx="620713"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BF72B9C-A882-43E4-8FB0-CC751ECB2761}" type="slidenum">
              <a:rPr lang="es-ES" altLang="el-GR" sz="1200">
                <a:latin typeface="Corbel" pitchFamily="34" charset="0"/>
              </a:rPr>
              <a:pPr eaLnBrk="1" hangingPunct="1"/>
              <a:t>53</a:t>
            </a:fld>
            <a:endParaRPr lang="es-ES" altLang="el-GR" sz="1200">
              <a:latin typeface="Corbel" pitchFamily="34" charset="0"/>
            </a:endParaRPr>
          </a:p>
        </p:txBody>
      </p:sp>
      <p:sp>
        <p:nvSpPr>
          <p:cNvPr id="10" name="1 - Τίτλος"/>
          <p:cNvSpPr>
            <a:spLocks noGrp="1"/>
          </p:cNvSpPr>
          <p:nvPr>
            <p:ph type="title"/>
          </p:nvPr>
        </p:nvSpPr>
        <p:spPr>
          <a:xfrm>
            <a:off x="1215971" y="590079"/>
            <a:ext cx="7416800" cy="793750"/>
          </a:xfrm>
        </p:spPr>
        <p:txBody>
          <a:bodyPr/>
          <a:lstStyle/>
          <a:p>
            <a:pPr eaLnBrk="1" hangingPunct="1">
              <a:defRPr/>
            </a:pPr>
            <a:r>
              <a:rPr lang="el-GR" altLang="el-GR" sz="3200" b="1" dirty="0">
                <a:solidFill>
                  <a:srgbClr val="000000"/>
                </a:solidFill>
                <a:effectLst>
                  <a:outerShdw blurRad="38100" dist="38100" dir="2700000" algn="tl">
                    <a:srgbClr val="C0C0C0"/>
                  </a:outerShdw>
                </a:effectLst>
                <a:latin typeface="Corbel" pitchFamily="34" charset="0"/>
              </a:rPr>
              <a:t>Είδη φώνησης</a:t>
            </a:r>
          </a:p>
        </p:txBody>
      </p:sp>
      <p:pic>
        <p:nvPicPr>
          <p:cNvPr id="29705" name="Picture 9" descr="Αποτέλεσμα εικόνας"/>
          <p:cNvPicPr>
            <a:picLocks noChangeAspect="1" noChangeArrowheads="1"/>
          </p:cNvPicPr>
          <p:nvPr/>
        </p:nvPicPr>
        <p:blipFill>
          <a:blip r:embed="rId5" cstate="print"/>
          <a:srcRect/>
          <a:stretch>
            <a:fillRect/>
          </a:stretch>
        </p:blipFill>
        <p:spPr bwMode="auto">
          <a:xfrm>
            <a:off x="9048328" y="318294"/>
            <a:ext cx="1944216" cy="1296144"/>
          </a:xfrm>
          <a:prstGeom prst="ellipse">
            <a:avLst/>
          </a:prstGeom>
          <a:ln>
            <a:noFill/>
          </a:ln>
          <a:effectLst>
            <a:softEdge rad="112500"/>
          </a:effectLst>
        </p:spPr>
      </p:pic>
      <p:pic>
        <p:nvPicPr>
          <p:cNvPr id="33800" name="Picture 11" descr="Whis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7913" y="4941888"/>
            <a:ext cx="1935162" cy="1871662"/>
          </a:xfrm>
          <a:prstGeom prst="rect">
            <a:avLst/>
          </a:prstGeom>
          <a:noFill/>
          <a:ln w="190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728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593" fill="hold"/>
                                        <p:tgtEl>
                                          <p:spTgt spid="7"/>
                                        </p:tgtEl>
                                      </p:cBhvr>
                                    </p:cmd>
                                  </p:childTnLst>
                                </p:cTn>
                              </p:par>
                            </p:childTnLst>
                          </p:cTn>
                        </p:par>
                      </p:childTnLst>
                    </p:cTn>
                  </p:par>
                </p:childTnLst>
              </p:cTn>
              <p:nextCondLst>
                <p:cond evt="onClick" delay="0">
                  <p:tgtEl>
                    <p:spTgt spid="7"/>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WordArt 2">
            <a:extLst>
              <a:ext uri="{FF2B5EF4-FFF2-40B4-BE49-F238E27FC236}">
                <a16:creationId xmlns:a16="http://schemas.microsoft.com/office/drawing/2014/main" id="{67D15DB8-9ACB-1041-9633-B2DCB6A653B5}"/>
              </a:ext>
            </a:extLst>
          </p:cNvPr>
          <p:cNvSpPr>
            <a:spLocks noChangeArrowheads="1" noChangeShapeType="1" noTextEdit="1"/>
          </p:cNvSpPr>
          <p:nvPr/>
        </p:nvSpPr>
        <p:spPr bwMode="auto">
          <a:xfrm>
            <a:off x="3792539" y="1052514"/>
            <a:ext cx="4175125" cy="2016125"/>
          </a:xfrm>
          <a:prstGeom prst="rect">
            <a:avLst/>
          </a:prstGeom>
        </p:spPr>
        <p:txBody>
          <a:bodyPr wrap="none" fromWordArt="1">
            <a:prstTxWarp prst="textSlantUp">
              <a:avLst>
                <a:gd name="adj" fmla="val 32056"/>
              </a:avLst>
            </a:prstTxWarp>
          </a:bodyPr>
          <a:lstStyle/>
          <a:p>
            <a:pPr algn="ctr"/>
            <a:r>
              <a:rPr lang="el-GR" sz="3600" b="1" kern="10">
                <a:ln w="9525">
                  <a:solidFill>
                    <a:srgbClr val="CC99FF"/>
                  </a:solidFill>
                  <a:round/>
                  <a:headEnd/>
                  <a:tailEnd/>
                </a:ln>
                <a:gradFill rotWithShape="1">
                  <a:gsLst>
                    <a:gs pos="0">
                      <a:srgbClr val="4E004E"/>
                    </a:gs>
                    <a:gs pos="100000">
                      <a:srgbClr val="990099"/>
                    </a:gs>
                  </a:gsLst>
                  <a:lin ang="5400000" scaled="1"/>
                </a:gradFill>
                <a:effectLst>
                  <a:outerShdw dist="53882" dir="2700000" algn="ctr" rotWithShape="0">
                    <a:srgbClr val="9999FF">
                      <a:alpha val="79999"/>
                    </a:srgbClr>
                  </a:outerShdw>
                </a:effectLst>
              </a:rPr>
              <a:t>Ασκήσεις</a:t>
            </a:r>
          </a:p>
        </p:txBody>
      </p:sp>
      <p:pic>
        <p:nvPicPr>
          <p:cNvPr id="91139" name="Picture 3" descr="comfused">
            <a:extLst>
              <a:ext uri="{FF2B5EF4-FFF2-40B4-BE49-F238E27FC236}">
                <a16:creationId xmlns:a16="http://schemas.microsoft.com/office/drawing/2014/main" id="{F0100E2F-D8CF-5145-8BBA-4F81EB768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64" y="3213101"/>
            <a:ext cx="1481137" cy="2951163"/>
          </a:xfrm>
          <a:prstGeom prst="rect">
            <a:avLst/>
          </a:prstGeom>
          <a:noFill/>
          <a:ln w="19050">
            <a:solidFill>
              <a:srgbClr val="66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082577"/>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247810"/>
                                        </p:tgtEl>
                                        <p:attrNameLst>
                                          <p:attrName>style.visibility</p:attrName>
                                        </p:attrNameLst>
                                      </p:cBhvr>
                                      <p:to>
                                        <p:strVal val="visible"/>
                                      </p:to>
                                    </p:set>
                                    <p:anim calcmode="lin" valueType="num">
                                      <p:cBhvr>
                                        <p:cTn id="7" dur="1000" fill="hold"/>
                                        <p:tgtEl>
                                          <p:spTgt spid="247810"/>
                                        </p:tgtEl>
                                        <p:attrNameLst>
                                          <p:attrName>ppt_w</p:attrName>
                                        </p:attrNameLst>
                                      </p:cBhvr>
                                      <p:tavLst>
                                        <p:tav tm="0">
                                          <p:val>
                                            <p:fltVal val="0"/>
                                          </p:val>
                                        </p:tav>
                                        <p:tav tm="100000">
                                          <p:val>
                                            <p:strVal val="#ppt_w"/>
                                          </p:val>
                                        </p:tav>
                                      </p:tavLst>
                                    </p:anim>
                                    <p:anim calcmode="lin" valueType="num">
                                      <p:cBhvr>
                                        <p:cTn id="8" dur="1000" fill="hold"/>
                                        <p:tgtEl>
                                          <p:spTgt spid="247810"/>
                                        </p:tgtEl>
                                        <p:attrNameLst>
                                          <p:attrName>ppt_h</p:attrName>
                                        </p:attrNameLst>
                                      </p:cBhvr>
                                      <p:tavLst>
                                        <p:tav tm="0">
                                          <p:val>
                                            <p:fltVal val="0"/>
                                          </p:val>
                                        </p:tav>
                                        <p:tav tm="100000">
                                          <p:val>
                                            <p:strVal val="#ppt_h"/>
                                          </p:val>
                                        </p:tav>
                                      </p:tavLst>
                                    </p:anim>
                                    <p:anim calcmode="lin" valueType="num">
                                      <p:cBhvr>
                                        <p:cTn id="9" dur="1000" fill="hold"/>
                                        <p:tgtEl>
                                          <p:spTgt spid="2478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78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DD2441-4794-684E-9F75-E42E61D3B08F}"/>
              </a:ext>
            </a:extLst>
          </p:cNvPr>
          <p:cNvSpPr>
            <a:spLocks noGrp="1"/>
          </p:cNvSpPr>
          <p:nvPr>
            <p:ph type="title"/>
          </p:nvPr>
        </p:nvSpPr>
        <p:spPr/>
        <p:txBody>
          <a:bodyPr>
            <a:normAutofit fontScale="90000"/>
          </a:bodyPr>
          <a:lstStyle/>
          <a:p>
            <a:pPr algn="ctr"/>
            <a:r>
              <a:rPr lang="el-GR" b="1" dirty="0">
                <a:effectLst>
                  <a:outerShdw blurRad="50800" dist="38100" algn="tr" rotWithShape="0">
                    <a:prstClr val="black">
                      <a:alpha val="40000"/>
                    </a:prstClr>
                  </a:outerShdw>
                </a:effectLst>
              </a:rPr>
              <a:t>Εισαγωγή στη Φωνητική</a:t>
            </a:r>
            <a:br>
              <a:rPr lang="el-GR" dirty="0"/>
            </a:br>
            <a:r>
              <a:rPr lang="el-GR" b="1" i="1" dirty="0">
                <a:effectLst>
                  <a:outerShdw blurRad="50800" dist="38100" algn="tr" rotWithShape="0">
                    <a:prstClr val="black">
                      <a:alpha val="40000"/>
                    </a:prstClr>
                  </a:outerShdw>
                </a:effectLst>
              </a:rPr>
              <a:t>~ Ασκήσεις ~</a:t>
            </a:r>
            <a:br>
              <a:rPr lang="el-GR" dirty="0"/>
            </a:br>
            <a:endParaRPr lang="el-GR" dirty="0"/>
          </a:p>
        </p:txBody>
      </p:sp>
      <p:sp>
        <p:nvSpPr>
          <p:cNvPr id="3" name="Θέση περιεχομένου 2">
            <a:extLst>
              <a:ext uri="{FF2B5EF4-FFF2-40B4-BE49-F238E27FC236}">
                <a16:creationId xmlns:a16="http://schemas.microsoft.com/office/drawing/2014/main" id="{B07866AA-398C-CF42-BFD6-1252B3E2899D}"/>
              </a:ext>
            </a:extLst>
          </p:cNvPr>
          <p:cNvSpPr>
            <a:spLocks noGrp="1"/>
          </p:cNvSpPr>
          <p:nvPr>
            <p:ph idx="1"/>
          </p:nvPr>
        </p:nvSpPr>
        <p:spPr/>
        <p:txBody>
          <a:bodyPr/>
          <a:lstStyle/>
          <a:p>
            <a:endParaRPr lang="el-GR" dirty="0"/>
          </a:p>
          <a:p>
            <a:r>
              <a:rPr lang="el-GR" b="1" i="1" dirty="0"/>
              <a:t>1.</a:t>
            </a:r>
            <a:r>
              <a:rPr lang="el-GR" i="1" dirty="0"/>
              <a:t> Ποιοι είναι οι βασικοί κλάδοι της Φωνητικής;</a:t>
            </a:r>
            <a:endParaRPr lang="el-GR" dirty="0"/>
          </a:p>
          <a:p>
            <a:endParaRPr lang="el-GR" dirty="0"/>
          </a:p>
          <a:p>
            <a:r>
              <a:rPr lang="el-GR" b="1" dirty="0"/>
              <a:t>α</a:t>
            </a:r>
            <a:r>
              <a:rPr lang="el-GR" dirty="0"/>
              <a:t>. _____________________________________</a:t>
            </a:r>
          </a:p>
          <a:p>
            <a:r>
              <a:rPr lang="el-GR" b="1" dirty="0"/>
              <a:t>β</a:t>
            </a:r>
            <a:r>
              <a:rPr lang="el-GR" dirty="0"/>
              <a:t>. _____________________________________</a:t>
            </a:r>
          </a:p>
          <a:p>
            <a:r>
              <a:rPr lang="el-GR" b="1" dirty="0"/>
              <a:t>γ</a:t>
            </a:r>
            <a:r>
              <a:rPr lang="el-GR" dirty="0"/>
              <a:t>. _____________________________________</a:t>
            </a:r>
          </a:p>
          <a:p>
            <a:endParaRPr lang="el-GR" dirty="0"/>
          </a:p>
        </p:txBody>
      </p:sp>
    </p:spTree>
    <p:extLst>
      <p:ext uri="{BB962C8B-B14F-4D97-AF65-F5344CB8AC3E}">
        <p14:creationId xmlns:p14="http://schemas.microsoft.com/office/powerpoint/2010/main" val="705946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817D987-2D75-F047-868C-36A6A9735251}"/>
              </a:ext>
            </a:extLst>
          </p:cNvPr>
          <p:cNvSpPr>
            <a:spLocks noGrp="1"/>
          </p:cNvSpPr>
          <p:nvPr>
            <p:ph idx="1"/>
          </p:nvPr>
        </p:nvSpPr>
        <p:spPr>
          <a:xfrm>
            <a:off x="810228" y="544010"/>
            <a:ext cx="5058137" cy="5891514"/>
          </a:xfrm>
        </p:spPr>
        <p:txBody>
          <a:bodyPr/>
          <a:lstStyle/>
          <a:p>
            <a:r>
              <a:rPr lang="el-GR" b="1" i="1" dirty="0"/>
              <a:t>2.</a:t>
            </a:r>
            <a:r>
              <a:rPr lang="el-GR" i="1" dirty="0"/>
              <a:t> Κατονομάστε τα τρία συστήματα του ανθρώπινου οργανισμού, στα οποία στηρίζεται η παραγωγή της ομιλίας.</a:t>
            </a:r>
          </a:p>
          <a:p>
            <a:endParaRPr lang="el-GR" i="1" dirty="0"/>
          </a:p>
          <a:p>
            <a:r>
              <a:rPr lang="el-GR" b="1" dirty="0"/>
              <a:t>α</a:t>
            </a:r>
            <a:r>
              <a:rPr lang="el-GR" dirty="0"/>
              <a:t>. ______________________ σύστημα</a:t>
            </a:r>
          </a:p>
          <a:p>
            <a:endParaRPr lang="el-GR" dirty="0"/>
          </a:p>
          <a:p>
            <a:endParaRPr lang="el-GR" dirty="0"/>
          </a:p>
          <a:p>
            <a:r>
              <a:rPr lang="el-GR" b="1" dirty="0"/>
              <a:t>β.</a:t>
            </a:r>
            <a:r>
              <a:rPr lang="el-GR" dirty="0"/>
              <a:t> ______________________σύστημα</a:t>
            </a:r>
          </a:p>
          <a:p>
            <a:endParaRPr lang="el-GR" dirty="0"/>
          </a:p>
          <a:p>
            <a:endParaRPr lang="el-GR" dirty="0"/>
          </a:p>
          <a:p>
            <a:endParaRPr lang="el-GR" dirty="0"/>
          </a:p>
          <a:p>
            <a:r>
              <a:rPr lang="el-GR" b="1" dirty="0"/>
              <a:t>γ.</a:t>
            </a:r>
            <a:r>
              <a:rPr lang="el-GR" dirty="0"/>
              <a:t> ______________________σύστημα</a:t>
            </a:r>
          </a:p>
          <a:p>
            <a:endParaRPr lang="el-GR" dirty="0"/>
          </a:p>
          <a:p>
            <a:endParaRPr lang="el-GR" dirty="0"/>
          </a:p>
          <a:p>
            <a:pPr marL="0" indent="0">
              <a:buNone/>
            </a:pPr>
            <a:endParaRPr lang="el-GR" dirty="0"/>
          </a:p>
          <a:p>
            <a:endParaRPr lang="el-GR" dirty="0"/>
          </a:p>
        </p:txBody>
      </p:sp>
      <p:pic>
        <p:nvPicPr>
          <p:cNvPr id="5" name="Picture 5" descr="SubglottalSystem">
            <a:extLst>
              <a:ext uri="{FF2B5EF4-FFF2-40B4-BE49-F238E27FC236}">
                <a16:creationId xmlns:a16="http://schemas.microsoft.com/office/drawing/2014/main" id="{BAE1CDD2-3EC1-8148-8DC3-CA8A51D7B599}"/>
              </a:ext>
            </a:extLst>
          </p:cNvPr>
          <p:cNvPicPr>
            <a:picLocks noChangeAspect="1" noChangeArrowheads="1" noCrop="1"/>
          </p:cNvPicPr>
          <p:nvPr/>
        </p:nvPicPr>
        <p:blipFill>
          <a:blip r:embed="rId2"/>
          <a:srcRect/>
          <a:stretch>
            <a:fillRect/>
          </a:stretch>
        </p:blipFill>
        <p:spPr bwMode="auto">
          <a:xfrm>
            <a:off x="7221509" y="1371600"/>
            <a:ext cx="4134568" cy="4714908"/>
          </a:xfrm>
          <a:prstGeom prst="rect">
            <a:avLst/>
          </a:prstGeom>
          <a:ln>
            <a:noFill/>
          </a:ln>
          <a:effectLst/>
          <a:extLst/>
        </p:spPr>
      </p:pic>
      <p:sp>
        <p:nvSpPr>
          <p:cNvPr id="6" name="Left Bracket 4">
            <a:extLst>
              <a:ext uri="{FF2B5EF4-FFF2-40B4-BE49-F238E27FC236}">
                <a16:creationId xmlns:a16="http://schemas.microsoft.com/office/drawing/2014/main" id="{2F2358AB-E69F-C647-BB34-DFB7BAB26961}"/>
              </a:ext>
            </a:extLst>
          </p:cNvPr>
          <p:cNvSpPr/>
          <p:nvPr/>
        </p:nvSpPr>
        <p:spPr>
          <a:xfrm>
            <a:off x="6797027" y="1480640"/>
            <a:ext cx="428628" cy="1714512"/>
          </a:xfrm>
          <a:prstGeom prst="lef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dirty="0">
              <a:solidFill>
                <a:srgbClr val="C00000"/>
              </a:solidFill>
            </a:endParaRPr>
          </a:p>
        </p:txBody>
      </p:sp>
      <p:sp>
        <p:nvSpPr>
          <p:cNvPr id="7" name="Left Bracket 5">
            <a:extLst>
              <a:ext uri="{FF2B5EF4-FFF2-40B4-BE49-F238E27FC236}">
                <a16:creationId xmlns:a16="http://schemas.microsoft.com/office/drawing/2014/main" id="{BF2834FA-1592-5C48-96D9-0DFDF6B41419}"/>
              </a:ext>
            </a:extLst>
          </p:cNvPr>
          <p:cNvSpPr/>
          <p:nvPr/>
        </p:nvSpPr>
        <p:spPr>
          <a:xfrm>
            <a:off x="6779366" y="4300558"/>
            <a:ext cx="428628" cy="1785950"/>
          </a:xfrm>
          <a:prstGeom prst="lef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dirty="0">
              <a:solidFill>
                <a:srgbClr val="C00000"/>
              </a:solidFill>
            </a:endParaRPr>
          </a:p>
        </p:txBody>
      </p:sp>
      <p:sp>
        <p:nvSpPr>
          <p:cNvPr id="8" name="Left Bracket 6">
            <a:extLst>
              <a:ext uri="{FF2B5EF4-FFF2-40B4-BE49-F238E27FC236}">
                <a16:creationId xmlns:a16="http://schemas.microsoft.com/office/drawing/2014/main" id="{B18F9040-9BB0-6A4A-ADE0-0AEB53DAF29A}"/>
              </a:ext>
            </a:extLst>
          </p:cNvPr>
          <p:cNvSpPr/>
          <p:nvPr/>
        </p:nvSpPr>
        <p:spPr>
          <a:xfrm>
            <a:off x="6799100" y="3359461"/>
            <a:ext cx="428628" cy="642942"/>
          </a:xfrm>
          <a:prstGeom prst="lef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dirty="0">
              <a:solidFill>
                <a:srgbClr val="C00000"/>
              </a:solidFill>
            </a:endParaRPr>
          </a:p>
        </p:txBody>
      </p:sp>
    </p:spTree>
    <p:extLst>
      <p:ext uri="{BB962C8B-B14F-4D97-AF65-F5344CB8AC3E}">
        <p14:creationId xmlns:p14="http://schemas.microsoft.com/office/powerpoint/2010/main" val="527119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C2C288E-D767-134D-B597-2E3F37D32E72}"/>
              </a:ext>
            </a:extLst>
          </p:cNvPr>
          <p:cNvSpPr>
            <a:spLocks noGrp="1"/>
          </p:cNvSpPr>
          <p:nvPr>
            <p:ph idx="1"/>
          </p:nvPr>
        </p:nvSpPr>
        <p:spPr>
          <a:xfrm>
            <a:off x="1069848" y="868101"/>
            <a:ext cx="5492998" cy="5304099"/>
          </a:xfrm>
        </p:spPr>
        <p:txBody>
          <a:bodyPr/>
          <a:lstStyle/>
          <a:p>
            <a:r>
              <a:rPr lang="el-GR" b="1" i="1" dirty="0"/>
              <a:t>3.</a:t>
            </a:r>
            <a:r>
              <a:rPr lang="el-GR" i="1" dirty="0"/>
              <a:t> Κατονομάστε τα βασικά μέρη του συστήματος φώνησης του ανθρώπου που φαίνονται στην εικόνα.</a:t>
            </a:r>
            <a:endParaRPr lang="el-GR" dirty="0"/>
          </a:p>
          <a:p>
            <a:endParaRPr lang="el-GR" dirty="0"/>
          </a:p>
        </p:txBody>
      </p:sp>
      <p:pic>
        <p:nvPicPr>
          <p:cNvPr id="4" name="Picture 1" descr="C:\Documents and Settings\anthi_chaida\Desktop\vocal-tract1.GIF">
            <a:extLst>
              <a:ext uri="{FF2B5EF4-FFF2-40B4-BE49-F238E27FC236}">
                <a16:creationId xmlns:a16="http://schemas.microsoft.com/office/drawing/2014/main" id="{86B7E784-EC76-9F49-8EB4-7FD3529153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80343" y="1970856"/>
            <a:ext cx="5729469" cy="4004310"/>
          </a:xfrm>
          <a:prstGeom prst="rect">
            <a:avLst/>
          </a:prstGeom>
          <a:noFill/>
          <a:ln>
            <a:noFill/>
          </a:ln>
        </p:spPr>
      </p:pic>
    </p:spTree>
    <p:extLst>
      <p:ext uri="{BB962C8B-B14F-4D97-AF65-F5344CB8AC3E}">
        <p14:creationId xmlns:p14="http://schemas.microsoft.com/office/powerpoint/2010/main" val="1723331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371DF81-C189-4345-9EC8-A5893180C672}"/>
              </a:ext>
            </a:extLst>
          </p:cNvPr>
          <p:cNvSpPr>
            <a:spLocks noGrp="1"/>
          </p:cNvSpPr>
          <p:nvPr>
            <p:ph idx="1"/>
          </p:nvPr>
        </p:nvSpPr>
        <p:spPr>
          <a:xfrm>
            <a:off x="1069848" y="821803"/>
            <a:ext cx="10058400" cy="5350397"/>
          </a:xfrm>
        </p:spPr>
        <p:txBody>
          <a:bodyPr/>
          <a:lstStyle/>
          <a:p>
            <a:r>
              <a:rPr lang="el-GR" b="1" i="1" dirty="0"/>
              <a:t>4.</a:t>
            </a:r>
            <a:r>
              <a:rPr lang="el-GR" i="1" dirty="0"/>
              <a:t> Συμπληρώστε τα κενά σχετικά με τις φωνητικές χορδές, με βάση τις παρακάτω εικόνες.</a:t>
            </a:r>
          </a:p>
          <a:p>
            <a:endParaRPr lang="el-GR" i="1" dirty="0"/>
          </a:p>
          <a:p>
            <a:endParaRPr lang="el-GR" dirty="0"/>
          </a:p>
          <a:p>
            <a:endParaRPr lang="el-GR" dirty="0"/>
          </a:p>
          <a:p>
            <a:endParaRPr lang="el-GR" dirty="0"/>
          </a:p>
          <a:p>
            <a:endParaRPr lang="el-GR" dirty="0"/>
          </a:p>
          <a:p>
            <a:endParaRPr lang="el-GR" dirty="0"/>
          </a:p>
          <a:p>
            <a:endParaRPr lang="el-GR" dirty="0"/>
          </a:p>
          <a:p>
            <a:r>
              <a:rPr lang="el-GR" dirty="0"/>
              <a:t>Α. Όταν η γλωττίδα είναι</a:t>
            </a:r>
            <a:r>
              <a:rPr lang="el-GR" u="sng" dirty="0"/>
              <a:t>		</a:t>
            </a:r>
            <a:r>
              <a:rPr lang="el-GR" dirty="0"/>
              <a:t>, οι φωνητικές χορδές βρίσκονται σε απόσταση και τότε παράγονται οι</a:t>
            </a:r>
            <a:r>
              <a:rPr lang="el-GR" u="sng" dirty="0"/>
              <a:t>	</a:t>
            </a:r>
            <a:r>
              <a:rPr lang="el-GR" dirty="0"/>
              <a:t>φθόγγοι (π.χ. [s], [f], [θ]).</a:t>
            </a:r>
          </a:p>
          <a:p>
            <a:r>
              <a:rPr lang="el-GR" b="1" dirty="0"/>
              <a:t>Β. </a:t>
            </a:r>
            <a:r>
              <a:rPr lang="el-GR" dirty="0"/>
              <a:t>Όταν οι φωνητικές χορδές αγγίζουν η μια την άλλη και η γλωττίδα είναι</a:t>
            </a:r>
            <a:r>
              <a:rPr lang="el-GR" u="sng" dirty="0"/>
              <a:t>	</a:t>
            </a:r>
            <a:r>
              <a:rPr lang="el-GR" dirty="0"/>
              <a:t>, οι χορδές πάλλονται και τότε παράγονται οι</a:t>
            </a:r>
            <a:r>
              <a:rPr lang="el-GR" u="sng" dirty="0"/>
              <a:t>	</a:t>
            </a:r>
            <a:r>
              <a:rPr lang="el-GR" dirty="0"/>
              <a:t>φθόγγοι (π.χ. [z], [v], [m]).</a:t>
            </a:r>
          </a:p>
          <a:p>
            <a:endParaRPr lang="el-GR" dirty="0"/>
          </a:p>
        </p:txBody>
      </p:sp>
      <p:grpSp>
        <p:nvGrpSpPr>
          <p:cNvPr id="4" name="Group 5">
            <a:extLst>
              <a:ext uri="{FF2B5EF4-FFF2-40B4-BE49-F238E27FC236}">
                <a16:creationId xmlns:a16="http://schemas.microsoft.com/office/drawing/2014/main" id="{7EE78B7D-4107-AD4F-AFF8-EEA43D7E85C2}"/>
              </a:ext>
            </a:extLst>
          </p:cNvPr>
          <p:cNvGrpSpPr>
            <a:grpSpLocks/>
          </p:cNvGrpSpPr>
          <p:nvPr/>
        </p:nvGrpSpPr>
        <p:grpSpPr bwMode="auto">
          <a:xfrm>
            <a:off x="2060294" y="1676282"/>
            <a:ext cx="2431989" cy="2201237"/>
            <a:chOff x="957" y="519"/>
            <a:chExt cx="3115" cy="2891"/>
          </a:xfrm>
        </p:grpSpPr>
        <p:pic>
          <p:nvPicPr>
            <p:cNvPr id="5" name="Picture 7">
              <a:extLst>
                <a:ext uri="{FF2B5EF4-FFF2-40B4-BE49-F238E27FC236}">
                  <a16:creationId xmlns:a16="http://schemas.microsoft.com/office/drawing/2014/main" id="{EC0B2E26-76FC-7B46-BCF2-F36245A1833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57" y="519"/>
              <a:ext cx="3115" cy="289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a:extLst>
                <a:ext uri="{FF2B5EF4-FFF2-40B4-BE49-F238E27FC236}">
                  <a16:creationId xmlns:a16="http://schemas.microsoft.com/office/drawing/2014/main" id="{EE83E1B1-60C0-C642-9EB8-E7C85FA8FA04}"/>
                </a:ext>
              </a:extLst>
            </p:cNvPr>
            <p:cNvSpPr txBox="1">
              <a:spLocks/>
            </p:cNvSpPr>
            <p:nvPr/>
          </p:nvSpPr>
          <p:spPr bwMode="auto">
            <a:xfrm>
              <a:off x="1025" y="622"/>
              <a:ext cx="5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60"/>
                </a:lnSpc>
                <a:spcAft>
                  <a:spcPts val="0"/>
                </a:spcAft>
                <a:tabLst>
                  <a:tab pos="361315" algn="l"/>
                </a:tabLst>
              </a:pPr>
              <a:r>
                <a:rPr lang="el-GR" sz="1100">
                  <a:effectLst/>
                  <a:latin typeface="Times New Roman" panose="02020603050405020304" pitchFamily="18" charset="0"/>
                  <a:ea typeface="Calibri" panose="020F0502020204030204" pitchFamily="34" charset="0"/>
                  <a:cs typeface="Calibri" panose="020F0502020204030204" pitchFamily="34" charset="0"/>
                </a:rPr>
                <a:t>  </a:t>
              </a:r>
              <a:r>
                <a:rPr lang="el-GR" sz="1100" spc="-110">
                  <a:effectLst/>
                  <a:latin typeface="Times New Roman" panose="02020603050405020304" pitchFamily="18" charset="0"/>
                  <a:ea typeface="Calibri" panose="020F0502020204030204" pitchFamily="34" charset="0"/>
                  <a:cs typeface="Calibri" panose="020F0502020204030204" pitchFamily="34" charset="0"/>
                </a:rPr>
                <a:t> </a:t>
              </a:r>
              <a:r>
                <a:rPr lang="el-GR" sz="1100" b="1">
                  <a:effectLst/>
                  <a:latin typeface="Calibri" panose="020F0502020204030204" pitchFamily="34" charset="0"/>
                  <a:ea typeface="Calibri" panose="020F0502020204030204" pitchFamily="34" charset="0"/>
                  <a:cs typeface="Calibri" panose="020F0502020204030204" pitchFamily="34" charset="0"/>
                </a:rPr>
                <a:t>Α.	</a:t>
              </a:r>
              <a:endParaRPr lang="el-GR" sz="1100">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7" name="Group 2">
            <a:extLst>
              <a:ext uri="{FF2B5EF4-FFF2-40B4-BE49-F238E27FC236}">
                <a16:creationId xmlns:a16="http://schemas.microsoft.com/office/drawing/2014/main" id="{B0AE4FDF-73C6-8644-BC40-9775D354D15F}"/>
              </a:ext>
            </a:extLst>
          </p:cNvPr>
          <p:cNvGrpSpPr>
            <a:grpSpLocks/>
          </p:cNvGrpSpPr>
          <p:nvPr/>
        </p:nvGrpSpPr>
        <p:grpSpPr bwMode="auto">
          <a:xfrm>
            <a:off x="6319777" y="1676282"/>
            <a:ext cx="2521411" cy="2170855"/>
            <a:chOff x="5389" y="402"/>
            <a:chExt cx="3247" cy="2993"/>
          </a:xfrm>
        </p:grpSpPr>
        <p:pic>
          <p:nvPicPr>
            <p:cNvPr id="8" name="Picture 4">
              <a:extLst>
                <a:ext uri="{FF2B5EF4-FFF2-40B4-BE49-F238E27FC236}">
                  <a16:creationId xmlns:a16="http://schemas.microsoft.com/office/drawing/2014/main" id="{441C9750-8EB4-D54F-B3D8-E95DA4E819D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389" y="402"/>
              <a:ext cx="3247" cy="299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C13C43B9-7B3E-D74D-B76E-10FE3D71A602}"/>
                </a:ext>
              </a:extLst>
            </p:cNvPr>
            <p:cNvSpPr txBox="1">
              <a:spLocks/>
            </p:cNvSpPr>
            <p:nvPr/>
          </p:nvSpPr>
          <p:spPr bwMode="auto">
            <a:xfrm>
              <a:off x="5402" y="696"/>
              <a:ext cx="59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260"/>
                </a:lnSpc>
                <a:spcAft>
                  <a:spcPts val="0"/>
                </a:spcAft>
                <a:tabLst>
                  <a:tab pos="361315" algn="l"/>
                </a:tabLst>
              </a:pPr>
              <a:r>
                <a:rPr lang="el-GR" sz="1100">
                  <a:effectLst/>
                  <a:latin typeface="Times New Roman" panose="02020603050405020304" pitchFamily="18" charset="0"/>
                  <a:ea typeface="Calibri" panose="020F0502020204030204" pitchFamily="34" charset="0"/>
                  <a:cs typeface="Calibri" panose="020F0502020204030204" pitchFamily="34" charset="0"/>
                </a:rPr>
                <a:t>  </a:t>
              </a:r>
              <a:r>
                <a:rPr lang="el-GR" sz="1100" spc="-100">
                  <a:effectLst/>
                  <a:latin typeface="Times New Roman" panose="02020603050405020304" pitchFamily="18" charset="0"/>
                  <a:ea typeface="Calibri" panose="020F0502020204030204" pitchFamily="34" charset="0"/>
                  <a:cs typeface="Calibri" panose="020F0502020204030204" pitchFamily="34" charset="0"/>
                </a:rPr>
                <a:t> </a:t>
              </a:r>
              <a:r>
                <a:rPr lang="el-GR" sz="1100" b="1">
                  <a:effectLst/>
                  <a:latin typeface="Calibri" panose="020F0502020204030204" pitchFamily="34" charset="0"/>
                  <a:ea typeface="Calibri" panose="020F0502020204030204" pitchFamily="34" charset="0"/>
                  <a:cs typeface="Calibri" panose="020F0502020204030204" pitchFamily="34" charset="0"/>
                </a:rPr>
                <a:t>Β.	</a:t>
              </a:r>
              <a:endParaRPr lang="el-GR" sz="1100">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68066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943C349-9A4B-AF43-A3FE-D55008EBAA05}"/>
              </a:ext>
            </a:extLst>
          </p:cNvPr>
          <p:cNvSpPr>
            <a:spLocks noGrp="1"/>
          </p:cNvSpPr>
          <p:nvPr>
            <p:ph idx="1"/>
          </p:nvPr>
        </p:nvSpPr>
        <p:spPr>
          <a:xfrm>
            <a:off x="1069848" y="937549"/>
            <a:ext cx="10058400" cy="5234651"/>
          </a:xfrm>
        </p:spPr>
        <p:txBody>
          <a:bodyPr/>
          <a:lstStyle/>
          <a:p>
            <a:r>
              <a:rPr lang="el-GR" i="1" dirty="0"/>
              <a:t>5. Κατονομάστε τους βασικούς αρθρωτές φθόγγων.</a:t>
            </a:r>
            <a:endParaRPr lang="el-GR" dirty="0"/>
          </a:p>
          <a:p>
            <a:endParaRPr lang="el-GR" dirty="0"/>
          </a:p>
        </p:txBody>
      </p:sp>
      <p:pic>
        <p:nvPicPr>
          <p:cNvPr id="4" name="image6.jpeg">
            <a:extLst>
              <a:ext uri="{FF2B5EF4-FFF2-40B4-BE49-F238E27FC236}">
                <a16:creationId xmlns:a16="http://schemas.microsoft.com/office/drawing/2014/main" id="{F3094AB7-CAA8-F24E-A8B6-33759AFB5923}"/>
              </a:ext>
            </a:extLst>
          </p:cNvPr>
          <p:cNvPicPr/>
          <p:nvPr/>
        </p:nvPicPr>
        <p:blipFill>
          <a:blip r:embed="rId2" cstate="print"/>
          <a:stretch>
            <a:fillRect/>
          </a:stretch>
        </p:blipFill>
        <p:spPr>
          <a:xfrm>
            <a:off x="3206187" y="1710521"/>
            <a:ext cx="4431331" cy="4600575"/>
          </a:xfrm>
          <a:prstGeom prst="rect">
            <a:avLst/>
          </a:prstGeom>
        </p:spPr>
      </p:pic>
    </p:spTree>
    <p:extLst>
      <p:ext uri="{BB962C8B-B14F-4D97-AF65-F5344CB8AC3E}">
        <p14:creationId xmlns:p14="http://schemas.microsoft.com/office/powerpoint/2010/main" val="262405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210249" y="434936"/>
            <a:ext cx="4044769" cy="881713"/>
          </a:xfrm>
        </p:spPr>
        <p:txBody>
          <a:bodyPr/>
          <a:lstStyle/>
          <a:p>
            <a:r>
              <a:rPr lang="el-GR" dirty="0"/>
              <a:t>ΦΩΝΗΤΙΚΗ</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a:bodyPr>
          <a:lstStyle/>
          <a:p>
            <a:r>
              <a:rPr lang="el-GR" sz="3600" dirty="0"/>
              <a:t>Στόχος της Φωνητικής:</a:t>
            </a:r>
            <a:endParaRPr lang="en-US" sz="3600" dirty="0"/>
          </a:p>
          <a:p>
            <a:endParaRPr lang="en-US" sz="3600" dirty="0"/>
          </a:p>
          <a:p>
            <a:pPr lvl="1">
              <a:lnSpc>
                <a:spcPct val="150000"/>
              </a:lnSpc>
              <a:buFont typeface="Wingdings" pitchFamily="2" charset="2"/>
              <a:buChar char="Ø"/>
            </a:pPr>
            <a:r>
              <a:rPr lang="en-US" sz="2600" b="1" dirty="0">
                <a:latin typeface="Calibri" panose="020F0502020204030204" pitchFamily="34" charset="0"/>
                <a:ea typeface="Times New Roman" panose="02020603050405020304" pitchFamily="18" charset="0"/>
                <a:cs typeface="Times New Roman" panose="02020603050405020304" pitchFamily="18" charset="0"/>
              </a:rPr>
              <a:t>H </a:t>
            </a:r>
            <a:r>
              <a:rPr lang="en-US" sz="2600" b="1" dirty="0" err="1">
                <a:latin typeface="Calibri" panose="020F0502020204030204" pitchFamily="34" charset="0"/>
                <a:ea typeface="Times New Roman" panose="02020603050405020304" pitchFamily="18" charset="0"/>
                <a:cs typeface="Times New Roman" panose="02020603050405020304" pitchFamily="18" charset="0"/>
              </a:rPr>
              <a:t>ό</a:t>
            </a:r>
            <a:r>
              <a:rPr lang="el-GR" sz="2600" b="1" dirty="0" err="1">
                <a:latin typeface="Calibri" panose="020F0502020204030204" pitchFamily="34" charset="0"/>
                <a:ea typeface="Times New Roman" panose="02020603050405020304" pitchFamily="18" charset="0"/>
                <a:cs typeface="Times New Roman" panose="02020603050405020304" pitchFamily="18" charset="0"/>
              </a:rPr>
              <a:t>σο</a:t>
            </a:r>
            <a:r>
              <a:rPr lang="el-GR" sz="2600" b="1" dirty="0">
                <a:latin typeface="Calibri" panose="020F0502020204030204" pitchFamily="34" charset="0"/>
                <a:ea typeface="Times New Roman" panose="02020603050405020304" pitchFamily="18" charset="0"/>
                <a:cs typeface="Times New Roman" panose="02020603050405020304" pitchFamily="18" charset="0"/>
              </a:rPr>
              <a:t> το δυνατόν πιο</a:t>
            </a:r>
            <a:r>
              <a:rPr lang="el-GR" sz="2600" b="1" dirty="0">
                <a:effectLst/>
                <a:latin typeface="Calibri" panose="020F0502020204030204" pitchFamily="34" charset="0"/>
                <a:ea typeface="Times New Roman" panose="02020603050405020304" pitchFamily="18" charset="0"/>
                <a:cs typeface="Times New Roman" panose="02020603050405020304" pitchFamily="18" charset="0"/>
              </a:rPr>
              <a:t> ακριβής, λεπτομερής αντικειμενική περιγραφή των φθόγγων κάθε γλώσσας.</a:t>
            </a:r>
            <a:endParaRPr lang="el-GR" sz="2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800" dirty="0"/>
          </a:p>
          <a:p>
            <a:pPr lvl="1"/>
            <a:endParaRPr lang="el-GR" sz="800" dirty="0"/>
          </a:p>
        </p:txBody>
      </p:sp>
    </p:spTree>
    <p:extLst>
      <p:ext uri="{BB962C8B-B14F-4D97-AF65-F5344CB8AC3E}">
        <p14:creationId xmlns:p14="http://schemas.microsoft.com/office/powerpoint/2010/main" val="326522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4210249" y="434936"/>
            <a:ext cx="4044769" cy="881713"/>
          </a:xfrm>
        </p:spPr>
        <p:txBody>
          <a:bodyPr/>
          <a:lstStyle/>
          <a:p>
            <a:r>
              <a:rPr lang="el-GR" dirty="0"/>
              <a:t>ΦΩΝΗΤΙΚΗ</a:t>
            </a:r>
          </a:p>
        </p:txBody>
      </p:sp>
      <p:sp>
        <p:nvSpPr>
          <p:cNvPr id="6" name="Θέση περιεχομένου 5">
            <a:extLst>
              <a:ext uri="{FF2B5EF4-FFF2-40B4-BE49-F238E27FC236}">
                <a16:creationId xmlns:a16="http://schemas.microsoft.com/office/drawing/2014/main" id="{5E1F243B-E691-0D48-A30C-924418E30142}"/>
              </a:ext>
            </a:extLst>
          </p:cNvPr>
          <p:cNvSpPr>
            <a:spLocks noGrp="1"/>
          </p:cNvSpPr>
          <p:nvPr>
            <p:ph idx="1"/>
          </p:nvPr>
        </p:nvSpPr>
        <p:spPr>
          <a:xfrm>
            <a:off x="572137" y="1316650"/>
            <a:ext cx="6870385" cy="1444048"/>
          </a:xfrm>
        </p:spPr>
        <p:txBody>
          <a:bodyPr>
            <a:normAutofit fontScale="92500" lnSpcReduction="20000"/>
          </a:bodyPr>
          <a:lstStyle/>
          <a:p>
            <a:pPr algn="just">
              <a:lnSpc>
                <a:spcPct val="110000"/>
              </a:lnSpc>
            </a:pPr>
            <a:r>
              <a:rPr lang="el-GR" sz="2500" dirty="0">
                <a:latin typeface="Calibri" panose="020F0502020204030204" pitchFamily="34" charset="0"/>
                <a:ea typeface="Times New Roman" panose="02020603050405020304" pitchFamily="18" charset="0"/>
                <a:cs typeface="Times New Roman" panose="02020603050405020304" pitchFamily="18" charset="0"/>
              </a:rPr>
              <a:t>Από τη στιγμή που </a:t>
            </a:r>
            <a:r>
              <a:rPr lang="el-GR" sz="2500" b="1" dirty="0">
                <a:latin typeface="Calibri" panose="020F0502020204030204" pitchFamily="34" charset="0"/>
                <a:ea typeface="Times New Roman" panose="02020603050405020304" pitchFamily="18" charset="0"/>
                <a:cs typeface="Times New Roman" panose="02020603050405020304" pitchFamily="18" charset="0"/>
              </a:rPr>
              <a:t>παράγεται</a:t>
            </a:r>
            <a:r>
              <a:rPr lang="el-GR" sz="2500" dirty="0">
                <a:latin typeface="Calibri" panose="020F0502020204030204" pitchFamily="34" charset="0"/>
                <a:ea typeface="Times New Roman" panose="02020603050405020304" pitchFamily="18" charset="0"/>
                <a:cs typeface="Times New Roman" panose="02020603050405020304" pitchFamily="18" charset="0"/>
              </a:rPr>
              <a:t> ένας φθόγγος από έναν ομιλητή, μέχρι τη στιγμή που τον </a:t>
            </a:r>
            <a:r>
              <a:rPr lang="el-GR" sz="2500" b="1" dirty="0">
                <a:latin typeface="Calibri" panose="020F0502020204030204" pitchFamily="34" charset="0"/>
                <a:ea typeface="Times New Roman" panose="02020603050405020304" pitchFamily="18" charset="0"/>
                <a:cs typeface="Times New Roman" panose="02020603050405020304" pitchFamily="18" charset="0"/>
              </a:rPr>
              <a:t>ακούει</a:t>
            </a:r>
            <a:r>
              <a:rPr lang="el-GR" sz="2500" dirty="0">
                <a:latin typeface="Calibri" panose="020F0502020204030204" pitchFamily="34" charset="0"/>
                <a:ea typeface="Times New Roman" panose="02020603050405020304" pitchFamily="18" charset="0"/>
                <a:cs typeface="Times New Roman" panose="02020603050405020304" pitchFamily="18" charset="0"/>
              </a:rPr>
              <a:t> και τον </a:t>
            </a:r>
            <a:r>
              <a:rPr lang="el-GR" sz="2500" b="1" dirty="0">
                <a:latin typeface="Calibri" panose="020F0502020204030204" pitchFamily="34" charset="0"/>
                <a:ea typeface="Times New Roman" panose="02020603050405020304" pitchFamily="18" charset="0"/>
                <a:cs typeface="Times New Roman" panose="02020603050405020304" pitchFamily="18" charset="0"/>
              </a:rPr>
              <a:t>καταλαβαίνει</a:t>
            </a:r>
            <a:r>
              <a:rPr lang="el-GR" sz="2500" dirty="0">
                <a:latin typeface="Calibri" panose="020F0502020204030204" pitchFamily="34" charset="0"/>
                <a:ea typeface="Times New Roman" panose="02020603050405020304" pitchFamily="18" charset="0"/>
                <a:cs typeface="Times New Roman" panose="02020603050405020304" pitchFamily="18" charset="0"/>
              </a:rPr>
              <a:t> ο συνομιλητής του, οι φθόγγοι περνούν από </a:t>
            </a:r>
            <a:r>
              <a:rPr lang="el-GR" sz="2500" b="1" dirty="0">
                <a:latin typeface="Calibri" panose="020F0502020204030204" pitchFamily="34" charset="0"/>
                <a:ea typeface="Times New Roman" panose="02020603050405020304" pitchFamily="18" charset="0"/>
                <a:cs typeface="Times New Roman" panose="02020603050405020304" pitchFamily="18" charset="0"/>
              </a:rPr>
              <a:t>τρία διαφορετικά στάδια:</a:t>
            </a:r>
            <a:r>
              <a:rPr lang="el-GR" sz="2500" dirty="0">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l-GR" dirty="0"/>
          </a:p>
        </p:txBody>
      </p:sp>
      <p:sp>
        <p:nvSpPr>
          <p:cNvPr id="10" name="TextBox 9">
            <a:extLst>
              <a:ext uri="{FF2B5EF4-FFF2-40B4-BE49-F238E27FC236}">
                <a16:creationId xmlns:a16="http://schemas.microsoft.com/office/drawing/2014/main" id="{95BDDAD3-FBF2-6447-A954-80BE4D010385}"/>
              </a:ext>
            </a:extLst>
          </p:cNvPr>
          <p:cNvSpPr txBox="1"/>
          <p:nvPr/>
        </p:nvSpPr>
        <p:spPr>
          <a:xfrm>
            <a:off x="369579" y="2760697"/>
            <a:ext cx="7275499" cy="3949799"/>
          </a:xfrm>
          <a:prstGeom prst="rect">
            <a:avLst/>
          </a:prstGeom>
          <a:noFill/>
        </p:spPr>
        <p:txBody>
          <a:bodyPr wrap="square" rtlCol="0">
            <a:spAutoFit/>
          </a:bodyPr>
          <a:lstStyle/>
          <a:p>
            <a:pPr>
              <a:lnSpc>
                <a:spcPct val="150000"/>
              </a:lnSpc>
            </a:pPr>
            <a:r>
              <a:rPr lang="el-GR" dirty="0">
                <a:latin typeface="Calibri" panose="020F0502020204030204" pitchFamily="34" charset="0"/>
                <a:ea typeface="Times New Roman" panose="02020603050405020304" pitchFamily="18" charset="0"/>
                <a:cs typeface="Times New Roman" panose="02020603050405020304" pitchFamily="18" charset="0"/>
              </a:rPr>
              <a:t>α) το στάδιο </a:t>
            </a:r>
            <a:r>
              <a:rPr lang="el-GR" b="1" dirty="0">
                <a:latin typeface="Calibri" panose="020F0502020204030204" pitchFamily="34" charset="0"/>
                <a:ea typeface="Times New Roman" panose="02020603050405020304" pitchFamily="18" charset="0"/>
                <a:cs typeface="Times New Roman" panose="02020603050405020304" pitchFamily="18" charset="0"/>
              </a:rPr>
              <a:t>παραγωγής</a:t>
            </a:r>
            <a:r>
              <a:rPr lang="el-GR" dirty="0">
                <a:latin typeface="Calibri" panose="020F0502020204030204" pitchFamily="34" charset="0"/>
                <a:ea typeface="Times New Roman" panose="02020603050405020304" pitchFamily="18" charset="0"/>
                <a:cs typeface="Times New Roman" panose="02020603050405020304" pitchFamily="18" charset="0"/>
              </a:rPr>
              <a:t> των φθόγγων από το </a:t>
            </a:r>
            <a:r>
              <a:rPr lang="el-GR" dirty="0" err="1">
                <a:latin typeface="Calibri" panose="020F0502020204030204" pitchFamily="34" charset="0"/>
                <a:ea typeface="Times New Roman" panose="02020603050405020304" pitchFamily="18" charset="0"/>
                <a:cs typeface="Times New Roman" panose="02020603050405020304" pitchFamily="18" charset="0"/>
              </a:rPr>
              <a:t>αρθρωτικό</a:t>
            </a:r>
            <a:r>
              <a:rPr lang="el-GR" dirty="0">
                <a:latin typeface="Calibri" panose="020F0502020204030204" pitchFamily="34" charset="0"/>
                <a:ea typeface="Times New Roman" panose="02020603050405020304" pitchFamily="18" charset="0"/>
                <a:cs typeface="Times New Roman" panose="02020603050405020304" pitchFamily="18" charset="0"/>
              </a:rPr>
              <a:t> σύστημα 	του ομιλητή (δηλαδή τους πνεύμονες, τις φωνητικές χορδές, τον λάρυγγα, το στόμα και τη μύτη),</a:t>
            </a:r>
          </a:p>
          <a:p>
            <a:pPr>
              <a:lnSpc>
                <a:spcPct val="150000"/>
              </a:lnSpc>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l-GR" dirty="0">
                <a:latin typeface="Calibri" panose="020F0502020204030204" pitchFamily="34" charset="0"/>
                <a:ea typeface="Times New Roman" panose="02020603050405020304" pitchFamily="18" charset="0"/>
                <a:cs typeface="Times New Roman" panose="02020603050405020304" pitchFamily="18" charset="0"/>
              </a:rPr>
              <a:t>β) το στάδιο της </a:t>
            </a:r>
            <a:r>
              <a:rPr lang="el-GR" b="1" dirty="0">
                <a:latin typeface="Calibri" panose="020F0502020204030204" pitchFamily="34" charset="0"/>
                <a:ea typeface="Times New Roman" panose="02020603050405020304" pitchFamily="18" charset="0"/>
                <a:cs typeface="Times New Roman" panose="02020603050405020304" pitchFamily="18" charset="0"/>
              </a:rPr>
              <a:t>μεταφοράς </a:t>
            </a:r>
            <a:r>
              <a:rPr lang="el-GR" dirty="0">
                <a:latin typeface="Calibri" panose="020F0502020204030204" pitchFamily="34" charset="0"/>
                <a:ea typeface="Times New Roman" panose="02020603050405020304" pitchFamily="18" charset="0"/>
                <a:cs typeface="Times New Roman" panose="02020603050405020304" pitchFamily="18" charset="0"/>
              </a:rPr>
              <a:t>των φθόγγων μέσα από τον αέρα, </a:t>
            </a:r>
          </a:p>
          <a:p>
            <a:pPr>
              <a:lnSpc>
                <a:spcPct val="150000"/>
              </a:lnSpc>
              <a:spcAft>
                <a:spcPts val="100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1000"/>
              </a:spcAft>
            </a:pPr>
            <a:r>
              <a:rPr lang="el-GR" dirty="0">
                <a:latin typeface="Calibri" panose="020F0502020204030204" pitchFamily="34" charset="0"/>
                <a:ea typeface="Times New Roman" panose="02020603050405020304" pitchFamily="18" charset="0"/>
                <a:cs typeface="Times New Roman" panose="02020603050405020304" pitchFamily="18" charset="0"/>
              </a:rPr>
              <a:t>γ) το στάδιο της </a:t>
            </a:r>
            <a:r>
              <a:rPr lang="el-GR" b="1" dirty="0">
                <a:latin typeface="Calibri" panose="020F0502020204030204" pitchFamily="34" charset="0"/>
                <a:ea typeface="Times New Roman" panose="02020603050405020304" pitchFamily="18" charset="0"/>
                <a:cs typeface="Times New Roman" panose="02020603050405020304" pitchFamily="18" charset="0"/>
              </a:rPr>
              <a:t>ακοής και κατανόησης</a:t>
            </a:r>
            <a:r>
              <a:rPr lang="el-GR" dirty="0">
                <a:latin typeface="Calibri" panose="020F0502020204030204" pitchFamily="34" charset="0"/>
                <a:ea typeface="Times New Roman" panose="02020603050405020304" pitchFamily="18" charset="0"/>
                <a:cs typeface="Times New Roman" panose="02020603050405020304" pitchFamily="18" charset="0"/>
              </a:rPr>
              <a:t> (ή αλλιώς, «πρόσληψης») των φθόγγων από τον ακροατή.</a:t>
            </a:r>
          </a:p>
          <a:p>
            <a:endParaRPr lang="el-GR" dirty="0"/>
          </a:p>
        </p:txBody>
      </p:sp>
      <p:pic>
        <p:nvPicPr>
          <p:cNvPr id="11" name="Picture 6" descr="communication 1 copy">
            <a:extLst>
              <a:ext uri="{FF2B5EF4-FFF2-40B4-BE49-F238E27FC236}">
                <a16:creationId xmlns:a16="http://schemas.microsoft.com/office/drawing/2014/main" id="{2AE9037F-4D33-7B4B-B061-4534550F1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269" y="2407534"/>
            <a:ext cx="4389076" cy="241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91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954923"/>
            <a:ext cx="11309131" cy="4645573"/>
          </a:xfrm>
        </p:spPr>
        <p:txBody>
          <a:bodyPr>
            <a:normAutofit/>
          </a:bodyPr>
          <a:lstStyle/>
          <a:p>
            <a:pPr marL="376020" lvl="1" indent="-342900" algn="just">
              <a:spcBef>
                <a:spcPct val="0"/>
              </a:spcBef>
            </a:pPr>
            <a:r>
              <a:rPr lang="el-GR" sz="2400" dirty="0">
                <a:latin typeface="Calibri" panose="020F0502020204030204" pitchFamily="34" charset="0"/>
                <a:cs typeface="Calibri" panose="020F0502020204030204" pitchFamily="34" charset="0"/>
              </a:rPr>
              <a:t>α. </a:t>
            </a:r>
            <a:r>
              <a:rPr lang="el-GR" sz="2400" dirty="0" err="1">
                <a:latin typeface="Calibri" panose="020F0502020204030204" pitchFamily="34" charset="0"/>
                <a:cs typeface="Calibri" panose="020F0502020204030204" pitchFamily="34" charset="0"/>
              </a:rPr>
              <a:t>Αρθρωτική</a:t>
            </a:r>
            <a:r>
              <a:rPr lang="el-GR" sz="2400" dirty="0">
                <a:latin typeface="Calibri" panose="020F0502020204030204" pitchFamily="34" charset="0"/>
                <a:cs typeface="Calibri" panose="020F0502020204030204" pitchFamily="34" charset="0"/>
              </a:rPr>
              <a:t> Φωνητική </a:t>
            </a:r>
            <a:r>
              <a:rPr lang="el-GR" sz="2400" dirty="0">
                <a:latin typeface="Calibri" panose="020F0502020204030204" pitchFamily="34" charset="0"/>
                <a:ea typeface="Cambria" panose="02040503050406030204" pitchFamily="18" charset="0"/>
                <a:cs typeface="Calibri" panose="020F0502020204030204" pitchFamily="34" charset="0"/>
              </a:rPr>
              <a:t>(</a:t>
            </a:r>
            <a:r>
              <a:rPr lang="en-US" sz="2400" dirty="0">
                <a:latin typeface="Calibri" panose="020F0502020204030204" pitchFamily="34" charset="0"/>
                <a:ea typeface="Cambria" panose="02040503050406030204" pitchFamily="18" charset="0"/>
                <a:cs typeface="Calibri" panose="020F0502020204030204" pitchFamily="34" charset="0"/>
              </a:rPr>
              <a:t>Articulatory Phonetics) </a:t>
            </a:r>
          </a:p>
          <a:p>
            <a:pPr marL="33120" lvl="1" indent="0" algn="just">
              <a:spcBef>
                <a:spcPct val="0"/>
              </a:spcBef>
              <a:buNone/>
            </a:pPr>
            <a:r>
              <a:rPr lang="en-US" sz="2400" dirty="0">
                <a:latin typeface="Calibri" panose="020F0502020204030204" pitchFamily="34" charset="0"/>
                <a:ea typeface="Cambria" panose="02040503050406030204" pitchFamily="18" charset="0"/>
                <a:cs typeface="Calibri" panose="020F0502020204030204" pitchFamily="34" charset="0"/>
              </a:rPr>
              <a:t>				 </a:t>
            </a:r>
            <a:r>
              <a:rPr lang="el-GR" sz="2400" kern="0" dirty="0">
                <a:latin typeface="Calibri" panose="020F0502020204030204" pitchFamily="34" charset="0"/>
                <a:cs typeface="Calibri" panose="020F0502020204030204" pitchFamily="34" charset="0"/>
                <a:sym typeface="Wingdings" panose="05000000000000000000" pitchFamily="2" charset="2"/>
              </a:rPr>
              <a:t> </a:t>
            </a:r>
            <a:r>
              <a:rPr lang="el-GR" sz="2400" dirty="0">
                <a:latin typeface="Calibri" panose="020F0502020204030204" pitchFamily="34" charset="0"/>
                <a:ea typeface="Cambria" panose="02040503050406030204" pitchFamily="18" charset="0"/>
                <a:cs typeface="Calibri" panose="020F0502020204030204" pitchFamily="34" charset="0"/>
              </a:rPr>
              <a:t>Φυσική και φυσιολογία της ομιλίας</a:t>
            </a:r>
          </a:p>
          <a:p>
            <a:pPr marL="376020" lvl="1" indent="-342900" algn="just">
              <a:spcBef>
                <a:spcPct val="0"/>
              </a:spcBef>
            </a:pPr>
            <a:endParaRPr lang="el-GR" sz="2400" dirty="0">
              <a:latin typeface="Calibri" panose="020F0502020204030204" pitchFamily="34" charset="0"/>
              <a:ea typeface="Cambria" panose="02040503050406030204" pitchFamily="18" charset="0"/>
              <a:cs typeface="Calibri" panose="020F0502020204030204" pitchFamily="34" charset="0"/>
            </a:endParaRPr>
          </a:p>
          <a:p>
            <a:pPr marL="376020" lvl="1" indent="-342900" algn="just">
              <a:spcBef>
                <a:spcPct val="0"/>
              </a:spcBef>
            </a:pPr>
            <a:r>
              <a:rPr lang="el-GR" sz="2400" dirty="0">
                <a:latin typeface="Calibri" panose="020F0502020204030204" pitchFamily="34" charset="0"/>
                <a:ea typeface="Cambria" panose="02040503050406030204" pitchFamily="18" charset="0"/>
                <a:cs typeface="Calibri" panose="020F0502020204030204" pitchFamily="34" charset="0"/>
              </a:rPr>
              <a:t>β. Ακουστική Φωνητική (</a:t>
            </a:r>
            <a:r>
              <a:rPr lang="en-US" sz="2400" dirty="0">
                <a:latin typeface="Calibri" panose="020F0502020204030204" pitchFamily="34" charset="0"/>
                <a:ea typeface="Cambria" panose="02040503050406030204" pitchFamily="18" charset="0"/>
                <a:cs typeface="Calibri" panose="020F0502020204030204" pitchFamily="34" charset="0"/>
              </a:rPr>
              <a:t>Acoustic Phonetics)</a:t>
            </a:r>
          </a:p>
          <a:p>
            <a:pPr marL="33120" lvl="1" indent="0" algn="just">
              <a:spcBef>
                <a:spcPct val="0"/>
              </a:spcBef>
              <a:buNone/>
            </a:pPr>
            <a:r>
              <a:rPr lang="en-US" sz="2400" dirty="0">
                <a:latin typeface="Calibri" panose="020F0502020204030204" pitchFamily="34" charset="0"/>
                <a:ea typeface="Cambria" panose="02040503050406030204" pitchFamily="18" charset="0"/>
                <a:cs typeface="Calibri" panose="020F0502020204030204" pitchFamily="34" charset="0"/>
              </a:rPr>
              <a:t>				</a:t>
            </a:r>
            <a:r>
              <a:rPr lang="el-GR" sz="2400" kern="0" dirty="0">
                <a:latin typeface="Calibri" panose="020F0502020204030204" pitchFamily="34" charset="0"/>
                <a:cs typeface="Calibri" panose="020F0502020204030204" pitchFamily="34" charset="0"/>
                <a:sym typeface="Wingdings" panose="05000000000000000000" pitchFamily="2" charset="2"/>
              </a:rPr>
              <a:t>  </a:t>
            </a:r>
            <a:r>
              <a:rPr lang="el-GR" sz="2400" dirty="0">
                <a:latin typeface="Calibri" panose="020F0502020204030204" pitchFamily="34" charset="0"/>
                <a:ea typeface="Cambria" panose="02040503050406030204" pitchFamily="18" charset="0"/>
                <a:cs typeface="Calibri" panose="020F0502020204030204" pitchFamily="34" charset="0"/>
              </a:rPr>
              <a:t>Ακουστική της ομιλίας</a:t>
            </a:r>
          </a:p>
          <a:p>
            <a:pPr marL="376020" lvl="1" indent="-342900" algn="just">
              <a:spcBef>
                <a:spcPct val="0"/>
              </a:spcBef>
            </a:pPr>
            <a:endParaRPr lang="el-GR" sz="2400" dirty="0">
              <a:latin typeface="Calibri" panose="020F0502020204030204" pitchFamily="34" charset="0"/>
              <a:ea typeface="Cambria" panose="02040503050406030204" pitchFamily="18" charset="0"/>
              <a:cs typeface="Calibri" panose="020F0502020204030204" pitchFamily="34" charset="0"/>
            </a:endParaRPr>
          </a:p>
          <a:p>
            <a:pPr marL="376020" lvl="1" indent="-342900" algn="just">
              <a:spcBef>
                <a:spcPct val="0"/>
              </a:spcBef>
            </a:pPr>
            <a:r>
              <a:rPr lang="el-GR" sz="2400" dirty="0">
                <a:latin typeface="Calibri" panose="020F0502020204030204" pitchFamily="34" charset="0"/>
                <a:ea typeface="Cambria" panose="02040503050406030204" pitchFamily="18" charset="0"/>
                <a:cs typeface="Calibri" panose="020F0502020204030204" pitchFamily="34" charset="0"/>
              </a:rPr>
              <a:t>γ. Αντιληπτική Φωνητική (</a:t>
            </a:r>
            <a:r>
              <a:rPr lang="en-US" sz="2400" dirty="0">
                <a:latin typeface="Calibri" panose="020F0502020204030204" pitchFamily="34" charset="0"/>
                <a:ea typeface="Cambria" panose="02040503050406030204" pitchFamily="18" charset="0"/>
                <a:cs typeface="Calibri" panose="020F0502020204030204" pitchFamily="34" charset="0"/>
              </a:rPr>
              <a:t>Auditory/Perceptual Phonetics) </a:t>
            </a:r>
          </a:p>
          <a:p>
            <a:pPr marL="33120" lvl="1" indent="0" algn="just">
              <a:spcBef>
                <a:spcPct val="0"/>
              </a:spcBef>
              <a:buNone/>
            </a:pPr>
            <a:r>
              <a:rPr lang="en-US" sz="2400" dirty="0">
                <a:latin typeface="Calibri" panose="020F0502020204030204" pitchFamily="34" charset="0"/>
                <a:cs typeface="Calibri" panose="020F0502020204030204" pitchFamily="34" charset="0"/>
              </a:rPr>
              <a:t>				</a:t>
            </a:r>
            <a:r>
              <a:rPr lang="el-GR" sz="2400" kern="0" dirty="0">
                <a:latin typeface="Calibri" panose="020F0502020204030204" pitchFamily="34" charset="0"/>
                <a:cs typeface="Calibri" panose="020F0502020204030204" pitchFamily="34" charset="0"/>
                <a:sym typeface="Wingdings" panose="05000000000000000000" pitchFamily="2" charset="2"/>
              </a:rPr>
              <a:t>  </a:t>
            </a:r>
            <a:r>
              <a:rPr lang="el-GR" sz="2400" dirty="0">
                <a:latin typeface="Calibri" panose="020F0502020204030204" pitchFamily="34" charset="0"/>
                <a:cs typeface="Calibri" panose="020F0502020204030204" pitchFamily="34" charset="0"/>
              </a:rPr>
              <a:t>Αντίληψη της ομιλίας</a:t>
            </a:r>
          </a:p>
          <a:p>
            <a:endParaRPr lang="el-GR" sz="3400" dirty="0"/>
          </a:p>
        </p:txBody>
      </p:sp>
      <p:sp>
        <p:nvSpPr>
          <p:cNvPr id="4" name="TextBox 3">
            <a:extLst>
              <a:ext uri="{FF2B5EF4-FFF2-40B4-BE49-F238E27FC236}">
                <a16:creationId xmlns:a16="http://schemas.microsoft.com/office/drawing/2014/main" id="{7B8A9BE9-E627-7249-8926-1ED2A52CAE5E}"/>
              </a:ext>
            </a:extLst>
          </p:cNvPr>
          <p:cNvSpPr txBox="1"/>
          <p:nvPr/>
        </p:nvSpPr>
        <p:spPr>
          <a:xfrm>
            <a:off x="1994337" y="1286832"/>
            <a:ext cx="7945821" cy="754053"/>
          </a:xfrm>
          <a:prstGeom prst="rect">
            <a:avLst/>
          </a:prstGeom>
          <a:noFill/>
        </p:spPr>
        <p:txBody>
          <a:bodyPr wrap="square" rtlCol="0">
            <a:spAutoFit/>
          </a:bodyPr>
          <a:lstStyle/>
          <a:p>
            <a:pPr algn="ctr"/>
            <a:r>
              <a:rPr lang="el-GR" sz="2500" dirty="0"/>
              <a:t>Στη Φωνητική διακρίνονται </a:t>
            </a:r>
            <a:r>
              <a:rPr lang="el-GR" sz="2500" b="1" dirty="0"/>
              <a:t>3 κλάδοι</a:t>
            </a:r>
            <a:r>
              <a:rPr lang="el-GR" sz="2500" dirty="0"/>
              <a:t>:</a:t>
            </a:r>
          </a:p>
          <a:p>
            <a:endParaRPr lang="el-GR" dirty="0"/>
          </a:p>
        </p:txBody>
      </p:sp>
      <p:pic>
        <p:nvPicPr>
          <p:cNvPr id="5" name="Picture 5" descr="http://patrickhayeck.files.wordpress.com/2013/07/phonetics.jpeg?w=300">
            <a:extLst>
              <a:ext uri="{FF2B5EF4-FFF2-40B4-BE49-F238E27FC236}">
                <a16:creationId xmlns:a16="http://schemas.microsoft.com/office/drawing/2014/main" id="{306732E7-24B2-4840-91DF-31819F2AC8C9}"/>
              </a:ext>
            </a:extLst>
          </p:cNvPr>
          <p:cNvPicPr>
            <a:picLocks noChangeAspect="1" noChangeArrowheads="1"/>
          </p:cNvPicPr>
          <p:nvPr/>
        </p:nvPicPr>
        <p:blipFill>
          <a:blip r:embed="rId2" cstate="print"/>
          <a:srcRect/>
          <a:stretch>
            <a:fillRect/>
          </a:stretch>
        </p:blipFill>
        <p:spPr bwMode="auto">
          <a:xfrm>
            <a:off x="8175962" y="4575967"/>
            <a:ext cx="3528392" cy="2024529"/>
          </a:xfrm>
          <a:prstGeom prst="rect">
            <a:avLst/>
          </a:prstGeom>
          <a:ln>
            <a:noFill/>
          </a:ln>
          <a:effectLst>
            <a:softEdge rad="31750"/>
          </a:effectLst>
        </p:spPr>
      </p:pic>
    </p:spTree>
    <p:extLst>
      <p:ext uri="{BB962C8B-B14F-4D97-AF65-F5344CB8AC3E}">
        <p14:creationId xmlns:p14="http://schemas.microsoft.com/office/powerpoint/2010/main" val="10221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217E-1246-BB44-8765-214DD0B9F3C6}"/>
              </a:ext>
            </a:extLst>
          </p:cNvPr>
          <p:cNvSpPr>
            <a:spLocks noGrp="1"/>
          </p:cNvSpPr>
          <p:nvPr>
            <p:ph type="title"/>
          </p:nvPr>
        </p:nvSpPr>
        <p:spPr>
          <a:xfrm>
            <a:off x="3240956" y="405119"/>
            <a:ext cx="5983356" cy="881713"/>
          </a:xfrm>
        </p:spPr>
        <p:txBody>
          <a:bodyPr/>
          <a:lstStyle/>
          <a:p>
            <a:r>
              <a:rPr lang="el-GR" dirty="0">
                <a:latin typeface="Times New Roman" panose="02020603050405020304" pitchFamily="18" charset="0"/>
                <a:cs typeface="Times New Roman" panose="02020603050405020304" pitchFamily="18" charset="0"/>
              </a:rPr>
              <a:t>ΕΙΔΗ ΦΩΝΗΤΙΚΗΣ</a:t>
            </a:r>
          </a:p>
        </p:txBody>
      </p:sp>
      <p:sp>
        <p:nvSpPr>
          <p:cNvPr id="3" name="Θέση περιεχομένου 2">
            <a:extLst>
              <a:ext uri="{FF2B5EF4-FFF2-40B4-BE49-F238E27FC236}">
                <a16:creationId xmlns:a16="http://schemas.microsoft.com/office/drawing/2014/main" id="{F033852E-B822-7540-8434-FE731AE0E543}"/>
              </a:ext>
            </a:extLst>
          </p:cNvPr>
          <p:cNvSpPr>
            <a:spLocks noGrp="1"/>
          </p:cNvSpPr>
          <p:nvPr>
            <p:ph idx="1"/>
          </p:nvPr>
        </p:nvSpPr>
        <p:spPr>
          <a:xfrm>
            <a:off x="578069" y="1671145"/>
            <a:ext cx="11309131" cy="4929352"/>
          </a:xfrm>
        </p:spPr>
        <p:txBody>
          <a:bodyPr>
            <a:normAutofit/>
          </a:bodyPr>
          <a:lstStyle/>
          <a:p>
            <a:r>
              <a:rPr lang="el-GR" sz="3600" dirty="0"/>
              <a:t>α</a:t>
            </a:r>
            <a:r>
              <a:rPr lang="en-US" sz="3600" dirty="0"/>
              <a:t>. </a:t>
            </a:r>
            <a:r>
              <a:rPr lang="el-GR" sz="3600" dirty="0" err="1"/>
              <a:t>Αρθρωτική</a:t>
            </a:r>
            <a:r>
              <a:rPr lang="el-GR" sz="3600" dirty="0"/>
              <a:t> Φωνητική</a:t>
            </a:r>
            <a:r>
              <a:rPr lang="el-GR" sz="3600" dirty="0">
                <a:ea typeface="Cambria" panose="02040503050406030204" pitchFamily="18" charset="0"/>
              </a:rPr>
              <a:t>(</a:t>
            </a:r>
            <a:r>
              <a:rPr lang="en-US" sz="3600" dirty="0">
                <a:latin typeface="Cambria" panose="02040503050406030204" pitchFamily="18" charset="0"/>
                <a:ea typeface="Cambria" panose="02040503050406030204" pitchFamily="18" charset="0"/>
              </a:rPr>
              <a:t>Articulatory Phonetics)</a:t>
            </a:r>
            <a:r>
              <a:rPr lang="el-GR" sz="3600" dirty="0"/>
              <a:t>:</a:t>
            </a:r>
          </a:p>
          <a:p>
            <a:endParaRPr lang="el-GR" sz="3600" dirty="0"/>
          </a:p>
          <a:p>
            <a:pPr marL="0" indent="0">
              <a:lnSpc>
                <a:spcPct val="100000"/>
              </a:lnSpc>
              <a:buNone/>
            </a:pP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Η </a:t>
            </a:r>
            <a:r>
              <a:rPr lang="el-GR" sz="2500" b="1" dirty="0" err="1">
                <a:effectLst/>
                <a:latin typeface="Calibri" panose="020F0502020204030204" pitchFamily="34" charset="0"/>
                <a:ea typeface="Times New Roman" panose="02020603050405020304" pitchFamily="18" charset="0"/>
                <a:cs typeface="Times New Roman" panose="02020603050405020304" pitchFamily="18" charset="0"/>
              </a:rPr>
              <a:t>αρθρωτική</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 φωνητική</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περιγράφει τους φθόγγους της γλώσσας ανάλογα με το πώς συμπεριφέρεται κάθε όργανο του </a:t>
            </a:r>
            <a:r>
              <a:rPr lang="el-GR" sz="2500" dirty="0" err="1">
                <a:effectLst/>
                <a:latin typeface="Calibri" panose="020F0502020204030204" pitchFamily="34" charset="0"/>
                <a:ea typeface="Times New Roman" panose="02020603050405020304" pitchFamily="18" charset="0"/>
                <a:cs typeface="Times New Roman" panose="02020603050405020304" pitchFamily="18" charset="0"/>
              </a:rPr>
              <a:t>αρθρωτικού</a:t>
            </a:r>
            <a:r>
              <a:rPr lang="el-GR" sz="2500" dirty="0">
                <a:effectLst/>
                <a:latin typeface="Calibri" panose="020F0502020204030204" pitchFamily="34" charset="0"/>
                <a:ea typeface="Times New Roman" panose="02020603050405020304" pitchFamily="18" charset="0"/>
                <a:cs typeface="Times New Roman" panose="02020603050405020304" pitchFamily="18" charset="0"/>
              </a:rPr>
              <a:t> συστήματος του ομιλητή </a:t>
            </a:r>
            <a:r>
              <a:rPr lang="el-GR" sz="2500" b="1" dirty="0">
                <a:effectLst/>
                <a:latin typeface="Calibri" panose="020F0502020204030204" pitchFamily="34" charset="0"/>
                <a:ea typeface="Times New Roman" panose="02020603050405020304" pitchFamily="18" charset="0"/>
                <a:cs typeface="Times New Roman" panose="02020603050405020304" pitchFamily="18" charset="0"/>
              </a:rPr>
              <a:t>τη στιγμή που δημιουργείται ένας φθόγγος.</a:t>
            </a:r>
            <a:r>
              <a:rPr lang="el-GR" sz="2500" dirty="0">
                <a:effectLst/>
              </a:rPr>
              <a:t> </a:t>
            </a:r>
            <a:endParaRPr lang="en-US" sz="2500" dirty="0"/>
          </a:p>
        </p:txBody>
      </p:sp>
      <p:pic>
        <p:nvPicPr>
          <p:cNvPr id="4" name="Picture 5" descr="http://grammar4rhetoric.files.wordpress.com/2014/01/face1.png">
            <a:extLst>
              <a:ext uri="{FF2B5EF4-FFF2-40B4-BE49-F238E27FC236}">
                <a16:creationId xmlns:a16="http://schemas.microsoft.com/office/drawing/2014/main" id="{91CC7F75-DDC3-5348-9EC4-79DA6AE3EAF4}"/>
              </a:ext>
            </a:extLst>
          </p:cNvPr>
          <p:cNvPicPr>
            <a:picLocks noChangeAspect="1" noChangeArrowheads="1"/>
          </p:cNvPicPr>
          <p:nvPr/>
        </p:nvPicPr>
        <p:blipFill>
          <a:blip r:embed="rId2" cstate="print"/>
          <a:srcRect/>
          <a:stretch>
            <a:fillRect/>
          </a:stretch>
        </p:blipFill>
        <p:spPr bwMode="auto">
          <a:xfrm>
            <a:off x="4337713" y="4304469"/>
            <a:ext cx="2664296" cy="2125915"/>
          </a:xfrm>
          <a:prstGeom prst="rect">
            <a:avLst/>
          </a:prstGeom>
          <a:ln>
            <a:noFill/>
          </a:ln>
          <a:effectLst>
            <a:softEdge rad="112500"/>
          </a:effectLst>
        </p:spPr>
      </p:pic>
    </p:spTree>
    <p:extLst>
      <p:ext uri="{BB962C8B-B14F-4D97-AF65-F5344CB8AC3E}">
        <p14:creationId xmlns:p14="http://schemas.microsoft.com/office/powerpoint/2010/main" val="3247390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Ξυλογραφία</Template>
  <TotalTime>1092</TotalTime>
  <Words>3483</Words>
  <Application>Microsoft Macintosh PowerPoint</Application>
  <PresentationFormat>Ευρεία οθόνη</PresentationFormat>
  <Paragraphs>369</Paragraphs>
  <Slides>59</Slides>
  <Notes>10</Notes>
  <HiddenSlides>0</HiddenSlides>
  <MMClips>5</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59</vt:i4>
      </vt:variant>
    </vt:vector>
  </HeadingPairs>
  <TitlesOfParts>
    <vt:vector size="73" baseType="lpstr">
      <vt:lpstr>Arial</vt:lpstr>
      <vt:lpstr>Calibri</vt:lpstr>
      <vt:lpstr>Cambria</vt:lpstr>
      <vt:lpstr>Comic Sans MS</vt:lpstr>
      <vt:lpstr>Corbel</vt:lpstr>
      <vt:lpstr>Courier New</vt:lpstr>
      <vt:lpstr>Rockwell</vt:lpstr>
      <vt:lpstr>Rockwell Condensed</vt:lpstr>
      <vt:lpstr>Rockwell Extra Bold</vt:lpstr>
      <vt:lpstr>Times New Roman</vt:lpstr>
      <vt:lpstr>Wingdings</vt:lpstr>
      <vt:lpstr>Wingdings 2</vt:lpstr>
      <vt:lpstr>Wingdings 3</vt:lpstr>
      <vt:lpstr>Ξυλογραφία</vt:lpstr>
      <vt:lpstr>Παρουσίαση του PowerPoint</vt:lpstr>
      <vt:lpstr>Παρουσίαση του PowerPoint</vt:lpstr>
      <vt:lpstr>ΦΩΝΗΤΙΚΗ</vt:lpstr>
      <vt:lpstr>ΦΩΝΗΤΙΚΗ</vt:lpstr>
      <vt:lpstr>ΦΩΝΗΤΙΚΗ</vt:lpstr>
      <vt:lpstr>ΦΩΝΗΤΙΚΗ</vt:lpstr>
      <vt:lpstr>ΦΩΝΗΤΙΚΗ</vt:lpstr>
      <vt:lpstr>ΕΙΔΗ ΦΩΝΗΤΙΚΗΣ</vt:lpstr>
      <vt:lpstr>ΕΙΔΗ ΦΩΝΗΤΙΚΗΣ</vt:lpstr>
      <vt:lpstr>ΕΙΔΗ ΦΩΝΗΤΙΚΗΣ</vt:lpstr>
      <vt:lpstr>ΕΙΔΗ ΦΩΝΗΤΙΚΗΣ</vt:lpstr>
      <vt:lpstr>ΕΙΔΗ ΦΩΝΗΤΙΚΗΣ</vt:lpstr>
      <vt:lpstr>ΕΙΔΗ ΦΩΝΗΤΙΚΗΣ</vt:lpstr>
      <vt:lpstr>ΕΙΔΗ ΦΩΝΗΤΙΚΗΣ</vt:lpstr>
      <vt:lpstr>Φωνητική</vt:lpstr>
      <vt:lpstr>Φωνητική</vt:lpstr>
      <vt:lpstr>Φωνητική</vt:lpstr>
      <vt:lpstr>Παρουσίαση του PowerPoint</vt:lpstr>
      <vt:lpstr>Παραγωγή της ομιλίας</vt:lpstr>
      <vt:lpstr>Παρουσίαση του PowerPoint</vt:lpstr>
      <vt:lpstr>Αναπνευστικο  σύστημα</vt:lpstr>
      <vt:lpstr>Παρουσίαση του PowerPoint</vt:lpstr>
      <vt:lpstr>Παρουσίαση του PowerPoint</vt:lpstr>
      <vt:lpstr>ΦΩΝΗΤΙΚΟ σύστημα</vt:lpstr>
      <vt:lpstr>φώνηση</vt:lpstr>
      <vt:lpstr>Παρουσίαση του PowerPoint</vt:lpstr>
      <vt:lpstr>Φώνηση</vt:lpstr>
      <vt:lpstr>φώνηση</vt:lpstr>
      <vt:lpstr>φώνηση</vt:lpstr>
      <vt:lpstr>Φωνητικό Σύστημα</vt:lpstr>
      <vt:lpstr>ΦΩΝΗΤΙΚΟ σύστημα</vt:lpstr>
      <vt:lpstr>ΦΩΝΗΤΙΚΟ σύστημα</vt:lpstr>
      <vt:lpstr>Αρθρωτικο σύστημα</vt:lpstr>
      <vt:lpstr>Παρουσίαση του PowerPoint</vt:lpstr>
      <vt:lpstr>Παρουσίαση του PowerPoint</vt:lpstr>
      <vt:lpstr>Παρουσίαση του PowerPoint</vt:lpstr>
      <vt:lpstr>Παρουσίαση του PowerPoint</vt:lpstr>
      <vt:lpstr>Στοματο-ρινική διαδικασία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Μηχανισμοί ροής αέρα</vt:lpstr>
      <vt:lpstr>Πνευμονικός μηχανισμός ροής αέρα</vt:lpstr>
      <vt:lpstr>Πνευμονικός μηχανισμός ροής αέρα</vt:lpstr>
      <vt:lpstr>Γλωττιδικός μηχανισμός ροής αέρα</vt:lpstr>
      <vt:lpstr>Υπερωικός μηχανισμός ροής αέρα</vt:lpstr>
      <vt:lpstr>Είδη φώνησης</vt:lpstr>
      <vt:lpstr>Είδη φώνησης</vt:lpstr>
      <vt:lpstr>Είδη φώνησης</vt:lpstr>
      <vt:lpstr>Είδη φώνησης</vt:lpstr>
      <vt:lpstr>Είδη φώνησης</vt:lpstr>
      <vt:lpstr>Παρουσίαση του PowerPoint</vt:lpstr>
      <vt:lpstr>Εισαγωγή στη Φωνητική ~ Ασκήσεις ~ </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Φωνητική - Φωνολογια</dc:title>
  <dc:creator>Παπαζαχαρίου Δημήτρης</dc:creator>
  <cp:lastModifiedBy>ΒΑΣΙΛΙΚΗ ΖΑΧΑΡΟΠΟΥΛΟΥ</cp:lastModifiedBy>
  <cp:revision>65</cp:revision>
  <cp:lastPrinted>2025-10-12T18:43:10Z</cp:lastPrinted>
  <dcterms:created xsi:type="dcterms:W3CDTF">2021-11-18T06:34:58Z</dcterms:created>
  <dcterms:modified xsi:type="dcterms:W3CDTF">2025-10-16T11:45:25Z</dcterms:modified>
</cp:coreProperties>
</file>