
<file path=[Content_Types].xml><?xml version="1.0" encoding="utf-8"?>
<Types xmlns="http://schemas.openxmlformats.org/package/2006/content-types">
  <Default Extension="bmp" ContentType="image/bmp"/>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sldIdLst>
    <p:sldId id="256" r:id="rId2"/>
    <p:sldId id="260" r:id="rId3"/>
    <p:sldId id="264" r:id="rId4"/>
    <p:sldId id="259" r:id="rId5"/>
    <p:sldId id="262" r:id="rId6"/>
    <p:sldId id="261" r:id="rId7"/>
    <p:sldId id="257" r:id="rId8"/>
    <p:sldId id="267" r:id="rId9"/>
    <p:sldId id="268" r:id="rId10"/>
    <p:sldId id="269" r:id="rId11"/>
    <p:sldId id="270" r:id="rId12"/>
    <p:sldId id="274" r:id="rId13"/>
    <p:sldId id="275" r:id="rId14"/>
    <p:sldId id="266"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6758620-DCE8-2D93-CC72-C6553E4D398E}" name="Alexandra Berli" initials="AB" userId="c1686711e3d4e795"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04" autoAdjust="0"/>
    <p:restoredTop sz="94660"/>
  </p:normalViewPr>
  <p:slideViewPr>
    <p:cSldViewPr snapToGrid="0">
      <p:cViewPr varScale="1">
        <p:scale>
          <a:sx n="79" d="100"/>
          <a:sy n="79" d="100"/>
        </p:scale>
        <p:origin x="84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5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11" name="Rectangle 10"/>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B9000515-94D6-4C64-B279-3344FA7A8062}" type="datetimeFigureOut">
              <a:rPr lang="en-GB" smtClean="0"/>
              <a:t>07/05/2025</a:t>
            </a:fld>
            <a:endParaRPr lang="en-GB"/>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2"/>
                </a:solidFill>
              </a:defRPr>
            </a:lvl1pPr>
          </a:lstStyle>
          <a:p>
            <a:endParaRPr lang="en-GB"/>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2"/>
                </a:solidFill>
              </a:defRPr>
            </a:lvl1pPr>
          </a:lstStyle>
          <a:p>
            <a:fld id="{4BDAC31A-DB26-4DA3-98B1-4C5E6639B268}" type="slidenum">
              <a:rPr lang="en-GB" smtClean="0"/>
              <a:t>‹#›</a:t>
            </a:fld>
            <a:endParaRPr lang="en-GB"/>
          </a:p>
        </p:txBody>
      </p:sp>
    </p:spTree>
    <p:extLst>
      <p:ext uri="{BB962C8B-B14F-4D97-AF65-F5344CB8AC3E}">
        <p14:creationId xmlns:p14="http://schemas.microsoft.com/office/powerpoint/2010/main" val="3602149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B9000515-94D6-4C64-B279-3344FA7A8062}" type="datetimeFigureOut">
              <a:rPr lang="en-GB" smtClean="0"/>
              <a:t>07/05/2025</a:t>
            </a:fld>
            <a:endParaRPr lang="en-GB"/>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GB"/>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BDAC31A-DB26-4DA3-98B1-4C5E6639B268}" type="slidenum">
              <a:rPr lang="en-GB" smtClean="0"/>
              <a:t>‹#›</a:t>
            </a:fld>
            <a:endParaRPr lang="en-GB"/>
          </a:p>
        </p:txBody>
      </p:sp>
    </p:spTree>
    <p:extLst>
      <p:ext uri="{BB962C8B-B14F-4D97-AF65-F5344CB8AC3E}">
        <p14:creationId xmlns:p14="http://schemas.microsoft.com/office/powerpoint/2010/main" val="3342545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B9000515-94D6-4C64-B279-3344FA7A8062}" type="datetimeFigureOut">
              <a:rPr lang="en-GB" smtClean="0"/>
              <a:t>07/05/2025</a:t>
            </a:fld>
            <a:endParaRPr lang="en-GB"/>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GB"/>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BDAC31A-DB26-4DA3-98B1-4C5E6639B268}" type="slidenum">
              <a:rPr lang="en-GB" smtClean="0"/>
              <a:t>‹#›</a:t>
            </a:fld>
            <a:endParaRPr lang="en-GB"/>
          </a:p>
        </p:txBody>
      </p:sp>
    </p:spTree>
    <p:extLst>
      <p:ext uri="{BB962C8B-B14F-4D97-AF65-F5344CB8AC3E}">
        <p14:creationId xmlns:p14="http://schemas.microsoft.com/office/powerpoint/2010/main" val="3504697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lvl1pPr>
              <a:defRPr sz="1800"/>
            </a:lvl1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B9000515-94D6-4C64-B279-3344FA7A8062}" type="datetimeFigureOut">
              <a:rPr lang="en-GB" smtClean="0"/>
              <a:t>07/05/2025</a:t>
            </a:fld>
            <a:endParaRPr lang="en-GB"/>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GB"/>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BDAC31A-DB26-4DA3-98B1-4C5E6639B268}" type="slidenum">
              <a:rPr lang="en-GB" smtClean="0"/>
              <a:t>‹#›</a:t>
            </a:fld>
            <a:endParaRPr lang="en-GB"/>
          </a:p>
        </p:txBody>
      </p:sp>
    </p:spTree>
    <p:extLst>
      <p:ext uri="{BB962C8B-B14F-4D97-AF65-F5344CB8AC3E}">
        <p14:creationId xmlns:p14="http://schemas.microsoft.com/office/powerpoint/2010/main" val="990095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19" name="Rectangle 18"/>
          <p:cNvSpPr/>
          <p:nvPr/>
        </p:nvSpPr>
        <p:spPr>
          <a:xfrm>
            <a:off x="0" y="0"/>
            <a:ext cx="12192000" cy="6858000"/>
          </a:xfrm>
          <a:prstGeom prst="rect">
            <a:avLst/>
          </a:prstGeom>
          <a:blipFill dpi="0" rotWithShape="1">
            <a:blip r:embed="rId2">
              <a:alphaModFix amt="40000"/>
              <a:duotone>
                <a:schemeClr val="accent3">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24" name="Rectangle 23"/>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30" name="Rectangle 29"/>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B9000515-94D6-4C64-B279-3344FA7A8062}" type="datetimeFigureOut">
              <a:rPr lang="en-GB" smtClean="0"/>
              <a:t>07/05/2025</a:t>
            </a:fld>
            <a:endParaRPr lang="en-GB"/>
          </a:p>
        </p:txBody>
      </p:sp>
      <p:sp>
        <p:nvSpPr>
          <p:cNvPr id="5" name="Footer Placeholder 4"/>
          <p:cNvSpPr>
            <a:spLocks noGrp="1"/>
          </p:cNvSpPr>
          <p:nvPr>
            <p:ph type="ftr" sz="quarter" idx="11"/>
          </p:nvPr>
        </p:nvSpPr>
        <p:spPr>
          <a:xfrm>
            <a:off x="1453896" y="5212080"/>
            <a:ext cx="5907024" cy="228600"/>
          </a:xfrm>
        </p:spPr>
        <p:txBody>
          <a:bodyPr/>
          <a:lstStyle>
            <a:lvl1pPr algn="l">
              <a:defRPr>
                <a:solidFill>
                  <a:schemeClr val="tx2"/>
                </a:solidFill>
              </a:defRPr>
            </a:lvl1pPr>
          </a:lstStyle>
          <a:p>
            <a:endParaRPr lang="en-GB"/>
          </a:p>
        </p:txBody>
      </p:sp>
      <p:sp>
        <p:nvSpPr>
          <p:cNvPr id="6" name="Slide Number Placeholder 5"/>
          <p:cNvSpPr>
            <a:spLocks noGrp="1"/>
          </p:cNvSpPr>
          <p:nvPr>
            <p:ph type="sldNum" sz="quarter" idx="12"/>
          </p:nvPr>
        </p:nvSpPr>
        <p:spPr>
          <a:xfrm>
            <a:off x="8604504" y="5212080"/>
            <a:ext cx="2112264" cy="228600"/>
          </a:xfrm>
        </p:spPr>
        <p:txBody>
          <a:bodyPr/>
          <a:lstStyle>
            <a:lvl1pPr>
              <a:defRPr>
                <a:solidFill>
                  <a:schemeClr val="tx2"/>
                </a:solidFill>
              </a:defRPr>
            </a:lvl1pPr>
          </a:lstStyle>
          <a:p>
            <a:fld id="{4BDAC31A-DB26-4DA3-98B1-4C5E6639B268}" type="slidenum">
              <a:rPr lang="en-GB" smtClean="0"/>
              <a:t>‹#›</a:t>
            </a:fld>
            <a:endParaRPr lang="en-GB"/>
          </a:p>
        </p:txBody>
      </p:sp>
    </p:spTree>
    <p:extLst>
      <p:ext uri="{BB962C8B-B14F-4D97-AF65-F5344CB8AC3E}">
        <p14:creationId xmlns:p14="http://schemas.microsoft.com/office/powerpoint/2010/main" val="2667628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lvl1pPr>
              <a:defRPr>
                <a:solidFill>
                  <a:schemeClr val="tx2"/>
                </a:solidFill>
              </a:defRPr>
            </a:lvl1pPr>
          </a:lstStyle>
          <a:p>
            <a:fld id="{B9000515-94D6-4C64-B279-3344FA7A8062}" type="datetimeFigureOut">
              <a:rPr lang="en-GB" smtClean="0"/>
              <a:t>07/05/2025</a:t>
            </a:fld>
            <a:endParaRPr lang="en-GB"/>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BDAC31A-DB26-4DA3-98B1-4C5E6639B268}" type="slidenum">
              <a:rPr lang="en-GB" smtClean="0"/>
              <a:t>‹#›</a:t>
            </a:fld>
            <a:endParaRPr lang="en-GB"/>
          </a:p>
        </p:txBody>
      </p:sp>
    </p:spTree>
    <p:extLst>
      <p:ext uri="{BB962C8B-B14F-4D97-AF65-F5344CB8AC3E}">
        <p14:creationId xmlns:p14="http://schemas.microsoft.com/office/powerpoint/2010/main" val="3439122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lvl1pPr>
              <a:defRPr>
                <a:solidFill>
                  <a:schemeClr val="tx2"/>
                </a:solidFill>
              </a:defRPr>
            </a:lvl1pPr>
          </a:lstStyle>
          <a:p>
            <a:fld id="{B9000515-94D6-4C64-B279-3344FA7A8062}" type="datetimeFigureOut">
              <a:rPr lang="en-GB" smtClean="0"/>
              <a:t>07/05/2025</a:t>
            </a:fld>
            <a:endParaRPr lang="en-GB"/>
          </a:p>
        </p:txBody>
      </p:sp>
      <p:sp>
        <p:nvSpPr>
          <p:cNvPr id="8" name="Footer Placeholder 7"/>
          <p:cNvSpPr>
            <a:spLocks noGrp="1"/>
          </p:cNvSpPr>
          <p:nvPr>
            <p:ph type="ftr" sz="quarter" idx="11"/>
          </p:nvPr>
        </p:nvSpPr>
        <p:spPr/>
        <p:txBody>
          <a:bodyPr/>
          <a:lstStyle>
            <a:lvl1pPr>
              <a:defRPr>
                <a:solidFill>
                  <a:schemeClr val="tx2"/>
                </a:solidFill>
              </a:defRPr>
            </a:lvl1pPr>
          </a:lstStyle>
          <a:p>
            <a:endParaRPr lang="en-GB"/>
          </a:p>
        </p:txBody>
      </p:sp>
      <p:sp>
        <p:nvSpPr>
          <p:cNvPr id="9" name="Slide Number Placeholder 8"/>
          <p:cNvSpPr>
            <a:spLocks noGrp="1"/>
          </p:cNvSpPr>
          <p:nvPr>
            <p:ph type="sldNum" sz="quarter" idx="12"/>
          </p:nvPr>
        </p:nvSpPr>
        <p:spPr/>
        <p:txBody>
          <a:bodyPr/>
          <a:lstStyle>
            <a:lvl1pPr>
              <a:defRPr>
                <a:solidFill>
                  <a:schemeClr val="tx2"/>
                </a:solidFill>
              </a:defRPr>
            </a:lvl1pPr>
          </a:lstStyle>
          <a:p>
            <a:fld id="{4BDAC31A-DB26-4DA3-98B1-4C5E6639B268}" type="slidenum">
              <a:rPr lang="en-GB" smtClean="0"/>
              <a:t>‹#›</a:t>
            </a:fld>
            <a:endParaRPr lang="en-GB"/>
          </a:p>
        </p:txBody>
      </p:sp>
    </p:spTree>
    <p:extLst>
      <p:ext uri="{BB962C8B-B14F-4D97-AF65-F5344CB8AC3E}">
        <p14:creationId xmlns:p14="http://schemas.microsoft.com/office/powerpoint/2010/main" val="21556593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lvl1pPr>
              <a:defRPr>
                <a:solidFill>
                  <a:schemeClr val="tx2"/>
                </a:solidFill>
              </a:defRPr>
            </a:lvl1pPr>
          </a:lstStyle>
          <a:p>
            <a:fld id="{B9000515-94D6-4C64-B279-3344FA7A8062}" type="datetimeFigureOut">
              <a:rPr lang="en-GB" smtClean="0"/>
              <a:t>07/05/2025</a:t>
            </a:fld>
            <a:endParaRPr lang="en-GB"/>
          </a:p>
        </p:txBody>
      </p:sp>
      <p:sp>
        <p:nvSpPr>
          <p:cNvPr id="4" name="Footer Placeholder 3"/>
          <p:cNvSpPr>
            <a:spLocks noGrp="1"/>
          </p:cNvSpPr>
          <p:nvPr>
            <p:ph type="ftr" sz="quarter" idx="11"/>
          </p:nvPr>
        </p:nvSpPr>
        <p:spPr/>
        <p:txBody>
          <a:bodyPr/>
          <a:lstStyle>
            <a:lvl1pPr>
              <a:defRPr>
                <a:solidFill>
                  <a:schemeClr val="tx2"/>
                </a:solidFill>
              </a:defRPr>
            </a:lvl1pPr>
          </a:lstStyle>
          <a:p>
            <a:endParaRPr lang="en-GB"/>
          </a:p>
        </p:txBody>
      </p:sp>
      <p:sp>
        <p:nvSpPr>
          <p:cNvPr id="5" name="Slide Number Placeholder 4"/>
          <p:cNvSpPr>
            <a:spLocks noGrp="1"/>
          </p:cNvSpPr>
          <p:nvPr>
            <p:ph type="sldNum" sz="quarter" idx="12"/>
          </p:nvPr>
        </p:nvSpPr>
        <p:spPr/>
        <p:txBody>
          <a:bodyPr/>
          <a:lstStyle>
            <a:lvl1pPr>
              <a:defRPr>
                <a:solidFill>
                  <a:schemeClr val="tx2"/>
                </a:solidFill>
              </a:defRPr>
            </a:lvl1pPr>
          </a:lstStyle>
          <a:p>
            <a:fld id="{4BDAC31A-DB26-4DA3-98B1-4C5E6639B268}" type="slidenum">
              <a:rPr lang="en-GB" smtClean="0"/>
              <a:t>‹#›</a:t>
            </a:fld>
            <a:endParaRPr lang="en-GB"/>
          </a:p>
        </p:txBody>
      </p:sp>
    </p:spTree>
    <p:extLst>
      <p:ext uri="{BB962C8B-B14F-4D97-AF65-F5344CB8AC3E}">
        <p14:creationId xmlns:p14="http://schemas.microsoft.com/office/powerpoint/2010/main" val="10781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lstStyle>
          <a:p>
            <a:fld id="{B9000515-94D6-4C64-B279-3344FA7A8062}" type="datetimeFigureOut">
              <a:rPr lang="en-GB" smtClean="0"/>
              <a:t>07/05/2025</a:t>
            </a:fld>
            <a:endParaRPr lang="en-GB"/>
          </a:p>
        </p:txBody>
      </p:sp>
      <p:sp>
        <p:nvSpPr>
          <p:cNvPr id="3" name="Footer Placeholder 2"/>
          <p:cNvSpPr>
            <a:spLocks noGrp="1"/>
          </p:cNvSpPr>
          <p:nvPr>
            <p:ph type="ftr" sz="quarter" idx="11"/>
          </p:nvPr>
        </p:nvSpPr>
        <p:spPr/>
        <p:txBody>
          <a:bodyPr/>
          <a:lstStyle>
            <a:lvl1pPr>
              <a:defRPr>
                <a:solidFill>
                  <a:schemeClr val="tx2"/>
                </a:solidFill>
              </a:defRPr>
            </a:lvl1pPr>
          </a:lstStyle>
          <a:p>
            <a:endParaRPr lang="en-GB"/>
          </a:p>
        </p:txBody>
      </p:sp>
      <p:sp>
        <p:nvSpPr>
          <p:cNvPr id="4" name="Slide Number Placeholder 3"/>
          <p:cNvSpPr>
            <a:spLocks noGrp="1"/>
          </p:cNvSpPr>
          <p:nvPr>
            <p:ph type="sldNum" sz="quarter" idx="12"/>
          </p:nvPr>
        </p:nvSpPr>
        <p:spPr/>
        <p:txBody>
          <a:bodyPr/>
          <a:lstStyle>
            <a:lvl1pPr>
              <a:defRPr>
                <a:solidFill>
                  <a:schemeClr val="tx2"/>
                </a:solidFill>
              </a:defRPr>
            </a:lvl1pPr>
          </a:lstStyle>
          <a:p>
            <a:fld id="{4BDAC31A-DB26-4DA3-98B1-4C5E6639B268}" type="slidenum">
              <a:rPr lang="en-GB" smtClean="0"/>
              <a:t>‹#›</a:t>
            </a:fld>
            <a:endParaRPr lang="en-GB"/>
          </a:p>
        </p:txBody>
      </p:sp>
    </p:spTree>
    <p:extLst>
      <p:ext uri="{BB962C8B-B14F-4D97-AF65-F5344CB8AC3E}">
        <p14:creationId xmlns:p14="http://schemas.microsoft.com/office/powerpoint/2010/main" val="3032499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14" name="Rectangle 13"/>
          <p:cNvSpPr/>
          <p:nvPr/>
        </p:nvSpPr>
        <p:spPr>
          <a:xfrm>
            <a:off x="234693" y="237744"/>
            <a:ext cx="8633081"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16" name="Rectangle 15"/>
          <p:cNvSpPr/>
          <p:nvPr/>
        </p:nvSpPr>
        <p:spPr>
          <a:xfrm>
            <a:off x="371856" y="374904"/>
            <a:ext cx="8353044" cy="6108192"/>
          </a:xfrm>
          <a:prstGeom prst="rect">
            <a:avLst/>
          </a:prstGeom>
          <a:solidFill>
            <a:schemeClr val="bg2"/>
          </a:solidFill>
          <a:ln w="6350" cap="sq" cmpd="sng" algn="ctr">
            <a:noFill/>
            <a:prstDash val="solid"/>
            <a:miter lim="800000"/>
          </a:ln>
          <a:effectLst/>
        </p:spPr>
      </p:sp>
      <p:sp>
        <p:nvSpPr>
          <p:cNvPr id="15" name="Rectangle 14"/>
          <p:cNvSpPr/>
          <p:nvPr/>
        </p:nvSpPr>
        <p:spPr>
          <a:xfrm>
            <a:off x="9020386" y="237744"/>
            <a:ext cx="2926080" cy="63825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bg1"/>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790575" y="704850"/>
            <a:ext cx="7562850" cy="51435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lvl1pPr>
              <a:defRPr>
                <a:solidFill>
                  <a:schemeClr val="tx2"/>
                </a:solidFill>
              </a:defRPr>
            </a:lvl1pPr>
          </a:lstStyle>
          <a:p>
            <a:fld id="{B9000515-94D6-4C64-B279-3344FA7A8062}" type="datetimeFigureOut">
              <a:rPr lang="en-GB" smtClean="0"/>
              <a:t>07/05/2025</a:t>
            </a:fld>
            <a:endParaRPr lang="en-GB"/>
          </a:p>
        </p:txBody>
      </p:sp>
      <p:sp>
        <p:nvSpPr>
          <p:cNvPr id="6" name="Footer Placeholder 5"/>
          <p:cNvSpPr>
            <a:spLocks noGrp="1"/>
          </p:cNvSpPr>
          <p:nvPr>
            <p:ph type="ftr" sz="quarter" idx="11"/>
          </p:nvPr>
        </p:nvSpPr>
        <p:spPr>
          <a:xfrm>
            <a:off x="3439158" y="6214535"/>
            <a:ext cx="5184648" cy="256032"/>
          </a:xfrm>
        </p:spPr>
        <p:txBody>
          <a:bodyPr/>
          <a:lstStyle>
            <a:lvl1pPr algn="r">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bg2"/>
                </a:solidFill>
              </a:defRPr>
            </a:lvl1pPr>
          </a:lstStyle>
          <a:p>
            <a:fld id="{4BDAC31A-DB26-4DA3-98B1-4C5E6639B268}" type="slidenum">
              <a:rPr lang="en-GB" smtClean="0"/>
              <a:t>‹#›</a:t>
            </a:fld>
            <a:endParaRPr lang="en-GB"/>
          </a:p>
        </p:txBody>
      </p:sp>
      <p:sp>
        <p:nvSpPr>
          <p:cNvPr id="11" name="Rectangle 10"/>
          <p:cNvSpPr/>
          <p:nvPr/>
        </p:nvSpPr>
        <p:spPr>
          <a:xfrm>
            <a:off x="9157546" y="374904"/>
            <a:ext cx="2651760"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10788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tx1"/>
          </a:solidFill>
          <a:ln w="6350" cap="sq">
            <a:solidFill>
              <a:schemeClr val="tx1">
                <a:lumMod val="7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157546" y="374904"/>
            <a:ext cx="2651760" cy="6108192"/>
          </a:xfrm>
          <a:prstGeom prst="rect">
            <a:avLst/>
          </a:prstGeom>
          <a:solidFill>
            <a:schemeClr val="bg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28599" y="237744"/>
            <a:ext cx="8601076" cy="6382512"/>
          </a:xfrm>
          <a:solidFill>
            <a:srgbClr val="808080"/>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B9000515-94D6-4C64-B279-3344FA7A8062}" type="datetimeFigureOut">
              <a:rPr lang="en-GB" smtClean="0"/>
              <a:t>07/05/2025</a:t>
            </a:fld>
            <a:endParaRPr lang="en-GB"/>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BDAC31A-DB26-4DA3-98B1-4C5E6639B268}" type="slidenum">
              <a:rPr lang="en-GB" smtClean="0"/>
              <a:t>‹#›</a:t>
            </a:fld>
            <a:endParaRPr lang="en-GB"/>
          </a:p>
        </p:txBody>
      </p:sp>
    </p:spTree>
    <p:extLst>
      <p:ext uri="{BB962C8B-B14F-4D97-AF65-F5344CB8AC3E}">
        <p14:creationId xmlns:p14="http://schemas.microsoft.com/office/powerpoint/2010/main" val="33485863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8" name="Rectangle 7"/>
          <p:cNvSpPr/>
          <p:nvPr/>
        </p:nvSpPr>
        <p:spPr>
          <a:xfrm>
            <a:off x="371856" y="374904"/>
            <a:ext cx="11448288" cy="6108192"/>
          </a:xfrm>
          <a:prstGeom prst="rect">
            <a:avLst/>
          </a:prstGeom>
          <a:solidFill>
            <a:schemeClr val="bg2"/>
          </a:solidFill>
          <a:ln w="6350" cap="sq" cmpd="sng" algn="ctr">
            <a:no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bg2"/>
                </a:solidFill>
              </a:defRPr>
            </a:lvl1pPr>
          </a:lstStyle>
          <a:p>
            <a:fld id="{B9000515-94D6-4C64-B279-3344FA7A8062}" type="datetimeFigureOut">
              <a:rPr lang="en-GB" smtClean="0"/>
              <a:t>07/05/2025</a:t>
            </a:fld>
            <a:endParaRPr lang="en-GB"/>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bg2"/>
                </a:solidFill>
              </a:defRPr>
            </a:lvl1pPr>
          </a:lstStyle>
          <a:p>
            <a:endParaRPr lang="en-GB"/>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bg2"/>
                </a:solidFill>
              </a:defRPr>
            </a:lvl1pPr>
          </a:lstStyle>
          <a:p>
            <a:fld id="{4BDAC31A-DB26-4DA3-98B1-4C5E6639B268}" type="slidenum">
              <a:rPr lang="en-GB" smtClean="0"/>
              <a:t>‹#›</a:t>
            </a:fld>
            <a:endParaRPr lang="en-GB"/>
          </a:p>
        </p:txBody>
      </p:sp>
    </p:spTree>
    <p:extLst>
      <p:ext uri="{BB962C8B-B14F-4D97-AF65-F5344CB8AC3E}">
        <p14:creationId xmlns:p14="http://schemas.microsoft.com/office/powerpoint/2010/main" val="1419596933"/>
      </p:ext>
    </p:extLst>
  </p:cSld>
  <p:clrMap bg1="dk1" tx1="lt1" bg2="dk2" tx2="lt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Lst>
  <p:txStyles>
    <p:titleStyle>
      <a:lvl1pPr algn="l" defTabSz="914400" rtl="0" eaLnBrk="1" latinLnBrk="0" hangingPunct="1">
        <a:lnSpc>
          <a:spcPct val="90000"/>
        </a:lnSpc>
        <a:spcBef>
          <a:spcPct val="0"/>
        </a:spcBef>
        <a:buNone/>
        <a:defRPr lang="en-US" sz="4800" kern="1200" cap="none" spc="0" baseline="0" dirty="0">
          <a:solidFill>
            <a:schemeClr val="tx1"/>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2">
            <a:lumMod val="60000"/>
            <a:lumOff val="40000"/>
          </a:schemeClr>
        </a:buClr>
        <a:buFont typeface="Arial" pitchFamily="34"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6pPr>
      <a:lvl7pPr marL="19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7pPr>
      <a:lvl8pPr marL="22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8pPr>
      <a:lvl9pPr marL="25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doi.org/10.2307/293040" TargetMode="External"/><Relationship Id="rId2" Type="http://schemas.openxmlformats.org/officeDocument/2006/relationships/hyperlink" Target="http://www.jstor.org/stable/267903"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27417C1-2988-2678-8DC6-32A915936C11}"/>
              </a:ext>
            </a:extLst>
          </p:cNvPr>
          <p:cNvSpPr>
            <a:spLocks noGrp="1"/>
          </p:cNvSpPr>
          <p:nvPr>
            <p:ph type="ctrTitle"/>
          </p:nvPr>
        </p:nvSpPr>
        <p:spPr/>
        <p:txBody>
          <a:bodyPr/>
          <a:lstStyle/>
          <a:p>
            <a:r>
              <a:rPr lang="el-GR" sz="6600" dirty="0" err="1">
                <a:latin typeface="Aptos" panose="020B0004020202020204" pitchFamily="34" charset="0"/>
              </a:rPr>
              <a:t>Ορατιοσ</a:t>
            </a:r>
            <a:r>
              <a:rPr lang="en-GB" sz="6600" dirty="0">
                <a:latin typeface="Aptos" panose="020B0004020202020204" pitchFamily="34" charset="0"/>
              </a:rPr>
              <a:t>, </a:t>
            </a:r>
            <a:r>
              <a:rPr lang="el-GR" sz="6600" dirty="0" err="1">
                <a:latin typeface="Aptos" panose="020B0004020202020204" pitchFamily="34" charset="0"/>
              </a:rPr>
              <a:t>ωδεσ</a:t>
            </a:r>
            <a:r>
              <a:rPr lang="en-GB" sz="6600" dirty="0">
                <a:latin typeface="Aptos" panose="020B0004020202020204" pitchFamily="34" charset="0"/>
              </a:rPr>
              <a:t>, II, 3. </a:t>
            </a:r>
          </a:p>
        </p:txBody>
      </p:sp>
    </p:spTree>
    <p:extLst>
      <p:ext uri="{BB962C8B-B14F-4D97-AF65-F5344CB8AC3E}">
        <p14:creationId xmlns:p14="http://schemas.microsoft.com/office/powerpoint/2010/main" val="36476597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5020C8A-5D13-2873-3B0B-240D344FDBB3}"/>
              </a:ext>
            </a:extLst>
          </p:cNvPr>
          <p:cNvSpPr>
            <a:spLocks noGrp="1"/>
          </p:cNvSpPr>
          <p:nvPr>
            <p:ph idx="1"/>
          </p:nvPr>
        </p:nvSpPr>
        <p:spPr>
          <a:xfrm>
            <a:off x="1066800" y="856034"/>
            <a:ext cx="10058400" cy="5179006"/>
          </a:xfrm>
        </p:spPr>
        <p:txBody>
          <a:bodyPr>
            <a:normAutofit lnSpcReduction="10000"/>
          </a:bodyPr>
          <a:lstStyle/>
          <a:p>
            <a:r>
              <a:rPr lang="en-US" sz="2400" b="1" i="1" dirty="0"/>
              <a:t>In </a:t>
            </a:r>
            <a:r>
              <a:rPr lang="en-US" sz="2400" b="1" i="1" dirty="0" err="1"/>
              <a:t>remoto</a:t>
            </a:r>
            <a:r>
              <a:rPr lang="en-US" sz="2400" b="1" i="1" dirty="0"/>
              <a:t> gramine</a:t>
            </a:r>
            <a:r>
              <a:rPr lang="en-US" sz="2400" dirty="0"/>
              <a:t>: </a:t>
            </a:r>
            <a:r>
              <a:rPr lang="el-GR" sz="2400" dirty="0"/>
              <a:t>Εκφράζει τη κεντρική στην επικούρεια φιλοσοφία ιδέα πως πρέπει κανείς να περνά τη ζωή του απαρατήρητος (</a:t>
            </a:r>
            <a:r>
              <a:rPr lang="el-GR" sz="2400" i="1" dirty="0" err="1"/>
              <a:t>λάθε</a:t>
            </a:r>
            <a:r>
              <a:rPr lang="el-GR" sz="2400" i="1" dirty="0"/>
              <a:t> βιώσας</a:t>
            </a:r>
            <a:r>
              <a:rPr lang="el-GR" sz="2400" dirty="0"/>
              <a:t>). </a:t>
            </a:r>
            <a:endParaRPr lang="en-US" sz="2400" dirty="0"/>
          </a:p>
          <a:p>
            <a:r>
              <a:rPr lang="el-GR" sz="2400" dirty="0"/>
              <a:t>Το παράδοξο σε αυτή τη στροφή είναι πως ο </a:t>
            </a:r>
            <a:r>
              <a:rPr lang="el-GR" sz="2400" dirty="0" err="1"/>
              <a:t>Οράτιος</a:t>
            </a:r>
            <a:r>
              <a:rPr lang="el-GR" sz="2400" dirty="0"/>
              <a:t> προτρέπει τον </a:t>
            </a:r>
            <a:r>
              <a:rPr lang="el-GR" sz="2400" dirty="0" err="1"/>
              <a:t>Δέλλιο</a:t>
            </a:r>
            <a:r>
              <a:rPr lang="el-GR" sz="2400" dirty="0"/>
              <a:t> να απολαύσει τις χαρές της ζωής, αυτή η προτροπή φαίνεται να είναι αντίθετη με τους προηγούμενους στίχους όπου τον προτρέπει να ασπαστεί έναν μάλλον μετριοπαθή τρόπο ζωής. </a:t>
            </a:r>
          </a:p>
          <a:p>
            <a:r>
              <a:rPr lang="el-GR" sz="2400" dirty="0"/>
              <a:t>Πρόκειται για μια αποτυχημένη ωδή; Δεν κατάφερε ο </a:t>
            </a:r>
            <a:r>
              <a:rPr lang="el-GR" sz="2400" dirty="0" err="1"/>
              <a:t>Οράτιος</a:t>
            </a:r>
            <a:r>
              <a:rPr lang="el-GR" sz="2400" dirty="0"/>
              <a:t> να οργανώσει τη σκέψη του;</a:t>
            </a:r>
          </a:p>
          <a:p>
            <a:r>
              <a:rPr lang="el-GR" sz="2400" b="1" dirty="0"/>
              <a:t>Παράλληλα: </a:t>
            </a:r>
            <a:r>
              <a:rPr lang="el-GR" sz="2400" dirty="0"/>
              <a:t>Οι ωδές 10.2 και 11.2 απευθύνονται σε ήρωες που πάσχουν από μελαγχολία δίνει δύο ξεχωριστές συμβουλές. Στη πρώτη ως ηθικός στόχος φαίνεται να είναι η προσέγγιση της μεσότητας ανάμεσα στα δύο άκρα (</a:t>
            </a:r>
            <a:r>
              <a:rPr lang="en-US" sz="2400" i="1" dirty="0" err="1"/>
              <a:t>aurea</a:t>
            </a:r>
            <a:r>
              <a:rPr lang="en-US" sz="2400" i="1" dirty="0"/>
              <a:t> </a:t>
            </a:r>
            <a:r>
              <a:rPr lang="en-US" sz="2400" i="1" dirty="0" err="1"/>
              <a:t>mediocritas</a:t>
            </a:r>
            <a:r>
              <a:rPr lang="en-US" sz="2400" dirty="0"/>
              <a:t>)</a:t>
            </a:r>
            <a:r>
              <a:rPr lang="el-GR" sz="2400" dirty="0"/>
              <a:t>, ενώ στη δεύτερη το </a:t>
            </a:r>
            <a:r>
              <a:rPr lang="en-US" sz="2400" i="1" dirty="0"/>
              <a:t>carpe diem</a:t>
            </a:r>
            <a:r>
              <a:rPr lang="en-US" sz="2400" dirty="0"/>
              <a:t>.</a:t>
            </a:r>
            <a:endParaRPr lang="el-GR" sz="2400" dirty="0"/>
          </a:p>
          <a:p>
            <a:endParaRPr lang="en-GB" dirty="0"/>
          </a:p>
        </p:txBody>
      </p:sp>
    </p:spTree>
    <p:extLst>
      <p:ext uri="{BB962C8B-B14F-4D97-AF65-F5344CB8AC3E}">
        <p14:creationId xmlns:p14="http://schemas.microsoft.com/office/powerpoint/2010/main" val="24450109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6C05DC-6512-4FFD-7FB2-7402971D19DE}"/>
              </a:ext>
            </a:extLst>
          </p:cNvPr>
          <p:cNvSpPr>
            <a:spLocks noGrp="1"/>
          </p:cNvSpPr>
          <p:nvPr>
            <p:ph type="title"/>
          </p:nvPr>
        </p:nvSpPr>
        <p:spPr/>
        <p:txBody>
          <a:bodyPr/>
          <a:lstStyle/>
          <a:p>
            <a:r>
              <a:rPr lang="el-GR" dirty="0"/>
              <a:t>Τρεις ερμηνείες:</a:t>
            </a:r>
            <a:endParaRPr lang="en-GB" dirty="0"/>
          </a:p>
        </p:txBody>
      </p:sp>
      <p:sp>
        <p:nvSpPr>
          <p:cNvPr id="3" name="Θέση περιεχομένου 2">
            <a:extLst>
              <a:ext uri="{FF2B5EF4-FFF2-40B4-BE49-F238E27FC236}">
                <a16:creationId xmlns:a16="http://schemas.microsoft.com/office/drawing/2014/main" id="{9C15B059-25AE-C882-BEDB-0440646181AF}"/>
              </a:ext>
            </a:extLst>
          </p:cNvPr>
          <p:cNvSpPr>
            <a:spLocks noGrp="1"/>
          </p:cNvSpPr>
          <p:nvPr>
            <p:ph idx="1"/>
          </p:nvPr>
        </p:nvSpPr>
        <p:spPr/>
        <p:txBody>
          <a:bodyPr>
            <a:normAutofit/>
          </a:bodyPr>
          <a:lstStyle/>
          <a:p>
            <a:pPr marL="342900" indent="-342900">
              <a:buAutoNum type="arabicParenR"/>
            </a:pPr>
            <a:r>
              <a:rPr lang="en-US" sz="2400" b="1" i="1" dirty="0"/>
              <a:t>Curiosa </a:t>
            </a:r>
            <a:r>
              <a:rPr lang="en-US" sz="2400" b="1" i="1" dirty="0" err="1"/>
              <a:t>felicitas</a:t>
            </a:r>
            <a:r>
              <a:rPr lang="en-US" sz="2400" b="1" i="1" dirty="0"/>
              <a:t>:</a:t>
            </a:r>
            <a:r>
              <a:rPr lang="en-US" sz="2400" dirty="0"/>
              <a:t> </a:t>
            </a:r>
            <a:r>
              <a:rPr lang="el-GR" sz="2400" dirty="0"/>
              <a:t>Ο </a:t>
            </a:r>
            <a:r>
              <a:rPr lang="el-GR" sz="2400" dirty="0" err="1"/>
              <a:t>Οράτιος</a:t>
            </a:r>
            <a:r>
              <a:rPr lang="el-GR" sz="2400" dirty="0"/>
              <a:t> για χάρη της μορφής έχει θυσιάσει τη νοηματική συνέπεια της ωδής, επομένως έχουμε στα χέρια μας μια αποτυχημένη ωδή.</a:t>
            </a:r>
          </a:p>
          <a:p>
            <a:pPr marL="342900" indent="-342900">
              <a:buAutoNum type="arabicParenR"/>
            </a:pPr>
            <a:r>
              <a:rPr lang="en-GB" sz="2400" b="1" i="1" dirty="0" err="1"/>
              <a:t>Insolenti</a:t>
            </a:r>
            <a:r>
              <a:rPr kumimoji="0" lang="el-GR" sz="2400" b="0" i="0" u="none" strike="noStrike" kern="1200" cap="none" spc="0" normalizeH="0" baseline="0" noProof="0" dirty="0">
                <a:ln>
                  <a:noFill/>
                </a:ln>
                <a:solidFill>
                  <a:prstClr val="white"/>
                </a:solidFill>
                <a:effectLst/>
                <a:uLnTx/>
                <a:uFillTx/>
                <a:ea typeface="+mn-ea"/>
                <a:cs typeface="+mn-cs"/>
              </a:rPr>
              <a:t> (τρίτος στίχος)</a:t>
            </a:r>
            <a:r>
              <a:rPr lang="en-GB" sz="2400" b="1" i="1" dirty="0"/>
              <a:t>: </a:t>
            </a:r>
            <a:r>
              <a:rPr lang="el-GR" sz="2400" dirty="0"/>
              <a:t>Αφού θα πεθάνει πρέπει να απολαύσει τη ζωή, όμως με μετριοπάθεια. Αλλά και σε αυτή τη περίπτωση δεν υπάρχει νοηματική συνέπεια. </a:t>
            </a:r>
          </a:p>
          <a:p>
            <a:pPr marL="342900" indent="-342900">
              <a:buAutoNum type="arabicParenR"/>
            </a:pPr>
            <a:r>
              <a:rPr lang="en-US" sz="2400" b="1" i="1" dirty="0" err="1"/>
              <a:t>Laborare</a:t>
            </a:r>
            <a:r>
              <a:rPr lang="el-GR" sz="2400" b="1" i="1" dirty="0"/>
              <a:t>: </a:t>
            </a:r>
            <a:r>
              <a:rPr lang="el-GR" sz="2400" dirty="0"/>
              <a:t>Ο </a:t>
            </a:r>
            <a:r>
              <a:rPr lang="el-GR" sz="2400" dirty="0" err="1"/>
              <a:t>Οράτιος</a:t>
            </a:r>
            <a:r>
              <a:rPr lang="el-GR" sz="2400" dirty="0"/>
              <a:t> εν γνώσει του χρησιμοποιεί ένα παράδοξο με ειρωνική διάθεση – θέλει να τονίσει ότι ο Δέλλιος δεν έχει ανάγκη για εργασία, ενώ ακόμη και το ποτάμι «δουλεύει».</a:t>
            </a:r>
            <a:endParaRPr lang="en-GB" sz="2400" b="1" i="1" dirty="0"/>
          </a:p>
        </p:txBody>
      </p:sp>
    </p:spTree>
    <p:extLst>
      <p:ext uri="{BB962C8B-B14F-4D97-AF65-F5344CB8AC3E}">
        <p14:creationId xmlns:p14="http://schemas.microsoft.com/office/powerpoint/2010/main" val="40766152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E916DC6-24B8-A23C-1125-14381719880B}"/>
              </a:ext>
            </a:extLst>
          </p:cNvPr>
          <p:cNvSpPr>
            <a:spLocks noGrp="1"/>
          </p:cNvSpPr>
          <p:nvPr>
            <p:ph idx="1"/>
          </p:nvPr>
        </p:nvSpPr>
        <p:spPr>
          <a:xfrm>
            <a:off x="1066800" y="846306"/>
            <a:ext cx="10058400" cy="5188734"/>
          </a:xfrm>
        </p:spPr>
        <p:txBody>
          <a:bodyPr>
            <a:normAutofit fontScale="92500" lnSpcReduction="20000"/>
          </a:bodyPr>
          <a:lstStyle/>
          <a:p>
            <a:r>
              <a:rPr lang="el-GR" dirty="0"/>
              <a:t>Στη συγκεκριμένη στροφή, ο </a:t>
            </a:r>
            <a:r>
              <a:rPr lang="el-GR" dirty="0" err="1"/>
              <a:t>Οράτιος</a:t>
            </a:r>
            <a:r>
              <a:rPr lang="el-GR" dirty="0"/>
              <a:t> ξεκινά με δύο ερωτήσεις: </a:t>
            </a:r>
            <a:r>
              <a:rPr lang="el-GR" b="1" dirty="0"/>
              <a:t>“</a:t>
            </a:r>
            <a:r>
              <a:rPr lang="el-GR" b="1" i="1" dirty="0"/>
              <a:t>Quo… </a:t>
            </a:r>
            <a:r>
              <a:rPr lang="el-GR" b="1" i="1" dirty="0" err="1"/>
              <a:t>quid</a:t>
            </a:r>
            <a:r>
              <a:rPr lang="el-GR" b="1" dirty="0"/>
              <a:t>”</a:t>
            </a:r>
            <a:r>
              <a:rPr lang="el-GR" dirty="0"/>
              <a:t>. Οι ερωτήσεις αυτές δεν είναι απλώς ρητορικές – αναπτύσσουν τη βουκολική εικόνα του προηγούμενου στίχου.</a:t>
            </a:r>
          </a:p>
          <a:p>
            <a:r>
              <a:rPr lang="el-GR" dirty="0"/>
              <a:t>Το </a:t>
            </a:r>
            <a:r>
              <a:rPr lang="el-GR" b="1" dirty="0"/>
              <a:t>ποτάμι</a:t>
            </a:r>
            <a:r>
              <a:rPr lang="el-GR" dirty="0"/>
              <a:t> εδώ δεν είναι απλώς ένα φυσικό στοιχείο. Συμβολίζει </a:t>
            </a:r>
            <a:r>
              <a:rPr lang="el-GR" b="1" dirty="0"/>
              <a:t>το κύλισμα του χρόνου</a:t>
            </a:r>
            <a:r>
              <a:rPr lang="el-GR" dirty="0"/>
              <a:t>, </a:t>
            </a:r>
            <a:r>
              <a:rPr lang="el-GR" b="1" dirty="0"/>
              <a:t>την παροδικότητα</a:t>
            </a:r>
            <a:r>
              <a:rPr lang="el-GR" dirty="0"/>
              <a:t> και </a:t>
            </a:r>
            <a:r>
              <a:rPr lang="el-GR" b="1" dirty="0"/>
              <a:t>τη ματαιότητα των ανθρώπινων κόπων</a:t>
            </a:r>
            <a:r>
              <a:rPr lang="el-GR" dirty="0"/>
              <a:t>. Η συνεχής του ροή παραπέμπει στον χρόνο που δεν σταματά και που, τελικά, ξεπερνά κάθε ανθρώπινη προσπάθεια.</a:t>
            </a:r>
            <a:r>
              <a:rPr kumimoji="0" lang="el-GR" sz="1800" b="0" i="0" u="none" strike="noStrike" kern="1200" cap="none" spc="0" normalizeH="0" baseline="0" noProof="0" dirty="0">
                <a:ln>
                  <a:noFill/>
                </a:ln>
                <a:solidFill>
                  <a:prstClr val="white"/>
                </a:solidFill>
                <a:effectLst/>
                <a:uLnTx/>
                <a:uFillTx/>
                <a:latin typeface="Century Gothic" panose="020B0502020202020204"/>
                <a:ea typeface="+mn-ea"/>
                <a:cs typeface="+mn-cs"/>
              </a:rPr>
              <a:t> Αν ο άνθρωπος κατορθώσει να διατηρήσει το μυαλό του ατάραχο, θα αντιληφθεί πως κάθε προσπάθεια να αλλάξει τη ροή του χρόνου είναι μάταιη. </a:t>
            </a:r>
            <a:endParaRPr lang="el-GR" dirty="0"/>
          </a:p>
          <a:p>
            <a:r>
              <a:rPr lang="el-GR" dirty="0"/>
              <a:t>Στο στίχο </a:t>
            </a:r>
            <a:r>
              <a:rPr lang="el-GR" b="1" dirty="0"/>
              <a:t>“</a:t>
            </a:r>
            <a:r>
              <a:rPr lang="el-GR" b="1" i="1" dirty="0" err="1"/>
              <a:t>concociare</a:t>
            </a:r>
            <a:r>
              <a:rPr lang="el-GR" b="1" i="1" dirty="0"/>
              <a:t> </a:t>
            </a:r>
            <a:r>
              <a:rPr lang="el-GR" b="1" i="1" dirty="0" err="1"/>
              <a:t>amant</a:t>
            </a:r>
            <a:r>
              <a:rPr lang="el-GR" b="1" dirty="0"/>
              <a:t>”</a:t>
            </a:r>
            <a:r>
              <a:rPr lang="el-GR" dirty="0"/>
              <a:t>, υπάρχει ένας λεπτός </a:t>
            </a:r>
            <a:r>
              <a:rPr lang="el-GR" b="1" dirty="0"/>
              <a:t>ερωτικός υπαινιγμός</a:t>
            </a:r>
            <a:r>
              <a:rPr lang="el-GR" dirty="0"/>
              <a:t>. Το ρήμα </a:t>
            </a:r>
            <a:r>
              <a:rPr lang="el-GR" i="1" dirty="0" err="1"/>
              <a:t>amant</a:t>
            </a:r>
            <a:r>
              <a:rPr lang="el-GR" dirty="0"/>
              <a:t> δεν χρησιμοποιείται τυχαία — όπως και το </a:t>
            </a:r>
            <a:r>
              <a:rPr lang="el-GR" i="1" dirty="0" err="1"/>
              <a:t>laborat</a:t>
            </a:r>
            <a:r>
              <a:rPr lang="el-GR" dirty="0"/>
              <a:t> — είναι λέξεις που δηλώνουν </a:t>
            </a:r>
            <a:r>
              <a:rPr lang="el-GR" b="1" dirty="0"/>
              <a:t>συναίσθημα και δράση έμβιων όντων</a:t>
            </a:r>
            <a:r>
              <a:rPr lang="el-GR" dirty="0"/>
              <a:t>.</a:t>
            </a:r>
          </a:p>
          <a:p>
            <a:r>
              <a:rPr lang="el-GR" dirty="0"/>
              <a:t>Ένα βασικό σημείο της στροφής είναι η </a:t>
            </a:r>
            <a:r>
              <a:rPr lang="el-GR" b="1" dirty="0"/>
              <a:t>αντίθεση ανάμεσα σε αειθαλή και φυλλοβόλα δέντρα</a:t>
            </a:r>
            <a:r>
              <a:rPr lang="el-GR" dirty="0"/>
              <a:t>. Μέσω αυτής, ο ποιητής τονίζει την </a:t>
            </a:r>
            <a:r>
              <a:rPr lang="el-GR" b="1" dirty="0"/>
              <a:t>κυκλικότητα της φύσης</a:t>
            </a:r>
            <a:r>
              <a:rPr lang="el-GR" dirty="0"/>
              <a:t> — έναν αέναο κύκλο ζωής, φθοράς και αναγέννησης — σε αντίθεση με την </a:t>
            </a:r>
            <a:r>
              <a:rPr lang="el-GR" b="1" dirty="0"/>
              <a:t>γραμμική πορεία του ανθρώπινου βίου</a:t>
            </a:r>
            <a:r>
              <a:rPr lang="el-GR" dirty="0"/>
              <a:t>.</a:t>
            </a:r>
          </a:p>
          <a:p>
            <a:r>
              <a:rPr lang="el-GR" dirty="0"/>
              <a:t>Οι </a:t>
            </a:r>
            <a:r>
              <a:rPr lang="el-GR" b="1" dirty="0"/>
              <a:t>σκιές των δέντρων</a:t>
            </a:r>
            <a:r>
              <a:rPr lang="el-GR" dirty="0"/>
              <a:t>, που συναντιούνται μόνο </a:t>
            </a:r>
            <a:r>
              <a:rPr lang="el-GR" b="1" dirty="0"/>
              <a:t>προσωρινά</a:t>
            </a:r>
            <a:r>
              <a:rPr lang="el-GR" dirty="0"/>
              <a:t>, μέχρι να πέσουν τα φύλλα της λεύκας, γίνονται μια </a:t>
            </a:r>
            <a:r>
              <a:rPr lang="el-GR" b="1" dirty="0"/>
              <a:t>ποιητική μεταφορά για τις ευκαιρίες</a:t>
            </a:r>
            <a:r>
              <a:rPr lang="el-GR" dirty="0"/>
              <a:t> και τις στιγμές στη ζωή, που χάνονται μέσα στον χρόνο.</a:t>
            </a:r>
          </a:p>
          <a:p>
            <a:r>
              <a:rPr lang="el-GR" dirty="0"/>
              <a:t>Τέλος, ο </a:t>
            </a:r>
            <a:r>
              <a:rPr lang="el-GR" dirty="0" err="1"/>
              <a:t>Οράτιος</a:t>
            </a:r>
            <a:r>
              <a:rPr lang="el-GR" dirty="0"/>
              <a:t> παίζει με μια ακόμα </a:t>
            </a:r>
            <a:r>
              <a:rPr lang="el-GR" b="1" dirty="0"/>
              <a:t>αντίθεση</a:t>
            </a:r>
            <a:r>
              <a:rPr lang="el-GR" dirty="0"/>
              <a:t>: ανάμεσα στο </a:t>
            </a:r>
            <a:r>
              <a:rPr lang="el-GR" b="1" dirty="0"/>
              <a:t>ποτάμι που πασχίζει</a:t>
            </a:r>
            <a:r>
              <a:rPr lang="el-GR" dirty="0"/>
              <a:t> και στα </a:t>
            </a:r>
            <a:r>
              <a:rPr lang="el-GR" b="1" dirty="0"/>
              <a:t>δέντρα που μένουν ακίνητα</a:t>
            </a:r>
            <a:r>
              <a:rPr lang="el-GR" dirty="0"/>
              <a:t>, σε μια στιγμή γαλήνης. Όμως, </a:t>
            </a:r>
            <a:r>
              <a:rPr lang="el-GR" b="1" dirty="0"/>
              <a:t>ο χρόνος περνά και τα αγγίζει όλα</a:t>
            </a:r>
            <a:r>
              <a:rPr lang="el-GR" dirty="0"/>
              <a:t>.</a:t>
            </a:r>
          </a:p>
          <a:p>
            <a:endParaRPr lang="en-GB" dirty="0"/>
          </a:p>
        </p:txBody>
      </p:sp>
    </p:spTree>
    <p:extLst>
      <p:ext uri="{BB962C8B-B14F-4D97-AF65-F5344CB8AC3E}">
        <p14:creationId xmlns:p14="http://schemas.microsoft.com/office/powerpoint/2010/main" val="6193800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E4E644-1B68-FA95-C5B0-D15C41CBEEA2}"/>
            </a:ext>
          </a:extLst>
        </p:cNvPr>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8B66107C-85FE-275F-2998-3BA8634DCB01}"/>
              </a:ext>
            </a:extLst>
          </p:cNvPr>
          <p:cNvSpPr>
            <a:spLocks noGrp="1"/>
          </p:cNvSpPr>
          <p:nvPr>
            <p:ph idx="1"/>
          </p:nvPr>
        </p:nvSpPr>
        <p:spPr>
          <a:xfrm>
            <a:off x="1066800" y="846306"/>
            <a:ext cx="10058400" cy="5188734"/>
          </a:xfrm>
        </p:spPr>
        <p:txBody>
          <a:bodyPr>
            <a:normAutofit/>
          </a:bodyPr>
          <a:lstStyle/>
          <a:p>
            <a:r>
              <a:rPr lang="en-US" sz="2000" b="1" i="1" dirty="0" err="1"/>
              <a:t>Nimiunm</a:t>
            </a:r>
            <a:r>
              <a:rPr lang="en-US" sz="2000" b="1" i="1" dirty="0"/>
              <a:t> brevis:</a:t>
            </a:r>
            <a:r>
              <a:rPr lang="en-US" sz="2000" dirty="0"/>
              <a:t> </a:t>
            </a:r>
            <a:r>
              <a:rPr lang="el-GR" sz="2000" dirty="0"/>
              <a:t>Η τέταρτη στροφή προτρέπει τον </a:t>
            </a:r>
            <a:r>
              <a:rPr lang="el-GR" sz="2000" dirty="0" err="1"/>
              <a:t>Δέλλιο</a:t>
            </a:r>
            <a:r>
              <a:rPr lang="el-GR" sz="2000" dirty="0"/>
              <a:t> να απολαύσει τις χαρές της ζωής – το κρασί, τα άνθη της τριανταφυλλιάς, παρόλο που είναι βραχύβια όπως ο ίσκιος της Λεύκας, ανήκουν σε αυτή τη στιγμή απόλαυσης. </a:t>
            </a:r>
            <a:endParaRPr lang="en-US" sz="2000" dirty="0"/>
          </a:p>
          <a:p>
            <a:r>
              <a:rPr lang="en-US" sz="2000" b="1" i="1" dirty="0"/>
              <a:t>Dum…</a:t>
            </a:r>
            <a:r>
              <a:rPr lang="en-US" sz="2000" b="1" i="1" dirty="0" err="1"/>
              <a:t>atra</a:t>
            </a:r>
            <a:r>
              <a:rPr lang="en-US" sz="2000" b="1" i="1" dirty="0"/>
              <a:t>: </a:t>
            </a:r>
            <a:r>
              <a:rPr lang="el-GR" sz="2000" dirty="0"/>
              <a:t>Ο επικείμενος θάνατος που θα κάνει την εμφάνιση του στο δεύτερο μέρος του ποιήματος και η παροδικότητα της ζωής και των απολαύσεων δίνει στον άνθρωπο την ευκαιρία να επαναξιολογήσει τη ζωή του και να περάσει σωστά τον χρόνο του. </a:t>
            </a:r>
          </a:p>
          <a:p>
            <a:r>
              <a:rPr lang="en-US" sz="2000" b="1" i="1" dirty="0"/>
              <a:t>Nil interest… </a:t>
            </a:r>
            <a:r>
              <a:rPr lang="en-US" sz="2000" b="1" i="1" dirty="0" err="1"/>
              <a:t>divense</a:t>
            </a:r>
            <a:r>
              <a:rPr lang="en-US" sz="2000" b="1" i="1" dirty="0"/>
              <a:t> Prisco… an pauper: </a:t>
            </a:r>
            <a:r>
              <a:rPr lang="el-GR" sz="2000" dirty="0"/>
              <a:t>Στη προτελευταία στροφή ο </a:t>
            </a:r>
            <a:r>
              <a:rPr lang="el-GR" sz="2000" dirty="0" err="1"/>
              <a:t>Οράτιος</a:t>
            </a:r>
            <a:r>
              <a:rPr lang="el-GR" sz="2000" dirty="0"/>
              <a:t> εκφράζει την απόλυτη δημοκρατία του θανάτου. Ανεξαρτήτως κοινωνικής τάξης, πλούτου, αρετής ή κακίας, όλοι οι άνθρωποι πορεύονται προς το ίδιο αναπόφευκτο τέλος. Δηλώνει ότι αυτή η πορεία είναι αναπόδραστη και καθολική — δεν υπάρχει επιλογή ή διαφυγή. </a:t>
            </a:r>
          </a:p>
          <a:p>
            <a:endParaRPr lang="el-GR" sz="2000" dirty="0"/>
          </a:p>
        </p:txBody>
      </p:sp>
    </p:spTree>
    <p:extLst>
      <p:ext uri="{BB962C8B-B14F-4D97-AF65-F5344CB8AC3E}">
        <p14:creationId xmlns:p14="http://schemas.microsoft.com/office/powerpoint/2010/main" val="18841895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1E219F-E329-81BA-E493-3D4D1B5D5A5F}"/>
              </a:ext>
            </a:extLst>
          </p:cNvPr>
          <p:cNvSpPr>
            <a:spLocks noGrp="1"/>
          </p:cNvSpPr>
          <p:nvPr>
            <p:ph type="title"/>
          </p:nvPr>
        </p:nvSpPr>
        <p:spPr/>
        <p:txBody>
          <a:bodyPr/>
          <a:lstStyle/>
          <a:p>
            <a:r>
              <a:rPr lang="el-GR" dirty="0"/>
              <a:t>Βιβλιογραφία:</a:t>
            </a:r>
            <a:endParaRPr lang="en-GB" dirty="0"/>
          </a:p>
        </p:txBody>
      </p:sp>
      <p:sp>
        <p:nvSpPr>
          <p:cNvPr id="3" name="Θέση περιεχομένου 2">
            <a:extLst>
              <a:ext uri="{FF2B5EF4-FFF2-40B4-BE49-F238E27FC236}">
                <a16:creationId xmlns:a16="http://schemas.microsoft.com/office/drawing/2014/main" id="{C28A54B2-B56F-F73F-74EE-69E2CDEB8746}"/>
              </a:ext>
            </a:extLst>
          </p:cNvPr>
          <p:cNvSpPr>
            <a:spLocks noGrp="1"/>
          </p:cNvSpPr>
          <p:nvPr>
            <p:ph idx="1"/>
          </p:nvPr>
        </p:nvSpPr>
        <p:spPr/>
        <p:txBody>
          <a:bodyPr/>
          <a:lstStyle/>
          <a:p>
            <a:r>
              <a:rPr lang="en-GB" dirty="0"/>
              <a:t>Witke, Charles. “Questions and Answers in Horace Odes 2. 3.” </a:t>
            </a:r>
            <a:r>
              <a:rPr lang="en-GB" i="1" dirty="0"/>
              <a:t>Classical Philology </a:t>
            </a:r>
            <a:r>
              <a:rPr lang="en-GB" dirty="0"/>
              <a:t>61, no. 4 (1966): 250–52. </a:t>
            </a:r>
            <a:r>
              <a:rPr lang="en-GB" dirty="0">
                <a:hlinkClick r:id="rId2"/>
              </a:rPr>
              <a:t>http://www.jstor.org/stable/267903</a:t>
            </a:r>
            <a:r>
              <a:rPr lang="en-GB" dirty="0"/>
              <a:t>.</a:t>
            </a:r>
            <a:endParaRPr lang="el-GR" dirty="0"/>
          </a:p>
          <a:p>
            <a:r>
              <a:rPr lang="en-GB" dirty="0"/>
              <a:t>Woodman, A. J. “Horace, Odes, II, 3.” </a:t>
            </a:r>
            <a:r>
              <a:rPr lang="en-GB" i="1" dirty="0"/>
              <a:t>The American Journal of Philology </a:t>
            </a:r>
            <a:r>
              <a:rPr lang="en-GB" dirty="0"/>
              <a:t>91, no. 2 (1970): 165–80. </a:t>
            </a:r>
            <a:r>
              <a:rPr lang="en-GB" dirty="0">
                <a:hlinkClick r:id="rId3"/>
              </a:rPr>
              <a:t>https://doi.org/10.2307/293040</a:t>
            </a:r>
            <a:r>
              <a:rPr lang="en-GB" dirty="0"/>
              <a:t>.</a:t>
            </a:r>
            <a:endParaRPr lang="el-GR" dirty="0"/>
          </a:p>
          <a:p>
            <a:endParaRPr lang="el-GR" dirty="0"/>
          </a:p>
          <a:p>
            <a:endParaRPr lang="en-GB" dirty="0"/>
          </a:p>
        </p:txBody>
      </p:sp>
      <p:sp>
        <p:nvSpPr>
          <p:cNvPr id="4" name="Rectangle 1">
            <a:extLst>
              <a:ext uri="{FF2B5EF4-FFF2-40B4-BE49-F238E27FC236}">
                <a16:creationId xmlns:a16="http://schemas.microsoft.com/office/drawing/2014/main" id="{DC985613-AEFD-29D1-48BD-915060D2DD03}"/>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Woodman, A. J. “Horace, Odes, II, 3.” </a:t>
            </a:r>
            <a:r>
              <a:rPr kumimoji="0" lang="en-US" altLang="en-US" sz="1800" b="0" i="1" u="none" strike="noStrike" cap="none" normalizeH="0" baseline="0">
                <a:ln>
                  <a:noFill/>
                </a:ln>
                <a:solidFill>
                  <a:schemeClr val="tx1"/>
                </a:solidFill>
                <a:effectLst/>
                <a:latin typeface="Arial" panose="020B0604020202020204" pitchFamily="34" charset="0"/>
              </a:rPr>
              <a:t>The American Journal of Philology</a:t>
            </a:r>
            <a:r>
              <a:rPr kumimoji="0" lang="en-US" altLang="en-US" sz="1800" b="0" i="0" u="none" strike="noStrike" cap="none" normalizeH="0" baseline="0">
                <a:ln>
                  <a:noFill/>
                </a:ln>
                <a:solidFill>
                  <a:schemeClr val="tx1"/>
                </a:solidFill>
                <a:effectLst/>
                <a:latin typeface="Arial" panose="020B0604020202020204" pitchFamily="34" charset="0"/>
              </a:rPr>
              <a:t> 91, no. 2 (1970): 165–80. https://doi.org/10.2307/293040.</a:t>
            </a:r>
          </a:p>
        </p:txBody>
      </p:sp>
      <p:sp>
        <p:nvSpPr>
          <p:cNvPr id="5" name="Rectangle 2">
            <a:extLst>
              <a:ext uri="{FF2B5EF4-FFF2-40B4-BE49-F238E27FC236}">
                <a16:creationId xmlns:a16="http://schemas.microsoft.com/office/drawing/2014/main" id="{C210C2F3-9CCA-3983-9478-7C7B60ED5381}"/>
              </a:ext>
            </a:extLst>
          </p:cNvPr>
          <p:cNvSpPr>
            <a:spLocks noChangeArrowheads="1"/>
          </p:cNvSpPr>
          <p:nvPr/>
        </p:nvSpPr>
        <p:spPr bwMode="auto">
          <a:xfrm>
            <a:off x="152400" y="1524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Woodman, A. J. “Horace, Odes, II, 3.” </a:t>
            </a:r>
            <a:r>
              <a:rPr kumimoji="0" lang="en-US" altLang="en-US" sz="1800" b="0" i="1" u="none" strike="noStrike" cap="none" normalizeH="0" baseline="0">
                <a:ln>
                  <a:noFill/>
                </a:ln>
                <a:solidFill>
                  <a:schemeClr val="tx1"/>
                </a:solidFill>
                <a:effectLst/>
                <a:latin typeface="Arial" panose="020B0604020202020204" pitchFamily="34" charset="0"/>
              </a:rPr>
              <a:t>The American Journal of Philology</a:t>
            </a:r>
            <a:r>
              <a:rPr kumimoji="0" lang="en-US" altLang="en-US" sz="1800" b="0" i="0" u="none" strike="noStrike" cap="none" normalizeH="0" baseline="0">
                <a:ln>
                  <a:noFill/>
                </a:ln>
                <a:solidFill>
                  <a:schemeClr val="tx1"/>
                </a:solidFill>
                <a:effectLst/>
                <a:latin typeface="Arial" panose="020B0604020202020204" pitchFamily="34" charset="0"/>
              </a:rPr>
              <a:t> 91, no. 2 (1970): 165–80. https://doi.org/10.2307/293040.</a:t>
            </a:r>
          </a:p>
        </p:txBody>
      </p:sp>
    </p:spTree>
    <p:extLst>
      <p:ext uri="{BB962C8B-B14F-4D97-AF65-F5344CB8AC3E}">
        <p14:creationId xmlns:p14="http://schemas.microsoft.com/office/powerpoint/2010/main" val="3945699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C246E1E-31D3-42D2-F787-8175DB81ABE8}"/>
              </a:ext>
            </a:extLst>
          </p:cNvPr>
          <p:cNvSpPr>
            <a:spLocks noGrp="1"/>
          </p:cNvSpPr>
          <p:nvPr>
            <p:ph idx="1"/>
          </p:nvPr>
        </p:nvSpPr>
        <p:spPr>
          <a:xfrm>
            <a:off x="4033736" y="776267"/>
            <a:ext cx="4124528" cy="5305466"/>
          </a:xfrm>
        </p:spPr>
        <p:txBody>
          <a:bodyPr>
            <a:normAutofit fontScale="70000" lnSpcReduction="20000"/>
          </a:bodyPr>
          <a:lstStyle/>
          <a:p>
            <a:pPr marL="0" indent="0" algn="ctr">
              <a:buNone/>
            </a:pPr>
            <a:r>
              <a:rPr lang="en-GB" sz="1900" dirty="0" err="1"/>
              <a:t>Aequam</a:t>
            </a:r>
            <a:r>
              <a:rPr lang="en-GB" sz="1900" dirty="0"/>
              <a:t> memento rebus in </a:t>
            </a:r>
            <a:r>
              <a:rPr lang="en-GB" sz="1900" dirty="0" err="1"/>
              <a:t>arduis</a:t>
            </a:r>
            <a:endParaRPr lang="en-GB" sz="1900" dirty="0"/>
          </a:p>
          <a:p>
            <a:pPr marL="0" indent="0" algn="ctr">
              <a:buNone/>
            </a:pPr>
            <a:r>
              <a:rPr lang="en-GB" sz="1900" dirty="0" err="1"/>
              <a:t>servare</a:t>
            </a:r>
            <a:r>
              <a:rPr lang="en-GB" sz="1900" dirty="0"/>
              <a:t> </a:t>
            </a:r>
            <a:r>
              <a:rPr lang="en-GB" sz="1900" dirty="0" err="1"/>
              <a:t>mentem</a:t>
            </a:r>
            <a:r>
              <a:rPr lang="en-GB" sz="1900" dirty="0"/>
              <a:t>, non secus in </a:t>
            </a:r>
            <a:r>
              <a:rPr lang="en-GB" sz="1900" dirty="0" err="1"/>
              <a:t>bonis</a:t>
            </a:r>
            <a:endParaRPr lang="en-GB" sz="1900" dirty="0"/>
          </a:p>
          <a:p>
            <a:pPr marL="0" indent="0" algn="ctr">
              <a:buNone/>
            </a:pPr>
            <a:r>
              <a:rPr lang="en-GB" sz="1900" dirty="0"/>
              <a:t>ab </a:t>
            </a:r>
            <a:r>
              <a:rPr lang="en-GB" sz="1900" dirty="0" err="1"/>
              <a:t>insolenti</a:t>
            </a:r>
            <a:r>
              <a:rPr lang="en-GB" sz="1900" dirty="0"/>
              <a:t> </a:t>
            </a:r>
            <a:r>
              <a:rPr lang="en-GB" sz="1900" dirty="0" err="1"/>
              <a:t>temperatam</a:t>
            </a:r>
            <a:endParaRPr lang="en-GB" sz="1900" dirty="0"/>
          </a:p>
          <a:p>
            <a:pPr marL="0" indent="0" algn="ctr">
              <a:buNone/>
            </a:pPr>
            <a:r>
              <a:rPr lang="en-GB" sz="1900" dirty="0" err="1"/>
              <a:t>laetitia</a:t>
            </a:r>
            <a:r>
              <a:rPr lang="en-GB" sz="1900" dirty="0"/>
              <a:t>, </a:t>
            </a:r>
            <a:r>
              <a:rPr lang="en-GB" sz="1900" dirty="0" err="1"/>
              <a:t>moriture</a:t>
            </a:r>
            <a:r>
              <a:rPr lang="en-GB" sz="1900" dirty="0"/>
              <a:t> Delli,</a:t>
            </a:r>
          </a:p>
          <a:p>
            <a:pPr marL="0" indent="0" algn="ctr">
              <a:buNone/>
            </a:pPr>
            <a:endParaRPr lang="el-GR" sz="1900" dirty="0"/>
          </a:p>
          <a:p>
            <a:pPr marL="0" indent="0" algn="ctr">
              <a:buNone/>
            </a:pPr>
            <a:r>
              <a:rPr lang="en-GB" sz="1900" dirty="0" err="1"/>
              <a:t>seu</a:t>
            </a:r>
            <a:r>
              <a:rPr lang="en-GB" sz="1900" dirty="0"/>
              <a:t> </a:t>
            </a:r>
            <a:r>
              <a:rPr lang="en-GB" sz="1900" dirty="0" err="1"/>
              <a:t>maestus</a:t>
            </a:r>
            <a:r>
              <a:rPr lang="en-GB" sz="1900" dirty="0"/>
              <a:t> omni tempore </a:t>
            </a:r>
            <a:r>
              <a:rPr lang="en-GB" sz="1900" dirty="0" err="1"/>
              <a:t>vixeris</a:t>
            </a:r>
            <a:endParaRPr lang="en-GB" sz="1900" dirty="0"/>
          </a:p>
          <a:p>
            <a:pPr marL="0" indent="0" algn="ctr">
              <a:buNone/>
            </a:pPr>
            <a:r>
              <a:rPr lang="en-GB" sz="1900" dirty="0" err="1"/>
              <a:t>seu</a:t>
            </a:r>
            <a:r>
              <a:rPr lang="en-GB" sz="1900" dirty="0"/>
              <a:t> </a:t>
            </a:r>
            <a:r>
              <a:rPr lang="en-GB" sz="1900" dirty="0" err="1"/>
              <a:t>te</a:t>
            </a:r>
            <a:r>
              <a:rPr lang="en-GB" sz="1900" dirty="0"/>
              <a:t> in </a:t>
            </a:r>
            <a:r>
              <a:rPr lang="en-GB" sz="1900" dirty="0" err="1"/>
              <a:t>remoto</a:t>
            </a:r>
            <a:r>
              <a:rPr lang="en-GB" sz="1900" dirty="0"/>
              <a:t> gramine per dies</a:t>
            </a:r>
          </a:p>
          <a:p>
            <a:pPr marL="0" indent="0" algn="ctr">
              <a:buNone/>
            </a:pPr>
            <a:r>
              <a:rPr lang="en-GB" sz="1900" dirty="0" err="1"/>
              <a:t>festos</a:t>
            </a:r>
            <a:r>
              <a:rPr lang="en-GB" sz="1900" dirty="0"/>
              <a:t> </a:t>
            </a:r>
            <a:r>
              <a:rPr lang="en-GB" sz="1900" dirty="0" err="1"/>
              <a:t>reclinatum</a:t>
            </a:r>
            <a:r>
              <a:rPr lang="en-GB" sz="1900" dirty="0"/>
              <a:t> </a:t>
            </a:r>
            <a:r>
              <a:rPr lang="en-GB" sz="1900" dirty="0" err="1"/>
              <a:t>bearis</a:t>
            </a:r>
            <a:endParaRPr lang="en-GB" sz="1900" dirty="0"/>
          </a:p>
          <a:p>
            <a:pPr marL="0" indent="0" algn="ctr">
              <a:buNone/>
            </a:pPr>
            <a:r>
              <a:rPr lang="en-GB" sz="1900" dirty="0" err="1"/>
              <a:t>interiore</a:t>
            </a:r>
            <a:r>
              <a:rPr lang="en-GB" sz="1900" dirty="0"/>
              <a:t> nota </a:t>
            </a:r>
            <a:r>
              <a:rPr lang="en-GB" sz="1900" dirty="0" err="1"/>
              <a:t>Falerni</a:t>
            </a:r>
            <a:r>
              <a:rPr lang="en-GB" sz="1900" dirty="0"/>
              <a:t>.</a:t>
            </a:r>
          </a:p>
          <a:p>
            <a:pPr marL="0" indent="0" algn="ctr">
              <a:buNone/>
            </a:pPr>
            <a:endParaRPr lang="en-GB" sz="1900" dirty="0"/>
          </a:p>
          <a:p>
            <a:pPr marL="0" indent="0" algn="ctr">
              <a:buNone/>
            </a:pPr>
            <a:r>
              <a:rPr lang="en-GB" sz="1900" dirty="0"/>
              <a:t>quo </a:t>
            </a:r>
            <a:r>
              <a:rPr lang="en-GB" sz="1900" dirty="0" err="1"/>
              <a:t>pinus</a:t>
            </a:r>
            <a:r>
              <a:rPr lang="en-GB" sz="1900" dirty="0"/>
              <a:t> ingens </a:t>
            </a:r>
            <a:r>
              <a:rPr lang="en-GB" sz="1900" dirty="0" err="1"/>
              <a:t>albaque</a:t>
            </a:r>
            <a:r>
              <a:rPr lang="en-GB" sz="1900" dirty="0"/>
              <a:t> populus</a:t>
            </a:r>
          </a:p>
          <a:p>
            <a:pPr marL="0" indent="0" algn="ctr">
              <a:buNone/>
            </a:pPr>
            <a:r>
              <a:rPr lang="en-GB" sz="1900" dirty="0" err="1"/>
              <a:t>umbram</a:t>
            </a:r>
            <a:r>
              <a:rPr lang="en-GB" sz="1900" dirty="0"/>
              <a:t> </a:t>
            </a:r>
            <a:r>
              <a:rPr lang="en-GB" sz="1900" dirty="0" err="1"/>
              <a:t>hospitalem</a:t>
            </a:r>
            <a:r>
              <a:rPr lang="en-GB" sz="1900" dirty="0"/>
              <a:t> </a:t>
            </a:r>
            <a:r>
              <a:rPr lang="en-GB" sz="1900" dirty="0" err="1"/>
              <a:t>consociare</a:t>
            </a:r>
            <a:r>
              <a:rPr lang="en-GB" sz="1900" dirty="0"/>
              <a:t> </a:t>
            </a:r>
            <a:r>
              <a:rPr lang="en-GB" sz="1900" dirty="0" err="1"/>
              <a:t>amant</a:t>
            </a:r>
            <a:endParaRPr lang="en-GB" sz="1900" dirty="0"/>
          </a:p>
          <a:p>
            <a:pPr marL="0" indent="0" algn="ctr">
              <a:buNone/>
            </a:pPr>
            <a:r>
              <a:rPr lang="en-GB" sz="1900" dirty="0" err="1"/>
              <a:t>ramis</a:t>
            </a:r>
            <a:r>
              <a:rPr lang="en-GB" sz="1900" dirty="0"/>
              <a:t>? quid </a:t>
            </a:r>
            <a:r>
              <a:rPr lang="en-GB" sz="1900" dirty="0" err="1"/>
              <a:t>obliquo</a:t>
            </a:r>
            <a:r>
              <a:rPr lang="en-GB" sz="1900" dirty="0"/>
              <a:t> </a:t>
            </a:r>
            <a:r>
              <a:rPr lang="en-GB" sz="1900" dirty="0" err="1"/>
              <a:t>laborat</a:t>
            </a:r>
            <a:endParaRPr lang="en-GB" sz="1900" dirty="0"/>
          </a:p>
          <a:p>
            <a:pPr marL="0" indent="0" algn="ctr">
              <a:buNone/>
            </a:pPr>
            <a:r>
              <a:rPr lang="en-GB" sz="1900" dirty="0" err="1"/>
              <a:t>lympha</a:t>
            </a:r>
            <a:r>
              <a:rPr lang="en-GB" sz="1900" dirty="0"/>
              <a:t> fugax </a:t>
            </a:r>
            <a:r>
              <a:rPr lang="en-GB" sz="1900" dirty="0" err="1"/>
              <a:t>trepidare</a:t>
            </a:r>
            <a:r>
              <a:rPr lang="en-GB" sz="1900" dirty="0"/>
              <a:t> </a:t>
            </a:r>
            <a:r>
              <a:rPr lang="en-GB" sz="1900" dirty="0" err="1"/>
              <a:t>rivo</a:t>
            </a:r>
            <a:r>
              <a:rPr lang="en-GB" sz="1900" dirty="0"/>
              <a:t>? </a:t>
            </a:r>
          </a:p>
          <a:p>
            <a:pPr marL="0" indent="0" algn="ctr">
              <a:buNone/>
            </a:pPr>
            <a:endParaRPr lang="en-GB" sz="1900" dirty="0"/>
          </a:p>
          <a:p>
            <a:pPr marL="0" indent="0" algn="ctr">
              <a:buNone/>
            </a:pPr>
            <a:r>
              <a:rPr lang="en-GB" sz="1900" dirty="0" err="1"/>
              <a:t>huc</a:t>
            </a:r>
            <a:r>
              <a:rPr lang="en-GB" sz="1900" dirty="0"/>
              <a:t> vina et </a:t>
            </a:r>
            <a:r>
              <a:rPr lang="en-GB" sz="1900" dirty="0" err="1"/>
              <a:t>unguenta</a:t>
            </a:r>
            <a:r>
              <a:rPr lang="en-GB" sz="1900" dirty="0"/>
              <a:t> et </a:t>
            </a:r>
            <a:r>
              <a:rPr lang="en-GB" sz="1900" dirty="0" err="1"/>
              <a:t>nimium</a:t>
            </a:r>
            <a:r>
              <a:rPr lang="en-GB" sz="1900" dirty="0"/>
              <a:t> brevis</a:t>
            </a:r>
          </a:p>
          <a:p>
            <a:pPr marL="0" indent="0" algn="ctr">
              <a:buNone/>
            </a:pPr>
            <a:r>
              <a:rPr lang="en-GB" sz="1900" dirty="0"/>
              <a:t>flores </a:t>
            </a:r>
            <a:r>
              <a:rPr lang="en-GB" sz="1900" dirty="0" err="1"/>
              <a:t>amoenae</a:t>
            </a:r>
            <a:r>
              <a:rPr lang="en-GB" sz="1900" dirty="0"/>
              <a:t> </a:t>
            </a:r>
            <a:r>
              <a:rPr lang="en-GB" sz="1900" dirty="0" err="1"/>
              <a:t>ferre</a:t>
            </a:r>
            <a:r>
              <a:rPr lang="en-GB" sz="1900" dirty="0"/>
              <a:t> </a:t>
            </a:r>
            <a:r>
              <a:rPr lang="en-GB" sz="1900" dirty="0" err="1"/>
              <a:t>iube</a:t>
            </a:r>
            <a:r>
              <a:rPr lang="en-GB" sz="1900" dirty="0"/>
              <a:t> </a:t>
            </a:r>
            <a:r>
              <a:rPr lang="en-GB" sz="1900" dirty="0" err="1"/>
              <a:t>rosae</a:t>
            </a:r>
            <a:r>
              <a:rPr lang="en-GB" sz="1900" dirty="0"/>
              <a:t>,</a:t>
            </a:r>
          </a:p>
          <a:p>
            <a:pPr marL="0" indent="0" algn="ctr">
              <a:buNone/>
            </a:pPr>
            <a:r>
              <a:rPr lang="en-GB" sz="1900" dirty="0" err="1"/>
              <a:t>dum</a:t>
            </a:r>
            <a:r>
              <a:rPr lang="en-GB" sz="1900" dirty="0"/>
              <a:t> res et </a:t>
            </a:r>
            <a:r>
              <a:rPr lang="en-GB" sz="1900" dirty="0" err="1"/>
              <a:t>aetas</a:t>
            </a:r>
            <a:r>
              <a:rPr lang="en-GB" sz="1900" dirty="0"/>
              <a:t> et </a:t>
            </a:r>
            <a:r>
              <a:rPr lang="en-GB" sz="1900" dirty="0" err="1"/>
              <a:t>sororum</a:t>
            </a:r>
            <a:endParaRPr lang="en-GB" sz="1900" dirty="0"/>
          </a:p>
          <a:p>
            <a:pPr marL="0" indent="0" algn="ctr">
              <a:buNone/>
            </a:pPr>
            <a:r>
              <a:rPr lang="en-GB" sz="1900" dirty="0"/>
              <a:t>fila </a:t>
            </a:r>
            <a:r>
              <a:rPr lang="en-GB" sz="1900" dirty="0" err="1"/>
              <a:t>trium</a:t>
            </a:r>
            <a:r>
              <a:rPr lang="en-GB" sz="1900" dirty="0"/>
              <a:t> </a:t>
            </a:r>
            <a:r>
              <a:rPr lang="en-GB" sz="1900" dirty="0" err="1"/>
              <a:t>patiuntur</a:t>
            </a:r>
            <a:r>
              <a:rPr lang="en-GB" sz="1900" dirty="0"/>
              <a:t> </a:t>
            </a:r>
            <a:r>
              <a:rPr lang="en-GB" sz="1900" dirty="0" err="1"/>
              <a:t>atra</a:t>
            </a:r>
            <a:r>
              <a:rPr lang="en-GB" sz="1900" dirty="0"/>
              <a:t>.</a:t>
            </a:r>
          </a:p>
          <a:p>
            <a:pPr marL="0" indent="0">
              <a:buNone/>
            </a:pPr>
            <a:endParaRPr lang="en-GB" dirty="0"/>
          </a:p>
          <a:p>
            <a:pPr marL="0" indent="0">
              <a:buNone/>
            </a:pPr>
            <a:endParaRPr lang="en-GB"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3284332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περιεχομένου 2">
            <a:extLst>
              <a:ext uri="{FF2B5EF4-FFF2-40B4-BE49-F238E27FC236}">
                <a16:creationId xmlns:a16="http://schemas.microsoft.com/office/drawing/2014/main" id="{1209B292-0599-AD9B-138A-C6D848BD46D3}"/>
              </a:ext>
            </a:extLst>
          </p:cNvPr>
          <p:cNvSpPr>
            <a:spLocks noGrp="1"/>
          </p:cNvSpPr>
          <p:nvPr>
            <p:ph idx="1"/>
          </p:nvPr>
        </p:nvSpPr>
        <p:spPr>
          <a:xfrm>
            <a:off x="4033736" y="776267"/>
            <a:ext cx="4124528" cy="5305466"/>
          </a:xfrm>
        </p:spPr>
        <p:txBody>
          <a:bodyPr>
            <a:normAutofit lnSpcReduction="10000"/>
          </a:bodyPr>
          <a:lstStyle/>
          <a:p>
            <a:pPr marL="0" marR="0" lvl="0" indent="0" algn="ctr" defTabSz="914400" rtl="0" eaLnBrk="1" fontAlgn="auto" latinLnBrk="0" hangingPunct="1">
              <a:lnSpc>
                <a:spcPct val="100000"/>
              </a:lnSpc>
              <a:spcBef>
                <a:spcPts val="900"/>
              </a:spcBef>
              <a:spcAft>
                <a:spcPts val="0"/>
              </a:spcAft>
              <a:buClr>
                <a:srgbClr val="EEECE1">
                  <a:lumMod val="60000"/>
                  <a:lumOff val="40000"/>
                </a:srgbClr>
              </a:buClr>
              <a:buSzTx/>
              <a:buFont typeface="Arial" pitchFamily="34" charset="0"/>
              <a:buNone/>
              <a:tabLst/>
              <a:defRPr/>
            </a:pP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cedes </a:t>
            </a: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coemptis</a:t>
            </a: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 </a:t>
            </a: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saltibus</a:t>
            </a: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 et domo</a:t>
            </a:r>
          </a:p>
          <a:p>
            <a:pPr marL="0" marR="0" lvl="0" indent="0" algn="ctr" defTabSz="914400" rtl="0" eaLnBrk="1" fontAlgn="auto" latinLnBrk="0" hangingPunct="1">
              <a:lnSpc>
                <a:spcPct val="100000"/>
              </a:lnSpc>
              <a:spcBef>
                <a:spcPts val="900"/>
              </a:spcBef>
              <a:spcAft>
                <a:spcPts val="0"/>
              </a:spcAft>
              <a:buClr>
                <a:srgbClr val="EEECE1">
                  <a:lumMod val="60000"/>
                  <a:lumOff val="40000"/>
                </a:srgbClr>
              </a:buClr>
              <a:buSzTx/>
              <a:buFont typeface="Arial" pitchFamily="34" charset="0"/>
              <a:buNone/>
              <a:tabLst/>
              <a:defRPr/>
            </a:pP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villaque</a:t>
            </a: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 </a:t>
            </a: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flavos</a:t>
            </a: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 </a:t>
            </a: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quam</a:t>
            </a: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 </a:t>
            </a: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Tiberis</a:t>
            </a: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 </a:t>
            </a: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lavit</a:t>
            </a: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a:t>
            </a:r>
          </a:p>
          <a:p>
            <a:pPr marL="0" marR="0" lvl="0" indent="0" algn="ctr" defTabSz="914400" rtl="0" eaLnBrk="1" fontAlgn="auto" latinLnBrk="0" hangingPunct="1">
              <a:lnSpc>
                <a:spcPct val="100000"/>
              </a:lnSpc>
              <a:spcBef>
                <a:spcPts val="900"/>
              </a:spcBef>
              <a:spcAft>
                <a:spcPts val="0"/>
              </a:spcAft>
              <a:buClr>
                <a:srgbClr val="EEECE1">
                  <a:lumMod val="60000"/>
                  <a:lumOff val="40000"/>
                </a:srgbClr>
              </a:buClr>
              <a:buSzTx/>
              <a:buFont typeface="Arial" pitchFamily="34" charset="0"/>
              <a:buNone/>
              <a:tabLst/>
              <a:defRPr/>
            </a:pP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cedes et </a:t>
            </a: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exstructis</a:t>
            </a: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 in </a:t>
            </a: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altum</a:t>
            </a:r>
            <a:endPar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a:p>
            <a:pPr marL="0" marR="0" lvl="0" indent="0" algn="ctr" defTabSz="914400" rtl="0" eaLnBrk="1" fontAlgn="auto" latinLnBrk="0" hangingPunct="1">
              <a:lnSpc>
                <a:spcPct val="100000"/>
              </a:lnSpc>
              <a:spcBef>
                <a:spcPts val="900"/>
              </a:spcBef>
              <a:spcAft>
                <a:spcPts val="0"/>
              </a:spcAft>
              <a:buClr>
                <a:srgbClr val="EEECE1">
                  <a:lumMod val="60000"/>
                  <a:lumOff val="40000"/>
                </a:srgbClr>
              </a:buClr>
              <a:buSzTx/>
              <a:buFont typeface="Arial" pitchFamily="34" charset="0"/>
              <a:buNone/>
              <a:tabLst/>
              <a:defRPr/>
            </a:pP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divitiis</a:t>
            </a: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 </a:t>
            </a: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potietur</a:t>
            </a: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 </a:t>
            </a: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heres</a:t>
            </a: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a:t>
            </a:r>
          </a:p>
          <a:p>
            <a:pPr marL="0" marR="0" lvl="0" indent="0" algn="ctr" defTabSz="914400" rtl="0" eaLnBrk="1" fontAlgn="auto" latinLnBrk="0" hangingPunct="1">
              <a:lnSpc>
                <a:spcPct val="100000"/>
              </a:lnSpc>
              <a:spcBef>
                <a:spcPts val="900"/>
              </a:spcBef>
              <a:spcAft>
                <a:spcPts val="0"/>
              </a:spcAft>
              <a:buClr>
                <a:srgbClr val="EEECE1">
                  <a:lumMod val="60000"/>
                  <a:lumOff val="40000"/>
                </a:srgbClr>
              </a:buClr>
              <a:buSzTx/>
              <a:buFont typeface="Arial" pitchFamily="34" charset="0"/>
              <a:buNone/>
              <a:tabLst/>
              <a:defRPr/>
            </a:pPr>
            <a:endPar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a:p>
            <a:pPr marL="0" marR="0" lvl="0" indent="0" algn="ctr" defTabSz="914400" rtl="0" eaLnBrk="1" fontAlgn="auto" latinLnBrk="0" hangingPunct="1">
              <a:lnSpc>
                <a:spcPct val="100000"/>
              </a:lnSpc>
              <a:spcBef>
                <a:spcPts val="900"/>
              </a:spcBef>
              <a:spcAft>
                <a:spcPts val="0"/>
              </a:spcAft>
              <a:buClr>
                <a:srgbClr val="EEECE1">
                  <a:lumMod val="60000"/>
                  <a:lumOff val="40000"/>
                </a:srgbClr>
              </a:buClr>
              <a:buSzTx/>
              <a:buFont typeface="Arial" pitchFamily="34" charset="0"/>
              <a:buNone/>
              <a:tabLst/>
              <a:defRPr/>
            </a:pP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divesne</a:t>
            </a: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 </a:t>
            </a: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prisco</a:t>
            </a: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 </a:t>
            </a: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natus</a:t>
            </a: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 ab </a:t>
            </a: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Inacho</a:t>
            </a:r>
            <a:endPar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a:p>
            <a:pPr marL="0" marR="0" lvl="0" indent="0" algn="ctr" defTabSz="914400" rtl="0" eaLnBrk="1" fontAlgn="auto" latinLnBrk="0" hangingPunct="1">
              <a:lnSpc>
                <a:spcPct val="100000"/>
              </a:lnSpc>
              <a:spcBef>
                <a:spcPts val="900"/>
              </a:spcBef>
              <a:spcAft>
                <a:spcPts val="0"/>
              </a:spcAft>
              <a:buClr>
                <a:srgbClr val="EEECE1">
                  <a:lumMod val="60000"/>
                  <a:lumOff val="40000"/>
                </a:srgbClr>
              </a:buClr>
              <a:buSzTx/>
              <a:buFont typeface="Arial" pitchFamily="34" charset="0"/>
              <a:buNone/>
              <a:tabLst/>
              <a:defRPr/>
            </a:pP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nil interest an pauper et infima</a:t>
            </a:r>
          </a:p>
          <a:p>
            <a:pPr marL="0" marR="0" lvl="0" indent="0" algn="ctr" defTabSz="914400" rtl="0" eaLnBrk="1" fontAlgn="auto" latinLnBrk="0" hangingPunct="1">
              <a:lnSpc>
                <a:spcPct val="100000"/>
              </a:lnSpc>
              <a:spcBef>
                <a:spcPts val="900"/>
              </a:spcBef>
              <a:spcAft>
                <a:spcPts val="0"/>
              </a:spcAft>
              <a:buClr>
                <a:srgbClr val="EEECE1">
                  <a:lumMod val="60000"/>
                  <a:lumOff val="40000"/>
                </a:srgbClr>
              </a:buClr>
              <a:buSzTx/>
              <a:buFont typeface="Arial" pitchFamily="34" charset="0"/>
              <a:buNone/>
              <a:tabLst/>
              <a:defRPr/>
            </a:pP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de </a:t>
            </a: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gente</a:t>
            </a: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 sub divo </a:t>
            </a: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moreris</a:t>
            </a: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a:t>
            </a:r>
          </a:p>
          <a:p>
            <a:pPr marL="0" marR="0" lvl="0" indent="0" algn="ctr" defTabSz="914400" rtl="0" eaLnBrk="1" fontAlgn="auto" latinLnBrk="0" hangingPunct="1">
              <a:lnSpc>
                <a:spcPct val="100000"/>
              </a:lnSpc>
              <a:spcBef>
                <a:spcPts val="900"/>
              </a:spcBef>
              <a:spcAft>
                <a:spcPts val="0"/>
              </a:spcAft>
              <a:buClr>
                <a:srgbClr val="EEECE1">
                  <a:lumMod val="60000"/>
                  <a:lumOff val="40000"/>
                </a:srgbClr>
              </a:buClr>
              <a:buSzTx/>
              <a:buFont typeface="Arial" pitchFamily="34" charset="0"/>
              <a:buNone/>
              <a:tabLst/>
              <a:defRPr/>
            </a:pP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victima</a:t>
            </a: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 nil </a:t>
            </a: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miserantis</a:t>
            </a: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 </a:t>
            </a: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Orci</a:t>
            </a: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 </a:t>
            </a:r>
          </a:p>
          <a:p>
            <a:pPr marL="0" marR="0" lvl="0" indent="0" algn="ctr" defTabSz="914400" rtl="0" eaLnBrk="1" fontAlgn="auto" latinLnBrk="0" hangingPunct="1">
              <a:lnSpc>
                <a:spcPct val="100000"/>
              </a:lnSpc>
              <a:spcBef>
                <a:spcPts val="900"/>
              </a:spcBef>
              <a:spcAft>
                <a:spcPts val="0"/>
              </a:spcAft>
              <a:buClr>
                <a:srgbClr val="EEECE1">
                  <a:lumMod val="60000"/>
                  <a:lumOff val="40000"/>
                </a:srgbClr>
              </a:buClr>
              <a:buSzTx/>
              <a:buFont typeface="Arial" pitchFamily="34" charset="0"/>
              <a:buNone/>
              <a:tabLst/>
              <a:defRPr/>
            </a:pPr>
            <a:endParaRPr lang="en-GB" dirty="0">
              <a:solidFill>
                <a:prstClr val="white"/>
              </a:solidFill>
              <a:latin typeface="Century Gothic" panose="020B0502020202020204"/>
            </a:endParaRPr>
          </a:p>
          <a:p>
            <a:pPr marL="0" marR="0" lvl="0" indent="0" algn="ctr" defTabSz="914400" rtl="0" eaLnBrk="1" fontAlgn="auto" latinLnBrk="0" hangingPunct="1">
              <a:lnSpc>
                <a:spcPct val="100000"/>
              </a:lnSpc>
              <a:spcBef>
                <a:spcPts val="900"/>
              </a:spcBef>
              <a:spcAft>
                <a:spcPts val="0"/>
              </a:spcAft>
              <a:buClr>
                <a:srgbClr val="EEECE1">
                  <a:lumMod val="60000"/>
                  <a:lumOff val="40000"/>
                </a:srgbClr>
              </a:buClr>
              <a:buSzTx/>
              <a:buFont typeface="Arial" pitchFamily="34" charset="0"/>
              <a:buNone/>
              <a:tabLst/>
              <a:defRPr/>
            </a:pP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omnes </a:t>
            </a: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eodem</a:t>
            </a: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 </a:t>
            </a: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cogimur</a:t>
            </a: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 omnium</a:t>
            </a:r>
          </a:p>
          <a:p>
            <a:pPr marL="0" marR="0" lvl="0" indent="0" algn="ctr" defTabSz="914400" rtl="0" eaLnBrk="1" fontAlgn="auto" latinLnBrk="0" hangingPunct="1">
              <a:lnSpc>
                <a:spcPct val="100000"/>
              </a:lnSpc>
              <a:spcBef>
                <a:spcPts val="900"/>
              </a:spcBef>
              <a:spcAft>
                <a:spcPts val="0"/>
              </a:spcAft>
              <a:buClr>
                <a:srgbClr val="EEECE1">
                  <a:lumMod val="60000"/>
                  <a:lumOff val="40000"/>
                </a:srgbClr>
              </a:buClr>
              <a:buSzTx/>
              <a:buFont typeface="Arial" pitchFamily="34" charset="0"/>
              <a:buNone/>
              <a:tabLst/>
              <a:defRPr/>
            </a:pP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versatur</a:t>
            </a: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 </a:t>
            </a: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urna</a:t>
            </a: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 </a:t>
            </a: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serius</a:t>
            </a: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 </a:t>
            </a: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ocius</a:t>
            </a:r>
            <a:endPar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a:p>
            <a:pPr marL="0" marR="0" lvl="0" indent="0" algn="ctr" defTabSz="914400" rtl="0" eaLnBrk="1" fontAlgn="auto" latinLnBrk="0" hangingPunct="1">
              <a:lnSpc>
                <a:spcPct val="100000"/>
              </a:lnSpc>
              <a:spcBef>
                <a:spcPts val="900"/>
              </a:spcBef>
              <a:spcAft>
                <a:spcPts val="0"/>
              </a:spcAft>
              <a:buClr>
                <a:srgbClr val="EEECE1">
                  <a:lumMod val="60000"/>
                  <a:lumOff val="40000"/>
                </a:srgbClr>
              </a:buClr>
              <a:buSzTx/>
              <a:buFont typeface="Arial" pitchFamily="34" charset="0"/>
              <a:buNone/>
              <a:tabLst/>
              <a:defRPr/>
            </a:pP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sors</a:t>
            </a: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 </a:t>
            </a: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exitura</a:t>
            </a: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 et </a:t>
            </a: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nos</a:t>
            </a: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 in aeternum</a:t>
            </a:r>
          </a:p>
          <a:p>
            <a:pPr marL="0" marR="0" lvl="0" indent="0" algn="ctr" defTabSz="914400" rtl="0" eaLnBrk="1" fontAlgn="auto" latinLnBrk="0" hangingPunct="1">
              <a:lnSpc>
                <a:spcPct val="100000"/>
              </a:lnSpc>
              <a:spcBef>
                <a:spcPts val="900"/>
              </a:spcBef>
              <a:spcAft>
                <a:spcPts val="0"/>
              </a:spcAft>
              <a:buClr>
                <a:srgbClr val="EEECE1">
                  <a:lumMod val="60000"/>
                  <a:lumOff val="40000"/>
                </a:srgbClr>
              </a:buClr>
              <a:buSzTx/>
              <a:buFont typeface="Arial" pitchFamily="34" charset="0"/>
              <a:buNone/>
              <a:tabLst/>
              <a:defRPr/>
            </a:pP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exilium</a:t>
            </a: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 </a:t>
            </a: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inpositura</a:t>
            </a: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 </a:t>
            </a:r>
            <a:r>
              <a:rPr kumimoji="0" lang="en-GB" sz="1800" b="0" i="0" u="none" strike="noStrike" kern="1200" cap="none" spc="0" normalizeH="0" baseline="0" noProof="0" dirty="0" err="1">
                <a:ln>
                  <a:noFill/>
                </a:ln>
                <a:solidFill>
                  <a:prstClr val="white"/>
                </a:solidFill>
                <a:effectLst/>
                <a:uLnTx/>
                <a:uFillTx/>
                <a:latin typeface="Century Gothic" panose="020B0502020202020204"/>
                <a:ea typeface="+mn-ea"/>
                <a:cs typeface="+mn-cs"/>
              </a:rPr>
              <a:t>cumbae</a:t>
            </a:r>
            <a:r>
              <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rPr>
              <a:t>.</a:t>
            </a:r>
          </a:p>
          <a:p>
            <a:pPr marL="0" marR="0" lvl="0" indent="0" algn="l" defTabSz="914400" rtl="0" eaLnBrk="1" fontAlgn="auto" latinLnBrk="0" hangingPunct="1">
              <a:lnSpc>
                <a:spcPct val="100000"/>
              </a:lnSpc>
              <a:spcBef>
                <a:spcPts val="900"/>
              </a:spcBef>
              <a:spcAft>
                <a:spcPts val="0"/>
              </a:spcAft>
              <a:buClr>
                <a:srgbClr val="EEECE1">
                  <a:lumMod val="60000"/>
                  <a:lumOff val="40000"/>
                </a:srgbClr>
              </a:buClr>
              <a:buSzTx/>
              <a:buFont typeface="Arial" pitchFamily="34" charset="0"/>
              <a:buNone/>
              <a:tabLst/>
              <a:defRPr/>
            </a:pPr>
            <a:endPar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a:p>
            <a:pPr marL="0" indent="0">
              <a:buNone/>
            </a:pPr>
            <a:endParaRPr lang="en-GB"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593410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BA66591-1FF5-801C-4D76-40EA00EDFD6A}"/>
              </a:ext>
            </a:extLst>
          </p:cNvPr>
          <p:cNvSpPr>
            <a:spLocks noGrp="1"/>
          </p:cNvSpPr>
          <p:nvPr>
            <p:ph idx="1"/>
          </p:nvPr>
        </p:nvSpPr>
        <p:spPr>
          <a:xfrm>
            <a:off x="2524327" y="795722"/>
            <a:ext cx="7143345" cy="5266555"/>
          </a:xfrm>
        </p:spPr>
        <p:txBody>
          <a:bodyPr>
            <a:normAutofit/>
          </a:bodyPr>
          <a:lstStyle/>
          <a:p>
            <a:pPr marL="0" indent="0" algn="ctr">
              <a:buNone/>
            </a:pPr>
            <a:endParaRPr lang="el-GR" dirty="0"/>
          </a:p>
          <a:p>
            <a:pPr algn="ctr">
              <a:buNone/>
            </a:pPr>
            <a:r>
              <a:rPr lang="el-GR" b="1" dirty="0"/>
              <a:t>   </a:t>
            </a:r>
            <a:r>
              <a:rPr lang="el-GR" dirty="0"/>
              <a:t>Θυμήσου — στις θλίψεις, να φυλάγεις ακύμαντο τον νου·</a:t>
            </a:r>
            <a:br>
              <a:rPr lang="el-GR" dirty="0"/>
            </a:br>
            <a:r>
              <a:rPr lang="el-GR" dirty="0"/>
              <a:t>έτσι και στις χαρές, να φυλάγεται απ’ τη χυδαία ευφορία,</a:t>
            </a:r>
            <a:br>
              <a:rPr lang="el-GR" dirty="0"/>
            </a:br>
            <a:r>
              <a:rPr lang="el-GR" dirty="0"/>
              <a:t>μελλοθάνατε Δέλλιε.</a:t>
            </a:r>
          </a:p>
          <a:p>
            <a:pPr algn="ctr">
              <a:buNone/>
            </a:pPr>
            <a:endParaRPr lang="el-GR" dirty="0"/>
          </a:p>
          <a:p>
            <a:pPr algn="ctr">
              <a:buNone/>
            </a:pPr>
            <a:r>
              <a:rPr lang="el-GR" dirty="0"/>
              <a:t>   Τι κι αν έζησες βυθισμένος στις θλίψεις όλα σου τα χρόνια;</a:t>
            </a:r>
            <a:br>
              <a:rPr lang="el-GR" dirty="0"/>
            </a:br>
            <a:r>
              <a:rPr lang="el-GR" dirty="0"/>
              <a:t>Τι κι αν, μέρες γιορτινές, στ’ απόμερο ξέφωτο, ξαπλωμένος, ευφραινόσουν</a:t>
            </a:r>
            <a:br>
              <a:rPr lang="el-GR" dirty="0"/>
            </a:br>
            <a:r>
              <a:rPr lang="el-GR" dirty="0"/>
              <a:t>με παλιό φαλέρνικο κρασί — απ’ τα βάθη της αποθήκης σου;</a:t>
            </a:r>
          </a:p>
          <a:p>
            <a:pPr marL="0" indent="0" algn="ctr">
              <a:buNone/>
            </a:pPr>
            <a:endParaRPr lang="el-GR" dirty="0"/>
          </a:p>
          <a:p>
            <a:pPr marL="0" indent="0" algn="ctr">
              <a:buNone/>
            </a:pPr>
            <a:r>
              <a:rPr lang="el-GR" dirty="0"/>
              <a:t>Γιατί το πελώριο πεύκο κι η άσπρη λεύκα αγαπούν να ενώνουν</a:t>
            </a:r>
            <a:br>
              <a:rPr lang="el-GR" dirty="0"/>
            </a:br>
            <a:r>
              <a:rPr lang="el-GR" dirty="0"/>
              <a:t>τις φιλόξενες σκιές και τα κλαδιά τους;</a:t>
            </a:r>
            <a:br>
              <a:rPr lang="el-GR" dirty="0"/>
            </a:br>
            <a:r>
              <a:rPr lang="el-GR" dirty="0"/>
              <a:t>Γιατί τα γάργαρα νερά πασχίζουν να χαθούν, γοργά,</a:t>
            </a:r>
            <a:br>
              <a:rPr lang="el-GR" dirty="0"/>
            </a:br>
            <a:r>
              <a:rPr lang="el-GR" dirty="0"/>
              <a:t>μες στο </a:t>
            </a:r>
            <a:r>
              <a:rPr lang="el-GR" dirty="0" err="1"/>
              <a:t>λοξόδρομο</a:t>
            </a:r>
            <a:r>
              <a:rPr lang="el-GR" dirty="0"/>
              <a:t> ποτάμι;</a:t>
            </a:r>
          </a:p>
          <a:p>
            <a:pPr marL="0" indent="0" algn="ctr">
              <a:buNone/>
            </a:pPr>
            <a:endParaRPr lang="el-GR" dirty="0"/>
          </a:p>
          <a:p>
            <a:pPr marL="0" indent="0" algn="ctr">
              <a:buNone/>
            </a:pPr>
            <a:endParaRPr lang="el-GR" dirty="0"/>
          </a:p>
          <a:p>
            <a:pPr marL="0" indent="0" algn="ctr">
              <a:buNone/>
            </a:pPr>
            <a:endParaRPr lang="en-GB" dirty="0"/>
          </a:p>
        </p:txBody>
      </p:sp>
    </p:spTree>
    <p:extLst>
      <p:ext uri="{BB962C8B-B14F-4D97-AF65-F5344CB8AC3E}">
        <p14:creationId xmlns:p14="http://schemas.microsoft.com/office/powerpoint/2010/main" val="1590194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0A5DB2A-D2F6-3F95-DD66-2B9E2ADC883B}"/>
              </a:ext>
            </a:extLst>
          </p:cNvPr>
          <p:cNvSpPr>
            <a:spLocks noGrp="1"/>
          </p:cNvSpPr>
          <p:nvPr>
            <p:ph idx="1"/>
          </p:nvPr>
        </p:nvSpPr>
        <p:spPr>
          <a:xfrm>
            <a:off x="1066800" y="866734"/>
            <a:ext cx="10058400" cy="5124531"/>
          </a:xfrm>
        </p:spPr>
        <p:txBody>
          <a:bodyPr>
            <a:normAutofit/>
          </a:bodyPr>
          <a:lstStyle/>
          <a:p>
            <a:pPr algn="ctr">
              <a:buNone/>
            </a:pPr>
            <a:r>
              <a:rPr lang="el-GR" dirty="0"/>
              <a:t>Κι εδώ δα</a:t>
            </a:r>
            <a:r>
              <a:rPr lang="el-GR" b="1" dirty="0"/>
              <a:t>,</a:t>
            </a:r>
            <a:r>
              <a:rPr lang="el-GR" dirty="0"/>
              <a:t> παράγγειλε να σου φέρουν κρασιά κι αρώματα λιγοζώητα,</a:t>
            </a:r>
            <a:br>
              <a:rPr lang="el-GR" dirty="0"/>
            </a:br>
            <a:r>
              <a:rPr lang="el-GR" dirty="0"/>
              <a:t>και χάρμα τριανταφυλλιάς άνθη —</a:t>
            </a:r>
            <a:br>
              <a:rPr lang="el-GR" dirty="0"/>
            </a:br>
            <a:r>
              <a:rPr lang="el-GR" dirty="0"/>
              <a:t>όσο τα χρόνια κι οι καιροί, και των αδερφάδων των τριών εβένινα νήματα γερά κρατούν.</a:t>
            </a:r>
          </a:p>
          <a:p>
            <a:pPr algn="ctr">
              <a:buNone/>
            </a:pPr>
            <a:endParaRPr lang="el-GR" dirty="0"/>
          </a:p>
          <a:p>
            <a:pPr algn="ctr">
              <a:buNone/>
            </a:pPr>
            <a:r>
              <a:rPr lang="el-GR" dirty="0"/>
              <a:t>Απ’ τα δάση που αγόρασες, γρήγορα θα φύγεις·                                                                  θα φύγεις κι απ’ το σπίτι σου,</a:t>
            </a:r>
            <a:br>
              <a:rPr lang="el-GR" dirty="0"/>
            </a:br>
            <a:r>
              <a:rPr lang="el-GR" dirty="0"/>
              <a:t>τη βίλα που βρέχει ο χρυσός Τίβερης.</a:t>
            </a:r>
            <a:br>
              <a:rPr lang="el-GR" dirty="0"/>
            </a:br>
            <a:r>
              <a:rPr lang="el-GR" dirty="0"/>
              <a:t>Θα φύγεις — κι όσα πλούτη έκαμες ψηλό σωρό,</a:t>
            </a:r>
            <a:br>
              <a:rPr lang="el-GR" dirty="0"/>
            </a:br>
            <a:r>
              <a:rPr lang="el-GR" dirty="0"/>
              <a:t>ο κληρονόμος θα γλεντήσει.</a:t>
            </a:r>
          </a:p>
          <a:p>
            <a:pPr algn="ctr">
              <a:buNone/>
            </a:pPr>
            <a:endParaRPr lang="el-GR" dirty="0"/>
          </a:p>
          <a:p>
            <a:pPr marL="0" indent="0" algn="ctr">
              <a:buNone/>
            </a:pPr>
            <a:r>
              <a:rPr lang="el-GR" dirty="0"/>
              <a:t>Τι κι αν είσαι πλούσιος, γεννημένος απ’ τον αρχαίο </a:t>
            </a:r>
            <a:r>
              <a:rPr lang="el-GR" dirty="0" err="1"/>
              <a:t>Ιναχό</a:t>
            </a:r>
            <a:r>
              <a:rPr lang="el-GR" dirty="0"/>
              <a:t>;</a:t>
            </a:r>
            <a:br>
              <a:rPr lang="el-GR" dirty="0"/>
            </a:br>
            <a:r>
              <a:rPr lang="el-GR" dirty="0"/>
              <a:t>Τι κι αν φτωχός είσαι, από ταπεινή γενιά;</a:t>
            </a:r>
            <a:br>
              <a:rPr lang="el-GR" dirty="0"/>
            </a:br>
            <a:r>
              <a:rPr lang="el-GR" dirty="0"/>
              <a:t>Αμφιβάλλω αν διαφέρει — στον ίσκιο των θεών πλανιέσαι·</a:t>
            </a:r>
            <a:br>
              <a:rPr lang="el-GR" dirty="0"/>
            </a:br>
            <a:r>
              <a:rPr lang="el-GR" dirty="0"/>
              <a:t>λεία γίνεσαι του φριχτού </a:t>
            </a:r>
            <a:r>
              <a:rPr lang="el-GR" dirty="0" err="1"/>
              <a:t>Πλούτωνα</a:t>
            </a:r>
            <a:r>
              <a:rPr lang="el-GR" dirty="0"/>
              <a:t>.</a:t>
            </a:r>
          </a:p>
          <a:p>
            <a:pPr marL="0" indent="0" algn="just">
              <a:buNone/>
            </a:pPr>
            <a:endParaRPr lang="el-GR" dirty="0"/>
          </a:p>
          <a:p>
            <a:pPr marL="0" indent="0" algn="just">
              <a:buNone/>
            </a:pPr>
            <a:endParaRPr lang="en-GB" dirty="0"/>
          </a:p>
        </p:txBody>
      </p:sp>
    </p:spTree>
    <p:extLst>
      <p:ext uri="{BB962C8B-B14F-4D97-AF65-F5344CB8AC3E}">
        <p14:creationId xmlns:p14="http://schemas.microsoft.com/office/powerpoint/2010/main" val="1150145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7E522DC-6B67-59C4-DCBF-D02D5C68D04C}"/>
              </a:ext>
            </a:extLst>
          </p:cNvPr>
          <p:cNvSpPr>
            <a:spLocks noGrp="1"/>
          </p:cNvSpPr>
          <p:nvPr>
            <p:ph idx="1"/>
          </p:nvPr>
        </p:nvSpPr>
        <p:spPr>
          <a:xfrm>
            <a:off x="1066800" y="844361"/>
            <a:ext cx="10058400" cy="5169278"/>
          </a:xfrm>
        </p:spPr>
        <p:txBody>
          <a:bodyPr/>
          <a:lstStyle/>
          <a:p>
            <a:pPr marL="0" indent="0" algn="ctr">
              <a:buNone/>
            </a:pPr>
            <a:r>
              <a:rPr lang="el-GR" dirty="0"/>
              <a:t>Όλοι στο ίδιο μέρος στριμωχνόμαστε, </a:t>
            </a:r>
          </a:p>
          <a:p>
            <a:pPr marL="0" indent="0" algn="ctr">
              <a:buNone/>
            </a:pPr>
            <a:r>
              <a:rPr lang="el-GR" dirty="0"/>
              <a:t>όλοι στο καζάνι το ίδιο βράζουμε. </a:t>
            </a:r>
          </a:p>
          <a:p>
            <a:pPr marL="0" indent="0" algn="ctr">
              <a:buNone/>
            </a:pPr>
            <a:r>
              <a:rPr lang="el-GR" dirty="0"/>
              <a:t>Κι’ αργά ή γρήγορα η μοίρα θα μας οδηγήσει στου χάροντα τη βάρκα – </a:t>
            </a:r>
          </a:p>
          <a:p>
            <a:pPr marL="0" indent="0" algn="ctr">
              <a:buNone/>
            </a:pPr>
            <a:r>
              <a:rPr lang="el-GR" dirty="0"/>
              <a:t>για την αιώνια εξορία. </a:t>
            </a:r>
          </a:p>
          <a:p>
            <a:pPr marL="0" indent="0" algn="just">
              <a:buNone/>
            </a:pPr>
            <a:endParaRPr lang="el-GR" dirty="0"/>
          </a:p>
          <a:p>
            <a:pPr marL="0" indent="0" algn="just">
              <a:buNone/>
            </a:pPr>
            <a:endParaRPr lang="el-GR" dirty="0"/>
          </a:p>
          <a:p>
            <a:pPr marL="0" indent="0" algn="just">
              <a:buNone/>
            </a:pPr>
            <a:endParaRPr lang="el-GR" dirty="0"/>
          </a:p>
          <a:p>
            <a:pPr marL="0" indent="0" algn="just">
              <a:buNone/>
            </a:pPr>
            <a:endParaRPr lang="el-GR" dirty="0"/>
          </a:p>
          <a:p>
            <a:pPr marL="0" indent="0" algn="just">
              <a:buNone/>
            </a:pPr>
            <a:endParaRPr lang="en-GB" dirty="0"/>
          </a:p>
        </p:txBody>
      </p:sp>
    </p:spTree>
    <p:extLst>
      <p:ext uri="{BB962C8B-B14F-4D97-AF65-F5344CB8AC3E}">
        <p14:creationId xmlns:p14="http://schemas.microsoft.com/office/powerpoint/2010/main" val="123996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0DE174E-4CEF-9C0A-23A8-82EBB99B67BA}"/>
              </a:ext>
            </a:extLst>
          </p:cNvPr>
          <p:cNvSpPr>
            <a:spLocks noGrp="1"/>
          </p:cNvSpPr>
          <p:nvPr>
            <p:ph type="title"/>
          </p:nvPr>
        </p:nvSpPr>
        <p:spPr/>
        <p:txBody>
          <a:bodyPr/>
          <a:lstStyle/>
          <a:p>
            <a:r>
              <a:rPr lang="el-GR" dirty="0"/>
              <a:t>Εισαγωγικά:</a:t>
            </a:r>
            <a:endParaRPr lang="en-GB" dirty="0"/>
          </a:p>
        </p:txBody>
      </p:sp>
      <p:sp>
        <p:nvSpPr>
          <p:cNvPr id="3" name="Θέση περιεχομένου 2">
            <a:extLst>
              <a:ext uri="{FF2B5EF4-FFF2-40B4-BE49-F238E27FC236}">
                <a16:creationId xmlns:a16="http://schemas.microsoft.com/office/drawing/2014/main" id="{312CD731-0987-D3F7-355A-6A4273E4DBB8}"/>
              </a:ext>
            </a:extLst>
          </p:cNvPr>
          <p:cNvSpPr>
            <a:spLocks noGrp="1"/>
          </p:cNvSpPr>
          <p:nvPr>
            <p:ph idx="1"/>
          </p:nvPr>
        </p:nvSpPr>
        <p:spPr/>
        <p:txBody>
          <a:bodyPr>
            <a:normAutofit fontScale="92500" lnSpcReduction="10000"/>
          </a:bodyPr>
          <a:lstStyle/>
          <a:p>
            <a:pPr marL="182880" marR="0" lvl="0" indent="-182880" algn="l" defTabSz="914400" rtl="0" eaLnBrk="1" fontAlgn="auto" latinLnBrk="0" hangingPunct="1">
              <a:lnSpc>
                <a:spcPct val="100000"/>
              </a:lnSpc>
              <a:spcBef>
                <a:spcPts val="900"/>
              </a:spcBef>
              <a:spcAft>
                <a:spcPts val="0"/>
              </a:spcAft>
              <a:buClr>
                <a:srgbClr val="EEECE1">
                  <a:lumMod val="60000"/>
                  <a:lumOff val="40000"/>
                </a:srgbClr>
              </a:buClr>
              <a:buSzTx/>
              <a:buFont typeface="Arial" pitchFamily="34" charset="0"/>
              <a:buChar char="•"/>
              <a:tabLst/>
              <a:defRPr/>
            </a:pPr>
            <a:r>
              <a:rPr lang="el-GR" sz="2000" dirty="0"/>
              <a:t>Στη δεύτερη ωδή του τρίτου βιβλίου, ο </a:t>
            </a:r>
            <a:r>
              <a:rPr lang="el-GR" sz="2000" dirty="0" err="1"/>
              <a:t>Οράτιος</a:t>
            </a:r>
            <a:r>
              <a:rPr lang="el-GR" sz="2000" dirty="0"/>
              <a:t>, απευθυνόμενος στον </a:t>
            </a:r>
            <a:r>
              <a:rPr lang="el-GR" sz="2000" dirty="0" err="1"/>
              <a:t>Δέλλιο</a:t>
            </a:r>
            <a:r>
              <a:rPr lang="el-GR" sz="2000" dirty="0"/>
              <a:t>, συνθέτει μια ωδή που πραγματεύεται, με μια νότα μελαγχολίας, τη θνητότητα του ανθρώπου και τη στάση που οφείλουμε να διατηρήσουμε απέναντι στο αναπόδραστο του θανάτου, αλλά και την ίδια τη ζωή. </a:t>
            </a:r>
            <a:r>
              <a:rPr kumimoji="0" lang="el-GR" sz="2000" b="0" i="0" u="none" strike="noStrike" kern="1200" cap="none" spc="0" normalizeH="0" baseline="0" noProof="0" dirty="0">
                <a:ln>
                  <a:noFill/>
                </a:ln>
                <a:solidFill>
                  <a:prstClr val="white"/>
                </a:solidFill>
                <a:effectLst/>
                <a:uLnTx/>
                <a:uFillTx/>
                <a:latin typeface="Century Gothic" panose="020B0502020202020204"/>
                <a:ea typeface="+mn-ea"/>
                <a:cs typeface="+mn-cs"/>
              </a:rPr>
              <a:t>Η μοναδική μορφή ελέγχου που έχουμε πάνω στη ζωή μας είναι η στάση που θα υιοθετήσουμε απέναντι στα γυρίσματα της τύχης. </a:t>
            </a:r>
            <a:endParaRPr lang="el-GR" sz="2000" dirty="0"/>
          </a:p>
          <a:p>
            <a:r>
              <a:rPr lang="el-GR" sz="2000" b="1" dirty="0"/>
              <a:t>Μέτρο:</a:t>
            </a:r>
            <a:r>
              <a:rPr lang="el-GR" sz="2000" dirty="0"/>
              <a:t> αλκαϊκή ωδή (δύο αλκαϊκοί ενδεκασύλλαβοι, ένας αλκαϊκός </a:t>
            </a:r>
            <a:r>
              <a:rPr lang="el-GR" sz="2000" dirty="0" err="1"/>
              <a:t>εννεασύλλαβος</a:t>
            </a:r>
            <a:r>
              <a:rPr lang="el-GR" sz="2000" dirty="0"/>
              <a:t>, ένας αλκαϊκός δεκασύλλαβος) </a:t>
            </a:r>
          </a:p>
          <a:p>
            <a:r>
              <a:rPr lang="el-GR" sz="2000" b="1" dirty="0"/>
              <a:t>Η ωδή είναι χωρισμένη σε δύο άνισα μέρη: </a:t>
            </a:r>
            <a:r>
              <a:rPr lang="el-GR" sz="2000" dirty="0"/>
              <a:t>1-16 και 17-28</a:t>
            </a:r>
            <a:endParaRPr lang="en-US" sz="2000" dirty="0"/>
          </a:p>
          <a:p>
            <a:r>
              <a:rPr lang="el-GR" sz="2000" b="1" dirty="0"/>
              <a:t>Τρεις συνήθεις στη ποίηση του </a:t>
            </a:r>
            <a:r>
              <a:rPr lang="el-GR" sz="2000" b="1" dirty="0" err="1"/>
              <a:t>Ορατίου</a:t>
            </a:r>
            <a:r>
              <a:rPr lang="el-GR" sz="2000" b="1" dirty="0"/>
              <a:t> θεματικές:  </a:t>
            </a:r>
            <a:r>
              <a:rPr lang="el-GR" sz="2000" dirty="0"/>
              <a:t>1) αταραξία</a:t>
            </a:r>
            <a:r>
              <a:rPr lang="en-US" sz="2000" dirty="0"/>
              <a:t> (</a:t>
            </a:r>
            <a:r>
              <a:rPr lang="en-US" sz="2000" i="1" dirty="0" err="1"/>
              <a:t>insolenti</a:t>
            </a:r>
            <a:r>
              <a:rPr lang="en-US" sz="2000" dirty="0"/>
              <a:t>… </a:t>
            </a:r>
            <a:r>
              <a:rPr lang="en-US" sz="2000" i="1" dirty="0" err="1"/>
              <a:t>laetitia</a:t>
            </a:r>
            <a:r>
              <a:rPr lang="en-US" sz="2000" dirty="0"/>
              <a:t>)</a:t>
            </a:r>
            <a:r>
              <a:rPr lang="el-GR" sz="2000" dirty="0"/>
              <a:t>, 2) </a:t>
            </a:r>
            <a:r>
              <a:rPr lang="en-US" sz="2000" i="1" dirty="0"/>
              <a:t>carpe diem</a:t>
            </a:r>
            <a:r>
              <a:rPr lang="en-US" sz="2000" dirty="0"/>
              <a:t>, 3) </a:t>
            </a:r>
            <a:r>
              <a:rPr lang="el-GR" sz="2000" dirty="0"/>
              <a:t>θάνατος </a:t>
            </a:r>
            <a:endParaRPr lang="en-US" sz="2000" dirty="0"/>
          </a:p>
          <a:p>
            <a:r>
              <a:rPr lang="el-GR" sz="2000" b="1" dirty="0"/>
              <a:t>Παράλληλα: </a:t>
            </a:r>
            <a:r>
              <a:rPr lang="el-GR" sz="2000" dirty="0"/>
              <a:t>Αρχίλοχος, </a:t>
            </a:r>
            <a:r>
              <a:rPr lang="el-GR" sz="2000" dirty="0" err="1"/>
              <a:t>Λουκίλλιος</a:t>
            </a:r>
            <a:endParaRPr lang="el-GR" sz="2000" dirty="0"/>
          </a:p>
          <a:p>
            <a:pPr marL="0" indent="0">
              <a:buNone/>
            </a:pPr>
            <a:endParaRPr lang="el-GR" sz="2400" dirty="0"/>
          </a:p>
          <a:p>
            <a:endParaRPr lang="en-GB" dirty="0"/>
          </a:p>
        </p:txBody>
      </p:sp>
    </p:spTree>
    <p:extLst>
      <p:ext uri="{BB962C8B-B14F-4D97-AF65-F5344CB8AC3E}">
        <p14:creationId xmlns:p14="http://schemas.microsoft.com/office/powerpoint/2010/main" val="3839660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D0A1A71F-7263-59F8-DA3E-BCCD5052DA6E}"/>
              </a:ext>
            </a:extLst>
          </p:cNvPr>
          <p:cNvSpPr>
            <a:spLocks noGrp="1"/>
          </p:cNvSpPr>
          <p:nvPr>
            <p:ph idx="1"/>
          </p:nvPr>
        </p:nvSpPr>
        <p:spPr>
          <a:xfrm>
            <a:off x="1066800" y="992221"/>
            <a:ext cx="10058400" cy="5042819"/>
          </a:xfrm>
        </p:spPr>
        <p:txBody>
          <a:bodyPr>
            <a:noAutofit/>
          </a:bodyPr>
          <a:lstStyle/>
          <a:p>
            <a:pPr marL="182880" marR="0" lvl="0" indent="-182880" algn="l" defTabSz="914400" rtl="0" eaLnBrk="1" fontAlgn="auto" latinLnBrk="0" hangingPunct="1">
              <a:lnSpc>
                <a:spcPct val="100000"/>
              </a:lnSpc>
              <a:spcBef>
                <a:spcPts val="900"/>
              </a:spcBef>
              <a:spcAft>
                <a:spcPts val="0"/>
              </a:spcAft>
              <a:buClr>
                <a:srgbClr val="EEECE1">
                  <a:lumMod val="60000"/>
                  <a:lumOff val="40000"/>
                </a:srgbClr>
              </a:buClr>
              <a:buSzTx/>
              <a:buFont typeface="Arial" pitchFamily="34" charset="0"/>
              <a:buChar char="•"/>
              <a:tabLst/>
              <a:defRPr/>
            </a:pPr>
            <a:r>
              <a:rPr kumimoji="0" lang="el-GR" sz="2200" b="1" i="1" u="none" strike="noStrike" kern="1200" cap="none" spc="0" normalizeH="0" baseline="0" noProof="0" dirty="0">
                <a:ln>
                  <a:noFill/>
                </a:ln>
                <a:solidFill>
                  <a:prstClr val="white"/>
                </a:solidFill>
                <a:effectLst/>
                <a:uLnTx/>
                <a:uFillTx/>
                <a:ea typeface="+mn-ea"/>
                <a:cs typeface="+mn-cs"/>
              </a:rPr>
              <a:t>α</a:t>
            </a:r>
            <a:r>
              <a:rPr kumimoji="0" lang="en-US" sz="2200" b="1" i="1" u="none" strike="noStrike" kern="1200" cap="none" spc="0" normalizeH="0" baseline="0" noProof="0" dirty="0" err="1">
                <a:ln>
                  <a:noFill/>
                </a:ln>
                <a:solidFill>
                  <a:prstClr val="white"/>
                </a:solidFill>
                <a:effectLst/>
                <a:uLnTx/>
                <a:uFillTx/>
                <a:ea typeface="+mn-ea"/>
                <a:cs typeface="+mn-cs"/>
              </a:rPr>
              <a:t>equa</a:t>
            </a:r>
            <a:r>
              <a:rPr kumimoji="0" lang="en-US" sz="2200" b="1" i="1" u="none" strike="noStrike" kern="1200" cap="none" spc="0" normalizeH="0" baseline="0" noProof="0" dirty="0">
                <a:ln>
                  <a:noFill/>
                </a:ln>
                <a:solidFill>
                  <a:prstClr val="white"/>
                </a:solidFill>
                <a:effectLst/>
                <a:uLnTx/>
                <a:uFillTx/>
                <a:ea typeface="+mn-ea"/>
                <a:cs typeface="+mn-cs"/>
              </a:rPr>
              <a:t> </a:t>
            </a:r>
            <a:r>
              <a:rPr kumimoji="0" lang="en-US" sz="2200" b="1" i="1" u="none" strike="noStrike" kern="1200" cap="none" spc="0" normalizeH="0" baseline="0" noProof="0" dirty="0" err="1">
                <a:ln>
                  <a:noFill/>
                </a:ln>
                <a:solidFill>
                  <a:prstClr val="white"/>
                </a:solidFill>
                <a:effectLst/>
                <a:uLnTx/>
                <a:uFillTx/>
                <a:ea typeface="+mn-ea"/>
                <a:cs typeface="+mn-cs"/>
              </a:rPr>
              <a:t>mens</a:t>
            </a:r>
            <a:r>
              <a:rPr kumimoji="0" lang="en-US" sz="2200" b="1" i="0" u="none" strike="noStrike" kern="1200" cap="none" spc="0" normalizeH="0" baseline="0" noProof="0" dirty="0">
                <a:ln>
                  <a:noFill/>
                </a:ln>
                <a:solidFill>
                  <a:prstClr val="white"/>
                </a:solidFill>
                <a:effectLst/>
                <a:uLnTx/>
                <a:uFillTx/>
                <a:ea typeface="+mn-ea"/>
                <a:cs typeface="+mn-cs"/>
              </a:rPr>
              <a:t>: </a:t>
            </a:r>
            <a:r>
              <a:rPr kumimoji="0" lang="el-GR" sz="2200" b="0" i="0" u="none" strike="noStrike" kern="1200" cap="none" spc="0" normalizeH="0" baseline="0" noProof="0" dirty="0">
                <a:ln>
                  <a:noFill/>
                </a:ln>
                <a:solidFill>
                  <a:prstClr val="white"/>
                </a:solidFill>
                <a:effectLst/>
                <a:uLnTx/>
                <a:uFillTx/>
                <a:ea typeface="+mn-ea"/>
                <a:cs typeface="+mn-cs"/>
              </a:rPr>
              <a:t>Δίνει έμφαση, καθώς η συνήθης έκφραση στα λατινικά για να εκφραστεί η έννοια της αταραξίας ήταν </a:t>
            </a:r>
            <a:r>
              <a:rPr kumimoji="0" lang="en-US" sz="2200" b="1" i="1" u="none" strike="noStrike" kern="1200" cap="none" spc="0" normalizeH="0" baseline="0" noProof="0" dirty="0">
                <a:ln>
                  <a:noFill/>
                </a:ln>
                <a:solidFill>
                  <a:prstClr val="white"/>
                </a:solidFill>
                <a:effectLst/>
                <a:uLnTx/>
                <a:uFillTx/>
                <a:ea typeface="+mn-ea"/>
                <a:cs typeface="+mn-cs"/>
              </a:rPr>
              <a:t>aequo animo</a:t>
            </a:r>
            <a:r>
              <a:rPr kumimoji="0" lang="el-GR" sz="2200" b="0" i="0" u="none" strike="noStrike" kern="1200" cap="none" spc="0" normalizeH="0" baseline="0" noProof="0" dirty="0">
                <a:ln>
                  <a:noFill/>
                </a:ln>
                <a:solidFill>
                  <a:prstClr val="white"/>
                </a:solidFill>
                <a:effectLst/>
                <a:uLnTx/>
                <a:uFillTx/>
                <a:ea typeface="+mn-ea"/>
                <a:cs typeface="+mn-cs"/>
              </a:rPr>
              <a:t>. Παράλληλα έχουμε μια παρήχηση με το </a:t>
            </a:r>
            <a:r>
              <a:rPr kumimoji="0" lang="en-US" sz="2200" b="1" i="1" u="none" strike="noStrike" kern="1200" cap="none" spc="0" normalizeH="0" baseline="0" noProof="0" dirty="0">
                <a:ln>
                  <a:noFill/>
                </a:ln>
                <a:solidFill>
                  <a:prstClr val="white"/>
                </a:solidFill>
                <a:effectLst/>
                <a:uLnTx/>
                <a:uFillTx/>
                <a:ea typeface="+mn-ea"/>
                <a:cs typeface="+mn-cs"/>
              </a:rPr>
              <a:t>memento</a:t>
            </a:r>
            <a:r>
              <a:rPr kumimoji="0" lang="en-US" sz="2200" b="0" i="0" u="none" strike="noStrike" kern="1200" cap="none" spc="0" normalizeH="0" baseline="0" noProof="0" dirty="0">
                <a:ln>
                  <a:noFill/>
                </a:ln>
                <a:solidFill>
                  <a:prstClr val="white"/>
                </a:solidFill>
                <a:effectLst/>
                <a:uLnTx/>
                <a:uFillTx/>
                <a:ea typeface="+mn-ea"/>
                <a:cs typeface="+mn-cs"/>
              </a:rPr>
              <a:t>.</a:t>
            </a:r>
            <a:endParaRPr lang="en-US" sz="2200" b="1" i="1" dirty="0"/>
          </a:p>
          <a:p>
            <a:r>
              <a:rPr lang="en-US" sz="2200" b="1" i="1" dirty="0" err="1"/>
              <a:t>insolenti</a:t>
            </a:r>
            <a:r>
              <a:rPr lang="en-US" sz="2200" b="1" i="1" dirty="0"/>
              <a:t> </a:t>
            </a:r>
            <a:r>
              <a:rPr lang="en-US" sz="2200" b="1" i="1" dirty="0" err="1"/>
              <a:t>temperatam</a:t>
            </a:r>
            <a:r>
              <a:rPr lang="en-US" sz="2200" b="1" i="1" dirty="0"/>
              <a:t> </a:t>
            </a:r>
            <a:r>
              <a:rPr lang="en-US" sz="2200" b="1" i="1" dirty="0" err="1"/>
              <a:t>laetitia</a:t>
            </a:r>
            <a:r>
              <a:rPr lang="en-US" sz="2200" b="1" dirty="0"/>
              <a:t>: </a:t>
            </a:r>
            <a:r>
              <a:rPr lang="el-GR" sz="2200" dirty="0"/>
              <a:t>Η πρώτη στροφή αναπτύσσεται γύρω από την κεντρική στην επικούρεια φιλοσοφία ιδέα της αταραξίας, μια αγαπημένη θεματική του </a:t>
            </a:r>
            <a:r>
              <a:rPr lang="el-GR" sz="2200" dirty="0" err="1"/>
              <a:t>Ορατίου</a:t>
            </a:r>
            <a:r>
              <a:rPr lang="el-GR" sz="2200" dirty="0"/>
              <a:t>. Η στροφή εστιάζει στη φράση </a:t>
            </a:r>
            <a:r>
              <a:rPr lang="en-US" sz="2200" b="1" i="1" dirty="0" err="1"/>
              <a:t>insolens</a:t>
            </a:r>
            <a:r>
              <a:rPr lang="en-US" sz="2200" b="1" i="1" dirty="0"/>
              <a:t> </a:t>
            </a:r>
            <a:r>
              <a:rPr lang="en-US" sz="2200" b="1" i="1" dirty="0" err="1"/>
              <a:t>laetitia</a:t>
            </a:r>
            <a:r>
              <a:rPr lang="en-US" sz="2200" i="1" dirty="0"/>
              <a:t>.</a:t>
            </a:r>
            <a:r>
              <a:rPr lang="el-GR" sz="2200" dirty="0"/>
              <a:t> </a:t>
            </a:r>
            <a:endParaRPr lang="en-US" sz="2200" dirty="0"/>
          </a:p>
          <a:p>
            <a:r>
              <a:rPr lang="en-GB" sz="2200" b="1" i="1" dirty="0" err="1"/>
              <a:t>moriture</a:t>
            </a:r>
            <a:r>
              <a:rPr lang="en-GB" sz="2200" b="1" i="1" dirty="0"/>
              <a:t> </a:t>
            </a:r>
            <a:r>
              <a:rPr lang="en-GB" sz="2200" b="1" i="1" dirty="0" err="1"/>
              <a:t>delli</a:t>
            </a:r>
            <a:r>
              <a:rPr lang="el-GR" sz="2200" b="1" i="1" dirty="0"/>
              <a:t>: </a:t>
            </a:r>
            <a:r>
              <a:rPr lang="el-GR" sz="2200" dirty="0"/>
              <a:t>Πρόκειται για ένα ειρωνικό στοιχείο, αφενός επειδή ο Δέλλιος δεν είναι ένας ήρωας που μπορεί να χαρακτηριστεί ατάραχος και όμως το μόνο βέβαιο είναι η θνητότητα του και αφετέρου, ότι ήταν διάσημος για τις προσπάθειες του να γλιτώσει τη ζωή του κατά τη διάρκεια του εμφυλίου. </a:t>
            </a:r>
          </a:p>
          <a:p>
            <a:r>
              <a:rPr lang="en-US" sz="2200" b="1" i="1" dirty="0" err="1"/>
              <a:t>moritura</a:t>
            </a:r>
            <a:r>
              <a:rPr lang="en-US" sz="2200" b="1" i="1" dirty="0"/>
              <a:t> </a:t>
            </a:r>
            <a:r>
              <a:rPr lang="en-US" sz="2200" b="1" i="1" dirty="0" err="1"/>
              <a:t>puella</a:t>
            </a:r>
            <a:r>
              <a:rPr lang="en-US" sz="2200" dirty="0"/>
              <a:t>: </a:t>
            </a:r>
            <a:r>
              <a:rPr lang="el-GR" sz="2200" dirty="0"/>
              <a:t>Παράλληλο στα</a:t>
            </a:r>
            <a:r>
              <a:rPr lang="en-US" sz="2200" dirty="0"/>
              <a:t> </a:t>
            </a:r>
            <a:r>
              <a:rPr lang="el-GR" sz="2200" i="1" dirty="0"/>
              <a:t>Γεωργικά </a:t>
            </a:r>
            <a:r>
              <a:rPr lang="el-GR" sz="2200" dirty="0"/>
              <a:t>του Βιργιλίου, όπου παραθέτει ένα σχόλιο για την τύχη της Ευρυδίκης.</a:t>
            </a:r>
            <a:endParaRPr lang="en-GB" sz="2200" dirty="0"/>
          </a:p>
        </p:txBody>
      </p:sp>
    </p:spTree>
    <p:extLst>
      <p:ext uri="{BB962C8B-B14F-4D97-AF65-F5344CB8AC3E}">
        <p14:creationId xmlns:p14="http://schemas.microsoft.com/office/powerpoint/2010/main" val="4290761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C29E97F-B7DF-9AAB-6F36-EE0C5BFF54A1}"/>
              </a:ext>
            </a:extLst>
          </p:cNvPr>
          <p:cNvSpPr>
            <a:spLocks noGrp="1"/>
          </p:cNvSpPr>
          <p:nvPr>
            <p:ph idx="1"/>
          </p:nvPr>
        </p:nvSpPr>
        <p:spPr>
          <a:xfrm>
            <a:off x="1066800" y="992221"/>
            <a:ext cx="10058400" cy="5042819"/>
          </a:xfrm>
        </p:spPr>
        <p:txBody>
          <a:bodyPr/>
          <a:lstStyle/>
          <a:p>
            <a:r>
              <a:rPr lang="en-US" sz="2400" b="1" i="1" dirty="0"/>
              <a:t>Seu…</a:t>
            </a:r>
            <a:r>
              <a:rPr lang="en-US" sz="2400" b="1" i="1" dirty="0" err="1"/>
              <a:t>seu</a:t>
            </a:r>
            <a:r>
              <a:rPr lang="en-US" sz="2400" b="1" i="1" dirty="0"/>
              <a:t>: </a:t>
            </a:r>
            <a:r>
              <a:rPr lang="el-GR" sz="2400" dirty="0"/>
              <a:t>Οι δύο προτάσεις </a:t>
            </a:r>
            <a:r>
              <a:rPr lang="el-GR" sz="2400" dirty="0" err="1"/>
              <a:t>εξαρτόνται</a:t>
            </a:r>
            <a:r>
              <a:rPr lang="el-GR" sz="2400" dirty="0"/>
              <a:t> νοηματικά από το </a:t>
            </a:r>
            <a:r>
              <a:rPr lang="en-US" sz="2400" b="1" i="1" dirty="0" err="1"/>
              <a:t>moriture</a:t>
            </a:r>
            <a:r>
              <a:rPr lang="en-US" sz="2400" dirty="0"/>
              <a:t>.</a:t>
            </a:r>
          </a:p>
          <a:p>
            <a:r>
              <a:rPr lang="en-US" sz="2400" b="1" i="1" dirty="0" err="1"/>
              <a:t>Maestus</a:t>
            </a:r>
            <a:r>
              <a:rPr lang="en-US" sz="2400" b="1" i="1" dirty="0"/>
              <a:t> </a:t>
            </a:r>
            <a:r>
              <a:rPr lang="en-US" sz="2400" b="1" dirty="0"/>
              <a:t>vs. </a:t>
            </a:r>
            <a:r>
              <a:rPr lang="en-US" sz="2400" b="1" i="1" dirty="0" err="1"/>
              <a:t>reclinatum</a:t>
            </a:r>
            <a:r>
              <a:rPr lang="en-US" sz="2400" b="1" i="1" dirty="0"/>
              <a:t>: </a:t>
            </a:r>
            <a:r>
              <a:rPr lang="el-GR" sz="2400" dirty="0"/>
              <a:t>Η αντίθεση ανάμεσα στην περιγραφικότητα της λέξης </a:t>
            </a:r>
            <a:r>
              <a:rPr lang="en-US" sz="2400" b="1" i="1" dirty="0" err="1"/>
              <a:t>reclinatum</a:t>
            </a:r>
            <a:r>
              <a:rPr lang="en-US" sz="2400" dirty="0"/>
              <a:t> </a:t>
            </a:r>
            <a:r>
              <a:rPr lang="el-GR" sz="2400" dirty="0"/>
              <a:t>και την αοριστία του </a:t>
            </a:r>
            <a:r>
              <a:rPr lang="en-US" sz="2400" b="1" i="1" dirty="0" err="1"/>
              <a:t>maestus</a:t>
            </a:r>
            <a:r>
              <a:rPr lang="en-US" sz="2400" dirty="0"/>
              <a:t> </a:t>
            </a:r>
            <a:r>
              <a:rPr lang="el-GR" sz="2400" dirty="0"/>
              <a:t>στη δεύτερη στροφή μας δείχνει ότι ο Δέλλιος ανήκει στη δεύτερη κατηγορία ανθρώπων. Το ίδιο συμβαίνει και με τις φράσεις </a:t>
            </a:r>
            <a:r>
              <a:rPr lang="en-US" sz="2400" b="1" i="1" dirty="0"/>
              <a:t>omni tempore </a:t>
            </a:r>
            <a:r>
              <a:rPr lang="el-GR" sz="2400" dirty="0"/>
              <a:t>και </a:t>
            </a:r>
            <a:r>
              <a:rPr lang="en-US" sz="2400" b="1" i="1" dirty="0"/>
              <a:t>per dies </a:t>
            </a:r>
            <a:r>
              <a:rPr lang="en-US" sz="2400" b="1" i="1" dirty="0" err="1"/>
              <a:t>festos</a:t>
            </a:r>
            <a:r>
              <a:rPr lang="el-GR" sz="2400" dirty="0"/>
              <a:t>.</a:t>
            </a:r>
          </a:p>
          <a:p>
            <a:endParaRPr lang="en-GB" b="1" i="1" dirty="0"/>
          </a:p>
        </p:txBody>
      </p:sp>
    </p:spTree>
    <p:extLst>
      <p:ext uri="{BB962C8B-B14F-4D97-AF65-F5344CB8AC3E}">
        <p14:creationId xmlns:p14="http://schemas.microsoft.com/office/powerpoint/2010/main" val="34521944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Σαπούνι">
  <a:themeElements>
    <a:clrScheme name="Κόκκινο πορτοκαλί">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Σαπούνι">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Σαπούνι">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6728D11B-929E-4324-91B0-4A4DA4CAC3DD}"/>
    </a:ext>
  </a:extLst>
</a:theme>
</file>

<file path=docProps/app.xml><?xml version="1.0" encoding="utf-8"?>
<Properties xmlns="http://schemas.openxmlformats.org/officeDocument/2006/extended-properties" xmlns:vt="http://schemas.openxmlformats.org/officeDocument/2006/docPropsVTypes">
  <Template>Σαπούνι</Template>
  <TotalTime>994</TotalTime>
  <Words>1521</Words>
  <Application>Microsoft Office PowerPoint</Application>
  <PresentationFormat>Ευρεία οθόνη</PresentationFormat>
  <Paragraphs>91</Paragraphs>
  <Slides>14</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14</vt:i4>
      </vt:variant>
    </vt:vector>
  </HeadingPairs>
  <TitlesOfParts>
    <vt:vector size="18" baseType="lpstr">
      <vt:lpstr>Aptos</vt:lpstr>
      <vt:lpstr>Arial</vt:lpstr>
      <vt:lpstr>Century Gothic</vt:lpstr>
      <vt:lpstr>Σαπούνι</vt:lpstr>
      <vt:lpstr>Ορατιοσ, ωδεσ, II, 3.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Εισαγωγικά:</vt:lpstr>
      <vt:lpstr>Παρουσίαση του PowerPoint</vt:lpstr>
      <vt:lpstr>Παρουσίαση του PowerPoint</vt:lpstr>
      <vt:lpstr>Παρουσίαση του PowerPoint</vt:lpstr>
      <vt:lpstr>Τρεις ερμηνείες:</vt:lpstr>
      <vt:lpstr>Παρουσίαση του PowerPoint</vt:lpstr>
      <vt:lpstr>Παρουσίαση του PowerPoint</vt:lpstr>
      <vt:lpstr>Βιβλιογραφία: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Alexandra Berli</dc:creator>
  <cp:lastModifiedBy>Alexandra Berli</cp:lastModifiedBy>
  <cp:revision>10</cp:revision>
  <dcterms:created xsi:type="dcterms:W3CDTF">2025-04-30T11:33:36Z</dcterms:created>
  <dcterms:modified xsi:type="dcterms:W3CDTF">2025-05-07T13:44:52Z</dcterms:modified>
</cp:coreProperties>
</file>