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7" r:id="rId10"/>
    <p:sldId id="264" r:id="rId11"/>
    <p:sldId id="265" r:id="rId12"/>
    <p:sldId id="266" r:id="rId13"/>
    <p:sldId id="268" r:id="rId14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2" d="100"/>
          <a:sy n="82" d="100"/>
        </p:scale>
        <p:origin x="-1474" y="-91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22 - Ορθογώνιο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23 - Ορθογώνιο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24 - Ορθογώνιο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25 - Ορθογώνιο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26 - Ορθογώνιο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29 - Στρογγυλεμένο ορθογώνιο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30 - Στρογγυλεμένο ορθογώνιο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6 - Ορθογώνιο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- Ορθογώνιο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- Ορθογώνιο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18 - Ορθογώνιο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- Τίτλος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9" name="8 - Υπότιτλος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l-GR" smtClean="0"/>
              <a:t>Κάντε κλικ για να επεξεργαστείτε τον υπότιτλο του υποδείγματος</a:t>
            </a:r>
            <a:endParaRPr kumimoji="0" lang="en-US"/>
          </a:p>
        </p:txBody>
      </p:sp>
      <p:sp>
        <p:nvSpPr>
          <p:cNvPr id="28" name="27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2342CEA3-3058-4D43-AE35-B3DA76CB4003}" type="datetimeFigureOut">
              <a:rPr lang="el-GR" smtClean="0"/>
              <a:pPr/>
              <a:t>28/5/2025</a:t>
            </a:fld>
            <a:endParaRPr lang="el-GR"/>
          </a:p>
        </p:txBody>
      </p:sp>
      <p:sp>
        <p:nvSpPr>
          <p:cNvPr id="17" name="16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el-GR"/>
          </a:p>
        </p:txBody>
      </p:sp>
      <p:sp>
        <p:nvSpPr>
          <p:cNvPr id="29" name="28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28/5/2025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28/5/2025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28/5/2025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28/5/2025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28/5/2025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περιεχομένου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26" name="25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2342CEA3-3058-4D43-AE35-B3DA76CB4003}" type="datetimeFigureOut">
              <a:rPr lang="el-GR" smtClean="0"/>
              <a:pPr/>
              <a:t>28/5/2025</a:t>
            </a:fld>
            <a:endParaRPr lang="el-GR"/>
          </a:p>
        </p:txBody>
      </p:sp>
      <p:sp>
        <p:nvSpPr>
          <p:cNvPr id="27" name="26 - Θέση αριθμού διαφάνειας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28" name="27 - Θέση υποσέλιδου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2342CEA3-3058-4D43-AE35-B3DA76CB4003}" type="datetimeFigureOut">
              <a:rPr lang="el-GR" smtClean="0"/>
              <a:pPr/>
              <a:t>28/5/2025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28/5/2025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28/5/2025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l-GR" smtClean="0"/>
              <a:t>Κάντε κλικ στο εικονίδιο για να προσθέσετε μια εικόνα</a:t>
            </a:r>
            <a:endParaRPr kumimoji="0" lang="en-US" dirty="0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28/5/2025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27 - Ορθογώνιο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28 - Ορθογώνιο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29 - Ορθογώνιο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30 - Ορθογώνιο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31 - Ορθογώνιο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32 - Στρογγυλεμένο ορθογώνιο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33 - Στρογγυλεμένο ορθογώνιο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34 - Ορθογώνιο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35 - Ορθογώνιο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36 - Ορθογώνιο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37 - Ορθογώνιο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38 - Ορθογώνιο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39 - Ορθογώνιο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21 - Θέση τίτλου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13" name="1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kumimoji="0" lang="el-GR" smtClean="0"/>
              <a:t>Δεύτερου επιπέδου</a:t>
            </a:r>
          </a:p>
          <a:p>
            <a:pPr lvl="2" eaLnBrk="1" latinLnBrk="0" hangingPunct="1"/>
            <a:r>
              <a:rPr kumimoji="0" lang="el-GR" smtClean="0"/>
              <a:t>Τρίτου επιπέδου</a:t>
            </a:r>
          </a:p>
          <a:p>
            <a:pPr lvl="3" eaLnBrk="1" latinLnBrk="0" hangingPunct="1"/>
            <a:r>
              <a:rPr kumimoji="0" lang="el-GR" smtClean="0"/>
              <a:t>Τέταρτου επιπέδου</a:t>
            </a:r>
          </a:p>
          <a:p>
            <a:pPr lvl="4" eaLnBrk="1" latinLnBrk="0" hangingPunct="1"/>
            <a:r>
              <a:rPr kumimoji="0" lang="el-GR" smtClean="0"/>
              <a:t>Πέμπτου επιπέδου</a:t>
            </a:r>
            <a:endParaRPr kumimoji="0" lang="en-US"/>
          </a:p>
        </p:txBody>
      </p:sp>
      <p:sp>
        <p:nvSpPr>
          <p:cNvPr id="14" name="1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2342CEA3-3058-4D43-AE35-B3DA76CB4003}" type="datetimeFigureOut">
              <a:rPr lang="el-GR" smtClean="0"/>
              <a:pPr/>
              <a:t>28/5/2025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el-GR"/>
          </a:p>
        </p:txBody>
      </p:sp>
      <p:sp>
        <p:nvSpPr>
          <p:cNvPr id="23" name="22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500034" y="1000108"/>
            <a:ext cx="8458200" cy="1470025"/>
          </a:xfrm>
        </p:spPr>
        <p:txBody>
          <a:bodyPr>
            <a:normAutofit fontScale="90000"/>
          </a:bodyPr>
          <a:lstStyle/>
          <a:p>
            <a:pPr algn="just"/>
            <a:r>
              <a:rPr lang="el-GR" dirty="0" smtClean="0"/>
              <a:t>ΠΑΡΟΥΣΙΑΣΗ ΣΤΟ ΜΑΘΗΜΑ ΛΑΤΙΝΙΚΗ ΛΥΡΙΚΗ ΠΟΙΗΣΗ</a:t>
            </a:r>
            <a:r>
              <a:rPr lang="en-US" dirty="0" smtClean="0"/>
              <a:t>:</a:t>
            </a:r>
            <a:r>
              <a:rPr lang="el-GR" dirty="0" smtClean="0"/>
              <a:t> ΟΡΑΤΙΟΣ</a:t>
            </a:r>
            <a:endParaRPr lang="el-GR" dirty="0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l-GR" dirty="0" smtClean="0"/>
              <a:t>Φοιτητής</a:t>
            </a:r>
            <a:r>
              <a:rPr lang="en-US" dirty="0" smtClean="0"/>
              <a:t>:</a:t>
            </a:r>
            <a:r>
              <a:rPr lang="el-GR" dirty="0" smtClean="0"/>
              <a:t> Πιλαφτσόγλου Κων/νος</a:t>
            </a:r>
          </a:p>
          <a:p>
            <a:r>
              <a:rPr lang="el-GR" dirty="0" smtClean="0"/>
              <a:t>Διδάσκων</a:t>
            </a:r>
            <a:r>
              <a:rPr lang="en-US" dirty="0" smtClean="0"/>
              <a:t>:</a:t>
            </a:r>
            <a:r>
              <a:rPr lang="el-GR" dirty="0" smtClean="0"/>
              <a:t> Καζαντζίδης Γεώργιος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42844" y="571480"/>
            <a:ext cx="9001156" cy="1066800"/>
          </a:xfrm>
        </p:spPr>
        <p:txBody>
          <a:bodyPr>
            <a:normAutofit/>
          </a:bodyPr>
          <a:lstStyle/>
          <a:p>
            <a:r>
              <a:rPr lang="el-GR" sz="3200" dirty="0" smtClean="0"/>
              <a:t>Η ερμηνεία του </a:t>
            </a:r>
            <a:r>
              <a:rPr lang="en-US" sz="3200" dirty="0" err="1" smtClean="0"/>
              <a:t>pluma</a:t>
            </a:r>
            <a:r>
              <a:rPr lang="en-US" sz="3200" dirty="0" smtClean="0"/>
              <a:t> </a:t>
            </a:r>
            <a:r>
              <a:rPr lang="el-GR" sz="3200" dirty="0" smtClean="0"/>
              <a:t>κατά τη </a:t>
            </a:r>
            <a:r>
              <a:rPr lang="en-US" sz="3200" dirty="0" smtClean="0"/>
              <a:t>Monika </a:t>
            </a:r>
            <a:r>
              <a:rPr lang="en-US" sz="3200" dirty="0" err="1" smtClean="0"/>
              <a:t>Astzalos</a:t>
            </a:r>
            <a:endParaRPr lang="el-GR" sz="3200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500034" y="1714488"/>
            <a:ext cx="8229600" cy="4714908"/>
          </a:xfrm>
        </p:spPr>
        <p:txBody>
          <a:bodyPr>
            <a:normAutofit fontScale="77500" lnSpcReduction="20000"/>
          </a:bodyPr>
          <a:lstStyle/>
          <a:p>
            <a:pPr algn="just"/>
            <a:r>
              <a:rPr lang="en-US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H </a:t>
            </a:r>
            <a:r>
              <a:rPr lang="el-GR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ανατρεπτική της ερμηνεία βασίζεται στην αρχή της διακειμενικότητας.</a:t>
            </a:r>
          </a:p>
          <a:p>
            <a:pPr algn="just"/>
            <a:endParaRPr lang="en-US" dirty="0" smtClean="0"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algn="just"/>
            <a:r>
              <a:rPr lang="el-GR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Η </a:t>
            </a:r>
            <a:r>
              <a:rPr lang="en-US" dirty="0" err="1" smtClean="0">
                <a:latin typeface="Calibri" pitchFamily="34" charset="0"/>
                <a:ea typeface="Calibri" pitchFamily="34" charset="0"/>
                <a:cs typeface="Calibri" pitchFamily="34" charset="0"/>
              </a:rPr>
              <a:t>Astzalos</a:t>
            </a:r>
            <a:r>
              <a:rPr lang="en-US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l-GR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παρατηρεί ότι ο όρος </a:t>
            </a:r>
            <a:r>
              <a:rPr lang="en-US" dirty="0" err="1" smtClean="0">
                <a:latin typeface="Calibri" pitchFamily="34" charset="0"/>
                <a:ea typeface="Calibri" pitchFamily="34" charset="0"/>
                <a:cs typeface="Calibri" pitchFamily="34" charset="0"/>
              </a:rPr>
              <a:t>pluma</a:t>
            </a:r>
            <a:r>
              <a:rPr lang="en-US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l-GR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εμφανίζεται στην ωδή 2.20, όπου ο ποιητής μεταμορφώνεται σε πτηνό (κύκνο) και επίσης παρόμοια μεταμόρφωση υπάρχει και στο Βιργίλιο 10.189-193.</a:t>
            </a:r>
          </a:p>
          <a:p>
            <a:pPr algn="just"/>
            <a:endParaRPr lang="en-US" dirty="0" smtClean="0"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algn="just"/>
            <a:r>
              <a:rPr lang="el-GR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Επομένως, το </a:t>
            </a:r>
            <a:r>
              <a:rPr lang="en-US" dirty="0" err="1" smtClean="0">
                <a:latin typeface="Calibri" pitchFamily="34" charset="0"/>
                <a:ea typeface="Calibri" pitchFamily="34" charset="0"/>
                <a:cs typeface="Calibri" pitchFamily="34" charset="0"/>
              </a:rPr>
              <a:t>pluma</a:t>
            </a:r>
            <a:r>
              <a:rPr lang="en-US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l-GR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χρησιμοποιείται για να δηλώσει το άσπρο χνούδι </a:t>
            </a:r>
            <a:r>
              <a:rPr lang="el-GR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το οποίο συνδέεται με τα </a:t>
            </a:r>
            <a:r>
              <a:rPr lang="el-GR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γηρατειά. </a:t>
            </a:r>
            <a:r>
              <a:rPr lang="el-GR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(</a:t>
            </a:r>
            <a:r>
              <a:rPr lang="en-US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Old age stands as a metaphor for the white soft down of a </a:t>
            </a:r>
            <a:r>
              <a:rPr lang="en-US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swan</a:t>
            </a:r>
            <a:r>
              <a:rPr lang="el-GR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)</a:t>
            </a:r>
            <a:endParaRPr lang="el-GR" dirty="0" smtClean="0"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algn="just"/>
            <a:endParaRPr lang="en-US" dirty="0" smtClean="0"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algn="just"/>
            <a:r>
              <a:rPr lang="el-GR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Συνεπώς, η ερμηνεία της Α</a:t>
            </a:r>
            <a:r>
              <a:rPr lang="en-US" dirty="0" err="1" smtClean="0">
                <a:latin typeface="Calibri" pitchFamily="34" charset="0"/>
                <a:ea typeface="Calibri" pitchFamily="34" charset="0"/>
                <a:cs typeface="Calibri" pitchFamily="34" charset="0"/>
              </a:rPr>
              <a:t>stzalos</a:t>
            </a:r>
            <a:r>
              <a:rPr lang="en-US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l-GR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φανερώνει ότι ο όρος </a:t>
            </a:r>
            <a:r>
              <a:rPr lang="en-US" dirty="0" err="1" smtClean="0">
                <a:latin typeface="Calibri" pitchFamily="34" charset="0"/>
                <a:ea typeface="Calibri" pitchFamily="34" charset="0"/>
                <a:cs typeface="Calibri" pitchFamily="34" charset="0"/>
              </a:rPr>
              <a:t>pluma</a:t>
            </a:r>
            <a:r>
              <a:rPr lang="el-GR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δεν αποδίδεται στον </a:t>
            </a:r>
            <a:r>
              <a:rPr lang="el-GR" dirty="0" err="1" smtClean="0">
                <a:latin typeface="Calibri" pitchFamily="34" charset="0"/>
                <a:ea typeface="Calibri" pitchFamily="34" charset="0"/>
                <a:cs typeface="Calibri" pitchFamily="34" charset="0"/>
              </a:rPr>
              <a:t>Λιγουρίνο</a:t>
            </a:r>
            <a:r>
              <a:rPr lang="el-GR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, αλλά στον ίδιο τον ποιητή. Έτσι, σε αυτή την ωδή παρέχονται 2 μεταμορφώσεις</a:t>
            </a:r>
            <a:r>
              <a:rPr lang="en-US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:</a:t>
            </a:r>
            <a:r>
              <a:rPr lang="el-GR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του Οράτιου που από </a:t>
            </a:r>
            <a:r>
              <a:rPr lang="en-US" dirty="0" err="1" smtClean="0">
                <a:latin typeface="Calibri" pitchFamily="34" charset="0"/>
                <a:ea typeface="Calibri" pitchFamily="34" charset="0"/>
                <a:cs typeface="Calibri" pitchFamily="34" charset="0"/>
              </a:rPr>
              <a:t>vir</a:t>
            </a:r>
            <a:r>
              <a:rPr lang="en-US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l-GR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γίνεται </a:t>
            </a:r>
            <a:r>
              <a:rPr lang="en-US" dirty="0" err="1" smtClean="0">
                <a:latin typeface="Calibri" pitchFamily="34" charset="0"/>
                <a:ea typeface="Calibri" pitchFamily="34" charset="0"/>
                <a:cs typeface="Calibri" pitchFamily="34" charset="0"/>
              </a:rPr>
              <a:t>senex</a:t>
            </a:r>
            <a:r>
              <a:rPr lang="en-US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(</a:t>
            </a:r>
            <a:r>
              <a:rPr lang="en-US" dirty="0" err="1" smtClean="0">
                <a:latin typeface="Calibri" pitchFamily="34" charset="0"/>
                <a:ea typeface="Calibri" pitchFamily="34" charset="0"/>
                <a:cs typeface="Calibri" pitchFamily="34" charset="0"/>
              </a:rPr>
              <a:t>insperata</a:t>
            </a:r>
            <a:r>
              <a:rPr lang="en-US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ea typeface="Calibri" pitchFamily="34" charset="0"/>
                <a:cs typeface="Calibri" pitchFamily="34" charset="0"/>
              </a:rPr>
              <a:t>pluma</a:t>
            </a:r>
            <a:r>
              <a:rPr lang="en-US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) </a:t>
            </a:r>
            <a:r>
              <a:rPr lang="el-GR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και του </a:t>
            </a:r>
            <a:r>
              <a:rPr lang="el-GR" dirty="0" err="1" smtClean="0">
                <a:latin typeface="Calibri" pitchFamily="34" charset="0"/>
                <a:ea typeface="Calibri" pitchFamily="34" charset="0"/>
                <a:cs typeface="Calibri" pitchFamily="34" charset="0"/>
              </a:rPr>
              <a:t>Λιγουρίνου</a:t>
            </a:r>
            <a:r>
              <a:rPr lang="el-GR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που από </a:t>
            </a:r>
            <a:r>
              <a:rPr lang="en-US" dirty="0" err="1" smtClean="0">
                <a:latin typeface="Calibri" pitchFamily="34" charset="0"/>
                <a:ea typeface="Calibri" pitchFamily="34" charset="0"/>
                <a:cs typeface="Calibri" pitchFamily="34" charset="0"/>
              </a:rPr>
              <a:t>puer</a:t>
            </a:r>
            <a:r>
              <a:rPr lang="el-GR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γίνεται </a:t>
            </a:r>
            <a:r>
              <a:rPr lang="en-US" dirty="0" err="1" smtClean="0">
                <a:latin typeface="Calibri" pitchFamily="34" charset="0"/>
                <a:ea typeface="Calibri" pitchFamily="34" charset="0"/>
                <a:cs typeface="Calibri" pitchFamily="34" charset="0"/>
              </a:rPr>
              <a:t>vir</a:t>
            </a:r>
            <a:r>
              <a:rPr lang="el-GR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( </a:t>
            </a:r>
            <a:r>
              <a:rPr lang="en-US" dirty="0" err="1" smtClean="0">
                <a:latin typeface="Calibri" pitchFamily="34" charset="0"/>
                <a:ea typeface="Calibri" pitchFamily="34" charset="0"/>
                <a:cs typeface="Calibri" pitchFamily="34" charset="0"/>
              </a:rPr>
              <a:t>faciem</a:t>
            </a:r>
            <a:r>
              <a:rPr lang="en-US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ea typeface="Calibri" pitchFamily="34" charset="0"/>
                <a:cs typeface="Calibri" pitchFamily="34" charset="0"/>
              </a:rPr>
              <a:t>hispidam</a:t>
            </a:r>
            <a:r>
              <a:rPr lang="en-US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)</a:t>
            </a:r>
            <a:endParaRPr lang="el-GR" dirty="0">
              <a:latin typeface="Calibri" pitchFamily="34" charset="0"/>
              <a:ea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714356"/>
            <a:ext cx="8229600" cy="5860180"/>
          </a:xfrm>
        </p:spPr>
        <p:txBody>
          <a:bodyPr>
            <a:normAutofit fontScale="77500" lnSpcReduction="20000"/>
          </a:bodyPr>
          <a:lstStyle/>
          <a:p>
            <a:pPr algn="just"/>
            <a:r>
              <a:rPr lang="el-GR" dirty="0" err="1" smtClean="0">
                <a:latin typeface="Calibri" pitchFamily="34" charset="0"/>
                <a:ea typeface="Calibri" pitchFamily="34" charset="0"/>
                <a:cs typeface="Calibri" pitchFamily="34" charset="0"/>
              </a:rPr>
              <a:t>quae</a:t>
            </a:r>
            <a:r>
              <a:rPr lang="el-GR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l-GR" dirty="0" err="1" smtClean="0">
                <a:latin typeface="Calibri" pitchFamily="34" charset="0"/>
                <a:ea typeface="Calibri" pitchFamily="34" charset="0"/>
                <a:cs typeface="Calibri" pitchFamily="34" charset="0"/>
              </a:rPr>
              <a:t>nunc</a:t>
            </a:r>
            <a:r>
              <a:rPr lang="el-GR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l-GR" dirty="0" err="1" smtClean="0">
                <a:latin typeface="Calibri" pitchFamily="34" charset="0"/>
                <a:ea typeface="Calibri" pitchFamily="34" charset="0"/>
                <a:cs typeface="Calibri" pitchFamily="34" charset="0"/>
              </a:rPr>
              <a:t>umeris</a:t>
            </a:r>
            <a:r>
              <a:rPr lang="el-GR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l-GR" dirty="0" err="1" smtClean="0">
                <a:latin typeface="Calibri" pitchFamily="34" charset="0"/>
                <a:ea typeface="Calibri" pitchFamily="34" charset="0"/>
                <a:cs typeface="Calibri" pitchFamily="34" charset="0"/>
              </a:rPr>
              <a:t>involitant</a:t>
            </a:r>
            <a:r>
              <a:rPr lang="el-GR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: τα μακριά μαλλιά αποτελούσαν τυπικό χαρακτηριστικό νεανικής ομορφιάς και σφρίγους. Κλασικό παράδειγμα ο </a:t>
            </a:r>
            <a:r>
              <a:rPr lang="el-GR" dirty="0" err="1" smtClean="0">
                <a:latin typeface="Calibri" pitchFamily="34" charset="0"/>
                <a:ea typeface="Calibri" pitchFamily="34" charset="0"/>
                <a:cs typeface="Calibri" pitchFamily="34" charset="0"/>
              </a:rPr>
              <a:t>ἀκερσεκόμης</a:t>
            </a:r>
            <a:r>
              <a:rPr lang="el-GR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Απόλλωνας. </a:t>
            </a:r>
          </a:p>
          <a:p>
            <a:pPr algn="just"/>
            <a:endParaRPr lang="en-US" dirty="0" smtClean="0"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algn="just"/>
            <a:r>
              <a:rPr lang="el-GR" dirty="0" err="1" smtClean="0">
                <a:latin typeface="Calibri" pitchFamily="34" charset="0"/>
                <a:ea typeface="Calibri" pitchFamily="34" charset="0"/>
                <a:cs typeface="Calibri" pitchFamily="34" charset="0"/>
              </a:rPr>
              <a:t>deciderint</a:t>
            </a:r>
            <a:r>
              <a:rPr lang="el-GR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l-GR" dirty="0" err="1" smtClean="0">
                <a:latin typeface="Calibri" pitchFamily="34" charset="0"/>
                <a:ea typeface="Calibri" pitchFamily="34" charset="0"/>
                <a:cs typeface="Calibri" pitchFamily="34" charset="0"/>
              </a:rPr>
              <a:t>comae</a:t>
            </a:r>
            <a:r>
              <a:rPr lang="el-GR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: κατά την ενηλικίωσή τους και πριν την ανάληψη της </a:t>
            </a:r>
            <a:r>
              <a:rPr lang="el-GR" dirty="0" err="1" smtClean="0">
                <a:latin typeface="Calibri" pitchFamily="34" charset="0"/>
                <a:ea typeface="Calibri" pitchFamily="34" charset="0"/>
                <a:cs typeface="Calibri" pitchFamily="34" charset="0"/>
              </a:rPr>
              <a:t>toga</a:t>
            </a:r>
            <a:r>
              <a:rPr lang="el-GR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l-GR" dirty="0" err="1" smtClean="0">
                <a:latin typeface="Calibri" pitchFamily="34" charset="0"/>
                <a:ea typeface="Calibri" pitchFamily="34" charset="0"/>
                <a:cs typeface="Calibri" pitchFamily="34" charset="0"/>
              </a:rPr>
              <a:t>virilis</a:t>
            </a:r>
            <a:r>
              <a:rPr lang="el-GR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οι νεαροί Ρωμαίοι πολίτες έκοβαν τα μαλλιά τους.</a:t>
            </a:r>
          </a:p>
          <a:p>
            <a:pPr algn="just"/>
            <a:endParaRPr lang="en-US" dirty="0" smtClean="0"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algn="just"/>
            <a:r>
              <a:rPr lang="el-GR" dirty="0" err="1" smtClean="0">
                <a:latin typeface="Calibri" pitchFamily="34" charset="0"/>
                <a:ea typeface="Calibri" pitchFamily="34" charset="0"/>
                <a:cs typeface="Calibri" pitchFamily="34" charset="0"/>
              </a:rPr>
              <a:t>puniceae</a:t>
            </a:r>
            <a:r>
              <a:rPr lang="el-GR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l-GR" dirty="0" err="1" smtClean="0">
                <a:latin typeface="Calibri" pitchFamily="34" charset="0"/>
                <a:ea typeface="Calibri" pitchFamily="34" charset="0"/>
                <a:cs typeface="Calibri" pitchFamily="34" charset="0"/>
              </a:rPr>
              <a:t>rosae</a:t>
            </a:r>
            <a:r>
              <a:rPr lang="el-GR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: </a:t>
            </a:r>
            <a:r>
              <a:rPr lang="el-GR" dirty="0" err="1" smtClean="0">
                <a:latin typeface="Calibri" pitchFamily="34" charset="0"/>
                <a:ea typeface="Calibri" pitchFamily="34" charset="0"/>
                <a:cs typeface="Calibri" pitchFamily="34" charset="0"/>
              </a:rPr>
              <a:t>πρβλ</a:t>
            </a:r>
            <a:r>
              <a:rPr lang="el-GR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. το χρώμα της νεανικής και σφριγηλής επιδερμίδας του Τήλεφου στο </a:t>
            </a:r>
            <a:r>
              <a:rPr lang="el-GR" dirty="0" err="1" smtClean="0">
                <a:latin typeface="Calibri" pitchFamily="34" charset="0"/>
                <a:ea typeface="Calibri" pitchFamily="34" charset="0"/>
                <a:cs typeface="Calibri" pitchFamily="34" charset="0"/>
              </a:rPr>
              <a:t>Carm</a:t>
            </a:r>
            <a:r>
              <a:rPr lang="el-GR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. 1.13.2: </a:t>
            </a:r>
            <a:r>
              <a:rPr lang="el-GR" dirty="0" err="1" smtClean="0">
                <a:latin typeface="Calibri" pitchFamily="34" charset="0"/>
                <a:ea typeface="Calibri" pitchFamily="34" charset="0"/>
                <a:cs typeface="Calibri" pitchFamily="34" charset="0"/>
              </a:rPr>
              <a:t>cervicem</a:t>
            </a:r>
            <a:r>
              <a:rPr lang="el-GR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l-GR" dirty="0" err="1" smtClean="0">
                <a:latin typeface="Calibri" pitchFamily="34" charset="0"/>
                <a:ea typeface="Calibri" pitchFamily="34" charset="0"/>
                <a:cs typeface="Calibri" pitchFamily="34" charset="0"/>
              </a:rPr>
              <a:t>roseam</a:t>
            </a:r>
            <a:r>
              <a:rPr lang="el-GR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. </a:t>
            </a:r>
          </a:p>
          <a:p>
            <a:pPr algn="just"/>
            <a:endParaRPr lang="en-US" dirty="0" smtClean="0"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algn="just"/>
            <a:r>
              <a:rPr lang="el-GR" dirty="0" err="1" smtClean="0">
                <a:latin typeface="Calibri" pitchFamily="34" charset="0"/>
                <a:ea typeface="Calibri" pitchFamily="34" charset="0"/>
                <a:cs typeface="Calibri" pitchFamily="34" charset="0"/>
              </a:rPr>
              <a:t>quotiens</a:t>
            </a:r>
            <a:r>
              <a:rPr lang="el-GR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: ο </a:t>
            </a:r>
            <a:r>
              <a:rPr lang="el-GR" dirty="0" err="1" smtClean="0">
                <a:latin typeface="Calibri" pitchFamily="34" charset="0"/>
                <a:ea typeface="Calibri" pitchFamily="34" charset="0"/>
                <a:cs typeface="Calibri" pitchFamily="34" charset="0"/>
              </a:rPr>
              <a:t>Λιγουρίνος</a:t>
            </a:r>
            <a:r>
              <a:rPr lang="el-GR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θα κοιτάζει τον εαυτό του στον καθρέφτη πολλές φορές τόσο από φιλαρέσκεια όσο και επειδή δεν θα μπορεί να πιστέψει τις αλλαγές στο πρόσωπό του. </a:t>
            </a:r>
          </a:p>
          <a:p>
            <a:pPr algn="just"/>
            <a:endParaRPr lang="en-US" dirty="0" smtClean="0"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algn="just"/>
            <a:r>
              <a:rPr lang="el-GR" dirty="0" err="1" smtClean="0">
                <a:latin typeface="Calibri" pitchFamily="34" charset="0"/>
                <a:ea typeface="Calibri" pitchFamily="34" charset="0"/>
                <a:cs typeface="Calibri" pitchFamily="34" charset="0"/>
              </a:rPr>
              <a:t>alterum</a:t>
            </a:r>
            <a:r>
              <a:rPr lang="el-GR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: Ο </a:t>
            </a:r>
            <a:r>
              <a:rPr lang="el-GR" dirty="0" err="1" smtClean="0">
                <a:latin typeface="Calibri" pitchFamily="34" charset="0"/>
                <a:ea typeface="Calibri" pitchFamily="34" charset="0"/>
                <a:cs typeface="Calibri" pitchFamily="34" charset="0"/>
              </a:rPr>
              <a:t>Λιγουρίνος</a:t>
            </a:r>
            <a:r>
              <a:rPr lang="el-GR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δεν θα αναγνωρίζει τον εαυτό του στον καθρέφτη, καθώς θα έχει αλλάξει η μορφή του από τον χρόνο.</a:t>
            </a:r>
          </a:p>
          <a:p>
            <a:pPr algn="just"/>
            <a:endParaRPr lang="en-US" dirty="0" smtClean="0"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algn="just"/>
            <a:r>
              <a:rPr lang="en-US" dirty="0" err="1" smtClean="0">
                <a:latin typeface="Calibri" pitchFamily="34" charset="0"/>
                <a:ea typeface="Calibri" pitchFamily="34" charset="0"/>
                <a:cs typeface="Calibri" pitchFamily="34" charset="0"/>
              </a:rPr>
              <a:t>incolumes</a:t>
            </a:r>
            <a:r>
              <a:rPr lang="en-US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ea typeface="Calibri" pitchFamily="34" charset="0"/>
                <a:cs typeface="Calibri" pitchFamily="34" charset="0"/>
              </a:rPr>
              <a:t>genae</a:t>
            </a:r>
            <a:r>
              <a:rPr lang="en-US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: </a:t>
            </a:r>
            <a:r>
              <a:rPr lang="el-GR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μάγουλα που δεν έχουν καλυφθεί και σημαδευτεί από τραχιά γένια.</a:t>
            </a:r>
            <a:endParaRPr lang="el-GR" dirty="0">
              <a:latin typeface="Calibri" pitchFamily="34" charset="0"/>
              <a:ea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28596" y="357166"/>
            <a:ext cx="8229600" cy="1066800"/>
          </a:xfrm>
        </p:spPr>
        <p:txBody>
          <a:bodyPr/>
          <a:lstStyle/>
          <a:p>
            <a:pPr algn="ctr"/>
            <a:r>
              <a:rPr lang="en-US" dirty="0" err="1" smtClean="0">
                <a:solidFill>
                  <a:schemeClr val="tx1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quotiens</a:t>
            </a:r>
            <a:r>
              <a:rPr lang="en-US" dirty="0" smtClean="0">
                <a:solidFill>
                  <a:schemeClr val="tx1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te</a:t>
            </a:r>
            <a:r>
              <a:rPr lang="en-US" dirty="0" smtClean="0">
                <a:solidFill>
                  <a:schemeClr val="tx1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speculo</a:t>
            </a:r>
            <a:r>
              <a:rPr lang="en-US" dirty="0" smtClean="0">
                <a:solidFill>
                  <a:schemeClr val="tx1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videris</a:t>
            </a:r>
            <a:r>
              <a:rPr lang="en-US" dirty="0" smtClean="0">
                <a:solidFill>
                  <a:schemeClr val="tx1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alterum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1571612"/>
            <a:ext cx="8229600" cy="5002924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el-GR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Για να ζωντανέψει την ωδή στο κλείσιμό της, ο Οράτιος μεταφέρει τα λόγια που θα πει στο μέλλον ο </a:t>
            </a:r>
            <a:r>
              <a:rPr lang="el-GR" dirty="0" err="1" smtClean="0">
                <a:latin typeface="Calibri" pitchFamily="34" charset="0"/>
                <a:ea typeface="Calibri" pitchFamily="34" charset="0"/>
                <a:cs typeface="Calibri" pitchFamily="34" charset="0"/>
              </a:rPr>
              <a:t>Λιγουρίνος</a:t>
            </a:r>
            <a:r>
              <a:rPr lang="el-GR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σε ευθύ λόγο. Ουσιαστικά καθένας από τους δύο στίχους αποτελεί παραλλαγή της ίδιας ιδέας: ο </a:t>
            </a:r>
            <a:r>
              <a:rPr lang="el-GR" dirty="0" err="1" smtClean="0">
                <a:latin typeface="Calibri" pitchFamily="34" charset="0"/>
                <a:ea typeface="Calibri" pitchFamily="34" charset="0"/>
                <a:cs typeface="Calibri" pitchFamily="34" charset="0"/>
              </a:rPr>
              <a:t>Λιγουρίνος</a:t>
            </a:r>
            <a:r>
              <a:rPr lang="el-GR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παραπονιέται στον στίχο 7, επειδή όταν ήταν νέος δεν είχε το μυαλό και τη διάθεση που έχει τώρα, ενώ στον στίχο 8 επειδή τώρα, που έχει αυτό το μυαλό και τη διάθεση, δεν μπορεί να έχει την ομορφιά που είχε, όταν ήταν νέος.</a:t>
            </a:r>
            <a:endParaRPr lang="en-US" dirty="0" smtClean="0"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algn="just"/>
            <a:endParaRPr lang="en-US" dirty="0" smtClean="0"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algn="just"/>
            <a:r>
              <a:rPr lang="el-GR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Κατά την </a:t>
            </a:r>
            <a:r>
              <a:rPr lang="en-US" dirty="0" err="1" smtClean="0">
                <a:latin typeface="Calibri" pitchFamily="34" charset="0"/>
                <a:ea typeface="Calibri" pitchFamily="34" charset="0"/>
                <a:cs typeface="Calibri" pitchFamily="34" charset="0"/>
              </a:rPr>
              <a:t>Astzalos</a:t>
            </a:r>
            <a:r>
              <a:rPr lang="en-US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l-GR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τα λόγια που λέει ο </a:t>
            </a:r>
            <a:r>
              <a:rPr lang="el-GR" dirty="0" err="1" smtClean="0">
                <a:latin typeface="Calibri" pitchFamily="34" charset="0"/>
                <a:ea typeface="Calibri" pitchFamily="34" charset="0"/>
                <a:cs typeface="Calibri" pitchFamily="34" charset="0"/>
              </a:rPr>
              <a:t>Λιγουρίνος</a:t>
            </a:r>
            <a:r>
              <a:rPr lang="el-GR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ουσιαστικά αντικατοπτρίζουν τα λόγια που λέει</a:t>
            </a:r>
            <a:r>
              <a:rPr lang="en-US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l-GR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τώρα στην πραγματικότητα ο Οράτιος κοιτώντας τον εαυτό του στον καθρέφτη</a:t>
            </a:r>
            <a:r>
              <a:rPr lang="en-US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:</a:t>
            </a:r>
            <a:r>
              <a:rPr lang="el-GR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«Αν ο </a:t>
            </a:r>
            <a:r>
              <a:rPr lang="el-GR" dirty="0" err="1" smtClean="0">
                <a:latin typeface="Calibri" pitchFamily="34" charset="0"/>
                <a:ea typeface="Calibri" pitchFamily="34" charset="0"/>
                <a:cs typeface="Calibri" pitchFamily="34" charset="0"/>
              </a:rPr>
              <a:t>Λιγουρίνος</a:t>
            </a:r>
            <a:r>
              <a:rPr lang="el-GR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είχε το μυαλό που έχω τώρα, δεν θα έτρεχε μακριά μου, όπως συνεχίζει να κάνει στα όνειρά μου τη νύχτα(</a:t>
            </a:r>
            <a:r>
              <a:rPr lang="en-US" dirty="0" err="1" smtClean="0">
                <a:latin typeface="Calibri" pitchFamily="34" charset="0"/>
                <a:ea typeface="Calibri" pitchFamily="34" charset="0"/>
                <a:cs typeface="Calibri" pitchFamily="34" charset="0"/>
              </a:rPr>
              <a:t>Carm</a:t>
            </a:r>
            <a:r>
              <a:rPr lang="en-US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. </a:t>
            </a:r>
            <a:r>
              <a:rPr lang="en-US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4.1). </a:t>
            </a:r>
            <a:r>
              <a:rPr lang="el-GR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Μακάρι η νεανική μου εμφάνιση  να γύριζε πίσω».</a:t>
            </a:r>
            <a:endParaRPr lang="el-GR" dirty="0">
              <a:latin typeface="Calibri" pitchFamily="34" charset="0"/>
              <a:ea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85786" y="3143248"/>
            <a:ext cx="6972320" cy="1066800"/>
          </a:xfrm>
        </p:spPr>
        <p:txBody>
          <a:bodyPr>
            <a:normAutofit fontScale="90000"/>
          </a:bodyPr>
          <a:lstStyle/>
          <a:p>
            <a:r>
              <a:rPr lang="el-GR" dirty="0" smtClean="0"/>
              <a:t>Ευχαριστώ για την </a:t>
            </a:r>
            <a:br>
              <a:rPr lang="el-GR" dirty="0" smtClean="0"/>
            </a:br>
            <a:r>
              <a:rPr lang="el-GR" dirty="0" smtClean="0"/>
              <a:t>προσοχή σας</a:t>
            </a:r>
            <a:br>
              <a:rPr lang="el-GR" dirty="0" smtClean="0"/>
            </a:br>
            <a:endParaRPr lang="el-GR" dirty="0"/>
          </a:p>
        </p:txBody>
      </p:sp>
      <p:pic>
        <p:nvPicPr>
          <p:cNvPr id="4" name="3 - Θέση περιεχομένου" descr="Quintus_Horatius_Flaccus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858016" y="2000240"/>
            <a:ext cx="1857388" cy="3701251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28596" y="714356"/>
            <a:ext cx="8229600" cy="1066800"/>
          </a:xfrm>
        </p:spPr>
        <p:txBody>
          <a:bodyPr/>
          <a:lstStyle/>
          <a:p>
            <a:pPr algn="ctr"/>
            <a:r>
              <a:rPr lang="el-GR" dirty="0" smtClean="0"/>
              <a:t>ΩΔΗ 4.10</a:t>
            </a:r>
            <a:endParaRPr lang="el-GR" dirty="0"/>
          </a:p>
        </p:txBody>
      </p:sp>
      <p:sp>
        <p:nvSpPr>
          <p:cNvPr id="1025" name="Rectangle 1"/>
          <p:cNvSpPr>
            <a:spLocks noGrp="1" noChangeArrowheads="1"/>
          </p:cNvSpPr>
          <p:nvPr>
            <p:ph idx="1"/>
          </p:nvPr>
        </p:nvSpPr>
        <p:spPr bwMode="auto">
          <a:xfrm>
            <a:off x="457200" y="2249424"/>
            <a:ext cx="8401080" cy="39703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O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crudelis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adhuc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et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Veneris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muneribus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potens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, </a:t>
            </a:r>
            <a:endParaRPr kumimoji="0" lang="el-GR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insperata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tuae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cum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veniet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pluma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superbiae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et,</a:t>
            </a:r>
            <a:endParaRPr kumimoji="0" lang="el-GR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quae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nunc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umeris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involitant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deciderint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comae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,</a:t>
            </a:r>
            <a:endParaRPr kumimoji="0" lang="el-GR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nunc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et qui color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est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puniceae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flore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prior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rosae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endParaRPr kumimoji="0" lang="el-GR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mutatus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Ligurinum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in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faciem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verterit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hispidam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, </a:t>
            </a:r>
            <a:endParaRPr kumimoji="0" lang="el-GR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dices,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heu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quotiens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te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speculo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videris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alterum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:</a:t>
            </a:r>
            <a:endParaRPr kumimoji="0" lang="el-GR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'Quae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mens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est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hodie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, cur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eadem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non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puero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fuit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,</a:t>
            </a:r>
            <a:endParaRPr kumimoji="0" lang="el-GR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vel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cur his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animis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incolumes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non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redeunt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genae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?'</a:t>
            </a:r>
            <a:endParaRPr kumimoji="0" lang="en-US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00034" y="500042"/>
            <a:ext cx="8229600" cy="1066800"/>
          </a:xfrm>
        </p:spPr>
        <p:txBody>
          <a:bodyPr/>
          <a:lstStyle/>
          <a:p>
            <a:pPr algn="ctr"/>
            <a:r>
              <a:rPr lang="el-GR" dirty="0" smtClean="0"/>
              <a:t>ΜΕΤΑΦΡΑΣΗ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-142908" y="1857364"/>
            <a:ext cx="9144064" cy="4717172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el-GR" sz="2400" dirty="0" smtClean="0"/>
              <a:t>    </a:t>
            </a:r>
            <a:r>
              <a:rPr lang="el-GR" sz="22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Εσύ αδυσώπητε που κατέχεις μέχρι τώρα </a:t>
            </a:r>
            <a:r>
              <a:rPr lang="el-GR" sz="22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τα δώρα της </a:t>
            </a:r>
            <a:r>
              <a:rPr lang="el-GR" sz="22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Αφροδίτης,</a:t>
            </a:r>
            <a:br>
              <a:rPr lang="el-GR" sz="22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</a:br>
            <a:r>
              <a:rPr lang="el-GR" sz="22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όταν έρθει το ανέλπιστο άσπρο χνούδι  στην  αλαζονεία σου,</a:t>
            </a:r>
            <a:br>
              <a:rPr lang="el-GR" sz="22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</a:br>
            <a:r>
              <a:rPr lang="el-GR" sz="22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και τα μαλλιά, που τώρα κυματίζουν στους ώμους σου, πέσουν,</a:t>
            </a:r>
            <a:br>
              <a:rPr lang="el-GR" sz="22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</a:br>
            <a:r>
              <a:rPr lang="el-GR" sz="22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και το χρώμα, που τώρα ξεπερνά το άνθος του κόκκινου ρόδου,</a:t>
            </a:r>
          </a:p>
          <a:p>
            <a:pPr algn="just">
              <a:buNone/>
            </a:pPr>
            <a:r>
              <a:rPr lang="el-GR" sz="22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   </a:t>
            </a:r>
            <a:endParaRPr lang="en-US" sz="2200" dirty="0" smtClean="0"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algn="just">
              <a:buNone/>
            </a:pPr>
            <a:r>
              <a:rPr lang="en-US" sz="22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   </a:t>
            </a:r>
            <a:r>
              <a:rPr lang="el-GR" sz="22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μεταμορφωθεί σε τραχιά μορφή του </a:t>
            </a:r>
            <a:r>
              <a:rPr lang="el-GR" sz="2200" dirty="0" err="1" smtClean="0">
                <a:latin typeface="Calibri" pitchFamily="34" charset="0"/>
                <a:ea typeface="Calibri" pitchFamily="34" charset="0"/>
                <a:cs typeface="Calibri" pitchFamily="34" charset="0"/>
              </a:rPr>
              <a:t>Λιγουρίνου</a:t>
            </a:r>
            <a:r>
              <a:rPr lang="el-GR" sz="22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,</a:t>
            </a:r>
            <a:br>
              <a:rPr lang="el-GR" sz="22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</a:br>
            <a:r>
              <a:rPr lang="el-GR" sz="22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θα λες, αχ, κάθε φορά που θα βλέπεις τον εαυτό σου στον καθρέφτη:</a:t>
            </a:r>
            <a:br>
              <a:rPr lang="el-GR" sz="22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</a:br>
            <a:r>
              <a:rPr lang="el-GR" sz="22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«Γιατί η σημερινή μου σκέψη δεν υπήρχε όταν ήμουν παιδί,</a:t>
            </a:r>
            <a:br>
              <a:rPr lang="el-GR" sz="22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</a:br>
            <a:r>
              <a:rPr lang="el-GR" sz="22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ή γιατί δεν επιστρέφουν εκείνα να ανέγγιχτα μάγουλα στο μυαλό που έχω τώρα;»</a:t>
            </a:r>
          </a:p>
          <a:p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00034" y="571480"/>
            <a:ext cx="8229600" cy="1066800"/>
          </a:xfrm>
        </p:spPr>
        <p:txBody>
          <a:bodyPr/>
          <a:lstStyle/>
          <a:p>
            <a:pPr algn="ctr"/>
            <a:r>
              <a:rPr lang="el-GR" dirty="0" smtClean="0"/>
              <a:t>Γενικές παρατηρήσεις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1643050"/>
            <a:ext cx="8229600" cy="4931486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el-GR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Το γρήγορο πέρασμα του χρόνου και η ανάγκη για απόλαυση της ζωής, όσο αυτό είναι δυνατό, αποτελούν καθιερωμένα θέματα της λυρικής ποίησης γενικότερα και των Ωδών ειδικότερα. </a:t>
            </a:r>
          </a:p>
          <a:p>
            <a:pPr algn="just"/>
            <a:endParaRPr lang="en-US" dirty="0" smtClean="0"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algn="just"/>
            <a:r>
              <a:rPr lang="el-GR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Αποδέκτης της ωδής είναι ο </a:t>
            </a:r>
            <a:r>
              <a:rPr lang="el-GR" dirty="0" err="1" smtClean="0">
                <a:latin typeface="Calibri" pitchFamily="34" charset="0"/>
                <a:ea typeface="Calibri" pitchFamily="34" charset="0"/>
                <a:cs typeface="Calibri" pitchFamily="34" charset="0"/>
              </a:rPr>
              <a:t>Λιγουρίνος</a:t>
            </a:r>
            <a:r>
              <a:rPr lang="el-GR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, ένας υπερόπτης </a:t>
            </a:r>
            <a:r>
              <a:rPr lang="el-GR" dirty="0" err="1" smtClean="0">
                <a:latin typeface="Calibri" pitchFamily="34" charset="0"/>
                <a:ea typeface="Calibri" pitchFamily="34" charset="0"/>
                <a:cs typeface="Calibri" pitchFamily="34" charset="0"/>
              </a:rPr>
              <a:t>puer</a:t>
            </a:r>
            <a:r>
              <a:rPr lang="el-GR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l-GR" dirty="0" err="1" smtClean="0">
                <a:latin typeface="Calibri" pitchFamily="34" charset="0"/>
                <a:ea typeface="Calibri" pitchFamily="34" charset="0"/>
                <a:cs typeface="Calibri" pitchFamily="34" charset="0"/>
              </a:rPr>
              <a:t>delicatus</a:t>
            </a:r>
            <a:r>
              <a:rPr lang="el-GR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που τον έχει ερωτευτεί ο ποιητής και τον οποίον προειδοποιεί ότι η ομορφιά του δεν θα διαρκέσει για πάντα και ότι θα έρθει η στιγμή που θα μετανιώσει για την παλαιότερη συμπεριφορά του. </a:t>
            </a:r>
          </a:p>
          <a:p>
            <a:pPr algn="just"/>
            <a:endParaRPr lang="en-US" dirty="0" smtClean="0"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algn="just"/>
            <a:r>
              <a:rPr lang="el-GR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Η ωδή προσομοιάζει, περισσότερο από οποιαδήποτε άλλη, στο ελληνιστικό επίγραμμα, όπου η ομορφιά και τα νιάτα των αγοριών αντιπαρατίθενται με την ασχήμια και την αλλοίωση των χαρακτηριστικών τους, όταν αυτά μεγαλώσουν.</a:t>
            </a:r>
            <a:endParaRPr lang="en-US" dirty="0" smtClean="0">
              <a:latin typeface="Calibri" pitchFamily="34" charset="0"/>
              <a:ea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28596" y="428604"/>
            <a:ext cx="8229600" cy="1066800"/>
          </a:xfrm>
        </p:spPr>
        <p:txBody>
          <a:bodyPr/>
          <a:lstStyle/>
          <a:p>
            <a:pPr algn="ctr"/>
            <a:r>
              <a:rPr lang="en-US" dirty="0" smtClean="0"/>
              <a:t>O </a:t>
            </a:r>
            <a:r>
              <a:rPr lang="en-US" dirty="0" err="1" smtClean="0"/>
              <a:t>crudelis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1500174"/>
            <a:ext cx="8229600" cy="5074362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en-US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H</a:t>
            </a:r>
            <a:r>
              <a:rPr lang="el-GR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προσφώνηση ανακαλεί την αντίστοιχη προσφώνηση του βοσκού </a:t>
            </a:r>
            <a:r>
              <a:rPr lang="el-GR" dirty="0" err="1" smtClean="0">
                <a:latin typeface="Calibri" pitchFamily="34" charset="0"/>
                <a:ea typeface="Calibri" pitchFamily="34" charset="0"/>
                <a:cs typeface="Calibri" pitchFamily="34" charset="0"/>
              </a:rPr>
              <a:t>Κορύδωνα</a:t>
            </a:r>
            <a:r>
              <a:rPr lang="el-GR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προς τον σκληρό </a:t>
            </a:r>
            <a:r>
              <a:rPr lang="el-GR" dirty="0" err="1" smtClean="0">
                <a:latin typeface="Calibri" pitchFamily="34" charset="0"/>
                <a:ea typeface="Calibri" pitchFamily="34" charset="0"/>
                <a:cs typeface="Calibri" pitchFamily="34" charset="0"/>
              </a:rPr>
              <a:t>Άλεξι</a:t>
            </a:r>
            <a:r>
              <a:rPr lang="el-GR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στη δεύτερη Εκλογή του Βιργιλίου (</a:t>
            </a:r>
            <a:r>
              <a:rPr lang="en-US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2.</a:t>
            </a:r>
            <a:r>
              <a:rPr lang="el-GR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6: O </a:t>
            </a:r>
            <a:r>
              <a:rPr lang="el-GR" dirty="0" err="1" smtClean="0">
                <a:latin typeface="Calibri" pitchFamily="34" charset="0"/>
                <a:ea typeface="Calibri" pitchFamily="34" charset="0"/>
                <a:cs typeface="Calibri" pitchFamily="34" charset="0"/>
              </a:rPr>
              <a:t>crudelis</a:t>
            </a:r>
            <a:r>
              <a:rPr lang="el-GR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l-GR" dirty="0" err="1" smtClean="0">
                <a:latin typeface="Calibri" pitchFamily="34" charset="0"/>
                <a:ea typeface="Calibri" pitchFamily="34" charset="0"/>
                <a:cs typeface="Calibri" pitchFamily="34" charset="0"/>
              </a:rPr>
              <a:t>Alexi</a:t>
            </a:r>
            <a:r>
              <a:rPr lang="en-US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, </a:t>
            </a:r>
            <a:r>
              <a:rPr lang="en-US" dirty="0" err="1" smtClean="0">
                <a:latin typeface="Calibri" pitchFamily="34" charset="0"/>
                <a:ea typeface="Calibri" pitchFamily="34" charset="0"/>
                <a:cs typeface="Calibri" pitchFamily="34" charset="0"/>
              </a:rPr>
              <a:t>nihil</a:t>
            </a:r>
            <a:r>
              <a:rPr lang="en-US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mea </a:t>
            </a:r>
            <a:r>
              <a:rPr lang="en-US" dirty="0" err="1" smtClean="0">
                <a:latin typeface="Calibri" pitchFamily="34" charset="0"/>
                <a:ea typeface="Calibri" pitchFamily="34" charset="0"/>
                <a:cs typeface="Calibri" pitchFamily="34" charset="0"/>
              </a:rPr>
              <a:t>carmina</a:t>
            </a:r>
            <a:r>
              <a:rPr lang="en-US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ea typeface="Calibri" pitchFamily="34" charset="0"/>
                <a:cs typeface="Calibri" pitchFamily="34" charset="0"/>
              </a:rPr>
              <a:t>curas</a:t>
            </a:r>
            <a:r>
              <a:rPr lang="en-US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?</a:t>
            </a:r>
            <a:r>
              <a:rPr lang="el-GR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).</a:t>
            </a:r>
            <a:endParaRPr lang="en-US" dirty="0" smtClean="0"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algn="just"/>
            <a:endParaRPr lang="el-GR" dirty="0" smtClean="0"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algn="just"/>
            <a:r>
              <a:rPr lang="el-GR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Πρόκειται για τυπική αρχή ποιήματος, όπου το ποιητικό υποκείμενο προσπαθεί να προσεγγίσει ερωτικά έναν νεότερο άνδρα (</a:t>
            </a:r>
            <a:r>
              <a:rPr lang="el-GR" dirty="0" err="1" smtClean="0">
                <a:latin typeface="Calibri" pitchFamily="34" charset="0"/>
                <a:ea typeface="Calibri" pitchFamily="34" charset="0"/>
                <a:cs typeface="Calibri" pitchFamily="34" charset="0"/>
              </a:rPr>
              <a:t>ερώμενο</a:t>
            </a:r>
            <a:r>
              <a:rPr lang="el-GR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), όμως εκείνος τον απορρίπτει.</a:t>
            </a:r>
          </a:p>
          <a:p>
            <a:pPr algn="just"/>
            <a:endParaRPr lang="el-GR" dirty="0" smtClean="0"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algn="just"/>
            <a:r>
              <a:rPr lang="el-GR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Η συγκεκριμένη ωδή αποτελεί </a:t>
            </a:r>
            <a:r>
              <a:rPr lang="el-GR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χαρακτηριστικό </a:t>
            </a:r>
            <a:r>
              <a:rPr lang="el-GR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παράδειγμα </a:t>
            </a:r>
            <a:r>
              <a:rPr lang="el-GR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της λατινικής εκδοχής των ελληνιστικών επιγραμμάτων</a:t>
            </a:r>
            <a:r>
              <a:rPr lang="en-US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l-GR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που εκφράζουν τις θλιβερές, πικρές, εκδικητικές σκέψεις του εραστή που περιφρονείται από έναν νεαρό </a:t>
            </a:r>
            <a:r>
              <a:rPr lang="el-GR" dirty="0" err="1" smtClean="0">
                <a:latin typeface="Calibri" pitchFamily="34" charset="0"/>
                <a:ea typeface="Calibri" pitchFamily="34" charset="0"/>
                <a:cs typeface="Calibri" pitchFamily="34" charset="0"/>
              </a:rPr>
              <a:t>ερώμενο</a:t>
            </a:r>
            <a:r>
              <a:rPr lang="el-GR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.</a:t>
            </a:r>
            <a:endParaRPr lang="el-GR" dirty="0">
              <a:latin typeface="Calibri" pitchFamily="34" charset="0"/>
              <a:ea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28596" y="500042"/>
            <a:ext cx="8229600" cy="1066800"/>
          </a:xfrm>
        </p:spPr>
        <p:txBody>
          <a:bodyPr/>
          <a:lstStyle/>
          <a:p>
            <a:pPr algn="ctr"/>
            <a:r>
              <a:rPr lang="en-US" dirty="0" err="1" smtClean="0"/>
              <a:t>Veneris</a:t>
            </a:r>
            <a:r>
              <a:rPr lang="en-US" dirty="0" smtClean="0"/>
              <a:t> </a:t>
            </a:r>
            <a:r>
              <a:rPr lang="en-US" dirty="0" err="1" smtClean="0"/>
              <a:t>muneribus</a:t>
            </a:r>
            <a:r>
              <a:rPr lang="en-US" dirty="0" smtClean="0"/>
              <a:t> </a:t>
            </a:r>
            <a:r>
              <a:rPr lang="en-US" dirty="0" err="1" smtClean="0"/>
              <a:t>potens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1571612"/>
            <a:ext cx="8229600" cy="5002924"/>
          </a:xfrm>
        </p:spPr>
        <p:txBody>
          <a:bodyPr>
            <a:normAutofit fontScale="70000" lnSpcReduction="20000"/>
          </a:bodyPr>
          <a:lstStyle/>
          <a:p>
            <a:pPr algn="just"/>
            <a:r>
              <a:rPr lang="el-GR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Ο στίχος</a:t>
            </a:r>
            <a:r>
              <a:rPr lang="en-US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l-GR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αναφέρεται στα δώρα της Αφροδίτης (ερωτική ζωή, ομορφιά, γονιμότητα)</a:t>
            </a:r>
          </a:p>
          <a:p>
            <a:pPr algn="just"/>
            <a:endParaRPr lang="en-US" dirty="0" smtClean="0"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algn="just"/>
            <a:r>
              <a:rPr lang="el-GR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Ο </a:t>
            </a:r>
            <a:r>
              <a:rPr lang="el-GR" dirty="0" err="1" smtClean="0">
                <a:latin typeface="Calibri" pitchFamily="34" charset="0"/>
                <a:ea typeface="Calibri" pitchFamily="34" charset="0"/>
                <a:cs typeface="Calibri" pitchFamily="34" charset="0"/>
              </a:rPr>
              <a:t>Όράτιος</a:t>
            </a:r>
            <a:r>
              <a:rPr lang="el-GR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συνθέτει το 4</a:t>
            </a:r>
            <a:r>
              <a:rPr lang="el-GR" baseline="300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ο</a:t>
            </a:r>
            <a:r>
              <a:rPr lang="el-GR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βιβλίο των ωδών όχι μετά από παρότρυνση του </a:t>
            </a:r>
            <a:r>
              <a:rPr lang="el-GR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Μαικήνα</a:t>
            </a:r>
            <a:r>
              <a:rPr lang="en-US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(non </a:t>
            </a:r>
            <a:r>
              <a:rPr lang="en-US" dirty="0" err="1" smtClean="0">
                <a:latin typeface="Calibri" pitchFamily="34" charset="0"/>
                <a:ea typeface="Calibri" pitchFamily="34" charset="0"/>
                <a:cs typeface="Calibri" pitchFamily="34" charset="0"/>
              </a:rPr>
              <a:t>eadem</a:t>
            </a:r>
            <a:r>
              <a:rPr lang="en-US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ea typeface="Calibri" pitchFamily="34" charset="0"/>
                <a:cs typeface="Calibri" pitchFamily="34" charset="0"/>
              </a:rPr>
              <a:t>est</a:t>
            </a:r>
            <a:r>
              <a:rPr lang="en-US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ea typeface="Calibri" pitchFamily="34" charset="0"/>
                <a:cs typeface="Calibri" pitchFamily="34" charset="0"/>
              </a:rPr>
              <a:t>aetas</a:t>
            </a:r>
            <a:r>
              <a:rPr lang="en-US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, non </a:t>
            </a:r>
            <a:r>
              <a:rPr lang="en-US" dirty="0" err="1" smtClean="0">
                <a:latin typeface="Calibri" pitchFamily="34" charset="0"/>
                <a:ea typeface="Calibri" pitchFamily="34" charset="0"/>
                <a:cs typeface="Calibri" pitchFamily="34" charset="0"/>
              </a:rPr>
              <a:t>mens</a:t>
            </a:r>
            <a:r>
              <a:rPr lang="en-US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) </a:t>
            </a:r>
            <a:r>
              <a:rPr lang="el-GR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, </a:t>
            </a:r>
            <a:r>
              <a:rPr lang="el-GR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αλλά κατ’ εντολή  της </a:t>
            </a:r>
            <a:r>
              <a:rPr lang="el-GR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Αφροδίτης</a:t>
            </a:r>
            <a:r>
              <a:rPr lang="en-US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l-GR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(</a:t>
            </a:r>
            <a:r>
              <a:rPr lang="en-US" dirty="0" err="1" smtClean="0">
                <a:latin typeface="Calibri" pitchFamily="34" charset="0"/>
                <a:ea typeface="Calibri" pitchFamily="34" charset="0"/>
                <a:cs typeface="Calibri" pitchFamily="34" charset="0"/>
              </a:rPr>
              <a:t>Carm</a:t>
            </a:r>
            <a:r>
              <a:rPr lang="en-US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. </a:t>
            </a:r>
            <a:r>
              <a:rPr lang="en-US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4.1: </a:t>
            </a:r>
            <a:r>
              <a:rPr lang="en-US" dirty="0" err="1" smtClean="0">
                <a:latin typeface="Calibri" pitchFamily="34" charset="0"/>
                <a:ea typeface="Calibri" pitchFamily="34" charset="0"/>
                <a:cs typeface="Calibri" pitchFamily="34" charset="0"/>
              </a:rPr>
              <a:t>Intermissa</a:t>
            </a:r>
            <a:r>
              <a:rPr lang="en-US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, Venus, </a:t>
            </a:r>
            <a:r>
              <a:rPr lang="en-US" dirty="0" err="1" smtClean="0">
                <a:latin typeface="Calibri" pitchFamily="34" charset="0"/>
                <a:ea typeface="Calibri" pitchFamily="34" charset="0"/>
                <a:cs typeface="Calibri" pitchFamily="34" charset="0"/>
              </a:rPr>
              <a:t>diu</a:t>
            </a:r>
            <a:r>
              <a:rPr lang="en-US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ea typeface="Calibri" pitchFamily="34" charset="0"/>
                <a:cs typeface="Calibri" pitchFamily="34" charset="0"/>
              </a:rPr>
              <a:t>bella</a:t>
            </a:r>
            <a:r>
              <a:rPr lang="en-US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moves?</a:t>
            </a:r>
            <a:r>
              <a:rPr lang="en-US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)</a:t>
            </a:r>
            <a:r>
              <a:rPr lang="el-GR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.</a:t>
            </a:r>
          </a:p>
          <a:p>
            <a:pPr algn="just"/>
            <a:endParaRPr lang="en-US" dirty="0" smtClean="0"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algn="just"/>
            <a:r>
              <a:rPr lang="el-GR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Ωστόσο εκείνη την εποχή φαίνεται ότι ένας άλλος ποιητής, ο </a:t>
            </a:r>
            <a:r>
              <a:rPr lang="en-US" dirty="0" err="1" smtClean="0">
                <a:latin typeface="Calibri" pitchFamily="34" charset="0"/>
                <a:ea typeface="Calibri" pitchFamily="34" charset="0"/>
                <a:cs typeface="Calibri" pitchFamily="34" charset="0"/>
              </a:rPr>
              <a:t>Paullus</a:t>
            </a:r>
            <a:r>
              <a:rPr lang="en-US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ea typeface="Calibri" pitchFamily="34" charset="0"/>
                <a:cs typeface="Calibri" pitchFamily="34" charset="0"/>
              </a:rPr>
              <a:t>Maximus</a:t>
            </a:r>
            <a:r>
              <a:rPr lang="en-US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, </a:t>
            </a:r>
            <a:r>
              <a:rPr lang="el-GR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κατέχει τα «δώρα» της Αφροδίτης, γίνεται δημοφιλής και επισκιάζει τη δόξα του Οράτιου όντας φυσικά νεότερος του.</a:t>
            </a:r>
          </a:p>
          <a:p>
            <a:pPr algn="just"/>
            <a:endParaRPr lang="el-GR" dirty="0" smtClean="0"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algn="just"/>
            <a:r>
              <a:rPr lang="el-GR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Για τα δώρα της Αφροδίτης </a:t>
            </a:r>
            <a:r>
              <a:rPr lang="el-GR" dirty="0" err="1" smtClean="0">
                <a:latin typeface="Calibri" pitchFamily="34" charset="0"/>
                <a:ea typeface="Calibri" pitchFamily="34" charset="0"/>
                <a:cs typeface="Calibri" pitchFamily="34" charset="0"/>
              </a:rPr>
              <a:t>πρβλ</a:t>
            </a:r>
            <a:r>
              <a:rPr lang="el-GR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. την επίπληξη του Έκτορα προς τον </a:t>
            </a:r>
            <a:r>
              <a:rPr lang="el-GR" dirty="0" err="1" smtClean="0">
                <a:latin typeface="Calibri" pitchFamily="34" charset="0"/>
                <a:ea typeface="Calibri" pitchFamily="34" charset="0"/>
                <a:cs typeface="Calibri" pitchFamily="34" charset="0"/>
              </a:rPr>
              <a:t>Πάρη</a:t>
            </a:r>
            <a:r>
              <a:rPr lang="el-GR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στην </a:t>
            </a:r>
            <a:r>
              <a:rPr lang="el-GR" dirty="0" err="1" smtClean="0">
                <a:latin typeface="Calibri" pitchFamily="34" charset="0"/>
                <a:ea typeface="Calibri" pitchFamily="34" charset="0"/>
                <a:cs typeface="Calibri" pitchFamily="34" charset="0"/>
              </a:rPr>
              <a:t>Ιλιάδα</a:t>
            </a:r>
            <a:r>
              <a:rPr lang="el-GR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(3.54 κ.ε.), όπου ο μεγάλος αδερφός προειδοποιεί τον </a:t>
            </a:r>
            <a:r>
              <a:rPr lang="el-GR" dirty="0" err="1" smtClean="0">
                <a:latin typeface="Calibri" pitchFamily="34" charset="0"/>
                <a:ea typeface="Calibri" pitchFamily="34" charset="0"/>
                <a:cs typeface="Calibri" pitchFamily="34" charset="0"/>
              </a:rPr>
              <a:t>Πάρη</a:t>
            </a:r>
            <a:r>
              <a:rPr lang="el-GR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πως τα δώρα της Αφροδίτης δεν θα τον βοηθήσουν στη μονομαχία του με τον Μενέλαο: </a:t>
            </a:r>
            <a:r>
              <a:rPr lang="el-GR" dirty="0" err="1" smtClean="0">
                <a:latin typeface="Calibri" pitchFamily="34" charset="0"/>
                <a:ea typeface="Calibri" pitchFamily="34" charset="0"/>
                <a:cs typeface="Calibri" pitchFamily="34" charset="0"/>
              </a:rPr>
              <a:t>οὐκ</a:t>
            </a:r>
            <a:r>
              <a:rPr lang="el-GR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l-GR" dirty="0" err="1" smtClean="0">
                <a:latin typeface="Calibri" pitchFamily="34" charset="0"/>
                <a:ea typeface="Calibri" pitchFamily="34" charset="0"/>
                <a:cs typeface="Calibri" pitchFamily="34" charset="0"/>
              </a:rPr>
              <a:t>ἄν</a:t>
            </a:r>
            <a:r>
              <a:rPr lang="el-GR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l-GR" dirty="0" err="1" smtClean="0">
                <a:latin typeface="Calibri" pitchFamily="34" charset="0"/>
                <a:ea typeface="Calibri" pitchFamily="34" charset="0"/>
                <a:cs typeface="Calibri" pitchFamily="34" charset="0"/>
              </a:rPr>
              <a:t>τοι</a:t>
            </a:r>
            <a:r>
              <a:rPr lang="el-GR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l-GR" dirty="0" err="1" smtClean="0">
                <a:latin typeface="Calibri" pitchFamily="34" charset="0"/>
                <a:ea typeface="Calibri" pitchFamily="34" charset="0"/>
                <a:cs typeface="Calibri" pitchFamily="34" charset="0"/>
              </a:rPr>
              <a:t>χραίσμηι</a:t>
            </a:r>
            <a:r>
              <a:rPr lang="el-GR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l-GR" dirty="0" err="1" smtClean="0">
                <a:latin typeface="Calibri" pitchFamily="34" charset="0"/>
                <a:ea typeface="Calibri" pitchFamily="34" charset="0"/>
                <a:cs typeface="Calibri" pitchFamily="34" charset="0"/>
              </a:rPr>
              <a:t>κίθαρις</a:t>
            </a:r>
            <a:r>
              <a:rPr lang="el-GR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l-GR" dirty="0" err="1" smtClean="0">
                <a:latin typeface="Calibri" pitchFamily="34" charset="0"/>
                <a:ea typeface="Calibri" pitchFamily="34" charset="0"/>
                <a:cs typeface="Calibri" pitchFamily="34" charset="0"/>
              </a:rPr>
              <a:t>τά</a:t>
            </a:r>
            <a:r>
              <a:rPr lang="el-GR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τε </a:t>
            </a:r>
            <a:r>
              <a:rPr lang="el-GR" dirty="0" err="1" smtClean="0">
                <a:latin typeface="Calibri" pitchFamily="34" charset="0"/>
                <a:ea typeface="Calibri" pitchFamily="34" charset="0"/>
                <a:cs typeface="Calibri" pitchFamily="34" charset="0"/>
              </a:rPr>
              <a:t>δῶρ᾽</a:t>
            </a:r>
            <a:r>
              <a:rPr lang="el-GR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l-GR" dirty="0" err="1" smtClean="0">
                <a:latin typeface="Calibri" pitchFamily="34" charset="0"/>
                <a:ea typeface="Calibri" pitchFamily="34" charset="0"/>
                <a:cs typeface="Calibri" pitchFamily="34" charset="0"/>
              </a:rPr>
              <a:t>Ἀφροδίτης</a:t>
            </a:r>
            <a:r>
              <a:rPr lang="el-GR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/ ἥ τε </a:t>
            </a:r>
            <a:r>
              <a:rPr lang="el-GR" dirty="0" err="1" smtClean="0">
                <a:latin typeface="Calibri" pitchFamily="34" charset="0"/>
                <a:ea typeface="Calibri" pitchFamily="34" charset="0"/>
                <a:cs typeface="Calibri" pitchFamily="34" charset="0"/>
              </a:rPr>
              <a:t>κόμη</a:t>
            </a:r>
            <a:r>
              <a:rPr lang="el-GR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l-GR" dirty="0" err="1" smtClean="0">
                <a:latin typeface="Calibri" pitchFamily="34" charset="0"/>
                <a:ea typeface="Calibri" pitchFamily="34" charset="0"/>
                <a:cs typeface="Calibri" pitchFamily="34" charset="0"/>
              </a:rPr>
              <a:t>τό</a:t>
            </a:r>
            <a:r>
              <a:rPr lang="el-GR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τε </a:t>
            </a:r>
            <a:r>
              <a:rPr lang="el-GR" dirty="0" err="1" smtClean="0">
                <a:latin typeface="Calibri" pitchFamily="34" charset="0"/>
                <a:ea typeface="Calibri" pitchFamily="34" charset="0"/>
                <a:cs typeface="Calibri" pitchFamily="34" charset="0"/>
              </a:rPr>
              <a:t>εἶδος</a:t>
            </a:r>
            <a:r>
              <a:rPr lang="el-GR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l-GR" dirty="0" err="1" smtClean="0">
                <a:latin typeface="Calibri" pitchFamily="34" charset="0"/>
                <a:ea typeface="Calibri" pitchFamily="34" charset="0"/>
                <a:cs typeface="Calibri" pitchFamily="34" charset="0"/>
              </a:rPr>
              <a:t>ὅτ᾽</a:t>
            </a:r>
            <a:r>
              <a:rPr lang="el-GR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l-GR" dirty="0" err="1" smtClean="0">
                <a:latin typeface="Calibri" pitchFamily="34" charset="0"/>
                <a:ea typeface="Calibri" pitchFamily="34" charset="0"/>
                <a:cs typeface="Calibri" pitchFamily="34" charset="0"/>
              </a:rPr>
              <a:t>ἐν</a:t>
            </a:r>
            <a:r>
              <a:rPr lang="el-GR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l-GR" dirty="0" err="1" smtClean="0">
                <a:latin typeface="Calibri" pitchFamily="34" charset="0"/>
                <a:ea typeface="Calibri" pitchFamily="34" charset="0"/>
                <a:cs typeface="Calibri" pitchFamily="34" charset="0"/>
              </a:rPr>
              <a:t>κονίηισι</a:t>
            </a:r>
            <a:r>
              <a:rPr lang="el-GR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l-GR" dirty="0" err="1" smtClean="0">
                <a:latin typeface="Calibri" pitchFamily="34" charset="0"/>
                <a:ea typeface="Calibri" pitchFamily="34" charset="0"/>
                <a:cs typeface="Calibri" pitchFamily="34" charset="0"/>
              </a:rPr>
              <a:t>μιγείης</a:t>
            </a:r>
            <a:r>
              <a:rPr lang="el-GR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.</a:t>
            </a:r>
          </a:p>
          <a:p>
            <a:endParaRPr lang="el-GR" dirty="0">
              <a:latin typeface="Calibri" pitchFamily="34" charset="0"/>
              <a:ea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00034" y="500042"/>
            <a:ext cx="8229600" cy="1066800"/>
          </a:xfrm>
        </p:spPr>
        <p:txBody>
          <a:bodyPr/>
          <a:lstStyle/>
          <a:p>
            <a:pPr algn="ctr"/>
            <a:r>
              <a:rPr lang="en-US" dirty="0" err="1" smtClean="0"/>
              <a:t>insperata</a:t>
            </a:r>
            <a:r>
              <a:rPr lang="en-US" dirty="0" smtClean="0"/>
              <a:t> </a:t>
            </a:r>
            <a:r>
              <a:rPr lang="en-US" dirty="0" err="1" smtClean="0"/>
              <a:t>pluma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1714488"/>
            <a:ext cx="8229600" cy="4860048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el-GR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Μεγάλη ανησυχία έχει προξενήσει στους μελετητές ο όρος </a:t>
            </a:r>
            <a:r>
              <a:rPr lang="en-US" dirty="0" err="1" smtClean="0">
                <a:latin typeface="Calibri" pitchFamily="34" charset="0"/>
                <a:ea typeface="Calibri" pitchFamily="34" charset="0"/>
                <a:cs typeface="Calibri" pitchFamily="34" charset="0"/>
              </a:rPr>
              <a:t>pluma</a:t>
            </a:r>
            <a:r>
              <a:rPr lang="el-GR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=χνούδι</a:t>
            </a:r>
            <a:endParaRPr lang="en-US" dirty="0" smtClean="0"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algn="just"/>
            <a:endParaRPr lang="en-US" dirty="0" smtClean="0"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algn="just"/>
            <a:r>
              <a:rPr lang="el-GR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Κάποιοι τον οβελίζουν και εικάζουν άλλες γραφές όπως</a:t>
            </a:r>
            <a:r>
              <a:rPr lang="en-US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:</a:t>
            </a:r>
            <a:r>
              <a:rPr lang="el-GR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ea typeface="Calibri" pitchFamily="34" charset="0"/>
                <a:cs typeface="Calibri" pitchFamily="34" charset="0"/>
              </a:rPr>
              <a:t>bruma</a:t>
            </a:r>
            <a:r>
              <a:rPr lang="en-US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, </a:t>
            </a:r>
            <a:r>
              <a:rPr lang="en-US" dirty="0" err="1" smtClean="0">
                <a:latin typeface="Calibri" pitchFamily="34" charset="0"/>
                <a:ea typeface="Calibri" pitchFamily="34" charset="0"/>
                <a:cs typeface="Calibri" pitchFamily="34" charset="0"/>
              </a:rPr>
              <a:t>ruga</a:t>
            </a:r>
            <a:r>
              <a:rPr lang="en-US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, </a:t>
            </a:r>
            <a:r>
              <a:rPr lang="en-US" dirty="0" err="1" smtClean="0">
                <a:latin typeface="Calibri" pitchFamily="34" charset="0"/>
                <a:ea typeface="Calibri" pitchFamily="34" charset="0"/>
                <a:cs typeface="Calibri" pitchFamily="34" charset="0"/>
              </a:rPr>
              <a:t>poena</a:t>
            </a:r>
            <a:r>
              <a:rPr lang="en-US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, </a:t>
            </a:r>
            <a:r>
              <a:rPr lang="en-US" dirty="0" err="1" smtClean="0">
                <a:latin typeface="Calibri" pitchFamily="34" charset="0"/>
                <a:ea typeface="Calibri" pitchFamily="34" charset="0"/>
                <a:cs typeface="Calibri" pitchFamily="34" charset="0"/>
              </a:rPr>
              <a:t>plaga</a:t>
            </a:r>
            <a:r>
              <a:rPr lang="en-US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, </a:t>
            </a:r>
            <a:r>
              <a:rPr lang="en-US" dirty="0" err="1" smtClean="0">
                <a:latin typeface="Calibri" pitchFamily="34" charset="0"/>
                <a:ea typeface="Calibri" pitchFamily="34" charset="0"/>
                <a:cs typeface="Calibri" pitchFamily="34" charset="0"/>
              </a:rPr>
              <a:t>multa</a:t>
            </a:r>
            <a:r>
              <a:rPr lang="en-US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, </a:t>
            </a:r>
            <a:r>
              <a:rPr lang="en-US" dirty="0" err="1" smtClean="0">
                <a:latin typeface="Calibri" pitchFamily="34" charset="0"/>
                <a:ea typeface="Calibri" pitchFamily="34" charset="0"/>
                <a:cs typeface="Calibri" pitchFamily="34" charset="0"/>
              </a:rPr>
              <a:t>palma</a:t>
            </a:r>
            <a:r>
              <a:rPr lang="en-US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.</a:t>
            </a:r>
            <a:r>
              <a:rPr lang="el-GR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Συγκεκριμένα</a:t>
            </a:r>
            <a:r>
              <a:rPr lang="en-US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:</a:t>
            </a:r>
          </a:p>
          <a:p>
            <a:pPr algn="just"/>
            <a:endParaRPr lang="en-US" dirty="0" smtClean="0"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algn="just"/>
            <a:r>
              <a:rPr lang="en-US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O Bentley </a:t>
            </a:r>
            <a:r>
              <a:rPr lang="el-GR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υποστηρίζει ότι το </a:t>
            </a:r>
            <a:r>
              <a:rPr lang="en-US" dirty="0" err="1" smtClean="0">
                <a:latin typeface="Calibri" pitchFamily="34" charset="0"/>
                <a:ea typeface="Calibri" pitchFamily="34" charset="0"/>
                <a:cs typeface="Calibri" pitchFamily="34" charset="0"/>
              </a:rPr>
              <a:t>pluma</a:t>
            </a:r>
            <a:r>
              <a:rPr lang="el-GR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δεν μπορεί να σημαίνει το πρώτο χνούδι που βγάζει ο έφηβος, γιατί τότε πιο ευέλικτος όρος είναι ο «</a:t>
            </a:r>
            <a:r>
              <a:rPr lang="en-US" dirty="0" err="1" smtClean="0">
                <a:latin typeface="Calibri" pitchFamily="34" charset="0"/>
                <a:ea typeface="Calibri" pitchFamily="34" charset="0"/>
                <a:cs typeface="Calibri" pitchFamily="34" charset="0"/>
              </a:rPr>
              <a:t>barba</a:t>
            </a:r>
            <a:r>
              <a:rPr lang="el-GR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», και ακόμα και αν εννοηθεί έτσι, τότε έρχεται σε αναντιστοιχία με το </a:t>
            </a:r>
            <a:r>
              <a:rPr lang="en-US" dirty="0" err="1" smtClean="0">
                <a:latin typeface="Calibri" pitchFamily="34" charset="0"/>
                <a:ea typeface="Calibri" pitchFamily="34" charset="0"/>
                <a:cs typeface="Calibri" pitchFamily="34" charset="0"/>
              </a:rPr>
              <a:t>faciem</a:t>
            </a:r>
            <a:r>
              <a:rPr lang="en-US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ea typeface="Calibri" pitchFamily="34" charset="0"/>
                <a:cs typeface="Calibri" pitchFamily="34" charset="0"/>
              </a:rPr>
              <a:t>hispidam</a:t>
            </a:r>
            <a:r>
              <a:rPr lang="en-US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l-GR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που υπάρχει παρακάτω.</a:t>
            </a:r>
          </a:p>
          <a:p>
            <a:pPr algn="just"/>
            <a:endParaRPr lang="en-US" dirty="0" smtClean="0"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algn="just"/>
            <a:r>
              <a:rPr lang="el-GR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Γι’ αυτό υποστηρίζει τη γραφή</a:t>
            </a:r>
            <a:r>
              <a:rPr lang="en-US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:</a:t>
            </a:r>
            <a:r>
              <a:rPr lang="el-GR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ea typeface="Calibri" pitchFamily="34" charset="0"/>
                <a:cs typeface="Calibri" pitchFamily="34" charset="0"/>
              </a:rPr>
              <a:t>bruma</a:t>
            </a:r>
            <a:r>
              <a:rPr lang="el-GR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=χειμώνας, που δηλώνει μεταφορικά την μεγάλη ηλικία και έτσι το </a:t>
            </a:r>
            <a:r>
              <a:rPr lang="en-US" dirty="0" err="1" smtClean="0">
                <a:latin typeface="Calibri" pitchFamily="34" charset="0"/>
                <a:ea typeface="Calibri" pitchFamily="34" charset="0"/>
                <a:cs typeface="Calibri" pitchFamily="34" charset="0"/>
              </a:rPr>
              <a:t>hispidam</a:t>
            </a:r>
            <a:r>
              <a:rPr lang="en-US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l-GR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προσδιορίζει ταυτόχρονα το </a:t>
            </a:r>
            <a:r>
              <a:rPr lang="en-US" dirty="0" err="1" smtClean="0">
                <a:latin typeface="Calibri" pitchFamily="34" charset="0"/>
                <a:ea typeface="Calibri" pitchFamily="34" charset="0"/>
                <a:cs typeface="Calibri" pitchFamily="34" charset="0"/>
              </a:rPr>
              <a:t>faciem</a:t>
            </a:r>
            <a:r>
              <a:rPr lang="en-US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l-GR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και το </a:t>
            </a:r>
            <a:r>
              <a:rPr lang="en-US" dirty="0" err="1" smtClean="0">
                <a:latin typeface="Calibri" pitchFamily="34" charset="0"/>
                <a:ea typeface="Calibri" pitchFamily="34" charset="0"/>
                <a:cs typeface="Calibri" pitchFamily="34" charset="0"/>
              </a:rPr>
              <a:t>bruma</a:t>
            </a:r>
            <a:r>
              <a:rPr lang="en-US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. </a:t>
            </a:r>
            <a:endParaRPr lang="el-GR" dirty="0">
              <a:latin typeface="Calibri" pitchFamily="34" charset="0"/>
              <a:ea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28596" y="357166"/>
            <a:ext cx="8229600" cy="1066800"/>
          </a:xfrm>
        </p:spPr>
        <p:txBody>
          <a:bodyPr/>
          <a:lstStyle/>
          <a:p>
            <a:pPr algn="ctr"/>
            <a:r>
              <a:rPr lang="en-US" dirty="0" err="1" smtClean="0"/>
              <a:t>insperata</a:t>
            </a:r>
            <a:r>
              <a:rPr lang="en-US" dirty="0" smtClean="0"/>
              <a:t> </a:t>
            </a:r>
            <a:r>
              <a:rPr lang="en-US" dirty="0" err="1" smtClean="0"/>
              <a:t>pluma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1428736"/>
            <a:ext cx="8229600" cy="5145800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en-US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O </a:t>
            </a:r>
            <a:r>
              <a:rPr lang="en-US" dirty="0" err="1" smtClean="0">
                <a:latin typeface="Calibri" pitchFamily="34" charset="0"/>
                <a:ea typeface="Calibri" pitchFamily="34" charset="0"/>
                <a:cs typeface="Calibri" pitchFamily="34" charset="0"/>
              </a:rPr>
              <a:t>Peerlkamp</a:t>
            </a:r>
            <a:r>
              <a:rPr lang="en-US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l-GR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ερμηνεύοντας το </a:t>
            </a:r>
            <a:r>
              <a:rPr lang="en-US" dirty="0" err="1" smtClean="0">
                <a:latin typeface="Calibri" pitchFamily="34" charset="0"/>
                <a:ea typeface="Calibri" pitchFamily="34" charset="0"/>
                <a:cs typeface="Calibri" pitchFamily="34" charset="0"/>
              </a:rPr>
              <a:t>decidere</a:t>
            </a:r>
            <a:r>
              <a:rPr lang="en-US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l-GR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ως απώλεια μαλλιών από το πέρασμα του χρόνου και όχι ως το τυπικό κούρεμα μαλλιών των Ρωμαίων κατά την ενηλικίωση πιστεύει ότι το </a:t>
            </a:r>
            <a:r>
              <a:rPr lang="en-US" dirty="0" err="1" smtClean="0">
                <a:latin typeface="Calibri" pitchFamily="34" charset="0"/>
                <a:ea typeface="Calibri" pitchFamily="34" charset="0"/>
                <a:cs typeface="Calibri" pitchFamily="34" charset="0"/>
              </a:rPr>
              <a:t>pluma</a:t>
            </a:r>
            <a:r>
              <a:rPr lang="el-GR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δεν συμπίπτει με την σημασία του </a:t>
            </a:r>
            <a:r>
              <a:rPr lang="en-US" dirty="0" err="1" smtClean="0">
                <a:latin typeface="Calibri" pitchFamily="34" charset="0"/>
                <a:ea typeface="Calibri" pitchFamily="34" charset="0"/>
                <a:cs typeface="Calibri" pitchFamily="34" charset="0"/>
              </a:rPr>
              <a:t>decidere</a:t>
            </a:r>
            <a:r>
              <a:rPr lang="en-US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l-GR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και γι’ αυτό προτείνει τη γραφή </a:t>
            </a:r>
            <a:r>
              <a:rPr lang="en-US" dirty="0" err="1" smtClean="0">
                <a:latin typeface="Calibri" pitchFamily="34" charset="0"/>
                <a:ea typeface="Calibri" pitchFamily="34" charset="0"/>
                <a:cs typeface="Calibri" pitchFamily="34" charset="0"/>
              </a:rPr>
              <a:t>ruga</a:t>
            </a:r>
            <a:r>
              <a:rPr lang="en-US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=</a:t>
            </a:r>
            <a:r>
              <a:rPr lang="el-GR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ζάρωμα.</a:t>
            </a:r>
          </a:p>
          <a:p>
            <a:pPr algn="just"/>
            <a:endParaRPr lang="el-GR" dirty="0" smtClean="0"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algn="just"/>
            <a:r>
              <a:rPr lang="el-GR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Ο </a:t>
            </a:r>
            <a:r>
              <a:rPr lang="en-US" dirty="0" err="1" smtClean="0">
                <a:latin typeface="Calibri" pitchFamily="34" charset="0"/>
                <a:ea typeface="Calibri" pitchFamily="34" charset="0"/>
                <a:cs typeface="Calibri" pitchFamily="34" charset="0"/>
              </a:rPr>
              <a:t>Withof</a:t>
            </a:r>
            <a:r>
              <a:rPr lang="el-GR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διορθώνει το </a:t>
            </a:r>
            <a:r>
              <a:rPr lang="en-US" dirty="0" err="1" smtClean="0">
                <a:latin typeface="Calibri" pitchFamily="34" charset="0"/>
                <a:ea typeface="Calibri" pitchFamily="34" charset="0"/>
                <a:cs typeface="Calibri" pitchFamily="34" charset="0"/>
              </a:rPr>
              <a:t>pluma</a:t>
            </a:r>
            <a:r>
              <a:rPr lang="en-US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l-GR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σε </a:t>
            </a:r>
            <a:r>
              <a:rPr lang="en-US" dirty="0" err="1" smtClean="0">
                <a:latin typeface="Calibri" pitchFamily="34" charset="0"/>
                <a:ea typeface="Calibri" pitchFamily="34" charset="0"/>
                <a:cs typeface="Calibri" pitchFamily="34" charset="0"/>
              </a:rPr>
              <a:t>poena</a:t>
            </a:r>
            <a:r>
              <a:rPr lang="en-US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=</a:t>
            </a:r>
            <a:r>
              <a:rPr lang="el-GR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ποινή λέγοντας ότι έτσι δικαιολογείται ο όρος </a:t>
            </a:r>
            <a:r>
              <a:rPr lang="en-US" dirty="0" err="1" smtClean="0">
                <a:latin typeface="Calibri" pitchFamily="34" charset="0"/>
                <a:ea typeface="Calibri" pitchFamily="34" charset="0"/>
                <a:cs typeface="Calibri" pitchFamily="34" charset="0"/>
              </a:rPr>
              <a:t>superbia</a:t>
            </a:r>
            <a:r>
              <a:rPr lang="el-GR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(η αλαζονεία του τιμωρείται με απώλεια μαλλιών).</a:t>
            </a:r>
          </a:p>
          <a:p>
            <a:pPr algn="just"/>
            <a:endParaRPr lang="el-GR" dirty="0" smtClean="0"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algn="just"/>
            <a:r>
              <a:rPr lang="el-GR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Ο </a:t>
            </a:r>
            <a:r>
              <a:rPr lang="en-US" dirty="0" err="1" smtClean="0">
                <a:latin typeface="Calibri" pitchFamily="34" charset="0"/>
                <a:ea typeface="Calibri" pitchFamily="34" charset="0"/>
                <a:cs typeface="Calibri" pitchFamily="34" charset="0"/>
              </a:rPr>
              <a:t>Lowinski</a:t>
            </a:r>
            <a:r>
              <a:rPr lang="en-US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l-GR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εικάζει τη γραφή  </a:t>
            </a:r>
            <a:r>
              <a:rPr lang="en-US" dirty="0" err="1" smtClean="0">
                <a:latin typeface="Calibri" pitchFamily="34" charset="0"/>
                <a:ea typeface="Calibri" pitchFamily="34" charset="0"/>
                <a:cs typeface="Calibri" pitchFamily="34" charset="0"/>
              </a:rPr>
              <a:t>plaga</a:t>
            </a:r>
            <a:r>
              <a:rPr lang="en-US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=</a:t>
            </a:r>
            <a:r>
              <a:rPr lang="el-GR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πλήγμα, ο </a:t>
            </a:r>
            <a:r>
              <a:rPr lang="en-US" dirty="0" err="1" smtClean="0">
                <a:latin typeface="Calibri" pitchFamily="34" charset="0"/>
                <a:ea typeface="Calibri" pitchFamily="34" charset="0"/>
                <a:cs typeface="Calibri" pitchFamily="34" charset="0"/>
              </a:rPr>
              <a:t>Husman</a:t>
            </a:r>
            <a:r>
              <a:rPr lang="en-US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l-GR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τη γραφή </a:t>
            </a:r>
            <a:r>
              <a:rPr lang="en-US" dirty="0" err="1" smtClean="0">
                <a:latin typeface="Calibri" pitchFamily="34" charset="0"/>
                <a:ea typeface="Calibri" pitchFamily="34" charset="0"/>
                <a:cs typeface="Calibri" pitchFamily="34" charset="0"/>
              </a:rPr>
              <a:t>multa</a:t>
            </a:r>
            <a:r>
              <a:rPr lang="el-GR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.</a:t>
            </a:r>
          </a:p>
          <a:p>
            <a:pPr algn="just"/>
            <a:endParaRPr lang="el-GR" dirty="0" smtClean="0"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algn="just"/>
            <a:r>
              <a:rPr lang="el-GR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Τέλος, ο </a:t>
            </a:r>
            <a:r>
              <a:rPr lang="en-US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Slater </a:t>
            </a:r>
            <a:r>
              <a:rPr lang="el-GR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υποστηρίζει τη γραφή </a:t>
            </a:r>
            <a:r>
              <a:rPr lang="en-US" dirty="0" err="1" smtClean="0">
                <a:latin typeface="Calibri" pitchFamily="34" charset="0"/>
                <a:ea typeface="Calibri" pitchFamily="34" charset="0"/>
                <a:cs typeface="Calibri" pitchFamily="34" charset="0"/>
              </a:rPr>
              <a:t>palma</a:t>
            </a:r>
            <a:r>
              <a:rPr lang="el-GR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=έπαθλο έχοντας κατά νου την ωδή 4.1, όπου ο Οράτιος ονειρεύεται ότι τρέχει αγώνα δρόμου με τον </a:t>
            </a:r>
            <a:r>
              <a:rPr lang="el-GR" dirty="0" err="1" smtClean="0">
                <a:latin typeface="Calibri" pitchFamily="34" charset="0"/>
                <a:ea typeface="Calibri" pitchFamily="34" charset="0"/>
                <a:cs typeface="Calibri" pitchFamily="34" charset="0"/>
              </a:rPr>
              <a:t>Λιγουρίνο</a:t>
            </a:r>
            <a:r>
              <a:rPr lang="el-GR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.</a:t>
            </a:r>
            <a:endParaRPr lang="el-GR" dirty="0" smtClean="0"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endParaRPr lang="el-GR" dirty="0" smtClean="0">
              <a:latin typeface="Calibri" pitchFamily="34" charset="0"/>
              <a:ea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00034" y="928670"/>
            <a:ext cx="8229600" cy="1066800"/>
          </a:xfrm>
        </p:spPr>
        <p:txBody>
          <a:bodyPr/>
          <a:lstStyle/>
          <a:p>
            <a:pPr algn="ctr"/>
            <a:r>
              <a:rPr lang="el-GR" dirty="0" smtClean="0"/>
              <a:t>ΩΔΗ 4.1 37-40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err="1" smtClean="0">
                <a:latin typeface="Calibri" pitchFamily="34" charset="0"/>
                <a:ea typeface="Calibri" pitchFamily="34" charset="0"/>
                <a:cs typeface="Calibri" pitchFamily="34" charset="0"/>
              </a:rPr>
              <a:t>Nocturnis</a:t>
            </a:r>
            <a:r>
              <a:rPr lang="en-US" sz="24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ego </a:t>
            </a:r>
            <a:r>
              <a:rPr lang="en-US" sz="2400" dirty="0" err="1" smtClean="0">
                <a:latin typeface="Calibri" pitchFamily="34" charset="0"/>
                <a:ea typeface="Calibri" pitchFamily="34" charset="0"/>
                <a:cs typeface="Calibri" pitchFamily="34" charset="0"/>
              </a:rPr>
              <a:t>somniis</a:t>
            </a:r>
            <a:endParaRPr lang="el-GR" sz="2400" dirty="0" smtClean="0"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r>
              <a:rPr lang="en-US" sz="24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2400" dirty="0" err="1" smtClean="0">
                <a:latin typeface="Calibri" pitchFamily="34" charset="0"/>
                <a:ea typeface="Calibri" pitchFamily="34" charset="0"/>
                <a:cs typeface="Calibri" pitchFamily="34" charset="0"/>
              </a:rPr>
              <a:t>iam</a:t>
            </a:r>
            <a:r>
              <a:rPr lang="en-US" sz="24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2400" dirty="0" err="1" smtClean="0">
                <a:latin typeface="Calibri" pitchFamily="34" charset="0"/>
                <a:ea typeface="Calibri" pitchFamily="34" charset="0"/>
                <a:cs typeface="Calibri" pitchFamily="34" charset="0"/>
              </a:rPr>
              <a:t>captum</a:t>
            </a:r>
            <a:r>
              <a:rPr lang="en-US" sz="24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2400" dirty="0" err="1" smtClean="0">
                <a:latin typeface="Calibri" pitchFamily="34" charset="0"/>
                <a:ea typeface="Calibri" pitchFamily="34" charset="0"/>
                <a:cs typeface="Calibri" pitchFamily="34" charset="0"/>
              </a:rPr>
              <a:t>teneo</a:t>
            </a:r>
            <a:r>
              <a:rPr lang="en-US" sz="24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,</a:t>
            </a:r>
            <a:r>
              <a:rPr lang="el-GR" sz="24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2400" dirty="0" err="1" smtClean="0">
                <a:latin typeface="Calibri" pitchFamily="34" charset="0"/>
                <a:ea typeface="Calibri" pitchFamily="34" charset="0"/>
                <a:cs typeface="Calibri" pitchFamily="34" charset="0"/>
              </a:rPr>
              <a:t>iam</a:t>
            </a:r>
            <a:r>
              <a:rPr lang="en-US" sz="24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2400" dirty="0" err="1" smtClean="0">
                <a:latin typeface="Calibri" pitchFamily="34" charset="0"/>
                <a:ea typeface="Calibri" pitchFamily="34" charset="0"/>
                <a:cs typeface="Calibri" pitchFamily="34" charset="0"/>
              </a:rPr>
              <a:t>volucrem</a:t>
            </a:r>
            <a:r>
              <a:rPr lang="en-US" sz="24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2400" dirty="0" err="1" smtClean="0">
                <a:latin typeface="Calibri" pitchFamily="34" charset="0"/>
                <a:ea typeface="Calibri" pitchFamily="34" charset="0"/>
                <a:cs typeface="Calibri" pitchFamily="34" charset="0"/>
              </a:rPr>
              <a:t>sequor</a:t>
            </a:r>
            <a:r>
              <a:rPr lang="en-US" sz="24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endParaRPr lang="el-GR" sz="2400" dirty="0" smtClean="0"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r>
              <a:rPr lang="en-US" sz="2400" dirty="0" err="1" smtClean="0">
                <a:latin typeface="Calibri" pitchFamily="34" charset="0"/>
                <a:ea typeface="Calibri" pitchFamily="34" charset="0"/>
                <a:cs typeface="Calibri" pitchFamily="34" charset="0"/>
              </a:rPr>
              <a:t>te</a:t>
            </a:r>
            <a:r>
              <a:rPr lang="en-US" sz="24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24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per </a:t>
            </a:r>
            <a:r>
              <a:rPr lang="en-US" sz="2400" dirty="0" err="1" smtClean="0">
                <a:latin typeface="Calibri" pitchFamily="34" charset="0"/>
                <a:ea typeface="Calibri" pitchFamily="34" charset="0"/>
                <a:cs typeface="Calibri" pitchFamily="34" charset="0"/>
              </a:rPr>
              <a:t>gramina</a:t>
            </a:r>
            <a:r>
              <a:rPr lang="en-US" sz="24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2400" dirty="0" err="1" smtClean="0">
                <a:latin typeface="Calibri" pitchFamily="34" charset="0"/>
                <a:ea typeface="Calibri" pitchFamily="34" charset="0"/>
                <a:cs typeface="Calibri" pitchFamily="34" charset="0"/>
              </a:rPr>
              <a:t>Martii</a:t>
            </a:r>
            <a:r>
              <a:rPr lang="en-US" sz="24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2400" dirty="0" err="1" smtClean="0">
                <a:latin typeface="Calibri" pitchFamily="34" charset="0"/>
                <a:ea typeface="Calibri" pitchFamily="34" charset="0"/>
                <a:cs typeface="Calibri" pitchFamily="34" charset="0"/>
              </a:rPr>
              <a:t>Campi</a:t>
            </a:r>
            <a:r>
              <a:rPr lang="en-US" sz="24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, </a:t>
            </a:r>
            <a:endParaRPr lang="el-GR" sz="2400" dirty="0" smtClean="0"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r>
              <a:rPr lang="en-US" sz="2400" dirty="0" err="1" smtClean="0">
                <a:latin typeface="Calibri" pitchFamily="34" charset="0"/>
                <a:ea typeface="Calibri" pitchFamily="34" charset="0"/>
                <a:cs typeface="Calibri" pitchFamily="34" charset="0"/>
              </a:rPr>
              <a:t>te</a:t>
            </a:r>
            <a:r>
              <a:rPr lang="en-US" sz="24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24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per </a:t>
            </a:r>
            <a:r>
              <a:rPr lang="en-US" sz="2400" dirty="0" err="1" smtClean="0">
                <a:latin typeface="Calibri" pitchFamily="34" charset="0"/>
                <a:ea typeface="Calibri" pitchFamily="34" charset="0"/>
                <a:cs typeface="Calibri" pitchFamily="34" charset="0"/>
              </a:rPr>
              <a:t>aquas</a:t>
            </a:r>
            <a:r>
              <a:rPr lang="en-US" sz="24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, </a:t>
            </a:r>
            <a:r>
              <a:rPr lang="en-US" sz="2400" dirty="0" err="1" smtClean="0">
                <a:latin typeface="Calibri" pitchFamily="34" charset="0"/>
                <a:ea typeface="Calibri" pitchFamily="34" charset="0"/>
                <a:cs typeface="Calibri" pitchFamily="34" charset="0"/>
              </a:rPr>
              <a:t>dure</a:t>
            </a:r>
            <a:r>
              <a:rPr lang="en-US" sz="24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, </a:t>
            </a:r>
            <a:r>
              <a:rPr lang="en-US" sz="2400" dirty="0" err="1" smtClean="0">
                <a:latin typeface="Calibri" pitchFamily="34" charset="0"/>
                <a:ea typeface="Calibri" pitchFamily="34" charset="0"/>
                <a:cs typeface="Calibri" pitchFamily="34" charset="0"/>
              </a:rPr>
              <a:t>volubilis</a:t>
            </a:r>
            <a:endParaRPr lang="el-GR" sz="2400" dirty="0" smtClean="0"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endParaRPr lang="el-GR" sz="2400" dirty="0" smtClean="0"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r>
              <a:rPr lang="el-GR" sz="24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Στα </a:t>
            </a:r>
            <a:r>
              <a:rPr lang="el-GR" sz="24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νυχτερινά όνειρα εγώ</a:t>
            </a:r>
            <a:br>
              <a:rPr lang="el-GR" sz="24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</a:br>
            <a:r>
              <a:rPr lang="el-GR" sz="24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ήδη σε κρατώ αιχμάλωτο, ήδη ακολουθώ (σαν) πουλί</a:t>
            </a:r>
            <a:br>
              <a:rPr lang="el-GR" sz="24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</a:br>
            <a:r>
              <a:rPr lang="el-GR" sz="24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εσένα μέσα από τα </a:t>
            </a:r>
            <a:r>
              <a:rPr lang="el-GR" sz="2400" dirty="0" err="1" smtClean="0">
                <a:latin typeface="Calibri" pitchFamily="34" charset="0"/>
                <a:ea typeface="Calibri" pitchFamily="34" charset="0"/>
                <a:cs typeface="Calibri" pitchFamily="34" charset="0"/>
              </a:rPr>
              <a:t>χλόινα</a:t>
            </a:r>
            <a:r>
              <a:rPr lang="el-GR" sz="24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λιβάδια </a:t>
            </a:r>
            <a:r>
              <a:rPr lang="el-GR" sz="24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του Μαρτίου</a:t>
            </a:r>
            <a:br>
              <a:rPr lang="el-GR" sz="24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</a:br>
            <a:r>
              <a:rPr lang="el-GR" sz="24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εσένα </a:t>
            </a:r>
            <a:r>
              <a:rPr lang="el-GR" sz="24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μέσα από τα νερά, σκληρέ, ευμετάβλητε.</a:t>
            </a:r>
            <a:endParaRPr lang="el-GR" sz="2400" dirty="0">
              <a:latin typeface="Calibri" pitchFamily="34" charset="0"/>
              <a:ea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Αστικό">
  <a:themeElements>
    <a:clrScheme name="Αστικό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Αστικό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Αστικό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204</TotalTime>
  <Words>1158</Words>
  <PresentationFormat>Προβολή στην οθόνη (4:3)</PresentationFormat>
  <Paragraphs>84</Paragraphs>
  <Slides>13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13</vt:i4>
      </vt:variant>
    </vt:vector>
  </HeadingPairs>
  <TitlesOfParts>
    <vt:vector size="14" baseType="lpstr">
      <vt:lpstr>Αστικό</vt:lpstr>
      <vt:lpstr>ΠΑΡΟΥΣΙΑΣΗ ΣΤΟ ΜΑΘΗΜΑ ΛΑΤΙΝΙΚΗ ΛΥΡΙΚΗ ΠΟΙΗΣΗ: ΟΡΑΤΙΟΣ</vt:lpstr>
      <vt:lpstr>ΩΔΗ 4.10</vt:lpstr>
      <vt:lpstr>ΜΕΤΑΦΡΑΣΗ</vt:lpstr>
      <vt:lpstr>Γενικές παρατηρήσεις</vt:lpstr>
      <vt:lpstr>O crudelis</vt:lpstr>
      <vt:lpstr>Veneris muneribus potens</vt:lpstr>
      <vt:lpstr>insperata pluma</vt:lpstr>
      <vt:lpstr>insperata pluma</vt:lpstr>
      <vt:lpstr>ΩΔΗ 4.1 37-40</vt:lpstr>
      <vt:lpstr>Η ερμηνεία του pluma κατά τη Monika Astzalos</vt:lpstr>
      <vt:lpstr>Διαφάνεια 11</vt:lpstr>
      <vt:lpstr>quotiens te speculo videris alterum</vt:lpstr>
      <vt:lpstr>Ευχαριστώ για την  προσοχή σας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ΠΑΡΟΥΣΙΑΣΗ ΣΤΟ ΜΑΘΗΜΑ ΛΑΤΙΝΙΚΗ ΛΥΡΙΚΗ ΠΟΙΗΣΗ: ΟΡΑΤΙΟΣ</dc:title>
  <dc:creator>user</dc:creator>
  <cp:lastModifiedBy>user</cp:lastModifiedBy>
  <cp:revision>12</cp:revision>
  <dcterms:created xsi:type="dcterms:W3CDTF">2025-05-25T16:48:40Z</dcterms:created>
  <dcterms:modified xsi:type="dcterms:W3CDTF">2025-05-27T22:27:37Z</dcterms:modified>
</cp:coreProperties>
</file>