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75" r:id="rId6"/>
    <p:sldId id="276" r:id="rId7"/>
    <p:sldId id="260" r:id="rId8"/>
    <p:sldId id="261" r:id="rId9"/>
    <p:sldId id="265" r:id="rId10"/>
    <p:sldId id="277" r:id="rId11"/>
    <p:sldId id="278" r:id="rId12"/>
    <p:sldId id="281" r:id="rId13"/>
    <p:sldId id="270" r:id="rId14"/>
    <p:sldId id="282" r:id="rId15"/>
    <p:sldId id="283" r:id="rId16"/>
  </p:sldIdLst>
  <p:sldSz cx="12192000" cy="6858000"/>
  <p:notesSz cx="6889750" cy="96710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2ECAB-6BF1-4461-8C34-C4AC324707F0}" v="11" dt="2025-05-25T18:54:43.495"/>
    <p1510:client id="{5B678035-3C90-4AF1-BF12-2055CFF16A78}" v="349" dt="2025-05-27T16:57:05.581"/>
    <p1510:client id="{B1AFB5CE-35A7-4C54-8573-E8DB5421B2FC}" v="1563" dt="2025-05-26T04:30:42.805"/>
    <p1510:client id="{B96A64F0-5A6F-4C44-BF1D-774881240C92}" v="2" dt="2025-05-26T04:32:32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5FFC2D5B-1539-4FFD-8E0C-18560FF9CCE7}" type="datetimeFigureOut">
              <a:rPr lang="el-GR" smtClean="0"/>
              <a:t>27/5/2025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61D05403-43AA-419F-8ECB-F162870E5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0756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1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29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20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59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8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4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322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79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5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36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12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47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1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41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8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8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Calibri"/>
                <a:ea typeface="Calibri"/>
                <a:cs typeface="Calibri"/>
              </a:rPr>
              <a:t>ΕΡΓΑΣΙΑ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7167882" cy="1706883"/>
          </a:xfrm>
        </p:spPr>
        <p:txBody>
          <a:bodyPr>
            <a:normAutofit lnSpcReduction="10000"/>
          </a:bodyPr>
          <a:lstStyle/>
          <a:p>
            <a:r>
              <a:rPr lang="el-GR" dirty="0">
                <a:latin typeface="Calibri"/>
                <a:ea typeface="Calibri"/>
                <a:cs typeface="Calibri"/>
              </a:rPr>
              <a:t>ΛΑΤΙΝΙΚΗ ΛΥΡΙΚΗ  ΠΟΙΗΣΗ </a:t>
            </a:r>
          </a:p>
          <a:p>
            <a:r>
              <a:rPr lang="el-GR" dirty="0">
                <a:latin typeface="Calibri"/>
                <a:ea typeface="Calibri"/>
                <a:cs typeface="Calibri"/>
              </a:rPr>
              <a:t>ΟΡΑΤΙΟΣ</a:t>
            </a:r>
          </a:p>
          <a:p>
            <a:r>
              <a:rPr lang="el-GR" dirty="0">
                <a:latin typeface="Calibri"/>
                <a:ea typeface="Calibri"/>
                <a:cs typeface="Calibri"/>
              </a:rPr>
              <a:t>ΩΔΗ 3.30</a:t>
            </a:r>
          </a:p>
          <a:p>
            <a:r>
              <a:rPr lang="el-GR" dirty="0">
                <a:latin typeface="Calibri"/>
                <a:ea typeface="Calibri"/>
                <a:cs typeface="Calibri"/>
              </a:rPr>
              <a:t>                                                                  ΑΡΙΣΤΕΑ ΓΚΑΒΑΛΙΝΗ </a:t>
            </a:r>
          </a:p>
        </p:txBody>
      </p:sp>
    </p:spTree>
    <p:extLst>
      <p:ext uri="{BB962C8B-B14F-4D97-AF65-F5344CB8AC3E}">
        <p14:creationId xmlns:p14="http://schemas.microsoft.com/office/powerpoint/2010/main" val="135586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140D01-5DB9-EEB3-B597-E520A38BE4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8382" y="835025"/>
            <a:ext cx="9603068" cy="5040313"/>
          </a:xfrm>
        </p:spPr>
        <p:txBody>
          <a:bodyPr>
            <a:normAutofit/>
          </a:bodyPr>
          <a:lstStyle/>
          <a:p>
            <a:pPr marL="342900" indent="-342900"/>
            <a:r>
              <a:rPr lang="el-GR" dirty="0">
                <a:ea typeface="+mn-lt"/>
                <a:cs typeface="+mn-lt"/>
              </a:rPr>
              <a:t>  </a:t>
            </a:r>
            <a:r>
              <a:rPr lang="el-GR" dirty="0">
                <a:latin typeface="Calibri"/>
                <a:ea typeface="+mn-lt"/>
                <a:cs typeface="+mn-lt"/>
              </a:rPr>
              <a:t>6–7 non </a:t>
            </a:r>
            <a:r>
              <a:rPr lang="el-GR" err="1">
                <a:latin typeface="Calibri"/>
                <a:ea typeface="+mn-lt"/>
                <a:cs typeface="+mn-lt"/>
              </a:rPr>
              <a:t>omnis</a:t>
            </a:r>
            <a:r>
              <a:rPr lang="el-GR" dirty="0">
                <a:latin typeface="Calibri"/>
                <a:ea typeface="+mn-lt"/>
                <a:cs typeface="+mn-lt"/>
              </a:rPr>
              <a:t> </a:t>
            </a:r>
            <a:r>
              <a:rPr lang="el-GR" err="1">
                <a:latin typeface="Calibri"/>
                <a:ea typeface="+mn-lt"/>
                <a:cs typeface="+mn-lt"/>
              </a:rPr>
              <a:t>moriar</a:t>
            </a:r>
            <a:r>
              <a:rPr lang="el-GR" dirty="0">
                <a:latin typeface="Calibri"/>
                <a:ea typeface="+mn-lt"/>
                <a:cs typeface="+mn-lt"/>
              </a:rPr>
              <a:t>…</a:t>
            </a:r>
            <a:r>
              <a:rPr lang="el-GR" err="1">
                <a:latin typeface="Calibri"/>
                <a:ea typeface="+mn-lt"/>
                <a:cs typeface="+mn-lt"/>
              </a:rPr>
              <a:t>Libitinam</a:t>
            </a:r>
            <a:r>
              <a:rPr lang="el-GR" dirty="0">
                <a:latin typeface="Calibri"/>
                <a:ea typeface="+mn-lt"/>
                <a:cs typeface="+mn-lt"/>
              </a:rPr>
              <a:t>:  Ο </a:t>
            </a:r>
            <a:r>
              <a:rPr lang="el-GR" err="1">
                <a:latin typeface="Calibri"/>
                <a:ea typeface="+mn-lt"/>
                <a:cs typeface="+mn-lt"/>
              </a:rPr>
              <a:t>Οράτιος</a:t>
            </a:r>
            <a:r>
              <a:rPr lang="el-GR" dirty="0">
                <a:latin typeface="Calibri"/>
                <a:ea typeface="+mn-lt"/>
                <a:cs typeface="+mn-lt"/>
              </a:rPr>
              <a:t> εκφράζει εδώ την πίστη του στην αθανασία που προσφέρει η ποίηση. Αν και το φυσικό σώμα του θα πεθάνει, ένα «μεγάλο μέρος» του - δηλαδή το έργο του, η φήμη του θα επιβιώσει στον χρόνο και θα τον καταστήσει «αθάνατο». </a:t>
            </a:r>
          </a:p>
          <a:p>
            <a:pPr marL="342900" indent="-342900">
              <a:buSzPct val="114999"/>
            </a:pPr>
            <a:endParaRPr lang="el-GR" dirty="0">
              <a:latin typeface="Calibri"/>
              <a:ea typeface="Calibri"/>
              <a:cs typeface="Calibri"/>
            </a:endParaRPr>
          </a:p>
          <a:p>
            <a:pPr marL="342900" indent="-342900">
              <a:buSzPct val="114999"/>
            </a:pPr>
            <a:r>
              <a:rPr lang="el-GR" sz="2200" dirty="0">
                <a:latin typeface="Calibri"/>
                <a:ea typeface="Calibri"/>
                <a:cs typeface="Calibri"/>
              </a:rPr>
              <a:t>8-9 dum </a:t>
            </a:r>
            <a:r>
              <a:rPr lang="el-GR" sz="2200" dirty="0" err="1">
                <a:latin typeface="Calibri"/>
                <a:ea typeface="Calibri"/>
                <a:cs typeface="Calibri"/>
              </a:rPr>
              <a:t>Capitolium</a:t>
            </a:r>
            <a:r>
              <a:rPr lang="el-GR" sz="2200" dirty="0">
                <a:latin typeface="Calibri"/>
                <a:ea typeface="Calibri"/>
                <a:cs typeface="Calibri"/>
              </a:rPr>
              <a:t>…</a:t>
            </a:r>
            <a:r>
              <a:rPr lang="el-GR" sz="2200" dirty="0" err="1">
                <a:latin typeface="Calibri"/>
                <a:ea typeface="Calibri"/>
                <a:cs typeface="Calibri"/>
              </a:rPr>
              <a:t>pontifex</a:t>
            </a:r>
            <a:r>
              <a:rPr lang="el-GR" sz="2200" dirty="0">
                <a:latin typeface="Calibri"/>
                <a:ea typeface="Calibri"/>
                <a:cs typeface="Calibri"/>
              </a:rPr>
              <a:t> το </a:t>
            </a:r>
            <a:r>
              <a:rPr lang="el-GR" sz="2200" dirty="0" err="1">
                <a:latin typeface="Calibri"/>
                <a:ea typeface="Calibri"/>
                <a:cs typeface="Calibri"/>
              </a:rPr>
              <a:t>καπιτώλιο</a:t>
            </a:r>
            <a:r>
              <a:rPr lang="el-GR" sz="2200" dirty="0">
                <a:latin typeface="Calibri"/>
                <a:ea typeface="Calibri"/>
                <a:cs typeface="Calibri"/>
              </a:rPr>
              <a:t> ένας από τους επτά λόφους τις Ρώμης ήταν σύμβολο της αιωνιότητας της Ρώμης .Ο μέγιστος αρχιερέας (</a:t>
            </a:r>
            <a:r>
              <a:rPr lang="el-GR" sz="2200" dirty="0" err="1">
                <a:latin typeface="Calibri"/>
                <a:ea typeface="Calibri"/>
                <a:cs typeface="Calibri"/>
              </a:rPr>
              <a:t>pontifex</a:t>
            </a:r>
            <a:r>
              <a:rPr lang="el-GR" sz="2200" dirty="0">
                <a:latin typeface="Calibri"/>
                <a:ea typeface="Calibri"/>
                <a:cs typeface="Calibri"/>
              </a:rPr>
              <a:t> </a:t>
            </a:r>
            <a:r>
              <a:rPr lang="el-GR" sz="2200" dirty="0" err="1">
                <a:latin typeface="Calibri"/>
                <a:ea typeface="Calibri"/>
                <a:cs typeface="Calibri"/>
              </a:rPr>
              <a:t>maximus</a:t>
            </a:r>
            <a:r>
              <a:rPr lang="el-GR" sz="2200" dirty="0">
                <a:latin typeface="Calibri"/>
                <a:ea typeface="Calibri"/>
                <a:cs typeface="Calibri"/>
              </a:rPr>
              <a:t> ) ανεβαίνει στο </a:t>
            </a:r>
            <a:r>
              <a:rPr lang="el-GR" sz="2200" dirty="0" err="1">
                <a:latin typeface="Calibri"/>
                <a:ea typeface="Calibri"/>
                <a:cs typeface="Calibri"/>
              </a:rPr>
              <a:t>καπιτώλιο</a:t>
            </a:r>
            <a:r>
              <a:rPr lang="el-GR" sz="2200" dirty="0">
                <a:latin typeface="Calibri"/>
                <a:ea typeface="Calibri"/>
                <a:cs typeface="Calibri"/>
              </a:rPr>
              <a:t>, παραπέμπει σε ένα ιερό ρωμαϊκό τελετουργικό, που επαναλαμβάνεται αιώνια. Άρα η φήμη του ποιητή θα ζήσει όσο ζει και η ίδια η Ρώμη, όσο τελούνται τα ιερά της. Ετυμολογικά </a:t>
            </a:r>
            <a:r>
              <a:rPr lang="el-GR" sz="2200" dirty="0" err="1">
                <a:latin typeface="Calibri"/>
                <a:ea typeface="Calibri"/>
                <a:cs typeface="Calibri"/>
              </a:rPr>
              <a:t>pons</a:t>
            </a:r>
            <a:r>
              <a:rPr lang="el-GR" sz="2200" dirty="0">
                <a:latin typeface="Calibri"/>
                <a:ea typeface="Calibri"/>
                <a:cs typeface="Calibri"/>
              </a:rPr>
              <a:t> γέφυρα </a:t>
            </a:r>
            <a:r>
              <a:rPr lang="el-GR" sz="2200" dirty="0" err="1">
                <a:latin typeface="Calibri"/>
                <a:ea typeface="Calibri"/>
                <a:cs typeface="Calibri"/>
              </a:rPr>
              <a:t>facere</a:t>
            </a:r>
            <a:r>
              <a:rPr lang="el-GR" sz="2200" dirty="0">
                <a:latin typeface="Calibri"/>
                <a:ea typeface="Calibri"/>
                <a:cs typeface="Calibri"/>
              </a:rPr>
              <a:t> φτιάχνω , γεφυροποιός </a:t>
            </a:r>
            <a:endParaRPr lang="el-GR" dirty="0">
              <a:latin typeface="Calibri"/>
              <a:ea typeface="Calibri"/>
              <a:cs typeface="Calibri"/>
            </a:endParaRPr>
          </a:p>
          <a:p>
            <a:pPr>
              <a:buSzPct val="114999"/>
            </a:pPr>
            <a:endParaRPr lang="el-GR" dirty="0">
              <a:latin typeface="Calibri"/>
              <a:ea typeface="Calibri"/>
              <a:cs typeface="Calibri"/>
            </a:endParaRPr>
          </a:p>
          <a:p>
            <a:pPr>
              <a:buSzPct val="114999"/>
            </a:pPr>
            <a:endParaRPr lang="el-GR" b="1"/>
          </a:p>
        </p:txBody>
      </p:sp>
    </p:spTree>
    <p:extLst>
      <p:ext uri="{BB962C8B-B14F-4D97-AF65-F5344CB8AC3E}">
        <p14:creationId xmlns:p14="http://schemas.microsoft.com/office/powerpoint/2010/main" val="419370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F5A011-C848-FABA-4047-6E956ACECD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7176" y="722313"/>
            <a:ext cx="9531724" cy="4151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latin typeface="Calibri"/>
                <a:ea typeface="Calibri"/>
                <a:cs typeface="Calibri"/>
              </a:rPr>
              <a:t>10-12 </a:t>
            </a:r>
            <a:r>
              <a:rPr lang="el-GR" err="1">
                <a:latin typeface="Calibri"/>
                <a:ea typeface="+mn-lt"/>
                <a:cs typeface="+mn-lt"/>
              </a:rPr>
              <a:t>aufidus</a:t>
            </a:r>
            <a:r>
              <a:rPr lang="el-GR" dirty="0">
                <a:latin typeface="Calibri"/>
                <a:ea typeface="+mn-lt"/>
                <a:cs typeface="+mn-lt"/>
              </a:rPr>
              <a:t> .. </a:t>
            </a:r>
            <a:r>
              <a:rPr lang="el-GR" err="1">
                <a:latin typeface="Calibri"/>
                <a:ea typeface="+mn-lt"/>
                <a:cs typeface="+mn-lt"/>
              </a:rPr>
              <a:t>ex</a:t>
            </a:r>
            <a:r>
              <a:rPr lang="el-GR" dirty="0">
                <a:latin typeface="Calibri"/>
                <a:ea typeface="+mn-lt"/>
                <a:cs typeface="+mn-lt"/>
              </a:rPr>
              <a:t> </a:t>
            </a:r>
            <a:r>
              <a:rPr lang="el-GR" err="1">
                <a:latin typeface="Calibri"/>
                <a:ea typeface="+mn-lt"/>
                <a:cs typeface="+mn-lt"/>
              </a:rPr>
              <a:t>humili</a:t>
            </a:r>
            <a:r>
              <a:rPr lang="el-GR" dirty="0">
                <a:latin typeface="Calibri"/>
                <a:ea typeface="+mn-lt"/>
                <a:cs typeface="+mn-lt"/>
              </a:rPr>
              <a:t> </a:t>
            </a:r>
            <a:r>
              <a:rPr lang="el-GR" err="1">
                <a:latin typeface="Calibri"/>
                <a:ea typeface="+mn-lt"/>
                <a:cs typeface="+mn-lt"/>
              </a:rPr>
              <a:t>potens</a:t>
            </a:r>
            <a:r>
              <a:rPr lang="el-GR" dirty="0">
                <a:latin typeface="Calibri"/>
                <a:ea typeface="+mn-lt"/>
                <a:cs typeface="+mn-lt"/>
              </a:rPr>
              <a:t> Ο </a:t>
            </a:r>
            <a:r>
              <a:rPr lang="el-GR" err="1">
                <a:latin typeface="Calibri"/>
                <a:ea typeface="+mn-lt"/>
                <a:cs typeface="+mn-lt"/>
              </a:rPr>
              <a:t>Οράτιος</a:t>
            </a:r>
            <a:r>
              <a:rPr lang="el-GR" dirty="0">
                <a:latin typeface="Calibri"/>
                <a:ea typeface="+mn-lt"/>
                <a:cs typeface="+mn-lt"/>
              </a:rPr>
              <a:t>  σε αυτούς τους στίχους είναι </a:t>
            </a:r>
            <a:r>
              <a:rPr lang="el-GR" err="1">
                <a:latin typeface="Calibri"/>
                <a:ea typeface="+mn-lt"/>
                <a:cs typeface="+mn-lt"/>
              </a:rPr>
              <a:t>αυτοαναφορικός</a:t>
            </a:r>
            <a:r>
              <a:rPr lang="el-GR" dirty="0">
                <a:latin typeface="Calibri"/>
                <a:ea typeface="+mn-lt"/>
                <a:cs typeface="+mn-lt"/>
              </a:rPr>
              <a:t> καθώς μιλά για την ταπεινή καταγωγή του: ο ποταμός </a:t>
            </a:r>
            <a:r>
              <a:rPr lang="el-GR" err="1">
                <a:latin typeface="Calibri"/>
                <a:ea typeface="+mn-lt"/>
                <a:cs typeface="+mn-lt"/>
              </a:rPr>
              <a:t>Αύφιδος</a:t>
            </a:r>
            <a:r>
              <a:rPr lang="el-GR" dirty="0">
                <a:latin typeface="Calibri"/>
                <a:ea typeface="+mn-lt"/>
                <a:cs typeface="+mn-lt"/>
              </a:rPr>
              <a:t>  κυλά στη γενέτειρά του, την Απουλία </a:t>
            </a:r>
            <a:r>
              <a:rPr lang="el-GR" dirty="0">
                <a:latin typeface="Calibri"/>
                <a:ea typeface="Calibri"/>
                <a:cs typeface="Calibri"/>
              </a:rPr>
              <a:t>. Ο προσδιορισμός </a:t>
            </a:r>
            <a:r>
              <a:rPr lang="el-GR" err="1">
                <a:latin typeface="Calibri"/>
                <a:ea typeface="Calibri"/>
                <a:cs typeface="Calibri"/>
              </a:rPr>
              <a:t>pauper</a:t>
            </a:r>
            <a:r>
              <a:rPr lang="el-GR" dirty="0">
                <a:latin typeface="Calibri"/>
                <a:ea typeface="Calibri"/>
                <a:cs typeface="Calibri"/>
              </a:rPr>
              <a:t> </a:t>
            </a:r>
            <a:r>
              <a:rPr lang="el-GR" err="1">
                <a:latin typeface="Calibri"/>
                <a:ea typeface="Calibri"/>
                <a:cs typeface="Calibri"/>
              </a:rPr>
              <a:t>aquae</a:t>
            </a:r>
            <a:r>
              <a:rPr lang="el-GR" dirty="0">
                <a:latin typeface="Calibri"/>
                <a:ea typeface="Calibri"/>
                <a:cs typeface="Calibri"/>
              </a:rPr>
              <a:t> (φτωχός σε νερό) περιγράφει την ξηρή, άγονη φύση της περιοχής. 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l-GR" dirty="0">
                <a:latin typeface="Calibri"/>
                <a:ea typeface="Calibri"/>
                <a:cs typeface="Calibri"/>
              </a:rPr>
              <a:t>Ησίοδος θεογονία προοίμιο όπου αναφέρει και αυτός την καταγωγή του από μια άγονη περιοχή την Άσκρα 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SzPct val="114999"/>
              <a:buNone/>
            </a:pPr>
            <a:r>
              <a:rPr lang="el-GR" dirty="0">
                <a:latin typeface="Calibri"/>
                <a:ea typeface="Calibri"/>
                <a:cs typeface="Calibri"/>
              </a:rPr>
              <a:t>Η φήμη του </a:t>
            </a:r>
            <a:r>
              <a:rPr lang="el-GR" err="1">
                <a:latin typeface="Calibri"/>
                <a:ea typeface="Calibri"/>
                <a:cs typeface="Calibri"/>
              </a:rPr>
              <a:t>Οράτιου</a:t>
            </a:r>
            <a:r>
              <a:rPr lang="el-GR" dirty="0">
                <a:latin typeface="Calibri"/>
                <a:ea typeface="Calibri"/>
                <a:cs typeface="Calibri"/>
              </a:rPr>
              <a:t> φτάνει σε μη αστικά, αγροτικά μέρη</a:t>
            </a:r>
            <a:r>
              <a:rPr lang="el-GR" b="1" dirty="0">
                <a:latin typeface="Calibri"/>
                <a:ea typeface="Calibri"/>
                <a:cs typeface="Calibri"/>
              </a:rPr>
              <a:t> </a:t>
            </a:r>
            <a:r>
              <a:rPr lang="el-GR" dirty="0">
                <a:latin typeface="Calibri"/>
                <a:ea typeface="Calibri"/>
                <a:cs typeface="Calibri"/>
              </a:rPr>
              <a:t>ανατρέποντας την αντίληψη ότι η λογοτεχνία ανήκει μόνο στα αστικά και μορφωμένα κέντρα.</a:t>
            </a:r>
          </a:p>
          <a:p>
            <a:pPr marL="0" indent="0">
              <a:buNone/>
            </a:pPr>
            <a:endParaRPr lang="el-GR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l-GR"/>
          </a:p>
          <a:p>
            <a:pPr marL="0" indent="0">
              <a:buNone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37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7FCA1-EFFB-AD8D-EC6A-748A90F8C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6834DD-92A2-A6FC-1BBF-3DD880A795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0" y="763588"/>
            <a:ext cx="9869488" cy="53260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13-14 </a:t>
            </a:r>
            <a:r>
              <a:rPr lang="en-US" err="1">
                <a:latin typeface="Calibri"/>
                <a:ea typeface="Calibri"/>
                <a:cs typeface="Calibri"/>
              </a:rPr>
              <a:t>Aeolium</a:t>
            </a:r>
            <a:r>
              <a:rPr lang="en-US" dirty="0">
                <a:latin typeface="Calibri"/>
                <a:ea typeface="Calibri"/>
                <a:cs typeface="Calibri"/>
              </a:rPr>
              <a:t> carmen :</a:t>
            </a:r>
            <a:endParaRPr lang="el-GR" dirty="0">
              <a:latin typeface="Calibri"/>
              <a:ea typeface="Calibri"/>
              <a:cs typeface="Calibri"/>
            </a:endParaRPr>
          </a:p>
          <a:p>
            <a:pPr>
              <a:buSzPct val="114999"/>
            </a:pPr>
            <a:r>
              <a:rPr lang="el-GR" dirty="0">
                <a:latin typeface="Calibri"/>
                <a:ea typeface="Calibri"/>
                <a:cs typeface="Calibri"/>
              </a:rPr>
              <a:t>Ο </a:t>
            </a:r>
            <a:r>
              <a:rPr lang="el-GR" dirty="0" err="1">
                <a:latin typeface="Calibri"/>
                <a:ea typeface="Calibri"/>
                <a:cs typeface="Calibri"/>
              </a:rPr>
              <a:t>Οράτιος</a:t>
            </a:r>
            <a:r>
              <a:rPr lang="el-GR" dirty="0">
                <a:latin typeface="Calibri"/>
                <a:ea typeface="Calibri"/>
                <a:cs typeface="Calibri"/>
              </a:rPr>
              <a:t> αυτοπροβάλλεται ως πρωτοπόρος που μετέφερε την ελληνική αιολική λυρική παράδοση στη ρωμαϊκή γλώσσα, διεκδικώντας περήφανα τον τίτλο του αναμορφωτή της ρωμαϊκής ποίησης.</a:t>
            </a:r>
            <a:r>
              <a:rPr lang="el-GR" dirty="0">
                <a:latin typeface="Calibri"/>
                <a:ea typeface="+mn-lt"/>
                <a:cs typeface="+mn-lt"/>
              </a:rPr>
              <a:t> Ο </a:t>
            </a:r>
            <a:r>
              <a:rPr lang="el-GR" dirty="0" err="1">
                <a:latin typeface="Calibri"/>
                <a:ea typeface="+mn-lt"/>
                <a:cs typeface="+mn-lt"/>
              </a:rPr>
              <a:t>Οράτιος</a:t>
            </a:r>
            <a:r>
              <a:rPr lang="el-GR" dirty="0">
                <a:latin typeface="Calibri"/>
                <a:ea typeface="+mn-lt"/>
                <a:cs typeface="+mn-lt"/>
              </a:rPr>
              <a:t> αναγνωρίζει τον εαυτό του ως ποιητικό κληρονόμο αυτών των Αιολέων λυρικών και δηλώνει ότι έφερε (</a:t>
            </a:r>
            <a:r>
              <a:rPr lang="el-GR" dirty="0" err="1">
                <a:latin typeface="Calibri"/>
                <a:ea typeface="+mn-lt"/>
                <a:cs typeface="+mn-lt"/>
              </a:rPr>
              <a:t>deduxisse</a:t>
            </a:r>
            <a:r>
              <a:rPr lang="el-GR" dirty="0">
                <a:latin typeface="Calibri"/>
                <a:ea typeface="+mn-lt"/>
                <a:cs typeface="+mn-lt"/>
              </a:rPr>
              <a:t>) το Αιολικό τραγούδι στη Ρώμη, δηλαδή εισήγαγε και προσάρμοσε τη λυρική ποίηση στα λατινικά, δημιουργώντας τη  ρωμαϊκή λυρική παράδοση.</a:t>
            </a:r>
          </a:p>
          <a:p>
            <a:pPr>
              <a:buSzPct val="114999"/>
            </a:pPr>
            <a:endParaRPr lang="el-GR" dirty="0">
              <a:latin typeface="Calibri"/>
              <a:ea typeface="Calibri"/>
              <a:cs typeface="Calibri"/>
            </a:endParaRPr>
          </a:p>
          <a:p>
            <a:pPr>
              <a:buSzPct val="114999"/>
            </a:pPr>
            <a:r>
              <a:rPr lang="el-GR" dirty="0">
                <a:latin typeface="Calibri"/>
                <a:ea typeface="Calibri"/>
                <a:cs typeface="Calibri"/>
              </a:rPr>
              <a:t>15–16</a:t>
            </a:r>
            <a:r>
              <a:rPr lang="el-GR" dirty="0">
                <a:latin typeface="Calibri"/>
                <a:ea typeface="+mn-lt"/>
                <a:cs typeface="+mn-lt"/>
              </a:rPr>
              <a:t> </a:t>
            </a:r>
            <a:r>
              <a:rPr lang="el-GR" dirty="0" err="1">
                <a:latin typeface="Calibri"/>
                <a:ea typeface="+mn-lt"/>
                <a:cs typeface="+mn-lt"/>
              </a:rPr>
              <a:t>sume</a:t>
            </a:r>
            <a:r>
              <a:rPr lang="el-GR" dirty="0">
                <a:latin typeface="Calibri"/>
                <a:ea typeface="+mn-lt"/>
                <a:cs typeface="+mn-lt"/>
              </a:rPr>
              <a:t> </a:t>
            </a:r>
            <a:r>
              <a:rPr lang="el-GR" dirty="0" err="1">
                <a:latin typeface="Calibri"/>
                <a:ea typeface="+mn-lt"/>
                <a:cs typeface="+mn-lt"/>
              </a:rPr>
              <a:t>superbiam</a:t>
            </a:r>
            <a:r>
              <a:rPr lang="el-GR" dirty="0">
                <a:latin typeface="Calibri"/>
                <a:ea typeface="+mn-lt"/>
                <a:cs typeface="+mn-lt"/>
              </a:rPr>
              <a:t>…</a:t>
            </a:r>
            <a:r>
              <a:rPr lang="el-GR" dirty="0" err="1">
                <a:latin typeface="Calibri"/>
                <a:ea typeface="+mn-lt"/>
                <a:cs typeface="+mn-lt"/>
              </a:rPr>
              <a:t>Melpomene</a:t>
            </a:r>
            <a:r>
              <a:rPr lang="el-GR" dirty="0">
                <a:latin typeface="Calibri"/>
                <a:ea typeface="+mn-lt"/>
                <a:cs typeface="+mn-lt"/>
              </a:rPr>
              <a:t>, </a:t>
            </a:r>
            <a:r>
              <a:rPr lang="el-GR" dirty="0" err="1">
                <a:latin typeface="Calibri"/>
                <a:ea typeface="+mn-lt"/>
                <a:cs typeface="+mn-lt"/>
              </a:rPr>
              <a:t>comam</a:t>
            </a:r>
            <a:r>
              <a:rPr lang="el-GR" dirty="0">
                <a:latin typeface="Calibri"/>
                <a:ea typeface="+mn-lt"/>
                <a:cs typeface="+mn-lt"/>
              </a:rPr>
              <a:t>: </a:t>
            </a:r>
            <a:r>
              <a:rPr lang="el-GR" dirty="0">
                <a:latin typeface="Calibri"/>
                <a:ea typeface="Calibri"/>
                <a:cs typeface="Calibri"/>
              </a:rPr>
              <a:t>ο </a:t>
            </a:r>
            <a:r>
              <a:rPr lang="el-GR" dirty="0" err="1">
                <a:latin typeface="Calibri"/>
                <a:ea typeface="Calibri"/>
                <a:cs typeface="Calibri"/>
              </a:rPr>
              <a:t>Οράτιος</a:t>
            </a:r>
            <a:r>
              <a:rPr lang="el-GR" dirty="0">
                <a:latin typeface="Calibri"/>
                <a:ea typeface="Calibri"/>
                <a:cs typeface="Calibri"/>
              </a:rPr>
              <a:t>  καλεί τη Μούσα Μελπομένη να του απονείμει, ως δίκαιη ανταμοιβή, το στεφάνι της ποιητικής αθανασίας επισημαίνοντας ότι αυτή η τιμή δεν είναι αλαζονεία αλλά δικαιολογημένη υπερηφάνεια που κέρδισε με το έργο του. </a:t>
            </a:r>
          </a:p>
          <a:p>
            <a:pPr>
              <a:buSzPct val="114999"/>
            </a:pPr>
            <a:r>
              <a:rPr lang="el-GR" dirty="0">
                <a:latin typeface="Calibri"/>
                <a:ea typeface="+mn-lt"/>
                <a:cs typeface="+mn-lt"/>
              </a:rPr>
              <a:t>«Δελφική δάφνη»: σύμβολο του Απόλλωνα, της ποίησης και της φήμης. Η  δάφνη ήταν το έπαθλο των ποιητών, </a:t>
            </a:r>
            <a:r>
              <a:rPr lang="el-GR" i="1" dirty="0">
                <a:latin typeface="Calibri"/>
                <a:ea typeface="+mn-lt"/>
                <a:cs typeface="+mn-lt"/>
              </a:rPr>
              <a:t>εδώ σημαίνει την αναγνώριση της ποιητικής του αξίας  </a:t>
            </a:r>
            <a:r>
              <a:rPr lang="el-GR" dirty="0">
                <a:latin typeface="Calibri"/>
                <a:ea typeface="+mn-lt"/>
                <a:cs typeface="+mn-lt"/>
              </a:rPr>
              <a:t>.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557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649941" y="708493"/>
            <a:ext cx="10520082" cy="5166845"/>
          </a:xfrm>
        </p:spPr>
        <p:txBody>
          <a:bodyPr>
            <a:normAutofit/>
          </a:bodyPr>
          <a:lstStyle/>
          <a:p>
            <a:r>
              <a:rPr lang="el-GR" dirty="0">
                <a:latin typeface="Calibri"/>
                <a:ea typeface="Calibri"/>
                <a:cs typeface="Calibri"/>
              </a:rPr>
              <a:t>Η </a:t>
            </a:r>
            <a:r>
              <a:rPr lang="el-GR" b="1" dirty="0">
                <a:latin typeface="Calibri"/>
                <a:ea typeface="Calibri"/>
                <a:cs typeface="Calibri"/>
              </a:rPr>
              <a:t>Μελπομένη</a:t>
            </a:r>
            <a:r>
              <a:rPr lang="el-GR" dirty="0">
                <a:latin typeface="Calibri"/>
                <a:ea typeface="Calibri"/>
                <a:cs typeface="Calibri"/>
              </a:rPr>
              <a:t> είναι μία από τις εννέα Μούσες της αρχαίας ελληνικής μυθολογίας και συγκεκριμένα η </a:t>
            </a:r>
            <a:r>
              <a:rPr lang="el-GR" b="1" dirty="0">
                <a:latin typeface="Calibri"/>
                <a:ea typeface="Calibri"/>
                <a:cs typeface="Calibri"/>
              </a:rPr>
              <a:t>Μούσα της τραγωδίας</a:t>
            </a:r>
            <a:r>
              <a:rPr lang="el-GR" dirty="0">
                <a:latin typeface="Calibri"/>
                <a:ea typeface="Calibri"/>
                <a:cs typeface="Calibri"/>
              </a:rPr>
              <a:t>. Το όνομά της προέρχεται ετυμολογικά  από το ρήμα </a:t>
            </a:r>
            <a:r>
              <a:rPr lang="el-GR" i="1" dirty="0">
                <a:latin typeface="Calibri"/>
                <a:ea typeface="Calibri"/>
                <a:cs typeface="Calibri"/>
              </a:rPr>
              <a:t>μέλπω</a:t>
            </a:r>
            <a:r>
              <a:rPr lang="el-GR" dirty="0">
                <a:latin typeface="Calibri"/>
                <a:ea typeface="Calibri"/>
                <a:cs typeface="Calibri"/>
              </a:rPr>
              <a:t> (= ψάλλω, τραγουδώ). Εδώ, ο ποιητής απευθύνεται </a:t>
            </a:r>
            <a:r>
              <a:rPr lang="el-GR" b="1" dirty="0">
                <a:latin typeface="Calibri"/>
                <a:ea typeface="Calibri"/>
                <a:cs typeface="Calibri"/>
              </a:rPr>
              <a:t> στη Μελπομένη</a:t>
            </a:r>
            <a:r>
              <a:rPr lang="el-GR" dirty="0">
                <a:latin typeface="Calibri"/>
                <a:ea typeface="Calibri"/>
                <a:cs typeface="Calibri"/>
              </a:rPr>
              <a:t>, ζητώντας της να τον στεφανώσει με το </a:t>
            </a:r>
            <a:r>
              <a:rPr lang="el-GR" b="1" dirty="0">
                <a:latin typeface="Calibri"/>
                <a:ea typeface="Calibri"/>
                <a:cs typeface="Calibri"/>
              </a:rPr>
              <a:t>Δελφικό δάφνινο στεφάνι</a:t>
            </a:r>
            <a:r>
              <a:rPr lang="el-GR" dirty="0">
                <a:latin typeface="Calibri"/>
                <a:ea typeface="Calibri"/>
                <a:cs typeface="Calibri"/>
              </a:rPr>
              <a:t>, σύμβολο ποιητικής αναγνώρισης.</a:t>
            </a:r>
            <a:br>
              <a:rPr lang="el-GR" dirty="0">
                <a:latin typeface="Calibri"/>
              </a:rPr>
            </a:br>
            <a:r>
              <a:rPr lang="el-GR" dirty="0">
                <a:latin typeface="Calibri"/>
                <a:ea typeface="Calibri"/>
                <a:cs typeface="Calibri"/>
              </a:rPr>
              <a:t> Την παρακαλεί να του απονείμει </a:t>
            </a:r>
            <a:r>
              <a:rPr lang="el-GR" b="1" dirty="0">
                <a:latin typeface="Calibri"/>
                <a:ea typeface="Calibri"/>
                <a:cs typeface="Calibri"/>
              </a:rPr>
              <a:t>τιμητική δόξα</a:t>
            </a:r>
            <a:r>
              <a:rPr lang="el-GR" dirty="0">
                <a:latin typeface="Calibri"/>
                <a:ea typeface="Calibri"/>
                <a:cs typeface="Calibri"/>
              </a:rPr>
              <a:t>, καθώς η </a:t>
            </a:r>
            <a:r>
              <a:rPr lang="el-GR" b="1" dirty="0">
                <a:latin typeface="Calibri"/>
                <a:ea typeface="Calibri"/>
                <a:cs typeface="Calibri"/>
              </a:rPr>
              <a:t>ποιητική του αξία</a:t>
            </a:r>
            <a:r>
              <a:rPr lang="el-GR" dirty="0">
                <a:latin typeface="Calibri"/>
                <a:ea typeface="Calibri"/>
                <a:cs typeface="Calibri"/>
              </a:rPr>
              <a:t> (</a:t>
            </a:r>
            <a:r>
              <a:rPr lang="el-GR" dirty="0" err="1">
                <a:latin typeface="Calibri"/>
                <a:ea typeface="Calibri"/>
                <a:cs typeface="Calibri"/>
              </a:rPr>
              <a:t>merita</a:t>
            </a:r>
            <a:r>
              <a:rPr lang="el-GR" dirty="0">
                <a:latin typeface="Calibri"/>
                <a:ea typeface="Calibri"/>
                <a:cs typeface="Calibri"/>
              </a:rPr>
              <a:t>) αξίζει περηφάνεια (</a:t>
            </a:r>
            <a:r>
              <a:rPr lang="el-GR" dirty="0" err="1">
                <a:latin typeface="Calibri"/>
                <a:ea typeface="Calibri"/>
                <a:cs typeface="Calibri"/>
              </a:rPr>
              <a:t>superbiam</a:t>
            </a:r>
            <a:r>
              <a:rPr lang="el-GR" dirty="0">
                <a:latin typeface="Calibri"/>
                <a:ea typeface="Calibri"/>
                <a:cs typeface="Calibri"/>
              </a:rPr>
              <a:t>).</a:t>
            </a:r>
          </a:p>
          <a:p>
            <a:r>
              <a:rPr lang="el-GR" dirty="0">
                <a:latin typeface="Calibri"/>
                <a:ea typeface="Calibri"/>
                <a:cs typeface="Calibri"/>
              </a:rPr>
              <a:t>Η επίκληση είναι </a:t>
            </a:r>
            <a:r>
              <a:rPr lang="el-GR" b="1" dirty="0">
                <a:latin typeface="Calibri"/>
                <a:ea typeface="Calibri"/>
                <a:cs typeface="Calibri"/>
              </a:rPr>
              <a:t>τελετουργική</a:t>
            </a:r>
            <a:r>
              <a:rPr lang="el-GR" dirty="0">
                <a:latin typeface="Calibri"/>
                <a:ea typeface="Calibri"/>
                <a:cs typeface="Calibri"/>
              </a:rPr>
              <a:t>: σαν να τελειώνει μια ιερή αποστολή και καλεί τη Μούσα να του αναγνωρίσει τη </a:t>
            </a:r>
            <a:r>
              <a:rPr lang="el-GR" b="1" dirty="0">
                <a:latin typeface="Calibri"/>
                <a:ea typeface="Calibri"/>
                <a:cs typeface="Calibri"/>
              </a:rPr>
              <a:t>λογοτεχνική του αθανασία</a:t>
            </a:r>
            <a:r>
              <a:rPr lang="el-GR" dirty="0">
                <a:latin typeface="Calibri"/>
                <a:ea typeface="Calibri"/>
                <a:cs typeface="Calibri"/>
              </a:rPr>
              <a:t>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85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4CBC0-C531-5E1A-6FDD-0A606743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Λεξιλόγιο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E27839-42B7-AC74-D1E4-C3E8FA97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75819"/>
          </a:xfrm>
        </p:spPr>
        <p:txBody>
          <a:bodyPr>
            <a:normAutofit fontScale="85000" lnSpcReduction="20000"/>
          </a:bodyPr>
          <a:lstStyle/>
          <a:p>
            <a:pPr marL="0" indent="0">
              <a:buSzPct val="114999"/>
              <a:buNone/>
            </a:pPr>
            <a:r>
              <a:rPr lang="el-GR" dirty="0">
                <a:ea typeface="+mn-lt"/>
                <a:cs typeface="+mn-lt"/>
              </a:rPr>
              <a:t> </a:t>
            </a:r>
            <a:r>
              <a:rPr lang="el-GR" i="1" dirty="0" err="1">
                <a:latin typeface="Calibri"/>
                <a:ea typeface="+mn-lt"/>
                <a:cs typeface="+mn-lt"/>
              </a:rPr>
              <a:t>exigo</a:t>
            </a:r>
            <a:r>
              <a:rPr lang="el-GR" i="1" dirty="0">
                <a:latin typeface="Calibri"/>
                <a:ea typeface="+mn-lt"/>
                <a:cs typeface="+mn-lt"/>
              </a:rPr>
              <a:t>,  </a:t>
            </a:r>
            <a:r>
              <a:rPr lang="el-GR" i="1" dirty="0" err="1">
                <a:latin typeface="Calibri"/>
                <a:ea typeface="+mn-lt"/>
                <a:cs typeface="+mn-lt"/>
              </a:rPr>
              <a:t>exegi</a:t>
            </a:r>
            <a:r>
              <a:rPr lang="el-GR" i="1" dirty="0">
                <a:latin typeface="Calibri"/>
                <a:ea typeface="+mn-lt"/>
                <a:cs typeface="+mn-lt"/>
              </a:rPr>
              <a:t>, </a:t>
            </a:r>
            <a:r>
              <a:rPr lang="el-GR" i="1" dirty="0" err="1">
                <a:latin typeface="Calibri"/>
                <a:ea typeface="+mn-lt"/>
                <a:cs typeface="+mn-lt"/>
              </a:rPr>
              <a:t>exactum</a:t>
            </a:r>
            <a:r>
              <a:rPr lang="el-GR" dirty="0">
                <a:latin typeface="Calibri"/>
                <a:ea typeface="+mn-lt"/>
                <a:cs typeface="+mn-lt"/>
              </a:rPr>
              <a:t> ,</a:t>
            </a:r>
            <a:r>
              <a:rPr lang="el-GR" dirty="0" err="1">
                <a:latin typeface="Calibri"/>
                <a:ea typeface="+mn-lt"/>
                <a:cs typeface="+mn-lt"/>
              </a:rPr>
              <a:t>exigere,ολοκληρώνω</a:t>
            </a:r>
            <a:r>
              <a:rPr lang="el-GR" dirty="0">
                <a:latin typeface="Calibri"/>
                <a:ea typeface="+mn-lt"/>
                <a:cs typeface="+mn-lt"/>
              </a:rPr>
              <a:t>, φέρνω εις πέρα                                </a:t>
            </a:r>
            <a:r>
              <a:rPr lang="el-GR" i="1" dirty="0" err="1">
                <a:latin typeface="Calibri"/>
                <a:ea typeface="+mn-lt"/>
                <a:cs typeface="+mn-lt"/>
              </a:rPr>
              <a:t>monumentum</a:t>
            </a:r>
            <a:r>
              <a:rPr lang="el-GR" i="1" dirty="0">
                <a:latin typeface="Calibri"/>
                <a:ea typeface="+mn-lt"/>
                <a:cs typeface="+mn-lt"/>
              </a:rPr>
              <a:t>, -i</a:t>
            </a:r>
            <a:r>
              <a:rPr lang="el-GR" dirty="0">
                <a:latin typeface="Calibri"/>
                <a:ea typeface="+mn-lt"/>
                <a:cs typeface="+mn-lt"/>
              </a:rPr>
              <a:t>, ουδέτερο, Β’ κλίση , μνημείο                                                                          </a:t>
            </a:r>
            <a:r>
              <a:rPr lang="el-GR" i="1" dirty="0">
                <a:latin typeface="Calibri"/>
                <a:ea typeface="+mn-lt"/>
                <a:cs typeface="+mn-lt"/>
              </a:rPr>
              <a:t>aes, </a:t>
            </a:r>
            <a:r>
              <a:rPr lang="el-GR" i="1" dirty="0" err="1">
                <a:latin typeface="Calibri"/>
                <a:ea typeface="+mn-lt"/>
                <a:cs typeface="+mn-lt"/>
              </a:rPr>
              <a:t>aeris</a:t>
            </a:r>
            <a:r>
              <a:rPr lang="el-GR" dirty="0">
                <a:latin typeface="Calibri"/>
                <a:ea typeface="+mn-lt"/>
                <a:cs typeface="+mn-lt"/>
              </a:rPr>
              <a:t>, χαλκός          </a:t>
            </a:r>
            <a:endParaRPr lang="el-GR" dirty="0">
              <a:latin typeface="Garamond" panose="02020404030301010803"/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dirty="0">
                <a:latin typeface="Calibri"/>
                <a:ea typeface="+mn-lt"/>
                <a:cs typeface="+mn-lt"/>
              </a:rPr>
              <a:t> </a:t>
            </a:r>
            <a:r>
              <a:rPr lang="el-GR" i="1" dirty="0">
                <a:latin typeface="Calibri"/>
                <a:ea typeface="+mn-lt"/>
                <a:cs typeface="+mn-lt"/>
              </a:rPr>
              <a:t>perennis, -e</a:t>
            </a:r>
            <a:r>
              <a:rPr lang="el-GR" dirty="0">
                <a:latin typeface="Calibri"/>
                <a:ea typeface="+mn-lt"/>
                <a:cs typeface="+mn-lt"/>
              </a:rPr>
              <a:t>, συνεχής ,διαρκής</a:t>
            </a:r>
            <a:br>
              <a:rPr lang="el-GR" dirty="0">
                <a:latin typeface="Calibri"/>
                <a:ea typeface="+mn-lt"/>
                <a:cs typeface="+mn-lt"/>
              </a:rPr>
            </a:br>
            <a:r>
              <a:rPr lang="el-GR" i="1" err="1">
                <a:latin typeface="Calibri"/>
                <a:ea typeface="+mn-lt"/>
                <a:cs typeface="+mn-lt"/>
              </a:rPr>
              <a:t>regalis</a:t>
            </a:r>
            <a:r>
              <a:rPr lang="el-GR" i="1" dirty="0">
                <a:latin typeface="Calibri"/>
                <a:ea typeface="+mn-lt"/>
                <a:cs typeface="+mn-lt"/>
              </a:rPr>
              <a:t>, -</a:t>
            </a:r>
            <a:r>
              <a:rPr lang="el-GR" i="1" err="1">
                <a:latin typeface="Calibri"/>
                <a:ea typeface="+mn-lt"/>
                <a:cs typeface="+mn-lt"/>
              </a:rPr>
              <a:t>is</a:t>
            </a:r>
            <a:r>
              <a:rPr lang="el-GR" i="1" dirty="0">
                <a:latin typeface="Calibri"/>
                <a:ea typeface="+mn-lt"/>
                <a:cs typeface="+mn-lt"/>
              </a:rPr>
              <a:t> -e</a:t>
            </a:r>
            <a:r>
              <a:rPr lang="el-GR" dirty="0">
                <a:latin typeface="Calibri"/>
                <a:ea typeface="+mn-lt"/>
                <a:cs typeface="+mn-lt"/>
              </a:rPr>
              <a:t>, βασιλικός </a:t>
            </a:r>
            <a:br>
              <a:rPr lang="el-GR" dirty="0">
                <a:latin typeface="Calibri"/>
                <a:ea typeface="+mn-lt"/>
                <a:cs typeface="+mn-lt"/>
              </a:rPr>
            </a:br>
            <a:r>
              <a:rPr lang="el-GR" i="1" err="1">
                <a:latin typeface="Calibri"/>
                <a:ea typeface="+mn-lt"/>
                <a:cs typeface="+mn-lt"/>
              </a:rPr>
              <a:t>situs</a:t>
            </a:r>
            <a:r>
              <a:rPr lang="el-GR" i="1" dirty="0">
                <a:latin typeface="Calibri"/>
                <a:ea typeface="+mn-lt"/>
                <a:cs typeface="+mn-lt"/>
              </a:rPr>
              <a:t>, -</a:t>
            </a:r>
            <a:r>
              <a:rPr lang="el-GR" i="1" err="1">
                <a:latin typeface="Calibri"/>
                <a:ea typeface="+mn-lt"/>
                <a:cs typeface="+mn-lt"/>
              </a:rPr>
              <a:t>us</a:t>
            </a:r>
            <a:r>
              <a:rPr lang="el-GR" dirty="0">
                <a:latin typeface="Calibri"/>
                <a:ea typeface="+mn-lt"/>
                <a:cs typeface="+mn-lt"/>
              </a:rPr>
              <a:t>, τοποθετώ</a:t>
            </a:r>
            <a:br>
              <a:rPr lang="el-GR" dirty="0">
                <a:latin typeface="Calibri"/>
                <a:ea typeface="+mn-lt"/>
                <a:cs typeface="+mn-lt"/>
              </a:rPr>
            </a:br>
            <a:r>
              <a:rPr lang="el-GR" dirty="0">
                <a:latin typeface="Calibri"/>
                <a:ea typeface="+mn-lt"/>
                <a:cs typeface="+mn-lt"/>
              </a:rPr>
              <a:t> </a:t>
            </a:r>
            <a:r>
              <a:rPr lang="el-GR" i="1" err="1">
                <a:latin typeface="Calibri"/>
                <a:ea typeface="+mn-lt"/>
                <a:cs typeface="+mn-lt"/>
              </a:rPr>
              <a:t>pyramis</a:t>
            </a:r>
            <a:r>
              <a:rPr lang="el-GR" i="1" dirty="0">
                <a:latin typeface="Calibri"/>
                <a:ea typeface="+mn-lt"/>
                <a:cs typeface="+mn-lt"/>
              </a:rPr>
              <a:t>, -</a:t>
            </a:r>
            <a:r>
              <a:rPr lang="el-GR" i="1" err="1">
                <a:latin typeface="Calibri"/>
                <a:ea typeface="+mn-lt"/>
                <a:cs typeface="+mn-lt"/>
              </a:rPr>
              <a:t>idis</a:t>
            </a:r>
            <a:r>
              <a:rPr lang="el-GR" i="1" dirty="0">
                <a:latin typeface="Calibri"/>
                <a:ea typeface="+mn-lt"/>
                <a:cs typeface="+mn-lt"/>
              </a:rPr>
              <a:t> , πυραμίδες                              </a:t>
            </a:r>
            <a:endParaRPr lang="el-GR" dirty="0">
              <a:latin typeface="Garamond" panose="02020404030301010803"/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i="1" dirty="0" err="1">
                <a:latin typeface="Calibri"/>
                <a:ea typeface="+mn-lt"/>
                <a:cs typeface="+mn-lt"/>
              </a:rPr>
              <a:t>impotens</a:t>
            </a:r>
            <a:r>
              <a:rPr lang="el-GR" i="1" dirty="0">
                <a:latin typeface="Calibri"/>
                <a:ea typeface="+mn-lt"/>
                <a:cs typeface="+mn-lt"/>
              </a:rPr>
              <a:t>, -</a:t>
            </a:r>
            <a:r>
              <a:rPr lang="el-GR" i="1" dirty="0" err="1">
                <a:latin typeface="Calibri"/>
                <a:ea typeface="+mn-lt"/>
                <a:cs typeface="+mn-lt"/>
              </a:rPr>
              <a:t>ntis</a:t>
            </a:r>
            <a:r>
              <a:rPr lang="el-GR" dirty="0">
                <a:latin typeface="Calibri"/>
                <a:ea typeface="+mn-lt"/>
                <a:cs typeface="+mn-lt"/>
              </a:rPr>
              <a:t>, ασυγκράτητος  </a:t>
            </a:r>
            <a:endParaRPr lang="el-G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l-GR" err="1">
                <a:latin typeface="Calibri"/>
                <a:ea typeface="Calibri"/>
                <a:cs typeface="Calibri"/>
              </a:rPr>
              <a:t>morior</a:t>
            </a:r>
            <a:r>
              <a:rPr lang="el-GR" dirty="0">
                <a:latin typeface="Calibri"/>
                <a:ea typeface="Calibri"/>
                <a:cs typeface="Calibri"/>
              </a:rPr>
              <a:t> –</a:t>
            </a:r>
            <a:r>
              <a:rPr lang="el-GR" err="1">
                <a:latin typeface="Calibri"/>
                <a:ea typeface="Calibri"/>
                <a:cs typeface="Calibri"/>
              </a:rPr>
              <a:t>mortus</a:t>
            </a:r>
            <a:r>
              <a:rPr lang="el-GR" dirty="0">
                <a:latin typeface="Calibri"/>
                <a:ea typeface="Calibri"/>
                <a:cs typeface="Calibri"/>
              </a:rPr>
              <a:t> sum-</a:t>
            </a:r>
            <a:r>
              <a:rPr lang="el-GR" err="1">
                <a:latin typeface="Calibri"/>
                <a:ea typeface="Calibri"/>
                <a:cs typeface="Calibri"/>
              </a:rPr>
              <a:t>mori</a:t>
            </a:r>
            <a:r>
              <a:rPr lang="el-GR" dirty="0">
                <a:latin typeface="Calibri"/>
                <a:ea typeface="Calibri"/>
                <a:cs typeface="Calibri"/>
              </a:rPr>
              <a:t> (3) πεθαίνω</a:t>
            </a:r>
            <a:r>
              <a:rPr lang="el-GR" dirty="0">
                <a:ea typeface="+mn-lt"/>
                <a:cs typeface="+mn-lt"/>
              </a:rPr>
              <a:t>                                                                                                                                        </a:t>
            </a:r>
            <a:br>
              <a:rPr lang="el-GR" dirty="0">
                <a:ea typeface="+mn-lt"/>
                <a:cs typeface="+mn-lt"/>
              </a:rPr>
            </a:b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69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85EE77-3F76-9C06-09EA-825F9B541C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2500" y="738188"/>
            <a:ext cx="8648700" cy="55086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el-GR" dirty="0">
                <a:latin typeface="Calibri"/>
                <a:ea typeface="+mn-lt"/>
                <a:cs typeface="+mn-lt"/>
              </a:rPr>
            </a:br>
            <a:r>
              <a:rPr lang="el-GR" dirty="0">
                <a:latin typeface="Calibri"/>
                <a:ea typeface="+mn-lt"/>
                <a:cs typeface="+mn-lt"/>
              </a:rPr>
              <a:t> </a:t>
            </a:r>
            <a:r>
              <a:rPr lang="el-GR" err="1">
                <a:latin typeface="Calibri"/>
                <a:ea typeface="+mn-lt"/>
                <a:cs typeface="+mn-lt"/>
              </a:rPr>
              <a:t>pars-partis</a:t>
            </a:r>
            <a:r>
              <a:rPr lang="el-GR" dirty="0">
                <a:latin typeface="Calibri"/>
                <a:ea typeface="+mn-lt"/>
                <a:cs typeface="+mn-lt"/>
              </a:rPr>
              <a:t> , μέρος </a:t>
            </a:r>
          </a:p>
          <a:p>
            <a:pPr marL="0" indent="0">
              <a:buNone/>
            </a:pPr>
            <a:r>
              <a:rPr lang="el-GR" err="1">
                <a:latin typeface="Calibri"/>
                <a:ea typeface="+mn-lt"/>
                <a:cs typeface="+mn-lt"/>
              </a:rPr>
              <a:t>cresco-crevi</a:t>
            </a:r>
            <a:r>
              <a:rPr lang="el-GR" dirty="0">
                <a:latin typeface="Calibri"/>
                <a:ea typeface="+mn-lt"/>
                <a:cs typeface="+mn-lt"/>
              </a:rPr>
              <a:t> –</a:t>
            </a:r>
            <a:r>
              <a:rPr lang="el-GR" err="1">
                <a:latin typeface="Calibri"/>
                <a:ea typeface="+mn-lt"/>
                <a:cs typeface="+mn-lt"/>
              </a:rPr>
              <a:t>cretum</a:t>
            </a:r>
            <a:r>
              <a:rPr lang="el-GR" dirty="0">
                <a:latin typeface="Calibri"/>
                <a:ea typeface="+mn-lt"/>
                <a:cs typeface="+mn-lt"/>
              </a:rPr>
              <a:t> –</a:t>
            </a:r>
            <a:r>
              <a:rPr lang="el-GR" err="1">
                <a:latin typeface="Calibri"/>
                <a:ea typeface="+mn-lt"/>
                <a:cs typeface="+mn-lt"/>
              </a:rPr>
              <a:t>ere</a:t>
            </a:r>
            <a:r>
              <a:rPr lang="el-GR" dirty="0">
                <a:latin typeface="Calibri"/>
                <a:ea typeface="+mn-lt"/>
                <a:cs typeface="+mn-lt"/>
              </a:rPr>
              <a:t> (3) αυξάνομαι , μεγαλώνω</a:t>
            </a:r>
          </a:p>
          <a:p>
            <a:pPr marL="0" indent="0">
              <a:buNone/>
            </a:pPr>
            <a:r>
              <a:rPr lang="el-GR" err="1">
                <a:latin typeface="Calibri"/>
                <a:ea typeface="Calibri"/>
                <a:cs typeface="Calibri"/>
              </a:rPr>
              <a:t>laus-udis</a:t>
            </a:r>
            <a:r>
              <a:rPr lang="el-GR" dirty="0">
                <a:latin typeface="Calibri"/>
                <a:ea typeface="Calibri"/>
                <a:cs typeface="Calibri"/>
              </a:rPr>
              <a:t> , έπαινος  </a:t>
            </a:r>
          </a:p>
          <a:p>
            <a:pPr marL="0" indent="0">
              <a:buNone/>
            </a:pPr>
            <a:r>
              <a:rPr lang="el-GR" err="1">
                <a:latin typeface="Calibri"/>
                <a:ea typeface="+mn-lt"/>
                <a:cs typeface="+mn-lt"/>
              </a:rPr>
              <a:t>scando-ndi-nsum-ere</a:t>
            </a:r>
            <a:r>
              <a:rPr lang="el-GR" dirty="0">
                <a:latin typeface="Calibri"/>
                <a:ea typeface="+mn-lt"/>
                <a:cs typeface="+mn-lt"/>
              </a:rPr>
              <a:t> ,ανεβαίνω </a:t>
            </a:r>
          </a:p>
          <a:p>
            <a:pPr marL="0" indent="0">
              <a:buNone/>
            </a:pPr>
            <a:r>
              <a:rPr lang="el-GR" err="1">
                <a:latin typeface="Calibri"/>
                <a:ea typeface="+mn-lt"/>
                <a:cs typeface="+mn-lt"/>
              </a:rPr>
              <a:t>tacitus</a:t>
            </a:r>
            <a:r>
              <a:rPr lang="el-GR" dirty="0">
                <a:latin typeface="Calibri"/>
                <a:ea typeface="+mn-lt"/>
                <a:cs typeface="+mn-lt"/>
              </a:rPr>
              <a:t>-a-</a:t>
            </a:r>
            <a:r>
              <a:rPr lang="el-GR" err="1">
                <a:latin typeface="Calibri"/>
                <a:ea typeface="+mn-lt"/>
                <a:cs typeface="+mn-lt"/>
              </a:rPr>
              <a:t>um</a:t>
            </a:r>
            <a:r>
              <a:rPr lang="el-GR" dirty="0">
                <a:latin typeface="Calibri"/>
                <a:ea typeface="+mn-lt"/>
                <a:cs typeface="+mn-lt"/>
              </a:rPr>
              <a:t> , σιωπηλός</a:t>
            </a:r>
          </a:p>
          <a:p>
            <a:pPr marL="0" indent="0">
              <a:buNone/>
            </a:pPr>
            <a:r>
              <a:rPr lang="el-GR" err="1">
                <a:latin typeface="Calibri"/>
                <a:ea typeface="+mn-lt"/>
                <a:cs typeface="+mn-lt"/>
              </a:rPr>
              <a:t>dicor-dictus</a:t>
            </a:r>
            <a:r>
              <a:rPr lang="el-GR" dirty="0">
                <a:latin typeface="Calibri"/>
                <a:ea typeface="+mn-lt"/>
                <a:cs typeface="+mn-lt"/>
              </a:rPr>
              <a:t> sum-</a:t>
            </a:r>
            <a:r>
              <a:rPr lang="el-GR" err="1">
                <a:latin typeface="Calibri"/>
                <a:ea typeface="+mn-lt"/>
                <a:cs typeface="+mn-lt"/>
              </a:rPr>
              <a:t>dici</a:t>
            </a:r>
            <a:r>
              <a:rPr lang="el-GR" dirty="0">
                <a:latin typeface="Calibri"/>
                <a:ea typeface="+mn-lt"/>
                <a:cs typeface="+mn-lt"/>
              </a:rPr>
              <a:t>, </a:t>
            </a:r>
            <a:r>
              <a:rPr lang="el-GR" err="1">
                <a:latin typeface="Calibri"/>
                <a:ea typeface="+mn-lt"/>
                <a:cs typeface="+mn-lt"/>
              </a:rPr>
              <a:t>λέγομαι,υμνούμαι</a:t>
            </a:r>
            <a:r>
              <a:rPr lang="el-GR" dirty="0">
                <a:latin typeface="Calibri"/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l-GR" err="1">
                <a:latin typeface="Calibri"/>
                <a:ea typeface="+mn-lt"/>
                <a:cs typeface="+mn-lt"/>
              </a:rPr>
              <a:t>obstrepo</a:t>
            </a:r>
            <a:r>
              <a:rPr lang="el-GR" dirty="0">
                <a:latin typeface="Calibri"/>
                <a:ea typeface="+mn-lt"/>
                <a:cs typeface="+mn-lt"/>
              </a:rPr>
              <a:t>-</a:t>
            </a:r>
            <a:r>
              <a:rPr lang="el-GR" err="1">
                <a:latin typeface="Calibri"/>
                <a:ea typeface="+mn-lt"/>
                <a:cs typeface="+mn-lt"/>
              </a:rPr>
              <a:t>ui</a:t>
            </a:r>
            <a:r>
              <a:rPr lang="el-GR" dirty="0">
                <a:latin typeface="Calibri"/>
                <a:ea typeface="+mn-lt"/>
                <a:cs typeface="+mn-lt"/>
              </a:rPr>
              <a:t>-</a:t>
            </a:r>
            <a:r>
              <a:rPr lang="el-GR" err="1">
                <a:latin typeface="Calibri"/>
                <a:ea typeface="+mn-lt"/>
                <a:cs typeface="+mn-lt"/>
              </a:rPr>
              <a:t>itum</a:t>
            </a:r>
            <a:r>
              <a:rPr lang="el-GR" dirty="0">
                <a:latin typeface="Calibri"/>
                <a:ea typeface="+mn-lt"/>
                <a:cs typeface="+mn-lt"/>
              </a:rPr>
              <a:t>-e, θορυβώ ,βουίζω </a:t>
            </a:r>
          </a:p>
          <a:p>
            <a:pPr marL="0" indent="0">
              <a:buNone/>
            </a:pPr>
            <a:r>
              <a:rPr lang="el-GR" err="1">
                <a:latin typeface="Calibri"/>
                <a:ea typeface="+mn-lt"/>
                <a:cs typeface="+mn-lt"/>
              </a:rPr>
              <a:t>pauper</a:t>
            </a:r>
            <a:r>
              <a:rPr lang="el-GR" dirty="0">
                <a:latin typeface="Calibri"/>
                <a:ea typeface="+mn-lt"/>
                <a:cs typeface="+mn-lt"/>
              </a:rPr>
              <a:t>-</a:t>
            </a:r>
            <a:r>
              <a:rPr lang="el-GR" err="1">
                <a:latin typeface="Calibri"/>
                <a:ea typeface="+mn-lt"/>
                <a:cs typeface="+mn-lt"/>
              </a:rPr>
              <a:t>eris</a:t>
            </a:r>
            <a:r>
              <a:rPr lang="el-GR" dirty="0">
                <a:latin typeface="Calibri"/>
                <a:ea typeface="+mn-lt"/>
                <a:cs typeface="+mn-lt"/>
              </a:rPr>
              <a:t>-e φτωχός </a:t>
            </a:r>
          </a:p>
          <a:p>
            <a:pPr marL="0" indent="0">
              <a:buNone/>
            </a:pPr>
            <a:r>
              <a:rPr lang="el-GR" err="1">
                <a:latin typeface="Calibri"/>
                <a:ea typeface="+mn-lt"/>
                <a:cs typeface="+mn-lt"/>
              </a:rPr>
              <a:t>deduco-duxi-ductum-ere</a:t>
            </a:r>
            <a:r>
              <a:rPr lang="el-GR" dirty="0">
                <a:latin typeface="Calibri"/>
                <a:ea typeface="+mn-lt"/>
                <a:cs typeface="+mn-lt"/>
              </a:rPr>
              <a:t>, μεταφέρω ,προσαρμόζω </a:t>
            </a:r>
          </a:p>
          <a:p>
            <a:pPr marL="0" indent="0">
              <a:buNone/>
            </a:pPr>
            <a:r>
              <a:rPr lang="el-GR" err="1">
                <a:latin typeface="Calibri"/>
                <a:ea typeface="+mn-lt"/>
                <a:cs typeface="+mn-lt"/>
              </a:rPr>
              <a:t>sumo-sumpsi-sumptum-ere</a:t>
            </a:r>
            <a:r>
              <a:rPr lang="el-GR" dirty="0">
                <a:latin typeface="Calibri"/>
                <a:ea typeface="+mn-lt"/>
                <a:cs typeface="+mn-lt"/>
              </a:rPr>
              <a:t>, αποδέχομαι , παίρνω </a:t>
            </a:r>
          </a:p>
          <a:p>
            <a:pPr marL="0" indent="0">
              <a:buNone/>
            </a:pPr>
            <a:r>
              <a:rPr lang="el-GR" err="1">
                <a:latin typeface="Calibri"/>
                <a:ea typeface="+mn-lt"/>
                <a:cs typeface="+mn-lt"/>
              </a:rPr>
              <a:t>superbia-ae</a:t>
            </a:r>
            <a:r>
              <a:rPr lang="el-GR" dirty="0">
                <a:latin typeface="Calibri"/>
                <a:ea typeface="+mn-lt"/>
                <a:cs typeface="+mn-lt"/>
              </a:rPr>
              <a:t>  ,περηφάνεια </a:t>
            </a:r>
          </a:p>
          <a:p>
            <a:pPr marL="0" indent="0">
              <a:buNone/>
            </a:pPr>
            <a:r>
              <a:rPr lang="el-GR" err="1">
                <a:latin typeface="Calibri"/>
                <a:ea typeface="+mn-lt"/>
                <a:cs typeface="+mn-lt"/>
              </a:rPr>
              <a:t>quaero-quaesivi-quaesitum-ere</a:t>
            </a:r>
            <a:r>
              <a:rPr lang="el-GR" dirty="0">
                <a:latin typeface="Calibri"/>
                <a:ea typeface="+mn-lt"/>
                <a:cs typeface="+mn-lt"/>
              </a:rPr>
              <a:t> , ζητώ </a:t>
            </a:r>
          </a:p>
          <a:p>
            <a:pPr marL="0" indent="0">
              <a:buNone/>
            </a:pPr>
            <a:r>
              <a:rPr lang="el-GR" err="1">
                <a:latin typeface="Calibri"/>
                <a:ea typeface="+mn-lt"/>
                <a:cs typeface="+mn-lt"/>
              </a:rPr>
              <a:t>laurus</a:t>
            </a:r>
            <a:r>
              <a:rPr lang="el-GR" dirty="0">
                <a:latin typeface="Calibri"/>
                <a:ea typeface="+mn-lt"/>
                <a:cs typeface="+mn-lt"/>
              </a:rPr>
              <a:t>-i δάφνη </a:t>
            </a:r>
          </a:p>
          <a:p>
            <a:pPr marL="0" indent="0">
              <a:buNone/>
            </a:pPr>
            <a:r>
              <a:rPr lang="el-GR" err="1">
                <a:latin typeface="Calibri"/>
                <a:ea typeface="+mn-lt"/>
                <a:cs typeface="+mn-lt"/>
              </a:rPr>
              <a:t>cingo-cinxi-cinctum-ere</a:t>
            </a:r>
            <a:r>
              <a:rPr lang="el-GR" dirty="0">
                <a:latin typeface="Calibri"/>
                <a:ea typeface="+mn-lt"/>
                <a:cs typeface="+mn-lt"/>
              </a:rPr>
              <a:t>, προβάλλω , στεφανώνω </a:t>
            </a:r>
          </a:p>
          <a:p>
            <a:pPr marL="0" indent="0">
              <a:buNone/>
            </a:pPr>
            <a:endParaRPr lang="el-GR" dirty="0"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endParaRPr lang="el-GR" dirty="0"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endParaRPr lang="el-GR">
              <a:ea typeface="+mn-lt"/>
              <a:cs typeface="+mn-lt"/>
            </a:endParaRPr>
          </a:p>
          <a:p>
            <a:pPr marL="0" indent="0">
              <a:buNone/>
            </a:pPr>
            <a:endParaRPr lang="el-GR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97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/>
                <a:ea typeface="Calibri"/>
                <a:cs typeface="Calibri"/>
              </a:rPr>
              <a:t>ΓΕΝΙΚΗ ΕΙΣΑΓΩΓΗ </a:t>
            </a:r>
          </a:p>
        </p:txBody>
      </p:sp>
      <p:sp>
        <p:nvSpPr>
          <p:cNvPr id="17" name="Θέση περιεχομένου 2"/>
          <p:cNvSpPr>
            <a:spLocks noGrp="1"/>
          </p:cNvSpPr>
          <p:nvPr>
            <p:ph idx="1"/>
          </p:nvPr>
        </p:nvSpPr>
        <p:spPr>
          <a:xfrm>
            <a:off x="1295401" y="2462987"/>
            <a:ext cx="9601196" cy="38199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l-GR" sz="2000" dirty="0">
                <a:latin typeface="Calibri"/>
                <a:ea typeface="Calibri"/>
                <a:cs typeface="Calibri"/>
              </a:rPr>
              <a:t>Ταφικό ποίημα </a:t>
            </a:r>
          </a:p>
          <a:p>
            <a:pPr>
              <a:lnSpc>
                <a:spcPct val="90000"/>
              </a:lnSpc>
              <a:buSzPct val="114999"/>
            </a:pPr>
            <a:r>
              <a:rPr lang="el-GR" sz="2000" dirty="0">
                <a:latin typeface="Calibri"/>
                <a:ea typeface="+mn-lt"/>
                <a:cs typeface="+mn-lt"/>
              </a:rPr>
              <a:t>Ένα ποίημα-σφραγίδα </a:t>
            </a:r>
            <a:endParaRPr lang="el-GR" sz="200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el-GR" sz="2000" dirty="0">
                <a:latin typeface="Calibri"/>
                <a:ea typeface="+mn-lt"/>
                <a:cs typeface="+mn-lt"/>
              </a:rPr>
              <a:t>Μέτρο: Η ωδή 3.30 του </a:t>
            </a:r>
            <a:r>
              <a:rPr lang="el-GR" sz="2000" err="1">
                <a:latin typeface="Calibri"/>
                <a:ea typeface="+mn-lt"/>
                <a:cs typeface="+mn-lt"/>
              </a:rPr>
              <a:t>Ορατίου</a:t>
            </a:r>
            <a:r>
              <a:rPr lang="el-GR" sz="2000" dirty="0">
                <a:latin typeface="Calibri"/>
                <a:ea typeface="+mn-lt"/>
                <a:cs typeface="+mn-lt"/>
              </a:rPr>
              <a:t> είναι γραμμένη στο ίδιο μετρικό σχήμα με την πρώτη ωδή του πρώτου βιβλίου του.  Είναι γραμμένη σε </a:t>
            </a:r>
            <a:r>
              <a:rPr lang="el-GR" sz="2000" err="1">
                <a:latin typeface="Calibri"/>
                <a:ea typeface="+mn-lt"/>
                <a:cs typeface="+mn-lt"/>
              </a:rPr>
              <a:t>ασκληπιάδειο</a:t>
            </a:r>
            <a:r>
              <a:rPr lang="el-GR" sz="2000" dirty="0">
                <a:latin typeface="Calibri"/>
                <a:ea typeface="+mn-lt"/>
                <a:cs typeface="+mn-lt"/>
              </a:rPr>
              <a:t> μέτρο</a:t>
            </a:r>
            <a:endParaRPr lang="el-GR" sz="2000" dirty="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el-GR" sz="2000" dirty="0">
                <a:latin typeface="Calibri"/>
                <a:ea typeface="Calibri"/>
                <a:cs typeface="Calibri"/>
              </a:rPr>
              <a:t>Αθανασία μέσω της ποίησης</a:t>
            </a:r>
          </a:p>
          <a:p>
            <a:pPr>
              <a:lnSpc>
                <a:spcPct val="90000"/>
              </a:lnSpc>
            </a:pPr>
            <a:r>
              <a:rPr lang="el-GR" sz="2000" dirty="0">
                <a:latin typeface="Calibri"/>
                <a:ea typeface="Calibri"/>
                <a:cs typeface="Calibri"/>
              </a:rPr>
              <a:t> Η δόξα του ποιητή θα τον κρατήσει ζωντανό στο μέλλον, υπερβαίνοντας τον φυσικό θάνατο (υστεροφημία)</a:t>
            </a:r>
          </a:p>
          <a:p>
            <a:pPr>
              <a:lnSpc>
                <a:spcPct val="90000"/>
              </a:lnSpc>
            </a:pPr>
            <a:r>
              <a:rPr lang="el-GR" sz="2000" dirty="0">
                <a:latin typeface="Calibri"/>
                <a:ea typeface="Calibri"/>
                <a:cs typeface="Calibri"/>
              </a:rPr>
              <a:t>Το έργο του θα μελετάται και θα υμνείται παντού, καθιστώντας τον ίδιο οικουμενική μορφή της Ρώμης</a:t>
            </a:r>
          </a:p>
          <a:p>
            <a:pPr>
              <a:lnSpc>
                <a:spcPct val="90000"/>
              </a:lnSpc>
            </a:pPr>
            <a:r>
              <a:rPr lang="el-GR" sz="2000" dirty="0">
                <a:latin typeface="Calibri"/>
                <a:ea typeface="Calibri"/>
                <a:cs typeface="Calibri"/>
              </a:rPr>
              <a:t>Επίκληση στη Μούσα Μελπομένη</a:t>
            </a:r>
          </a:p>
          <a:p>
            <a:pPr>
              <a:lnSpc>
                <a:spcPct val="90000"/>
              </a:lnSpc>
              <a:buSzPct val="114999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0349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818029" y="669925"/>
            <a:ext cx="7792571" cy="5502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err="1"/>
              <a:t>Exegi</a:t>
            </a:r>
            <a:r>
              <a:rPr lang="en-GB"/>
              <a:t> </a:t>
            </a:r>
            <a:r>
              <a:rPr lang="en-GB" err="1"/>
              <a:t>monumentum</a:t>
            </a:r>
            <a:r>
              <a:rPr lang="en-GB"/>
              <a:t> </a:t>
            </a:r>
            <a:r>
              <a:rPr lang="en-GB" err="1"/>
              <a:t>aere</a:t>
            </a:r>
            <a:r>
              <a:rPr lang="en-GB"/>
              <a:t> </a:t>
            </a:r>
            <a:r>
              <a:rPr lang="en-GB" err="1"/>
              <a:t>perennius</a:t>
            </a:r>
            <a:endParaRPr lang="en-GB"/>
          </a:p>
          <a:p>
            <a:pPr marL="0" indent="0">
              <a:buNone/>
            </a:pPr>
            <a:r>
              <a:rPr lang="en-GB" err="1"/>
              <a:t>regalique</a:t>
            </a:r>
            <a:r>
              <a:rPr lang="en-GB"/>
              <a:t> situ </a:t>
            </a:r>
            <a:r>
              <a:rPr lang="en-GB" err="1"/>
              <a:t>pyramidum</a:t>
            </a:r>
            <a:r>
              <a:rPr lang="en-GB"/>
              <a:t> </a:t>
            </a:r>
            <a:r>
              <a:rPr lang="en-GB" err="1"/>
              <a:t>altius</a:t>
            </a:r>
            <a:r>
              <a:rPr lang="en-GB"/>
              <a:t>,</a:t>
            </a:r>
          </a:p>
          <a:p>
            <a:pPr marL="0" indent="0">
              <a:buNone/>
            </a:pPr>
            <a:r>
              <a:rPr lang="en-GB"/>
              <a:t>quod non </a:t>
            </a:r>
            <a:r>
              <a:rPr lang="en-GB" err="1"/>
              <a:t>imber</a:t>
            </a:r>
            <a:r>
              <a:rPr lang="en-GB"/>
              <a:t> </a:t>
            </a:r>
            <a:r>
              <a:rPr lang="en-GB" err="1"/>
              <a:t>edax</a:t>
            </a:r>
            <a:r>
              <a:rPr lang="en-GB"/>
              <a:t>, non </a:t>
            </a:r>
            <a:r>
              <a:rPr lang="en-GB" err="1"/>
              <a:t>aquilo</a:t>
            </a:r>
            <a:r>
              <a:rPr lang="en-GB"/>
              <a:t> </a:t>
            </a:r>
            <a:r>
              <a:rPr lang="en-GB" err="1"/>
              <a:t>impotens</a:t>
            </a:r>
            <a:endParaRPr lang="en-GB"/>
          </a:p>
          <a:p>
            <a:pPr marL="0" indent="0">
              <a:buNone/>
            </a:pPr>
            <a:r>
              <a:rPr lang="en-GB" err="1"/>
              <a:t>possit</a:t>
            </a:r>
            <a:r>
              <a:rPr lang="en-GB"/>
              <a:t> </a:t>
            </a:r>
            <a:r>
              <a:rPr lang="en-GB" err="1"/>
              <a:t>diruere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innumerabilis</a:t>
            </a:r>
            <a:endParaRPr lang="en-GB"/>
          </a:p>
          <a:p>
            <a:pPr marL="0" indent="0">
              <a:buNone/>
            </a:pPr>
            <a:r>
              <a:rPr lang="en-GB" err="1"/>
              <a:t>annorum</a:t>
            </a:r>
            <a:r>
              <a:rPr lang="en-GB"/>
              <a:t> series et </a:t>
            </a:r>
            <a:r>
              <a:rPr lang="en-GB" err="1"/>
              <a:t>fuga</a:t>
            </a:r>
            <a:r>
              <a:rPr lang="en-GB"/>
              <a:t> </a:t>
            </a:r>
            <a:r>
              <a:rPr lang="en-GB" err="1"/>
              <a:t>temporum</a:t>
            </a:r>
            <a:r>
              <a:rPr lang="en-GB"/>
              <a:t>.</a:t>
            </a:r>
            <a:r>
              <a:rPr lang="el-GR"/>
              <a:t>               5</a:t>
            </a:r>
            <a:endParaRPr lang="en-GB"/>
          </a:p>
          <a:p>
            <a:pPr marL="0" indent="0">
              <a:buNone/>
            </a:pPr>
            <a:r>
              <a:rPr lang="en-GB"/>
              <a:t>non </a:t>
            </a:r>
            <a:r>
              <a:rPr lang="en-GB" err="1"/>
              <a:t>omnis</a:t>
            </a:r>
            <a:r>
              <a:rPr lang="en-GB"/>
              <a:t> </a:t>
            </a:r>
            <a:r>
              <a:rPr lang="en-GB" err="1"/>
              <a:t>moriar</a:t>
            </a:r>
            <a:r>
              <a:rPr lang="en-GB"/>
              <a:t> </a:t>
            </a:r>
            <a:r>
              <a:rPr lang="en-GB" err="1"/>
              <a:t>multaque</a:t>
            </a:r>
            <a:r>
              <a:rPr lang="en-GB"/>
              <a:t> pars </a:t>
            </a:r>
            <a:r>
              <a:rPr lang="en-GB" err="1"/>
              <a:t>mei</a:t>
            </a:r>
            <a:endParaRPr lang="en-GB"/>
          </a:p>
          <a:p>
            <a:pPr marL="0" indent="0">
              <a:buNone/>
            </a:pPr>
            <a:r>
              <a:rPr lang="en-GB" err="1"/>
              <a:t>vitabit</a:t>
            </a:r>
            <a:r>
              <a:rPr lang="en-GB"/>
              <a:t> </a:t>
            </a:r>
            <a:r>
              <a:rPr lang="en-GB" err="1"/>
              <a:t>Libitinam</a:t>
            </a:r>
            <a:r>
              <a:rPr lang="en-GB"/>
              <a:t>: </a:t>
            </a:r>
            <a:r>
              <a:rPr lang="en-GB" err="1"/>
              <a:t>usque</a:t>
            </a:r>
            <a:r>
              <a:rPr lang="en-GB"/>
              <a:t> ego </a:t>
            </a:r>
            <a:r>
              <a:rPr lang="en-GB" err="1"/>
              <a:t>postera</a:t>
            </a:r>
            <a:endParaRPr lang="en-GB"/>
          </a:p>
          <a:p>
            <a:pPr marL="0" indent="0">
              <a:buNone/>
            </a:pPr>
            <a:r>
              <a:rPr lang="en-GB" err="1"/>
              <a:t>crescam</a:t>
            </a:r>
            <a:r>
              <a:rPr lang="en-GB"/>
              <a:t> laude </a:t>
            </a:r>
            <a:r>
              <a:rPr lang="en-GB" err="1"/>
              <a:t>recens</a:t>
            </a:r>
            <a:r>
              <a:rPr lang="en-GB"/>
              <a:t>, </a:t>
            </a:r>
            <a:r>
              <a:rPr lang="en-GB" err="1"/>
              <a:t>dum</a:t>
            </a:r>
            <a:r>
              <a:rPr lang="en-GB"/>
              <a:t> </a:t>
            </a:r>
            <a:r>
              <a:rPr lang="en-GB" err="1"/>
              <a:t>Capitolium</a:t>
            </a:r>
            <a:endParaRPr lang="en-GB"/>
          </a:p>
          <a:p>
            <a:pPr marL="0" indent="0">
              <a:buNone/>
            </a:pPr>
            <a:r>
              <a:rPr lang="en-GB" err="1"/>
              <a:t>scandet</a:t>
            </a:r>
            <a:r>
              <a:rPr lang="en-GB"/>
              <a:t> cum </a:t>
            </a:r>
            <a:r>
              <a:rPr lang="en-GB" err="1"/>
              <a:t>tacita</a:t>
            </a:r>
            <a:r>
              <a:rPr lang="en-GB"/>
              <a:t> </a:t>
            </a:r>
            <a:r>
              <a:rPr lang="en-GB" err="1"/>
              <a:t>virgine</a:t>
            </a:r>
            <a:r>
              <a:rPr lang="en-GB"/>
              <a:t> </a:t>
            </a:r>
            <a:r>
              <a:rPr lang="en-GB" err="1"/>
              <a:t>pontifex</a:t>
            </a:r>
            <a:r>
              <a:rPr lang="en-GB"/>
              <a:t>:</a:t>
            </a:r>
          </a:p>
          <a:p>
            <a:pPr marL="0" indent="0">
              <a:buNone/>
            </a:pPr>
            <a:r>
              <a:rPr lang="en-GB" err="1"/>
              <a:t>dicar</a:t>
            </a:r>
            <a:r>
              <a:rPr lang="en-GB"/>
              <a:t>, qua </a:t>
            </a:r>
            <a:r>
              <a:rPr lang="en-GB" err="1"/>
              <a:t>violens</a:t>
            </a:r>
            <a:r>
              <a:rPr lang="en-GB"/>
              <a:t> </a:t>
            </a:r>
            <a:r>
              <a:rPr lang="en-GB" err="1"/>
              <a:t>obstrepit</a:t>
            </a:r>
            <a:r>
              <a:rPr lang="en-GB"/>
              <a:t> </a:t>
            </a:r>
            <a:r>
              <a:rPr lang="en-GB" err="1"/>
              <a:t>Aufidus</a:t>
            </a:r>
            <a:r>
              <a:rPr lang="el-GR"/>
              <a:t>               10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5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/>
          <p:cNvSpPr>
            <a:spLocks noGrp="1"/>
          </p:cNvSpPr>
          <p:nvPr>
            <p:ph idx="4294967295"/>
          </p:nvPr>
        </p:nvSpPr>
        <p:spPr>
          <a:xfrm>
            <a:off x="773205" y="898525"/>
            <a:ext cx="7883433" cy="4854575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et qua pauper </a:t>
            </a:r>
            <a:r>
              <a:rPr lang="en-GB" err="1"/>
              <a:t>aquae</a:t>
            </a:r>
            <a:r>
              <a:rPr lang="en-GB"/>
              <a:t> </a:t>
            </a:r>
            <a:r>
              <a:rPr lang="en-GB" err="1"/>
              <a:t>Daunus</a:t>
            </a:r>
            <a:r>
              <a:rPr lang="en-GB"/>
              <a:t> </a:t>
            </a:r>
            <a:r>
              <a:rPr lang="en-GB" err="1"/>
              <a:t>agrestium</a:t>
            </a:r>
            <a:endParaRPr lang="en-GB"/>
          </a:p>
          <a:p>
            <a:pPr marL="0" indent="0">
              <a:buNone/>
            </a:pPr>
            <a:r>
              <a:rPr lang="en-GB" err="1"/>
              <a:t>regnavit</a:t>
            </a:r>
            <a:r>
              <a:rPr lang="en-GB"/>
              <a:t> </a:t>
            </a:r>
            <a:r>
              <a:rPr lang="en-GB" err="1"/>
              <a:t>populorum</a:t>
            </a:r>
            <a:r>
              <a:rPr lang="en-GB"/>
              <a:t>, ex </a:t>
            </a:r>
            <a:r>
              <a:rPr lang="en-GB" err="1"/>
              <a:t>humili</a:t>
            </a:r>
            <a:r>
              <a:rPr lang="en-GB"/>
              <a:t> </a:t>
            </a:r>
            <a:r>
              <a:rPr lang="en-GB" err="1"/>
              <a:t>potens</a:t>
            </a:r>
            <a:endParaRPr lang="en-GB"/>
          </a:p>
          <a:p>
            <a:pPr marL="0" indent="0">
              <a:buNone/>
            </a:pPr>
            <a:r>
              <a:rPr lang="en-GB" err="1"/>
              <a:t>princeps</a:t>
            </a:r>
            <a:r>
              <a:rPr lang="en-GB"/>
              <a:t> </a:t>
            </a:r>
            <a:r>
              <a:rPr lang="en-GB" err="1"/>
              <a:t>Aeolium</a:t>
            </a:r>
            <a:r>
              <a:rPr lang="en-GB"/>
              <a:t> </a:t>
            </a:r>
            <a:r>
              <a:rPr lang="en-GB" err="1"/>
              <a:t>carmen</a:t>
            </a:r>
            <a:r>
              <a:rPr lang="en-GB"/>
              <a:t> ad </a:t>
            </a:r>
            <a:r>
              <a:rPr lang="en-GB" err="1"/>
              <a:t>Italos</a:t>
            </a:r>
            <a:endParaRPr lang="en-GB"/>
          </a:p>
          <a:p>
            <a:pPr marL="0" indent="0">
              <a:buNone/>
            </a:pPr>
            <a:r>
              <a:rPr lang="en-GB" err="1"/>
              <a:t>deduxisse</a:t>
            </a:r>
            <a:r>
              <a:rPr lang="en-GB"/>
              <a:t> </a:t>
            </a:r>
            <a:r>
              <a:rPr lang="en-GB" err="1"/>
              <a:t>modos</a:t>
            </a:r>
            <a:r>
              <a:rPr lang="en-GB"/>
              <a:t>. </a:t>
            </a:r>
            <a:r>
              <a:rPr lang="en-GB" err="1"/>
              <a:t>sume</a:t>
            </a:r>
            <a:r>
              <a:rPr lang="en-GB"/>
              <a:t> </a:t>
            </a:r>
            <a:r>
              <a:rPr lang="en-GB" err="1"/>
              <a:t>superbiam</a:t>
            </a:r>
            <a:endParaRPr lang="en-GB"/>
          </a:p>
          <a:p>
            <a:pPr marL="0" indent="0">
              <a:buNone/>
            </a:pPr>
            <a:r>
              <a:rPr lang="en-GB" err="1"/>
              <a:t>quaesitam</a:t>
            </a:r>
            <a:r>
              <a:rPr lang="en-GB"/>
              <a:t> </a:t>
            </a:r>
            <a:r>
              <a:rPr lang="en-GB" err="1"/>
              <a:t>meritis</a:t>
            </a:r>
            <a:r>
              <a:rPr lang="en-GB"/>
              <a:t> et </a:t>
            </a:r>
            <a:r>
              <a:rPr lang="en-GB" err="1"/>
              <a:t>mihi</a:t>
            </a:r>
            <a:r>
              <a:rPr lang="en-GB"/>
              <a:t> </a:t>
            </a:r>
            <a:r>
              <a:rPr lang="en-GB" err="1"/>
              <a:t>Delphica</a:t>
            </a:r>
            <a:r>
              <a:rPr lang="el-GR"/>
              <a:t>                15</a:t>
            </a:r>
            <a:endParaRPr lang="en-GB"/>
          </a:p>
          <a:p>
            <a:pPr marL="0" indent="0">
              <a:buNone/>
            </a:pPr>
            <a:r>
              <a:rPr lang="en-GB" err="1"/>
              <a:t>lauro</a:t>
            </a:r>
            <a:r>
              <a:rPr lang="en-GB"/>
              <a:t> </a:t>
            </a:r>
            <a:r>
              <a:rPr lang="en-GB" err="1"/>
              <a:t>cinge</a:t>
            </a:r>
            <a:r>
              <a:rPr lang="en-GB"/>
              <a:t> </a:t>
            </a:r>
            <a:r>
              <a:rPr lang="en-GB" err="1"/>
              <a:t>volens</a:t>
            </a:r>
            <a:r>
              <a:rPr lang="en-GB"/>
              <a:t>, </a:t>
            </a:r>
            <a:r>
              <a:rPr lang="en-GB" err="1"/>
              <a:t>Melpomene</a:t>
            </a:r>
            <a:r>
              <a:rPr lang="en-GB"/>
              <a:t>, </a:t>
            </a:r>
            <a:r>
              <a:rPr lang="en-GB" err="1"/>
              <a:t>comam</a:t>
            </a:r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687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1CB76-5B8B-794E-5C53-6C157205D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D776BC-4BC9-9853-C8B2-C060177605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5617" y="669925"/>
            <a:ext cx="7814983" cy="5502275"/>
          </a:xfrm>
        </p:spPr>
        <p:txBody>
          <a:bodyPr>
            <a:normAutofit fontScale="92500"/>
          </a:bodyPr>
          <a:lstStyle/>
          <a:p>
            <a:pPr marL="0" indent="0">
              <a:buSzPct val="114999"/>
              <a:buNone/>
            </a:pPr>
            <a:r>
              <a:rPr lang="en-GB" dirty="0">
                <a:ea typeface="+mn-lt"/>
                <a:cs typeface="+mn-lt"/>
              </a:rPr>
              <a:t> </a:t>
            </a:r>
            <a:r>
              <a:rPr lang="en-GB" err="1">
                <a:latin typeface="Calibri"/>
                <a:ea typeface="+mn-lt"/>
                <a:cs typeface="+mn-lt"/>
              </a:rPr>
              <a:t>Ολοκλήρωσ</a:t>
            </a:r>
            <a:r>
              <a:rPr lang="en-GB" dirty="0">
                <a:latin typeface="Calibri"/>
                <a:ea typeface="+mn-lt"/>
                <a:cs typeface="+mn-lt"/>
              </a:rPr>
              <a:t>α </a:t>
            </a:r>
            <a:r>
              <a:rPr lang="en-GB" err="1">
                <a:latin typeface="Calibri"/>
                <a:ea typeface="+mn-lt"/>
                <a:cs typeface="+mn-lt"/>
              </a:rPr>
              <a:t>έν</a:t>
            </a:r>
            <a:r>
              <a:rPr lang="en-GB" dirty="0">
                <a:latin typeface="Calibri"/>
                <a:ea typeface="+mn-lt"/>
                <a:cs typeface="+mn-lt"/>
              </a:rPr>
              <a:t>α </a:t>
            </a:r>
            <a:r>
              <a:rPr lang="en-GB" err="1">
                <a:latin typeface="Calibri"/>
                <a:ea typeface="+mn-lt"/>
                <a:cs typeface="+mn-lt"/>
              </a:rPr>
              <a:t>μνημείο</a:t>
            </a:r>
            <a:r>
              <a:rPr lang="en-GB" dirty="0">
                <a:latin typeface="Calibri"/>
                <a:ea typeface="+mn-lt"/>
                <a:cs typeface="+mn-lt"/>
              </a:rPr>
              <a:t> π</a:t>
            </a:r>
            <a:r>
              <a:rPr lang="en-GB" err="1">
                <a:latin typeface="Calibri"/>
                <a:ea typeface="+mn-lt"/>
                <a:cs typeface="+mn-lt"/>
              </a:rPr>
              <a:t>ιο</a:t>
            </a:r>
            <a:r>
              <a:rPr lang="en-GB" dirty="0">
                <a:latin typeface="Calibri"/>
                <a:ea typeface="+mn-lt"/>
                <a:cs typeface="+mn-lt"/>
              </a:rPr>
              <a:t> α</a:t>
            </a:r>
            <a:r>
              <a:rPr lang="en-GB" err="1">
                <a:latin typeface="Calibri"/>
                <a:ea typeface="+mn-lt"/>
                <a:cs typeface="+mn-lt"/>
              </a:rPr>
              <a:t>ιώνιο</a:t>
            </a:r>
            <a:r>
              <a:rPr lang="en-GB" dirty="0">
                <a:latin typeface="Calibri"/>
                <a:ea typeface="+mn-lt"/>
                <a:cs typeface="+mn-lt"/>
              </a:rPr>
              <a:t> καί από </a:t>
            </a:r>
            <a:r>
              <a:rPr lang="en-GB" err="1">
                <a:latin typeface="Calibri"/>
                <a:ea typeface="+mn-lt"/>
                <a:cs typeface="+mn-lt"/>
              </a:rPr>
              <a:t>το</a:t>
            </a:r>
            <a:r>
              <a:rPr lang="en-GB" dirty="0">
                <a:latin typeface="Calibri"/>
                <a:ea typeface="+mn-lt"/>
                <a:cs typeface="+mn-lt"/>
              </a:rPr>
              <a:t> χα</a:t>
            </a:r>
            <a:r>
              <a:rPr lang="en-GB" err="1">
                <a:latin typeface="Calibri"/>
                <a:ea typeface="+mn-lt"/>
                <a:cs typeface="+mn-lt"/>
              </a:rPr>
              <a:t>λκό</a:t>
            </a:r>
            <a:r>
              <a:rPr lang="en-GB" dirty="0">
                <a:latin typeface="Calibri"/>
                <a:ea typeface="+mn-lt"/>
                <a:cs typeface="+mn-lt"/>
              </a:rPr>
              <a:t>,</a:t>
            </a:r>
            <a:endParaRPr lang="el-GR" dirty="0">
              <a:latin typeface="Calibri"/>
              <a:ea typeface="Calibri"/>
              <a:cs typeface="Calibri"/>
            </a:endParaRPr>
          </a:p>
          <a:p>
            <a:pPr marL="0" indent="0">
              <a:buSzPct val="114999"/>
              <a:buNone/>
            </a:pPr>
            <a:r>
              <a:rPr lang="en-GB" dirty="0">
                <a:latin typeface="Calibri"/>
                <a:ea typeface="+mn-lt"/>
                <a:cs typeface="+mn-lt"/>
              </a:rPr>
              <a:t>π</a:t>
            </a:r>
            <a:r>
              <a:rPr lang="en-GB" err="1">
                <a:latin typeface="Calibri"/>
                <a:ea typeface="+mn-lt"/>
                <a:cs typeface="+mn-lt"/>
              </a:rPr>
              <a:t>ιο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err="1">
                <a:latin typeface="Calibri"/>
                <a:ea typeface="+mn-lt"/>
                <a:cs typeface="+mn-lt"/>
              </a:rPr>
              <a:t>ψηλό</a:t>
            </a:r>
            <a:r>
              <a:rPr lang="en-GB" dirty="0">
                <a:latin typeface="Calibri"/>
                <a:ea typeface="+mn-lt"/>
                <a:cs typeface="+mn-lt"/>
              </a:rPr>
              <a:t> από </a:t>
            </a:r>
            <a:r>
              <a:rPr lang="en-GB" err="1">
                <a:latin typeface="Calibri"/>
                <a:ea typeface="+mn-lt"/>
                <a:cs typeface="+mn-lt"/>
              </a:rPr>
              <a:t>τις</a:t>
            </a:r>
            <a:r>
              <a:rPr lang="en-GB" dirty="0">
                <a:latin typeface="Calibri"/>
                <a:ea typeface="+mn-lt"/>
                <a:cs typeface="+mn-lt"/>
              </a:rPr>
              <a:t> βα</a:t>
            </a:r>
            <a:r>
              <a:rPr lang="en-GB" err="1">
                <a:latin typeface="Calibri"/>
                <a:ea typeface="+mn-lt"/>
                <a:cs typeface="+mn-lt"/>
              </a:rPr>
              <a:t>σιλικές</a:t>
            </a:r>
            <a:r>
              <a:rPr lang="en-GB" dirty="0">
                <a:latin typeface="Calibri"/>
                <a:ea typeface="+mn-lt"/>
                <a:cs typeface="+mn-lt"/>
              </a:rPr>
              <a:t> π</a:t>
            </a:r>
            <a:r>
              <a:rPr lang="en-GB" err="1">
                <a:latin typeface="Calibri"/>
                <a:ea typeface="+mn-lt"/>
                <a:cs typeface="+mn-lt"/>
              </a:rPr>
              <a:t>υρ</a:t>
            </a:r>
            <a:r>
              <a:rPr lang="en-GB" dirty="0">
                <a:latin typeface="Calibri"/>
                <a:ea typeface="+mn-lt"/>
                <a:cs typeface="+mn-lt"/>
              </a:rPr>
              <a:t>α</a:t>
            </a:r>
            <a:r>
              <a:rPr lang="en-GB" err="1">
                <a:latin typeface="Calibri"/>
                <a:ea typeface="+mn-lt"/>
                <a:cs typeface="+mn-lt"/>
              </a:rPr>
              <a:t>μίδες</a:t>
            </a:r>
            <a:r>
              <a:rPr lang="en-GB" dirty="0">
                <a:latin typeface="Calibri"/>
                <a:ea typeface="+mn-lt"/>
                <a:cs typeface="+mn-lt"/>
              </a:rPr>
              <a:t>,</a:t>
            </a:r>
            <a:endParaRPr lang="en-GB" dirty="0">
              <a:latin typeface="Calibri"/>
              <a:ea typeface="Calibri"/>
              <a:cs typeface="Calibri"/>
            </a:endParaRPr>
          </a:p>
          <a:p>
            <a:pPr marL="0" indent="0">
              <a:buSzPct val="114999"/>
              <a:buNone/>
            </a:pPr>
            <a:r>
              <a:rPr lang="en-GB" dirty="0">
                <a:latin typeface="Calibri"/>
                <a:ea typeface="+mn-lt"/>
                <a:cs typeface="+mn-lt"/>
              </a:rPr>
              <a:t>π</a:t>
            </a:r>
            <a:r>
              <a:rPr lang="en-GB" err="1">
                <a:latin typeface="Calibri"/>
                <a:ea typeface="+mn-lt"/>
                <a:cs typeface="+mn-lt"/>
              </a:rPr>
              <a:t>ου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err="1">
                <a:latin typeface="Calibri"/>
                <a:ea typeface="+mn-lt"/>
                <a:cs typeface="+mn-lt"/>
              </a:rPr>
              <a:t>ούτε</a:t>
            </a:r>
            <a:r>
              <a:rPr lang="en-GB" dirty="0">
                <a:latin typeface="Calibri"/>
                <a:ea typeface="+mn-lt"/>
                <a:cs typeface="+mn-lt"/>
              </a:rPr>
              <a:t> η κατα</a:t>
            </a:r>
            <a:r>
              <a:rPr lang="en-GB" err="1">
                <a:latin typeface="Calibri"/>
                <a:ea typeface="+mn-lt"/>
                <a:cs typeface="+mn-lt"/>
              </a:rPr>
              <a:t>στροφική</a:t>
            </a:r>
            <a:r>
              <a:rPr lang="en-GB" dirty="0">
                <a:latin typeface="Calibri"/>
                <a:ea typeface="+mn-lt"/>
                <a:cs typeface="+mn-lt"/>
              </a:rPr>
              <a:t> β</a:t>
            </a:r>
            <a:r>
              <a:rPr lang="en-GB" err="1">
                <a:latin typeface="Calibri"/>
                <a:ea typeface="+mn-lt"/>
                <a:cs typeface="+mn-lt"/>
              </a:rPr>
              <a:t>ροχή</a:t>
            </a:r>
            <a:r>
              <a:rPr lang="en-GB" dirty="0">
                <a:latin typeface="Calibri"/>
                <a:ea typeface="+mn-lt"/>
                <a:cs typeface="+mn-lt"/>
              </a:rPr>
              <a:t>, </a:t>
            </a:r>
            <a:r>
              <a:rPr lang="en-GB" err="1">
                <a:latin typeface="Calibri"/>
                <a:ea typeface="+mn-lt"/>
                <a:cs typeface="+mn-lt"/>
              </a:rPr>
              <a:t>ούτε</a:t>
            </a:r>
            <a:r>
              <a:rPr lang="en-GB" dirty="0">
                <a:latin typeface="Calibri"/>
                <a:ea typeface="+mn-lt"/>
                <a:cs typeface="+mn-lt"/>
              </a:rPr>
              <a:t> ο μα</a:t>
            </a:r>
            <a:r>
              <a:rPr lang="en-GB" err="1">
                <a:latin typeface="Calibri"/>
                <a:ea typeface="+mn-lt"/>
                <a:cs typeface="+mn-lt"/>
              </a:rPr>
              <a:t>νι</a:t>
            </a:r>
            <a:r>
              <a:rPr lang="en-GB" dirty="0">
                <a:latin typeface="Calibri"/>
                <a:ea typeface="+mn-lt"/>
                <a:cs typeface="+mn-lt"/>
              </a:rPr>
              <a:t>α</a:t>
            </a:r>
            <a:r>
              <a:rPr lang="en-GB" err="1">
                <a:latin typeface="Calibri"/>
                <a:ea typeface="+mn-lt"/>
                <a:cs typeface="+mn-lt"/>
              </a:rPr>
              <a:t>σμένος</a:t>
            </a:r>
            <a:r>
              <a:rPr lang="en-GB" dirty="0">
                <a:latin typeface="Calibri"/>
                <a:ea typeface="+mn-lt"/>
                <a:cs typeface="+mn-lt"/>
              </a:rPr>
              <a:t> β</a:t>
            </a:r>
            <a:r>
              <a:rPr lang="en-GB" err="1">
                <a:latin typeface="Calibri"/>
                <a:ea typeface="+mn-lt"/>
                <a:cs typeface="+mn-lt"/>
              </a:rPr>
              <a:t>όρειος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err="1">
                <a:latin typeface="Calibri"/>
                <a:ea typeface="+mn-lt"/>
                <a:cs typeface="+mn-lt"/>
              </a:rPr>
              <a:t>άνεμος</a:t>
            </a:r>
            <a:endParaRPr lang="en-GB">
              <a:latin typeface="Calibri"/>
              <a:ea typeface="Calibri"/>
              <a:cs typeface="Calibri"/>
            </a:endParaRPr>
          </a:p>
          <a:p>
            <a:pPr marL="0" indent="0">
              <a:buSzPct val="114999"/>
              <a:buNone/>
            </a:pPr>
            <a:r>
              <a:rPr lang="en-GB" err="1">
                <a:latin typeface="Calibri"/>
                <a:ea typeface="+mn-lt"/>
                <a:cs typeface="+mn-lt"/>
              </a:rPr>
              <a:t>ούτε</a:t>
            </a:r>
            <a:r>
              <a:rPr lang="en-GB" dirty="0">
                <a:latin typeface="Calibri"/>
                <a:ea typeface="+mn-lt"/>
                <a:cs typeface="+mn-lt"/>
              </a:rPr>
              <a:t> ο α</a:t>
            </a:r>
            <a:r>
              <a:rPr lang="en-GB" err="1">
                <a:latin typeface="Calibri"/>
                <a:ea typeface="+mn-lt"/>
                <a:cs typeface="+mn-lt"/>
              </a:rPr>
              <a:t>μέτρητος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err="1">
                <a:latin typeface="Calibri"/>
                <a:ea typeface="+mn-lt"/>
                <a:cs typeface="+mn-lt"/>
              </a:rPr>
              <a:t>χρόνος</a:t>
            </a:r>
            <a:r>
              <a:rPr lang="en-GB" dirty="0">
                <a:latin typeface="Calibri"/>
                <a:ea typeface="+mn-lt"/>
                <a:cs typeface="+mn-lt"/>
              </a:rPr>
              <a:t> και </a:t>
            </a:r>
            <a:r>
              <a:rPr lang="en-GB" err="1">
                <a:latin typeface="Calibri"/>
                <a:ea typeface="+mn-lt"/>
                <a:cs typeface="+mn-lt"/>
              </a:rPr>
              <a:t>το</a:t>
            </a:r>
            <a:r>
              <a:rPr lang="en-GB" dirty="0">
                <a:latin typeface="Calibri"/>
                <a:ea typeface="+mn-lt"/>
                <a:cs typeface="+mn-lt"/>
              </a:rPr>
              <a:t> π</a:t>
            </a:r>
            <a:r>
              <a:rPr lang="en-GB" err="1">
                <a:latin typeface="Calibri"/>
                <a:ea typeface="+mn-lt"/>
                <a:cs typeface="+mn-lt"/>
              </a:rPr>
              <a:t>έρ</a:t>
            </a:r>
            <a:r>
              <a:rPr lang="en-GB" dirty="0">
                <a:latin typeface="Calibri"/>
                <a:ea typeface="+mn-lt"/>
                <a:cs typeface="+mn-lt"/>
              </a:rPr>
              <a:t>α</a:t>
            </a:r>
            <a:r>
              <a:rPr lang="en-GB" err="1">
                <a:latin typeface="Calibri"/>
                <a:ea typeface="+mn-lt"/>
                <a:cs typeface="+mn-lt"/>
              </a:rPr>
              <a:t>σμ</a:t>
            </a:r>
            <a:r>
              <a:rPr lang="en-GB" dirty="0">
                <a:latin typeface="Calibri"/>
                <a:ea typeface="+mn-lt"/>
                <a:cs typeface="+mn-lt"/>
              </a:rPr>
              <a:t>α  </a:t>
            </a:r>
            <a:r>
              <a:rPr lang="en-GB" err="1">
                <a:latin typeface="Calibri"/>
                <a:ea typeface="+mn-lt"/>
                <a:cs typeface="+mn-lt"/>
              </a:rPr>
              <a:t>των</a:t>
            </a:r>
            <a:r>
              <a:rPr lang="en-GB" dirty="0">
                <a:latin typeface="Calibri"/>
                <a:ea typeface="+mn-lt"/>
                <a:cs typeface="+mn-lt"/>
              </a:rPr>
              <a:t> α</a:t>
            </a:r>
            <a:r>
              <a:rPr lang="en-GB" err="1">
                <a:latin typeface="Calibri"/>
                <a:ea typeface="+mn-lt"/>
                <a:cs typeface="+mn-lt"/>
              </a:rPr>
              <a:t>ιώνων</a:t>
            </a:r>
            <a:r>
              <a:rPr lang="en-GB" dirty="0">
                <a:latin typeface="Calibri"/>
                <a:ea typeface="+mn-lt"/>
                <a:cs typeface="+mn-lt"/>
              </a:rPr>
              <a:t> μπ</a:t>
            </a:r>
            <a:r>
              <a:rPr lang="en-GB" err="1">
                <a:latin typeface="Calibri"/>
                <a:ea typeface="+mn-lt"/>
                <a:cs typeface="+mn-lt"/>
              </a:rPr>
              <a:t>ορούν</a:t>
            </a:r>
            <a:r>
              <a:rPr lang="en-GB" dirty="0">
                <a:latin typeface="Calibri"/>
                <a:ea typeface="+mn-lt"/>
                <a:cs typeface="+mn-lt"/>
              </a:rPr>
              <a:t> να </a:t>
            </a:r>
            <a:r>
              <a:rPr lang="en-GB" err="1">
                <a:latin typeface="Calibri"/>
                <a:ea typeface="+mn-lt"/>
                <a:cs typeface="+mn-lt"/>
              </a:rPr>
              <a:t>το</a:t>
            </a:r>
            <a:r>
              <a:rPr lang="en-GB" dirty="0">
                <a:latin typeface="Calibri"/>
                <a:ea typeface="+mn-lt"/>
                <a:cs typeface="+mn-lt"/>
              </a:rPr>
              <a:t> κατα</a:t>
            </a:r>
            <a:r>
              <a:rPr lang="en-GB" err="1">
                <a:latin typeface="Calibri"/>
                <a:ea typeface="+mn-lt"/>
                <a:cs typeface="+mn-lt"/>
              </a:rPr>
              <a:t>στρέψουν</a:t>
            </a:r>
            <a:r>
              <a:rPr lang="en-GB" dirty="0">
                <a:latin typeface="Calibri"/>
                <a:ea typeface="+mn-lt"/>
                <a:cs typeface="+mn-lt"/>
              </a:rPr>
              <a:t>.</a:t>
            </a:r>
            <a:endParaRPr lang="en-GB" dirty="0">
              <a:latin typeface="Calibri"/>
              <a:ea typeface="Calibri"/>
              <a:cs typeface="Calibri"/>
            </a:endParaRPr>
          </a:p>
          <a:p>
            <a:pPr marL="0" indent="0">
              <a:buSzPct val="114999"/>
              <a:buNone/>
            </a:pPr>
            <a:r>
              <a:rPr lang="en-GB" dirty="0" err="1">
                <a:latin typeface="Calibri"/>
                <a:ea typeface="+mn-lt"/>
                <a:cs typeface="+mn-lt"/>
              </a:rPr>
              <a:t>Δε</a:t>
            </a:r>
            <a:r>
              <a:rPr lang="en-GB" dirty="0">
                <a:latin typeface="Calibri"/>
                <a:ea typeface="+mn-lt"/>
                <a:cs typeface="+mn-lt"/>
              </a:rPr>
              <a:t> θα π</a:t>
            </a:r>
            <a:r>
              <a:rPr lang="en-GB" dirty="0" err="1">
                <a:latin typeface="Calibri"/>
                <a:ea typeface="+mn-lt"/>
                <a:cs typeface="+mn-lt"/>
              </a:rPr>
              <a:t>εθάνω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dirty="0" err="1">
                <a:latin typeface="Calibri"/>
                <a:ea typeface="+mn-lt"/>
                <a:cs typeface="+mn-lt"/>
              </a:rPr>
              <a:t>ολόκληρος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dirty="0" err="1">
                <a:latin typeface="Calibri"/>
                <a:ea typeface="+mn-lt"/>
                <a:cs typeface="+mn-lt"/>
              </a:rPr>
              <a:t>μεγάλο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dirty="0" err="1">
                <a:latin typeface="Calibri"/>
                <a:ea typeface="+mn-lt"/>
                <a:cs typeface="+mn-lt"/>
              </a:rPr>
              <a:t>μέρος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dirty="0" err="1">
                <a:latin typeface="Calibri"/>
                <a:ea typeface="+mn-lt"/>
                <a:cs typeface="+mn-lt"/>
              </a:rPr>
              <a:t>μου</a:t>
            </a:r>
            <a:r>
              <a:rPr lang="en-GB" dirty="0">
                <a:latin typeface="Calibri"/>
                <a:ea typeface="+mn-lt"/>
                <a:cs typeface="+mn-lt"/>
              </a:rPr>
              <a:t>        5</a:t>
            </a:r>
            <a:endParaRPr lang="en-GB" dirty="0">
              <a:latin typeface="Calibri"/>
              <a:ea typeface="Calibri"/>
              <a:cs typeface="Calibri"/>
            </a:endParaRPr>
          </a:p>
          <a:p>
            <a:pPr marL="0" indent="0">
              <a:buSzPct val="114999"/>
              <a:buNone/>
            </a:pPr>
            <a:r>
              <a:rPr lang="en-GB" dirty="0">
                <a:latin typeface="Calibri"/>
                <a:ea typeface="+mn-lt"/>
                <a:cs typeface="+mn-lt"/>
              </a:rPr>
              <a:t>θα </a:t>
            </a:r>
            <a:r>
              <a:rPr lang="en-GB" err="1">
                <a:latin typeface="Calibri"/>
                <a:ea typeface="+mn-lt"/>
                <a:cs typeface="+mn-lt"/>
              </a:rPr>
              <a:t>ξεφύγει</a:t>
            </a:r>
            <a:r>
              <a:rPr lang="en-GB" dirty="0">
                <a:latin typeface="Calibri"/>
                <a:ea typeface="+mn-lt"/>
                <a:cs typeface="+mn-lt"/>
              </a:rPr>
              <a:t> από </a:t>
            </a:r>
            <a:r>
              <a:rPr lang="en-GB" err="1">
                <a:latin typeface="Calibri"/>
                <a:ea typeface="+mn-lt"/>
                <a:cs typeface="+mn-lt"/>
              </a:rPr>
              <a:t>τη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err="1">
                <a:latin typeface="Calibri"/>
                <a:ea typeface="+mn-lt"/>
                <a:cs typeface="+mn-lt"/>
              </a:rPr>
              <a:t>Λι</a:t>
            </a:r>
            <a:r>
              <a:rPr lang="en-GB" dirty="0">
                <a:latin typeface="Calibri"/>
                <a:ea typeface="+mn-lt"/>
                <a:cs typeface="+mn-lt"/>
              </a:rPr>
              <a:t>β</a:t>
            </a:r>
            <a:r>
              <a:rPr lang="en-GB" err="1">
                <a:latin typeface="Calibri"/>
                <a:ea typeface="+mn-lt"/>
                <a:cs typeface="+mn-lt"/>
              </a:rPr>
              <a:t>ιτίνη</a:t>
            </a:r>
            <a:endParaRPr lang="en-GB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20"/>
              </a:spcBef>
              <a:buNone/>
            </a:pPr>
            <a:r>
              <a:rPr lang="en-GB" dirty="0">
                <a:latin typeface="Calibri"/>
                <a:ea typeface="+mn-lt"/>
                <a:cs typeface="+mn-lt"/>
              </a:rPr>
              <a:t>Θα </a:t>
            </a:r>
            <a:r>
              <a:rPr lang="en-GB" err="1">
                <a:latin typeface="Calibri"/>
                <a:ea typeface="+mn-lt"/>
                <a:cs typeface="+mn-lt"/>
              </a:rPr>
              <a:t>δοξάζομ</a:t>
            </a:r>
            <a:r>
              <a:rPr lang="en-GB" dirty="0">
                <a:latin typeface="Calibri"/>
                <a:ea typeface="+mn-lt"/>
                <a:cs typeface="+mn-lt"/>
              </a:rPr>
              <a:t>αι ξα</a:t>
            </a:r>
            <a:r>
              <a:rPr lang="en-GB" err="1">
                <a:latin typeface="Calibri"/>
                <a:ea typeface="+mn-lt"/>
                <a:cs typeface="+mn-lt"/>
              </a:rPr>
              <a:t>νά</a:t>
            </a:r>
            <a:r>
              <a:rPr lang="en-GB" dirty="0">
                <a:latin typeface="Calibri"/>
                <a:ea typeface="+mn-lt"/>
                <a:cs typeface="+mn-lt"/>
              </a:rPr>
              <a:t> και ξα</a:t>
            </a:r>
            <a:r>
              <a:rPr lang="en-GB" err="1">
                <a:latin typeface="Calibri"/>
                <a:ea typeface="+mn-lt"/>
                <a:cs typeface="+mn-lt"/>
              </a:rPr>
              <a:t>νά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err="1">
                <a:latin typeface="Calibri"/>
                <a:ea typeface="+mn-lt"/>
                <a:cs typeface="+mn-lt"/>
              </a:rPr>
              <a:t>στις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err="1">
                <a:latin typeface="Calibri"/>
                <a:ea typeface="+mn-lt"/>
                <a:cs typeface="+mn-lt"/>
              </a:rPr>
              <a:t>μελλοντικές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err="1">
                <a:latin typeface="Calibri"/>
                <a:ea typeface="+mn-lt"/>
                <a:cs typeface="+mn-lt"/>
              </a:rPr>
              <a:t>γενιές</a:t>
            </a:r>
            <a:endParaRPr lang="en-GB">
              <a:latin typeface="Calibri"/>
              <a:ea typeface="Calibri"/>
              <a:cs typeface="Calibri"/>
            </a:endParaRPr>
          </a:p>
          <a:p>
            <a:pPr marL="0" indent="0">
              <a:buSzPct val="114999"/>
              <a:buNone/>
            </a:pPr>
            <a:r>
              <a:rPr lang="en-GB" err="1">
                <a:latin typeface="Calibri"/>
                <a:ea typeface="+mn-lt"/>
                <a:cs typeface="+mn-lt"/>
              </a:rPr>
              <a:t>όσο</a:t>
            </a:r>
            <a:r>
              <a:rPr lang="en-GB" dirty="0">
                <a:latin typeface="Calibri"/>
                <a:ea typeface="+mn-lt"/>
                <a:cs typeface="+mn-lt"/>
              </a:rPr>
              <a:t> ο α</a:t>
            </a:r>
            <a:r>
              <a:rPr lang="en-GB" err="1">
                <a:latin typeface="Calibri"/>
                <a:ea typeface="+mn-lt"/>
                <a:cs typeface="+mn-lt"/>
              </a:rPr>
              <a:t>ρχιερέ</a:t>
            </a:r>
            <a:r>
              <a:rPr lang="en-GB" dirty="0">
                <a:latin typeface="Calibri"/>
                <a:ea typeface="+mn-lt"/>
                <a:cs typeface="+mn-lt"/>
              </a:rPr>
              <a:t>ας θα α</a:t>
            </a:r>
            <a:r>
              <a:rPr lang="en-GB" err="1">
                <a:latin typeface="Calibri"/>
                <a:ea typeface="+mn-lt"/>
                <a:cs typeface="+mn-lt"/>
              </a:rPr>
              <a:t>νε</a:t>
            </a:r>
            <a:r>
              <a:rPr lang="en-GB" dirty="0">
                <a:latin typeface="Calibri"/>
                <a:ea typeface="+mn-lt"/>
                <a:cs typeface="+mn-lt"/>
              </a:rPr>
              <a:t>βα</a:t>
            </a:r>
            <a:r>
              <a:rPr lang="en-GB" err="1">
                <a:latin typeface="Calibri"/>
                <a:ea typeface="+mn-lt"/>
                <a:cs typeface="+mn-lt"/>
              </a:rPr>
              <a:t>ίνει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err="1">
                <a:latin typeface="Calibri"/>
                <a:ea typeface="+mn-lt"/>
                <a:cs typeface="+mn-lt"/>
              </a:rPr>
              <a:t>στον</a:t>
            </a:r>
            <a:r>
              <a:rPr lang="en-GB" dirty="0">
                <a:latin typeface="Calibri"/>
                <a:ea typeface="+mn-lt"/>
                <a:cs typeface="+mn-lt"/>
              </a:rPr>
              <a:t> Καπ</a:t>
            </a:r>
            <a:r>
              <a:rPr lang="en-GB" err="1">
                <a:latin typeface="Calibri"/>
                <a:ea typeface="+mn-lt"/>
                <a:cs typeface="+mn-lt"/>
              </a:rPr>
              <a:t>ιτώλιο</a:t>
            </a:r>
            <a:endParaRPr lang="en-GB">
              <a:latin typeface="Calibri"/>
              <a:ea typeface="Calibri"/>
              <a:cs typeface="Calibri"/>
            </a:endParaRPr>
          </a:p>
          <a:p>
            <a:pPr marL="0" indent="0">
              <a:buSzPct val="114999"/>
              <a:buNone/>
            </a:pPr>
            <a:r>
              <a:rPr lang="en-GB" err="1">
                <a:latin typeface="Calibri"/>
                <a:ea typeface="+mn-lt"/>
                <a:cs typeface="+mn-lt"/>
              </a:rPr>
              <a:t>με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err="1">
                <a:latin typeface="Calibri"/>
                <a:ea typeface="+mn-lt"/>
                <a:cs typeface="+mn-lt"/>
              </a:rPr>
              <a:t>τη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err="1">
                <a:latin typeface="Calibri"/>
                <a:ea typeface="+mn-lt"/>
                <a:cs typeface="+mn-lt"/>
              </a:rPr>
              <a:t>σιω</a:t>
            </a:r>
            <a:r>
              <a:rPr lang="en-GB" dirty="0">
                <a:latin typeface="Calibri"/>
                <a:ea typeface="+mn-lt"/>
                <a:cs typeface="+mn-lt"/>
              </a:rPr>
              <a:t>π</a:t>
            </a:r>
            <a:r>
              <a:rPr lang="en-GB" err="1">
                <a:latin typeface="Calibri"/>
                <a:ea typeface="+mn-lt"/>
                <a:cs typeface="+mn-lt"/>
              </a:rPr>
              <a:t>ηλή</a:t>
            </a:r>
            <a:r>
              <a:rPr lang="en-GB" dirty="0">
                <a:latin typeface="Calibri"/>
                <a:ea typeface="+mn-lt"/>
                <a:cs typeface="+mn-lt"/>
              </a:rPr>
              <a:t> πα</a:t>
            </a:r>
            <a:r>
              <a:rPr lang="en-GB" err="1">
                <a:latin typeface="Calibri"/>
                <a:ea typeface="+mn-lt"/>
                <a:cs typeface="+mn-lt"/>
              </a:rPr>
              <a:t>ρθένο</a:t>
            </a:r>
            <a:r>
              <a:rPr lang="en-GB" dirty="0">
                <a:latin typeface="Calibri"/>
                <a:ea typeface="+mn-lt"/>
                <a:cs typeface="+mn-lt"/>
              </a:rPr>
              <a:t> (</a:t>
            </a:r>
            <a:r>
              <a:rPr lang="en-GB" err="1">
                <a:latin typeface="Calibri"/>
                <a:ea typeface="+mn-lt"/>
                <a:cs typeface="+mn-lt"/>
              </a:rPr>
              <a:t>την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err="1">
                <a:latin typeface="Calibri"/>
                <a:ea typeface="+mn-lt"/>
                <a:cs typeface="+mn-lt"/>
              </a:rPr>
              <a:t>Εστιάδ</a:t>
            </a:r>
            <a:r>
              <a:rPr lang="en-GB" dirty="0">
                <a:latin typeface="Calibri"/>
                <a:ea typeface="+mn-lt"/>
                <a:cs typeface="+mn-lt"/>
              </a:rPr>
              <a:t>α) </a:t>
            </a:r>
            <a:r>
              <a:rPr lang="en-GB" err="1">
                <a:latin typeface="Calibri"/>
                <a:ea typeface="+mn-lt"/>
                <a:cs typeface="+mn-lt"/>
              </a:rPr>
              <a:t>στο</a:t>
            </a:r>
            <a:r>
              <a:rPr lang="en-GB" dirty="0">
                <a:latin typeface="Calibri"/>
                <a:ea typeface="+mn-lt"/>
                <a:cs typeface="+mn-lt"/>
              </a:rPr>
              <a:t> π</a:t>
            </a:r>
            <a:r>
              <a:rPr lang="en-GB" err="1">
                <a:latin typeface="Calibri"/>
                <a:ea typeface="+mn-lt"/>
                <a:cs typeface="+mn-lt"/>
              </a:rPr>
              <a:t>λευρό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err="1">
                <a:latin typeface="Calibri"/>
                <a:ea typeface="+mn-lt"/>
                <a:cs typeface="+mn-lt"/>
              </a:rPr>
              <a:t>του</a:t>
            </a:r>
            <a:endParaRPr lang="en-GB"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latin typeface="Calibri"/>
                <a:ea typeface="Calibri"/>
                <a:cs typeface="Calibri"/>
              </a:rPr>
              <a:t>θα </a:t>
            </a:r>
            <a:r>
              <a:rPr lang="en-GB" dirty="0" err="1">
                <a:latin typeface="Calibri"/>
                <a:ea typeface="Calibri"/>
                <a:cs typeface="Calibri"/>
              </a:rPr>
              <a:t>λένε</a:t>
            </a:r>
            <a:r>
              <a:rPr lang="en-GB" dirty="0">
                <a:latin typeface="Calibri"/>
                <a:ea typeface="Calibri"/>
                <a:cs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</a:rPr>
              <a:t>γι</a:t>
            </a:r>
            <a:r>
              <a:rPr lang="en-GB" dirty="0">
                <a:latin typeface="Calibri"/>
                <a:ea typeface="Calibri"/>
                <a:cs typeface="Calibri"/>
              </a:rPr>
              <a:t>α </a:t>
            </a:r>
            <a:r>
              <a:rPr lang="en-GB" dirty="0" err="1">
                <a:latin typeface="Calibri"/>
                <a:ea typeface="Calibri"/>
                <a:cs typeface="Calibri"/>
              </a:rPr>
              <a:t>εμεν</a:t>
            </a:r>
            <a:r>
              <a:rPr lang="en-GB" dirty="0">
                <a:latin typeface="Calibri"/>
                <a:ea typeface="Calibri"/>
                <a:cs typeface="Calibri"/>
              </a:rPr>
              <a:t>α  π</a:t>
            </a:r>
            <a:r>
              <a:rPr lang="en-GB" dirty="0" err="1">
                <a:latin typeface="Calibri"/>
                <a:ea typeface="Calibri"/>
                <a:cs typeface="Calibri"/>
              </a:rPr>
              <a:t>ως</a:t>
            </a:r>
            <a:r>
              <a:rPr lang="en-GB" dirty="0">
                <a:latin typeface="Calibri"/>
                <a:ea typeface="Calibri"/>
                <a:cs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</a:rPr>
              <a:t>εκεί</a:t>
            </a:r>
            <a:r>
              <a:rPr lang="en-GB" dirty="0">
                <a:latin typeface="Calibri"/>
                <a:ea typeface="Calibri"/>
                <a:cs typeface="Calibri"/>
              </a:rPr>
              <a:t> π</a:t>
            </a:r>
            <a:r>
              <a:rPr lang="en-GB" dirty="0" err="1">
                <a:latin typeface="Calibri"/>
                <a:ea typeface="Calibri"/>
                <a:cs typeface="Calibri"/>
              </a:rPr>
              <a:t>ου</a:t>
            </a:r>
            <a:r>
              <a:rPr lang="en-GB" dirty="0">
                <a:latin typeface="Calibri"/>
                <a:ea typeface="Calibri"/>
                <a:cs typeface="Calibri"/>
              </a:rPr>
              <a:t> ο </a:t>
            </a:r>
            <a:r>
              <a:rPr lang="en-GB" dirty="0" err="1">
                <a:latin typeface="Calibri"/>
                <a:ea typeface="Calibri"/>
                <a:cs typeface="Calibri"/>
              </a:rPr>
              <a:t>ορμητικός</a:t>
            </a:r>
            <a:r>
              <a:rPr lang="en-GB" dirty="0">
                <a:latin typeface="Calibri"/>
                <a:ea typeface="Calibri"/>
                <a:cs typeface="Calibri"/>
              </a:rPr>
              <a:t> α</a:t>
            </a:r>
            <a:r>
              <a:rPr lang="en-GB" dirty="0" err="1">
                <a:latin typeface="Calibri"/>
                <a:ea typeface="Calibri"/>
                <a:cs typeface="Calibri"/>
              </a:rPr>
              <a:t>ύφιδος</a:t>
            </a:r>
            <a:r>
              <a:rPr lang="en-GB" dirty="0">
                <a:latin typeface="Calibri"/>
                <a:ea typeface="Calibri"/>
                <a:cs typeface="Calibri"/>
              </a:rPr>
              <a:t> </a:t>
            </a:r>
            <a:r>
              <a:rPr lang="en-GB" dirty="0">
                <a:latin typeface="Calibri"/>
                <a:ea typeface="+mn-lt"/>
                <a:cs typeface="+mn-lt"/>
              </a:rPr>
              <a:t>β</a:t>
            </a:r>
            <a:r>
              <a:rPr lang="en-GB" dirty="0" err="1">
                <a:latin typeface="Calibri"/>
                <a:ea typeface="+mn-lt"/>
                <a:cs typeface="+mn-lt"/>
              </a:rPr>
              <a:t>ουίζει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dirty="0">
                <a:latin typeface="Garamond"/>
                <a:ea typeface="Calibri"/>
                <a:cs typeface="Calibri"/>
              </a:rPr>
              <a:t>  </a:t>
            </a:r>
            <a:r>
              <a:rPr lang="en-GB" dirty="0">
                <a:latin typeface="Calibri"/>
                <a:ea typeface="Calibri"/>
                <a:cs typeface="Calibri"/>
              </a:rPr>
              <a:t>10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17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EC570-E53C-28C0-D094-81B32F2D9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B5C253E5-4386-BFFC-5A2D-92624629C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9588" y="769845"/>
            <a:ext cx="9919634" cy="543037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alibri"/>
                <a:ea typeface="Calibri"/>
                <a:cs typeface="Calibri"/>
              </a:rPr>
              <a:t>και οπ</a:t>
            </a:r>
            <a:r>
              <a:rPr lang="en-GB" dirty="0" err="1">
                <a:latin typeface="Calibri"/>
                <a:ea typeface="Calibri"/>
                <a:cs typeface="Calibri"/>
              </a:rPr>
              <a:t>ου</a:t>
            </a:r>
            <a:r>
              <a:rPr lang="en-GB" dirty="0">
                <a:latin typeface="Calibri"/>
                <a:ea typeface="Calibri"/>
                <a:cs typeface="Calibri"/>
              </a:rPr>
              <a:t> ο </a:t>
            </a:r>
            <a:r>
              <a:rPr lang="en-GB" dirty="0" err="1">
                <a:latin typeface="Calibri"/>
                <a:ea typeface="Calibri"/>
                <a:cs typeface="Calibri"/>
              </a:rPr>
              <a:t>φτωχός</a:t>
            </a:r>
            <a:r>
              <a:rPr lang="en-GB" dirty="0">
                <a:latin typeface="Calibri"/>
                <a:ea typeface="Calibri"/>
                <a:cs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</a:rPr>
              <a:t>σε</a:t>
            </a:r>
            <a:r>
              <a:rPr lang="en-GB" dirty="0">
                <a:latin typeface="Calibri"/>
                <a:ea typeface="Calibri"/>
                <a:cs typeface="Calibri"/>
              </a:rPr>
              <a:t> </a:t>
            </a:r>
            <a:r>
              <a:rPr lang="en-GB" dirty="0" err="1">
                <a:latin typeface="Calibri"/>
                <a:ea typeface="Calibri"/>
                <a:cs typeface="Calibri"/>
              </a:rPr>
              <a:t>νερά</a:t>
            </a:r>
            <a:r>
              <a:rPr lang="en-GB" dirty="0">
                <a:latin typeface="Calibri"/>
                <a:ea typeface="Calibri"/>
                <a:cs typeface="Calibri"/>
              </a:rPr>
              <a:t> Δα</a:t>
            </a:r>
            <a:r>
              <a:rPr lang="en-GB" dirty="0" err="1">
                <a:latin typeface="Calibri"/>
                <a:ea typeface="Calibri"/>
                <a:cs typeface="Calibri"/>
              </a:rPr>
              <a:t>ύνος</a:t>
            </a:r>
            <a:r>
              <a:rPr lang="en-GB" dirty="0">
                <a:latin typeface="Calibri"/>
                <a:ea typeface="Calibri"/>
                <a:cs typeface="Calibri"/>
              </a:rPr>
              <a:t> βα</a:t>
            </a:r>
            <a:r>
              <a:rPr lang="en-GB" dirty="0" err="1">
                <a:latin typeface="Calibri"/>
                <a:ea typeface="Calibri"/>
                <a:cs typeface="Calibri"/>
              </a:rPr>
              <a:t>σίλεψε</a:t>
            </a:r>
            <a:r>
              <a:rPr lang="en-GB" dirty="0">
                <a:latin typeface="Calibri"/>
                <a:ea typeface="Calibri"/>
                <a:cs typeface="Calibri"/>
              </a:rPr>
              <a:t>                                                        </a:t>
            </a:r>
            <a:r>
              <a:rPr lang="en-GB" dirty="0" err="1">
                <a:latin typeface="Calibri"/>
                <a:ea typeface="Calibri"/>
                <a:cs typeface="Calibri"/>
              </a:rPr>
              <a:t>σε</a:t>
            </a:r>
            <a:r>
              <a:rPr lang="en-GB" dirty="0">
                <a:latin typeface="Calibri"/>
                <a:ea typeface="Calibri"/>
                <a:cs typeface="Calibri"/>
              </a:rPr>
              <a:t> λα</a:t>
            </a:r>
            <a:r>
              <a:rPr lang="en-GB" dirty="0" err="1">
                <a:latin typeface="Calibri"/>
                <a:ea typeface="Calibri"/>
                <a:cs typeface="Calibri"/>
              </a:rPr>
              <a:t>ούς</a:t>
            </a:r>
            <a:r>
              <a:rPr lang="en-GB" dirty="0">
                <a:latin typeface="Calibri"/>
                <a:ea typeface="Calibri"/>
                <a:cs typeface="Calibri"/>
              </a:rPr>
              <a:t> α</a:t>
            </a:r>
            <a:r>
              <a:rPr lang="en-GB" dirty="0" err="1">
                <a:latin typeface="Calibri"/>
                <a:ea typeface="Calibri"/>
                <a:cs typeface="Calibri"/>
              </a:rPr>
              <a:t>γροτικούς</a:t>
            </a:r>
            <a:r>
              <a:rPr lang="en-GB" dirty="0">
                <a:latin typeface="Calibri"/>
                <a:ea typeface="Calibri"/>
                <a:cs typeface="Calibri"/>
              </a:rPr>
              <a:t> αν και απο ταπ</a:t>
            </a:r>
            <a:r>
              <a:rPr lang="en-GB" dirty="0" err="1">
                <a:latin typeface="Calibri"/>
                <a:ea typeface="Calibri"/>
                <a:cs typeface="Calibri"/>
              </a:rPr>
              <a:t>εινή</a:t>
            </a:r>
            <a:r>
              <a:rPr lang="en-GB" dirty="0">
                <a:latin typeface="Calibri"/>
                <a:ea typeface="Calibri"/>
                <a:cs typeface="Calibri"/>
              </a:rPr>
              <a:t> κατα</a:t>
            </a:r>
            <a:r>
              <a:rPr lang="en-GB" dirty="0" err="1">
                <a:latin typeface="Calibri"/>
                <a:ea typeface="Calibri"/>
                <a:cs typeface="Calibri"/>
              </a:rPr>
              <a:t>γωγή</a:t>
            </a:r>
            <a:r>
              <a:rPr lang="en-GB" dirty="0">
                <a:latin typeface="Calibri"/>
                <a:ea typeface="Calibri"/>
                <a:cs typeface="Calibri"/>
              </a:rPr>
              <a:t> απ</a:t>
            </a:r>
            <a:r>
              <a:rPr lang="en-GB" dirty="0" err="1">
                <a:latin typeface="Calibri"/>
                <a:ea typeface="Calibri"/>
                <a:cs typeface="Calibri"/>
              </a:rPr>
              <a:t>έκτησ</a:t>
            </a:r>
            <a:r>
              <a:rPr lang="en-GB" dirty="0">
                <a:latin typeface="Calibri"/>
                <a:ea typeface="Calibri"/>
                <a:cs typeface="Calibri"/>
              </a:rPr>
              <a:t>α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dirty="0" err="1">
                <a:latin typeface="Calibri"/>
                <a:ea typeface="+mn-lt"/>
                <a:cs typeface="+mn-lt"/>
              </a:rPr>
              <a:t>δύν</a:t>
            </a:r>
            <a:r>
              <a:rPr lang="en-GB" dirty="0">
                <a:latin typeface="Calibri"/>
                <a:ea typeface="+mn-lt"/>
                <a:cs typeface="+mn-lt"/>
              </a:rPr>
              <a:t>α</a:t>
            </a:r>
            <a:r>
              <a:rPr lang="en-GB" dirty="0" err="1">
                <a:latin typeface="Calibri"/>
                <a:ea typeface="+mn-lt"/>
                <a:cs typeface="+mn-lt"/>
              </a:rPr>
              <a:t>μη</a:t>
            </a:r>
            <a:r>
              <a:rPr lang="en-GB" dirty="0">
                <a:latin typeface="Calibri"/>
                <a:ea typeface="+mn-lt"/>
                <a:cs typeface="+mn-lt"/>
              </a:rPr>
              <a:t>,</a:t>
            </a:r>
            <a:br>
              <a:rPr lang="en-GB" dirty="0">
                <a:latin typeface="Calibri"/>
                <a:ea typeface="+mn-lt"/>
                <a:cs typeface="+mn-lt"/>
              </a:rPr>
            </a:br>
            <a:r>
              <a:rPr lang="en-GB" dirty="0" err="1">
                <a:latin typeface="Calibri"/>
                <a:ea typeface="+mn-lt"/>
                <a:cs typeface="+mn-lt"/>
              </a:rPr>
              <a:t>ως</a:t>
            </a:r>
            <a:r>
              <a:rPr lang="en-GB" dirty="0">
                <a:latin typeface="Calibri"/>
                <a:ea typeface="+mn-lt"/>
                <a:cs typeface="+mn-lt"/>
              </a:rPr>
              <a:t> π</a:t>
            </a:r>
            <a:r>
              <a:rPr lang="en-GB" dirty="0" err="1">
                <a:latin typeface="Calibri"/>
                <a:ea typeface="+mn-lt"/>
                <a:cs typeface="+mn-lt"/>
              </a:rPr>
              <a:t>ρώτος</a:t>
            </a:r>
            <a:r>
              <a:rPr lang="en-GB" dirty="0">
                <a:latin typeface="Calibri"/>
                <a:ea typeface="+mn-lt"/>
                <a:cs typeface="+mn-lt"/>
              </a:rPr>
              <a:t> π</a:t>
            </a:r>
            <a:r>
              <a:rPr lang="en-GB" dirty="0" err="1">
                <a:latin typeface="Calibri"/>
                <a:ea typeface="+mn-lt"/>
                <a:cs typeface="+mn-lt"/>
              </a:rPr>
              <a:t>ου</a:t>
            </a:r>
            <a:r>
              <a:rPr lang="en-GB" dirty="0">
                <a:latin typeface="Calibri"/>
                <a:ea typeface="+mn-lt"/>
                <a:cs typeface="+mn-lt"/>
              </a:rPr>
              <a:t> π</a:t>
            </a:r>
            <a:r>
              <a:rPr lang="en-GB" dirty="0" err="1">
                <a:latin typeface="Calibri"/>
                <a:ea typeface="+mn-lt"/>
                <a:cs typeface="+mn-lt"/>
              </a:rPr>
              <a:t>ροσάρμοσ</a:t>
            </a:r>
            <a:r>
              <a:rPr lang="en-GB" dirty="0">
                <a:latin typeface="Calibri"/>
                <a:ea typeface="+mn-lt"/>
                <a:cs typeface="+mn-lt"/>
              </a:rPr>
              <a:t>α  </a:t>
            </a:r>
            <a:r>
              <a:rPr lang="en-GB" dirty="0" err="1">
                <a:latin typeface="Calibri"/>
                <a:ea typeface="+mn-lt"/>
                <a:cs typeface="+mn-lt"/>
              </a:rPr>
              <a:t>το</a:t>
            </a:r>
            <a:r>
              <a:rPr lang="en-GB" dirty="0">
                <a:latin typeface="Calibri"/>
                <a:ea typeface="+mn-lt"/>
                <a:cs typeface="+mn-lt"/>
              </a:rPr>
              <a:t> α</a:t>
            </a:r>
            <a:r>
              <a:rPr lang="en-GB" dirty="0" err="1">
                <a:latin typeface="Calibri"/>
                <a:ea typeface="+mn-lt"/>
                <a:cs typeface="+mn-lt"/>
              </a:rPr>
              <a:t>ιολικό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dirty="0" err="1">
                <a:latin typeface="Calibri"/>
                <a:ea typeface="+mn-lt"/>
                <a:cs typeface="+mn-lt"/>
              </a:rPr>
              <a:t>τρ</a:t>
            </a:r>
            <a:r>
              <a:rPr lang="en-GB" dirty="0">
                <a:latin typeface="Calibri"/>
                <a:ea typeface="+mn-lt"/>
                <a:cs typeface="+mn-lt"/>
              </a:rPr>
              <a:t>α</a:t>
            </a:r>
            <a:r>
              <a:rPr lang="en-GB" dirty="0" err="1">
                <a:latin typeface="Calibri"/>
                <a:ea typeface="+mn-lt"/>
                <a:cs typeface="+mn-lt"/>
              </a:rPr>
              <a:t>γούδι</a:t>
            </a:r>
            <a:r>
              <a:rPr lang="en-GB" dirty="0">
                <a:latin typeface="Calibri"/>
                <a:ea typeface="+mn-lt"/>
                <a:cs typeface="+mn-lt"/>
              </a:rPr>
              <a:t>                                               </a:t>
            </a:r>
            <a:r>
              <a:rPr lang="en-GB" dirty="0" err="1">
                <a:latin typeface="Calibri"/>
                <a:ea typeface="+mn-lt"/>
                <a:cs typeface="+mn-lt"/>
              </a:rPr>
              <a:t>σε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dirty="0" err="1">
                <a:latin typeface="Calibri"/>
                <a:ea typeface="+mn-lt"/>
                <a:cs typeface="+mn-lt"/>
              </a:rPr>
              <a:t>ιτ</a:t>
            </a:r>
            <a:r>
              <a:rPr lang="en-GB" dirty="0">
                <a:latin typeface="Calibri"/>
                <a:ea typeface="+mn-lt"/>
                <a:cs typeface="+mn-lt"/>
              </a:rPr>
              <a:t>α</a:t>
            </a:r>
            <a:r>
              <a:rPr lang="en-GB" dirty="0" err="1">
                <a:latin typeface="Calibri"/>
                <a:ea typeface="+mn-lt"/>
                <a:cs typeface="+mn-lt"/>
              </a:rPr>
              <a:t>λικούς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dirty="0" err="1">
                <a:latin typeface="Calibri"/>
                <a:ea typeface="+mn-lt"/>
                <a:cs typeface="+mn-lt"/>
              </a:rPr>
              <a:t>ρυθμούς</a:t>
            </a:r>
            <a:r>
              <a:rPr lang="en-GB" dirty="0">
                <a:latin typeface="Calibri"/>
                <a:ea typeface="+mn-lt"/>
                <a:cs typeface="+mn-lt"/>
              </a:rPr>
              <a:t>. </a:t>
            </a:r>
            <a:r>
              <a:rPr lang="en-GB" dirty="0" err="1">
                <a:latin typeface="Calibri"/>
                <a:ea typeface="+mn-lt"/>
                <a:cs typeface="+mn-lt"/>
              </a:rPr>
              <a:t>Πάρε</a:t>
            </a:r>
            <a:r>
              <a:rPr lang="en-GB" dirty="0">
                <a:latin typeface="Calibri"/>
                <a:ea typeface="+mn-lt"/>
                <a:cs typeface="+mn-lt"/>
              </a:rPr>
              <a:t>, </a:t>
            </a:r>
            <a:r>
              <a:rPr lang="en-GB" dirty="0" err="1">
                <a:latin typeface="Calibri"/>
                <a:ea typeface="+mn-lt"/>
                <a:cs typeface="+mn-lt"/>
              </a:rPr>
              <a:t>λοι</a:t>
            </a:r>
            <a:r>
              <a:rPr lang="en-GB" dirty="0">
                <a:latin typeface="Calibri"/>
                <a:ea typeface="+mn-lt"/>
                <a:cs typeface="+mn-lt"/>
              </a:rPr>
              <a:t>π</a:t>
            </a:r>
            <a:r>
              <a:rPr lang="en-GB" dirty="0" err="1">
                <a:latin typeface="Calibri"/>
                <a:ea typeface="+mn-lt"/>
                <a:cs typeface="+mn-lt"/>
              </a:rPr>
              <a:t>όν</a:t>
            </a:r>
            <a:r>
              <a:rPr lang="en-GB" dirty="0">
                <a:latin typeface="Calibri"/>
                <a:ea typeface="+mn-lt"/>
                <a:cs typeface="+mn-lt"/>
              </a:rPr>
              <a:t>, </a:t>
            </a:r>
            <a:r>
              <a:rPr lang="en-GB" dirty="0" err="1">
                <a:latin typeface="Calibri"/>
                <a:ea typeface="+mn-lt"/>
                <a:cs typeface="+mn-lt"/>
              </a:rPr>
              <a:t>την</a:t>
            </a:r>
            <a:r>
              <a:rPr lang="en-GB" dirty="0">
                <a:latin typeface="Calibri"/>
                <a:ea typeface="+mn-lt"/>
                <a:cs typeface="+mn-lt"/>
              </a:rPr>
              <a:t> π</a:t>
            </a:r>
            <a:r>
              <a:rPr lang="en-GB" dirty="0" err="1">
                <a:latin typeface="Calibri"/>
                <a:ea typeface="+mn-lt"/>
                <a:cs typeface="+mn-lt"/>
              </a:rPr>
              <a:t>ερηφάνει</a:t>
            </a:r>
            <a:r>
              <a:rPr lang="en-GB" dirty="0">
                <a:latin typeface="Calibri"/>
                <a:ea typeface="+mn-lt"/>
                <a:cs typeface="+mn-lt"/>
              </a:rPr>
              <a:t>α</a:t>
            </a:r>
            <a:br>
              <a:rPr lang="en-GB" dirty="0">
                <a:latin typeface="Calibri"/>
                <a:ea typeface="+mn-lt"/>
                <a:cs typeface="+mn-lt"/>
              </a:rPr>
            </a:br>
            <a:r>
              <a:rPr lang="en-GB" dirty="0">
                <a:latin typeface="Calibri"/>
                <a:ea typeface="+mn-lt"/>
                <a:cs typeface="+mn-lt"/>
              </a:rPr>
              <a:t>π</a:t>
            </a:r>
            <a:r>
              <a:rPr lang="en-GB" dirty="0" err="1">
                <a:latin typeface="Calibri"/>
                <a:ea typeface="+mn-lt"/>
                <a:cs typeface="+mn-lt"/>
              </a:rPr>
              <a:t>ου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dirty="0" err="1">
                <a:latin typeface="Calibri"/>
                <a:ea typeface="+mn-lt"/>
                <a:cs typeface="+mn-lt"/>
              </a:rPr>
              <a:t>μου</a:t>
            </a:r>
            <a:r>
              <a:rPr lang="en-GB" dirty="0">
                <a:latin typeface="Calibri"/>
                <a:ea typeface="+mn-lt"/>
                <a:cs typeface="+mn-lt"/>
              </a:rPr>
              <a:t> α</a:t>
            </a:r>
            <a:r>
              <a:rPr lang="en-GB" dirty="0" err="1">
                <a:latin typeface="Calibri"/>
                <a:ea typeface="+mn-lt"/>
                <a:cs typeface="+mn-lt"/>
              </a:rPr>
              <a:t>ξίζει</a:t>
            </a:r>
            <a:r>
              <a:rPr lang="en-GB" dirty="0">
                <a:latin typeface="Calibri"/>
                <a:ea typeface="+mn-lt"/>
                <a:cs typeface="+mn-lt"/>
              </a:rPr>
              <a:t> και </a:t>
            </a:r>
            <a:r>
              <a:rPr lang="en-GB" dirty="0" err="1">
                <a:latin typeface="Calibri"/>
                <a:ea typeface="+mn-lt"/>
                <a:cs typeface="+mn-lt"/>
              </a:rPr>
              <a:t>στεφάνωσέ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dirty="0" err="1">
                <a:latin typeface="Calibri"/>
                <a:ea typeface="+mn-lt"/>
                <a:cs typeface="+mn-lt"/>
              </a:rPr>
              <a:t>με</a:t>
            </a:r>
            <a:r>
              <a:rPr lang="en-GB" dirty="0">
                <a:latin typeface="Calibri"/>
                <a:ea typeface="+mn-lt"/>
                <a:cs typeface="+mn-lt"/>
              </a:rPr>
              <a:t> π</a:t>
            </a:r>
            <a:r>
              <a:rPr lang="en-GB" dirty="0" err="1">
                <a:latin typeface="Calibri"/>
                <a:ea typeface="+mn-lt"/>
                <a:cs typeface="+mn-lt"/>
              </a:rPr>
              <a:t>ρόθυμ</a:t>
            </a:r>
            <a:r>
              <a:rPr lang="en-GB" dirty="0">
                <a:latin typeface="Calibri"/>
                <a:ea typeface="+mn-lt"/>
                <a:cs typeface="+mn-lt"/>
              </a:rPr>
              <a:t>α            15</a:t>
            </a:r>
            <a:br>
              <a:rPr lang="en-GB" dirty="0">
                <a:latin typeface="Calibri"/>
                <a:ea typeface="+mn-lt"/>
                <a:cs typeface="+mn-lt"/>
              </a:rPr>
            </a:br>
            <a:r>
              <a:rPr lang="en-GB" dirty="0" err="1">
                <a:latin typeface="Calibri"/>
                <a:ea typeface="+mn-lt"/>
                <a:cs typeface="+mn-lt"/>
              </a:rPr>
              <a:t>Μελ</a:t>
            </a:r>
            <a:r>
              <a:rPr lang="en-GB" dirty="0">
                <a:latin typeface="Calibri"/>
                <a:ea typeface="+mn-lt"/>
                <a:cs typeface="+mn-lt"/>
              </a:rPr>
              <a:t>π</a:t>
            </a:r>
            <a:r>
              <a:rPr lang="en-GB" dirty="0" err="1">
                <a:latin typeface="Calibri"/>
                <a:ea typeface="+mn-lt"/>
                <a:cs typeface="+mn-lt"/>
              </a:rPr>
              <a:t>ομένη</a:t>
            </a:r>
            <a:r>
              <a:rPr lang="en-GB" dirty="0">
                <a:latin typeface="Calibri"/>
                <a:ea typeface="+mn-lt"/>
                <a:cs typeface="+mn-lt"/>
              </a:rPr>
              <a:t>, </a:t>
            </a:r>
            <a:r>
              <a:rPr lang="en-GB" dirty="0" err="1">
                <a:latin typeface="Calibri"/>
                <a:ea typeface="+mn-lt"/>
                <a:cs typeface="+mn-lt"/>
              </a:rPr>
              <a:t>με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dirty="0" err="1">
                <a:latin typeface="Calibri"/>
                <a:ea typeface="+mn-lt"/>
                <a:cs typeface="+mn-lt"/>
              </a:rPr>
              <a:t>το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dirty="0" err="1">
                <a:latin typeface="Calibri"/>
                <a:ea typeface="+mn-lt"/>
                <a:cs typeface="+mn-lt"/>
              </a:rPr>
              <a:t>δάφνινο</a:t>
            </a:r>
            <a:r>
              <a:rPr lang="en-GB" dirty="0">
                <a:latin typeface="Calibri"/>
                <a:ea typeface="+mn-lt"/>
                <a:cs typeface="+mn-lt"/>
              </a:rPr>
              <a:t> </a:t>
            </a:r>
            <a:r>
              <a:rPr lang="en-GB" dirty="0" err="1">
                <a:latin typeface="Calibri"/>
                <a:ea typeface="+mn-lt"/>
                <a:cs typeface="+mn-lt"/>
              </a:rPr>
              <a:t>στεφάνι</a:t>
            </a:r>
            <a:r>
              <a:rPr lang="en-GB" dirty="0">
                <a:latin typeface="Calibri"/>
                <a:ea typeface="+mn-lt"/>
                <a:cs typeface="+mn-lt"/>
              </a:rPr>
              <a:t> .</a:t>
            </a:r>
            <a:endParaRPr lang="en-GB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82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ΔΙΑΚΕΙΜΕΝΙΚΟΤΗΤΑ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59225" y="2478491"/>
            <a:ext cx="9937372" cy="372194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ΟΒΙΔΙΟΣ ΜΕΤΑΜΟΡΦΩΣΕΙΣ </a:t>
            </a:r>
            <a:r>
              <a:rPr lang="en-US" dirty="0"/>
              <a:t>15.</a:t>
            </a:r>
            <a:r>
              <a:rPr lang="en-GB" dirty="0"/>
              <a:t>871</a:t>
            </a:r>
            <a:r>
              <a:rPr lang="el-GR" dirty="0"/>
              <a:t>-79</a:t>
            </a:r>
            <a:endParaRPr lang="en-GB" dirty="0"/>
          </a:p>
          <a:p>
            <a:pPr marL="0" indent="0">
              <a:buNone/>
            </a:pPr>
            <a:r>
              <a:rPr lang="en-GB" b="1" dirty="0" err="1"/>
              <a:t>Iamque</a:t>
            </a:r>
            <a:r>
              <a:rPr lang="en-GB" b="1" dirty="0"/>
              <a:t> opus </a:t>
            </a:r>
            <a:r>
              <a:rPr lang="en-GB" b="1" dirty="0" err="1"/>
              <a:t>exegi</a:t>
            </a:r>
            <a:r>
              <a:rPr lang="en-GB" b="1" dirty="0"/>
              <a:t>, quod nec Iovis </a:t>
            </a:r>
            <a:r>
              <a:rPr lang="en-GB" b="1" dirty="0" err="1"/>
              <a:t>ira</a:t>
            </a:r>
            <a:r>
              <a:rPr lang="en-GB" b="1" dirty="0"/>
              <a:t> nec ignis</a:t>
            </a:r>
          </a:p>
          <a:p>
            <a:pPr marL="0" indent="0">
              <a:buNone/>
            </a:pPr>
            <a:r>
              <a:rPr lang="en-GB" b="1" dirty="0"/>
              <a:t>nec </a:t>
            </a:r>
            <a:r>
              <a:rPr lang="en-GB" b="1" err="1">
                <a:latin typeface="Calibri"/>
                <a:ea typeface="Calibri"/>
                <a:cs typeface="Calibri"/>
              </a:rPr>
              <a:t>poterit</a:t>
            </a:r>
            <a:r>
              <a:rPr lang="en-GB" b="1" dirty="0"/>
              <a:t> </a:t>
            </a:r>
            <a:r>
              <a:rPr lang="en-GB" b="1" err="1"/>
              <a:t>ferrum</a:t>
            </a:r>
            <a:r>
              <a:rPr lang="en-GB" b="1" dirty="0"/>
              <a:t> nec edax </a:t>
            </a:r>
            <a:r>
              <a:rPr lang="en-GB" b="1" err="1"/>
              <a:t>abolere</a:t>
            </a:r>
            <a:r>
              <a:rPr lang="en-GB" b="1" dirty="0"/>
              <a:t> </a:t>
            </a:r>
            <a:r>
              <a:rPr lang="en-GB" b="1" err="1"/>
              <a:t>vetustas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Cum volet, </a:t>
            </a:r>
            <a:r>
              <a:rPr lang="en-GB" dirty="0" err="1"/>
              <a:t>illa</a:t>
            </a:r>
            <a:r>
              <a:rPr lang="en-GB" dirty="0"/>
              <a:t> dies, </a:t>
            </a:r>
            <a:r>
              <a:rPr lang="en-GB" dirty="0" err="1"/>
              <a:t>quae</a:t>
            </a:r>
            <a:r>
              <a:rPr lang="en-GB" dirty="0"/>
              <a:t> nil nisi corporis </a:t>
            </a:r>
            <a:r>
              <a:rPr lang="en-GB" dirty="0" err="1"/>
              <a:t>huius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ius </a:t>
            </a:r>
            <a:r>
              <a:rPr lang="en-GB" dirty="0" err="1"/>
              <a:t>habet</a:t>
            </a:r>
            <a:r>
              <a:rPr lang="en-GB" dirty="0"/>
              <a:t>, </a:t>
            </a:r>
            <a:r>
              <a:rPr lang="en-GB" dirty="0" err="1"/>
              <a:t>incerti</a:t>
            </a:r>
            <a:r>
              <a:rPr lang="en-GB" dirty="0"/>
              <a:t> </a:t>
            </a:r>
            <a:r>
              <a:rPr lang="en-GB" dirty="0" err="1"/>
              <a:t>spatium</a:t>
            </a:r>
            <a:r>
              <a:rPr lang="en-GB" dirty="0"/>
              <a:t> mihi </a:t>
            </a:r>
            <a:r>
              <a:rPr lang="en-GB" dirty="0" err="1"/>
              <a:t>finiat</a:t>
            </a:r>
            <a:r>
              <a:rPr lang="en-GB" dirty="0"/>
              <a:t> </a:t>
            </a:r>
            <a:r>
              <a:rPr lang="en-GB" dirty="0" err="1"/>
              <a:t>aevi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tamen</a:t>
            </a:r>
            <a:r>
              <a:rPr lang="en-GB" dirty="0"/>
              <a:t> </a:t>
            </a:r>
            <a:r>
              <a:rPr lang="en-GB" dirty="0" err="1"/>
              <a:t>meliore</a:t>
            </a:r>
            <a:r>
              <a:rPr lang="en-GB" dirty="0"/>
              <a:t> </a:t>
            </a:r>
            <a:r>
              <a:rPr lang="en-GB" dirty="0" err="1"/>
              <a:t>mei</a:t>
            </a:r>
            <a:r>
              <a:rPr lang="en-GB" dirty="0"/>
              <a:t> super </a:t>
            </a:r>
            <a:r>
              <a:rPr lang="en-GB" dirty="0" err="1"/>
              <a:t>alta</a:t>
            </a:r>
            <a:r>
              <a:rPr lang="en-GB" dirty="0"/>
              <a:t> perennis</a:t>
            </a:r>
          </a:p>
          <a:p>
            <a:pPr marL="0" indent="0">
              <a:buNone/>
            </a:pPr>
            <a:r>
              <a:rPr lang="en-GB" dirty="0"/>
              <a:t>astra </a:t>
            </a:r>
            <a:r>
              <a:rPr lang="en-GB" dirty="0" err="1"/>
              <a:t>ferar</a:t>
            </a:r>
            <a:r>
              <a:rPr lang="en-GB" dirty="0"/>
              <a:t>, </a:t>
            </a:r>
            <a:r>
              <a:rPr lang="en-GB" dirty="0" err="1"/>
              <a:t>nomenque</a:t>
            </a:r>
            <a:r>
              <a:rPr lang="en-GB" dirty="0"/>
              <a:t> </a:t>
            </a:r>
            <a:r>
              <a:rPr lang="en-GB" dirty="0" err="1"/>
              <a:t>erit</a:t>
            </a:r>
            <a:r>
              <a:rPr lang="en-GB" dirty="0"/>
              <a:t> </a:t>
            </a:r>
            <a:r>
              <a:rPr lang="en-GB" dirty="0" err="1"/>
              <a:t>indelebile</a:t>
            </a:r>
            <a:r>
              <a:rPr lang="en-GB" dirty="0"/>
              <a:t> nostrum,</a:t>
            </a:r>
          </a:p>
          <a:p>
            <a:pPr marL="0" indent="0">
              <a:buNone/>
            </a:pPr>
            <a:r>
              <a:rPr lang="en-GB" b="1" dirty="0" err="1"/>
              <a:t>quaque</a:t>
            </a:r>
            <a:r>
              <a:rPr lang="en-GB" b="1" dirty="0"/>
              <a:t> </a:t>
            </a:r>
            <a:r>
              <a:rPr lang="en-GB" b="1" dirty="0" err="1"/>
              <a:t>patet</a:t>
            </a:r>
            <a:r>
              <a:rPr lang="en-GB" b="1" dirty="0"/>
              <a:t> </a:t>
            </a:r>
            <a:r>
              <a:rPr lang="en-GB" b="1" dirty="0" err="1"/>
              <a:t>domitis</a:t>
            </a:r>
            <a:r>
              <a:rPr lang="en-GB" b="1" dirty="0"/>
              <a:t> Romana </a:t>
            </a:r>
            <a:r>
              <a:rPr lang="en-GB" b="1" dirty="0" err="1"/>
              <a:t>potentia</a:t>
            </a:r>
            <a:r>
              <a:rPr lang="en-GB" b="1" dirty="0"/>
              <a:t> </a:t>
            </a:r>
            <a:r>
              <a:rPr lang="en-GB" b="1" dirty="0" err="1"/>
              <a:t>terris</a:t>
            </a:r>
            <a:r>
              <a:rPr lang="en-GB" b="1" dirty="0"/>
              <a:t>,</a:t>
            </a:r>
          </a:p>
          <a:p>
            <a:pPr marL="0" indent="0">
              <a:buNone/>
            </a:pPr>
            <a:r>
              <a:rPr lang="en-GB" b="1" dirty="0"/>
              <a:t>ore </a:t>
            </a:r>
            <a:r>
              <a:rPr lang="en-GB" b="1" dirty="0" err="1"/>
              <a:t>legar</a:t>
            </a:r>
            <a:r>
              <a:rPr lang="en-GB" b="1" dirty="0"/>
              <a:t> populi</a:t>
            </a:r>
            <a:r>
              <a:rPr lang="en-GB" dirty="0"/>
              <a:t>, </a:t>
            </a:r>
            <a:r>
              <a:rPr lang="en-GB" dirty="0" err="1"/>
              <a:t>perque</a:t>
            </a:r>
            <a:r>
              <a:rPr lang="en-GB" dirty="0"/>
              <a:t> omnia saecula </a:t>
            </a:r>
            <a:r>
              <a:rPr lang="en-GB" dirty="0" err="1"/>
              <a:t>fama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 err="1"/>
              <a:t>siquid</a:t>
            </a:r>
            <a:r>
              <a:rPr lang="en-GB" dirty="0"/>
              <a:t> </a:t>
            </a:r>
            <a:r>
              <a:rPr lang="en-GB" dirty="0" err="1"/>
              <a:t>habent</a:t>
            </a:r>
            <a:r>
              <a:rPr lang="en-GB" dirty="0"/>
              <a:t> </a:t>
            </a:r>
            <a:r>
              <a:rPr lang="en-GB" dirty="0" err="1"/>
              <a:t>veri</a:t>
            </a:r>
            <a:r>
              <a:rPr lang="en-GB" dirty="0"/>
              <a:t> </a:t>
            </a:r>
            <a:r>
              <a:rPr lang="en-GB" dirty="0" err="1"/>
              <a:t>vatum</a:t>
            </a:r>
            <a:r>
              <a:rPr lang="en-GB" dirty="0"/>
              <a:t> </a:t>
            </a:r>
            <a:r>
              <a:rPr lang="en-GB" dirty="0" err="1"/>
              <a:t>praesagia</a:t>
            </a:r>
            <a:r>
              <a:rPr lang="en-GB" dirty="0"/>
              <a:t>, </a:t>
            </a:r>
            <a:r>
              <a:rPr lang="en-GB" dirty="0" err="1"/>
              <a:t>vivam</a:t>
            </a:r>
            <a:r>
              <a:rPr lang="en-GB" dirty="0"/>
              <a:t>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20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/>
                <a:ea typeface="Calibri"/>
                <a:cs typeface="Calibri"/>
              </a:rPr>
              <a:t>Μετάφραση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79438" y="2383268"/>
            <a:ext cx="10321962" cy="3833308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>
                <a:latin typeface="Calibri"/>
                <a:ea typeface="Calibri"/>
                <a:cs typeface="Calibri"/>
              </a:rPr>
              <a:t>Και τώρα, ολοκλήρωσα ένα σπουδαίο έργο,</a:t>
            </a:r>
            <a:br>
              <a:rPr lang="el-GR" dirty="0">
                <a:latin typeface="Calibri"/>
              </a:rPr>
            </a:br>
            <a:r>
              <a:rPr lang="el-GR" b="1" dirty="0">
                <a:latin typeface="Calibri"/>
                <a:ea typeface="Calibri"/>
                <a:cs typeface="Calibri"/>
              </a:rPr>
              <a:t>που ούτε η οργή του Δία, ούτε η φωτιά, ούτε το σίδερο,</a:t>
            </a:r>
            <a:br>
              <a:rPr lang="el-GR" b="1" dirty="0">
                <a:latin typeface="Calibri"/>
              </a:rPr>
            </a:br>
            <a:r>
              <a:rPr lang="el-GR" b="1" dirty="0">
                <a:latin typeface="Calibri"/>
                <a:ea typeface="Calibri"/>
                <a:cs typeface="Calibri"/>
              </a:rPr>
              <a:t>ούτε ο διαβρωτικός χρόνος μπορούν να το αφανίσουν.</a:t>
            </a:r>
            <a:br>
              <a:rPr lang="el-GR" b="1" dirty="0">
                <a:latin typeface="Calibri"/>
              </a:rPr>
            </a:br>
            <a:r>
              <a:rPr lang="el-GR" dirty="0">
                <a:latin typeface="Calibri"/>
                <a:ea typeface="Calibri"/>
                <a:cs typeface="Calibri"/>
              </a:rPr>
              <a:t>Όποτε κι αν έρθει, ας έρθει η μέρα,</a:t>
            </a:r>
            <a:br>
              <a:rPr lang="el-GR" dirty="0">
                <a:latin typeface="Calibri"/>
              </a:rPr>
            </a:br>
            <a:r>
              <a:rPr lang="el-GR" dirty="0">
                <a:latin typeface="Calibri"/>
                <a:ea typeface="Calibri"/>
                <a:cs typeface="Calibri"/>
              </a:rPr>
              <a:t>που εξουσιάζει μόνο αυτό το θνητό σώμα,</a:t>
            </a:r>
            <a:br>
              <a:rPr lang="el-GR" dirty="0">
                <a:latin typeface="Calibri"/>
              </a:rPr>
            </a:br>
            <a:r>
              <a:rPr lang="el-GR" dirty="0">
                <a:latin typeface="Calibri"/>
                <a:ea typeface="Calibri"/>
                <a:cs typeface="Calibri"/>
              </a:rPr>
              <a:t>και ας φέρει το τέλος στην αβέβαιη πορεία της ζωής μου.</a:t>
            </a:r>
            <a:br>
              <a:rPr lang="el-GR" dirty="0">
                <a:latin typeface="Calibri"/>
              </a:rPr>
            </a:br>
            <a:r>
              <a:rPr lang="el-GR" dirty="0">
                <a:latin typeface="Calibri"/>
                <a:ea typeface="Calibri"/>
                <a:cs typeface="Calibri"/>
              </a:rPr>
              <a:t>Όμως </a:t>
            </a:r>
            <a:r>
              <a:rPr lang="el-GR" b="1" dirty="0">
                <a:latin typeface="Calibri"/>
                <a:ea typeface="Calibri"/>
                <a:cs typeface="Calibri"/>
              </a:rPr>
              <a:t>στο καλύτερο μέρος μου θα μεταφερθώ</a:t>
            </a:r>
            <a:br>
              <a:rPr lang="el-GR" b="1" dirty="0">
                <a:latin typeface="Calibri"/>
              </a:rPr>
            </a:br>
            <a:r>
              <a:rPr lang="el-GR" b="1" dirty="0">
                <a:latin typeface="Calibri"/>
                <a:ea typeface="Calibri"/>
                <a:cs typeface="Calibri"/>
              </a:rPr>
              <a:t>αθάνατος,</a:t>
            </a:r>
            <a:r>
              <a:rPr lang="el-GR" dirty="0">
                <a:latin typeface="Calibri"/>
                <a:ea typeface="Calibri"/>
                <a:cs typeface="Calibri"/>
              </a:rPr>
              <a:t> ψηλά πάνω από τα άστρα,</a:t>
            </a:r>
            <a:br>
              <a:rPr lang="el-GR" dirty="0">
                <a:latin typeface="Calibri"/>
              </a:rPr>
            </a:br>
            <a:r>
              <a:rPr lang="el-GR" dirty="0">
                <a:latin typeface="Calibri"/>
                <a:ea typeface="Calibri"/>
                <a:cs typeface="Calibri"/>
              </a:rPr>
              <a:t>και το όνομά μου θα μείνει ανεξίτηλο.</a:t>
            </a:r>
            <a:br>
              <a:rPr lang="el-GR" dirty="0">
                <a:latin typeface="Calibri"/>
              </a:rPr>
            </a:br>
            <a:r>
              <a:rPr lang="el-GR" b="1" dirty="0">
                <a:latin typeface="Calibri"/>
                <a:ea typeface="Calibri"/>
                <a:cs typeface="Calibri"/>
              </a:rPr>
              <a:t>Όπου κι αν επεκτείνεται η ρωμαϊκή εξουσία</a:t>
            </a:r>
            <a:br>
              <a:rPr lang="el-GR" b="1" dirty="0">
                <a:latin typeface="Calibri"/>
              </a:rPr>
            </a:br>
            <a:r>
              <a:rPr lang="el-GR" b="1" dirty="0">
                <a:latin typeface="Calibri"/>
                <a:ea typeface="Calibri"/>
                <a:cs typeface="Calibri"/>
              </a:rPr>
              <a:t>πάνω στους κατακτημένους τόπους, θα διαβάζομαι</a:t>
            </a:r>
            <a:br>
              <a:rPr lang="el-GR" b="1" dirty="0">
                <a:latin typeface="Calibri"/>
              </a:rPr>
            </a:br>
            <a:r>
              <a:rPr lang="el-GR" b="1" dirty="0">
                <a:latin typeface="Calibri"/>
                <a:ea typeface="Calibri"/>
                <a:cs typeface="Calibri"/>
              </a:rPr>
              <a:t>από ανθρώπινα χείλη</a:t>
            </a:r>
            <a:r>
              <a:rPr lang="el-GR" dirty="0">
                <a:latin typeface="Calibri"/>
                <a:ea typeface="Calibri"/>
                <a:cs typeface="Calibri"/>
              </a:rPr>
              <a:t>. Αν οι προφητείες των ποιητών</a:t>
            </a:r>
            <a:br>
              <a:rPr lang="el-GR" dirty="0">
                <a:latin typeface="Calibri"/>
              </a:rPr>
            </a:br>
            <a:r>
              <a:rPr lang="el-GR" dirty="0">
                <a:latin typeface="Calibri"/>
                <a:ea typeface="Calibri"/>
                <a:cs typeface="Calibri"/>
              </a:rPr>
              <a:t>έχουν κάποια αλήθεια, τότε σε όλους τους ερχόμενους</a:t>
            </a:r>
            <a:br>
              <a:rPr lang="el-GR" dirty="0">
                <a:latin typeface="Calibri"/>
              </a:rPr>
            </a:br>
            <a:r>
              <a:rPr lang="el-GR" dirty="0">
                <a:latin typeface="Calibri"/>
                <a:ea typeface="Calibri"/>
                <a:cs typeface="Calibri"/>
              </a:rPr>
              <a:t>αιώνες του μέλλοντος, θα ζήσω μέσα από τη δόξα.</a:t>
            </a:r>
          </a:p>
        </p:txBody>
      </p:sp>
    </p:spTree>
    <p:extLst>
      <p:ext uri="{BB962C8B-B14F-4D97-AF65-F5344CB8AC3E}">
        <p14:creationId xmlns:p14="http://schemas.microsoft.com/office/powerpoint/2010/main" val="264932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ΣΗΜΕΙΩΣΕΙΣ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499360"/>
            <a:ext cx="10591383" cy="3677603"/>
          </a:xfrm>
        </p:spPr>
        <p:txBody>
          <a:bodyPr/>
          <a:lstStyle/>
          <a:p>
            <a:r>
              <a:rPr lang="el-GR" dirty="0">
                <a:latin typeface="Calibri"/>
                <a:ea typeface="Calibri"/>
                <a:cs typeface="Calibri"/>
              </a:rPr>
              <a:t>1-4 </a:t>
            </a:r>
            <a:r>
              <a:rPr lang="el-GR" err="1">
                <a:latin typeface="Calibri"/>
                <a:ea typeface="Calibri"/>
                <a:cs typeface="Calibri"/>
              </a:rPr>
              <a:t>exegi</a:t>
            </a:r>
            <a:r>
              <a:rPr lang="el-GR" dirty="0">
                <a:latin typeface="Calibri"/>
                <a:ea typeface="Calibri"/>
                <a:cs typeface="Calibri"/>
              </a:rPr>
              <a:t> </a:t>
            </a:r>
            <a:r>
              <a:rPr lang="el-GR" err="1">
                <a:latin typeface="Calibri"/>
                <a:ea typeface="Calibri"/>
                <a:cs typeface="Calibri"/>
              </a:rPr>
              <a:t>monumentum</a:t>
            </a:r>
            <a:r>
              <a:rPr lang="el-GR" dirty="0">
                <a:latin typeface="Calibri"/>
                <a:ea typeface="Calibri"/>
                <a:cs typeface="Calibri"/>
              </a:rPr>
              <a:t> ...</a:t>
            </a:r>
            <a:r>
              <a:rPr lang="el-GR" err="1">
                <a:latin typeface="Calibri"/>
                <a:ea typeface="Calibri"/>
                <a:cs typeface="Calibri"/>
              </a:rPr>
              <a:t>fuga</a:t>
            </a:r>
            <a:r>
              <a:rPr lang="el-GR" dirty="0">
                <a:latin typeface="Calibri"/>
                <a:ea typeface="Calibri"/>
                <a:cs typeface="Calibri"/>
              </a:rPr>
              <a:t> </a:t>
            </a:r>
            <a:r>
              <a:rPr lang="el-GR" err="1">
                <a:latin typeface="Calibri"/>
                <a:ea typeface="Calibri"/>
                <a:cs typeface="Calibri"/>
              </a:rPr>
              <a:t>temporum</a:t>
            </a:r>
            <a:r>
              <a:rPr lang="el-GR" dirty="0">
                <a:latin typeface="Calibri"/>
                <a:ea typeface="Calibri"/>
                <a:cs typeface="Calibri"/>
              </a:rPr>
              <a:t>  ο παρακείμενος </a:t>
            </a:r>
            <a:r>
              <a:rPr lang="el-GR" err="1">
                <a:latin typeface="Calibri"/>
                <a:ea typeface="Calibri"/>
                <a:cs typeface="Calibri"/>
              </a:rPr>
              <a:t>exegi</a:t>
            </a:r>
            <a:r>
              <a:rPr lang="el-GR" dirty="0">
                <a:latin typeface="Calibri"/>
                <a:ea typeface="Calibri"/>
                <a:cs typeface="Calibri"/>
              </a:rPr>
              <a:t> δηλώνει ότι ο ποιητής θεωρεί το έργο του ολοκληρωμένο και το χαρακτηρίζει μνημείο (</a:t>
            </a:r>
            <a:r>
              <a:rPr lang="el-GR" err="1">
                <a:latin typeface="Calibri"/>
                <a:ea typeface="Calibri"/>
                <a:cs typeface="Calibri"/>
              </a:rPr>
              <a:t>monumentum</a:t>
            </a:r>
            <a:r>
              <a:rPr lang="el-GR" dirty="0">
                <a:latin typeface="Calibri"/>
                <a:ea typeface="Calibri"/>
                <a:cs typeface="Calibri"/>
              </a:rPr>
              <a:t>). </a:t>
            </a:r>
            <a:r>
              <a:rPr lang="el-GR" dirty="0">
                <a:latin typeface="Calibri"/>
                <a:ea typeface="+mn-lt"/>
                <a:cs typeface="+mn-lt"/>
              </a:rPr>
              <a:t>Σε αυτούς τους στίχους ο </a:t>
            </a:r>
            <a:r>
              <a:rPr lang="el-GR" err="1">
                <a:latin typeface="Calibri"/>
                <a:ea typeface="+mn-lt"/>
                <a:cs typeface="+mn-lt"/>
              </a:rPr>
              <a:t>Οράτιος</a:t>
            </a:r>
            <a:r>
              <a:rPr lang="el-GR" dirty="0">
                <a:latin typeface="Calibri"/>
                <a:ea typeface="+mn-lt"/>
                <a:cs typeface="+mn-lt"/>
              </a:rPr>
              <a:t> εισάγει το θέμα της υστεροφημίας του και αθανασίας του ιδίου μέσω της ποίησης του . Αναφέρετε στο ποιητικό του έργο και πως αυτό είναι ανώτερο ακόμα και από τις βασιλικές-αιγυπτιακές  πυραμίδες (σύμβολα αρμονίας  μεγαλοπρέπειας και δόξας ) που αν και είναι κατασκευασμένες από τα πιο ανθεκτικά υλικά δεν μπορούν να μην διαβρωθούν στο πέρασμα των χρόνων εν αντιθέσει με την ποίηση, τον λόγο που θα διατηρηθούν αναλλοίωτα.</a:t>
            </a:r>
            <a:endParaRPr lang="el-GR">
              <a:latin typeface="Calibri"/>
              <a:ea typeface="Calibri"/>
              <a:cs typeface="Calibri"/>
            </a:endParaRPr>
          </a:p>
          <a:p>
            <a:pPr>
              <a:buSzPct val="114999"/>
            </a:pPr>
            <a:endParaRPr lang="el-GR"/>
          </a:p>
          <a:p>
            <a:pPr marL="0" indent="0">
              <a:buSzPct val="114999"/>
              <a:buNone/>
            </a:pPr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923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ΕΡΓΑΣΙΑ </vt:lpstr>
      <vt:lpstr>ΓΕΝΙΚΗ ΕΙΣΑΓΩΓΗ </vt:lpstr>
      <vt:lpstr>PowerPoint Presentation</vt:lpstr>
      <vt:lpstr>PowerPoint Presentation</vt:lpstr>
      <vt:lpstr>PowerPoint Presentation</vt:lpstr>
      <vt:lpstr>PowerPoint Presentation</vt:lpstr>
      <vt:lpstr>ΔΙΑΚΕΙΜΕΝΙΚΟΤΗΤΑ</vt:lpstr>
      <vt:lpstr>Μετάφραση </vt:lpstr>
      <vt:lpstr>ΣΗΜΕΙΩΣΕΙΣ </vt:lpstr>
      <vt:lpstr>PowerPoint Presentation</vt:lpstr>
      <vt:lpstr>PowerPoint Presentation</vt:lpstr>
      <vt:lpstr>PowerPoint Presentation</vt:lpstr>
      <vt:lpstr>PowerPoint Presentation</vt:lpstr>
      <vt:lpstr>Λεξιλόγιο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giannis</dc:creator>
  <cp:revision>243</cp:revision>
  <cp:lastPrinted>2025-05-18T19:55:55Z</cp:lastPrinted>
  <dcterms:created xsi:type="dcterms:W3CDTF">2025-05-18T12:16:41Z</dcterms:created>
  <dcterms:modified xsi:type="dcterms:W3CDTF">2025-05-27T16:57:27Z</dcterms:modified>
</cp:coreProperties>
</file>