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7" r:id="rId9"/>
    <p:sldId id="268" r:id="rId10"/>
    <p:sldId id="269" r:id="rId11"/>
    <p:sldId id="270" r:id="rId12"/>
    <p:sldId id="263" r:id="rId13"/>
    <p:sldId id="262" r:id="rId14"/>
    <p:sldId id="271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318F0BDF-41B7-406A-A613-DD5A505DAA60}">
          <p14:sldIdLst>
            <p14:sldId id="256"/>
            <p14:sldId id="257"/>
            <p14:sldId id="258"/>
            <p14:sldId id="259"/>
            <p14:sldId id="260"/>
            <p14:sldId id="264"/>
            <p14:sldId id="265"/>
            <p14:sldId id="267"/>
            <p14:sldId id="268"/>
            <p14:sldId id="269"/>
            <p14:sldId id="270"/>
            <p14:sldId id="263"/>
            <p14:sldId id="262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38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52392F-936C-7D7F-5A60-BE661AE32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7DDB055-6BB5-3933-0D6A-6FFFF3EA4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253298-F844-45A2-393D-837EC9A6A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14441F-A166-440B-F255-E67CD5B2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D28966-692C-7E6C-F275-B649D6A6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738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0A77609-1397-DD6D-EBAF-DB897B45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1248E57-985C-B6E8-0BD5-C807EA460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B3EE567-BCB4-F4E3-34F5-0C3649C1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1C1261-61AB-EB68-E543-FF131444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767E5B-C6CF-11F8-895D-E63855CE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88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4373311-9015-A0D1-A85D-0EAB76D460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552B972-12FA-2D03-0AA6-EDBF51994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2AB86EE-3C54-A66A-2CD8-D83999F39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9B9829B-4386-8240-44C4-A7E5CC88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9451A4-1367-2354-BAFA-22BD260AE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364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DDF223-7A90-14CE-1554-49F711F26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D47F2C-AC88-116B-470B-ECAA7EB67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1BAFFE-B6D5-3415-500C-C409189F4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8EBD01-7D89-A99D-5C00-ED14D7130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336F1CC-E0E1-B23C-01FC-03F7C684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691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0F2970-05B9-24B8-B3FB-1953A88F3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A38F79F-3EF5-3391-DFC3-6D9DA25A7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FD9CF2-B353-8AE0-3FBA-E89E34373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195B899-565B-71B8-D11E-6AF1454FF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74A2DFC-D5CB-6B56-63D0-A2A33CE8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92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EE6967-7C3B-A8D2-2D50-2B8BA8370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A43C3E-8045-D31D-E3F5-64D5FD38F8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48829AE-D67F-0B99-3232-27B375F9D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92CD8D-CF26-24B5-9C71-D6590D9F0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179BE53-FC5E-E163-BBA2-F15A5F3E7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98D94C4-0DAA-BEBA-FD00-6BFAFD84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24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E48BB95-EF61-8333-B81C-7D0D1CDE7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B0BBADA-37C3-2BED-9E36-344D816CF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6FF644A-DAF3-5709-A54E-CC0EE8EFB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B53B41C-C266-5C35-25E6-EFC36FE6D8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E7378DA-9717-F44D-3AD5-88E151C48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9A20136-3116-E9D9-DFEF-31E2062DB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46C8389-71CD-F82C-4348-7502FBA5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E27C12FD-62EC-B826-BE49-4CF0420D7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206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C74FCC-9A4F-1FE7-76BA-3D06506C4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3729821-FA53-E8BC-77DE-714F01013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81AAA4F-1D34-3F50-1D70-2AD43F1B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6EB8519-6E98-C84C-934A-E83DB8FB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13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6FD113E-1FD1-7632-C39A-F5C9E1B74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8A85D15-FC21-FEA8-8E48-D17505992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62E5ACB-73E0-5A33-AA3C-EB10A605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529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A9218-776A-A77C-1D24-BF20011FE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B735FC1-ADBE-F427-F56E-206EFB6CC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2AC5988-99AA-60D5-1906-CFD1B1139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D76787-8240-5980-A01C-92D09D45B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509DC6-54C1-DBB5-C612-C821CF0F1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89E0D97-F8C7-C05D-F3FC-92B654FD2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636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B1CCBB-5ABF-06DE-31A6-95313711B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FF17932-2E0B-4304-2D4F-24D7CCF1EB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F1405AB-A843-A75C-ACBD-BCE6DE105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E49D3D5-342C-D823-6961-8D272342A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759361-816C-A202-767B-8EEB1E67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754CF0F-2D44-2DA5-E413-9645B3F68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830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35BEC8C-44F0-E266-912A-0961B29B4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1B6A7D-9B42-147E-0734-D17BB16E3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63634F9-78A5-2E12-8293-34612FA1C5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CB7209-6531-43FA-A675-216709563E09}" type="datetimeFigureOut">
              <a:rPr lang="el-GR" smtClean="0"/>
              <a:t>23/5/2025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ADA8BD-76C7-3196-0C73-FC4C7B38E6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72A3C4-5446-DC16-2FD0-6B56AD57F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C7680F-9971-450E-9613-376997B28D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067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670725-DDF0-00E1-42F3-11895091D9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5464" y="634701"/>
            <a:ext cx="9681882" cy="3410174"/>
          </a:xfrm>
        </p:spPr>
        <p:txBody>
          <a:bodyPr>
            <a:normAutofit fontScale="90000"/>
          </a:bodyPr>
          <a:lstStyle/>
          <a:p>
            <a:pPr algn="l"/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 Εργασία-Λατινική λυρική ποίηση</a:t>
            </a:r>
            <a:br>
              <a:rPr lang="el-GR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el-GR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                 </a:t>
            </a:r>
            <a:r>
              <a:rPr lang="el-GR" sz="4900" dirty="0">
                <a:solidFill>
                  <a:schemeClr val="accent2">
                    <a:lumMod val="75000"/>
                  </a:schemeClr>
                </a:solidFill>
              </a:rPr>
              <a:t>Ωδή 30 βιβλίο 3</a:t>
            </a:r>
            <a:r>
              <a:rPr lang="el-GR" sz="4900" baseline="30000" dirty="0">
                <a:solidFill>
                  <a:schemeClr val="accent2">
                    <a:lumMod val="75000"/>
                  </a:schemeClr>
                </a:solidFill>
              </a:rPr>
              <a:t>ο</a:t>
            </a:r>
            <a:r>
              <a:rPr lang="el-GR" sz="49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1CF93B4-6BED-6964-CD24-EE37E1319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6217" y="6282466"/>
            <a:ext cx="9369910" cy="391738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                        ΜΑΡΙΑ-ΞΑΝΘΗ ΠΙΤΣΙΛΟΥ</a:t>
            </a:r>
          </a:p>
        </p:txBody>
      </p:sp>
    </p:spTree>
    <p:extLst>
      <p:ext uri="{BB962C8B-B14F-4D97-AF65-F5344CB8AC3E}">
        <p14:creationId xmlns:p14="http://schemas.microsoft.com/office/powerpoint/2010/main" val="1850426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3E5CB3-E589-58F3-E811-613FADDE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" y="0"/>
            <a:ext cx="11192435" cy="681038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/>
                </a:solidFill>
              </a:rPr>
              <a:t>  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5CB9DF-9C1F-2C9A-755D-52A19FF57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5" y="139849"/>
            <a:ext cx="11869270" cy="5260490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Στους στ.10-14 ο </a:t>
            </a:r>
            <a:r>
              <a:rPr lang="el-GR" dirty="0" err="1"/>
              <a:t>Οράτιος</a:t>
            </a:r>
            <a:r>
              <a:rPr lang="el-GR" dirty="0"/>
              <a:t> ορίζει τον ισχυρισμό του για την αθανασία ξεκινά δηλώνοντας τον τόπο αναφέρει την επικράτεια της Απουλίας που γεννήθηκε μέσω της οποίας διέρχεται ο ποταμός &lt;&lt;</a:t>
            </a:r>
            <a:r>
              <a:rPr lang="en-US" dirty="0" err="1">
                <a:solidFill>
                  <a:srgbClr val="7030A0"/>
                </a:solidFill>
              </a:rPr>
              <a:t>Aufidus</a:t>
            </a:r>
            <a:r>
              <a:rPr lang="el-GR" dirty="0"/>
              <a:t>&gt;&gt;.Ο&lt;&lt;</a:t>
            </a:r>
            <a:r>
              <a:rPr lang="en-US" dirty="0" err="1">
                <a:solidFill>
                  <a:srgbClr val="7030A0"/>
                </a:solidFill>
              </a:rPr>
              <a:t>Daunus</a:t>
            </a:r>
            <a:r>
              <a:rPr lang="el-GR" dirty="0"/>
              <a:t>&gt;&gt; (κυριολεκτική έννοια)</a:t>
            </a:r>
            <a:r>
              <a:rPr lang="el-GR" dirty="0">
                <a:solidFill>
                  <a:srgbClr val="7030A0"/>
                </a:solidFill>
              </a:rPr>
              <a:t> </a:t>
            </a:r>
            <a:r>
              <a:rPr lang="el-GR" dirty="0"/>
              <a:t>χαρακτηρίζεται φτωχός σε νερό γιατί η </a:t>
            </a:r>
            <a:r>
              <a:rPr lang="el-GR" dirty="0">
                <a:solidFill>
                  <a:srgbClr val="7030A0"/>
                </a:solidFill>
              </a:rPr>
              <a:t>Απουλία </a:t>
            </a:r>
            <a:r>
              <a:rPr lang="el-GR" dirty="0"/>
              <a:t>ήταν γνωστή για την κακή παροχή νερού. Ο </a:t>
            </a:r>
            <a:r>
              <a:rPr lang="el-GR" dirty="0" err="1"/>
              <a:t>Οράτιος</a:t>
            </a:r>
            <a:r>
              <a:rPr lang="el-GR" dirty="0"/>
              <a:t> ενώ την χαρακτηρίζει &lt;&lt;φτωχή&gt;&gt; από την άλλη αναφέρει ότι </a:t>
            </a:r>
            <a:r>
              <a:rPr lang="el-GR" dirty="0">
                <a:solidFill>
                  <a:srgbClr val="7030A0"/>
                </a:solidFill>
              </a:rPr>
              <a:t>βουίζει</a:t>
            </a:r>
            <a:r>
              <a:rPr lang="el-GR" dirty="0"/>
              <a:t> </a:t>
            </a:r>
            <a:r>
              <a:rPr lang="en-US" dirty="0"/>
              <a:t>(</a:t>
            </a:r>
            <a:r>
              <a:rPr lang="en-US" dirty="0" err="1"/>
              <a:t>obstrepit</a:t>
            </a:r>
            <a:r>
              <a:rPr lang="en-US" dirty="0"/>
              <a:t>)</a:t>
            </a:r>
            <a:r>
              <a:rPr lang="el-GR" dirty="0"/>
              <a:t>και είναι </a:t>
            </a:r>
            <a:r>
              <a:rPr lang="el-GR" dirty="0" err="1">
                <a:solidFill>
                  <a:srgbClr val="7030A0"/>
                </a:solidFill>
              </a:rPr>
              <a:t>βιαιη</a:t>
            </a:r>
            <a:r>
              <a:rPr lang="el-GR" dirty="0"/>
              <a:t> (</a:t>
            </a:r>
            <a:r>
              <a:rPr lang="en-US" dirty="0" err="1"/>
              <a:t>violens</a:t>
            </a:r>
            <a:r>
              <a:rPr lang="en-US" dirty="0"/>
              <a:t>).</a:t>
            </a:r>
            <a:r>
              <a:rPr lang="el-GR" dirty="0"/>
              <a:t>Η βίαιη ορμή του νερού του </a:t>
            </a:r>
            <a:r>
              <a:rPr lang="el-GR" dirty="0" err="1"/>
              <a:t>Αύφιδου</a:t>
            </a:r>
            <a:r>
              <a:rPr lang="el-GR" dirty="0"/>
              <a:t> συμβολίζει την τοποθεσία που θα διατηρηθεί η ποίηση του.</a:t>
            </a:r>
          </a:p>
          <a:p>
            <a:endParaRPr lang="el-GR" dirty="0"/>
          </a:p>
          <a:p>
            <a:r>
              <a:rPr lang="el-GR" dirty="0"/>
              <a:t>Στους στ.10-11 δίνει έμφαση στο</a:t>
            </a:r>
            <a:r>
              <a:rPr lang="el-GR" dirty="0">
                <a:solidFill>
                  <a:srgbClr val="7030A0"/>
                </a:solidFill>
              </a:rPr>
              <a:t> &lt;&lt;νερό&gt;&gt; </a:t>
            </a:r>
            <a:r>
              <a:rPr lang="el-GR" dirty="0"/>
              <a:t>που συμβολίζει την λογοτεχνική έμπνευση κατά την αρχαιότητα.</a:t>
            </a:r>
          </a:p>
          <a:p>
            <a:r>
              <a:rPr lang="el-GR" dirty="0"/>
              <a:t>Ο&lt;&lt;</a:t>
            </a:r>
            <a:r>
              <a:rPr lang="en-US" dirty="0" err="1">
                <a:solidFill>
                  <a:srgbClr val="7030A0"/>
                </a:solidFill>
              </a:rPr>
              <a:t>Daunus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l-GR" dirty="0">
                <a:solidFill>
                  <a:srgbClr val="7030A0"/>
                </a:solidFill>
              </a:rPr>
              <a:t>μένει φτωχός</a:t>
            </a:r>
            <a:r>
              <a:rPr lang="el-GR" dirty="0"/>
              <a:t>&gt;&gt; (μεταφορική έννοια)εννοώντας ότι ο λαός του παραμένει ακαλλιέργητος (</a:t>
            </a:r>
            <a:r>
              <a:rPr lang="en-US" dirty="0" err="1">
                <a:solidFill>
                  <a:srgbClr val="7030A0"/>
                </a:solidFill>
              </a:rPr>
              <a:t>agrestium</a:t>
            </a:r>
            <a:r>
              <a:rPr lang="el-GR" dirty="0"/>
              <a:t>).</a:t>
            </a:r>
            <a:endParaRPr lang="en-US" dirty="0"/>
          </a:p>
          <a:p>
            <a:r>
              <a:rPr lang="el-GR" dirty="0"/>
              <a:t> το &lt;&lt;</a:t>
            </a:r>
            <a:r>
              <a:rPr lang="en-US" dirty="0" err="1">
                <a:solidFill>
                  <a:srgbClr val="7030A0"/>
                </a:solidFill>
              </a:rPr>
              <a:t>impotens</a:t>
            </a:r>
            <a:r>
              <a:rPr lang="el-GR" dirty="0">
                <a:solidFill>
                  <a:srgbClr val="7030A0"/>
                </a:solidFill>
              </a:rPr>
              <a:t>&gt;&gt;</a:t>
            </a:r>
            <a:r>
              <a:rPr lang="el-GR" dirty="0"/>
              <a:t> μπορεί να έχει την σημασία του </a:t>
            </a:r>
            <a:r>
              <a:rPr lang="el-GR" dirty="0">
                <a:solidFill>
                  <a:srgbClr val="7030A0"/>
                </a:solidFill>
              </a:rPr>
              <a:t>ανίκανος ή ανίσχυρος  </a:t>
            </a:r>
            <a:r>
              <a:rPr lang="el-GR" dirty="0"/>
              <a:t>δηλαδή ότι οι φυσικές δυνάμεις είναι αδύνατο να αντισταθούν στην δική του ισχύ. </a:t>
            </a:r>
          </a:p>
        </p:txBody>
      </p:sp>
    </p:spTree>
    <p:extLst>
      <p:ext uri="{BB962C8B-B14F-4D97-AF65-F5344CB8AC3E}">
        <p14:creationId xmlns:p14="http://schemas.microsoft.com/office/powerpoint/2010/main" val="3829176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9952CE-4864-14D3-E47F-EAF2DAB19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092" y="0"/>
            <a:ext cx="11224708" cy="681038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/>
                </a:solidFill>
              </a:rPr>
              <a:t>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0F3ABA-F939-A62A-F27D-4903CE8D3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92" y="247427"/>
            <a:ext cx="11933816" cy="4980790"/>
          </a:xfrm>
        </p:spPr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Το </a:t>
            </a:r>
            <a:r>
              <a:rPr lang="en-US" dirty="0"/>
              <a:t>&lt;&lt;</a:t>
            </a:r>
            <a:r>
              <a:rPr lang="en-US" dirty="0" err="1">
                <a:solidFill>
                  <a:srgbClr val="7030A0"/>
                </a:solidFill>
              </a:rPr>
              <a:t>deduxisse</a:t>
            </a:r>
            <a:r>
              <a:rPr lang="en-US" dirty="0"/>
              <a:t>&gt;&gt;</a:t>
            </a:r>
            <a:r>
              <a:rPr lang="el-GR" dirty="0"/>
              <a:t>είναι μια μεταφορά από την ίδρυση αποικιών από έναν νικητή στρατηγό που γιορτάζει τον θρίαμβό του. Επομένως, μπορεί ο </a:t>
            </a:r>
            <a:r>
              <a:rPr lang="el-GR" dirty="0" err="1"/>
              <a:t>Οράτιος</a:t>
            </a:r>
            <a:r>
              <a:rPr lang="el-GR" dirty="0"/>
              <a:t> να βλέπει τον εαυτό του ως νικητή στρατηγό που τον βοήθησε η Μούσα . Είναι ο πρώτος που έφερε την αιολική , λυρική ποίηση της Σαπφούς στην ιταλική μουσική . Πολιτιστική σύνδεση Ελλάδας και Ιταλίας.</a:t>
            </a:r>
          </a:p>
          <a:p>
            <a:r>
              <a:rPr lang="el-GR" dirty="0"/>
              <a:t>Η ωδή κλείνει με μια επίκληση στη Μούσα &lt;&lt;στ.14-16&gt;&gt;</a:t>
            </a:r>
          </a:p>
          <a:p>
            <a:r>
              <a:rPr lang="el-GR" dirty="0"/>
              <a:t>Ο </a:t>
            </a:r>
            <a:r>
              <a:rPr lang="el-GR" dirty="0" err="1"/>
              <a:t>Οράτιος</a:t>
            </a:r>
            <a:r>
              <a:rPr lang="el-GR" dirty="0"/>
              <a:t> τελείωσε το έργο </a:t>
            </a:r>
            <a:r>
              <a:rPr lang="el-GR" dirty="0" err="1"/>
              <a:t>του,πρόκειται</a:t>
            </a:r>
            <a:r>
              <a:rPr lang="el-GR" dirty="0"/>
              <a:t> να εκδοθεί και νιώθει υπερηφάνεια στ.14-15 &lt;&lt;</a:t>
            </a:r>
            <a:r>
              <a:rPr lang="en-US" dirty="0" err="1">
                <a:solidFill>
                  <a:srgbClr val="7030A0"/>
                </a:solidFill>
              </a:rPr>
              <a:t>superbiam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quaesitam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meritis</a:t>
            </a:r>
            <a:r>
              <a:rPr lang="en-US" dirty="0"/>
              <a:t>=</a:t>
            </a:r>
            <a:r>
              <a:rPr lang="el-GR" dirty="0">
                <a:solidFill>
                  <a:srgbClr val="7030A0"/>
                </a:solidFill>
              </a:rPr>
              <a:t>η υπερηφάνεια που κέρδισα με τα άξια έργα</a:t>
            </a:r>
            <a:r>
              <a:rPr lang="el-GR" dirty="0"/>
              <a:t>&gt;&gt; τα άξια έργα μπορεί να αναφέρονται είτε σε αυτά τις Μούσας είτε σε αυτά του </a:t>
            </a:r>
            <a:r>
              <a:rPr lang="el-GR" dirty="0" err="1"/>
              <a:t>Ορατίου</a:t>
            </a:r>
            <a:r>
              <a:rPr lang="el-GR" dirty="0"/>
              <a:t> . Πιο πιθανό είναι τα άξια έργα να αναφέρονται στον </a:t>
            </a:r>
            <a:r>
              <a:rPr lang="el-GR" dirty="0" err="1"/>
              <a:t>Οράτιο</a:t>
            </a:r>
            <a:r>
              <a:rPr lang="el-GR" dirty="0"/>
              <a:t> αφού το ποίημα είναι επιτάφιος που υμνεί την αξία του νεκρού.</a:t>
            </a:r>
          </a:p>
          <a:p>
            <a:r>
              <a:rPr lang="el-GR" dirty="0"/>
              <a:t>Η Μούσα πρέπει να στέψει τον </a:t>
            </a:r>
            <a:r>
              <a:rPr lang="el-GR" dirty="0" err="1"/>
              <a:t>Οράτιο</a:t>
            </a:r>
            <a:r>
              <a:rPr lang="el-GR" dirty="0"/>
              <a:t> με ένα </a:t>
            </a:r>
            <a:r>
              <a:rPr lang="el-GR" dirty="0">
                <a:solidFill>
                  <a:srgbClr val="7030A0"/>
                </a:solidFill>
              </a:rPr>
              <a:t>δελφικό στεφάνι </a:t>
            </a:r>
            <a:r>
              <a:rPr lang="el-GR" dirty="0"/>
              <a:t>&lt;&lt;</a:t>
            </a:r>
            <a:r>
              <a:rPr lang="en-US" dirty="0" err="1">
                <a:solidFill>
                  <a:srgbClr val="7030A0"/>
                </a:solidFill>
              </a:rPr>
              <a:t>Delphica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lauro</a:t>
            </a:r>
            <a:r>
              <a:rPr lang="el-GR" dirty="0"/>
              <a:t>&gt;&gt;. Η στέψη με δάφνη θυμίζει την διαδικασία των </a:t>
            </a:r>
            <a:r>
              <a:rPr lang="el-GR" dirty="0" err="1"/>
              <a:t>ρωμαϊκων</a:t>
            </a:r>
            <a:r>
              <a:rPr lang="el-GR" dirty="0"/>
              <a:t> θριάμβων . Ο </a:t>
            </a:r>
            <a:r>
              <a:rPr lang="el-GR" dirty="0" err="1"/>
              <a:t>Οράτιος</a:t>
            </a:r>
            <a:r>
              <a:rPr lang="el-GR" dirty="0"/>
              <a:t> απευθύνεται στη Μούσα ως &lt;&lt;</a:t>
            </a:r>
            <a:r>
              <a:rPr lang="en-US" dirty="0" err="1">
                <a:solidFill>
                  <a:srgbClr val="7030A0"/>
                </a:solidFill>
              </a:rPr>
              <a:t>uolens</a:t>
            </a:r>
            <a:r>
              <a:rPr lang="el-GR" dirty="0"/>
              <a:t>&gt;&gt; (αν </a:t>
            </a:r>
            <a:r>
              <a:rPr lang="el-GR" dirty="0" err="1"/>
              <a:t>επιυθμείς</a:t>
            </a:r>
            <a:r>
              <a:rPr lang="el-GR" dirty="0"/>
              <a:t>) που ανήκει στη γλώσσα της προσευχής 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0139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73CD9D-3FEB-860F-D590-DE030A83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56" y="0"/>
            <a:ext cx="11063344" cy="681037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8640BF-2200-9A0C-BE67-1CD57F433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89" y="484095"/>
            <a:ext cx="11729422" cy="46365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err="1">
                <a:solidFill>
                  <a:srgbClr val="7030A0"/>
                </a:solidFill>
              </a:rPr>
              <a:t>Λιβιτίνη</a:t>
            </a:r>
            <a:r>
              <a:rPr lang="el-GR" dirty="0">
                <a:solidFill>
                  <a:srgbClr val="7030A0"/>
                </a:solidFill>
              </a:rPr>
              <a:t> (</a:t>
            </a:r>
            <a:r>
              <a:rPr lang="en-US" dirty="0" err="1">
                <a:solidFill>
                  <a:srgbClr val="7030A0"/>
                </a:solidFill>
              </a:rPr>
              <a:t>Libitinam</a:t>
            </a:r>
            <a:r>
              <a:rPr lang="el-GR" dirty="0">
                <a:solidFill>
                  <a:srgbClr val="7030A0"/>
                </a:solidFill>
              </a:rPr>
              <a:t>)=</a:t>
            </a:r>
            <a:r>
              <a:rPr lang="el-GR" dirty="0"/>
              <a:t>στην Ρώμη ήταν θεότητα που σχετιζόταν με τον θάνατο και την ταφή. Το όνομα της συνδεόταν με το τέλος της ζωής.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7030A0"/>
                </a:solidFill>
              </a:rPr>
              <a:t>Βίαιος </a:t>
            </a:r>
            <a:r>
              <a:rPr lang="el-GR" dirty="0" err="1">
                <a:solidFill>
                  <a:srgbClr val="7030A0"/>
                </a:solidFill>
              </a:rPr>
              <a:t>Αύφιδος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 err="1">
                <a:solidFill>
                  <a:srgbClr val="7030A0"/>
                </a:solidFill>
              </a:rPr>
              <a:t>violens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Aufidus</a:t>
            </a:r>
            <a:r>
              <a:rPr lang="el-GR" dirty="0">
                <a:solidFill>
                  <a:srgbClr val="7030A0"/>
                </a:solidFill>
              </a:rPr>
              <a:t>)</a:t>
            </a:r>
            <a:r>
              <a:rPr lang="el-GR" dirty="0"/>
              <a:t>(=ποταμός στην περιοχή της Απουλίας , στην Ιταλία) </a:t>
            </a:r>
            <a:endParaRPr lang="en-US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7030A0"/>
                </a:solidFill>
              </a:rPr>
              <a:t>Μελπομένη</a:t>
            </a:r>
            <a:r>
              <a:rPr lang="en-US" dirty="0">
                <a:solidFill>
                  <a:srgbClr val="7030A0"/>
                </a:solidFill>
              </a:rPr>
              <a:t> (Melpomene)</a:t>
            </a:r>
            <a:r>
              <a:rPr lang="el-GR" dirty="0"/>
              <a:t>=από το ρήμα «μέλπομαι=εξυμνώ με μουσική» ήταν η Μούσα της μουσικής και του τραγουδιού.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solidFill>
                  <a:srgbClr val="7030A0"/>
                </a:solidFill>
              </a:rPr>
              <a:t>Δάφνινο στεφάνι(</a:t>
            </a:r>
            <a:r>
              <a:rPr lang="en-US" dirty="0" err="1">
                <a:solidFill>
                  <a:srgbClr val="7030A0"/>
                </a:solidFill>
              </a:rPr>
              <a:t>Delfica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lauro</a:t>
            </a:r>
            <a:r>
              <a:rPr lang="el-GR" dirty="0">
                <a:solidFill>
                  <a:srgbClr val="7030A0"/>
                </a:solidFill>
              </a:rPr>
              <a:t>)=</a:t>
            </a:r>
            <a:r>
              <a:rPr lang="el-GR" dirty="0"/>
              <a:t>το λάμβαναν ως βραβείο νίκης σε διαγωνισμούς μουσικής ή ποίησης . Σύμβολο ποιητικής δόξας</a:t>
            </a:r>
            <a:r>
              <a:rPr lang="en-US" dirty="0"/>
              <a:t>.</a:t>
            </a:r>
            <a:r>
              <a:rPr lang="el-GR" dirty="0"/>
              <a:t>Το ιερό φυτό του Απόλλωνα.</a:t>
            </a:r>
          </a:p>
        </p:txBody>
      </p:sp>
    </p:spTree>
    <p:extLst>
      <p:ext uri="{BB962C8B-B14F-4D97-AF65-F5344CB8AC3E}">
        <p14:creationId xmlns:p14="http://schemas.microsoft.com/office/powerpoint/2010/main" val="3113849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FA3E7F0-9E1F-DC11-59C6-3D3DBA1B2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395" y="0"/>
            <a:ext cx="11149405" cy="681037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 Επομένως,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033F26-093C-7EB9-242E-BCDC57DC7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395" y="516367"/>
            <a:ext cx="11672047" cy="4615031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 ποιητής σ’ αυτή την ωδή εκφράζει την επιθυμία του να αναγνωριστεί το έργο του και </a:t>
            </a:r>
            <a:r>
              <a:rPr lang="el-GR" dirty="0">
                <a:solidFill>
                  <a:srgbClr val="7030A0"/>
                </a:solidFill>
              </a:rPr>
              <a:t>να επιβιώσει στον χρόνο </a:t>
            </a:r>
            <a:r>
              <a:rPr lang="el-GR" dirty="0"/>
              <a:t>. Ο </a:t>
            </a:r>
            <a:r>
              <a:rPr lang="el-GR" dirty="0" err="1"/>
              <a:t>Οράτιος</a:t>
            </a:r>
            <a:r>
              <a:rPr lang="el-GR" dirty="0"/>
              <a:t> αναφέρει στην ωδή του ότι το έργο του θα μείνει στον χρόνο ακόμα και όταν ο ίδιος θα έχει πεθάνει. Η συγκεκριμένη ωδή είναι </a:t>
            </a:r>
            <a:r>
              <a:rPr lang="el-GR" dirty="0" err="1">
                <a:solidFill>
                  <a:srgbClr val="7030A0"/>
                </a:solidFill>
              </a:rPr>
              <a:t>αυτοαναφορική</a:t>
            </a:r>
            <a:r>
              <a:rPr lang="el-GR" dirty="0"/>
              <a:t> έχει ως θέμα της την ίδια δηλαδή την ποίηση ως κάτι που θα μείνει </a:t>
            </a:r>
            <a:r>
              <a:rPr lang="el-GR" dirty="0">
                <a:solidFill>
                  <a:srgbClr val="7030A0"/>
                </a:solidFill>
              </a:rPr>
              <a:t>«μνημείο» </a:t>
            </a:r>
            <a:r>
              <a:rPr lang="el-GR" dirty="0"/>
              <a:t>για πάντα.</a:t>
            </a:r>
          </a:p>
          <a:p>
            <a:r>
              <a:rPr lang="el-GR" dirty="0"/>
              <a:t>Ο </a:t>
            </a:r>
            <a:r>
              <a:rPr lang="el-GR" dirty="0" err="1"/>
              <a:t>Οράτιος</a:t>
            </a:r>
            <a:r>
              <a:rPr lang="el-GR" dirty="0"/>
              <a:t> επικαλείται την Μούσα (</a:t>
            </a:r>
            <a:r>
              <a:rPr lang="en-US" dirty="0"/>
              <a:t>Melpomene</a:t>
            </a:r>
            <a:r>
              <a:rPr lang="el-GR" dirty="0"/>
              <a:t>) για να δείξει τη σπουδαιότητα του έργου και την ανάγκη να μείνει ανέγγιχτο στις επόμενες γενιές .</a:t>
            </a:r>
          </a:p>
          <a:p>
            <a:r>
              <a:rPr lang="el-GR" dirty="0"/>
              <a:t>Ο </a:t>
            </a:r>
            <a:r>
              <a:rPr lang="el-GR" dirty="0" err="1"/>
              <a:t>Οράτιος</a:t>
            </a:r>
            <a:r>
              <a:rPr lang="el-GR" dirty="0"/>
              <a:t> είναι έντονα </a:t>
            </a:r>
            <a:r>
              <a:rPr lang="el-GR" dirty="0" err="1"/>
              <a:t>αυτοειρωνικός</a:t>
            </a:r>
            <a:r>
              <a:rPr lang="el-GR" dirty="0"/>
              <a:t> μέσα στην ωδή και φαίνεται να </a:t>
            </a:r>
            <a:r>
              <a:rPr lang="en-US" dirty="0"/>
              <a:t>“</a:t>
            </a:r>
            <a:r>
              <a:rPr lang="el-GR" dirty="0"/>
              <a:t>ακυρώνει</a:t>
            </a:r>
            <a:r>
              <a:rPr lang="en-US" dirty="0"/>
              <a:t>”</a:t>
            </a:r>
            <a:r>
              <a:rPr lang="el-GR" dirty="0"/>
              <a:t>το έργο του.</a:t>
            </a:r>
            <a:r>
              <a:rPr lang="en-US" dirty="0"/>
              <a:t>(</a:t>
            </a:r>
            <a:r>
              <a:rPr lang="en-US" dirty="0" err="1"/>
              <a:t>aere</a:t>
            </a:r>
            <a:r>
              <a:rPr lang="en-US" dirty="0"/>
              <a:t> </a:t>
            </a:r>
            <a:r>
              <a:rPr lang="en-US" dirty="0" err="1"/>
              <a:t>perennius</a:t>
            </a:r>
            <a:r>
              <a:rPr lang="en-US" dirty="0"/>
              <a:t>),(pars </a:t>
            </a:r>
            <a:r>
              <a:rPr lang="en-US" dirty="0" err="1"/>
              <a:t>mei</a:t>
            </a:r>
            <a:r>
              <a:rPr lang="en-US" dirty="0"/>
              <a:t> </a:t>
            </a:r>
            <a:r>
              <a:rPr lang="en-US" dirty="0" err="1"/>
              <a:t>vitabit</a:t>
            </a:r>
            <a:r>
              <a:rPr lang="en-US" dirty="0"/>
              <a:t> </a:t>
            </a:r>
            <a:r>
              <a:rPr lang="en-US" dirty="0" err="1"/>
              <a:t>Libitinam</a:t>
            </a:r>
            <a:r>
              <a:rPr lang="en-US" dirty="0"/>
              <a:t>),(</a:t>
            </a:r>
            <a:r>
              <a:rPr lang="en-US" dirty="0" err="1"/>
              <a:t>agrestium</a:t>
            </a:r>
            <a:r>
              <a:rPr lang="en-US" dirty="0"/>
              <a:t> </a:t>
            </a:r>
            <a:r>
              <a:rPr lang="en-US" dirty="0" err="1"/>
              <a:t>populorum</a:t>
            </a:r>
            <a:r>
              <a:rPr lang="en-US" dirty="0"/>
              <a:t>),(</a:t>
            </a:r>
            <a:r>
              <a:rPr lang="en-US" dirty="0" err="1"/>
              <a:t>sume</a:t>
            </a:r>
            <a:r>
              <a:rPr lang="en-US" dirty="0"/>
              <a:t> </a:t>
            </a:r>
            <a:r>
              <a:rPr lang="en-US" dirty="0" err="1"/>
              <a:t>superbiam</a:t>
            </a:r>
            <a:r>
              <a:rPr lang="en-US" dirty="0"/>
              <a:t> et </a:t>
            </a:r>
            <a:r>
              <a:rPr lang="en-US" dirty="0" err="1"/>
              <a:t>quaesitam</a:t>
            </a:r>
            <a:r>
              <a:rPr lang="en-US" dirty="0"/>
              <a:t> </a:t>
            </a:r>
            <a:r>
              <a:rPr lang="en-US" dirty="0" err="1"/>
              <a:t>meritis</a:t>
            </a:r>
            <a:r>
              <a:rPr lang="en-US" dirty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13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C52817-5B71-9AE7-F93C-67B9D3995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134" y="365125"/>
            <a:ext cx="9406666" cy="3539901"/>
          </a:xfrm>
        </p:spPr>
        <p:txBody>
          <a:bodyPr/>
          <a:lstStyle/>
          <a:p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>
                <a:solidFill>
                  <a:schemeClr val="accent2"/>
                </a:solidFill>
              </a:rPr>
              <a:t>Ευχαριστώ για την προσοχή σας!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F48405-9168-A8B8-13BE-0C16BD0CF7BD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4372215" y="5464885"/>
            <a:ext cx="118335" cy="64546"/>
          </a:xfrm>
        </p:spPr>
        <p:txBody>
          <a:bodyPr>
            <a:normAutofit fontScale="25000" lnSpcReduction="2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686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1784A9-C696-A294-4AC2-CB9C0A09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2518" y="2119255"/>
            <a:ext cx="355001" cy="169431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11BE6C-1C55-2DB3-9127-EB7C2FEC2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034" y="150609"/>
            <a:ext cx="10686826" cy="53465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4.2 </a:t>
            </a:r>
            <a:r>
              <a:rPr lang="el-GR" dirty="0" err="1">
                <a:solidFill>
                  <a:schemeClr val="accent2">
                    <a:lumMod val="75000"/>
                  </a:schemeClr>
                </a:solidFill>
              </a:rPr>
              <a:t>Οράτιος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Carm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.3.30 (Βιβλίο 3</a:t>
            </a:r>
            <a:r>
              <a:rPr lang="el-GR" baseline="30000" dirty="0">
                <a:solidFill>
                  <a:schemeClr val="accent2">
                    <a:lumMod val="75000"/>
                  </a:schemeClr>
                </a:solidFill>
              </a:rPr>
              <a:t>ο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 , ωδή 30</a:t>
            </a:r>
            <a:r>
              <a:rPr lang="el-GR" baseline="30000" dirty="0">
                <a:solidFill>
                  <a:schemeClr val="accent2">
                    <a:lumMod val="75000"/>
                  </a:schemeClr>
                </a:solidFill>
              </a:rPr>
              <a:t>η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Λατινικό κείμενο 4.2.2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 err="1"/>
              <a:t>Exegi</a:t>
            </a:r>
            <a:r>
              <a:rPr lang="en-US" dirty="0"/>
              <a:t> </a:t>
            </a:r>
            <a:r>
              <a:rPr lang="en-US" dirty="0" err="1"/>
              <a:t>monumentum</a:t>
            </a:r>
            <a:r>
              <a:rPr lang="en-US" dirty="0"/>
              <a:t> </a:t>
            </a:r>
            <a:r>
              <a:rPr lang="en-US" dirty="0" err="1"/>
              <a:t>aere</a:t>
            </a:r>
            <a:r>
              <a:rPr lang="en-US" dirty="0"/>
              <a:t> </a:t>
            </a:r>
            <a:r>
              <a:rPr lang="en-US" dirty="0" err="1"/>
              <a:t>perennius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regalique</a:t>
            </a:r>
            <a:r>
              <a:rPr lang="en-US" dirty="0"/>
              <a:t> situ </a:t>
            </a:r>
            <a:r>
              <a:rPr lang="en-US" dirty="0" err="1"/>
              <a:t>pyramidum</a:t>
            </a:r>
            <a:r>
              <a:rPr lang="en-US" dirty="0"/>
              <a:t> </a:t>
            </a:r>
            <a:r>
              <a:rPr lang="en-US" dirty="0" err="1"/>
              <a:t>altius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quod</a:t>
            </a:r>
            <a:r>
              <a:rPr lang="en-US" dirty="0"/>
              <a:t> non </a:t>
            </a:r>
            <a:r>
              <a:rPr lang="en-US" dirty="0" err="1"/>
              <a:t>imber</a:t>
            </a:r>
            <a:r>
              <a:rPr lang="en-US" dirty="0"/>
              <a:t> edax, non </a:t>
            </a:r>
            <a:r>
              <a:rPr lang="en-US" dirty="0" err="1"/>
              <a:t>aquilo</a:t>
            </a:r>
            <a:r>
              <a:rPr lang="en-US" dirty="0"/>
              <a:t> </a:t>
            </a:r>
            <a:r>
              <a:rPr lang="en-US" dirty="0" err="1"/>
              <a:t>impotens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possit</a:t>
            </a:r>
            <a:r>
              <a:rPr lang="en-US" dirty="0"/>
              <a:t> </a:t>
            </a:r>
            <a:r>
              <a:rPr lang="en-US" dirty="0" err="1"/>
              <a:t>diruere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innumerabilis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annorum</a:t>
            </a:r>
            <a:r>
              <a:rPr lang="en-US" dirty="0"/>
              <a:t> series et </a:t>
            </a:r>
            <a:r>
              <a:rPr lang="en-US" dirty="0" err="1"/>
              <a:t>fuga</a:t>
            </a:r>
            <a:r>
              <a:rPr lang="en-US" dirty="0"/>
              <a:t> </a:t>
            </a:r>
            <a:r>
              <a:rPr lang="en-US" dirty="0" err="1"/>
              <a:t>temporum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non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moriar</a:t>
            </a:r>
            <a:r>
              <a:rPr lang="en-US" dirty="0"/>
              <a:t> </a:t>
            </a:r>
            <a:r>
              <a:rPr lang="en-US" dirty="0" err="1"/>
              <a:t>multaque</a:t>
            </a:r>
            <a:r>
              <a:rPr lang="en-US" dirty="0"/>
              <a:t> pars </a:t>
            </a:r>
            <a:r>
              <a:rPr lang="en-US" dirty="0" err="1"/>
              <a:t>mei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vitabit</a:t>
            </a:r>
            <a:r>
              <a:rPr lang="en-US" dirty="0"/>
              <a:t> </a:t>
            </a:r>
            <a:r>
              <a:rPr lang="en-US" dirty="0" err="1"/>
              <a:t>Libitinam</a:t>
            </a:r>
            <a:r>
              <a:rPr lang="en-US" dirty="0"/>
              <a:t>: </a:t>
            </a:r>
            <a:r>
              <a:rPr lang="en-US" dirty="0" err="1"/>
              <a:t>usque</a:t>
            </a:r>
            <a:r>
              <a:rPr lang="en-US" dirty="0"/>
              <a:t> ego </a:t>
            </a:r>
            <a:r>
              <a:rPr lang="en-US" dirty="0" err="1"/>
              <a:t>postera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crescam</a:t>
            </a:r>
            <a:r>
              <a:rPr lang="en-US" dirty="0"/>
              <a:t> laude </a:t>
            </a:r>
            <a:r>
              <a:rPr lang="en-US" dirty="0" err="1"/>
              <a:t>recens</a:t>
            </a:r>
            <a:r>
              <a:rPr lang="en-US" dirty="0"/>
              <a:t>, </a:t>
            </a:r>
            <a:r>
              <a:rPr lang="en-US" dirty="0" err="1"/>
              <a:t>dum</a:t>
            </a:r>
            <a:r>
              <a:rPr lang="en-US" dirty="0"/>
              <a:t> Capitolium</a:t>
            </a:r>
          </a:p>
          <a:p>
            <a:pPr marL="0" indent="0">
              <a:buNone/>
            </a:pPr>
            <a:r>
              <a:rPr lang="en-US" dirty="0" err="1"/>
              <a:t>scandet</a:t>
            </a:r>
            <a:r>
              <a:rPr lang="en-US" dirty="0"/>
              <a:t> cum </a:t>
            </a:r>
            <a:r>
              <a:rPr lang="en-US" dirty="0" err="1"/>
              <a:t>tacita</a:t>
            </a:r>
            <a:r>
              <a:rPr lang="en-US" dirty="0"/>
              <a:t> </a:t>
            </a:r>
            <a:r>
              <a:rPr lang="en-US" dirty="0" err="1"/>
              <a:t>virgine</a:t>
            </a:r>
            <a:r>
              <a:rPr lang="en-US" dirty="0"/>
              <a:t> pontifex:</a:t>
            </a:r>
          </a:p>
        </p:txBody>
      </p:sp>
    </p:spTree>
    <p:extLst>
      <p:ext uri="{BB962C8B-B14F-4D97-AF65-F5344CB8AC3E}">
        <p14:creationId xmlns:p14="http://schemas.microsoft.com/office/powerpoint/2010/main" val="250219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AE094B-5FB8-D4D0-CEEE-CB50C955D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6315" y="-1571250"/>
            <a:ext cx="144332" cy="14048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000ED1-C4A0-6DD1-76AD-D2F7A4F77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639"/>
            <a:ext cx="10515600" cy="500230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συνέχεια κειμένου)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/>
              <a:t>dicar</a:t>
            </a:r>
            <a:r>
              <a:rPr lang="en-US" dirty="0"/>
              <a:t> , qua </a:t>
            </a:r>
            <a:r>
              <a:rPr lang="en-US" dirty="0" err="1"/>
              <a:t>violens</a:t>
            </a:r>
            <a:r>
              <a:rPr lang="en-US" dirty="0"/>
              <a:t> </a:t>
            </a:r>
            <a:r>
              <a:rPr lang="en-US" dirty="0" err="1"/>
              <a:t>obstrepit</a:t>
            </a:r>
            <a:r>
              <a:rPr lang="en-US" dirty="0"/>
              <a:t> </a:t>
            </a:r>
            <a:r>
              <a:rPr lang="en-US" dirty="0" err="1"/>
              <a:t>Aufidus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et qua pauper aquae </a:t>
            </a:r>
            <a:r>
              <a:rPr lang="en-US" dirty="0" err="1"/>
              <a:t>Daunus</a:t>
            </a:r>
            <a:r>
              <a:rPr lang="en-US" dirty="0"/>
              <a:t> </a:t>
            </a:r>
            <a:r>
              <a:rPr lang="en-US" dirty="0" err="1"/>
              <a:t>agrestium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regnavit</a:t>
            </a:r>
            <a:r>
              <a:rPr lang="en-US" dirty="0"/>
              <a:t> </a:t>
            </a:r>
            <a:r>
              <a:rPr lang="en-US" dirty="0" err="1"/>
              <a:t>populorum</a:t>
            </a:r>
            <a:r>
              <a:rPr lang="en-US" dirty="0"/>
              <a:t> , ex </a:t>
            </a:r>
            <a:r>
              <a:rPr lang="en-US" dirty="0" err="1"/>
              <a:t>humili</a:t>
            </a:r>
            <a:r>
              <a:rPr lang="en-US" dirty="0"/>
              <a:t> </a:t>
            </a:r>
            <a:r>
              <a:rPr lang="en-US" dirty="0" err="1"/>
              <a:t>potens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princeps </a:t>
            </a:r>
            <a:r>
              <a:rPr lang="en-US" dirty="0" err="1"/>
              <a:t>Aeolium</a:t>
            </a:r>
            <a:r>
              <a:rPr lang="en-US" dirty="0"/>
              <a:t> carmen ad </a:t>
            </a:r>
            <a:r>
              <a:rPr lang="en-US" dirty="0" err="1"/>
              <a:t>Italos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deduxisse</a:t>
            </a:r>
            <a:r>
              <a:rPr lang="en-US" dirty="0"/>
              <a:t> </a:t>
            </a:r>
            <a:r>
              <a:rPr lang="en-US" dirty="0" err="1"/>
              <a:t>modos</a:t>
            </a:r>
            <a:r>
              <a:rPr lang="en-US" dirty="0"/>
              <a:t> . </a:t>
            </a:r>
            <a:r>
              <a:rPr lang="en-US" dirty="0" err="1"/>
              <a:t>sume</a:t>
            </a:r>
            <a:r>
              <a:rPr lang="en-US" dirty="0"/>
              <a:t> </a:t>
            </a:r>
            <a:r>
              <a:rPr lang="en-US" dirty="0" err="1"/>
              <a:t>superbiam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quaesitam</a:t>
            </a:r>
            <a:r>
              <a:rPr lang="en-US" dirty="0"/>
              <a:t> </a:t>
            </a:r>
            <a:r>
              <a:rPr lang="en-US" dirty="0" err="1"/>
              <a:t>meritis</a:t>
            </a:r>
            <a:r>
              <a:rPr lang="en-US" dirty="0"/>
              <a:t> et mihi </a:t>
            </a:r>
            <a:r>
              <a:rPr lang="en-US" dirty="0" err="1"/>
              <a:t>Delphica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lauro</a:t>
            </a:r>
            <a:r>
              <a:rPr lang="en-US" dirty="0"/>
              <a:t> </a:t>
            </a:r>
            <a:r>
              <a:rPr lang="en-US" dirty="0" err="1"/>
              <a:t>cinge</a:t>
            </a:r>
            <a:r>
              <a:rPr lang="en-US" dirty="0"/>
              <a:t> </a:t>
            </a:r>
            <a:r>
              <a:rPr lang="en-US" dirty="0" err="1"/>
              <a:t>uolens</a:t>
            </a:r>
            <a:r>
              <a:rPr lang="en-US" dirty="0"/>
              <a:t> , Melpomene, </a:t>
            </a:r>
            <a:r>
              <a:rPr lang="en-US" dirty="0" err="1"/>
              <a:t>comam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2068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836602-90A9-770D-9ED8-AF3C81D37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699" y="75305"/>
            <a:ext cx="11074101" cy="605732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ΜΕΤΑΦΡΑΣΗ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D47325-48D9-571B-1EDC-F545FBAA8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699" y="311972"/>
            <a:ext cx="11747350" cy="44106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Έχω κατασκευάσει μνημείο πιο ανθεκτικό από τον χαλκό και πιο ψηλό από την θέση της βασιλικής πυραμίδας, που ούτε η φθορά της βροχής  ούτε ο δυνατός  άνεμος μπορούν να το καταστρέψουν, ούτε η αμέτρητη σειρά των ετών/τα πολλά έτη και το πέρασμα του χρόνου. Δεν θα πεθάνω ολοκληρωτικά και μέρος μου μεγάλο θα αποφύγει τη </a:t>
            </a:r>
            <a:r>
              <a:rPr lang="el-GR" dirty="0" err="1"/>
              <a:t>Λιβιτίνη</a:t>
            </a:r>
            <a:r>
              <a:rPr lang="el-GR" dirty="0"/>
              <a:t>. Μέχρι εγώ να αναπτυχθώ περαιτέρω με την δόξα του μέλλοντος/με τον έπαινο των μελλοντικών γενεών, όταν ο Ποντίφικας θα ανέβει στο Καπιτώλιο με την σιωπηλή παρθένο. </a:t>
            </a:r>
          </a:p>
          <a:p>
            <a:pPr marL="0" indent="0">
              <a:buNone/>
            </a:pPr>
            <a:r>
              <a:rPr lang="el-GR" dirty="0"/>
              <a:t>Λέγεται ότι όπου βουίζει ο βίαιος </a:t>
            </a:r>
            <a:r>
              <a:rPr lang="el-GR" dirty="0" err="1"/>
              <a:t>Αύφιδος</a:t>
            </a:r>
            <a:r>
              <a:rPr lang="el-GR" dirty="0"/>
              <a:t> και σε όποιους αγροτικούς λαούς έχει βασιλεύσει ο φτωχός σε νερό </a:t>
            </a:r>
            <a:r>
              <a:rPr lang="el-GR" dirty="0" err="1"/>
              <a:t>Δαύνος</a:t>
            </a:r>
            <a:r>
              <a:rPr lang="el-GR" dirty="0"/>
              <a:t> , από ταπεινός έγινε δυνατός και ότι το αιολικό τραγούδι πρώτος έφερε/καθοδήγησε στους ιταλικούς ρυθμούς. Μελπομένη , πάρε την υπερηφάνεια που κέρδισες με τα άξια έργα και στεφάνωσε πρόθυμη/αν θέλεις τα μαλλιά μου με δάφνη Δελφική.</a:t>
            </a:r>
          </a:p>
        </p:txBody>
      </p:sp>
    </p:spTree>
    <p:extLst>
      <p:ext uri="{BB962C8B-B14F-4D97-AF65-F5344CB8AC3E}">
        <p14:creationId xmlns:p14="http://schemas.microsoft.com/office/powerpoint/2010/main" val="120136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A82B34-0828-B67E-74AF-1711A9300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22" y="-1"/>
            <a:ext cx="11181678" cy="785309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ΛΕΞΙΛΟΓΙΟ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464C72-5A76-25D0-B734-9A48609C0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122" y="914399"/>
            <a:ext cx="11790381" cy="56907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 err="1"/>
              <a:t>Aes</a:t>
            </a:r>
            <a:r>
              <a:rPr lang="el-GR" dirty="0"/>
              <a:t> </a:t>
            </a:r>
            <a:r>
              <a:rPr lang="en-US" dirty="0"/>
              <a:t>,</a:t>
            </a:r>
            <a:r>
              <a:rPr lang="en-US" dirty="0" err="1"/>
              <a:t>aeris</a:t>
            </a:r>
            <a:r>
              <a:rPr lang="en-US" dirty="0"/>
              <a:t>=</a:t>
            </a:r>
            <a:r>
              <a:rPr lang="el-GR" dirty="0"/>
              <a:t>ο χαλκός </a:t>
            </a:r>
          </a:p>
          <a:p>
            <a:pPr marL="0" indent="0">
              <a:buNone/>
            </a:pPr>
            <a:r>
              <a:rPr lang="en-US" dirty="0"/>
              <a:t>Perennis=</a:t>
            </a:r>
            <a:r>
              <a:rPr lang="el-GR" dirty="0"/>
              <a:t>ο αιώνιος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Situs=</a:t>
            </a:r>
            <a:r>
              <a:rPr lang="el-GR" dirty="0"/>
              <a:t>θαμμένος/τοποθετημένος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Aquilus</a:t>
            </a:r>
            <a:r>
              <a:rPr lang="en-US" dirty="0"/>
              <a:t>=</a:t>
            </a:r>
            <a:r>
              <a:rPr lang="el-GR" dirty="0"/>
              <a:t>βόρειος</a:t>
            </a:r>
            <a:r>
              <a:rPr lang="en-US" dirty="0"/>
              <a:t> </a:t>
            </a:r>
            <a:r>
              <a:rPr lang="el-GR" dirty="0"/>
              <a:t>άνεμος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Imber=</a:t>
            </a:r>
            <a:r>
              <a:rPr lang="el-GR" dirty="0"/>
              <a:t>βροχή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Scando</a:t>
            </a:r>
            <a:r>
              <a:rPr lang="en-US" dirty="0"/>
              <a:t>=</a:t>
            </a:r>
            <a:r>
              <a:rPr lang="el-GR" dirty="0"/>
              <a:t>ανεβαίνω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Deduc</a:t>
            </a:r>
            <a:r>
              <a:rPr lang="el-GR" dirty="0"/>
              <a:t>ο</a:t>
            </a:r>
            <a:r>
              <a:rPr lang="en-US" dirty="0"/>
              <a:t>=</a:t>
            </a:r>
            <a:r>
              <a:rPr lang="el-GR" dirty="0"/>
              <a:t>καθοδηγώ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Obstrepo</a:t>
            </a:r>
            <a:r>
              <a:rPr lang="en-US" dirty="0"/>
              <a:t>=</a:t>
            </a:r>
            <a:r>
              <a:rPr lang="el-GR" dirty="0"/>
              <a:t>βουίζω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Ed</a:t>
            </a:r>
            <a:r>
              <a:rPr lang="el-GR" dirty="0"/>
              <a:t>ο</a:t>
            </a:r>
            <a:r>
              <a:rPr lang="en-US" dirty="0"/>
              <a:t>=</a:t>
            </a:r>
            <a:r>
              <a:rPr lang="el-GR" dirty="0"/>
              <a:t>τρώω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Vito=</a:t>
            </a:r>
            <a:r>
              <a:rPr lang="el-GR" dirty="0"/>
              <a:t>αποφεύγω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Laurus=</a:t>
            </a:r>
            <a:r>
              <a:rPr lang="el-GR" dirty="0"/>
              <a:t>δάφνη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Coma=</a:t>
            </a:r>
            <a:r>
              <a:rPr lang="el-GR" dirty="0"/>
              <a:t>μαλλιά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Cresco=</a:t>
            </a:r>
            <a:r>
              <a:rPr lang="el-GR" dirty="0"/>
              <a:t>μεγαλώνω/αναπτύσσομαι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Meritum</a:t>
            </a:r>
            <a:r>
              <a:rPr lang="en-US" dirty="0"/>
              <a:t>=</a:t>
            </a:r>
            <a:r>
              <a:rPr lang="el-GR" dirty="0"/>
              <a:t>πλεονέκτημα/αξία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3555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39889E-876A-5B8F-502A-0BF32FAEB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5305"/>
            <a:ext cx="11353800" cy="1032733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2"/>
                </a:solidFill>
              </a:rPr>
              <a:t> </a:t>
            </a:r>
            <a:br>
              <a:rPr lang="el-GR" dirty="0">
                <a:solidFill>
                  <a:schemeClr val="accent2"/>
                </a:solidFill>
              </a:rPr>
            </a:br>
            <a:r>
              <a:rPr lang="el-GR" dirty="0">
                <a:solidFill>
                  <a:schemeClr val="accent2"/>
                </a:solidFill>
              </a:rPr>
              <a:t>   ΣΧΟΛΙΑ</a:t>
            </a:r>
            <a:br>
              <a:rPr lang="el-GR" dirty="0">
                <a:solidFill>
                  <a:schemeClr val="accent2"/>
                </a:solidFill>
              </a:rPr>
            </a:br>
            <a:endParaRPr lang="el-GR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7C2DBA-87AB-9AC7-9133-15D5D21A7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6" y="387275"/>
            <a:ext cx="11106374" cy="478715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30</a:t>
            </a:r>
            <a:r>
              <a:rPr lang="el-GR" baseline="30000" dirty="0"/>
              <a:t>η</a:t>
            </a:r>
            <a:r>
              <a:rPr lang="el-GR" dirty="0"/>
              <a:t> ωδή του </a:t>
            </a:r>
            <a:r>
              <a:rPr lang="el-GR" dirty="0" err="1"/>
              <a:t>Ορατίου</a:t>
            </a:r>
            <a:r>
              <a:rPr lang="el-GR" dirty="0"/>
              <a:t> είναι το </a:t>
            </a:r>
            <a:r>
              <a:rPr lang="el-GR" dirty="0">
                <a:solidFill>
                  <a:srgbClr val="7030A0"/>
                </a:solidFill>
              </a:rPr>
              <a:t>τελευταίο ποίημα </a:t>
            </a:r>
            <a:r>
              <a:rPr lang="el-GR" dirty="0"/>
              <a:t>του τελευταίου του βιβλίου των ωδών γνωστή και ως σφραγίδα (</a:t>
            </a:r>
            <a:r>
              <a:rPr lang="el-GR" dirty="0" err="1">
                <a:solidFill>
                  <a:srgbClr val="7030A0"/>
                </a:solidFill>
              </a:rPr>
              <a:t>σφραγίς</a:t>
            </a:r>
            <a:r>
              <a:rPr lang="el-GR" dirty="0"/>
              <a:t>). Αποδεικνύει την αυτοεκτίμηση και την πίστη του στην αθανασία της τέχνης του. Έχει υποστηριχθεί ότι το συγκεκριμένο ποίημά του ανήκει στα φιλοσοφικά και </a:t>
            </a:r>
            <a:r>
              <a:rPr lang="el-GR" dirty="0">
                <a:solidFill>
                  <a:srgbClr val="7030A0"/>
                </a:solidFill>
              </a:rPr>
              <a:t>επιτάφια/επιτύμβια</a:t>
            </a:r>
            <a:r>
              <a:rPr lang="el-GR" dirty="0"/>
              <a:t> του ποιήματα και ότι προοριζόταν να γραφεί στον ίδιο του τον τάφο . Θεωρείται δηλαδή </a:t>
            </a:r>
            <a:r>
              <a:rPr lang="el-GR" dirty="0">
                <a:solidFill>
                  <a:srgbClr val="7030A0"/>
                </a:solidFill>
              </a:rPr>
              <a:t>ταφόπλακα</a:t>
            </a:r>
            <a:r>
              <a:rPr lang="el-GR" dirty="0"/>
              <a:t> μεταφορικά των ποιημάτων του αφού είναι το τελευταίο και κυριολεκτικά γιατί προοριζόταν να γραφεί στον τάφο του.</a:t>
            </a:r>
          </a:p>
          <a:p>
            <a:pPr marL="0" indent="0">
              <a:buNone/>
            </a:pPr>
            <a:r>
              <a:rPr lang="el-GR" dirty="0" err="1"/>
              <a:t>Ωστόσο,η</a:t>
            </a:r>
            <a:r>
              <a:rPr lang="el-GR" dirty="0"/>
              <a:t> έννοια της ταφόπλακας έρχεται σε αντίθεση με την επικούρεια φιλοσοφία που ίδιος ακολουθούσε καθώς διακήρυσσε ότι </a:t>
            </a:r>
            <a:r>
              <a:rPr lang="el-GR" dirty="0">
                <a:solidFill>
                  <a:srgbClr val="7030A0"/>
                </a:solidFill>
              </a:rPr>
              <a:t>&lt;&lt;ο σοφός άνθρωπος πρέπει να αδιαφορεί για τα αγάλματα και τον τάφο του&gt;&gt;. </a:t>
            </a:r>
          </a:p>
        </p:txBody>
      </p:sp>
    </p:spTree>
    <p:extLst>
      <p:ext uri="{BB962C8B-B14F-4D97-AF65-F5344CB8AC3E}">
        <p14:creationId xmlns:p14="http://schemas.microsoft.com/office/powerpoint/2010/main" val="1579138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AB9EFA-275C-12A5-D1CE-1FC237AA4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871368"/>
          </a:xfrm>
        </p:spPr>
        <p:txBody>
          <a:bodyPr/>
          <a:lstStyle/>
          <a:p>
            <a:r>
              <a:rPr lang="el-GR" dirty="0">
                <a:solidFill>
                  <a:schemeClr val="accent2"/>
                </a:solidFill>
              </a:rPr>
              <a:t>   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FD1FA8-B87C-741E-F18C-D7A598178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54" y="311973"/>
            <a:ext cx="11951746" cy="4970032"/>
          </a:xfrm>
        </p:spPr>
        <p:txBody>
          <a:bodyPr>
            <a:normAutofit fontScale="92500" lnSpcReduction="20000"/>
          </a:bodyPr>
          <a:lstStyle/>
          <a:p>
            <a:endParaRPr lang="el-GR" dirty="0"/>
          </a:p>
          <a:p>
            <a:r>
              <a:rPr lang="el-GR" dirty="0"/>
              <a:t>Ο </a:t>
            </a:r>
            <a:r>
              <a:rPr lang="el-GR" dirty="0" err="1"/>
              <a:t>Οράτιος</a:t>
            </a:r>
            <a:r>
              <a:rPr lang="el-GR" dirty="0"/>
              <a:t> αποκαλεί την ποίησή του &lt;&lt;</a:t>
            </a:r>
            <a:r>
              <a:rPr lang="el-GR" dirty="0">
                <a:solidFill>
                  <a:srgbClr val="7030A0"/>
                </a:solidFill>
              </a:rPr>
              <a:t>μνημείο αιώνιο</a:t>
            </a:r>
            <a:r>
              <a:rPr lang="el-GR" dirty="0"/>
              <a:t>&gt;&gt;.Τα δύο αντικείμενα που συγκρίνει την ποίησή του είναι </a:t>
            </a:r>
            <a:r>
              <a:rPr lang="el-GR" dirty="0">
                <a:solidFill>
                  <a:srgbClr val="7030A0"/>
                </a:solidFill>
              </a:rPr>
              <a:t>νεκρικά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dirty="0"/>
              <a:t>1.Χαλκινες πλάκες &lt;&lt;</a:t>
            </a:r>
            <a:r>
              <a:rPr lang="en-US" dirty="0" err="1">
                <a:solidFill>
                  <a:srgbClr val="7030A0"/>
                </a:solidFill>
              </a:rPr>
              <a:t>aere</a:t>
            </a:r>
            <a:r>
              <a:rPr lang="el-GR" dirty="0"/>
              <a:t>&gt;&gt;που κοσμούσαν τους τάφους των νεκρών στην Ιταλία,</a:t>
            </a:r>
          </a:p>
          <a:p>
            <a:pPr marL="0" indent="0">
              <a:buNone/>
            </a:pPr>
            <a:r>
              <a:rPr lang="el-GR" dirty="0"/>
              <a:t>2.Οι πυραμίδες&lt;&lt;</a:t>
            </a:r>
            <a:r>
              <a:rPr lang="en-US" dirty="0" err="1">
                <a:solidFill>
                  <a:srgbClr val="7030A0"/>
                </a:solidFill>
              </a:rPr>
              <a:t>pyramidum</a:t>
            </a:r>
            <a:r>
              <a:rPr lang="el-GR" dirty="0"/>
              <a:t>&gt;&gt; που ήταν οι τάφοι των Αιγύπτιων βασιλέων.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Άρα η ωδή του είναι από μόνη της ένα μνημείο για τους νεκρούς. Είναι ο </a:t>
            </a:r>
            <a:r>
              <a:rPr lang="el-GR" dirty="0">
                <a:solidFill>
                  <a:srgbClr val="7030A0"/>
                </a:solidFill>
              </a:rPr>
              <a:t>επίλογος </a:t>
            </a:r>
            <a:r>
              <a:rPr lang="el-GR" dirty="0"/>
              <a:t>των ποιημάτων του και θεωρεί την ποίησή του ως μια ταφόπλακα δηλαδή κάτι που  θα θυμούνται οι μετέπειτα γενιές αφού με αυτό του το ποίημα </a:t>
            </a:r>
            <a:r>
              <a:rPr lang="el-GR" dirty="0">
                <a:solidFill>
                  <a:srgbClr val="7030A0"/>
                </a:solidFill>
              </a:rPr>
              <a:t>&lt;&lt;σφραγίζει&gt;&gt; </a:t>
            </a:r>
            <a:r>
              <a:rPr lang="el-GR" dirty="0"/>
              <a:t>το τελευταίο του βιβλίο.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Επίσης η φράση &lt;&lt;</a:t>
            </a:r>
            <a:r>
              <a:rPr lang="en-US" dirty="0" err="1">
                <a:solidFill>
                  <a:srgbClr val="7030A0"/>
                </a:solidFill>
              </a:rPr>
              <a:t>exegi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monumentum</a:t>
            </a:r>
            <a:r>
              <a:rPr lang="en-US" dirty="0"/>
              <a:t>&gt;&gt; </a:t>
            </a:r>
            <a:r>
              <a:rPr lang="el-GR" dirty="0"/>
              <a:t>(στ.1=έχω κατασκευάσει μνημείο</a:t>
            </a:r>
            <a:r>
              <a:rPr lang="en-US" dirty="0"/>
              <a:t>)</a:t>
            </a:r>
            <a:r>
              <a:rPr lang="el-GR" dirty="0"/>
              <a:t>,μοιάζει με επιγραφές που βρίσκονται σε επιτύμβιες στήλες όπως το &lt;&lt;</a:t>
            </a:r>
            <a:r>
              <a:rPr lang="en-US" dirty="0">
                <a:solidFill>
                  <a:srgbClr val="7030A0"/>
                </a:solidFill>
              </a:rPr>
              <a:t>hoc </a:t>
            </a:r>
            <a:r>
              <a:rPr lang="en-US" dirty="0" err="1">
                <a:solidFill>
                  <a:srgbClr val="7030A0"/>
                </a:solidFill>
              </a:rPr>
              <a:t>monumentum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feci</a:t>
            </a:r>
            <a:r>
              <a:rPr lang="en-US" dirty="0"/>
              <a:t>&gt;&gt;</a:t>
            </a:r>
            <a:r>
              <a:rPr lang="el-GR" dirty="0"/>
              <a:t>και </a:t>
            </a:r>
            <a:r>
              <a:rPr lang="en-US" dirty="0"/>
              <a:t>&lt;&lt;</a:t>
            </a:r>
            <a:r>
              <a:rPr lang="en-US" dirty="0">
                <a:solidFill>
                  <a:srgbClr val="7030A0"/>
                </a:solidFill>
              </a:rPr>
              <a:t>hoc </a:t>
            </a:r>
            <a:r>
              <a:rPr lang="en-US" dirty="0" err="1">
                <a:solidFill>
                  <a:srgbClr val="7030A0"/>
                </a:solidFill>
              </a:rPr>
              <a:t>monumentum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apsolui</a:t>
            </a:r>
            <a:r>
              <a:rPr lang="en-US" dirty="0"/>
              <a:t>&gt;&gt;.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391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004C28-634D-4AFE-2C47-0A442FA86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49" y="0"/>
            <a:ext cx="11213951" cy="720762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accent2"/>
                </a:solidFill>
              </a:rPr>
              <a:t>  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F500FF-A0E9-CB4B-8050-CA795CD70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225" y="0"/>
            <a:ext cx="11880926" cy="5206701"/>
          </a:xfrm>
        </p:spPr>
        <p:txBody>
          <a:bodyPr/>
          <a:lstStyle/>
          <a:p>
            <a:endParaRPr lang="el-GR" dirty="0"/>
          </a:p>
          <a:p>
            <a:r>
              <a:rPr lang="el-GR" dirty="0"/>
              <a:t>Ο λόγος για τον οποίο το έργο του θα μείνει αιώνιο και δεν θα καταστραφεί από την βία του ανέμου ή τη σκουριά της βροχής είναι ότι το μνημείο χρησιμοποιείται μεταφορικά δηλαδή η ποίηση στην κυριολεξία δεν μπορεί να &lt;&lt;σκουριάσει&gt;&gt;. Επομένως , μπορεί να εννοεί ότι όσο οι ωδές διαβάζονται θα μένει &lt;&lt;φρέσκο&gt;&gt; το έργο.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Όταν ο </a:t>
            </a:r>
            <a:r>
              <a:rPr lang="el-GR" dirty="0" err="1"/>
              <a:t>Οράτιος</a:t>
            </a:r>
            <a:r>
              <a:rPr lang="el-GR" dirty="0"/>
              <a:t> αναφέρεται στον άνεμο που προσπαθεί να καταστρέψει το &lt;</a:t>
            </a:r>
            <a:r>
              <a:rPr lang="en-US" dirty="0"/>
              <a:t>&lt;</a:t>
            </a:r>
            <a:r>
              <a:rPr lang="en-US" dirty="0" err="1"/>
              <a:t>monumentum</a:t>
            </a:r>
            <a:r>
              <a:rPr lang="en-US" dirty="0"/>
              <a:t>&gt;&gt;</a:t>
            </a:r>
            <a:r>
              <a:rPr lang="el-GR" dirty="0"/>
              <a:t>που είναι η ποίηση του μπορεί να εννοεί το μοτίβο των λέξεων ενός ανθρώπου </a:t>
            </a:r>
            <a:r>
              <a:rPr lang="el-GR" dirty="0">
                <a:solidFill>
                  <a:srgbClr val="7030A0"/>
                </a:solidFill>
              </a:rPr>
              <a:t>που οι λέξεις του σκορπίζονται στον αέρα δηλαδή μιλάει μάταια.</a:t>
            </a:r>
            <a:r>
              <a:rPr lang="el-GR" dirty="0"/>
              <a:t> Φοβάται ότι αυτή μπορεί να είναι η μοίρα του έργου του. Αυτό είναι ένα πολύ γνωστό μοτίβο στην αρχαία λογοτεχνία.</a:t>
            </a:r>
          </a:p>
        </p:txBody>
      </p:sp>
    </p:spTree>
    <p:extLst>
      <p:ext uri="{BB962C8B-B14F-4D97-AF65-F5344CB8AC3E}">
        <p14:creationId xmlns:p14="http://schemas.microsoft.com/office/powerpoint/2010/main" val="1165206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258E73-55FE-2631-5F45-0C545360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1353800" cy="796065"/>
          </a:xfrm>
        </p:spPr>
        <p:txBody>
          <a:bodyPr/>
          <a:lstStyle/>
          <a:p>
            <a:r>
              <a:rPr lang="el-GR" dirty="0">
                <a:solidFill>
                  <a:schemeClr val="accent2"/>
                </a:solidFill>
              </a:rPr>
              <a:t>   ΣΧΟΛΙΑ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448E81-4B8C-5415-885B-6BDF48FAD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122" y="548640"/>
            <a:ext cx="11822654" cy="50453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Στους πρώτους 5 στίχους ο </a:t>
            </a:r>
            <a:r>
              <a:rPr lang="el-GR" dirty="0" err="1"/>
              <a:t>Οράτιος</a:t>
            </a:r>
            <a:r>
              <a:rPr lang="el-GR" dirty="0"/>
              <a:t> αναφέρεται στην ποίησή του στη συνέχεια όμως αναφέρεται στον ίδιο του τον εαυτό αυτό γίνεται σκόπιμα για να ταυτιστεί ο ίδιος με την ποίησή του . Στους </a:t>
            </a:r>
            <a:r>
              <a:rPr lang="el-GR" dirty="0">
                <a:solidFill>
                  <a:srgbClr val="7030A0"/>
                </a:solidFill>
              </a:rPr>
              <a:t>στ.1-5 </a:t>
            </a:r>
            <a:r>
              <a:rPr lang="el-GR" dirty="0"/>
              <a:t>λέει ότι έχει ολοκληρώσει ένα μνημείο άφθαρτο μετά λέει δεν θα πεθάνω ολόκληρος αλλά θα αποκτήσω αναγνώριση/ανάπτυξη.</a:t>
            </a:r>
          </a:p>
          <a:p>
            <a:r>
              <a:rPr lang="el-GR" dirty="0"/>
              <a:t>Η συλλογισμός αυτός μοιάζει με τις ιδέες στο πέμπτο βιβλίο του </a:t>
            </a:r>
            <a:r>
              <a:rPr lang="el-GR" dirty="0" err="1">
                <a:solidFill>
                  <a:srgbClr val="7030A0"/>
                </a:solidFill>
              </a:rPr>
              <a:t>Λουκρήτιου</a:t>
            </a:r>
            <a:r>
              <a:rPr lang="el-GR" dirty="0"/>
              <a:t> που μιλάει για την θνησιμότητα των μνημείων .Συγκρίνει την θνησιμότητάς τους με αυτή των ανθρώπων.</a:t>
            </a:r>
            <a:r>
              <a:rPr lang="en-US" dirty="0">
                <a:solidFill>
                  <a:srgbClr val="7030A0"/>
                </a:solidFill>
              </a:rPr>
              <a:t>&lt;&lt;</a:t>
            </a:r>
            <a:r>
              <a:rPr lang="el-GR" dirty="0">
                <a:solidFill>
                  <a:srgbClr val="7030A0"/>
                </a:solidFill>
              </a:rPr>
              <a:t>τόσο τα μνημεία όσο και ο άνθρωπος καταλήγει είναι εξίσου ευάλωτα τόσο στη φθορά όσο και στον θάνατο&gt;&gt;.</a:t>
            </a:r>
          </a:p>
          <a:p>
            <a:r>
              <a:rPr lang="el-GR" dirty="0"/>
              <a:t>Πιθανόν όταν ο </a:t>
            </a:r>
            <a:r>
              <a:rPr lang="el-GR" dirty="0" err="1"/>
              <a:t>Οράτιος</a:t>
            </a:r>
            <a:r>
              <a:rPr lang="el-GR" dirty="0"/>
              <a:t> έγραψε την ωδή 3.30 να είχε υπόψιν του τον </a:t>
            </a:r>
            <a:r>
              <a:rPr lang="el-GR" dirty="0" err="1"/>
              <a:t>Λουκρήτιο</a:t>
            </a:r>
            <a:r>
              <a:rPr lang="el-GR" dirty="0"/>
              <a:t>. Ενώ ο </a:t>
            </a:r>
            <a:r>
              <a:rPr lang="el-GR" dirty="0" err="1"/>
              <a:t>Λουκρήτιος</a:t>
            </a:r>
            <a:r>
              <a:rPr lang="el-GR" dirty="0"/>
              <a:t> συγκρίνει την θνησιμότητα των μνημείων με την θνησιμότητα των ανθρώπων, ο </a:t>
            </a:r>
            <a:r>
              <a:rPr lang="el-GR" dirty="0" err="1"/>
              <a:t>Οράτιος</a:t>
            </a:r>
            <a:r>
              <a:rPr lang="el-GR" dirty="0"/>
              <a:t> συγκρίνει την θνησιμότητα των μνημείων με αυτή της δικής του </a:t>
            </a:r>
            <a:r>
              <a:rPr lang="el-GR" dirty="0">
                <a:solidFill>
                  <a:srgbClr val="7030A0"/>
                </a:solidFill>
              </a:rPr>
              <a:t>αθανασίας. </a:t>
            </a:r>
          </a:p>
        </p:txBody>
      </p:sp>
    </p:spTree>
    <p:extLst>
      <p:ext uri="{BB962C8B-B14F-4D97-AF65-F5344CB8AC3E}">
        <p14:creationId xmlns:p14="http://schemas.microsoft.com/office/powerpoint/2010/main" val="345441894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1469</Words>
  <Application>Microsoft Office PowerPoint</Application>
  <PresentationFormat>Ευρεία οθόνη</PresentationFormat>
  <Paragraphs>92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Θέμα του Office</vt:lpstr>
      <vt:lpstr>  Εργασία-Λατινική λυρική ποίηση                     Ωδή 30 βιβλίο 3ο </vt:lpstr>
      <vt:lpstr>Παρουσίαση του PowerPoint</vt:lpstr>
      <vt:lpstr>Παρουσίαση του PowerPoint</vt:lpstr>
      <vt:lpstr>ΜΕΤΑΦΡΑΣΗ</vt:lpstr>
      <vt:lpstr>ΛΕΞΙΛΟΓΙΟ</vt:lpstr>
      <vt:lpstr>     ΣΧΟΛΙΑ </vt:lpstr>
      <vt:lpstr>   ΣΧΟΛΙΑ</vt:lpstr>
      <vt:lpstr>  ΣΧΟΛΙΑ</vt:lpstr>
      <vt:lpstr>   ΣΧΟΛΙΑ</vt:lpstr>
      <vt:lpstr>  ΣΧΟΛΙΑ</vt:lpstr>
      <vt:lpstr>ΣΧΟΛΙΑ</vt:lpstr>
      <vt:lpstr> ΣΧΟΛΙΑ</vt:lpstr>
      <vt:lpstr>  Επομένως,</vt:lpstr>
      <vt:lpstr>   Ευχαριστώ για την προσοχή σας!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giorgos pitsilos</dc:creator>
  <cp:lastModifiedBy>giorgos pitsilos</cp:lastModifiedBy>
  <cp:revision>10</cp:revision>
  <dcterms:created xsi:type="dcterms:W3CDTF">2025-03-29T12:32:05Z</dcterms:created>
  <dcterms:modified xsi:type="dcterms:W3CDTF">2025-05-23T11:39:27Z</dcterms:modified>
</cp:coreProperties>
</file>