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6" r:id="rId3"/>
    <p:sldId id="265" r:id="rId4"/>
    <p:sldId id="257" r:id="rId5"/>
    <p:sldId id="262" r:id="rId6"/>
    <p:sldId id="263" r:id="rId7"/>
    <p:sldId id="264" r:id="rId8"/>
    <p:sldId id="261" r:id="rId9"/>
    <p:sldId id="258" r:id="rId10"/>
    <p:sldId id="259" r:id="rId11"/>
    <p:sldId id="267" r:id="rId1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90" d="100"/>
          <a:sy n="90" d="100"/>
        </p:scale>
        <p:origin x="-1234" y="91"/>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8AC7AB80-7389-485C-847A-E2D5E8FB926B}" type="datetimeFigureOut">
              <a:rPr lang="el-GR" smtClean="0"/>
              <a:pPr/>
              <a:t>28/5/2025</a:t>
            </a:fld>
            <a:endParaRPr lang="el-GR"/>
          </a:p>
        </p:txBody>
      </p:sp>
      <p:sp>
        <p:nvSpPr>
          <p:cNvPr id="17" name="Footer Placeholder 16"/>
          <p:cNvSpPr>
            <a:spLocks noGrp="1"/>
          </p:cNvSpPr>
          <p:nvPr>
            <p:ph type="ftr" sz="quarter" idx="11"/>
          </p:nvPr>
        </p:nvSpPr>
        <p:spPr>
          <a:xfrm>
            <a:off x="2898648" y="6355080"/>
            <a:ext cx="3474720" cy="365760"/>
          </a:xfrm>
        </p:spPr>
        <p:txBody>
          <a:bodyPr/>
          <a:lstStyle/>
          <a:p>
            <a:endParaRPr lang="el-GR"/>
          </a:p>
        </p:txBody>
      </p:sp>
      <p:sp>
        <p:nvSpPr>
          <p:cNvPr id="29" name="Slide Number Placeholder 28"/>
          <p:cNvSpPr>
            <a:spLocks noGrp="1"/>
          </p:cNvSpPr>
          <p:nvPr>
            <p:ph type="sldNum" sz="quarter" idx="12"/>
          </p:nvPr>
        </p:nvSpPr>
        <p:spPr>
          <a:xfrm>
            <a:off x="1216152" y="6355080"/>
            <a:ext cx="1219200" cy="365760"/>
          </a:xfrm>
        </p:spPr>
        <p:txBody>
          <a:bodyPr/>
          <a:lstStyle/>
          <a:p>
            <a:fld id="{5FB965BA-6170-4D37-B321-8168F2DA85FE}" type="slidenum">
              <a:rPr lang="el-GR" smtClean="0"/>
              <a:pPr/>
              <a:t>‹#›</a:t>
            </a:fld>
            <a:endParaRPr lang="el-G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AC7AB80-7389-485C-847A-E2D5E8FB926B}" type="datetimeFigureOut">
              <a:rPr lang="el-GR" smtClean="0"/>
              <a:pPr/>
              <a:t>28/5/2025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FB965BA-6170-4D37-B321-8168F2DA85FE}"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AC7AB80-7389-485C-847A-E2D5E8FB926B}" type="datetimeFigureOut">
              <a:rPr lang="el-GR" smtClean="0"/>
              <a:pPr/>
              <a:t>28/5/2025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FB965BA-6170-4D37-B321-8168F2DA85FE}" type="slidenum">
              <a:rPr lang="el-GR" smtClean="0"/>
              <a:pPr/>
              <a:t>‹#›</a:t>
            </a:fld>
            <a:endParaRPr lang="el-G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AC7AB80-7389-485C-847A-E2D5E8FB926B}" type="datetimeFigureOut">
              <a:rPr lang="el-GR" smtClean="0"/>
              <a:pPr/>
              <a:t>28/5/2025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FB965BA-6170-4D37-B321-8168F2DA85FE}" type="slidenum">
              <a:rPr lang="el-GR" smtClean="0"/>
              <a:pPr/>
              <a:t>‹#›</a:t>
            </a:fld>
            <a:endParaRPr lang="el-G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8AC7AB80-7389-485C-847A-E2D5E8FB926B}" type="datetimeFigureOut">
              <a:rPr lang="el-GR" smtClean="0"/>
              <a:pPr/>
              <a:t>28/5/2025</a:t>
            </a:fld>
            <a:endParaRPr lang="el-GR"/>
          </a:p>
        </p:txBody>
      </p:sp>
      <p:sp>
        <p:nvSpPr>
          <p:cNvPr id="5" name="Footer Placeholder 4"/>
          <p:cNvSpPr>
            <a:spLocks noGrp="1"/>
          </p:cNvSpPr>
          <p:nvPr>
            <p:ph type="ftr" sz="quarter" idx="11"/>
          </p:nvPr>
        </p:nvSpPr>
        <p:spPr>
          <a:xfrm>
            <a:off x="2898648" y="6355080"/>
            <a:ext cx="3474720" cy="365760"/>
          </a:xfrm>
        </p:spPr>
        <p:txBody>
          <a:bodyPr/>
          <a:lstStyle/>
          <a:p>
            <a:endParaRPr lang="el-GR"/>
          </a:p>
        </p:txBody>
      </p:sp>
      <p:sp>
        <p:nvSpPr>
          <p:cNvPr id="6" name="Slide Number Placeholder 5"/>
          <p:cNvSpPr>
            <a:spLocks noGrp="1"/>
          </p:cNvSpPr>
          <p:nvPr>
            <p:ph type="sldNum" sz="quarter" idx="12"/>
          </p:nvPr>
        </p:nvSpPr>
        <p:spPr>
          <a:xfrm>
            <a:off x="1069848" y="6355080"/>
            <a:ext cx="1520952" cy="365760"/>
          </a:xfrm>
        </p:spPr>
        <p:txBody>
          <a:bodyPr/>
          <a:lstStyle/>
          <a:p>
            <a:fld id="{5FB965BA-6170-4D37-B321-8168F2DA85FE}" type="slidenum">
              <a:rPr lang="el-GR" smtClean="0"/>
              <a:pPr/>
              <a:t>‹#›</a:t>
            </a:fld>
            <a:endParaRPr lang="el-G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AC7AB80-7389-485C-847A-E2D5E8FB926B}" type="datetimeFigureOut">
              <a:rPr lang="el-GR" smtClean="0"/>
              <a:pPr/>
              <a:t>28/5/2025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FB965BA-6170-4D37-B321-8168F2DA85FE}" type="slidenum">
              <a:rPr lang="el-GR" smtClean="0"/>
              <a:pPr/>
              <a:t>‹#›</a:t>
            </a:fld>
            <a:endParaRPr lang="el-G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AC7AB80-7389-485C-847A-E2D5E8FB926B}" type="datetimeFigureOut">
              <a:rPr lang="el-GR" smtClean="0"/>
              <a:pPr/>
              <a:t>28/5/2025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5FB965BA-6170-4D37-B321-8168F2DA85FE}" type="slidenum">
              <a:rPr lang="el-GR" smtClean="0"/>
              <a:pPr/>
              <a:t>‹#›</a:t>
            </a:fld>
            <a:endParaRPr lang="el-G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AC7AB80-7389-485C-847A-E2D5E8FB926B}" type="datetimeFigureOut">
              <a:rPr lang="el-GR" smtClean="0"/>
              <a:pPr/>
              <a:t>28/5/2025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5FB965BA-6170-4D37-B321-8168F2DA85FE}" type="slidenum">
              <a:rPr lang="el-GR" smtClean="0"/>
              <a:pPr/>
              <a:t>‹#›</a:t>
            </a:fld>
            <a:endParaRPr lang="el-G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C7AB80-7389-485C-847A-E2D5E8FB926B}" type="datetimeFigureOut">
              <a:rPr lang="el-GR" smtClean="0"/>
              <a:pPr/>
              <a:t>28/5/2025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5FB965BA-6170-4D37-B321-8168F2DA85FE}" type="slidenum">
              <a:rPr lang="el-GR" smtClean="0"/>
              <a:pPr/>
              <a:t>‹#›</a:t>
            </a:fld>
            <a:endParaRPr lang="el-GR"/>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AC7AB80-7389-485C-847A-E2D5E8FB926B}" type="datetimeFigureOut">
              <a:rPr lang="el-GR" smtClean="0"/>
              <a:pPr/>
              <a:t>28/5/2025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FB965BA-6170-4D37-B321-8168F2DA85FE}" type="slidenum">
              <a:rPr lang="el-GR" smtClean="0"/>
              <a:pPr/>
              <a:t>‹#›</a:t>
            </a:fld>
            <a:endParaRPr lang="el-G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AC7AB80-7389-485C-847A-E2D5E8FB926B}" type="datetimeFigureOut">
              <a:rPr lang="el-GR" smtClean="0"/>
              <a:pPr/>
              <a:t>28/5/2025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FB965BA-6170-4D37-B321-8168F2DA85FE}" type="slidenum">
              <a:rPr lang="el-GR" smtClean="0"/>
              <a:pPr/>
              <a:t>‹#›</a:t>
            </a:fld>
            <a:endParaRPr lang="el-G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8AC7AB80-7389-485C-847A-E2D5E8FB926B}" type="datetimeFigureOut">
              <a:rPr lang="el-GR" smtClean="0"/>
              <a:pPr/>
              <a:t>28/5/2025</a:t>
            </a:fld>
            <a:endParaRPr lang="el-G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l-G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FB965BA-6170-4D37-B321-8168F2DA85FE}" type="slidenum">
              <a:rPr lang="el-GR" smtClean="0"/>
              <a:pPr/>
              <a:t>‹#›</a:t>
            </a:fld>
            <a:endParaRPr lang="el-G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3886200"/>
            <a:ext cx="6858000" cy="990600"/>
          </a:xfrm>
        </p:spPr>
        <p:txBody>
          <a:bodyPr>
            <a:normAutofit fontScale="90000"/>
          </a:bodyPr>
          <a:lstStyle/>
          <a:p>
            <a:r>
              <a:rPr lang="el-GR" dirty="0" smtClean="0">
                <a:latin typeface="Book Antiqua" pitchFamily="18" charset="0"/>
              </a:rPr>
              <a:t>Εργασία στο μάθημα της Λατινικής Λυρικής Ποίησης</a:t>
            </a:r>
            <a:endParaRPr lang="el-GR" dirty="0">
              <a:latin typeface="Book Antiqua" pitchFamily="18" charset="0"/>
            </a:endParaRPr>
          </a:p>
        </p:txBody>
      </p:sp>
      <p:sp>
        <p:nvSpPr>
          <p:cNvPr id="3" name="Subtitle 2"/>
          <p:cNvSpPr>
            <a:spLocks noGrp="1"/>
          </p:cNvSpPr>
          <p:nvPr>
            <p:ph type="subTitle" idx="1"/>
          </p:nvPr>
        </p:nvSpPr>
        <p:spPr/>
        <p:txBody>
          <a:bodyPr>
            <a:normAutofit/>
          </a:bodyPr>
          <a:lstStyle/>
          <a:p>
            <a:r>
              <a:rPr lang="el-GR" dirty="0" smtClean="0">
                <a:solidFill>
                  <a:schemeClr val="accent1">
                    <a:lumMod val="50000"/>
                  </a:schemeClr>
                </a:solidFill>
                <a:latin typeface="Bookman Old Style" pitchFamily="18" charset="0"/>
              </a:rPr>
              <a:t>Φοιτήτρια</a:t>
            </a:r>
            <a:r>
              <a:rPr lang="en-US" dirty="0" smtClean="0">
                <a:solidFill>
                  <a:schemeClr val="accent1">
                    <a:lumMod val="50000"/>
                  </a:schemeClr>
                </a:solidFill>
                <a:latin typeface="Bookman Old Style" pitchFamily="18" charset="0"/>
              </a:rPr>
              <a:t>: </a:t>
            </a:r>
            <a:r>
              <a:rPr lang="el-GR" dirty="0" smtClean="0">
                <a:solidFill>
                  <a:schemeClr val="accent1">
                    <a:lumMod val="50000"/>
                  </a:schemeClr>
                </a:solidFill>
                <a:latin typeface="Bookman Old Style" pitchFamily="18" charset="0"/>
              </a:rPr>
              <a:t>Αφροδίτη Κωτσίδη</a:t>
            </a:r>
            <a:endParaRPr lang="el-GR" dirty="0">
              <a:solidFill>
                <a:schemeClr val="accent1">
                  <a:lumMod val="50000"/>
                </a:schemeClr>
              </a:solidFill>
              <a:latin typeface="Bookman Old Style"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Book Antiqua" pitchFamily="18" charset="0"/>
              </a:rPr>
              <a:t>Ερμηνευτικά σχόλια</a:t>
            </a:r>
            <a:r>
              <a:rPr lang="en-GB" dirty="0" smtClean="0">
                <a:latin typeface="Book Antiqua" pitchFamily="18" charset="0"/>
              </a:rPr>
              <a:t>:</a:t>
            </a:r>
            <a:endParaRPr lang="el-GR" dirty="0">
              <a:latin typeface="Book Antiqua" pitchFamily="18" charset="0"/>
            </a:endParaRPr>
          </a:p>
        </p:txBody>
      </p:sp>
      <p:sp>
        <p:nvSpPr>
          <p:cNvPr id="3" name="Content Placeholder 2"/>
          <p:cNvSpPr>
            <a:spLocks noGrp="1"/>
          </p:cNvSpPr>
          <p:nvPr>
            <p:ph sz="quarter" idx="1"/>
          </p:nvPr>
        </p:nvSpPr>
        <p:spPr/>
        <p:txBody>
          <a:bodyPr>
            <a:normAutofit fontScale="25000" lnSpcReduction="20000"/>
          </a:bodyPr>
          <a:lstStyle/>
          <a:p>
            <a:pPr>
              <a:buFont typeface="Wingdings" pitchFamily="2" charset="2"/>
              <a:buChar char="v"/>
            </a:pPr>
            <a:r>
              <a:rPr lang="el-GR" sz="7200" dirty="0" smtClean="0">
                <a:latin typeface="Bookman Old Style" pitchFamily="18" charset="0"/>
              </a:rPr>
              <a:t>10. </a:t>
            </a:r>
            <a:r>
              <a:rPr lang="en-GB" sz="7200" dirty="0" err="1" smtClean="0">
                <a:latin typeface="Bookman Old Style" pitchFamily="18" charset="0"/>
              </a:rPr>
              <a:t>pudor</a:t>
            </a:r>
            <a:r>
              <a:rPr lang="en-GB" sz="7200" dirty="0" smtClean="0">
                <a:latin typeface="Bookman Old Style" pitchFamily="18" charset="0"/>
              </a:rPr>
              <a:t>...</a:t>
            </a:r>
            <a:r>
              <a:rPr lang="en-GB" sz="7200" dirty="0" err="1" smtClean="0">
                <a:latin typeface="Bookman Old Style" pitchFamily="18" charset="0"/>
              </a:rPr>
              <a:t>lyrae</a:t>
            </a:r>
            <a:r>
              <a:rPr lang="en-GB" sz="7200" dirty="0" smtClean="0">
                <a:latin typeface="Bookman Old Style" pitchFamily="18" charset="0"/>
              </a:rPr>
              <a:t> Musa </a:t>
            </a:r>
            <a:r>
              <a:rPr lang="en-GB" sz="7200" dirty="0" err="1" smtClean="0">
                <a:latin typeface="Bookman Old Style" pitchFamily="18" charset="0"/>
              </a:rPr>
              <a:t>potens</a:t>
            </a:r>
            <a:r>
              <a:rPr lang="en-GB" sz="7200" dirty="0" smtClean="0">
                <a:latin typeface="Bookman Old Style" pitchFamily="18" charset="0"/>
              </a:rPr>
              <a:t>:</a:t>
            </a:r>
            <a:r>
              <a:rPr lang="el-GR" sz="7200" dirty="0" smtClean="0">
                <a:latin typeface="Bookman Old Style" pitchFamily="18" charset="0"/>
              </a:rPr>
              <a:t> προκειμένου να στηρίξει το επιχείρημα του ως προς </a:t>
            </a:r>
            <a:r>
              <a:rPr lang="el-GR" sz="7200" u="sng" dirty="0" smtClean="0">
                <a:latin typeface="Bookman Old Style" pitchFamily="18" charset="0"/>
              </a:rPr>
              <a:t>την ανικανότητα του να γράψει έπος</a:t>
            </a:r>
            <a:r>
              <a:rPr lang="el-GR" sz="7200" dirty="0" smtClean="0">
                <a:latin typeface="Bookman Old Style" pitchFamily="18" charset="0"/>
              </a:rPr>
              <a:t> επικαλείται δύο λόγους. Ο πρώτος είναι το αίσθημα </a:t>
            </a:r>
            <a:r>
              <a:rPr lang="el-GR" sz="7200" b="1" dirty="0" smtClean="0">
                <a:latin typeface="Bookman Old Style" pitchFamily="18" charset="0"/>
              </a:rPr>
              <a:t>της αιδούς </a:t>
            </a:r>
            <a:r>
              <a:rPr lang="el-GR" sz="7200" dirty="0" smtClean="0">
                <a:latin typeface="Bookman Old Style" pitchFamily="18" charset="0"/>
              </a:rPr>
              <a:t>(</a:t>
            </a:r>
            <a:r>
              <a:rPr lang="en-GB" sz="7200" dirty="0" err="1" smtClean="0">
                <a:latin typeface="Bookman Old Style" pitchFamily="18" charset="0"/>
              </a:rPr>
              <a:t>pudor</a:t>
            </a:r>
            <a:r>
              <a:rPr lang="el-GR" sz="7200" dirty="0" smtClean="0">
                <a:latin typeface="Bookman Old Style" pitchFamily="18" charset="0"/>
              </a:rPr>
              <a:t>)</a:t>
            </a:r>
            <a:r>
              <a:rPr lang="en-GB" sz="7200" dirty="0" smtClean="0">
                <a:latin typeface="Bookman Old Style" pitchFamily="18" charset="0"/>
              </a:rPr>
              <a:t> </a:t>
            </a:r>
            <a:r>
              <a:rPr lang="el-GR" sz="7200" dirty="0" smtClean="0">
                <a:latin typeface="Bookman Old Style" pitchFamily="18" charset="0"/>
              </a:rPr>
              <a:t>λόγω της υποτιθέμενης αδυναμίας του να γράψει έπος. Ο δεύτερος λόγος είναι </a:t>
            </a:r>
            <a:r>
              <a:rPr lang="el-GR" sz="7200" b="1" dirty="0" smtClean="0">
                <a:latin typeface="Bookman Old Style" pitchFamily="18" charset="0"/>
              </a:rPr>
              <a:t>η παρέμβαση της ανώνυμης Μούσας της λυρικής ποίησης </a:t>
            </a:r>
            <a:r>
              <a:rPr lang="el-GR" sz="7200" dirty="0" smtClean="0">
                <a:latin typeface="Bookman Old Style" pitchFamily="18" charset="0"/>
              </a:rPr>
              <a:t>που τον εμποδίζει στην συγγραφή έπους. Ένα παρόμοιο παράδειγμα είναι η περίπτωση της παρέμβασης του θέου Απόλλωνα προς τον Καλλίμαχο</a:t>
            </a:r>
            <a:r>
              <a:rPr lang="en-GB" sz="7200" dirty="0" smtClean="0">
                <a:latin typeface="Bookman Old Style" pitchFamily="18" charset="0"/>
              </a:rPr>
              <a:t> </a:t>
            </a:r>
            <a:r>
              <a:rPr lang="el-GR" sz="7200" dirty="0" smtClean="0">
                <a:latin typeface="Bookman Old Style" pitchFamily="18" charset="0"/>
              </a:rPr>
              <a:t>στον</a:t>
            </a:r>
            <a:r>
              <a:rPr lang="en-GB" sz="7200" dirty="0" smtClean="0">
                <a:latin typeface="Bookman Old Style" pitchFamily="18" charset="0"/>
              </a:rPr>
              <a:t> </a:t>
            </a:r>
            <a:r>
              <a:rPr lang="el-GR" sz="7200" i="1" dirty="0" smtClean="0">
                <a:latin typeface="Bookman Old Style" pitchFamily="18" charset="0"/>
              </a:rPr>
              <a:t>Ύμν</a:t>
            </a:r>
            <a:r>
              <a:rPr lang="el-GR" sz="7200" i="1" dirty="0" smtClean="0">
                <a:latin typeface="Bookman Old Style" pitchFamily="18" charset="0"/>
              </a:rPr>
              <a:t>ος </a:t>
            </a:r>
            <a:r>
              <a:rPr lang="el-GR" sz="7200" i="1" dirty="0" smtClean="0">
                <a:latin typeface="Bookman Old Style" pitchFamily="18" charset="0"/>
              </a:rPr>
              <a:t>εις Απόλλων </a:t>
            </a:r>
            <a:r>
              <a:rPr lang="el-GR" sz="7200" dirty="0" smtClean="0">
                <a:latin typeface="Bookman Old Style" pitchFamily="18" charset="0"/>
              </a:rPr>
              <a:t>105-106</a:t>
            </a:r>
            <a:r>
              <a:rPr lang="en-GB" sz="7200" dirty="0" smtClean="0">
                <a:latin typeface="Bookman Old Style" pitchFamily="18" charset="0"/>
              </a:rPr>
              <a:t>:</a:t>
            </a:r>
          </a:p>
          <a:p>
            <a:pPr>
              <a:buNone/>
            </a:pPr>
            <a:r>
              <a:rPr lang="el-GR" sz="7200" dirty="0" smtClean="0">
                <a:latin typeface="Bookman Old Style" pitchFamily="18" charset="0"/>
              </a:rPr>
              <a:t>ὁ Φθόνος ᾿Απόλλωνος ἐπ’ οὔατα λάθριος εἶπεν· ‘οὐκ ἄγαμαι τὸν ἀοιδὸν ὃς οὐδ’ ὅσα πόντος ἀείδει.’</a:t>
            </a:r>
            <a:endParaRPr lang="en-GB" sz="7200" dirty="0" smtClean="0">
              <a:latin typeface="Bookman Old Style" pitchFamily="18" charset="0"/>
            </a:endParaRPr>
          </a:p>
          <a:p>
            <a:pPr>
              <a:buNone/>
            </a:pPr>
            <a:r>
              <a:rPr lang="el-GR" sz="7200" dirty="0" smtClean="0">
                <a:latin typeface="Bookman Old Style" pitchFamily="18" charset="0"/>
              </a:rPr>
              <a:t>«Κρυφά ο Φθόνος στου Απόλλωνα μίλησε τ’ αυτιά: – Δεν θαυμάζω τον ποιητή που δεν τραγουδά όσα η θάλασσα.</a:t>
            </a:r>
            <a:endParaRPr lang="en-GB" sz="7200" dirty="0" smtClean="0">
              <a:latin typeface="Bookman Old Style" pitchFamily="18" charset="0"/>
            </a:endParaRPr>
          </a:p>
          <a:p>
            <a:pPr>
              <a:buFont typeface="Wingdings" pitchFamily="2" charset="2"/>
              <a:buChar char="v"/>
            </a:pPr>
            <a:r>
              <a:rPr lang="en-GB" sz="7200" dirty="0" smtClean="0">
                <a:latin typeface="Bookman Old Style" pitchFamily="18" charset="0"/>
              </a:rPr>
              <a:t>17-18. </a:t>
            </a:r>
            <a:r>
              <a:rPr lang="en-GB" sz="7200" dirty="0" err="1" smtClean="0">
                <a:latin typeface="Bookman Old Style" pitchFamily="18" charset="0"/>
              </a:rPr>
              <a:t>Proelia</a:t>
            </a:r>
            <a:r>
              <a:rPr lang="en-GB" sz="7200" dirty="0" smtClean="0">
                <a:latin typeface="Bookman Old Style" pitchFamily="18" charset="0"/>
              </a:rPr>
              <a:t> </a:t>
            </a:r>
            <a:r>
              <a:rPr lang="en-GB" sz="7200" dirty="0" err="1" smtClean="0">
                <a:latin typeface="Bookman Old Style" pitchFamily="18" charset="0"/>
              </a:rPr>
              <a:t>virginum</a:t>
            </a:r>
            <a:r>
              <a:rPr lang="en-GB" sz="7200" dirty="0" smtClean="0">
                <a:latin typeface="Bookman Old Style" pitchFamily="18" charset="0"/>
              </a:rPr>
              <a:t>...</a:t>
            </a:r>
            <a:r>
              <a:rPr lang="en-GB" sz="7200" dirty="0" err="1" smtClean="0">
                <a:latin typeface="Bookman Old Style" pitchFamily="18" charset="0"/>
              </a:rPr>
              <a:t>acrium</a:t>
            </a:r>
            <a:r>
              <a:rPr lang="en-US" sz="7200" dirty="0" smtClean="0">
                <a:latin typeface="Bookman Old Style" pitchFamily="18" charset="0"/>
              </a:rPr>
              <a:t>:</a:t>
            </a:r>
            <a:r>
              <a:rPr lang="el-GR" sz="7200" dirty="0" smtClean="0">
                <a:latin typeface="Bookman Old Style" pitchFamily="18" charset="0"/>
              </a:rPr>
              <a:t> Πρόκειται για </a:t>
            </a:r>
            <a:r>
              <a:rPr lang="el-GR" sz="7200" u="sng" dirty="0" smtClean="0">
                <a:latin typeface="Bookman Old Style" pitchFamily="18" charset="0"/>
              </a:rPr>
              <a:t>ερωτικές διαμάχες</a:t>
            </a:r>
            <a:r>
              <a:rPr lang="el-GR" sz="7200" dirty="0" smtClean="0">
                <a:latin typeface="Bookman Old Style" pitchFamily="18" charset="0"/>
              </a:rPr>
              <a:t> ανάμεσα σε κορίτσια και αγόρια. Τα κορίτσια έχουν κομμένα τα νύχια τους είτε λόγω περιποίησης είτε</a:t>
            </a:r>
            <a:r>
              <a:rPr lang="en-US" sz="7200" dirty="0" smtClean="0">
                <a:latin typeface="Bookman Old Style" pitchFamily="18" charset="0"/>
              </a:rPr>
              <a:t> </a:t>
            </a:r>
            <a:r>
              <a:rPr lang="el-GR" sz="7200" dirty="0" smtClean="0">
                <a:latin typeface="Bookman Old Style" pitchFamily="18" charset="0"/>
              </a:rPr>
              <a:t>για να μην πληγώνουν τα αγόρια είτε για να μπορούν ως πιο αιχμηρά να βλάψουν με μεγαλύτερη ευκολία. Ένα από τα κυρίαρχα μοτίβα της ερωτικής ελεγείας ήταν το μοτίβο της </a:t>
            </a:r>
            <a:r>
              <a:rPr lang="el-GR" sz="7200" i="1" dirty="0" smtClean="0">
                <a:latin typeface="Bookman Old Style" pitchFamily="18" charset="0"/>
              </a:rPr>
              <a:t>militia amoris </a:t>
            </a:r>
            <a:r>
              <a:rPr lang="el-GR" sz="7200" dirty="0" smtClean="0">
                <a:latin typeface="Bookman Old Style" pitchFamily="18" charset="0"/>
              </a:rPr>
              <a:t>δήλαδή της στράτευσης στον έρωτα.</a:t>
            </a:r>
          </a:p>
          <a:p>
            <a:pPr>
              <a:buFont typeface="Wingdings" pitchFamily="2" charset="2"/>
              <a:buChar char="Ø"/>
            </a:pPr>
            <a:r>
              <a:rPr lang="el-GR" sz="7200" dirty="0" smtClean="0">
                <a:latin typeface="Bookman Old Style" pitchFamily="18" charset="0"/>
              </a:rPr>
              <a:t> Ο ποιητής-εραστής απεικονίζεται σαν στρατιώτης που υπηρετεί μια σκληρή και δύσκολη θητεία υπό τις διαταγές του θεού Amor, της θεάς Αφροδίτης ή/και της αγαπημένης του </a:t>
            </a:r>
            <a:r>
              <a:rPr lang="el-GR" sz="7200" dirty="0" smtClean="0">
                <a:latin typeface="Bookman Old Style" pitchFamily="18" charset="0"/>
              </a:rPr>
              <a:t>puella</a:t>
            </a:r>
            <a:r>
              <a:rPr lang="en-GB" sz="7200" dirty="0" smtClean="0">
                <a:latin typeface="Bookman Old Style" pitchFamily="18" charset="0"/>
              </a:rPr>
              <a:t>. </a:t>
            </a:r>
            <a:endParaRPr lang="el-GR" sz="7200" dirty="0" smtClean="0">
              <a:latin typeface="Bookman Old Style" pitchFamily="18" charset="0"/>
            </a:endParaRPr>
          </a:p>
          <a:p>
            <a:pPr>
              <a:buFont typeface="Wingdings" pitchFamily="2" charset="2"/>
              <a:buChar char="Ø"/>
            </a:pPr>
            <a:endParaRPr lang="el-GR" sz="7200" dirty="0" smtClean="0">
              <a:latin typeface="Bookman Old Style" pitchFamily="18" charset="0"/>
            </a:endParaRPr>
          </a:p>
          <a:p>
            <a:pPr>
              <a:buNone/>
            </a:pPr>
            <a:endParaRPr lang="el-GR" sz="2000" dirty="0">
              <a:latin typeface="Bookman Old Style"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sz="quarter" idx="1"/>
          </p:nvPr>
        </p:nvSpPr>
        <p:spPr/>
        <p:txBody>
          <a:bodyPr/>
          <a:lstStyle/>
          <a:p>
            <a:pPr algn="ctr">
              <a:buNone/>
            </a:pPr>
            <a:endParaRPr lang="en-US" dirty="0" smtClean="0"/>
          </a:p>
          <a:p>
            <a:pPr algn="ctr">
              <a:buNone/>
            </a:pPr>
            <a:endParaRPr lang="en-US" dirty="0" smtClean="0"/>
          </a:p>
          <a:p>
            <a:pPr algn="ctr">
              <a:buNone/>
            </a:pPr>
            <a:endParaRPr lang="en-US" dirty="0" smtClean="0"/>
          </a:p>
          <a:p>
            <a:pPr algn="ctr">
              <a:buNone/>
            </a:pPr>
            <a:r>
              <a:rPr lang="el-GR" sz="4000" dirty="0" smtClean="0">
                <a:latin typeface="Book Antiqua" pitchFamily="18" charset="0"/>
              </a:rPr>
              <a:t>Σας ευχαριστώ πολύ για την προσοχή σας!</a:t>
            </a:r>
            <a:endParaRPr lang="el-GR" sz="4000" dirty="0">
              <a:latin typeface="Book Antiqua"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Book Antiqua" pitchFamily="18" charset="0"/>
              </a:rPr>
              <a:t>Περιεχόμενο της ωδής 1.6</a:t>
            </a:r>
            <a:r>
              <a:rPr lang="en-US" dirty="0" smtClean="0">
                <a:latin typeface="Book Antiqua" pitchFamily="18" charset="0"/>
              </a:rPr>
              <a:t>:</a:t>
            </a:r>
            <a:endParaRPr lang="el-GR" dirty="0">
              <a:latin typeface="Book Antiqua" pitchFamily="18" charset="0"/>
            </a:endParaRPr>
          </a:p>
        </p:txBody>
      </p:sp>
      <p:sp>
        <p:nvSpPr>
          <p:cNvPr id="3" name="Content Placeholder 2"/>
          <p:cNvSpPr>
            <a:spLocks noGrp="1"/>
          </p:cNvSpPr>
          <p:nvPr>
            <p:ph sz="quarter" idx="1"/>
          </p:nvPr>
        </p:nvSpPr>
        <p:spPr/>
        <p:txBody>
          <a:bodyPr/>
          <a:lstStyle/>
          <a:p>
            <a:pPr>
              <a:buFont typeface="Wingdings" pitchFamily="2" charset="2"/>
              <a:buChar char="Ø"/>
            </a:pPr>
            <a:r>
              <a:rPr lang="el-GR" sz="2400" dirty="0" smtClean="0">
                <a:latin typeface="Bookman Old Style" pitchFamily="18" charset="0"/>
              </a:rPr>
              <a:t>Είδος ωδής</a:t>
            </a:r>
            <a:r>
              <a:rPr lang="en-US" sz="2400" dirty="0" smtClean="0">
                <a:latin typeface="Bookman Old Style" pitchFamily="18" charset="0"/>
              </a:rPr>
              <a:t>: </a:t>
            </a:r>
            <a:r>
              <a:rPr lang="el-GR" sz="2400" u="sng" dirty="0" smtClean="0">
                <a:latin typeface="Bookman Old Style" pitchFamily="18" charset="0"/>
              </a:rPr>
              <a:t>Ωδή ποιητικής</a:t>
            </a:r>
            <a:r>
              <a:rPr lang="el-GR" sz="2400" dirty="0" smtClean="0">
                <a:latin typeface="Bookman Old Style" pitchFamily="18" charset="0"/>
              </a:rPr>
              <a:t>, </a:t>
            </a:r>
            <a:r>
              <a:rPr lang="en-GB" sz="2400" dirty="0" err="1" smtClean="0">
                <a:latin typeface="Bookman Old Style" pitchFamily="18" charset="0"/>
              </a:rPr>
              <a:t>recusatio</a:t>
            </a:r>
            <a:r>
              <a:rPr lang="en-GB" sz="2400" dirty="0" smtClean="0">
                <a:latin typeface="Bookman Old Style" pitchFamily="18" charset="0"/>
              </a:rPr>
              <a:t> </a:t>
            </a:r>
            <a:r>
              <a:rPr lang="el-GR" sz="2400" dirty="0" smtClean="0">
                <a:latin typeface="Bookman Old Style" pitchFamily="18" charset="0"/>
              </a:rPr>
              <a:t>ως είδος </a:t>
            </a:r>
            <a:r>
              <a:rPr lang="el-GR" sz="2400" dirty="0" smtClean="0">
                <a:latin typeface="Bookman Old Style" pitchFamily="18" charset="0"/>
              </a:rPr>
              <a:t>υπήρξε ιδιαίτερα </a:t>
            </a:r>
            <a:r>
              <a:rPr lang="el-GR" sz="2400" dirty="0" smtClean="0">
                <a:latin typeface="Bookman Old Style" pitchFamily="18" charset="0"/>
              </a:rPr>
              <a:t>δημοφιλές στη Ρώμη.</a:t>
            </a:r>
          </a:p>
          <a:p>
            <a:pPr>
              <a:buFont typeface="Wingdings" pitchFamily="2" charset="2"/>
              <a:buChar char="Ø"/>
            </a:pPr>
            <a:r>
              <a:rPr lang="el-GR" sz="2400" dirty="0" smtClean="0">
                <a:latin typeface="Bookman Old Style" pitchFamily="18" charset="0"/>
              </a:rPr>
              <a:t>Χρονολογία σύνθεσης</a:t>
            </a:r>
            <a:r>
              <a:rPr lang="en-US" sz="2400" dirty="0" smtClean="0">
                <a:latin typeface="Bookman Old Style" pitchFamily="18" charset="0"/>
              </a:rPr>
              <a:t>:</a:t>
            </a:r>
            <a:r>
              <a:rPr lang="el-GR" sz="2400" dirty="0" smtClean="0">
                <a:latin typeface="Bookman Old Style" pitchFamily="18" charset="0"/>
              </a:rPr>
              <a:t> </a:t>
            </a:r>
            <a:r>
              <a:rPr lang="en-GB" sz="2400" dirty="0" smtClean="0">
                <a:latin typeface="Bookman Old Style" pitchFamily="18" charset="0"/>
              </a:rPr>
              <a:t>terminus post </a:t>
            </a:r>
            <a:r>
              <a:rPr lang="en-GB" sz="2400" dirty="0" err="1" smtClean="0">
                <a:latin typeface="Bookman Old Style" pitchFamily="18" charset="0"/>
              </a:rPr>
              <a:t>quem</a:t>
            </a:r>
            <a:r>
              <a:rPr lang="en-US" sz="2400" dirty="0" smtClean="0">
                <a:latin typeface="Bookman Old Style" pitchFamily="18" charset="0"/>
              </a:rPr>
              <a:t> </a:t>
            </a:r>
            <a:r>
              <a:rPr lang="en-US" sz="2400" dirty="0" smtClean="0">
                <a:latin typeface="Bookman Old Style" pitchFamily="18" charset="0"/>
              </a:rPr>
              <a:t>29 </a:t>
            </a:r>
            <a:r>
              <a:rPr lang="el-GR" sz="2400" dirty="0" smtClean="0">
                <a:latin typeface="Bookman Old Style" pitchFamily="18" charset="0"/>
              </a:rPr>
              <a:t>π.Χ</a:t>
            </a:r>
            <a:r>
              <a:rPr lang="el-GR" sz="2400" dirty="0" smtClean="0">
                <a:latin typeface="Bookman Old Style" pitchFamily="18" charset="0"/>
              </a:rPr>
              <a:t>.</a:t>
            </a:r>
            <a:r>
              <a:rPr lang="en-GB" sz="2400" dirty="0" smtClean="0">
                <a:latin typeface="Bookman Old Style" pitchFamily="18" charset="0"/>
              </a:rPr>
              <a:t>, </a:t>
            </a:r>
            <a:r>
              <a:rPr lang="el-GR" sz="2400" dirty="0" smtClean="0">
                <a:latin typeface="Bookman Old Style" pitchFamily="18" charset="0"/>
              </a:rPr>
              <a:t>την ίδια χρονιά ανεβαίνει η τραγωδία </a:t>
            </a:r>
            <a:r>
              <a:rPr lang="en-GB" sz="2400" i="1" dirty="0" smtClean="0">
                <a:latin typeface="Bookman Old Style" pitchFamily="18" charset="0"/>
              </a:rPr>
              <a:t>Thyestes</a:t>
            </a:r>
            <a:r>
              <a:rPr lang="el-GR" sz="2400" i="1" dirty="0" smtClean="0">
                <a:latin typeface="Bookman Old Style" pitchFamily="18" charset="0"/>
              </a:rPr>
              <a:t> </a:t>
            </a:r>
            <a:r>
              <a:rPr lang="el-GR" sz="2400" dirty="0" smtClean="0">
                <a:latin typeface="Bookman Old Style" pitchFamily="18" charset="0"/>
              </a:rPr>
              <a:t>από τον επικό και τραγικό ποιητή </a:t>
            </a:r>
            <a:r>
              <a:rPr lang="en-GB" sz="2400" dirty="0" err="1" smtClean="0">
                <a:latin typeface="Bookman Old Style" pitchFamily="18" charset="0"/>
              </a:rPr>
              <a:t>Lucius</a:t>
            </a:r>
            <a:r>
              <a:rPr lang="en-GB" sz="2400" dirty="0" smtClean="0">
                <a:latin typeface="Bookman Old Style" pitchFamily="18" charset="0"/>
              </a:rPr>
              <a:t> </a:t>
            </a:r>
            <a:r>
              <a:rPr lang="en-GB" sz="2400" dirty="0" err="1" smtClean="0">
                <a:latin typeface="Bookman Old Style" pitchFamily="18" charset="0"/>
              </a:rPr>
              <a:t>Varius</a:t>
            </a:r>
            <a:r>
              <a:rPr lang="en-GB" sz="2400" dirty="0" smtClean="0">
                <a:latin typeface="Bookman Old Style" pitchFamily="18" charset="0"/>
              </a:rPr>
              <a:t> Rufus.</a:t>
            </a:r>
            <a:endParaRPr lang="el-GR" dirty="0" smtClean="0">
              <a:latin typeface="Bookman Old Style" pitchFamily="18" charset="0"/>
            </a:endParaRPr>
          </a:p>
          <a:p>
            <a:pPr>
              <a:buFont typeface="Wingdings" pitchFamily="2" charset="2"/>
              <a:buChar char="Ø"/>
            </a:pPr>
            <a:r>
              <a:rPr lang="el-GR" sz="2400" dirty="0" smtClean="0">
                <a:latin typeface="Bookman Old Style" pitchFamily="18" charset="0"/>
              </a:rPr>
              <a:t>Μέτρο: ασκληπιάδεια ωδή τέταρτη (τρεις ασκληπιάδειοι ελάσσονες και ένας γλυκώνειος)</a:t>
            </a:r>
            <a:endParaRPr lang="en-US" sz="2400" dirty="0" smtClean="0">
              <a:latin typeface="Bookman Old Style" pitchFamily="18" charset="0"/>
            </a:endParaRPr>
          </a:p>
          <a:p>
            <a:pPr>
              <a:buFont typeface="Wingdings" pitchFamily="2" charset="2"/>
              <a:buChar char="Ø"/>
            </a:pPr>
            <a:r>
              <a:rPr lang="el-GR" sz="2400" dirty="0" smtClean="0">
                <a:latin typeface="Bookman Old Style" pitchFamily="18" charset="0"/>
              </a:rPr>
              <a:t>Αποδέκτης της ωδής</a:t>
            </a:r>
            <a:r>
              <a:rPr lang="en-US" sz="2400" dirty="0" smtClean="0">
                <a:latin typeface="Bookman Old Style" pitchFamily="18" charset="0"/>
              </a:rPr>
              <a:t>:</a:t>
            </a:r>
            <a:r>
              <a:rPr lang="el-GR" sz="2400" dirty="0" smtClean="0">
                <a:latin typeface="Bookman Old Style" pitchFamily="18" charset="0"/>
              </a:rPr>
              <a:t> </a:t>
            </a:r>
            <a:r>
              <a:rPr lang="en-GB" sz="2400" b="1" dirty="0" smtClean="0">
                <a:latin typeface="Bookman Old Style" pitchFamily="18" charset="0"/>
              </a:rPr>
              <a:t>Marcus </a:t>
            </a:r>
            <a:r>
              <a:rPr lang="en-GB" sz="2400" b="1" dirty="0" err="1" smtClean="0">
                <a:latin typeface="Bookman Old Style" pitchFamily="18" charset="0"/>
              </a:rPr>
              <a:t>Virsanius</a:t>
            </a:r>
            <a:r>
              <a:rPr lang="en-GB" sz="2400" b="1" dirty="0" smtClean="0">
                <a:latin typeface="Bookman Old Style" pitchFamily="18" charset="0"/>
              </a:rPr>
              <a:t> </a:t>
            </a:r>
            <a:r>
              <a:rPr lang="en-GB" sz="2400" b="1" dirty="0" smtClean="0">
                <a:latin typeface="Bookman Old Style" pitchFamily="18" charset="0"/>
              </a:rPr>
              <a:t>Agrippa</a:t>
            </a:r>
            <a:r>
              <a:rPr lang="en-GB" sz="2400" dirty="0" smtClean="0">
                <a:latin typeface="Bookman Old Style" pitchFamily="18" charset="0"/>
              </a:rPr>
              <a:t>, </a:t>
            </a:r>
            <a:r>
              <a:rPr lang="el-GR" sz="2400" dirty="0" smtClean="0">
                <a:latin typeface="Bookman Old Style" pitchFamily="18" charset="0"/>
              </a:rPr>
              <a:t>ήταν κορυφαίος στρατηγός, ναύαρχος και στενός συνεργάτης του Οκταβιανού.</a:t>
            </a:r>
            <a:endParaRPr lang="el-GR" sz="2400" dirty="0" smtClean="0">
              <a:latin typeface="Bookman Old Style" pitchFamily="18" charset="0"/>
            </a:endParaRPr>
          </a:p>
          <a:p>
            <a:pPr>
              <a:buFont typeface="Wingdings" pitchFamily="2" charset="2"/>
              <a:buChar char="Ø"/>
            </a:pPr>
            <a:endParaRPr lang="en-GB" sz="2400" dirty="0" smtClean="0">
              <a:latin typeface="Bookman Old Style" pitchFamily="18" charset="0"/>
            </a:endParaRPr>
          </a:p>
          <a:p>
            <a:pPr>
              <a:buFont typeface="Wingdings" pitchFamily="2" charset="2"/>
              <a:buChar char="Ø"/>
            </a:pPr>
            <a:endParaRPr lang="el-GR" sz="2400" dirty="0" smtClean="0">
              <a:latin typeface="Bookman Old Style" pitchFamily="18" charset="0"/>
            </a:endParaRPr>
          </a:p>
          <a:p>
            <a:pPr>
              <a:buFont typeface="Wingdings" pitchFamily="2" charset="2"/>
              <a:buChar char="Ø"/>
            </a:pPr>
            <a:endParaRPr lang="el-GR" dirty="0">
              <a:latin typeface="Bookman Old Style"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Book Antiqua" pitchFamily="18" charset="0"/>
              </a:rPr>
              <a:t>Ωδή 1.6</a:t>
            </a:r>
            <a:r>
              <a:rPr lang="en-US" dirty="0" smtClean="0">
                <a:latin typeface="Book Antiqua" pitchFamily="18" charset="0"/>
              </a:rPr>
              <a:t>:</a:t>
            </a:r>
            <a:endParaRPr lang="el-GR" dirty="0">
              <a:latin typeface="Book Antiqua" pitchFamily="18" charset="0"/>
            </a:endParaRPr>
          </a:p>
        </p:txBody>
      </p:sp>
      <p:sp>
        <p:nvSpPr>
          <p:cNvPr id="5" name="Content Placeholder 4"/>
          <p:cNvSpPr>
            <a:spLocks noGrp="1"/>
          </p:cNvSpPr>
          <p:nvPr>
            <p:ph sz="quarter" idx="1"/>
          </p:nvPr>
        </p:nvSpPr>
        <p:spPr/>
        <p:txBody>
          <a:bodyPr numCol="2">
            <a:noAutofit/>
          </a:bodyPr>
          <a:lstStyle/>
          <a:p>
            <a:pPr>
              <a:buNone/>
            </a:pPr>
            <a:r>
              <a:rPr lang="en-US" sz="1800" dirty="0" err="1" smtClean="0">
                <a:latin typeface="+mj-lt"/>
              </a:rPr>
              <a:t>Scriberis</a:t>
            </a:r>
            <a:r>
              <a:rPr lang="en-US" sz="1800" dirty="0" smtClean="0">
                <a:latin typeface="+mj-lt"/>
              </a:rPr>
              <a:t> </a:t>
            </a:r>
            <a:r>
              <a:rPr lang="en-US" sz="1800" dirty="0" err="1" smtClean="0">
                <a:latin typeface="+mj-lt"/>
              </a:rPr>
              <a:t>Vario</a:t>
            </a:r>
            <a:r>
              <a:rPr lang="en-US" sz="1800" dirty="0" smtClean="0">
                <a:latin typeface="+mj-lt"/>
              </a:rPr>
              <a:t> </a:t>
            </a:r>
            <a:r>
              <a:rPr lang="en-US" sz="1800" dirty="0" err="1" smtClean="0">
                <a:latin typeface="+mj-lt"/>
              </a:rPr>
              <a:t>fortis</a:t>
            </a:r>
            <a:r>
              <a:rPr lang="en-US" sz="1800" dirty="0" smtClean="0">
                <a:latin typeface="+mj-lt"/>
              </a:rPr>
              <a:t> et </a:t>
            </a:r>
            <a:r>
              <a:rPr lang="en-US" sz="1800" dirty="0" err="1" smtClean="0">
                <a:latin typeface="+mj-lt"/>
              </a:rPr>
              <a:t>hostium</a:t>
            </a:r>
            <a:r>
              <a:rPr lang="en-US" sz="1800" dirty="0" smtClean="0">
                <a:latin typeface="+mj-lt"/>
              </a:rPr>
              <a:t> victor </a:t>
            </a:r>
            <a:r>
              <a:rPr lang="en-US" sz="1800" dirty="0" err="1" smtClean="0">
                <a:latin typeface="+mj-lt"/>
              </a:rPr>
              <a:t>Maeonii</a:t>
            </a:r>
            <a:r>
              <a:rPr lang="en-US" sz="1800" dirty="0" smtClean="0">
                <a:latin typeface="+mj-lt"/>
              </a:rPr>
              <a:t> </a:t>
            </a:r>
            <a:r>
              <a:rPr lang="en-US" sz="1800" dirty="0" err="1" smtClean="0">
                <a:latin typeface="+mj-lt"/>
              </a:rPr>
              <a:t>carminis</a:t>
            </a:r>
            <a:r>
              <a:rPr lang="en-US" sz="1800" dirty="0" smtClean="0">
                <a:latin typeface="+mj-lt"/>
              </a:rPr>
              <a:t> </a:t>
            </a:r>
            <a:r>
              <a:rPr lang="en-US" sz="1800" dirty="0" err="1" smtClean="0">
                <a:latin typeface="+mj-lt"/>
              </a:rPr>
              <a:t>alite</a:t>
            </a:r>
            <a:r>
              <a:rPr lang="en-US" sz="1800" dirty="0" smtClean="0">
                <a:latin typeface="+mj-lt"/>
              </a:rPr>
              <a:t>, quam </a:t>
            </a:r>
            <a:r>
              <a:rPr lang="en-US" sz="1800" dirty="0" err="1" smtClean="0">
                <a:latin typeface="+mj-lt"/>
              </a:rPr>
              <a:t>rem</a:t>
            </a:r>
            <a:r>
              <a:rPr lang="en-US" sz="1800" dirty="0" smtClean="0">
                <a:latin typeface="+mj-lt"/>
              </a:rPr>
              <a:t> </a:t>
            </a:r>
            <a:r>
              <a:rPr lang="en-US" sz="1800" dirty="0" err="1" smtClean="0">
                <a:latin typeface="+mj-lt"/>
              </a:rPr>
              <a:t>cumque</a:t>
            </a:r>
            <a:r>
              <a:rPr lang="en-US" sz="1800" dirty="0" smtClean="0">
                <a:latin typeface="+mj-lt"/>
              </a:rPr>
              <a:t> </a:t>
            </a:r>
            <a:r>
              <a:rPr lang="en-US" sz="1800" dirty="0" err="1" smtClean="0">
                <a:latin typeface="+mj-lt"/>
              </a:rPr>
              <a:t>ferox</a:t>
            </a:r>
            <a:r>
              <a:rPr lang="en-US" sz="1800" dirty="0" smtClean="0">
                <a:latin typeface="+mj-lt"/>
              </a:rPr>
              <a:t> </a:t>
            </a:r>
            <a:r>
              <a:rPr lang="en-US" sz="1800" dirty="0" err="1" smtClean="0">
                <a:latin typeface="+mj-lt"/>
              </a:rPr>
              <a:t>navibus</a:t>
            </a:r>
            <a:r>
              <a:rPr lang="en-US" sz="1800" dirty="0" smtClean="0">
                <a:latin typeface="+mj-lt"/>
              </a:rPr>
              <a:t> </a:t>
            </a:r>
            <a:r>
              <a:rPr lang="en-US" sz="1800" dirty="0" err="1" smtClean="0">
                <a:latin typeface="+mj-lt"/>
              </a:rPr>
              <a:t>aut</a:t>
            </a:r>
            <a:r>
              <a:rPr lang="en-US" sz="1800" dirty="0" smtClean="0">
                <a:latin typeface="+mj-lt"/>
              </a:rPr>
              <a:t> </a:t>
            </a:r>
            <a:r>
              <a:rPr lang="en-US" sz="1800" dirty="0" err="1" smtClean="0">
                <a:latin typeface="+mj-lt"/>
              </a:rPr>
              <a:t>equis</a:t>
            </a:r>
            <a:r>
              <a:rPr lang="en-US" sz="1800" dirty="0" smtClean="0">
                <a:latin typeface="+mj-lt"/>
              </a:rPr>
              <a:t> miles </a:t>
            </a:r>
            <a:r>
              <a:rPr lang="en-US" sz="1800" dirty="0" err="1" smtClean="0">
                <a:latin typeface="+mj-lt"/>
              </a:rPr>
              <a:t>te</a:t>
            </a:r>
            <a:r>
              <a:rPr lang="en-US" sz="1800" dirty="0" smtClean="0">
                <a:latin typeface="+mj-lt"/>
              </a:rPr>
              <a:t> duce </a:t>
            </a:r>
            <a:r>
              <a:rPr lang="en-US" sz="1800" dirty="0" err="1" smtClean="0">
                <a:latin typeface="+mj-lt"/>
              </a:rPr>
              <a:t>gesserit</a:t>
            </a:r>
            <a:r>
              <a:rPr lang="en-US" sz="1800" dirty="0" smtClean="0">
                <a:latin typeface="+mj-lt"/>
              </a:rPr>
              <a:t>. </a:t>
            </a:r>
            <a:r>
              <a:rPr lang="en-US" sz="1800" dirty="0" err="1" smtClean="0">
                <a:latin typeface="+mj-lt"/>
              </a:rPr>
              <a:t>nos</a:t>
            </a:r>
            <a:r>
              <a:rPr lang="en-US" sz="1800" dirty="0" smtClean="0">
                <a:latin typeface="+mj-lt"/>
              </a:rPr>
              <a:t>, Agrippa, </a:t>
            </a:r>
            <a:r>
              <a:rPr lang="en-US" sz="1800" dirty="0" err="1" smtClean="0">
                <a:latin typeface="+mj-lt"/>
              </a:rPr>
              <a:t>neque</a:t>
            </a:r>
            <a:r>
              <a:rPr lang="en-US" sz="1800" dirty="0" smtClean="0">
                <a:latin typeface="+mj-lt"/>
              </a:rPr>
              <a:t> </a:t>
            </a:r>
            <a:r>
              <a:rPr lang="en-US" sz="1800" dirty="0" err="1" smtClean="0">
                <a:latin typeface="+mj-lt"/>
              </a:rPr>
              <a:t>haec</a:t>
            </a:r>
            <a:r>
              <a:rPr lang="en-US" sz="1800" dirty="0" smtClean="0">
                <a:latin typeface="+mj-lt"/>
              </a:rPr>
              <a:t> </a:t>
            </a:r>
            <a:r>
              <a:rPr lang="en-US" sz="1800" dirty="0" err="1" smtClean="0">
                <a:latin typeface="+mj-lt"/>
              </a:rPr>
              <a:t>dicere</a:t>
            </a:r>
            <a:r>
              <a:rPr lang="en-US" sz="1800" dirty="0" smtClean="0">
                <a:latin typeface="+mj-lt"/>
              </a:rPr>
              <a:t>  </a:t>
            </a:r>
            <a:r>
              <a:rPr lang="en-US" sz="1800" dirty="0" err="1" smtClean="0">
                <a:latin typeface="+mj-lt"/>
              </a:rPr>
              <a:t>nec</a:t>
            </a:r>
            <a:r>
              <a:rPr lang="en-US" sz="1800" dirty="0" smtClean="0">
                <a:latin typeface="+mj-lt"/>
              </a:rPr>
              <a:t> </a:t>
            </a:r>
            <a:r>
              <a:rPr lang="en-US" sz="1800" dirty="0" err="1" smtClean="0">
                <a:latin typeface="+mj-lt"/>
              </a:rPr>
              <a:t>gravem</a:t>
            </a:r>
            <a:r>
              <a:rPr lang="en-US" sz="1800" dirty="0" smtClean="0">
                <a:latin typeface="+mj-lt"/>
              </a:rPr>
              <a:t> </a:t>
            </a:r>
            <a:r>
              <a:rPr lang="en-US" sz="1800" dirty="0" err="1" smtClean="0">
                <a:latin typeface="+mj-lt"/>
              </a:rPr>
              <a:t>Pelidae</a:t>
            </a:r>
            <a:r>
              <a:rPr lang="en-US" sz="1800" dirty="0" smtClean="0">
                <a:latin typeface="+mj-lt"/>
              </a:rPr>
              <a:t> </a:t>
            </a:r>
            <a:r>
              <a:rPr lang="en-US" sz="1800" dirty="0" err="1" smtClean="0">
                <a:latin typeface="+mj-lt"/>
              </a:rPr>
              <a:t>stomachum</a:t>
            </a:r>
            <a:r>
              <a:rPr lang="en-US" sz="1800" dirty="0" smtClean="0">
                <a:latin typeface="+mj-lt"/>
              </a:rPr>
              <a:t> </a:t>
            </a:r>
            <a:r>
              <a:rPr lang="en-US" sz="1800" dirty="0" err="1" smtClean="0">
                <a:latin typeface="+mj-lt"/>
              </a:rPr>
              <a:t>cedere</a:t>
            </a:r>
            <a:r>
              <a:rPr lang="en-US" sz="1800" dirty="0" smtClean="0">
                <a:latin typeface="+mj-lt"/>
              </a:rPr>
              <a:t> </a:t>
            </a:r>
            <a:r>
              <a:rPr lang="en-US" sz="1800" dirty="0" err="1" smtClean="0">
                <a:latin typeface="+mj-lt"/>
              </a:rPr>
              <a:t>nescii</a:t>
            </a:r>
            <a:r>
              <a:rPr lang="en-US" sz="1800" dirty="0" smtClean="0">
                <a:latin typeface="+mj-lt"/>
              </a:rPr>
              <a:t> </a:t>
            </a:r>
            <a:r>
              <a:rPr lang="en-US" sz="1800" dirty="0" err="1" smtClean="0">
                <a:latin typeface="+mj-lt"/>
              </a:rPr>
              <a:t>nec</a:t>
            </a:r>
            <a:r>
              <a:rPr lang="en-US" sz="1800" dirty="0" smtClean="0">
                <a:latin typeface="+mj-lt"/>
              </a:rPr>
              <a:t> </a:t>
            </a:r>
            <a:r>
              <a:rPr lang="en-US" sz="1800" dirty="0" err="1" smtClean="0">
                <a:latin typeface="+mj-lt"/>
              </a:rPr>
              <a:t>cursus</a:t>
            </a:r>
            <a:r>
              <a:rPr lang="en-US" sz="1800" dirty="0" smtClean="0">
                <a:latin typeface="+mj-lt"/>
              </a:rPr>
              <a:t> </a:t>
            </a:r>
            <a:r>
              <a:rPr lang="en-US" sz="1800" dirty="0" err="1" smtClean="0">
                <a:latin typeface="+mj-lt"/>
              </a:rPr>
              <a:t>duplicis</a:t>
            </a:r>
            <a:r>
              <a:rPr lang="en-US" sz="1800" dirty="0" smtClean="0">
                <a:latin typeface="+mj-lt"/>
              </a:rPr>
              <a:t> per mare </a:t>
            </a:r>
            <a:r>
              <a:rPr lang="en-US" sz="1800" dirty="0" err="1" smtClean="0">
                <a:latin typeface="+mj-lt"/>
              </a:rPr>
              <a:t>Vlixei</a:t>
            </a:r>
            <a:r>
              <a:rPr lang="en-US" sz="1800" dirty="0" smtClean="0">
                <a:latin typeface="+mj-lt"/>
              </a:rPr>
              <a:t> </a:t>
            </a:r>
            <a:r>
              <a:rPr lang="en-US" sz="1800" dirty="0" err="1" smtClean="0">
                <a:latin typeface="+mj-lt"/>
              </a:rPr>
              <a:t>nec</a:t>
            </a:r>
            <a:r>
              <a:rPr lang="en-US" sz="1800" dirty="0" smtClean="0">
                <a:latin typeface="+mj-lt"/>
              </a:rPr>
              <a:t> </a:t>
            </a:r>
            <a:r>
              <a:rPr lang="en-US" sz="1800" dirty="0" err="1" smtClean="0">
                <a:latin typeface="+mj-lt"/>
              </a:rPr>
              <a:t>saevam</a:t>
            </a:r>
            <a:r>
              <a:rPr lang="en-US" sz="1800" dirty="0" smtClean="0">
                <a:latin typeface="+mj-lt"/>
              </a:rPr>
              <a:t> </a:t>
            </a:r>
            <a:r>
              <a:rPr lang="en-US" sz="1800" dirty="0" err="1" smtClean="0">
                <a:latin typeface="+mj-lt"/>
              </a:rPr>
              <a:t>Pelopis</a:t>
            </a:r>
            <a:r>
              <a:rPr lang="en-US" sz="1800" dirty="0" smtClean="0">
                <a:latin typeface="+mj-lt"/>
              </a:rPr>
              <a:t> </a:t>
            </a:r>
            <a:r>
              <a:rPr lang="en-US" sz="1800" dirty="0" err="1" smtClean="0">
                <a:latin typeface="+mj-lt"/>
              </a:rPr>
              <a:t>domum</a:t>
            </a:r>
            <a:r>
              <a:rPr lang="en-US" sz="1800" dirty="0" smtClean="0">
                <a:latin typeface="+mj-lt"/>
              </a:rPr>
              <a:t> </a:t>
            </a:r>
            <a:r>
              <a:rPr lang="en-US" sz="1800" dirty="0" err="1" smtClean="0">
                <a:latin typeface="+mj-lt"/>
              </a:rPr>
              <a:t>conamur</a:t>
            </a:r>
            <a:r>
              <a:rPr lang="en-US" sz="1800" dirty="0" smtClean="0">
                <a:latin typeface="+mj-lt"/>
              </a:rPr>
              <a:t>, </a:t>
            </a:r>
            <a:r>
              <a:rPr lang="en-US" sz="1800" dirty="0" err="1" smtClean="0">
                <a:latin typeface="+mj-lt"/>
              </a:rPr>
              <a:t>tenues</a:t>
            </a:r>
            <a:r>
              <a:rPr lang="en-US" sz="1800" dirty="0" smtClean="0">
                <a:latin typeface="+mj-lt"/>
              </a:rPr>
              <a:t> </a:t>
            </a:r>
            <a:r>
              <a:rPr lang="en-US" sz="1800" dirty="0" err="1" smtClean="0">
                <a:latin typeface="+mj-lt"/>
              </a:rPr>
              <a:t>grandia</a:t>
            </a:r>
            <a:r>
              <a:rPr lang="en-US" sz="1800" dirty="0" smtClean="0">
                <a:latin typeface="+mj-lt"/>
              </a:rPr>
              <a:t>, </a:t>
            </a:r>
            <a:r>
              <a:rPr lang="en-US" sz="1800" dirty="0" err="1" smtClean="0">
                <a:latin typeface="+mj-lt"/>
              </a:rPr>
              <a:t>dum</a:t>
            </a:r>
            <a:r>
              <a:rPr lang="en-US" sz="1800" dirty="0" smtClean="0">
                <a:latin typeface="+mj-lt"/>
              </a:rPr>
              <a:t> </a:t>
            </a:r>
            <a:r>
              <a:rPr lang="en-US" sz="1800" dirty="0" err="1" smtClean="0">
                <a:latin typeface="+mj-lt"/>
              </a:rPr>
              <a:t>pudor</a:t>
            </a:r>
            <a:r>
              <a:rPr lang="en-US" sz="1800" dirty="0" smtClean="0">
                <a:latin typeface="+mj-lt"/>
              </a:rPr>
              <a:t> </a:t>
            </a:r>
            <a:r>
              <a:rPr lang="en-US" sz="1800" dirty="0" err="1" smtClean="0">
                <a:latin typeface="+mj-lt"/>
              </a:rPr>
              <a:t>imbellisque</a:t>
            </a:r>
            <a:r>
              <a:rPr lang="en-US" sz="1800" dirty="0" smtClean="0">
                <a:latin typeface="+mj-lt"/>
              </a:rPr>
              <a:t> </a:t>
            </a:r>
            <a:r>
              <a:rPr lang="en-US" sz="1800" dirty="0" err="1" smtClean="0">
                <a:latin typeface="+mj-lt"/>
              </a:rPr>
              <a:t>lyrae</a:t>
            </a:r>
            <a:r>
              <a:rPr lang="en-US" sz="1800" dirty="0" smtClean="0">
                <a:latin typeface="+mj-lt"/>
              </a:rPr>
              <a:t> Musa </a:t>
            </a:r>
            <a:r>
              <a:rPr lang="en-US" sz="1800" dirty="0" err="1" smtClean="0">
                <a:latin typeface="+mj-lt"/>
              </a:rPr>
              <a:t>potens</a:t>
            </a:r>
            <a:r>
              <a:rPr lang="en-US" sz="1800" dirty="0" smtClean="0">
                <a:latin typeface="+mj-lt"/>
              </a:rPr>
              <a:t> </a:t>
            </a:r>
            <a:r>
              <a:rPr lang="en-US" sz="1800" dirty="0" err="1" smtClean="0">
                <a:latin typeface="+mj-lt"/>
              </a:rPr>
              <a:t>vetat</a:t>
            </a:r>
            <a:r>
              <a:rPr lang="en-US" sz="1800" dirty="0" smtClean="0">
                <a:latin typeface="+mj-lt"/>
              </a:rPr>
              <a:t> </a:t>
            </a:r>
            <a:r>
              <a:rPr lang="en-US" sz="1800" dirty="0" err="1" smtClean="0">
                <a:latin typeface="+mj-lt"/>
              </a:rPr>
              <a:t>laudes</a:t>
            </a:r>
            <a:r>
              <a:rPr lang="en-US" sz="1800" dirty="0" smtClean="0">
                <a:latin typeface="+mj-lt"/>
              </a:rPr>
              <a:t> </a:t>
            </a:r>
            <a:r>
              <a:rPr lang="en-US" sz="1800" dirty="0" err="1" smtClean="0">
                <a:latin typeface="+mj-lt"/>
              </a:rPr>
              <a:t>egregii</a:t>
            </a:r>
            <a:r>
              <a:rPr lang="en-US" sz="1800" dirty="0" smtClean="0">
                <a:latin typeface="+mj-lt"/>
              </a:rPr>
              <a:t> </a:t>
            </a:r>
            <a:r>
              <a:rPr lang="en-US" sz="1800" dirty="0" err="1" smtClean="0">
                <a:latin typeface="+mj-lt"/>
              </a:rPr>
              <a:t>Caesaris</a:t>
            </a:r>
            <a:r>
              <a:rPr lang="en-US" sz="1800" dirty="0" smtClean="0">
                <a:latin typeface="+mj-lt"/>
              </a:rPr>
              <a:t> et </a:t>
            </a:r>
            <a:r>
              <a:rPr lang="en-US" sz="1800" dirty="0" err="1" smtClean="0">
                <a:latin typeface="+mj-lt"/>
              </a:rPr>
              <a:t>tuas</a:t>
            </a:r>
            <a:r>
              <a:rPr lang="en-US" sz="1800" dirty="0" smtClean="0">
                <a:latin typeface="+mj-lt"/>
              </a:rPr>
              <a:t> culpa </a:t>
            </a:r>
            <a:r>
              <a:rPr lang="en-US" sz="1800" dirty="0" err="1" smtClean="0">
                <a:latin typeface="+mj-lt"/>
              </a:rPr>
              <a:t>deterere</a:t>
            </a:r>
            <a:r>
              <a:rPr lang="en-US" sz="1800" dirty="0" smtClean="0">
                <a:latin typeface="+mj-lt"/>
              </a:rPr>
              <a:t> </a:t>
            </a:r>
            <a:r>
              <a:rPr lang="en-US" sz="1800" dirty="0" err="1" smtClean="0">
                <a:latin typeface="+mj-lt"/>
              </a:rPr>
              <a:t>ingeni</a:t>
            </a:r>
            <a:r>
              <a:rPr lang="en-US" sz="1800" dirty="0" smtClean="0">
                <a:latin typeface="+mj-lt"/>
              </a:rPr>
              <a:t>. </a:t>
            </a:r>
            <a:r>
              <a:rPr lang="en-US" sz="1800" dirty="0" err="1" smtClean="0">
                <a:latin typeface="+mj-lt"/>
              </a:rPr>
              <a:t>quis</a:t>
            </a:r>
            <a:r>
              <a:rPr lang="en-US" sz="1800" dirty="0" smtClean="0">
                <a:latin typeface="+mj-lt"/>
              </a:rPr>
              <a:t> </a:t>
            </a:r>
            <a:r>
              <a:rPr lang="en-US" sz="1800" dirty="0" err="1" smtClean="0">
                <a:latin typeface="+mj-lt"/>
              </a:rPr>
              <a:t>Martem</a:t>
            </a:r>
            <a:r>
              <a:rPr lang="en-US" sz="1800" dirty="0" smtClean="0">
                <a:latin typeface="+mj-lt"/>
              </a:rPr>
              <a:t> tunica </a:t>
            </a:r>
            <a:r>
              <a:rPr lang="en-US" sz="1800" dirty="0" err="1" smtClean="0">
                <a:latin typeface="+mj-lt"/>
              </a:rPr>
              <a:t>tectum</a:t>
            </a:r>
            <a:r>
              <a:rPr lang="en-US" sz="1800" dirty="0" smtClean="0">
                <a:latin typeface="+mj-lt"/>
              </a:rPr>
              <a:t> </a:t>
            </a:r>
            <a:r>
              <a:rPr lang="en-US" sz="1800" dirty="0" err="1" smtClean="0">
                <a:latin typeface="+mj-lt"/>
              </a:rPr>
              <a:t>adamantina</a:t>
            </a:r>
            <a:r>
              <a:rPr lang="en-US" sz="1800" dirty="0" smtClean="0">
                <a:latin typeface="+mj-lt"/>
              </a:rPr>
              <a:t> </a:t>
            </a:r>
            <a:r>
              <a:rPr lang="en-US" sz="1800" dirty="0" err="1" smtClean="0">
                <a:latin typeface="+mj-lt"/>
              </a:rPr>
              <a:t>digne</a:t>
            </a:r>
            <a:r>
              <a:rPr lang="en-US" sz="1800" dirty="0" smtClean="0">
                <a:latin typeface="+mj-lt"/>
              </a:rPr>
              <a:t> </a:t>
            </a:r>
            <a:r>
              <a:rPr lang="en-US" sz="1800" dirty="0" err="1" smtClean="0">
                <a:latin typeface="+mj-lt"/>
              </a:rPr>
              <a:t>scripserit</a:t>
            </a:r>
            <a:r>
              <a:rPr lang="en-US" sz="1800" dirty="0" smtClean="0">
                <a:latin typeface="+mj-lt"/>
              </a:rPr>
              <a:t> </a:t>
            </a:r>
            <a:r>
              <a:rPr lang="en-US" sz="1800" dirty="0" err="1" smtClean="0">
                <a:latin typeface="+mj-lt"/>
              </a:rPr>
              <a:t>aut</a:t>
            </a:r>
            <a:r>
              <a:rPr lang="en-US" sz="1800" dirty="0" smtClean="0">
                <a:latin typeface="+mj-lt"/>
              </a:rPr>
              <a:t> </a:t>
            </a:r>
            <a:r>
              <a:rPr lang="en-US" sz="1800" dirty="0" err="1" smtClean="0">
                <a:latin typeface="+mj-lt"/>
              </a:rPr>
              <a:t>pulvere</a:t>
            </a:r>
            <a:r>
              <a:rPr lang="en-US" sz="1800" dirty="0" smtClean="0">
                <a:latin typeface="+mj-lt"/>
              </a:rPr>
              <a:t> </a:t>
            </a:r>
            <a:r>
              <a:rPr lang="en-US" sz="1800" dirty="0" err="1" smtClean="0">
                <a:latin typeface="+mj-lt"/>
              </a:rPr>
              <a:t>Troico</a:t>
            </a:r>
            <a:r>
              <a:rPr lang="en-US" sz="1800" dirty="0" smtClean="0">
                <a:latin typeface="+mj-lt"/>
              </a:rPr>
              <a:t> </a:t>
            </a:r>
            <a:r>
              <a:rPr lang="en-US" sz="1800" dirty="0" err="1" smtClean="0">
                <a:latin typeface="+mj-lt"/>
              </a:rPr>
              <a:t>nigrum</a:t>
            </a:r>
            <a:r>
              <a:rPr lang="en-US" sz="1800" dirty="0" smtClean="0">
                <a:latin typeface="+mj-lt"/>
              </a:rPr>
              <a:t> </a:t>
            </a:r>
            <a:r>
              <a:rPr lang="en-US" sz="1800" dirty="0" err="1" smtClean="0">
                <a:latin typeface="+mj-lt"/>
              </a:rPr>
              <a:t>Merionen</a:t>
            </a:r>
            <a:r>
              <a:rPr lang="en-US" sz="1800" dirty="0" smtClean="0">
                <a:latin typeface="+mj-lt"/>
              </a:rPr>
              <a:t> </a:t>
            </a:r>
            <a:r>
              <a:rPr lang="en-US" sz="1800" dirty="0" err="1" smtClean="0">
                <a:latin typeface="+mj-lt"/>
              </a:rPr>
              <a:t>aut</a:t>
            </a:r>
            <a:r>
              <a:rPr lang="en-US" sz="1800" dirty="0" smtClean="0">
                <a:latin typeface="+mj-lt"/>
              </a:rPr>
              <a:t> </a:t>
            </a:r>
            <a:r>
              <a:rPr lang="en-US" sz="1800" dirty="0" err="1" smtClean="0">
                <a:latin typeface="+mj-lt"/>
              </a:rPr>
              <a:t>ope</a:t>
            </a:r>
            <a:r>
              <a:rPr lang="en-US" sz="1800" dirty="0" smtClean="0">
                <a:latin typeface="+mj-lt"/>
              </a:rPr>
              <a:t> </a:t>
            </a:r>
            <a:r>
              <a:rPr lang="en-US" sz="1800" dirty="0" err="1" smtClean="0">
                <a:latin typeface="+mj-lt"/>
              </a:rPr>
              <a:t>Palladis</a:t>
            </a:r>
            <a:r>
              <a:rPr lang="en-US" sz="1800" dirty="0" smtClean="0">
                <a:latin typeface="+mj-lt"/>
              </a:rPr>
              <a:t> </a:t>
            </a:r>
            <a:r>
              <a:rPr lang="en-US" sz="1800" dirty="0" err="1" smtClean="0">
                <a:latin typeface="+mj-lt"/>
              </a:rPr>
              <a:t>Tydiden</a:t>
            </a:r>
            <a:r>
              <a:rPr lang="en-US" sz="1800" dirty="0" smtClean="0">
                <a:latin typeface="+mj-lt"/>
              </a:rPr>
              <a:t> </a:t>
            </a:r>
            <a:r>
              <a:rPr lang="en-US" sz="1800" dirty="0" err="1" smtClean="0">
                <a:latin typeface="+mj-lt"/>
              </a:rPr>
              <a:t>superis</a:t>
            </a:r>
            <a:r>
              <a:rPr lang="en-US" sz="1800" dirty="0" smtClean="0">
                <a:latin typeface="+mj-lt"/>
              </a:rPr>
              <a:t> </a:t>
            </a:r>
            <a:r>
              <a:rPr lang="en-US" sz="1800" dirty="0" err="1" smtClean="0">
                <a:latin typeface="+mj-lt"/>
              </a:rPr>
              <a:t>parem</a:t>
            </a:r>
            <a:r>
              <a:rPr lang="en-US" sz="1800" dirty="0" smtClean="0">
                <a:latin typeface="+mj-lt"/>
              </a:rPr>
              <a:t>? </a:t>
            </a:r>
            <a:r>
              <a:rPr lang="en-US" sz="1800" dirty="0" err="1" smtClean="0">
                <a:latin typeface="+mj-lt"/>
              </a:rPr>
              <a:t>nos</a:t>
            </a:r>
            <a:r>
              <a:rPr lang="en-US" sz="1800" dirty="0" smtClean="0">
                <a:latin typeface="+mj-lt"/>
              </a:rPr>
              <a:t> </a:t>
            </a:r>
            <a:r>
              <a:rPr lang="en-US" sz="1800" dirty="0" err="1" smtClean="0">
                <a:latin typeface="+mj-lt"/>
              </a:rPr>
              <a:t>convivia</a:t>
            </a:r>
            <a:r>
              <a:rPr lang="en-US" sz="1800" dirty="0" smtClean="0">
                <a:latin typeface="+mj-lt"/>
              </a:rPr>
              <a:t>, </a:t>
            </a:r>
            <a:r>
              <a:rPr lang="en-US" sz="1800" dirty="0" err="1" smtClean="0">
                <a:latin typeface="+mj-lt"/>
              </a:rPr>
              <a:t>nos</a:t>
            </a:r>
            <a:r>
              <a:rPr lang="en-US" sz="1800" dirty="0" smtClean="0">
                <a:latin typeface="+mj-lt"/>
              </a:rPr>
              <a:t> </a:t>
            </a:r>
            <a:r>
              <a:rPr lang="en-US" sz="1800" dirty="0" err="1" smtClean="0">
                <a:latin typeface="+mj-lt"/>
              </a:rPr>
              <a:t>proelia</a:t>
            </a:r>
            <a:r>
              <a:rPr lang="en-US" sz="1800" dirty="0" smtClean="0">
                <a:latin typeface="+mj-lt"/>
              </a:rPr>
              <a:t> </a:t>
            </a:r>
            <a:r>
              <a:rPr lang="en-US" sz="1800" dirty="0" err="1" smtClean="0">
                <a:latin typeface="+mj-lt"/>
              </a:rPr>
              <a:t>virginum</a:t>
            </a:r>
            <a:r>
              <a:rPr lang="en-US" sz="1800" dirty="0" smtClean="0">
                <a:latin typeface="+mj-lt"/>
              </a:rPr>
              <a:t> </a:t>
            </a:r>
            <a:r>
              <a:rPr lang="en-US" sz="1800" dirty="0" err="1" smtClean="0">
                <a:latin typeface="+mj-lt"/>
              </a:rPr>
              <a:t>sectis</a:t>
            </a:r>
            <a:r>
              <a:rPr lang="en-US" sz="1800" dirty="0" smtClean="0">
                <a:latin typeface="+mj-lt"/>
              </a:rPr>
              <a:t> in </a:t>
            </a:r>
            <a:r>
              <a:rPr lang="en-US" sz="1800" dirty="0" err="1" smtClean="0">
                <a:latin typeface="+mj-lt"/>
              </a:rPr>
              <a:t>iuvenes</a:t>
            </a:r>
            <a:r>
              <a:rPr lang="en-US" sz="1800" dirty="0" smtClean="0">
                <a:latin typeface="+mj-lt"/>
              </a:rPr>
              <a:t> </a:t>
            </a:r>
            <a:r>
              <a:rPr lang="en-US" sz="1800" dirty="0" err="1" smtClean="0">
                <a:latin typeface="+mj-lt"/>
              </a:rPr>
              <a:t>unguibus</a:t>
            </a:r>
            <a:r>
              <a:rPr lang="en-US" sz="1800" dirty="0" smtClean="0">
                <a:latin typeface="+mj-lt"/>
              </a:rPr>
              <a:t> </a:t>
            </a:r>
            <a:r>
              <a:rPr lang="en-US" sz="1800" dirty="0" err="1" smtClean="0">
                <a:latin typeface="+mj-lt"/>
              </a:rPr>
              <a:t>acrium</a:t>
            </a:r>
            <a:r>
              <a:rPr lang="en-US" sz="1800" dirty="0" smtClean="0">
                <a:latin typeface="+mj-lt"/>
              </a:rPr>
              <a:t> </a:t>
            </a:r>
            <a:r>
              <a:rPr lang="en-US" sz="1800" dirty="0" err="1" smtClean="0">
                <a:latin typeface="+mj-lt"/>
              </a:rPr>
              <a:t>cantamus</a:t>
            </a:r>
            <a:r>
              <a:rPr lang="en-US" sz="1800" dirty="0" smtClean="0">
                <a:latin typeface="+mj-lt"/>
              </a:rPr>
              <a:t> </a:t>
            </a:r>
            <a:r>
              <a:rPr lang="en-US" sz="1800" dirty="0" err="1" smtClean="0">
                <a:latin typeface="+mj-lt"/>
              </a:rPr>
              <a:t>vacui</a:t>
            </a:r>
            <a:r>
              <a:rPr lang="en-US" sz="1800" dirty="0" smtClean="0">
                <a:latin typeface="+mj-lt"/>
              </a:rPr>
              <a:t>, </a:t>
            </a:r>
            <a:r>
              <a:rPr lang="en-US" sz="1800" dirty="0" err="1" smtClean="0">
                <a:latin typeface="+mj-lt"/>
              </a:rPr>
              <a:t>sive</a:t>
            </a:r>
            <a:r>
              <a:rPr lang="en-US" sz="1800" dirty="0" smtClean="0">
                <a:latin typeface="+mj-lt"/>
              </a:rPr>
              <a:t> quid </a:t>
            </a:r>
            <a:r>
              <a:rPr lang="en-US" sz="1800" dirty="0" err="1" smtClean="0">
                <a:latin typeface="+mj-lt"/>
              </a:rPr>
              <a:t>urimur</a:t>
            </a:r>
            <a:r>
              <a:rPr lang="en-US" sz="1800" dirty="0" smtClean="0">
                <a:latin typeface="+mj-lt"/>
              </a:rPr>
              <a:t>, non </a:t>
            </a:r>
            <a:r>
              <a:rPr lang="en-US" sz="1800" dirty="0" err="1" smtClean="0">
                <a:latin typeface="+mj-lt"/>
              </a:rPr>
              <a:t>praeter</a:t>
            </a:r>
            <a:r>
              <a:rPr lang="en-US" sz="1800" dirty="0" smtClean="0">
                <a:latin typeface="+mj-lt"/>
              </a:rPr>
              <a:t> </a:t>
            </a:r>
            <a:r>
              <a:rPr lang="en-US" sz="1800" dirty="0" err="1" smtClean="0">
                <a:latin typeface="+mj-lt"/>
              </a:rPr>
              <a:t>solitum</a:t>
            </a:r>
            <a:r>
              <a:rPr lang="en-US" sz="1800" dirty="0" smtClean="0">
                <a:latin typeface="+mj-lt"/>
              </a:rPr>
              <a:t> </a:t>
            </a:r>
            <a:r>
              <a:rPr lang="en-US" sz="1800" dirty="0" err="1" smtClean="0">
                <a:latin typeface="+mj-lt"/>
              </a:rPr>
              <a:t>leves</a:t>
            </a:r>
            <a:r>
              <a:rPr lang="en-US" sz="1800" dirty="0" smtClean="0">
                <a:latin typeface="+mj-lt"/>
              </a:rPr>
              <a:t>.</a:t>
            </a:r>
            <a:endParaRPr lang="el-GR" sz="1800" dirty="0">
              <a:latin typeface="+mj-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latin typeface="Book Antiqua" pitchFamily="18" charset="0"/>
              </a:rPr>
              <a:t>Μετάφραση-Ερμηνεία της ωδής 1.6 απ’ τις </a:t>
            </a:r>
            <a:r>
              <a:rPr lang="el-GR" i="1" dirty="0" smtClean="0">
                <a:latin typeface="Book Antiqua" pitchFamily="18" charset="0"/>
              </a:rPr>
              <a:t>Ωδές</a:t>
            </a:r>
            <a:r>
              <a:rPr lang="el-GR" dirty="0" smtClean="0">
                <a:latin typeface="Book Antiqua" pitchFamily="18" charset="0"/>
              </a:rPr>
              <a:t> του Ορατίου</a:t>
            </a:r>
            <a:r>
              <a:rPr lang="en-GB" dirty="0" smtClean="0">
                <a:latin typeface="Book Antiqua" pitchFamily="18" charset="0"/>
              </a:rPr>
              <a:t>:</a:t>
            </a:r>
            <a:endParaRPr lang="el-GR" dirty="0">
              <a:latin typeface="Book Antiqua" pitchFamily="18" charset="0"/>
            </a:endParaRPr>
          </a:p>
        </p:txBody>
      </p:sp>
      <p:sp>
        <p:nvSpPr>
          <p:cNvPr id="3" name="Content Placeholder 2"/>
          <p:cNvSpPr>
            <a:spLocks noGrp="1"/>
          </p:cNvSpPr>
          <p:nvPr>
            <p:ph sz="quarter" idx="1"/>
          </p:nvPr>
        </p:nvSpPr>
        <p:spPr>
          <a:xfrm>
            <a:off x="214282" y="1219200"/>
            <a:ext cx="8472518" cy="4937760"/>
          </a:xfrm>
        </p:spPr>
        <p:txBody>
          <a:bodyPr>
            <a:normAutofit fontScale="92500" lnSpcReduction="10000"/>
          </a:bodyPr>
          <a:lstStyle/>
          <a:p>
            <a:pPr>
              <a:buClr>
                <a:schemeClr val="accent2"/>
              </a:buClr>
              <a:buFont typeface="Wingdings" pitchFamily="2" charset="2"/>
              <a:buChar char="Ø"/>
            </a:pPr>
            <a:r>
              <a:rPr lang="el-GR" dirty="0" smtClean="0">
                <a:latin typeface="Bookman Old Style" pitchFamily="18" charset="0"/>
              </a:rPr>
              <a:t> Ο Βάριος, το τραγουδιστό πουλί από την Μαιονία, θα σε κάνει ξακουστό ως γενναίο και νικητή των εχθρών αντάξιο των επών του Ομήρου,</a:t>
            </a:r>
          </a:p>
          <a:p>
            <a:pPr>
              <a:buClr>
                <a:schemeClr val="tx1"/>
              </a:buClr>
              <a:buNone/>
            </a:pPr>
            <a:r>
              <a:rPr lang="el-GR" dirty="0" smtClean="0">
                <a:latin typeface="Bookman Old Style" pitchFamily="18" charset="0"/>
              </a:rPr>
              <a:t>    με την δική σου αρχηγία</a:t>
            </a:r>
            <a:r>
              <a:rPr lang="en-GB" dirty="0" smtClean="0">
                <a:latin typeface="Bookman Old Style" pitchFamily="18" charset="0"/>
              </a:rPr>
              <a:t>,</a:t>
            </a:r>
            <a:r>
              <a:rPr lang="el-GR" dirty="0" smtClean="0">
                <a:latin typeface="Bookman Old Style" pitchFamily="18" charset="0"/>
              </a:rPr>
              <a:t> σε οτιδήποτε κι αν έκανε</a:t>
            </a:r>
          </a:p>
          <a:p>
            <a:pPr>
              <a:buClr>
                <a:schemeClr val="tx1"/>
              </a:buClr>
              <a:buNone/>
            </a:pPr>
            <a:r>
              <a:rPr lang="el-GR" dirty="0" smtClean="0">
                <a:latin typeface="Bookman Old Style" pitchFamily="18" charset="0"/>
              </a:rPr>
              <a:t>    είτε στην θάλασσα, είτε στην στεριά ο γενναίος στρατιώτης</a:t>
            </a:r>
          </a:p>
          <a:p>
            <a:pPr>
              <a:buClr>
                <a:schemeClr val="accent2"/>
              </a:buClr>
              <a:buFont typeface="Wingdings" pitchFamily="2" charset="2"/>
              <a:buChar char="Ø"/>
            </a:pPr>
            <a:r>
              <a:rPr lang="el-GR" dirty="0" smtClean="0">
                <a:latin typeface="Bookman Old Style" pitchFamily="18" charset="0"/>
              </a:rPr>
              <a:t>Εγώ, Αγρίππα, δεν θα μιλήσω γι’ αυτά,</a:t>
            </a:r>
            <a:r>
              <a:rPr lang="en-GB" dirty="0" smtClean="0">
                <a:latin typeface="Bookman Old Style" pitchFamily="18" charset="0"/>
              </a:rPr>
              <a:t> </a:t>
            </a:r>
          </a:p>
          <a:p>
            <a:pPr>
              <a:buClr>
                <a:schemeClr val="tx1"/>
              </a:buClr>
              <a:buNone/>
            </a:pPr>
            <a:r>
              <a:rPr lang="el-GR" dirty="0" smtClean="0">
                <a:latin typeface="Bookman Old Style" pitchFamily="18" charset="0"/>
              </a:rPr>
              <a:t>ούτε για τον τρομερό θυμό του Πηλεάδη, που αγνοούσε την υποχώρηση, </a:t>
            </a:r>
          </a:p>
          <a:p>
            <a:pPr>
              <a:buClr>
                <a:schemeClr val="tx1"/>
              </a:buClr>
              <a:buNone/>
            </a:pPr>
            <a:r>
              <a:rPr lang="el-GR" dirty="0" smtClean="0">
                <a:latin typeface="Bookman Old Style" pitchFamily="18" charset="0"/>
              </a:rPr>
              <a:t>ούτε για το ταξίδι του διπρόσωπου Οδυσσέα στην θάλασσα,</a:t>
            </a:r>
          </a:p>
          <a:p>
            <a:pPr>
              <a:buClr>
                <a:schemeClr val="tx1"/>
              </a:buClr>
              <a:buNone/>
            </a:pPr>
            <a:r>
              <a:rPr lang="el-GR" dirty="0" smtClean="0">
                <a:latin typeface="Bookman Old Style" pitchFamily="18" charset="0"/>
              </a:rPr>
              <a:t>ούτε για την άγρια οικογένεια του Πέλοπα.</a:t>
            </a:r>
          </a:p>
          <a:p>
            <a:pPr>
              <a:buClr>
                <a:schemeClr val="tx1"/>
              </a:buClr>
              <a:buNone/>
            </a:pPr>
            <a:r>
              <a:rPr lang="el-GR" dirty="0" smtClean="0"/>
              <a:t>                                                                                                             </a:t>
            </a:r>
          </a:p>
          <a:p>
            <a:pPr algn="r">
              <a:buClr>
                <a:schemeClr val="tx1"/>
              </a:buClr>
              <a:buNone/>
            </a:pPr>
            <a:endParaRPr lang="el-GR" dirty="0" smtClean="0"/>
          </a:p>
          <a:p>
            <a:pPr>
              <a:buClr>
                <a:schemeClr val="tx1"/>
              </a:buClr>
              <a:buNone/>
            </a:pP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sz="quarter" idx="1"/>
          </p:nvPr>
        </p:nvSpPr>
        <p:spPr/>
        <p:txBody>
          <a:bodyPr>
            <a:normAutofit lnSpcReduction="10000"/>
          </a:bodyPr>
          <a:lstStyle/>
          <a:p>
            <a:pPr>
              <a:buClr>
                <a:schemeClr val="accent2"/>
              </a:buClr>
              <a:buFont typeface="Wingdings" pitchFamily="2" charset="2"/>
              <a:buChar char="Ø"/>
            </a:pPr>
            <a:r>
              <a:rPr lang="el-GR" dirty="0" smtClean="0">
                <a:latin typeface="Bookman Old Style" pitchFamily="18" charset="0"/>
              </a:rPr>
              <a:t>Εγώ, αν και μικρός, προσπαθώ να πω τεράστια πράγματα,</a:t>
            </a:r>
          </a:p>
          <a:p>
            <a:pPr>
              <a:buClr>
                <a:schemeClr val="tx1"/>
              </a:buClr>
              <a:buNone/>
            </a:pPr>
            <a:r>
              <a:rPr lang="el-GR" dirty="0" smtClean="0">
                <a:latin typeface="Bookman Old Style" pitchFamily="18" charset="0"/>
              </a:rPr>
              <a:t>όσο η τιμή και η Μούσα της ειρηνικής λύρας,</a:t>
            </a:r>
          </a:p>
          <a:p>
            <a:pPr>
              <a:buClr>
                <a:schemeClr val="tx1"/>
              </a:buClr>
              <a:buNone/>
            </a:pPr>
            <a:r>
              <a:rPr lang="el-GR" dirty="0" smtClean="0">
                <a:latin typeface="Bookman Old Style" pitchFamily="18" charset="0"/>
              </a:rPr>
              <a:t>δεν μου επιτρέπει να εμποδίσω τα εξαιρετικά εγκώμια προς τον Καίσαρα και τους δικούς του</a:t>
            </a:r>
          </a:p>
          <a:p>
            <a:pPr>
              <a:buClr>
                <a:schemeClr val="tx1"/>
              </a:buClr>
              <a:buNone/>
            </a:pPr>
            <a:r>
              <a:rPr lang="el-GR" dirty="0" smtClean="0">
                <a:latin typeface="Bookman Old Style" pitchFamily="18" charset="0"/>
              </a:rPr>
              <a:t>διότι το πνεύμα μου είναι ανεπαρκές.</a:t>
            </a:r>
          </a:p>
          <a:p>
            <a:pPr>
              <a:buClr>
                <a:schemeClr val="accent2"/>
              </a:buClr>
              <a:buFont typeface="Wingdings" pitchFamily="2" charset="2"/>
              <a:buChar char="Ø"/>
            </a:pPr>
            <a:r>
              <a:rPr lang="el-GR" dirty="0" smtClean="0">
                <a:latin typeface="Bookman Old Style" pitchFamily="18" charset="0"/>
              </a:rPr>
              <a:t>Ποιος θα έγραφε άξια για τον στολισμένο με χάλκινο θώρακα Άρη</a:t>
            </a:r>
          </a:p>
          <a:p>
            <a:pPr>
              <a:buClr>
                <a:schemeClr val="accent2"/>
              </a:buClr>
              <a:buNone/>
            </a:pPr>
            <a:r>
              <a:rPr lang="el-GR" dirty="0" smtClean="0">
                <a:latin typeface="Bookman Old Style" pitchFamily="18" charset="0"/>
              </a:rPr>
              <a:t>ή για τον μαυρισμένο από την σκόνη της Τροίας</a:t>
            </a:r>
            <a:r>
              <a:rPr lang="en-US" dirty="0" smtClean="0">
                <a:latin typeface="Bookman Old Style" pitchFamily="18" charset="0"/>
              </a:rPr>
              <a:t> </a:t>
            </a:r>
            <a:r>
              <a:rPr lang="el-GR" dirty="0" smtClean="0">
                <a:latin typeface="Bookman Old Style" pitchFamily="18" charset="0"/>
              </a:rPr>
              <a:t>Μηριόνη</a:t>
            </a:r>
          </a:p>
          <a:p>
            <a:pPr>
              <a:buClr>
                <a:schemeClr val="accent2"/>
              </a:buClr>
              <a:buNone/>
            </a:pPr>
            <a:r>
              <a:rPr lang="el-GR" dirty="0" smtClean="0">
                <a:latin typeface="Bookman Old Style" pitchFamily="18" charset="0"/>
              </a:rPr>
              <a:t>ή για τον Τυδεάδη που χάρις τη συμβολή της Παλλάδας έγινε ισάξιος των αθανάτων</a:t>
            </a:r>
            <a:r>
              <a:rPr lang="en-GB" dirty="0" smtClean="0">
                <a:latin typeface="Bookman Old Style" pitchFamily="18" charset="0"/>
              </a:rPr>
              <a:t>;</a:t>
            </a:r>
            <a:endParaRPr lang="el-GR" dirty="0">
              <a:latin typeface="Bookman Old Style"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sz="quarter" idx="1"/>
          </p:nvPr>
        </p:nvSpPr>
        <p:spPr/>
        <p:txBody>
          <a:bodyPr/>
          <a:lstStyle/>
          <a:p>
            <a:pPr>
              <a:buFont typeface="Wingdings" pitchFamily="2" charset="2"/>
              <a:buChar char="Ø"/>
            </a:pPr>
            <a:r>
              <a:rPr lang="el-GR" dirty="0" smtClean="0">
                <a:latin typeface="Bookman Old Style" pitchFamily="18" charset="0"/>
              </a:rPr>
              <a:t>Εγώ τραγουδώ για συμπόσια για τις μάχες των νεαρών κοριτσιών με κομμένα νύχια που ορμούν στους νεαρούς, είτε ελεύθερος, είτε ανάλαφρος αν κάτι με καίει, από συνήθεια</a:t>
            </a:r>
            <a:r>
              <a:rPr lang="en-US" dirty="0" smtClean="0">
                <a:latin typeface="Bookman Old Style" pitchFamily="18" charset="0"/>
              </a:rPr>
              <a:t>.</a:t>
            </a:r>
            <a:endParaRPr lang="el-GR" dirty="0">
              <a:latin typeface="Bookman Old Style"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Book Antiqua" pitchFamily="18" charset="0"/>
              </a:rPr>
              <a:t>Ερμηνευτικά σχόλια</a:t>
            </a:r>
            <a:r>
              <a:rPr lang="en-GB" dirty="0" smtClean="0">
                <a:latin typeface="Book Antiqua" pitchFamily="18" charset="0"/>
              </a:rPr>
              <a:t> </a:t>
            </a:r>
            <a:r>
              <a:rPr lang="en-US" dirty="0" smtClean="0">
                <a:latin typeface="Book Antiqua" pitchFamily="18" charset="0"/>
              </a:rPr>
              <a:t>:</a:t>
            </a:r>
            <a:endParaRPr lang="el-GR" dirty="0">
              <a:latin typeface="Book Antiqua" pitchFamily="18" charset="0"/>
            </a:endParaRPr>
          </a:p>
        </p:txBody>
      </p:sp>
      <p:sp>
        <p:nvSpPr>
          <p:cNvPr id="3" name="Content Placeholder 2"/>
          <p:cNvSpPr>
            <a:spLocks noGrp="1"/>
          </p:cNvSpPr>
          <p:nvPr>
            <p:ph sz="quarter" idx="1"/>
          </p:nvPr>
        </p:nvSpPr>
        <p:spPr/>
        <p:txBody>
          <a:bodyPr>
            <a:normAutofit fontScale="92500" lnSpcReduction="10000"/>
          </a:bodyPr>
          <a:lstStyle/>
          <a:p>
            <a:pPr>
              <a:buFont typeface="Wingdings" pitchFamily="2" charset="2"/>
              <a:buChar char="v"/>
            </a:pPr>
            <a:r>
              <a:rPr lang="en-GB" sz="2400" dirty="0" smtClean="0">
                <a:latin typeface="Bookman Old Style" pitchFamily="18" charset="0"/>
              </a:rPr>
              <a:t>2. </a:t>
            </a:r>
            <a:r>
              <a:rPr lang="en-GB" sz="2400" dirty="0" err="1" smtClean="0">
                <a:latin typeface="Bookman Old Style" pitchFamily="18" charset="0"/>
              </a:rPr>
              <a:t>Maeonii</a:t>
            </a:r>
            <a:r>
              <a:rPr lang="en-GB" sz="2400" dirty="0" smtClean="0">
                <a:latin typeface="Bookman Old Style" pitchFamily="18" charset="0"/>
              </a:rPr>
              <a:t> </a:t>
            </a:r>
            <a:r>
              <a:rPr lang="en-GB" sz="2400" dirty="0" err="1" smtClean="0">
                <a:latin typeface="Bookman Old Style" pitchFamily="18" charset="0"/>
              </a:rPr>
              <a:t>carminis</a:t>
            </a:r>
            <a:r>
              <a:rPr lang="en-GB" sz="2400" dirty="0" smtClean="0">
                <a:latin typeface="Bookman Old Style" pitchFamily="18" charset="0"/>
              </a:rPr>
              <a:t> </a:t>
            </a:r>
            <a:r>
              <a:rPr lang="en-GB" sz="2400" dirty="0" err="1" smtClean="0">
                <a:latin typeface="Bookman Old Style" pitchFamily="18" charset="0"/>
              </a:rPr>
              <a:t>alite</a:t>
            </a:r>
            <a:r>
              <a:rPr lang="en-GB" sz="2400" dirty="0" smtClean="0">
                <a:latin typeface="Bookman Old Style" pitchFamily="18" charset="0"/>
              </a:rPr>
              <a:t>: </a:t>
            </a:r>
            <a:r>
              <a:rPr lang="el-GR" sz="2400" dirty="0" smtClean="0">
                <a:latin typeface="Bookman Old Style" pitchFamily="18" charset="0"/>
              </a:rPr>
              <a:t>Η Μαιονία ήταν ένα μυθικό όνομα για την χώρα της Λυδίας, στην οποία </a:t>
            </a:r>
            <a:r>
              <a:rPr lang="el-GR" sz="2400" b="1" dirty="0" smtClean="0">
                <a:latin typeface="Bookman Old Style" pitchFamily="18" charset="0"/>
              </a:rPr>
              <a:t>η Σμύρνη</a:t>
            </a:r>
            <a:r>
              <a:rPr lang="el-GR" sz="2400" dirty="0" smtClean="0">
                <a:latin typeface="Bookman Old Style" pitchFamily="18" charset="0"/>
              </a:rPr>
              <a:t> ήταν ένα από τα μέρη που διεκδικούσαν την καταγωγή του Ομήρου.</a:t>
            </a:r>
            <a:r>
              <a:rPr lang="el-GR" sz="2400" dirty="0">
                <a:latin typeface="Bookman Old Style" pitchFamily="18" charset="0"/>
              </a:rPr>
              <a:t> </a:t>
            </a:r>
            <a:r>
              <a:rPr lang="el-GR" sz="2400" dirty="0" smtClean="0">
                <a:latin typeface="Bookman Old Style" pitchFamily="18" charset="0"/>
              </a:rPr>
              <a:t>Σύμφωνα με μία άλλη εκδοχή, </a:t>
            </a:r>
            <a:r>
              <a:rPr lang="el-GR" sz="2400" u="sng" dirty="0" smtClean="0">
                <a:latin typeface="Bookman Old Style" pitchFamily="18" charset="0"/>
              </a:rPr>
              <a:t>πατέρας του Ομήρου </a:t>
            </a:r>
            <a:r>
              <a:rPr lang="el-GR" sz="2400" dirty="0" smtClean="0">
                <a:latin typeface="Bookman Old Style" pitchFamily="18" charset="0"/>
              </a:rPr>
              <a:t>ήταν κάποιος με το όνομα </a:t>
            </a:r>
            <a:r>
              <a:rPr lang="el-GR" sz="2400" b="1" dirty="0" smtClean="0">
                <a:latin typeface="Bookman Old Style" pitchFamily="18" charset="0"/>
              </a:rPr>
              <a:t>Μαίων</a:t>
            </a:r>
            <a:r>
              <a:rPr lang="el-GR" sz="2400" dirty="0" smtClean="0">
                <a:latin typeface="Bookman Old Style" pitchFamily="18" charset="0"/>
              </a:rPr>
              <a:t>.Ο Οράτιος λέγεται ότι ήταν </a:t>
            </a:r>
            <a:r>
              <a:rPr lang="en-GB" sz="2400" dirty="0" smtClean="0">
                <a:latin typeface="Bookman Old Style" pitchFamily="18" charset="0"/>
              </a:rPr>
              <a:t>o </a:t>
            </a:r>
            <a:r>
              <a:rPr lang="el-GR" sz="2400" dirty="0" smtClean="0">
                <a:latin typeface="Bookman Old Style" pitchFamily="18" charset="0"/>
              </a:rPr>
              <a:t>πρώτος που χρησιμοποίησε το όνομα της Μαιονίας.</a:t>
            </a:r>
          </a:p>
          <a:p>
            <a:pPr>
              <a:buFont typeface="Bookman Old Style" pitchFamily="18" charset="0"/>
              <a:buChar char="•"/>
            </a:pPr>
            <a:r>
              <a:rPr lang="en-GB" sz="2400" dirty="0" err="1" smtClean="0">
                <a:latin typeface="Bookman Old Style" pitchFamily="18" charset="0"/>
              </a:rPr>
              <a:t>alite</a:t>
            </a:r>
            <a:r>
              <a:rPr lang="en-US" sz="2400" dirty="0" smtClean="0">
                <a:latin typeface="Bookman Old Style" pitchFamily="18" charset="0"/>
              </a:rPr>
              <a:t>: </a:t>
            </a:r>
            <a:r>
              <a:rPr lang="el-GR" sz="2400" dirty="0" smtClean="0">
                <a:latin typeface="Bookman Old Style" pitchFamily="18" charset="0"/>
              </a:rPr>
              <a:t>Οι ποιητές παραλληρίζονταν συχνά με </a:t>
            </a:r>
            <a:r>
              <a:rPr lang="el-GR" sz="2400" b="1" dirty="0" smtClean="0">
                <a:latin typeface="Bookman Old Style" pitchFamily="18" charset="0"/>
              </a:rPr>
              <a:t>πουλιά</a:t>
            </a:r>
            <a:r>
              <a:rPr lang="el-GR" sz="2400" dirty="0" smtClean="0">
                <a:latin typeface="Bookman Old Style" pitchFamily="18" charset="0"/>
              </a:rPr>
              <a:t> και οι λόγοι ποικίλλουν</a:t>
            </a:r>
            <a:r>
              <a:rPr lang="en-US" sz="2400" dirty="0" smtClean="0">
                <a:latin typeface="Bookman Old Style" pitchFamily="18" charset="0"/>
              </a:rPr>
              <a:t>:</a:t>
            </a:r>
          </a:p>
          <a:p>
            <a:pPr>
              <a:buFont typeface="Wingdings" pitchFamily="2" charset="2"/>
              <a:buChar char="ü"/>
            </a:pPr>
            <a:r>
              <a:rPr lang="el-GR" sz="2400" u="sng" dirty="0" smtClean="0">
                <a:latin typeface="Bookman Old Style" pitchFamily="18" charset="0"/>
              </a:rPr>
              <a:t>μελωδικότητα</a:t>
            </a:r>
            <a:r>
              <a:rPr lang="el-GR" sz="2400" dirty="0" smtClean="0">
                <a:latin typeface="Bookman Old Style" pitchFamily="18" charset="0"/>
              </a:rPr>
              <a:t> (αηδόνια,κύκνοι) εξ’ου και το «κύκνειον άσμα»</a:t>
            </a:r>
          </a:p>
          <a:p>
            <a:pPr>
              <a:buFont typeface="Wingdings" pitchFamily="2" charset="2"/>
              <a:buChar char="ü"/>
            </a:pPr>
            <a:r>
              <a:rPr lang="el-GR" sz="2400" u="sng" dirty="0" smtClean="0">
                <a:latin typeface="Bookman Old Style" pitchFamily="18" charset="0"/>
              </a:rPr>
              <a:t>κακοφωνία</a:t>
            </a:r>
            <a:r>
              <a:rPr lang="el-GR" sz="2400" dirty="0" smtClean="0">
                <a:latin typeface="Bookman Old Style" pitchFamily="18" charset="0"/>
              </a:rPr>
              <a:t> (χήνες,κοράκια)</a:t>
            </a:r>
          </a:p>
          <a:p>
            <a:pPr>
              <a:buFont typeface="Wingdings" pitchFamily="2" charset="2"/>
              <a:buChar char="ü"/>
            </a:pPr>
            <a:r>
              <a:rPr lang="el-GR" sz="2400" u="sng" dirty="0" smtClean="0">
                <a:latin typeface="Bookman Old Style" pitchFamily="18" charset="0"/>
              </a:rPr>
              <a:t>μεγαλοπρέπεια</a:t>
            </a:r>
            <a:r>
              <a:rPr lang="el-GR" sz="2400" dirty="0" smtClean="0">
                <a:latin typeface="Bookman Old Style" pitchFamily="18" charset="0"/>
              </a:rPr>
              <a:t> (αετοί)</a:t>
            </a:r>
            <a:endParaRPr lang="en-US" sz="2400" dirty="0" smtClean="0">
              <a:latin typeface="Bookman Old Style" pitchFamily="18" charset="0"/>
            </a:endParaRPr>
          </a:p>
          <a:p>
            <a:pPr>
              <a:buNone/>
            </a:pPr>
            <a:r>
              <a:rPr lang="en-US" sz="2000" dirty="0" smtClean="0">
                <a:latin typeface="Bookman Old Style" pitchFamily="18" charset="0"/>
              </a:rPr>
              <a:t>    </a:t>
            </a:r>
          </a:p>
          <a:p>
            <a:pPr>
              <a:buNone/>
            </a:pPr>
            <a:endParaRPr lang="el-GR" sz="2000" dirty="0" smtClean="0">
              <a:latin typeface="Bookman Old Style"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Bookman Old Style" pitchFamily="18" charset="0"/>
              </a:rPr>
              <a:t>Ερμηνευτικά σχόλια</a:t>
            </a:r>
            <a:r>
              <a:rPr lang="en-US" dirty="0" smtClean="0">
                <a:latin typeface="Bookman Old Style" pitchFamily="18" charset="0"/>
              </a:rPr>
              <a:t>:</a:t>
            </a:r>
            <a:endParaRPr lang="el-GR" dirty="0">
              <a:latin typeface="Bookman Old Style" pitchFamily="18" charset="0"/>
            </a:endParaRPr>
          </a:p>
        </p:txBody>
      </p:sp>
      <p:sp>
        <p:nvSpPr>
          <p:cNvPr id="3" name="Content Placeholder 2"/>
          <p:cNvSpPr>
            <a:spLocks noGrp="1"/>
          </p:cNvSpPr>
          <p:nvPr>
            <p:ph sz="quarter" idx="1"/>
          </p:nvPr>
        </p:nvSpPr>
        <p:spPr/>
        <p:txBody>
          <a:bodyPr>
            <a:normAutofit lnSpcReduction="10000"/>
          </a:bodyPr>
          <a:lstStyle/>
          <a:p>
            <a:pPr>
              <a:buFont typeface="Wingdings" pitchFamily="2" charset="2"/>
              <a:buChar char="v"/>
            </a:pPr>
            <a:r>
              <a:rPr lang="en-GB" sz="1800" dirty="0" smtClean="0">
                <a:latin typeface="Bookman Old Style" pitchFamily="18" charset="0"/>
              </a:rPr>
              <a:t>4. miles: </a:t>
            </a:r>
            <a:r>
              <a:rPr lang="el-GR" sz="1800" dirty="0" smtClean="0">
                <a:latin typeface="Bookman Old Style" pitchFamily="18" charset="0"/>
              </a:rPr>
              <a:t>Ο Οράτιος εξηγεί, με παραδείγματα, πως το ταλέντο του είναι </a:t>
            </a:r>
            <a:r>
              <a:rPr lang="el-GR" sz="1800" u="sng" dirty="0" smtClean="0">
                <a:latin typeface="Bookman Old Style" pitchFamily="18" charset="0"/>
              </a:rPr>
              <a:t>άνισο</a:t>
            </a:r>
            <a:r>
              <a:rPr lang="el-GR" sz="1800" dirty="0" smtClean="0">
                <a:latin typeface="Bookman Old Style" pitchFamily="18" charset="0"/>
              </a:rPr>
              <a:t> για τέτοια ηρωικά θέματα και ότι θα έβλαπτε τη φήμη οποιουδήποτε αναλάμβανε να επαινέσει με αυτά τα κριτήρια.</a:t>
            </a:r>
          </a:p>
          <a:p>
            <a:pPr>
              <a:buFont typeface="Wingdings" pitchFamily="2" charset="2"/>
              <a:buChar char="v"/>
            </a:pPr>
            <a:r>
              <a:rPr lang="en-GB" sz="1800" dirty="0" smtClean="0">
                <a:latin typeface="Bookman Old Style" pitchFamily="18" charset="0"/>
              </a:rPr>
              <a:t>5. </a:t>
            </a:r>
            <a:r>
              <a:rPr lang="en-GB" sz="1800" b="1" dirty="0" err="1" smtClean="0">
                <a:latin typeface="Bookman Old Style" pitchFamily="18" charset="0"/>
              </a:rPr>
              <a:t>nos</a:t>
            </a:r>
            <a:r>
              <a:rPr lang="en-US" sz="1800" dirty="0" smtClean="0">
                <a:latin typeface="Bookman Old Style" pitchFamily="18" charset="0"/>
              </a:rPr>
              <a:t>:</a:t>
            </a:r>
            <a:r>
              <a:rPr lang="el-GR" sz="1800" dirty="0" smtClean="0">
                <a:latin typeface="Bookman Old Style" pitchFamily="18" charset="0"/>
              </a:rPr>
              <a:t> Ο πληθυντικός της «συγγραφής» είναι ασυνήθιστος στον Οράτιο παρ’οτι σύνηθες φαινόμενο στη λατινική ποίηση, ήδη από την εποχή του Έννιου. Ο τρόπος με τον οποίο χρησιμοποιεί ο </a:t>
            </a:r>
            <a:r>
              <a:rPr lang="el-GR" sz="1800" dirty="0" smtClean="0">
                <a:latin typeface="Bookman Old Style" pitchFamily="18" charset="0"/>
              </a:rPr>
              <a:t>Οράτιος </a:t>
            </a:r>
            <a:r>
              <a:rPr lang="el-GR" sz="1800" dirty="0" smtClean="0">
                <a:latin typeface="Bookman Old Style" pitchFamily="18" charset="0"/>
              </a:rPr>
              <a:t>το </a:t>
            </a:r>
            <a:r>
              <a:rPr lang="en-GB" sz="1800" dirty="0" err="1" smtClean="0">
                <a:latin typeface="Bookman Old Style" pitchFamily="18" charset="0"/>
              </a:rPr>
              <a:t>nos</a:t>
            </a:r>
            <a:r>
              <a:rPr lang="en-GB" sz="1800" dirty="0" smtClean="0">
                <a:latin typeface="Bookman Old Style" pitchFamily="18" charset="0"/>
              </a:rPr>
              <a:t> </a:t>
            </a:r>
            <a:r>
              <a:rPr lang="el-GR" sz="1800" dirty="0" smtClean="0">
                <a:latin typeface="Bookman Old Style" pitchFamily="18" charset="0"/>
              </a:rPr>
              <a:t>αντί για </a:t>
            </a:r>
            <a:r>
              <a:rPr lang="en-GB" sz="1800" dirty="0" smtClean="0">
                <a:latin typeface="Bookman Old Style" pitchFamily="18" charset="0"/>
              </a:rPr>
              <a:t>ego, </a:t>
            </a:r>
            <a:r>
              <a:rPr lang="el-GR" sz="1800" dirty="0" smtClean="0">
                <a:latin typeface="Bookman Old Style" pitchFamily="18" charset="0"/>
              </a:rPr>
              <a:t>είναι για να παρουσιάσει ένα προφίλ δημόσιου χαρακτήρα </a:t>
            </a:r>
            <a:r>
              <a:rPr lang="el-GR" sz="1800" u="sng" dirty="0" smtClean="0">
                <a:latin typeface="Bookman Old Style" pitchFamily="18" charset="0"/>
              </a:rPr>
              <a:t>στον οποίο ο λαός δείχνει ενδιαφέρον</a:t>
            </a:r>
            <a:r>
              <a:rPr lang="el-GR" sz="1800" dirty="0" smtClean="0">
                <a:latin typeface="Bookman Old Style" pitchFamily="18" charset="0"/>
              </a:rPr>
              <a:t> ή ως ποιητή που </a:t>
            </a:r>
            <a:r>
              <a:rPr lang="el-GR" sz="1800" u="sng" dirty="0" smtClean="0">
                <a:latin typeface="Bookman Old Style" pitchFamily="18" charset="0"/>
              </a:rPr>
              <a:t>αντιπαραβάλλει τον εαυτό του με άλλους ποιητές.</a:t>
            </a:r>
            <a:endParaRPr lang="en-GB" sz="1800" dirty="0" smtClean="0">
              <a:latin typeface="Bookman Old Style" pitchFamily="18" charset="0"/>
            </a:endParaRPr>
          </a:p>
          <a:p>
            <a:pPr>
              <a:buFont typeface="Wingdings" pitchFamily="2" charset="2"/>
              <a:buChar char="v"/>
            </a:pPr>
            <a:r>
              <a:rPr lang="en-GB" sz="1800" dirty="0" smtClean="0">
                <a:latin typeface="Bookman Old Style" pitchFamily="18" charset="0"/>
              </a:rPr>
              <a:t>5-6. </a:t>
            </a:r>
            <a:r>
              <a:rPr lang="en-GB" sz="1800" dirty="0" err="1" smtClean="0">
                <a:latin typeface="Bookman Old Style" pitchFamily="18" charset="0"/>
              </a:rPr>
              <a:t>gravem</a:t>
            </a:r>
            <a:r>
              <a:rPr lang="en-GB" sz="1800" dirty="0" smtClean="0">
                <a:latin typeface="Bookman Old Style" pitchFamily="18" charset="0"/>
              </a:rPr>
              <a:t>...</a:t>
            </a:r>
            <a:r>
              <a:rPr lang="en-GB" sz="1800" dirty="0" err="1" smtClean="0">
                <a:latin typeface="Bookman Old Style" pitchFamily="18" charset="0"/>
              </a:rPr>
              <a:t>stomachum</a:t>
            </a:r>
            <a:r>
              <a:rPr lang="en-US" sz="1800" dirty="0" smtClean="0">
                <a:latin typeface="Bookman Old Style" pitchFamily="18" charset="0"/>
              </a:rPr>
              <a:t>: </a:t>
            </a:r>
            <a:r>
              <a:rPr lang="el-GR" sz="1800" dirty="0" smtClean="0">
                <a:latin typeface="Bookman Old Style" pitchFamily="18" charset="0"/>
              </a:rPr>
              <a:t>Η χρήση του όρου </a:t>
            </a:r>
            <a:r>
              <a:rPr lang="en-GB" sz="1800" b="1" dirty="0" err="1" smtClean="0">
                <a:latin typeface="Bookman Old Style" pitchFamily="18" charset="0"/>
              </a:rPr>
              <a:t>stomachum</a:t>
            </a:r>
            <a:r>
              <a:rPr lang="en-GB" sz="1800" dirty="0" smtClean="0">
                <a:latin typeface="Bookman Old Style" pitchFamily="18" charset="0"/>
              </a:rPr>
              <a:t>, </a:t>
            </a:r>
            <a:r>
              <a:rPr lang="el-GR" sz="1800" dirty="0" smtClean="0">
                <a:latin typeface="Bookman Old Style" pitchFamily="18" charset="0"/>
              </a:rPr>
              <a:t>αρχικά δίνει μια εντύπωση ειρωνικής υπονόμευσης του ομηρικού έπους επειδή </a:t>
            </a:r>
            <a:r>
              <a:rPr lang="en-GB" sz="1800" dirty="0" err="1" smtClean="0">
                <a:latin typeface="Bookman Old Style" pitchFamily="18" charset="0"/>
              </a:rPr>
              <a:t>stomachus</a:t>
            </a:r>
            <a:r>
              <a:rPr lang="el-GR" sz="1800" dirty="0" smtClean="0">
                <a:latin typeface="Bookman Old Style" pitchFamily="18" charset="0"/>
              </a:rPr>
              <a:t>=στομάχι  θεωρείτο η έδρα των συναισθημάτων, αντί για </a:t>
            </a:r>
            <a:r>
              <a:rPr lang="en-GB" sz="1800" dirty="0" err="1" smtClean="0">
                <a:latin typeface="Bookman Old Style" pitchFamily="18" charset="0"/>
              </a:rPr>
              <a:t>ira</a:t>
            </a:r>
            <a:r>
              <a:rPr lang="en-GB" sz="1800" dirty="0" smtClean="0">
                <a:latin typeface="Bookman Old Style" pitchFamily="18" charset="0"/>
              </a:rPr>
              <a:t> (</a:t>
            </a:r>
            <a:r>
              <a:rPr lang="el-GR" sz="1800" dirty="0" smtClean="0">
                <a:latin typeface="Bookman Old Style" pitchFamily="18" charset="0"/>
              </a:rPr>
              <a:t>οργή) που αποδίδει καλύτερα τον ομηρικό όρο </a:t>
            </a:r>
            <a:r>
              <a:rPr lang="el-GR" sz="1800" i="1" dirty="0" smtClean="0"/>
              <a:t>μ</a:t>
            </a:r>
            <a:r>
              <a:rPr lang="el-GR" sz="1800" i="1" dirty="0" smtClean="0">
                <a:latin typeface="Bookman Old Style" pitchFamily="18" charset="0"/>
              </a:rPr>
              <a:t>ῆνις</a:t>
            </a:r>
            <a:r>
              <a:rPr lang="el-GR" sz="1800" dirty="0" smtClean="0">
                <a:latin typeface="Bookman Old Style" pitchFamily="18" charset="0"/>
              </a:rPr>
              <a:t>.</a:t>
            </a:r>
          </a:p>
          <a:p>
            <a:pPr>
              <a:buNone/>
            </a:pPr>
            <a:r>
              <a:rPr lang="el-GR" sz="1800" dirty="0" smtClean="0">
                <a:latin typeface="Bookman Old Style" pitchFamily="18" charset="0"/>
              </a:rPr>
              <a:t>     Σύμφωνα με τον </a:t>
            </a:r>
            <a:r>
              <a:rPr lang="en-GB" sz="1800" dirty="0" err="1" smtClean="0">
                <a:latin typeface="Bookman Old Style" pitchFamily="18" charset="0"/>
              </a:rPr>
              <a:t>Barwick</a:t>
            </a:r>
            <a:r>
              <a:rPr lang="en-GB" sz="1800" dirty="0" smtClean="0">
                <a:latin typeface="Bookman Old Style" pitchFamily="18" charset="0"/>
              </a:rPr>
              <a:t>, </a:t>
            </a:r>
            <a:r>
              <a:rPr lang="el-GR" sz="1800" dirty="0" smtClean="0">
                <a:latin typeface="Bookman Old Style" pitchFamily="18" charset="0"/>
              </a:rPr>
              <a:t>ο Οράτιος χρησιμοποιώντας μια καθημερινή μη αντιποιητική λέξη, εκφράζει υποτίμηση όχι τόσο προς τον Όμηρο και τα ομηρικά έπη,όσο προς τον ίδιο του τον εαυτό και ότι δεν πρόκειται πραγματικά να φτάσει σε αυτό το ύψηλο ύφος, </a:t>
            </a:r>
            <a:r>
              <a:rPr lang="el-GR" sz="1800" u="sng" dirty="0" smtClean="0">
                <a:latin typeface="Bookman Old Style" pitchFamily="18" charset="0"/>
              </a:rPr>
              <a:t>ένα σχήμα αυτοταπείνωσης.</a:t>
            </a:r>
            <a:endParaRPr lang="en-GB" sz="1800" u="sng" dirty="0" smtClean="0">
              <a:latin typeface="Bookman Old Style" pitchFamily="18" charset="0"/>
            </a:endParaRPr>
          </a:p>
          <a:p>
            <a:pPr>
              <a:buNone/>
            </a:pPr>
            <a:endParaRPr lang="el-GR" sz="2200" dirty="0" smtClean="0">
              <a:latin typeface="Bookman Old Style" pitchFamily="18" charset="0"/>
            </a:endParaRPr>
          </a:p>
          <a:p>
            <a:pPr>
              <a:buFont typeface="Wingdings" pitchFamily="2" charset="2"/>
              <a:buChar char="Ø"/>
            </a:pPr>
            <a:endParaRPr lang="el-GR" sz="2000" b="1" dirty="0" smtClean="0">
              <a:latin typeface="Bookman Old Style" pitchFamily="18" charset="0"/>
            </a:endParaRPr>
          </a:p>
          <a:p>
            <a:pPr>
              <a:buNone/>
            </a:pPr>
            <a:endParaRPr lang="el-GR" sz="2000" dirty="0">
              <a:latin typeface="Bookman Old Style"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Ερμηνευτικά σχόλια</a:t>
            </a:r>
            <a:r>
              <a:rPr lang="en-US" dirty="0" smtClean="0"/>
              <a:t>:</a:t>
            </a:r>
            <a:endParaRPr lang="el-GR" dirty="0"/>
          </a:p>
        </p:txBody>
      </p:sp>
      <p:sp>
        <p:nvSpPr>
          <p:cNvPr id="3" name="Content Placeholder 2"/>
          <p:cNvSpPr>
            <a:spLocks noGrp="1"/>
          </p:cNvSpPr>
          <p:nvPr>
            <p:ph sz="quarter" idx="1"/>
          </p:nvPr>
        </p:nvSpPr>
        <p:spPr/>
        <p:txBody>
          <a:bodyPr numCol="1">
            <a:normAutofit fontScale="25000" lnSpcReduction="20000"/>
          </a:bodyPr>
          <a:lstStyle/>
          <a:p>
            <a:pPr>
              <a:buFont typeface="Wingdings" pitchFamily="2" charset="2"/>
              <a:buChar char="v"/>
            </a:pPr>
            <a:r>
              <a:rPr lang="en-GB" sz="7200" dirty="0" smtClean="0">
                <a:latin typeface="Bookman Old Style" pitchFamily="18" charset="0"/>
              </a:rPr>
              <a:t>7. </a:t>
            </a:r>
            <a:r>
              <a:rPr lang="en-GB" sz="7200" dirty="0" err="1" smtClean="0">
                <a:latin typeface="Bookman Old Style" pitchFamily="18" charset="0"/>
              </a:rPr>
              <a:t>cursus</a:t>
            </a:r>
            <a:r>
              <a:rPr lang="en-GB" sz="7200" dirty="0" smtClean="0">
                <a:latin typeface="Bookman Old Style" pitchFamily="18" charset="0"/>
              </a:rPr>
              <a:t>...per mare</a:t>
            </a:r>
            <a:r>
              <a:rPr lang="en-US" sz="7200" dirty="0" smtClean="0">
                <a:latin typeface="Bookman Old Style" pitchFamily="18" charset="0"/>
              </a:rPr>
              <a:t>:</a:t>
            </a:r>
            <a:r>
              <a:rPr lang="el-GR" sz="7200" dirty="0" smtClean="0">
                <a:latin typeface="Bookman Old Style" pitchFamily="18" charset="0"/>
              </a:rPr>
              <a:t> Τοποθετώντας το επίθετο </a:t>
            </a:r>
            <a:r>
              <a:rPr lang="en-GB" sz="7200" dirty="0" smtClean="0">
                <a:latin typeface="Bookman Old Style" pitchFamily="18" charset="0"/>
              </a:rPr>
              <a:t>duplex </a:t>
            </a:r>
            <a:r>
              <a:rPr lang="el-GR" sz="7200" dirty="0" smtClean="0">
                <a:latin typeface="Bookman Old Style" pitchFamily="18" charset="0"/>
              </a:rPr>
              <a:t>που σημαίνει </a:t>
            </a:r>
            <a:r>
              <a:rPr lang="el-GR" sz="7200" u="sng" dirty="0" smtClean="0">
                <a:latin typeface="Bookman Old Style" pitchFamily="18" charset="0"/>
              </a:rPr>
              <a:t>διπρόσωπος</a:t>
            </a:r>
            <a:r>
              <a:rPr lang="el-GR" sz="7200" dirty="0" smtClean="0">
                <a:latin typeface="Bookman Old Style" pitchFamily="18" charset="0"/>
              </a:rPr>
              <a:t>, απευθυνόμενο στον Οδυσσέα διότι η ικανότητα του στο ψέμα είναι ένα εξέχον χαρακτηριστικό της ομηρικής ιστορίας. Η χρήση του γίνεται κάπως απαξιωτικά και ειρωνικά, με διάθεση να υπονομεύσει τον ομηρικό όρο </a:t>
            </a:r>
            <a:r>
              <a:rPr lang="el-GR" sz="7200" i="1" dirty="0" smtClean="0">
                <a:latin typeface="Bookman Old Style" pitchFamily="18" charset="0"/>
              </a:rPr>
              <a:t>πολύτροπος</a:t>
            </a:r>
            <a:r>
              <a:rPr lang="el-GR" sz="7200" dirty="0" smtClean="0">
                <a:latin typeface="Bookman Old Style" pitchFamily="18" charset="0"/>
              </a:rPr>
              <a:t>. Στην </a:t>
            </a:r>
            <a:r>
              <a:rPr lang="en-GB" sz="7200" i="1" dirty="0" err="1" smtClean="0">
                <a:latin typeface="Bookman Old Style" pitchFamily="18" charset="0"/>
              </a:rPr>
              <a:t>Odusia</a:t>
            </a:r>
            <a:r>
              <a:rPr lang="en-GB" sz="7200" dirty="0" smtClean="0">
                <a:latin typeface="Bookman Old Style" pitchFamily="18" charset="0"/>
              </a:rPr>
              <a:t>, </a:t>
            </a:r>
            <a:r>
              <a:rPr lang="el-GR" sz="7200" dirty="0" smtClean="0">
                <a:latin typeface="Bookman Old Style" pitchFamily="18" charset="0"/>
              </a:rPr>
              <a:t>ο Λίβιος Ανδρόνικος για την απόδοση του συγκεκριμένου όρου αναφέρει τον όρο </a:t>
            </a:r>
            <a:r>
              <a:rPr lang="en-GB" sz="7200" dirty="0" err="1" smtClean="0">
                <a:latin typeface="Bookman Old Style" pitchFamily="18" charset="0"/>
              </a:rPr>
              <a:t>versutus</a:t>
            </a:r>
            <a:r>
              <a:rPr lang="en-GB" sz="7200" dirty="0" smtClean="0">
                <a:latin typeface="Bookman Old Style" pitchFamily="18" charset="0"/>
              </a:rPr>
              <a:t>.</a:t>
            </a:r>
          </a:p>
          <a:p>
            <a:pPr>
              <a:buFont typeface="Wingdings" pitchFamily="2" charset="2"/>
              <a:buChar char="v"/>
            </a:pPr>
            <a:r>
              <a:rPr lang="en-GB" sz="7200" dirty="0" smtClean="0">
                <a:latin typeface="Bookman Old Style" pitchFamily="18" charset="0"/>
              </a:rPr>
              <a:t>9. </a:t>
            </a:r>
            <a:r>
              <a:rPr lang="en-GB" sz="7200" dirty="0" err="1" smtClean="0">
                <a:latin typeface="Bookman Old Style" pitchFamily="18" charset="0"/>
              </a:rPr>
              <a:t>tenues</a:t>
            </a:r>
            <a:r>
              <a:rPr lang="en-GB" sz="7200" dirty="0" smtClean="0">
                <a:latin typeface="Bookman Old Style" pitchFamily="18" charset="0"/>
              </a:rPr>
              <a:t> </a:t>
            </a:r>
            <a:r>
              <a:rPr lang="en-GB" sz="7200" dirty="0" err="1" smtClean="0">
                <a:latin typeface="Bookman Old Style" pitchFamily="18" charset="0"/>
              </a:rPr>
              <a:t>grandia</a:t>
            </a:r>
            <a:r>
              <a:rPr lang="en-US" sz="7200" dirty="0" smtClean="0">
                <a:latin typeface="Bookman Old Style" pitchFamily="18" charset="0"/>
              </a:rPr>
              <a:t>: </a:t>
            </a:r>
            <a:r>
              <a:rPr lang="el-GR" sz="7200" dirty="0" smtClean="0">
                <a:latin typeface="Bookman Old Style" pitchFamily="18" charset="0"/>
              </a:rPr>
              <a:t>Το επίθετο </a:t>
            </a:r>
            <a:r>
              <a:rPr lang="en-GB" sz="7200" dirty="0" err="1" smtClean="0">
                <a:latin typeface="Bookman Old Style" pitchFamily="18" charset="0"/>
              </a:rPr>
              <a:t>tenuis</a:t>
            </a:r>
            <a:r>
              <a:rPr lang="en-GB" sz="7200" dirty="0" smtClean="0">
                <a:latin typeface="Bookman Old Style" pitchFamily="18" charset="0"/>
              </a:rPr>
              <a:t> </a:t>
            </a:r>
            <a:r>
              <a:rPr lang="el-GR" sz="7200" dirty="0" smtClean="0">
                <a:latin typeface="Bookman Old Style" pitchFamily="18" charset="0"/>
              </a:rPr>
              <a:t>φέρει μεγάλο ποιητολογικό φορτίο, διότι αναφέρεται εμμέσως στο </a:t>
            </a:r>
            <a:r>
              <a:rPr lang="el-GR" sz="7200" b="1" dirty="0" smtClean="0">
                <a:latin typeface="Bookman Old Style" pitchFamily="18" charset="0"/>
              </a:rPr>
              <a:t>«λεπταλέος</a:t>
            </a:r>
            <a:r>
              <a:rPr lang="el-GR" sz="7200" dirty="0" smtClean="0">
                <a:latin typeface="Bookman Old Style" pitchFamily="18" charset="0"/>
              </a:rPr>
              <a:t>» του Καλλίμαχου από τον πρόλογο των </a:t>
            </a:r>
            <a:r>
              <a:rPr lang="el-GR" sz="7200" i="1" dirty="0" smtClean="0">
                <a:latin typeface="Bookman Old Style" pitchFamily="18" charset="0"/>
              </a:rPr>
              <a:t>Αιτίων</a:t>
            </a:r>
            <a:r>
              <a:rPr lang="en-GB" sz="7200" i="1" dirty="0" smtClean="0">
                <a:latin typeface="Bookman Old Style" pitchFamily="18" charset="0"/>
              </a:rPr>
              <a:t> </a:t>
            </a:r>
            <a:r>
              <a:rPr lang="en-GB" sz="7200" dirty="0" smtClean="0">
                <a:latin typeface="Bookman Old Style" pitchFamily="18" charset="0"/>
              </a:rPr>
              <a:t>(</a:t>
            </a:r>
            <a:r>
              <a:rPr lang="en-US" sz="7200" dirty="0" err="1" smtClean="0">
                <a:latin typeface="Bookman Old Style" pitchFamily="18" charset="0"/>
              </a:rPr>
              <a:t>fr</a:t>
            </a:r>
            <a:r>
              <a:rPr lang="en-US" sz="7200" dirty="0" smtClean="0">
                <a:latin typeface="Bookman Old Style" pitchFamily="18" charset="0"/>
              </a:rPr>
              <a:t>. 1.21-28 Pf.) </a:t>
            </a:r>
            <a:r>
              <a:rPr lang="en-US" sz="7200" i="1" dirty="0" smtClean="0">
                <a:latin typeface="Bookman Old Style" pitchFamily="18" charset="0"/>
              </a:rPr>
              <a:t>:</a:t>
            </a:r>
            <a:endParaRPr lang="en-GB" sz="7200" i="1" dirty="0" smtClean="0">
              <a:latin typeface="Bookman Old Style" pitchFamily="18" charset="0"/>
            </a:endParaRPr>
          </a:p>
          <a:p>
            <a:pPr>
              <a:buFont typeface="Wingdings" pitchFamily="2" charset="2"/>
              <a:buChar char="Ø"/>
            </a:pPr>
            <a:r>
              <a:rPr lang="en-US" sz="7200" i="1" dirty="0" smtClean="0">
                <a:latin typeface="Bookman Old Style" pitchFamily="18" charset="0"/>
              </a:rPr>
              <a:t> </a:t>
            </a:r>
            <a:r>
              <a:rPr lang="vi-VN" sz="7200" dirty="0" smtClean="0"/>
              <a:t>καὶ γὰρ ὅτε πρώτιστον ἐμοῖς ἐπὶ δέλτον ἔθηκα γούνασιν, ᾿Α[πό]λλων εἶπεν ὅ μοι Λύκιος· ‘.......]...ἀοιδέ, τὸ μὲν θύος ὅττι πάχιστον θρέψαι, </a:t>
            </a:r>
            <a:r>
              <a:rPr lang="vi-VN" sz="7200" b="1" dirty="0" smtClean="0"/>
              <a:t>τὴ]ν̣ Μοῦσαν δ’ ὠγαθὲ λεπταλέην·</a:t>
            </a:r>
            <a:r>
              <a:rPr lang="vi-VN" sz="7200" dirty="0" smtClean="0"/>
              <a:t> πρὸς δέ σε] καὶ τόδ’ ἄνωγα, τὰ μὴ πατέουσιν ἅμαξαι τὰ στείβειν, ἑτέρων ἴχνια μὴ καθ’ ὁμά δίφρον ἐλ]ᾶ̣ν μηδ’ οἷμον ἀνὰ πλατύν, ἀλλὰ κελεύθους ἀτρίπτο]υ̣ς, εἰ καὶ στειν̣οτέρην ἐλάσεις.’</a:t>
            </a:r>
            <a:endParaRPr lang="en-GB" sz="7200" dirty="0" smtClean="0">
              <a:latin typeface="Bookman Old Style" pitchFamily="18" charset="0"/>
            </a:endParaRPr>
          </a:p>
          <a:p>
            <a:pPr>
              <a:buNone/>
            </a:pPr>
            <a:r>
              <a:rPr lang="el-GR" sz="7200" dirty="0" smtClean="0">
                <a:latin typeface="Bookman Old Style" pitchFamily="18" charset="0"/>
              </a:rPr>
              <a:t>Όταν πρωτοκάθισα να γράψω, ο Λύκιος Απόλλωνας μου είπε: «...ποιητή, για τη θυσία φρόντισε να ᾽χεις το πιο παχύ θρεφτάρι, </a:t>
            </a:r>
            <a:r>
              <a:rPr lang="el-GR" sz="7200" b="1" dirty="0" smtClean="0">
                <a:latin typeface="Bookman Old Style" pitchFamily="18" charset="0"/>
              </a:rPr>
              <a:t>αλλά τη Μούσα σου, αγαπητέ μου, κράτα τη λεπτή.</a:t>
            </a:r>
            <a:r>
              <a:rPr lang="el-GR" sz="7200" dirty="0" smtClean="0">
                <a:latin typeface="Bookman Old Style" pitchFamily="18" charset="0"/>
              </a:rPr>
              <a:t> Σου παραγγέλνω ακόμη: πορεύου όπου δεν πατεί η άμαξα· να μην ακολουθείς τα χνάρια άλλων, ούτε και την πλατιά λεωφόρο, αλλά δρόμους ασύχναστους, κι ας είναι η πορεία σου στενή».</a:t>
            </a:r>
            <a:endParaRPr lang="en-US" sz="7200" i="1" dirty="0" smtClean="0">
              <a:latin typeface="Bookman Old Style" pitchFamily="18" charset="0"/>
            </a:endParaRPr>
          </a:p>
          <a:p>
            <a:pPr>
              <a:buNone/>
            </a:pPr>
            <a:endParaRPr lang="el-GR" sz="2000" dirty="0">
              <a:latin typeface="Bookman Old Style"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37407</TotalTime>
  <Words>1202</Words>
  <Application>Microsoft Office PowerPoint</Application>
  <PresentationFormat>On-screen Show (4:3)</PresentationFormat>
  <Paragraphs>55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Origin</vt:lpstr>
      <vt:lpstr>Εργασία στο μάθημα της Λατινικής Λυρικής Ποίησης</vt:lpstr>
      <vt:lpstr>Περιεχόμενο της ωδής 1.6:</vt:lpstr>
      <vt:lpstr>Ωδή 1.6:</vt:lpstr>
      <vt:lpstr>Μετάφραση-Ερμηνεία της ωδής 1.6 απ’ τις Ωδές του Ορατίου:</vt:lpstr>
      <vt:lpstr>Slide 5</vt:lpstr>
      <vt:lpstr>Slide 6</vt:lpstr>
      <vt:lpstr>Ερμηνευτικά σχόλια :</vt:lpstr>
      <vt:lpstr>Ερμηνευτικά σχόλια:</vt:lpstr>
      <vt:lpstr>Ερμηνευτικά σχόλια:</vt:lpstr>
      <vt:lpstr>Ερμηνευτικά σχόλια:</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Εργασία στο μάθημα της Λατινικής Λυρικής Ποίησης</dc:title>
  <dc:creator>ΑΦΡΟΔΙΤΗ ΚΩΤΣΙΔΗ</dc:creator>
  <cp:lastModifiedBy>ΑΦΡΟΔΙΤΗ ΚΩΤΣΙΔΗ</cp:lastModifiedBy>
  <cp:revision>130</cp:revision>
  <dcterms:created xsi:type="dcterms:W3CDTF">2025-03-31T18:17:17Z</dcterms:created>
  <dcterms:modified xsi:type="dcterms:W3CDTF">2025-05-28T07:41:54Z</dcterms:modified>
</cp:coreProperties>
</file>