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28"/>
  </p:notesMasterIdLst>
  <p:handoutMasterIdLst>
    <p:handoutMasterId r:id="rId29"/>
  </p:handoutMasterIdLst>
  <p:sldIdLst>
    <p:sldId id="312" r:id="rId5"/>
    <p:sldId id="323" r:id="rId6"/>
    <p:sldId id="307" r:id="rId7"/>
    <p:sldId id="315" r:id="rId8"/>
    <p:sldId id="281" r:id="rId9"/>
    <p:sldId id="282" r:id="rId10"/>
    <p:sldId id="314" r:id="rId11"/>
    <p:sldId id="317" r:id="rId12"/>
    <p:sldId id="318" r:id="rId13"/>
    <p:sldId id="326" r:id="rId14"/>
    <p:sldId id="319" r:id="rId15"/>
    <p:sldId id="321" r:id="rId16"/>
    <p:sldId id="322" r:id="rId17"/>
    <p:sldId id="324" r:id="rId18"/>
    <p:sldId id="327" r:id="rId19"/>
    <p:sldId id="328" r:id="rId20"/>
    <p:sldId id="329" r:id="rId21"/>
    <p:sldId id="325" r:id="rId22"/>
    <p:sldId id="330" r:id="rId23"/>
    <p:sldId id="331" r:id="rId24"/>
    <p:sldId id="332" r:id="rId25"/>
    <p:sldId id="334" r:id="rId26"/>
    <p:sldId id="333" r:id="rId2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4E9"/>
    <a:srgbClr val="DF8C8C"/>
    <a:srgbClr val="202C8F"/>
    <a:srgbClr val="FDFBF6"/>
    <a:srgbClr val="F5CDCE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113" d="100"/>
          <a:sy n="113" d="100"/>
        </p:scale>
        <p:origin x="510" y="11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0BCBA-B715-4463-B8AA-AE816FE59C1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3AAD1F2-4FC2-4847-95A5-3B947D65EBA6}" type="pres">
      <dgm:prSet presAssocID="{46E0BCBA-B715-4463-B8AA-AE816FE59C1D}" presName="Name0" presStyleCnt="0">
        <dgm:presLayoutVars>
          <dgm:chMax val="7"/>
          <dgm:chPref val="7"/>
          <dgm:dir/>
        </dgm:presLayoutVars>
      </dgm:prSet>
      <dgm:spPr/>
    </dgm:pt>
    <dgm:pt modelId="{0DEB7A8B-995A-4E45-86B9-EF6B43F59349}" type="pres">
      <dgm:prSet presAssocID="{46E0BCBA-B715-4463-B8AA-AE816FE59C1D}" presName="Name1" presStyleCnt="0"/>
      <dgm:spPr/>
    </dgm:pt>
  </dgm:ptLst>
  <dgm:cxnLst>
    <dgm:cxn modelId="{57BF2EC5-DD00-48A5-9AE7-4287CABD1FA1}" type="presOf" srcId="{46E0BCBA-B715-4463-B8AA-AE816FE59C1D}" destId="{B3AAD1F2-4FC2-4847-95A5-3B947D65EBA6}" srcOrd="0" destOrd="0" presId="urn:microsoft.com/office/officeart/2008/layout/CircularPictureCallout"/>
    <dgm:cxn modelId="{5FA8DD5C-B3D2-41D7-938D-2A41ACB8D4BB}" type="presParOf" srcId="{B3AAD1F2-4FC2-4847-95A5-3B947D65EBA6}" destId="{0DEB7A8B-995A-4E45-86B9-EF6B43F5934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415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256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942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1238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4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xmlns="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xmlns="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30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5994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610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xmlns="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xmlns="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xmlns="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xmlns="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xmlns="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xmlns="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0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xmlns="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xmlns="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3912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xmlns="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xmlns="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xmlns="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xmlns="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xmlns="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94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xmlns="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6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xmlns="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xmlns="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xmlns="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xmlns="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057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680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77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A446677-23B8-4DF7-991A-EF86DC42C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E47868C-4D68-4AFB-9A47-35A099D0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7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D94BD30-4DFD-47AD-8E9D-32F91B00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23E5D6C-76EA-4178-B616-3928945618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EC22E78-43C8-4F70-B9D3-981CA032E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05-Jun-25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2BD6D8F-66DB-4E10-9DA6-48704C037C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9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05-Jun-25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663" r:id="rId22"/>
    <p:sldLayoutId id="2147483680" r:id="rId23"/>
    <p:sldLayoutId id="2147483653" r:id="rId2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xmlns="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998" y="1871058"/>
            <a:ext cx="6293689" cy="36524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ΕΡΓΑΣΙΑ ΣΤΗΝ  ΛΑΤΙΝΙΚΗ ΛΥΡΙΚΗ ΠΟΙΗΣΗ</a:t>
            </a:r>
            <a:b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ΜΕΤΑΦΡΑΣΗ ΚΑΙ ΑΝΑΛΥΣΗ ΤΗΣ ΩΔΗΣ 1.21 ΤΟΥ ΟΡΑΤΙΟΥ</a:t>
            </a:r>
            <a:b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ΠΑΝΑΓΙΩΤΗΣ ΓΑΒΑΛΑΚΗΣ</a:t>
            </a:r>
            <a:br>
              <a:rPr lang="en-US" sz="3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400" kern="1200" cap="all" spc="2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1891AE-CF0E-4EEE-9477-AA3044E8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90" y="620720"/>
            <a:ext cx="3554560" cy="55977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AD92A4-E1EB-4898-A1AC-8CDFA178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20BBD5-85E1-4CD6-BB8A-A4AC1E7F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618"/>
            <a:ext cx="12191999" cy="69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410" y="551896"/>
            <a:ext cx="7043617" cy="528241"/>
          </a:xfrm>
        </p:spPr>
        <p:txBody>
          <a:bodyPr/>
          <a:lstStyle/>
          <a:p>
            <a:r>
              <a:rPr lang="el-GR" b="1" dirty="0"/>
              <a:t>3</a:t>
            </a:r>
            <a:r>
              <a:rPr lang="el-GR" b="1" baseline="30000" dirty="0"/>
              <a:t>η</a:t>
            </a:r>
            <a:r>
              <a:rPr lang="el-GR" b="1" dirty="0"/>
              <a:t> </a:t>
            </a:r>
            <a:r>
              <a:rPr lang="el-GR" b="1" dirty="0" err="1"/>
              <a:t>στροφη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554AAF8-C259-46CF-9520-4E31F20B5CB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7" y="1875175"/>
            <a:ext cx="7143701" cy="40545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9. </a:t>
            </a:r>
            <a:r>
              <a:rPr lang="en-US" b="1" u="sng" dirty="0"/>
              <a:t>“Tempe”: </a:t>
            </a:r>
            <a:r>
              <a:rPr lang="el-GR" dirty="0"/>
              <a:t>Αναφέρεται συγκεκριμένα στην θεσσαλική κοιλάδα και δεν χρησιμοποιεί τον όρο γενικευμένα για όλες τις κοιλάδες </a:t>
            </a:r>
          </a:p>
          <a:p>
            <a:endParaRPr lang="el-GR" dirty="0"/>
          </a:p>
          <a:p>
            <a:r>
              <a:rPr lang="el-GR" dirty="0"/>
              <a:t>10. </a:t>
            </a:r>
            <a:r>
              <a:rPr lang="el-GR" b="1" u="sng" dirty="0"/>
              <a:t>«</a:t>
            </a:r>
            <a:r>
              <a:rPr lang="el-GR" b="1" u="sng" dirty="0" err="1"/>
              <a:t>natalemque</a:t>
            </a:r>
            <a:r>
              <a:rPr lang="el-GR" b="1" u="sng" dirty="0"/>
              <a:t> ... </a:t>
            </a:r>
            <a:r>
              <a:rPr lang="el-GR" b="1" u="sng" dirty="0" err="1"/>
              <a:t>Delon</a:t>
            </a:r>
            <a:r>
              <a:rPr lang="el-GR" b="1" u="sng" dirty="0"/>
              <a:t> </a:t>
            </a:r>
            <a:r>
              <a:rPr lang="el-GR" b="1" u="sng" dirty="0" err="1"/>
              <a:t>Apollinis</a:t>
            </a:r>
            <a:r>
              <a:rPr lang="el-GR" b="1" u="sng" dirty="0"/>
              <a:t>»: </a:t>
            </a:r>
            <a:r>
              <a:rPr lang="el-GR" dirty="0"/>
              <a:t>Η Δήλος ήταν γνωστή για τη λατρεία του Απόλλωνα και της Άρτεμις και μετέπειτα  της </a:t>
            </a:r>
            <a:r>
              <a:rPr lang="en-US" dirty="0"/>
              <a:t>Diana 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11–12. </a:t>
            </a:r>
            <a:r>
              <a:rPr lang="el-GR" b="1" u="sng" dirty="0"/>
              <a:t>«</a:t>
            </a:r>
            <a:r>
              <a:rPr lang="el-GR" b="1" u="sng" dirty="0" err="1"/>
              <a:t>insignemque</a:t>
            </a:r>
            <a:r>
              <a:rPr lang="el-GR" b="1" u="sng" dirty="0"/>
              <a:t> </a:t>
            </a:r>
            <a:r>
              <a:rPr lang="el-GR" b="1" u="sng" dirty="0" err="1"/>
              <a:t>pharetra</a:t>
            </a:r>
            <a:r>
              <a:rPr lang="el-GR" b="1" u="sng" dirty="0"/>
              <a:t> ... </a:t>
            </a:r>
            <a:r>
              <a:rPr lang="el-GR" b="1" u="sng" dirty="0" err="1"/>
              <a:t>fraternaque</a:t>
            </a:r>
            <a:r>
              <a:rPr lang="el-GR" b="1" u="sng" dirty="0"/>
              <a:t> </a:t>
            </a:r>
            <a:r>
              <a:rPr lang="el-GR" b="1" u="sng" dirty="0" err="1"/>
              <a:t>umerum</a:t>
            </a:r>
            <a:r>
              <a:rPr lang="el-GR" b="1" u="sng" dirty="0"/>
              <a:t> </a:t>
            </a:r>
            <a:r>
              <a:rPr lang="el-GR" b="1" u="sng" dirty="0" err="1"/>
              <a:t>lyra</a:t>
            </a:r>
            <a:r>
              <a:rPr lang="el-GR" b="1" u="sng" dirty="0"/>
              <a:t>»: </a:t>
            </a:r>
            <a:r>
              <a:rPr lang="el-GR" dirty="0"/>
              <a:t>Η φράση υποδηλώνει την ταυτότητα των χαρακτηριστικών του Απόλλωνα: η φαρέτρα και η λύρα, σύμβολα του πολέμου και της ειρήνης.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063DFA43-BBBF-4116-A6E9-51BE34378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44774"/>
              </p:ext>
            </p:extLst>
          </p:nvPr>
        </p:nvGraphicFramePr>
        <p:xfrm>
          <a:off x="383887" y="3999345"/>
          <a:ext cx="2705100" cy="259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statue of a person holding a harp&#10;&#10;Description automatically generated">
            <a:extLst>
              <a:ext uri="{FF2B5EF4-FFF2-40B4-BE49-F238E27FC236}">
                <a16:creationId xmlns:a16="http://schemas.microsoft.com/office/drawing/2014/main" xmlns="" id="{4F612D69-EF69-43D4-9CB1-8CD46A5DB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40" y="3684649"/>
            <a:ext cx="2776194" cy="27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3874"/>
            <a:ext cx="6583680" cy="1531357"/>
          </a:xfrm>
        </p:spPr>
        <p:txBody>
          <a:bodyPr/>
          <a:lstStyle/>
          <a:p>
            <a:r>
              <a:rPr lang="el-GR" b="1" dirty="0"/>
              <a:t>4</a:t>
            </a:r>
            <a:r>
              <a:rPr lang="el-GR" b="1" baseline="30000" dirty="0"/>
              <a:t>η</a:t>
            </a:r>
            <a:r>
              <a:rPr lang="el-GR" b="1" dirty="0"/>
              <a:t> </a:t>
            </a:r>
            <a:r>
              <a:rPr lang="el-GR" b="1" dirty="0" err="1"/>
              <a:t>στροφη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288BD9B8-D6A6-D55A-830D-4D3CC2DC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89103"/>
            <a:ext cx="8158579" cy="4452881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13. </a:t>
            </a:r>
            <a:r>
              <a:rPr lang="el-GR" b="1" u="sng" dirty="0"/>
              <a:t>"</a:t>
            </a:r>
            <a:r>
              <a:rPr lang="el-GR" b="1" u="sng" dirty="0" err="1"/>
              <a:t>hic</a:t>
            </a:r>
            <a:r>
              <a:rPr lang="el-GR" b="1" u="sng" dirty="0"/>
              <a:t>... </a:t>
            </a:r>
            <a:r>
              <a:rPr lang="el-GR" b="1" u="sng" dirty="0" err="1"/>
              <a:t>hic</a:t>
            </a:r>
            <a:r>
              <a:rPr lang="el-GR" b="1" u="sng" dirty="0"/>
              <a:t>":</a:t>
            </a:r>
            <a:r>
              <a:rPr lang="el-GR" dirty="0"/>
              <a:t>Η αναφορά με το επίρρημα "</a:t>
            </a:r>
            <a:r>
              <a:rPr lang="el-GR" dirty="0" err="1"/>
              <a:t>hic</a:t>
            </a:r>
            <a:r>
              <a:rPr lang="el-GR" dirty="0"/>
              <a:t>" είναι χαρακτηριστική για ύμνους και προσευχές </a:t>
            </a:r>
          </a:p>
          <a:p>
            <a:endParaRPr lang="el-GR" dirty="0"/>
          </a:p>
          <a:p>
            <a:r>
              <a:rPr lang="el-GR" dirty="0"/>
              <a:t>14</a:t>
            </a:r>
            <a:r>
              <a:rPr lang="el-GR" b="1" u="sng" dirty="0"/>
              <a:t>. "</a:t>
            </a:r>
            <a:r>
              <a:rPr lang="el-GR" b="1" u="sng" dirty="0" err="1"/>
              <a:t>pestemque</a:t>
            </a:r>
            <a:r>
              <a:rPr lang="el-GR" b="1" u="sng" dirty="0"/>
              <a:t>": </a:t>
            </a:r>
            <a:r>
              <a:rPr lang="el-GR" dirty="0"/>
              <a:t>Η λέξη "πληγή" χρησιμοποιείται ως συνώνυμο της "</a:t>
            </a:r>
            <a:r>
              <a:rPr lang="el-GR" dirty="0" err="1"/>
              <a:t>pestilentia</a:t>
            </a:r>
            <a:r>
              <a:rPr lang="el-GR" dirty="0"/>
              <a:t>" . Η πρόθεση "in", που εμφανίζεται εδώ μόνο ως τελευταίο στοιχείο της γραμμής και προκαλεί </a:t>
            </a:r>
            <a:r>
              <a:rPr lang="el-GR" dirty="0" err="1"/>
              <a:t>enjambement</a:t>
            </a:r>
            <a:r>
              <a:rPr lang="el-GR" dirty="0"/>
              <a:t> (σύνδεση στίχου).</a:t>
            </a:r>
          </a:p>
          <a:p>
            <a:endParaRPr lang="el-GR" dirty="0"/>
          </a:p>
          <a:p>
            <a:r>
              <a:rPr lang="el-GR" dirty="0"/>
              <a:t>15.</a:t>
            </a:r>
            <a:r>
              <a:rPr lang="el-GR" b="1" u="sng" dirty="0"/>
              <a:t> «</a:t>
            </a:r>
            <a:r>
              <a:rPr lang="el-GR" b="1" u="sng" dirty="0" err="1"/>
              <a:t>Persas</a:t>
            </a:r>
            <a:r>
              <a:rPr lang="el-GR" b="1" u="sng" dirty="0"/>
              <a:t>»: </a:t>
            </a:r>
            <a:r>
              <a:rPr lang="el-GR" dirty="0"/>
              <a:t>. Μια μια παρόμοια κατάρα .</a:t>
            </a:r>
            <a:r>
              <a:rPr lang="el-GR" b="1" u="sng" dirty="0"/>
              <a:t>«</a:t>
            </a:r>
            <a:r>
              <a:rPr lang="el-GR" b="1" u="sng" dirty="0" err="1"/>
              <a:t>Britannos</a:t>
            </a:r>
            <a:r>
              <a:rPr lang="el-GR" b="1" u="sng" dirty="0"/>
              <a:t>»: </a:t>
            </a:r>
            <a:r>
              <a:rPr lang="el-GR" dirty="0"/>
              <a:t>Οι Βρετανοί θεωρούνται εδώ εχθροί, στους οποίους θα έπρεπε να πέσει η συμφορά. </a:t>
            </a:r>
          </a:p>
          <a:p>
            <a:endParaRPr lang="el-GR" dirty="0"/>
          </a:p>
          <a:p>
            <a:r>
              <a:rPr lang="el-GR" dirty="0"/>
              <a:t>16. </a:t>
            </a:r>
            <a:r>
              <a:rPr lang="el-GR" b="1" u="sng" dirty="0"/>
              <a:t>"</a:t>
            </a:r>
            <a:r>
              <a:rPr lang="el-GR" b="1" u="sng" dirty="0" err="1"/>
              <a:t>vestra</a:t>
            </a:r>
            <a:r>
              <a:rPr lang="el-GR" b="1" u="sng" dirty="0"/>
              <a:t>... </a:t>
            </a:r>
            <a:r>
              <a:rPr lang="el-GR" b="1" u="sng" dirty="0" err="1"/>
              <a:t>prece</a:t>
            </a:r>
            <a:r>
              <a:rPr lang="el-GR" b="1" u="sng" dirty="0"/>
              <a:t>": </a:t>
            </a:r>
            <a:r>
              <a:rPr lang="el-GR" dirty="0"/>
              <a:t>Η τοποθέτηση της κτητικής αντωνυμίας τονίζει την αποτελεσματικότητα της προσευχής των αθώων νέων· για τη χρήση του ενικού αριθμού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ΠΑΡΑΛΛΗΛΑ ΚΕΙΜΕΝΑ/ΚΟΙΝΕΣ ΑΝΑΦΟΡΕς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C0C7FF8-9CAF-6C67-C1E5-AF40401D0B3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46549203"/>
              </p:ext>
            </p:extLst>
          </p:nvPr>
        </p:nvGraphicFramePr>
        <p:xfrm>
          <a:off x="914400" y="2070059"/>
          <a:ext cx="10511627" cy="45418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77495">
                  <a:extLst>
                    <a:ext uri="{9D8B030D-6E8A-4147-A177-3AD203B41FA5}">
                      <a16:colId xmlns:a16="http://schemas.microsoft.com/office/drawing/2014/main" xmlns="" val="1764027237"/>
                    </a:ext>
                  </a:extLst>
                </a:gridCol>
                <a:gridCol w="3711145">
                  <a:extLst>
                    <a:ext uri="{9D8B030D-6E8A-4147-A177-3AD203B41FA5}">
                      <a16:colId xmlns:a16="http://schemas.microsoft.com/office/drawing/2014/main" xmlns="" val="778914542"/>
                    </a:ext>
                  </a:extLst>
                </a:gridCol>
                <a:gridCol w="1429413">
                  <a:extLst>
                    <a:ext uri="{9D8B030D-6E8A-4147-A177-3AD203B41FA5}">
                      <a16:colId xmlns:a16="http://schemas.microsoft.com/office/drawing/2014/main" xmlns="" val="4233386372"/>
                    </a:ext>
                  </a:extLst>
                </a:gridCol>
                <a:gridCol w="1393574">
                  <a:extLst>
                    <a:ext uri="{9D8B030D-6E8A-4147-A177-3AD203B41FA5}">
                      <a16:colId xmlns:a16="http://schemas.microsoft.com/office/drawing/2014/main" xmlns="" val="1626524931"/>
                    </a:ext>
                  </a:extLst>
                </a:gridCol>
              </a:tblGrid>
              <a:tr h="756973">
                <a:tc>
                  <a:txBody>
                    <a:bodyPr/>
                    <a:lstStyle/>
                    <a:p>
                      <a:r>
                        <a:rPr lang="el-GR" dirty="0"/>
                        <a:t>ΤΙΤΛΟΣ ΚΕΙΜΕΝΟΥ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ΣΥΓΓΡΑΦΕΑΣ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ΚΕΦΑΛΑΙΟ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ΕΤΟΣ ΣΥΓΓΡΑΦΗΣ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5033212"/>
                  </a:ext>
                </a:extLst>
              </a:tr>
              <a:tr h="756973">
                <a:tc>
                  <a:txBody>
                    <a:bodyPr/>
                    <a:lstStyle/>
                    <a:p>
                      <a:r>
                        <a:rPr lang="en-US" dirty="0"/>
                        <a:t>CARMINA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Οράτιος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3.22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23 π.Χ. -13 π.Χ.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3796761"/>
                  </a:ext>
                </a:extLst>
              </a:tr>
              <a:tr h="756973">
                <a:tc>
                  <a:txBody>
                    <a:bodyPr/>
                    <a:lstStyle/>
                    <a:p>
                      <a:r>
                        <a:rPr lang="el-GR" dirty="0"/>
                        <a:t>Αινειάδα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Βιργίλιος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ΒΙΒΛΙΟ</a:t>
                      </a:r>
                    </a:p>
                    <a:p>
                      <a:r>
                        <a:rPr lang="en-US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  <a:r>
                        <a:rPr lang="el-GR" dirty="0"/>
                        <a:t> π.Χ.-19 π.Χ.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89202252"/>
                  </a:ext>
                </a:extLst>
              </a:tr>
              <a:tr h="756973">
                <a:tc>
                  <a:txBody>
                    <a:bodyPr/>
                    <a:lstStyle/>
                    <a:p>
                      <a:r>
                        <a:rPr lang="el-GR" dirty="0"/>
                        <a:t>Ιφιγένεια εν Ταυροις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Ευριπίδης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  </a:t>
                      </a:r>
                      <a:r>
                        <a:rPr lang="el-GR" sz="3200" dirty="0"/>
                        <a:t> 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414 π.Χ.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5356481"/>
                  </a:ext>
                </a:extLst>
              </a:tr>
              <a:tr h="756973">
                <a:tc>
                  <a:txBody>
                    <a:bodyPr/>
                    <a:lstStyle/>
                    <a:p>
                      <a:r>
                        <a:rPr lang="el-GR" dirty="0" err="1"/>
                        <a:t>Ιλιαδα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Ομηρος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20.39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8</a:t>
                      </a:r>
                      <a:r>
                        <a:rPr lang="el-GR" baseline="30000" dirty="0"/>
                        <a:t>ος</a:t>
                      </a:r>
                      <a:r>
                        <a:rPr lang="el-GR" dirty="0"/>
                        <a:t> αι. π.Χ.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2085491"/>
                  </a:ext>
                </a:extLst>
              </a:tr>
              <a:tr h="756973">
                <a:tc>
                  <a:txBody>
                    <a:bodyPr/>
                    <a:lstStyle/>
                    <a:p>
                      <a:r>
                        <a:rPr lang="el-GR" dirty="0" err="1"/>
                        <a:t>Ισθμιωνικος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Πινδαρος</a:t>
                      </a:r>
                      <a:r>
                        <a:rPr lang="el-GR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458 π.Χ.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8231845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27E1A-533C-4A47-A21C-6773D64C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560192"/>
            <a:ext cx="7965461" cy="994164"/>
          </a:xfrm>
        </p:spPr>
        <p:txBody>
          <a:bodyPr/>
          <a:lstStyle/>
          <a:p>
            <a:r>
              <a:rPr lang="en-US" dirty="0"/>
              <a:t>Carmina 3.22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A096B5-89D0-4994-8420-EAE3A5C3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128838"/>
            <a:ext cx="8524288" cy="3544966"/>
          </a:xfrm>
        </p:spPr>
        <p:txBody>
          <a:bodyPr numCol="2">
            <a:normAutofit fontScale="92500"/>
          </a:bodyPr>
          <a:lstStyle/>
          <a:p>
            <a:r>
              <a:rPr lang="en-US" dirty="0" err="1"/>
              <a:t>Montium</a:t>
            </a:r>
            <a:r>
              <a:rPr lang="en-US" dirty="0"/>
              <a:t> custos </a:t>
            </a:r>
            <a:r>
              <a:rPr lang="en-US" dirty="0" err="1"/>
              <a:t>nemorumque</a:t>
            </a:r>
            <a:r>
              <a:rPr lang="en-US" dirty="0"/>
              <a:t>, </a:t>
            </a:r>
            <a:r>
              <a:rPr lang="en-US" dirty="0" err="1"/>
              <a:t>virgo</a:t>
            </a:r>
            <a:r>
              <a:rPr lang="en-US" dirty="0"/>
              <a:t>,</a:t>
            </a:r>
          </a:p>
          <a:p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laborantis</a:t>
            </a:r>
            <a:r>
              <a:rPr lang="en-US" dirty="0"/>
              <a:t> utero </a:t>
            </a:r>
            <a:r>
              <a:rPr lang="en-US" dirty="0" err="1"/>
              <a:t>puellas</a:t>
            </a:r>
            <a:endParaRPr lang="en-US" dirty="0"/>
          </a:p>
          <a:p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vocata</a:t>
            </a:r>
            <a:r>
              <a:rPr lang="en-US" dirty="0"/>
              <a:t> </a:t>
            </a:r>
            <a:r>
              <a:rPr lang="en-US" dirty="0" err="1"/>
              <a:t>audis</a:t>
            </a:r>
            <a:r>
              <a:rPr lang="en-US" dirty="0"/>
              <a:t> </a:t>
            </a:r>
            <a:r>
              <a:rPr lang="en-US" dirty="0" err="1"/>
              <a:t>adimisque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,</a:t>
            </a:r>
          </a:p>
          <a:p>
            <a:r>
              <a:rPr lang="en-US" dirty="0"/>
              <a:t>diva </a:t>
            </a:r>
            <a:r>
              <a:rPr lang="en-US" dirty="0" err="1"/>
              <a:t>triformis</a:t>
            </a:r>
            <a:r>
              <a:rPr lang="en-US" dirty="0"/>
              <a:t>,</a:t>
            </a:r>
          </a:p>
          <a:p>
            <a:r>
              <a:rPr lang="en-US" dirty="0" err="1"/>
              <a:t>imminens</a:t>
            </a:r>
            <a:r>
              <a:rPr lang="en-US" dirty="0"/>
              <a:t> </a:t>
            </a:r>
            <a:r>
              <a:rPr lang="en-US" dirty="0" err="1"/>
              <a:t>villae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,</a:t>
            </a:r>
          </a:p>
          <a:p>
            <a:r>
              <a:rPr lang="en-US" dirty="0" err="1"/>
              <a:t>quam</a:t>
            </a:r>
            <a:r>
              <a:rPr lang="en-US" dirty="0"/>
              <a:t> per </a:t>
            </a:r>
            <a:r>
              <a:rPr lang="en-US" dirty="0" err="1"/>
              <a:t>exactos</a:t>
            </a:r>
            <a:r>
              <a:rPr lang="en-US" dirty="0"/>
              <a:t> ego </a:t>
            </a:r>
            <a:r>
              <a:rPr lang="en-US" dirty="0" err="1"/>
              <a:t>laetus</a:t>
            </a:r>
            <a:r>
              <a:rPr lang="en-US" dirty="0"/>
              <a:t> </a:t>
            </a:r>
            <a:r>
              <a:rPr lang="en-US" dirty="0" err="1"/>
              <a:t>annos</a:t>
            </a:r>
            <a:endParaRPr lang="en-US" dirty="0"/>
          </a:p>
          <a:p>
            <a:r>
              <a:rPr lang="en-US" dirty="0" err="1"/>
              <a:t>verris</a:t>
            </a:r>
            <a:r>
              <a:rPr lang="en-US" dirty="0"/>
              <a:t> </a:t>
            </a:r>
            <a:r>
              <a:rPr lang="en-US" dirty="0" err="1"/>
              <a:t>obliquum</a:t>
            </a:r>
            <a:r>
              <a:rPr lang="en-US" dirty="0"/>
              <a:t> </a:t>
            </a:r>
            <a:r>
              <a:rPr lang="en-US" dirty="0" err="1"/>
              <a:t>meditantis</a:t>
            </a:r>
            <a:r>
              <a:rPr lang="en-US" dirty="0"/>
              <a:t> </a:t>
            </a:r>
            <a:r>
              <a:rPr lang="en-US" dirty="0" err="1"/>
              <a:t>ictum</a:t>
            </a:r>
            <a:endParaRPr lang="en-US" dirty="0"/>
          </a:p>
          <a:p>
            <a:r>
              <a:rPr lang="en-US" dirty="0"/>
              <a:t>sanguine </a:t>
            </a:r>
            <a:r>
              <a:rPr lang="en-US" dirty="0" err="1"/>
              <a:t>donem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  <a:p>
            <a:r>
              <a:rPr lang="el-GR" dirty="0"/>
              <a:t>Φύλακα των λόφων και των δασών, Παρθένα,</a:t>
            </a:r>
            <a:br>
              <a:rPr lang="el-GR" dirty="0"/>
            </a:br>
            <a:r>
              <a:rPr lang="el-GR" dirty="0"/>
              <a:t>που στις γυναίκες, όταν γεννούν,</a:t>
            </a:r>
            <a:br>
              <a:rPr lang="el-GR" dirty="0"/>
            </a:br>
            <a:r>
              <a:rPr lang="el-GR" dirty="0"/>
              <a:t>τρεις φορές σε καλούν, κι εσύ με χάρη θεϊκή</a:t>
            </a:r>
            <a:br>
              <a:rPr lang="el-GR" dirty="0"/>
            </a:br>
            <a:r>
              <a:rPr lang="el-GR" dirty="0"/>
              <a:t>τους δίνεις δύναμη, Τριπλή Θεά!</a:t>
            </a:r>
          </a:p>
          <a:p>
            <a:r>
              <a:rPr lang="el-GR" dirty="0"/>
              <a:t>Το πεύκο αυτό, που σκιάζει την καλύβα μου, δικό σου·</a:t>
            </a:r>
            <a:br>
              <a:rPr lang="el-GR" dirty="0"/>
            </a:br>
            <a:r>
              <a:rPr lang="el-GR" dirty="0"/>
              <a:t>εδώ θα θυσιάζω, κάθε χρόνο,</a:t>
            </a:r>
            <a:br>
              <a:rPr lang="el-GR" dirty="0"/>
            </a:br>
            <a:r>
              <a:rPr lang="el-GR" dirty="0"/>
              <a:t>έναν νεαρό κάπρο, του οποίου οι χαυλιόδοντες</a:t>
            </a:r>
            <a:br>
              <a:rPr lang="el-GR" dirty="0"/>
            </a:br>
            <a:r>
              <a:rPr lang="el-GR" dirty="0"/>
              <a:t>χαράζουν πληγή στο πλάι.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01AE5A-6BA5-4274-A2F3-AFB161E6E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9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C5F0C-CECD-4AE0-80DD-0CB9AE11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04392"/>
            <a:ext cx="7843837" cy="1012782"/>
          </a:xfrm>
        </p:spPr>
        <p:txBody>
          <a:bodyPr/>
          <a:lstStyle/>
          <a:p>
            <a:r>
              <a:rPr lang="el-GR" dirty="0"/>
              <a:t>ΟΜΗΡΟΥ ΙΛΙΑΔΑ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5441FD-C546-438B-B444-DAEE432420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ὣς</a:t>
            </a:r>
            <a:r>
              <a:rPr lang="el-GR" dirty="0"/>
              <a:t> </a:t>
            </a:r>
            <a:r>
              <a:rPr lang="el-GR" dirty="0" err="1"/>
              <a:t>ἔφατο</a:t>
            </a:r>
            <a:r>
              <a:rPr lang="el-GR" dirty="0"/>
              <a:t> </a:t>
            </a:r>
            <a:r>
              <a:rPr lang="el-GR" dirty="0" err="1"/>
              <a:t>Κρονίδης</a:t>
            </a:r>
            <a:r>
              <a:rPr lang="el-GR" dirty="0"/>
              <a:t>, </a:t>
            </a:r>
            <a:r>
              <a:rPr lang="el-GR" dirty="0" err="1"/>
              <a:t>πόλεμον</a:t>
            </a:r>
            <a:r>
              <a:rPr lang="el-GR" dirty="0"/>
              <a:t> δ᾽ </a:t>
            </a:r>
            <a:r>
              <a:rPr lang="el-GR" dirty="0" err="1"/>
              <a:t>ἀλίαστον</a:t>
            </a:r>
            <a:r>
              <a:rPr lang="el-GR" dirty="0"/>
              <a:t> </a:t>
            </a:r>
            <a:r>
              <a:rPr lang="el-GR" dirty="0" err="1"/>
              <a:t>ἔγειρε</a:t>
            </a:r>
            <a:r>
              <a:rPr lang="el-GR" dirty="0"/>
              <a:t>.</a:t>
            </a:r>
          </a:p>
          <a:p>
            <a:r>
              <a:rPr lang="el-GR" dirty="0" err="1"/>
              <a:t>βὰν</a:t>
            </a:r>
            <a:r>
              <a:rPr lang="el-GR" dirty="0"/>
              <a:t> δ᾽ </a:t>
            </a:r>
            <a:r>
              <a:rPr lang="el-GR" dirty="0" err="1"/>
              <a:t>ἴμεναι</a:t>
            </a:r>
            <a:r>
              <a:rPr lang="el-GR" dirty="0"/>
              <a:t> </a:t>
            </a:r>
            <a:r>
              <a:rPr lang="el-GR" dirty="0" err="1"/>
              <a:t>πόλεμον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dirty="0" err="1"/>
              <a:t>θεοὶ</a:t>
            </a:r>
            <a:r>
              <a:rPr lang="el-GR" dirty="0"/>
              <a:t> </a:t>
            </a:r>
            <a:r>
              <a:rPr lang="el-GR" dirty="0" err="1"/>
              <a:t>δίχα</a:t>
            </a:r>
            <a:r>
              <a:rPr lang="el-GR" dirty="0"/>
              <a:t> </a:t>
            </a:r>
            <a:r>
              <a:rPr lang="el-GR" dirty="0" err="1"/>
              <a:t>θυμὸν</a:t>
            </a:r>
            <a:r>
              <a:rPr lang="el-GR" dirty="0"/>
              <a:t> </a:t>
            </a:r>
            <a:r>
              <a:rPr lang="el-GR" dirty="0" err="1"/>
              <a:t>ἔχοντες</a:t>
            </a:r>
            <a:r>
              <a:rPr lang="el-GR" dirty="0"/>
              <a:t>:</a:t>
            </a:r>
          </a:p>
          <a:p>
            <a:r>
              <a:rPr lang="el-GR" dirty="0" err="1"/>
              <a:t>Ἥρη</a:t>
            </a:r>
            <a:r>
              <a:rPr lang="el-GR" dirty="0"/>
              <a:t> </a:t>
            </a:r>
            <a:r>
              <a:rPr lang="el-GR" dirty="0" err="1"/>
              <a:t>μὲν</a:t>
            </a:r>
            <a:r>
              <a:rPr lang="el-GR" dirty="0"/>
              <a:t> </a:t>
            </a:r>
            <a:r>
              <a:rPr lang="el-GR" dirty="0" err="1"/>
              <a:t>μετ</a:t>
            </a:r>
            <a:r>
              <a:rPr lang="el-GR" dirty="0"/>
              <a:t>᾽ </a:t>
            </a:r>
            <a:r>
              <a:rPr lang="el-GR" dirty="0" err="1"/>
              <a:t>ἀγῶνα</a:t>
            </a:r>
            <a:r>
              <a:rPr lang="el-GR" dirty="0"/>
              <a:t> </a:t>
            </a:r>
            <a:r>
              <a:rPr lang="el-GR" dirty="0" err="1"/>
              <a:t>νεῶν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Παλλὰς</a:t>
            </a:r>
            <a:r>
              <a:rPr lang="el-GR" dirty="0"/>
              <a:t> </a:t>
            </a:r>
            <a:r>
              <a:rPr lang="el-GR" dirty="0" err="1"/>
              <a:t>Ἀθήνη</a:t>
            </a:r>
            <a:endParaRPr lang="el-GR" dirty="0"/>
          </a:p>
          <a:p>
            <a:r>
              <a:rPr lang="el-GR" dirty="0" err="1"/>
              <a:t>ἠδὲ</a:t>
            </a:r>
            <a:r>
              <a:rPr lang="el-GR" dirty="0"/>
              <a:t> </a:t>
            </a:r>
            <a:r>
              <a:rPr lang="el-GR" dirty="0" err="1"/>
              <a:t>Ποσειδάων</a:t>
            </a:r>
            <a:r>
              <a:rPr lang="el-GR" dirty="0"/>
              <a:t> </a:t>
            </a:r>
            <a:r>
              <a:rPr lang="el-GR" dirty="0" err="1"/>
              <a:t>γαιήοχος</a:t>
            </a:r>
            <a:r>
              <a:rPr lang="el-GR" dirty="0"/>
              <a:t> </a:t>
            </a:r>
            <a:r>
              <a:rPr lang="el-GR" dirty="0" err="1"/>
              <a:t>ἠδ</a:t>
            </a:r>
            <a:r>
              <a:rPr lang="el-GR" dirty="0"/>
              <a:t>᾽ </a:t>
            </a:r>
            <a:r>
              <a:rPr lang="el-GR" dirty="0" err="1"/>
              <a:t>ἐριούνης</a:t>
            </a:r>
            <a:endParaRPr lang="el-GR" dirty="0"/>
          </a:p>
          <a:p>
            <a:r>
              <a:rPr lang="el-GR" dirty="0"/>
              <a:t>35Ἑρμείας, </a:t>
            </a:r>
            <a:r>
              <a:rPr lang="el-GR" dirty="0" err="1"/>
              <a:t>ὃς</a:t>
            </a:r>
            <a:r>
              <a:rPr lang="el-GR" dirty="0"/>
              <a:t> </a:t>
            </a:r>
            <a:r>
              <a:rPr lang="el-GR" dirty="0" err="1"/>
              <a:t>ἐπὶ</a:t>
            </a:r>
            <a:r>
              <a:rPr lang="el-GR" dirty="0"/>
              <a:t> </a:t>
            </a:r>
            <a:r>
              <a:rPr lang="el-GR" dirty="0" err="1"/>
              <a:t>φρεσὶ</a:t>
            </a:r>
            <a:r>
              <a:rPr lang="el-GR" dirty="0"/>
              <a:t> </a:t>
            </a:r>
            <a:r>
              <a:rPr lang="el-GR" dirty="0" err="1"/>
              <a:t>πευκαλίμῃσι</a:t>
            </a:r>
            <a:r>
              <a:rPr lang="el-GR" dirty="0"/>
              <a:t> </a:t>
            </a:r>
            <a:r>
              <a:rPr lang="el-GR" dirty="0" err="1"/>
              <a:t>κέκασται</a:t>
            </a:r>
            <a:r>
              <a:rPr lang="el-GR" dirty="0"/>
              <a:t>:</a:t>
            </a:r>
          </a:p>
          <a:p>
            <a:r>
              <a:rPr lang="el-GR" dirty="0" err="1"/>
              <a:t>Ἥφαιστος</a:t>
            </a:r>
            <a:r>
              <a:rPr lang="el-GR" dirty="0"/>
              <a:t> δ᾽ </a:t>
            </a:r>
            <a:r>
              <a:rPr lang="el-GR" dirty="0" err="1"/>
              <a:t>ἅμα</a:t>
            </a:r>
            <a:r>
              <a:rPr lang="el-GR" dirty="0"/>
              <a:t> </a:t>
            </a:r>
            <a:r>
              <a:rPr lang="el-GR" dirty="0" err="1"/>
              <a:t>τοῖσι</a:t>
            </a:r>
            <a:r>
              <a:rPr lang="el-GR" dirty="0"/>
              <a:t> </a:t>
            </a:r>
            <a:r>
              <a:rPr lang="el-GR" dirty="0" err="1"/>
              <a:t>κίε</a:t>
            </a:r>
            <a:r>
              <a:rPr lang="el-GR" dirty="0"/>
              <a:t> </a:t>
            </a:r>
            <a:r>
              <a:rPr lang="el-GR" dirty="0" err="1"/>
              <a:t>σθένεϊ</a:t>
            </a:r>
            <a:r>
              <a:rPr lang="el-GR" dirty="0"/>
              <a:t> </a:t>
            </a:r>
            <a:r>
              <a:rPr lang="el-GR" dirty="0" err="1"/>
              <a:t>βλεμεαίνων</a:t>
            </a:r>
            <a:endParaRPr lang="el-GR" dirty="0"/>
          </a:p>
          <a:p>
            <a:r>
              <a:rPr lang="el-GR" dirty="0" err="1"/>
              <a:t>χωλεύων</a:t>
            </a:r>
            <a:r>
              <a:rPr lang="el-GR" dirty="0"/>
              <a:t>,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dirty="0" err="1"/>
              <a:t>κνῆμαι</a:t>
            </a:r>
            <a:r>
              <a:rPr lang="el-GR" dirty="0"/>
              <a:t> </a:t>
            </a:r>
            <a:r>
              <a:rPr lang="el-GR" dirty="0" err="1"/>
              <a:t>ῥώοντο</a:t>
            </a:r>
            <a:r>
              <a:rPr lang="el-GR" dirty="0"/>
              <a:t> </a:t>
            </a:r>
            <a:r>
              <a:rPr lang="el-GR" dirty="0" err="1"/>
              <a:t>ἀραιαί</a:t>
            </a:r>
            <a:r>
              <a:rPr lang="el-GR" dirty="0"/>
              <a:t>.</a:t>
            </a:r>
          </a:p>
          <a:p>
            <a:r>
              <a:rPr lang="el-GR" dirty="0" err="1"/>
              <a:t>ἐς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dirty="0" err="1"/>
              <a:t>Τρῶας</a:t>
            </a:r>
            <a:r>
              <a:rPr lang="el-GR" dirty="0"/>
              <a:t> </a:t>
            </a:r>
            <a:r>
              <a:rPr lang="el-GR" dirty="0" err="1"/>
              <a:t>Ἄρης</a:t>
            </a:r>
            <a:r>
              <a:rPr lang="el-GR" dirty="0"/>
              <a:t> </a:t>
            </a:r>
            <a:r>
              <a:rPr lang="el-GR" dirty="0" err="1"/>
              <a:t>κορυθαίολος</a:t>
            </a:r>
            <a:r>
              <a:rPr lang="el-GR" dirty="0"/>
              <a:t>, </a:t>
            </a:r>
            <a:r>
              <a:rPr lang="el-GR" dirty="0" err="1"/>
              <a:t>αὐτὰρ</a:t>
            </a:r>
            <a:r>
              <a:rPr lang="el-GR" dirty="0"/>
              <a:t> </a:t>
            </a:r>
            <a:r>
              <a:rPr lang="el-GR" dirty="0" err="1"/>
              <a:t>ἅμ</a:t>
            </a:r>
            <a:r>
              <a:rPr lang="el-GR" dirty="0"/>
              <a:t>᾽ </a:t>
            </a:r>
            <a:r>
              <a:rPr lang="el-GR" dirty="0" err="1"/>
              <a:t>αὐτῷ</a:t>
            </a:r>
            <a:endParaRPr lang="el-GR" dirty="0"/>
          </a:p>
          <a:p>
            <a:r>
              <a:rPr lang="el-GR" dirty="0" err="1">
                <a:highlight>
                  <a:srgbClr val="DF8C8C"/>
                </a:highlight>
              </a:rPr>
              <a:t>Φοῖβος</a:t>
            </a:r>
            <a:r>
              <a:rPr lang="el-GR" dirty="0">
                <a:highlight>
                  <a:srgbClr val="DF8C8C"/>
                </a:highlight>
              </a:rPr>
              <a:t> </a:t>
            </a:r>
            <a:r>
              <a:rPr lang="el-GR" dirty="0" err="1">
                <a:highlight>
                  <a:srgbClr val="DF8C8C"/>
                </a:highlight>
              </a:rPr>
              <a:t>ἀκερσεκόμης</a:t>
            </a:r>
            <a:r>
              <a:rPr lang="el-GR" dirty="0">
                <a:highlight>
                  <a:srgbClr val="DF8C8C"/>
                </a:highlight>
              </a:rPr>
              <a:t> </a:t>
            </a:r>
            <a:r>
              <a:rPr lang="el-GR" dirty="0" err="1"/>
              <a:t>ἠδ</a:t>
            </a:r>
            <a:r>
              <a:rPr lang="el-GR" dirty="0"/>
              <a:t>᾽ </a:t>
            </a:r>
            <a:r>
              <a:rPr lang="el-GR" dirty="0" err="1"/>
              <a:t>Ἄρτεμις</a:t>
            </a:r>
            <a:r>
              <a:rPr lang="el-GR" dirty="0"/>
              <a:t> </a:t>
            </a:r>
            <a:r>
              <a:rPr lang="el-GR" dirty="0" err="1"/>
              <a:t>ἰοχέαιρα</a:t>
            </a:r>
            <a:endParaRPr lang="el-G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E74A408-0626-497D-95CA-D7BC982660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3D909E-107F-499A-BFF1-8079E2685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5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1BD5F-68E5-45BC-B70B-8058B515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Πρωτοσ</a:t>
            </a:r>
            <a:r>
              <a:rPr lang="el-GR" dirty="0"/>
              <a:t> </a:t>
            </a:r>
            <a:r>
              <a:rPr lang="el-GR" dirty="0" err="1"/>
              <a:t>ισθμιονικοσ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438D2D-CF24-4A3E-9592-284D2EF5C36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1793289"/>
            <a:ext cx="3283119" cy="46539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&lt;ΗΡΟΔΟΤΩΙ ΘΗΒΑΙΩΙ ΑΡΜΑΤΙ&gt;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Α΄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Μᾶτερ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ἐμά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͵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τὸ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τεόν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͵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χρύσασπι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Θήβα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͵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πρᾶγμα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καὶ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ἀσχολίας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ὑπέρτερον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θήσομαι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μή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μοι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κραναὰ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νεμεσάσαι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Δᾶλος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͵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ἐν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ᾇ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κέχυμαι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τί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φίλτερον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κεδνῶν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τοκέων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ἀγαθοῖς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;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εἶξον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͵ ὦ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Ἀπολλωνιάς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·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ἀμφοτερᾶν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τοι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χαρίτων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σὺν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θεοῖς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ζεύξω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τέλος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͵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καὶ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τὸν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ἀκερσεκόμαν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Φοῖβον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χορεύων</a:t>
            </a:r>
            <a:endParaRPr lang="el-GR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F1405F-82B2-4F0C-A545-CC8E44E75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2159" y="1713391"/>
            <a:ext cx="3763950" cy="498037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Στον Ηρόδοτο τον Θηβαίο, νικητή στην αρματοδρομία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Στρ</a:t>
            </a: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. Α'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Θήβα μητέρα μου, που 'χεις χρυσή ασπίδα, το χρέος μου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προς εσένα θα βάλω πάνω από κάθε μου έργο.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Μη μου θυμώσει η πετρωτή Δήλος,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που σ' αυτήν είμαι τώρα δοσμένος.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Από τους ένδοξους γονιούς τι περισσότερο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ν' αγαπούν οι καλοί; Υποχώρησε, νησί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του Απόλλωνα· με τη βοήθεια των θεών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θα τελειώσω τη χάρη που χρωστώ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Αντ. Α'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και στις </a:t>
            </a:r>
            <a:r>
              <a:rPr lang="el-GR" sz="3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δυό</a:t>
            </a: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 σας, τιμώντας μαζί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l-GR" sz="3400" dirty="0">
                <a:solidFill>
                  <a:srgbClr val="000000"/>
                </a:solidFill>
                <a:latin typeface="Palatino Linotype" panose="02040502050505030304" pitchFamily="18" charset="0"/>
              </a:rPr>
              <a:t>με τους νησιώτες τον μακρυμάλλη Φοίβο</a:t>
            </a:r>
          </a:p>
          <a:p>
            <a:endParaRPr lang="el-GR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94B41DE-67B5-4F0D-998F-A258E6F84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100BEB-A3D1-4747-8996-E92B1343E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5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1F6D6-0942-46E3-A16D-6265FCC3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Πινδαροσ</a:t>
            </a:r>
            <a:r>
              <a:rPr lang="el-GR" dirty="0"/>
              <a:t> </a:t>
            </a:r>
            <a:r>
              <a:rPr lang="el-GR" dirty="0" err="1"/>
              <a:t>νεμεωνικοσ</a:t>
            </a:r>
            <a:r>
              <a:rPr lang="el-GR" dirty="0"/>
              <a:t>/ ΠΑΥΣΑΝΙΑΣ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6A522-9931-46C2-BBA7-9A5D57377334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γείτονα δ' </a:t>
            </a:r>
            <a:r>
              <a:rPr lang="el-GR" dirty="0" err="1"/>
              <a:t>ἐκκάλεσεν</a:t>
            </a:r>
            <a:r>
              <a:rPr lang="el-GR" dirty="0">
                <a:highlight>
                  <a:srgbClr val="AAC4E9"/>
                </a:highlight>
              </a:rPr>
              <a:t> </a:t>
            </a:r>
            <a:r>
              <a:rPr lang="el-GR" dirty="0" err="1">
                <a:highlight>
                  <a:srgbClr val="AAC4E9"/>
                </a:highlight>
              </a:rPr>
              <a:t>Διὸς</a:t>
            </a:r>
            <a:r>
              <a:rPr lang="el-GR" dirty="0">
                <a:highlight>
                  <a:srgbClr val="AAC4E9"/>
                </a:highlight>
              </a:rPr>
              <a:t> </a:t>
            </a:r>
            <a:r>
              <a:rPr lang="el-GR" dirty="0" err="1">
                <a:highlight>
                  <a:srgbClr val="AAC4E9"/>
                </a:highlight>
              </a:rPr>
              <a:t>ὑψίστου</a:t>
            </a:r>
            <a:r>
              <a:rPr lang="el-GR" dirty="0"/>
              <a:t> </a:t>
            </a:r>
            <a:r>
              <a:rPr lang="el-GR" dirty="0" err="1"/>
              <a:t>προφάταν</a:t>
            </a:r>
            <a:r>
              <a:rPr lang="el-GR" dirty="0"/>
              <a:t> </a:t>
            </a:r>
            <a:r>
              <a:rPr lang="el-GR" dirty="0" err="1"/>
              <a:t>ἔξοχον</a:t>
            </a:r>
            <a:r>
              <a:rPr lang="el-GR" dirty="0"/>
              <a:t>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832229-950F-4345-BB61-BA6BED6D95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999999"/>
                </a:solidFill>
                <a:effectLst/>
                <a:latin typeface="Calibri" panose="020F0502020204030204" pitchFamily="34" charset="0"/>
              </a:rPr>
              <a:t>[1.26.5]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ἔστι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δὲ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καὶ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οἴκημα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Ἐρέχθειον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καλούμενον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·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πρὸ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δὲ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τῆς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ἐσόδου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Διός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ἐστι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highlight>
                  <a:srgbClr val="AAC4E9"/>
                </a:highlight>
                <a:latin typeface="Calibri" panose="020F0502020204030204" pitchFamily="34" charset="0"/>
              </a:rPr>
              <a:t>βωμὸς</a:t>
            </a:r>
            <a:r>
              <a:rPr lang="el-GR" b="0" i="0" dirty="0">
                <a:solidFill>
                  <a:srgbClr val="333333"/>
                </a:solidFill>
                <a:effectLst/>
                <a:highlight>
                  <a:srgbClr val="AAC4E9"/>
                </a:highlight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333333"/>
                </a:solidFill>
                <a:effectLst/>
                <a:highlight>
                  <a:srgbClr val="AAC4E9"/>
                </a:highlight>
                <a:latin typeface="Calibri" panose="020F0502020204030204" pitchFamily="34" charset="0"/>
              </a:rPr>
              <a:t>Ὑπάτου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, </a:t>
            </a:r>
          </a:p>
          <a:p>
            <a:r>
              <a:rPr lang="el-GR" dirty="0">
                <a:solidFill>
                  <a:srgbClr val="333333"/>
                </a:solidFill>
                <a:latin typeface="Calibri" panose="020F0502020204030204" pitchFamily="34" charset="0"/>
              </a:rPr>
              <a:t>ΑΠΟΔΟΣΗ ΣΤΑ Ν.Ε.</a:t>
            </a:r>
          </a:p>
          <a:p>
            <a:r>
              <a:rPr lang="el-GR" dirty="0"/>
              <a:t>[1,26,5] Υπάρχει και ένα οικοδόμημα που ονομάζεται </a:t>
            </a:r>
            <a:r>
              <a:rPr lang="el-GR" dirty="0" err="1"/>
              <a:t>Ερέχθειο</a:t>
            </a:r>
            <a:r>
              <a:rPr lang="el-GR" dirty="0"/>
              <a:t>. Προ της εισόδου του υπάρχει βωμός για τον </a:t>
            </a:r>
            <a:r>
              <a:rPr lang="el-GR" dirty="0">
                <a:highlight>
                  <a:srgbClr val="AAC4E9"/>
                </a:highlight>
              </a:rPr>
              <a:t>Ύπατο Δία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DA87A7D-BD1F-4965-BEF5-5758BD61D0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D64AC4-717F-43EA-9A98-75BB3DAEE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2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85E78-8D2A-42B4-8860-DCC0F8A4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755434"/>
            <a:ext cx="7965461" cy="994164"/>
          </a:xfrm>
        </p:spPr>
        <p:txBody>
          <a:bodyPr/>
          <a:lstStyle/>
          <a:p>
            <a:r>
              <a:rPr lang="en-US" dirty="0"/>
              <a:t>Catullus 34</a:t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7D4AB-E7EE-4A1E-9DC1-9B4094F780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i="1" dirty="0" err="1"/>
              <a:t>Dīānae</a:t>
            </a:r>
            <a:r>
              <a:rPr lang="en-US" i="1" dirty="0"/>
              <a:t> </a:t>
            </a:r>
            <a:r>
              <a:rPr lang="en-US" i="1" dirty="0" err="1"/>
              <a:t>sumus</a:t>
            </a:r>
            <a:r>
              <a:rPr lang="en-US" i="1" dirty="0"/>
              <a:t> in </a:t>
            </a:r>
            <a:r>
              <a:rPr lang="en-US" i="1" dirty="0" err="1"/>
              <a:t>fidē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puellae</a:t>
            </a:r>
            <a:r>
              <a:rPr lang="en-US" i="1" dirty="0"/>
              <a:t> et </a:t>
            </a:r>
            <a:r>
              <a:rPr lang="en-US" i="1" dirty="0" err="1"/>
              <a:t>puerī</a:t>
            </a:r>
            <a:r>
              <a:rPr lang="en-US" i="1" dirty="0"/>
              <a:t> </a:t>
            </a:r>
            <a:r>
              <a:rPr lang="en-US" i="1" dirty="0" err="1"/>
              <a:t>integrī</a:t>
            </a:r>
            <a:r>
              <a:rPr lang="en-US" i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Dīānam</a:t>
            </a:r>
            <a:r>
              <a:rPr lang="en-US" i="1" dirty="0"/>
              <a:t> </a:t>
            </a:r>
            <a:r>
              <a:rPr lang="en-US" i="1" dirty="0" err="1"/>
              <a:t>puerī</a:t>
            </a:r>
            <a:r>
              <a:rPr lang="en-US" i="1" dirty="0"/>
              <a:t> </a:t>
            </a:r>
            <a:r>
              <a:rPr lang="en-US" i="1" dirty="0" err="1"/>
              <a:t>integrī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puellaeque</a:t>
            </a:r>
            <a:r>
              <a:rPr lang="en-US" i="1" dirty="0"/>
              <a:t> </a:t>
            </a:r>
            <a:r>
              <a:rPr lang="en-US" i="1" dirty="0" err="1"/>
              <a:t>canāmus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Ō </a:t>
            </a:r>
            <a:r>
              <a:rPr lang="en-US" i="1" dirty="0" err="1"/>
              <a:t>Lātōnia</a:t>
            </a:r>
            <a:r>
              <a:rPr lang="en-US" i="1" dirty="0"/>
              <a:t>, </a:t>
            </a:r>
            <a:r>
              <a:rPr lang="en-US" i="1" dirty="0" err="1"/>
              <a:t>maximī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magna </a:t>
            </a:r>
            <a:r>
              <a:rPr lang="en-US" i="1" dirty="0" err="1"/>
              <a:t>prōgeniēs</a:t>
            </a:r>
            <a:r>
              <a:rPr lang="en-US" i="1" dirty="0"/>
              <a:t> </a:t>
            </a:r>
            <a:r>
              <a:rPr lang="en-US" i="1" dirty="0" err="1"/>
              <a:t>Iovis</a:t>
            </a:r>
            <a:r>
              <a:rPr lang="en-US" i="1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quam</a:t>
            </a:r>
            <a:r>
              <a:rPr lang="en-US" i="1" dirty="0"/>
              <a:t> </a:t>
            </a:r>
            <a:r>
              <a:rPr lang="en-US" i="1" dirty="0" err="1"/>
              <a:t>māter</a:t>
            </a:r>
            <a:r>
              <a:rPr lang="en-US" i="1" dirty="0"/>
              <a:t> </a:t>
            </a:r>
            <a:r>
              <a:rPr lang="en-US" i="1" dirty="0" err="1"/>
              <a:t>prope</a:t>
            </a:r>
            <a:r>
              <a:rPr lang="en-US" i="1" dirty="0"/>
              <a:t> </a:t>
            </a:r>
            <a:r>
              <a:rPr lang="en-US" i="1" dirty="0" err="1"/>
              <a:t>Dēliam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dēposīvit</a:t>
            </a:r>
            <a:r>
              <a:rPr lang="en-US" i="1" dirty="0"/>
              <a:t> </a:t>
            </a:r>
            <a:r>
              <a:rPr lang="en-US" i="1" dirty="0" err="1"/>
              <a:t>olīvam</a:t>
            </a:r>
            <a:endParaRPr lang="el-GR" i="1" dirty="0"/>
          </a:p>
          <a:p>
            <a:r>
              <a:rPr lang="en-US" i="1" dirty="0" err="1"/>
              <a:t>montium</a:t>
            </a:r>
            <a:r>
              <a:rPr lang="en-US" i="1" dirty="0"/>
              <a:t> </a:t>
            </a:r>
            <a:r>
              <a:rPr lang="en-US" i="1" dirty="0" err="1"/>
              <a:t>domina</a:t>
            </a:r>
            <a:r>
              <a:rPr lang="en-US" i="1" dirty="0"/>
              <a:t> </a:t>
            </a:r>
            <a:r>
              <a:rPr lang="en-US" i="1" dirty="0" err="1"/>
              <a:t>ut</a:t>
            </a:r>
            <a:r>
              <a:rPr lang="en-US" i="1" dirty="0"/>
              <a:t> </a:t>
            </a:r>
            <a:r>
              <a:rPr lang="en-US" i="1" dirty="0" err="1"/>
              <a:t>forēs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silvārumque</a:t>
            </a:r>
            <a:r>
              <a:rPr lang="en-US" i="1" dirty="0"/>
              <a:t> </a:t>
            </a:r>
            <a:r>
              <a:rPr lang="en-US" i="1" dirty="0" err="1"/>
              <a:t>virentium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saltuumque</a:t>
            </a:r>
            <a:r>
              <a:rPr lang="en-US" i="1" dirty="0"/>
              <a:t> </a:t>
            </a:r>
            <a:r>
              <a:rPr lang="en-US" i="1" dirty="0" err="1"/>
              <a:t>reconditōrum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amniumque</a:t>
            </a:r>
            <a:r>
              <a:rPr lang="en-US" i="1" dirty="0"/>
              <a:t> </a:t>
            </a:r>
            <a:r>
              <a:rPr lang="en-US" i="1" dirty="0" err="1"/>
              <a:t>sonantum</a:t>
            </a:r>
            <a:endParaRPr lang="el-GR" i="1" dirty="0"/>
          </a:p>
          <a:p>
            <a:r>
              <a:rPr lang="en-US" i="1" dirty="0" err="1"/>
              <a:t>tū</a:t>
            </a:r>
            <a:r>
              <a:rPr lang="en-US" i="1" dirty="0"/>
              <a:t> </a:t>
            </a:r>
            <a:r>
              <a:rPr lang="en-US" i="1" dirty="0" err="1"/>
              <a:t>Lūcīna</a:t>
            </a:r>
            <a:r>
              <a:rPr lang="en-US" i="1" dirty="0"/>
              <a:t> </a:t>
            </a:r>
            <a:r>
              <a:rPr lang="en-US" i="1" dirty="0" err="1"/>
              <a:t>dolentibus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Iūnō</a:t>
            </a:r>
            <a:r>
              <a:rPr lang="en-US" i="1" dirty="0"/>
              <a:t> dicta </a:t>
            </a:r>
            <a:r>
              <a:rPr lang="en-US" i="1" dirty="0" err="1"/>
              <a:t>puerperīs</a:t>
            </a:r>
            <a:r>
              <a:rPr lang="en-US" i="1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tū</a:t>
            </a:r>
            <a:r>
              <a:rPr lang="en-US" i="1" dirty="0"/>
              <a:t> </a:t>
            </a:r>
            <a:r>
              <a:rPr lang="en-US" i="1" dirty="0" err="1"/>
              <a:t>potēns</a:t>
            </a:r>
            <a:r>
              <a:rPr lang="en-US" i="1" dirty="0"/>
              <a:t> Trivia et </a:t>
            </a:r>
            <a:r>
              <a:rPr lang="en-US" i="1" dirty="0" err="1"/>
              <a:t>nothō</a:t>
            </a:r>
            <a:r>
              <a:rPr lang="en-US" i="1" dirty="0"/>
              <a:t> es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dicta </a:t>
            </a:r>
            <a:r>
              <a:rPr lang="en-US" i="1" dirty="0" err="1"/>
              <a:t>lūmine</a:t>
            </a:r>
            <a:r>
              <a:rPr lang="en-US" i="1" dirty="0"/>
              <a:t> </a:t>
            </a:r>
            <a:r>
              <a:rPr lang="en-US" i="1" dirty="0" err="1"/>
              <a:t>Lūna</a:t>
            </a:r>
            <a:r>
              <a:rPr lang="en-US" i="1" dirty="0"/>
              <a:t>;</a:t>
            </a:r>
            <a:r>
              <a:rPr lang="en-US" dirty="0"/>
              <a:t> </a:t>
            </a:r>
            <a:endParaRPr lang="el-GR" dirty="0"/>
          </a:p>
          <a:p>
            <a:r>
              <a:rPr lang="en-US" i="1" dirty="0" err="1"/>
              <a:t>tū</a:t>
            </a:r>
            <a:r>
              <a:rPr lang="en-US" i="1" dirty="0"/>
              <a:t> </a:t>
            </a:r>
            <a:r>
              <a:rPr lang="en-US" i="1" dirty="0" err="1"/>
              <a:t>cursū</a:t>
            </a:r>
            <a:r>
              <a:rPr lang="en-US" i="1" dirty="0"/>
              <a:t>, </a:t>
            </a:r>
            <a:r>
              <a:rPr lang="en-US" i="1" dirty="0" err="1"/>
              <a:t>dea</a:t>
            </a:r>
            <a:r>
              <a:rPr lang="en-US" i="1" dirty="0"/>
              <a:t>, </a:t>
            </a:r>
            <a:r>
              <a:rPr lang="en-US" i="1" dirty="0" err="1"/>
              <a:t>mēnstruō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mētiēns</a:t>
            </a:r>
            <a:r>
              <a:rPr lang="en-US" i="1" dirty="0"/>
              <a:t> </a:t>
            </a:r>
            <a:r>
              <a:rPr lang="en-US" i="1" dirty="0" err="1"/>
              <a:t>iter</a:t>
            </a:r>
            <a:r>
              <a:rPr lang="en-US" i="1" dirty="0"/>
              <a:t> annuum,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rūstica</a:t>
            </a:r>
            <a:r>
              <a:rPr lang="en-US" i="1" dirty="0"/>
              <a:t> </a:t>
            </a:r>
            <a:r>
              <a:rPr lang="en-US" i="1" dirty="0" err="1"/>
              <a:t>agricolae</a:t>
            </a:r>
            <a:r>
              <a:rPr lang="en-US" i="1" dirty="0"/>
              <a:t> </a:t>
            </a:r>
            <a:r>
              <a:rPr lang="en-US" i="1" dirty="0" err="1"/>
              <a:t>bonīs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tēcta</a:t>
            </a:r>
            <a:r>
              <a:rPr lang="en-US" i="1" dirty="0"/>
              <a:t> </a:t>
            </a:r>
            <a:r>
              <a:rPr lang="en-US" i="1" dirty="0" err="1"/>
              <a:t>frūgibus</a:t>
            </a:r>
            <a:r>
              <a:rPr lang="en-US" i="1" dirty="0"/>
              <a:t> </a:t>
            </a:r>
            <a:r>
              <a:rPr lang="en-US" i="1" dirty="0" err="1"/>
              <a:t>explēs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 err="1"/>
              <a:t>Sīs</a:t>
            </a:r>
            <a:r>
              <a:rPr lang="en-US" i="1" dirty="0"/>
              <a:t> </a:t>
            </a:r>
            <a:r>
              <a:rPr lang="en-US" i="1" dirty="0" err="1"/>
              <a:t>quōcumque</a:t>
            </a:r>
            <a:r>
              <a:rPr lang="en-US" i="1" dirty="0"/>
              <a:t> </a:t>
            </a:r>
            <a:r>
              <a:rPr lang="en-US" i="1" dirty="0" err="1"/>
              <a:t>tibī</a:t>
            </a:r>
            <a:r>
              <a:rPr lang="en-US" i="1" dirty="0"/>
              <a:t> </a:t>
            </a:r>
            <a:r>
              <a:rPr lang="en-US" i="1" dirty="0" err="1"/>
              <a:t>placet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sāncta</a:t>
            </a:r>
            <a:r>
              <a:rPr lang="en-US" i="1" dirty="0"/>
              <a:t> </a:t>
            </a:r>
            <a:r>
              <a:rPr lang="en-US" i="1" dirty="0" err="1"/>
              <a:t>nōmine</a:t>
            </a:r>
            <a:r>
              <a:rPr lang="en-US" i="1" dirty="0"/>
              <a:t>, </a:t>
            </a:r>
            <a:r>
              <a:rPr lang="en-US" i="1" dirty="0" err="1"/>
              <a:t>Rōmulīque</a:t>
            </a:r>
            <a:r>
              <a:rPr lang="en-US" i="1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antīquē</a:t>
            </a:r>
            <a:r>
              <a:rPr lang="en-US" i="1" dirty="0"/>
              <a:t> </a:t>
            </a:r>
            <a:r>
              <a:rPr lang="en-US" i="1" dirty="0" err="1"/>
              <a:t>ut</a:t>
            </a:r>
            <a:r>
              <a:rPr lang="en-US" i="1" dirty="0"/>
              <a:t> </a:t>
            </a:r>
            <a:r>
              <a:rPr lang="en-US" i="1" dirty="0" err="1"/>
              <a:t>solita</a:t>
            </a:r>
            <a:r>
              <a:rPr lang="en-US" i="1" dirty="0"/>
              <a:t> es, bona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sospitēs</a:t>
            </a:r>
            <a:r>
              <a:rPr lang="en-US" i="1" dirty="0"/>
              <a:t> </a:t>
            </a:r>
            <a:r>
              <a:rPr lang="en-US" i="1" dirty="0" err="1"/>
              <a:t>ope</a:t>
            </a:r>
            <a:r>
              <a:rPr lang="en-US" i="1" dirty="0"/>
              <a:t> </a:t>
            </a:r>
            <a:r>
              <a:rPr lang="en-US" i="1" dirty="0" err="1"/>
              <a:t>gentem</a:t>
            </a:r>
            <a:r>
              <a:rPr lang="en-US" i="1" dirty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977F7A-7EED-47DB-89AE-C86CA3445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8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79E45-6744-448E-9841-F8B633E8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4325"/>
            <a:ext cx="7600950" cy="1674231"/>
          </a:xfrm>
        </p:spPr>
        <p:txBody>
          <a:bodyPr/>
          <a:lstStyle/>
          <a:p>
            <a:r>
              <a:rPr lang="el-GR" sz="4000" dirty="0"/>
              <a:t>ΟΡΑΤΙΟΣ </a:t>
            </a:r>
            <a:r>
              <a:rPr lang="en-US" sz="4000" dirty="0"/>
              <a:t>CARMINA,2.10</a:t>
            </a: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625823-922B-4D49-9002-C4AA1CBF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066925"/>
            <a:ext cx="7267575" cy="3975059"/>
          </a:xfrm>
        </p:spPr>
        <p:txBody>
          <a:bodyPr numCol="2">
            <a:normAutofit fontScale="70000" lnSpcReduction="20000"/>
          </a:bodyPr>
          <a:lstStyle/>
          <a:p>
            <a:r>
              <a:rPr lang="en-US" sz="2600" dirty="0" err="1"/>
              <a:t>summovet</a:t>
            </a:r>
            <a:r>
              <a:rPr lang="en-US" sz="2600" dirty="0"/>
              <a:t>. non, </a:t>
            </a:r>
            <a:r>
              <a:rPr lang="en-US" sz="2600" dirty="0" err="1"/>
              <a:t>si</a:t>
            </a:r>
            <a:r>
              <a:rPr lang="en-US" sz="2600" dirty="0"/>
              <a:t> male </a:t>
            </a:r>
            <a:r>
              <a:rPr lang="en-US" sz="2600" dirty="0" err="1"/>
              <a:t>nunc</a:t>
            </a:r>
            <a:r>
              <a:rPr lang="en-US" sz="2600" dirty="0"/>
              <a:t>, et olim</a:t>
            </a:r>
          </a:p>
          <a:p>
            <a:r>
              <a:rPr lang="en-US" sz="2600" dirty="0"/>
              <a:t>sic </a:t>
            </a:r>
            <a:r>
              <a:rPr lang="en-US" sz="2600" dirty="0" err="1"/>
              <a:t>erit</a:t>
            </a:r>
            <a:r>
              <a:rPr lang="en-US" sz="2600" dirty="0"/>
              <a:t>: quondam cithara </a:t>
            </a:r>
            <a:r>
              <a:rPr lang="en-US" sz="2600" dirty="0" err="1"/>
              <a:t>tacentem</a:t>
            </a:r>
            <a:endParaRPr lang="en-US" sz="2600" dirty="0"/>
          </a:p>
          <a:p>
            <a:r>
              <a:rPr lang="en-US" sz="2600" dirty="0" err="1"/>
              <a:t>suscitat</a:t>
            </a:r>
            <a:r>
              <a:rPr lang="en-US" sz="2600" dirty="0"/>
              <a:t> </a:t>
            </a:r>
            <a:r>
              <a:rPr lang="en-US" sz="2600" dirty="0" err="1"/>
              <a:t>Musam</a:t>
            </a:r>
            <a:r>
              <a:rPr lang="en-US" sz="2600" dirty="0"/>
              <a:t> </a:t>
            </a:r>
            <a:r>
              <a:rPr lang="en-US" sz="2600" dirty="0" err="1"/>
              <a:t>neque</a:t>
            </a:r>
            <a:r>
              <a:rPr lang="en-US" sz="2600" dirty="0"/>
              <a:t> semper </a:t>
            </a:r>
            <a:r>
              <a:rPr lang="en-US" sz="2600" dirty="0" err="1"/>
              <a:t>arcum</a:t>
            </a:r>
            <a:endParaRPr lang="en-US" sz="2600" dirty="0"/>
          </a:p>
          <a:p>
            <a:r>
              <a:rPr lang="en-US" sz="2600" dirty="0" err="1"/>
              <a:t>tendit</a:t>
            </a:r>
            <a:r>
              <a:rPr lang="en-US" sz="2600" dirty="0"/>
              <a:t> Apollo.</a:t>
            </a:r>
            <a:endParaRPr lang="el-GR" sz="2600" dirty="0"/>
          </a:p>
          <a:p>
            <a:endParaRPr lang="el-GR" sz="2600" dirty="0"/>
          </a:p>
          <a:p>
            <a:endParaRPr lang="el-GR" sz="2600" dirty="0"/>
          </a:p>
          <a:p>
            <a:endParaRPr lang="el-GR" sz="2600" dirty="0"/>
          </a:p>
          <a:p>
            <a:endParaRPr lang="el-GR" sz="2600" dirty="0"/>
          </a:p>
          <a:p>
            <a:endParaRPr lang="el-GR" sz="2600" dirty="0"/>
          </a:p>
          <a:p>
            <a:endParaRPr lang="el-GR" sz="2600" dirty="0"/>
          </a:p>
          <a:p>
            <a:r>
              <a:rPr lang="el-GR" sz="2600" dirty="0"/>
              <a:t>ΑΠΟΔΟΣΗ Ν.Ε.</a:t>
            </a:r>
          </a:p>
          <a:p>
            <a:r>
              <a:rPr lang="el-GR" sz="2600" dirty="0"/>
              <a:t>Αν τώρα είναι τα πράγματα άσχημα, δε θα</a:t>
            </a:r>
          </a:p>
          <a:p>
            <a:r>
              <a:rPr lang="el-GR" sz="2600" dirty="0"/>
              <a:t>είναι και πάντα έτσι: συχνά με την </a:t>
            </a:r>
            <a:r>
              <a:rPr lang="el-GR" sz="2600" dirty="0">
                <a:highlight>
                  <a:srgbClr val="AAC4E9"/>
                </a:highlight>
              </a:rPr>
              <a:t>κιθάρα του ο Απόλλωνας</a:t>
            </a:r>
          </a:p>
          <a:p>
            <a:r>
              <a:rPr lang="el-GR" sz="2600" dirty="0"/>
              <a:t>τη σιωπηλή Μούσα παρακινεί και δεν τεντώνει πάντα</a:t>
            </a:r>
          </a:p>
          <a:p>
            <a:r>
              <a:rPr lang="el-GR" sz="2600" dirty="0"/>
              <a:t>το τόξο του.</a:t>
            </a:r>
            <a:endParaRPr lang="en-US" sz="2600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724AFA-068F-47EB-870E-1648ED4E8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9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11D23-B53A-4D06-A554-0AD00B90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033" y="364815"/>
            <a:ext cx="7965461" cy="994164"/>
          </a:xfrm>
        </p:spPr>
        <p:txBody>
          <a:bodyPr/>
          <a:lstStyle/>
          <a:p>
            <a:r>
              <a:rPr lang="el-GR" dirty="0" err="1"/>
              <a:t>Αρχαιο</a:t>
            </a:r>
            <a:r>
              <a:rPr lang="el-GR" dirty="0"/>
              <a:t> </a:t>
            </a:r>
            <a:r>
              <a:rPr lang="el-GR" dirty="0" err="1"/>
              <a:t>λατινικο</a:t>
            </a:r>
            <a:r>
              <a:rPr lang="el-GR" dirty="0"/>
              <a:t> </a:t>
            </a:r>
            <a:r>
              <a:rPr lang="el-GR" dirty="0" err="1"/>
              <a:t>κειμενο</a:t>
            </a:r>
            <a:r>
              <a:rPr lang="el-GR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FB640D-0133-4378-9D88-ED0613269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4033" y="1850268"/>
            <a:ext cx="8078679" cy="4825740"/>
          </a:xfrm>
        </p:spPr>
        <p:txBody>
          <a:bodyPr numCol="2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dirty="0" err="1"/>
              <a:t>Dianam</a:t>
            </a:r>
            <a:r>
              <a:rPr lang="en-US" sz="3200" dirty="0"/>
              <a:t> </a:t>
            </a:r>
            <a:r>
              <a:rPr lang="en-US" sz="3200" dirty="0" err="1"/>
              <a:t>tenerae</a:t>
            </a:r>
            <a:r>
              <a:rPr lang="en-US" sz="3200" dirty="0"/>
              <a:t> </a:t>
            </a:r>
            <a:r>
              <a:rPr lang="en-US" sz="3200" dirty="0" err="1"/>
              <a:t>dicite</a:t>
            </a:r>
            <a:r>
              <a:rPr lang="en-US" sz="3200" dirty="0"/>
              <a:t> </a:t>
            </a:r>
            <a:r>
              <a:rPr lang="en-US" sz="3200" dirty="0" err="1"/>
              <a:t>virgines</a:t>
            </a:r>
            <a:r>
              <a:rPr lang="en-US" sz="3200" dirty="0"/>
              <a:t>,  </a:t>
            </a:r>
          </a:p>
          <a:p>
            <a:pPr marL="0" indent="0" algn="ctr">
              <a:buNone/>
            </a:pPr>
            <a:r>
              <a:rPr lang="en-US" sz="3200" dirty="0" err="1"/>
              <a:t>intonsum</a:t>
            </a:r>
            <a:r>
              <a:rPr lang="en-US" sz="3200" dirty="0"/>
              <a:t>, </a:t>
            </a:r>
            <a:r>
              <a:rPr lang="en-US" sz="3200" dirty="0" err="1"/>
              <a:t>pueri</a:t>
            </a:r>
            <a:r>
              <a:rPr lang="en-US" sz="3200" dirty="0"/>
              <a:t>, </a:t>
            </a:r>
            <a:r>
              <a:rPr lang="en-US" sz="3200" dirty="0" err="1"/>
              <a:t>dicite</a:t>
            </a:r>
            <a:r>
              <a:rPr lang="en-US" sz="3200" dirty="0"/>
              <a:t> </a:t>
            </a:r>
            <a:r>
              <a:rPr lang="en-US" sz="3200" dirty="0" err="1"/>
              <a:t>Cynthium</a:t>
            </a:r>
            <a:r>
              <a:rPr lang="en-US" sz="3200" dirty="0"/>
              <a:t>,  </a:t>
            </a:r>
          </a:p>
          <a:p>
            <a:pPr marL="0" indent="0" algn="ctr">
              <a:buNone/>
            </a:pPr>
            <a:r>
              <a:rPr lang="en-US" sz="3200" dirty="0" err="1"/>
              <a:t>Latonamque</a:t>
            </a:r>
            <a:r>
              <a:rPr lang="en-US" sz="3200" dirty="0"/>
              <a:t> supremo  </a:t>
            </a:r>
          </a:p>
          <a:p>
            <a:pPr marL="0" indent="0" algn="ctr">
              <a:buNone/>
            </a:pPr>
            <a:r>
              <a:rPr lang="en-US" sz="3200" dirty="0" err="1"/>
              <a:t>dilectam</a:t>
            </a:r>
            <a:r>
              <a:rPr lang="en-US" sz="3200" dirty="0"/>
              <a:t> </a:t>
            </a:r>
            <a:r>
              <a:rPr lang="en-US" sz="3200" dirty="0" err="1"/>
              <a:t>penitus</a:t>
            </a:r>
            <a:r>
              <a:rPr lang="en-US" sz="3200" dirty="0"/>
              <a:t> </a:t>
            </a:r>
            <a:r>
              <a:rPr lang="en-US" sz="3200" dirty="0" err="1"/>
              <a:t>Iovi</a:t>
            </a:r>
            <a:r>
              <a:rPr lang="en-US" sz="3200" dirty="0"/>
              <a:t>; 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err="1"/>
              <a:t>vos</a:t>
            </a:r>
            <a:r>
              <a:rPr lang="en-US" sz="3200" dirty="0"/>
              <a:t> </a:t>
            </a:r>
            <a:r>
              <a:rPr lang="en-US" sz="3200" dirty="0" err="1"/>
              <a:t>laetam</a:t>
            </a:r>
            <a:r>
              <a:rPr lang="en-US" sz="3200" dirty="0"/>
              <a:t> </a:t>
            </a:r>
            <a:r>
              <a:rPr lang="en-US" sz="3200" dirty="0" err="1"/>
              <a:t>fluviis</a:t>
            </a:r>
            <a:r>
              <a:rPr lang="en-US" sz="3200" dirty="0"/>
              <a:t> et </a:t>
            </a:r>
            <a:r>
              <a:rPr lang="en-US" sz="3200" dirty="0" err="1"/>
              <a:t>nemorum</a:t>
            </a:r>
            <a:r>
              <a:rPr lang="en-US" sz="3200" dirty="0"/>
              <a:t> coma,  </a:t>
            </a:r>
          </a:p>
          <a:p>
            <a:pPr marL="0" indent="0" algn="ctr">
              <a:buNone/>
            </a:pPr>
            <a:r>
              <a:rPr lang="en-US" sz="3200" dirty="0" err="1"/>
              <a:t>quaecumque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</a:t>
            </a:r>
            <a:r>
              <a:rPr lang="en-US" sz="3200" dirty="0" err="1"/>
              <a:t>gelido</a:t>
            </a:r>
            <a:r>
              <a:rPr lang="en-US" sz="3200" dirty="0"/>
              <a:t> </a:t>
            </a:r>
            <a:r>
              <a:rPr lang="en-US" sz="3200" dirty="0" err="1"/>
              <a:t>prominet</a:t>
            </a:r>
            <a:r>
              <a:rPr lang="en-US" sz="3200" dirty="0"/>
              <a:t> </a:t>
            </a:r>
            <a:r>
              <a:rPr lang="en-US" sz="3200" dirty="0" err="1"/>
              <a:t>Algido</a:t>
            </a:r>
            <a:r>
              <a:rPr lang="en-US" sz="3200" dirty="0"/>
              <a:t>,  </a:t>
            </a:r>
          </a:p>
          <a:p>
            <a:pPr marL="0" indent="0" algn="ctr">
              <a:buNone/>
            </a:pPr>
            <a:r>
              <a:rPr lang="en-US" sz="3200" dirty="0" err="1"/>
              <a:t>nigris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</a:t>
            </a:r>
            <a:r>
              <a:rPr lang="en-US" sz="3200" dirty="0" err="1"/>
              <a:t>Erymanthi</a:t>
            </a:r>
            <a:r>
              <a:rPr lang="en-US" sz="3200" dirty="0"/>
              <a:t>  </a:t>
            </a:r>
          </a:p>
          <a:p>
            <a:pPr marL="0" indent="0" algn="ctr">
              <a:buNone/>
            </a:pPr>
            <a:r>
              <a:rPr lang="en-US" sz="3200" dirty="0" err="1"/>
              <a:t>silvis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</a:t>
            </a:r>
            <a:r>
              <a:rPr lang="en-US" sz="3200" dirty="0" err="1"/>
              <a:t>viridis</a:t>
            </a:r>
            <a:r>
              <a:rPr lang="en-US" sz="3200" dirty="0"/>
              <a:t> </a:t>
            </a:r>
            <a:r>
              <a:rPr lang="en-US" sz="3200" dirty="0" err="1"/>
              <a:t>Gragi</a:t>
            </a:r>
            <a:r>
              <a:rPr lang="en-US" sz="3200" dirty="0"/>
              <a:t>;  </a:t>
            </a:r>
          </a:p>
          <a:p>
            <a:pPr marL="0" indent="0" algn="ctr">
              <a:buNone/>
            </a:pPr>
            <a:endParaRPr lang="el-GR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err="1"/>
              <a:t>vos</a:t>
            </a:r>
            <a:r>
              <a:rPr lang="en-US" sz="3200" dirty="0"/>
              <a:t> Tempe </a:t>
            </a:r>
            <a:r>
              <a:rPr lang="en-US" sz="3200" dirty="0" err="1"/>
              <a:t>totidem</a:t>
            </a:r>
            <a:r>
              <a:rPr lang="en-US" sz="3200" dirty="0"/>
              <a:t> </a:t>
            </a:r>
            <a:r>
              <a:rPr lang="en-US" sz="3200" dirty="0" err="1"/>
              <a:t>tollite</a:t>
            </a:r>
            <a:r>
              <a:rPr lang="en-US" sz="3200" dirty="0"/>
              <a:t> </a:t>
            </a:r>
            <a:r>
              <a:rPr lang="en-US" sz="3200" dirty="0" err="1"/>
              <a:t>laudibus</a:t>
            </a:r>
            <a:r>
              <a:rPr lang="en-US" sz="3200" dirty="0"/>
              <a:t>  </a:t>
            </a:r>
          </a:p>
          <a:p>
            <a:pPr marL="0" indent="0" algn="ctr">
              <a:buNone/>
            </a:pPr>
            <a:r>
              <a:rPr lang="en-US" sz="3200" dirty="0" err="1"/>
              <a:t>natalemque</a:t>
            </a:r>
            <a:r>
              <a:rPr lang="en-US" sz="3200" dirty="0"/>
              <a:t>, mares, Delon </a:t>
            </a:r>
            <a:r>
              <a:rPr lang="en-US" sz="3200" dirty="0" err="1"/>
              <a:t>Apollinis</a:t>
            </a:r>
            <a:r>
              <a:rPr lang="en-US" sz="3200" dirty="0"/>
              <a:t>,  </a:t>
            </a:r>
          </a:p>
          <a:p>
            <a:pPr marL="0" indent="0" algn="ctr">
              <a:buNone/>
            </a:pPr>
            <a:r>
              <a:rPr lang="en-US" sz="3200" dirty="0" err="1"/>
              <a:t>insignemque</a:t>
            </a:r>
            <a:r>
              <a:rPr lang="en-US" sz="3200" dirty="0"/>
              <a:t> pharetra  </a:t>
            </a:r>
          </a:p>
          <a:p>
            <a:pPr marL="0" indent="0" algn="ctr">
              <a:buNone/>
            </a:pPr>
            <a:r>
              <a:rPr lang="en-US" sz="3200" dirty="0" err="1"/>
              <a:t>fraternaque</a:t>
            </a:r>
            <a:r>
              <a:rPr lang="en-US" sz="3200" dirty="0"/>
              <a:t> </a:t>
            </a:r>
            <a:r>
              <a:rPr lang="en-US" sz="3200" dirty="0" err="1"/>
              <a:t>umerum</a:t>
            </a:r>
            <a:r>
              <a:rPr lang="en-US" sz="3200" dirty="0"/>
              <a:t> lyra. 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Hic bellum </a:t>
            </a:r>
            <a:r>
              <a:rPr lang="en-US" sz="3200" dirty="0" err="1"/>
              <a:t>lacrimosum</a:t>
            </a:r>
            <a:r>
              <a:rPr lang="en-US" sz="3200" dirty="0"/>
              <a:t>, hic </a:t>
            </a:r>
            <a:r>
              <a:rPr lang="en-US" sz="3200" dirty="0" err="1"/>
              <a:t>miseram</a:t>
            </a:r>
            <a:r>
              <a:rPr lang="en-US" sz="3200" dirty="0"/>
              <a:t> </a:t>
            </a:r>
            <a:r>
              <a:rPr lang="en-US" sz="3200" dirty="0" err="1"/>
              <a:t>famem</a:t>
            </a:r>
            <a:r>
              <a:rPr lang="en-US" sz="3200" dirty="0"/>
              <a:t>,  </a:t>
            </a:r>
          </a:p>
          <a:p>
            <a:pPr marL="0" indent="0" algn="ctr">
              <a:buNone/>
            </a:pPr>
            <a:r>
              <a:rPr lang="en-US" sz="3200" dirty="0" err="1"/>
              <a:t>pestemque</a:t>
            </a:r>
            <a:r>
              <a:rPr lang="en-US" sz="3200" dirty="0"/>
              <a:t> a populo et </a:t>
            </a:r>
            <a:r>
              <a:rPr lang="en-US" sz="3200" dirty="0" err="1"/>
              <a:t>principe</a:t>
            </a:r>
            <a:r>
              <a:rPr lang="en-US" sz="3200" dirty="0"/>
              <a:t> </a:t>
            </a:r>
            <a:r>
              <a:rPr lang="en-US" sz="3200" dirty="0" err="1"/>
              <a:t>Caesare</a:t>
            </a:r>
            <a:r>
              <a:rPr lang="en-US" sz="3200" dirty="0"/>
              <a:t> in  </a:t>
            </a:r>
          </a:p>
          <a:p>
            <a:pPr marL="0" indent="0" algn="ctr">
              <a:buNone/>
            </a:pPr>
            <a:r>
              <a:rPr lang="en-US" sz="3200" dirty="0" err="1"/>
              <a:t>Persas</a:t>
            </a:r>
            <a:r>
              <a:rPr lang="en-US" sz="3200" dirty="0"/>
              <a:t> </a:t>
            </a:r>
            <a:r>
              <a:rPr lang="en-US" sz="3200" dirty="0" err="1"/>
              <a:t>atque</a:t>
            </a:r>
            <a:r>
              <a:rPr lang="en-US" sz="3200" dirty="0"/>
              <a:t> </a:t>
            </a:r>
            <a:r>
              <a:rPr lang="en-US" sz="3200" dirty="0" err="1"/>
              <a:t>Britannos</a:t>
            </a:r>
            <a:r>
              <a:rPr lang="en-US" sz="3200" dirty="0"/>
              <a:t>  </a:t>
            </a:r>
          </a:p>
          <a:p>
            <a:pPr marL="0" indent="0" algn="ctr">
              <a:buNone/>
            </a:pPr>
            <a:r>
              <a:rPr lang="en-US" sz="3200" dirty="0" err="1"/>
              <a:t>vestra</a:t>
            </a:r>
            <a:r>
              <a:rPr lang="en-US" sz="3200" dirty="0"/>
              <a:t> motus </a:t>
            </a:r>
            <a:r>
              <a:rPr lang="en-US" sz="3200" dirty="0" err="1"/>
              <a:t>aget</a:t>
            </a:r>
            <a:r>
              <a:rPr lang="en-US" sz="3200" dirty="0"/>
              <a:t> </a:t>
            </a:r>
            <a:r>
              <a:rPr lang="en-US" sz="3200" dirty="0" err="1"/>
              <a:t>prece</a:t>
            </a:r>
            <a:r>
              <a:rPr lang="en-US" sz="3200" dirty="0"/>
              <a:t>.</a:t>
            </a:r>
          </a:p>
          <a:p>
            <a:endParaRPr lang="el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F28AEC-4593-46D5-9481-5FD49361B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5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xmlns="" id="{B821C225-5C4D-4168-90AF-3D263D72C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EB197-3061-461C-9E4D-B9C84F9F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>
                <a:solidFill>
                  <a:schemeClr val="tx1">
                    <a:lumMod val="95000"/>
                    <a:lumOff val="5000"/>
                  </a:schemeClr>
                </a:solidFill>
              </a:rPr>
              <a:t>ΙΛΙΑΔΑ-ΙΚΕΤΙΔΕς-ΑΙΝΕΙΑΔΑ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E1C143F-91D3-4A95-B399-007429AA6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numCol="3" rtlCol="0">
            <a:normAutofit/>
          </a:bodyPr>
          <a:lstStyle/>
          <a:p>
            <a:r>
              <a:rPr lang="el-GR" dirty="0" err="1"/>
              <a:t>τεύχεσιν</a:t>
            </a:r>
            <a:r>
              <a:rPr lang="el-GR" dirty="0"/>
              <a:t> </a:t>
            </a:r>
            <a:r>
              <a:rPr lang="el-GR" dirty="0" err="1"/>
              <a:t>ἐς</a:t>
            </a:r>
            <a:r>
              <a:rPr lang="el-GR" dirty="0"/>
              <a:t> </a:t>
            </a:r>
            <a:r>
              <a:rPr lang="el-GR" dirty="0" err="1"/>
              <a:t>πόλεμον</a:t>
            </a:r>
            <a:r>
              <a:rPr lang="el-GR" dirty="0"/>
              <a:t> </a:t>
            </a:r>
            <a:r>
              <a:rPr lang="el-GR" dirty="0" err="1"/>
              <a:t>θωρήσσετο</a:t>
            </a:r>
            <a:r>
              <a:rPr lang="el-GR" dirty="0"/>
              <a:t> δακρυόεντα.</a:t>
            </a:r>
          </a:p>
          <a:p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ΑΠΟΔΟΣΗ Ν.Ε.</a:t>
            </a:r>
          </a:p>
          <a:p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στην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μάχῃν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την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πολύθρηνον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να ορμήσει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οπλίζετ</a:t>
            </a:r>
            <a:r>
              <a:rPr lang="el-GR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᾽ όλη.</a:t>
            </a:r>
            <a:endParaRPr lang="en-US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endParaRPr lang="el-GR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r>
              <a:rPr lang="el-GR" dirty="0" err="1"/>
              <a:t>ἄχορον</a:t>
            </a:r>
            <a:r>
              <a:rPr lang="el-GR" dirty="0"/>
              <a:t> </a:t>
            </a:r>
            <a:r>
              <a:rPr lang="el-GR" dirty="0" err="1"/>
              <a:t>ἀκίθαριν</a:t>
            </a:r>
            <a:endParaRPr lang="el-GR" dirty="0"/>
          </a:p>
          <a:p>
            <a:r>
              <a:rPr lang="el-GR" dirty="0" err="1"/>
              <a:t>δακρυογόνον</a:t>
            </a:r>
            <a:r>
              <a:rPr lang="el-GR" dirty="0"/>
              <a:t> </a:t>
            </a:r>
            <a:r>
              <a:rPr lang="el-GR" dirty="0" err="1"/>
              <a:t>Ἄρη</a:t>
            </a:r>
            <a:endParaRPr lang="el-GR" dirty="0"/>
          </a:p>
          <a:p>
            <a:r>
              <a:rPr lang="el-GR" dirty="0"/>
              <a:t>βοάν τ᾽ </a:t>
            </a:r>
            <a:r>
              <a:rPr lang="el-GR" dirty="0" err="1"/>
              <a:t>ἔνδημον</a:t>
            </a:r>
            <a:r>
              <a:rPr lang="el-GR" dirty="0"/>
              <a:t> </a:t>
            </a:r>
            <a:r>
              <a:rPr lang="el-GR" dirty="0" err="1"/>
              <a:t>ἐξοπλίζων</a:t>
            </a:r>
            <a:endParaRPr lang="el-GR" dirty="0"/>
          </a:p>
          <a:p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ΑΠΟΔΟΣΗ Ν.Ε.</a:t>
            </a:r>
          </a:p>
          <a:p>
            <a:r>
              <a:rPr lang="el-GR" dirty="0"/>
              <a:t>κι αντίς κιθάρες και χορούς,</a:t>
            </a:r>
          </a:p>
          <a:p>
            <a:r>
              <a:rPr lang="el-GR" dirty="0"/>
              <a:t>Άρη με δάκρυα κι οδυρμούς</a:t>
            </a:r>
          </a:p>
          <a:p>
            <a:r>
              <a:rPr lang="el-GR" dirty="0"/>
              <a:t>κι αμάχης ντόπιας χλαλοή αρματώνει.</a:t>
            </a:r>
            <a:endParaRPr lang="en-US" dirty="0"/>
          </a:p>
          <a:p>
            <a:endParaRPr lang="el-GR" dirty="0"/>
          </a:p>
          <a:p>
            <a:r>
              <a:rPr lang="en-US" dirty="0" err="1"/>
              <a:t>Lacrimabile</a:t>
            </a:r>
            <a:r>
              <a:rPr lang="en-US" dirty="0"/>
              <a:t> bellum</a:t>
            </a:r>
            <a:endParaRPr lang="el-GR" dirty="0"/>
          </a:p>
          <a:p>
            <a:endParaRPr lang="en-US" dirty="0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CDE11-BF7C-4809-9082-3AF577578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0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6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A2A33-C5B0-44A6-B1A4-8C0302A31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315" y="809752"/>
            <a:ext cx="5999085" cy="797107"/>
          </a:xfrm>
        </p:spPr>
        <p:txBody>
          <a:bodyPr/>
          <a:lstStyle/>
          <a:p>
            <a:r>
              <a:rPr lang="el-GR" sz="4000" dirty="0" err="1"/>
              <a:t>Ορατιοσ</a:t>
            </a:r>
            <a:r>
              <a:rPr lang="el-GR" sz="4000" dirty="0"/>
              <a:t> </a:t>
            </a:r>
            <a:r>
              <a:rPr lang="en-US" sz="4000" dirty="0"/>
              <a:t>,</a:t>
            </a:r>
            <a:r>
              <a:rPr lang="en-US" sz="4000" dirty="0" err="1"/>
              <a:t>carmina</a:t>
            </a:r>
            <a:endParaRPr lang="el-G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025992-8EEB-4984-BFFA-47ED608A2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315" y="1953087"/>
            <a:ext cx="5999086" cy="409516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Poscimus</a:t>
            </a:r>
            <a:r>
              <a:rPr lang="en-US" dirty="0"/>
              <a:t>,</a:t>
            </a:r>
            <a:r>
              <a:rPr lang="el-GR" dirty="0"/>
              <a:t>..</a:t>
            </a:r>
            <a:r>
              <a:rPr lang="en-US" dirty="0"/>
              <a:t> </a:t>
            </a:r>
            <a:r>
              <a:rPr lang="en-US" dirty="0" err="1"/>
              <a:t>lusimus</a:t>
            </a:r>
            <a:r>
              <a:rPr lang="en-US" dirty="0"/>
              <a:t> tecum…</a:t>
            </a:r>
            <a:r>
              <a:rPr lang="en-US" dirty="0" err="1">
                <a:highlight>
                  <a:srgbClr val="AAC4E9"/>
                </a:highlight>
              </a:rPr>
              <a:t>barbite</a:t>
            </a:r>
            <a:endParaRPr lang="en-US" dirty="0">
              <a:highlight>
                <a:srgbClr val="AAC4E9"/>
              </a:highlight>
            </a:endParaRPr>
          </a:p>
          <a:p>
            <a:r>
              <a:rPr lang="en-US" dirty="0"/>
              <a:t>…..</a:t>
            </a:r>
            <a:endParaRPr lang="el-GR" dirty="0"/>
          </a:p>
          <a:p>
            <a:r>
              <a:rPr lang="en-US" dirty="0"/>
              <a:t>o </a:t>
            </a:r>
            <a:r>
              <a:rPr lang="en-US" dirty="0" err="1"/>
              <a:t>decus</a:t>
            </a:r>
            <a:r>
              <a:rPr lang="en-US" dirty="0"/>
              <a:t> </a:t>
            </a:r>
            <a:r>
              <a:rPr lang="en-US" dirty="0" err="1"/>
              <a:t>Phoebi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supremi</a:t>
            </a:r>
            <a:r>
              <a:rPr lang="en-US" dirty="0"/>
              <a:t> </a:t>
            </a:r>
          </a:p>
          <a:p>
            <a:r>
              <a:rPr lang="en-US" dirty="0"/>
              <a:t>grata testudo </a:t>
            </a:r>
            <a:r>
              <a:rPr lang="en-US" dirty="0" err="1"/>
              <a:t>Iovis</a:t>
            </a:r>
            <a:r>
              <a:rPr lang="en-US" dirty="0"/>
              <a:t>, o </a:t>
            </a:r>
            <a:r>
              <a:rPr lang="en-US" dirty="0" err="1"/>
              <a:t>laborum</a:t>
            </a:r>
            <a:r>
              <a:rPr lang="en-US" dirty="0"/>
              <a:t> </a:t>
            </a:r>
          </a:p>
          <a:p>
            <a:r>
              <a:rPr lang="en-US" dirty="0"/>
              <a:t>dulce </a:t>
            </a:r>
            <a:r>
              <a:rPr lang="en-US" dirty="0" err="1"/>
              <a:t>lenimen</a:t>
            </a:r>
            <a:r>
              <a:rPr lang="en-US" dirty="0"/>
              <a:t> mihi </a:t>
            </a:r>
            <a:r>
              <a:rPr lang="en-US" dirty="0" err="1"/>
              <a:t>cumque</a:t>
            </a:r>
            <a:r>
              <a:rPr lang="en-US" dirty="0"/>
              <a:t> salve</a:t>
            </a:r>
          </a:p>
          <a:p>
            <a:r>
              <a:rPr lang="en-US" dirty="0"/>
              <a:t> rite </a:t>
            </a:r>
            <a:r>
              <a:rPr lang="en-US" dirty="0" err="1"/>
              <a:t>vocanti</a:t>
            </a:r>
            <a:r>
              <a:rPr lang="en-US" dirty="0"/>
              <a:t>.</a:t>
            </a:r>
          </a:p>
          <a:p>
            <a:r>
              <a:rPr lang="el-GR" dirty="0"/>
              <a:t>ΜΕΤΑΦΡΑΣΗ</a:t>
            </a:r>
          </a:p>
          <a:p>
            <a:r>
              <a:rPr lang="el-GR" dirty="0"/>
              <a:t>Ζητάω, </a:t>
            </a:r>
            <a:r>
              <a:rPr lang="el-GR" dirty="0">
                <a:highlight>
                  <a:srgbClr val="AAC4E9"/>
                </a:highlight>
              </a:rPr>
              <a:t>λύρα</a:t>
            </a:r>
            <a:r>
              <a:rPr lang="el-GR" dirty="0"/>
              <a:t>, αν κάτι έπαιξα μαζί σου</a:t>
            </a:r>
          </a:p>
          <a:p>
            <a:r>
              <a:rPr lang="el-GR" dirty="0"/>
              <a:t>…</a:t>
            </a:r>
          </a:p>
          <a:p>
            <a:r>
              <a:rPr lang="el-GR" dirty="0"/>
              <a:t>Στολίδι του Φοίβου και αγαπημένο όστρακο στα δείπνα του υπέρτατου Δία, γλυκιά παρηγοριά στα βάσανά μου κάθε φορά που σε καλώ, όπως ταιριάζει, να’ </a:t>
            </a:r>
            <a:r>
              <a:rPr lang="el-GR" dirty="0" err="1"/>
              <a:t>σαι</a:t>
            </a:r>
            <a:r>
              <a:rPr lang="el-GR" dirty="0"/>
              <a:t> καλά.</a:t>
            </a:r>
          </a:p>
        </p:txBody>
      </p:sp>
    </p:spTree>
    <p:extLst>
      <p:ext uri="{BB962C8B-B14F-4D97-AF65-F5344CB8AC3E}">
        <p14:creationId xmlns:p14="http://schemas.microsoft.com/office/powerpoint/2010/main" val="250431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36533" y="1057274"/>
            <a:ext cx="6971893" cy="483659"/>
          </a:xfrm>
        </p:spPr>
        <p:txBody>
          <a:bodyPr/>
          <a:lstStyle/>
          <a:p>
            <a:r>
              <a:rPr lang="el-GR" dirty="0" err="1" smtClean="0"/>
              <a:t>βιβλιογραφια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1"/>
          </p:nvPr>
        </p:nvSpPr>
        <p:spPr>
          <a:xfrm>
            <a:off x="4436533" y="1912217"/>
            <a:ext cx="7043618" cy="337945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000" dirty="0"/>
              <a:t>Μιχαλόπουλος, Α., &amp; Μιχαλόπουλος, Χ. Ερωτικές ωδές Ι, Ρωμαϊκή Λυρική Ποίηση - </a:t>
            </a:r>
            <a:r>
              <a:rPr lang="el-GR" sz="2000" dirty="0" err="1"/>
              <a:t>Οράτιος</a:t>
            </a:r>
            <a:r>
              <a:rPr lang="el-GR" sz="2000" dirty="0"/>
              <a:t> </a:t>
            </a:r>
            <a:r>
              <a:rPr lang="el-GR" sz="2000" dirty="0" err="1"/>
              <a:t>Carmina</a:t>
            </a:r>
            <a:r>
              <a:rPr lang="el-GR" sz="2000" dirty="0"/>
              <a:t>, </a:t>
            </a:r>
            <a:r>
              <a:rPr lang="el-GR" sz="2000" dirty="0" err="1"/>
              <a:t>Κάλλιπος</a:t>
            </a:r>
            <a:r>
              <a:rPr lang="el-GR" sz="2000" dirty="0"/>
              <a:t>, Ανοικτές Ακαδημαϊκές Εκδόσεις, 2015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Roland Mayer - Horace. Odes I (Cambridge Greek and Latin Classics) (2012)</a:t>
            </a:r>
          </a:p>
        </p:txBody>
      </p:sp>
    </p:spTree>
    <p:extLst>
      <p:ext uri="{BB962C8B-B14F-4D97-AF65-F5344CB8AC3E}">
        <p14:creationId xmlns:p14="http://schemas.microsoft.com/office/powerpoint/2010/main" val="342551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A4606-2EDF-4BF4-9D40-E580D6226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235" y="1868957"/>
            <a:ext cx="5715000" cy="27277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l-GR" sz="4800" dirty="0" err="1">
                <a:solidFill>
                  <a:schemeClr val="tx1"/>
                </a:solidFill>
              </a:rPr>
              <a:t>Ευχαριστω</a:t>
            </a:r>
            <a:r>
              <a:rPr lang="el-GR" sz="4800" dirty="0">
                <a:solidFill>
                  <a:schemeClr val="tx1"/>
                </a:solidFill>
              </a:rPr>
              <a:t> </a:t>
            </a:r>
            <a:r>
              <a:rPr lang="el-GR" sz="4800" dirty="0" err="1">
                <a:solidFill>
                  <a:schemeClr val="tx1"/>
                </a:solidFill>
              </a:rPr>
              <a:t>πολυ</a:t>
            </a:r>
            <a:r>
              <a:rPr lang="el-GR" sz="4800" dirty="0">
                <a:solidFill>
                  <a:schemeClr val="tx1"/>
                </a:solidFill>
              </a:rPr>
              <a:t> για την </a:t>
            </a:r>
            <a:r>
              <a:rPr lang="el-GR" sz="4800" dirty="0" err="1">
                <a:solidFill>
                  <a:schemeClr val="tx1"/>
                </a:solidFill>
              </a:rPr>
              <a:t>προσοχη</a:t>
            </a:r>
            <a:r>
              <a:rPr lang="el-GR" sz="4800" dirty="0">
                <a:solidFill>
                  <a:schemeClr val="tx1"/>
                </a:solidFill>
              </a:rPr>
              <a:t> </a:t>
            </a:r>
            <a:r>
              <a:rPr lang="el-GR" sz="4800" dirty="0" err="1">
                <a:solidFill>
                  <a:schemeClr val="tx1"/>
                </a:solidFill>
              </a:rPr>
              <a:t>σασ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9E0C19-8FE2-41B5-8AE5-DF1E560980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863" y="6470650"/>
            <a:ext cx="973137" cy="27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A painting of a person holding two children&#10;&#10;Description automatically generated">
            <a:extLst>
              <a:ext uri="{FF2B5EF4-FFF2-40B4-BE49-F238E27FC236}">
                <a16:creationId xmlns:a16="http://schemas.microsoft.com/office/drawing/2014/main" xmlns="" id="{3F702D65-4CDE-46A2-88FF-3B6DB961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768" y="1789582"/>
            <a:ext cx="2230090" cy="3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3442"/>
            <a:ext cx="7796464" cy="1222385"/>
          </a:xfrm>
        </p:spPr>
        <p:txBody>
          <a:bodyPr/>
          <a:lstStyle/>
          <a:p>
            <a:pPr algn="ctr"/>
            <a:r>
              <a:rPr lang="el-GR" dirty="0"/>
              <a:t>ΜΕΤΑΦΡΑΣΗ ΣΤΑ Ν.ΕΛΛΗΝΙΚΑ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A0FE439-2E8F-497B-AF98-3956ED964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255" y="1855434"/>
            <a:ext cx="8202967" cy="4167932"/>
          </a:xfrm>
        </p:spPr>
        <p:txBody>
          <a:bodyPr numCol="2">
            <a:normAutofit fontScale="92500"/>
          </a:bodyPr>
          <a:lstStyle/>
          <a:p>
            <a:r>
              <a:rPr lang="el-GR" dirty="0"/>
              <a:t>Την Άρτεμη τραγουδήστε τρυφερές παρθένοι </a:t>
            </a:r>
          </a:p>
          <a:p>
            <a:r>
              <a:rPr lang="el-GR" dirty="0"/>
              <a:t>και εσείς αγόρια υμνήστε τον ακούρευτο Κύνθιο </a:t>
            </a:r>
          </a:p>
          <a:p>
            <a:r>
              <a:rPr lang="el-GR" dirty="0"/>
              <a:t>και τη Λητώ που από τα βάθη της ψυχής του </a:t>
            </a:r>
          </a:p>
          <a:p>
            <a:r>
              <a:rPr lang="el-GR" dirty="0"/>
              <a:t>ο Δίας αγαπά </a:t>
            </a:r>
          </a:p>
          <a:p>
            <a:r>
              <a:rPr lang="el-GR" dirty="0"/>
              <a:t>Εσείς την Άρτεμη που</a:t>
            </a:r>
            <a:r>
              <a:rPr lang="en-US" dirty="0"/>
              <a:t> </a:t>
            </a:r>
            <a:r>
              <a:rPr lang="el-GR" dirty="0"/>
              <a:t>χαίρεται με τα γάργαρα ποτάμια και τις φυλλωσιές των δέντρων </a:t>
            </a:r>
          </a:p>
          <a:p>
            <a:r>
              <a:rPr lang="el-GR" dirty="0"/>
              <a:t>και ανεξάρτητος και αν φύεται είτε στον ψυχρό </a:t>
            </a:r>
            <a:r>
              <a:rPr lang="el-GR" dirty="0" err="1"/>
              <a:t>Άλγιδο</a:t>
            </a:r>
            <a:endParaRPr lang="el-GR" dirty="0"/>
          </a:p>
          <a:p>
            <a:r>
              <a:rPr lang="el-GR" dirty="0"/>
              <a:t> είτε στους ανήλιαγους λόφους του Ερύμανθου </a:t>
            </a:r>
          </a:p>
          <a:p>
            <a:r>
              <a:rPr lang="el-GR" dirty="0"/>
              <a:t>είτε στα κατάφυτα άλση του </a:t>
            </a:r>
            <a:r>
              <a:rPr lang="el-GR" dirty="0" err="1"/>
              <a:t>Κράγου</a:t>
            </a:r>
            <a:endParaRPr lang="el-GR" dirty="0"/>
          </a:p>
          <a:p>
            <a:r>
              <a:rPr lang="el-GR" dirty="0"/>
              <a:t>με τόσους επαίνους εξυμνήστε τα Τέμπη </a:t>
            </a:r>
          </a:p>
          <a:p>
            <a:r>
              <a:rPr lang="el-GR" dirty="0"/>
              <a:t>και την Δηλιακή γη την γενέτειρα του Απόλλωνα </a:t>
            </a:r>
          </a:p>
          <a:p>
            <a:r>
              <a:rPr lang="el-GR" dirty="0"/>
              <a:t>και την περίφημη φαρέτρα </a:t>
            </a:r>
          </a:p>
          <a:p>
            <a:r>
              <a:rPr lang="el-GR" dirty="0"/>
              <a:t>που φέρει στον ώμο του και την αδελφική λύρα </a:t>
            </a:r>
          </a:p>
          <a:p>
            <a:r>
              <a:rPr lang="el-GR" dirty="0"/>
              <a:t>έτσι αυτός συγκινημένος από την προσευχή σας </a:t>
            </a:r>
            <a:endParaRPr lang="en-US" dirty="0"/>
          </a:p>
          <a:p>
            <a:r>
              <a:rPr lang="el-GR" dirty="0"/>
              <a:t>θα μεταφέρει το δακρύβρεχτο πόλεμο και τη ζοφερή πείνα </a:t>
            </a:r>
            <a:endParaRPr lang="en-US" dirty="0"/>
          </a:p>
          <a:p>
            <a:r>
              <a:rPr lang="el-GR" dirty="0"/>
              <a:t>και τις αρρώστιες από τον λαό μας και τον </a:t>
            </a:r>
            <a:r>
              <a:rPr lang="el-GR" dirty="0" err="1"/>
              <a:t>κόσμαγο</a:t>
            </a:r>
            <a:r>
              <a:rPr lang="el-GR" dirty="0"/>
              <a:t> Καίσαρα </a:t>
            </a:r>
          </a:p>
          <a:p>
            <a:r>
              <a:rPr lang="el-GR" dirty="0"/>
              <a:t>στους Πέρσες και στους Βρετανούς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309" y="616997"/>
            <a:ext cx="5806615" cy="997694"/>
          </a:xfrm>
        </p:spPr>
        <p:txBody>
          <a:bodyPr/>
          <a:lstStyle/>
          <a:p>
            <a:pPr algn="ctr"/>
            <a:r>
              <a:rPr lang="el-GR" b="1" dirty="0"/>
              <a:t>ΛΕΞΙΛΟΓΙΟ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AEF9954A-E263-8A7E-58B1-4D03F7D1BD9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2130642"/>
            <a:ext cx="7043618" cy="4136994"/>
          </a:xfrm>
        </p:spPr>
        <p:txBody>
          <a:bodyPr numCol="3">
            <a:normAutofit/>
          </a:bodyPr>
          <a:lstStyle/>
          <a:p>
            <a:r>
              <a:rPr lang="en-US" sz="1800" dirty="0" err="1"/>
              <a:t>tener</a:t>
            </a:r>
            <a:r>
              <a:rPr lang="en-US" sz="1800" dirty="0"/>
              <a:t>, </a:t>
            </a:r>
            <a:r>
              <a:rPr lang="en-US" sz="1800" dirty="0" err="1"/>
              <a:t>tenera</a:t>
            </a:r>
            <a:r>
              <a:rPr lang="en-US" sz="1800" dirty="0"/>
              <a:t>, </a:t>
            </a:r>
            <a:r>
              <a:rPr lang="en-US" sz="1800" dirty="0" err="1"/>
              <a:t>tenerum</a:t>
            </a:r>
            <a:r>
              <a:rPr lang="en-US" sz="1800" dirty="0"/>
              <a:t> (</a:t>
            </a:r>
            <a:r>
              <a:rPr lang="el-GR" sz="1800" dirty="0"/>
              <a:t>επίθ.) = τρυφερός</a:t>
            </a:r>
          </a:p>
          <a:p>
            <a:r>
              <a:rPr lang="en-US" sz="1800" dirty="0" err="1"/>
              <a:t>virgo</a:t>
            </a:r>
            <a:r>
              <a:rPr lang="en-US" sz="1800" dirty="0"/>
              <a:t>, -</a:t>
            </a:r>
            <a:r>
              <a:rPr lang="en-US" sz="1800" dirty="0" err="1"/>
              <a:t>inis</a:t>
            </a:r>
            <a:r>
              <a:rPr lang="en-US" sz="1800" dirty="0"/>
              <a:t> (</a:t>
            </a:r>
            <a:r>
              <a:rPr lang="el-GR" sz="1800" dirty="0"/>
              <a:t>γ΄ </a:t>
            </a:r>
            <a:r>
              <a:rPr lang="el-GR" sz="1800" dirty="0" err="1"/>
              <a:t>θηλ</a:t>
            </a:r>
            <a:r>
              <a:rPr lang="el-GR" sz="1800" dirty="0"/>
              <a:t>) = παρθένα</a:t>
            </a:r>
          </a:p>
          <a:p>
            <a:r>
              <a:rPr lang="en-US" sz="1800" dirty="0" err="1"/>
              <a:t>intonsus</a:t>
            </a:r>
            <a:r>
              <a:rPr lang="en-US" sz="1800" dirty="0"/>
              <a:t>, a, um (</a:t>
            </a:r>
            <a:r>
              <a:rPr lang="el-GR" sz="1800" dirty="0"/>
              <a:t>επίθ.) = ακούρευτος</a:t>
            </a:r>
          </a:p>
          <a:p>
            <a:r>
              <a:rPr lang="en-US" sz="1800" dirty="0" err="1"/>
              <a:t>penitus</a:t>
            </a:r>
            <a:r>
              <a:rPr lang="en-US" sz="1800" dirty="0"/>
              <a:t> (</a:t>
            </a:r>
            <a:r>
              <a:rPr lang="el-GR" sz="1800" dirty="0"/>
              <a:t>επίρ.) = βαθιά</a:t>
            </a:r>
          </a:p>
          <a:p>
            <a:r>
              <a:rPr lang="en-US" sz="1800" dirty="0" err="1"/>
              <a:t>laetus</a:t>
            </a:r>
            <a:r>
              <a:rPr lang="en-US" sz="1800" dirty="0"/>
              <a:t>, a, um (</a:t>
            </a:r>
            <a:r>
              <a:rPr lang="el-GR" sz="1800" dirty="0"/>
              <a:t>επίθ.) = χαρούμενος</a:t>
            </a:r>
          </a:p>
          <a:p>
            <a:r>
              <a:rPr lang="en-US" sz="1800" dirty="0" err="1"/>
              <a:t>fluvius</a:t>
            </a:r>
            <a:r>
              <a:rPr lang="en-US" sz="1800" dirty="0"/>
              <a:t>, -ii (</a:t>
            </a:r>
            <a:r>
              <a:rPr lang="el-GR" sz="1800" dirty="0"/>
              <a:t>β΄ </a:t>
            </a:r>
            <a:r>
              <a:rPr lang="el-GR" sz="1800" dirty="0" err="1"/>
              <a:t>αρσ</a:t>
            </a:r>
            <a:r>
              <a:rPr lang="el-GR" sz="1800" dirty="0"/>
              <a:t>) = ποτάμι</a:t>
            </a:r>
          </a:p>
          <a:p>
            <a:r>
              <a:rPr lang="en-US" sz="1800" dirty="0" err="1"/>
              <a:t>nemus</a:t>
            </a:r>
            <a:r>
              <a:rPr lang="en-US" sz="1800" dirty="0"/>
              <a:t>, -</a:t>
            </a:r>
            <a:r>
              <a:rPr lang="en-US" sz="1800" dirty="0" err="1"/>
              <a:t>oris</a:t>
            </a:r>
            <a:r>
              <a:rPr lang="en-US" sz="1800" dirty="0"/>
              <a:t> (</a:t>
            </a:r>
            <a:r>
              <a:rPr lang="el-GR" sz="1800" dirty="0"/>
              <a:t>γ΄ </a:t>
            </a:r>
            <a:r>
              <a:rPr lang="el-GR" sz="1800" dirty="0" err="1"/>
              <a:t>ουδ</a:t>
            </a:r>
            <a:r>
              <a:rPr lang="el-GR" sz="1800" dirty="0"/>
              <a:t>) = άλσος</a:t>
            </a:r>
          </a:p>
          <a:p>
            <a:r>
              <a:rPr lang="en-US" sz="1800" dirty="0" err="1"/>
              <a:t>niger</a:t>
            </a:r>
            <a:r>
              <a:rPr lang="en-US" sz="1800" dirty="0"/>
              <a:t>, nigra, nigrum (</a:t>
            </a:r>
            <a:r>
              <a:rPr lang="el-GR" sz="1800" dirty="0"/>
              <a:t>επίθ.) = μαύρος</a:t>
            </a:r>
          </a:p>
          <a:p>
            <a:r>
              <a:rPr lang="en-US" sz="1800" dirty="0" err="1"/>
              <a:t>tollo</a:t>
            </a:r>
            <a:r>
              <a:rPr lang="en-US" sz="1800" dirty="0"/>
              <a:t>, </a:t>
            </a:r>
            <a:r>
              <a:rPr lang="en-US" sz="1800" dirty="0" err="1"/>
              <a:t>sustuli</a:t>
            </a:r>
            <a:r>
              <a:rPr lang="en-US" sz="1800" dirty="0"/>
              <a:t>, </a:t>
            </a:r>
            <a:r>
              <a:rPr lang="en-US" sz="1800" dirty="0" err="1"/>
              <a:t>sublatum</a:t>
            </a:r>
            <a:r>
              <a:rPr lang="en-US" sz="1800" dirty="0"/>
              <a:t>, </a:t>
            </a:r>
            <a:r>
              <a:rPr lang="en-US" sz="1800" dirty="0" err="1"/>
              <a:t>tollere</a:t>
            </a:r>
            <a:r>
              <a:rPr lang="en-US" sz="1800" dirty="0"/>
              <a:t> 3 = </a:t>
            </a:r>
            <a:r>
              <a:rPr lang="el-GR" sz="1800" dirty="0"/>
              <a:t>υψώνω</a:t>
            </a:r>
          </a:p>
          <a:p>
            <a:r>
              <a:rPr lang="en-US" sz="1800" dirty="0" err="1"/>
              <a:t>natalis</a:t>
            </a:r>
            <a:r>
              <a:rPr lang="en-US" sz="1800" dirty="0"/>
              <a:t>, is, e (</a:t>
            </a:r>
            <a:r>
              <a:rPr lang="el-GR" sz="1800" dirty="0"/>
              <a:t>επίθ.) = γενέθλιος</a:t>
            </a:r>
          </a:p>
          <a:p>
            <a:r>
              <a:rPr lang="en-US" sz="1800" dirty="0"/>
              <a:t>mas, </a:t>
            </a:r>
            <a:r>
              <a:rPr lang="en-US" sz="1800" dirty="0" err="1"/>
              <a:t>maris</a:t>
            </a:r>
            <a:r>
              <a:rPr lang="en-US" sz="1800" dirty="0"/>
              <a:t> (</a:t>
            </a:r>
            <a:r>
              <a:rPr lang="el-GR" sz="1800" dirty="0"/>
              <a:t>γ΄ </a:t>
            </a:r>
            <a:r>
              <a:rPr lang="el-GR" sz="1800" dirty="0" err="1"/>
              <a:t>αρσ</a:t>
            </a:r>
            <a:r>
              <a:rPr lang="el-GR" sz="1800" dirty="0"/>
              <a:t>) = άνδρας</a:t>
            </a:r>
          </a:p>
          <a:p>
            <a:r>
              <a:rPr lang="en-US" sz="1800" dirty="0"/>
              <a:t>insignis, is, e (</a:t>
            </a:r>
            <a:r>
              <a:rPr lang="el-GR" sz="1800" dirty="0"/>
              <a:t>επίθ.) = ξεχωριστός</a:t>
            </a:r>
          </a:p>
          <a:p>
            <a:r>
              <a:rPr lang="en-US" sz="1800" dirty="0" err="1"/>
              <a:t>umerus</a:t>
            </a:r>
            <a:r>
              <a:rPr lang="en-US" sz="1800" dirty="0"/>
              <a:t>, -</a:t>
            </a:r>
            <a:r>
              <a:rPr lang="en-US" sz="1800" dirty="0" err="1"/>
              <a:t>i</a:t>
            </a:r>
            <a:r>
              <a:rPr lang="en-US" sz="1800" dirty="0"/>
              <a:t> (</a:t>
            </a:r>
            <a:r>
              <a:rPr lang="el-GR" sz="1800" dirty="0"/>
              <a:t>β΄ </a:t>
            </a:r>
            <a:r>
              <a:rPr lang="el-GR" sz="1800" dirty="0" err="1"/>
              <a:t>αρσ</a:t>
            </a:r>
            <a:r>
              <a:rPr lang="el-GR" sz="1800" dirty="0"/>
              <a:t>) = ώμος</a:t>
            </a:r>
          </a:p>
          <a:p>
            <a:r>
              <a:rPr lang="en-US" sz="1800" dirty="0"/>
              <a:t>fames, -is (</a:t>
            </a:r>
            <a:r>
              <a:rPr lang="el-GR" sz="1800" dirty="0"/>
              <a:t>γ΄ </a:t>
            </a:r>
            <a:r>
              <a:rPr lang="el-GR" sz="1800" dirty="0" err="1"/>
              <a:t>θηλ</a:t>
            </a:r>
            <a:r>
              <a:rPr lang="el-GR" sz="1800" dirty="0"/>
              <a:t>) = πείνα</a:t>
            </a:r>
          </a:p>
          <a:p>
            <a:r>
              <a:rPr lang="en-US" sz="1800" dirty="0"/>
              <a:t>pestis, -is (</a:t>
            </a:r>
            <a:r>
              <a:rPr lang="el-GR" sz="1800" dirty="0"/>
              <a:t>γ΄ </a:t>
            </a:r>
            <a:r>
              <a:rPr lang="el-GR" sz="1800" dirty="0" err="1"/>
              <a:t>θηλ</a:t>
            </a:r>
            <a:r>
              <a:rPr lang="el-GR" sz="1800" dirty="0"/>
              <a:t>) = λοιμός</a:t>
            </a:r>
          </a:p>
          <a:p>
            <a:r>
              <a:rPr lang="en-US" sz="1800" dirty="0" err="1"/>
              <a:t>moveo</a:t>
            </a:r>
            <a:r>
              <a:rPr lang="en-US" sz="1800" dirty="0"/>
              <a:t>, </a:t>
            </a:r>
            <a:r>
              <a:rPr lang="en-US" sz="1800" dirty="0" err="1"/>
              <a:t>movi</a:t>
            </a:r>
            <a:r>
              <a:rPr lang="en-US" sz="1800" dirty="0"/>
              <a:t>, </a:t>
            </a:r>
            <a:r>
              <a:rPr lang="en-US" sz="1800" dirty="0" err="1"/>
              <a:t>motum</a:t>
            </a:r>
            <a:r>
              <a:rPr lang="en-US" sz="1800" dirty="0"/>
              <a:t>, movere 2 = </a:t>
            </a:r>
            <a:r>
              <a:rPr lang="el-GR" sz="1800" dirty="0"/>
              <a:t>κινώ, παρακινώ</a:t>
            </a:r>
          </a:p>
          <a:p>
            <a:r>
              <a:rPr lang="en-US" sz="1800" dirty="0"/>
              <a:t>ago, </a:t>
            </a:r>
            <a:r>
              <a:rPr lang="en-US" sz="1800" dirty="0" err="1"/>
              <a:t>egi</a:t>
            </a:r>
            <a:r>
              <a:rPr lang="en-US" sz="1800" dirty="0"/>
              <a:t>, </a:t>
            </a:r>
            <a:r>
              <a:rPr lang="en-US" sz="1800" dirty="0" err="1"/>
              <a:t>actum</a:t>
            </a:r>
            <a:r>
              <a:rPr lang="en-US" sz="1800" dirty="0"/>
              <a:t>, </a:t>
            </a:r>
            <a:r>
              <a:rPr lang="en-US" sz="1800" dirty="0" err="1"/>
              <a:t>agere</a:t>
            </a:r>
            <a:r>
              <a:rPr lang="en-US" sz="1800" dirty="0"/>
              <a:t> 3 = </a:t>
            </a:r>
            <a:r>
              <a:rPr lang="el-GR" sz="1800" dirty="0"/>
              <a:t>διώχνω</a:t>
            </a:r>
          </a:p>
          <a:p>
            <a:r>
              <a:rPr lang="en-US" sz="1800" dirty="0"/>
              <a:t>preces, -um (</a:t>
            </a:r>
            <a:r>
              <a:rPr lang="el-GR" sz="1800" dirty="0"/>
              <a:t>γ΄ </a:t>
            </a:r>
            <a:r>
              <a:rPr lang="el-GR" sz="1800" dirty="0" err="1"/>
              <a:t>θηλ</a:t>
            </a:r>
            <a:r>
              <a:rPr lang="el-GR" sz="1800" dirty="0"/>
              <a:t>) = προσευχή [στον ενικό μόνο η αφαιρετική </a:t>
            </a:r>
            <a:r>
              <a:rPr lang="en-US" sz="1800" dirty="0" err="1"/>
              <a:t>prece</a:t>
            </a:r>
            <a:r>
              <a:rPr lang="en-US" sz="1800" dirty="0"/>
              <a:t> </a:t>
            </a:r>
            <a:r>
              <a:rPr lang="el-GR" sz="1800" dirty="0"/>
              <a:t>και σπάνια </a:t>
            </a:r>
            <a:r>
              <a:rPr lang="el-GR" sz="1600" dirty="0"/>
              <a:t>η δοτική </a:t>
            </a:r>
            <a:r>
              <a:rPr lang="en-US" sz="1600" dirty="0" err="1"/>
              <a:t>preci</a:t>
            </a:r>
            <a:r>
              <a:rPr lang="en-US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B219B-7E3A-7E84-6386-37313F0CF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039" y="473400"/>
            <a:ext cx="6889072" cy="985421"/>
          </a:xfrm>
        </p:spPr>
        <p:txBody>
          <a:bodyPr/>
          <a:lstStyle/>
          <a:p>
            <a:pPr algn="ctr"/>
            <a:r>
              <a:rPr lang="el-GR" dirty="0" err="1"/>
              <a:t>Εισαγωγη</a:t>
            </a:r>
            <a:r>
              <a:rPr lang="el-GR" dirty="0"/>
              <a:t> στην </a:t>
            </a:r>
            <a:r>
              <a:rPr lang="el-GR" dirty="0" err="1"/>
              <a:t>Ωδη</a:t>
            </a:r>
            <a:r>
              <a:rPr lang="el-GR" dirty="0"/>
              <a:t> 1.21</a:t>
            </a:r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EA5D8E3-9EAA-4505-A743-D50C851180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394" y="2241717"/>
            <a:ext cx="8054161" cy="2950042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xmlns="" id="{0DF9E28A-B232-4551-A4F8-FAAD173CA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982" y="3716738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586" y="431606"/>
            <a:ext cx="7965461" cy="994164"/>
          </a:xfrm>
        </p:spPr>
        <p:txBody>
          <a:bodyPr/>
          <a:lstStyle/>
          <a:p>
            <a:pPr algn="ctr"/>
            <a:r>
              <a:rPr lang="el-GR" dirty="0" err="1"/>
              <a:t>εισαγωγη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1859146"/>
            <a:ext cx="7965460" cy="3497698"/>
          </a:xfrm>
        </p:spPr>
        <p:txBody>
          <a:bodyPr>
            <a:noAutofit/>
          </a:bodyPr>
          <a:lstStyle/>
          <a:p>
            <a:r>
              <a:rPr lang="el-GR" sz="2400" dirty="0"/>
              <a:t> Η ωδή 1.21 ανήκει στο κεφάλαιο των ύμνων . Ο </a:t>
            </a:r>
            <a:r>
              <a:rPr lang="el-GR" sz="2400" dirty="0" err="1"/>
              <a:t>Οράτιος</a:t>
            </a:r>
            <a:r>
              <a:rPr lang="el-GR" sz="2400" dirty="0"/>
              <a:t> έχει τον ρόλο χοροδιδασκάλου, ο οποίος προετοιμάζει τον χορό που θα ψάλει λατρευτικό τραγούδι, ύμνο, προς τιμήν της </a:t>
            </a:r>
            <a:r>
              <a:rPr lang="el-GR" sz="2400" dirty="0" err="1"/>
              <a:t>mutatis</a:t>
            </a:r>
            <a:r>
              <a:rPr lang="el-GR" sz="2400" dirty="0"/>
              <a:t> </a:t>
            </a:r>
            <a:r>
              <a:rPr lang="el-GR" sz="2400" dirty="0" err="1"/>
              <a:t>mutandis</a:t>
            </a:r>
            <a:endParaRPr lang="el-GR" sz="2400" dirty="0"/>
          </a:p>
          <a:p>
            <a:r>
              <a:rPr lang="el-GR" sz="2400" dirty="0"/>
              <a:t>Στην πραγματικότητα πρόκειται για δύο χορούς (ή για έναν χορό χωρισμένο σε δύο ημιχόρια). Τα αγόρια θα εξυμνήσουν τον Απόλλωνα και τα κορίτσια την Άρτεμη και τη Λητώ. </a:t>
            </a:r>
          </a:p>
          <a:p>
            <a:r>
              <a:rPr lang="el-GR" sz="2400" dirty="0"/>
              <a:t>Μέτρο - </a:t>
            </a:r>
            <a:r>
              <a:rPr lang="el-GR" sz="2400" dirty="0" err="1"/>
              <a:t>Ασκλειπιάδεια</a:t>
            </a:r>
            <a:r>
              <a:rPr lang="el-GR" sz="2400" dirty="0"/>
              <a:t> ωδή (πέμπτη) ή </a:t>
            </a:r>
            <a:r>
              <a:rPr lang="el-GR" sz="2400" dirty="0" err="1"/>
              <a:t>ασκλειπιάδεια</a:t>
            </a:r>
            <a:r>
              <a:rPr lang="el-GR" sz="2400" dirty="0"/>
              <a:t> τετράστιχη στροφή(δύο </a:t>
            </a:r>
            <a:r>
              <a:rPr lang="el-GR" sz="2400" dirty="0" err="1"/>
              <a:t>ασκληπιάδειοι</a:t>
            </a:r>
            <a:r>
              <a:rPr lang="el-GR" sz="2400" dirty="0"/>
              <a:t> ελάσσονες, ένας </a:t>
            </a:r>
            <a:r>
              <a:rPr lang="el-GR" sz="2400" dirty="0" err="1"/>
              <a:t>φερεκράτειος</a:t>
            </a:r>
            <a:r>
              <a:rPr lang="el-GR" sz="2400" dirty="0"/>
              <a:t> και ένας γλυκώνειος)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statue of a person and a child&#10;&#10;Description automatically generated">
            <a:extLst>
              <a:ext uri="{FF2B5EF4-FFF2-40B4-BE49-F238E27FC236}">
                <a16:creationId xmlns:a16="http://schemas.microsoft.com/office/drawing/2014/main" xmlns="" id="{1484D199-8E8E-4F4D-9868-1EF8ADE7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4" y="25364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8" y="928688"/>
            <a:ext cx="7043618" cy="701126"/>
          </a:xfrm>
        </p:spPr>
        <p:txBody>
          <a:bodyPr/>
          <a:lstStyle/>
          <a:p>
            <a:pPr algn="ctr"/>
            <a:r>
              <a:rPr lang="el-GR" dirty="0"/>
              <a:t>δομη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1908699"/>
            <a:ext cx="7043618" cy="384403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Υποτίθεται ότι η ωδή δεν είναι ο ίδιος ο ύμνος, αλλά περισσότερο αναφορά στα τελετουργικά μέρη του ύμνου που πρόκειται να ψαλεί και στο περιεχόμενό τους, ωστόσο, τελικά καταλήγει να είναι ο ύμνος αυτός. </a:t>
            </a:r>
            <a:endParaRPr lang="en-US" dirty="0"/>
          </a:p>
          <a:p>
            <a:endParaRPr lang="el-GR" dirty="0"/>
          </a:p>
          <a:p>
            <a:r>
              <a:rPr lang="el-GR" dirty="0"/>
              <a:t>Η δομή του είναι ευδιάκριτη: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l-GR" dirty="0"/>
              <a:t>επίκληση (1-4),</a:t>
            </a:r>
          </a:p>
          <a:p>
            <a:pPr marL="514350" lvl="1" indent="-514350">
              <a:buFont typeface="+mj-lt"/>
              <a:buAutoNum type="romanUcPeriod"/>
            </a:pPr>
            <a:r>
              <a:rPr lang="el-GR" dirty="0"/>
              <a:t>έπαινος, εγκωμιαστική απαρίθμηση των κατορθωμάτων και των τόπων δράσης της θεότητας (5-12),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l-GR" dirty="0"/>
              <a:t>ευχή-παράκληση (13-16).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145"/>
            <a:ext cx="7631709" cy="10916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l-GR" b="1" baseline="30000" dirty="0">
                <a:solidFill>
                  <a:schemeClr val="tx1"/>
                </a:solidFill>
              </a:rPr>
              <a:t>η</a:t>
            </a:r>
            <a:r>
              <a:rPr lang="el-GR" b="1" dirty="0">
                <a:solidFill>
                  <a:schemeClr val="tx1"/>
                </a:solidFill>
              </a:rPr>
              <a:t> ΣΤΡΟΦΗ</a:t>
            </a:r>
            <a:r>
              <a:rPr lang="en-US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xmlns="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1724822"/>
            <a:ext cx="7631708" cy="46000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1-4 </a:t>
            </a:r>
            <a:r>
              <a:rPr lang="el-GR" b="1" u="sng" dirty="0" err="1"/>
              <a:t>Dianam</a:t>
            </a:r>
            <a:r>
              <a:rPr lang="el-GR" b="1" u="sng" dirty="0"/>
              <a:t>…</a:t>
            </a:r>
            <a:r>
              <a:rPr lang="el-GR" b="1" u="sng" dirty="0" err="1"/>
              <a:t>Cynthium</a:t>
            </a:r>
            <a:r>
              <a:rPr lang="el-GR" b="1" u="sng" dirty="0"/>
              <a:t>…</a:t>
            </a:r>
            <a:r>
              <a:rPr lang="el-GR" b="1" u="sng" dirty="0" err="1"/>
              <a:t>Latonamque</a:t>
            </a:r>
            <a:r>
              <a:rPr lang="el-GR" b="1" u="sng" dirty="0"/>
              <a:t>: </a:t>
            </a:r>
            <a:r>
              <a:rPr lang="el-GR" dirty="0"/>
              <a:t>οι </a:t>
            </a:r>
            <a:r>
              <a:rPr lang="en-US" dirty="0" err="1"/>
              <a:t>Multa</a:t>
            </a:r>
            <a:r>
              <a:rPr lang="en-US" dirty="0"/>
              <a:t> Mutandis </a:t>
            </a:r>
            <a:r>
              <a:rPr lang="el-GR" dirty="0"/>
              <a:t>που πρόκειται να υμνηθούν </a:t>
            </a:r>
            <a:r>
              <a:rPr lang="el-GR" dirty="0" err="1"/>
              <a:t>εχουν</a:t>
            </a:r>
            <a:r>
              <a:rPr lang="el-GR" dirty="0"/>
              <a:t> </a:t>
            </a:r>
            <a:r>
              <a:rPr lang="el-GR" dirty="0" err="1"/>
              <a:t>τοποθετηθει</a:t>
            </a:r>
            <a:r>
              <a:rPr lang="el-GR" dirty="0"/>
              <a:t> σε </a:t>
            </a:r>
            <a:r>
              <a:rPr lang="el-GR" dirty="0" err="1"/>
              <a:t>κυριες</a:t>
            </a:r>
            <a:r>
              <a:rPr lang="el-GR" dirty="0"/>
              <a:t> θέσεις μέσα στη στροφή (την αρχή του πρώτου στίχου, το τέλος του δεύτερου και την αρχή του τρίτου), ενώ ο Δίας αναφέρεται στο τέλος της στροφής, στο τέλος του τέταρτου στίχου.</a:t>
            </a:r>
          </a:p>
          <a:p>
            <a:pPr marL="0" indent="0">
              <a:buNone/>
            </a:pPr>
            <a:r>
              <a:rPr lang="en-US" b="1" u="sng" dirty="0"/>
              <a:t>1</a:t>
            </a:r>
            <a:r>
              <a:rPr lang="el-GR" b="1" u="sng" dirty="0" err="1"/>
              <a:t>Dianam</a:t>
            </a:r>
            <a:r>
              <a:rPr lang="el-GR" b="1" u="sng" dirty="0"/>
              <a:t>: </a:t>
            </a:r>
            <a:r>
              <a:rPr lang="el-GR" dirty="0"/>
              <a:t>Οι </a:t>
            </a:r>
            <a:r>
              <a:rPr lang="el-GR" dirty="0" err="1"/>
              <a:t>υμνοι</a:t>
            </a:r>
            <a:r>
              <a:rPr lang="el-GR" dirty="0"/>
              <a:t> συνήθως αρχίζουν με το όνομα της θεότητας που τιμάται . Η </a:t>
            </a:r>
            <a:r>
              <a:rPr lang="en-US" dirty="0"/>
              <a:t>Diana</a:t>
            </a:r>
            <a:r>
              <a:rPr lang="el-GR" dirty="0"/>
              <a:t> ήταν μια ντόπια ιταλική θεότητα, ταυτισμένη με την ελληνική Άρτεμις. Η πρώτη συλλαβή διατηρεί την αρχική της μακρά ποιοτική αξία, κάτι που ίσως αποτελεί αρχαϊκό αποτέλεσμα. </a:t>
            </a:r>
            <a:r>
              <a:rPr lang="en-US" dirty="0"/>
              <a:t>“</a:t>
            </a:r>
            <a:r>
              <a:rPr lang="el-GR" dirty="0" err="1"/>
              <a:t>tenerae</a:t>
            </a:r>
            <a:r>
              <a:rPr lang="el-GR" dirty="0"/>
              <a:t> ... </a:t>
            </a:r>
            <a:r>
              <a:rPr lang="en-US" dirty="0"/>
              <a:t>v</a:t>
            </a:r>
            <a:r>
              <a:rPr lang="el-GR" dirty="0" err="1"/>
              <a:t>irgines</a:t>
            </a:r>
            <a:r>
              <a:rPr lang="en-US" dirty="0"/>
              <a:t>”</a:t>
            </a:r>
            <a:r>
              <a:rPr lang="el-GR" dirty="0"/>
              <a:t> </a:t>
            </a:r>
            <a:r>
              <a:rPr lang="en-US" dirty="0"/>
              <a:t>.</a:t>
            </a:r>
            <a:r>
              <a:rPr lang="el-GR" dirty="0"/>
              <a:t>Η εντολή για τραγούδι προς την χορωδία είναι χαρακτηριστικό στοιχείο των</a:t>
            </a:r>
            <a:r>
              <a:rPr lang="en-US" dirty="0"/>
              <a:t> </a:t>
            </a:r>
            <a:r>
              <a:rPr lang="el-GR" dirty="0"/>
              <a:t>λατρευτικών ύμνων και των παραδειγμάτων τους.</a:t>
            </a:r>
          </a:p>
          <a:p>
            <a:pPr marL="0" indent="0">
              <a:buNone/>
            </a:pPr>
            <a:r>
              <a:rPr lang="en-US" b="1" u="sng" dirty="0"/>
              <a:t> </a:t>
            </a:r>
            <a:r>
              <a:rPr lang="el-GR" b="1" u="sng" dirty="0" err="1"/>
              <a:t>dicite</a:t>
            </a:r>
            <a:r>
              <a:rPr lang="el-GR" b="1" u="sng" dirty="0"/>
              <a:t>:</a:t>
            </a:r>
            <a:r>
              <a:rPr lang="el-GR" dirty="0"/>
              <a:t> το ρήμα </a:t>
            </a:r>
            <a:r>
              <a:rPr lang="el-GR" dirty="0" err="1"/>
              <a:t>dicere</a:t>
            </a:r>
            <a:r>
              <a:rPr lang="el-GR" dirty="0"/>
              <a:t> εδώ χρησιμοποιείται με τη σημασία ‘τραγουδώ’ ή και ‘μιλώ για’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u="sng" dirty="0"/>
              <a:t>2. </a:t>
            </a:r>
            <a:r>
              <a:rPr lang="el-GR" b="1" u="sng" dirty="0" err="1"/>
              <a:t>intonsum</a:t>
            </a:r>
            <a:r>
              <a:rPr lang="el-GR" b="1" u="sng" dirty="0"/>
              <a:t> ... </a:t>
            </a:r>
            <a:r>
              <a:rPr lang="el-GR" b="1" u="sng" dirty="0" err="1"/>
              <a:t>Cynthium</a:t>
            </a:r>
            <a:r>
              <a:rPr lang="el-GR" b="1" u="sng" dirty="0"/>
              <a:t>: </a:t>
            </a:r>
            <a:r>
              <a:rPr lang="el-GR" dirty="0"/>
              <a:t>Ο Απόλλωνας, μέσω της αφηγηματικής μεθόδου της αντινομίας, προσδιορίζεται με το όνομα ενός βουνού</a:t>
            </a:r>
            <a:r>
              <a:rPr lang="en-US" dirty="0"/>
              <a:t> </a:t>
            </a:r>
            <a:r>
              <a:rPr lang="el-GR" dirty="0"/>
              <a:t>της Δήλου , τον </a:t>
            </a:r>
            <a:r>
              <a:rPr lang="el-GR" dirty="0" err="1"/>
              <a:t>Κύνθο</a:t>
            </a:r>
            <a:r>
              <a:rPr lang="el-GR" dirty="0"/>
              <a:t>, τον τόπο γέννησής του .Το επίθετο επαναλαμβάνει την έννοια της αειθαλούς νιότης του Απόλλωνα, αφού οι Έλληνες νέοι έκοβαν τα μαλλιά τους όταν περνούσαν στην ηλικία της ωριμότητας.</a:t>
            </a:r>
          </a:p>
          <a:p>
            <a:pPr marL="0" indent="0">
              <a:buNone/>
            </a:pPr>
            <a:endParaRPr lang="el-GR" b="1" u="sng" dirty="0"/>
          </a:p>
          <a:p>
            <a:pPr marL="0" indent="0">
              <a:buNone/>
            </a:pPr>
            <a:r>
              <a:rPr lang="el-GR" b="1" u="sng" dirty="0"/>
              <a:t>3–4: </a:t>
            </a:r>
            <a:r>
              <a:rPr lang="el-GR" b="1" u="sng" dirty="0" err="1"/>
              <a:t>supremo</a:t>
            </a:r>
            <a:r>
              <a:rPr lang="el-GR" b="1" u="sng" dirty="0"/>
              <a:t> ... </a:t>
            </a:r>
            <a:r>
              <a:rPr lang="el-GR" b="1" u="sng" dirty="0" err="1"/>
              <a:t>Iovi</a:t>
            </a:r>
            <a:r>
              <a:rPr lang="el-GR" b="1" u="sng" dirty="0"/>
              <a:t>: </a:t>
            </a:r>
            <a:r>
              <a:rPr lang="el-GR" dirty="0"/>
              <a:t>Το επίθετο χρησιμοποιείται κυρίως για τον Δία. </a:t>
            </a:r>
            <a:r>
              <a:rPr lang="el-GR" b="1" u="sng" dirty="0" err="1"/>
              <a:t>penitus</a:t>
            </a:r>
            <a:r>
              <a:rPr lang="el-GR" b="1" u="sng" dirty="0"/>
              <a:t>: </a:t>
            </a:r>
            <a:r>
              <a:rPr lang="el-GR" dirty="0"/>
              <a:t>"βαθιά", υπογραμμίζοντας ότι η </a:t>
            </a:r>
            <a:r>
              <a:rPr lang="el-GR" dirty="0" err="1"/>
              <a:t>Λητω</a:t>
            </a:r>
            <a:r>
              <a:rPr lang="el-GR" dirty="0"/>
              <a:t> ήταν μία από τις συζύγους του Δία και όχι θύμα τυχαίου βιασμού.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xmlns="" id="{302F5514-805C-4179-A9E5-B8FD5B2EF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43" y="2799944"/>
            <a:ext cx="3219757" cy="19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00C8B5-FB5A-4F8B-A9BD-693C051418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/>
              <a:t>2Η ΣΤΡΟΦΗ</a:t>
            </a:r>
          </a:p>
        </p:txBody>
      </p:sp>
      <p:pic>
        <p:nvPicPr>
          <p:cNvPr id="6" name="Picture Placeholder 5" descr="A statue of a person shooting a bow and arrow&#10;&#10;Description automatically generated">
            <a:extLst>
              <a:ext uri="{FF2B5EF4-FFF2-40B4-BE49-F238E27FC236}">
                <a16:creationId xmlns:a16="http://schemas.microsoft.com/office/drawing/2014/main" xmlns="" id="{A735306B-0BB9-4E27-B804-34D32796F1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400" b="2400"/>
          <a:stretch>
            <a:fillRect/>
          </a:stretch>
        </p:blipFill>
        <p:spPr>
          <a:xfrm>
            <a:off x="1232769" y="2286000"/>
            <a:ext cx="3198321" cy="344885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63613" y="2286000"/>
            <a:ext cx="5680587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5. </a:t>
            </a:r>
            <a:r>
              <a:rPr lang="en-US" sz="1700" b="1" u="sng"/>
              <a:t>«vos»: </a:t>
            </a:r>
            <a:r>
              <a:rPr lang="en-US" sz="1700"/>
              <a:t>προσδιορίστε το "dicite" από την προηγούμενη στροφή. </a:t>
            </a:r>
          </a:p>
          <a:p>
            <a:pPr>
              <a:lnSpc>
                <a:spcPct val="90000"/>
              </a:lnSpc>
            </a:pPr>
            <a:r>
              <a:rPr lang="en-US" sz="1700" b="1" u="sng"/>
              <a:t>“laetam fluuiis et nemorum coma”</a:t>
            </a:r>
            <a:r>
              <a:rPr lang="en-US" sz="1700"/>
              <a:t>: για τους δασικούς τόπους της Αρτεμις. Η λέξη «coma» δηλώνει το φύλλωμα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/>
              <a:t>6. </a:t>
            </a:r>
            <a:r>
              <a:rPr lang="en-US" sz="1700" b="1" u="sng"/>
              <a:t>«quaecumque»: </a:t>
            </a:r>
            <a:r>
              <a:rPr lang="en-US" sz="1700"/>
              <a:t>εισάγει μια λίστα από αγαπημένους τόπους της θεάς. </a:t>
            </a:r>
            <a:r>
              <a:rPr lang="en-US" sz="1700" b="1" u="sng"/>
              <a:t>«gelido»: </a:t>
            </a:r>
            <a:r>
              <a:rPr lang="en-US" sz="1700"/>
              <a:t>το ετυμολογικό παιχνίδι στο όνομα «Αλγίδου» συνδέεται με την έννοια του ψύχους («αλγός»), το οποίο είναι χαρακτηριστικό της λόγιας ποίησης.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/>
              <a:t>7–8. </a:t>
            </a:r>
            <a:r>
              <a:rPr lang="en-US" sz="1700" b="1" u="sng"/>
              <a:t>«nigris aut Erymanthi silvis»: </a:t>
            </a:r>
            <a:r>
              <a:rPr lang="en-US" sz="1700"/>
              <a:t>Ο Ερύμανθος είναι βουνο στην Πελοπόννησο, που θεωρούνταν από τους Έλληνες αγαπημένο κυνήγι της Άρτεμις.</a:t>
            </a:r>
          </a:p>
          <a:p>
            <a:pPr>
              <a:lnSpc>
                <a:spcPct val="90000"/>
              </a:lnSpc>
            </a:pPr>
            <a:r>
              <a:rPr lang="en-US" sz="1700"/>
              <a:t>8.</a:t>
            </a:r>
            <a:r>
              <a:rPr lang="en-US" sz="1700" b="1" u="sng"/>
              <a:t> “Gragi”: </a:t>
            </a:r>
            <a:r>
              <a:rPr lang="en-US" sz="1700"/>
              <a:t>Βουνό στη Λυκία, δυτικά του ποταμού Ξάνθου, γεμάτο άγρια θηρία.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000" smtClean="0"/>
              <a:pPr defTabSz="914400">
                <a:spcAft>
                  <a:spcPts val="600"/>
                </a:spcAft>
              </a:pPr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1065</TotalTime>
  <Words>1652</Words>
  <Application>Microsoft Office PowerPoint</Application>
  <PresentationFormat>Ευρεία οθόνη</PresentationFormat>
  <Paragraphs>254</Paragraphs>
  <Slides>23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2" baseType="lpstr">
      <vt:lpstr>Arial</vt:lpstr>
      <vt:lpstr>Calibri</vt:lpstr>
      <vt:lpstr>Palatino Linotype</vt:lpstr>
      <vt:lpstr>Times New Roman</vt:lpstr>
      <vt:lpstr>Tw Cen MT</vt:lpstr>
      <vt:lpstr>Tw Cen MT Condensed</vt:lpstr>
      <vt:lpstr>Wingdings</vt:lpstr>
      <vt:lpstr>Wingdings 3</vt:lpstr>
      <vt:lpstr>Integral</vt:lpstr>
      <vt:lpstr>ΕΡΓΑΣΙΑ ΣΤΗΝ  ΛΑΤΙΝΙΚΗ ΛΥΡΙΚΗ ΠΟΙΗΣΗ  ΜΕΤΑΦΡΑΣΗ ΚΑΙ ΑΝΑΛΥΣΗ ΤΗΣ ΩΔΗΣ 1.21 ΤΟΥ ΟΡΑΤΙΟΥ    ΠΑΝΑΓΙΩΤΗΣ ΓΑΒΑΛΑΚΗΣ </vt:lpstr>
      <vt:lpstr>Αρχαιο λατινικο κειμενο </vt:lpstr>
      <vt:lpstr>ΜΕΤΑΦΡΑΣΗ ΣΤΑ Ν.ΕΛΛΗΝΙΚΑ</vt:lpstr>
      <vt:lpstr>ΛΕΞΙΛΟΓΙΟ</vt:lpstr>
      <vt:lpstr>Εισαγωγη στην Ωδη 1.21</vt:lpstr>
      <vt:lpstr>εισαγωγη</vt:lpstr>
      <vt:lpstr>δομη</vt:lpstr>
      <vt:lpstr>1η ΣΤΡΟΦΗ  </vt:lpstr>
      <vt:lpstr>2Η ΣΤΡΟΦΗ</vt:lpstr>
      <vt:lpstr>Παρουσίαση του PowerPoint</vt:lpstr>
      <vt:lpstr>3η στροφη</vt:lpstr>
      <vt:lpstr>4η στροφη </vt:lpstr>
      <vt:lpstr>ΠΑΡΑΛΛΗΛΑ ΚΕΙΜΕΝΑ/ΚΟΙΝΕΣ ΑΝΑΦΟΡΕς</vt:lpstr>
      <vt:lpstr>Carmina 3.22</vt:lpstr>
      <vt:lpstr>ΟΜΗΡΟΥ ΙΛΙΑΔΑ</vt:lpstr>
      <vt:lpstr>Πρωτοσ ισθμιονικοσ </vt:lpstr>
      <vt:lpstr>Πινδαροσ νεμεωνικοσ/ ΠΑΥΣΑΝΙΑΣ</vt:lpstr>
      <vt:lpstr>Catullus 34 </vt:lpstr>
      <vt:lpstr>ΟΡΑΤΙΟΣ CARMINA,2.10</vt:lpstr>
      <vt:lpstr>ΙΛΙΑΔΑ-ΙΚΕΤΙΔΕς-ΑΙΝΕΙΑΔΑ</vt:lpstr>
      <vt:lpstr>Ορατιοσ ,carmina</vt:lpstr>
      <vt:lpstr>βιβλιογραφια</vt:lpstr>
      <vt:lpstr>Ευχαριστω πολυ για την προσοχη σασ</vt:lpstr>
    </vt:vector>
  </TitlesOfParts>
  <Company>Elliniko Ktimatologio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presentation</dc:title>
  <dc:subject/>
  <dc:creator>ΠΑΝΑΓΙΩΤΗΣ  ΠΑΝΤΕΛΕΗΜΩΝ ΓΑΒΑΛΑΚΗΣ</dc:creator>
  <cp:lastModifiedBy>Λογαριασμός Microsoft</cp:lastModifiedBy>
  <cp:revision>21</cp:revision>
  <dcterms:created xsi:type="dcterms:W3CDTF">2025-05-17T07:21:43Z</dcterms:created>
  <dcterms:modified xsi:type="dcterms:W3CDTF">2025-06-05T13:28:56Z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