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60" r:id="rId4"/>
    <p:sldId id="262" r:id="rId5"/>
    <p:sldId id="258" r:id="rId6"/>
    <p:sldId id="259" r:id="rId7"/>
    <p:sldId id="263" r:id="rId8"/>
    <p:sldId id="266" r:id="rId9"/>
    <p:sldId id="261" r:id="rId10"/>
    <p:sldId id="267" r:id="rId11"/>
    <p:sldId id="264" r:id="rId12"/>
    <p:sldId id="265"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AD7304D-DAD6-48DF-9A0E-BD04FAA1448C}" v="37" dt="2025-05-18T17:08:12.58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9" d="100"/>
          <a:sy n="79" d="100"/>
        </p:scale>
        <p:origin x="85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ΧΑΤΖΙΔΗ ΙΩΑΝΝΑ" userId="3385f8c6-09a7-43d8-8a9e-af32370e7b64" providerId="ADAL" clId="{2AD7304D-DAD6-48DF-9A0E-BD04FAA1448C}"/>
    <pc:docChg chg="undo redo custSel addSld modSld sldOrd">
      <pc:chgData name="ΧΑΤΖΙΔΗ ΙΩΑΝΝΑ" userId="3385f8c6-09a7-43d8-8a9e-af32370e7b64" providerId="ADAL" clId="{2AD7304D-DAD6-48DF-9A0E-BD04FAA1448C}" dt="2025-05-18T17:08:12.585" v="2779"/>
      <pc:docMkLst>
        <pc:docMk/>
      </pc:docMkLst>
      <pc:sldChg chg="addSp modSp mod">
        <pc:chgData name="ΧΑΤΖΙΔΗ ΙΩΑΝΝΑ" userId="3385f8c6-09a7-43d8-8a9e-af32370e7b64" providerId="ADAL" clId="{2AD7304D-DAD6-48DF-9A0E-BD04FAA1448C}" dt="2025-05-18T16:45:15.335" v="2591" actId="1076"/>
        <pc:sldMkLst>
          <pc:docMk/>
          <pc:sldMk cId="2387481003" sldId="256"/>
        </pc:sldMkLst>
        <pc:spChg chg="mod">
          <ac:chgData name="ΧΑΤΖΙΔΗ ΙΩΑΝΝΑ" userId="3385f8c6-09a7-43d8-8a9e-af32370e7b64" providerId="ADAL" clId="{2AD7304D-DAD6-48DF-9A0E-BD04FAA1448C}" dt="2025-05-18T16:45:15.335" v="2591" actId="1076"/>
          <ac:spMkLst>
            <pc:docMk/>
            <pc:sldMk cId="2387481003" sldId="256"/>
            <ac:spMk id="2" creationId="{9C97F359-63A4-DBCB-3E4F-C796C5B5B7BE}"/>
          </ac:spMkLst>
        </pc:spChg>
        <pc:spChg chg="mod">
          <ac:chgData name="ΧΑΤΖΙΔΗ ΙΩΑΝΝΑ" userId="3385f8c6-09a7-43d8-8a9e-af32370e7b64" providerId="ADAL" clId="{2AD7304D-DAD6-48DF-9A0E-BD04FAA1448C}" dt="2025-05-18T16:45:01.126" v="2590" actId="27636"/>
          <ac:spMkLst>
            <pc:docMk/>
            <pc:sldMk cId="2387481003" sldId="256"/>
            <ac:spMk id="3" creationId="{F46A3FE3-8467-BCC3-6C48-D3BC59F1651A}"/>
          </ac:spMkLst>
        </pc:spChg>
        <pc:picChg chg="add mod">
          <ac:chgData name="ΧΑΤΖΙΔΗ ΙΩΑΝΝΑ" userId="3385f8c6-09a7-43d8-8a9e-af32370e7b64" providerId="ADAL" clId="{2AD7304D-DAD6-48DF-9A0E-BD04FAA1448C}" dt="2025-05-18T16:44:56.833" v="2588" actId="1076"/>
          <ac:picMkLst>
            <pc:docMk/>
            <pc:sldMk cId="2387481003" sldId="256"/>
            <ac:picMk id="4" creationId="{57375CCC-9D54-4DA7-080B-B78E09E65E47}"/>
          </ac:picMkLst>
        </pc:picChg>
        <pc:picChg chg="add mod">
          <ac:chgData name="ΧΑΤΖΙΔΗ ΙΩΑΝΝΑ" userId="3385f8c6-09a7-43d8-8a9e-af32370e7b64" providerId="ADAL" clId="{2AD7304D-DAD6-48DF-9A0E-BD04FAA1448C}" dt="2025-05-18T16:44:41.577" v="2584" actId="1076"/>
          <ac:picMkLst>
            <pc:docMk/>
            <pc:sldMk cId="2387481003" sldId="256"/>
            <ac:picMk id="2050" creationId="{460C8D1D-DE01-5D4B-29F7-C79C774E384A}"/>
          </ac:picMkLst>
        </pc:picChg>
      </pc:sldChg>
      <pc:sldChg chg="modSp mod modTransition">
        <pc:chgData name="ΧΑΤΖΙΔΗ ΙΩΑΝΝΑ" userId="3385f8c6-09a7-43d8-8a9e-af32370e7b64" providerId="ADAL" clId="{2AD7304D-DAD6-48DF-9A0E-BD04FAA1448C}" dt="2025-05-18T16:57:31.329" v="2765" actId="20577"/>
        <pc:sldMkLst>
          <pc:docMk/>
          <pc:sldMk cId="1828009271" sldId="257"/>
        </pc:sldMkLst>
        <pc:spChg chg="mod">
          <ac:chgData name="ΧΑΤΖΙΔΗ ΙΩΑΝΝΑ" userId="3385f8c6-09a7-43d8-8a9e-af32370e7b64" providerId="ADAL" clId="{2AD7304D-DAD6-48DF-9A0E-BD04FAA1448C}" dt="2025-05-18T16:48:31.132" v="2643" actId="207"/>
          <ac:spMkLst>
            <pc:docMk/>
            <pc:sldMk cId="1828009271" sldId="257"/>
            <ac:spMk id="2" creationId="{7FC62E63-C648-659E-CE33-31130B8478B0}"/>
          </ac:spMkLst>
        </pc:spChg>
        <pc:spChg chg="mod">
          <ac:chgData name="ΧΑΤΖΙΔΗ ΙΩΑΝΝΑ" userId="3385f8c6-09a7-43d8-8a9e-af32370e7b64" providerId="ADAL" clId="{2AD7304D-DAD6-48DF-9A0E-BD04FAA1448C}" dt="2025-05-18T16:57:31.329" v="2765" actId="20577"/>
          <ac:spMkLst>
            <pc:docMk/>
            <pc:sldMk cId="1828009271" sldId="257"/>
            <ac:spMk id="3" creationId="{70D2549E-58E9-B84D-EA2D-CC8FCE5B3825}"/>
          </ac:spMkLst>
        </pc:spChg>
      </pc:sldChg>
      <pc:sldChg chg="modSp mod modTransition">
        <pc:chgData name="ΧΑΤΖΙΔΗ ΙΩΑΝΝΑ" userId="3385f8c6-09a7-43d8-8a9e-af32370e7b64" providerId="ADAL" clId="{2AD7304D-DAD6-48DF-9A0E-BD04FAA1448C}" dt="2025-05-18T16:58:53.393" v="2768" actId="20577"/>
        <pc:sldMkLst>
          <pc:docMk/>
          <pc:sldMk cId="2866699065" sldId="258"/>
        </pc:sldMkLst>
        <pc:spChg chg="mod">
          <ac:chgData name="ΧΑΤΖΙΔΗ ΙΩΑΝΝΑ" userId="3385f8c6-09a7-43d8-8a9e-af32370e7b64" providerId="ADAL" clId="{2AD7304D-DAD6-48DF-9A0E-BD04FAA1448C}" dt="2025-05-18T16:46:21.193" v="2608"/>
          <ac:spMkLst>
            <pc:docMk/>
            <pc:sldMk cId="2866699065" sldId="258"/>
            <ac:spMk id="4" creationId="{CFB9B306-796D-8DF0-C351-0655682CC03E}"/>
          </ac:spMkLst>
        </pc:spChg>
        <pc:spChg chg="mod">
          <ac:chgData name="ΧΑΤΖΙΔΗ ΙΩΑΝΝΑ" userId="3385f8c6-09a7-43d8-8a9e-af32370e7b64" providerId="ADAL" clId="{2AD7304D-DAD6-48DF-9A0E-BD04FAA1448C}" dt="2025-05-18T16:50:36.045" v="2660" actId="255"/>
          <ac:spMkLst>
            <pc:docMk/>
            <pc:sldMk cId="2866699065" sldId="258"/>
            <ac:spMk id="5" creationId="{4BD3E1FC-EE9B-9806-A98E-FA2BBBC9A696}"/>
          </ac:spMkLst>
        </pc:spChg>
        <pc:spChg chg="mod">
          <ac:chgData name="ΧΑΤΖΙΔΗ ΙΩΑΝΝΑ" userId="3385f8c6-09a7-43d8-8a9e-af32370e7b64" providerId="ADAL" clId="{2AD7304D-DAD6-48DF-9A0E-BD04FAA1448C}" dt="2025-05-18T16:58:53.393" v="2768" actId="20577"/>
          <ac:spMkLst>
            <pc:docMk/>
            <pc:sldMk cId="2866699065" sldId="258"/>
            <ac:spMk id="6" creationId="{CE924540-ECB7-49D6-EF34-0A9D9A3C2FD1}"/>
          </ac:spMkLst>
        </pc:spChg>
      </pc:sldChg>
      <pc:sldChg chg="modSp mod modTransition">
        <pc:chgData name="ΧΑΤΖΙΔΗ ΙΩΑΝΝΑ" userId="3385f8c6-09a7-43d8-8a9e-af32370e7b64" providerId="ADAL" clId="{2AD7304D-DAD6-48DF-9A0E-BD04FAA1448C}" dt="2025-05-18T17:00:39.839" v="2770" actId="20577"/>
        <pc:sldMkLst>
          <pc:docMk/>
          <pc:sldMk cId="2753663509" sldId="259"/>
        </pc:sldMkLst>
        <pc:spChg chg="mod">
          <ac:chgData name="ΧΑΤΖΙΔΗ ΙΩΑΝΝΑ" userId="3385f8c6-09a7-43d8-8a9e-af32370e7b64" providerId="ADAL" clId="{2AD7304D-DAD6-48DF-9A0E-BD04FAA1448C}" dt="2025-05-18T16:47:25.017" v="2630" actId="207"/>
          <ac:spMkLst>
            <pc:docMk/>
            <pc:sldMk cId="2753663509" sldId="259"/>
            <ac:spMk id="2" creationId="{CAFC7EE1-0997-FE81-49D3-BD4694A1B691}"/>
          </ac:spMkLst>
        </pc:spChg>
        <pc:spChg chg="mod">
          <ac:chgData name="ΧΑΤΖΙΔΗ ΙΩΑΝΝΑ" userId="3385f8c6-09a7-43d8-8a9e-af32370e7b64" providerId="ADAL" clId="{2AD7304D-DAD6-48DF-9A0E-BD04FAA1448C}" dt="2025-05-18T17:00:39.839" v="2770" actId="20577"/>
          <ac:spMkLst>
            <pc:docMk/>
            <pc:sldMk cId="2753663509" sldId="259"/>
            <ac:spMk id="3" creationId="{CF20E0B8-B6EC-35C6-8FF8-E1C893EFB547}"/>
          </ac:spMkLst>
        </pc:spChg>
      </pc:sldChg>
      <pc:sldChg chg="modSp mod modTransition">
        <pc:chgData name="ΧΑΤΖΙΔΗ ΙΩΑΝΝΑ" userId="3385f8c6-09a7-43d8-8a9e-af32370e7b64" providerId="ADAL" clId="{2AD7304D-DAD6-48DF-9A0E-BD04FAA1448C}" dt="2025-05-18T16:56:11.368" v="2754"/>
        <pc:sldMkLst>
          <pc:docMk/>
          <pc:sldMk cId="818393000" sldId="260"/>
        </pc:sldMkLst>
        <pc:spChg chg="mod">
          <ac:chgData name="ΧΑΤΖΙΔΗ ΙΩΑΝΝΑ" userId="3385f8c6-09a7-43d8-8a9e-af32370e7b64" providerId="ADAL" clId="{2AD7304D-DAD6-48DF-9A0E-BD04FAA1448C}" dt="2025-05-18T16:45:44.142" v="2601" actId="20577"/>
          <ac:spMkLst>
            <pc:docMk/>
            <pc:sldMk cId="818393000" sldId="260"/>
            <ac:spMk id="2" creationId="{876DE6BE-0DE5-A084-9864-911206CDB6C4}"/>
          </ac:spMkLst>
        </pc:spChg>
        <pc:spChg chg="mod">
          <ac:chgData name="ΧΑΤΖΙΔΗ ΙΩΑΝΝΑ" userId="3385f8c6-09a7-43d8-8a9e-af32370e7b64" providerId="ADAL" clId="{2AD7304D-DAD6-48DF-9A0E-BD04FAA1448C}" dt="2025-05-18T16:49:44.771" v="2653" actId="255"/>
          <ac:spMkLst>
            <pc:docMk/>
            <pc:sldMk cId="818393000" sldId="260"/>
            <ac:spMk id="3" creationId="{70074535-2B3A-5D07-5774-82BC941CE671}"/>
          </ac:spMkLst>
        </pc:spChg>
        <pc:spChg chg="mod">
          <ac:chgData name="ΧΑΤΖΙΔΗ ΙΩΑΝΝΑ" userId="3385f8c6-09a7-43d8-8a9e-af32370e7b64" providerId="ADAL" clId="{2AD7304D-DAD6-48DF-9A0E-BD04FAA1448C}" dt="2025-05-18T16:49:52.815" v="2655" actId="20577"/>
          <ac:spMkLst>
            <pc:docMk/>
            <pc:sldMk cId="818393000" sldId="260"/>
            <ac:spMk id="4" creationId="{60C4C02A-2677-BED0-59E6-5200B1783A6A}"/>
          </ac:spMkLst>
        </pc:spChg>
      </pc:sldChg>
      <pc:sldChg chg="modSp mod modTransition">
        <pc:chgData name="ΧΑΤΖΙΔΗ ΙΩΑΝΝΑ" userId="3385f8c6-09a7-43d8-8a9e-af32370e7b64" providerId="ADAL" clId="{2AD7304D-DAD6-48DF-9A0E-BD04FAA1448C}" dt="2025-05-18T17:03:39.133" v="2778" actId="20577"/>
        <pc:sldMkLst>
          <pc:docMk/>
          <pc:sldMk cId="2427746963" sldId="261"/>
        </pc:sldMkLst>
        <pc:spChg chg="mod">
          <ac:chgData name="ΧΑΤΖΙΔΗ ΙΩΑΝΝΑ" userId="3385f8c6-09a7-43d8-8a9e-af32370e7b64" providerId="ADAL" clId="{2AD7304D-DAD6-48DF-9A0E-BD04FAA1448C}" dt="2025-05-18T16:53:13.294" v="2699" actId="2711"/>
          <ac:spMkLst>
            <pc:docMk/>
            <pc:sldMk cId="2427746963" sldId="261"/>
            <ac:spMk id="2" creationId="{2CCCB9B9-ADE3-D6FC-63AF-F4EA95B872A9}"/>
          </ac:spMkLst>
        </pc:spChg>
        <pc:spChg chg="mod">
          <ac:chgData name="ΧΑΤΖΙΔΗ ΙΩΑΝΝΑ" userId="3385f8c6-09a7-43d8-8a9e-af32370e7b64" providerId="ADAL" clId="{2AD7304D-DAD6-48DF-9A0E-BD04FAA1448C}" dt="2025-05-18T17:03:39.133" v="2778" actId="20577"/>
          <ac:spMkLst>
            <pc:docMk/>
            <pc:sldMk cId="2427746963" sldId="261"/>
            <ac:spMk id="3" creationId="{5DF141C1-866A-BA6B-13C7-5A3AEF005ABC}"/>
          </ac:spMkLst>
        </pc:spChg>
      </pc:sldChg>
      <pc:sldChg chg="modSp mod modTransition">
        <pc:chgData name="ΧΑΤΖΙΔΗ ΙΩΑΝΝΑ" userId="3385f8c6-09a7-43d8-8a9e-af32370e7b64" providerId="ADAL" clId="{2AD7304D-DAD6-48DF-9A0E-BD04FAA1448C}" dt="2025-05-18T16:58:08.665" v="2766" actId="20577"/>
        <pc:sldMkLst>
          <pc:docMk/>
          <pc:sldMk cId="1320171751" sldId="262"/>
        </pc:sldMkLst>
        <pc:spChg chg="mod">
          <ac:chgData name="ΧΑΤΖΙΔΗ ΙΩΑΝΝΑ" userId="3385f8c6-09a7-43d8-8a9e-af32370e7b64" providerId="ADAL" clId="{2AD7304D-DAD6-48DF-9A0E-BD04FAA1448C}" dt="2025-05-18T16:45:52.018" v="2602"/>
          <ac:spMkLst>
            <pc:docMk/>
            <pc:sldMk cId="1320171751" sldId="262"/>
            <ac:spMk id="2" creationId="{F0F5BA50-D8E9-A376-99FE-E7659EBBBD5C}"/>
          </ac:spMkLst>
        </pc:spChg>
        <pc:spChg chg="mod">
          <ac:chgData name="ΧΑΤΖΙΔΗ ΙΩΑΝΝΑ" userId="3385f8c6-09a7-43d8-8a9e-af32370e7b64" providerId="ADAL" clId="{2AD7304D-DAD6-48DF-9A0E-BD04FAA1448C}" dt="2025-05-18T16:49:27.169" v="2651" actId="14100"/>
          <ac:spMkLst>
            <pc:docMk/>
            <pc:sldMk cId="1320171751" sldId="262"/>
            <ac:spMk id="3" creationId="{B387B0E8-AD37-89AC-2665-A946AD7A19B4}"/>
          </ac:spMkLst>
        </pc:spChg>
        <pc:spChg chg="mod">
          <ac:chgData name="ΧΑΤΖΙΔΗ ΙΩΑΝΝΑ" userId="3385f8c6-09a7-43d8-8a9e-af32370e7b64" providerId="ADAL" clId="{2AD7304D-DAD6-48DF-9A0E-BD04FAA1448C}" dt="2025-05-18T16:58:08.665" v="2766" actId="20577"/>
          <ac:spMkLst>
            <pc:docMk/>
            <pc:sldMk cId="1320171751" sldId="262"/>
            <ac:spMk id="4" creationId="{C84E193E-0325-81F8-E96C-1338B4CF8493}"/>
          </ac:spMkLst>
        </pc:spChg>
      </pc:sldChg>
      <pc:sldChg chg="modSp mod modTransition">
        <pc:chgData name="ΧΑΤΖΙΔΗ ΙΩΑΝΝΑ" userId="3385f8c6-09a7-43d8-8a9e-af32370e7b64" providerId="ADAL" clId="{2AD7304D-DAD6-48DF-9A0E-BD04FAA1448C}" dt="2025-05-18T16:56:28.478" v="2758"/>
        <pc:sldMkLst>
          <pc:docMk/>
          <pc:sldMk cId="2494517699" sldId="263"/>
        </pc:sldMkLst>
        <pc:spChg chg="mod">
          <ac:chgData name="ΧΑΤΖΙΔΗ ΙΩΑΝΝΑ" userId="3385f8c6-09a7-43d8-8a9e-af32370e7b64" providerId="ADAL" clId="{2AD7304D-DAD6-48DF-9A0E-BD04FAA1448C}" dt="2025-05-18T16:49:00.903" v="2648" actId="207"/>
          <ac:spMkLst>
            <pc:docMk/>
            <pc:sldMk cId="2494517699" sldId="263"/>
            <ac:spMk id="2" creationId="{290F4533-AD25-30F0-07AC-EFBA83876982}"/>
          </ac:spMkLst>
        </pc:spChg>
        <pc:spChg chg="mod">
          <ac:chgData name="ΧΑΤΖΙΔΗ ΙΩΑΝΝΑ" userId="3385f8c6-09a7-43d8-8a9e-af32370e7b64" providerId="ADAL" clId="{2AD7304D-DAD6-48DF-9A0E-BD04FAA1448C}" dt="2025-05-18T16:51:12.903" v="2670" actId="20577"/>
          <ac:spMkLst>
            <pc:docMk/>
            <pc:sldMk cId="2494517699" sldId="263"/>
            <ac:spMk id="3" creationId="{88577986-7081-A154-DBD1-EBAC6722CA22}"/>
          </ac:spMkLst>
        </pc:spChg>
      </pc:sldChg>
      <pc:sldChg chg="modSp mod ord modTransition">
        <pc:chgData name="ΧΑΤΖΙΔΗ ΙΩΑΝΝΑ" userId="3385f8c6-09a7-43d8-8a9e-af32370e7b64" providerId="ADAL" clId="{2AD7304D-DAD6-48DF-9A0E-BD04FAA1448C}" dt="2025-05-18T16:56:42.051" v="2762"/>
        <pc:sldMkLst>
          <pc:docMk/>
          <pc:sldMk cId="2186060119" sldId="264"/>
        </pc:sldMkLst>
        <pc:spChg chg="mod">
          <ac:chgData name="ΧΑΤΖΙΔΗ ΙΩΑΝΝΑ" userId="3385f8c6-09a7-43d8-8a9e-af32370e7b64" providerId="ADAL" clId="{2AD7304D-DAD6-48DF-9A0E-BD04FAA1448C}" dt="2025-05-18T16:54:19.800" v="2711" actId="207"/>
          <ac:spMkLst>
            <pc:docMk/>
            <pc:sldMk cId="2186060119" sldId="264"/>
            <ac:spMk id="2" creationId="{75385982-8619-F917-7830-FB0F9FCBD7FF}"/>
          </ac:spMkLst>
        </pc:spChg>
        <pc:spChg chg="mod">
          <ac:chgData name="ΧΑΤΖΙΔΗ ΙΩΑΝΝΑ" userId="3385f8c6-09a7-43d8-8a9e-af32370e7b64" providerId="ADAL" clId="{2AD7304D-DAD6-48DF-9A0E-BD04FAA1448C}" dt="2025-05-18T16:54:11.360" v="2709" actId="255"/>
          <ac:spMkLst>
            <pc:docMk/>
            <pc:sldMk cId="2186060119" sldId="264"/>
            <ac:spMk id="3" creationId="{6D1609E4-DBF0-89CD-9189-F6A7A74E66DD}"/>
          </ac:spMkLst>
        </pc:spChg>
      </pc:sldChg>
      <pc:sldChg chg="modSp mod modTransition">
        <pc:chgData name="ΧΑΤΖΙΔΗ ΙΩΑΝΝΑ" userId="3385f8c6-09a7-43d8-8a9e-af32370e7b64" providerId="ADAL" clId="{2AD7304D-DAD6-48DF-9A0E-BD04FAA1448C}" dt="2025-05-18T16:56:44.924" v="2763"/>
        <pc:sldMkLst>
          <pc:docMk/>
          <pc:sldMk cId="3445404315" sldId="265"/>
        </pc:sldMkLst>
        <pc:spChg chg="mod">
          <ac:chgData name="ΧΑΤΖΙΔΗ ΙΩΑΝΝΑ" userId="3385f8c6-09a7-43d8-8a9e-af32370e7b64" providerId="ADAL" clId="{2AD7304D-DAD6-48DF-9A0E-BD04FAA1448C}" dt="2025-05-18T16:54:45.927" v="2717" actId="2711"/>
          <ac:spMkLst>
            <pc:docMk/>
            <pc:sldMk cId="3445404315" sldId="265"/>
            <ac:spMk id="2" creationId="{0A75E174-C84A-F560-67E7-F83871D4E603}"/>
          </ac:spMkLst>
        </pc:spChg>
        <pc:spChg chg="mod">
          <ac:chgData name="ΧΑΤΖΙΔΗ ΙΩΑΝΝΑ" userId="3385f8c6-09a7-43d8-8a9e-af32370e7b64" providerId="ADAL" clId="{2AD7304D-DAD6-48DF-9A0E-BD04FAA1448C}" dt="2025-05-18T16:54:38.095" v="2715" actId="12"/>
          <ac:spMkLst>
            <pc:docMk/>
            <pc:sldMk cId="3445404315" sldId="265"/>
            <ac:spMk id="3" creationId="{DC93747D-FA7D-7E92-872A-D71C0ED88EB4}"/>
          </ac:spMkLst>
        </pc:spChg>
      </pc:sldChg>
      <pc:sldChg chg="addSp delSp modSp new mod ord modTransition setBg modClrScheme chgLayout">
        <pc:chgData name="ΧΑΤΖΙΔΗ ΙΩΑΝΝΑ" userId="3385f8c6-09a7-43d8-8a9e-af32370e7b64" providerId="ADAL" clId="{2AD7304D-DAD6-48DF-9A0E-BD04FAA1448C}" dt="2025-05-18T16:56:31.169" v="2759"/>
        <pc:sldMkLst>
          <pc:docMk/>
          <pc:sldMk cId="3383976619" sldId="266"/>
        </pc:sldMkLst>
        <pc:spChg chg="del mod ord">
          <ac:chgData name="ΧΑΤΖΙΔΗ ΙΩΑΝΝΑ" userId="3385f8c6-09a7-43d8-8a9e-af32370e7b64" providerId="ADAL" clId="{2AD7304D-DAD6-48DF-9A0E-BD04FAA1448C}" dt="2025-05-18T15:55:44.868" v="742" actId="700"/>
          <ac:spMkLst>
            <pc:docMk/>
            <pc:sldMk cId="3383976619" sldId="266"/>
            <ac:spMk id="2" creationId="{B3113E93-3FA9-1C65-803C-0745EB952D62}"/>
          </ac:spMkLst>
        </pc:spChg>
        <pc:spChg chg="del mod ord">
          <ac:chgData name="ΧΑΤΖΙΔΗ ΙΩΑΝΝΑ" userId="3385f8c6-09a7-43d8-8a9e-af32370e7b64" providerId="ADAL" clId="{2AD7304D-DAD6-48DF-9A0E-BD04FAA1448C}" dt="2025-05-18T15:55:44.868" v="742" actId="700"/>
          <ac:spMkLst>
            <pc:docMk/>
            <pc:sldMk cId="3383976619" sldId="266"/>
            <ac:spMk id="3" creationId="{83BC184A-BFE1-40AF-5223-515770274AE3}"/>
          </ac:spMkLst>
        </pc:spChg>
        <pc:spChg chg="add mod ord">
          <ac:chgData name="ΧΑΤΖΙΔΗ ΙΩΑΝΝΑ" userId="3385f8c6-09a7-43d8-8a9e-af32370e7b64" providerId="ADAL" clId="{2AD7304D-DAD6-48DF-9A0E-BD04FAA1448C}" dt="2025-05-18T16:51:55.399" v="2677" actId="2711"/>
          <ac:spMkLst>
            <pc:docMk/>
            <pc:sldMk cId="3383976619" sldId="266"/>
            <ac:spMk id="4" creationId="{05957ECE-CC4D-3F15-D3D9-2A5A7248A641}"/>
          </ac:spMkLst>
        </pc:spChg>
        <pc:spChg chg="add mod ord">
          <ac:chgData name="ΧΑΤΖΙΔΗ ΙΩΑΝΝΑ" userId="3385f8c6-09a7-43d8-8a9e-af32370e7b64" providerId="ADAL" clId="{2AD7304D-DAD6-48DF-9A0E-BD04FAA1448C}" dt="2025-05-18T16:52:05.297" v="2678" actId="2711"/>
          <ac:spMkLst>
            <pc:docMk/>
            <pc:sldMk cId="3383976619" sldId="266"/>
            <ac:spMk id="5" creationId="{B070927F-2E12-727D-F685-DCF0A66D92DD}"/>
          </ac:spMkLst>
        </pc:spChg>
        <pc:spChg chg="add del mod ord">
          <ac:chgData name="ΧΑΤΖΙΔΗ ΙΩΑΝΝΑ" userId="3385f8c6-09a7-43d8-8a9e-af32370e7b64" providerId="ADAL" clId="{2AD7304D-DAD6-48DF-9A0E-BD04FAA1448C}" dt="2025-05-18T16:52:20.012" v="2681" actId="14100"/>
          <ac:spMkLst>
            <pc:docMk/>
            <pc:sldMk cId="3383976619" sldId="266"/>
            <ac:spMk id="6" creationId="{CB92084D-CD7A-089D-1DB4-1D3225983414}"/>
          </ac:spMkLst>
        </pc:spChg>
        <pc:spChg chg="add">
          <ac:chgData name="ΧΑΤΖΙΔΗ ΙΩΑΝΝΑ" userId="3385f8c6-09a7-43d8-8a9e-af32370e7b64" providerId="ADAL" clId="{2AD7304D-DAD6-48DF-9A0E-BD04FAA1448C}" dt="2025-05-18T15:58:11.896" v="821"/>
          <ac:spMkLst>
            <pc:docMk/>
            <pc:sldMk cId="3383976619" sldId="266"/>
            <ac:spMk id="8" creationId="{C239D3B5-4E16-2E1E-5860-B60E2B2CE9C8}"/>
          </ac:spMkLst>
        </pc:spChg>
        <pc:graphicFrameChg chg="add mod">
          <ac:chgData name="ΧΑΤΖΙΔΗ ΙΩΑΝΝΑ" userId="3385f8c6-09a7-43d8-8a9e-af32370e7b64" providerId="ADAL" clId="{2AD7304D-DAD6-48DF-9A0E-BD04FAA1448C}" dt="2025-05-18T15:58:20.217" v="822"/>
          <ac:graphicFrameMkLst>
            <pc:docMk/>
            <pc:sldMk cId="3383976619" sldId="266"/>
            <ac:graphicFrameMk id="7" creationId="{9CBBF0D8-ACD7-470A-B579-FD8D0ABF3290}"/>
          </ac:graphicFrameMkLst>
        </pc:graphicFrameChg>
      </pc:sldChg>
      <pc:sldChg chg="modSp new mod modTransition">
        <pc:chgData name="ΧΑΤΖΙΔΗ ΙΩΑΝΝΑ" userId="3385f8c6-09a7-43d8-8a9e-af32370e7b64" providerId="ADAL" clId="{2AD7304D-DAD6-48DF-9A0E-BD04FAA1448C}" dt="2025-05-18T16:56:36.964" v="2761"/>
        <pc:sldMkLst>
          <pc:docMk/>
          <pc:sldMk cId="3794915536" sldId="267"/>
        </pc:sldMkLst>
        <pc:spChg chg="mod">
          <ac:chgData name="ΧΑΤΖΙΔΗ ΙΩΑΝΝΑ" userId="3385f8c6-09a7-43d8-8a9e-af32370e7b64" providerId="ADAL" clId="{2AD7304D-DAD6-48DF-9A0E-BD04FAA1448C}" dt="2025-05-18T16:53:51.226" v="2705" actId="207"/>
          <ac:spMkLst>
            <pc:docMk/>
            <pc:sldMk cId="3794915536" sldId="267"/>
            <ac:spMk id="2" creationId="{B2139CF3-7C59-1048-63A7-E70769BC0181}"/>
          </ac:spMkLst>
        </pc:spChg>
        <pc:spChg chg="mod">
          <ac:chgData name="ΧΑΤΖΙΔΗ ΙΩΑΝΝΑ" userId="3385f8c6-09a7-43d8-8a9e-af32370e7b64" providerId="ADAL" clId="{2AD7304D-DAD6-48DF-9A0E-BD04FAA1448C}" dt="2025-05-18T16:53:45.602" v="2703" actId="2711"/>
          <ac:spMkLst>
            <pc:docMk/>
            <pc:sldMk cId="3794915536" sldId="267"/>
            <ac:spMk id="3" creationId="{711A6798-5B06-86D8-8DDD-2EEAC0495FCE}"/>
          </ac:spMkLst>
        </pc:spChg>
      </pc:sldChg>
      <pc:sldChg chg="addSp delSp modSp new mod modTransition setBg modClrScheme modAnim setClrOvrMap chgLayout">
        <pc:chgData name="ΧΑΤΖΙΔΗ ΙΩΑΝΝΑ" userId="3385f8c6-09a7-43d8-8a9e-af32370e7b64" providerId="ADAL" clId="{2AD7304D-DAD6-48DF-9A0E-BD04FAA1448C}" dt="2025-05-18T17:08:12.585" v="2779"/>
        <pc:sldMkLst>
          <pc:docMk/>
          <pc:sldMk cId="853159485" sldId="268"/>
        </pc:sldMkLst>
        <pc:spChg chg="del mod ord">
          <ac:chgData name="ΧΑΤΖΙΔΗ ΙΩΑΝΝΑ" userId="3385f8c6-09a7-43d8-8a9e-af32370e7b64" providerId="ADAL" clId="{2AD7304D-DAD6-48DF-9A0E-BD04FAA1448C}" dt="2025-05-18T16:55:01.269" v="2719" actId="700"/>
          <ac:spMkLst>
            <pc:docMk/>
            <pc:sldMk cId="853159485" sldId="268"/>
            <ac:spMk id="2" creationId="{9CB2B1BD-E11A-4762-E508-85DA903B687E}"/>
          </ac:spMkLst>
        </pc:spChg>
        <pc:spChg chg="del mod ord">
          <ac:chgData name="ΧΑΤΖΙΔΗ ΙΩΑΝΝΑ" userId="3385f8c6-09a7-43d8-8a9e-af32370e7b64" providerId="ADAL" clId="{2AD7304D-DAD6-48DF-9A0E-BD04FAA1448C}" dt="2025-05-18T16:55:01.269" v="2719" actId="700"/>
          <ac:spMkLst>
            <pc:docMk/>
            <pc:sldMk cId="853159485" sldId="268"/>
            <ac:spMk id="3" creationId="{8A7A5D33-4602-67CF-82A5-5C366536B701}"/>
          </ac:spMkLst>
        </pc:spChg>
        <pc:spChg chg="add mod ord">
          <ac:chgData name="ΧΑΤΖΙΔΗ ΙΩΑΝΝΑ" userId="3385f8c6-09a7-43d8-8a9e-af32370e7b64" providerId="ADAL" clId="{2AD7304D-DAD6-48DF-9A0E-BD04FAA1448C}" dt="2025-05-18T16:55:29.992" v="2749" actId="26606"/>
          <ac:spMkLst>
            <pc:docMk/>
            <pc:sldMk cId="853159485" sldId="268"/>
            <ac:spMk id="4" creationId="{912E3803-C611-7A95-ACDE-CC8B08A1CCD0}"/>
          </ac:spMkLst>
        </pc:spChg>
        <pc:spChg chg="add del mod ord">
          <ac:chgData name="ΧΑΤΖΙΔΗ ΙΩΑΝΝΑ" userId="3385f8c6-09a7-43d8-8a9e-af32370e7b64" providerId="ADAL" clId="{2AD7304D-DAD6-48DF-9A0E-BD04FAA1448C}" dt="2025-05-18T16:55:34.196" v="2750" actId="478"/>
          <ac:spMkLst>
            <pc:docMk/>
            <pc:sldMk cId="853159485" sldId="268"/>
            <ac:spMk id="5" creationId="{2ACAA00F-E18C-22E0-F995-8F4A2F081177}"/>
          </ac:spMkLst>
        </pc:spChg>
        <pc:spChg chg="add">
          <ac:chgData name="ΧΑΤΖΙΔΗ ΙΩΑΝΝΑ" userId="3385f8c6-09a7-43d8-8a9e-af32370e7b64" providerId="ADAL" clId="{2AD7304D-DAD6-48DF-9A0E-BD04FAA1448C}" dt="2025-05-18T16:55:29.992" v="2749" actId="26606"/>
          <ac:spMkLst>
            <pc:docMk/>
            <pc:sldMk cId="853159485" sldId="268"/>
            <ac:spMk id="10" creationId="{FBDCECDC-EEE3-4128-AA5E-82A8C08796E8}"/>
          </ac:spMkLst>
        </pc:spChg>
        <pc:spChg chg="add">
          <ac:chgData name="ΧΑΤΖΙΔΗ ΙΩΑΝΝΑ" userId="3385f8c6-09a7-43d8-8a9e-af32370e7b64" providerId="ADAL" clId="{2AD7304D-DAD6-48DF-9A0E-BD04FAA1448C}" dt="2025-05-18T16:55:29.992" v="2749" actId="26606"/>
          <ac:spMkLst>
            <pc:docMk/>
            <pc:sldMk cId="853159485" sldId="268"/>
            <ac:spMk id="12" creationId="{4260EDE0-989C-4E16-AF94-F652294D828E}"/>
          </ac:spMkLst>
        </pc:spChg>
        <pc:spChg chg="add">
          <ac:chgData name="ΧΑΤΖΙΔΗ ΙΩΑΝΝΑ" userId="3385f8c6-09a7-43d8-8a9e-af32370e7b64" providerId="ADAL" clId="{2AD7304D-DAD6-48DF-9A0E-BD04FAA1448C}" dt="2025-05-18T16:55:29.992" v="2749" actId="26606"/>
          <ac:spMkLst>
            <pc:docMk/>
            <pc:sldMk cId="853159485" sldId="268"/>
            <ac:spMk id="14" creationId="{1F3985C0-E548-44D2-B30E-F3E42DADE13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B7CC23B8-0865-47FE-97C9-781829B45301}" type="datetimeFigureOut">
              <a:rPr lang="el-GR" smtClean="0"/>
              <a:t>18/5/2025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5E5A040-B3CE-4491-941E-5AF658705CDC}" type="slidenum">
              <a:rPr lang="el-GR" smtClean="0"/>
              <a:t>‹#›</a:t>
            </a:fld>
            <a:endParaRPr lang="el-G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49498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7CC23B8-0865-47FE-97C9-781829B45301}" type="datetimeFigureOut">
              <a:rPr lang="el-GR" smtClean="0"/>
              <a:t>18/5/2025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5E5A040-B3CE-4491-941E-5AF658705CDC}" type="slidenum">
              <a:rPr lang="el-GR" smtClean="0"/>
              <a:t>‹#›</a:t>
            </a:fld>
            <a:endParaRPr lang="el-GR"/>
          </a:p>
        </p:txBody>
      </p:sp>
    </p:spTree>
    <p:extLst>
      <p:ext uri="{BB962C8B-B14F-4D97-AF65-F5344CB8AC3E}">
        <p14:creationId xmlns:p14="http://schemas.microsoft.com/office/powerpoint/2010/main" val="38471386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7CC23B8-0865-47FE-97C9-781829B45301}" type="datetimeFigureOut">
              <a:rPr lang="el-GR" smtClean="0"/>
              <a:t>18/5/2025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5E5A040-B3CE-4491-941E-5AF658705CDC}" type="slidenum">
              <a:rPr lang="el-GR" smtClean="0"/>
              <a:t>‹#›</a:t>
            </a:fld>
            <a:endParaRPr lang="el-GR"/>
          </a:p>
        </p:txBody>
      </p:sp>
    </p:spTree>
    <p:extLst>
      <p:ext uri="{BB962C8B-B14F-4D97-AF65-F5344CB8AC3E}">
        <p14:creationId xmlns:p14="http://schemas.microsoft.com/office/powerpoint/2010/main" val="1667229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7CC23B8-0865-47FE-97C9-781829B45301}" type="datetimeFigureOut">
              <a:rPr lang="el-GR" smtClean="0"/>
              <a:t>18/5/2025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5E5A040-B3CE-4491-941E-5AF658705CDC}" type="slidenum">
              <a:rPr lang="el-GR" smtClean="0"/>
              <a:t>‹#›</a:t>
            </a:fld>
            <a:endParaRPr lang="el-GR"/>
          </a:p>
        </p:txBody>
      </p:sp>
    </p:spTree>
    <p:extLst>
      <p:ext uri="{BB962C8B-B14F-4D97-AF65-F5344CB8AC3E}">
        <p14:creationId xmlns:p14="http://schemas.microsoft.com/office/powerpoint/2010/main" val="7762654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7CC23B8-0865-47FE-97C9-781829B45301}" type="datetimeFigureOut">
              <a:rPr lang="el-GR" smtClean="0"/>
              <a:t>18/5/2025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5E5A040-B3CE-4491-941E-5AF658705CDC}" type="slidenum">
              <a:rPr lang="el-GR" smtClean="0"/>
              <a:t>‹#›</a:t>
            </a:fld>
            <a:endParaRPr lang="el-G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1658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B7CC23B8-0865-47FE-97C9-781829B45301}" type="datetimeFigureOut">
              <a:rPr lang="el-GR" smtClean="0"/>
              <a:t>18/5/2025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65E5A040-B3CE-4491-941E-5AF658705CDC}" type="slidenum">
              <a:rPr lang="el-GR" smtClean="0"/>
              <a:t>‹#›</a:t>
            </a:fld>
            <a:endParaRPr lang="el-GR"/>
          </a:p>
        </p:txBody>
      </p:sp>
    </p:spTree>
    <p:extLst>
      <p:ext uri="{BB962C8B-B14F-4D97-AF65-F5344CB8AC3E}">
        <p14:creationId xmlns:p14="http://schemas.microsoft.com/office/powerpoint/2010/main" val="26913402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097280" y="2582334"/>
            <a:ext cx="4937760" cy="33782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217920" y="2582334"/>
            <a:ext cx="4937760" cy="33782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B7CC23B8-0865-47FE-97C9-781829B45301}" type="datetimeFigureOut">
              <a:rPr lang="el-GR" smtClean="0"/>
              <a:t>18/5/2025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65E5A040-B3CE-4491-941E-5AF658705CDC}" type="slidenum">
              <a:rPr lang="el-GR" smtClean="0"/>
              <a:t>‹#›</a:t>
            </a:fld>
            <a:endParaRPr lang="el-GR"/>
          </a:p>
        </p:txBody>
      </p:sp>
    </p:spTree>
    <p:extLst>
      <p:ext uri="{BB962C8B-B14F-4D97-AF65-F5344CB8AC3E}">
        <p14:creationId xmlns:p14="http://schemas.microsoft.com/office/powerpoint/2010/main" val="1515549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B7CC23B8-0865-47FE-97C9-781829B45301}" type="datetimeFigureOut">
              <a:rPr lang="el-GR" smtClean="0"/>
              <a:t>18/5/2025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65E5A040-B3CE-4491-941E-5AF658705CDC}" type="slidenum">
              <a:rPr lang="el-GR" smtClean="0"/>
              <a:t>‹#›</a:t>
            </a:fld>
            <a:endParaRPr lang="el-GR"/>
          </a:p>
        </p:txBody>
      </p:sp>
    </p:spTree>
    <p:extLst>
      <p:ext uri="{BB962C8B-B14F-4D97-AF65-F5344CB8AC3E}">
        <p14:creationId xmlns:p14="http://schemas.microsoft.com/office/powerpoint/2010/main" val="1653036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ό">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7CC23B8-0865-47FE-97C9-781829B45301}" type="datetimeFigureOut">
              <a:rPr lang="el-GR" smtClean="0"/>
              <a:t>18/5/2025</a:t>
            </a:fld>
            <a:endParaRPr lang="el-G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l-GR"/>
          </a:p>
        </p:txBody>
      </p:sp>
      <p:sp>
        <p:nvSpPr>
          <p:cNvPr id="9" name="Slide Number Placeholder 8"/>
          <p:cNvSpPr>
            <a:spLocks noGrp="1"/>
          </p:cNvSpPr>
          <p:nvPr>
            <p:ph type="sldNum" sz="quarter" idx="12"/>
          </p:nvPr>
        </p:nvSpPr>
        <p:spPr/>
        <p:txBody>
          <a:bodyPr/>
          <a:lstStyle/>
          <a:p>
            <a:fld id="{65E5A040-B3CE-4491-941E-5AF658705CDC}" type="slidenum">
              <a:rPr lang="el-GR" smtClean="0"/>
              <a:t>‹#›</a:t>
            </a:fld>
            <a:endParaRPr lang="el-GR"/>
          </a:p>
        </p:txBody>
      </p:sp>
    </p:spTree>
    <p:extLst>
      <p:ext uri="{BB962C8B-B14F-4D97-AF65-F5344CB8AC3E}">
        <p14:creationId xmlns:p14="http://schemas.microsoft.com/office/powerpoint/2010/main" val="2068109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7CC23B8-0865-47FE-97C9-781829B45301}" type="datetimeFigureOut">
              <a:rPr lang="el-GR" smtClean="0"/>
              <a:t>18/5/2025</a:t>
            </a:fld>
            <a:endParaRPr lang="el-G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l-G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5E5A040-B3CE-4491-941E-5AF658705CDC}" type="slidenum">
              <a:rPr lang="el-GR" smtClean="0"/>
              <a:t>‹#›</a:t>
            </a:fld>
            <a:endParaRPr lang="el-GR"/>
          </a:p>
        </p:txBody>
      </p:sp>
    </p:spTree>
    <p:extLst>
      <p:ext uri="{BB962C8B-B14F-4D97-AF65-F5344CB8AC3E}">
        <p14:creationId xmlns:p14="http://schemas.microsoft.com/office/powerpoint/2010/main" val="1199727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B7CC23B8-0865-47FE-97C9-781829B45301}" type="datetimeFigureOut">
              <a:rPr lang="el-GR" smtClean="0"/>
              <a:t>18/5/2025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65E5A040-B3CE-4491-941E-5AF658705CDC}" type="slidenum">
              <a:rPr lang="el-GR" smtClean="0"/>
              <a:t>‹#›</a:t>
            </a:fld>
            <a:endParaRPr lang="el-GR"/>
          </a:p>
        </p:txBody>
      </p:sp>
    </p:spTree>
    <p:extLst>
      <p:ext uri="{BB962C8B-B14F-4D97-AF65-F5344CB8AC3E}">
        <p14:creationId xmlns:p14="http://schemas.microsoft.com/office/powerpoint/2010/main" val="485419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7CC23B8-0865-47FE-97C9-781829B45301}" type="datetimeFigureOut">
              <a:rPr lang="el-GR" smtClean="0"/>
              <a:t>18/5/2025</a:t>
            </a:fld>
            <a:endParaRPr lang="el-G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l-G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65E5A040-B3CE-4491-941E-5AF658705CDC}" type="slidenum">
              <a:rPr lang="el-GR" smtClean="0"/>
              <a:t>‹#›</a:t>
            </a:fld>
            <a:endParaRPr lang="el-G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4974954"/>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Οράτιος - Βικιπαίδεια">
            <a:extLst>
              <a:ext uri="{FF2B5EF4-FFF2-40B4-BE49-F238E27FC236}">
                <a16:creationId xmlns:a16="http://schemas.microsoft.com/office/drawing/2014/main" id="{460C8D1D-DE01-5D4B-29F7-C79C774E38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131145" cy="6912013"/>
          </a:xfrm>
          <a:prstGeom prst="rect">
            <a:avLst/>
          </a:prstGeom>
          <a:noFill/>
          <a:extLst>
            <a:ext uri="{909E8E84-426E-40DD-AFC4-6F175D3DCCD1}">
              <a14:hiddenFill xmlns:a14="http://schemas.microsoft.com/office/drawing/2010/main">
                <a:solidFill>
                  <a:srgbClr val="FFFFFF"/>
                </a:solidFill>
              </a14:hiddenFill>
            </a:ext>
          </a:extLst>
        </p:spPr>
      </p:pic>
      <p:sp>
        <p:nvSpPr>
          <p:cNvPr id="2" name="Τίτλος 1">
            <a:extLst>
              <a:ext uri="{FF2B5EF4-FFF2-40B4-BE49-F238E27FC236}">
                <a16:creationId xmlns:a16="http://schemas.microsoft.com/office/drawing/2014/main" id="{9C97F359-63A4-DBCB-3E4F-C796C5B5B7BE}"/>
              </a:ext>
            </a:extLst>
          </p:cNvPr>
          <p:cNvSpPr>
            <a:spLocks noGrp="1"/>
          </p:cNvSpPr>
          <p:nvPr>
            <p:ph type="ctrTitle"/>
          </p:nvPr>
        </p:nvSpPr>
        <p:spPr>
          <a:xfrm>
            <a:off x="5221793" y="2218708"/>
            <a:ext cx="9144000" cy="961316"/>
          </a:xfrm>
        </p:spPr>
        <p:txBody>
          <a:bodyPr>
            <a:normAutofit fontScale="90000"/>
          </a:bodyPr>
          <a:lstStyle/>
          <a:p>
            <a:r>
              <a:rPr lang="en-US" dirty="0">
                <a:latin typeface="Arial" panose="020B0604020202020204" pitchFamily="34" charset="0"/>
                <a:cs typeface="Arial" panose="020B0604020202020204" pitchFamily="34" charset="0"/>
              </a:rPr>
              <a:t>Carmina 1.13</a:t>
            </a:r>
            <a:endParaRPr lang="el-GR" dirty="0">
              <a:latin typeface="Arial" panose="020B0604020202020204" pitchFamily="34" charset="0"/>
              <a:cs typeface="Arial" panose="020B0604020202020204" pitchFamily="34" charset="0"/>
            </a:endParaRPr>
          </a:p>
        </p:txBody>
      </p:sp>
      <p:sp>
        <p:nvSpPr>
          <p:cNvPr id="3" name="Υπότιτλος 2">
            <a:extLst>
              <a:ext uri="{FF2B5EF4-FFF2-40B4-BE49-F238E27FC236}">
                <a16:creationId xmlns:a16="http://schemas.microsoft.com/office/drawing/2014/main" id="{F46A3FE3-8467-BCC3-6C48-D3BC59F1651A}"/>
              </a:ext>
            </a:extLst>
          </p:cNvPr>
          <p:cNvSpPr>
            <a:spLocks noGrp="1"/>
          </p:cNvSpPr>
          <p:nvPr>
            <p:ph type="subTitle" idx="1"/>
          </p:nvPr>
        </p:nvSpPr>
        <p:spPr>
          <a:xfrm>
            <a:off x="4260500" y="4491612"/>
            <a:ext cx="7616651" cy="1647931"/>
          </a:xfrm>
        </p:spPr>
        <p:txBody>
          <a:bodyPr>
            <a:normAutofit lnSpcReduction="10000"/>
          </a:bodyPr>
          <a:lstStyle/>
          <a:p>
            <a:r>
              <a:rPr lang="el-GR" dirty="0">
                <a:latin typeface="Arial" panose="020B0604020202020204" pitchFamily="34" charset="0"/>
                <a:cs typeface="Arial" panose="020B0604020202020204" pitchFamily="34" charset="0"/>
              </a:rPr>
              <a:t>Μετάφραση και ερμηνεία της Ωδής 1.13 του </a:t>
            </a:r>
            <a:r>
              <a:rPr lang="el-GR" dirty="0" err="1">
                <a:latin typeface="Arial" panose="020B0604020202020204" pitchFamily="34" charset="0"/>
                <a:cs typeface="Arial" panose="020B0604020202020204" pitchFamily="34" charset="0"/>
              </a:rPr>
              <a:t>Ορατίου</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Ιωάννα Χατζίδη</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Μάθημα: Λατινική Λυρική Ποίηση</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Διδάσκων: </a:t>
            </a:r>
            <a:r>
              <a:rPr lang="el-GR" dirty="0" err="1">
                <a:latin typeface="Arial" panose="020B0604020202020204" pitchFamily="34" charset="0"/>
                <a:cs typeface="Arial" panose="020B0604020202020204" pitchFamily="34" charset="0"/>
              </a:rPr>
              <a:t>γεωργιοσ</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καζαντζιδης</a:t>
            </a:r>
            <a:endParaRPr lang="el-GR" dirty="0">
              <a:latin typeface="Arial" panose="020B0604020202020204" pitchFamily="34" charset="0"/>
              <a:cs typeface="Arial" panose="020B0604020202020204" pitchFamily="34" charset="0"/>
            </a:endParaRPr>
          </a:p>
        </p:txBody>
      </p:sp>
      <p:pic>
        <p:nvPicPr>
          <p:cNvPr id="4" name="Εικόνα 3">
            <a:extLst>
              <a:ext uri="{FF2B5EF4-FFF2-40B4-BE49-F238E27FC236}">
                <a16:creationId xmlns:a16="http://schemas.microsoft.com/office/drawing/2014/main" id="{57375CCC-9D54-4DA7-080B-B78E09E65E47}"/>
              </a:ext>
            </a:extLst>
          </p:cNvPr>
          <p:cNvPicPr>
            <a:picLocks noChangeAspect="1"/>
          </p:cNvPicPr>
          <p:nvPr/>
        </p:nvPicPr>
        <p:blipFill>
          <a:blip r:embed="rId3"/>
          <a:stretch>
            <a:fillRect/>
          </a:stretch>
        </p:blipFill>
        <p:spPr>
          <a:xfrm>
            <a:off x="10585537" y="93412"/>
            <a:ext cx="1455738" cy="1455738"/>
          </a:xfrm>
          <a:prstGeom prst="rect">
            <a:avLst/>
          </a:prstGeom>
        </p:spPr>
      </p:pic>
    </p:spTree>
    <p:extLst>
      <p:ext uri="{BB962C8B-B14F-4D97-AF65-F5344CB8AC3E}">
        <p14:creationId xmlns:p14="http://schemas.microsoft.com/office/powerpoint/2010/main" val="23874810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2139CF3-7C59-1048-63A7-E70769BC0181}"/>
              </a:ext>
            </a:extLst>
          </p:cNvPr>
          <p:cNvSpPr>
            <a:spLocks noGrp="1"/>
          </p:cNvSpPr>
          <p:nvPr>
            <p:ph type="title"/>
          </p:nvPr>
        </p:nvSpPr>
        <p:spPr/>
        <p:txBody>
          <a:bodyPr/>
          <a:lstStyle/>
          <a:p>
            <a:r>
              <a:rPr lang="el-GR" dirty="0">
                <a:solidFill>
                  <a:schemeClr val="tx1"/>
                </a:solidFill>
                <a:latin typeface="Arial" panose="020B0604020202020204" pitchFamily="34" charset="0"/>
                <a:cs typeface="Arial" panose="020B0604020202020204" pitchFamily="34" charset="0"/>
              </a:rPr>
              <a:t>Διαφορές</a:t>
            </a:r>
          </a:p>
        </p:txBody>
      </p:sp>
      <p:sp>
        <p:nvSpPr>
          <p:cNvPr id="3" name="Θέση περιεχομένου 2">
            <a:extLst>
              <a:ext uri="{FF2B5EF4-FFF2-40B4-BE49-F238E27FC236}">
                <a16:creationId xmlns:a16="http://schemas.microsoft.com/office/drawing/2014/main" id="{711A6798-5B06-86D8-8DDD-2EEAC0495FCE}"/>
              </a:ext>
            </a:extLst>
          </p:cNvPr>
          <p:cNvSpPr>
            <a:spLocks noGrp="1"/>
          </p:cNvSpPr>
          <p:nvPr>
            <p:ph idx="1"/>
          </p:nvPr>
        </p:nvSpPr>
        <p:spPr/>
        <p:txBody>
          <a:bodyPr>
            <a:normAutofit/>
          </a:bodyPr>
          <a:lstStyle/>
          <a:p>
            <a:pPr>
              <a:buFont typeface="Arial" panose="020B0604020202020204" pitchFamily="34" charset="0"/>
              <a:buChar char="•"/>
            </a:pPr>
            <a:r>
              <a:rPr lang="el-GR" sz="2800" dirty="0">
                <a:solidFill>
                  <a:schemeClr val="tx1"/>
                </a:solidFill>
                <a:latin typeface="Arial" panose="020B0604020202020204" pitchFamily="34" charset="0"/>
                <a:cs typeface="Arial" panose="020B0604020202020204" pitchFamily="34" charset="0"/>
              </a:rPr>
              <a:t>Η Σαπφώ και ο </a:t>
            </a:r>
            <a:r>
              <a:rPr lang="el-GR" sz="2800" dirty="0" err="1">
                <a:solidFill>
                  <a:schemeClr val="tx1"/>
                </a:solidFill>
                <a:latin typeface="Arial" panose="020B0604020202020204" pitchFamily="34" charset="0"/>
                <a:cs typeface="Arial" panose="020B0604020202020204" pitchFamily="34" charset="0"/>
              </a:rPr>
              <a:t>Κάτουλλος</a:t>
            </a:r>
            <a:r>
              <a:rPr lang="el-GR" sz="2800" dirty="0">
                <a:solidFill>
                  <a:schemeClr val="tx1"/>
                </a:solidFill>
                <a:latin typeface="Arial" panose="020B0604020202020204" pitchFamily="34" charset="0"/>
                <a:cs typeface="Arial" panose="020B0604020202020204" pitchFamily="34" charset="0"/>
              </a:rPr>
              <a:t> περιγράφουν μόνο τα δικά τους συναισθήματα, αποσιωπώντας τα άλλα δύο πρόσωπα του ερωτικού τριγώνου. Ωστόσο, ο </a:t>
            </a:r>
            <a:r>
              <a:rPr lang="el-GR" sz="2800" dirty="0" err="1">
                <a:solidFill>
                  <a:schemeClr val="tx1"/>
                </a:solidFill>
                <a:latin typeface="Arial" panose="020B0604020202020204" pitchFamily="34" charset="0"/>
                <a:cs typeface="Arial" panose="020B0604020202020204" pitchFamily="34" charset="0"/>
              </a:rPr>
              <a:t>Οράτιος</a:t>
            </a:r>
            <a:r>
              <a:rPr lang="el-GR" sz="2800" dirty="0">
                <a:solidFill>
                  <a:schemeClr val="tx1"/>
                </a:solidFill>
                <a:latin typeface="Arial" panose="020B0604020202020204" pitchFamily="34" charset="0"/>
                <a:cs typeface="Arial" panose="020B0604020202020204" pitchFamily="34" charset="0"/>
              </a:rPr>
              <a:t> καταφέρνει να περιγράψει στοιχεία και των τριών χαρακτήρων, δίνοντάς τους ξεχωριστή χροιά</a:t>
            </a:r>
          </a:p>
          <a:p>
            <a:pPr>
              <a:buFont typeface="Arial" panose="020B0604020202020204" pitchFamily="34" charset="0"/>
              <a:buChar char="•"/>
            </a:pPr>
            <a:r>
              <a:rPr lang="el-GR" sz="2800" dirty="0">
                <a:solidFill>
                  <a:schemeClr val="tx1"/>
                </a:solidFill>
                <a:latin typeface="Arial" panose="020B0604020202020204" pitchFamily="34" charset="0"/>
                <a:cs typeface="Arial" panose="020B0604020202020204" pitchFamily="34" charset="0"/>
              </a:rPr>
              <a:t>Ο </a:t>
            </a:r>
            <a:r>
              <a:rPr lang="el-GR" sz="2800" dirty="0" err="1">
                <a:solidFill>
                  <a:schemeClr val="tx1"/>
                </a:solidFill>
                <a:latin typeface="Arial" panose="020B0604020202020204" pitchFamily="34" charset="0"/>
                <a:cs typeface="Arial" panose="020B0604020202020204" pitchFamily="34" charset="0"/>
              </a:rPr>
              <a:t>Οράτιος</a:t>
            </a:r>
            <a:r>
              <a:rPr lang="el-GR" sz="2800" dirty="0">
                <a:solidFill>
                  <a:schemeClr val="tx1"/>
                </a:solidFill>
                <a:latin typeface="Arial" panose="020B0604020202020204" pitchFamily="34" charset="0"/>
                <a:cs typeface="Arial" panose="020B0604020202020204" pitchFamily="34" charset="0"/>
              </a:rPr>
              <a:t> δεν αναφέρεται σε απώλεια των αισθήσεών του, αλλά επικεντρώνεται στα αποτελέσματα που προκαλεί το αίσθημα ζήλιας</a:t>
            </a:r>
          </a:p>
        </p:txBody>
      </p:sp>
    </p:spTree>
    <p:extLst>
      <p:ext uri="{BB962C8B-B14F-4D97-AF65-F5344CB8AC3E}">
        <p14:creationId xmlns:p14="http://schemas.microsoft.com/office/powerpoint/2010/main" val="3794915536"/>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385982-8619-F917-7830-FB0F9FCBD7FF}"/>
              </a:ext>
            </a:extLst>
          </p:cNvPr>
          <p:cNvSpPr>
            <a:spLocks noGrp="1"/>
          </p:cNvSpPr>
          <p:nvPr>
            <p:ph type="title"/>
          </p:nvPr>
        </p:nvSpPr>
        <p:spPr/>
        <p:txBody>
          <a:bodyPr/>
          <a:lstStyle/>
          <a:p>
            <a:r>
              <a:rPr lang="en-US" dirty="0">
                <a:solidFill>
                  <a:schemeClr val="tx1"/>
                </a:solidFill>
                <a:latin typeface="Arial" panose="020B0604020202020204" pitchFamily="34" charset="0"/>
                <a:cs typeface="Arial" panose="020B0604020202020204" pitchFamily="34" charset="0"/>
              </a:rPr>
              <a:t>Jealousy in Roman Elegy</a:t>
            </a:r>
            <a:endParaRPr lang="el-GR" dirty="0">
              <a:solidFill>
                <a:schemeClr val="tx1"/>
              </a:solidFill>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6D1609E4-DBF0-89CD-9189-F6A7A74E66DD}"/>
              </a:ext>
            </a:extLst>
          </p:cNvPr>
          <p:cNvSpPr>
            <a:spLocks noGrp="1"/>
          </p:cNvSpPr>
          <p:nvPr>
            <p:ph idx="1"/>
          </p:nvPr>
        </p:nvSpPr>
        <p:spPr>
          <a:xfrm>
            <a:off x="838200" y="1825625"/>
            <a:ext cx="10515600" cy="4876732"/>
          </a:xfrm>
        </p:spPr>
        <p:txBody>
          <a:bodyPr>
            <a:normAutofit/>
          </a:bodyPr>
          <a:lstStyle/>
          <a:p>
            <a:pPr>
              <a:buFont typeface="Arial" panose="020B0604020202020204" pitchFamily="34" charset="0"/>
              <a:buChar char="•"/>
            </a:pPr>
            <a:r>
              <a:rPr lang="el-GR" dirty="0">
                <a:solidFill>
                  <a:schemeClr val="tx1"/>
                </a:solidFill>
                <a:latin typeface="Arial" panose="020B0604020202020204" pitchFamily="34" charset="0"/>
                <a:cs typeface="Arial" panose="020B0604020202020204" pitchFamily="34" charset="0"/>
              </a:rPr>
              <a:t>Σύμφωνα με τον </a:t>
            </a:r>
            <a:r>
              <a:rPr lang="en-US" dirty="0">
                <a:solidFill>
                  <a:schemeClr val="tx1"/>
                </a:solidFill>
                <a:latin typeface="Arial" panose="020B0604020202020204" pitchFamily="34" charset="0"/>
                <a:cs typeface="Arial" panose="020B0604020202020204" pitchFamily="34" charset="0"/>
              </a:rPr>
              <a:t>Caston</a:t>
            </a:r>
            <a:r>
              <a:rPr lang="el-GR" dirty="0">
                <a:solidFill>
                  <a:schemeClr val="tx1"/>
                </a:solidFill>
                <a:latin typeface="Arial" panose="020B0604020202020204" pitchFamily="34" charset="0"/>
                <a:cs typeface="Arial" panose="020B0604020202020204" pitchFamily="34" charset="0"/>
              </a:rPr>
              <a:t>, το συναίσθημα της ζήλειας παίζει κεντρικό ρόλο στην ρωμαϊκή ποίηση, και συγκεκριμένα στην ελεγεία. Τα αρχικά σημάδια της ζήλειας γίνονται εμφανή μέσω άλλων συναισθημάτων, όπως ο θυμός, που αποτελούν καίρια κομμάτια του περικειμένου και των χαρακτήρων του έργου</a:t>
            </a:r>
          </a:p>
          <a:p>
            <a:pPr>
              <a:buFont typeface="Arial" panose="020B0604020202020204" pitchFamily="34" charset="0"/>
              <a:buChar char="•"/>
            </a:pPr>
            <a:r>
              <a:rPr lang="el-GR" dirty="0">
                <a:solidFill>
                  <a:schemeClr val="tx1"/>
                </a:solidFill>
                <a:latin typeface="Arial" panose="020B0604020202020204" pitchFamily="34" charset="0"/>
                <a:cs typeface="Arial" panose="020B0604020202020204" pitchFamily="34" charset="0"/>
              </a:rPr>
              <a:t>Για τους επικούρειους, τα συναισθήματα δεν ήταν φορτισμένα με θετική ή αρνητική σημασία</a:t>
            </a:r>
          </a:p>
          <a:p>
            <a:pPr>
              <a:buFont typeface="Arial" panose="020B0604020202020204" pitchFamily="34" charset="0"/>
              <a:buChar char="•"/>
            </a:pPr>
            <a:r>
              <a:rPr lang="el-GR" dirty="0">
                <a:solidFill>
                  <a:schemeClr val="tx1"/>
                </a:solidFill>
                <a:latin typeface="Arial" panose="020B0604020202020204" pitchFamily="34" charset="0"/>
                <a:cs typeface="Arial" panose="020B0604020202020204" pitchFamily="34" charset="0"/>
              </a:rPr>
              <a:t>Παρόλο που είναι αρκετά εμφανές ότι το ποιητικό υποκείμενο αισθάνεται ζήλεια, ποτέ δεν την κατονομάζει</a:t>
            </a:r>
          </a:p>
          <a:p>
            <a:pPr>
              <a:buFont typeface="Arial" panose="020B0604020202020204" pitchFamily="34" charset="0"/>
              <a:buChar char="•"/>
            </a:pPr>
            <a:r>
              <a:rPr lang="el-GR" dirty="0">
                <a:solidFill>
                  <a:schemeClr val="tx1"/>
                </a:solidFill>
                <a:latin typeface="Arial" panose="020B0604020202020204" pitchFamily="34" charset="0"/>
                <a:cs typeface="Arial" panose="020B0604020202020204" pitchFamily="34" charset="0"/>
              </a:rPr>
              <a:t>Ο </a:t>
            </a:r>
            <a:r>
              <a:rPr lang="en-US" dirty="0">
                <a:solidFill>
                  <a:schemeClr val="tx1"/>
                </a:solidFill>
                <a:latin typeface="Arial" panose="020B0604020202020204" pitchFamily="34" charset="0"/>
                <a:cs typeface="Arial" panose="020B0604020202020204" pitchFamily="34" charset="0"/>
              </a:rPr>
              <a:t>David </a:t>
            </a:r>
            <a:r>
              <a:rPr lang="en-US" dirty="0" err="1">
                <a:solidFill>
                  <a:schemeClr val="tx1"/>
                </a:solidFill>
                <a:latin typeface="Arial" panose="020B0604020202020204" pitchFamily="34" charset="0"/>
                <a:cs typeface="Arial" panose="020B0604020202020204" pitchFamily="34" charset="0"/>
              </a:rPr>
              <a:t>Konstan</a:t>
            </a:r>
            <a:r>
              <a:rPr lang="el-GR" dirty="0">
                <a:solidFill>
                  <a:schemeClr val="tx1"/>
                </a:solidFill>
                <a:latin typeface="Arial" panose="020B0604020202020204" pitchFamily="34" charset="0"/>
                <a:cs typeface="Arial" panose="020B0604020202020204" pitchFamily="34" charset="0"/>
              </a:rPr>
              <a:t> υποστηρίζει ότι οι απαρχές του συναισθήματος της ζήλειας δεν εντοπίζονται στην ελληνική λογοτεχνία πριν την συγγραφή της υπό εξέτασης Ωδής. Στην περίπτωση της Μήδειας, η ζήλεια σχετίζεται με την τιμή κι όχι με τον έρωτα. Ακόμα κι αν έχουν υπάρξει ψήγματα ζήλειας στην ελληνική λογοτεχνία, η ζήλεια δεν έχει αποτελέσει θεματική</a:t>
            </a:r>
          </a:p>
        </p:txBody>
      </p:sp>
    </p:spTree>
    <p:extLst>
      <p:ext uri="{BB962C8B-B14F-4D97-AF65-F5344CB8AC3E}">
        <p14:creationId xmlns:p14="http://schemas.microsoft.com/office/powerpoint/2010/main" val="2186060119"/>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75E174-C84A-F560-67E7-F83871D4E603}"/>
              </a:ext>
            </a:extLst>
          </p:cNvPr>
          <p:cNvSpPr>
            <a:spLocks noGrp="1"/>
          </p:cNvSpPr>
          <p:nvPr>
            <p:ph type="title"/>
          </p:nvPr>
        </p:nvSpPr>
        <p:spPr/>
        <p:txBody>
          <a:bodyPr/>
          <a:lstStyle/>
          <a:p>
            <a:r>
              <a:rPr lang="el-GR" dirty="0">
                <a:solidFill>
                  <a:schemeClr val="tx1"/>
                </a:solidFill>
                <a:latin typeface="Arial" panose="020B0604020202020204" pitchFamily="34" charset="0"/>
                <a:cs typeface="Arial" panose="020B0604020202020204" pitchFamily="34" charset="0"/>
              </a:rPr>
              <a:t>Βιβλιογραφία</a:t>
            </a:r>
          </a:p>
        </p:txBody>
      </p:sp>
      <p:sp>
        <p:nvSpPr>
          <p:cNvPr id="3" name="Θέση περιεχομένου 2">
            <a:extLst>
              <a:ext uri="{FF2B5EF4-FFF2-40B4-BE49-F238E27FC236}">
                <a16:creationId xmlns:a16="http://schemas.microsoft.com/office/drawing/2014/main" id="{DC93747D-FA7D-7E92-872A-D71C0ED88EB4}"/>
              </a:ext>
            </a:extLst>
          </p:cNvPr>
          <p:cNvSpPr>
            <a:spLocks noGrp="1"/>
          </p:cNvSpPr>
          <p:nvPr>
            <p:ph idx="1"/>
          </p:nvPr>
        </p:nvSpPr>
        <p:spPr/>
        <p:txBody>
          <a:bodyPr>
            <a:normAutofit/>
          </a:bodyPr>
          <a:lstStyle/>
          <a:p>
            <a:pPr>
              <a:buFont typeface="Arial" panose="020B0604020202020204" pitchFamily="34" charset="0"/>
              <a:buChar char="•"/>
            </a:pPr>
            <a:r>
              <a:rPr lang="el-GR" sz="2400" dirty="0">
                <a:solidFill>
                  <a:schemeClr val="tx1"/>
                </a:solidFill>
                <a:latin typeface="Arial" panose="020B0604020202020204" pitchFamily="34" charset="0"/>
                <a:cs typeface="Arial" panose="020B0604020202020204" pitchFamily="34" charset="0"/>
              </a:rPr>
              <a:t>Μιχαλόπουλος, Α., &amp; Μιχαλόπουλος, Χ. </a:t>
            </a:r>
            <a:r>
              <a:rPr lang="el-GR" sz="2400" i="1" dirty="0">
                <a:solidFill>
                  <a:schemeClr val="tx1"/>
                </a:solidFill>
                <a:latin typeface="Arial" panose="020B0604020202020204" pitchFamily="34" charset="0"/>
                <a:cs typeface="Arial" panose="020B0604020202020204" pitchFamily="34" charset="0"/>
              </a:rPr>
              <a:t>Ερωτικές ωδές Ι, Ρωμαϊκή Λυρική Ποίηση - </a:t>
            </a:r>
            <a:r>
              <a:rPr lang="el-GR" sz="2400" i="1" dirty="0" err="1">
                <a:solidFill>
                  <a:schemeClr val="tx1"/>
                </a:solidFill>
                <a:latin typeface="Arial" panose="020B0604020202020204" pitchFamily="34" charset="0"/>
                <a:cs typeface="Arial" panose="020B0604020202020204" pitchFamily="34" charset="0"/>
              </a:rPr>
              <a:t>Οράτιος</a:t>
            </a:r>
            <a:r>
              <a:rPr lang="el-GR" sz="2400" i="1" dirty="0">
                <a:solidFill>
                  <a:schemeClr val="tx1"/>
                </a:solidFill>
                <a:latin typeface="Arial" panose="020B0604020202020204" pitchFamily="34" charset="0"/>
                <a:cs typeface="Arial" panose="020B0604020202020204" pitchFamily="34" charset="0"/>
              </a:rPr>
              <a:t> </a:t>
            </a:r>
            <a:r>
              <a:rPr lang="el-GR" sz="2400" i="1" dirty="0" err="1">
                <a:solidFill>
                  <a:schemeClr val="tx1"/>
                </a:solidFill>
                <a:latin typeface="Arial" panose="020B0604020202020204" pitchFamily="34" charset="0"/>
                <a:cs typeface="Arial" panose="020B0604020202020204" pitchFamily="34" charset="0"/>
              </a:rPr>
              <a:t>Carmina</a:t>
            </a:r>
            <a:r>
              <a:rPr lang="el-GR" sz="2400" i="1" dirty="0">
                <a:solidFill>
                  <a:schemeClr val="tx1"/>
                </a:solidFill>
                <a:latin typeface="Arial" panose="020B0604020202020204" pitchFamily="34" charset="0"/>
                <a:cs typeface="Arial" panose="020B0604020202020204" pitchFamily="34" charset="0"/>
              </a:rPr>
              <a:t>, </a:t>
            </a:r>
            <a:r>
              <a:rPr lang="el-GR" sz="2400" dirty="0" err="1">
                <a:solidFill>
                  <a:schemeClr val="tx1"/>
                </a:solidFill>
                <a:latin typeface="Arial" panose="020B0604020202020204" pitchFamily="34" charset="0"/>
                <a:cs typeface="Arial" panose="020B0604020202020204" pitchFamily="34" charset="0"/>
              </a:rPr>
              <a:t>Κάλλιπος</a:t>
            </a:r>
            <a:r>
              <a:rPr lang="el-GR" sz="2400" dirty="0">
                <a:solidFill>
                  <a:schemeClr val="tx1"/>
                </a:solidFill>
                <a:latin typeface="Arial" panose="020B0604020202020204" pitchFamily="34" charset="0"/>
                <a:cs typeface="Arial" panose="020B0604020202020204" pitchFamily="34" charset="0"/>
              </a:rPr>
              <a:t>, Ανοικτές Ακαδημαϊκές Εκδόσεις, 2015 </a:t>
            </a:r>
          </a:p>
          <a:p>
            <a:pPr>
              <a:buFont typeface="Arial" panose="020B0604020202020204" pitchFamily="34" charset="0"/>
              <a:buChar char="•"/>
            </a:pPr>
            <a:r>
              <a:rPr lang="el-GR" sz="2400" dirty="0">
                <a:solidFill>
                  <a:schemeClr val="tx1"/>
                </a:solidFill>
                <a:latin typeface="Arial" panose="020B0604020202020204" pitchFamily="34" charset="0"/>
                <a:cs typeface="Arial" panose="020B0604020202020204" pitchFamily="34" charset="0"/>
              </a:rPr>
              <a:t>Τρομάρας, Λ., Νικήτας, Δ. </a:t>
            </a:r>
            <a:r>
              <a:rPr lang="el-GR" sz="2400" i="1" dirty="0">
                <a:solidFill>
                  <a:schemeClr val="tx1"/>
                </a:solidFill>
                <a:effectLst/>
                <a:latin typeface="Arial" panose="020B0604020202020204" pitchFamily="34" charset="0"/>
                <a:ea typeface="Aptos" panose="020B0004020202020204" pitchFamily="34" charset="0"/>
                <a:cs typeface="Arial" panose="020B0604020202020204" pitchFamily="34" charset="0"/>
              </a:rPr>
              <a:t>Σύγχρονο Λατινοελληνικό Λεξικό, </a:t>
            </a:r>
            <a:r>
              <a:rPr lang="en-US" sz="2400" dirty="0">
                <a:solidFill>
                  <a:schemeClr val="tx1"/>
                </a:solidFill>
                <a:effectLst/>
                <a:latin typeface="Arial" panose="020B0604020202020204" pitchFamily="34" charset="0"/>
                <a:ea typeface="Aptos" panose="020B0004020202020204" pitchFamily="34" charset="0"/>
                <a:cs typeface="Arial" panose="020B0604020202020204" pitchFamily="34" charset="0"/>
              </a:rPr>
              <a:t>University Studio Press, 2019</a:t>
            </a:r>
          </a:p>
          <a:p>
            <a:pPr>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Caston, R., R., </a:t>
            </a:r>
            <a:r>
              <a:rPr lang="en-US" sz="2400" i="1" dirty="0">
                <a:solidFill>
                  <a:schemeClr val="tx1"/>
                </a:solidFill>
                <a:latin typeface="Arial" panose="020B0604020202020204" pitchFamily="34" charset="0"/>
                <a:cs typeface="Arial" panose="020B0604020202020204" pitchFamily="34" charset="0"/>
              </a:rPr>
              <a:t>The Elegiac Passion: Jealousy in Roman Love Elegy</a:t>
            </a:r>
            <a:r>
              <a:rPr lang="en-US" sz="2400" dirty="0">
                <a:solidFill>
                  <a:schemeClr val="tx1"/>
                </a:solidFill>
                <a:latin typeface="Arial" panose="020B0604020202020204" pitchFamily="34" charset="0"/>
                <a:cs typeface="Arial" panose="020B0604020202020204" pitchFamily="34" charset="0"/>
              </a:rPr>
              <a:t>, Oxford University Press, 2012</a:t>
            </a:r>
            <a:endParaRPr lang="el-GR"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45404315"/>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99000"/>
                <a:satMod val="140000"/>
              </a:schemeClr>
            </a:gs>
            <a:gs pos="65000">
              <a:schemeClr val="bg2">
                <a:tint val="100000"/>
                <a:shade val="80000"/>
                <a:satMod val="130000"/>
              </a:schemeClr>
            </a:gs>
            <a:gs pos="100000">
              <a:schemeClr val="bg2">
                <a:tint val="100000"/>
                <a:shade val="48000"/>
                <a:satMod val="120000"/>
              </a:schemeClr>
            </a:gs>
          </a:gsLst>
          <a:lin ang="16200000" scaled="0"/>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4" name="Rectangle 13">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88952" cy="4970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4" name="Τίτλος 3">
            <a:extLst>
              <a:ext uri="{FF2B5EF4-FFF2-40B4-BE49-F238E27FC236}">
                <a16:creationId xmlns:a16="http://schemas.microsoft.com/office/drawing/2014/main" id="{912E3803-C611-7A95-ACDE-CC8B08A1CCD0}"/>
              </a:ext>
            </a:extLst>
          </p:cNvPr>
          <p:cNvSpPr>
            <a:spLocks noGrp="1"/>
          </p:cNvSpPr>
          <p:nvPr>
            <p:ph type="ctrTitle"/>
          </p:nvPr>
        </p:nvSpPr>
        <p:spPr>
          <a:xfrm>
            <a:off x="1097280" y="758952"/>
            <a:ext cx="10058400" cy="3892168"/>
          </a:xfrm>
        </p:spPr>
        <p:txBody>
          <a:bodyPr>
            <a:normAutofit/>
          </a:bodyPr>
          <a:lstStyle/>
          <a:p>
            <a:r>
              <a:rPr lang="el-GR" dirty="0">
                <a:solidFill>
                  <a:srgbClr val="FFFFFF"/>
                </a:solidFill>
              </a:rPr>
              <a:t>Ευχαριστώ για την προσοχή σας</a:t>
            </a:r>
          </a:p>
        </p:txBody>
      </p:sp>
    </p:spTree>
    <p:extLst>
      <p:ext uri="{BB962C8B-B14F-4D97-AF65-F5344CB8AC3E}">
        <p14:creationId xmlns:p14="http://schemas.microsoft.com/office/powerpoint/2010/main" val="853159485"/>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FC62E63-C648-659E-CE33-31130B8478B0}"/>
              </a:ext>
            </a:extLst>
          </p:cNvPr>
          <p:cNvSpPr>
            <a:spLocks noGrp="1"/>
          </p:cNvSpPr>
          <p:nvPr>
            <p:ph type="title"/>
          </p:nvPr>
        </p:nvSpPr>
        <p:spPr/>
        <p:txBody>
          <a:bodyPr/>
          <a:lstStyle/>
          <a:p>
            <a:r>
              <a:rPr lang="el-GR" dirty="0">
                <a:solidFill>
                  <a:schemeClr val="tx1"/>
                </a:solidFill>
                <a:latin typeface="Arial" panose="020B0604020202020204" pitchFamily="34" charset="0"/>
                <a:cs typeface="Arial" panose="020B0604020202020204" pitchFamily="34" charset="0"/>
              </a:rPr>
              <a:t>Εισαγωγή</a:t>
            </a:r>
          </a:p>
        </p:txBody>
      </p:sp>
      <p:sp>
        <p:nvSpPr>
          <p:cNvPr id="3" name="Θέση περιεχομένου 2">
            <a:extLst>
              <a:ext uri="{FF2B5EF4-FFF2-40B4-BE49-F238E27FC236}">
                <a16:creationId xmlns:a16="http://schemas.microsoft.com/office/drawing/2014/main" id="{70D2549E-58E9-B84D-EA2D-CC8FCE5B3825}"/>
              </a:ext>
            </a:extLst>
          </p:cNvPr>
          <p:cNvSpPr>
            <a:spLocks noGrp="1"/>
          </p:cNvSpPr>
          <p:nvPr>
            <p:ph idx="1"/>
          </p:nvPr>
        </p:nvSpPr>
        <p:spPr/>
        <p:txBody>
          <a:bodyPr>
            <a:normAutofit/>
          </a:bodyPr>
          <a:lstStyle/>
          <a:p>
            <a:pPr>
              <a:buFont typeface="Arial" panose="020B0604020202020204" pitchFamily="34" charset="0"/>
              <a:buChar char="•"/>
            </a:pPr>
            <a:r>
              <a:rPr lang="el-GR" sz="2800" dirty="0">
                <a:solidFill>
                  <a:schemeClr val="tx1"/>
                </a:solidFill>
                <a:latin typeface="Arial" panose="020B0604020202020204" pitchFamily="34" charset="0"/>
                <a:cs typeface="Arial" panose="020B0604020202020204" pitchFamily="34" charset="0"/>
              </a:rPr>
              <a:t>Στην παρούσα ωδή, το ποιητικό υποκείμενο περιγράφει τα έντονα ψυχοσωματικά συναισθήματα ζήλιας και αποστροφής, που του προκαλεί η ερωτική σχέση αγαπημένης του με τον νέο και ελκυστικό </a:t>
            </a:r>
            <a:r>
              <a:rPr lang="el-GR" sz="2800" dirty="0" err="1">
                <a:solidFill>
                  <a:schemeClr val="tx1"/>
                </a:solidFill>
                <a:latin typeface="Arial" panose="020B0604020202020204" pitchFamily="34" charset="0"/>
                <a:cs typeface="Arial" panose="020B0604020202020204" pitchFamily="34" charset="0"/>
              </a:rPr>
              <a:t>Τήλεφο</a:t>
            </a:r>
            <a:endParaRPr lang="el-GR" sz="2800" dirty="0">
              <a:solidFill>
                <a:schemeClr val="tx1"/>
              </a:solidFill>
              <a:latin typeface="Arial" panose="020B0604020202020204" pitchFamily="34" charset="0"/>
              <a:cs typeface="Arial" panose="020B0604020202020204" pitchFamily="34" charset="0"/>
            </a:endParaRPr>
          </a:p>
          <a:p>
            <a:pPr>
              <a:buFont typeface="Arial" panose="020B0604020202020204" pitchFamily="34" charset="0"/>
              <a:buChar char="•"/>
            </a:pPr>
            <a:r>
              <a:rPr lang="el-GR" sz="2800" dirty="0">
                <a:solidFill>
                  <a:schemeClr val="tx1"/>
                </a:solidFill>
                <a:latin typeface="Arial" panose="020B0604020202020204" pitchFamily="34" charset="0"/>
                <a:cs typeface="Arial" panose="020B0604020202020204" pitchFamily="34" charset="0"/>
              </a:rPr>
              <a:t>Το κείμενο συνδιαλέγεται με το Απόσπασμα 31 της Σαπφούς και την λατινική διασκευή του από τον Κάτουλλο (</a:t>
            </a:r>
            <a:r>
              <a:rPr lang="it-IT" sz="2800" dirty="0">
                <a:solidFill>
                  <a:schemeClr val="tx1"/>
                </a:solidFill>
                <a:latin typeface="Arial" panose="020B0604020202020204" pitchFamily="34" charset="0"/>
                <a:cs typeface="Arial" panose="020B0604020202020204" pitchFamily="34" charset="0"/>
              </a:rPr>
              <a:t>c. 51</a:t>
            </a:r>
            <a:r>
              <a:rPr lang="el-GR" sz="2800" dirty="0">
                <a:solidFill>
                  <a:schemeClr val="tx1"/>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828009271"/>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76DE6BE-0DE5-A084-9864-911206CDB6C4}"/>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Ωδή 1.13</a:t>
            </a:r>
          </a:p>
        </p:txBody>
      </p:sp>
      <p:sp>
        <p:nvSpPr>
          <p:cNvPr id="3" name="Θέση περιεχομένου 2">
            <a:extLst>
              <a:ext uri="{FF2B5EF4-FFF2-40B4-BE49-F238E27FC236}">
                <a16:creationId xmlns:a16="http://schemas.microsoft.com/office/drawing/2014/main" id="{70074535-2B3A-5D07-5774-82BC941CE671}"/>
              </a:ext>
            </a:extLst>
          </p:cNvPr>
          <p:cNvSpPr>
            <a:spLocks noGrp="1"/>
          </p:cNvSpPr>
          <p:nvPr>
            <p:ph sz="half" idx="1"/>
          </p:nvPr>
        </p:nvSpPr>
        <p:spPr/>
        <p:txBody>
          <a:bodyPr>
            <a:normAutofit/>
          </a:bodyPr>
          <a:lstStyle/>
          <a:p>
            <a:r>
              <a:rPr lang="it-IT" sz="2400" dirty="0" err="1">
                <a:solidFill>
                  <a:schemeClr val="tx1"/>
                </a:solidFill>
                <a:latin typeface="Arial" panose="020B0604020202020204" pitchFamily="34" charset="0"/>
                <a:cs typeface="Arial" panose="020B0604020202020204" pitchFamily="34" charset="0"/>
              </a:rPr>
              <a:t>Cum</a:t>
            </a:r>
            <a:r>
              <a:rPr lang="it-IT" sz="2400" dirty="0">
                <a:solidFill>
                  <a:schemeClr val="tx1"/>
                </a:solidFill>
                <a:latin typeface="Arial" panose="020B0604020202020204" pitchFamily="34" charset="0"/>
                <a:cs typeface="Arial" panose="020B0604020202020204" pitchFamily="34" charset="0"/>
              </a:rPr>
              <a:t> tu, Lydia, </a:t>
            </a:r>
            <a:r>
              <a:rPr lang="it-IT" sz="2400" dirty="0" err="1">
                <a:solidFill>
                  <a:schemeClr val="tx1"/>
                </a:solidFill>
                <a:latin typeface="Arial" panose="020B0604020202020204" pitchFamily="34" charset="0"/>
                <a:cs typeface="Arial" panose="020B0604020202020204" pitchFamily="34" charset="0"/>
              </a:rPr>
              <a:t>Telephi</a:t>
            </a:r>
            <a:r>
              <a:rPr lang="it-IT" sz="2400" dirty="0">
                <a:solidFill>
                  <a:schemeClr val="tx1"/>
                </a:solidFill>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cervicem</a:t>
            </a:r>
            <a:r>
              <a:rPr lang="it-IT" sz="2400" dirty="0">
                <a:solidFill>
                  <a:schemeClr val="tx1"/>
                </a:solidFill>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roseam</a:t>
            </a:r>
            <a:r>
              <a:rPr lang="it-IT" sz="2400" dirty="0">
                <a:solidFill>
                  <a:schemeClr val="tx1"/>
                </a:solidFill>
                <a:latin typeface="Arial" panose="020B0604020202020204" pitchFamily="34" charset="0"/>
                <a:cs typeface="Arial" panose="020B0604020202020204" pitchFamily="34" charset="0"/>
              </a:rPr>
              <a:t>, cerea </a:t>
            </a:r>
            <a:r>
              <a:rPr lang="it-IT" sz="2400" dirty="0" err="1">
                <a:solidFill>
                  <a:srgbClr val="FF0000"/>
                </a:solidFill>
                <a:latin typeface="Arial" panose="020B0604020202020204" pitchFamily="34" charset="0"/>
                <a:cs typeface="Arial" panose="020B0604020202020204" pitchFamily="34" charset="0"/>
              </a:rPr>
              <a:t>Telephi</a:t>
            </a:r>
            <a:r>
              <a:rPr lang="it-IT" sz="2400" dirty="0">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laudas</a:t>
            </a:r>
            <a:r>
              <a:rPr lang="it-IT" sz="2400" dirty="0">
                <a:solidFill>
                  <a:schemeClr val="tx1"/>
                </a:solidFill>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bracchia</a:t>
            </a:r>
            <a:r>
              <a:rPr lang="it-IT" sz="2400" dirty="0">
                <a:solidFill>
                  <a:schemeClr val="tx1"/>
                </a:solidFill>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vae</a:t>
            </a:r>
            <a:r>
              <a:rPr lang="it-IT" sz="2400" dirty="0">
                <a:solidFill>
                  <a:schemeClr val="tx1"/>
                </a:solidFill>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meum</a:t>
            </a:r>
            <a:r>
              <a:rPr lang="it-IT" sz="2400" dirty="0">
                <a:solidFill>
                  <a:schemeClr val="tx1"/>
                </a:solidFill>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fervens</a:t>
            </a:r>
            <a:r>
              <a:rPr lang="it-IT" sz="2400" dirty="0">
                <a:solidFill>
                  <a:schemeClr val="tx1"/>
                </a:solidFill>
                <a:latin typeface="Arial" panose="020B0604020202020204" pitchFamily="34" charset="0"/>
                <a:cs typeface="Arial" panose="020B0604020202020204" pitchFamily="34" charset="0"/>
              </a:rPr>
              <a:t> difficili bile </a:t>
            </a:r>
            <a:r>
              <a:rPr lang="it-IT" sz="2400" dirty="0" err="1">
                <a:solidFill>
                  <a:schemeClr val="tx1"/>
                </a:solidFill>
                <a:latin typeface="Arial" panose="020B0604020202020204" pitchFamily="34" charset="0"/>
                <a:cs typeface="Arial" panose="020B0604020202020204" pitchFamily="34" charset="0"/>
              </a:rPr>
              <a:t>tumet</a:t>
            </a:r>
            <a:r>
              <a:rPr lang="it-IT" sz="2400" dirty="0">
                <a:solidFill>
                  <a:schemeClr val="tx1"/>
                </a:solidFill>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iecur</a:t>
            </a:r>
            <a:r>
              <a:rPr lang="it-IT" sz="2400" dirty="0">
                <a:solidFill>
                  <a:schemeClr val="tx1"/>
                </a:solidFill>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Tunc</a:t>
            </a:r>
            <a:r>
              <a:rPr lang="it-IT" sz="2400" dirty="0">
                <a:solidFill>
                  <a:schemeClr val="tx1"/>
                </a:solidFill>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nec</a:t>
            </a:r>
            <a:r>
              <a:rPr lang="it-IT" sz="2400" dirty="0">
                <a:solidFill>
                  <a:schemeClr val="tx1"/>
                </a:solidFill>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mens</a:t>
            </a:r>
            <a:r>
              <a:rPr lang="it-IT" sz="2400" dirty="0">
                <a:solidFill>
                  <a:schemeClr val="tx1"/>
                </a:solidFill>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mihi</a:t>
            </a:r>
            <a:r>
              <a:rPr lang="it-IT" sz="2400" dirty="0">
                <a:solidFill>
                  <a:schemeClr val="tx1"/>
                </a:solidFill>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nec</a:t>
            </a:r>
            <a:r>
              <a:rPr lang="it-IT" sz="2400" dirty="0">
                <a:solidFill>
                  <a:schemeClr val="tx1"/>
                </a:solidFill>
                <a:latin typeface="Arial" panose="020B0604020202020204" pitchFamily="34" charset="0"/>
                <a:cs typeface="Arial" panose="020B0604020202020204" pitchFamily="34" charset="0"/>
              </a:rPr>
              <a:t> color certa sede </a:t>
            </a:r>
            <a:r>
              <a:rPr lang="it-IT" sz="2400" dirty="0" err="1">
                <a:solidFill>
                  <a:schemeClr val="tx1"/>
                </a:solidFill>
                <a:latin typeface="Arial" panose="020B0604020202020204" pitchFamily="34" charset="0"/>
                <a:cs typeface="Arial" panose="020B0604020202020204" pitchFamily="34" charset="0"/>
              </a:rPr>
              <a:t>manet</a:t>
            </a:r>
            <a:r>
              <a:rPr lang="it-IT" sz="2400" dirty="0">
                <a:solidFill>
                  <a:schemeClr val="tx1"/>
                </a:solidFill>
                <a:latin typeface="Arial" panose="020B0604020202020204" pitchFamily="34" charset="0"/>
                <a:cs typeface="Arial" panose="020B0604020202020204" pitchFamily="34" charset="0"/>
              </a:rPr>
              <a:t>, umor et in </a:t>
            </a:r>
            <a:r>
              <a:rPr lang="it-IT" sz="2400" dirty="0" err="1">
                <a:solidFill>
                  <a:schemeClr val="tx1"/>
                </a:solidFill>
                <a:latin typeface="Arial" panose="020B0604020202020204" pitchFamily="34" charset="0"/>
                <a:cs typeface="Arial" panose="020B0604020202020204" pitchFamily="34" charset="0"/>
              </a:rPr>
              <a:t>genas</a:t>
            </a:r>
            <a:r>
              <a:rPr lang="it-IT" sz="2400" dirty="0">
                <a:solidFill>
                  <a:schemeClr val="tx1"/>
                </a:solidFill>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furtim</a:t>
            </a:r>
            <a:r>
              <a:rPr lang="it-IT" sz="2400" dirty="0">
                <a:solidFill>
                  <a:schemeClr val="tx1"/>
                </a:solidFill>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labitur</a:t>
            </a:r>
            <a:r>
              <a:rPr lang="it-IT" sz="2400" dirty="0">
                <a:solidFill>
                  <a:schemeClr val="tx1"/>
                </a:solidFill>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arguens</a:t>
            </a:r>
            <a:r>
              <a:rPr lang="it-IT" sz="2400" dirty="0">
                <a:solidFill>
                  <a:schemeClr val="tx1"/>
                </a:solidFill>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quam</a:t>
            </a:r>
            <a:r>
              <a:rPr lang="it-IT" sz="2400" dirty="0">
                <a:solidFill>
                  <a:schemeClr val="tx1"/>
                </a:solidFill>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lentis</a:t>
            </a:r>
            <a:r>
              <a:rPr lang="it-IT" sz="2400" dirty="0">
                <a:solidFill>
                  <a:schemeClr val="tx1"/>
                </a:solidFill>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penitus</a:t>
            </a:r>
            <a:r>
              <a:rPr lang="it-IT" sz="2400" dirty="0">
                <a:solidFill>
                  <a:schemeClr val="tx1"/>
                </a:solidFill>
                <a:latin typeface="Arial" panose="020B0604020202020204" pitchFamily="34" charset="0"/>
                <a:cs typeface="Arial" panose="020B0604020202020204" pitchFamily="34" charset="0"/>
              </a:rPr>
              <a:t> </a:t>
            </a:r>
            <a:r>
              <a:rPr lang="it-IT" sz="2400" dirty="0" err="1">
                <a:solidFill>
                  <a:srgbClr val="FF0000"/>
                </a:solidFill>
                <a:latin typeface="Arial" panose="020B0604020202020204" pitchFamily="34" charset="0"/>
                <a:cs typeface="Arial" panose="020B0604020202020204" pitchFamily="34" charset="0"/>
              </a:rPr>
              <a:t>macerer</a:t>
            </a:r>
            <a:r>
              <a:rPr lang="it-IT" sz="2400" dirty="0">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ignibus</a:t>
            </a:r>
            <a:r>
              <a:rPr lang="it-IT" sz="2400" dirty="0">
                <a:solidFill>
                  <a:schemeClr val="tx1"/>
                </a:solidFill>
                <a:latin typeface="Arial" panose="020B0604020202020204" pitchFamily="34" charset="0"/>
                <a:cs typeface="Arial" panose="020B0604020202020204" pitchFamily="34" charset="0"/>
              </a:rPr>
              <a:t>. </a:t>
            </a:r>
            <a:endParaRPr lang="el-GR" sz="2400" dirty="0">
              <a:solidFill>
                <a:schemeClr val="tx1"/>
              </a:solidFill>
              <a:latin typeface="Arial" panose="020B0604020202020204" pitchFamily="34" charset="0"/>
              <a:cs typeface="Arial" panose="020B0604020202020204" pitchFamily="34" charset="0"/>
            </a:endParaRPr>
          </a:p>
        </p:txBody>
      </p:sp>
      <p:sp>
        <p:nvSpPr>
          <p:cNvPr id="4" name="Θέση περιεχομένου 3">
            <a:extLst>
              <a:ext uri="{FF2B5EF4-FFF2-40B4-BE49-F238E27FC236}">
                <a16:creationId xmlns:a16="http://schemas.microsoft.com/office/drawing/2014/main" id="{60C4C02A-2677-BED0-59E6-5200B1783A6A}"/>
              </a:ext>
            </a:extLst>
          </p:cNvPr>
          <p:cNvSpPr>
            <a:spLocks noGrp="1"/>
          </p:cNvSpPr>
          <p:nvPr>
            <p:ph sz="half" idx="2"/>
          </p:nvPr>
        </p:nvSpPr>
        <p:spPr/>
        <p:txBody>
          <a:bodyPr>
            <a:noAutofit/>
          </a:bodyPr>
          <a:lstStyle/>
          <a:p>
            <a:r>
              <a:rPr lang="el-GR" sz="2400" dirty="0">
                <a:solidFill>
                  <a:schemeClr val="tx1"/>
                </a:solidFill>
                <a:latin typeface="Arial" panose="020B0604020202020204" pitchFamily="34" charset="0"/>
                <a:cs typeface="Arial" panose="020B0604020202020204" pitchFamily="34" charset="0"/>
              </a:rPr>
              <a:t>Όταν εσύ Λυδία επαινείς τον ροδαλό λαιμό του </a:t>
            </a:r>
            <a:r>
              <a:rPr lang="el-GR" sz="2400" dirty="0" err="1">
                <a:solidFill>
                  <a:schemeClr val="tx1"/>
                </a:solidFill>
                <a:latin typeface="Arial" panose="020B0604020202020204" pitchFamily="34" charset="0"/>
                <a:cs typeface="Arial" panose="020B0604020202020204" pitchFamily="34" charset="0"/>
              </a:rPr>
              <a:t>Τήλεφου</a:t>
            </a:r>
            <a:r>
              <a:rPr lang="el-GR" sz="2400" dirty="0">
                <a:solidFill>
                  <a:schemeClr val="tx1"/>
                </a:solidFill>
                <a:latin typeface="Arial" panose="020B0604020202020204" pitchFamily="34" charset="0"/>
                <a:cs typeface="Arial" panose="020B0604020202020204" pitchFamily="34" charset="0"/>
              </a:rPr>
              <a:t> και τα σμιλεμένα -σαν από κερί- μπράτσα του </a:t>
            </a:r>
            <a:r>
              <a:rPr lang="el-GR" sz="2400" dirty="0" err="1">
                <a:solidFill>
                  <a:srgbClr val="FF0000"/>
                </a:solidFill>
                <a:latin typeface="Arial" panose="020B0604020202020204" pitchFamily="34" charset="0"/>
                <a:cs typeface="Arial" panose="020B0604020202020204" pitchFamily="34" charset="0"/>
              </a:rPr>
              <a:t>Τήλεφου</a:t>
            </a:r>
            <a:r>
              <a:rPr lang="el-GR" sz="2400" dirty="0">
                <a:solidFill>
                  <a:schemeClr val="tx1"/>
                </a:solidFill>
                <a:latin typeface="Arial" panose="020B0604020202020204" pitchFamily="34" charset="0"/>
                <a:cs typeface="Arial" panose="020B0604020202020204" pitchFamily="34" charset="0"/>
              </a:rPr>
              <a:t>, </a:t>
            </a:r>
            <a:r>
              <a:rPr lang="el-GR" sz="2400" dirty="0" err="1">
                <a:solidFill>
                  <a:schemeClr val="tx1"/>
                </a:solidFill>
                <a:latin typeface="Arial" panose="020B0604020202020204" pitchFamily="34" charset="0"/>
                <a:cs typeface="Arial" panose="020B0604020202020204" pitchFamily="34" charset="0"/>
              </a:rPr>
              <a:t>αλίμονό</a:t>
            </a:r>
            <a:r>
              <a:rPr lang="el-GR" sz="2400" dirty="0">
                <a:solidFill>
                  <a:schemeClr val="tx1"/>
                </a:solidFill>
                <a:latin typeface="Arial" panose="020B0604020202020204" pitchFamily="34" charset="0"/>
                <a:cs typeface="Arial" panose="020B0604020202020204" pitchFamily="34" charset="0"/>
              </a:rPr>
              <a:t> μου, το φλεγόμενο συκώτι μου φουσκώνει από ανεξέλεγκτη οργή. Τότε</a:t>
            </a:r>
            <a:r>
              <a:rPr lang="en-US" sz="2400" dirty="0">
                <a:solidFill>
                  <a:schemeClr val="tx1"/>
                </a:solidFill>
                <a:latin typeface="Arial" panose="020B0604020202020204" pitchFamily="34" charset="0"/>
                <a:cs typeface="Arial" panose="020B0604020202020204" pitchFamily="34" charset="0"/>
              </a:rPr>
              <a:t>,</a:t>
            </a:r>
            <a:r>
              <a:rPr lang="el-GR" sz="2400" dirty="0">
                <a:solidFill>
                  <a:schemeClr val="tx1"/>
                </a:solidFill>
                <a:latin typeface="Arial" panose="020B0604020202020204" pitchFamily="34" charset="0"/>
                <a:cs typeface="Arial" panose="020B0604020202020204" pitchFamily="34" charset="0"/>
              </a:rPr>
              <a:t> ούτε το μυαλό ούτε το χρώμα μου παραμένουν αναλλοίωτα και πάνω στο μάγουλό μου ένα δάκρυ γλιστράει στα κρυφά, μαρτυρώντας πόσο βαθιά μέσα μου με </a:t>
            </a:r>
            <a:r>
              <a:rPr lang="el-GR" sz="2400" dirty="0" err="1">
                <a:solidFill>
                  <a:srgbClr val="FF0000"/>
                </a:solidFill>
                <a:latin typeface="Arial" panose="020B0604020202020204" pitchFamily="34" charset="0"/>
                <a:cs typeface="Arial" panose="020B0604020202020204" pitchFamily="34" charset="0"/>
              </a:rPr>
              <a:t>σιγολιώνουν</a:t>
            </a:r>
            <a:r>
              <a:rPr lang="el-GR" sz="2400" dirty="0">
                <a:solidFill>
                  <a:schemeClr val="tx1"/>
                </a:solidFill>
                <a:latin typeface="Arial" panose="020B0604020202020204" pitchFamily="34" charset="0"/>
                <a:cs typeface="Arial" panose="020B0604020202020204" pitchFamily="34" charset="0"/>
              </a:rPr>
              <a:t> οι φλόγες .</a:t>
            </a:r>
          </a:p>
        </p:txBody>
      </p:sp>
    </p:spTree>
    <p:extLst>
      <p:ext uri="{BB962C8B-B14F-4D97-AF65-F5344CB8AC3E}">
        <p14:creationId xmlns:p14="http://schemas.microsoft.com/office/powerpoint/2010/main" val="818393000"/>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0F5BA50-D8E9-A376-99FE-E7659EBBBD5C}"/>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Ωδή 1.13</a:t>
            </a:r>
            <a:endParaRPr lang="el-GR" dirty="0"/>
          </a:p>
        </p:txBody>
      </p:sp>
      <p:sp>
        <p:nvSpPr>
          <p:cNvPr id="3" name="Θέση περιεχομένου 2">
            <a:extLst>
              <a:ext uri="{FF2B5EF4-FFF2-40B4-BE49-F238E27FC236}">
                <a16:creationId xmlns:a16="http://schemas.microsoft.com/office/drawing/2014/main" id="{B387B0E8-AD37-89AC-2665-A946AD7A19B4}"/>
              </a:ext>
            </a:extLst>
          </p:cNvPr>
          <p:cNvSpPr>
            <a:spLocks noGrp="1"/>
          </p:cNvSpPr>
          <p:nvPr>
            <p:ph sz="half" idx="1"/>
          </p:nvPr>
        </p:nvSpPr>
        <p:spPr>
          <a:xfrm>
            <a:off x="1097279" y="1845734"/>
            <a:ext cx="4749044" cy="4023360"/>
          </a:xfrm>
        </p:spPr>
        <p:txBody>
          <a:bodyPr>
            <a:normAutofit/>
          </a:bodyPr>
          <a:lstStyle/>
          <a:p>
            <a:pPr marL="0" indent="0">
              <a:buNone/>
            </a:pPr>
            <a:r>
              <a:rPr lang="el-GR" sz="2400" dirty="0">
                <a:solidFill>
                  <a:schemeClr val="tx1"/>
                </a:solidFill>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uror</a:t>
            </a:r>
            <a:r>
              <a:rPr lang="it-IT" sz="2400" dirty="0">
                <a:solidFill>
                  <a:schemeClr val="tx1"/>
                </a:solidFill>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seu</a:t>
            </a:r>
            <a:r>
              <a:rPr lang="it-IT" sz="2400" dirty="0">
                <a:solidFill>
                  <a:schemeClr val="tx1"/>
                </a:solidFill>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tibi</a:t>
            </a:r>
            <a:r>
              <a:rPr lang="it-IT" sz="2400" dirty="0">
                <a:solidFill>
                  <a:schemeClr val="tx1"/>
                </a:solidFill>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candidos</a:t>
            </a:r>
            <a:r>
              <a:rPr lang="it-IT" sz="2400" dirty="0">
                <a:solidFill>
                  <a:schemeClr val="tx1"/>
                </a:solidFill>
                <a:latin typeface="Arial" panose="020B0604020202020204" pitchFamily="34" charset="0"/>
                <a:cs typeface="Arial" panose="020B0604020202020204" pitchFamily="34" charset="0"/>
              </a:rPr>
              <a:t> </a:t>
            </a:r>
            <a:r>
              <a:rPr lang="it-IT" sz="2400" dirty="0" err="1">
                <a:solidFill>
                  <a:srgbClr val="FF0000"/>
                </a:solidFill>
                <a:latin typeface="Arial" panose="020B0604020202020204" pitchFamily="34" charset="0"/>
                <a:cs typeface="Arial" panose="020B0604020202020204" pitchFamily="34" charset="0"/>
              </a:rPr>
              <a:t>turparunt</a:t>
            </a:r>
            <a:r>
              <a:rPr lang="it-IT" sz="2400" dirty="0">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umeros</a:t>
            </a:r>
            <a:r>
              <a:rPr lang="it-IT" sz="2400" dirty="0">
                <a:solidFill>
                  <a:schemeClr val="tx1"/>
                </a:solidFill>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immodicae</a:t>
            </a:r>
            <a:r>
              <a:rPr lang="it-IT" sz="2400" dirty="0">
                <a:solidFill>
                  <a:schemeClr val="tx1"/>
                </a:solidFill>
                <a:latin typeface="Arial" panose="020B0604020202020204" pitchFamily="34" charset="0"/>
                <a:cs typeface="Arial" panose="020B0604020202020204" pitchFamily="34" charset="0"/>
              </a:rPr>
              <a:t> mero </a:t>
            </a:r>
            <a:r>
              <a:rPr lang="it-IT" sz="2400" dirty="0" err="1">
                <a:solidFill>
                  <a:schemeClr val="tx1"/>
                </a:solidFill>
                <a:latin typeface="Arial" panose="020B0604020202020204" pitchFamily="34" charset="0"/>
                <a:cs typeface="Arial" panose="020B0604020202020204" pitchFamily="34" charset="0"/>
              </a:rPr>
              <a:t>rixae</a:t>
            </a:r>
            <a:r>
              <a:rPr lang="it-IT" sz="2400" dirty="0">
                <a:solidFill>
                  <a:schemeClr val="tx1"/>
                </a:solidFill>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sive</a:t>
            </a:r>
            <a:r>
              <a:rPr lang="it-IT" sz="2400" dirty="0">
                <a:solidFill>
                  <a:schemeClr val="tx1"/>
                </a:solidFill>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puer</a:t>
            </a:r>
            <a:r>
              <a:rPr lang="it-IT" sz="2400" dirty="0">
                <a:solidFill>
                  <a:schemeClr val="tx1"/>
                </a:solidFill>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furens</a:t>
            </a:r>
            <a:r>
              <a:rPr lang="it-IT" sz="2400" dirty="0">
                <a:solidFill>
                  <a:schemeClr val="tx1"/>
                </a:solidFill>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impressit</a:t>
            </a:r>
            <a:r>
              <a:rPr lang="it-IT" sz="2400" dirty="0">
                <a:solidFill>
                  <a:schemeClr val="tx1"/>
                </a:solidFill>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memorem</a:t>
            </a:r>
            <a:r>
              <a:rPr lang="it-IT" sz="2400" dirty="0">
                <a:solidFill>
                  <a:schemeClr val="tx1"/>
                </a:solidFill>
                <a:latin typeface="Arial" panose="020B0604020202020204" pitchFamily="34" charset="0"/>
                <a:cs typeface="Arial" panose="020B0604020202020204" pitchFamily="34" charset="0"/>
              </a:rPr>
              <a:t> dente </a:t>
            </a:r>
            <a:r>
              <a:rPr lang="it-IT" sz="2400" dirty="0" err="1">
                <a:solidFill>
                  <a:schemeClr val="tx1"/>
                </a:solidFill>
                <a:latin typeface="Arial" panose="020B0604020202020204" pitchFamily="34" charset="0"/>
                <a:cs typeface="Arial" panose="020B0604020202020204" pitchFamily="34" charset="0"/>
              </a:rPr>
              <a:t>labris</a:t>
            </a:r>
            <a:r>
              <a:rPr lang="it-IT" sz="2400" dirty="0">
                <a:solidFill>
                  <a:schemeClr val="tx1"/>
                </a:solidFill>
                <a:latin typeface="Arial" panose="020B0604020202020204" pitchFamily="34" charset="0"/>
                <a:cs typeface="Arial" panose="020B0604020202020204" pitchFamily="34" charset="0"/>
              </a:rPr>
              <a:t> notam.</a:t>
            </a:r>
            <a:endParaRPr lang="el-GR" sz="2400" dirty="0">
              <a:solidFill>
                <a:schemeClr val="tx1"/>
              </a:solidFill>
            </a:endParaRPr>
          </a:p>
        </p:txBody>
      </p:sp>
      <p:sp>
        <p:nvSpPr>
          <p:cNvPr id="4" name="Θέση περιεχομένου 3">
            <a:extLst>
              <a:ext uri="{FF2B5EF4-FFF2-40B4-BE49-F238E27FC236}">
                <a16:creationId xmlns:a16="http://schemas.microsoft.com/office/drawing/2014/main" id="{C84E193E-0325-81F8-E96C-1338B4CF8493}"/>
              </a:ext>
            </a:extLst>
          </p:cNvPr>
          <p:cNvSpPr>
            <a:spLocks noGrp="1"/>
          </p:cNvSpPr>
          <p:nvPr>
            <p:ph sz="half" idx="2"/>
          </p:nvPr>
        </p:nvSpPr>
        <p:spPr/>
        <p:txBody>
          <a:bodyPr>
            <a:normAutofit/>
          </a:bodyPr>
          <a:lstStyle/>
          <a:p>
            <a:r>
              <a:rPr lang="el-GR" sz="2400" dirty="0">
                <a:solidFill>
                  <a:schemeClr val="tx1"/>
                </a:solidFill>
                <a:latin typeface="Arial" panose="020B0604020202020204" pitchFamily="34" charset="0"/>
                <a:cs typeface="Arial" panose="020B0604020202020204" pitchFamily="34" charset="0"/>
              </a:rPr>
              <a:t>Καίγομαι,</a:t>
            </a:r>
            <a:r>
              <a:rPr lang="en-US" sz="2400" dirty="0">
                <a:solidFill>
                  <a:schemeClr val="tx1"/>
                </a:solidFill>
                <a:latin typeface="Arial" panose="020B0604020202020204" pitchFamily="34" charset="0"/>
                <a:cs typeface="Arial" panose="020B0604020202020204" pitchFamily="34" charset="0"/>
              </a:rPr>
              <a:t> </a:t>
            </a:r>
            <a:r>
              <a:rPr lang="el-GR" sz="2400" dirty="0">
                <a:solidFill>
                  <a:schemeClr val="tx1"/>
                </a:solidFill>
                <a:latin typeface="Arial" panose="020B0604020202020204" pitchFamily="34" charset="0"/>
                <a:cs typeface="Arial" panose="020B0604020202020204" pitchFamily="34" charset="0"/>
              </a:rPr>
              <a:t>επειδή είτε καβγάδες από άκρατο κρασί  </a:t>
            </a:r>
            <a:r>
              <a:rPr lang="el-GR" sz="2400" dirty="0">
                <a:solidFill>
                  <a:srgbClr val="FF0000"/>
                </a:solidFill>
                <a:latin typeface="Arial" panose="020B0604020202020204" pitchFamily="34" charset="0"/>
                <a:cs typeface="Arial" panose="020B0604020202020204" pitchFamily="34" charset="0"/>
              </a:rPr>
              <a:t>μαγάρισαν</a:t>
            </a:r>
            <a:r>
              <a:rPr lang="el-GR" sz="2400" dirty="0">
                <a:latin typeface="Arial" panose="020B0604020202020204" pitchFamily="34" charset="0"/>
                <a:cs typeface="Arial" panose="020B0604020202020204" pitchFamily="34" charset="0"/>
              </a:rPr>
              <a:t> </a:t>
            </a:r>
            <a:r>
              <a:rPr lang="el-GR" sz="2400" dirty="0">
                <a:solidFill>
                  <a:schemeClr val="tx1"/>
                </a:solidFill>
                <a:latin typeface="Arial" panose="020B0604020202020204" pitchFamily="34" charset="0"/>
                <a:cs typeface="Arial" panose="020B0604020202020204" pitchFamily="34" charset="0"/>
              </a:rPr>
              <a:t>τους λευκούς σου ώμους, είτε το παιδαρέλι πάνω στο παραλήρημά του, άφησε το αποτύπωμα των δοντιών του πάνω στα χείλη σου, ως ενθύμιο</a:t>
            </a:r>
          </a:p>
        </p:txBody>
      </p:sp>
    </p:spTree>
    <p:extLst>
      <p:ext uri="{BB962C8B-B14F-4D97-AF65-F5344CB8AC3E}">
        <p14:creationId xmlns:p14="http://schemas.microsoft.com/office/powerpoint/2010/main" val="1320171751"/>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CFB9B306-796D-8DF0-C351-0655682CC03E}"/>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Ωδή 1.13</a:t>
            </a:r>
          </a:p>
        </p:txBody>
      </p:sp>
      <p:sp>
        <p:nvSpPr>
          <p:cNvPr id="5" name="Θέση περιεχομένου 4">
            <a:extLst>
              <a:ext uri="{FF2B5EF4-FFF2-40B4-BE49-F238E27FC236}">
                <a16:creationId xmlns:a16="http://schemas.microsoft.com/office/drawing/2014/main" id="{4BD3E1FC-EE9B-9806-A98E-FA2BBBC9A696}"/>
              </a:ext>
            </a:extLst>
          </p:cNvPr>
          <p:cNvSpPr>
            <a:spLocks noGrp="1"/>
          </p:cNvSpPr>
          <p:nvPr>
            <p:ph sz="half" idx="1"/>
          </p:nvPr>
        </p:nvSpPr>
        <p:spPr/>
        <p:txBody>
          <a:bodyPr>
            <a:normAutofit/>
          </a:bodyPr>
          <a:lstStyle/>
          <a:p>
            <a:r>
              <a:rPr lang="it-IT" sz="2400" dirty="0">
                <a:solidFill>
                  <a:schemeClr val="tx1"/>
                </a:solidFill>
                <a:latin typeface="Arial" panose="020B0604020202020204" pitchFamily="34" charset="0"/>
                <a:cs typeface="Arial" panose="020B0604020202020204" pitchFamily="34" charset="0"/>
              </a:rPr>
              <a:t>Non, si me </a:t>
            </a:r>
            <a:r>
              <a:rPr lang="it-IT" sz="2400" dirty="0" err="1">
                <a:solidFill>
                  <a:schemeClr val="tx1"/>
                </a:solidFill>
                <a:latin typeface="Arial" panose="020B0604020202020204" pitchFamily="34" charset="0"/>
                <a:cs typeface="Arial" panose="020B0604020202020204" pitchFamily="34" charset="0"/>
              </a:rPr>
              <a:t>satis</a:t>
            </a:r>
            <a:r>
              <a:rPr lang="it-IT" sz="2400" dirty="0">
                <a:solidFill>
                  <a:schemeClr val="tx1"/>
                </a:solidFill>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audias</a:t>
            </a:r>
            <a:r>
              <a:rPr lang="it-IT" sz="2400" dirty="0">
                <a:solidFill>
                  <a:schemeClr val="tx1"/>
                </a:solidFill>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speres</a:t>
            </a:r>
            <a:r>
              <a:rPr lang="it-IT" sz="2400" dirty="0">
                <a:solidFill>
                  <a:schemeClr val="tx1"/>
                </a:solidFill>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perpetuum</a:t>
            </a:r>
            <a:r>
              <a:rPr lang="it-IT" sz="2400" dirty="0">
                <a:solidFill>
                  <a:schemeClr val="tx1"/>
                </a:solidFill>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dulcia</a:t>
            </a:r>
            <a:r>
              <a:rPr lang="it-IT" sz="2400" dirty="0">
                <a:solidFill>
                  <a:schemeClr val="tx1"/>
                </a:solidFill>
                <a:latin typeface="Arial" panose="020B0604020202020204" pitchFamily="34" charset="0"/>
                <a:cs typeface="Arial" panose="020B0604020202020204" pitchFamily="34" charset="0"/>
              </a:rPr>
              <a:t> barbare </a:t>
            </a:r>
            <a:r>
              <a:rPr lang="it-IT" sz="2400" dirty="0" err="1">
                <a:solidFill>
                  <a:schemeClr val="tx1"/>
                </a:solidFill>
                <a:latin typeface="Arial" panose="020B0604020202020204" pitchFamily="34" charset="0"/>
                <a:cs typeface="Arial" panose="020B0604020202020204" pitchFamily="34" charset="0"/>
              </a:rPr>
              <a:t>laedentem</a:t>
            </a:r>
            <a:r>
              <a:rPr lang="it-IT" sz="2400" dirty="0">
                <a:solidFill>
                  <a:schemeClr val="tx1"/>
                </a:solidFill>
                <a:latin typeface="Arial" panose="020B0604020202020204" pitchFamily="34" charset="0"/>
                <a:cs typeface="Arial" panose="020B0604020202020204" pitchFamily="34" charset="0"/>
              </a:rPr>
              <a:t> oscula, </a:t>
            </a:r>
            <a:r>
              <a:rPr lang="it-IT" sz="2400" dirty="0" err="1">
                <a:solidFill>
                  <a:schemeClr val="tx1"/>
                </a:solidFill>
                <a:latin typeface="Arial" panose="020B0604020202020204" pitchFamily="34" charset="0"/>
                <a:cs typeface="Arial" panose="020B0604020202020204" pitchFamily="34" charset="0"/>
              </a:rPr>
              <a:t>quae</a:t>
            </a:r>
            <a:r>
              <a:rPr lang="it-IT" sz="2400" dirty="0">
                <a:solidFill>
                  <a:schemeClr val="tx1"/>
                </a:solidFill>
                <a:latin typeface="Arial" panose="020B0604020202020204" pitchFamily="34" charset="0"/>
                <a:cs typeface="Arial" panose="020B0604020202020204" pitchFamily="34" charset="0"/>
              </a:rPr>
              <a:t> Venus quinta parte sui </a:t>
            </a:r>
            <a:r>
              <a:rPr lang="it-IT" sz="2400" dirty="0" err="1">
                <a:solidFill>
                  <a:schemeClr val="tx1"/>
                </a:solidFill>
                <a:latin typeface="Arial" panose="020B0604020202020204" pitchFamily="34" charset="0"/>
                <a:cs typeface="Arial" panose="020B0604020202020204" pitchFamily="34" charset="0"/>
              </a:rPr>
              <a:t>nectaris</a:t>
            </a:r>
            <a:r>
              <a:rPr lang="it-IT" sz="2400" dirty="0">
                <a:solidFill>
                  <a:schemeClr val="tx1"/>
                </a:solidFill>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imbuit</a:t>
            </a:r>
            <a:r>
              <a:rPr lang="it-IT" sz="2400" dirty="0">
                <a:solidFill>
                  <a:schemeClr val="tx1"/>
                </a:solidFill>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Felices</a:t>
            </a:r>
            <a:r>
              <a:rPr lang="it-IT" sz="2400" dirty="0">
                <a:solidFill>
                  <a:schemeClr val="tx1"/>
                </a:solidFill>
                <a:latin typeface="Arial" panose="020B0604020202020204" pitchFamily="34" charset="0"/>
                <a:cs typeface="Arial" panose="020B0604020202020204" pitchFamily="34" charset="0"/>
              </a:rPr>
              <a:t> ter et </a:t>
            </a:r>
            <a:r>
              <a:rPr lang="it-IT" sz="2400" dirty="0" err="1">
                <a:solidFill>
                  <a:schemeClr val="tx1"/>
                </a:solidFill>
                <a:latin typeface="Arial" panose="020B0604020202020204" pitchFamily="34" charset="0"/>
                <a:cs typeface="Arial" panose="020B0604020202020204" pitchFamily="34" charset="0"/>
              </a:rPr>
              <a:t>amplius</a:t>
            </a:r>
            <a:r>
              <a:rPr lang="it-IT" sz="2400" dirty="0">
                <a:solidFill>
                  <a:schemeClr val="tx1"/>
                </a:solidFill>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quos</a:t>
            </a:r>
            <a:r>
              <a:rPr lang="it-IT" sz="2400" dirty="0">
                <a:solidFill>
                  <a:schemeClr val="tx1"/>
                </a:solidFill>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irrupta</a:t>
            </a:r>
            <a:r>
              <a:rPr lang="it-IT" sz="2400" dirty="0">
                <a:solidFill>
                  <a:schemeClr val="tx1"/>
                </a:solidFill>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tenet</a:t>
            </a:r>
            <a:r>
              <a:rPr lang="it-IT" sz="2400" dirty="0">
                <a:solidFill>
                  <a:schemeClr val="tx1"/>
                </a:solidFill>
                <a:latin typeface="Arial" panose="020B0604020202020204" pitchFamily="34" charset="0"/>
                <a:cs typeface="Arial" panose="020B0604020202020204" pitchFamily="34" charset="0"/>
              </a:rPr>
              <a:t> copula </a:t>
            </a:r>
            <a:r>
              <a:rPr lang="it-IT" sz="2400" dirty="0" err="1">
                <a:solidFill>
                  <a:schemeClr val="tx1"/>
                </a:solidFill>
                <a:latin typeface="Arial" panose="020B0604020202020204" pitchFamily="34" charset="0"/>
                <a:cs typeface="Arial" panose="020B0604020202020204" pitchFamily="34" charset="0"/>
              </a:rPr>
              <a:t>nec</a:t>
            </a:r>
            <a:r>
              <a:rPr lang="it-IT" sz="2400" dirty="0">
                <a:solidFill>
                  <a:schemeClr val="tx1"/>
                </a:solidFill>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malis</a:t>
            </a:r>
            <a:r>
              <a:rPr lang="it-IT" sz="2400" dirty="0">
                <a:solidFill>
                  <a:schemeClr val="tx1"/>
                </a:solidFill>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divulsus</a:t>
            </a:r>
            <a:r>
              <a:rPr lang="it-IT" sz="2400" dirty="0">
                <a:solidFill>
                  <a:schemeClr val="tx1"/>
                </a:solidFill>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querimoniis</a:t>
            </a:r>
            <a:r>
              <a:rPr lang="it-IT" sz="2400" dirty="0">
                <a:solidFill>
                  <a:schemeClr val="tx1"/>
                </a:solidFill>
                <a:latin typeface="Arial" panose="020B0604020202020204" pitchFamily="34" charset="0"/>
                <a:cs typeface="Arial" panose="020B0604020202020204" pitchFamily="34" charset="0"/>
              </a:rPr>
              <a:t> suprema </a:t>
            </a:r>
            <a:r>
              <a:rPr lang="it-IT" sz="2400" dirty="0" err="1">
                <a:solidFill>
                  <a:schemeClr val="tx1"/>
                </a:solidFill>
                <a:latin typeface="Arial" panose="020B0604020202020204" pitchFamily="34" charset="0"/>
                <a:cs typeface="Arial" panose="020B0604020202020204" pitchFamily="34" charset="0"/>
              </a:rPr>
              <a:t>citius</a:t>
            </a:r>
            <a:r>
              <a:rPr lang="it-IT" sz="2400" dirty="0">
                <a:solidFill>
                  <a:schemeClr val="tx1"/>
                </a:solidFill>
                <a:latin typeface="Arial" panose="020B0604020202020204" pitchFamily="34" charset="0"/>
                <a:cs typeface="Arial" panose="020B0604020202020204" pitchFamily="34" charset="0"/>
              </a:rPr>
              <a:t> </a:t>
            </a:r>
            <a:r>
              <a:rPr lang="it-IT" sz="2400" dirty="0" err="1">
                <a:solidFill>
                  <a:schemeClr val="tx1"/>
                </a:solidFill>
                <a:latin typeface="Arial" panose="020B0604020202020204" pitchFamily="34" charset="0"/>
                <a:cs typeface="Arial" panose="020B0604020202020204" pitchFamily="34" charset="0"/>
              </a:rPr>
              <a:t>solvet</a:t>
            </a:r>
            <a:r>
              <a:rPr lang="it-IT" sz="2400" dirty="0">
                <a:solidFill>
                  <a:schemeClr val="tx1"/>
                </a:solidFill>
                <a:latin typeface="Arial" panose="020B0604020202020204" pitchFamily="34" charset="0"/>
                <a:cs typeface="Arial" panose="020B0604020202020204" pitchFamily="34" charset="0"/>
              </a:rPr>
              <a:t> amor die.</a:t>
            </a:r>
            <a:endParaRPr lang="el-GR" sz="2400" dirty="0">
              <a:solidFill>
                <a:schemeClr val="tx1"/>
              </a:solidFill>
              <a:latin typeface="Arial" panose="020B0604020202020204" pitchFamily="34" charset="0"/>
              <a:cs typeface="Arial" panose="020B0604020202020204" pitchFamily="34" charset="0"/>
            </a:endParaRPr>
          </a:p>
        </p:txBody>
      </p:sp>
      <p:sp>
        <p:nvSpPr>
          <p:cNvPr id="6" name="Θέση περιεχομένου 5">
            <a:extLst>
              <a:ext uri="{FF2B5EF4-FFF2-40B4-BE49-F238E27FC236}">
                <a16:creationId xmlns:a16="http://schemas.microsoft.com/office/drawing/2014/main" id="{CE924540-ECB7-49D6-EF34-0A9D9A3C2FD1}"/>
              </a:ext>
            </a:extLst>
          </p:cNvPr>
          <p:cNvSpPr>
            <a:spLocks noGrp="1"/>
          </p:cNvSpPr>
          <p:nvPr>
            <p:ph sz="half" idx="2"/>
          </p:nvPr>
        </p:nvSpPr>
        <p:spPr/>
        <p:txBody>
          <a:bodyPr>
            <a:normAutofit/>
          </a:bodyPr>
          <a:lstStyle/>
          <a:p>
            <a:pPr lvl="1">
              <a:lnSpc>
                <a:spcPct val="107000"/>
              </a:lnSpc>
              <a:spcAft>
                <a:spcPts val="800"/>
              </a:spcAft>
              <a:buNone/>
            </a:pPr>
            <a:r>
              <a:rPr lang="el-GR" sz="2000" kern="100" dirty="0">
                <a:solidFill>
                  <a:schemeClr val="tx1"/>
                </a:solidFill>
                <a:effectLst/>
                <a:latin typeface="Arial" panose="020B0604020202020204" pitchFamily="34" charset="0"/>
                <a:ea typeface="Aptos" panose="020B0004020202020204" pitchFamily="34" charset="0"/>
                <a:cs typeface="Arial" panose="020B0604020202020204" pitchFamily="34" charset="0"/>
              </a:rPr>
              <a:t>   Αν με άκουγες λιγάκι, δεν θα ήλπιζες για αιώνια πίστη από εκείνον που βαρβαρικά πληγώνει το γλυκό σου στόμα, που η Αφροδίτη το έχει διαποτίσει με την πεμπτουσία απ’ το νέκταρ της. Μακάριοι τρεις φορές κι ακόμα περισσότερο, αυτοί που τους συνδέει άρρηκτος δεσμός και δεν θα τους χωρίσει έρωτας τσακισμένος από βλαβερές φιλονικίες, προτού να τους χωρίσει ο θάνατος.</a:t>
            </a:r>
          </a:p>
          <a:p>
            <a:endParaRPr lang="el-GR" dirty="0"/>
          </a:p>
        </p:txBody>
      </p:sp>
    </p:spTree>
    <p:extLst>
      <p:ext uri="{BB962C8B-B14F-4D97-AF65-F5344CB8AC3E}">
        <p14:creationId xmlns:p14="http://schemas.microsoft.com/office/powerpoint/2010/main" val="2866699065"/>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AFC7EE1-0997-FE81-49D3-BD4694A1B691}"/>
              </a:ext>
            </a:extLst>
          </p:cNvPr>
          <p:cNvSpPr>
            <a:spLocks noGrp="1"/>
          </p:cNvSpPr>
          <p:nvPr>
            <p:ph type="title"/>
          </p:nvPr>
        </p:nvSpPr>
        <p:spPr/>
        <p:txBody>
          <a:bodyPr/>
          <a:lstStyle/>
          <a:p>
            <a:r>
              <a:rPr lang="el-GR" dirty="0">
                <a:solidFill>
                  <a:schemeClr val="tx1"/>
                </a:solidFill>
                <a:latin typeface="Arial" panose="020B0604020202020204" pitchFamily="34" charset="0"/>
                <a:cs typeface="Arial" panose="020B0604020202020204" pitchFamily="34" charset="0"/>
              </a:rPr>
              <a:t>Σχόλια επί της μετάφρασης</a:t>
            </a:r>
          </a:p>
        </p:txBody>
      </p:sp>
      <p:sp>
        <p:nvSpPr>
          <p:cNvPr id="3" name="Θέση περιεχομένου 2">
            <a:extLst>
              <a:ext uri="{FF2B5EF4-FFF2-40B4-BE49-F238E27FC236}">
                <a16:creationId xmlns:a16="http://schemas.microsoft.com/office/drawing/2014/main" id="{CF20E0B8-B6EC-35C6-8FF8-E1C893EFB547}"/>
              </a:ext>
            </a:extLst>
          </p:cNvPr>
          <p:cNvSpPr>
            <a:spLocks noGrp="1"/>
          </p:cNvSpPr>
          <p:nvPr>
            <p:ph idx="1"/>
          </p:nvPr>
        </p:nvSpPr>
        <p:spPr>
          <a:xfrm>
            <a:off x="1097280" y="1845734"/>
            <a:ext cx="10058400" cy="4321602"/>
          </a:xfrm>
        </p:spPr>
        <p:txBody>
          <a:bodyPr>
            <a:normAutofit/>
          </a:bodyPr>
          <a:lstStyle/>
          <a:p>
            <a:r>
              <a:rPr lang="el-GR" sz="2000" dirty="0">
                <a:solidFill>
                  <a:schemeClr val="tx1"/>
                </a:solidFill>
                <a:latin typeface="Arial" panose="020B0604020202020204" pitchFamily="34" charset="0"/>
                <a:cs typeface="Arial" panose="020B0604020202020204" pitchFamily="34" charset="0"/>
              </a:rPr>
              <a:t>Στ.2, </a:t>
            </a:r>
            <a:r>
              <a:rPr lang="it-IT" sz="2000" i="1" dirty="0" err="1">
                <a:solidFill>
                  <a:schemeClr val="tx1"/>
                </a:solidFill>
                <a:latin typeface="Arial" panose="020B0604020202020204" pitchFamily="34" charset="0"/>
                <a:cs typeface="Arial" panose="020B0604020202020204" pitchFamily="34" charset="0"/>
              </a:rPr>
              <a:t>Telephi</a:t>
            </a:r>
            <a:r>
              <a:rPr lang="el-GR" sz="2000" i="1" dirty="0">
                <a:solidFill>
                  <a:schemeClr val="tx1"/>
                </a:solidFill>
                <a:latin typeface="Arial" panose="020B0604020202020204" pitchFamily="34" charset="0"/>
                <a:cs typeface="Arial" panose="020B0604020202020204" pitchFamily="34" charset="0"/>
              </a:rPr>
              <a:t> </a:t>
            </a:r>
            <a:r>
              <a:rPr lang="el-GR" sz="2000" dirty="0">
                <a:solidFill>
                  <a:schemeClr val="tx1"/>
                </a:solidFill>
                <a:latin typeface="Arial" panose="020B0604020202020204" pitchFamily="34" charset="0"/>
                <a:cs typeface="Arial" panose="020B0604020202020204" pitchFamily="34" charset="0"/>
              </a:rPr>
              <a:t>: διατήρησα την επανάληψη του ονόματος, επειδή αποδίδει την συχνότητα των επαίνων της Λυδίας και την οργή του </a:t>
            </a:r>
            <a:r>
              <a:rPr lang="el-GR" sz="2000" dirty="0" err="1">
                <a:solidFill>
                  <a:schemeClr val="tx1"/>
                </a:solidFill>
                <a:latin typeface="Arial" panose="020B0604020202020204" pitchFamily="34" charset="0"/>
                <a:cs typeface="Arial" panose="020B0604020202020204" pitchFamily="34" charset="0"/>
              </a:rPr>
              <a:t>Ορατίου</a:t>
            </a:r>
            <a:r>
              <a:rPr lang="el-GR" sz="2000" dirty="0">
                <a:solidFill>
                  <a:schemeClr val="tx1"/>
                </a:solidFill>
                <a:latin typeface="Arial" panose="020B0604020202020204" pitchFamily="34" charset="0"/>
                <a:cs typeface="Arial" panose="020B0604020202020204" pitchFamily="34" charset="0"/>
              </a:rPr>
              <a:t> για αυτούς</a:t>
            </a:r>
          </a:p>
          <a:p>
            <a:r>
              <a:rPr lang="el-GR" sz="2000" dirty="0" err="1">
                <a:solidFill>
                  <a:schemeClr val="tx1"/>
                </a:solidFill>
                <a:latin typeface="Arial" panose="020B0604020202020204" pitchFamily="34" charset="0"/>
                <a:cs typeface="Arial" panose="020B0604020202020204" pitchFamily="34" charset="0"/>
              </a:rPr>
              <a:t>Στ</a:t>
            </a:r>
            <a:r>
              <a:rPr lang="el-GR" sz="2000" dirty="0">
                <a:solidFill>
                  <a:schemeClr val="tx1"/>
                </a:solidFill>
                <a:latin typeface="Arial" panose="020B0604020202020204" pitchFamily="34" charset="0"/>
                <a:cs typeface="Arial" panose="020B0604020202020204" pitchFamily="34" charset="0"/>
              </a:rPr>
              <a:t>. 4, </a:t>
            </a:r>
            <a:r>
              <a:rPr lang="it-IT" sz="2000" i="1" dirty="0" err="1">
                <a:solidFill>
                  <a:schemeClr val="tx1"/>
                </a:solidFill>
                <a:latin typeface="Arial" panose="020B0604020202020204" pitchFamily="34" charset="0"/>
                <a:cs typeface="Arial" panose="020B0604020202020204" pitchFamily="34" charset="0"/>
              </a:rPr>
              <a:t>tumet</a:t>
            </a:r>
            <a:r>
              <a:rPr lang="it-IT" sz="2000" i="1" dirty="0">
                <a:solidFill>
                  <a:schemeClr val="tx1"/>
                </a:solidFill>
                <a:latin typeface="Arial" panose="020B0604020202020204" pitchFamily="34" charset="0"/>
                <a:cs typeface="Arial" panose="020B0604020202020204" pitchFamily="34" charset="0"/>
              </a:rPr>
              <a:t> </a:t>
            </a:r>
            <a:r>
              <a:rPr lang="it-IT" sz="2000" i="1" dirty="0" err="1">
                <a:solidFill>
                  <a:schemeClr val="tx1"/>
                </a:solidFill>
                <a:latin typeface="Arial" panose="020B0604020202020204" pitchFamily="34" charset="0"/>
                <a:cs typeface="Arial" panose="020B0604020202020204" pitchFamily="34" charset="0"/>
              </a:rPr>
              <a:t>iecur</a:t>
            </a:r>
            <a:r>
              <a:rPr lang="el-GR" sz="2000" i="1" dirty="0">
                <a:solidFill>
                  <a:schemeClr val="tx1"/>
                </a:solidFill>
                <a:latin typeface="Arial" panose="020B0604020202020204" pitchFamily="34" charset="0"/>
                <a:cs typeface="Arial" panose="020B0604020202020204" pitchFamily="34" charset="0"/>
              </a:rPr>
              <a:t> </a:t>
            </a:r>
            <a:r>
              <a:rPr lang="el-GR" sz="2000" dirty="0">
                <a:solidFill>
                  <a:schemeClr val="tx1"/>
                </a:solidFill>
                <a:latin typeface="Arial" panose="020B0604020202020204" pitchFamily="34" charset="0"/>
                <a:cs typeface="Arial" panose="020B0604020202020204" pitchFamily="34" charset="0"/>
              </a:rPr>
              <a:t>:Το συκώτι παρουσιάζεται ως η πηγή των συναισθημάτων </a:t>
            </a:r>
            <a:r>
              <a:rPr lang="el-GR" sz="1800" kern="100" dirty="0">
                <a:solidFill>
                  <a:schemeClr val="tx1"/>
                </a:solidFill>
                <a:latin typeface="Aptos" panose="020B0004020202020204" pitchFamily="34" charset="0"/>
                <a:cs typeface="Times New Roman" panose="02020603050405020304" pitchFamily="18" charset="0"/>
              </a:rPr>
              <a:t>(</a:t>
            </a:r>
            <a:r>
              <a:rPr lang="el-GR" sz="2000" dirty="0" err="1">
                <a:solidFill>
                  <a:schemeClr val="tx1"/>
                </a:solidFill>
                <a:latin typeface="Arial" panose="020B0604020202020204" pitchFamily="34" charset="0"/>
                <a:cs typeface="Arial" panose="020B0604020202020204" pitchFamily="34" charset="0"/>
              </a:rPr>
              <a:t>πρβλ</a:t>
            </a:r>
            <a:r>
              <a:rPr lang="el-GR" sz="2000" dirty="0">
                <a:solidFill>
                  <a:schemeClr val="tx1"/>
                </a:solidFill>
                <a:latin typeface="Arial" panose="020B0604020202020204" pitchFamily="34" charset="0"/>
                <a:cs typeface="Arial" panose="020B0604020202020204" pitchFamily="34" charset="0"/>
              </a:rPr>
              <a:t>. </a:t>
            </a:r>
            <a:r>
              <a:rPr lang="en-US" sz="2000" i="1" dirty="0" err="1">
                <a:solidFill>
                  <a:schemeClr val="tx1"/>
                </a:solidFill>
                <a:latin typeface="Arial" panose="020B0604020202020204" pitchFamily="34" charset="0"/>
                <a:cs typeface="Arial" panose="020B0604020202020204" pitchFamily="34" charset="0"/>
              </a:rPr>
              <a:t>Sermones</a:t>
            </a:r>
            <a:r>
              <a:rPr lang="el-GR" sz="2000" dirty="0">
                <a:solidFill>
                  <a:schemeClr val="tx1"/>
                </a:solidFill>
                <a:latin typeface="Arial" panose="020B0604020202020204" pitchFamily="34" charset="0"/>
                <a:cs typeface="Arial" panose="020B0604020202020204" pitchFamily="34" charset="0"/>
              </a:rPr>
              <a:t> 1.9.66</a:t>
            </a:r>
            <a:r>
              <a:rPr lang="en-US" sz="2000" dirty="0">
                <a:solidFill>
                  <a:schemeClr val="tx1"/>
                </a:solidFill>
                <a:latin typeface="Arial" panose="020B0604020202020204" pitchFamily="34" charset="0"/>
                <a:cs typeface="Arial" panose="020B0604020202020204" pitchFamily="34" charset="0"/>
              </a:rPr>
              <a:t>, </a:t>
            </a:r>
            <a:r>
              <a:rPr lang="en-US" sz="2000" i="1" dirty="0" err="1">
                <a:solidFill>
                  <a:schemeClr val="tx1"/>
                </a:solidFill>
                <a:latin typeface="Arial" panose="020B0604020202020204" pitchFamily="34" charset="0"/>
                <a:cs typeface="Arial" panose="020B0604020202020204" pitchFamily="34" charset="0"/>
              </a:rPr>
              <a:t>meum</a:t>
            </a:r>
            <a:r>
              <a:rPr lang="en-US" sz="2000" i="1" dirty="0">
                <a:solidFill>
                  <a:schemeClr val="tx1"/>
                </a:solidFill>
                <a:latin typeface="Arial" panose="020B0604020202020204" pitchFamily="34" charset="0"/>
                <a:cs typeface="Arial" panose="020B0604020202020204" pitchFamily="34" charset="0"/>
              </a:rPr>
              <a:t> </a:t>
            </a:r>
            <a:r>
              <a:rPr lang="en-US" sz="2000" i="1" dirty="0" err="1">
                <a:solidFill>
                  <a:schemeClr val="tx1"/>
                </a:solidFill>
                <a:latin typeface="Arial" panose="020B0604020202020204" pitchFamily="34" charset="0"/>
                <a:cs typeface="Arial" panose="020B0604020202020204" pitchFamily="34" charset="0"/>
              </a:rPr>
              <a:t>iecur</a:t>
            </a:r>
            <a:r>
              <a:rPr lang="en-US" sz="2000" i="1" dirty="0">
                <a:solidFill>
                  <a:schemeClr val="tx1"/>
                </a:solidFill>
                <a:latin typeface="Arial" panose="020B0604020202020204" pitchFamily="34" charset="0"/>
                <a:cs typeface="Arial" panose="020B0604020202020204" pitchFamily="34" charset="0"/>
              </a:rPr>
              <a:t> </a:t>
            </a:r>
            <a:r>
              <a:rPr lang="en-US" sz="2000" i="1" dirty="0" err="1">
                <a:solidFill>
                  <a:schemeClr val="tx1"/>
                </a:solidFill>
                <a:latin typeface="Arial" panose="020B0604020202020204" pitchFamily="34" charset="0"/>
                <a:cs typeface="Arial" panose="020B0604020202020204" pitchFamily="34" charset="0"/>
              </a:rPr>
              <a:t>urere</a:t>
            </a:r>
            <a:r>
              <a:rPr lang="en-US" sz="2000" i="1" dirty="0">
                <a:solidFill>
                  <a:schemeClr val="tx1"/>
                </a:solidFill>
                <a:latin typeface="Arial" panose="020B0604020202020204" pitchFamily="34" charset="0"/>
                <a:cs typeface="Arial" panose="020B0604020202020204" pitchFamily="34" charset="0"/>
              </a:rPr>
              <a:t> </a:t>
            </a:r>
            <a:r>
              <a:rPr lang="en-US" sz="2000" i="1" dirty="0" err="1">
                <a:solidFill>
                  <a:schemeClr val="tx1"/>
                </a:solidFill>
                <a:latin typeface="Arial" panose="020B0604020202020204" pitchFamily="34" charset="0"/>
                <a:cs typeface="Arial" panose="020B0604020202020204" pitchFamily="34" charset="0"/>
              </a:rPr>
              <a:t>bilis</a:t>
            </a:r>
            <a:r>
              <a:rPr lang="el-GR" sz="2000" dirty="0">
                <a:solidFill>
                  <a:schemeClr val="tx1"/>
                </a:solidFill>
                <a:latin typeface="Arial" panose="020B0604020202020204" pitchFamily="34" charset="0"/>
                <a:cs typeface="Arial" panose="020B0604020202020204" pitchFamily="34" charset="0"/>
              </a:rPr>
              <a:t>)</a:t>
            </a:r>
          </a:p>
          <a:p>
            <a:r>
              <a:rPr lang="el-GR" sz="2000" dirty="0">
                <a:solidFill>
                  <a:schemeClr val="tx1"/>
                </a:solidFill>
                <a:latin typeface="Arial" panose="020B0604020202020204" pitchFamily="34" charset="0"/>
                <a:cs typeface="Arial" panose="020B0604020202020204" pitchFamily="34" charset="0"/>
              </a:rPr>
              <a:t>Στ.8, </a:t>
            </a:r>
            <a:r>
              <a:rPr lang="it-IT" sz="2000" i="1" dirty="0" err="1">
                <a:solidFill>
                  <a:schemeClr val="tx1"/>
                </a:solidFill>
                <a:latin typeface="Arial" panose="020B0604020202020204" pitchFamily="34" charset="0"/>
                <a:cs typeface="Arial" panose="020B0604020202020204" pitchFamily="34" charset="0"/>
              </a:rPr>
              <a:t>arguens</a:t>
            </a:r>
            <a:r>
              <a:rPr lang="it-IT" sz="2000" i="1" dirty="0">
                <a:solidFill>
                  <a:schemeClr val="tx1"/>
                </a:solidFill>
                <a:latin typeface="Arial" panose="020B0604020202020204" pitchFamily="34" charset="0"/>
                <a:cs typeface="Arial" panose="020B0604020202020204" pitchFamily="34" charset="0"/>
              </a:rPr>
              <a:t> </a:t>
            </a:r>
            <a:r>
              <a:rPr lang="it-IT" sz="2000" i="1" dirty="0" err="1">
                <a:solidFill>
                  <a:schemeClr val="tx1"/>
                </a:solidFill>
                <a:latin typeface="Arial" panose="020B0604020202020204" pitchFamily="34" charset="0"/>
                <a:cs typeface="Arial" panose="020B0604020202020204" pitchFamily="34" charset="0"/>
              </a:rPr>
              <a:t>quam</a:t>
            </a:r>
            <a:r>
              <a:rPr lang="it-IT" sz="2000" i="1" dirty="0">
                <a:solidFill>
                  <a:schemeClr val="tx1"/>
                </a:solidFill>
                <a:latin typeface="Arial" panose="020B0604020202020204" pitchFamily="34" charset="0"/>
                <a:cs typeface="Arial" panose="020B0604020202020204" pitchFamily="34" charset="0"/>
              </a:rPr>
              <a:t> </a:t>
            </a:r>
            <a:r>
              <a:rPr lang="it-IT" sz="2000" i="1" dirty="0" err="1">
                <a:solidFill>
                  <a:schemeClr val="tx1"/>
                </a:solidFill>
                <a:latin typeface="Arial" panose="020B0604020202020204" pitchFamily="34" charset="0"/>
                <a:cs typeface="Arial" panose="020B0604020202020204" pitchFamily="34" charset="0"/>
              </a:rPr>
              <a:t>lentis</a:t>
            </a:r>
            <a:r>
              <a:rPr lang="it-IT" sz="2000" i="1" dirty="0">
                <a:solidFill>
                  <a:schemeClr val="tx1"/>
                </a:solidFill>
                <a:latin typeface="Arial" panose="020B0604020202020204" pitchFamily="34" charset="0"/>
                <a:cs typeface="Arial" panose="020B0604020202020204" pitchFamily="34" charset="0"/>
              </a:rPr>
              <a:t> </a:t>
            </a:r>
            <a:r>
              <a:rPr lang="it-IT" sz="2000" i="1" dirty="0" err="1">
                <a:solidFill>
                  <a:schemeClr val="tx1"/>
                </a:solidFill>
                <a:latin typeface="Arial" panose="020B0604020202020204" pitchFamily="34" charset="0"/>
                <a:cs typeface="Arial" panose="020B0604020202020204" pitchFamily="34" charset="0"/>
              </a:rPr>
              <a:t>penitus</a:t>
            </a:r>
            <a:r>
              <a:rPr lang="it-IT" sz="2000" i="1" dirty="0">
                <a:solidFill>
                  <a:schemeClr val="tx1"/>
                </a:solidFill>
                <a:latin typeface="Arial" panose="020B0604020202020204" pitchFamily="34" charset="0"/>
                <a:cs typeface="Arial" panose="020B0604020202020204" pitchFamily="34" charset="0"/>
              </a:rPr>
              <a:t> </a:t>
            </a:r>
            <a:r>
              <a:rPr lang="it-IT" sz="2000" i="1" dirty="0" err="1">
                <a:solidFill>
                  <a:schemeClr val="tx1"/>
                </a:solidFill>
                <a:latin typeface="Arial" panose="020B0604020202020204" pitchFamily="34" charset="0"/>
                <a:cs typeface="Arial" panose="020B0604020202020204" pitchFamily="34" charset="0"/>
              </a:rPr>
              <a:t>macerer</a:t>
            </a:r>
            <a:r>
              <a:rPr lang="it-IT" sz="2000" i="1" dirty="0">
                <a:solidFill>
                  <a:schemeClr val="tx1"/>
                </a:solidFill>
                <a:latin typeface="Arial" panose="020B0604020202020204" pitchFamily="34" charset="0"/>
                <a:cs typeface="Arial" panose="020B0604020202020204" pitchFamily="34" charset="0"/>
              </a:rPr>
              <a:t> </a:t>
            </a:r>
            <a:r>
              <a:rPr lang="it-IT" sz="2000" i="1" dirty="0" err="1">
                <a:solidFill>
                  <a:schemeClr val="tx1"/>
                </a:solidFill>
                <a:latin typeface="Arial" panose="020B0604020202020204" pitchFamily="34" charset="0"/>
                <a:cs typeface="Arial" panose="020B0604020202020204" pitchFamily="34" charset="0"/>
              </a:rPr>
              <a:t>ignibus</a:t>
            </a:r>
            <a:r>
              <a:rPr lang="el-GR" sz="2000" i="1" dirty="0">
                <a:solidFill>
                  <a:schemeClr val="tx1"/>
                </a:solidFill>
                <a:latin typeface="Arial" panose="020B0604020202020204" pitchFamily="34" charset="0"/>
                <a:cs typeface="Arial" panose="020B0604020202020204" pitchFamily="34" charset="0"/>
              </a:rPr>
              <a:t> </a:t>
            </a:r>
            <a:r>
              <a:rPr lang="el-GR" sz="2000" dirty="0">
                <a:solidFill>
                  <a:schemeClr val="tx1"/>
                </a:solidFill>
                <a:latin typeface="Arial" panose="020B0604020202020204" pitchFamily="34" charset="0"/>
                <a:cs typeface="Arial" panose="020B0604020202020204" pitchFamily="34" charset="0"/>
              </a:rPr>
              <a:t>: </a:t>
            </a:r>
            <a:r>
              <a:rPr lang="el-GR" sz="2000" dirty="0">
                <a:solidFill>
                  <a:schemeClr val="tx1"/>
                </a:solidFill>
                <a:effectLst/>
                <a:latin typeface="Arial" panose="020B0604020202020204" pitchFamily="34" charset="0"/>
                <a:ea typeface="Aptos" panose="020B0004020202020204" pitchFamily="34" charset="0"/>
                <a:cs typeface="Arial" panose="020B0604020202020204" pitchFamily="34" charset="0"/>
              </a:rPr>
              <a:t>εδώ, η βασική σημασία του ρήματος </a:t>
            </a:r>
            <a:r>
              <a:rPr lang="en-US" sz="2000" i="1" dirty="0" err="1">
                <a:solidFill>
                  <a:schemeClr val="tx1"/>
                </a:solidFill>
                <a:effectLst/>
                <a:latin typeface="Arial" panose="020B0604020202020204" pitchFamily="34" charset="0"/>
                <a:ea typeface="Aptos" panose="020B0004020202020204" pitchFamily="34" charset="0"/>
                <a:cs typeface="Arial" panose="020B0604020202020204" pitchFamily="34" charset="0"/>
              </a:rPr>
              <a:t>macerare</a:t>
            </a:r>
            <a:r>
              <a:rPr lang="en-US" sz="2000" dirty="0">
                <a:solidFill>
                  <a:schemeClr val="tx1"/>
                </a:solidFill>
                <a:effectLst/>
                <a:latin typeface="Arial" panose="020B0604020202020204" pitchFamily="34" charset="0"/>
                <a:ea typeface="Aptos" panose="020B0004020202020204" pitchFamily="34" charset="0"/>
                <a:cs typeface="Arial" panose="020B0604020202020204" pitchFamily="34" charset="0"/>
              </a:rPr>
              <a:t> </a:t>
            </a:r>
            <a:r>
              <a:rPr lang="el-GR" sz="2000" dirty="0">
                <a:solidFill>
                  <a:schemeClr val="tx1"/>
                </a:solidFill>
                <a:effectLst/>
                <a:latin typeface="Arial" panose="020B0604020202020204" pitchFamily="34" charset="0"/>
                <a:ea typeface="Aptos" panose="020B0004020202020204" pitchFamily="34" charset="0"/>
                <a:cs typeface="Arial" panose="020B0604020202020204" pitchFamily="34" charset="0"/>
              </a:rPr>
              <a:t>είναι «μουλιάζω», ενώ μεταφορικά σημαίνει «εξασθενώ»/«βασανίζω» (Σύγχρονο Λατινοελληνικό Λεξικό) . Επέλεξα το ρήμα «</a:t>
            </a:r>
            <a:r>
              <a:rPr lang="el-GR" sz="2000" dirty="0" err="1">
                <a:solidFill>
                  <a:schemeClr val="tx1"/>
                </a:solidFill>
                <a:effectLst/>
                <a:latin typeface="Arial" panose="020B0604020202020204" pitchFamily="34" charset="0"/>
                <a:ea typeface="Aptos" panose="020B0004020202020204" pitchFamily="34" charset="0"/>
                <a:cs typeface="Arial" panose="020B0604020202020204" pitchFamily="34" charset="0"/>
              </a:rPr>
              <a:t>σιγολιώνω</a:t>
            </a:r>
            <a:r>
              <a:rPr lang="el-GR" sz="2000" dirty="0">
                <a:solidFill>
                  <a:schemeClr val="tx1"/>
                </a:solidFill>
                <a:effectLst/>
                <a:latin typeface="Arial" panose="020B0604020202020204" pitchFamily="34" charset="0"/>
                <a:ea typeface="Aptos" panose="020B0004020202020204" pitchFamily="34" charset="0"/>
                <a:cs typeface="Arial" panose="020B0604020202020204" pitchFamily="34" charset="0"/>
              </a:rPr>
              <a:t>», ώστε να διατηρήσω το οξύμωρο -που δημιουργούν η φλόγα </a:t>
            </a:r>
            <a:r>
              <a:rPr lang="el-GR" sz="2000" i="1" dirty="0" err="1">
                <a:solidFill>
                  <a:schemeClr val="tx1"/>
                </a:solidFill>
                <a:effectLst/>
                <a:latin typeface="Arial" panose="020B0604020202020204" pitchFamily="34" charset="0"/>
                <a:ea typeface="Aptos" panose="020B0004020202020204" pitchFamily="34" charset="0"/>
                <a:cs typeface="Arial" panose="020B0604020202020204" pitchFamily="34" charset="0"/>
              </a:rPr>
              <a:t>ignibus</a:t>
            </a:r>
            <a:r>
              <a:rPr lang="el-GR" sz="2000" dirty="0">
                <a:solidFill>
                  <a:schemeClr val="tx1"/>
                </a:solidFill>
                <a:effectLst/>
                <a:latin typeface="Arial" panose="020B0604020202020204" pitchFamily="34" charset="0"/>
                <a:ea typeface="Aptos" panose="020B0004020202020204" pitchFamily="34" charset="0"/>
                <a:cs typeface="Arial" panose="020B0604020202020204" pitchFamily="34" charset="0"/>
              </a:rPr>
              <a:t>  και το υγρό στοιχείο </a:t>
            </a:r>
            <a:r>
              <a:rPr lang="el-GR" sz="2000" i="1" dirty="0">
                <a:solidFill>
                  <a:schemeClr val="tx1"/>
                </a:solidFill>
                <a:effectLst/>
                <a:latin typeface="Arial" panose="020B0604020202020204" pitchFamily="34" charset="0"/>
                <a:ea typeface="Aptos" panose="020B0004020202020204" pitchFamily="34" charset="0"/>
                <a:cs typeface="Arial" panose="020B0604020202020204" pitchFamily="34" charset="0"/>
              </a:rPr>
              <a:t>u</a:t>
            </a:r>
            <a:r>
              <a:rPr lang="en-US" sz="2000" i="1" dirty="0">
                <a:solidFill>
                  <a:schemeClr val="tx1"/>
                </a:solidFill>
                <a:effectLst/>
                <a:latin typeface="Arial" panose="020B0604020202020204" pitchFamily="34" charset="0"/>
                <a:ea typeface="Aptos" panose="020B0004020202020204" pitchFamily="34" charset="0"/>
                <a:cs typeface="Arial" panose="020B0604020202020204" pitchFamily="34" charset="0"/>
              </a:rPr>
              <a:t>m</a:t>
            </a:r>
            <a:r>
              <a:rPr lang="el-GR" sz="2000" i="1" dirty="0" err="1">
                <a:solidFill>
                  <a:schemeClr val="tx1"/>
                </a:solidFill>
                <a:effectLst/>
                <a:latin typeface="Arial" panose="020B0604020202020204" pitchFamily="34" charset="0"/>
                <a:ea typeface="Aptos" panose="020B0004020202020204" pitchFamily="34" charset="0"/>
                <a:cs typeface="Arial" panose="020B0604020202020204" pitchFamily="34" charset="0"/>
              </a:rPr>
              <a:t>or</a:t>
            </a:r>
            <a:r>
              <a:rPr lang="el-GR" sz="2000" i="1" dirty="0">
                <a:solidFill>
                  <a:schemeClr val="tx1"/>
                </a:solidFill>
                <a:effectLst/>
                <a:latin typeface="Arial" panose="020B0604020202020204" pitchFamily="34" charset="0"/>
                <a:ea typeface="Aptos" panose="020B0004020202020204" pitchFamily="34" charset="0"/>
                <a:cs typeface="Arial" panose="020B0604020202020204" pitchFamily="34" charset="0"/>
              </a:rPr>
              <a:t>-</a:t>
            </a:r>
            <a:r>
              <a:rPr lang="el-GR" sz="2000" dirty="0">
                <a:solidFill>
                  <a:schemeClr val="tx1"/>
                </a:solidFill>
                <a:effectLst/>
                <a:latin typeface="Arial" panose="020B0604020202020204" pitchFamily="34" charset="0"/>
                <a:ea typeface="Aptos" panose="020B0004020202020204" pitchFamily="34" charset="0"/>
                <a:cs typeface="Arial" panose="020B0604020202020204" pitchFamily="34" charset="0"/>
              </a:rPr>
              <a:t> αποδίδοντας παράλληλα και την έννοια του βασανιστηρίου</a:t>
            </a:r>
            <a:endParaRPr lang="en-US" sz="2000" dirty="0">
              <a:solidFill>
                <a:schemeClr val="tx1"/>
              </a:solidFill>
              <a:effectLst/>
              <a:latin typeface="Arial" panose="020B0604020202020204" pitchFamily="34" charset="0"/>
              <a:ea typeface="Aptos" panose="020B0004020202020204" pitchFamily="34" charset="0"/>
              <a:cs typeface="Arial" panose="020B0604020202020204" pitchFamily="34" charset="0"/>
            </a:endParaRPr>
          </a:p>
          <a:p>
            <a:r>
              <a:rPr lang="el-GR" sz="2000" dirty="0">
                <a:solidFill>
                  <a:schemeClr val="tx1"/>
                </a:solidFill>
                <a:latin typeface="Arial" panose="020B0604020202020204" pitchFamily="34" charset="0"/>
                <a:cs typeface="Arial" panose="020B0604020202020204" pitchFamily="34" charset="0"/>
              </a:rPr>
              <a:t>Στ.10, </a:t>
            </a:r>
            <a:r>
              <a:rPr lang="it-IT" sz="2000" i="1" dirty="0" err="1">
                <a:solidFill>
                  <a:schemeClr val="tx1"/>
                </a:solidFill>
                <a:latin typeface="Arial" panose="020B0604020202020204" pitchFamily="34" charset="0"/>
                <a:cs typeface="Arial" panose="020B0604020202020204" pitchFamily="34" charset="0"/>
              </a:rPr>
              <a:t>seu</a:t>
            </a:r>
            <a:r>
              <a:rPr lang="it-IT" sz="2000" i="1" dirty="0">
                <a:solidFill>
                  <a:schemeClr val="tx1"/>
                </a:solidFill>
                <a:latin typeface="Arial" panose="020B0604020202020204" pitchFamily="34" charset="0"/>
                <a:cs typeface="Arial" panose="020B0604020202020204" pitchFamily="34" charset="0"/>
              </a:rPr>
              <a:t> </a:t>
            </a:r>
            <a:r>
              <a:rPr lang="it-IT" sz="2000" i="1" dirty="0" err="1">
                <a:solidFill>
                  <a:schemeClr val="tx1"/>
                </a:solidFill>
                <a:latin typeface="Arial" panose="020B0604020202020204" pitchFamily="34" charset="0"/>
                <a:cs typeface="Arial" panose="020B0604020202020204" pitchFamily="34" charset="0"/>
              </a:rPr>
              <a:t>tibi</a:t>
            </a:r>
            <a:r>
              <a:rPr lang="it-IT" sz="2000" i="1" dirty="0">
                <a:solidFill>
                  <a:schemeClr val="tx1"/>
                </a:solidFill>
                <a:latin typeface="Arial" panose="020B0604020202020204" pitchFamily="34" charset="0"/>
                <a:cs typeface="Arial" panose="020B0604020202020204" pitchFamily="34" charset="0"/>
              </a:rPr>
              <a:t> </a:t>
            </a:r>
            <a:r>
              <a:rPr lang="it-IT" sz="2000" i="1" dirty="0" err="1">
                <a:solidFill>
                  <a:schemeClr val="tx1"/>
                </a:solidFill>
                <a:latin typeface="Arial" panose="020B0604020202020204" pitchFamily="34" charset="0"/>
                <a:cs typeface="Arial" panose="020B0604020202020204" pitchFamily="34" charset="0"/>
              </a:rPr>
              <a:t>candidos</a:t>
            </a:r>
            <a:r>
              <a:rPr lang="it-IT" sz="2000" i="1" dirty="0">
                <a:solidFill>
                  <a:schemeClr val="tx1"/>
                </a:solidFill>
                <a:latin typeface="Arial" panose="020B0604020202020204" pitchFamily="34" charset="0"/>
                <a:cs typeface="Arial" panose="020B0604020202020204" pitchFamily="34" charset="0"/>
              </a:rPr>
              <a:t> </a:t>
            </a:r>
            <a:r>
              <a:rPr lang="it-IT" sz="2000" i="1" dirty="0" err="1">
                <a:solidFill>
                  <a:schemeClr val="tx1"/>
                </a:solidFill>
                <a:latin typeface="Arial" panose="020B0604020202020204" pitchFamily="34" charset="0"/>
                <a:cs typeface="Arial" panose="020B0604020202020204" pitchFamily="34" charset="0"/>
              </a:rPr>
              <a:t>turparunt</a:t>
            </a:r>
            <a:r>
              <a:rPr lang="it-IT" sz="2000" i="1" dirty="0">
                <a:solidFill>
                  <a:schemeClr val="tx1"/>
                </a:solidFill>
                <a:latin typeface="Arial" panose="020B0604020202020204" pitchFamily="34" charset="0"/>
                <a:cs typeface="Arial" panose="020B0604020202020204" pitchFamily="34" charset="0"/>
              </a:rPr>
              <a:t> </a:t>
            </a:r>
            <a:r>
              <a:rPr lang="it-IT" sz="2000" i="1" dirty="0" err="1">
                <a:solidFill>
                  <a:schemeClr val="tx1"/>
                </a:solidFill>
                <a:latin typeface="Arial" panose="020B0604020202020204" pitchFamily="34" charset="0"/>
                <a:cs typeface="Arial" panose="020B0604020202020204" pitchFamily="34" charset="0"/>
              </a:rPr>
              <a:t>umeros</a:t>
            </a:r>
            <a:r>
              <a:rPr lang="it-IT" sz="2000" i="1" dirty="0">
                <a:solidFill>
                  <a:schemeClr val="tx1"/>
                </a:solidFill>
                <a:latin typeface="Arial" panose="020B0604020202020204" pitchFamily="34" charset="0"/>
                <a:cs typeface="Arial" panose="020B0604020202020204" pitchFamily="34" charset="0"/>
              </a:rPr>
              <a:t> </a:t>
            </a:r>
            <a:r>
              <a:rPr lang="it-IT" sz="2000" i="1" dirty="0" err="1">
                <a:solidFill>
                  <a:schemeClr val="tx1"/>
                </a:solidFill>
                <a:latin typeface="Arial" panose="020B0604020202020204" pitchFamily="34" charset="0"/>
                <a:cs typeface="Arial" panose="020B0604020202020204" pitchFamily="34" charset="0"/>
              </a:rPr>
              <a:t>immodicae</a:t>
            </a:r>
            <a:r>
              <a:rPr lang="it-IT" sz="2000" i="1" dirty="0">
                <a:solidFill>
                  <a:schemeClr val="tx1"/>
                </a:solidFill>
                <a:latin typeface="Arial" panose="020B0604020202020204" pitchFamily="34" charset="0"/>
                <a:cs typeface="Arial" panose="020B0604020202020204" pitchFamily="34" charset="0"/>
              </a:rPr>
              <a:t> mero </a:t>
            </a:r>
            <a:r>
              <a:rPr lang="it-IT" sz="2000" i="1" dirty="0" err="1">
                <a:solidFill>
                  <a:schemeClr val="tx1"/>
                </a:solidFill>
                <a:latin typeface="Arial" panose="020B0604020202020204" pitchFamily="34" charset="0"/>
                <a:cs typeface="Arial" panose="020B0604020202020204" pitchFamily="34" charset="0"/>
              </a:rPr>
              <a:t>rixae</a:t>
            </a:r>
            <a:r>
              <a:rPr lang="el-GR" sz="2000" i="1" dirty="0">
                <a:solidFill>
                  <a:schemeClr val="tx1"/>
                </a:solidFill>
                <a:latin typeface="Arial" panose="020B0604020202020204" pitchFamily="34" charset="0"/>
                <a:cs typeface="Arial" panose="020B0604020202020204" pitchFamily="34" charset="0"/>
              </a:rPr>
              <a:t>: </a:t>
            </a:r>
            <a:r>
              <a:rPr lang="el-GR" sz="2000" dirty="0">
                <a:solidFill>
                  <a:schemeClr val="tx1"/>
                </a:solidFill>
                <a:latin typeface="Arial" panose="020B0604020202020204" pitchFamily="34" charset="0"/>
                <a:cs typeface="Arial" panose="020B0604020202020204" pitchFamily="34" charset="0"/>
              </a:rPr>
              <a:t>Το ρήμα</a:t>
            </a:r>
            <a:r>
              <a:rPr lang="en-US" sz="2000" dirty="0">
                <a:solidFill>
                  <a:schemeClr val="tx1"/>
                </a:solidFill>
                <a:latin typeface="Arial" panose="020B0604020202020204" pitchFamily="34" charset="0"/>
                <a:cs typeface="Arial" panose="020B0604020202020204" pitchFamily="34" charset="0"/>
              </a:rPr>
              <a:t> </a:t>
            </a:r>
            <a:r>
              <a:rPr lang="en-US" sz="2000" i="1" dirty="0" err="1">
                <a:solidFill>
                  <a:schemeClr val="tx1"/>
                </a:solidFill>
                <a:latin typeface="Arial" panose="020B0604020202020204" pitchFamily="34" charset="0"/>
                <a:cs typeface="Arial" panose="020B0604020202020204" pitchFamily="34" charset="0"/>
              </a:rPr>
              <a:t>turpo</a:t>
            </a:r>
            <a:r>
              <a:rPr lang="el-GR" sz="2000" dirty="0">
                <a:solidFill>
                  <a:schemeClr val="tx1"/>
                </a:solidFill>
                <a:latin typeface="Arial" panose="020B0604020202020204" pitchFamily="34" charset="0"/>
                <a:cs typeface="Arial" panose="020B0604020202020204" pitchFamily="34" charset="0"/>
              </a:rPr>
              <a:t> σημαίνει «παραμορφώνω», «ασχημαίνω», «ρυπαίνω» αλλά και «ντροπιάζω/ατιμάζω» </a:t>
            </a:r>
            <a:r>
              <a:rPr lang="el-GR" sz="2000" dirty="0">
                <a:solidFill>
                  <a:schemeClr val="tx1"/>
                </a:solidFill>
                <a:effectLst/>
                <a:latin typeface="Arial" panose="020B0604020202020204" pitchFamily="34" charset="0"/>
                <a:ea typeface="Aptos" panose="020B0004020202020204" pitchFamily="34" charset="0"/>
                <a:cs typeface="Arial" panose="020B0604020202020204" pitchFamily="34" charset="0"/>
              </a:rPr>
              <a:t>(Σύγχρονο Λατινοελληνικό Λεξικό). Επέλεξα το ρήμα «μαγαρίζω», ώστε να συνδυάσω τις δύο σημασίες και να αποδώσω και την σεξουαλική φύση των φιλιών του </a:t>
            </a:r>
            <a:r>
              <a:rPr lang="el-GR" sz="2000" dirty="0" err="1">
                <a:solidFill>
                  <a:schemeClr val="tx1"/>
                </a:solidFill>
                <a:effectLst/>
                <a:latin typeface="Arial" panose="020B0604020202020204" pitchFamily="34" charset="0"/>
                <a:ea typeface="Aptos" panose="020B0004020202020204" pitchFamily="34" charset="0"/>
                <a:cs typeface="Arial" panose="020B0604020202020204" pitchFamily="34" charset="0"/>
              </a:rPr>
              <a:t>Τήλεφου</a:t>
            </a:r>
            <a:endParaRPr lang="el-GR" sz="2000" i="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53663509"/>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90F4533-AD25-30F0-07AC-EFBA83876982}"/>
              </a:ext>
            </a:extLst>
          </p:cNvPr>
          <p:cNvSpPr>
            <a:spLocks noGrp="1"/>
          </p:cNvSpPr>
          <p:nvPr>
            <p:ph type="title"/>
          </p:nvPr>
        </p:nvSpPr>
        <p:spPr/>
        <p:txBody>
          <a:bodyPr/>
          <a:lstStyle/>
          <a:p>
            <a:r>
              <a:rPr lang="el-GR" dirty="0">
                <a:solidFill>
                  <a:schemeClr val="tx1"/>
                </a:solidFill>
                <a:latin typeface="Arial" panose="020B0604020202020204" pitchFamily="34" charset="0"/>
                <a:cs typeface="Arial" panose="020B0604020202020204" pitchFamily="34" charset="0"/>
              </a:rPr>
              <a:t>Σχόλια</a:t>
            </a:r>
          </a:p>
        </p:txBody>
      </p:sp>
      <p:sp>
        <p:nvSpPr>
          <p:cNvPr id="3" name="Θέση περιεχομένου 2">
            <a:extLst>
              <a:ext uri="{FF2B5EF4-FFF2-40B4-BE49-F238E27FC236}">
                <a16:creationId xmlns:a16="http://schemas.microsoft.com/office/drawing/2014/main" id="{88577986-7081-A154-DBD1-EBAC6722CA22}"/>
              </a:ext>
            </a:extLst>
          </p:cNvPr>
          <p:cNvSpPr>
            <a:spLocks noGrp="1"/>
          </p:cNvSpPr>
          <p:nvPr>
            <p:ph idx="1"/>
          </p:nvPr>
        </p:nvSpPr>
        <p:spPr/>
        <p:txBody>
          <a:bodyPr/>
          <a:lstStyle/>
          <a:p>
            <a:pPr>
              <a:buFont typeface="Arial" panose="020B0604020202020204" pitchFamily="34" charset="0"/>
              <a:buChar char="•"/>
            </a:pPr>
            <a:r>
              <a:rPr lang="el-GR" sz="2400" dirty="0">
                <a:solidFill>
                  <a:schemeClr val="tx1"/>
                </a:solidFill>
                <a:latin typeface="Arial" panose="020B0604020202020204" pitchFamily="34" charset="0"/>
                <a:cs typeface="Arial" panose="020B0604020202020204" pitchFamily="34" charset="0"/>
              </a:rPr>
              <a:t>Ο ποιητής κάνει συχνούς υπαινιγμούς στην παροδικότητα του έρωτα, και δη, της αγάπης του </a:t>
            </a:r>
            <a:r>
              <a:rPr lang="el-GR" sz="2400" dirty="0" err="1">
                <a:solidFill>
                  <a:schemeClr val="tx1"/>
                </a:solidFill>
                <a:latin typeface="Arial" panose="020B0604020202020204" pitchFamily="34" charset="0"/>
                <a:cs typeface="Arial" panose="020B0604020202020204" pitchFamily="34" charset="0"/>
              </a:rPr>
              <a:t>Τήλεφου</a:t>
            </a:r>
            <a:r>
              <a:rPr lang="el-GR" sz="2400" dirty="0">
                <a:solidFill>
                  <a:schemeClr val="tx1"/>
                </a:solidFill>
                <a:latin typeface="Arial" panose="020B0604020202020204" pitchFamily="34" charset="0"/>
                <a:cs typeface="Arial" panose="020B0604020202020204" pitchFamily="34" charset="0"/>
              </a:rPr>
              <a:t>. Η ροδαλή επιδερμίδα του νέου θα αλλοιωθεί με το πέρασμα του χρόνου, ενώ τα μπράτσα του από κερί θα λιώσουν, σαφής υπαινιγμός για τον θάνατο.</a:t>
            </a:r>
          </a:p>
          <a:p>
            <a:pPr>
              <a:buFont typeface="Arial" panose="020B0604020202020204" pitchFamily="34" charset="0"/>
              <a:buChar char="•"/>
            </a:pPr>
            <a:r>
              <a:rPr lang="el-GR" sz="2400" dirty="0">
                <a:solidFill>
                  <a:schemeClr val="tx1"/>
                </a:solidFill>
                <a:latin typeface="Arial" panose="020B0604020202020204" pitchFamily="34" charset="0"/>
                <a:cs typeface="Arial" panose="020B0604020202020204" pitchFamily="34" charset="0"/>
              </a:rPr>
              <a:t>Ο </a:t>
            </a:r>
            <a:r>
              <a:rPr lang="el-GR" sz="2400" dirty="0" err="1">
                <a:solidFill>
                  <a:schemeClr val="tx1"/>
                </a:solidFill>
                <a:latin typeface="Arial" panose="020B0604020202020204" pitchFamily="34" charset="0"/>
                <a:cs typeface="Arial" panose="020B0604020202020204" pitchFamily="34" charset="0"/>
              </a:rPr>
              <a:t>Οράτιος</a:t>
            </a:r>
            <a:r>
              <a:rPr lang="el-GR" sz="2400" dirty="0">
                <a:solidFill>
                  <a:schemeClr val="tx1"/>
                </a:solidFill>
                <a:latin typeface="Arial" panose="020B0604020202020204" pitchFamily="34" charset="0"/>
                <a:cs typeface="Arial" panose="020B0604020202020204" pitchFamily="34" charset="0"/>
              </a:rPr>
              <a:t> περνάει από το α’ ενικό πρόσωπο (καταγραφή των συναισθημάτων του) στο β’ ενικό (συμβουλές για την Λυδία) καταλήγοντας στο γ’ ενικό, για να αναφερθεί στην καθολική επιθυμία για αιώνιο έρωτα </a:t>
            </a:r>
          </a:p>
          <a:p>
            <a:endParaRPr lang="el-GR" i="1" dirty="0"/>
          </a:p>
        </p:txBody>
      </p:sp>
    </p:spTree>
    <p:extLst>
      <p:ext uri="{BB962C8B-B14F-4D97-AF65-F5344CB8AC3E}">
        <p14:creationId xmlns:p14="http://schemas.microsoft.com/office/powerpoint/2010/main" val="2494517699"/>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05957ECE-CC4D-3F15-D3D9-2A5A7248A641}"/>
              </a:ext>
            </a:extLst>
          </p:cNvPr>
          <p:cNvSpPr>
            <a:spLocks noGrp="1"/>
          </p:cNvSpPr>
          <p:nvPr>
            <p:ph type="title"/>
          </p:nvPr>
        </p:nvSpPr>
        <p:spPr/>
        <p:txBody>
          <a:bodyPr/>
          <a:lstStyle/>
          <a:p>
            <a:r>
              <a:rPr lang="el-GR" dirty="0">
                <a:solidFill>
                  <a:schemeClr val="tx1"/>
                </a:solidFill>
                <a:latin typeface="Arial" panose="020B0604020202020204" pitchFamily="34" charset="0"/>
                <a:cs typeface="Arial" panose="020B0604020202020204" pitchFamily="34" charset="0"/>
              </a:rPr>
              <a:t>Σαπφώ και </a:t>
            </a:r>
            <a:r>
              <a:rPr lang="el-GR" dirty="0" err="1">
                <a:solidFill>
                  <a:schemeClr val="tx1"/>
                </a:solidFill>
                <a:latin typeface="Arial" panose="020B0604020202020204" pitchFamily="34" charset="0"/>
                <a:cs typeface="Arial" panose="020B0604020202020204" pitchFamily="34" charset="0"/>
              </a:rPr>
              <a:t>Κάτουλλος</a:t>
            </a:r>
            <a:endParaRPr lang="el-GR" dirty="0">
              <a:solidFill>
                <a:schemeClr val="tx1"/>
              </a:solidFill>
              <a:latin typeface="Arial" panose="020B0604020202020204" pitchFamily="34" charset="0"/>
              <a:cs typeface="Arial" panose="020B0604020202020204" pitchFamily="34" charset="0"/>
            </a:endParaRPr>
          </a:p>
        </p:txBody>
      </p:sp>
      <p:sp>
        <p:nvSpPr>
          <p:cNvPr id="5" name="Θέση περιεχομένου 4">
            <a:extLst>
              <a:ext uri="{FF2B5EF4-FFF2-40B4-BE49-F238E27FC236}">
                <a16:creationId xmlns:a16="http://schemas.microsoft.com/office/drawing/2014/main" id="{B070927F-2E12-727D-F685-DCF0A66D92DD}"/>
              </a:ext>
            </a:extLst>
          </p:cNvPr>
          <p:cNvSpPr>
            <a:spLocks noGrp="1"/>
          </p:cNvSpPr>
          <p:nvPr>
            <p:ph sz="half" idx="1"/>
          </p:nvPr>
        </p:nvSpPr>
        <p:spPr>
          <a:xfrm>
            <a:off x="6412148" y="1690688"/>
            <a:ext cx="5181600" cy="4992214"/>
          </a:xfrm>
        </p:spPr>
        <p:txBody>
          <a:bodyPr>
            <a:normAutofit fontScale="62500" lnSpcReduction="20000"/>
          </a:bodyPr>
          <a:lstStyle/>
          <a:p>
            <a:pPr eaLnBrk="1" fontAlgn="auto" hangingPunct="1">
              <a:spcAft>
                <a:spcPts val="0"/>
              </a:spcAft>
              <a:buFont typeface="Arial"/>
              <a:buChar char="•"/>
              <a:defRPr/>
            </a:pPr>
            <a:r>
              <a:rPr lang="en-US" sz="3800" dirty="0">
                <a:solidFill>
                  <a:schemeClr val="tx1"/>
                </a:solidFill>
                <a:latin typeface="Arial" panose="020B0604020202020204" pitchFamily="34" charset="0"/>
                <a:cs typeface="Arial" panose="020B0604020202020204" pitchFamily="34" charset="0"/>
              </a:rPr>
              <a:t>Ille mi par </a:t>
            </a:r>
            <a:r>
              <a:rPr lang="en-US" sz="3800" dirty="0" err="1">
                <a:solidFill>
                  <a:schemeClr val="tx1"/>
                </a:solidFill>
                <a:latin typeface="Arial" panose="020B0604020202020204" pitchFamily="34" charset="0"/>
                <a:cs typeface="Arial" panose="020B0604020202020204" pitchFamily="34" charset="0"/>
              </a:rPr>
              <a:t>esse</a:t>
            </a:r>
            <a:r>
              <a:rPr lang="en-US" sz="3800" dirty="0">
                <a:solidFill>
                  <a:schemeClr val="tx1"/>
                </a:solidFill>
                <a:latin typeface="Arial" panose="020B0604020202020204" pitchFamily="34" charset="0"/>
                <a:cs typeface="Arial" panose="020B0604020202020204" pitchFamily="34" charset="0"/>
              </a:rPr>
              <a:t> deo </a:t>
            </a:r>
            <a:r>
              <a:rPr lang="en-US" sz="3800" dirty="0" err="1">
                <a:solidFill>
                  <a:schemeClr val="tx1"/>
                </a:solidFill>
                <a:latin typeface="Arial" panose="020B0604020202020204" pitchFamily="34" charset="0"/>
                <a:cs typeface="Arial" panose="020B0604020202020204" pitchFamily="34" charset="0"/>
              </a:rPr>
              <a:t>videtur</a:t>
            </a:r>
            <a:r>
              <a:rPr lang="en-US" sz="3800" dirty="0">
                <a:solidFill>
                  <a:schemeClr val="tx1"/>
                </a:solidFill>
                <a:latin typeface="Arial" panose="020B0604020202020204" pitchFamily="34" charset="0"/>
                <a:cs typeface="Arial" panose="020B0604020202020204" pitchFamily="34" charset="0"/>
              </a:rPr>
              <a:t>,</a:t>
            </a:r>
            <a:br>
              <a:rPr lang="el-GR" sz="3800" dirty="0">
                <a:solidFill>
                  <a:schemeClr val="tx1"/>
                </a:solidFill>
                <a:latin typeface="Arial" panose="020B0604020202020204" pitchFamily="34" charset="0"/>
                <a:cs typeface="Arial" panose="020B0604020202020204" pitchFamily="34" charset="0"/>
              </a:rPr>
            </a:br>
            <a:r>
              <a:rPr lang="en-US" sz="3800" dirty="0" err="1">
                <a:solidFill>
                  <a:schemeClr val="tx1"/>
                </a:solidFill>
                <a:latin typeface="Arial" panose="020B0604020202020204" pitchFamily="34" charset="0"/>
                <a:cs typeface="Arial" panose="020B0604020202020204" pitchFamily="34" charset="0"/>
              </a:rPr>
              <a:t>ille</a:t>
            </a:r>
            <a:r>
              <a:rPr lang="en-US" sz="3800" dirty="0">
                <a:solidFill>
                  <a:schemeClr val="tx1"/>
                </a:solidFill>
                <a:latin typeface="Arial" panose="020B0604020202020204" pitchFamily="34" charset="0"/>
                <a:cs typeface="Arial" panose="020B0604020202020204" pitchFamily="34" charset="0"/>
              </a:rPr>
              <a:t>, </a:t>
            </a:r>
            <a:r>
              <a:rPr lang="en-US" sz="3800" dirty="0" err="1">
                <a:solidFill>
                  <a:schemeClr val="tx1"/>
                </a:solidFill>
                <a:latin typeface="Arial" panose="020B0604020202020204" pitchFamily="34" charset="0"/>
                <a:cs typeface="Arial" panose="020B0604020202020204" pitchFamily="34" charset="0"/>
              </a:rPr>
              <a:t>si</a:t>
            </a:r>
            <a:r>
              <a:rPr lang="en-US" sz="3800" dirty="0">
                <a:solidFill>
                  <a:schemeClr val="tx1"/>
                </a:solidFill>
                <a:latin typeface="Arial" panose="020B0604020202020204" pitchFamily="34" charset="0"/>
                <a:cs typeface="Arial" panose="020B0604020202020204" pitchFamily="34" charset="0"/>
              </a:rPr>
              <a:t> </a:t>
            </a:r>
            <a:r>
              <a:rPr lang="en-US" sz="3800" dirty="0" err="1">
                <a:solidFill>
                  <a:schemeClr val="tx1"/>
                </a:solidFill>
                <a:latin typeface="Arial" panose="020B0604020202020204" pitchFamily="34" charset="0"/>
                <a:cs typeface="Arial" panose="020B0604020202020204" pitchFamily="34" charset="0"/>
              </a:rPr>
              <a:t>fas</a:t>
            </a:r>
            <a:r>
              <a:rPr lang="en-US" sz="3800" dirty="0">
                <a:solidFill>
                  <a:schemeClr val="tx1"/>
                </a:solidFill>
                <a:latin typeface="Arial" panose="020B0604020202020204" pitchFamily="34" charset="0"/>
                <a:cs typeface="Arial" panose="020B0604020202020204" pitchFamily="34" charset="0"/>
              </a:rPr>
              <a:t> </a:t>
            </a:r>
            <a:r>
              <a:rPr lang="en-US" sz="3800" dirty="0" err="1">
                <a:solidFill>
                  <a:schemeClr val="tx1"/>
                </a:solidFill>
                <a:latin typeface="Arial" panose="020B0604020202020204" pitchFamily="34" charset="0"/>
                <a:cs typeface="Arial" panose="020B0604020202020204" pitchFamily="34" charset="0"/>
              </a:rPr>
              <a:t>est</a:t>
            </a:r>
            <a:r>
              <a:rPr lang="en-US" sz="3800" dirty="0">
                <a:solidFill>
                  <a:schemeClr val="tx1"/>
                </a:solidFill>
                <a:latin typeface="Arial" panose="020B0604020202020204" pitchFamily="34" charset="0"/>
                <a:cs typeface="Arial" panose="020B0604020202020204" pitchFamily="34" charset="0"/>
              </a:rPr>
              <a:t>, </a:t>
            </a:r>
            <a:r>
              <a:rPr lang="en-US" sz="3800" dirty="0" err="1">
                <a:solidFill>
                  <a:schemeClr val="tx1"/>
                </a:solidFill>
                <a:latin typeface="Arial" panose="020B0604020202020204" pitchFamily="34" charset="0"/>
                <a:cs typeface="Arial" panose="020B0604020202020204" pitchFamily="34" charset="0"/>
              </a:rPr>
              <a:t>superare</a:t>
            </a:r>
            <a:r>
              <a:rPr lang="en-US" sz="3800" dirty="0">
                <a:solidFill>
                  <a:schemeClr val="tx1"/>
                </a:solidFill>
                <a:latin typeface="Arial" panose="020B0604020202020204" pitchFamily="34" charset="0"/>
                <a:cs typeface="Arial" panose="020B0604020202020204" pitchFamily="34" charset="0"/>
              </a:rPr>
              <a:t> divos,</a:t>
            </a:r>
            <a:br>
              <a:rPr lang="el-GR" sz="3800" dirty="0">
                <a:solidFill>
                  <a:schemeClr val="tx1"/>
                </a:solidFill>
                <a:latin typeface="Arial" panose="020B0604020202020204" pitchFamily="34" charset="0"/>
                <a:cs typeface="Arial" panose="020B0604020202020204" pitchFamily="34" charset="0"/>
              </a:rPr>
            </a:br>
            <a:r>
              <a:rPr lang="en-US" sz="3800" dirty="0">
                <a:solidFill>
                  <a:schemeClr val="tx1"/>
                </a:solidFill>
                <a:latin typeface="Arial" panose="020B0604020202020204" pitchFamily="34" charset="0"/>
                <a:cs typeface="Arial" panose="020B0604020202020204" pitchFamily="34" charset="0"/>
              </a:rPr>
              <a:t>qui sedens </a:t>
            </a:r>
            <a:r>
              <a:rPr lang="en-US" sz="3800" dirty="0" err="1">
                <a:solidFill>
                  <a:schemeClr val="tx1"/>
                </a:solidFill>
                <a:latin typeface="Arial" panose="020B0604020202020204" pitchFamily="34" charset="0"/>
                <a:cs typeface="Arial" panose="020B0604020202020204" pitchFamily="34" charset="0"/>
              </a:rPr>
              <a:t>adversus</a:t>
            </a:r>
            <a:r>
              <a:rPr lang="en-US" sz="3800" dirty="0">
                <a:solidFill>
                  <a:schemeClr val="tx1"/>
                </a:solidFill>
                <a:latin typeface="Arial" panose="020B0604020202020204" pitchFamily="34" charset="0"/>
                <a:cs typeface="Arial" panose="020B0604020202020204" pitchFamily="34" charset="0"/>
              </a:rPr>
              <a:t> </a:t>
            </a:r>
            <a:r>
              <a:rPr lang="en-US" sz="3800" dirty="0" err="1">
                <a:solidFill>
                  <a:schemeClr val="tx1"/>
                </a:solidFill>
                <a:latin typeface="Arial" panose="020B0604020202020204" pitchFamily="34" charset="0"/>
                <a:cs typeface="Arial" panose="020B0604020202020204" pitchFamily="34" charset="0"/>
              </a:rPr>
              <a:t>identidem</a:t>
            </a:r>
            <a:r>
              <a:rPr lang="en-US" sz="3800" dirty="0">
                <a:solidFill>
                  <a:schemeClr val="tx1"/>
                </a:solidFill>
                <a:latin typeface="Arial" panose="020B0604020202020204" pitchFamily="34" charset="0"/>
                <a:cs typeface="Arial" panose="020B0604020202020204" pitchFamily="34" charset="0"/>
              </a:rPr>
              <a:t> </a:t>
            </a:r>
            <a:r>
              <a:rPr lang="en-US" sz="3800" dirty="0" err="1">
                <a:solidFill>
                  <a:schemeClr val="tx1"/>
                </a:solidFill>
                <a:latin typeface="Arial" panose="020B0604020202020204" pitchFamily="34" charset="0"/>
                <a:cs typeface="Arial" panose="020B0604020202020204" pitchFamily="34" charset="0"/>
              </a:rPr>
              <a:t>te</a:t>
            </a:r>
            <a:r>
              <a:rPr lang="el-GR" sz="3800" dirty="0">
                <a:solidFill>
                  <a:schemeClr val="tx1"/>
                </a:solidFill>
                <a:latin typeface="Arial" panose="020B0604020202020204" pitchFamily="34" charset="0"/>
                <a:cs typeface="Arial" panose="020B0604020202020204" pitchFamily="34" charset="0"/>
              </a:rPr>
              <a:t> </a:t>
            </a:r>
            <a:r>
              <a:rPr lang="en-US" sz="3800" dirty="0" err="1">
                <a:solidFill>
                  <a:schemeClr val="tx1"/>
                </a:solidFill>
                <a:latin typeface="Arial" panose="020B0604020202020204" pitchFamily="34" charset="0"/>
                <a:cs typeface="Arial" panose="020B0604020202020204" pitchFamily="34" charset="0"/>
              </a:rPr>
              <a:t>spectat</a:t>
            </a:r>
            <a:r>
              <a:rPr lang="en-US" sz="3800" dirty="0">
                <a:solidFill>
                  <a:schemeClr val="tx1"/>
                </a:solidFill>
                <a:latin typeface="Arial" panose="020B0604020202020204" pitchFamily="34" charset="0"/>
                <a:cs typeface="Arial" panose="020B0604020202020204" pitchFamily="34" charset="0"/>
              </a:rPr>
              <a:t> et audit</a:t>
            </a:r>
            <a:br>
              <a:rPr lang="en-US" sz="3800" dirty="0">
                <a:solidFill>
                  <a:schemeClr val="tx1"/>
                </a:solidFill>
                <a:latin typeface="Arial" panose="020B0604020202020204" pitchFamily="34" charset="0"/>
                <a:cs typeface="Arial" panose="020B0604020202020204" pitchFamily="34" charset="0"/>
              </a:rPr>
            </a:br>
            <a:br>
              <a:rPr lang="el-GR" sz="3800" dirty="0">
                <a:solidFill>
                  <a:schemeClr val="tx1"/>
                </a:solidFill>
                <a:latin typeface="Arial" panose="020B0604020202020204" pitchFamily="34" charset="0"/>
                <a:cs typeface="Arial" panose="020B0604020202020204" pitchFamily="34" charset="0"/>
              </a:rPr>
            </a:br>
            <a:r>
              <a:rPr lang="en-US" sz="3800" dirty="0">
                <a:solidFill>
                  <a:schemeClr val="tx1"/>
                </a:solidFill>
                <a:latin typeface="Arial" panose="020B0604020202020204" pitchFamily="34" charset="0"/>
                <a:cs typeface="Arial" panose="020B0604020202020204" pitchFamily="34" charset="0"/>
              </a:rPr>
              <a:t>dulce </a:t>
            </a:r>
            <a:r>
              <a:rPr lang="en-US" sz="3800" dirty="0" err="1">
                <a:solidFill>
                  <a:schemeClr val="tx1"/>
                </a:solidFill>
                <a:latin typeface="Arial" panose="020B0604020202020204" pitchFamily="34" charset="0"/>
                <a:cs typeface="Arial" panose="020B0604020202020204" pitchFamily="34" charset="0"/>
              </a:rPr>
              <a:t>ridentem</a:t>
            </a:r>
            <a:r>
              <a:rPr lang="en-US" sz="3800" dirty="0">
                <a:solidFill>
                  <a:schemeClr val="tx1"/>
                </a:solidFill>
                <a:latin typeface="Arial" panose="020B0604020202020204" pitchFamily="34" charset="0"/>
                <a:cs typeface="Arial" panose="020B0604020202020204" pitchFamily="34" charset="0"/>
              </a:rPr>
              <a:t>, </a:t>
            </a:r>
            <a:r>
              <a:rPr lang="en-US" sz="3800" dirty="0" err="1">
                <a:solidFill>
                  <a:schemeClr val="tx1"/>
                </a:solidFill>
                <a:latin typeface="Arial" panose="020B0604020202020204" pitchFamily="34" charset="0"/>
                <a:cs typeface="Arial" panose="020B0604020202020204" pitchFamily="34" charset="0"/>
              </a:rPr>
              <a:t>misero</a:t>
            </a:r>
            <a:r>
              <a:rPr lang="en-US" sz="3800" dirty="0">
                <a:solidFill>
                  <a:schemeClr val="tx1"/>
                </a:solidFill>
                <a:latin typeface="Arial" panose="020B0604020202020204" pitchFamily="34" charset="0"/>
                <a:cs typeface="Arial" panose="020B0604020202020204" pitchFamily="34" charset="0"/>
              </a:rPr>
              <a:t> </a:t>
            </a:r>
            <a:r>
              <a:rPr lang="en-US" sz="3800" dirty="0" err="1">
                <a:solidFill>
                  <a:schemeClr val="tx1"/>
                </a:solidFill>
                <a:latin typeface="Arial" panose="020B0604020202020204" pitchFamily="34" charset="0"/>
                <a:cs typeface="Arial" panose="020B0604020202020204" pitchFamily="34" charset="0"/>
              </a:rPr>
              <a:t>quod</a:t>
            </a:r>
            <a:r>
              <a:rPr lang="en-US" sz="3800" dirty="0">
                <a:solidFill>
                  <a:schemeClr val="tx1"/>
                </a:solidFill>
                <a:latin typeface="Arial" panose="020B0604020202020204" pitchFamily="34" charset="0"/>
                <a:cs typeface="Arial" panose="020B0604020202020204" pitchFamily="34" charset="0"/>
              </a:rPr>
              <a:t> omnes</a:t>
            </a:r>
            <a:r>
              <a:rPr lang="el-GR" sz="3800" dirty="0">
                <a:solidFill>
                  <a:schemeClr val="tx1"/>
                </a:solidFill>
                <a:latin typeface="Arial" panose="020B0604020202020204" pitchFamily="34" charset="0"/>
                <a:cs typeface="Arial" panose="020B0604020202020204" pitchFamily="34" charset="0"/>
              </a:rPr>
              <a:t> </a:t>
            </a:r>
            <a:r>
              <a:rPr lang="en-US" sz="3800" dirty="0" err="1">
                <a:solidFill>
                  <a:schemeClr val="tx1"/>
                </a:solidFill>
                <a:latin typeface="Arial" panose="020B0604020202020204" pitchFamily="34" charset="0"/>
                <a:cs typeface="Arial" panose="020B0604020202020204" pitchFamily="34" charset="0"/>
              </a:rPr>
              <a:t>eripit</a:t>
            </a:r>
            <a:r>
              <a:rPr lang="en-US" sz="3800" dirty="0">
                <a:solidFill>
                  <a:schemeClr val="tx1"/>
                </a:solidFill>
                <a:latin typeface="Arial" panose="020B0604020202020204" pitchFamily="34" charset="0"/>
                <a:cs typeface="Arial" panose="020B0604020202020204" pitchFamily="34" charset="0"/>
              </a:rPr>
              <a:t> </a:t>
            </a:r>
            <a:r>
              <a:rPr lang="en-US" sz="3800" dirty="0" err="1">
                <a:solidFill>
                  <a:schemeClr val="tx1"/>
                </a:solidFill>
                <a:latin typeface="Arial" panose="020B0604020202020204" pitchFamily="34" charset="0"/>
                <a:cs typeface="Arial" panose="020B0604020202020204" pitchFamily="34" charset="0"/>
              </a:rPr>
              <a:t>sensus</a:t>
            </a:r>
            <a:r>
              <a:rPr lang="en-US" sz="3800" dirty="0">
                <a:solidFill>
                  <a:schemeClr val="tx1"/>
                </a:solidFill>
                <a:latin typeface="Arial" panose="020B0604020202020204" pitchFamily="34" charset="0"/>
                <a:cs typeface="Arial" panose="020B0604020202020204" pitchFamily="34" charset="0"/>
              </a:rPr>
              <a:t> mihi: </a:t>
            </a:r>
            <a:r>
              <a:rPr lang="en-US" sz="3800" dirty="0" err="1">
                <a:solidFill>
                  <a:schemeClr val="tx1"/>
                </a:solidFill>
                <a:latin typeface="Arial" panose="020B0604020202020204" pitchFamily="34" charset="0"/>
                <a:cs typeface="Arial" panose="020B0604020202020204" pitchFamily="34" charset="0"/>
              </a:rPr>
              <a:t>nam</a:t>
            </a:r>
            <a:r>
              <a:rPr lang="en-US" sz="3800" dirty="0">
                <a:solidFill>
                  <a:schemeClr val="tx1"/>
                </a:solidFill>
                <a:latin typeface="Arial" panose="020B0604020202020204" pitchFamily="34" charset="0"/>
                <a:cs typeface="Arial" panose="020B0604020202020204" pitchFamily="34" charset="0"/>
              </a:rPr>
              <a:t> simul </a:t>
            </a:r>
            <a:r>
              <a:rPr lang="en-US" sz="3800" dirty="0" err="1">
                <a:solidFill>
                  <a:schemeClr val="tx1"/>
                </a:solidFill>
                <a:latin typeface="Arial" panose="020B0604020202020204" pitchFamily="34" charset="0"/>
                <a:cs typeface="Arial" panose="020B0604020202020204" pitchFamily="34" charset="0"/>
              </a:rPr>
              <a:t>te</a:t>
            </a:r>
            <a:r>
              <a:rPr lang="en-US" sz="3800" dirty="0">
                <a:solidFill>
                  <a:schemeClr val="tx1"/>
                </a:solidFill>
                <a:latin typeface="Arial" panose="020B0604020202020204" pitchFamily="34" charset="0"/>
                <a:cs typeface="Arial" panose="020B0604020202020204" pitchFamily="34" charset="0"/>
              </a:rPr>
              <a:t>,</a:t>
            </a:r>
            <a:r>
              <a:rPr lang="el-GR" sz="3800" dirty="0">
                <a:solidFill>
                  <a:schemeClr val="tx1"/>
                </a:solidFill>
                <a:latin typeface="Arial" panose="020B0604020202020204" pitchFamily="34" charset="0"/>
                <a:cs typeface="Arial" panose="020B0604020202020204" pitchFamily="34" charset="0"/>
              </a:rPr>
              <a:t> </a:t>
            </a:r>
            <a:r>
              <a:rPr lang="en-US" sz="3800" dirty="0">
                <a:solidFill>
                  <a:schemeClr val="tx1"/>
                </a:solidFill>
                <a:latin typeface="Arial" panose="020B0604020202020204" pitchFamily="34" charset="0"/>
                <a:cs typeface="Arial" panose="020B0604020202020204" pitchFamily="34" charset="0"/>
              </a:rPr>
              <a:t>Lesbia, </a:t>
            </a:r>
            <a:r>
              <a:rPr lang="en-US" sz="3800" dirty="0" err="1">
                <a:solidFill>
                  <a:schemeClr val="tx1"/>
                </a:solidFill>
                <a:latin typeface="Arial" panose="020B0604020202020204" pitchFamily="34" charset="0"/>
                <a:cs typeface="Arial" panose="020B0604020202020204" pitchFamily="34" charset="0"/>
              </a:rPr>
              <a:t>aspexi</a:t>
            </a:r>
            <a:r>
              <a:rPr lang="en-US" sz="3800" dirty="0">
                <a:solidFill>
                  <a:schemeClr val="tx1"/>
                </a:solidFill>
                <a:latin typeface="Arial" panose="020B0604020202020204" pitchFamily="34" charset="0"/>
                <a:cs typeface="Arial" panose="020B0604020202020204" pitchFamily="34" charset="0"/>
              </a:rPr>
              <a:t>, nihil </a:t>
            </a:r>
            <a:r>
              <a:rPr lang="en-US" sz="3800" dirty="0" err="1">
                <a:solidFill>
                  <a:schemeClr val="tx1"/>
                </a:solidFill>
                <a:latin typeface="Arial" panose="020B0604020202020204" pitchFamily="34" charset="0"/>
                <a:cs typeface="Arial" panose="020B0604020202020204" pitchFamily="34" charset="0"/>
              </a:rPr>
              <a:t>est</a:t>
            </a:r>
            <a:r>
              <a:rPr lang="en-US" sz="3800" dirty="0">
                <a:solidFill>
                  <a:schemeClr val="tx1"/>
                </a:solidFill>
                <a:latin typeface="Arial" panose="020B0604020202020204" pitchFamily="34" charset="0"/>
                <a:cs typeface="Arial" panose="020B0604020202020204" pitchFamily="34" charset="0"/>
              </a:rPr>
              <a:t> super mi  &lt;</a:t>
            </a:r>
            <a:r>
              <a:rPr lang="en-US" sz="3800" dirty="0" err="1">
                <a:solidFill>
                  <a:schemeClr val="tx1"/>
                </a:solidFill>
                <a:latin typeface="Arial" panose="020B0604020202020204" pitchFamily="34" charset="0"/>
                <a:cs typeface="Arial" panose="020B0604020202020204" pitchFamily="34" charset="0"/>
              </a:rPr>
              <a:t>vocis</a:t>
            </a:r>
            <a:r>
              <a:rPr lang="en-US" sz="3800" dirty="0">
                <a:solidFill>
                  <a:schemeClr val="tx1"/>
                </a:solidFill>
                <a:latin typeface="Arial" panose="020B0604020202020204" pitchFamily="34" charset="0"/>
                <a:cs typeface="Arial" panose="020B0604020202020204" pitchFamily="34" charset="0"/>
              </a:rPr>
              <a:t> in ore;&gt;</a:t>
            </a:r>
            <a:br>
              <a:rPr lang="en-US" sz="3800" dirty="0">
                <a:solidFill>
                  <a:schemeClr val="tx1"/>
                </a:solidFill>
                <a:latin typeface="Arial" panose="020B0604020202020204" pitchFamily="34" charset="0"/>
                <a:cs typeface="Arial" panose="020B0604020202020204" pitchFamily="34" charset="0"/>
              </a:rPr>
            </a:br>
            <a:br>
              <a:rPr lang="en-US" sz="3800" dirty="0">
                <a:solidFill>
                  <a:schemeClr val="tx1"/>
                </a:solidFill>
                <a:latin typeface="Arial" panose="020B0604020202020204" pitchFamily="34" charset="0"/>
                <a:cs typeface="Arial" panose="020B0604020202020204" pitchFamily="34" charset="0"/>
              </a:rPr>
            </a:br>
            <a:r>
              <a:rPr lang="en-US" sz="3800" dirty="0">
                <a:solidFill>
                  <a:schemeClr val="tx1"/>
                </a:solidFill>
                <a:latin typeface="Arial" panose="020B0604020202020204" pitchFamily="34" charset="0"/>
                <a:cs typeface="Arial" panose="020B0604020202020204" pitchFamily="34" charset="0"/>
              </a:rPr>
              <a:t>lingua sed </a:t>
            </a:r>
            <a:r>
              <a:rPr lang="en-US" sz="3800" dirty="0" err="1">
                <a:solidFill>
                  <a:schemeClr val="tx1"/>
                </a:solidFill>
                <a:latin typeface="Arial" panose="020B0604020202020204" pitchFamily="34" charset="0"/>
                <a:cs typeface="Arial" panose="020B0604020202020204" pitchFamily="34" charset="0"/>
              </a:rPr>
              <a:t>torpet</a:t>
            </a:r>
            <a:r>
              <a:rPr lang="en-US" sz="3800" dirty="0">
                <a:solidFill>
                  <a:schemeClr val="tx1"/>
                </a:solidFill>
                <a:latin typeface="Arial" panose="020B0604020202020204" pitchFamily="34" charset="0"/>
                <a:cs typeface="Arial" panose="020B0604020202020204" pitchFamily="34" charset="0"/>
              </a:rPr>
              <a:t>, tenuis sub </a:t>
            </a:r>
            <a:r>
              <a:rPr lang="en-US" sz="3800" dirty="0" err="1">
                <a:solidFill>
                  <a:schemeClr val="tx1"/>
                </a:solidFill>
                <a:latin typeface="Arial" panose="020B0604020202020204" pitchFamily="34" charset="0"/>
                <a:cs typeface="Arial" panose="020B0604020202020204" pitchFamily="34" charset="0"/>
              </a:rPr>
              <a:t>artus</a:t>
            </a:r>
            <a:r>
              <a:rPr lang="el-GR" sz="3800" dirty="0">
                <a:solidFill>
                  <a:schemeClr val="tx1"/>
                </a:solidFill>
                <a:latin typeface="Arial" panose="020B0604020202020204" pitchFamily="34" charset="0"/>
                <a:cs typeface="Arial" panose="020B0604020202020204" pitchFamily="34" charset="0"/>
              </a:rPr>
              <a:t> </a:t>
            </a:r>
            <a:r>
              <a:rPr lang="en-US" sz="3800" dirty="0" err="1">
                <a:solidFill>
                  <a:schemeClr val="tx1"/>
                </a:solidFill>
                <a:latin typeface="Arial" panose="020B0604020202020204" pitchFamily="34" charset="0"/>
                <a:cs typeface="Arial" panose="020B0604020202020204" pitchFamily="34" charset="0"/>
              </a:rPr>
              <a:t>flamma</a:t>
            </a:r>
            <a:r>
              <a:rPr lang="en-US" sz="3800" dirty="0">
                <a:solidFill>
                  <a:schemeClr val="tx1"/>
                </a:solidFill>
                <a:latin typeface="Arial" panose="020B0604020202020204" pitchFamily="34" charset="0"/>
                <a:cs typeface="Arial" panose="020B0604020202020204" pitchFamily="34" charset="0"/>
              </a:rPr>
              <a:t> </a:t>
            </a:r>
            <a:r>
              <a:rPr lang="en-US" sz="3800" dirty="0" err="1">
                <a:solidFill>
                  <a:schemeClr val="tx1"/>
                </a:solidFill>
                <a:latin typeface="Arial" panose="020B0604020202020204" pitchFamily="34" charset="0"/>
                <a:cs typeface="Arial" panose="020B0604020202020204" pitchFamily="34" charset="0"/>
              </a:rPr>
              <a:t>demanat</a:t>
            </a:r>
            <a:r>
              <a:rPr lang="en-US" sz="3800" dirty="0">
                <a:solidFill>
                  <a:schemeClr val="tx1"/>
                </a:solidFill>
                <a:latin typeface="Arial" panose="020B0604020202020204" pitchFamily="34" charset="0"/>
                <a:cs typeface="Arial" panose="020B0604020202020204" pitchFamily="34" charset="0"/>
              </a:rPr>
              <a:t>, </a:t>
            </a:r>
            <a:r>
              <a:rPr lang="en-US" sz="3800" dirty="0" err="1">
                <a:solidFill>
                  <a:schemeClr val="tx1"/>
                </a:solidFill>
                <a:latin typeface="Arial" panose="020B0604020202020204" pitchFamily="34" charset="0"/>
                <a:cs typeface="Arial" panose="020B0604020202020204" pitchFamily="34" charset="0"/>
              </a:rPr>
              <a:t>sonitu</a:t>
            </a:r>
            <a:r>
              <a:rPr lang="en-US" sz="3800" dirty="0">
                <a:solidFill>
                  <a:schemeClr val="tx1"/>
                </a:solidFill>
                <a:latin typeface="Arial" panose="020B0604020202020204" pitchFamily="34" charset="0"/>
                <a:cs typeface="Arial" panose="020B0604020202020204" pitchFamily="34" charset="0"/>
              </a:rPr>
              <a:t> </a:t>
            </a:r>
            <a:r>
              <a:rPr lang="en-US" sz="3800" dirty="0" err="1">
                <a:solidFill>
                  <a:schemeClr val="tx1"/>
                </a:solidFill>
                <a:latin typeface="Arial" panose="020B0604020202020204" pitchFamily="34" charset="0"/>
                <a:cs typeface="Arial" panose="020B0604020202020204" pitchFamily="34" charset="0"/>
              </a:rPr>
              <a:t>suopte</a:t>
            </a:r>
            <a:r>
              <a:rPr lang="el-GR" sz="3800" dirty="0">
                <a:solidFill>
                  <a:schemeClr val="tx1"/>
                </a:solidFill>
                <a:latin typeface="Arial" panose="020B0604020202020204" pitchFamily="34" charset="0"/>
                <a:cs typeface="Arial" panose="020B0604020202020204" pitchFamily="34" charset="0"/>
              </a:rPr>
              <a:t> </a:t>
            </a:r>
            <a:r>
              <a:rPr lang="en-US" sz="3800" dirty="0" err="1">
                <a:solidFill>
                  <a:schemeClr val="tx1"/>
                </a:solidFill>
                <a:latin typeface="Arial" panose="020B0604020202020204" pitchFamily="34" charset="0"/>
                <a:cs typeface="Arial" panose="020B0604020202020204" pitchFamily="34" charset="0"/>
              </a:rPr>
              <a:t>tintinant</a:t>
            </a:r>
            <a:r>
              <a:rPr lang="en-US" sz="3800" dirty="0">
                <a:solidFill>
                  <a:schemeClr val="tx1"/>
                </a:solidFill>
                <a:latin typeface="Arial" panose="020B0604020202020204" pitchFamily="34" charset="0"/>
                <a:cs typeface="Arial" panose="020B0604020202020204" pitchFamily="34" charset="0"/>
              </a:rPr>
              <a:t> aures </a:t>
            </a:r>
            <a:r>
              <a:rPr lang="en-US" sz="3800" dirty="0" err="1">
                <a:solidFill>
                  <a:schemeClr val="tx1"/>
                </a:solidFill>
                <a:latin typeface="Arial" panose="020B0604020202020204" pitchFamily="34" charset="0"/>
                <a:cs typeface="Arial" panose="020B0604020202020204" pitchFamily="34" charset="0"/>
              </a:rPr>
              <a:t>geminae</a:t>
            </a:r>
            <a:r>
              <a:rPr lang="en-US" sz="3800" dirty="0">
                <a:solidFill>
                  <a:schemeClr val="tx1"/>
                </a:solidFill>
                <a:latin typeface="Arial" panose="020B0604020202020204" pitchFamily="34" charset="0"/>
                <a:cs typeface="Arial" panose="020B0604020202020204" pitchFamily="34" charset="0"/>
              </a:rPr>
              <a:t>, </a:t>
            </a:r>
            <a:r>
              <a:rPr lang="en-US" sz="3800" dirty="0" err="1">
                <a:solidFill>
                  <a:schemeClr val="tx1"/>
                </a:solidFill>
                <a:latin typeface="Arial" panose="020B0604020202020204" pitchFamily="34" charset="0"/>
                <a:cs typeface="Arial" panose="020B0604020202020204" pitchFamily="34" charset="0"/>
              </a:rPr>
              <a:t>teguntur</a:t>
            </a:r>
            <a:r>
              <a:rPr lang="el-GR" sz="3800" dirty="0">
                <a:solidFill>
                  <a:schemeClr val="tx1"/>
                </a:solidFill>
                <a:latin typeface="Arial" panose="020B0604020202020204" pitchFamily="34" charset="0"/>
                <a:cs typeface="Arial" panose="020B0604020202020204" pitchFamily="34" charset="0"/>
              </a:rPr>
              <a:t> </a:t>
            </a:r>
            <a:r>
              <a:rPr lang="en-US" sz="3800" dirty="0">
                <a:solidFill>
                  <a:schemeClr val="tx1"/>
                </a:solidFill>
                <a:latin typeface="Arial" panose="020B0604020202020204" pitchFamily="34" charset="0"/>
                <a:cs typeface="Arial" panose="020B0604020202020204" pitchFamily="34" charset="0"/>
              </a:rPr>
              <a:t>lumina nocte. </a:t>
            </a:r>
            <a:br>
              <a:rPr lang="el-GR" sz="3800" dirty="0">
                <a:solidFill>
                  <a:schemeClr val="tx1"/>
                </a:solidFill>
                <a:latin typeface="Arial" panose="020B0604020202020204" pitchFamily="34" charset="0"/>
                <a:cs typeface="Arial" panose="020B0604020202020204" pitchFamily="34" charset="0"/>
              </a:rPr>
            </a:br>
            <a:br>
              <a:rPr lang="en-US" sz="3800" dirty="0">
                <a:solidFill>
                  <a:schemeClr val="tx1"/>
                </a:solidFill>
                <a:latin typeface="Arial" panose="020B0604020202020204" pitchFamily="34" charset="0"/>
                <a:cs typeface="Arial" panose="020B0604020202020204" pitchFamily="34" charset="0"/>
              </a:rPr>
            </a:br>
            <a:r>
              <a:rPr lang="en-US" sz="3800" dirty="0" err="1">
                <a:solidFill>
                  <a:schemeClr val="tx1"/>
                </a:solidFill>
                <a:latin typeface="Arial" panose="020B0604020202020204" pitchFamily="34" charset="0"/>
                <a:cs typeface="Arial" panose="020B0604020202020204" pitchFamily="34" charset="0"/>
              </a:rPr>
              <a:t>otium</a:t>
            </a:r>
            <a:r>
              <a:rPr lang="en-US" sz="3800" dirty="0">
                <a:solidFill>
                  <a:schemeClr val="tx1"/>
                </a:solidFill>
                <a:latin typeface="Arial" panose="020B0604020202020204" pitchFamily="34" charset="0"/>
                <a:cs typeface="Arial" panose="020B0604020202020204" pitchFamily="34" charset="0"/>
              </a:rPr>
              <a:t>, </a:t>
            </a:r>
            <a:r>
              <a:rPr lang="en-US" sz="3800" dirty="0" err="1">
                <a:solidFill>
                  <a:schemeClr val="tx1"/>
                </a:solidFill>
                <a:latin typeface="Arial" panose="020B0604020202020204" pitchFamily="34" charset="0"/>
                <a:cs typeface="Arial" panose="020B0604020202020204" pitchFamily="34" charset="0"/>
              </a:rPr>
              <a:t>Catulle</a:t>
            </a:r>
            <a:r>
              <a:rPr lang="en-US" sz="3800" dirty="0">
                <a:solidFill>
                  <a:schemeClr val="tx1"/>
                </a:solidFill>
                <a:latin typeface="Arial" panose="020B0604020202020204" pitchFamily="34" charset="0"/>
                <a:cs typeface="Arial" panose="020B0604020202020204" pitchFamily="34" charset="0"/>
              </a:rPr>
              <a:t>, </a:t>
            </a:r>
            <a:r>
              <a:rPr lang="en-US" sz="3800" dirty="0" err="1">
                <a:solidFill>
                  <a:schemeClr val="tx1"/>
                </a:solidFill>
                <a:latin typeface="Arial" panose="020B0604020202020204" pitchFamily="34" charset="0"/>
                <a:cs typeface="Arial" panose="020B0604020202020204" pitchFamily="34" charset="0"/>
              </a:rPr>
              <a:t>tibi</a:t>
            </a:r>
            <a:r>
              <a:rPr lang="en-US" sz="3800" dirty="0">
                <a:solidFill>
                  <a:schemeClr val="tx1"/>
                </a:solidFill>
                <a:latin typeface="Arial" panose="020B0604020202020204" pitchFamily="34" charset="0"/>
                <a:cs typeface="Arial" panose="020B0604020202020204" pitchFamily="34" charset="0"/>
              </a:rPr>
              <a:t> </a:t>
            </a:r>
            <a:r>
              <a:rPr lang="en-US" sz="3800" dirty="0" err="1">
                <a:solidFill>
                  <a:schemeClr val="tx1"/>
                </a:solidFill>
                <a:latin typeface="Arial" panose="020B0604020202020204" pitchFamily="34" charset="0"/>
                <a:cs typeface="Arial" panose="020B0604020202020204" pitchFamily="34" charset="0"/>
              </a:rPr>
              <a:t>molestumst</a:t>
            </a:r>
            <a:r>
              <a:rPr lang="en-US" sz="3800" dirty="0">
                <a:solidFill>
                  <a:schemeClr val="tx1"/>
                </a:solidFill>
                <a:latin typeface="Arial" panose="020B0604020202020204" pitchFamily="34" charset="0"/>
                <a:cs typeface="Arial" panose="020B0604020202020204" pitchFamily="34" charset="0"/>
              </a:rPr>
              <a:t>:</a:t>
            </a:r>
            <a:r>
              <a:rPr lang="el-GR" sz="3800" dirty="0">
                <a:solidFill>
                  <a:schemeClr val="tx1"/>
                </a:solidFill>
                <a:latin typeface="Arial" panose="020B0604020202020204" pitchFamily="34" charset="0"/>
                <a:cs typeface="Arial" panose="020B0604020202020204" pitchFamily="34" charset="0"/>
              </a:rPr>
              <a:t> </a:t>
            </a:r>
            <a:r>
              <a:rPr lang="en-US" sz="3800" dirty="0" err="1">
                <a:solidFill>
                  <a:schemeClr val="tx1"/>
                </a:solidFill>
                <a:latin typeface="Arial" panose="020B0604020202020204" pitchFamily="34" charset="0"/>
                <a:cs typeface="Arial" panose="020B0604020202020204" pitchFamily="34" charset="0"/>
              </a:rPr>
              <a:t>otio</a:t>
            </a:r>
            <a:r>
              <a:rPr lang="en-US" sz="3800" dirty="0">
                <a:solidFill>
                  <a:schemeClr val="tx1"/>
                </a:solidFill>
                <a:latin typeface="Arial" panose="020B0604020202020204" pitchFamily="34" charset="0"/>
                <a:cs typeface="Arial" panose="020B0604020202020204" pitchFamily="34" charset="0"/>
              </a:rPr>
              <a:t> </a:t>
            </a:r>
            <a:r>
              <a:rPr lang="en-US" sz="3800" dirty="0" err="1">
                <a:solidFill>
                  <a:schemeClr val="tx1"/>
                </a:solidFill>
                <a:latin typeface="Arial" panose="020B0604020202020204" pitchFamily="34" charset="0"/>
                <a:cs typeface="Arial" panose="020B0604020202020204" pitchFamily="34" charset="0"/>
              </a:rPr>
              <a:t>exsultas</a:t>
            </a:r>
            <a:r>
              <a:rPr lang="en-US" sz="3800" dirty="0">
                <a:solidFill>
                  <a:schemeClr val="tx1"/>
                </a:solidFill>
                <a:latin typeface="Arial" panose="020B0604020202020204" pitchFamily="34" charset="0"/>
                <a:cs typeface="Arial" panose="020B0604020202020204" pitchFamily="34" charset="0"/>
              </a:rPr>
              <a:t> </a:t>
            </a:r>
            <a:r>
              <a:rPr lang="en-US" sz="3800" dirty="0" err="1">
                <a:solidFill>
                  <a:schemeClr val="tx1"/>
                </a:solidFill>
                <a:latin typeface="Arial" panose="020B0604020202020204" pitchFamily="34" charset="0"/>
                <a:cs typeface="Arial" panose="020B0604020202020204" pitchFamily="34" charset="0"/>
              </a:rPr>
              <a:t>nimiumque</a:t>
            </a:r>
            <a:r>
              <a:rPr lang="en-US" sz="3800" dirty="0">
                <a:solidFill>
                  <a:schemeClr val="tx1"/>
                </a:solidFill>
                <a:latin typeface="Arial" panose="020B0604020202020204" pitchFamily="34" charset="0"/>
                <a:cs typeface="Arial" panose="020B0604020202020204" pitchFamily="34" charset="0"/>
              </a:rPr>
              <a:t> </a:t>
            </a:r>
            <a:r>
              <a:rPr lang="en-US" sz="3800" dirty="0" err="1">
                <a:solidFill>
                  <a:schemeClr val="tx1"/>
                </a:solidFill>
                <a:latin typeface="Arial" panose="020B0604020202020204" pitchFamily="34" charset="0"/>
                <a:cs typeface="Arial" panose="020B0604020202020204" pitchFamily="34" charset="0"/>
              </a:rPr>
              <a:t>gestis</a:t>
            </a:r>
            <a:r>
              <a:rPr lang="en-US" sz="3800" dirty="0">
                <a:solidFill>
                  <a:schemeClr val="tx1"/>
                </a:solidFill>
                <a:latin typeface="Arial" panose="020B0604020202020204" pitchFamily="34" charset="0"/>
                <a:cs typeface="Arial" panose="020B0604020202020204" pitchFamily="34" charset="0"/>
              </a:rPr>
              <a:t>:</a:t>
            </a:r>
            <a:r>
              <a:rPr lang="el-GR" sz="3800" dirty="0">
                <a:solidFill>
                  <a:schemeClr val="tx1"/>
                </a:solidFill>
                <a:latin typeface="Arial" panose="020B0604020202020204" pitchFamily="34" charset="0"/>
                <a:cs typeface="Arial" panose="020B0604020202020204" pitchFamily="34" charset="0"/>
              </a:rPr>
              <a:t> </a:t>
            </a:r>
            <a:r>
              <a:rPr lang="en-US" sz="3800" dirty="0" err="1">
                <a:solidFill>
                  <a:schemeClr val="tx1"/>
                </a:solidFill>
                <a:latin typeface="Arial" panose="020B0604020202020204" pitchFamily="34" charset="0"/>
                <a:cs typeface="Arial" panose="020B0604020202020204" pitchFamily="34" charset="0"/>
              </a:rPr>
              <a:t>otium</a:t>
            </a:r>
            <a:r>
              <a:rPr lang="en-US" sz="3800" dirty="0">
                <a:solidFill>
                  <a:schemeClr val="tx1"/>
                </a:solidFill>
                <a:latin typeface="Arial" panose="020B0604020202020204" pitchFamily="34" charset="0"/>
                <a:cs typeface="Arial" panose="020B0604020202020204" pitchFamily="34" charset="0"/>
              </a:rPr>
              <a:t> et reges prius et </a:t>
            </a:r>
            <a:r>
              <a:rPr lang="en-US" sz="3800" dirty="0" err="1">
                <a:solidFill>
                  <a:schemeClr val="tx1"/>
                </a:solidFill>
                <a:latin typeface="Arial" panose="020B0604020202020204" pitchFamily="34" charset="0"/>
                <a:cs typeface="Arial" panose="020B0604020202020204" pitchFamily="34" charset="0"/>
              </a:rPr>
              <a:t>beatas</a:t>
            </a:r>
            <a:r>
              <a:rPr lang="en-US" sz="3800" dirty="0">
                <a:solidFill>
                  <a:schemeClr val="tx1"/>
                </a:solidFill>
                <a:latin typeface="Arial" panose="020B0604020202020204" pitchFamily="34" charset="0"/>
                <a:cs typeface="Arial" panose="020B0604020202020204" pitchFamily="34" charset="0"/>
              </a:rPr>
              <a:t> </a:t>
            </a:r>
            <a:r>
              <a:rPr lang="en-US" sz="3800" dirty="0" err="1">
                <a:solidFill>
                  <a:schemeClr val="tx1"/>
                </a:solidFill>
                <a:latin typeface="Arial" panose="020B0604020202020204" pitchFamily="34" charset="0"/>
                <a:cs typeface="Arial" panose="020B0604020202020204" pitchFamily="34" charset="0"/>
              </a:rPr>
              <a:t>perdidit</a:t>
            </a:r>
            <a:r>
              <a:rPr lang="en-US" sz="3800" dirty="0">
                <a:solidFill>
                  <a:schemeClr val="tx1"/>
                </a:solidFill>
                <a:latin typeface="Arial" panose="020B0604020202020204" pitchFamily="34" charset="0"/>
                <a:cs typeface="Arial" panose="020B0604020202020204" pitchFamily="34" charset="0"/>
              </a:rPr>
              <a:t> </a:t>
            </a:r>
            <a:r>
              <a:rPr lang="en-US" sz="3800" dirty="0" err="1">
                <a:solidFill>
                  <a:schemeClr val="tx1"/>
                </a:solidFill>
                <a:latin typeface="Arial" panose="020B0604020202020204" pitchFamily="34" charset="0"/>
                <a:cs typeface="Arial" panose="020B0604020202020204" pitchFamily="34" charset="0"/>
              </a:rPr>
              <a:t>urbes</a:t>
            </a:r>
            <a:r>
              <a:rPr lang="en-US" sz="3800" dirty="0">
                <a:solidFill>
                  <a:schemeClr val="tx1"/>
                </a:solidFill>
                <a:latin typeface="Arial" panose="020B0604020202020204" pitchFamily="34" charset="0"/>
                <a:cs typeface="Arial" panose="020B0604020202020204" pitchFamily="34" charset="0"/>
              </a:rPr>
              <a:t>. </a:t>
            </a:r>
          </a:p>
          <a:p>
            <a:pPr eaLnBrk="1" fontAlgn="auto" hangingPunct="1">
              <a:spcAft>
                <a:spcPts val="0"/>
              </a:spcAft>
              <a:buFont typeface="Arial"/>
              <a:buChar char="•"/>
              <a:defRPr/>
            </a:pPr>
            <a:endParaRPr lang="en-US" dirty="0">
              <a:ea typeface="+mn-ea"/>
              <a:cs typeface="+mn-cs"/>
            </a:endParaRPr>
          </a:p>
          <a:p>
            <a:endParaRPr lang="el-GR" dirty="0"/>
          </a:p>
        </p:txBody>
      </p:sp>
      <p:sp>
        <p:nvSpPr>
          <p:cNvPr id="6" name="Θέση περιεχομένου 5">
            <a:extLst>
              <a:ext uri="{FF2B5EF4-FFF2-40B4-BE49-F238E27FC236}">
                <a16:creationId xmlns:a16="http://schemas.microsoft.com/office/drawing/2014/main" id="{CB92084D-CD7A-089D-1DB4-1D3225983414}"/>
              </a:ext>
            </a:extLst>
          </p:cNvPr>
          <p:cNvSpPr>
            <a:spLocks noGrp="1"/>
          </p:cNvSpPr>
          <p:nvPr>
            <p:ph sz="half" idx="2"/>
          </p:nvPr>
        </p:nvSpPr>
        <p:spPr>
          <a:xfrm>
            <a:off x="262647" y="1690688"/>
            <a:ext cx="5612859" cy="5167312"/>
          </a:xfrm>
        </p:spPr>
        <p:txBody>
          <a:bodyPr>
            <a:noAutofit/>
          </a:bodyPr>
          <a:lstStyle/>
          <a:p>
            <a:r>
              <a:rPr lang="el-GR" sz="1600" b="0" i="0" dirty="0" err="1">
                <a:solidFill>
                  <a:schemeClr val="tx1"/>
                </a:solidFill>
                <a:effectLst/>
                <a:latin typeface="Arial" panose="020B0604020202020204" pitchFamily="34" charset="0"/>
                <a:cs typeface="Arial" panose="020B0604020202020204" pitchFamily="34" charset="0"/>
              </a:rPr>
              <a:t>φαίνεταί</a:t>
            </a:r>
            <a:r>
              <a:rPr lang="el-GR" sz="1600" b="0" i="0" dirty="0">
                <a:solidFill>
                  <a:schemeClr val="tx1"/>
                </a:solidFill>
                <a:effectLst/>
                <a:latin typeface="Arial" panose="020B0604020202020204" pitchFamily="34" charset="0"/>
                <a:cs typeface="Arial" panose="020B0604020202020204" pitchFamily="34" charset="0"/>
              </a:rPr>
              <a:t> μοι </a:t>
            </a:r>
            <a:r>
              <a:rPr lang="el-GR" sz="1600" b="0" i="0" dirty="0" err="1">
                <a:solidFill>
                  <a:schemeClr val="tx1"/>
                </a:solidFill>
                <a:effectLst/>
                <a:latin typeface="Arial" panose="020B0604020202020204" pitchFamily="34" charset="0"/>
                <a:cs typeface="Arial" panose="020B0604020202020204" pitchFamily="34" charset="0"/>
              </a:rPr>
              <a:t>κῆνος</a:t>
            </a:r>
            <a:r>
              <a:rPr lang="el-GR" sz="1600" b="0" i="0" dirty="0">
                <a:solidFill>
                  <a:schemeClr val="tx1"/>
                </a:solidFill>
                <a:effectLst/>
                <a:latin typeface="Arial" panose="020B0604020202020204" pitchFamily="34" charset="0"/>
                <a:cs typeface="Arial" panose="020B0604020202020204" pitchFamily="34" charset="0"/>
              </a:rPr>
              <a:t> </a:t>
            </a:r>
            <a:r>
              <a:rPr lang="el-GR" sz="1600" b="0" i="0" dirty="0" err="1">
                <a:solidFill>
                  <a:schemeClr val="tx1"/>
                </a:solidFill>
                <a:effectLst/>
                <a:latin typeface="Arial" panose="020B0604020202020204" pitchFamily="34" charset="0"/>
                <a:cs typeface="Arial" panose="020B0604020202020204" pitchFamily="34" charset="0"/>
              </a:rPr>
              <a:t>ἴσος</a:t>
            </a:r>
            <a:r>
              <a:rPr lang="el-GR" sz="1600" b="0" i="0" dirty="0">
                <a:solidFill>
                  <a:schemeClr val="tx1"/>
                </a:solidFill>
                <a:effectLst/>
                <a:latin typeface="Arial" panose="020B0604020202020204" pitchFamily="34" charset="0"/>
                <a:cs typeface="Arial" panose="020B0604020202020204" pitchFamily="34" charset="0"/>
              </a:rPr>
              <a:t> </a:t>
            </a:r>
            <a:r>
              <a:rPr lang="el-GR" sz="1600" b="0" i="0" dirty="0" err="1">
                <a:solidFill>
                  <a:schemeClr val="tx1"/>
                </a:solidFill>
                <a:effectLst/>
                <a:latin typeface="Arial" panose="020B0604020202020204" pitchFamily="34" charset="0"/>
                <a:cs typeface="Arial" panose="020B0604020202020204" pitchFamily="34" charset="0"/>
              </a:rPr>
              <a:t>θέοισιν</a:t>
            </a:r>
            <a:br>
              <a:rPr lang="el-GR" sz="1600" dirty="0">
                <a:solidFill>
                  <a:schemeClr val="tx1"/>
                </a:solidFill>
                <a:latin typeface="Arial" panose="020B0604020202020204" pitchFamily="34" charset="0"/>
                <a:cs typeface="Arial" panose="020B0604020202020204" pitchFamily="34" charset="0"/>
              </a:rPr>
            </a:br>
            <a:r>
              <a:rPr lang="el-GR" sz="1600" b="0" i="0" dirty="0" err="1">
                <a:solidFill>
                  <a:schemeClr val="tx1"/>
                </a:solidFill>
                <a:effectLst/>
                <a:latin typeface="Arial" panose="020B0604020202020204" pitchFamily="34" charset="0"/>
                <a:cs typeface="Arial" panose="020B0604020202020204" pitchFamily="34" charset="0"/>
              </a:rPr>
              <a:t>ἔμμεν</a:t>
            </a:r>
            <a:r>
              <a:rPr lang="el-GR" sz="1600" b="0" i="0" dirty="0">
                <a:solidFill>
                  <a:schemeClr val="tx1"/>
                </a:solidFill>
                <a:effectLst/>
                <a:latin typeface="Arial" panose="020B0604020202020204" pitchFamily="34" charset="0"/>
                <a:cs typeface="Arial" panose="020B0604020202020204" pitchFamily="34" charset="0"/>
              </a:rPr>
              <a:t>᾽ </a:t>
            </a:r>
            <a:r>
              <a:rPr lang="el-GR" sz="1600" b="0" i="0" dirty="0" err="1">
                <a:solidFill>
                  <a:schemeClr val="tx1"/>
                </a:solidFill>
                <a:effectLst/>
                <a:latin typeface="Arial" panose="020B0604020202020204" pitchFamily="34" charset="0"/>
                <a:cs typeface="Arial" panose="020B0604020202020204" pitchFamily="34" charset="0"/>
              </a:rPr>
              <a:t>ὤνηρ</a:t>
            </a:r>
            <a:r>
              <a:rPr lang="el-GR" sz="1600" b="0" i="0" dirty="0">
                <a:solidFill>
                  <a:schemeClr val="tx1"/>
                </a:solidFill>
                <a:effectLst/>
                <a:latin typeface="Arial" panose="020B0604020202020204" pitchFamily="34" charset="0"/>
                <a:cs typeface="Arial" panose="020B0604020202020204" pitchFamily="34" charset="0"/>
              </a:rPr>
              <a:t>, </a:t>
            </a:r>
            <a:r>
              <a:rPr lang="el-GR" sz="1600" b="0" i="0" dirty="0" err="1">
                <a:solidFill>
                  <a:schemeClr val="tx1"/>
                </a:solidFill>
                <a:effectLst/>
                <a:latin typeface="Arial" panose="020B0604020202020204" pitchFamily="34" charset="0"/>
                <a:cs typeface="Arial" panose="020B0604020202020204" pitchFamily="34" charset="0"/>
              </a:rPr>
              <a:t>ὄττις</a:t>
            </a:r>
            <a:r>
              <a:rPr lang="el-GR" sz="1600" b="0" i="0" dirty="0">
                <a:solidFill>
                  <a:schemeClr val="tx1"/>
                </a:solidFill>
                <a:effectLst/>
                <a:latin typeface="Arial" panose="020B0604020202020204" pitchFamily="34" charset="0"/>
                <a:cs typeface="Arial" panose="020B0604020202020204" pitchFamily="34" charset="0"/>
              </a:rPr>
              <a:t> </a:t>
            </a:r>
            <a:r>
              <a:rPr lang="el-GR" sz="1600" b="0" i="0" dirty="0" err="1">
                <a:solidFill>
                  <a:schemeClr val="tx1"/>
                </a:solidFill>
                <a:effectLst/>
                <a:latin typeface="Arial" panose="020B0604020202020204" pitchFamily="34" charset="0"/>
                <a:cs typeface="Arial" panose="020B0604020202020204" pitchFamily="34" charset="0"/>
              </a:rPr>
              <a:t>ἐνάντιός</a:t>
            </a:r>
            <a:r>
              <a:rPr lang="el-GR" sz="1600" b="0" i="0" dirty="0">
                <a:solidFill>
                  <a:schemeClr val="tx1"/>
                </a:solidFill>
                <a:effectLst/>
                <a:latin typeface="Arial" panose="020B0604020202020204" pitchFamily="34" charset="0"/>
                <a:cs typeface="Arial" panose="020B0604020202020204" pitchFamily="34" charset="0"/>
              </a:rPr>
              <a:t> τοι</a:t>
            </a:r>
            <a:br>
              <a:rPr lang="el-GR" sz="1600" dirty="0">
                <a:solidFill>
                  <a:schemeClr val="tx1"/>
                </a:solidFill>
                <a:latin typeface="Arial" panose="020B0604020202020204" pitchFamily="34" charset="0"/>
                <a:cs typeface="Arial" panose="020B0604020202020204" pitchFamily="34" charset="0"/>
              </a:rPr>
            </a:br>
            <a:r>
              <a:rPr lang="el-GR" sz="1600" b="0" i="0" dirty="0" err="1">
                <a:solidFill>
                  <a:schemeClr val="tx1"/>
                </a:solidFill>
                <a:effectLst/>
                <a:latin typeface="Arial" panose="020B0604020202020204" pitchFamily="34" charset="0"/>
                <a:cs typeface="Arial" panose="020B0604020202020204" pitchFamily="34" charset="0"/>
              </a:rPr>
              <a:t>ἰσδάνει</a:t>
            </a:r>
            <a:r>
              <a:rPr lang="el-GR" sz="1600" b="0" i="0" dirty="0">
                <a:solidFill>
                  <a:schemeClr val="tx1"/>
                </a:solidFill>
                <a:effectLst/>
                <a:latin typeface="Arial" panose="020B0604020202020204" pitchFamily="34" charset="0"/>
                <a:cs typeface="Arial" panose="020B0604020202020204" pitchFamily="34" charset="0"/>
              </a:rPr>
              <a:t> καὶ </a:t>
            </a:r>
            <a:r>
              <a:rPr lang="el-GR" sz="1600" b="0" i="0" dirty="0" err="1">
                <a:solidFill>
                  <a:schemeClr val="tx1"/>
                </a:solidFill>
                <a:effectLst/>
                <a:latin typeface="Arial" panose="020B0604020202020204" pitchFamily="34" charset="0"/>
                <a:cs typeface="Arial" panose="020B0604020202020204" pitchFamily="34" charset="0"/>
              </a:rPr>
              <a:t>πλάσιον</a:t>
            </a:r>
            <a:r>
              <a:rPr lang="el-GR" sz="1600" b="0" i="0" dirty="0">
                <a:solidFill>
                  <a:schemeClr val="tx1"/>
                </a:solidFill>
                <a:effectLst/>
                <a:latin typeface="Arial" panose="020B0604020202020204" pitchFamily="34" charset="0"/>
                <a:cs typeface="Arial" panose="020B0604020202020204" pitchFamily="34" charset="0"/>
              </a:rPr>
              <a:t> </a:t>
            </a:r>
            <a:r>
              <a:rPr lang="el-GR" sz="1600" b="0" i="0" dirty="0" err="1">
                <a:solidFill>
                  <a:schemeClr val="tx1"/>
                </a:solidFill>
                <a:effectLst/>
                <a:latin typeface="Arial" panose="020B0604020202020204" pitchFamily="34" charset="0"/>
                <a:cs typeface="Arial" panose="020B0604020202020204" pitchFamily="34" charset="0"/>
              </a:rPr>
              <a:t>ἆδυ</a:t>
            </a:r>
            <a:r>
              <a:rPr lang="el-GR" sz="1600" b="0" i="0" dirty="0">
                <a:solidFill>
                  <a:schemeClr val="tx1"/>
                </a:solidFill>
                <a:effectLst/>
                <a:latin typeface="Arial" panose="020B0604020202020204" pitchFamily="34" charset="0"/>
                <a:cs typeface="Arial" panose="020B0604020202020204" pitchFamily="34" charset="0"/>
              </a:rPr>
              <a:t> </a:t>
            </a:r>
            <a:r>
              <a:rPr lang="el-GR" sz="1600" b="0" i="0" dirty="0" err="1">
                <a:solidFill>
                  <a:schemeClr val="tx1"/>
                </a:solidFill>
                <a:effectLst/>
                <a:latin typeface="Arial" panose="020B0604020202020204" pitchFamily="34" charset="0"/>
                <a:cs typeface="Arial" panose="020B0604020202020204" pitchFamily="34" charset="0"/>
              </a:rPr>
              <a:t>φωνεί</a:t>
            </a:r>
            <a:r>
              <a:rPr lang="el-GR" sz="1600" b="0" i="0" dirty="0">
                <a:solidFill>
                  <a:schemeClr val="tx1"/>
                </a:solidFill>
                <a:effectLst/>
                <a:latin typeface="Arial" panose="020B0604020202020204" pitchFamily="34" charset="0"/>
                <a:cs typeface="Arial" panose="020B0604020202020204" pitchFamily="34" charset="0"/>
              </a:rPr>
              <a:t>-</a:t>
            </a:r>
            <a:br>
              <a:rPr lang="el-GR" sz="1600" dirty="0">
                <a:solidFill>
                  <a:schemeClr val="tx1"/>
                </a:solidFill>
                <a:latin typeface="Arial" panose="020B0604020202020204" pitchFamily="34" charset="0"/>
                <a:cs typeface="Arial" panose="020B0604020202020204" pitchFamily="34" charset="0"/>
              </a:rPr>
            </a:br>
            <a:r>
              <a:rPr lang="el-GR" sz="1600" b="0" i="0" dirty="0">
                <a:solidFill>
                  <a:schemeClr val="tx1"/>
                </a:solidFill>
                <a:effectLst/>
                <a:latin typeface="Arial" panose="020B0604020202020204" pitchFamily="34" charset="0"/>
                <a:cs typeface="Arial" panose="020B0604020202020204" pitchFamily="34" charset="0"/>
              </a:rPr>
              <a:t>σας </a:t>
            </a:r>
            <a:r>
              <a:rPr lang="el-GR" sz="1600" b="0" i="0" dirty="0" err="1">
                <a:solidFill>
                  <a:schemeClr val="tx1"/>
                </a:solidFill>
                <a:effectLst/>
                <a:latin typeface="Arial" panose="020B0604020202020204" pitchFamily="34" charset="0"/>
                <a:cs typeface="Arial" panose="020B0604020202020204" pitchFamily="34" charset="0"/>
              </a:rPr>
              <a:t>ὐπακούει</a:t>
            </a:r>
            <a:br>
              <a:rPr lang="el-GR" sz="1600" dirty="0">
                <a:solidFill>
                  <a:schemeClr val="tx1"/>
                </a:solidFill>
                <a:latin typeface="Arial" panose="020B0604020202020204" pitchFamily="34" charset="0"/>
                <a:cs typeface="Arial" panose="020B0604020202020204" pitchFamily="34" charset="0"/>
              </a:rPr>
            </a:br>
            <a:br>
              <a:rPr lang="el-GR" sz="1600" dirty="0">
                <a:solidFill>
                  <a:schemeClr val="tx1"/>
                </a:solidFill>
                <a:latin typeface="Arial" panose="020B0604020202020204" pitchFamily="34" charset="0"/>
                <a:cs typeface="Arial" panose="020B0604020202020204" pitchFamily="34" charset="0"/>
              </a:rPr>
            </a:br>
            <a:r>
              <a:rPr lang="el-GR" sz="1600" b="0" i="0" dirty="0">
                <a:solidFill>
                  <a:schemeClr val="tx1"/>
                </a:solidFill>
                <a:effectLst/>
                <a:latin typeface="Arial" panose="020B0604020202020204" pitchFamily="34" charset="0"/>
                <a:cs typeface="Arial" panose="020B0604020202020204" pitchFamily="34" charset="0"/>
              </a:rPr>
              <a:t>καὶ </a:t>
            </a:r>
            <a:r>
              <a:rPr lang="el-GR" sz="1600" b="0" i="0" dirty="0" err="1">
                <a:solidFill>
                  <a:schemeClr val="tx1"/>
                </a:solidFill>
                <a:effectLst/>
                <a:latin typeface="Arial" panose="020B0604020202020204" pitchFamily="34" charset="0"/>
                <a:cs typeface="Arial" panose="020B0604020202020204" pitchFamily="34" charset="0"/>
              </a:rPr>
              <a:t>γελαίσας</a:t>
            </a:r>
            <a:r>
              <a:rPr lang="el-GR" sz="1600" b="0" i="0" dirty="0">
                <a:solidFill>
                  <a:schemeClr val="tx1"/>
                </a:solidFill>
                <a:effectLst/>
                <a:latin typeface="Arial" panose="020B0604020202020204" pitchFamily="34" charset="0"/>
                <a:cs typeface="Arial" panose="020B0604020202020204" pitchFamily="34" charset="0"/>
              </a:rPr>
              <a:t> </a:t>
            </a:r>
            <a:r>
              <a:rPr lang="el-GR" sz="1600" b="0" i="0" dirty="0" err="1">
                <a:solidFill>
                  <a:schemeClr val="tx1"/>
                </a:solidFill>
                <a:effectLst/>
                <a:latin typeface="Arial" panose="020B0604020202020204" pitchFamily="34" charset="0"/>
                <a:cs typeface="Arial" panose="020B0604020202020204" pitchFamily="34" charset="0"/>
              </a:rPr>
              <a:t>ἰμέροεν</a:t>
            </a:r>
            <a:r>
              <a:rPr lang="el-GR" sz="1600" b="0" i="0" dirty="0">
                <a:solidFill>
                  <a:schemeClr val="tx1"/>
                </a:solidFill>
                <a:effectLst/>
                <a:latin typeface="Arial" panose="020B0604020202020204" pitchFamily="34" charset="0"/>
                <a:cs typeface="Arial" panose="020B0604020202020204" pitchFamily="34" charset="0"/>
              </a:rPr>
              <a:t>, </a:t>
            </a:r>
            <a:r>
              <a:rPr lang="el-GR" sz="1600" b="0" i="0" dirty="0" err="1">
                <a:solidFill>
                  <a:schemeClr val="tx1"/>
                </a:solidFill>
                <a:effectLst/>
                <a:latin typeface="Arial" panose="020B0604020202020204" pitchFamily="34" charset="0"/>
                <a:cs typeface="Arial" panose="020B0604020202020204" pitchFamily="34" charset="0"/>
              </a:rPr>
              <a:t>τό</a:t>
            </a:r>
            <a:r>
              <a:rPr lang="el-GR" sz="1600" b="0" i="0" dirty="0">
                <a:solidFill>
                  <a:schemeClr val="tx1"/>
                </a:solidFill>
                <a:effectLst/>
                <a:latin typeface="Arial" panose="020B0604020202020204" pitchFamily="34" charset="0"/>
                <a:cs typeface="Arial" panose="020B0604020202020204" pitchFamily="34" charset="0"/>
              </a:rPr>
              <a:t> μ᾽ ἦ </a:t>
            </a:r>
            <a:r>
              <a:rPr lang="el-GR" sz="1600" b="0" i="0" dirty="0" err="1">
                <a:solidFill>
                  <a:schemeClr val="tx1"/>
                </a:solidFill>
                <a:effectLst/>
                <a:latin typeface="Arial" panose="020B0604020202020204" pitchFamily="34" charset="0"/>
                <a:cs typeface="Arial" panose="020B0604020202020204" pitchFamily="34" charset="0"/>
              </a:rPr>
              <a:t>μὰν</a:t>
            </a:r>
            <a:br>
              <a:rPr lang="el-GR" sz="1600" dirty="0">
                <a:solidFill>
                  <a:schemeClr val="tx1"/>
                </a:solidFill>
                <a:latin typeface="Arial" panose="020B0604020202020204" pitchFamily="34" charset="0"/>
                <a:cs typeface="Arial" panose="020B0604020202020204" pitchFamily="34" charset="0"/>
              </a:rPr>
            </a:br>
            <a:r>
              <a:rPr lang="el-GR" sz="1600" b="0" i="0" dirty="0" err="1">
                <a:solidFill>
                  <a:schemeClr val="tx1"/>
                </a:solidFill>
                <a:effectLst/>
                <a:latin typeface="Arial" panose="020B0604020202020204" pitchFamily="34" charset="0"/>
                <a:cs typeface="Arial" panose="020B0604020202020204" pitchFamily="34" charset="0"/>
              </a:rPr>
              <a:t>καρδίαν</a:t>
            </a:r>
            <a:r>
              <a:rPr lang="el-GR" sz="1600" b="0" i="0" dirty="0">
                <a:solidFill>
                  <a:schemeClr val="tx1"/>
                </a:solidFill>
                <a:effectLst/>
                <a:latin typeface="Arial" panose="020B0604020202020204" pitchFamily="34" charset="0"/>
                <a:cs typeface="Arial" panose="020B0604020202020204" pitchFamily="34" charset="0"/>
              </a:rPr>
              <a:t> ἐν </a:t>
            </a:r>
            <a:r>
              <a:rPr lang="el-GR" sz="1600" b="0" i="0" dirty="0" err="1">
                <a:solidFill>
                  <a:schemeClr val="tx1"/>
                </a:solidFill>
                <a:effectLst/>
                <a:latin typeface="Arial" panose="020B0604020202020204" pitchFamily="34" charset="0"/>
                <a:cs typeface="Arial" panose="020B0604020202020204" pitchFamily="34" charset="0"/>
              </a:rPr>
              <a:t>στήθεσιν</a:t>
            </a:r>
            <a:r>
              <a:rPr lang="el-GR" sz="1600" b="0" i="0" dirty="0">
                <a:solidFill>
                  <a:schemeClr val="tx1"/>
                </a:solidFill>
                <a:effectLst/>
                <a:latin typeface="Arial" panose="020B0604020202020204" pitchFamily="34" charset="0"/>
                <a:cs typeface="Arial" panose="020B0604020202020204" pitchFamily="34" charset="0"/>
              </a:rPr>
              <a:t> </a:t>
            </a:r>
            <a:r>
              <a:rPr lang="el-GR" sz="1600" b="0" i="0" dirty="0" err="1">
                <a:solidFill>
                  <a:schemeClr val="tx1"/>
                </a:solidFill>
                <a:effectLst/>
                <a:latin typeface="Arial" panose="020B0604020202020204" pitchFamily="34" charset="0"/>
                <a:cs typeface="Arial" panose="020B0604020202020204" pitchFamily="34" charset="0"/>
              </a:rPr>
              <a:t>ἐπτόαισεν</a:t>
            </a:r>
            <a:r>
              <a:rPr lang="el-GR" sz="1600" b="0" i="0" dirty="0">
                <a:solidFill>
                  <a:schemeClr val="tx1"/>
                </a:solidFill>
                <a:effectLst/>
                <a:latin typeface="Arial" panose="020B0604020202020204" pitchFamily="34" charset="0"/>
                <a:cs typeface="Arial" panose="020B0604020202020204" pitchFamily="34" charset="0"/>
              </a:rPr>
              <a:t>·</a:t>
            </a:r>
            <a:br>
              <a:rPr lang="el-GR" sz="1600" dirty="0">
                <a:solidFill>
                  <a:schemeClr val="tx1"/>
                </a:solidFill>
                <a:latin typeface="Arial" panose="020B0604020202020204" pitchFamily="34" charset="0"/>
                <a:cs typeface="Arial" panose="020B0604020202020204" pitchFamily="34" charset="0"/>
              </a:rPr>
            </a:br>
            <a:r>
              <a:rPr lang="el-GR" sz="1600" b="0" i="0" dirty="0" err="1">
                <a:solidFill>
                  <a:schemeClr val="tx1"/>
                </a:solidFill>
                <a:effectLst/>
                <a:latin typeface="Arial" panose="020B0604020202020204" pitchFamily="34" charset="0"/>
                <a:cs typeface="Arial" panose="020B0604020202020204" pitchFamily="34" charset="0"/>
              </a:rPr>
              <a:t>ὠς</a:t>
            </a:r>
            <a:r>
              <a:rPr lang="el-GR" sz="1600" b="0" i="0" dirty="0">
                <a:solidFill>
                  <a:schemeClr val="tx1"/>
                </a:solidFill>
                <a:effectLst/>
                <a:latin typeface="Arial" panose="020B0604020202020204" pitchFamily="34" charset="0"/>
                <a:cs typeface="Arial" panose="020B0604020202020204" pitchFamily="34" charset="0"/>
              </a:rPr>
              <a:t> </a:t>
            </a:r>
            <a:r>
              <a:rPr lang="el-GR" sz="1600" b="0" i="0" dirty="0" err="1">
                <a:solidFill>
                  <a:schemeClr val="tx1"/>
                </a:solidFill>
                <a:effectLst/>
                <a:latin typeface="Arial" panose="020B0604020202020204" pitchFamily="34" charset="0"/>
                <a:cs typeface="Arial" panose="020B0604020202020204" pitchFamily="34" charset="0"/>
              </a:rPr>
              <a:t>γὰρ</a:t>
            </a:r>
            <a:r>
              <a:rPr lang="el-GR" sz="1600" b="0" i="0" dirty="0">
                <a:solidFill>
                  <a:schemeClr val="tx1"/>
                </a:solidFill>
                <a:effectLst/>
                <a:latin typeface="Arial" panose="020B0604020202020204" pitchFamily="34" charset="0"/>
                <a:cs typeface="Arial" panose="020B0604020202020204" pitchFamily="34" charset="0"/>
              </a:rPr>
              <a:t> </a:t>
            </a:r>
            <a:r>
              <a:rPr lang="el-GR" sz="1600" b="0" i="0" dirty="0" err="1">
                <a:solidFill>
                  <a:schemeClr val="tx1"/>
                </a:solidFill>
                <a:effectLst/>
                <a:latin typeface="Arial" panose="020B0604020202020204" pitchFamily="34" charset="0"/>
                <a:cs typeface="Arial" panose="020B0604020202020204" pitchFamily="34" charset="0"/>
              </a:rPr>
              <a:t>ἔς</a:t>
            </a:r>
            <a:r>
              <a:rPr lang="el-GR" sz="1600" b="0" i="0" dirty="0">
                <a:solidFill>
                  <a:schemeClr val="tx1"/>
                </a:solidFill>
                <a:effectLst/>
                <a:latin typeface="Arial" panose="020B0604020202020204" pitchFamily="34" charset="0"/>
                <a:cs typeface="Arial" panose="020B0604020202020204" pitchFamily="34" charset="0"/>
              </a:rPr>
              <a:t> σ᾽ </a:t>
            </a:r>
            <a:r>
              <a:rPr lang="el-GR" sz="1600" b="0" i="0" dirty="0" err="1">
                <a:solidFill>
                  <a:schemeClr val="tx1"/>
                </a:solidFill>
                <a:effectLst/>
                <a:latin typeface="Arial" panose="020B0604020202020204" pitchFamily="34" charset="0"/>
                <a:cs typeface="Arial" panose="020B0604020202020204" pitchFamily="34" charset="0"/>
              </a:rPr>
              <a:t>ἴδω</a:t>
            </a:r>
            <a:r>
              <a:rPr lang="el-GR" sz="1600" b="0" i="0" dirty="0">
                <a:solidFill>
                  <a:schemeClr val="tx1"/>
                </a:solidFill>
                <a:effectLst/>
                <a:latin typeface="Arial" panose="020B0604020202020204" pitchFamily="34" charset="0"/>
                <a:cs typeface="Arial" panose="020B0604020202020204" pitchFamily="34" charset="0"/>
              </a:rPr>
              <a:t> βρόχε᾽, </a:t>
            </a:r>
            <a:r>
              <a:rPr lang="el-GR" sz="1600" b="0" i="0" dirty="0" err="1">
                <a:solidFill>
                  <a:schemeClr val="tx1"/>
                </a:solidFill>
                <a:effectLst/>
                <a:latin typeface="Arial" panose="020B0604020202020204" pitchFamily="34" charset="0"/>
                <a:cs typeface="Arial" panose="020B0604020202020204" pitchFamily="34" charset="0"/>
              </a:rPr>
              <a:t>ὤς</a:t>
            </a:r>
            <a:r>
              <a:rPr lang="el-GR" sz="1600" b="0" i="0" dirty="0">
                <a:solidFill>
                  <a:schemeClr val="tx1"/>
                </a:solidFill>
                <a:effectLst/>
                <a:latin typeface="Arial" panose="020B0604020202020204" pitchFamily="34" charset="0"/>
                <a:cs typeface="Arial" panose="020B0604020202020204" pitchFamily="34" charset="0"/>
              </a:rPr>
              <a:t> με </a:t>
            </a:r>
            <a:r>
              <a:rPr lang="el-GR" sz="1600" b="0" i="0" dirty="0" err="1">
                <a:solidFill>
                  <a:schemeClr val="tx1"/>
                </a:solidFill>
                <a:effectLst/>
                <a:latin typeface="Arial" panose="020B0604020202020204" pitchFamily="34" charset="0"/>
                <a:cs typeface="Arial" panose="020B0604020202020204" pitchFamily="34" charset="0"/>
              </a:rPr>
              <a:t>φώναι</a:t>
            </a:r>
            <a:r>
              <a:rPr lang="el-GR" sz="1600" b="0" i="0" dirty="0">
                <a:solidFill>
                  <a:schemeClr val="tx1"/>
                </a:solidFill>
                <a:effectLst/>
                <a:latin typeface="Arial" panose="020B0604020202020204" pitchFamily="34" charset="0"/>
                <a:cs typeface="Arial" panose="020B0604020202020204" pitchFamily="34" charset="0"/>
              </a:rPr>
              <a:t>-</a:t>
            </a:r>
            <a:br>
              <a:rPr lang="el-GR" sz="1600" dirty="0">
                <a:solidFill>
                  <a:schemeClr val="tx1"/>
                </a:solidFill>
                <a:latin typeface="Arial" panose="020B0604020202020204" pitchFamily="34" charset="0"/>
                <a:cs typeface="Arial" panose="020B0604020202020204" pitchFamily="34" charset="0"/>
              </a:rPr>
            </a:br>
            <a:r>
              <a:rPr lang="el-GR" sz="1600" b="0" i="0" dirty="0">
                <a:solidFill>
                  <a:schemeClr val="tx1"/>
                </a:solidFill>
                <a:effectLst/>
                <a:latin typeface="Arial" panose="020B0604020202020204" pitchFamily="34" charset="0"/>
                <a:cs typeface="Arial" panose="020B0604020202020204" pitchFamily="34" charset="0"/>
              </a:rPr>
              <a:t>σ᾽ </a:t>
            </a:r>
            <a:r>
              <a:rPr lang="el-GR" sz="1600" b="0" i="0" dirty="0" err="1">
                <a:solidFill>
                  <a:schemeClr val="tx1"/>
                </a:solidFill>
                <a:effectLst/>
                <a:latin typeface="Arial" panose="020B0604020202020204" pitchFamily="34" charset="0"/>
                <a:cs typeface="Arial" panose="020B0604020202020204" pitchFamily="34" charset="0"/>
              </a:rPr>
              <a:t>οὐδ</a:t>
            </a:r>
            <a:r>
              <a:rPr lang="el-GR" sz="1600" b="0" i="0" dirty="0">
                <a:solidFill>
                  <a:schemeClr val="tx1"/>
                </a:solidFill>
                <a:effectLst/>
                <a:latin typeface="Arial" panose="020B0604020202020204" pitchFamily="34" charset="0"/>
                <a:cs typeface="Arial" panose="020B0604020202020204" pitchFamily="34" charset="0"/>
              </a:rPr>
              <a:t>᾽ </a:t>
            </a:r>
            <a:r>
              <a:rPr lang="el-GR" sz="1600" b="0" i="0" dirty="0" err="1">
                <a:solidFill>
                  <a:schemeClr val="tx1"/>
                </a:solidFill>
                <a:effectLst/>
                <a:latin typeface="Arial" panose="020B0604020202020204" pitchFamily="34" charset="0"/>
                <a:cs typeface="Arial" panose="020B0604020202020204" pitchFamily="34" charset="0"/>
              </a:rPr>
              <a:t>ἒν</a:t>
            </a:r>
            <a:r>
              <a:rPr lang="el-GR" sz="1600" b="0" i="0" dirty="0">
                <a:solidFill>
                  <a:schemeClr val="tx1"/>
                </a:solidFill>
                <a:effectLst/>
                <a:latin typeface="Arial" panose="020B0604020202020204" pitchFamily="34" charset="0"/>
                <a:cs typeface="Arial" panose="020B0604020202020204" pitchFamily="34" charset="0"/>
              </a:rPr>
              <a:t> </a:t>
            </a:r>
            <a:r>
              <a:rPr lang="el-GR" sz="1600" b="0" i="0" dirty="0" err="1">
                <a:solidFill>
                  <a:schemeClr val="tx1"/>
                </a:solidFill>
                <a:effectLst/>
                <a:latin typeface="Arial" panose="020B0604020202020204" pitchFamily="34" charset="0"/>
                <a:cs typeface="Arial" panose="020B0604020202020204" pitchFamily="34" charset="0"/>
              </a:rPr>
              <a:t>ἔτ</a:t>
            </a:r>
            <a:r>
              <a:rPr lang="el-GR" sz="1600" b="0" i="0" dirty="0">
                <a:solidFill>
                  <a:schemeClr val="tx1"/>
                </a:solidFill>
                <a:effectLst/>
                <a:latin typeface="Arial" panose="020B0604020202020204" pitchFamily="34" charset="0"/>
                <a:cs typeface="Arial" panose="020B0604020202020204" pitchFamily="34" charset="0"/>
              </a:rPr>
              <a:t>᾽ </a:t>
            </a:r>
            <a:r>
              <a:rPr lang="el-GR" sz="1600" b="0" i="0" dirty="0" err="1">
                <a:solidFill>
                  <a:schemeClr val="tx1"/>
                </a:solidFill>
                <a:effectLst/>
                <a:latin typeface="Arial" panose="020B0604020202020204" pitchFamily="34" charset="0"/>
                <a:cs typeface="Arial" panose="020B0604020202020204" pitchFamily="34" charset="0"/>
              </a:rPr>
              <a:t>εἴκει</a:t>
            </a:r>
            <a:r>
              <a:rPr lang="el-GR" sz="1600" b="0" i="0" dirty="0">
                <a:solidFill>
                  <a:schemeClr val="tx1"/>
                </a:solidFill>
                <a:effectLst/>
                <a:latin typeface="Arial" panose="020B0604020202020204" pitchFamily="34" charset="0"/>
                <a:cs typeface="Arial" panose="020B0604020202020204" pitchFamily="34" charset="0"/>
              </a:rPr>
              <a:t>,</a:t>
            </a:r>
            <a:br>
              <a:rPr lang="el-GR" sz="1600" dirty="0">
                <a:solidFill>
                  <a:schemeClr val="tx1"/>
                </a:solidFill>
                <a:latin typeface="Arial" panose="020B0604020202020204" pitchFamily="34" charset="0"/>
                <a:cs typeface="Arial" panose="020B0604020202020204" pitchFamily="34" charset="0"/>
              </a:rPr>
            </a:br>
            <a:br>
              <a:rPr lang="el-GR" sz="1600" dirty="0">
                <a:solidFill>
                  <a:schemeClr val="tx1"/>
                </a:solidFill>
                <a:latin typeface="Arial" panose="020B0604020202020204" pitchFamily="34" charset="0"/>
                <a:cs typeface="Arial" panose="020B0604020202020204" pitchFamily="34" charset="0"/>
              </a:rPr>
            </a:br>
            <a:r>
              <a:rPr lang="el-GR" sz="1600" b="0" i="0" dirty="0" err="1">
                <a:solidFill>
                  <a:schemeClr val="tx1"/>
                </a:solidFill>
                <a:effectLst/>
                <a:latin typeface="Arial" panose="020B0604020202020204" pitchFamily="34" charset="0"/>
                <a:cs typeface="Arial" panose="020B0604020202020204" pitchFamily="34" charset="0"/>
              </a:rPr>
              <a:t>ἀλλ</a:t>
            </a:r>
            <a:r>
              <a:rPr lang="el-GR" sz="1600" b="0" i="0" dirty="0">
                <a:solidFill>
                  <a:schemeClr val="tx1"/>
                </a:solidFill>
                <a:effectLst/>
                <a:latin typeface="Arial" panose="020B0604020202020204" pitchFamily="34" charset="0"/>
                <a:cs typeface="Arial" panose="020B0604020202020204" pitchFamily="34" charset="0"/>
              </a:rPr>
              <a:t>᾽ </a:t>
            </a:r>
            <a:r>
              <a:rPr lang="el-GR" sz="1600" b="0" i="0" dirty="0" err="1">
                <a:solidFill>
                  <a:schemeClr val="tx1"/>
                </a:solidFill>
                <a:effectLst/>
                <a:latin typeface="Arial" panose="020B0604020202020204" pitchFamily="34" charset="0"/>
                <a:cs typeface="Arial" panose="020B0604020202020204" pitchFamily="34" charset="0"/>
              </a:rPr>
              <a:t>ἄκαν</a:t>
            </a:r>
            <a:r>
              <a:rPr lang="el-GR" sz="1600" b="0" i="0" dirty="0">
                <a:solidFill>
                  <a:schemeClr val="tx1"/>
                </a:solidFill>
                <a:effectLst/>
                <a:latin typeface="Arial" panose="020B0604020202020204" pitchFamily="34" charset="0"/>
                <a:cs typeface="Arial" panose="020B0604020202020204" pitchFamily="34" charset="0"/>
              </a:rPr>
              <a:t> </a:t>
            </a:r>
            <a:r>
              <a:rPr lang="el-GR" sz="1600" b="0" i="0" dirty="0" err="1">
                <a:solidFill>
                  <a:schemeClr val="tx1"/>
                </a:solidFill>
                <a:effectLst/>
                <a:latin typeface="Arial" panose="020B0604020202020204" pitchFamily="34" charset="0"/>
                <a:cs typeface="Arial" panose="020B0604020202020204" pitchFamily="34" charset="0"/>
              </a:rPr>
              <a:t>μὲν</a:t>
            </a:r>
            <a:r>
              <a:rPr lang="el-GR" sz="1600" b="0" i="0" dirty="0">
                <a:solidFill>
                  <a:schemeClr val="tx1"/>
                </a:solidFill>
                <a:effectLst/>
                <a:latin typeface="Arial" panose="020B0604020202020204" pitchFamily="34" charset="0"/>
                <a:cs typeface="Arial" panose="020B0604020202020204" pitchFamily="34" charset="0"/>
              </a:rPr>
              <a:t> </a:t>
            </a:r>
            <a:r>
              <a:rPr lang="el-GR" sz="1600" b="0" i="0" dirty="0" err="1">
                <a:solidFill>
                  <a:schemeClr val="tx1"/>
                </a:solidFill>
                <a:effectLst/>
                <a:latin typeface="Arial" panose="020B0604020202020204" pitchFamily="34" charset="0"/>
                <a:cs typeface="Arial" panose="020B0604020202020204" pitchFamily="34" charset="0"/>
              </a:rPr>
              <a:t>γλῶσσα</a:t>
            </a:r>
            <a:r>
              <a:rPr lang="el-GR" sz="1600" b="0" i="0" dirty="0">
                <a:solidFill>
                  <a:schemeClr val="tx1"/>
                </a:solidFill>
                <a:effectLst/>
                <a:latin typeface="Arial" panose="020B0604020202020204" pitchFamily="34" charset="0"/>
                <a:cs typeface="Arial" panose="020B0604020202020204" pitchFamily="34" charset="0"/>
              </a:rPr>
              <a:t> </a:t>
            </a:r>
            <a:r>
              <a:rPr lang="el-GR" sz="1600" b="0" i="0" baseline="30000" dirty="0">
                <a:solidFill>
                  <a:schemeClr val="tx1"/>
                </a:solidFill>
                <a:effectLst/>
                <a:latin typeface="Arial" panose="020B0604020202020204" pitchFamily="34" charset="0"/>
                <a:cs typeface="Arial" panose="020B0604020202020204" pitchFamily="34" charset="0"/>
              </a:rPr>
              <a:t>†</a:t>
            </a:r>
            <a:r>
              <a:rPr lang="el-GR" sz="1600" b="0" i="0" dirty="0" err="1">
                <a:solidFill>
                  <a:schemeClr val="tx1"/>
                </a:solidFill>
                <a:effectLst/>
                <a:latin typeface="Arial" panose="020B0604020202020204" pitchFamily="34" charset="0"/>
                <a:cs typeface="Arial" panose="020B0604020202020204" pitchFamily="34" charset="0"/>
              </a:rPr>
              <a:t>ἔαγε</a:t>
            </a:r>
            <a:r>
              <a:rPr lang="el-GR" sz="1600" b="0" i="0" baseline="30000" dirty="0">
                <a:solidFill>
                  <a:schemeClr val="tx1"/>
                </a:solidFill>
                <a:effectLst/>
                <a:latin typeface="Arial" panose="020B0604020202020204" pitchFamily="34" charset="0"/>
                <a:cs typeface="Arial" panose="020B0604020202020204" pitchFamily="34" charset="0"/>
              </a:rPr>
              <a:t>†</a:t>
            </a:r>
            <a:r>
              <a:rPr lang="el-GR" sz="1600" b="0" i="0" dirty="0">
                <a:solidFill>
                  <a:schemeClr val="tx1"/>
                </a:solidFill>
                <a:effectLst/>
                <a:latin typeface="Arial" panose="020B0604020202020204" pitchFamily="34" charset="0"/>
                <a:cs typeface="Arial" panose="020B0604020202020204" pitchFamily="34" charset="0"/>
              </a:rPr>
              <a:t>, </a:t>
            </a:r>
            <a:r>
              <a:rPr lang="el-GR" sz="1600" b="0" i="0" dirty="0" err="1">
                <a:solidFill>
                  <a:schemeClr val="tx1"/>
                </a:solidFill>
                <a:effectLst/>
                <a:latin typeface="Arial" panose="020B0604020202020204" pitchFamily="34" charset="0"/>
                <a:cs typeface="Arial" panose="020B0604020202020204" pitchFamily="34" charset="0"/>
              </a:rPr>
              <a:t>λέπτον</a:t>
            </a:r>
            <a:br>
              <a:rPr lang="el-GR" sz="1600" dirty="0">
                <a:solidFill>
                  <a:schemeClr val="tx1"/>
                </a:solidFill>
                <a:latin typeface="Arial" panose="020B0604020202020204" pitchFamily="34" charset="0"/>
                <a:cs typeface="Arial" panose="020B0604020202020204" pitchFamily="34" charset="0"/>
              </a:rPr>
            </a:br>
            <a:r>
              <a:rPr lang="el-GR" sz="1600" b="0" i="0" dirty="0">
                <a:solidFill>
                  <a:schemeClr val="tx1"/>
                </a:solidFill>
                <a:effectLst/>
                <a:latin typeface="Arial" panose="020B0604020202020204" pitchFamily="34" charset="0"/>
                <a:cs typeface="Arial" panose="020B0604020202020204" pitchFamily="34" charset="0"/>
              </a:rPr>
              <a:t>δ᾽ </a:t>
            </a:r>
            <a:r>
              <a:rPr lang="el-GR" sz="1600" b="0" i="0" dirty="0" err="1">
                <a:solidFill>
                  <a:schemeClr val="tx1"/>
                </a:solidFill>
                <a:effectLst/>
                <a:latin typeface="Arial" panose="020B0604020202020204" pitchFamily="34" charset="0"/>
                <a:cs typeface="Arial" panose="020B0604020202020204" pitchFamily="34" charset="0"/>
              </a:rPr>
              <a:t>αὔτικα</a:t>
            </a:r>
            <a:r>
              <a:rPr lang="el-GR" sz="1600" b="0" i="0" dirty="0">
                <a:solidFill>
                  <a:schemeClr val="tx1"/>
                </a:solidFill>
                <a:effectLst/>
                <a:latin typeface="Arial" panose="020B0604020202020204" pitchFamily="34" charset="0"/>
                <a:cs typeface="Arial" panose="020B0604020202020204" pitchFamily="34" charset="0"/>
              </a:rPr>
              <a:t> </a:t>
            </a:r>
            <a:r>
              <a:rPr lang="el-GR" sz="1600" b="0" i="0" dirty="0" err="1">
                <a:solidFill>
                  <a:schemeClr val="tx1"/>
                </a:solidFill>
                <a:effectLst/>
                <a:latin typeface="Arial" panose="020B0604020202020204" pitchFamily="34" charset="0"/>
                <a:cs typeface="Arial" panose="020B0604020202020204" pitchFamily="34" charset="0"/>
              </a:rPr>
              <a:t>χρῶι</a:t>
            </a:r>
            <a:r>
              <a:rPr lang="el-GR" sz="1600" b="0" i="0" dirty="0">
                <a:solidFill>
                  <a:schemeClr val="tx1"/>
                </a:solidFill>
                <a:effectLst/>
                <a:latin typeface="Arial" panose="020B0604020202020204" pitchFamily="34" charset="0"/>
                <a:cs typeface="Arial" panose="020B0604020202020204" pitchFamily="34" charset="0"/>
              </a:rPr>
              <a:t> </a:t>
            </a:r>
            <a:r>
              <a:rPr lang="el-GR" sz="1600" b="0" i="0" dirty="0" err="1">
                <a:solidFill>
                  <a:schemeClr val="tx1"/>
                </a:solidFill>
                <a:effectLst/>
                <a:latin typeface="Arial" panose="020B0604020202020204" pitchFamily="34" charset="0"/>
                <a:cs typeface="Arial" panose="020B0604020202020204" pitchFamily="34" charset="0"/>
              </a:rPr>
              <a:t>πῦρ</a:t>
            </a:r>
            <a:r>
              <a:rPr lang="el-GR" sz="1600" b="0" i="0" dirty="0">
                <a:solidFill>
                  <a:schemeClr val="tx1"/>
                </a:solidFill>
                <a:effectLst/>
                <a:latin typeface="Arial" panose="020B0604020202020204" pitchFamily="34" charset="0"/>
                <a:cs typeface="Arial" panose="020B0604020202020204" pitchFamily="34" charset="0"/>
              </a:rPr>
              <a:t> </a:t>
            </a:r>
            <a:r>
              <a:rPr lang="el-GR" sz="1600" b="0" i="0" dirty="0" err="1">
                <a:solidFill>
                  <a:schemeClr val="tx1"/>
                </a:solidFill>
                <a:effectLst/>
                <a:latin typeface="Arial" panose="020B0604020202020204" pitchFamily="34" charset="0"/>
                <a:cs typeface="Arial" panose="020B0604020202020204" pitchFamily="34" charset="0"/>
              </a:rPr>
              <a:t>ὐπαδεδρόμηκεν</a:t>
            </a:r>
            <a:r>
              <a:rPr lang="el-GR" sz="1600" b="0" i="0" dirty="0">
                <a:solidFill>
                  <a:schemeClr val="tx1"/>
                </a:solidFill>
                <a:effectLst/>
                <a:latin typeface="Arial" panose="020B0604020202020204" pitchFamily="34" charset="0"/>
                <a:cs typeface="Arial" panose="020B0604020202020204" pitchFamily="34" charset="0"/>
              </a:rPr>
              <a:t>,</a:t>
            </a:r>
            <a:br>
              <a:rPr lang="el-GR" sz="1600" dirty="0">
                <a:solidFill>
                  <a:schemeClr val="tx1"/>
                </a:solidFill>
                <a:latin typeface="Arial" panose="020B0604020202020204" pitchFamily="34" charset="0"/>
                <a:cs typeface="Arial" panose="020B0604020202020204" pitchFamily="34" charset="0"/>
              </a:rPr>
            </a:br>
            <a:r>
              <a:rPr lang="el-GR" sz="1600" b="0" i="0" dirty="0" err="1">
                <a:solidFill>
                  <a:schemeClr val="tx1"/>
                </a:solidFill>
                <a:effectLst/>
                <a:latin typeface="Arial" panose="020B0604020202020204" pitchFamily="34" charset="0"/>
                <a:cs typeface="Arial" panose="020B0604020202020204" pitchFamily="34" charset="0"/>
              </a:rPr>
              <a:t>ὀππάτεσσι</a:t>
            </a:r>
            <a:r>
              <a:rPr lang="el-GR" sz="1600" b="0" i="0" dirty="0">
                <a:solidFill>
                  <a:schemeClr val="tx1"/>
                </a:solidFill>
                <a:effectLst/>
                <a:latin typeface="Arial" panose="020B0604020202020204" pitchFamily="34" charset="0"/>
                <a:cs typeface="Arial" panose="020B0604020202020204" pitchFamily="34" charset="0"/>
              </a:rPr>
              <a:t> δ᾽ </a:t>
            </a:r>
            <a:r>
              <a:rPr lang="el-GR" sz="1600" b="0" i="0" dirty="0" err="1">
                <a:solidFill>
                  <a:schemeClr val="tx1"/>
                </a:solidFill>
                <a:effectLst/>
                <a:latin typeface="Arial" panose="020B0604020202020204" pitchFamily="34" charset="0"/>
                <a:cs typeface="Arial" panose="020B0604020202020204" pitchFamily="34" charset="0"/>
              </a:rPr>
              <a:t>οὐδ</a:t>
            </a:r>
            <a:r>
              <a:rPr lang="el-GR" sz="1600" b="0" i="0" dirty="0">
                <a:solidFill>
                  <a:schemeClr val="tx1"/>
                </a:solidFill>
                <a:effectLst/>
                <a:latin typeface="Arial" panose="020B0604020202020204" pitchFamily="34" charset="0"/>
                <a:cs typeface="Arial" panose="020B0604020202020204" pitchFamily="34" charset="0"/>
              </a:rPr>
              <a:t>᾽ </a:t>
            </a:r>
            <a:r>
              <a:rPr lang="el-GR" sz="1600" b="0" i="0" dirty="0" err="1">
                <a:solidFill>
                  <a:schemeClr val="tx1"/>
                </a:solidFill>
                <a:effectLst/>
                <a:latin typeface="Arial" panose="020B0604020202020204" pitchFamily="34" charset="0"/>
                <a:cs typeface="Arial" panose="020B0604020202020204" pitchFamily="34" charset="0"/>
              </a:rPr>
              <a:t>ἒν</a:t>
            </a:r>
            <a:r>
              <a:rPr lang="el-GR" sz="1600" b="0" i="0" dirty="0">
                <a:solidFill>
                  <a:schemeClr val="tx1"/>
                </a:solidFill>
                <a:effectLst/>
                <a:latin typeface="Arial" panose="020B0604020202020204" pitchFamily="34" charset="0"/>
                <a:cs typeface="Arial" panose="020B0604020202020204" pitchFamily="34" charset="0"/>
              </a:rPr>
              <a:t> </a:t>
            </a:r>
            <a:r>
              <a:rPr lang="el-GR" sz="1600" b="0" i="0" dirty="0" err="1">
                <a:solidFill>
                  <a:schemeClr val="tx1"/>
                </a:solidFill>
                <a:effectLst/>
                <a:latin typeface="Arial" panose="020B0604020202020204" pitchFamily="34" charset="0"/>
                <a:cs typeface="Arial" panose="020B0604020202020204" pitchFamily="34" charset="0"/>
              </a:rPr>
              <a:t>ὄρημμ</a:t>
            </a:r>
            <a:r>
              <a:rPr lang="el-GR" sz="1600" b="0" i="0" dirty="0">
                <a:solidFill>
                  <a:schemeClr val="tx1"/>
                </a:solidFill>
                <a:effectLst/>
                <a:latin typeface="Arial" panose="020B0604020202020204" pitchFamily="34" charset="0"/>
                <a:cs typeface="Arial" panose="020B0604020202020204" pitchFamily="34" charset="0"/>
              </a:rPr>
              <a:t>᾽, </a:t>
            </a:r>
            <a:r>
              <a:rPr lang="el-GR" sz="1600" b="0" i="0" dirty="0" err="1">
                <a:solidFill>
                  <a:schemeClr val="tx1"/>
                </a:solidFill>
                <a:effectLst/>
                <a:latin typeface="Arial" panose="020B0604020202020204" pitchFamily="34" charset="0"/>
                <a:cs typeface="Arial" panose="020B0604020202020204" pitchFamily="34" charset="0"/>
              </a:rPr>
              <a:t>ἐπιρρόμ</a:t>
            </a:r>
            <a:r>
              <a:rPr lang="el-GR" sz="1600" b="0" i="0" dirty="0">
                <a:solidFill>
                  <a:schemeClr val="tx1"/>
                </a:solidFill>
                <a:effectLst/>
                <a:latin typeface="Arial" panose="020B0604020202020204" pitchFamily="34" charset="0"/>
                <a:cs typeface="Arial" panose="020B0604020202020204" pitchFamily="34" charset="0"/>
              </a:rPr>
              <a:t>-</a:t>
            </a:r>
            <a:br>
              <a:rPr lang="el-GR" sz="1600" dirty="0">
                <a:solidFill>
                  <a:schemeClr val="tx1"/>
                </a:solidFill>
                <a:latin typeface="Arial" panose="020B0604020202020204" pitchFamily="34" charset="0"/>
                <a:cs typeface="Arial" panose="020B0604020202020204" pitchFamily="34" charset="0"/>
              </a:rPr>
            </a:br>
            <a:r>
              <a:rPr lang="el-GR" sz="1600" b="0" i="0" dirty="0" err="1">
                <a:solidFill>
                  <a:schemeClr val="tx1"/>
                </a:solidFill>
                <a:effectLst/>
                <a:latin typeface="Arial" panose="020B0604020202020204" pitchFamily="34" charset="0"/>
                <a:cs typeface="Arial" panose="020B0604020202020204" pitchFamily="34" charset="0"/>
              </a:rPr>
              <a:t>βεισι</a:t>
            </a:r>
            <a:r>
              <a:rPr lang="el-GR" sz="1600" b="0" i="0" dirty="0">
                <a:solidFill>
                  <a:schemeClr val="tx1"/>
                </a:solidFill>
                <a:effectLst/>
                <a:latin typeface="Arial" panose="020B0604020202020204" pitchFamily="34" charset="0"/>
                <a:cs typeface="Arial" panose="020B0604020202020204" pitchFamily="34" charset="0"/>
              </a:rPr>
              <a:t> δ᾽ </a:t>
            </a:r>
            <a:r>
              <a:rPr lang="el-GR" sz="1600" b="0" i="0" dirty="0" err="1">
                <a:solidFill>
                  <a:schemeClr val="tx1"/>
                </a:solidFill>
                <a:effectLst/>
                <a:latin typeface="Arial" panose="020B0604020202020204" pitchFamily="34" charset="0"/>
                <a:cs typeface="Arial" panose="020B0604020202020204" pitchFamily="34" charset="0"/>
              </a:rPr>
              <a:t>ἄκουαι</a:t>
            </a:r>
            <a:r>
              <a:rPr lang="el-GR" sz="1600" b="0" i="0" dirty="0">
                <a:solidFill>
                  <a:schemeClr val="tx1"/>
                </a:solidFill>
                <a:effectLst/>
                <a:latin typeface="Arial" panose="020B0604020202020204" pitchFamily="34" charset="0"/>
                <a:cs typeface="Arial" panose="020B0604020202020204" pitchFamily="34" charset="0"/>
              </a:rPr>
              <a:t>,</a:t>
            </a:r>
            <a:br>
              <a:rPr lang="el-GR" sz="1600" dirty="0">
                <a:solidFill>
                  <a:schemeClr val="tx1"/>
                </a:solidFill>
                <a:latin typeface="Arial" panose="020B0604020202020204" pitchFamily="34" charset="0"/>
                <a:cs typeface="Arial" panose="020B0604020202020204" pitchFamily="34" charset="0"/>
              </a:rPr>
            </a:br>
            <a:br>
              <a:rPr lang="el-GR" sz="1600" dirty="0">
                <a:solidFill>
                  <a:schemeClr val="tx1"/>
                </a:solidFill>
                <a:latin typeface="Arial" panose="020B0604020202020204" pitchFamily="34" charset="0"/>
                <a:cs typeface="Arial" panose="020B0604020202020204" pitchFamily="34" charset="0"/>
              </a:rPr>
            </a:br>
            <a:r>
              <a:rPr lang="el-GR" sz="1600" b="0" i="0" baseline="30000" dirty="0">
                <a:solidFill>
                  <a:schemeClr val="tx1"/>
                </a:solidFill>
                <a:effectLst/>
                <a:latin typeface="Arial" panose="020B0604020202020204" pitchFamily="34" charset="0"/>
                <a:cs typeface="Arial" panose="020B0604020202020204" pitchFamily="34" charset="0"/>
              </a:rPr>
              <a:t>†</a:t>
            </a:r>
            <a:r>
              <a:rPr lang="el-GR" sz="1600" b="0" i="0" dirty="0" err="1">
                <a:solidFill>
                  <a:schemeClr val="tx1"/>
                </a:solidFill>
                <a:effectLst/>
                <a:latin typeface="Arial" panose="020B0604020202020204" pitchFamily="34" charset="0"/>
                <a:cs typeface="Arial" panose="020B0604020202020204" pitchFamily="34" charset="0"/>
              </a:rPr>
              <a:t>έκαδε</a:t>
            </a:r>
            <a:r>
              <a:rPr lang="el-GR" sz="1600" b="0" i="0" dirty="0">
                <a:solidFill>
                  <a:schemeClr val="tx1"/>
                </a:solidFill>
                <a:effectLst/>
                <a:latin typeface="Arial" panose="020B0604020202020204" pitchFamily="34" charset="0"/>
                <a:cs typeface="Arial" panose="020B0604020202020204" pitchFamily="34" charset="0"/>
              </a:rPr>
              <a:t> μ᾽ </a:t>
            </a:r>
            <a:r>
              <a:rPr lang="el-GR" sz="1600" b="0" i="0" dirty="0" err="1">
                <a:solidFill>
                  <a:schemeClr val="tx1"/>
                </a:solidFill>
                <a:effectLst/>
                <a:latin typeface="Arial" panose="020B0604020202020204" pitchFamily="34" charset="0"/>
                <a:cs typeface="Arial" panose="020B0604020202020204" pitchFamily="34" charset="0"/>
              </a:rPr>
              <a:t>ἴδρως</a:t>
            </a:r>
            <a:r>
              <a:rPr lang="el-GR" sz="1600" b="0" i="0" dirty="0">
                <a:solidFill>
                  <a:schemeClr val="tx1"/>
                </a:solidFill>
                <a:effectLst/>
                <a:latin typeface="Arial" panose="020B0604020202020204" pitchFamily="34" charset="0"/>
                <a:cs typeface="Arial" panose="020B0604020202020204" pitchFamily="34" charset="0"/>
              </a:rPr>
              <a:t> </a:t>
            </a:r>
            <a:r>
              <a:rPr lang="el-GR" sz="1600" b="0" i="0" dirty="0" err="1">
                <a:solidFill>
                  <a:schemeClr val="tx1"/>
                </a:solidFill>
                <a:effectLst/>
                <a:latin typeface="Arial" panose="020B0604020202020204" pitchFamily="34" charset="0"/>
                <a:cs typeface="Arial" panose="020B0604020202020204" pitchFamily="34" charset="0"/>
              </a:rPr>
              <a:t>ψῦχρος</a:t>
            </a:r>
            <a:r>
              <a:rPr lang="el-GR" sz="1600" b="0" i="0" dirty="0">
                <a:solidFill>
                  <a:schemeClr val="tx1"/>
                </a:solidFill>
                <a:effectLst/>
                <a:latin typeface="Arial" panose="020B0604020202020204" pitchFamily="34" charset="0"/>
                <a:cs typeface="Arial" panose="020B0604020202020204" pitchFamily="34" charset="0"/>
              </a:rPr>
              <a:t> </a:t>
            </a:r>
            <a:r>
              <a:rPr lang="el-GR" sz="1600" b="0" i="0" dirty="0" err="1">
                <a:solidFill>
                  <a:schemeClr val="tx1"/>
                </a:solidFill>
                <a:effectLst/>
                <a:latin typeface="Arial" panose="020B0604020202020204" pitchFamily="34" charset="0"/>
                <a:cs typeface="Arial" panose="020B0604020202020204" pitchFamily="34" charset="0"/>
              </a:rPr>
              <a:t>κακχέεται</a:t>
            </a:r>
            <a:r>
              <a:rPr lang="el-GR" sz="1600" b="0" i="0" baseline="30000" dirty="0">
                <a:solidFill>
                  <a:schemeClr val="tx1"/>
                </a:solidFill>
                <a:effectLst/>
                <a:latin typeface="Arial" panose="020B0604020202020204" pitchFamily="34" charset="0"/>
                <a:cs typeface="Arial" panose="020B0604020202020204" pitchFamily="34" charset="0"/>
              </a:rPr>
              <a:t>†</a:t>
            </a:r>
            <a:r>
              <a:rPr lang="el-GR" sz="1600" b="0" i="0" dirty="0">
                <a:solidFill>
                  <a:schemeClr val="tx1"/>
                </a:solidFill>
                <a:effectLst/>
                <a:latin typeface="Arial" panose="020B0604020202020204" pitchFamily="34" charset="0"/>
                <a:cs typeface="Arial" panose="020B0604020202020204" pitchFamily="34" charset="0"/>
              </a:rPr>
              <a:t>, τρόμος </a:t>
            </a:r>
            <a:r>
              <a:rPr lang="el-GR" sz="1600" b="0" i="0" dirty="0" err="1">
                <a:solidFill>
                  <a:schemeClr val="tx1"/>
                </a:solidFill>
                <a:effectLst/>
                <a:latin typeface="Arial" panose="020B0604020202020204" pitchFamily="34" charset="0"/>
                <a:cs typeface="Arial" panose="020B0604020202020204" pitchFamily="34" charset="0"/>
              </a:rPr>
              <a:t>δὲ</a:t>
            </a:r>
            <a:br>
              <a:rPr lang="el-GR" sz="1600" dirty="0">
                <a:solidFill>
                  <a:schemeClr val="tx1"/>
                </a:solidFill>
                <a:latin typeface="Arial" panose="020B0604020202020204" pitchFamily="34" charset="0"/>
                <a:cs typeface="Arial" panose="020B0604020202020204" pitchFamily="34" charset="0"/>
              </a:rPr>
            </a:br>
            <a:r>
              <a:rPr lang="el-GR" sz="1600" b="0" i="0" dirty="0" err="1">
                <a:solidFill>
                  <a:schemeClr val="tx1"/>
                </a:solidFill>
                <a:effectLst/>
                <a:latin typeface="Arial" panose="020B0604020202020204" pitchFamily="34" charset="0"/>
                <a:cs typeface="Arial" panose="020B0604020202020204" pitchFamily="34" charset="0"/>
              </a:rPr>
              <a:t>παῖσαν</a:t>
            </a:r>
            <a:r>
              <a:rPr lang="el-GR" sz="1600" b="0" i="0" dirty="0">
                <a:solidFill>
                  <a:schemeClr val="tx1"/>
                </a:solidFill>
                <a:effectLst/>
                <a:latin typeface="Arial" panose="020B0604020202020204" pitchFamily="34" charset="0"/>
                <a:cs typeface="Arial" panose="020B0604020202020204" pitchFamily="34" charset="0"/>
              </a:rPr>
              <a:t> </a:t>
            </a:r>
            <a:r>
              <a:rPr lang="el-GR" sz="1600" b="0" i="0" dirty="0" err="1">
                <a:solidFill>
                  <a:schemeClr val="tx1"/>
                </a:solidFill>
                <a:effectLst/>
                <a:latin typeface="Arial" panose="020B0604020202020204" pitchFamily="34" charset="0"/>
                <a:cs typeface="Arial" panose="020B0604020202020204" pitchFamily="34" charset="0"/>
              </a:rPr>
              <a:t>ἄγρει</a:t>
            </a:r>
            <a:r>
              <a:rPr lang="el-GR" sz="1600" b="0" i="0" dirty="0">
                <a:solidFill>
                  <a:schemeClr val="tx1"/>
                </a:solidFill>
                <a:effectLst/>
                <a:latin typeface="Arial" panose="020B0604020202020204" pitchFamily="34" charset="0"/>
                <a:cs typeface="Arial" panose="020B0604020202020204" pitchFamily="34" charset="0"/>
              </a:rPr>
              <a:t>, </a:t>
            </a:r>
            <a:r>
              <a:rPr lang="el-GR" sz="1600" b="0" i="0" dirty="0" err="1">
                <a:solidFill>
                  <a:schemeClr val="tx1"/>
                </a:solidFill>
                <a:effectLst/>
                <a:latin typeface="Arial" panose="020B0604020202020204" pitchFamily="34" charset="0"/>
                <a:cs typeface="Arial" panose="020B0604020202020204" pitchFamily="34" charset="0"/>
              </a:rPr>
              <a:t>χλωροτέρα</a:t>
            </a:r>
            <a:r>
              <a:rPr lang="el-GR" sz="1600" b="0" i="0" dirty="0">
                <a:solidFill>
                  <a:schemeClr val="tx1"/>
                </a:solidFill>
                <a:effectLst/>
                <a:latin typeface="Arial" panose="020B0604020202020204" pitchFamily="34" charset="0"/>
                <a:cs typeface="Arial" panose="020B0604020202020204" pitchFamily="34" charset="0"/>
              </a:rPr>
              <a:t> </a:t>
            </a:r>
            <a:r>
              <a:rPr lang="el-GR" sz="1600" b="0" i="0" dirty="0" err="1">
                <a:solidFill>
                  <a:schemeClr val="tx1"/>
                </a:solidFill>
                <a:effectLst/>
                <a:latin typeface="Arial" panose="020B0604020202020204" pitchFamily="34" charset="0"/>
                <a:cs typeface="Arial" panose="020B0604020202020204" pitchFamily="34" charset="0"/>
              </a:rPr>
              <a:t>δὲ</a:t>
            </a:r>
            <a:r>
              <a:rPr lang="el-GR" sz="1600" b="0" i="0" dirty="0">
                <a:solidFill>
                  <a:schemeClr val="tx1"/>
                </a:solidFill>
                <a:effectLst/>
                <a:latin typeface="Arial" panose="020B0604020202020204" pitchFamily="34" charset="0"/>
                <a:cs typeface="Arial" panose="020B0604020202020204" pitchFamily="34" charset="0"/>
              </a:rPr>
              <a:t> </a:t>
            </a:r>
            <a:r>
              <a:rPr lang="el-GR" sz="1600" b="0" i="0" dirty="0" err="1">
                <a:solidFill>
                  <a:schemeClr val="tx1"/>
                </a:solidFill>
                <a:effectLst/>
                <a:latin typeface="Arial" panose="020B0604020202020204" pitchFamily="34" charset="0"/>
                <a:cs typeface="Arial" panose="020B0604020202020204" pitchFamily="34" charset="0"/>
              </a:rPr>
              <a:t>ποίας</a:t>
            </a:r>
            <a:br>
              <a:rPr lang="el-GR" sz="1600" dirty="0">
                <a:solidFill>
                  <a:schemeClr val="tx1"/>
                </a:solidFill>
                <a:latin typeface="Arial" panose="020B0604020202020204" pitchFamily="34" charset="0"/>
                <a:cs typeface="Arial" panose="020B0604020202020204" pitchFamily="34" charset="0"/>
              </a:rPr>
            </a:br>
            <a:r>
              <a:rPr lang="el-GR" sz="1600" b="0" i="0" dirty="0" err="1">
                <a:solidFill>
                  <a:schemeClr val="tx1"/>
                </a:solidFill>
                <a:effectLst/>
                <a:latin typeface="Arial" panose="020B0604020202020204" pitchFamily="34" charset="0"/>
                <a:cs typeface="Arial" panose="020B0604020202020204" pitchFamily="34" charset="0"/>
              </a:rPr>
              <a:t>ἔμμι</a:t>
            </a:r>
            <a:r>
              <a:rPr lang="el-GR" sz="1600" b="0" i="0" dirty="0">
                <a:solidFill>
                  <a:schemeClr val="tx1"/>
                </a:solidFill>
                <a:effectLst/>
                <a:latin typeface="Arial" panose="020B0604020202020204" pitchFamily="34" charset="0"/>
                <a:cs typeface="Arial" panose="020B0604020202020204" pitchFamily="34" charset="0"/>
              </a:rPr>
              <a:t>, </a:t>
            </a:r>
            <a:r>
              <a:rPr lang="el-GR" sz="1600" b="0" i="0" dirty="0" err="1">
                <a:solidFill>
                  <a:schemeClr val="tx1"/>
                </a:solidFill>
                <a:effectLst/>
                <a:latin typeface="Arial" panose="020B0604020202020204" pitchFamily="34" charset="0"/>
                <a:cs typeface="Arial" panose="020B0604020202020204" pitchFamily="34" charset="0"/>
              </a:rPr>
              <a:t>τεθνάκην</a:t>
            </a:r>
            <a:r>
              <a:rPr lang="el-GR" sz="1600" b="0" i="0" dirty="0">
                <a:solidFill>
                  <a:schemeClr val="tx1"/>
                </a:solidFill>
                <a:effectLst/>
                <a:latin typeface="Arial" panose="020B0604020202020204" pitchFamily="34" charset="0"/>
                <a:cs typeface="Arial" panose="020B0604020202020204" pitchFamily="34" charset="0"/>
              </a:rPr>
              <a:t> δ᾽ </a:t>
            </a:r>
            <a:r>
              <a:rPr lang="el-GR" sz="1600" b="0" i="0" dirty="0" err="1">
                <a:solidFill>
                  <a:schemeClr val="tx1"/>
                </a:solidFill>
                <a:effectLst/>
                <a:latin typeface="Arial" panose="020B0604020202020204" pitchFamily="34" charset="0"/>
                <a:cs typeface="Arial" panose="020B0604020202020204" pitchFamily="34" charset="0"/>
              </a:rPr>
              <a:t>ὀλίγω</a:t>
            </a:r>
            <a:r>
              <a:rPr lang="el-GR" sz="1600" b="0" i="0" dirty="0">
                <a:solidFill>
                  <a:schemeClr val="tx1"/>
                </a:solidFill>
                <a:effectLst/>
                <a:latin typeface="Arial" panose="020B0604020202020204" pitchFamily="34" charset="0"/>
                <a:cs typeface="Arial" panose="020B0604020202020204" pitchFamily="34" charset="0"/>
              </a:rPr>
              <a:t> ᾽</a:t>
            </a:r>
            <a:r>
              <a:rPr lang="el-GR" sz="1600" b="0" i="0" dirty="0" err="1">
                <a:solidFill>
                  <a:schemeClr val="tx1"/>
                </a:solidFill>
                <a:effectLst/>
                <a:latin typeface="Arial" panose="020B0604020202020204" pitchFamily="34" charset="0"/>
                <a:cs typeface="Arial" panose="020B0604020202020204" pitchFamily="34" charset="0"/>
              </a:rPr>
              <a:t>πιδεύης</a:t>
            </a:r>
            <a:br>
              <a:rPr lang="el-GR" sz="1600" dirty="0">
                <a:solidFill>
                  <a:schemeClr val="tx1"/>
                </a:solidFill>
                <a:latin typeface="Arial" panose="020B0604020202020204" pitchFamily="34" charset="0"/>
                <a:cs typeface="Arial" panose="020B0604020202020204" pitchFamily="34" charset="0"/>
              </a:rPr>
            </a:br>
            <a:r>
              <a:rPr lang="el-GR" sz="1600" b="0" i="0" dirty="0" err="1">
                <a:solidFill>
                  <a:schemeClr val="tx1"/>
                </a:solidFill>
                <a:effectLst/>
                <a:latin typeface="Arial" panose="020B0604020202020204" pitchFamily="34" charset="0"/>
                <a:cs typeface="Arial" panose="020B0604020202020204" pitchFamily="34" charset="0"/>
              </a:rPr>
              <a:t>φαίνομ</a:t>
            </a:r>
            <a:r>
              <a:rPr lang="el-GR" sz="1600" b="0" i="0" dirty="0">
                <a:solidFill>
                  <a:schemeClr val="tx1"/>
                </a:solidFill>
                <a:effectLst/>
                <a:latin typeface="Arial" panose="020B0604020202020204" pitchFamily="34" charset="0"/>
                <a:cs typeface="Arial" panose="020B0604020202020204" pitchFamily="34" charset="0"/>
              </a:rPr>
              <a:t>᾽ </a:t>
            </a:r>
            <a:r>
              <a:rPr lang="el-GR" sz="1600" b="0" i="0" dirty="0" err="1">
                <a:solidFill>
                  <a:schemeClr val="tx1"/>
                </a:solidFill>
                <a:effectLst/>
                <a:latin typeface="Arial" panose="020B0604020202020204" pitchFamily="34" charset="0"/>
                <a:cs typeface="Arial" panose="020B0604020202020204" pitchFamily="34" charset="0"/>
              </a:rPr>
              <a:t>ἔμ</a:t>
            </a:r>
            <a:r>
              <a:rPr lang="el-GR" sz="1600" b="0" i="0" dirty="0">
                <a:solidFill>
                  <a:schemeClr val="tx1"/>
                </a:solidFill>
                <a:effectLst/>
                <a:latin typeface="Arial" panose="020B0604020202020204" pitchFamily="34" charset="0"/>
                <a:cs typeface="Arial" panose="020B0604020202020204" pitchFamily="34" charset="0"/>
              </a:rPr>
              <a:t>᾽ </a:t>
            </a:r>
            <a:r>
              <a:rPr lang="el-GR" sz="1600" b="0" i="0" dirty="0" err="1">
                <a:solidFill>
                  <a:schemeClr val="tx1"/>
                </a:solidFill>
                <a:effectLst/>
                <a:latin typeface="Arial" panose="020B0604020202020204" pitchFamily="34" charset="0"/>
                <a:cs typeface="Arial" panose="020B0604020202020204" pitchFamily="34" charset="0"/>
              </a:rPr>
              <a:t>αὔται</a:t>
            </a:r>
            <a:r>
              <a:rPr lang="el-GR" sz="1600" b="0" i="0" dirty="0">
                <a:solidFill>
                  <a:schemeClr val="tx1"/>
                </a:solidFill>
                <a:effectLst/>
                <a:latin typeface="Arial" panose="020B0604020202020204" pitchFamily="34" charset="0"/>
                <a:cs typeface="Arial" panose="020B0604020202020204" pitchFamily="34" charset="0"/>
              </a:rPr>
              <a:t>·</a:t>
            </a:r>
            <a:br>
              <a:rPr lang="el-GR" sz="1600" dirty="0">
                <a:solidFill>
                  <a:schemeClr val="tx1"/>
                </a:solidFill>
                <a:latin typeface="Arial" panose="020B0604020202020204" pitchFamily="34" charset="0"/>
                <a:cs typeface="Arial" panose="020B0604020202020204" pitchFamily="34" charset="0"/>
              </a:rPr>
            </a:br>
            <a:br>
              <a:rPr lang="el-GR" sz="1600" dirty="0">
                <a:solidFill>
                  <a:schemeClr val="tx1"/>
                </a:solidFill>
                <a:latin typeface="Arial" panose="020B0604020202020204" pitchFamily="34" charset="0"/>
                <a:cs typeface="Arial" panose="020B0604020202020204" pitchFamily="34" charset="0"/>
              </a:rPr>
            </a:br>
            <a:r>
              <a:rPr lang="el-GR" sz="1600" b="0" i="0" dirty="0" err="1">
                <a:solidFill>
                  <a:schemeClr val="tx1"/>
                </a:solidFill>
                <a:effectLst/>
                <a:latin typeface="Arial" panose="020B0604020202020204" pitchFamily="34" charset="0"/>
                <a:cs typeface="Arial" panose="020B0604020202020204" pitchFamily="34" charset="0"/>
              </a:rPr>
              <a:t>ἀλλὰ</a:t>
            </a:r>
            <a:r>
              <a:rPr lang="el-GR" sz="1600" b="0" i="0" dirty="0">
                <a:solidFill>
                  <a:schemeClr val="tx1"/>
                </a:solidFill>
                <a:effectLst/>
                <a:latin typeface="Arial" panose="020B0604020202020204" pitchFamily="34" charset="0"/>
                <a:cs typeface="Arial" panose="020B0604020202020204" pitchFamily="34" charset="0"/>
              </a:rPr>
              <a:t> </a:t>
            </a:r>
            <a:r>
              <a:rPr lang="el-GR" sz="1600" b="0" i="0" dirty="0" err="1">
                <a:solidFill>
                  <a:schemeClr val="tx1"/>
                </a:solidFill>
                <a:effectLst/>
                <a:latin typeface="Arial" panose="020B0604020202020204" pitchFamily="34" charset="0"/>
                <a:cs typeface="Arial" panose="020B0604020202020204" pitchFamily="34" charset="0"/>
              </a:rPr>
              <a:t>πὰν</a:t>
            </a:r>
            <a:r>
              <a:rPr lang="el-GR" sz="1600" b="0" i="0" dirty="0">
                <a:solidFill>
                  <a:schemeClr val="tx1"/>
                </a:solidFill>
                <a:effectLst/>
                <a:latin typeface="Arial" panose="020B0604020202020204" pitchFamily="34" charset="0"/>
                <a:cs typeface="Arial" panose="020B0604020202020204" pitchFamily="34" charset="0"/>
              </a:rPr>
              <a:t> </a:t>
            </a:r>
            <a:r>
              <a:rPr lang="el-GR" sz="1600" b="0" i="0" dirty="0" err="1">
                <a:solidFill>
                  <a:schemeClr val="tx1"/>
                </a:solidFill>
                <a:effectLst/>
                <a:latin typeface="Arial" panose="020B0604020202020204" pitchFamily="34" charset="0"/>
                <a:cs typeface="Arial" panose="020B0604020202020204" pitchFamily="34" charset="0"/>
              </a:rPr>
              <a:t>τόλματον</a:t>
            </a:r>
            <a:r>
              <a:rPr lang="el-GR" sz="1600" b="0" i="0" dirty="0">
                <a:solidFill>
                  <a:schemeClr val="tx1"/>
                </a:solidFill>
                <a:effectLst/>
                <a:latin typeface="Arial" panose="020B0604020202020204" pitchFamily="34" charset="0"/>
                <a:cs typeface="Arial" panose="020B0604020202020204" pitchFamily="34" charset="0"/>
              </a:rPr>
              <a:t> </a:t>
            </a:r>
            <a:r>
              <a:rPr lang="el-GR" sz="1600" b="0" i="0" dirty="0" err="1">
                <a:solidFill>
                  <a:schemeClr val="tx1"/>
                </a:solidFill>
                <a:effectLst/>
                <a:latin typeface="Arial" panose="020B0604020202020204" pitchFamily="34" charset="0"/>
                <a:cs typeface="Arial" panose="020B0604020202020204" pitchFamily="34" charset="0"/>
              </a:rPr>
              <a:t>ἐπεὶ</a:t>
            </a:r>
            <a:r>
              <a:rPr lang="el-GR" sz="1600" b="0" i="0" dirty="0">
                <a:solidFill>
                  <a:schemeClr val="tx1"/>
                </a:solidFill>
                <a:effectLst/>
                <a:latin typeface="Arial" panose="020B0604020202020204" pitchFamily="34" charset="0"/>
                <a:cs typeface="Arial" panose="020B0604020202020204" pitchFamily="34" charset="0"/>
              </a:rPr>
              <a:t> </a:t>
            </a:r>
            <a:r>
              <a:rPr lang="el-GR" sz="1600" b="0" i="0" baseline="30000" dirty="0">
                <a:solidFill>
                  <a:schemeClr val="tx1"/>
                </a:solidFill>
                <a:effectLst/>
                <a:latin typeface="Arial" panose="020B0604020202020204" pitchFamily="34" charset="0"/>
                <a:cs typeface="Arial" panose="020B0604020202020204" pitchFamily="34" charset="0"/>
              </a:rPr>
              <a:t>†</a:t>
            </a:r>
            <a:r>
              <a:rPr lang="el-GR" sz="1600" b="0" i="0" dirty="0">
                <a:solidFill>
                  <a:schemeClr val="tx1"/>
                </a:solidFill>
                <a:effectLst/>
                <a:latin typeface="Arial" panose="020B0604020202020204" pitchFamily="34" charset="0"/>
                <a:cs typeface="Arial" panose="020B0604020202020204" pitchFamily="34" charset="0"/>
              </a:rPr>
              <a:t>καὶ πένητα</a:t>
            </a:r>
            <a:r>
              <a:rPr lang="el-GR" sz="1600" b="0" i="0" baseline="30000" dirty="0">
                <a:solidFill>
                  <a:schemeClr val="tx1"/>
                </a:solidFill>
                <a:effectLst/>
                <a:latin typeface="Arial" panose="020B0604020202020204" pitchFamily="34" charset="0"/>
                <a:cs typeface="Arial" panose="020B0604020202020204" pitchFamily="34" charset="0"/>
              </a:rPr>
              <a:t>†</a:t>
            </a:r>
            <a:endParaRPr lang="el-GR" sz="16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83976619"/>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CCCB9B9-ADE3-D6FC-63AF-F4EA95B872A9}"/>
              </a:ext>
            </a:extLst>
          </p:cNvPr>
          <p:cNvSpPr>
            <a:spLocks noGrp="1"/>
          </p:cNvSpPr>
          <p:nvPr>
            <p:ph type="title"/>
          </p:nvPr>
        </p:nvSpPr>
        <p:spPr/>
        <p:txBody>
          <a:bodyPr/>
          <a:lstStyle/>
          <a:p>
            <a:r>
              <a:rPr lang="el-GR" dirty="0">
                <a:solidFill>
                  <a:schemeClr val="tx1"/>
                </a:solidFill>
                <a:latin typeface="Arial" panose="020B0604020202020204" pitchFamily="34" charset="0"/>
                <a:cs typeface="Arial" panose="020B0604020202020204" pitchFamily="34" charset="0"/>
              </a:rPr>
              <a:t>Ομοιότητες με Σαπφώ</a:t>
            </a:r>
            <a:r>
              <a:rPr lang="en-US" dirty="0">
                <a:solidFill>
                  <a:schemeClr val="tx1"/>
                </a:solidFill>
                <a:latin typeface="Arial" panose="020B0604020202020204" pitchFamily="34" charset="0"/>
                <a:cs typeface="Arial" panose="020B0604020202020204" pitchFamily="34" charset="0"/>
              </a:rPr>
              <a:t> </a:t>
            </a:r>
            <a:r>
              <a:rPr lang="el-GR" dirty="0">
                <a:solidFill>
                  <a:schemeClr val="tx1"/>
                </a:solidFill>
                <a:latin typeface="Arial" panose="020B0604020202020204" pitchFamily="34" charset="0"/>
                <a:cs typeface="Arial" panose="020B0604020202020204" pitchFamily="34" charset="0"/>
              </a:rPr>
              <a:t>και Κάτουλλο</a:t>
            </a:r>
          </a:p>
        </p:txBody>
      </p:sp>
      <p:sp>
        <p:nvSpPr>
          <p:cNvPr id="3" name="Θέση περιεχομένου 2">
            <a:extLst>
              <a:ext uri="{FF2B5EF4-FFF2-40B4-BE49-F238E27FC236}">
                <a16:creationId xmlns:a16="http://schemas.microsoft.com/office/drawing/2014/main" id="{5DF141C1-866A-BA6B-13C7-5A3AEF005ABC}"/>
              </a:ext>
            </a:extLst>
          </p:cNvPr>
          <p:cNvSpPr>
            <a:spLocks noGrp="1"/>
          </p:cNvSpPr>
          <p:nvPr>
            <p:ph idx="1"/>
          </p:nvPr>
        </p:nvSpPr>
        <p:spPr>
          <a:xfrm>
            <a:off x="838200" y="1690688"/>
            <a:ext cx="10515600" cy="4398827"/>
          </a:xfrm>
        </p:spPr>
        <p:txBody>
          <a:bodyPr>
            <a:normAutofit/>
          </a:bodyPr>
          <a:lstStyle/>
          <a:p>
            <a:pPr>
              <a:buFont typeface="Arial" panose="020B0604020202020204" pitchFamily="34" charset="0"/>
              <a:buChar char="•"/>
            </a:pPr>
            <a:r>
              <a:rPr lang="el-GR" dirty="0">
                <a:solidFill>
                  <a:schemeClr val="tx1"/>
                </a:solidFill>
                <a:latin typeface="Arial" panose="020B0604020202020204" pitchFamily="34" charset="0"/>
                <a:cs typeface="Arial" panose="020B0604020202020204" pitchFamily="34" charset="0"/>
              </a:rPr>
              <a:t>Στο απόσπασμα 31, η Σαπφώ περιγράφει τις ψυχοσωματικές μεταπτώσεις και την απώλεια των αισθήσεών της, στη θέα της αγαπημένης της μαζί με άλλον άνδρα. Το ποίημα της είναι γεμάτο οξύμωρα με τα οποία αποδίδεται η κατάσταση ενός ερωτευμένου. Τόσο η Σαπφώ όσο και ο </a:t>
            </a:r>
            <a:r>
              <a:rPr lang="el-GR" dirty="0" err="1">
                <a:solidFill>
                  <a:schemeClr val="tx1"/>
                </a:solidFill>
                <a:latin typeface="Arial" panose="020B0604020202020204" pitchFamily="34" charset="0"/>
                <a:cs typeface="Arial" panose="020B0604020202020204" pitchFamily="34" charset="0"/>
              </a:rPr>
              <a:t>Κάτουλλος</a:t>
            </a:r>
            <a:r>
              <a:rPr lang="el-GR" dirty="0">
                <a:solidFill>
                  <a:schemeClr val="tx1"/>
                </a:solidFill>
                <a:latin typeface="Arial" panose="020B0604020202020204" pitchFamily="34" charset="0"/>
                <a:cs typeface="Arial" panose="020B0604020202020204" pitchFamily="34" charset="0"/>
              </a:rPr>
              <a:t>, αντικρύζουν το αγαπημένο τους πρόσωπο με ένα άλλο άτομο. Ωστόσο, τα ποιήματά τους δεν επικεντρώνονται στο συναίσθημα της ζήλειας.</a:t>
            </a:r>
          </a:p>
          <a:p>
            <a:pPr>
              <a:buFont typeface="Arial" panose="020B0604020202020204" pitchFamily="34" charset="0"/>
              <a:buChar char="•"/>
            </a:pPr>
            <a:r>
              <a:rPr lang="el-GR" dirty="0">
                <a:solidFill>
                  <a:schemeClr val="tx1"/>
                </a:solidFill>
                <a:latin typeface="Arial" panose="020B0604020202020204" pitchFamily="34" charset="0"/>
                <a:cs typeface="Arial" panose="020B0604020202020204" pitchFamily="34" charset="0"/>
              </a:rPr>
              <a:t>Παρόμοια με τον </a:t>
            </a:r>
            <a:r>
              <a:rPr lang="el-GR" dirty="0" err="1">
                <a:solidFill>
                  <a:schemeClr val="tx1"/>
                </a:solidFill>
                <a:latin typeface="Arial" panose="020B0604020202020204" pitchFamily="34" charset="0"/>
                <a:cs typeface="Arial" panose="020B0604020202020204" pitchFamily="34" charset="0"/>
              </a:rPr>
              <a:t>Οράτιο</a:t>
            </a:r>
            <a:r>
              <a:rPr lang="el-GR" dirty="0">
                <a:solidFill>
                  <a:schemeClr val="tx1"/>
                </a:solidFill>
                <a:latin typeface="Arial" panose="020B0604020202020204" pitchFamily="34" charset="0"/>
                <a:cs typeface="Arial" panose="020B0604020202020204" pitchFamily="34" charset="0"/>
              </a:rPr>
              <a:t>, η καρδιά της ταράζεται (</a:t>
            </a:r>
            <a:r>
              <a:rPr lang="el-GR" i="1" dirty="0" err="1">
                <a:solidFill>
                  <a:schemeClr val="tx1"/>
                </a:solidFill>
                <a:latin typeface="Arial" panose="020B0604020202020204" pitchFamily="34" charset="0"/>
                <a:cs typeface="Arial" panose="020B0604020202020204" pitchFamily="34" charset="0"/>
              </a:rPr>
              <a:t>τό</a:t>
            </a:r>
            <a:r>
              <a:rPr lang="el-GR" i="1" dirty="0">
                <a:solidFill>
                  <a:schemeClr val="tx1"/>
                </a:solidFill>
                <a:latin typeface="Arial" panose="020B0604020202020204" pitchFamily="34" charset="0"/>
                <a:cs typeface="Arial" panose="020B0604020202020204" pitchFamily="34" charset="0"/>
              </a:rPr>
              <a:t> μ᾽ ἦ </a:t>
            </a:r>
            <a:r>
              <a:rPr lang="el-GR" i="1" dirty="0" err="1">
                <a:solidFill>
                  <a:schemeClr val="tx1"/>
                </a:solidFill>
                <a:latin typeface="Arial" panose="020B0604020202020204" pitchFamily="34" charset="0"/>
                <a:cs typeface="Arial" panose="020B0604020202020204" pitchFamily="34" charset="0"/>
              </a:rPr>
              <a:t>μὰν</a:t>
            </a:r>
            <a:r>
              <a:rPr lang="el-GR" i="1" dirty="0">
                <a:solidFill>
                  <a:schemeClr val="tx1"/>
                </a:solidFill>
                <a:latin typeface="Arial" panose="020B0604020202020204" pitchFamily="34" charset="0"/>
                <a:cs typeface="Arial" panose="020B0604020202020204" pitchFamily="34" charset="0"/>
              </a:rPr>
              <a:t> </a:t>
            </a:r>
            <a:r>
              <a:rPr lang="el-GR" i="1" dirty="0" err="1">
                <a:solidFill>
                  <a:schemeClr val="tx1"/>
                </a:solidFill>
                <a:latin typeface="Arial" panose="020B0604020202020204" pitchFamily="34" charset="0"/>
                <a:cs typeface="Arial" panose="020B0604020202020204" pitchFamily="34" charset="0"/>
              </a:rPr>
              <a:t>καρδίαν</a:t>
            </a:r>
            <a:r>
              <a:rPr lang="el-GR" i="1" dirty="0">
                <a:solidFill>
                  <a:schemeClr val="tx1"/>
                </a:solidFill>
                <a:latin typeface="Arial" panose="020B0604020202020204" pitchFamily="34" charset="0"/>
                <a:cs typeface="Arial" panose="020B0604020202020204" pitchFamily="34" charset="0"/>
              </a:rPr>
              <a:t> ἐν </a:t>
            </a:r>
            <a:r>
              <a:rPr lang="el-GR" i="1" dirty="0" err="1">
                <a:solidFill>
                  <a:schemeClr val="tx1"/>
                </a:solidFill>
                <a:latin typeface="Arial" panose="020B0604020202020204" pitchFamily="34" charset="0"/>
                <a:cs typeface="Arial" panose="020B0604020202020204" pitchFamily="34" charset="0"/>
              </a:rPr>
              <a:t>στήθεσιν</a:t>
            </a:r>
            <a:r>
              <a:rPr lang="el-GR" i="1" dirty="0">
                <a:solidFill>
                  <a:schemeClr val="tx1"/>
                </a:solidFill>
                <a:latin typeface="Arial" panose="020B0604020202020204" pitchFamily="34" charset="0"/>
                <a:cs typeface="Arial" panose="020B0604020202020204" pitchFamily="34" charset="0"/>
              </a:rPr>
              <a:t> </a:t>
            </a:r>
            <a:r>
              <a:rPr lang="el-GR" i="1" dirty="0" err="1">
                <a:solidFill>
                  <a:schemeClr val="tx1"/>
                </a:solidFill>
                <a:latin typeface="Arial" panose="020B0604020202020204" pitchFamily="34" charset="0"/>
                <a:cs typeface="Arial" panose="020B0604020202020204" pitchFamily="34" charset="0"/>
              </a:rPr>
              <a:t>ἐπτόαισεν</a:t>
            </a:r>
            <a:r>
              <a:rPr lang="el-GR" dirty="0">
                <a:solidFill>
                  <a:schemeClr val="tx1"/>
                </a:solidFill>
                <a:latin typeface="Arial" panose="020B0604020202020204" pitchFamily="34" charset="0"/>
                <a:cs typeface="Arial" panose="020B0604020202020204" pitchFamily="34" charset="0"/>
              </a:rPr>
              <a:t>) και η ίδια καίγεται (</a:t>
            </a:r>
            <a:r>
              <a:rPr lang="el-GR" i="1" dirty="0" err="1">
                <a:solidFill>
                  <a:schemeClr val="tx1"/>
                </a:solidFill>
                <a:latin typeface="Arial" panose="020B0604020202020204" pitchFamily="34" charset="0"/>
                <a:cs typeface="Arial" panose="020B0604020202020204" pitchFamily="34" charset="0"/>
              </a:rPr>
              <a:t>λέπτον</a:t>
            </a:r>
            <a:r>
              <a:rPr lang="el-GR" i="1" dirty="0">
                <a:solidFill>
                  <a:schemeClr val="tx1"/>
                </a:solidFill>
                <a:latin typeface="Arial" panose="020B0604020202020204" pitchFamily="34" charset="0"/>
                <a:cs typeface="Arial" panose="020B0604020202020204" pitchFamily="34" charset="0"/>
              </a:rPr>
              <a:t> δ᾽ </a:t>
            </a:r>
            <a:r>
              <a:rPr lang="el-GR" i="1" dirty="0" err="1">
                <a:solidFill>
                  <a:schemeClr val="tx1"/>
                </a:solidFill>
                <a:latin typeface="Arial" panose="020B0604020202020204" pitchFamily="34" charset="0"/>
                <a:cs typeface="Arial" panose="020B0604020202020204" pitchFamily="34" charset="0"/>
              </a:rPr>
              <a:t>αὔτικα</a:t>
            </a:r>
            <a:r>
              <a:rPr lang="el-GR" i="1" dirty="0">
                <a:solidFill>
                  <a:schemeClr val="tx1"/>
                </a:solidFill>
                <a:latin typeface="Arial" panose="020B0604020202020204" pitchFamily="34" charset="0"/>
                <a:cs typeface="Arial" panose="020B0604020202020204" pitchFamily="34" charset="0"/>
              </a:rPr>
              <a:t> </a:t>
            </a:r>
            <a:r>
              <a:rPr lang="el-GR" i="1" dirty="0" err="1">
                <a:solidFill>
                  <a:schemeClr val="tx1"/>
                </a:solidFill>
                <a:latin typeface="Arial" panose="020B0604020202020204" pitchFamily="34" charset="0"/>
                <a:cs typeface="Arial" panose="020B0604020202020204" pitchFamily="34" charset="0"/>
              </a:rPr>
              <a:t>χρῶι</a:t>
            </a:r>
            <a:r>
              <a:rPr lang="el-GR" i="1" dirty="0">
                <a:solidFill>
                  <a:schemeClr val="tx1"/>
                </a:solidFill>
                <a:latin typeface="Arial" panose="020B0604020202020204" pitchFamily="34" charset="0"/>
                <a:cs typeface="Arial" panose="020B0604020202020204" pitchFamily="34" charset="0"/>
              </a:rPr>
              <a:t> </a:t>
            </a:r>
            <a:r>
              <a:rPr lang="el-GR" i="1" dirty="0" err="1">
                <a:solidFill>
                  <a:schemeClr val="tx1"/>
                </a:solidFill>
                <a:latin typeface="Arial" panose="020B0604020202020204" pitchFamily="34" charset="0"/>
                <a:cs typeface="Arial" panose="020B0604020202020204" pitchFamily="34" charset="0"/>
              </a:rPr>
              <a:t>πῦρ</a:t>
            </a:r>
            <a:r>
              <a:rPr lang="el-GR" i="1" dirty="0">
                <a:solidFill>
                  <a:schemeClr val="tx1"/>
                </a:solidFill>
                <a:latin typeface="Arial" panose="020B0604020202020204" pitchFamily="34" charset="0"/>
                <a:cs typeface="Arial" panose="020B0604020202020204" pitchFamily="34" charset="0"/>
              </a:rPr>
              <a:t> </a:t>
            </a:r>
            <a:r>
              <a:rPr lang="el-GR" i="1" dirty="0" err="1">
                <a:solidFill>
                  <a:schemeClr val="tx1"/>
                </a:solidFill>
                <a:latin typeface="Arial" panose="020B0604020202020204" pitchFamily="34" charset="0"/>
                <a:cs typeface="Arial" panose="020B0604020202020204" pitchFamily="34" charset="0"/>
              </a:rPr>
              <a:t>ὐπαδεδρόμηκεν</a:t>
            </a:r>
            <a:r>
              <a:rPr lang="el-GR" dirty="0">
                <a:solidFill>
                  <a:schemeClr val="tx1"/>
                </a:solidFill>
                <a:latin typeface="Arial" panose="020B0604020202020204" pitchFamily="34" charset="0"/>
                <a:cs typeface="Arial" panose="020B0604020202020204" pitchFamily="34" charset="0"/>
              </a:rPr>
              <a:t>)</a:t>
            </a:r>
          </a:p>
          <a:p>
            <a:pPr eaLnBrk="1" fontAlgn="auto" hangingPunct="1">
              <a:spcAft>
                <a:spcPts val="0"/>
              </a:spcAft>
              <a:buFont typeface="Arial" panose="020B0604020202020204" pitchFamily="34" charset="0"/>
              <a:buChar char="•"/>
              <a:defRPr/>
            </a:pPr>
            <a:r>
              <a:rPr lang="el-GR" dirty="0">
                <a:solidFill>
                  <a:schemeClr val="tx1"/>
                </a:solidFill>
                <a:latin typeface="Arial" panose="020B0604020202020204" pitchFamily="34" charset="0"/>
                <a:cs typeface="Arial" panose="020B0604020202020204" pitchFamily="34" charset="0"/>
              </a:rPr>
              <a:t>Ο </a:t>
            </a:r>
            <a:r>
              <a:rPr lang="el-GR" dirty="0" err="1">
                <a:solidFill>
                  <a:schemeClr val="tx1"/>
                </a:solidFill>
                <a:latin typeface="Arial" panose="020B0604020202020204" pitchFamily="34" charset="0"/>
                <a:cs typeface="Arial" panose="020B0604020202020204" pitchFamily="34" charset="0"/>
              </a:rPr>
              <a:t>Κάτουλλος</a:t>
            </a:r>
            <a:r>
              <a:rPr lang="el-GR" dirty="0">
                <a:solidFill>
                  <a:schemeClr val="tx1"/>
                </a:solidFill>
                <a:latin typeface="Arial" panose="020B0604020202020204" pitchFamily="34" charset="0"/>
                <a:cs typeface="Arial" panose="020B0604020202020204" pitchFamily="34" charset="0"/>
              </a:rPr>
              <a:t> αντιμετωπίζει επίσης την απώλεια των αισθήσεών του και φλέγεται, όπως και ο </a:t>
            </a:r>
            <a:r>
              <a:rPr lang="el-GR" dirty="0" err="1">
                <a:solidFill>
                  <a:schemeClr val="tx1"/>
                </a:solidFill>
                <a:latin typeface="Arial" panose="020B0604020202020204" pitchFamily="34" charset="0"/>
                <a:cs typeface="Arial" panose="020B0604020202020204" pitchFamily="34" charset="0"/>
              </a:rPr>
              <a:t>Οράτιος</a:t>
            </a:r>
            <a:r>
              <a:rPr lang="el-GR" dirty="0">
                <a:solidFill>
                  <a:schemeClr val="tx1"/>
                </a:solidFill>
                <a:latin typeface="Arial" panose="020B0604020202020204" pitchFamily="34" charset="0"/>
                <a:cs typeface="Arial" panose="020B0604020202020204" pitchFamily="34" charset="0"/>
              </a:rPr>
              <a:t> (</a:t>
            </a:r>
            <a:r>
              <a:rPr lang="en-US" i="1" dirty="0">
                <a:solidFill>
                  <a:schemeClr val="tx1"/>
                </a:solidFill>
                <a:latin typeface="Arial" panose="020B0604020202020204" pitchFamily="34" charset="0"/>
                <a:cs typeface="Arial" panose="020B0604020202020204" pitchFamily="34" charset="0"/>
              </a:rPr>
              <a:t>tenuis sub </a:t>
            </a:r>
            <a:r>
              <a:rPr lang="en-US" i="1" dirty="0" err="1">
                <a:solidFill>
                  <a:schemeClr val="tx1"/>
                </a:solidFill>
                <a:latin typeface="Arial" panose="020B0604020202020204" pitchFamily="34" charset="0"/>
                <a:cs typeface="Arial" panose="020B0604020202020204" pitchFamily="34" charset="0"/>
              </a:rPr>
              <a:t>artus</a:t>
            </a:r>
            <a:r>
              <a:rPr lang="el-GR" i="1" dirty="0">
                <a:solidFill>
                  <a:schemeClr val="tx1"/>
                </a:solidFill>
                <a:latin typeface="Arial" panose="020B0604020202020204" pitchFamily="34" charset="0"/>
                <a:cs typeface="Arial" panose="020B0604020202020204" pitchFamily="34" charset="0"/>
              </a:rPr>
              <a:t> </a:t>
            </a:r>
            <a:r>
              <a:rPr lang="en-US" i="1" dirty="0" err="1">
                <a:solidFill>
                  <a:schemeClr val="tx1"/>
                </a:solidFill>
                <a:latin typeface="Arial" panose="020B0604020202020204" pitchFamily="34" charset="0"/>
                <a:cs typeface="Arial" panose="020B0604020202020204" pitchFamily="34" charset="0"/>
              </a:rPr>
              <a:t>flamma</a:t>
            </a:r>
            <a:r>
              <a:rPr lang="en-US" i="1" dirty="0">
                <a:solidFill>
                  <a:schemeClr val="tx1"/>
                </a:solidFill>
                <a:latin typeface="Arial" panose="020B0604020202020204" pitchFamily="34" charset="0"/>
                <a:cs typeface="Arial" panose="020B0604020202020204" pitchFamily="34" charset="0"/>
              </a:rPr>
              <a:t> </a:t>
            </a:r>
            <a:r>
              <a:rPr lang="en-US" i="1" dirty="0" err="1">
                <a:solidFill>
                  <a:schemeClr val="tx1"/>
                </a:solidFill>
                <a:latin typeface="Arial" panose="020B0604020202020204" pitchFamily="34" charset="0"/>
                <a:cs typeface="Arial" panose="020B0604020202020204" pitchFamily="34" charset="0"/>
              </a:rPr>
              <a:t>demanat</a:t>
            </a:r>
            <a:r>
              <a:rPr lang="el-GR" i="1" dirty="0">
                <a:solidFill>
                  <a:schemeClr val="tx1"/>
                </a:solidFill>
                <a:latin typeface="Arial" panose="020B0604020202020204" pitchFamily="34" charset="0"/>
                <a:cs typeface="Arial" panose="020B0604020202020204" pitchFamily="34" charset="0"/>
              </a:rPr>
              <a:t>)</a:t>
            </a:r>
          </a:p>
          <a:p>
            <a:pPr eaLnBrk="1" fontAlgn="auto" hangingPunct="1">
              <a:spcAft>
                <a:spcPts val="0"/>
              </a:spcAft>
              <a:buFont typeface="Arial" panose="020B0604020202020204" pitchFamily="34" charset="0"/>
              <a:buChar char="•"/>
              <a:defRPr/>
            </a:pPr>
            <a:r>
              <a:rPr lang="el-GR" dirty="0">
                <a:solidFill>
                  <a:schemeClr val="tx1"/>
                </a:solidFill>
                <a:latin typeface="Arial" panose="020B0604020202020204" pitchFamily="34" charset="0"/>
                <a:cs typeface="Arial" panose="020B0604020202020204" pitchFamily="34" charset="0"/>
              </a:rPr>
              <a:t>Και τα τρία ποιήματα καταλήγουν σε ένα γενικό σχόλιο</a:t>
            </a:r>
          </a:p>
        </p:txBody>
      </p:sp>
    </p:spTree>
    <p:extLst>
      <p:ext uri="{BB962C8B-B14F-4D97-AF65-F5344CB8AC3E}">
        <p14:creationId xmlns:p14="http://schemas.microsoft.com/office/powerpoint/2010/main" val="2427746963"/>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
</file>

<file path=ppt/theme/theme1.xml><?xml version="1.0" encoding="utf-8"?>
<a:theme xmlns:a="http://schemas.openxmlformats.org/drawingml/2006/main" name="Ανασκόπηση">
  <a:themeElements>
    <a:clrScheme name="Ανασκόπηση">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Ανασκόπηση">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Ανασκόπηση">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312</TotalTime>
  <Words>1287</Words>
  <Application>Microsoft Office PowerPoint</Application>
  <PresentationFormat>Ευρεία οθόνη</PresentationFormat>
  <Paragraphs>43</Paragraphs>
  <Slides>13</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13</vt:i4>
      </vt:variant>
    </vt:vector>
  </HeadingPairs>
  <TitlesOfParts>
    <vt:vector size="18" baseType="lpstr">
      <vt:lpstr>Aptos</vt:lpstr>
      <vt:lpstr>Arial</vt:lpstr>
      <vt:lpstr>Calibri</vt:lpstr>
      <vt:lpstr>Calibri Light</vt:lpstr>
      <vt:lpstr>Ανασκόπηση</vt:lpstr>
      <vt:lpstr>Carmina 1.13</vt:lpstr>
      <vt:lpstr>Εισαγωγή</vt:lpstr>
      <vt:lpstr>Ωδή 1.13</vt:lpstr>
      <vt:lpstr>Ωδή 1.13</vt:lpstr>
      <vt:lpstr>Ωδή 1.13</vt:lpstr>
      <vt:lpstr>Σχόλια επί της μετάφρασης</vt:lpstr>
      <vt:lpstr>Σχόλια</vt:lpstr>
      <vt:lpstr>Σαπφώ και Κάτουλλος</vt:lpstr>
      <vt:lpstr>Ομοιότητες με Σαπφώ και Κάτουλλο</vt:lpstr>
      <vt:lpstr>Διαφορές</vt:lpstr>
      <vt:lpstr>Jealousy in Roman Elegy</vt:lpstr>
      <vt:lpstr>Βιβλιογραφία</vt:lpstr>
      <vt:lpstr>Ευχαριστώ για την προσοχή σας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ΧΑΤΖΙΔΗ ΙΩΑΝΝΑ</dc:creator>
  <cp:lastModifiedBy>ΧΑΤΖΙΔΗ ΙΩΑΝΝΑ</cp:lastModifiedBy>
  <cp:revision>3</cp:revision>
  <dcterms:created xsi:type="dcterms:W3CDTF">2025-04-15T14:01:26Z</dcterms:created>
  <dcterms:modified xsi:type="dcterms:W3CDTF">2025-05-18T17:08:21Z</dcterms:modified>
</cp:coreProperties>
</file>