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D5B1F6-A2CF-4346-A50A-69D9EED32747}" v="61" dt="2025-05-11T19:15:36.6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5/27/2025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5/27/2025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5/27/2025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5/27/2025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5/27/2025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5/27/2025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85800" y="3132666"/>
            <a:ext cx="5311775" cy="308601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132666"/>
            <a:ext cx="5334000" cy="308601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5/27/2025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5/27/2025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8B171F-C97C-AA60-DD1C-A95A997BCB4D}"/>
              </a:ext>
            </a:extLst>
          </p:cNvPr>
          <p:cNvSpPr>
            <a:spLocks noGrp="1"/>
          </p:cNvSpPr>
          <p:nvPr>
            <p:ph type="ctrTitle"/>
          </p:nvPr>
        </p:nvSpPr>
        <p:spPr>
          <a:xfrm>
            <a:off x="1371600" y="1803405"/>
            <a:ext cx="9448800" cy="920130"/>
          </a:xfrm>
        </p:spPr>
        <p:txBody>
          <a:bodyPr>
            <a:normAutofit fontScale="90000"/>
          </a:bodyPr>
          <a:lstStyle/>
          <a:p>
            <a:r>
              <a:rPr lang="el-GR" dirty="0"/>
              <a:t>ΕΡΓΑΣΙΑ ΣΤΟ ΜΑΘΗΜΑ «ΛΑΤΙΝΙΚΗ ΛΥΡΙΚΗ ΠΟΙΗΣΗ»</a:t>
            </a:r>
          </a:p>
        </p:txBody>
      </p:sp>
      <p:sp>
        <p:nvSpPr>
          <p:cNvPr id="3" name="Υπότιτλος 2">
            <a:extLst>
              <a:ext uri="{FF2B5EF4-FFF2-40B4-BE49-F238E27FC236}">
                <a16:creationId xmlns:a16="http://schemas.microsoft.com/office/drawing/2014/main" id="{DDF444F4-49B8-309F-484F-85E1F435B541}"/>
              </a:ext>
            </a:extLst>
          </p:cNvPr>
          <p:cNvSpPr>
            <a:spLocks noGrp="1"/>
          </p:cNvSpPr>
          <p:nvPr>
            <p:ph type="subTitle" idx="1"/>
          </p:nvPr>
        </p:nvSpPr>
        <p:spPr>
          <a:xfrm>
            <a:off x="0" y="4008119"/>
            <a:ext cx="10820400" cy="309881"/>
          </a:xfrm>
        </p:spPr>
        <p:txBody>
          <a:bodyPr>
            <a:normAutofit fontScale="92500" lnSpcReduction="20000"/>
          </a:bodyPr>
          <a:lstStyle/>
          <a:p>
            <a:r>
              <a:rPr lang="el-GR" dirty="0"/>
              <a:t>Γιαννοπούλου Διονυσία</a:t>
            </a:r>
          </a:p>
        </p:txBody>
      </p:sp>
    </p:spTree>
    <p:extLst>
      <p:ext uri="{BB962C8B-B14F-4D97-AF65-F5344CB8AC3E}">
        <p14:creationId xmlns:p14="http://schemas.microsoft.com/office/powerpoint/2010/main" val="42391894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481021-916F-3F4D-2275-6DA79214DD52}"/>
              </a:ext>
            </a:extLst>
          </p:cNvPr>
          <p:cNvSpPr>
            <a:spLocks noGrp="1"/>
          </p:cNvSpPr>
          <p:nvPr>
            <p:ph type="title"/>
          </p:nvPr>
        </p:nvSpPr>
        <p:spPr>
          <a:xfrm>
            <a:off x="2571136" y="754541"/>
            <a:ext cx="6120581" cy="1293028"/>
          </a:xfrm>
        </p:spPr>
        <p:txBody>
          <a:bodyPr/>
          <a:lstStyle/>
          <a:p>
            <a:r>
              <a:rPr lang="el-GR" dirty="0"/>
              <a:t>Συνοψιζοντας…</a:t>
            </a:r>
          </a:p>
        </p:txBody>
      </p:sp>
      <p:sp>
        <p:nvSpPr>
          <p:cNvPr id="3" name="Θέση περιεχομένου 2">
            <a:extLst>
              <a:ext uri="{FF2B5EF4-FFF2-40B4-BE49-F238E27FC236}">
                <a16:creationId xmlns:a16="http://schemas.microsoft.com/office/drawing/2014/main" id="{3A5F20BA-5780-2561-F7B5-99822B58FADC}"/>
              </a:ext>
            </a:extLst>
          </p:cNvPr>
          <p:cNvSpPr>
            <a:spLocks noGrp="1"/>
          </p:cNvSpPr>
          <p:nvPr>
            <p:ph idx="1"/>
          </p:nvPr>
        </p:nvSpPr>
        <p:spPr/>
        <p:txBody>
          <a:bodyPr/>
          <a:lstStyle/>
          <a:p>
            <a:pPr marL="0" indent="0">
              <a:buNone/>
            </a:pPr>
            <a:r>
              <a:rPr lang="el-GR" dirty="0"/>
              <a:t>Η εκδοχή του </a:t>
            </a:r>
            <a:r>
              <a:rPr lang="en-US" dirty="0"/>
              <a:t>carpe diem </a:t>
            </a:r>
            <a:r>
              <a:rPr lang="el-GR" dirty="0"/>
              <a:t>είναι κατά κύριο λόγο εμφανής στην υλική κουλτούρα, ο θάνατος θα μας κάνει όλους ίσους στο τέλος, οπότε μπορούμε και οφείλουμε να διασκεδάζουμε όσο είμαστε ακόμα ζωντανοί.</a:t>
            </a:r>
          </a:p>
          <a:p>
            <a:pPr marL="0" indent="0">
              <a:buNone/>
            </a:pPr>
            <a:endParaRPr lang="el-GR" dirty="0"/>
          </a:p>
          <a:p>
            <a:pPr marL="0" indent="0">
              <a:buNone/>
            </a:pPr>
            <a:r>
              <a:rPr lang="el-GR" dirty="0"/>
              <a:t>Η αντίθεση μεταξύ του κύκλου της ζωής και του θανάτου της ανθρώπινης ζωής, έτσι όπως την διαμόρφωσε ο Κάτουλλος ( Ο Ήλιος μπορεί να δύει και να ανατέλλει, αλλά εμείς αντίθετα κοιμόμαστε μετά το σύντομο φως μας μια αιώνια νύχτα), έγινε το βασικό στοιχείο των ποιημάτων</a:t>
            </a:r>
            <a:r>
              <a:rPr lang="en-US" dirty="0"/>
              <a:t> carpe diem</a:t>
            </a:r>
            <a:r>
              <a:rPr lang="el-GR" dirty="0"/>
              <a:t>, ιδίως στην ποίηση του Οράτιου. </a:t>
            </a:r>
          </a:p>
        </p:txBody>
      </p:sp>
    </p:spTree>
    <p:extLst>
      <p:ext uri="{BB962C8B-B14F-4D97-AF65-F5344CB8AC3E}">
        <p14:creationId xmlns:p14="http://schemas.microsoft.com/office/powerpoint/2010/main" val="1314432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1B0365-7502-1773-13D0-51EA50963480}"/>
              </a:ext>
            </a:extLst>
          </p:cNvPr>
          <p:cNvSpPr>
            <a:spLocks noGrp="1"/>
          </p:cNvSpPr>
          <p:nvPr>
            <p:ph type="title"/>
          </p:nvPr>
        </p:nvSpPr>
        <p:spPr>
          <a:xfrm>
            <a:off x="1966452" y="764373"/>
            <a:ext cx="9370142" cy="1293028"/>
          </a:xfrm>
        </p:spPr>
        <p:txBody>
          <a:bodyPr/>
          <a:lstStyle/>
          <a:p>
            <a:r>
              <a:rPr lang="en-US" dirty="0"/>
              <a:t>CARPE DIEM-</a:t>
            </a:r>
            <a:r>
              <a:rPr lang="el-GR" dirty="0"/>
              <a:t>ΛΑΤΙΝΙΚΟ ΚΕΙΜΕΝΟ</a:t>
            </a:r>
          </a:p>
        </p:txBody>
      </p:sp>
      <p:sp>
        <p:nvSpPr>
          <p:cNvPr id="3" name="Θέση περιεχομένου 2">
            <a:extLst>
              <a:ext uri="{FF2B5EF4-FFF2-40B4-BE49-F238E27FC236}">
                <a16:creationId xmlns:a16="http://schemas.microsoft.com/office/drawing/2014/main" id="{4CB8E9EB-758F-EC7D-E23C-A0820042B27C}"/>
              </a:ext>
            </a:extLst>
          </p:cNvPr>
          <p:cNvSpPr>
            <a:spLocks noGrp="1"/>
          </p:cNvSpPr>
          <p:nvPr>
            <p:ph idx="1"/>
          </p:nvPr>
        </p:nvSpPr>
        <p:spPr/>
        <p:txBody>
          <a:bodyPr/>
          <a:lstStyle/>
          <a:p>
            <a:r>
              <a:rPr lang="en-US" dirty="0"/>
              <a:t>Tu ne quaesieris, scire nefas, quem mihi, quem tibi</a:t>
            </a:r>
          </a:p>
          <a:p>
            <a:r>
              <a:rPr lang="en-US" dirty="0"/>
              <a:t>finem di dederint, Leuconoe, nec Babylonios</a:t>
            </a:r>
          </a:p>
          <a:p>
            <a:r>
              <a:rPr lang="en-US" dirty="0"/>
              <a:t>temptaris numeros. ut melius, quidquid erit, pati,</a:t>
            </a:r>
          </a:p>
          <a:p>
            <a:r>
              <a:rPr lang="en-US" dirty="0"/>
              <a:t>seu pluris hiemes seu tribuit Iuppiter ultimam,</a:t>
            </a:r>
          </a:p>
          <a:p>
            <a:r>
              <a:rPr lang="en-US" dirty="0"/>
              <a:t>quae nunc oppositis debilitat pumicibus mare</a:t>
            </a:r>
          </a:p>
          <a:p>
            <a:r>
              <a:rPr lang="en-US" dirty="0"/>
              <a:t>Tyrrhenum: sapias, vina liques, et spatio brevi</a:t>
            </a:r>
          </a:p>
          <a:p>
            <a:r>
              <a:rPr lang="en-US" dirty="0"/>
              <a:t>spem longam reseces. dum loquimur, fugerit invida</a:t>
            </a:r>
          </a:p>
          <a:p>
            <a:r>
              <a:rPr lang="en-US" dirty="0"/>
              <a:t>aetas: carpe diem quam minimum credula postero.</a:t>
            </a:r>
            <a:endParaRPr lang="el-GR" dirty="0"/>
          </a:p>
        </p:txBody>
      </p:sp>
    </p:spTree>
    <p:extLst>
      <p:ext uri="{BB962C8B-B14F-4D97-AF65-F5344CB8AC3E}">
        <p14:creationId xmlns:p14="http://schemas.microsoft.com/office/powerpoint/2010/main" val="1497429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7B1026-21A6-81F1-2E2C-1F64A755F2BC}"/>
              </a:ext>
            </a:extLst>
          </p:cNvPr>
          <p:cNvSpPr>
            <a:spLocks noGrp="1"/>
          </p:cNvSpPr>
          <p:nvPr>
            <p:ph type="title"/>
          </p:nvPr>
        </p:nvSpPr>
        <p:spPr>
          <a:xfrm>
            <a:off x="2895600" y="764373"/>
            <a:ext cx="7428271" cy="1293028"/>
          </a:xfrm>
        </p:spPr>
        <p:txBody>
          <a:bodyPr/>
          <a:lstStyle/>
          <a:p>
            <a:r>
              <a:rPr lang="el-GR" dirty="0"/>
              <a:t>ΠΡΑΓΜΑΤΟΛΟΓΙΚΑ ΣΤΟΙΧΕΙΑ</a:t>
            </a:r>
            <a:br>
              <a:rPr lang="el-GR" dirty="0"/>
            </a:br>
            <a:r>
              <a:rPr lang="el-GR" dirty="0"/>
              <a:t>(ΙΣΤΟΡΙΚΟ ΠΛΑΙΣΙΟ)</a:t>
            </a:r>
          </a:p>
        </p:txBody>
      </p:sp>
      <p:sp>
        <p:nvSpPr>
          <p:cNvPr id="3" name="Θέση περιεχομένου 2">
            <a:extLst>
              <a:ext uri="{FF2B5EF4-FFF2-40B4-BE49-F238E27FC236}">
                <a16:creationId xmlns:a16="http://schemas.microsoft.com/office/drawing/2014/main" id="{FA1C4579-DC20-5702-2680-22C80EA9C4E6}"/>
              </a:ext>
            </a:extLst>
          </p:cNvPr>
          <p:cNvSpPr>
            <a:spLocks noGrp="1"/>
          </p:cNvSpPr>
          <p:nvPr>
            <p:ph idx="1"/>
          </p:nvPr>
        </p:nvSpPr>
        <p:spPr/>
        <p:txBody>
          <a:bodyPr/>
          <a:lstStyle/>
          <a:p>
            <a:r>
              <a:rPr lang="el-GR" sz="2400" dirty="0"/>
              <a:t>Ο Οράτιος έζησε τον 1</a:t>
            </a:r>
            <a:r>
              <a:rPr lang="el-GR" sz="2400" baseline="30000" dirty="0"/>
              <a:t>ο</a:t>
            </a:r>
            <a:r>
              <a:rPr lang="el-GR" sz="2400" dirty="0"/>
              <a:t> αιώνα π.Χ., την περίοδο του εμφυλίου πολέμου στην Ρώμη  και της εξουσίας του Αυγούστου. Η συγκεκριμένη περίοδος χαρακτηριζόταν μεταξύ άλλων και για τους φιλοσοφικούς της προβληματισμούς.</a:t>
            </a:r>
          </a:p>
          <a:p>
            <a:endParaRPr lang="el-GR" dirty="0"/>
          </a:p>
          <a:p>
            <a:r>
              <a:rPr lang="el-GR" sz="2400" dirty="0"/>
              <a:t>Το </a:t>
            </a:r>
            <a:r>
              <a:rPr lang="en-US" sz="2400" i="1" dirty="0"/>
              <a:t>Carpe Diem </a:t>
            </a:r>
            <a:r>
              <a:rPr lang="el-GR" sz="2400" dirty="0"/>
              <a:t>φαίνεται ότι συνδέεται πολύ στενά με την επικούρεια αντίληψη της εποχής αφού μέσω αυτού ο Οράτιος προτρέπει τον άνθρωπο να ζει αποκλειστικά το παρόν και να αποβάλλει τον φόβο του για το παρελθον και πολύ περισσότερο για το μέλλον.</a:t>
            </a:r>
          </a:p>
        </p:txBody>
      </p:sp>
    </p:spTree>
    <p:extLst>
      <p:ext uri="{BB962C8B-B14F-4D97-AF65-F5344CB8AC3E}">
        <p14:creationId xmlns:p14="http://schemas.microsoft.com/office/powerpoint/2010/main" val="93887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4CE664-361D-D991-55C6-F6CFEC4B9C04}"/>
              </a:ext>
            </a:extLst>
          </p:cNvPr>
          <p:cNvSpPr>
            <a:spLocks noGrp="1"/>
          </p:cNvSpPr>
          <p:nvPr>
            <p:ph type="title"/>
          </p:nvPr>
        </p:nvSpPr>
        <p:spPr>
          <a:xfrm>
            <a:off x="2895600" y="764373"/>
            <a:ext cx="7005484" cy="1293028"/>
          </a:xfrm>
        </p:spPr>
        <p:txBody>
          <a:bodyPr/>
          <a:lstStyle/>
          <a:p>
            <a:r>
              <a:rPr lang="el-GR" dirty="0"/>
              <a:t>Η ΕΝΝΟΙΑ ΤΟΥ ΧΡΟΝΟΥ</a:t>
            </a:r>
          </a:p>
        </p:txBody>
      </p:sp>
      <p:sp>
        <p:nvSpPr>
          <p:cNvPr id="3" name="Θέση περιεχομένου 2">
            <a:extLst>
              <a:ext uri="{FF2B5EF4-FFF2-40B4-BE49-F238E27FC236}">
                <a16:creationId xmlns:a16="http://schemas.microsoft.com/office/drawing/2014/main" id="{DA307267-D867-C231-B670-1972F4FD5FC5}"/>
              </a:ext>
            </a:extLst>
          </p:cNvPr>
          <p:cNvSpPr>
            <a:spLocks noGrp="1"/>
          </p:cNvSpPr>
          <p:nvPr>
            <p:ph idx="1"/>
          </p:nvPr>
        </p:nvSpPr>
        <p:spPr/>
        <p:txBody>
          <a:bodyPr>
            <a:normAutofit/>
          </a:bodyPr>
          <a:lstStyle/>
          <a:p>
            <a:r>
              <a:rPr lang="el-GR" sz="3200" dirty="0"/>
              <a:t>Με την έκφραση </a:t>
            </a:r>
            <a:r>
              <a:rPr lang="en-US" sz="3200" dirty="0"/>
              <a:t>“carpe diem”</a:t>
            </a:r>
            <a:r>
              <a:rPr lang="el-GR" sz="3200" dirty="0"/>
              <a:t> εκφράζεται</a:t>
            </a:r>
            <a:r>
              <a:rPr lang="en-US" sz="3200" dirty="0"/>
              <a:t> </a:t>
            </a:r>
            <a:r>
              <a:rPr lang="el-GR" sz="3200" dirty="0"/>
              <a:t>μια αισθητική και υπαρξιακή έννοια του χρόνου, όπου δίνεται μεγάλη έμφαση και αξία στον παρόν,</a:t>
            </a:r>
            <a:r>
              <a:rPr lang="en-US" sz="3200" dirty="0"/>
              <a:t> </a:t>
            </a:r>
            <a:r>
              <a:rPr lang="el-GR" sz="3200" dirty="0"/>
              <a:t>που είναι και το μόνο που γνωρίζει ο άνθρωπος, ενώ το παρελθόν και το μέλλον εξαιτίας της μονιμότητας του και αντίστοιχα του αγνώστου δεν έχει ή, τουλάχιστον για τον Οράτιο, δεν πρέπει να έχει καμία σημασία και επιρροή στον άνθρωπο.</a:t>
            </a:r>
          </a:p>
        </p:txBody>
      </p:sp>
    </p:spTree>
    <p:extLst>
      <p:ext uri="{BB962C8B-B14F-4D97-AF65-F5344CB8AC3E}">
        <p14:creationId xmlns:p14="http://schemas.microsoft.com/office/powerpoint/2010/main" val="2746889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637A3B-8749-F072-FF74-AF447820875D}"/>
              </a:ext>
            </a:extLst>
          </p:cNvPr>
          <p:cNvSpPr>
            <a:spLocks noGrp="1"/>
          </p:cNvSpPr>
          <p:nvPr>
            <p:ph type="title"/>
          </p:nvPr>
        </p:nvSpPr>
        <p:spPr>
          <a:xfrm>
            <a:off x="2895600" y="764373"/>
            <a:ext cx="6710516" cy="1293028"/>
          </a:xfrm>
        </p:spPr>
        <p:txBody>
          <a:bodyPr/>
          <a:lstStyle/>
          <a:p>
            <a:r>
              <a:rPr lang="el-GR" dirty="0"/>
              <a:t>ΜΕΤΑΦΡΑΣΗ ΚΕΙΜΕΝΟΥ</a:t>
            </a:r>
          </a:p>
        </p:txBody>
      </p:sp>
      <p:sp>
        <p:nvSpPr>
          <p:cNvPr id="3" name="Θέση περιεχομένου 2">
            <a:extLst>
              <a:ext uri="{FF2B5EF4-FFF2-40B4-BE49-F238E27FC236}">
                <a16:creationId xmlns:a16="http://schemas.microsoft.com/office/drawing/2014/main" id="{89E6BFEA-DF60-A0F7-2F34-9AD1E29C155F}"/>
              </a:ext>
            </a:extLst>
          </p:cNvPr>
          <p:cNvSpPr>
            <a:spLocks noGrp="1"/>
          </p:cNvSpPr>
          <p:nvPr>
            <p:ph idx="1"/>
          </p:nvPr>
        </p:nvSpPr>
        <p:spPr/>
        <p:txBody>
          <a:bodyPr>
            <a:normAutofit/>
          </a:bodyPr>
          <a:lstStyle/>
          <a:p>
            <a:pPr marL="0" indent="0">
              <a:buNone/>
            </a:pPr>
            <a:r>
              <a:rPr lang="el-GR" sz="2400" dirty="0"/>
              <a:t>Μη ρωτάς, Λευκονόη,δεν πρέπει να ξέρεις ποιο τέλος έδωσαν για μένα και για σένα οι θεοί και μην προσπαθείς μελετώντας τα άστρα να το βρεις. Είναι χρησιμότερο να δείχνεις υπομονή σε ό,τι κι αν έρθει!                   Χειμώνες περισσότερους κι αν μας χρωστά ο Δίας ή αυτόν μας χάρισε τελευταίο, που αποδυναμώνει το κύμα το τυρρηνικό στ΄αντικριστά βράχια, να είσαι σοφή, φίλτραρε τα κρασιά σου και κόψε τις μακρινές ελπίδες.                                                                                                               Όσο μιλάμε, ο ζηλόφθονος χρόνος θα χει ήδη φύγει.                                   Άρπαξε τη μέρα και δείξε λιγότερη πίστη στο αύριο.</a:t>
            </a:r>
          </a:p>
        </p:txBody>
      </p:sp>
    </p:spTree>
    <p:extLst>
      <p:ext uri="{BB962C8B-B14F-4D97-AF65-F5344CB8AC3E}">
        <p14:creationId xmlns:p14="http://schemas.microsoft.com/office/powerpoint/2010/main" val="4161795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94654E3-394A-08C6-F2B9-03225BEDFDD8}"/>
              </a:ext>
            </a:extLst>
          </p:cNvPr>
          <p:cNvSpPr>
            <a:spLocks noGrp="1"/>
          </p:cNvSpPr>
          <p:nvPr>
            <p:ph type="title"/>
          </p:nvPr>
        </p:nvSpPr>
        <p:spPr/>
        <p:txBody>
          <a:bodyPr/>
          <a:lstStyle/>
          <a:p>
            <a:r>
              <a:rPr lang="el-GR" dirty="0"/>
              <a:t>Το μοτιβο</a:t>
            </a:r>
            <a:r>
              <a:rPr lang="en-US" dirty="0"/>
              <a:t> </a:t>
            </a:r>
            <a:r>
              <a:rPr lang="en-US" i="1" dirty="0"/>
              <a:t>carpe diem</a:t>
            </a:r>
            <a:r>
              <a:rPr lang="el-GR" i="1" dirty="0"/>
              <a:t> </a:t>
            </a:r>
          </a:p>
        </p:txBody>
      </p:sp>
      <p:sp>
        <p:nvSpPr>
          <p:cNvPr id="3" name="Θέση περιεχομένου 2">
            <a:extLst>
              <a:ext uri="{FF2B5EF4-FFF2-40B4-BE49-F238E27FC236}">
                <a16:creationId xmlns:a16="http://schemas.microsoft.com/office/drawing/2014/main" id="{EB10A9AD-6E6F-B1E4-7219-BD1D4D0175B4}"/>
              </a:ext>
            </a:extLst>
          </p:cNvPr>
          <p:cNvSpPr>
            <a:spLocks noGrp="1"/>
          </p:cNvSpPr>
          <p:nvPr>
            <p:ph idx="1"/>
          </p:nvPr>
        </p:nvSpPr>
        <p:spPr/>
        <p:txBody>
          <a:bodyPr/>
          <a:lstStyle/>
          <a:p>
            <a:pPr marL="0" indent="0">
              <a:buNone/>
            </a:pPr>
            <a:r>
              <a:rPr lang="el-GR" dirty="0"/>
              <a:t>Το μοτίβο </a:t>
            </a:r>
            <a:r>
              <a:rPr lang="en-US" dirty="0"/>
              <a:t>carpe diem </a:t>
            </a:r>
            <a:r>
              <a:rPr lang="el-GR" dirty="0"/>
              <a:t>μας επιτρέπει να απολαμβάνουμε τις χαρές της</a:t>
            </a:r>
            <a:r>
              <a:rPr lang="en-US" dirty="0"/>
              <a:t> </a:t>
            </a:r>
            <a:r>
              <a:rPr lang="el-GR" dirty="0"/>
              <a:t> ζωής.</a:t>
            </a:r>
          </a:p>
          <a:p>
            <a:pPr marL="0" indent="0">
              <a:buNone/>
            </a:pPr>
            <a:r>
              <a:rPr lang="el-GR" dirty="0"/>
              <a:t>Όταν τα ποιήματα </a:t>
            </a:r>
            <a:r>
              <a:rPr lang="en-US" dirty="0"/>
              <a:t>carpe diem</a:t>
            </a:r>
            <a:r>
              <a:rPr lang="el-GR" dirty="0"/>
              <a:t> εξυμνούν τις απολαύσεις της ζωής, πρόκειται για απολαύσεις συμποσίου (ερωτισμός και κρασί και λυρισμός).                        Η απόλαυση είναι σχεδόν συνώνυμη με το συμπόσιο στις διάφορες μορφές του, είτε πρόκειται για το ομηρικό γλέντι, είτε το ελληνικό συμπόσιο, είτε για το ρωμαϊκό </a:t>
            </a:r>
            <a:r>
              <a:rPr lang="en-US" dirty="0"/>
              <a:t>conuiuium (</a:t>
            </a:r>
            <a:r>
              <a:rPr lang="el-GR" dirty="0"/>
              <a:t>συμπόσιο).                                                                               Έτσι, τα ποιήματα </a:t>
            </a:r>
            <a:r>
              <a:rPr lang="en-US" dirty="0"/>
              <a:t>carpe diem </a:t>
            </a:r>
            <a:r>
              <a:rPr lang="el-GR" dirty="0"/>
              <a:t>λένε στους αποδέκτες τους να πίνουν, να τρώνε, να μην αντιστέκονται στις ερωτικές τους ορέξεις, να απολαμβάνουν τον χορό και τη μουσική, τις πολυτέλειες καθώς επίσης και τα νιάτα τους.</a:t>
            </a:r>
          </a:p>
          <a:p>
            <a:pPr marL="0" indent="0">
              <a:buNone/>
            </a:pPr>
            <a:r>
              <a:rPr lang="el-GR" dirty="0"/>
              <a:t>Είναι σημαντικό να καταστεί σαφές ότι δεν είναι απαραίτητο κάθε ποίημα </a:t>
            </a:r>
            <a:r>
              <a:rPr lang="en-US" dirty="0"/>
              <a:t>carpe diem</a:t>
            </a:r>
            <a:r>
              <a:rPr lang="el-GR" dirty="0"/>
              <a:t> που απευθύνεται σε έναν εραστή να λαμβάνει χώρα αποκλειστικά σε ένα συμπόσιο. Ερωτικές συναντήσεις γίνονταν και σε άλλα μέρη.</a:t>
            </a:r>
          </a:p>
        </p:txBody>
      </p:sp>
    </p:spTree>
    <p:extLst>
      <p:ext uri="{BB962C8B-B14F-4D97-AF65-F5344CB8AC3E}">
        <p14:creationId xmlns:p14="http://schemas.microsoft.com/office/powerpoint/2010/main" val="2380222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FCF451-CEFA-C3DF-D953-DEFB457D0A64}"/>
              </a:ext>
            </a:extLst>
          </p:cNvPr>
          <p:cNvSpPr>
            <a:spLocks noGrp="1"/>
          </p:cNvSpPr>
          <p:nvPr>
            <p:ph type="title"/>
          </p:nvPr>
        </p:nvSpPr>
        <p:spPr>
          <a:xfrm>
            <a:off x="2895600" y="764373"/>
            <a:ext cx="8610600" cy="1293028"/>
          </a:xfrm>
        </p:spPr>
        <p:txBody>
          <a:bodyPr/>
          <a:lstStyle/>
          <a:p>
            <a:r>
              <a:rPr lang="el-GR" dirty="0"/>
              <a:t>Το </a:t>
            </a:r>
            <a:r>
              <a:rPr lang="en-US" i="1" dirty="0"/>
              <a:t>carpe diem</a:t>
            </a:r>
            <a:r>
              <a:rPr lang="el-GR" i="1" dirty="0"/>
              <a:t> </a:t>
            </a:r>
            <a:r>
              <a:rPr lang="el-GR" dirty="0"/>
              <a:t>του μιμνερμου</a:t>
            </a:r>
            <a:r>
              <a:rPr lang="en-US" dirty="0"/>
              <a:t> </a:t>
            </a:r>
            <a:endParaRPr lang="el-GR" dirty="0"/>
          </a:p>
        </p:txBody>
      </p:sp>
      <p:sp>
        <p:nvSpPr>
          <p:cNvPr id="3" name="Θέση περιεχομένου 2">
            <a:extLst>
              <a:ext uri="{FF2B5EF4-FFF2-40B4-BE49-F238E27FC236}">
                <a16:creationId xmlns:a16="http://schemas.microsoft.com/office/drawing/2014/main" id="{833525AD-1D19-4D63-9E94-46144746CAC5}"/>
              </a:ext>
            </a:extLst>
          </p:cNvPr>
          <p:cNvSpPr>
            <a:spLocks noGrp="1"/>
          </p:cNvSpPr>
          <p:nvPr>
            <p:ph idx="1"/>
          </p:nvPr>
        </p:nvSpPr>
        <p:spPr/>
        <p:txBody>
          <a:bodyPr/>
          <a:lstStyle/>
          <a:p>
            <a:pPr marL="0" indent="0">
              <a:buNone/>
            </a:pPr>
            <a:r>
              <a:rPr lang="el-GR" dirty="0"/>
              <a:t>Σε μια ελεγεία του Μίμνερμου, τα φύλλα που πέφτουν γίνονται εικόνα της ανθρώπινης παροδικότητας και έκκληση για την απόλαυση της ζωής.               </a:t>
            </a:r>
          </a:p>
          <a:p>
            <a:pPr marL="0" indent="0">
              <a:buNone/>
            </a:pPr>
            <a:r>
              <a:rPr lang="el-GR" dirty="0"/>
              <a:t>Αρκετά απ΄τα λιγοστά αποσπάσματα του Μίμνερμου ασχολούνται με το </a:t>
            </a:r>
            <a:r>
              <a:rPr lang="en-US" dirty="0"/>
              <a:t>carpe diem </a:t>
            </a:r>
            <a:r>
              <a:rPr lang="el-GR" dirty="0"/>
              <a:t>και τον έπαινο της νεότητας, παρομοιάζοντας τους ανθρώπους με φύλλα που πέφτουν το φθινόπωρο αλλά μιλώντας παράλληλα και για το «άνθος της νεότητας», τον «καρπό της νεότητας» και την «εποχή». Παρομοιάζει, έτσι, τους ανθρώπους με την φύση, που μαραίνονται μετά την εποχή της άνοιξης.</a:t>
            </a:r>
          </a:p>
          <a:p>
            <a:pPr marL="0" indent="0">
              <a:buNone/>
            </a:pPr>
            <a:r>
              <a:rPr lang="el-GR" dirty="0"/>
              <a:t>Αυτή η σύγκριση μαρασμού της φύσης και της ανθρώπινης παροδικότητας  αποτελεί  τη βάση των ποιημάτων </a:t>
            </a:r>
            <a:r>
              <a:rPr lang="en-US" dirty="0"/>
              <a:t>carpe diem.</a:t>
            </a:r>
            <a:endParaRPr lang="el-GR" dirty="0"/>
          </a:p>
        </p:txBody>
      </p:sp>
    </p:spTree>
    <p:extLst>
      <p:ext uri="{BB962C8B-B14F-4D97-AF65-F5344CB8AC3E}">
        <p14:creationId xmlns:p14="http://schemas.microsoft.com/office/powerpoint/2010/main" val="2101214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86DC66-1930-55C7-3263-AC7A367FDF16}"/>
              </a:ext>
            </a:extLst>
          </p:cNvPr>
          <p:cNvSpPr>
            <a:spLocks noGrp="1"/>
          </p:cNvSpPr>
          <p:nvPr>
            <p:ph type="title"/>
          </p:nvPr>
        </p:nvSpPr>
        <p:spPr>
          <a:xfrm>
            <a:off x="2895600" y="764373"/>
            <a:ext cx="5402826" cy="1293028"/>
          </a:xfrm>
        </p:spPr>
        <p:txBody>
          <a:bodyPr/>
          <a:lstStyle/>
          <a:p>
            <a:r>
              <a:rPr lang="el-GR" dirty="0"/>
              <a:t>Μελικη ποιηση</a:t>
            </a:r>
          </a:p>
        </p:txBody>
      </p:sp>
      <p:sp>
        <p:nvSpPr>
          <p:cNvPr id="3" name="Θέση περιεχομένου 2">
            <a:extLst>
              <a:ext uri="{FF2B5EF4-FFF2-40B4-BE49-F238E27FC236}">
                <a16:creationId xmlns:a16="http://schemas.microsoft.com/office/drawing/2014/main" id="{2FA14956-865F-289F-E61E-4188A418565D}"/>
              </a:ext>
            </a:extLst>
          </p:cNvPr>
          <p:cNvSpPr>
            <a:spLocks noGrp="1"/>
          </p:cNvSpPr>
          <p:nvPr>
            <p:ph idx="1"/>
          </p:nvPr>
        </p:nvSpPr>
        <p:spPr/>
        <p:txBody>
          <a:bodyPr/>
          <a:lstStyle/>
          <a:p>
            <a:pPr marL="0" indent="0">
              <a:buNone/>
            </a:pPr>
            <a:r>
              <a:rPr lang="el-GR" dirty="0"/>
              <a:t>Για τη μελική ποίηση οι δυο πιο επιφανείς που συνδέονται με το μοτίβο του </a:t>
            </a:r>
            <a:r>
              <a:rPr lang="en-US" dirty="0"/>
              <a:t>carpe diem </a:t>
            </a:r>
            <a:r>
              <a:rPr lang="el-GR" dirty="0"/>
              <a:t>είναι ο Αλκαίος και ο Ανακρέοντας.</a:t>
            </a:r>
            <a:endParaRPr lang="en-US" dirty="0"/>
          </a:p>
          <a:p>
            <a:pPr marL="0" indent="0">
              <a:buNone/>
            </a:pPr>
            <a:r>
              <a:rPr lang="en-US" dirty="0"/>
              <a:t>T</a:t>
            </a:r>
            <a:r>
              <a:rPr lang="el-GR" dirty="0"/>
              <a:t>ο πιο έντονο χαρακτηριστικό των συμποτικών ποιημάτων του Αλκαίου είναι η προτροπή για πολύ και βαρύ αλκοόλ . Ο ίδιος υποστηρίζει δυο επιχειρήματα για να απολαμβάνει κανείς τη ζωή. Με το πρώτο του επιχείρημα υποστηρίζει το γεγονός ότι δεν υπάρχει επιστροφή απ’ τον θάνατο, ενώ με το δεύτερο  υποστηρίζει ότι ακόμη και μεγαλύτεροι άνθρωποι δε θα μπορούσαν να αποφύγουν τον θάνατο. </a:t>
            </a:r>
          </a:p>
          <a:p>
            <a:pPr marL="0" indent="0">
              <a:buNone/>
            </a:pPr>
            <a:r>
              <a:rPr lang="el-GR" dirty="0"/>
              <a:t>Στις ίδιες απόψεις κυμαίνεται και ο Ανακρέων, που θεωρείται ο κατ’ εξοχήν ποιητής του </a:t>
            </a:r>
            <a:r>
              <a:rPr lang="en-US" dirty="0"/>
              <a:t>carpe diem</a:t>
            </a:r>
            <a:r>
              <a:rPr lang="el-GR" dirty="0"/>
              <a:t>, αν και η φήμη του βασίζεται στη μεταγενέστερη πρόσληψή του. Ο ίδιος μαζί με τον Αλκαίο φέρουν τη φήμη του « συμπαθή γλεντζέ».</a:t>
            </a:r>
          </a:p>
        </p:txBody>
      </p:sp>
    </p:spTree>
    <p:extLst>
      <p:ext uri="{BB962C8B-B14F-4D97-AF65-F5344CB8AC3E}">
        <p14:creationId xmlns:p14="http://schemas.microsoft.com/office/powerpoint/2010/main" val="1792166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09505A-D3A4-0215-36B2-8820816259AF}"/>
              </a:ext>
            </a:extLst>
          </p:cNvPr>
          <p:cNvSpPr>
            <a:spLocks noGrp="1"/>
          </p:cNvSpPr>
          <p:nvPr>
            <p:ph type="title"/>
          </p:nvPr>
        </p:nvSpPr>
        <p:spPr>
          <a:xfrm>
            <a:off x="2895600" y="764373"/>
            <a:ext cx="6327058" cy="1293028"/>
          </a:xfrm>
        </p:spPr>
        <p:txBody>
          <a:bodyPr/>
          <a:lstStyle/>
          <a:p>
            <a:r>
              <a:rPr lang="el-GR" dirty="0"/>
              <a:t>Επιταφιεσ συμβασεισ</a:t>
            </a:r>
          </a:p>
        </p:txBody>
      </p:sp>
      <p:sp>
        <p:nvSpPr>
          <p:cNvPr id="3" name="Θέση περιεχομένου 2">
            <a:extLst>
              <a:ext uri="{FF2B5EF4-FFF2-40B4-BE49-F238E27FC236}">
                <a16:creationId xmlns:a16="http://schemas.microsoft.com/office/drawing/2014/main" id="{039C111C-00C7-A5AD-3415-239F7B7EDD2D}"/>
              </a:ext>
            </a:extLst>
          </p:cNvPr>
          <p:cNvSpPr>
            <a:spLocks noGrp="1"/>
          </p:cNvSpPr>
          <p:nvPr>
            <p:ph idx="1"/>
          </p:nvPr>
        </p:nvSpPr>
        <p:spPr/>
        <p:txBody>
          <a:bodyPr/>
          <a:lstStyle/>
          <a:p>
            <a:pPr marL="0" indent="0">
              <a:buNone/>
            </a:pPr>
            <a:r>
              <a:rPr lang="el-GR" dirty="0"/>
              <a:t>Στο κομμάτι των επιτάφιων συμβάσεων, το μοτίβο του </a:t>
            </a:r>
            <a:r>
              <a:rPr lang="en-US" dirty="0"/>
              <a:t>carpe diem</a:t>
            </a:r>
            <a:r>
              <a:rPr lang="el-GR" dirty="0"/>
              <a:t> ήταν αρκετά συνηθισμένο σε πραγματικούς επιτάφιους, οι οποίοι συχνά απευθύνονταν σ΄έναν περιηγητή και το παρότρυναν να πιεί, να φάει και να ευθυμήσει.</a:t>
            </a:r>
          </a:p>
          <a:p>
            <a:pPr marL="0" indent="0">
              <a:buNone/>
            </a:pPr>
            <a:r>
              <a:rPr lang="el-GR" dirty="0"/>
              <a:t>Οι ενεπίγραφοι επιτάφιοι που προτρέπουν σε απόλαυση μπορεί να προηγήθηκαν για πολύ καιρό τα ελληνιστικά λογοτεχνικά επιγράμματα.             Σύμφωνα με την </a:t>
            </a:r>
            <a:r>
              <a:rPr lang="en-US" dirty="0"/>
              <a:t>Christiane Sourvinoulnwood</a:t>
            </a:r>
            <a:r>
              <a:rPr lang="el-GR" dirty="0"/>
              <a:t> (Χριστιάνα Σουρβίνου-Ίνγουντ)</a:t>
            </a:r>
            <a:r>
              <a:rPr lang="en-US" dirty="0"/>
              <a:t>, </a:t>
            </a:r>
            <a:r>
              <a:rPr lang="el-GR" dirty="0"/>
              <a:t>η λέξη «χαίρε» σε επιτάφιους του 5</a:t>
            </a:r>
            <a:r>
              <a:rPr lang="el-GR" baseline="30000" dirty="0"/>
              <a:t>ου</a:t>
            </a:r>
            <a:r>
              <a:rPr lang="el-GR" dirty="0"/>
              <a:t> αιώνα π.Χ. υποδηλώνει τη σημασία του «χαίρομαι» και λέγεται αποκλειστικά από τον αποθανόντα στους ζωντανούς. Με δεδομένο ότι αυτή η άποψη ευσταθεί, πρόκειται για μια συνοπτική μορφή του </a:t>
            </a:r>
            <a:r>
              <a:rPr lang="en-US" dirty="0"/>
              <a:t>carpe diem </a:t>
            </a:r>
            <a:r>
              <a:rPr lang="el-GR" dirty="0"/>
              <a:t>σε επιτάφιο πλαίσιο.</a:t>
            </a:r>
          </a:p>
        </p:txBody>
      </p:sp>
    </p:spTree>
    <p:extLst>
      <p:ext uri="{BB962C8B-B14F-4D97-AF65-F5344CB8AC3E}">
        <p14:creationId xmlns:p14="http://schemas.microsoft.com/office/powerpoint/2010/main" val="1212913838"/>
      </p:ext>
    </p:extLst>
  </p:cSld>
  <p:clrMapOvr>
    <a:masterClrMapping/>
  </p:clrMapOvr>
</p:sld>
</file>

<file path=ppt/theme/theme1.xml><?xml version="1.0" encoding="utf-8"?>
<a:theme xmlns:a="http://schemas.openxmlformats.org/drawingml/2006/main" name="ΙΧΝΟΣ ΑΤΜΟΥ">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TM04033937[[fn=ΙΧΝΟΣ ΑΤΜΟΥ]]</Template>
  <TotalTime>219</TotalTime>
  <Words>959</Words>
  <Application>Microsoft Office PowerPoint</Application>
  <PresentationFormat>Ευρεία οθόνη</PresentationFormat>
  <Paragraphs>38</Paragraphs>
  <Slides>10</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10</vt:i4>
      </vt:variant>
    </vt:vector>
  </HeadingPairs>
  <TitlesOfParts>
    <vt:vector size="13" baseType="lpstr">
      <vt:lpstr>Arial</vt:lpstr>
      <vt:lpstr>Century Gothic</vt:lpstr>
      <vt:lpstr>ΙΧΝΟΣ ΑΤΜΟΥ</vt:lpstr>
      <vt:lpstr>ΕΡΓΑΣΙΑ ΣΤΟ ΜΑΘΗΜΑ «ΛΑΤΙΝΙΚΗ ΛΥΡΙΚΗ ΠΟΙΗΣΗ»</vt:lpstr>
      <vt:lpstr>CARPE DIEM-ΛΑΤΙΝΙΚΟ ΚΕΙΜΕΝΟ</vt:lpstr>
      <vt:lpstr>ΠΡΑΓΜΑΤΟΛΟΓΙΚΑ ΣΤΟΙΧΕΙΑ (ΙΣΤΟΡΙΚΟ ΠΛΑΙΣΙΟ)</vt:lpstr>
      <vt:lpstr>Η ΕΝΝΟΙΑ ΤΟΥ ΧΡΟΝΟΥ</vt:lpstr>
      <vt:lpstr>ΜΕΤΑΦΡΑΣΗ ΚΕΙΜΕΝΟΥ</vt:lpstr>
      <vt:lpstr>Το μοτιβο carpe diem </vt:lpstr>
      <vt:lpstr>Το carpe diem του μιμνερμου </vt:lpstr>
      <vt:lpstr>Μελικη ποιηση</vt:lpstr>
      <vt:lpstr>Επιταφιεσ συμβασεισ</vt:lpstr>
      <vt:lpstr>Συνοψιζοντας…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ΔΙΟΝΥΣΙΑ ΓΙΑΝΝΟΠΟΥΛΟΥ</dc:creator>
  <cp:lastModifiedBy>Καζαντζίδης Γεώργιος</cp:lastModifiedBy>
  <cp:revision>2</cp:revision>
  <dcterms:created xsi:type="dcterms:W3CDTF">2025-05-04T08:23:47Z</dcterms:created>
  <dcterms:modified xsi:type="dcterms:W3CDTF">2025-05-27T18:25:20Z</dcterms:modified>
</cp:coreProperties>
</file>