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17"/>
  </p:notesMasterIdLst>
  <p:sldIdLst>
    <p:sldId id="256" r:id="rId2"/>
    <p:sldId id="260" r:id="rId3"/>
    <p:sldId id="257" r:id="rId4"/>
    <p:sldId id="258" r:id="rId5"/>
    <p:sldId id="259" r:id="rId6"/>
    <p:sldId id="262" r:id="rId7"/>
    <p:sldId id="263" r:id="rId8"/>
    <p:sldId id="264" r:id="rId9"/>
    <p:sldId id="261" r:id="rId10"/>
    <p:sldId id="265" r:id="rId11"/>
    <p:sldId id="266" r:id="rId12"/>
    <p:sldId id="267" r:id="rId13"/>
    <p:sldId id="270"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4" d="100"/>
          <a:sy n="104" d="100"/>
        </p:scale>
        <p:origin x="14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F874D-85FE-4BD4-884E-1051AD4A5428}" type="datetimeFigureOut">
              <a:rPr lang="en-US" smtClean="0"/>
              <a:t>4/19/2025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1F716B-4554-4545-A953-CC931B95B15D}" type="slidenum">
              <a:rPr lang="en-US" smtClean="0"/>
              <a:t>‹#›</a:t>
            </a:fld>
            <a:endParaRPr lang="en-US"/>
          </a:p>
        </p:txBody>
      </p:sp>
    </p:spTree>
    <p:extLst>
      <p:ext uri="{BB962C8B-B14F-4D97-AF65-F5344CB8AC3E}">
        <p14:creationId xmlns:p14="http://schemas.microsoft.com/office/powerpoint/2010/main" val="492109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1F716B-4554-4545-A953-CC931B95B15D}" type="slidenum">
              <a:rPr lang="en-US" smtClean="0"/>
              <a:t>1</a:t>
            </a:fld>
            <a:endParaRPr lang="en-US"/>
          </a:p>
        </p:txBody>
      </p:sp>
    </p:spTree>
    <p:extLst>
      <p:ext uri="{BB962C8B-B14F-4D97-AF65-F5344CB8AC3E}">
        <p14:creationId xmlns:p14="http://schemas.microsoft.com/office/powerpoint/2010/main" val="3973199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28FA71-3A18-48C0-980F-4B68F7F63042}" type="datetime1">
              <a:rPr lang="en-US" smtClean="0"/>
              <a:t>4/19/2025</a:t>
            </a:fld>
            <a:endParaRPr lang="en-US"/>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07516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F45AC6-C491-4585-A584-9CE2AF7D5500}" type="datetime1">
              <a:rPr lang="en-US" smtClean="0"/>
              <a:t>4/19/2025</a:t>
            </a:fld>
            <a:endParaRPr lang="en-US"/>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3867697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F45AC6-C491-4585-A584-9CE2AF7D5500}" type="datetime1">
              <a:rPr lang="en-US" smtClean="0"/>
              <a:t>4/19/2025</a:t>
            </a:fld>
            <a:endParaRPr lang="en-US"/>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C057153-B650-4DEB-B370-79DDCFDCE93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4541441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7F45AC6-C491-4585-A584-9CE2AF7D5500}" type="datetime1">
              <a:rPr lang="en-US" smtClean="0"/>
              <a:t>4/19/2025</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2145302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7F45AC6-C491-4585-A584-9CE2AF7D5500}" type="datetime1">
              <a:rPr lang="en-US" smtClean="0"/>
              <a:t>4/19/2025</a:t>
            </a:fld>
            <a:endParaRPr lang="en-US"/>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C057153-B650-4DEB-B370-79DDCFDCE93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2098523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7F45AC6-C491-4585-A584-9CE2AF7D5500}" type="datetime1">
              <a:rPr lang="en-US" smtClean="0"/>
              <a:t>4/19/2025</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6535092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4EDB3-C0E8-45F8-9E1D-1B6C8D1880C0}" type="datetime1">
              <a:rPr lang="en-US" smtClean="0"/>
              <a:t>4/19/2025</a:t>
            </a:fld>
            <a:endParaRPr lang="en-US"/>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72556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0EC4B-54ED-4041-B552-9BA760FA3DBA}" type="datetime1">
              <a:rPr lang="en-US" smtClean="0"/>
              <a:t>4/19/2025</a:t>
            </a:fld>
            <a:endParaRPr lang="en-US"/>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11435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C1210E-201E-4473-82AC-2466F5386C38}" type="datetime1">
              <a:rPr lang="en-US" smtClean="0"/>
              <a:t>4/19/2025</a:t>
            </a:fld>
            <a:endParaRPr lang="en-US"/>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31593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EA198-6CAB-4B8F-B93F-1F9C8C4B6CE7}" type="datetime1">
              <a:rPr lang="en-US" smtClean="0"/>
              <a:t>4/19/2025</a:t>
            </a:fld>
            <a:endParaRPr lang="en-US"/>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6177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06041F-4525-44D5-AA4F-332294BF1F56}" type="datetime1">
              <a:rPr lang="en-US" smtClean="0"/>
              <a:t>4/19/2025</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4120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557091-BBDF-4EB9-BA6B-2BB67AC4FC0F}" type="datetime1">
              <a:rPr lang="en-US" smtClean="0"/>
              <a:t>4/19/2025</a:t>
            </a:fld>
            <a:endParaRPr lang="en-US"/>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5416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6B226B-77A6-410C-9796-083F278E0125}" type="datetime1">
              <a:rPr lang="en-US" smtClean="0"/>
              <a:t>4/19/2025</a:t>
            </a:fld>
            <a:endParaRPr lang="en-US"/>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8707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A578B-D289-4C40-8593-3D356C49DA58}" type="datetime1">
              <a:rPr lang="en-US" smtClean="0"/>
              <a:t>4/19/2025</a:t>
            </a:fld>
            <a:endParaRPr lang="en-US"/>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6065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3DFAE3-14DB-48A7-A80F-80DDB072CE3D}" type="datetime1">
              <a:rPr lang="en-US" smtClean="0"/>
              <a:t>4/19/2025</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8994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C5EAEF-6478-4102-8F5D-A5FE9FC97ACB}" type="datetime1">
              <a:rPr lang="en-US" smtClean="0"/>
              <a:t>4/19/2025</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85170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7F45AC6-C491-4585-A584-9CE2AF7D5500}" type="datetime1">
              <a:rPr lang="en-US" smtClean="0"/>
              <a:t>4/19/2025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2778138320"/>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EF1AC42-C382-4343-9924-4790B346D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w Angle View Of Clouds In Sky">
            <a:extLst>
              <a:ext uri="{FF2B5EF4-FFF2-40B4-BE49-F238E27FC236}">
                <a16:creationId xmlns:a16="http://schemas.microsoft.com/office/drawing/2014/main" id="{2C9A871A-09D6-F1C9-D01A-879F30C393B0}"/>
              </a:ext>
            </a:extLst>
          </p:cNvPr>
          <p:cNvPicPr>
            <a:picLocks noChangeAspect="1"/>
          </p:cNvPicPr>
          <p:nvPr/>
        </p:nvPicPr>
        <p:blipFill>
          <a:blip r:embed="rId3">
            <a:duotone>
              <a:schemeClr val="bg2">
                <a:shade val="45000"/>
                <a:satMod val="135000"/>
              </a:schemeClr>
              <a:prstClr val="white"/>
            </a:duotone>
            <a:alphaModFix amt="40000"/>
          </a:blip>
          <a:srcRect l="1337" r="1638" b="-1"/>
          <a:stretch/>
        </p:blipFill>
        <p:spPr>
          <a:xfrm>
            <a:off x="20" y="10"/>
            <a:ext cx="9968438" cy="6857990"/>
          </a:xfrm>
          <a:custGeom>
            <a:avLst/>
            <a:gdLst/>
            <a:ahLst/>
            <a:cxnLst/>
            <a:rect l="l" t="t" r="r" b="b"/>
            <a:pathLst>
              <a:path w="9968458" h="6858000">
                <a:moveTo>
                  <a:pt x="0" y="0"/>
                </a:moveTo>
                <a:lnTo>
                  <a:pt x="5439857" y="0"/>
                </a:lnTo>
                <a:lnTo>
                  <a:pt x="5458054" y="18202"/>
                </a:lnTo>
                <a:cubicBezTo>
                  <a:pt x="5667424" y="227618"/>
                  <a:pt x="6504903" y="1065283"/>
                  <a:pt x="9854818" y="4415942"/>
                </a:cubicBezTo>
                <a:cubicBezTo>
                  <a:pt x="10006338" y="4567496"/>
                  <a:pt x="10006338" y="4817889"/>
                  <a:pt x="9854818" y="4969443"/>
                </a:cubicBezTo>
                <a:cubicBezTo>
                  <a:pt x="9854818" y="4969443"/>
                  <a:pt x="9854818" y="4969443"/>
                  <a:pt x="7967712" y="6856969"/>
                </a:cubicBezTo>
                <a:lnTo>
                  <a:pt x="7966681" y="6858000"/>
                </a:lnTo>
                <a:lnTo>
                  <a:pt x="0" y="6858000"/>
                </a:lnTo>
                <a:close/>
              </a:path>
            </a:pathLst>
          </a:custGeom>
          <a:ln>
            <a:solidFill>
              <a:schemeClr val="tx2">
                <a:lumMod val="20000"/>
                <a:lumOff val="80000"/>
              </a:schemeClr>
            </a:solidFill>
          </a:ln>
        </p:spPr>
      </p:pic>
      <p:grpSp>
        <p:nvGrpSpPr>
          <p:cNvPr id="35" name="Group 34">
            <a:extLst>
              <a:ext uri="{FF2B5EF4-FFF2-40B4-BE49-F238E27FC236}">
                <a16:creationId xmlns:a16="http://schemas.microsoft.com/office/drawing/2014/main" id="{75C3640C-42C4-4034-B16B-107A48F678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36" name="Freeform 11">
              <a:extLst>
                <a:ext uri="{FF2B5EF4-FFF2-40B4-BE49-F238E27FC236}">
                  <a16:creationId xmlns:a16="http://schemas.microsoft.com/office/drawing/2014/main" id="{1AD94B94-D1F1-45F3-8AD7-DB3AAC943D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37" name="Freeform 12">
              <a:extLst>
                <a:ext uri="{FF2B5EF4-FFF2-40B4-BE49-F238E27FC236}">
                  <a16:creationId xmlns:a16="http://schemas.microsoft.com/office/drawing/2014/main" id="{71E305DE-6CBF-4D84-90C8-FE6E69E84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38" name="Freeform 13">
              <a:extLst>
                <a:ext uri="{FF2B5EF4-FFF2-40B4-BE49-F238E27FC236}">
                  <a16:creationId xmlns:a16="http://schemas.microsoft.com/office/drawing/2014/main" id="{0293232F-9E99-4F2C-8310-46F07B65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39" name="Freeform 14">
              <a:extLst>
                <a:ext uri="{FF2B5EF4-FFF2-40B4-BE49-F238E27FC236}">
                  <a16:creationId xmlns:a16="http://schemas.microsoft.com/office/drawing/2014/main" id="{31B5FCB2-4163-4E25-8D49-6C717174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40" name="Freeform 15">
              <a:extLst>
                <a:ext uri="{FF2B5EF4-FFF2-40B4-BE49-F238E27FC236}">
                  <a16:creationId xmlns:a16="http://schemas.microsoft.com/office/drawing/2014/main" id="{EEC7BFB7-D9D8-47EB-98B0-EE4606906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41" name="Freeform 16">
              <a:extLst>
                <a:ext uri="{FF2B5EF4-FFF2-40B4-BE49-F238E27FC236}">
                  <a16:creationId xmlns:a16="http://schemas.microsoft.com/office/drawing/2014/main" id="{145A44D0-D678-470A-83D0-9A2F4AA3B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42" name="Freeform 17">
              <a:extLst>
                <a:ext uri="{FF2B5EF4-FFF2-40B4-BE49-F238E27FC236}">
                  <a16:creationId xmlns:a16="http://schemas.microsoft.com/office/drawing/2014/main" id="{97BE648C-BC8E-46C8-8A11-70F6F2E1B6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43" name="Freeform 18">
              <a:extLst>
                <a:ext uri="{FF2B5EF4-FFF2-40B4-BE49-F238E27FC236}">
                  <a16:creationId xmlns:a16="http://schemas.microsoft.com/office/drawing/2014/main" id="{C385F3B2-2AF2-4F3F-ABA5-408CFE81B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44" name="Freeform 19">
              <a:extLst>
                <a:ext uri="{FF2B5EF4-FFF2-40B4-BE49-F238E27FC236}">
                  <a16:creationId xmlns:a16="http://schemas.microsoft.com/office/drawing/2014/main" id="{E943B5A5-4422-4100-9BC1-9C96824A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45" name="Freeform 20">
              <a:extLst>
                <a:ext uri="{FF2B5EF4-FFF2-40B4-BE49-F238E27FC236}">
                  <a16:creationId xmlns:a16="http://schemas.microsoft.com/office/drawing/2014/main" id="{3691DA2B-1891-40FF-AFCC-E883161614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46" name="Freeform 21">
              <a:extLst>
                <a:ext uri="{FF2B5EF4-FFF2-40B4-BE49-F238E27FC236}">
                  <a16:creationId xmlns:a16="http://schemas.microsoft.com/office/drawing/2014/main" id="{F43ADE5C-1EBF-483C-AD66-4A6AA161F4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47" name="Freeform 22">
              <a:extLst>
                <a:ext uri="{FF2B5EF4-FFF2-40B4-BE49-F238E27FC236}">
                  <a16:creationId xmlns:a16="http://schemas.microsoft.com/office/drawing/2014/main" id="{0354F6C2-DDC4-459B-A0E3-DDE5D0A0A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49" name="Group 48">
            <a:extLst>
              <a:ext uri="{FF2B5EF4-FFF2-40B4-BE49-F238E27FC236}">
                <a16:creationId xmlns:a16="http://schemas.microsoft.com/office/drawing/2014/main" id="{CB45CAED-0133-4D99-99F1-2AB6EE77B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50" name="Freeform 27">
              <a:extLst>
                <a:ext uri="{FF2B5EF4-FFF2-40B4-BE49-F238E27FC236}">
                  <a16:creationId xmlns:a16="http://schemas.microsoft.com/office/drawing/2014/main" id="{B0D05DA5-278A-4442-94AF-D1E3F2961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51" name="Freeform 28">
              <a:extLst>
                <a:ext uri="{FF2B5EF4-FFF2-40B4-BE49-F238E27FC236}">
                  <a16:creationId xmlns:a16="http://schemas.microsoft.com/office/drawing/2014/main" id="{D4FB32C2-B59B-4A0C-86A0-9D19859C03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52" name="Freeform 29">
              <a:extLst>
                <a:ext uri="{FF2B5EF4-FFF2-40B4-BE49-F238E27FC236}">
                  <a16:creationId xmlns:a16="http://schemas.microsoft.com/office/drawing/2014/main" id="{3341F2FB-2DFE-4F47-9E1F-7502BB7C5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53" name="Freeform 30">
              <a:extLst>
                <a:ext uri="{FF2B5EF4-FFF2-40B4-BE49-F238E27FC236}">
                  <a16:creationId xmlns:a16="http://schemas.microsoft.com/office/drawing/2014/main" id="{A03E0897-F064-44F9-9B00-9C80D875BC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54" name="Freeform 31">
              <a:extLst>
                <a:ext uri="{FF2B5EF4-FFF2-40B4-BE49-F238E27FC236}">
                  <a16:creationId xmlns:a16="http://schemas.microsoft.com/office/drawing/2014/main" id="{F3281880-2D58-48B2-A393-E3CF2D3E1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55" name="Freeform 32">
              <a:extLst>
                <a:ext uri="{FF2B5EF4-FFF2-40B4-BE49-F238E27FC236}">
                  <a16:creationId xmlns:a16="http://schemas.microsoft.com/office/drawing/2014/main" id="{DA48F59A-D555-47F7-AE54-9B5A00990E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56" name="Freeform 33">
              <a:extLst>
                <a:ext uri="{FF2B5EF4-FFF2-40B4-BE49-F238E27FC236}">
                  <a16:creationId xmlns:a16="http://schemas.microsoft.com/office/drawing/2014/main" id="{378629CA-3AEE-4544-8EC1-7FBD93D293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57" name="Freeform 34">
              <a:extLst>
                <a:ext uri="{FF2B5EF4-FFF2-40B4-BE49-F238E27FC236}">
                  <a16:creationId xmlns:a16="http://schemas.microsoft.com/office/drawing/2014/main" id="{49AAA048-58C4-42DA-8FA1-CA4FD26B2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58" name="Freeform 35">
              <a:extLst>
                <a:ext uri="{FF2B5EF4-FFF2-40B4-BE49-F238E27FC236}">
                  <a16:creationId xmlns:a16="http://schemas.microsoft.com/office/drawing/2014/main" id="{DB422A75-6BC5-4A85-B11E-72D0249A5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59" name="Freeform 36">
              <a:extLst>
                <a:ext uri="{FF2B5EF4-FFF2-40B4-BE49-F238E27FC236}">
                  <a16:creationId xmlns:a16="http://schemas.microsoft.com/office/drawing/2014/main" id="{BB8FD0AD-A7E8-4544-B6CC-0E18AAD6D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60" name="Freeform 37">
              <a:extLst>
                <a:ext uri="{FF2B5EF4-FFF2-40B4-BE49-F238E27FC236}">
                  <a16:creationId xmlns:a16="http://schemas.microsoft.com/office/drawing/2014/main" id="{4701B929-85E6-4C18-B16D-A3E8FFA35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61" name="Freeform 38">
              <a:extLst>
                <a:ext uri="{FF2B5EF4-FFF2-40B4-BE49-F238E27FC236}">
                  <a16:creationId xmlns:a16="http://schemas.microsoft.com/office/drawing/2014/main" id="{EBB866E4-1358-4023-AF8F-3AF2AADF5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63" name="Rectangle 62">
            <a:extLst>
              <a:ext uri="{FF2B5EF4-FFF2-40B4-BE49-F238E27FC236}">
                <a16:creationId xmlns:a16="http://schemas.microsoft.com/office/drawing/2014/main" id="{F7311CBE-8DD5-466B-9593-91DECC2B03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Freeform 33">
            <a:extLst>
              <a:ext uri="{FF2B5EF4-FFF2-40B4-BE49-F238E27FC236}">
                <a16:creationId xmlns:a16="http://schemas.microsoft.com/office/drawing/2014/main" id="{5579D04F-2C22-4E91-9DF1-519B96012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pic>
        <p:nvPicPr>
          <p:cNvPr id="6" name="Picture 5" descr="A profile of a person with a crown">
            <a:extLst>
              <a:ext uri="{FF2B5EF4-FFF2-40B4-BE49-F238E27FC236}">
                <a16:creationId xmlns:a16="http://schemas.microsoft.com/office/drawing/2014/main" id="{B228C139-D434-BB38-0355-D6EE86ADE5EA}"/>
              </a:ext>
            </a:extLst>
          </p:cNvPr>
          <p:cNvPicPr>
            <a:picLocks noChangeAspect="1"/>
          </p:cNvPicPr>
          <p:nvPr/>
        </p:nvPicPr>
        <p:blipFill>
          <a:blip r:embed="rId4">
            <a:duotone>
              <a:schemeClr val="bg2">
                <a:shade val="45000"/>
                <a:satMod val="135000"/>
              </a:schemeClr>
              <a:prstClr val="white"/>
            </a:duotone>
            <a:alphaModFix amt="40000"/>
            <a:extLst>
              <a:ext uri="{28A0092B-C50C-407E-A947-70E740481C1C}">
                <a14:useLocalDpi xmlns:a14="http://schemas.microsoft.com/office/drawing/2010/main" val="0"/>
              </a:ext>
            </a:extLst>
          </a:blip>
          <a:srcRect t="13957"/>
          <a:stretch/>
        </p:blipFill>
        <p:spPr>
          <a:xfrm>
            <a:off x="5433901" y="-5957"/>
            <a:ext cx="6754922" cy="6858000"/>
          </a:xfrm>
          <a:custGeom>
            <a:avLst/>
            <a:gdLst/>
            <a:ahLst/>
            <a:cxnLst/>
            <a:rect l="l" t="t" r="r" b="b"/>
            <a:pathLst>
              <a:path w="6754922" h="6858000">
                <a:moveTo>
                  <a:pt x="0" y="0"/>
                </a:moveTo>
                <a:lnTo>
                  <a:pt x="6754922" y="0"/>
                </a:lnTo>
                <a:lnTo>
                  <a:pt x="6754922" y="6858000"/>
                </a:lnTo>
                <a:lnTo>
                  <a:pt x="2538735" y="6858000"/>
                </a:lnTo>
                <a:lnTo>
                  <a:pt x="2760007" y="6636680"/>
                </a:lnTo>
                <a:cubicBezTo>
                  <a:pt x="4420917" y="4975400"/>
                  <a:pt x="4420917" y="4975400"/>
                  <a:pt x="4420917" y="4975400"/>
                </a:cubicBezTo>
                <a:cubicBezTo>
                  <a:pt x="4572437" y="4823846"/>
                  <a:pt x="4572437" y="4573453"/>
                  <a:pt x="4420917" y="4421899"/>
                </a:cubicBezTo>
                <a:cubicBezTo>
                  <a:pt x="1071002" y="1071240"/>
                  <a:pt x="233523" y="233575"/>
                  <a:pt x="24153" y="24159"/>
                </a:cubicBezTo>
                <a:close/>
              </a:path>
            </a:pathLst>
          </a:custGeom>
          <a:ln>
            <a:noFill/>
          </a:ln>
        </p:spPr>
      </p:pic>
      <p:sp>
        <p:nvSpPr>
          <p:cNvPr id="2" name="Title 1">
            <a:extLst>
              <a:ext uri="{FF2B5EF4-FFF2-40B4-BE49-F238E27FC236}">
                <a16:creationId xmlns:a16="http://schemas.microsoft.com/office/drawing/2014/main" id="{FC843304-BBD8-A622-CE14-4C3A29CDE20D}"/>
              </a:ext>
            </a:extLst>
          </p:cNvPr>
          <p:cNvSpPr>
            <a:spLocks noGrp="1"/>
          </p:cNvSpPr>
          <p:nvPr>
            <p:ph type="ctrTitle"/>
          </p:nvPr>
        </p:nvSpPr>
        <p:spPr>
          <a:xfrm>
            <a:off x="2589213" y="2514600"/>
            <a:ext cx="8915399" cy="2262781"/>
          </a:xfrm>
        </p:spPr>
        <p:txBody>
          <a:bodyPr>
            <a:normAutofit/>
          </a:bodyPr>
          <a:lstStyle/>
          <a:p>
            <a:r>
              <a:rPr lang="el-GR" dirty="0">
                <a:latin typeface="Verdana" panose="020B0604030504040204" pitchFamily="34" charset="0"/>
                <a:ea typeface="Verdana" panose="020B0604030504040204" pitchFamily="34" charset="0"/>
              </a:rPr>
              <a:t>Οράτιος</a:t>
            </a:r>
            <a:br>
              <a:rPr lang="el-GR" dirty="0"/>
            </a:br>
            <a:r>
              <a:rPr lang="el-GR" dirty="0">
                <a:latin typeface="Verdana" panose="020B0604030504040204" pitchFamily="34" charset="0"/>
                <a:ea typeface="Verdana" panose="020B0604030504040204" pitchFamily="34" charset="0"/>
              </a:rPr>
              <a:t>Ωδή 1.11</a:t>
            </a:r>
            <a:endParaRPr lang="en-US" dirty="0">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B695E4B3-8513-5435-AE18-37F2FEB4E14D}"/>
              </a:ext>
            </a:extLst>
          </p:cNvPr>
          <p:cNvSpPr>
            <a:spLocks noGrp="1"/>
          </p:cNvSpPr>
          <p:nvPr>
            <p:ph type="subTitle" idx="1"/>
          </p:nvPr>
        </p:nvSpPr>
        <p:spPr>
          <a:xfrm>
            <a:off x="2589213" y="4777379"/>
            <a:ext cx="8915399" cy="1126283"/>
          </a:xfrm>
        </p:spPr>
        <p:txBody>
          <a:bodyPr>
            <a:normAutofit/>
          </a:bodyPr>
          <a:lstStyle/>
          <a:p>
            <a:r>
              <a:rPr lang="el-GR" dirty="0"/>
              <a:t>Εργασία για το μάθημα της Λατινικής Λυρικής. </a:t>
            </a:r>
          </a:p>
          <a:p>
            <a:r>
              <a:rPr lang="el-GR" dirty="0"/>
              <a:t>Γεωργία Πανέτα.</a:t>
            </a:r>
            <a:endParaRPr lang="en-US" dirty="0"/>
          </a:p>
        </p:txBody>
      </p:sp>
    </p:spTree>
    <p:extLst>
      <p:ext uri="{BB962C8B-B14F-4D97-AF65-F5344CB8AC3E}">
        <p14:creationId xmlns:p14="http://schemas.microsoft.com/office/powerpoint/2010/main" val="6062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2" name="TextBox 1">
            <a:extLst>
              <a:ext uri="{FF2B5EF4-FFF2-40B4-BE49-F238E27FC236}">
                <a16:creationId xmlns:a16="http://schemas.microsoft.com/office/drawing/2014/main" id="{5D3C1F86-E1EB-D2D9-A22E-1A5796A0AA17}"/>
              </a:ext>
            </a:extLst>
          </p:cNvPr>
          <p:cNvSpPr txBox="1"/>
          <p:nvPr/>
        </p:nvSpPr>
        <p:spPr>
          <a:xfrm>
            <a:off x="751884" y="1313275"/>
            <a:ext cx="5014915" cy="3777622"/>
          </a:xfrm>
          <a:prstGeom prst="rect">
            <a:avLst/>
          </a:prstGeom>
        </p:spPr>
        <p:txBody>
          <a:bodyPr vert="horz" lIns="91440" tIns="45720" rIns="91440" bIns="45720" rtlCol="0">
            <a:normAutofit/>
          </a:bodyPr>
          <a:lstStyle/>
          <a:p>
            <a:pPr>
              <a:spcBef>
                <a:spcPts val="1000"/>
              </a:spcBef>
              <a:buClr>
                <a:schemeClr val="accent1"/>
              </a:buClr>
            </a:pPr>
            <a:r>
              <a:rPr lang="en-US" sz="2000" dirty="0" err="1"/>
              <a:t>Το</a:t>
            </a:r>
            <a:r>
              <a:rPr lang="en-US" sz="2000" dirty="0"/>
              <a:t> π</a:t>
            </a:r>
            <a:r>
              <a:rPr lang="en-US" sz="2000" dirty="0" err="1"/>
              <a:t>οίημ</a:t>
            </a:r>
            <a:r>
              <a:rPr lang="en-US" sz="2000" dirty="0"/>
              <a:t>α αυτό, αν και σύντομο, είναι γεμάτο βάθος. </a:t>
            </a:r>
            <a:r>
              <a:rPr lang="en-US" sz="2000" dirty="0" err="1"/>
              <a:t>Συνδυάζει</a:t>
            </a:r>
            <a:r>
              <a:rPr lang="en-US" sz="2000" dirty="0"/>
              <a:t> </a:t>
            </a:r>
            <a:r>
              <a:rPr lang="en-US" sz="2000" dirty="0" err="1"/>
              <a:t>την</a:t>
            </a:r>
            <a:r>
              <a:rPr lang="en-US" sz="2000" dirty="0"/>
              <a:t> επ</a:t>
            </a:r>
            <a:r>
              <a:rPr lang="en-US" sz="2000" dirty="0" err="1"/>
              <a:t>ικούρει</a:t>
            </a:r>
            <a:r>
              <a:rPr lang="en-US" sz="2000" dirty="0"/>
              <a:t>α φιλοσοφία με την ρωμαϊκή σύνεση. </a:t>
            </a:r>
            <a:r>
              <a:rPr lang="en-US" sz="2000" dirty="0" err="1"/>
              <a:t>Δεν</a:t>
            </a:r>
            <a:r>
              <a:rPr lang="en-US" sz="2000" dirty="0"/>
              <a:t> μας </a:t>
            </a:r>
            <a:r>
              <a:rPr lang="en-US" sz="2000" dirty="0" err="1"/>
              <a:t>λέει</a:t>
            </a:r>
            <a:r>
              <a:rPr lang="en-US" sz="2000" dirty="0"/>
              <a:t> να τα παρα</a:t>
            </a:r>
            <a:r>
              <a:rPr lang="en-US" sz="2000" dirty="0" err="1"/>
              <a:t>τήσουμε</a:t>
            </a:r>
            <a:r>
              <a:rPr lang="en-US" sz="2000" dirty="0"/>
              <a:t> ή να </a:t>
            </a:r>
            <a:r>
              <a:rPr lang="en-US" sz="2000" dirty="0" err="1"/>
              <a:t>ζούμε</a:t>
            </a:r>
            <a:r>
              <a:rPr lang="en-US" sz="2000" dirty="0"/>
              <a:t> </a:t>
            </a:r>
            <a:r>
              <a:rPr lang="en-US" sz="2000" dirty="0" err="1"/>
              <a:t>μόνο</a:t>
            </a:r>
            <a:r>
              <a:rPr lang="en-US" sz="2000" dirty="0"/>
              <a:t> </a:t>
            </a:r>
            <a:r>
              <a:rPr lang="en-US" sz="2000" dirty="0" err="1"/>
              <a:t>γι</a:t>
            </a:r>
            <a:r>
              <a:rPr lang="en-US" sz="2000" dirty="0"/>
              <a:t>α την ευχαρίστηση — αλλά μας υπενθυμίζει ότι η ζωή είναι μικρή και δεν μπορούμε να την προβλέψουμε. </a:t>
            </a:r>
            <a:r>
              <a:rPr lang="en-US" sz="2000" dirty="0" err="1"/>
              <a:t>Το</a:t>
            </a:r>
            <a:r>
              <a:rPr lang="en-US" sz="2000" dirty="0"/>
              <a:t> </a:t>
            </a:r>
            <a:r>
              <a:rPr lang="en-US" sz="2000" b="1" dirty="0"/>
              <a:t>carpe diem </a:t>
            </a:r>
            <a:r>
              <a:rPr lang="en-US" sz="2000" dirty="0" err="1"/>
              <a:t>δεν</a:t>
            </a:r>
            <a:r>
              <a:rPr lang="en-US" sz="2000" dirty="0"/>
              <a:t> </a:t>
            </a:r>
            <a:r>
              <a:rPr lang="en-US" sz="2000" dirty="0" err="1"/>
              <a:t>είν</a:t>
            </a:r>
            <a:r>
              <a:rPr lang="en-US" sz="2000" dirty="0"/>
              <a:t>αι μόνο μότο, είναι στάση απέναντι στο χρόνο και στη ματαιότητα της αναμονής.</a:t>
            </a:r>
          </a:p>
        </p:txBody>
      </p:sp>
      <p:pic>
        <p:nvPicPr>
          <p:cNvPr id="4" name="Picture 3" descr="A painting of a person holding a scythe&#10;&#10;AI-generated content may be incorrect.">
            <a:extLst>
              <a:ext uri="{FF2B5EF4-FFF2-40B4-BE49-F238E27FC236}">
                <a16:creationId xmlns:a16="http://schemas.microsoft.com/office/drawing/2014/main" id="{63B71BDF-34D1-225D-F0F5-DCA1467FBDD3}"/>
              </a:ext>
            </a:extLst>
          </p:cNvPr>
          <p:cNvPicPr>
            <a:picLocks noChangeAspect="1"/>
          </p:cNvPicPr>
          <p:nvPr/>
        </p:nvPicPr>
        <p:blipFill>
          <a:blip r:embed="rId2">
            <a:extLst>
              <a:ext uri="{28A0092B-C50C-407E-A947-70E740481C1C}">
                <a14:useLocalDpi xmlns:a14="http://schemas.microsoft.com/office/drawing/2010/main" val="0"/>
              </a:ext>
            </a:extLst>
          </a:blip>
          <a:srcRect t="8358" r="-1" b="11264"/>
          <a:stretch/>
        </p:blipFill>
        <p:spPr>
          <a:xfrm>
            <a:off x="6091916" y="645106"/>
            <a:ext cx="5451627" cy="5247747"/>
          </a:xfrm>
          <a:prstGeom prst="rect">
            <a:avLst/>
          </a:prstGeom>
        </p:spPr>
      </p:pic>
    </p:spTree>
    <p:extLst>
      <p:ext uri="{BB962C8B-B14F-4D97-AF65-F5344CB8AC3E}">
        <p14:creationId xmlns:p14="http://schemas.microsoft.com/office/powerpoint/2010/main" val="2852073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41" name="Rectangle 40">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44"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45"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46"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47"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48"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49"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50"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51"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52"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53"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54"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55"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57" name="Group 56">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58"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59"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60"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61"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62"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63"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64"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65"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66"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67"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68"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69"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1" name="Rectangle 70">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pic>
        <p:nvPicPr>
          <p:cNvPr id="3" name="Picture 2" descr="A paper with a wax seal&#10;&#10;AI-generated content may be incorrect.">
            <a:extLst>
              <a:ext uri="{FF2B5EF4-FFF2-40B4-BE49-F238E27FC236}">
                <a16:creationId xmlns:a16="http://schemas.microsoft.com/office/drawing/2014/main" id="{A80D428B-B5EC-3483-6572-1A37AC4495A5}"/>
              </a:ext>
            </a:extLst>
          </p:cNvPr>
          <p:cNvPicPr>
            <a:picLocks noChangeAspect="1"/>
          </p:cNvPicPr>
          <p:nvPr/>
        </p:nvPicPr>
        <p:blipFill>
          <a:blip r:embed="rId2"/>
          <a:srcRect r="2" b="2001"/>
          <a:stretch/>
        </p:blipFill>
        <p:spPr>
          <a:xfrm>
            <a:off x="-1555" y="1731"/>
            <a:ext cx="4671091" cy="6858000"/>
          </a:xfrm>
          <a:prstGeom prst="rect">
            <a:avLst/>
          </a:prstGeom>
        </p:spPr>
      </p:pic>
      <p:sp>
        <p:nvSpPr>
          <p:cNvPr id="4" name="TextBox 3">
            <a:extLst>
              <a:ext uri="{FF2B5EF4-FFF2-40B4-BE49-F238E27FC236}">
                <a16:creationId xmlns:a16="http://schemas.microsoft.com/office/drawing/2014/main" id="{3027D75A-4FE8-C3C8-C625-6112D1EF131C}"/>
              </a:ext>
            </a:extLst>
          </p:cNvPr>
          <p:cNvSpPr txBox="1"/>
          <p:nvPr/>
        </p:nvSpPr>
        <p:spPr>
          <a:xfrm>
            <a:off x="5630647" y="2133600"/>
            <a:ext cx="5873963" cy="3777622"/>
          </a:xfrm>
          <a:prstGeom prst="rect">
            <a:avLst/>
          </a:prstGeom>
        </p:spPr>
        <p:txBody>
          <a:bodyPr vert="horz" lIns="91440" tIns="45720" rIns="91440" bIns="45720" rtlCol="0">
            <a:normAutofit/>
          </a:bodyPr>
          <a:lstStyle/>
          <a:p>
            <a:pPr>
              <a:spcBef>
                <a:spcPts val="1000"/>
              </a:spcBef>
              <a:buClr>
                <a:schemeClr val="accent1"/>
              </a:buClr>
              <a:buFont typeface="Wingdings 3" charset="2"/>
              <a:buChar char=""/>
            </a:pPr>
            <a:r>
              <a:rPr lang="en-US" sz="2000" dirty="0">
                <a:solidFill>
                  <a:schemeClr val="tx1">
                    <a:lumMod val="75000"/>
                    <a:lumOff val="25000"/>
                  </a:schemeClr>
                </a:solidFill>
              </a:rPr>
              <a:t>Η α</a:t>
            </a:r>
            <a:r>
              <a:rPr lang="en-US" sz="2000" dirty="0" err="1">
                <a:solidFill>
                  <a:schemeClr val="tx1">
                    <a:lumMod val="75000"/>
                    <a:lumOff val="25000"/>
                  </a:schemeClr>
                </a:solidFill>
              </a:rPr>
              <a:t>ληθινή</a:t>
            </a:r>
            <a:r>
              <a:rPr lang="en-US" sz="2000" dirty="0">
                <a:solidFill>
                  <a:schemeClr val="tx1">
                    <a:lumMod val="75000"/>
                    <a:lumOff val="25000"/>
                  </a:schemeClr>
                </a:solidFill>
              </a:rPr>
              <a:t> </a:t>
            </a:r>
            <a:r>
              <a:rPr lang="en-US" sz="2000" dirty="0" err="1">
                <a:solidFill>
                  <a:schemeClr val="tx1">
                    <a:lumMod val="75000"/>
                    <a:lumOff val="25000"/>
                  </a:schemeClr>
                </a:solidFill>
              </a:rPr>
              <a:t>σοφί</a:t>
            </a:r>
            <a:r>
              <a:rPr lang="en-US" sz="2000" dirty="0">
                <a:solidFill>
                  <a:schemeClr val="tx1">
                    <a:lumMod val="75000"/>
                    <a:lumOff val="25000"/>
                  </a:schemeClr>
                </a:solidFill>
              </a:rPr>
              <a:t>α δεν είναι να προσδοκάς το αύριο, αλλά να ζεις συνειδητά και με μέτρο το σήμερα.</a:t>
            </a:r>
          </a:p>
        </p:txBody>
      </p:sp>
    </p:spTree>
    <p:extLst>
      <p:ext uri="{BB962C8B-B14F-4D97-AF65-F5344CB8AC3E}">
        <p14:creationId xmlns:p14="http://schemas.microsoft.com/office/powerpoint/2010/main" val="101012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23FDFA-4589-9D84-66BE-6A665EB3DA92}"/>
              </a:ext>
            </a:extLst>
          </p:cNvPr>
          <p:cNvSpPr txBox="1"/>
          <p:nvPr/>
        </p:nvSpPr>
        <p:spPr>
          <a:xfrm>
            <a:off x="3048000" y="458956"/>
            <a:ext cx="6096000" cy="5940088"/>
          </a:xfrm>
          <a:prstGeom prst="rect">
            <a:avLst/>
          </a:prstGeom>
          <a:noFill/>
        </p:spPr>
        <p:txBody>
          <a:bodyPr wrap="square">
            <a:spAutoFit/>
          </a:bodyPr>
          <a:lstStyle/>
          <a:p>
            <a:r>
              <a:rPr lang="el-GR" sz="2000" dirty="0"/>
              <a:t>Λευκονόη, μη ρωτάς, δεν κάνει να ξέρεις </a:t>
            </a:r>
          </a:p>
          <a:p>
            <a:r>
              <a:rPr lang="el-GR" sz="2000" dirty="0"/>
              <a:t>ποιο τέλος όρισαν οι θεοί για  τη ζωή </a:t>
            </a:r>
          </a:p>
          <a:p>
            <a:r>
              <a:rPr lang="el-GR" sz="2000" dirty="0"/>
              <a:t>τη δική μου και τη δική σου· </a:t>
            </a:r>
          </a:p>
          <a:p>
            <a:r>
              <a:rPr lang="el-GR" sz="2000" dirty="0"/>
              <a:t>και μη ζητάς τ' άστρα μελετώντας να το βρεις. </a:t>
            </a:r>
          </a:p>
          <a:p>
            <a:r>
              <a:rPr lang="el-GR" sz="2000" dirty="0"/>
              <a:t>Πόσο είναι προτιμότερο να δείχνεις υπομονή </a:t>
            </a:r>
          </a:p>
          <a:p>
            <a:r>
              <a:rPr lang="el-GR" sz="2000" dirty="0"/>
              <a:t>σ' ό,τι συμβεί! </a:t>
            </a:r>
          </a:p>
          <a:p>
            <a:r>
              <a:rPr lang="el-GR" sz="2000" dirty="0"/>
              <a:t>Χειμώνες περισσότερους αν μας χρωστά ο Δίας  </a:t>
            </a:r>
          </a:p>
          <a:p>
            <a:r>
              <a:rPr lang="el-GR" sz="2000" dirty="0"/>
              <a:t>ή αν αυτόν μας χάρισε στερνό, </a:t>
            </a:r>
          </a:p>
          <a:p>
            <a:r>
              <a:rPr lang="el-GR" sz="2000" dirty="0"/>
              <a:t>που σπάει το κύμα το Τυρρηνικό στ' αντικρινά τα βράχια, </a:t>
            </a:r>
          </a:p>
          <a:p>
            <a:r>
              <a:rPr lang="el-GR" sz="2000" dirty="0"/>
              <a:t>δείξε  φρονιμάδα , </a:t>
            </a:r>
          </a:p>
          <a:p>
            <a:r>
              <a:rPr lang="el-GR" sz="2000" dirty="0"/>
              <a:t>στράγγιζε τα κρασιά σου·  </a:t>
            </a:r>
          </a:p>
          <a:p>
            <a:r>
              <a:rPr lang="el-GR" sz="2000" dirty="0"/>
              <a:t>κι αφού η ζωή είναι λίγη,  </a:t>
            </a:r>
          </a:p>
          <a:p>
            <a:r>
              <a:rPr lang="el-GR" sz="2000" dirty="0"/>
              <a:t>άφησε τη μακρινή ελπίδα. </a:t>
            </a:r>
          </a:p>
          <a:p>
            <a:r>
              <a:rPr lang="el-GR" sz="2000" dirty="0"/>
              <a:t>Όσο μιλάμε, </a:t>
            </a:r>
          </a:p>
          <a:p>
            <a:r>
              <a:rPr lang="el-GR" sz="2000" dirty="0"/>
              <a:t>θα 'χει πετάξει πια ο ζηλιάρης χρόνος.  </a:t>
            </a:r>
          </a:p>
          <a:p>
            <a:r>
              <a:rPr lang="el-GR" sz="2000" dirty="0"/>
              <a:t>Απόλαυσε το σήμερα</a:t>
            </a:r>
          </a:p>
          <a:p>
            <a:r>
              <a:rPr lang="el-GR" sz="2000" dirty="0"/>
              <a:t>και δείξε λιγότερη εμπιστοσύνη </a:t>
            </a:r>
          </a:p>
          <a:p>
            <a:r>
              <a:rPr lang="el-GR" sz="2000" dirty="0"/>
              <a:t>στο αύριο.</a:t>
            </a:r>
            <a:endParaRPr lang="en-US" sz="2000" dirty="0"/>
          </a:p>
        </p:txBody>
      </p:sp>
    </p:spTree>
    <p:extLst>
      <p:ext uri="{BB962C8B-B14F-4D97-AF65-F5344CB8AC3E}">
        <p14:creationId xmlns:p14="http://schemas.microsoft.com/office/powerpoint/2010/main" val="651032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F33CFC-7AE3-A5C0-30DB-6677AD7C7C7D}"/>
              </a:ext>
            </a:extLst>
          </p:cNvPr>
          <p:cNvSpPr txBox="1"/>
          <p:nvPr/>
        </p:nvSpPr>
        <p:spPr>
          <a:xfrm>
            <a:off x="2586181" y="550269"/>
            <a:ext cx="8700655" cy="5440977"/>
          </a:xfrm>
          <a:prstGeom prst="rect">
            <a:avLst/>
          </a:prstGeom>
          <a:noFill/>
        </p:spPr>
        <p:txBody>
          <a:bodyPr wrap="square">
            <a:spAutoFit/>
          </a:bodyPr>
          <a:lstStyle/>
          <a:p>
            <a:pPr>
              <a:lnSpc>
                <a:spcPct val="150000"/>
              </a:lnSpc>
            </a:pPr>
            <a:r>
              <a:rPr lang="el-GR" b="1" dirty="0"/>
              <a:t>Λεξιλόγιο: </a:t>
            </a:r>
          </a:p>
          <a:p>
            <a:pPr>
              <a:lnSpc>
                <a:spcPct val="150000"/>
              </a:lnSpc>
            </a:pPr>
            <a:r>
              <a:rPr lang="en-US" b="1" dirty="0" err="1"/>
              <a:t>quaero</a:t>
            </a:r>
            <a:r>
              <a:rPr lang="en-US" b="1" dirty="0"/>
              <a:t>, </a:t>
            </a:r>
            <a:r>
              <a:rPr lang="en-US" b="1" dirty="0" err="1"/>
              <a:t>quaesivi</a:t>
            </a:r>
            <a:r>
              <a:rPr lang="en-US" b="1" dirty="0"/>
              <a:t>-ii, quaesitum, </a:t>
            </a:r>
            <a:r>
              <a:rPr lang="en-US" b="1" dirty="0" err="1"/>
              <a:t>quaerere</a:t>
            </a:r>
            <a:r>
              <a:rPr lang="en-US" b="1" dirty="0"/>
              <a:t> </a:t>
            </a:r>
            <a:r>
              <a:rPr lang="en-US" dirty="0"/>
              <a:t>3 = </a:t>
            </a:r>
            <a:r>
              <a:rPr lang="el-GR" dirty="0"/>
              <a:t>ζητώ, ρωτώ.  </a:t>
            </a:r>
          </a:p>
          <a:p>
            <a:pPr>
              <a:lnSpc>
                <a:spcPct val="150000"/>
              </a:lnSpc>
            </a:pPr>
            <a:r>
              <a:rPr lang="en-US" b="1" dirty="0"/>
              <a:t>nefas </a:t>
            </a:r>
            <a:r>
              <a:rPr lang="en-US" dirty="0"/>
              <a:t>(</a:t>
            </a:r>
            <a:r>
              <a:rPr lang="el-GR" dirty="0"/>
              <a:t>ουδ, μόνο ονομ. και αιτ. εν.) = ανόσιο, αθέμιτο  </a:t>
            </a:r>
          </a:p>
          <a:p>
            <a:pPr>
              <a:lnSpc>
                <a:spcPct val="150000"/>
              </a:lnSpc>
            </a:pPr>
            <a:r>
              <a:rPr lang="en-US" b="1" dirty="0" err="1"/>
              <a:t>patior</a:t>
            </a:r>
            <a:r>
              <a:rPr lang="en-US" b="1" dirty="0"/>
              <a:t>, passus sum, </a:t>
            </a:r>
            <a:r>
              <a:rPr lang="en-US" b="1" dirty="0" err="1"/>
              <a:t>pati</a:t>
            </a:r>
            <a:r>
              <a:rPr lang="en-US" b="1" dirty="0"/>
              <a:t> </a:t>
            </a:r>
            <a:r>
              <a:rPr lang="en-US" dirty="0"/>
              <a:t>(</a:t>
            </a:r>
            <a:r>
              <a:rPr lang="el-GR" dirty="0"/>
              <a:t>αποθ. 3*) = υπομένω / πάσχω  </a:t>
            </a:r>
          </a:p>
          <a:p>
            <a:pPr>
              <a:lnSpc>
                <a:spcPct val="150000"/>
              </a:lnSpc>
            </a:pPr>
            <a:r>
              <a:rPr lang="en-US" b="1" dirty="0"/>
              <a:t>hiems, </a:t>
            </a:r>
            <a:r>
              <a:rPr lang="en-US" b="1" dirty="0" err="1"/>
              <a:t>hiemis</a:t>
            </a:r>
            <a:r>
              <a:rPr lang="en-US" b="1" dirty="0"/>
              <a:t> </a:t>
            </a:r>
            <a:r>
              <a:rPr lang="en-US" dirty="0"/>
              <a:t>(</a:t>
            </a:r>
            <a:r>
              <a:rPr lang="el-GR" dirty="0"/>
              <a:t>γ΄ θηλ) = χειμώνας  </a:t>
            </a:r>
          </a:p>
          <a:p>
            <a:pPr>
              <a:lnSpc>
                <a:spcPct val="150000"/>
              </a:lnSpc>
            </a:pPr>
            <a:r>
              <a:rPr lang="en-US" b="1" dirty="0" err="1"/>
              <a:t>debilito</a:t>
            </a:r>
            <a:r>
              <a:rPr lang="en-US" b="1" dirty="0"/>
              <a:t> </a:t>
            </a:r>
            <a:r>
              <a:rPr lang="en-US" dirty="0"/>
              <a:t>1 = </a:t>
            </a:r>
            <a:r>
              <a:rPr lang="el-GR" dirty="0"/>
              <a:t>εξασθενίζω, παραλύω / (ποιητ.) σπάζω  </a:t>
            </a:r>
          </a:p>
          <a:p>
            <a:pPr>
              <a:lnSpc>
                <a:spcPct val="150000"/>
              </a:lnSpc>
            </a:pPr>
            <a:r>
              <a:rPr lang="en-US" b="1" dirty="0" err="1"/>
              <a:t>pumex</a:t>
            </a:r>
            <a:r>
              <a:rPr lang="en-US" b="1" dirty="0"/>
              <a:t>, -</a:t>
            </a:r>
            <a:r>
              <a:rPr lang="en-US" b="1" dirty="0" err="1"/>
              <a:t>icis</a:t>
            </a:r>
            <a:r>
              <a:rPr lang="en-US" b="1" dirty="0"/>
              <a:t> </a:t>
            </a:r>
            <a:r>
              <a:rPr lang="en-US" dirty="0"/>
              <a:t>(</a:t>
            </a:r>
            <a:r>
              <a:rPr lang="el-GR" dirty="0"/>
              <a:t>γ΄ αρσ) = πέτρα, βράχος  </a:t>
            </a:r>
          </a:p>
          <a:p>
            <a:pPr>
              <a:lnSpc>
                <a:spcPct val="150000"/>
              </a:lnSpc>
            </a:pPr>
            <a:r>
              <a:rPr lang="en-US" b="1" dirty="0" err="1"/>
              <a:t>sapio</a:t>
            </a:r>
            <a:r>
              <a:rPr lang="en-US" b="1" dirty="0"/>
              <a:t>, </a:t>
            </a:r>
            <a:r>
              <a:rPr lang="en-US" b="1" dirty="0" err="1"/>
              <a:t>sapivi-sapii</a:t>
            </a:r>
            <a:r>
              <a:rPr lang="en-US" b="1" dirty="0"/>
              <a:t>, </a:t>
            </a:r>
            <a:r>
              <a:rPr lang="en-US" b="1" dirty="0" err="1"/>
              <a:t>sapere</a:t>
            </a:r>
            <a:r>
              <a:rPr lang="en-US" b="1" dirty="0"/>
              <a:t> </a:t>
            </a:r>
            <a:r>
              <a:rPr lang="en-US" dirty="0"/>
              <a:t>3* = </a:t>
            </a:r>
            <a:r>
              <a:rPr lang="el-GR" dirty="0"/>
              <a:t>γεύομαι / είμαι σώφρων  </a:t>
            </a:r>
          </a:p>
          <a:p>
            <a:pPr>
              <a:lnSpc>
                <a:spcPct val="150000"/>
              </a:lnSpc>
            </a:pPr>
            <a:r>
              <a:rPr lang="en-US" b="1" dirty="0" err="1"/>
              <a:t>liquo</a:t>
            </a:r>
            <a:r>
              <a:rPr lang="en-US" b="1" dirty="0"/>
              <a:t> </a:t>
            </a:r>
            <a:r>
              <a:rPr lang="en-US" dirty="0"/>
              <a:t>1 = </a:t>
            </a:r>
            <a:r>
              <a:rPr lang="el-GR" dirty="0"/>
              <a:t>διυλίζω, φιλτράρω / καθαρίζω  </a:t>
            </a:r>
          </a:p>
          <a:p>
            <a:pPr>
              <a:lnSpc>
                <a:spcPct val="150000"/>
              </a:lnSpc>
            </a:pPr>
            <a:r>
              <a:rPr lang="en-US" b="1" dirty="0" err="1"/>
              <a:t>reseco</a:t>
            </a:r>
            <a:r>
              <a:rPr lang="en-US" b="1" dirty="0"/>
              <a:t>, </a:t>
            </a:r>
            <a:r>
              <a:rPr lang="en-US" b="1" dirty="0" err="1"/>
              <a:t>resecui</a:t>
            </a:r>
            <a:r>
              <a:rPr lang="en-US" b="1" dirty="0"/>
              <a:t>, </a:t>
            </a:r>
            <a:r>
              <a:rPr lang="en-US" b="1" dirty="0" err="1"/>
              <a:t>resectum</a:t>
            </a:r>
            <a:r>
              <a:rPr lang="en-US" b="1" dirty="0"/>
              <a:t>, </a:t>
            </a:r>
            <a:r>
              <a:rPr lang="en-US" b="1" dirty="0" err="1"/>
              <a:t>resecare</a:t>
            </a:r>
            <a:r>
              <a:rPr lang="en-US" b="1" dirty="0"/>
              <a:t> </a:t>
            </a:r>
            <a:r>
              <a:rPr lang="en-US" dirty="0"/>
              <a:t>1 = </a:t>
            </a:r>
            <a:r>
              <a:rPr lang="el-GR" dirty="0"/>
              <a:t>αποκόπτω, περιορίζω  </a:t>
            </a:r>
          </a:p>
          <a:p>
            <a:pPr>
              <a:lnSpc>
                <a:spcPct val="150000"/>
              </a:lnSpc>
            </a:pPr>
            <a:r>
              <a:rPr lang="en-US" b="1" dirty="0" err="1"/>
              <a:t>carpo</a:t>
            </a:r>
            <a:r>
              <a:rPr lang="en-US" b="1" dirty="0"/>
              <a:t>, </a:t>
            </a:r>
            <a:r>
              <a:rPr lang="en-US" b="1" dirty="0" err="1"/>
              <a:t>carpsi</a:t>
            </a:r>
            <a:r>
              <a:rPr lang="en-US" b="1" dirty="0"/>
              <a:t>, </a:t>
            </a:r>
            <a:r>
              <a:rPr lang="en-US" b="1" dirty="0" err="1"/>
              <a:t>carptum</a:t>
            </a:r>
            <a:r>
              <a:rPr lang="en-US" b="1" dirty="0"/>
              <a:t>, </a:t>
            </a:r>
            <a:r>
              <a:rPr lang="en-US" b="1" dirty="0" err="1"/>
              <a:t>carpere</a:t>
            </a:r>
            <a:r>
              <a:rPr lang="en-US" b="1" dirty="0"/>
              <a:t> </a:t>
            </a:r>
            <a:r>
              <a:rPr lang="en-US" dirty="0"/>
              <a:t>3 = </a:t>
            </a:r>
            <a:r>
              <a:rPr lang="el-GR" dirty="0"/>
              <a:t>δρέπω, αρπάζω  </a:t>
            </a:r>
          </a:p>
          <a:p>
            <a:pPr>
              <a:lnSpc>
                <a:spcPct val="150000"/>
              </a:lnSpc>
            </a:pPr>
            <a:r>
              <a:rPr lang="en-US" b="1" dirty="0" err="1"/>
              <a:t>credulus</a:t>
            </a:r>
            <a:r>
              <a:rPr lang="en-US" b="1" dirty="0"/>
              <a:t>, a, um </a:t>
            </a:r>
            <a:r>
              <a:rPr lang="en-US" dirty="0"/>
              <a:t>(</a:t>
            </a:r>
            <a:r>
              <a:rPr lang="el-GR" dirty="0"/>
              <a:t>επίθ.) = εύπιστος</a:t>
            </a:r>
          </a:p>
          <a:p>
            <a:pPr>
              <a:lnSpc>
                <a:spcPct val="150000"/>
              </a:lnSpc>
            </a:pPr>
            <a:r>
              <a:rPr lang="en-US" b="1" dirty="0" err="1"/>
              <a:t>seu</a:t>
            </a:r>
            <a:r>
              <a:rPr lang="en-US" b="1" dirty="0"/>
              <a:t>… </a:t>
            </a:r>
            <a:r>
              <a:rPr lang="en-US" b="1" dirty="0" err="1"/>
              <a:t>seu</a:t>
            </a:r>
            <a:r>
              <a:rPr lang="el-GR" dirty="0"/>
              <a:t>: είτε… είτε</a:t>
            </a:r>
            <a:endParaRPr lang="en-US" dirty="0"/>
          </a:p>
        </p:txBody>
      </p:sp>
    </p:spTree>
    <p:extLst>
      <p:ext uri="{BB962C8B-B14F-4D97-AF65-F5344CB8AC3E}">
        <p14:creationId xmlns:p14="http://schemas.microsoft.com/office/powerpoint/2010/main" val="2964568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9C0D53-59DC-344B-59E1-75D4317CC4C3}"/>
              </a:ext>
            </a:extLst>
          </p:cNvPr>
          <p:cNvSpPr txBox="1"/>
          <p:nvPr/>
        </p:nvSpPr>
        <p:spPr>
          <a:xfrm>
            <a:off x="1902690" y="706689"/>
            <a:ext cx="8257309" cy="4247317"/>
          </a:xfrm>
          <a:prstGeom prst="rect">
            <a:avLst/>
          </a:prstGeom>
          <a:noFill/>
        </p:spPr>
        <p:txBody>
          <a:bodyPr wrap="square">
            <a:spAutoFit/>
          </a:bodyPr>
          <a:lstStyle/>
          <a:p>
            <a:pPr>
              <a:lnSpc>
                <a:spcPct val="200000"/>
              </a:lnSpc>
            </a:pPr>
            <a:r>
              <a:rPr lang="el-GR" dirty="0"/>
              <a:t>Φωτογραφίες από το διαδίκτυο:</a:t>
            </a:r>
          </a:p>
          <a:p>
            <a:pPr marL="285750" indent="-285750">
              <a:lnSpc>
                <a:spcPct val="200000"/>
              </a:lnSpc>
              <a:buFont typeface="Arial" panose="020B0604020202020204" pitchFamily="34" charset="0"/>
              <a:buChar char="•"/>
            </a:pPr>
            <a:r>
              <a:rPr lang="el-GR" i="1" dirty="0"/>
              <a:t>Ρωμαϊκή προτομή Ορατίου.</a:t>
            </a:r>
          </a:p>
          <a:p>
            <a:pPr marL="285750" indent="-285750">
              <a:lnSpc>
                <a:spcPct val="200000"/>
              </a:lnSpc>
              <a:buFont typeface="Arial" panose="020B0604020202020204" pitchFamily="34" charset="0"/>
              <a:buChar char="•"/>
            </a:pPr>
            <a:r>
              <a:rPr lang="en-US" i="1" dirty="0"/>
              <a:t>Babylonian star chart.</a:t>
            </a:r>
          </a:p>
          <a:p>
            <a:pPr marL="285750" indent="-285750">
              <a:lnSpc>
                <a:spcPct val="200000"/>
              </a:lnSpc>
              <a:buFont typeface="Arial" panose="020B0604020202020204" pitchFamily="34" charset="0"/>
              <a:buChar char="•"/>
            </a:pPr>
            <a:r>
              <a:rPr lang="en-US" i="1" dirty="0"/>
              <a:t>The Great Wave off Kanagawa– Katsushika Hokusai.</a:t>
            </a:r>
            <a:endParaRPr lang="el-GR" i="1" dirty="0"/>
          </a:p>
          <a:p>
            <a:pPr marL="285750" indent="-285750">
              <a:lnSpc>
                <a:spcPct val="200000"/>
              </a:lnSpc>
              <a:buFont typeface="Arial" panose="020B0604020202020204" pitchFamily="34" charset="0"/>
              <a:buChar char="•"/>
            </a:pPr>
            <a:r>
              <a:rPr lang="el-GR" i="1" dirty="0"/>
              <a:t>Η Εμμονή της Μνήμης – Salvador Dali.</a:t>
            </a:r>
            <a:endParaRPr lang="en-US" i="1" dirty="0"/>
          </a:p>
          <a:p>
            <a:pPr marL="285750" indent="-285750">
              <a:lnSpc>
                <a:spcPct val="200000"/>
              </a:lnSpc>
              <a:buFont typeface="Arial" panose="020B0604020202020204" pitchFamily="34" charset="0"/>
              <a:buChar char="•"/>
            </a:pPr>
            <a:r>
              <a:rPr lang="el-GR" i="1" dirty="0"/>
              <a:t>Ο Χρόνος σαν γέρος με δρεπάνι και κλεψύδρα – David Teniers.</a:t>
            </a:r>
          </a:p>
          <a:p>
            <a:pPr marL="285750" indent="-285750">
              <a:lnSpc>
                <a:spcPct val="200000"/>
              </a:lnSpc>
              <a:buFont typeface="Arial" panose="020B0604020202020204" pitchFamily="34" charset="0"/>
              <a:buChar char="•"/>
            </a:pPr>
            <a:endParaRPr lang="el-GR" i="1" dirty="0"/>
          </a:p>
          <a:p>
            <a:endParaRPr lang="en-US" dirty="0"/>
          </a:p>
        </p:txBody>
      </p:sp>
    </p:spTree>
    <p:extLst>
      <p:ext uri="{BB962C8B-B14F-4D97-AF65-F5344CB8AC3E}">
        <p14:creationId xmlns:p14="http://schemas.microsoft.com/office/powerpoint/2010/main" val="3615122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EF6A72-DD5D-13F2-B0DC-9F55DFB0A27F}"/>
              </a:ext>
            </a:extLst>
          </p:cNvPr>
          <p:cNvSpPr txBox="1"/>
          <p:nvPr/>
        </p:nvSpPr>
        <p:spPr>
          <a:xfrm>
            <a:off x="2059709" y="822036"/>
            <a:ext cx="9374909" cy="3883051"/>
          </a:xfrm>
          <a:prstGeom prst="rect">
            <a:avLst/>
          </a:prstGeom>
          <a:noFill/>
        </p:spPr>
        <p:txBody>
          <a:bodyPr wrap="square">
            <a:spAutoFit/>
          </a:bodyPr>
          <a:lstStyle/>
          <a:p>
            <a:pPr>
              <a:lnSpc>
                <a:spcPct val="200000"/>
              </a:lnSpc>
            </a:pPr>
            <a:r>
              <a:rPr lang="el-GR" dirty="0"/>
              <a:t>Βιβλιογραφία:</a:t>
            </a:r>
            <a:endParaRPr lang="en-US" dirty="0"/>
          </a:p>
          <a:p>
            <a:pPr marL="285750" indent="-285750">
              <a:lnSpc>
                <a:spcPct val="200000"/>
              </a:lnSpc>
              <a:buFont typeface="Arial" panose="020B0604020202020204" pitchFamily="34" charset="0"/>
              <a:buChar char="•"/>
            </a:pPr>
            <a:r>
              <a:rPr lang="en-US" i="1" dirty="0"/>
              <a:t>Roland Mayer – Horace</a:t>
            </a:r>
            <a:r>
              <a:rPr lang="el-GR" i="1" dirty="0"/>
              <a:t> </a:t>
            </a:r>
            <a:r>
              <a:rPr lang="en-US" i="1" dirty="0"/>
              <a:t>Odes Book I</a:t>
            </a:r>
            <a:r>
              <a:rPr lang="el-GR" dirty="0"/>
              <a:t>, </a:t>
            </a:r>
            <a:r>
              <a:rPr lang="en-US" dirty="0"/>
              <a:t>Cambridge University Press (2012)</a:t>
            </a:r>
          </a:p>
          <a:p>
            <a:pPr marL="285750" indent="-285750">
              <a:lnSpc>
                <a:spcPct val="200000"/>
              </a:lnSpc>
              <a:buFont typeface="Arial" panose="020B0604020202020204" pitchFamily="34" charset="0"/>
              <a:buChar char="•"/>
            </a:pPr>
            <a:r>
              <a:rPr lang="en-US" i="1" dirty="0"/>
              <a:t>West, David A. Horace Odes I: Carpe Diem. </a:t>
            </a:r>
            <a:r>
              <a:rPr lang="en-US" dirty="0"/>
              <a:t>Oxford: Oxford University Press, 1995.</a:t>
            </a:r>
          </a:p>
          <a:p>
            <a:pPr marL="285750" indent="-285750">
              <a:lnSpc>
                <a:spcPct val="200000"/>
              </a:lnSpc>
              <a:buFont typeface="Arial" panose="020B0604020202020204" pitchFamily="34" charset="0"/>
              <a:buChar char="•"/>
            </a:pPr>
            <a:r>
              <a:rPr lang="en-US" i="1" dirty="0"/>
              <a:t>Nisbet, R. G. M. &amp; Hubbard, Margaret. </a:t>
            </a:r>
            <a:r>
              <a:rPr lang="en-US" dirty="0"/>
              <a:t>A Commentary on Horace: Odes Book I. Oxford: Clarendon Press, 1970.</a:t>
            </a:r>
            <a:endParaRPr lang="el-GR" dirty="0"/>
          </a:p>
          <a:p>
            <a:pPr marL="285750" indent="-285750">
              <a:lnSpc>
                <a:spcPct val="200000"/>
              </a:lnSpc>
              <a:buFont typeface="Arial" panose="020B0604020202020204" pitchFamily="34" charset="0"/>
              <a:buChar char="•"/>
            </a:pPr>
            <a:r>
              <a:rPr lang="en-US" dirty="0"/>
              <a:t>Michalopoulos, A., &amp; Michalopoulos, C. (2015). Roman Lyric Poetry – Horace Carmina </a:t>
            </a:r>
            <a:r>
              <a:rPr lang="en-US" dirty="0" err="1"/>
              <a:t>Kallipos</a:t>
            </a:r>
            <a:r>
              <a:rPr lang="en-US" dirty="0"/>
              <a:t>, Open Academic Editions</a:t>
            </a:r>
            <a:r>
              <a:rPr lang="el-GR"/>
              <a:t>.</a:t>
            </a:r>
            <a:endParaRPr lang="en-US" dirty="0"/>
          </a:p>
        </p:txBody>
      </p:sp>
      <p:sp>
        <p:nvSpPr>
          <p:cNvPr id="5" name="TextBox 4">
            <a:extLst>
              <a:ext uri="{FF2B5EF4-FFF2-40B4-BE49-F238E27FC236}">
                <a16:creationId xmlns:a16="http://schemas.microsoft.com/office/drawing/2014/main" id="{B86BE800-04F8-0DD5-246F-3D9B9F4DB0C4}"/>
              </a:ext>
            </a:extLst>
          </p:cNvPr>
          <p:cNvSpPr txBox="1"/>
          <p:nvPr/>
        </p:nvSpPr>
        <p:spPr>
          <a:xfrm>
            <a:off x="8682182" y="5851298"/>
            <a:ext cx="3509818" cy="369332"/>
          </a:xfrm>
          <a:prstGeom prst="rect">
            <a:avLst/>
          </a:prstGeom>
          <a:noFill/>
        </p:spPr>
        <p:txBody>
          <a:bodyPr wrap="square" rtlCol="0">
            <a:spAutoFit/>
          </a:bodyPr>
          <a:lstStyle/>
          <a:p>
            <a:r>
              <a:rPr lang="el-GR" dirty="0"/>
              <a:t>Ευχαριστώ πολύ.</a:t>
            </a:r>
            <a:endParaRPr lang="en-US" dirty="0"/>
          </a:p>
        </p:txBody>
      </p:sp>
    </p:spTree>
    <p:extLst>
      <p:ext uri="{BB962C8B-B14F-4D97-AF65-F5344CB8AC3E}">
        <p14:creationId xmlns:p14="http://schemas.microsoft.com/office/powerpoint/2010/main" val="1102801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98C459-FCC6-62B6-2FCB-36A22007EB6D}"/>
              </a:ext>
            </a:extLst>
          </p:cNvPr>
          <p:cNvSpPr txBox="1"/>
          <p:nvPr/>
        </p:nvSpPr>
        <p:spPr>
          <a:xfrm>
            <a:off x="2486463" y="1096669"/>
            <a:ext cx="8908368" cy="3970318"/>
          </a:xfrm>
          <a:prstGeom prst="rect">
            <a:avLst/>
          </a:prstGeom>
          <a:noFill/>
        </p:spPr>
        <p:txBody>
          <a:bodyPr wrap="square">
            <a:spAutoFit/>
          </a:bodyPr>
          <a:lstStyle/>
          <a:p>
            <a:r>
              <a:rPr lang="el-GR" sz="2800" dirty="0"/>
              <a:t>Η </a:t>
            </a:r>
            <a:r>
              <a:rPr lang="el-GR" sz="2800" b="1" dirty="0"/>
              <a:t>ὠδὴ 1.11 </a:t>
            </a:r>
            <a:r>
              <a:rPr lang="el-GR" sz="2800" dirty="0"/>
              <a:t>του Ορατίου είναι από τα πιο γνωστά του έργα, κυρίως λόγω της φράσης "</a:t>
            </a:r>
            <a:r>
              <a:rPr lang="el-GR" sz="2800" b="1" dirty="0"/>
              <a:t>carpe diem</a:t>
            </a:r>
            <a:r>
              <a:rPr lang="el-GR" sz="2800" dirty="0"/>
              <a:t>" που έγινε διάσημη ως τρόπος ζωής. Το ποίημα απευθύνεται στη </a:t>
            </a:r>
            <a:r>
              <a:rPr lang="el-GR" sz="2800" b="1" i="1" dirty="0"/>
              <a:t>Λευκονόη</a:t>
            </a:r>
            <a:r>
              <a:rPr lang="el-GR" sz="2800" dirty="0"/>
              <a:t> και έχει στο επίκεντρο του τον χρόνο, την αβεβαιότητα για το μέλλον και τη σημασία της παρούσας στιγμής. Μέσα σε λίγους στίχους, ο Οράτιος καταφέρνει να μεταδώσει μια φιλοσοφική στάση ζωής με απλότητα και ένταση.</a:t>
            </a:r>
            <a:endParaRPr lang="en-US" sz="2800" dirty="0"/>
          </a:p>
        </p:txBody>
      </p:sp>
    </p:spTree>
    <p:extLst>
      <p:ext uri="{BB962C8B-B14F-4D97-AF65-F5344CB8AC3E}">
        <p14:creationId xmlns:p14="http://schemas.microsoft.com/office/powerpoint/2010/main" val="1917819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75" name="Group 174">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76"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77"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78"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79"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80"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81"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82"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83"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84"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85"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186"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187"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89" name="Group 188">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90"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91"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92"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93"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94"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95"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96"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97"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98"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199"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200"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201"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203" name="Rectangle 202">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5"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207" name="Rectangle 206">
            <a:extLst>
              <a:ext uri="{FF2B5EF4-FFF2-40B4-BE49-F238E27FC236}">
                <a16:creationId xmlns:a16="http://schemas.microsoft.com/office/drawing/2014/main" id="{F81819F9-8CAC-4A6C-8F06-0482027F9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C69292-55D4-03B3-A44C-F165CAC00BB8}"/>
              </a:ext>
            </a:extLst>
          </p:cNvPr>
          <p:cNvSpPr>
            <a:spLocks noGrp="1"/>
          </p:cNvSpPr>
          <p:nvPr>
            <p:ph type="title"/>
          </p:nvPr>
        </p:nvSpPr>
        <p:spPr>
          <a:xfrm>
            <a:off x="3132452" y="-1922049"/>
            <a:ext cx="9073525" cy="7012974"/>
          </a:xfrm>
          <a:effectLst>
            <a:outerShdw blurRad="50800" dist="38100" dir="13500000" algn="br" rotWithShape="0">
              <a:prstClr val="black">
                <a:alpha val="40000"/>
              </a:prstClr>
            </a:outerShdw>
          </a:effectLst>
        </p:spPr>
        <p:txBody>
          <a:bodyPr vert="horz" lIns="91440" tIns="45720" rIns="91440" bIns="45720" rtlCol="0" anchor="b">
            <a:noAutofit/>
          </a:bodyPr>
          <a:lstStyle/>
          <a:p>
            <a:pPr>
              <a:lnSpc>
                <a:spcPct val="150000"/>
              </a:lnSpc>
            </a:pPr>
            <a:r>
              <a:rPr lang="en-US" sz="2000" b="1" cap="none" spc="300" dirty="0">
                <a:latin typeface="+mn-lt"/>
              </a:rPr>
              <a:t>Tu ne </a:t>
            </a:r>
            <a:r>
              <a:rPr lang="en-US" sz="2000" b="1" cap="none" spc="300" dirty="0" err="1">
                <a:latin typeface="+mn-lt"/>
              </a:rPr>
              <a:t>quaesieris</a:t>
            </a:r>
            <a:r>
              <a:rPr lang="en-US" sz="2000" b="1" cap="none" spc="300" dirty="0">
                <a:latin typeface="+mn-lt"/>
              </a:rPr>
              <a:t>, scire nefas, </a:t>
            </a:r>
            <a:r>
              <a:rPr lang="en-US" sz="2000" b="1" cap="none" spc="300" dirty="0" err="1">
                <a:latin typeface="+mn-lt"/>
              </a:rPr>
              <a:t>quem</a:t>
            </a:r>
            <a:r>
              <a:rPr lang="en-US" sz="2000" b="1" cap="none" spc="300" dirty="0">
                <a:latin typeface="+mn-lt"/>
              </a:rPr>
              <a:t> mihi, </a:t>
            </a:r>
            <a:r>
              <a:rPr lang="en-US" sz="2000" b="1" cap="none" spc="300" dirty="0" err="1">
                <a:latin typeface="+mn-lt"/>
              </a:rPr>
              <a:t>quem</a:t>
            </a:r>
            <a:r>
              <a:rPr lang="en-US" sz="2000" b="1" cap="none" spc="300" dirty="0">
                <a:latin typeface="+mn-lt"/>
              </a:rPr>
              <a:t> </a:t>
            </a:r>
            <a:r>
              <a:rPr lang="en-US" sz="2000" b="1" cap="none" spc="300" dirty="0" err="1">
                <a:latin typeface="+mn-lt"/>
              </a:rPr>
              <a:t>tibi</a:t>
            </a:r>
            <a:r>
              <a:rPr lang="en-US" sz="2000" b="1" cap="none" spc="300" dirty="0">
                <a:latin typeface="+mn-lt"/>
              </a:rPr>
              <a:t> </a:t>
            </a:r>
            <a:br>
              <a:rPr lang="en-US" sz="2000" b="1" cap="none" spc="300" dirty="0">
                <a:latin typeface="+mn-lt"/>
              </a:rPr>
            </a:br>
            <a:r>
              <a:rPr lang="en-US" sz="2000" b="1" cap="none" spc="300" dirty="0">
                <a:latin typeface="+mn-lt"/>
              </a:rPr>
              <a:t>finem di </a:t>
            </a:r>
            <a:r>
              <a:rPr lang="en-US" sz="2000" b="1" cap="none" spc="300" dirty="0" err="1">
                <a:latin typeface="+mn-lt"/>
              </a:rPr>
              <a:t>dederint</a:t>
            </a:r>
            <a:r>
              <a:rPr lang="en-US" sz="2000" b="1" cap="none" spc="300" dirty="0">
                <a:latin typeface="+mn-lt"/>
              </a:rPr>
              <a:t>, </a:t>
            </a:r>
            <a:r>
              <a:rPr lang="en-US" sz="2000" b="1" dirty="0">
                <a:ln w="0"/>
                <a:solidFill>
                  <a:schemeClr val="tx1"/>
                </a:solidFill>
                <a:effectLst>
                  <a:outerShdw blurRad="38100" dist="19050" dir="2700000" algn="tl" rotWithShape="0">
                    <a:schemeClr val="dk1">
                      <a:alpha val="40000"/>
                    </a:schemeClr>
                  </a:outerShdw>
                </a:effectLst>
                <a:latin typeface="+mn-lt"/>
              </a:rPr>
              <a:t>Leuconoe</a:t>
            </a:r>
            <a:r>
              <a:rPr lang="en-US" sz="2000" b="1" cap="none" spc="300" dirty="0">
                <a:latin typeface="+mn-lt"/>
              </a:rPr>
              <a:t>, nec </a:t>
            </a:r>
            <a:r>
              <a:rPr lang="en-US" sz="2000" b="1" cap="none" spc="300" dirty="0" err="1">
                <a:latin typeface="+mn-lt"/>
              </a:rPr>
              <a:t>babylonios</a:t>
            </a:r>
            <a:r>
              <a:rPr lang="en-US" sz="2000" b="1" cap="none" spc="300" dirty="0">
                <a:latin typeface="+mn-lt"/>
              </a:rPr>
              <a:t>  </a:t>
            </a:r>
            <a:br>
              <a:rPr lang="en-US" sz="2000" b="1" cap="none" spc="300" dirty="0">
                <a:latin typeface="+mn-lt"/>
              </a:rPr>
            </a:br>
            <a:r>
              <a:rPr lang="en-US" sz="2000" b="1" cap="none" spc="300" dirty="0" err="1">
                <a:latin typeface="+mn-lt"/>
              </a:rPr>
              <a:t>temptaris</a:t>
            </a:r>
            <a:r>
              <a:rPr lang="en-US" sz="2000" b="1" cap="none" spc="300" dirty="0">
                <a:latin typeface="+mn-lt"/>
              </a:rPr>
              <a:t> </a:t>
            </a:r>
            <a:r>
              <a:rPr lang="en-US" sz="2000" b="1" cap="none" spc="300" dirty="0" err="1">
                <a:latin typeface="+mn-lt"/>
              </a:rPr>
              <a:t>numeros</a:t>
            </a:r>
            <a:r>
              <a:rPr lang="en-US" sz="2000" b="1" cap="none" spc="300" dirty="0">
                <a:latin typeface="+mn-lt"/>
              </a:rPr>
              <a:t>. Ut </a:t>
            </a:r>
            <a:r>
              <a:rPr lang="en-US" sz="2000" b="1" cap="none" spc="300" dirty="0" err="1">
                <a:latin typeface="+mn-lt"/>
              </a:rPr>
              <a:t>melius</a:t>
            </a:r>
            <a:r>
              <a:rPr lang="en-US" sz="2000" b="1" cap="none" spc="300" dirty="0">
                <a:latin typeface="+mn-lt"/>
              </a:rPr>
              <a:t>, </a:t>
            </a:r>
            <a:r>
              <a:rPr lang="en-US" sz="2000" b="1" cap="none" spc="300" dirty="0" err="1">
                <a:latin typeface="+mn-lt"/>
              </a:rPr>
              <a:t>quidquid</a:t>
            </a:r>
            <a:r>
              <a:rPr lang="en-US" sz="2000" b="1" cap="none" spc="300" dirty="0">
                <a:latin typeface="+mn-lt"/>
              </a:rPr>
              <a:t> </a:t>
            </a:r>
            <a:r>
              <a:rPr lang="en-US" sz="2000" b="1" cap="none" spc="300" dirty="0" err="1">
                <a:latin typeface="+mn-lt"/>
              </a:rPr>
              <a:t>erit</a:t>
            </a:r>
            <a:r>
              <a:rPr lang="en-US" sz="2000" b="1" cap="none" spc="300" dirty="0">
                <a:latin typeface="+mn-lt"/>
              </a:rPr>
              <a:t>, </a:t>
            </a:r>
            <a:r>
              <a:rPr lang="en-US" sz="2000" b="1" cap="none" spc="300" dirty="0" err="1">
                <a:latin typeface="+mn-lt"/>
              </a:rPr>
              <a:t>pati</a:t>
            </a:r>
            <a:r>
              <a:rPr lang="en-US" sz="2000" b="1" cap="none" spc="300" dirty="0">
                <a:latin typeface="+mn-lt"/>
              </a:rPr>
              <a:t>, </a:t>
            </a:r>
            <a:br>
              <a:rPr lang="en-US" sz="2000" b="1" cap="none" spc="300" dirty="0">
                <a:latin typeface="+mn-lt"/>
              </a:rPr>
            </a:br>
            <a:r>
              <a:rPr lang="en-US" sz="2000" b="1" cap="none" spc="300" dirty="0" err="1">
                <a:latin typeface="+mn-lt"/>
              </a:rPr>
              <a:t>seu</a:t>
            </a:r>
            <a:r>
              <a:rPr lang="en-US" sz="2000" b="1" cap="none" spc="300" dirty="0">
                <a:latin typeface="+mn-lt"/>
              </a:rPr>
              <a:t> </a:t>
            </a:r>
            <a:r>
              <a:rPr lang="en-US" sz="2000" b="1" cap="none" spc="300" dirty="0" err="1">
                <a:latin typeface="+mn-lt"/>
              </a:rPr>
              <a:t>pluris</a:t>
            </a:r>
            <a:r>
              <a:rPr lang="en-US" sz="2000" b="1" cap="none" spc="300" dirty="0">
                <a:latin typeface="+mn-lt"/>
              </a:rPr>
              <a:t> </a:t>
            </a:r>
            <a:r>
              <a:rPr lang="en-US" sz="2000" b="1" cap="none" spc="300" dirty="0" err="1">
                <a:latin typeface="+mn-lt"/>
              </a:rPr>
              <a:t>hiemes</a:t>
            </a:r>
            <a:r>
              <a:rPr lang="en-US" sz="2000" b="1" cap="none" spc="300" dirty="0">
                <a:latin typeface="+mn-lt"/>
              </a:rPr>
              <a:t> </a:t>
            </a:r>
            <a:r>
              <a:rPr lang="en-US" sz="2000" b="1" cap="none" spc="300" dirty="0" err="1">
                <a:latin typeface="+mn-lt"/>
              </a:rPr>
              <a:t>seu</a:t>
            </a:r>
            <a:r>
              <a:rPr lang="en-US" sz="2000" b="1" cap="none" spc="300" dirty="0">
                <a:latin typeface="+mn-lt"/>
              </a:rPr>
              <a:t> </a:t>
            </a:r>
            <a:r>
              <a:rPr lang="en-US" sz="2000" b="1" cap="none" spc="300" dirty="0" err="1">
                <a:latin typeface="+mn-lt"/>
              </a:rPr>
              <a:t>tribuit</a:t>
            </a:r>
            <a:r>
              <a:rPr lang="en-US" sz="2000" b="1" cap="none" spc="300" dirty="0">
                <a:latin typeface="+mn-lt"/>
              </a:rPr>
              <a:t> </a:t>
            </a:r>
            <a:r>
              <a:rPr lang="en-US" sz="2000" b="1" cap="none" spc="300" dirty="0" err="1">
                <a:latin typeface="+mn-lt"/>
              </a:rPr>
              <a:t>iuppiter</a:t>
            </a:r>
            <a:r>
              <a:rPr lang="en-US" sz="2000" b="1" cap="none" spc="300" dirty="0">
                <a:latin typeface="+mn-lt"/>
              </a:rPr>
              <a:t> </a:t>
            </a:r>
            <a:r>
              <a:rPr lang="en-US" sz="2000" b="1" cap="none" spc="300" dirty="0" err="1">
                <a:latin typeface="+mn-lt"/>
              </a:rPr>
              <a:t>ultimam</a:t>
            </a:r>
            <a:r>
              <a:rPr lang="en-US" sz="2000" b="1" cap="none" spc="300" dirty="0">
                <a:latin typeface="+mn-lt"/>
              </a:rPr>
              <a:t>, </a:t>
            </a:r>
            <a:br>
              <a:rPr lang="en-US" sz="2000" b="1" cap="none" spc="300" dirty="0">
                <a:latin typeface="+mn-lt"/>
              </a:rPr>
            </a:br>
            <a:r>
              <a:rPr lang="en-US" sz="2000" b="1" cap="none" spc="300" dirty="0" err="1">
                <a:latin typeface="+mn-lt"/>
              </a:rPr>
              <a:t>quae</a:t>
            </a:r>
            <a:r>
              <a:rPr lang="en-US" sz="2000" b="1" cap="none" spc="300" dirty="0">
                <a:latin typeface="+mn-lt"/>
              </a:rPr>
              <a:t> </a:t>
            </a:r>
            <a:r>
              <a:rPr lang="en-US" sz="2000" b="1" cap="none" spc="300" dirty="0" err="1">
                <a:latin typeface="+mn-lt"/>
              </a:rPr>
              <a:t>nunc</a:t>
            </a:r>
            <a:r>
              <a:rPr lang="en-US" sz="2000" b="1" cap="none" spc="300" dirty="0">
                <a:latin typeface="+mn-lt"/>
              </a:rPr>
              <a:t> </a:t>
            </a:r>
            <a:r>
              <a:rPr lang="en-US" sz="2000" b="1" cap="none" spc="300" dirty="0" err="1">
                <a:latin typeface="+mn-lt"/>
              </a:rPr>
              <a:t>oppositis</a:t>
            </a:r>
            <a:r>
              <a:rPr lang="en-US" sz="2000" b="1" cap="none" spc="300" dirty="0">
                <a:latin typeface="+mn-lt"/>
              </a:rPr>
              <a:t> </a:t>
            </a:r>
            <a:r>
              <a:rPr lang="en-US" sz="2000" b="1" cap="none" spc="300" dirty="0" err="1">
                <a:latin typeface="+mn-lt"/>
              </a:rPr>
              <a:t>debilitat</a:t>
            </a:r>
            <a:r>
              <a:rPr lang="en-US" sz="2000" b="1" cap="none" spc="300" dirty="0">
                <a:latin typeface="+mn-lt"/>
              </a:rPr>
              <a:t> </a:t>
            </a:r>
            <a:r>
              <a:rPr lang="en-US" sz="2000" b="1" cap="none" spc="300" dirty="0" err="1">
                <a:latin typeface="+mn-lt"/>
              </a:rPr>
              <a:t>pumicibus</a:t>
            </a:r>
            <a:r>
              <a:rPr lang="en-US" sz="2000" b="1" cap="none" spc="300" dirty="0">
                <a:latin typeface="+mn-lt"/>
              </a:rPr>
              <a:t> mare </a:t>
            </a:r>
            <a:br>
              <a:rPr lang="en-US" sz="2000" b="1" cap="none" spc="300" dirty="0">
                <a:latin typeface="+mn-lt"/>
              </a:rPr>
            </a:br>
            <a:r>
              <a:rPr lang="en-US" sz="2000" b="1" cap="none" spc="300" dirty="0" err="1">
                <a:latin typeface="+mn-lt"/>
              </a:rPr>
              <a:t>tyrrhenum</a:t>
            </a:r>
            <a:r>
              <a:rPr lang="en-US" sz="2000" b="1" cap="none" spc="300" dirty="0">
                <a:latin typeface="+mn-lt"/>
              </a:rPr>
              <a:t>: </a:t>
            </a:r>
            <a:r>
              <a:rPr lang="en-US" sz="2000" b="1" cap="none" spc="300" dirty="0" err="1">
                <a:latin typeface="+mn-lt"/>
              </a:rPr>
              <a:t>sapias</a:t>
            </a:r>
            <a:r>
              <a:rPr lang="en-US" sz="2000" b="1" cap="none" spc="300" dirty="0">
                <a:latin typeface="+mn-lt"/>
              </a:rPr>
              <a:t>, vina </a:t>
            </a:r>
            <a:r>
              <a:rPr lang="en-US" sz="2000" b="1" cap="none" spc="300" dirty="0" err="1">
                <a:latin typeface="+mn-lt"/>
              </a:rPr>
              <a:t>liques</a:t>
            </a:r>
            <a:r>
              <a:rPr lang="en-US" sz="2000" b="1" cap="none" spc="300" dirty="0">
                <a:latin typeface="+mn-lt"/>
              </a:rPr>
              <a:t>, et </a:t>
            </a:r>
            <a:r>
              <a:rPr lang="en-US" sz="2000" b="1" cap="none" spc="300" dirty="0" err="1">
                <a:latin typeface="+mn-lt"/>
              </a:rPr>
              <a:t>spatio</a:t>
            </a:r>
            <a:r>
              <a:rPr lang="en-US" sz="2000" b="1" cap="none" spc="300" dirty="0">
                <a:latin typeface="+mn-lt"/>
              </a:rPr>
              <a:t> </a:t>
            </a:r>
            <a:r>
              <a:rPr lang="en-US" sz="2000" b="1" cap="none" spc="300" dirty="0" err="1">
                <a:latin typeface="+mn-lt"/>
              </a:rPr>
              <a:t>brevi</a:t>
            </a:r>
            <a:r>
              <a:rPr lang="en-US" sz="2000" b="1" cap="none" spc="300" dirty="0">
                <a:latin typeface="+mn-lt"/>
              </a:rPr>
              <a:t> </a:t>
            </a:r>
            <a:br>
              <a:rPr lang="en-US" sz="2000" b="1" cap="none" spc="300" dirty="0">
                <a:latin typeface="+mn-lt"/>
              </a:rPr>
            </a:br>
            <a:r>
              <a:rPr lang="en-US" sz="2000" b="1" cap="none" spc="300" dirty="0" err="1">
                <a:latin typeface="+mn-lt"/>
              </a:rPr>
              <a:t>spem</a:t>
            </a:r>
            <a:r>
              <a:rPr lang="en-US" sz="2000" b="1" cap="none" spc="300" dirty="0">
                <a:latin typeface="+mn-lt"/>
              </a:rPr>
              <a:t> </a:t>
            </a:r>
            <a:r>
              <a:rPr lang="en-US" sz="2000" b="1" cap="none" spc="300" dirty="0" err="1">
                <a:latin typeface="+mn-lt"/>
              </a:rPr>
              <a:t>longam</a:t>
            </a:r>
            <a:r>
              <a:rPr lang="en-US" sz="2000" b="1" cap="none" spc="300" dirty="0">
                <a:latin typeface="+mn-lt"/>
              </a:rPr>
              <a:t> </a:t>
            </a:r>
            <a:r>
              <a:rPr lang="en-US" sz="2000" b="1" cap="none" spc="300" dirty="0" err="1">
                <a:latin typeface="+mn-lt"/>
              </a:rPr>
              <a:t>reseces</a:t>
            </a:r>
            <a:r>
              <a:rPr lang="en-US" sz="2000" b="1" cap="none" spc="300" dirty="0">
                <a:latin typeface="+mn-lt"/>
              </a:rPr>
              <a:t>. Dum </a:t>
            </a:r>
            <a:r>
              <a:rPr lang="en-US" sz="2000" b="1" cap="none" spc="300" dirty="0" err="1">
                <a:latin typeface="+mn-lt"/>
              </a:rPr>
              <a:t>loquimur</a:t>
            </a:r>
            <a:r>
              <a:rPr lang="en-US" sz="2000" b="1" cap="none" spc="300" dirty="0">
                <a:latin typeface="+mn-lt"/>
              </a:rPr>
              <a:t>, </a:t>
            </a:r>
            <a:r>
              <a:rPr lang="en-US" sz="2000" b="1" cap="none" spc="300" dirty="0" err="1">
                <a:latin typeface="+mn-lt"/>
              </a:rPr>
              <a:t>fugerit</a:t>
            </a:r>
            <a:r>
              <a:rPr lang="en-US" sz="2000" b="1" cap="none" spc="300" dirty="0">
                <a:latin typeface="+mn-lt"/>
              </a:rPr>
              <a:t> </a:t>
            </a:r>
            <a:r>
              <a:rPr lang="en-US" sz="2000" b="1" cap="none" spc="300" dirty="0" err="1">
                <a:latin typeface="+mn-lt"/>
              </a:rPr>
              <a:t>invida</a:t>
            </a:r>
            <a:r>
              <a:rPr lang="en-US" sz="2000" b="1" cap="none" spc="300" dirty="0">
                <a:latin typeface="+mn-lt"/>
              </a:rPr>
              <a:t> </a:t>
            </a:r>
            <a:br>
              <a:rPr lang="en-US" sz="2000" b="1" cap="none" spc="300" dirty="0">
                <a:latin typeface="+mn-lt"/>
              </a:rPr>
            </a:br>
            <a:r>
              <a:rPr lang="en-US" sz="2000" b="1" cap="none" spc="300" dirty="0" err="1">
                <a:latin typeface="+mn-lt"/>
              </a:rPr>
              <a:t>aetas</a:t>
            </a:r>
            <a:r>
              <a:rPr lang="en-US" sz="2000" b="1" cap="none" spc="300" dirty="0">
                <a:latin typeface="+mn-lt"/>
              </a:rPr>
              <a:t>: carpe diem </a:t>
            </a:r>
            <a:r>
              <a:rPr lang="en-US" sz="2000" b="1" cap="none" spc="300" dirty="0" err="1">
                <a:latin typeface="+mn-lt"/>
              </a:rPr>
              <a:t>quam</a:t>
            </a:r>
            <a:r>
              <a:rPr lang="en-US" sz="2000" b="1" cap="none" spc="300" dirty="0">
                <a:latin typeface="+mn-lt"/>
              </a:rPr>
              <a:t> minimum </a:t>
            </a:r>
            <a:r>
              <a:rPr lang="en-US" sz="2000" b="1" cap="none" spc="300" dirty="0" err="1">
                <a:latin typeface="+mn-lt"/>
              </a:rPr>
              <a:t>credula</a:t>
            </a:r>
            <a:r>
              <a:rPr lang="en-US" sz="2000" b="1" cap="none" spc="300" dirty="0">
                <a:latin typeface="+mn-lt"/>
              </a:rPr>
              <a:t> </a:t>
            </a:r>
            <a:r>
              <a:rPr lang="en-US" sz="2000" b="1" cap="none" spc="300" dirty="0" err="1">
                <a:latin typeface="+mn-lt"/>
              </a:rPr>
              <a:t>postero</a:t>
            </a:r>
            <a:r>
              <a:rPr lang="en-US" sz="2000" b="1" cap="none" spc="300" dirty="0">
                <a:latin typeface="+mn-lt"/>
              </a:rPr>
              <a:t>. </a:t>
            </a:r>
          </a:p>
        </p:txBody>
      </p:sp>
      <p:sp>
        <p:nvSpPr>
          <p:cNvPr id="209" name="Rectangle 208">
            <a:extLst>
              <a:ext uri="{FF2B5EF4-FFF2-40B4-BE49-F238E27FC236}">
                <a16:creationId xmlns:a16="http://schemas.microsoft.com/office/drawing/2014/main" id="{4A98CC08-AEC2-4E8F-8F52-0F5C6372D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1" name="Group 210">
            <a:extLst>
              <a:ext uri="{FF2B5EF4-FFF2-40B4-BE49-F238E27FC236}">
                <a16:creationId xmlns:a16="http://schemas.microsoft.com/office/drawing/2014/main" id="{5D1545E6-EB3C-4478-A661-A2CA963F12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212" name="Freeform 11">
              <a:extLst>
                <a:ext uri="{FF2B5EF4-FFF2-40B4-BE49-F238E27FC236}">
                  <a16:creationId xmlns:a16="http://schemas.microsoft.com/office/drawing/2014/main" id="{B2E5B960-0C5D-4F77-8E9F-9F3D883D8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213" name="Freeform 12">
              <a:extLst>
                <a:ext uri="{FF2B5EF4-FFF2-40B4-BE49-F238E27FC236}">
                  <a16:creationId xmlns:a16="http://schemas.microsoft.com/office/drawing/2014/main" id="{258E44FC-92AD-43A0-BB05-DB268C82D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214" name="Freeform 13">
              <a:extLst>
                <a:ext uri="{FF2B5EF4-FFF2-40B4-BE49-F238E27FC236}">
                  <a16:creationId xmlns:a16="http://schemas.microsoft.com/office/drawing/2014/main" id="{C63D3083-A56C-4199-8DE0-63C8BE9ED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215" name="Freeform 14">
              <a:extLst>
                <a:ext uri="{FF2B5EF4-FFF2-40B4-BE49-F238E27FC236}">
                  <a16:creationId xmlns:a16="http://schemas.microsoft.com/office/drawing/2014/main" id="{C7CD3581-635D-438F-A64F-68404E7AE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216" name="Freeform 15">
              <a:extLst>
                <a:ext uri="{FF2B5EF4-FFF2-40B4-BE49-F238E27FC236}">
                  <a16:creationId xmlns:a16="http://schemas.microsoft.com/office/drawing/2014/main" id="{AD6904C0-211C-41A2-BDB8-3B07C90BB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217" name="Freeform 16">
              <a:extLst>
                <a:ext uri="{FF2B5EF4-FFF2-40B4-BE49-F238E27FC236}">
                  <a16:creationId xmlns:a16="http://schemas.microsoft.com/office/drawing/2014/main" id="{B0837DA6-CAF9-4E78-A39E-6358EDE2B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218" name="Freeform 17">
              <a:extLst>
                <a:ext uri="{FF2B5EF4-FFF2-40B4-BE49-F238E27FC236}">
                  <a16:creationId xmlns:a16="http://schemas.microsoft.com/office/drawing/2014/main" id="{0A99DD7D-3AB3-471E-842F-8AFEA09D0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219" name="Freeform 18">
              <a:extLst>
                <a:ext uri="{FF2B5EF4-FFF2-40B4-BE49-F238E27FC236}">
                  <a16:creationId xmlns:a16="http://schemas.microsoft.com/office/drawing/2014/main" id="{9C70B0D4-92FE-478F-86BD-93BA2C4DF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220" name="Freeform 19">
              <a:extLst>
                <a:ext uri="{FF2B5EF4-FFF2-40B4-BE49-F238E27FC236}">
                  <a16:creationId xmlns:a16="http://schemas.microsoft.com/office/drawing/2014/main" id="{C9156BE6-11D4-4696-9E3F-C325BFAC8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221" name="Freeform 20">
              <a:extLst>
                <a:ext uri="{FF2B5EF4-FFF2-40B4-BE49-F238E27FC236}">
                  <a16:creationId xmlns:a16="http://schemas.microsoft.com/office/drawing/2014/main" id="{4E667226-1D20-4A9D-BBE3-AC17EA436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222" name="Freeform 21">
              <a:extLst>
                <a:ext uri="{FF2B5EF4-FFF2-40B4-BE49-F238E27FC236}">
                  <a16:creationId xmlns:a16="http://schemas.microsoft.com/office/drawing/2014/main" id="{2F87E3B6-5202-4434-9B26-42B46774F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23" name="Freeform 22">
              <a:extLst>
                <a:ext uri="{FF2B5EF4-FFF2-40B4-BE49-F238E27FC236}">
                  <a16:creationId xmlns:a16="http://schemas.microsoft.com/office/drawing/2014/main" id="{AEA5E85F-F1F4-40E4-A62C-95324F67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grpSp>
        <p:nvGrpSpPr>
          <p:cNvPr id="225" name="Group 224">
            <a:extLst>
              <a:ext uri="{FF2B5EF4-FFF2-40B4-BE49-F238E27FC236}">
                <a16:creationId xmlns:a16="http://schemas.microsoft.com/office/drawing/2014/main" id="{40A75861-F6C5-44A9-B161-B03701CBD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26" name="Freeform 27">
              <a:extLst>
                <a:ext uri="{FF2B5EF4-FFF2-40B4-BE49-F238E27FC236}">
                  <a16:creationId xmlns:a16="http://schemas.microsoft.com/office/drawing/2014/main" id="{72EE642D-4F69-47C0-99BA-CE4350357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227" name="Freeform 28">
              <a:extLst>
                <a:ext uri="{FF2B5EF4-FFF2-40B4-BE49-F238E27FC236}">
                  <a16:creationId xmlns:a16="http://schemas.microsoft.com/office/drawing/2014/main" id="{26178CE4-DA2D-46EA-AB8D-341C5AC563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228" name="Freeform 29">
              <a:extLst>
                <a:ext uri="{FF2B5EF4-FFF2-40B4-BE49-F238E27FC236}">
                  <a16:creationId xmlns:a16="http://schemas.microsoft.com/office/drawing/2014/main" id="{698E9F53-8381-4FA5-A510-846925D242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229" name="Freeform 30">
              <a:extLst>
                <a:ext uri="{FF2B5EF4-FFF2-40B4-BE49-F238E27FC236}">
                  <a16:creationId xmlns:a16="http://schemas.microsoft.com/office/drawing/2014/main" id="{B13CE284-F21E-411B-BB8E-9C03B853C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230" name="Freeform 31">
              <a:extLst>
                <a:ext uri="{FF2B5EF4-FFF2-40B4-BE49-F238E27FC236}">
                  <a16:creationId xmlns:a16="http://schemas.microsoft.com/office/drawing/2014/main" id="{23DF4578-4703-437C-A797-2A2D0CEE5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231" name="Freeform 32">
              <a:extLst>
                <a:ext uri="{FF2B5EF4-FFF2-40B4-BE49-F238E27FC236}">
                  <a16:creationId xmlns:a16="http://schemas.microsoft.com/office/drawing/2014/main" id="{F878F330-AF64-4F8F-88FD-A4A408D6D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232" name="Freeform 33">
              <a:extLst>
                <a:ext uri="{FF2B5EF4-FFF2-40B4-BE49-F238E27FC236}">
                  <a16:creationId xmlns:a16="http://schemas.microsoft.com/office/drawing/2014/main" id="{AC9B00BF-4FB7-42FA-BBBD-7DB54ED3F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233" name="Freeform 34">
              <a:extLst>
                <a:ext uri="{FF2B5EF4-FFF2-40B4-BE49-F238E27FC236}">
                  <a16:creationId xmlns:a16="http://schemas.microsoft.com/office/drawing/2014/main" id="{BD3D64CA-2AAD-4609-8DAA-3EAD4609A6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234" name="Freeform 35">
              <a:extLst>
                <a:ext uri="{FF2B5EF4-FFF2-40B4-BE49-F238E27FC236}">
                  <a16:creationId xmlns:a16="http://schemas.microsoft.com/office/drawing/2014/main" id="{C669E05A-8550-4E91-B29E-E1912228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235" name="Freeform 36">
              <a:extLst>
                <a:ext uri="{FF2B5EF4-FFF2-40B4-BE49-F238E27FC236}">
                  <a16:creationId xmlns:a16="http://schemas.microsoft.com/office/drawing/2014/main" id="{F8C1FD53-1E8F-46CA-BC2D-FCEC4DAE0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236" name="Freeform 37">
              <a:extLst>
                <a:ext uri="{FF2B5EF4-FFF2-40B4-BE49-F238E27FC236}">
                  <a16:creationId xmlns:a16="http://schemas.microsoft.com/office/drawing/2014/main" id="{CC97A31F-CFDE-4EA3-98F1-13FDD1670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237" name="Freeform 38">
              <a:extLst>
                <a:ext uri="{FF2B5EF4-FFF2-40B4-BE49-F238E27FC236}">
                  <a16:creationId xmlns:a16="http://schemas.microsoft.com/office/drawing/2014/main" id="{9E1540E7-E6C3-4907-B70A-B17568365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239" name="Freeform 11">
            <a:extLst>
              <a:ext uri="{FF2B5EF4-FFF2-40B4-BE49-F238E27FC236}">
                <a16:creationId xmlns:a16="http://schemas.microsoft.com/office/drawing/2014/main" id="{1310EFE2-B91D-47E7-B117-C2A802800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Tree>
    <p:extLst>
      <p:ext uri="{BB962C8B-B14F-4D97-AF65-F5344CB8AC3E}">
        <p14:creationId xmlns:p14="http://schemas.microsoft.com/office/powerpoint/2010/main" val="3393334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41" name="Rectangle 40">
            <a:extLst>
              <a:ext uri="{FF2B5EF4-FFF2-40B4-BE49-F238E27FC236}">
                <a16:creationId xmlns:a16="http://schemas.microsoft.com/office/drawing/2014/main" id="{008ED74B-06F2-4BD5-838F-1AAD0033E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circular diagram of ancient artifacts&#10;&#10;AI-generated content may be incorrect.">
            <a:extLst>
              <a:ext uri="{FF2B5EF4-FFF2-40B4-BE49-F238E27FC236}">
                <a16:creationId xmlns:a16="http://schemas.microsoft.com/office/drawing/2014/main" id="{E1534B22-CE2F-33CF-37E4-E0396F56D5F6}"/>
              </a:ext>
            </a:extLst>
          </p:cNvPr>
          <p:cNvPicPr>
            <a:picLocks noChangeAspect="1"/>
          </p:cNvPicPr>
          <p:nvPr/>
        </p:nvPicPr>
        <p:blipFill>
          <a:blip r:embed="rId2">
            <a:duotone>
              <a:schemeClr val="bg2">
                <a:shade val="45000"/>
                <a:satMod val="135000"/>
              </a:schemeClr>
              <a:prstClr val="white"/>
            </a:duotone>
            <a:alphaModFix amt="4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16937" b="8063"/>
          <a:stretch/>
        </p:blipFill>
        <p:spPr>
          <a:xfrm>
            <a:off x="-295402" y="86247"/>
            <a:ext cx="12191980" cy="6857990"/>
          </a:xfrm>
          <a:prstGeom prst="rect">
            <a:avLst/>
          </a:prstGeom>
        </p:spPr>
      </p:pic>
      <p:grpSp>
        <p:nvGrpSpPr>
          <p:cNvPr id="43" name="Group 42">
            <a:extLst>
              <a:ext uri="{FF2B5EF4-FFF2-40B4-BE49-F238E27FC236}">
                <a16:creationId xmlns:a16="http://schemas.microsoft.com/office/drawing/2014/main" id="{E9F586E1-75B5-49B8-9A21-DD14CA0F69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4" name="Freeform 11">
              <a:extLst>
                <a:ext uri="{FF2B5EF4-FFF2-40B4-BE49-F238E27FC236}">
                  <a16:creationId xmlns:a16="http://schemas.microsoft.com/office/drawing/2014/main" id="{8ECF1231-6B06-42A7-9653-F6A738AAC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45" name="Freeform 12">
              <a:extLst>
                <a:ext uri="{FF2B5EF4-FFF2-40B4-BE49-F238E27FC236}">
                  <a16:creationId xmlns:a16="http://schemas.microsoft.com/office/drawing/2014/main" id="{DD0D424C-4930-4745-B075-4AF5691E3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46" name="Freeform 13">
              <a:extLst>
                <a:ext uri="{FF2B5EF4-FFF2-40B4-BE49-F238E27FC236}">
                  <a16:creationId xmlns:a16="http://schemas.microsoft.com/office/drawing/2014/main" id="{8CD110D4-7970-4333-ACA2-F5A0DFCE9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47" name="Freeform 14">
              <a:extLst>
                <a:ext uri="{FF2B5EF4-FFF2-40B4-BE49-F238E27FC236}">
                  <a16:creationId xmlns:a16="http://schemas.microsoft.com/office/drawing/2014/main" id="{94C2DE85-6DF9-48B6-AC63-963A5224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48" name="Freeform 15">
              <a:extLst>
                <a:ext uri="{FF2B5EF4-FFF2-40B4-BE49-F238E27FC236}">
                  <a16:creationId xmlns:a16="http://schemas.microsoft.com/office/drawing/2014/main" id="{2B527314-243D-423D-9285-A30290D18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49" name="Freeform 16">
              <a:extLst>
                <a:ext uri="{FF2B5EF4-FFF2-40B4-BE49-F238E27FC236}">
                  <a16:creationId xmlns:a16="http://schemas.microsoft.com/office/drawing/2014/main" id="{857798C9-0A62-400E-B105-429ABFC4D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50" name="Freeform 17">
              <a:extLst>
                <a:ext uri="{FF2B5EF4-FFF2-40B4-BE49-F238E27FC236}">
                  <a16:creationId xmlns:a16="http://schemas.microsoft.com/office/drawing/2014/main" id="{40E214F1-D642-41FF-8FBB-F1484108E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51" name="Freeform 18">
              <a:extLst>
                <a:ext uri="{FF2B5EF4-FFF2-40B4-BE49-F238E27FC236}">
                  <a16:creationId xmlns:a16="http://schemas.microsoft.com/office/drawing/2014/main" id="{24EBEFE9-8F4F-41C2-9022-FF9730C4E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52" name="Freeform 19">
              <a:extLst>
                <a:ext uri="{FF2B5EF4-FFF2-40B4-BE49-F238E27FC236}">
                  <a16:creationId xmlns:a16="http://schemas.microsoft.com/office/drawing/2014/main" id="{389BEA2F-6457-431A-941E-840A670CA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53" name="Freeform 20">
              <a:extLst>
                <a:ext uri="{FF2B5EF4-FFF2-40B4-BE49-F238E27FC236}">
                  <a16:creationId xmlns:a16="http://schemas.microsoft.com/office/drawing/2014/main" id="{D32D9258-EB54-414B-A2D5-45833956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54" name="Freeform 21">
              <a:extLst>
                <a:ext uri="{FF2B5EF4-FFF2-40B4-BE49-F238E27FC236}">
                  <a16:creationId xmlns:a16="http://schemas.microsoft.com/office/drawing/2014/main" id="{495967EF-C4BF-4A5F-90E5-A603A6654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55" name="Freeform 22">
              <a:extLst>
                <a:ext uri="{FF2B5EF4-FFF2-40B4-BE49-F238E27FC236}">
                  <a16:creationId xmlns:a16="http://schemas.microsoft.com/office/drawing/2014/main" id="{253675EB-03CE-4B59-BEBD-4D0D98710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57" name="Group 56">
            <a:extLst>
              <a:ext uri="{FF2B5EF4-FFF2-40B4-BE49-F238E27FC236}">
                <a16:creationId xmlns:a16="http://schemas.microsoft.com/office/drawing/2014/main" id="{F9CAF6A1-77C7-4ABC-9E4A-E74A8DB16D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58" name="Freeform 27">
              <a:extLst>
                <a:ext uri="{FF2B5EF4-FFF2-40B4-BE49-F238E27FC236}">
                  <a16:creationId xmlns:a16="http://schemas.microsoft.com/office/drawing/2014/main" id="{6B3F65AF-943F-4D0E-B890-AA058F48B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59" name="Freeform 28">
              <a:extLst>
                <a:ext uri="{FF2B5EF4-FFF2-40B4-BE49-F238E27FC236}">
                  <a16:creationId xmlns:a16="http://schemas.microsoft.com/office/drawing/2014/main" id="{660B5807-5995-44AD-9E16-10337DC83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60" name="Freeform 29">
              <a:extLst>
                <a:ext uri="{FF2B5EF4-FFF2-40B4-BE49-F238E27FC236}">
                  <a16:creationId xmlns:a16="http://schemas.microsoft.com/office/drawing/2014/main" id="{E80AC2A9-A86D-45A4-B218-B52F22B3E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61" name="Freeform 30">
              <a:extLst>
                <a:ext uri="{FF2B5EF4-FFF2-40B4-BE49-F238E27FC236}">
                  <a16:creationId xmlns:a16="http://schemas.microsoft.com/office/drawing/2014/main" id="{2DB7D344-D8A0-46BE-8BD4-70DEC451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62" name="Freeform 31">
              <a:extLst>
                <a:ext uri="{FF2B5EF4-FFF2-40B4-BE49-F238E27FC236}">
                  <a16:creationId xmlns:a16="http://schemas.microsoft.com/office/drawing/2014/main" id="{90B7E18B-6B64-4711-94DE-715DE0CB7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63" name="Freeform 32">
              <a:extLst>
                <a:ext uri="{FF2B5EF4-FFF2-40B4-BE49-F238E27FC236}">
                  <a16:creationId xmlns:a16="http://schemas.microsoft.com/office/drawing/2014/main" id="{7CCF1B9C-A47F-4AC1-8164-F13CD4288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64" name="Freeform 33">
              <a:extLst>
                <a:ext uri="{FF2B5EF4-FFF2-40B4-BE49-F238E27FC236}">
                  <a16:creationId xmlns:a16="http://schemas.microsoft.com/office/drawing/2014/main" id="{A7694E0F-733F-4E78-A250-B7840DA0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65" name="Freeform 34">
              <a:extLst>
                <a:ext uri="{FF2B5EF4-FFF2-40B4-BE49-F238E27FC236}">
                  <a16:creationId xmlns:a16="http://schemas.microsoft.com/office/drawing/2014/main" id="{7DE4B38A-BCE4-48FC-9109-41F73413B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66" name="Freeform 35">
              <a:extLst>
                <a:ext uri="{FF2B5EF4-FFF2-40B4-BE49-F238E27FC236}">
                  <a16:creationId xmlns:a16="http://schemas.microsoft.com/office/drawing/2014/main" id="{36605C57-20A9-46A2-A6DB-2EA83ADC9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67" name="Freeform 36">
              <a:extLst>
                <a:ext uri="{FF2B5EF4-FFF2-40B4-BE49-F238E27FC236}">
                  <a16:creationId xmlns:a16="http://schemas.microsoft.com/office/drawing/2014/main" id="{23EFA4B2-9313-4409-9BAE-FC04D2AF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68" name="Freeform 37">
              <a:extLst>
                <a:ext uri="{FF2B5EF4-FFF2-40B4-BE49-F238E27FC236}">
                  <a16:creationId xmlns:a16="http://schemas.microsoft.com/office/drawing/2014/main" id="{C8A794CC-8846-4A65-8227-1001468DB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69" name="Freeform 38">
              <a:extLst>
                <a:ext uri="{FF2B5EF4-FFF2-40B4-BE49-F238E27FC236}">
                  <a16:creationId xmlns:a16="http://schemas.microsoft.com/office/drawing/2014/main" id="{87046215-2C6C-4EFD-9689-6EBF98CA9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1" name="Rectangle 70">
            <a:extLst>
              <a:ext uri="{FF2B5EF4-FFF2-40B4-BE49-F238E27FC236}">
                <a16:creationId xmlns:a16="http://schemas.microsoft.com/office/drawing/2014/main" id="{CC9387DA-2D8E-4E5D-BD65-274370B65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Freeform 11">
            <a:extLst>
              <a:ext uri="{FF2B5EF4-FFF2-40B4-BE49-F238E27FC236}">
                <a16:creationId xmlns:a16="http://schemas.microsoft.com/office/drawing/2014/main" id="{18BFC65B-9706-4EE1-8B75-FEEC1C530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3" name="TextBox 2">
            <a:extLst>
              <a:ext uri="{FF2B5EF4-FFF2-40B4-BE49-F238E27FC236}">
                <a16:creationId xmlns:a16="http://schemas.microsoft.com/office/drawing/2014/main" id="{D9920723-6344-2F2D-B9CA-17BD675EF228}"/>
              </a:ext>
            </a:extLst>
          </p:cNvPr>
          <p:cNvSpPr txBox="1"/>
          <p:nvPr/>
        </p:nvSpPr>
        <p:spPr>
          <a:xfrm>
            <a:off x="2383899" y="228600"/>
            <a:ext cx="8915400" cy="5053168"/>
          </a:xfrm>
          <a:prstGeom prst="rect">
            <a:avLst/>
          </a:prstGeom>
        </p:spPr>
        <p:txBody>
          <a:bodyPr vert="horz" lIns="91440" tIns="45720" rIns="91440" bIns="45720" rtlCol="0">
            <a:noAutofit/>
          </a:bodyPr>
          <a:lstStyle/>
          <a:p>
            <a:pPr marL="285750" indent="-285750">
              <a:lnSpc>
                <a:spcPct val="90000"/>
              </a:lnSpc>
              <a:spcBef>
                <a:spcPts val="1000"/>
              </a:spcBef>
              <a:buClr>
                <a:schemeClr val="accent1"/>
              </a:buClr>
              <a:buFont typeface="Arial" panose="020B0604020202020204" pitchFamily="34" charset="0"/>
              <a:buChar char="•"/>
            </a:pPr>
            <a:r>
              <a:rPr lang="en-US" sz="2400" b="1" i="1" dirty="0">
                <a:solidFill>
                  <a:schemeClr val="tx1">
                    <a:lumMod val="75000"/>
                    <a:lumOff val="25000"/>
                  </a:schemeClr>
                </a:solidFill>
              </a:rPr>
              <a:t>Tu ne </a:t>
            </a:r>
            <a:r>
              <a:rPr lang="en-US" sz="2400" b="1" i="1" dirty="0" err="1">
                <a:solidFill>
                  <a:schemeClr val="tx1">
                    <a:lumMod val="75000"/>
                    <a:lumOff val="25000"/>
                  </a:schemeClr>
                </a:solidFill>
              </a:rPr>
              <a:t>quaesieris</a:t>
            </a:r>
            <a:r>
              <a:rPr lang="en-US" sz="2400" b="1" i="1" dirty="0">
                <a:solidFill>
                  <a:schemeClr val="tx1">
                    <a:lumMod val="75000"/>
                    <a:lumOff val="25000"/>
                  </a:schemeClr>
                </a:solidFill>
              </a:rPr>
              <a:t>, scire nefas, </a:t>
            </a:r>
            <a:r>
              <a:rPr lang="en-US" sz="2400" b="1" i="1" dirty="0" err="1">
                <a:solidFill>
                  <a:schemeClr val="tx1">
                    <a:lumMod val="75000"/>
                    <a:lumOff val="25000"/>
                  </a:schemeClr>
                </a:solidFill>
              </a:rPr>
              <a:t>quem</a:t>
            </a:r>
            <a:r>
              <a:rPr lang="en-US" sz="2400" b="1" i="1" dirty="0">
                <a:solidFill>
                  <a:schemeClr val="tx1">
                    <a:lumMod val="75000"/>
                    <a:lumOff val="25000"/>
                  </a:schemeClr>
                </a:solidFill>
              </a:rPr>
              <a:t> mihi, </a:t>
            </a:r>
            <a:r>
              <a:rPr lang="en-US" sz="2400" b="1" i="1" dirty="0" err="1">
                <a:solidFill>
                  <a:schemeClr val="tx1">
                    <a:lumMod val="75000"/>
                    <a:lumOff val="25000"/>
                  </a:schemeClr>
                </a:solidFill>
              </a:rPr>
              <a:t>quem</a:t>
            </a:r>
            <a:r>
              <a:rPr lang="en-US" sz="2400" b="1" i="1" dirty="0">
                <a:solidFill>
                  <a:schemeClr val="tx1">
                    <a:lumMod val="75000"/>
                    <a:lumOff val="25000"/>
                  </a:schemeClr>
                </a:solidFill>
              </a:rPr>
              <a:t> </a:t>
            </a:r>
            <a:r>
              <a:rPr lang="en-US" sz="2400" b="1" i="1" dirty="0" err="1">
                <a:solidFill>
                  <a:schemeClr val="tx1">
                    <a:lumMod val="75000"/>
                    <a:lumOff val="25000"/>
                  </a:schemeClr>
                </a:solidFill>
              </a:rPr>
              <a:t>tibi</a:t>
            </a:r>
            <a:r>
              <a:rPr lang="en-US" sz="2400" b="1" i="1" dirty="0">
                <a:solidFill>
                  <a:schemeClr val="tx1">
                    <a:lumMod val="75000"/>
                    <a:lumOff val="25000"/>
                  </a:schemeClr>
                </a:solidFill>
              </a:rPr>
              <a:t> finem di </a:t>
            </a:r>
            <a:r>
              <a:rPr lang="en-US" sz="2400" b="1" i="1" dirty="0" err="1">
                <a:solidFill>
                  <a:schemeClr val="tx1">
                    <a:lumMod val="75000"/>
                    <a:lumOff val="25000"/>
                  </a:schemeClr>
                </a:solidFill>
              </a:rPr>
              <a:t>dederint</a:t>
            </a:r>
            <a:r>
              <a:rPr lang="en-US" sz="2400" b="1" i="1" dirty="0">
                <a:solidFill>
                  <a:schemeClr val="tx1">
                    <a:lumMod val="75000"/>
                    <a:lumOff val="25000"/>
                  </a:schemeClr>
                </a:solidFill>
              </a:rPr>
              <a:t>, Leuconoe</a:t>
            </a:r>
          </a:p>
          <a:p>
            <a:pPr>
              <a:lnSpc>
                <a:spcPct val="90000"/>
              </a:lnSpc>
              <a:spcBef>
                <a:spcPts val="1000"/>
              </a:spcBef>
              <a:buClr>
                <a:schemeClr val="accent1"/>
              </a:buClr>
              <a:buFont typeface="Wingdings 3" charset="2"/>
              <a:buChar char=""/>
            </a:pPr>
            <a:r>
              <a:rPr lang="en-US" sz="2000" b="1" i="1" dirty="0">
                <a:solidFill>
                  <a:schemeClr val="tx1">
                    <a:lumMod val="75000"/>
                    <a:lumOff val="25000"/>
                  </a:schemeClr>
                </a:solidFill>
              </a:rPr>
              <a:t>“ </a:t>
            </a:r>
            <a:r>
              <a:rPr lang="en-US" sz="2000" b="1" i="1" dirty="0" err="1">
                <a:solidFill>
                  <a:schemeClr val="tx1">
                    <a:lumMod val="75000"/>
                    <a:lumOff val="25000"/>
                  </a:schemeClr>
                </a:solidFill>
              </a:rPr>
              <a:t>Λευκονόη,εσύ</a:t>
            </a:r>
            <a:r>
              <a:rPr lang="en-US" sz="2000" b="1" i="1" dirty="0">
                <a:solidFill>
                  <a:schemeClr val="tx1">
                    <a:lumMod val="75000"/>
                    <a:lumOff val="25000"/>
                  </a:schemeClr>
                </a:solidFill>
              </a:rPr>
              <a:t> να μην </a:t>
            </a:r>
            <a:r>
              <a:rPr lang="en-US" sz="2000" b="1" i="1" dirty="0" err="1">
                <a:solidFill>
                  <a:schemeClr val="tx1">
                    <a:lumMod val="75000"/>
                    <a:lumOff val="25000"/>
                  </a:schemeClr>
                </a:solidFill>
              </a:rPr>
              <a:t>ρωτήσεις</a:t>
            </a:r>
            <a:r>
              <a:rPr lang="en-US" sz="2000" b="1" i="1" dirty="0">
                <a:solidFill>
                  <a:schemeClr val="tx1">
                    <a:lumMod val="75000"/>
                    <a:lumOff val="25000"/>
                  </a:schemeClr>
                </a:solidFill>
              </a:rPr>
              <a:t> π</a:t>
            </a:r>
            <a:r>
              <a:rPr lang="en-US" sz="2000" b="1" i="1" dirty="0" err="1">
                <a:solidFill>
                  <a:schemeClr val="tx1">
                    <a:lumMod val="75000"/>
                    <a:lumOff val="25000"/>
                  </a:schemeClr>
                </a:solidFill>
              </a:rPr>
              <a:t>οιο</a:t>
            </a:r>
            <a:r>
              <a:rPr lang="en-US" sz="2000" b="1" i="1" dirty="0">
                <a:solidFill>
                  <a:schemeClr val="tx1">
                    <a:lumMod val="75000"/>
                    <a:lumOff val="25000"/>
                  </a:schemeClr>
                </a:solidFill>
              </a:rPr>
              <a:t> </a:t>
            </a:r>
            <a:r>
              <a:rPr lang="en-US" sz="2000" b="1" i="1" dirty="0" err="1">
                <a:solidFill>
                  <a:schemeClr val="tx1">
                    <a:lumMod val="75000"/>
                    <a:lumOff val="25000"/>
                  </a:schemeClr>
                </a:solidFill>
              </a:rPr>
              <a:t>τέλος</a:t>
            </a:r>
            <a:r>
              <a:rPr lang="en-US" sz="2000" b="1" i="1" dirty="0">
                <a:solidFill>
                  <a:schemeClr val="tx1">
                    <a:lumMod val="75000"/>
                    <a:lumOff val="25000"/>
                  </a:schemeClr>
                </a:solidFill>
              </a:rPr>
              <a:t> </a:t>
            </a:r>
            <a:r>
              <a:rPr lang="en-US" sz="2000" b="1" i="1" dirty="0" err="1">
                <a:solidFill>
                  <a:schemeClr val="tx1">
                    <a:lumMod val="75000"/>
                    <a:lumOff val="25000"/>
                  </a:schemeClr>
                </a:solidFill>
              </a:rPr>
              <a:t>έχουν</a:t>
            </a:r>
            <a:r>
              <a:rPr lang="en-US" sz="2000" b="1" i="1" dirty="0">
                <a:solidFill>
                  <a:schemeClr val="tx1">
                    <a:lumMod val="75000"/>
                    <a:lumOff val="25000"/>
                  </a:schemeClr>
                </a:solidFill>
              </a:rPr>
              <a:t> </a:t>
            </a:r>
            <a:r>
              <a:rPr lang="en-US" sz="2000" b="1" i="1" dirty="0" err="1">
                <a:solidFill>
                  <a:schemeClr val="tx1">
                    <a:lumMod val="75000"/>
                    <a:lumOff val="25000"/>
                  </a:schemeClr>
                </a:solidFill>
              </a:rPr>
              <a:t>δώσει</a:t>
            </a:r>
            <a:r>
              <a:rPr lang="en-US" sz="2000" b="1" i="1" dirty="0">
                <a:solidFill>
                  <a:schemeClr val="tx1">
                    <a:lumMod val="75000"/>
                    <a:lumOff val="25000"/>
                  </a:schemeClr>
                </a:solidFill>
              </a:rPr>
              <a:t> </a:t>
            </a:r>
            <a:r>
              <a:rPr lang="en-US" sz="2000" b="1" i="1" dirty="0" err="1">
                <a:solidFill>
                  <a:schemeClr val="tx1">
                    <a:lumMod val="75000"/>
                    <a:lumOff val="25000"/>
                  </a:schemeClr>
                </a:solidFill>
              </a:rPr>
              <a:t>οι</a:t>
            </a:r>
            <a:r>
              <a:rPr lang="en-US" sz="2000" b="1" i="1" dirty="0">
                <a:solidFill>
                  <a:schemeClr val="tx1">
                    <a:lumMod val="75000"/>
                    <a:lumOff val="25000"/>
                  </a:schemeClr>
                </a:solidFill>
              </a:rPr>
              <a:t> </a:t>
            </a:r>
            <a:r>
              <a:rPr lang="en-US" sz="2000" b="1" i="1" dirty="0" err="1">
                <a:solidFill>
                  <a:schemeClr val="tx1">
                    <a:lumMod val="75000"/>
                    <a:lumOff val="25000"/>
                  </a:schemeClr>
                </a:solidFill>
              </a:rPr>
              <a:t>θεοί</a:t>
            </a:r>
            <a:r>
              <a:rPr lang="en-US" sz="2000" b="1" i="1" dirty="0">
                <a:solidFill>
                  <a:schemeClr val="tx1">
                    <a:lumMod val="75000"/>
                    <a:lumOff val="25000"/>
                  </a:schemeClr>
                </a:solidFill>
              </a:rPr>
              <a:t> </a:t>
            </a:r>
            <a:r>
              <a:rPr lang="en-US" sz="2000" b="1" i="1" dirty="0" err="1">
                <a:solidFill>
                  <a:schemeClr val="tx1">
                    <a:lumMod val="75000"/>
                    <a:lumOff val="25000"/>
                  </a:schemeClr>
                </a:solidFill>
              </a:rPr>
              <a:t>σε</a:t>
            </a:r>
            <a:r>
              <a:rPr lang="en-US" sz="2000" b="1" i="1" dirty="0">
                <a:solidFill>
                  <a:schemeClr val="tx1">
                    <a:lumMod val="75000"/>
                    <a:lumOff val="25000"/>
                  </a:schemeClr>
                </a:solidFill>
              </a:rPr>
              <a:t> </a:t>
            </a:r>
            <a:r>
              <a:rPr lang="en-US" sz="2000" b="1" i="1" dirty="0" err="1">
                <a:solidFill>
                  <a:schemeClr val="tx1">
                    <a:lumMod val="75000"/>
                    <a:lumOff val="25000"/>
                  </a:schemeClr>
                </a:solidFill>
              </a:rPr>
              <a:t>μέν</a:t>
            </a:r>
            <a:r>
              <a:rPr lang="en-US" sz="2000" b="1" i="1" dirty="0">
                <a:solidFill>
                  <a:schemeClr val="tx1">
                    <a:lumMod val="75000"/>
                    <a:lumOff val="25000"/>
                  </a:schemeClr>
                </a:solidFill>
              </a:rPr>
              <a:t>α και ποιο τέλος έχουν δώσει οι θεοί σε σένα, γιατί είναι ανώφελο να γνωρίζεις…”</a:t>
            </a:r>
          </a:p>
          <a:p>
            <a:pPr>
              <a:lnSpc>
                <a:spcPct val="90000"/>
              </a:lnSpc>
              <a:spcBef>
                <a:spcPts val="1000"/>
              </a:spcBef>
              <a:buClr>
                <a:schemeClr val="accent1"/>
              </a:buClr>
            </a:pPr>
            <a:r>
              <a:rPr lang="en-US" sz="2000" dirty="0">
                <a:solidFill>
                  <a:schemeClr val="tx1">
                    <a:lumMod val="75000"/>
                    <a:lumOff val="25000"/>
                  </a:schemeClr>
                </a:solidFill>
              </a:rPr>
              <a:t>Ο </a:t>
            </a:r>
            <a:r>
              <a:rPr lang="en-US" sz="2000" dirty="0" err="1">
                <a:solidFill>
                  <a:schemeClr val="tx1">
                    <a:lumMod val="75000"/>
                    <a:lumOff val="25000"/>
                  </a:schemeClr>
                </a:solidFill>
              </a:rPr>
              <a:t>Οράτιος</a:t>
            </a:r>
            <a:r>
              <a:rPr lang="en-US" sz="2000" dirty="0">
                <a:solidFill>
                  <a:schemeClr val="tx1">
                    <a:lumMod val="75000"/>
                    <a:lumOff val="25000"/>
                  </a:schemeClr>
                </a:solidFill>
              </a:rPr>
              <a:t> </a:t>
            </a:r>
            <a:r>
              <a:rPr lang="en-US" sz="2000" dirty="0" err="1">
                <a:solidFill>
                  <a:schemeClr val="tx1">
                    <a:lumMod val="75000"/>
                    <a:lumOff val="25000"/>
                  </a:schemeClr>
                </a:solidFill>
              </a:rPr>
              <a:t>ξεκινά</a:t>
            </a:r>
            <a:r>
              <a:rPr lang="en-US" sz="2000" dirty="0">
                <a:solidFill>
                  <a:schemeClr val="tx1">
                    <a:lumMod val="75000"/>
                    <a:lumOff val="25000"/>
                  </a:schemeClr>
                </a:solidFill>
              </a:rPr>
              <a:t> </a:t>
            </a:r>
            <a:r>
              <a:rPr lang="en-US" sz="2000" dirty="0" err="1">
                <a:solidFill>
                  <a:schemeClr val="tx1">
                    <a:lumMod val="75000"/>
                    <a:lumOff val="25000"/>
                  </a:schemeClr>
                </a:solidFill>
              </a:rPr>
              <a:t>με</a:t>
            </a:r>
            <a:r>
              <a:rPr lang="en-US" sz="2000" dirty="0">
                <a:solidFill>
                  <a:schemeClr val="tx1">
                    <a:lumMod val="75000"/>
                    <a:lumOff val="25000"/>
                  </a:schemeClr>
                </a:solidFill>
              </a:rPr>
              <a:t> </a:t>
            </a:r>
            <a:r>
              <a:rPr lang="en-US" sz="2000" dirty="0" err="1">
                <a:solidFill>
                  <a:schemeClr val="tx1">
                    <a:lumMod val="75000"/>
                    <a:lumOff val="25000"/>
                  </a:schemeClr>
                </a:solidFill>
              </a:rPr>
              <a:t>μι</a:t>
            </a:r>
            <a:r>
              <a:rPr lang="en-US" sz="2000" dirty="0">
                <a:solidFill>
                  <a:schemeClr val="tx1">
                    <a:lumMod val="75000"/>
                    <a:lumOff val="25000"/>
                  </a:schemeClr>
                </a:solidFill>
              </a:rPr>
              <a:t>α </a:t>
            </a:r>
            <a:r>
              <a:rPr lang="en-US" sz="2000" i="1" u="sng" dirty="0">
                <a:solidFill>
                  <a:schemeClr val="tx1">
                    <a:lumMod val="75000"/>
                    <a:lumOff val="25000"/>
                  </a:schemeClr>
                </a:solidFill>
              </a:rPr>
              <a:t>άμεση προτροπή </a:t>
            </a:r>
            <a:r>
              <a:rPr lang="en-US" sz="2000" dirty="0">
                <a:solidFill>
                  <a:schemeClr val="tx1">
                    <a:lumMod val="75000"/>
                    <a:lumOff val="25000"/>
                  </a:schemeClr>
                </a:solidFill>
              </a:rPr>
              <a:t>στη Λευκονόη: να μη ρωτάει για το μέλλον. </a:t>
            </a:r>
            <a:r>
              <a:rPr lang="en-US" sz="2000" dirty="0" err="1">
                <a:solidFill>
                  <a:schemeClr val="tx1">
                    <a:lumMod val="75000"/>
                    <a:lumOff val="25000"/>
                  </a:schemeClr>
                </a:solidFill>
              </a:rPr>
              <a:t>Τονίζει</a:t>
            </a:r>
            <a:r>
              <a:rPr lang="en-US" sz="2000" dirty="0">
                <a:solidFill>
                  <a:schemeClr val="tx1">
                    <a:lumMod val="75000"/>
                    <a:lumOff val="25000"/>
                  </a:schemeClr>
                </a:solidFill>
              </a:rPr>
              <a:t> </a:t>
            </a:r>
            <a:r>
              <a:rPr lang="en-US" sz="2000" dirty="0" err="1">
                <a:solidFill>
                  <a:schemeClr val="tx1">
                    <a:lumMod val="75000"/>
                    <a:lumOff val="25000"/>
                  </a:schemeClr>
                </a:solidFill>
              </a:rPr>
              <a:t>ότι</a:t>
            </a:r>
            <a:r>
              <a:rPr lang="en-US" sz="2000" dirty="0">
                <a:solidFill>
                  <a:schemeClr val="tx1">
                    <a:lumMod val="75000"/>
                    <a:lumOff val="25000"/>
                  </a:schemeClr>
                </a:solidFill>
              </a:rPr>
              <a:t> </a:t>
            </a:r>
            <a:r>
              <a:rPr lang="en-US" sz="2000" dirty="0" err="1">
                <a:solidFill>
                  <a:schemeClr val="tx1">
                    <a:lumMod val="75000"/>
                    <a:lumOff val="25000"/>
                  </a:schemeClr>
                </a:solidFill>
              </a:rPr>
              <a:t>είν</a:t>
            </a:r>
            <a:r>
              <a:rPr lang="en-US" sz="2000" dirty="0">
                <a:solidFill>
                  <a:schemeClr val="tx1">
                    <a:lumMod val="75000"/>
                    <a:lumOff val="25000"/>
                  </a:schemeClr>
                </a:solidFill>
              </a:rPr>
              <a:t>αι απαγορευμένο να γνωρίζουμε το τέλος που οι θεοί μας έχουν δώσει. </a:t>
            </a:r>
            <a:endParaRPr lang="el-GR" sz="2000" dirty="0">
              <a:solidFill>
                <a:schemeClr val="tx1">
                  <a:lumMod val="75000"/>
                  <a:lumOff val="25000"/>
                </a:schemeClr>
              </a:solidFill>
            </a:endParaRPr>
          </a:p>
          <a:p>
            <a:pPr>
              <a:lnSpc>
                <a:spcPct val="90000"/>
              </a:lnSpc>
              <a:spcBef>
                <a:spcPts val="1000"/>
              </a:spcBef>
              <a:buClr>
                <a:schemeClr val="accent1"/>
              </a:buClr>
            </a:pPr>
            <a:r>
              <a:rPr lang="el-GR" sz="2000" b="1" dirty="0">
                <a:solidFill>
                  <a:schemeClr val="tx1">
                    <a:lumMod val="75000"/>
                    <a:lumOff val="25000"/>
                  </a:schemeClr>
                </a:solidFill>
              </a:rPr>
              <a:t>quem mihi, quem tibi</a:t>
            </a:r>
            <a:r>
              <a:rPr lang="el-GR" sz="2000" dirty="0">
                <a:solidFill>
                  <a:schemeClr val="tx1">
                    <a:lumMod val="75000"/>
                    <a:lumOff val="25000"/>
                  </a:schemeClr>
                </a:solidFill>
              </a:rPr>
              <a:t>: το γεγονός ότι η Λευκονόη ενδιαφέρεται να μάθει για το μέλλον και το δικό της και του Ορατίου υποδηλώνει την ύπαρξη φιλικής (ίσως και ερωτικής) σχέσης μεταξύ τους.</a:t>
            </a:r>
            <a:endParaRPr lang="en-US" sz="2000" dirty="0">
              <a:solidFill>
                <a:schemeClr val="tx1">
                  <a:lumMod val="75000"/>
                  <a:lumOff val="25000"/>
                </a:schemeClr>
              </a:solidFill>
            </a:endParaRPr>
          </a:p>
          <a:p>
            <a:pPr>
              <a:lnSpc>
                <a:spcPct val="90000"/>
              </a:lnSpc>
              <a:spcBef>
                <a:spcPts val="1000"/>
              </a:spcBef>
              <a:buClr>
                <a:schemeClr val="accent1"/>
              </a:buClr>
              <a:buFont typeface="Wingdings 3" charset="2"/>
              <a:buChar char=""/>
            </a:pPr>
            <a:endParaRPr lang="en-US" sz="2000" dirty="0">
              <a:solidFill>
                <a:schemeClr val="tx1">
                  <a:lumMod val="75000"/>
                  <a:lumOff val="25000"/>
                </a:schemeClr>
              </a:solidFill>
            </a:endParaRPr>
          </a:p>
          <a:p>
            <a:pPr marL="285750" indent="-285750">
              <a:lnSpc>
                <a:spcPct val="90000"/>
              </a:lnSpc>
              <a:spcBef>
                <a:spcPts val="1000"/>
              </a:spcBef>
              <a:buClr>
                <a:schemeClr val="accent1"/>
              </a:buClr>
              <a:buFont typeface="Arial" panose="020B0604020202020204" pitchFamily="34" charset="0"/>
              <a:buChar char="•"/>
            </a:pPr>
            <a:r>
              <a:rPr lang="en-US" sz="2400" b="1" i="1" dirty="0">
                <a:solidFill>
                  <a:schemeClr val="tx1">
                    <a:lumMod val="75000"/>
                    <a:lumOff val="25000"/>
                  </a:schemeClr>
                </a:solidFill>
              </a:rPr>
              <a:t>nec </a:t>
            </a:r>
            <a:r>
              <a:rPr lang="en-US" sz="2400" b="1" i="1" dirty="0" err="1">
                <a:solidFill>
                  <a:schemeClr val="tx1">
                    <a:lumMod val="75000"/>
                    <a:lumOff val="25000"/>
                  </a:schemeClr>
                </a:solidFill>
              </a:rPr>
              <a:t>Babylonios</a:t>
            </a:r>
            <a:r>
              <a:rPr lang="en-US" sz="2400" b="1" i="1" dirty="0">
                <a:solidFill>
                  <a:schemeClr val="tx1">
                    <a:lumMod val="75000"/>
                    <a:lumOff val="25000"/>
                  </a:schemeClr>
                </a:solidFill>
              </a:rPr>
              <a:t> / </a:t>
            </a:r>
            <a:r>
              <a:rPr lang="en-US" sz="2400" b="1" i="1" dirty="0" err="1">
                <a:solidFill>
                  <a:schemeClr val="tx1">
                    <a:lumMod val="75000"/>
                    <a:lumOff val="25000"/>
                  </a:schemeClr>
                </a:solidFill>
              </a:rPr>
              <a:t>temptaris</a:t>
            </a:r>
            <a:r>
              <a:rPr lang="en-US" sz="2400" b="1" i="1" dirty="0">
                <a:solidFill>
                  <a:schemeClr val="tx1">
                    <a:lumMod val="75000"/>
                    <a:lumOff val="25000"/>
                  </a:schemeClr>
                </a:solidFill>
              </a:rPr>
              <a:t> </a:t>
            </a:r>
            <a:r>
              <a:rPr lang="en-US" sz="2400" b="1" i="1" dirty="0" err="1">
                <a:solidFill>
                  <a:schemeClr val="tx1">
                    <a:lumMod val="75000"/>
                    <a:lumOff val="25000"/>
                  </a:schemeClr>
                </a:solidFill>
              </a:rPr>
              <a:t>numeros</a:t>
            </a:r>
            <a:r>
              <a:rPr lang="en-US" sz="2400" b="1" i="1" dirty="0">
                <a:solidFill>
                  <a:schemeClr val="tx1">
                    <a:lumMod val="75000"/>
                    <a:lumOff val="25000"/>
                  </a:schemeClr>
                </a:solidFill>
              </a:rPr>
              <a:t>.</a:t>
            </a:r>
          </a:p>
          <a:p>
            <a:pPr>
              <a:lnSpc>
                <a:spcPct val="90000"/>
              </a:lnSpc>
              <a:spcBef>
                <a:spcPts val="1000"/>
              </a:spcBef>
              <a:buClr>
                <a:schemeClr val="accent1"/>
              </a:buClr>
              <a:buFont typeface="Wingdings 3" charset="2"/>
              <a:buChar char=""/>
            </a:pPr>
            <a:r>
              <a:rPr lang="en-US" sz="2000" b="1" i="1" dirty="0">
                <a:solidFill>
                  <a:schemeClr val="tx1">
                    <a:lumMod val="75000"/>
                    <a:lumOff val="25000"/>
                  </a:schemeClr>
                </a:solidFill>
              </a:rPr>
              <a:t>“ και να μην </a:t>
            </a:r>
            <a:r>
              <a:rPr lang="en-US" sz="2000" b="1" i="1" dirty="0" err="1">
                <a:solidFill>
                  <a:schemeClr val="tx1">
                    <a:lumMod val="75000"/>
                    <a:lumOff val="25000"/>
                  </a:schemeClr>
                </a:solidFill>
              </a:rPr>
              <a:t>δοκιμάσεις</a:t>
            </a:r>
            <a:r>
              <a:rPr lang="en-US" sz="2000" b="1" i="1" dirty="0">
                <a:solidFill>
                  <a:schemeClr val="tx1">
                    <a:lumMod val="75000"/>
                    <a:lumOff val="25000"/>
                  </a:schemeClr>
                </a:solidFill>
              </a:rPr>
              <a:t> </a:t>
            </a:r>
            <a:r>
              <a:rPr lang="en-US" sz="2000" b="1" i="1" dirty="0" err="1">
                <a:solidFill>
                  <a:schemeClr val="tx1">
                    <a:lumMod val="75000"/>
                    <a:lumOff val="25000"/>
                  </a:schemeClr>
                </a:solidFill>
              </a:rPr>
              <a:t>τους</a:t>
            </a:r>
            <a:r>
              <a:rPr lang="en-US" sz="2000" b="1" i="1" dirty="0">
                <a:solidFill>
                  <a:schemeClr val="tx1">
                    <a:lumMod val="75000"/>
                    <a:lumOff val="25000"/>
                  </a:schemeClr>
                </a:solidFill>
              </a:rPr>
              <a:t> βαβ</a:t>
            </a:r>
            <a:r>
              <a:rPr lang="en-US" sz="2000" b="1" i="1" dirty="0" err="1">
                <a:solidFill>
                  <a:schemeClr val="tx1">
                    <a:lumMod val="75000"/>
                    <a:lumOff val="25000"/>
                  </a:schemeClr>
                </a:solidFill>
              </a:rPr>
              <a:t>υλωνι</a:t>
            </a:r>
            <a:r>
              <a:rPr lang="en-US" sz="2000" b="1" i="1" dirty="0">
                <a:solidFill>
                  <a:schemeClr val="tx1">
                    <a:lumMod val="75000"/>
                    <a:lumOff val="25000"/>
                  </a:schemeClr>
                </a:solidFill>
              </a:rPr>
              <a:t>ακούς αριθμούς”</a:t>
            </a:r>
          </a:p>
          <a:p>
            <a:pPr>
              <a:lnSpc>
                <a:spcPct val="90000"/>
              </a:lnSpc>
              <a:spcBef>
                <a:spcPts val="1000"/>
              </a:spcBef>
              <a:buClr>
                <a:schemeClr val="accent1"/>
              </a:buClr>
            </a:pPr>
            <a:r>
              <a:rPr lang="en-US" sz="2000" dirty="0">
                <a:solidFill>
                  <a:schemeClr val="tx1">
                    <a:lumMod val="75000"/>
                    <a:lumOff val="25000"/>
                  </a:schemeClr>
                </a:solidFill>
              </a:rPr>
              <a:t>Η μα</a:t>
            </a:r>
            <a:r>
              <a:rPr lang="en-US" sz="2000" dirty="0" err="1">
                <a:solidFill>
                  <a:schemeClr val="tx1">
                    <a:lumMod val="75000"/>
                    <a:lumOff val="25000"/>
                  </a:schemeClr>
                </a:solidFill>
              </a:rPr>
              <a:t>ντική</a:t>
            </a:r>
            <a:r>
              <a:rPr lang="en-US" sz="2000" dirty="0">
                <a:solidFill>
                  <a:schemeClr val="tx1">
                    <a:lumMod val="75000"/>
                    <a:lumOff val="25000"/>
                  </a:schemeClr>
                </a:solidFill>
              </a:rPr>
              <a:t>, </a:t>
            </a:r>
            <a:r>
              <a:rPr lang="en-US" sz="2000" dirty="0" err="1">
                <a:solidFill>
                  <a:schemeClr val="tx1">
                    <a:lumMod val="75000"/>
                    <a:lumOff val="25000"/>
                  </a:schemeClr>
                </a:solidFill>
              </a:rPr>
              <a:t>ειδικά</a:t>
            </a:r>
            <a:r>
              <a:rPr lang="en-US" sz="2000" dirty="0">
                <a:solidFill>
                  <a:schemeClr val="tx1">
                    <a:lumMod val="75000"/>
                    <a:lumOff val="25000"/>
                  </a:schemeClr>
                </a:solidFill>
              </a:rPr>
              <a:t> η α</a:t>
            </a:r>
            <a:r>
              <a:rPr lang="en-US" sz="2000" dirty="0" err="1">
                <a:solidFill>
                  <a:schemeClr val="tx1">
                    <a:lumMod val="75000"/>
                    <a:lumOff val="25000"/>
                  </a:schemeClr>
                </a:solidFill>
              </a:rPr>
              <a:t>στρολογί</a:t>
            </a:r>
            <a:r>
              <a:rPr lang="en-US" sz="2000" dirty="0">
                <a:solidFill>
                  <a:schemeClr val="tx1">
                    <a:lumMod val="75000"/>
                    <a:lumOff val="25000"/>
                  </a:schemeClr>
                </a:solidFill>
              </a:rPr>
              <a:t>α των Βαβυλωνίων  ήταν διαδεδομένη στη Ρώμη εκείνη την εποχή. Ο </a:t>
            </a:r>
            <a:r>
              <a:rPr lang="en-US" sz="2000" dirty="0" err="1">
                <a:solidFill>
                  <a:schemeClr val="tx1">
                    <a:lumMod val="75000"/>
                    <a:lumOff val="25000"/>
                  </a:schemeClr>
                </a:solidFill>
              </a:rPr>
              <a:t>Οράτιος</a:t>
            </a:r>
            <a:r>
              <a:rPr lang="en-US" sz="2000" dirty="0">
                <a:solidFill>
                  <a:schemeClr val="tx1">
                    <a:lumMod val="75000"/>
                    <a:lumOff val="25000"/>
                  </a:schemeClr>
                </a:solidFill>
              </a:rPr>
              <a:t> απα</a:t>
            </a:r>
            <a:r>
              <a:rPr lang="en-US" sz="2000" dirty="0" err="1">
                <a:solidFill>
                  <a:schemeClr val="tx1">
                    <a:lumMod val="75000"/>
                    <a:lumOff val="25000"/>
                  </a:schemeClr>
                </a:solidFill>
              </a:rPr>
              <a:t>γορεύει</a:t>
            </a:r>
            <a:r>
              <a:rPr lang="en-US" sz="2000" dirty="0">
                <a:solidFill>
                  <a:schemeClr val="tx1">
                    <a:lumMod val="75000"/>
                    <a:lumOff val="25000"/>
                  </a:schemeClr>
                </a:solidFill>
              </a:rPr>
              <a:t> </a:t>
            </a:r>
            <a:r>
              <a:rPr lang="en-US" sz="2000" dirty="0" err="1">
                <a:solidFill>
                  <a:schemeClr val="tx1">
                    <a:lumMod val="75000"/>
                    <a:lumOff val="25000"/>
                  </a:schemeClr>
                </a:solidFill>
              </a:rPr>
              <a:t>την</a:t>
            </a:r>
            <a:r>
              <a:rPr lang="en-US" sz="2000" dirty="0">
                <a:solidFill>
                  <a:schemeClr val="tx1">
                    <a:lumMod val="75000"/>
                    <a:lumOff val="25000"/>
                  </a:schemeClr>
                </a:solidFill>
              </a:rPr>
              <a:t> ανα</a:t>
            </a:r>
            <a:r>
              <a:rPr lang="en-US" sz="2000" dirty="0" err="1">
                <a:solidFill>
                  <a:schemeClr val="tx1">
                    <a:lumMod val="75000"/>
                    <a:lumOff val="25000"/>
                  </a:schemeClr>
                </a:solidFill>
              </a:rPr>
              <a:t>ζήτηση</a:t>
            </a:r>
            <a:r>
              <a:rPr lang="en-US" sz="2000" dirty="0">
                <a:solidFill>
                  <a:schemeClr val="tx1">
                    <a:lumMod val="75000"/>
                    <a:lumOff val="25000"/>
                  </a:schemeClr>
                </a:solidFill>
              </a:rPr>
              <a:t> </a:t>
            </a:r>
            <a:r>
              <a:rPr lang="en-US" sz="2000" dirty="0" err="1">
                <a:solidFill>
                  <a:schemeClr val="tx1">
                    <a:lumMod val="75000"/>
                    <a:lumOff val="25000"/>
                  </a:schemeClr>
                </a:solidFill>
              </a:rPr>
              <a:t>του</a:t>
            </a:r>
            <a:r>
              <a:rPr lang="en-US" sz="2000" dirty="0">
                <a:solidFill>
                  <a:schemeClr val="tx1">
                    <a:lumMod val="75000"/>
                    <a:lumOff val="25000"/>
                  </a:schemeClr>
                </a:solidFill>
              </a:rPr>
              <a:t> </a:t>
            </a:r>
            <a:r>
              <a:rPr lang="en-US" sz="2000" dirty="0" err="1">
                <a:solidFill>
                  <a:schemeClr val="tx1">
                    <a:lumMod val="75000"/>
                    <a:lumOff val="25000"/>
                  </a:schemeClr>
                </a:solidFill>
              </a:rPr>
              <a:t>μέλλοντος</a:t>
            </a:r>
            <a:r>
              <a:rPr lang="en-US" sz="2000" dirty="0">
                <a:solidFill>
                  <a:schemeClr val="tx1">
                    <a:lumMod val="75000"/>
                    <a:lumOff val="25000"/>
                  </a:schemeClr>
                </a:solidFill>
              </a:rPr>
              <a:t>, </a:t>
            </a:r>
            <a:r>
              <a:rPr lang="en-US" sz="2000" dirty="0" err="1">
                <a:solidFill>
                  <a:schemeClr val="tx1">
                    <a:lumMod val="75000"/>
                    <a:lumOff val="25000"/>
                  </a:schemeClr>
                </a:solidFill>
              </a:rPr>
              <a:t>κρίνοντάς</a:t>
            </a:r>
            <a:r>
              <a:rPr lang="en-US" sz="2000" dirty="0">
                <a:solidFill>
                  <a:schemeClr val="tx1">
                    <a:lumMod val="75000"/>
                    <a:lumOff val="25000"/>
                  </a:schemeClr>
                </a:solidFill>
              </a:rPr>
              <a:t> </a:t>
            </a:r>
            <a:r>
              <a:rPr lang="en-US" sz="2000" dirty="0" err="1">
                <a:solidFill>
                  <a:schemeClr val="tx1">
                    <a:lumMod val="75000"/>
                    <a:lumOff val="25000"/>
                  </a:schemeClr>
                </a:solidFill>
              </a:rPr>
              <a:t>την</a:t>
            </a:r>
            <a:r>
              <a:rPr lang="en-US" sz="2000" dirty="0">
                <a:solidFill>
                  <a:schemeClr val="tx1">
                    <a:lumMod val="75000"/>
                    <a:lumOff val="25000"/>
                  </a:schemeClr>
                </a:solidFill>
              </a:rPr>
              <a:t> </a:t>
            </a:r>
            <a:r>
              <a:rPr lang="en-US" sz="2000" dirty="0" err="1">
                <a:solidFill>
                  <a:schemeClr val="tx1">
                    <a:lumMod val="75000"/>
                    <a:lumOff val="25000"/>
                  </a:schemeClr>
                </a:solidFill>
              </a:rPr>
              <a:t>ως</a:t>
            </a:r>
            <a:r>
              <a:rPr lang="en-US" sz="2000" dirty="0">
                <a:solidFill>
                  <a:schemeClr val="tx1">
                    <a:lumMod val="75000"/>
                    <a:lumOff val="25000"/>
                  </a:schemeClr>
                </a:solidFill>
              </a:rPr>
              <a:t> </a:t>
            </a:r>
            <a:r>
              <a:rPr lang="en-US" sz="2000" i="1" u="sng" dirty="0" err="1">
                <a:solidFill>
                  <a:schemeClr val="tx1">
                    <a:lumMod val="75000"/>
                    <a:lumOff val="25000"/>
                  </a:schemeClr>
                </a:solidFill>
              </a:rPr>
              <a:t>ἀνόσι</a:t>
            </a:r>
            <a:r>
              <a:rPr lang="en-US" sz="2000" i="1" u="sng" dirty="0">
                <a:solidFill>
                  <a:schemeClr val="tx1">
                    <a:lumMod val="75000"/>
                    <a:lumOff val="25000"/>
                  </a:schemeClr>
                </a:solidFill>
              </a:rPr>
              <a:t>α (nefas).</a:t>
            </a:r>
          </a:p>
        </p:txBody>
      </p:sp>
    </p:spTree>
    <p:extLst>
      <p:ext uri="{BB962C8B-B14F-4D97-AF65-F5344CB8AC3E}">
        <p14:creationId xmlns:p14="http://schemas.microsoft.com/office/powerpoint/2010/main" val="1403994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descr="A group of trees covered in snow&#10;&#10;AI-generated content may be incorrect.">
            <a:extLst>
              <a:ext uri="{FF2B5EF4-FFF2-40B4-BE49-F238E27FC236}">
                <a16:creationId xmlns:a16="http://schemas.microsoft.com/office/drawing/2014/main" id="{CCBEECBE-3784-4FC6-2F29-E6EF926CCA3F}"/>
              </a:ext>
            </a:extLst>
          </p:cNvPr>
          <p:cNvPicPr>
            <a:picLocks noChangeAspect="1"/>
          </p:cNvPicPr>
          <p:nvPr/>
        </p:nvPicPr>
        <p:blipFill>
          <a:blip r:embed="rId2">
            <a:duotone>
              <a:schemeClr val="bg2">
                <a:shade val="45000"/>
                <a:satMod val="135000"/>
              </a:schemeClr>
              <a:prstClr val="white"/>
            </a:duotone>
            <a:alphaModFix/>
            <a:extLst>
              <a:ext uri="{28A0092B-C50C-407E-A947-70E740481C1C}">
                <a14:useLocalDpi xmlns:a14="http://schemas.microsoft.com/office/drawing/2010/main" val="0"/>
              </a:ext>
            </a:extLst>
          </a:blip>
          <a:srcRect t="9239" b="9239"/>
          <a:stretch/>
        </p:blipFill>
        <p:spPr>
          <a:xfrm>
            <a:off x="20" y="10"/>
            <a:ext cx="12191980" cy="6857990"/>
          </a:xfrm>
          <a:prstGeom prst="rect">
            <a:avLst/>
          </a:prstGeom>
          <a:effectLst>
            <a:reflection endPos="65000" dir="5400000" sy="-100000" algn="bl" rotWithShape="0"/>
          </a:effectLst>
        </p:spPr>
      </p:pic>
      <p:sp>
        <p:nvSpPr>
          <p:cNvPr id="3" name="TextBox 2">
            <a:extLst>
              <a:ext uri="{FF2B5EF4-FFF2-40B4-BE49-F238E27FC236}">
                <a16:creationId xmlns:a16="http://schemas.microsoft.com/office/drawing/2014/main" id="{194BC98A-E397-2FB1-7D24-74ED0BE2E105}"/>
              </a:ext>
            </a:extLst>
          </p:cNvPr>
          <p:cNvSpPr txBox="1"/>
          <p:nvPr/>
        </p:nvSpPr>
        <p:spPr>
          <a:xfrm>
            <a:off x="2589212" y="2133600"/>
            <a:ext cx="8915400" cy="3777622"/>
          </a:xfrm>
          <a:prstGeom prst="rect">
            <a:avLst/>
          </a:prstGeom>
        </p:spPr>
        <p:txBody>
          <a:bodyPr vert="horz" lIns="91440" tIns="45720" rIns="91440" bIns="45720" rtlCol="0">
            <a:normAutofit/>
          </a:bodyPr>
          <a:lstStyle/>
          <a:p>
            <a:pPr marL="342900" indent="-342900" algn="ctr">
              <a:spcBef>
                <a:spcPts val="1000"/>
              </a:spcBef>
              <a:buClr>
                <a:schemeClr val="accent1"/>
              </a:buClr>
              <a:buFont typeface="Arial" panose="020B0604020202020204" pitchFamily="34" charset="0"/>
              <a:buChar char="•"/>
            </a:pPr>
            <a:r>
              <a:rPr lang="en-US" sz="2800" b="1" i="1" dirty="0" err="1">
                <a:solidFill>
                  <a:schemeClr val="tx1">
                    <a:lumMod val="75000"/>
                    <a:lumOff val="25000"/>
                  </a:schemeClr>
                </a:solidFill>
              </a:rPr>
              <a:t>ut</a:t>
            </a:r>
            <a:r>
              <a:rPr lang="en-US" sz="2800" b="1" i="1" dirty="0">
                <a:solidFill>
                  <a:schemeClr val="tx1">
                    <a:lumMod val="75000"/>
                    <a:lumOff val="25000"/>
                  </a:schemeClr>
                </a:solidFill>
              </a:rPr>
              <a:t> </a:t>
            </a:r>
            <a:r>
              <a:rPr lang="en-US" sz="2800" b="1" i="1" dirty="0" err="1">
                <a:solidFill>
                  <a:schemeClr val="tx1">
                    <a:lumMod val="75000"/>
                    <a:lumOff val="25000"/>
                  </a:schemeClr>
                </a:solidFill>
              </a:rPr>
              <a:t>melius</a:t>
            </a:r>
            <a:r>
              <a:rPr lang="en-US" sz="2800" b="1" i="1" dirty="0">
                <a:solidFill>
                  <a:schemeClr val="tx1">
                    <a:lumMod val="75000"/>
                    <a:lumOff val="25000"/>
                  </a:schemeClr>
                </a:solidFill>
              </a:rPr>
              <a:t>, </a:t>
            </a:r>
            <a:r>
              <a:rPr lang="en-US" sz="2800" b="1" i="1" dirty="0" err="1">
                <a:solidFill>
                  <a:schemeClr val="tx1">
                    <a:lumMod val="75000"/>
                    <a:lumOff val="25000"/>
                  </a:schemeClr>
                </a:solidFill>
              </a:rPr>
              <a:t>quidquid</a:t>
            </a:r>
            <a:r>
              <a:rPr lang="en-US" sz="2800" b="1" i="1" dirty="0">
                <a:solidFill>
                  <a:schemeClr val="tx1">
                    <a:lumMod val="75000"/>
                    <a:lumOff val="25000"/>
                  </a:schemeClr>
                </a:solidFill>
              </a:rPr>
              <a:t> </a:t>
            </a:r>
            <a:r>
              <a:rPr lang="en-US" sz="2800" b="1" i="1" dirty="0" err="1">
                <a:solidFill>
                  <a:schemeClr val="tx1">
                    <a:lumMod val="75000"/>
                    <a:lumOff val="25000"/>
                  </a:schemeClr>
                </a:solidFill>
              </a:rPr>
              <a:t>erit</a:t>
            </a:r>
            <a:r>
              <a:rPr lang="en-US" sz="2800" b="1" i="1" dirty="0">
                <a:solidFill>
                  <a:schemeClr val="tx1">
                    <a:lumMod val="75000"/>
                    <a:lumOff val="25000"/>
                  </a:schemeClr>
                </a:solidFill>
              </a:rPr>
              <a:t>, </a:t>
            </a:r>
            <a:r>
              <a:rPr lang="en-US" sz="2800" b="1" i="1" dirty="0" err="1">
                <a:solidFill>
                  <a:schemeClr val="tx1">
                    <a:lumMod val="75000"/>
                    <a:lumOff val="25000"/>
                  </a:schemeClr>
                </a:solidFill>
              </a:rPr>
              <a:t>pati</a:t>
            </a:r>
            <a:r>
              <a:rPr lang="en-US" sz="2800" b="1" i="1" dirty="0">
                <a:solidFill>
                  <a:schemeClr val="tx1">
                    <a:lumMod val="75000"/>
                    <a:lumOff val="25000"/>
                  </a:schemeClr>
                </a:solidFill>
              </a:rPr>
              <a:t>,</a:t>
            </a:r>
          </a:p>
          <a:p>
            <a:pPr marL="342900" indent="-342900">
              <a:spcBef>
                <a:spcPts val="1000"/>
              </a:spcBef>
              <a:buClr>
                <a:schemeClr val="accent1"/>
              </a:buClr>
              <a:buFont typeface="Arial" panose="020B0604020202020204" pitchFamily="34" charset="0"/>
              <a:buChar char="•"/>
            </a:pPr>
            <a:r>
              <a:rPr lang="en-US" sz="2000" b="1" i="1" dirty="0">
                <a:solidFill>
                  <a:schemeClr val="tx1">
                    <a:lumMod val="75000"/>
                    <a:lumOff val="25000"/>
                  </a:schemeClr>
                </a:solidFill>
              </a:rPr>
              <a:t>“π</a:t>
            </a:r>
            <a:r>
              <a:rPr lang="en-US" sz="2000" b="1" i="1" dirty="0" err="1">
                <a:solidFill>
                  <a:schemeClr val="tx1">
                    <a:lumMod val="75000"/>
                    <a:lumOff val="25000"/>
                  </a:schemeClr>
                </a:solidFill>
              </a:rPr>
              <a:t>όσο</a:t>
            </a:r>
            <a:r>
              <a:rPr lang="en-US" sz="2000" b="1" i="1" dirty="0">
                <a:solidFill>
                  <a:schemeClr val="tx1">
                    <a:lumMod val="75000"/>
                    <a:lumOff val="25000"/>
                  </a:schemeClr>
                </a:solidFill>
              </a:rPr>
              <a:t> κα</a:t>
            </a:r>
            <a:r>
              <a:rPr lang="en-US" sz="2000" b="1" i="1" dirty="0" err="1">
                <a:solidFill>
                  <a:schemeClr val="tx1">
                    <a:lumMod val="75000"/>
                    <a:lumOff val="25000"/>
                  </a:schemeClr>
                </a:solidFill>
              </a:rPr>
              <a:t>λύτερο</a:t>
            </a:r>
            <a:r>
              <a:rPr lang="en-US" sz="2000" b="1" i="1" dirty="0">
                <a:solidFill>
                  <a:schemeClr val="tx1">
                    <a:lumMod val="75000"/>
                    <a:lumOff val="25000"/>
                  </a:schemeClr>
                </a:solidFill>
              </a:rPr>
              <a:t> </a:t>
            </a:r>
            <a:r>
              <a:rPr lang="en-US" sz="2000" b="1" i="1" dirty="0" err="1">
                <a:solidFill>
                  <a:schemeClr val="tx1">
                    <a:lumMod val="75000"/>
                    <a:lumOff val="25000"/>
                  </a:schemeClr>
                </a:solidFill>
              </a:rPr>
              <a:t>είν</a:t>
            </a:r>
            <a:r>
              <a:rPr lang="en-US" sz="2000" b="1" i="1" dirty="0">
                <a:solidFill>
                  <a:schemeClr val="tx1">
                    <a:lumMod val="75000"/>
                    <a:lumOff val="25000"/>
                  </a:schemeClr>
                </a:solidFill>
              </a:rPr>
              <a:t>αι να ανέχεσαι , οτιδήποτε και αν θα γίνει,”</a:t>
            </a:r>
          </a:p>
          <a:p>
            <a:pPr>
              <a:spcBef>
                <a:spcPts val="1000"/>
              </a:spcBef>
              <a:buClr>
                <a:schemeClr val="accent1"/>
              </a:buClr>
            </a:pPr>
            <a:r>
              <a:rPr lang="en-US" b="1" i="1" dirty="0">
                <a:solidFill>
                  <a:schemeClr val="tx1">
                    <a:lumMod val="75000"/>
                    <a:lumOff val="25000"/>
                  </a:schemeClr>
                </a:solidFill>
              </a:rPr>
              <a:t> </a:t>
            </a:r>
          </a:p>
          <a:p>
            <a:pPr marL="285750" indent="-285750" algn="ctr">
              <a:spcBef>
                <a:spcPts val="1000"/>
              </a:spcBef>
              <a:buClr>
                <a:schemeClr val="accent1"/>
              </a:buClr>
              <a:buFont typeface="Arial" panose="020B0604020202020204" pitchFamily="34" charset="0"/>
              <a:buChar char="•"/>
            </a:pPr>
            <a:r>
              <a:rPr lang="en-US" sz="2800" b="1" i="1" dirty="0" err="1">
                <a:solidFill>
                  <a:schemeClr val="tx1">
                    <a:lumMod val="75000"/>
                    <a:lumOff val="25000"/>
                  </a:schemeClr>
                </a:solidFill>
              </a:rPr>
              <a:t>seu</a:t>
            </a:r>
            <a:r>
              <a:rPr lang="en-US" sz="2800" b="1" i="1" dirty="0">
                <a:solidFill>
                  <a:schemeClr val="tx1">
                    <a:lumMod val="75000"/>
                    <a:lumOff val="25000"/>
                  </a:schemeClr>
                </a:solidFill>
              </a:rPr>
              <a:t> </a:t>
            </a:r>
            <a:r>
              <a:rPr lang="en-US" sz="2800" b="1" i="1" dirty="0" err="1">
                <a:solidFill>
                  <a:schemeClr val="tx1">
                    <a:lumMod val="75000"/>
                    <a:lumOff val="25000"/>
                  </a:schemeClr>
                </a:solidFill>
              </a:rPr>
              <a:t>pluris</a:t>
            </a:r>
            <a:r>
              <a:rPr lang="en-US" sz="2800" b="1" i="1" dirty="0">
                <a:solidFill>
                  <a:schemeClr val="tx1">
                    <a:lumMod val="75000"/>
                    <a:lumOff val="25000"/>
                  </a:schemeClr>
                </a:solidFill>
              </a:rPr>
              <a:t> </a:t>
            </a:r>
            <a:r>
              <a:rPr lang="en-US" sz="2800" b="1" i="1" dirty="0" err="1">
                <a:solidFill>
                  <a:schemeClr val="tx1">
                    <a:lumMod val="75000"/>
                    <a:lumOff val="25000"/>
                  </a:schemeClr>
                </a:solidFill>
              </a:rPr>
              <a:t>hiemes</a:t>
            </a:r>
            <a:r>
              <a:rPr lang="en-US" sz="2800" b="1" i="1" dirty="0">
                <a:solidFill>
                  <a:schemeClr val="tx1">
                    <a:lumMod val="75000"/>
                    <a:lumOff val="25000"/>
                  </a:schemeClr>
                </a:solidFill>
              </a:rPr>
              <a:t> </a:t>
            </a:r>
            <a:r>
              <a:rPr lang="en-US" sz="2800" b="1" i="1" dirty="0" err="1">
                <a:solidFill>
                  <a:schemeClr val="tx1">
                    <a:lumMod val="75000"/>
                    <a:lumOff val="25000"/>
                  </a:schemeClr>
                </a:solidFill>
              </a:rPr>
              <a:t>seu</a:t>
            </a:r>
            <a:r>
              <a:rPr lang="en-US" sz="2800" b="1" i="1" dirty="0">
                <a:solidFill>
                  <a:schemeClr val="tx1">
                    <a:lumMod val="75000"/>
                    <a:lumOff val="25000"/>
                  </a:schemeClr>
                </a:solidFill>
              </a:rPr>
              <a:t> </a:t>
            </a:r>
            <a:r>
              <a:rPr lang="en-US" sz="2800" b="1" i="1" dirty="0" err="1">
                <a:solidFill>
                  <a:schemeClr val="tx1">
                    <a:lumMod val="75000"/>
                    <a:lumOff val="25000"/>
                  </a:schemeClr>
                </a:solidFill>
              </a:rPr>
              <a:t>tribuit</a:t>
            </a:r>
            <a:r>
              <a:rPr lang="en-US" sz="2800" b="1" i="1" dirty="0">
                <a:solidFill>
                  <a:schemeClr val="tx1">
                    <a:lumMod val="75000"/>
                    <a:lumOff val="25000"/>
                  </a:schemeClr>
                </a:solidFill>
              </a:rPr>
              <a:t> Iuppiter </a:t>
            </a:r>
            <a:r>
              <a:rPr lang="en-US" sz="2800" b="1" i="1" dirty="0" err="1">
                <a:solidFill>
                  <a:schemeClr val="tx1">
                    <a:lumMod val="75000"/>
                    <a:lumOff val="25000"/>
                  </a:schemeClr>
                </a:solidFill>
              </a:rPr>
              <a:t>ultimam</a:t>
            </a:r>
            <a:endParaRPr lang="en-US" sz="2800" b="1" i="1" dirty="0">
              <a:solidFill>
                <a:schemeClr val="tx1">
                  <a:lumMod val="75000"/>
                  <a:lumOff val="25000"/>
                </a:schemeClr>
              </a:solidFill>
            </a:endParaRPr>
          </a:p>
          <a:p>
            <a:pPr marL="285750" indent="-285750">
              <a:spcBef>
                <a:spcPts val="1000"/>
              </a:spcBef>
              <a:buClr>
                <a:schemeClr val="accent1"/>
              </a:buClr>
              <a:buFont typeface="Arial" panose="020B0604020202020204" pitchFamily="34" charset="0"/>
              <a:buChar char="•"/>
            </a:pPr>
            <a:r>
              <a:rPr lang="en-US" sz="2000" b="1" i="1" dirty="0">
                <a:solidFill>
                  <a:schemeClr val="tx1">
                    <a:lumMod val="75000"/>
                    <a:lumOff val="25000"/>
                  </a:schemeClr>
                </a:solidFill>
              </a:rPr>
              <a:t>“ </a:t>
            </a:r>
            <a:r>
              <a:rPr lang="en-US" sz="2000" b="1" i="1" dirty="0" err="1">
                <a:solidFill>
                  <a:schemeClr val="tx1">
                    <a:lumMod val="75000"/>
                    <a:lumOff val="25000"/>
                  </a:schemeClr>
                </a:solidFill>
              </a:rPr>
              <a:t>είτε</a:t>
            </a:r>
            <a:r>
              <a:rPr lang="en-US" sz="2000" b="1" i="1" dirty="0">
                <a:solidFill>
                  <a:schemeClr val="tx1">
                    <a:lumMod val="75000"/>
                    <a:lumOff val="25000"/>
                  </a:schemeClr>
                </a:solidFill>
              </a:rPr>
              <a:t> ο </a:t>
            </a:r>
            <a:r>
              <a:rPr lang="en-US" sz="2000" b="1" i="1" dirty="0" err="1">
                <a:solidFill>
                  <a:schemeClr val="tx1">
                    <a:lumMod val="75000"/>
                    <a:lumOff val="25000"/>
                  </a:schemeClr>
                </a:solidFill>
              </a:rPr>
              <a:t>Δί</a:t>
            </a:r>
            <a:r>
              <a:rPr lang="en-US" sz="2000" b="1" i="1" dirty="0">
                <a:solidFill>
                  <a:schemeClr val="tx1">
                    <a:lumMod val="75000"/>
                    <a:lumOff val="25000"/>
                  </a:schemeClr>
                </a:solidFill>
              </a:rPr>
              <a:t>ας φέρει πολλούς χειμώνες είτε τον τελευταίο”</a:t>
            </a:r>
          </a:p>
          <a:p>
            <a:pPr>
              <a:spcBef>
                <a:spcPts val="1000"/>
              </a:spcBef>
              <a:buClr>
                <a:schemeClr val="accent1"/>
              </a:buClr>
            </a:pPr>
            <a:r>
              <a:rPr lang="en-US" sz="2000" dirty="0"/>
              <a:t>Ο π</a:t>
            </a:r>
            <a:r>
              <a:rPr lang="en-US" sz="2000" dirty="0" err="1"/>
              <a:t>οιητής</a:t>
            </a:r>
            <a:r>
              <a:rPr lang="en-US" sz="2000" dirty="0"/>
              <a:t> </a:t>
            </a:r>
            <a:r>
              <a:rPr lang="en-US" sz="2000" dirty="0" err="1"/>
              <a:t>λέει</a:t>
            </a:r>
            <a:r>
              <a:rPr lang="en-US" sz="2000" dirty="0"/>
              <a:t> </a:t>
            </a:r>
            <a:r>
              <a:rPr lang="en-US" sz="2000" dirty="0" err="1"/>
              <a:t>ότι</a:t>
            </a:r>
            <a:r>
              <a:rPr lang="en-US" sz="2000" dirty="0"/>
              <a:t> </a:t>
            </a:r>
            <a:r>
              <a:rPr lang="en-US" sz="2000" dirty="0" err="1"/>
              <a:t>είν</a:t>
            </a:r>
            <a:r>
              <a:rPr lang="en-US" sz="2000" dirty="0"/>
              <a:t>αι προτιμότερο να δεχόμαστε ό,τι κι αν φέρει η ζωή, είτε μας απομένουν πολλοί χειμώνες είτε αυτός είναι ο τελευταίος. Ο "</a:t>
            </a:r>
            <a:r>
              <a:rPr lang="en-US" sz="2000" dirty="0" err="1"/>
              <a:t>χειμών</a:t>
            </a:r>
            <a:r>
              <a:rPr lang="en-US" sz="2000" dirty="0"/>
              <a:t>ας" εδώ λειτουργεί συμβολικά για τα χρόνια της ζωής. </a:t>
            </a:r>
            <a:r>
              <a:rPr lang="en-US" sz="2000" dirty="0" err="1"/>
              <a:t>Το</a:t>
            </a:r>
            <a:r>
              <a:rPr lang="en-US" sz="2000" dirty="0"/>
              <a:t> </a:t>
            </a:r>
            <a:r>
              <a:rPr lang="en-US" sz="2000" dirty="0" err="1"/>
              <a:t>μήνυμ</a:t>
            </a:r>
            <a:r>
              <a:rPr lang="en-US" sz="2000" dirty="0"/>
              <a:t>α είναι να μη μετράμε τις μέρες αλλά να τις ζούμε.</a:t>
            </a:r>
          </a:p>
        </p:txBody>
      </p:sp>
    </p:spTree>
    <p:extLst>
      <p:ext uri="{BB962C8B-B14F-4D97-AF65-F5344CB8AC3E}">
        <p14:creationId xmlns:p14="http://schemas.microsoft.com/office/powerpoint/2010/main" val="2540739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06032A62-D7C5-7F25-E898-82B1C91FE1B1}"/>
            </a:ext>
          </a:extLst>
        </p:cNvPr>
        <p:cNvGrpSpPr/>
        <p:nvPr/>
      </p:nvGrpSpPr>
      <p:grpSpPr>
        <a:xfrm>
          <a:off x="0" y="0"/>
          <a:ext cx="0" cy="0"/>
          <a:chOff x="0" y="0"/>
          <a:chExt cx="0" cy="0"/>
        </a:xfrm>
      </p:grpSpPr>
      <p:grpSp>
        <p:nvGrpSpPr>
          <p:cNvPr id="105" name="Group 104">
            <a:extLst>
              <a:ext uri="{FF2B5EF4-FFF2-40B4-BE49-F238E27FC236}">
                <a16:creationId xmlns:a16="http://schemas.microsoft.com/office/drawing/2014/main" id="{BEDD5385-9CF5-34C4-D86D-EFC2E19E07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6" name="Freeform 11">
              <a:extLst>
                <a:ext uri="{FF2B5EF4-FFF2-40B4-BE49-F238E27FC236}">
                  <a16:creationId xmlns:a16="http://schemas.microsoft.com/office/drawing/2014/main" id="{B4B061FE-6E49-B0FF-E5BA-DB1FAEC274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07" name="Freeform 12">
              <a:extLst>
                <a:ext uri="{FF2B5EF4-FFF2-40B4-BE49-F238E27FC236}">
                  <a16:creationId xmlns:a16="http://schemas.microsoft.com/office/drawing/2014/main" id="{F58E86C0-05F1-4EC8-BE51-514385F87C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08" name="Freeform 13">
              <a:extLst>
                <a:ext uri="{FF2B5EF4-FFF2-40B4-BE49-F238E27FC236}">
                  <a16:creationId xmlns:a16="http://schemas.microsoft.com/office/drawing/2014/main" id="{EC6FE355-D7B3-412D-3AD3-77274CD73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09" name="Freeform 14">
              <a:extLst>
                <a:ext uri="{FF2B5EF4-FFF2-40B4-BE49-F238E27FC236}">
                  <a16:creationId xmlns:a16="http://schemas.microsoft.com/office/drawing/2014/main" id="{A1485F1B-4ABF-B47D-152B-A9A1F097FD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10" name="Freeform 15">
              <a:extLst>
                <a:ext uri="{FF2B5EF4-FFF2-40B4-BE49-F238E27FC236}">
                  <a16:creationId xmlns:a16="http://schemas.microsoft.com/office/drawing/2014/main" id="{7AE20B50-DE01-1000-3942-0BFB61A0E2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11" name="Freeform 16">
              <a:extLst>
                <a:ext uri="{FF2B5EF4-FFF2-40B4-BE49-F238E27FC236}">
                  <a16:creationId xmlns:a16="http://schemas.microsoft.com/office/drawing/2014/main" id="{0FAA75C8-19FA-46E3-911A-26273D0BB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12" name="Freeform 17">
              <a:extLst>
                <a:ext uri="{FF2B5EF4-FFF2-40B4-BE49-F238E27FC236}">
                  <a16:creationId xmlns:a16="http://schemas.microsoft.com/office/drawing/2014/main" id="{FB301EF5-0CA6-7DD8-09B7-E33151688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13" name="Freeform 18">
              <a:extLst>
                <a:ext uri="{FF2B5EF4-FFF2-40B4-BE49-F238E27FC236}">
                  <a16:creationId xmlns:a16="http://schemas.microsoft.com/office/drawing/2014/main" id="{DC178D9C-088C-BFF4-B5DE-7015DE1DD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14" name="Freeform 19">
              <a:extLst>
                <a:ext uri="{FF2B5EF4-FFF2-40B4-BE49-F238E27FC236}">
                  <a16:creationId xmlns:a16="http://schemas.microsoft.com/office/drawing/2014/main" id="{AEEBDE52-7955-69AC-05D2-0B91334D4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15" name="Freeform 20">
              <a:extLst>
                <a:ext uri="{FF2B5EF4-FFF2-40B4-BE49-F238E27FC236}">
                  <a16:creationId xmlns:a16="http://schemas.microsoft.com/office/drawing/2014/main" id="{5396166A-29BB-57BD-B682-CD702B8F5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116" name="Freeform 21">
              <a:extLst>
                <a:ext uri="{FF2B5EF4-FFF2-40B4-BE49-F238E27FC236}">
                  <a16:creationId xmlns:a16="http://schemas.microsoft.com/office/drawing/2014/main" id="{F57BAC59-E201-E688-6A1C-673C7E235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117" name="Freeform 22">
              <a:extLst>
                <a:ext uri="{FF2B5EF4-FFF2-40B4-BE49-F238E27FC236}">
                  <a16:creationId xmlns:a16="http://schemas.microsoft.com/office/drawing/2014/main" id="{CEAEA65E-0FDC-2044-4EA0-A7EDAA372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18" name="Group 117">
            <a:extLst>
              <a:ext uri="{FF2B5EF4-FFF2-40B4-BE49-F238E27FC236}">
                <a16:creationId xmlns:a16="http://schemas.microsoft.com/office/drawing/2014/main" id="{72A90D49-7102-9D65-88AF-661C907E38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19" name="Freeform 27">
              <a:extLst>
                <a:ext uri="{FF2B5EF4-FFF2-40B4-BE49-F238E27FC236}">
                  <a16:creationId xmlns:a16="http://schemas.microsoft.com/office/drawing/2014/main" id="{F01BE9FE-64F2-71AC-9008-2E69A6315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20" name="Freeform 28">
              <a:extLst>
                <a:ext uri="{FF2B5EF4-FFF2-40B4-BE49-F238E27FC236}">
                  <a16:creationId xmlns:a16="http://schemas.microsoft.com/office/drawing/2014/main" id="{DD1C9623-910C-F48F-CFD5-8E6F7B7DA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21" name="Freeform 29">
              <a:extLst>
                <a:ext uri="{FF2B5EF4-FFF2-40B4-BE49-F238E27FC236}">
                  <a16:creationId xmlns:a16="http://schemas.microsoft.com/office/drawing/2014/main" id="{D61068D3-53F7-BD22-2BD3-08DB79EF9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22" name="Freeform 30">
              <a:extLst>
                <a:ext uri="{FF2B5EF4-FFF2-40B4-BE49-F238E27FC236}">
                  <a16:creationId xmlns:a16="http://schemas.microsoft.com/office/drawing/2014/main" id="{15AD3DE3-87DE-8925-72C9-8C83679A61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23" name="Freeform 31">
              <a:extLst>
                <a:ext uri="{FF2B5EF4-FFF2-40B4-BE49-F238E27FC236}">
                  <a16:creationId xmlns:a16="http://schemas.microsoft.com/office/drawing/2014/main" id="{4AA6AB2B-B3C3-8A1C-3988-857EA91E0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24" name="Freeform 32">
              <a:extLst>
                <a:ext uri="{FF2B5EF4-FFF2-40B4-BE49-F238E27FC236}">
                  <a16:creationId xmlns:a16="http://schemas.microsoft.com/office/drawing/2014/main" id="{74E2FC8E-9066-9ECF-8DEE-3815308F2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25" name="Freeform 33">
              <a:extLst>
                <a:ext uri="{FF2B5EF4-FFF2-40B4-BE49-F238E27FC236}">
                  <a16:creationId xmlns:a16="http://schemas.microsoft.com/office/drawing/2014/main" id="{E2E87C26-A957-C977-111F-25A3708BA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26" name="Freeform 34">
              <a:extLst>
                <a:ext uri="{FF2B5EF4-FFF2-40B4-BE49-F238E27FC236}">
                  <a16:creationId xmlns:a16="http://schemas.microsoft.com/office/drawing/2014/main" id="{280E6D66-30C7-08D9-5AF5-DDB651741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27" name="Freeform 35">
              <a:extLst>
                <a:ext uri="{FF2B5EF4-FFF2-40B4-BE49-F238E27FC236}">
                  <a16:creationId xmlns:a16="http://schemas.microsoft.com/office/drawing/2014/main" id="{F5349052-FF37-A2FD-2C33-D3D95CA2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128" name="Freeform 36">
              <a:extLst>
                <a:ext uri="{FF2B5EF4-FFF2-40B4-BE49-F238E27FC236}">
                  <a16:creationId xmlns:a16="http://schemas.microsoft.com/office/drawing/2014/main" id="{A091BD53-77FE-4309-117C-DB1B10883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129" name="Freeform 37">
              <a:extLst>
                <a:ext uri="{FF2B5EF4-FFF2-40B4-BE49-F238E27FC236}">
                  <a16:creationId xmlns:a16="http://schemas.microsoft.com/office/drawing/2014/main" id="{899E1C15-66F4-6FB1-F613-2B0DFFFA1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130" name="Freeform 38">
              <a:extLst>
                <a:ext uri="{FF2B5EF4-FFF2-40B4-BE49-F238E27FC236}">
                  <a16:creationId xmlns:a16="http://schemas.microsoft.com/office/drawing/2014/main" id="{C90E1A0D-7DF0-73EF-06B0-9FC60F2EF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131" name="Rectangle 130">
            <a:extLst>
              <a:ext uri="{FF2B5EF4-FFF2-40B4-BE49-F238E27FC236}">
                <a16:creationId xmlns:a16="http://schemas.microsoft.com/office/drawing/2014/main" id="{8E6F04D0-B738-B0A3-7DC9-17292DA7C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2" name="Freeform 11">
            <a:extLst>
              <a:ext uri="{FF2B5EF4-FFF2-40B4-BE49-F238E27FC236}">
                <a16:creationId xmlns:a16="http://schemas.microsoft.com/office/drawing/2014/main" id="{6E4C6268-83D6-C801-282E-974EF466F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133" name="Rectangle 132">
            <a:extLst>
              <a:ext uri="{FF2B5EF4-FFF2-40B4-BE49-F238E27FC236}">
                <a16:creationId xmlns:a16="http://schemas.microsoft.com/office/drawing/2014/main" id="{A7EF43D6-7E3F-027D-BDD0-453B60EFE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large wave of water&#10;&#10;AI-generated content may be incorrect.">
            <a:extLst>
              <a:ext uri="{FF2B5EF4-FFF2-40B4-BE49-F238E27FC236}">
                <a16:creationId xmlns:a16="http://schemas.microsoft.com/office/drawing/2014/main" id="{94AEB9AE-7EA8-C638-8120-18AD0366C054}"/>
              </a:ext>
            </a:extLst>
          </p:cNvPr>
          <p:cNvPicPr>
            <a:picLocks noChangeAspect="1"/>
          </p:cNvPicPr>
          <p:nvPr/>
        </p:nvPicPr>
        <p:blipFill>
          <a:blip r:embed="rId2">
            <a:duotone>
              <a:schemeClr val="bg2">
                <a:shade val="45000"/>
                <a:satMod val="135000"/>
              </a:schemeClr>
              <a:prstClr val="white"/>
            </a:duotone>
            <a:alphaModFix amt="85000"/>
            <a:extLst>
              <a:ext uri="{28A0092B-C50C-407E-A947-70E740481C1C}">
                <a14:useLocalDpi xmlns:a14="http://schemas.microsoft.com/office/drawing/2010/main" val="0"/>
              </a:ext>
            </a:extLst>
          </a:blip>
          <a:srcRect t="16974"/>
          <a:stretch/>
        </p:blipFill>
        <p:spPr>
          <a:xfrm>
            <a:off x="20" y="10"/>
            <a:ext cx="12191980" cy="6857990"/>
          </a:xfrm>
          <a:prstGeom prst="rect">
            <a:avLst/>
          </a:prstGeom>
        </p:spPr>
      </p:pic>
      <p:grpSp>
        <p:nvGrpSpPr>
          <p:cNvPr id="44" name="Group 43">
            <a:extLst>
              <a:ext uri="{FF2B5EF4-FFF2-40B4-BE49-F238E27FC236}">
                <a16:creationId xmlns:a16="http://schemas.microsoft.com/office/drawing/2014/main" id="{E50BF583-073C-F43D-D593-77EBE4E073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5" name="Freeform 11">
              <a:extLst>
                <a:ext uri="{FF2B5EF4-FFF2-40B4-BE49-F238E27FC236}">
                  <a16:creationId xmlns:a16="http://schemas.microsoft.com/office/drawing/2014/main" id="{C06695A2-13B3-1190-1B66-72E95E003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46" name="Freeform 12">
              <a:extLst>
                <a:ext uri="{FF2B5EF4-FFF2-40B4-BE49-F238E27FC236}">
                  <a16:creationId xmlns:a16="http://schemas.microsoft.com/office/drawing/2014/main" id="{2028F5F7-1791-2A71-11E3-47325D9BE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47" name="Freeform 13">
              <a:extLst>
                <a:ext uri="{FF2B5EF4-FFF2-40B4-BE49-F238E27FC236}">
                  <a16:creationId xmlns:a16="http://schemas.microsoft.com/office/drawing/2014/main" id="{A414D010-87C6-CCA9-A689-E00C4C32C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48" name="Freeform 14">
              <a:extLst>
                <a:ext uri="{FF2B5EF4-FFF2-40B4-BE49-F238E27FC236}">
                  <a16:creationId xmlns:a16="http://schemas.microsoft.com/office/drawing/2014/main" id="{B829B90E-5190-C379-5C47-6C8EE00481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49" name="Freeform 15">
              <a:extLst>
                <a:ext uri="{FF2B5EF4-FFF2-40B4-BE49-F238E27FC236}">
                  <a16:creationId xmlns:a16="http://schemas.microsoft.com/office/drawing/2014/main" id="{5160B73A-6521-FDC2-85E1-E7D1996BA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50" name="Freeform 16">
              <a:extLst>
                <a:ext uri="{FF2B5EF4-FFF2-40B4-BE49-F238E27FC236}">
                  <a16:creationId xmlns:a16="http://schemas.microsoft.com/office/drawing/2014/main" id="{3D29BF68-52A8-2F19-54D0-EA9F70BC2F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51" name="Freeform 17">
              <a:extLst>
                <a:ext uri="{FF2B5EF4-FFF2-40B4-BE49-F238E27FC236}">
                  <a16:creationId xmlns:a16="http://schemas.microsoft.com/office/drawing/2014/main" id="{837112BC-20D6-A085-41A7-B946625F5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52" name="Freeform 18">
              <a:extLst>
                <a:ext uri="{FF2B5EF4-FFF2-40B4-BE49-F238E27FC236}">
                  <a16:creationId xmlns:a16="http://schemas.microsoft.com/office/drawing/2014/main" id="{B9B3A216-CA95-C009-BBC4-9551D76FA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53" name="Freeform 19">
              <a:extLst>
                <a:ext uri="{FF2B5EF4-FFF2-40B4-BE49-F238E27FC236}">
                  <a16:creationId xmlns:a16="http://schemas.microsoft.com/office/drawing/2014/main" id="{3FC80444-C558-0C0F-98A4-421EB7146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54" name="Freeform 20">
              <a:extLst>
                <a:ext uri="{FF2B5EF4-FFF2-40B4-BE49-F238E27FC236}">
                  <a16:creationId xmlns:a16="http://schemas.microsoft.com/office/drawing/2014/main" id="{D03B2E80-BA19-750C-F340-D21F053C7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55" name="Freeform 21">
              <a:extLst>
                <a:ext uri="{FF2B5EF4-FFF2-40B4-BE49-F238E27FC236}">
                  <a16:creationId xmlns:a16="http://schemas.microsoft.com/office/drawing/2014/main" id="{CA01BED9-06A4-CCCC-2246-52EE5BE30E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56" name="Freeform 22">
              <a:extLst>
                <a:ext uri="{FF2B5EF4-FFF2-40B4-BE49-F238E27FC236}">
                  <a16:creationId xmlns:a16="http://schemas.microsoft.com/office/drawing/2014/main" id="{F0721F0F-8E74-A810-0346-C3898B8B3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58" name="Group 57">
            <a:extLst>
              <a:ext uri="{FF2B5EF4-FFF2-40B4-BE49-F238E27FC236}">
                <a16:creationId xmlns:a16="http://schemas.microsoft.com/office/drawing/2014/main" id="{403F935B-DD77-50FF-D88A-EA22E8C108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59" name="Freeform 27">
              <a:extLst>
                <a:ext uri="{FF2B5EF4-FFF2-40B4-BE49-F238E27FC236}">
                  <a16:creationId xmlns:a16="http://schemas.microsoft.com/office/drawing/2014/main" id="{60446225-CC13-363C-769C-88AD1D6E05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60" name="Freeform 28">
              <a:extLst>
                <a:ext uri="{FF2B5EF4-FFF2-40B4-BE49-F238E27FC236}">
                  <a16:creationId xmlns:a16="http://schemas.microsoft.com/office/drawing/2014/main" id="{42774504-265E-6F5D-18A8-01456F4E6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61" name="Freeform 29">
              <a:extLst>
                <a:ext uri="{FF2B5EF4-FFF2-40B4-BE49-F238E27FC236}">
                  <a16:creationId xmlns:a16="http://schemas.microsoft.com/office/drawing/2014/main" id="{63791A36-52C6-52A9-FD1C-13A93E887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62" name="Freeform 30">
              <a:extLst>
                <a:ext uri="{FF2B5EF4-FFF2-40B4-BE49-F238E27FC236}">
                  <a16:creationId xmlns:a16="http://schemas.microsoft.com/office/drawing/2014/main" id="{20935E62-A6D0-ACBD-C62A-31EE3B8BA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63" name="Freeform 31">
              <a:extLst>
                <a:ext uri="{FF2B5EF4-FFF2-40B4-BE49-F238E27FC236}">
                  <a16:creationId xmlns:a16="http://schemas.microsoft.com/office/drawing/2014/main" id="{F53DF3F9-A1BF-6D0F-54EF-B4E4754A7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64" name="Freeform 32">
              <a:extLst>
                <a:ext uri="{FF2B5EF4-FFF2-40B4-BE49-F238E27FC236}">
                  <a16:creationId xmlns:a16="http://schemas.microsoft.com/office/drawing/2014/main" id="{CDFD9552-F87B-4177-1BCB-A15DA82F6E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65" name="Freeform 33">
              <a:extLst>
                <a:ext uri="{FF2B5EF4-FFF2-40B4-BE49-F238E27FC236}">
                  <a16:creationId xmlns:a16="http://schemas.microsoft.com/office/drawing/2014/main" id="{FA2150A4-E11B-B7C4-39B2-2DA5C5469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66" name="Freeform 34">
              <a:extLst>
                <a:ext uri="{FF2B5EF4-FFF2-40B4-BE49-F238E27FC236}">
                  <a16:creationId xmlns:a16="http://schemas.microsoft.com/office/drawing/2014/main" id="{8F69E6B8-EDD7-0508-7421-D2C94DF5C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67" name="Freeform 35">
              <a:extLst>
                <a:ext uri="{FF2B5EF4-FFF2-40B4-BE49-F238E27FC236}">
                  <a16:creationId xmlns:a16="http://schemas.microsoft.com/office/drawing/2014/main" id="{A9DDB66C-B2C0-A5DE-18A1-B7A15C4B5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68" name="Freeform 36">
              <a:extLst>
                <a:ext uri="{FF2B5EF4-FFF2-40B4-BE49-F238E27FC236}">
                  <a16:creationId xmlns:a16="http://schemas.microsoft.com/office/drawing/2014/main" id="{96B2BB1A-1A6E-83E1-426F-0C212ED9A9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69" name="Freeform 37">
              <a:extLst>
                <a:ext uri="{FF2B5EF4-FFF2-40B4-BE49-F238E27FC236}">
                  <a16:creationId xmlns:a16="http://schemas.microsoft.com/office/drawing/2014/main" id="{5E08F428-C5A5-0EB3-F5C7-299A65D0B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70" name="Freeform 38">
              <a:extLst>
                <a:ext uri="{FF2B5EF4-FFF2-40B4-BE49-F238E27FC236}">
                  <a16:creationId xmlns:a16="http://schemas.microsoft.com/office/drawing/2014/main" id="{365FD4DC-1903-B586-5787-D8C37754C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2" name="Rectangle 71">
            <a:extLst>
              <a:ext uri="{FF2B5EF4-FFF2-40B4-BE49-F238E27FC236}">
                <a16:creationId xmlns:a16="http://schemas.microsoft.com/office/drawing/2014/main" id="{DD959439-9A9B-F955-7F38-82C0685E3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4" name="Freeform 11">
            <a:extLst>
              <a:ext uri="{FF2B5EF4-FFF2-40B4-BE49-F238E27FC236}">
                <a16:creationId xmlns:a16="http://schemas.microsoft.com/office/drawing/2014/main" id="{AEAEAE88-FBE5-F2F1-31DC-52112FE19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3" name="TextBox 2">
            <a:extLst>
              <a:ext uri="{FF2B5EF4-FFF2-40B4-BE49-F238E27FC236}">
                <a16:creationId xmlns:a16="http://schemas.microsoft.com/office/drawing/2014/main" id="{3044368F-D0DB-AEEC-ACD6-006471E7A536}"/>
              </a:ext>
            </a:extLst>
          </p:cNvPr>
          <p:cNvSpPr txBox="1"/>
          <p:nvPr/>
        </p:nvSpPr>
        <p:spPr>
          <a:xfrm>
            <a:off x="2589212" y="2133600"/>
            <a:ext cx="8915400" cy="3777622"/>
          </a:xfrm>
          <a:prstGeom prst="rect">
            <a:avLst/>
          </a:prstGeom>
        </p:spPr>
        <p:txBody>
          <a:bodyPr vert="horz" lIns="91440" tIns="45720" rIns="91440" bIns="45720" rtlCol="0">
            <a:normAutofit/>
          </a:bodyPr>
          <a:lstStyle/>
          <a:p>
            <a:pPr marL="342900" indent="-342900">
              <a:spcBef>
                <a:spcPts val="1000"/>
              </a:spcBef>
              <a:buClr>
                <a:schemeClr val="accent1"/>
              </a:buClr>
              <a:buFont typeface="Arial" panose="020B0604020202020204" pitchFamily="34" charset="0"/>
              <a:buChar char="•"/>
            </a:pPr>
            <a:r>
              <a:rPr lang="en-US" sz="2400" b="1" i="1" dirty="0" err="1"/>
              <a:t>Quae</a:t>
            </a:r>
            <a:r>
              <a:rPr lang="en-US" sz="2400" b="1" i="1" dirty="0"/>
              <a:t> </a:t>
            </a:r>
            <a:r>
              <a:rPr lang="en-US" sz="2400" b="1" i="1" dirty="0" err="1"/>
              <a:t>nunc</a:t>
            </a:r>
            <a:r>
              <a:rPr lang="en-US" sz="2400" b="1" i="1" dirty="0"/>
              <a:t> </a:t>
            </a:r>
            <a:r>
              <a:rPr lang="en-US" sz="2400" b="1" i="1" dirty="0" err="1"/>
              <a:t>oppositis</a:t>
            </a:r>
            <a:r>
              <a:rPr lang="en-US" sz="2400" b="1" i="1" dirty="0"/>
              <a:t> </a:t>
            </a:r>
            <a:r>
              <a:rPr lang="en-US" sz="2400" b="1" i="1" dirty="0" err="1"/>
              <a:t>debilitat</a:t>
            </a:r>
            <a:r>
              <a:rPr lang="en-US" sz="2400" b="1" i="1" dirty="0"/>
              <a:t> </a:t>
            </a:r>
            <a:r>
              <a:rPr lang="en-US" sz="2400" b="1" i="1" dirty="0" err="1"/>
              <a:t>pumicibus</a:t>
            </a:r>
            <a:r>
              <a:rPr lang="en-US" sz="2400" b="1" i="1" dirty="0"/>
              <a:t> mare Tyrrhenum</a:t>
            </a:r>
          </a:p>
          <a:p>
            <a:pPr marL="342900" indent="-342900">
              <a:spcBef>
                <a:spcPts val="1000"/>
              </a:spcBef>
              <a:buClr>
                <a:schemeClr val="accent1"/>
              </a:buClr>
              <a:buFont typeface="Arial" panose="020B0604020202020204" pitchFamily="34" charset="0"/>
              <a:buChar char="•"/>
            </a:pPr>
            <a:r>
              <a:rPr lang="en-US" sz="2400" b="1" i="1" dirty="0"/>
              <a:t>“o </a:t>
            </a:r>
            <a:r>
              <a:rPr lang="en-US" sz="2400" b="1" i="1" dirty="0" err="1"/>
              <a:t>o</a:t>
            </a:r>
            <a:r>
              <a:rPr lang="el-GR" sz="2400" b="1" i="1" dirty="0"/>
              <a:t>ποίος τώρα αποδυναμώνει το Τυρρηνικό πέλαγος</a:t>
            </a:r>
            <a:r>
              <a:rPr lang="en-US" sz="2400" b="1" i="1" dirty="0"/>
              <a:t>”</a:t>
            </a:r>
          </a:p>
          <a:p>
            <a:pPr>
              <a:spcBef>
                <a:spcPts val="1000"/>
              </a:spcBef>
              <a:buClr>
                <a:schemeClr val="accent1"/>
              </a:buClr>
            </a:pPr>
            <a:r>
              <a:rPr lang="el-GR" sz="2400" dirty="0"/>
              <a:t>Η εικόνα του κύματος που χτυπά τα βράχια είναι πολύ δυνατή: δείχνει τη φθορά που φέρνει ο χρόνος. </a:t>
            </a:r>
            <a:r>
              <a:rPr lang="en-US" sz="2400" dirty="0"/>
              <a:t>O</a:t>
            </a:r>
            <a:r>
              <a:rPr lang="el-GR" sz="2400" dirty="0"/>
              <a:t> κόσμος γύρω μας αλλάζει και καταστρέφεται σιγά-σιγά —  ο χρόνος δεν συγχωρεί—άρα</a:t>
            </a:r>
            <a:r>
              <a:rPr lang="en-US" sz="2400" dirty="0"/>
              <a:t> τα </a:t>
            </a:r>
            <a:r>
              <a:rPr lang="en-US" sz="2400" dirty="0" err="1"/>
              <a:t>κύμ</a:t>
            </a:r>
            <a:r>
              <a:rPr lang="en-US" sz="2400" dirty="0"/>
              <a:t>ατα λειτουργ</a:t>
            </a:r>
            <a:r>
              <a:rPr lang="el-GR" sz="2400" dirty="0"/>
              <a:t>ούν </a:t>
            </a:r>
            <a:r>
              <a:rPr lang="en-US" sz="2400" dirty="0"/>
              <a:t> ως σύμβολο της αέναης φθοράς</a:t>
            </a:r>
            <a:r>
              <a:rPr lang="el-GR" sz="2400" dirty="0"/>
              <a:t>.</a:t>
            </a:r>
            <a:endParaRPr lang="en-US" sz="2400" dirty="0"/>
          </a:p>
        </p:txBody>
      </p:sp>
    </p:spTree>
    <p:extLst>
      <p:ext uri="{BB962C8B-B14F-4D97-AF65-F5344CB8AC3E}">
        <p14:creationId xmlns:p14="http://schemas.microsoft.com/office/powerpoint/2010/main" val="1050749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9AF55E-311F-875B-1E14-61D7C2D12C96}"/>
              </a:ext>
            </a:extLst>
          </p:cNvPr>
          <p:cNvSpPr txBox="1"/>
          <p:nvPr/>
        </p:nvSpPr>
        <p:spPr>
          <a:xfrm>
            <a:off x="2798617" y="1140982"/>
            <a:ext cx="8617527" cy="3354765"/>
          </a:xfrm>
          <a:prstGeom prst="rect">
            <a:avLst/>
          </a:prstGeom>
          <a:noFill/>
        </p:spPr>
        <p:txBody>
          <a:bodyPr wrap="square">
            <a:spAutoFit/>
          </a:bodyPr>
          <a:lstStyle/>
          <a:p>
            <a:pPr marL="285750" indent="-285750">
              <a:buFont typeface="Arial" panose="020B0604020202020204" pitchFamily="34" charset="0"/>
              <a:buChar char="•"/>
            </a:pPr>
            <a:r>
              <a:rPr lang="pt-BR" sz="2400" b="1" i="1" dirty="0"/>
              <a:t>sapias, vina liques, et spatio brevi  spem longam reseces.</a:t>
            </a:r>
            <a:endParaRPr lang="el-GR" sz="2400" b="1" i="1" dirty="0"/>
          </a:p>
          <a:p>
            <a:pPr marL="285750" indent="-285750">
              <a:buFont typeface="Arial" panose="020B0604020202020204" pitchFamily="34" charset="0"/>
              <a:buChar char="•"/>
            </a:pPr>
            <a:r>
              <a:rPr lang="en-US" sz="2400" b="1" i="1" dirty="0"/>
              <a:t>“</a:t>
            </a:r>
            <a:r>
              <a:rPr lang="en-US" sz="2000" b="1" i="1" dirty="0"/>
              <a:t>Na </a:t>
            </a:r>
            <a:r>
              <a:rPr lang="el-GR" sz="2000" b="1" i="1" dirty="0"/>
              <a:t>είσαι σοφή, να φιλτράρεις τα κρασιά και να κόψεις την μακρινή ελπίδα σε σύντομο διάστημα</a:t>
            </a:r>
            <a:r>
              <a:rPr lang="en-US" sz="2000" b="1" i="1" dirty="0"/>
              <a:t>”</a:t>
            </a:r>
          </a:p>
          <a:p>
            <a:endParaRPr lang="el-GR" sz="2000" b="1" i="1" dirty="0"/>
          </a:p>
          <a:p>
            <a:r>
              <a:rPr lang="el-GR" sz="2000" dirty="0"/>
              <a:t>Εδώ ο Οράτιος γίνεται πιο καθημερινός: γίνε σοφή,περιόρισε τις μεγάλες ελπίδες. Μας λέει πως αντί να χτίζουμε μακροπρόθεσμα σχέδια, είναι πιο λογικό να απολαύσουμε το παρόν.Ο Οράτιος προειδοποιεί ενάντια στην ατέρμονη αναβολή της ζωής και εστιάζει στην απόλαυση του εφικτού.</a:t>
            </a:r>
            <a:endParaRPr lang="en-US" sz="2000" dirty="0"/>
          </a:p>
        </p:txBody>
      </p:sp>
    </p:spTree>
    <p:extLst>
      <p:ext uri="{BB962C8B-B14F-4D97-AF65-F5344CB8AC3E}">
        <p14:creationId xmlns:p14="http://schemas.microsoft.com/office/powerpoint/2010/main" val="3094267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2"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3"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4"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5"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6"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7"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8"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9"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0"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1"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2"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4" name="Group 23">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6"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7"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8"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9"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0"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1"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2"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3"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4"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5"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6"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8" name="Rectangle 37">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42" name="Rectangle 41">
            <a:extLst>
              <a:ext uri="{FF2B5EF4-FFF2-40B4-BE49-F238E27FC236}">
                <a16:creationId xmlns:a16="http://schemas.microsoft.com/office/drawing/2014/main" id="{008ED74B-06F2-4BD5-838F-1AAD0033E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ainting of a table with clocks&#10;&#10;AI-generated content may be incorrect.">
            <a:extLst>
              <a:ext uri="{FF2B5EF4-FFF2-40B4-BE49-F238E27FC236}">
                <a16:creationId xmlns:a16="http://schemas.microsoft.com/office/drawing/2014/main" id="{9F73F714-98F5-4B45-A59E-68D2181542A7}"/>
              </a:ext>
            </a:extLst>
          </p:cNvPr>
          <p:cNvPicPr>
            <a:picLocks noChangeAspect="1"/>
          </p:cNvPicPr>
          <p:nvPr/>
        </p:nvPicPr>
        <p:blipFill>
          <a:blip r:embed="rId2">
            <a:duotone>
              <a:schemeClr val="bg2">
                <a:shade val="45000"/>
                <a:satMod val="135000"/>
              </a:schemeClr>
              <a:prstClr val="white"/>
            </a:duotone>
            <a:alphaModFix/>
            <a:extLst>
              <a:ext uri="{28A0092B-C50C-407E-A947-70E740481C1C}">
                <a14:useLocalDpi xmlns:a14="http://schemas.microsoft.com/office/drawing/2010/main" val="0"/>
              </a:ext>
            </a:extLst>
          </a:blip>
          <a:srcRect t="7586" b="15359"/>
          <a:stretch/>
        </p:blipFill>
        <p:spPr>
          <a:xfrm>
            <a:off x="20" y="10"/>
            <a:ext cx="12191980" cy="6857990"/>
          </a:xfrm>
          <a:prstGeom prst="rect">
            <a:avLst/>
          </a:prstGeom>
        </p:spPr>
      </p:pic>
      <p:grpSp>
        <p:nvGrpSpPr>
          <p:cNvPr id="44" name="Group 43">
            <a:extLst>
              <a:ext uri="{FF2B5EF4-FFF2-40B4-BE49-F238E27FC236}">
                <a16:creationId xmlns:a16="http://schemas.microsoft.com/office/drawing/2014/main" id="{E9F586E1-75B5-49B8-9A21-DD14CA0F69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5" name="Freeform 11">
              <a:extLst>
                <a:ext uri="{FF2B5EF4-FFF2-40B4-BE49-F238E27FC236}">
                  <a16:creationId xmlns:a16="http://schemas.microsoft.com/office/drawing/2014/main" id="{8ECF1231-6B06-42A7-9653-F6A738AAC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46" name="Freeform 12">
              <a:extLst>
                <a:ext uri="{FF2B5EF4-FFF2-40B4-BE49-F238E27FC236}">
                  <a16:creationId xmlns:a16="http://schemas.microsoft.com/office/drawing/2014/main" id="{DD0D424C-4930-4745-B075-4AF5691E3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47" name="Freeform 13">
              <a:extLst>
                <a:ext uri="{FF2B5EF4-FFF2-40B4-BE49-F238E27FC236}">
                  <a16:creationId xmlns:a16="http://schemas.microsoft.com/office/drawing/2014/main" id="{8CD110D4-7970-4333-ACA2-F5A0DFCE9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48" name="Freeform 14">
              <a:extLst>
                <a:ext uri="{FF2B5EF4-FFF2-40B4-BE49-F238E27FC236}">
                  <a16:creationId xmlns:a16="http://schemas.microsoft.com/office/drawing/2014/main" id="{94C2DE85-6DF9-48B6-AC63-963A5224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49" name="Freeform 15">
              <a:extLst>
                <a:ext uri="{FF2B5EF4-FFF2-40B4-BE49-F238E27FC236}">
                  <a16:creationId xmlns:a16="http://schemas.microsoft.com/office/drawing/2014/main" id="{2B527314-243D-423D-9285-A30290D18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50" name="Freeform 16">
              <a:extLst>
                <a:ext uri="{FF2B5EF4-FFF2-40B4-BE49-F238E27FC236}">
                  <a16:creationId xmlns:a16="http://schemas.microsoft.com/office/drawing/2014/main" id="{857798C9-0A62-400E-B105-429ABFC4D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51" name="Freeform 17">
              <a:extLst>
                <a:ext uri="{FF2B5EF4-FFF2-40B4-BE49-F238E27FC236}">
                  <a16:creationId xmlns:a16="http://schemas.microsoft.com/office/drawing/2014/main" id="{40E214F1-D642-41FF-8FBB-F1484108E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52" name="Freeform 18">
              <a:extLst>
                <a:ext uri="{FF2B5EF4-FFF2-40B4-BE49-F238E27FC236}">
                  <a16:creationId xmlns:a16="http://schemas.microsoft.com/office/drawing/2014/main" id="{24EBEFE9-8F4F-41C2-9022-FF9730C4E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53" name="Freeform 19">
              <a:extLst>
                <a:ext uri="{FF2B5EF4-FFF2-40B4-BE49-F238E27FC236}">
                  <a16:creationId xmlns:a16="http://schemas.microsoft.com/office/drawing/2014/main" id="{389BEA2F-6457-431A-941E-840A670CA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54" name="Freeform 20">
              <a:extLst>
                <a:ext uri="{FF2B5EF4-FFF2-40B4-BE49-F238E27FC236}">
                  <a16:creationId xmlns:a16="http://schemas.microsoft.com/office/drawing/2014/main" id="{D32D9258-EB54-414B-A2D5-45833956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55" name="Freeform 21">
              <a:extLst>
                <a:ext uri="{FF2B5EF4-FFF2-40B4-BE49-F238E27FC236}">
                  <a16:creationId xmlns:a16="http://schemas.microsoft.com/office/drawing/2014/main" id="{495967EF-C4BF-4A5F-90E5-A603A6654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56" name="Freeform 22">
              <a:extLst>
                <a:ext uri="{FF2B5EF4-FFF2-40B4-BE49-F238E27FC236}">
                  <a16:creationId xmlns:a16="http://schemas.microsoft.com/office/drawing/2014/main" id="{253675EB-03CE-4B59-BEBD-4D0D98710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58" name="Group 57">
            <a:extLst>
              <a:ext uri="{FF2B5EF4-FFF2-40B4-BE49-F238E27FC236}">
                <a16:creationId xmlns:a16="http://schemas.microsoft.com/office/drawing/2014/main" id="{F9CAF6A1-77C7-4ABC-9E4A-E74A8DB16D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59" name="Freeform 27">
              <a:extLst>
                <a:ext uri="{FF2B5EF4-FFF2-40B4-BE49-F238E27FC236}">
                  <a16:creationId xmlns:a16="http://schemas.microsoft.com/office/drawing/2014/main" id="{6B3F65AF-943F-4D0E-B890-AA058F48B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60" name="Freeform 28">
              <a:extLst>
                <a:ext uri="{FF2B5EF4-FFF2-40B4-BE49-F238E27FC236}">
                  <a16:creationId xmlns:a16="http://schemas.microsoft.com/office/drawing/2014/main" id="{660B5807-5995-44AD-9E16-10337DC83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61" name="Freeform 29">
              <a:extLst>
                <a:ext uri="{FF2B5EF4-FFF2-40B4-BE49-F238E27FC236}">
                  <a16:creationId xmlns:a16="http://schemas.microsoft.com/office/drawing/2014/main" id="{E80AC2A9-A86D-45A4-B218-B52F22B3E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62" name="Freeform 30">
              <a:extLst>
                <a:ext uri="{FF2B5EF4-FFF2-40B4-BE49-F238E27FC236}">
                  <a16:creationId xmlns:a16="http://schemas.microsoft.com/office/drawing/2014/main" id="{2DB7D344-D8A0-46BE-8BD4-70DEC451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63" name="Freeform 31">
              <a:extLst>
                <a:ext uri="{FF2B5EF4-FFF2-40B4-BE49-F238E27FC236}">
                  <a16:creationId xmlns:a16="http://schemas.microsoft.com/office/drawing/2014/main" id="{90B7E18B-6B64-4711-94DE-715DE0CB7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64" name="Freeform 32">
              <a:extLst>
                <a:ext uri="{FF2B5EF4-FFF2-40B4-BE49-F238E27FC236}">
                  <a16:creationId xmlns:a16="http://schemas.microsoft.com/office/drawing/2014/main" id="{7CCF1B9C-A47F-4AC1-8164-F13CD4288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65" name="Freeform 33">
              <a:extLst>
                <a:ext uri="{FF2B5EF4-FFF2-40B4-BE49-F238E27FC236}">
                  <a16:creationId xmlns:a16="http://schemas.microsoft.com/office/drawing/2014/main" id="{A7694E0F-733F-4E78-A250-B7840DA0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66" name="Freeform 34">
              <a:extLst>
                <a:ext uri="{FF2B5EF4-FFF2-40B4-BE49-F238E27FC236}">
                  <a16:creationId xmlns:a16="http://schemas.microsoft.com/office/drawing/2014/main" id="{7DE4B38A-BCE4-48FC-9109-41F73413B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67" name="Freeform 35">
              <a:extLst>
                <a:ext uri="{FF2B5EF4-FFF2-40B4-BE49-F238E27FC236}">
                  <a16:creationId xmlns:a16="http://schemas.microsoft.com/office/drawing/2014/main" id="{36605C57-20A9-46A2-A6DB-2EA83ADC9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68" name="Freeform 36">
              <a:extLst>
                <a:ext uri="{FF2B5EF4-FFF2-40B4-BE49-F238E27FC236}">
                  <a16:creationId xmlns:a16="http://schemas.microsoft.com/office/drawing/2014/main" id="{23EFA4B2-9313-4409-9BAE-FC04D2AF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69" name="Freeform 37">
              <a:extLst>
                <a:ext uri="{FF2B5EF4-FFF2-40B4-BE49-F238E27FC236}">
                  <a16:creationId xmlns:a16="http://schemas.microsoft.com/office/drawing/2014/main" id="{C8A794CC-8846-4A65-8227-1001468DB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70" name="Freeform 38">
              <a:extLst>
                <a:ext uri="{FF2B5EF4-FFF2-40B4-BE49-F238E27FC236}">
                  <a16:creationId xmlns:a16="http://schemas.microsoft.com/office/drawing/2014/main" id="{87046215-2C6C-4EFD-9689-6EBF98CA9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2" name="Rectangle 71">
            <a:extLst>
              <a:ext uri="{FF2B5EF4-FFF2-40B4-BE49-F238E27FC236}">
                <a16:creationId xmlns:a16="http://schemas.microsoft.com/office/drawing/2014/main" id="{CC9387DA-2D8E-4E5D-BD65-274370B65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4" name="Freeform 11">
            <a:extLst>
              <a:ext uri="{FF2B5EF4-FFF2-40B4-BE49-F238E27FC236}">
                <a16:creationId xmlns:a16="http://schemas.microsoft.com/office/drawing/2014/main" id="{18BFC65B-9706-4EE1-8B75-FEEC1C530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3" name="TextBox 2">
            <a:extLst>
              <a:ext uri="{FF2B5EF4-FFF2-40B4-BE49-F238E27FC236}">
                <a16:creationId xmlns:a16="http://schemas.microsoft.com/office/drawing/2014/main" id="{8BF83FCE-7669-659C-3838-817CF52550B4}"/>
              </a:ext>
            </a:extLst>
          </p:cNvPr>
          <p:cNvSpPr txBox="1"/>
          <p:nvPr/>
        </p:nvSpPr>
        <p:spPr>
          <a:xfrm>
            <a:off x="2589212" y="2133600"/>
            <a:ext cx="8915400" cy="3777622"/>
          </a:xfrm>
          <a:prstGeom prst="rect">
            <a:avLst/>
          </a:prstGeom>
        </p:spPr>
        <p:txBody>
          <a:bodyPr vert="horz" lIns="91440" tIns="45720" rIns="91440" bIns="45720" rtlCol="0">
            <a:normAutofit/>
          </a:bodyPr>
          <a:lstStyle/>
          <a:p>
            <a:pPr marL="285750" indent="-285750">
              <a:spcBef>
                <a:spcPts val="1000"/>
              </a:spcBef>
              <a:buClr>
                <a:schemeClr val="accent1"/>
              </a:buClr>
              <a:buFont typeface="Arial" panose="020B0604020202020204" pitchFamily="34" charset="0"/>
              <a:buChar char="•"/>
            </a:pPr>
            <a:r>
              <a:rPr lang="en-US" sz="2400" b="1" i="1" dirty="0" err="1">
                <a:solidFill>
                  <a:schemeClr val="tx1">
                    <a:lumMod val="75000"/>
                    <a:lumOff val="25000"/>
                  </a:schemeClr>
                </a:solidFill>
              </a:rPr>
              <a:t>dum</a:t>
            </a:r>
            <a:r>
              <a:rPr lang="en-US" sz="2400" b="1" i="1" dirty="0">
                <a:solidFill>
                  <a:schemeClr val="tx1">
                    <a:lumMod val="75000"/>
                    <a:lumOff val="25000"/>
                  </a:schemeClr>
                </a:solidFill>
              </a:rPr>
              <a:t> </a:t>
            </a:r>
            <a:r>
              <a:rPr lang="en-US" sz="2400" b="1" i="1" dirty="0" err="1">
                <a:solidFill>
                  <a:schemeClr val="tx1">
                    <a:lumMod val="75000"/>
                    <a:lumOff val="25000"/>
                  </a:schemeClr>
                </a:solidFill>
              </a:rPr>
              <a:t>loquimur</a:t>
            </a:r>
            <a:r>
              <a:rPr lang="en-US" sz="2400" b="1" i="1" dirty="0">
                <a:solidFill>
                  <a:schemeClr val="tx1">
                    <a:lumMod val="75000"/>
                    <a:lumOff val="25000"/>
                  </a:schemeClr>
                </a:solidFill>
              </a:rPr>
              <a:t>, </a:t>
            </a:r>
            <a:r>
              <a:rPr lang="en-US" sz="2400" b="1" i="1" dirty="0" err="1">
                <a:solidFill>
                  <a:schemeClr val="tx1">
                    <a:lumMod val="75000"/>
                    <a:lumOff val="25000"/>
                  </a:schemeClr>
                </a:solidFill>
              </a:rPr>
              <a:t>fugerit</a:t>
            </a:r>
            <a:r>
              <a:rPr lang="en-US" sz="2400" b="1" i="1" dirty="0">
                <a:solidFill>
                  <a:schemeClr val="tx1">
                    <a:lumMod val="75000"/>
                    <a:lumOff val="25000"/>
                  </a:schemeClr>
                </a:solidFill>
              </a:rPr>
              <a:t> </a:t>
            </a:r>
            <a:r>
              <a:rPr lang="en-US" sz="2400" b="1" i="1" dirty="0" err="1">
                <a:solidFill>
                  <a:schemeClr val="tx1">
                    <a:lumMod val="75000"/>
                    <a:lumOff val="25000"/>
                  </a:schemeClr>
                </a:solidFill>
              </a:rPr>
              <a:t>invida</a:t>
            </a:r>
            <a:r>
              <a:rPr lang="en-US" sz="2400" b="1" i="1" dirty="0">
                <a:solidFill>
                  <a:schemeClr val="tx1">
                    <a:lumMod val="75000"/>
                    <a:lumOff val="25000"/>
                  </a:schemeClr>
                </a:solidFill>
              </a:rPr>
              <a:t> </a:t>
            </a:r>
            <a:r>
              <a:rPr lang="en-US" sz="2400" b="1" i="1" dirty="0" err="1">
                <a:solidFill>
                  <a:schemeClr val="tx1">
                    <a:lumMod val="75000"/>
                    <a:lumOff val="25000"/>
                  </a:schemeClr>
                </a:solidFill>
              </a:rPr>
              <a:t>aetas</a:t>
            </a:r>
            <a:endParaRPr lang="en-US" sz="2400" b="1" i="1" dirty="0">
              <a:solidFill>
                <a:schemeClr val="tx1">
                  <a:lumMod val="75000"/>
                  <a:lumOff val="25000"/>
                </a:schemeClr>
              </a:solidFill>
            </a:endParaRPr>
          </a:p>
          <a:p>
            <a:pPr marL="285750" indent="-285750">
              <a:spcBef>
                <a:spcPts val="1000"/>
              </a:spcBef>
              <a:buClr>
                <a:schemeClr val="accent1"/>
              </a:buClr>
              <a:buFont typeface="Arial" panose="020B0604020202020204" pitchFamily="34" charset="0"/>
              <a:buChar char="•"/>
            </a:pPr>
            <a:r>
              <a:rPr lang="en-US" sz="2000" b="1" i="1" dirty="0">
                <a:solidFill>
                  <a:schemeClr val="tx1">
                    <a:lumMod val="75000"/>
                    <a:lumOff val="25000"/>
                  </a:schemeClr>
                </a:solidFill>
              </a:rPr>
              <a:t>“</a:t>
            </a:r>
            <a:r>
              <a:rPr lang="en-US" sz="2000" b="1" i="1" dirty="0" err="1">
                <a:solidFill>
                  <a:schemeClr val="tx1">
                    <a:lumMod val="75000"/>
                    <a:lumOff val="25000"/>
                  </a:schemeClr>
                </a:solidFill>
              </a:rPr>
              <a:t>Οσο</a:t>
            </a:r>
            <a:r>
              <a:rPr lang="en-US" sz="2000" b="1" i="1" dirty="0">
                <a:solidFill>
                  <a:schemeClr val="tx1">
                    <a:lumMod val="75000"/>
                    <a:lumOff val="25000"/>
                  </a:schemeClr>
                </a:solidFill>
              </a:rPr>
              <a:t> </a:t>
            </a:r>
            <a:r>
              <a:rPr lang="en-US" sz="2000" b="1" i="1" dirty="0" err="1">
                <a:solidFill>
                  <a:schemeClr val="tx1">
                    <a:lumMod val="75000"/>
                    <a:lumOff val="25000"/>
                  </a:schemeClr>
                </a:solidFill>
              </a:rPr>
              <a:t>μιλάμε</a:t>
            </a:r>
            <a:r>
              <a:rPr lang="en-US" sz="2000" b="1" i="1" dirty="0">
                <a:solidFill>
                  <a:schemeClr val="tx1">
                    <a:lumMod val="75000"/>
                    <a:lumOff val="25000"/>
                  </a:schemeClr>
                </a:solidFill>
              </a:rPr>
              <a:t> , θα </a:t>
            </a:r>
            <a:r>
              <a:rPr lang="en-US" sz="2000" b="1" i="1" dirty="0" err="1">
                <a:solidFill>
                  <a:schemeClr val="tx1">
                    <a:lumMod val="75000"/>
                    <a:lumOff val="25000"/>
                  </a:schemeClr>
                </a:solidFill>
              </a:rPr>
              <a:t>έχει</a:t>
            </a:r>
            <a:r>
              <a:rPr lang="en-US" sz="2000" b="1" i="1" dirty="0">
                <a:solidFill>
                  <a:schemeClr val="tx1">
                    <a:lumMod val="75000"/>
                    <a:lumOff val="25000"/>
                  </a:schemeClr>
                </a:solidFill>
              </a:rPr>
              <a:t> </a:t>
            </a:r>
            <a:r>
              <a:rPr lang="en-US" sz="2000" b="1" i="1" dirty="0" err="1">
                <a:solidFill>
                  <a:schemeClr val="tx1">
                    <a:lumMod val="75000"/>
                    <a:lumOff val="25000"/>
                  </a:schemeClr>
                </a:solidFill>
              </a:rPr>
              <a:t>φύγει</a:t>
            </a:r>
            <a:r>
              <a:rPr lang="en-US" sz="2000" b="1" i="1" dirty="0">
                <a:solidFill>
                  <a:schemeClr val="tx1">
                    <a:lumMod val="75000"/>
                    <a:lumOff val="25000"/>
                  </a:schemeClr>
                </a:solidFill>
              </a:rPr>
              <a:t> </a:t>
            </a:r>
            <a:r>
              <a:rPr lang="en-US" sz="2000" b="1" i="1" dirty="0" err="1">
                <a:solidFill>
                  <a:schemeClr val="tx1">
                    <a:lumMod val="75000"/>
                    <a:lumOff val="25000"/>
                  </a:schemeClr>
                </a:solidFill>
              </a:rPr>
              <a:t>ήδη</a:t>
            </a:r>
            <a:r>
              <a:rPr lang="en-US" sz="2000" b="1" i="1" dirty="0">
                <a:solidFill>
                  <a:schemeClr val="tx1">
                    <a:lumMod val="75000"/>
                    <a:lumOff val="25000"/>
                  </a:schemeClr>
                </a:solidFill>
              </a:rPr>
              <a:t> ο </a:t>
            </a:r>
            <a:r>
              <a:rPr lang="en-US" sz="2000" b="1" i="1" dirty="0" err="1">
                <a:solidFill>
                  <a:schemeClr val="tx1">
                    <a:lumMod val="75000"/>
                    <a:lumOff val="25000"/>
                  </a:schemeClr>
                </a:solidFill>
              </a:rPr>
              <a:t>ζηλιάρης</a:t>
            </a:r>
            <a:r>
              <a:rPr lang="en-US" sz="2000" b="1" i="1" dirty="0">
                <a:solidFill>
                  <a:schemeClr val="tx1">
                    <a:lumMod val="75000"/>
                    <a:lumOff val="25000"/>
                  </a:schemeClr>
                </a:solidFill>
              </a:rPr>
              <a:t> </a:t>
            </a:r>
            <a:r>
              <a:rPr lang="en-US" sz="2000" b="1" i="1" dirty="0" err="1">
                <a:solidFill>
                  <a:schemeClr val="tx1">
                    <a:lumMod val="75000"/>
                    <a:lumOff val="25000"/>
                  </a:schemeClr>
                </a:solidFill>
              </a:rPr>
              <a:t>χρόνος</a:t>
            </a:r>
            <a:r>
              <a:rPr lang="en-US" sz="2000" b="1" dirty="0">
                <a:solidFill>
                  <a:schemeClr val="tx1">
                    <a:lumMod val="75000"/>
                    <a:lumOff val="25000"/>
                  </a:schemeClr>
                </a:solidFill>
              </a:rPr>
              <a:t>”</a:t>
            </a:r>
          </a:p>
          <a:p>
            <a:pPr>
              <a:spcBef>
                <a:spcPts val="1000"/>
              </a:spcBef>
              <a:buClr>
                <a:schemeClr val="accent1"/>
              </a:buClr>
            </a:pPr>
            <a:r>
              <a:rPr lang="el-GR" sz="2000" dirty="0">
                <a:solidFill>
                  <a:schemeClr val="tx1">
                    <a:lumMod val="75000"/>
                    <a:lumOff val="25000"/>
                  </a:schemeClr>
                </a:solidFill>
              </a:rPr>
              <a:t>Ο Οράτιος επιλέγει τον παρακείμενο (</a:t>
            </a:r>
            <a:r>
              <a:rPr lang="el-GR" sz="2000" i="1" u="sng" dirty="0">
                <a:solidFill>
                  <a:schemeClr val="tx1">
                    <a:lumMod val="75000"/>
                    <a:lumOff val="25000"/>
                  </a:schemeClr>
                </a:solidFill>
              </a:rPr>
              <a:t>fugerit</a:t>
            </a:r>
            <a:r>
              <a:rPr lang="el-GR" sz="2000" dirty="0">
                <a:solidFill>
                  <a:schemeClr val="tx1">
                    <a:lumMod val="75000"/>
                    <a:lumOff val="25000"/>
                  </a:schemeClr>
                </a:solidFill>
              </a:rPr>
              <a:t>), τονίζοντας ότι ο χρόνος έχει ήδη χαθεί, πριν καν προλάβουμε να το συνειδητοποιήσουμε. Παρουσιάζεται ως ζηλόφθονος (</a:t>
            </a:r>
            <a:r>
              <a:rPr lang="el-GR" sz="2000" i="1" u="sng" dirty="0">
                <a:solidFill>
                  <a:schemeClr val="tx1">
                    <a:lumMod val="75000"/>
                    <a:lumOff val="25000"/>
                  </a:schemeClr>
                </a:solidFill>
              </a:rPr>
              <a:t>invida</a:t>
            </a:r>
            <a:r>
              <a:rPr lang="el-GR" sz="2000" dirty="0">
                <a:solidFill>
                  <a:schemeClr val="tx1">
                    <a:lumMod val="75000"/>
                    <a:lumOff val="25000"/>
                  </a:schemeClr>
                </a:solidFill>
              </a:rPr>
              <a:t>), γιατί δεν αφήνει τον άνθρωπο να χαρεί τη ζωή.Μας ξεφεύγει ακόμη κι ενώ μιλάμε. </a:t>
            </a:r>
          </a:p>
          <a:p>
            <a:pPr>
              <a:spcBef>
                <a:spcPts val="1000"/>
              </a:spcBef>
              <a:buClr>
                <a:schemeClr val="accent1"/>
              </a:buClr>
            </a:pPr>
            <a:r>
              <a:rPr lang="el-GR" sz="2000" dirty="0">
                <a:solidFill>
                  <a:schemeClr val="tx1">
                    <a:lumMod val="75000"/>
                    <a:lumOff val="25000"/>
                  </a:schemeClr>
                </a:solidFill>
              </a:rPr>
              <a:t>Αυτός ο στίχος είναι σχεδόν συγκινητικός – μας θυμίζει ότι κάθε στιγμή που περνάει δεν ξανάρχεται.</a:t>
            </a:r>
            <a:endParaRPr lang="en-US" sz="2000" dirty="0">
              <a:solidFill>
                <a:schemeClr val="tx1">
                  <a:lumMod val="75000"/>
                  <a:lumOff val="25000"/>
                </a:schemeClr>
              </a:solidFill>
            </a:endParaRPr>
          </a:p>
          <a:p>
            <a:pPr>
              <a:spcBef>
                <a:spcPts val="1000"/>
              </a:spcBef>
              <a:buClr>
                <a:schemeClr val="accent1"/>
              </a:buClr>
              <a:buFont typeface="Wingdings 3" charset="2"/>
              <a:buChar char=""/>
            </a:pPr>
            <a:endParaRPr lang="en-US" b="1" dirty="0">
              <a:solidFill>
                <a:schemeClr val="tx1">
                  <a:lumMod val="75000"/>
                  <a:lumOff val="25000"/>
                </a:schemeClr>
              </a:solidFill>
            </a:endParaRPr>
          </a:p>
        </p:txBody>
      </p:sp>
    </p:spTree>
    <p:extLst>
      <p:ext uri="{BB962C8B-B14F-4D97-AF65-F5344CB8AC3E}">
        <p14:creationId xmlns:p14="http://schemas.microsoft.com/office/powerpoint/2010/main" val="3431838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67000"/>
          </a:schemeClr>
        </a:solid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6"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77"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78"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79"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80"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81"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82"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83"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84"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85"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86"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87"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88" name="Group 87">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9"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90"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91"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92"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93"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94"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95"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96"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97"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98"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99"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100"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101" name="Rectangle 100">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103" name="Rectangle 102">
            <a:extLst>
              <a:ext uri="{FF2B5EF4-FFF2-40B4-BE49-F238E27FC236}">
                <a16:creationId xmlns:a16="http://schemas.microsoft.com/office/drawing/2014/main" id="{35879851-1A1D-4246-AAA1-C484E858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ainting of a couple of women&#10;&#10;AI-generated content may be incorrect.">
            <a:extLst>
              <a:ext uri="{FF2B5EF4-FFF2-40B4-BE49-F238E27FC236}">
                <a16:creationId xmlns:a16="http://schemas.microsoft.com/office/drawing/2014/main" id="{EB911D6D-2C77-CA96-8B0E-6A33C2D5C0D9}"/>
              </a:ext>
            </a:extLst>
          </p:cNvPr>
          <p:cNvPicPr>
            <a:picLocks noChangeAspect="1"/>
          </p:cNvPicPr>
          <p:nvPr/>
        </p:nvPicPr>
        <p:blipFill>
          <a:blip r:embed="rId2">
            <a:alphaModFix amt="38000"/>
            <a:extLst>
              <a:ext uri="{BEBA8EAE-BF5A-486C-A8C5-ECC9F3942E4B}">
                <a14:imgProps xmlns:a14="http://schemas.microsoft.com/office/drawing/2010/main">
                  <a14:imgLayer r:embed="rId3">
                    <a14:imgEffect>
                      <a14:colorTemperature colorTemp="5300"/>
                    </a14:imgEffect>
                    <a14:imgEffect>
                      <a14:saturation sat="153000"/>
                    </a14:imgEffect>
                  </a14:imgLayer>
                </a14:imgProps>
              </a:ext>
              <a:ext uri="{28A0092B-C50C-407E-A947-70E740481C1C}">
                <a14:useLocalDpi xmlns:a14="http://schemas.microsoft.com/office/drawing/2010/main" val="0"/>
              </a:ext>
            </a:extLst>
          </a:blip>
          <a:srcRect t="20915" b="36898"/>
          <a:stretch/>
        </p:blipFill>
        <p:spPr>
          <a:xfrm>
            <a:off x="411" y="-5610"/>
            <a:ext cx="12192000" cy="6858000"/>
          </a:xfrm>
          <a:prstGeom prst="rect">
            <a:avLst/>
          </a:prstGeom>
        </p:spPr>
      </p:pic>
      <p:sp>
        <p:nvSpPr>
          <p:cNvPr id="2" name="TextBox 1">
            <a:extLst>
              <a:ext uri="{FF2B5EF4-FFF2-40B4-BE49-F238E27FC236}">
                <a16:creationId xmlns:a16="http://schemas.microsoft.com/office/drawing/2014/main" id="{FA0D47EC-4068-FB2D-64EF-D1AC84FE0BE2}"/>
              </a:ext>
            </a:extLst>
          </p:cNvPr>
          <p:cNvSpPr txBox="1"/>
          <p:nvPr/>
        </p:nvSpPr>
        <p:spPr>
          <a:xfrm>
            <a:off x="1546690" y="535709"/>
            <a:ext cx="10432874" cy="6179127"/>
          </a:xfrm>
          <a:prstGeom prst="rect">
            <a:avLst/>
          </a:prstGeom>
        </p:spPr>
        <p:txBody>
          <a:bodyPr vert="horz" lIns="91440" tIns="45720" rIns="91440" bIns="45720" rtlCol="0">
            <a:normAutofit fontScale="55000" lnSpcReduction="20000"/>
          </a:bodyPr>
          <a:lstStyle/>
          <a:p>
            <a:pPr marL="342900" indent="-342900">
              <a:lnSpc>
                <a:spcPct val="90000"/>
              </a:lnSpc>
              <a:spcBef>
                <a:spcPts val="1000"/>
              </a:spcBef>
              <a:buClr>
                <a:srgbClr val="C29650"/>
              </a:buClr>
              <a:buFont typeface="Arial" panose="020B0604020202020204" pitchFamily="34" charset="0"/>
              <a:buChar char="•"/>
            </a:pPr>
            <a:r>
              <a:rPr lang="en-US" sz="4400" b="1" i="1" dirty="0">
                <a:solidFill>
                  <a:schemeClr val="tx1">
                    <a:lumMod val="75000"/>
                    <a:lumOff val="25000"/>
                  </a:schemeClr>
                </a:solidFill>
              </a:rPr>
              <a:t>carpe diem, </a:t>
            </a:r>
            <a:r>
              <a:rPr lang="en-US" sz="4400" b="1" i="1" dirty="0" err="1">
                <a:solidFill>
                  <a:schemeClr val="tx1">
                    <a:lumMod val="75000"/>
                    <a:lumOff val="25000"/>
                  </a:schemeClr>
                </a:solidFill>
              </a:rPr>
              <a:t>quam</a:t>
            </a:r>
            <a:r>
              <a:rPr lang="en-US" sz="4400" b="1" i="1" dirty="0">
                <a:solidFill>
                  <a:schemeClr val="tx1">
                    <a:lumMod val="75000"/>
                    <a:lumOff val="25000"/>
                  </a:schemeClr>
                </a:solidFill>
              </a:rPr>
              <a:t> minimum </a:t>
            </a:r>
            <a:r>
              <a:rPr lang="en-US" sz="4400" b="1" i="1" dirty="0" err="1">
                <a:solidFill>
                  <a:schemeClr val="tx1">
                    <a:lumMod val="75000"/>
                    <a:lumOff val="25000"/>
                  </a:schemeClr>
                </a:solidFill>
              </a:rPr>
              <a:t>credula</a:t>
            </a:r>
            <a:r>
              <a:rPr lang="en-US" sz="4400" b="1" i="1" dirty="0">
                <a:solidFill>
                  <a:schemeClr val="tx1">
                    <a:lumMod val="75000"/>
                    <a:lumOff val="25000"/>
                  </a:schemeClr>
                </a:solidFill>
              </a:rPr>
              <a:t> </a:t>
            </a:r>
            <a:r>
              <a:rPr lang="en-US" sz="4400" b="1" i="1" dirty="0" err="1">
                <a:solidFill>
                  <a:schemeClr val="tx1">
                    <a:lumMod val="75000"/>
                    <a:lumOff val="25000"/>
                  </a:schemeClr>
                </a:solidFill>
              </a:rPr>
              <a:t>postero</a:t>
            </a:r>
            <a:r>
              <a:rPr lang="en-US" sz="4400" b="1" i="1" dirty="0">
                <a:solidFill>
                  <a:schemeClr val="tx1">
                    <a:lumMod val="75000"/>
                    <a:lumOff val="25000"/>
                  </a:schemeClr>
                </a:solidFill>
              </a:rPr>
              <a:t>.</a:t>
            </a:r>
          </a:p>
          <a:p>
            <a:pPr marL="342900" indent="-342900">
              <a:lnSpc>
                <a:spcPct val="90000"/>
              </a:lnSpc>
              <a:spcBef>
                <a:spcPts val="1000"/>
              </a:spcBef>
              <a:buClr>
                <a:srgbClr val="C29650"/>
              </a:buClr>
              <a:buFont typeface="Arial" panose="020B0604020202020204" pitchFamily="34" charset="0"/>
              <a:buChar char="•"/>
            </a:pPr>
            <a:r>
              <a:rPr lang="en-US" sz="4400" b="1" i="1" dirty="0">
                <a:solidFill>
                  <a:schemeClr val="tx1">
                    <a:lumMod val="75000"/>
                    <a:lumOff val="25000"/>
                  </a:schemeClr>
                </a:solidFill>
              </a:rPr>
              <a:t>“ </a:t>
            </a:r>
            <a:r>
              <a:rPr lang="en-US" sz="3600" b="1" i="1" dirty="0" err="1">
                <a:solidFill>
                  <a:schemeClr val="tx1">
                    <a:lumMod val="75000"/>
                    <a:lumOff val="25000"/>
                  </a:schemeClr>
                </a:solidFill>
              </a:rPr>
              <a:t>Άδρ</a:t>
            </a:r>
            <a:r>
              <a:rPr lang="en-US" sz="3600" b="1" i="1" dirty="0">
                <a:solidFill>
                  <a:schemeClr val="tx1">
                    <a:lumMod val="75000"/>
                    <a:lumOff val="25000"/>
                  </a:schemeClr>
                </a:solidFill>
              </a:rPr>
              <a:t>αξε τη μέρα, όσο το δυνατόν λιγότερο ευκολόπιστη στην επόμενη (μέρα).”</a:t>
            </a:r>
            <a:endParaRPr lang="el-GR" sz="3600" b="1" i="1" dirty="0">
              <a:solidFill>
                <a:schemeClr val="tx1">
                  <a:lumMod val="75000"/>
                  <a:lumOff val="25000"/>
                </a:schemeClr>
              </a:solidFill>
            </a:endParaRPr>
          </a:p>
          <a:p>
            <a:pPr marL="342900" indent="-342900">
              <a:lnSpc>
                <a:spcPct val="90000"/>
              </a:lnSpc>
              <a:spcBef>
                <a:spcPts val="1000"/>
              </a:spcBef>
              <a:buClr>
                <a:srgbClr val="C29650"/>
              </a:buClr>
              <a:buFont typeface="Arial" panose="020B0604020202020204" pitchFamily="34" charset="0"/>
              <a:buChar char="•"/>
            </a:pPr>
            <a:endParaRPr lang="en-US" sz="3200" b="1" i="1" dirty="0">
              <a:solidFill>
                <a:schemeClr val="tx1">
                  <a:lumMod val="75000"/>
                  <a:lumOff val="25000"/>
                </a:schemeClr>
              </a:solidFill>
            </a:endParaRPr>
          </a:p>
          <a:p>
            <a:pPr>
              <a:lnSpc>
                <a:spcPct val="170000"/>
              </a:lnSpc>
              <a:spcBef>
                <a:spcPts val="1000"/>
              </a:spcBef>
              <a:buClr>
                <a:srgbClr val="C29650"/>
              </a:buClr>
            </a:pPr>
            <a:r>
              <a:rPr lang="en-US" sz="3200" dirty="0" err="1"/>
              <a:t>Το</a:t>
            </a:r>
            <a:r>
              <a:rPr lang="en-US" sz="3200" dirty="0"/>
              <a:t> </a:t>
            </a:r>
            <a:r>
              <a:rPr lang="en-US" sz="3200" dirty="0" err="1"/>
              <a:t>διάσημο</a:t>
            </a:r>
            <a:r>
              <a:rPr lang="en-US" sz="3200" dirty="0"/>
              <a:t> </a:t>
            </a:r>
            <a:r>
              <a:rPr lang="en-US" sz="3200" b="1" i="1" dirty="0"/>
              <a:t>carpe diem </a:t>
            </a:r>
            <a:r>
              <a:rPr lang="en-US" sz="3200" dirty="0" err="1"/>
              <a:t>σημ</a:t>
            </a:r>
            <a:r>
              <a:rPr lang="en-US" sz="3200" dirty="0"/>
              <a:t>αίνει "άδραξε τη μέρα", δηλαδή ζήσε το τώρα, μη βασίζεσαι στο αύριο. </a:t>
            </a:r>
            <a:r>
              <a:rPr lang="en-US" sz="3200" dirty="0" err="1"/>
              <a:t>Δεν</a:t>
            </a:r>
            <a:r>
              <a:rPr lang="en-US" sz="3200" dirty="0"/>
              <a:t> </a:t>
            </a:r>
            <a:r>
              <a:rPr lang="en-US" sz="3200" dirty="0" err="1"/>
              <a:t>είν</a:t>
            </a:r>
            <a:r>
              <a:rPr lang="en-US" sz="3200" dirty="0"/>
              <a:t>αι εντελώς ηδονιστικό, αλλά μια σοφή προτροπή: το μέλλον είναι άγνωστο, γι’ αυτό ας κάνουμε την κάθε μέρα να μετράει.</a:t>
            </a:r>
          </a:p>
          <a:p>
            <a:pPr>
              <a:lnSpc>
                <a:spcPct val="170000"/>
              </a:lnSpc>
              <a:spcBef>
                <a:spcPts val="1000"/>
              </a:spcBef>
              <a:buClr>
                <a:srgbClr val="C29650"/>
              </a:buClr>
            </a:pPr>
            <a:r>
              <a:rPr lang="en-US" sz="3200" dirty="0"/>
              <a:t>Η π</a:t>
            </a:r>
            <a:r>
              <a:rPr lang="en-US" sz="3200" dirty="0" err="1"/>
              <a:t>ροτρο</a:t>
            </a:r>
            <a:r>
              <a:rPr lang="en-US" sz="3200" dirty="0"/>
              <a:t>πή «</a:t>
            </a:r>
            <a:r>
              <a:rPr lang="en-US" sz="3200" i="1" dirty="0"/>
              <a:t>carpe</a:t>
            </a:r>
            <a:r>
              <a:rPr lang="en-US" sz="3200" dirty="0"/>
              <a:t>» προέρχεται από τον κόσμο της γεωργίας (τρύγησε, μάζεψε), πράγμα που προσδίδει αίσθηση του επίκαιρου και του ώριμου· η μέρα είναι σαν ώριμος καρπός, έτοιμη να συλλεγεί.</a:t>
            </a:r>
          </a:p>
          <a:p>
            <a:pPr>
              <a:lnSpc>
                <a:spcPct val="170000"/>
              </a:lnSpc>
              <a:spcBef>
                <a:spcPts val="1000"/>
              </a:spcBef>
              <a:buClr>
                <a:srgbClr val="C29650"/>
              </a:buClr>
            </a:pPr>
            <a:endParaRPr lang="en-US" sz="3200" dirty="0"/>
          </a:p>
          <a:p>
            <a:pPr>
              <a:lnSpc>
                <a:spcPct val="170000"/>
              </a:lnSpc>
              <a:spcBef>
                <a:spcPts val="1000"/>
              </a:spcBef>
              <a:buClr>
                <a:srgbClr val="C29650"/>
              </a:buClr>
            </a:pPr>
            <a:r>
              <a:rPr lang="en-US" sz="3200" dirty="0"/>
              <a:t>Η </a:t>
            </a:r>
            <a:r>
              <a:rPr lang="en-US" sz="3200" dirty="0" err="1"/>
              <a:t>ελάχιστη</a:t>
            </a:r>
            <a:r>
              <a:rPr lang="en-US" sz="3200" dirty="0"/>
              <a:t> </a:t>
            </a:r>
            <a:r>
              <a:rPr lang="en-US" sz="3200" dirty="0" err="1"/>
              <a:t>εμ</a:t>
            </a:r>
            <a:r>
              <a:rPr lang="en-US" sz="3200" dirty="0"/>
              <a:t>πιστοσύνη στο αύριο (quam minimum credula postero) δεν δηλώνει απελπισία, αλλά στάση ζωής. Ο </a:t>
            </a:r>
            <a:r>
              <a:rPr lang="en-US" sz="3200" dirty="0" err="1"/>
              <a:t>άνθρω</a:t>
            </a:r>
            <a:r>
              <a:rPr lang="en-US" sz="3200" dirty="0"/>
              <a:t>πος πρέπει να στραφεί στο παρόν, που είναι το μόνο σίγουρο.</a:t>
            </a:r>
          </a:p>
        </p:txBody>
      </p:sp>
    </p:spTree>
    <p:extLst>
      <p:ext uri="{BB962C8B-B14F-4D97-AF65-F5344CB8AC3E}">
        <p14:creationId xmlns:p14="http://schemas.microsoft.com/office/powerpoint/2010/main" val="380032526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312</TotalTime>
  <Words>1266</Words>
  <Application>Microsoft Office PowerPoint</Application>
  <PresentationFormat>Widescreen</PresentationFormat>
  <Paragraphs>83</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Arial</vt:lpstr>
      <vt:lpstr>Century Gothic</vt:lpstr>
      <vt:lpstr>Verdana</vt:lpstr>
      <vt:lpstr>Wingdings 3</vt:lpstr>
      <vt:lpstr>Wisp</vt:lpstr>
      <vt:lpstr>Οράτιος Ωδή 1.11</vt:lpstr>
      <vt:lpstr>PowerPoint Presentation</vt:lpstr>
      <vt:lpstr>Tu ne quaesieris, scire nefas, quem mihi, quem tibi  finem di dederint, Leuconoe, nec babylonios   temptaris numeros. Ut melius, quidquid erit, pati,  seu pluris hiemes seu tribuit iuppiter ultimam,  quae nunc oppositis debilitat pumicibus mare  tyrrhenum: sapias, vina liques, et spatio brevi  spem longam reseces. Dum loquimur, fugerit invida  aetas: carpe diem quam minimum credula postero.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georgia paneta</dc:creator>
  <cp:lastModifiedBy>georgia paneta</cp:lastModifiedBy>
  <cp:revision>10</cp:revision>
  <dcterms:created xsi:type="dcterms:W3CDTF">2025-04-18T19:03:23Z</dcterms:created>
  <dcterms:modified xsi:type="dcterms:W3CDTF">2025-04-19T12:34:46Z</dcterms:modified>
</cp:coreProperties>
</file>