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97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C0142E-D184-D56D-361B-445981C6C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A0168B3-7407-E33C-1939-8F3323F3A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2C1BC88-6C43-936B-975B-9C503EFDC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A7D5-170C-41D4-9485-B0C78C10C3A0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CE67B13-D723-2CA4-12AF-5C1A026A9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2889BEC-D5AA-50AB-F77A-6D1787D83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CE49-04C4-44E0-93B9-92BF04DBD6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857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BDF974-AAD7-227E-8010-62DF01871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64469C0-3979-812C-92D0-D2C3D7141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4E8120C-B352-A951-485A-71EABAAAA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A7D5-170C-41D4-9485-B0C78C10C3A0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234AAA4-693C-8068-9F3A-5821773AB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53DF9D1-A792-CF9F-EE46-397CD58A4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CE49-04C4-44E0-93B9-92BF04DBD6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7901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16738D8-2AA7-BF1D-2212-BD6BDFF9C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4FE9E86-58AA-87D0-30E8-69387CF5A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E1F4559-22A7-5D00-4FCE-624C62C70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A7D5-170C-41D4-9485-B0C78C10C3A0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4284E90-3D70-9607-0B24-FDB7938DA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6532CE8-DE3D-BC2A-E495-A53BC52DE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CE49-04C4-44E0-93B9-92BF04DBD6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360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810870-805C-36E2-1D91-3F929C8B6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B49F547-70BB-CF69-BDE3-78D17CA45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CD2EFCB-B76A-D946-940A-8FE8776B2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A7D5-170C-41D4-9485-B0C78C10C3A0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0FA68AD-72CC-5CF6-0662-5D926ACA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284DCE-3080-51BE-6C1E-50C8BBED0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CE49-04C4-44E0-93B9-92BF04DBD6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462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2CC5E7-22CE-6716-9465-3BB282D2B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3D5E63F-6253-8583-7806-43DACDC5E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A120AEE-264E-B7F4-5A53-54DB916B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A7D5-170C-41D4-9485-B0C78C10C3A0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709920-1774-EE54-BB39-334468E48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4F92C2D-4D7E-BBF6-1B79-D7F5E9FC1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CE49-04C4-44E0-93B9-92BF04DBD6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872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ED0FED-3FEC-977F-803B-A6F4F6983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6F7FB4-E801-3D40-F39B-3DAF18696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37541BD-7BF0-A3D8-B45E-9DDE3E64CC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081DFA4-BCF2-EDF6-3CD1-9F107CF1F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A7D5-170C-41D4-9485-B0C78C10C3A0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6B53411-5F42-620C-BF1B-A7D6581E1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D770060-8375-4AE9-4C6F-B24FF7119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CE49-04C4-44E0-93B9-92BF04DBD6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527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FBE01D-BB1B-AE2A-69AF-CBDB7A054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19C0294-BFA3-5041-6613-49170E7C0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1723C86-A361-F781-B995-892214AD1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1B17D20-A875-44CC-90A3-1B80EF7E6A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3B302B2-3F5C-AA9E-D502-5377239BCF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5529D33-C93A-E56D-6D79-3F237EC27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A7D5-170C-41D4-9485-B0C78C10C3A0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2F284C7-CBEC-B687-7B82-33D2A8D7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C394E97-9891-87F5-7827-D9AF029EC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CE49-04C4-44E0-93B9-92BF04DBD6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940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85A97F-8C6C-C3C7-EC86-BBD0641A4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5124807-8C88-8DA2-DEA4-8783E27E5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A7D5-170C-41D4-9485-B0C78C10C3A0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CF987D4-0B8C-3643-F5FA-3D5FAE217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7C74667-1D9F-1DA0-1462-DA648D591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CE49-04C4-44E0-93B9-92BF04DBD6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6050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D582784-60B2-2860-EFE2-B3FF71AFD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A7D5-170C-41D4-9485-B0C78C10C3A0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D224E06-1188-B2F7-C462-8872F899F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4CA3DB7-F61C-24EA-93C7-4C1AC61C2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CE49-04C4-44E0-93B9-92BF04DBD6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6314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126FBA-E44F-53BE-3A71-2CFE9FF44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EC4397-D18B-14CE-0CBD-E694B76E3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470100D-E49B-7642-A57F-5924FE1A2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6B86476-8DF9-A5DA-08D1-2646851CC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A7D5-170C-41D4-9485-B0C78C10C3A0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C873AED-98A7-0099-3A01-FBB29D339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8E6BCFF-BA95-F70B-DB14-47D4CED24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CE49-04C4-44E0-93B9-92BF04DBD6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679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C6B155-50B4-B0C4-CDAA-BFC33ACC8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FEF9CC9-7955-BCF6-45B0-E34D069E7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75B79DA-D45A-69B0-7EC7-7C7790006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4DBB71B-9C39-659E-55A7-10CFB575C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A7D5-170C-41D4-9485-B0C78C10C3A0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D81546D-468F-A53C-F757-4D5E7C430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1DE9DD1-4C30-FA35-DA92-9D064550F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CE49-04C4-44E0-93B9-92BF04DBD6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618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FA73906-FE31-92F8-6620-84BDF9EE4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2C15188-255A-D490-C3B1-791754E1C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1B812CC-C730-271F-5219-AC05AEF89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53A7D5-170C-41D4-9485-B0C78C10C3A0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CC1761-1BA6-4FBA-31A4-F116FD809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64C65C1-D6B4-35FD-A066-69B1B9A59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76CE49-04C4-44E0-93B9-92BF04DBD66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246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E11165-A446-AD2C-FC4D-81299C95B5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000" dirty="0">
                <a:latin typeface="Comic Sans MS" panose="030F0702030302020204" pitchFamily="66" charset="0"/>
              </a:rPr>
              <a:t>Από τον πλάγιο λόγο στον ευθύ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FED0DB2-1C16-32B0-B1DC-9C07D84544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600" dirty="0">
                <a:latin typeface="Comic Sans MS" panose="030F0702030302020204" pitchFamily="66" charset="0"/>
              </a:rPr>
              <a:t>πρόσωπα</a:t>
            </a:r>
          </a:p>
        </p:txBody>
      </p:sp>
    </p:spTree>
    <p:extLst>
      <p:ext uri="{BB962C8B-B14F-4D97-AF65-F5344CB8AC3E}">
        <p14:creationId xmlns:p14="http://schemas.microsoft.com/office/powerpoint/2010/main" val="343786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C75511-6633-0F7C-D98C-4998BF1A6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Comic Sans MS" panose="030F0702030302020204" pitchFamily="66" charset="0"/>
              </a:rPr>
              <a:t>Από τον πλάγιο λόγο στον ευθύ: </a:t>
            </a:r>
            <a:br>
              <a:rPr lang="el-GR" dirty="0">
                <a:latin typeface="Comic Sans MS" panose="030F0702030302020204" pitchFamily="66" charset="0"/>
              </a:rPr>
            </a:br>
            <a:r>
              <a:rPr lang="el-GR" dirty="0">
                <a:latin typeface="Comic Sans MS" panose="030F0702030302020204" pitchFamily="66" charset="0"/>
              </a:rPr>
              <a:t>χρησιμοποιούμε πρώτο πρόσωπο…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714F0B-AC99-8AA5-192F-DDB3195F5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7139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… </a:t>
            </a:r>
            <a:r>
              <a:rPr lang="el-GR" dirty="0">
                <a:latin typeface="Comic Sans MS" panose="030F0702030302020204" pitchFamily="66" charset="0"/>
              </a:rPr>
              <a:t>όταν το υποκείμενο του ρηματικού τύπου εξάρτησης συμπίπτει (είναι το ίδιο) με το υποκείμενο του απαρεμφάτου/κατηγορηματικής μετοχής/πρότασης του πλαγίου λόγου: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err="1">
                <a:latin typeface="Comic Sans MS" panose="030F0702030302020204" pitchFamily="66" charset="0"/>
              </a:rPr>
              <a:t>Κῦρος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εἶπεν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ὅτι</a:t>
            </a:r>
            <a:r>
              <a:rPr lang="el-GR" dirty="0">
                <a:latin typeface="Comic Sans MS" panose="030F0702030302020204" pitchFamily="66" charset="0"/>
              </a:rPr>
              <a:t> χρήματα </a:t>
            </a:r>
            <a:r>
              <a:rPr lang="el-GR" dirty="0" err="1">
                <a:latin typeface="Comic Sans MS" panose="030F0702030302020204" pitchFamily="66" charset="0"/>
              </a:rPr>
              <a:t>δώσοι</a:t>
            </a:r>
            <a:r>
              <a:rPr lang="el-GR" dirty="0">
                <a:latin typeface="Comic Sans MS" panose="030F0702030302020204" pitchFamily="66" charset="0"/>
              </a:rPr>
              <a:t>.                «χρήματα δώσω.»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err="1">
                <a:latin typeface="Comic Sans MS" panose="030F0702030302020204" pitchFamily="66" charset="0"/>
              </a:rPr>
              <a:t>Περικλῆς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ἔγνω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νοσῶν</a:t>
            </a:r>
            <a:r>
              <a:rPr lang="el-GR" dirty="0">
                <a:latin typeface="Comic Sans MS" panose="030F0702030302020204" pitchFamily="66" charset="0"/>
              </a:rPr>
              <a:t>.                  «</a:t>
            </a:r>
            <a:r>
              <a:rPr lang="el-GR" dirty="0" err="1">
                <a:latin typeface="Comic Sans MS" panose="030F0702030302020204" pitchFamily="66" charset="0"/>
              </a:rPr>
              <a:t>νοσῶ</a:t>
            </a:r>
            <a:r>
              <a:rPr lang="el-GR" dirty="0">
                <a:latin typeface="Comic Sans MS" panose="030F0702030302020204" pitchFamily="66" charset="0"/>
              </a:rPr>
              <a:t>.»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Βέλος: Δεξιό 3">
            <a:extLst>
              <a:ext uri="{FF2B5EF4-FFF2-40B4-BE49-F238E27FC236}">
                <a16:creationId xmlns:a16="http://schemas.microsoft.com/office/drawing/2014/main" id="{BDE549B0-F65E-C34A-8BA6-65B4B55F63D5}"/>
              </a:ext>
            </a:extLst>
          </p:cNvPr>
          <p:cNvSpPr/>
          <p:nvPr/>
        </p:nvSpPr>
        <p:spPr>
          <a:xfrm>
            <a:off x="6392333" y="4182533"/>
            <a:ext cx="978408" cy="3048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A976E58D-1D43-9269-69BC-771338044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4083" y="4673322"/>
            <a:ext cx="999831" cy="28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81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C46AD4-EDEA-5887-0B17-57B30477D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Comic Sans MS" panose="030F0702030302020204" pitchFamily="66" charset="0"/>
              </a:rPr>
              <a:t>Από τον πλάγιο λόγο στον ευθύ: </a:t>
            </a:r>
            <a:br>
              <a:rPr lang="el-GR" dirty="0">
                <a:latin typeface="Comic Sans MS" panose="030F0702030302020204" pitchFamily="66" charset="0"/>
              </a:rPr>
            </a:br>
            <a:r>
              <a:rPr lang="el-GR" dirty="0">
                <a:latin typeface="Comic Sans MS" panose="030F0702030302020204" pitchFamily="66" charset="0"/>
              </a:rPr>
              <a:t>χρησιμοποιούμε δεύτερο πρόσωπο…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4829FF-1131-6F4D-2B4E-3BF1FBEF3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… </a:t>
            </a:r>
            <a:r>
              <a:rPr lang="el-GR" dirty="0">
                <a:latin typeface="Comic Sans MS" panose="030F0702030302020204" pitchFamily="66" charset="0"/>
              </a:rPr>
              <a:t>όταν το υποκείμενο του ρηματικού τύπου εξάρτησης απευθύνεται στο υποκείμενο του απαρεμφάτου/κατηγορηματικής μετοχής/πρότασης του πλαγίου λόγου:</a:t>
            </a:r>
          </a:p>
          <a:p>
            <a:pPr marL="0" indent="0">
              <a:buNone/>
            </a:pPr>
            <a:endParaRPr lang="el-GR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l-GR" dirty="0" err="1">
                <a:latin typeface="Comic Sans MS" panose="030F0702030302020204" pitchFamily="66" charset="0"/>
              </a:rPr>
              <a:t>ἀποδείξω</a:t>
            </a:r>
            <a:r>
              <a:rPr lang="el-GR" dirty="0">
                <a:latin typeface="Comic Sans MS" panose="030F0702030302020204" pitchFamily="66" charset="0"/>
              </a:rPr>
              <a:t> σε </a:t>
            </a:r>
            <a:r>
              <a:rPr lang="el-GR" dirty="0" err="1">
                <a:latin typeface="Comic Sans MS" panose="030F0702030302020204" pitchFamily="66" charset="0"/>
              </a:rPr>
              <a:t>ψευδόμενον</a:t>
            </a:r>
            <a:r>
              <a:rPr lang="el-GR" dirty="0">
                <a:latin typeface="Comic Sans MS" panose="030F0702030302020204" pitchFamily="66" charset="0"/>
              </a:rPr>
              <a:t>.                 «</a:t>
            </a:r>
            <a:r>
              <a:rPr lang="el-GR" dirty="0" err="1">
                <a:latin typeface="Comic Sans MS" panose="030F0702030302020204" pitchFamily="66" charset="0"/>
              </a:rPr>
              <a:t>ψεύδει</a:t>
            </a:r>
            <a:r>
              <a:rPr lang="el-GR" dirty="0">
                <a:latin typeface="Comic Sans MS" panose="030F0702030302020204" pitchFamily="66" charset="0"/>
              </a:rPr>
              <a:t>.»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dirty="0">
                <a:latin typeface="Comic Sans MS" panose="030F0702030302020204" pitchFamily="66" charset="0"/>
              </a:rPr>
              <a:t>ὁ κατήγορος </a:t>
            </a:r>
            <a:r>
              <a:rPr lang="el-GR" dirty="0" err="1">
                <a:latin typeface="Comic Sans MS" panose="030F0702030302020204" pitchFamily="66" charset="0"/>
              </a:rPr>
              <a:t>εἶπέ</a:t>
            </a:r>
            <a:r>
              <a:rPr lang="el-GR" dirty="0">
                <a:latin typeface="Comic Sans MS" panose="030F0702030302020204" pitchFamily="66" charset="0"/>
              </a:rPr>
              <a:t> μοι </a:t>
            </a:r>
            <a:r>
              <a:rPr lang="el-GR" dirty="0" err="1">
                <a:latin typeface="Comic Sans MS" panose="030F0702030302020204" pitchFamily="66" charset="0"/>
              </a:rPr>
              <a:t>ὅτι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ὑβριστὴς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εἰμί</a:t>
            </a:r>
            <a:r>
              <a:rPr lang="el-GR" dirty="0">
                <a:latin typeface="Comic Sans MS" panose="030F0702030302020204" pitchFamily="66" charset="0"/>
              </a:rPr>
              <a:t>.               «</a:t>
            </a:r>
            <a:r>
              <a:rPr lang="el-GR" dirty="0" err="1">
                <a:latin typeface="Comic Sans MS" panose="030F0702030302020204" pitchFamily="66" charset="0"/>
              </a:rPr>
              <a:t>ὑβριστὴς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εἶ</a:t>
            </a:r>
            <a:r>
              <a:rPr lang="el-GR" dirty="0">
                <a:latin typeface="Comic Sans MS" panose="030F0702030302020204" pitchFamily="66" charset="0"/>
              </a:rPr>
              <a:t>.»</a:t>
            </a:r>
          </a:p>
        </p:txBody>
      </p:sp>
      <p:sp>
        <p:nvSpPr>
          <p:cNvPr id="4" name="Βέλος: Δεξιό 3">
            <a:extLst>
              <a:ext uri="{FF2B5EF4-FFF2-40B4-BE49-F238E27FC236}">
                <a16:creationId xmlns:a16="http://schemas.microsoft.com/office/drawing/2014/main" id="{E917AE59-B974-2309-A5B8-A3F0849E22D7}"/>
              </a:ext>
            </a:extLst>
          </p:cNvPr>
          <p:cNvSpPr/>
          <p:nvPr/>
        </p:nvSpPr>
        <p:spPr>
          <a:xfrm>
            <a:off x="5317067" y="3691468"/>
            <a:ext cx="1167137" cy="2759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Βέλος: Δεξιό 4">
            <a:extLst>
              <a:ext uri="{FF2B5EF4-FFF2-40B4-BE49-F238E27FC236}">
                <a16:creationId xmlns:a16="http://schemas.microsoft.com/office/drawing/2014/main" id="{322E380E-D3A1-3BF8-CEEB-FFE2FFA6CD5F}"/>
              </a:ext>
            </a:extLst>
          </p:cNvPr>
          <p:cNvSpPr/>
          <p:nvPr/>
        </p:nvSpPr>
        <p:spPr>
          <a:xfrm>
            <a:off x="7484533" y="4216400"/>
            <a:ext cx="978408" cy="32173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9746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39C4CF-4D4D-3869-FB1F-B6D58F2AB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Comic Sans MS" panose="030F0702030302020204" pitchFamily="66" charset="0"/>
              </a:rPr>
              <a:t>Από τον πλάγιο λόγο στον ευθύ: </a:t>
            </a:r>
            <a:br>
              <a:rPr lang="el-GR" dirty="0">
                <a:latin typeface="Comic Sans MS" panose="030F0702030302020204" pitchFamily="66" charset="0"/>
              </a:rPr>
            </a:br>
            <a:r>
              <a:rPr lang="el-GR" dirty="0">
                <a:latin typeface="Comic Sans MS" panose="030F0702030302020204" pitchFamily="66" charset="0"/>
              </a:rPr>
              <a:t>χρησιμοποιούμε τρίτο πρόσωπο…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F36789-A387-1664-6968-C4693A277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latin typeface="Comic Sans MS" panose="030F0702030302020204" pitchFamily="66" charset="0"/>
              </a:rPr>
              <a:t>… όταν το υποκείμενο του ρηματικού τύπου εξάρτησης είναι διαφορετικό από το υποκείμενο του απαρεμφάτου/κατηγορηματικής μετοχής/πρότασης του πλαγίου λόγου (και δεν απευθύνεται </a:t>
            </a:r>
            <a:r>
              <a:rPr lang="el-GR">
                <a:latin typeface="Comic Sans MS" panose="030F0702030302020204" pitchFamily="66" charset="0"/>
              </a:rPr>
              <a:t>σε αυτό):</a:t>
            </a:r>
            <a:endParaRPr lang="el-GR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dirty="0" err="1">
                <a:latin typeface="Comic Sans MS" panose="030F0702030302020204" pitchFamily="66" charset="0"/>
              </a:rPr>
              <a:t>Κῦρος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ἤρετο</a:t>
            </a:r>
            <a:r>
              <a:rPr lang="el-GR" dirty="0">
                <a:latin typeface="Comic Sans MS" panose="030F0702030302020204" pitchFamily="66" charset="0"/>
              </a:rPr>
              <a:t> τίς ὁ θόρυβος </a:t>
            </a:r>
            <a:r>
              <a:rPr lang="el-GR" dirty="0" err="1">
                <a:latin typeface="Comic Sans MS" panose="030F0702030302020204" pitchFamily="66" charset="0"/>
              </a:rPr>
              <a:t>εἴη</a:t>
            </a:r>
            <a:r>
              <a:rPr lang="el-GR" dirty="0">
                <a:latin typeface="Comic Sans MS" panose="030F0702030302020204" pitchFamily="66" charset="0"/>
              </a:rPr>
              <a:t>.              «τίς ὁ θόρυβός </a:t>
            </a:r>
            <a:r>
              <a:rPr lang="el-GR" dirty="0" err="1">
                <a:latin typeface="Comic Sans MS" panose="030F0702030302020204" pitchFamily="66" charset="0"/>
              </a:rPr>
              <a:t>ἐστι</a:t>
            </a:r>
            <a:r>
              <a:rPr lang="el-GR" dirty="0">
                <a:latin typeface="Comic Sans MS" panose="030F0702030302020204" pitchFamily="66" charset="0"/>
              </a:rPr>
              <a:t>;»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err="1">
                <a:latin typeface="Comic Sans MS" panose="030F0702030302020204" pitchFamily="66" charset="0"/>
              </a:rPr>
              <a:t>ἡγούμεθα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τὴν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εἰρήνην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ἀγαθὸν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εἶναι</a:t>
            </a:r>
            <a:r>
              <a:rPr lang="el-GR" dirty="0">
                <a:latin typeface="Comic Sans MS" panose="030F0702030302020204" pitchFamily="66" charset="0"/>
              </a:rPr>
              <a:t>.             «</a:t>
            </a:r>
            <a:r>
              <a:rPr lang="el-GR" dirty="0" err="1">
                <a:latin typeface="Comic Sans MS" panose="030F0702030302020204" pitchFamily="66" charset="0"/>
              </a:rPr>
              <a:t>εἰρήνη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ἀγαθόν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ἐστι</a:t>
            </a:r>
            <a:r>
              <a:rPr lang="el-GR" dirty="0">
                <a:latin typeface="Comic Sans MS" panose="030F0702030302020204" pitchFamily="66" charset="0"/>
              </a:rPr>
              <a:t>.»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Βέλος: Δεξιό 3">
            <a:extLst>
              <a:ext uri="{FF2B5EF4-FFF2-40B4-BE49-F238E27FC236}">
                <a16:creationId xmlns:a16="http://schemas.microsoft.com/office/drawing/2014/main" id="{0B015F9F-0ACC-888A-18F1-09FA13B61E7B}"/>
              </a:ext>
            </a:extLst>
          </p:cNvPr>
          <p:cNvSpPr/>
          <p:nvPr/>
        </p:nvSpPr>
        <p:spPr>
          <a:xfrm>
            <a:off x="6391487" y="4153694"/>
            <a:ext cx="978408" cy="35057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Βέλος: Δεξιό 4">
            <a:extLst>
              <a:ext uri="{FF2B5EF4-FFF2-40B4-BE49-F238E27FC236}">
                <a16:creationId xmlns:a16="http://schemas.microsoft.com/office/drawing/2014/main" id="{8F6C8A7C-0A92-20FF-C028-9E712C2CC756}"/>
              </a:ext>
            </a:extLst>
          </p:cNvPr>
          <p:cNvSpPr/>
          <p:nvPr/>
        </p:nvSpPr>
        <p:spPr>
          <a:xfrm>
            <a:off x="7066958" y="4648331"/>
            <a:ext cx="978408" cy="35057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385847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183</Words>
  <Application>Microsoft Office PowerPoint</Application>
  <PresentationFormat>Ευρεία οθόνη</PresentationFormat>
  <Paragraphs>17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Comic Sans MS</vt:lpstr>
      <vt:lpstr>Wingdings</vt:lpstr>
      <vt:lpstr>Θέμα του Office</vt:lpstr>
      <vt:lpstr>Από τον πλάγιο λόγο στον ευθύ</vt:lpstr>
      <vt:lpstr>Από τον πλάγιο λόγο στον ευθύ:  χρησιμοποιούμε πρώτο πρόσωπο…</vt:lpstr>
      <vt:lpstr>Από τον πλάγιο λόγο στον ευθύ:  χρησιμοποιούμε δεύτερο πρόσωπο…</vt:lpstr>
      <vt:lpstr>Από τον πλάγιο λόγο στον ευθύ:  χρησιμοποιούμε τρίτο πρόσωπο…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anna</dc:creator>
  <cp:lastModifiedBy>anna anna</cp:lastModifiedBy>
  <cp:revision>3</cp:revision>
  <dcterms:created xsi:type="dcterms:W3CDTF">2024-11-21T13:35:07Z</dcterms:created>
  <dcterms:modified xsi:type="dcterms:W3CDTF">2024-11-21T14:14:47Z</dcterms:modified>
</cp:coreProperties>
</file>